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0" r:id="rId7"/>
    <p:sldId id="258" r:id="rId8"/>
    <p:sldId id="259" r:id="rId9"/>
    <p:sldId id="260" r:id="rId10"/>
    <p:sldId id="261" r:id="rId11"/>
    <p:sldId id="262" r:id="rId12"/>
    <p:sldId id="279" r:id="rId13"/>
    <p:sldId id="264" r:id="rId14"/>
    <p:sldId id="265" r:id="rId15"/>
    <p:sldId id="266" r:id="rId16"/>
    <p:sldId id="263" r:id="rId17"/>
    <p:sldId id="267" r:id="rId18"/>
    <p:sldId id="278" r:id="rId19"/>
    <p:sldId id="271" r:id="rId20"/>
    <p:sldId id="272" r:id="rId21"/>
    <p:sldId id="273" r:id="rId22"/>
    <p:sldId id="270" r:id="rId23"/>
    <p:sldId id="274" r:id="rId24"/>
    <p:sldId id="277" r:id="rId25"/>
    <p:sldId id="275" r:id="rId26"/>
    <p:sldId id="276" r:id="rId27"/>
    <p:sldId id="268" r:id="rId28"/>
    <p:sldId id="26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BB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7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F1A8-8420-44E7-8DB7-776196962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F95D3-03EC-490E-AAC0-F57C09F32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4A8C4-85FA-4AC7-80AC-ED238B71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24DF2-3843-426E-B12D-C60AB6B9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A768C-728E-4A36-9622-0B421B2A0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0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B673-9CB9-4C9F-B94D-ADAE7F86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BC0AE-E8BC-49CE-B8B0-D0FAD4A73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9B1B9-59AE-4C17-B846-FE37685C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2B9D2-9AF2-489A-8337-C9A89DA48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EAAC-4EE8-4661-926B-87DE74AC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6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CB59C6-3CE4-49AE-9D1F-6E968870D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3741B-F819-4944-83AB-9C3871226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857A1-A959-4898-A520-967B4830B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25CA9-D374-4564-87E7-F91E3FF43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9369F-0615-44E7-8310-709F55D26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4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59BE-25F4-4768-B0C7-74EF39265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FEEF9-6CD2-4C78-AD2A-3388F600B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71D13-B3B9-4B3B-BD60-2153995DF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D580B-1A26-4F6B-9A05-D7D305E3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911A7-BC31-4E9E-A827-E41073B5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3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32B8-6185-4AEA-A0E3-E18B62679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574BE-550B-4BA9-9BB3-23A90C488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FEF28-4336-42DC-AF8B-4DE47FDE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63F42-F7CA-4610-9231-46FEA3292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61DC3-7E91-444F-BFFA-B9A62685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4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DF738-3442-4592-A578-8256CE2DC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FF52-AB91-4AD1-9A9D-81940F67C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C6BDE-601C-459E-AFE3-8C2615FF9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6C459-760B-4622-B287-88AFED728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4ED08-8036-4AB6-90C4-97C914575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EA930-22B1-4A46-BAB7-09076746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5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4776F-F9E1-4B5A-B5CC-98007C805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5FCDC-28FD-48CE-8F80-FE5434B1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E92ECF-2262-4854-A88C-7381D06B0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056CF-6A3C-4971-B59C-F16CA43A8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521A9-49C9-40A2-B926-AD3D8AEE4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F7EE77-6BFF-4FE0-A38A-DA07113B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7F716E-4CC3-4503-B2A7-9542E451F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080078-DC68-4773-9C96-7DE4E6888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6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778FE-F083-4871-8C10-D6CA1084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50218-54A7-4ECD-AD88-D70BBEAB0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78D58-1840-4472-A6BF-81D5D728F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0C2DB-195F-4740-9F7C-B6827B14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9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3FD7-B2FE-48AD-9906-3061C960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31B26-D2B2-4983-A2DF-04F7C514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02CA6-CF02-44A0-8B2C-66F083F0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2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C77F-13D7-4444-9E4E-BE1855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AB29-C0ED-43C8-9515-9786C43DD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23F38-A390-4C3B-98F8-32C83454A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CD025-04F4-42C5-8415-D8CC734AC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22A59-10E2-4409-964B-C18FA7352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B84FE-D148-4BAC-9193-E0083C52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7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6F564-FE5F-4739-B0B7-13306C1A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68D7F6-027E-44FA-AD11-292590655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C6F78-F576-4324-8B82-A0E7E51B7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75E63-B998-4676-849E-8A09688A7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43407-BB2A-4EB6-98C1-072A8F4BE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9C2B4-8260-4329-8354-B4E4B8BD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8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73A5DC-BEDF-4C22-8759-2BCFD76A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6A6D5-0F8C-4DD2-A378-EA2625F94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E9A53-6760-4B47-928E-8A740A09E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15954-CDFB-4E2A-89DE-86AC8A4F81D3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61EB3-62E2-4A5D-B3F1-75BABF1D9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BC48D-00AD-4E0C-85B4-F4AF218A2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E6042-4D98-45CB-A715-305CB73FA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0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slide" Target="slide16.xml"/><Relationship Id="rId12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.png"/><Relationship Id="rId5" Type="http://schemas.openxmlformats.org/officeDocument/2006/relationships/slide" Target="slide18.xml"/><Relationship Id="rId10" Type="http://schemas.openxmlformats.org/officeDocument/2006/relationships/slide" Target="slide19.xml"/><Relationship Id="rId4" Type="http://schemas.microsoft.com/office/2007/relationships/hdphoto" Target="../media/hdphoto1.wdp"/><Relationship Id="rId9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slide7.xml"/><Relationship Id="rId12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microsoft.com/office/2007/relationships/hdphoto" Target="../media/hdphoto3.wdp"/><Relationship Id="rId5" Type="http://schemas.openxmlformats.org/officeDocument/2006/relationships/slide" Target="slide5.xml"/><Relationship Id="rId10" Type="http://schemas.openxmlformats.org/officeDocument/2006/relationships/image" Target="../media/image5.png"/><Relationship Id="rId4" Type="http://schemas.microsoft.com/office/2007/relationships/hdphoto" Target="../media/hdphoto2.wdp"/><Relationship Id="rId9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openxmlformats.org/officeDocument/2006/relationships/slide" Target="slide2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7.png"/><Relationship Id="rId5" Type="http://schemas.openxmlformats.org/officeDocument/2006/relationships/slide" Target="slide24.xml"/><Relationship Id="rId10" Type="http://schemas.openxmlformats.org/officeDocument/2006/relationships/slide" Target="slide22.xml"/><Relationship Id="rId4" Type="http://schemas.openxmlformats.org/officeDocument/2006/relationships/slide" Target="slide21.xml"/><Relationship Id="rId9" Type="http://schemas.openxmlformats.org/officeDocument/2006/relationships/image" Target="../media/image10.png"/><Relationship Id="rId1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13.xml"/><Relationship Id="rId7" Type="http://schemas.openxmlformats.org/officeDocument/2006/relationships/image" Target="../media/image7.png"/><Relationship Id="rId12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1.xml"/><Relationship Id="rId5" Type="http://schemas.microsoft.com/office/2007/relationships/hdphoto" Target="../media/hdphoto2.wdp"/><Relationship Id="rId10" Type="http://schemas.microsoft.com/office/2007/relationships/hdphoto" Target="../media/hdphoto1.wdp"/><Relationship Id="rId4" Type="http://schemas.openxmlformats.org/officeDocument/2006/relationships/image" Target="../media/image6.png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74000">
              <a:schemeClr val="accent2">
                <a:lumMod val="40000"/>
                <a:lumOff val="60000"/>
              </a:schemeClr>
            </a:gs>
            <a:gs pos="83000">
              <a:srgbClr val="E1CBB3"/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2D53-585B-4D3E-934B-12E36CF70E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Elija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propia</a:t>
            </a:r>
            <a:r>
              <a:rPr lang="en-US" dirty="0"/>
              <a:t> </a:t>
            </a:r>
            <a:r>
              <a:rPr lang="en-US" dirty="0" err="1"/>
              <a:t>aventura</a:t>
            </a:r>
            <a:r>
              <a:rPr lang="en-US" dirty="0"/>
              <a:t>: H. pylori Infection!
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189A2-C963-4092-A183-1173E350C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489" y="3597608"/>
            <a:ext cx="11619914" cy="2133599"/>
          </a:xfrm>
        </p:spPr>
        <p:txBody>
          <a:bodyPr>
            <a:normAutofit/>
          </a:bodyPr>
          <a:lstStyle/>
          <a:p>
            <a:r>
              <a:rPr lang="en-US" dirty="0"/>
              <a:t>¿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guiar</a:t>
            </a:r>
            <a:r>
              <a:rPr lang="en-US" dirty="0"/>
              <a:t> a Helicobacter pylori para </a:t>
            </a:r>
            <a:r>
              <a:rPr lang="en-US" dirty="0" err="1"/>
              <a:t>colonizar</a:t>
            </a:r>
            <a:r>
              <a:rPr lang="en-US" dirty="0"/>
              <a:t> con </a:t>
            </a:r>
            <a:r>
              <a:rPr lang="en-US" dirty="0" err="1"/>
              <a:t>éxito</a:t>
            </a:r>
            <a:r>
              <a:rPr lang="en-US" dirty="0"/>
              <a:t> a un </a:t>
            </a:r>
            <a:r>
              <a:rPr lang="en-US" dirty="0" err="1"/>
              <a:t>huésped</a:t>
            </a:r>
            <a:r>
              <a:rPr lang="en-US" dirty="0"/>
              <a:t> </a:t>
            </a:r>
            <a:r>
              <a:rPr lang="en-US" dirty="0" err="1"/>
              <a:t>humano</a:t>
            </a:r>
            <a:r>
              <a:rPr lang="en-US" dirty="0"/>
              <a:t>?
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</a:t>
            </a:r>
            <a:r>
              <a:rPr lang="en-US" dirty="0" err="1"/>
              <a:t>Instrucciones</a:t>
            </a:r>
            <a:r>
              <a:rPr lang="en-US" dirty="0"/>
              <a:t> para </a:t>
            </a:r>
            <a:r>
              <a:rPr lang="en-US" dirty="0" err="1"/>
              <a:t>elegir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propia</a:t>
            </a:r>
            <a:r>
              <a:rPr lang="en-US" dirty="0"/>
              <a:t> </a:t>
            </a:r>
            <a:r>
              <a:rPr lang="en-US" dirty="0" err="1"/>
              <a:t>adventure.docx</a:t>
            </a:r>
            <a:r>
              <a:rPr lang="en-US" dirty="0"/>
              <a:t>", o </a:t>
            </a:r>
            <a:r>
              <a:rPr lang="en-US" dirty="0" err="1"/>
              <a:t>vea</a:t>
            </a:r>
            <a:r>
              <a:rPr lang="en-US" dirty="0"/>
              <a:t> el video </a:t>
            </a:r>
            <a:r>
              <a:rPr lang="en-US" dirty="0" err="1"/>
              <a:t>instructivo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</a:t>
            </a:r>
            <a:r>
              <a:rPr lang="en-US" dirty="0" err="1"/>
              <a:t>elija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propio</a:t>
            </a:r>
            <a:r>
              <a:rPr lang="en-US" dirty="0"/>
              <a:t> video </a:t>
            </a:r>
            <a:r>
              <a:rPr lang="en-US" dirty="0" err="1"/>
              <a:t>instructivo</a:t>
            </a:r>
            <a:r>
              <a:rPr lang="en-US" dirty="0"/>
              <a:t> de aventura.mp4", </a:t>
            </a:r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tenga</a:t>
            </a:r>
            <a:r>
              <a:rPr lang="en-US" dirty="0"/>
              <a:t> </a:t>
            </a:r>
            <a:r>
              <a:rPr lang="en-US" dirty="0" err="1"/>
              <a:t>cuidado</a:t>
            </a:r>
            <a:r>
              <a:rPr lang="en-US" dirty="0"/>
              <a:t> - hay un spoiler </a:t>
            </a:r>
            <a:r>
              <a:rPr lang="en-US" dirty="0" err="1"/>
              <a:t>en</a:t>
            </a:r>
            <a:r>
              <a:rPr lang="en-US" dirty="0"/>
              <a:t> el video </a:t>
            </a:r>
            <a:r>
              <a:rPr lang="en-US" dirty="0" err="1"/>
              <a:t>instructivo</a:t>
            </a:r>
            <a:r>
              <a:rPr lang="en-US" dirty="0"/>
              <a:t>!
</a:t>
            </a:r>
          </a:p>
        </p:txBody>
      </p:sp>
      <p:pic>
        <p:nvPicPr>
          <p:cNvPr id="5" name="Picture 4" descr="A picture containing room&#10;&#10;Description automatically generated">
            <a:extLst>
              <a:ext uri="{FF2B5EF4-FFF2-40B4-BE49-F238E27FC236}">
                <a16:creationId xmlns:a16="http://schemas.microsoft.com/office/drawing/2014/main" id="{58277AE8-76EE-4AA7-B841-EECF8D2401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9478355" y="330014"/>
            <a:ext cx="2379289" cy="147754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2CF307-C420-4B20-9B4D-B8B836B902E5}"/>
              </a:ext>
            </a:extLst>
          </p:cNvPr>
          <p:cNvSpPr txBox="1"/>
          <p:nvPr/>
        </p:nvSpPr>
        <p:spPr>
          <a:xfrm>
            <a:off x="7620000" y="5818852"/>
            <a:ext cx="4439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Presentación</a:t>
            </a:r>
            <a:r>
              <a:rPr lang="en-US" dirty="0"/>
              <a:t> </a:t>
            </a:r>
            <a:r>
              <a:rPr lang="en-US" dirty="0" err="1"/>
              <a:t>realizada</a:t>
            </a:r>
            <a:r>
              <a:rPr lang="en-US" dirty="0"/>
              <a:t> con </a:t>
            </a:r>
            <a:r>
              <a:rPr lang="en-US" dirty="0" err="1"/>
              <a:t>arte</a:t>
            </a:r>
            <a:r>
              <a:rPr lang="en-US" dirty="0"/>
              <a:t> de </a:t>
            </a:r>
            <a:r>
              <a:rPr lang="en-US" dirty="0" err="1"/>
              <a:t>Biorender.com</a:t>
            </a:r>
            <a:r>
              <a:rPr lang="en-US" dirty="0"/>
              <a:t>, un gran sitio web </a:t>
            </a:r>
            <a:r>
              <a:rPr lang="en-US" dirty="0" err="1"/>
              <a:t>gratuito</a:t>
            </a:r>
            <a:r>
              <a:rPr lang="en-US" dirty="0"/>
              <a:t> para el </a:t>
            </a:r>
            <a:r>
              <a:rPr lang="en-US" dirty="0" err="1"/>
              <a:t>arte</a:t>
            </a:r>
            <a:r>
              <a:rPr lang="en-US" dirty="0"/>
              <a:t> </a:t>
            </a:r>
            <a:r>
              <a:rPr lang="en-US" dirty="0" err="1"/>
              <a:t>relacionado</a:t>
            </a:r>
            <a:r>
              <a:rPr lang="en-US" dirty="0"/>
              <a:t> con la </a:t>
            </a:r>
            <a:r>
              <a:rPr lang="en-US" dirty="0" err="1"/>
              <a:t>ciencia</a:t>
            </a:r>
            <a:r>
              <a:rPr lang="en-US" dirty="0"/>
              <a:t>!
</a:t>
            </a:r>
          </a:p>
        </p:txBody>
      </p:sp>
    </p:spTree>
    <p:extLst>
      <p:ext uri="{BB962C8B-B14F-4D97-AF65-F5344CB8AC3E}">
        <p14:creationId xmlns:p14="http://schemas.microsoft.com/office/powerpoint/2010/main" val="865167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074" y="2803088"/>
            <a:ext cx="5935579" cy="40549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Más </a:t>
            </a:r>
            <a:r>
              <a:rPr lang="en-US" dirty="0" err="1"/>
              <a:t>adelante</a:t>
            </a:r>
            <a:r>
              <a:rPr lang="en-US" dirty="0"/>
              <a:t>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que H. pylori </a:t>
            </a:r>
            <a:r>
              <a:rPr lang="en-US" dirty="0" err="1"/>
              <a:t>encienda</a:t>
            </a:r>
            <a:r>
              <a:rPr lang="en-US" dirty="0"/>
              <a:t> sus </a:t>
            </a:r>
            <a:r>
              <a:rPr lang="en-US" dirty="0" err="1"/>
              <a:t>defensas</a:t>
            </a:r>
            <a:r>
              <a:rPr lang="en-US" dirty="0"/>
              <a:t> contra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humanas</a:t>
            </a:r>
            <a:r>
              <a:rPr lang="en-US" dirty="0"/>
              <a:t> de "</a:t>
            </a:r>
            <a:r>
              <a:rPr lang="en-US" dirty="0" err="1"/>
              <a:t>guardia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" que </a:t>
            </a:r>
            <a:r>
              <a:rPr lang="en-US" dirty="0" err="1"/>
              <a:t>levantan</a:t>
            </a:r>
            <a:r>
              <a:rPr lang="en-US" dirty="0"/>
              <a:t> la </a:t>
            </a:r>
            <a:r>
              <a:rPr lang="en-US" dirty="0" err="1"/>
              <a:t>alarma</a:t>
            </a:r>
            <a:r>
              <a:rPr lang="en-US" dirty="0"/>
              <a:t> y </a:t>
            </a:r>
            <a:r>
              <a:rPr lang="en-US" dirty="0" err="1"/>
              <a:t>luchan</a:t>
            </a:r>
            <a:r>
              <a:rPr lang="en-US" dirty="0"/>
              <a:t> contra los </a:t>
            </a:r>
            <a:r>
              <a:rPr lang="en-US" dirty="0" err="1"/>
              <a:t>intrusos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ahora</a:t>
            </a:r>
            <a:r>
              <a:rPr lang="en-US" dirty="0"/>
              <a:t> </a:t>
            </a:r>
            <a:r>
              <a:rPr lang="en-US" dirty="0" err="1"/>
              <a:t>mismo</a:t>
            </a:r>
            <a:r>
              <a:rPr lang="en-US" dirty="0"/>
              <a:t> las </a:t>
            </a:r>
            <a:r>
              <a:rPr lang="en-US" dirty="0" err="1"/>
              <a:t>células</a:t>
            </a:r>
            <a:r>
              <a:rPr lang="en-US" dirty="0"/>
              <a:t> de los </a:t>
            </a:r>
            <a:r>
              <a:rPr lang="en-US" dirty="0" err="1"/>
              <a:t>guardias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</a:t>
            </a:r>
            <a:r>
              <a:rPr lang="en-US" dirty="0" err="1"/>
              <a:t>tendrían</a:t>
            </a:r>
            <a:r>
              <a:rPr lang="en-US" dirty="0"/>
              <a:t> </a:t>
            </a:r>
            <a:r>
              <a:rPr lang="en-US" dirty="0" err="1"/>
              <a:t>dificultades</a:t>
            </a:r>
            <a:r>
              <a:rPr lang="en-US" dirty="0"/>
              <a:t> para </a:t>
            </a:r>
            <a:r>
              <a:rPr lang="en-US" dirty="0" err="1"/>
              <a:t>detectar</a:t>
            </a:r>
            <a:r>
              <a:rPr lang="en-US" dirty="0"/>
              <a:t> al H. pylori </a:t>
            </a:r>
            <a:r>
              <a:rPr lang="en-US" dirty="0" err="1"/>
              <a:t>nadando</a:t>
            </a:r>
            <a:r>
              <a:rPr lang="en-US" dirty="0"/>
              <a:t> </a:t>
            </a:r>
            <a:r>
              <a:rPr lang="en-US" dirty="0" err="1"/>
              <a:t>libremente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estómago</a:t>
            </a:r>
            <a:r>
              <a:rPr lang="en-US" dirty="0"/>
              <a:t>. ¡Hay algo </a:t>
            </a:r>
            <a:r>
              <a:rPr lang="en-US" dirty="0" err="1"/>
              <a:t>más</a:t>
            </a:r>
            <a:r>
              <a:rPr lang="en-US" dirty="0"/>
              <a:t> que </a:t>
            </a:r>
            <a:r>
              <a:rPr lang="en-US" dirty="0" err="1"/>
              <a:t>tenemos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 primero!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0475890-8FAE-4230-9038-5F7CDEDE958B}"/>
              </a:ext>
            </a:extLst>
          </p:cNvPr>
          <p:cNvGrpSpPr/>
          <p:nvPr/>
        </p:nvGrpSpPr>
        <p:grpSpPr>
          <a:xfrm>
            <a:off x="232756" y="1"/>
            <a:ext cx="2344189" cy="3429000"/>
            <a:chOff x="232756" y="382385"/>
            <a:chExt cx="2344189" cy="2017105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A90A0BB9-1FE0-4DE2-949B-4E7B108EEF0D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D92B7D94-3BEE-4DA9-83E6-1ADBCAC3F72A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641CEC88-4C02-4CC9-BFB3-5B5B35DDE1A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558" b="58287" l="33143" r="64857">
                        <a14:foregroundMark x1="48857" y1="41022" x2="46952" y2="32735"/>
                        <a14:foregroundMark x1="37429" y1="48619" x2="38476" y2="44199"/>
                        <a14:foregroundMark x1="35429" y1="43785" x2="35810" y2="50691"/>
                        <a14:foregroundMark x1="35810" y1="50691" x2="35905" y2="50691"/>
                        <a14:foregroundMark x1="35619" y1="42680" x2="33238" y2="49171"/>
                        <a14:foregroundMark x1="33238" y1="49171" x2="35429" y2="51934"/>
                        <a14:foregroundMark x1="43451" y1="36633" x2="43307" y2="37391"/>
                        <a14:foregroundMark x1="43804" y1="34766" x2="43692" y2="35358"/>
                        <a14:foregroundMark x1="44784" y1="43228" x2="45059" y2="44061"/>
                        <a14:foregroundMark x1="51560" y1="33107" x2="51628" y2="33414"/>
                        <a14:foregroundMark x1="50133" y1="30928" x2="49330" y2="30700"/>
                        <a14:foregroundMark x1="51143" y1="31215" x2="50467" y2="31023"/>
                        <a14:foregroundMark x1="51810" y1="47514" x2="46762" y2="48343"/>
                        <a14:foregroundMark x1="46762" y1="48343" x2="45609" y2="50485"/>
                        <a14:foregroundMark x1="45087" y1="55511" x2="46276" y2="56815"/>
                        <a14:foregroundMark x1="51089" y1="58384" x2="52571" y2="58425"/>
                        <a14:foregroundMark x1="52571" y1="58425" x2="56534" y2="56150"/>
                        <a14:foregroundMark x1="56129" y1="48456" x2="56190" y2="48895"/>
                        <a14:foregroundMark x1="55936" y1="48805" x2="51524" y2="47238"/>
                        <a14:foregroundMark x1="56190" y1="48895" x2="55943" y2="48807"/>
                        <a14:foregroundMark x1="44952" y1="55525" x2="45429" y2="55663"/>
                        <a14:foregroundMark x1="50000" y1="57735" x2="50952" y2="58011"/>
                        <a14:foregroundMark x1="51524" y1="37845" x2="52571" y2="37431"/>
                        <a14:foregroundMark x1="51238" y1="35497" x2="52000" y2="35912"/>
                        <a14:backgroundMark x1="56952" y1="52901" x2="56571" y2="55249"/>
                        <a14:backgroundMark x1="56857" y1="53729" x2="56476" y2="51105"/>
                        <a14:backgroundMark x1="56571" y1="50552" x2="56857" y2="50552"/>
                        <a14:backgroundMark x1="56762" y1="50276" x2="57048" y2="52762"/>
                        <a14:backgroundMark x1="56286" y1="50552" x2="56762" y2="50000"/>
                        <a14:backgroundMark x1="57143" y1="52348" x2="56952" y2="50000"/>
                        <a14:backgroundMark x1="57619" y1="55387" x2="57524" y2="56354"/>
                        <a14:backgroundMark x1="49743" y1="58247" x2="46571" y2="58149"/>
                        <a14:backgroundMark x1="44381" y1="52210" x2="43905" y2="55110"/>
                        <a14:backgroundMark x1="52190" y1="41436" x2="53143" y2="38812"/>
                        <a14:backgroundMark x1="53524" y1="39641" x2="51785" y2="39526"/>
                        <a14:backgroundMark x1="49048" y1="30801" x2="48762" y2="27901"/>
                        <a14:backgroundMark x1="50095" y1="31077" x2="51238" y2="27348"/>
                        <a14:backgroundMark x1="51143" y1="32873" x2="53048" y2="30110"/>
                        <a14:backgroundMark x1="43143" y1="36326" x2="44190" y2="36464"/>
                        <a14:backgroundMark x1="43810" y1="33011" x2="43810" y2="33011"/>
                        <a14:backgroundMark x1="43810" y1="33425" x2="44381" y2="33840"/>
                        <a14:backgroundMark x1="45048" y1="31492" x2="45905" y2="31630"/>
                        <a14:backgroundMark x1="47238" y1="29558" x2="47143" y2="31354"/>
                        <a14:backgroundMark x1="45238" y1="30663" x2="45048" y2="32182"/>
                        <a14:backgroundMark x1="50381" y1="31492" x2="50381" y2="30525"/>
                        <a14:backgroundMark x1="51524" y1="32320" x2="51429" y2="31630"/>
                        <a14:backgroundMark x1="53048" y1="37845" x2="52000" y2="39088"/>
                        <a14:backgroundMark x1="51810" y1="39503" x2="51905" y2="41436"/>
                        <a14:backgroundMark x1="51333" y1="43785" x2="50286" y2="43508"/>
                        <a14:backgroundMark x1="50286" y1="41989" x2="50571" y2="44613"/>
                        <a14:backgroundMark x1="48952" y1="44061" x2="48381" y2="45856"/>
                        <a14:backgroundMark x1="46952" y1="44061" x2="47143" y2="45166"/>
                        <a14:backgroundMark x1="44667" y1="42265" x2="44095" y2="42680"/>
                        <a14:backgroundMark x1="44857" y1="41160" x2="43714" y2="41298"/>
                        <a14:backgroundMark x1="44190" y1="38398" x2="44190" y2="38398"/>
                        <a14:backgroundMark x1="43810" y1="38536" x2="42952" y2="38536"/>
                        <a14:backgroundMark x1="44095" y1="36464" x2="43238" y2="36050"/>
                        <a14:backgroundMark x1="45524" y1="31215" x2="45524" y2="29696"/>
                        <a14:backgroundMark x1="50286" y1="31354" x2="50667" y2="30249"/>
                        <a14:backgroundMark x1="49905" y1="31630" x2="50095" y2="30249"/>
                        <a14:backgroundMark x1="45333" y1="30939" x2="44857" y2="29834"/>
                        <a14:backgroundMark x1="45714" y1="31077" x2="45143" y2="29558"/>
                        <a14:backgroundMark x1="45429" y1="44061" x2="45429" y2="45856"/>
                        <a14:backgroundMark x1="56952" y1="51934" x2="56762" y2="50138"/>
                        <a14:backgroundMark x1="56190" y1="50000" x2="57238" y2="52762"/>
                        <a14:backgroundMark x1="56190" y1="50138" x2="57333" y2="49586"/>
                        <a14:backgroundMark x1="47810" y1="57735" x2="47333" y2="58702"/>
                        <a14:backgroundMark x1="45429" y1="56630" x2="45276" y2="55966"/>
                        <a14:backgroundMark x1="44381" y1="52348" x2="45048" y2="52486"/>
                        <a14:backgroundMark x1="65429" y1="57597" x2="64476" y2="581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763" t="27415" r="40036" b="40057"/>
          <a:stretch/>
        </p:blipFill>
        <p:spPr>
          <a:xfrm>
            <a:off x="7106653" y="2073839"/>
            <a:ext cx="4676132" cy="385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69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157" y="2894888"/>
            <a:ext cx="7074569" cy="431532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La </a:t>
            </a:r>
            <a:r>
              <a:rPr lang="en-US" dirty="0" err="1"/>
              <a:t>mayoría</a:t>
            </a:r>
            <a:r>
              <a:rPr lang="en-US" dirty="0"/>
              <a:t> de las </a:t>
            </a:r>
            <a:r>
              <a:rPr lang="en-US" dirty="0" err="1"/>
              <a:t>especies</a:t>
            </a:r>
            <a:r>
              <a:rPr lang="en-US" dirty="0"/>
              <a:t> de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nocivos</a:t>
            </a:r>
            <a:r>
              <a:rPr lang="en-US" dirty="0"/>
              <a:t> son </a:t>
            </a:r>
            <a:r>
              <a:rPr lang="en-US" dirty="0" err="1"/>
              <a:t>hechas</a:t>
            </a:r>
            <a:r>
              <a:rPr lang="en-US" dirty="0"/>
              <a:t> por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huésped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una </a:t>
            </a:r>
            <a:r>
              <a:rPr lang="en-US" dirty="0" err="1"/>
              <a:t>manera</a:t>
            </a:r>
            <a:r>
              <a:rPr lang="en-US" dirty="0"/>
              <a:t> de </a:t>
            </a:r>
            <a:r>
              <a:rPr lang="en-US" dirty="0" err="1"/>
              <a:t>herir</a:t>
            </a:r>
            <a:r>
              <a:rPr lang="en-US" dirty="0"/>
              <a:t> a las </a:t>
            </a:r>
            <a:r>
              <a:rPr lang="en-US" dirty="0" err="1"/>
              <a:t>bacterias</a:t>
            </a:r>
            <a:r>
              <a:rPr lang="en-US" dirty="0"/>
              <a:t> y </a:t>
            </a:r>
            <a:r>
              <a:rPr lang="en-US" dirty="0" err="1"/>
              <a:t>hacer</a:t>
            </a:r>
            <a:r>
              <a:rPr lang="en-US" dirty="0"/>
              <a:t> que sea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difícil</a:t>
            </a:r>
            <a:r>
              <a:rPr lang="en-US" dirty="0"/>
              <a:t> para las </a:t>
            </a:r>
            <a:r>
              <a:rPr lang="en-US" dirty="0" err="1"/>
              <a:t>bacterias</a:t>
            </a:r>
            <a:r>
              <a:rPr lang="en-US" dirty="0"/>
              <a:t> para </a:t>
            </a:r>
            <a:r>
              <a:rPr lang="en-US" dirty="0" err="1"/>
              <a:t>sobrevivir</a:t>
            </a:r>
            <a:r>
              <a:rPr lang="en-US" dirty="0"/>
              <a:t>. </a:t>
            </a:r>
            <a:r>
              <a:rPr lang="en-US" dirty="0" err="1"/>
              <a:t>Nuestro</a:t>
            </a:r>
            <a:r>
              <a:rPr lang="en-US" dirty="0"/>
              <a:t> H. pylori </a:t>
            </a:r>
            <a:r>
              <a:rPr lang="en-US" dirty="0" err="1"/>
              <a:t>aún</a:t>
            </a:r>
            <a:r>
              <a:rPr lang="en-US" dirty="0"/>
              <a:t> no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contacto</a:t>
            </a:r>
            <a:r>
              <a:rPr lang="en-US" dirty="0"/>
              <a:t> con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humanas</a:t>
            </a:r>
            <a:r>
              <a:rPr lang="en-US" dirty="0"/>
              <a:t>, </a:t>
            </a:r>
            <a:r>
              <a:rPr lang="en-US" dirty="0" err="1"/>
              <a:t>así</a:t>
            </a:r>
            <a:r>
              <a:rPr lang="en-US" dirty="0"/>
              <a:t> que no hay </a:t>
            </a:r>
            <a:r>
              <a:rPr lang="en-US" dirty="0" err="1"/>
              <a:t>mucho</a:t>
            </a:r>
            <a:r>
              <a:rPr lang="en-US" dirty="0"/>
              <a:t>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 del que </a:t>
            </a:r>
            <a:r>
              <a:rPr lang="en-US" dirty="0" err="1"/>
              <a:t>preocuparse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.
</a:t>
            </a:r>
          </a:p>
        </p:txBody>
      </p:sp>
      <p:pic>
        <p:nvPicPr>
          <p:cNvPr id="3" name="Picture 2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178FE81C-F92C-4DD6-861E-6A86797509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7966735" y="3543188"/>
            <a:ext cx="3691865" cy="301872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93BC22F-4EF8-4A53-A1A6-38E20D747205}"/>
              </a:ext>
            </a:extLst>
          </p:cNvPr>
          <p:cNvGrpSpPr/>
          <p:nvPr/>
        </p:nvGrpSpPr>
        <p:grpSpPr>
          <a:xfrm>
            <a:off x="232756" y="382385"/>
            <a:ext cx="2344189" cy="3261963"/>
            <a:chOff x="232756" y="382385"/>
            <a:chExt cx="2344189" cy="2017105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85B70688-61A0-410D-902E-52C08AEF4B08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4" action="ppaction://hlinksldjump"/>
              <a:extLst>
                <a:ext uri="{FF2B5EF4-FFF2-40B4-BE49-F238E27FC236}">
                  <a16:creationId xmlns:a16="http://schemas.microsoft.com/office/drawing/2014/main" id="{0B726789-BAA8-48C1-901C-6C1C510C78EB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839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103" y="3208480"/>
            <a:ext cx="5775159" cy="40372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La </a:t>
            </a:r>
            <a:r>
              <a:rPr lang="en-US" dirty="0" err="1"/>
              <a:t>capacidad</a:t>
            </a:r>
            <a:r>
              <a:rPr lang="en-US" dirty="0"/>
              <a:t> de H. pylori para "</a:t>
            </a:r>
            <a:r>
              <a:rPr lang="en-US" dirty="0" err="1"/>
              <a:t>nadar</a:t>
            </a:r>
            <a:r>
              <a:rPr lang="en-US" dirty="0"/>
              <a:t>"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flagelo</a:t>
            </a:r>
            <a:r>
              <a:rPr lang="en-US" dirty="0"/>
              <a:t> (los </a:t>
            </a:r>
            <a:r>
              <a:rPr lang="en-US" dirty="0" err="1"/>
              <a:t>apéndices</a:t>
            </a:r>
            <a:r>
              <a:rPr lang="en-US" dirty="0"/>
              <a:t> con </a:t>
            </a:r>
            <a:r>
              <a:rPr lang="en-US" dirty="0" err="1"/>
              <a:t>aspecto</a:t>
            </a:r>
            <a:r>
              <a:rPr lang="en-US" dirty="0"/>
              <a:t> de </a:t>
            </a:r>
            <a:r>
              <a:rPr lang="en-US" dirty="0" err="1"/>
              <a:t>fideos</a:t>
            </a:r>
            <a:r>
              <a:rPr lang="en-US" dirty="0"/>
              <a:t> que </a:t>
            </a:r>
            <a:r>
              <a:rPr lang="en-US" dirty="0" err="1"/>
              <a:t>salen</a:t>
            </a:r>
            <a:r>
              <a:rPr lang="en-US" dirty="0"/>
              <a:t> por un </a:t>
            </a:r>
            <a:r>
              <a:rPr lang="en-US" dirty="0" err="1"/>
              <a:t>lado</a:t>
            </a:r>
            <a:r>
              <a:rPr lang="en-US" dirty="0"/>
              <a:t>) son </a:t>
            </a:r>
            <a:r>
              <a:rPr lang="en-US" dirty="0" err="1"/>
              <a:t>esenciales</a:t>
            </a:r>
            <a:r>
              <a:rPr lang="en-US" dirty="0"/>
              <a:t> para </a:t>
            </a:r>
            <a:r>
              <a:rPr lang="en-US" dirty="0" err="1"/>
              <a:t>establecer</a:t>
            </a:r>
            <a:r>
              <a:rPr lang="en-US" dirty="0"/>
              <a:t> una </a:t>
            </a:r>
            <a:r>
              <a:rPr lang="en-US" dirty="0" err="1"/>
              <a:t>infección</a:t>
            </a:r>
            <a:r>
              <a:rPr lang="en-US" dirty="0"/>
              <a:t> </a:t>
            </a:r>
            <a:r>
              <a:rPr lang="en-US" dirty="0" err="1"/>
              <a:t>crónica</a:t>
            </a:r>
            <a:r>
              <a:rPr lang="en-US" dirty="0"/>
              <a:t> (a largo </a:t>
            </a:r>
            <a:r>
              <a:rPr lang="en-US" dirty="0" err="1"/>
              <a:t>plazo</a:t>
            </a:r>
            <a:r>
              <a:rPr lang="en-US" dirty="0"/>
              <a:t>). Pero, hay algo que </a:t>
            </a:r>
            <a:r>
              <a:rPr lang="en-US" dirty="0" err="1"/>
              <a:t>tenemos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 primero para que </a:t>
            </a:r>
            <a:r>
              <a:rPr lang="en-US" dirty="0" err="1"/>
              <a:t>podamos</a:t>
            </a:r>
            <a:r>
              <a:rPr lang="en-US" dirty="0"/>
              <a:t> </a:t>
            </a:r>
            <a:r>
              <a:rPr lang="en-US" dirty="0" err="1"/>
              <a:t>sobrevivir</a:t>
            </a:r>
            <a:r>
              <a:rPr lang="en-US" dirty="0"/>
              <a:t> al </a:t>
            </a:r>
            <a:r>
              <a:rPr lang="en-US" dirty="0" err="1"/>
              <a:t>duro</a:t>
            </a:r>
            <a:r>
              <a:rPr lang="en-US" dirty="0"/>
              <a:t> </a:t>
            </a:r>
            <a:r>
              <a:rPr lang="en-US" dirty="0" err="1"/>
              <a:t>ambiente</a:t>
            </a:r>
            <a:r>
              <a:rPr lang="en-US" dirty="0"/>
              <a:t> del </a:t>
            </a:r>
            <a:r>
              <a:rPr lang="en-US" dirty="0" err="1"/>
              <a:t>estómago</a:t>
            </a:r>
            <a:r>
              <a:rPr lang="en-US" dirty="0"/>
              <a:t>!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DFEBEA5-FD15-4919-8179-89C44D65FA0B}"/>
              </a:ext>
            </a:extLst>
          </p:cNvPr>
          <p:cNvGrpSpPr/>
          <p:nvPr/>
        </p:nvGrpSpPr>
        <p:grpSpPr>
          <a:xfrm>
            <a:off x="246009" y="382386"/>
            <a:ext cx="2344189" cy="3566762"/>
            <a:chOff x="232756" y="382385"/>
            <a:chExt cx="2344189" cy="2017105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2CB72E5E-3884-4582-A133-ECE417F94C84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B24DC748-054D-403F-8E34-7ACC3C266689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picture containing room&#10;&#10;Description automatically generated">
            <a:extLst>
              <a:ext uri="{FF2B5EF4-FFF2-40B4-BE49-F238E27FC236}">
                <a16:creationId xmlns:a16="http://schemas.microsoft.com/office/drawing/2014/main" id="{CA8ABD22-E325-479B-BAC8-2D6011DD46C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7321247" y="2459085"/>
            <a:ext cx="4477087" cy="278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04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495"/>
            <a:ext cx="7247021" cy="23379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Una de las </a:t>
            </a:r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maneras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que el </a:t>
            </a:r>
            <a:r>
              <a:rPr lang="en-US" dirty="0" err="1"/>
              <a:t>estómago</a:t>
            </a:r>
            <a:r>
              <a:rPr lang="en-US" dirty="0"/>
              <a:t> se protege a </a:t>
            </a:r>
            <a:r>
              <a:rPr lang="en-US" dirty="0" err="1"/>
              <a:t>sí</a:t>
            </a:r>
            <a:r>
              <a:rPr lang="en-US" dirty="0"/>
              <a:t> </a:t>
            </a:r>
            <a:r>
              <a:rPr lang="en-US" dirty="0" err="1"/>
              <a:t>mismo</a:t>
            </a:r>
            <a:r>
              <a:rPr lang="en-US" dirty="0"/>
              <a:t> (y a </a:t>
            </a:r>
            <a:r>
              <a:rPr lang="en-US" dirty="0" err="1"/>
              <a:t>ti</a:t>
            </a:r>
            <a:r>
              <a:rPr lang="en-US" dirty="0"/>
              <a:t>) de los </a:t>
            </a:r>
            <a:r>
              <a:rPr lang="en-US" dirty="0" err="1"/>
              <a:t>microbios</a:t>
            </a:r>
            <a:r>
              <a:rPr lang="en-US" dirty="0"/>
              <a:t> no </a:t>
            </a:r>
            <a:r>
              <a:rPr lang="en-US" dirty="0" err="1"/>
              <a:t>deseados</a:t>
            </a:r>
            <a:r>
              <a:rPr lang="en-US" dirty="0"/>
              <a:t> es </a:t>
            </a:r>
            <a:r>
              <a:rPr lang="en-US" dirty="0" err="1"/>
              <a:t>haciendo</a:t>
            </a:r>
            <a:r>
              <a:rPr lang="en-US" dirty="0"/>
              <a:t> un </a:t>
            </a:r>
            <a:r>
              <a:rPr lang="en-US" dirty="0" err="1"/>
              <a:t>montón</a:t>
            </a:r>
            <a:r>
              <a:rPr lang="en-US" dirty="0"/>
              <a:t> de </a:t>
            </a:r>
            <a:r>
              <a:rPr lang="en-US" dirty="0" err="1"/>
              <a:t>ácido</a:t>
            </a:r>
            <a:r>
              <a:rPr lang="en-US" dirty="0"/>
              <a:t>. </a:t>
            </a:r>
            <a:r>
              <a:rPr lang="en-US" dirty="0" err="1"/>
              <a:t>Además</a:t>
            </a:r>
            <a:r>
              <a:rPr lang="en-US" dirty="0"/>
              <a:t> de </a:t>
            </a:r>
            <a:r>
              <a:rPr lang="en-US" dirty="0" err="1"/>
              <a:t>matar</a:t>
            </a:r>
            <a:r>
              <a:rPr lang="en-US" dirty="0"/>
              <a:t> a </a:t>
            </a:r>
            <a:r>
              <a:rPr lang="en-US" dirty="0" err="1"/>
              <a:t>millones</a:t>
            </a:r>
            <a:r>
              <a:rPr lang="en-US" dirty="0"/>
              <a:t> de </a:t>
            </a:r>
            <a:r>
              <a:rPr lang="en-US" dirty="0" err="1"/>
              <a:t>microbios</a:t>
            </a:r>
            <a:r>
              <a:rPr lang="en-US" dirty="0"/>
              <a:t> no </a:t>
            </a:r>
            <a:r>
              <a:rPr lang="en-US" dirty="0" err="1"/>
              <a:t>deseados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ácido</a:t>
            </a:r>
            <a:r>
              <a:rPr lang="en-US" dirty="0"/>
              <a:t>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a </a:t>
            </a:r>
            <a:r>
              <a:rPr lang="en-US" dirty="0" err="1"/>
              <a:t>digerir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alimentos</a:t>
            </a:r>
            <a:r>
              <a:rPr lang="en-US" dirty="0"/>
              <a:t>! 
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C4FDFE-9BCB-478B-B2EA-F59F9A8A8DDE}"/>
              </a:ext>
            </a:extLst>
          </p:cNvPr>
          <p:cNvGrpSpPr/>
          <p:nvPr/>
        </p:nvGrpSpPr>
        <p:grpSpPr>
          <a:xfrm rot="10800000">
            <a:off x="9693046" y="234370"/>
            <a:ext cx="2344189" cy="1524664"/>
            <a:chOff x="617766" y="337387"/>
            <a:chExt cx="2344189" cy="1524664"/>
          </a:xfrm>
        </p:grpSpPr>
        <p:sp>
          <p:nvSpPr>
            <p:cNvPr id="11" name="Arrow: Left 10">
              <a:hlinkClick r:id="rId2" action="ppaction://hlinksldjump"/>
              <a:extLst>
                <a:ext uri="{FF2B5EF4-FFF2-40B4-BE49-F238E27FC236}">
                  <a16:creationId xmlns:a16="http://schemas.microsoft.com/office/drawing/2014/main" id="{DF4DC34D-2AB7-47B7-A3F6-A0E79F21CBF6}"/>
                </a:ext>
              </a:extLst>
            </p:cNvPr>
            <p:cNvSpPr/>
            <p:nvPr/>
          </p:nvSpPr>
          <p:spPr>
            <a:xfrm>
              <a:off x="61776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2" action="ppaction://hlinksldjump"/>
              <a:extLst>
                <a:ext uri="{FF2B5EF4-FFF2-40B4-BE49-F238E27FC236}">
                  <a16:creationId xmlns:a16="http://schemas.microsoft.com/office/drawing/2014/main" id="{BDC5624D-C16A-45E2-9D4F-1CD40FBEC51D}"/>
                </a:ext>
              </a:extLst>
            </p:cNvPr>
            <p:cNvSpPr txBox="1"/>
            <p:nvPr/>
          </p:nvSpPr>
          <p:spPr>
            <a:xfrm rot="10800000">
              <a:off x="794305" y="337387"/>
              <a:ext cx="204083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próximo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13" name="Picture 12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9E293ADC-DAE7-4EBB-BF46-DDEC1792FE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624" b="63398" l="2000" r="18762">
                        <a14:foregroundMark x1="7048" y1="29972" x2="11143" y2="29144"/>
                        <a14:foregroundMark x1="11524" y1="28453" x2="6667" y2="27762"/>
                        <a14:foregroundMark x1="6667" y1="27762" x2="6762" y2="30387"/>
                        <a14:foregroundMark x1="2190" y1="56906" x2="4857" y2="62983"/>
                        <a14:foregroundMark x1="4857" y1="62983" x2="9619" y2="65055"/>
                        <a14:foregroundMark x1="9619" y1="65055" x2="14381" y2="63398"/>
                        <a14:foregroundMark x1="14381" y1="63398" x2="15905" y2="611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877" t="26036" r="79026" b="33722"/>
          <a:stretch/>
        </p:blipFill>
        <p:spPr>
          <a:xfrm>
            <a:off x="8303055" y="2309495"/>
            <a:ext cx="3212005" cy="407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68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906"/>
            <a:ext cx="10515600" cy="41315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¡Gran! Has </a:t>
            </a:r>
            <a:r>
              <a:rPr lang="en-US" dirty="0" err="1"/>
              <a:t>logrado</a:t>
            </a:r>
            <a:r>
              <a:rPr lang="en-US" dirty="0"/>
              <a:t> </a:t>
            </a:r>
            <a:r>
              <a:rPr lang="en-US" dirty="0" err="1"/>
              <a:t>llegar</a:t>
            </a:r>
            <a:r>
              <a:rPr lang="en-US" dirty="0"/>
              <a:t> a la </a:t>
            </a:r>
            <a:r>
              <a:rPr lang="en-US" dirty="0" err="1"/>
              <a:t>gruesa</a:t>
            </a:r>
            <a:r>
              <a:rPr lang="en-US" dirty="0"/>
              <a:t> </a:t>
            </a:r>
            <a:r>
              <a:rPr lang="en-US" dirty="0" err="1"/>
              <a:t>capa</a:t>
            </a:r>
            <a:r>
              <a:rPr lang="en-US" dirty="0"/>
              <a:t> </a:t>
            </a:r>
            <a:r>
              <a:rPr lang="en-US" dirty="0" err="1"/>
              <a:t>protectora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 (¡</a:t>
            </a:r>
            <a:r>
              <a:rPr lang="en-US" dirty="0" err="1"/>
              <a:t>ew</a:t>
            </a:r>
            <a:r>
              <a:rPr lang="en-US" dirty="0"/>
              <a:t>!) que protege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estomacales</a:t>
            </a:r>
            <a:r>
              <a:rPr lang="en-US" dirty="0"/>
              <a:t> de los </a:t>
            </a:r>
            <a:r>
              <a:rPr lang="en-US" dirty="0" err="1"/>
              <a:t>efectos</a:t>
            </a:r>
            <a:r>
              <a:rPr lang="en-US" dirty="0"/>
              <a:t> </a:t>
            </a:r>
            <a:r>
              <a:rPr lang="en-US" dirty="0" err="1"/>
              <a:t>nocivos</a:t>
            </a:r>
            <a:r>
              <a:rPr lang="en-US" dirty="0"/>
              <a:t> del </a:t>
            </a:r>
            <a:r>
              <a:rPr lang="en-US" dirty="0" err="1"/>
              <a:t>ácido</a:t>
            </a:r>
            <a:r>
              <a:rPr lang="en-US" dirty="0"/>
              <a:t> </a:t>
            </a:r>
            <a:r>
              <a:rPr lang="en-US" dirty="0" err="1"/>
              <a:t>estomacal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
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deberías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aquí</a:t>
            </a:r>
            <a:r>
              <a:rPr lang="en-US" dirty="0"/>
              <a:t>?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922DBAE-D411-4084-A118-CBB0189FA0F9}"/>
              </a:ext>
            </a:extLst>
          </p:cNvPr>
          <p:cNvGrpSpPr/>
          <p:nvPr/>
        </p:nvGrpSpPr>
        <p:grpSpPr>
          <a:xfrm>
            <a:off x="189346" y="2566193"/>
            <a:ext cx="1603956" cy="1115650"/>
            <a:chOff x="10691759" y="4913447"/>
            <a:chExt cx="2118961" cy="1406196"/>
          </a:xfrm>
        </p:grpSpPr>
        <p:sp>
          <p:nvSpPr>
            <p:cNvPr id="6" name="Cloud 5">
              <a:hlinkClick r:id="rId2" action="ppaction://hlinksldjump"/>
              <a:extLst>
                <a:ext uri="{FF2B5EF4-FFF2-40B4-BE49-F238E27FC236}">
                  <a16:creationId xmlns:a16="http://schemas.microsoft.com/office/drawing/2014/main" id="{6FA2B87C-66B8-4C44-8103-D92C6B5C444E}"/>
                </a:ext>
              </a:extLst>
            </p:cNvPr>
            <p:cNvSpPr/>
            <p:nvPr/>
          </p:nvSpPr>
          <p:spPr>
            <a:xfrm>
              <a:off x="10691759" y="4913447"/>
              <a:ext cx="2118961" cy="1406196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103C8B8E-1FDA-4407-8B50-309C556B134B}"/>
                </a:ext>
              </a:extLst>
            </p:cNvPr>
            <p:cNvSpPr txBox="1">
              <a:spLocks/>
            </p:cNvSpPr>
            <p:nvPr/>
          </p:nvSpPr>
          <p:spPr>
            <a:xfrm>
              <a:off x="11204243" y="5371325"/>
              <a:ext cx="1493535" cy="6654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None/>
              </a:pPr>
              <a:r>
                <a:rPr lang="en-US" i="1" dirty="0" err="1"/>
                <a:t>Pista</a:t>
              </a:r>
              <a:r>
                <a:rPr lang="en-US" i="1" dirty="0"/>
                <a:t>!</a:t>
              </a:r>
              <a:endParaRPr lang="en-US" dirty="0"/>
            </a:p>
          </p:txBody>
        </p:sp>
      </p:grpSp>
      <p:pic>
        <p:nvPicPr>
          <p:cNvPr id="17" name="Picture 16" descr="A picture containing room&#10;&#10;Description automatically generated">
            <a:extLst>
              <a:ext uri="{FF2B5EF4-FFF2-40B4-BE49-F238E27FC236}">
                <a16:creationId xmlns:a16="http://schemas.microsoft.com/office/drawing/2014/main" id="{83F8C099-7926-4B67-8EBD-9ABB3CFB3B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5797" b="97115" l="1916" r="70529">
                        <a14:foregroundMark x1="4350" y1="75962" x2="5566" y2="71978"/>
                        <a14:foregroundMark x1="2464" y1="82143" x2="2674" y2="81456"/>
                        <a14:foregroundMark x1="5566" y1="71978" x2="12591" y2="71429"/>
                        <a14:foregroundMark x1="12591" y1="71429" x2="14227" y2="74660"/>
                        <a14:foregroundMark x1="19744" y1="74052" x2="21077" y2="71154"/>
                        <a14:foregroundMark x1="21077" y1="71154" x2="28558" y2="73626"/>
                        <a14:foregroundMark x1="34216" y1="72729" x2="35493" y2="72527"/>
                        <a14:foregroundMark x1="28558" y1="73626" x2="29860" y2="73420"/>
                        <a14:foregroundMark x1="35493" y1="72527" x2="42062" y2="76923"/>
                        <a14:foregroundMark x1="42062" y1="76923" x2="43978" y2="87637"/>
                        <a14:foregroundMark x1="43978" y1="87637" x2="40055" y2="97115"/>
                        <a14:foregroundMark x1="40055" y1="97115" x2="3741" y2="96016"/>
                        <a14:foregroundMark x1="3741" y1="96016" x2="2007" y2="85440"/>
                        <a14:foregroundMark x1="2007" y1="85440" x2="3373" y2="81944"/>
                        <a14:foregroundMark x1="2920" y1="96978" x2="10766" y2="94918"/>
                        <a14:foregroundMark x1="10766" y1="94918" x2="19161" y2="94918"/>
                        <a14:foregroundMark x1="19161" y1="94918" x2="35128" y2="91621"/>
                        <a14:foregroundMark x1="35128" y1="91621" x2="42518" y2="93407"/>
                        <a14:foregroundMark x1="42518" y1="93407" x2="48358" y2="86126"/>
                        <a14:foregroundMark x1="48358" y1="86126" x2="52464" y2="95604"/>
                        <a14:foregroundMark x1="52464" y1="95604" x2="59580" y2="95055"/>
                        <a14:foregroundMark x1="59580" y1="95055" x2="60036" y2="73901"/>
                        <a14:foregroundMark x1="60036" y1="73901" x2="63686" y2="94368"/>
                        <a14:foregroundMark x1="63686" y1="94368" x2="65511" y2="84066"/>
                        <a14:foregroundMark x1="65511" y1="84066" x2="70164" y2="92033"/>
                        <a14:foregroundMark x1="70164" y1="92033" x2="70529" y2="97115"/>
                        <a14:backgroundMark x1="15693" y1="73901" x2="18613" y2="73352"/>
                        <a14:backgroundMark x1="17336" y1="74725" x2="17062" y2="80082"/>
                        <a14:backgroundMark x1="15328" y1="75687" x2="15328" y2="79808"/>
                        <a14:backgroundMark x1="19526" y1="74588" x2="19526" y2="78434"/>
                        <a14:backgroundMark x1="14872" y1="74588" x2="15055" y2="78297"/>
                        <a14:backgroundMark x1="4015" y1="75962" x2="2281" y2="81181"/>
                        <a14:backgroundMark x1="31478" y1="71016" x2="31296" y2="77747"/>
                        <a14:backgroundMark x1="4015" y1="75962" x2="4015" y2="77060"/>
                        <a14:backgroundMark x1="19982" y1="75000" x2="19343" y2="73214"/>
                        <a14:backgroundMark x1="32664" y1="71978" x2="32664" y2="747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5" t="62252" r="56311" b="1153"/>
          <a:stretch/>
        </p:blipFill>
        <p:spPr>
          <a:xfrm>
            <a:off x="5764461" y="1581471"/>
            <a:ext cx="2878120" cy="1685610"/>
          </a:xfrm>
          <a:prstGeom prst="rect">
            <a:avLst/>
          </a:prstGeom>
        </p:spPr>
      </p:pic>
      <p:pic>
        <p:nvPicPr>
          <p:cNvPr id="23" name="Picture 22" descr="A picture containing room&#10;&#10;Description automatically generated">
            <a:hlinkClick r:id="rId5" action="ppaction://hlinksldjump"/>
            <a:extLst>
              <a:ext uri="{FF2B5EF4-FFF2-40B4-BE49-F238E27FC236}">
                <a16:creationId xmlns:a16="http://schemas.microsoft.com/office/drawing/2014/main" id="{A12F51B4-2984-46E3-8A9E-9D30BBD156B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099" b="61126" l="87044" r="98084">
                        <a14:foregroundMark x1="90328" y1="54258" x2="90055" y2="60165"/>
                        <a14:foregroundMark x1="97080" y1="55357" x2="95255" y2="60989"/>
                        <a14:foregroundMark x1="91515" y1="61126" x2="88412" y2="60989"/>
                        <a14:foregroundMark x1="92609" y1="26099" x2="93522" y2="260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860" t="22121" r="348" b="37400"/>
          <a:stretch/>
        </p:blipFill>
        <p:spPr>
          <a:xfrm>
            <a:off x="10214152" y="3747466"/>
            <a:ext cx="1173261" cy="2287260"/>
          </a:xfrm>
          <a:prstGeom prst="rect">
            <a:avLst/>
          </a:prstGeom>
        </p:spPr>
      </p:pic>
      <p:pic>
        <p:nvPicPr>
          <p:cNvPr id="24" name="Picture 23" descr="A close up of a piece of paper&#10;&#10;Description automatically generated">
            <a:hlinkClick r:id="rId7" action="ppaction://hlinksldjump"/>
            <a:extLst>
              <a:ext uri="{FF2B5EF4-FFF2-40B4-BE49-F238E27FC236}">
                <a16:creationId xmlns:a16="http://schemas.microsoft.com/office/drawing/2014/main" id="{52033316-27CF-4ACF-BB2C-D62E72AC692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3860310" y="4398190"/>
            <a:ext cx="1952937" cy="1596859"/>
          </a:xfrm>
          <a:prstGeom prst="rect">
            <a:avLst/>
          </a:prstGeom>
        </p:spPr>
      </p:pic>
      <p:pic>
        <p:nvPicPr>
          <p:cNvPr id="25" name="Picture 24" descr="A picture containing room&#10;&#10;Description automatically generated">
            <a:hlinkClick r:id="rId10" action="ppaction://hlinksldjump"/>
            <a:extLst>
              <a:ext uri="{FF2B5EF4-FFF2-40B4-BE49-F238E27FC236}">
                <a16:creationId xmlns:a16="http://schemas.microsoft.com/office/drawing/2014/main" id="{33B99C83-445D-43FA-A598-5226971BDEF9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19652372">
            <a:off x="875834" y="4606085"/>
            <a:ext cx="2286973" cy="1420216"/>
          </a:xfrm>
          <a:prstGeom prst="rect">
            <a:avLst/>
          </a:prstGeom>
        </p:spPr>
      </p:pic>
      <p:pic>
        <p:nvPicPr>
          <p:cNvPr id="26" name="Picture 25" descr="A picture containing room&#10;&#10;Description automatically generated">
            <a:hlinkClick r:id="rId12" action="ppaction://hlinksldjump"/>
            <a:extLst>
              <a:ext uri="{FF2B5EF4-FFF2-40B4-BE49-F238E27FC236}">
                <a16:creationId xmlns:a16="http://schemas.microsoft.com/office/drawing/2014/main" id="{CCDB9970-FFBD-4DF5-98D3-6CC97766299B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21905">
            <a:off x="6670194" y="4373527"/>
            <a:ext cx="2603299" cy="1616655"/>
          </a:xfrm>
          <a:prstGeom prst="rect">
            <a:avLst/>
          </a:prstGeom>
        </p:spPr>
      </p:pic>
      <p:pic>
        <p:nvPicPr>
          <p:cNvPr id="28" name="Picture 27" descr="A picture containing room&#10;&#10;Description automatically generated">
            <a:extLst>
              <a:ext uri="{FF2B5EF4-FFF2-40B4-BE49-F238E27FC236}">
                <a16:creationId xmlns:a16="http://schemas.microsoft.com/office/drawing/2014/main" id="{B762C06A-7269-4001-BBD4-CC0F2F15C416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19623535">
            <a:off x="7453986" y="1463611"/>
            <a:ext cx="681385" cy="423142"/>
          </a:xfrm>
          <a:prstGeom prst="rect">
            <a:avLst/>
          </a:prstGeom>
        </p:spPr>
      </p:pic>
      <p:pic>
        <p:nvPicPr>
          <p:cNvPr id="29" name="Picture 28" descr="A picture containing room&#10;&#10;Description automatically generated">
            <a:extLst>
              <a:ext uri="{FF2B5EF4-FFF2-40B4-BE49-F238E27FC236}">
                <a16:creationId xmlns:a16="http://schemas.microsoft.com/office/drawing/2014/main" id="{6D04E744-6A10-4C8D-9376-C3CE1FF6E7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5797" b="97115" l="1916" r="70529">
                        <a14:foregroundMark x1="4350" y1="75962" x2="5566" y2="71978"/>
                        <a14:foregroundMark x1="2464" y1="82143" x2="2674" y2="81456"/>
                        <a14:foregroundMark x1="5566" y1="71978" x2="12591" y2="71429"/>
                        <a14:foregroundMark x1="12591" y1="71429" x2="14227" y2="74660"/>
                        <a14:foregroundMark x1="19744" y1="74052" x2="21077" y2="71154"/>
                        <a14:foregroundMark x1="21077" y1="71154" x2="28558" y2="73626"/>
                        <a14:foregroundMark x1="34216" y1="72729" x2="35493" y2="72527"/>
                        <a14:foregroundMark x1="28558" y1="73626" x2="29860" y2="73420"/>
                        <a14:foregroundMark x1="35493" y1="72527" x2="42062" y2="76923"/>
                        <a14:foregroundMark x1="42062" y1="76923" x2="43978" y2="87637"/>
                        <a14:foregroundMark x1="43978" y1="87637" x2="40055" y2="97115"/>
                        <a14:foregroundMark x1="40055" y1="97115" x2="3741" y2="96016"/>
                        <a14:foregroundMark x1="3741" y1="96016" x2="2007" y2="85440"/>
                        <a14:foregroundMark x1="2007" y1="85440" x2="3373" y2="81944"/>
                        <a14:foregroundMark x1="2920" y1="96978" x2="10766" y2="94918"/>
                        <a14:foregroundMark x1="10766" y1="94918" x2="19161" y2="94918"/>
                        <a14:foregroundMark x1="19161" y1="94918" x2="35128" y2="91621"/>
                        <a14:foregroundMark x1="35128" y1="91621" x2="42518" y2="93407"/>
                        <a14:foregroundMark x1="42518" y1="93407" x2="48358" y2="86126"/>
                        <a14:foregroundMark x1="48358" y1="86126" x2="52464" y2="95604"/>
                        <a14:foregroundMark x1="52464" y1="95604" x2="59580" y2="95055"/>
                        <a14:foregroundMark x1="59580" y1="95055" x2="60036" y2="73901"/>
                        <a14:foregroundMark x1="60036" y1="73901" x2="63686" y2="94368"/>
                        <a14:foregroundMark x1="63686" y1="94368" x2="65511" y2="84066"/>
                        <a14:foregroundMark x1="65511" y1="84066" x2="70164" y2="92033"/>
                        <a14:foregroundMark x1="70164" y1="92033" x2="70529" y2="97115"/>
                        <a14:backgroundMark x1="15693" y1="73901" x2="18613" y2="73352"/>
                        <a14:backgroundMark x1="17336" y1="74725" x2="17062" y2="80082"/>
                        <a14:backgroundMark x1="15328" y1="75687" x2="15328" y2="79808"/>
                        <a14:backgroundMark x1="19526" y1="74588" x2="19526" y2="78434"/>
                        <a14:backgroundMark x1="14872" y1="74588" x2="15055" y2="78297"/>
                        <a14:backgroundMark x1="4015" y1="75962" x2="2281" y2="81181"/>
                        <a14:backgroundMark x1="31478" y1="71016" x2="31296" y2="77747"/>
                        <a14:backgroundMark x1="4015" y1="75962" x2="4015" y2="77060"/>
                        <a14:backgroundMark x1="19982" y1="75000" x2="19343" y2="73214"/>
                        <a14:backgroundMark x1="32664" y1="71978" x2="32664" y2="747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5" t="62252" r="56311" b="1153"/>
          <a:stretch/>
        </p:blipFill>
        <p:spPr>
          <a:xfrm>
            <a:off x="2886341" y="1581471"/>
            <a:ext cx="2878120" cy="1685610"/>
          </a:xfrm>
          <a:prstGeom prst="rect">
            <a:avLst/>
          </a:prstGeom>
        </p:spPr>
      </p:pic>
      <p:pic>
        <p:nvPicPr>
          <p:cNvPr id="30" name="Picture 29" descr="A picture containing room&#10;&#10;Description automatically generated">
            <a:extLst>
              <a:ext uri="{FF2B5EF4-FFF2-40B4-BE49-F238E27FC236}">
                <a16:creationId xmlns:a16="http://schemas.microsoft.com/office/drawing/2014/main" id="{8E7CE618-46B9-4881-8000-317E1F3212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5797" b="97115" l="1916" r="70529">
                        <a14:foregroundMark x1="4350" y1="75962" x2="5566" y2="71978"/>
                        <a14:foregroundMark x1="2464" y1="82143" x2="2674" y2="81456"/>
                        <a14:foregroundMark x1="5566" y1="71978" x2="12591" y2="71429"/>
                        <a14:foregroundMark x1="12591" y1="71429" x2="14227" y2="74660"/>
                        <a14:foregroundMark x1="19744" y1="74052" x2="21077" y2="71154"/>
                        <a14:foregroundMark x1="21077" y1="71154" x2="28558" y2="73626"/>
                        <a14:foregroundMark x1="34216" y1="72729" x2="35493" y2="72527"/>
                        <a14:foregroundMark x1="28558" y1="73626" x2="29860" y2="73420"/>
                        <a14:foregroundMark x1="35493" y1="72527" x2="42062" y2="76923"/>
                        <a14:foregroundMark x1="42062" y1="76923" x2="43978" y2="87637"/>
                        <a14:foregroundMark x1="43978" y1="87637" x2="40055" y2="97115"/>
                        <a14:foregroundMark x1="40055" y1="97115" x2="3741" y2="96016"/>
                        <a14:foregroundMark x1="3741" y1="96016" x2="2007" y2="85440"/>
                        <a14:foregroundMark x1="2007" y1="85440" x2="3373" y2="81944"/>
                        <a14:foregroundMark x1="2920" y1="96978" x2="10766" y2="94918"/>
                        <a14:foregroundMark x1="10766" y1="94918" x2="19161" y2="94918"/>
                        <a14:foregroundMark x1="19161" y1="94918" x2="35128" y2="91621"/>
                        <a14:foregroundMark x1="35128" y1="91621" x2="42518" y2="93407"/>
                        <a14:foregroundMark x1="42518" y1="93407" x2="48358" y2="86126"/>
                        <a14:foregroundMark x1="48358" y1="86126" x2="52464" y2="95604"/>
                        <a14:foregroundMark x1="52464" y1="95604" x2="59580" y2="95055"/>
                        <a14:foregroundMark x1="59580" y1="95055" x2="60036" y2="73901"/>
                        <a14:foregroundMark x1="60036" y1="73901" x2="63686" y2="94368"/>
                        <a14:foregroundMark x1="63686" y1="94368" x2="65511" y2="84066"/>
                        <a14:foregroundMark x1="65511" y1="84066" x2="70164" y2="92033"/>
                        <a14:foregroundMark x1="70164" y1="92033" x2="70529" y2="97115"/>
                        <a14:backgroundMark x1="15693" y1="73901" x2="18613" y2="73352"/>
                        <a14:backgroundMark x1="17336" y1="74725" x2="17062" y2="80082"/>
                        <a14:backgroundMark x1="15328" y1="75687" x2="15328" y2="79808"/>
                        <a14:backgroundMark x1="19526" y1="74588" x2="19526" y2="78434"/>
                        <a14:backgroundMark x1="14872" y1="74588" x2="15055" y2="78297"/>
                        <a14:backgroundMark x1="4015" y1="75962" x2="2281" y2="81181"/>
                        <a14:backgroundMark x1="31478" y1="71016" x2="31296" y2="77747"/>
                        <a14:backgroundMark x1="4015" y1="75962" x2="4015" y2="77060"/>
                        <a14:backgroundMark x1="19982" y1="75000" x2="19343" y2="73214"/>
                        <a14:backgroundMark x1="32664" y1="71978" x2="32664" y2="747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5" t="62252" r="56311" b="1153"/>
          <a:stretch/>
        </p:blipFill>
        <p:spPr>
          <a:xfrm>
            <a:off x="8640518" y="1584388"/>
            <a:ext cx="2878120" cy="168561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B23F1128-B2B9-4044-8C39-9C68A8429D88}"/>
              </a:ext>
            </a:extLst>
          </p:cNvPr>
          <p:cNvSpPr txBox="1"/>
          <p:nvPr/>
        </p:nvSpPr>
        <p:spPr>
          <a:xfrm>
            <a:off x="804587" y="6072462"/>
            <a:ext cx="2133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Sigue</a:t>
            </a:r>
            <a:r>
              <a:rPr lang="en-US" dirty="0"/>
              <a:t> </a:t>
            </a:r>
            <a:r>
              <a:rPr lang="en-US" dirty="0" err="1"/>
              <a:t>nadando</a:t>
            </a:r>
            <a:r>
              <a:rPr lang="en-US" dirty="0"/>
              <a:t>.
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50D777D-7E3B-45E1-9B0C-D8A1FC5C8C1F}"/>
              </a:ext>
            </a:extLst>
          </p:cNvPr>
          <p:cNvSpPr txBox="1"/>
          <p:nvPr/>
        </p:nvSpPr>
        <p:spPr>
          <a:xfrm>
            <a:off x="3692950" y="5952741"/>
            <a:ext cx="30021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Activa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el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.
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77A2937-B5C0-47D9-8459-707DE027D786}"/>
              </a:ext>
            </a:extLst>
          </p:cNvPr>
          <p:cNvSpPr txBox="1"/>
          <p:nvPr/>
        </p:nvSpPr>
        <p:spPr>
          <a:xfrm>
            <a:off x="6976753" y="5906447"/>
            <a:ext cx="20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Acomodate</a:t>
            </a:r>
            <a:r>
              <a:rPr lang="en-US" dirty="0"/>
              <a:t>. Este es un </a:t>
            </a:r>
            <a:r>
              <a:rPr lang="en-US" dirty="0" err="1"/>
              <a:t>lugar</a:t>
            </a:r>
            <a:r>
              <a:rPr lang="en-US" dirty="0"/>
              <a:t> genial.
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775E9D-09B1-4D14-91AB-4DEE6E8CC175}"/>
              </a:ext>
            </a:extLst>
          </p:cNvPr>
          <p:cNvSpPr txBox="1"/>
          <p:nvPr/>
        </p:nvSpPr>
        <p:spPr>
          <a:xfrm>
            <a:off x="9364656" y="5930647"/>
            <a:ext cx="2899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Encienda</a:t>
            </a:r>
            <a:r>
              <a:rPr lang="en-US" dirty="0"/>
              <a:t> el </a:t>
            </a:r>
            <a:r>
              <a:rPr lang="en-US" dirty="0" err="1"/>
              <a:t>equipo</a:t>
            </a:r>
            <a:r>
              <a:rPr lang="en-US" dirty="0"/>
              <a:t> de </a:t>
            </a:r>
            <a:r>
              <a:rPr lang="en-US" dirty="0" err="1"/>
              <a:t>forraje</a:t>
            </a:r>
            <a:r>
              <a:rPr lang="en-US" dirty="0"/>
              <a:t> para </a:t>
            </a:r>
            <a:r>
              <a:rPr lang="en-US" dirty="0" err="1"/>
              <a:t>reunir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.
</a:t>
            </a:r>
          </a:p>
        </p:txBody>
      </p:sp>
    </p:spTree>
    <p:extLst>
      <p:ext uri="{BB962C8B-B14F-4D97-AF65-F5344CB8AC3E}">
        <p14:creationId xmlns:p14="http://schemas.microsoft.com/office/powerpoint/2010/main" val="2188796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A3E67-9DCC-4E2A-85F2-653ED4C62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0480"/>
            <a:ext cx="10515600" cy="9039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Sugerencia</a:t>
            </a:r>
            <a:r>
              <a:rPr lang="en-US" dirty="0"/>
              <a:t>: ¿</a:t>
            </a:r>
            <a:r>
              <a:rPr lang="en-US" dirty="0" err="1"/>
              <a:t>Cuál</a:t>
            </a:r>
            <a:r>
              <a:rPr lang="en-US" dirty="0"/>
              <a:t> de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ayudarte</a:t>
            </a:r>
            <a:r>
              <a:rPr lang="en-US" dirty="0"/>
              <a:t> a </a:t>
            </a:r>
            <a:r>
              <a:rPr lang="en-US" dirty="0" err="1"/>
              <a:t>moverte</a:t>
            </a:r>
            <a:r>
              <a:rPr lang="en-US" dirty="0"/>
              <a:t> por la </a:t>
            </a:r>
            <a:r>
              <a:rPr lang="en-US" dirty="0" err="1"/>
              <a:t>capa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?
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18304C-9265-4640-8D80-B7FBBA8EF625}"/>
              </a:ext>
            </a:extLst>
          </p:cNvPr>
          <p:cNvGrpSpPr/>
          <p:nvPr/>
        </p:nvGrpSpPr>
        <p:grpSpPr>
          <a:xfrm>
            <a:off x="232756" y="382385"/>
            <a:ext cx="2344189" cy="1524663"/>
            <a:chOff x="232756" y="382385"/>
            <a:chExt cx="2344189" cy="1524663"/>
          </a:xfrm>
        </p:grpSpPr>
        <p:sp>
          <p:nvSpPr>
            <p:cNvPr id="5" name="Arrow: Left 4">
              <a:hlinkClick r:id="rId2" action="ppaction://hlinksldjump"/>
              <a:extLst>
                <a:ext uri="{FF2B5EF4-FFF2-40B4-BE49-F238E27FC236}">
                  <a16:creationId xmlns:a16="http://schemas.microsoft.com/office/drawing/2014/main" id="{A6678198-57B2-4430-B630-F9132259634A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hlinkClick r:id="rId2" action="ppaction://hlinksldjump"/>
              <a:extLst>
                <a:ext uri="{FF2B5EF4-FFF2-40B4-BE49-F238E27FC236}">
                  <a16:creationId xmlns:a16="http://schemas.microsoft.com/office/drawing/2014/main" id="{BB0AD5BA-E4A5-4903-9B6F-40A7B4D43248}"/>
                </a:ext>
              </a:extLst>
            </p:cNvPr>
            <p:cNvSpPr txBox="1"/>
            <p:nvPr/>
          </p:nvSpPr>
          <p:spPr>
            <a:xfrm>
              <a:off x="686502" y="829830"/>
              <a:ext cx="174031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¡Volver!
</a:t>
              </a:r>
            </a:p>
          </p:txBody>
        </p:sp>
      </p:grpSp>
      <p:pic>
        <p:nvPicPr>
          <p:cNvPr id="10" name="Picture 9" descr="A picture containing room&#10;&#10;Description automatically generated">
            <a:extLst>
              <a:ext uri="{FF2B5EF4-FFF2-40B4-BE49-F238E27FC236}">
                <a16:creationId xmlns:a16="http://schemas.microsoft.com/office/drawing/2014/main" id="{118BEB9D-01FD-4373-801A-BEC4483B5E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7968739" y="4053841"/>
            <a:ext cx="3433489" cy="2132205"/>
          </a:xfrm>
          <a:prstGeom prst="rect">
            <a:avLst/>
          </a:prstGeom>
        </p:spPr>
      </p:pic>
      <p:pic>
        <p:nvPicPr>
          <p:cNvPr id="11" name="Picture 10" descr="A picture containing room&#10;&#10;Description automatically generated">
            <a:extLst>
              <a:ext uri="{FF2B5EF4-FFF2-40B4-BE49-F238E27FC236}">
                <a16:creationId xmlns:a16="http://schemas.microsoft.com/office/drawing/2014/main" id="{E79F81CF-6969-4168-8957-5299172D9E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424233">
            <a:off x="4379254" y="3708284"/>
            <a:ext cx="3433489" cy="2132205"/>
          </a:xfrm>
          <a:prstGeom prst="rect">
            <a:avLst/>
          </a:prstGeom>
        </p:spPr>
      </p:pic>
      <p:pic>
        <p:nvPicPr>
          <p:cNvPr id="12" name="Picture 11" descr="A picture containing room&#10;&#10;Description automatically generated">
            <a:extLst>
              <a:ext uri="{FF2B5EF4-FFF2-40B4-BE49-F238E27FC236}">
                <a16:creationId xmlns:a16="http://schemas.microsoft.com/office/drawing/2014/main" id="{6CEC6AF8-6DE5-4DC4-B063-8CAA4F5C822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27731" y="3708284"/>
            <a:ext cx="3433489" cy="213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364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159" y="2843277"/>
            <a:ext cx="6769768" cy="4274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La </a:t>
            </a:r>
            <a:r>
              <a:rPr lang="en-US" dirty="0" err="1"/>
              <a:t>mayoría</a:t>
            </a:r>
            <a:r>
              <a:rPr lang="en-US" dirty="0"/>
              <a:t> de las </a:t>
            </a:r>
            <a:r>
              <a:rPr lang="en-US" dirty="0" err="1"/>
              <a:t>especies</a:t>
            </a:r>
            <a:r>
              <a:rPr lang="en-US" dirty="0"/>
              <a:t> de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nocivos</a:t>
            </a:r>
            <a:r>
              <a:rPr lang="en-US" dirty="0"/>
              <a:t> son </a:t>
            </a:r>
            <a:r>
              <a:rPr lang="en-US" dirty="0" err="1"/>
              <a:t>hechas</a:t>
            </a:r>
            <a:r>
              <a:rPr lang="en-US" dirty="0"/>
              <a:t> por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huésped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una </a:t>
            </a:r>
            <a:r>
              <a:rPr lang="en-US" dirty="0" err="1"/>
              <a:t>manera</a:t>
            </a:r>
            <a:r>
              <a:rPr lang="en-US" dirty="0"/>
              <a:t> de </a:t>
            </a:r>
            <a:r>
              <a:rPr lang="en-US" dirty="0" err="1"/>
              <a:t>herir</a:t>
            </a:r>
            <a:r>
              <a:rPr lang="en-US" dirty="0"/>
              <a:t> a las </a:t>
            </a:r>
            <a:r>
              <a:rPr lang="en-US" dirty="0" err="1"/>
              <a:t>bacterias</a:t>
            </a:r>
            <a:r>
              <a:rPr lang="en-US" dirty="0"/>
              <a:t> y </a:t>
            </a:r>
            <a:r>
              <a:rPr lang="en-US" dirty="0" err="1"/>
              <a:t>hacer</a:t>
            </a:r>
            <a:r>
              <a:rPr lang="en-US" dirty="0"/>
              <a:t> que sea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difícil</a:t>
            </a:r>
            <a:r>
              <a:rPr lang="en-US" dirty="0"/>
              <a:t> para las </a:t>
            </a:r>
            <a:r>
              <a:rPr lang="en-US" dirty="0" err="1"/>
              <a:t>bacterias</a:t>
            </a:r>
            <a:r>
              <a:rPr lang="en-US" dirty="0"/>
              <a:t> para </a:t>
            </a:r>
            <a:r>
              <a:rPr lang="en-US" dirty="0" err="1"/>
              <a:t>sobrevivir</a:t>
            </a:r>
            <a:r>
              <a:rPr lang="en-US" dirty="0"/>
              <a:t>. </a:t>
            </a:r>
            <a:r>
              <a:rPr lang="en-US" dirty="0" err="1"/>
              <a:t>Nuestro</a:t>
            </a:r>
            <a:r>
              <a:rPr lang="en-US" dirty="0"/>
              <a:t> H. pylori </a:t>
            </a:r>
            <a:r>
              <a:rPr lang="en-US" dirty="0" err="1"/>
              <a:t>aún</a:t>
            </a:r>
            <a:r>
              <a:rPr lang="en-US" dirty="0"/>
              <a:t> no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contacto</a:t>
            </a:r>
            <a:r>
              <a:rPr lang="en-US" dirty="0"/>
              <a:t> con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humanas</a:t>
            </a:r>
            <a:r>
              <a:rPr lang="en-US" dirty="0"/>
              <a:t>, </a:t>
            </a:r>
            <a:r>
              <a:rPr lang="en-US" dirty="0" err="1"/>
              <a:t>así</a:t>
            </a:r>
            <a:r>
              <a:rPr lang="en-US" dirty="0"/>
              <a:t> que no hay </a:t>
            </a:r>
            <a:r>
              <a:rPr lang="en-US" dirty="0" err="1"/>
              <a:t>mucho</a:t>
            </a:r>
            <a:r>
              <a:rPr lang="en-US" dirty="0"/>
              <a:t>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 del que </a:t>
            </a:r>
            <a:r>
              <a:rPr lang="en-US" dirty="0" err="1"/>
              <a:t>preocuparse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. Para </a:t>
            </a:r>
            <a:r>
              <a:rPr lang="en-US" dirty="0" err="1"/>
              <a:t>entrar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contacto</a:t>
            </a:r>
            <a:r>
              <a:rPr lang="en-US" dirty="0"/>
              <a:t> con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humanas</a:t>
            </a:r>
            <a:r>
              <a:rPr lang="en-US" dirty="0"/>
              <a:t>, ¡</a:t>
            </a:r>
            <a:r>
              <a:rPr lang="en-US" dirty="0" err="1"/>
              <a:t>tenemos</a:t>
            </a:r>
            <a:r>
              <a:rPr lang="en-US" dirty="0"/>
              <a:t> que </a:t>
            </a:r>
            <a:r>
              <a:rPr lang="en-US" dirty="0" err="1"/>
              <a:t>atravesar</a:t>
            </a:r>
            <a:r>
              <a:rPr lang="en-US" dirty="0"/>
              <a:t> la </a:t>
            </a:r>
            <a:r>
              <a:rPr lang="en-US" dirty="0" err="1"/>
              <a:t>capa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!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543161-2AB5-4AE5-95C5-3AE6B42FD613}"/>
              </a:ext>
            </a:extLst>
          </p:cNvPr>
          <p:cNvGrpSpPr/>
          <p:nvPr/>
        </p:nvGrpSpPr>
        <p:grpSpPr>
          <a:xfrm>
            <a:off x="232756" y="382385"/>
            <a:ext cx="2344189" cy="3354728"/>
            <a:chOff x="232756" y="382385"/>
            <a:chExt cx="2344189" cy="2017105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6FFF2E88-79C4-47D8-9C05-175C7604EFD5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613F2FB6-86FF-418C-ACB8-3ACE62465759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DC419B5A-65C7-4513-A93D-BD1B392E2E6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8104958" y="3149783"/>
            <a:ext cx="3691865" cy="301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97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707" y="3170401"/>
            <a:ext cx="6621379" cy="450361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</a:t>
            </a:r>
            <a:r>
              <a:rPr lang="en-US" dirty="0" err="1"/>
              <a:t>Aquí</a:t>
            </a:r>
            <a:r>
              <a:rPr lang="en-US" dirty="0"/>
              <a:t>, </a:t>
            </a:r>
            <a:r>
              <a:rPr lang="en-US" dirty="0" err="1"/>
              <a:t>todavía</a:t>
            </a:r>
            <a:r>
              <a:rPr lang="en-US" dirty="0"/>
              <a:t>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rodeados</a:t>
            </a:r>
            <a:r>
              <a:rPr lang="en-US" dirty="0"/>
              <a:t> de </a:t>
            </a:r>
            <a:r>
              <a:rPr lang="en-US" dirty="0" err="1"/>
              <a:t>ácido</a:t>
            </a:r>
            <a:r>
              <a:rPr lang="en-US" dirty="0"/>
              <a:t> </a:t>
            </a:r>
            <a:r>
              <a:rPr lang="en-US" dirty="0" err="1"/>
              <a:t>estomacal</a:t>
            </a:r>
            <a:r>
              <a:rPr lang="en-US" dirty="0"/>
              <a:t>, y no hay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nutrientes</a:t>
            </a:r>
            <a:r>
              <a:rPr lang="en-US" dirty="0"/>
              <a:t> que </a:t>
            </a:r>
            <a:r>
              <a:rPr lang="en-US" dirty="0" err="1"/>
              <a:t>podamos</a:t>
            </a:r>
            <a:r>
              <a:rPr lang="en-US" dirty="0"/>
              <a:t> </a:t>
            </a:r>
            <a:r>
              <a:rPr lang="en-US" dirty="0" err="1"/>
              <a:t>llegar</a:t>
            </a:r>
            <a:r>
              <a:rPr lang="en-US" dirty="0"/>
              <a:t> a </a:t>
            </a:r>
            <a:r>
              <a:rPr lang="en-US" dirty="0" err="1"/>
              <a:t>ayudarnos</a:t>
            </a:r>
            <a:r>
              <a:rPr lang="en-US" dirty="0"/>
              <a:t> a </a:t>
            </a:r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creciendo</a:t>
            </a:r>
            <a:r>
              <a:rPr lang="en-US" dirty="0"/>
              <a:t> y </a:t>
            </a:r>
            <a:r>
              <a:rPr lang="en-US" dirty="0" err="1"/>
              <a:t>dividir</a:t>
            </a:r>
            <a:r>
              <a:rPr lang="en-US" dirty="0"/>
              <a:t> para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bacterias</a:t>
            </a:r>
            <a:r>
              <a:rPr lang="en-US" dirty="0"/>
              <a:t>! </a:t>
            </a:r>
            <a:r>
              <a:rPr lang="en-US" dirty="0" err="1"/>
              <a:t>Habrá</a:t>
            </a:r>
            <a:r>
              <a:rPr lang="en-US" dirty="0"/>
              <a:t> un </a:t>
            </a:r>
            <a:r>
              <a:rPr lang="en-US" dirty="0" err="1"/>
              <a:t>montón</a:t>
            </a:r>
            <a:r>
              <a:rPr lang="en-US" dirty="0"/>
              <a:t> de buenos </a:t>
            </a:r>
            <a:r>
              <a:rPr lang="en-US" dirty="0" err="1"/>
              <a:t>nutrientes</a:t>
            </a:r>
            <a:r>
              <a:rPr lang="en-US" dirty="0"/>
              <a:t> con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humanas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 de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capa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. 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9747D8-1BE7-47AE-9AA4-2AA48AA6FF06}"/>
              </a:ext>
            </a:extLst>
          </p:cNvPr>
          <p:cNvGrpSpPr/>
          <p:nvPr/>
        </p:nvGrpSpPr>
        <p:grpSpPr>
          <a:xfrm>
            <a:off x="232756" y="382385"/>
            <a:ext cx="2344189" cy="3805302"/>
            <a:chOff x="232756" y="382385"/>
            <a:chExt cx="2344189" cy="2017105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32CA4DC3-A7F5-4CC2-B99A-1A053706C8A4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996666AB-9921-4146-9C85-DA7D455DAE4B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picture containing room&#10;&#10;Description automatically generated">
            <a:extLst>
              <a:ext uri="{FF2B5EF4-FFF2-40B4-BE49-F238E27FC236}">
                <a16:creationId xmlns:a16="http://schemas.microsoft.com/office/drawing/2014/main" id="{530191F5-B208-4880-A2B3-0A71BD42A1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29895">
            <a:off x="8149490" y="3799936"/>
            <a:ext cx="3433489" cy="213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29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35" y="3817057"/>
            <a:ext cx="7443252" cy="442222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H. pylori </a:t>
            </a:r>
            <a:r>
              <a:rPr lang="en-US" dirty="0" err="1"/>
              <a:t>espera</a:t>
            </a:r>
            <a:r>
              <a:rPr lang="en-US" dirty="0"/>
              <a:t> una </a:t>
            </a:r>
            <a:r>
              <a:rPr lang="en-US" dirty="0" err="1"/>
              <a:t>señal</a:t>
            </a:r>
            <a:r>
              <a:rPr lang="en-US" dirty="0"/>
              <a:t> </a:t>
            </a:r>
            <a:r>
              <a:rPr lang="en-US" dirty="0" err="1"/>
              <a:t>específica</a:t>
            </a:r>
            <a:r>
              <a:rPr lang="en-US" dirty="0"/>
              <a:t> de las </a:t>
            </a:r>
            <a:r>
              <a:rPr lang="en-US" dirty="0" err="1"/>
              <a:t>células</a:t>
            </a:r>
            <a:r>
              <a:rPr lang="en-US" dirty="0"/>
              <a:t> del </a:t>
            </a:r>
            <a:r>
              <a:rPr lang="en-US" dirty="0" err="1"/>
              <a:t>huésped</a:t>
            </a:r>
            <a:r>
              <a:rPr lang="en-US" dirty="0"/>
              <a:t> para </a:t>
            </a:r>
            <a:r>
              <a:rPr lang="en-US" dirty="0" err="1"/>
              <a:t>activar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máquina</a:t>
            </a:r>
            <a:r>
              <a:rPr lang="en-US" dirty="0"/>
              <a:t> </a:t>
            </a:r>
            <a:r>
              <a:rPr lang="en-US" dirty="0" err="1"/>
              <a:t>patógena</a:t>
            </a:r>
            <a:r>
              <a:rPr lang="en-US" dirty="0"/>
              <a:t> para la </a:t>
            </a:r>
            <a:r>
              <a:rPr lang="en-US" dirty="0" err="1"/>
              <a:t>secreción</a:t>
            </a:r>
            <a:r>
              <a:rPr lang="en-US" dirty="0"/>
              <a:t>, y </a:t>
            </a:r>
            <a:r>
              <a:rPr lang="en-US" dirty="0" err="1"/>
              <a:t>aún</a:t>
            </a:r>
            <a:r>
              <a:rPr lang="en-US" dirty="0"/>
              <a:t> no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contacto</a:t>
            </a:r>
            <a:r>
              <a:rPr lang="en-US" dirty="0"/>
              <a:t> con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huésped</a:t>
            </a:r>
            <a:r>
              <a:rPr lang="en-US" dirty="0"/>
              <a:t>. 
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92CE3D-7056-4DF9-A017-DBE7F9BB086A}"/>
              </a:ext>
            </a:extLst>
          </p:cNvPr>
          <p:cNvGrpSpPr/>
          <p:nvPr/>
        </p:nvGrpSpPr>
        <p:grpSpPr>
          <a:xfrm>
            <a:off x="232756" y="382385"/>
            <a:ext cx="2344189" cy="3606519"/>
            <a:chOff x="232756" y="382385"/>
            <a:chExt cx="2344189" cy="2017105"/>
          </a:xfrm>
        </p:grpSpPr>
        <p:sp>
          <p:nvSpPr>
            <p:cNvPr id="8" name="Arrow: Left 7">
              <a:extLst>
                <a:ext uri="{FF2B5EF4-FFF2-40B4-BE49-F238E27FC236}">
                  <a16:creationId xmlns:a16="http://schemas.microsoft.com/office/drawing/2014/main" id="{5FE127CB-97B6-4BA2-A9A1-9935D859F51C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hlinkClick r:id="rId2" action="ppaction://hlinksldjump"/>
              <a:extLst>
                <a:ext uri="{FF2B5EF4-FFF2-40B4-BE49-F238E27FC236}">
                  <a16:creationId xmlns:a16="http://schemas.microsoft.com/office/drawing/2014/main" id="{99EB5C18-FB82-4C40-B449-A1F71174F85E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11" name="Picture 10" descr="A picture containing room&#10;&#10;Description automatically generated">
            <a:extLst>
              <a:ext uri="{FF2B5EF4-FFF2-40B4-BE49-F238E27FC236}">
                <a16:creationId xmlns:a16="http://schemas.microsoft.com/office/drawing/2014/main" id="{3F077322-6326-4861-8393-8FEAD7CD98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099" b="61126" l="87044" r="98084">
                        <a14:foregroundMark x1="90328" y1="54258" x2="90055" y2="60165"/>
                        <a14:foregroundMark x1="97080" y1="55357" x2="95255" y2="60989"/>
                        <a14:foregroundMark x1="91515" y1="61126" x2="88412" y2="60989"/>
                        <a14:foregroundMark x1="92609" y1="26099" x2="93522" y2="260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860" t="22121" r="348" b="37400"/>
          <a:stretch/>
        </p:blipFill>
        <p:spPr>
          <a:xfrm>
            <a:off x="9857393" y="3681843"/>
            <a:ext cx="1496407" cy="291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5" y="542268"/>
            <a:ext cx="8402053" cy="6315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tiene</a:t>
            </a:r>
            <a:r>
              <a:rPr lang="en-US" dirty="0"/>
              <a:t> una forma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específica</a:t>
            </a:r>
            <a:r>
              <a:rPr lang="en-US" dirty="0"/>
              <a:t> que </a:t>
            </a:r>
            <a:r>
              <a:rPr lang="en-US" dirty="0" err="1"/>
              <a:t>ayuda</a:t>
            </a:r>
            <a:r>
              <a:rPr lang="en-US" dirty="0"/>
              <a:t> a que a </a:t>
            </a:r>
            <a:r>
              <a:rPr lang="en-US" dirty="0" err="1"/>
              <a:t>través</a:t>
            </a:r>
            <a:r>
              <a:rPr lang="en-US" dirty="0"/>
              <a:t> de la </a:t>
            </a:r>
            <a:r>
              <a:rPr lang="en-US" dirty="0" err="1"/>
              <a:t>gruesa</a:t>
            </a:r>
            <a:r>
              <a:rPr lang="en-US" dirty="0"/>
              <a:t> </a:t>
            </a:r>
            <a:r>
              <a:rPr lang="en-US" dirty="0" err="1"/>
              <a:t>capa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. H. pylori </a:t>
            </a:r>
            <a:r>
              <a:rPr lang="en-US" dirty="0" err="1"/>
              <a:t>tiene</a:t>
            </a:r>
            <a:r>
              <a:rPr lang="en-US" dirty="0"/>
              <a:t> forma de </a:t>
            </a:r>
            <a:r>
              <a:rPr lang="en-US" dirty="0" err="1"/>
              <a:t>espiral</a:t>
            </a:r>
            <a:r>
              <a:rPr lang="en-US" dirty="0"/>
              <a:t>, lo que </a:t>
            </a:r>
            <a:r>
              <a:rPr lang="en-US" dirty="0" err="1"/>
              <a:t>significa</a:t>
            </a:r>
            <a:r>
              <a:rPr lang="en-US" dirty="0"/>
              <a:t> que </a:t>
            </a:r>
            <a:r>
              <a:rPr lang="en-US" dirty="0" err="1"/>
              <a:t>hace</a:t>
            </a:r>
            <a:r>
              <a:rPr lang="en-US" dirty="0"/>
              <a:t> una forma de </a:t>
            </a:r>
            <a:r>
              <a:rPr lang="en-US" dirty="0" err="1"/>
              <a:t>sacacorchos</a:t>
            </a:r>
            <a:r>
              <a:rPr lang="en-US" dirty="0"/>
              <a:t> </a:t>
            </a:r>
            <a:r>
              <a:rPr lang="en-US" dirty="0" err="1"/>
              <a:t>mientras</a:t>
            </a:r>
            <a:r>
              <a:rPr lang="en-US" dirty="0"/>
              <a:t> nada – </a:t>
            </a:r>
            <a:r>
              <a:rPr lang="en-US" dirty="0" err="1"/>
              <a:t>esto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a </a:t>
            </a:r>
            <a:r>
              <a:rPr lang="en-US" dirty="0" err="1"/>
              <a:t>empujar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la </a:t>
            </a:r>
            <a:r>
              <a:rPr lang="en-US" dirty="0" err="1"/>
              <a:t>mucosidad</a:t>
            </a:r>
            <a:r>
              <a:rPr lang="en-US" dirty="0"/>
              <a:t> </a:t>
            </a:r>
            <a:r>
              <a:rPr lang="en-US" dirty="0" err="1"/>
              <a:t>protectora</a:t>
            </a:r>
            <a:r>
              <a:rPr lang="en-US" dirty="0"/>
              <a:t> y </a:t>
            </a:r>
            <a:r>
              <a:rPr lang="en-US" dirty="0" err="1"/>
              <a:t>llegar</a:t>
            </a:r>
            <a:r>
              <a:rPr lang="en-US" dirty="0"/>
              <a:t> al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lado</a:t>
            </a:r>
            <a:r>
              <a:rPr lang="en-US" dirty="0"/>
              <a:t>. ¿Crees que </a:t>
            </a:r>
            <a:r>
              <a:rPr lang="en-US" dirty="0" err="1"/>
              <a:t>podrías</a:t>
            </a:r>
            <a:r>
              <a:rPr lang="en-US" dirty="0"/>
              <a:t> </a:t>
            </a:r>
            <a:r>
              <a:rPr lang="en-US" dirty="0" err="1"/>
              <a:t>atravesar</a:t>
            </a:r>
            <a:r>
              <a:rPr lang="en-US" dirty="0"/>
              <a:t> una </a:t>
            </a:r>
            <a:r>
              <a:rPr lang="en-US" dirty="0" err="1"/>
              <a:t>gruesa</a:t>
            </a:r>
            <a:r>
              <a:rPr lang="en-US" dirty="0"/>
              <a:t> </a:t>
            </a:r>
            <a:r>
              <a:rPr lang="en-US" dirty="0" err="1"/>
              <a:t>capa</a:t>
            </a:r>
            <a:r>
              <a:rPr lang="en-US" dirty="0"/>
              <a:t> de "</a:t>
            </a:r>
            <a:r>
              <a:rPr lang="en-US" dirty="0" err="1"/>
              <a:t>mucosidad</a:t>
            </a:r>
            <a:r>
              <a:rPr lang="en-US" dirty="0"/>
              <a:t>"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fueras</a:t>
            </a:r>
            <a:r>
              <a:rPr lang="en-US" dirty="0"/>
              <a:t> una bacteria? ¿</a:t>
            </a:r>
            <a:r>
              <a:rPr lang="en-US" dirty="0" err="1"/>
              <a:t>Qué</a:t>
            </a:r>
            <a:r>
              <a:rPr lang="en-US" dirty="0"/>
              <a:t> forma crees que </a:t>
            </a:r>
            <a:r>
              <a:rPr lang="en-US" dirty="0" err="1"/>
              <a:t>haría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 pasar? </a:t>
            </a:r>
            <a:r>
              <a:rPr lang="en-US" dirty="0" err="1"/>
              <a:t>Vamos</a:t>
            </a:r>
            <a:r>
              <a:rPr lang="en-US" dirty="0"/>
              <a:t> a </a:t>
            </a:r>
            <a:r>
              <a:rPr lang="en-US" dirty="0" err="1"/>
              <a:t>hacer</a:t>
            </a:r>
            <a:r>
              <a:rPr lang="en-US" dirty="0"/>
              <a:t> una </a:t>
            </a:r>
            <a:r>
              <a:rPr lang="en-US" dirty="0" err="1"/>
              <a:t>actividad</a:t>
            </a:r>
            <a:r>
              <a:rPr lang="en-US" dirty="0"/>
              <a:t>, Nadar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/>
              <a:t>mucosos</a:t>
            </a:r>
            <a:r>
              <a:rPr lang="en-US" dirty="0"/>
              <a:t>, para </a:t>
            </a:r>
            <a:r>
              <a:rPr lang="en-US" dirty="0" err="1"/>
              <a:t>averiguarlo</a:t>
            </a:r>
            <a:r>
              <a:rPr lang="en-US" dirty="0"/>
              <a:t>!</a:t>
            </a:r>
          </a:p>
          <a:p>
            <a:pPr marL="0" indent="0">
              <a:buNone/>
            </a:pPr>
            <a:r>
              <a:rPr lang="en-US" dirty="0"/>
              <a:t>
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</a:t>
            </a:r>
            <a:r>
              <a:rPr lang="en-US" dirty="0" err="1"/>
              <a:t>Instrucciones</a:t>
            </a:r>
            <a:r>
              <a:rPr lang="en-US" dirty="0"/>
              <a:t> para </a:t>
            </a:r>
            <a:r>
              <a:rPr lang="en-US" dirty="0" err="1"/>
              <a:t>nadar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/>
              <a:t>mucous.docx</a:t>
            </a:r>
            <a:r>
              <a:rPr lang="en-US" dirty="0"/>
              <a:t>", o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desea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un video </a:t>
            </a:r>
            <a:r>
              <a:rPr lang="en-US" dirty="0" err="1"/>
              <a:t>instructivo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, 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"Nadar a </a:t>
            </a:r>
            <a:r>
              <a:rPr lang="en-US" dirty="0" err="1"/>
              <a:t>través</a:t>
            </a:r>
            <a:r>
              <a:rPr lang="en-US" dirty="0"/>
              <a:t> de la mucosa instructional video.mp4." Si </a:t>
            </a:r>
            <a:r>
              <a:rPr lang="en-US" dirty="0" err="1"/>
              <a:t>desea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ejemplos</a:t>
            </a:r>
            <a:r>
              <a:rPr lang="en-US" dirty="0"/>
              <a:t> de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experimento</a:t>
            </a:r>
            <a:r>
              <a:rPr lang="en-US" dirty="0"/>
              <a:t>, 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"Swim through mucous </a:t>
            </a:r>
            <a:r>
              <a:rPr lang="en-US" dirty="0" err="1"/>
              <a:t>example.jpg</a:t>
            </a:r>
            <a:r>
              <a:rPr lang="en-US" dirty="0"/>
              <a:t>"
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DEE70F2-706F-47D4-BAC2-5AD002BB8C7E}"/>
              </a:ext>
            </a:extLst>
          </p:cNvPr>
          <p:cNvGrpSpPr/>
          <p:nvPr/>
        </p:nvGrpSpPr>
        <p:grpSpPr>
          <a:xfrm rot="10800000">
            <a:off x="9693046" y="234370"/>
            <a:ext cx="2344189" cy="1479666"/>
            <a:chOff x="617766" y="382385"/>
            <a:chExt cx="2344189" cy="1479666"/>
          </a:xfrm>
        </p:grpSpPr>
        <p:sp>
          <p:nvSpPr>
            <p:cNvPr id="7" name="Arrow: Left 6">
              <a:hlinkClick r:id="rId2" action="ppaction://hlinksldjump"/>
              <a:extLst>
                <a:ext uri="{FF2B5EF4-FFF2-40B4-BE49-F238E27FC236}">
                  <a16:creationId xmlns:a16="http://schemas.microsoft.com/office/drawing/2014/main" id="{0A28EA90-C0B5-4569-BF8D-C767A168A8DA}"/>
                </a:ext>
              </a:extLst>
            </p:cNvPr>
            <p:cNvSpPr/>
            <p:nvPr/>
          </p:nvSpPr>
          <p:spPr>
            <a:xfrm>
              <a:off x="61776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2" action="ppaction://hlinksldjump"/>
              <a:extLst>
                <a:ext uri="{FF2B5EF4-FFF2-40B4-BE49-F238E27FC236}">
                  <a16:creationId xmlns:a16="http://schemas.microsoft.com/office/drawing/2014/main" id="{1A873D67-F67E-4C3A-B3B7-6404A4E6CDA1}"/>
                </a:ext>
              </a:extLst>
            </p:cNvPr>
            <p:cNvSpPr txBox="1"/>
            <p:nvPr/>
          </p:nvSpPr>
          <p:spPr>
            <a:xfrm rot="10800000">
              <a:off x="900323" y="389390"/>
              <a:ext cx="183972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próximo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9" name="Picture 8" descr="A picture containing room&#10;&#10;Description automatically generated">
            <a:extLst>
              <a:ext uri="{FF2B5EF4-FFF2-40B4-BE49-F238E27FC236}">
                <a16:creationId xmlns:a16="http://schemas.microsoft.com/office/drawing/2014/main" id="{2938CD8C-97B9-4B6E-A175-4422E118586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8216451" y="3570523"/>
            <a:ext cx="3948255" cy="245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99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083"/>
            <a:ext cx="10515600" cy="294588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/>
              <a:t>¡H. pylori </a:t>
            </a:r>
            <a:r>
              <a:rPr lang="en-US" i="1" dirty="0" err="1"/>
              <a:t>infecta</a:t>
            </a:r>
            <a:r>
              <a:rPr lang="en-US" i="1" dirty="0"/>
              <a:t> a la </a:t>
            </a:r>
            <a:r>
              <a:rPr lang="en-US" i="1" dirty="0" err="1"/>
              <a:t>mitad</a:t>
            </a:r>
            <a:r>
              <a:rPr lang="en-US" i="1" dirty="0"/>
              <a:t> de los </a:t>
            </a:r>
            <a:r>
              <a:rPr lang="en-US" i="1" dirty="0" err="1"/>
              <a:t>humanos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el </a:t>
            </a:r>
            <a:r>
              <a:rPr lang="en-US" i="1" dirty="0" err="1"/>
              <a:t>mundo</a:t>
            </a:r>
            <a:r>
              <a:rPr lang="en-US" i="1" dirty="0"/>
              <a:t>! </a:t>
            </a:r>
            <a:r>
              <a:rPr lang="en-US" i="1" dirty="0" err="1"/>
              <a:t>Esta</a:t>
            </a:r>
            <a:r>
              <a:rPr lang="en-US" i="1" dirty="0"/>
              <a:t> bacteria se ha </a:t>
            </a:r>
            <a:r>
              <a:rPr lang="en-US" i="1" dirty="0" err="1"/>
              <a:t>vuelto</a:t>
            </a:r>
            <a:r>
              <a:rPr lang="en-US" i="1" dirty="0"/>
              <a:t> </a:t>
            </a:r>
            <a:r>
              <a:rPr lang="en-US" i="1" dirty="0" err="1"/>
              <a:t>muy</a:t>
            </a:r>
            <a:r>
              <a:rPr lang="en-US" i="1" dirty="0"/>
              <a:t> </a:t>
            </a:r>
            <a:r>
              <a:rPr lang="en-US" i="1" dirty="0" err="1"/>
              <a:t>buena</a:t>
            </a:r>
            <a:r>
              <a:rPr lang="en-US" i="1" dirty="0"/>
              <a:t> para </a:t>
            </a:r>
            <a:r>
              <a:rPr lang="en-US" i="1" dirty="0" err="1"/>
              <a:t>infectar</a:t>
            </a:r>
            <a:r>
              <a:rPr lang="en-US" i="1" dirty="0"/>
              <a:t> a los </a:t>
            </a:r>
            <a:r>
              <a:rPr lang="en-US" i="1" dirty="0" err="1"/>
              <a:t>seres</a:t>
            </a:r>
            <a:r>
              <a:rPr lang="en-US" i="1" dirty="0"/>
              <a:t> </a:t>
            </a:r>
            <a:r>
              <a:rPr lang="en-US" i="1" dirty="0" err="1"/>
              <a:t>humanos</a:t>
            </a:r>
            <a:r>
              <a:rPr lang="en-US" i="1" dirty="0"/>
              <a:t>. 
¿Crees que </a:t>
            </a:r>
            <a:r>
              <a:rPr lang="en-US" i="1" dirty="0" err="1"/>
              <a:t>podrías</a:t>
            </a:r>
            <a:r>
              <a:rPr lang="en-US" i="1" dirty="0"/>
              <a:t> </a:t>
            </a:r>
            <a:r>
              <a:rPr lang="en-US" i="1" dirty="0" err="1"/>
              <a:t>infectar</a:t>
            </a:r>
            <a:r>
              <a:rPr lang="en-US" i="1" dirty="0"/>
              <a:t> a un </a:t>
            </a:r>
            <a:r>
              <a:rPr lang="en-US" i="1" dirty="0" err="1"/>
              <a:t>humano</a:t>
            </a:r>
            <a:r>
              <a:rPr lang="en-US" i="1" dirty="0"/>
              <a:t> </a:t>
            </a:r>
            <a:r>
              <a:rPr lang="en-US" i="1" dirty="0" err="1"/>
              <a:t>si</a:t>
            </a:r>
            <a:r>
              <a:rPr lang="en-US" i="1" dirty="0"/>
              <a:t> </a:t>
            </a:r>
            <a:r>
              <a:rPr lang="en-US" i="1" dirty="0" err="1"/>
              <a:t>fueras</a:t>
            </a:r>
            <a:r>
              <a:rPr lang="en-US" i="1" dirty="0"/>
              <a:t> H. pylori? </a:t>
            </a:r>
          </a:p>
          <a:p>
            <a:pPr marL="0" indent="0" algn="just">
              <a:buNone/>
            </a:pPr>
            <a:r>
              <a:rPr lang="en-US" i="1" dirty="0"/>
              <a:t>
El primer paso es saber a </a:t>
            </a:r>
            <a:r>
              <a:rPr lang="en-US" i="1" dirty="0" err="1"/>
              <a:t>dónde</a:t>
            </a:r>
            <a:r>
              <a:rPr lang="en-US" i="1" dirty="0"/>
              <a:t> </a:t>
            </a:r>
            <a:r>
              <a:rPr lang="en-US" i="1" dirty="0" err="1"/>
              <a:t>ir.</a:t>
            </a:r>
            <a:r>
              <a:rPr lang="en-US" i="1" dirty="0"/>
              <a:t> ¿</a:t>
            </a:r>
            <a:r>
              <a:rPr lang="en-US" i="1" dirty="0" err="1"/>
              <a:t>Dónde</a:t>
            </a:r>
            <a:r>
              <a:rPr lang="en-US" i="1" dirty="0"/>
              <a:t> crees que H. pylori </a:t>
            </a:r>
            <a:r>
              <a:rPr lang="en-US" i="1" dirty="0" err="1"/>
              <a:t>infecta</a:t>
            </a:r>
            <a:r>
              <a:rPr lang="en-US" i="1" dirty="0"/>
              <a:t> a los </a:t>
            </a:r>
            <a:r>
              <a:rPr lang="en-US" i="1" dirty="0" err="1"/>
              <a:t>humanos</a:t>
            </a:r>
            <a:r>
              <a:rPr lang="en-US" i="1" dirty="0"/>
              <a:t>? 
</a:t>
            </a:r>
            <a:endParaRPr lang="en-US" dirty="0"/>
          </a:p>
        </p:txBody>
      </p:sp>
      <p:pic>
        <p:nvPicPr>
          <p:cNvPr id="7" name="Picture 6" descr="A close up of a piece of paper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820EEBC8-F136-44C6-A7F5-C262E658994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43" b="23343" l="2000" r="20667">
                        <a14:foregroundMark x1="7048" y1="2901" x2="12000" y2="1519"/>
                        <a14:foregroundMark x1="12000" y1="1519" x2="14857" y2="2072"/>
                        <a14:foregroundMark x1="19238" y1="7873" x2="20295" y2="12981"/>
                        <a14:foregroundMark x1="13524" y1="22376" x2="13524" y2="22376"/>
                        <a14:foregroundMark x1="13333" y1="22514" x2="14571" y2="23343"/>
                        <a14:backgroundMark x1="21048" y1="13260" x2="20476" y2="16436"/>
                        <a14:backgroundMark x1="20762" y1="14227" x2="20476" y2="15884"/>
                        <a14:backgroundMark x1="20762" y1="12983" x2="20381" y2="165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8695" b="74303"/>
          <a:stretch/>
        </p:blipFill>
        <p:spPr>
          <a:xfrm>
            <a:off x="728026" y="4030828"/>
            <a:ext cx="2118961" cy="1762298"/>
          </a:xfrm>
          <a:prstGeom prst="rect">
            <a:avLst/>
          </a:prstGeom>
        </p:spPr>
      </p:pic>
      <p:pic>
        <p:nvPicPr>
          <p:cNvPr id="8" name="Picture 7" descr="A close up of a piece of paper&#10;&#10;Description automatically generated">
            <a:hlinkClick r:id="rId5" action="ppaction://hlinksldjump"/>
            <a:extLst>
              <a:ext uri="{FF2B5EF4-FFF2-40B4-BE49-F238E27FC236}">
                <a16:creationId xmlns:a16="http://schemas.microsoft.com/office/drawing/2014/main" id="{F8BC5664-FD07-4536-94A8-B702C9C6AEB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867" b="22238" l="30190" r="48286">
                        <a14:foregroundMark x1="31429" y1="14088" x2="34381" y2="8287"/>
                        <a14:foregroundMark x1="34381" y1="8287" x2="39619" y2="6906"/>
                        <a14:foregroundMark x1="39619" y1="6906" x2="44476" y2="7044"/>
                        <a14:foregroundMark x1="44476" y1="7044" x2="48286" y2="11326"/>
                        <a14:foregroundMark x1="48286" y1="11326" x2="45143" y2="17127"/>
                        <a14:foregroundMark x1="45143" y1="17127" x2="40381" y2="20028"/>
                        <a14:foregroundMark x1="40381" y1="20028" x2="35333" y2="20028"/>
                        <a14:foregroundMark x1="35333" y1="20028" x2="31143" y2="16160"/>
                        <a14:foregroundMark x1="31143" y1="16160" x2="31619" y2="135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111" t="1589" r="50584" b="75414"/>
          <a:stretch/>
        </p:blipFill>
        <p:spPr>
          <a:xfrm>
            <a:off x="3520179" y="3936023"/>
            <a:ext cx="2118961" cy="1577077"/>
          </a:xfrm>
          <a:prstGeom prst="rect">
            <a:avLst/>
          </a:prstGeom>
        </p:spPr>
      </p:pic>
      <p:pic>
        <p:nvPicPr>
          <p:cNvPr id="10" name="Picture 9" descr="A close up of a piece of paper&#10;&#10;Description automatically generated">
            <a:hlinkClick r:id="rId7" action="ppaction://hlinksldjump"/>
            <a:extLst>
              <a:ext uri="{FF2B5EF4-FFF2-40B4-BE49-F238E27FC236}">
                <a16:creationId xmlns:a16="http://schemas.microsoft.com/office/drawing/2014/main" id="{4449B164-57FC-4BBF-96E0-6EF2EC13293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768" b="25691" l="83143" r="98000">
                        <a14:foregroundMark x1="90000" y1="7044" x2="92095" y2="7320"/>
                        <a14:foregroundMark x1="96571" y1="8702" x2="98000" y2="15331"/>
                        <a14:foregroundMark x1="98000" y1="15331" x2="97143" y2="19337"/>
                        <a14:foregroundMark x1="84000" y1="16989" x2="85048" y2="20166"/>
                        <a14:foregroundMark x1="83524" y1="18232" x2="83238" y2="23066"/>
                        <a14:backgroundMark x1="86762" y1="23619" x2="91619" y2="25552"/>
                        <a14:backgroundMark x1="91619" y1="25552" x2="94857" y2="23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2347" t="4792" r="1526" b="74808"/>
          <a:stretch/>
        </p:blipFill>
        <p:spPr>
          <a:xfrm>
            <a:off x="9409889" y="4114074"/>
            <a:ext cx="1603956" cy="1399026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hlinkClick r:id="rId9" action="ppaction://hlinksldjump"/>
            <a:extLst>
              <a:ext uri="{FF2B5EF4-FFF2-40B4-BE49-F238E27FC236}">
                <a16:creationId xmlns:a16="http://schemas.microsoft.com/office/drawing/2014/main" id="{9367B833-47A9-4EBE-82FA-B7029F7EE6A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9722" b="89815" l="5637" r="70146">
                        <a14:foregroundMark x1="8977" y1="19907" x2="7724" y2="44907"/>
                        <a14:foregroundMark x1="5637" y1="25000" x2="6263" y2="3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1831"/>
          <a:stretch/>
        </p:blipFill>
        <p:spPr>
          <a:xfrm>
            <a:off x="6312332" y="4208879"/>
            <a:ext cx="2437589" cy="1406196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0F34265D-04F2-46FA-86E7-D06A163CB769}"/>
              </a:ext>
            </a:extLst>
          </p:cNvPr>
          <p:cNvGrpSpPr/>
          <p:nvPr/>
        </p:nvGrpSpPr>
        <p:grpSpPr>
          <a:xfrm>
            <a:off x="9889781" y="2753253"/>
            <a:ext cx="1603956" cy="1115650"/>
            <a:chOff x="10691759" y="4913447"/>
            <a:chExt cx="2118961" cy="1406196"/>
          </a:xfrm>
        </p:grpSpPr>
        <p:sp>
          <p:nvSpPr>
            <p:cNvPr id="13" name="Cloud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18D6A717-7610-4307-91F8-8DD85028DCED}"/>
                </a:ext>
              </a:extLst>
            </p:cNvPr>
            <p:cNvSpPr/>
            <p:nvPr/>
          </p:nvSpPr>
          <p:spPr>
            <a:xfrm>
              <a:off x="10691759" y="4913447"/>
              <a:ext cx="2118961" cy="1406196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ontent Placeholder 2">
              <a:hlinkClick r:id="rId12" action="ppaction://hlinksldjump"/>
              <a:extLst>
                <a:ext uri="{FF2B5EF4-FFF2-40B4-BE49-F238E27FC236}">
                  <a16:creationId xmlns:a16="http://schemas.microsoft.com/office/drawing/2014/main" id="{3575A6DC-D564-401A-BEA2-A4D4AE9DBBA0}"/>
                </a:ext>
              </a:extLst>
            </p:cNvPr>
            <p:cNvSpPr txBox="1">
              <a:spLocks/>
            </p:cNvSpPr>
            <p:nvPr/>
          </p:nvSpPr>
          <p:spPr>
            <a:xfrm>
              <a:off x="11204243" y="5371325"/>
              <a:ext cx="1493535" cy="6654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None/>
              </a:pPr>
              <a:r>
                <a:rPr lang="en-US" i="1" dirty="0"/>
                <a:t>¡</a:t>
              </a:r>
              <a:r>
                <a:rPr lang="en-US" i="1" dirty="0" err="1"/>
                <a:t>Pista</a:t>
              </a:r>
              <a:r>
                <a:rPr lang="en-US" i="1" dirty="0"/>
                <a:t>!
</a:t>
              </a:r>
              <a:endParaRPr lang="en-US" dirty="0"/>
            </a:p>
          </p:txBody>
        </p:sp>
      </p:grpSp>
      <p:sp>
        <p:nvSpPr>
          <p:cNvPr id="17" name="Arc 16">
            <a:extLst>
              <a:ext uri="{FF2B5EF4-FFF2-40B4-BE49-F238E27FC236}">
                <a16:creationId xmlns:a16="http://schemas.microsoft.com/office/drawing/2014/main" id="{3B4C0DC6-9CD5-420D-B9A1-7BD7D57D7B76}"/>
              </a:ext>
            </a:extLst>
          </p:cNvPr>
          <p:cNvSpPr/>
          <p:nvPr/>
        </p:nvSpPr>
        <p:spPr>
          <a:xfrm>
            <a:off x="6972300" y="4352925"/>
            <a:ext cx="123825" cy="485775"/>
          </a:xfrm>
          <a:prstGeom prst="arc">
            <a:avLst/>
          </a:prstGeom>
          <a:noFill/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445A97-36D5-452F-8EFB-03EECBC404B7}"/>
              </a:ext>
            </a:extLst>
          </p:cNvPr>
          <p:cNvSpPr txBox="1"/>
          <p:nvPr/>
        </p:nvSpPr>
        <p:spPr>
          <a:xfrm>
            <a:off x="1341036" y="5704486"/>
            <a:ext cx="1505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¡El </a:t>
            </a:r>
            <a:r>
              <a:rPr lang="en-US" dirty="0" err="1"/>
              <a:t>cerebro</a:t>
            </a:r>
            <a:r>
              <a:rPr lang="en-US" dirty="0"/>
              <a:t>!
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72BE44-20B9-431C-9305-581654E1B615}"/>
              </a:ext>
            </a:extLst>
          </p:cNvPr>
          <p:cNvSpPr txBox="1"/>
          <p:nvPr/>
        </p:nvSpPr>
        <p:spPr>
          <a:xfrm>
            <a:off x="3986742" y="5704486"/>
            <a:ext cx="1228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¡El </a:t>
            </a:r>
            <a:r>
              <a:rPr lang="en-US" dirty="0" err="1"/>
              <a:t>Ojo</a:t>
            </a:r>
            <a:r>
              <a:rPr lang="en-US" dirty="0"/>
              <a:t>!
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B0A816-67A3-450B-A554-259E073A79B5}"/>
              </a:ext>
            </a:extLst>
          </p:cNvPr>
          <p:cNvSpPr txBox="1"/>
          <p:nvPr/>
        </p:nvSpPr>
        <p:spPr>
          <a:xfrm>
            <a:off x="6312332" y="5381320"/>
            <a:ext cx="2271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¡Un </a:t>
            </a:r>
            <a:r>
              <a:rPr lang="en-US" dirty="0" err="1"/>
              <a:t>corte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mano!
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538032-AA5C-43DC-870B-7976221C8526}"/>
              </a:ext>
            </a:extLst>
          </p:cNvPr>
          <p:cNvSpPr txBox="1"/>
          <p:nvPr/>
        </p:nvSpPr>
        <p:spPr>
          <a:xfrm>
            <a:off x="9472072" y="5615075"/>
            <a:ext cx="1611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</a:t>
            </a:r>
            <a:r>
              <a:rPr lang="en-US" dirty="0" err="1"/>
              <a:t>Pista</a:t>
            </a:r>
            <a:r>
              <a:rPr lang="en-US" dirty="0"/>
              <a:t>!
</a:t>
            </a:r>
          </a:p>
        </p:txBody>
      </p:sp>
    </p:spTree>
    <p:extLst>
      <p:ext uri="{BB962C8B-B14F-4D97-AF65-F5344CB8AC3E}">
        <p14:creationId xmlns:p14="http://schemas.microsoft.com/office/powerpoint/2010/main" val="2060940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082"/>
            <a:ext cx="10515600" cy="508515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Buen</a:t>
            </a:r>
            <a:r>
              <a:rPr lang="en-US" dirty="0"/>
              <a:t> </a:t>
            </a:r>
            <a:r>
              <a:rPr lang="en-US" dirty="0" err="1"/>
              <a:t>trabajo</a:t>
            </a:r>
            <a:r>
              <a:rPr lang="en-US" dirty="0"/>
              <a:t>, </a:t>
            </a:r>
            <a:r>
              <a:rPr lang="en-US" dirty="0" err="1"/>
              <a:t>lograste</a:t>
            </a:r>
            <a:r>
              <a:rPr lang="en-US" dirty="0"/>
              <a:t> </a:t>
            </a:r>
            <a:r>
              <a:rPr lang="en-US" dirty="0" err="1"/>
              <a:t>atravesar</a:t>
            </a:r>
            <a:r>
              <a:rPr lang="en-US" dirty="0"/>
              <a:t> la </a:t>
            </a:r>
            <a:r>
              <a:rPr lang="en-US" dirty="0" err="1"/>
              <a:t>mucosidad</a:t>
            </a:r>
            <a:r>
              <a:rPr lang="en-US" dirty="0"/>
              <a:t> y </a:t>
            </a:r>
            <a:r>
              <a:rPr lang="en-US" dirty="0" err="1"/>
              <a:t>estás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al </a:t>
            </a:r>
            <a:r>
              <a:rPr lang="en-US" dirty="0" err="1"/>
              <a:t>lado</a:t>
            </a:r>
            <a:r>
              <a:rPr lang="en-US" dirty="0"/>
              <a:t> de las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huésped</a:t>
            </a:r>
            <a:r>
              <a:rPr lang="en-US" dirty="0"/>
              <a:t>, </a:t>
            </a:r>
            <a:r>
              <a:rPr lang="en-US" dirty="0" err="1"/>
              <a:t>protegido</a:t>
            </a:r>
            <a:r>
              <a:rPr lang="en-US" dirty="0"/>
              <a:t> del </a:t>
            </a:r>
            <a:r>
              <a:rPr lang="en-US" dirty="0" err="1"/>
              <a:t>ácido</a:t>
            </a:r>
            <a:r>
              <a:rPr lang="en-US" dirty="0"/>
              <a:t> </a:t>
            </a:r>
            <a:r>
              <a:rPr lang="en-US" dirty="0" err="1"/>
              <a:t>estomacal</a:t>
            </a:r>
            <a:r>
              <a:rPr lang="en-US" dirty="0"/>
              <a:t> por la </a:t>
            </a:r>
            <a:r>
              <a:rPr lang="en-US" dirty="0" err="1"/>
              <a:t>capa</a:t>
            </a:r>
            <a:r>
              <a:rPr lang="en-US" dirty="0"/>
              <a:t> de </a:t>
            </a:r>
            <a:r>
              <a:rPr lang="en-US" dirty="0" err="1"/>
              <a:t>moco</a:t>
            </a:r>
            <a:r>
              <a:rPr lang="en-US" dirty="0"/>
              <a:t> que </a:t>
            </a:r>
            <a:r>
              <a:rPr lang="en-US" dirty="0" err="1"/>
              <a:t>acabas</a:t>
            </a:r>
            <a:r>
              <a:rPr lang="en-US" dirty="0"/>
              <a:t> de </a:t>
            </a:r>
            <a:r>
              <a:rPr lang="en-US" dirty="0" err="1"/>
              <a:t>nadar</a:t>
            </a:r>
            <a:r>
              <a:rPr lang="en-US" dirty="0"/>
              <a:t>. </a:t>
            </a:r>
            <a:r>
              <a:rPr lang="en-US" dirty="0" err="1"/>
              <a:t>Ahora</a:t>
            </a:r>
            <a:r>
              <a:rPr lang="en-US" dirty="0"/>
              <a:t>,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necesita</a:t>
            </a:r>
            <a:r>
              <a:rPr lang="en-US" dirty="0"/>
              <a:t> para </a:t>
            </a:r>
            <a:r>
              <a:rPr lang="en-US" dirty="0" err="1"/>
              <a:t>establecer</a:t>
            </a:r>
            <a:r>
              <a:rPr lang="en-US" dirty="0"/>
              <a:t> y </a:t>
            </a:r>
            <a:r>
              <a:rPr lang="en-US" dirty="0" err="1"/>
              <a:t>establecer</a:t>
            </a:r>
            <a:r>
              <a:rPr lang="en-US" dirty="0"/>
              <a:t> una </a:t>
            </a:r>
            <a:r>
              <a:rPr lang="en-US" dirty="0" err="1"/>
              <a:t>infección</a:t>
            </a:r>
            <a:r>
              <a:rPr lang="en-US" dirty="0"/>
              <a:t> </a:t>
            </a:r>
            <a:r>
              <a:rPr lang="en-US" dirty="0" err="1"/>
              <a:t>crónica</a:t>
            </a:r>
            <a:r>
              <a:rPr lang="en-US" dirty="0"/>
              <a:t> (a largo </a:t>
            </a:r>
            <a:r>
              <a:rPr lang="en-US" dirty="0" err="1"/>
              <a:t>plazo</a:t>
            </a:r>
            <a:r>
              <a:rPr lang="en-US" dirty="0"/>
              <a:t>)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 </a:t>
            </a:r>
            <a:r>
              <a:rPr lang="en-US" dirty="0" err="1"/>
              <a:t>agradable</a:t>
            </a:r>
            <a:r>
              <a:rPr lang="en-US" dirty="0"/>
              <a:t>. 
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¿A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dedicas</a:t>
            </a:r>
            <a:r>
              <a:rPr lang="en-US" dirty="0"/>
              <a:t>?
</a:t>
            </a:r>
          </a:p>
        </p:txBody>
      </p:sp>
      <p:pic>
        <p:nvPicPr>
          <p:cNvPr id="15" name="Picture 14" descr="A picture containing room&#10;&#10;Description automatically generated">
            <a:extLst>
              <a:ext uri="{FF2B5EF4-FFF2-40B4-BE49-F238E27FC236}">
                <a16:creationId xmlns:a16="http://schemas.microsoft.com/office/drawing/2014/main" id="{91A0BDE5-5977-49DA-ADF5-8ED655634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97" b="21841" l="1460" r="39325">
                        <a14:foregroundMark x1="2646" y1="10714" x2="19526" y2="10165"/>
                        <a14:foregroundMark x1="19526" y1="10165" x2="39325" y2="11401"/>
                        <a14:foregroundMark x1="14142" y1="9341" x2="11125" y2="3749"/>
                        <a14:foregroundMark x1="7721" y1="2415" x2="3102" y2="7555"/>
                        <a14:foregroundMark x1="3102" y1="7555" x2="5018" y2="19231"/>
                        <a14:foregroundMark x1="5018" y1="19231" x2="11048" y2="21142"/>
                        <a14:foregroundMark x1="15086" y1="18544" x2="16150" y2="15934"/>
                        <a14:foregroundMark x1="13686" y1="21978" x2="13854" y2="21566"/>
                        <a14:foregroundMark x1="2828" y1="3297" x2="1460" y2="15247"/>
                        <a14:foregroundMark x1="1460" y1="15247" x2="1734" y2="20330"/>
                        <a14:foregroundMark x1="14142" y1="4533" x2="22263" y2="3571"/>
                        <a14:foregroundMark x1="22263" y1="3571" x2="26460" y2="5907"/>
                        <a14:backgroundMark x1="15328" y1="21841" x2="11223" y2="21566"/>
                        <a14:backgroundMark x1="11953" y1="2060" x2="7208" y2="1099"/>
                        <a14:backgroundMark x1="14142" y1="18544" x2="14142" y2="21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02" t="1320" r="60606" b="76707"/>
          <a:stretch/>
        </p:blipFill>
        <p:spPr>
          <a:xfrm>
            <a:off x="974961" y="3063346"/>
            <a:ext cx="2497018" cy="921756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1E9F0297-8202-4304-A526-5AD342C13E3D}"/>
              </a:ext>
            </a:extLst>
          </p:cNvPr>
          <p:cNvGrpSpPr/>
          <p:nvPr/>
        </p:nvGrpSpPr>
        <p:grpSpPr>
          <a:xfrm>
            <a:off x="9886603" y="1738995"/>
            <a:ext cx="1747639" cy="1115650"/>
            <a:chOff x="10691759" y="4913447"/>
            <a:chExt cx="2308779" cy="1406196"/>
          </a:xfrm>
        </p:grpSpPr>
        <p:sp>
          <p:nvSpPr>
            <p:cNvPr id="23" name="Cloud 22">
              <a:hlinkClick r:id="rId4" action="ppaction://hlinksldjump"/>
              <a:extLst>
                <a:ext uri="{FF2B5EF4-FFF2-40B4-BE49-F238E27FC236}">
                  <a16:creationId xmlns:a16="http://schemas.microsoft.com/office/drawing/2014/main" id="{686EB095-228F-4FE1-83B1-9CDEB4A6F9AD}"/>
                </a:ext>
              </a:extLst>
            </p:cNvPr>
            <p:cNvSpPr/>
            <p:nvPr/>
          </p:nvSpPr>
          <p:spPr>
            <a:xfrm>
              <a:off x="10691759" y="4913447"/>
              <a:ext cx="2118961" cy="1406196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569BF862-7F21-4045-AA85-538FEE6479D8}"/>
                </a:ext>
              </a:extLst>
            </p:cNvPr>
            <p:cNvSpPr txBox="1">
              <a:spLocks/>
            </p:cNvSpPr>
            <p:nvPr/>
          </p:nvSpPr>
          <p:spPr>
            <a:xfrm>
              <a:off x="11204243" y="5371325"/>
              <a:ext cx="1796295" cy="94831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None/>
              </a:pPr>
              <a:r>
                <a:rPr lang="en-US" i="1" dirty="0"/>
                <a:t>¡</a:t>
              </a:r>
              <a:r>
                <a:rPr lang="en-US" i="1" dirty="0" err="1"/>
                <a:t>Pista</a:t>
              </a:r>
              <a:r>
                <a:rPr lang="en-US" i="1" dirty="0"/>
                <a:t>!
</a:t>
              </a:r>
              <a:endParaRPr lang="en-US" dirty="0"/>
            </a:p>
          </p:txBody>
        </p:sp>
      </p:grpSp>
      <p:pic>
        <p:nvPicPr>
          <p:cNvPr id="25" name="Picture 24" descr="A close up of a piece of paper&#10;&#10;Description automatically generated">
            <a:hlinkClick r:id="rId5" action="ppaction://hlinksldjump"/>
            <a:extLst>
              <a:ext uri="{FF2B5EF4-FFF2-40B4-BE49-F238E27FC236}">
                <a16:creationId xmlns:a16="http://schemas.microsoft.com/office/drawing/2014/main" id="{DE05F017-88A9-43E6-BB08-EE0851CF18D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7383152" y="4313665"/>
            <a:ext cx="1836484" cy="1501639"/>
          </a:xfrm>
          <a:prstGeom prst="rect">
            <a:avLst/>
          </a:prstGeom>
        </p:spPr>
      </p:pic>
      <p:pic>
        <p:nvPicPr>
          <p:cNvPr id="26" name="Picture 25" descr="A picture containing room&#10;&#10;Description automatically generated">
            <a:hlinkClick r:id="rId8" action="ppaction://hlinksldjump"/>
            <a:extLst>
              <a:ext uri="{FF2B5EF4-FFF2-40B4-BE49-F238E27FC236}">
                <a16:creationId xmlns:a16="http://schemas.microsoft.com/office/drawing/2014/main" id="{66F0469B-30E7-4166-81D1-645653D844A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099" b="61126" l="87044" r="98084">
                        <a14:foregroundMark x1="90328" y1="54258" x2="90055" y2="60165"/>
                        <a14:foregroundMark x1="97080" y1="55357" x2="95255" y2="60989"/>
                        <a14:foregroundMark x1="91515" y1="61126" x2="88412" y2="60989"/>
                        <a14:foregroundMark x1="92609" y1="26099" x2="93522" y2="260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860" t="22121" r="348" b="37400"/>
          <a:stretch/>
        </p:blipFill>
        <p:spPr>
          <a:xfrm>
            <a:off x="9972646" y="3482867"/>
            <a:ext cx="1147305" cy="2236658"/>
          </a:xfrm>
          <a:prstGeom prst="rect">
            <a:avLst/>
          </a:prstGeom>
        </p:spPr>
      </p:pic>
      <p:pic>
        <p:nvPicPr>
          <p:cNvPr id="27" name="Picture 26" descr="A close up of a piece of paper&#10;&#10;Description automatically generated">
            <a:hlinkClick r:id="rId10" action="ppaction://hlinksldjump"/>
            <a:extLst>
              <a:ext uri="{FF2B5EF4-FFF2-40B4-BE49-F238E27FC236}">
                <a16:creationId xmlns:a16="http://schemas.microsoft.com/office/drawing/2014/main" id="{C657607E-8381-49C2-9197-10A4056149D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9558" b="58287" l="33143" r="64857">
                        <a14:foregroundMark x1="48857" y1="41022" x2="46952" y2="32735"/>
                        <a14:foregroundMark x1="37429" y1="48619" x2="38476" y2="44199"/>
                        <a14:foregroundMark x1="35429" y1="43785" x2="35810" y2="50691"/>
                        <a14:foregroundMark x1="35810" y1="50691" x2="35905" y2="50691"/>
                        <a14:foregroundMark x1="35619" y1="42680" x2="33238" y2="49171"/>
                        <a14:foregroundMark x1="33238" y1="49171" x2="35429" y2="51934"/>
                        <a14:foregroundMark x1="43451" y1="36633" x2="43307" y2="37391"/>
                        <a14:foregroundMark x1="43804" y1="34766" x2="43692" y2="35358"/>
                        <a14:foregroundMark x1="44784" y1="43228" x2="45059" y2="44061"/>
                        <a14:foregroundMark x1="51560" y1="33107" x2="51628" y2="33414"/>
                        <a14:foregroundMark x1="50133" y1="30928" x2="49330" y2="30700"/>
                        <a14:foregroundMark x1="51143" y1="31215" x2="50467" y2="31023"/>
                        <a14:foregroundMark x1="51810" y1="47514" x2="46762" y2="48343"/>
                        <a14:foregroundMark x1="46762" y1="48343" x2="45609" y2="50485"/>
                        <a14:foregroundMark x1="45087" y1="55511" x2="46276" y2="56815"/>
                        <a14:foregroundMark x1="51089" y1="58384" x2="52571" y2="58425"/>
                        <a14:foregroundMark x1="52571" y1="58425" x2="56534" y2="56150"/>
                        <a14:foregroundMark x1="56129" y1="48456" x2="56190" y2="48895"/>
                        <a14:foregroundMark x1="55936" y1="48805" x2="51524" y2="47238"/>
                        <a14:foregroundMark x1="56190" y1="48895" x2="55943" y2="48807"/>
                        <a14:foregroundMark x1="44952" y1="55525" x2="45429" y2="55663"/>
                        <a14:foregroundMark x1="50000" y1="57735" x2="50952" y2="58011"/>
                        <a14:foregroundMark x1="51524" y1="37845" x2="52571" y2="37431"/>
                        <a14:foregroundMark x1="51238" y1="35497" x2="52000" y2="35912"/>
                        <a14:backgroundMark x1="56952" y1="52901" x2="56571" y2="55249"/>
                        <a14:backgroundMark x1="56857" y1="53729" x2="56476" y2="51105"/>
                        <a14:backgroundMark x1="56571" y1="50552" x2="56857" y2="50552"/>
                        <a14:backgroundMark x1="56762" y1="50276" x2="57048" y2="52762"/>
                        <a14:backgroundMark x1="56286" y1="50552" x2="56762" y2="50000"/>
                        <a14:backgroundMark x1="57143" y1="52348" x2="56952" y2="50000"/>
                        <a14:backgroundMark x1="57619" y1="55387" x2="57524" y2="56354"/>
                        <a14:backgroundMark x1="49743" y1="58247" x2="46571" y2="58149"/>
                        <a14:backgroundMark x1="44381" y1="52210" x2="43905" y2="55110"/>
                        <a14:backgroundMark x1="52190" y1="41436" x2="53143" y2="38812"/>
                        <a14:backgroundMark x1="53524" y1="39641" x2="51785" y2="39526"/>
                        <a14:backgroundMark x1="49048" y1="30801" x2="48762" y2="27901"/>
                        <a14:backgroundMark x1="50095" y1="31077" x2="51238" y2="27348"/>
                        <a14:backgroundMark x1="51143" y1="32873" x2="53048" y2="30110"/>
                        <a14:backgroundMark x1="43143" y1="36326" x2="44190" y2="36464"/>
                        <a14:backgroundMark x1="43810" y1="33011" x2="43810" y2="33011"/>
                        <a14:backgroundMark x1="43810" y1="33425" x2="44381" y2="33840"/>
                        <a14:backgroundMark x1="45048" y1="31492" x2="45905" y2="31630"/>
                        <a14:backgroundMark x1="47238" y1="29558" x2="47143" y2="31354"/>
                        <a14:backgroundMark x1="45238" y1="30663" x2="45048" y2="32182"/>
                        <a14:backgroundMark x1="50381" y1="31492" x2="50381" y2="30525"/>
                        <a14:backgroundMark x1="51524" y1="32320" x2="51429" y2="31630"/>
                        <a14:backgroundMark x1="53048" y1="37845" x2="52000" y2="39088"/>
                        <a14:backgroundMark x1="51810" y1="39503" x2="51905" y2="41436"/>
                        <a14:backgroundMark x1="51333" y1="43785" x2="50286" y2="43508"/>
                        <a14:backgroundMark x1="50286" y1="41989" x2="50571" y2="44613"/>
                        <a14:backgroundMark x1="48952" y1="44061" x2="48381" y2="45856"/>
                        <a14:backgroundMark x1="46952" y1="44061" x2="47143" y2="45166"/>
                        <a14:backgroundMark x1="44667" y1="42265" x2="44095" y2="42680"/>
                        <a14:backgroundMark x1="44857" y1="41160" x2="43714" y2="41298"/>
                        <a14:backgroundMark x1="44190" y1="38398" x2="44190" y2="38398"/>
                        <a14:backgroundMark x1="43810" y1="38536" x2="42952" y2="38536"/>
                        <a14:backgroundMark x1="44095" y1="36464" x2="43238" y2="36050"/>
                        <a14:backgroundMark x1="45524" y1="31215" x2="45524" y2="29696"/>
                        <a14:backgroundMark x1="50286" y1="31354" x2="50667" y2="30249"/>
                        <a14:backgroundMark x1="49905" y1="31630" x2="50095" y2="30249"/>
                        <a14:backgroundMark x1="45333" y1="30939" x2="44857" y2="29834"/>
                        <a14:backgroundMark x1="45714" y1="31077" x2="45143" y2="29558"/>
                        <a14:backgroundMark x1="45429" y1="44061" x2="45429" y2="45856"/>
                        <a14:backgroundMark x1="56952" y1="51934" x2="56762" y2="50138"/>
                        <a14:backgroundMark x1="56190" y1="50000" x2="57238" y2="52762"/>
                        <a14:backgroundMark x1="56190" y1="50138" x2="57333" y2="49586"/>
                        <a14:backgroundMark x1="47810" y1="57735" x2="47333" y2="58702"/>
                        <a14:backgroundMark x1="45429" y1="56630" x2="45276" y2="55966"/>
                        <a14:backgroundMark x1="44381" y1="52348" x2="45048" y2="52486"/>
                        <a14:backgroundMark x1="65429" y1="57597" x2="64476" y2="581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763" t="27415" r="40036" b="40057"/>
          <a:stretch/>
        </p:blipFill>
        <p:spPr>
          <a:xfrm>
            <a:off x="806134" y="4361086"/>
            <a:ext cx="1952287" cy="1609846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53685AF9-11F3-445E-8EC6-72EF9F78447A}"/>
              </a:ext>
            </a:extLst>
          </p:cNvPr>
          <p:cNvGrpSpPr/>
          <p:nvPr/>
        </p:nvGrpSpPr>
        <p:grpSpPr>
          <a:xfrm>
            <a:off x="3913079" y="4362414"/>
            <a:ext cx="2364536" cy="1425630"/>
            <a:chOff x="3841140" y="5057425"/>
            <a:chExt cx="2364536" cy="1425630"/>
          </a:xfrm>
        </p:grpSpPr>
        <p:pic>
          <p:nvPicPr>
            <p:cNvPr id="28" name="Picture 27" descr="A picture containing room&#10;&#10;Description automatically generated">
              <a:hlinkClick r:id="rId12" action="ppaction://hlinksldjump"/>
              <a:extLst>
                <a:ext uri="{FF2B5EF4-FFF2-40B4-BE49-F238E27FC236}">
                  <a16:creationId xmlns:a16="http://schemas.microsoft.com/office/drawing/2014/main" id="{08A9A1BD-26F3-47DF-BF13-25CFA1578D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4890550" y="5057425"/>
              <a:ext cx="1182268" cy="734191"/>
            </a:xfrm>
            <a:prstGeom prst="rect">
              <a:avLst/>
            </a:prstGeom>
          </p:spPr>
        </p:pic>
        <p:pic>
          <p:nvPicPr>
            <p:cNvPr id="29" name="Picture 28" descr="A picture containing room&#10;&#10;Description automatically generated">
              <a:hlinkClick r:id="rId12" action="ppaction://hlinksldjump"/>
              <a:extLst>
                <a:ext uri="{FF2B5EF4-FFF2-40B4-BE49-F238E27FC236}">
                  <a16:creationId xmlns:a16="http://schemas.microsoft.com/office/drawing/2014/main" id="{28852AF7-31CF-4DD0-AEA4-5829EC6EAE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 rot="20164558">
              <a:off x="3995629" y="5748864"/>
              <a:ext cx="1182268" cy="734191"/>
            </a:xfrm>
            <a:prstGeom prst="rect">
              <a:avLst/>
            </a:prstGeom>
          </p:spPr>
        </p:pic>
        <p:pic>
          <p:nvPicPr>
            <p:cNvPr id="30" name="Picture 29" descr="A picture containing room&#10;&#10;Description automatically generated">
              <a:hlinkClick r:id="rId12" action="ppaction://hlinksldjump"/>
              <a:extLst>
                <a:ext uri="{FF2B5EF4-FFF2-40B4-BE49-F238E27FC236}">
                  <a16:creationId xmlns:a16="http://schemas.microsoft.com/office/drawing/2014/main" id="{A2B2F436-656A-4C30-B5DB-9F578B04FF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3841140" y="5164420"/>
              <a:ext cx="1182268" cy="734191"/>
            </a:xfrm>
            <a:prstGeom prst="rect">
              <a:avLst/>
            </a:prstGeom>
          </p:spPr>
        </p:pic>
        <p:pic>
          <p:nvPicPr>
            <p:cNvPr id="31" name="Picture 30" descr="A picture containing room&#10;&#10;Description automatically generated">
              <a:hlinkClick r:id="rId12" action="ppaction://hlinksldjump"/>
              <a:extLst>
                <a:ext uri="{FF2B5EF4-FFF2-40B4-BE49-F238E27FC236}">
                  <a16:creationId xmlns:a16="http://schemas.microsoft.com/office/drawing/2014/main" id="{9A9F2020-6242-4850-A9D5-17F81347EDB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5023408" y="5681419"/>
              <a:ext cx="1182268" cy="734191"/>
            </a:xfrm>
            <a:prstGeom prst="rect">
              <a:avLst/>
            </a:prstGeom>
          </p:spPr>
        </p:pic>
      </p:grpSp>
      <p:pic>
        <p:nvPicPr>
          <p:cNvPr id="33" name="Picture 32" descr="A picture containing room&#10;&#10;Description automatically generated">
            <a:extLst>
              <a:ext uri="{FF2B5EF4-FFF2-40B4-BE49-F238E27FC236}">
                <a16:creationId xmlns:a16="http://schemas.microsoft.com/office/drawing/2014/main" id="{2BA8D6A2-FC6C-4AAA-B45C-E6D1F28E75A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>
            <a:off x="4322364" y="2679130"/>
            <a:ext cx="653434" cy="405784"/>
          </a:xfrm>
          <a:prstGeom prst="rect">
            <a:avLst/>
          </a:prstGeom>
        </p:spPr>
      </p:pic>
      <p:pic>
        <p:nvPicPr>
          <p:cNvPr id="36" name="Picture 35" descr="A picture containing room&#10;&#10;Description automatically generated">
            <a:extLst>
              <a:ext uri="{FF2B5EF4-FFF2-40B4-BE49-F238E27FC236}">
                <a16:creationId xmlns:a16="http://schemas.microsoft.com/office/drawing/2014/main" id="{CCA5865D-2CF5-4B79-84C7-677AC0529A36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786" b="51786" l="3558" r="52464">
                        <a14:foregroundMark x1="7391" y1="40522" x2="30748" y2="37088"/>
                        <a14:foregroundMark x1="29106" y1="34753" x2="44161" y2="36676"/>
                        <a14:foregroundMark x1="44161" y1="36676" x2="51186" y2="27060"/>
                        <a14:foregroundMark x1="9945" y1="31868" x2="18887" y2="49176"/>
                        <a14:foregroundMark x1="18887" y1="49176" x2="49270" y2="50275"/>
                        <a14:foregroundMark x1="49270" y1="50275" x2="52464" y2="28022"/>
                        <a14:foregroundMark x1="52464" y1="28022" x2="52464" y2="28022"/>
                        <a14:foregroundMark x1="12226" y1="32830" x2="15693" y2="52060"/>
                        <a14:foregroundMark x1="10584" y1="35165" x2="11861" y2="48214"/>
                        <a14:foregroundMark x1="14416" y1="48214" x2="7755" y2="48626"/>
                        <a14:foregroundMark x1="9945" y1="50137" x2="6113" y2="49176"/>
                        <a14:foregroundMark x1="7755" y1="46291" x2="8029" y2="42445"/>
                        <a14:foregroundMark x1="12500" y1="32830" x2="5201" y2="28022"/>
                        <a14:foregroundMark x1="7755" y1="49588" x2="6113" y2="50137"/>
                        <a14:foregroundMark x1="6752" y1="50137" x2="3558" y2="501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10" t="24327" r="45119" b="48397"/>
          <a:stretch/>
        </p:blipFill>
        <p:spPr>
          <a:xfrm>
            <a:off x="1118645" y="1985687"/>
            <a:ext cx="1688881" cy="605101"/>
          </a:xfrm>
          <a:prstGeom prst="rect">
            <a:avLst/>
          </a:prstGeom>
        </p:spPr>
      </p:pic>
      <p:pic>
        <p:nvPicPr>
          <p:cNvPr id="35" name="Picture 34" descr="A picture containing room&#10;&#10;Description automatically generated">
            <a:extLst>
              <a:ext uri="{FF2B5EF4-FFF2-40B4-BE49-F238E27FC236}">
                <a16:creationId xmlns:a16="http://schemas.microsoft.com/office/drawing/2014/main" id="{C9AAFD40-3B72-4744-863A-BD3FD50AA4C9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786" b="51786" l="3558" r="52464">
                        <a14:foregroundMark x1="7391" y1="40522" x2="30748" y2="37088"/>
                        <a14:foregroundMark x1="29106" y1="34753" x2="44161" y2="36676"/>
                        <a14:foregroundMark x1="44161" y1="36676" x2="51186" y2="27060"/>
                        <a14:foregroundMark x1="9945" y1="31868" x2="18887" y2="49176"/>
                        <a14:foregroundMark x1="18887" y1="49176" x2="49270" y2="50275"/>
                        <a14:foregroundMark x1="49270" y1="50275" x2="52464" y2="28022"/>
                        <a14:foregroundMark x1="52464" y1="28022" x2="52464" y2="28022"/>
                        <a14:foregroundMark x1="12226" y1="32830" x2="15693" y2="52060"/>
                        <a14:foregroundMark x1="10584" y1="35165" x2="11861" y2="48214"/>
                        <a14:foregroundMark x1="14416" y1="48214" x2="7755" y2="48626"/>
                        <a14:foregroundMark x1="9945" y1="50137" x2="6113" y2="49176"/>
                        <a14:foregroundMark x1="7755" y1="46291" x2="8029" y2="42445"/>
                        <a14:foregroundMark x1="12500" y1="32830" x2="5201" y2="28022"/>
                        <a14:foregroundMark x1="7755" y1="49588" x2="6113" y2="50137"/>
                        <a14:foregroundMark x1="6752" y1="50137" x2="3558" y2="501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10" t="24327" r="45119" b="48397"/>
          <a:stretch/>
        </p:blipFill>
        <p:spPr>
          <a:xfrm>
            <a:off x="2732039" y="1985688"/>
            <a:ext cx="1688881" cy="605101"/>
          </a:xfrm>
          <a:prstGeom prst="rect">
            <a:avLst/>
          </a:prstGeom>
        </p:spPr>
      </p:pic>
      <p:pic>
        <p:nvPicPr>
          <p:cNvPr id="17" name="Picture 16" descr="A picture containing room&#10;&#10;Description automatically generated">
            <a:extLst>
              <a:ext uri="{FF2B5EF4-FFF2-40B4-BE49-F238E27FC236}">
                <a16:creationId xmlns:a16="http://schemas.microsoft.com/office/drawing/2014/main" id="{3393031D-16C6-4BB3-9E31-89EF6F4A7EF1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786" b="51786" l="3558" r="52464">
                        <a14:foregroundMark x1="7391" y1="40522" x2="30748" y2="37088"/>
                        <a14:foregroundMark x1="29106" y1="34753" x2="44161" y2="36676"/>
                        <a14:foregroundMark x1="44161" y1="36676" x2="51186" y2="27060"/>
                        <a14:foregroundMark x1="9945" y1="31868" x2="18887" y2="49176"/>
                        <a14:foregroundMark x1="18887" y1="49176" x2="49270" y2="50275"/>
                        <a14:foregroundMark x1="49270" y1="50275" x2="52464" y2="28022"/>
                        <a14:foregroundMark x1="52464" y1="28022" x2="52464" y2="28022"/>
                        <a14:foregroundMark x1="12226" y1="32830" x2="15693" y2="52060"/>
                        <a14:foregroundMark x1="10584" y1="35165" x2="11861" y2="48214"/>
                        <a14:foregroundMark x1="14416" y1="48214" x2="7755" y2="48626"/>
                        <a14:foregroundMark x1="9945" y1="50137" x2="6113" y2="49176"/>
                        <a14:foregroundMark x1="7755" y1="46291" x2="8029" y2="42445"/>
                        <a14:foregroundMark x1="12500" y1="32830" x2="5201" y2="28022"/>
                        <a14:foregroundMark x1="7755" y1="49588" x2="6113" y2="50137"/>
                        <a14:foregroundMark x1="6752" y1="50137" x2="3558" y2="501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10" t="24327" r="45119" b="48397"/>
          <a:stretch/>
        </p:blipFill>
        <p:spPr>
          <a:xfrm>
            <a:off x="4303083" y="2001724"/>
            <a:ext cx="1688881" cy="605101"/>
          </a:xfrm>
          <a:prstGeom prst="rect">
            <a:avLst/>
          </a:prstGeom>
        </p:spPr>
      </p:pic>
      <p:pic>
        <p:nvPicPr>
          <p:cNvPr id="34" name="Picture 33" descr="A picture containing room&#10;&#10;Description automatically generated">
            <a:extLst>
              <a:ext uri="{FF2B5EF4-FFF2-40B4-BE49-F238E27FC236}">
                <a16:creationId xmlns:a16="http://schemas.microsoft.com/office/drawing/2014/main" id="{5D8E7352-9414-405E-A9E8-09773EC3AC9C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786" b="51786" l="3558" r="52464">
                        <a14:foregroundMark x1="7391" y1="40522" x2="30748" y2="37088"/>
                        <a14:foregroundMark x1="29106" y1="34753" x2="44161" y2="36676"/>
                        <a14:foregroundMark x1="44161" y1="36676" x2="51186" y2="27060"/>
                        <a14:foregroundMark x1="9945" y1="31868" x2="18887" y2="49176"/>
                        <a14:foregroundMark x1="18887" y1="49176" x2="49270" y2="50275"/>
                        <a14:foregroundMark x1="49270" y1="50275" x2="52464" y2="28022"/>
                        <a14:foregroundMark x1="52464" y1="28022" x2="52464" y2="28022"/>
                        <a14:foregroundMark x1="12226" y1="32830" x2="15693" y2="52060"/>
                        <a14:foregroundMark x1="10584" y1="35165" x2="11861" y2="48214"/>
                        <a14:foregroundMark x1="14416" y1="48214" x2="7755" y2="48626"/>
                        <a14:foregroundMark x1="9945" y1="50137" x2="6113" y2="49176"/>
                        <a14:foregroundMark x1="7755" y1="46291" x2="8029" y2="42445"/>
                        <a14:foregroundMark x1="12500" y1="32830" x2="5201" y2="28022"/>
                        <a14:foregroundMark x1="7755" y1="49588" x2="6113" y2="50137"/>
                        <a14:foregroundMark x1="6752" y1="50137" x2="3558" y2="501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10" t="24327" r="45119" b="48397"/>
          <a:stretch/>
        </p:blipFill>
        <p:spPr>
          <a:xfrm>
            <a:off x="5865836" y="1994663"/>
            <a:ext cx="1688881" cy="605101"/>
          </a:xfrm>
          <a:prstGeom prst="rect">
            <a:avLst/>
          </a:prstGeom>
        </p:spPr>
      </p:pic>
      <p:pic>
        <p:nvPicPr>
          <p:cNvPr id="37" name="Picture 36" descr="A picture containing room&#10;&#10;Description automatically generated">
            <a:extLst>
              <a:ext uri="{FF2B5EF4-FFF2-40B4-BE49-F238E27FC236}">
                <a16:creationId xmlns:a16="http://schemas.microsoft.com/office/drawing/2014/main" id="{4F2E4B3B-FACD-4AC0-B50A-0556B2848B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97" b="21841" l="1460" r="39325">
                        <a14:foregroundMark x1="2646" y1="10714" x2="19526" y2="10165"/>
                        <a14:foregroundMark x1="19526" y1="10165" x2="39325" y2="11401"/>
                        <a14:foregroundMark x1="14142" y1="9341" x2="11125" y2="3749"/>
                        <a14:foregroundMark x1="7721" y1="2415" x2="3102" y2="7555"/>
                        <a14:foregroundMark x1="3102" y1="7555" x2="5018" y2="19231"/>
                        <a14:foregroundMark x1="5018" y1="19231" x2="11048" y2="21142"/>
                        <a14:foregroundMark x1="15086" y1="18544" x2="16150" y2="15934"/>
                        <a14:foregroundMark x1="13686" y1="21978" x2="13854" y2="21566"/>
                        <a14:foregroundMark x1="2828" y1="3297" x2="1460" y2="15247"/>
                        <a14:foregroundMark x1="1460" y1="15247" x2="1734" y2="20330"/>
                        <a14:foregroundMark x1="14142" y1="4533" x2="22263" y2="3571"/>
                        <a14:foregroundMark x1="22263" y1="3571" x2="26460" y2="5907"/>
                        <a14:backgroundMark x1="15328" y1="21841" x2="11223" y2="21566"/>
                        <a14:backgroundMark x1="11953" y1="2060" x2="7208" y2="1099"/>
                        <a14:backgroundMark x1="14142" y1="18544" x2="14142" y2="21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02" t="1320" r="60606" b="76707"/>
          <a:stretch/>
        </p:blipFill>
        <p:spPr>
          <a:xfrm>
            <a:off x="3368818" y="3087870"/>
            <a:ext cx="2497018" cy="921756"/>
          </a:xfrm>
          <a:prstGeom prst="rect">
            <a:avLst/>
          </a:prstGeom>
        </p:spPr>
      </p:pic>
      <p:pic>
        <p:nvPicPr>
          <p:cNvPr id="38" name="Picture 37" descr="A picture containing room&#10;&#10;Description automatically generated">
            <a:extLst>
              <a:ext uri="{FF2B5EF4-FFF2-40B4-BE49-F238E27FC236}">
                <a16:creationId xmlns:a16="http://schemas.microsoft.com/office/drawing/2014/main" id="{6E3D3A51-B82A-45E5-9BD7-75F35B4882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97" b="21841" l="1460" r="39325">
                        <a14:foregroundMark x1="2646" y1="10714" x2="19526" y2="10165"/>
                        <a14:foregroundMark x1="19526" y1="10165" x2="39325" y2="11401"/>
                        <a14:foregroundMark x1="14142" y1="9341" x2="11125" y2="3749"/>
                        <a14:foregroundMark x1="7721" y1="2415" x2="3102" y2="7555"/>
                        <a14:foregroundMark x1="3102" y1="7555" x2="5018" y2="19231"/>
                        <a14:foregroundMark x1="5018" y1="19231" x2="11048" y2="21142"/>
                        <a14:foregroundMark x1="15086" y1="18544" x2="16150" y2="15934"/>
                        <a14:foregroundMark x1="13686" y1="21978" x2="13854" y2="21566"/>
                        <a14:foregroundMark x1="2828" y1="3297" x2="1460" y2="15247"/>
                        <a14:foregroundMark x1="1460" y1="15247" x2="1734" y2="20330"/>
                        <a14:foregroundMark x1="14142" y1="4533" x2="22263" y2="3571"/>
                        <a14:foregroundMark x1="22263" y1="3571" x2="26460" y2="5907"/>
                        <a14:backgroundMark x1="15328" y1="21841" x2="11223" y2="21566"/>
                        <a14:backgroundMark x1="11953" y1="2060" x2="7208" y2="1099"/>
                        <a14:backgroundMark x1="14142" y1="18544" x2="14142" y2="21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2944" t="-880" r="73248" b="76628"/>
          <a:stretch/>
        </p:blipFill>
        <p:spPr>
          <a:xfrm>
            <a:off x="4967452" y="3016828"/>
            <a:ext cx="2497018" cy="1017321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F106640-2216-47C6-BD20-2832D321804D}"/>
              </a:ext>
            </a:extLst>
          </p:cNvPr>
          <p:cNvSpPr txBox="1"/>
          <p:nvPr/>
        </p:nvSpPr>
        <p:spPr>
          <a:xfrm>
            <a:off x="494830" y="5910239"/>
            <a:ext cx="308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</a:t>
            </a:r>
            <a:r>
              <a:rPr lang="en-US" dirty="0" err="1"/>
              <a:t>Encienda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las </a:t>
            </a:r>
            <a:r>
              <a:rPr lang="en-US" dirty="0" err="1"/>
              <a:t>células</a:t>
            </a:r>
            <a:r>
              <a:rPr lang="en-US" dirty="0"/>
              <a:t> de los </a:t>
            </a:r>
            <a:r>
              <a:rPr lang="en-US" dirty="0" err="1"/>
              <a:t>guardias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del host!
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6B741-79EC-4B24-A1ED-1894A4EF75BE}"/>
              </a:ext>
            </a:extLst>
          </p:cNvPr>
          <p:cNvSpPr txBox="1"/>
          <p:nvPr/>
        </p:nvSpPr>
        <p:spPr>
          <a:xfrm>
            <a:off x="9820159" y="5747582"/>
            <a:ext cx="21251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</a:t>
            </a:r>
            <a:r>
              <a:rPr lang="en-US" dirty="0" err="1"/>
              <a:t>Encienda</a:t>
            </a:r>
            <a:r>
              <a:rPr lang="en-US" dirty="0"/>
              <a:t> el </a:t>
            </a:r>
            <a:r>
              <a:rPr lang="en-US" dirty="0" err="1"/>
              <a:t>equipo</a:t>
            </a:r>
            <a:r>
              <a:rPr lang="en-US" dirty="0"/>
              <a:t> de </a:t>
            </a:r>
            <a:r>
              <a:rPr lang="en-US" dirty="0" err="1"/>
              <a:t>forraje</a:t>
            </a:r>
            <a:r>
              <a:rPr lang="en-US" dirty="0"/>
              <a:t> para </a:t>
            </a:r>
            <a:r>
              <a:rPr lang="en-US" dirty="0" err="1"/>
              <a:t>reunir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!
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CC3511-E9F2-4F63-A5CE-19EF28F31E98}"/>
              </a:ext>
            </a:extLst>
          </p:cNvPr>
          <p:cNvSpPr txBox="1"/>
          <p:nvPr/>
        </p:nvSpPr>
        <p:spPr>
          <a:xfrm>
            <a:off x="7120421" y="5815304"/>
            <a:ext cx="26567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</a:t>
            </a:r>
            <a:r>
              <a:rPr lang="en-US" dirty="0" err="1"/>
              <a:t>Enciende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el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!
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4C6DE69-09A3-4251-BB49-73D35CA8154F}"/>
              </a:ext>
            </a:extLst>
          </p:cNvPr>
          <p:cNvSpPr txBox="1"/>
          <p:nvPr/>
        </p:nvSpPr>
        <p:spPr>
          <a:xfrm>
            <a:off x="3913079" y="5792382"/>
            <a:ext cx="25403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¡</a:t>
            </a:r>
            <a:r>
              <a:rPr lang="en-US" dirty="0" err="1"/>
              <a:t>Acomoda</a:t>
            </a:r>
            <a:r>
              <a:rPr lang="en-US" dirty="0"/>
              <a:t> y </a:t>
            </a:r>
            <a:r>
              <a:rPr lang="en-US" dirty="0" err="1"/>
              <a:t>comienza</a:t>
            </a:r>
            <a:r>
              <a:rPr lang="en-US" dirty="0"/>
              <a:t> a </a:t>
            </a:r>
            <a:r>
              <a:rPr lang="en-US" dirty="0" err="1"/>
              <a:t>dividirte</a:t>
            </a:r>
            <a:r>
              <a:rPr lang="en-US" dirty="0"/>
              <a:t> para </a:t>
            </a:r>
            <a:r>
              <a:rPr lang="en-US" dirty="0" err="1"/>
              <a:t>crear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bacterias</a:t>
            </a:r>
            <a:r>
              <a:rPr lang="en-US" dirty="0"/>
              <a:t>!
</a:t>
            </a:r>
          </a:p>
        </p:txBody>
      </p:sp>
    </p:spTree>
    <p:extLst>
      <p:ext uri="{BB962C8B-B14F-4D97-AF65-F5344CB8AC3E}">
        <p14:creationId xmlns:p14="http://schemas.microsoft.com/office/powerpoint/2010/main" val="362019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A3E67-9DCC-4E2A-85F2-653ED4C62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5073"/>
            <a:ext cx="10515600" cy="12650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Consejo</a:t>
            </a:r>
            <a:r>
              <a:rPr lang="en-US" dirty="0"/>
              <a:t>: ¡Hay </a:t>
            </a:r>
            <a:r>
              <a:rPr lang="en-US" dirty="0" err="1"/>
              <a:t>más</a:t>
            </a:r>
            <a:r>
              <a:rPr lang="en-US" dirty="0"/>
              <a:t> de una </a:t>
            </a:r>
            <a:r>
              <a:rPr lang="en-US" dirty="0" err="1"/>
              <a:t>respuesta</a:t>
            </a:r>
            <a:r>
              <a:rPr lang="en-US" dirty="0"/>
              <a:t> </a:t>
            </a:r>
            <a:r>
              <a:rPr lang="en-US" dirty="0" err="1"/>
              <a:t>correcta</a:t>
            </a:r>
            <a:r>
              <a:rPr lang="en-US" dirty="0"/>
              <a:t>! H. pylori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mucho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 para </a:t>
            </a:r>
            <a:r>
              <a:rPr lang="en-US" dirty="0" err="1"/>
              <a:t>establecer</a:t>
            </a:r>
            <a:r>
              <a:rPr lang="en-US" dirty="0"/>
              <a:t> una </a:t>
            </a:r>
            <a:r>
              <a:rPr lang="en-US" dirty="0" err="1"/>
              <a:t>infección</a:t>
            </a:r>
            <a:r>
              <a:rPr lang="en-US" dirty="0"/>
              <a:t> </a:t>
            </a:r>
            <a:r>
              <a:rPr lang="en-US" dirty="0" err="1"/>
              <a:t>exitosa</a:t>
            </a:r>
            <a:r>
              <a:rPr lang="en-US" dirty="0"/>
              <a:t> a largo </a:t>
            </a:r>
            <a:r>
              <a:rPr lang="en-US" dirty="0" err="1"/>
              <a:t>plazo</a:t>
            </a:r>
            <a:r>
              <a:rPr lang="en-US" dirty="0"/>
              <a:t>!
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18304C-9265-4640-8D80-B7FBBA8EF625}"/>
              </a:ext>
            </a:extLst>
          </p:cNvPr>
          <p:cNvGrpSpPr/>
          <p:nvPr/>
        </p:nvGrpSpPr>
        <p:grpSpPr>
          <a:xfrm>
            <a:off x="232756" y="382385"/>
            <a:ext cx="2344189" cy="1524663"/>
            <a:chOff x="232756" y="382385"/>
            <a:chExt cx="2344189" cy="1524663"/>
          </a:xfrm>
        </p:grpSpPr>
        <p:sp>
          <p:nvSpPr>
            <p:cNvPr id="5" name="Arrow: Left 4">
              <a:extLst>
                <a:ext uri="{FF2B5EF4-FFF2-40B4-BE49-F238E27FC236}">
                  <a16:creationId xmlns:a16="http://schemas.microsoft.com/office/drawing/2014/main" id="{A6678198-57B2-4430-B630-F9132259634A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hlinkClick r:id="rId2" action="ppaction://hlinksldjump"/>
              <a:extLst>
                <a:ext uri="{FF2B5EF4-FFF2-40B4-BE49-F238E27FC236}">
                  <a16:creationId xmlns:a16="http://schemas.microsoft.com/office/drawing/2014/main" id="{BB0AD5BA-E4A5-4903-9B6F-40A7B4D43248}"/>
                </a:ext>
              </a:extLst>
            </p:cNvPr>
            <p:cNvSpPr txBox="1"/>
            <p:nvPr/>
          </p:nvSpPr>
          <p:spPr>
            <a:xfrm>
              <a:off x="686502" y="829830"/>
              <a:ext cx="174031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¡Volver!
</a:t>
              </a:r>
            </a:p>
          </p:txBody>
        </p:sp>
      </p:grpSp>
      <p:pic>
        <p:nvPicPr>
          <p:cNvPr id="10" name="Picture 9" descr="A picture containing room&#10;&#10;Description automatically generated">
            <a:extLst>
              <a:ext uri="{FF2B5EF4-FFF2-40B4-BE49-F238E27FC236}">
                <a16:creationId xmlns:a16="http://schemas.microsoft.com/office/drawing/2014/main" id="{4A74C425-CEED-41FB-8CE7-858B0CF408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8132592" y="4038648"/>
            <a:ext cx="3948255" cy="2451876"/>
          </a:xfrm>
          <a:prstGeom prst="rect">
            <a:avLst/>
          </a:prstGeom>
        </p:spPr>
      </p:pic>
      <p:pic>
        <p:nvPicPr>
          <p:cNvPr id="11" name="Picture 10" descr="A picture containing room&#10;&#10;Description automatically generated">
            <a:extLst>
              <a:ext uri="{FF2B5EF4-FFF2-40B4-BE49-F238E27FC236}">
                <a16:creationId xmlns:a16="http://schemas.microsoft.com/office/drawing/2014/main" id="{AEB5BBB9-A858-4C70-A708-E3D2A9707B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89099">
            <a:off x="4234020" y="3707385"/>
            <a:ext cx="3948255" cy="2451876"/>
          </a:xfrm>
          <a:prstGeom prst="rect">
            <a:avLst/>
          </a:prstGeom>
        </p:spPr>
      </p:pic>
      <p:pic>
        <p:nvPicPr>
          <p:cNvPr id="12" name="Picture 11" descr="A picture containing room&#10;&#10;Description automatically generated">
            <a:extLst>
              <a:ext uri="{FF2B5EF4-FFF2-40B4-BE49-F238E27FC236}">
                <a16:creationId xmlns:a16="http://schemas.microsoft.com/office/drawing/2014/main" id="{932B91F3-52FE-4E45-97CE-1C8C0ED7F7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335448" y="3917945"/>
            <a:ext cx="3948255" cy="245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2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56" y="2006221"/>
            <a:ext cx="9073310" cy="44693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varias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para </a:t>
            </a:r>
            <a:r>
              <a:rPr lang="en-US" dirty="0" err="1"/>
              <a:t>evitar</a:t>
            </a:r>
            <a:r>
              <a:rPr lang="en-US" dirty="0"/>
              <a:t> ser visto por el </a:t>
            </a:r>
            <a:r>
              <a:rPr lang="en-US" dirty="0" err="1"/>
              <a:t>huésped</a:t>
            </a:r>
            <a:r>
              <a:rPr lang="en-US" dirty="0"/>
              <a:t> "</a:t>
            </a:r>
            <a:r>
              <a:rPr lang="en-US" dirty="0" err="1"/>
              <a:t>guardia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"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inmunes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cambiar</a:t>
            </a:r>
            <a:r>
              <a:rPr lang="en-US" dirty="0"/>
              <a:t> </a:t>
            </a:r>
            <a:r>
              <a:rPr lang="en-US" dirty="0" err="1"/>
              <a:t>cómo</a:t>
            </a:r>
            <a:r>
              <a:rPr lang="en-US" dirty="0"/>
              <a:t> se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exterior para que sea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difícil</a:t>
            </a:r>
            <a:r>
              <a:rPr lang="en-US" dirty="0"/>
              <a:t> de </a:t>
            </a:r>
            <a:r>
              <a:rPr lang="en-US" dirty="0" err="1"/>
              <a:t>reconocer</a:t>
            </a:r>
            <a:r>
              <a:rPr lang="en-US" dirty="0"/>
              <a:t>. Al </a:t>
            </a:r>
            <a:r>
              <a:rPr lang="en-US" dirty="0" err="1"/>
              <a:t>cambiar</a:t>
            </a:r>
            <a:r>
              <a:rPr lang="en-US" dirty="0"/>
              <a:t> sus </a:t>
            </a:r>
            <a:r>
              <a:rPr lang="en-US" dirty="0" err="1"/>
              <a:t>antígenos</a:t>
            </a:r>
            <a:r>
              <a:rPr lang="en-US" dirty="0"/>
              <a:t>, que son </a:t>
            </a:r>
            <a:r>
              <a:rPr lang="en-US" dirty="0" err="1"/>
              <a:t>proteínas</a:t>
            </a:r>
            <a:r>
              <a:rPr lang="en-US" dirty="0"/>
              <a:t> que las </a:t>
            </a:r>
            <a:r>
              <a:rPr lang="en-US" dirty="0" err="1"/>
              <a:t>células</a:t>
            </a:r>
            <a:r>
              <a:rPr lang="en-US" dirty="0"/>
              <a:t> del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inmunitario</a:t>
            </a:r>
            <a:r>
              <a:rPr lang="en-US" dirty="0"/>
              <a:t> </a:t>
            </a:r>
            <a:r>
              <a:rPr lang="en-US" dirty="0" err="1"/>
              <a:t>reconocen</a:t>
            </a:r>
            <a:r>
              <a:rPr lang="en-US" dirty="0"/>
              <a:t>, es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cambiar</a:t>
            </a:r>
            <a:r>
              <a:rPr lang="en-US" dirty="0"/>
              <a:t> el color y el </a:t>
            </a:r>
            <a:r>
              <a:rPr lang="en-US" dirty="0" err="1"/>
              <a:t>estilo</a:t>
            </a:r>
            <a:r>
              <a:rPr lang="en-US" dirty="0"/>
              <a:t> del </a:t>
            </a:r>
            <a:r>
              <a:rPr lang="en-US" dirty="0" err="1"/>
              <a:t>cabello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un </a:t>
            </a:r>
            <a:r>
              <a:rPr lang="en-US" dirty="0" err="1"/>
              <a:t>humano</a:t>
            </a:r>
            <a:r>
              <a:rPr lang="en-US" dirty="0"/>
              <a:t> – 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tomaría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darte</a:t>
            </a:r>
            <a:r>
              <a:rPr lang="en-US" dirty="0"/>
              <a:t> </a:t>
            </a:r>
            <a:r>
              <a:rPr lang="en-US" dirty="0" err="1"/>
              <a:t>cuenta</a:t>
            </a:r>
            <a:r>
              <a:rPr lang="en-US" dirty="0"/>
              <a:t> de </a:t>
            </a:r>
            <a:r>
              <a:rPr lang="en-US" dirty="0" err="1"/>
              <a:t>quién</a:t>
            </a:r>
            <a:r>
              <a:rPr lang="en-US" dirty="0"/>
              <a:t> es </a:t>
            </a:r>
            <a:r>
              <a:rPr lang="en-US" dirty="0" err="1"/>
              <a:t>esa</a:t>
            </a:r>
            <a:r>
              <a:rPr lang="en-US" dirty="0"/>
              <a:t> persona, y es </a:t>
            </a:r>
            <a:r>
              <a:rPr lang="en-US" dirty="0" err="1"/>
              <a:t>posible</a:t>
            </a:r>
            <a:r>
              <a:rPr lang="en-US" dirty="0"/>
              <a:t> que no los </a:t>
            </a:r>
            <a:r>
              <a:rPr lang="en-US" dirty="0" err="1"/>
              <a:t>reconozcas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absoluto</a:t>
            </a:r>
            <a:r>
              <a:rPr lang="en-US" dirty="0"/>
              <a:t>! 
¡Pero, H. pylori es </a:t>
            </a:r>
            <a:r>
              <a:rPr lang="en-US" dirty="0" err="1"/>
              <a:t>aún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interesante</a:t>
            </a:r>
            <a:r>
              <a:rPr lang="en-US" dirty="0"/>
              <a:t> que </a:t>
            </a:r>
            <a:r>
              <a:rPr lang="en-US" dirty="0" err="1"/>
              <a:t>eso</a:t>
            </a:r>
            <a:r>
              <a:rPr lang="en-US" dirty="0"/>
              <a:t>! A </a:t>
            </a:r>
            <a:r>
              <a:rPr lang="en-US" dirty="0" err="1"/>
              <a:t>veces</a:t>
            </a:r>
            <a:r>
              <a:rPr lang="en-US" dirty="0"/>
              <a:t>, H. pylori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para que sea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reconocible</a:t>
            </a:r>
            <a:r>
              <a:rPr lang="en-US" dirty="0"/>
              <a:t> para el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inmunitario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secretar</a:t>
            </a:r>
            <a:r>
              <a:rPr lang="en-US" dirty="0"/>
              <a:t> </a:t>
            </a:r>
            <a:r>
              <a:rPr lang="en-US" dirty="0" err="1"/>
              <a:t>factores</a:t>
            </a:r>
            <a:r>
              <a:rPr lang="en-US" dirty="0"/>
              <a:t> </a:t>
            </a:r>
            <a:r>
              <a:rPr lang="en-US" dirty="0" err="1"/>
              <a:t>bacterianos</a:t>
            </a:r>
            <a:r>
              <a:rPr lang="en-US" dirty="0"/>
              <a:t> (</a:t>
            </a:r>
            <a:r>
              <a:rPr lang="en-US" dirty="0" err="1"/>
              <a:t>como</a:t>
            </a:r>
            <a:r>
              <a:rPr lang="en-US" dirty="0"/>
              <a:t> el ADN) que son </a:t>
            </a:r>
            <a:r>
              <a:rPr lang="en-US" dirty="0" err="1"/>
              <a:t>fáciles</a:t>
            </a:r>
            <a:r>
              <a:rPr lang="en-US" dirty="0"/>
              <a:t> de </a:t>
            </a:r>
            <a:r>
              <a:rPr lang="en-US" dirty="0" err="1"/>
              <a:t>reconocer</a:t>
            </a:r>
            <a:r>
              <a:rPr lang="en-US" dirty="0"/>
              <a:t> para el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inmunitario</a:t>
            </a:r>
            <a:r>
              <a:rPr lang="en-US" dirty="0"/>
              <a:t>.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científicos</a:t>
            </a:r>
            <a:r>
              <a:rPr lang="en-US" dirty="0"/>
              <a:t> </a:t>
            </a:r>
            <a:r>
              <a:rPr lang="en-US" dirty="0" err="1"/>
              <a:t>creen</a:t>
            </a:r>
            <a:r>
              <a:rPr lang="en-US" dirty="0"/>
              <a:t> que H. pylori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 para </a:t>
            </a:r>
            <a:r>
              <a:rPr lang="en-US" dirty="0" err="1"/>
              <a:t>hacer</a:t>
            </a:r>
            <a:r>
              <a:rPr lang="en-US" dirty="0"/>
              <a:t> que el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inmunitario</a:t>
            </a:r>
            <a:r>
              <a:rPr lang="en-US" dirty="0"/>
              <a:t> </a:t>
            </a:r>
            <a:r>
              <a:rPr lang="en-US" dirty="0" err="1"/>
              <a:t>responda</a:t>
            </a:r>
            <a:r>
              <a:rPr lang="en-US" dirty="0"/>
              <a:t> con </a:t>
            </a:r>
            <a:r>
              <a:rPr lang="en-US" dirty="0" err="1"/>
              <a:t>inflamación</a:t>
            </a:r>
            <a:r>
              <a:rPr lang="en-US" dirty="0"/>
              <a:t>, lo que </a:t>
            </a:r>
            <a:r>
              <a:rPr lang="en-US" dirty="0" err="1"/>
              <a:t>hace</a:t>
            </a:r>
            <a:r>
              <a:rPr lang="en-US" dirty="0"/>
              <a:t> que sea </a:t>
            </a:r>
            <a:r>
              <a:rPr lang="en-US" dirty="0" err="1"/>
              <a:t>mucho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difícil</a:t>
            </a:r>
            <a:r>
              <a:rPr lang="en-US" dirty="0"/>
              <a:t> para </a:t>
            </a:r>
            <a:r>
              <a:rPr lang="en-US" dirty="0" err="1"/>
              <a:t>otras</a:t>
            </a:r>
            <a:r>
              <a:rPr lang="en-US" dirty="0"/>
              <a:t> </a:t>
            </a:r>
            <a:r>
              <a:rPr lang="en-US" dirty="0" err="1"/>
              <a:t>bacterias</a:t>
            </a:r>
            <a:r>
              <a:rPr lang="en-US" dirty="0"/>
              <a:t> </a:t>
            </a:r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viviendo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estómago</a:t>
            </a:r>
            <a:r>
              <a:rPr lang="en-US" dirty="0"/>
              <a:t>. </a:t>
            </a:r>
            <a:r>
              <a:rPr lang="en-US" dirty="0" err="1"/>
              <a:t>Eso</a:t>
            </a:r>
            <a:r>
              <a:rPr lang="en-US" dirty="0"/>
              <a:t> </a:t>
            </a:r>
            <a:r>
              <a:rPr lang="en-US" dirty="0" err="1"/>
              <a:t>haría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espacio</a:t>
            </a:r>
            <a:r>
              <a:rPr lang="en-US" dirty="0"/>
              <a:t> para H. pylori. 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89268DB-F465-40F2-A4F6-236B4598F2A6}"/>
              </a:ext>
            </a:extLst>
          </p:cNvPr>
          <p:cNvGrpSpPr/>
          <p:nvPr/>
        </p:nvGrpSpPr>
        <p:grpSpPr>
          <a:xfrm>
            <a:off x="232756" y="382385"/>
            <a:ext cx="4166966" cy="1524663"/>
            <a:chOff x="232756" y="382385"/>
            <a:chExt cx="3053783" cy="1524663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BD58DE22-6FE5-4864-A596-089A1F325DF7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0ECE2ED8-8226-4B7F-A6A8-36DE72B2BEE1}"/>
                </a:ext>
              </a:extLst>
            </p:cNvPr>
            <p:cNvSpPr txBox="1"/>
            <p:nvPr/>
          </p:nvSpPr>
          <p:spPr>
            <a:xfrm>
              <a:off x="402381" y="829830"/>
              <a:ext cx="288415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Aprende</a:t>
              </a:r>
              <a:r>
                <a:rPr lang="en-US" sz="3200" dirty="0"/>
                <a:t> </a:t>
              </a:r>
              <a:r>
                <a:rPr lang="en-US" sz="3200" dirty="0" err="1"/>
                <a:t>más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B63D9972-B7DD-4144-BD53-8D1091B6C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558" b="58287" l="33143" r="64857">
                        <a14:foregroundMark x1="48857" y1="41022" x2="46952" y2="32735"/>
                        <a14:foregroundMark x1="37429" y1="48619" x2="38476" y2="44199"/>
                        <a14:foregroundMark x1="35429" y1="43785" x2="35810" y2="50691"/>
                        <a14:foregroundMark x1="35810" y1="50691" x2="35905" y2="50691"/>
                        <a14:foregroundMark x1="35619" y1="42680" x2="33238" y2="49171"/>
                        <a14:foregroundMark x1="33238" y1="49171" x2="35429" y2="51934"/>
                        <a14:foregroundMark x1="43451" y1="36633" x2="43307" y2="37391"/>
                        <a14:foregroundMark x1="43804" y1="34766" x2="43692" y2="35358"/>
                        <a14:foregroundMark x1="44784" y1="43228" x2="45059" y2="44061"/>
                        <a14:foregroundMark x1="51560" y1="33107" x2="51628" y2="33414"/>
                        <a14:foregroundMark x1="50133" y1="30928" x2="49330" y2="30700"/>
                        <a14:foregroundMark x1="51143" y1="31215" x2="50467" y2="31023"/>
                        <a14:foregroundMark x1="51810" y1="47514" x2="46762" y2="48343"/>
                        <a14:foregroundMark x1="46762" y1="48343" x2="45609" y2="50485"/>
                        <a14:foregroundMark x1="45087" y1="55511" x2="46276" y2="56815"/>
                        <a14:foregroundMark x1="51089" y1="58384" x2="52571" y2="58425"/>
                        <a14:foregroundMark x1="52571" y1="58425" x2="56534" y2="56150"/>
                        <a14:foregroundMark x1="56129" y1="48456" x2="56190" y2="48895"/>
                        <a14:foregroundMark x1="55936" y1="48805" x2="51524" y2="47238"/>
                        <a14:foregroundMark x1="56190" y1="48895" x2="55943" y2="48807"/>
                        <a14:foregroundMark x1="44952" y1="55525" x2="45429" y2="55663"/>
                        <a14:foregroundMark x1="50000" y1="57735" x2="50952" y2="58011"/>
                        <a14:foregroundMark x1="51524" y1="37845" x2="52571" y2="37431"/>
                        <a14:foregroundMark x1="51238" y1="35497" x2="52000" y2="35912"/>
                        <a14:backgroundMark x1="56952" y1="52901" x2="56571" y2="55249"/>
                        <a14:backgroundMark x1="56857" y1="53729" x2="56476" y2="51105"/>
                        <a14:backgroundMark x1="56571" y1="50552" x2="56857" y2="50552"/>
                        <a14:backgroundMark x1="56762" y1="50276" x2="57048" y2="52762"/>
                        <a14:backgroundMark x1="56286" y1="50552" x2="56762" y2="50000"/>
                        <a14:backgroundMark x1="57143" y1="52348" x2="56952" y2="50000"/>
                        <a14:backgroundMark x1="57619" y1="55387" x2="57524" y2="56354"/>
                        <a14:backgroundMark x1="49743" y1="58247" x2="46571" y2="58149"/>
                        <a14:backgroundMark x1="44381" y1="52210" x2="43905" y2="55110"/>
                        <a14:backgroundMark x1="52190" y1="41436" x2="53143" y2="38812"/>
                        <a14:backgroundMark x1="53524" y1="39641" x2="51785" y2="39526"/>
                        <a14:backgroundMark x1="49048" y1="30801" x2="48762" y2="27901"/>
                        <a14:backgroundMark x1="50095" y1="31077" x2="51238" y2="27348"/>
                        <a14:backgroundMark x1="51143" y1="32873" x2="53048" y2="30110"/>
                        <a14:backgroundMark x1="43143" y1="36326" x2="44190" y2="36464"/>
                        <a14:backgroundMark x1="43810" y1="33011" x2="43810" y2="33011"/>
                        <a14:backgroundMark x1="43810" y1="33425" x2="44381" y2="33840"/>
                        <a14:backgroundMark x1="45048" y1="31492" x2="45905" y2="31630"/>
                        <a14:backgroundMark x1="47238" y1="29558" x2="47143" y2="31354"/>
                        <a14:backgroundMark x1="45238" y1="30663" x2="45048" y2="32182"/>
                        <a14:backgroundMark x1="50381" y1="31492" x2="50381" y2="30525"/>
                        <a14:backgroundMark x1="51524" y1="32320" x2="51429" y2="31630"/>
                        <a14:backgroundMark x1="53048" y1="37845" x2="52000" y2="39088"/>
                        <a14:backgroundMark x1="51810" y1="39503" x2="51905" y2="41436"/>
                        <a14:backgroundMark x1="51333" y1="43785" x2="50286" y2="43508"/>
                        <a14:backgroundMark x1="50286" y1="41989" x2="50571" y2="44613"/>
                        <a14:backgroundMark x1="48952" y1="44061" x2="48381" y2="45856"/>
                        <a14:backgroundMark x1="46952" y1="44061" x2="47143" y2="45166"/>
                        <a14:backgroundMark x1="44667" y1="42265" x2="44095" y2="42680"/>
                        <a14:backgroundMark x1="44857" y1="41160" x2="43714" y2="41298"/>
                        <a14:backgroundMark x1="44190" y1="38398" x2="44190" y2="38398"/>
                        <a14:backgroundMark x1="43810" y1="38536" x2="42952" y2="38536"/>
                        <a14:backgroundMark x1="44095" y1="36464" x2="43238" y2="36050"/>
                        <a14:backgroundMark x1="45524" y1="31215" x2="45524" y2="29696"/>
                        <a14:backgroundMark x1="50286" y1="31354" x2="50667" y2="30249"/>
                        <a14:backgroundMark x1="49905" y1="31630" x2="50095" y2="30249"/>
                        <a14:backgroundMark x1="45333" y1="30939" x2="44857" y2="29834"/>
                        <a14:backgroundMark x1="45714" y1="31077" x2="45143" y2="29558"/>
                        <a14:backgroundMark x1="45429" y1="44061" x2="45429" y2="45856"/>
                        <a14:backgroundMark x1="56952" y1="51934" x2="56762" y2="50138"/>
                        <a14:backgroundMark x1="56190" y1="50000" x2="57238" y2="52762"/>
                        <a14:backgroundMark x1="56190" y1="50138" x2="57333" y2="49586"/>
                        <a14:backgroundMark x1="47810" y1="57735" x2="47333" y2="58702"/>
                        <a14:backgroundMark x1="45429" y1="56630" x2="45276" y2="55966"/>
                        <a14:backgroundMark x1="44381" y1="52348" x2="45048" y2="52486"/>
                        <a14:backgroundMark x1="65429" y1="57597" x2="64476" y2="581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763" t="27415" r="40036" b="40057"/>
          <a:stretch/>
        </p:blipFill>
        <p:spPr>
          <a:xfrm>
            <a:off x="9535021" y="3308082"/>
            <a:ext cx="2753833" cy="227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381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949" y="2117811"/>
            <a:ext cx="673045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establece</a:t>
            </a:r>
            <a:r>
              <a:rPr lang="en-US" dirty="0"/>
              <a:t> </a:t>
            </a:r>
            <a:r>
              <a:rPr lang="en-US" dirty="0" err="1"/>
              <a:t>pequeñas</a:t>
            </a:r>
            <a:r>
              <a:rPr lang="en-US" dirty="0"/>
              <a:t> </a:t>
            </a:r>
            <a:r>
              <a:rPr lang="en-US" dirty="0" err="1"/>
              <a:t>bolsas</a:t>
            </a:r>
            <a:r>
              <a:rPr lang="en-US" dirty="0"/>
              <a:t> de </a:t>
            </a:r>
            <a:r>
              <a:rPr lang="en-US" dirty="0" err="1"/>
              <a:t>bacterias</a:t>
            </a:r>
            <a:r>
              <a:rPr lang="en-US" dirty="0"/>
              <a:t> para </a:t>
            </a:r>
            <a:r>
              <a:rPr lang="en-US" dirty="0" err="1"/>
              <a:t>vivir</a:t>
            </a:r>
            <a:r>
              <a:rPr lang="en-US" dirty="0"/>
              <a:t> juntas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estómago</a:t>
            </a:r>
            <a:r>
              <a:rPr lang="en-US" dirty="0"/>
              <a:t> y </a:t>
            </a:r>
            <a:r>
              <a:rPr lang="en-US" dirty="0" err="1"/>
              <a:t>evitar</a:t>
            </a:r>
            <a:r>
              <a:rPr lang="en-US" dirty="0"/>
              <a:t> que </a:t>
            </a:r>
            <a:r>
              <a:rPr lang="en-US" dirty="0" err="1"/>
              <a:t>otras</a:t>
            </a:r>
            <a:r>
              <a:rPr lang="en-US" dirty="0"/>
              <a:t> </a:t>
            </a:r>
            <a:r>
              <a:rPr lang="en-US" dirty="0" err="1"/>
              <a:t>bacterias</a:t>
            </a:r>
            <a:r>
              <a:rPr lang="en-US" dirty="0"/>
              <a:t> </a:t>
            </a:r>
            <a:r>
              <a:rPr lang="en-US" dirty="0" err="1"/>
              <a:t>lleguen</a:t>
            </a:r>
            <a:r>
              <a:rPr lang="en-US" dirty="0"/>
              <a:t> a </a:t>
            </a:r>
            <a:r>
              <a:rPr lang="en-US" dirty="0" err="1"/>
              <a:t>vivir</a:t>
            </a:r>
            <a:r>
              <a:rPr lang="en-US" dirty="0"/>
              <a:t> </a:t>
            </a:r>
            <a:r>
              <a:rPr lang="en-US" dirty="0" err="1"/>
              <a:t>cerca</a:t>
            </a:r>
            <a:r>
              <a:rPr lang="en-US" dirty="0"/>
              <a:t> de sus </a:t>
            </a:r>
            <a:r>
              <a:rPr lang="en-US" dirty="0" err="1"/>
              <a:t>células</a:t>
            </a:r>
            <a:r>
              <a:rPr lang="en-US" dirty="0"/>
              <a:t> </a:t>
            </a:r>
            <a:r>
              <a:rPr lang="en-US" dirty="0" err="1"/>
              <a:t>epiteliales</a:t>
            </a:r>
            <a:r>
              <a:rPr lang="en-US" dirty="0"/>
              <a:t>. Es similar a 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podríamos</a:t>
            </a:r>
            <a:r>
              <a:rPr lang="en-US" dirty="0"/>
              <a:t> </a:t>
            </a:r>
            <a:r>
              <a:rPr lang="en-US" dirty="0" err="1"/>
              <a:t>montar</a:t>
            </a:r>
            <a:r>
              <a:rPr lang="en-US" dirty="0"/>
              <a:t> un camping, y </a:t>
            </a:r>
            <a:r>
              <a:rPr lang="en-US" dirty="0" err="1"/>
              <a:t>evitar</a:t>
            </a:r>
            <a:r>
              <a:rPr lang="en-US" dirty="0"/>
              <a:t> que </a:t>
            </a:r>
            <a:r>
              <a:rPr lang="en-US" dirty="0" err="1"/>
              <a:t>otras</a:t>
            </a:r>
            <a:r>
              <a:rPr lang="en-US" dirty="0"/>
              <a:t> personas o </a:t>
            </a:r>
            <a:r>
              <a:rPr lang="en-US" dirty="0" err="1"/>
              <a:t>animales</a:t>
            </a:r>
            <a:r>
              <a:rPr lang="en-US" dirty="0"/>
              <a:t> se </a:t>
            </a:r>
            <a:r>
              <a:rPr lang="en-US" dirty="0" err="1"/>
              <a:t>acerquen</a:t>
            </a:r>
            <a:r>
              <a:rPr lang="en-US" dirty="0"/>
              <a:t> </a:t>
            </a:r>
            <a:r>
              <a:rPr lang="en-US" dirty="0" err="1"/>
              <a:t>demasiado</a:t>
            </a:r>
            <a:r>
              <a:rPr lang="en-US" dirty="0"/>
              <a:t> a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ingredientes</a:t>
            </a:r>
            <a:r>
              <a:rPr lang="en-US" dirty="0"/>
              <a:t> o tiendas de </a:t>
            </a:r>
            <a:r>
              <a:rPr lang="en-US" dirty="0" err="1"/>
              <a:t>campaña</a:t>
            </a:r>
            <a:r>
              <a:rPr lang="en-US" dirty="0"/>
              <a:t> de s'mores.
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B370340-05BD-4469-8ADB-7692D4A462A9}"/>
              </a:ext>
            </a:extLst>
          </p:cNvPr>
          <p:cNvGrpSpPr/>
          <p:nvPr/>
        </p:nvGrpSpPr>
        <p:grpSpPr>
          <a:xfrm>
            <a:off x="232756" y="382385"/>
            <a:ext cx="3862166" cy="1524663"/>
            <a:chOff x="232756" y="382385"/>
            <a:chExt cx="2513814" cy="1524663"/>
          </a:xfrm>
        </p:grpSpPr>
        <p:sp>
          <p:nvSpPr>
            <p:cNvPr id="8" name="Arrow: Left 7">
              <a:extLst>
                <a:ext uri="{FF2B5EF4-FFF2-40B4-BE49-F238E27FC236}">
                  <a16:creationId xmlns:a16="http://schemas.microsoft.com/office/drawing/2014/main" id="{462870A8-F247-4964-8B1C-260E236DADBC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hlinkClick r:id="rId2" action="ppaction://hlinksldjump"/>
              <a:extLst>
                <a:ext uri="{FF2B5EF4-FFF2-40B4-BE49-F238E27FC236}">
                  <a16:creationId xmlns:a16="http://schemas.microsoft.com/office/drawing/2014/main" id="{E2592470-658E-432C-88E0-75186CB519BA}"/>
                </a:ext>
              </a:extLst>
            </p:cNvPr>
            <p:cNvSpPr txBox="1"/>
            <p:nvPr/>
          </p:nvSpPr>
          <p:spPr>
            <a:xfrm>
              <a:off x="402381" y="829830"/>
              <a:ext cx="234418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Aprende</a:t>
              </a:r>
              <a:r>
                <a:rPr lang="en-US" sz="3200" dirty="0"/>
                <a:t> </a:t>
              </a:r>
              <a:r>
                <a:rPr lang="en-US" sz="3200" dirty="0" err="1"/>
                <a:t>más</a:t>
              </a:r>
              <a:r>
                <a:rPr lang="en-US" sz="3200" dirty="0"/>
                <a:t>!
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29C442C-F255-4EC9-920B-28C53D8AE352}"/>
              </a:ext>
            </a:extLst>
          </p:cNvPr>
          <p:cNvGrpSpPr/>
          <p:nvPr/>
        </p:nvGrpSpPr>
        <p:grpSpPr>
          <a:xfrm>
            <a:off x="7700757" y="3646967"/>
            <a:ext cx="3953293" cy="2676599"/>
            <a:chOff x="3841140" y="5057425"/>
            <a:chExt cx="2364536" cy="1425630"/>
          </a:xfrm>
        </p:grpSpPr>
        <p:pic>
          <p:nvPicPr>
            <p:cNvPr id="11" name="Picture 10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728E4AE2-BE0B-41E1-A9A5-9169FF79B3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4890550" y="5057425"/>
              <a:ext cx="1182268" cy="734191"/>
            </a:xfrm>
            <a:prstGeom prst="rect">
              <a:avLst/>
            </a:prstGeom>
          </p:spPr>
        </p:pic>
        <p:pic>
          <p:nvPicPr>
            <p:cNvPr id="12" name="Picture 11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5CD5A2DE-39B6-46FD-8A95-19A7992CFB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 rot="20164558">
              <a:off x="3995629" y="5748864"/>
              <a:ext cx="1182268" cy="734191"/>
            </a:xfrm>
            <a:prstGeom prst="rect">
              <a:avLst/>
            </a:prstGeom>
          </p:spPr>
        </p:pic>
        <p:pic>
          <p:nvPicPr>
            <p:cNvPr id="13" name="Picture 12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3F780065-EBE6-4CCE-B617-A3802442D79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3841140" y="5164420"/>
              <a:ext cx="1182268" cy="734191"/>
            </a:xfrm>
            <a:prstGeom prst="rect">
              <a:avLst/>
            </a:prstGeom>
          </p:spPr>
        </p:pic>
        <p:pic>
          <p:nvPicPr>
            <p:cNvPr id="14" name="Picture 13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E44FCE0E-E715-4887-B708-90F12EC301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29121" l="56022" r="86679">
                          <a14:foregroundMark x1="57573" y1="17308" x2="56022" y2="23489"/>
                          <a14:foregroundMark x1="56022" y1="23489" x2="57938" y2="24176"/>
                          <a14:foregroundMark x1="76688" y1="8627" x2="77366" y2="7238"/>
                          <a14:foregroundMark x1="82765" y1="6242" x2="83394" y2="5495"/>
                          <a14:foregroundMark x1="79927" y1="9615" x2="80436" y2="9011"/>
                          <a14:foregroundMark x1="83394" y1="5495" x2="86223" y2="5907"/>
                          <a14:foregroundMark x1="86040" y1="9890" x2="86679" y2="8379"/>
                          <a14:foregroundMark x1="83574" y1="14829" x2="82664" y2="17857"/>
                          <a14:foregroundMark x1="83913" y1="13703" x2="83594" y2="14763"/>
                          <a14:foregroundMark x1="77737" y1="17857" x2="79380" y2="11676"/>
                          <a14:foregroundMark x1="79380" y1="11676" x2="79380" y2="11676"/>
                          <a14:foregroundMark x1="77281" y1="7555" x2="79380" y2="5357"/>
                          <a14:backgroundMark x1="82391" y1="20604" x2="81752" y2="15110"/>
                          <a14:backgroundMark x1="79106" y1="2747" x2="79484" y2="3803"/>
                          <a14:backgroundMark x1="77737" y1="5220" x2="78467" y2="5357"/>
                          <a14:backgroundMark x1="76386" y1="9938" x2="75821" y2="10165"/>
                          <a14:backgroundMark x1="77190" y1="9615" x2="76578" y2="9861"/>
                          <a14:backgroundMark x1="75821" y1="10302" x2="75639" y2="11951"/>
                          <a14:backgroundMark x1="82755" y1="7692" x2="81204" y2="7967"/>
                          <a14:backgroundMark x1="82208" y1="8242" x2="80839" y2="8516"/>
                          <a14:backgroundMark x1="82847" y1="7418" x2="82299" y2="7005"/>
                          <a14:backgroundMark x1="83029" y1="6868" x2="82573" y2="6868"/>
                          <a14:backgroundMark x1="80839" y1="8654" x2="80474" y2="9066"/>
                          <a14:backgroundMark x1="82847" y1="14560" x2="83120" y2="11401"/>
                          <a14:backgroundMark x1="82938" y1="12775" x2="81204" y2="11538"/>
                          <a14:backgroundMark x1="82938" y1="12363" x2="83394" y2="14011"/>
                          <a14:backgroundMark x1="82299" y1="12088" x2="80657" y2="12088"/>
                          <a14:backgroundMark x1="78788" y1="14134" x2="79106" y2="14973"/>
                          <a14:backgroundMark x1="79471" y1="13462" x2="78923" y2="13736"/>
                          <a14:backgroundMark x1="80474" y1="12088" x2="80383" y2="12088"/>
                          <a14:backgroundMark x1="82847" y1="12500" x2="82664" y2="11813"/>
                          <a14:backgroundMark x1="82755" y1="11813" x2="83120" y2="11264"/>
                          <a14:backgroundMark x1="80566" y1="412" x2="80201" y2="687"/>
                          <a14:backgroundMark x1="79653" y1="1511" x2="79927" y2="1923"/>
                          <a14:backgroundMark x1="80383" y1="11676" x2="80109" y2="12088"/>
                          <a14:backgroundMark x1="79015" y1="13462" x2="79562" y2="127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885" r="11323" b="67472"/>
            <a:stretch/>
          </p:blipFill>
          <p:spPr>
            <a:xfrm>
              <a:off x="5023408" y="5681419"/>
              <a:ext cx="1182268" cy="7341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2366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54" y="1992552"/>
            <a:ext cx="8914700" cy="47452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varias</a:t>
            </a:r>
            <a:r>
              <a:rPr lang="en-US" dirty="0"/>
              <a:t> </a:t>
            </a:r>
            <a:r>
              <a:rPr lang="en-US" dirty="0" err="1"/>
              <a:t>defensas</a:t>
            </a:r>
            <a:r>
              <a:rPr lang="en-US" dirty="0"/>
              <a:t> contra el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 (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conocido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especies</a:t>
            </a:r>
            <a:r>
              <a:rPr lang="en-US" dirty="0"/>
              <a:t> </a:t>
            </a:r>
            <a:r>
              <a:rPr lang="en-US" dirty="0" err="1"/>
              <a:t>reactivas</a:t>
            </a:r>
            <a:r>
              <a:rPr lang="en-US" dirty="0"/>
              <a:t> de </a:t>
            </a:r>
            <a:r>
              <a:rPr lang="en-US" dirty="0" err="1"/>
              <a:t>oxígeno</a:t>
            </a:r>
            <a:r>
              <a:rPr lang="en-US" dirty="0"/>
              <a:t>, o ROS para </a:t>
            </a:r>
            <a:r>
              <a:rPr lang="en-US" dirty="0" err="1"/>
              <a:t>abreviar</a:t>
            </a:r>
            <a:r>
              <a:rPr lang="en-US" dirty="0"/>
              <a:t>). ROS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dañar</a:t>
            </a:r>
            <a:r>
              <a:rPr lang="en-US" dirty="0"/>
              <a:t> el ADN de H. pylori, que es el </a:t>
            </a:r>
            <a:r>
              <a:rPr lang="en-US" dirty="0" err="1"/>
              <a:t>plano</a:t>
            </a:r>
            <a:r>
              <a:rPr lang="en-US" dirty="0"/>
              <a:t> que H. pylori </a:t>
            </a:r>
            <a:r>
              <a:rPr lang="en-US" dirty="0" err="1"/>
              <a:t>necesita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</a:t>
            </a:r>
            <a:r>
              <a:rPr lang="en-US" dirty="0" err="1"/>
              <a:t>sí</a:t>
            </a:r>
            <a:r>
              <a:rPr lang="en-US" dirty="0"/>
              <a:t> </a:t>
            </a:r>
            <a:r>
              <a:rPr lang="en-US" dirty="0" err="1"/>
              <a:t>mismo</a:t>
            </a:r>
            <a:r>
              <a:rPr lang="en-US" dirty="0"/>
              <a:t>. Para </a:t>
            </a:r>
            <a:r>
              <a:rPr lang="en-US" dirty="0" err="1"/>
              <a:t>proteger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plano</a:t>
            </a:r>
            <a:r>
              <a:rPr lang="en-US" dirty="0"/>
              <a:t> de ADN, H. pylori </a:t>
            </a:r>
            <a:r>
              <a:rPr lang="en-US" dirty="0" err="1"/>
              <a:t>utiliza</a:t>
            </a:r>
            <a:r>
              <a:rPr lang="en-US" dirty="0"/>
              <a:t> </a:t>
            </a:r>
            <a:r>
              <a:rPr lang="en-US" dirty="0" err="1"/>
              <a:t>enzimas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la </a:t>
            </a:r>
            <a:r>
              <a:rPr lang="en-US" dirty="0" err="1"/>
              <a:t>catalasa</a:t>
            </a:r>
            <a:r>
              <a:rPr lang="en-US" dirty="0"/>
              <a:t> para </a:t>
            </a:r>
            <a:r>
              <a:rPr lang="en-US" dirty="0" err="1"/>
              <a:t>descomponer</a:t>
            </a:r>
            <a:r>
              <a:rPr lang="en-US" dirty="0"/>
              <a:t> el ROS </a:t>
            </a:r>
            <a:r>
              <a:rPr lang="en-US" dirty="0" err="1"/>
              <a:t>en</a:t>
            </a:r>
            <a:r>
              <a:rPr lang="en-US" dirty="0"/>
              <a:t> algo que no es tan </a:t>
            </a:r>
            <a:r>
              <a:rPr lang="en-US" dirty="0" err="1"/>
              <a:t>dañino</a:t>
            </a:r>
            <a:r>
              <a:rPr lang="en-US" dirty="0"/>
              <a:t>. ¡</a:t>
            </a:r>
            <a:r>
              <a:rPr lang="en-US" dirty="0" err="1"/>
              <a:t>Hagamos</a:t>
            </a:r>
            <a:r>
              <a:rPr lang="en-US" dirty="0"/>
              <a:t> una </a:t>
            </a:r>
            <a:r>
              <a:rPr lang="en-US" dirty="0" err="1"/>
              <a:t>actividad</a:t>
            </a:r>
            <a:r>
              <a:rPr lang="en-US" dirty="0"/>
              <a:t> para </a:t>
            </a:r>
            <a:r>
              <a:rPr lang="en-US" dirty="0" err="1"/>
              <a:t>aprender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ROS </a:t>
            </a:r>
            <a:r>
              <a:rPr lang="en-US" dirty="0" err="1"/>
              <a:t>haciendo</a:t>
            </a:r>
            <a:r>
              <a:rPr lang="en-US" dirty="0"/>
              <a:t> pasta de </a:t>
            </a:r>
            <a:r>
              <a:rPr lang="en-US" dirty="0" err="1"/>
              <a:t>dientes</a:t>
            </a:r>
            <a:r>
              <a:rPr lang="en-US" dirty="0"/>
              <a:t> de </a:t>
            </a:r>
            <a:r>
              <a:rPr lang="en-US" dirty="0" err="1"/>
              <a:t>elefante</a:t>
            </a:r>
            <a:r>
              <a:rPr lang="en-US" dirty="0"/>
              <a:t>!
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</a:t>
            </a:r>
            <a:r>
              <a:rPr lang="en-US" dirty="0" err="1"/>
              <a:t>Instrucciones</a:t>
            </a:r>
            <a:r>
              <a:rPr lang="en-US" dirty="0"/>
              <a:t> para la pasta de </a:t>
            </a:r>
            <a:r>
              <a:rPr lang="en-US" dirty="0" err="1"/>
              <a:t>dientes</a:t>
            </a:r>
            <a:r>
              <a:rPr lang="en-US" dirty="0"/>
              <a:t> de </a:t>
            </a:r>
            <a:r>
              <a:rPr lang="en-US" dirty="0" err="1"/>
              <a:t>elefante.docx</a:t>
            </a:r>
            <a:r>
              <a:rPr lang="en-US" dirty="0"/>
              <a:t>." Si </a:t>
            </a:r>
            <a:r>
              <a:rPr lang="en-US" dirty="0" err="1"/>
              <a:t>desea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un </a:t>
            </a:r>
            <a:r>
              <a:rPr lang="en-US" dirty="0" err="1"/>
              <a:t>ejemplo</a:t>
            </a:r>
            <a:r>
              <a:rPr lang="en-US" dirty="0"/>
              <a:t> de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experimento</a:t>
            </a:r>
            <a:r>
              <a:rPr lang="en-US" dirty="0"/>
              <a:t>, 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"Elephant Toothpaste Example Video.mp4"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F020FD7-4379-43BF-8F41-20AB092F444C}"/>
              </a:ext>
            </a:extLst>
          </p:cNvPr>
          <p:cNvGrpSpPr/>
          <p:nvPr/>
        </p:nvGrpSpPr>
        <p:grpSpPr>
          <a:xfrm>
            <a:off x="232756" y="382385"/>
            <a:ext cx="3875418" cy="1524663"/>
            <a:chOff x="232756" y="382385"/>
            <a:chExt cx="2513814" cy="1524663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370142AC-E483-4CB6-967C-003516E08CAE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7BA06B86-FA20-4303-8ED0-73EC66107EEF}"/>
                </a:ext>
              </a:extLst>
            </p:cNvPr>
            <p:cNvSpPr txBox="1"/>
            <p:nvPr/>
          </p:nvSpPr>
          <p:spPr>
            <a:xfrm>
              <a:off x="402381" y="829830"/>
              <a:ext cx="234418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Aprende</a:t>
              </a:r>
              <a:r>
                <a:rPr lang="en-US" sz="3200" dirty="0"/>
                <a:t> </a:t>
              </a:r>
              <a:r>
                <a:rPr lang="en-US" sz="3200" dirty="0" err="1"/>
                <a:t>más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0C5EE2E3-F549-4FD4-BAED-3294BAF68DC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9154633" y="4254276"/>
            <a:ext cx="3037367" cy="248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413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56" y="1907048"/>
            <a:ext cx="9989417" cy="51577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muchas</a:t>
            </a:r>
            <a:r>
              <a:rPr lang="en-US" dirty="0"/>
              <a:t> </a:t>
            </a:r>
            <a:r>
              <a:rPr lang="en-US" dirty="0" err="1"/>
              <a:t>máquinas</a:t>
            </a:r>
            <a:r>
              <a:rPr lang="en-US" dirty="0"/>
              <a:t> que le </a:t>
            </a:r>
            <a:r>
              <a:rPr lang="en-US" dirty="0" err="1"/>
              <a:t>ayudan</a:t>
            </a:r>
            <a:r>
              <a:rPr lang="en-US" dirty="0"/>
              <a:t> a </a:t>
            </a:r>
            <a:r>
              <a:rPr lang="en-US" dirty="0" err="1"/>
              <a:t>obtener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y </a:t>
            </a:r>
            <a:r>
              <a:rPr lang="en-US" dirty="0" err="1"/>
              <a:t>agregar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al </a:t>
            </a:r>
            <a:r>
              <a:rPr lang="en-US" dirty="0" err="1"/>
              <a:t>entorno</a:t>
            </a:r>
            <a:r>
              <a:rPr lang="en-US" dirty="0"/>
              <a:t> </a:t>
            </a:r>
            <a:r>
              <a:rPr lang="en-US" dirty="0" err="1"/>
              <a:t>anfitrión</a:t>
            </a:r>
            <a:r>
              <a:rPr lang="en-US" dirty="0"/>
              <a:t>.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máquinas</a:t>
            </a:r>
            <a:r>
              <a:rPr lang="en-US" dirty="0"/>
              <a:t> se </a:t>
            </a:r>
            <a:r>
              <a:rPr lang="en-US" dirty="0" err="1"/>
              <a:t>llaman</a:t>
            </a:r>
            <a:r>
              <a:rPr lang="en-US" dirty="0"/>
              <a:t>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 (hay una imagen de uno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r>
              <a:rPr lang="en-US" dirty="0"/>
              <a:t>). ¡Los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 </a:t>
            </a:r>
            <a:r>
              <a:rPr lang="en-US" dirty="0" err="1"/>
              <a:t>hacen</a:t>
            </a:r>
            <a:r>
              <a:rPr lang="en-US" dirty="0"/>
              <a:t> un </a:t>
            </a:r>
            <a:r>
              <a:rPr lang="en-US" dirty="0" err="1"/>
              <a:t>trabajo</a:t>
            </a:r>
            <a:r>
              <a:rPr lang="en-US" dirty="0"/>
              <a:t> </a:t>
            </a:r>
            <a:r>
              <a:rPr lang="en-US" dirty="0" err="1"/>
              <a:t>realmente</a:t>
            </a:r>
            <a:r>
              <a:rPr lang="en-US" dirty="0"/>
              <a:t> genial y </a:t>
            </a:r>
            <a:r>
              <a:rPr lang="en-US" dirty="0" err="1"/>
              <a:t>esencial</a:t>
            </a:r>
            <a:r>
              <a:rPr lang="en-US" dirty="0"/>
              <a:t>! Por </a:t>
            </a:r>
            <a:r>
              <a:rPr lang="en-US" dirty="0" err="1"/>
              <a:t>ejemplo</a:t>
            </a:r>
            <a:r>
              <a:rPr lang="en-US" dirty="0"/>
              <a:t>, uno de los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 de H. pylori le </a:t>
            </a:r>
            <a:r>
              <a:rPr lang="en-US" dirty="0" err="1"/>
              <a:t>ayuda</a:t>
            </a:r>
            <a:r>
              <a:rPr lang="en-US" dirty="0"/>
              <a:t> a </a:t>
            </a:r>
            <a:r>
              <a:rPr lang="en-US" dirty="0" err="1"/>
              <a:t>recoger</a:t>
            </a:r>
            <a:r>
              <a:rPr lang="en-US" dirty="0"/>
              <a:t> ADN (</a:t>
            </a:r>
            <a:r>
              <a:rPr lang="en-US" dirty="0" err="1"/>
              <a:t>planos</a:t>
            </a:r>
            <a:r>
              <a:rPr lang="en-US" dirty="0"/>
              <a:t>) del medio </a:t>
            </a:r>
            <a:r>
              <a:rPr lang="en-US" dirty="0" err="1"/>
              <a:t>ambiente</a:t>
            </a:r>
            <a:r>
              <a:rPr lang="en-US" dirty="0"/>
              <a:t> para que las </a:t>
            </a:r>
            <a:r>
              <a:rPr lang="en-US" dirty="0" err="1"/>
              <a:t>bacterias</a:t>
            </a:r>
            <a:r>
              <a:rPr lang="en-US" dirty="0"/>
              <a:t> </a:t>
            </a:r>
            <a:r>
              <a:rPr lang="en-US" dirty="0" err="1"/>
              <a:t>puedan</a:t>
            </a:r>
            <a:r>
              <a:rPr lang="en-US" dirty="0"/>
              <a:t> </a:t>
            </a:r>
            <a:r>
              <a:rPr lang="en-US" dirty="0" err="1"/>
              <a:t>actualizar</a:t>
            </a:r>
            <a:r>
              <a:rPr lang="en-US" dirty="0"/>
              <a:t> sus </a:t>
            </a:r>
            <a:r>
              <a:rPr lang="en-US" dirty="0" err="1"/>
              <a:t>propios</a:t>
            </a:r>
            <a:r>
              <a:rPr lang="en-US" dirty="0"/>
              <a:t> </a:t>
            </a:r>
            <a:r>
              <a:rPr lang="en-US" dirty="0" err="1"/>
              <a:t>planos</a:t>
            </a:r>
            <a:r>
              <a:rPr lang="en-US" dirty="0"/>
              <a:t>.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a H. pylori </a:t>
            </a:r>
            <a:r>
              <a:rPr lang="en-US" dirty="0" err="1"/>
              <a:t>disparar</a:t>
            </a:r>
            <a:r>
              <a:rPr lang="en-US" dirty="0"/>
              <a:t> </a:t>
            </a:r>
            <a:r>
              <a:rPr lang="en-US" dirty="0" err="1"/>
              <a:t>factores</a:t>
            </a:r>
            <a:r>
              <a:rPr lang="en-US" dirty="0"/>
              <a:t> </a:t>
            </a:r>
            <a:r>
              <a:rPr lang="en-US" dirty="0" err="1"/>
              <a:t>bacterianos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propio</a:t>
            </a:r>
            <a:r>
              <a:rPr lang="en-US" dirty="0"/>
              <a:t> ADN o una </a:t>
            </a:r>
            <a:r>
              <a:rPr lang="en-US" dirty="0" err="1"/>
              <a:t>proteína</a:t>
            </a:r>
            <a:r>
              <a:rPr lang="en-US" dirty="0"/>
              <a:t> </a:t>
            </a:r>
            <a:r>
              <a:rPr lang="en-US" dirty="0" err="1"/>
              <a:t>dañina</a:t>
            </a:r>
            <a:r>
              <a:rPr lang="en-US" dirty="0"/>
              <a:t> </a:t>
            </a:r>
            <a:r>
              <a:rPr lang="en-US" dirty="0" err="1"/>
              <a:t>llamada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entorno</a:t>
            </a:r>
            <a:r>
              <a:rPr lang="en-US" dirty="0"/>
              <a:t> del </a:t>
            </a:r>
            <a:r>
              <a:rPr lang="en-US" dirty="0" err="1"/>
              <a:t>huésped</a:t>
            </a:r>
            <a:r>
              <a:rPr lang="en-US" dirty="0"/>
              <a:t>. ¿Crees que </a:t>
            </a:r>
            <a:r>
              <a:rPr lang="en-US" dirty="0" err="1"/>
              <a:t>podrías</a:t>
            </a:r>
            <a:r>
              <a:rPr lang="en-US" dirty="0"/>
              <a:t> usar un </a:t>
            </a:r>
            <a:r>
              <a:rPr lang="en-US" dirty="0" err="1"/>
              <a:t>sistema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 para </a:t>
            </a:r>
            <a:r>
              <a:rPr lang="en-US" dirty="0" err="1"/>
              <a:t>filmar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al medio </a:t>
            </a:r>
            <a:r>
              <a:rPr lang="en-US" dirty="0" err="1"/>
              <a:t>ambiente</a:t>
            </a:r>
            <a:r>
              <a:rPr lang="en-US" dirty="0"/>
              <a:t> de forma </a:t>
            </a:r>
            <a:r>
              <a:rPr lang="en-US" dirty="0" err="1"/>
              <a:t>segura</a:t>
            </a:r>
            <a:r>
              <a:rPr lang="en-US" dirty="0"/>
              <a:t>? </a:t>
            </a:r>
            <a:r>
              <a:rPr lang="en-US" dirty="0" err="1"/>
              <a:t>Vamos</a:t>
            </a:r>
            <a:r>
              <a:rPr lang="en-US" dirty="0"/>
              <a:t> a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propio</a:t>
            </a:r>
            <a:r>
              <a:rPr lang="en-US" dirty="0"/>
              <a:t> "</a:t>
            </a:r>
            <a:r>
              <a:rPr lang="en-US" dirty="0" err="1"/>
              <a:t>sistema</a:t>
            </a:r>
            <a:r>
              <a:rPr lang="en-US" dirty="0"/>
              <a:t> de </a:t>
            </a:r>
            <a:r>
              <a:rPr lang="en-US" dirty="0" err="1"/>
              <a:t>secreción</a:t>
            </a:r>
            <a:r>
              <a:rPr lang="en-US" dirty="0"/>
              <a:t>" </a:t>
            </a:r>
            <a:r>
              <a:rPr lang="en-US" dirty="0" err="1"/>
              <a:t>Cañón</a:t>
            </a:r>
            <a:r>
              <a:rPr lang="en-US" dirty="0"/>
              <a:t> de </a:t>
            </a:r>
            <a:r>
              <a:rPr lang="en-US" dirty="0" err="1"/>
              <a:t>banda</a:t>
            </a:r>
            <a:r>
              <a:rPr lang="en-US" dirty="0"/>
              <a:t> de </a:t>
            </a:r>
            <a:r>
              <a:rPr lang="en-US" dirty="0" err="1"/>
              <a:t>goma</a:t>
            </a:r>
            <a:r>
              <a:rPr lang="en-US" dirty="0"/>
              <a:t> y </a:t>
            </a:r>
            <a:r>
              <a:rPr lang="en-US" dirty="0" err="1"/>
              <a:t>ver</a:t>
            </a:r>
            <a:r>
              <a:rPr lang="en-US" dirty="0"/>
              <a:t>!
</a:t>
            </a:r>
            <a:r>
              <a:rPr lang="en-US" dirty="0" err="1"/>
              <a:t>Abra</a:t>
            </a:r>
            <a:r>
              <a:rPr lang="en-US" dirty="0"/>
              <a:t> los </a:t>
            </a:r>
            <a:r>
              <a:rPr lang="en-US" dirty="0" err="1"/>
              <a:t>archivos</a:t>
            </a:r>
            <a:r>
              <a:rPr lang="en-US" dirty="0"/>
              <a:t> </a:t>
            </a:r>
            <a:r>
              <a:rPr lang="en-US" dirty="0" err="1"/>
              <a:t>llamados</a:t>
            </a:r>
            <a:r>
              <a:rPr lang="en-US" dirty="0"/>
              <a:t> "Rubber band cannon </a:t>
            </a:r>
            <a:r>
              <a:rPr lang="en-US" dirty="0" err="1"/>
              <a:t>cutout.docx</a:t>
            </a:r>
            <a:r>
              <a:rPr lang="en-US" dirty="0"/>
              <a:t>" y "Instructions for rubber band </a:t>
            </a:r>
            <a:r>
              <a:rPr lang="en-US" dirty="0" err="1"/>
              <a:t>cannon.docx</a:t>
            </a:r>
            <a:r>
              <a:rPr lang="en-US" dirty="0"/>
              <a:t>." Si </a:t>
            </a:r>
            <a:r>
              <a:rPr lang="en-US" dirty="0" err="1"/>
              <a:t>desea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un </a:t>
            </a:r>
            <a:r>
              <a:rPr lang="en-US" dirty="0" err="1"/>
              <a:t>ejemplo</a:t>
            </a:r>
            <a:r>
              <a:rPr lang="en-US" dirty="0"/>
              <a:t> de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experimento</a:t>
            </a:r>
            <a:r>
              <a:rPr lang="en-US" dirty="0"/>
              <a:t>, </a:t>
            </a:r>
            <a:r>
              <a:rPr lang="en-US" dirty="0" err="1"/>
              <a:t>abra</a:t>
            </a:r>
            <a:r>
              <a:rPr lang="en-US" dirty="0"/>
              <a:t> los </a:t>
            </a:r>
            <a:r>
              <a:rPr lang="en-US" dirty="0" err="1"/>
              <a:t>archivos</a:t>
            </a:r>
            <a:r>
              <a:rPr lang="en-US" dirty="0"/>
              <a:t> "Rubber band cannon"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199FC6-4E18-4BEE-8337-0165EA231CF9}"/>
              </a:ext>
            </a:extLst>
          </p:cNvPr>
          <p:cNvGrpSpPr/>
          <p:nvPr/>
        </p:nvGrpSpPr>
        <p:grpSpPr>
          <a:xfrm>
            <a:off x="232755" y="382385"/>
            <a:ext cx="3835661" cy="1524663"/>
            <a:chOff x="232756" y="382385"/>
            <a:chExt cx="2513814" cy="1524663"/>
          </a:xfrm>
        </p:grpSpPr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id="{C69E4E15-CF9D-49DE-BB38-DE30E2F3D72D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2A53E80F-EDFA-4345-9F27-2FA4B50F08EC}"/>
                </a:ext>
              </a:extLst>
            </p:cNvPr>
            <p:cNvSpPr txBox="1"/>
            <p:nvPr/>
          </p:nvSpPr>
          <p:spPr>
            <a:xfrm>
              <a:off x="402381" y="829830"/>
              <a:ext cx="234418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Aprende</a:t>
              </a:r>
              <a:r>
                <a:rPr lang="en-US" sz="3200" dirty="0"/>
                <a:t> </a:t>
              </a:r>
              <a:r>
                <a:rPr lang="en-US" sz="3200" dirty="0" err="1"/>
                <a:t>más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picture containing room&#10;&#10;Description automatically generated">
            <a:extLst>
              <a:ext uri="{FF2B5EF4-FFF2-40B4-BE49-F238E27FC236}">
                <a16:creationId xmlns:a16="http://schemas.microsoft.com/office/drawing/2014/main" id="{355A7408-5EC1-47EB-B28D-0BE8220B53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099" b="61126" l="87044" r="98084">
                        <a14:foregroundMark x1="90328" y1="54258" x2="90055" y2="60165"/>
                        <a14:foregroundMark x1="97080" y1="55357" x2="95255" y2="60989"/>
                        <a14:foregroundMark x1="91515" y1="61126" x2="88412" y2="60989"/>
                        <a14:foregroundMark x1="92609" y1="26099" x2="93522" y2="260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860" t="22121" r="348" b="37400"/>
          <a:stretch/>
        </p:blipFill>
        <p:spPr>
          <a:xfrm>
            <a:off x="10222173" y="3543619"/>
            <a:ext cx="1496407" cy="291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98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A3E67-9DCC-4E2A-85F2-653ED4C62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0480"/>
            <a:ext cx="10515600" cy="2062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Consejo</a:t>
            </a:r>
            <a:r>
              <a:rPr lang="en-US" dirty="0"/>
              <a:t>: ¡No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una </a:t>
            </a:r>
            <a:r>
              <a:rPr lang="en-US" dirty="0" err="1"/>
              <a:t>infección</a:t>
            </a:r>
            <a:r>
              <a:rPr lang="en-US" dirty="0"/>
              <a:t> por H. pylori a </a:t>
            </a:r>
            <a:r>
              <a:rPr lang="en-US" dirty="0" err="1"/>
              <a:t>menos</a:t>
            </a:r>
            <a:r>
              <a:rPr lang="en-US" dirty="0"/>
              <a:t> que </a:t>
            </a:r>
            <a:r>
              <a:rPr lang="en-US" dirty="0" err="1"/>
              <a:t>miremos</a:t>
            </a:r>
            <a:r>
              <a:rPr lang="en-US" dirty="0"/>
              <a:t> dentro del </a:t>
            </a:r>
            <a:r>
              <a:rPr lang="en-US" dirty="0" err="1"/>
              <a:t>cuerpo</a:t>
            </a:r>
            <a:r>
              <a:rPr lang="en-US" dirty="0"/>
              <a:t>!
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18304C-9265-4640-8D80-B7FBBA8EF625}"/>
              </a:ext>
            </a:extLst>
          </p:cNvPr>
          <p:cNvGrpSpPr/>
          <p:nvPr/>
        </p:nvGrpSpPr>
        <p:grpSpPr>
          <a:xfrm>
            <a:off x="232756" y="382385"/>
            <a:ext cx="2344189" cy="1524663"/>
            <a:chOff x="232756" y="382385"/>
            <a:chExt cx="2344189" cy="1524663"/>
          </a:xfrm>
        </p:grpSpPr>
        <p:sp>
          <p:nvSpPr>
            <p:cNvPr id="5" name="Arrow: Left 4">
              <a:hlinkClick r:id="rId2" action="ppaction://hlinksldjump"/>
              <a:extLst>
                <a:ext uri="{FF2B5EF4-FFF2-40B4-BE49-F238E27FC236}">
                  <a16:creationId xmlns:a16="http://schemas.microsoft.com/office/drawing/2014/main" id="{A6678198-57B2-4430-B630-F9132259634A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>
              <a:hlinkClick r:id="rId2" action="ppaction://hlinksldjump"/>
              <a:extLst>
                <a:ext uri="{FF2B5EF4-FFF2-40B4-BE49-F238E27FC236}">
                  <a16:creationId xmlns:a16="http://schemas.microsoft.com/office/drawing/2014/main" id="{BB0AD5BA-E4A5-4903-9B6F-40A7B4D43248}"/>
                </a:ext>
              </a:extLst>
            </p:cNvPr>
            <p:cNvSpPr txBox="1"/>
            <p:nvPr/>
          </p:nvSpPr>
          <p:spPr>
            <a:xfrm>
              <a:off x="686502" y="829830"/>
              <a:ext cx="174031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¡Volver!
</a:t>
              </a:r>
            </a:p>
          </p:txBody>
        </p:sp>
      </p:grpSp>
      <p:pic>
        <p:nvPicPr>
          <p:cNvPr id="9" name="Picture 8" descr="A picture containing room&#10;&#10;Description automatically generated">
            <a:extLst>
              <a:ext uri="{FF2B5EF4-FFF2-40B4-BE49-F238E27FC236}">
                <a16:creationId xmlns:a16="http://schemas.microsoft.com/office/drawing/2014/main" id="{188D9D48-5E40-4D6A-A4E3-1BD658809C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153415">
            <a:off x="172368" y="4206064"/>
            <a:ext cx="3811637" cy="2367036"/>
          </a:xfrm>
          <a:prstGeom prst="rect">
            <a:avLst/>
          </a:prstGeom>
        </p:spPr>
      </p:pic>
      <p:pic>
        <p:nvPicPr>
          <p:cNvPr id="10" name="Picture 9" descr="A picture containing room&#10;&#10;Description automatically generated">
            <a:extLst>
              <a:ext uri="{FF2B5EF4-FFF2-40B4-BE49-F238E27FC236}">
                <a16:creationId xmlns:a16="http://schemas.microsoft.com/office/drawing/2014/main" id="{AF43FE38-6885-43E0-9A1B-FD7AAA2755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153415">
            <a:off x="8048380" y="4024079"/>
            <a:ext cx="3811637" cy="2367036"/>
          </a:xfrm>
          <a:prstGeom prst="rect">
            <a:avLst/>
          </a:prstGeom>
        </p:spPr>
      </p:pic>
      <p:pic>
        <p:nvPicPr>
          <p:cNvPr id="11" name="Picture 10" descr="A picture containing room&#10;&#10;Description automatically generated">
            <a:extLst>
              <a:ext uri="{FF2B5EF4-FFF2-40B4-BE49-F238E27FC236}">
                <a16:creationId xmlns:a16="http://schemas.microsoft.com/office/drawing/2014/main" id="{28D90216-AF2F-4BFE-A6D8-D8744776F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3868068" y="4010091"/>
            <a:ext cx="3811637" cy="236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31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4369320"/>
            <a:ext cx="10515600" cy="198160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¡Pero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microbios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infectar</a:t>
            </a:r>
            <a:r>
              <a:rPr lang="en-US" dirty="0"/>
              <a:t> el </a:t>
            </a:r>
            <a:r>
              <a:rPr lang="en-US" dirty="0" err="1"/>
              <a:t>cerebro</a:t>
            </a:r>
            <a:r>
              <a:rPr lang="en-US" dirty="0"/>
              <a:t>! Aspergilli (un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hongo</a:t>
            </a:r>
            <a:r>
              <a:rPr lang="en-US" dirty="0"/>
              <a:t>), Toxoplasma gondii (un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protozoo</a:t>
            </a:r>
            <a:r>
              <a:rPr lang="en-US" dirty="0"/>
              <a:t>), y </a:t>
            </a:r>
            <a:r>
              <a:rPr lang="en-US" dirty="0" err="1"/>
              <a:t>Taneia</a:t>
            </a:r>
            <a:r>
              <a:rPr lang="en-US" dirty="0"/>
              <a:t> </a:t>
            </a:r>
            <a:r>
              <a:rPr lang="en-US" dirty="0" err="1"/>
              <a:t>solium</a:t>
            </a:r>
            <a:r>
              <a:rPr lang="en-US" dirty="0"/>
              <a:t> (un </a:t>
            </a:r>
            <a:r>
              <a:rPr lang="en-US" dirty="0" err="1"/>
              <a:t>parásito</a:t>
            </a:r>
            <a:r>
              <a:rPr lang="en-US" dirty="0"/>
              <a:t>)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infectar</a:t>
            </a:r>
            <a:r>
              <a:rPr lang="en-US" dirty="0"/>
              <a:t> el </a:t>
            </a:r>
            <a:r>
              <a:rPr lang="en-US" dirty="0" err="1"/>
              <a:t>cerebro</a:t>
            </a:r>
            <a:r>
              <a:rPr lang="en-US" dirty="0"/>
              <a:t>!
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1C721D6-4BF4-40A0-AFB1-C9D99D9A0197}"/>
              </a:ext>
            </a:extLst>
          </p:cNvPr>
          <p:cNvGrpSpPr/>
          <p:nvPr/>
        </p:nvGrpSpPr>
        <p:grpSpPr>
          <a:xfrm>
            <a:off x="232756" y="382385"/>
            <a:ext cx="2344189" cy="3500502"/>
            <a:chOff x="232756" y="382385"/>
            <a:chExt cx="2344189" cy="2017105"/>
          </a:xfrm>
        </p:grpSpPr>
        <p:sp>
          <p:nvSpPr>
            <p:cNvPr id="6" name="Arrow: Left 5">
              <a:hlinkClick r:id="rId2" action="ppaction://hlinksldjump"/>
              <a:extLst>
                <a:ext uri="{FF2B5EF4-FFF2-40B4-BE49-F238E27FC236}">
                  <a16:creationId xmlns:a16="http://schemas.microsoft.com/office/drawing/2014/main" id="{D11C82CE-7C72-405E-B6F2-4F938673AB51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B23560E4-75F5-407C-9331-87622D3DAE98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9" name="Picture 8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3CF7442E-55F1-483F-A95C-D8EF86A740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43" b="23343" l="2000" r="20667">
                        <a14:foregroundMark x1="7048" y1="2901" x2="12000" y2="1519"/>
                        <a14:foregroundMark x1="12000" y1="1519" x2="14857" y2="2072"/>
                        <a14:foregroundMark x1="19238" y1="7873" x2="20295" y2="12981"/>
                        <a14:foregroundMark x1="13524" y1="22376" x2="13524" y2="22376"/>
                        <a14:foregroundMark x1="13333" y1="22514" x2="14571" y2="23343"/>
                        <a14:backgroundMark x1="21048" y1="13260" x2="20476" y2="16436"/>
                        <a14:backgroundMark x1="20762" y1="14227" x2="20476" y2="15884"/>
                        <a14:backgroundMark x1="20762" y1="12983" x2="20381" y2="165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8695" b="74303"/>
          <a:stretch/>
        </p:blipFill>
        <p:spPr>
          <a:xfrm>
            <a:off x="3955340" y="870397"/>
            <a:ext cx="3891599" cy="323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51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03032"/>
            <a:ext cx="10515600" cy="228981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¡Pero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microbios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infectar</a:t>
            </a:r>
            <a:r>
              <a:rPr lang="en-US" dirty="0"/>
              <a:t> el </a:t>
            </a:r>
            <a:r>
              <a:rPr lang="en-US" dirty="0" err="1"/>
              <a:t>ojo</a:t>
            </a:r>
            <a:r>
              <a:rPr lang="en-US" dirty="0"/>
              <a:t>! </a:t>
            </a:r>
            <a:r>
              <a:rPr lang="en-US" dirty="0" err="1"/>
              <a:t>Bacterias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Staphylococcus aureus y Pseudomonas aeruginosa, virus </a:t>
            </a:r>
            <a:r>
              <a:rPr lang="en-US" dirty="0" err="1"/>
              <a:t>como</a:t>
            </a:r>
            <a:r>
              <a:rPr lang="en-US" dirty="0"/>
              <a:t> el virus del herpes simple y adenovirus (que </a:t>
            </a:r>
            <a:r>
              <a:rPr lang="en-US" dirty="0" err="1"/>
              <a:t>causan</a:t>
            </a:r>
            <a:r>
              <a:rPr lang="en-US" dirty="0"/>
              <a:t> el </a:t>
            </a:r>
            <a:r>
              <a:rPr lang="en-US" dirty="0" err="1"/>
              <a:t>resfriado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), y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microbios</a:t>
            </a:r>
            <a:r>
              <a:rPr lang="en-US" dirty="0"/>
              <a:t>, ¡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infectar</a:t>
            </a:r>
            <a:r>
              <a:rPr lang="en-US" dirty="0"/>
              <a:t> el </a:t>
            </a:r>
            <a:r>
              <a:rPr lang="en-US" dirty="0" err="1"/>
              <a:t>ojo</a:t>
            </a:r>
            <a:r>
              <a:rPr lang="en-US" dirty="0"/>
              <a:t>!
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0272353-63B1-461F-ADA3-6DC7E9B468AD}"/>
              </a:ext>
            </a:extLst>
          </p:cNvPr>
          <p:cNvGrpSpPr/>
          <p:nvPr/>
        </p:nvGrpSpPr>
        <p:grpSpPr>
          <a:xfrm>
            <a:off x="232756" y="382385"/>
            <a:ext cx="2344189" cy="3420989"/>
            <a:chOff x="232756" y="382385"/>
            <a:chExt cx="2344189" cy="2017105"/>
          </a:xfrm>
        </p:grpSpPr>
        <p:sp>
          <p:nvSpPr>
            <p:cNvPr id="6" name="Arrow: Left 5">
              <a:hlinkClick r:id="rId2" action="ppaction://hlinksldjump"/>
              <a:extLst>
                <a:ext uri="{FF2B5EF4-FFF2-40B4-BE49-F238E27FC236}">
                  <a16:creationId xmlns:a16="http://schemas.microsoft.com/office/drawing/2014/main" id="{39AF18C9-E678-471A-98C8-652B6EE7E076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hlinkClick r:id="rId2" action="ppaction://hlinksldjump"/>
              <a:extLst>
                <a:ext uri="{FF2B5EF4-FFF2-40B4-BE49-F238E27FC236}">
                  <a16:creationId xmlns:a16="http://schemas.microsoft.com/office/drawing/2014/main" id="{234DCE57-186C-4FFA-8213-C5542A3DFC2C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8" name="Picture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188F25DE-CD4D-496F-AFAE-4E17CDF43E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867" b="22238" l="30190" r="48286">
                        <a14:foregroundMark x1="31429" y1="14088" x2="34381" y2="8287"/>
                        <a14:foregroundMark x1="34381" y1="8287" x2="39619" y2="6906"/>
                        <a14:foregroundMark x1="39619" y1="6906" x2="44476" y2="7044"/>
                        <a14:foregroundMark x1="44476" y1="7044" x2="48286" y2="11326"/>
                        <a14:foregroundMark x1="48286" y1="11326" x2="45143" y2="17127"/>
                        <a14:foregroundMark x1="45143" y1="17127" x2="40381" y2="20028"/>
                        <a14:foregroundMark x1="40381" y1="20028" x2="35333" y2="20028"/>
                        <a14:foregroundMark x1="35333" y1="20028" x2="31143" y2="16160"/>
                        <a14:foregroundMark x1="31143" y1="16160" x2="31619" y2="135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111" t="1589" r="50584" b="75414"/>
          <a:stretch/>
        </p:blipFill>
        <p:spPr>
          <a:xfrm>
            <a:off x="3928034" y="742951"/>
            <a:ext cx="4335932" cy="32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8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66F09C2-0633-497E-B0A2-72BE196C9F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2" b="89815" l="5637" r="70146">
                        <a14:foregroundMark x1="8977" y1="19907" x2="7724" y2="44907"/>
                        <a14:foregroundMark x1="5637" y1="25000" x2="6263" y2="3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1831"/>
          <a:stretch/>
        </p:blipFill>
        <p:spPr>
          <a:xfrm>
            <a:off x="3819930" y="309921"/>
            <a:ext cx="4354895" cy="2512251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82293"/>
            <a:ext cx="10515600" cy="2644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Incorrecta</a:t>
            </a:r>
            <a:r>
              <a:rPr lang="en-US" dirty="0"/>
              <a:t>. Sin embargo, hay </a:t>
            </a:r>
            <a:r>
              <a:rPr lang="en-US" dirty="0" err="1"/>
              <a:t>muchas</a:t>
            </a:r>
            <a:r>
              <a:rPr lang="en-US" dirty="0"/>
              <a:t> </a:t>
            </a:r>
            <a:r>
              <a:rPr lang="en-US" dirty="0" err="1"/>
              <a:t>bacterias</a:t>
            </a:r>
            <a:r>
              <a:rPr lang="en-US" dirty="0"/>
              <a:t> que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infectar</a:t>
            </a:r>
            <a:r>
              <a:rPr lang="en-US" dirty="0"/>
              <a:t> un </a:t>
            </a:r>
            <a:r>
              <a:rPr lang="en-US" dirty="0" err="1"/>
              <a:t>corte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piel</a:t>
            </a:r>
            <a:r>
              <a:rPr lang="en-US" dirty="0"/>
              <a:t>.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tenemos</a:t>
            </a:r>
            <a:r>
              <a:rPr lang="en-US" dirty="0"/>
              <a:t> </a:t>
            </a:r>
            <a:r>
              <a:rPr lang="en-US" dirty="0" err="1"/>
              <a:t>millones</a:t>
            </a:r>
            <a:r>
              <a:rPr lang="en-US" dirty="0"/>
              <a:t> de </a:t>
            </a:r>
            <a:r>
              <a:rPr lang="en-US" dirty="0" err="1"/>
              <a:t>bacterias</a:t>
            </a:r>
            <a:r>
              <a:rPr lang="en-US" dirty="0"/>
              <a:t> </a:t>
            </a:r>
            <a:r>
              <a:rPr lang="en-US" dirty="0" err="1"/>
              <a:t>viviendo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piel</a:t>
            </a:r>
            <a:r>
              <a:rPr lang="en-US" dirty="0"/>
              <a:t>. De </a:t>
            </a:r>
            <a:r>
              <a:rPr lang="en-US" dirty="0" err="1"/>
              <a:t>hecho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piel</a:t>
            </a:r>
            <a:r>
              <a:rPr lang="en-US" dirty="0"/>
              <a:t> </a:t>
            </a:r>
            <a:r>
              <a:rPr lang="en-US" dirty="0" err="1"/>
              <a:t>proporciona</a:t>
            </a:r>
            <a:r>
              <a:rPr lang="en-US" dirty="0"/>
              <a:t> una gran barrera </a:t>
            </a:r>
            <a:r>
              <a:rPr lang="en-US" dirty="0" err="1"/>
              <a:t>física</a:t>
            </a:r>
            <a:r>
              <a:rPr lang="en-US" dirty="0"/>
              <a:t> a </a:t>
            </a:r>
            <a:r>
              <a:rPr lang="en-US" dirty="0" err="1"/>
              <a:t>cualquier</a:t>
            </a:r>
            <a:r>
              <a:rPr lang="en-US" dirty="0"/>
              <a:t> bacteria que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viviendo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ella</a:t>
            </a:r>
            <a:r>
              <a:rPr lang="en-US" dirty="0"/>
              <a:t>, por lo que no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entrar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cuerpo</a:t>
            </a:r>
            <a:r>
              <a:rPr lang="en-US" dirty="0"/>
              <a:t>! Es por </a:t>
            </a:r>
            <a:r>
              <a:rPr lang="en-US" dirty="0" err="1"/>
              <a:t>eso</a:t>
            </a:r>
            <a:r>
              <a:rPr lang="en-US" dirty="0"/>
              <a:t> que es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lavar</a:t>
            </a:r>
            <a:r>
              <a:rPr lang="en-US" dirty="0"/>
              <a:t> un </a:t>
            </a:r>
            <a:r>
              <a:rPr lang="en-US" dirty="0" err="1"/>
              <a:t>corte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después</a:t>
            </a:r>
            <a:r>
              <a:rPr lang="en-US" dirty="0"/>
              <a:t> de </a:t>
            </a:r>
            <a:r>
              <a:rPr lang="en-US" dirty="0" err="1"/>
              <a:t>lesionarse</a:t>
            </a:r>
            <a:r>
              <a:rPr lang="en-US" dirty="0"/>
              <a:t>, para que no se </a:t>
            </a:r>
            <a:r>
              <a:rPr lang="en-US" dirty="0" err="1"/>
              <a:t>infecte</a:t>
            </a:r>
            <a:r>
              <a:rPr lang="en-US" dirty="0"/>
              <a:t>.
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89970D7-27C5-40A5-BE53-E48C2E2046E4}"/>
              </a:ext>
            </a:extLst>
          </p:cNvPr>
          <p:cNvGrpSpPr/>
          <p:nvPr/>
        </p:nvGrpSpPr>
        <p:grpSpPr>
          <a:xfrm>
            <a:off x="232756" y="382385"/>
            <a:ext cx="2344189" cy="3399908"/>
            <a:chOff x="232756" y="382385"/>
            <a:chExt cx="2344189" cy="2017105"/>
          </a:xfrm>
        </p:grpSpPr>
        <p:sp>
          <p:nvSpPr>
            <p:cNvPr id="7" name="Arrow: Left 6">
              <a:hlinkClick r:id="rId4" action="ppaction://hlinksldjump"/>
              <a:extLst>
                <a:ext uri="{FF2B5EF4-FFF2-40B4-BE49-F238E27FC236}">
                  <a16:creationId xmlns:a16="http://schemas.microsoft.com/office/drawing/2014/main" id="{8D714B57-ABDF-4325-BE57-6477B985ED05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4" action="ppaction://hlinksldjump"/>
              <a:extLst>
                <a:ext uri="{FF2B5EF4-FFF2-40B4-BE49-F238E27FC236}">
                  <a16:creationId xmlns:a16="http://schemas.microsoft.com/office/drawing/2014/main" id="{D7EC578E-8B0F-454E-AC1A-DAF48594E296}"/>
                </a:ext>
              </a:extLst>
            </p:cNvPr>
            <p:cNvSpPr txBox="1"/>
            <p:nvPr/>
          </p:nvSpPr>
          <p:spPr>
            <a:xfrm>
              <a:off x="532014" y="829830"/>
              <a:ext cx="2044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¡Vuelve a </a:t>
              </a:r>
              <a:r>
                <a:rPr lang="en-US" sz="3200" dirty="0" err="1"/>
                <a:t>intentarlo</a:t>
              </a:r>
              <a:r>
                <a:rPr lang="en-US" sz="3200" dirty="0"/>
                <a:t>!
</a:t>
              </a:r>
            </a:p>
          </p:txBody>
        </p:sp>
      </p:grpSp>
      <p:sp>
        <p:nvSpPr>
          <p:cNvPr id="9" name="Arc 8">
            <a:extLst>
              <a:ext uri="{FF2B5EF4-FFF2-40B4-BE49-F238E27FC236}">
                <a16:creationId xmlns:a16="http://schemas.microsoft.com/office/drawing/2014/main" id="{76EF71D4-14D0-47F6-A28A-D23FCD66C8FA}"/>
              </a:ext>
            </a:extLst>
          </p:cNvPr>
          <p:cNvSpPr/>
          <p:nvPr/>
        </p:nvSpPr>
        <p:spPr>
          <a:xfrm>
            <a:off x="5495925" y="829830"/>
            <a:ext cx="276225" cy="846570"/>
          </a:xfrm>
          <a:prstGeom prst="arc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8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53" y="4015945"/>
            <a:ext cx="11924693" cy="28420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¡</a:t>
            </a:r>
            <a:r>
              <a:rPr lang="en-US" dirty="0" err="1"/>
              <a:t>Correcto</a:t>
            </a:r>
            <a:r>
              <a:rPr lang="en-US" dirty="0"/>
              <a:t>! H. pylori </a:t>
            </a:r>
            <a:r>
              <a:rPr lang="en-US" dirty="0" err="1"/>
              <a:t>infecta</a:t>
            </a:r>
            <a:r>
              <a:rPr lang="en-US" dirty="0"/>
              <a:t> el </a:t>
            </a:r>
            <a:r>
              <a:rPr lang="en-US" dirty="0" err="1"/>
              <a:t>estómago</a:t>
            </a:r>
            <a:r>
              <a:rPr lang="en-US" dirty="0"/>
              <a:t>! ¡</a:t>
            </a:r>
            <a:r>
              <a:rPr lang="en-US" dirty="0" err="1"/>
              <a:t>Hagamos</a:t>
            </a:r>
            <a:r>
              <a:rPr lang="en-US" dirty="0"/>
              <a:t> una </a:t>
            </a:r>
            <a:r>
              <a:rPr lang="en-US" dirty="0" err="1"/>
              <a:t>actividad</a:t>
            </a:r>
            <a:r>
              <a:rPr lang="en-US" dirty="0"/>
              <a:t> con lo que has </a:t>
            </a:r>
            <a:r>
              <a:rPr lang="en-US" dirty="0" err="1"/>
              <a:t>aprendido</a:t>
            </a:r>
            <a:r>
              <a:rPr lang="en-US" dirty="0"/>
              <a:t>!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actividad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dará</a:t>
            </a:r>
            <a:r>
              <a:rPr lang="en-US" dirty="0"/>
              <a:t> un </a:t>
            </a:r>
            <a:r>
              <a:rPr lang="en-US" dirty="0" err="1"/>
              <a:t>mapa</a:t>
            </a:r>
            <a:r>
              <a:rPr lang="en-US" dirty="0"/>
              <a:t> para que </a:t>
            </a:r>
            <a:r>
              <a:rPr lang="en-US" dirty="0" err="1"/>
              <a:t>podamos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el resto del </a:t>
            </a:r>
            <a:r>
              <a:rPr lang="en-US" dirty="0" err="1"/>
              <a:t>proceso</a:t>
            </a:r>
            <a:r>
              <a:rPr lang="en-US" dirty="0"/>
              <a:t> de </a:t>
            </a:r>
            <a:r>
              <a:rPr lang="en-US" dirty="0" err="1"/>
              <a:t>infección</a:t>
            </a:r>
            <a:r>
              <a:rPr lang="en-US" dirty="0"/>
              <a:t>. ¡</a:t>
            </a:r>
            <a:r>
              <a:rPr lang="en-US" dirty="0" err="1"/>
              <a:t>Hagamos</a:t>
            </a:r>
            <a:r>
              <a:rPr lang="en-US" dirty="0"/>
              <a:t> una </a:t>
            </a:r>
            <a:r>
              <a:rPr lang="en-US" dirty="0" err="1"/>
              <a:t>caja</a:t>
            </a:r>
            <a:r>
              <a:rPr lang="en-US" dirty="0"/>
              <a:t> de sombras!</a:t>
            </a:r>
          </a:p>
          <a:p>
            <a:pPr marL="0" indent="0">
              <a:buNone/>
            </a:pPr>
            <a:r>
              <a:rPr lang="en-US" dirty="0"/>
              <a:t>
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de </a:t>
            </a:r>
            <a:r>
              <a:rPr lang="en-US" dirty="0" err="1"/>
              <a:t>vídeo</a:t>
            </a:r>
            <a:r>
              <a:rPr lang="en-US" dirty="0"/>
              <a:t> </a:t>
            </a:r>
            <a:r>
              <a:rPr lang="en-US" dirty="0" err="1"/>
              <a:t>instructivo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"Shadow box instructional video.mp4." Si </a:t>
            </a:r>
            <a:r>
              <a:rPr lang="en-US" dirty="0" err="1"/>
              <a:t>desea</a:t>
            </a:r>
            <a:r>
              <a:rPr lang="en-US" dirty="0"/>
              <a:t> </a:t>
            </a:r>
            <a:r>
              <a:rPr lang="en-US" dirty="0" err="1"/>
              <a:t>imprimir</a:t>
            </a:r>
            <a:r>
              <a:rPr lang="en-US" dirty="0"/>
              <a:t> </a:t>
            </a:r>
            <a:r>
              <a:rPr lang="en-US" dirty="0" err="1"/>
              <a:t>componentes</a:t>
            </a:r>
            <a:r>
              <a:rPr lang="en-US" dirty="0"/>
              <a:t> de </a:t>
            </a:r>
            <a:r>
              <a:rPr lang="en-US" dirty="0" err="1"/>
              <a:t>cajas</a:t>
            </a:r>
            <a:r>
              <a:rPr lang="en-US" dirty="0"/>
              <a:t> de sombras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 de </a:t>
            </a:r>
            <a:r>
              <a:rPr lang="en-US" dirty="0" err="1"/>
              <a:t>crear</a:t>
            </a:r>
            <a:r>
              <a:rPr lang="en-US" dirty="0"/>
              <a:t> los </a:t>
            </a:r>
            <a:r>
              <a:rPr lang="en-US" dirty="0" err="1"/>
              <a:t>suyos</a:t>
            </a:r>
            <a:r>
              <a:rPr lang="en-US" dirty="0"/>
              <a:t> </a:t>
            </a:r>
            <a:r>
              <a:rPr lang="en-US" dirty="0" err="1"/>
              <a:t>propios</a:t>
            </a:r>
            <a:r>
              <a:rPr lang="en-US" dirty="0"/>
              <a:t>, </a:t>
            </a:r>
            <a:r>
              <a:rPr lang="en-US" dirty="0" err="1"/>
              <a:t>abra</a:t>
            </a:r>
            <a:r>
              <a:rPr lang="en-US" dirty="0"/>
              <a:t> el </a:t>
            </a:r>
            <a:r>
              <a:rPr lang="en-US" dirty="0" err="1"/>
              <a:t>archivo</a:t>
            </a:r>
            <a:r>
              <a:rPr lang="en-US" dirty="0"/>
              <a:t> </a:t>
            </a:r>
            <a:r>
              <a:rPr lang="en-US" dirty="0" err="1"/>
              <a:t>llamado</a:t>
            </a:r>
            <a:r>
              <a:rPr lang="en-US" dirty="0"/>
              <a:t> "Shadow box </a:t>
            </a:r>
            <a:r>
              <a:rPr lang="en-US" dirty="0" err="1"/>
              <a:t>components.docx</a:t>
            </a:r>
            <a:r>
              <a:rPr lang="en-US" dirty="0"/>
              <a:t>."
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F1A5E43-0E8F-4F8B-995E-E7B4668CD764}"/>
              </a:ext>
            </a:extLst>
          </p:cNvPr>
          <p:cNvGrpSpPr/>
          <p:nvPr/>
        </p:nvGrpSpPr>
        <p:grpSpPr>
          <a:xfrm rot="10800000">
            <a:off x="9693046" y="234370"/>
            <a:ext cx="2365300" cy="1524662"/>
            <a:chOff x="596655" y="337389"/>
            <a:chExt cx="2365300" cy="1524662"/>
          </a:xfrm>
        </p:grpSpPr>
        <p:sp>
          <p:nvSpPr>
            <p:cNvPr id="9" name="Arrow: Left 8">
              <a:hlinkClick r:id="rId2" action="ppaction://hlinksldjump"/>
              <a:extLst>
                <a:ext uri="{FF2B5EF4-FFF2-40B4-BE49-F238E27FC236}">
                  <a16:creationId xmlns:a16="http://schemas.microsoft.com/office/drawing/2014/main" id="{557A9196-9CE8-4387-B099-45BB6385DBF1}"/>
                </a:ext>
              </a:extLst>
            </p:cNvPr>
            <p:cNvSpPr/>
            <p:nvPr/>
          </p:nvSpPr>
          <p:spPr>
            <a:xfrm>
              <a:off x="61776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hlinkClick r:id="rId2" action="ppaction://hlinksldjump"/>
              <a:extLst>
                <a:ext uri="{FF2B5EF4-FFF2-40B4-BE49-F238E27FC236}">
                  <a16:creationId xmlns:a16="http://schemas.microsoft.com/office/drawing/2014/main" id="{7BF155BF-2A94-4A02-B14C-3D8D7DCD6800}"/>
                </a:ext>
              </a:extLst>
            </p:cNvPr>
            <p:cNvSpPr txBox="1"/>
            <p:nvPr/>
          </p:nvSpPr>
          <p:spPr>
            <a:xfrm rot="10800000">
              <a:off x="596655" y="337389"/>
              <a:ext cx="198029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</a:t>
              </a:r>
              <a:r>
                <a:rPr lang="en-US" sz="3200" dirty="0" err="1"/>
                <a:t>próximo</a:t>
              </a:r>
              <a:r>
                <a:rPr lang="en-US" sz="3200" dirty="0"/>
                <a:t>!
</a:t>
              </a:r>
            </a:p>
          </p:txBody>
        </p:sp>
      </p:grpSp>
      <p:pic>
        <p:nvPicPr>
          <p:cNvPr id="11" name="Picture 10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3B99CC84-592D-4129-A195-F1F4EDB16E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768" b="25691" l="83143" r="98000">
                        <a14:foregroundMark x1="90000" y1="7044" x2="92095" y2="7320"/>
                        <a14:foregroundMark x1="96571" y1="8702" x2="98000" y2="15331"/>
                        <a14:foregroundMark x1="98000" y1="15331" x2="97143" y2="19337"/>
                        <a14:foregroundMark x1="84000" y1="16989" x2="85048" y2="20166"/>
                        <a14:foregroundMark x1="83524" y1="18232" x2="83238" y2="23066"/>
                        <a14:backgroundMark x1="86762" y1="23619" x2="91619" y2="25552"/>
                        <a14:backgroundMark x1="91619" y1="25552" x2="94857" y2="23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2347" t="4792" r="1526" b="74808"/>
          <a:stretch/>
        </p:blipFill>
        <p:spPr>
          <a:xfrm>
            <a:off x="4104463" y="871870"/>
            <a:ext cx="3258361" cy="2842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785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F38F67-2B04-4C9A-B384-C2664F2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083"/>
            <a:ext cx="10515600" cy="11156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Una </a:t>
            </a:r>
            <a:r>
              <a:rPr lang="en-US" dirty="0" err="1"/>
              <a:t>vez</a:t>
            </a:r>
            <a:r>
              <a:rPr lang="en-US" dirty="0"/>
              <a:t> que H. pylori </a:t>
            </a:r>
            <a:r>
              <a:rPr lang="en-US" dirty="0" err="1"/>
              <a:t>llega</a:t>
            </a:r>
            <a:r>
              <a:rPr lang="en-US" dirty="0"/>
              <a:t> al </a:t>
            </a:r>
            <a:r>
              <a:rPr lang="en-US" dirty="0" err="1"/>
              <a:t>estómago</a:t>
            </a:r>
            <a:r>
              <a:rPr lang="en-US" dirty="0"/>
              <a:t>,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luchar</a:t>
            </a:r>
            <a:r>
              <a:rPr lang="en-US" dirty="0"/>
              <a:t> contra las </a:t>
            </a:r>
            <a:r>
              <a:rPr lang="en-US" dirty="0" err="1"/>
              <a:t>defensas</a:t>
            </a:r>
            <a:r>
              <a:rPr lang="en-US" dirty="0"/>
              <a:t> naturales de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estómago</a:t>
            </a:r>
            <a:r>
              <a:rPr lang="en-US" dirty="0"/>
              <a:t>. ¿</a:t>
            </a:r>
            <a:r>
              <a:rPr lang="en-US" dirty="0" err="1"/>
              <a:t>Qué</a:t>
            </a:r>
            <a:r>
              <a:rPr lang="en-US" dirty="0"/>
              <a:t> es lo primero que </a:t>
            </a:r>
            <a:r>
              <a:rPr lang="en-US" dirty="0" err="1"/>
              <a:t>tienes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?
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59953D1-D495-4D3B-842D-5C9D403995E5}"/>
              </a:ext>
            </a:extLst>
          </p:cNvPr>
          <p:cNvGrpSpPr/>
          <p:nvPr/>
        </p:nvGrpSpPr>
        <p:grpSpPr>
          <a:xfrm>
            <a:off x="10089286" y="1173834"/>
            <a:ext cx="1603956" cy="1115650"/>
            <a:chOff x="10691759" y="4913447"/>
            <a:chExt cx="2118961" cy="1406196"/>
          </a:xfrm>
        </p:grpSpPr>
        <p:sp>
          <p:nvSpPr>
            <p:cNvPr id="5" name="Cloud 4">
              <a:hlinkClick r:id="rId2" action="ppaction://hlinksldjump"/>
              <a:extLst>
                <a:ext uri="{FF2B5EF4-FFF2-40B4-BE49-F238E27FC236}">
                  <a16:creationId xmlns:a16="http://schemas.microsoft.com/office/drawing/2014/main" id="{8CBDFC32-7F88-41B5-B14F-80935DADB901}"/>
                </a:ext>
              </a:extLst>
            </p:cNvPr>
            <p:cNvSpPr/>
            <p:nvPr/>
          </p:nvSpPr>
          <p:spPr>
            <a:xfrm>
              <a:off x="10691759" y="4913447"/>
              <a:ext cx="2118961" cy="1406196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7B77C20D-1E2D-44E9-A907-24115AC5685D}"/>
                </a:ext>
              </a:extLst>
            </p:cNvPr>
            <p:cNvSpPr txBox="1">
              <a:spLocks/>
            </p:cNvSpPr>
            <p:nvPr/>
          </p:nvSpPr>
          <p:spPr>
            <a:xfrm>
              <a:off x="11204243" y="5371325"/>
              <a:ext cx="1493535" cy="6654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None/>
              </a:pPr>
              <a:r>
                <a:rPr lang="en-US" i="1" dirty="0"/>
                <a:t>¡</a:t>
              </a:r>
              <a:r>
                <a:rPr lang="en-US" i="1" dirty="0" err="1"/>
                <a:t>Pista</a:t>
              </a:r>
              <a:r>
                <a:rPr lang="en-US" i="1" dirty="0"/>
                <a:t>!
</a:t>
              </a:r>
              <a:endParaRPr lang="en-US" dirty="0"/>
            </a:p>
          </p:txBody>
        </p:sp>
      </p:grpSp>
      <p:pic>
        <p:nvPicPr>
          <p:cNvPr id="7" name="Picture 6" descr="A close up of a piece of paper&#10;&#10;Description automatically generated">
            <a:hlinkClick r:id="rId3" action="ppaction://hlinksldjump"/>
            <a:extLst>
              <a:ext uri="{FF2B5EF4-FFF2-40B4-BE49-F238E27FC236}">
                <a16:creationId xmlns:a16="http://schemas.microsoft.com/office/drawing/2014/main" id="{C329C442-E33F-4100-B04E-3D990FB8645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7624" b="63398" l="2000" r="18762">
                        <a14:foregroundMark x1="7048" y1="29972" x2="11143" y2="29144"/>
                        <a14:foregroundMark x1="11524" y1="28453" x2="6667" y2="27762"/>
                        <a14:foregroundMark x1="6667" y1="27762" x2="6762" y2="30387"/>
                        <a14:foregroundMark x1="2190" y1="56906" x2="4857" y2="62983"/>
                        <a14:foregroundMark x1="4857" y1="62983" x2="9619" y2="65055"/>
                        <a14:foregroundMark x1="9619" y1="65055" x2="14381" y2="63398"/>
                        <a14:foregroundMark x1="14381" y1="63398" x2="15905" y2="611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877" t="26036" r="79026" b="33722"/>
          <a:stretch/>
        </p:blipFill>
        <p:spPr>
          <a:xfrm>
            <a:off x="498758" y="1887596"/>
            <a:ext cx="2173295" cy="2759825"/>
          </a:xfrm>
          <a:prstGeom prst="rect">
            <a:avLst/>
          </a:prstGeom>
        </p:spPr>
      </p:pic>
      <p:pic>
        <p:nvPicPr>
          <p:cNvPr id="8" name="Picture 7" descr="A close up of a piece of paper&#10;&#10;Description automatically generated">
            <a:hlinkClick r:id="rId6" action="ppaction://hlinksldjump"/>
            <a:extLst>
              <a:ext uri="{FF2B5EF4-FFF2-40B4-BE49-F238E27FC236}">
                <a16:creationId xmlns:a16="http://schemas.microsoft.com/office/drawing/2014/main" id="{0A1F14E9-A13C-4A0F-91F3-F53DF646AC8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558" b="58287" l="33143" r="64857">
                        <a14:foregroundMark x1="48857" y1="41022" x2="46952" y2="32735"/>
                        <a14:foregroundMark x1="37429" y1="48619" x2="38476" y2="44199"/>
                        <a14:foregroundMark x1="35429" y1="43785" x2="35810" y2="50691"/>
                        <a14:foregroundMark x1="35810" y1="50691" x2="35905" y2="50691"/>
                        <a14:foregroundMark x1="35619" y1="42680" x2="33238" y2="49171"/>
                        <a14:foregroundMark x1="33238" y1="49171" x2="35429" y2="51934"/>
                        <a14:foregroundMark x1="43451" y1="36633" x2="43307" y2="37391"/>
                        <a14:foregroundMark x1="43804" y1="34766" x2="43692" y2="35358"/>
                        <a14:foregroundMark x1="44784" y1="43228" x2="45059" y2="44061"/>
                        <a14:foregroundMark x1="51560" y1="33107" x2="51628" y2="33414"/>
                        <a14:foregroundMark x1="50133" y1="30928" x2="49330" y2="30700"/>
                        <a14:foregroundMark x1="51143" y1="31215" x2="50467" y2="31023"/>
                        <a14:foregroundMark x1="51810" y1="47514" x2="46762" y2="48343"/>
                        <a14:foregroundMark x1="46762" y1="48343" x2="45609" y2="50485"/>
                        <a14:foregroundMark x1="45087" y1="55511" x2="46276" y2="56815"/>
                        <a14:foregroundMark x1="51089" y1="58384" x2="52571" y2="58425"/>
                        <a14:foregroundMark x1="52571" y1="58425" x2="56534" y2="56150"/>
                        <a14:foregroundMark x1="56129" y1="48456" x2="56190" y2="48895"/>
                        <a14:foregroundMark x1="55936" y1="48805" x2="51524" y2="47238"/>
                        <a14:foregroundMark x1="56190" y1="48895" x2="55943" y2="48807"/>
                        <a14:foregroundMark x1="44952" y1="55525" x2="45429" y2="55663"/>
                        <a14:foregroundMark x1="50000" y1="57735" x2="50952" y2="58011"/>
                        <a14:foregroundMark x1="51524" y1="37845" x2="52571" y2="37431"/>
                        <a14:foregroundMark x1="51238" y1="35497" x2="52000" y2="35912"/>
                        <a14:backgroundMark x1="56952" y1="52901" x2="56571" y2="55249"/>
                        <a14:backgroundMark x1="56857" y1="53729" x2="56476" y2="51105"/>
                        <a14:backgroundMark x1="56571" y1="50552" x2="56857" y2="50552"/>
                        <a14:backgroundMark x1="56762" y1="50276" x2="57048" y2="52762"/>
                        <a14:backgroundMark x1="56286" y1="50552" x2="56762" y2="50000"/>
                        <a14:backgroundMark x1="57143" y1="52348" x2="56952" y2="50000"/>
                        <a14:backgroundMark x1="57619" y1="55387" x2="57524" y2="56354"/>
                        <a14:backgroundMark x1="49743" y1="58247" x2="46571" y2="58149"/>
                        <a14:backgroundMark x1="44381" y1="52210" x2="43905" y2="55110"/>
                        <a14:backgroundMark x1="52190" y1="41436" x2="53143" y2="38812"/>
                        <a14:backgroundMark x1="53524" y1="39641" x2="51785" y2="39526"/>
                        <a14:backgroundMark x1="49048" y1="30801" x2="48762" y2="27901"/>
                        <a14:backgroundMark x1="50095" y1="31077" x2="51238" y2="27348"/>
                        <a14:backgroundMark x1="51143" y1="32873" x2="53048" y2="30110"/>
                        <a14:backgroundMark x1="43143" y1="36326" x2="44190" y2="36464"/>
                        <a14:backgroundMark x1="43810" y1="33011" x2="43810" y2="33011"/>
                        <a14:backgroundMark x1="43810" y1="33425" x2="44381" y2="33840"/>
                        <a14:backgroundMark x1="45048" y1="31492" x2="45905" y2="31630"/>
                        <a14:backgroundMark x1="47238" y1="29558" x2="47143" y2="31354"/>
                        <a14:backgroundMark x1="45238" y1="30663" x2="45048" y2="32182"/>
                        <a14:backgroundMark x1="50381" y1="31492" x2="50381" y2="30525"/>
                        <a14:backgroundMark x1="51524" y1="32320" x2="51429" y2="31630"/>
                        <a14:backgroundMark x1="53048" y1="37845" x2="52000" y2="39088"/>
                        <a14:backgroundMark x1="51810" y1="39503" x2="51905" y2="41436"/>
                        <a14:backgroundMark x1="51333" y1="43785" x2="50286" y2="43508"/>
                        <a14:backgroundMark x1="50286" y1="41989" x2="50571" y2="44613"/>
                        <a14:backgroundMark x1="48952" y1="44061" x2="48381" y2="45856"/>
                        <a14:backgroundMark x1="46952" y1="44061" x2="47143" y2="45166"/>
                        <a14:backgroundMark x1="44667" y1="42265" x2="44095" y2="42680"/>
                        <a14:backgroundMark x1="44857" y1="41160" x2="43714" y2="41298"/>
                        <a14:backgroundMark x1="44190" y1="38398" x2="44190" y2="38398"/>
                        <a14:backgroundMark x1="43810" y1="38536" x2="42952" y2="38536"/>
                        <a14:backgroundMark x1="44095" y1="36464" x2="43238" y2="36050"/>
                        <a14:backgroundMark x1="45524" y1="31215" x2="45524" y2="29696"/>
                        <a14:backgroundMark x1="50286" y1="31354" x2="50667" y2="30249"/>
                        <a14:backgroundMark x1="49905" y1="31630" x2="50095" y2="30249"/>
                        <a14:backgroundMark x1="45333" y1="30939" x2="44857" y2="29834"/>
                        <a14:backgroundMark x1="45714" y1="31077" x2="45143" y2="29558"/>
                        <a14:backgroundMark x1="45429" y1="44061" x2="45429" y2="45856"/>
                        <a14:backgroundMark x1="56952" y1="51934" x2="56762" y2="50138"/>
                        <a14:backgroundMark x1="56190" y1="50000" x2="57238" y2="52762"/>
                        <a14:backgroundMark x1="56190" y1="50138" x2="57333" y2="49586"/>
                        <a14:backgroundMark x1="47810" y1="57735" x2="47333" y2="58702"/>
                        <a14:backgroundMark x1="45429" y1="56630" x2="45276" y2="55966"/>
                        <a14:backgroundMark x1="44381" y1="52348" x2="45048" y2="52486"/>
                        <a14:backgroundMark x1="65429" y1="57597" x2="64476" y2="581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763" t="27415" r="40036" b="40057"/>
          <a:stretch/>
        </p:blipFill>
        <p:spPr>
          <a:xfrm>
            <a:off x="3437865" y="3847825"/>
            <a:ext cx="2705310" cy="2230785"/>
          </a:xfrm>
          <a:prstGeom prst="rect">
            <a:avLst/>
          </a:prstGeom>
        </p:spPr>
      </p:pic>
      <p:pic>
        <p:nvPicPr>
          <p:cNvPr id="12" name="Picture 11" descr="A picture containing room&#10;&#10;Description automatically generated">
            <a:hlinkClick r:id="rId8" action="ppaction://hlinksldjump"/>
            <a:extLst>
              <a:ext uri="{FF2B5EF4-FFF2-40B4-BE49-F238E27FC236}">
                <a16:creationId xmlns:a16="http://schemas.microsoft.com/office/drawing/2014/main" id="{F97B4F1E-A36C-410F-8932-989B0D092D2A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6129304" y="1652160"/>
            <a:ext cx="3433489" cy="2132205"/>
          </a:xfrm>
          <a:prstGeom prst="rect">
            <a:avLst/>
          </a:prstGeom>
        </p:spPr>
      </p:pic>
      <p:pic>
        <p:nvPicPr>
          <p:cNvPr id="13" name="Picture 12" descr="A close up of a piece of paper&#10;&#10;Description automatically generated">
            <a:hlinkClick r:id="rId11" action="ppaction://hlinksldjump"/>
            <a:extLst>
              <a:ext uri="{FF2B5EF4-FFF2-40B4-BE49-F238E27FC236}">
                <a16:creationId xmlns:a16="http://schemas.microsoft.com/office/drawing/2014/main" id="{BE6406C6-D53F-41B3-A973-AA7E414ADA34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4724" b="43232" l="70762" r="86000">
                        <a14:foregroundMark x1="75524" y1="32044" x2="72762" y2="33978"/>
                        <a14:foregroundMark x1="74952" y1="32459" x2="72762" y2="32873"/>
                        <a14:foregroundMark x1="72762" y1="32873" x2="73143" y2="34392"/>
                        <a14:foregroundMark x1="74190" y1="37569" x2="72857" y2="40746"/>
                        <a14:foregroundMark x1="72857" y1="40746" x2="75048" y2="39503"/>
                        <a14:foregroundMark x1="75048" y1="39503" x2="74000" y2="37431"/>
                        <a14:foregroundMark x1="74476" y1="37983" x2="75905" y2="40608"/>
                        <a14:foregroundMark x1="75905" y1="40608" x2="74190" y2="40884"/>
                        <a14:foregroundMark x1="78667" y1="33287" x2="77333" y2="36188"/>
                        <a14:foregroundMark x1="77333" y1="36188" x2="79714" y2="35359"/>
                        <a14:foregroundMark x1="79714" y1="35359" x2="78762" y2="33287"/>
                        <a14:foregroundMark x1="83333" y1="29834" x2="83333" y2="29282"/>
                        <a14:foregroundMark x1="82857" y1="29282" x2="83429" y2="32459"/>
                        <a14:foregroundMark x1="83429" y1="32459" x2="83238" y2="29144"/>
                        <a14:foregroundMark x1="83238" y1="29144" x2="83238" y2="29144"/>
                        <a14:foregroundMark x1="82952" y1="36878" x2="83238" y2="36878"/>
                        <a14:foregroundMark x1="82762" y1="37017" x2="83619" y2="36602"/>
                        <a14:foregroundMark x1="82952" y1="36602" x2="82857" y2="39917"/>
                        <a14:foregroundMark x1="82857" y1="39917" x2="84952" y2="38398"/>
                        <a14:foregroundMark x1="84952" y1="38398" x2="82857" y2="36464"/>
                        <a14:foregroundMark x1="82857" y1="36464" x2="82381" y2="36740"/>
                        <a14:foregroundMark x1="85429" y1="28591" x2="86000" y2="32044"/>
                        <a14:foregroundMark x1="86000" y1="32044" x2="85238" y2="33702"/>
                        <a14:foregroundMark x1="76952" y1="42127" x2="74762" y2="43508"/>
                        <a14:foregroundMark x1="74762" y1="43508" x2="72476" y2="42403"/>
                        <a14:foregroundMark x1="72476" y1="42403" x2="72095" y2="41851"/>
                        <a14:foregroundMark x1="72762" y1="25967" x2="71143" y2="28453"/>
                        <a14:foregroundMark x1="71143" y1="28453" x2="70857" y2="31906"/>
                        <a14:foregroundMark x1="70857" y1="31906" x2="74476" y2="29834"/>
                        <a14:foregroundMark x1="71619" y1="25138" x2="71143" y2="24724"/>
                        <a14:foregroundMark x1="72952" y1="32320" x2="75048" y2="33149"/>
                        <a14:foregroundMark x1="75048" y1="33149" x2="73048" y2="34530"/>
                        <a14:foregroundMark x1="72952" y1="31768" x2="75524" y2="31492"/>
                        <a14:foregroundMark x1="75524" y1="31492" x2="75905" y2="34807"/>
                        <a14:foregroundMark x1="75905" y1="34807" x2="73619" y2="35497"/>
                        <a14:foregroundMark x1="73619" y1="35497" x2="72667" y2="32320"/>
                        <a14:foregroundMark x1="72667" y1="32320" x2="73333" y2="30663"/>
                        <a14:foregroundMark x1="74857" y1="33425" x2="75333" y2="34116"/>
                        <a14:foregroundMark x1="75238" y1="36878" x2="75238" y2="40331"/>
                        <a14:foregroundMark x1="75238" y1="40331" x2="74952" y2="36602"/>
                        <a14:foregroundMark x1="74952" y1="36602" x2="74571" y2="36464"/>
                        <a14:foregroundMark x1="82952" y1="37017" x2="82095" y2="40055"/>
                        <a14:foregroundMark x1="82095" y1="40055" x2="82190" y2="36740"/>
                        <a14:foregroundMark x1="82190" y1="36740" x2="82095" y2="36602"/>
                        <a14:foregroundMark x1="83810" y1="28729" x2="81619" y2="30110"/>
                        <a14:foregroundMark x1="81619" y1="30110" x2="82476" y2="33149"/>
                        <a14:foregroundMark x1="82476" y1="33149" x2="83714" y2="30249"/>
                        <a14:foregroundMark x1="83714" y1="30249" x2="82952" y2="28729"/>
                        <a14:foregroundMark x1="84000" y1="29420" x2="83238" y2="32597"/>
                        <a14:foregroundMark x1="83238" y1="32597" x2="83429" y2="29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62" t="23976" r="12733" b="55265"/>
          <a:stretch/>
        </p:blipFill>
        <p:spPr>
          <a:xfrm>
            <a:off x="9201464" y="4156063"/>
            <a:ext cx="2351249" cy="192254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A601734-6BBD-494B-9706-6CB0AD214FD6}"/>
              </a:ext>
            </a:extLst>
          </p:cNvPr>
          <p:cNvSpPr txBox="1"/>
          <p:nvPr/>
        </p:nvSpPr>
        <p:spPr>
          <a:xfrm>
            <a:off x="639287" y="4545538"/>
            <a:ext cx="20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Activa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el </a:t>
            </a:r>
            <a:r>
              <a:rPr lang="en-US" dirty="0" err="1"/>
              <a:t>ácido</a:t>
            </a:r>
            <a:r>
              <a:rPr lang="en-US" dirty="0"/>
              <a:t>
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ED4D40-B718-4769-956D-83A7A08B8EA3}"/>
              </a:ext>
            </a:extLst>
          </p:cNvPr>
          <p:cNvSpPr txBox="1"/>
          <p:nvPr/>
        </p:nvSpPr>
        <p:spPr>
          <a:xfrm>
            <a:off x="3652056" y="5915586"/>
            <a:ext cx="3225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Activa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las </a:t>
            </a:r>
            <a:r>
              <a:rPr lang="en-US" dirty="0" err="1"/>
              <a:t>celdas</a:t>
            </a:r>
            <a:r>
              <a:rPr lang="en-US" dirty="0"/>
              <a:t> de los </a:t>
            </a:r>
            <a:r>
              <a:rPr lang="en-US" dirty="0" err="1"/>
              <a:t>guardias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del host
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C51971-80C9-4A37-85A6-406E7EE2C737}"/>
              </a:ext>
            </a:extLst>
          </p:cNvPr>
          <p:cNvSpPr txBox="1"/>
          <p:nvPr/>
        </p:nvSpPr>
        <p:spPr>
          <a:xfrm>
            <a:off x="6478412" y="3832337"/>
            <a:ext cx="206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Sólo</a:t>
            </a:r>
            <a:r>
              <a:rPr lang="en-US" dirty="0"/>
              <a:t> </a:t>
            </a:r>
            <a:r>
              <a:rPr lang="en-US" dirty="0" err="1"/>
              <a:t>sigue</a:t>
            </a:r>
            <a:r>
              <a:rPr lang="en-US" dirty="0"/>
              <a:t> </a:t>
            </a:r>
            <a:r>
              <a:rPr lang="en-US" dirty="0" err="1"/>
              <a:t>nadando</a:t>
            </a:r>
            <a:r>
              <a:rPr lang="en-US" dirty="0"/>
              <a:t>
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CCD73D-E6C0-4A6E-9769-0A3F1C3A3D20}"/>
              </a:ext>
            </a:extLst>
          </p:cNvPr>
          <p:cNvSpPr txBox="1"/>
          <p:nvPr/>
        </p:nvSpPr>
        <p:spPr>
          <a:xfrm>
            <a:off x="9297811" y="5915585"/>
            <a:ext cx="2610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Activa</a:t>
            </a:r>
            <a:r>
              <a:rPr lang="en-US" dirty="0"/>
              <a:t> las </a:t>
            </a:r>
            <a:r>
              <a:rPr lang="en-US" dirty="0" err="1"/>
              <a:t>defensas</a:t>
            </a:r>
            <a:r>
              <a:rPr lang="en-US" dirty="0"/>
              <a:t> contra el </a:t>
            </a:r>
            <a:r>
              <a:rPr lang="en-US" dirty="0" err="1"/>
              <a:t>oxígeno</a:t>
            </a:r>
            <a:r>
              <a:rPr lang="en-US" dirty="0"/>
              <a:t> </a:t>
            </a:r>
            <a:r>
              <a:rPr lang="en-US" dirty="0" err="1"/>
              <a:t>dañino</a:t>
            </a:r>
            <a:r>
              <a:rPr lang="en-US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3821711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A3E67-9DCC-4E2A-85F2-653ED4C62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0480"/>
            <a:ext cx="10515600" cy="20620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Consejo</a:t>
            </a:r>
            <a:r>
              <a:rPr lang="en-US" dirty="0"/>
              <a:t>: ¿</a:t>
            </a:r>
            <a:r>
              <a:rPr lang="en-US" dirty="0" err="1"/>
              <a:t>Cómo</a:t>
            </a:r>
            <a:r>
              <a:rPr lang="en-US" dirty="0"/>
              <a:t> se protege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estómago</a:t>
            </a:r>
            <a:r>
              <a:rPr lang="en-US" dirty="0"/>
              <a:t> de </a:t>
            </a:r>
            <a:r>
              <a:rPr lang="en-US" dirty="0" err="1"/>
              <a:t>microbios</a:t>
            </a:r>
            <a:r>
              <a:rPr lang="en-US" dirty="0"/>
              <a:t> no </a:t>
            </a:r>
            <a:r>
              <a:rPr lang="en-US" dirty="0" err="1"/>
              <a:t>deseados</a:t>
            </a:r>
            <a:r>
              <a:rPr lang="en-US" dirty="0"/>
              <a:t>? 
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tendría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 H. Pylori para </a:t>
            </a:r>
            <a:r>
              <a:rPr lang="en-US" dirty="0" err="1"/>
              <a:t>protegerse</a:t>
            </a:r>
            <a:r>
              <a:rPr lang="en-US" dirty="0"/>
              <a:t> de las </a:t>
            </a:r>
            <a:r>
              <a:rPr lang="en-US" dirty="0" err="1"/>
              <a:t>defensas</a:t>
            </a:r>
            <a:r>
              <a:rPr lang="en-US" dirty="0"/>
              <a:t> del </a:t>
            </a:r>
            <a:r>
              <a:rPr lang="en-US" dirty="0" err="1"/>
              <a:t>estómago</a:t>
            </a:r>
            <a:r>
              <a:rPr lang="en-US" dirty="0"/>
              <a:t>?
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118304C-9265-4640-8D80-B7FBBA8EF625}"/>
              </a:ext>
            </a:extLst>
          </p:cNvPr>
          <p:cNvGrpSpPr/>
          <p:nvPr/>
        </p:nvGrpSpPr>
        <p:grpSpPr>
          <a:xfrm>
            <a:off x="232756" y="382385"/>
            <a:ext cx="2344189" cy="1524663"/>
            <a:chOff x="232756" y="382385"/>
            <a:chExt cx="2344189" cy="1524663"/>
          </a:xfrm>
        </p:grpSpPr>
        <p:sp>
          <p:nvSpPr>
            <p:cNvPr id="5" name="Arrow: Left 4">
              <a:hlinkClick r:id="rId2" action="ppaction://hlinksldjump"/>
              <a:extLst>
                <a:ext uri="{FF2B5EF4-FFF2-40B4-BE49-F238E27FC236}">
                  <a16:creationId xmlns:a16="http://schemas.microsoft.com/office/drawing/2014/main" id="{A6678198-57B2-4430-B630-F9132259634A}"/>
                </a:ext>
              </a:extLst>
            </p:cNvPr>
            <p:cNvSpPr/>
            <p:nvPr/>
          </p:nvSpPr>
          <p:spPr>
            <a:xfrm>
              <a:off x="232756" y="382385"/>
              <a:ext cx="2344189" cy="1479666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hlinkClick r:id="rId2" action="ppaction://hlinksldjump"/>
              <a:extLst>
                <a:ext uri="{FF2B5EF4-FFF2-40B4-BE49-F238E27FC236}">
                  <a16:creationId xmlns:a16="http://schemas.microsoft.com/office/drawing/2014/main" id="{BB0AD5BA-E4A5-4903-9B6F-40A7B4D43248}"/>
                </a:ext>
              </a:extLst>
            </p:cNvPr>
            <p:cNvSpPr txBox="1"/>
            <p:nvPr/>
          </p:nvSpPr>
          <p:spPr>
            <a:xfrm>
              <a:off x="686502" y="829830"/>
              <a:ext cx="174031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¡Volver!
</a:t>
              </a:r>
            </a:p>
          </p:txBody>
        </p:sp>
      </p:grpSp>
      <p:pic>
        <p:nvPicPr>
          <p:cNvPr id="10" name="Picture 9" descr="A picture containing room&#10;&#10;Description automatically generated">
            <a:extLst>
              <a:ext uri="{FF2B5EF4-FFF2-40B4-BE49-F238E27FC236}">
                <a16:creationId xmlns:a16="http://schemas.microsoft.com/office/drawing/2014/main" id="{93F6910A-2380-4444-9ED7-8963A48812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20070303">
            <a:off x="4379254" y="4064127"/>
            <a:ext cx="3433489" cy="2132205"/>
          </a:xfrm>
          <a:prstGeom prst="rect">
            <a:avLst/>
          </a:prstGeom>
        </p:spPr>
      </p:pic>
      <p:pic>
        <p:nvPicPr>
          <p:cNvPr id="11" name="Picture 10" descr="A picture containing room&#10;&#10;Description automatically generated">
            <a:extLst>
              <a:ext uri="{FF2B5EF4-FFF2-40B4-BE49-F238E27FC236}">
                <a16:creationId xmlns:a16="http://schemas.microsoft.com/office/drawing/2014/main" id="{543BEF90-E704-4116-835D-DD02B30CF6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4002751">
            <a:off x="7945812" y="3874364"/>
            <a:ext cx="3433489" cy="2132205"/>
          </a:xfrm>
          <a:prstGeom prst="rect">
            <a:avLst/>
          </a:prstGeom>
        </p:spPr>
      </p:pic>
      <p:pic>
        <p:nvPicPr>
          <p:cNvPr id="12" name="Picture 11" descr="A picture containing room&#10;&#10;Description automatically generated">
            <a:extLst>
              <a:ext uri="{FF2B5EF4-FFF2-40B4-BE49-F238E27FC236}">
                <a16:creationId xmlns:a16="http://schemas.microsoft.com/office/drawing/2014/main" id="{092D3CF8-76D4-408C-A6B2-F590680BFB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29121" l="56022" r="86679">
                        <a14:foregroundMark x1="57573" y1="17308" x2="56022" y2="23489"/>
                        <a14:foregroundMark x1="56022" y1="23489" x2="57938" y2="24176"/>
                        <a14:foregroundMark x1="76688" y1="8627" x2="77366" y2="7238"/>
                        <a14:foregroundMark x1="82765" y1="6242" x2="83394" y2="5495"/>
                        <a14:foregroundMark x1="79927" y1="9615" x2="80436" y2="9011"/>
                        <a14:foregroundMark x1="83394" y1="5495" x2="86223" y2="5907"/>
                        <a14:foregroundMark x1="86040" y1="9890" x2="86679" y2="8379"/>
                        <a14:foregroundMark x1="83574" y1="14829" x2="82664" y2="17857"/>
                        <a14:foregroundMark x1="83913" y1="13703" x2="83594" y2="14763"/>
                        <a14:foregroundMark x1="77737" y1="17857" x2="79380" y2="11676"/>
                        <a14:foregroundMark x1="79380" y1="11676" x2="79380" y2="11676"/>
                        <a14:foregroundMark x1="77281" y1="7555" x2="79380" y2="5357"/>
                        <a14:backgroundMark x1="82391" y1="20604" x2="81752" y2="15110"/>
                        <a14:backgroundMark x1="79106" y1="2747" x2="79484" y2="3803"/>
                        <a14:backgroundMark x1="77737" y1="5220" x2="78467" y2="5357"/>
                        <a14:backgroundMark x1="76386" y1="9938" x2="75821" y2="10165"/>
                        <a14:backgroundMark x1="77190" y1="9615" x2="76578" y2="9861"/>
                        <a14:backgroundMark x1="75821" y1="10302" x2="75639" y2="11951"/>
                        <a14:backgroundMark x1="82755" y1="7692" x2="81204" y2="7967"/>
                        <a14:backgroundMark x1="82208" y1="8242" x2="80839" y2="8516"/>
                        <a14:backgroundMark x1="82847" y1="7418" x2="82299" y2="7005"/>
                        <a14:backgroundMark x1="83029" y1="6868" x2="82573" y2="6868"/>
                        <a14:backgroundMark x1="80839" y1="8654" x2="80474" y2="9066"/>
                        <a14:backgroundMark x1="82847" y1="14560" x2="83120" y2="11401"/>
                        <a14:backgroundMark x1="82938" y1="12775" x2="81204" y2="11538"/>
                        <a14:backgroundMark x1="82938" y1="12363" x2="83394" y2="14011"/>
                        <a14:backgroundMark x1="82299" y1="12088" x2="80657" y2="12088"/>
                        <a14:backgroundMark x1="78788" y1="14134" x2="79106" y2="14973"/>
                        <a14:backgroundMark x1="79471" y1="13462" x2="78923" y2="13736"/>
                        <a14:backgroundMark x1="80474" y1="12088" x2="80383" y2="12088"/>
                        <a14:backgroundMark x1="82847" y1="12500" x2="82664" y2="11813"/>
                        <a14:backgroundMark x1="82755" y1="11813" x2="83120" y2="11264"/>
                        <a14:backgroundMark x1="80566" y1="412" x2="80201" y2="687"/>
                        <a14:backgroundMark x1="79653" y1="1511" x2="79927" y2="1923"/>
                        <a14:backgroundMark x1="80383" y1="11676" x2="80109" y2="12088"/>
                        <a14:backgroundMark x1="79015" y1="13462" x2="79562" y2="127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85" r="11323" b="67472"/>
          <a:stretch/>
        </p:blipFill>
        <p:spPr>
          <a:xfrm rot="3041578">
            <a:off x="646270" y="4267770"/>
            <a:ext cx="3433489" cy="213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88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AAFFED5B596D4BAE4CE19A95039785" ma:contentTypeVersion="5" ma:contentTypeDescription="Create a new document." ma:contentTypeScope="" ma:versionID="1028e4d3c61cc098389bf6d48822cb6b">
  <xsd:schema xmlns:xsd="http://www.w3.org/2001/XMLSchema" xmlns:xs="http://www.w3.org/2001/XMLSchema" xmlns:p="http://schemas.microsoft.com/office/2006/metadata/properties" xmlns:ns3="d40adf4f-7ef1-43d3-876d-177d4150ba93" targetNamespace="http://schemas.microsoft.com/office/2006/metadata/properties" ma:root="true" ma:fieldsID="7d45c1b154257b5ff8881d416494d8e7" ns3:_="">
    <xsd:import namespace="d40adf4f-7ef1-43d3-876d-177d4150ba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0adf4f-7ef1-43d3-876d-177d4150ba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5BFD34-D9B0-49EC-8662-6014C8090D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0adf4f-7ef1-43d3-876d-177d4150ba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554994-6F25-4F36-93BA-9E07E5C1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55567A-BA62-494C-B925-CE349A17F14C}">
  <ds:schemaRefs>
    <ds:schemaRef ds:uri="http://purl.org/dc/dcmitype/"/>
    <ds:schemaRef ds:uri="http://schemas.openxmlformats.org/package/2006/metadata/core-properties"/>
    <ds:schemaRef ds:uri="http://purl.org/dc/elements/1.1/"/>
    <ds:schemaRef ds:uri="d40adf4f-7ef1-43d3-876d-177d4150ba93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2927</TotalTime>
  <Words>2051</Words>
  <Application>Microsoft Macintosh PowerPoint</Application>
  <PresentationFormat>Widescreen</PresentationFormat>
  <Paragraphs>79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Elija su propia aventura: H. pylori Infection!
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your own adventure: H. pylori Infection!</dc:title>
  <dc:creator>Battle, Jennifer H</dc:creator>
  <cp:lastModifiedBy>Calvitti, Karisa N</cp:lastModifiedBy>
  <cp:revision>7</cp:revision>
  <dcterms:created xsi:type="dcterms:W3CDTF">2020-08-26T19:31:11Z</dcterms:created>
  <dcterms:modified xsi:type="dcterms:W3CDTF">2020-09-30T16:55:56Z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0x010100F5AAFFED5B596D4BAE4CE19A95039785</vt:lpwstr>
  </property>
</Properties>
</file>