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80" r:id="rId7"/>
    <p:sldId id="258" r:id="rId8"/>
    <p:sldId id="259" r:id="rId9"/>
    <p:sldId id="260" r:id="rId10"/>
    <p:sldId id="261" r:id="rId11"/>
    <p:sldId id="262" r:id="rId12"/>
    <p:sldId id="279" r:id="rId13"/>
    <p:sldId id="264" r:id="rId14"/>
    <p:sldId id="265" r:id="rId15"/>
    <p:sldId id="266" r:id="rId16"/>
    <p:sldId id="263" r:id="rId17"/>
    <p:sldId id="267" r:id="rId18"/>
    <p:sldId id="278" r:id="rId19"/>
    <p:sldId id="271" r:id="rId20"/>
    <p:sldId id="272" r:id="rId21"/>
    <p:sldId id="273" r:id="rId22"/>
    <p:sldId id="270" r:id="rId23"/>
    <p:sldId id="274" r:id="rId24"/>
    <p:sldId id="277" r:id="rId25"/>
    <p:sldId id="275" r:id="rId26"/>
    <p:sldId id="276" r:id="rId27"/>
    <p:sldId id="268" r:id="rId28"/>
    <p:sldId id="269"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CBB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8" d="100"/>
          <a:sy n="68" d="100"/>
        </p:scale>
        <p:origin x="72" y="9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6F1A8-8420-44E7-8DB7-7761969625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5F95D3-03EC-490E-AAC0-F57C09F321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554A8C4-85FA-4AC7-80AC-ED238B7148FD}"/>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5" name="Footer Placeholder 4">
            <a:extLst>
              <a:ext uri="{FF2B5EF4-FFF2-40B4-BE49-F238E27FC236}">
                <a16:creationId xmlns:a16="http://schemas.microsoft.com/office/drawing/2014/main" id="{14E24DF2-3843-426E-B12D-C60AB6B9CD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FA768C-728E-4A36-9622-0B421B2A02A3}"/>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1152906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DB673-9CB9-4C9F-B94D-ADAE7F86AB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84BC0AE-E8BC-49CE-B8B0-D0FAD4A736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59B1B9-59AE-4C17-B846-FE37685C2F45}"/>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5" name="Footer Placeholder 4">
            <a:extLst>
              <a:ext uri="{FF2B5EF4-FFF2-40B4-BE49-F238E27FC236}">
                <a16:creationId xmlns:a16="http://schemas.microsoft.com/office/drawing/2014/main" id="{2452B9D2-9AF2-489A-8337-C9A89DA48B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E0EAAC-4EE8-4661-926B-87DE74AC07F0}"/>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1905164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CB59C6-3CE4-49AE-9D1F-6E968870DB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B3741B-F819-4944-83AB-9C38712262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E857A1-A959-4898-A520-967B4830B7E1}"/>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5" name="Footer Placeholder 4">
            <a:extLst>
              <a:ext uri="{FF2B5EF4-FFF2-40B4-BE49-F238E27FC236}">
                <a16:creationId xmlns:a16="http://schemas.microsoft.com/office/drawing/2014/main" id="{F6E25CA9-D374-4564-87E7-F91E3FF43E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89369F-0615-44E7-8310-709F55D26869}"/>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1602448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559BE-25F4-4768-B0C7-74EF392656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FFEEF9-6CD2-4C78-AD2A-3388F600B6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871D13-B3B9-4B3B-BD60-2153995DF3B6}"/>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5" name="Footer Placeholder 4">
            <a:extLst>
              <a:ext uri="{FF2B5EF4-FFF2-40B4-BE49-F238E27FC236}">
                <a16:creationId xmlns:a16="http://schemas.microsoft.com/office/drawing/2014/main" id="{035D580B-1A26-4F6B-9A05-D7D305E3B5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911A7-BC31-4E9E-A827-E41073B5F575}"/>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1103838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632B8-6185-4AEA-A0E3-E18B626790F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99574BE-550B-4BA9-9BB3-23A90C488F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8FEF28-4336-42DC-AF8B-4DE47FDE2193}"/>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5" name="Footer Placeholder 4">
            <a:extLst>
              <a:ext uri="{FF2B5EF4-FFF2-40B4-BE49-F238E27FC236}">
                <a16:creationId xmlns:a16="http://schemas.microsoft.com/office/drawing/2014/main" id="{5D163F42-F7CA-4610-9231-46FEA3292C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061DC3-7E91-444F-BFFA-B9A6268517E6}"/>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464849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DF738-3442-4592-A578-8256CE2DC9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6FFF52-AB91-4AD1-9A9D-81940F67C5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3C6BDE-601C-459E-AFE3-8C2615FF98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06C459-760B-4622-B287-88AFED728B65}"/>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6" name="Footer Placeholder 5">
            <a:extLst>
              <a:ext uri="{FF2B5EF4-FFF2-40B4-BE49-F238E27FC236}">
                <a16:creationId xmlns:a16="http://schemas.microsoft.com/office/drawing/2014/main" id="{8684ED08-8036-4AB6-90C4-97C9145751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4EA930-22B1-4A46-BAB7-09076746CCB4}"/>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2819651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4776F-F9E1-4B5A-B5CC-98007C8051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25FCDC-28FD-48CE-8F80-FE5434B15B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E92ECF-2262-4854-A88C-7381D06B03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4056CF-6A3C-4971-B59C-F16CA43A84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E521A9-49C9-40A2-B926-AD3D8AEE4C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F7EE77-6BFF-4FE0-A38A-DA07113B12B8}"/>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8" name="Footer Placeholder 7">
            <a:extLst>
              <a:ext uri="{FF2B5EF4-FFF2-40B4-BE49-F238E27FC236}">
                <a16:creationId xmlns:a16="http://schemas.microsoft.com/office/drawing/2014/main" id="{8C7F716E-4CC3-4503-B2A7-9542E451F9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080078-DC68-4773-9C96-7DE4E68885E2}"/>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3433663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778FE-F083-4871-8C10-D6CA1084C4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450218-54A7-4ECD-AD88-D70BBEAB0FB4}"/>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4" name="Footer Placeholder 3">
            <a:extLst>
              <a:ext uri="{FF2B5EF4-FFF2-40B4-BE49-F238E27FC236}">
                <a16:creationId xmlns:a16="http://schemas.microsoft.com/office/drawing/2014/main" id="{BAB78D58-1840-4472-A6BF-81D5D728F3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80C2DB-195F-4740-9F7C-B6827B14F90D}"/>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3507494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023FD7-B2FE-48AD-9906-3061C9606633}"/>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3" name="Footer Placeholder 2">
            <a:extLst>
              <a:ext uri="{FF2B5EF4-FFF2-40B4-BE49-F238E27FC236}">
                <a16:creationId xmlns:a16="http://schemas.microsoft.com/office/drawing/2014/main" id="{3ED31B26-D2B2-4983-A2DF-04F7C51448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902CA6-CF02-44A0-8B2C-66F083F0B52E}"/>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838221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BC77F-13D7-4444-9E4E-BE1855C3BE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D5AB29-C0ED-43C8-9515-9786C43DDE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F23F38-A390-4C3B-98F8-32C83454A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5CD025-04F4-42C5-8415-D8CC734AC912}"/>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6" name="Footer Placeholder 5">
            <a:extLst>
              <a:ext uri="{FF2B5EF4-FFF2-40B4-BE49-F238E27FC236}">
                <a16:creationId xmlns:a16="http://schemas.microsoft.com/office/drawing/2014/main" id="{3DC22A59-10E2-4409-964B-C18FA7352B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8B84FE-D148-4BAC-9193-E0083C5234CC}"/>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172867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6F564-FE5F-4739-B0B7-13306C1A3A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F68D7F6-027E-44FA-AD11-2925906556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7C6F78-F576-4324-8B82-A0E7E51B75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975E63-B998-4676-849E-8A09688A76F4}"/>
              </a:ext>
            </a:extLst>
          </p:cNvPr>
          <p:cNvSpPr>
            <a:spLocks noGrp="1"/>
          </p:cNvSpPr>
          <p:nvPr>
            <p:ph type="dt" sz="half" idx="10"/>
          </p:nvPr>
        </p:nvSpPr>
        <p:spPr/>
        <p:txBody>
          <a:bodyPr/>
          <a:lstStyle/>
          <a:p>
            <a:fld id="{38C15954-CDFB-4E2A-89DE-86AC8A4F81D3}" type="datetimeFigureOut">
              <a:rPr lang="en-US" smtClean="0"/>
              <a:t>9/2/2020</a:t>
            </a:fld>
            <a:endParaRPr lang="en-US"/>
          </a:p>
        </p:txBody>
      </p:sp>
      <p:sp>
        <p:nvSpPr>
          <p:cNvPr id="6" name="Footer Placeholder 5">
            <a:extLst>
              <a:ext uri="{FF2B5EF4-FFF2-40B4-BE49-F238E27FC236}">
                <a16:creationId xmlns:a16="http://schemas.microsoft.com/office/drawing/2014/main" id="{2FA43407-BB2A-4EB6-98C1-072A8F4BED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79C2B4-8260-4329-8354-B4E4B8BDAFA6}"/>
              </a:ext>
            </a:extLst>
          </p:cNvPr>
          <p:cNvSpPr>
            <a:spLocks noGrp="1"/>
          </p:cNvSpPr>
          <p:nvPr>
            <p:ph type="sldNum" sz="quarter" idx="12"/>
          </p:nvPr>
        </p:nvSpPr>
        <p:spPr/>
        <p:txBody>
          <a:bodyPr/>
          <a:lstStyle/>
          <a:p>
            <a:fld id="{DA1E6042-4D98-45CB-A715-305CB73FA660}" type="slidenum">
              <a:rPr lang="en-US" smtClean="0"/>
              <a:t>‹#›</a:t>
            </a:fld>
            <a:endParaRPr lang="en-US"/>
          </a:p>
        </p:txBody>
      </p:sp>
    </p:spTree>
    <p:extLst>
      <p:ext uri="{BB962C8B-B14F-4D97-AF65-F5344CB8AC3E}">
        <p14:creationId xmlns:p14="http://schemas.microsoft.com/office/powerpoint/2010/main" val="846685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73A5DC-BEDF-4C22-8759-2BCFD76AF5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46A6D5-0F8C-4DD2-A378-EA2625F943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8E9A53-6760-4B47-928E-8A740A09E1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C15954-CDFB-4E2A-89DE-86AC8A4F81D3}" type="datetimeFigureOut">
              <a:rPr lang="en-US" smtClean="0"/>
              <a:t>9/2/2020</a:t>
            </a:fld>
            <a:endParaRPr lang="en-US"/>
          </a:p>
        </p:txBody>
      </p:sp>
      <p:sp>
        <p:nvSpPr>
          <p:cNvPr id="5" name="Footer Placeholder 4">
            <a:extLst>
              <a:ext uri="{FF2B5EF4-FFF2-40B4-BE49-F238E27FC236}">
                <a16:creationId xmlns:a16="http://schemas.microsoft.com/office/drawing/2014/main" id="{C9961EB3-62E2-4A5D-B3F1-75BABF1D9A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01BC48D-00AD-4E0C-85B4-F4AF218A24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E6042-4D98-45CB-A715-305CB73FA660}" type="slidenum">
              <a:rPr lang="en-US" smtClean="0"/>
              <a:t>‹#›</a:t>
            </a:fld>
            <a:endParaRPr lang="en-US"/>
          </a:p>
        </p:txBody>
      </p:sp>
    </p:spTree>
    <p:extLst>
      <p:ext uri="{BB962C8B-B14F-4D97-AF65-F5344CB8AC3E}">
        <p14:creationId xmlns:p14="http://schemas.microsoft.com/office/powerpoint/2010/main" val="4122809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8.xml"/><Relationship Id="rId1" Type="http://schemas.openxmlformats.org/officeDocument/2006/relationships/slideLayout" Target="../slideLayouts/slideLayout2.xml"/><Relationship Id="rId4" Type="http://schemas.microsoft.com/office/2007/relationships/hdphoto" Target="../media/hdphoto2.wdp"/></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slide" Target="slide8.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8.xml"/><Relationship Id="rId1" Type="http://schemas.openxmlformats.org/officeDocument/2006/relationships/slideLayout" Target="../slideLayouts/slideLayout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14.xml"/><Relationship Id="rId1" Type="http://schemas.openxmlformats.org/officeDocument/2006/relationships/slideLayout" Target="../slideLayouts/slideLayout2.xml"/><Relationship Id="rId4" Type="http://schemas.microsoft.com/office/2007/relationships/hdphoto" Target="../media/hdphoto2.wdp"/></Relationships>
</file>

<file path=ppt/slides/_rels/slide1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slide" Target="slide16.xml"/><Relationship Id="rId12" Type="http://schemas.openxmlformats.org/officeDocument/2006/relationships/slide" Target="slide17.xml"/><Relationship Id="rId2" Type="http://schemas.openxmlformats.org/officeDocument/2006/relationships/slide" Target="slide15.xml"/><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png"/><Relationship Id="rId5" Type="http://schemas.openxmlformats.org/officeDocument/2006/relationships/slide" Target="slide18.xml"/><Relationship Id="rId10" Type="http://schemas.openxmlformats.org/officeDocument/2006/relationships/slide" Target="slide19.xml"/><Relationship Id="rId4" Type="http://schemas.microsoft.com/office/2007/relationships/hdphoto" Target="../media/hdphoto1.wdp"/><Relationship Id="rId9" Type="http://schemas.microsoft.com/office/2007/relationships/hdphoto" Target="../media/hdphoto2.wdp"/></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14.xml"/><Relationship Id="rId1" Type="http://schemas.openxmlformats.org/officeDocument/2006/relationships/slideLayout" Target="../slideLayouts/slideLayout2.xml"/><Relationship Id="rId4" Type="http://schemas.microsoft.com/office/2007/relationships/hdphoto" Target="../media/hdphoto2.wdp"/></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slide" Target="slide7.xml"/><Relationship Id="rId12" Type="http://schemas.openxmlformats.org/officeDocument/2006/relationships/slide" Target="slide3.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image" Target="../media/image3.png"/><Relationship Id="rId11" Type="http://schemas.microsoft.com/office/2007/relationships/hdphoto" Target="../media/hdphoto3.wdp"/><Relationship Id="rId5" Type="http://schemas.openxmlformats.org/officeDocument/2006/relationships/slide" Target="slide5.xml"/><Relationship Id="rId10" Type="http://schemas.openxmlformats.org/officeDocument/2006/relationships/image" Target="../media/image5.png"/><Relationship Id="rId4" Type="http://schemas.microsoft.com/office/2007/relationships/hdphoto" Target="../media/hdphoto2.wdp"/><Relationship Id="rId9" Type="http://schemas.openxmlformats.org/officeDocument/2006/relationships/slide" Target="slide6.xml"/></Relationships>
</file>

<file path=ppt/slides/_rels/slide20.xml.rels><?xml version="1.0" encoding="UTF-8" standalone="yes"?>
<Relationships xmlns="http://schemas.openxmlformats.org/package/2006/relationships"><Relationship Id="rId8" Type="http://schemas.openxmlformats.org/officeDocument/2006/relationships/slide" Target="slide25.xml"/><Relationship Id="rId13" Type="http://schemas.openxmlformats.org/officeDocument/2006/relationships/image" Target="../media/image1.png"/><Relationship Id="rId3" Type="http://schemas.microsoft.com/office/2007/relationships/hdphoto" Target="../media/hdphoto1.wdp"/><Relationship Id="rId7" Type="http://schemas.microsoft.com/office/2007/relationships/hdphoto" Target="../media/hdphoto2.wdp"/><Relationship Id="rId12" Type="http://schemas.openxmlformats.org/officeDocument/2006/relationships/slide" Target="slide23.xm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7.png"/><Relationship Id="rId5" Type="http://schemas.openxmlformats.org/officeDocument/2006/relationships/slide" Target="slide24.xml"/><Relationship Id="rId10" Type="http://schemas.openxmlformats.org/officeDocument/2006/relationships/slide" Target="slide22.xml"/><Relationship Id="rId4" Type="http://schemas.openxmlformats.org/officeDocument/2006/relationships/slide" Target="slide21.xml"/><Relationship Id="rId9" Type="http://schemas.openxmlformats.org/officeDocument/2006/relationships/image" Target="../media/image10.png"/><Relationship Id="rId14" Type="http://schemas.openxmlformats.org/officeDocument/2006/relationships/image" Target="../media/image1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0.xml"/><Relationship Id="rId1" Type="http://schemas.openxmlformats.org/officeDocument/2006/relationships/slideLayout" Target="../slideLayouts/slideLayout2.xml"/><Relationship Id="rId4" Type="http://schemas.microsoft.com/office/2007/relationships/hdphoto" Target="../media/hdphoto2.wdp"/></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20.xml"/><Relationship Id="rId1" Type="http://schemas.openxmlformats.org/officeDocument/2006/relationships/slideLayout" Target="../slideLayouts/slideLayout2.xml"/><Relationship Id="rId4" Type="http://schemas.microsoft.com/office/2007/relationships/hdphoto" Target="../media/hdphoto2.wdp"/></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2.xml"/><Relationship Id="rId4" Type="http://schemas.microsoft.com/office/2007/relationships/hdphoto" Target="../media/hdphoto2.wdp"/></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microsoft.com/office/2007/relationships/hdphoto" Target="../media/hdphoto2.wdp"/></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8.xml"/><Relationship Id="rId1" Type="http://schemas.openxmlformats.org/officeDocument/2006/relationships/slideLayout" Target="../slideLayouts/slideLayout2.xml"/><Relationship Id="rId4" Type="http://schemas.microsoft.com/office/2007/relationships/hdphoto" Target="../media/hdphoto2.wdp"/></Relationships>
</file>

<file path=ppt/slides/_rels/slide8.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3.xml"/><Relationship Id="rId7" Type="http://schemas.openxmlformats.org/officeDocument/2006/relationships/image" Target="../media/image7.png"/><Relationship Id="rId12" Type="http://schemas.openxmlformats.org/officeDocument/2006/relationships/image" Target="../media/image8.png"/><Relationship Id="rId2" Type="http://schemas.openxmlformats.org/officeDocument/2006/relationships/slide" Target="slide9.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11.xml"/><Relationship Id="rId5" Type="http://schemas.microsoft.com/office/2007/relationships/hdphoto" Target="../media/hdphoto2.wdp"/><Relationship Id="rId10" Type="http://schemas.microsoft.com/office/2007/relationships/hdphoto" Target="../media/hdphoto1.wdp"/><Relationship Id="rId4" Type="http://schemas.openxmlformats.org/officeDocument/2006/relationships/image" Target="../media/image6.png"/><Relationship Id="rId9"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8.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74000">
              <a:schemeClr val="accent2">
                <a:lumMod val="40000"/>
                <a:lumOff val="60000"/>
              </a:schemeClr>
            </a:gs>
            <a:gs pos="83000">
              <a:srgbClr val="E1CBB3"/>
            </a:gs>
            <a:gs pos="100000">
              <a:schemeClr val="accent6">
                <a:lumMod val="20000"/>
                <a:lumOff val="8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C2D53-585B-4D3E-934B-12E36CF70E04}"/>
              </a:ext>
            </a:extLst>
          </p:cNvPr>
          <p:cNvSpPr>
            <a:spLocks noGrp="1"/>
          </p:cNvSpPr>
          <p:nvPr>
            <p:ph type="ctrTitle"/>
          </p:nvPr>
        </p:nvSpPr>
        <p:spPr/>
        <p:txBody>
          <a:bodyPr/>
          <a:lstStyle/>
          <a:p>
            <a:r>
              <a:rPr lang="en-US" dirty="0"/>
              <a:t>Choose your own adventure: </a:t>
            </a:r>
            <a:r>
              <a:rPr lang="en-US" i="1" dirty="0"/>
              <a:t>H. pylori </a:t>
            </a:r>
            <a:r>
              <a:rPr lang="en-US" dirty="0"/>
              <a:t>Infection!</a:t>
            </a:r>
          </a:p>
        </p:txBody>
      </p:sp>
      <p:sp>
        <p:nvSpPr>
          <p:cNvPr id="3" name="Subtitle 2">
            <a:extLst>
              <a:ext uri="{FF2B5EF4-FFF2-40B4-BE49-F238E27FC236}">
                <a16:creationId xmlns:a16="http://schemas.microsoft.com/office/drawing/2014/main" id="{680189A2-C963-4092-A183-1173E350C4A2}"/>
              </a:ext>
            </a:extLst>
          </p:cNvPr>
          <p:cNvSpPr>
            <a:spLocks noGrp="1"/>
          </p:cNvSpPr>
          <p:nvPr>
            <p:ph type="subTitle" idx="1"/>
          </p:nvPr>
        </p:nvSpPr>
        <p:spPr>
          <a:xfrm>
            <a:off x="309489" y="3597608"/>
            <a:ext cx="11619914" cy="2133599"/>
          </a:xfrm>
        </p:spPr>
        <p:txBody>
          <a:bodyPr>
            <a:normAutofit/>
          </a:bodyPr>
          <a:lstStyle/>
          <a:p>
            <a:r>
              <a:rPr lang="en-US" dirty="0"/>
              <a:t>Can you guide </a:t>
            </a:r>
            <a:r>
              <a:rPr lang="en-US" i="1" dirty="0"/>
              <a:t>Helicobacter pylori </a:t>
            </a:r>
            <a:r>
              <a:rPr lang="en-US" dirty="0"/>
              <a:t>to successfully colonize a human host?</a:t>
            </a:r>
          </a:p>
          <a:p>
            <a:endParaRPr lang="en-US" dirty="0"/>
          </a:p>
          <a:p>
            <a:r>
              <a:rPr lang="en-US" dirty="0"/>
              <a:t>Please open the file called “Instructions for choose your own adventure.docx,” or watch the instructional video called “choose your own adventure instructional video.mp4,” though beware – there is one spoiler in the instructional video!</a:t>
            </a:r>
          </a:p>
        </p:txBody>
      </p:sp>
      <p:pic>
        <p:nvPicPr>
          <p:cNvPr id="5" name="Picture 4" descr="A picture containing room&#10;&#10;Description automatically generated">
            <a:extLst>
              <a:ext uri="{FF2B5EF4-FFF2-40B4-BE49-F238E27FC236}">
                <a16:creationId xmlns:a16="http://schemas.microsoft.com/office/drawing/2014/main" id="{58277AE8-76EE-4AA7-B841-EECF8D2401A0}"/>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9478355" y="330014"/>
            <a:ext cx="2379289" cy="1477544"/>
          </a:xfrm>
          <a:prstGeom prst="rect">
            <a:avLst/>
          </a:prstGeom>
          <a:noFill/>
        </p:spPr>
      </p:pic>
      <p:sp>
        <p:nvSpPr>
          <p:cNvPr id="6" name="TextBox 5">
            <a:extLst>
              <a:ext uri="{FF2B5EF4-FFF2-40B4-BE49-F238E27FC236}">
                <a16:creationId xmlns:a16="http://schemas.microsoft.com/office/drawing/2014/main" id="{B22CF307-C420-4B20-9B4D-B8B836B902E5}"/>
              </a:ext>
            </a:extLst>
          </p:cNvPr>
          <p:cNvSpPr txBox="1"/>
          <p:nvPr/>
        </p:nvSpPr>
        <p:spPr>
          <a:xfrm>
            <a:off x="8455355" y="5934670"/>
            <a:ext cx="3604437" cy="923330"/>
          </a:xfrm>
          <a:prstGeom prst="rect">
            <a:avLst/>
          </a:prstGeom>
          <a:noFill/>
        </p:spPr>
        <p:txBody>
          <a:bodyPr wrap="square" rtlCol="0">
            <a:spAutoFit/>
          </a:bodyPr>
          <a:lstStyle/>
          <a:p>
            <a:r>
              <a:rPr lang="en-US" dirty="0"/>
              <a:t>Presentation made with art from Biorender.com, a great free website for science-related art!</a:t>
            </a:r>
          </a:p>
        </p:txBody>
      </p:sp>
    </p:spTree>
    <p:extLst>
      <p:ext uri="{BB962C8B-B14F-4D97-AF65-F5344CB8AC3E}">
        <p14:creationId xmlns:p14="http://schemas.microsoft.com/office/powerpoint/2010/main" val="865167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1171074" y="2309495"/>
            <a:ext cx="5935579" cy="4054911"/>
          </a:xfrm>
        </p:spPr>
        <p:txBody>
          <a:bodyPr>
            <a:normAutofit/>
          </a:bodyPr>
          <a:lstStyle/>
          <a:p>
            <a:pPr marL="0" indent="0">
              <a:buNone/>
            </a:pPr>
            <a:r>
              <a:rPr lang="en-US" dirty="0"/>
              <a:t>Incorrect. It will be important later for </a:t>
            </a:r>
            <a:r>
              <a:rPr lang="en-US" i="1" dirty="0"/>
              <a:t>H. pylori </a:t>
            </a:r>
            <a:r>
              <a:rPr lang="en-US" dirty="0"/>
              <a:t>to turn on its defenses against the human “security guard” cells that raise the alarm and fight back against intruders, but right now the security guard cells would have a hard time sensing the </a:t>
            </a:r>
            <a:r>
              <a:rPr lang="en-US" i="1" dirty="0"/>
              <a:t>H. pylori </a:t>
            </a:r>
            <a:r>
              <a:rPr lang="en-US" dirty="0"/>
              <a:t>swimming around freely in the stomach. There’s something else we need to do first!</a:t>
            </a:r>
          </a:p>
        </p:txBody>
      </p:sp>
      <p:grpSp>
        <p:nvGrpSpPr>
          <p:cNvPr id="5" name="Group 4">
            <a:extLst>
              <a:ext uri="{FF2B5EF4-FFF2-40B4-BE49-F238E27FC236}">
                <a16:creationId xmlns:a16="http://schemas.microsoft.com/office/drawing/2014/main" id="{40475890-8FAE-4230-9038-5F7CDEDE958B}"/>
              </a:ext>
            </a:extLst>
          </p:cNvPr>
          <p:cNvGrpSpPr/>
          <p:nvPr/>
        </p:nvGrpSpPr>
        <p:grpSpPr>
          <a:xfrm>
            <a:off x="232756" y="382385"/>
            <a:ext cx="2344189" cy="1479666"/>
            <a:chOff x="232756" y="382385"/>
            <a:chExt cx="2344189" cy="1479666"/>
          </a:xfrm>
        </p:grpSpPr>
        <p:sp>
          <p:nvSpPr>
            <p:cNvPr id="6" name="Arrow: Left 5">
              <a:extLst>
                <a:ext uri="{FF2B5EF4-FFF2-40B4-BE49-F238E27FC236}">
                  <a16:creationId xmlns:a16="http://schemas.microsoft.com/office/drawing/2014/main" id="{A90A0BB9-1FE0-4DE2-949B-4E7B108EEF0D}"/>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2" action="ppaction://hlinksldjump"/>
              <a:extLst>
                <a:ext uri="{FF2B5EF4-FFF2-40B4-BE49-F238E27FC236}">
                  <a16:creationId xmlns:a16="http://schemas.microsoft.com/office/drawing/2014/main" id="{D92B7D94-3BEE-4DA9-83E6-1ADBCAC3F72A}"/>
                </a:ext>
              </a:extLst>
            </p:cNvPr>
            <p:cNvSpPr txBox="1"/>
            <p:nvPr/>
          </p:nvSpPr>
          <p:spPr>
            <a:xfrm>
              <a:off x="532014" y="829830"/>
              <a:ext cx="2044931" cy="584775"/>
            </a:xfrm>
            <a:prstGeom prst="rect">
              <a:avLst/>
            </a:prstGeom>
            <a:noFill/>
          </p:spPr>
          <p:txBody>
            <a:bodyPr wrap="square" rtlCol="0">
              <a:spAutoFit/>
            </a:bodyPr>
            <a:lstStyle/>
            <a:p>
              <a:r>
                <a:rPr lang="en-US" sz="3200" dirty="0"/>
                <a:t>Try Again!</a:t>
              </a:r>
            </a:p>
          </p:txBody>
        </p:sp>
      </p:grpSp>
      <p:pic>
        <p:nvPicPr>
          <p:cNvPr id="8" name="Picture 7" descr="A close up of a piece of paper&#10;&#10;Description automatically generated">
            <a:extLst>
              <a:ext uri="{FF2B5EF4-FFF2-40B4-BE49-F238E27FC236}">
                <a16:creationId xmlns:a16="http://schemas.microsoft.com/office/drawing/2014/main" id="{641CEC88-4C02-4CC9-BFB3-5B5B35DDE1A5}"/>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29558" b="58287" l="33143" r="64857">
                        <a14:foregroundMark x1="48857" y1="41022" x2="46952" y2="32735"/>
                        <a14:foregroundMark x1="37429" y1="48619" x2="38476" y2="44199"/>
                        <a14:foregroundMark x1="35429" y1="43785" x2="35810" y2="50691"/>
                        <a14:foregroundMark x1="35810" y1="50691" x2="35905" y2="50691"/>
                        <a14:foregroundMark x1="35619" y1="42680" x2="33238" y2="49171"/>
                        <a14:foregroundMark x1="33238" y1="49171" x2="35429" y2="51934"/>
                        <a14:foregroundMark x1="43451" y1="36633" x2="43307" y2="37391"/>
                        <a14:foregroundMark x1="43804" y1="34766" x2="43692" y2="35358"/>
                        <a14:foregroundMark x1="44784" y1="43228" x2="45059" y2="44061"/>
                        <a14:foregroundMark x1="51560" y1="33107" x2="51628" y2="33414"/>
                        <a14:foregroundMark x1="50133" y1="30928" x2="49330" y2="30700"/>
                        <a14:foregroundMark x1="51143" y1="31215" x2="50467" y2="31023"/>
                        <a14:foregroundMark x1="51810" y1="47514" x2="46762" y2="48343"/>
                        <a14:foregroundMark x1="46762" y1="48343" x2="45609" y2="50485"/>
                        <a14:foregroundMark x1="45087" y1="55511" x2="46276" y2="56815"/>
                        <a14:foregroundMark x1="51089" y1="58384" x2="52571" y2="58425"/>
                        <a14:foregroundMark x1="52571" y1="58425" x2="56534" y2="56150"/>
                        <a14:foregroundMark x1="56129" y1="48456" x2="56190" y2="48895"/>
                        <a14:foregroundMark x1="55936" y1="48805" x2="51524" y2="47238"/>
                        <a14:foregroundMark x1="56190" y1="48895" x2="55943" y2="48807"/>
                        <a14:foregroundMark x1="44952" y1="55525" x2="45429" y2="55663"/>
                        <a14:foregroundMark x1="50000" y1="57735" x2="50952" y2="58011"/>
                        <a14:foregroundMark x1="51524" y1="37845" x2="52571" y2="37431"/>
                        <a14:foregroundMark x1="51238" y1="35497" x2="52000" y2="35912"/>
                        <a14:backgroundMark x1="56952" y1="52901" x2="56571" y2="55249"/>
                        <a14:backgroundMark x1="56857" y1="53729" x2="56476" y2="51105"/>
                        <a14:backgroundMark x1="56571" y1="50552" x2="56857" y2="50552"/>
                        <a14:backgroundMark x1="56762" y1="50276" x2="57048" y2="52762"/>
                        <a14:backgroundMark x1="56286" y1="50552" x2="56762" y2="50000"/>
                        <a14:backgroundMark x1="57143" y1="52348" x2="56952" y2="50000"/>
                        <a14:backgroundMark x1="57619" y1="55387" x2="57524" y2="56354"/>
                        <a14:backgroundMark x1="49743" y1="58247" x2="46571" y2="58149"/>
                        <a14:backgroundMark x1="44381" y1="52210" x2="43905" y2="55110"/>
                        <a14:backgroundMark x1="52190" y1="41436" x2="53143" y2="38812"/>
                        <a14:backgroundMark x1="53524" y1="39641" x2="51785" y2="39526"/>
                        <a14:backgroundMark x1="49048" y1="30801" x2="48762" y2="27901"/>
                        <a14:backgroundMark x1="50095" y1="31077" x2="51238" y2="27348"/>
                        <a14:backgroundMark x1="51143" y1="32873" x2="53048" y2="30110"/>
                        <a14:backgroundMark x1="43143" y1="36326" x2="44190" y2="36464"/>
                        <a14:backgroundMark x1="43810" y1="33011" x2="43810" y2="33011"/>
                        <a14:backgroundMark x1="43810" y1="33425" x2="44381" y2="33840"/>
                        <a14:backgroundMark x1="45048" y1="31492" x2="45905" y2="31630"/>
                        <a14:backgroundMark x1="47238" y1="29558" x2="47143" y2="31354"/>
                        <a14:backgroundMark x1="45238" y1="30663" x2="45048" y2="32182"/>
                        <a14:backgroundMark x1="50381" y1="31492" x2="50381" y2="30525"/>
                        <a14:backgroundMark x1="51524" y1="32320" x2="51429" y2="31630"/>
                        <a14:backgroundMark x1="53048" y1="37845" x2="52000" y2="39088"/>
                        <a14:backgroundMark x1="51810" y1="39503" x2="51905" y2="41436"/>
                        <a14:backgroundMark x1="51333" y1="43785" x2="50286" y2="43508"/>
                        <a14:backgroundMark x1="50286" y1="41989" x2="50571" y2="44613"/>
                        <a14:backgroundMark x1="48952" y1="44061" x2="48381" y2="45856"/>
                        <a14:backgroundMark x1="46952" y1="44061" x2="47143" y2="45166"/>
                        <a14:backgroundMark x1="44667" y1="42265" x2="44095" y2="42680"/>
                        <a14:backgroundMark x1="44857" y1="41160" x2="43714" y2="41298"/>
                        <a14:backgroundMark x1="44190" y1="38398" x2="44190" y2="38398"/>
                        <a14:backgroundMark x1="43810" y1="38536" x2="42952" y2="38536"/>
                        <a14:backgroundMark x1="44095" y1="36464" x2="43238" y2="36050"/>
                        <a14:backgroundMark x1="45524" y1="31215" x2="45524" y2="29696"/>
                        <a14:backgroundMark x1="50286" y1="31354" x2="50667" y2="30249"/>
                        <a14:backgroundMark x1="49905" y1="31630" x2="50095" y2="30249"/>
                        <a14:backgroundMark x1="45333" y1="30939" x2="44857" y2="29834"/>
                        <a14:backgroundMark x1="45714" y1="31077" x2="45143" y2="29558"/>
                        <a14:backgroundMark x1="45429" y1="44061" x2="45429" y2="45856"/>
                        <a14:backgroundMark x1="56952" y1="51934" x2="56762" y2="50138"/>
                        <a14:backgroundMark x1="56190" y1="50000" x2="57238" y2="52762"/>
                        <a14:backgroundMark x1="56190" y1="50138" x2="57333" y2="49586"/>
                        <a14:backgroundMark x1="47810" y1="57735" x2="47333" y2="58702"/>
                        <a14:backgroundMark x1="45429" y1="56630" x2="45276" y2="55966"/>
                        <a14:backgroundMark x1="44381" y1="52348" x2="45048" y2="52486"/>
                        <a14:backgroundMark x1="65429" y1="57597" x2="64476" y2="58149"/>
                      </a14:backgroundRemoval>
                    </a14:imgEffect>
                  </a14:imgLayer>
                </a14:imgProps>
              </a:ext>
              <a:ext uri="{28A0092B-C50C-407E-A947-70E740481C1C}">
                <a14:useLocalDpi xmlns:a14="http://schemas.microsoft.com/office/drawing/2010/main" val="0"/>
              </a:ext>
            </a:extLst>
          </a:blip>
          <a:srcRect l="32763" t="27415" r="40036" b="40057"/>
          <a:stretch/>
        </p:blipFill>
        <p:spPr>
          <a:xfrm>
            <a:off x="7106653" y="2073839"/>
            <a:ext cx="4676132" cy="3855915"/>
          </a:xfrm>
          <a:prstGeom prst="rect">
            <a:avLst/>
          </a:prstGeom>
        </p:spPr>
      </p:pic>
    </p:spTree>
    <p:extLst>
      <p:ext uri="{BB962C8B-B14F-4D97-AF65-F5344CB8AC3E}">
        <p14:creationId xmlns:p14="http://schemas.microsoft.com/office/powerpoint/2010/main" val="1786696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1010652" y="2021304"/>
            <a:ext cx="7074569" cy="4315327"/>
          </a:xfrm>
        </p:spPr>
        <p:txBody>
          <a:bodyPr/>
          <a:lstStyle/>
          <a:p>
            <a:pPr marL="0" indent="0">
              <a:buNone/>
            </a:pPr>
            <a:r>
              <a:rPr lang="en-US" dirty="0"/>
              <a:t>Incorrect. Most harmful oxygen species are made by host cells as a way to injure the bacteria and make it harder for the bacteria to survive. Our </a:t>
            </a:r>
            <a:r>
              <a:rPr lang="en-US" i="1" dirty="0"/>
              <a:t>H. pylori </a:t>
            </a:r>
            <a:r>
              <a:rPr lang="en-US" dirty="0"/>
              <a:t>isn’t in contact with human cells yet, so there isn’t a lot of harmful oxygen to worry about right now.</a:t>
            </a:r>
          </a:p>
        </p:txBody>
      </p:sp>
      <p:pic>
        <p:nvPicPr>
          <p:cNvPr id="3" name="Picture 2" descr="A close up of a piece of paper&#10;&#10;Description automatically generated">
            <a:extLst>
              <a:ext uri="{FF2B5EF4-FFF2-40B4-BE49-F238E27FC236}">
                <a16:creationId xmlns:a16="http://schemas.microsoft.com/office/drawing/2014/main" id="{178FE81C-F92C-4DD6-861E-6A867975098C}"/>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24724" b="43232" l="70762" r="86000">
                        <a14:foregroundMark x1="75524" y1="32044" x2="72762" y2="33978"/>
                        <a14:foregroundMark x1="74952" y1="32459" x2="72762" y2="32873"/>
                        <a14:foregroundMark x1="72762" y1="32873" x2="73143" y2="34392"/>
                        <a14:foregroundMark x1="74190" y1="37569" x2="72857" y2="40746"/>
                        <a14:foregroundMark x1="72857" y1="40746" x2="75048" y2="39503"/>
                        <a14:foregroundMark x1="75048" y1="39503" x2="74000" y2="37431"/>
                        <a14:foregroundMark x1="74476" y1="37983" x2="75905" y2="40608"/>
                        <a14:foregroundMark x1="75905" y1="40608" x2="74190" y2="40884"/>
                        <a14:foregroundMark x1="78667" y1="33287" x2="77333" y2="36188"/>
                        <a14:foregroundMark x1="77333" y1="36188" x2="79714" y2="35359"/>
                        <a14:foregroundMark x1="79714" y1="35359" x2="78762" y2="33287"/>
                        <a14:foregroundMark x1="83333" y1="29834" x2="83333" y2="29282"/>
                        <a14:foregroundMark x1="82857" y1="29282" x2="83429" y2="32459"/>
                        <a14:foregroundMark x1="83429" y1="32459" x2="83238" y2="29144"/>
                        <a14:foregroundMark x1="83238" y1="29144" x2="83238" y2="29144"/>
                        <a14:foregroundMark x1="82952" y1="36878" x2="83238" y2="36878"/>
                        <a14:foregroundMark x1="82762" y1="37017" x2="83619" y2="36602"/>
                        <a14:foregroundMark x1="82952" y1="36602" x2="82857" y2="39917"/>
                        <a14:foregroundMark x1="82857" y1="39917" x2="84952" y2="38398"/>
                        <a14:foregroundMark x1="84952" y1="38398" x2="82857" y2="36464"/>
                        <a14:foregroundMark x1="82857" y1="36464" x2="82381" y2="36740"/>
                        <a14:foregroundMark x1="85429" y1="28591" x2="86000" y2="32044"/>
                        <a14:foregroundMark x1="86000" y1="32044" x2="85238" y2="33702"/>
                        <a14:foregroundMark x1="76952" y1="42127" x2="74762" y2="43508"/>
                        <a14:foregroundMark x1="74762" y1="43508" x2="72476" y2="42403"/>
                        <a14:foregroundMark x1="72476" y1="42403" x2="72095" y2="41851"/>
                        <a14:foregroundMark x1="72762" y1="25967" x2="71143" y2="28453"/>
                        <a14:foregroundMark x1="71143" y1="28453" x2="70857" y2="31906"/>
                        <a14:foregroundMark x1="70857" y1="31906" x2="74476" y2="29834"/>
                        <a14:foregroundMark x1="71619" y1="25138" x2="71143" y2="24724"/>
                        <a14:foregroundMark x1="72952" y1="32320" x2="75048" y2="33149"/>
                        <a14:foregroundMark x1="75048" y1="33149" x2="73048" y2="34530"/>
                        <a14:foregroundMark x1="72952" y1="31768" x2="75524" y2="31492"/>
                        <a14:foregroundMark x1="75524" y1="31492" x2="75905" y2="34807"/>
                        <a14:foregroundMark x1="75905" y1="34807" x2="73619" y2="35497"/>
                        <a14:foregroundMark x1="73619" y1="35497" x2="72667" y2="32320"/>
                        <a14:foregroundMark x1="72667" y1="32320" x2="73333" y2="30663"/>
                        <a14:foregroundMark x1="74857" y1="33425" x2="75333" y2="34116"/>
                        <a14:foregroundMark x1="75238" y1="36878" x2="75238" y2="40331"/>
                        <a14:foregroundMark x1="75238" y1="40331" x2="74952" y2="36602"/>
                        <a14:foregroundMark x1="74952" y1="36602" x2="74571" y2="36464"/>
                        <a14:foregroundMark x1="82952" y1="37017" x2="82095" y2="40055"/>
                        <a14:foregroundMark x1="82095" y1="40055" x2="82190" y2="36740"/>
                        <a14:foregroundMark x1="82190" y1="36740" x2="82095" y2="36602"/>
                        <a14:foregroundMark x1="83810" y1="28729" x2="81619" y2="30110"/>
                        <a14:foregroundMark x1="81619" y1="30110" x2="82476" y2="33149"/>
                        <a14:foregroundMark x1="82476" y1="33149" x2="83714" y2="30249"/>
                        <a14:foregroundMark x1="83714" y1="30249" x2="82952" y2="28729"/>
                        <a14:foregroundMark x1="84000" y1="29420" x2="83238" y2="32597"/>
                        <a14:foregroundMark x1="83238" y1="32597" x2="83429" y2="29696"/>
                      </a14:backgroundRemoval>
                    </a14:imgEffect>
                  </a14:imgLayer>
                </a14:imgProps>
              </a:ext>
              <a:ext uri="{28A0092B-C50C-407E-A947-70E740481C1C}">
                <a14:useLocalDpi xmlns:a14="http://schemas.microsoft.com/office/drawing/2010/main" val="0"/>
              </a:ext>
            </a:extLst>
          </a:blip>
          <a:srcRect l="69762" t="23976" r="12733" b="55265"/>
          <a:stretch/>
        </p:blipFill>
        <p:spPr>
          <a:xfrm>
            <a:off x="7966735" y="3543188"/>
            <a:ext cx="3691865" cy="3018729"/>
          </a:xfrm>
          <a:prstGeom prst="rect">
            <a:avLst/>
          </a:prstGeom>
        </p:spPr>
      </p:pic>
      <p:grpSp>
        <p:nvGrpSpPr>
          <p:cNvPr id="5" name="Group 4">
            <a:extLst>
              <a:ext uri="{FF2B5EF4-FFF2-40B4-BE49-F238E27FC236}">
                <a16:creationId xmlns:a16="http://schemas.microsoft.com/office/drawing/2014/main" id="{993BC22F-4EF8-4A53-A1A6-38E20D747205}"/>
              </a:ext>
            </a:extLst>
          </p:cNvPr>
          <p:cNvGrpSpPr/>
          <p:nvPr/>
        </p:nvGrpSpPr>
        <p:grpSpPr>
          <a:xfrm>
            <a:off x="232756" y="382385"/>
            <a:ext cx="2344189" cy="1479666"/>
            <a:chOff x="232756" y="382385"/>
            <a:chExt cx="2344189" cy="1479666"/>
          </a:xfrm>
        </p:grpSpPr>
        <p:sp>
          <p:nvSpPr>
            <p:cNvPr id="6" name="Arrow: Left 5">
              <a:extLst>
                <a:ext uri="{FF2B5EF4-FFF2-40B4-BE49-F238E27FC236}">
                  <a16:creationId xmlns:a16="http://schemas.microsoft.com/office/drawing/2014/main" id="{85B70688-61A0-410D-902E-52C08AEF4B08}"/>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4" action="ppaction://hlinksldjump"/>
              <a:extLst>
                <a:ext uri="{FF2B5EF4-FFF2-40B4-BE49-F238E27FC236}">
                  <a16:creationId xmlns:a16="http://schemas.microsoft.com/office/drawing/2014/main" id="{0B726789-BAA8-48C1-901C-6C1C510C78EB}"/>
                </a:ext>
              </a:extLst>
            </p:cNvPr>
            <p:cNvSpPr txBox="1"/>
            <p:nvPr/>
          </p:nvSpPr>
          <p:spPr>
            <a:xfrm>
              <a:off x="532014" y="829830"/>
              <a:ext cx="2044931" cy="584775"/>
            </a:xfrm>
            <a:prstGeom prst="rect">
              <a:avLst/>
            </a:prstGeom>
            <a:noFill/>
          </p:spPr>
          <p:txBody>
            <a:bodyPr wrap="square" rtlCol="0">
              <a:spAutoFit/>
            </a:bodyPr>
            <a:lstStyle/>
            <a:p>
              <a:r>
                <a:rPr lang="en-US" sz="3200" dirty="0"/>
                <a:t>Try Again!</a:t>
              </a:r>
            </a:p>
          </p:txBody>
        </p:sp>
      </p:grpSp>
    </p:spTree>
    <p:extLst>
      <p:ext uri="{BB962C8B-B14F-4D97-AF65-F5344CB8AC3E}">
        <p14:creationId xmlns:p14="http://schemas.microsoft.com/office/powerpoint/2010/main" val="253839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1058778" y="2438399"/>
            <a:ext cx="5775159" cy="4037215"/>
          </a:xfrm>
        </p:spPr>
        <p:txBody>
          <a:bodyPr/>
          <a:lstStyle/>
          <a:p>
            <a:pPr marL="0" indent="0">
              <a:buNone/>
            </a:pPr>
            <a:r>
              <a:rPr lang="en-US" dirty="0"/>
              <a:t>Incorrect. </a:t>
            </a:r>
            <a:r>
              <a:rPr lang="en-US" i="1" dirty="0"/>
              <a:t>H. pylori’s </a:t>
            </a:r>
            <a:r>
              <a:rPr lang="en-US" dirty="0"/>
              <a:t>ability to “swim” using its flagella (the noodle-looking appendages coming off on one side) are essential for setting up a chronic (long-term) infection. But, there’s something we have to do first so that we can survive the harsh environment of the stomach!</a:t>
            </a:r>
          </a:p>
        </p:txBody>
      </p:sp>
      <p:grpSp>
        <p:nvGrpSpPr>
          <p:cNvPr id="5" name="Group 4">
            <a:extLst>
              <a:ext uri="{FF2B5EF4-FFF2-40B4-BE49-F238E27FC236}">
                <a16:creationId xmlns:a16="http://schemas.microsoft.com/office/drawing/2014/main" id="{DDFEBEA5-FD15-4919-8179-89C44D65FA0B}"/>
              </a:ext>
            </a:extLst>
          </p:cNvPr>
          <p:cNvGrpSpPr/>
          <p:nvPr/>
        </p:nvGrpSpPr>
        <p:grpSpPr>
          <a:xfrm>
            <a:off x="232756" y="382385"/>
            <a:ext cx="2344189" cy="1479666"/>
            <a:chOff x="232756" y="382385"/>
            <a:chExt cx="2344189" cy="1479666"/>
          </a:xfrm>
        </p:grpSpPr>
        <p:sp>
          <p:nvSpPr>
            <p:cNvPr id="6" name="Arrow: Left 5">
              <a:extLst>
                <a:ext uri="{FF2B5EF4-FFF2-40B4-BE49-F238E27FC236}">
                  <a16:creationId xmlns:a16="http://schemas.microsoft.com/office/drawing/2014/main" id="{2CB72E5E-3884-4582-A133-ECE417F94C84}"/>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2" action="ppaction://hlinksldjump"/>
              <a:extLst>
                <a:ext uri="{FF2B5EF4-FFF2-40B4-BE49-F238E27FC236}">
                  <a16:creationId xmlns:a16="http://schemas.microsoft.com/office/drawing/2014/main" id="{B24DC748-054D-403F-8E34-7ACC3C266689}"/>
                </a:ext>
              </a:extLst>
            </p:cNvPr>
            <p:cNvSpPr txBox="1"/>
            <p:nvPr/>
          </p:nvSpPr>
          <p:spPr>
            <a:xfrm>
              <a:off x="532014" y="829830"/>
              <a:ext cx="2044931" cy="584775"/>
            </a:xfrm>
            <a:prstGeom prst="rect">
              <a:avLst/>
            </a:prstGeom>
            <a:noFill/>
          </p:spPr>
          <p:txBody>
            <a:bodyPr wrap="square" rtlCol="0">
              <a:spAutoFit/>
            </a:bodyPr>
            <a:lstStyle/>
            <a:p>
              <a:r>
                <a:rPr lang="en-US" sz="3200" dirty="0"/>
                <a:t>Try Again!</a:t>
              </a:r>
            </a:p>
          </p:txBody>
        </p:sp>
      </p:grpSp>
      <p:pic>
        <p:nvPicPr>
          <p:cNvPr id="8" name="Picture 7" descr="A picture containing room&#10;&#10;Description automatically generated">
            <a:extLst>
              <a:ext uri="{FF2B5EF4-FFF2-40B4-BE49-F238E27FC236}">
                <a16:creationId xmlns:a16="http://schemas.microsoft.com/office/drawing/2014/main" id="{CA8ABD22-E325-479B-BAC8-2D6011DD46C3}"/>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7321247" y="2459085"/>
            <a:ext cx="4477087" cy="2780282"/>
          </a:xfrm>
          <a:prstGeom prst="rect">
            <a:avLst/>
          </a:prstGeom>
        </p:spPr>
      </p:pic>
    </p:spTree>
    <p:extLst>
      <p:ext uri="{BB962C8B-B14F-4D97-AF65-F5344CB8AC3E}">
        <p14:creationId xmlns:p14="http://schemas.microsoft.com/office/powerpoint/2010/main" val="3685704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838200" y="2309495"/>
            <a:ext cx="7247021" cy="2337925"/>
          </a:xfrm>
        </p:spPr>
        <p:txBody>
          <a:bodyPr/>
          <a:lstStyle/>
          <a:p>
            <a:pPr marL="0" indent="0">
              <a:buNone/>
            </a:pPr>
            <a:r>
              <a:rPr lang="en-US" dirty="0"/>
              <a:t>Correct! One of the main ways that the stomach protects itself (and you) from unwanted microbes is by making lots of acid. In addition to killing of millions of unwanted microbes, this acid also helps us digest our food! </a:t>
            </a:r>
          </a:p>
        </p:txBody>
      </p:sp>
      <p:grpSp>
        <p:nvGrpSpPr>
          <p:cNvPr id="10" name="Group 9">
            <a:extLst>
              <a:ext uri="{FF2B5EF4-FFF2-40B4-BE49-F238E27FC236}">
                <a16:creationId xmlns:a16="http://schemas.microsoft.com/office/drawing/2014/main" id="{2DC4FDFE-9BCB-478B-B2EA-F59F9A8A8DDE}"/>
              </a:ext>
            </a:extLst>
          </p:cNvPr>
          <p:cNvGrpSpPr/>
          <p:nvPr/>
        </p:nvGrpSpPr>
        <p:grpSpPr>
          <a:xfrm rot="10800000">
            <a:off x="9693046" y="234370"/>
            <a:ext cx="2344189" cy="1479666"/>
            <a:chOff x="617766" y="382385"/>
            <a:chExt cx="2344189" cy="1479666"/>
          </a:xfrm>
        </p:grpSpPr>
        <p:sp>
          <p:nvSpPr>
            <p:cNvPr id="11" name="Arrow: Left 10">
              <a:hlinkClick r:id="rId2" action="ppaction://hlinksldjump"/>
              <a:extLst>
                <a:ext uri="{FF2B5EF4-FFF2-40B4-BE49-F238E27FC236}">
                  <a16:creationId xmlns:a16="http://schemas.microsoft.com/office/drawing/2014/main" id="{DF4DC34D-2AB7-47B7-A3F6-A0E79F21CBF6}"/>
                </a:ext>
              </a:extLst>
            </p:cNvPr>
            <p:cNvSpPr/>
            <p:nvPr/>
          </p:nvSpPr>
          <p:spPr>
            <a:xfrm>
              <a:off x="61776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hlinkClick r:id="rId2" action="ppaction://hlinksldjump"/>
              <a:extLst>
                <a:ext uri="{FF2B5EF4-FFF2-40B4-BE49-F238E27FC236}">
                  <a16:creationId xmlns:a16="http://schemas.microsoft.com/office/drawing/2014/main" id="{BDC5624D-C16A-45E2-9D4F-1CD40FBEC51D}"/>
                </a:ext>
              </a:extLst>
            </p:cNvPr>
            <p:cNvSpPr txBox="1"/>
            <p:nvPr/>
          </p:nvSpPr>
          <p:spPr>
            <a:xfrm rot="10800000">
              <a:off x="1349870" y="829830"/>
              <a:ext cx="1227075" cy="584775"/>
            </a:xfrm>
            <a:prstGeom prst="rect">
              <a:avLst/>
            </a:prstGeom>
            <a:noFill/>
          </p:spPr>
          <p:txBody>
            <a:bodyPr wrap="square" rtlCol="0">
              <a:spAutoFit/>
            </a:bodyPr>
            <a:lstStyle/>
            <a:p>
              <a:r>
                <a:rPr lang="en-US" sz="3200" dirty="0"/>
                <a:t>Next!</a:t>
              </a:r>
            </a:p>
          </p:txBody>
        </p:sp>
      </p:grpSp>
      <p:pic>
        <p:nvPicPr>
          <p:cNvPr id="13" name="Picture 12" descr="A close up of a piece of paper&#10;&#10;Description automatically generated">
            <a:extLst>
              <a:ext uri="{FF2B5EF4-FFF2-40B4-BE49-F238E27FC236}">
                <a16:creationId xmlns:a16="http://schemas.microsoft.com/office/drawing/2014/main" id="{9E293ADC-DAE7-4EBB-BF46-DDEC1792FE7D}"/>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27624" b="63398" l="2000" r="18762">
                        <a14:foregroundMark x1="7048" y1="29972" x2="11143" y2="29144"/>
                        <a14:foregroundMark x1="11524" y1="28453" x2="6667" y2="27762"/>
                        <a14:foregroundMark x1="6667" y1="27762" x2="6762" y2="30387"/>
                        <a14:foregroundMark x1="2190" y1="56906" x2="4857" y2="62983"/>
                        <a14:foregroundMark x1="4857" y1="62983" x2="9619" y2="65055"/>
                        <a14:foregroundMark x1="9619" y1="65055" x2="14381" y2="63398"/>
                        <a14:foregroundMark x1="14381" y1="63398" x2="15905" y2="61188"/>
                      </a14:backgroundRemoval>
                    </a14:imgEffect>
                  </a14:imgLayer>
                </a14:imgProps>
              </a:ext>
              <a:ext uri="{28A0092B-C50C-407E-A947-70E740481C1C}">
                <a14:useLocalDpi xmlns:a14="http://schemas.microsoft.com/office/drawing/2010/main" val="0"/>
              </a:ext>
            </a:extLst>
          </a:blip>
          <a:srcRect l="-877" t="26036" r="79026" b="33722"/>
          <a:stretch/>
        </p:blipFill>
        <p:spPr>
          <a:xfrm>
            <a:off x="8303055" y="2309495"/>
            <a:ext cx="3212005" cy="4078863"/>
          </a:xfrm>
          <a:prstGeom prst="rect">
            <a:avLst/>
          </a:prstGeom>
        </p:spPr>
      </p:pic>
    </p:spTree>
    <p:extLst>
      <p:ext uri="{BB962C8B-B14F-4D97-AF65-F5344CB8AC3E}">
        <p14:creationId xmlns:p14="http://schemas.microsoft.com/office/powerpoint/2010/main" val="2804268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838200" y="296082"/>
            <a:ext cx="10515600" cy="4131539"/>
          </a:xfrm>
        </p:spPr>
        <p:txBody>
          <a:bodyPr/>
          <a:lstStyle/>
          <a:p>
            <a:pPr marL="0" indent="0">
              <a:buNone/>
            </a:pPr>
            <a:r>
              <a:rPr lang="en-US" dirty="0"/>
              <a:t>Great! You've made it to the thick, protective layer of mucus (</a:t>
            </a:r>
            <a:r>
              <a:rPr lang="en-US" dirty="0" err="1"/>
              <a:t>ew</a:t>
            </a:r>
            <a:r>
              <a:rPr lang="en-US" dirty="0"/>
              <a:t>!) that shields our stomach cells from the harmful effects of stomach acid.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What should you do here?</a:t>
            </a:r>
          </a:p>
        </p:txBody>
      </p:sp>
      <p:grpSp>
        <p:nvGrpSpPr>
          <p:cNvPr id="5" name="Group 4">
            <a:extLst>
              <a:ext uri="{FF2B5EF4-FFF2-40B4-BE49-F238E27FC236}">
                <a16:creationId xmlns:a16="http://schemas.microsoft.com/office/drawing/2014/main" id="{E922DBAE-D411-4084-A118-CBB0189FA0F9}"/>
              </a:ext>
            </a:extLst>
          </p:cNvPr>
          <p:cNvGrpSpPr/>
          <p:nvPr/>
        </p:nvGrpSpPr>
        <p:grpSpPr>
          <a:xfrm>
            <a:off x="189346" y="2566193"/>
            <a:ext cx="1603956" cy="1115650"/>
            <a:chOff x="10691759" y="4913447"/>
            <a:chExt cx="2118961" cy="1406196"/>
          </a:xfrm>
        </p:grpSpPr>
        <p:sp>
          <p:nvSpPr>
            <p:cNvPr id="6" name="Cloud 5">
              <a:hlinkClick r:id="rId2" action="ppaction://hlinksldjump"/>
              <a:extLst>
                <a:ext uri="{FF2B5EF4-FFF2-40B4-BE49-F238E27FC236}">
                  <a16:creationId xmlns:a16="http://schemas.microsoft.com/office/drawing/2014/main" id="{6FA2B87C-66B8-4C44-8103-D92C6B5C444E}"/>
                </a:ext>
              </a:extLst>
            </p:cNvPr>
            <p:cNvSpPr/>
            <p:nvPr/>
          </p:nvSpPr>
          <p:spPr>
            <a:xfrm>
              <a:off x="10691759" y="4913447"/>
              <a:ext cx="2118961" cy="1406196"/>
            </a:xfrm>
            <a:prstGeom prst="cloud">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103C8B8E-1FDA-4407-8B50-309C556B134B}"/>
                </a:ext>
              </a:extLst>
            </p:cNvPr>
            <p:cNvSpPr txBox="1">
              <a:spLocks/>
            </p:cNvSpPr>
            <p:nvPr/>
          </p:nvSpPr>
          <p:spPr>
            <a:xfrm>
              <a:off x="11204243" y="5371325"/>
              <a:ext cx="1493535" cy="665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i="1" dirty="0"/>
                <a:t>Hint!</a:t>
              </a:r>
              <a:endParaRPr lang="en-US" dirty="0"/>
            </a:p>
          </p:txBody>
        </p:sp>
      </p:grpSp>
      <p:pic>
        <p:nvPicPr>
          <p:cNvPr id="17" name="Picture 16" descr="A picture containing room&#10;&#10;Description automatically generated">
            <a:extLst>
              <a:ext uri="{FF2B5EF4-FFF2-40B4-BE49-F238E27FC236}">
                <a16:creationId xmlns:a16="http://schemas.microsoft.com/office/drawing/2014/main" id="{83F8C099-7926-4B67-8EBD-9ABB3CFB3B31}"/>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65797" b="97115" l="1916" r="70529">
                        <a14:foregroundMark x1="4350" y1="75962" x2="5566" y2="71978"/>
                        <a14:foregroundMark x1="2464" y1="82143" x2="2674" y2="81456"/>
                        <a14:foregroundMark x1="5566" y1="71978" x2="12591" y2="71429"/>
                        <a14:foregroundMark x1="12591" y1="71429" x2="14227" y2="74660"/>
                        <a14:foregroundMark x1="19744" y1="74052" x2="21077" y2="71154"/>
                        <a14:foregroundMark x1="21077" y1="71154" x2="28558" y2="73626"/>
                        <a14:foregroundMark x1="34216" y1="72729" x2="35493" y2="72527"/>
                        <a14:foregroundMark x1="28558" y1="73626" x2="29860" y2="73420"/>
                        <a14:foregroundMark x1="35493" y1="72527" x2="42062" y2="76923"/>
                        <a14:foregroundMark x1="42062" y1="76923" x2="43978" y2="87637"/>
                        <a14:foregroundMark x1="43978" y1="87637" x2="40055" y2="97115"/>
                        <a14:foregroundMark x1="40055" y1="97115" x2="3741" y2="96016"/>
                        <a14:foregroundMark x1="3741" y1="96016" x2="2007" y2="85440"/>
                        <a14:foregroundMark x1="2007" y1="85440" x2="3373" y2="81944"/>
                        <a14:foregroundMark x1="2920" y1="96978" x2="10766" y2="94918"/>
                        <a14:foregroundMark x1="10766" y1="94918" x2="19161" y2="94918"/>
                        <a14:foregroundMark x1="19161" y1="94918" x2="35128" y2="91621"/>
                        <a14:foregroundMark x1="35128" y1="91621" x2="42518" y2="93407"/>
                        <a14:foregroundMark x1="42518" y1="93407" x2="48358" y2="86126"/>
                        <a14:foregroundMark x1="48358" y1="86126" x2="52464" y2="95604"/>
                        <a14:foregroundMark x1="52464" y1="95604" x2="59580" y2="95055"/>
                        <a14:foregroundMark x1="59580" y1="95055" x2="60036" y2="73901"/>
                        <a14:foregroundMark x1="60036" y1="73901" x2="63686" y2="94368"/>
                        <a14:foregroundMark x1="63686" y1="94368" x2="65511" y2="84066"/>
                        <a14:foregroundMark x1="65511" y1="84066" x2="70164" y2="92033"/>
                        <a14:foregroundMark x1="70164" y1="92033" x2="70529" y2="97115"/>
                        <a14:backgroundMark x1="15693" y1="73901" x2="18613" y2="73352"/>
                        <a14:backgroundMark x1="17336" y1="74725" x2="17062" y2="80082"/>
                        <a14:backgroundMark x1="15328" y1="75687" x2="15328" y2="79808"/>
                        <a14:backgroundMark x1="19526" y1="74588" x2="19526" y2="78434"/>
                        <a14:backgroundMark x1="14872" y1="74588" x2="15055" y2="78297"/>
                        <a14:backgroundMark x1="4015" y1="75962" x2="2281" y2="81181"/>
                        <a14:backgroundMark x1="31478" y1="71016" x2="31296" y2="77747"/>
                        <a14:backgroundMark x1="4015" y1="75962" x2="4015" y2="77060"/>
                        <a14:backgroundMark x1="19982" y1="75000" x2="19343" y2="73214"/>
                        <a14:backgroundMark x1="32664" y1="71978" x2="32664" y2="74725"/>
                      </a14:backgroundRemoval>
                    </a14:imgEffect>
                  </a14:imgLayer>
                </a14:imgProps>
              </a:ext>
              <a:ext uri="{28A0092B-C50C-407E-A947-70E740481C1C}">
                <a14:useLocalDpi xmlns:a14="http://schemas.microsoft.com/office/drawing/2010/main" val="0"/>
              </a:ext>
            </a:extLst>
          </a:blip>
          <a:srcRect l="2185" t="62252" r="56311" b="1153"/>
          <a:stretch/>
        </p:blipFill>
        <p:spPr>
          <a:xfrm>
            <a:off x="5764461" y="1581471"/>
            <a:ext cx="2878120" cy="1685610"/>
          </a:xfrm>
          <a:prstGeom prst="rect">
            <a:avLst/>
          </a:prstGeom>
        </p:spPr>
      </p:pic>
      <p:pic>
        <p:nvPicPr>
          <p:cNvPr id="23" name="Picture 22" descr="A picture containing room&#10;&#10;Description automatically generated">
            <a:hlinkClick r:id="rId5" action="ppaction://hlinksldjump"/>
            <a:extLst>
              <a:ext uri="{FF2B5EF4-FFF2-40B4-BE49-F238E27FC236}">
                <a16:creationId xmlns:a16="http://schemas.microsoft.com/office/drawing/2014/main" id="{A12F51B4-2984-46E3-8A9E-9D30BBD156BD}"/>
              </a:ext>
            </a:extLst>
          </p:cNvPr>
          <p:cNvPicPr>
            <a:picLocks noChangeAspect="1"/>
          </p:cNvPicPr>
          <p:nvPr/>
        </p:nvPicPr>
        <p:blipFill rotWithShape="1">
          <a:blip r:embed="rId6">
            <a:extLst>
              <a:ext uri="{BEBA8EAE-BF5A-486C-A8C5-ECC9F3942E4B}">
                <a14:imgProps xmlns:a14="http://schemas.microsoft.com/office/drawing/2010/main">
                  <a14:imgLayer r:embed="rId4">
                    <a14:imgEffect>
                      <a14:backgroundRemoval t="26099" b="61126" l="87044" r="98084">
                        <a14:foregroundMark x1="90328" y1="54258" x2="90055" y2="60165"/>
                        <a14:foregroundMark x1="97080" y1="55357" x2="95255" y2="60989"/>
                        <a14:foregroundMark x1="91515" y1="61126" x2="88412" y2="60989"/>
                        <a14:foregroundMark x1="92609" y1="26099" x2="93522" y2="26099"/>
                      </a14:backgroundRemoval>
                    </a14:imgEffect>
                  </a14:imgLayer>
                </a14:imgProps>
              </a:ext>
              <a:ext uri="{28A0092B-C50C-407E-A947-70E740481C1C}">
                <a14:useLocalDpi xmlns:a14="http://schemas.microsoft.com/office/drawing/2010/main" val="0"/>
              </a:ext>
            </a:extLst>
          </a:blip>
          <a:srcRect l="85860" t="22121" r="348" b="37400"/>
          <a:stretch/>
        </p:blipFill>
        <p:spPr>
          <a:xfrm>
            <a:off x="10214152" y="3747466"/>
            <a:ext cx="1173261" cy="2287260"/>
          </a:xfrm>
          <a:prstGeom prst="rect">
            <a:avLst/>
          </a:prstGeom>
        </p:spPr>
      </p:pic>
      <p:pic>
        <p:nvPicPr>
          <p:cNvPr id="24" name="Picture 23" descr="A close up of a piece of paper&#10;&#10;Description automatically generated">
            <a:hlinkClick r:id="rId7" action="ppaction://hlinksldjump"/>
            <a:extLst>
              <a:ext uri="{FF2B5EF4-FFF2-40B4-BE49-F238E27FC236}">
                <a16:creationId xmlns:a16="http://schemas.microsoft.com/office/drawing/2014/main" id="{52033316-27CF-4ACF-BB2C-D62E72AC6924}"/>
              </a:ext>
            </a:extLst>
          </p:cNvPr>
          <p:cNvPicPr>
            <a:picLocks noChangeAspect="1"/>
          </p:cNvPicPr>
          <p:nvPr/>
        </p:nvPicPr>
        <p:blipFill rotWithShape="1">
          <a:blip r:embed="rId8">
            <a:extLst>
              <a:ext uri="{BEBA8EAE-BF5A-486C-A8C5-ECC9F3942E4B}">
                <a14:imgProps xmlns:a14="http://schemas.microsoft.com/office/drawing/2010/main">
                  <a14:imgLayer r:embed="rId9">
                    <a14:imgEffect>
                      <a14:backgroundRemoval t="24724" b="43232" l="70762" r="86000">
                        <a14:foregroundMark x1="75524" y1="32044" x2="72762" y2="33978"/>
                        <a14:foregroundMark x1="74952" y1="32459" x2="72762" y2="32873"/>
                        <a14:foregroundMark x1="72762" y1="32873" x2="73143" y2="34392"/>
                        <a14:foregroundMark x1="74190" y1="37569" x2="72857" y2="40746"/>
                        <a14:foregroundMark x1="72857" y1="40746" x2="75048" y2="39503"/>
                        <a14:foregroundMark x1="75048" y1="39503" x2="74000" y2="37431"/>
                        <a14:foregroundMark x1="74476" y1="37983" x2="75905" y2="40608"/>
                        <a14:foregroundMark x1="75905" y1="40608" x2="74190" y2="40884"/>
                        <a14:foregroundMark x1="78667" y1="33287" x2="77333" y2="36188"/>
                        <a14:foregroundMark x1="77333" y1="36188" x2="79714" y2="35359"/>
                        <a14:foregroundMark x1="79714" y1="35359" x2="78762" y2="33287"/>
                        <a14:foregroundMark x1="83333" y1="29834" x2="83333" y2="29282"/>
                        <a14:foregroundMark x1="82857" y1="29282" x2="83429" y2="32459"/>
                        <a14:foregroundMark x1="83429" y1="32459" x2="83238" y2="29144"/>
                        <a14:foregroundMark x1="83238" y1="29144" x2="83238" y2="29144"/>
                        <a14:foregroundMark x1="82952" y1="36878" x2="83238" y2="36878"/>
                        <a14:foregroundMark x1="82762" y1="37017" x2="83619" y2="36602"/>
                        <a14:foregroundMark x1="82952" y1="36602" x2="82857" y2="39917"/>
                        <a14:foregroundMark x1="82857" y1="39917" x2="84952" y2="38398"/>
                        <a14:foregroundMark x1="84952" y1="38398" x2="82857" y2="36464"/>
                        <a14:foregroundMark x1="82857" y1="36464" x2="82381" y2="36740"/>
                        <a14:foregroundMark x1="85429" y1="28591" x2="86000" y2="32044"/>
                        <a14:foregroundMark x1="86000" y1="32044" x2="85238" y2="33702"/>
                        <a14:foregroundMark x1="76952" y1="42127" x2="74762" y2="43508"/>
                        <a14:foregroundMark x1="74762" y1="43508" x2="72476" y2="42403"/>
                        <a14:foregroundMark x1="72476" y1="42403" x2="72095" y2="41851"/>
                        <a14:foregroundMark x1="72762" y1="25967" x2="71143" y2="28453"/>
                        <a14:foregroundMark x1="71143" y1="28453" x2="70857" y2="31906"/>
                        <a14:foregroundMark x1="70857" y1="31906" x2="74476" y2="29834"/>
                        <a14:foregroundMark x1="71619" y1="25138" x2="71143" y2="24724"/>
                        <a14:foregroundMark x1="72952" y1="32320" x2="75048" y2="33149"/>
                        <a14:foregroundMark x1="75048" y1="33149" x2="73048" y2="34530"/>
                        <a14:foregroundMark x1="72952" y1="31768" x2="75524" y2="31492"/>
                        <a14:foregroundMark x1="75524" y1="31492" x2="75905" y2="34807"/>
                        <a14:foregroundMark x1="75905" y1="34807" x2="73619" y2="35497"/>
                        <a14:foregroundMark x1="73619" y1="35497" x2="72667" y2="32320"/>
                        <a14:foregroundMark x1="72667" y1="32320" x2="73333" y2="30663"/>
                        <a14:foregroundMark x1="74857" y1="33425" x2="75333" y2="34116"/>
                        <a14:foregroundMark x1="75238" y1="36878" x2="75238" y2="40331"/>
                        <a14:foregroundMark x1="75238" y1="40331" x2="74952" y2="36602"/>
                        <a14:foregroundMark x1="74952" y1="36602" x2="74571" y2="36464"/>
                        <a14:foregroundMark x1="82952" y1="37017" x2="82095" y2="40055"/>
                        <a14:foregroundMark x1="82095" y1="40055" x2="82190" y2="36740"/>
                        <a14:foregroundMark x1="82190" y1="36740" x2="82095" y2="36602"/>
                        <a14:foregroundMark x1="83810" y1="28729" x2="81619" y2="30110"/>
                        <a14:foregroundMark x1="81619" y1="30110" x2="82476" y2="33149"/>
                        <a14:foregroundMark x1="82476" y1="33149" x2="83714" y2="30249"/>
                        <a14:foregroundMark x1="83714" y1="30249" x2="82952" y2="28729"/>
                        <a14:foregroundMark x1="84000" y1="29420" x2="83238" y2="32597"/>
                        <a14:foregroundMark x1="83238" y1="32597" x2="83429" y2="29696"/>
                      </a14:backgroundRemoval>
                    </a14:imgEffect>
                  </a14:imgLayer>
                </a14:imgProps>
              </a:ext>
              <a:ext uri="{28A0092B-C50C-407E-A947-70E740481C1C}">
                <a14:useLocalDpi xmlns:a14="http://schemas.microsoft.com/office/drawing/2010/main" val="0"/>
              </a:ext>
            </a:extLst>
          </a:blip>
          <a:srcRect l="69762" t="23976" r="12733" b="55265"/>
          <a:stretch/>
        </p:blipFill>
        <p:spPr>
          <a:xfrm>
            <a:off x="3860310" y="4398190"/>
            <a:ext cx="1952937" cy="1596859"/>
          </a:xfrm>
          <a:prstGeom prst="rect">
            <a:avLst/>
          </a:prstGeom>
        </p:spPr>
      </p:pic>
      <p:pic>
        <p:nvPicPr>
          <p:cNvPr id="25" name="Picture 24" descr="A picture containing room&#10;&#10;Description automatically generated">
            <a:hlinkClick r:id="rId10" action="ppaction://hlinksldjump"/>
            <a:extLst>
              <a:ext uri="{FF2B5EF4-FFF2-40B4-BE49-F238E27FC236}">
                <a16:creationId xmlns:a16="http://schemas.microsoft.com/office/drawing/2014/main" id="{33B99C83-445D-43FA-A598-5226971BDEF9}"/>
              </a:ext>
            </a:extLst>
          </p:cNvPr>
          <p:cNvPicPr>
            <a:picLocks noChangeAspect="1"/>
          </p:cNvPicPr>
          <p:nvPr/>
        </p:nvPicPr>
        <p:blipFill rotWithShape="1">
          <a:blip r:embed="rId11">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19652372">
            <a:off x="875834" y="4606085"/>
            <a:ext cx="2286973" cy="1420216"/>
          </a:xfrm>
          <a:prstGeom prst="rect">
            <a:avLst/>
          </a:prstGeom>
        </p:spPr>
      </p:pic>
      <p:pic>
        <p:nvPicPr>
          <p:cNvPr id="26" name="Picture 25" descr="A picture containing room&#10;&#10;Description automatically generated">
            <a:hlinkClick r:id="rId12" action="ppaction://hlinksldjump"/>
            <a:extLst>
              <a:ext uri="{FF2B5EF4-FFF2-40B4-BE49-F238E27FC236}">
                <a16:creationId xmlns:a16="http://schemas.microsoft.com/office/drawing/2014/main" id="{CCDB9970-FFBD-4DF5-98D3-6CC97766299B}"/>
              </a:ext>
            </a:extLst>
          </p:cNvPr>
          <p:cNvPicPr>
            <a:picLocks noChangeAspect="1"/>
          </p:cNvPicPr>
          <p:nvPr/>
        </p:nvPicPr>
        <p:blipFill rotWithShape="1">
          <a:blip r:embed="rId11">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21905">
            <a:off x="6670194" y="4373527"/>
            <a:ext cx="2603299" cy="1616655"/>
          </a:xfrm>
          <a:prstGeom prst="rect">
            <a:avLst/>
          </a:prstGeom>
        </p:spPr>
      </p:pic>
      <p:pic>
        <p:nvPicPr>
          <p:cNvPr id="28" name="Picture 27" descr="A picture containing room&#10;&#10;Description automatically generated">
            <a:extLst>
              <a:ext uri="{FF2B5EF4-FFF2-40B4-BE49-F238E27FC236}">
                <a16:creationId xmlns:a16="http://schemas.microsoft.com/office/drawing/2014/main" id="{B762C06A-7269-4001-BBD4-CC0F2F15C416}"/>
              </a:ext>
            </a:extLst>
          </p:cNvPr>
          <p:cNvPicPr>
            <a:picLocks noChangeAspect="1"/>
          </p:cNvPicPr>
          <p:nvPr/>
        </p:nvPicPr>
        <p:blipFill rotWithShape="1">
          <a:blip r:embed="rId11">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19623535">
            <a:off x="7620603" y="1370846"/>
            <a:ext cx="681385" cy="423142"/>
          </a:xfrm>
          <a:prstGeom prst="rect">
            <a:avLst/>
          </a:prstGeom>
        </p:spPr>
      </p:pic>
      <p:pic>
        <p:nvPicPr>
          <p:cNvPr id="29" name="Picture 28" descr="A picture containing room&#10;&#10;Description automatically generated">
            <a:extLst>
              <a:ext uri="{FF2B5EF4-FFF2-40B4-BE49-F238E27FC236}">
                <a16:creationId xmlns:a16="http://schemas.microsoft.com/office/drawing/2014/main" id="{6D04E744-6A10-4C8D-9376-C3CE1FF6E783}"/>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65797" b="97115" l="1916" r="70529">
                        <a14:foregroundMark x1="4350" y1="75962" x2="5566" y2="71978"/>
                        <a14:foregroundMark x1="2464" y1="82143" x2="2674" y2="81456"/>
                        <a14:foregroundMark x1="5566" y1="71978" x2="12591" y2="71429"/>
                        <a14:foregroundMark x1="12591" y1="71429" x2="14227" y2="74660"/>
                        <a14:foregroundMark x1="19744" y1="74052" x2="21077" y2="71154"/>
                        <a14:foregroundMark x1="21077" y1="71154" x2="28558" y2="73626"/>
                        <a14:foregroundMark x1="34216" y1="72729" x2="35493" y2="72527"/>
                        <a14:foregroundMark x1="28558" y1="73626" x2="29860" y2="73420"/>
                        <a14:foregroundMark x1="35493" y1="72527" x2="42062" y2="76923"/>
                        <a14:foregroundMark x1="42062" y1="76923" x2="43978" y2="87637"/>
                        <a14:foregroundMark x1="43978" y1="87637" x2="40055" y2="97115"/>
                        <a14:foregroundMark x1="40055" y1="97115" x2="3741" y2="96016"/>
                        <a14:foregroundMark x1="3741" y1="96016" x2="2007" y2="85440"/>
                        <a14:foregroundMark x1="2007" y1="85440" x2="3373" y2="81944"/>
                        <a14:foregroundMark x1="2920" y1="96978" x2="10766" y2="94918"/>
                        <a14:foregroundMark x1="10766" y1="94918" x2="19161" y2="94918"/>
                        <a14:foregroundMark x1="19161" y1="94918" x2="35128" y2="91621"/>
                        <a14:foregroundMark x1="35128" y1="91621" x2="42518" y2="93407"/>
                        <a14:foregroundMark x1="42518" y1="93407" x2="48358" y2="86126"/>
                        <a14:foregroundMark x1="48358" y1="86126" x2="52464" y2="95604"/>
                        <a14:foregroundMark x1="52464" y1="95604" x2="59580" y2="95055"/>
                        <a14:foregroundMark x1="59580" y1="95055" x2="60036" y2="73901"/>
                        <a14:foregroundMark x1="60036" y1="73901" x2="63686" y2="94368"/>
                        <a14:foregroundMark x1="63686" y1="94368" x2="65511" y2="84066"/>
                        <a14:foregroundMark x1="65511" y1="84066" x2="70164" y2="92033"/>
                        <a14:foregroundMark x1="70164" y1="92033" x2="70529" y2="97115"/>
                        <a14:backgroundMark x1="15693" y1="73901" x2="18613" y2="73352"/>
                        <a14:backgroundMark x1="17336" y1="74725" x2="17062" y2="80082"/>
                        <a14:backgroundMark x1="15328" y1="75687" x2="15328" y2="79808"/>
                        <a14:backgroundMark x1="19526" y1="74588" x2="19526" y2="78434"/>
                        <a14:backgroundMark x1="14872" y1="74588" x2="15055" y2="78297"/>
                        <a14:backgroundMark x1="4015" y1="75962" x2="2281" y2="81181"/>
                        <a14:backgroundMark x1="31478" y1="71016" x2="31296" y2="77747"/>
                        <a14:backgroundMark x1="4015" y1="75962" x2="4015" y2="77060"/>
                        <a14:backgroundMark x1="19982" y1="75000" x2="19343" y2="73214"/>
                        <a14:backgroundMark x1="32664" y1="71978" x2="32664" y2="74725"/>
                      </a14:backgroundRemoval>
                    </a14:imgEffect>
                  </a14:imgLayer>
                </a14:imgProps>
              </a:ext>
              <a:ext uri="{28A0092B-C50C-407E-A947-70E740481C1C}">
                <a14:useLocalDpi xmlns:a14="http://schemas.microsoft.com/office/drawing/2010/main" val="0"/>
              </a:ext>
            </a:extLst>
          </a:blip>
          <a:srcRect l="2185" t="62252" r="56311" b="1153"/>
          <a:stretch/>
        </p:blipFill>
        <p:spPr>
          <a:xfrm>
            <a:off x="2886341" y="1581471"/>
            <a:ext cx="2878120" cy="1685610"/>
          </a:xfrm>
          <a:prstGeom prst="rect">
            <a:avLst/>
          </a:prstGeom>
        </p:spPr>
      </p:pic>
      <p:pic>
        <p:nvPicPr>
          <p:cNvPr id="30" name="Picture 29" descr="A picture containing room&#10;&#10;Description automatically generated">
            <a:extLst>
              <a:ext uri="{FF2B5EF4-FFF2-40B4-BE49-F238E27FC236}">
                <a16:creationId xmlns:a16="http://schemas.microsoft.com/office/drawing/2014/main" id="{8E7CE618-46B9-4881-8000-317E1F321228}"/>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65797" b="97115" l="1916" r="70529">
                        <a14:foregroundMark x1="4350" y1="75962" x2="5566" y2="71978"/>
                        <a14:foregroundMark x1="2464" y1="82143" x2="2674" y2="81456"/>
                        <a14:foregroundMark x1="5566" y1="71978" x2="12591" y2="71429"/>
                        <a14:foregroundMark x1="12591" y1="71429" x2="14227" y2="74660"/>
                        <a14:foregroundMark x1="19744" y1="74052" x2="21077" y2="71154"/>
                        <a14:foregroundMark x1="21077" y1="71154" x2="28558" y2="73626"/>
                        <a14:foregroundMark x1="34216" y1="72729" x2="35493" y2="72527"/>
                        <a14:foregroundMark x1="28558" y1="73626" x2="29860" y2="73420"/>
                        <a14:foregroundMark x1="35493" y1="72527" x2="42062" y2="76923"/>
                        <a14:foregroundMark x1="42062" y1="76923" x2="43978" y2="87637"/>
                        <a14:foregroundMark x1="43978" y1="87637" x2="40055" y2="97115"/>
                        <a14:foregroundMark x1="40055" y1="97115" x2="3741" y2="96016"/>
                        <a14:foregroundMark x1="3741" y1="96016" x2="2007" y2="85440"/>
                        <a14:foregroundMark x1="2007" y1="85440" x2="3373" y2="81944"/>
                        <a14:foregroundMark x1="2920" y1="96978" x2="10766" y2="94918"/>
                        <a14:foregroundMark x1="10766" y1="94918" x2="19161" y2="94918"/>
                        <a14:foregroundMark x1="19161" y1="94918" x2="35128" y2="91621"/>
                        <a14:foregroundMark x1="35128" y1="91621" x2="42518" y2="93407"/>
                        <a14:foregroundMark x1="42518" y1="93407" x2="48358" y2="86126"/>
                        <a14:foregroundMark x1="48358" y1="86126" x2="52464" y2="95604"/>
                        <a14:foregroundMark x1="52464" y1="95604" x2="59580" y2="95055"/>
                        <a14:foregroundMark x1="59580" y1="95055" x2="60036" y2="73901"/>
                        <a14:foregroundMark x1="60036" y1="73901" x2="63686" y2="94368"/>
                        <a14:foregroundMark x1="63686" y1="94368" x2="65511" y2="84066"/>
                        <a14:foregroundMark x1="65511" y1="84066" x2="70164" y2="92033"/>
                        <a14:foregroundMark x1="70164" y1="92033" x2="70529" y2="97115"/>
                        <a14:backgroundMark x1="15693" y1="73901" x2="18613" y2="73352"/>
                        <a14:backgroundMark x1="17336" y1="74725" x2="17062" y2="80082"/>
                        <a14:backgroundMark x1="15328" y1="75687" x2="15328" y2="79808"/>
                        <a14:backgroundMark x1="19526" y1="74588" x2="19526" y2="78434"/>
                        <a14:backgroundMark x1="14872" y1="74588" x2="15055" y2="78297"/>
                        <a14:backgroundMark x1="4015" y1="75962" x2="2281" y2="81181"/>
                        <a14:backgroundMark x1="31478" y1="71016" x2="31296" y2="77747"/>
                        <a14:backgroundMark x1="4015" y1="75962" x2="4015" y2="77060"/>
                        <a14:backgroundMark x1="19982" y1="75000" x2="19343" y2="73214"/>
                        <a14:backgroundMark x1="32664" y1="71978" x2="32664" y2="74725"/>
                      </a14:backgroundRemoval>
                    </a14:imgEffect>
                  </a14:imgLayer>
                </a14:imgProps>
              </a:ext>
              <a:ext uri="{28A0092B-C50C-407E-A947-70E740481C1C}">
                <a14:useLocalDpi xmlns:a14="http://schemas.microsoft.com/office/drawing/2010/main" val="0"/>
              </a:ext>
            </a:extLst>
          </a:blip>
          <a:srcRect l="2185" t="62252" r="56311" b="1153"/>
          <a:stretch/>
        </p:blipFill>
        <p:spPr>
          <a:xfrm>
            <a:off x="8640518" y="1584388"/>
            <a:ext cx="2878120" cy="1685610"/>
          </a:xfrm>
          <a:prstGeom prst="rect">
            <a:avLst/>
          </a:prstGeom>
        </p:spPr>
      </p:pic>
      <p:sp>
        <p:nvSpPr>
          <p:cNvPr id="31" name="TextBox 30">
            <a:extLst>
              <a:ext uri="{FF2B5EF4-FFF2-40B4-BE49-F238E27FC236}">
                <a16:creationId xmlns:a16="http://schemas.microsoft.com/office/drawing/2014/main" id="{B23F1128-B2B9-4044-8C39-9C68A8429D88}"/>
              </a:ext>
            </a:extLst>
          </p:cNvPr>
          <p:cNvSpPr txBox="1"/>
          <p:nvPr/>
        </p:nvSpPr>
        <p:spPr>
          <a:xfrm>
            <a:off x="804587" y="6072462"/>
            <a:ext cx="2133663" cy="369332"/>
          </a:xfrm>
          <a:prstGeom prst="rect">
            <a:avLst/>
          </a:prstGeom>
          <a:noFill/>
        </p:spPr>
        <p:txBody>
          <a:bodyPr wrap="square" rtlCol="0">
            <a:spAutoFit/>
          </a:bodyPr>
          <a:lstStyle/>
          <a:p>
            <a:r>
              <a:rPr lang="en-US" dirty="0"/>
              <a:t>Just keep swimming.</a:t>
            </a:r>
          </a:p>
        </p:txBody>
      </p:sp>
      <p:sp>
        <p:nvSpPr>
          <p:cNvPr id="32" name="TextBox 31">
            <a:extLst>
              <a:ext uri="{FF2B5EF4-FFF2-40B4-BE49-F238E27FC236}">
                <a16:creationId xmlns:a16="http://schemas.microsoft.com/office/drawing/2014/main" id="{950D777D-7E3B-45E1-9B0C-D8A1FC5C8C1F}"/>
              </a:ext>
            </a:extLst>
          </p:cNvPr>
          <p:cNvSpPr txBox="1"/>
          <p:nvPr/>
        </p:nvSpPr>
        <p:spPr>
          <a:xfrm>
            <a:off x="3692951" y="5952741"/>
            <a:ext cx="2529102" cy="646331"/>
          </a:xfrm>
          <a:prstGeom prst="rect">
            <a:avLst/>
          </a:prstGeom>
          <a:noFill/>
        </p:spPr>
        <p:txBody>
          <a:bodyPr wrap="square" rtlCol="0">
            <a:spAutoFit/>
          </a:bodyPr>
          <a:lstStyle/>
          <a:p>
            <a:r>
              <a:rPr lang="en-US" dirty="0"/>
              <a:t>Turn on defenses against harmful oxygen.</a:t>
            </a:r>
          </a:p>
        </p:txBody>
      </p:sp>
      <p:sp>
        <p:nvSpPr>
          <p:cNvPr id="33" name="TextBox 32">
            <a:extLst>
              <a:ext uri="{FF2B5EF4-FFF2-40B4-BE49-F238E27FC236}">
                <a16:creationId xmlns:a16="http://schemas.microsoft.com/office/drawing/2014/main" id="{877A2937-B5C0-47D9-8459-707DE027D786}"/>
              </a:ext>
            </a:extLst>
          </p:cNvPr>
          <p:cNvSpPr txBox="1"/>
          <p:nvPr/>
        </p:nvSpPr>
        <p:spPr>
          <a:xfrm>
            <a:off x="6976753" y="5906447"/>
            <a:ext cx="2064488" cy="646331"/>
          </a:xfrm>
          <a:prstGeom prst="rect">
            <a:avLst/>
          </a:prstGeom>
          <a:noFill/>
        </p:spPr>
        <p:txBody>
          <a:bodyPr wrap="square" rtlCol="0">
            <a:spAutoFit/>
          </a:bodyPr>
          <a:lstStyle/>
          <a:p>
            <a:r>
              <a:rPr lang="en-US" dirty="0"/>
              <a:t>Settle in. This is a pretty cool place.</a:t>
            </a:r>
          </a:p>
        </p:txBody>
      </p:sp>
      <p:sp>
        <p:nvSpPr>
          <p:cNvPr id="34" name="TextBox 33">
            <a:extLst>
              <a:ext uri="{FF2B5EF4-FFF2-40B4-BE49-F238E27FC236}">
                <a16:creationId xmlns:a16="http://schemas.microsoft.com/office/drawing/2014/main" id="{9A775E9D-09B1-4D14-91AB-4DEE6E8CC175}"/>
              </a:ext>
            </a:extLst>
          </p:cNvPr>
          <p:cNvSpPr txBox="1"/>
          <p:nvPr/>
        </p:nvSpPr>
        <p:spPr>
          <a:xfrm>
            <a:off x="10049306" y="5906447"/>
            <a:ext cx="2529102" cy="923330"/>
          </a:xfrm>
          <a:prstGeom prst="rect">
            <a:avLst/>
          </a:prstGeom>
          <a:noFill/>
        </p:spPr>
        <p:txBody>
          <a:bodyPr wrap="square" rtlCol="0">
            <a:spAutoFit/>
          </a:bodyPr>
          <a:lstStyle/>
          <a:p>
            <a:r>
              <a:rPr lang="en-US" dirty="0"/>
              <a:t>Turn on foraging equipment to gather resources.</a:t>
            </a:r>
          </a:p>
        </p:txBody>
      </p:sp>
    </p:spTree>
    <p:extLst>
      <p:ext uri="{BB962C8B-B14F-4D97-AF65-F5344CB8AC3E}">
        <p14:creationId xmlns:p14="http://schemas.microsoft.com/office/powerpoint/2010/main" val="2188796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0A3E67-9DCC-4E2A-85F2-653ED4C62E27}"/>
              </a:ext>
            </a:extLst>
          </p:cNvPr>
          <p:cNvSpPr>
            <a:spLocks noGrp="1"/>
          </p:cNvSpPr>
          <p:nvPr>
            <p:ph idx="1"/>
          </p:nvPr>
        </p:nvSpPr>
        <p:spPr>
          <a:xfrm>
            <a:off x="838199" y="2100480"/>
            <a:ext cx="10515600" cy="903927"/>
          </a:xfrm>
        </p:spPr>
        <p:txBody>
          <a:bodyPr/>
          <a:lstStyle/>
          <a:p>
            <a:pPr marL="0" indent="0">
              <a:buNone/>
            </a:pPr>
            <a:r>
              <a:rPr lang="en-US" dirty="0"/>
              <a:t>Hint: Which of these could help you move through the mucus layer?</a:t>
            </a:r>
          </a:p>
        </p:txBody>
      </p:sp>
      <p:grpSp>
        <p:nvGrpSpPr>
          <p:cNvPr id="4" name="Group 3">
            <a:extLst>
              <a:ext uri="{FF2B5EF4-FFF2-40B4-BE49-F238E27FC236}">
                <a16:creationId xmlns:a16="http://schemas.microsoft.com/office/drawing/2014/main" id="{3118304C-9265-4640-8D80-B7FBBA8EF625}"/>
              </a:ext>
            </a:extLst>
          </p:cNvPr>
          <p:cNvGrpSpPr/>
          <p:nvPr/>
        </p:nvGrpSpPr>
        <p:grpSpPr>
          <a:xfrm>
            <a:off x="232756" y="382385"/>
            <a:ext cx="2344189" cy="1479666"/>
            <a:chOff x="232756" y="382385"/>
            <a:chExt cx="2344189" cy="1479666"/>
          </a:xfrm>
        </p:grpSpPr>
        <p:sp>
          <p:nvSpPr>
            <p:cNvPr id="5" name="Arrow: Left 4">
              <a:hlinkClick r:id="rId2" action="ppaction://hlinksldjump"/>
              <a:extLst>
                <a:ext uri="{FF2B5EF4-FFF2-40B4-BE49-F238E27FC236}">
                  <a16:creationId xmlns:a16="http://schemas.microsoft.com/office/drawing/2014/main" id="{A6678198-57B2-4430-B630-F9132259634A}"/>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2" action="ppaction://hlinksldjump"/>
              <a:extLst>
                <a:ext uri="{FF2B5EF4-FFF2-40B4-BE49-F238E27FC236}">
                  <a16:creationId xmlns:a16="http://schemas.microsoft.com/office/drawing/2014/main" id="{BB0AD5BA-E4A5-4903-9B6F-40A7B4D43248}"/>
                </a:ext>
              </a:extLst>
            </p:cNvPr>
            <p:cNvSpPr txBox="1"/>
            <p:nvPr/>
          </p:nvSpPr>
          <p:spPr>
            <a:xfrm>
              <a:off x="686502" y="829830"/>
              <a:ext cx="1740318" cy="584775"/>
            </a:xfrm>
            <a:prstGeom prst="rect">
              <a:avLst/>
            </a:prstGeom>
            <a:noFill/>
          </p:spPr>
          <p:txBody>
            <a:bodyPr wrap="square" rtlCol="0">
              <a:spAutoFit/>
            </a:bodyPr>
            <a:lstStyle/>
            <a:p>
              <a:r>
                <a:rPr lang="en-US" sz="3200" dirty="0"/>
                <a:t>Go back!</a:t>
              </a:r>
            </a:p>
          </p:txBody>
        </p:sp>
      </p:grpSp>
      <p:pic>
        <p:nvPicPr>
          <p:cNvPr id="10" name="Picture 9" descr="A picture containing room&#10;&#10;Description automatically generated">
            <a:extLst>
              <a:ext uri="{FF2B5EF4-FFF2-40B4-BE49-F238E27FC236}">
                <a16:creationId xmlns:a16="http://schemas.microsoft.com/office/drawing/2014/main" id="{118BEB9D-01FD-4373-801A-BEC4483B5E47}"/>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7968739" y="4053841"/>
            <a:ext cx="3433489" cy="2132205"/>
          </a:xfrm>
          <a:prstGeom prst="rect">
            <a:avLst/>
          </a:prstGeom>
        </p:spPr>
      </p:pic>
      <p:pic>
        <p:nvPicPr>
          <p:cNvPr id="11" name="Picture 10" descr="A picture containing room&#10;&#10;Description automatically generated">
            <a:extLst>
              <a:ext uri="{FF2B5EF4-FFF2-40B4-BE49-F238E27FC236}">
                <a16:creationId xmlns:a16="http://schemas.microsoft.com/office/drawing/2014/main" id="{E79F81CF-6969-4168-8957-5299172D9EBF}"/>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424233">
            <a:off x="4379254" y="3708284"/>
            <a:ext cx="3433489" cy="2132205"/>
          </a:xfrm>
          <a:prstGeom prst="rect">
            <a:avLst/>
          </a:prstGeom>
        </p:spPr>
      </p:pic>
      <p:pic>
        <p:nvPicPr>
          <p:cNvPr id="12" name="Picture 11" descr="A picture containing room&#10;&#10;Description automatically generated">
            <a:extLst>
              <a:ext uri="{FF2B5EF4-FFF2-40B4-BE49-F238E27FC236}">
                <a16:creationId xmlns:a16="http://schemas.microsoft.com/office/drawing/2014/main" id="{6CEC6AF8-6DE5-4DC4-B063-8CAA4F5C8220}"/>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27731" y="3708284"/>
            <a:ext cx="3433489" cy="2132205"/>
          </a:xfrm>
          <a:prstGeom prst="rect">
            <a:avLst/>
          </a:prstGeom>
        </p:spPr>
      </p:pic>
    </p:spTree>
    <p:extLst>
      <p:ext uri="{BB962C8B-B14F-4D97-AF65-F5344CB8AC3E}">
        <p14:creationId xmlns:p14="http://schemas.microsoft.com/office/powerpoint/2010/main" val="1619364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532014" y="2309496"/>
            <a:ext cx="6769768" cy="4274403"/>
          </a:xfrm>
        </p:spPr>
        <p:txBody>
          <a:bodyPr/>
          <a:lstStyle/>
          <a:p>
            <a:pPr marL="0" indent="0">
              <a:buNone/>
            </a:pPr>
            <a:r>
              <a:rPr lang="en-US" dirty="0"/>
              <a:t>Incorrect. Most harmful oxygen species are made by host cells as a way to injure the bacteria and make it harder for the bacteria to survive. Our </a:t>
            </a:r>
            <a:r>
              <a:rPr lang="en-US" i="1" dirty="0"/>
              <a:t>H. pylori </a:t>
            </a:r>
            <a:r>
              <a:rPr lang="en-US" dirty="0"/>
              <a:t>isn’t in contact with human cells yet, so there isn’t a lot of harmful oxygen to worry about right now. To get in contact with human cells, we have to make it through the mucus layer!</a:t>
            </a:r>
          </a:p>
        </p:txBody>
      </p:sp>
      <p:grpSp>
        <p:nvGrpSpPr>
          <p:cNvPr id="5" name="Group 4">
            <a:extLst>
              <a:ext uri="{FF2B5EF4-FFF2-40B4-BE49-F238E27FC236}">
                <a16:creationId xmlns:a16="http://schemas.microsoft.com/office/drawing/2014/main" id="{DB543161-2AB5-4AE5-95C5-3AE6B42FD613}"/>
              </a:ext>
            </a:extLst>
          </p:cNvPr>
          <p:cNvGrpSpPr/>
          <p:nvPr/>
        </p:nvGrpSpPr>
        <p:grpSpPr>
          <a:xfrm>
            <a:off x="232756" y="382385"/>
            <a:ext cx="2344189" cy="1479666"/>
            <a:chOff x="232756" y="382385"/>
            <a:chExt cx="2344189" cy="1479666"/>
          </a:xfrm>
        </p:grpSpPr>
        <p:sp>
          <p:nvSpPr>
            <p:cNvPr id="6" name="Arrow: Left 5">
              <a:extLst>
                <a:ext uri="{FF2B5EF4-FFF2-40B4-BE49-F238E27FC236}">
                  <a16:creationId xmlns:a16="http://schemas.microsoft.com/office/drawing/2014/main" id="{6FFF2E88-79C4-47D8-9C05-175C7604EFD5}"/>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2" action="ppaction://hlinksldjump"/>
              <a:extLst>
                <a:ext uri="{FF2B5EF4-FFF2-40B4-BE49-F238E27FC236}">
                  <a16:creationId xmlns:a16="http://schemas.microsoft.com/office/drawing/2014/main" id="{613F2FB6-86FF-418C-ACB8-3ACE62465759}"/>
                </a:ext>
              </a:extLst>
            </p:cNvPr>
            <p:cNvSpPr txBox="1"/>
            <p:nvPr/>
          </p:nvSpPr>
          <p:spPr>
            <a:xfrm>
              <a:off x="532014" y="829830"/>
              <a:ext cx="2044931" cy="584775"/>
            </a:xfrm>
            <a:prstGeom prst="rect">
              <a:avLst/>
            </a:prstGeom>
            <a:noFill/>
          </p:spPr>
          <p:txBody>
            <a:bodyPr wrap="square" rtlCol="0">
              <a:spAutoFit/>
            </a:bodyPr>
            <a:lstStyle/>
            <a:p>
              <a:r>
                <a:rPr lang="en-US" sz="3200" dirty="0"/>
                <a:t>Try Again!</a:t>
              </a:r>
            </a:p>
          </p:txBody>
        </p:sp>
      </p:grpSp>
      <p:pic>
        <p:nvPicPr>
          <p:cNvPr id="8" name="Picture 7" descr="A close up of a piece of paper&#10;&#10;Description automatically generated">
            <a:extLst>
              <a:ext uri="{FF2B5EF4-FFF2-40B4-BE49-F238E27FC236}">
                <a16:creationId xmlns:a16="http://schemas.microsoft.com/office/drawing/2014/main" id="{DC419B5A-65C7-4513-A93D-BD1B392E2E63}"/>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24724" b="43232" l="70762" r="86000">
                        <a14:foregroundMark x1="75524" y1="32044" x2="72762" y2="33978"/>
                        <a14:foregroundMark x1="74952" y1="32459" x2="72762" y2="32873"/>
                        <a14:foregroundMark x1="72762" y1="32873" x2="73143" y2="34392"/>
                        <a14:foregroundMark x1="74190" y1="37569" x2="72857" y2="40746"/>
                        <a14:foregroundMark x1="72857" y1="40746" x2="75048" y2="39503"/>
                        <a14:foregroundMark x1="75048" y1="39503" x2="74000" y2="37431"/>
                        <a14:foregroundMark x1="74476" y1="37983" x2="75905" y2="40608"/>
                        <a14:foregroundMark x1="75905" y1="40608" x2="74190" y2="40884"/>
                        <a14:foregroundMark x1="78667" y1="33287" x2="77333" y2="36188"/>
                        <a14:foregroundMark x1="77333" y1="36188" x2="79714" y2="35359"/>
                        <a14:foregroundMark x1="79714" y1="35359" x2="78762" y2="33287"/>
                        <a14:foregroundMark x1="83333" y1="29834" x2="83333" y2="29282"/>
                        <a14:foregroundMark x1="82857" y1="29282" x2="83429" y2="32459"/>
                        <a14:foregroundMark x1="83429" y1="32459" x2="83238" y2="29144"/>
                        <a14:foregroundMark x1="83238" y1="29144" x2="83238" y2="29144"/>
                        <a14:foregroundMark x1="82952" y1="36878" x2="83238" y2="36878"/>
                        <a14:foregroundMark x1="82762" y1="37017" x2="83619" y2="36602"/>
                        <a14:foregroundMark x1="82952" y1="36602" x2="82857" y2="39917"/>
                        <a14:foregroundMark x1="82857" y1="39917" x2="84952" y2="38398"/>
                        <a14:foregroundMark x1="84952" y1="38398" x2="82857" y2="36464"/>
                        <a14:foregroundMark x1="82857" y1="36464" x2="82381" y2="36740"/>
                        <a14:foregroundMark x1="85429" y1="28591" x2="86000" y2="32044"/>
                        <a14:foregroundMark x1="86000" y1="32044" x2="85238" y2="33702"/>
                        <a14:foregroundMark x1="76952" y1="42127" x2="74762" y2="43508"/>
                        <a14:foregroundMark x1="74762" y1="43508" x2="72476" y2="42403"/>
                        <a14:foregroundMark x1="72476" y1="42403" x2="72095" y2="41851"/>
                        <a14:foregroundMark x1="72762" y1="25967" x2="71143" y2="28453"/>
                        <a14:foregroundMark x1="71143" y1="28453" x2="70857" y2="31906"/>
                        <a14:foregroundMark x1="70857" y1="31906" x2="74476" y2="29834"/>
                        <a14:foregroundMark x1="71619" y1="25138" x2="71143" y2="24724"/>
                        <a14:foregroundMark x1="72952" y1="32320" x2="75048" y2="33149"/>
                        <a14:foregroundMark x1="75048" y1="33149" x2="73048" y2="34530"/>
                        <a14:foregroundMark x1="72952" y1="31768" x2="75524" y2="31492"/>
                        <a14:foregroundMark x1="75524" y1="31492" x2="75905" y2="34807"/>
                        <a14:foregroundMark x1="75905" y1="34807" x2="73619" y2="35497"/>
                        <a14:foregroundMark x1="73619" y1="35497" x2="72667" y2="32320"/>
                        <a14:foregroundMark x1="72667" y1="32320" x2="73333" y2="30663"/>
                        <a14:foregroundMark x1="74857" y1="33425" x2="75333" y2="34116"/>
                        <a14:foregroundMark x1="75238" y1="36878" x2="75238" y2="40331"/>
                        <a14:foregroundMark x1="75238" y1="40331" x2="74952" y2="36602"/>
                        <a14:foregroundMark x1="74952" y1="36602" x2="74571" y2="36464"/>
                        <a14:foregroundMark x1="82952" y1="37017" x2="82095" y2="40055"/>
                        <a14:foregroundMark x1="82095" y1="40055" x2="82190" y2="36740"/>
                        <a14:foregroundMark x1="82190" y1="36740" x2="82095" y2="36602"/>
                        <a14:foregroundMark x1="83810" y1="28729" x2="81619" y2="30110"/>
                        <a14:foregroundMark x1="81619" y1="30110" x2="82476" y2="33149"/>
                        <a14:foregroundMark x1="82476" y1="33149" x2="83714" y2="30249"/>
                        <a14:foregroundMark x1="83714" y1="30249" x2="82952" y2="28729"/>
                        <a14:foregroundMark x1="84000" y1="29420" x2="83238" y2="32597"/>
                        <a14:foregroundMark x1="83238" y1="32597" x2="83429" y2="29696"/>
                      </a14:backgroundRemoval>
                    </a14:imgEffect>
                  </a14:imgLayer>
                </a14:imgProps>
              </a:ext>
              <a:ext uri="{28A0092B-C50C-407E-A947-70E740481C1C}">
                <a14:useLocalDpi xmlns:a14="http://schemas.microsoft.com/office/drawing/2010/main" val="0"/>
              </a:ext>
            </a:extLst>
          </a:blip>
          <a:srcRect l="69762" t="23976" r="12733" b="55265"/>
          <a:stretch/>
        </p:blipFill>
        <p:spPr>
          <a:xfrm>
            <a:off x="8104958" y="3149783"/>
            <a:ext cx="3691865" cy="3018729"/>
          </a:xfrm>
          <a:prstGeom prst="rect">
            <a:avLst/>
          </a:prstGeom>
        </p:spPr>
      </p:pic>
    </p:spTree>
    <p:extLst>
      <p:ext uri="{BB962C8B-B14F-4D97-AF65-F5344CB8AC3E}">
        <p14:creationId xmlns:p14="http://schemas.microsoft.com/office/powerpoint/2010/main" val="2936976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838200" y="2181439"/>
            <a:ext cx="6621379" cy="4503616"/>
          </a:xfrm>
        </p:spPr>
        <p:txBody>
          <a:bodyPr/>
          <a:lstStyle/>
          <a:p>
            <a:pPr marL="0" indent="0">
              <a:buNone/>
            </a:pPr>
            <a:r>
              <a:rPr lang="en-US" dirty="0"/>
              <a:t>Incorrect. Here, we’re still surrounded by stomach acid, and there aren’t many nutrients we can get to help us keep growing and divide to make more bacteria! There will be lots of good nutrients with the human cells on the other side of this mucus layer. </a:t>
            </a:r>
          </a:p>
        </p:txBody>
      </p:sp>
      <p:grpSp>
        <p:nvGrpSpPr>
          <p:cNvPr id="5" name="Group 4">
            <a:extLst>
              <a:ext uri="{FF2B5EF4-FFF2-40B4-BE49-F238E27FC236}">
                <a16:creationId xmlns:a16="http://schemas.microsoft.com/office/drawing/2014/main" id="{6C9747D8-1BE7-47AE-9AA4-2AA48AA6FF06}"/>
              </a:ext>
            </a:extLst>
          </p:cNvPr>
          <p:cNvGrpSpPr/>
          <p:nvPr/>
        </p:nvGrpSpPr>
        <p:grpSpPr>
          <a:xfrm>
            <a:off x="232756" y="382385"/>
            <a:ext cx="2344189" cy="1479666"/>
            <a:chOff x="232756" y="382385"/>
            <a:chExt cx="2344189" cy="1479666"/>
          </a:xfrm>
        </p:grpSpPr>
        <p:sp>
          <p:nvSpPr>
            <p:cNvPr id="6" name="Arrow: Left 5">
              <a:extLst>
                <a:ext uri="{FF2B5EF4-FFF2-40B4-BE49-F238E27FC236}">
                  <a16:creationId xmlns:a16="http://schemas.microsoft.com/office/drawing/2014/main" id="{32CA4DC3-A7F5-4CC2-B99A-1A053706C8A4}"/>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2" action="ppaction://hlinksldjump"/>
              <a:extLst>
                <a:ext uri="{FF2B5EF4-FFF2-40B4-BE49-F238E27FC236}">
                  <a16:creationId xmlns:a16="http://schemas.microsoft.com/office/drawing/2014/main" id="{996666AB-9921-4146-9C85-DA7D455DAE4B}"/>
                </a:ext>
              </a:extLst>
            </p:cNvPr>
            <p:cNvSpPr txBox="1"/>
            <p:nvPr/>
          </p:nvSpPr>
          <p:spPr>
            <a:xfrm>
              <a:off x="532014" y="829830"/>
              <a:ext cx="2044931" cy="584775"/>
            </a:xfrm>
            <a:prstGeom prst="rect">
              <a:avLst/>
            </a:prstGeom>
            <a:noFill/>
          </p:spPr>
          <p:txBody>
            <a:bodyPr wrap="square" rtlCol="0">
              <a:spAutoFit/>
            </a:bodyPr>
            <a:lstStyle/>
            <a:p>
              <a:r>
                <a:rPr lang="en-US" sz="3200" dirty="0"/>
                <a:t>Try Again!</a:t>
              </a:r>
            </a:p>
          </p:txBody>
        </p:sp>
      </p:grpSp>
      <p:pic>
        <p:nvPicPr>
          <p:cNvPr id="8" name="Picture 7" descr="A picture containing room&#10;&#10;Description automatically generated">
            <a:extLst>
              <a:ext uri="{FF2B5EF4-FFF2-40B4-BE49-F238E27FC236}">
                <a16:creationId xmlns:a16="http://schemas.microsoft.com/office/drawing/2014/main" id="{530191F5-B208-4880-A2B3-0A71BD42A16B}"/>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29895">
            <a:off x="8149490" y="3799936"/>
            <a:ext cx="3433489" cy="2132205"/>
          </a:xfrm>
          <a:prstGeom prst="rect">
            <a:avLst/>
          </a:prstGeom>
        </p:spPr>
      </p:pic>
    </p:spTree>
    <p:extLst>
      <p:ext uri="{BB962C8B-B14F-4D97-AF65-F5344CB8AC3E}">
        <p14:creationId xmlns:p14="http://schemas.microsoft.com/office/powerpoint/2010/main" val="1962029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818148" y="2053389"/>
            <a:ext cx="7443252" cy="4422226"/>
          </a:xfrm>
        </p:spPr>
        <p:txBody>
          <a:bodyPr/>
          <a:lstStyle/>
          <a:p>
            <a:pPr marL="0" indent="0">
              <a:buNone/>
            </a:pPr>
            <a:r>
              <a:rPr lang="en-US" dirty="0"/>
              <a:t>Incorrect. </a:t>
            </a:r>
            <a:r>
              <a:rPr lang="en-US" i="1" dirty="0"/>
              <a:t>H. pylori </a:t>
            </a:r>
            <a:r>
              <a:rPr lang="en-US" dirty="0"/>
              <a:t>waits for a specific signal from host cells to activate its pathogenic machine for secretion, and we’re not in contact with host cells yet. </a:t>
            </a:r>
          </a:p>
        </p:txBody>
      </p:sp>
      <p:grpSp>
        <p:nvGrpSpPr>
          <p:cNvPr id="7" name="Group 6">
            <a:extLst>
              <a:ext uri="{FF2B5EF4-FFF2-40B4-BE49-F238E27FC236}">
                <a16:creationId xmlns:a16="http://schemas.microsoft.com/office/drawing/2014/main" id="{4C92CE3D-7056-4DF9-A017-DBE7F9BB086A}"/>
              </a:ext>
            </a:extLst>
          </p:cNvPr>
          <p:cNvGrpSpPr/>
          <p:nvPr/>
        </p:nvGrpSpPr>
        <p:grpSpPr>
          <a:xfrm>
            <a:off x="232756" y="382385"/>
            <a:ext cx="2344189" cy="1479666"/>
            <a:chOff x="232756" y="382385"/>
            <a:chExt cx="2344189" cy="1479666"/>
          </a:xfrm>
        </p:grpSpPr>
        <p:sp>
          <p:nvSpPr>
            <p:cNvPr id="8" name="Arrow: Left 7">
              <a:extLst>
                <a:ext uri="{FF2B5EF4-FFF2-40B4-BE49-F238E27FC236}">
                  <a16:creationId xmlns:a16="http://schemas.microsoft.com/office/drawing/2014/main" id="{5FE127CB-97B6-4BA2-A9A1-9935D859F51C}"/>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hlinkClick r:id="rId2" action="ppaction://hlinksldjump"/>
              <a:extLst>
                <a:ext uri="{FF2B5EF4-FFF2-40B4-BE49-F238E27FC236}">
                  <a16:creationId xmlns:a16="http://schemas.microsoft.com/office/drawing/2014/main" id="{99EB5C18-FB82-4C40-B449-A1F71174F85E}"/>
                </a:ext>
              </a:extLst>
            </p:cNvPr>
            <p:cNvSpPr txBox="1"/>
            <p:nvPr/>
          </p:nvSpPr>
          <p:spPr>
            <a:xfrm>
              <a:off x="532014" y="829830"/>
              <a:ext cx="2044931" cy="584775"/>
            </a:xfrm>
            <a:prstGeom prst="rect">
              <a:avLst/>
            </a:prstGeom>
            <a:noFill/>
          </p:spPr>
          <p:txBody>
            <a:bodyPr wrap="square" rtlCol="0">
              <a:spAutoFit/>
            </a:bodyPr>
            <a:lstStyle/>
            <a:p>
              <a:r>
                <a:rPr lang="en-US" sz="3200" dirty="0"/>
                <a:t>Try Again!</a:t>
              </a:r>
            </a:p>
          </p:txBody>
        </p:sp>
      </p:grpSp>
      <p:pic>
        <p:nvPicPr>
          <p:cNvPr id="11" name="Picture 10" descr="A picture containing room&#10;&#10;Description automatically generated">
            <a:extLst>
              <a:ext uri="{FF2B5EF4-FFF2-40B4-BE49-F238E27FC236}">
                <a16:creationId xmlns:a16="http://schemas.microsoft.com/office/drawing/2014/main" id="{3F077322-6326-4861-8393-8FEAD7CD98AF}"/>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26099" b="61126" l="87044" r="98084">
                        <a14:foregroundMark x1="90328" y1="54258" x2="90055" y2="60165"/>
                        <a14:foregroundMark x1="97080" y1="55357" x2="95255" y2="60989"/>
                        <a14:foregroundMark x1="91515" y1="61126" x2="88412" y2="60989"/>
                        <a14:foregroundMark x1="92609" y1="26099" x2="93522" y2="26099"/>
                      </a14:backgroundRemoval>
                    </a14:imgEffect>
                  </a14:imgLayer>
                </a14:imgProps>
              </a:ext>
              <a:ext uri="{28A0092B-C50C-407E-A947-70E740481C1C}">
                <a14:useLocalDpi xmlns:a14="http://schemas.microsoft.com/office/drawing/2010/main" val="0"/>
              </a:ext>
            </a:extLst>
          </a:blip>
          <a:srcRect l="85860" t="22121" r="348" b="37400"/>
          <a:stretch/>
        </p:blipFill>
        <p:spPr>
          <a:xfrm>
            <a:off x="9857393" y="3681843"/>
            <a:ext cx="1496407" cy="2917229"/>
          </a:xfrm>
          <a:prstGeom prst="rect">
            <a:avLst/>
          </a:prstGeom>
        </p:spPr>
      </p:pic>
    </p:spTree>
    <p:extLst>
      <p:ext uri="{BB962C8B-B14F-4D97-AF65-F5344CB8AC3E}">
        <p14:creationId xmlns:p14="http://schemas.microsoft.com/office/powerpoint/2010/main" val="14908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154765" y="542268"/>
            <a:ext cx="8402053" cy="6315732"/>
          </a:xfrm>
        </p:spPr>
        <p:txBody>
          <a:bodyPr>
            <a:normAutofit lnSpcReduction="10000"/>
          </a:bodyPr>
          <a:lstStyle/>
          <a:p>
            <a:pPr marL="0" indent="0">
              <a:buNone/>
            </a:pPr>
            <a:r>
              <a:rPr lang="en-US" dirty="0"/>
              <a:t>Correct! </a:t>
            </a:r>
            <a:r>
              <a:rPr lang="en-US" i="1" dirty="0"/>
              <a:t>H. pylori </a:t>
            </a:r>
            <a:r>
              <a:rPr lang="en-US" dirty="0"/>
              <a:t>has a very specific shape that helps it get through the thick layer of mucus. </a:t>
            </a:r>
            <a:r>
              <a:rPr lang="en-US" i="1" dirty="0"/>
              <a:t>H. pylori </a:t>
            </a:r>
            <a:r>
              <a:rPr lang="en-US" dirty="0"/>
              <a:t>is spiral-shaped, which means it makes a corkscrew shape as it swims – this helps it push through the protective mucus and make it to the other side. Do you think you could push through a thick layer of “mucus” if you were a bacteria? What shape do you think would make it easiest to get through? Let’s do an activity, </a:t>
            </a:r>
            <a:r>
              <a:rPr lang="en-US" b="1" dirty="0"/>
              <a:t>Swim through Mucous,</a:t>
            </a:r>
            <a:r>
              <a:rPr lang="en-US" dirty="0"/>
              <a:t> to find out!</a:t>
            </a:r>
          </a:p>
          <a:p>
            <a:pPr marL="0" indent="0">
              <a:buNone/>
            </a:pPr>
            <a:endParaRPr lang="en-US" dirty="0"/>
          </a:p>
          <a:p>
            <a:pPr marL="0" indent="0">
              <a:buNone/>
            </a:pPr>
            <a:r>
              <a:rPr lang="en-US" dirty="0"/>
              <a:t>Please open the file called “Instructions for swim through mucous.docx,” or if you want to see an instructional video instead, open the file called “Swim through mucous instructional video.mp4.” If you want to see examples of this experiment, open the file “Swim through mucous example.jpg”</a:t>
            </a:r>
          </a:p>
        </p:txBody>
      </p:sp>
      <p:grpSp>
        <p:nvGrpSpPr>
          <p:cNvPr id="6" name="Group 5">
            <a:extLst>
              <a:ext uri="{FF2B5EF4-FFF2-40B4-BE49-F238E27FC236}">
                <a16:creationId xmlns:a16="http://schemas.microsoft.com/office/drawing/2014/main" id="{6DEE70F2-706F-47D4-BAC2-5AD002BB8C7E}"/>
              </a:ext>
            </a:extLst>
          </p:cNvPr>
          <p:cNvGrpSpPr/>
          <p:nvPr/>
        </p:nvGrpSpPr>
        <p:grpSpPr>
          <a:xfrm rot="10800000">
            <a:off x="9693046" y="234370"/>
            <a:ext cx="2344189" cy="1479666"/>
            <a:chOff x="617766" y="382385"/>
            <a:chExt cx="2344189" cy="1479666"/>
          </a:xfrm>
        </p:grpSpPr>
        <p:sp>
          <p:nvSpPr>
            <p:cNvPr id="7" name="Arrow: Left 6">
              <a:hlinkClick r:id="rId2" action="ppaction://hlinksldjump"/>
              <a:extLst>
                <a:ext uri="{FF2B5EF4-FFF2-40B4-BE49-F238E27FC236}">
                  <a16:creationId xmlns:a16="http://schemas.microsoft.com/office/drawing/2014/main" id="{0A28EA90-C0B5-4569-BF8D-C767A168A8DA}"/>
                </a:ext>
              </a:extLst>
            </p:cNvPr>
            <p:cNvSpPr/>
            <p:nvPr/>
          </p:nvSpPr>
          <p:spPr>
            <a:xfrm>
              <a:off x="61776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hlinkClick r:id="rId2" action="ppaction://hlinksldjump"/>
              <a:extLst>
                <a:ext uri="{FF2B5EF4-FFF2-40B4-BE49-F238E27FC236}">
                  <a16:creationId xmlns:a16="http://schemas.microsoft.com/office/drawing/2014/main" id="{1A873D67-F67E-4C3A-B3B7-6404A4E6CDA1}"/>
                </a:ext>
              </a:extLst>
            </p:cNvPr>
            <p:cNvSpPr txBox="1"/>
            <p:nvPr/>
          </p:nvSpPr>
          <p:spPr>
            <a:xfrm rot="10800000">
              <a:off x="1349870" y="829830"/>
              <a:ext cx="1227075" cy="584775"/>
            </a:xfrm>
            <a:prstGeom prst="rect">
              <a:avLst/>
            </a:prstGeom>
            <a:noFill/>
          </p:spPr>
          <p:txBody>
            <a:bodyPr wrap="square" rtlCol="0">
              <a:spAutoFit/>
            </a:bodyPr>
            <a:lstStyle/>
            <a:p>
              <a:r>
                <a:rPr lang="en-US" sz="3200" dirty="0"/>
                <a:t>Next!</a:t>
              </a:r>
            </a:p>
          </p:txBody>
        </p:sp>
      </p:grpSp>
      <p:pic>
        <p:nvPicPr>
          <p:cNvPr id="9" name="Picture 8" descr="A picture containing room&#10;&#10;Description automatically generated">
            <a:extLst>
              <a:ext uri="{FF2B5EF4-FFF2-40B4-BE49-F238E27FC236}">
                <a16:creationId xmlns:a16="http://schemas.microsoft.com/office/drawing/2014/main" id="{2938CD8C-97B9-4B6E-A175-4422E118586F}"/>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7792382" y="3676540"/>
            <a:ext cx="3948255" cy="2451876"/>
          </a:xfrm>
          <a:prstGeom prst="rect">
            <a:avLst/>
          </a:prstGeom>
        </p:spPr>
      </p:pic>
    </p:spTree>
    <p:extLst>
      <p:ext uri="{BB962C8B-B14F-4D97-AF65-F5344CB8AC3E}">
        <p14:creationId xmlns:p14="http://schemas.microsoft.com/office/powerpoint/2010/main" val="3870995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838200" y="296083"/>
            <a:ext cx="10515600" cy="2945881"/>
          </a:xfrm>
        </p:spPr>
        <p:txBody>
          <a:bodyPr/>
          <a:lstStyle/>
          <a:p>
            <a:pPr marL="0" indent="0" algn="just">
              <a:buNone/>
            </a:pPr>
            <a:r>
              <a:rPr lang="en-US" i="1" dirty="0"/>
              <a:t>H. pylori </a:t>
            </a:r>
            <a:r>
              <a:rPr lang="en-US" dirty="0"/>
              <a:t>infects about half of humans in the world! This bacteria has gotten very good at infecting humans. </a:t>
            </a:r>
          </a:p>
          <a:p>
            <a:pPr marL="0" indent="0" algn="just">
              <a:buNone/>
            </a:pPr>
            <a:r>
              <a:rPr lang="en-US" dirty="0"/>
              <a:t>Do you think you could infect a human if you were </a:t>
            </a:r>
            <a:r>
              <a:rPr lang="en-US" i="1" dirty="0"/>
              <a:t>H. pylori? </a:t>
            </a:r>
            <a:endParaRPr lang="en-US" dirty="0"/>
          </a:p>
          <a:p>
            <a:pPr marL="0" indent="0" algn="just">
              <a:buNone/>
            </a:pPr>
            <a:endParaRPr lang="en-US" dirty="0"/>
          </a:p>
          <a:p>
            <a:pPr marL="0" indent="0" algn="just">
              <a:buNone/>
            </a:pPr>
            <a:r>
              <a:rPr lang="en-US" dirty="0"/>
              <a:t>The first step is knowing where to go. Where do you think </a:t>
            </a:r>
            <a:r>
              <a:rPr lang="en-US" i="1" dirty="0"/>
              <a:t>H. pylori </a:t>
            </a:r>
            <a:r>
              <a:rPr lang="en-US" dirty="0"/>
              <a:t>infects humans? </a:t>
            </a:r>
          </a:p>
        </p:txBody>
      </p:sp>
      <p:pic>
        <p:nvPicPr>
          <p:cNvPr id="7" name="Picture 6" descr="A close up of a piece of paper&#10;&#10;Description automatically generated">
            <a:hlinkClick r:id="rId2" action="ppaction://hlinksldjump"/>
            <a:extLst>
              <a:ext uri="{FF2B5EF4-FFF2-40B4-BE49-F238E27FC236}">
                <a16:creationId xmlns:a16="http://schemas.microsoft.com/office/drawing/2014/main" id="{820EEBC8-F136-44C6-A7F5-C262E6589943}"/>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1243" b="23343" l="2000" r="20667">
                        <a14:foregroundMark x1="7048" y1="2901" x2="12000" y2="1519"/>
                        <a14:foregroundMark x1="12000" y1="1519" x2="14857" y2="2072"/>
                        <a14:foregroundMark x1="19238" y1="7873" x2="20295" y2="12981"/>
                        <a14:foregroundMark x1="13524" y1="22376" x2="13524" y2="22376"/>
                        <a14:foregroundMark x1="13333" y1="22514" x2="14571" y2="23343"/>
                        <a14:backgroundMark x1="21048" y1="13260" x2="20476" y2="16436"/>
                        <a14:backgroundMark x1="20762" y1="14227" x2="20476" y2="15884"/>
                        <a14:backgroundMark x1="20762" y1="12983" x2="20381" y2="16575"/>
                      </a14:backgroundRemoval>
                    </a14:imgEffect>
                  </a14:imgLayer>
                </a14:imgProps>
              </a:ext>
              <a:ext uri="{28A0092B-C50C-407E-A947-70E740481C1C}">
                <a14:useLocalDpi xmlns:a14="http://schemas.microsoft.com/office/drawing/2010/main" val="0"/>
              </a:ext>
            </a:extLst>
          </a:blip>
          <a:srcRect r="78695" b="74303"/>
          <a:stretch/>
        </p:blipFill>
        <p:spPr>
          <a:xfrm>
            <a:off x="728026" y="4030828"/>
            <a:ext cx="2118961" cy="1762298"/>
          </a:xfrm>
          <a:prstGeom prst="rect">
            <a:avLst/>
          </a:prstGeom>
        </p:spPr>
      </p:pic>
      <p:pic>
        <p:nvPicPr>
          <p:cNvPr id="8" name="Picture 7" descr="A close up of a piece of paper&#10;&#10;Description automatically generated">
            <a:hlinkClick r:id="rId5" action="ppaction://hlinksldjump"/>
            <a:extLst>
              <a:ext uri="{FF2B5EF4-FFF2-40B4-BE49-F238E27FC236}">
                <a16:creationId xmlns:a16="http://schemas.microsoft.com/office/drawing/2014/main" id="{F8BC5664-FD07-4536-94A8-B702C9C6AEB0}"/>
              </a:ext>
            </a:extLst>
          </p:cNvPr>
          <p:cNvPicPr>
            <a:picLocks noChangeAspect="1"/>
          </p:cNvPicPr>
          <p:nvPr/>
        </p:nvPicPr>
        <p:blipFill rotWithShape="1">
          <a:blip r:embed="rId6">
            <a:extLst>
              <a:ext uri="{BEBA8EAE-BF5A-486C-A8C5-ECC9F3942E4B}">
                <a14:imgProps xmlns:a14="http://schemas.microsoft.com/office/drawing/2010/main">
                  <a14:imgLayer r:embed="rId4">
                    <a14:imgEffect>
                      <a14:backgroundRemoval t="3867" b="22238" l="30190" r="48286">
                        <a14:foregroundMark x1="31429" y1="14088" x2="34381" y2="8287"/>
                        <a14:foregroundMark x1="34381" y1="8287" x2="39619" y2="6906"/>
                        <a14:foregroundMark x1="39619" y1="6906" x2="44476" y2="7044"/>
                        <a14:foregroundMark x1="44476" y1="7044" x2="48286" y2="11326"/>
                        <a14:foregroundMark x1="48286" y1="11326" x2="45143" y2="17127"/>
                        <a14:foregroundMark x1="45143" y1="17127" x2="40381" y2="20028"/>
                        <a14:foregroundMark x1="40381" y1="20028" x2="35333" y2="20028"/>
                        <a14:foregroundMark x1="35333" y1="20028" x2="31143" y2="16160"/>
                        <a14:foregroundMark x1="31143" y1="16160" x2="31619" y2="13536"/>
                      </a14:backgroundRemoval>
                    </a14:imgEffect>
                  </a14:imgLayer>
                </a14:imgProps>
              </a:ext>
              <a:ext uri="{28A0092B-C50C-407E-A947-70E740481C1C}">
                <a14:useLocalDpi xmlns:a14="http://schemas.microsoft.com/office/drawing/2010/main" val="0"/>
              </a:ext>
            </a:extLst>
          </a:blip>
          <a:srcRect l="28111" t="1589" r="50584" b="75414"/>
          <a:stretch/>
        </p:blipFill>
        <p:spPr>
          <a:xfrm>
            <a:off x="3520179" y="3936023"/>
            <a:ext cx="2118961" cy="1577077"/>
          </a:xfrm>
          <a:prstGeom prst="rect">
            <a:avLst/>
          </a:prstGeom>
        </p:spPr>
      </p:pic>
      <p:pic>
        <p:nvPicPr>
          <p:cNvPr id="10" name="Picture 9" descr="A close up of a piece of paper&#10;&#10;Description automatically generated">
            <a:hlinkClick r:id="rId7" action="ppaction://hlinksldjump"/>
            <a:extLst>
              <a:ext uri="{FF2B5EF4-FFF2-40B4-BE49-F238E27FC236}">
                <a16:creationId xmlns:a16="http://schemas.microsoft.com/office/drawing/2014/main" id="{4449B164-57FC-4BBF-96E0-6EF2EC13293A}"/>
              </a:ext>
            </a:extLst>
          </p:cNvPr>
          <p:cNvPicPr>
            <a:picLocks noChangeAspect="1"/>
          </p:cNvPicPr>
          <p:nvPr/>
        </p:nvPicPr>
        <p:blipFill rotWithShape="1">
          <a:blip r:embed="rId8">
            <a:extLst>
              <a:ext uri="{BEBA8EAE-BF5A-486C-A8C5-ECC9F3942E4B}">
                <a14:imgProps xmlns:a14="http://schemas.microsoft.com/office/drawing/2010/main">
                  <a14:imgLayer r:embed="rId4">
                    <a14:imgEffect>
                      <a14:backgroundRemoval t="6768" b="25691" l="83143" r="98000">
                        <a14:foregroundMark x1="90000" y1="7044" x2="92095" y2="7320"/>
                        <a14:foregroundMark x1="96571" y1="8702" x2="98000" y2="15331"/>
                        <a14:foregroundMark x1="98000" y1="15331" x2="97143" y2="19337"/>
                        <a14:foregroundMark x1="84000" y1="16989" x2="85048" y2="20166"/>
                        <a14:foregroundMark x1="83524" y1="18232" x2="83238" y2="23066"/>
                        <a14:backgroundMark x1="86762" y1="23619" x2="91619" y2="25552"/>
                        <a14:backgroundMark x1="91619" y1="25552" x2="94857" y2="23895"/>
                      </a14:backgroundRemoval>
                    </a14:imgEffect>
                  </a14:imgLayer>
                </a14:imgProps>
              </a:ext>
              <a:ext uri="{28A0092B-C50C-407E-A947-70E740481C1C}">
                <a14:useLocalDpi xmlns:a14="http://schemas.microsoft.com/office/drawing/2010/main" val="0"/>
              </a:ext>
            </a:extLst>
          </a:blip>
          <a:srcRect l="82347" t="4792" r="1526" b="74808"/>
          <a:stretch/>
        </p:blipFill>
        <p:spPr>
          <a:xfrm>
            <a:off x="9409889" y="4114074"/>
            <a:ext cx="1603956" cy="1399026"/>
          </a:xfrm>
          <a:prstGeom prst="rect">
            <a:avLst/>
          </a:prstGeom>
        </p:spPr>
      </p:pic>
      <p:pic>
        <p:nvPicPr>
          <p:cNvPr id="12" name="Picture 11" descr="A close up of a logo&#10;&#10;Description automatically generated">
            <a:hlinkClick r:id="rId9" action="ppaction://hlinksldjump"/>
            <a:extLst>
              <a:ext uri="{FF2B5EF4-FFF2-40B4-BE49-F238E27FC236}">
                <a16:creationId xmlns:a16="http://schemas.microsoft.com/office/drawing/2014/main" id="{9367B833-47A9-4EBE-82FA-B7029F7EE6A4}"/>
              </a:ext>
            </a:extLst>
          </p:cNvPr>
          <p:cNvPicPr>
            <a:picLocks noChangeAspect="1"/>
          </p:cNvPicPr>
          <p:nvPr/>
        </p:nvPicPr>
        <p:blipFill rotWithShape="1">
          <a:blip r:embed="rId10">
            <a:extLst>
              <a:ext uri="{BEBA8EAE-BF5A-486C-A8C5-ECC9F3942E4B}">
                <a14:imgProps xmlns:a14="http://schemas.microsoft.com/office/drawing/2010/main">
                  <a14:imgLayer r:embed="rId11">
                    <a14:imgEffect>
                      <a14:backgroundRemoval t="9722" b="89815" l="5637" r="70146">
                        <a14:foregroundMark x1="8977" y1="19907" x2="7724" y2="44907"/>
                        <a14:foregroundMark x1="5637" y1="25000" x2="6263" y2="33333"/>
                      </a14:backgroundRemoval>
                    </a14:imgEffect>
                  </a14:imgLayer>
                </a14:imgProps>
              </a:ext>
              <a:ext uri="{28A0092B-C50C-407E-A947-70E740481C1C}">
                <a14:useLocalDpi xmlns:a14="http://schemas.microsoft.com/office/drawing/2010/main" val="0"/>
              </a:ext>
            </a:extLst>
          </a:blip>
          <a:srcRect r="21831"/>
          <a:stretch/>
        </p:blipFill>
        <p:spPr>
          <a:xfrm>
            <a:off x="6312332" y="4208879"/>
            <a:ext cx="2437589" cy="1406196"/>
          </a:xfrm>
          <a:prstGeom prst="rect">
            <a:avLst/>
          </a:prstGeom>
        </p:spPr>
      </p:pic>
      <p:grpSp>
        <p:nvGrpSpPr>
          <p:cNvPr id="15" name="Group 14">
            <a:extLst>
              <a:ext uri="{FF2B5EF4-FFF2-40B4-BE49-F238E27FC236}">
                <a16:creationId xmlns:a16="http://schemas.microsoft.com/office/drawing/2014/main" id="{0F34265D-04F2-46FA-86E7-D06A163CB769}"/>
              </a:ext>
            </a:extLst>
          </p:cNvPr>
          <p:cNvGrpSpPr/>
          <p:nvPr/>
        </p:nvGrpSpPr>
        <p:grpSpPr>
          <a:xfrm>
            <a:off x="9889781" y="2753253"/>
            <a:ext cx="1603956" cy="1115650"/>
            <a:chOff x="10691759" y="4913447"/>
            <a:chExt cx="2118961" cy="1406196"/>
          </a:xfrm>
        </p:grpSpPr>
        <p:sp>
          <p:nvSpPr>
            <p:cNvPr id="13" name="Cloud 12">
              <a:hlinkClick r:id="rId12" action="ppaction://hlinksldjump"/>
              <a:extLst>
                <a:ext uri="{FF2B5EF4-FFF2-40B4-BE49-F238E27FC236}">
                  <a16:creationId xmlns:a16="http://schemas.microsoft.com/office/drawing/2014/main" id="{18D6A717-7610-4307-91F8-8DD85028DCED}"/>
                </a:ext>
              </a:extLst>
            </p:cNvPr>
            <p:cNvSpPr/>
            <p:nvPr/>
          </p:nvSpPr>
          <p:spPr>
            <a:xfrm>
              <a:off x="10691759" y="4913447"/>
              <a:ext cx="2118961" cy="1406196"/>
            </a:xfrm>
            <a:prstGeom prst="cloud">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2">
              <a:hlinkClick r:id="rId12" action="ppaction://hlinksldjump"/>
              <a:extLst>
                <a:ext uri="{FF2B5EF4-FFF2-40B4-BE49-F238E27FC236}">
                  <a16:creationId xmlns:a16="http://schemas.microsoft.com/office/drawing/2014/main" id="{3575A6DC-D564-401A-BEA2-A4D4AE9DBBA0}"/>
                </a:ext>
              </a:extLst>
            </p:cNvPr>
            <p:cNvSpPr txBox="1">
              <a:spLocks/>
            </p:cNvSpPr>
            <p:nvPr/>
          </p:nvSpPr>
          <p:spPr>
            <a:xfrm>
              <a:off x="11204243" y="5371325"/>
              <a:ext cx="1493535" cy="665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i="1" dirty="0"/>
                <a:t>Hint!</a:t>
              </a:r>
              <a:endParaRPr lang="en-US" dirty="0"/>
            </a:p>
          </p:txBody>
        </p:sp>
      </p:grpSp>
      <p:sp>
        <p:nvSpPr>
          <p:cNvPr id="17" name="Arc 16">
            <a:extLst>
              <a:ext uri="{FF2B5EF4-FFF2-40B4-BE49-F238E27FC236}">
                <a16:creationId xmlns:a16="http://schemas.microsoft.com/office/drawing/2014/main" id="{3B4C0DC6-9CD5-420D-B9A1-7BD7D57D7B76}"/>
              </a:ext>
            </a:extLst>
          </p:cNvPr>
          <p:cNvSpPr/>
          <p:nvPr/>
        </p:nvSpPr>
        <p:spPr>
          <a:xfrm>
            <a:off x="6972300" y="4352925"/>
            <a:ext cx="123825" cy="485775"/>
          </a:xfrm>
          <a:prstGeom prst="arc">
            <a:avLst/>
          </a:prstGeom>
          <a:noFill/>
          <a:ln w="952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Box 17">
            <a:extLst>
              <a:ext uri="{FF2B5EF4-FFF2-40B4-BE49-F238E27FC236}">
                <a16:creationId xmlns:a16="http://schemas.microsoft.com/office/drawing/2014/main" id="{78445A97-36D5-452F-8EFB-03EECBC404B7}"/>
              </a:ext>
            </a:extLst>
          </p:cNvPr>
          <p:cNvSpPr txBox="1"/>
          <p:nvPr/>
        </p:nvSpPr>
        <p:spPr>
          <a:xfrm>
            <a:off x="1341036" y="5704486"/>
            <a:ext cx="1228365" cy="369332"/>
          </a:xfrm>
          <a:prstGeom prst="rect">
            <a:avLst/>
          </a:prstGeom>
          <a:noFill/>
        </p:spPr>
        <p:txBody>
          <a:bodyPr wrap="square" rtlCol="0">
            <a:spAutoFit/>
          </a:bodyPr>
          <a:lstStyle/>
          <a:p>
            <a:r>
              <a:rPr lang="en-US" dirty="0"/>
              <a:t>The Brain!</a:t>
            </a:r>
          </a:p>
        </p:txBody>
      </p:sp>
      <p:sp>
        <p:nvSpPr>
          <p:cNvPr id="19" name="TextBox 18">
            <a:extLst>
              <a:ext uri="{FF2B5EF4-FFF2-40B4-BE49-F238E27FC236}">
                <a16:creationId xmlns:a16="http://schemas.microsoft.com/office/drawing/2014/main" id="{A172BE44-20B9-431C-9305-581654E1B615}"/>
              </a:ext>
            </a:extLst>
          </p:cNvPr>
          <p:cNvSpPr txBox="1"/>
          <p:nvPr/>
        </p:nvSpPr>
        <p:spPr>
          <a:xfrm>
            <a:off x="3986742" y="5704486"/>
            <a:ext cx="1228365" cy="369332"/>
          </a:xfrm>
          <a:prstGeom prst="rect">
            <a:avLst/>
          </a:prstGeom>
          <a:noFill/>
        </p:spPr>
        <p:txBody>
          <a:bodyPr wrap="square" rtlCol="0">
            <a:spAutoFit/>
          </a:bodyPr>
          <a:lstStyle/>
          <a:p>
            <a:r>
              <a:rPr lang="en-US" dirty="0"/>
              <a:t>The Eye!</a:t>
            </a:r>
          </a:p>
        </p:txBody>
      </p:sp>
      <p:sp>
        <p:nvSpPr>
          <p:cNvPr id="20" name="TextBox 19">
            <a:extLst>
              <a:ext uri="{FF2B5EF4-FFF2-40B4-BE49-F238E27FC236}">
                <a16:creationId xmlns:a16="http://schemas.microsoft.com/office/drawing/2014/main" id="{DFB0A816-67A3-450B-A554-259E073A79B5}"/>
              </a:ext>
            </a:extLst>
          </p:cNvPr>
          <p:cNvSpPr txBox="1"/>
          <p:nvPr/>
        </p:nvSpPr>
        <p:spPr>
          <a:xfrm>
            <a:off x="6972300" y="5381320"/>
            <a:ext cx="1228365" cy="646331"/>
          </a:xfrm>
          <a:prstGeom prst="rect">
            <a:avLst/>
          </a:prstGeom>
          <a:noFill/>
        </p:spPr>
        <p:txBody>
          <a:bodyPr wrap="square" rtlCol="0">
            <a:spAutoFit/>
          </a:bodyPr>
          <a:lstStyle/>
          <a:p>
            <a:r>
              <a:rPr lang="en-US" dirty="0"/>
              <a:t>A cut on your hand!</a:t>
            </a:r>
          </a:p>
        </p:txBody>
      </p:sp>
      <p:sp>
        <p:nvSpPr>
          <p:cNvPr id="21" name="TextBox 20">
            <a:extLst>
              <a:ext uri="{FF2B5EF4-FFF2-40B4-BE49-F238E27FC236}">
                <a16:creationId xmlns:a16="http://schemas.microsoft.com/office/drawing/2014/main" id="{3D538032-AA5C-43DC-870B-7976221C8526}"/>
              </a:ext>
            </a:extLst>
          </p:cNvPr>
          <p:cNvSpPr txBox="1"/>
          <p:nvPr/>
        </p:nvSpPr>
        <p:spPr>
          <a:xfrm>
            <a:off x="9472072" y="5615075"/>
            <a:ext cx="1611271" cy="369332"/>
          </a:xfrm>
          <a:prstGeom prst="rect">
            <a:avLst/>
          </a:prstGeom>
          <a:noFill/>
        </p:spPr>
        <p:txBody>
          <a:bodyPr wrap="square" rtlCol="0">
            <a:spAutoFit/>
          </a:bodyPr>
          <a:lstStyle/>
          <a:p>
            <a:r>
              <a:rPr lang="en-US" dirty="0"/>
              <a:t>The Stomach!</a:t>
            </a:r>
          </a:p>
        </p:txBody>
      </p:sp>
    </p:spTree>
    <p:extLst>
      <p:ext uri="{BB962C8B-B14F-4D97-AF65-F5344CB8AC3E}">
        <p14:creationId xmlns:p14="http://schemas.microsoft.com/office/powerpoint/2010/main" val="2060940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838200" y="296083"/>
            <a:ext cx="10515600" cy="4351338"/>
          </a:xfrm>
        </p:spPr>
        <p:txBody>
          <a:bodyPr/>
          <a:lstStyle/>
          <a:p>
            <a:pPr marL="0" indent="0">
              <a:buNone/>
            </a:pPr>
            <a:r>
              <a:rPr lang="en-US" dirty="0"/>
              <a:t>Good job, you made it through the mucus and you're right next to the host cells, protected from the stomach acid by the mucus layer you just swam through. Now, you need to settle in and set up a chronic (long-term) infection in this nice spot.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What do you do?</a:t>
            </a:r>
          </a:p>
        </p:txBody>
      </p:sp>
      <p:pic>
        <p:nvPicPr>
          <p:cNvPr id="15" name="Picture 14" descr="A picture containing room&#10;&#10;Description automatically generated">
            <a:extLst>
              <a:ext uri="{FF2B5EF4-FFF2-40B4-BE49-F238E27FC236}">
                <a16:creationId xmlns:a16="http://schemas.microsoft.com/office/drawing/2014/main" id="{91A0BDE5-5977-49DA-ADF5-8ED655634D19}"/>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3297" b="21841" l="1460" r="39325">
                        <a14:foregroundMark x1="2646" y1="10714" x2="19526" y2="10165"/>
                        <a14:foregroundMark x1="19526" y1="10165" x2="39325" y2="11401"/>
                        <a14:foregroundMark x1="14142" y1="9341" x2="11125" y2="3749"/>
                        <a14:foregroundMark x1="7721" y1="2415" x2="3102" y2="7555"/>
                        <a14:foregroundMark x1="3102" y1="7555" x2="5018" y2="19231"/>
                        <a14:foregroundMark x1="5018" y1="19231" x2="11048" y2="21142"/>
                        <a14:foregroundMark x1="15086" y1="18544" x2="16150" y2="15934"/>
                        <a14:foregroundMark x1="13686" y1="21978" x2="13854" y2="21566"/>
                        <a14:foregroundMark x1="2828" y1="3297" x2="1460" y2="15247"/>
                        <a14:foregroundMark x1="1460" y1="15247" x2="1734" y2="20330"/>
                        <a14:foregroundMark x1="14142" y1="4533" x2="22263" y2="3571"/>
                        <a14:foregroundMark x1="22263" y1="3571" x2="26460" y2="5907"/>
                        <a14:backgroundMark x1="15328" y1="21841" x2="11223" y2="21566"/>
                        <a14:backgroundMark x1="11953" y1="2060" x2="7208" y2="1099"/>
                        <a14:backgroundMark x1="14142" y1="18544" x2="14142" y2="21566"/>
                      </a14:backgroundRemoval>
                    </a14:imgEffect>
                  </a14:imgLayer>
                </a14:imgProps>
              </a:ext>
              <a:ext uri="{28A0092B-C50C-407E-A947-70E740481C1C}">
                <a14:useLocalDpi xmlns:a14="http://schemas.microsoft.com/office/drawing/2010/main" val="0"/>
              </a:ext>
            </a:extLst>
          </a:blip>
          <a:srcRect l="-302" t="1320" r="60606" b="76707"/>
          <a:stretch/>
        </p:blipFill>
        <p:spPr>
          <a:xfrm>
            <a:off x="974961" y="3063346"/>
            <a:ext cx="2497018" cy="921756"/>
          </a:xfrm>
          <a:prstGeom prst="rect">
            <a:avLst/>
          </a:prstGeom>
        </p:spPr>
      </p:pic>
      <p:grpSp>
        <p:nvGrpSpPr>
          <p:cNvPr id="22" name="Group 21">
            <a:extLst>
              <a:ext uri="{FF2B5EF4-FFF2-40B4-BE49-F238E27FC236}">
                <a16:creationId xmlns:a16="http://schemas.microsoft.com/office/drawing/2014/main" id="{1E9F0297-8202-4304-A526-5AD342C13E3D}"/>
              </a:ext>
            </a:extLst>
          </p:cNvPr>
          <p:cNvGrpSpPr/>
          <p:nvPr/>
        </p:nvGrpSpPr>
        <p:grpSpPr>
          <a:xfrm>
            <a:off x="9886605" y="1738995"/>
            <a:ext cx="1603956" cy="1115650"/>
            <a:chOff x="10691759" y="4913447"/>
            <a:chExt cx="2118961" cy="1406196"/>
          </a:xfrm>
        </p:grpSpPr>
        <p:sp>
          <p:nvSpPr>
            <p:cNvPr id="23" name="Cloud 22">
              <a:hlinkClick r:id="rId4" action="ppaction://hlinksldjump"/>
              <a:extLst>
                <a:ext uri="{FF2B5EF4-FFF2-40B4-BE49-F238E27FC236}">
                  <a16:creationId xmlns:a16="http://schemas.microsoft.com/office/drawing/2014/main" id="{686EB095-228F-4FE1-83B1-9CDEB4A6F9AD}"/>
                </a:ext>
              </a:extLst>
            </p:cNvPr>
            <p:cNvSpPr/>
            <p:nvPr/>
          </p:nvSpPr>
          <p:spPr>
            <a:xfrm>
              <a:off x="10691759" y="4913447"/>
              <a:ext cx="2118961" cy="1406196"/>
            </a:xfrm>
            <a:prstGeom prst="cloud">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Content Placeholder 2">
              <a:extLst>
                <a:ext uri="{FF2B5EF4-FFF2-40B4-BE49-F238E27FC236}">
                  <a16:creationId xmlns:a16="http://schemas.microsoft.com/office/drawing/2014/main" id="{569BF862-7F21-4045-AA85-538FEE6479D8}"/>
                </a:ext>
              </a:extLst>
            </p:cNvPr>
            <p:cNvSpPr txBox="1">
              <a:spLocks/>
            </p:cNvSpPr>
            <p:nvPr/>
          </p:nvSpPr>
          <p:spPr>
            <a:xfrm>
              <a:off x="11204243" y="5371325"/>
              <a:ext cx="1493535" cy="665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i="1" dirty="0"/>
                <a:t>Hint!</a:t>
              </a:r>
              <a:endParaRPr lang="en-US" dirty="0"/>
            </a:p>
          </p:txBody>
        </p:sp>
      </p:grpSp>
      <p:pic>
        <p:nvPicPr>
          <p:cNvPr id="25" name="Picture 24" descr="A close up of a piece of paper&#10;&#10;Description automatically generated">
            <a:hlinkClick r:id="rId5" action="ppaction://hlinksldjump"/>
            <a:extLst>
              <a:ext uri="{FF2B5EF4-FFF2-40B4-BE49-F238E27FC236}">
                <a16:creationId xmlns:a16="http://schemas.microsoft.com/office/drawing/2014/main" id="{DE05F017-88A9-43E6-BB08-EE0851CF18D3}"/>
              </a:ext>
            </a:extLst>
          </p:cNvPr>
          <p:cNvPicPr>
            <a:picLocks noChangeAspect="1"/>
          </p:cNvPicPr>
          <p:nvPr/>
        </p:nvPicPr>
        <p:blipFill rotWithShape="1">
          <a:blip r:embed="rId6">
            <a:extLst>
              <a:ext uri="{BEBA8EAE-BF5A-486C-A8C5-ECC9F3942E4B}">
                <a14:imgProps xmlns:a14="http://schemas.microsoft.com/office/drawing/2010/main">
                  <a14:imgLayer r:embed="rId7">
                    <a14:imgEffect>
                      <a14:backgroundRemoval t="24724" b="43232" l="70762" r="86000">
                        <a14:foregroundMark x1="75524" y1="32044" x2="72762" y2="33978"/>
                        <a14:foregroundMark x1="74952" y1="32459" x2="72762" y2="32873"/>
                        <a14:foregroundMark x1="72762" y1="32873" x2="73143" y2="34392"/>
                        <a14:foregroundMark x1="74190" y1="37569" x2="72857" y2="40746"/>
                        <a14:foregroundMark x1="72857" y1="40746" x2="75048" y2="39503"/>
                        <a14:foregroundMark x1="75048" y1="39503" x2="74000" y2="37431"/>
                        <a14:foregroundMark x1="74476" y1="37983" x2="75905" y2="40608"/>
                        <a14:foregroundMark x1="75905" y1="40608" x2="74190" y2="40884"/>
                        <a14:foregroundMark x1="78667" y1="33287" x2="77333" y2="36188"/>
                        <a14:foregroundMark x1="77333" y1="36188" x2="79714" y2="35359"/>
                        <a14:foregroundMark x1="79714" y1="35359" x2="78762" y2="33287"/>
                        <a14:foregroundMark x1="83333" y1="29834" x2="83333" y2="29282"/>
                        <a14:foregroundMark x1="82857" y1="29282" x2="83429" y2="32459"/>
                        <a14:foregroundMark x1="83429" y1="32459" x2="83238" y2="29144"/>
                        <a14:foregroundMark x1="83238" y1="29144" x2="83238" y2="29144"/>
                        <a14:foregroundMark x1="82952" y1="36878" x2="83238" y2="36878"/>
                        <a14:foregroundMark x1="82762" y1="37017" x2="83619" y2="36602"/>
                        <a14:foregroundMark x1="82952" y1="36602" x2="82857" y2="39917"/>
                        <a14:foregroundMark x1="82857" y1="39917" x2="84952" y2="38398"/>
                        <a14:foregroundMark x1="84952" y1="38398" x2="82857" y2="36464"/>
                        <a14:foregroundMark x1="82857" y1="36464" x2="82381" y2="36740"/>
                        <a14:foregroundMark x1="85429" y1="28591" x2="86000" y2="32044"/>
                        <a14:foregroundMark x1="86000" y1="32044" x2="85238" y2="33702"/>
                        <a14:foregroundMark x1="76952" y1="42127" x2="74762" y2="43508"/>
                        <a14:foregroundMark x1="74762" y1="43508" x2="72476" y2="42403"/>
                        <a14:foregroundMark x1="72476" y1="42403" x2="72095" y2="41851"/>
                        <a14:foregroundMark x1="72762" y1="25967" x2="71143" y2="28453"/>
                        <a14:foregroundMark x1="71143" y1="28453" x2="70857" y2="31906"/>
                        <a14:foregroundMark x1="70857" y1="31906" x2="74476" y2="29834"/>
                        <a14:foregroundMark x1="71619" y1="25138" x2="71143" y2="24724"/>
                        <a14:foregroundMark x1="72952" y1="32320" x2="75048" y2="33149"/>
                        <a14:foregroundMark x1="75048" y1="33149" x2="73048" y2="34530"/>
                        <a14:foregroundMark x1="72952" y1="31768" x2="75524" y2="31492"/>
                        <a14:foregroundMark x1="75524" y1="31492" x2="75905" y2="34807"/>
                        <a14:foregroundMark x1="75905" y1="34807" x2="73619" y2="35497"/>
                        <a14:foregroundMark x1="73619" y1="35497" x2="72667" y2="32320"/>
                        <a14:foregroundMark x1="72667" y1="32320" x2="73333" y2="30663"/>
                        <a14:foregroundMark x1="74857" y1="33425" x2="75333" y2="34116"/>
                        <a14:foregroundMark x1="75238" y1="36878" x2="75238" y2="40331"/>
                        <a14:foregroundMark x1="75238" y1="40331" x2="74952" y2="36602"/>
                        <a14:foregroundMark x1="74952" y1="36602" x2="74571" y2="36464"/>
                        <a14:foregroundMark x1="82952" y1="37017" x2="82095" y2="40055"/>
                        <a14:foregroundMark x1="82095" y1="40055" x2="82190" y2="36740"/>
                        <a14:foregroundMark x1="82190" y1="36740" x2="82095" y2="36602"/>
                        <a14:foregroundMark x1="83810" y1="28729" x2="81619" y2="30110"/>
                        <a14:foregroundMark x1="81619" y1="30110" x2="82476" y2="33149"/>
                        <a14:foregroundMark x1="82476" y1="33149" x2="83714" y2="30249"/>
                        <a14:foregroundMark x1="83714" y1="30249" x2="82952" y2="28729"/>
                        <a14:foregroundMark x1="84000" y1="29420" x2="83238" y2="32597"/>
                        <a14:foregroundMark x1="83238" y1="32597" x2="83429" y2="29696"/>
                      </a14:backgroundRemoval>
                    </a14:imgEffect>
                  </a14:imgLayer>
                </a14:imgProps>
              </a:ext>
              <a:ext uri="{28A0092B-C50C-407E-A947-70E740481C1C}">
                <a14:useLocalDpi xmlns:a14="http://schemas.microsoft.com/office/drawing/2010/main" val="0"/>
              </a:ext>
            </a:extLst>
          </a:blip>
          <a:srcRect l="69762" t="23976" r="12733" b="55265"/>
          <a:stretch/>
        </p:blipFill>
        <p:spPr>
          <a:xfrm>
            <a:off x="7383152" y="4313665"/>
            <a:ext cx="1836484" cy="1501639"/>
          </a:xfrm>
          <a:prstGeom prst="rect">
            <a:avLst/>
          </a:prstGeom>
        </p:spPr>
      </p:pic>
      <p:pic>
        <p:nvPicPr>
          <p:cNvPr id="26" name="Picture 25" descr="A picture containing room&#10;&#10;Description automatically generated">
            <a:hlinkClick r:id="rId8" action="ppaction://hlinksldjump"/>
            <a:extLst>
              <a:ext uri="{FF2B5EF4-FFF2-40B4-BE49-F238E27FC236}">
                <a16:creationId xmlns:a16="http://schemas.microsoft.com/office/drawing/2014/main" id="{66F0469B-30E7-4166-81D1-645653D844AD}"/>
              </a:ext>
            </a:extLst>
          </p:cNvPr>
          <p:cNvPicPr>
            <a:picLocks noChangeAspect="1"/>
          </p:cNvPicPr>
          <p:nvPr/>
        </p:nvPicPr>
        <p:blipFill rotWithShape="1">
          <a:blip r:embed="rId9">
            <a:extLst>
              <a:ext uri="{BEBA8EAE-BF5A-486C-A8C5-ECC9F3942E4B}">
                <a14:imgProps xmlns:a14="http://schemas.microsoft.com/office/drawing/2010/main">
                  <a14:imgLayer r:embed="rId3">
                    <a14:imgEffect>
                      <a14:backgroundRemoval t="26099" b="61126" l="87044" r="98084">
                        <a14:foregroundMark x1="90328" y1="54258" x2="90055" y2="60165"/>
                        <a14:foregroundMark x1="97080" y1="55357" x2="95255" y2="60989"/>
                        <a14:foregroundMark x1="91515" y1="61126" x2="88412" y2="60989"/>
                        <a14:foregroundMark x1="92609" y1="26099" x2="93522" y2="26099"/>
                      </a14:backgroundRemoval>
                    </a14:imgEffect>
                  </a14:imgLayer>
                </a14:imgProps>
              </a:ext>
              <a:ext uri="{28A0092B-C50C-407E-A947-70E740481C1C}">
                <a14:useLocalDpi xmlns:a14="http://schemas.microsoft.com/office/drawing/2010/main" val="0"/>
              </a:ext>
            </a:extLst>
          </a:blip>
          <a:srcRect l="85860" t="22121" r="348" b="37400"/>
          <a:stretch/>
        </p:blipFill>
        <p:spPr>
          <a:xfrm>
            <a:off x="9886605" y="3755398"/>
            <a:ext cx="1147305" cy="2236658"/>
          </a:xfrm>
          <a:prstGeom prst="rect">
            <a:avLst/>
          </a:prstGeom>
        </p:spPr>
      </p:pic>
      <p:pic>
        <p:nvPicPr>
          <p:cNvPr id="27" name="Picture 26" descr="A close up of a piece of paper&#10;&#10;Description automatically generated">
            <a:hlinkClick r:id="rId10" action="ppaction://hlinksldjump"/>
            <a:extLst>
              <a:ext uri="{FF2B5EF4-FFF2-40B4-BE49-F238E27FC236}">
                <a16:creationId xmlns:a16="http://schemas.microsoft.com/office/drawing/2014/main" id="{C657607E-8381-49C2-9197-10A4056149D8}"/>
              </a:ext>
            </a:extLst>
          </p:cNvPr>
          <p:cNvPicPr>
            <a:picLocks noChangeAspect="1"/>
          </p:cNvPicPr>
          <p:nvPr/>
        </p:nvPicPr>
        <p:blipFill rotWithShape="1">
          <a:blip r:embed="rId11">
            <a:extLst>
              <a:ext uri="{BEBA8EAE-BF5A-486C-A8C5-ECC9F3942E4B}">
                <a14:imgProps xmlns:a14="http://schemas.microsoft.com/office/drawing/2010/main">
                  <a14:imgLayer r:embed="rId7">
                    <a14:imgEffect>
                      <a14:backgroundRemoval t="29558" b="58287" l="33143" r="64857">
                        <a14:foregroundMark x1="48857" y1="41022" x2="46952" y2="32735"/>
                        <a14:foregroundMark x1="37429" y1="48619" x2="38476" y2="44199"/>
                        <a14:foregroundMark x1="35429" y1="43785" x2="35810" y2="50691"/>
                        <a14:foregroundMark x1="35810" y1="50691" x2="35905" y2="50691"/>
                        <a14:foregroundMark x1="35619" y1="42680" x2="33238" y2="49171"/>
                        <a14:foregroundMark x1="33238" y1="49171" x2="35429" y2="51934"/>
                        <a14:foregroundMark x1="43451" y1="36633" x2="43307" y2="37391"/>
                        <a14:foregroundMark x1="43804" y1="34766" x2="43692" y2="35358"/>
                        <a14:foregroundMark x1="44784" y1="43228" x2="45059" y2="44061"/>
                        <a14:foregroundMark x1="51560" y1="33107" x2="51628" y2="33414"/>
                        <a14:foregroundMark x1="50133" y1="30928" x2="49330" y2="30700"/>
                        <a14:foregroundMark x1="51143" y1="31215" x2="50467" y2="31023"/>
                        <a14:foregroundMark x1="51810" y1="47514" x2="46762" y2="48343"/>
                        <a14:foregroundMark x1="46762" y1="48343" x2="45609" y2="50485"/>
                        <a14:foregroundMark x1="45087" y1="55511" x2="46276" y2="56815"/>
                        <a14:foregroundMark x1="51089" y1="58384" x2="52571" y2="58425"/>
                        <a14:foregroundMark x1="52571" y1="58425" x2="56534" y2="56150"/>
                        <a14:foregroundMark x1="56129" y1="48456" x2="56190" y2="48895"/>
                        <a14:foregroundMark x1="55936" y1="48805" x2="51524" y2="47238"/>
                        <a14:foregroundMark x1="56190" y1="48895" x2="55943" y2="48807"/>
                        <a14:foregroundMark x1="44952" y1="55525" x2="45429" y2="55663"/>
                        <a14:foregroundMark x1="50000" y1="57735" x2="50952" y2="58011"/>
                        <a14:foregroundMark x1="51524" y1="37845" x2="52571" y2="37431"/>
                        <a14:foregroundMark x1="51238" y1="35497" x2="52000" y2="35912"/>
                        <a14:backgroundMark x1="56952" y1="52901" x2="56571" y2="55249"/>
                        <a14:backgroundMark x1="56857" y1="53729" x2="56476" y2="51105"/>
                        <a14:backgroundMark x1="56571" y1="50552" x2="56857" y2="50552"/>
                        <a14:backgroundMark x1="56762" y1="50276" x2="57048" y2="52762"/>
                        <a14:backgroundMark x1="56286" y1="50552" x2="56762" y2="50000"/>
                        <a14:backgroundMark x1="57143" y1="52348" x2="56952" y2="50000"/>
                        <a14:backgroundMark x1="57619" y1="55387" x2="57524" y2="56354"/>
                        <a14:backgroundMark x1="49743" y1="58247" x2="46571" y2="58149"/>
                        <a14:backgroundMark x1="44381" y1="52210" x2="43905" y2="55110"/>
                        <a14:backgroundMark x1="52190" y1="41436" x2="53143" y2="38812"/>
                        <a14:backgroundMark x1="53524" y1="39641" x2="51785" y2="39526"/>
                        <a14:backgroundMark x1="49048" y1="30801" x2="48762" y2="27901"/>
                        <a14:backgroundMark x1="50095" y1="31077" x2="51238" y2="27348"/>
                        <a14:backgroundMark x1="51143" y1="32873" x2="53048" y2="30110"/>
                        <a14:backgroundMark x1="43143" y1="36326" x2="44190" y2="36464"/>
                        <a14:backgroundMark x1="43810" y1="33011" x2="43810" y2="33011"/>
                        <a14:backgroundMark x1="43810" y1="33425" x2="44381" y2="33840"/>
                        <a14:backgroundMark x1="45048" y1="31492" x2="45905" y2="31630"/>
                        <a14:backgroundMark x1="47238" y1="29558" x2="47143" y2="31354"/>
                        <a14:backgroundMark x1="45238" y1="30663" x2="45048" y2="32182"/>
                        <a14:backgroundMark x1="50381" y1="31492" x2="50381" y2="30525"/>
                        <a14:backgroundMark x1="51524" y1="32320" x2="51429" y2="31630"/>
                        <a14:backgroundMark x1="53048" y1="37845" x2="52000" y2="39088"/>
                        <a14:backgroundMark x1="51810" y1="39503" x2="51905" y2="41436"/>
                        <a14:backgroundMark x1="51333" y1="43785" x2="50286" y2="43508"/>
                        <a14:backgroundMark x1="50286" y1="41989" x2="50571" y2="44613"/>
                        <a14:backgroundMark x1="48952" y1="44061" x2="48381" y2="45856"/>
                        <a14:backgroundMark x1="46952" y1="44061" x2="47143" y2="45166"/>
                        <a14:backgroundMark x1="44667" y1="42265" x2="44095" y2="42680"/>
                        <a14:backgroundMark x1="44857" y1="41160" x2="43714" y2="41298"/>
                        <a14:backgroundMark x1="44190" y1="38398" x2="44190" y2="38398"/>
                        <a14:backgroundMark x1="43810" y1="38536" x2="42952" y2="38536"/>
                        <a14:backgroundMark x1="44095" y1="36464" x2="43238" y2="36050"/>
                        <a14:backgroundMark x1="45524" y1="31215" x2="45524" y2="29696"/>
                        <a14:backgroundMark x1="50286" y1="31354" x2="50667" y2="30249"/>
                        <a14:backgroundMark x1="49905" y1="31630" x2="50095" y2="30249"/>
                        <a14:backgroundMark x1="45333" y1="30939" x2="44857" y2="29834"/>
                        <a14:backgroundMark x1="45714" y1="31077" x2="45143" y2="29558"/>
                        <a14:backgroundMark x1="45429" y1="44061" x2="45429" y2="45856"/>
                        <a14:backgroundMark x1="56952" y1="51934" x2="56762" y2="50138"/>
                        <a14:backgroundMark x1="56190" y1="50000" x2="57238" y2="52762"/>
                        <a14:backgroundMark x1="56190" y1="50138" x2="57333" y2="49586"/>
                        <a14:backgroundMark x1="47810" y1="57735" x2="47333" y2="58702"/>
                        <a14:backgroundMark x1="45429" y1="56630" x2="45276" y2="55966"/>
                        <a14:backgroundMark x1="44381" y1="52348" x2="45048" y2="52486"/>
                        <a14:backgroundMark x1="65429" y1="57597" x2="64476" y2="58149"/>
                      </a14:backgroundRemoval>
                    </a14:imgEffect>
                  </a14:imgLayer>
                </a14:imgProps>
              </a:ext>
              <a:ext uri="{28A0092B-C50C-407E-A947-70E740481C1C}">
                <a14:useLocalDpi xmlns:a14="http://schemas.microsoft.com/office/drawing/2010/main" val="0"/>
              </a:ext>
            </a:extLst>
          </a:blip>
          <a:srcRect l="32763" t="27415" r="40036" b="40057"/>
          <a:stretch/>
        </p:blipFill>
        <p:spPr>
          <a:xfrm>
            <a:off x="815274" y="4417727"/>
            <a:ext cx="1952287" cy="1609846"/>
          </a:xfrm>
          <a:prstGeom prst="rect">
            <a:avLst/>
          </a:prstGeom>
        </p:spPr>
      </p:pic>
      <p:grpSp>
        <p:nvGrpSpPr>
          <p:cNvPr id="32" name="Group 31">
            <a:extLst>
              <a:ext uri="{FF2B5EF4-FFF2-40B4-BE49-F238E27FC236}">
                <a16:creationId xmlns:a16="http://schemas.microsoft.com/office/drawing/2014/main" id="{53685AF9-11F3-445E-8EC6-72EF9F78447A}"/>
              </a:ext>
            </a:extLst>
          </p:cNvPr>
          <p:cNvGrpSpPr/>
          <p:nvPr/>
        </p:nvGrpSpPr>
        <p:grpSpPr>
          <a:xfrm>
            <a:off x="3913079" y="4362414"/>
            <a:ext cx="2364536" cy="1425630"/>
            <a:chOff x="3841140" y="5057425"/>
            <a:chExt cx="2364536" cy="1425630"/>
          </a:xfrm>
        </p:grpSpPr>
        <p:pic>
          <p:nvPicPr>
            <p:cNvPr id="28" name="Picture 27" descr="A picture containing room&#10;&#10;Description automatically generated">
              <a:hlinkClick r:id="rId12" action="ppaction://hlinksldjump"/>
              <a:extLst>
                <a:ext uri="{FF2B5EF4-FFF2-40B4-BE49-F238E27FC236}">
                  <a16:creationId xmlns:a16="http://schemas.microsoft.com/office/drawing/2014/main" id="{08A9A1BD-26F3-47DF-BF13-25CFA1578D4D}"/>
                </a:ext>
              </a:extLst>
            </p:cNvPr>
            <p:cNvPicPr>
              <a:picLocks noChangeAspect="1"/>
            </p:cNvPicPr>
            <p:nvPr/>
          </p:nvPicPr>
          <p:blipFill rotWithShape="1">
            <a:blip r:embed="rId13">
              <a:extLst>
                <a:ext uri="{BEBA8EAE-BF5A-486C-A8C5-ECC9F3942E4B}">
                  <a14:imgProps xmlns:a14="http://schemas.microsoft.com/office/drawing/2010/main">
                    <a14:imgLayer r:embed="rId3">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a:off x="4890550" y="5057425"/>
              <a:ext cx="1182268" cy="734191"/>
            </a:xfrm>
            <a:prstGeom prst="rect">
              <a:avLst/>
            </a:prstGeom>
          </p:spPr>
        </p:pic>
        <p:pic>
          <p:nvPicPr>
            <p:cNvPr id="29" name="Picture 28" descr="A picture containing room&#10;&#10;Description automatically generated">
              <a:hlinkClick r:id="rId12" action="ppaction://hlinksldjump"/>
              <a:extLst>
                <a:ext uri="{FF2B5EF4-FFF2-40B4-BE49-F238E27FC236}">
                  <a16:creationId xmlns:a16="http://schemas.microsoft.com/office/drawing/2014/main" id="{28852AF7-31CF-4DD0-AEA4-5829EC6EAE73}"/>
                </a:ext>
              </a:extLst>
            </p:cNvPr>
            <p:cNvPicPr>
              <a:picLocks noChangeAspect="1"/>
            </p:cNvPicPr>
            <p:nvPr/>
          </p:nvPicPr>
          <p:blipFill rotWithShape="1">
            <a:blip r:embed="rId13">
              <a:extLst>
                <a:ext uri="{BEBA8EAE-BF5A-486C-A8C5-ECC9F3942E4B}">
                  <a14:imgProps xmlns:a14="http://schemas.microsoft.com/office/drawing/2010/main">
                    <a14:imgLayer r:embed="rId3">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164558">
              <a:off x="3995629" y="5748864"/>
              <a:ext cx="1182268" cy="734191"/>
            </a:xfrm>
            <a:prstGeom prst="rect">
              <a:avLst/>
            </a:prstGeom>
          </p:spPr>
        </p:pic>
        <p:pic>
          <p:nvPicPr>
            <p:cNvPr id="30" name="Picture 29" descr="A picture containing room&#10;&#10;Description automatically generated">
              <a:hlinkClick r:id="rId12" action="ppaction://hlinksldjump"/>
              <a:extLst>
                <a:ext uri="{FF2B5EF4-FFF2-40B4-BE49-F238E27FC236}">
                  <a16:creationId xmlns:a16="http://schemas.microsoft.com/office/drawing/2014/main" id="{A2B2F436-656A-4C30-B5DB-9F578B04FF44}"/>
                </a:ext>
              </a:extLst>
            </p:cNvPr>
            <p:cNvPicPr>
              <a:picLocks noChangeAspect="1"/>
            </p:cNvPicPr>
            <p:nvPr/>
          </p:nvPicPr>
          <p:blipFill rotWithShape="1">
            <a:blip r:embed="rId13">
              <a:extLst>
                <a:ext uri="{BEBA8EAE-BF5A-486C-A8C5-ECC9F3942E4B}">
                  <a14:imgProps xmlns:a14="http://schemas.microsoft.com/office/drawing/2010/main">
                    <a14:imgLayer r:embed="rId3">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a:off x="3841140" y="5164420"/>
              <a:ext cx="1182268" cy="734191"/>
            </a:xfrm>
            <a:prstGeom prst="rect">
              <a:avLst/>
            </a:prstGeom>
          </p:spPr>
        </p:pic>
        <p:pic>
          <p:nvPicPr>
            <p:cNvPr id="31" name="Picture 30" descr="A picture containing room&#10;&#10;Description automatically generated">
              <a:hlinkClick r:id="rId12" action="ppaction://hlinksldjump"/>
              <a:extLst>
                <a:ext uri="{FF2B5EF4-FFF2-40B4-BE49-F238E27FC236}">
                  <a16:creationId xmlns:a16="http://schemas.microsoft.com/office/drawing/2014/main" id="{9A9F2020-6242-4850-A9D5-17F81347EDB4}"/>
                </a:ext>
              </a:extLst>
            </p:cNvPr>
            <p:cNvPicPr>
              <a:picLocks noChangeAspect="1"/>
            </p:cNvPicPr>
            <p:nvPr/>
          </p:nvPicPr>
          <p:blipFill rotWithShape="1">
            <a:blip r:embed="rId13">
              <a:extLst>
                <a:ext uri="{BEBA8EAE-BF5A-486C-A8C5-ECC9F3942E4B}">
                  <a14:imgProps xmlns:a14="http://schemas.microsoft.com/office/drawing/2010/main">
                    <a14:imgLayer r:embed="rId3">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a:off x="5023408" y="5681419"/>
              <a:ext cx="1182268" cy="734191"/>
            </a:xfrm>
            <a:prstGeom prst="rect">
              <a:avLst/>
            </a:prstGeom>
          </p:spPr>
        </p:pic>
      </p:grpSp>
      <p:pic>
        <p:nvPicPr>
          <p:cNvPr id="33" name="Picture 32" descr="A picture containing room&#10;&#10;Description automatically generated">
            <a:extLst>
              <a:ext uri="{FF2B5EF4-FFF2-40B4-BE49-F238E27FC236}">
                <a16:creationId xmlns:a16="http://schemas.microsoft.com/office/drawing/2014/main" id="{2BA8D6A2-FC6C-4AAA-B45C-E6D1F28E75AC}"/>
              </a:ext>
            </a:extLst>
          </p:cNvPr>
          <p:cNvPicPr>
            <a:picLocks noChangeAspect="1"/>
          </p:cNvPicPr>
          <p:nvPr/>
        </p:nvPicPr>
        <p:blipFill rotWithShape="1">
          <a:blip r:embed="rId13">
            <a:extLst>
              <a:ext uri="{BEBA8EAE-BF5A-486C-A8C5-ECC9F3942E4B}">
                <a14:imgProps xmlns:a14="http://schemas.microsoft.com/office/drawing/2010/main">
                  <a14:imgLayer r:embed="rId3">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a:off x="4322364" y="2679130"/>
            <a:ext cx="653434" cy="405784"/>
          </a:xfrm>
          <a:prstGeom prst="rect">
            <a:avLst/>
          </a:prstGeom>
        </p:spPr>
      </p:pic>
      <p:pic>
        <p:nvPicPr>
          <p:cNvPr id="36" name="Picture 35" descr="A picture containing room&#10;&#10;Description automatically generated">
            <a:extLst>
              <a:ext uri="{FF2B5EF4-FFF2-40B4-BE49-F238E27FC236}">
                <a16:creationId xmlns:a16="http://schemas.microsoft.com/office/drawing/2014/main" id="{CCA5865D-2CF5-4B79-84C7-677AC0529A36}"/>
              </a:ext>
            </a:extLst>
          </p:cNvPr>
          <p:cNvPicPr>
            <a:picLocks noChangeAspect="1"/>
          </p:cNvPicPr>
          <p:nvPr/>
        </p:nvPicPr>
        <p:blipFill rotWithShape="1">
          <a:blip r:embed="rId14">
            <a:extLst>
              <a:ext uri="{BEBA8EAE-BF5A-486C-A8C5-ECC9F3942E4B}">
                <a14:imgProps xmlns:a14="http://schemas.microsoft.com/office/drawing/2010/main">
                  <a14:imgLayer r:embed="rId3">
                    <a14:imgEffect>
                      <a14:backgroundRemoval t="26786" b="51786" l="3558" r="52464">
                        <a14:foregroundMark x1="7391" y1="40522" x2="30748" y2="37088"/>
                        <a14:foregroundMark x1="29106" y1="34753" x2="44161" y2="36676"/>
                        <a14:foregroundMark x1="44161" y1="36676" x2="51186" y2="27060"/>
                        <a14:foregroundMark x1="9945" y1="31868" x2="18887" y2="49176"/>
                        <a14:foregroundMark x1="18887" y1="49176" x2="49270" y2="50275"/>
                        <a14:foregroundMark x1="49270" y1="50275" x2="52464" y2="28022"/>
                        <a14:foregroundMark x1="52464" y1="28022" x2="52464" y2="28022"/>
                        <a14:foregroundMark x1="12226" y1="32830" x2="15693" y2="52060"/>
                        <a14:foregroundMark x1="10584" y1="35165" x2="11861" y2="48214"/>
                        <a14:foregroundMark x1="14416" y1="48214" x2="7755" y2="48626"/>
                        <a14:foregroundMark x1="9945" y1="50137" x2="6113" y2="49176"/>
                        <a14:foregroundMark x1="7755" y1="46291" x2="8029" y2="42445"/>
                        <a14:foregroundMark x1="12500" y1="32830" x2="5201" y2="28022"/>
                        <a14:foregroundMark x1="7755" y1="49588" x2="6113" y2="50137"/>
                        <a14:foregroundMark x1="6752" y1="50137" x2="3558" y2="50137"/>
                      </a14:backgroundRemoval>
                    </a14:imgEffect>
                  </a14:imgLayer>
                </a14:imgProps>
              </a:ext>
              <a:ext uri="{28A0092B-C50C-407E-A947-70E740481C1C}">
                <a14:useLocalDpi xmlns:a14="http://schemas.microsoft.com/office/drawing/2010/main" val="0"/>
              </a:ext>
            </a:extLst>
          </a:blip>
          <a:srcRect l="4110" t="24327" r="45119" b="48397"/>
          <a:stretch/>
        </p:blipFill>
        <p:spPr>
          <a:xfrm>
            <a:off x="1118645" y="1985687"/>
            <a:ext cx="1688881" cy="605101"/>
          </a:xfrm>
          <a:prstGeom prst="rect">
            <a:avLst/>
          </a:prstGeom>
        </p:spPr>
      </p:pic>
      <p:pic>
        <p:nvPicPr>
          <p:cNvPr id="35" name="Picture 34" descr="A picture containing room&#10;&#10;Description automatically generated">
            <a:extLst>
              <a:ext uri="{FF2B5EF4-FFF2-40B4-BE49-F238E27FC236}">
                <a16:creationId xmlns:a16="http://schemas.microsoft.com/office/drawing/2014/main" id="{C9AAFD40-3B72-4744-863A-BD3FD50AA4C9}"/>
              </a:ext>
            </a:extLst>
          </p:cNvPr>
          <p:cNvPicPr>
            <a:picLocks noChangeAspect="1"/>
          </p:cNvPicPr>
          <p:nvPr/>
        </p:nvPicPr>
        <p:blipFill rotWithShape="1">
          <a:blip r:embed="rId14">
            <a:extLst>
              <a:ext uri="{BEBA8EAE-BF5A-486C-A8C5-ECC9F3942E4B}">
                <a14:imgProps xmlns:a14="http://schemas.microsoft.com/office/drawing/2010/main">
                  <a14:imgLayer r:embed="rId3">
                    <a14:imgEffect>
                      <a14:backgroundRemoval t="26786" b="51786" l="3558" r="52464">
                        <a14:foregroundMark x1="7391" y1="40522" x2="30748" y2="37088"/>
                        <a14:foregroundMark x1="29106" y1="34753" x2="44161" y2="36676"/>
                        <a14:foregroundMark x1="44161" y1="36676" x2="51186" y2="27060"/>
                        <a14:foregroundMark x1="9945" y1="31868" x2="18887" y2="49176"/>
                        <a14:foregroundMark x1="18887" y1="49176" x2="49270" y2="50275"/>
                        <a14:foregroundMark x1="49270" y1="50275" x2="52464" y2="28022"/>
                        <a14:foregroundMark x1="52464" y1="28022" x2="52464" y2="28022"/>
                        <a14:foregroundMark x1="12226" y1="32830" x2="15693" y2="52060"/>
                        <a14:foregroundMark x1="10584" y1="35165" x2="11861" y2="48214"/>
                        <a14:foregroundMark x1="14416" y1="48214" x2="7755" y2="48626"/>
                        <a14:foregroundMark x1="9945" y1="50137" x2="6113" y2="49176"/>
                        <a14:foregroundMark x1="7755" y1="46291" x2="8029" y2="42445"/>
                        <a14:foregroundMark x1="12500" y1="32830" x2="5201" y2="28022"/>
                        <a14:foregroundMark x1="7755" y1="49588" x2="6113" y2="50137"/>
                        <a14:foregroundMark x1="6752" y1="50137" x2="3558" y2="50137"/>
                      </a14:backgroundRemoval>
                    </a14:imgEffect>
                  </a14:imgLayer>
                </a14:imgProps>
              </a:ext>
              <a:ext uri="{28A0092B-C50C-407E-A947-70E740481C1C}">
                <a14:useLocalDpi xmlns:a14="http://schemas.microsoft.com/office/drawing/2010/main" val="0"/>
              </a:ext>
            </a:extLst>
          </a:blip>
          <a:srcRect l="4110" t="24327" r="45119" b="48397"/>
          <a:stretch/>
        </p:blipFill>
        <p:spPr>
          <a:xfrm>
            <a:off x="2732039" y="1985688"/>
            <a:ext cx="1688881" cy="605101"/>
          </a:xfrm>
          <a:prstGeom prst="rect">
            <a:avLst/>
          </a:prstGeom>
        </p:spPr>
      </p:pic>
      <p:pic>
        <p:nvPicPr>
          <p:cNvPr id="17" name="Picture 16" descr="A picture containing room&#10;&#10;Description automatically generated">
            <a:extLst>
              <a:ext uri="{FF2B5EF4-FFF2-40B4-BE49-F238E27FC236}">
                <a16:creationId xmlns:a16="http://schemas.microsoft.com/office/drawing/2014/main" id="{3393031D-16C6-4BB3-9E31-89EF6F4A7EF1}"/>
              </a:ext>
            </a:extLst>
          </p:cNvPr>
          <p:cNvPicPr>
            <a:picLocks noChangeAspect="1"/>
          </p:cNvPicPr>
          <p:nvPr/>
        </p:nvPicPr>
        <p:blipFill rotWithShape="1">
          <a:blip r:embed="rId14">
            <a:extLst>
              <a:ext uri="{BEBA8EAE-BF5A-486C-A8C5-ECC9F3942E4B}">
                <a14:imgProps xmlns:a14="http://schemas.microsoft.com/office/drawing/2010/main">
                  <a14:imgLayer r:embed="rId3">
                    <a14:imgEffect>
                      <a14:backgroundRemoval t="26786" b="51786" l="3558" r="52464">
                        <a14:foregroundMark x1="7391" y1="40522" x2="30748" y2="37088"/>
                        <a14:foregroundMark x1="29106" y1="34753" x2="44161" y2="36676"/>
                        <a14:foregroundMark x1="44161" y1="36676" x2="51186" y2="27060"/>
                        <a14:foregroundMark x1="9945" y1="31868" x2="18887" y2="49176"/>
                        <a14:foregroundMark x1="18887" y1="49176" x2="49270" y2="50275"/>
                        <a14:foregroundMark x1="49270" y1="50275" x2="52464" y2="28022"/>
                        <a14:foregroundMark x1="52464" y1="28022" x2="52464" y2="28022"/>
                        <a14:foregroundMark x1="12226" y1="32830" x2="15693" y2="52060"/>
                        <a14:foregroundMark x1="10584" y1="35165" x2="11861" y2="48214"/>
                        <a14:foregroundMark x1="14416" y1="48214" x2="7755" y2="48626"/>
                        <a14:foregroundMark x1="9945" y1="50137" x2="6113" y2="49176"/>
                        <a14:foregroundMark x1="7755" y1="46291" x2="8029" y2="42445"/>
                        <a14:foregroundMark x1="12500" y1="32830" x2="5201" y2="28022"/>
                        <a14:foregroundMark x1="7755" y1="49588" x2="6113" y2="50137"/>
                        <a14:foregroundMark x1="6752" y1="50137" x2="3558" y2="50137"/>
                      </a14:backgroundRemoval>
                    </a14:imgEffect>
                  </a14:imgLayer>
                </a14:imgProps>
              </a:ext>
              <a:ext uri="{28A0092B-C50C-407E-A947-70E740481C1C}">
                <a14:useLocalDpi xmlns:a14="http://schemas.microsoft.com/office/drawing/2010/main" val="0"/>
              </a:ext>
            </a:extLst>
          </a:blip>
          <a:srcRect l="4110" t="24327" r="45119" b="48397"/>
          <a:stretch/>
        </p:blipFill>
        <p:spPr>
          <a:xfrm>
            <a:off x="4303083" y="2001724"/>
            <a:ext cx="1688881" cy="605101"/>
          </a:xfrm>
          <a:prstGeom prst="rect">
            <a:avLst/>
          </a:prstGeom>
        </p:spPr>
      </p:pic>
      <p:pic>
        <p:nvPicPr>
          <p:cNvPr id="34" name="Picture 33" descr="A picture containing room&#10;&#10;Description automatically generated">
            <a:extLst>
              <a:ext uri="{FF2B5EF4-FFF2-40B4-BE49-F238E27FC236}">
                <a16:creationId xmlns:a16="http://schemas.microsoft.com/office/drawing/2014/main" id="{5D8E7352-9414-405E-A9E8-09773EC3AC9C}"/>
              </a:ext>
            </a:extLst>
          </p:cNvPr>
          <p:cNvPicPr>
            <a:picLocks noChangeAspect="1"/>
          </p:cNvPicPr>
          <p:nvPr/>
        </p:nvPicPr>
        <p:blipFill rotWithShape="1">
          <a:blip r:embed="rId14">
            <a:extLst>
              <a:ext uri="{BEBA8EAE-BF5A-486C-A8C5-ECC9F3942E4B}">
                <a14:imgProps xmlns:a14="http://schemas.microsoft.com/office/drawing/2010/main">
                  <a14:imgLayer r:embed="rId3">
                    <a14:imgEffect>
                      <a14:backgroundRemoval t="26786" b="51786" l="3558" r="52464">
                        <a14:foregroundMark x1="7391" y1="40522" x2="30748" y2="37088"/>
                        <a14:foregroundMark x1="29106" y1="34753" x2="44161" y2="36676"/>
                        <a14:foregroundMark x1="44161" y1="36676" x2="51186" y2="27060"/>
                        <a14:foregroundMark x1="9945" y1="31868" x2="18887" y2="49176"/>
                        <a14:foregroundMark x1="18887" y1="49176" x2="49270" y2="50275"/>
                        <a14:foregroundMark x1="49270" y1="50275" x2="52464" y2="28022"/>
                        <a14:foregroundMark x1="52464" y1="28022" x2="52464" y2="28022"/>
                        <a14:foregroundMark x1="12226" y1="32830" x2="15693" y2="52060"/>
                        <a14:foregroundMark x1="10584" y1="35165" x2="11861" y2="48214"/>
                        <a14:foregroundMark x1="14416" y1="48214" x2="7755" y2="48626"/>
                        <a14:foregroundMark x1="9945" y1="50137" x2="6113" y2="49176"/>
                        <a14:foregroundMark x1="7755" y1="46291" x2="8029" y2="42445"/>
                        <a14:foregroundMark x1="12500" y1="32830" x2="5201" y2="28022"/>
                        <a14:foregroundMark x1="7755" y1="49588" x2="6113" y2="50137"/>
                        <a14:foregroundMark x1="6752" y1="50137" x2="3558" y2="50137"/>
                      </a14:backgroundRemoval>
                    </a14:imgEffect>
                  </a14:imgLayer>
                </a14:imgProps>
              </a:ext>
              <a:ext uri="{28A0092B-C50C-407E-A947-70E740481C1C}">
                <a14:useLocalDpi xmlns:a14="http://schemas.microsoft.com/office/drawing/2010/main" val="0"/>
              </a:ext>
            </a:extLst>
          </a:blip>
          <a:srcRect l="4110" t="24327" r="45119" b="48397"/>
          <a:stretch/>
        </p:blipFill>
        <p:spPr>
          <a:xfrm>
            <a:off x="5865836" y="1994663"/>
            <a:ext cx="1688881" cy="605101"/>
          </a:xfrm>
          <a:prstGeom prst="rect">
            <a:avLst/>
          </a:prstGeom>
        </p:spPr>
      </p:pic>
      <p:pic>
        <p:nvPicPr>
          <p:cNvPr id="37" name="Picture 36" descr="A picture containing room&#10;&#10;Description automatically generated">
            <a:extLst>
              <a:ext uri="{FF2B5EF4-FFF2-40B4-BE49-F238E27FC236}">
                <a16:creationId xmlns:a16="http://schemas.microsoft.com/office/drawing/2014/main" id="{4F2E4B3B-FACD-4AC0-B50A-0556B2848B5F}"/>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3297" b="21841" l="1460" r="39325">
                        <a14:foregroundMark x1="2646" y1="10714" x2="19526" y2="10165"/>
                        <a14:foregroundMark x1="19526" y1="10165" x2="39325" y2="11401"/>
                        <a14:foregroundMark x1="14142" y1="9341" x2="11125" y2="3749"/>
                        <a14:foregroundMark x1="7721" y1="2415" x2="3102" y2="7555"/>
                        <a14:foregroundMark x1="3102" y1="7555" x2="5018" y2="19231"/>
                        <a14:foregroundMark x1="5018" y1="19231" x2="11048" y2="21142"/>
                        <a14:foregroundMark x1="15086" y1="18544" x2="16150" y2="15934"/>
                        <a14:foregroundMark x1="13686" y1="21978" x2="13854" y2="21566"/>
                        <a14:foregroundMark x1="2828" y1="3297" x2="1460" y2="15247"/>
                        <a14:foregroundMark x1="1460" y1="15247" x2="1734" y2="20330"/>
                        <a14:foregroundMark x1="14142" y1="4533" x2="22263" y2="3571"/>
                        <a14:foregroundMark x1="22263" y1="3571" x2="26460" y2="5907"/>
                        <a14:backgroundMark x1="15328" y1="21841" x2="11223" y2="21566"/>
                        <a14:backgroundMark x1="11953" y1="2060" x2="7208" y2="1099"/>
                        <a14:backgroundMark x1="14142" y1="18544" x2="14142" y2="21566"/>
                      </a14:backgroundRemoval>
                    </a14:imgEffect>
                  </a14:imgLayer>
                </a14:imgProps>
              </a:ext>
              <a:ext uri="{28A0092B-C50C-407E-A947-70E740481C1C}">
                <a14:useLocalDpi xmlns:a14="http://schemas.microsoft.com/office/drawing/2010/main" val="0"/>
              </a:ext>
            </a:extLst>
          </a:blip>
          <a:srcRect l="-302" t="1320" r="60606" b="76707"/>
          <a:stretch/>
        </p:blipFill>
        <p:spPr>
          <a:xfrm>
            <a:off x="3368818" y="3087870"/>
            <a:ext cx="2497018" cy="921756"/>
          </a:xfrm>
          <a:prstGeom prst="rect">
            <a:avLst/>
          </a:prstGeom>
        </p:spPr>
      </p:pic>
      <p:pic>
        <p:nvPicPr>
          <p:cNvPr id="38" name="Picture 37" descr="A picture containing room&#10;&#10;Description automatically generated">
            <a:extLst>
              <a:ext uri="{FF2B5EF4-FFF2-40B4-BE49-F238E27FC236}">
                <a16:creationId xmlns:a16="http://schemas.microsoft.com/office/drawing/2014/main" id="{6E3D3A51-B82A-45E5-9BD7-75F35B4882BB}"/>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3297" b="21841" l="1460" r="39325">
                        <a14:foregroundMark x1="2646" y1="10714" x2="19526" y2="10165"/>
                        <a14:foregroundMark x1="19526" y1="10165" x2="39325" y2="11401"/>
                        <a14:foregroundMark x1="14142" y1="9341" x2="11125" y2="3749"/>
                        <a14:foregroundMark x1="7721" y1="2415" x2="3102" y2="7555"/>
                        <a14:foregroundMark x1="3102" y1="7555" x2="5018" y2="19231"/>
                        <a14:foregroundMark x1="5018" y1="19231" x2="11048" y2="21142"/>
                        <a14:foregroundMark x1="15086" y1="18544" x2="16150" y2="15934"/>
                        <a14:foregroundMark x1="13686" y1="21978" x2="13854" y2="21566"/>
                        <a14:foregroundMark x1="2828" y1="3297" x2="1460" y2="15247"/>
                        <a14:foregroundMark x1="1460" y1="15247" x2="1734" y2="20330"/>
                        <a14:foregroundMark x1="14142" y1="4533" x2="22263" y2="3571"/>
                        <a14:foregroundMark x1="22263" y1="3571" x2="26460" y2="5907"/>
                        <a14:backgroundMark x1="15328" y1="21841" x2="11223" y2="21566"/>
                        <a14:backgroundMark x1="11953" y1="2060" x2="7208" y2="1099"/>
                        <a14:backgroundMark x1="14142" y1="18544" x2="14142" y2="21566"/>
                      </a14:backgroundRemoval>
                    </a14:imgEffect>
                  </a14:imgLayer>
                </a14:imgProps>
              </a:ext>
              <a:ext uri="{28A0092B-C50C-407E-A947-70E740481C1C}">
                <a14:useLocalDpi xmlns:a14="http://schemas.microsoft.com/office/drawing/2010/main" val="0"/>
              </a:ext>
            </a:extLst>
          </a:blip>
          <a:srcRect l="-12944" t="-880" r="73248" b="76628"/>
          <a:stretch/>
        </p:blipFill>
        <p:spPr>
          <a:xfrm>
            <a:off x="4967452" y="3016828"/>
            <a:ext cx="2497018" cy="1017321"/>
          </a:xfrm>
          <a:prstGeom prst="rect">
            <a:avLst/>
          </a:prstGeom>
        </p:spPr>
      </p:pic>
      <p:sp>
        <p:nvSpPr>
          <p:cNvPr id="39" name="TextBox 38">
            <a:extLst>
              <a:ext uri="{FF2B5EF4-FFF2-40B4-BE49-F238E27FC236}">
                <a16:creationId xmlns:a16="http://schemas.microsoft.com/office/drawing/2014/main" id="{DF106640-2216-47C6-BD20-2832D321804D}"/>
              </a:ext>
            </a:extLst>
          </p:cNvPr>
          <p:cNvSpPr txBox="1"/>
          <p:nvPr/>
        </p:nvSpPr>
        <p:spPr>
          <a:xfrm>
            <a:off x="536194" y="6013859"/>
            <a:ext cx="2510445" cy="646331"/>
          </a:xfrm>
          <a:prstGeom prst="rect">
            <a:avLst/>
          </a:prstGeom>
          <a:noFill/>
        </p:spPr>
        <p:txBody>
          <a:bodyPr wrap="square" rtlCol="0">
            <a:spAutoFit/>
          </a:bodyPr>
          <a:lstStyle/>
          <a:p>
            <a:r>
              <a:rPr lang="en-US" dirty="0"/>
              <a:t>Turn on defenses against host security guard cells!</a:t>
            </a:r>
          </a:p>
        </p:txBody>
      </p:sp>
      <p:sp>
        <p:nvSpPr>
          <p:cNvPr id="40" name="TextBox 39">
            <a:extLst>
              <a:ext uri="{FF2B5EF4-FFF2-40B4-BE49-F238E27FC236}">
                <a16:creationId xmlns:a16="http://schemas.microsoft.com/office/drawing/2014/main" id="{B586B741-79EC-4B24-A1ED-1894A4EF75BE}"/>
              </a:ext>
            </a:extLst>
          </p:cNvPr>
          <p:cNvSpPr txBox="1"/>
          <p:nvPr/>
        </p:nvSpPr>
        <p:spPr>
          <a:xfrm>
            <a:off x="9777211" y="5934670"/>
            <a:ext cx="2125178" cy="923330"/>
          </a:xfrm>
          <a:prstGeom prst="rect">
            <a:avLst/>
          </a:prstGeom>
          <a:noFill/>
        </p:spPr>
        <p:txBody>
          <a:bodyPr wrap="square" rtlCol="0">
            <a:spAutoFit/>
          </a:bodyPr>
          <a:lstStyle/>
          <a:p>
            <a:r>
              <a:rPr lang="en-US" dirty="0"/>
              <a:t>Turn on foraging equipment to gather resources!</a:t>
            </a:r>
          </a:p>
        </p:txBody>
      </p:sp>
      <p:sp>
        <p:nvSpPr>
          <p:cNvPr id="41" name="TextBox 40">
            <a:extLst>
              <a:ext uri="{FF2B5EF4-FFF2-40B4-BE49-F238E27FC236}">
                <a16:creationId xmlns:a16="http://schemas.microsoft.com/office/drawing/2014/main" id="{F4CC3511-E9F2-4F63-A5CE-19EF28F31E98}"/>
              </a:ext>
            </a:extLst>
          </p:cNvPr>
          <p:cNvSpPr txBox="1"/>
          <p:nvPr/>
        </p:nvSpPr>
        <p:spPr>
          <a:xfrm>
            <a:off x="7554525" y="5815304"/>
            <a:ext cx="2222686" cy="923330"/>
          </a:xfrm>
          <a:prstGeom prst="rect">
            <a:avLst/>
          </a:prstGeom>
          <a:noFill/>
        </p:spPr>
        <p:txBody>
          <a:bodyPr wrap="square" rtlCol="0">
            <a:spAutoFit/>
          </a:bodyPr>
          <a:lstStyle/>
          <a:p>
            <a:r>
              <a:rPr lang="en-US" dirty="0"/>
              <a:t>Turn on defenses against harmful oxygen!</a:t>
            </a:r>
          </a:p>
        </p:txBody>
      </p:sp>
      <p:sp>
        <p:nvSpPr>
          <p:cNvPr id="42" name="TextBox 41">
            <a:extLst>
              <a:ext uri="{FF2B5EF4-FFF2-40B4-BE49-F238E27FC236}">
                <a16:creationId xmlns:a16="http://schemas.microsoft.com/office/drawing/2014/main" id="{A4C6DE69-09A3-4251-BB49-73D35CA8154F}"/>
              </a:ext>
            </a:extLst>
          </p:cNvPr>
          <p:cNvSpPr txBox="1"/>
          <p:nvPr/>
        </p:nvSpPr>
        <p:spPr>
          <a:xfrm>
            <a:off x="4388964" y="5792382"/>
            <a:ext cx="2064488" cy="923330"/>
          </a:xfrm>
          <a:prstGeom prst="rect">
            <a:avLst/>
          </a:prstGeom>
          <a:noFill/>
        </p:spPr>
        <p:txBody>
          <a:bodyPr wrap="square" rtlCol="0">
            <a:spAutoFit/>
          </a:bodyPr>
          <a:lstStyle/>
          <a:p>
            <a:r>
              <a:rPr lang="en-US" dirty="0"/>
              <a:t>Settle in and start dividing to make more bacteria!</a:t>
            </a:r>
          </a:p>
        </p:txBody>
      </p:sp>
    </p:spTree>
    <p:extLst>
      <p:ext uri="{BB962C8B-B14F-4D97-AF65-F5344CB8AC3E}">
        <p14:creationId xmlns:p14="http://schemas.microsoft.com/office/powerpoint/2010/main" val="362019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0A3E67-9DCC-4E2A-85F2-653ED4C62E27}"/>
              </a:ext>
            </a:extLst>
          </p:cNvPr>
          <p:cNvSpPr>
            <a:spLocks noGrp="1"/>
          </p:cNvSpPr>
          <p:nvPr>
            <p:ph idx="1"/>
          </p:nvPr>
        </p:nvSpPr>
        <p:spPr>
          <a:xfrm>
            <a:off x="838200" y="2525073"/>
            <a:ext cx="10515600" cy="903927"/>
          </a:xfrm>
        </p:spPr>
        <p:txBody>
          <a:bodyPr/>
          <a:lstStyle/>
          <a:p>
            <a:pPr marL="0" indent="0">
              <a:buNone/>
            </a:pPr>
            <a:r>
              <a:rPr lang="en-US" dirty="0"/>
              <a:t>Hint: There is more than one correct answer! </a:t>
            </a:r>
            <a:r>
              <a:rPr lang="en-US" i="1" dirty="0"/>
              <a:t>H. pylori </a:t>
            </a:r>
            <a:r>
              <a:rPr lang="en-US" dirty="0"/>
              <a:t>has a lot to do to set up a successful long-term infection!</a:t>
            </a:r>
          </a:p>
        </p:txBody>
      </p:sp>
      <p:grpSp>
        <p:nvGrpSpPr>
          <p:cNvPr id="4" name="Group 3">
            <a:extLst>
              <a:ext uri="{FF2B5EF4-FFF2-40B4-BE49-F238E27FC236}">
                <a16:creationId xmlns:a16="http://schemas.microsoft.com/office/drawing/2014/main" id="{3118304C-9265-4640-8D80-B7FBBA8EF625}"/>
              </a:ext>
            </a:extLst>
          </p:cNvPr>
          <p:cNvGrpSpPr/>
          <p:nvPr/>
        </p:nvGrpSpPr>
        <p:grpSpPr>
          <a:xfrm>
            <a:off x="232756" y="382385"/>
            <a:ext cx="2344189" cy="1479666"/>
            <a:chOff x="232756" y="382385"/>
            <a:chExt cx="2344189" cy="1479666"/>
          </a:xfrm>
        </p:grpSpPr>
        <p:sp>
          <p:nvSpPr>
            <p:cNvPr id="5" name="Arrow: Left 4">
              <a:extLst>
                <a:ext uri="{FF2B5EF4-FFF2-40B4-BE49-F238E27FC236}">
                  <a16:creationId xmlns:a16="http://schemas.microsoft.com/office/drawing/2014/main" id="{A6678198-57B2-4430-B630-F9132259634A}"/>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2" action="ppaction://hlinksldjump"/>
              <a:extLst>
                <a:ext uri="{FF2B5EF4-FFF2-40B4-BE49-F238E27FC236}">
                  <a16:creationId xmlns:a16="http://schemas.microsoft.com/office/drawing/2014/main" id="{BB0AD5BA-E4A5-4903-9B6F-40A7B4D43248}"/>
                </a:ext>
              </a:extLst>
            </p:cNvPr>
            <p:cNvSpPr txBox="1"/>
            <p:nvPr/>
          </p:nvSpPr>
          <p:spPr>
            <a:xfrm>
              <a:off x="686502" y="829830"/>
              <a:ext cx="1740318" cy="584775"/>
            </a:xfrm>
            <a:prstGeom prst="rect">
              <a:avLst/>
            </a:prstGeom>
            <a:noFill/>
          </p:spPr>
          <p:txBody>
            <a:bodyPr wrap="square" rtlCol="0">
              <a:spAutoFit/>
            </a:bodyPr>
            <a:lstStyle/>
            <a:p>
              <a:r>
                <a:rPr lang="en-US" sz="3200" dirty="0"/>
                <a:t>Go back!</a:t>
              </a:r>
            </a:p>
          </p:txBody>
        </p:sp>
      </p:grpSp>
      <p:pic>
        <p:nvPicPr>
          <p:cNvPr id="10" name="Picture 9" descr="A picture containing room&#10;&#10;Description automatically generated">
            <a:extLst>
              <a:ext uri="{FF2B5EF4-FFF2-40B4-BE49-F238E27FC236}">
                <a16:creationId xmlns:a16="http://schemas.microsoft.com/office/drawing/2014/main" id="{4A74C425-CEED-41FB-8CE7-858B0CF40897}"/>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8132592" y="4038648"/>
            <a:ext cx="3948255" cy="2451876"/>
          </a:xfrm>
          <a:prstGeom prst="rect">
            <a:avLst/>
          </a:prstGeom>
        </p:spPr>
      </p:pic>
      <p:pic>
        <p:nvPicPr>
          <p:cNvPr id="11" name="Picture 10" descr="A picture containing room&#10;&#10;Description automatically generated">
            <a:extLst>
              <a:ext uri="{FF2B5EF4-FFF2-40B4-BE49-F238E27FC236}">
                <a16:creationId xmlns:a16="http://schemas.microsoft.com/office/drawing/2014/main" id="{AEB5BBB9-A858-4C70-A708-E3D2A9707BA8}"/>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89099">
            <a:off x="4234020" y="3707385"/>
            <a:ext cx="3948255" cy="2451876"/>
          </a:xfrm>
          <a:prstGeom prst="rect">
            <a:avLst/>
          </a:prstGeom>
        </p:spPr>
      </p:pic>
      <p:pic>
        <p:nvPicPr>
          <p:cNvPr id="12" name="Picture 11" descr="A picture containing room&#10;&#10;Description automatically generated">
            <a:extLst>
              <a:ext uri="{FF2B5EF4-FFF2-40B4-BE49-F238E27FC236}">
                <a16:creationId xmlns:a16="http://schemas.microsoft.com/office/drawing/2014/main" id="{932B91F3-52FE-4E45-97CE-1C8C0ED7F7F8}"/>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335448" y="3917945"/>
            <a:ext cx="3948255" cy="2451876"/>
          </a:xfrm>
          <a:prstGeom prst="rect">
            <a:avLst/>
          </a:prstGeom>
        </p:spPr>
      </p:pic>
    </p:spTree>
    <p:extLst>
      <p:ext uri="{BB962C8B-B14F-4D97-AF65-F5344CB8AC3E}">
        <p14:creationId xmlns:p14="http://schemas.microsoft.com/office/powerpoint/2010/main" val="248742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232756" y="2006221"/>
            <a:ext cx="9073310" cy="4469393"/>
          </a:xfrm>
        </p:spPr>
        <p:txBody>
          <a:bodyPr>
            <a:normAutofit fontScale="92500" lnSpcReduction="20000"/>
          </a:bodyPr>
          <a:lstStyle/>
          <a:p>
            <a:pPr marL="0" indent="0">
              <a:buNone/>
            </a:pPr>
            <a:r>
              <a:rPr lang="en-US" dirty="0"/>
              <a:t>Correct! </a:t>
            </a:r>
            <a:r>
              <a:rPr lang="en-US" i="1" dirty="0"/>
              <a:t>H. pylori </a:t>
            </a:r>
            <a:r>
              <a:rPr lang="en-US" dirty="0"/>
              <a:t>can do multiple things to avoid being seen by the host “security guard” immune cells, like changing how it looks on the outside to make it harder to recognize. By changing its antigens, which are proteins that the immune system cells recognize, it’s like changing the hair color and style on a human – it would take you longer to realize who that person is, and you might not recognize them at all! </a:t>
            </a:r>
          </a:p>
          <a:p>
            <a:pPr marL="0" indent="0">
              <a:buNone/>
            </a:pPr>
            <a:r>
              <a:rPr lang="en-US" dirty="0"/>
              <a:t>But, </a:t>
            </a:r>
            <a:r>
              <a:rPr lang="en-US" i="1" dirty="0"/>
              <a:t>H. pylori </a:t>
            </a:r>
            <a:r>
              <a:rPr lang="en-US" dirty="0"/>
              <a:t>is even more interesting than that! Sometimes, </a:t>
            </a:r>
            <a:r>
              <a:rPr lang="en-US" i="1" dirty="0"/>
              <a:t>H. pylori </a:t>
            </a:r>
            <a:r>
              <a:rPr lang="en-US" dirty="0"/>
              <a:t>does things to make it </a:t>
            </a:r>
            <a:r>
              <a:rPr lang="en-US" i="1" dirty="0"/>
              <a:t>more </a:t>
            </a:r>
            <a:r>
              <a:rPr lang="en-US" dirty="0"/>
              <a:t>recognizable to the immune system, like secreting bacterial factors (such as DNA) that are easy for the immune system to recognize. Some scientists think </a:t>
            </a:r>
            <a:r>
              <a:rPr lang="en-US" i="1" dirty="0"/>
              <a:t>H. pylori </a:t>
            </a:r>
            <a:r>
              <a:rPr lang="en-US" dirty="0"/>
              <a:t>might do this to make the immune system respond with inflammation, which makes it much harder for other bacteria to continue living in the stomach. That would make more room for </a:t>
            </a:r>
            <a:r>
              <a:rPr lang="en-US" i="1" dirty="0"/>
              <a:t>H. pylori. </a:t>
            </a:r>
            <a:endParaRPr lang="en-US" dirty="0"/>
          </a:p>
        </p:txBody>
      </p:sp>
      <p:grpSp>
        <p:nvGrpSpPr>
          <p:cNvPr id="5" name="Group 4">
            <a:extLst>
              <a:ext uri="{FF2B5EF4-FFF2-40B4-BE49-F238E27FC236}">
                <a16:creationId xmlns:a16="http://schemas.microsoft.com/office/drawing/2014/main" id="{889268DB-F465-40F2-A4F6-236B4598F2A6}"/>
              </a:ext>
            </a:extLst>
          </p:cNvPr>
          <p:cNvGrpSpPr/>
          <p:nvPr/>
        </p:nvGrpSpPr>
        <p:grpSpPr>
          <a:xfrm>
            <a:off x="232756" y="382385"/>
            <a:ext cx="2513814" cy="1479666"/>
            <a:chOff x="232756" y="382385"/>
            <a:chExt cx="2513814" cy="1479666"/>
          </a:xfrm>
        </p:grpSpPr>
        <p:sp>
          <p:nvSpPr>
            <p:cNvPr id="6" name="Arrow: Left 5">
              <a:extLst>
                <a:ext uri="{FF2B5EF4-FFF2-40B4-BE49-F238E27FC236}">
                  <a16:creationId xmlns:a16="http://schemas.microsoft.com/office/drawing/2014/main" id="{BD58DE22-6FE5-4864-A596-089A1F325DF7}"/>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2" action="ppaction://hlinksldjump"/>
              <a:extLst>
                <a:ext uri="{FF2B5EF4-FFF2-40B4-BE49-F238E27FC236}">
                  <a16:creationId xmlns:a16="http://schemas.microsoft.com/office/drawing/2014/main" id="{0ECE2ED8-8226-4B7F-A6A8-36DE72B2BEE1}"/>
                </a:ext>
              </a:extLst>
            </p:cNvPr>
            <p:cNvSpPr txBox="1"/>
            <p:nvPr/>
          </p:nvSpPr>
          <p:spPr>
            <a:xfrm>
              <a:off x="402381" y="829830"/>
              <a:ext cx="2344189" cy="584775"/>
            </a:xfrm>
            <a:prstGeom prst="rect">
              <a:avLst/>
            </a:prstGeom>
            <a:noFill/>
          </p:spPr>
          <p:txBody>
            <a:bodyPr wrap="square" rtlCol="0">
              <a:spAutoFit/>
            </a:bodyPr>
            <a:lstStyle/>
            <a:p>
              <a:r>
                <a:rPr lang="en-US" sz="3200" dirty="0"/>
                <a:t>Learn More!</a:t>
              </a:r>
            </a:p>
          </p:txBody>
        </p:sp>
      </p:grpSp>
      <p:pic>
        <p:nvPicPr>
          <p:cNvPr id="8" name="Picture 7" descr="A close up of a piece of paper&#10;&#10;Description automatically generated">
            <a:extLst>
              <a:ext uri="{FF2B5EF4-FFF2-40B4-BE49-F238E27FC236}">
                <a16:creationId xmlns:a16="http://schemas.microsoft.com/office/drawing/2014/main" id="{B63D9972-B7DD-4144-BD53-8D1091B6CE1A}"/>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29558" b="58287" l="33143" r="64857">
                        <a14:foregroundMark x1="48857" y1="41022" x2="46952" y2="32735"/>
                        <a14:foregroundMark x1="37429" y1="48619" x2="38476" y2="44199"/>
                        <a14:foregroundMark x1="35429" y1="43785" x2="35810" y2="50691"/>
                        <a14:foregroundMark x1="35810" y1="50691" x2="35905" y2="50691"/>
                        <a14:foregroundMark x1="35619" y1="42680" x2="33238" y2="49171"/>
                        <a14:foregroundMark x1="33238" y1="49171" x2="35429" y2="51934"/>
                        <a14:foregroundMark x1="43451" y1="36633" x2="43307" y2="37391"/>
                        <a14:foregroundMark x1="43804" y1="34766" x2="43692" y2="35358"/>
                        <a14:foregroundMark x1="44784" y1="43228" x2="45059" y2="44061"/>
                        <a14:foregroundMark x1="51560" y1="33107" x2="51628" y2="33414"/>
                        <a14:foregroundMark x1="50133" y1="30928" x2="49330" y2="30700"/>
                        <a14:foregroundMark x1="51143" y1="31215" x2="50467" y2="31023"/>
                        <a14:foregroundMark x1="51810" y1="47514" x2="46762" y2="48343"/>
                        <a14:foregroundMark x1="46762" y1="48343" x2="45609" y2="50485"/>
                        <a14:foregroundMark x1="45087" y1="55511" x2="46276" y2="56815"/>
                        <a14:foregroundMark x1="51089" y1="58384" x2="52571" y2="58425"/>
                        <a14:foregroundMark x1="52571" y1="58425" x2="56534" y2="56150"/>
                        <a14:foregroundMark x1="56129" y1="48456" x2="56190" y2="48895"/>
                        <a14:foregroundMark x1="55936" y1="48805" x2="51524" y2="47238"/>
                        <a14:foregroundMark x1="56190" y1="48895" x2="55943" y2="48807"/>
                        <a14:foregroundMark x1="44952" y1="55525" x2="45429" y2="55663"/>
                        <a14:foregroundMark x1="50000" y1="57735" x2="50952" y2="58011"/>
                        <a14:foregroundMark x1="51524" y1="37845" x2="52571" y2="37431"/>
                        <a14:foregroundMark x1="51238" y1="35497" x2="52000" y2="35912"/>
                        <a14:backgroundMark x1="56952" y1="52901" x2="56571" y2="55249"/>
                        <a14:backgroundMark x1="56857" y1="53729" x2="56476" y2="51105"/>
                        <a14:backgroundMark x1="56571" y1="50552" x2="56857" y2="50552"/>
                        <a14:backgroundMark x1="56762" y1="50276" x2="57048" y2="52762"/>
                        <a14:backgroundMark x1="56286" y1="50552" x2="56762" y2="50000"/>
                        <a14:backgroundMark x1="57143" y1="52348" x2="56952" y2="50000"/>
                        <a14:backgroundMark x1="57619" y1="55387" x2="57524" y2="56354"/>
                        <a14:backgroundMark x1="49743" y1="58247" x2="46571" y2="58149"/>
                        <a14:backgroundMark x1="44381" y1="52210" x2="43905" y2="55110"/>
                        <a14:backgroundMark x1="52190" y1="41436" x2="53143" y2="38812"/>
                        <a14:backgroundMark x1="53524" y1="39641" x2="51785" y2="39526"/>
                        <a14:backgroundMark x1="49048" y1="30801" x2="48762" y2="27901"/>
                        <a14:backgroundMark x1="50095" y1="31077" x2="51238" y2="27348"/>
                        <a14:backgroundMark x1="51143" y1="32873" x2="53048" y2="30110"/>
                        <a14:backgroundMark x1="43143" y1="36326" x2="44190" y2="36464"/>
                        <a14:backgroundMark x1="43810" y1="33011" x2="43810" y2="33011"/>
                        <a14:backgroundMark x1="43810" y1="33425" x2="44381" y2="33840"/>
                        <a14:backgroundMark x1="45048" y1="31492" x2="45905" y2="31630"/>
                        <a14:backgroundMark x1="47238" y1="29558" x2="47143" y2="31354"/>
                        <a14:backgroundMark x1="45238" y1="30663" x2="45048" y2="32182"/>
                        <a14:backgroundMark x1="50381" y1="31492" x2="50381" y2="30525"/>
                        <a14:backgroundMark x1="51524" y1="32320" x2="51429" y2="31630"/>
                        <a14:backgroundMark x1="53048" y1="37845" x2="52000" y2="39088"/>
                        <a14:backgroundMark x1="51810" y1="39503" x2="51905" y2="41436"/>
                        <a14:backgroundMark x1="51333" y1="43785" x2="50286" y2="43508"/>
                        <a14:backgroundMark x1="50286" y1="41989" x2="50571" y2="44613"/>
                        <a14:backgroundMark x1="48952" y1="44061" x2="48381" y2="45856"/>
                        <a14:backgroundMark x1="46952" y1="44061" x2="47143" y2="45166"/>
                        <a14:backgroundMark x1="44667" y1="42265" x2="44095" y2="42680"/>
                        <a14:backgroundMark x1="44857" y1="41160" x2="43714" y2="41298"/>
                        <a14:backgroundMark x1="44190" y1="38398" x2="44190" y2="38398"/>
                        <a14:backgroundMark x1="43810" y1="38536" x2="42952" y2="38536"/>
                        <a14:backgroundMark x1="44095" y1="36464" x2="43238" y2="36050"/>
                        <a14:backgroundMark x1="45524" y1="31215" x2="45524" y2="29696"/>
                        <a14:backgroundMark x1="50286" y1="31354" x2="50667" y2="30249"/>
                        <a14:backgroundMark x1="49905" y1="31630" x2="50095" y2="30249"/>
                        <a14:backgroundMark x1="45333" y1="30939" x2="44857" y2="29834"/>
                        <a14:backgroundMark x1="45714" y1="31077" x2="45143" y2="29558"/>
                        <a14:backgroundMark x1="45429" y1="44061" x2="45429" y2="45856"/>
                        <a14:backgroundMark x1="56952" y1="51934" x2="56762" y2="50138"/>
                        <a14:backgroundMark x1="56190" y1="50000" x2="57238" y2="52762"/>
                        <a14:backgroundMark x1="56190" y1="50138" x2="57333" y2="49586"/>
                        <a14:backgroundMark x1="47810" y1="57735" x2="47333" y2="58702"/>
                        <a14:backgroundMark x1="45429" y1="56630" x2="45276" y2="55966"/>
                        <a14:backgroundMark x1="44381" y1="52348" x2="45048" y2="52486"/>
                        <a14:backgroundMark x1="65429" y1="57597" x2="64476" y2="58149"/>
                      </a14:backgroundRemoval>
                    </a14:imgEffect>
                  </a14:imgLayer>
                </a14:imgProps>
              </a:ext>
              <a:ext uri="{28A0092B-C50C-407E-A947-70E740481C1C}">
                <a14:useLocalDpi xmlns:a14="http://schemas.microsoft.com/office/drawing/2010/main" val="0"/>
              </a:ext>
            </a:extLst>
          </a:blip>
          <a:srcRect l="32763" t="27415" r="40036" b="40057"/>
          <a:stretch/>
        </p:blipFill>
        <p:spPr>
          <a:xfrm>
            <a:off x="9535021" y="3308082"/>
            <a:ext cx="2753833" cy="2270797"/>
          </a:xfrm>
          <a:prstGeom prst="rect">
            <a:avLst/>
          </a:prstGeom>
        </p:spPr>
      </p:pic>
    </p:spTree>
    <p:extLst>
      <p:ext uri="{BB962C8B-B14F-4D97-AF65-F5344CB8AC3E}">
        <p14:creationId xmlns:p14="http://schemas.microsoft.com/office/powerpoint/2010/main" val="23283811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537949" y="2117811"/>
            <a:ext cx="6730451" cy="4351338"/>
          </a:xfrm>
        </p:spPr>
        <p:txBody>
          <a:bodyPr/>
          <a:lstStyle/>
          <a:p>
            <a:pPr marL="0" indent="0">
              <a:buNone/>
            </a:pPr>
            <a:r>
              <a:rPr lang="en-US" dirty="0"/>
              <a:t>Correct! </a:t>
            </a:r>
            <a:r>
              <a:rPr lang="en-US" i="1" dirty="0"/>
              <a:t>H. pylori </a:t>
            </a:r>
            <a:r>
              <a:rPr lang="en-US" dirty="0"/>
              <a:t>sets up small pockets of bacteria to live together in the stomach and keep other bacteria from coming to live near their epithelial cells. It’s similar to how we might set up a campsite, and keep other people or animals from coming too near our s’mores ingredients or tents.</a:t>
            </a:r>
          </a:p>
        </p:txBody>
      </p:sp>
      <p:grpSp>
        <p:nvGrpSpPr>
          <p:cNvPr id="7" name="Group 6">
            <a:extLst>
              <a:ext uri="{FF2B5EF4-FFF2-40B4-BE49-F238E27FC236}">
                <a16:creationId xmlns:a16="http://schemas.microsoft.com/office/drawing/2014/main" id="{4B370340-05BD-4469-8ADB-7692D4A462A9}"/>
              </a:ext>
            </a:extLst>
          </p:cNvPr>
          <p:cNvGrpSpPr/>
          <p:nvPr/>
        </p:nvGrpSpPr>
        <p:grpSpPr>
          <a:xfrm>
            <a:off x="232756" y="382385"/>
            <a:ext cx="2513814" cy="1479666"/>
            <a:chOff x="232756" y="382385"/>
            <a:chExt cx="2513814" cy="1479666"/>
          </a:xfrm>
        </p:grpSpPr>
        <p:sp>
          <p:nvSpPr>
            <p:cNvPr id="8" name="Arrow: Left 7">
              <a:extLst>
                <a:ext uri="{FF2B5EF4-FFF2-40B4-BE49-F238E27FC236}">
                  <a16:creationId xmlns:a16="http://schemas.microsoft.com/office/drawing/2014/main" id="{462870A8-F247-4964-8B1C-260E236DADBC}"/>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hlinkClick r:id="rId2" action="ppaction://hlinksldjump"/>
              <a:extLst>
                <a:ext uri="{FF2B5EF4-FFF2-40B4-BE49-F238E27FC236}">
                  <a16:creationId xmlns:a16="http://schemas.microsoft.com/office/drawing/2014/main" id="{E2592470-658E-432C-88E0-75186CB519BA}"/>
                </a:ext>
              </a:extLst>
            </p:cNvPr>
            <p:cNvSpPr txBox="1"/>
            <p:nvPr/>
          </p:nvSpPr>
          <p:spPr>
            <a:xfrm>
              <a:off x="402381" y="829830"/>
              <a:ext cx="2344189" cy="584775"/>
            </a:xfrm>
            <a:prstGeom prst="rect">
              <a:avLst/>
            </a:prstGeom>
            <a:noFill/>
          </p:spPr>
          <p:txBody>
            <a:bodyPr wrap="square" rtlCol="0">
              <a:spAutoFit/>
            </a:bodyPr>
            <a:lstStyle/>
            <a:p>
              <a:r>
                <a:rPr lang="en-US" sz="3200" dirty="0"/>
                <a:t>Learn More!</a:t>
              </a:r>
            </a:p>
          </p:txBody>
        </p:sp>
      </p:grpSp>
      <p:grpSp>
        <p:nvGrpSpPr>
          <p:cNvPr id="10" name="Group 9">
            <a:extLst>
              <a:ext uri="{FF2B5EF4-FFF2-40B4-BE49-F238E27FC236}">
                <a16:creationId xmlns:a16="http://schemas.microsoft.com/office/drawing/2014/main" id="{329C442C-F255-4EC9-920B-28C53D8AE352}"/>
              </a:ext>
            </a:extLst>
          </p:cNvPr>
          <p:cNvGrpSpPr/>
          <p:nvPr/>
        </p:nvGrpSpPr>
        <p:grpSpPr>
          <a:xfrm>
            <a:off x="7700757" y="3646967"/>
            <a:ext cx="3953293" cy="2676599"/>
            <a:chOff x="3841140" y="5057425"/>
            <a:chExt cx="2364536" cy="1425630"/>
          </a:xfrm>
        </p:grpSpPr>
        <p:pic>
          <p:nvPicPr>
            <p:cNvPr id="11" name="Picture 10" descr="A picture containing room&#10;&#10;Description automatically generated">
              <a:extLst>
                <a:ext uri="{FF2B5EF4-FFF2-40B4-BE49-F238E27FC236}">
                  <a16:creationId xmlns:a16="http://schemas.microsoft.com/office/drawing/2014/main" id="{728E4AE2-BE0B-41E1-A9A5-9169FF79B3CA}"/>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a:off x="4890550" y="5057425"/>
              <a:ext cx="1182268" cy="734191"/>
            </a:xfrm>
            <a:prstGeom prst="rect">
              <a:avLst/>
            </a:prstGeom>
          </p:spPr>
        </p:pic>
        <p:pic>
          <p:nvPicPr>
            <p:cNvPr id="12" name="Picture 11" descr="A picture containing room&#10;&#10;Description automatically generated">
              <a:extLst>
                <a:ext uri="{FF2B5EF4-FFF2-40B4-BE49-F238E27FC236}">
                  <a16:creationId xmlns:a16="http://schemas.microsoft.com/office/drawing/2014/main" id="{5CD5A2DE-39B6-46FD-8A95-19A7992CFB10}"/>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164558">
              <a:off x="3995629" y="5748864"/>
              <a:ext cx="1182268" cy="734191"/>
            </a:xfrm>
            <a:prstGeom prst="rect">
              <a:avLst/>
            </a:prstGeom>
          </p:spPr>
        </p:pic>
        <p:pic>
          <p:nvPicPr>
            <p:cNvPr id="13" name="Picture 12" descr="A picture containing room&#10;&#10;Description automatically generated">
              <a:extLst>
                <a:ext uri="{FF2B5EF4-FFF2-40B4-BE49-F238E27FC236}">
                  <a16:creationId xmlns:a16="http://schemas.microsoft.com/office/drawing/2014/main" id="{3F780065-EBE6-4CCE-B617-A3802442D79C}"/>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a:off x="3841140" y="5164420"/>
              <a:ext cx="1182268" cy="734191"/>
            </a:xfrm>
            <a:prstGeom prst="rect">
              <a:avLst/>
            </a:prstGeom>
          </p:spPr>
        </p:pic>
        <p:pic>
          <p:nvPicPr>
            <p:cNvPr id="14" name="Picture 13" descr="A picture containing room&#10;&#10;Description automatically generated">
              <a:extLst>
                <a:ext uri="{FF2B5EF4-FFF2-40B4-BE49-F238E27FC236}">
                  <a16:creationId xmlns:a16="http://schemas.microsoft.com/office/drawing/2014/main" id="{E44FCE0E-E715-4887-B708-90F12EC301F1}"/>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a:off x="5023408" y="5681419"/>
              <a:ext cx="1182268" cy="734191"/>
            </a:xfrm>
            <a:prstGeom prst="rect">
              <a:avLst/>
            </a:prstGeom>
          </p:spPr>
        </p:pic>
      </p:grpSp>
    </p:spTree>
    <p:extLst>
      <p:ext uri="{BB962C8B-B14F-4D97-AF65-F5344CB8AC3E}">
        <p14:creationId xmlns:p14="http://schemas.microsoft.com/office/powerpoint/2010/main" val="2022366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510654" y="1992552"/>
            <a:ext cx="8914700" cy="4745289"/>
          </a:xfrm>
        </p:spPr>
        <p:txBody>
          <a:bodyPr>
            <a:normAutofit lnSpcReduction="10000"/>
          </a:bodyPr>
          <a:lstStyle/>
          <a:p>
            <a:pPr marL="0" indent="0">
              <a:buNone/>
            </a:pPr>
            <a:r>
              <a:rPr lang="en-US" dirty="0"/>
              <a:t>Correct! </a:t>
            </a:r>
            <a:r>
              <a:rPr lang="en-US" i="1" dirty="0"/>
              <a:t>H. pylori </a:t>
            </a:r>
            <a:r>
              <a:rPr lang="en-US" dirty="0"/>
              <a:t>has several defenses against harmful oxygen (also known as reactive oxygen species, or ROS for short). ROS can harm </a:t>
            </a:r>
            <a:r>
              <a:rPr lang="en-US" i="1" dirty="0"/>
              <a:t>H. pylori</a:t>
            </a:r>
            <a:r>
              <a:rPr lang="en-US" dirty="0"/>
              <a:t>’s DNA, which is the blueprint </a:t>
            </a:r>
            <a:r>
              <a:rPr lang="en-US" i="1" dirty="0"/>
              <a:t>H. pylori </a:t>
            </a:r>
            <a:r>
              <a:rPr lang="en-US" dirty="0"/>
              <a:t>needs to make more of itself. To protect its DNA blueprint, </a:t>
            </a:r>
            <a:r>
              <a:rPr lang="en-US" i="1" dirty="0"/>
              <a:t>H. pylori </a:t>
            </a:r>
            <a:r>
              <a:rPr lang="en-US" dirty="0"/>
              <a:t>uses enzymes like catalase to break down the ROS into something that isn’t as harmful. Let’s do an activity to learn more about ROS by making </a:t>
            </a:r>
            <a:r>
              <a:rPr lang="en-US" b="1" dirty="0"/>
              <a:t>Elephant Toothpaste</a:t>
            </a:r>
            <a:r>
              <a:rPr lang="en-US" dirty="0"/>
              <a:t>!</a:t>
            </a:r>
          </a:p>
          <a:p>
            <a:pPr marL="0" indent="0">
              <a:buNone/>
            </a:pPr>
            <a:r>
              <a:rPr lang="en-US" dirty="0"/>
              <a:t>Please open the file called “Instructions for Elephant Toothpaste.docx.” If you want to see an example of this experiment, open the file called “Elephant Toothpaste Example Video.mp4”</a:t>
            </a:r>
          </a:p>
        </p:txBody>
      </p:sp>
      <p:grpSp>
        <p:nvGrpSpPr>
          <p:cNvPr id="5" name="Group 4">
            <a:extLst>
              <a:ext uri="{FF2B5EF4-FFF2-40B4-BE49-F238E27FC236}">
                <a16:creationId xmlns:a16="http://schemas.microsoft.com/office/drawing/2014/main" id="{1F020FD7-4379-43BF-8F41-20AB092F444C}"/>
              </a:ext>
            </a:extLst>
          </p:cNvPr>
          <p:cNvGrpSpPr/>
          <p:nvPr/>
        </p:nvGrpSpPr>
        <p:grpSpPr>
          <a:xfrm>
            <a:off x="232756" y="382385"/>
            <a:ext cx="2513814" cy="1479666"/>
            <a:chOff x="232756" y="382385"/>
            <a:chExt cx="2513814" cy="1479666"/>
          </a:xfrm>
        </p:grpSpPr>
        <p:sp>
          <p:nvSpPr>
            <p:cNvPr id="6" name="Arrow: Left 5">
              <a:extLst>
                <a:ext uri="{FF2B5EF4-FFF2-40B4-BE49-F238E27FC236}">
                  <a16:creationId xmlns:a16="http://schemas.microsoft.com/office/drawing/2014/main" id="{370142AC-E483-4CB6-967C-003516E08CAE}"/>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2" action="ppaction://hlinksldjump"/>
              <a:extLst>
                <a:ext uri="{FF2B5EF4-FFF2-40B4-BE49-F238E27FC236}">
                  <a16:creationId xmlns:a16="http://schemas.microsoft.com/office/drawing/2014/main" id="{7BA06B86-FA20-4303-8ED0-73EC66107EEF}"/>
                </a:ext>
              </a:extLst>
            </p:cNvPr>
            <p:cNvSpPr txBox="1"/>
            <p:nvPr/>
          </p:nvSpPr>
          <p:spPr>
            <a:xfrm>
              <a:off x="402381" y="829830"/>
              <a:ext cx="2344189" cy="584775"/>
            </a:xfrm>
            <a:prstGeom prst="rect">
              <a:avLst/>
            </a:prstGeom>
            <a:noFill/>
          </p:spPr>
          <p:txBody>
            <a:bodyPr wrap="square" rtlCol="0">
              <a:spAutoFit/>
            </a:bodyPr>
            <a:lstStyle/>
            <a:p>
              <a:r>
                <a:rPr lang="en-US" sz="3200" dirty="0"/>
                <a:t>Learn More!</a:t>
              </a:r>
            </a:p>
          </p:txBody>
        </p:sp>
      </p:grpSp>
      <p:pic>
        <p:nvPicPr>
          <p:cNvPr id="8" name="Picture 7" descr="A close up of a piece of paper&#10;&#10;Description automatically generated">
            <a:extLst>
              <a:ext uri="{FF2B5EF4-FFF2-40B4-BE49-F238E27FC236}">
                <a16:creationId xmlns:a16="http://schemas.microsoft.com/office/drawing/2014/main" id="{0C5EE2E3-F549-4FD4-BAED-3294BAF68DC7}"/>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24724" b="43232" l="70762" r="86000">
                        <a14:foregroundMark x1="75524" y1="32044" x2="72762" y2="33978"/>
                        <a14:foregroundMark x1="74952" y1="32459" x2="72762" y2="32873"/>
                        <a14:foregroundMark x1="72762" y1="32873" x2="73143" y2="34392"/>
                        <a14:foregroundMark x1="74190" y1="37569" x2="72857" y2="40746"/>
                        <a14:foregroundMark x1="72857" y1="40746" x2="75048" y2="39503"/>
                        <a14:foregroundMark x1="75048" y1="39503" x2="74000" y2="37431"/>
                        <a14:foregroundMark x1="74476" y1="37983" x2="75905" y2="40608"/>
                        <a14:foregroundMark x1="75905" y1="40608" x2="74190" y2="40884"/>
                        <a14:foregroundMark x1="78667" y1="33287" x2="77333" y2="36188"/>
                        <a14:foregroundMark x1="77333" y1="36188" x2="79714" y2="35359"/>
                        <a14:foregroundMark x1="79714" y1="35359" x2="78762" y2="33287"/>
                        <a14:foregroundMark x1="83333" y1="29834" x2="83333" y2="29282"/>
                        <a14:foregroundMark x1="82857" y1="29282" x2="83429" y2="32459"/>
                        <a14:foregroundMark x1="83429" y1="32459" x2="83238" y2="29144"/>
                        <a14:foregroundMark x1="83238" y1="29144" x2="83238" y2="29144"/>
                        <a14:foregroundMark x1="82952" y1="36878" x2="83238" y2="36878"/>
                        <a14:foregroundMark x1="82762" y1="37017" x2="83619" y2="36602"/>
                        <a14:foregroundMark x1="82952" y1="36602" x2="82857" y2="39917"/>
                        <a14:foregroundMark x1="82857" y1="39917" x2="84952" y2="38398"/>
                        <a14:foregroundMark x1="84952" y1="38398" x2="82857" y2="36464"/>
                        <a14:foregroundMark x1="82857" y1="36464" x2="82381" y2="36740"/>
                        <a14:foregroundMark x1="85429" y1="28591" x2="86000" y2="32044"/>
                        <a14:foregroundMark x1="86000" y1="32044" x2="85238" y2="33702"/>
                        <a14:foregroundMark x1="76952" y1="42127" x2="74762" y2="43508"/>
                        <a14:foregroundMark x1="74762" y1="43508" x2="72476" y2="42403"/>
                        <a14:foregroundMark x1="72476" y1="42403" x2="72095" y2="41851"/>
                        <a14:foregroundMark x1="72762" y1="25967" x2="71143" y2="28453"/>
                        <a14:foregroundMark x1="71143" y1="28453" x2="70857" y2="31906"/>
                        <a14:foregroundMark x1="70857" y1="31906" x2="74476" y2="29834"/>
                        <a14:foregroundMark x1="71619" y1="25138" x2="71143" y2="24724"/>
                        <a14:foregroundMark x1="72952" y1="32320" x2="75048" y2="33149"/>
                        <a14:foregroundMark x1="75048" y1="33149" x2="73048" y2="34530"/>
                        <a14:foregroundMark x1="72952" y1="31768" x2="75524" y2="31492"/>
                        <a14:foregroundMark x1="75524" y1="31492" x2="75905" y2="34807"/>
                        <a14:foregroundMark x1="75905" y1="34807" x2="73619" y2="35497"/>
                        <a14:foregroundMark x1="73619" y1="35497" x2="72667" y2="32320"/>
                        <a14:foregroundMark x1="72667" y1="32320" x2="73333" y2="30663"/>
                        <a14:foregroundMark x1="74857" y1="33425" x2="75333" y2="34116"/>
                        <a14:foregroundMark x1="75238" y1="36878" x2="75238" y2="40331"/>
                        <a14:foregroundMark x1="75238" y1="40331" x2="74952" y2="36602"/>
                        <a14:foregroundMark x1="74952" y1="36602" x2="74571" y2="36464"/>
                        <a14:foregroundMark x1="82952" y1="37017" x2="82095" y2="40055"/>
                        <a14:foregroundMark x1="82095" y1="40055" x2="82190" y2="36740"/>
                        <a14:foregroundMark x1="82190" y1="36740" x2="82095" y2="36602"/>
                        <a14:foregroundMark x1="83810" y1="28729" x2="81619" y2="30110"/>
                        <a14:foregroundMark x1="81619" y1="30110" x2="82476" y2="33149"/>
                        <a14:foregroundMark x1="82476" y1="33149" x2="83714" y2="30249"/>
                        <a14:foregroundMark x1="83714" y1="30249" x2="82952" y2="28729"/>
                        <a14:foregroundMark x1="84000" y1="29420" x2="83238" y2="32597"/>
                        <a14:foregroundMark x1="83238" y1="32597" x2="83429" y2="29696"/>
                      </a14:backgroundRemoval>
                    </a14:imgEffect>
                  </a14:imgLayer>
                </a14:imgProps>
              </a:ext>
              <a:ext uri="{28A0092B-C50C-407E-A947-70E740481C1C}">
                <a14:useLocalDpi xmlns:a14="http://schemas.microsoft.com/office/drawing/2010/main" val="0"/>
              </a:ext>
            </a:extLst>
          </a:blip>
          <a:srcRect l="69762" t="23976" r="12733" b="55265"/>
          <a:stretch/>
        </p:blipFill>
        <p:spPr>
          <a:xfrm>
            <a:off x="9154633" y="4254276"/>
            <a:ext cx="3037367" cy="2483565"/>
          </a:xfrm>
          <a:prstGeom prst="rect">
            <a:avLst/>
          </a:prstGeom>
        </p:spPr>
      </p:pic>
    </p:spTree>
    <p:extLst>
      <p:ext uri="{BB962C8B-B14F-4D97-AF65-F5344CB8AC3E}">
        <p14:creationId xmlns:p14="http://schemas.microsoft.com/office/powerpoint/2010/main" val="1593413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232756" y="1700272"/>
            <a:ext cx="9989417" cy="5157728"/>
          </a:xfrm>
        </p:spPr>
        <p:txBody>
          <a:bodyPr>
            <a:normAutofit fontScale="92500" lnSpcReduction="10000"/>
          </a:bodyPr>
          <a:lstStyle/>
          <a:p>
            <a:pPr marL="0" indent="0">
              <a:buNone/>
            </a:pPr>
            <a:r>
              <a:rPr lang="en-US" dirty="0"/>
              <a:t>Correct!</a:t>
            </a:r>
            <a:r>
              <a:rPr lang="en-US" i="1" dirty="0"/>
              <a:t> H. pylori </a:t>
            </a:r>
            <a:r>
              <a:rPr lang="en-US" dirty="0"/>
              <a:t>has many machines that help it get stuff from and add stuff to the host environment. These machines are called secretion systems (there’s a picture of one on this slide). The secretion systems do really cool and essential work! For example, one of </a:t>
            </a:r>
            <a:r>
              <a:rPr lang="en-US" i="1" dirty="0"/>
              <a:t>H. pylori’s </a:t>
            </a:r>
            <a:r>
              <a:rPr lang="en-US" dirty="0"/>
              <a:t>secretion systems helps it pick up DNA (blueprints) from the environment so the bacteria can update its own blueprints. Another secretion system allows </a:t>
            </a:r>
            <a:r>
              <a:rPr lang="en-US" i="1" dirty="0"/>
              <a:t>H. pylori </a:t>
            </a:r>
            <a:r>
              <a:rPr lang="en-US" dirty="0"/>
              <a:t>to shoot bacterial factors, like its own DNA or a harmful protein called CagA, into the host environment. Do you think you could use a secretion system to shoot stuff into the environment safely? Let’s make our own “secretion system” </a:t>
            </a:r>
            <a:r>
              <a:rPr lang="en-US" b="1" dirty="0"/>
              <a:t>Rubber Band Cannon</a:t>
            </a:r>
            <a:r>
              <a:rPr lang="en-US" dirty="0"/>
              <a:t> and see!</a:t>
            </a:r>
          </a:p>
          <a:p>
            <a:pPr marL="0" indent="0">
              <a:buNone/>
            </a:pPr>
            <a:endParaRPr lang="en-US" dirty="0"/>
          </a:p>
          <a:p>
            <a:pPr marL="0" indent="0">
              <a:buNone/>
            </a:pPr>
            <a:r>
              <a:rPr lang="en-US" dirty="0"/>
              <a:t>Please open the files called “Rubber band cannon cutout.docx” and “Instructions for rubber band cannon.docx.” If you want to see an example of this experiment, please open the files “Rubber band cannon example video 1.mp4” or “Rubber band cannon example video 2.mp4”</a:t>
            </a:r>
          </a:p>
        </p:txBody>
      </p:sp>
      <p:grpSp>
        <p:nvGrpSpPr>
          <p:cNvPr id="5" name="Group 4">
            <a:extLst>
              <a:ext uri="{FF2B5EF4-FFF2-40B4-BE49-F238E27FC236}">
                <a16:creationId xmlns:a16="http://schemas.microsoft.com/office/drawing/2014/main" id="{AA199FC6-4E18-4BEE-8337-0165EA231CF9}"/>
              </a:ext>
            </a:extLst>
          </p:cNvPr>
          <p:cNvGrpSpPr/>
          <p:nvPr/>
        </p:nvGrpSpPr>
        <p:grpSpPr>
          <a:xfrm>
            <a:off x="232756" y="382385"/>
            <a:ext cx="2513814" cy="1479666"/>
            <a:chOff x="232756" y="382385"/>
            <a:chExt cx="2513814" cy="1479666"/>
          </a:xfrm>
        </p:grpSpPr>
        <p:sp>
          <p:nvSpPr>
            <p:cNvPr id="6" name="Arrow: Left 5">
              <a:extLst>
                <a:ext uri="{FF2B5EF4-FFF2-40B4-BE49-F238E27FC236}">
                  <a16:creationId xmlns:a16="http://schemas.microsoft.com/office/drawing/2014/main" id="{C69E4E15-CF9D-49DE-BB38-DE30E2F3D72D}"/>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2" action="ppaction://hlinksldjump"/>
              <a:extLst>
                <a:ext uri="{FF2B5EF4-FFF2-40B4-BE49-F238E27FC236}">
                  <a16:creationId xmlns:a16="http://schemas.microsoft.com/office/drawing/2014/main" id="{2A53E80F-EDFA-4345-9F27-2FA4B50F08EC}"/>
                </a:ext>
              </a:extLst>
            </p:cNvPr>
            <p:cNvSpPr txBox="1"/>
            <p:nvPr/>
          </p:nvSpPr>
          <p:spPr>
            <a:xfrm>
              <a:off x="402381" y="829830"/>
              <a:ext cx="2344189" cy="584775"/>
            </a:xfrm>
            <a:prstGeom prst="rect">
              <a:avLst/>
            </a:prstGeom>
            <a:noFill/>
          </p:spPr>
          <p:txBody>
            <a:bodyPr wrap="square" rtlCol="0">
              <a:spAutoFit/>
            </a:bodyPr>
            <a:lstStyle/>
            <a:p>
              <a:r>
                <a:rPr lang="en-US" sz="3200" dirty="0"/>
                <a:t>Learn More!</a:t>
              </a:r>
            </a:p>
          </p:txBody>
        </p:sp>
      </p:grpSp>
      <p:pic>
        <p:nvPicPr>
          <p:cNvPr id="8" name="Picture 7" descr="A picture containing room&#10;&#10;Description automatically generated">
            <a:extLst>
              <a:ext uri="{FF2B5EF4-FFF2-40B4-BE49-F238E27FC236}">
                <a16:creationId xmlns:a16="http://schemas.microsoft.com/office/drawing/2014/main" id="{355A7408-5EC1-47EB-B28D-0BE8220B5394}"/>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26099" b="61126" l="87044" r="98084">
                        <a14:foregroundMark x1="90328" y1="54258" x2="90055" y2="60165"/>
                        <a14:foregroundMark x1="97080" y1="55357" x2="95255" y2="60989"/>
                        <a14:foregroundMark x1="91515" y1="61126" x2="88412" y2="60989"/>
                        <a14:foregroundMark x1="92609" y1="26099" x2="93522" y2="26099"/>
                      </a14:backgroundRemoval>
                    </a14:imgEffect>
                  </a14:imgLayer>
                </a14:imgProps>
              </a:ext>
              <a:ext uri="{28A0092B-C50C-407E-A947-70E740481C1C}">
                <a14:useLocalDpi xmlns:a14="http://schemas.microsoft.com/office/drawing/2010/main" val="0"/>
              </a:ext>
            </a:extLst>
          </a:blip>
          <a:srcRect l="85860" t="22121" r="348" b="37400"/>
          <a:stretch/>
        </p:blipFill>
        <p:spPr>
          <a:xfrm>
            <a:off x="10222173" y="3543619"/>
            <a:ext cx="1496407" cy="2917229"/>
          </a:xfrm>
          <a:prstGeom prst="rect">
            <a:avLst/>
          </a:prstGeom>
        </p:spPr>
      </p:pic>
    </p:spTree>
    <p:extLst>
      <p:ext uri="{BB962C8B-B14F-4D97-AF65-F5344CB8AC3E}">
        <p14:creationId xmlns:p14="http://schemas.microsoft.com/office/powerpoint/2010/main" val="126298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0A3E67-9DCC-4E2A-85F2-653ED4C62E27}"/>
              </a:ext>
            </a:extLst>
          </p:cNvPr>
          <p:cNvSpPr>
            <a:spLocks noGrp="1"/>
          </p:cNvSpPr>
          <p:nvPr>
            <p:ph idx="1"/>
          </p:nvPr>
        </p:nvSpPr>
        <p:spPr>
          <a:xfrm>
            <a:off x="838199" y="2100480"/>
            <a:ext cx="10515600" cy="2062087"/>
          </a:xfrm>
        </p:spPr>
        <p:txBody>
          <a:bodyPr>
            <a:normAutofit/>
          </a:bodyPr>
          <a:lstStyle/>
          <a:p>
            <a:pPr marL="0" indent="0">
              <a:buNone/>
            </a:pPr>
            <a:r>
              <a:rPr lang="en-US" dirty="0"/>
              <a:t>Hint: We can’t see an </a:t>
            </a:r>
            <a:r>
              <a:rPr lang="en-US" i="1" dirty="0"/>
              <a:t>H. pylori </a:t>
            </a:r>
            <a:r>
              <a:rPr lang="en-US" dirty="0"/>
              <a:t>infection unless we look inside of the body!</a:t>
            </a:r>
          </a:p>
        </p:txBody>
      </p:sp>
      <p:grpSp>
        <p:nvGrpSpPr>
          <p:cNvPr id="4" name="Group 3">
            <a:extLst>
              <a:ext uri="{FF2B5EF4-FFF2-40B4-BE49-F238E27FC236}">
                <a16:creationId xmlns:a16="http://schemas.microsoft.com/office/drawing/2014/main" id="{3118304C-9265-4640-8D80-B7FBBA8EF625}"/>
              </a:ext>
            </a:extLst>
          </p:cNvPr>
          <p:cNvGrpSpPr/>
          <p:nvPr/>
        </p:nvGrpSpPr>
        <p:grpSpPr>
          <a:xfrm>
            <a:off x="232756" y="382385"/>
            <a:ext cx="2344189" cy="1479666"/>
            <a:chOff x="232756" y="382385"/>
            <a:chExt cx="2344189" cy="1479666"/>
          </a:xfrm>
        </p:grpSpPr>
        <p:sp>
          <p:nvSpPr>
            <p:cNvPr id="5" name="Arrow: Left 4">
              <a:hlinkClick r:id="rId2" action="ppaction://hlinksldjump"/>
              <a:extLst>
                <a:ext uri="{FF2B5EF4-FFF2-40B4-BE49-F238E27FC236}">
                  <a16:creationId xmlns:a16="http://schemas.microsoft.com/office/drawing/2014/main" id="{A6678198-57B2-4430-B630-F9132259634A}"/>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hlinkClick r:id="rId2" action="ppaction://hlinksldjump"/>
              <a:extLst>
                <a:ext uri="{FF2B5EF4-FFF2-40B4-BE49-F238E27FC236}">
                  <a16:creationId xmlns:a16="http://schemas.microsoft.com/office/drawing/2014/main" id="{BB0AD5BA-E4A5-4903-9B6F-40A7B4D43248}"/>
                </a:ext>
              </a:extLst>
            </p:cNvPr>
            <p:cNvSpPr txBox="1"/>
            <p:nvPr/>
          </p:nvSpPr>
          <p:spPr>
            <a:xfrm>
              <a:off x="686502" y="829830"/>
              <a:ext cx="1740318" cy="584775"/>
            </a:xfrm>
            <a:prstGeom prst="rect">
              <a:avLst/>
            </a:prstGeom>
            <a:noFill/>
          </p:spPr>
          <p:txBody>
            <a:bodyPr wrap="square" rtlCol="0">
              <a:spAutoFit/>
            </a:bodyPr>
            <a:lstStyle/>
            <a:p>
              <a:r>
                <a:rPr lang="en-US" sz="3200" dirty="0"/>
                <a:t>Go back!</a:t>
              </a:r>
            </a:p>
          </p:txBody>
        </p:sp>
      </p:grpSp>
      <p:pic>
        <p:nvPicPr>
          <p:cNvPr id="9" name="Picture 8" descr="A picture containing room&#10;&#10;Description automatically generated">
            <a:extLst>
              <a:ext uri="{FF2B5EF4-FFF2-40B4-BE49-F238E27FC236}">
                <a16:creationId xmlns:a16="http://schemas.microsoft.com/office/drawing/2014/main" id="{188D9D48-5E40-4D6A-A4E3-1BD658809C49}"/>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153415">
            <a:off x="172368" y="4206064"/>
            <a:ext cx="3811637" cy="2367036"/>
          </a:xfrm>
          <a:prstGeom prst="rect">
            <a:avLst/>
          </a:prstGeom>
        </p:spPr>
      </p:pic>
      <p:pic>
        <p:nvPicPr>
          <p:cNvPr id="10" name="Picture 9" descr="A picture containing room&#10;&#10;Description automatically generated">
            <a:extLst>
              <a:ext uri="{FF2B5EF4-FFF2-40B4-BE49-F238E27FC236}">
                <a16:creationId xmlns:a16="http://schemas.microsoft.com/office/drawing/2014/main" id="{AF43FE38-6885-43E0-9A1B-FD7AAA27554A}"/>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153415">
            <a:off x="8048380" y="4024079"/>
            <a:ext cx="3811637" cy="2367036"/>
          </a:xfrm>
          <a:prstGeom prst="rect">
            <a:avLst/>
          </a:prstGeom>
        </p:spPr>
      </p:pic>
      <p:pic>
        <p:nvPicPr>
          <p:cNvPr id="11" name="Picture 10" descr="A picture containing room&#10;&#10;Description automatically generated">
            <a:extLst>
              <a:ext uri="{FF2B5EF4-FFF2-40B4-BE49-F238E27FC236}">
                <a16:creationId xmlns:a16="http://schemas.microsoft.com/office/drawing/2014/main" id="{28D90216-AF2F-4BFE-A6D8-D8744776F24F}"/>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3868068" y="4010091"/>
            <a:ext cx="3811637" cy="2367036"/>
          </a:xfrm>
          <a:prstGeom prst="rect">
            <a:avLst/>
          </a:prstGeom>
        </p:spPr>
      </p:pic>
    </p:spTree>
    <p:extLst>
      <p:ext uri="{BB962C8B-B14F-4D97-AF65-F5344CB8AC3E}">
        <p14:creationId xmlns:p14="http://schemas.microsoft.com/office/powerpoint/2010/main" val="2768316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1021080" y="4369320"/>
            <a:ext cx="10515600" cy="1981604"/>
          </a:xfrm>
        </p:spPr>
        <p:txBody>
          <a:bodyPr/>
          <a:lstStyle/>
          <a:p>
            <a:pPr marL="0" indent="0">
              <a:buNone/>
            </a:pPr>
            <a:r>
              <a:rPr lang="en-US" dirty="0"/>
              <a:t>Incorrect. But, some microbes </a:t>
            </a:r>
            <a:r>
              <a:rPr lang="en-US" b="1" dirty="0"/>
              <a:t>can</a:t>
            </a:r>
            <a:r>
              <a:rPr lang="en-US" dirty="0"/>
              <a:t> infect the brain! </a:t>
            </a:r>
            <a:r>
              <a:rPr lang="en-US" i="1" dirty="0"/>
              <a:t>Aspergilli </a:t>
            </a:r>
            <a:r>
              <a:rPr lang="en-US" dirty="0"/>
              <a:t>(a type of fungus), </a:t>
            </a:r>
            <a:r>
              <a:rPr lang="en-US" i="1" dirty="0"/>
              <a:t>Toxoplasma gondii </a:t>
            </a:r>
            <a:r>
              <a:rPr lang="en-US" dirty="0"/>
              <a:t>(a type of protozoan), and </a:t>
            </a:r>
            <a:r>
              <a:rPr lang="en-US" i="1" dirty="0" err="1"/>
              <a:t>Taneia</a:t>
            </a:r>
            <a:r>
              <a:rPr lang="en-US" i="1" dirty="0"/>
              <a:t> </a:t>
            </a:r>
            <a:r>
              <a:rPr lang="en-US" i="1" dirty="0" err="1"/>
              <a:t>solium</a:t>
            </a:r>
            <a:r>
              <a:rPr lang="en-US" i="1" dirty="0"/>
              <a:t> </a:t>
            </a:r>
            <a:r>
              <a:rPr lang="en-US" dirty="0"/>
              <a:t>(a parasite) can all infect the brain!</a:t>
            </a:r>
          </a:p>
        </p:txBody>
      </p:sp>
      <p:grpSp>
        <p:nvGrpSpPr>
          <p:cNvPr id="8" name="Group 7">
            <a:extLst>
              <a:ext uri="{FF2B5EF4-FFF2-40B4-BE49-F238E27FC236}">
                <a16:creationId xmlns:a16="http://schemas.microsoft.com/office/drawing/2014/main" id="{71C721D6-4BF4-40A0-AFB1-C9D99D9A0197}"/>
              </a:ext>
            </a:extLst>
          </p:cNvPr>
          <p:cNvGrpSpPr/>
          <p:nvPr/>
        </p:nvGrpSpPr>
        <p:grpSpPr>
          <a:xfrm>
            <a:off x="232756" y="382385"/>
            <a:ext cx="2344189" cy="1479666"/>
            <a:chOff x="232756" y="382385"/>
            <a:chExt cx="2344189" cy="1479666"/>
          </a:xfrm>
        </p:grpSpPr>
        <p:sp>
          <p:nvSpPr>
            <p:cNvPr id="6" name="Arrow: Left 5">
              <a:hlinkClick r:id="rId2" action="ppaction://hlinksldjump"/>
              <a:extLst>
                <a:ext uri="{FF2B5EF4-FFF2-40B4-BE49-F238E27FC236}">
                  <a16:creationId xmlns:a16="http://schemas.microsoft.com/office/drawing/2014/main" id="{D11C82CE-7C72-405E-B6F2-4F938673AB51}"/>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2" action="ppaction://hlinksldjump"/>
              <a:extLst>
                <a:ext uri="{FF2B5EF4-FFF2-40B4-BE49-F238E27FC236}">
                  <a16:creationId xmlns:a16="http://schemas.microsoft.com/office/drawing/2014/main" id="{B23560E4-75F5-407C-9331-87622D3DAE98}"/>
                </a:ext>
              </a:extLst>
            </p:cNvPr>
            <p:cNvSpPr txBox="1"/>
            <p:nvPr/>
          </p:nvSpPr>
          <p:spPr>
            <a:xfrm>
              <a:off x="532014" y="829830"/>
              <a:ext cx="2044931" cy="584775"/>
            </a:xfrm>
            <a:prstGeom prst="rect">
              <a:avLst/>
            </a:prstGeom>
            <a:noFill/>
          </p:spPr>
          <p:txBody>
            <a:bodyPr wrap="square" rtlCol="0">
              <a:spAutoFit/>
            </a:bodyPr>
            <a:lstStyle/>
            <a:p>
              <a:r>
                <a:rPr lang="en-US" sz="3200" dirty="0"/>
                <a:t>Try Again!</a:t>
              </a:r>
            </a:p>
          </p:txBody>
        </p:sp>
      </p:grpSp>
      <p:pic>
        <p:nvPicPr>
          <p:cNvPr id="9" name="Picture 8" descr="A close up of a piece of paper&#10;&#10;Description automatically generated">
            <a:extLst>
              <a:ext uri="{FF2B5EF4-FFF2-40B4-BE49-F238E27FC236}">
                <a16:creationId xmlns:a16="http://schemas.microsoft.com/office/drawing/2014/main" id="{3CF7442E-55F1-483F-A95C-D8EF86A74007}"/>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1243" b="23343" l="2000" r="20667">
                        <a14:foregroundMark x1="7048" y1="2901" x2="12000" y2="1519"/>
                        <a14:foregroundMark x1="12000" y1="1519" x2="14857" y2="2072"/>
                        <a14:foregroundMark x1="19238" y1="7873" x2="20295" y2="12981"/>
                        <a14:foregroundMark x1="13524" y1="22376" x2="13524" y2="22376"/>
                        <a14:foregroundMark x1="13333" y1="22514" x2="14571" y2="23343"/>
                        <a14:backgroundMark x1="21048" y1="13260" x2="20476" y2="16436"/>
                        <a14:backgroundMark x1="20762" y1="14227" x2="20476" y2="15884"/>
                        <a14:backgroundMark x1="20762" y1="12983" x2="20381" y2="16575"/>
                      </a14:backgroundRemoval>
                    </a14:imgEffect>
                  </a14:imgLayer>
                </a14:imgProps>
              </a:ext>
              <a:ext uri="{28A0092B-C50C-407E-A947-70E740481C1C}">
                <a14:useLocalDpi xmlns:a14="http://schemas.microsoft.com/office/drawing/2010/main" val="0"/>
              </a:ext>
            </a:extLst>
          </a:blip>
          <a:srcRect r="78695" b="74303"/>
          <a:stretch/>
        </p:blipFill>
        <p:spPr>
          <a:xfrm>
            <a:off x="3955340" y="870397"/>
            <a:ext cx="3891599" cy="3236566"/>
          </a:xfrm>
          <a:prstGeom prst="rect">
            <a:avLst/>
          </a:prstGeom>
        </p:spPr>
      </p:pic>
    </p:spTree>
    <p:extLst>
      <p:ext uri="{BB962C8B-B14F-4D97-AF65-F5344CB8AC3E}">
        <p14:creationId xmlns:p14="http://schemas.microsoft.com/office/powerpoint/2010/main" val="1438517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838200" y="4203032"/>
            <a:ext cx="10515600" cy="2289814"/>
          </a:xfrm>
        </p:spPr>
        <p:txBody>
          <a:bodyPr/>
          <a:lstStyle/>
          <a:p>
            <a:pPr marL="0" indent="0">
              <a:buNone/>
            </a:pPr>
            <a:r>
              <a:rPr lang="en-US" dirty="0"/>
              <a:t>Incorrect. But, some microbes can infect the eye! Bacteria, such as </a:t>
            </a:r>
            <a:r>
              <a:rPr lang="en-US" i="1" dirty="0"/>
              <a:t>Staphylococcus aureus </a:t>
            </a:r>
            <a:r>
              <a:rPr lang="en-US" dirty="0"/>
              <a:t>and </a:t>
            </a:r>
            <a:r>
              <a:rPr lang="en-US" i="1" dirty="0"/>
              <a:t>Pseudomonas aeruginosa, </a:t>
            </a:r>
            <a:r>
              <a:rPr lang="en-US" dirty="0"/>
              <a:t>viruses such as the herpes simplex virus and adenoviruses (which cause the common cold), and many more microbes, can all infect the eye!</a:t>
            </a:r>
          </a:p>
        </p:txBody>
      </p:sp>
      <p:grpSp>
        <p:nvGrpSpPr>
          <p:cNvPr id="5" name="Group 4">
            <a:extLst>
              <a:ext uri="{FF2B5EF4-FFF2-40B4-BE49-F238E27FC236}">
                <a16:creationId xmlns:a16="http://schemas.microsoft.com/office/drawing/2014/main" id="{40272353-63B1-461F-ADA3-6DC7E9B468AD}"/>
              </a:ext>
            </a:extLst>
          </p:cNvPr>
          <p:cNvGrpSpPr/>
          <p:nvPr/>
        </p:nvGrpSpPr>
        <p:grpSpPr>
          <a:xfrm>
            <a:off x="232756" y="382385"/>
            <a:ext cx="2344189" cy="1479666"/>
            <a:chOff x="232756" y="382385"/>
            <a:chExt cx="2344189" cy="1479666"/>
          </a:xfrm>
        </p:grpSpPr>
        <p:sp>
          <p:nvSpPr>
            <p:cNvPr id="6" name="Arrow: Left 5">
              <a:hlinkClick r:id="rId2" action="ppaction://hlinksldjump"/>
              <a:extLst>
                <a:ext uri="{FF2B5EF4-FFF2-40B4-BE49-F238E27FC236}">
                  <a16:creationId xmlns:a16="http://schemas.microsoft.com/office/drawing/2014/main" id="{39AF18C9-E678-471A-98C8-652B6EE7E076}"/>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hlinkClick r:id="rId2" action="ppaction://hlinksldjump"/>
              <a:extLst>
                <a:ext uri="{FF2B5EF4-FFF2-40B4-BE49-F238E27FC236}">
                  <a16:creationId xmlns:a16="http://schemas.microsoft.com/office/drawing/2014/main" id="{234DCE57-186C-4FFA-8213-C5542A3DFC2C}"/>
                </a:ext>
              </a:extLst>
            </p:cNvPr>
            <p:cNvSpPr txBox="1"/>
            <p:nvPr/>
          </p:nvSpPr>
          <p:spPr>
            <a:xfrm>
              <a:off x="532014" y="829830"/>
              <a:ext cx="2044931" cy="584775"/>
            </a:xfrm>
            <a:prstGeom prst="rect">
              <a:avLst/>
            </a:prstGeom>
            <a:noFill/>
          </p:spPr>
          <p:txBody>
            <a:bodyPr wrap="square" rtlCol="0">
              <a:spAutoFit/>
            </a:bodyPr>
            <a:lstStyle/>
            <a:p>
              <a:r>
                <a:rPr lang="en-US" sz="3200" dirty="0"/>
                <a:t>Try Again!</a:t>
              </a:r>
            </a:p>
          </p:txBody>
        </p:sp>
      </p:grpSp>
      <p:pic>
        <p:nvPicPr>
          <p:cNvPr id="8" name="Picture 7" descr="A close up of a piece of paper&#10;&#10;Description automatically generated">
            <a:extLst>
              <a:ext uri="{FF2B5EF4-FFF2-40B4-BE49-F238E27FC236}">
                <a16:creationId xmlns:a16="http://schemas.microsoft.com/office/drawing/2014/main" id="{188F25DE-CD4D-496F-AFAE-4E17CDF43E72}"/>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3867" b="22238" l="30190" r="48286">
                        <a14:foregroundMark x1="31429" y1="14088" x2="34381" y2="8287"/>
                        <a14:foregroundMark x1="34381" y1="8287" x2="39619" y2="6906"/>
                        <a14:foregroundMark x1="39619" y1="6906" x2="44476" y2="7044"/>
                        <a14:foregroundMark x1="44476" y1="7044" x2="48286" y2="11326"/>
                        <a14:foregroundMark x1="48286" y1="11326" x2="45143" y2="17127"/>
                        <a14:foregroundMark x1="45143" y1="17127" x2="40381" y2="20028"/>
                        <a14:foregroundMark x1="40381" y1="20028" x2="35333" y2="20028"/>
                        <a14:foregroundMark x1="35333" y1="20028" x2="31143" y2="16160"/>
                        <a14:foregroundMark x1="31143" y1="16160" x2="31619" y2="13536"/>
                      </a14:backgroundRemoval>
                    </a14:imgEffect>
                  </a14:imgLayer>
                </a14:imgProps>
              </a:ext>
              <a:ext uri="{28A0092B-C50C-407E-A947-70E740481C1C}">
                <a14:useLocalDpi xmlns:a14="http://schemas.microsoft.com/office/drawing/2010/main" val="0"/>
              </a:ext>
            </a:extLst>
          </a:blip>
          <a:srcRect l="28111" t="1589" r="50584" b="75414"/>
          <a:stretch/>
        </p:blipFill>
        <p:spPr>
          <a:xfrm>
            <a:off x="3928034" y="742951"/>
            <a:ext cx="4335932" cy="3227100"/>
          </a:xfrm>
          <a:prstGeom prst="rect">
            <a:avLst/>
          </a:prstGeom>
        </p:spPr>
      </p:pic>
    </p:spTree>
    <p:extLst>
      <p:ext uri="{BB962C8B-B14F-4D97-AF65-F5344CB8AC3E}">
        <p14:creationId xmlns:p14="http://schemas.microsoft.com/office/powerpoint/2010/main" val="3182684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10" name="Picture 9" descr="A close up of a logo&#10;&#10;Description automatically generated">
            <a:extLst>
              <a:ext uri="{FF2B5EF4-FFF2-40B4-BE49-F238E27FC236}">
                <a16:creationId xmlns:a16="http://schemas.microsoft.com/office/drawing/2014/main" id="{666F09C2-0633-497E-B0A2-72BE196C9FB2}"/>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9722" b="89815" l="5637" r="70146">
                        <a14:foregroundMark x1="8977" y1="19907" x2="7724" y2="44907"/>
                        <a14:foregroundMark x1="5637" y1="25000" x2="6263" y2="33333"/>
                      </a14:backgroundRemoval>
                    </a14:imgEffect>
                  </a14:imgLayer>
                </a14:imgProps>
              </a:ext>
              <a:ext uri="{28A0092B-C50C-407E-A947-70E740481C1C}">
                <a14:useLocalDpi xmlns:a14="http://schemas.microsoft.com/office/drawing/2010/main" val="0"/>
              </a:ext>
            </a:extLst>
          </a:blip>
          <a:srcRect r="21831"/>
          <a:stretch/>
        </p:blipFill>
        <p:spPr>
          <a:xfrm>
            <a:off x="3819930" y="309921"/>
            <a:ext cx="4354895" cy="2512251"/>
          </a:xfrm>
          <a:prstGeom prst="rect">
            <a:avLst/>
          </a:prstGeom>
        </p:spPr>
      </p:pic>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838200" y="3782293"/>
            <a:ext cx="10515600" cy="2644052"/>
          </a:xfrm>
        </p:spPr>
        <p:txBody>
          <a:bodyPr/>
          <a:lstStyle/>
          <a:p>
            <a:pPr marL="0" indent="0">
              <a:buNone/>
            </a:pPr>
            <a:r>
              <a:rPr lang="en-US" dirty="0"/>
              <a:t>Incorrect. But, there are many bacteria that can infect a cut on your skin. We all have millions of bacteria living on our skin. In fact, your skin provides a great physical barrier to any bacteria that are living on it, so that they can’t get into your body! That is why it’s very important to wash a cut right after you get injured – so that it doesn’t get infected.</a:t>
            </a:r>
          </a:p>
        </p:txBody>
      </p:sp>
      <p:grpSp>
        <p:nvGrpSpPr>
          <p:cNvPr id="6" name="Group 5">
            <a:extLst>
              <a:ext uri="{FF2B5EF4-FFF2-40B4-BE49-F238E27FC236}">
                <a16:creationId xmlns:a16="http://schemas.microsoft.com/office/drawing/2014/main" id="{E89970D7-27C5-40A5-BE53-E48C2E2046E4}"/>
              </a:ext>
            </a:extLst>
          </p:cNvPr>
          <p:cNvGrpSpPr/>
          <p:nvPr/>
        </p:nvGrpSpPr>
        <p:grpSpPr>
          <a:xfrm>
            <a:off x="232756" y="382385"/>
            <a:ext cx="2344189" cy="1479666"/>
            <a:chOff x="232756" y="382385"/>
            <a:chExt cx="2344189" cy="1479666"/>
          </a:xfrm>
        </p:grpSpPr>
        <p:sp>
          <p:nvSpPr>
            <p:cNvPr id="7" name="Arrow: Left 6">
              <a:hlinkClick r:id="rId4" action="ppaction://hlinksldjump"/>
              <a:extLst>
                <a:ext uri="{FF2B5EF4-FFF2-40B4-BE49-F238E27FC236}">
                  <a16:creationId xmlns:a16="http://schemas.microsoft.com/office/drawing/2014/main" id="{8D714B57-ABDF-4325-BE57-6477B985ED05}"/>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hlinkClick r:id="rId4" action="ppaction://hlinksldjump"/>
              <a:extLst>
                <a:ext uri="{FF2B5EF4-FFF2-40B4-BE49-F238E27FC236}">
                  <a16:creationId xmlns:a16="http://schemas.microsoft.com/office/drawing/2014/main" id="{D7EC578E-8B0F-454E-AC1A-DAF48594E296}"/>
                </a:ext>
              </a:extLst>
            </p:cNvPr>
            <p:cNvSpPr txBox="1"/>
            <p:nvPr/>
          </p:nvSpPr>
          <p:spPr>
            <a:xfrm>
              <a:off x="532014" y="829830"/>
              <a:ext cx="2044931" cy="584775"/>
            </a:xfrm>
            <a:prstGeom prst="rect">
              <a:avLst/>
            </a:prstGeom>
            <a:noFill/>
          </p:spPr>
          <p:txBody>
            <a:bodyPr wrap="square" rtlCol="0">
              <a:spAutoFit/>
            </a:bodyPr>
            <a:lstStyle/>
            <a:p>
              <a:r>
                <a:rPr lang="en-US" sz="3200" dirty="0"/>
                <a:t>Try Again!</a:t>
              </a:r>
            </a:p>
          </p:txBody>
        </p:sp>
      </p:grpSp>
      <p:sp>
        <p:nvSpPr>
          <p:cNvPr id="9" name="Arc 8">
            <a:extLst>
              <a:ext uri="{FF2B5EF4-FFF2-40B4-BE49-F238E27FC236}">
                <a16:creationId xmlns:a16="http://schemas.microsoft.com/office/drawing/2014/main" id="{76EF71D4-14D0-47F6-A28A-D23FCD66C8FA}"/>
              </a:ext>
            </a:extLst>
          </p:cNvPr>
          <p:cNvSpPr/>
          <p:nvPr/>
        </p:nvSpPr>
        <p:spPr>
          <a:xfrm>
            <a:off x="5495925" y="829830"/>
            <a:ext cx="276225" cy="846570"/>
          </a:xfrm>
          <a:prstGeom prst="arc">
            <a:avLst/>
          </a:prstGeom>
          <a:noFill/>
          <a:ln w="2857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40688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133653" y="4015945"/>
            <a:ext cx="11924693" cy="2842055"/>
          </a:xfrm>
        </p:spPr>
        <p:txBody>
          <a:bodyPr>
            <a:normAutofit lnSpcReduction="10000"/>
          </a:bodyPr>
          <a:lstStyle/>
          <a:p>
            <a:pPr marL="0" indent="0">
              <a:buNone/>
            </a:pPr>
            <a:r>
              <a:rPr lang="en-US" dirty="0"/>
              <a:t>Correct! </a:t>
            </a:r>
            <a:r>
              <a:rPr lang="en-US" i="1" dirty="0"/>
              <a:t>H. pylori </a:t>
            </a:r>
            <a:r>
              <a:rPr lang="en-US" dirty="0"/>
              <a:t>does infect the stomach! Let’s do an activity with what you’ve learned! This activity will give us a map so that we can see the rest of the infection process. Let’s make a </a:t>
            </a:r>
            <a:r>
              <a:rPr lang="en-US" b="1" dirty="0"/>
              <a:t>shadow box</a:t>
            </a:r>
            <a:r>
              <a:rPr lang="en-US" dirty="0"/>
              <a:t>!</a:t>
            </a:r>
          </a:p>
          <a:p>
            <a:pPr marL="0" indent="0">
              <a:buNone/>
            </a:pPr>
            <a:endParaRPr lang="en-US" dirty="0"/>
          </a:p>
          <a:p>
            <a:pPr marL="0" indent="0">
              <a:buNone/>
            </a:pPr>
            <a:r>
              <a:rPr lang="en-US" dirty="0"/>
              <a:t>Please open the instructional video file called “Shadow box instructional video.mp4.” If you’d like to print shadow box components instead of making your own, please open the file called “Shadow box components.docx.”</a:t>
            </a:r>
          </a:p>
        </p:txBody>
      </p:sp>
      <p:grpSp>
        <p:nvGrpSpPr>
          <p:cNvPr id="8" name="Group 7">
            <a:extLst>
              <a:ext uri="{FF2B5EF4-FFF2-40B4-BE49-F238E27FC236}">
                <a16:creationId xmlns:a16="http://schemas.microsoft.com/office/drawing/2014/main" id="{2F1A5E43-0E8F-4F8B-995E-E7B4668CD764}"/>
              </a:ext>
            </a:extLst>
          </p:cNvPr>
          <p:cNvGrpSpPr/>
          <p:nvPr/>
        </p:nvGrpSpPr>
        <p:grpSpPr>
          <a:xfrm rot="10800000">
            <a:off x="9693046" y="234370"/>
            <a:ext cx="2344189" cy="1479666"/>
            <a:chOff x="617766" y="382385"/>
            <a:chExt cx="2344189" cy="1479666"/>
          </a:xfrm>
        </p:grpSpPr>
        <p:sp>
          <p:nvSpPr>
            <p:cNvPr id="9" name="Arrow: Left 8">
              <a:hlinkClick r:id="rId2" action="ppaction://hlinksldjump"/>
              <a:extLst>
                <a:ext uri="{FF2B5EF4-FFF2-40B4-BE49-F238E27FC236}">
                  <a16:creationId xmlns:a16="http://schemas.microsoft.com/office/drawing/2014/main" id="{557A9196-9CE8-4387-B099-45BB6385DBF1}"/>
                </a:ext>
              </a:extLst>
            </p:cNvPr>
            <p:cNvSpPr/>
            <p:nvPr/>
          </p:nvSpPr>
          <p:spPr>
            <a:xfrm>
              <a:off x="61776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hlinkClick r:id="rId2" action="ppaction://hlinksldjump"/>
              <a:extLst>
                <a:ext uri="{FF2B5EF4-FFF2-40B4-BE49-F238E27FC236}">
                  <a16:creationId xmlns:a16="http://schemas.microsoft.com/office/drawing/2014/main" id="{7BF155BF-2A94-4A02-B14C-3D8D7DCD6800}"/>
                </a:ext>
              </a:extLst>
            </p:cNvPr>
            <p:cNvSpPr txBox="1"/>
            <p:nvPr/>
          </p:nvSpPr>
          <p:spPr>
            <a:xfrm rot="10800000">
              <a:off x="1349870" y="829832"/>
              <a:ext cx="1227075" cy="584775"/>
            </a:xfrm>
            <a:prstGeom prst="rect">
              <a:avLst/>
            </a:prstGeom>
            <a:noFill/>
          </p:spPr>
          <p:txBody>
            <a:bodyPr wrap="square" rtlCol="0">
              <a:spAutoFit/>
            </a:bodyPr>
            <a:lstStyle/>
            <a:p>
              <a:r>
                <a:rPr lang="en-US" sz="3200" dirty="0"/>
                <a:t>Next!</a:t>
              </a:r>
            </a:p>
          </p:txBody>
        </p:sp>
      </p:grpSp>
      <p:pic>
        <p:nvPicPr>
          <p:cNvPr id="11" name="Picture 10" descr="A close up of a piece of paper&#10;&#10;Description automatically generated">
            <a:extLst>
              <a:ext uri="{FF2B5EF4-FFF2-40B4-BE49-F238E27FC236}">
                <a16:creationId xmlns:a16="http://schemas.microsoft.com/office/drawing/2014/main" id="{3B99CC84-592D-4129-A195-F1F4EDB16EE7}"/>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6768" b="25691" l="83143" r="98000">
                        <a14:foregroundMark x1="90000" y1="7044" x2="92095" y2="7320"/>
                        <a14:foregroundMark x1="96571" y1="8702" x2="98000" y2="15331"/>
                        <a14:foregroundMark x1="98000" y1="15331" x2="97143" y2="19337"/>
                        <a14:foregroundMark x1="84000" y1="16989" x2="85048" y2="20166"/>
                        <a14:foregroundMark x1="83524" y1="18232" x2="83238" y2="23066"/>
                        <a14:backgroundMark x1="86762" y1="23619" x2="91619" y2="25552"/>
                        <a14:backgroundMark x1="91619" y1="25552" x2="94857" y2="23895"/>
                      </a14:backgroundRemoval>
                    </a14:imgEffect>
                  </a14:imgLayer>
                </a14:imgProps>
              </a:ext>
              <a:ext uri="{28A0092B-C50C-407E-A947-70E740481C1C}">
                <a14:useLocalDpi xmlns:a14="http://schemas.microsoft.com/office/drawing/2010/main" val="0"/>
              </a:ext>
            </a:extLst>
          </a:blip>
          <a:srcRect l="82347" t="4792" r="1526" b="74808"/>
          <a:stretch/>
        </p:blipFill>
        <p:spPr>
          <a:xfrm>
            <a:off x="4104463" y="871870"/>
            <a:ext cx="3258361" cy="2842055"/>
          </a:xfrm>
          <a:prstGeom prst="rect">
            <a:avLst/>
          </a:prstGeom>
        </p:spPr>
      </p:pic>
    </p:spTree>
    <p:extLst>
      <p:ext uri="{BB962C8B-B14F-4D97-AF65-F5344CB8AC3E}">
        <p14:creationId xmlns:p14="http://schemas.microsoft.com/office/powerpoint/2010/main" val="3014785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F38F67-2B04-4C9A-B384-C2664F26D10D}"/>
              </a:ext>
            </a:extLst>
          </p:cNvPr>
          <p:cNvSpPr>
            <a:spLocks noGrp="1"/>
          </p:cNvSpPr>
          <p:nvPr>
            <p:ph idx="1"/>
          </p:nvPr>
        </p:nvSpPr>
        <p:spPr>
          <a:xfrm>
            <a:off x="838200" y="296083"/>
            <a:ext cx="10515600" cy="1115650"/>
          </a:xfrm>
        </p:spPr>
        <p:txBody>
          <a:bodyPr/>
          <a:lstStyle/>
          <a:p>
            <a:pPr marL="0" indent="0">
              <a:buNone/>
            </a:pPr>
            <a:r>
              <a:rPr lang="en-US" dirty="0"/>
              <a:t>Once </a:t>
            </a:r>
            <a:r>
              <a:rPr lang="en-US" i="1" dirty="0"/>
              <a:t>H. pylori </a:t>
            </a:r>
            <a:r>
              <a:rPr lang="en-US" dirty="0"/>
              <a:t>makes it to the stomach, it has to fight back against our stomach's natural defenses. What is the first thing you need to do?</a:t>
            </a:r>
          </a:p>
        </p:txBody>
      </p:sp>
      <p:grpSp>
        <p:nvGrpSpPr>
          <p:cNvPr id="3" name="Group 2">
            <a:extLst>
              <a:ext uri="{FF2B5EF4-FFF2-40B4-BE49-F238E27FC236}">
                <a16:creationId xmlns:a16="http://schemas.microsoft.com/office/drawing/2014/main" id="{759953D1-D495-4D3B-842D-5C9D403995E5}"/>
              </a:ext>
            </a:extLst>
          </p:cNvPr>
          <p:cNvGrpSpPr/>
          <p:nvPr/>
        </p:nvGrpSpPr>
        <p:grpSpPr>
          <a:xfrm>
            <a:off x="10089286" y="1173834"/>
            <a:ext cx="1603956" cy="1115650"/>
            <a:chOff x="10691759" y="4913447"/>
            <a:chExt cx="2118961" cy="1406196"/>
          </a:xfrm>
        </p:grpSpPr>
        <p:sp>
          <p:nvSpPr>
            <p:cNvPr id="5" name="Cloud 4">
              <a:hlinkClick r:id="rId2" action="ppaction://hlinksldjump"/>
              <a:extLst>
                <a:ext uri="{FF2B5EF4-FFF2-40B4-BE49-F238E27FC236}">
                  <a16:creationId xmlns:a16="http://schemas.microsoft.com/office/drawing/2014/main" id="{8CBDFC32-7F88-41B5-B14F-80935DADB901}"/>
                </a:ext>
              </a:extLst>
            </p:cNvPr>
            <p:cNvSpPr/>
            <p:nvPr/>
          </p:nvSpPr>
          <p:spPr>
            <a:xfrm>
              <a:off x="10691759" y="4913447"/>
              <a:ext cx="2118961" cy="1406196"/>
            </a:xfrm>
            <a:prstGeom prst="cloud">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7B77C20D-1E2D-44E9-A907-24115AC5685D}"/>
                </a:ext>
              </a:extLst>
            </p:cNvPr>
            <p:cNvSpPr txBox="1">
              <a:spLocks/>
            </p:cNvSpPr>
            <p:nvPr/>
          </p:nvSpPr>
          <p:spPr>
            <a:xfrm>
              <a:off x="11204243" y="5371325"/>
              <a:ext cx="1493535" cy="665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i="1" dirty="0"/>
                <a:t>Hint!</a:t>
              </a:r>
              <a:endParaRPr lang="en-US" dirty="0"/>
            </a:p>
          </p:txBody>
        </p:sp>
      </p:grpSp>
      <p:pic>
        <p:nvPicPr>
          <p:cNvPr id="7" name="Picture 6" descr="A close up of a piece of paper&#10;&#10;Description automatically generated">
            <a:hlinkClick r:id="rId3" action="ppaction://hlinksldjump"/>
            <a:extLst>
              <a:ext uri="{FF2B5EF4-FFF2-40B4-BE49-F238E27FC236}">
                <a16:creationId xmlns:a16="http://schemas.microsoft.com/office/drawing/2014/main" id="{C329C442-E33F-4100-B04E-3D990FB86454}"/>
              </a:ext>
            </a:extLst>
          </p:cNvPr>
          <p:cNvPicPr>
            <a:picLocks noChangeAspect="1"/>
          </p:cNvPicPr>
          <p:nvPr/>
        </p:nvPicPr>
        <p:blipFill rotWithShape="1">
          <a:blip r:embed="rId4">
            <a:extLst>
              <a:ext uri="{BEBA8EAE-BF5A-486C-A8C5-ECC9F3942E4B}">
                <a14:imgProps xmlns:a14="http://schemas.microsoft.com/office/drawing/2010/main">
                  <a14:imgLayer r:embed="rId5">
                    <a14:imgEffect>
                      <a14:backgroundRemoval t="27624" b="63398" l="2000" r="18762">
                        <a14:foregroundMark x1="7048" y1="29972" x2="11143" y2="29144"/>
                        <a14:foregroundMark x1="11524" y1="28453" x2="6667" y2="27762"/>
                        <a14:foregroundMark x1="6667" y1="27762" x2="6762" y2="30387"/>
                        <a14:foregroundMark x1="2190" y1="56906" x2="4857" y2="62983"/>
                        <a14:foregroundMark x1="4857" y1="62983" x2="9619" y2="65055"/>
                        <a14:foregroundMark x1="9619" y1="65055" x2="14381" y2="63398"/>
                        <a14:foregroundMark x1="14381" y1="63398" x2="15905" y2="61188"/>
                      </a14:backgroundRemoval>
                    </a14:imgEffect>
                  </a14:imgLayer>
                </a14:imgProps>
              </a:ext>
              <a:ext uri="{28A0092B-C50C-407E-A947-70E740481C1C}">
                <a14:useLocalDpi xmlns:a14="http://schemas.microsoft.com/office/drawing/2010/main" val="0"/>
              </a:ext>
            </a:extLst>
          </a:blip>
          <a:srcRect l="-877" t="26036" r="79026" b="33722"/>
          <a:stretch/>
        </p:blipFill>
        <p:spPr>
          <a:xfrm>
            <a:off x="498758" y="1887596"/>
            <a:ext cx="2173295" cy="2759825"/>
          </a:xfrm>
          <a:prstGeom prst="rect">
            <a:avLst/>
          </a:prstGeom>
        </p:spPr>
      </p:pic>
      <p:pic>
        <p:nvPicPr>
          <p:cNvPr id="8" name="Picture 7" descr="A close up of a piece of paper&#10;&#10;Description automatically generated">
            <a:hlinkClick r:id="rId6" action="ppaction://hlinksldjump"/>
            <a:extLst>
              <a:ext uri="{FF2B5EF4-FFF2-40B4-BE49-F238E27FC236}">
                <a16:creationId xmlns:a16="http://schemas.microsoft.com/office/drawing/2014/main" id="{0A1F14E9-A13C-4A0F-91F3-F53DF646AC8F}"/>
              </a:ext>
            </a:extLst>
          </p:cNvPr>
          <p:cNvPicPr>
            <a:picLocks noChangeAspect="1"/>
          </p:cNvPicPr>
          <p:nvPr/>
        </p:nvPicPr>
        <p:blipFill rotWithShape="1">
          <a:blip r:embed="rId7">
            <a:extLst>
              <a:ext uri="{BEBA8EAE-BF5A-486C-A8C5-ECC9F3942E4B}">
                <a14:imgProps xmlns:a14="http://schemas.microsoft.com/office/drawing/2010/main">
                  <a14:imgLayer r:embed="rId5">
                    <a14:imgEffect>
                      <a14:backgroundRemoval t="29558" b="58287" l="33143" r="64857">
                        <a14:foregroundMark x1="48857" y1="41022" x2="46952" y2="32735"/>
                        <a14:foregroundMark x1="37429" y1="48619" x2="38476" y2="44199"/>
                        <a14:foregroundMark x1="35429" y1="43785" x2="35810" y2="50691"/>
                        <a14:foregroundMark x1="35810" y1="50691" x2="35905" y2="50691"/>
                        <a14:foregroundMark x1="35619" y1="42680" x2="33238" y2="49171"/>
                        <a14:foregroundMark x1="33238" y1="49171" x2="35429" y2="51934"/>
                        <a14:foregroundMark x1="43451" y1="36633" x2="43307" y2="37391"/>
                        <a14:foregroundMark x1="43804" y1="34766" x2="43692" y2="35358"/>
                        <a14:foregroundMark x1="44784" y1="43228" x2="45059" y2="44061"/>
                        <a14:foregroundMark x1="51560" y1="33107" x2="51628" y2="33414"/>
                        <a14:foregroundMark x1="50133" y1="30928" x2="49330" y2="30700"/>
                        <a14:foregroundMark x1="51143" y1="31215" x2="50467" y2="31023"/>
                        <a14:foregroundMark x1="51810" y1="47514" x2="46762" y2="48343"/>
                        <a14:foregroundMark x1="46762" y1="48343" x2="45609" y2="50485"/>
                        <a14:foregroundMark x1="45087" y1="55511" x2="46276" y2="56815"/>
                        <a14:foregroundMark x1="51089" y1="58384" x2="52571" y2="58425"/>
                        <a14:foregroundMark x1="52571" y1="58425" x2="56534" y2="56150"/>
                        <a14:foregroundMark x1="56129" y1="48456" x2="56190" y2="48895"/>
                        <a14:foregroundMark x1="55936" y1="48805" x2="51524" y2="47238"/>
                        <a14:foregroundMark x1="56190" y1="48895" x2="55943" y2="48807"/>
                        <a14:foregroundMark x1="44952" y1="55525" x2="45429" y2="55663"/>
                        <a14:foregroundMark x1="50000" y1="57735" x2="50952" y2="58011"/>
                        <a14:foregroundMark x1="51524" y1="37845" x2="52571" y2="37431"/>
                        <a14:foregroundMark x1="51238" y1="35497" x2="52000" y2="35912"/>
                        <a14:backgroundMark x1="56952" y1="52901" x2="56571" y2="55249"/>
                        <a14:backgroundMark x1="56857" y1="53729" x2="56476" y2="51105"/>
                        <a14:backgroundMark x1="56571" y1="50552" x2="56857" y2="50552"/>
                        <a14:backgroundMark x1="56762" y1="50276" x2="57048" y2="52762"/>
                        <a14:backgroundMark x1="56286" y1="50552" x2="56762" y2="50000"/>
                        <a14:backgroundMark x1="57143" y1="52348" x2="56952" y2="50000"/>
                        <a14:backgroundMark x1="57619" y1="55387" x2="57524" y2="56354"/>
                        <a14:backgroundMark x1="49743" y1="58247" x2="46571" y2="58149"/>
                        <a14:backgroundMark x1="44381" y1="52210" x2="43905" y2="55110"/>
                        <a14:backgroundMark x1="52190" y1="41436" x2="53143" y2="38812"/>
                        <a14:backgroundMark x1="53524" y1="39641" x2="51785" y2="39526"/>
                        <a14:backgroundMark x1="49048" y1="30801" x2="48762" y2="27901"/>
                        <a14:backgroundMark x1="50095" y1="31077" x2="51238" y2="27348"/>
                        <a14:backgroundMark x1="51143" y1="32873" x2="53048" y2="30110"/>
                        <a14:backgroundMark x1="43143" y1="36326" x2="44190" y2="36464"/>
                        <a14:backgroundMark x1="43810" y1="33011" x2="43810" y2="33011"/>
                        <a14:backgroundMark x1="43810" y1="33425" x2="44381" y2="33840"/>
                        <a14:backgroundMark x1="45048" y1="31492" x2="45905" y2="31630"/>
                        <a14:backgroundMark x1="47238" y1="29558" x2="47143" y2="31354"/>
                        <a14:backgroundMark x1="45238" y1="30663" x2="45048" y2="32182"/>
                        <a14:backgroundMark x1="50381" y1="31492" x2="50381" y2="30525"/>
                        <a14:backgroundMark x1="51524" y1="32320" x2="51429" y2="31630"/>
                        <a14:backgroundMark x1="53048" y1="37845" x2="52000" y2="39088"/>
                        <a14:backgroundMark x1="51810" y1="39503" x2="51905" y2="41436"/>
                        <a14:backgroundMark x1="51333" y1="43785" x2="50286" y2="43508"/>
                        <a14:backgroundMark x1="50286" y1="41989" x2="50571" y2="44613"/>
                        <a14:backgroundMark x1="48952" y1="44061" x2="48381" y2="45856"/>
                        <a14:backgroundMark x1="46952" y1="44061" x2="47143" y2="45166"/>
                        <a14:backgroundMark x1="44667" y1="42265" x2="44095" y2="42680"/>
                        <a14:backgroundMark x1="44857" y1="41160" x2="43714" y2="41298"/>
                        <a14:backgroundMark x1="44190" y1="38398" x2="44190" y2="38398"/>
                        <a14:backgroundMark x1="43810" y1="38536" x2="42952" y2="38536"/>
                        <a14:backgroundMark x1="44095" y1="36464" x2="43238" y2="36050"/>
                        <a14:backgroundMark x1="45524" y1="31215" x2="45524" y2="29696"/>
                        <a14:backgroundMark x1="50286" y1="31354" x2="50667" y2="30249"/>
                        <a14:backgroundMark x1="49905" y1="31630" x2="50095" y2="30249"/>
                        <a14:backgroundMark x1="45333" y1="30939" x2="44857" y2="29834"/>
                        <a14:backgroundMark x1="45714" y1="31077" x2="45143" y2="29558"/>
                        <a14:backgroundMark x1="45429" y1="44061" x2="45429" y2="45856"/>
                        <a14:backgroundMark x1="56952" y1="51934" x2="56762" y2="50138"/>
                        <a14:backgroundMark x1="56190" y1="50000" x2="57238" y2="52762"/>
                        <a14:backgroundMark x1="56190" y1="50138" x2="57333" y2="49586"/>
                        <a14:backgroundMark x1="47810" y1="57735" x2="47333" y2="58702"/>
                        <a14:backgroundMark x1="45429" y1="56630" x2="45276" y2="55966"/>
                        <a14:backgroundMark x1="44381" y1="52348" x2="45048" y2="52486"/>
                        <a14:backgroundMark x1="65429" y1="57597" x2="64476" y2="58149"/>
                      </a14:backgroundRemoval>
                    </a14:imgEffect>
                  </a14:imgLayer>
                </a14:imgProps>
              </a:ext>
              <a:ext uri="{28A0092B-C50C-407E-A947-70E740481C1C}">
                <a14:useLocalDpi xmlns:a14="http://schemas.microsoft.com/office/drawing/2010/main" val="0"/>
              </a:ext>
            </a:extLst>
          </a:blip>
          <a:srcRect l="32763" t="27415" r="40036" b="40057"/>
          <a:stretch/>
        </p:blipFill>
        <p:spPr>
          <a:xfrm>
            <a:off x="3437865" y="3847825"/>
            <a:ext cx="2705310" cy="2230785"/>
          </a:xfrm>
          <a:prstGeom prst="rect">
            <a:avLst/>
          </a:prstGeom>
        </p:spPr>
      </p:pic>
      <p:pic>
        <p:nvPicPr>
          <p:cNvPr id="12" name="Picture 11" descr="A picture containing room&#10;&#10;Description automatically generated">
            <a:hlinkClick r:id="rId8" action="ppaction://hlinksldjump"/>
            <a:extLst>
              <a:ext uri="{FF2B5EF4-FFF2-40B4-BE49-F238E27FC236}">
                <a16:creationId xmlns:a16="http://schemas.microsoft.com/office/drawing/2014/main" id="{F97B4F1E-A36C-410F-8932-989B0D092D2A}"/>
              </a:ext>
            </a:extLst>
          </p:cNvPr>
          <p:cNvPicPr>
            <a:picLocks noChangeAspect="1"/>
          </p:cNvPicPr>
          <p:nvPr/>
        </p:nvPicPr>
        <p:blipFill rotWithShape="1">
          <a:blip r:embed="rId9">
            <a:extLst>
              <a:ext uri="{BEBA8EAE-BF5A-486C-A8C5-ECC9F3942E4B}">
                <a14:imgProps xmlns:a14="http://schemas.microsoft.com/office/drawing/2010/main">
                  <a14:imgLayer r:embed="rId10">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6129304" y="1652160"/>
            <a:ext cx="3433489" cy="2132205"/>
          </a:xfrm>
          <a:prstGeom prst="rect">
            <a:avLst/>
          </a:prstGeom>
        </p:spPr>
      </p:pic>
      <p:pic>
        <p:nvPicPr>
          <p:cNvPr id="13" name="Picture 12" descr="A close up of a piece of paper&#10;&#10;Description automatically generated">
            <a:hlinkClick r:id="rId11" action="ppaction://hlinksldjump"/>
            <a:extLst>
              <a:ext uri="{FF2B5EF4-FFF2-40B4-BE49-F238E27FC236}">
                <a16:creationId xmlns:a16="http://schemas.microsoft.com/office/drawing/2014/main" id="{BE6406C6-D53F-41B3-A973-AA7E414ADA34}"/>
              </a:ext>
            </a:extLst>
          </p:cNvPr>
          <p:cNvPicPr>
            <a:picLocks noChangeAspect="1"/>
          </p:cNvPicPr>
          <p:nvPr/>
        </p:nvPicPr>
        <p:blipFill rotWithShape="1">
          <a:blip r:embed="rId12">
            <a:extLst>
              <a:ext uri="{BEBA8EAE-BF5A-486C-A8C5-ECC9F3942E4B}">
                <a14:imgProps xmlns:a14="http://schemas.microsoft.com/office/drawing/2010/main">
                  <a14:imgLayer r:embed="rId5">
                    <a14:imgEffect>
                      <a14:backgroundRemoval t="24724" b="43232" l="70762" r="86000">
                        <a14:foregroundMark x1="75524" y1="32044" x2="72762" y2="33978"/>
                        <a14:foregroundMark x1="74952" y1="32459" x2="72762" y2="32873"/>
                        <a14:foregroundMark x1="72762" y1="32873" x2="73143" y2="34392"/>
                        <a14:foregroundMark x1="74190" y1="37569" x2="72857" y2="40746"/>
                        <a14:foregroundMark x1="72857" y1="40746" x2="75048" y2="39503"/>
                        <a14:foregroundMark x1="75048" y1="39503" x2="74000" y2="37431"/>
                        <a14:foregroundMark x1="74476" y1="37983" x2="75905" y2="40608"/>
                        <a14:foregroundMark x1="75905" y1="40608" x2="74190" y2="40884"/>
                        <a14:foregroundMark x1="78667" y1="33287" x2="77333" y2="36188"/>
                        <a14:foregroundMark x1="77333" y1="36188" x2="79714" y2="35359"/>
                        <a14:foregroundMark x1="79714" y1="35359" x2="78762" y2="33287"/>
                        <a14:foregroundMark x1="83333" y1="29834" x2="83333" y2="29282"/>
                        <a14:foregroundMark x1="82857" y1="29282" x2="83429" y2="32459"/>
                        <a14:foregroundMark x1="83429" y1="32459" x2="83238" y2="29144"/>
                        <a14:foregroundMark x1="83238" y1="29144" x2="83238" y2="29144"/>
                        <a14:foregroundMark x1="82952" y1="36878" x2="83238" y2="36878"/>
                        <a14:foregroundMark x1="82762" y1="37017" x2="83619" y2="36602"/>
                        <a14:foregroundMark x1="82952" y1="36602" x2="82857" y2="39917"/>
                        <a14:foregroundMark x1="82857" y1="39917" x2="84952" y2="38398"/>
                        <a14:foregroundMark x1="84952" y1="38398" x2="82857" y2="36464"/>
                        <a14:foregroundMark x1="82857" y1="36464" x2="82381" y2="36740"/>
                        <a14:foregroundMark x1="85429" y1="28591" x2="86000" y2="32044"/>
                        <a14:foregroundMark x1="86000" y1="32044" x2="85238" y2="33702"/>
                        <a14:foregroundMark x1="76952" y1="42127" x2="74762" y2="43508"/>
                        <a14:foregroundMark x1="74762" y1="43508" x2="72476" y2="42403"/>
                        <a14:foregroundMark x1="72476" y1="42403" x2="72095" y2="41851"/>
                        <a14:foregroundMark x1="72762" y1="25967" x2="71143" y2="28453"/>
                        <a14:foregroundMark x1="71143" y1="28453" x2="70857" y2="31906"/>
                        <a14:foregroundMark x1="70857" y1="31906" x2="74476" y2="29834"/>
                        <a14:foregroundMark x1="71619" y1="25138" x2="71143" y2="24724"/>
                        <a14:foregroundMark x1="72952" y1="32320" x2="75048" y2="33149"/>
                        <a14:foregroundMark x1="75048" y1="33149" x2="73048" y2="34530"/>
                        <a14:foregroundMark x1="72952" y1="31768" x2="75524" y2="31492"/>
                        <a14:foregroundMark x1="75524" y1="31492" x2="75905" y2="34807"/>
                        <a14:foregroundMark x1="75905" y1="34807" x2="73619" y2="35497"/>
                        <a14:foregroundMark x1="73619" y1="35497" x2="72667" y2="32320"/>
                        <a14:foregroundMark x1="72667" y1="32320" x2="73333" y2="30663"/>
                        <a14:foregroundMark x1="74857" y1="33425" x2="75333" y2="34116"/>
                        <a14:foregroundMark x1="75238" y1="36878" x2="75238" y2="40331"/>
                        <a14:foregroundMark x1="75238" y1="40331" x2="74952" y2="36602"/>
                        <a14:foregroundMark x1="74952" y1="36602" x2="74571" y2="36464"/>
                        <a14:foregroundMark x1="82952" y1="37017" x2="82095" y2="40055"/>
                        <a14:foregroundMark x1="82095" y1="40055" x2="82190" y2="36740"/>
                        <a14:foregroundMark x1="82190" y1="36740" x2="82095" y2="36602"/>
                        <a14:foregroundMark x1="83810" y1="28729" x2="81619" y2="30110"/>
                        <a14:foregroundMark x1="81619" y1="30110" x2="82476" y2="33149"/>
                        <a14:foregroundMark x1="82476" y1="33149" x2="83714" y2="30249"/>
                        <a14:foregroundMark x1="83714" y1="30249" x2="82952" y2="28729"/>
                        <a14:foregroundMark x1="84000" y1="29420" x2="83238" y2="32597"/>
                        <a14:foregroundMark x1="83238" y1="32597" x2="83429" y2="29696"/>
                      </a14:backgroundRemoval>
                    </a14:imgEffect>
                  </a14:imgLayer>
                </a14:imgProps>
              </a:ext>
              <a:ext uri="{28A0092B-C50C-407E-A947-70E740481C1C}">
                <a14:useLocalDpi xmlns:a14="http://schemas.microsoft.com/office/drawing/2010/main" val="0"/>
              </a:ext>
            </a:extLst>
          </a:blip>
          <a:srcRect l="69762" t="23976" r="12733" b="55265"/>
          <a:stretch/>
        </p:blipFill>
        <p:spPr>
          <a:xfrm>
            <a:off x="9201464" y="4156063"/>
            <a:ext cx="2351249" cy="1922547"/>
          </a:xfrm>
          <a:prstGeom prst="rect">
            <a:avLst/>
          </a:prstGeom>
        </p:spPr>
      </p:pic>
      <p:sp>
        <p:nvSpPr>
          <p:cNvPr id="14" name="TextBox 13">
            <a:extLst>
              <a:ext uri="{FF2B5EF4-FFF2-40B4-BE49-F238E27FC236}">
                <a16:creationId xmlns:a16="http://schemas.microsoft.com/office/drawing/2014/main" id="{CA601734-6BBD-494B-9706-6CB0AD214FD6}"/>
              </a:ext>
            </a:extLst>
          </p:cNvPr>
          <p:cNvSpPr txBox="1"/>
          <p:nvPr/>
        </p:nvSpPr>
        <p:spPr>
          <a:xfrm>
            <a:off x="639287" y="4545538"/>
            <a:ext cx="2064488" cy="646331"/>
          </a:xfrm>
          <a:prstGeom prst="rect">
            <a:avLst/>
          </a:prstGeom>
          <a:noFill/>
        </p:spPr>
        <p:txBody>
          <a:bodyPr wrap="square" rtlCol="0">
            <a:spAutoFit/>
          </a:bodyPr>
          <a:lstStyle/>
          <a:p>
            <a:r>
              <a:rPr lang="en-US" dirty="0"/>
              <a:t>Turn on defenses against acid</a:t>
            </a:r>
          </a:p>
        </p:txBody>
      </p:sp>
      <p:sp>
        <p:nvSpPr>
          <p:cNvPr id="15" name="TextBox 14">
            <a:extLst>
              <a:ext uri="{FF2B5EF4-FFF2-40B4-BE49-F238E27FC236}">
                <a16:creationId xmlns:a16="http://schemas.microsoft.com/office/drawing/2014/main" id="{35ED4D40-B718-4769-956D-83A7A08B8EA3}"/>
              </a:ext>
            </a:extLst>
          </p:cNvPr>
          <p:cNvSpPr txBox="1"/>
          <p:nvPr/>
        </p:nvSpPr>
        <p:spPr>
          <a:xfrm>
            <a:off x="3652056" y="5915586"/>
            <a:ext cx="2491119" cy="646331"/>
          </a:xfrm>
          <a:prstGeom prst="rect">
            <a:avLst/>
          </a:prstGeom>
          <a:noFill/>
        </p:spPr>
        <p:txBody>
          <a:bodyPr wrap="square" rtlCol="0">
            <a:spAutoFit/>
          </a:bodyPr>
          <a:lstStyle/>
          <a:p>
            <a:r>
              <a:rPr lang="en-US" dirty="0"/>
              <a:t>Turn on defenses against host security guard cells</a:t>
            </a:r>
          </a:p>
        </p:txBody>
      </p:sp>
      <p:sp>
        <p:nvSpPr>
          <p:cNvPr id="16" name="TextBox 15">
            <a:extLst>
              <a:ext uri="{FF2B5EF4-FFF2-40B4-BE49-F238E27FC236}">
                <a16:creationId xmlns:a16="http://schemas.microsoft.com/office/drawing/2014/main" id="{42C51971-80C9-4A37-85A6-406E7EE2C737}"/>
              </a:ext>
            </a:extLst>
          </p:cNvPr>
          <p:cNvSpPr txBox="1"/>
          <p:nvPr/>
        </p:nvSpPr>
        <p:spPr>
          <a:xfrm>
            <a:off x="6478412" y="3832337"/>
            <a:ext cx="2064488" cy="369332"/>
          </a:xfrm>
          <a:prstGeom prst="rect">
            <a:avLst/>
          </a:prstGeom>
          <a:noFill/>
        </p:spPr>
        <p:txBody>
          <a:bodyPr wrap="square" rtlCol="0">
            <a:spAutoFit/>
          </a:bodyPr>
          <a:lstStyle/>
          <a:p>
            <a:r>
              <a:rPr lang="en-US" dirty="0"/>
              <a:t>Just keep swimming</a:t>
            </a:r>
          </a:p>
        </p:txBody>
      </p:sp>
      <p:sp>
        <p:nvSpPr>
          <p:cNvPr id="17" name="TextBox 16">
            <a:extLst>
              <a:ext uri="{FF2B5EF4-FFF2-40B4-BE49-F238E27FC236}">
                <a16:creationId xmlns:a16="http://schemas.microsoft.com/office/drawing/2014/main" id="{6ACCD73D-E6C0-4A6E-9769-0A3F1C3A3D20}"/>
              </a:ext>
            </a:extLst>
          </p:cNvPr>
          <p:cNvSpPr txBox="1"/>
          <p:nvPr/>
        </p:nvSpPr>
        <p:spPr>
          <a:xfrm>
            <a:off x="9297811" y="5915585"/>
            <a:ext cx="2610653" cy="646331"/>
          </a:xfrm>
          <a:prstGeom prst="rect">
            <a:avLst/>
          </a:prstGeom>
          <a:noFill/>
        </p:spPr>
        <p:txBody>
          <a:bodyPr wrap="square" rtlCol="0">
            <a:spAutoFit/>
          </a:bodyPr>
          <a:lstStyle/>
          <a:p>
            <a:r>
              <a:rPr lang="en-US" dirty="0"/>
              <a:t>Turn on defenses against harmful oxygen</a:t>
            </a:r>
          </a:p>
        </p:txBody>
      </p:sp>
    </p:spTree>
    <p:extLst>
      <p:ext uri="{BB962C8B-B14F-4D97-AF65-F5344CB8AC3E}">
        <p14:creationId xmlns:p14="http://schemas.microsoft.com/office/powerpoint/2010/main" val="3821711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0A3E67-9DCC-4E2A-85F2-653ED4C62E27}"/>
              </a:ext>
            </a:extLst>
          </p:cNvPr>
          <p:cNvSpPr>
            <a:spLocks noGrp="1"/>
          </p:cNvSpPr>
          <p:nvPr>
            <p:ph idx="1"/>
          </p:nvPr>
        </p:nvSpPr>
        <p:spPr>
          <a:xfrm>
            <a:off x="838199" y="2100480"/>
            <a:ext cx="10515600" cy="2062087"/>
          </a:xfrm>
        </p:spPr>
        <p:txBody>
          <a:bodyPr>
            <a:normAutofit/>
          </a:bodyPr>
          <a:lstStyle/>
          <a:p>
            <a:pPr marL="0" indent="0">
              <a:buNone/>
            </a:pPr>
            <a:r>
              <a:rPr lang="en-US" dirty="0"/>
              <a:t>Hint: How does our stomach protect itself from unwanted microbes? </a:t>
            </a:r>
          </a:p>
          <a:p>
            <a:pPr marL="0" indent="0">
              <a:buNone/>
            </a:pPr>
            <a:r>
              <a:rPr lang="en-US" dirty="0"/>
              <a:t>What would </a:t>
            </a:r>
            <a:r>
              <a:rPr lang="en-US" i="1" dirty="0"/>
              <a:t>H. pylori </a:t>
            </a:r>
            <a:r>
              <a:rPr lang="en-US" dirty="0"/>
              <a:t>have to do to protect itself from the defenses of the stomach?</a:t>
            </a:r>
          </a:p>
        </p:txBody>
      </p:sp>
      <p:grpSp>
        <p:nvGrpSpPr>
          <p:cNvPr id="4" name="Group 3">
            <a:extLst>
              <a:ext uri="{FF2B5EF4-FFF2-40B4-BE49-F238E27FC236}">
                <a16:creationId xmlns:a16="http://schemas.microsoft.com/office/drawing/2014/main" id="{3118304C-9265-4640-8D80-B7FBBA8EF625}"/>
              </a:ext>
            </a:extLst>
          </p:cNvPr>
          <p:cNvGrpSpPr/>
          <p:nvPr/>
        </p:nvGrpSpPr>
        <p:grpSpPr>
          <a:xfrm>
            <a:off x="232756" y="382385"/>
            <a:ext cx="2344189" cy="1479666"/>
            <a:chOff x="232756" y="382385"/>
            <a:chExt cx="2344189" cy="1479666"/>
          </a:xfrm>
        </p:grpSpPr>
        <p:sp>
          <p:nvSpPr>
            <p:cNvPr id="5" name="Arrow: Left 4">
              <a:hlinkClick r:id="rId2" action="ppaction://hlinksldjump"/>
              <a:extLst>
                <a:ext uri="{FF2B5EF4-FFF2-40B4-BE49-F238E27FC236}">
                  <a16:creationId xmlns:a16="http://schemas.microsoft.com/office/drawing/2014/main" id="{A6678198-57B2-4430-B630-F9132259634A}"/>
                </a:ext>
              </a:extLst>
            </p:cNvPr>
            <p:cNvSpPr/>
            <p:nvPr/>
          </p:nvSpPr>
          <p:spPr>
            <a:xfrm>
              <a:off x="232756" y="382385"/>
              <a:ext cx="2344189" cy="1479666"/>
            </a:xfrm>
            <a:prstGeom prst="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2" action="ppaction://hlinksldjump"/>
              <a:extLst>
                <a:ext uri="{FF2B5EF4-FFF2-40B4-BE49-F238E27FC236}">
                  <a16:creationId xmlns:a16="http://schemas.microsoft.com/office/drawing/2014/main" id="{BB0AD5BA-E4A5-4903-9B6F-40A7B4D43248}"/>
                </a:ext>
              </a:extLst>
            </p:cNvPr>
            <p:cNvSpPr txBox="1"/>
            <p:nvPr/>
          </p:nvSpPr>
          <p:spPr>
            <a:xfrm>
              <a:off x="686502" y="829830"/>
              <a:ext cx="1740318" cy="584775"/>
            </a:xfrm>
            <a:prstGeom prst="rect">
              <a:avLst/>
            </a:prstGeom>
            <a:noFill/>
          </p:spPr>
          <p:txBody>
            <a:bodyPr wrap="square" rtlCol="0">
              <a:spAutoFit/>
            </a:bodyPr>
            <a:lstStyle/>
            <a:p>
              <a:r>
                <a:rPr lang="en-US" sz="3200" dirty="0"/>
                <a:t>Go back</a:t>
              </a:r>
              <a:r>
                <a:rPr lang="en-US" sz="3200" dirty="0">
                  <a:hlinkClick r:id="rId2" action="ppaction://hlinksldjump"/>
                </a:rPr>
                <a:t>!</a:t>
              </a:r>
              <a:endParaRPr lang="en-US" sz="3200" dirty="0"/>
            </a:p>
          </p:txBody>
        </p:sp>
      </p:grpSp>
      <p:pic>
        <p:nvPicPr>
          <p:cNvPr id="10" name="Picture 9" descr="A picture containing room&#10;&#10;Description automatically generated">
            <a:extLst>
              <a:ext uri="{FF2B5EF4-FFF2-40B4-BE49-F238E27FC236}">
                <a16:creationId xmlns:a16="http://schemas.microsoft.com/office/drawing/2014/main" id="{93F6910A-2380-4444-9ED7-8963A488125D}"/>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20070303">
            <a:off x="4379254" y="4064127"/>
            <a:ext cx="3433489" cy="2132205"/>
          </a:xfrm>
          <a:prstGeom prst="rect">
            <a:avLst/>
          </a:prstGeom>
        </p:spPr>
      </p:pic>
      <p:pic>
        <p:nvPicPr>
          <p:cNvPr id="11" name="Picture 10" descr="A picture containing room&#10;&#10;Description automatically generated">
            <a:extLst>
              <a:ext uri="{FF2B5EF4-FFF2-40B4-BE49-F238E27FC236}">
                <a16:creationId xmlns:a16="http://schemas.microsoft.com/office/drawing/2014/main" id="{543BEF90-E704-4116-835D-DD02B30CF692}"/>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4002751">
            <a:off x="7945812" y="3874364"/>
            <a:ext cx="3433489" cy="2132205"/>
          </a:xfrm>
          <a:prstGeom prst="rect">
            <a:avLst/>
          </a:prstGeom>
        </p:spPr>
      </p:pic>
      <p:pic>
        <p:nvPicPr>
          <p:cNvPr id="12" name="Picture 11" descr="A picture containing room&#10;&#10;Description automatically generated">
            <a:extLst>
              <a:ext uri="{FF2B5EF4-FFF2-40B4-BE49-F238E27FC236}">
                <a16:creationId xmlns:a16="http://schemas.microsoft.com/office/drawing/2014/main" id="{092D3CF8-76D4-408C-A6B2-F590680BFBA6}"/>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0" b="29121" l="56022" r="86679">
                        <a14:foregroundMark x1="57573" y1="17308" x2="56022" y2="23489"/>
                        <a14:foregroundMark x1="56022" y1="23489" x2="57938" y2="24176"/>
                        <a14:foregroundMark x1="76688" y1="8627" x2="77366" y2="7238"/>
                        <a14:foregroundMark x1="82765" y1="6242" x2="83394" y2="5495"/>
                        <a14:foregroundMark x1="79927" y1="9615" x2="80436" y2="9011"/>
                        <a14:foregroundMark x1="83394" y1="5495" x2="86223" y2="5907"/>
                        <a14:foregroundMark x1="86040" y1="9890" x2="86679" y2="8379"/>
                        <a14:foregroundMark x1="83574" y1="14829" x2="82664" y2="17857"/>
                        <a14:foregroundMark x1="83913" y1="13703" x2="83594" y2="14763"/>
                        <a14:foregroundMark x1="77737" y1="17857" x2="79380" y2="11676"/>
                        <a14:foregroundMark x1="79380" y1="11676" x2="79380" y2="11676"/>
                        <a14:foregroundMark x1="77281" y1="7555" x2="79380" y2="5357"/>
                        <a14:backgroundMark x1="82391" y1="20604" x2="81752" y2="15110"/>
                        <a14:backgroundMark x1="79106" y1="2747" x2="79484" y2="3803"/>
                        <a14:backgroundMark x1="77737" y1="5220" x2="78467" y2="5357"/>
                        <a14:backgroundMark x1="76386" y1="9938" x2="75821" y2="10165"/>
                        <a14:backgroundMark x1="77190" y1="9615" x2="76578" y2="9861"/>
                        <a14:backgroundMark x1="75821" y1="10302" x2="75639" y2="11951"/>
                        <a14:backgroundMark x1="82755" y1="7692" x2="81204" y2="7967"/>
                        <a14:backgroundMark x1="82208" y1="8242" x2="80839" y2="8516"/>
                        <a14:backgroundMark x1="82847" y1="7418" x2="82299" y2="7005"/>
                        <a14:backgroundMark x1="83029" y1="6868" x2="82573" y2="6868"/>
                        <a14:backgroundMark x1="80839" y1="8654" x2="80474" y2="9066"/>
                        <a14:backgroundMark x1="82847" y1="14560" x2="83120" y2="11401"/>
                        <a14:backgroundMark x1="82938" y1="12775" x2="81204" y2="11538"/>
                        <a14:backgroundMark x1="82938" y1="12363" x2="83394" y2="14011"/>
                        <a14:backgroundMark x1="82299" y1="12088" x2="80657" y2="12088"/>
                        <a14:backgroundMark x1="78788" y1="14134" x2="79106" y2="14973"/>
                        <a14:backgroundMark x1="79471" y1="13462" x2="78923" y2="13736"/>
                        <a14:backgroundMark x1="80474" y1="12088" x2="80383" y2="12088"/>
                        <a14:backgroundMark x1="82847" y1="12500" x2="82664" y2="11813"/>
                        <a14:backgroundMark x1="82755" y1="11813" x2="83120" y2="11264"/>
                        <a14:backgroundMark x1="80566" y1="412" x2="80201" y2="687"/>
                        <a14:backgroundMark x1="79653" y1="1511" x2="79927" y2="1923"/>
                        <a14:backgroundMark x1="80383" y1="11676" x2="80109" y2="12088"/>
                        <a14:backgroundMark x1="79015" y1="13462" x2="79562" y2="12775"/>
                      </a14:backgroundRemoval>
                    </a14:imgEffect>
                  </a14:imgLayer>
                </a14:imgProps>
              </a:ext>
              <a:ext uri="{28A0092B-C50C-407E-A947-70E740481C1C}">
                <a14:useLocalDpi xmlns:a14="http://schemas.microsoft.com/office/drawing/2010/main" val="0"/>
              </a:ext>
            </a:extLst>
          </a:blip>
          <a:srcRect l="53885" r="11323" b="67472"/>
          <a:stretch/>
        </p:blipFill>
        <p:spPr>
          <a:xfrm rot="3041578">
            <a:off x="646270" y="4267770"/>
            <a:ext cx="3433489" cy="2132205"/>
          </a:xfrm>
          <a:prstGeom prst="rect">
            <a:avLst/>
          </a:prstGeom>
        </p:spPr>
      </p:pic>
    </p:spTree>
    <p:extLst>
      <p:ext uri="{BB962C8B-B14F-4D97-AF65-F5344CB8AC3E}">
        <p14:creationId xmlns:p14="http://schemas.microsoft.com/office/powerpoint/2010/main" val="3439889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5AAFFED5B596D4BAE4CE19A95039785" ma:contentTypeVersion="5" ma:contentTypeDescription="Create a new document." ma:contentTypeScope="" ma:versionID="1028e4d3c61cc098389bf6d48822cb6b">
  <xsd:schema xmlns:xsd="http://www.w3.org/2001/XMLSchema" xmlns:xs="http://www.w3.org/2001/XMLSchema" xmlns:p="http://schemas.microsoft.com/office/2006/metadata/properties" xmlns:ns3="d40adf4f-7ef1-43d3-876d-177d4150ba93" targetNamespace="http://schemas.microsoft.com/office/2006/metadata/properties" ma:root="true" ma:fieldsID="7d45c1b154257b5ff8881d416494d8e7" ns3:_="">
    <xsd:import namespace="d40adf4f-7ef1-43d3-876d-177d4150ba9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0adf4f-7ef1-43d3-876d-177d4150ba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55567A-BA62-494C-B925-CE349A17F14C}">
  <ds:schemaRefs>
    <ds:schemaRef ds:uri="http://purl.org/dc/dcmitype/"/>
    <ds:schemaRef ds:uri="http://schemas.openxmlformats.org/package/2006/metadata/core-properties"/>
    <ds:schemaRef ds:uri="http://purl.org/dc/elements/1.1/"/>
    <ds:schemaRef ds:uri="d40adf4f-7ef1-43d3-876d-177d4150ba93"/>
    <ds:schemaRef ds:uri="http://schemas.microsoft.com/office/2006/documentManagement/types"/>
    <ds:schemaRef ds:uri="http://www.w3.org/XML/1998/namespace"/>
    <ds:schemaRef ds:uri="http://schemas.microsoft.com/office/2006/metadata/properties"/>
    <ds:schemaRef ds:uri="http://purl.org/dc/terms/"/>
    <ds:schemaRef ds:uri="http://schemas.microsoft.com/office/infopath/2007/PartnerControls"/>
  </ds:schemaRefs>
</ds:datastoreItem>
</file>

<file path=customXml/itemProps2.xml><?xml version="1.0" encoding="utf-8"?>
<ds:datastoreItem xmlns:ds="http://schemas.openxmlformats.org/officeDocument/2006/customXml" ds:itemID="{CD554994-6F25-4F36-93BA-9E07E5C1F05C}">
  <ds:schemaRefs>
    <ds:schemaRef ds:uri="http://schemas.microsoft.com/sharepoint/v3/contenttype/forms"/>
  </ds:schemaRefs>
</ds:datastoreItem>
</file>

<file path=customXml/itemProps3.xml><?xml version="1.0" encoding="utf-8"?>
<ds:datastoreItem xmlns:ds="http://schemas.openxmlformats.org/officeDocument/2006/customXml" ds:itemID="{0B5BFD34-D9B0-49EC-8662-6014C8090D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0adf4f-7ef1-43d3-876d-177d4150ba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2917</TotalTime>
  <Words>1852</Words>
  <Application>Microsoft Office PowerPoint</Application>
  <PresentationFormat>Widescreen</PresentationFormat>
  <Paragraphs>92</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Choose your own adventure: H. pylori Infection!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Choose your own adventure: H. pylori Infection!</dc:title>
  <dc:creator>Battle, Jennifer H</dc:creator>
  <cp:lastModifiedBy>Battle, Jennifer H</cp:lastModifiedBy>
  <cp:revision>6</cp:revision>
  <dcterms:created xsi:type="dcterms:W3CDTF">2020-08-26T19:31:11Z</dcterms:created>
  <dcterms:modified xsi:type="dcterms:W3CDTF">2020-09-02T15:05:04Z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0x010100F5AAFFED5B596D4BAE4CE19A95039785</vt:lpwstr>
  </property>
</Properties>
</file>