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3"/>
  </p:notes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AB4C"/>
    <a:srgbClr val="E3C17D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 varScale="1">
        <p:scale>
          <a:sx n="10" d="100"/>
          <a:sy n="10" d="100"/>
        </p:scale>
        <p:origin x="1340" y="-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FF294-C27F-4E8C-97BF-614463C538E0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7FC22-1752-47C7-AC37-9B0EF7B9A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456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3410" y="7003597"/>
            <a:ext cx="22700456" cy="14898735"/>
          </a:xfrm>
        </p:spPr>
        <p:txBody>
          <a:bodyPr anchor="b"/>
          <a:lstStyle>
            <a:lvl1pPr algn="ctr">
              <a:defRPr sz="1489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5958"/>
            </a:lvl1pPr>
            <a:lvl2pPr marL="1135045" indent="0" algn="ctr">
              <a:buNone/>
              <a:defRPr sz="4965"/>
            </a:lvl2pPr>
            <a:lvl3pPr marL="2270089" indent="0" algn="ctr">
              <a:buNone/>
              <a:defRPr sz="4469"/>
            </a:lvl3pPr>
            <a:lvl4pPr marL="3405134" indent="0" algn="ctr">
              <a:buNone/>
              <a:defRPr sz="3972"/>
            </a:lvl4pPr>
            <a:lvl5pPr marL="4540179" indent="0" algn="ctr">
              <a:buNone/>
              <a:defRPr sz="3972"/>
            </a:lvl5pPr>
            <a:lvl6pPr marL="5675224" indent="0" algn="ctr">
              <a:buNone/>
              <a:defRPr sz="3972"/>
            </a:lvl6pPr>
            <a:lvl7pPr marL="6810268" indent="0" algn="ctr">
              <a:buNone/>
              <a:defRPr sz="3972"/>
            </a:lvl7pPr>
            <a:lvl8pPr marL="7945313" indent="0" algn="ctr">
              <a:buNone/>
              <a:defRPr sz="3972"/>
            </a:lvl8pPr>
            <a:lvl9pPr marL="9080358" indent="0" algn="ctr">
              <a:buNone/>
              <a:defRPr sz="397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1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2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19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5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5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1" y="10668848"/>
            <a:ext cx="26105525" cy="17801211"/>
          </a:xfrm>
        </p:spPr>
        <p:txBody>
          <a:bodyPr anchor="b"/>
          <a:lstStyle>
            <a:lvl1pPr>
              <a:defRPr sz="1489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1" y="28638465"/>
            <a:ext cx="26105525" cy="9361236"/>
          </a:xfrm>
        </p:spPr>
        <p:txBody>
          <a:bodyPr/>
          <a:lstStyle>
            <a:lvl1pPr marL="0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1pPr>
            <a:lvl2pPr marL="1135045" indent="0">
              <a:buNone/>
              <a:defRPr sz="4965">
                <a:solidFill>
                  <a:schemeClr val="tx1">
                    <a:tint val="75000"/>
                  </a:schemeClr>
                </a:solidFill>
              </a:defRPr>
            </a:lvl2pPr>
            <a:lvl3pPr marL="2270089" indent="0">
              <a:buNone/>
              <a:defRPr sz="4469">
                <a:solidFill>
                  <a:schemeClr val="tx1">
                    <a:tint val="75000"/>
                  </a:schemeClr>
                </a:solidFill>
              </a:defRPr>
            </a:lvl3pPr>
            <a:lvl4pPr marL="3405134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4pPr>
            <a:lvl5pPr marL="4540179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5pPr>
            <a:lvl6pPr marL="5675224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6pPr>
            <a:lvl7pPr marL="6810268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7pPr>
            <a:lvl8pPr marL="7945313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8pPr>
            <a:lvl9pPr marL="9080358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0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19" y="10490535"/>
            <a:ext cx="12804475" cy="5141249"/>
          </a:xfrm>
        </p:spPr>
        <p:txBody>
          <a:bodyPr anchor="b"/>
          <a:lstStyle>
            <a:lvl1pPr marL="0" indent="0">
              <a:buNone/>
              <a:defRPr sz="5958" b="1"/>
            </a:lvl1pPr>
            <a:lvl2pPr marL="1135045" indent="0">
              <a:buNone/>
              <a:defRPr sz="4965" b="1"/>
            </a:lvl2pPr>
            <a:lvl3pPr marL="2270089" indent="0">
              <a:buNone/>
              <a:defRPr sz="4469" b="1"/>
            </a:lvl3pPr>
            <a:lvl4pPr marL="3405134" indent="0">
              <a:buNone/>
              <a:defRPr sz="3972" b="1"/>
            </a:lvl4pPr>
            <a:lvl5pPr marL="4540179" indent="0">
              <a:buNone/>
              <a:defRPr sz="3972" b="1"/>
            </a:lvl5pPr>
            <a:lvl6pPr marL="5675224" indent="0">
              <a:buNone/>
              <a:defRPr sz="3972" b="1"/>
            </a:lvl6pPr>
            <a:lvl7pPr marL="6810268" indent="0">
              <a:buNone/>
              <a:defRPr sz="3972" b="1"/>
            </a:lvl7pPr>
            <a:lvl8pPr marL="7945313" indent="0">
              <a:buNone/>
              <a:defRPr sz="3972" b="1"/>
            </a:lvl8pPr>
            <a:lvl9pPr marL="9080358" indent="0">
              <a:buNone/>
              <a:defRPr sz="397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19" y="15631784"/>
            <a:ext cx="12804475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08" y="10490535"/>
            <a:ext cx="12867534" cy="5141249"/>
          </a:xfrm>
        </p:spPr>
        <p:txBody>
          <a:bodyPr anchor="b"/>
          <a:lstStyle>
            <a:lvl1pPr marL="0" indent="0">
              <a:buNone/>
              <a:defRPr sz="5958" b="1"/>
            </a:lvl1pPr>
            <a:lvl2pPr marL="1135045" indent="0">
              <a:buNone/>
              <a:defRPr sz="4965" b="1"/>
            </a:lvl2pPr>
            <a:lvl3pPr marL="2270089" indent="0">
              <a:buNone/>
              <a:defRPr sz="4469" b="1"/>
            </a:lvl3pPr>
            <a:lvl4pPr marL="3405134" indent="0">
              <a:buNone/>
              <a:defRPr sz="3972" b="1"/>
            </a:lvl4pPr>
            <a:lvl5pPr marL="4540179" indent="0">
              <a:buNone/>
              <a:defRPr sz="3972" b="1"/>
            </a:lvl5pPr>
            <a:lvl6pPr marL="5675224" indent="0">
              <a:buNone/>
              <a:defRPr sz="3972" b="1"/>
            </a:lvl6pPr>
            <a:lvl7pPr marL="6810268" indent="0">
              <a:buNone/>
              <a:defRPr sz="3972" b="1"/>
            </a:lvl7pPr>
            <a:lvl8pPr marL="7945313" indent="0">
              <a:buNone/>
              <a:defRPr sz="3972" b="1"/>
            </a:lvl8pPr>
            <a:lvl9pPr marL="9080358" indent="0">
              <a:buNone/>
              <a:defRPr sz="397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08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7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6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0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</p:spPr>
        <p:txBody>
          <a:bodyPr anchor="b"/>
          <a:lstStyle>
            <a:lvl1pPr>
              <a:defRPr sz="794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1"/>
            <a:ext cx="15322808" cy="30411646"/>
          </a:xfrm>
        </p:spPr>
        <p:txBody>
          <a:bodyPr/>
          <a:lstStyle>
            <a:lvl1pPr>
              <a:defRPr sz="7944"/>
            </a:lvl1pPr>
            <a:lvl2pPr>
              <a:defRPr sz="6951"/>
            </a:lvl2pPr>
            <a:lvl3pPr>
              <a:defRPr sz="5958"/>
            </a:lvl3pPr>
            <a:lvl4pPr>
              <a:defRPr sz="4965"/>
            </a:lvl4pPr>
            <a:lvl5pPr>
              <a:defRPr sz="4965"/>
            </a:lvl5pPr>
            <a:lvl6pPr>
              <a:defRPr sz="4965"/>
            </a:lvl6pPr>
            <a:lvl7pPr>
              <a:defRPr sz="4965"/>
            </a:lvl7pPr>
            <a:lvl8pPr>
              <a:defRPr sz="4965"/>
            </a:lvl8pPr>
            <a:lvl9pPr>
              <a:defRPr sz="496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9" y="12838271"/>
            <a:ext cx="9761983" cy="23784486"/>
          </a:xfrm>
        </p:spPr>
        <p:txBody>
          <a:bodyPr/>
          <a:lstStyle>
            <a:lvl1pPr marL="0" indent="0">
              <a:buNone/>
              <a:defRPr sz="3972"/>
            </a:lvl1pPr>
            <a:lvl2pPr marL="1135045" indent="0">
              <a:buNone/>
              <a:defRPr sz="3476"/>
            </a:lvl2pPr>
            <a:lvl3pPr marL="2270089" indent="0">
              <a:buNone/>
              <a:defRPr sz="2979"/>
            </a:lvl3pPr>
            <a:lvl4pPr marL="3405134" indent="0">
              <a:buNone/>
              <a:defRPr sz="2483"/>
            </a:lvl4pPr>
            <a:lvl5pPr marL="4540179" indent="0">
              <a:buNone/>
              <a:defRPr sz="2483"/>
            </a:lvl5pPr>
            <a:lvl6pPr marL="5675224" indent="0">
              <a:buNone/>
              <a:defRPr sz="2483"/>
            </a:lvl6pPr>
            <a:lvl7pPr marL="6810268" indent="0">
              <a:buNone/>
              <a:defRPr sz="2483"/>
            </a:lvl7pPr>
            <a:lvl8pPr marL="7945313" indent="0">
              <a:buNone/>
              <a:defRPr sz="2483"/>
            </a:lvl8pPr>
            <a:lvl9pPr marL="9080358" indent="0">
              <a:buNone/>
              <a:defRPr sz="24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9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</p:spPr>
        <p:txBody>
          <a:bodyPr anchor="b"/>
          <a:lstStyle>
            <a:lvl1pPr>
              <a:defRPr sz="794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67534" y="6161581"/>
            <a:ext cx="15322808" cy="30411646"/>
          </a:xfrm>
        </p:spPr>
        <p:txBody>
          <a:bodyPr/>
          <a:lstStyle>
            <a:lvl1pPr marL="0" indent="0">
              <a:buNone/>
              <a:defRPr sz="7944"/>
            </a:lvl1pPr>
            <a:lvl2pPr marL="1135045" indent="0">
              <a:buNone/>
              <a:defRPr sz="6951"/>
            </a:lvl2pPr>
            <a:lvl3pPr marL="2270089" indent="0">
              <a:buNone/>
              <a:defRPr sz="5958"/>
            </a:lvl3pPr>
            <a:lvl4pPr marL="3405134" indent="0">
              <a:buNone/>
              <a:defRPr sz="4965"/>
            </a:lvl4pPr>
            <a:lvl5pPr marL="4540179" indent="0">
              <a:buNone/>
              <a:defRPr sz="4965"/>
            </a:lvl5pPr>
            <a:lvl6pPr marL="5675224" indent="0">
              <a:buNone/>
              <a:defRPr sz="4965"/>
            </a:lvl6pPr>
            <a:lvl7pPr marL="6810268" indent="0">
              <a:buNone/>
              <a:defRPr sz="4965"/>
            </a:lvl7pPr>
            <a:lvl8pPr marL="7945313" indent="0">
              <a:buNone/>
              <a:defRPr sz="4965"/>
            </a:lvl8pPr>
            <a:lvl9pPr marL="9080358" indent="0">
              <a:buNone/>
              <a:defRPr sz="496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9" y="12838271"/>
            <a:ext cx="9761983" cy="23784486"/>
          </a:xfrm>
        </p:spPr>
        <p:txBody>
          <a:bodyPr/>
          <a:lstStyle>
            <a:lvl1pPr marL="0" indent="0">
              <a:buNone/>
              <a:defRPr sz="3972"/>
            </a:lvl1pPr>
            <a:lvl2pPr marL="1135045" indent="0">
              <a:buNone/>
              <a:defRPr sz="3476"/>
            </a:lvl2pPr>
            <a:lvl3pPr marL="2270089" indent="0">
              <a:buNone/>
              <a:defRPr sz="2979"/>
            </a:lvl3pPr>
            <a:lvl4pPr marL="3405134" indent="0">
              <a:buNone/>
              <a:defRPr sz="2483"/>
            </a:lvl4pPr>
            <a:lvl5pPr marL="4540179" indent="0">
              <a:buNone/>
              <a:defRPr sz="2483"/>
            </a:lvl5pPr>
            <a:lvl6pPr marL="5675224" indent="0">
              <a:buNone/>
              <a:defRPr sz="2483"/>
            </a:lvl6pPr>
            <a:lvl7pPr marL="6810268" indent="0">
              <a:buNone/>
              <a:defRPr sz="2483"/>
            </a:lvl7pPr>
            <a:lvl8pPr marL="7945313" indent="0">
              <a:buNone/>
              <a:defRPr sz="2483"/>
            </a:lvl8pPr>
            <a:lvl9pPr marL="9080358" indent="0">
              <a:buNone/>
              <a:defRPr sz="24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0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2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1B03D-4D6F-41FC-BF32-0DDAD6416F73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2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2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EF7E2-0F05-4F99-A4C0-BBA4FADDC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9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2270089" rtl="0" eaLnBrk="1" latinLnBrk="0" hangingPunct="1">
        <a:lnSpc>
          <a:spcPct val="90000"/>
        </a:lnSpc>
        <a:spcBef>
          <a:spcPct val="0"/>
        </a:spcBef>
        <a:buNone/>
        <a:defRPr sz="109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522" indent="-567522" algn="l" defTabSz="2270089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1" kern="1200">
          <a:solidFill>
            <a:schemeClr val="tx1"/>
          </a:solidFill>
          <a:latin typeface="+mn-lt"/>
          <a:ea typeface="+mn-ea"/>
          <a:cs typeface="+mn-cs"/>
        </a:defRPr>
      </a:lvl1pPr>
      <a:lvl2pPr marL="1702567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2837612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965" kern="1200">
          <a:solidFill>
            <a:schemeClr val="tx1"/>
          </a:solidFill>
          <a:latin typeface="+mn-lt"/>
          <a:ea typeface="+mn-ea"/>
          <a:cs typeface="+mn-cs"/>
        </a:defRPr>
      </a:lvl3pPr>
      <a:lvl4pPr marL="3972657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5107701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6242746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7377791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8512835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647880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1pPr>
      <a:lvl2pPr marL="1135045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2pPr>
      <a:lvl3pPr marL="2270089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405134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4540179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5675224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6810268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7945313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080358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ADF069-C665-4638-A34B-A5ECE6D91B6D}"/>
              </a:ext>
            </a:extLst>
          </p:cNvPr>
          <p:cNvSpPr/>
          <p:nvPr/>
        </p:nvSpPr>
        <p:spPr>
          <a:xfrm>
            <a:off x="-38764" y="-44131"/>
            <a:ext cx="30267275" cy="9510364"/>
          </a:xfrm>
          <a:prstGeom prst="rect">
            <a:avLst/>
          </a:prstGeom>
          <a:solidFill>
            <a:srgbClr val="D8AB4C"/>
          </a:solidFill>
          <a:ln>
            <a:solidFill>
              <a:srgbClr val="D8AB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3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2AFAFB-F22E-4A1E-8AD1-137223EFDBAD}"/>
              </a:ext>
            </a:extLst>
          </p:cNvPr>
          <p:cNvSpPr txBox="1"/>
          <p:nvPr/>
        </p:nvSpPr>
        <p:spPr>
          <a:xfrm>
            <a:off x="752602" y="204288"/>
            <a:ext cx="28762069" cy="452431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9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Using Clinical Decision Support to Reduce Cost via Intravenous-to-Oral Medication Conversion: </a:t>
            </a:r>
          </a:p>
          <a:p>
            <a:pPr algn="ctr"/>
            <a:r>
              <a:rPr lang="en-US" sz="9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A Pilot Study and Cost Analysis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395135-ABB6-4BCC-9216-EFEF100C41BC}"/>
              </a:ext>
            </a:extLst>
          </p:cNvPr>
          <p:cNvSpPr txBox="1"/>
          <p:nvPr/>
        </p:nvSpPr>
        <p:spPr>
          <a:xfrm>
            <a:off x="1214825" y="4607772"/>
            <a:ext cx="27682578" cy="2862322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Robert W. Turer, MD, MS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Claude J. Pirtle, MD, MS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David </a:t>
            </a:r>
            <a:r>
              <a:rPr lang="en-US" sz="60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Mulherin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PharmD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2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</a:t>
            </a:r>
          </a:p>
          <a:p>
            <a:pPr algn="ctr"/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Shane P. Stenner, MD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MS, Scott D. Nelson, PharmD, MS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Allison B. McCoy, PhD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</a:t>
            </a:r>
          </a:p>
          <a:p>
            <a:pPr algn="ctr"/>
            <a:r>
              <a:rPr lang="en-US" sz="60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Mhd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W. </a:t>
            </a:r>
            <a:r>
              <a:rPr lang="en-US" sz="60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Alrifai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MD, MS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6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Christoph U. Lehmann, MD, MS</a:t>
            </a:r>
            <a:r>
              <a:rPr lang="en-US" sz="60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1,3</a:t>
            </a:r>
            <a:endParaRPr lang="en-US" sz="5697" baseline="30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62B719-C5CB-42E4-BC68-3C5515321DA0}"/>
              </a:ext>
            </a:extLst>
          </p:cNvPr>
          <p:cNvSpPr txBox="1"/>
          <p:nvPr/>
        </p:nvSpPr>
        <p:spPr>
          <a:xfrm>
            <a:off x="665305" y="7620569"/>
            <a:ext cx="28762069" cy="17543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6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Department of Biomedical Informatics, Vanderbilt University, Nashville, TN, USA </a:t>
            </a:r>
          </a:p>
          <a:p>
            <a:pPr algn="ctr"/>
            <a:r>
              <a:rPr lang="en-US" sz="36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2</a:t>
            </a:r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HealthIT, Vanderbilt University Medical Center, Nashville, TN, USA</a:t>
            </a:r>
          </a:p>
          <a:p>
            <a:pPr algn="ctr"/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3600" b="1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3</a:t>
            </a:r>
            <a:r>
              <a:rPr lang="en-US" sz="36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Department of Pediatrics, UT Southwestern Medical Center, Dallas, TX, USA</a:t>
            </a:r>
            <a:endParaRPr lang="en-US" sz="36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5A9785-7AF5-4084-8EE7-2158C853E76D}"/>
              </a:ext>
            </a:extLst>
          </p:cNvPr>
          <p:cNvSpPr/>
          <p:nvPr/>
        </p:nvSpPr>
        <p:spPr>
          <a:xfrm>
            <a:off x="0" y="9466233"/>
            <a:ext cx="30267275" cy="116288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83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9DE89D-49C3-465A-8A82-FC8AC0F42D27}"/>
              </a:ext>
            </a:extLst>
          </p:cNvPr>
          <p:cNvSpPr txBox="1"/>
          <p:nvPr/>
        </p:nvSpPr>
        <p:spPr>
          <a:xfrm>
            <a:off x="752602" y="9621253"/>
            <a:ext cx="28762069" cy="85863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INTRODUCTION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4BD4CC-2C48-40A9-ABEB-D4E4FBD8FADA}"/>
              </a:ext>
            </a:extLst>
          </p:cNvPr>
          <p:cNvSpPr/>
          <p:nvPr/>
        </p:nvSpPr>
        <p:spPr>
          <a:xfrm>
            <a:off x="0" y="34168467"/>
            <a:ext cx="30267275" cy="39413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There is great potential for cost-savings and improved safety by converting IV medications to oral equivalents. A more rigorous longitudinal study is required, and a user-centered approach is critical for capturing these potential savings.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3EEB78F-2AE4-40F4-806D-171E9F21CBEA}"/>
              </a:ext>
            </a:extLst>
          </p:cNvPr>
          <p:cNvGrpSpPr/>
          <p:nvPr/>
        </p:nvGrpSpPr>
        <p:grpSpPr>
          <a:xfrm>
            <a:off x="0" y="32948243"/>
            <a:ext cx="30267275" cy="1162887"/>
            <a:chOff x="-244433" y="32382888"/>
            <a:chExt cx="29749665" cy="1143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82E3A1D-5043-4712-8DA8-352B28CAC50A}"/>
                </a:ext>
              </a:extLst>
            </p:cNvPr>
            <p:cNvSpPr/>
            <p:nvPr/>
          </p:nvSpPr>
          <p:spPr>
            <a:xfrm>
              <a:off x="-244433" y="32382888"/>
              <a:ext cx="29749665" cy="1143000"/>
            </a:xfrm>
            <a:prstGeom prst="rect">
              <a:avLst/>
            </a:prstGeom>
            <a:solidFill>
              <a:srgbClr val="D8AB4C"/>
            </a:solidFill>
            <a:ln>
              <a:solidFill>
                <a:srgbClr val="D8AB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endParaRPr lang="en-US" sz="4800" dirty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F9207BA-18A1-4DC8-AEAC-D31D3918F741}"/>
                </a:ext>
              </a:extLst>
            </p:cNvPr>
            <p:cNvSpPr txBox="1"/>
            <p:nvPr/>
          </p:nvSpPr>
          <p:spPr>
            <a:xfrm>
              <a:off x="545428" y="32637689"/>
              <a:ext cx="28270200" cy="8439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4800" b="1" dirty="0">
                  <a:latin typeface="Source Sans Pro" panose="020B0503030403020204" pitchFamily="34" charset="0"/>
                  <a:ea typeface="Source Sans Pro" panose="020B0503030403020204" pitchFamily="34" charset="0"/>
                </a:rPr>
                <a:t>CONCLUSIONS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DEEA9128-9681-4D77-8385-04A0F79FEC48}"/>
              </a:ext>
            </a:extLst>
          </p:cNvPr>
          <p:cNvSpPr txBox="1"/>
          <p:nvPr/>
        </p:nvSpPr>
        <p:spPr>
          <a:xfrm>
            <a:off x="713840" y="10662662"/>
            <a:ext cx="28762069" cy="23471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just"/>
            <a:r>
              <a:rPr lang="en-US" sz="4884" dirty="0">
                <a:latin typeface="Source Sans Pro" panose="020B0503030403020204" pitchFamily="34" charset="0"/>
                <a:ea typeface="Source Sans Pro" panose="020B0503030403020204" pitchFamily="34" charset="0"/>
              </a:rPr>
              <a:t>IV medications are frequently used when oral equivalent medications have similar efficacy, improved safety, and reduced cost. EHR-based clinical decision support provides an opportunity to achieve improved safety and cost-savings through IV-to-oral conversion.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5979F-8E8B-49BE-8683-8A16214C4D8B}"/>
              </a:ext>
            </a:extLst>
          </p:cNvPr>
          <p:cNvSpPr/>
          <p:nvPr/>
        </p:nvSpPr>
        <p:spPr>
          <a:xfrm>
            <a:off x="0" y="13471463"/>
            <a:ext cx="30271453" cy="1162887"/>
          </a:xfrm>
          <a:prstGeom prst="rect">
            <a:avLst/>
          </a:prstGeom>
          <a:solidFill>
            <a:srgbClr val="D8AB4C"/>
          </a:solidFill>
          <a:ln>
            <a:solidFill>
              <a:srgbClr val="D8AB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83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6F265F3-29E2-4CCB-8C7B-A8EF12F3A0E2}"/>
              </a:ext>
            </a:extLst>
          </p:cNvPr>
          <p:cNvSpPr txBox="1"/>
          <p:nvPr/>
        </p:nvSpPr>
        <p:spPr>
          <a:xfrm>
            <a:off x="803603" y="13742518"/>
            <a:ext cx="28762069" cy="858633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METHODS AND RESULTS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705230E-43E2-4347-94B8-FD4C51B71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57" y="39130946"/>
            <a:ext cx="10587885" cy="3139165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889883B-2DC6-4C1F-9C6D-67CC6C5015BE}"/>
              </a:ext>
            </a:extLst>
          </p:cNvPr>
          <p:cNvSpPr/>
          <p:nvPr/>
        </p:nvSpPr>
        <p:spPr>
          <a:xfrm>
            <a:off x="539561" y="15617637"/>
            <a:ext cx="7384177" cy="914400"/>
          </a:xfrm>
          <a:prstGeom prst="rect">
            <a:avLst/>
          </a:prstGeom>
          <a:solidFill>
            <a:srgbClr val="D8AB4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4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CDS Intervention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474E079-5E40-44B6-834F-5C6331670F7C}"/>
              </a:ext>
            </a:extLst>
          </p:cNvPr>
          <p:cNvSpPr txBox="1"/>
          <p:nvPr/>
        </p:nvSpPr>
        <p:spPr>
          <a:xfrm>
            <a:off x="539561" y="16547147"/>
            <a:ext cx="7384177" cy="657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680" dirty="0">
                <a:latin typeface="Source Sans Pro" panose="020B0503030403020204" pitchFamily="34" charset="0"/>
                <a:ea typeface="Source Sans Pro" panose="020B0503030403020204" pitchFamily="34" charset="0"/>
              </a:rPr>
              <a:t>Wholesale cost analysis of medications at VUMC to find eligible medications. </a:t>
            </a:r>
          </a:p>
          <a:p>
            <a:pPr algn="ctr"/>
            <a:endParaRPr lang="en-US" sz="468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US" sz="468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Targeted alert recommending PO-conversion for non-critically ill adults receiving eligible IV medications.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5CEBA60-F52E-4B0A-BE44-55BB912C8587}"/>
              </a:ext>
            </a:extLst>
          </p:cNvPr>
          <p:cNvSpPr txBox="1"/>
          <p:nvPr/>
        </p:nvSpPr>
        <p:spPr>
          <a:xfrm>
            <a:off x="575862" y="24691193"/>
            <a:ext cx="7384176" cy="8014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680" dirty="0">
                <a:solidFill>
                  <a:sysClr val="windowText" lastClr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Evaluated 1-month pre and 2-months post. Compared percentage-increase in IV-to-PO conversion using 2x2 Pearson χ2 tests for homogeneity with α=0.05.</a:t>
            </a:r>
          </a:p>
          <a:p>
            <a:pPr algn="ctr"/>
            <a:endParaRPr lang="en-US" sz="4680" dirty="0">
              <a:solidFill>
                <a:sysClr val="windowText" lastClr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US" sz="4680" dirty="0">
                <a:solidFill>
                  <a:sysClr val="windowText" lastClr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Extrapolated actual and potential cost-savings from wholesale cost analysis.</a:t>
            </a:r>
          </a:p>
          <a:p>
            <a:pPr algn="ctr"/>
            <a:endParaRPr lang="en-US" sz="4680" dirty="0">
              <a:solidFill>
                <a:sysClr val="windowText" lastClr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CC8E214-7E97-4C9E-B8FE-71EFEF502C11}"/>
              </a:ext>
            </a:extLst>
          </p:cNvPr>
          <p:cNvSpPr/>
          <p:nvPr/>
        </p:nvSpPr>
        <p:spPr>
          <a:xfrm>
            <a:off x="536967" y="23797028"/>
            <a:ext cx="7423071" cy="894165"/>
          </a:xfrm>
          <a:prstGeom prst="rect">
            <a:avLst/>
          </a:prstGeom>
          <a:solidFill>
            <a:srgbClr val="D8AB4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4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CDS Analysis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5CBAEA0-806C-4DB4-A9A9-A911563853BB}"/>
              </a:ext>
            </a:extLst>
          </p:cNvPr>
          <p:cNvSpPr/>
          <p:nvPr/>
        </p:nvSpPr>
        <p:spPr>
          <a:xfrm>
            <a:off x="0" y="38506125"/>
            <a:ext cx="30267275" cy="187856"/>
          </a:xfrm>
          <a:prstGeom prst="rect">
            <a:avLst/>
          </a:prstGeom>
          <a:solidFill>
            <a:srgbClr val="D8AB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BC97B67-5E13-41AA-BB67-AE449D8E134C}"/>
              </a:ext>
            </a:extLst>
          </p:cNvPr>
          <p:cNvSpPr/>
          <p:nvPr/>
        </p:nvSpPr>
        <p:spPr>
          <a:xfrm>
            <a:off x="0" y="38288636"/>
            <a:ext cx="30267275" cy="1878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4" name="Picture 63" descr="A close up of a logo&#10;&#10;Description automatically generated">
            <a:extLst>
              <a:ext uri="{FF2B5EF4-FFF2-40B4-BE49-F238E27FC236}">
                <a16:creationId xmlns:a16="http://schemas.microsoft.com/office/drawing/2014/main" id="{FF2B2FDF-7E7C-4A4C-AA07-E018A2EB1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541" y="39404546"/>
            <a:ext cx="10344589" cy="3139165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F8A28E-F8CA-4262-924B-90EC53D0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953434"/>
              </p:ext>
            </p:extLst>
          </p:nvPr>
        </p:nvGraphicFramePr>
        <p:xfrm>
          <a:off x="19044196" y="15618822"/>
          <a:ext cx="10683518" cy="9630062"/>
        </p:xfrm>
        <a:graphic>
          <a:graphicData uri="http://schemas.openxmlformats.org/drawingml/2006/table">
            <a:tbl>
              <a:tblPr firstRow="1" firstCol="1">
                <a:tableStyleId>{7E9639D4-E3E2-4D34-9284-5A2195B3D0D7}</a:tableStyleId>
              </a:tblPr>
              <a:tblGrid>
                <a:gridCol w="6144001">
                  <a:extLst>
                    <a:ext uri="{9D8B030D-6E8A-4147-A177-3AD203B41FA5}">
                      <a16:colId xmlns:a16="http://schemas.microsoft.com/office/drawing/2014/main" val="508106732"/>
                    </a:ext>
                  </a:extLst>
                </a:gridCol>
                <a:gridCol w="4539517">
                  <a:extLst>
                    <a:ext uri="{9D8B030D-6E8A-4147-A177-3AD203B41FA5}">
                      <a16:colId xmlns:a16="http://schemas.microsoft.com/office/drawing/2014/main" val="1298402754"/>
                    </a:ext>
                  </a:extLst>
                </a:gridCol>
              </a:tblGrid>
              <a:tr h="6084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Drug</a:t>
                      </a:r>
                      <a:endParaRPr lang="en-US" sz="66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AB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Conversion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Cost-savings</a:t>
                      </a:r>
                      <a:endParaRPr lang="en-US" sz="66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(per dose)</a:t>
                      </a:r>
                      <a:endParaRPr lang="en-US" sz="66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AB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466193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doxycycline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$17.11</a:t>
                      </a:r>
                      <a:endParaRPr lang="en-US" sz="66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81907941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famotidine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$0.62</a:t>
                      </a:r>
                      <a:endParaRPr lang="en-US" sz="66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99356021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lacosamide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$14.21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90882500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levofloxacin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$1.64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1676231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levothyroxine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$107.05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40308719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linezolid</a:t>
                      </a:r>
                      <a:endParaRPr lang="en-US" sz="66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$42.60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03782008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methocarbamol</a:t>
                      </a:r>
                      <a:endParaRPr lang="en-US" sz="660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$54.10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97317685"/>
                  </a:ext>
                </a:extLst>
              </a:tr>
              <a:tr h="8787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rifampin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$67.67</a:t>
                      </a:r>
                      <a:endParaRPr lang="en-US" sz="660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689169"/>
                  </a:ext>
                </a:extLst>
              </a:tr>
            </a:tbl>
          </a:graphicData>
        </a:graphic>
      </p:graphicFrame>
      <p:pic>
        <p:nvPicPr>
          <p:cNvPr id="25" name="Picture 2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0AD1F3-DDBB-4330-9B1F-ABB6B35F4B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588" y="16507184"/>
            <a:ext cx="10352968" cy="161991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0" name="Rectangle 69">
            <a:extLst>
              <a:ext uri="{FF2B5EF4-FFF2-40B4-BE49-F238E27FC236}">
                <a16:creationId xmlns:a16="http://schemas.microsoft.com/office/drawing/2014/main" id="{BB671820-E6C9-4281-90FD-0FABC359E3E5}"/>
              </a:ext>
            </a:extLst>
          </p:cNvPr>
          <p:cNvSpPr/>
          <p:nvPr/>
        </p:nvSpPr>
        <p:spPr>
          <a:xfrm>
            <a:off x="19044196" y="25636966"/>
            <a:ext cx="10683519" cy="1408360"/>
          </a:xfrm>
          <a:prstGeom prst="rect">
            <a:avLst/>
          </a:prstGeom>
          <a:solidFill>
            <a:srgbClr val="D8AB4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4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Extrapolated Cost Savings</a:t>
            </a:r>
          </a:p>
          <a:p>
            <a:pPr algn="ctr"/>
            <a:r>
              <a:rPr lang="en-US" sz="4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For All Drugs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2B318C0-0F2E-4D94-B8F9-53E22FF3FB3B}"/>
              </a:ext>
            </a:extLst>
          </p:cNvPr>
          <p:cNvSpPr txBox="1"/>
          <p:nvPr/>
        </p:nvSpPr>
        <p:spPr>
          <a:xfrm>
            <a:off x="19044197" y="27045325"/>
            <a:ext cx="10683517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$13,948 at current</a:t>
            </a:r>
          </a:p>
          <a:p>
            <a:pPr algn="ctr"/>
            <a:r>
              <a:rPr lang="en-US" sz="7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conversion rate</a:t>
            </a:r>
          </a:p>
          <a:p>
            <a:pPr algn="ctr"/>
            <a:endParaRPr lang="en-US" sz="7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algn="ctr"/>
            <a:r>
              <a:rPr lang="en-US" sz="7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$118,125 annual</a:t>
            </a:r>
          </a:p>
          <a:p>
            <a:pPr algn="ctr"/>
            <a:r>
              <a:rPr lang="en-US" sz="7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potential savings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1F767E0-C72E-4D70-A4C5-68DBBEACE436}"/>
              </a:ext>
            </a:extLst>
          </p:cNvPr>
          <p:cNvSpPr/>
          <p:nvPr/>
        </p:nvSpPr>
        <p:spPr>
          <a:xfrm>
            <a:off x="8208568" y="15623972"/>
            <a:ext cx="10434988" cy="931774"/>
          </a:xfrm>
          <a:prstGeom prst="rect">
            <a:avLst/>
          </a:prstGeom>
          <a:solidFill>
            <a:srgbClr val="D8AB4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4600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IV-to-PO Conversion Rates</a:t>
            </a:r>
          </a:p>
        </p:txBody>
      </p:sp>
    </p:spTree>
    <p:extLst>
      <p:ext uri="{BB962C8B-B14F-4D97-AF65-F5344CB8AC3E}">
        <p14:creationId xmlns:p14="http://schemas.microsoft.com/office/powerpoint/2010/main" val="127010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14006</TotalTime>
  <Words>316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Aaron, Skye</dc:creator>
  <cp:lastModifiedBy>Russo, Elise M</cp:lastModifiedBy>
  <cp:revision>166</cp:revision>
  <dcterms:created xsi:type="dcterms:W3CDTF">2017-08-14T18:20:40Z</dcterms:created>
  <dcterms:modified xsi:type="dcterms:W3CDTF">2020-05-07T14:59:21Z</dcterms:modified>
</cp:coreProperties>
</file>