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notesMasterIdLst>
    <p:notesMasterId r:id="rId6"/>
  </p:notesMasterIdLst>
  <p:sldIdLst>
    <p:sldId id="307" r:id="rId5"/>
  </p:sldIdLst>
  <p:sldSz cx="43891200" cy="32918400"/>
  <p:notesSz cx="6858000" cy="9144000"/>
  <p:embeddedFontLst>
    <p:embeddedFont>
      <p:font typeface="Antonio" pitchFamily="2" charset="77"/>
      <p:regular r:id="rId7"/>
      <p:bold r:id="rId8"/>
    </p:embeddedFont>
    <p:embeddedFont>
      <p:font typeface="Inter" panose="02000503000000020004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 - Delete Before Printing" id="{9E70E1DD-800A-4514-BBF0-F89016FFBC7E}">
          <p14:sldIdLst/>
        </p14:section>
        <p14:section name="Main Template" id="{BA8E2A11-A879-441C-8BBE-060327DA7DE7}">
          <p14:sldIdLst>
            <p14:sldId id="307"/>
          </p14:sldIdLst>
        </p14:section>
        <p14:section name="Sample Posters - Delete Before Printing" id="{11F96B4E-9092-4A41-98DE-693EDD09700E}">
          <p14:sldIdLst/>
        </p14:section>
      </p14:sectionLst>
    </p:ext>
    <p:ext uri="{EFAFB233-063F-42B5-8137-9DF3F51BA10A}">
      <p15:sldGuideLst xmlns:p15="http://schemas.microsoft.com/office/powerpoint/2012/main">
        <p15:guide id="2" pos="13824" userDrawn="1">
          <p15:clr>
            <a:srgbClr val="A4A3A4"/>
          </p15:clr>
        </p15:guide>
        <p15:guide id="6" orient="horz" pos="57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4" pos="20736" userDrawn="1">
          <p15:clr>
            <a:srgbClr val="A4A3A4"/>
          </p15:clr>
        </p15:guide>
        <p15:guide id="16" orient="horz" pos="20160" userDrawn="1">
          <p15:clr>
            <a:srgbClr val="A4A3A4"/>
          </p15:clr>
        </p15:guide>
        <p15:guide id="17" pos="6912" userDrawn="1">
          <p15:clr>
            <a:srgbClr val="A4A3A4"/>
          </p15:clr>
        </p15:guide>
        <p15:guide id="18" pos="270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248"/>
    <a:srgbClr val="FEEEB6"/>
    <a:srgbClr val="FBFBFB"/>
    <a:srgbClr val="6B6B6B"/>
    <a:srgbClr val="0D0D0D"/>
    <a:srgbClr val="31092D"/>
    <a:srgbClr val="E1F1F4"/>
    <a:srgbClr val="8DC63F"/>
    <a:srgbClr val="FBE2A3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1" autoAdjust="0"/>
    <p:restoredTop sz="95710" autoAdjust="0"/>
  </p:normalViewPr>
  <p:slideViewPr>
    <p:cSldViewPr snapToGrid="0" showGuides="1">
      <p:cViewPr varScale="1">
        <p:scale>
          <a:sx n="23" d="100"/>
          <a:sy n="23" d="100"/>
        </p:scale>
        <p:origin x="2056" y="280"/>
      </p:cViewPr>
      <p:guideLst>
        <p:guide pos="13824"/>
        <p:guide orient="horz" pos="576"/>
        <p:guide pos="576"/>
        <p:guide pos="20736"/>
        <p:guide orient="horz" pos="20160"/>
        <p:guide pos="6912"/>
        <p:guide pos="27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9/11/25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1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5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7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5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4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1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4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file:////Users/michaelobrien/Library/Group%20Containers/UBF8T346G9.ms/WebArchiveCopyPasteTempFiles/com.microsoft.Word/DPGMASWE-2140410-2-IMG.png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A high angle view of a city&#10;&#10;AI-generated content may be incorrect.">
            <a:extLst>
              <a:ext uri="{FF2B5EF4-FFF2-40B4-BE49-F238E27FC236}">
                <a16:creationId xmlns:a16="http://schemas.microsoft.com/office/drawing/2014/main" id="{9C2B2C0E-6BE6-D714-91F4-011E22459F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7"/>
          <a:stretch/>
        </p:blipFill>
        <p:spPr>
          <a:xfrm>
            <a:off x="10994263" y="22304576"/>
            <a:ext cx="21945600" cy="1061731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7A6C5C0-5810-D86C-76CF-97D03D02E853}"/>
              </a:ext>
            </a:extLst>
          </p:cNvPr>
          <p:cNvSpPr/>
          <p:nvPr/>
        </p:nvSpPr>
        <p:spPr>
          <a:xfrm>
            <a:off x="0" y="-11995"/>
            <a:ext cx="43891199" cy="5758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3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84E22F-315B-A2F4-236F-1C6686BAD1CC}"/>
              </a:ext>
            </a:extLst>
          </p:cNvPr>
          <p:cNvSpPr txBox="1"/>
          <p:nvPr/>
        </p:nvSpPr>
        <p:spPr>
          <a:xfrm>
            <a:off x="3388604" y="558687"/>
            <a:ext cx="36811816" cy="2308324"/>
          </a:xfrm>
          <a:prstGeom prst="rect">
            <a:avLst/>
          </a:prstGeom>
          <a:noFill/>
        </p:spPr>
        <p:txBody>
          <a:bodyPr wrap="square" lIns="457200" rIns="45720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Automated Clinical Decision Support Enhances Post-Adenoma Surveillance Tracking in the Electronic Medical Record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E04B5D-5410-4EF1-A8C7-66C4F770FA56}"/>
              </a:ext>
            </a:extLst>
          </p:cNvPr>
          <p:cNvSpPr txBox="1"/>
          <p:nvPr/>
        </p:nvSpPr>
        <p:spPr>
          <a:xfrm>
            <a:off x="457201" y="2972509"/>
            <a:ext cx="4206239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Michael O’Brien, MD, Ashley Spann, MD, Laura Zahn, MS, Allison McCoy, PhD, Sara Horst, MD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ea typeface="Inter" panose="02000503000000020004" pitchFamily="2" charset="0"/>
                <a:cs typeface="Times New Roman" panose="02020603050405020304" pitchFamily="18" charset="0"/>
              </a:rPr>
              <a:t>Vanderbilt University Medical Center</a:t>
            </a:r>
            <a:endParaRPr lang="en-US" sz="8000" b="1" dirty="0">
              <a:solidFill>
                <a:schemeClr val="bg1"/>
              </a:solidFill>
              <a:ea typeface="Inter" panose="02000503000000020004" pitchFamily="2" charset="0"/>
              <a:cs typeface="Times New Roman" panose="02020603050405020304" pitchFamily="18" charset="0"/>
            </a:endParaRPr>
          </a:p>
          <a:p>
            <a:pPr algn="ctr"/>
            <a:endParaRPr lang="en-US" sz="7200" dirty="0">
              <a:solidFill>
                <a:schemeClr val="bg1"/>
              </a:solidFill>
              <a:latin typeface="+mj-lt"/>
              <a:ea typeface="Inter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CE64AC-4140-94A6-3F84-7D989D4E1A99}"/>
              </a:ext>
            </a:extLst>
          </p:cNvPr>
          <p:cNvSpPr/>
          <p:nvPr/>
        </p:nvSpPr>
        <p:spPr>
          <a:xfrm>
            <a:off x="10948283" y="5746018"/>
            <a:ext cx="21945600" cy="27172382"/>
          </a:xfrm>
          <a:prstGeom prst="rect">
            <a:avLst/>
          </a:prstGeom>
          <a:gradFill>
            <a:gsLst>
              <a:gs pos="70000">
                <a:schemeClr val="accent2"/>
              </a:gs>
              <a:gs pos="100000">
                <a:schemeClr val="accent2">
                  <a:alpha val="5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0" rtlCol="0" anchor="ctr"/>
          <a:lstStyle/>
          <a:p>
            <a:pPr algn="ctr"/>
            <a:endParaRPr lang="en-US" sz="14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84C310-E0B1-27CE-1050-AD42CBFB19DD}"/>
              </a:ext>
            </a:extLst>
          </p:cNvPr>
          <p:cNvSpPr/>
          <p:nvPr/>
        </p:nvSpPr>
        <p:spPr>
          <a:xfrm>
            <a:off x="42976796" y="-11995"/>
            <a:ext cx="914404" cy="5760720"/>
          </a:xfrm>
          <a:prstGeom prst="rect">
            <a:avLst/>
          </a:prstGeom>
          <a:gradFill flip="none" rotWithShape="1">
            <a:gsLst>
              <a:gs pos="0">
                <a:srgbClr val="FEEEB6"/>
              </a:gs>
              <a:gs pos="100000">
                <a:srgbClr val="B4924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434FD2-0B65-E148-B077-354818040666}"/>
              </a:ext>
            </a:extLst>
          </p:cNvPr>
          <p:cNvSpPr txBox="1"/>
          <p:nvPr/>
        </p:nvSpPr>
        <p:spPr>
          <a:xfrm>
            <a:off x="345417" y="5884370"/>
            <a:ext cx="10768716" cy="29241275"/>
          </a:xfrm>
          <a:prstGeom prst="rect">
            <a:avLst/>
          </a:prstGeom>
          <a:noFill/>
        </p:spPr>
        <p:txBody>
          <a:bodyPr wrap="square" lIns="91440" tIns="91440" rIns="457200" bIns="9144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latin typeface="Antonio" pitchFamily="2" charset="0"/>
                <a:ea typeface="Inter" panose="02000503000000020004" pitchFamily="2" charset="0"/>
                <a:cs typeface="Times New Roman" panose="02020603050405020304" pitchFamily="18" charset="0"/>
              </a:rPr>
              <a:t> Background</a:t>
            </a:r>
            <a:endParaRPr lang="en-US" sz="5400" b="1" dirty="0">
              <a:latin typeface="Antonio" pitchFamily="2" charset="0"/>
              <a:ea typeface="Inter" panose="02000503000000020004" pitchFamily="2" charset="0"/>
              <a:cs typeface="Times New Roman" panose="02020603050405020304" pitchFamily="18" charset="0"/>
            </a:endParaRP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Surveillance colonoscopy following adenoma detection is essential for colon cancer prevention. Current health maintenance modules frequently depend on manual data entry, placing additional demands on busy primary care physicians.</a:t>
            </a: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Clinical decision support tools have the potential to improve efficacy in tracking colonoscopy follow-up intervals in the health maintenance tab.</a:t>
            </a: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5400" b="1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6000" b="1" dirty="0">
                <a:latin typeface="Antonio" pitchFamily="2" charset="0"/>
                <a:ea typeface="Inter" panose="02000503000000020004" pitchFamily="2" charset="0"/>
                <a:cs typeface="Times New Roman" panose="02020603050405020304" pitchFamily="18" charset="0"/>
              </a:rPr>
              <a:t>Methods and Population</a:t>
            </a:r>
            <a:endParaRPr lang="en-US" sz="5400" b="1" dirty="0">
              <a:latin typeface="Antonio" pitchFamily="2" charset="0"/>
              <a:ea typeface="Inter" panose="02000503000000020004" pitchFamily="2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35,802 patients undergoing colonoscopy ≥50-75 years were included, and adenomas were detected in 44% (8004/18027) in the pre-intervention and 47% (8396/17775) in the post-intervention period.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Rates of change to health maintenance tab in total and by gastroenterology vs. primary care team were analyzed and compared.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5400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5400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5400" b="1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1E12B11-8FA2-F0DC-82D7-D355ACC8AE1E}"/>
              </a:ext>
            </a:extLst>
          </p:cNvPr>
          <p:cNvSpPr txBox="1"/>
          <p:nvPr/>
        </p:nvSpPr>
        <p:spPr>
          <a:xfrm>
            <a:off x="35831715" y="25233990"/>
            <a:ext cx="6687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j-lt"/>
                <a:ea typeface="Inter" panose="02000503000000020004" pitchFamily="2" charset="0"/>
                <a:cs typeface="Tahoma" panose="020B0604030504040204" pitchFamily="34" charset="0"/>
              </a:rPr>
              <a:t>Presenter:</a:t>
            </a:r>
            <a:br>
              <a:rPr lang="en-US" sz="4800" dirty="0">
                <a:latin typeface="+mj-lt"/>
                <a:ea typeface="Inter" panose="02000503000000020004" pitchFamily="2" charset="0"/>
                <a:cs typeface="Tahoma" panose="020B0604030504040204" pitchFamily="34" charset="0"/>
              </a:rPr>
            </a:br>
            <a:r>
              <a:rPr lang="en-US" sz="4800" dirty="0">
                <a:latin typeface="+mj-lt"/>
                <a:ea typeface="Inter" panose="02000503000000020004" pitchFamily="2" charset="0"/>
                <a:cs typeface="Tahoma" panose="020B0604030504040204" pitchFamily="34" charset="0"/>
              </a:rPr>
              <a:t>Michael O’Brien, MD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45E8C1C-C583-632D-9168-9A2D78050A67}"/>
              </a:ext>
            </a:extLst>
          </p:cNvPr>
          <p:cNvSpPr txBox="1"/>
          <p:nvPr/>
        </p:nvSpPr>
        <p:spPr>
          <a:xfrm>
            <a:off x="35787014" y="27161634"/>
            <a:ext cx="7755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+mj-lt"/>
                <a:ea typeface="Inter" panose="02000503000000020004" pitchFamily="2" charset="0"/>
                <a:cs typeface="Tahoma" panose="020B0604030504040204" pitchFamily="34" charset="0"/>
              </a:rPr>
              <a:t>Michael.obrien@vumc.org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7DA73981-ACA3-3FC2-2D75-502681A447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49" t="11571" r="13436" b="28310"/>
          <a:stretch/>
        </p:blipFill>
        <p:spPr>
          <a:xfrm>
            <a:off x="33842097" y="27097575"/>
            <a:ext cx="1131866" cy="914400"/>
          </a:xfrm>
          <a:prstGeom prst="rect">
            <a:avLst/>
          </a:prstGeom>
        </p:spPr>
      </p:pic>
      <p:pic>
        <p:nvPicPr>
          <p:cNvPr id="1026" name="Picture 2" descr="Department of Medicine | Vanderbilt University Medical Center">
            <a:extLst>
              <a:ext uri="{FF2B5EF4-FFF2-40B4-BE49-F238E27FC236}">
                <a16:creationId xmlns:a16="http://schemas.microsoft.com/office/drawing/2014/main" id="{10913E38-D67F-5DAC-8A92-5E252160F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311" y="28445187"/>
            <a:ext cx="10411561" cy="43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3892EBAE-3C9A-2A5E-BF7B-29528E3D4A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909"/>
          <a:stretch>
            <a:fillRect/>
          </a:stretch>
        </p:blipFill>
        <p:spPr>
          <a:xfrm>
            <a:off x="33548250" y="24722738"/>
            <a:ext cx="1845613" cy="1984174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103ABE1E-C53C-C5E4-B195-9623DAF3F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5769" y="-11995"/>
            <a:ext cx="43891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2648A9-74DC-0183-A6D3-E9B46813C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394" y="-11995"/>
            <a:ext cx="43891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1" descr="Preview for Upload I.D. 7931858">
            <a:extLst>
              <a:ext uri="{FF2B5EF4-FFF2-40B4-BE49-F238E27FC236}">
                <a16:creationId xmlns:a16="http://schemas.microsoft.com/office/drawing/2014/main" id="{4A64EAE7-18D2-1DE3-C63E-1BCF7361A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470" y="28467222"/>
            <a:ext cx="21945600" cy="4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B84D0DB-61C6-9ACA-9F99-931D6B0849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" t="176" r="601" b="-1"/>
          <a:stretch>
            <a:fillRect/>
          </a:stretch>
        </p:blipFill>
        <p:spPr>
          <a:xfrm>
            <a:off x="11867384" y="8115286"/>
            <a:ext cx="19824894" cy="11143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6EAE66-1D3B-ADF4-2291-3462E22A6EB8}"/>
              </a:ext>
            </a:extLst>
          </p:cNvPr>
          <p:cNvSpPr txBox="1"/>
          <p:nvPr/>
        </p:nvSpPr>
        <p:spPr>
          <a:xfrm>
            <a:off x="11176883" y="5944793"/>
            <a:ext cx="21488402" cy="5086970"/>
          </a:xfrm>
          <a:prstGeom prst="rect">
            <a:avLst/>
          </a:prstGeom>
          <a:noFill/>
        </p:spPr>
        <p:txBody>
          <a:bodyPr wrap="square" lIns="91440" tIns="91440" rIns="457200" bIns="9144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latin typeface="Antonio" pitchFamily="2" charset="0"/>
                <a:ea typeface="Inter" panose="02000503000000020004" pitchFamily="2" charset="0"/>
                <a:cs typeface="Times New Roman" panose="02020603050405020304" pitchFamily="18" charset="0"/>
              </a:rPr>
              <a:t>Pre-Intervention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Healthcare maintenance tab edited manually following colonoscopy</a:t>
            </a:r>
          </a:p>
          <a:p>
            <a:pPr>
              <a:lnSpc>
                <a:spcPct val="120000"/>
              </a:lnSpc>
            </a:pPr>
            <a:endParaRPr lang="en-US" sz="5400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5400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5400" b="1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1D7F0F-BE19-3B17-7C99-79AC9E3BCDF2}"/>
              </a:ext>
            </a:extLst>
          </p:cNvPr>
          <p:cNvSpPr txBox="1"/>
          <p:nvPr/>
        </p:nvSpPr>
        <p:spPr>
          <a:xfrm>
            <a:off x="11152367" y="27172682"/>
            <a:ext cx="10768716" cy="3203377"/>
          </a:xfrm>
          <a:prstGeom prst="rect">
            <a:avLst/>
          </a:prstGeom>
          <a:noFill/>
        </p:spPr>
        <p:txBody>
          <a:bodyPr wrap="square" lIns="91440" tIns="91440" rIns="457200" bIns="9144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latin typeface="Antonio" pitchFamily="2" charset="0"/>
                <a:ea typeface="Inter" panose="02000503000000020004" pitchFamily="2" charset="0"/>
                <a:cs typeface="Times New Roman" panose="02020603050405020304" pitchFamily="18" charset="0"/>
              </a:rPr>
              <a:t>Results</a:t>
            </a:r>
            <a:endParaRPr lang="en-US" sz="5400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5400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5400" b="1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3CEAE0-8BF7-4A74-FBEC-35646B703B63}"/>
              </a:ext>
            </a:extLst>
          </p:cNvPr>
          <p:cNvSpPr txBox="1"/>
          <p:nvPr/>
        </p:nvSpPr>
        <p:spPr>
          <a:xfrm>
            <a:off x="32980257" y="5851108"/>
            <a:ext cx="10768716" cy="11070146"/>
          </a:xfrm>
          <a:prstGeom prst="rect">
            <a:avLst/>
          </a:prstGeom>
          <a:noFill/>
        </p:spPr>
        <p:txBody>
          <a:bodyPr wrap="square" lIns="91440" tIns="91440" rIns="457200" bIns="9144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latin typeface="Antonio" pitchFamily="2" charset="0"/>
                <a:ea typeface="Inter" panose="02000503000000020004" pitchFamily="2" charset="0"/>
                <a:cs typeface="Times New Roman" panose="02020603050405020304" pitchFamily="18" charset="0"/>
              </a:rPr>
              <a:t>Conclusions</a:t>
            </a:r>
            <a:endParaRPr lang="en-US" sz="5400" b="1" dirty="0">
              <a:latin typeface="Antonio" pitchFamily="2" charset="0"/>
              <a:ea typeface="Inter" panose="02000503000000020004" pitchFamily="2" charset="0"/>
              <a:cs typeface="Times New Roman" panose="02020603050405020304" pitchFamily="18" charset="0"/>
            </a:endParaRP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For patients with adenoma detected by colonoscopy, our decision support tool significantly increased health maintenance interval changes in general, and by gastroenterology vs. primary care in particular.</a:t>
            </a: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This has the potential to increase surveillance colonoscopies for cancer prevention.</a:t>
            </a:r>
            <a:endParaRPr lang="en-US" sz="5400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5400" b="1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</p:txBody>
      </p:sp>
      <p:pic>
        <p:nvPicPr>
          <p:cNvPr id="13" name="Picture 12" descr="A close-up of a message&#10;&#10;AI-generated content may be incorrect.">
            <a:extLst>
              <a:ext uri="{FF2B5EF4-FFF2-40B4-BE49-F238E27FC236}">
                <a16:creationId xmlns:a16="http://schemas.microsoft.com/office/drawing/2014/main" id="{48BED970-B074-05B6-618A-7C18CC1748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855" y="22452652"/>
            <a:ext cx="12901236" cy="2896116"/>
          </a:xfrm>
          <a:prstGeom prst="rect">
            <a:avLst/>
          </a:prstGeom>
        </p:spPr>
      </p:pic>
      <p:pic>
        <p:nvPicPr>
          <p:cNvPr id="15" name="Picture 14" descr="A screenshot of a medical history form&#10;&#10;AI-generated content may be incorrect.">
            <a:extLst>
              <a:ext uri="{FF2B5EF4-FFF2-40B4-BE49-F238E27FC236}">
                <a16:creationId xmlns:a16="http://schemas.microsoft.com/office/drawing/2014/main" id="{AB318A58-E150-30F9-B189-953C9F5C4D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985" y="22126705"/>
            <a:ext cx="7401079" cy="51667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A868EC-9E64-5331-0CB0-14E05965B7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855" y="25741288"/>
            <a:ext cx="12901236" cy="110281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6AA8957-6B90-EF5A-9E94-420CB19A9DFE}"/>
              </a:ext>
            </a:extLst>
          </p:cNvPr>
          <p:cNvSpPr txBox="1"/>
          <p:nvPr/>
        </p:nvSpPr>
        <p:spPr>
          <a:xfrm>
            <a:off x="11296753" y="19194558"/>
            <a:ext cx="21784790" cy="5825634"/>
          </a:xfrm>
          <a:prstGeom prst="rect">
            <a:avLst/>
          </a:prstGeom>
          <a:noFill/>
        </p:spPr>
        <p:txBody>
          <a:bodyPr wrap="square" lIns="91440" tIns="91440" rIns="457200" bIns="9144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latin typeface="Antonio" pitchFamily="2" charset="0"/>
                <a:ea typeface="Inter" panose="02000503000000020004" pitchFamily="2" charset="0"/>
                <a:cs typeface="Times New Roman" panose="02020603050405020304" pitchFamily="18" charset="0"/>
              </a:rPr>
              <a:t>Post-Intervention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Healthcare maintenance updated automatically after gastroenterologist completes polyp letter</a:t>
            </a:r>
          </a:p>
          <a:p>
            <a:pPr>
              <a:lnSpc>
                <a:spcPct val="120000"/>
              </a:lnSpc>
            </a:pPr>
            <a:endParaRPr lang="en-US" sz="5400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5400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5400" b="1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5B2EA7-703B-C81E-8F88-EB47BFFAC4AE}"/>
              </a:ext>
            </a:extLst>
          </p:cNvPr>
          <p:cNvSpPr txBox="1"/>
          <p:nvPr/>
        </p:nvSpPr>
        <p:spPr>
          <a:xfrm>
            <a:off x="33167917" y="16350247"/>
            <a:ext cx="10768716" cy="8309519"/>
          </a:xfrm>
          <a:prstGeom prst="rect">
            <a:avLst/>
          </a:prstGeom>
          <a:noFill/>
        </p:spPr>
        <p:txBody>
          <a:bodyPr wrap="square" lIns="91440" tIns="91440" rIns="457200" bIns="9144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latin typeface="Antonio" pitchFamily="2" charset="0"/>
                <a:ea typeface="Inter" panose="02000503000000020004" pitchFamily="2" charset="0"/>
                <a:cs typeface="Times New Roman" panose="02020603050405020304" pitchFamily="18" charset="0"/>
              </a:rPr>
              <a:t>Future Directions</a:t>
            </a:r>
            <a:endParaRPr lang="en-US" sz="5400" b="1" dirty="0">
              <a:latin typeface="Antonio" pitchFamily="2" charset="0"/>
              <a:ea typeface="Inter" panose="02000503000000020004" pitchFamily="2" charset="0"/>
              <a:cs typeface="Times New Roman" panose="02020603050405020304" pitchFamily="18" charset="0"/>
            </a:endParaRP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Increased follow-up automation for other gastrointestinal screening (Barrett’s esophagus, esophageal varices, etc.)</a:t>
            </a: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Integration of non-invasive stool testing data into the healthcare maintenance tab</a:t>
            </a: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800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77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anderbilt 2025">
      <a:dk1>
        <a:srgbClr val="1C1C1C"/>
      </a:dk1>
      <a:lt1>
        <a:srgbClr val="F5F3EF"/>
      </a:lt1>
      <a:dk2>
        <a:srgbClr val="777777"/>
      </a:dk2>
      <a:lt2>
        <a:srgbClr val="E3E3E3"/>
      </a:lt2>
      <a:accent1>
        <a:srgbClr val="B3C9CD"/>
      </a:accent1>
      <a:accent2>
        <a:srgbClr val="ECB748"/>
      </a:accent2>
      <a:accent3>
        <a:srgbClr val="E0D5C0"/>
      </a:accent3>
      <a:accent4>
        <a:srgbClr val="8BA18E"/>
      </a:accent4>
      <a:accent5>
        <a:srgbClr val="946E24"/>
      </a:accent5>
      <a:accent6>
        <a:srgbClr val="CFAE70"/>
      </a:accent6>
      <a:hlink>
        <a:srgbClr val="946E24"/>
      </a:hlink>
      <a:folHlink>
        <a:srgbClr val="ECB748"/>
      </a:folHlink>
    </a:clrScheme>
    <a:fontScheme name="Vanderbilt 2025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FE7FF20C02744826AD812ACC12516" ma:contentTypeVersion="19" ma:contentTypeDescription="Create a new document." ma:contentTypeScope="" ma:versionID="b1d3b5d7971e91072b22173398bd27dd">
  <xsd:schema xmlns:xsd="http://www.w3.org/2001/XMLSchema" xmlns:xs="http://www.w3.org/2001/XMLSchema" xmlns:p="http://schemas.microsoft.com/office/2006/metadata/properties" xmlns:ns2="7547a300-2909-42fb-98df-c044f3b3c983" xmlns:ns3="e5c93526-2e38-4ac8-a7a4-8e0d8d79bfbe" targetNamespace="http://schemas.microsoft.com/office/2006/metadata/properties" ma:root="true" ma:fieldsID="74d13d12098d88c6c466b37b14cafcd4" ns2:_="" ns3:_="">
    <xsd:import namespace="7547a300-2909-42fb-98df-c044f3b3c983"/>
    <xsd:import namespace="e5c93526-2e38-4ac8-a7a4-8e0d8d79bf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47a300-2909-42fb-98df-c044f3b3c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e07b1ff-87ca-41ea-8f42-2e31685bcc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93526-2e38-4ac8-a7a4-8e0d8d79bfb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01f74e-45c3-43bd-9408-b178c258dcc2}" ma:internalName="TaxCatchAll" ma:showField="CatchAllData" ma:web="e5c93526-2e38-4ac8-a7a4-8e0d8d79b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c93526-2e38-4ac8-a7a4-8e0d8d79bfbe" xsi:nil="true"/>
    <lcf76f155ced4ddcb4097134ff3c332f xmlns="7547a300-2909-42fb-98df-c044f3b3c98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582D811-ACAF-4E94-9A0B-3A7510ED22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3EA9C8-9EB5-41A3-85FA-525F7D2E1B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47a300-2909-42fb-98df-c044f3b3c983"/>
    <ds:schemaRef ds:uri="e5c93526-2e38-4ac8-a7a4-8e0d8d79bf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117DD4-F04E-48F6-B23E-1CBE358F5C7A}">
  <ds:schemaRefs>
    <ds:schemaRef ds:uri="http://schemas.microsoft.com/office/2006/metadata/properties"/>
    <ds:schemaRef ds:uri="http://schemas.microsoft.com/office/infopath/2007/PartnerControls"/>
    <ds:schemaRef ds:uri="e5c93526-2e38-4ac8-a7a4-8e0d8d79bfbe"/>
    <ds:schemaRef ds:uri="7547a300-2909-42fb-98df-c044f3b3c98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11699</TotalTime>
  <Words>381</Words>
  <Application>Microsoft Macintosh PowerPoint</Application>
  <PresentationFormat>Custom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Inter</vt:lpstr>
      <vt:lpstr>Antonio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Michael O'Brien</cp:lastModifiedBy>
  <cp:revision>207</cp:revision>
  <dcterms:created xsi:type="dcterms:W3CDTF">2019-07-02T13:39:34Z</dcterms:created>
  <dcterms:modified xsi:type="dcterms:W3CDTF">2025-09-11T22:18:45Z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2022-11-11T17:22:30Z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05b5dc96-7e6e-4ab5-8251-93dcf3ca15dc</vt:lpwstr>
  </property>
  <property fmtid="{D5CDD505-2E9C-101B-9397-08002B2CF9AE}" pid="8" name="MSIP_Label_792c8cef-6f2b-4af1-b4ac-d815ff795cd6_ContentBits">
    <vt:lpwstr>0</vt:lpwstr>
  </property>
  <property fmtid="{D5CDD505-2E9C-101B-9397-08002B2CF9AE}" pid="9" name="ContentTypeId">
    <vt:lpwstr>0x0101005A9FE7FF20C02744826AD812ACC12516</vt:lpwstr>
  </property>
  <property fmtid="{D5CDD505-2E9C-101B-9397-08002B2CF9AE}" pid="10" name="MediaServiceImageTags">
    <vt:lpwstr/>
  </property>
</Properties>
</file>