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7" r:id="rId5"/>
  </p:sldIdLst>
  <p:sldSz cx="43891200" cy="32918400"/>
  <p:notesSz cx="6858000" cy="9144000"/>
  <p:embeddedFontLst>
    <p:embeddedFont>
      <p:font typeface="Antonio" panose="020B0604020202020204" charset="0"/>
      <p:regular r:id="rId7"/>
      <p:bold r:id="rId8"/>
    </p:embeddedFont>
    <p:embeddedFont>
      <p:font typeface="Inter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4" pos="20736" userDrawn="1">
          <p15:clr>
            <a:srgbClr val="A4A3A4"/>
          </p15:clr>
        </p15:guide>
        <p15:guide id="16" orient="horz" pos="20160" userDrawn="1">
          <p15:clr>
            <a:srgbClr val="A4A3A4"/>
          </p15:clr>
        </p15:guide>
        <p15:guide id="17" pos="6912" userDrawn="1">
          <p15:clr>
            <a:srgbClr val="A4A3A4"/>
          </p15:clr>
        </p15:guide>
        <p15:guide id="18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248"/>
    <a:srgbClr val="FEEEB6"/>
    <a:srgbClr val="FBFBFB"/>
    <a:srgbClr val="6B6B6B"/>
    <a:srgbClr val="0D0D0D"/>
    <a:srgbClr val="31092D"/>
    <a:srgbClr val="E1F1F4"/>
    <a:srgbClr val="8DC63F"/>
    <a:srgbClr val="FBE2A3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2529F-34A4-AB6B-6986-52BB6AEE8FBE}" v="804" dt="2025-09-15T14:37:42.689"/>
    <p1510:client id="{8E601F76-B28E-6163-E2E2-71EFDC4A4CA0}" v="11" dt="2025-09-15T16:20:41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668" y="164"/>
      </p:cViewPr>
      <p:guideLst>
        <p:guide pos="13824"/>
        <p:guide orient="horz" pos="576"/>
        <p:guide pos="576"/>
        <p:guide pos="20736"/>
        <p:guide orient="horz" pos="20160"/>
        <p:guide pos="6912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 </a:t>
            </a:r>
            <a:r>
              <a:rPr lang="en-US" err="1"/>
              <a:t>Powerpoint</a:t>
            </a:r>
            <a:r>
              <a:rPr lang="en-US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9C2B2C0E-6BE6-D714-91F4-011E2245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10994263" y="22304576"/>
            <a:ext cx="21945600" cy="106173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A6C5C0-5810-D86C-76CF-97D03D02E853}"/>
              </a:ext>
            </a:extLst>
          </p:cNvPr>
          <p:cNvSpPr/>
          <p:nvPr/>
        </p:nvSpPr>
        <p:spPr>
          <a:xfrm>
            <a:off x="0" y="-11995"/>
            <a:ext cx="43891199" cy="5758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3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4E22F-315B-A2F4-236F-1C6686BAD1CC}"/>
              </a:ext>
            </a:extLst>
          </p:cNvPr>
          <p:cNvSpPr txBox="1"/>
          <p:nvPr/>
        </p:nvSpPr>
        <p:spPr>
          <a:xfrm>
            <a:off x="914399" y="413346"/>
            <a:ext cx="42062397" cy="3046988"/>
          </a:xfrm>
          <a:prstGeom prst="rect">
            <a:avLst/>
          </a:prstGeom>
          <a:noFill/>
        </p:spPr>
        <p:txBody>
          <a:bodyPr wrap="square" lIns="457200" tIns="45720" rIns="457200" bIns="45720" anchor="t">
            <a:spAutoFit/>
          </a:bodyPr>
          <a:lstStyle/>
          <a:p>
            <a:pPr algn="ctr"/>
            <a:r>
              <a:rPr lang="en-US" sz="9600" b="1">
                <a:solidFill>
                  <a:schemeClr val="bg1"/>
                </a:solidFill>
                <a:ea typeface="+mn-lt"/>
                <a:cs typeface="Times New Roman"/>
              </a:rPr>
              <a:t>Using a Large Language Model (LLM) to Improve CDS Accuracy for Pediatric ED Foreign-Body (FB) Ingestion/Aspiration Screening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04B5D-5410-4EF1-A8C7-66C4F770FA56}"/>
              </a:ext>
            </a:extLst>
          </p:cNvPr>
          <p:cNvSpPr txBox="1"/>
          <p:nvPr/>
        </p:nvSpPr>
        <p:spPr>
          <a:xfrm>
            <a:off x="5943597" y="3458854"/>
            <a:ext cx="3200400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Stephen Gradwohl, MD, MS,</a:t>
            </a:r>
            <a:r>
              <a:rPr lang="en-US" sz="660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 Adam Wright, PhD</a:t>
            </a:r>
            <a:br>
              <a:rPr lang="en-US" sz="6600"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</a:br>
            <a:r>
              <a:rPr lang="en-US" sz="600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Department of Biomedical Informatics, Vanderbilt University</a:t>
            </a:r>
            <a:endParaRPr lang="en-US" sz="7200" b="1">
              <a:solidFill>
                <a:schemeClr val="bg1"/>
              </a:solidFill>
              <a:latin typeface="+mj-lt"/>
              <a:ea typeface="Inter"/>
              <a:cs typeface="Times New Roman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CE64AC-4140-94A6-3F84-7D989D4E1A99}"/>
              </a:ext>
            </a:extLst>
          </p:cNvPr>
          <p:cNvSpPr/>
          <p:nvPr/>
        </p:nvSpPr>
        <p:spPr>
          <a:xfrm>
            <a:off x="10994263" y="5746018"/>
            <a:ext cx="21945600" cy="27172382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endParaRPr lang="en-US" sz="140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4C310-E0B1-27CE-1050-AD42CBFB19DD}"/>
              </a:ext>
            </a:extLst>
          </p:cNvPr>
          <p:cNvSpPr/>
          <p:nvPr/>
        </p:nvSpPr>
        <p:spPr>
          <a:xfrm>
            <a:off x="42976796" y="-11995"/>
            <a:ext cx="914404" cy="5760720"/>
          </a:xfrm>
          <a:prstGeom prst="rect">
            <a:avLst/>
          </a:prstGeom>
          <a:gradFill flip="none" rotWithShape="1">
            <a:gsLst>
              <a:gs pos="0">
                <a:srgbClr val="FEEEB6"/>
              </a:gs>
              <a:gs pos="100000">
                <a:srgbClr val="B4924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34FD2-0B65-E148-B077-354818040666}"/>
              </a:ext>
            </a:extLst>
          </p:cNvPr>
          <p:cNvSpPr txBox="1"/>
          <p:nvPr/>
        </p:nvSpPr>
        <p:spPr>
          <a:xfrm>
            <a:off x="403281" y="5970648"/>
            <a:ext cx="10569513" cy="27837814"/>
          </a:xfrm>
          <a:prstGeom prst="rect">
            <a:avLst/>
          </a:prstGeom>
          <a:noFill/>
        </p:spPr>
        <p:txBody>
          <a:bodyPr wrap="square" lIns="91440" tIns="91440" rIns="457200" bIns="9144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PURPOSE</a:t>
            </a:r>
            <a:endParaRPr lang="en-US" sz="5400" b="1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>
                <a:latin typeface="Inter"/>
                <a:ea typeface="Inter"/>
                <a:cs typeface="Tahoma"/>
              </a:rPr>
              <a:t>Swallowed or inhaled objects can be dangerous; screening helps avoid misses and guides timely x-rays.</a:t>
            </a: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>
                <a:latin typeface="Inter"/>
                <a:ea typeface="Inter"/>
                <a:cs typeface="Tahoma"/>
              </a:rPr>
              <a:t>Can an LLM using EHR data flag ED visits needing foreign-body x-rays?</a:t>
            </a:r>
            <a:endParaRPr lang="en-US" sz="5400">
              <a:latin typeface="Inter"/>
              <a:ea typeface="Inter" panose="02000503000000020004" pitchFamily="2" charset="0"/>
              <a:cs typeface="Tahoma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0" b="1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000" b="1">
                <a:latin typeface="Antonio"/>
                <a:ea typeface="Inter"/>
                <a:cs typeface="Times New Roman"/>
              </a:rPr>
              <a:t>METHODS</a:t>
            </a:r>
            <a:endParaRPr lang="en-US" sz="6000">
              <a:latin typeface="Antonio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375" indent="-587375">
              <a:lnSpc>
                <a:spcPct val="120000"/>
              </a:lnSpc>
              <a:buFont typeface="Arial,Sans-Serif"/>
              <a:buChar char="•"/>
            </a:pPr>
            <a:r>
              <a:rPr lang="en-US" sz="5400" b="1">
                <a:latin typeface="Inter"/>
                <a:ea typeface="Inter"/>
                <a:cs typeface="Times New Roman"/>
              </a:rPr>
              <a:t>Retrospective cohort:</a:t>
            </a:r>
            <a:r>
              <a:rPr lang="en-US" sz="5400">
                <a:latin typeface="Inter"/>
                <a:ea typeface="Inter"/>
                <a:cs typeface="Times New Roman"/>
              </a:rPr>
              <a:t> 4,083 Peds ED visits (May/Jun 2025); outcome: FB present.</a:t>
            </a:r>
          </a:p>
          <a:p>
            <a:pPr marL="587375" indent="-587375">
              <a:lnSpc>
                <a:spcPct val="120000"/>
              </a:lnSpc>
              <a:buFont typeface="Arial,Sans-Serif"/>
              <a:buChar char="•"/>
            </a:pPr>
            <a:r>
              <a:rPr lang="en-US" sz="5400" b="1">
                <a:latin typeface="Inter"/>
                <a:ea typeface="Inter"/>
                <a:cs typeface="Times New Roman"/>
              </a:rPr>
              <a:t>Inputs:</a:t>
            </a:r>
            <a:r>
              <a:rPr lang="en-US" sz="5400">
                <a:latin typeface="Inter"/>
                <a:ea typeface="Inter"/>
                <a:cs typeface="Times New Roman"/>
              </a:rPr>
              <a:t> structured EHR + unstructured notes</a:t>
            </a:r>
            <a:endParaRPr lang="en-US" sz="5400">
              <a:ea typeface="Inter"/>
              <a:cs typeface="Times New Roman"/>
            </a:endParaRPr>
          </a:p>
          <a:p>
            <a:pPr marL="587375" indent="-587375">
              <a:lnSpc>
                <a:spcPct val="120000"/>
              </a:lnSpc>
              <a:buFont typeface="Arial,Sans-Serif"/>
              <a:buChar char="•"/>
            </a:pPr>
            <a:r>
              <a:rPr lang="en-US" sz="5400" b="1">
                <a:latin typeface="Inter"/>
                <a:ea typeface="Inter"/>
                <a:cs typeface="Times New Roman"/>
              </a:rPr>
              <a:t>LLM:</a:t>
            </a:r>
            <a:r>
              <a:rPr lang="en-US" sz="5400">
                <a:latin typeface="Inter"/>
                <a:ea typeface="Inter"/>
                <a:cs typeface="Times New Roman"/>
              </a:rPr>
              <a:t> GPT-4o-mini risk 0–1</a:t>
            </a:r>
            <a:endParaRPr lang="en-US">
              <a:latin typeface="Inter"/>
              <a:ea typeface="Inter"/>
              <a:cs typeface="Times New Roman"/>
            </a:endParaRPr>
          </a:p>
          <a:p>
            <a:pPr marL="587375" indent="-587375">
              <a:lnSpc>
                <a:spcPct val="120000"/>
              </a:lnSpc>
              <a:buFont typeface="Arial,Sans-Serif"/>
              <a:buChar char="•"/>
            </a:pPr>
            <a:r>
              <a:rPr lang="en-US" sz="5400" b="1">
                <a:latin typeface="Inter"/>
                <a:ea typeface="Inter"/>
                <a:cs typeface="Times New Roman"/>
              </a:rPr>
              <a:t>Eval:</a:t>
            </a:r>
            <a:r>
              <a:rPr lang="en-US" sz="5400">
                <a:latin typeface="Inter"/>
                <a:ea typeface="Inter"/>
                <a:cs typeface="Times New Roman"/>
              </a:rPr>
              <a:t> </a:t>
            </a:r>
            <a:r>
              <a:rPr lang="en-US" sz="5400" err="1">
                <a:latin typeface="Inter"/>
                <a:ea typeface="Inter"/>
                <a:cs typeface="Times New Roman"/>
              </a:rPr>
              <a:t>sens</a:t>
            </a:r>
            <a:r>
              <a:rPr lang="en-US" sz="5400">
                <a:latin typeface="Inter"/>
                <a:ea typeface="Inter"/>
                <a:cs typeface="Times New Roman"/>
              </a:rPr>
              <a:t>/spec/PPV/NPV for structured vs +unstructured.</a:t>
            </a:r>
            <a:endParaRPr lang="en-US">
              <a:ea typeface="Inter"/>
            </a:endParaRPr>
          </a:p>
          <a:p>
            <a:pPr marL="587375" indent="-587375">
              <a:lnSpc>
                <a:spcPct val="120000"/>
              </a:lnSpc>
              <a:buFont typeface="Arial,Sans-Serif"/>
              <a:buChar char="•"/>
            </a:pPr>
            <a:endParaRPr lang="en-US" sz="4000">
              <a:ea typeface="Inter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6000" b="1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RESULTS</a:t>
            </a:r>
            <a:endParaRPr lang="en-US" sz="5400" b="1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b="1">
                <a:latin typeface="Inter"/>
                <a:ea typeface="Inter"/>
                <a:cs typeface="Tahoma"/>
              </a:rPr>
              <a:t>Performance:</a:t>
            </a:r>
            <a:r>
              <a:rPr lang="en-US" sz="5400">
                <a:latin typeface="Inter"/>
                <a:ea typeface="Inter"/>
                <a:cs typeface="Tahoma"/>
              </a:rPr>
              <a:t> Structured rules showed acceptable sensitivity/precision; </a:t>
            </a:r>
            <a:r>
              <a:rPr lang="en-US" sz="5400" b="1">
                <a:latin typeface="Inter"/>
                <a:ea typeface="Inter"/>
                <a:cs typeface="Tahoma"/>
              </a:rPr>
              <a:t>adding unstructured data improved performance</a:t>
            </a:r>
            <a:endParaRPr lang="en-US" sz="5400" b="1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b="1">
                <a:latin typeface="Inter"/>
                <a:ea typeface="Inter"/>
                <a:cs typeface="Tahoma"/>
              </a:rPr>
              <a:t>Cost: </a:t>
            </a:r>
            <a:r>
              <a:rPr lang="en-US" sz="5400">
                <a:latin typeface="Inter"/>
                <a:ea typeface="Inter"/>
                <a:cs typeface="Tahoma"/>
              </a:rPr>
              <a:t>$0.08/1K Patients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E12B11-8FA2-F0DC-82D7-D355ACC8AE1E}"/>
              </a:ext>
            </a:extLst>
          </p:cNvPr>
          <p:cNvSpPr txBox="1"/>
          <p:nvPr/>
        </p:nvSpPr>
        <p:spPr>
          <a:xfrm>
            <a:off x="35284507" y="25101187"/>
            <a:ext cx="604360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latin typeface="+mj-lt"/>
                <a:ea typeface="Inter"/>
                <a:cs typeface="Tahoma"/>
              </a:rPr>
              <a:t>Presenter:</a:t>
            </a:r>
            <a:br>
              <a:rPr lang="en-US" sz="480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</a:br>
            <a:r>
              <a:rPr lang="en-US" sz="4800">
                <a:latin typeface="+mj-lt"/>
                <a:ea typeface="Inter"/>
                <a:cs typeface="Tahoma"/>
              </a:rPr>
              <a:t>Stephen Gradwohl</a:t>
            </a:r>
            <a:endParaRPr lang="en-US" sz="4800">
              <a:latin typeface="+mj-lt"/>
              <a:ea typeface="Inter" panose="02000503000000020004" pitchFamily="2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5E8C1C-C583-632D-9168-9A2D78050A67}"/>
              </a:ext>
            </a:extLst>
          </p:cNvPr>
          <p:cNvSpPr txBox="1"/>
          <p:nvPr/>
        </p:nvSpPr>
        <p:spPr>
          <a:xfrm>
            <a:off x="35278335" y="27043498"/>
            <a:ext cx="8631694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700">
                <a:latin typeface="+mj-lt"/>
                <a:ea typeface="Inter"/>
                <a:cs typeface="Tahoma"/>
              </a:rPr>
              <a:t>Stephen.Gradwohl@vumc.org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DA73981-ACA3-3FC2-2D75-502681A44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9" t="11571" r="13436" b="28310"/>
          <a:stretch/>
        </p:blipFill>
        <p:spPr>
          <a:xfrm>
            <a:off x="33842097" y="27024849"/>
            <a:ext cx="1131866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A3B68D2-E057-95D7-A976-F5D7C0BF9842}"/>
              </a:ext>
            </a:extLst>
          </p:cNvPr>
          <p:cNvSpPr txBox="1"/>
          <p:nvPr/>
        </p:nvSpPr>
        <p:spPr>
          <a:xfrm>
            <a:off x="10972797" y="6204412"/>
            <a:ext cx="2194560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9600" b="1">
                <a:latin typeface="+mj-lt"/>
                <a:ea typeface="Inter"/>
                <a:cs typeface="Times New Roman"/>
              </a:rPr>
              <a:t>LLM improves screening accuracy at minimal cost.</a:t>
            </a:r>
            <a:endParaRPr lang="en-US" sz="9600">
              <a:ea typeface="Inter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19D853-7EEF-113B-0119-DDEAA8D2AE45}"/>
              </a:ext>
            </a:extLst>
          </p:cNvPr>
          <p:cNvGrpSpPr/>
          <p:nvPr/>
        </p:nvGrpSpPr>
        <p:grpSpPr>
          <a:xfrm>
            <a:off x="11635241" y="28459865"/>
            <a:ext cx="7771528" cy="3997334"/>
            <a:chOff x="27710815" y="25588510"/>
            <a:chExt cx="7771528" cy="399733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2A0FA3C-9256-FB0C-D959-E04480146CF7}"/>
                </a:ext>
              </a:extLst>
            </p:cNvPr>
            <p:cNvSpPr/>
            <p:nvPr/>
          </p:nvSpPr>
          <p:spPr>
            <a:xfrm>
              <a:off x="29737901" y="26751204"/>
              <a:ext cx="2834640" cy="2834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3">
                <a:solidFill>
                  <a:schemeClr val="tx1"/>
                </a:solidFill>
                <a:latin typeface="+mj-lt"/>
                <a:ea typeface="Inter" panose="02000503000000020004" pitchFamily="2" charset="0"/>
              </a:endParaRPr>
            </a:p>
          </p:txBody>
        </p:sp>
        <p:sp>
          <p:nvSpPr>
            <p:cNvPr id="85" name="Graphic 7">
              <a:extLst>
                <a:ext uri="{FF2B5EF4-FFF2-40B4-BE49-F238E27FC236}">
                  <a16:creationId xmlns:a16="http://schemas.microsoft.com/office/drawing/2014/main" id="{719B766E-BC62-1BCB-3EC4-C10257486496}"/>
                </a:ext>
              </a:extLst>
            </p:cNvPr>
            <p:cNvSpPr/>
            <p:nvPr/>
          </p:nvSpPr>
          <p:spPr>
            <a:xfrm>
              <a:off x="27778571" y="26812145"/>
              <a:ext cx="1292712" cy="2236041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tx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99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483BA6-AD9D-B8B8-3102-1E843DF081E2}"/>
                </a:ext>
              </a:extLst>
            </p:cNvPr>
            <p:cNvSpPr txBox="1"/>
            <p:nvPr/>
          </p:nvSpPr>
          <p:spPr>
            <a:xfrm>
              <a:off x="27710815" y="25588510"/>
              <a:ext cx="777152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800">
                  <a:latin typeface="Inter"/>
                  <a:ea typeface="Inter"/>
                  <a:cs typeface="Tahoma"/>
                </a:rPr>
                <a:t>Scan for full presentation</a:t>
              </a:r>
              <a:endParaRPr lang="en-US" sz="480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endParaRPr>
            </a:p>
          </p:txBody>
        </p:sp>
      </p:grpSp>
      <p:pic>
        <p:nvPicPr>
          <p:cNvPr id="90" name="Picture 89" descr="Shape&#10;&#10;Description automatically generated with low confidence">
            <a:extLst>
              <a:ext uri="{FF2B5EF4-FFF2-40B4-BE49-F238E27FC236}">
                <a16:creationId xmlns:a16="http://schemas.microsoft.com/office/drawing/2014/main" id="{368BB5D0-1C54-8B05-3982-AFCBFE8D6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4" b="21965"/>
          <a:stretch/>
        </p:blipFill>
        <p:spPr>
          <a:xfrm>
            <a:off x="32997043" y="27872129"/>
            <a:ext cx="10886943" cy="5046272"/>
          </a:xfrm>
          <a:prstGeom prst="rect">
            <a:avLst/>
          </a:prstGeom>
        </p:spPr>
      </p:pic>
      <p:pic>
        <p:nvPicPr>
          <p:cNvPr id="2" name="Picture 1" descr="roc_curve_fb_sources.png">
            <a:extLst>
              <a:ext uri="{FF2B5EF4-FFF2-40B4-BE49-F238E27FC236}">
                <a16:creationId xmlns:a16="http://schemas.microsoft.com/office/drawing/2014/main" id="{B62FC0A4-255D-435C-F247-BCDCBB653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2324" y="18690001"/>
            <a:ext cx="10002956" cy="8718449"/>
          </a:xfrm>
          <a:prstGeom prst="rect">
            <a:avLst/>
          </a:prstGeom>
        </p:spPr>
      </p:pic>
      <p:pic>
        <p:nvPicPr>
          <p:cNvPr id="3" name="Picture 2" descr="pr_curve_fb_sources.png">
            <a:extLst>
              <a:ext uri="{FF2B5EF4-FFF2-40B4-BE49-F238E27FC236}">
                <a16:creationId xmlns:a16="http://schemas.microsoft.com/office/drawing/2014/main" id="{2A3D326E-3B1C-14FC-2223-349E31D8B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8959" y="18695412"/>
            <a:ext cx="9840181" cy="8676345"/>
          </a:xfrm>
          <a:prstGeom prst="rect">
            <a:avLst/>
          </a:prstGeom>
        </p:spPr>
      </p:pic>
      <p:pic>
        <p:nvPicPr>
          <p:cNvPr id="5" name="Picture 4" descr="roc_curve_cc_group.png">
            <a:extLst>
              <a:ext uri="{FF2B5EF4-FFF2-40B4-BE49-F238E27FC236}">
                <a16:creationId xmlns:a16="http://schemas.microsoft.com/office/drawing/2014/main" id="{5314CA1D-7F5A-A7DB-82B4-3861BF2D7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8857" y="9707685"/>
            <a:ext cx="9969954" cy="8346789"/>
          </a:xfrm>
          <a:prstGeom prst="rect">
            <a:avLst/>
          </a:prstGeom>
        </p:spPr>
      </p:pic>
      <p:pic>
        <p:nvPicPr>
          <p:cNvPr id="6" name="Picture 5" descr="pr_curve_cc_group.png">
            <a:extLst>
              <a:ext uri="{FF2B5EF4-FFF2-40B4-BE49-F238E27FC236}">
                <a16:creationId xmlns:a16="http://schemas.microsoft.com/office/drawing/2014/main" id="{DB2BADAA-0E1E-F65D-E5DD-8DE128F92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3850" y="9711799"/>
            <a:ext cx="9842238" cy="8313460"/>
          </a:xfrm>
          <a:prstGeom prst="rect">
            <a:avLst/>
          </a:prstGeom>
        </p:spPr>
      </p:pic>
      <p:pic>
        <p:nvPicPr>
          <p:cNvPr id="8" name="Picture 7" descr="Department of Pediatrics">
            <a:extLst>
              <a:ext uri="{FF2B5EF4-FFF2-40B4-BE49-F238E27FC236}">
                <a16:creationId xmlns:a16="http://schemas.microsoft.com/office/drawing/2014/main" id="{BFDB52F7-73B1-41F6-196A-7B96774FE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424" t="-1949" r="-918" b="15582"/>
          <a:stretch>
            <a:fillRect/>
          </a:stretch>
        </p:blipFill>
        <p:spPr>
          <a:xfrm>
            <a:off x="33690076" y="25027692"/>
            <a:ext cx="1453856" cy="1721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F7F6C-6F22-EDAE-0095-AB185666DD2A}"/>
              </a:ext>
            </a:extLst>
          </p:cNvPr>
          <p:cNvSpPr txBox="1"/>
          <p:nvPr/>
        </p:nvSpPr>
        <p:spPr>
          <a:xfrm>
            <a:off x="33145152" y="5974897"/>
            <a:ext cx="10846479" cy="18863049"/>
          </a:xfrm>
          <a:prstGeom prst="rect">
            <a:avLst/>
          </a:prstGeom>
          <a:noFill/>
        </p:spPr>
        <p:txBody>
          <a:bodyPr wrap="square" lIns="91440" tIns="91440" rIns="457200" bIns="9144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/>
                <a:ea typeface="+mn-lt"/>
                <a:cs typeface="Times New Roman"/>
              </a:rPr>
              <a:t>Data sources</a:t>
            </a:r>
            <a:endParaRPr lang="en-US" sz="5400" b="1" dirty="0">
              <a:latin typeface="Antonio"/>
              <a:ea typeface="Inter"/>
              <a:cs typeface="Times New Roman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400" b="1" dirty="0">
                <a:latin typeface="Inter"/>
                <a:ea typeface="Inter"/>
                <a:cs typeface="Tahoma"/>
              </a:rPr>
              <a:t>Structured: </a:t>
            </a:r>
            <a:r>
              <a:rPr lang="en-US" sz="5400" dirty="0">
                <a:latin typeface="Inter"/>
                <a:ea typeface="Inter"/>
                <a:cs typeface="Tahoma"/>
              </a:rPr>
              <a:t>ED chief complaints</a:t>
            </a:r>
          </a:p>
          <a:p>
            <a:pPr marL="587375" indent="-587375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US" sz="5400" b="1" dirty="0">
                <a:latin typeface="Inter"/>
                <a:ea typeface="Inter"/>
                <a:cs typeface="Tahoma"/>
              </a:rPr>
              <a:t>Unstructured: </a:t>
            </a:r>
            <a:r>
              <a:rPr lang="en-US" sz="5400" dirty="0">
                <a:latin typeface="Inter"/>
                <a:ea typeface="Inter"/>
                <a:cs typeface="Tahoma"/>
              </a:rPr>
              <a:t>complaint statement, triage note, ED provider note (DAX)</a:t>
            </a:r>
          </a:p>
          <a:p>
            <a:pPr>
              <a:lnSpc>
                <a:spcPct val="120000"/>
              </a:lnSpc>
            </a:pPr>
            <a:endParaRPr lang="en-US" sz="4000">
              <a:latin typeface="Inter"/>
              <a:ea typeface="Inter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latin typeface="Antonio"/>
                <a:ea typeface="Inter"/>
                <a:cs typeface="Tahoma"/>
              </a:rPr>
              <a:t>LLM-as-a-Judge</a:t>
            </a:r>
          </a:p>
          <a:p>
            <a:pPr marL="587375" indent="-587375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US" sz="5400" dirty="0">
                <a:ea typeface="Inter"/>
                <a:cs typeface="Tahoma"/>
              </a:rPr>
              <a:t>LLM analyzes unstructured text and outputs a 0–1 risk score</a:t>
            </a:r>
          </a:p>
          <a:p>
            <a:pPr>
              <a:lnSpc>
                <a:spcPct val="120000"/>
              </a:lnSpc>
            </a:pPr>
            <a:endParaRPr lang="en-US" sz="4000">
              <a:ea typeface="Inter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latin typeface="Antonio"/>
                <a:ea typeface="Inter"/>
                <a:cs typeface="Tahoma"/>
              </a:rPr>
              <a:t>CDS Strategy (Next Steps)</a:t>
            </a:r>
            <a:endParaRPr lang="en-US" sz="6000" dirty="0">
              <a:latin typeface="Antonio"/>
              <a:ea typeface="Inter"/>
              <a:cs typeface="Tahoma"/>
            </a:endParaRPr>
          </a:p>
          <a:p>
            <a:pPr marL="587375" indent="-587375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US" sz="5400" dirty="0">
                <a:ea typeface="Inter"/>
                <a:cs typeface="Tahoma"/>
              </a:rPr>
              <a:t>Use sensitivity analysis to set the operating threshold</a:t>
            </a:r>
          </a:p>
          <a:p>
            <a:pPr marL="587375" indent="-587375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US" sz="5400" b="1" dirty="0">
                <a:latin typeface="Inter"/>
                <a:ea typeface="Inter"/>
                <a:cs typeface="Tahoma"/>
              </a:rPr>
              <a:t>Trigger CDS recommending an FB x-ray series</a:t>
            </a:r>
            <a:endParaRPr lang="en-US" sz="5400" dirty="0">
              <a:latin typeface="Inter"/>
              <a:ea typeface="Inter"/>
              <a:cs typeface="Tahoma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>
              <a:latin typeface="Inter"/>
              <a:ea typeface="Inter"/>
              <a:cs typeface="Tahoma"/>
            </a:endParaRPr>
          </a:p>
          <a:p>
            <a:pPr marL="587375" indent="-58737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400">
              <a:latin typeface="Inter"/>
              <a:ea typeface="Inter"/>
              <a:cs typeface="Tahoma"/>
            </a:endParaRPr>
          </a:p>
        </p:txBody>
      </p:sp>
      <p:pic>
        <p:nvPicPr>
          <p:cNvPr id="10" name="Picture 9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7156182-5511-B2EA-944D-424641368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63055" y="29620504"/>
            <a:ext cx="3030257" cy="29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nderbilt 2025">
      <a:dk1>
        <a:srgbClr val="1C1C1C"/>
      </a:dk1>
      <a:lt1>
        <a:srgbClr val="F5F3EF"/>
      </a:lt1>
      <a:dk2>
        <a:srgbClr val="777777"/>
      </a:dk2>
      <a:lt2>
        <a:srgbClr val="E3E3E3"/>
      </a:lt2>
      <a:accent1>
        <a:srgbClr val="B3C9CD"/>
      </a:accent1>
      <a:accent2>
        <a:srgbClr val="ECB748"/>
      </a:accent2>
      <a:accent3>
        <a:srgbClr val="E0D5C0"/>
      </a:accent3>
      <a:accent4>
        <a:srgbClr val="8BA18E"/>
      </a:accent4>
      <a:accent5>
        <a:srgbClr val="946E24"/>
      </a:accent5>
      <a:accent6>
        <a:srgbClr val="CFAE70"/>
      </a:accent6>
      <a:hlink>
        <a:srgbClr val="946E24"/>
      </a:hlink>
      <a:folHlink>
        <a:srgbClr val="ECB748"/>
      </a:folHlink>
    </a:clrScheme>
    <a:fontScheme name="Vanderbilt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93526-2e38-4ac8-a7a4-8e0d8d79bfbe" xsi:nil="true"/>
    <lcf76f155ced4ddcb4097134ff3c332f xmlns="7547a300-2909-42fb-98df-c044f3b3c98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E7FF20C02744826AD812ACC12516" ma:contentTypeVersion="19" ma:contentTypeDescription="Create a new document." ma:contentTypeScope="" ma:versionID="b1d3b5d7971e91072b22173398bd27dd">
  <xsd:schema xmlns:xsd="http://www.w3.org/2001/XMLSchema" xmlns:xs="http://www.w3.org/2001/XMLSchema" xmlns:p="http://schemas.microsoft.com/office/2006/metadata/properties" xmlns:ns2="7547a300-2909-42fb-98df-c044f3b3c983" xmlns:ns3="e5c93526-2e38-4ac8-a7a4-8e0d8d79bfbe" targetNamespace="http://schemas.microsoft.com/office/2006/metadata/properties" ma:root="true" ma:fieldsID="74d13d12098d88c6c466b37b14cafcd4" ns2:_="" ns3:_="">
    <xsd:import namespace="7547a300-2909-42fb-98df-c044f3b3c983"/>
    <xsd:import namespace="e5c93526-2e38-4ac8-a7a4-8e0d8d79b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7a300-2909-42fb-98df-c044f3b3c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526-2e38-4ac8-a7a4-8e0d8d79b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f74e-45c3-43bd-9408-b178c258dcc2}" ma:internalName="TaxCatchAll" ma:showField="CatchAllData" ma:web="e5c93526-2e38-4ac8-a7a4-8e0d8d79b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2D811-ACAF-4E94-9A0B-3A7510ED2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17DD4-F04E-48F6-B23E-1CBE358F5C7A}">
  <ds:schemaRefs>
    <ds:schemaRef ds:uri="70d001dc-797e-45f3-aa44-b00827a0ef4f"/>
    <ds:schemaRef ds:uri="9e6415c9-644c-4bb0-aebe-993cf5a025b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5CCC1D-42CE-4B86-906B-7AD84C4EAF0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Antonio</vt:lpstr>
      <vt:lpstr>Arial,Sans-Serif</vt:lpstr>
      <vt:lpstr>Calibri</vt:lpstr>
      <vt:lpstr>Arial</vt:lpstr>
      <vt:lpstr>Inter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Russo, Elise M</cp:lastModifiedBy>
  <cp:revision>5</cp:revision>
  <dcterms:created xsi:type="dcterms:W3CDTF">2019-07-02T13:39:34Z</dcterms:created>
  <dcterms:modified xsi:type="dcterms:W3CDTF">2025-09-15T16:47:29Z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2022-11-11T17:22:30Z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05b5dc96-7e6e-4ab5-8251-93dcf3ca15dc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0x0101005A9FE7FF20C02744826AD812ACC12516</vt:lpwstr>
  </property>
  <property fmtid="{D5CDD505-2E9C-101B-9397-08002B2CF9AE}" pid="10" name="MediaServiceImageTags">
    <vt:lpwstr/>
  </property>
</Properties>
</file>