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307" r:id="rId5"/>
  </p:sldIdLst>
  <p:sldSz cx="43891200" cy="32918400"/>
  <p:notesSz cx="6858000" cy="9144000"/>
  <p:embeddedFontLst>
    <p:embeddedFont>
      <p:font typeface="Antonio" pitchFamily="2" charset="0"/>
      <p:regular r:id="rId7"/>
      <p:bold r:id="rId8"/>
    </p:embeddedFont>
    <p:embeddedFont>
      <p:font typeface="Inter" panose="02000503000000020004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- Delete Before Printing" id="{9E70E1DD-800A-4514-BBF0-F89016FFBC7E}">
          <p14:sldIdLst/>
        </p14:section>
        <p14:section name="Main Template" id="{BA8E2A11-A879-441C-8BBE-060327DA7DE7}">
          <p14:sldIdLst>
            <p14:sldId id="307"/>
          </p14:sldIdLst>
        </p14:section>
        <p14:section name="Sample Posters - Delete Before Printing" id="{11F96B4E-9092-4A41-98DE-693EDD09700E}">
          <p14:sldIdLst/>
        </p14:section>
      </p14:sectionLst>
    </p:ex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6" orient="horz" pos="57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4" pos="20736" userDrawn="1">
          <p15:clr>
            <a:srgbClr val="A4A3A4"/>
          </p15:clr>
        </p15:guide>
        <p15:guide id="16" orient="horz" pos="20160" userDrawn="1">
          <p15:clr>
            <a:srgbClr val="A4A3A4"/>
          </p15:clr>
        </p15:guide>
        <p15:guide id="17" pos="6912" userDrawn="1">
          <p15:clr>
            <a:srgbClr val="A4A3A4"/>
          </p15:clr>
        </p15:guide>
        <p15:guide id="18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248"/>
    <a:srgbClr val="FEEEB6"/>
    <a:srgbClr val="FBFBFB"/>
    <a:srgbClr val="6B6B6B"/>
    <a:srgbClr val="0D0D0D"/>
    <a:srgbClr val="31092D"/>
    <a:srgbClr val="E1F1F4"/>
    <a:srgbClr val="8DC63F"/>
    <a:srgbClr val="FBE2A3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A609B-4F49-40B3-A72C-2C96A3319554}" v="21" dt="2025-09-11T15:01:48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 snapToGrid="0">
      <p:cViewPr varScale="1">
        <p:scale>
          <a:sx n="22" d="100"/>
          <a:sy n="22" d="100"/>
        </p:scale>
        <p:origin x="1770" y="30"/>
      </p:cViewPr>
      <p:guideLst>
        <p:guide pos="13824"/>
        <p:guide orient="horz" pos="576"/>
        <p:guide pos="576"/>
        <p:guide pos="20736"/>
        <p:guide orient="horz" pos="20160"/>
        <p:guide pos="6912"/>
        <p:guide pos="27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xton, Brandon" userId="baa9f4f1-416f-4302-8182-f80c14bce7e1" providerId="ADAL" clId="{F7D6B45E-CADD-4C99-B6F6-0BABB0D11D00}"/>
    <pc:docChg chg="modSld">
      <pc:chgData name="Buxton, Brandon" userId="baa9f4f1-416f-4302-8182-f80c14bce7e1" providerId="ADAL" clId="{F7D6B45E-CADD-4C99-B6F6-0BABB0D11D00}" dt="2025-09-11T15:43:32.933" v="25" actId="12788"/>
      <pc:docMkLst>
        <pc:docMk/>
      </pc:docMkLst>
      <pc:sldChg chg="modSp mod">
        <pc:chgData name="Buxton, Brandon" userId="baa9f4f1-416f-4302-8182-f80c14bce7e1" providerId="ADAL" clId="{F7D6B45E-CADD-4C99-B6F6-0BABB0D11D00}" dt="2025-09-11T15:43:32.933" v="25" actId="12788"/>
        <pc:sldMkLst>
          <pc:docMk/>
          <pc:sldMk cId="3058772945" sldId="307"/>
        </pc:sldMkLst>
        <pc:spChg chg="mod">
          <ac:chgData name="Buxton, Brandon" userId="baa9f4f1-416f-4302-8182-f80c14bce7e1" providerId="ADAL" clId="{F7D6B45E-CADD-4C99-B6F6-0BABB0D11D00}" dt="2025-09-11T15:43:32.933" v="25" actId="12788"/>
          <ac:spMkLst>
            <pc:docMk/>
            <pc:sldMk cId="3058772945" sldId="307"/>
            <ac:spMk id="28" creationId="{FFE04B5D-5410-4EF1-A8C7-66C4F770FA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 </a:t>
            </a:r>
            <a:r>
              <a:rPr lang="en-US" err="1"/>
              <a:t>Powerpoint</a:t>
            </a:r>
            <a:r>
              <a:rPr lang="en-US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lang="en-US" b="1"/>
              <a:t>Bold the first names of anybody who’s presenting</a:t>
            </a:r>
            <a:r>
              <a:rPr lang="en-US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Intro/methods/result: </a:t>
            </a:r>
            <a:r>
              <a:rPr lang="en-US" b="1"/>
              <a:t>Do not drop below font size 28</a:t>
            </a:r>
            <a:r>
              <a:rPr lang="en-US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A high angle view of a city&#10;&#10;AI-generated content may be incorrect.">
            <a:extLst>
              <a:ext uri="{FF2B5EF4-FFF2-40B4-BE49-F238E27FC236}">
                <a16:creationId xmlns:a16="http://schemas.microsoft.com/office/drawing/2014/main" id="{9C2B2C0E-6BE6-D714-91F4-011E2245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7"/>
          <a:stretch/>
        </p:blipFill>
        <p:spPr>
          <a:xfrm>
            <a:off x="10994263" y="22304576"/>
            <a:ext cx="21945600" cy="106173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A329FC-C04C-A8D2-96E8-930E96DD99DC}"/>
              </a:ext>
            </a:extLst>
          </p:cNvPr>
          <p:cNvSpPr/>
          <p:nvPr/>
        </p:nvSpPr>
        <p:spPr>
          <a:xfrm>
            <a:off x="10994263" y="5746018"/>
            <a:ext cx="21945600" cy="27172382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chemeClr val="accent2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/>
            <a:endParaRPr lang="en-US" sz="140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A6C5C0-5810-D86C-76CF-97D03D02E853}"/>
              </a:ext>
            </a:extLst>
          </p:cNvPr>
          <p:cNvSpPr/>
          <p:nvPr/>
        </p:nvSpPr>
        <p:spPr>
          <a:xfrm>
            <a:off x="0" y="-11995"/>
            <a:ext cx="43891199" cy="5758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3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4E22F-315B-A2F4-236F-1C6686BAD1CC}"/>
              </a:ext>
            </a:extLst>
          </p:cNvPr>
          <p:cNvSpPr txBox="1"/>
          <p:nvPr/>
        </p:nvSpPr>
        <p:spPr>
          <a:xfrm>
            <a:off x="0" y="713981"/>
            <a:ext cx="44317921" cy="1692771"/>
          </a:xfrm>
          <a:prstGeom prst="rect">
            <a:avLst/>
          </a:prstGeom>
          <a:noFill/>
        </p:spPr>
        <p:txBody>
          <a:bodyPr wrap="square" lIns="457200" rIns="457200">
            <a:spAutoFit/>
          </a:bodyPr>
          <a:lstStyle/>
          <a:p>
            <a:pPr algn="ctr"/>
            <a:r>
              <a:rPr lang="en-US" sz="10400" b="1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  <a:t>Integrated Bone Age Height Prediction Calculation in Epic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E04B5D-5410-4EF1-A8C7-66C4F770FA56}"/>
              </a:ext>
            </a:extLst>
          </p:cNvPr>
          <p:cNvSpPr txBox="1"/>
          <p:nvPr/>
        </p:nvSpPr>
        <p:spPr>
          <a:xfrm>
            <a:off x="4952999" y="2771834"/>
            <a:ext cx="33985203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Brandon Buxton MS, Rachael Knight Miller PharmD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, </a:t>
            </a:r>
            <a:r>
              <a:rPr lang="en-US" sz="6600" b="1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Yaa Kumah-Crystal MD, MPH</a:t>
            </a:r>
            <a:br>
              <a:rPr lang="en-US" sz="6600" dirty="0">
                <a:latin typeface="+mj-lt"/>
                <a:ea typeface="Inter" panose="02000503000000020004" pitchFamily="2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Department of Biomedical Informatics, Vanderbilt University</a:t>
            </a:r>
            <a:endParaRPr lang="en-US" sz="7200" b="1" dirty="0">
              <a:solidFill>
                <a:schemeClr val="bg1"/>
              </a:solidFill>
              <a:latin typeface="+mj-lt"/>
              <a:ea typeface="Inter"/>
              <a:cs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434FD2-0B65-E148-B077-354818040666}"/>
              </a:ext>
            </a:extLst>
          </p:cNvPr>
          <p:cNvSpPr txBox="1"/>
          <p:nvPr/>
        </p:nvSpPr>
        <p:spPr>
          <a:xfrm>
            <a:off x="249065" y="5940112"/>
            <a:ext cx="11036217" cy="27767089"/>
          </a:xfrm>
          <a:prstGeom prst="rect">
            <a:avLst/>
          </a:prstGeom>
          <a:noFill/>
        </p:spPr>
        <p:txBody>
          <a:bodyPr wrap="square" lIns="91440" tIns="91440" rIns="45720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PURPOSE</a:t>
            </a:r>
            <a:endParaRPr lang="en-US" sz="54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Bone age is commonly used by pediatric endocrinologists to assess growth trajectory. 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Calculation of height prediction &amp; growth delay requires manual reference to printed books or the use of external tools. 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Goal to create an integrated within the Epic workflow. </a:t>
            </a:r>
            <a:endParaRPr lang="en-US" sz="52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METHODS</a:t>
            </a:r>
            <a:endParaRPr lang="en-US" sz="54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Greulich-Pyle bone age standards were used for height prediction formulas.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One-year and Brush Foundation methods were used to determine growth trajectory.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Complex custom formulas developed in Flowsheet rows</a:t>
            </a:r>
            <a:r>
              <a:rPr lang="en-US" sz="54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. </a:t>
            </a:r>
            <a:endParaRPr lang="en-US" sz="5400" b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Antonio" pitchFamily="2" charset="0"/>
              <a:ea typeface="Inter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0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RESULTS</a:t>
            </a:r>
          </a:p>
          <a:p>
            <a:pPr marL="587845" indent="-58784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Height prediction values are calculated for providers by entering X-ray determined bone age and height without requirement of manual reference material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B496E1-266C-2D67-7FFC-6B09B64B8C0B}"/>
              </a:ext>
            </a:extLst>
          </p:cNvPr>
          <p:cNvSpPr txBox="1"/>
          <p:nvPr/>
        </p:nvSpPr>
        <p:spPr>
          <a:xfrm>
            <a:off x="32918397" y="5801255"/>
            <a:ext cx="10972800" cy="8051435"/>
          </a:xfrm>
          <a:prstGeom prst="rect">
            <a:avLst/>
          </a:prstGeom>
          <a:solidFill>
            <a:schemeClr val="bg2"/>
          </a:solidFill>
        </p:spPr>
        <p:txBody>
          <a:bodyPr wrap="square" lIns="457200" tIns="91440" rIns="91440" bIns="9144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600" b="1" dirty="0">
                <a:latin typeface="Antonio" pitchFamily="2" charset="0"/>
                <a:ea typeface="Inter" panose="02000503000000020004" pitchFamily="2" charset="0"/>
                <a:cs typeface="Times New Roman" panose="02020603050405020304" pitchFamily="18" charset="0"/>
              </a:rPr>
              <a:t>Clinician Feedback</a:t>
            </a:r>
            <a:endParaRPr lang="en-US" sz="5400" i="1" dirty="0">
              <a:latin typeface="Inter" panose="02000503000000020004" pitchFamily="2" charset="0"/>
              <a:ea typeface="Inter" panose="02000503000000020004" pitchFamily="2" charset="0"/>
              <a:cs typeface="Tahoma" panose="020B0604030504040204" pitchFamily="34" charset="0"/>
            </a:endParaRPr>
          </a:p>
          <a:p>
            <a:pPr marL="1175690" indent="-1175690">
              <a:buFont typeface="Arial" panose="020B0604020202020204" pitchFamily="34" charset="0"/>
              <a:buChar char="•"/>
            </a:pPr>
            <a:r>
              <a:rPr lang="en-US" sz="5400" i="1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“omg. Amazing”</a:t>
            </a:r>
          </a:p>
          <a:p>
            <a:pPr marL="1175690" indent="-1175690">
              <a:buFont typeface="Arial" panose="020B0604020202020204" pitchFamily="34" charset="0"/>
              <a:buChar char="•"/>
            </a:pPr>
            <a:r>
              <a:rPr lang="en-US" sz="5400" i="1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“Oh my goodness, This is so cool.”</a:t>
            </a:r>
          </a:p>
          <a:p>
            <a:pPr marL="1175690" indent="-1175690">
              <a:buFont typeface="Arial" panose="020B0604020202020204" pitchFamily="34" charset="0"/>
              <a:buChar char="•"/>
            </a:pPr>
            <a:r>
              <a:rPr lang="en-US" sz="5400" i="1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“Very </a:t>
            </a:r>
            <a:r>
              <a:rPr lang="en-US" sz="5400" i="1" dirty="0" err="1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very</a:t>
            </a:r>
            <a:r>
              <a:rPr lang="en-US" sz="5400" i="1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 cool.” </a:t>
            </a:r>
          </a:p>
          <a:p>
            <a:pPr marL="1175690" indent="-1175690">
              <a:buFont typeface="Arial" panose="020B0604020202020204" pitchFamily="34" charset="0"/>
              <a:buChar char="•"/>
            </a:pPr>
            <a:r>
              <a:rPr lang="en-US" sz="5400" i="1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“This will help me immensely.” </a:t>
            </a:r>
          </a:p>
          <a:p>
            <a:pPr marL="1175690" indent="-1175690">
              <a:buFont typeface="Arial" panose="020B0604020202020204" pitchFamily="34" charset="0"/>
              <a:buChar char="•"/>
            </a:pPr>
            <a:r>
              <a:rPr lang="en-US" sz="5400" i="1" dirty="0">
                <a:latin typeface="Inter" panose="02000503000000020004" pitchFamily="2" charset="0"/>
                <a:ea typeface="Inter" panose="02000503000000020004" pitchFamily="2" charset="0"/>
                <a:cs typeface="Tahoma" panose="020B0604030504040204" pitchFamily="34" charset="0"/>
              </a:rPr>
              <a:t>“We don’t deserve you. This is awesome.”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1EA374FE-2172-037F-DCE9-82D84E11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78458" y="23286893"/>
            <a:ext cx="1259143" cy="1371600"/>
          </a:xfrm>
          <a:prstGeom prst="rect">
            <a:avLst/>
          </a:prstGeom>
          <a:noFill/>
          <a:ln w="76200" cap="rnd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1E12B11-8FA2-F0DC-82D7-D355ACC8AE1E}"/>
              </a:ext>
            </a:extLst>
          </p:cNvPr>
          <p:cNvSpPr txBox="1"/>
          <p:nvPr/>
        </p:nvSpPr>
        <p:spPr>
          <a:xfrm>
            <a:off x="35324439" y="23187863"/>
            <a:ext cx="516763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latin typeface="+mj-lt"/>
                <a:ea typeface="Inter"/>
                <a:cs typeface="Tahoma"/>
              </a:rPr>
              <a:t>Presenters:</a:t>
            </a:r>
            <a:br>
              <a:rPr lang="en-US" sz="48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</a:br>
            <a:r>
              <a:rPr lang="en-US" sz="4800" dirty="0">
                <a:latin typeface="+mj-lt"/>
                <a:ea typeface="Inter"/>
                <a:cs typeface="Tahoma"/>
              </a:rPr>
              <a:t>Brandon Buxton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5E8C1C-C583-632D-9168-9A2D78050A67}"/>
              </a:ext>
            </a:extLst>
          </p:cNvPr>
          <p:cNvSpPr txBox="1"/>
          <p:nvPr/>
        </p:nvSpPr>
        <p:spPr>
          <a:xfrm>
            <a:off x="35324439" y="26761430"/>
            <a:ext cx="7755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ea typeface="Inter" panose="02000503000000020004" pitchFamily="2" charset="0"/>
                <a:cs typeface="Tahoma" panose="020B0604030504040204" pitchFamily="34" charset="0"/>
              </a:rPr>
              <a:t>Brandon.buxton.1@vumc.org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DA73981-ACA3-3FC2-2D75-502681A447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49" t="11571" r="13436" b="28310"/>
          <a:stretch/>
        </p:blipFill>
        <p:spPr>
          <a:xfrm>
            <a:off x="33842097" y="26719729"/>
            <a:ext cx="1131866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A3B68D2-E057-95D7-A976-F5D7C0BF9842}"/>
              </a:ext>
            </a:extLst>
          </p:cNvPr>
          <p:cNvSpPr txBox="1"/>
          <p:nvPr/>
        </p:nvSpPr>
        <p:spPr>
          <a:xfrm>
            <a:off x="10753623" y="6020228"/>
            <a:ext cx="22024246" cy="58631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500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Bone age calculator in Epic flowsheets </a:t>
            </a:r>
            <a:r>
              <a:rPr lang="en-US" sz="12500" b="1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improves workflow efficiency</a:t>
            </a:r>
            <a:r>
              <a:rPr lang="en-US" sz="12500" dirty="0">
                <a:solidFill>
                  <a:schemeClr val="bg1"/>
                </a:solidFill>
                <a:latin typeface="+mj-lt"/>
                <a:ea typeface="Inter"/>
                <a:cs typeface="Times New Roman"/>
              </a:rPr>
              <a:t>.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E2510A-95F9-76E4-6E11-82F9D1817F69}"/>
              </a:ext>
            </a:extLst>
          </p:cNvPr>
          <p:cNvSpPr/>
          <p:nvPr/>
        </p:nvSpPr>
        <p:spPr>
          <a:xfrm>
            <a:off x="11313872" y="19893590"/>
            <a:ext cx="1003857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  <a:latin typeface="Inter"/>
                <a:ea typeface="Inter"/>
                <a:cs typeface="Segoe UI"/>
              </a:rPr>
              <a:t>Previous calculation workflow</a:t>
            </a:r>
            <a:endParaRPr lang="en-US" dirty="0">
              <a:solidFill>
                <a:schemeClr val="bg1"/>
              </a:solidFill>
              <a:ea typeface="Inter"/>
            </a:endParaRPr>
          </a:p>
        </p:txBody>
      </p:sp>
      <p:pic>
        <p:nvPicPr>
          <p:cNvPr id="90" name="Picture 89" descr="Shape&#10;&#10;Description automatically generated with low confidence">
            <a:extLst>
              <a:ext uri="{FF2B5EF4-FFF2-40B4-BE49-F238E27FC236}">
                <a16:creationId xmlns:a16="http://schemas.microsoft.com/office/drawing/2014/main" id="{368BB5D0-1C54-8B05-3982-AFCBFE8D6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4" b="21965"/>
          <a:stretch/>
        </p:blipFill>
        <p:spPr>
          <a:xfrm>
            <a:off x="32997043" y="27872129"/>
            <a:ext cx="10886943" cy="50462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3B7773-AD59-DF90-D503-19809B8EE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6017" y="14090335"/>
            <a:ext cx="5788993" cy="8116651"/>
          </a:xfrm>
          <a:prstGeom prst="rect">
            <a:avLst/>
          </a:prstGeom>
        </p:spPr>
      </p:pic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011D6BC6-3DE4-6B1B-CA2C-3F63F8D8F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3883" y="11986242"/>
            <a:ext cx="13845840" cy="78044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C236F-67BB-3456-276D-90B6BC1A8935}"/>
              </a:ext>
            </a:extLst>
          </p:cNvPr>
          <p:cNvGrpSpPr/>
          <p:nvPr/>
        </p:nvGrpSpPr>
        <p:grpSpPr>
          <a:xfrm>
            <a:off x="25831406" y="11883372"/>
            <a:ext cx="6515303" cy="12414713"/>
            <a:chOff x="25321880" y="14541910"/>
            <a:chExt cx="6515303" cy="124147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09519D-5590-A6A5-9CC1-B1D2DB6B6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21880" y="17491189"/>
              <a:ext cx="6515303" cy="94654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DF4E3A-3025-E946-B22B-E6607B5E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321880" y="16174673"/>
              <a:ext cx="6515302" cy="13435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9A8B15-B7EA-6937-5029-2A2909C6A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321881" y="14541910"/>
              <a:ext cx="6515302" cy="162531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B01BE-B7B5-4AE7-8366-D02F8606C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09106" y="25311954"/>
            <a:ext cx="19515914" cy="67222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CEB20D-28C2-A3B5-C188-1363D2CFC57A}"/>
              </a:ext>
            </a:extLst>
          </p:cNvPr>
          <p:cNvSpPr/>
          <p:nvPr/>
        </p:nvSpPr>
        <p:spPr>
          <a:xfrm>
            <a:off x="17037966" y="24342024"/>
            <a:ext cx="1530874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dirty="0">
                <a:solidFill>
                  <a:schemeClr val="bg1"/>
                </a:solidFill>
                <a:latin typeface="Inter"/>
                <a:ea typeface="Inter"/>
                <a:cs typeface="Segoe UI"/>
              </a:rPr>
              <a:t>Growth chart event entry &amp; calculation rows</a:t>
            </a:r>
            <a:endParaRPr lang="en-US" dirty="0">
              <a:solidFill>
                <a:schemeClr val="bg1"/>
              </a:solidFill>
              <a:ea typeface="Inter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B02B7-3C4B-D472-FD71-7F153BC2FD2C}"/>
              </a:ext>
            </a:extLst>
          </p:cNvPr>
          <p:cNvSpPr/>
          <p:nvPr/>
        </p:nvSpPr>
        <p:spPr>
          <a:xfrm>
            <a:off x="12163194" y="32033172"/>
            <a:ext cx="1530874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chemeClr val="bg1"/>
                </a:solidFill>
                <a:latin typeface="Inter"/>
                <a:ea typeface="Inter"/>
                <a:cs typeface="Segoe UI"/>
              </a:rPr>
              <a:t>SmartPhrases</a:t>
            </a:r>
            <a:r>
              <a:rPr lang="en-US" sz="4800" dirty="0">
                <a:solidFill>
                  <a:schemeClr val="bg1"/>
                </a:solidFill>
                <a:latin typeface="Inter"/>
                <a:ea typeface="Inter"/>
                <a:cs typeface="Segoe UI"/>
              </a:rPr>
              <a:t> for inclusion in notes</a:t>
            </a:r>
            <a:endParaRPr lang="en-US" dirty="0">
              <a:solidFill>
                <a:schemeClr val="bg1"/>
              </a:solidFill>
              <a:ea typeface="Inter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647E9FA-5065-B7F6-914E-1720A857B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>
            <a:fillRect/>
          </a:stretch>
        </p:blipFill>
        <p:spPr bwMode="auto">
          <a:xfrm>
            <a:off x="33778458" y="24875518"/>
            <a:ext cx="1261872" cy="1429126"/>
          </a:xfrm>
          <a:prstGeom prst="rect">
            <a:avLst/>
          </a:prstGeom>
          <a:noFill/>
          <a:ln w="76200" cap="rnd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A114CD-B646-FDD5-D3C7-4653EDAD5046}"/>
              </a:ext>
            </a:extLst>
          </p:cNvPr>
          <p:cNvSpPr txBox="1"/>
          <p:nvPr/>
        </p:nvSpPr>
        <p:spPr>
          <a:xfrm>
            <a:off x="35324438" y="24805251"/>
            <a:ext cx="765235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800" dirty="0">
              <a:latin typeface="+mj-lt"/>
              <a:ea typeface="Inter"/>
              <a:cs typeface="Tahoma"/>
            </a:endParaRPr>
          </a:p>
          <a:p>
            <a:r>
              <a:rPr lang="en-US" sz="4800" dirty="0">
                <a:latin typeface="+mj-lt"/>
                <a:ea typeface="Inter"/>
                <a:cs typeface="Tahoma"/>
              </a:rPr>
              <a:t>Rachael Knight Miller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109F0-8B0A-CFF1-720D-4AC3CB1C0EBA}"/>
              </a:ext>
            </a:extLst>
          </p:cNvPr>
          <p:cNvSpPr/>
          <p:nvPr/>
        </p:nvSpPr>
        <p:spPr>
          <a:xfrm>
            <a:off x="11589175" y="21387370"/>
            <a:ext cx="13490866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chemeClr val="bg1"/>
                </a:solidFill>
                <a:latin typeface="Inter"/>
                <a:ea typeface="Inter"/>
                <a:cs typeface="Segoe UI"/>
              </a:rPr>
              <a:t>“It’s letting the computers compute while allowing the humans to human.”</a:t>
            </a:r>
          </a:p>
          <a:p>
            <a:r>
              <a:rPr lang="en-US" sz="5400" b="1" i="1" dirty="0">
                <a:solidFill>
                  <a:schemeClr val="bg1"/>
                </a:solidFill>
                <a:latin typeface="Inter"/>
                <a:ea typeface="Inter"/>
                <a:cs typeface="Segoe UI"/>
              </a:rPr>
              <a:t>-Pediatric Endocrinologist</a:t>
            </a:r>
            <a:endParaRPr lang="en-US" sz="2000" b="1" i="1" dirty="0">
              <a:solidFill>
                <a:schemeClr val="bg1"/>
              </a:solidFill>
              <a:ea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05877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UMC 2025">
      <a:dk1>
        <a:srgbClr val="58595B"/>
      </a:dk1>
      <a:lt1>
        <a:srgbClr val="FFFFFF"/>
      </a:lt1>
      <a:dk2>
        <a:srgbClr val="B1BCBE"/>
      </a:dk2>
      <a:lt2>
        <a:srgbClr val="F2EEE4"/>
      </a:lt2>
      <a:accent1>
        <a:srgbClr val="282E4E"/>
      </a:accent1>
      <a:accent2>
        <a:srgbClr val="005D83"/>
      </a:accent2>
      <a:accent3>
        <a:srgbClr val="00B3E9"/>
      </a:accent3>
      <a:accent4>
        <a:srgbClr val="BEAD9A"/>
      </a:accent4>
      <a:accent5>
        <a:srgbClr val="B1BCBE"/>
      </a:accent5>
      <a:accent6>
        <a:srgbClr val="F2EEE4"/>
      </a:accent6>
      <a:hlink>
        <a:srgbClr val="005D83"/>
      </a:hlink>
      <a:folHlink>
        <a:srgbClr val="282E4E"/>
      </a:folHlink>
    </a:clrScheme>
    <a:fontScheme name="Vanderbilt 2025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E7FF20C02744826AD812ACC12516" ma:contentTypeVersion="19" ma:contentTypeDescription="Create a new document." ma:contentTypeScope="" ma:versionID="b1d3b5d7971e91072b22173398bd27dd">
  <xsd:schema xmlns:xsd="http://www.w3.org/2001/XMLSchema" xmlns:xs="http://www.w3.org/2001/XMLSchema" xmlns:p="http://schemas.microsoft.com/office/2006/metadata/properties" xmlns:ns2="7547a300-2909-42fb-98df-c044f3b3c983" xmlns:ns3="e5c93526-2e38-4ac8-a7a4-8e0d8d79bfbe" targetNamespace="http://schemas.microsoft.com/office/2006/metadata/properties" ma:root="true" ma:fieldsID="74d13d12098d88c6c466b37b14cafcd4" ns2:_="" ns3:_="">
    <xsd:import namespace="7547a300-2909-42fb-98df-c044f3b3c983"/>
    <xsd:import namespace="e5c93526-2e38-4ac8-a7a4-8e0d8d79b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7a300-2909-42fb-98df-c044f3b3c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07b1ff-87ca-41ea-8f42-2e31685bcc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93526-2e38-4ac8-a7a4-8e0d8d79b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01f74e-45c3-43bd-9408-b178c258dcc2}" ma:internalName="TaxCatchAll" ma:showField="CatchAllData" ma:web="e5c93526-2e38-4ac8-a7a4-8e0d8d79b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c93526-2e38-4ac8-a7a4-8e0d8d79bfbe" xsi:nil="true"/>
    <lcf76f155ced4ddcb4097134ff3c332f xmlns="7547a300-2909-42fb-98df-c044f3b3c9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CABDA-78EF-49A8-BA1E-5B4F68C3CE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263D32-BBC8-4FCF-8AFF-055C8A935D66}">
  <ds:schemaRefs>
    <ds:schemaRef ds:uri="7547a300-2909-42fb-98df-c044f3b3c983"/>
    <ds:schemaRef ds:uri="e5c93526-2e38-4ac8-a7a4-8e0d8d79bf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F843CE-5EFF-45A8-AE4B-48CDB00F4F9C}">
  <ds:schemaRefs>
    <ds:schemaRef ds:uri="7547a300-2909-42fb-98df-c044f3b3c983"/>
    <ds:schemaRef ds:uri="e5c93526-2e38-4ac8-a7a4-8e0d8d79bfbe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ba5a7f39-e3be-4ab3-b450-67fa80faecad}" enabled="0" method="" siteId="{ba5a7f39-e3be-4ab3-b450-67fa80faec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345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</vt:lpstr>
      <vt:lpstr>Arial</vt:lpstr>
      <vt:lpstr>Calibri</vt:lpstr>
      <vt:lpstr>Antonio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Buxton, Brandon</cp:lastModifiedBy>
  <cp:revision>4</cp:revision>
  <dcterms:created xsi:type="dcterms:W3CDTF">2019-07-02T13:39:34Z</dcterms:created>
  <dcterms:modified xsi:type="dcterms:W3CDTF">2025-09-11T15:43:40Z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2022-11-11T17:22:30Z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05b5dc96-7e6e-4ab5-8251-93dcf3ca15dc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0x0101005A9FE7FF20C02744826AD812ACC12516</vt:lpwstr>
  </property>
  <property fmtid="{D5CDD505-2E9C-101B-9397-08002B2CF9AE}" pid="10" name="MediaServiceImageTags">
    <vt:lpwstr/>
  </property>
</Properties>
</file>