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20"/>
  </p:notesMasterIdLst>
  <p:handoutMasterIdLst>
    <p:handoutMasterId r:id="rId21"/>
  </p:handoutMasterIdLst>
  <p:sldIdLst>
    <p:sldId id="282" r:id="rId2"/>
    <p:sldId id="315" r:id="rId3"/>
    <p:sldId id="313" r:id="rId4"/>
    <p:sldId id="298" r:id="rId5"/>
    <p:sldId id="295" r:id="rId6"/>
    <p:sldId id="300" r:id="rId7"/>
    <p:sldId id="299" r:id="rId8"/>
    <p:sldId id="302" r:id="rId9"/>
    <p:sldId id="283" r:id="rId10"/>
    <p:sldId id="284" r:id="rId11"/>
    <p:sldId id="305" r:id="rId12"/>
    <p:sldId id="307" r:id="rId13"/>
    <p:sldId id="308" r:id="rId14"/>
    <p:sldId id="314" r:id="rId15"/>
    <p:sldId id="306" r:id="rId16"/>
    <p:sldId id="277" r:id="rId17"/>
    <p:sldId id="259" r:id="rId18"/>
    <p:sldId id="316" r:id="rId19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83" autoAdjust="0"/>
  </p:normalViewPr>
  <p:slideViewPr>
    <p:cSldViewPr snapToObjects="1">
      <p:cViewPr varScale="1">
        <p:scale>
          <a:sx n="58" d="100"/>
          <a:sy n="58" d="100"/>
        </p:scale>
        <p:origin x="15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46393-683C-42B9-B14C-E74F6B0C6EE3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68FB4-02D7-47DE-BF1F-C5C1AA42F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55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B8055B-812E-4757-9178-6B7883C42DEE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31417A-28AD-4F13-B31E-0DA60C147C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0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Nursing students to assist primary nurse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1417A-28AD-4F13-B31E-0DA60C147CB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63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ea typeface="ＭＳ Ｐゴシック" pitchFamily="-108" charset="-128"/>
              </a:rPr>
              <a:t>Outline the expectations of the experience</a:t>
            </a:r>
          </a:p>
          <a:p>
            <a:r>
              <a:rPr lang="en-US" dirty="0">
                <a:ea typeface="ＭＳ Ｐゴシック" pitchFamily="-108" charset="-128"/>
              </a:rPr>
              <a:t>Review the student scope of practice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/>
            <a:fld id="{04F60B13-A164-421C-89DF-0863A3D3534D}" type="slidenum">
              <a:rPr lang="en-US" smtClean="0"/>
              <a:pPr eaLnBrk="1" hangingPunct="1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/>
              <a:t>Clinical Plan of Day relayed to primary nurse should include: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/>
              <a:t>Tasks that will be/will not be done during the 8 hour shift</a:t>
            </a:r>
          </a:p>
          <a:p>
            <a:pPr lvl="2" eaLnBrk="1" hangingPunct="1">
              <a:spcBef>
                <a:spcPct val="0"/>
              </a:spcBef>
              <a:buFontTx/>
              <a:buChar char="•"/>
            </a:pPr>
            <a:r>
              <a:rPr lang="en-US"/>
              <a:t>Vital signs</a:t>
            </a:r>
          </a:p>
          <a:p>
            <a:pPr lvl="2" eaLnBrk="1" hangingPunct="1">
              <a:spcBef>
                <a:spcPct val="0"/>
              </a:spcBef>
              <a:buFontTx/>
              <a:buChar char="•"/>
            </a:pPr>
            <a:r>
              <a:rPr lang="en-US"/>
              <a:t>Medications (IV/PO or both)</a:t>
            </a:r>
          </a:p>
          <a:p>
            <a:pPr lvl="2" eaLnBrk="1" hangingPunct="1">
              <a:spcBef>
                <a:spcPct val="0"/>
              </a:spcBef>
              <a:buFontTx/>
              <a:buChar char="•"/>
            </a:pPr>
            <a:r>
              <a:rPr lang="en-US"/>
              <a:t>Charting 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/>
            <a:fld id="{4D6141BC-EF9F-44B1-9584-D1D233D352E3}" type="slidenum">
              <a:rPr lang="en-US" smtClean="0"/>
              <a:pPr eaLnBrk="1" hangingPunct="1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Refrain from using “quiet” rooms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With construction </a:t>
            </a:r>
            <a:r>
              <a:rPr lang="en-US" dirty="0" err="1"/>
              <a:t>occuring</a:t>
            </a:r>
            <a:r>
              <a:rPr lang="en-US" dirty="0"/>
              <a:t>- “quiet” rooms need to be available for patients/parents/families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/>
            <a:fld id="{73E94C4F-51F8-428C-843D-603CE4483DDD}" type="slidenum">
              <a:rPr lang="en-US" smtClean="0"/>
              <a:pPr eaLnBrk="1" hangingPunct="1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FA45500-44C4-4838-9BD9-1D0D052D2BFB}" type="datetime1">
              <a:rPr lang="en-US" smtClean="0"/>
              <a:pPr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31A5D9A-882F-4442-B38F-7A6CBDBA79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45CC-5653-485D-B4A7-078B25B6044D}" type="datetime1">
              <a:rPr lang="en-US" smtClean="0"/>
              <a:pPr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628C-33A6-4DAE-BA62-6D6FDC4CB8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3666-F982-4398-84A1-3824504D3962}" type="datetime1">
              <a:rPr lang="en-US" smtClean="0"/>
              <a:pPr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ACF2-AB09-4B1D-9053-51FCC740B2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E630-7843-4B33-BD3C-0B260111E209}" type="datetime1">
              <a:rPr lang="en-US" smtClean="0"/>
              <a:pPr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25A8C-1E83-434F-8D78-E7136E33C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B2F2-5756-40B8-AE3B-59EE6179E676}" type="datetime1">
              <a:rPr lang="en-US" smtClean="0"/>
              <a:pPr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9D706-390F-4266-9E18-C9201958D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44B4-788A-4938-BCBD-C28EB42AF4E9}" type="datetime1">
              <a:rPr lang="en-US" smtClean="0"/>
              <a:pPr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7947-CC22-4799-9CA1-B7702E1BB2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6001-03E1-4A02-9162-67A9AED62B8E}" type="datetime1">
              <a:rPr lang="en-US" smtClean="0"/>
              <a:pPr/>
              <a:t>7/11/2022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B989-4AEF-43D1-83FB-C4F576A2F9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0C862-92B8-4EEF-8E66-61EAF3D07169}" type="datetime1">
              <a:rPr lang="en-US" smtClean="0"/>
              <a:pPr/>
              <a:t>7/11/2022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4115-46DB-4A32-8AD7-9BA5846357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C307-6C67-4B8A-ABE2-E85D75FA8200}" type="datetime1">
              <a:rPr lang="en-US" smtClean="0"/>
              <a:pPr/>
              <a:t>7/11/2022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07E7B-0A0F-4DCC-B4CA-C78AC36D6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E14AD1F-2E15-4785-A520-25CB8EC08204}" type="datetime1">
              <a:rPr lang="en-US" smtClean="0"/>
              <a:pPr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D40E383-0E2E-47A8-BFAB-F7A5C8FFD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B1ADA91-837D-4B3D-BAFC-5D239FEA3C3A}" type="datetime1">
              <a:rPr lang="en-US" smtClean="0"/>
              <a:pPr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E0DE226-18A6-4922-A4B1-68A5C2E27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0DCBCA6-A2F9-4AC0-8978-2196962BF0E7}" type="datetime1">
              <a:rPr lang="en-US" smtClean="0"/>
              <a:pPr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E0D21F7-FD81-43F2-902C-C321C75A2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 anchor="ctr">
            <a:normAutofit/>
          </a:bodyPr>
          <a:lstStyle/>
          <a:p>
            <a:r>
              <a:rPr lang="en-US" sz="4100" b="1"/>
              <a:t>Clinical Instructor Training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FF32071E-9D4E-4814-BE07-815DEE9933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9"/>
          <a:stretch/>
        </p:blipFill>
        <p:spPr bwMode="auto">
          <a:xfrm>
            <a:off x="1463040" y="2119257"/>
            <a:ext cx="6196405" cy="360381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113610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ＭＳ Ｐゴシック" pitchFamily="-108" charset="-128"/>
              </a:rPr>
              <a:t>Patient Assignments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sz="2400" dirty="0">
                <a:ea typeface="ＭＳ Ｐゴシック" pitchFamily="-108" charset="-128"/>
              </a:rPr>
              <a:t>With the Staff Nurses:</a:t>
            </a:r>
          </a:p>
          <a:p>
            <a:r>
              <a:rPr lang="en-US" sz="2400" dirty="0">
                <a:ea typeface="ＭＳ Ｐゴシック" pitchFamily="-108" charset="-128"/>
              </a:rPr>
              <a:t>Communicate throughout the clinical experience</a:t>
            </a:r>
          </a:p>
          <a:p>
            <a:pPr lvl="1"/>
            <a:r>
              <a:rPr lang="en-US" sz="2000" dirty="0">
                <a:ea typeface="ＭＳ Ｐゴシック" pitchFamily="-108" charset="-128"/>
              </a:rPr>
              <a:t>Outline expectations</a:t>
            </a:r>
          </a:p>
          <a:p>
            <a:pPr lvl="1"/>
            <a:r>
              <a:rPr lang="en-US" sz="2000" dirty="0">
                <a:ea typeface="ＭＳ Ｐゴシック" pitchFamily="-108" charset="-128"/>
              </a:rPr>
              <a:t>Review student scope of practice</a:t>
            </a:r>
          </a:p>
          <a:p>
            <a:pPr lvl="1"/>
            <a:r>
              <a:rPr lang="en-US" sz="2000" dirty="0">
                <a:ea typeface="ＭＳ Ｐゴシック" pitchFamily="-108" charset="-128"/>
              </a:rPr>
              <a:t>Make a plan with the RN if you need assistance, are changing the patient plan, or if have concerns</a:t>
            </a:r>
          </a:p>
          <a:p>
            <a:r>
              <a:rPr lang="en-US" sz="2400" dirty="0">
                <a:ea typeface="ＭＳ Ｐゴシック" pitchFamily="-108" charset="-128"/>
              </a:rPr>
              <a:t>Students and Instructors should check out with the RN &amp; CPs before leaving the floor</a:t>
            </a:r>
          </a:p>
          <a:p>
            <a:pPr lvl="1"/>
            <a:endParaRPr lang="en-US" sz="2400" dirty="0">
              <a:ea typeface="ＭＳ Ｐゴシック" pitchFamily="-108" charset="-128"/>
            </a:endParaRPr>
          </a:p>
          <a:p>
            <a:pPr>
              <a:buFont typeface="Arial" charset="0"/>
              <a:buNone/>
            </a:pPr>
            <a:endParaRPr lang="en-US" dirty="0">
              <a:ea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4693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During Clinicals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All students must be accompanied by the instructor when they are on the floor, giving medications, and performing technical skills during the rotational experience. </a:t>
            </a:r>
          </a:p>
          <a:p>
            <a:endParaRPr lang="en-US" dirty="0"/>
          </a:p>
          <a:p>
            <a:r>
              <a:rPr lang="en-US" dirty="0"/>
              <a:t>All documentation is to be co-signed by the instructor.</a:t>
            </a:r>
          </a:p>
          <a:p>
            <a:endParaRPr lang="en-US" dirty="0"/>
          </a:p>
          <a:p>
            <a:r>
              <a:rPr lang="en-US" dirty="0"/>
              <a:t>In the event of emergencies, the clinical instructor will receive direction from the Staffing Leader and will provide supervision to the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581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a typeface="ＭＳ Ｐゴシック" pitchFamily="-108" charset="-128"/>
              </a:rPr>
              <a:t>Sharing Space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a typeface="ＭＳ Ｐゴシック" pitchFamily="-108" charset="-128"/>
              </a:rPr>
              <a:t>Students should work outside of the patient rooms and bring limited personal items to the clinical environment</a:t>
            </a:r>
          </a:p>
          <a:p>
            <a:endParaRPr lang="en-US" dirty="0">
              <a:ea typeface="ＭＳ Ｐゴシック" pitchFamily="-108" charset="-128"/>
            </a:endParaRPr>
          </a:p>
          <a:p>
            <a:pPr marL="0" indent="0">
              <a:buNone/>
            </a:pPr>
            <a:r>
              <a:rPr lang="en-US" dirty="0">
                <a:ea typeface="ＭＳ Ｐゴシック" pitchFamily="-108" charset="-128"/>
              </a:rPr>
              <a:t>F</a:t>
            </a:r>
            <a:r>
              <a:rPr lang="en-US" sz="2400" dirty="0">
                <a:ea typeface="ＭＳ Ｐゴシック" pitchFamily="-108" charset="-128"/>
              </a:rPr>
              <a:t>ishbowls/Breakrooms/Quiet Rooms:</a:t>
            </a:r>
          </a:p>
          <a:p>
            <a:pPr lvl="1"/>
            <a:r>
              <a:rPr lang="en-US" sz="2000" dirty="0">
                <a:ea typeface="ＭＳ Ｐゴシック" pitchFamily="-108" charset="-128"/>
              </a:rPr>
              <a:t>Are not a secure location for student belongings</a:t>
            </a:r>
          </a:p>
          <a:p>
            <a:pPr lvl="1"/>
            <a:r>
              <a:rPr lang="en-US" sz="2000" dirty="0">
                <a:ea typeface="ＭＳ Ｐゴシック" pitchFamily="-108" charset="-128"/>
              </a:rPr>
              <a:t>Should not be used for student conferences or gathering locations</a:t>
            </a:r>
          </a:p>
        </p:txBody>
      </p:sp>
    </p:spTree>
    <p:extLst>
      <p:ext uri="{BB962C8B-B14F-4D97-AF65-F5344CB8AC3E}">
        <p14:creationId xmlns:p14="http://schemas.microsoft.com/office/powerpoint/2010/main" val="2356846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a typeface="ＭＳ Ｐゴシック" pitchFamily="-108" charset="-128"/>
              </a:rPr>
              <a:t>Social Media &amp; Privacy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sz="2400" dirty="0">
                <a:ea typeface="ＭＳ Ｐゴシック" pitchFamily="-108" charset="-128"/>
              </a:rPr>
              <a:t>Cell Phones are not permitted in the patient work area. Personal calls should be taken off the unit.</a:t>
            </a:r>
          </a:p>
          <a:p>
            <a:pPr lvl="1"/>
            <a:r>
              <a:rPr lang="en-US" sz="2400" dirty="0">
                <a:ea typeface="ＭＳ Ｐゴシック" pitchFamily="-108" charset="-128"/>
              </a:rPr>
              <a:t>Resources can be found in the fishbowls, med rooms, or online</a:t>
            </a:r>
          </a:p>
          <a:p>
            <a:pPr lvl="1"/>
            <a:r>
              <a:rPr lang="en-US" sz="2400" dirty="0">
                <a:ea typeface="ＭＳ Ｐゴシック" pitchFamily="-108" charset="-128"/>
              </a:rPr>
              <a:t>All printed patient material must be disposed of at the end of clinicals.</a:t>
            </a:r>
          </a:p>
          <a:p>
            <a:pPr lvl="1"/>
            <a:r>
              <a:rPr lang="en-US" sz="2400" dirty="0">
                <a:ea typeface="ＭＳ Ｐゴシック" pitchFamily="-108" charset="-128"/>
              </a:rPr>
              <a:t>Name tags must be collected by the schools and destroyed at the end of the clinical experience.</a:t>
            </a:r>
          </a:p>
        </p:txBody>
      </p:sp>
    </p:spTree>
    <p:extLst>
      <p:ext uri="{BB962C8B-B14F-4D97-AF65-F5344CB8AC3E}">
        <p14:creationId xmlns:p14="http://schemas.microsoft.com/office/powerpoint/2010/main" val="722086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5EA2-0BED-4EA7-9175-F842D087D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Student Injury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3AB68-6343-4188-BA39-EFE85CF9D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Fluid Splash/Needle Stick: Occupational Health during business hours</a:t>
            </a:r>
          </a:p>
          <a:p>
            <a:r>
              <a:rPr lang="en-US" dirty="0"/>
              <a:t>Slip, Trips, Falls: Adult Emergency Room</a:t>
            </a:r>
          </a:p>
          <a:p>
            <a:r>
              <a:rPr lang="en-US" dirty="0"/>
              <a:t>The student’s personal insurance will be billed</a:t>
            </a:r>
          </a:p>
          <a:p>
            <a:r>
              <a:rPr lang="en-US" dirty="0"/>
              <a:t>Occ Health/Adult Emergency Room will fill outa TN First Report of Work Injury</a:t>
            </a:r>
          </a:p>
        </p:txBody>
      </p:sp>
    </p:spTree>
    <p:extLst>
      <p:ext uri="{BB962C8B-B14F-4D97-AF65-F5344CB8AC3E}">
        <p14:creationId xmlns:p14="http://schemas.microsoft.com/office/powerpoint/2010/main" val="3626567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Documentation Reminders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All documentation is to be co-signed by the instructor.</a:t>
            </a:r>
          </a:p>
        </p:txBody>
      </p:sp>
    </p:spTree>
    <p:extLst>
      <p:ext uri="{BB962C8B-B14F-4D97-AF65-F5344CB8AC3E}">
        <p14:creationId xmlns:p14="http://schemas.microsoft.com/office/powerpoint/2010/main" val="1226169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Documentation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pitchFamily="34" charset="0"/>
              </a:rPr>
              <a:t>Expectations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Calibri" pitchFamily="34" charset="0"/>
              </a:rPr>
              <a:t>Outside of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latin typeface="Calibri" pitchFamily="34" charset="0"/>
              </a:rPr>
              <a:t>Vital Signs q4</a:t>
            </a:r>
          </a:p>
          <a:p>
            <a:r>
              <a:rPr lang="en-US" sz="2200" dirty="0">
                <a:latin typeface="Calibri" pitchFamily="34" charset="0"/>
              </a:rPr>
              <a:t>Intake and Output  q2</a:t>
            </a:r>
          </a:p>
          <a:p>
            <a:r>
              <a:rPr lang="en-US" sz="2200" dirty="0">
                <a:latin typeface="Calibri" pitchFamily="34" charset="0"/>
              </a:rPr>
              <a:t>Activities of Daily Living </a:t>
            </a:r>
          </a:p>
          <a:p>
            <a:r>
              <a:rPr lang="en-US" sz="2200" dirty="0">
                <a:latin typeface="Calibri" pitchFamily="34" charset="0"/>
              </a:rPr>
              <a:t>Nutrition by Nursing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5150" y="2944813"/>
            <a:ext cx="3584450" cy="277977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 pitchFamily="34" charset="0"/>
              </a:rPr>
              <a:t>Physical assessments q day</a:t>
            </a:r>
          </a:p>
          <a:p>
            <a:r>
              <a:rPr lang="en-US" dirty="0">
                <a:latin typeface="Calibri" pitchFamily="34" charset="0"/>
              </a:rPr>
              <a:t>Pain scores q4</a:t>
            </a:r>
          </a:p>
          <a:p>
            <a:r>
              <a:rPr lang="en-US" dirty="0">
                <a:latin typeface="Calibri" pitchFamily="34" charset="0"/>
              </a:rPr>
              <a:t>IV site checks q1</a:t>
            </a:r>
          </a:p>
          <a:p>
            <a:r>
              <a:rPr lang="en-US" dirty="0">
                <a:latin typeface="Calibri" pitchFamily="34" charset="0"/>
              </a:rPr>
              <a:t>POCT</a:t>
            </a:r>
          </a:p>
          <a:p>
            <a:r>
              <a:rPr lang="en-US" dirty="0">
                <a:latin typeface="Calibri" pitchFamily="34" charset="0"/>
              </a:rPr>
              <a:t>Braden scores</a:t>
            </a:r>
          </a:p>
          <a:p>
            <a:r>
              <a:rPr lang="en-US" dirty="0">
                <a:latin typeface="Calibri" pitchFamily="34" charset="0"/>
              </a:rPr>
              <a:t>Pediatric Falls Safety</a:t>
            </a:r>
          </a:p>
          <a:p>
            <a:r>
              <a:rPr lang="en-US" dirty="0">
                <a:latin typeface="Calibri" pitchFamily="34" charset="0"/>
              </a:rPr>
              <a:t>GCS</a:t>
            </a: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Patients </a:t>
            </a:r>
          </a:p>
          <a:p>
            <a:pPr lvl="1"/>
            <a:r>
              <a:rPr lang="en-US" sz="2200" dirty="0"/>
              <a:t>&lt; 3 years: length, weight, and HC on all admissions </a:t>
            </a:r>
          </a:p>
          <a:p>
            <a:pPr lvl="1"/>
            <a:r>
              <a:rPr lang="en-US" sz="2200" dirty="0"/>
              <a:t>&gt;3 years: height and weight </a:t>
            </a:r>
          </a:p>
          <a:p>
            <a:pPr lvl="1"/>
            <a:r>
              <a:rPr lang="en-US" sz="2000" dirty="0"/>
              <a:t>Patients are usually divided by age for day shift/night shift measurements</a:t>
            </a:r>
          </a:p>
          <a:p>
            <a:pPr lvl="1"/>
            <a:r>
              <a:rPr lang="en-US" sz="2000" dirty="0"/>
              <a:t>Some patients are weighed at a specific time based on physician order.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Please let us know if you have any questions</a:t>
            </a:r>
          </a:p>
          <a:p>
            <a:r>
              <a:rPr lang="en-US" sz="2400" dirty="0"/>
              <a:t>Our goal is for everyone to have </a:t>
            </a:r>
            <a:r>
              <a:rPr lang="en-US" dirty="0"/>
              <a:t>a great clinical experience.</a:t>
            </a:r>
          </a:p>
          <a:p>
            <a:r>
              <a:rPr lang="en-US" dirty="0"/>
              <a:t>We </a:t>
            </a:r>
            <a:r>
              <a:rPr lang="en-US" sz="2400" dirty="0"/>
              <a:t>look forward to working with you.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74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9C103-6267-4988-A408-94059849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Nursing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C7D89-94C4-4F61-87DB-2D34B09EF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Marissa L. Brown, Director</a:t>
            </a:r>
          </a:p>
          <a:p>
            <a:pPr marL="0" lvl="0" indent="0">
              <a:buNone/>
            </a:pPr>
            <a:r>
              <a:rPr lang="en-US" dirty="0"/>
              <a:t>Clinical Education &amp; Professional Development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Amanda Smith, Nursing Education Specialist </a:t>
            </a:r>
          </a:p>
          <a:p>
            <a:r>
              <a:rPr lang="en-US" dirty="0"/>
              <a:t>PMAC: 7A,7B, &amp; 7C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Laura Parks, Nursing Education Specialist </a:t>
            </a:r>
          </a:p>
          <a:p>
            <a:r>
              <a:rPr lang="en-US" dirty="0" err="1"/>
              <a:t>PSTAM</a:t>
            </a:r>
            <a:r>
              <a:rPr lang="en-US" dirty="0"/>
              <a:t>: 8A, 8B, &amp; 8C</a:t>
            </a:r>
          </a:p>
          <a:p>
            <a:pPr mar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599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0B14B-DC20-44DD-BDC9-1A05D8966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Guidelines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5AD23-41DF-45B8-A2CB-D28123B85E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7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Training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Web-based Instructor Training</a:t>
            </a:r>
          </a:p>
          <a:p>
            <a:r>
              <a:rPr lang="en-US" dirty="0"/>
              <a:t>Shadowing Experience</a:t>
            </a:r>
          </a:p>
          <a:p>
            <a:pPr lvl="1"/>
            <a:r>
              <a:rPr lang="en-US" dirty="0"/>
              <a:t>12-24 hours if non-Vanderbilt employee</a:t>
            </a:r>
          </a:p>
          <a:p>
            <a:pPr lvl="1"/>
            <a:r>
              <a:rPr lang="en-US" dirty="0"/>
              <a:t>8 hours if Vanderbilt employee</a:t>
            </a:r>
          </a:p>
          <a:p>
            <a:r>
              <a:rPr lang="en-US" dirty="0"/>
              <a:t>Competency Sheets </a:t>
            </a:r>
          </a:p>
          <a:p>
            <a:pPr lvl="1"/>
            <a:r>
              <a:rPr lang="en-US" dirty="0"/>
              <a:t>Completed before beginning clinicals</a:t>
            </a:r>
          </a:p>
          <a:p>
            <a:pPr lvl="1"/>
            <a:r>
              <a:rPr lang="en-US" dirty="0"/>
              <a:t>Can be validated by unit educator or staff nurse</a:t>
            </a:r>
          </a:p>
          <a:p>
            <a:pPr lvl="1"/>
            <a:r>
              <a:rPr lang="en-US" dirty="0"/>
              <a:t>Email to student.placement@vumc.org</a:t>
            </a:r>
          </a:p>
        </p:txBody>
      </p:sp>
    </p:spTree>
    <p:extLst>
      <p:ext uri="{BB962C8B-B14F-4D97-AF65-F5344CB8AC3E}">
        <p14:creationId xmlns:p14="http://schemas.microsoft.com/office/powerpoint/2010/main" val="3685168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Feedback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Clinical Instructor:</a:t>
            </a:r>
          </a:p>
          <a:p>
            <a:pPr lvl="1"/>
            <a:r>
              <a:rPr lang="en-US" sz="1800" dirty="0"/>
              <a:t>Will be given in real time if possible</a:t>
            </a:r>
          </a:p>
          <a:p>
            <a:pPr lvl="1"/>
            <a:r>
              <a:rPr lang="en-US" sz="1800" dirty="0"/>
              <a:t>Information will be sent through school designee and NEPD</a:t>
            </a:r>
          </a:p>
          <a:p>
            <a:pPr marL="0" indent="0">
              <a:buNone/>
            </a:pPr>
            <a:r>
              <a:rPr lang="en-US" sz="2000" b="1" dirty="0"/>
              <a:t>Student:</a:t>
            </a:r>
          </a:p>
          <a:p>
            <a:pPr lvl="1"/>
            <a:r>
              <a:rPr lang="en-US" sz="1800" dirty="0"/>
              <a:t>Will be given in real time if possible</a:t>
            </a:r>
          </a:p>
          <a:p>
            <a:pPr lvl="1"/>
            <a:r>
              <a:rPr lang="en-US" sz="1800" dirty="0"/>
              <a:t>Information will be given to instructor if possible</a:t>
            </a:r>
          </a:p>
          <a:p>
            <a:pPr lvl="1"/>
            <a:r>
              <a:rPr lang="en-US" sz="1800" dirty="0"/>
              <a:t>Otherwise, information will be sent through school designee</a:t>
            </a:r>
          </a:p>
          <a:p>
            <a:pPr marL="0" indent="0">
              <a:buNone/>
            </a:pPr>
            <a:r>
              <a:rPr lang="en-US" sz="2000" b="1" dirty="0"/>
              <a:t>Unit/RN:</a:t>
            </a:r>
          </a:p>
          <a:p>
            <a:pPr lvl="1"/>
            <a:r>
              <a:rPr lang="en-US" sz="1800" dirty="0"/>
              <a:t>Information will be given to school designee or NEPD staff</a:t>
            </a:r>
          </a:p>
        </p:txBody>
      </p:sp>
    </p:spTree>
    <p:extLst>
      <p:ext uri="{BB962C8B-B14F-4D97-AF65-F5344CB8AC3E}">
        <p14:creationId xmlns:p14="http://schemas.microsoft.com/office/powerpoint/2010/main" val="2007212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Conflict of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Vanderbilt employee should:</a:t>
            </a:r>
          </a:p>
          <a:p>
            <a:r>
              <a:rPr lang="en-US" sz="2000" dirty="0"/>
              <a:t>Not engage in Vanderbilt business while serving as a clinical instructor</a:t>
            </a:r>
          </a:p>
          <a:p>
            <a:r>
              <a:rPr lang="en-US" sz="2000" dirty="0"/>
              <a:t>Use a personal email address for school communications</a:t>
            </a:r>
          </a:p>
          <a:p>
            <a:r>
              <a:rPr lang="en-US" sz="2000" dirty="0"/>
              <a:t>Submit a document disclosing the potential COI</a:t>
            </a:r>
          </a:p>
          <a:p>
            <a:r>
              <a:rPr lang="en-US" sz="2000" dirty="0"/>
              <a:t>Work within your current scope of practice</a:t>
            </a:r>
          </a:p>
          <a:p>
            <a:r>
              <a:rPr lang="en-US" sz="2000" dirty="0"/>
              <a:t>Wear a Vanderbilt Visitor ID during clinicals</a:t>
            </a:r>
          </a:p>
        </p:txBody>
      </p:sp>
    </p:spTree>
    <p:extLst>
      <p:ext uri="{BB962C8B-B14F-4D97-AF65-F5344CB8AC3E}">
        <p14:creationId xmlns:p14="http://schemas.microsoft.com/office/powerpoint/2010/main" val="3320778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Clinical Reminders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68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Bedside RN Primary Responsibilities: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Administer or Cosign blood and/or blood products</a:t>
            </a:r>
          </a:p>
          <a:p>
            <a:r>
              <a:rPr lang="en-US" dirty="0"/>
              <a:t>Perform Point of Care Testing</a:t>
            </a:r>
          </a:p>
          <a:p>
            <a:r>
              <a:rPr lang="en-US" dirty="0"/>
              <a:t>EVD Management</a:t>
            </a:r>
          </a:p>
          <a:p>
            <a:r>
              <a:rPr lang="en-US" dirty="0"/>
              <a:t>Chest Tube Management</a:t>
            </a:r>
          </a:p>
          <a:p>
            <a:r>
              <a:rPr lang="en-US" dirty="0"/>
              <a:t>PCA/Epidural Management</a:t>
            </a:r>
          </a:p>
          <a:p>
            <a:r>
              <a:rPr lang="en-US" dirty="0"/>
              <a:t>Central Line Dressing Changes</a:t>
            </a:r>
          </a:p>
          <a:p>
            <a:r>
              <a:rPr lang="en-US" dirty="0"/>
              <a:t>Epilepsy Monitoring Unit Patient Care</a:t>
            </a:r>
          </a:p>
        </p:txBody>
      </p:sp>
    </p:spTree>
    <p:extLst>
      <p:ext uri="{BB962C8B-B14F-4D97-AF65-F5344CB8AC3E}">
        <p14:creationId xmlns:p14="http://schemas.microsoft.com/office/powerpoint/2010/main" val="960392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ＭＳ Ｐゴシック" pitchFamily="-108" charset="-128"/>
              </a:rPr>
              <a:t>Patient Assignments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>
                <a:ea typeface="ＭＳ Ｐゴシック" pitchFamily="-108" charset="-128"/>
              </a:rPr>
              <a:t>Contact the Staffing Leader:</a:t>
            </a:r>
          </a:p>
          <a:p>
            <a:pPr lvl="1"/>
            <a:r>
              <a:rPr lang="en-US" sz="2000" dirty="0">
                <a:ea typeface="ＭＳ Ｐゴシック" pitchFamily="-108" charset="-128"/>
              </a:rPr>
              <a:t>2100-2300 for AM clinicals </a:t>
            </a:r>
          </a:p>
          <a:p>
            <a:pPr lvl="1"/>
            <a:r>
              <a:rPr lang="en-US" sz="2000" dirty="0">
                <a:ea typeface="ＭＳ Ｐゴシック" pitchFamily="-108" charset="-128"/>
              </a:rPr>
              <a:t>by 1245 for PM clinicals</a:t>
            </a:r>
          </a:p>
          <a:p>
            <a:pPr lvl="1"/>
            <a:endParaRPr lang="en-US" sz="2000" dirty="0">
              <a:ea typeface="ＭＳ Ｐゴシック" pitchFamily="-108" charset="-128"/>
            </a:endParaRPr>
          </a:p>
          <a:p>
            <a:r>
              <a:rPr lang="en-US" sz="2400" dirty="0">
                <a:ea typeface="ＭＳ Ｐゴシック" pitchFamily="-108" charset="-128"/>
              </a:rPr>
              <a:t>Fill out the Assignment sheet and post at the Nurses Station</a:t>
            </a:r>
          </a:p>
          <a:p>
            <a:endParaRPr lang="en-US" sz="2400" dirty="0">
              <a:ea typeface="ＭＳ Ｐゴシック" pitchFamily="-108" charset="-128"/>
            </a:endParaRPr>
          </a:p>
          <a:p>
            <a:r>
              <a:rPr lang="en-US" sz="2400" dirty="0">
                <a:ea typeface="ＭＳ Ｐゴシック" pitchFamily="-108" charset="-128"/>
              </a:rPr>
              <a:t>Review patients together to determine if the assignment and acuity will meet your objectives based on the student skill mix</a:t>
            </a:r>
          </a:p>
          <a:p>
            <a:pPr lvl="1"/>
            <a:r>
              <a:rPr lang="en-US" sz="2000" dirty="0">
                <a:ea typeface="ＭＳ Ｐゴシック" pitchFamily="-108" charset="-128"/>
              </a:rPr>
              <a:t>EMU, Transitional, Negative Isolation, Behavioral Health and Radiation patients should not be assigned</a:t>
            </a:r>
          </a:p>
          <a:p>
            <a:pPr>
              <a:buFont typeface="Arial" charset="0"/>
              <a:buNone/>
            </a:pPr>
            <a:endParaRPr lang="en-US" dirty="0">
              <a:ea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32077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1020</TotalTime>
  <Words>781</Words>
  <Application>Microsoft Office PowerPoint</Application>
  <PresentationFormat>On-screen Show (4:3)</PresentationFormat>
  <Paragraphs>124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Brush Script MT</vt:lpstr>
      <vt:lpstr>Calibri</vt:lpstr>
      <vt:lpstr>Constantia</vt:lpstr>
      <vt:lpstr>Franklin Gothic Book</vt:lpstr>
      <vt:lpstr>Rage Italic</vt:lpstr>
      <vt:lpstr>Trebuchet MS</vt:lpstr>
      <vt:lpstr>Pushpin</vt:lpstr>
      <vt:lpstr>Clinical Instructor Training</vt:lpstr>
      <vt:lpstr>Nursing Education</vt:lpstr>
      <vt:lpstr>Clinical Guidelines</vt:lpstr>
      <vt:lpstr>Training Requirements</vt:lpstr>
      <vt:lpstr>Feedback</vt:lpstr>
      <vt:lpstr>Conflict of Interest</vt:lpstr>
      <vt:lpstr>Clinical Reminders</vt:lpstr>
      <vt:lpstr>Bedside RN Primary Responsibilities:</vt:lpstr>
      <vt:lpstr>Patient Assignments</vt:lpstr>
      <vt:lpstr>Patient Assignments</vt:lpstr>
      <vt:lpstr>During Clinicals</vt:lpstr>
      <vt:lpstr>Sharing Space</vt:lpstr>
      <vt:lpstr>Social Media &amp; Privacy</vt:lpstr>
      <vt:lpstr>Student Injury</vt:lpstr>
      <vt:lpstr>Documentation Reminders</vt:lpstr>
      <vt:lpstr>Documentation</vt:lpstr>
      <vt:lpstr>Measurements</vt:lpstr>
      <vt:lpstr>Conclusion</vt:lpstr>
    </vt:vector>
  </TitlesOfParts>
  <Company>Vanderbilt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Louis LaPrad</dc:creator>
  <cp:lastModifiedBy>Jarman, Dominique N</cp:lastModifiedBy>
  <cp:revision>72</cp:revision>
  <dcterms:created xsi:type="dcterms:W3CDTF">2010-06-18T19:18:23Z</dcterms:created>
  <dcterms:modified xsi:type="dcterms:W3CDTF">2022-07-11T23:34:07Z</dcterms:modified>
</cp:coreProperties>
</file>