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90" r:id="rId4"/>
    <p:sldId id="262" r:id="rId5"/>
    <p:sldId id="265" r:id="rId6"/>
    <p:sldId id="299" r:id="rId7"/>
    <p:sldId id="300" r:id="rId8"/>
    <p:sldId id="297" r:id="rId9"/>
    <p:sldId id="263" r:id="rId10"/>
    <p:sldId id="288" r:id="rId11"/>
    <p:sldId id="264" r:id="rId12"/>
    <p:sldId id="266" r:id="rId13"/>
    <p:sldId id="267" r:id="rId14"/>
    <p:sldId id="286" r:id="rId15"/>
    <p:sldId id="298" r:id="rId16"/>
    <p:sldId id="268" r:id="rId17"/>
    <p:sldId id="269" r:id="rId18"/>
    <p:sldId id="272" r:id="rId19"/>
    <p:sldId id="273" r:id="rId20"/>
    <p:sldId id="294" r:id="rId21"/>
    <p:sldId id="295" r:id="rId22"/>
    <p:sldId id="301" r:id="rId23"/>
    <p:sldId id="277" r:id="rId24"/>
    <p:sldId id="274" r:id="rId25"/>
    <p:sldId id="302" r:id="rId26"/>
    <p:sldId id="278" r:id="rId27"/>
    <p:sldId id="279" r:id="rId28"/>
    <p:sldId id="280" r:id="rId29"/>
    <p:sldId id="281" r:id="rId30"/>
    <p:sldId id="303" r:id="rId31"/>
    <p:sldId id="304" r:id="rId32"/>
    <p:sldId id="287" r:id="rId33"/>
    <p:sldId id="284" r:id="rId34"/>
    <p:sldId id="285"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019"/>
    <a:srgbClr val="F0E230"/>
    <a:srgbClr val="F2E64C"/>
    <a:srgbClr val="F5E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1304" autoAdjust="0"/>
  </p:normalViewPr>
  <p:slideViewPr>
    <p:cSldViewPr>
      <p:cViewPr varScale="1">
        <p:scale>
          <a:sx n="67" d="100"/>
          <a:sy n="67" d="100"/>
        </p:scale>
        <p:origin x="1260"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F0BC5F9-5095-461C-9622-146A07A7D128}" type="datetimeFigureOut">
              <a:rPr lang="en-US" smtClean="0"/>
              <a:t>6/29/2022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6846F9F-E60B-4D76-8181-BC5ED4B55394}" type="slidenum">
              <a:rPr lang="en-US" smtClean="0"/>
              <a:t>‹#›</a:t>
            </a:fld>
            <a:endParaRPr lang="en-US"/>
          </a:p>
        </p:txBody>
      </p:sp>
    </p:spTree>
    <p:extLst>
      <p:ext uri="{BB962C8B-B14F-4D97-AF65-F5344CB8AC3E}">
        <p14:creationId xmlns:p14="http://schemas.microsoft.com/office/powerpoint/2010/main" val="3608498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a:t>
            </a:fld>
            <a:endParaRPr lang="en-US"/>
          </a:p>
        </p:txBody>
      </p:sp>
    </p:spTree>
    <p:extLst>
      <p:ext uri="{BB962C8B-B14F-4D97-AF65-F5344CB8AC3E}">
        <p14:creationId xmlns:p14="http://schemas.microsoft.com/office/powerpoint/2010/main" val="3271497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10</a:t>
            </a:fld>
            <a:endParaRPr lang="en-US"/>
          </a:p>
        </p:txBody>
      </p:sp>
    </p:spTree>
    <p:extLst>
      <p:ext uri="{BB962C8B-B14F-4D97-AF65-F5344CB8AC3E}">
        <p14:creationId xmlns:p14="http://schemas.microsoft.com/office/powerpoint/2010/main" val="2871240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11</a:t>
            </a:fld>
            <a:endParaRPr lang="en-US"/>
          </a:p>
        </p:txBody>
      </p:sp>
    </p:spTree>
    <p:extLst>
      <p:ext uri="{BB962C8B-B14F-4D97-AF65-F5344CB8AC3E}">
        <p14:creationId xmlns:p14="http://schemas.microsoft.com/office/powerpoint/2010/main" val="665925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12</a:t>
            </a:fld>
            <a:endParaRPr lang="en-US"/>
          </a:p>
        </p:txBody>
      </p:sp>
    </p:spTree>
    <p:extLst>
      <p:ext uri="{BB962C8B-B14F-4D97-AF65-F5344CB8AC3E}">
        <p14:creationId xmlns:p14="http://schemas.microsoft.com/office/powerpoint/2010/main" val="3654429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13</a:t>
            </a:fld>
            <a:endParaRPr lang="en-US"/>
          </a:p>
        </p:txBody>
      </p:sp>
    </p:spTree>
    <p:extLst>
      <p:ext uri="{BB962C8B-B14F-4D97-AF65-F5344CB8AC3E}">
        <p14:creationId xmlns:p14="http://schemas.microsoft.com/office/powerpoint/2010/main" val="2653651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14</a:t>
            </a:fld>
            <a:endParaRPr lang="en-US"/>
          </a:p>
        </p:txBody>
      </p:sp>
    </p:spTree>
    <p:extLst>
      <p:ext uri="{BB962C8B-B14F-4D97-AF65-F5344CB8AC3E}">
        <p14:creationId xmlns:p14="http://schemas.microsoft.com/office/powerpoint/2010/main" val="3879431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 is the best answer</a:t>
            </a:r>
            <a:r>
              <a:rPr lang="en-US" baseline="0" dirty="0"/>
              <a:t> (C is appropriate after competing B). You will need to communicate with the shift leader to determine the appropriate patient assignment for the students to meet both patient care needs, staffing requirements as well as student experience expectations. After determining assignments, they should be recorded on the appropriate sheet. </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15</a:t>
            </a:fld>
            <a:endParaRPr lang="en-US"/>
          </a:p>
        </p:txBody>
      </p:sp>
    </p:spTree>
    <p:extLst>
      <p:ext uri="{BB962C8B-B14F-4D97-AF65-F5344CB8AC3E}">
        <p14:creationId xmlns:p14="http://schemas.microsoft.com/office/powerpoint/2010/main" val="3530673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16</a:t>
            </a:fld>
            <a:endParaRPr lang="en-US"/>
          </a:p>
        </p:txBody>
      </p:sp>
    </p:spTree>
    <p:extLst>
      <p:ext uri="{BB962C8B-B14F-4D97-AF65-F5344CB8AC3E}">
        <p14:creationId xmlns:p14="http://schemas.microsoft.com/office/powerpoint/2010/main" val="3010472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17</a:t>
            </a:fld>
            <a:endParaRPr lang="en-US"/>
          </a:p>
        </p:txBody>
      </p:sp>
    </p:spTree>
    <p:extLst>
      <p:ext uri="{BB962C8B-B14F-4D97-AF65-F5344CB8AC3E}">
        <p14:creationId xmlns:p14="http://schemas.microsoft.com/office/powerpoint/2010/main" val="1232007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18</a:t>
            </a:fld>
            <a:endParaRPr lang="en-US"/>
          </a:p>
        </p:txBody>
      </p:sp>
    </p:spTree>
    <p:extLst>
      <p:ext uri="{BB962C8B-B14F-4D97-AF65-F5344CB8AC3E}">
        <p14:creationId xmlns:p14="http://schemas.microsoft.com/office/powerpoint/2010/main" val="7167841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19</a:t>
            </a:fld>
            <a:endParaRPr lang="en-US"/>
          </a:p>
        </p:txBody>
      </p:sp>
    </p:spTree>
    <p:extLst>
      <p:ext uri="{BB962C8B-B14F-4D97-AF65-F5344CB8AC3E}">
        <p14:creationId xmlns:p14="http://schemas.microsoft.com/office/powerpoint/2010/main" val="3599015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a:t>
            </a:fld>
            <a:endParaRPr lang="en-US"/>
          </a:p>
        </p:txBody>
      </p:sp>
    </p:spTree>
    <p:extLst>
      <p:ext uri="{BB962C8B-B14F-4D97-AF65-F5344CB8AC3E}">
        <p14:creationId xmlns:p14="http://schemas.microsoft.com/office/powerpoint/2010/main" val="3561599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20</a:t>
            </a:fld>
            <a:endParaRPr lang="en-US"/>
          </a:p>
        </p:txBody>
      </p:sp>
    </p:spTree>
    <p:extLst>
      <p:ext uri="{BB962C8B-B14F-4D97-AF65-F5344CB8AC3E}">
        <p14:creationId xmlns:p14="http://schemas.microsoft.com/office/powerpoint/2010/main" val="147006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21</a:t>
            </a:fld>
            <a:endParaRPr lang="en-US"/>
          </a:p>
        </p:txBody>
      </p:sp>
    </p:spTree>
    <p:extLst>
      <p:ext uri="{BB962C8B-B14F-4D97-AF65-F5344CB8AC3E}">
        <p14:creationId xmlns:p14="http://schemas.microsoft.com/office/powerpoint/2010/main" val="10872297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students must be in</a:t>
            </a:r>
            <a:r>
              <a:rPr lang="en-US" baseline="0" dirty="0"/>
              <a:t> a school lab coat or scrubs with the school badge on it. They must also have their VUMC badge clearly displayed above the waist.</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22</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23</a:t>
            </a:fld>
            <a:endParaRPr lang="en-US"/>
          </a:p>
        </p:txBody>
      </p:sp>
    </p:spTree>
    <p:extLst>
      <p:ext uri="{BB962C8B-B14F-4D97-AF65-F5344CB8AC3E}">
        <p14:creationId xmlns:p14="http://schemas.microsoft.com/office/powerpoint/2010/main" val="27827042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24</a:t>
            </a:fld>
            <a:endParaRPr lang="en-US"/>
          </a:p>
        </p:txBody>
      </p:sp>
    </p:spTree>
    <p:extLst>
      <p:ext uri="{BB962C8B-B14F-4D97-AF65-F5344CB8AC3E}">
        <p14:creationId xmlns:p14="http://schemas.microsoft.com/office/powerpoint/2010/main" val="33897685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 VUMC does not restrict cell phones being on the unit. We do prohibit photographs of any sort as well as any personal communication or</a:t>
            </a:r>
            <a:r>
              <a:rPr lang="en-US" baseline="0" dirty="0"/>
              <a:t> social media use during clinical time. Many schools have their own policies on cell phone use during </a:t>
            </a:r>
            <a:r>
              <a:rPr lang="en-US" baseline="0" dirty="0" err="1"/>
              <a:t>clinicals</a:t>
            </a:r>
            <a:r>
              <a:rPr lang="en-US" baseline="0" dirty="0"/>
              <a:t>. Please refer to your school policy which may be more restrictive.</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25</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26</a:t>
            </a:fld>
            <a:endParaRPr lang="en-US"/>
          </a:p>
        </p:txBody>
      </p:sp>
    </p:spTree>
    <p:extLst>
      <p:ext uri="{BB962C8B-B14F-4D97-AF65-F5344CB8AC3E}">
        <p14:creationId xmlns:p14="http://schemas.microsoft.com/office/powerpoint/2010/main" val="39354156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27</a:t>
            </a:fld>
            <a:endParaRPr lang="en-US"/>
          </a:p>
        </p:txBody>
      </p:sp>
    </p:spTree>
    <p:extLst>
      <p:ext uri="{BB962C8B-B14F-4D97-AF65-F5344CB8AC3E}">
        <p14:creationId xmlns:p14="http://schemas.microsoft.com/office/powerpoint/2010/main" val="15381541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28</a:t>
            </a:fld>
            <a:endParaRPr lang="en-US"/>
          </a:p>
        </p:txBody>
      </p:sp>
    </p:spTree>
    <p:extLst>
      <p:ext uri="{BB962C8B-B14F-4D97-AF65-F5344CB8AC3E}">
        <p14:creationId xmlns:p14="http://schemas.microsoft.com/office/powerpoint/2010/main" val="30384017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29</a:t>
            </a:fld>
            <a:endParaRPr lang="en-US"/>
          </a:p>
        </p:txBody>
      </p:sp>
    </p:spTree>
    <p:extLst>
      <p:ext uri="{BB962C8B-B14F-4D97-AF65-F5344CB8AC3E}">
        <p14:creationId xmlns:p14="http://schemas.microsoft.com/office/powerpoint/2010/main" val="670235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a:t>
            </a:fld>
            <a:endParaRPr lang="en-US"/>
          </a:p>
        </p:txBody>
      </p:sp>
    </p:spTree>
    <p:extLst>
      <p:ext uri="{BB962C8B-B14F-4D97-AF65-F5344CB8AC3E}">
        <p14:creationId xmlns:p14="http://schemas.microsoft.com/office/powerpoint/2010/main" val="1368879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 Best conflict resolution- </a:t>
            </a:r>
            <a:r>
              <a:rPr lang="en-US" baseline="0" dirty="0"/>
              <a:t>use the HEARD model of communication (Hear, empathize, acknowledge, resolve and document). Good communication of goals and expectations of the students for the day at the beginning of the shift will go a long way in preventing these types of miscommunications.</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30</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31</a:t>
            </a:fld>
            <a:endParaRPr lang="en-US"/>
          </a:p>
        </p:txBody>
      </p:sp>
    </p:spTree>
    <p:extLst>
      <p:ext uri="{BB962C8B-B14F-4D97-AF65-F5344CB8AC3E}">
        <p14:creationId xmlns:p14="http://schemas.microsoft.com/office/powerpoint/2010/main" val="37361368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32</a:t>
            </a:fld>
            <a:endParaRPr lang="en-US"/>
          </a:p>
        </p:txBody>
      </p:sp>
    </p:spTree>
    <p:extLst>
      <p:ext uri="{BB962C8B-B14F-4D97-AF65-F5344CB8AC3E}">
        <p14:creationId xmlns:p14="http://schemas.microsoft.com/office/powerpoint/2010/main" val="42378045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33</a:t>
            </a:fld>
            <a:endParaRPr lang="en-US"/>
          </a:p>
        </p:txBody>
      </p:sp>
    </p:spTree>
    <p:extLst>
      <p:ext uri="{BB962C8B-B14F-4D97-AF65-F5344CB8AC3E}">
        <p14:creationId xmlns:p14="http://schemas.microsoft.com/office/powerpoint/2010/main" val="28031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34</a:t>
            </a:fld>
            <a:endParaRPr lang="en-US"/>
          </a:p>
        </p:txBody>
      </p:sp>
    </p:spTree>
    <p:extLst>
      <p:ext uri="{BB962C8B-B14F-4D97-AF65-F5344CB8AC3E}">
        <p14:creationId xmlns:p14="http://schemas.microsoft.com/office/powerpoint/2010/main" val="564981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4</a:t>
            </a:fld>
            <a:endParaRPr lang="en-US"/>
          </a:p>
        </p:txBody>
      </p:sp>
    </p:spTree>
    <p:extLst>
      <p:ext uri="{BB962C8B-B14F-4D97-AF65-F5344CB8AC3E}">
        <p14:creationId xmlns:p14="http://schemas.microsoft.com/office/powerpoint/2010/main" val="164768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5</a:t>
            </a:fld>
            <a:endParaRPr lang="en-US"/>
          </a:p>
        </p:txBody>
      </p:sp>
    </p:spTree>
    <p:extLst>
      <p:ext uri="{BB962C8B-B14F-4D97-AF65-F5344CB8AC3E}">
        <p14:creationId xmlns:p14="http://schemas.microsoft.com/office/powerpoint/2010/main" val="2650096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6</a:t>
            </a:fld>
            <a:endParaRPr lang="en-US"/>
          </a:p>
        </p:txBody>
      </p:sp>
    </p:spTree>
    <p:extLst>
      <p:ext uri="{BB962C8B-B14F-4D97-AF65-F5344CB8AC3E}">
        <p14:creationId xmlns:p14="http://schemas.microsoft.com/office/powerpoint/2010/main" val="637694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7</a:t>
            </a:fld>
            <a:endParaRPr lang="en-US"/>
          </a:p>
        </p:txBody>
      </p:sp>
    </p:spTree>
    <p:extLst>
      <p:ext uri="{BB962C8B-B14F-4D97-AF65-F5344CB8AC3E}">
        <p14:creationId xmlns:p14="http://schemas.microsoft.com/office/powerpoint/2010/main" val="2119599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Rationale- students are expected to be under</a:t>
            </a:r>
            <a:r>
              <a:rPr lang="en-US" baseline="0" dirty="0"/>
              <a:t> supervision at all times while in clinical rotations. Generally, we ask that they remain on the unit to which they are assigned. In the special exceptions where students are following their patient throughout care (i.e. to interventional radiology, speech, PT/OT, </a:t>
            </a:r>
            <a:r>
              <a:rPr lang="en-US" baseline="0" dirty="0" err="1"/>
              <a:t>etc</a:t>
            </a:r>
            <a:r>
              <a:rPr lang="en-US" baseline="0" dirty="0"/>
              <a:t>), permission must be obtained from both the unit CSL/RSL and the receiving charge nurse in the department. While they are off the unit they are in a strictly observation role only. Students are NOT allowed to follow patients into MRI, OR </a:t>
            </a:r>
            <a:r>
              <a:rPr lang="en-US" baseline="0" dirty="0" err="1"/>
              <a:t>or</a:t>
            </a:r>
            <a:r>
              <a:rPr lang="en-US" baseline="0" dirty="0"/>
              <a:t> when transferring patients to a different unit. Students are not allowed to transport patients independently.  </a:t>
            </a:r>
            <a:endParaRPr lang="en-US" dirty="0"/>
          </a:p>
        </p:txBody>
      </p:sp>
      <p:sp>
        <p:nvSpPr>
          <p:cNvPr id="4" name="Slide Number Placeholder 3"/>
          <p:cNvSpPr>
            <a:spLocks noGrp="1"/>
          </p:cNvSpPr>
          <p:nvPr>
            <p:ph type="sldNum" sz="quarter" idx="10"/>
          </p:nvPr>
        </p:nvSpPr>
        <p:spPr/>
        <p:txBody>
          <a:bodyPr/>
          <a:lstStyle/>
          <a:p>
            <a:fld id="{36846F9F-E60B-4D76-8181-BC5ED4B55394}" type="slidenum">
              <a:rPr lang="en-US" smtClean="0"/>
              <a:t>8</a:t>
            </a:fld>
            <a:endParaRPr lang="en-US"/>
          </a:p>
        </p:txBody>
      </p:sp>
    </p:spTree>
    <p:extLst>
      <p:ext uri="{BB962C8B-B14F-4D97-AF65-F5344CB8AC3E}">
        <p14:creationId xmlns:p14="http://schemas.microsoft.com/office/powerpoint/2010/main" val="1591291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846F9F-E60B-4D76-8181-BC5ED4B55394}" type="slidenum">
              <a:rPr lang="en-US" smtClean="0"/>
              <a:t>9</a:t>
            </a:fld>
            <a:endParaRPr lang="en-US"/>
          </a:p>
        </p:txBody>
      </p:sp>
    </p:spTree>
    <p:extLst>
      <p:ext uri="{BB962C8B-B14F-4D97-AF65-F5344CB8AC3E}">
        <p14:creationId xmlns:p14="http://schemas.microsoft.com/office/powerpoint/2010/main" val="1460535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2116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073591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453597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1143000"/>
            <a:ext cx="6781800" cy="1527175"/>
          </a:xfrm>
        </p:spPr>
        <p:txBody>
          <a:bodyPr/>
          <a:lstStyle/>
          <a:p>
            <a:r>
              <a:rPr lang="en-US"/>
              <a:t>Click to edit Master title style</a:t>
            </a:r>
          </a:p>
        </p:txBody>
      </p:sp>
      <p:sp>
        <p:nvSpPr>
          <p:cNvPr id="3" name="SmartArt Placeholder 2"/>
          <p:cNvSpPr>
            <a:spLocks noGrp="1"/>
          </p:cNvSpPr>
          <p:nvPr>
            <p:ph type="dgm" idx="1"/>
          </p:nvPr>
        </p:nvSpPr>
        <p:spPr>
          <a:xfrm>
            <a:off x="1219200" y="2895600"/>
            <a:ext cx="6781800" cy="3048000"/>
          </a:xfrm>
        </p:spPr>
        <p:txBody>
          <a:bodyPr/>
          <a:lstStyle/>
          <a:p>
            <a:pPr lvl="0"/>
            <a:r>
              <a:rPr lang="en-US" noProof="0"/>
              <a:t>Click icon to add SmartArt graphic</a:t>
            </a:r>
            <a:endParaRPr lang="en-US" noProof="0" dirty="0"/>
          </a:p>
        </p:txBody>
      </p:sp>
      <p:sp>
        <p:nvSpPr>
          <p:cNvPr id="4" name="Rectangle 4"/>
          <p:cNvSpPr>
            <a:spLocks noGrp="1" noChangeArrowheads="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67321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49469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12847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2202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51351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985424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3230365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1033061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8CE88649-54CB-4723-9146-5E21A5905FE7}" type="datetimeFigureOut">
              <a:rPr lang="en-US" smtClean="0"/>
              <a:t>6/29/2022</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3907E0E-781F-4AE9-8F0E-E577AF8656BA}" type="slidenum">
              <a:rPr lang="en-US" smtClean="0"/>
              <a:t>‹#›</a:t>
            </a:fld>
            <a:endParaRPr lang="en-US"/>
          </a:p>
        </p:txBody>
      </p:sp>
    </p:spTree>
    <p:extLst>
      <p:ext uri="{BB962C8B-B14F-4D97-AF65-F5344CB8AC3E}">
        <p14:creationId xmlns:p14="http://schemas.microsoft.com/office/powerpoint/2010/main" val="2464661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8CE88649-54CB-4723-9146-5E21A5905FE7}" type="datetimeFigureOut">
              <a:rPr lang="en-US" smtClean="0"/>
              <a:t>6/29/2022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93907E0E-781F-4AE9-8F0E-E577AF8656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S PGothic" pitchFamily="34"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hr.vumc.org/cardservices/photo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student.placement@vumc.org"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hyperlink" Target="mailto:Student.placement@vumc.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voe@vumc.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Gill Sans MT"/>
                <a:ea typeface="MS PGothic"/>
              </a:rPr>
              <a:t>VBCH Clinical Instructor Orientation</a:t>
            </a:r>
          </a:p>
        </p:txBody>
      </p:sp>
      <p:sp>
        <p:nvSpPr>
          <p:cNvPr id="3" name="Subtitle 2"/>
          <p:cNvSpPr>
            <a:spLocks noGrp="1"/>
          </p:cNvSpPr>
          <p:nvPr>
            <p:ph type="subTitle" idx="1"/>
          </p:nvPr>
        </p:nvSpPr>
        <p:spPr/>
        <p:txBody>
          <a:bodyPr/>
          <a:lstStyle/>
          <a:p>
            <a:r>
              <a:rPr lang="en-US" sz="2400" dirty="0">
                <a:latin typeface="Gill Sans MT" panose="020B0502020104020203" pitchFamily="34" charset="0"/>
              </a:rPr>
              <a:t>Nursing Education and Professional Development</a:t>
            </a:r>
          </a:p>
        </p:txBody>
      </p:sp>
      <p:sp>
        <p:nvSpPr>
          <p:cNvPr id="4" name="TextBox 3">
            <a:extLst>
              <a:ext uri="{FF2B5EF4-FFF2-40B4-BE49-F238E27FC236}">
                <a16:creationId xmlns:a16="http://schemas.microsoft.com/office/drawing/2014/main" id="{86DC4BDC-D984-4C59-9E49-E8964D25891D}"/>
              </a:ext>
            </a:extLst>
          </p:cNvPr>
          <p:cNvSpPr txBox="1"/>
          <p:nvPr/>
        </p:nvSpPr>
        <p:spPr>
          <a:xfrm>
            <a:off x="8229600" y="6400800"/>
            <a:ext cx="914400" cy="246221"/>
          </a:xfrm>
          <a:prstGeom prst="rect">
            <a:avLst/>
          </a:prstGeom>
          <a:noFill/>
        </p:spPr>
        <p:txBody>
          <a:bodyPr wrap="square" rtlCol="0">
            <a:spAutoFit/>
          </a:bodyPr>
          <a:lstStyle/>
          <a:p>
            <a:r>
              <a:rPr lang="en-US" sz="1000" dirty="0"/>
              <a:t>6/2022</a:t>
            </a:r>
          </a:p>
        </p:txBody>
      </p:sp>
    </p:spTree>
    <p:extLst>
      <p:ext uri="{BB962C8B-B14F-4D97-AF65-F5344CB8AC3E}">
        <p14:creationId xmlns:p14="http://schemas.microsoft.com/office/powerpoint/2010/main" val="3796703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8229600" cy="1143000"/>
          </a:xfrm>
        </p:spPr>
        <p:txBody>
          <a:bodyPr/>
          <a:lstStyle/>
          <a:p>
            <a:r>
              <a:rPr lang="en-US" sz="4000" dirty="0">
                <a:latin typeface="Gill Sans MT" panose="020B0502020104020203" pitchFamily="34" charset="0"/>
              </a:rPr>
              <a:t>Instructor Orientation Requirements</a:t>
            </a:r>
            <a:endParaRPr lang="en-US" sz="4000" dirty="0"/>
          </a:p>
        </p:txBody>
      </p:sp>
      <p:sp>
        <p:nvSpPr>
          <p:cNvPr id="3" name="Content Placeholder 2"/>
          <p:cNvSpPr>
            <a:spLocks noGrp="1"/>
          </p:cNvSpPr>
          <p:nvPr>
            <p:ph idx="1"/>
          </p:nvPr>
        </p:nvSpPr>
        <p:spPr>
          <a:xfrm>
            <a:off x="533400" y="2514600"/>
            <a:ext cx="8229600" cy="3217059"/>
          </a:xfrm>
        </p:spPr>
        <p:txBody>
          <a:bodyPr/>
          <a:lstStyle/>
          <a:p>
            <a:pPr>
              <a:buFont typeface="Wingdings" panose="05000000000000000000" pitchFamily="2" charset="2"/>
              <a:buChar char="Ø"/>
            </a:pPr>
            <a:r>
              <a:rPr lang="en-US" sz="2400" dirty="0">
                <a:latin typeface="Gill Sans MT" panose="020B0502020104020203" pitchFamily="34" charset="0"/>
              </a:rPr>
              <a:t>VUMC Employees assigned unit other than home unit:</a:t>
            </a:r>
          </a:p>
          <a:p>
            <a:pPr lvl="1">
              <a:buFont typeface="Wingdings" panose="05000000000000000000" pitchFamily="2" charset="2"/>
              <a:buChar char="Ø"/>
            </a:pPr>
            <a:r>
              <a:rPr lang="en-US" sz="2400" dirty="0">
                <a:latin typeface="Gill Sans MT" panose="020B0502020104020203" pitchFamily="34" charset="0"/>
              </a:rPr>
              <a:t>1 – 12 hour shadowing shift with a staff nurse</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pPr>
              <a:buFont typeface="Wingdings" panose="05000000000000000000" pitchFamily="2" charset="2"/>
              <a:buChar char="Ø"/>
            </a:pPr>
            <a:r>
              <a:rPr lang="en-US" sz="2400" dirty="0">
                <a:latin typeface="Gill Sans MT" panose="020B0502020104020203" pitchFamily="34" charset="0"/>
              </a:rPr>
              <a:t>VUMC Employees working on home unit:</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endParaRPr lang="en-US" dirty="0"/>
          </a:p>
        </p:txBody>
      </p:sp>
    </p:spTree>
    <p:extLst>
      <p:ext uri="{BB962C8B-B14F-4D97-AF65-F5344CB8AC3E}">
        <p14:creationId xmlns:p14="http://schemas.microsoft.com/office/powerpoint/2010/main" val="828489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sz="4000" dirty="0">
                <a:latin typeface="Gill Sans MT" panose="020B0502020104020203" pitchFamily="34" charset="0"/>
              </a:rPr>
              <a:t>Instructor Orientation Requirements</a:t>
            </a:r>
            <a:endParaRPr lang="en-US" sz="4000" dirty="0"/>
          </a:p>
        </p:txBody>
      </p:sp>
      <p:sp>
        <p:nvSpPr>
          <p:cNvPr id="3" name="Content Placeholder 2"/>
          <p:cNvSpPr>
            <a:spLocks noGrp="1"/>
          </p:cNvSpPr>
          <p:nvPr>
            <p:ph idx="1"/>
          </p:nvPr>
        </p:nvSpPr>
        <p:spPr>
          <a:xfrm>
            <a:off x="533400" y="2133600"/>
            <a:ext cx="8229600" cy="4648200"/>
          </a:xfrm>
        </p:spPr>
        <p:txBody>
          <a:bodyPr/>
          <a:lstStyle/>
          <a:p>
            <a:pPr>
              <a:buFont typeface="Wingdings" panose="05000000000000000000" pitchFamily="2" charset="2"/>
              <a:buChar char="Ø"/>
            </a:pPr>
            <a:r>
              <a:rPr lang="en-US" sz="2600" dirty="0">
                <a:latin typeface="Gill Sans MT" panose="020B0502020104020203" pitchFamily="34" charset="0"/>
              </a:rPr>
              <a:t>Vanderbilt issued ID badge with school name </a:t>
            </a:r>
          </a:p>
          <a:p>
            <a:pPr lvl="1">
              <a:buFont typeface="Wingdings" panose="05000000000000000000" pitchFamily="2" charset="2"/>
              <a:buChar char="Ø"/>
            </a:pPr>
            <a:r>
              <a:rPr lang="en-US" sz="2600" dirty="0">
                <a:latin typeface="Gill Sans MT" panose="020B0502020104020203" pitchFamily="34" charset="0"/>
              </a:rPr>
              <a:t>Indicating you are a visiting instructor</a:t>
            </a:r>
          </a:p>
          <a:p>
            <a:pPr lvl="1">
              <a:buFont typeface="Wingdings" panose="05000000000000000000" pitchFamily="2" charset="2"/>
              <a:buChar char="Ø"/>
            </a:pPr>
            <a:r>
              <a:rPr lang="en-US" sz="2600" dirty="0">
                <a:latin typeface="Gill Sans MT" panose="020B0502020104020203" pitchFamily="34" charset="0"/>
              </a:rPr>
              <a:t>Applies to VUMC employees (should NOT wear their VUMC employee badge during rotations)</a:t>
            </a:r>
          </a:p>
        </p:txBody>
      </p:sp>
    </p:spTree>
    <p:extLst>
      <p:ext uri="{BB962C8B-B14F-4D97-AF65-F5344CB8AC3E}">
        <p14:creationId xmlns:p14="http://schemas.microsoft.com/office/powerpoint/2010/main" val="442532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lstStyle/>
          <a:p>
            <a:r>
              <a:rPr lang="en-US" dirty="0">
                <a:latin typeface="Gill Sans MT" panose="020B0502020104020203" pitchFamily="34" charset="0"/>
              </a:rPr>
              <a:t>Clinical Instructor Responsibilities</a:t>
            </a:r>
          </a:p>
        </p:txBody>
      </p:sp>
      <p:sp>
        <p:nvSpPr>
          <p:cNvPr id="3" name="Content Placeholder 2"/>
          <p:cNvSpPr>
            <a:spLocks noGrp="1"/>
          </p:cNvSpPr>
          <p:nvPr>
            <p:ph idx="1"/>
          </p:nvPr>
        </p:nvSpPr>
        <p:spPr>
          <a:xfrm>
            <a:off x="457200" y="21336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Clinical instructor </a:t>
            </a:r>
            <a:r>
              <a:rPr lang="en-US" sz="2600" b="1" u="sng" dirty="0">
                <a:latin typeface="Gill Sans MT" panose="020B0502020104020203" pitchFamily="34" charset="0"/>
              </a:rPr>
              <a:t>MUST</a:t>
            </a:r>
            <a:r>
              <a:rPr lang="en-US" sz="2600" dirty="0">
                <a:latin typeface="Gill Sans MT" panose="020B0502020104020203" pitchFamily="34" charset="0"/>
              </a:rPr>
              <a:t>:</a:t>
            </a:r>
          </a:p>
          <a:p>
            <a:pPr lvl="1">
              <a:buFont typeface="Wingdings" panose="05000000000000000000" pitchFamily="2" charset="2"/>
              <a:buChar char="Ø"/>
            </a:pPr>
            <a:r>
              <a:rPr lang="en-US" sz="2600" dirty="0">
                <a:latin typeface="Gill Sans MT" panose="020B0502020104020203" pitchFamily="34" charset="0"/>
              </a:rPr>
              <a:t>Be present on unit</a:t>
            </a:r>
          </a:p>
          <a:p>
            <a:pPr lvl="1">
              <a:buFont typeface="Wingdings" panose="05000000000000000000" pitchFamily="2" charset="2"/>
              <a:buChar char="Ø"/>
            </a:pPr>
            <a:r>
              <a:rPr lang="en-US" sz="2600" dirty="0">
                <a:latin typeface="Gill Sans MT" panose="020B0502020104020203" pitchFamily="34" charset="0"/>
              </a:rPr>
              <a:t>Determine student assignments in collaboration with the charge nurse, CSL, and/or delegate</a:t>
            </a:r>
          </a:p>
          <a:p>
            <a:pPr lvl="1">
              <a:buFont typeface="Wingdings" panose="05000000000000000000" pitchFamily="2" charset="2"/>
              <a:buChar char="Ø"/>
            </a:pPr>
            <a:r>
              <a:rPr lang="en-US" sz="2600" dirty="0">
                <a:latin typeface="Gill Sans MT" panose="020B0502020104020203" pitchFamily="34" charset="0"/>
              </a:rPr>
              <a:t>Review and co-sign all student documentation</a:t>
            </a:r>
          </a:p>
          <a:p>
            <a:pPr lvl="1">
              <a:buFont typeface="Wingdings" panose="05000000000000000000" pitchFamily="2" charset="2"/>
              <a:buChar char="Ø"/>
            </a:pPr>
            <a:r>
              <a:rPr lang="en-US" sz="2600" dirty="0">
                <a:latin typeface="Gill Sans MT" panose="020B0502020104020203" pitchFamily="34" charset="0"/>
              </a:rPr>
              <a:t>Accompany the student in performance of assessments, skills, procedures and medication administration to assess and verify his/her performance</a:t>
            </a:r>
          </a:p>
        </p:txBody>
      </p:sp>
    </p:spTree>
    <p:extLst>
      <p:ext uri="{BB962C8B-B14F-4D97-AF65-F5344CB8AC3E}">
        <p14:creationId xmlns:p14="http://schemas.microsoft.com/office/powerpoint/2010/main" val="3716538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dirty="0">
                <a:latin typeface="Gill Sans MT" panose="020B0502020104020203" pitchFamily="34" charset="0"/>
              </a:rPr>
              <a:t>Clinical Instructor Responsibilities</a:t>
            </a:r>
            <a:endParaRPr lang="en-US" dirty="0"/>
          </a:p>
        </p:txBody>
      </p:sp>
      <p:sp>
        <p:nvSpPr>
          <p:cNvPr id="3" name="Content Placeholder 2"/>
          <p:cNvSpPr>
            <a:spLocks noGrp="1"/>
          </p:cNvSpPr>
          <p:nvPr>
            <p:ph idx="1"/>
          </p:nvPr>
        </p:nvSpPr>
        <p:spPr>
          <a:xfrm>
            <a:off x="457200" y="2326175"/>
            <a:ext cx="8229600" cy="4227025"/>
          </a:xfrm>
        </p:spPr>
        <p:txBody>
          <a:bodyPr>
            <a:normAutofit/>
          </a:bodyPr>
          <a:lstStyle/>
          <a:p>
            <a:pPr>
              <a:buFont typeface="Wingdings" panose="05000000000000000000" pitchFamily="2" charset="2"/>
              <a:buChar char="Ø"/>
            </a:pPr>
            <a:r>
              <a:rPr lang="en-US" sz="2600" dirty="0">
                <a:latin typeface="Gill Sans MT" panose="020B0502020104020203" pitchFamily="34" charset="0"/>
              </a:rPr>
              <a:t>Instructors and students will be on the floor ready to get report at the designated time</a:t>
            </a:r>
          </a:p>
          <a:p>
            <a:pPr>
              <a:buFont typeface="Wingdings" panose="05000000000000000000" pitchFamily="2" charset="2"/>
              <a:buChar char="Ø"/>
            </a:pPr>
            <a:r>
              <a:rPr lang="en-US" sz="2600" dirty="0">
                <a:latin typeface="Gill Sans MT" panose="020B0502020104020203" pitchFamily="34" charset="0"/>
              </a:rPr>
              <a:t>Assignments will be documented on the Assignment form by the clinical instructor and given to the charge nurse/CSL</a:t>
            </a:r>
          </a:p>
          <a:p>
            <a:pPr>
              <a:buFont typeface="Wingdings" panose="05000000000000000000" pitchFamily="2" charset="2"/>
              <a:buChar char="Ø"/>
            </a:pPr>
            <a:r>
              <a:rPr lang="en-US" sz="2600" dirty="0">
                <a:latin typeface="Gill Sans MT" panose="020B0502020104020203" pitchFamily="34" charset="0"/>
              </a:rPr>
              <a:t>Objectives and goals of the clinical experience should be communicated to the unit</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endParaRPr lang="en-US" sz="2600" dirty="0">
              <a:latin typeface="Gill Sans MT" panose="020B0502020104020203" pitchFamily="34" charset="0"/>
            </a:endParaRPr>
          </a:p>
          <a:p>
            <a:pPr marL="0" indent="0" algn="ctr">
              <a:buNone/>
            </a:pPr>
            <a:endParaRPr lang="en-US" sz="2000" dirty="0">
              <a:latin typeface="Gill Sans MT" panose="020B0502020104020203" pitchFamily="34" charset="0"/>
            </a:endParaRPr>
          </a:p>
          <a:p>
            <a:pPr marL="0" indent="0">
              <a:buNone/>
            </a:pPr>
            <a:endParaRPr lang="en-US" sz="2600" dirty="0">
              <a:latin typeface="Gill Sans MT" panose="020B0502020104020203" pitchFamily="34" charset="0"/>
            </a:endParaRPr>
          </a:p>
        </p:txBody>
      </p:sp>
    </p:spTree>
    <p:extLst>
      <p:ext uri="{BB962C8B-B14F-4D97-AF65-F5344CB8AC3E}">
        <p14:creationId xmlns:p14="http://schemas.microsoft.com/office/powerpoint/2010/main" val="650629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2133600"/>
            <a:ext cx="2590800" cy="2554545"/>
          </a:xfrm>
          <a:prstGeom prst="rect">
            <a:avLst/>
          </a:prstGeom>
          <a:noFill/>
        </p:spPr>
        <p:txBody>
          <a:bodyPr wrap="square" rtlCol="0">
            <a:spAutoFit/>
          </a:bodyPr>
          <a:lstStyle/>
          <a:p>
            <a:r>
              <a:rPr lang="en-US" sz="4000">
                <a:latin typeface="Gill Sans MT" panose="020B0502020104020203" pitchFamily="34" charset="0"/>
              </a:rPr>
              <a:t>Nursing Student Assignment Sheet</a:t>
            </a:r>
            <a:endParaRPr lang="en-US" sz="4000" dirty="0">
              <a:latin typeface="Gill Sans MT" panose="020B0502020104020203" pitchFamily="34" charset="0"/>
            </a:endParaRPr>
          </a:p>
        </p:txBody>
      </p:sp>
      <p:pic>
        <p:nvPicPr>
          <p:cNvPr id="2" name="Picture 1">
            <a:extLst>
              <a:ext uri="{FF2B5EF4-FFF2-40B4-BE49-F238E27FC236}">
                <a16:creationId xmlns:a16="http://schemas.microsoft.com/office/drawing/2014/main" id="{FB644EF3-5496-4771-9A50-2F222FF5E3FE}"/>
              </a:ext>
            </a:extLst>
          </p:cNvPr>
          <p:cNvPicPr>
            <a:picLocks noChangeAspect="1"/>
          </p:cNvPicPr>
          <p:nvPr/>
        </p:nvPicPr>
        <p:blipFill>
          <a:blip r:embed="rId3"/>
          <a:stretch>
            <a:fillRect/>
          </a:stretch>
        </p:blipFill>
        <p:spPr>
          <a:xfrm>
            <a:off x="4457700" y="947737"/>
            <a:ext cx="3848100" cy="4962525"/>
          </a:xfrm>
          <a:prstGeom prst="rect">
            <a:avLst/>
          </a:prstGeom>
        </p:spPr>
      </p:pic>
    </p:spTree>
    <p:extLst>
      <p:ext uri="{BB962C8B-B14F-4D97-AF65-F5344CB8AC3E}">
        <p14:creationId xmlns:p14="http://schemas.microsoft.com/office/powerpoint/2010/main" val="2690380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800" dirty="0"/>
              <a:t>You are prepping your students assignments the night before clinical. What is the most appropriate process for determining how best to place them?</a:t>
            </a:r>
          </a:p>
          <a:p>
            <a:pPr marL="457200" lvl="1" indent="0">
              <a:buNone/>
            </a:pPr>
            <a:r>
              <a:rPr lang="en-US" sz="2400" dirty="0"/>
              <a:t>A: Call the night shift leader and ask which nurses to assign your students to</a:t>
            </a:r>
          </a:p>
          <a:p>
            <a:pPr marL="457200" lvl="1" indent="0">
              <a:buNone/>
            </a:pPr>
            <a:r>
              <a:rPr lang="en-US" sz="2400" b="1" dirty="0"/>
              <a:t>B: Go in prior to students arrival and communicate with shift leader to determine appropriate patients for students</a:t>
            </a:r>
          </a:p>
          <a:p>
            <a:pPr marL="457200" lvl="1" indent="0">
              <a:buNone/>
            </a:pPr>
            <a:r>
              <a:rPr lang="en-US" sz="2400" dirty="0"/>
              <a:t>C: Write down student assignments on assignment sheet and leave at the medical receptionist desk </a:t>
            </a:r>
          </a:p>
        </p:txBody>
      </p:sp>
    </p:spTree>
    <p:extLst>
      <p:ext uri="{BB962C8B-B14F-4D97-AF65-F5344CB8AC3E}">
        <p14:creationId xmlns:p14="http://schemas.microsoft.com/office/powerpoint/2010/main" val="3371213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Educational Guidance</a:t>
            </a:r>
          </a:p>
        </p:txBody>
      </p:sp>
      <p:sp>
        <p:nvSpPr>
          <p:cNvPr id="3" name="Content Placeholder 2"/>
          <p:cNvSpPr>
            <a:spLocks noGrp="1"/>
          </p:cNvSpPr>
          <p:nvPr>
            <p:ph idx="1"/>
          </p:nvPr>
        </p:nvSpPr>
        <p:spPr>
          <a:xfrm>
            <a:off x="381000" y="1828800"/>
            <a:ext cx="8229600" cy="4876800"/>
          </a:xfrm>
        </p:spPr>
        <p:txBody>
          <a:bodyPr/>
          <a:lstStyle/>
          <a:p>
            <a:pPr>
              <a:buFont typeface="Wingdings" panose="05000000000000000000" pitchFamily="2" charset="2"/>
              <a:buChar char="Ø"/>
            </a:pPr>
            <a:r>
              <a:rPr lang="en-US" sz="2600" dirty="0">
                <a:latin typeface="Gill Sans MT" panose="020B0502020104020203" pitchFamily="34" charset="0"/>
              </a:rPr>
              <a:t>Instructor / Student will receive a handover communication from the assigned nurse</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Student performs care under the supervision of the Clinical Instructor or Licensed Care Provider</a:t>
            </a:r>
          </a:p>
          <a:p>
            <a:pPr>
              <a:buFont typeface="Wingdings" panose="05000000000000000000" pitchFamily="2" charset="2"/>
              <a:buChar char="Ø"/>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Before leaving the clinical area, the student will provide a handover communication to the assigned nurse</a:t>
            </a:r>
          </a:p>
          <a:p>
            <a:pPr marL="0" indent="0" algn="ctr">
              <a:buNone/>
            </a:pPr>
            <a:endParaRPr lang="en-US" sz="2000" dirty="0">
              <a:latin typeface="Gill Sans MT" panose="020B0502020104020203" pitchFamily="34" charset="0"/>
            </a:endParaRPr>
          </a:p>
          <a:p>
            <a:pPr marL="0" indent="0" algn="ctr">
              <a:buNone/>
            </a:pPr>
            <a:r>
              <a:rPr lang="en-US" sz="2000" dirty="0">
                <a:latin typeface="Gill Sans MT" panose="020B0502020104020203" pitchFamily="34" charset="0"/>
              </a:rPr>
              <a:t>Policy # CL 30-08.04 – Clinical Handover Communication</a:t>
            </a:r>
          </a:p>
        </p:txBody>
      </p:sp>
    </p:spTree>
    <p:extLst>
      <p:ext uri="{BB962C8B-B14F-4D97-AF65-F5344CB8AC3E}">
        <p14:creationId xmlns:p14="http://schemas.microsoft.com/office/powerpoint/2010/main" val="2841727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Friendly Reminders</a:t>
            </a:r>
          </a:p>
        </p:txBody>
      </p:sp>
      <p:sp>
        <p:nvSpPr>
          <p:cNvPr id="3" name="Content Placeholder 2"/>
          <p:cNvSpPr>
            <a:spLocks noGrp="1"/>
          </p:cNvSpPr>
          <p:nvPr>
            <p:ph idx="1"/>
          </p:nvPr>
        </p:nvSpPr>
        <p:spPr>
          <a:xfrm>
            <a:off x="457200" y="19050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Please do not hold pre and/or post conference in public areas</a:t>
            </a:r>
          </a:p>
          <a:p>
            <a:pPr marL="0" indent="0">
              <a:buNone/>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Please be cognizant of congregating and/or clustering on the units especially at the nurses station</a:t>
            </a:r>
          </a:p>
          <a:p>
            <a:pPr marL="0" indent="0">
              <a:buNone/>
            </a:pPr>
            <a:endParaRPr lang="en-US" sz="2600" dirty="0">
              <a:latin typeface="Gill Sans MT" panose="020B0502020104020203" pitchFamily="34" charset="0"/>
            </a:endParaRPr>
          </a:p>
          <a:p>
            <a:pPr>
              <a:buFont typeface="Wingdings" panose="05000000000000000000" pitchFamily="2" charset="2"/>
              <a:buChar char="Ø"/>
            </a:pPr>
            <a:r>
              <a:rPr lang="en-US" sz="2600" dirty="0">
                <a:latin typeface="Gill Sans MT" panose="020B0502020104020203" pitchFamily="34" charset="0"/>
              </a:rPr>
              <a:t>Please do not contact the unit or unit leadership for questions about Student Placement.</a:t>
            </a:r>
          </a:p>
          <a:p>
            <a:pPr lvl="1">
              <a:buFont typeface="Wingdings" panose="05000000000000000000" pitchFamily="2" charset="2"/>
              <a:buChar char="Ø"/>
            </a:pPr>
            <a:r>
              <a:rPr lang="en-US" sz="2200" dirty="0">
                <a:latin typeface="Gill Sans MT" panose="020B0502020104020203" pitchFamily="34" charset="0"/>
              </a:rPr>
              <a:t>Use </a:t>
            </a:r>
            <a:r>
              <a:rPr lang="en-US" sz="2200" dirty="0">
                <a:latin typeface="Gill Sans MT" panose="020B0502020104020203" pitchFamily="34" charset="0"/>
                <a:hlinkClick r:id="rId3"/>
              </a:rPr>
              <a:t>student.placement@vumc.org</a:t>
            </a:r>
            <a:r>
              <a:rPr lang="en-US" sz="2200" dirty="0">
                <a:latin typeface="Gill Sans MT" panose="020B0502020104020203" pitchFamily="34" charset="0"/>
              </a:rPr>
              <a:t> for all Student Placement inquiries</a:t>
            </a:r>
          </a:p>
          <a:p>
            <a:pPr>
              <a:buFont typeface="Wingdings" panose="05000000000000000000" pitchFamily="2" charset="2"/>
              <a:buChar char="Ø"/>
            </a:pPr>
            <a:endParaRPr lang="en-US" sz="2600" dirty="0">
              <a:latin typeface="Gill Sans MT" panose="020B0502020104020203" pitchFamily="34" charset="0"/>
            </a:endParaRPr>
          </a:p>
        </p:txBody>
      </p:sp>
    </p:spTree>
    <p:extLst>
      <p:ext uri="{BB962C8B-B14F-4D97-AF65-F5344CB8AC3E}">
        <p14:creationId xmlns:p14="http://schemas.microsoft.com/office/powerpoint/2010/main" val="4187215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Student Expectations</a:t>
            </a:r>
          </a:p>
        </p:txBody>
      </p:sp>
      <p:sp>
        <p:nvSpPr>
          <p:cNvPr id="3" name="Content Placeholder 2"/>
          <p:cNvSpPr>
            <a:spLocks noGrp="1"/>
          </p:cNvSpPr>
          <p:nvPr>
            <p:ph idx="1"/>
          </p:nvPr>
        </p:nvSpPr>
        <p:spPr>
          <a:xfrm>
            <a:off x="533400" y="1905000"/>
            <a:ext cx="8229600" cy="4953000"/>
          </a:xfrm>
        </p:spPr>
        <p:txBody>
          <a:bodyPr/>
          <a:lstStyle/>
          <a:p>
            <a:pPr marL="342900" lvl="1" indent="-342900">
              <a:buFont typeface="Wingdings" panose="05000000000000000000" pitchFamily="2" charset="2"/>
              <a:buChar char="Ø"/>
            </a:pPr>
            <a:r>
              <a:rPr lang="en-US" sz="2400" dirty="0">
                <a:latin typeface="Gill Sans MT" panose="020B0502020104020203" pitchFamily="34" charset="0"/>
              </a:rPr>
              <a:t>Dress Code in the Clinical Setting:</a:t>
            </a:r>
          </a:p>
          <a:p>
            <a:pPr lvl="1">
              <a:buFont typeface="Wingdings" panose="05000000000000000000" pitchFamily="2" charset="2"/>
              <a:buChar char="Ø"/>
            </a:pPr>
            <a:r>
              <a:rPr lang="en-US" sz="2000" dirty="0">
                <a:latin typeface="Gill Sans MT" panose="020B0502020104020203" pitchFamily="34" charset="0"/>
              </a:rPr>
              <a:t>Students will arrive in the clinical area with a school lab coat and/or school badge on their scrubs</a:t>
            </a:r>
          </a:p>
          <a:p>
            <a:pPr lvl="1">
              <a:buFont typeface="Wingdings" panose="05000000000000000000" pitchFamily="2" charset="2"/>
              <a:buChar char="Ø"/>
            </a:pPr>
            <a:r>
              <a:rPr lang="en-US" sz="2000" dirty="0">
                <a:solidFill>
                  <a:srgbClr val="FF0000"/>
                </a:solidFill>
                <a:latin typeface="Gill Sans MT" panose="020B0502020104020203" pitchFamily="34" charset="0"/>
              </a:rPr>
              <a:t>Injuries incurred that require support (</a:t>
            </a:r>
            <a:r>
              <a:rPr lang="en-US" sz="2000" dirty="0" err="1">
                <a:solidFill>
                  <a:srgbClr val="FF0000"/>
                </a:solidFill>
                <a:latin typeface="Gill Sans MT" panose="020B0502020104020203" pitchFamily="34" charset="0"/>
              </a:rPr>
              <a:t>i.e</a:t>
            </a:r>
            <a:r>
              <a:rPr lang="en-US" sz="2000" dirty="0">
                <a:solidFill>
                  <a:srgbClr val="FF0000"/>
                </a:solidFill>
                <a:latin typeface="Gill Sans MT" panose="020B0502020104020203" pitchFamily="34" charset="0"/>
              </a:rPr>
              <a:t> casts, boots, crutches etc.) are outside of the dress code policy, and clinical rotations must be paused in this instance</a:t>
            </a:r>
          </a:p>
          <a:p>
            <a:pPr lvl="1">
              <a:buFont typeface="Wingdings" panose="05000000000000000000" pitchFamily="2" charset="2"/>
              <a:buChar char="Ø"/>
            </a:pPr>
            <a:r>
              <a:rPr lang="en-US" sz="2000" dirty="0">
                <a:latin typeface="Gill Sans MT" panose="020B0502020104020203" pitchFamily="34" charset="0"/>
              </a:rPr>
              <a:t>Hair should be worn in such a manner it does not come into contact with patients or visitors</a:t>
            </a:r>
          </a:p>
          <a:p>
            <a:pPr lvl="1">
              <a:buFont typeface="Wingdings" panose="05000000000000000000" pitchFamily="2" charset="2"/>
              <a:buChar char="Ø"/>
            </a:pPr>
            <a:r>
              <a:rPr lang="en-US" sz="2000" dirty="0">
                <a:latin typeface="Gill Sans MT" panose="020B0502020104020203" pitchFamily="34" charset="0"/>
              </a:rPr>
              <a:t>Artificial nails, perfume/cologne or open-toed shoes are not permitted</a:t>
            </a:r>
          </a:p>
          <a:p>
            <a:pPr lvl="1">
              <a:buFont typeface="Wingdings" panose="05000000000000000000" pitchFamily="2" charset="2"/>
              <a:buChar char="Ø"/>
            </a:pPr>
            <a:r>
              <a:rPr lang="en-US" sz="2000" dirty="0">
                <a:latin typeface="Gill Sans MT" panose="020B0502020104020203" pitchFamily="34" charset="0"/>
              </a:rPr>
              <a:t>No revealing attire, bandanas or hats are permitted </a:t>
            </a:r>
          </a:p>
          <a:p>
            <a:pPr lvl="1">
              <a:buFont typeface="Wingdings" panose="05000000000000000000" pitchFamily="2" charset="2"/>
              <a:buChar char="Ø"/>
            </a:pPr>
            <a:r>
              <a:rPr lang="en-US" sz="2000" dirty="0">
                <a:latin typeface="Gill Sans MT" panose="020B0502020104020203" pitchFamily="34" charset="0"/>
              </a:rPr>
              <a:t>Visible body piercings are restricted to the ears</a:t>
            </a:r>
          </a:p>
          <a:p>
            <a:pPr lvl="1">
              <a:buFont typeface="Wingdings" panose="05000000000000000000" pitchFamily="2" charset="2"/>
              <a:buChar char="Ø"/>
            </a:pPr>
            <a:r>
              <a:rPr lang="en-US" sz="2000" dirty="0">
                <a:latin typeface="Gill Sans MT" panose="020B0502020104020203" pitchFamily="34" charset="0"/>
              </a:rPr>
              <a:t>Visible tattoos must be concealed</a:t>
            </a:r>
          </a:p>
          <a:p>
            <a:pPr lvl="1">
              <a:buFont typeface="Wingdings" panose="05000000000000000000" pitchFamily="2" charset="2"/>
              <a:buChar char="Ø"/>
            </a:pPr>
            <a:endParaRPr lang="en-US" sz="2000" dirty="0">
              <a:latin typeface="Gill Sans MT" panose="020B0502020104020203" pitchFamily="34" charset="0"/>
            </a:endParaRPr>
          </a:p>
          <a:p>
            <a:pPr marL="457200" lvl="1" indent="0" algn="ctr">
              <a:buNone/>
            </a:pPr>
            <a:r>
              <a:rPr lang="en-US" sz="2000" dirty="0">
                <a:latin typeface="Gill Sans MT" panose="020B0502020104020203" pitchFamily="34" charset="0"/>
              </a:rPr>
              <a:t>Policy # </a:t>
            </a:r>
            <a:r>
              <a:rPr lang="en-US" sz="2000" dirty="0"/>
              <a:t>CL 20-06.05</a:t>
            </a:r>
            <a:r>
              <a:rPr lang="en-US" sz="2000" dirty="0">
                <a:latin typeface="Gill Sans MT" panose="020B0502020104020203" pitchFamily="34" charset="0"/>
              </a:rPr>
              <a:t>– Dress Code and Personal Appearance</a:t>
            </a:r>
          </a:p>
        </p:txBody>
      </p:sp>
    </p:spTree>
    <p:extLst>
      <p:ext uri="{BB962C8B-B14F-4D97-AF65-F5344CB8AC3E}">
        <p14:creationId xmlns:p14="http://schemas.microsoft.com/office/powerpoint/2010/main" val="2624281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lstStyle/>
          <a:p>
            <a:r>
              <a:rPr lang="en-US" dirty="0">
                <a:latin typeface="Gill Sans MT" panose="020B0502020104020203" pitchFamily="34" charset="0"/>
              </a:rPr>
              <a:t>Student Expectations</a:t>
            </a:r>
            <a:endParaRPr lang="en-US" dirty="0"/>
          </a:p>
        </p:txBody>
      </p:sp>
      <p:sp>
        <p:nvSpPr>
          <p:cNvPr id="3" name="Content Placeholder 2"/>
          <p:cNvSpPr>
            <a:spLocks noGrp="1"/>
          </p:cNvSpPr>
          <p:nvPr>
            <p:ph idx="1"/>
          </p:nvPr>
        </p:nvSpPr>
        <p:spPr>
          <a:xfrm>
            <a:off x="381000" y="2286000"/>
            <a:ext cx="8229600" cy="4038600"/>
          </a:xfrm>
        </p:spPr>
        <p:txBody>
          <a:bodyPr/>
          <a:lstStyle/>
          <a:p>
            <a:pPr>
              <a:buFont typeface="Wingdings" panose="05000000000000000000" pitchFamily="2" charset="2"/>
              <a:buChar char="Ø"/>
            </a:pPr>
            <a:r>
              <a:rPr lang="en-US" sz="2600" dirty="0">
                <a:latin typeface="Gill Sans MT" panose="020B0502020104020203" pitchFamily="34" charset="0"/>
              </a:rPr>
              <a:t>Student ID Badges</a:t>
            </a:r>
          </a:p>
          <a:p>
            <a:pPr marL="742950" lvl="2" indent="-342900">
              <a:buFont typeface="Wingdings" panose="05000000000000000000" pitchFamily="2" charset="2"/>
              <a:buChar char="Ø"/>
            </a:pPr>
            <a:r>
              <a:rPr lang="en-US" sz="2600" dirty="0">
                <a:latin typeface="Gill Sans MT" panose="020B0502020104020203" pitchFamily="34" charset="0"/>
              </a:rPr>
              <a:t>Vanderbilt ID badges must be visible above the waist and worn at all times</a:t>
            </a:r>
          </a:p>
          <a:p>
            <a:pPr>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are not to </a:t>
            </a:r>
            <a:r>
              <a:rPr lang="en-US" sz="2600" dirty="0">
                <a:latin typeface="Gill Sans MT" panose="020B0502020104020203" pitchFamily="34" charset="0"/>
              </a:rPr>
              <a:t>independently transport any patient unless approved by the instructor and/or charge nurse</a:t>
            </a:r>
          </a:p>
          <a:p>
            <a:pPr lvl="0">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are not to </a:t>
            </a:r>
            <a:r>
              <a:rPr lang="en-US" sz="2600" dirty="0">
                <a:latin typeface="Gill Sans MT" panose="020B0502020104020203" pitchFamily="34" charset="0"/>
              </a:rPr>
              <a:t>independently transport monitored and/or unstable patients at any time</a:t>
            </a:r>
          </a:p>
          <a:p>
            <a:pPr marL="0" lvl="0" indent="0" algn="ctr">
              <a:buNone/>
            </a:pPr>
            <a:r>
              <a:rPr lang="en-US" sz="1800" u="sng" dirty="0">
                <a:latin typeface="Gill Sans MT" panose="020B0502020104020203" pitchFamily="34" charset="0"/>
              </a:rPr>
              <a:t>Policy # CL 30-03.05 – Transport of Patients</a:t>
            </a:r>
            <a:endParaRPr lang="en-US" sz="1800" dirty="0">
              <a:latin typeface="Gill Sans MT" panose="020B0502020104020203" pitchFamily="34" charset="0"/>
            </a:endParaRPr>
          </a:p>
          <a:p>
            <a:pPr>
              <a:buFont typeface="Wingdings" panose="05000000000000000000" pitchFamily="2" charset="2"/>
              <a:buChar char="Ø"/>
            </a:pPr>
            <a:endParaRPr lang="en-US" sz="2600" dirty="0">
              <a:latin typeface="Gill Sans MT" panose="020B0502020104020203" pitchFamily="34" charset="0"/>
            </a:endParaRPr>
          </a:p>
          <a:p>
            <a:pPr marL="457200" lvl="1" indent="0">
              <a:buNone/>
            </a:pPr>
            <a:endParaRPr lang="en-US" dirty="0"/>
          </a:p>
        </p:txBody>
      </p:sp>
    </p:spTree>
    <p:extLst>
      <p:ext uri="{BB962C8B-B14F-4D97-AF65-F5344CB8AC3E}">
        <p14:creationId xmlns:p14="http://schemas.microsoft.com/office/powerpoint/2010/main" val="1068898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lstStyle/>
          <a:p>
            <a:r>
              <a:rPr lang="en-US" dirty="0">
                <a:latin typeface="Gill Sans MT" panose="020B0502020104020203" pitchFamily="34" charset="0"/>
              </a:rPr>
              <a:t>Objectives</a:t>
            </a:r>
          </a:p>
        </p:txBody>
      </p:sp>
      <p:sp>
        <p:nvSpPr>
          <p:cNvPr id="3" name="Content Placeholder 2"/>
          <p:cNvSpPr>
            <a:spLocks noGrp="1"/>
          </p:cNvSpPr>
          <p:nvPr>
            <p:ph idx="1"/>
          </p:nvPr>
        </p:nvSpPr>
        <p:spPr>
          <a:xfrm>
            <a:off x="1600200" y="2133600"/>
            <a:ext cx="6553200" cy="3429000"/>
          </a:xfrm>
        </p:spPr>
        <p:txBody>
          <a:bodyPr/>
          <a:lstStyle/>
          <a:p>
            <a:pPr>
              <a:buFont typeface="Wingdings" panose="05000000000000000000" pitchFamily="2" charset="2"/>
              <a:buChar char="Ø"/>
            </a:pPr>
            <a:r>
              <a:rPr lang="en-US" sz="2600" dirty="0">
                <a:latin typeface="Gill Sans MT" panose="020B0502020104020203" pitchFamily="34" charset="0"/>
              </a:rPr>
              <a:t>Identify Orientation Requirements</a:t>
            </a:r>
          </a:p>
          <a:p>
            <a:pPr>
              <a:buFont typeface="Wingdings" panose="05000000000000000000" pitchFamily="2" charset="2"/>
              <a:buChar char="Ø"/>
            </a:pPr>
            <a:r>
              <a:rPr lang="en-US" sz="2600" dirty="0">
                <a:latin typeface="Gill Sans MT" panose="020B0502020104020203" pitchFamily="34" charset="0"/>
              </a:rPr>
              <a:t>Discuss Group Placement Guidelines</a:t>
            </a:r>
          </a:p>
          <a:p>
            <a:pPr>
              <a:buFont typeface="Wingdings" panose="05000000000000000000" pitchFamily="2" charset="2"/>
              <a:buChar char="Ø"/>
            </a:pPr>
            <a:r>
              <a:rPr lang="en-US" sz="2600" dirty="0">
                <a:latin typeface="Gill Sans MT" panose="020B0502020104020203" pitchFamily="34" charset="0"/>
              </a:rPr>
              <a:t>Identify Instructor Responsibilities</a:t>
            </a:r>
          </a:p>
          <a:p>
            <a:pPr>
              <a:buFont typeface="Wingdings" panose="05000000000000000000" pitchFamily="2" charset="2"/>
              <a:buChar char="Ø"/>
            </a:pPr>
            <a:r>
              <a:rPr lang="en-US" sz="2600" dirty="0">
                <a:latin typeface="Gill Sans MT" panose="020B0502020104020203" pitchFamily="34" charset="0"/>
              </a:rPr>
              <a:t>Discuss Student Expectations</a:t>
            </a:r>
          </a:p>
          <a:p>
            <a:pPr>
              <a:buFont typeface="Wingdings" panose="05000000000000000000" pitchFamily="2" charset="2"/>
              <a:buChar char="Ø"/>
            </a:pPr>
            <a:r>
              <a:rPr lang="en-US" sz="2600" dirty="0">
                <a:latin typeface="Gill Sans MT" panose="020B0502020104020203" pitchFamily="34" charset="0"/>
              </a:rPr>
              <a:t>Discuss Performance/Incidences Process</a:t>
            </a:r>
          </a:p>
        </p:txBody>
      </p:sp>
    </p:spTree>
    <p:extLst>
      <p:ext uri="{BB962C8B-B14F-4D97-AF65-F5344CB8AC3E}">
        <p14:creationId xmlns:p14="http://schemas.microsoft.com/office/powerpoint/2010/main" val="3777983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sz="2600" dirty="0">
                <a:latin typeface="Gill Sans MT" pitchFamily="34" charset="0"/>
              </a:rPr>
              <a:t>ID Badges Photos</a:t>
            </a:r>
          </a:p>
        </p:txBody>
      </p:sp>
      <p:sp>
        <p:nvSpPr>
          <p:cNvPr id="3" name="Content Placeholder 2"/>
          <p:cNvSpPr>
            <a:spLocks noGrp="1"/>
          </p:cNvSpPr>
          <p:nvPr>
            <p:ph idx="1"/>
          </p:nvPr>
        </p:nvSpPr>
        <p:spPr/>
        <p:txBody>
          <a:bodyPr>
            <a:normAutofit fontScale="92500" lnSpcReduction="20000"/>
          </a:bodyPr>
          <a:lstStyle/>
          <a:p>
            <a:r>
              <a:rPr lang="en-US" dirty="0">
                <a:latin typeface="Gill Sans MT" pitchFamily="34" charset="0"/>
              </a:rPr>
              <a:t>Once you have created a valid VUMC ID, and have waited 2 hours for it to process, you may follow the steps below to upload a “selfie” for your badge photo.</a:t>
            </a:r>
          </a:p>
          <a:p>
            <a:r>
              <a:rPr lang="en-US" b="1" dirty="0">
                <a:latin typeface="Gill Sans MT" pitchFamily="34" charset="0"/>
              </a:rPr>
              <a:t>Go To: </a:t>
            </a:r>
            <a:r>
              <a:rPr lang="en-US" u="sng" dirty="0">
                <a:latin typeface="Gill Sans MT" pitchFamily="34" charset="0"/>
                <a:hlinkClick r:id="rId3"/>
              </a:rPr>
              <a:t>https://hr.vumc.org/cardservices/photos</a:t>
            </a:r>
            <a:endParaRPr lang="en-US" u="sng" dirty="0">
              <a:latin typeface="Gill Sans MT" pitchFamily="34" charset="0"/>
            </a:endParaRPr>
          </a:p>
          <a:p>
            <a:pPr marL="0" indent="0">
              <a:buNone/>
            </a:pPr>
            <a:r>
              <a:rPr lang="en-US" dirty="0">
                <a:latin typeface="Gill Sans MT" pitchFamily="34" charset="0"/>
              </a:rPr>
              <a:t>		-Enter Vanderbilt VUMC ID </a:t>
            </a:r>
            <a:r>
              <a:rPr lang="en-US" b="1" dirty="0">
                <a:latin typeface="Gill Sans MT" pitchFamily="34" charset="0"/>
              </a:rPr>
              <a:t>(all lower case)</a:t>
            </a:r>
          </a:p>
          <a:p>
            <a:pPr marL="0" indent="0">
              <a:buNone/>
            </a:pPr>
            <a:r>
              <a:rPr lang="en-US" dirty="0">
                <a:latin typeface="Gill Sans MT" pitchFamily="34" charset="0"/>
              </a:rPr>
              <a:t>		-Enter Password</a:t>
            </a:r>
          </a:p>
          <a:p>
            <a:pPr marL="0" indent="0">
              <a:buNone/>
            </a:pPr>
            <a:r>
              <a:rPr lang="en-US" dirty="0">
                <a:latin typeface="Gill Sans MT" pitchFamily="34" charset="0"/>
              </a:rPr>
              <a:t>		-Select “Submit ID Photo” from the menu</a:t>
            </a:r>
          </a:p>
          <a:p>
            <a:r>
              <a:rPr lang="en-US" dirty="0">
                <a:latin typeface="Gill Sans MT" pitchFamily="34" charset="0"/>
              </a:rPr>
              <a:t>Make sure the photo follows the proceeding specifications:</a:t>
            </a:r>
          </a:p>
          <a:p>
            <a:endParaRPr lang="en-US" dirty="0"/>
          </a:p>
        </p:txBody>
      </p:sp>
      <p:sp>
        <p:nvSpPr>
          <p:cNvPr id="4" name="TextBox 3">
            <a:extLst>
              <a:ext uri="{FF2B5EF4-FFF2-40B4-BE49-F238E27FC236}">
                <a16:creationId xmlns:a16="http://schemas.microsoft.com/office/drawing/2014/main" id="{2D66E35A-9CD6-4742-BD09-92B046A6E423}"/>
              </a:ext>
            </a:extLst>
          </p:cNvPr>
          <p:cNvSpPr txBox="1"/>
          <p:nvPr/>
        </p:nvSpPr>
        <p:spPr>
          <a:xfrm>
            <a:off x="1562100" y="5849034"/>
            <a:ext cx="6019800" cy="646331"/>
          </a:xfrm>
          <a:prstGeom prst="rect">
            <a:avLst/>
          </a:prstGeom>
          <a:noFill/>
        </p:spPr>
        <p:txBody>
          <a:bodyPr wrap="square" rtlCol="0">
            <a:spAutoFit/>
          </a:bodyPr>
          <a:lstStyle/>
          <a:p>
            <a:pPr algn="ctr"/>
            <a:r>
              <a:rPr lang="en-US" b="1" dirty="0">
                <a:solidFill>
                  <a:srgbClr val="FF0000"/>
                </a:solidFill>
              </a:rPr>
              <a:t>For Instructors/Students who do not have a school issued badge with their photo included on it</a:t>
            </a:r>
          </a:p>
        </p:txBody>
      </p:sp>
    </p:spTree>
    <p:extLst>
      <p:ext uri="{BB962C8B-B14F-4D97-AF65-F5344CB8AC3E}">
        <p14:creationId xmlns:p14="http://schemas.microsoft.com/office/powerpoint/2010/main" val="4120189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059320" cy="477837"/>
          </a:xfrm>
        </p:spPr>
        <p:txBody>
          <a:bodyPr/>
          <a:lstStyle/>
          <a:p>
            <a:r>
              <a:rPr lang="en-US" sz="2800" dirty="0">
                <a:latin typeface="Gill Sans MT" pitchFamily="34" charset="0"/>
              </a:rPr>
              <a:t>ID Badges </a:t>
            </a:r>
          </a:p>
        </p:txBody>
      </p:sp>
      <p:sp>
        <p:nvSpPr>
          <p:cNvPr id="3" name="Content Placeholder 2"/>
          <p:cNvSpPr>
            <a:spLocks noGrp="1"/>
          </p:cNvSpPr>
          <p:nvPr>
            <p:ph idx="1"/>
          </p:nvPr>
        </p:nvSpPr>
        <p:spPr>
          <a:xfrm>
            <a:off x="838200" y="1828800"/>
            <a:ext cx="7467600" cy="5029200"/>
          </a:xfrm>
        </p:spPr>
        <p:txBody>
          <a:bodyPr>
            <a:noAutofit/>
          </a:bodyPr>
          <a:lstStyle/>
          <a:p>
            <a:r>
              <a:rPr lang="en-US" sz="1600" b="1" dirty="0">
                <a:latin typeface="Gill Sans MT" pitchFamily="34" charset="0"/>
              </a:rPr>
              <a:t>The Photo Must:</a:t>
            </a:r>
            <a:endParaRPr lang="en-US" sz="1600" dirty="0">
              <a:latin typeface="Gill Sans MT" pitchFamily="34" charset="0"/>
            </a:endParaRPr>
          </a:p>
          <a:p>
            <a:pPr marL="0" indent="0">
              <a:buNone/>
            </a:pPr>
            <a:r>
              <a:rPr lang="en-US" sz="1600" dirty="0">
                <a:latin typeface="Gill Sans MT" pitchFamily="34" charset="0"/>
              </a:rPr>
              <a:t>·         Be in color</a:t>
            </a:r>
          </a:p>
          <a:p>
            <a:pPr marL="0" indent="0">
              <a:buNone/>
            </a:pPr>
            <a:r>
              <a:rPr lang="en-US" sz="1600" dirty="0">
                <a:latin typeface="Gill Sans MT" pitchFamily="34" charset="0"/>
              </a:rPr>
              <a:t>·         Clearly identify YOU from head to shoulders only</a:t>
            </a:r>
          </a:p>
          <a:p>
            <a:pPr marL="0" indent="0">
              <a:buNone/>
            </a:pPr>
            <a:r>
              <a:rPr lang="en-US" sz="1600" dirty="0">
                <a:latin typeface="Gill Sans MT" pitchFamily="34" charset="0"/>
              </a:rPr>
              <a:t>·         Have no noticeable reflections or glares, especially from glasses</a:t>
            </a:r>
          </a:p>
          <a:p>
            <a:pPr marL="0" indent="0">
              <a:buNone/>
            </a:pPr>
            <a:r>
              <a:rPr lang="en-US" sz="1600" dirty="0">
                <a:latin typeface="Gill Sans MT" pitchFamily="34" charset="0"/>
              </a:rPr>
              <a:t>·         Have a solid white or off-white background</a:t>
            </a:r>
          </a:p>
          <a:p>
            <a:pPr marL="0" indent="0">
              <a:buNone/>
            </a:pPr>
            <a:r>
              <a:rPr lang="en-US" sz="1600" dirty="0">
                <a:latin typeface="Gill Sans MT" pitchFamily="34" charset="0"/>
              </a:rPr>
              <a:t>·         Have normal contrast and lighting</a:t>
            </a:r>
          </a:p>
          <a:p>
            <a:r>
              <a:rPr lang="en-US" sz="1600" b="1" dirty="0">
                <a:latin typeface="Gill Sans MT" pitchFamily="34" charset="0"/>
              </a:rPr>
              <a:t>You Must:</a:t>
            </a:r>
            <a:endParaRPr lang="en-US" sz="1600" dirty="0">
              <a:latin typeface="Gill Sans MT" pitchFamily="34" charset="0"/>
            </a:endParaRPr>
          </a:p>
          <a:p>
            <a:pPr marL="0" indent="0">
              <a:buNone/>
            </a:pPr>
            <a:r>
              <a:rPr lang="en-US" sz="1600" dirty="0">
                <a:latin typeface="Gill Sans MT" pitchFamily="34" charset="0"/>
              </a:rPr>
              <a:t>·         Be the only person in your photo</a:t>
            </a:r>
          </a:p>
          <a:p>
            <a:pPr marL="0" indent="0">
              <a:buNone/>
            </a:pPr>
            <a:r>
              <a:rPr lang="en-US" sz="1600" dirty="0">
                <a:latin typeface="Gill Sans MT" pitchFamily="34" charset="0"/>
              </a:rPr>
              <a:t>·         Face forward, looking directly into the camera (no side profiles)</a:t>
            </a:r>
          </a:p>
          <a:p>
            <a:pPr marL="0" indent="0">
              <a:buNone/>
            </a:pPr>
            <a:r>
              <a:rPr lang="en-US" sz="1600" dirty="0">
                <a:latin typeface="Gill Sans MT" pitchFamily="34" charset="0"/>
              </a:rPr>
              <a:t>·         Have no red eye</a:t>
            </a:r>
          </a:p>
          <a:p>
            <a:pPr marL="0" indent="0">
              <a:buNone/>
            </a:pPr>
            <a:r>
              <a:rPr lang="en-US" sz="1600" dirty="0">
                <a:latin typeface="Gill Sans MT" pitchFamily="34" charset="0"/>
              </a:rPr>
              <a:t>·         Have nothing touching your face such as hands, props or other distractions</a:t>
            </a:r>
          </a:p>
          <a:p>
            <a:pPr marL="0" indent="0">
              <a:buNone/>
            </a:pPr>
            <a:r>
              <a:rPr lang="en-US" sz="1600" dirty="0">
                <a:latin typeface="Gill Sans MT" pitchFamily="34" charset="0"/>
              </a:rPr>
              <a:t>·         Not make any gestures or inappropriate facial expressions</a:t>
            </a:r>
          </a:p>
          <a:p>
            <a:pPr marL="0" indent="0">
              <a:buNone/>
            </a:pPr>
            <a:r>
              <a:rPr lang="en-US" sz="1600" dirty="0">
                <a:latin typeface="Gill Sans MT" pitchFamily="34" charset="0"/>
              </a:rPr>
              <a:t>·         Not wear a hat or sunglasses</a:t>
            </a:r>
          </a:p>
          <a:p>
            <a:pPr marL="0" indent="0">
              <a:buNone/>
            </a:pPr>
            <a:r>
              <a:rPr lang="en-US" sz="1600" dirty="0">
                <a:latin typeface="Gill Sans MT" pitchFamily="34" charset="0"/>
              </a:rPr>
              <a:t>·         Not wear jewelry or garments that obstruct the view of your face</a:t>
            </a:r>
          </a:p>
          <a:p>
            <a:pPr marL="0" indent="0">
              <a:buNone/>
            </a:pPr>
            <a:r>
              <a:rPr lang="en-US" sz="1600" dirty="0">
                <a:latin typeface="Gill Sans MT" pitchFamily="34" charset="0"/>
              </a:rPr>
              <a:t>·         Look happy!</a:t>
            </a:r>
          </a:p>
          <a:p>
            <a:pPr marL="0" indent="0" algn="ctr">
              <a:buNone/>
            </a:pPr>
            <a:r>
              <a:rPr lang="en-US" sz="1600" dirty="0">
                <a:latin typeface="Gill Sans MT" pitchFamily="34" charset="0"/>
              </a:rPr>
              <a:t> </a:t>
            </a:r>
          </a:p>
          <a:p>
            <a:pPr marL="0" indent="0" algn="ctr">
              <a:buNone/>
            </a:pPr>
            <a:r>
              <a:rPr lang="en-US" sz="1600" b="1" dirty="0">
                <a:latin typeface="Gill Sans MT" pitchFamily="34" charset="0"/>
              </a:rPr>
              <a:t>If the photo DOES NOT meet these requirements- it will not be accepted</a:t>
            </a:r>
          </a:p>
          <a:p>
            <a:endParaRPr lang="en-US" sz="1600" dirty="0">
              <a:latin typeface="Gill Sans MT" pitchFamily="34" charset="0"/>
            </a:endParaRPr>
          </a:p>
        </p:txBody>
      </p:sp>
    </p:spTree>
    <p:extLst>
      <p:ext uri="{BB962C8B-B14F-4D97-AF65-F5344CB8AC3E}">
        <p14:creationId xmlns:p14="http://schemas.microsoft.com/office/powerpoint/2010/main" val="4258676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400" dirty="0"/>
              <a:t>One of your students comes to clinical with only their school student ID badge and a VUMC t-shirt. They state “I forgot my badge at home, but the staff nurse told me I could wear this shirt.” The best response is:</a:t>
            </a:r>
          </a:p>
          <a:p>
            <a:pPr marL="457200" lvl="1" indent="0">
              <a:buNone/>
            </a:pPr>
            <a:r>
              <a:rPr lang="en-US" sz="2000" b="1" dirty="0"/>
              <a:t>A: “You are not allowed to be in clinical out of appropriate dress code and without a VUMC ID badge”</a:t>
            </a:r>
          </a:p>
          <a:p>
            <a:pPr marL="457200" lvl="1" indent="0">
              <a:buNone/>
            </a:pPr>
            <a:r>
              <a:rPr lang="en-US" sz="2000" dirty="0"/>
              <a:t>B: “Go home for the day- you haven’t met the appropriate requirements”</a:t>
            </a:r>
          </a:p>
          <a:p>
            <a:pPr marL="457200" lvl="1" indent="0">
              <a:buNone/>
            </a:pPr>
            <a:r>
              <a:rPr lang="en-US" sz="2000" dirty="0"/>
              <a:t>C: “As long as you have your school ID badge you will be good”</a:t>
            </a:r>
          </a:p>
          <a:p>
            <a:pPr marL="457200" lvl="1" indent="0">
              <a:buNone/>
            </a:pPr>
            <a:r>
              <a:rPr lang="en-US" sz="2000" dirty="0"/>
              <a:t>D: “Dress code specifies that you must be in your school uniform with your school ID badge” </a:t>
            </a:r>
          </a:p>
        </p:txBody>
      </p:sp>
    </p:spTree>
    <p:extLst>
      <p:ext uri="{BB962C8B-B14F-4D97-AF65-F5344CB8AC3E}">
        <p14:creationId xmlns:p14="http://schemas.microsoft.com/office/powerpoint/2010/main" val="106707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a:latin typeface="Gill Sans MT" panose="020B0502020104020203" pitchFamily="34" charset="0"/>
              </a:rPr>
              <a:t>Parking</a:t>
            </a:r>
          </a:p>
        </p:txBody>
      </p:sp>
      <p:sp>
        <p:nvSpPr>
          <p:cNvPr id="3" name="Content Placeholder 2"/>
          <p:cNvSpPr>
            <a:spLocks noGrp="1"/>
          </p:cNvSpPr>
          <p:nvPr>
            <p:ph idx="1"/>
          </p:nvPr>
        </p:nvSpPr>
        <p:spPr>
          <a:xfrm>
            <a:off x="457200" y="1828800"/>
            <a:ext cx="8229600" cy="4724400"/>
          </a:xfrm>
        </p:spPr>
        <p:txBody>
          <a:bodyPr/>
          <a:lstStyle/>
          <a:p>
            <a:pPr>
              <a:buFont typeface="Wingdings" panose="05000000000000000000" pitchFamily="2" charset="2"/>
              <a:buChar char="Ø"/>
              <a:defRPr/>
            </a:pPr>
            <a:r>
              <a:rPr lang="en-US" sz="2400" dirty="0">
                <a:latin typeface="Gill Sans MT"/>
                <a:ea typeface="MS PGothic"/>
              </a:rPr>
              <a:t>All Students and Instructors are asked to park in the parking lot located in FRONT of the hospital.</a:t>
            </a:r>
          </a:p>
          <a:p>
            <a:pPr>
              <a:buFont typeface="Wingdings" panose="05000000000000000000" pitchFamily="2" charset="2"/>
              <a:buChar char="Ø"/>
              <a:defRPr/>
            </a:pPr>
            <a:r>
              <a:rPr lang="en-US" sz="2400" dirty="0">
                <a:latin typeface="Gill Sans MT"/>
                <a:ea typeface="MS PGothic"/>
              </a:rPr>
              <a:t>Enter through the front entrance and let the Information Desk Attendant know who you are and who you are here to see.</a:t>
            </a:r>
          </a:p>
          <a:p>
            <a:pPr lvl="1">
              <a:buFont typeface="Wingdings" panose="05000000000000000000" pitchFamily="2" charset="2"/>
              <a:buChar char="Ø"/>
              <a:defRPr/>
            </a:pPr>
            <a:r>
              <a:rPr lang="en-US" sz="2000" dirty="0">
                <a:latin typeface="Gill Sans MT"/>
                <a:ea typeface="MS PGothic"/>
              </a:rPr>
              <a:t>Someone from that department should come greet you and escort you to </a:t>
            </a:r>
            <a:r>
              <a:rPr lang="en-US" sz="2000">
                <a:latin typeface="Gill Sans MT"/>
                <a:ea typeface="MS PGothic"/>
              </a:rPr>
              <a:t>your clinical area on your first visit.</a:t>
            </a:r>
            <a:endParaRPr lang="en-US" sz="2000" dirty="0">
              <a:latin typeface="Gill Sans MT" panose="020B0502020104020203" pitchFamily="34" charset="0"/>
            </a:endParaRPr>
          </a:p>
          <a:p>
            <a:pPr marL="0" indent="0" algn="r">
              <a:buNone/>
            </a:pPr>
            <a:endParaRPr lang="en-US" sz="2400" dirty="0">
              <a:latin typeface="Gill Sans MT"/>
            </a:endParaRPr>
          </a:p>
          <a:p>
            <a:endParaRPr lang="en-US" dirty="0"/>
          </a:p>
        </p:txBody>
      </p:sp>
    </p:spTree>
    <p:extLst>
      <p:ext uri="{BB962C8B-B14F-4D97-AF65-F5344CB8AC3E}">
        <p14:creationId xmlns:p14="http://schemas.microsoft.com/office/powerpoint/2010/main" val="3151069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a:latin typeface="Gill Sans MT" panose="020B0502020104020203" pitchFamily="34" charset="0"/>
              </a:rPr>
              <a:t>Student Expectations</a:t>
            </a:r>
            <a:endParaRPr lang="en-US" dirty="0"/>
          </a:p>
        </p:txBody>
      </p:sp>
      <p:sp>
        <p:nvSpPr>
          <p:cNvPr id="3" name="Content Placeholder 2"/>
          <p:cNvSpPr>
            <a:spLocks noGrp="1"/>
          </p:cNvSpPr>
          <p:nvPr>
            <p:ph idx="1"/>
          </p:nvPr>
        </p:nvSpPr>
        <p:spPr>
          <a:xfrm>
            <a:off x="457200" y="20574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Social Media Policy – </a:t>
            </a:r>
            <a:r>
              <a:rPr lang="en-US" sz="2600" i="1" dirty="0">
                <a:latin typeface="Gill Sans MT" panose="020B0502020104020203" pitchFamily="34" charset="0"/>
              </a:rPr>
              <a:t>OP 10.10-30</a:t>
            </a:r>
          </a:p>
          <a:p>
            <a:pPr lvl="1">
              <a:buFont typeface="Wingdings" panose="05000000000000000000" pitchFamily="2" charset="2"/>
              <a:buChar char="Ø"/>
            </a:pPr>
            <a:r>
              <a:rPr lang="en-US" sz="2600" dirty="0">
                <a:latin typeface="Gill Sans MT" panose="020B0502020104020203" pitchFamily="34" charset="0"/>
              </a:rPr>
              <a:t>Communications through personal media during clinical time is </a:t>
            </a:r>
            <a:r>
              <a:rPr lang="en-US" sz="2600" u="sng" dirty="0">
                <a:latin typeface="Gill Sans MT" panose="020B0502020104020203" pitchFamily="34" charset="0"/>
              </a:rPr>
              <a:t>prohibited</a:t>
            </a:r>
            <a:r>
              <a:rPr lang="en-US" sz="2600" dirty="0">
                <a:latin typeface="Gill Sans MT" panose="020B0502020104020203" pitchFamily="34" charset="0"/>
              </a:rPr>
              <a:t> (Facebook, Twitter, personal phone calls, texting etc.)</a:t>
            </a:r>
          </a:p>
          <a:p>
            <a:pPr lvl="1">
              <a:buFont typeface="Wingdings" panose="05000000000000000000" pitchFamily="2" charset="2"/>
              <a:buChar char="Ø"/>
            </a:pPr>
            <a:r>
              <a:rPr lang="en-US" sz="2600" dirty="0">
                <a:latin typeface="Gill Sans MT" panose="020B0502020104020203" pitchFamily="34" charset="0"/>
              </a:rPr>
              <a:t>Personal phone calls </a:t>
            </a:r>
            <a:r>
              <a:rPr lang="en-US" sz="2600" u="sng" dirty="0">
                <a:latin typeface="Gill Sans MT" panose="020B0502020104020203" pitchFamily="34" charset="0"/>
              </a:rPr>
              <a:t>should not be </a:t>
            </a:r>
            <a:r>
              <a:rPr lang="en-US" sz="2600" dirty="0">
                <a:latin typeface="Gill Sans MT" panose="020B0502020104020203" pitchFamily="34" charset="0"/>
              </a:rPr>
              <a:t>taken in the clinical area</a:t>
            </a:r>
          </a:p>
          <a:p>
            <a:pPr lvl="1">
              <a:buFont typeface="Wingdings" panose="05000000000000000000" pitchFamily="2" charset="2"/>
              <a:buChar char="Ø"/>
            </a:pPr>
            <a:r>
              <a:rPr lang="en-US" sz="2600" dirty="0">
                <a:latin typeface="Gill Sans MT" panose="020B0502020104020203" pitchFamily="34" charset="0"/>
              </a:rPr>
              <a:t>Students who need to provide their families with emergency numbers should provide them with the unit number</a:t>
            </a:r>
          </a:p>
          <a:p>
            <a:pPr lvl="1">
              <a:buFont typeface="Wingdings" panose="05000000000000000000" pitchFamily="2" charset="2"/>
              <a:buChar char="Ø"/>
            </a:pPr>
            <a:r>
              <a:rPr lang="en-US" sz="2600" dirty="0">
                <a:latin typeface="Gill Sans MT" panose="020B0502020104020203" pitchFamily="34" charset="0"/>
              </a:rPr>
              <a:t>Pictures </a:t>
            </a:r>
            <a:r>
              <a:rPr lang="en-US" sz="2600" u="sng" dirty="0">
                <a:latin typeface="Gill Sans MT" panose="020B0502020104020203" pitchFamily="34" charset="0"/>
              </a:rPr>
              <a:t>should not be </a:t>
            </a:r>
            <a:r>
              <a:rPr lang="en-US" sz="2600" dirty="0">
                <a:latin typeface="Gill Sans MT" panose="020B0502020104020203" pitchFamily="34" charset="0"/>
              </a:rPr>
              <a:t>taken in any clinical area</a:t>
            </a:r>
          </a:p>
        </p:txBody>
      </p:sp>
    </p:spTree>
    <p:extLst>
      <p:ext uri="{BB962C8B-B14F-4D97-AF65-F5344CB8AC3E}">
        <p14:creationId xmlns:p14="http://schemas.microsoft.com/office/powerpoint/2010/main" val="2833106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229600" cy="4525963"/>
          </a:xfrm>
        </p:spPr>
        <p:txBody>
          <a:bodyPr/>
          <a:lstStyle/>
          <a:p>
            <a:pPr marL="0" indent="0">
              <a:buNone/>
            </a:pPr>
            <a:r>
              <a:rPr lang="en-US" sz="2400" dirty="0"/>
              <a:t>You have a student that claims they are using their cell phone to look up medications while in a patient room. Which of the following is NOT true?</a:t>
            </a:r>
          </a:p>
          <a:p>
            <a:pPr marL="457200" lvl="1" indent="0">
              <a:buNone/>
            </a:pPr>
            <a:r>
              <a:rPr lang="en-US" sz="2000" dirty="0"/>
              <a:t>A: Per VUMC policy, you are allowed to utilize your phone to look up information</a:t>
            </a:r>
          </a:p>
          <a:p>
            <a:pPr marL="457200" lvl="1" indent="0">
              <a:buNone/>
            </a:pPr>
            <a:r>
              <a:rPr lang="en-US" sz="2000" dirty="0"/>
              <a:t>B: Per VUMC policy, you are not allowed to communicate via social media during clinical time or in clinical care areas</a:t>
            </a:r>
          </a:p>
          <a:p>
            <a:pPr marL="457200" lvl="1" indent="0">
              <a:buNone/>
            </a:pPr>
            <a:r>
              <a:rPr lang="en-US" sz="2000" dirty="0"/>
              <a:t>C: It is ideal to avoid using a personal cell phone in patient care areas due to perception from patients of lack of quality care</a:t>
            </a:r>
          </a:p>
          <a:p>
            <a:pPr marL="457200" lvl="1" indent="0">
              <a:buNone/>
            </a:pPr>
            <a:r>
              <a:rPr lang="en-US" sz="2000" b="1" dirty="0"/>
              <a:t>D: No cell phones are allowed in patient care areas</a:t>
            </a:r>
          </a:p>
        </p:txBody>
      </p:sp>
    </p:spTree>
    <p:extLst>
      <p:ext uri="{BB962C8B-B14F-4D97-AF65-F5344CB8AC3E}">
        <p14:creationId xmlns:p14="http://schemas.microsoft.com/office/powerpoint/2010/main" val="2521846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229600" cy="1143000"/>
          </a:xfrm>
        </p:spPr>
        <p:txBody>
          <a:bodyPr/>
          <a:lstStyle/>
          <a:p>
            <a:r>
              <a:rPr lang="en-US" dirty="0">
                <a:latin typeface="Gill Sans MT" panose="020B0502020104020203" pitchFamily="34" charset="0"/>
              </a:rPr>
              <a:t>Performance Feedback</a:t>
            </a:r>
          </a:p>
        </p:txBody>
      </p:sp>
      <p:sp>
        <p:nvSpPr>
          <p:cNvPr id="3" name="Content Placeholder 2"/>
          <p:cNvSpPr>
            <a:spLocks noGrp="1"/>
          </p:cNvSpPr>
          <p:nvPr>
            <p:ph idx="1"/>
          </p:nvPr>
        </p:nvSpPr>
        <p:spPr>
          <a:xfrm>
            <a:off x="381000" y="2209800"/>
            <a:ext cx="8229600" cy="4525963"/>
          </a:xfrm>
        </p:spPr>
        <p:txBody>
          <a:bodyPr/>
          <a:lstStyle/>
          <a:p>
            <a:pPr>
              <a:buFont typeface="Wingdings" panose="05000000000000000000" pitchFamily="2" charset="2"/>
              <a:buChar char="Ø"/>
            </a:pPr>
            <a:r>
              <a:rPr lang="en-US" sz="2600" dirty="0">
                <a:latin typeface="Gill Sans MT" panose="020B0502020104020203" pitchFamily="34" charset="0"/>
              </a:rPr>
              <a:t>Rounding on units</a:t>
            </a:r>
          </a:p>
          <a:p>
            <a:pPr lvl="1">
              <a:buFont typeface="Wingdings" panose="05000000000000000000" pitchFamily="2" charset="2"/>
              <a:buChar char="Ø"/>
            </a:pPr>
            <a:r>
              <a:rPr lang="en-US" sz="2600" dirty="0">
                <a:latin typeface="Gill Sans MT" panose="020B0502020104020203" pitchFamily="34" charset="0"/>
              </a:rPr>
              <a:t>Completed by Student Placement Team</a:t>
            </a:r>
          </a:p>
          <a:p>
            <a:pPr lvl="1">
              <a:buFont typeface="Wingdings" panose="05000000000000000000" pitchFamily="2" charset="2"/>
              <a:buChar char="Ø"/>
            </a:pPr>
            <a:r>
              <a:rPr lang="en-US" sz="2600" dirty="0">
                <a:latin typeface="Gill Sans MT" panose="020B0502020104020203" pitchFamily="34" charset="0"/>
              </a:rPr>
              <a:t>Done throughout the semester</a:t>
            </a:r>
          </a:p>
          <a:p>
            <a:pPr lvl="1">
              <a:buFont typeface="Wingdings" panose="05000000000000000000" pitchFamily="2" charset="2"/>
              <a:buChar char="Ø"/>
            </a:pPr>
            <a:r>
              <a:rPr lang="en-US" sz="2600" dirty="0">
                <a:latin typeface="Gill Sans MT" panose="020B0502020104020203" pitchFamily="34" charset="0"/>
              </a:rPr>
              <a:t>Instructors / Students / Staff</a:t>
            </a:r>
          </a:p>
          <a:p>
            <a:pPr>
              <a:buFont typeface="Wingdings" panose="05000000000000000000" pitchFamily="2" charset="2"/>
              <a:buChar char="Ø"/>
            </a:pPr>
            <a:r>
              <a:rPr lang="en-US" sz="2600" dirty="0">
                <a:latin typeface="Gill Sans MT" panose="020B0502020104020203" pitchFamily="34" charset="0"/>
              </a:rPr>
              <a:t>Questions or Issues to:</a:t>
            </a:r>
          </a:p>
          <a:p>
            <a:pPr lvl="1">
              <a:buFont typeface="Wingdings" panose="05000000000000000000" pitchFamily="2" charset="2"/>
              <a:buChar char="Ø"/>
            </a:pPr>
            <a:r>
              <a:rPr lang="en-US" sz="2600" dirty="0">
                <a:latin typeface="Gill Sans MT" panose="020B0502020104020203" pitchFamily="34" charset="0"/>
                <a:hlinkClick r:id="rId3"/>
              </a:rPr>
              <a:t>student.placement@vumc.org</a:t>
            </a:r>
            <a:r>
              <a:rPr lang="en-US" sz="2600" dirty="0">
                <a:latin typeface="Gill Sans MT" panose="020B0502020104020203" pitchFamily="34" charset="0"/>
              </a:rPr>
              <a:t> </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473752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a:latin typeface="Gill Sans MT" panose="020B0502020104020203" pitchFamily="34" charset="0"/>
              </a:rPr>
              <a:t>Chain of Inquiry</a:t>
            </a:r>
          </a:p>
        </p:txBody>
      </p:sp>
      <p:sp>
        <p:nvSpPr>
          <p:cNvPr id="3" name="Content Placeholder 2"/>
          <p:cNvSpPr>
            <a:spLocks noGrp="1"/>
          </p:cNvSpPr>
          <p:nvPr>
            <p:ph sz="half" idx="1"/>
          </p:nvPr>
        </p:nvSpPr>
        <p:spPr>
          <a:xfrm>
            <a:off x="457200" y="3276600"/>
            <a:ext cx="4038600" cy="3048000"/>
          </a:xfrm>
        </p:spPr>
        <p:txBody>
          <a:bodyPr/>
          <a:lstStyle/>
          <a:p>
            <a:pPr marL="0" indent="0" algn="ctr">
              <a:buNone/>
            </a:pPr>
            <a:r>
              <a:rPr lang="en-US" sz="1800" b="1" dirty="0">
                <a:latin typeface="Gill Sans MT" panose="020B0502020104020203" pitchFamily="34" charset="0"/>
              </a:rPr>
              <a:t>STUDENT HAS A CONCERN</a:t>
            </a:r>
          </a:p>
          <a:p>
            <a:pPr>
              <a:buFont typeface="Wingdings" panose="05000000000000000000" pitchFamily="2" charset="2"/>
              <a:buChar char="Ø"/>
            </a:pPr>
            <a:r>
              <a:rPr lang="en-US" sz="1800" dirty="0">
                <a:latin typeface="Gill Sans MT" panose="020B0502020104020203" pitchFamily="34" charset="0"/>
              </a:rPr>
              <a:t>Student TO Clinical Instructor</a:t>
            </a:r>
          </a:p>
          <a:p>
            <a:pPr>
              <a:buFont typeface="Wingdings" panose="05000000000000000000" pitchFamily="2" charset="2"/>
              <a:buChar char="Ø"/>
            </a:pPr>
            <a:r>
              <a:rPr lang="en-US" sz="1800" dirty="0">
                <a:latin typeface="Gill Sans MT" panose="020B0502020104020203" pitchFamily="34" charset="0"/>
              </a:rPr>
              <a:t>Clinical Instructor TO School Coordinator</a:t>
            </a:r>
          </a:p>
          <a:p>
            <a:pPr>
              <a:buFont typeface="Wingdings" panose="05000000000000000000" pitchFamily="2" charset="2"/>
              <a:buChar char="Ø"/>
            </a:pPr>
            <a:r>
              <a:rPr lang="en-US" sz="1800" dirty="0">
                <a:latin typeface="Gill Sans MT" panose="020B0502020104020203" pitchFamily="34" charset="0"/>
              </a:rPr>
              <a:t>School Coordinator TO </a:t>
            </a:r>
            <a:r>
              <a:rPr lang="en-US" sz="1800" dirty="0">
                <a:latin typeface="Gill Sans MT" panose="020B0502020104020203" pitchFamily="34" charset="0"/>
                <a:hlinkClick r:id="rId3"/>
              </a:rPr>
              <a:t>student.placement@vumc.org</a:t>
            </a:r>
            <a:r>
              <a:rPr lang="en-US" sz="1800" dirty="0">
                <a:latin typeface="Gill Sans MT" panose="020B0502020104020203" pitchFamily="34" charset="0"/>
              </a:rPr>
              <a:t> </a:t>
            </a:r>
          </a:p>
          <a:p>
            <a:pPr>
              <a:buFont typeface="Wingdings" panose="05000000000000000000" pitchFamily="2" charset="2"/>
              <a:buChar char="Ø"/>
            </a:pPr>
            <a:r>
              <a:rPr lang="en-US" sz="1800" dirty="0">
                <a:latin typeface="Gill Sans MT" panose="020B0502020104020203" pitchFamily="34" charset="0"/>
              </a:rPr>
              <a:t>Program Manager will elevate to entity-specific lead</a:t>
            </a:r>
          </a:p>
          <a:p>
            <a:pPr>
              <a:buFont typeface="Wingdings" panose="05000000000000000000" pitchFamily="2" charset="2"/>
              <a:buChar char="Ø"/>
            </a:pPr>
            <a:r>
              <a:rPr lang="en-US" sz="1800" dirty="0">
                <a:latin typeface="Gill Sans MT" panose="020B0502020104020203" pitchFamily="34" charset="0"/>
              </a:rPr>
              <a:t>Lead will communicate with unit leadership</a:t>
            </a:r>
          </a:p>
        </p:txBody>
      </p:sp>
      <p:sp>
        <p:nvSpPr>
          <p:cNvPr id="4" name="Content Placeholder 3"/>
          <p:cNvSpPr>
            <a:spLocks noGrp="1"/>
          </p:cNvSpPr>
          <p:nvPr>
            <p:ph sz="half" idx="2"/>
          </p:nvPr>
        </p:nvSpPr>
        <p:spPr>
          <a:xfrm>
            <a:off x="4648200" y="3276600"/>
            <a:ext cx="4038600" cy="3124200"/>
          </a:xfrm>
        </p:spPr>
        <p:txBody>
          <a:bodyPr/>
          <a:lstStyle/>
          <a:p>
            <a:pPr marL="0" indent="0" algn="ctr">
              <a:buNone/>
            </a:pPr>
            <a:r>
              <a:rPr lang="en-US" sz="1800" b="1" dirty="0">
                <a:latin typeface="Gill Sans MT" panose="020B0502020104020203" pitchFamily="34" charset="0"/>
              </a:rPr>
              <a:t>UNIT STAFF HAS A CONCERN</a:t>
            </a:r>
          </a:p>
          <a:p>
            <a:pPr>
              <a:buFont typeface="Wingdings" panose="05000000000000000000" pitchFamily="2" charset="2"/>
              <a:buChar char="Ø"/>
            </a:pPr>
            <a:r>
              <a:rPr lang="en-US" sz="1800" dirty="0">
                <a:latin typeface="Gill Sans MT" panose="020B0502020104020203" pitchFamily="34" charset="0"/>
              </a:rPr>
              <a:t>Unit Staff TO Unit Leadership</a:t>
            </a:r>
          </a:p>
          <a:p>
            <a:pPr>
              <a:buFont typeface="Wingdings" panose="05000000000000000000" pitchFamily="2" charset="2"/>
              <a:buChar char="Ø"/>
            </a:pPr>
            <a:r>
              <a:rPr lang="en-US" sz="1800" dirty="0">
                <a:latin typeface="Gill Sans MT" panose="020B0502020104020203" pitchFamily="34" charset="0"/>
              </a:rPr>
              <a:t>Unit leadership TO Student Placement Lead</a:t>
            </a:r>
          </a:p>
          <a:p>
            <a:pPr>
              <a:buFont typeface="Wingdings" panose="05000000000000000000" pitchFamily="2" charset="2"/>
              <a:buChar char="Ø"/>
            </a:pPr>
            <a:r>
              <a:rPr lang="en-US" sz="1800" dirty="0">
                <a:latin typeface="Gill Sans MT" panose="020B0502020104020203" pitchFamily="34" charset="0"/>
              </a:rPr>
              <a:t>Student Placement Lead TO School Coordinator</a:t>
            </a:r>
          </a:p>
          <a:p>
            <a:pPr>
              <a:buFont typeface="Wingdings" panose="05000000000000000000" pitchFamily="2" charset="2"/>
              <a:buChar char="Ø"/>
            </a:pPr>
            <a:r>
              <a:rPr lang="en-US" sz="1800" dirty="0">
                <a:latin typeface="Gill Sans MT" panose="020B0502020104020203" pitchFamily="34" charset="0"/>
              </a:rPr>
              <a:t>School Coordinator TO Clinical Instructor</a:t>
            </a:r>
          </a:p>
          <a:p>
            <a:pPr>
              <a:buFont typeface="Wingdings" panose="05000000000000000000" pitchFamily="2" charset="2"/>
              <a:buChar char="Ø"/>
            </a:pPr>
            <a:r>
              <a:rPr lang="en-US" sz="1800" dirty="0">
                <a:latin typeface="Gill Sans MT" panose="020B0502020104020203" pitchFamily="34" charset="0"/>
              </a:rPr>
              <a:t>Clinical Instructor TO Student</a:t>
            </a:r>
          </a:p>
        </p:txBody>
      </p:sp>
      <p:sp>
        <p:nvSpPr>
          <p:cNvPr id="5" name="TextBox 4"/>
          <p:cNvSpPr txBox="1"/>
          <p:nvPr/>
        </p:nvSpPr>
        <p:spPr>
          <a:xfrm>
            <a:off x="1219200" y="1752600"/>
            <a:ext cx="6705600" cy="1323439"/>
          </a:xfrm>
          <a:prstGeom prst="rect">
            <a:avLst/>
          </a:prstGeom>
          <a:noFill/>
        </p:spPr>
        <p:txBody>
          <a:bodyPr wrap="square" rtlCol="0">
            <a:spAutoFit/>
          </a:bodyPr>
          <a:lstStyle/>
          <a:p>
            <a:pPr algn="ctr"/>
            <a:r>
              <a:rPr lang="en-US" sz="2000" dirty="0">
                <a:latin typeface="Gill Sans MT" panose="020B0502020104020203" pitchFamily="34" charset="0"/>
              </a:rPr>
              <a:t>Conflict resolution is best done with immediate feedback in the moment. If, however, practice or concerns are beyond immediate resolution between 2 or more individuals, please follow the below steps for follow-up</a:t>
            </a:r>
          </a:p>
        </p:txBody>
      </p:sp>
    </p:spTree>
    <p:extLst>
      <p:ext uri="{BB962C8B-B14F-4D97-AF65-F5344CB8AC3E}">
        <p14:creationId xmlns:p14="http://schemas.microsoft.com/office/powerpoint/2010/main" val="413241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Chain of Inquiry</a:t>
            </a:r>
          </a:p>
        </p:txBody>
      </p:sp>
      <p:sp>
        <p:nvSpPr>
          <p:cNvPr id="3" name="Content Placeholder 2"/>
          <p:cNvSpPr>
            <a:spLocks noGrp="1"/>
          </p:cNvSpPr>
          <p:nvPr>
            <p:ph idx="1"/>
          </p:nvPr>
        </p:nvSpPr>
        <p:spPr>
          <a:xfrm>
            <a:off x="457200" y="2286000"/>
            <a:ext cx="8229600" cy="2971800"/>
          </a:xfrm>
        </p:spPr>
        <p:txBody>
          <a:bodyPr/>
          <a:lstStyle/>
          <a:p>
            <a:pPr lvl="1">
              <a:buFont typeface="Wingdings" panose="05000000000000000000" pitchFamily="2" charset="2"/>
              <a:buChar char="Ø"/>
            </a:pPr>
            <a:r>
              <a:rPr lang="en-US" sz="2600" b="1" dirty="0">
                <a:latin typeface="Gill Sans MT" panose="020B0502020104020203" pitchFamily="34" charset="0"/>
              </a:rPr>
              <a:t>Please do not contact unit educators or managers regarding questions</a:t>
            </a:r>
          </a:p>
          <a:p>
            <a:pPr lvl="1">
              <a:buFont typeface="Wingdings" panose="05000000000000000000" pitchFamily="2" charset="2"/>
              <a:buChar char="Ø"/>
            </a:pPr>
            <a:r>
              <a:rPr lang="en-US" sz="2600" dirty="0">
                <a:latin typeface="Gill Sans MT" panose="020B0502020104020203" pitchFamily="34" charset="0"/>
              </a:rPr>
              <a:t>Students should never speak with anyone except their school coordinator/instructor about their concerns and then those can be communicated to student placement via the school coordinator</a:t>
            </a:r>
          </a:p>
          <a:p>
            <a:pPr lvl="1">
              <a:buFont typeface="Wingdings" panose="05000000000000000000" pitchFamily="2" charset="2"/>
              <a:buChar char="Ø"/>
            </a:pPr>
            <a:r>
              <a:rPr lang="en-US" sz="2600" dirty="0">
                <a:latin typeface="Gill Sans MT" panose="020B0502020104020203" pitchFamily="34" charset="0"/>
              </a:rPr>
              <a:t>Student placement will communicate with unit educators/managers</a:t>
            </a:r>
          </a:p>
          <a:p>
            <a:pPr marL="0" indent="0">
              <a:buNone/>
            </a:pPr>
            <a:endParaRPr lang="en-US" dirty="0"/>
          </a:p>
        </p:txBody>
      </p:sp>
    </p:spTree>
    <p:extLst>
      <p:ext uri="{BB962C8B-B14F-4D97-AF65-F5344CB8AC3E}">
        <p14:creationId xmlns:p14="http://schemas.microsoft.com/office/powerpoint/2010/main" val="410173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Occurrences / Incidences</a:t>
            </a:r>
          </a:p>
        </p:txBody>
      </p:sp>
      <p:sp>
        <p:nvSpPr>
          <p:cNvPr id="3" name="Content Placeholder 2"/>
          <p:cNvSpPr>
            <a:spLocks noGrp="1"/>
          </p:cNvSpPr>
          <p:nvPr>
            <p:ph idx="1"/>
          </p:nvPr>
        </p:nvSpPr>
        <p:spPr>
          <a:xfrm>
            <a:off x="381000" y="1905000"/>
            <a:ext cx="8229600" cy="4525963"/>
          </a:xfrm>
        </p:spPr>
        <p:txBody>
          <a:bodyPr/>
          <a:lstStyle/>
          <a:p>
            <a:pPr>
              <a:buFont typeface="Wingdings" panose="05000000000000000000" pitchFamily="2" charset="2"/>
              <a:buChar char="Ø"/>
            </a:pPr>
            <a:r>
              <a:rPr lang="en-US" altLang="en-US" sz="2400" dirty="0">
                <a:latin typeface="Gill Sans MT" panose="020B0502020104020203" pitchFamily="34" charset="0"/>
              </a:rPr>
              <a:t>Faculty / Instructor Performance Issue</a:t>
            </a:r>
          </a:p>
          <a:p>
            <a:pPr lvl="1"/>
            <a:r>
              <a:rPr lang="en-US" altLang="en-US" sz="2400" dirty="0">
                <a:latin typeface="Gill Sans MT" panose="020B0502020104020203" pitchFamily="34" charset="0"/>
              </a:rPr>
              <a:t>Unit educator/manager will report to NEPD via phone/email; Lead will report to school coordinator and request school coordinator respond with an action plan</a:t>
            </a:r>
          </a:p>
          <a:p>
            <a:pPr lvl="1"/>
            <a:r>
              <a:rPr lang="en-US" altLang="en-US" sz="2400" dirty="0">
                <a:latin typeface="Gill Sans MT" panose="020B0502020104020203" pitchFamily="34" charset="0"/>
              </a:rPr>
              <a:t>Depending on the severity of the performance issue, student placement lead may request removal from clinical site </a:t>
            </a:r>
          </a:p>
          <a:p>
            <a:pPr marL="457200" lvl="1" indent="0">
              <a:buNone/>
            </a:pPr>
            <a:endParaRPr lang="en-US" altLang="en-US" sz="2400" dirty="0">
              <a:latin typeface="Gill Sans MT" panose="020B0502020104020203" pitchFamily="34" charset="0"/>
            </a:endParaRPr>
          </a:p>
          <a:p>
            <a:pPr>
              <a:buFont typeface="Wingdings" panose="05000000000000000000" pitchFamily="2" charset="2"/>
              <a:buChar char="Ø"/>
            </a:pPr>
            <a:r>
              <a:rPr lang="en-US" altLang="en-US" sz="2400" dirty="0">
                <a:latin typeface="Gill Sans MT" panose="020B0502020104020203" pitchFamily="34" charset="0"/>
              </a:rPr>
              <a:t>Student Performance Issue</a:t>
            </a:r>
          </a:p>
          <a:p>
            <a:pPr lvl="1"/>
            <a:r>
              <a:rPr lang="en-US" altLang="en-US" sz="2400" dirty="0">
                <a:latin typeface="Gill Sans MT" panose="020B0502020104020203" pitchFamily="34" charset="0"/>
              </a:rPr>
              <a:t>Faculty / instructor will address per school policy</a:t>
            </a:r>
          </a:p>
          <a:p>
            <a:endParaRPr lang="en-US" dirty="0"/>
          </a:p>
        </p:txBody>
      </p:sp>
    </p:spTree>
    <p:extLst>
      <p:ext uri="{BB962C8B-B14F-4D97-AF65-F5344CB8AC3E}">
        <p14:creationId xmlns:p14="http://schemas.microsoft.com/office/powerpoint/2010/main" val="357909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C8F4EC-018E-42AE-92E3-C8EB8ADE8007}"/>
              </a:ext>
            </a:extLst>
          </p:cNvPr>
          <p:cNvSpPr/>
          <p:nvPr/>
        </p:nvSpPr>
        <p:spPr>
          <a:xfrm rot="20954484">
            <a:off x="5397367" y="3702208"/>
            <a:ext cx="2057400" cy="914399"/>
          </a:xfrm>
          <a:prstGeom prst="rect">
            <a:avLst/>
          </a:prstGeom>
          <a:solidFill>
            <a:schemeClr val="accent1">
              <a:lumMod val="20000"/>
              <a:lumOff val="80000"/>
            </a:schemeClr>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85DD37D-8D2D-48A1-A5B4-F6B2CDD97DF2}"/>
              </a:ext>
            </a:extLst>
          </p:cNvPr>
          <p:cNvSpPr/>
          <p:nvPr/>
        </p:nvSpPr>
        <p:spPr>
          <a:xfrm rot="571757">
            <a:off x="1737895" y="3722205"/>
            <a:ext cx="2057400" cy="914399"/>
          </a:xfrm>
          <a:prstGeom prst="rect">
            <a:avLst/>
          </a:prstGeom>
          <a:solidFill>
            <a:schemeClr val="accent1">
              <a:lumMod val="20000"/>
              <a:lumOff val="80000"/>
            </a:schemeClr>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3048000" y="990600"/>
            <a:ext cx="3276600" cy="769441"/>
          </a:xfrm>
          <a:prstGeom prst="rect">
            <a:avLst/>
          </a:prstGeom>
        </p:spPr>
        <p:txBody>
          <a:bodyPr wrap="square" lIns="91440" tIns="45720" rIns="91440" bIns="45720" anchor="t">
            <a:spAutoFit/>
          </a:bodyPr>
          <a:lstStyle/>
          <a:p>
            <a:r>
              <a:rPr lang="en-US" sz="4400" dirty="0">
                <a:latin typeface="Gill Sans MT"/>
              </a:rPr>
              <a:t>About VBCH</a:t>
            </a:r>
            <a:endParaRPr lang="en-US" sz="4400" dirty="0"/>
          </a:p>
        </p:txBody>
      </p:sp>
      <p:sp>
        <p:nvSpPr>
          <p:cNvPr id="3" name="Rectangle 2">
            <a:extLst>
              <a:ext uri="{FF2B5EF4-FFF2-40B4-BE49-F238E27FC236}">
                <a16:creationId xmlns:a16="http://schemas.microsoft.com/office/drawing/2014/main" id="{755DDE66-63A0-40F2-92B0-13A63C8BF3EE}"/>
              </a:ext>
            </a:extLst>
          </p:cNvPr>
          <p:cNvSpPr/>
          <p:nvPr/>
        </p:nvSpPr>
        <p:spPr>
          <a:xfrm>
            <a:off x="3657600" y="3540996"/>
            <a:ext cx="1828800" cy="1259603"/>
          </a:xfrm>
          <a:prstGeom prst="rect">
            <a:avLst/>
          </a:prstGeom>
          <a:solidFill>
            <a:schemeClr val="accent1">
              <a:lumMod val="20000"/>
              <a:lumOff val="80000"/>
            </a:schemeClr>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4D0275E-8A10-44F9-81BA-0F7F70899E14}"/>
              </a:ext>
            </a:extLst>
          </p:cNvPr>
          <p:cNvSpPr txBox="1"/>
          <p:nvPr/>
        </p:nvSpPr>
        <p:spPr>
          <a:xfrm>
            <a:off x="3657600" y="5105400"/>
            <a:ext cx="1828800" cy="381000"/>
          </a:xfrm>
          <a:prstGeom prst="rect">
            <a:avLst/>
          </a:prstGeom>
          <a:noFill/>
        </p:spPr>
        <p:txBody>
          <a:bodyPr wrap="square" rtlCol="0">
            <a:spAutoFit/>
          </a:bodyPr>
          <a:lstStyle/>
          <a:p>
            <a:pPr algn="ctr"/>
            <a:r>
              <a:rPr lang="en-US" dirty="0"/>
              <a:t>Front Entrance</a:t>
            </a:r>
          </a:p>
        </p:txBody>
      </p:sp>
      <p:sp>
        <p:nvSpPr>
          <p:cNvPr id="13" name="TextBox 12">
            <a:extLst>
              <a:ext uri="{FF2B5EF4-FFF2-40B4-BE49-F238E27FC236}">
                <a16:creationId xmlns:a16="http://schemas.microsoft.com/office/drawing/2014/main" id="{1039D39C-4F25-430A-9373-EED30260A9D7}"/>
              </a:ext>
            </a:extLst>
          </p:cNvPr>
          <p:cNvSpPr txBox="1"/>
          <p:nvPr/>
        </p:nvSpPr>
        <p:spPr>
          <a:xfrm>
            <a:off x="7315200" y="3775356"/>
            <a:ext cx="1371600" cy="646331"/>
          </a:xfrm>
          <a:prstGeom prst="rect">
            <a:avLst/>
          </a:prstGeom>
          <a:noFill/>
        </p:spPr>
        <p:txBody>
          <a:bodyPr wrap="square" rtlCol="0">
            <a:spAutoFit/>
          </a:bodyPr>
          <a:lstStyle/>
          <a:p>
            <a:pPr algn="ctr"/>
            <a:r>
              <a:rPr lang="en-US" dirty="0"/>
              <a:t>ED</a:t>
            </a:r>
          </a:p>
          <a:p>
            <a:pPr algn="ctr"/>
            <a:r>
              <a:rPr lang="en-US" dirty="0"/>
              <a:t>Entrance</a:t>
            </a:r>
          </a:p>
        </p:txBody>
      </p:sp>
      <p:sp>
        <p:nvSpPr>
          <p:cNvPr id="15" name="TextBox 14">
            <a:extLst>
              <a:ext uri="{FF2B5EF4-FFF2-40B4-BE49-F238E27FC236}">
                <a16:creationId xmlns:a16="http://schemas.microsoft.com/office/drawing/2014/main" id="{598FBECE-0403-4CE4-A0E3-44D0C70875E4}"/>
              </a:ext>
            </a:extLst>
          </p:cNvPr>
          <p:cNvSpPr txBox="1"/>
          <p:nvPr/>
        </p:nvSpPr>
        <p:spPr>
          <a:xfrm>
            <a:off x="355489" y="3690875"/>
            <a:ext cx="1828800" cy="381000"/>
          </a:xfrm>
          <a:prstGeom prst="rect">
            <a:avLst/>
          </a:prstGeom>
          <a:noFill/>
        </p:spPr>
        <p:txBody>
          <a:bodyPr wrap="square" rtlCol="0">
            <a:spAutoFit/>
          </a:bodyPr>
          <a:lstStyle/>
          <a:p>
            <a:pPr algn="ctr"/>
            <a:r>
              <a:rPr lang="en-US" dirty="0"/>
              <a:t>Cafeteria</a:t>
            </a:r>
          </a:p>
        </p:txBody>
      </p:sp>
      <p:sp>
        <p:nvSpPr>
          <p:cNvPr id="16" name="TextBox 15">
            <a:extLst>
              <a:ext uri="{FF2B5EF4-FFF2-40B4-BE49-F238E27FC236}">
                <a16:creationId xmlns:a16="http://schemas.microsoft.com/office/drawing/2014/main" id="{6D8B646B-551C-4360-B5DA-197D3CEFF52D}"/>
              </a:ext>
            </a:extLst>
          </p:cNvPr>
          <p:cNvSpPr txBox="1"/>
          <p:nvPr/>
        </p:nvSpPr>
        <p:spPr>
          <a:xfrm>
            <a:off x="5701082" y="2934950"/>
            <a:ext cx="1828800" cy="646331"/>
          </a:xfrm>
          <a:prstGeom prst="rect">
            <a:avLst/>
          </a:prstGeom>
          <a:noFill/>
        </p:spPr>
        <p:txBody>
          <a:bodyPr wrap="square" rtlCol="0">
            <a:spAutoFit/>
          </a:bodyPr>
          <a:lstStyle/>
          <a:p>
            <a:pPr algn="ctr"/>
            <a:r>
              <a:rPr lang="en-US" dirty="0"/>
              <a:t>1</a:t>
            </a:r>
            <a:r>
              <a:rPr lang="en-US" baseline="30000" dirty="0"/>
              <a:t>st</a:t>
            </a:r>
            <a:r>
              <a:rPr lang="en-US" dirty="0"/>
              <a:t> floor</a:t>
            </a:r>
          </a:p>
          <a:p>
            <a:pPr algn="ctr"/>
            <a:r>
              <a:rPr lang="en-US" dirty="0"/>
              <a:t>Imaging Dept.</a:t>
            </a:r>
          </a:p>
        </p:txBody>
      </p:sp>
      <p:sp>
        <p:nvSpPr>
          <p:cNvPr id="17" name="TextBox 16">
            <a:extLst>
              <a:ext uri="{FF2B5EF4-FFF2-40B4-BE49-F238E27FC236}">
                <a16:creationId xmlns:a16="http://schemas.microsoft.com/office/drawing/2014/main" id="{D5580D75-6767-47C6-9669-1B0B1C84DE80}"/>
              </a:ext>
            </a:extLst>
          </p:cNvPr>
          <p:cNvSpPr txBox="1"/>
          <p:nvPr/>
        </p:nvSpPr>
        <p:spPr>
          <a:xfrm>
            <a:off x="3648891" y="2744450"/>
            <a:ext cx="1828800" cy="646331"/>
          </a:xfrm>
          <a:prstGeom prst="rect">
            <a:avLst/>
          </a:prstGeom>
          <a:noFill/>
        </p:spPr>
        <p:txBody>
          <a:bodyPr wrap="square" rtlCol="0">
            <a:spAutoFit/>
          </a:bodyPr>
          <a:lstStyle/>
          <a:p>
            <a:pPr algn="ctr"/>
            <a:r>
              <a:rPr lang="en-US" dirty="0"/>
              <a:t>2</a:t>
            </a:r>
            <a:r>
              <a:rPr lang="en-US" baseline="30000" dirty="0"/>
              <a:t>nd</a:t>
            </a:r>
            <a:r>
              <a:rPr lang="en-US" dirty="0"/>
              <a:t> floor</a:t>
            </a:r>
          </a:p>
          <a:p>
            <a:pPr algn="ctr"/>
            <a:r>
              <a:rPr lang="en-US" dirty="0"/>
              <a:t>Med-Surg &amp; CCU</a:t>
            </a:r>
          </a:p>
        </p:txBody>
      </p:sp>
      <p:sp>
        <p:nvSpPr>
          <p:cNvPr id="18" name="TextBox 17">
            <a:extLst>
              <a:ext uri="{FF2B5EF4-FFF2-40B4-BE49-F238E27FC236}">
                <a16:creationId xmlns:a16="http://schemas.microsoft.com/office/drawing/2014/main" id="{C857B71F-C3EE-40F0-AEFE-F3B394EF0F12}"/>
              </a:ext>
            </a:extLst>
          </p:cNvPr>
          <p:cNvSpPr txBox="1"/>
          <p:nvPr/>
        </p:nvSpPr>
        <p:spPr>
          <a:xfrm>
            <a:off x="1569723" y="2930243"/>
            <a:ext cx="1828800" cy="646331"/>
          </a:xfrm>
          <a:prstGeom prst="rect">
            <a:avLst/>
          </a:prstGeom>
          <a:noFill/>
        </p:spPr>
        <p:txBody>
          <a:bodyPr wrap="square" rtlCol="0">
            <a:spAutoFit/>
          </a:bodyPr>
          <a:lstStyle/>
          <a:p>
            <a:pPr algn="ctr"/>
            <a:r>
              <a:rPr lang="en-US" dirty="0"/>
              <a:t>1</a:t>
            </a:r>
            <a:r>
              <a:rPr lang="en-US" baseline="30000" dirty="0"/>
              <a:t>st</a:t>
            </a:r>
            <a:r>
              <a:rPr lang="en-US" dirty="0"/>
              <a:t> floor</a:t>
            </a:r>
          </a:p>
          <a:p>
            <a:pPr algn="ctr"/>
            <a:r>
              <a:rPr lang="en-US" dirty="0"/>
              <a:t>OR</a:t>
            </a:r>
          </a:p>
        </p:txBody>
      </p:sp>
    </p:spTree>
    <p:extLst>
      <p:ext uri="{BB962C8B-B14F-4D97-AF65-F5344CB8AC3E}">
        <p14:creationId xmlns:p14="http://schemas.microsoft.com/office/powerpoint/2010/main" val="29291598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229600" cy="4525963"/>
          </a:xfrm>
        </p:spPr>
        <p:txBody>
          <a:bodyPr/>
          <a:lstStyle/>
          <a:p>
            <a:pPr marL="0" indent="0">
              <a:buNone/>
            </a:pPr>
            <a:r>
              <a:rPr lang="en-US" sz="2000" dirty="0"/>
              <a:t>You have a student that is struggling with time management and is not ready to administer medications by the scheduled time. They are now 2 hours overdue and the student has not communicated this to you. A staff nurse comes to you complaining “the students are slowing me down, I can’t complete my morning work appropriately.” What would you anticipate as the appropriate conflict resolution?</a:t>
            </a:r>
          </a:p>
          <a:p>
            <a:pPr marL="457200" lvl="1" indent="0">
              <a:buNone/>
            </a:pPr>
            <a:r>
              <a:rPr lang="en-US" sz="1800" dirty="0"/>
              <a:t>A: The students have no idea what they are doing. They should just give the medications and we can document them later</a:t>
            </a:r>
          </a:p>
          <a:p>
            <a:pPr marL="457200" lvl="1" indent="0">
              <a:buNone/>
            </a:pPr>
            <a:r>
              <a:rPr lang="en-US" sz="1800" b="1" dirty="0"/>
              <a:t>B: I am sorry that this was missed- would it be more helpful for you to give the morning medications and let me talk with the student to determine if we can manage the noon meds?</a:t>
            </a:r>
          </a:p>
          <a:p>
            <a:pPr marL="457200" lvl="1" indent="0">
              <a:buNone/>
            </a:pPr>
            <a:r>
              <a:rPr lang="en-US" sz="1800" dirty="0"/>
              <a:t>C: Give me a break! You are responsible for your patients- you should have known better than to wait until 2 hours past when meds are due.</a:t>
            </a:r>
          </a:p>
          <a:p>
            <a:pPr marL="457200" lvl="1" indent="0">
              <a:buNone/>
            </a:pPr>
            <a:r>
              <a:rPr lang="en-US" sz="1800" dirty="0"/>
              <a:t>D: We do not give medications as part of this clinical rotation. The students should have told you that at the beginning of the shift. </a:t>
            </a:r>
          </a:p>
        </p:txBody>
      </p:sp>
    </p:spTree>
    <p:extLst>
      <p:ext uri="{BB962C8B-B14F-4D97-AF65-F5344CB8AC3E}">
        <p14:creationId xmlns:p14="http://schemas.microsoft.com/office/powerpoint/2010/main" val="725185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a:xfrm>
            <a:off x="457200" y="1722437"/>
            <a:ext cx="8458200" cy="4525963"/>
          </a:xfrm>
        </p:spPr>
        <p:txBody>
          <a:bodyPr/>
          <a:lstStyle/>
          <a:p>
            <a:pPr marL="0" indent="0">
              <a:buNone/>
            </a:pPr>
            <a:r>
              <a:rPr lang="en-US" sz="2000" dirty="0"/>
              <a:t>After the previous conversation you overhear the nurse negatively discussing yourself and your clinical group at the nurse’s station. The following week, this same nurse is working with students and refusing to let them provide any care and telling them “you are not safe to practice- I don’t think any of you will make it as nurses” Given that you have appropriately communicated the shift’s plans and goals for the day with the staff, what are your next steps? (check all that apply)</a:t>
            </a:r>
          </a:p>
          <a:p>
            <a:pPr marL="457200" lvl="1" indent="0">
              <a:buNone/>
            </a:pPr>
            <a:r>
              <a:rPr lang="en-US" sz="1800" b="1" dirty="0"/>
              <a:t>A: Pull the nurse aside at a down moment and discuss the situation with him/her</a:t>
            </a:r>
          </a:p>
          <a:p>
            <a:pPr marL="457200" lvl="1" indent="0">
              <a:buNone/>
            </a:pPr>
            <a:r>
              <a:rPr lang="en-US" sz="1800" b="1" dirty="0"/>
              <a:t>B: Document the incident </a:t>
            </a:r>
          </a:p>
          <a:p>
            <a:pPr marL="457200" lvl="1" indent="0">
              <a:buNone/>
            </a:pPr>
            <a:r>
              <a:rPr lang="en-US" sz="1800" b="1" dirty="0"/>
              <a:t>C: Send documentation of the incident to your school coordinator</a:t>
            </a:r>
          </a:p>
          <a:p>
            <a:pPr marL="457200" lvl="1" indent="0">
              <a:buNone/>
            </a:pPr>
            <a:r>
              <a:rPr lang="en-US" sz="1800" dirty="0"/>
              <a:t>D: Report the nurse to the unit manager</a:t>
            </a:r>
          </a:p>
          <a:p>
            <a:pPr marL="457200" lvl="1" indent="0">
              <a:buNone/>
            </a:pPr>
            <a:r>
              <a:rPr lang="en-US" sz="1800" dirty="0"/>
              <a:t>E: Remove the students from the clinical setting for the remainder of the day</a:t>
            </a:r>
          </a:p>
          <a:p>
            <a:pPr marL="457200" lvl="1" indent="0">
              <a:buNone/>
            </a:pPr>
            <a:r>
              <a:rPr lang="en-US" sz="1800" b="1" dirty="0"/>
              <a:t>F: Use this situation as a learning example for your students of workplace conflict</a:t>
            </a:r>
          </a:p>
          <a:p>
            <a:pPr marL="457200" lvl="1" indent="0">
              <a:buNone/>
            </a:pPr>
            <a:endParaRPr lang="en-US" sz="1800" dirty="0"/>
          </a:p>
        </p:txBody>
      </p:sp>
    </p:spTree>
    <p:extLst>
      <p:ext uri="{BB962C8B-B14F-4D97-AF65-F5344CB8AC3E}">
        <p14:creationId xmlns:p14="http://schemas.microsoft.com/office/powerpoint/2010/main" val="306106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Needle sticks &amp; Splashes</a:t>
            </a:r>
          </a:p>
        </p:txBody>
      </p:sp>
      <p:sp>
        <p:nvSpPr>
          <p:cNvPr id="3" name="Content Placeholder 2"/>
          <p:cNvSpPr>
            <a:spLocks noGrp="1"/>
          </p:cNvSpPr>
          <p:nvPr>
            <p:ph idx="1"/>
          </p:nvPr>
        </p:nvSpPr>
        <p:spPr>
          <a:xfrm>
            <a:off x="434051" y="2016888"/>
            <a:ext cx="8229600" cy="4525963"/>
          </a:xfrm>
        </p:spPr>
        <p:txBody>
          <a:bodyPr/>
          <a:lstStyle/>
          <a:p>
            <a:pPr>
              <a:buFont typeface="Wingdings" panose="05000000000000000000" pitchFamily="2" charset="2"/>
              <a:buChar char="Ø"/>
            </a:pPr>
            <a:r>
              <a:rPr lang="en-US" sz="2200" dirty="0">
                <a:latin typeface="Gill Sans MT" panose="020B0502020104020203" pitchFamily="34" charset="0"/>
              </a:rPr>
              <a:t>Wash needle sticks with soap/water</a:t>
            </a:r>
          </a:p>
          <a:p>
            <a:pPr>
              <a:buFont typeface="Wingdings" panose="05000000000000000000" pitchFamily="2" charset="2"/>
              <a:buChar char="Ø"/>
            </a:pPr>
            <a:r>
              <a:rPr lang="en-US" sz="2200" dirty="0">
                <a:latin typeface="Gill Sans MT" panose="020B0502020104020203" pitchFamily="34" charset="0"/>
              </a:rPr>
              <a:t>Flush splashes to nose, mouth, skin with water</a:t>
            </a:r>
          </a:p>
          <a:p>
            <a:pPr>
              <a:buFont typeface="Wingdings" panose="05000000000000000000" pitchFamily="2" charset="2"/>
              <a:buChar char="Ø"/>
            </a:pPr>
            <a:r>
              <a:rPr lang="en-US" sz="2200" dirty="0">
                <a:latin typeface="Gill Sans MT" panose="020B0502020104020203" pitchFamily="34" charset="0"/>
              </a:rPr>
              <a:t>Irrigate eyes with clean water, saline, or sterile irrigates (Eye wash stations available in many areas)</a:t>
            </a:r>
          </a:p>
          <a:p>
            <a:pPr>
              <a:buFont typeface="Wingdings" panose="05000000000000000000" pitchFamily="2" charset="2"/>
              <a:buChar char="Ø"/>
            </a:pPr>
            <a:r>
              <a:rPr lang="en-US" sz="2200" dirty="0">
                <a:latin typeface="Gill Sans MT" panose="020B0502020104020203" pitchFamily="34" charset="0"/>
              </a:rPr>
              <a:t>Get the name, Medical Record #, and location of the exposure source</a:t>
            </a:r>
          </a:p>
          <a:p>
            <a:pPr>
              <a:buFont typeface="Wingdings" panose="05000000000000000000" pitchFamily="2" charset="2"/>
              <a:buChar char="Ø"/>
            </a:pPr>
            <a:r>
              <a:rPr lang="en-US" sz="2200" dirty="0">
                <a:latin typeface="Gill Sans MT" panose="020B0502020104020203" pitchFamily="34" charset="0"/>
              </a:rPr>
              <a:t>Notify preceptor and Charge Nurse/CSL</a:t>
            </a:r>
          </a:p>
          <a:p>
            <a:pPr>
              <a:buFont typeface="Wingdings" panose="05000000000000000000" pitchFamily="2" charset="2"/>
              <a:buChar char="Ø"/>
            </a:pPr>
            <a:r>
              <a:rPr lang="en-US" sz="2200" u="sng" dirty="0">
                <a:latin typeface="Gill Sans MT" panose="020B0502020104020203" pitchFamily="34" charset="0"/>
              </a:rPr>
              <a:t>Fill out </a:t>
            </a:r>
            <a:r>
              <a:rPr lang="en-US" sz="2200" dirty="0">
                <a:latin typeface="Gill Sans MT" panose="020B0502020104020203" pitchFamily="34" charset="0"/>
              </a:rPr>
              <a:t>Tennessee First Report of Work Injury</a:t>
            </a:r>
          </a:p>
          <a:p>
            <a:pPr>
              <a:buFont typeface="Wingdings" panose="05000000000000000000" pitchFamily="2" charset="2"/>
              <a:buChar char="Ø"/>
            </a:pPr>
            <a:r>
              <a:rPr lang="en-US" sz="2200" dirty="0">
                <a:latin typeface="Gill Sans MT"/>
                <a:ea typeface="MS PGothic"/>
              </a:rPr>
              <a:t>Go to  Emergency Department (if after hours) for an evaluation</a:t>
            </a:r>
          </a:p>
          <a:p>
            <a:pPr>
              <a:buFont typeface="Wingdings" panose="05000000000000000000" pitchFamily="2" charset="2"/>
              <a:buChar char="Ø"/>
            </a:pPr>
            <a:r>
              <a:rPr lang="en-US" sz="2200" dirty="0">
                <a:latin typeface="Gill Sans MT" panose="020B0502020104020203" pitchFamily="34" charset="0"/>
              </a:rPr>
              <a:t>Contact your faculty for any school specific procedures</a:t>
            </a:r>
          </a:p>
        </p:txBody>
      </p:sp>
    </p:spTree>
    <p:extLst>
      <p:ext uri="{BB962C8B-B14F-4D97-AF65-F5344CB8AC3E}">
        <p14:creationId xmlns:p14="http://schemas.microsoft.com/office/powerpoint/2010/main" val="25624330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914400"/>
            <a:ext cx="8229600" cy="1143000"/>
          </a:xfrm>
        </p:spPr>
        <p:txBody>
          <a:bodyPr/>
          <a:lstStyle/>
          <a:p>
            <a:r>
              <a:rPr lang="en-US" dirty="0">
                <a:latin typeface="Gill Sans MT" panose="020B0502020104020203" pitchFamily="34" charset="0"/>
              </a:rPr>
              <a:t>Personal Injury</a:t>
            </a:r>
          </a:p>
        </p:txBody>
      </p:sp>
      <p:sp>
        <p:nvSpPr>
          <p:cNvPr id="8" name="Content Placeholder 7"/>
          <p:cNvSpPr>
            <a:spLocks noGrp="1"/>
          </p:cNvSpPr>
          <p:nvPr>
            <p:ph idx="1"/>
          </p:nvPr>
        </p:nvSpPr>
        <p:spPr>
          <a:xfrm>
            <a:off x="381000" y="2349623"/>
            <a:ext cx="8229600" cy="3441578"/>
          </a:xfrm>
        </p:spPr>
        <p:txBody>
          <a:bodyPr/>
          <a:lstStyle/>
          <a:p>
            <a:pPr>
              <a:buFont typeface="Wingdings" panose="05000000000000000000" pitchFamily="2" charset="2"/>
              <a:buChar char="Ø"/>
            </a:pPr>
            <a:r>
              <a:rPr lang="en-US" altLang="en-US" sz="2600" u="sng" dirty="0">
                <a:latin typeface="Gill Sans MT" panose="020B0502020104020203" pitchFamily="34" charset="0"/>
              </a:rPr>
              <a:t>Complete</a:t>
            </a:r>
            <a:r>
              <a:rPr lang="en-US" altLang="en-US" sz="2600" dirty="0">
                <a:latin typeface="Gill Sans MT" panose="020B0502020104020203" pitchFamily="34" charset="0"/>
              </a:rPr>
              <a:t> TN 1</a:t>
            </a:r>
            <a:r>
              <a:rPr lang="en-US" altLang="en-US" sz="2600" baseline="30000" dirty="0">
                <a:latin typeface="Gill Sans MT" panose="020B0502020104020203" pitchFamily="34" charset="0"/>
              </a:rPr>
              <a:t>st</a:t>
            </a:r>
            <a:r>
              <a:rPr lang="en-US" altLang="en-US" sz="2600" dirty="0">
                <a:latin typeface="Gill Sans MT" panose="020B0502020104020203" pitchFamily="34" charset="0"/>
              </a:rPr>
              <a:t> Report of Work Injury</a:t>
            </a:r>
          </a:p>
          <a:p>
            <a:pPr>
              <a:buFont typeface="Wingdings" panose="05000000000000000000" pitchFamily="2" charset="2"/>
              <a:buChar char="Ø"/>
            </a:pPr>
            <a:r>
              <a:rPr lang="en-US" altLang="en-US" sz="2600" dirty="0">
                <a:latin typeface="Gill Sans MT" panose="020B0502020104020203" pitchFamily="34" charset="0"/>
              </a:rPr>
              <a:t>Report to Adult ED for emergency care</a:t>
            </a:r>
          </a:p>
          <a:p>
            <a:pPr>
              <a:buFont typeface="Wingdings" panose="05000000000000000000" pitchFamily="2" charset="2"/>
              <a:buChar char="Ø"/>
            </a:pPr>
            <a:r>
              <a:rPr lang="en-US" altLang="en-US" sz="2600" dirty="0">
                <a:latin typeface="Gill Sans MT" panose="020B0502020104020203" pitchFamily="34" charset="0"/>
              </a:rPr>
              <a:t>Report to personal PCP or School’s student health department</a:t>
            </a:r>
          </a:p>
          <a:p>
            <a:pPr marL="0" indent="0">
              <a:buNone/>
            </a:pPr>
            <a:endParaRPr lang="en-US" dirty="0"/>
          </a:p>
        </p:txBody>
      </p:sp>
    </p:spTree>
    <p:extLst>
      <p:ext uri="{BB962C8B-B14F-4D97-AF65-F5344CB8AC3E}">
        <p14:creationId xmlns:p14="http://schemas.microsoft.com/office/powerpoint/2010/main" val="447050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029200"/>
            <a:ext cx="5486400" cy="566738"/>
          </a:xfrm>
        </p:spPr>
        <p:txBody>
          <a:bodyPr/>
          <a:lstStyle/>
          <a:p>
            <a:pPr algn="ctr"/>
            <a:r>
              <a:rPr lang="en-US" sz="1600" dirty="0">
                <a:latin typeface="Gill Sans MT" panose="020B0502020104020203" pitchFamily="34" charset="0"/>
              </a:rPr>
              <a:t>Questions? Contact Student Placement @</a:t>
            </a:r>
          </a:p>
        </p:txBody>
      </p:sp>
      <p:pic>
        <p:nvPicPr>
          <p:cNvPr id="4" name="Content Placeholder 3"/>
          <p:cNvPicPr>
            <a:picLocks noGrp="1" noChangeAspect="1"/>
          </p:cNvPicPr>
          <p:nvPr>
            <p:ph type="pic" idx="1"/>
          </p:nvPr>
        </p:nvPicPr>
        <p:blipFill>
          <a:blip r:embed="rId3">
            <a:extLst>
              <a:ext uri="{28A0092B-C50C-407E-A947-70E740481C1C}">
                <a14:useLocalDpi xmlns:a14="http://schemas.microsoft.com/office/drawing/2010/main" val="0"/>
              </a:ext>
            </a:extLst>
          </a:blip>
          <a:srcRect l="5666" r="5666"/>
          <a:stretch>
            <a:fillRect/>
          </a:stretch>
        </p:blipFill>
        <p:spPr bwMode="auto">
          <a:xfrm>
            <a:off x="1981200" y="1219200"/>
            <a:ext cx="5065712" cy="3799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half" idx="2"/>
          </p:nvPr>
        </p:nvSpPr>
        <p:spPr>
          <a:xfrm>
            <a:off x="1752600" y="5791200"/>
            <a:ext cx="5486400" cy="804862"/>
          </a:xfrm>
        </p:spPr>
        <p:txBody>
          <a:bodyPr/>
          <a:lstStyle/>
          <a:p>
            <a:pPr algn="ctr"/>
            <a:r>
              <a:rPr lang="en-US" sz="2000" b="1" dirty="0">
                <a:latin typeface="Gill Sans MT" panose="020B0502020104020203" pitchFamily="34" charset="0"/>
                <a:hlinkClick r:id="rId4"/>
              </a:rPr>
              <a:t>student.placement@vumc.org</a:t>
            </a:r>
            <a:r>
              <a:rPr lang="en-US" sz="2000" b="1" dirty="0">
                <a:latin typeface="Gill Sans MT" panose="020B0502020104020203" pitchFamily="34" charset="0"/>
              </a:rPr>
              <a:t> </a:t>
            </a:r>
          </a:p>
        </p:txBody>
      </p:sp>
    </p:spTree>
    <p:extLst>
      <p:ext uri="{BB962C8B-B14F-4D97-AF65-F5344CB8AC3E}">
        <p14:creationId xmlns:p14="http://schemas.microsoft.com/office/powerpoint/2010/main" val="218712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latin typeface="Gill Sans MT" panose="020B0502020104020203" pitchFamily="34" charset="0"/>
              </a:rPr>
              <a:t>Overhead Alerts</a:t>
            </a:r>
          </a:p>
        </p:txBody>
      </p:sp>
      <p:sp>
        <p:nvSpPr>
          <p:cNvPr id="3" name="Content Placeholder 2"/>
          <p:cNvSpPr>
            <a:spLocks noGrp="1"/>
          </p:cNvSpPr>
          <p:nvPr>
            <p:ph idx="1"/>
          </p:nvPr>
        </p:nvSpPr>
        <p:spPr>
          <a:xfrm>
            <a:off x="457200" y="1676400"/>
            <a:ext cx="8229600" cy="4953000"/>
          </a:xfrm>
        </p:spPr>
        <p:txBody>
          <a:bodyPr/>
          <a:lstStyle/>
          <a:p>
            <a:pPr>
              <a:buFont typeface="Wingdings" panose="05000000000000000000" pitchFamily="2" charset="2"/>
              <a:buChar char="Ø"/>
            </a:pPr>
            <a:r>
              <a:rPr lang="en-US" sz="2000" dirty="0">
                <a:solidFill>
                  <a:srgbClr val="FF0000"/>
                </a:solidFill>
                <a:latin typeface="Gill Sans MT" panose="020B0502020104020203" pitchFamily="34" charset="0"/>
              </a:rPr>
              <a:t>Red Alert = Fire</a:t>
            </a:r>
          </a:p>
          <a:p>
            <a:pPr>
              <a:buClr>
                <a:srgbClr val="E6D710"/>
              </a:buClr>
              <a:buFont typeface="Wingdings" panose="05000000000000000000" pitchFamily="2" charset="2"/>
              <a:buChar char="Ø"/>
            </a:pPr>
            <a:r>
              <a:rPr lang="en-US" sz="2000" dirty="0">
                <a:solidFill>
                  <a:srgbClr val="EFE019"/>
                </a:solidFill>
                <a:latin typeface="Gill Sans MT" panose="020B0502020104020203" pitchFamily="34" charset="0"/>
              </a:rPr>
              <a:t>Yellow Alert = </a:t>
            </a:r>
            <a:r>
              <a:rPr lang="en-US" sz="2000" b="1" u="sng" dirty="0">
                <a:solidFill>
                  <a:srgbClr val="EFE019"/>
                </a:solidFill>
                <a:latin typeface="Gill Sans MT" panose="020B0502020104020203" pitchFamily="34" charset="0"/>
              </a:rPr>
              <a:t>Prepare</a:t>
            </a:r>
            <a:r>
              <a:rPr lang="en-US" sz="2000" dirty="0">
                <a:solidFill>
                  <a:srgbClr val="EFE019"/>
                </a:solidFill>
                <a:latin typeface="Gill Sans MT" panose="020B0502020104020203" pitchFamily="34" charset="0"/>
              </a:rPr>
              <a:t> to activate Emergency Plan</a:t>
            </a:r>
          </a:p>
          <a:p>
            <a:pPr>
              <a:buFont typeface="Wingdings" panose="05000000000000000000" pitchFamily="2" charset="2"/>
              <a:buChar char="Ø"/>
            </a:pPr>
            <a:r>
              <a:rPr lang="en-US" sz="2000" dirty="0">
                <a:solidFill>
                  <a:schemeClr val="accent6">
                    <a:lumMod val="75000"/>
                  </a:schemeClr>
                </a:solidFill>
                <a:latin typeface="Gill Sans MT" panose="020B0502020104020203" pitchFamily="34" charset="0"/>
              </a:rPr>
              <a:t>Orange Alert = </a:t>
            </a:r>
            <a:r>
              <a:rPr lang="en-US" sz="2000" b="1" u="sng" dirty="0">
                <a:solidFill>
                  <a:schemeClr val="accent6">
                    <a:lumMod val="75000"/>
                  </a:schemeClr>
                </a:solidFill>
                <a:latin typeface="Gill Sans MT" panose="020B0502020104020203" pitchFamily="34" charset="0"/>
              </a:rPr>
              <a:t>Activate</a:t>
            </a:r>
            <a:r>
              <a:rPr lang="en-US" sz="2000" dirty="0">
                <a:solidFill>
                  <a:schemeClr val="accent6">
                    <a:lumMod val="75000"/>
                  </a:schemeClr>
                </a:solidFill>
                <a:latin typeface="Gill Sans MT" panose="020B0502020104020203" pitchFamily="34" charset="0"/>
              </a:rPr>
              <a:t> Emergency Plan</a:t>
            </a:r>
          </a:p>
          <a:p>
            <a:pPr>
              <a:buFont typeface="Wingdings" panose="05000000000000000000" pitchFamily="2" charset="2"/>
              <a:buChar char="Ø"/>
            </a:pPr>
            <a:r>
              <a:rPr lang="en-US" sz="2000" dirty="0">
                <a:solidFill>
                  <a:srgbClr val="D5199F"/>
                </a:solidFill>
                <a:latin typeface="Gill Sans MT" panose="020B0502020104020203" pitchFamily="34" charset="0"/>
              </a:rPr>
              <a:t>Code Pink = Missing infant (younger than 12 months old)</a:t>
            </a:r>
          </a:p>
          <a:p>
            <a:pPr>
              <a:buFont typeface="Wingdings" panose="05000000000000000000" pitchFamily="2" charset="2"/>
              <a:buChar char="Ø"/>
            </a:pPr>
            <a:r>
              <a:rPr lang="en-US" sz="2000" dirty="0">
                <a:solidFill>
                  <a:schemeClr val="accent4">
                    <a:lumMod val="75000"/>
                  </a:schemeClr>
                </a:solidFill>
                <a:latin typeface="Gill Sans MT" panose="020B0502020104020203" pitchFamily="34" charset="0"/>
              </a:rPr>
              <a:t>Code Purple = Missing child (ages 1 to 12 years)</a:t>
            </a:r>
          </a:p>
          <a:p>
            <a:pPr>
              <a:buFont typeface="Wingdings" panose="05000000000000000000" pitchFamily="2" charset="2"/>
              <a:buChar char="Ø"/>
            </a:pPr>
            <a:r>
              <a:rPr lang="en-US" sz="2000" dirty="0">
                <a:latin typeface="Gill Sans MT" panose="020B0502020104020203" pitchFamily="34" charset="0"/>
              </a:rPr>
              <a:t>Code Walker Adolescent = Missing adolescent (ages 13 to17)</a:t>
            </a:r>
          </a:p>
          <a:p>
            <a:pPr>
              <a:buFont typeface="Wingdings" panose="05000000000000000000" pitchFamily="2" charset="2"/>
              <a:buChar char="Ø"/>
            </a:pPr>
            <a:r>
              <a:rPr lang="en-US" sz="2000" dirty="0">
                <a:latin typeface="Gill Sans MT" panose="020B0502020104020203" pitchFamily="34" charset="0"/>
              </a:rPr>
              <a:t>Code Walker Adult = Missing adult (18+)</a:t>
            </a:r>
          </a:p>
          <a:p>
            <a:pPr>
              <a:buFont typeface="Wingdings" panose="05000000000000000000" pitchFamily="2" charset="2"/>
              <a:buChar char="Ø"/>
            </a:pPr>
            <a:r>
              <a:rPr lang="en-US" sz="2000" dirty="0">
                <a:solidFill>
                  <a:schemeClr val="bg1">
                    <a:lumMod val="50000"/>
                  </a:schemeClr>
                </a:solidFill>
                <a:latin typeface="Gill Sans MT" panose="020B0502020104020203" pitchFamily="34" charset="0"/>
              </a:rPr>
              <a:t>Code Silver = Active shooter</a:t>
            </a:r>
          </a:p>
          <a:p>
            <a:pPr>
              <a:buFont typeface="Wingdings" panose="05000000000000000000" pitchFamily="2" charset="2"/>
              <a:buChar char="Ø"/>
            </a:pPr>
            <a:r>
              <a:rPr lang="en-US" sz="2000" dirty="0">
                <a:solidFill>
                  <a:srgbClr val="00B050"/>
                </a:solidFill>
                <a:latin typeface="Gill Sans MT" panose="020B0502020104020203" pitchFamily="34" charset="0"/>
              </a:rPr>
              <a:t>Code Green = Violent patient</a:t>
            </a:r>
          </a:p>
          <a:p>
            <a:pPr>
              <a:buFont typeface="Wingdings" panose="05000000000000000000" pitchFamily="2" charset="2"/>
              <a:buChar char="Ø"/>
            </a:pPr>
            <a:r>
              <a:rPr lang="en-US" sz="2000" dirty="0">
                <a:latin typeface="Gill Sans MT" panose="020B0502020104020203" pitchFamily="34" charset="0"/>
              </a:rPr>
              <a:t>Code Black = Bomb threat</a:t>
            </a:r>
          </a:p>
          <a:p>
            <a:pPr>
              <a:buFont typeface="Wingdings" panose="05000000000000000000" pitchFamily="2" charset="2"/>
              <a:buChar char="Ø"/>
            </a:pPr>
            <a:r>
              <a:rPr lang="en-US" sz="2000" dirty="0">
                <a:latin typeface="Gill Sans MT" panose="020B0502020104020203" pitchFamily="34" charset="0"/>
              </a:rPr>
              <a:t>STAT = Life threatening emergency</a:t>
            </a:r>
          </a:p>
          <a:p>
            <a:pPr>
              <a:buFont typeface="Wingdings" panose="05000000000000000000" pitchFamily="2" charset="2"/>
              <a:buChar char="Ø"/>
            </a:pPr>
            <a:r>
              <a:rPr lang="en-US" sz="2000" dirty="0">
                <a:latin typeface="Gill Sans MT" panose="020B0502020104020203" pitchFamily="34" charset="0"/>
              </a:rPr>
              <a:t>Rapid Response = Rapid Response Team reports to bedside</a:t>
            </a:r>
          </a:p>
          <a:p>
            <a:pPr>
              <a:buFont typeface="Wingdings" panose="05000000000000000000" pitchFamily="2" charset="2"/>
              <a:buChar char="Ø"/>
            </a:pPr>
            <a:r>
              <a:rPr lang="en-US" sz="2000" dirty="0">
                <a:latin typeface="Gill Sans MT" panose="020B0502020104020203" pitchFamily="34" charset="0"/>
              </a:rPr>
              <a:t>Code Stroke = patient presents with stroke-like symptoms</a:t>
            </a:r>
          </a:p>
        </p:txBody>
      </p:sp>
    </p:spTree>
    <p:extLst>
      <p:ext uri="{BB962C8B-B14F-4D97-AF65-F5344CB8AC3E}">
        <p14:creationId xmlns:p14="http://schemas.microsoft.com/office/powerpoint/2010/main" val="95655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p>
            <a:r>
              <a:rPr lang="en-US" dirty="0">
                <a:latin typeface="Gill Sans MT" panose="020B0502020104020203" pitchFamily="34" charset="0"/>
              </a:rPr>
              <a:t>Group Placements</a:t>
            </a:r>
          </a:p>
        </p:txBody>
      </p:sp>
      <p:sp>
        <p:nvSpPr>
          <p:cNvPr id="3" name="Content Placeholder 2"/>
          <p:cNvSpPr>
            <a:spLocks noGrp="1"/>
          </p:cNvSpPr>
          <p:nvPr>
            <p:ph idx="1"/>
          </p:nvPr>
        </p:nvSpPr>
        <p:spPr>
          <a:xfrm>
            <a:off x="457200" y="2133600"/>
            <a:ext cx="6858000" cy="4525963"/>
          </a:xfrm>
        </p:spPr>
        <p:txBody>
          <a:bodyPr/>
          <a:lstStyle/>
          <a:p>
            <a:pPr>
              <a:buFont typeface="Wingdings" panose="05000000000000000000" pitchFamily="2" charset="2"/>
              <a:buChar char="Ø"/>
            </a:pPr>
            <a:r>
              <a:rPr lang="en-US" sz="2600" dirty="0">
                <a:latin typeface="Gill Sans MT" panose="020B0502020104020203" pitchFamily="34" charset="0"/>
              </a:rPr>
              <a:t>Placement reserved in SharePoint </a:t>
            </a:r>
          </a:p>
          <a:p>
            <a:pPr>
              <a:buFont typeface="Wingdings" panose="05000000000000000000" pitchFamily="2" charset="2"/>
              <a:buChar char="Ø"/>
            </a:pPr>
            <a:r>
              <a:rPr lang="en-US" sz="2600" dirty="0">
                <a:latin typeface="Gill Sans MT" panose="020B0502020104020203" pitchFamily="34" charset="0"/>
              </a:rPr>
              <a:t>Submission of Student Data Grid (by school coordinator)</a:t>
            </a:r>
          </a:p>
          <a:p>
            <a:pPr>
              <a:buFont typeface="Wingdings" panose="05000000000000000000" pitchFamily="2" charset="2"/>
              <a:buChar char="Ø"/>
            </a:pPr>
            <a:r>
              <a:rPr lang="en-US" sz="2600" dirty="0">
                <a:latin typeface="Gill Sans MT" panose="020B0502020104020203" pitchFamily="34" charset="0"/>
              </a:rPr>
              <a:t>Group of 6 students max (up to 18/semester)</a:t>
            </a:r>
          </a:p>
          <a:p>
            <a:pPr>
              <a:buFont typeface="Wingdings" panose="05000000000000000000" pitchFamily="2" charset="2"/>
              <a:buChar char="Ø"/>
            </a:pPr>
            <a:r>
              <a:rPr lang="en-US" sz="2600" dirty="0">
                <a:latin typeface="Gill Sans MT" panose="020B0502020104020203" pitchFamily="34" charset="0"/>
              </a:rPr>
              <a:t>Assigned to one clinical area</a:t>
            </a:r>
          </a:p>
          <a:p>
            <a:pPr lvl="1">
              <a:buFont typeface="Wingdings" panose="05000000000000000000" pitchFamily="2" charset="2"/>
              <a:buChar char="Ø"/>
            </a:pPr>
            <a:r>
              <a:rPr lang="en-US" sz="2600" dirty="0">
                <a:latin typeface="Gill Sans MT" panose="020B0502020104020203" pitchFamily="34" charset="0"/>
              </a:rPr>
              <a:t>Students </a:t>
            </a:r>
            <a:r>
              <a:rPr lang="en-US" sz="2600" u="sng" dirty="0">
                <a:latin typeface="Gill Sans MT" panose="020B0502020104020203" pitchFamily="34" charset="0"/>
              </a:rPr>
              <a:t>should not </a:t>
            </a:r>
            <a:r>
              <a:rPr lang="en-US" sz="2600" dirty="0">
                <a:latin typeface="Gill Sans MT" panose="020B0502020104020203" pitchFamily="34" charset="0"/>
              </a:rPr>
              <a:t>rotate off unit </a:t>
            </a:r>
          </a:p>
          <a:p>
            <a:pPr lvl="1">
              <a:buFont typeface="Wingdings" panose="05000000000000000000" pitchFamily="2" charset="2"/>
              <a:buChar char="Ø"/>
            </a:pPr>
            <a:r>
              <a:rPr lang="en-US" sz="2600" dirty="0">
                <a:latin typeface="Gill Sans MT" panose="020B0502020104020203" pitchFamily="34" charset="0"/>
              </a:rPr>
              <a:t>Few exceptions allowed</a:t>
            </a:r>
          </a:p>
        </p:txBody>
      </p:sp>
    </p:spTree>
    <p:extLst>
      <p:ext uri="{BB962C8B-B14F-4D97-AF65-F5344CB8AC3E}">
        <p14:creationId xmlns:p14="http://schemas.microsoft.com/office/powerpoint/2010/main" val="969035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a:latin typeface="Gill Sans MT" panose="020B0502020104020203" pitchFamily="34" charset="0"/>
              </a:rPr>
              <a:t>Observational Experiences</a:t>
            </a:r>
          </a:p>
        </p:txBody>
      </p:sp>
      <p:sp>
        <p:nvSpPr>
          <p:cNvPr id="3" name="Content Placeholder 2"/>
          <p:cNvSpPr>
            <a:spLocks noGrp="1"/>
          </p:cNvSpPr>
          <p:nvPr>
            <p:ph idx="1"/>
          </p:nvPr>
        </p:nvSpPr>
        <p:spPr>
          <a:xfrm>
            <a:off x="533400" y="2133600"/>
            <a:ext cx="8229600" cy="4267200"/>
          </a:xfrm>
        </p:spPr>
        <p:txBody>
          <a:bodyPr/>
          <a:lstStyle/>
          <a:p>
            <a:pPr marL="0" indent="0" algn="ctr">
              <a:buNone/>
            </a:pPr>
            <a:r>
              <a:rPr lang="en-US" sz="2600" b="1" dirty="0">
                <a:latin typeface="Gill Sans MT" panose="020B0502020104020203" pitchFamily="34" charset="0"/>
              </a:rPr>
              <a:t>Students in clinical groups should not observe/shadow in areas outside of their assigned clinical unit</a:t>
            </a:r>
          </a:p>
          <a:p>
            <a:pPr marL="0" indent="0" algn="ctr">
              <a:buNone/>
            </a:pPr>
            <a:endParaRPr lang="en-US" sz="2600" dirty="0">
              <a:latin typeface="Gill Sans MT" panose="020B0502020104020203" pitchFamily="34" charset="0"/>
            </a:endParaRPr>
          </a:p>
          <a:p>
            <a:pPr marL="0" indent="0" algn="ctr">
              <a:buNone/>
            </a:pPr>
            <a:r>
              <a:rPr lang="en-US" sz="2600" dirty="0">
                <a:latin typeface="Gill Sans MT" panose="020B0502020104020203" pitchFamily="34" charset="0"/>
              </a:rPr>
              <a:t>Students in clinical groups may, however, follow an assigned patient along the continuum of care in an observational status when approved by the clinical instructor and the procedural contact person</a:t>
            </a:r>
          </a:p>
          <a:p>
            <a:pPr marL="0" indent="0" algn="ctr">
              <a:buNone/>
            </a:pPr>
            <a:endParaRPr lang="en-US" sz="2600" dirty="0">
              <a:latin typeface="Gill Sans MT" panose="020B0502020104020203" pitchFamily="34" charset="0"/>
            </a:endParaRPr>
          </a:p>
          <a:p>
            <a:pPr marL="0" indent="0" algn="ctr">
              <a:buNone/>
            </a:pPr>
            <a:r>
              <a:rPr lang="en-US" sz="2600" dirty="0">
                <a:latin typeface="Gill Sans MT" panose="020B0502020104020203" pitchFamily="34" charset="0"/>
              </a:rPr>
              <a:t>Students should not accompany patients to MRI</a:t>
            </a:r>
          </a:p>
          <a:p>
            <a:pPr marL="0" indent="0" algn="ctr">
              <a:buNone/>
            </a:pPr>
            <a:endParaRPr lang="en-US" sz="2600" dirty="0">
              <a:latin typeface="Gill Sans MT" panose="020B0502020104020203" pitchFamily="34" charset="0"/>
            </a:endParaRPr>
          </a:p>
          <a:p>
            <a:pPr marL="0" indent="0" algn="ctr">
              <a:buNone/>
            </a:pPr>
            <a:endParaRPr lang="en-US" sz="2600" dirty="0">
              <a:latin typeface="Gill Sans MT" panose="020B0502020104020203" pitchFamily="34" charset="0"/>
            </a:endParaRPr>
          </a:p>
        </p:txBody>
      </p:sp>
    </p:spTree>
    <p:extLst>
      <p:ext uri="{BB962C8B-B14F-4D97-AF65-F5344CB8AC3E}">
        <p14:creationId xmlns:p14="http://schemas.microsoft.com/office/powerpoint/2010/main" val="272378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lstStyle/>
          <a:p>
            <a:r>
              <a:rPr lang="en-US" dirty="0">
                <a:latin typeface="Gill Sans MT" panose="020B0502020104020203" pitchFamily="34" charset="0"/>
              </a:rPr>
              <a:t>Observational Experiences</a:t>
            </a:r>
          </a:p>
        </p:txBody>
      </p:sp>
      <p:sp>
        <p:nvSpPr>
          <p:cNvPr id="3" name="Content Placeholder 2"/>
          <p:cNvSpPr>
            <a:spLocks noGrp="1"/>
          </p:cNvSpPr>
          <p:nvPr>
            <p:ph idx="1"/>
          </p:nvPr>
        </p:nvSpPr>
        <p:spPr>
          <a:xfrm>
            <a:off x="457200" y="2286000"/>
            <a:ext cx="8229600" cy="3276600"/>
          </a:xfrm>
        </p:spPr>
        <p:txBody>
          <a:bodyPr/>
          <a:lstStyle/>
          <a:p>
            <a:pPr>
              <a:buFont typeface="Wingdings" panose="05000000000000000000" pitchFamily="2" charset="2"/>
              <a:buChar char="Ø"/>
            </a:pPr>
            <a:r>
              <a:rPr lang="en-US" sz="2600" dirty="0">
                <a:latin typeface="Gill Sans MT" panose="020B0502020104020203" pitchFamily="34" charset="0"/>
              </a:rPr>
              <a:t>All requests for Observation / Shadow Experiences are handled through VOE – Vanderbilt Observation Experiences (</a:t>
            </a:r>
            <a:r>
              <a:rPr lang="en-US" sz="2600" dirty="0">
                <a:latin typeface="Gill Sans MT" panose="020B0502020104020203" pitchFamily="34" charset="0"/>
                <a:hlinkClick r:id="rId3"/>
              </a:rPr>
              <a:t>voe@vumc.org</a:t>
            </a:r>
            <a:r>
              <a:rPr lang="en-US" sz="2600" dirty="0">
                <a:latin typeface="Gill Sans MT" panose="020B0502020104020203" pitchFamily="34" charset="0"/>
              </a:rPr>
              <a:t>)</a:t>
            </a:r>
          </a:p>
          <a:p>
            <a:pPr>
              <a:buFont typeface="Wingdings" panose="05000000000000000000" pitchFamily="2" charset="2"/>
              <a:buChar char="Ø"/>
            </a:pPr>
            <a:r>
              <a:rPr lang="en-US" sz="2600" dirty="0">
                <a:latin typeface="Gill Sans MT" panose="020B0502020104020203" pitchFamily="34" charset="0"/>
              </a:rPr>
              <a:t>Nursing students currently in clinical rotation are not eligible </a:t>
            </a:r>
          </a:p>
        </p:txBody>
      </p:sp>
    </p:spTree>
    <p:extLst>
      <p:ext uri="{BB962C8B-B14F-4D97-AF65-F5344CB8AC3E}">
        <p14:creationId xmlns:p14="http://schemas.microsoft.com/office/powerpoint/2010/main" val="3240564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a:t>Thinking Point…</a:t>
            </a:r>
          </a:p>
        </p:txBody>
      </p:sp>
      <p:sp>
        <p:nvSpPr>
          <p:cNvPr id="3" name="Content Placeholder 2"/>
          <p:cNvSpPr>
            <a:spLocks noGrp="1"/>
          </p:cNvSpPr>
          <p:nvPr>
            <p:ph idx="1"/>
          </p:nvPr>
        </p:nvSpPr>
        <p:spPr/>
        <p:txBody>
          <a:bodyPr/>
          <a:lstStyle/>
          <a:p>
            <a:pPr marL="0" indent="0">
              <a:buNone/>
            </a:pPr>
            <a:r>
              <a:rPr lang="en-US" sz="2800" dirty="0"/>
              <a:t>Student is assigned to a patient who is scheduled for an interventional radiology procedure and asks you if they can go with their patient. Which response is the most appropriate?</a:t>
            </a:r>
          </a:p>
          <a:p>
            <a:pPr marL="457200" lvl="1" indent="0">
              <a:buNone/>
            </a:pPr>
            <a:r>
              <a:rPr lang="en-US" sz="2400" dirty="0"/>
              <a:t>A: No, absolutely not. You are never allowed to leave this unit during your rotation</a:t>
            </a:r>
          </a:p>
          <a:p>
            <a:pPr marL="457200" lvl="1" indent="0">
              <a:buNone/>
            </a:pPr>
            <a:r>
              <a:rPr lang="en-US" sz="2400" dirty="0"/>
              <a:t>B: Yes, feel free to go with them. Have a wonderful experience!</a:t>
            </a:r>
          </a:p>
          <a:p>
            <a:pPr marL="457200" lvl="1" indent="0">
              <a:buNone/>
            </a:pPr>
            <a:r>
              <a:rPr lang="en-US" sz="2400" b="1" dirty="0"/>
              <a:t>C: Let’s see if we can make that work, I’ll discuss with the shift leader on our unit and down at interventional radiology.</a:t>
            </a:r>
            <a:r>
              <a:rPr lang="en-US" dirty="0"/>
              <a:t>	</a:t>
            </a:r>
          </a:p>
        </p:txBody>
      </p:sp>
    </p:spTree>
    <p:extLst>
      <p:ext uri="{BB962C8B-B14F-4D97-AF65-F5344CB8AC3E}">
        <p14:creationId xmlns:p14="http://schemas.microsoft.com/office/powerpoint/2010/main" val="145567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sz="4000" dirty="0">
                <a:latin typeface="Gill Sans MT" panose="020B0502020104020203" pitchFamily="34" charset="0"/>
              </a:rPr>
              <a:t>Instructor Orientation Requirements</a:t>
            </a:r>
          </a:p>
        </p:txBody>
      </p:sp>
      <p:sp>
        <p:nvSpPr>
          <p:cNvPr id="3" name="Content Placeholder 2"/>
          <p:cNvSpPr>
            <a:spLocks noGrp="1"/>
          </p:cNvSpPr>
          <p:nvPr>
            <p:ph idx="1"/>
          </p:nvPr>
        </p:nvSpPr>
        <p:spPr>
          <a:xfrm>
            <a:off x="685800" y="2133600"/>
            <a:ext cx="7696200" cy="4525963"/>
          </a:xfrm>
        </p:spPr>
        <p:txBody>
          <a:bodyPr/>
          <a:lstStyle/>
          <a:p>
            <a:pPr>
              <a:buFont typeface="Wingdings" panose="05000000000000000000" pitchFamily="2" charset="2"/>
              <a:buChar char="Ø"/>
            </a:pPr>
            <a:r>
              <a:rPr lang="en-US" sz="2400" dirty="0">
                <a:latin typeface="Gill Sans MT" panose="020B0502020104020203" pitchFamily="34" charset="0"/>
              </a:rPr>
              <a:t>Experience in specialty area of clinical rotation</a:t>
            </a:r>
          </a:p>
          <a:p>
            <a:pPr>
              <a:buFont typeface="Wingdings" panose="05000000000000000000" pitchFamily="2" charset="2"/>
              <a:buChar char="Ø"/>
            </a:pPr>
            <a:r>
              <a:rPr lang="en-US" sz="2400" dirty="0">
                <a:latin typeface="Gill Sans MT" panose="020B0502020104020203" pitchFamily="34" charset="0"/>
              </a:rPr>
              <a:t>Clinical Instructors </a:t>
            </a:r>
            <a:r>
              <a:rPr lang="en-US" sz="2400" b="1" u="sng" dirty="0">
                <a:latin typeface="Gill Sans MT" panose="020B0502020104020203" pitchFamily="34" charset="0"/>
              </a:rPr>
              <a:t>New</a:t>
            </a:r>
            <a:r>
              <a:rPr lang="en-US" sz="2400" dirty="0">
                <a:latin typeface="Gill Sans MT" panose="020B0502020104020203" pitchFamily="34" charset="0"/>
              </a:rPr>
              <a:t> to VUMC:</a:t>
            </a:r>
          </a:p>
          <a:p>
            <a:pPr lvl="1">
              <a:buFont typeface="Wingdings" panose="05000000000000000000" pitchFamily="2" charset="2"/>
              <a:buChar char="Ø"/>
            </a:pPr>
            <a:r>
              <a:rPr lang="en-US" sz="2400" dirty="0">
                <a:latin typeface="Gill Sans MT" panose="020B0502020104020203" pitchFamily="34" charset="0"/>
              </a:rPr>
              <a:t>1 – 12 hour shadowing shifts with a staff nurse</a:t>
            </a:r>
          </a:p>
          <a:p>
            <a:pPr lvl="1">
              <a:buFont typeface="Wingdings" panose="05000000000000000000" pitchFamily="2" charset="2"/>
              <a:buChar char="Ø"/>
            </a:pPr>
            <a:r>
              <a:rPr lang="en-US" sz="2400" dirty="0">
                <a:latin typeface="Gill Sans MT" panose="020B0502020104020203" pitchFamily="34" charset="0"/>
              </a:rPr>
              <a:t>Completion of Orientation Checklist</a:t>
            </a:r>
          </a:p>
          <a:p>
            <a:pPr>
              <a:buFont typeface="Wingdings" panose="05000000000000000000" pitchFamily="2" charset="2"/>
              <a:buChar char="Ø"/>
            </a:pPr>
            <a:r>
              <a:rPr lang="en-US" sz="2400" dirty="0">
                <a:latin typeface="Gill Sans MT" panose="020B0502020104020203" pitchFamily="34" charset="0"/>
              </a:rPr>
              <a:t>Returning Clinical Instructors (to same unit):</a:t>
            </a:r>
          </a:p>
          <a:p>
            <a:pPr lvl="1">
              <a:buFont typeface="Wingdings" panose="05000000000000000000" pitchFamily="2" charset="2"/>
              <a:buChar char="Ø"/>
            </a:pPr>
            <a:r>
              <a:rPr lang="en-US" sz="2400" dirty="0">
                <a:latin typeface="Gill Sans MT" panose="020B0502020104020203" pitchFamily="34" charset="0"/>
              </a:rPr>
              <a:t>Shadowing shift - as needed (none required)</a:t>
            </a:r>
          </a:p>
          <a:p>
            <a:pPr>
              <a:buFont typeface="Wingdings" panose="05000000000000000000" pitchFamily="2" charset="2"/>
              <a:buChar char="Ø"/>
            </a:pPr>
            <a:r>
              <a:rPr lang="en-US" sz="2400" dirty="0">
                <a:latin typeface="Gill Sans MT" panose="020B0502020104020203" pitchFamily="34" charset="0"/>
              </a:rPr>
              <a:t>Returning Clinical Instructors (to new unit):</a:t>
            </a:r>
          </a:p>
          <a:p>
            <a:pPr lvl="1">
              <a:buFont typeface="Wingdings" panose="05000000000000000000" pitchFamily="2" charset="2"/>
              <a:buChar char="Ø"/>
            </a:pPr>
            <a:r>
              <a:rPr lang="en-US" sz="2400" dirty="0">
                <a:latin typeface="Gill Sans MT" panose="020B0502020104020203" pitchFamily="34" charset="0"/>
              </a:rPr>
              <a:t>1– 12 hour shadowing shifts with a staff nurse (if you have not taught on the unit &gt; 12 months)</a:t>
            </a:r>
          </a:p>
          <a:p>
            <a:pPr lvl="1">
              <a:buFont typeface="Wingdings" panose="05000000000000000000" pitchFamily="2" charset="2"/>
              <a:buChar char="Ø"/>
            </a:pPr>
            <a:r>
              <a:rPr lang="en-US" sz="2200" dirty="0">
                <a:latin typeface="Gill Sans MT" panose="020B0502020104020203" pitchFamily="34" charset="0"/>
              </a:rPr>
              <a:t>Completion of Orientation Checklist</a:t>
            </a:r>
          </a:p>
        </p:txBody>
      </p:sp>
    </p:spTree>
    <p:extLst>
      <p:ext uri="{BB962C8B-B14F-4D97-AF65-F5344CB8AC3E}">
        <p14:creationId xmlns:p14="http://schemas.microsoft.com/office/powerpoint/2010/main" val="3502869771"/>
      </p:ext>
    </p:extLst>
  </p:cSld>
  <p:clrMapOvr>
    <a:masterClrMapping/>
  </p:clrMapOvr>
</p:sld>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442</TotalTime>
  <Words>2724</Words>
  <Application>Microsoft Office PowerPoint</Application>
  <PresentationFormat>On-screen Show (4:3)</PresentationFormat>
  <Paragraphs>273</Paragraphs>
  <Slides>34</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Gill Sans MT</vt:lpstr>
      <vt:lpstr>Wingdings</vt:lpstr>
      <vt:lpstr>Theme2</vt:lpstr>
      <vt:lpstr>VBCH Clinical Instructor Orientation</vt:lpstr>
      <vt:lpstr>Objectives</vt:lpstr>
      <vt:lpstr>PowerPoint Presentation</vt:lpstr>
      <vt:lpstr>Overhead Alerts</vt:lpstr>
      <vt:lpstr>Group Placements</vt:lpstr>
      <vt:lpstr>Observational Experiences</vt:lpstr>
      <vt:lpstr>Observational Experiences</vt:lpstr>
      <vt:lpstr>Thinking Point…</vt:lpstr>
      <vt:lpstr>Instructor Orientation Requirements</vt:lpstr>
      <vt:lpstr>Instructor Orientation Requirements</vt:lpstr>
      <vt:lpstr>Instructor Orientation Requirements</vt:lpstr>
      <vt:lpstr>Clinical Instructor Responsibilities</vt:lpstr>
      <vt:lpstr>Clinical Instructor Responsibilities</vt:lpstr>
      <vt:lpstr>PowerPoint Presentation</vt:lpstr>
      <vt:lpstr>Thinking Point…</vt:lpstr>
      <vt:lpstr>Educational Guidance</vt:lpstr>
      <vt:lpstr>Friendly Reminders</vt:lpstr>
      <vt:lpstr>Student Expectations</vt:lpstr>
      <vt:lpstr>Student Expectations</vt:lpstr>
      <vt:lpstr>ID Badges Photos</vt:lpstr>
      <vt:lpstr>ID Badges </vt:lpstr>
      <vt:lpstr>Thinking Point…</vt:lpstr>
      <vt:lpstr>Parking</vt:lpstr>
      <vt:lpstr>Student Expectations</vt:lpstr>
      <vt:lpstr>Thinking Point…</vt:lpstr>
      <vt:lpstr>Performance Feedback</vt:lpstr>
      <vt:lpstr>Chain of Inquiry</vt:lpstr>
      <vt:lpstr>Chain of Inquiry</vt:lpstr>
      <vt:lpstr>Occurrences / Incidences</vt:lpstr>
      <vt:lpstr>Thinking Point…</vt:lpstr>
      <vt:lpstr>Thinking Point…</vt:lpstr>
      <vt:lpstr>Needle sticks &amp; Splashes</vt:lpstr>
      <vt:lpstr>Personal Injury</vt:lpstr>
      <vt:lpstr>Questions? Contact Student Placement @</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VUH New Instructor Orientation 2014</dc:title>
  <dc:creator>Susan Bosworth</dc:creator>
  <cp:lastModifiedBy>Jarman, Dominique N</cp:lastModifiedBy>
  <cp:revision>125</cp:revision>
  <dcterms:created xsi:type="dcterms:W3CDTF">2014-07-21T20:18:51Z</dcterms:created>
  <dcterms:modified xsi:type="dcterms:W3CDTF">2022-06-29T20:07:22Z</dcterms:modified>
</cp:coreProperties>
</file>