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70" r:id="rId3"/>
    <p:sldId id="257" r:id="rId4"/>
    <p:sldId id="264" r:id="rId5"/>
    <p:sldId id="294" r:id="rId6"/>
    <p:sldId id="266" r:id="rId7"/>
    <p:sldId id="271" r:id="rId8"/>
    <p:sldId id="277" r:id="rId9"/>
    <p:sldId id="258" r:id="rId10"/>
    <p:sldId id="279" r:id="rId11"/>
    <p:sldId id="259" r:id="rId12"/>
    <p:sldId id="262" r:id="rId13"/>
    <p:sldId id="288" r:id="rId14"/>
    <p:sldId id="274" r:id="rId15"/>
    <p:sldId id="281" r:id="rId16"/>
    <p:sldId id="282" r:id="rId17"/>
    <p:sldId id="303" r:id="rId18"/>
    <p:sldId id="304" r:id="rId19"/>
    <p:sldId id="295" r:id="rId20"/>
    <p:sldId id="297" r:id="rId21"/>
    <p:sldId id="300" r:id="rId22"/>
    <p:sldId id="296" r:id="rId23"/>
    <p:sldId id="305" r:id="rId24"/>
    <p:sldId id="306" r:id="rId25"/>
    <p:sldId id="301" r:id="rId26"/>
    <p:sldId id="302" r:id="rId27"/>
    <p:sldId id="299" r:id="rId28"/>
    <p:sldId id="272" r:id="rId29"/>
    <p:sldId id="287" r:id="rId30"/>
    <p:sldId id="261" r:id="rId31"/>
    <p:sldId id="293" r:id="rId32"/>
    <p:sldId id="284" r:id="rId33"/>
    <p:sldId id="268" r:id="rId34"/>
    <p:sldId id="285" r:id="rId35"/>
    <p:sldId id="286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Lora D (University)" initials="TLD(" lastIdx="1" clrIdx="0">
    <p:extLst>
      <p:ext uri="{19B8F6BF-5375-455C-9EA6-DF929625EA0E}">
        <p15:presenceInfo xmlns:p15="http://schemas.microsoft.com/office/powerpoint/2012/main" userId="Thomas, Lora D (University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090F1-FE2F-40ED-A95B-36A9774E2077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9B4E-C7FA-409E-8342-1A18DE4EAE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62E5E3F-0813-4C07-8BB8-D3E002A6A4C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DC8B019-AEAD-4CA5-9B5E-4EF223C02A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F_sTuhqjWAhWBaCYKHf-SBoMQjRwIBw&amp;url=http://www.healthline.com/health/flu-shot-side-effects&amp;psig=AFQjCNF1mWaD7jO_dmu7RbILCBFbrtqaZQ&amp;ust=150559453103415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ncbi.nlm.nih.gov/core/lw/2.0/html/tileshop_pmc/tileshop_pmc_inline.html?title=Click%20on%20image%20to%20zoom&amp;p=PMC3&amp;id=3579937_pone.0056974.g0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ved=0ahUKEwiH9MrNiqjWAhVL5CYKHRU1AusQjRwIBw&amp;url=http://therealtimereport.com/2016/07/05/your-next-trade-show-checklist/&amp;psig=AFQjCNFXXc6USJupQotylaAsEOWtV_p32A&amp;ust=150559552938259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ncbi.nlm.nih.gov/core/lw/2.0/html/tileshop_pmc/tileshop_pmc_inline.html?title=Click%20on%20image%20to%20zoom&amp;p=PMC3&amp;id=3087788_cjn0051135200001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ealfamilytrips.com/wp-content/uploads/2015/09/Staying-Healthy-on-Cruises-Cruise-Guru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Vaccinations and Transplantation</a:t>
            </a:r>
            <a:br>
              <a:rPr lang="en-US" sz="4400" dirty="0"/>
            </a:br>
            <a:r>
              <a:rPr lang="en-US" sz="4400" dirty="0"/>
              <a:t>(with an update on COVID-19 vaccines)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Lora Thomas MD MPH</a:t>
            </a:r>
          </a:p>
        </p:txBody>
      </p:sp>
      <p:pic>
        <p:nvPicPr>
          <p:cNvPr id="6146" name="Picture 2" descr="Image result for sh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478205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0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Hepatitis B or Hepatitis A/B vaccine can be administered using accelerated schedule</a:t>
            </a:r>
          </a:p>
          <a:p>
            <a:endParaRPr lang="en-US" dirty="0"/>
          </a:p>
          <a:p>
            <a:r>
              <a:rPr lang="en-US" dirty="0"/>
              <a:t>Day 0, 7, 21 (12 month booster)</a:t>
            </a:r>
          </a:p>
          <a:p>
            <a:endParaRPr lang="en-US" dirty="0"/>
          </a:p>
          <a:p>
            <a:r>
              <a:rPr lang="en-US" dirty="0"/>
              <a:t>Response rate in liver candidates poor (36%)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Transplant Proc, 20 (1998)</a:t>
            </a:r>
          </a:p>
        </p:txBody>
      </p:sp>
      <p:pic>
        <p:nvPicPr>
          <p:cNvPr id="2050" name="Picture 2" descr="Image result for Road Runner Cartoon Ru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144"/>
            <a:ext cx="2041564" cy="13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4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Vaccination in chronic organ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Vaccinate early in disease progression</a:t>
            </a:r>
          </a:p>
          <a:p>
            <a:endParaRPr lang="en-US" dirty="0"/>
          </a:p>
          <a:p>
            <a:r>
              <a:rPr lang="en-US" dirty="0"/>
              <a:t>Live vaccines can be administered if not immunosuppressed</a:t>
            </a:r>
          </a:p>
          <a:p>
            <a:endParaRPr lang="en-US" dirty="0"/>
          </a:p>
          <a:p>
            <a:r>
              <a:rPr lang="en-US" dirty="0"/>
              <a:t>Must wait at least 4 weeks from live vaccine to transplant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for vaccinations after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clearly defined how long to wait after transplant to start immunizations</a:t>
            </a:r>
          </a:p>
          <a:p>
            <a:endParaRPr lang="en-US" dirty="0"/>
          </a:p>
          <a:p>
            <a:r>
              <a:rPr lang="en-US" dirty="0"/>
              <a:t>Most centers wait 1-6 months</a:t>
            </a:r>
          </a:p>
          <a:p>
            <a:endParaRPr lang="en-US" dirty="0"/>
          </a:p>
          <a:p>
            <a:r>
              <a:rPr lang="en-US" dirty="0"/>
              <a:t>Mycophenolate may reduce seroresponse to vaccines</a:t>
            </a:r>
          </a:p>
          <a:p>
            <a:endParaRPr lang="en-US" dirty="0"/>
          </a:p>
          <a:p>
            <a:r>
              <a:rPr lang="en-US" dirty="0"/>
              <a:t>Study in renal transplant:  no difference in response to vaccines between ATG and basiliximab induction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Transplantation. 2012 Sep 27;94(6</a:t>
            </a:r>
          </a:p>
        </p:txBody>
      </p:sp>
    </p:spTree>
    <p:extLst>
      <p:ext uri="{BB962C8B-B14F-4D97-AF65-F5344CB8AC3E}">
        <p14:creationId xmlns:p14="http://schemas.microsoft.com/office/powerpoint/2010/main" val="27154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transplant vaccinations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81433"/>
              </p:ext>
            </p:extLst>
          </p:nvPr>
        </p:nvGraphicFramePr>
        <p:xfrm>
          <a:off x="457200" y="1646238"/>
          <a:ext cx="8153400" cy="448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not previously received, administer…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Influenza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Hepatitis 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Ages 9-26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PPSV-23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doses 5 y</a:t>
                      </a:r>
                      <a:r>
                        <a:rPr lang="en-US" baseline="0" dirty="0"/>
                        <a:t> apart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PCV-13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lifetime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Tdap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 series + booster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05367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r>
                        <a:rPr lang="en-US" dirty="0"/>
                        <a:t>MMR/Varicella/Zoster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vaccines contraindicated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Clin Ther. 2017 Aug;39(8)</a:t>
            </a:r>
          </a:p>
        </p:txBody>
      </p:sp>
    </p:spTree>
    <p:extLst>
      <p:ext uri="{BB962C8B-B14F-4D97-AF65-F5344CB8AC3E}">
        <p14:creationId xmlns:p14="http://schemas.microsoft.com/office/powerpoint/2010/main" val="79789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74" y="2403504"/>
            <a:ext cx="8430426" cy="42258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Transplant recipients suffer higher morbidity and mortality related to flu</a:t>
            </a:r>
          </a:p>
          <a:p>
            <a:endParaRPr lang="en-US" dirty="0"/>
          </a:p>
          <a:p>
            <a:r>
              <a:rPr lang="en-US" dirty="0"/>
              <a:t>Standard dose currently recommended</a:t>
            </a:r>
          </a:p>
          <a:p>
            <a:endParaRPr lang="en-US" dirty="0"/>
          </a:p>
          <a:p>
            <a:r>
              <a:rPr lang="en-US" dirty="0"/>
              <a:t>Wait 1-6 months after transplant</a:t>
            </a:r>
          </a:p>
          <a:p>
            <a:endParaRPr lang="en-US" dirty="0"/>
          </a:p>
          <a:p>
            <a:r>
              <a:rPr lang="en-US" dirty="0"/>
              <a:t>If vaccine given within 2 months of transplant, consider a booster dose later in season</a:t>
            </a:r>
          </a:p>
          <a:p>
            <a:endParaRPr lang="en-US" dirty="0"/>
          </a:p>
          <a:p>
            <a:r>
              <a:rPr lang="en-US" dirty="0"/>
              <a:t>Should be administered annually</a:t>
            </a:r>
          </a:p>
        </p:txBody>
      </p:sp>
      <p:pic>
        <p:nvPicPr>
          <p:cNvPr id="4" name="Picture 2" descr="Image result for cartoons about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21"/>
            <a:ext cx="34065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7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complications in SOT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492558"/>
              </p:ext>
            </p:extLst>
          </p:nvPr>
        </p:nvGraphicFramePr>
        <p:xfrm>
          <a:off x="304800" y="1981200"/>
          <a:ext cx="8305800" cy="394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Adults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Children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en-US" sz="1200" dirty="0"/>
                        <a:t>Gastrointestinal 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66/154 (43%)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39/83 (47%)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0·636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200" dirty="0"/>
                        <a:t>Pneumonia on chest radiograph or CT scan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60/149 (40%)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13/81 (16%)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&lt;0·001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en-US" sz="1200" dirty="0"/>
                        <a:t>Admission to hospital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112/154 (73%)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55/83 (66%)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0·373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200" dirty="0"/>
                        <a:t>Admission to the intensive care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27/154 (17·5%)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10/83 (12·0%)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0·357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en-US" sz="1200" dirty="0"/>
                        <a:t>Mechanical ventilation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18/153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3/83 (4%)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0·063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200" dirty="0"/>
                        <a:t>Antiviral treatment within 48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43/138 (31%)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47/77 (61%)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&lt;0·001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200" dirty="0"/>
                        <a:t>Antiviral treatment after 48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95/138 (69%)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30/77 (39%)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&lt;0·001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200" dirty="0"/>
                        <a:t>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10/154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0/83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0·016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Lancet Infect Dis. 2010 Aug;10(8):521-6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flu vaccine in SOT</a:t>
            </a:r>
          </a:p>
        </p:txBody>
      </p:sp>
      <p:pic>
        <p:nvPicPr>
          <p:cNvPr id="4098" name="Picture 2" descr="An external file that holds a picture, illustration, etc.&#10;Object name is pone.0056974.g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4" y="1524000"/>
            <a:ext cx="666564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PLoS One. 2013; 8(2): e56974.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743200"/>
            <a:ext cx="655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62600"/>
            <a:ext cx="655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4114800"/>
            <a:ext cx="655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kids.nationalgeographic.com/content/dam/kids/photos/articles/Science/H-P/he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8" y="1981200"/>
            <a:ext cx="826816" cy="4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li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43" y="3048000"/>
            <a:ext cx="967541" cy="7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idne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5439" r="48562" b="6411"/>
          <a:stretch/>
        </p:blipFill>
        <p:spPr bwMode="auto">
          <a:xfrm>
            <a:off x="106344" y="4245836"/>
            <a:ext cx="1033085" cy="13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0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1F7A-820C-4968-96A3-91EF24E1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 vs SD influenza vaccine</a:t>
            </a:r>
          </a:p>
        </p:txBody>
      </p:sp>
      <p:pic>
        <p:nvPicPr>
          <p:cNvPr id="1026" name="Picture 2" descr="Seroconversion rates to at least 1, at least 2, or all 3 vaccine antigens based on vaccine type.">
            <a:extLst>
              <a:ext uri="{FF2B5EF4-FFF2-40B4-BE49-F238E27FC236}">
                <a16:creationId xmlns:a16="http://schemas.microsoft.com/office/drawing/2014/main" id="{673C3BDD-0C95-447C-B126-8E3B91901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5" y="1676400"/>
            <a:ext cx="7328225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2A778-7103-4789-AE10-52352BF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Clin Infect Dis 2018; Vol 66, Issue 11</a:t>
            </a:r>
          </a:p>
        </p:txBody>
      </p:sp>
    </p:spTree>
    <p:extLst>
      <p:ext uri="{BB962C8B-B14F-4D97-AF65-F5344CB8AC3E}">
        <p14:creationId xmlns:p14="http://schemas.microsoft.com/office/powerpoint/2010/main" val="76635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B79F-7627-4E0B-B70E-46C17CB7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 vs SD influenza vaccine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2084D4-6249-4EAA-B2DB-0ADB78655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428236"/>
              </p:ext>
            </p:extLst>
          </p:nvPr>
        </p:nvGraphicFramePr>
        <p:xfrm>
          <a:off x="1576388" y="1760379"/>
          <a:ext cx="5991224" cy="4297680"/>
        </p:xfrm>
        <a:graphic>
          <a:graphicData uri="http://schemas.openxmlformats.org/drawingml/2006/table">
            <a:tbl>
              <a:tblPr/>
              <a:tblGrid>
                <a:gridCol w="1497806">
                  <a:extLst>
                    <a:ext uri="{9D8B030D-6E8A-4147-A177-3AD203B41FA5}">
                      <a16:colId xmlns:a16="http://schemas.microsoft.com/office/drawing/2014/main" val="26254650"/>
                    </a:ext>
                  </a:extLst>
                </a:gridCol>
                <a:gridCol w="1497806">
                  <a:extLst>
                    <a:ext uri="{9D8B030D-6E8A-4147-A177-3AD203B41FA5}">
                      <a16:colId xmlns:a16="http://schemas.microsoft.com/office/drawing/2014/main" val="1546173009"/>
                    </a:ext>
                  </a:extLst>
                </a:gridCol>
                <a:gridCol w="1497806">
                  <a:extLst>
                    <a:ext uri="{9D8B030D-6E8A-4147-A177-3AD203B41FA5}">
                      <a16:colId xmlns:a16="http://schemas.microsoft.com/office/drawing/2014/main" val="3303299225"/>
                    </a:ext>
                  </a:extLst>
                </a:gridCol>
                <a:gridCol w="1497806">
                  <a:extLst>
                    <a:ext uri="{9D8B030D-6E8A-4147-A177-3AD203B41FA5}">
                      <a16:colId xmlns:a16="http://schemas.microsoft.com/office/drawing/2014/main" val="2630877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endParaRPr lang="en-US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Standard Dose (n = 77)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High Dose (n=84)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P</a:t>
                      </a:r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 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33547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Seroconversion (%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66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 A/H1N1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16 (20.8)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34 (40.5)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.007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2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 A/H3N2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25 (32.5)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48 (57.1)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.002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8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 B/Brisbane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32 (41.6)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49 (58.3)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.033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2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 B/Phuket</a:t>
                      </a:r>
                      <a:r>
                        <a:rPr lang="en-US" b="0" baseline="300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</a:rPr>
                        <a:t>a</a:t>
                      </a:r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11 (14.3)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28 (33.3)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.005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1663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Geometric mean fold rise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9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 A/H1N1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14.0 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20.3 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64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 A/H3N2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28.5 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31.7 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.005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45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 B/Brisbane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5.4 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20.4 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.002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12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 B/Phuket</a:t>
                      </a:r>
                      <a:r>
                        <a:rPr lang="en-US" b="0" baseline="300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</a:rPr>
                        <a:t>a</a:t>
                      </a:r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3.1 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24.7 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.011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09697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565F51C-526A-4780-97CD-D447BFE5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</p:spPr>
        <p:txBody>
          <a:bodyPr/>
          <a:lstStyle/>
          <a:p>
            <a:r>
              <a:rPr lang="en-US" dirty="0"/>
              <a:t>Clin Infect Dis 2018; Vol 66, Issue 11</a:t>
            </a:r>
          </a:p>
        </p:txBody>
      </p:sp>
    </p:spTree>
    <p:extLst>
      <p:ext uri="{BB962C8B-B14F-4D97-AF65-F5344CB8AC3E}">
        <p14:creationId xmlns:p14="http://schemas.microsoft.com/office/powerpoint/2010/main" val="3063287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F034-1B3E-4F12-8EEB-A06BBBF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COVID-19 Vaccination Post Transplant: AST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0CB588-7F1D-4664-9644-9695E8580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 Regular"/>
              </a:rPr>
              <a:t>SARS-CoV-2 vaccination in all SOT recipients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Lato Regular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ato Regular"/>
              </a:rPr>
              <a:t>V</a:t>
            </a:r>
            <a:r>
              <a:rPr lang="en-US" b="0" i="0" dirty="0">
                <a:effectLst/>
                <a:latin typeface="Lato Regular"/>
              </a:rPr>
              <a:t>accination of their household members and caregivers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Lato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 Regular"/>
              </a:rPr>
              <a:t>Continuation of a stable immunosuppression regimen at the time of vaccination to avoid the risk of organ rejection until more comprehensive data are available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Lato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 Regular"/>
              </a:rPr>
              <a:t>Continued adherence of all transplant recipients to protective measures including masking and social distancing regardless of vaccination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0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Transplantation and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Transplant recipients are more susceptible to infections due to antirejection medications and comorbidities</a:t>
            </a:r>
          </a:p>
          <a:p>
            <a:endParaRPr lang="en-US" dirty="0"/>
          </a:p>
          <a:p>
            <a:r>
              <a:rPr lang="en-US" dirty="0"/>
              <a:t>Vaccination is a tool to reduce risk of infection/reactivation after transplantation</a:t>
            </a:r>
          </a:p>
          <a:p>
            <a:endParaRPr lang="en-US" dirty="0"/>
          </a:p>
          <a:p>
            <a:r>
              <a:rPr lang="en-US" dirty="0"/>
              <a:t>Issues related to reduced protective immune response to vaccines</a:t>
            </a:r>
          </a:p>
          <a:p>
            <a:endParaRPr lang="en-US" dirty="0"/>
          </a:p>
          <a:p>
            <a:r>
              <a:rPr lang="en-US" dirty="0"/>
              <a:t>Live virus vaccines pose risk </a:t>
            </a:r>
          </a:p>
        </p:txBody>
      </p:sp>
    </p:spTree>
    <p:extLst>
      <p:ext uri="{BB962C8B-B14F-4D97-AF65-F5344CB8AC3E}">
        <p14:creationId xmlns:p14="http://schemas.microsoft.com/office/powerpoint/2010/main" val="23015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128A-94B6-4AD6-A9F7-39E283B5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658 Transplant Patients </a:t>
            </a:r>
            <a:br>
              <a:rPr lang="en-US" dirty="0"/>
            </a:br>
            <a:r>
              <a:rPr lang="en-US" dirty="0"/>
              <a:t>2 Doses mRNA vaccine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D24AC3-AF66-406E-802C-029AEF54F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46703"/>
              </p:ext>
            </p:extLst>
          </p:nvPr>
        </p:nvGraphicFramePr>
        <p:xfrm>
          <a:off x="838200" y="1905000"/>
          <a:ext cx="71628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49034988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040215999"/>
                    </a:ext>
                  </a:extLst>
                </a:gridCol>
              </a:tblGrid>
              <a:tr h="435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Seropositivity after 2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92280"/>
                  </a:ext>
                </a:extLst>
              </a:tr>
              <a:tr h="435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19271"/>
                  </a:ext>
                </a:extLst>
              </a:tr>
              <a:tr h="1394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Kidney</a:t>
                      </a:r>
                    </a:p>
                    <a:p>
                      <a:pPr algn="ctr"/>
                      <a:r>
                        <a:rPr lang="en-US" dirty="0"/>
                        <a:t>Liver</a:t>
                      </a:r>
                    </a:p>
                    <a:p>
                      <a:pPr algn="ctr"/>
                      <a:r>
                        <a:rPr lang="en-US" dirty="0"/>
                        <a:t>Heart </a:t>
                      </a:r>
                    </a:p>
                    <a:p>
                      <a:pPr algn="ctr"/>
                      <a:r>
                        <a:rPr lang="en-US" dirty="0"/>
                        <a:t>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48%</a:t>
                      </a:r>
                    </a:p>
                    <a:p>
                      <a:pPr algn="ctr"/>
                      <a:r>
                        <a:rPr lang="en-US" dirty="0"/>
                        <a:t>80%</a:t>
                      </a:r>
                    </a:p>
                    <a:p>
                      <a:pPr algn="ctr"/>
                      <a:r>
                        <a:rPr lang="en-US" dirty="0"/>
                        <a:t>57%</a:t>
                      </a:r>
                    </a:p>
                    <a:p>
                      <a:pPr algn="ctr"/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86892"/>
                  </a:ext>
                </a:extLst>
              </a:tr>
              <a:tr h="435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3 years since transplant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549900"/>
                  </a:ext>
                </a:extLst>
              </a:tr>
              <a:tr h="7510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Moderna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Pfizer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  <a:p>
                      <a:pPr algn="ctr"/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79776"/>
                  </a:ext>
                </a:extLst>
              </a:tr>
              <a:tr h="435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Antimetabolite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30491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21DA-950C-4F9B-A80E-EA485B7B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 June 1, 2021 Volume 325, Number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2EC2-C3CC-48A2-AB0A-62169098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Vaccines in SOT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1B94E48-CAF5-4760-8E99-7C0DD4AC3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518"/>
            <a:ext cx="8409690" cy="45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9E33E-B3CA-43E8-BA5E-7F18ED519696}"/>
              </a:ext>
            </a:extLst>
          </p:cNvPr>
          <p:cNvSpPr txBox="1"/>
          <p:nvPr/>
        </p:nvSpPr>
        <p:spPr>
          <a:xfrm>
            <a:off x="914400" y="16433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07199-CB6C-4BB7-A625-8A3E0C799456}"/>
              </a:ext>
            </a:extLst>
          </p:cNvPr>
          <p:cNvSpPr txBox="1"/>
          <p:nvPr/>
        </p:nvSpPr>
        <p:spPr>
          <a:xfrm>
            <a:off x="685800" y="21336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FCA5D-1D7A-4060-B884-0C29078BBEDB}"/>
              </a:ext>
            </a:extLst>
          </p:cNvPr>
          <p:cNvSpPr txBox="1"/>
          <p:nvPr/>
        </p:nvSpPr>
        <p:spPr>
          <a:xfrm>
            <a:off x="228600" y="4199074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AF437-67B0-4A44-A0AC-34589AD0F34C}"/>
              </a:ext>
            </a:extLst>
          </p:cNvPr>
          <p:cNvSpPr txBox="1"/>
          <p:nvPr/>
        </p:nvSpPr>
        <p:spPr>
          <a:xfrm>
            <a:off x="762000" y="18719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21864-A887-4422-97BC-5D30ADB59248}"/>
              </a:ext>
            </a:extLst>
          </p:cNvPr>
          <p:cNvSpPr txBox="1"/>
          <p:nvPr/>
        </p:nvSpPr>
        <p:spPr>
          <a:xfrm>
            <a:off x="685800" y="24053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CAAFB-54FB-425E-B3C4-A63652988CB1}"/>
              </a:ext>
            </a:extLst>
          </p:cNvPr>
          <p:cNvSpPr txBox="1"/>
          <p:nvPr/>
        </p:nvSpPr>
        <p:spPr>
          <a:xfrm>
            <a:off x="381000" y="26670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F8261-7D19-4E43-B54E-122D40632BE2}"/>
              </a:ext>
            </a:extLst>
          </p:cNvPr>
          <p:cNvSpPr txBox="1"/>
          <p:nvPr/>
        </p:nvSpPr>
        <p:spPr>
          <a:xfrm>
            <a:off x="990600" y="28956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77705-A5C0-4F21-9B46-766B45AF29EE}"/>
              </a:ext>
            </a:extLst>
          </p:cNvPr>
          <p:cNvSpPr txBox="1"/>
          <p:nvPr/>
        </p:nvSpPr>
        <p:spPr>
          <a:xfrm>
            <a:off x="533400" y="31673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7802A-2248-44A4-B87D-1268BAF35F45}"/>
              </a:ext>
            </a:extLst>
          </p:cNvPr>
          <p:cNvSpPr txBox="1"/>
          <p:nvPr/>
        </p:nvSpPr>
        <p:spPr>
          <a:xfrm>
            <a:off x="990600" y="34290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628DF1-7850-41A1-9C1B-00B6F273ECF0}"/>
              </a:ext>
            </a:extLst>
          </p:cNvPr>
          <p:cNvSpPr txBox="1"/>
          <p:nvPr/>
        </p:nvSpPr>
        <p:spPr>
          <a:xfrm>
            <a:off x="762000" y="37007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C0DE3-623D-428C-80F1-5EFCA36D52BC}"/>
              </a:ext>
            </a:extLst>
          </p:cNvPr>
          <p:cNvSpPr txBox="1"/>
          <p:nvPr/>
        </p:nvSpPr>
        <p:spPr>
          <a:xfrm>
            <a:off x="762000" y="39624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63755-E400-443F-82D1-4E8321F74883}"/>
              </a:ext>
            </a:extLst>
          </p:cNvPr>
          <p:cNvSpPr txBox="1"/>
          <p:nvPr/>
        </p:nvSpPr>
        <p:spPr>
          <a:xfrm>
            <a:off x="228600" y="44627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34F0D5-0AC7-4236-ACF4-CF974150C92B}"/>
              </a:ext>
            </a:extLst>
          </p:cNvPr>
          <p:cNvSpPr txBox="1"/>
          <p:nvPr/>
        </p:nvSpPr>
        <p:spPr>
          <a:xfrm>
            <a:off x="228600" y="47244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  <a:r>
              <a:rPr lang="en-US" sz="1100" dirty="0">
                <a:solidFill>
                  <a:srgbClr val="7030A0"/>
                </a:solidFill>
              </a:rPr>
              <a:t>/P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C0B25-CD50-40D7-B473-60B1156FB685}"/>
              </a:ext>
            </a:extLst>
          </p:cNvPr>
          <p:cNvSpPr txBox="1"/>
          <p:nvPr/>
        </p:nvSpPr>
        <p:spPr>
          <a:xfrm>
            <a:off x="228600" y="49961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  <a:r>
              <a:rPr lang="en-US" sz="1100" dirty="0">
                <a:solidFill>
                  <a:srgbClr val="7030A0"/>
                </a:solidFill>
              </a:rPr>
              <a:t>/P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D70C7-B189-40ED-984E-2F017D322E60}"/>
              </a:ext>
            </a:extLst>
          </p:cNvPr>
          <p:cNvSpPr txBox="1"/>
          <p:nvPr/>
        </p:nvSpPr>
        <p:spPr>
          <a:xfrm>
            <a:off x="381000" y="52578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A21B7-F25A-4730-B354-187DBBB3612C}"/>
              </a:ext>
            </a:extLst>
          </p:cNvPr>
          <p:cNvSpPr txBox="1"/>
          <p:nvPr/>
        </p:nvSpPr>
        <p:spPr>
          <a:xfrm>
            <a:off x="457200" y="552959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DB661-C784-4EDA-BC8F-1405E12E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Transpl Int 2021 Aug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B9E6-5DD4-4FD9-80F2-DF976A98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Disease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FF89A2F-85DB-4B25-8976-00268BCDC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3"/>
          <a:stretch/>
        </p:blipFill>
        <p:spPr bwMode="auto">
          <a:xfrm>
            <a:off x="304800" y="1752600"/>
            <a:ext cx="4343400" cy="43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FEBEAC8-8B47-417C-9343-DEF6A9DCA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4166"/>
          <a:stretch/>
        </p:blipFill>
        <p:spPr bwMode="auto">
          <a:xfrm>
            <a:off x="4800600" y="1762217"/>
            <a:ext cx="4252577" cy="43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D9D37FC1-B7BB-4500-A823-91F7E804C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C7BC61-ECE9-4125-886E-F0F2B54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Hepatol. 2021 Aug 26:S0168-8278(21)02002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1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370D-D0B1-4A20-8FEF-7EA46972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7EF725-DA8F-4592-AF2D-88B5FD162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9862"/>
            <a:ext cx="3722766" cy="63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9B6FFE-FDA6-451A-AFE2-4A93F7094100}"/>
              </a:ext>
            </a:extLst>
          </p:cNvPr>
          <p:cNvSpPr/>
          <p:nvPr/>
        </p:nvSpPr>
        <p:spPr>
          <a:xfrm>
            <a:off x="2514600" y="2209800"/>
            <a:ext cx="4419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774B7-E483-4FA4-83F4-2D7A949627C5}"/>
              </a:ext>
            </a:extLst>
          </p:cNvPr>
          <p:cNvSpPr/>
          <p:nvPr/>
        </p:nvSpPr>
        <p:spPr>
          <a:xfrm>
            <a:off x="2514600" y="4419600"/>
            <a:ext cx="441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02776-E835-4A03-B069-E388244340F3}"/>
              </a:ext>
            </a:extLst>
          </p:cNvPr>
          <p:cNvSpPr txBox="1"/>
          <p:nvPr/>
        </p:nvSpPr>
        <p:spPr>
          <a:xfrm>
            <a:off x="457200" y="2133600"/>
            <a:ext cx="1817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Risk of hospitalization after COVID 19 vaccination</a:t>
            </a:r>
          </a:p>
          <a:p>
            <a:endParaRPr lang="en-US" dirty="0"/>
          </a:p>
          <a:p>
            <a:r>
              <a:rPr lang="en-US" dirty="0" err="1"/>
              <a:t>AztraZeneca</a:t>
            </a:r>
            <a:r>
              <a:rPr lang="en-US" dirty="0"/>
              <a:t> and Pfizer vaccine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8EBEA-C98F-45D6-A935-55BB8918A4F2}"/>
              </a:ext>
            </a:extLst>
          </p:cNvPr>
          <p:cNvSpPr txBox="1"/>
          <p:nvPr/>
        </p:nvSpPr>
        <p:spPr>
          <a:xfrm>
            <a:off x="6694566" y="6172200"/>
            <a:ext cx="191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BMJ 2021 Sep 17:374</a:t>
            </a:r>
          </a:p>
        </p:txBody>
      </p:sp>
    </p:spTree>
    <p:extLst>
      <p:ext uri="{BB962C8B-B14F-4D97-AF65-F5344CB8AC3E}">
        <p14:creationId xmlns:p14="http://schemas.microsoft.com/office/powerpoint/2010/main" val="216610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0F79-463E-4395-9FED-FC66E140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498C1B-B392-44E4-A111-7F141E534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3536"/>
            <a:ext cx="3258404" cy="63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1C0E3-4C72-409D-9C73-CE64EC3AA33A}"/>
              </a:ext>
            </a:extLst>
          </p:cNvPr>
          <p:cNvSpPr txBox="1"/>
          <p:nvPr/>
        </p:nvSpPr>
        <p:spPr>
          <a:xfrm>
            <a:off x="972404" y="2136338"/>
            <a:ext cx="1923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Risk of death after COVID 19 vaccination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9B2CE-F5D7-4439-A05D-F67295764D8A}"/>
              </a:ext>
            </a:extLst>
          </p:cNvPr>
          <p:cNvSpPr txBox="1"/>
          <p:nvPr/>
        </p:nvSpPr>
        <p:spPr>
          <a:xfrm>
            <a:off x="6694566" y="6172200"/>
            <a:ext cx="191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BMJ 2021 Sep 17:374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63B7E-DBEC-4C1A-8415-4E1033F13448}"/>
              </a:ext>
            </a:extLst>
          </p:cNvPr>
          <p:cNvSpPr/>
          <p:nvPr/>
        </p:nvSpPr>
        <p:spPr>
          <a:xfrm>
            <a:off x="3048000" y="2209800"/>
            <a:ext cx="3646566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B00B5-EA72-4C52-90AA-FFAE10B11B26}"/>
              </a:ext>
            </a:extLst>
          </p:cNvPr>
          <p:cNvSpPr/>
          <p:nvPr/>
        </p:nvSpPr>
        <p:spPr>
          <a:xfrm>
            <a:off x="3059034" y="4267200"/>
            <a:ext cx="3646566" cy="17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965A-33AA-4FBA-A1ED-AB72DB87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Booster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409E-4046-4928-A66A-866B686C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>
            <a:normAutofit/>
          </a:bodyPr>
          <a:lstStyle/>
          <a:p>
            <a:r>
              <a:rPr lang="en-US" sz="2800" dirty="0"/>
              <a:t> 120 SOT recipients</a:t>
            </a:r>
          </a:p>
          <a:p>
            <a:r>
              <a:rPr lang="en-US" sz="2800" dirty="0" err="1"/>
              <a:t>Moderna</a:t>
            </a:r>
            <a:r>
              <a:rPr lang="en-US" sz="2800" dirty="0"/>
              <a:t>: 2 doses + 3</a:t>
            </a:r>
            <a:r>
              <a:rPr lang="en-US" sz="2800" baseline="30000" dirty="0"/>
              <a:t>rd</a:t>
            </a:r>
            <a:r>
              <a:rPr lang="en-US" sz="2800" dirty="0"/>
              <a:t> dose/placebo </a:t>
            </a:r>
          </a:p>
          <a:p>
            <a:r>
              <a:rPr lang="en-US" sz="2800" dirty="0"/>
              <a:t>(schedule 0, 1, 3 months)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E35DE2-170D-444F-9C53-FB655DE9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2021 Aug 27.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8E25BD0-44BC-46B9-A159-1636DC08E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8"/>
          <a:stretch/>
        </p:blipFill>
        <p:spPr bwMode="auto">
          <a:xfrm>
            <a:off x="1108075" y="2819400"/>
            <a:ext cx="6927850" cy="35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4B77-FB49-4842-AD93-A2ED2ECC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 Engl J Med 2021; 385:1244-1246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9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1EA9-0295-481B-9C66-247B17AE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C96F-B6F4-4C64-A8D2-78D5268D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ACIP recommends additional (3</a:t>
            </a:r>
            <a:r>
              <a:rPr lang="en-US" baseline="30000" dirty="0"/>
              <a:t>rd</a:t>
            </a:r>
            <a:r>
              <a:rPr lang="en-US" dirty="0"/>
              <a:t>) dose of mRNA (Pfizer or </a:t>
            </a:r>
            <a:r>
              <a:rPr lang="en-US" dirty="0" err="1"/>
              <a:t>Moderna</a:t>
            </a:r>
            <a:r>
              <a:rPr lang="en-US" dirty="0"/>
              <a:t>) vaccine after completion of 2 dose primary series to immunocompromised people</a:t>
            </a:r>
          </a:p>
          <a:p>
            <a:endParaRPr lang="en-US" dirty="0"/>
          </a:p>
          <a:p>
            <a:r>
              <a:rPr lang="en-US" dirty="0"/>
              <a:t>Ideally, same mRNA vaccine dose should be used, but heterologous additional dose is permitted if only option available</a:t>
            </a:r>
          </a:p>
          <a:p>
            <a:endParaRPr lang="en-US" dirty="0"/>
          </a:p>
          <a:p>
            <a:r>
              <a:rPr lang="en-US" dirty="0"/>
              <a:t>Additional dose should be administered &gt;28 days from completion of primary series</a:t>
            </a:r>
          </a:p>
        </p:txBody>
      </p:sp>
    </p:spTree>
    <p:extLst>
      <p:ext uri="{BB962C8B-B14F-4D97-AF65-F5344CB8AC3E}">
        <p14:creationId xmlns:p14="http://schemas.microsoft.com/office/powerpoint/2010/main" val="155799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E208-69DB-411B-8879-91512A5D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Vaccine: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0109-ACE2-459A-A079-F405DCA9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741 SOT (kidney, liver, heart, pancreas)</a:t>
            </a:r>
          </a:p>
          <a:p>
            <a:endParaRPr lang="en-US" dirty="0"/>
          </a:p>
          <a:p>
            <a:r>
              <a:rPr lang="en-US" dirty="0"/>
              <a:t>400 Pfizer, 341 </a:t>
            </a:r>
            <a:r>
              <a:rPr lang="en-US" dirty="0" err="1"/>
              <a:t>Moderna</a:t>
            </a:r>
            <a:endParaRPr lang="en-US" dirty="0"/>
          </a:p>
          <a:p>
            <a:endParaRPr lang="en-US" dirty="0"/>
          </a:p>
          <a:p>
            <a:r>
              <a:rPr lang="en-US" dirty="0"/>
              <a:t>77 (dose1) - 81%(dose 2) local reactions</a:t>
            </a:r>
          </a:p>
          <a:p>
            <a:endParaRPr lang="en-US" dirty="0"/>
          </a:p>
          <a:p>
            <a:r>
              <a:rPr lang="en-US" dirty="0"/>
              <a:t>49% (dose 1) – 69% (dose 2) systemic reactions</a:t>
            </a:r>
          </a:p>
          <a:p>
            <a:endParaRPr lang="en-US" dirty="0"/>
          </a:p>
          <a:p>
            <a:r>
              <a:rPr lang="en-US" dirty="0"/>
              <a:t>Severe reactions rare</a:t>
            </a:r>
          </a:p>
          <a:p>
            <a:endParaRPr lang="en-US" dirty="0"/>
          </a:p>
          <a:p>
            <a:r>
              <a:rPr lang="en-US" dirty="0"/>
              <a:t>1 case of ACR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42D1A-7303-4B99-98A2-0A31CFE3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Transplantation 2021. Apr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99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workers and family members should be immunized fully (including yearly flu vaccination)</a:t>
            </a:r>
          </a:p>
          <a:p>
            <a:endParaRPr lang="en-US" dirty="0"/>
          </a:p>
          <a:p>
            <a:r>
              <a:rPr lang="en-US" dirty="0"/>
              <a:t>Avoidance of recently immunized household contact is not necessary</a:t>
            </a:r>
          </a:p>
          <a:p>
            <a:endParaRPr lang="en-US" dirty="0"/>
          </a:p>
          <a:p>
            <a:r>
              <a:rPr lang="en-US" dirty="0"/>
              <a:t>No need to delay childhood immunizations for household member</a:t>
            </a:r>
          </a:p>
        </p:txBody>
      </p:sp>
    </p:spTree>
    <p:extLst>
      <p:ext uri="{BB962C8B-B14F-4D97-AF65-F5344CB8AC3E}">
        <p14:creationId xmlns:p14="http://schemas.microsoft.com/office/powerpoint/2010/main" val="1632902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 vaccines &amp; close contacts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367705"/>
              </p:ext>
            </p:extLst>
          </p:nvPr>
        </p:nvGraphicFramePr>
        <p:xfrm>
          <a:off x="457200" y="1646239"/>
          <a:ext cx="8458200" cy="460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452">
                <a:tc>
                  <a:txBody>
                    <a:bodyPr/>
                    <a:lstStyle/>
                    <a:p>
                      <a:r>
                        <a:rPr lang="en-US" dirty="0"/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/>
                        <a:t>MMR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Give</a:t>
                      </a:r>
                      <a:r>
                        <a:rPr lang="en-US" baseline="0" dirty="0"/>
                        <a:t> on schedule to household 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Rotavirus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</a:t>
                      </a:r>
                      <a:r>
                        <a:rPr lang="en-US" baseline="0" dirty="0"/>
                        <a:t> handling diapers 4 weeks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Varicella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If transplant</a:t>
                      </a:r>
                      <a:r>
                        <a:rPr lang="en-US" baseline="0" dirty="0"/>
                        <a:t> recipient seronegative and vaccine recipient develops rash; avoid direct contact or antiviral trx 21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Zoster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If transplant</a:t>
                      </a:r>
                      <a:r>
                        <a:rPr lang="en-US" baseline="0" dirty="0"/>
                        <a:t> recipient seronegative and vaccine recipient develops rash; avoid direct contact or antiviral trx 21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LAIV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if severely</a:t>
                      </a:r>
                      <a:r>
                        <a:rPr lang="en-US" baseline="0" dirty="0"/>
                        <a:t> immunocompromised HSCT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9933"/>
                          </a:solidFill>
                        </a:rPr>
                        <a:t>Oral polio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Avoid, no longer available in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</p:spPr>
        <p:txBody>
          <a:bodyPr/>
          <a:lstStyle/>
          <a:p>
            <a:r>
              <a:rPr lang="en-US" dirty="0"/>
              <a:t>Clin Ther. 2017 Aug;39(8)</a:t>
            </a:r>
          </a:p>
        </p:txBody>
      </p:sp>
    </p:spTree>
    <p:extLst>
      <p:ext uri="{BB962C8B-B14F-4D97-AF65-F5344CB8AC3E}">
        <p14:creationId xmlns:p14="http://schemas.microsoft.com/office/powerpoint/2010/main" val="40144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Topics to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vaccinations should be considered prior to transplantation? </a:t>
            </a:r>
          </a:p>
          <a:p>
            <a:endParaRPr lang="en-US" dirty="0"/>
          </a:p>
          <a:p>
            <a:r>
              <a:rPr lang="en-US" dirty="0"/>
              <a:t>What vaccines should be given after transplantation and how immunogenic are they?</a:t>
            </a:r>
          </a:p>
          <a:p>
            <a:endParaRPr lang="en-US" dirty="0"/>
          </a:p>
          <a:p>
            <a:r>
              <a:rPr lang="en-US" dirty="0"/>
              <a:t>Issues related to COVID-19 vaccinations?</a:t>
            </a:r>
          </a:p>
          <a:p>
            <a:endParaRPr lang="en-US" dirty="0"/>
          </a:p>
          <a:p>
            <a:r>
              <a:rPr lang="en-US" dirty="0"/>
              <a:t>Can a family member get a live vaccine?</a:t>
            </a:r>
          </a:p>
          <a:p>
            <a:endParaRPr lang="en-US" dirty="0"/>
          </a:p>
          <a:p>
            <a:r>
              <a:rPr lang="en-US" dirty="0"/>
              <a:t>Can vaccines induce rejection?</a:t>
            </a:r>
          </a:p>
          <a:p>
            <a:endParaRPr lang="en-US" dirty="0"/>
          </a:p>
          <a:p>
            <a:r>
              <a:rPr lang="en-US" dirty="0"/>
              <a:t>I have a patient that will be traveling to …</a:t>
            </a:r>
          </a:p>
          <a:p>
            <a:endParaRPr lang="en-US" dirty="0"/>
          </a:p>
        </p:txBody>
      </p:sp>
      <p:pic>
        <p:nvPicPr>
          <p:cNvPr id="7170" name="Picture 2" descr="Image result for checkl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6" y="21364"/>
            <a:ext cx="166036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4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for 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Case reports of vaccination inducing allograft rejection</a:t>
            </a:r>
          </a:p>
          <a:p>
            <a:endParaRPr lang="en-US" dirty="0"/>
          </a:p>
          <a:p>
            <a:r>
              <a:rPr lang="en-US" dirty="0"/>
              <a:t>Larger studies show no clinical association between vaccinations and rejection/allograft dysfunction </a:t>
            </a:r>
          </a:p>
          <a:p>
            <a:endParaRPr lang="en-US" dirty="0"/>
          </a:p>
          <a:p>
            <a:r>
              <a:rPr lang="en-US" dirty="0"/>
              <a:t>Multicenter heart transplant study showed no difference in ACR rates between flu vaccination at 2, 3, or 6 months after transplant and no vaccination at all.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Heart Lung Transplant. 2006; 25(3)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55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Alloimmune</a:t>
            </a:r>
            <a:r>
              <a:rPr lang="en-US" sz="3200" b="1" dirty="0"/>
              <a:t> response after flu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169 SOT recipients had anti-HLA abs drawn pre and post flu vaccine</a:t>
            </a:r>
          </a:p>
          <a:p>
            <a:endParaRPr lang="en-US" dirty="0"/>
          </a:p>
          <a:p>
            <a:r>
              <a:rPr lang="en-US" dirty="0"/>
              <a:t>5/136 KT recipients (3.7%) developed de novo anti-HLA abs </a:t>
            </a:r>
          </a:p>
          <a:p>
            <a:endParaRPr lang="en-US" dirty="0"/>
          </a:p>
          <a:p>
            <a:r>
              <a:rPr lang="en-US" dirty="0"/>
              <a:t>1/5 developed donor specific ab (DSA) and AMR 8 months post vaccine</a:t>
            </a:r>
          </a:p>
          <a:p>
            <a:endParaRPr lang="en-US" dirty="0"/>
          </a:p>
          <a:p>
            <a:r>
              <a:rPr lang="en-US" dirty="0"/>
              <a:t>5/136 KT recipients had rejection &lt;12 months of vaccine (2 ACR, 1 mixed ACR/AMR from noncompliance, 1chronic AMR after acute AMR episode pre vaccine): 4/5 had no de novo anti-HLA 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</p:spPr>
        <p:txBody>
          <a:bodyPr/>
          <a:lstStyle/>
          <a:p>
            <a:r>
              <a:rPr lang="en-US" dirty="0" err="1"/>
              <a:t>Transpl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2014; 27(9)</a:t>
            </a:r>
          </a:p>
        </p:txBody>
      </p:sp>
    </p:spTree>
    <p:extLst>
      <p:ext uri="{BB962C8B-B14F-4D97-AF65-F5344CB8AC3E}">
        <p14:creationId xmlns:p14="http://schemas.microsoft.com/office/powerpoint/2010/main" val="1822693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Flu vaccine and renal transplant</a:t>
            </a:r>
          </a:p>
        </p:txBody>
      </p:sp>
      <p:pic>
        <p:nvPicPr>
          <p:cNvPr id="5124" name="Picture 4" descr="An external file that holds a picture, illustration, etc.&#10;Object name is cjn005113520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3060"/>
            <a:ext cx="5000625" cy="4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Clin J Am Soc Nephrol. 2011 May; 6(5)</a:t>
            </a:r>
          </a:p>
        </p:txBody>
      </p:sp>
    </p:spTree>
    <p:extLst>
      <p:ext uri="{BB962C8B-B14F-4D97-AF65-F5344CB8AC3E}">
        <p14:creationId xmlns:p14="http://schemas.microsoft.com/office/powerpoint/2010/main" val="2001013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world travelers…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/>
              <a:t>Refer to American Society of Transplantation Infectious Diseases Guidelines for Travel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cdc.gov</a:t>
            </a:r>
            <a:r>
              <a:rPr lang="en-US" dirty="0"/>
              <a:t>-  provides vaccination information for each country</a:t>
            </a:r>
          </a:p>
          <a:p>
            <a:endParaRPr lang="en-US" dirty="0"/>
          </a:p>
          <a:p>
            <a:r>
              <a:rPr lang="en-US" dirty="0"/>
              <a:t>Preferable to wait 1 year after transplant before foreign travel (longer if rejection)</a:t>
            </a:r>
          </a:p>
        </p:txBody>
      </p:sp>
      <p:pic>
        <p:nvPicPr>
          <p:cNvPr id="3074" name="Picture 2" descr="Staying Healthy on Cruises - Cruise Gu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39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 J Transplant, 13 (Suppl 4) (2013)</a:t>
            </a:r>
          </a:p>
        </p:txBody>
      </p:sp>
    </p:spTree>
    <p:extLst>
      <p:ext uri="{BB962C8B-B14F-4D97-AF65-F5344CB8AC3E}">
        <p14:creationId xmlns:p14="http://schemas.microsoft.com/office/powerpoint/2010/main" val="2917230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vaccinations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Transplant patients should be evaluated at a designated travel clinic at least several months in advance</a:t>
            </a:r>
          </a:p>
          <a:p>
            <a:endParaRPr lang="en-US" dirty="0"/>
          </a:p>
          <a:p>
            <a:r>
              <a:rPr lang="en-US" dirty="0"/>
              <a:t>Avoid live vaccines:  Yellow fever, oral typhoid (IM typhoid recommended, ok for family to receive live vaccines)</a:t>
            </a:r>
          </a:p>
          <a:p>
            <a:endParaRPr lang="en-US" dirty="0"/>
          </a:p>
          <a:p>
            <a:r>
              <a:rPr lang="en-US" dirty="0"/>
              <a:t>Malaria prophylaxis drugs: beware of drug interactions (QTc)</a:t>
            </a:r>
          </a:p>
          <a:p>
            <a:endParaRPr lang="en-US" dirty="0"/>
          </a:p>
        </p:txBody>
      </p:sp>
      <p:pic>
        <p:nvPicPr>
          <p:cNvPr id="8194" name="Picture 2" descr="Image result for saf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0"/>
            <a:ext cx="2264899" cy="14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6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evidence that vaccines lead to allograft rejection</a:t>
            </a:r>
          </a:p>
          <a:p>
            <a:endParaRPr lang="en-US" dirty="0"/>
          </a:p>
          <a:p>
            <a:r>
              <a:rPr lang="en-US" dirty="0"/>
              <a:t>Vaccinations remain an important (and in some cases underutilized) tool in preventing infection in transplantation</a:t>
            </a:r>
          </a:p>
          <a:p>
            <a:endParaRPr lang="en-US" dirty="0"/>
          </a:p>
          <a:p>
            <a:r>
              <a:rPr lang="en-US" dirty="0"/>
              <a:t>While response to vaccines after transplant is suboptimal, partial protection preferred to no protection</a:t>
            </a:r>
          </a:p>
          <a:p>
            <a:endParaRPr lang="en-US" dirty="0"/>
          </a:p>
          <a:p>
            <a:r>
              <a:rPr lang="en-US" dirty="0"/>
              <a:t>Household contacts should be up to date on vaccinations (even live 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87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1026" name="Picture 2" descr="Sack cartoon: COVID-19 vaccine side effects include … | Star Tribune">
            <a:extLst>
              <a:ext uri="{FF2B5EF4-FFF2-40B4-BE49-F238E27FC236}">
                <a16:creationId xmlns:a16="http://schemas.microsoft.com/office/drawing/2014/main" id="{306ADB8F-F992-4FC8-B159-05D7361D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1676400"/>
            <a:ext cx="5761038" cy="442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vaccine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Inactivated: virus or bacteria are killed/dead</a:t>
            </a:r>
          </a:p>
          <a:p>
            <a:endParaRPr lang="en-US" dirty="0"/>
          </a:p>
          <a:p>
            <a:r>
              <a:rPr lang="en-US" dirty="0"/>
              <a:t>Live/attenuated: contain version of living microbe that is weakened</a:t>
            </a:r>
          </a:p>
          <a:p>
            <a:endParaRPr lang="en-US" dirty="0"/>
          </a:p>
          <a:p>
            <a:r>
              <a:rPr lang="en-US" dirty="0"/>
              <a:t>Toxoid: contain inactivated bacterial toxin </a:t>
            </a:r>
          </a:p>
          <a:p>
            <a:endParaRPr lang="en-US" dirty="0"/>
          </a:p>
          <a:p>
            <a:r>
              <a:rPr lang="en-US" dirty="0"/>
              <a:t>Conjugated: link antigens/toxoids to the bacterial polysaccharide coating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C77F-3284-46D6-810A-5F0465D4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definitions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4533-7735-432A-9306-A8DB8FB0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Adjuvant: ingredient added to boost immune response</a:t>
            </a:r>
          </a:p>
          <a:p>
            <a:endParaRPr lang="en-US" dirty="0"/>
          </a:p>
          <a:p>
            <a:r>
              <a:rPr lang="en-US" dirty="0"/>
              <a:t>Recombinant: DNA of desired antigen inserted into cell/bacteria</a:t>
            </a:r>
          </a:p>
          <a:p>
            <a:endParaRPr lang="en-US" dirty="0"/>
          </a:p>
          <a:p>
            <a:r>
              <a:rPr lang="en-US" dirty="0"/>
              <a:t>mRNA: transformed into viral proteins</a:t>
            </a:r>
          </a:p>
          <a:p>
            <a:endParaRPr lang="en-US" dirty="0"/>
          </a:p>
          <a:p>
            <a:r>
              <a:rPr lang="en-US" dirty="0"/>
              <a:t>Viral Vector: modified vector virus (i.e. adenovirus) delivers genetic material that is transformed into viral proteins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Vaccinating the solid organ candidate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transplant evaluation ideal time to review vaccination history</a:t>
            </a:r>
          </a:p>
          <a:p>
            <a:endParaRPr lang="en-US" dirty="0"/>
          </a:p>
          <a:p>
            <a:r>
              <a:rPr lang="en-US" dirty="0"/>
              <a:t>Pre transplant candidates more likely to develop vaccine-induced immunity than after transplantation</a:t>
            </a:r>
          </a:p>
          <a:p>
            <a:endParaRPr lang="en-US" dirty="0"/>
          </a:p>
          <a:p>
            <a:r>
              <a:rPr lang="en-US" dirty="0"/>
              <a:t>Some immunizations are guided by screening serologies</a:t>
            </a:r>
          </a:p>
        </p:txBody>
      </p:sp>
    </p:spTree>
    <p:extLst>
      <p:ext uri="{BB962C8B-B14F-4D97-AF65-F5344CB8AC3E}">
        <p14:creationId xmlns:p14="http://schemas.microsoft.com/office/powerpoint/2010/main" val="4503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Vaccinations guided by serology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70647"/>
              </p:ext>
            </p:extLst>
          </p:nvPr>
        </p:nvGraphicFramePr>
        <p:xfrm>
          <a:off x="609600" y="2209800"/>
          <a:ext cx="7924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Hepatitis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0" dirty="0"/>
                        <a:t> doses 0,6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Hepatitis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HBsAb</a:t>
                      </a:r>
                      <a:r>
                        <a:rPr lang="en-US" dirty="0"/>
                        <a:t>  2 doses (</a:t>
                      </a:r>
                      <a:r>
                        <a:rPr lang="en-US" dirty="0" err="1"/>
                        <a:t>Heplisav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              3 doses (</a:t>
                      </a:r>
                      <a:r>
                        <a:rPr lang="en-US" dirty="0" err="1"/>
                        <a:t>Recombivax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Varicella (VZV)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doses, 4-8 weeks apart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MMR*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  <a:r>
                        <a:rPr lang="en-US" baseline="0" dirty="0"/>
                        <a:t> for &gt;1 of the 3 viruses</a:t>
                      </a:r>
                    </a:p>
                    <a:p>
                      <a:r>
                        <a:rPr lang="en-US" baseline="0" dirty="0"/>
                        <a:t>1 dose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001000" cy="274320"/>
          </a:xfrm>
        </p:spPr>
        <p:txBody>
          <a:bodyPr/>
          <a:lstStyle/>
          <a:p>
            <a:r>
              <a:rPr lang="en-US" dirty="0"/>
              <a:t>2013 IDSA clinical practice guideline for vaccination of the immunocompromised host</a:t>
            </a:r>
          </a:p>
        </p:txBody>
      </p:sp>
    </p:spTree>
    <p:extLst>
      <p:ext uri="{BB962C8B-B14F-4D97-AF65-F5344CB8AC3E}">
        <p14:creationId xmlns:p14="http://schemas.microsoft.com/office/powerpoint/2010/main" val="200138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Vaccinations by indication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76839"/>
              </p:ext>
            </p:extLst>
          </p:nvPr>
        </p:nvGraphicFramePr>
        <p:xfrm>
          <a:off x="914400" y="1219940"/>
          <a:ext cx="7543800" cy="540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913">
                <a:tc>
                  <a:txBody>
                    <a:bodyPr/>
                    <a:lstStyle/>
                    <a:p>
                      <a:r>
                        <a:rPr lang="en-US" sz="1600" dirty="0"/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Ages 9-26y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Dose</a:t>
                      </a:r>
                      <a:r>
                        <a:rPr lang="en-US" sz="1600" baseline="0" dirty="0"/>
                        <a:t> 0,2,6 months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PPSV-23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candidates if &lt;2 doses in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doses 5y apart, separate</a:t>
                      </a:r>
                      <a:r>
                        <a:rPr lang="en-US" sz="1600" baseline="0" dirty="0"/>
                        <a:t> from PCV-13 by </a:t>
                      </a:r>
                      <a:r>
                        <a:rPr lang="en-US" sz="1600" u="sng" baseline="0" dirty="0"/>
                        <a:t>&gt;</a:t>
                      </a:r>
                      <a:r>
                        <a:rPr lang="en-US" sz="1600" u="none" baseline="0" dirty="0"/>
                        <a:t> </a:t>
                      </a:r>
                      <a:r>
                        <a:rPr lang="en-US" sz="1600" baseline="0" dirty="0"/>
                        <a:t>8weeks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PCV-13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candidates if not</a:t>
                      </a:r>
                      <a:r>
                        <a:rPr lang="en-US" sz="1600" baseline="0" dirty="0"/>
                        <a:t> yet received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dose, separate</a:t>
                      </a:r>
                      <a:r>
                        <a:rPr lang="en-US" sz="1600" baseline="0" dirty="0"/>
                        <a:t> from PPSV-23 by </a:t>
                      </a:r>
                      <a:r>
                        <a:rPr lang="en-US" sz="1600" u="sng" baseline="0" dirty="0"/>
                        <a:t>&gt;</a:t>
                      </a:r>
                      <a:r>
                        <a:rPr lang="en-US" sz="1600" baseline="0" dirty="0"/>
                        <a:t> 1 year (8 weeks for </a:t>
                      </a:r>
                      <a:r>
                        <a:rPr lang="en-US" sz="1600" baseline="0" dirty="0" err="1"/>
                        <a:t>peds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 candidates if not yet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1-2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93450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Tdap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 candidates if not</a:t>
                      </a:r>
                      <a:r>
                        <a:rPr lang="en-US" sz="1600" baseline="0" dirty="0"/>
                        <a:t> yet received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01">
                <a:tc>
                  <a:txBody>
                    <a:bodyPr/>
                    <a:lstStyle/>
                    <a:p>
                      <a:r>
                        <a:rPr lang="en-US" sz="1600" dirty="0"/>
                        <a:t>Zoster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Age </a:t>
                      </a:r>
                      <a:r>
                        <a:rPr lang="en-US" sz="1600" u="sng" dirty="0"/>
                        <a:t>&gt;</a:t>
                      </a:r>
                      <a:r>
                        <a:rPr lang="en-US" sz="1600" dirty="0"/>
                        <a:t>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sz="1600" dirty="0"/>
                        <a:t>HIB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Splenectomy or if eculizumab</a:t>
                      </a:r>
                      <a:r>
                        <a:rPr lang="en-US" sz="1600" baseline="0" dirty="0"/>
                        <a:t> will be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sz="1600" dirty="0"/>
                        <a:t>Meningococcus</a:t>
                      </a:r>
                    </a:p>
                    <a:p>
                      <a:r>
                        <a:rPr lang="en-US" sz="1600" dirty="0"/>
                        <a:t>(quadrivalent)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Splenectomy or if eculizumab</a:t>
                      </a:r>
                      <a:r>
                        <a:rPr lang="en-US" sz="1600" baseline="0" dirty="0"/>
                        <a:t> will be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8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Vaccination in ESRD/Cirrhosis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721735"/>
              </p:ext>
            </p:extLst>
          </p:nvPr>
        </p:nvGraphicFramePr>
        <p:xfrm>
          <a:off x="360285" y="1676400"/>
          <a:ext cx="8305800" cy="430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7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Cirrhosis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Hosts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61">
                <a:tc>
                  <a:txBody>
                    <a:bodyPr/>
                    <a:lstStyle/>
                    <a:p>
                      <a:r>
                        <a:rPr lang="en-US" dirty="0"/>
                        <a:t>Hepatitis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28-62%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761">
                <a:tc>
                  <a:txBody>
                    <a:bodyPr/>
                    <a:lstStyle/>
                    <a:p>
                      <a:r>
                        <a:rPr lang="en-US" dirty="0"/>
                        <a:t>Pneumococcal (PS)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84-90%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761">
                <a:tc>
                  <a:txBody>
                    <a:bodyPr/>
                    <a:lstStyle/>
                    <a:p>
                      <a:r>
                        <a:rPr lang="en-US" dirty="0"/>
                        <a:t>Influenza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75-85%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761">
                <a:tc>
                  <a:txBody>
                    <a:bodyPr/>
                    <a:lstStyle/>
                    <a:p>
                      <a:r>
                        <a:rPr lang="en-US" dirty="0"/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15202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5980205"/>
            <a:ext cx="7391400" cy="694915"/>
          </a:xfrm>
        </p:spPr>
        <p:txBody>
          <a:bodyPr/>
          <a:lstStyle/>
          <a:p>
            <a:r>
              <a:rPr lang="en-US" dirty="0"/>
              <a:t>Kidney International,</a:t>
            </a:r>
          </a:p>
          <a:p>
            <a:r>
              <a:rPr lang="en-US" dirty="0"/>
              <a:t>Volume 99, Issue 6,</a:t>
            </a:r>
          </a:p>
          <a:p>
            <a:r>
              <a:rPr lang="en-US" dirty="0"/>
              <a:t>2021,Can J Gastroenterol. 2000 Jul-Aug;14 Suppl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Seroconversion Rates</a:t>
            </a:r>
          </a:p>
        </p:txBody>
      </p:sp>
    </p:spTree>
    <p:extLst>
      <p:ext uri="{BB962C8B-B14F-4D97-AF65-F5344CB8AC3E}">
        <p14:creationId xmlns:p14="http://schemas.microsoft.com/office/powerpoint/2010/main" val="57605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433372</TotalTime>
  <Words>1740</Words>
  <Application>Microsoft Office PowerPoint</Application>
  <PresentationFormat>On-screen Show (4:3)</PresentationFormat>
  <Paragraphs>387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BlinkMacSystemFont</vt:lpstr>
      <vt:lpstr>Calibri</vt:lpstr>
      <vt:lpstr>inherit</vt:lpstr>
      <vt:lpstr>Lato Regular</vt:lpstr>
      <vt:lpstr>Rockwell</vt:lpstr>
      <vt:lpstr>Source Sans Pro</vt:lpstr>
      <vt:lpstr>Wingdings 2</vt:lpstr>
      <vt:lpstr>Foundry</vt:lpstr>
      <vt:lpstr>Vaccinations and Transplantation (with an update on COVID-19 vaccines)</vt:lpstr>
      <vt:lpstr>Transplantation and Vaccines</vt:lpstr>
      <vt:lpstr>Topics to Discuss</vt:lpstr>
      <vt:lpstr>Basic vaccine definitions</vt:lpstr>
      <vt:lpstr>Vaccine definitions continued</vt:lpstr>
      <vt:lpstr>Vaccinating the solid organ candidate</vt:lpstr>
      <vt:lpstr>Vaccinations guided by serology results</vt:lpstr>
      <vt:lpstr>Vaccinations by indication</vt:lpstr>
      <vt:lpstr>Vaccination in ESRD/Cirrhosis</vt:lpstr>
      <vt:lpstr>Accelerated schedules</vt:lpstr>
      <vt:lpstr>Vaccination in chronic organ failure</vt:lpstr>
      <vt:lpstr>Timeline for vaccinations after transplant</vt:lpstr>
      <vt:lpstr>Post transplant vaccinations</vt:lpstr>
      <vt:lpstr>Influenza vaccine</vt:lpstr>
      <vt:lpstr>Flu complications in SOT</vt:lpstr>
      <vt:lpstr>Response to flu vaccine in SOT</vt:lpstr>
      <vt:lpstr>HD vs SD influenza vaccine</vt:lpstr>
      <vt:lpstr>HD vs SD influenza vaccine</vt:lpstr>
      <vt:lpstr>COVID-19 Vaccination Post Transplant: AST Recommendations</vt:lpstr>
      <vt:lpstr>658 Transplant Patients  2 Doses mRNA vaccine</vt:lpstr>
      <vt:lpstr>COVID-19 Vaccines in SOT</vt:lpstr>
      <vt:lpstr>Liver Disease</vt:lpstr>
      <vt:lpstr>PowerPoint Presentation</vt:lpstr>
      <vt:lpstr>PowerPoint Presentation</vt:lpstr>
      <vt:lpstr>COVID-19 Booster Vaccine</vt:lpstr>
      <vt:lpstr>Booster Recommendations</vt:lpstr>
      <vt:lpstr>COVID-19 Vaccine: Safety</vt:lpstr>
      <vt:lpstr>Contacts</vt:lpstr>
      <vt:lpstr>Live vaccines &amp; close contacts</vt:lpstr>
      <vt:lpstr>Concern for rejection</vt:lpstr>
      <vt:lpstr>Alloimmune response after flu vaccine</vt:lpstr>
      <vt:lpstr>Flu vaccine and renal transplant</vt:lpstr>
      <vt:lpstr>For the world travelers…</vt:lpstr>
      <vt:lpstr>Travel vaccinations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Vaccinations and Transplantation</dc:title>
  <dc:creator>Thomas, Lora</dc:creator>
  <cp:lastModifiedBy>Thomas, Lora D (University)</cp:lastModifiedBy>
  <cp:revision>96</cp:revision>
  <dcterms:created xsi:type="dcterms:W3CDTF">2017-07-27T22:01:17Z</dcterms:created>
  <dcterms:modified xsi:type="dcterms:W3CDTF">2021-10-14T15:35:41Z</dcterms:modified>
</cp:coreProperties>
</file>