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1260" r:id="rId5"/>
    <p:sldId id="1300" r:id="rId6"/>
    <p:sldId id="1301" r:id="rId7"/>
    <p:sldId id="1307" r:id="rId8"/>
    <p:sldId id="280" r:id="rId9"/>
    <p:sldId id="1309" r:id="rId10"/>
    <p:sldId id="1306" r:id="rId11"/>
    <p:sldId id="1308" r:id="rId12"/>
    <p:sldId id="1292" r:id="rId13"/>
    <p:sldId id="259" r:id="rId14"/>
    <p:sldId id="1305" r:id="rId15"/>
    <p:sldId id="131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mphrey, Amber B" initials="HAB" lastIdx="4" clrIdx="0">
    <p:extLst>
      <p:ext uri="{19B8F6BF-5375-455C-9EA6-DF929625EA0E}">
        <p15:presenceInfo xmlns:p15="http://schemas.microsoft.com/office/powerpoint/2012/main" userId="Humphrey, Amber 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A18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4221C-DD51-4886-82D2-AF319F1A1E0A}" v="13" dt="2021-10-19T02:46:26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66" autoAdjust="0"/>
  </p:normalViewPr>
  <p:slideViewPr>
    <p:cSldViewPr snapToGrid="0">
      <p:cViewPr varScale="1">
        <p:scale>
          <a:sx n="90" d="100"/>
          <a:sy n="90" d="100"/>
        </p:scale>
        <p:origin x="13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mphrey, Amber B" userId="e9b70058-2613-4d16-a5cd-72f35fb1793e" providerId="ADAL" clId="{C544221C-DD51-4886-82D2-AF319F1A1E0A}"/>
    <pc:docChg chg="undo custSel addSld modSld sldOrd">
      <pc:chgData name="Humphrey, Amber B" userId="e9b70058-2613-4d16-a5cd-72f35fb1793e" providerId="ADAL" clId="{C544221C-DD51-4886-82D2-AF319F1A1E0A}" dt="2021-10-19T03:05:45.798" v="4259"/>
      <pc:docMkLst>
        <pc:docMk/>
      </pc:docMkLst>
      <pc:sldChg chg="modSp mod">
        <pc:chgData name="Humphrey, Amber B" userId="e9b70058-2613-4d16-a5cd-72f35fb1793e" providerId="ADAL" clId="{C544221C-DD51-4886-82D2-AF319F1A1E0A}" dt="2021-10-19T02:41:35.533" v="3177" actId="20577"/>
        <pc:sldMkLst>
          <pc:docMk/>
          <pc:sldMk cId="4007670776" sldId="280"/>
        </pc:sldMkLst>
        <pc:spChg chg="mod">
          <ac:chgData name="Humphrey, Amber B" userId="e9b70058-2613-4d16-a5cd-72f35fb1793e" providerId="ADAL" clId="{C544221C-DD51-4886-82D2-AF319F1A1E0A}" dt="2021-10-19T01:32:12.179" v="445" actId="255"/>
          <ac:spMkLst>
            <pc:docMk/>
            <pc:sldMk cId="4007670776" sldId="280"/>
            <ac:spMk id="2" creationId="{848C424B-E8D4-4612-B34A-939BF8B0AC15}"/>
          </ac:spMkLst>
        </pc:spChg>
        <pc:spChg chg="mod">
          <ac:chgData name="Humphrey, Amber B" userId="e9b70058-2613-4d16-a5cd-72f35fb1793e" providerId="ADAL" clId="{C544221C-DD51-4886-82D2-AF319F1A1E0A}" dt="2021-10-19T02:41:35.533" v="3177" actId="20577"/>
          <ac:spMkLst>
            <pc:docMk/>
            <pc:sldMk cId="4007670776" sldId="280"/>
            <ac:spMk id="3" creationId="{B4EC7486-3DDD-4A93-8D98-0CA7D9FB3B24}"/>
          </ac:spMkLst>
        </pc:spChg>
      </pc:sldChg>
      <pc:sldChg chg="modSp mod">
        <pc:chgData name="Humphrey, Amber B" userId="e9b70058-2613-4d16-a5cd-72f35fb1793e" providerId="ADAL" clId="{C544221C-DD51-4886-82D2-AF319F1A1E0A}" dt="2021-10-19T01:29:01.557" v="288" actId="20577"/>
        <pc:sldMkLst>
          <pc:docMk/>
          <pc:sldMk cId="877056219" sldId="1260"/>
        </pc:sldMkLst>
        <pc:spChg chg="mod">
          <ac:chgData name="Humphrey, Amber B" userId="e9b70058-2613-4d16-a5cd-72f35fb1793e" providerId="ADAL" clId="{C544221C-DD51-4886-82D2-AF319F1A1E0A}" dt="2021-10-19T01:29:01.557" v="288" actId="20577"/>
          <ac:spMkLst>
            <pc:docMk/>
            <pc:sldMk cId="877056219" sldId="1260"/>
            <ac:spMk id="6" creationId="{AEA00421-E355-4BDB-A1CD-96F37DA2A515}"/>
          </ac:spMkLst>
        </pc:spChg>
        <pc:spChg chg="mod">
          <ac:chgData name="Humphrey, Amber B" userId="e9b70058-2613-4d16-a5cd-72f35fb1793e" providerId="ADAL" clId="{C544221C-DD51-4886-82D2-AF319F1A1E0A}" dt="2021-10-19T01:28:33.905" v="242" actId="14100"/>
          <ac:spMkLst>
            <pc:docMk/>
            <pc:sldMk cId="877056219" sldId="1260"/>
            <ac:spMk id="8" creationId="{A5561BF9-AF1C-4811-964A-3667C8F88022}"/>
          </ac:spMkLst>
        </pc:spChg>
      </pc:sldChg>
      <pc:sldChg chg="modSp mod">
        <pc:chgData name="Humphrey, Amber B" userId="e9b70058-2613-4d16-a5cd-72f35fb1793e" providerId="ADAL" clId="{C544221C-DD51-4886-82D2-AF319F1A1E0A}" dt="2021-10-19T01:24:00.085" v="36" actId="20577"/>
        <pc:sldMkLst>
          <pc:docMk/>
          <pc:sldMk cId="1400661777" sldId="1292"/>
        </pc:sldMkLst>
        <pc:spChg chg="mod">
          <ac:chgData name="Humphrey, Amber B" userId="e9b70058-2613-4d16-a5cd-72f35fb1793e" providerId="ADAL" clId="{C544221C-DD51-4886-82D2-AF319F1A1E0A}" dt="2021-10-19T01:24:00.085" v="36" actId="20577"/>
          <ac:spMkLst>
            <pc:docMk/>
            <pc:sldMk cId="1400661777" sldId="1292"/>
            <ac:spMk id="2" creationId="{5BF16F34-2567-4284-87A9-E819C378A0A9}"/>
          </ac:spMkLst>
        </pc:spChg>
      </pc:sldChg>
      <pc:sldChg chg="modSp mod">
        <pc:chgData name="Humphrey, Amber B" userId="e9b70058-2613-4d16-a5cd-72f35fb1793e" providerId="ADAL" clId="{C544221C-DD51-4886-82D2-AF319F1A1E0A}" dt="2021-10-19T02:41:08.527" v="3174" actId="207"/>
        <pc:sldMkLst>
          <pc:docMk/>
          <pc:sldMk cId="2840260821" sldId="1301"/>
        </pc:sldMkLst>
        <pc:spChg chg="mod">
          <ac:chgData name="Humphrey, Amber B" userId="e9b70058-2613-4d16-a5cd-72f35fb1793e" providerId="ADAL" clId="{C544221C-DD51-4886-82D2-AF319F1A1E0A}" dt="2021-10-19T02:41:08.527" v="3174" actId="207"/>
          <ac:spMkLst>
            <pc:docMk/>
            <pc:sldMk cId="2840260821" sldId="1301"/>
            <ac:spMk id="5" creationId="{C0D0FF50-187B-4D27-9361-46749734D40A}"/>
          </ac:spMkLst>
        </pc:spChg>
      </pc:sldChg>
      <pc:sldChg chg="modSp mod">
        <pc:chgData name="Humphrey, Amber B" userId="e9b70058-2613-4d16-a5cd-72f35fb1793e" providerId="ADAL" clId="{C544221C-DD51-4886-82D2-AF319F1A1E0A}" dt="2021-10-19T01:29:46.774" v="293" actId="1076"/>
        <pc:sldMkLst>
          <pc:docMk/>
          <pc:sldMk cId="2841691377" sldId="1306"/>
        </pc:sldMkLst>
        <pc:spChg chg="mod">
          <ac:chgData name="Humphrey, Amber B" userId="e9b70058-2613-4d16-a5cd-72f35fb1793e" providerId="ADAL" clId="{C544221C-DD51-4886-82D2-AF319F1A1E0A}" dt="2021-10-19T01:29:46.774" v="293" actId="1076"/>
          <ac:spMkLst>
            <pc:docMk/>
            <pc:sldMk cId="2841691377" sldId="1306"/>
            <ac:spMk id="3" creationId="{F1543BEC-906F-4215-9C55-EDC9E83C11D4}"/>
          </ac:spMkLst>
        </pc:spChg>
      </pc:sldChg>
      <pc:sldChg chg="modSp add mod ord modNotesTx">
        <pc:chgData name="Humphrey, Amber B" userId="e9b70058-2613-4d16-a5cd-72f35fb1793e" providerId="ADAL" clId="{C544221C-DD51-4886-82D2-AF319F1A1E0A}" dt="2021-10-19T02:41:14.190" v="3175" actId="1076"/>
        <pc:sldMkLst>
          <pc:docMk/>
          <pc:sldMk cId="3009673704" sldId="1307"/>
        </pc:sldMkLst>
        <pc:spChg chg="mod">
          <ac:chgData name="Humphrey, Amber B" userId="e9b70058-2613-4d16-a5cd-72f35fb1793e" providerId="ADAL" clId="{C544221C-DD51-4886-82D2-AF319F1A1E0A}" dt="2021-10-19T02:41:14.190" v="3175" actId="1076"/>
          <ac:spMkLst>
            <pc:docMk/>
            <pc:sldMk cId="3009673704" sldId="1307"/>
            <ac:spMk id="2" creationId="{D189B75A-7042-4911-BA8F-55F8A88A7066}"/>
          </ac:spMkLst>
        </pc:spChg>
        <pc:spChg chg="mod">
          <ac:chgData name="Humphrey, Amber B" userId="e9b70058-2613-4d16-a5cd-72f35fb1793e" providerId="ADAL" clId="{C544221C-DD51-4886-82D2-AF319F1A1E0A}" dt="2021-10-19T02:39:11.777" v="3035" actId="255"/>
          <ac:spMkLst>
            <pc:docMk/>
            <pc:sldMk cId="3009673704" sldId="1307"/>
            <ac:spMk id="3" creationId="{F1543BEC-906F-4215-9C55-EDC9E83C11D4}"/>
          </ac:spMkLst>
        </pc:spChg>
      </pc:sldChg>
      <pc:sldChg chg="addSp modSp add mod ord">
        <pc:chgData name="Humphrey, Amber B" userId="e9b70058-2613-4d16-a5cd-72f35fb1793e" providerId="ADAL" clId="{C544221C-DD51-4886-82D2-AF319F1A1E0A}" dt="2021-10-19T03:05:45.798" v="4259"/>
        <pc:sldMkLst>
          <pc:docMk/>
          <pc:sldMk cId="2272225003" sldId="1308"/>
        </pc:sldMkLst>
        <pc:spChg chg="mod">
          <ac:chgData name="Humphrey, Amber B" userId="e9b70058-2613-4d16-a5cd-72f35fb1793e" providerId="ADAL" clId="{C544221C-DD51-4886-82D2-AF319F1A1E0A}" dt="2021-10-19T02:44:33.013" v="3434" actId="1076"/>
          <ac:spMkLst>
            <pc:docMk/>
            <pc:sldMk cId="2272225003" sldId="1308"/>
            <ac:spMk id="2" creationId="{D189B75A-7042-4911-BA8F-55F8A88A7066}"/>
          </ac:spMkLst>
        </pc:spChg>
        <pc:spChg chg="mod">
          <ac:chgData name="Humphrey, Amber B" userId="e9b70058-2613-4d16-a5cd-72f35fb1793e" providerId="ADAL" clId="{C544221C-DD51-4886-82D2-AF319F1A1E0A}" dt="2021-10-19T02:44:52.115" v="3438" actId="14100"/>
          <ac:spMkLst>
            <pc:docMk/>
            <pc:sldMk cId="2272225003" sldId="1308"/>
            <ac:spMk id="3" creationId="{F1543BEC-906F-4215-9C55-EDC9E83C11D4}"/>
          </ac:spMkLst>
        </pc:spChg>
        <pc:spChg chg="add mod">
          <ac:chgData name="Humphrey, Amber B" userId="e9b70058-2613-4d16-a5cd-72f35fb1793e" providerId="ADAL" clId="{C544221C-DD51-4886-82D2-AF319F1A1E0A}" dt="2021-10-19T03:05:20.355" v="4257" actId="1076"/>
          <ac:spMkLst>
            <pc:docMk/>
            <pc:sldMk cId="2272225003" sldId="1308"/>
            <ac:spMk id="5" creationId="{8AEDCBB9-8112-472A-9A92-7761AEFA5FF1}"/>
          </ac:spMkLst>
        </pc:spChg>
        <pc:picChg chg="add mod">
          <ac:chgData name="Humphrey, Amber B" userId="e9b70058-2613-4d16-a5cd-72f35fb1793e" providerId="ADAL" clId="{C544221C-DD51-4886-82D2-AF319F1A1E0A}" dt="2021-10-19T02:44:30.471" v="3433" actId="1076"/>
          <ac:picMkLst>
            <pc:docMk/>
            <pc:sldMk cId="2272225003" sldId="1308"/>
            <ac:picMk id="1026" creationId="{081572B8-BF3B-4E1E-856C-926FBAC28553}"/>
          </ac:picMkLst>
        </pc:picChg>
      </pc:sldChg>
      <pc:sldChg chg="modSp mod">
        <pc:chgData name="Humphrey, Amber B" userId="e9b70058-2613-4d16-a5cd-72f35fb1793e" providerId="ADAL" clId="{C544221C-DD51-4886-82D2-AF319F1A1E0A}" dt="2021-10-19T02:54:08.362" v="4255" actId="20577"/>
        <pc:sldMkLst>
          <pc:docMk/>
          <pc:sldMk cId="3797029819" sldId="1309"/>
        </pc:sldMkLst>
        <pc:spChg chg="mod">
          <ac:chgData name="Humphrey, Amber B" userId="e9b70058-2613-4d16-a5cd-72f35fb1793e" providerId="ADAL" clId="{C544221C-DD51-4886-82D2-AF319F1A1E0A}" dt="2021-10-19T02:39:53.155" v="3074" actId="14100"/>
          <ac:spMkLst>
            <pc:docMk/>
            <pc:sldMk cId="3797029819" sldId="1309"/>
            <ac:spMk id="2" creationId="{D189B75A-7042-4911-BA8F-55F8A88A7066}"/>
          </ac:spMkLst>
        </pc:spChg>
        <pc:spChg chg="mod">
          <ac:chgData name="Humphrey, Amber B" userId="e9b70058-2613-4d16-a5cd-72f35fb1793e" providerId="ADAL" clId="{C544221C-DD51-4886-82D2-AF319F1A1E0A}" dt="2021-10-19T02:54:08.362" v="4255" actId="20577"/>
          <ac:spMkLst>
            <pc:docMk/>
            <pc:sldMk cId="3797029819" sldId="1309"/>
            <ac:spMk id="3" creationId="{F1543BEC-906F-4215-9C55-EDC9E83C11D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AB4CE-7697-46C4-ADEF-99C939CEDD14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170474-9E08-4701-B825-178543555464}">
      <dgm:prSet/>
      <dgm:spPr>
        <a:solidFill>
          <a:srgbClr val="9A783D"/>
        </a:solidFill>
      </dgm:spPr>
      <dgm:t>
        <a:bodyPr/>
        <a:lstStyle/>
        <a:p>
          <a:r>
            <a:rPr lang="en-US" b="1" dirty="0"/>
            <a:t>4</a:t>
          </a:r>
          <a:r>
            <a:rPr lang="en-US" dirty="0"/>
            <a:t> Categories of Telehealth</a:t>
          </a:r>
        </a:p>
      </dgm:t>
    </dgm:pt>
    <dgm:pt modelId="{9C4D6205-2300-4EC7-9838-88D611C462A3}" type="parTrans" cxnId="{061C85D3-4022-477F-BC59-8025259D0E21}">
      <dgm:prSet/>
      <dgm:spPr/>
      <dgm:t>
        <a:bodyPr/>
        <a:lstStyle/>
        <a:p>
          <a:endParaRPr lang="en-US"/>
        </a:p>
      </dgm:t>
    </dgm:pt>
    <dgm:pt modelId="{CA93A654-F38F-47D8-8B3D-B55774397D6E}" type="sibTrans" cxnId="{061C85D3-4022-477F-BC59-8025259D0E21}">
      <dgm:prSet/>
      <dgm:spPr/>
      <dgm:t>
        <a:bodyPr/>
        <a:lstStyle/>
        <a:p>
          <a:endParaRPr lang="en-US"/>
        </a:p>
      </dgm:t>
    </dgm:pt>
    <dgm:pt modelId="{A553A578-68A2-47B1-99D6-35F73121D70A}">
      <dgm:prSet/>
      <dgm:spPr/>
      <dgm:t>
        <a:bodyPr/>
        <a:lstStyle/>
        <a:p>
          <a:r>
            <a:rPr lang="en-US" b="1" dirty="0"/>
            <a:t>System to System</a:t>
          </a:r>
          <a:r>
            <a:rPr lang="en-US" dirty="0"/>
            <a:t>: Teleneurology, TeleID, remote diagnostic review  </a:t>
          </a:r>
        </a:p>
      </dgm:t>
    </dgm:pt>
    <dgm:pt modelId="{EC8DE3F5-C785-40E4-A2F3-DB7D542001AE}" type="parTrans" cxnId="{B8674600-C334-4FC9-9A1E-E062B28F2AE4}">
      <dgm:prSet/>
      <dgm:spPr/>
      <dgm:t>
        <a:bodyPr/>
        <a:lstStyle/>
        <a:p>
          <a:endParaRPr lang="en-US"/>
        </a:p>
      </dgm:t>
    </dgm:pt>
    <dgm:pt modelId="{D2936CBA-40EE-4915-B69D-7EEB04C3DB34}" type="sibTrans" cxnId="{B8674600-C334-4FC9-9A1E-E062B28F2AE4}">
      <dgm:prSet/>
      <dgm:spPr/>
      <dgm:t>
        <a:bodyPr/>
        <a:lstStyle/>
        <a:p>
          <a:endParaRPr lang="en-US"/>
        </a:p>
      </dgm:t>
    </dgm:pt>
    <dgm:pt modelId="{D4886DBF-F5A5-4CBA-AE00-FC89CE165AD7}">
      <dgm:prSet/>
      <dgm:spPr/>
      <dgm:t>
        <a:bodyPr/>
        <a:lstStyle/>
        <a:p>
          <a:r>
            <a:rPr lang="en-US" b="1" dirty="0"/>
            <a:t>Ambulatory</a:t>
          </a:r>
          <a:r>
            <a:rPr lang="en-US" dirty="0"/>
            <a:t>: clinic-to-clinic and direct-to-patient </a:t>
          </a:r>
        </a:p>
      </dgm:t>
    </dgm:pt>
    <dgm:pt modelId="{7F7E3797-7BB6-475C-B092-5E0B04E67405}" type="parTrans" cxnId="{8485C739-841D-43BE-9327-0F17DAB66FA5}">
      <dgm:prSet/>
      <dgm:spPr/>
      <dgm:t>
        <a:bodyPr/>
        <a:lstStyle/>
        <a:p>
          <a:endParaRPr lang="en-US"/>
        </a:p>
      </dgm:t>
    </dgm:pt>
    <dgm:pt modelId="{BFE283E1-C9F4-45A7-A93B-B849EF5D88B9}" type="sibTrans" cxnId="{8485C739-841D-43BE-9327-0F17DAB66FA5}">
      <dgm:prSet/>
      <dgm:spPr/>
      <dgm:t>
        <a:bodyPr/>
        <a:lstStyle/>
        <a:p>
          <a:endParaRPr lang="en-US"/>
        </a:p>
      </dgm:t>
    </dgm:pt>
    <dgm:pt modelId="{786930C8-A6D1-48CF-899B-BE2C37067BB1}">
      <dgm:prSet/>
      <dgm:spPr/>
      <dgm:t>
        <a:bodyPr/>
        <a:lstStyle/>
        <a:p>
          <a:r>
            <a:rPr lang="en-US" b="1" dirty="0"/>
            <a:t>Store and Forward</a:t>
          </a:r>
          <a:r>
            <a:rPr lang="en-US" dirty="0"/>
            <a:t>: also called “asynchronous”; includes eConsult and remote diagnostic review </a:t>
          </a:r>
        </a:p>
      </dgm:t>
    </dgm:pt>
    <dgm:pt modelId="{4EF03004-D77F-4C79-BFCC-0E2493E81910}" type="parTrans" cxnId="{5743EC3E-015E-4E02-96B5-790686620A89}">
      <dgm:prSet/>
      <dgm:spPr/>
      <dgm:t>
        <a:bodyPr/>
        <a:lstStyle/>
        <a:p>
          <a:endParaRPr lang="en-US"/>
        </a:p>
      </dgm:t>
    </dgm:pt>
    <dgm:pt modelId="{D589500C-5F74-4CB1-8F21-02441B4F9E0D}" type="sibTrans" cxnId="{5743EC3E-015E-4E02-96B5-790686620A89}">
      <dgm:prSet/>
      <dgm:spPr/>
      <dgm:t>
        <a:bodyPr/>
        <a:lstStyle/>
        <a:p>
          <a:endParaRPr lang="en-US"/>
        </a:p>
      </dgm:t>
    </dgm:pt>
    <dgm:pt modelId="{DED7017B-3E4F-4130-922E-BCA75F62B7F3}">
      <dgm:prSet/>
      <dgm:spPr/>
      <dgm:t>
        <a:bodyPr/>
        <a:lstStyle/>
        <a:p>
          <a:r>
            <a:rPr lang="en-US" b="1" dirty="0"/>
            <a:t>Remote Patient Monitoring</a:t>
          </a:r>
          <a:r>
            <a:rPr lang="en-US" dirty="0"/>
            <a:t>: device checks and continuous glucose monitoring  </a:t>
          </a:r>
        </a:p>
      </dgm:t>
    </dgm:pt>
    <dgm:pt modelId="{D37E96D5-8EC0-42E0-BC51-E39946865C90}" type="parTrans" cxnId="{D45C07B6-7641-4CD0-9EFB-9BD24E91FDFD}">
      <dgm:prSet/>
      <dgm:spPr/>
      <dgm:t>
        <a:bodyPr/>
        <a:lstStyle/>
        <a:p>
          <a:endParaRPr lang="en-US"/>
        </a:p>
      </dgm:t>
    </dgm:pt>
    <dgm:pt modelId="{19F39D07-0DF0-4420-A6B6-D3B90ACF1EC3}" type="sibTrans" cxnId="{D45C07B6-7641-4CD0-9EFB-9BD24E91FDFD}">
      <dgm:prSet/>
      <dgm:spPr/>
      <dgm:t>
        <a:bodyPr/>
        <a:lstStyle/>
        <a:p>
          <a:endParaRPr lang="en-US"/>
        </a:p>
      </dgm:t>
    </dgm:pt>
    <dgm:pt modelId="{0738ABDC-6936-467E-BD41-7A2B5C3FD4BB}">
      <dgm:prSet/>
      <dgm:spPr/>
      <dgm:t>
        <a:bodyPr/>
        <a:lstStyle/>
        <a:p>
          <a:r>
            <a:rPr lang="en-US" dirty="0"/>
            <a:t>Pre-Pandemic Engagement  </a:t>
          </a:r>
        </a:p>
      </dgm:t>
    </dgm:pt>
    <dgm:pt modelId="{497405D2-13F8-488F-AAF8-A496B163A065}" type="parTrans" cxnId="{7D35D77B-2D7E-4979-B6AA-2E9460379A98}">
      <dgm:prSet/>
      <dgm:spPr/>
      <dgm:t>
        <a:bodyPr/>
        <a:lstStyle/>
        <a:p>
          <a:endParaRPr lang="en-US"/>
        </a:p>
      </dgm:t>
    </dgm:pt>
    <dgm:pt modelId="{D0AC386B-0762-40C8-9F7C-881BA1637D1B}" type="sibTrans" cxnId="{7D35D77B-2D7E-4979-B6AA-2E9460379A98}">
      <dgm:prSet/>
      <dgm:spPr/>
      <dgm:t>
        <a:bodyPr/>
        <a:lstStyle/>
        <a:p>
          <a:endParaRPr lang="en-US"/>
        </a:p>
      </dgm:t>
    </dgm:pt>
    <dgm:pt modelId="{B4EB95FB-1DBB-401E-9C12-338077C6E752}">
      <dgm:prSet/>
      <dgm:spPr/>
      <dgm:t>
        <a:bodyPr/>
        <a:lstStyle/>
        <a:p>
          <a:r>
            <a:rPr lang="en-US" dirty="0"/>
            <a:t>30,000 telehealth visits per year including System to System, Ambulatory and RPM encounters </a:t>
          </a:r>
        </a:p>
      </dgm:t>
    </dgm:pt>
    <dgm:pt modelId="{956DAE7C-F042-4337-8F29-46B4095355F1}" type="parTrans" cxnId="{8D5549A1-C41A-4C89-8EBA-4ED124122F6E}">
      <dgm:prSet/>
      <dgm:spPr/>
      <dgm:t>
        <a:bodyPr/>
        <a:lstStyle/>
        <a:p>
          <a:endParaRPr lang="en-US"/>
        </a:p>
      </dgm:t>
    </dgm:pt>
    <dgm:pt modelId="{A0A83ADD-AF5C-4F7A-84AF-5249A2DCC938}" type="sibTrans" cxnId="{8D5549A1-C41A-4C89-8EBA-4ED124122F6E}">
      <dgm:prSet/>
      <dgm:spPr/>
      <dgm:t>
        <a:bodyPr/>
        <a:lstStyle/>
        <a:p>
          <a:endParaRPr lang="en-US"/>
        </a:p>
      </dgm:t>
    </dgm:pt>
    <dgm:pt modelId="{060CB199-FA4F-4B72-BB1B-256B7B4BA7ED}">
      <dgm:prSet/>
      <dgm:spPr/>
      <dgm:t>
        <a:bodyPr/>
        <a:lstStyle/>
        <a:p>
          <a:r>
            <a:rPr lang="en-US" dirty="0"/>
            <a:t>Less than 10 direct-to-patient visits per day </a:t>
          </a:r>
        </a:p>
      </dgm:t>
    </dgm:pt>
    <dgm:pt modelId="{FF88D95B-F120-41FD-A818-3BDB2FACE058}" type="parTrans" cxnId="{2644757D-8108-41BA-8308-8D01FDAA4078}">
      <dgm:prSet/>
      <dgm:spPr/>
      <dgm:t>
        <a:bodyPr/>
        <a:lstStyle/>
        <a:p>
          <a:endParaRPr lang="en-US"/>
        </a:p>
      </dgm:t>
    </dgm:pt>
    <dgm:pt modelId="{8754DE4E-4829-4B00-8C8F-7CBC664C3E41}" type="sibTrans" cxnId="{2644757D-8108-41BA-8308-8D01FDAA4078}">
      <dgm:prSet/>
      <dgm:spPr/>
      <dgm:t>
        <a:bodyPr/>
        <a:lstStyle/>
        <a:p>
          <a:endParaRPr lang="en-US"/>
        </a:p>
      </dgm:t>
    </dgm:pt>
    <dgm:pt modelId="{5A0F7363-27A3-4C12-932B-66CE01BF3241}">
      <dgm:prSet/>
      <dgm:spPr/>
      <dgm:t>
        <a:bodyPr/>
        <a:lstStyle/>
        <a:p>
          <a:r>
            <a:rPr lang="en-US" dirty="0"/>
            <a:t>Approximately 100 providers using telehealth </a:t>
          </a:r>
        </a:p>
      </dgm:t>
    </dgm:pt>
    <dgm:pt modelId="{38880E1B-2099-4B73-873D-C7B7320BC4D8}" type="parTrans" cxnId="{62CD8176-041C-4487-BC78-60BE3B813C5D}">
      <dgm:prSet/>
      <dgm:spPr/>
      <dgm:t>
        <a:bodyPr/>
        <a:lstStyle/>
        <a:p>
          <a:endParaRPr lang="en-US"/>
        </a:p>
      </dgm:t>
    </dgm:pt>
    <dgm:pt modelId="{5C29B6B0-D16F-4790-AE4C-62B50B3F5666}" type="sibTrans" cxnId="{62CD8176-041C-4487-BC78-60BE3B813C5D}">
      <dgm:prSet/>
      <dgm:spPr/>
      <dgm:t>
        <a:bodyPr/>
        <a:lstStyle/>
        <a:p>
          <a:endParaRPr lang="en-US"/>
        </a:p>
      </dgm:t>
    </dgm:pt>
    <dgm:pt modelId="{B0054F6F-19A5-47C5-B782-0C2179043AFE}" type="pres">
      <dgm:prSet presAssocID="{887AB4CE-7697-46C4-ADEF-99C939CEDD14}" presName="linear" presStyleCnt="0">
        <dgm:presLayoutVars>
          <dgm:dir/>
          <dgm:animLvl val="lvl"/>
          <dgm:resizeHandles val="exact"/>
        </dgm:presLayoutVars>
      </dgm:prSet>
      <dgm:spPr/>
    </dgm:pt>
    <dgm:pt modelId="{C1474A95-A1D5-45C3-8C36-587750581585}" type="pres">
      <dgm:prSet presAssocID="{F0170474-9E08-4701-B825-178543555464}" presName="parentLin" presStyleCnt="0"/>
      <dgm:spPr/>
    </dgm:pt>
    <dgm:pt modelId="{93AF990B-1714-4E7E-AB78-65ED0058A9B8}" type="pres">
      <dgm:prSet presAssocID="{F0170474-9E08-4701-B825-178543555464}" presName="parentLeftMargin" presStyleLbl="node1" presStyleIdx="0" presStyleCnt="2"/>
      <dgm:spPr/>
    </dgm:pt>
    <dgm:pt modelId="{EE55812B-6C61-4194-96EC-07B4CF617008}" type="pres">
      <dgm:prSet presAssocID="{F0170474-9E08-4701-B825-1785435554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8E67AE9-868A-46AC-9044-E38E3501C400}" type="pres">
      <dgm:prSet presAssocID="{F0170474-9E08-4701-B825-178543555464}" presName="negativeSpace" presStyleCnt="0"/>
      <dgm:spPr/>
    </dgm:pt>
    <dgm:pt modelId="{D1082611-24A7-433C-A858-C4F333A2B0BC}" type="pres">
      <dgm:prSet presAssocID="{F0170474-9E08-4701-B825-178543555464}" presName="childText" presStyleLbl="conFgAcc1" presStyleIdx="0" presStyleCnt="2">
        <dgm:presLayoutVars>
          <dgm:bulletEnabled val="1"/>
        </dgm:presLayoutVars>
      </dgm:prSet>
      <dgm:spPr/>
    </dgm:pt>
    <dgm:pt modelId="{61FF53FC-5FC2-433F-9832-322F57625651}" type="pres">
      <dgm:prSet presAssocID="{CA93A654-F38F-47D8-8B3D-B55774397D6E}" presName="spaceBetweenRectangles" presStyleCnt="0"/>
      <dgm:spPr/>
    </dgm:pt>
    <dgm:pt modelId="{973D33ED-C42A-4157-8989-E06B99E94D31}" type="pres">
      <dgm:prSet presAssocID="{0738ABDC-6936-467E-BD41-7A2B5C3FD4BB}" presName="parentLin" presStyleCnt="0"/>
      <dgm:spPr/>
    </dgm:pt>
    <dgm:pt modelId="{DE8A46F9-6781-4124-9EF4-045471DD6F1D}" type="pres">
      <dgm:prSet presAssocID="{0738ABDC-6936-467E-BD41-7A2B5C3FD4BB}" presName="parentLeftMargin" presStyleLbl="node1" presStyleIdx="0" presStyleCnt="2"/>
      <dgm:spPr/>
    </dgm:pt>
    <dgm:pt modelId="{0ADD03EE-7362-4D91-B61E-4C2590829B87}" type="pres">
      <dgm:prSet presAssocID="{0738ABDC-6936-467E-BD41-7A2B5C3FD4B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DF7AFE7-2AA9-4596-9F1A-5A323BD53C14}" type="pres">
      <dgm:prSet presAssocID="{0738ABDC-6936-467E-BD41-7A2B5C3FD4BB}" presName="negativeSpace" presStyleCnt="0"/>
      <dgm:spPr/>
    </dgm:pt>
    <dgm:pt modelId="{4CC17B06-EAEC-4EC3-8812-86F10A140A1D}" type="pres">
      <dgm:prSet presAssocID="{0738ABDC-6936-467E-BD41-7A2B5C3FD4BB}" presName="childText" presStyleLbl="conFgAcc1" presStyleIdx="1" presStyleCnt="2" custLinFactNeighborX="0" custLinFactNeighborY="28929">
        <dgm:presLayoutVars>
          <dgm:bulletEnabled val="1"/>
        </dgm:presLayoutVars>
      </dgm:prSet>
      <dgm:spPr/>
    </dgm:pt>
  </dgm:ptLst>
  <dgm:cxnLst>
    <dgm:cxn modelId="{B8674600-C334-4FC9-9A1E-E062B28F2AE4}" srcId="{F0170474-9E08-4701-B825-178543555464}" destId="{A553A578-68A2-47B1-99D6-35F73121D70A}" srcOrd="0" destOrd="0" parTransId="{EC8DE3F5-C785-40E4-A2F3-DB7D542001AE}" sibTransId="{D2936CBA-40EE-4915-B69D-7EEB04C3DB34}"/>
    <dgm:cxn modelId="{0D031106-DF8B-4A86-9DE7-DD1BBC2A36A5}" type="presOf" srcId="{786930C8-A6D1-48CF-899B-BE2C37067BB1}" destId="{D1082611-24A7-433C-A858-C4F333A2B0BC}" srcOrd="0" destOrd="2" presId="urn:microsoft.com/office/officeart/2005/8/layout/list1"/>
    <dgm:cxn modelId="{8485C739-841D-43BE-9327-0F17DAB66FA5}" srcId="{F0170474-9E08-4701-B825-178543555464}" destId="{D4886DBF-F5A5-4CBA-AE00-FC89CE165AD7}" srcOrd="1" destOrd="0" parTransId="{7F7E3797-7BB6-475C-B092-5E0B04E67405}" sibTransId="{BFE283E1-C9F4-45A7-A93B-B849EF5D88B9}"/>
    <dgm:cxn modelId="{5743EC3E-015E-4E02-96B5-790686620A89}" srcId="{F0170474-9E08-4701-B825-178543555464}" destId="{786930C8-A6D1-48CF-899B-BE2C37067BB1}" srcOrd="2" destOrd="0" parTransId="{4EF03004-D77F-4C79-BFCC-0E2493E81910}" sibTransId="{D589500C-5F74-4CB1-8F21-02441B4F9E0D}"/>
    <dgm:cxn modelId="{DEC8005F-B060-44B5-86B7-5D2BAEA2DB8B}" type="presOf" srcId="{5A0F7363-27A3-4C12-932B-66CE01BF3241}" destId="{4CC17B06-EAEC-4EC3-8812-86F10A140A1D}" srcOrd="0" destOrd="1" presId="urn:microsoft.com/office/officeart/2005/8/layout/list1"/>
    <dgm:cxn modelId="{EC597A41-71E7-4E1F-8257-0DB1BA95E70D}" type="presOf" srcId="{DED7017B-3E4F-4130-922E-BCA75F62B7F3}" destId="{D1082611-24A7-433C-A858-C4F333A2B0BC}" srcOrd="0" destOrd="3" presId="urn:microsoft.com/office/officeart/2005/8/layout/list1"/>
    <dgm:cxn modelId="{37D3B848-D32B-4210-9552-FE926539DC0C}" type="presOf" srcId="{B4EB95FB-1DBB-401E-9C12-338077C6E752}" destId="{4CC17B06-EAEC-4EC3-8812-86F10A140A1D}" srcOrd="0" destOrd="0" presId="urn:microsoft.com/office/officeart/2005/8/layout/list1"/>
    <dgm:cxn modelId="{26C26B4B-698B-4CC0-A6D1-4BDFB1689E8E}" type="presOf" srcId="{A553A578-68A2-47B1-99D6-35F73121D70A}" destId="{D1082611-24A7-433C-A858-C4F333A2B0BC}" srcOrd="0" destOrd="0" presId="urn:microsoft.com/office/officeart/2005/8/layout/list1"/>
    <dgm:cxn modelId="{62CD8176-041C-4487-BC78-60BE3B813C5D}" srcId="{0738ABDC-6936-467E-BD41-7A2B5C3FD4BB}" destId="{5A0F7363-27A3-4C12-932B-66CE01BF3241}" srcOrd="1" destOrd="0" parTransId="{38880E1B-2099-4B73-873D-C7B7320BC4D8}" sibTransId="{5C29B6B0-D16F-4790-AE4C-62B50B3F5666}"/>
    <dgm:cxn modelId="{9DB9667B-7753-4135-BA50-C1E101A31B8E}" type="presOf" srcId="{887AB4CE-7697-46C4-ADEF-99C939CEDD14}" destId="{B0054F6F-19A5-47C5-B782-0C2179043AFE}" srcOrd="0" destOrd="0" presId="urn:microsoft.com/office/officeart/2005/8/layout/list1"/>
    <dgm:cxn modelId="{7D35D77B-2D7E-4979-B6AA-2E9460379A98}" srcId="{887AB4CE-7697-46C4-ADEF-99C939CEDD14}" destId="{0738ABDC-6936-467E-BD41-7A2B5C3FD4BB}" srcOrd="1" destOrd="0" parTransId="{497405D2-13F8-488F-AAF8-A496B163A065}" sibTransId="{D0AC386B-0762-40C8-9F7C-881BA1637D1B}"/>
    <dgm:cxn modelId="{2644757D-8108-41BA-8308-8D01FDAA4078}" srcId="{0738ABDC-6936-467E-BD41-7A2B5C3FD4BB}" destId="{060CB199-FA4F-4B72-BB1B-256B7B4BA7ED}" srcOrd="2" destOrd="0" parTransId="{FF88D95B-F120-41FD-A818-3BDB2FACE058}" sibTransId="{8754DE4E-4829-4B00-8C8F-7CBC664C3E41}"/>
    <dgm:cxn modelId="{A5DCE07F-6D50-4976-A0B5-E553A6F08076}" type="presOf" srcId="{F0170474-9E08-4701-B825-178543555464}" destId="{EE55812B-6C61-4194-96EC-07B4CF617008}" srcOrd="1" destOrd="0" presId="urn:microsoft.com/office/officeart/2005/8/layout/list1"/>
    <dgm:cxn modelId="{097EF486-01A0-432E-9248-1153F4350508}" type="presOf" srcId="{0738ABDC-6936-467E-BD41-7A2B5C3FD4BB}" destId="{DE8A46F9-6781-4124-9EF4-045471DD6F1D}" srcOrd="0" destOrd="0" presId="urn:microsoft.com/office/officeart/2005/8/layout/list1"/>
    <dgm:cxn modelId="{BC6D3B91-AED4-461D-B22A-7D46D4272123}" type="presOf" srcId="{060CB199-FA4F-4B72-BB1B-256B7B4BA7ED}" destId="{4CC17B06-EAEC-4EC3-8812-86F10A140A1D}" srcOrd="0" destOrd="2" presId="urn:microsoft.com/office/officeart/2005/8/layout/list1"/>
    <dgm:cxn modelId="{40205A99-6708-4245-9699-605D78E89E0E}" type="presOf" srcId="{D4886DBF-F5A5-4CBA-AE00-FC89CE165AD7}" destId="{D1082611-24A7-433C-A858-C4F333A2B0BC}" srcOrd="0" destOrd="1" presId="urn:microsoft.com/office/officeart/2005/8/layout/list1"/>
    <dgm:cxn modelId="{8D5549A1-C41A-4C89-8EBA-4ED124122F6E}" srcId="{0738ABDC-6936-467E-BD41-7A2B5C3FD4BB}" destId="{B4EB95FB-1DBB-401E-9C12-338077C6E752}" srcOrd="0" destOrd="0" parTransId="{956DAE7C-F042-4337-8F29-46B4095355F1}" sibTransId="{A0A83ADD-AF5C-4F7A-84AF-5249A2DCC938}"/>
    <dgm:cxn modelId="{D45C07B6-7641-4CD0-9EFB-9BD24E91FDFD}" srcId="{F0170474-9E08-4701-B825-178543555464}" destId="{DED7017B-3E4F-4130-922E-BCA75F62B7F3}" srcOrd="3" destOrd="0" parTransId="{D37E96D5-8EC0-42E0-BC51-E39946865C90}" sibTransId="{19F39D07-0DF0-4420-A6B6-D3B90ACF1EC3}"/>
    <dgm:cxn modelId="{2DF2B5B9-B119-40FC-B7B5-8CEE0FF37A0F}" type="presOf" srcId="{F0170474-9E08-4701-B825-178543555464}" destId="{93AF990B-1714-4E7E-AB78-65ED0058A9B8}" srcOrd="0" destOrd="0" presId="urn:microsoft.com/office/officeart/2005/8/layout/list1"/>
    <dgm:cxn modelId="{7E435CCC-C3C5-48A8-91C8-345322849F1C}" type="presOf" srcId="{0738ABDC-6936-467E-BD41-7A2B5C3FD4BB}" destId="{0ADD03EE-7362-4D91-B61E-4C2590829B87}" srcOrd="1" destOrd="0" presId="urn:microsoft.com/office/officeart/2005/8/layout/list1"/>
    <dgm:cxn modelId="{061C85D3-4022-477F-BC59-8025259D0E21}" srcId="{887AB4CE-7697-46C4-ADEF-99C939CEDD14}" destId="{F0170474-9E08-4701-B825-178543555464}" srcOrd="0" destOrd="0" parTransId="{9C4D6205-2300-4EC7-9838-88D611C462A3}" sibTransId="{CA93A654-F38F-47D8-8B3D-B55774397D6E}"/>
    <dgm:cxn modelId="{72421B1D-F0F7-4AD3-B7B0-48EA36D30199}" type="presParOf" srcId="{B0054F6F-19A5-47C5-B782-0C2179043AFE}" destId="{C1474A95-A1D5-45C3-8C36-587750581585}" srcOrd="0" destOrd="0" presId="urn:microsoft.com/office/officeart/2005/8/layout/list1"/>
    <dgm:cxn modelId="{AACD768F-B7AF-42BA-AD13-4E7DC3AC38E4}" type="presParOf" srcId="{C1474A95-A1D5-45C3-8C36-587750581585}" destId="{93AF990B-1714-4E7E-AB78-65ED0058A9B8}" srcOrd="0" destOrd="0" presId="urn:microsoft.com/office/officeart/2005/8/layout/list1"/>
    <dgm:cxn modelId="{050C1C16-0679-45D4-BBF7-42069F483002}" type="presParOf" srcId="{C1474A95-A1D5-45C3-8C36-587750581585}" destId="{EE55812B-6C61-4194-96EC-07B4CF617008}" srcOrd="1" destOrd="0" presId="urn:microsoft.com/office/officeart/2005/8/layout/list1"/>
    <dgm:cxn modelId="{4ACD4DDF-FFC6-49B8-95C2-14A498CD67DD}" type="presParOf" srcId="{B0054F6F-19A5-47C5-B782-0C2179043AFE}" destId="{88E67AE9-868A-46AC-9044-E38E3501C400}" srcOrd="1" destOrd="0" presId="urn:microsoft.com/office/officeart/2005/8/layout/list1"/>
    <dgm:cxn modelId="{8C4AD902-5E0D-46BC-95C7-06B76092E33B}" type="presParOf" srcId="{B0054F6F-19A5-47C5-B782-0C2179043AFE}" destId="{D1082611-24A7-433C-A858-C4F333A2B0BC}" srcOrd="2" destOrd="0" presId="urn:microsoft.com/office/officeart/2005/8/layout/list1"/>
    <dgm:cxn modelId="{5DCA0452-D58E-48FC-AC0A-C1B7D754118F}" type="presParOf" srcId="{B0054F6F-19A5-47C5-B782-0C2179043AFE}" destId="{61FF53FC-5FC2-433F-9832-322F57625651}" srcOrd="3" destOrd="0" presId="urn:microsoft.com/office/officeart/2005/8/layout/list1"/>
    <dgm:cxn modelId="{3C5769A6-D251-4BBF-8F76-4D579D5EC3DB}" type="presParOf" srcId="{B0054F6F-19A5-47C5-B782-0C2179043AFE}" destId="{973D33ED-C42A-4157-8989-E06B99E94D31}" srcOrd="4" destOrd="0" presId="urn:microsoft.com/office/officeart/2005/8/layout/list1"/>
    <dgm:cxn modelId="{F269B921-12AA-4A01-A17F-106ED8F759B4}" type="presParOf" srcId="{973D33ED-C42A-4157-8989-E06B99E94D31}" destId="{DE8A46F9-6781-4124-9EF4-045471DD6F1D}" srcOrd="0" destOrd="0" presId="urn:microsoft.com/office/officeart/2005/8/layout/list1"/>
    <dgm:cxn modelId="{80E4C2EF-AAB8-4CD2-ADD6-79609017B1DD}" type="presParOf" srcId="{973D33ED-C42A-4157-8989-E06B99E94D31}" destId="{0ADD03EE-7362-4D91-B61E-4C2590829B87}" srcOrd="1" destOrd="0" presId="urn:microsoft.com/office/officeart/2005/8/layout/list1"/>
    <dgm:cxn modelId="{1E4F1E45-A150-4588-9FAE-9A985893ACF5}" type="presParOf" srcId="{B0054F6F-19A5-47C5-B782-0C2179043AFE}" destId="{1DF7AFE7-2AA9-4596-9F1A-5A323BD53C14}" srcOrd="5" destOrd="0" presId="urn:microsoft.com/office/officeart/2005/8/layout/list1"/>
    <dgm:cxn modelId="{AB4D3379-2A5E-4EEC-B948-34FC4A48D93F}" type="presParOf" srcId="{B0054F6F-19A5-47C5-B782-0C2179043AFE}" destId="{4CC17B06-EAEC-4EC3-8812-86F10A140A1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82611-24A7-433C-A858-C4F333A2B0BC}">
      <dsp:nvSpPr>
        <dsp:cNvPr id="0" name=""/>
        <dsp:cNvSpPr/>
      </dsp:nvSpPr>
      <dsp:spPr>
        <a:xfrm>
          <a:off x="0" y="281146"/>
          <a:ext cx="6586489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185" tIns="312420" rIns="51118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/>
            <a:t>System to System</a:t>
          </a:r>
          <a:r>
            <a:rPr lang="en-US" sz="1500" kern="1200" dirty="0"/>
            <a:t>: Teleneurology, TeleID, remote diagnostic review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/>
            <a:t>Ambulatory</a:t>
          </a:r>
          <a:r>
            <a:rPr lang="en-US" sz="1500" kern="1200" dirty="0"/>
            <a:t>: clinic-to-clinic and direct-to-patient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/>
            <a:t>Store and Forward</a:t>
          </a:r>
          <a:r>
            <a:rPr lang="en-US" sz="1500" kern="1200" dirty="0"/>
            <a:t>: also called “asynchronous”; includes eConsult and remote diagnostic review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/>
            <a:t>Remote Patient Monitoring</a:t>
          </a:r>
          <a:r>
            <a:rPr lang="en-US" sz="1500" kern="1200" dirty="0"/>
            <a:t>: device checks and continuous glucose monitoring  </a:t>
          </a:r>
        </a:p>
      </dsp:txBody>
      <dsp:txXfrm>
        <a:off x="0" y="281146"/>
        <a:ext cx="6586489" cy="1795500"/>
      </dsp:txXfrm>
    </dsp:sp>
    <dsp:sp modelId="{EE55812B-6C61-4194-96EC-07B4CF617008}">
      <dsp:nvSpPr>
        <dsp:cNvPr id="0" name=""/>
        <dsp:cNvSpPr/>
      </dsp:nvSpPr>
      <dsp:spPr>
        <a:xfrm>
          <a:off x="329324" y="59746"/>
          <a:ext cx="4610542" cy="442800"/>
        </a:xfrm>
        <a:prstGeom prst="roundRect">
          <a:avLst/>
        </a:prstGeom>
        <a:solidFill>
          <a:srgbClr val="9A783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268" tIns="0" rIns="17426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4</a:t>
          </a:r>
          <a:r>
            <a:rPr lang="en-US" sz="1500" kern="1200" dirty="0"/>
            <a:t> Categories of Telehealth</a:t>
          </a:r>
        </a:p>
      </dsp:txBody>
      <dsp:txXfrm>
        <a:off x="350940" y="81362"/>
        <a:ext cx="4567310" cy="399568"/>
      </dsp:txXfrm>
    </dsp:sp>
    <dsp:sp modelId="{4CC17B06-EAEC-4EC3-8812-86F10A140A1D}">
      <dsp:nvSpPr>
        <dsp:cNvPr id="0" name=""/>
        <dsp:cNvSpPr/>
      </dsp:nvSpPr>
      <dsp:spPr>
        <a:xfrm>
          <a:off x="0" y="2438794"/>
          <a:ext cx="6586489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1185" tIns="312420" rIns="51118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30,000 telehealth visits per year including System to System, Ambulatory and RPM encounters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Approximately 100 providers using telehealth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Less than 10 direct-to-patient visits per day </a:t>
          </a:r>
        </a:p>
      </dsp:txBody>
      <dsp:txXfrm>
        <a:off x="0" y="2438794"/>
        <a:ext cx="6586489" cy="1346625"/>
      </dsp:txXfrm>
    </dsp:sp>
    <dsp:sp modelId="{0ADD03EE-7362-4D91-B61E-4C2590829B87}">
      <dsp:nvSpPr>
        <dsp:cNvPr id="0" name=""/>
        <dsp:cNvSpPr/>
      </dsp:nvSpPr>
      <dsp:spPr>
        <a:xfrm>
          <a:off x="329324" y="2157647"/>
          <a:ext cx="4610542" cy="4428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268" tIns="0" rIns="174268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Pre-Pandemic Engagement  </a:t>
          </a:r>
        </a:p>
      </dsp:txBody>
      <dsp:txXfrm>
        <a:off x="350940" y="2179263"/>
        <a:ext cx="4567310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1D5FA-9BE5-4578-8B0F-68B2D4FE0CCB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D991A-599C-44CE-BD85-AEF531DC2F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8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D991A-599C-44CE-BD85-AEF531DC2F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3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C. Wilkins’ journal article / Office of Health Equity / Developed COVID Health Equity Workstream to ensure that patients who face social, cultural, and economic barriers have access to healthcare.  </a:t>
            </a:r>
          </a:p>
          <a:p>
            <a:endParaRPr lang="en-US" dirty="0"/>
          </a:p>
          <a:p>
            <a:r>
              <a:rPr lang="en-US" dirty="0"/>
              <a:t>With so many patients trying to telehealth for first time, it was important to create instructions for accessing telehealth visits that were written to reflect various health literacy levels.   </a:t>
            </a:r>
          </a:p>
          <a:p>
            <a:r>
              <a:rPr lang="en-US" dirty="0"/>
              <a:t>We also recognize that many of our patients have limited English proficiency. Our two largest non-English speaking populations are Spanish and Arabic-speaking patients, so with the help of our Interpreter Services department, all telehealth materials were translated to Spanish and Arabic.  </a:t>
            </a:r>
          </a:p>
          <a:p>
            <a:r>
              <a:rPr lang="en-US" dirty="0"/>
              <a:t>We also partnered with that group to ensure that adding an interpreter into the visit was a seamless as possible.  </a:t>
            </a:r>
          </a:p>
          <a:p>
            <a:endParaRPr lang="en-US" dirty="0"/>
          </a:p>
          <a:p>
            <a:r>
              <a:rPr lang="en-US" dirty="0"/>
              <a:t>Vanderbilt will continue make health equity a priority for all patients we serve.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01BA1E-0147-4718-A35D-A5BB91732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29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D991A-599C-44CE-BD85-AEF531DC2F3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5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1BA1E-0147-4718-A35D-A5BB917327E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99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1BA1E-0147-4718-A35D-A5BB917327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9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Facilities: </a:t>
            </a:r>
            <a:r>
              <a:rPr lang="en-US" dirty="0"/>
              <a:t>Physician and practitioner offices ● Hospitals ● Critical Access Hospitals (CAHs) ● Rural Health Clinics (RHCs) ● Federally Qualified Health Centers (FQHCs) ● Hospital-based or CAH-based Renal Dialysis Centers (including satellites) ● Skilled Nursing Facilities (SNFs) ● Community Mental Health Centers (CMHCs) ● Renal Dialysis Facilities ● Patients with End-Stage Renal Disease (ESRD) getting home dialys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947C5-950D-455A-96EF-F864988223E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56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Amber/Bob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947C5-950D-455A-96EF-F864988223E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Clinicians who wish to pursue out of state licensure must: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btain approval from his/her Department Chair, the Office of Risk and Insurance Management, and the Office of the Chief of the Clinical Staff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sz="12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Confirm the patient’s planned location and </a:t>
            </a:r>
            <a:r>
              <a:rPr lang="en-US" sz="1200" dirty="0">
                <a:latin typeface="Calibri"/>
                <a:ea typeface="Calibri" panose="020F0502020204030204" pitchFamily="34" charset="0"/>
                <a:cs typeface="Times New Roman"/>
              </a:rPr>
              <a:t>that you (the clinician) have appropriate</a:t>
            </a:r>
            <a:r>
              <a:rPr lang="en-US" sz="12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licensure before scheduling a telehealth visit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947C5-950D-455A-96EF-F864988223E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9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Clinicians who wish to pursue out of state licensure must: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btain approval from his/her Department Chair, the Office of Risk and Insurance Management, and the Office of the Chief of the Clinical Staff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sz="12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Confirm the patient’s planned location and </a:t>
            </a:r>
            <a:r>
              <a:rPr lang="en-US" sz="1200" dirty="0">
                <a:latin typeface="Calibri"/>
                <a:ea typeface="Calibri" panose="020F0502020204030204" pitchFamily="34" charset="0"/>
                <a:cs typeface="Times New Roman"/>
              </a:rPr>
              <a:t>that you (the clinician) have appropriate</a:t>
            </a:r>
            <a:r>
              <a:rPr lang="en-US" sz="12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licensure before scheduling a telehealth visit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947C5-950D-455A-96EF-F864988223E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4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Clinicians who wish to pursue out of state licensure must: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btain approval from his/her Department Chair, the Office of Risk and Insurance Management, and the Office of the Chief of the Clinical Staff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US" sz="12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Confirm the patient’s planned location and </a:t>
            </a:r>
            <a:r>
              <a:rPr lang="en-US" sz="1200" dirty="0">
                <a:latin typeface="Calibri"/>
                <a:ea typeface="Calibri" panose="020F0502020204030204" pitchFamily="34" charset="0"/>
                <a:cs typeface="Times New Roman"/>
              </a:rPr>
              <a:t>that you (the clinician) have appropriate</a:t>
            </a:r>
            <a:r>
              <a:rPr lang="en-US" sz="12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licensure before scheduling a telehealth visit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947C5-950D-455A-96EF-F864988223E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6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600"/>
              </a:spcBef>
              <a:buNone/>
            </a:pPr>
            <a:r>
              <a:rPr lang="en-US" sz="1200" dirty="0"/>
              <a:t>eStar’s Slicer Dicer feature provides PCC-specific telehealth utilization by diagnosis. 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US" sz="1200" dirty="0"/>
              <a:t>This tool is a great way to determine which diagnosis or visit types are clinically appropriate for telehealth. 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D991A-599C-44CE-BD85-AEF531DC2F3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5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570E-5822-4B16-B34C-257BA3DE3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DED6B2-0CB4-4CF8-83A3-B6FA7E947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3FF5F-9DB9-49E1-BACF-1E0D0245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579F8-E2D0-49F2-BBF5-48488EF4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D71EA-4939-4CC8-BF6C-8E21BB2F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3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76BE-1E2D-4389-8BC9-3863B790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DF2E6-7C7F-4D5A-8EBE-3A458FC58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0D2E1-B6A1-4EA6-9C9B-34B286B6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11341-FC9F-4B40-A76D-6CB19BB0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F5590-BA28-4042-BCC5-B592CD2B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8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8A5AEB-D9EA-4E07-A0EE-FC214BC0C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93415-5905-4F1E-9D38-1D0192F06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20E08-F7FA-46CA-913C-EA7E07E8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9426B-8EF5-4353-87B8-33493B40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9460D-88DE-45BA-BD5C-0CE29850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31804-DE2F-4372-9C47-342D5B6D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83AEA-A8F6-488A-B6ED-272F5D7FE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BB35E-7AFE-4EA4-B580-377A4B1D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59D85-923B-4D0F-AE92-F3238EF1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B2E3-9825-4A3D-A2FC-B6CD85D2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04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E086-E3C5-4761-984D-F79FCAB5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BB4F5-A0B9-4321-925C-84B73E0A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0A2C7-5268-4644-B728-D3852C63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62C85-B85D-4E14-930F-89BA7272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A812D-6C5C-4473-844D-5D20C5F2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4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B5DB-B512-4C5A-BA05-6C56DD9F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4406B-8E94-4D8B-9848-47431972F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F5C47-C4C2-49E0-A969-81D8E261C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94E48-B377-448E-9770-C1C7158F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26575-DFBF-4E30-80AB-C5269B31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38F62-273F-4CBC-98C8-0E2F3738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6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6EDA-5F50-4F45-A60B-1C4C7F59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16D88-85DB-446D-BC6B-C625396A3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23CBD-01DC-40F4-8883-31A5B7719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92C46-4DC6-4A34-9862-B4CBFF853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D85D7-AB10-42E1-895D-56D0E645D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6270A-B5F8-4760-973F-5B166F2F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445A48-8B0B-4D1C-AD1B-3993BB65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6EABB-AF2E-4D92-9972-2E1BBC54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6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36C3-4C9F-4A08-BA80-540DD37E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34698-B9D7-452A-8947-D8BEB008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7B832-E372-4738-8425-42312215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AB5DB-08A9-4B3B-9D1C-1F57556D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6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D91C8-77F3-4C1B-B92B-3A104FCD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75741-0E4A-4B3D-BCCC-C479645E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B47EE-8B99-493E-A45A-5C515B9E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73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171FC-18F7-414E-8F14-50A4A60F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590E-1E39-4359-8663-432DF39DB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384F0-AA4C-48C5-B8DC-8FB5185E6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53B7C-D9A2-4698-8192-A7229976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076EC-8FD4-4DA1-89C5-03EC5CCB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27AFF-C640-42A9-B8DA-A6AE1FFB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0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5D46-68DC-46E7-8091-06B26BC4D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9EA20B-D39B-49BD-9C19-C77E0ADF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729A-2299-43D4-B42D-9F7BDA034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5462A-1394-4779-A117-DDE0947DA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A280F-4D69-49BE-8C31-C8A4B5D1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30652-7D99-4A7F-9341-C4123F5B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9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F1F976-2FCD-44F1-A1D9-7B5D5AB9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3B57F-45EF-4E99-A6E0-1986B6E72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7205D-9FDA-474C-9845-70E0EF09A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3E60-3733-4674-B277-F063150F949A}" type="datetimeFigureOut">
              <a:rPr lang="en-US" smtClean="0"/>
              <a:t>10/19/2021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9D4D5-7A21-4E6D-8E7C-81B70BB79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AA20B-41C8-4690-A953-ED3B411F7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640D8-8897-410D-A986-98EA44D62E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3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mber.humphrey@vumc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microsoft.com/office/2007/relationships/diagramDrawing" Target="../diagrams/drawing1.xml"/><Relationship Id="rId4" Type="http://schemas.microsoft.com/office/2007/relationships/hdphoto" Target="../media/hdphoto2.wdp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91EA09-F7C7-49C1-9C40-EB6AC589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99744"/>
            <a:ext cx="12192000" cy="485851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5561BF9-AF1C-4811-964A-3667C8F8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4889" y="1414134"/>
            <a:ext cx="5392822" cy="23876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767171"/>
                </a:solidFill>
              </a:rPr>
              <a:t>Telehealth in Transplantation:</a:t>
            </a:r>
            <a:br>
              <a:rPr lang="en-US" sz="4000" dirty="0">
                <a:solidFill>
                  <a:srgbClr val="767171"/>
                </a:solidFill>
              </a:rPr>
            </a:br>
            <a:r>
              <a:rPr lang="en-US" sz="4000" dirty="0">
                <a:solidFill>
                  <a:srgbClr val="767171"/>
                </a:solidFill>
              </a:rPr>
              <a:t>Regulation and Opportunities for APRNs</a:t>
            </a: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AEA00421-E355-4BDB-A1CD-96F37DA2A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5058" y="4382046"/>
            <a:ext cx="4847421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767171"/>
                </a:solidFill>
              </a:rPr>
              <a:t>Presented by:</a:t>
            </a:r>
          </a:p>
          <a:p>
            <a:pPr algn="l"/>
            <a:r>
              <a:rPr lang="en-US" sz="2000" dirty="0">
                <a:solidFill>
                  <a:srgbClr val="767171"/>
                </a:solidFill>
              </a:rPr>
              <a:t>Amber Humphrey, MBA</a:t>
            </a:r>
          </a:p>
          <a:p>
            <a:pPr algn="l"/>
            <a:r>
              <a:rPr lang="en-US" sz="2000" dirty="0">
                <a:solidFill>
                  <a:srgbClr val="767171"/>
                </a:solidFill>
              </a:rPr>
              <a:t>Senior Director | Telehealth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EA797-053B-49D7-985E-D5517A7D6B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03" y="6217360"/>
            <a:ext cx="1956391" cy="5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CF20B-7920-4C3B-9C1A-4553C37B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236"/>
            <a:ext cx="10515600" cy="88318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4E4E4E"/>
                </a:solidFill>
              </a:rPr>
              <a:t>Patient Education and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89C1D-9D3A-4B3B-B234-BA27B9B84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34" y="6273460"/>
            <a:ext cx="2035533" cy="529165"/>
          </a:xfrm>
          <a:prstGeom prst="rect">
            <a:avLst/>
          </a:prstGeom>
        </p:spPr>
      </p:pic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D32AD6-040E-49B0-9CC0-9C9DA563F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1207" y="1225938"/>
            <a:ext cx="4003107" cy="4589908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F9883-5620-4DD2-A156-1E5DA9C5B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9670">
            <a:off x="7276802" y="1484732"/>
            <a:ext cx="3650709" cy="4712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093426-36D7-4CE7-AAD4-622DF3964F4D}"/>
              </a:ext>
            </a:extLst>
          </p:cNvPr>
          <p:cNvGrpSpPr/>
          <p:nvPr/>
        </p:nvGrpSpPr>
        <p:grpSpPr>
          <a:xfrm>
            <a:off x="5018197" y="3590216"/>
            <a:ext cx="2344831" cy="2225630"/>
            <a:chOff x="1246727" y="1921379"/>
            <a:chExt cx="2151627" cy="21516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FF329D-EDAD-4015-A9CB-A796EA8A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246727" y="1921379"/>
              <a:ext cx="2151627" cy="2151627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4E04376F-F6A8-4054-B547-8C0955657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6262" y="2732325"/>
              <a:ext cx="466226" cy="466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78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5DEB0-4C8F-334B-A454-6838198E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306451" cy="16002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Addressing </a:t>
            </a:r>
            <a:b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Equity  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AD2E09-F5D8-4000-8A2B-8C439F644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9947"/>
            <a:ext cx="2723544" cy="383279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i="1" dirty="0"/>
              <a:t>“At VUMC, where making diversity and inclusion is intentional with values and objectives that guide strategic direction, we integrated health equity into our health system’s COVID-19 operations to make it a priority, not an isolated stream of work.”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i="1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Consuelo H. Wilkins, MD, MSCI, Senior Vice President for Health Equity and Inclusive Excellence, VUMC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5F632AF-41A3-431A-BA7A-98784840C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500" t="17548" r="40625" b="5577"/>
          <a:stretch/>
        </p:blipFill>
        <p:spPr>
          <a:xfrm>
            <a:off x="4230673" y="489060"/>
            <a:ext cx="3730654" cy="48736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0D5FCE-C72F-4B7E-AFBF-C8217FB7F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0" t="17404" r="40625" b="5721"/>
          <a:stretch/>
        </p:blipFill>
        <p:spPr>
          <a:xfrm>
            <a:off x="7840114" y="260838"/>
            <a:ext cx="3886202" cy="5076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031D9D-61A1-4197-B4D1-DAF048F7AA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4" t="17752" r="40632" b="5372"/>
          <a:stretch/>
        </p:blipFill>
        <p:spPr>
          <a:xfrm>
            <a:off x="5606462" y="1187933"/>
            <a:ext cx="3886203" cy="50768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00CD2B-BDD2-4949-81AA-F7F782D57D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47" y="6244119"/>
            <a:ext cx="1956391" cy="5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16F34-2567-4284-87A9-E819C378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047832"/>
            <a:ext cx="10515600" cy="83571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200" dirty="0">
                <a:solidFill>
                  <a:srgbClr val="76717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amber.humphrey@vumc.org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br>
              <a:rPr lang="en-US" sz="2200" dirty="0">
                <a:solidFill>
                  <a:schemeClr val="bg2">
                    <a:lumMod val="50000"/>
                  </a:schemeClr>
                </a:solidFill>
              </a:rPr>
            </a:b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F2569-5D4D-4BC3-93E6-AE2688CFAF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03" y="6217360"/>
            <a:ext cx="1956391" cy="508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E36EEA-A14F-41BF-A0C3-83D719CD0F1E}"/>
              </a:ext>
            </a:extLst>
          </p:cNvPr>
          <p:cNvSpPr txBox="1"/>
          <p:nvPr/>
        </p:nvSpPr>
        <p:spPr>
          <a:xfrm>
            <a:off x="3047112" y="2767280"/>
            <a:ext cx="609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Thank you!</a:t>
            </a:r>
            <a:br>
              <a:rPr lang="en-US" sz="40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563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FE6B-255A-3E47-852D-A60BB568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rgbClr val="767171"/>
                </a:solidFill>
              </a:rPr>
              <a:t>Telehealth Program Overview 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3C46383-B1CE-40E3-A92F-71A9EEE26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"/>
                    </a14:imgEffect>
                  </a14:imgLayer>
                </a14:imgProps>
              </a:ext>
            </a:extLst>
          </a:blip>
          <a:srcRect l="46627" r="128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blipFill dpi="0" rotWithShape="1">
            <a:blip r:embed="rId5">
              <a:alphaModFix amt="1000"/>
            </a:blip>
            <a:srcRect/>
            <a:tile tx="0" ty="0" sx="100000" sy="100000" flip="none" algn="tl"/>
          </a:blipFill>
          <a:effectLst/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5900C78-DB28-4AD5-8C81-C5F69F756C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99314809"/>
              </p:ext>
            </p:extLst>
          </p:nvPr>
        </p:nvGraphicFramePr>
        <p:xfrm>
          <a:off x="4965430" y="2063826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13AF7DA-E0EE-42ED-AEAE-C2E3E0CA2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470" y="1866404"/>
            <a:ext cx="4218670" cy="3125191"/>
          </a:xfrm>
          <a:prstGeom prst="rect">
            <a:avLst/>
          </a:prstGeom>
          <a:ln>
            <a:solidFill>
              <a:srgbClr val="76717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B59D3-AD6B-44E3-9549-4231FAF91C1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47" y="6244119"/>
            <a:ext cx="1956391" cy="5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FE6B-255A-3E47-852D-A60BB568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38" y="283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767171"/>
                </a:solidFill>
              </a:rPr>
              <a:t>Telehealth Tipping Point: COVID-19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0FF50-187B-4D27-9361-46749734D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141" y="1512164"/>
            <a:ext cx="957139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A18048"/>
                </a:solidFill>
              </a:rPr>
              <a:t>Scaling telehealth during the pandemic</a:t>
            </a:r>
          </a:p>
          <a:p>
            <a:r>
              <a:rPr lang="en-US" sz="2000" dirty="0"/>
              <a:t>Activation of telehealth visit types for all providers </a:t>
            </a:r>
          </a:p>
          <a:p>
            <a:r>
              <a:rPr lang="en-US" sz="2000" dirty="0"/>
              <a:t>On-demand and live training modules for providers, nursing staff, and schedulers </a:t>
            </a:r>
          </a:p>
          <a:p>
            <a:r>
              <a:rPr lang="en-US" sz="2000" dirty="0"/>
              <a:t>Enhanced patient resources for telehealth readiness</a:t>
            </a:r>
          </a:p>
          <a:p>
            <a:r>
              <a:rPr lang="en-US" sz="2000" dirty="0"/>
              <a:t>Engaged Interpreter Services </a:t>
            </a:r>
          </a:p>
          <a:p>
            <a:r>
              <a:rPr lang="en-US" sz="2000" dirty="0"/>
              <a:t>Revenue Cycle monitoring to determine payors’ requirements; prepared claims accordingly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dirty="0">
                <a:solidFill>
                  <a:srgbClr val="A18048"/>
                </a:solidFill>
              </a:rPr>
              <a:t>Impact</a:t>
            </a:r>
          </a:p>
          <a:p>
            <a:r>
              <a:rPr lang="en-US" sz="2000" dirty="0"/>
              <a:t>2,500 telehealth visits per day during the Stay-at-Home order</a:t>
            </a:r>
          </a:p>
          <a:p>
            <a:r>
              <a:rPr lang="en-US" sz="2000" dirty="0"/>
              <a:t>70% of clinicians using telehealth</a:t>
            </a:r>
          </a:p>
          <a:p>
            <a:r>
              <a:rPr lang="en-US" sz="2000" dirty="0"/>
              <a:t>370,000 visits since March 2020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AC47D-34F9-40FE-82C8-4B547E7C32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47" y="6244119"/>
            <a:ext cx="1956391" cy="508592"/>
          </a:xfrm>
          <a:prstGeom prst="rect">
            <a:avLst/>
          </a:prstGeom>
        </p:spPr>
      </p:pic>
      <p:pic>
        <p:nvPicPr>
          <p:cNvPr id="8" name="Graphic 7" descr="Bar graph with upward trend with solid fill">
            <a:extLst>
              <a:ext uri="{FF2B5EF4-FFF2-40B4-BE49-F238E27FC236}">
                <a16:creationId xmlns:a16="http://schemas.microsoft.com/office/drawing/2014/main" id="{F031DD33-AFBE-4347-B35F-16A636803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300" y="4167982"/>
            <a:ext cx="624840" cy="624840"/>
          </a:xfrm>
          <a:prstGeom prst="rect">
            <a:avLst/>
          </a:prstGeom>
        </p:spPr>
      </p:pic>
      <p:pic>
        <p:nvPicPr>
          <p:cNvPr id="10" name="Graphic 9" descr="Monitor with solid fill">
            <a:extLst>
              <a:ext uri="{FF2B5EF4-FFF2-40B4-BE49-F238E27FC236}">
                <a16:creationId xmlns:a16="http://schemas.microsoft.com/office/drawing/2014/main" id="{2FF40FCC-08F0-4E2B-84EB-A245EA524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92" y="1354256"/>
            <a:ext cx="693248" cy="6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6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B75A-7042-4911-BA8F-55F8A88A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341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Regulatory Landscape: Pre-COVID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3BEC-906F-4215-9C55-EDC9E83C1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392" y="1336024"/>
            <a:ext cx="10229408" cy="48596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A180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CMS’s Telehealth Eligibility Requirements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Originating Sites: healthcare facilities in rural professional shortage areas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Distant Site Practitioners: MD, NP, PA, Midwives, CRNAs, Psychologists, Social Workers, and Dieticians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Specific CPT Codes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Applicable to Medicare Part B and other federally-insured patients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Exceptions: services covered by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Medicare Part A, i.e., Transplant Services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A180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Commercial Payors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Limited coverage for telehealth services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Varied based on state regulations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Originating site requirements: no rural restriction, but most payors required patient to be in a healthcare facility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A1804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EE5A-7E25-4167-A757-AE7E8CC420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88" y="6183265"/>
            <a:ext cx="1956391" cy="5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73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424B-E8D4-4612-B34A-939BF8B0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133"/>
            <a:ext cx="10515600" cy="116800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During the Public Health Emergency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C7486-3DDD-4A93-8D98-0CA7D9FB3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512" y="1308376"/>
            <a:ext cx="10086975" cy="4722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A18048"/>
                </a:solidFill>
              </a:rPr>
              <a:t>What is a Public Health Emergency period?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/>
              <a:t>A 90-day period during which federal waivers are in place provide emergency support . The Department of Health and Human Services can renew/extend at any time during that 90-day period.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A18048"/>
                </a:solidFill>
              </a:rPr>
              <a:t>How did the PHE enable telehealth?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Expanded approved technology platform options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Eliminated originating site restrictions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Additional distant site providers: allows therapists, audiologists, genetic counselors, etc. to provide billable telehealth services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Includes reimbursement for ‘phone only’ visits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A1804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the current PHE period expire?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13, 2022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DB5D6-28CC-4880-B168-4071D2B29A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88" y="6183265"/>
            <a:ext cx="1956391" cy="5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7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B75A-7042-4911-BA8F-55F8A88A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330"/>
            <a:ext cx="10515600" cy="107016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Regulatory Landscape: Post-COVID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3BEC-906F-4215-9C55-EDC9E83C1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270" y="1463587"/>
            <a:ext cx="9305217" cy="4973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A18048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Commercial Payors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All major payors have confirmed their intent to cover direct to patient telehealth beyond the pandemic.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A1804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Proposed CMS 2022 Medicare Physician Fee Schedule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Most continued flexibility is focused on behavioral health services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Removal of geographic restrictions and originating site requirements for behavioral health services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Continued ‘phone visit’ coverage for behavioral health services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Extends coverage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of some services added during the PHE through 2023</a:t>
            </a:r>
          </a:p>
          <a:p>
            <a:pPr>
              <a:spcBef>
                <a:spcPts val="0"/>
              </a:spcBef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Final rule is not available until late November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EE5A-7E25-4167-A757-AE7E8CC420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88" y="6183265"/>
            <a:ext cx="1956391" cy="508592"/>
          </a:xfrm>
          <a:prstGeom prst="rect">
            <a:avLst/>
          </a:prstGeom>
        </p:spPr>
      </p:pic>
      <p:pic>
        <p:nvPicPr>
          <p:cNvPr id="8" name="Graphic 7" descr="Weights Uneven with solid fill">
            <a:extLst>
              <a:ext uri="{FF2B5EF4-FFF2-40B4-BE49-F238E27FC236}">
                <a16:creationId xmlns:a16="http://schemas.microsoft.com/office/drawing/2014/main" id="{44F110ED-AC84-4007-BB97-4937BC4ED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513" y="2711302"/>
            <a:ext cx="568842" cy="568842"/>
          </a:xfrm>
          <a:prstGeom prst="rect">
            <a:avLst/>
          </a:prstGeom>
        </p:spPr>
      </p:pic>
      <p:pic>
        <p:nvPicPr>
          <p:cNvPr id="10" name="Graphic 9" descr="Bank check outline">
            <a:extLst>
              <a:ext uri="{FF2B5EF4-FFF2-40B4-BE49-F238E27FC236}">
                <a16:creationId xmlns:a16="http://schemas.microsoft.com/office/drawing/2014/main" id="{9300765E-8334-4D50-A994-072EB7DBC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778" y="1238088"/>
            <a:ext cx="784312" cy="7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2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B75A-7042-4911-BA8F-55F8A88A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331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State Licensure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43BEC-906F-4215-9C55-EDC9E83C1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48" y="1137576"/>
            <a:ext cx="10233752" cy="519428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200" dirty="0">
                <a:ea typeface="Calibri" panose="020F0502020204030204" pitchFamily="34" charset="0"/>
                <a:cs typeface="Times New Roman"/>
              </a:rPr>
              <a:t>All temporary licensure in surrounding states has expired.  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endParaRPr lang="en-US" sz="2200" dirty="0"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buNone/>
            </a:pPr>
            <a:r>
              <a:rPr lang="en-US" sz="3200" dirty="0">
                <a:ea typeface="Calibri" panose="020F0502020204030204" pitchFamily="34" charset="0"/>
                <a:cs typeface="Times New Roman"/>
              </a:rPr>
              <a:t>Clinicians must be 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/>
              </a:rPr>
              <a:t>licensed in the state where the patient is physically located at the time the telehealth visit is conducted</a:t>
            </a:r>
            <a:r>
              <a:rPr lang="en-US" sz="3200" dirty="0">
                <a:ea typeface="Calibri" panose="020F0502020204030204" pitchFamily="34" charset="0"/>
                <a:cs typeface="Times New Roman"/>
              </a:rPr>
              <a:t>, state licensure applies to </a:t>
            </a:r>
            <a:r>
              <a:rPr lang="en-US" sz="3200" b="1" dirty="0">
                <a:ea typeface="Calibri" panose="020F0502020204030204" pitchFamily="34" charset="0"/>
                <a:cs typeface="Times New Roman"/>
              </a:rPr>
              <a:t>New</a:t>
            </a:r>
            <a:r>
              <a:rPr lang="en-US" sz="3200" dirty="0">
                <a:ea typeface="Calibri" panose="020F0502020204030204" pitchFamily="34" charset="0"/>
                <a:cs typeface="Times New Roman"/>
              </a:rPr>
              <a:t> and </a:t>
            </a:r>
            <a:r>
              <a:rPr lang="en-US" sz="3200" b="1" dirty="0">
                <a:ea typeface="Calibri" panose="020F0502020204030204" pitchFamily="34" charset="0"/>
                <a:cs typeface="Times New Roman"/>
              </a:rPr>
              <a:t>Established</a:t>
            </a:r>
            <a:r>
              <a:rPr lang="en-US" sz="3200" dirty="0">
                <a:ea typeface="Calibri" panose="020F0502020204030204" pitchFamily="34" charset="0"/>
                <a:cs typeface="Times New Roman"/>
              </a:rPr>
              <a:t> patients. </a:t>
            </a:r>
            <a:endParaRPr lang="en-US" sz="3200" dirty="0"/>
          </a:p>
          <a:p>
            <a:pPr marL="0" marR="0" inden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A1804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  <a:spcBef>
                <a:spcPts val="600"/>
              </a:spcBef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If a patient lives in Alabama and will be in Alabama during the telehealth visit, the clinician must be licensed in Alabama. </a:t>
            </a:r>
          </a:p>
          <a:p>
            <a:pPr lvl="1">
              <a:lnSpc>
                <a:spcPct val="107000"/>
              </a:lnSpc>
              <a:spcBef>
                <a:spcPts val="600"/>
              </a:spcBef>
            </a:pPr>
            <a:r>
              <a:rPr lang="en-US" sz="3200" dirty="0">
                <a:effectLst/>
                <a:ea typeface="Calibri" panose="020F0502020204030204" pitchFamily="34" charset="0"/>
                <a:cs typeface="Times New Roman"/>
              </a:rPr>
              <a:t>If a patient lives in </a:t>
            </a:r>
            <a:r>
              <a:rPr lang="en-US" sz="3200" dirty="0">
                <a:ea typeface="Calibri" panose="020F0502020204030204" pitchFamily="34" charset="0"/>
                <a:cs typeface="Times New Roman"/>
              </a:rPr>
              <a:t>Tennessee will be vacationing in Florida during the telehealth visit, the clinician must be licensed in Florida.  </a:t>
            </a:r>
          </a:p>
          <a:p>
            <a:pPr marL="0" indent="0">
              <a:spcBef>
                <a:spcPts val="600"/>
              </a:spcBef>
              <a:buNone/>
            </a:pP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A1804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Reminders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Clinicians who obtain out of state licensure 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subject to professional licensure requirements and all other laws and regulations including those pertaining to scope of practice, confidentiality, etc.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esidents or fellows providing care under VUMC’s institutional medical license are only permitted to see patients via telehealth when the patient is physically in the State of Tennessee.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EE5A-7E25-4167-A757-AE7E8CC420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88" y="6183265"/>
            <a:ext cx="1956391" cy="5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9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B75A-7042-4911-BA8F-55F8A88A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9286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Telehealth Use Cases for Transplant Patients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20097B-23EF-4479-8846-E7FFA53A9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262666"/>
            <a:ext cx="3932237" cy="283033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New and Return Visits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Global Period Visits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Non-Billable/Bundled Visits: Soc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ial Work &amp;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Care Coordination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Research and Grants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7EE5A-7E25-4167-A757-AE7E8CC420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88" y="6183265"/>
            <a:ext cx="1956391" cy="508592"/>
          </a:xfrm>
          <a:prstGeom prst="rect">
            <a:avLst/>
          </a:prstGeom>
        </p:spPr>
      </p:pic>
      <p:pic>
        <p:nvPicPr>
          <p:cNvPr id="1026" name="Picture 2" descr="Woman looking at her laptop">
            <a:extLst>
              <a:ext uri="{FF2B5EF4-FFF2-40B4-BE49-F238E27FC236}">
                <a16:creationId xmlns:a16="http://schemas.microsoft.com/office/drawing/2014/main" id="{081572B8-BF3B-4E1E-856C-926FBAC2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70" y="962799"/>
            <a:ext cx="6522236" cy="33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EDCBB9-8112-472A-9A92-7761AEFA5FF1}"/>
              </a:ext>
            </a:extLst>
          </p:cNvPr>
          <p:cNvSpPr txBox="1"/>
          <p:nvPr/>
        </p:nvSpPr>
        <p:spPr>
          <a:xfrm>
            <a:off x="9528961" y="4382996"/>
            <a:ext cx="2001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credit: apaservices.org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CBECB-65B8-4115-9689-59C646DA26AB}"/>
              </a:ext>
            </a:extLst>
          </p:cNvPr>
          <p:cNvSpPr txBox="1"/>
          <p:nvPr/>
        </p:nvSpPr>
        <p:spPr>
          <a:xfrm>
            <a:off x="1616149" y="5007936"/>
            <a:ext cx="973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Reminder: after the PHE period, patients’ transplant coverage – Medicare A vs. Medicare B – may determine which services can be offered via telehealth.</a:t>
            </a:r>
          </a:p>
        </p:txBody>
      </p:sp>
      <p:pic>
        <p:nvPicPr>
          <p:cNvPr id="9" name="Graphic 8" descr="Comment Important outline">
            <a:extLst>
              <a:ext uri="{FF2B5EF4-FFF2-40B4-BE49-F238E27FC236}">
                <a16:creationId xmlns:a16="http://schemas.microsoft.com/office/drawing/2014/main" id="{05267AE4-A16F-4978-9573-77BE7ADD8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749" y="49046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2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16F34-2567-4284-87A9-E819C378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180"/>
            <a:ext cx="10515600" cy="83571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Telehealth Utilization by Diagnosis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F2569-5D4D-4BC3-93E6-AE2688CFAF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03" y="6217360"/>
            <a:ext cx="1956391" cy="50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934C8-E945-4455-8161-C592195AE43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57062" y="1244973"/>
            <a:ext cx="10077871" cy="48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6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04F967DBC754FB7CA381F19EE0DE5" ma:contentTypeVersion="13" ma:contentTypeDescription="Create a new document." ma:contentTypeScope="" ma:versionID="a34471280da79ff2710a67acbcbd30ad">
  <xsd:schema xmlns:xsd="http://www.w3.org/2001/XMLSchema" xmlns:xs="http://www.w3.org/2001/XMLSchema" xmlns:p="http://schemas.microsoft.com/office/2006/metadata/properties" xmlns:ns2="4b4d0780-079d-4e2e-b47a-848bcd4dabff" xmlns:ns3="feda0abd-b8f4-4be9-bee2-bb8851a34fd0" targetNamespace="http://schemas.microsoft.com/office/2006/metadata/properties" ma:root="true" ma:fieldsID="f010655f1236d366fb5483e0439fc276" ns2:_="" ns3:_="">
    <xsd:import namespace="4b4d0780-079d-4e2e-b47a-848bcd4dabff"/>
    <xsd:import namespace="feda0abd-b8f4-4be9-bee2-bb8851a34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4d0780-079d-4e2e-b47a-848bcd4dab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da0abd-b8f4-4be9-bee2-bb8851a34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7644F9-0AD8-4251-8C1D-F83DDEF565B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eda0abd-b8f4-4be9-bee2-bb8851a34fd0"/>
    <ds:schemaRef ds:uri="4b4d0780-079d-4e2e-b47a-848bcd4dabf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DECA235-D7F7-4521-BF35-E23AA6402B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92917D-9041-46DA-903E-C84A62CEBA25}">
  <ds:schemaRefs>
    <ds:schemaRef ds:uri="4b4d0780-079d-4e2e-b47a-848bcd4dabff"/>
    <ds:schemaRef ds:uri="feda0abd-b8f4-4be9-bee2-bb8851a34f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1193</Words>
  <Application>Microsoft Office PowerPoint</Application>
  <PresentationFormat>Widescreen</PresentationFormat>
  <Paragraphs>119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Telehealth in Transplantation: Regulation and Opportunities for APRNs</vt:lpstr>
      <vt:lpstr>Telehealth Program Overview </vt:lpstr>
      <vt:lpstr>Telehealth Tipping Point: COVID-19</vt:lpstr>
      <vt:lpstr>Regulatory Landscape: Pre-COVID</vt:lpstr>
      <vt:lpstr>During the Public Health Emergency </vt:lpstr>
      <vt:lpstr>Regulatory Landscape: Post-COVID</vt:lpstr>
      <vt:lpstr>State Licensure Guidelines</vt:lpstr>
      <vt:lpstr>Telehealth Use Cases for Transplant Patients</vt:lpstr>
      <vt:lpstr>Telehealth Utilization by Diagnosis</vt:lpstr>
      <vt:lpstr>Patient Education and Marketing</vt:lpstr>
      <vt:lpstr>Addressing  Health Equity   </vt:lpstr>
      <vt:lpstr>  amber.humphrey@vumc.org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Humphrey, Amber B</dc:creator>
  <cp:lastModifiedBy>Humphrey, Amber B</cp:lastModifiedBy>
  <cp:revision>59</cp:revision>
  <dcterms:created xsi:type="dcterms:W3CDTF">2021-01-25T14:32:16Z</dcterms:created>
  <dcterms:modified xsi:type="dcterms:W3CDTF">2021-10-19T11:40:16Z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2021-01-25T14:32:15Z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f978065e-0be4-405a-afc7-a61f0121ed2a</vt:lpwstr>
  </property>
  <property fmtid="{D5CDD505-2E9C-101B-9397-08002B2CF9AE}" pid="8" name="MSIP_Label_792c8cef-6f2b-4af1-b4ac-d815ff795cd6_ContentBits">
    <vt:lpwstr>0</vt:lpwstr>
  </property>
  <property fmtid="{D5CDD505-2E9C-101B-9397-08002B2CF9AE}" pid="9" name="ContentTypeId">
    <vt:lpwstr>0x010100F8B04F967DBC754FB7CA381F19EE0DE5</vt:lpwstr>
  </property>
</Properties>
</file>