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9" r:id="rId4"/>
    <p:sldId id="268" r:id="rId5"/>
    <p:sldId id="269" r:id="rId6"/>
    <p:sldId id="275" r:id="rId7"/>
    <p:sldId id="270" r:id="rId8"/>
    <p:sldId id="277" r:id="rId9"/>
    <p:sldId id="274" r:id="rId10"/>
    <p:sldId id="264" r:id="rId11"/>
    <p:sldId id="271" r:id="rId12"/>
    <p:sldId id="260" r:id="rId13"/>
    <p:sldId id="267" r:id="rId14"/>
    <p:sldId id="272" r:id="rId15"/>
    <p:sldId id="262" r:id="rId16"/>
    <p:sldId id="278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5299" autoAdjust="0"/>
  </p:normalViewPr>
  <p:slideViewPr>
    <p:cSldViewPr snapToGrid="0">
      <p:cViewPr varScale="1">
        <p:scale>
          <a:sx n="63" d="100"/>
          <a:sy n="63" d="100"/>
        </p:scale>
        <p:origin x="23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E5B6A-2ECA-42A2-96C6-1DDE1360B22E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C5534-0083-4BB2-870D-2B51BD179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43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C5534-0083-4BB2-870D-2B51BD179C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05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letter extension to identify</a:t>
            </a:r>
            <a:r>
              <a:rPr lang="en-US" baseline="0" dirty="0"/>
              <a:t> manufacturer for post marketing </a:t>
            </a:r>
            <a:r>
              <a:rPr lang="en-US" baseline="0" dirty="0" err="1"/>
              <a:t>surveillence</a:t>
            </a:r>
            <a:endParaRPr lang="en-US" dirty="0"/>
          </a:p>
          <a:p>
            <a:endParaRPr lang="en-US" dirty="0"/>
          </a:p>
          <a:p>
            <a:r>
              <a:rPr lang="en-US" dirty="0"/>
              <a:t>Legalities around these drugs has</a:t>
            </a:r>
            <a:r>
              <a:rPr lang="en-US" baseline="0" dirty="0"/>
              <a:t> the potential to change in the coming years as the FDA adopts it’s policies to changing technology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sym typeface="Wingdings" panose="05000000000000000000" pitchFamily="2" charset="2"/>
              </a:rPr>
              <a:t>Benefit: decrease treatment cost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Future biologics: </a:t>
            </a:r>
            <a:r>
              <a:rPr lang="en-US" dirty="0" err="1"/>
              <a:t>Campath</a:t>
            </a:r>
            <a:r>
              <a:rPr lang="en-US" dirty="0"/>
              <a:t>, </a:t>
            </a:r>
            <a:r>
              <a:rPr lang="en-US" dirty="0" err="1"/>
              <a:t>prolia</a:t>
            </a:r>
            <a:r>
              <a:rPr lang="en-US" dirty="0"/>
              <a:t>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5534-0083-4BB2-870D-2B51BD179C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73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Anyone using </a:t>
            </a:r>
            <a:r>
              <a:rPr lang="en-US" dirty="0" err="1"/>
              <a:t>itraconazole</a:t>
            </a:r>
            <a:r>
              <a:rPr lang="en-US" baseline="0" dirty="0"/>
              <a:t> prophylaxis?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Okay with PPI</a:t>
            </a:r>
          </a:p>
          <a:p>
            <a:endParaRPr lang="en-US" dirty="0"/>
          </a:p>
          <a:p>
            <a:r>
              <a:rPr lang="en-US" dirty="0"/>
              <a:t>FDA approved date:</a:t>
            </a:r>
          </a:p>
          <a:p>
            <a:r>
              <a:rPr lang="en-US" dirty="0"/>
              <a:t>$$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C5534-0083-4BB2-870D-2B51BD179C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58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Previously</a:t>
            </a:r>
            <a:r>
              <a:rPr lang="en-US" baseline="0" dirty="0"/>
              <a:t> oral solution preferred for best oral absorption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**formulations are NOT interchangeable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5534-0083-4BB2-870D-2B51BD179C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3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preventing viral DNA processing and packaging</a:t>
            </a:r>
          </a:p>
          <a:p>
            <a:endParaRPr lang="en-US" dirty="0"/>
          </a:p>
          <a:p>
            <a:r>
              <a:rPr lang="en-US" dirty="0"/>
              <a:t>Can be considered for CMV strains with UL54 and UL 97 mutations as it works downstream</a:t>
            </a:r>
            <a:r>
              <a:rPr lang="en-US" baseline="0" dirty="0"/>
              <a:t> of these sites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5534-0083-4BB2-870D-2B51BD179C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87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hematologic toxicities</a:t>
            </a:r>
          </a:p>
          <a:p>
            <a:endParaRPr lang="en-US" dirty="0"/>
          </a:p>
          <a:p>
            <a:r>
              <a:rPr lang="en-US" dirty="0"/>
              <a:t>No</a:t>
            </a:r>
            <a:r>
              <a:rPr lang="en-US" baseline="0" dirty="0"/>
              <a:t> extensively studied for treatment of CMV but has been reported for cmv resistance</a:t>
            </a:r>
            <a:endParaRPr lang="en-US" dirty="0"/>
          </a:p>
          <a:p>
            <a:endParaRPr lang="en-US" dirty="0"/>
          </a:p>
          <a:p>
            <a:r>
              <a:rPr lang="en-US" dirty="0"/>
              <a:t>Unfortunately</a:t>
            </a:r>
            <a:r>
              <a:rPr lang="en-US" baseline="0" dirty="0"/>
              <a:t> </a:t>
            </a:r>
            <a:r>
              <a:rPr lang="en-US" dirty="0"/>
              <a:t>Low barrier to resistance</a:t>
            </a:r>
            <a:r>
              <a:rPr lang="en-US" baseline="0" dirty="0"/>
              <a:t> (to UL56)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5534-0083-4BB2-870D-2B51BD179C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9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record</a:t>
            </a:r>
            <a:r>
              <a:rPr lang="en-US" baseline="0" dirty="0"/>
              <a:t> today, the speakers have nothing to disclose and we will be discussing off label uses of medications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5534-0083-4BB2-870D-2B51BD179C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8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 want to introduce</a:t>
            </a:r>
            <a:r>
              <a:rPr lang="en-US" baseline="0" dirty="0"/>
              <a:t> you to our panel members. My name is….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5534-0083-4BB2-870D-2B51BD179C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5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**Poll</a:t>
            </a:r>
            <a:r>
              <a:rPr lang="en-US" baseline="0" dirty="0"/>
              <a:t> group to preference for </a:t>
            </a:r>
            <a:r>
              <a:rPr lang="en-US" baseline="0" dirty="0" err="1"/>
              <a:t>kayexalate</a:t>
            </a:r>
            <a:r>
              <a:rPr lang="en-US" baseline="0" dirty="0"/>
              <a:t>, </a:t>
            </a:r>
            <a:r>
              <a:rPr lang="en-US" baseline="0" dirty="0" err="1"/>
              <a:t>veltassa</a:t>
            </a:r>
            <a:r>
              <a:rPr lang="en-US" baseline="0" dirty="0"/>
              <a:t>, </a:t>
            </a:r>
            <a:r>
              <a:rPr lang="en-US" baseline="0" dirty="0" err="1"/>
              <a:t>lokelma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5534-0083-4BB2-870D-2B51BD179C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05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binds magnesium</a:t>
            </a:r>
          </a:p>
          <a:p>
            <a:endParaRPr lang="en-US" dirty="0"/>
          </a:p>
          <a:p>
            <a:r>
              <a:rPr lang="en-US" dirty="0"/>
              <a:t>Most active in the colon</a:t>
            </a:r>
          </a:p>
          <a:p>
            <a:endParaRPr lang="en-US" dirty="0"/>
          </a:p>
          <a:p>
            <a:r>
              <a:rPr lang="en-US" dirty="0"/>
              <a:t>Lowers K in 7 hours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5534-0083-4BB2-870D-2B51BD179C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39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MOA:  binds throughout GI tract, starting in the small intestine</a:t>
            </a:r>
            <a:endParaRPr lang="en-US" baseline="0" dirty="0">
              <a:sym typeface="Wingdings" panose="05000000000000000000" pitchFamily="2" charset="2"/>
            </a:endParaRPr>
          </a:p>
          <a:p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5534-0083-4BB2-870D-2B51BD179C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5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studied in bowel mobility disorders</a:t>
            </a:r>
          </a:p>
          <a:p>
            <a:r>
              <a:rPr lang="en-US" dirty="0"/>
              <a:t>400mg</a:t>
            </a:r>
            <a:r>
              <a:rPr lang="en-US" baseline="0" dirty="0"/>
              <a:t> sodium per 5g dose</a:t>
            </a:r>
          </a:p>
          <a:p>
            <a:endParaRPr lang="en-US" baseline="0" dirty="0"/>
          </a:p>
          <a:p>
            <a:r>
              <a:rPr lang="en-US" baseline="0" dirty="0"/>
              <a:t>Transiently change gastric pH and effect absorption of co-administered drugs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5534-0083-4BB2-870D-2B51BD179C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69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Anyone heard this term?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5534-0083-4BB2-870D-2B51BD179C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12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</a:t>
            </a:r>
            <a:r>
              <a:rPr lang="en-US" baseline="0" dirty="0"/>
              <a:t> couple new </a:t>
            </a:r>
            <a:r>
              <a:rPr lang="en-US" baseline="0" dirty="0" err="1"/>
              <a:t>biosimilars</a:t>
            </a:r>
            <a:r>
              <a:rPr lang="en-US" baseline="0" dirty="0"/>
              <a:t> on the market so before I discuss those I wanted to talk what a biosimilar even is.</a:t>
            </a:r>
          </a:p>
          <a:p>
            <a:endParaRPr lang="en-US" baseline="0" dirty="0"/>
          </a:p>
          <a:p>
            <a:r>
              <a:rPr lang="en-US" baseline="0" dirty="0">
                <a:sym typeface="Wingdings" panose="05000000000000000000" pitchFamily="2" charset="2"/>
              </a:rPr>
              <a:t> What is happening on the market today is that </a:t>
            </a:r>
            <a:r>
              <a:rPr lang="en-US" baseline="0" dirty="0" err="1">
                <a:sym typeface="Wingdings" panose="05000000000000000000" pitchFamily="2" charset="2"/>
              </a:rPr>
              <a:t>exclusitivity</a:t>
            </a:r>
            <a:r>
              <a:rPr lang="en-US" baseline="0" dirty="0">
                <a:sym typeface="Wingdings" panose="05000000000000000000" pitchFamily="2" charset="2"/>
              </a:rPr>
              <a:t> rights for these biologics are starting to expire for the first time (12 years)</a:t>
            </a:r>
            <a:endParaRPr lang="en-US" baseline="0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baseline="0" dirty="0">
                <a:sym typeface="Wingdings" panose="05000000000000000000" pitchFamily="2" charset="2"/>
              </a:rPr>
              <a:t>Discuss generic approval process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baseline="0" dirty="0">
                <a:sym typeface="Wingdings" panose="05000000000000000000" pitchFamily="2" charset="2"/>
              </a:rPr>
              <a:t>Pharmacist not able to automatically interchange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en-US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5534-0083-4BB2-870D-2B51BD179C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6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7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2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D3FFE419-2371-464F-8239-3959401C3561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7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2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059C3-6A89-4494-99FF-5A4D6FFD50EB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89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8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4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1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5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77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0993-6616-4C8D-873E-FDACCB1AE7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b="1" dirty="0"/>
              <a:t>New drug Updates from the transplant pharmacist &amp; Panel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4DCB2-0860-4DFD-8BAA-DDB746F64D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05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13272-2BE0-4A95-9AB3-E4D19F64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biosimilars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447535"/>
              </p:ext>
            </p:extLst>
          </p:nvPr>
        </p:nvGraphicFramePr>
        <p:xfrm>
          <a:off x="534074" y="2011363"/>
          <a:ext cx="11230463" cy="4527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4679">
                  <a:extLst>
                    <a:ext uri="{9D8B030D-6E8A-4147-A177-3AD203B41FA5}">
                      <a16:colId xmlns:a16="http://schemas.microsoft.com/office/drawing/2014/main" val="2170923981"/>
                    </a:ext>
                  </a:extLst>
                </a:gridCol>
                <a:gridCol w="4417892">
                  <a:extLst>
                    <a:ext uri="{9D8B030D-6E8A-4147-A177-3AD203B41FA5}">
                      <a16:colId xmlns:a16="http://schemas.microsoft.com/office/drawing/2014/main" val="779595640"/>
                    </a:ext>
                  </a:extLst>
                </a:gridCol>
                <a:gridCol w="4417892">
                  <a:extLst>
                    <a:ext uri="{9D8B030D-6E8A-4147-A177-3AD203B41FA5}">
                      <a16:colId xmlns:a16="http://schemas.microsoft.com/office/drawing/2014/main" val="1020277715"/>
                    </a:ext>
                  </a:extLst>
                </a:gridCol>
              </a:tblGrid>
              <a:tr h="7545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Characteristic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Small-Molecule</a:t>
                      </a:r>
                      <a:r>
                        <a:rPr lang="en-US" sz="2000" baseline="0" dirty="0"/>
                        <a:t> Drug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Biologic Drug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314006"/>
                  </a:ext>
                </a:extLst>
              </a:tr>
              <a:tr h="7545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Small molecules/low molecular weight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Large,</a:t>
                      </a:r>
                      <a:r>
                        <a:rPr lang="en-US" sz="2000" baseline="0" dirty="0"/>
                        <a:t> complex, protein/glycoprotein molecules/high molecular weight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827453"/>
                  </a:ext>
                </a:extLst>
              </a:tr>
              <a:tr h="7545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Manufacturing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Produced by chemical synthesis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Produced by living cell cultures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5030705"/>
                  </a:ext>
                </a:extLst>
              </a:tr>
              <a:tr h="7545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Simple, well-defined; completely</a:t>
                      </a:r>
                      <a:r>
                        <a:rPr lang="en-US" sz="2000" baseline="0" dirty="0"/>
                        <a:t> characterized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Complex, heterogeneous with many levels; impossible to fully</a:t>
                      </a:r>
                      <a:r>
                        <a:rPr lang="en-US" sz="2000" baseline="0" dirty="0"/>
                        <a:t> characterize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41434"/>
                  </a:ext>
                </a:extLst>
              </a:tr>
              <a:tr h="7545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Immunogenicity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Mostly non-immunogenic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Potentially</a:t>
                      </a:r>
                      <a:r>
                        <a:rPr lang="en-US" sz="2000" baseline="0" dirty="0"/>
                        <a:t> immunogenic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505796"/>
                  </a:ext>
                </a:extLst>
              </a:tr>
              <a:tr h="7545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Stable and predictable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Unstable and sensitive to external conditions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5293630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Declerck. GaBI J 2012;1:13-6.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name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573230"/>
              </p:ext>
            </p:extLst>
          </p:nvPr>
        </p:nvGraphicFramePr>
        <p:xfrm>
          <a:off x="825191" y="2011359"/>
          <a:ext cx="10928196" cy="4411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2049">
                  <a:extLst>
                    <a:ext uri="{9D8B030D-6E8A-4147-A177-3AD203B41FA5}">
                      <a16:colId xmlns:a16="http://schemas.microsoft.com/office/drawing/2014/main" val="1724481418"/>
                    </a:ext>
                  </a:extLst>
                </a:gridCol>
                <a:gridCol w="2732049">
                  <a:extLst>
                    <a:ext uri="{9D8B030D-6E8A-4147-A177-3AD203B41FA5}">
                      <a16:colId xmlns:a16="http://schemas.microsoft.com/office/drawing/2014/main" val="3068312065"/>
                    </a:ext>
                  </a:extLst>
                </a:gridCol>
                <a:gridCol w="2732049">
                  <a:extLst>
                    <a:ext uri="{9D8B030D-6E8A-4147-A177-3AD203B41FA5}">
                      <a16:colId xmlns:a16="http://schemas.microsoft.com/office/drawing/2014/main" val="3918330438"/>
                    </a:ext>
                  </a:extLst>
                </a:gridCol>
                <a:gridCol w="2732049">
                  <a:extLst>
                    <a:ext uri="{9D8B030D-6E8A-4147-A177-3AD203B41FA5}">
                      <a16:colId xmlns:a16="http://schemas.microsoft.com/office/drawing/2014/main" val="3744700069"/>
                    </a:ext>
                  </a:extLst>
                </a:gridCol>
              </a:tblGrid>
              <a:tr h="7352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Reference 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Biosimilar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Brand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FDA Approval</a:t>
                      </a:r>
                      <a:r>
                        <a:rPr lang="en-US" sz="2400" baseline="0" dirty="0"/>
                        <a:t> Date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39937"/>
                  </a:ext>
                </a:extLst>
              </a:tr>
              <a:tr h="7352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Epoetin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Epogen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epoetin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alfa</a:t>
                      </a:r>
                      <a:r>
                        <a:rPr lang="en-US" sz="2400" baseline="0" dirty="0"/>
                        <a:t> - </a:t>
                      </a:r>
                      <a:r>
                        <a:rPr lang="en-US" sz="2400" baseline="0" dirty="0" err="1"/>
                        <a:t>epbx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Retacrit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1063142"/>
                  </a:ext>
                </a:extLst>
              </a:tr>
              <a:tr h="7352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Filgrastim</a:t>
                      </a:r>
                      <a:r>
                        <a:rPr lang="en-US" sz="2400" dirty="0"/>
                        <a:t> (</a:t>
                      </a:r>
                      <a:r>
                        <a:rPr lang="en-US" sz="2400" dirty="0" err="1"/>
                        <a:t>Neupogen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filgrastim-sndz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Zarxio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88105"/>
                  </a:ext>
                </a:extLst>
              </a:tr>
              <a:tr h="7352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filgrastim-aafi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Nivestym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707207"/>
                  </a:ext>
                </a:extLst>
              </a:tr>
              <a:tr h="735249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Rituximab (</a:t>
                      </a:r>
                      <a:r>
                        <a:rPr lang="en-US" sz="2400" dirty="0" err="1"/>
                        <a:t>Rituxan</a:t>
                      </a:r>
                      <a:r>
                        <a:rPr lang="en-US" sz="2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rituximab-</a:t>
                      </a:r>
                      <a:r>
                        <a:rPr lang="en-US" sz="2400" dirty="0" err="1"/>
                        <a:t>aabs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Truxima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0733880"/>
                  </a:ext>
                </a:extLst>
              </a:tr>
              <a:tr h="7352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rituximab-</a:t>
                      </a:r>
                      <a:r>
                        <a:rPr lang="en-US" sz="2400" dirty="0" err="1"/>
                        <a:t>pvvr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Ruxience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07767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Biosimilarsrr.com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23E9-01ED-4D64-BC19-59578354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Tolsura</a:t>
            </a:r>
            <a:r>
              <a:rPr lang="en-US" dirty="0"/>
              <a:t>® (Itraconazole)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EEA8C-5E78-4CB3-A0B5-1E3A04230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11680"/>
            <a:ext cx="7377913" cy="4562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/>
              <a:t>FDA Approval Date: December 2018</a:t>
            </a:r>
          </a:p>
          <a:p>
            <a:pPr marL="0" indent="0">
              <a:buNone/>
            </a:pPr>
            <a:r>
              <a:rPr lang="en-US" sz="3000" dirty="0"/>
              <a:t>Class: Azole Anti-fungal</a:t>
            </a:r>
          </a:p>
          <a:p>
            <a:r>
              <a:rPr lang="en-US" sz="2800" dirty="0"/>
              <a:t>Uses SUBA® technology: improves drug absorption by decreasing particle size and increases solubility in the small intestine</a:t>
            </a:r>
          </a:p>
          <a:p>
            <a:pPr marL="0" indent="0">
              <a:buNone/>
            </a:pPr>
            <a:r>
              <a:rPr lang="en-US" sz="3000" dirty="0"/>
              <a:t>Clinical Results:</a:t>
            </a:r>
          </a:p>
          <a:p>
            <a:r>
              <a:rPr lang="en-US" sz="2800" dirty="0"/>
              <a:t>Decreased drug level variability </a:t>
            </a:r>
          </a:p>
          <a:p>
            <a:r>
              <a:rPr lang="en-US" sz="2800" dirty="0"/>
              <a:t>Improved time to therapeutic </a:t>
            </a:r>
            <a:r>
              <a:rPr lang="en-US" sz="2800" dirty="0" err="1"/>
              <a:t>itraconazole</a:t>
            </a:r>
            <a:r>
              <a:rPr lang="en-US" sz="2800" dirty="0"/>
              <a:t> levels</a:t>
            </a:r>
          </a:p>
          <a:p>
            <a:r>
              <a:rPr lang="en-US" sz="2800" dirty="0"/>
              <a:t>Absorption not altered in presence of PPI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302" t="779" r="15826" b="-1"/>
          <a:stretch/>
        </p:blipFill>
        <p:spPr>
          <a:xfrm>
            <a:off x="7768353" y="2273673"/>
            <a:ext cx="4013651" cy="368225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www.tolsura.com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93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Itraconazole</a:t>
            </a:r>
            <a:r>
              <a:rPr lang="en-US" dirty="0"/>
              <a:t> formulations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24403"/>
              </p:ext>
            </p:extLst>
          </p:nvPr>
        </p:nvGraphicFramePr>
        <p:xfrm>
          <a:off x="365797" y="2002359"/>
          <a:ext cx="11458324" cy="4569183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864581">
                  <a:extLst>
                    <a:ext uri="{9D8B030D-6E8A-4147-A177-3AD203B41FA5}">
                      <a16:colId xmlns:a16="http://schemas.microsoft.com/office/drawing/2014/main" val="2086468117"/>
                    </a:ext>
                  </a:extLst>
                </a:gridCol>
                <a:gridCol w="2864581">
                  <a:extLst>
                    <a:ext uri="{9D8B030D-6E8A-4147-A177-3AD203B41FA5}">
                      <a16:colId xmlns:a16="http://schemas.microsoft.com/office/drawing/2014/main" val="3796820682"/>
                    </a:ext>
                  </a:extLst>
                </a:gridCol>
                <a:gridCol w="2864581">
                  <a:extLst>
                    <a:ext uri="{9D8B030D-6E8A-4147-A177-3AD203B41FA5}">
                      <a16:colId xmlns:a16="http://schemas.microsoft.com/office/drawing/2014/main" val="3835122717"/>
                    </a:ext>
                  </a:extLst>
                </a:gridCol>
                <a:gridCol w="2864581">
                  <a:extLst>
                    <a:ext uri="{9D8B030D-6E8A-4147-A177-3AD203B41FA5}">
                      <a16:colId xmlns:a16="http://schemas.microsoft.com/office/drawing/2014/main" val="1743987307"/>
                    </a:ext>
                  </a:extLst>
                </a:gridCol>
              </a:tblGrid>
              <a:tr h="45765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Sporanox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Tolsura</a:t>
                      </a:r>
                      <a:r>
                        <a:rPr lang="en-US" sz="20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5659814"/>
                  </a:ext>
                </a:extLst>
              </a:tr>
              <a:tr h="4576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Dosage forms*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100mg capsule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10mg/mL oral 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65mg</a:t>
                      </a:r>
                      <a:r>
                        <a:rPr lang="en-US" sz="2000" baseline="0" dirty="0"/>
                        <a:t> capsules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4086140"/>
                  </a:ext>
                </a:extLst>
              </a:tr>
              <a:tr h="789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Typical dosage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200mg once or twice daily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200mg once or twice daily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130mg</a:t>
                      </a:r>
                      <a:r>
                        <a:rPr lang="en-US" sz="2000" baseline="0" dirty="0"/>
                        <a:t> once or twice daily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4781498"/>
                  </a:ext>
                </a:extLst>
              </a:tr>
              <a:tr h="6920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Primary</a:t>
                      </a:r>
                      <a:r>
                        <a:rPr lang="en-US" sz="2000" b="1" baseline="0" dirty="0"/>
                        <a:t> Absorption Site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Stomach (requires acidity)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Stomach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 Intestine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46571"/>
                  </a:ext>
                </a:extLst>
              </a:tr>
              <a:tr h="4576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Administration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With 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Empty Stomach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With</a:t>
                      </a:r>
                      <a:r>
                        <a:rPr lang="en-US" sz="2000" baseline="0" dirty="0"/>
                        <a:t> food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8943596"/>
                  </a:ext>
                </a:extLst>
              </a:tr>
              <a:tr h="78992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Approx.</a:t>
                      </a:r>
                      <a:r>
                        <a:rPr lang="en-US" sz="2000" b="1" baseline="0" dirty="0"/>
                        <a:t> cost (30 day supply)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$1449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$2964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$4952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4870267"/>
                  </a:ext>
                </a:extLst>
              </a:tr>
              <a:tr h="4576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Drug Interactions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2000" dirty="0"/>
                        <a:t>Potent CYP3A4</a:t>
                      </a:r>
                      <a:r>
                        <a:rPr lang="en-US" sz="2000" baseline="0" dirty="0"/>
                        <a:t> inhibitor, P-glycoprotein inhibitor, BCRP inhibitor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55055"/>
                  </a:ext>
                </a:extLst>
              </a:tr>
              <a:tr h="4576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Common side effects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2000" dirty="0"/>
                        <a:t>Hepatotoxicity,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QTc</a:t>
                      </a:r>
                      <a:r>
                        <a:rPr lang="en-US" sz="2000" baseline="0" dirty="0"/>
                        <a:t> prolongation, negative inotropic effects (caution w/ CHF)</a:t>
                      </a:r>
                      <a:endParaRPr 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988491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954624-2B28-4407-AA8A-ABF573666F93}"/>
              </a:ext>
            </a:extLst>
          </p:cNvPr>
          <p:cNvSpPr txBox="1">
            <a:spLocks/>
          </p:cNvSpPr>
          <p:nvPr/>
        </p:nvSpPr>
        <p:spPr>
          <a:xfrm>
            <a:off x="830686" y="6571542"/>
            <a:ext cx="9784080" cy="286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*Formulations are NOT interchangeable</a:t>
            </a:r>
          </a:p>
        </p:txBody>
      </p:sp>
    </p:spTree>
    <p:extLst>
      <p:ext uri="{BB962C8B-B14F-4D97-AF65-F5344CB8AC3E}">
        <p14:creationId xmlns:p14="http://schemas.microsoft.com/office/powerpoint/2010/main" val="2623766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806" y="2194560"/>
            <a:ext cx="4001729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800" spc="150">
                <a:solidFill>
                  <a:schemeClr val="tx2"/>
                </a:solidFill>
              </a:rPr>
              <a:t>CMV Resistance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65" y="111787"/>
            <a:ext cx="6884637" cy="65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89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A08E-2B7B-46AF-B830-B90AB10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Prevymis</a:t>
            </a:r>
            <a:r>
              <a:rPr lang="en-US" dirty="0"/>
              <a:t>™(</a:t>
            </a:r>
            <a:r>
              <a:rPr lang="en-US" dirty="0" err="1"/>
              <a:t>letermovir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D7F61-790C-4935-B0D5-52373D25C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34" y="2047603"/>
            <a:ext cx="6079624" cy="420624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FDA Approval Date: 2017</a:t>
            </a:r>
          </a:p>
          <a:p>
            <a:r>
              <a:rPr lang="en-US" sz="2800" dirty="0"/>
              <a:t>Indication: </a:t>
            </a:r>
          </a:p>
          <a:p>
            <a:pPr lvl="1"/>
            <a:r>
              <a:rPr lang="en-US" sz="2600" dirty="0"/>
              <a:t>Prophylaxis of CMV in adult CMV+ recipients of an allogeneic hematopoietic stem cell transplant</a:t>
            </a:r>
          </a:p>
          <a:p>
            <a:r>
              <a:rPr lang="en-US" sz="2800" dirty="0"/>
              <a:t>Mechanism: </a:t>
            </a:r>
          </a:p>
          <a:p>
            <a:pPr lvl="1"/>
            <a:r>
              <a:rPr lang="en-US" sz="2600" dirty="0"/>
              <a:t>CMV DNA </a:t>
            </a:r>
            <a:r>
              <a:rPr lang="en-US" sz="2600" dirty="0" err="1"/>
              <a:t>terminase</a:t>
            </a:r>
            <a:r>
              <a:rPr lang="en-US" sz="2600" dirty="0"/>
              <a:t> complex inhibitor</a:t>
            </a:r>
          </a:p>
          <a:p>
            <a:pPr lvl="1"/>
            <a:r>
              <a:rPr lang="en-US" sz="2600" dirty="0"/>
              <a:t>NOT active against HSV</a:t>
            </a:r>
          </a:p>
          <a:p>
            <a:pPr lvl="1"/>
            <a:r>
              <a:rPr lang="en-US" sz="2600" dirty="0"/>
              <a:t>Potential for use in UL54 and UL97 mutations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Letermovir Package Insert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071" y="2166576"/>
            <a:ext cx="4335076" cy="43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54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A08E-2B7B-46AF-B830-B90AB10A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Prevymis</a:t>
            </a:r>
            <a:r>
              <a:rPr lang="en-US" dirty="0"/>
              <a:t>™(</a:t>
            </a:r>
            <a:r>
              <a:rPr lang="en-US" dirty="0" err="1"/>
              <a:t>letermovir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D7F61-790C-4935-B0D5-52373D25C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1680"/>
            <a:ext cx="11283043" cy="420624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Formulations: </a:t>
            </a:r>
          </a:p>
          <a:p>
            <a:pPr lvl="1"/>
            <a:r>
              <a:rPr lang="en-US" sz="2800" dirty="0"/>
              <a:t>Tablets: 240mg, 480mg </a:t>
            </a:r>
          </a:p>
          <a:p>
            <a:pPr lvl="1"/>
            <a:r>
              <a:rPr lang="en-US" sz="2800" dirty="0"/>
              <a:t>IV injection</a:t>
            </a:r>
          </a:p>
          <a:p>
            <a:r>
              <a:rPr lang="en-US" sz="3000" dirty="0"/>
              <a:t>Dosing: 480mg daily</a:t>
            </a:r>
          </a:p>
          <a:p>
            <a:r>
              <a:rPr lang="en-US" sz="3000" dirty="0"/>
              <a:t>Adverse Effects:</a:t>
            </a:r>
          </a:p>
          <a:p>
            <a:pPr lvl="1"/>
            <a:r>
              <a:rPr lang="en-US" sz="2800" dirty="0"/>
              <a:t>GI: nausea, vomiting, diarrhea</a:t>
            </a:r>
          </a:p>
          <a:p>
            <a:pPr lvl="1"/>
            <a:r>
              <a:rPr lang="en-US" sz="2800" dirty="0"/>
              <a:t>Peripheral edema</a:t>
            </a:r>
          </a:p>
          <a:p>
            <a:r>
              <a:rPr lang="en-US" sz="3000" dirty="0"/>
              <a:t>Drug Interactions:</a:t>
            </a:r>
          </a:p>
          <a:p>
            <a:pPr lvl="1"/>
            <a:r>
              <a:rPr lang="en-US" sz="2800" dirty="0"/>
              <a:t>Substrate: CYP3A4, P-glycoprotein, CYP2D6, OATP1B1</a:t>
            </a:r>
          </a:p>
          <a:p>
            <a:pPr lvl="1"/>
            <a:r>
              <a:rPr lang="en-US" sz="2800" dirty="0"/>
              <a:t>Reduce </a:t>
            </a:r>
            <a:r>
              <a:rPr lang="en-US" sz="2800" dirty="0" err="1"/>
              <a:t>letermovir</a:t>
            </a:r>
            <a:r>
              <a:rPr lang="en-US" sz="2800" dirty="0"/>
              <a:t> dose to 240mg daily when used with cyclosporine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Letermovir Package Insert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2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7CA5-C194-47B2-B2E6-253F6A8C8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Panel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DD44E-AD2E-4739-B16C-6375B5D061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8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863A-F61C-44E8-B514-AD1BC10B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7CB7C-B03B-4F75-B48A-E269A16FB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speakers have nothing to disclose relevant to this presentation.</a:t>
            </a:r>
          </a:p>
          <a:p>
            <a:r>
              <a:rPr lang="en-US" sz="2800" dirty="0"/>
              <a:t>Presentation will include discussion of off-label uses of medications.</a:t>
            </a:r>
          </a:p>
        </p:txBody>
      </p:sp>
    </p:spTree>
    <p:extLst>
      <p:ext uri="{BB962C8B-B14F-4D97-AF65-F5344CB8AC3E}">
        <p14:creationId xmlns:p14="http://schemas.microsoft.com/office/powerpoint/2010/main" val="217437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55CD-D99A-4C05-8289-A9C6E22D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CA385-272F-4873-9CF6-A4DFF0A26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Kimberly Harrison, PharmD, BCPS</a:t>
            </a:r>
          </a:p>
          <a:p>
            <a:pPr lvl="1"/>
            <a:r>
              <a:rPr lang="en-US" sz="2800" dirty="0"/>
              <a:t>Heart Transplant Clinical Pharmacist, Vanderbilt University Medical Center</a:t>
            </a:r>
          </a:p>
          <a:p>
            <a:r>
              <a:rPr lang="en-US" sz="2800" dirty="0"/>
              <a:t>Nikita Wilson, PharmD, BCPS, MMHC</a:t>
            </a:r>
          </a:p>
          <a:p>
            <a:pPr lvl="1"/>
            <a:r>
              <a:rPr lang="en-US" sz="2800" dirty="0"/>
              <a:t>Kidney/Pancreas Transplant Clinical Pharmacist, Vanderbilt University Medical Center</a:t>
            </a:r>
          </a:p>
          <a:p>
            <a:r>
              <a:rPr lang="en-US" sz="2800" dirty="0"/>
              <a:t>Carissa Garza, PharmD, MMHC</a:t>
            </a:r>
          </a:p>
          <a:p>
            <a:pPr lvl="1"/>
            <a:r>
              <a:rPr lang="en-US" sz="2800" dirty="0"/>
              <a:t>Liver Transplant Clinical Pharmacist, Vanderbilt University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34648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spc="150"/>
              <a:t>Potassium binders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DB7BB0-564E-400D-A76A-37F3A2886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Veltassa</a:t>
            </a:r>
            <a:r>
              <a:rPr lang="en-US" dirty="0"/>
              <a:t>® (</a:t>
            </a:r>
            <a:r>
              <a:rPr lang="en-US" dirty="0" err="1"/>
              <a:t>patiromer</a:t>
            </a:r>
            <a:r>
              <a:rPr lang="en-US" dirty="0"/>
              <a:t>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98715" y="2125250"/>
            <a:ext cx="6667452" cy="4206240"/>
          </a:xfrm>
        </p:spPr>
        <p:txBody>
          <a:bodyPr>
            <a:normAutofit/>
          </a:bodyPr>
          <a:lstStyle/>
          <a:p>
            <a:r>
              <a:rPr lang="en-US" sz="2800" dirty="0"/>
              <a:t>FDA Approval Date: 2015</a:t>
            </a:r>
          </a:p>
          <a:p>
            <a:r>
              <a:rPr lang="en-US" sz="2800" dirty="0"/>
              <a:t>Indication: Treatment of hyperkalemia</a:t>
            </a:r>
          </a:p>
          <a:p>
            <a:r>
              <a:rPr lang="en-US" sz="2800" dirty="0"/>
              <a:t>Mechanism: </a:t>
            </a:r>
          </a:p>
          <a:p>
            <a:pPr lvl="1"/>
            <a:r>
              <a:rPr lang="en-US" sz="2600" dirty="0"/>
              <a:t>Non-absorbed cation exchange polymer that contains a calcium-sorbitol counterion</a:t>
            </a:r>
          </a:p>
          <a:p>
            <a:pPr lvl="1"/>
            <a:r>
              <a:rPr lang="en-US" sz="2600" dirty="0"/>
              <a:t>Most active in colon</a:t>
            </a:r>
          </a:p>
          <a:p>
            <a:pPr lvl="1"/>
            <a:r>
              <a:rPr lang="en-US" sz="2600" dirty="0"/>
              <a:t>Lowers potassium in ~ 7 hours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7D93F-207A-4624-B90B-9061D686EF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61" t="9333" r="19778" b="4144"/>
          <a:stretch/>
        </p:blipFill>
        <p:spPr>
          <a:xfrm>
            <a:off x="7870371" y="2238821"/>
            <a:ext cx="3722914" cy="397909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A83645-7845-4F9F-B802-43310C6C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Veltassa</a:t>
            </a:r>
            <a:r>
              <a:rPr lang="en-US" dirty="0"/>
              <a:t> package insert</a:t>
            </a:r>
          </a:p>
        </p:txBody>
      </p:sp>
    </p:spTree>
    <p:extLst>
      <p:ext uri="{BB962C8B-B14F-4D97-AF65-F5344CB8AC3E}">
        <p14:creationId xmlns:p14="http://schemas.microsoft.com/office/powerpoint/2010/main" val="203222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BE6B-10E1-4E99-A46A-A333FD3F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Veltassa</a:t>
            </a:r>
            <a:r>
              <a:rPr lang="en-US" dirty="0"/>
              <a:t>® (</a:t>
            </a:r>
            <a:r>
              <a:rPr lang="en-US" dirty="0" err="1"/>
              <a:t>patiromer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C066A-338F-488F-BBB4-3A833905B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2011680"/>
            <a:ext cx="10858500" cy="4732020"/>
          </a:xfrm>
        </p:spPr>
        <p:txBody>
          <a:bodyPr>
            <a:normAutofit/>
          </a:bodyPr>
          <a:lstStyle/>
          <a:p>
            <a:r>
              <a:rPr lang="en-US" sz="2800" dirty="0"/>
              <a:t>Formulations: </a:t>
            </a:r>
          </a:p>
          <a:p>
            <a:pPr lvl="1"/>
            <a:r>
              <a:rPr lang="en-US" sz="2600" dirty="0"/>
              <a:t>Powder packets for oral suspension: 8.4g, 16.8g, 25.2g</a:t>
            </a:r>
          </a:p>
          <a:p>
            <a:pPr lvl="1"/>
            <a:r>
              <a:rPr lang="en-US" sz="2600" dirty="0"/>
              <a:t>Dissolve in at least 1/3 cup water, apple juice, or cranberry juice and stir (mixture will not dissolve)</a:t>
            </a:r>
          </a:p>
          <a:p>
            <a:r>
              <a:rPr lang="en-US" sz="2800" dirty="0"/>
              <a:t>Dosing: 8.4g daily </a:t>
            </a:r>
          </a:p>
          <a:p>
            <a:pPr lvl="1"/>
            <a:r>
              <a:rPr lang="en-US" sz="2600" dirty="0"/>
              <a:t>Adjust by 8.4g at one-week intervals to potassium goal (max 25.2g daily)</a:t>
            </a:r>
          </a:p>
          <a:p>
            <a:r>
              <a:rPr lang="en-US" sz="2800" dirty="0"/>
              <a:t>Adverse Effects:</a:t>
            </a:r>
          </a:p>
          <a:p>
            <a:pPr lvl="1"/>
            <a:r>
              <a:rPr lang="en-US" sz="2600" dirty="0"/>
              <a:t>Hypomagnesemia</a:t>
            </a:r>
          </a:p>
          <a:p>
            <a:r>
              <a:rPr lang="en-US" sz="2800" dirty="0"/>
              <a:t>Drug Interactions:</a:t>
            </a:r>
          </a:p>
          <a:p>
            <a:pPr lvl="1"/>
            <a:r>
              <a:rPr lang="en-US" sz="2600" dirty="0"/>
              <a:t>Separate other medications at least 3 hours before or after </a:t>
            </a:r>
            <a:r>
              <a:rPr lang="en-US" sz="2600" dirty="0" err="1"/>
              <a:t>Veltassa</a:t>
            </a:r>
            <a:endParaRPr lang="en-US" sz="2600" dirty="0"/>
          </a:p>
          <a:p>
            <a:endParaRPr lang="en-US" sz="2400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7E7B8E51-D0AE-4267-AC6D-F583B2ED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1114" y="6391261"/>
            <a:ext cx="5044440" cy="365125"/>
          </a:xfrm>
        </p:spPr>
        <p:txBody>
          <a:bodyPr/>
          <a:lstStyle/>
          <a:p>
            <a:r>
              <a:rPr lang="en-US" dirty="0" err="1"/>
              <a:t>Veltassa</a:t>
            </a:r>
            <a:r>
              <a:rPr lang="en-US" dirty="0"/>
              <a:t> package insert</a:t>
            </a:r>
          </a:p>
        </p:txBody>
      </p:sp>
    </p:spTree>
    <p:extLst>
      <p:ext uri="{BB962C8B-B14F-4D97-AF65-F5344CB8AC3E}">
        <p14:creationId xmlns:p14="http://schemas.microsoft.com/office/powerpoint/2010/main" val="29857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Lokelma</a:t>
            </a:r>
            <a:r>
              <a:rPr lang="en-US" dirty="0"/>
              <a:t>® (sodium zirconium </a:t>
            </a:r>
            <a:r>
              <a:rPr lang="en-US" dirty="0" err="1"/>
              <a:t>cyclosilicate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5" y="2011680"/>
            <a:ext cx="6498772" cy="4562144"/>
          </a:xfrm>
        </p:spPr>
        <p:txBody>
          <a:bodyPr>
            <a:normAutofit/>
          </a:bodyPr>
          <a:lstStyle/>
          <a:p>
            <a:r>
              <a:rPr lang="en-US" sz="2800" dirty="0"/>
              <a:t>FDA Approval Date: 2018</a:t>
            </a:r>
          </a:p>
          <a:p>
            <a:r>
              <a:rPr lang="en-US" sz="2800" dirty="0"/>
              <a:t>Indication: Treatment of hyperkalemia in adults</a:t>
            </a:r>
          </a:p>
          <a:p>
            <a:r>
              <a:rPr lang="en-US" sz="2800" dirty="0"/>
              <a:t>Mechanism: </a:t>
            </a:r>
          </a:p>
          <a:p>
            <a:pPr lvl="1"/>
            <a:r>
              <a:rPr lang="en-US" sz="2600" dirty="0"/>
              <a:t>Non-absorbed zirconium silicate that preferentially exchanges potassium for hydrogen and sodium</a:t>
            </a:r>
          </a:p>
          <a:p>
            <a:pPr lvl="1"/>
            <a:r>
              <a:rPr lang="en-US" sz="2600" dirty="0"/>
              <a:t>Lowers potassium in 1 hour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1D054-360B-4E03-843B-C58F83AE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098" y="2256608"/>
            <a:ext cx="3856218" cy="41176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11CC2-D7FB-416E-940F-BE292AC8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Lokelma</a:t>
            </a:r>
            <a:r>
              <a:rPr lang="en-US" dirty="0"/>
              <a:t> package insert</a:t>
            </a:r>
          </a:p>
        </p:txBody>
      </p:sp>
    </p:spTree>
    <p:extLst>
      <p:ext uri="{BB962C8B-B14F-4D97-AF65-F5344CB8AC3E}">
        <p14:creationId xmlns:p14="http://schemas.microsoft.com/office/powerpoint/2010/main" val="419186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Lokelma</a:t>
            </a:r>
            <a:r>
              <a:rPr lang="en-US" dirty="0"/>
              <a:t>® (sodium zirconium </a:t>
            </a:r>
            <a:r>
              <a:rPr lang="en-US" dirty="0" err="1"/>
              <a:t>cyclosilicate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8" y="2011680"/>
            <a:ext cx="10989128" cy="4683034"/>
          </a:xfrm>
        </p:spPr>
        <p:txBody>
          <a:bodyPr>
            <a:normAutofit/>
          </a:bodyPr>
          <a:lstStyle/>
          <a:p>
            <a:r>
              <a:rPr lang="en-US" sz="2800" dirty="0"/>
              <a:t>Formulations:</a:t>
            </a:r>
          </a:p>
          <a:p>
            <a:pPr lvl="1"/>
            <a:r>
              <a:rPr lang="en-US" sz="2600" dirty="0"/>
              <a:t>Powder packets for oral suspension: 5g or 10g</a:t>
            </a:r>
          </a:p>
          <a:p>
            <a:pPr lvl="1"/>
            <a:r>
              <a:rPr lang="en-US" sz="2600" dirty="0"/>
              <a:t>Empty contents into at least 3 </a:t>
            </a:r>
            <a:r>
              <a:rPr lang="en-US" sz="2600" dirty="0" err="1"/>
              <a:t>Tbsps</a:t>
            </a:r>
            <a:r>
              <a:rPr lang="en-US" sz="2600" dirty="0"/>
              <a:t> of water</a:t>
            </a:r>
          </a:p>
          <a:p>
            <a:r>
              <a:rPr lang="en-US" sz="2800" dirty="0"/>
              <a:t>Dosing: 10g TID up to 48hrs, then 10g daily. </a:t>
            </a:r>
          </a:p>
          <a:p>
            <a:pPr lvl="1"/>
            <a:r>
              <a:rPr lang="en-US" sz="2600" dirty="0"/>
              <a:t>Adjust by 5g at one-week intervals to potassium goal</a:t>
            </a:r>
          </a:p>
          <a:p>
            <a:r>
              <a:rPr lang="en-US" sz="2800" dirty="0"/>
              <a:t>Adverse Effects:</a:t>
            </a:r>
          </a:p>
          <a:p>
            <a:pPr lvl="1"/>
            <a:r>
              <a:rPr lang="en-US" sz="2600" dirty="0"/>
              <a:t>Potential edema</a:t>
            </a:r>
          </a:p>
          <a:p>
            <a:r>
              <a:rPr lang="en-US" sz="2800" dirty="0"/>
              <a:t>Drug Interactions:</a:t>
            </a:r>
          </a:p>
          <a:p>
            <a:pPr lvl="1"/>
            <a:r>
              <a:rPr lang="en-US" sz="2600" dirty="0"/>
              <a:t>Separate other medications at least 2 hours before or after </a:t>
            </a:r>
            <a:r>
              <a:rPr lang="en-US" sz="2600" dirty="0" err="1"/>
              <a:t>Lokelma</a:t>
            </a:r>
            <a:endParaRPr lang="en-US" sz="260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9E359C-3F12-4D46-900C-B51C69AC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 dirty="0" err="1"/>
              <a:t>Lokelma</a:t>
            </a:r>
            <a:r>
              <a:rPr lang="en-US" dirty="0"/>
              <a:t> package insert</a:t>
            </a:r>
          </a:p>
        </p:txBody>
      </p:sp>
    </p:spTree>
    <p:extLst>
      <p:ext uri="{BB962C8B-B14F-4D97-AF65-F5344CB8AC3E}">
        <p14:creationId xmlns:p14="http://schemas.microsoft.com/office/powerpoint/2010/main" val="354139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spc="150" dirty="0"/>
              <a:t>biosimilars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DB7BB0-564E-400D-A76A-37F3A2886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02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603</TotalTime>
  <Words>994</Words>
  <Application>Microsoft Office PowerPoint</Application>
  <PresentationFormat>Widescreen</PresentationFormat>
  <Paragraphs>214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Corbel</vt:lpstr>
      <vt:lpstr>Times</vt:lpstr>
      <vt:lpstr>Wingdings</vt:lpstr>
      <vt:lpstr>Banded</vt:lpstr>
      <vt:lpstr>New drug Updates from the transplant pharmacist &amp; Panel discussion</vt:lpstr>
      <vt:lpstr>Disclosure</vt:lpstr>
      <vt:lpstr>Panel members</vt:lpstr>
      <vt:lpstr>Potassium binders</vt:lpstr>
      <vt:lpstr>Veltassa® (patiromer)</vt:lpstr>
      <vt:lpstr>Veltassa® (patiromer)</vt:lpstr>
      <vt:lpstr>Lokelma® (sodium zirconium cyclosilicate)</vt:lpstr>
      <vt:lpstr>Lokelma® (sodium zirconium cyclosilicate)</vt:lpstr>
      <vt:lpstr>biosimilars</vt:lpstr>
      <vt:lpstr>biosimilars</vt:lpstr>
      <vt:lpstr>What’s in a name</vt:lpstr>
      <vt:lpstr>Tolsura® (Itraconazole)</vt:lpstr>
      <vt:lpstr>Itraconazole formulations</vt:lpstr>
      <vt:lpstr>CMV Resistance</vt:lpstr>
      <vt:lpstr>Prevymis™(letermovir)</vt:lpstr>
      <vt:lpstr>Prevymis™(letermovir)</vt:lpstr>
      <vt:lpstr>Panel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topics and New Drugs:  Updates from the transplant pharmacist</dc:title>
  <dc:creator>Harrison, Kimberly</dc:creator>
  <cp:lastModifiedBy>Harrison, Kimberly</cp:lastModifiedBy>
  <cp:revision>29</cp:revision>
  <dcterms:created xsi:type="dcterms:W3CDTF">2021-10-15T21:41:38Z</dcterms:created>
  <dcterms:modified xsi:type="dcterms:W3CDTF">2021-10-18T12:13:29Z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2021-10-15T21:41:39Z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7151a65f-1b72-4a36-9fd4-099c18ef4603</vt:lpwstr>
  </property>
  <property fmtid="{D5CDD505-2E9C-101B-9397-08002B2CF9AE}" pid="8" name="MSIP_Label_792c8cef-6f2b-4af1-b4ac-d815ff795cd6_ContentBits">
    <vt:lpwstr>0</vt:lpwstr>
  </property>
</Properties>
</file>