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1"/>
  </p:notesMasterIdLst>
  <p:sldIdLst>
    <p:sldId id="256" r:id="rId2"/>
    <p:sldId id="259" r:id="rId3"/>
    <p:sldId id="286" r:id="rId4"/>
    <p:sldId id="287" r:id="rId5"/>
    <p:sldId id="274" r:id="rId6"/>
    <p:sldId id="267" r:id="rId7"/>
    <p:sldId id="275" r:id="rId8"/>
    <p:sldId id="266" r:id="rId9"/>
    <p:sldId id="276" r:id="rId10"/>
    <p:sldId id="260" r:id="rId11"/>
    <p:sldId id="263" r:id="rId12"/>
    <p:sldId id="264" r:id="rId13"/>
    <p:sldId id="277" r:id="rId14"/>
    <p:sldId id="257" r:id="rId15"/>
    <p:sldId id="258" r:id="rId16"/>
    <p:sldId id="283" r:id="rId17"/>
    <p:sldId id="278" r:id="rId18"/>
    <p:sldId id="268" r:id="rId19"/>
    <p:sldId id="269" r:id="rId20"/>
    <p:sldId id="270" r:id="rId21"/>
    <p:sldId id="279" r:id="rId22"/>
    <p:sldId id="281" r:id="rId23"/>
    <p:sldId id="285" r:id="rId24"/>
    <p:sldId id="284" r:id="rId25"/>
    <p:sldId id="282" r:id="rId26"/>
    <p:sldId id="280" r:id="rId27"/>
    <p:sldId id="265" r:id="rId28"/>
    <p:sldId id="261" r:id="rId29"/>
    <p:sldId id="273"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58F"/>
    <a:srgbClr val="99773D"/>
    <a:srgbClr val="4E4E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6"/>
    <p:restoredTop sz="77230"/>
  </p:normalViewPr>
  <p:slideViewPr>
    <p:cSldViewPr snapToGrid="0" snapToObjects="1">
      <p:cViewPr varScale="1">
        <p:scale>
          <a:sx n="91" d="100"/>
          <a:sy n="91" d="100"/>
        </p:scale>
        <p:origin x="106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CAD93-F36E-194B-ABB5-2AABCE421FF1}" type="datetimeFigureOut">
              <a:rPr lang="en-US" smtClean="0"/>
              <a:t>10/18/2021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B2DD2A-3E14-6F49-BC88-FF641B98CCD7}" type="slidenum">
              <a:rPr lang="en-US" smtClean="0"/>
              <a:t>‹#›</a:t>
            </a:fld>
            <a:endParaRPr lang="en-US"/>
          </a:p>
        </p:txBody>
      </p:sp>
    </p:spTree>
    <p:extLst>
      <p:ext uri="{BB962C8B-B14F-4D97-AF65-F5344CB8AC3E}">
        <p14:creationId xmlns:p14="http://schemas.microsoft.com/office/powerpoint/2010/main" val="2742146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My name is Jennifer Williams, and I’m one of the surgical weight loss dietitians at the Vanderbilt Weight Loss Center.  Today I’ll be discussing bariatrics and pre/post transplant obesity from a nutrition perspective.  </a:t>
            </a:r>
          </a:p>
        </p:txBody>
      </p:sp>
      <p:sp>
        <p:nvSpPr>
          <p:cNvPr id="4" name="Slide Number Placeholder 3"/>
          <p:cNvSpPr>
            <a:spLocks noGrp="1"/>
          </p:cNvSpPr>
          <p:nvPr>
            <p:ph type="sldNum" sz="quarter" idx="5"/>
          </p:nvPr>
        </p:nvSpPr>
        <p:spPr/>
        <p:txBody>
          <a:bodyPr/>
          <a:lstStyle/>
          <a:p>
            <a:fld id="{CDB2DD2A-3E14-6F49-BC88-FF641B98CCD7}" type="slidenum">
              <a:rPr lang="en-US" smtClean="0"/>
              <a:t>1</a:t>
            </a:fld>
            <a:endParaRPr lang="en-US"/>
          </a:p>
        </p:txBody>
      </p:sp>
    </p:spTree>
    <p:extLst>
      <p:ext uri="{BB962C8B-B14F-4D97-AF65-F5344CB8AC3E}">
        <p14:creationId xmlns:p14="http://schemas.microsoft.com/office/powerpoint/2010/main" val="1774816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Vanderbilt University Medical Center transplant patient referrals for surgical weight loss are sent to the Vanderbilt Weight Loss Clinic’s Program coordinator – Wendy Tarpley.  There are no exclusions at this time.  Per Wendy, there is no exclusion for transplant patients because more patients are having the VSG (vertical sleeve gastrectomy) to qualify for transplant surgery, where a BMI or body mass index, has to be less than 40.  Of course, the VSG promotes restriction, instead of restriction and malabsorption like the RYGB. </a:t>
            </a:r>
          </a:p>
        </p:txBody>
      </p:sp>
      <p:sp>
        <p:nvSpPr>
          <p:cNvPr id="4" name="Slide Number Placeholder 3"/>
          <p:cNvSpPr>
            <a:spLocks noGrp="1"/>
          </p:cNvSpPr>
          <p:nvPr>
            <p:ph type="sldNum" sz="quarter" idx="5"/>
          </p:nvPr>
        </p:nvSpPr>
        <p:spPr/>
        <p:txBody>
          <a:bodyPr/>
          <a:lstStyle/>
          <a:p>
            <a:fld id="{CDB2DD2A-3E14-6F49-BC88-FF641B98CCD7}" type="slidenum">
              <a:rPr lang="en-US" smtClean="0"/>
              <a:t>10</a:t>
            </a:fld>
            <a:endParaRPr lang="en-US"/>
          </a:p>
        </p:txBody>
      </p:sp>
    </p:spTree>
    <p:extLst>
      <p:ext uri="{BB962C8B-B14F-4D97-AF65-F5344CB8AC3E}">
        <p14:creationId xmlns:p14="http://schemas.microsoft.com/office/powerpoint/2010/main" val="227637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post- transplant patients follow the normal pathway to bariatric surgery.  Unfortunately while many transplant patients quality for surgery, the sheer majority cancel even before the initial consult with the surgeon.  At this time for every 10 transplant patients referred, approximately 7 will cancel and stop pursuing weight loss surgery. </a:t>
            </a:r>
          </a:p>
        </p:txBody>
      </p:sp>
      <p:sp>
        <p:nvSpPr>
          <p:cNvPr id="4" name="Slide Number Placeholder 3"/>
          <p:cNvSpPr>
            <a:spLocks noGrp="1"/>
          </p:cNvSpPr>
          <p:nvPr>
            <p:ph type="sldNum" sz="quarter" idx="5"/>
          </p:nvPr>
        </p:nvSpPr>
        <p:spPr/>
        <p:txBody>
          <a:bodyPr/>
          <a:lstStyle/>
          <a:p>
            <a:fld id="{CDB2DD2A-3E14-6F49-BC88-FF641B98CCD7}" type="slidenum">
              <a:rPr lang="en-US" smtClean="0"/>
              <a:t>11</a:t>
            </a:fld>
            <a:endParaRPr lang="en-US"/>
          </a:p>
        </p:txBody>
      </p:sp>
    </p:spTree>
    <p:extLst>
      <p:ext uri="{BB962C8B-B14F-4D97-AF65-F5344CB8AC3E}">
        <p14:creationId xmlns:p14="http://schemas.microsoft.com/office/powerpoint/2010/main" val="1998891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time for every 10 transplant patients referred, approximately 7 will cancel and stop pursuing weight loss surgery. </a:t>
            </a:r>
          </a:p>
        </p:txBody>
      </p:sp>
      <p:sp>
        <p:nvSpPr>
          <p:cNvPr id="4" name="Slide Number Placeholder 3"/>
          <p:cNvSpPr>
            <a:spLocks noGrp="1"/>
          </p:cNvSpPr>
          <p:nvPr>
            <p:ph type="sldNum" sz="quarter" idx="5"/>
          </p:nvPr>
        </p:nvSpPr>
        <p:spPr/>
        <p:txBody>
          <a:bodyPr/>
          <a:lstStyle/>
          <a:p>
            <a:fld id="{CDB2DD2A-3E14-6F49-BC88-FF641B98CCD7}" type="slidenum">
              <a:rPr lang="en-US" smtClean="0"/>
              <a:t>12</a:t>
            </a:fld>
            <a:endParaRPr lang="en-US"/>
          </a:p>
        </p:txBody>
      </p:sp>
    </p:spTree>
    <p:extLst>
      <p:ext uri="{BB962C8B-B14F-4D97-AF65-F5344CB8AC3E}">
        <p14:creationId xmlns:p14="http://schemas.microsoft.com/office/powerpoint/2010/main" val="25959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F3E7A174-C151-604E-BEE0-7DCE107A0720}" type="datetimeFigureOut">
              <a:rPr lang="en-US" smtClean="0"/>
              <a:t>10/18/2021</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A82AB430-9ADE-9249-87AC-6481B97F61E0}" type="slidenum">
              <a:rPr lang="en-US" smtClean="0"/>
              <a:t>‹#›</a:t>
            </a:fld>
            <a:endParaRPr lang="en-US"/>
          </a:p>
        </p:txBody>
      </p:sp>
    </p:spTree>
    <p:extLst>
      <p:ext uri="{BB962C8B-B14F-4D97-AF65-F5344CB8AC3E}">
        <p14:creationId xmlns:p14="http://schemas.microsoft.com/office/powerpoint/2010/main" val="273800416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E7A174-C151-604E-BEE0-7DCE107A0720}"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151733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E7A174-C151-604E-BEE0-7DCE107A0720}"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488905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E7A174-C151-604E-BEE0-7DCE107A0720}" type="datetimeFigureOut">
              <a:rPr lang="en-US" smtClean="0"/>
              <a:t>10/18/2021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13459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F3E7A174-C151-604E-BEE0-7DCE107A0720}" type="datetimeFigureOut">
              <a:rPr lang="en-US" smtClean="0"/>
              <a:t>10/18/2021</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3319736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E7A174-C151-604E-BEE0-7DCE107A0720}"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276352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E7A174-C151-604E-BEE0-7DCE107A0720}" type="datetimeFigureOut">
              <a:rPr lang="en-US" smtClean="0"/>
              <a:t>10/18/2021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4122189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E7A174-C151-604E-BEE0-7DCE107A0720}" type="datetimeFigureOut">
              <a:rPr lang="en-US" smtClean="0"/>
              <a:t>10/18/2021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3486951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E7A174-C151-604E-BEE0-7DCE107A0720}" type="datetimeFigureOut">
              <a:rPr lang="en-US" smtClean="0"/>
              <a:t>10/18/2021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2AB430-9ADE-9249-87AC-6481B97F61E0}" type="slidenum">
              <a:rPr lang="en-US" smtClean="0"/>
              <a:t>‹#›</a:t>
            </a:fld>
            <a:endParaRPr lang="en-US"/>
          </a:p>
        </p:txBody>
      </p:sp>
    </p:spTree>
    <p:extLst>
      <p:ext uri="{BB962C8B-B14F-4D97-AF65-F5344CB8AC3E}">
        <p14:creationId xmlns:p14="http://schemas.microsoft.com/office/powerpoint/2010/main" val="3423241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F3E7A174-C151-604E-BEE0-7DCE107A0720}" type="datetimeFigureOut">
              <a:rPr lang="en-US" smtClean="0"/>
              <a:t>10/18/2021</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A82AB430-9ADE-9249-87AC-6481B97F61E0}" type="slidenum">
              <a:rPr lang="en-US" smtClean="0"/>
              <a:t>‹#›</a:t>
            </a:fld>
            <a:endParaRPr lang="en-U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5335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F3E7A174-C151-604E-BEE0-7DCE107A0720}" type="datetimeFigureOut">
              <a:rPr lang="en-US" smtClean="0"/>
              <a:t>10/18/2021</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A82AB430-9ADE-9249-87AC-6481B97F61E0}" type="slidenum">
              <a:rPr lang="en-US" smtClean="0"/>
              <a:t>‹#›</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58135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F3E7A174-C151-604E-BEE0-7DCE107A0720}" type="datetimeFigureOut">
              <a:rPr lang="en-US" smtClean="0"/>
              <a:t>10/18/2021</a:t>
            </a:fld>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A82AB430-9ADE-9249-87AC-6481B97F61E0}" type="slidenum">
              <a:rPr lang="en-US" smtClean="0"/>
              <a:t>‹#›</a:t>
            </a:fld>
            <a:endParaRPr lang="en-US"/>
          </a:p>
        </p:txBody>
      </p:sp>
    </p:spTree>
    <p:extLst>
      <p:ext uri="{BB962C8B-B14F-4D97-AF65-F5344CB8AC3E}">
        <p14:creationId xmlns:p14="http://schemas.microsoft.com/office/powerpoint/2010/main" val="12300285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vanderbilthealth.com/sites/default/files/2021-08/bariatric-nutrition-guide.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search.vanderbilthealth.com/locations/vanderbilt-weight-loss-center-clarksville" TargetMode="External"/><Relationship Id="rId7" Type="http://schemas.openxmlformats.org/officeDocument/2006/relationships/hyperlink" Target="https://www.vanderbilthealth.com/program/surgical-weight-loss" TargetMode="External"/><Relationship Id="rId2" Type="http://schemas.openxmlformats.org/officeDocument/2006/relationships/hyperlink" Target="https://search.vanderbilthealth.com/locations/vanderbilt-weight-loss-center" TargetMode="External"/><Relationship Id="rId1" Type="http://schemas.openxmlformats.org/officeDocument/2006/relationships/slideLayout" Target="../slideLayouts/slideLayout5.xml"/><Relationship Id="rId6" Type="http://schemas.openxmlformats.org/officeDocument/2006/relationships/hyperlink" Target="https://search.vanderbilthealth.com/locations/vanderbilt-surgical-weight-loss-murfreesboro" TargetMode="External"/><Relationship Id="rId5" Type="http://schemas.openxmlformats.org/officeDocument/2006/relationships/hyperlink" Target="https://search.vanderbilthealth.com/locations/vanderbilt-weight-loss-center-lebanon" TargetMode="External"/><Relationship Id="rId4" Type="http://schemas.openxmlformats.org/officeDocument/2006/relationships/hyperlink" Target="https://search.vanderbilthealth.com/locations/vanderbilt-surgical-weight-loss-jackson"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6104170"/>
            <a:ext cx="9144000" cy="753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0" y="6104170"/>
            <a:ext cx="9144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3805" y="6226789"/>
            <a:ext cx="1956390" cy="508592"/>
          </a:xfrm>
          <a:prstGeom prst="rect">
            <a:avLst/>
          </a:prstGeom>
        </p:spPr>
      </p:pic>
      <p:sp>
        <p:nvSpPr>
          <p:cNvPr id="6" name="Title 1"/>
          <p:cNvSpPr txBox="1">
            <a:spLocks/>
          </p:cNvSpPr>
          <p:nvPr/>
        </p:nvSpPr>
        <p:spPr>
          <a:xfrm>
            <a:off x="0" y="2373317"/>
            <a:ext cx="9144000" cy="1043026"/>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Bariatrics and Pre/Post </a:t>
            </a:r>
          </a:p>
          <a:p>
            <a:pPr algn="ctr"/>
            <a:r>
              <a:rPr lang="en-US" b="1" dirty="0"/>
              <a:t>Transplant Obesity</a:t>
            </a:r>
            <a:endParaRPr lang="en-US" dirty="0"/>
          </a:p>
          <a:p>
            <a:endParaRPr lang="en-US" dirty="0"/>
          </a:p>
        </p:txBody>
      </p:sp>
      <p:sp>
        <p:nvSpPr>
          <p:cNvPr id="7" name="Title 1"/>
          <p:cNvSpPr txBox="1">
            <a:spLocks/>
          </p:cNvSpPr>
          <p:nvPr/>
        </p:nvSpPr>
        <p:spPr>
          <a:xfrm>
            <a:off x="0" y="3506652"/>
            <a:ext cx="9144000" cy="146418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600" dirty="0">
                <a:solidFill>
                  <a:srgbClr val="4E4E4E"/>
                </a:solidFill>
              </a:rPr>
              <a:t>Jennifer Williams, MPH, RD, CSOWM, LDN</a:t>
            </a:r>
          </a:p>
          <a:p>
            <a:pPr algn="ctr"/>
            <a:r>
              <a:rPr lang="en-US" sz="1600" dirty="0">
                <a:solidFill>
                  <a:srgbClr val="4E4E4E"/>
                </a:solidFill>
              </a:rPr>
              <a:t>Surgical Weight Loss Dietitian</a:t>
            </a:r>
          </a:p>
          <a:p>
            <a:pPr algn="ctr"/>
            <a:r>
              <a:rPr lang="en-US" sz="1600" dirty="0">
                <a:solidFill>
                  <a:srgbClr val="4E4E4E"/>
                </a:solidFill>
              </a:rPr>
              <a:t>October 19, 2021</a:t>
            </a:r>
          </a:p>
        </p:txBody>
      </p:sp>
    </p:spTree>
    <p:extLst>
      <p:ext uri="{BB962C8B-B14F-4D97-AF65-F5344CB8AC3E}">
        <p14:creationId xmlns:p14="http://schemas.microsoft.com/office/powerpoint/2010/main" val="939575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EC596-B605-6441-9F93-DAB61A63804A}"/>
              </a:ext>
            </a:extLst>
          </p:cNvPr>
          <p:cNvSpPr>
            <a:spLocks noGrp="1"/>
          </p:cNvSpPr>
          <p:nvPr>
            <p:ph type="title"/>
          </p:nvPr>
        </p:nvSpPr>
        <p:spPr/>
        <p:txBody>
          <a:bodyPr/>
          <a:lstStyle/>
          <a:p>
            <a:r>
              <a:rPr lang="en-US" dirty="0"/>
              <a:t>General Eligibility</a:t>
            </a:r>
          </a:p>
        </p:txBody>
      </p:sp>
      <p:sp>
        <p:nvSpPr>
          <p:cNvPr id="3" name="Content Placeholder 2">
            <a:extLst>
              <a:ext uri="{FF2B5EF4-FFF2-40B4-BE49-F238E27FC236}">
                <a16:creationId xmlns:a16="http://schemas.microsoft.com/office/drawing/2014/main" id="{241FDED5-A153-F84F-BF21-3921692360E2}"/>
              </a:ext>
            </a:extLst>
          </p:cNvPr>
          <p:cNvSpPr>
            <a:spLocks noGrp="1"/>
          </p:cNvSpPr>
          <p:nvPr>
            <p:ph idx="1"/>
          </p:nvPr>
        </p:nvSpPr>
        <p:spPr/>
        <p:txBody>
          <a:bodyPr>
            <a:normAutofit/>
          </a:bodyPr>
          <a:lstStyle/>
          <a:p>
            <a:r>
              <a:rPr lang="en-US" dirty="0"/>
              <a:t>All VUMC transplant patient referrals for surgical weight loss are sent to the Vanderbilt Weight Loss Clinic’s program coordinator – Wendy Tarpley, RN, BSN. </a:t>
            </a:r>
          </a:p>
          <a:p>
            <a:r>
              <a:rPr lang="en-US" dirty="0"/>
              <a:t>There are no exclusions related to solid transplant need at this time. Per Wendy, there is no “exclusion for transplant patients because more patients are having the sleeve* to qualify for transplant surgery (BMI must be less than 40).”</a:t>
            </a:r>
          </a:p>
          <a:p>
            <a:endParaRPr lang="en-US" dirty="0"/>
          </a:p>
        </p:txBody>
      </p:sp>
    </p:spTree>
    <p:extLst>
      <p:ext uri="{BB962C8B-B14F-4D97-AF65-F5344CB8AC3E}">
        <p14:creationId xmlns:p14="http://schemas.microsoft.com/office/powerpoint/2010/main" val="88525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EC596-B605-6441-9F93-DAB61A63804A}"/>
              </a:ext>
            </a:extLst>
          </p:cNvPr>
          <p:cNvSpPr>
            <a:spLocks noGrp="1"/>
          </p:cNvSpPr>
          <p:nvPr>
            <p:ph type="title"/>
          </p:nvPr>
        </p:nvSpPr>
        <p:spPr/>
        <p:txBody>
          <a:bodyPr/>
          <a:lstStyle/>
          <a:p>
            <a:r>
              <a:rPr lang="en-US" dirty="0"/>
              <a:t>Eligibility - Steps</a:t>
            </a:r>
          </a:p>
        </p:txBody>
      </p:sp>
      <p:sp>
        <p:nvSpPr>
          <p:cNvPr id="3" name="Content Placeholder 2">
            <a:extLst>
              <a:ext uri="{FF2B5EF4-FFF2-40B4-BE49-F238E27FC236}">
                <a16:creationId xmlns:a16="http://schemas.microsoft.com/office/drawing/2014/main" id="{241FDED5-A153-F84F-BF21-3921692360E2}"/>
              </a:ext>
            </a:extLst>
          </p:cNvPr>
          <p:cNvSpPr>
            <a:spLocks noGrp="1"/>
          </p:cNvSpPr>
          <p:nvPr>
            <p:ph idx="1"/>
          </p:nvPr>
        </p:nvSpPr>
        <p:spPr/>
        <p:txBody>
          <a:bodyPr>
            <a:normAutofit/>
          </a:bodyPr>
          <a:lstStyle/>
          <a:p>
            <a:pPr marL="0" indent="0">
              <a:buNone/>
            </a:pPr>
            <a:r>
              <a:rPr lang="en-US" dirty="0"/>
              <a:t>Pts are screened and then start on the surgical pathway. </a:t>
            </a:r>
          </a:p>
          <a:p>
            <a:pPr lvl="1"/>
            <a:r>
              <a:rPr lang="en-US" dirty="0"/>
              <a:t>Surgical consult with MD</a:t>
            </a:r>
          </a:p>
          <a:p>
            <a:pPr lvl="1"/>
            <a:r>
              <a:rPr lang="en-US" dirty="0"/>
              <a:t>Telehealth Group Nutrition Education Class (60 minutes) with a Registered Dietitian to teach through nutrition changes required of those choosing Bariatric Surgery - </a:t>
            </a:r>
            <a:r>
              <a:rPr lang="en-US" dirty="0">
                <a:hlinkClick r:id="rId3"/>
              </a:rPr>
              <a:t>Bariatric Nutrition Guide</a:t>
            </a:r>
            <a:endParaRPr lang="en-US" dirty="0"/>
          </a:p>
          <a:p>
            <a:pPr lvl="1"/>
            <a:r>
              <a:rPr lang="en-US" dirty="0"/>
              <a:t>1:1 Nutrition Assessment with a RD (1 month after education class) – evaluation of progress on nutrition changes</a:t>
            </a:r>
          </a:p>
          <a:p>
            <a:pPr lvl="1"/>
            <a:r>
              <a:rPr lang="en-US" dirty="0"/>
              <a:t>Additional Nutrition Reassessment(s) </a:t>
            </a:r>
            <a:r>
              <a:rPr lang="en-US" i="1" dirty="0"/>
              <a:t>- as clinically required by RD or due to insurance</a:t>
            </a:r>
          </a:p>
          <a:p>
            <a:pPr lvl="1"/>
            <a:r>
              <a:rPr lang="en-US" dirty="0"/>
              <a:t>Support Group Attendance</a:t>
            </a:r>
          </a:p>
          <a:p>
            <a:pPr lvl="1"/>
            <a:r>
              <a:rPr lang="en-US" dirty="0"/>
              <a:t>Psych Eval</a:t>
            </a:r>
          </a:p>
          <a:p>
            <a:pPr lvl="1"/>
            <a:r>
              <a:rPr lang="en-US" dirty="0"/>
              <a:t>Labs, medical clearance, etc.</a:t>
            </a:r>
          </a:p>
        </p:txBody>
      </p:sp>
    </p:spTree>
    <p:extLst>
      <p:ext uri="{BB962C8B-B14F-4D97-AF65-F5344CB8AC3E}">
        <p14:creationId xmlns:p14="http://schemas.microsoft.com/office/powerpoint/2010/main" val="1885800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EC596-B605-6441-9F93-DAB61A63804A}"/>
              </a:ext>
            </a:extLst>
          </p:cNvPr>
          <p:cNvSpPr>
            <a:spLocks noGrp="1"/>
          </p:cNvSpPr>
          <p:nvPr>
            <p:ph type="title"/>
          </p:nvPr>
        </p:nvSpPr>
        <p:spPr/>
        <p:txBody>
          <a:bodyPr/>
          <a:lstStyle/>
          <a:p>
            <a:r>
              <a:rPr lang="en-US" dirty="0"/>
              <a:t>Eligibility &amp; Follow Through</a:t>
            </a:r>
          </a:p>
        </p:txBody>
      </p:sp>
      <p:sp>
        <p:nvSpPr>
          <p:cNvPr id="3" name="Content Placeholder 2">
            <a:extLst>
              <a:ext uri="{FF2B5EF4-FFF2-40B4-BE49-F238E27FC236}">
                <a16:creationId xmlns:a16="http://schemas.microsoft.com/office/drawing/2014/main" id="{241FDED5-A153-F84F-BF21-3921692360E2}"/>
              </a:ext>
            </a:extLst>
          </p:cNvPr>
          <p:cNvSpPr>
            <a:spLocks noGrp="1"/>
          </p:cNvSpPr>
          <p:nvPr>
            <p:ph idx="1"/>
          </p:nvPr>
        </p:nvSpPr>
        <p:spPr/>
        <p:txBody>
          <a:bodyPr>
            <a:normAutofit/>
          </a:bodyPr>
          <a:lstStyle/>
          <a:p>
            <a:pPr marL="0" indent="0" algn="ctr">
              <a:buNone/>
            </a:pPr>
            <a:r>
              <a:rPr lang="en-US" b="1" i="1" dirty="0"/>
              <a:t>“Approximately 7 out of every 10 transplant patient referrals to our surgical weight loss program unfortunately NEVER follow through with the initial consult with the surgeon</a:t>
            </a:r>
            <a:r>
              <a:rPr lang="en-US" b="1" dirty="0"/>
              <a:t>.” - </a:t>
            </a:r>
            <a:r>
              <a:rPr lang="en-US" dirty="0"/>
              <a:t>Wendy Tarpley, RN, BSN – Bariatric Program Coordinator</a:t>
            </a:r>
          </a:p>
          <a:p>
            <a:pPr marL="0" indent="0" algn="ctr">
              <a:buNone/>
            </a:pPr>
            <a:endParaRPr lang="en-US" b="1" i="1" dirty="0"/>
          </a:p>
          <a:p>
            <a:pPr marL="0" indent="0" algn="ctr">
              <a:buNone/>
            </a:pPr>
            <a:endParaRPr lang="en-US" b="1" i="1" dirty="0"/>
          </a:p>
          <a:p>
            <a:pPr marL="0" indent="0" algn="ctr">
              <a:buNone/>
            </a:pPr>
            <a:endParaRPr lang="en-US" b="1" i="1" dirty="0"/>
          </a:p>
          <a:p>
            <a:pPr marL="0" indent="0" algn="ctr">
              <a:buNone/>
            </a:pPr>
            <a:endParaRPr lang="en-US" b="1" i="1" dirty="0"/>
          </a:p>
          <a:p>
            <a:pPr marL="0" indent="0" algn="ctr">
              <a:buNone/>
            </a:pPr>
            <a:endParaRPr lang="en-US" b="1" i="1" dirty="0"/>
          </a:p>
          <a:p>
            <a:pPr marL="0" indent="0" algn="ctr">
              <a:buNone/>
            </a:pPr>
            <a:endParaRPr lang="en-US" b="1" i="1" dirty="0"/>
          </a:p>
          <a:p>
            <a:pPr marL="0" indent="0" algn="ctr">
              <a:buNone/>
            </a:pPr>
            <a:endParaRPr lang="en-US" b="1" i="1" dirty="0"/>
          </a:p>
        </p:txBody>
      </p:sp>
    </p:spTree>
    <p:extLst>
      <p:ext uri="{BB962C8B-B14F-4D97-AF65-F5344CB8AC3E}">
        <p14:creationId xmlns:p14="http://schemas.microsoft.com/office/powerpoint/2010/main" val="3732449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807A5A-5FF1-4F41-B75A-77AE19509B34}"/>
              </a:ext>
            </a:extLst>
          </p:cNvPr>
          <p:cNvSpPr>
            <a:spLocks noGrp="1"/>
          </p:cNvSpPr>
          <p:nvPr>
            <p:ph type="title"/>
          </p:nvPr>
        </p:nvSpPr>
        <p:spPr/>
        <p:txBody>
          <a:bodyPr/>
          <a:lstStyle/>
          <a:p>
            <a:r>
              <a:rPr lang="en-US" dirty="0"/>
              <a:t>Health Benefits – Before &amp; After</a:t>
            </a:r>
            <a:br>
              <a:rPr lang="en-US" dirty="0"/>
            </a:br>
            <a:endParaRPr lang="en-US" dirty="0"/>
          </a:p>
        </p:txBody>
      </p:sp>
      <p:sp>
        <p:nvSpPr>
          <p:cNvPr id="3" name="Content Placeholder 2">
            <a:extLst>
              <a:ext uri="{FF2B5EF4-FFF2-40B4-BE49-F238E27FC236}">
                <a16:creationId xmlns:a16="http://schemas.microsoft.com/office/drawing/2014/main" id="{AFD7E157-A6D1-7844-BC19-B55F5BC2387F}"/>
              </a:ext>
            </a:extLst>
          </p:cNvPr>
          <p:cNvSpPr>
            <a:spLocks noGrp="1"/>
          </p:cNvSpPr>
          <p:nvPr>
            <p:ph type="body" idx="1"/>
          </p:nvPr>
        </p:nvSpPr>
        <p:spPr/>
        <p:txBody>
          <a:bodyPr>
            <a:normAutofit lnSpcReduction="10000"/>
          </a:bodyPr>
          <a:lstStyle/>
          <a:p>
            <a:pPr marL="0" indent="0">
              <a:buNone/>
            </a:pPr>
            <a:br>
              <a:rPr lang="en-US" dirty="0"/>
            </a:br>
            <a:endParaRPr lang="en-US" dirty="0"/>
          </a:p>
        </p:txBody>
      </p:sp>
    </p:spTree>
    <p:extLst>
      <p:ext uri="{BB962C8B-B14F-4D97-AF65-F5344CB8AC3E}">
        <p14:creationId xmlns:p14="http://schemas.microsoft.com/office/powerpoint/2010/main" val="2137366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D625F-5D93-EF40-B0EC-04CEF3287859}"/>
              </a:ext>
            </a:extLst>
          </p:cNvPr>
          <p:cNvSpPr>
            <a:spLocks noGrp="1"/>
          </p:cNvSpPr>
          <p:nvPr>
            <p:ph type="title"/>
          </p:nvPr>
        </p:nvSpPr>
        <p:spPr/>
        <p:txBody>
          <a:bodyPr/>
          <a:lstStyle/>
          <a:p>
            <a:r>
              <a:rPr lang="en-US" dirty="0"/>
              <a:t>Bariatric Surgery BEFORE</a:t>
            </a:r>
          </a:p>
        </p:txBody>
      </p:sp>
      <p:sp>
        <p:nvSpPr>
          <p:cNvPr id="4" name="Content Placeholder 3">
            <a:extLst>
              <a:ext uri="{FF2B5EF4-FFF2-40B4-BE49-F238E27FC236}">
                <a16:creationId xmlns:a16="http://schemas.microsoft.com/office/drawing/2014/main" id="{93EA0CDA-30D3-5843-8410-B876F0BDE02D}"/>
              </a:ext>
            </a:extLst>
          </p:cNvPr>
          <p:cNvSpPr>
            <a:spLocks noGrp="1"/>
          </p:cNvSpPr>
          <p:nvPr>
            <p:ph idx="1"/>
          </p:nvPr>
        </p:nvSpPr>
        <p:spPr/>
        <p:txBody>
          <a:bodyPr>
            <a:normAutofit lnSpcReduction="10000"/>
          </a:bodyPr>
          <a:lstStyle/>
          <a:p>
            <a:r>
              <a:rPr lang="en-US" dirty="0"/>
              <a:t>When bariatric surgery is initiated before transplant, many risk factors are reduced:</a:t>
            </a:r>
          </a:p>
          <a:p>
            <a:pPr lvl="1"/>
            <a:r>
              <a:rPr lang="en-US" dirty="0"/>
              <a:t>Improved glycemic control, reduction or elimination of DM meds, resolution of DM at times</a:t>
            </a:r>
          </a:p>
          <a:p>
            <a:pPr lvl="1"/>
            <a:r>
              <a:rPr lang="en-US" dirty="0"/>
              <a:t>Dramatic improvement in BP, discontinuation/reduction in HTN meds</a:t>
            </a:r>
          </a:p>
          <a:p>
            <a:pPr lvl="1"/>
            <a:r>
              <a:rPr lang="en-US" dirty="0"/>
              <a:t>Improved mobility</a:t>
            </a:r>
          </a:p>
          <a:p>
            <a:pPr lvl="1"/>
            <a:r>
              <a:rPr lang="en-US" dirty="0"/>
              <a:t>Potential ability to halt/delay disease progression, so as to prevent transplant need or how soon a transplant would be required – depending on disease state</a:t>
            </a:r>
          </a:p>
          <a:p>
            <a:pPr lvl="1"/>
            <a:r>
              <a:rPr lang="en-US" dirty="0"/>
              <a:t>Reduced weight (BMI of &lt; 40), so that surgeon can proceed safely with transplant</a:t>
            </a:r>
          </a:p>
          <a:p>
            <a:pPr lvl="1"/>
            <a:r>
              <a:rPr lang="en-US" dirty="0"/>
              <a:t>Improved energy</a:t>
            </a:r>
          </a:p>
          <a:p>
            <a:pPr lvl="1"/>
            <a:r>
              <a:rPr lang="en-US" dirty="0"/>
              <a:t>Often, bariatric surgery requirements result in a healthier diet that leads to a more well nourished pt.</a:t>
            </a:r>
          </a:p>
          <a:p>
            <a:pPr lvl="1"/>
            <a:endParaRPr lang="en-US" dirty="0"/>
          </a:p>
        </p:txBody>
      </p:sp>
    </p:spTree>
    <p:extLst>
      <p:ext uri="{BB962C8B-B14F-4D97-AF65-F5344CB8AC3E}">
        <p14:creationId xmlns:p14="http://schemas.microsoft.com/office/powerpoint/2010/main" val="1033048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4389B-4699-9043-AAAC-FFC0546ECA16}"/>
              </a:ext>
            </a:extLst>
          </p:cNvPr>
          <p:cNvSpPr>
            <a:spLocks noGrp="1"/>
          </p:cNvSpPr>
          <p:nvPr>
            <p:ph type="title"/>
          </p:nvPr>
        </p:nvSpPr>
        <p:spPr/>
        <p:txBody>
          <a:bodyPr/>
          <a:lstStyle/>
          <a:p>
            <a:r>
              <a:rPr lang="en-US" dirty="0"/>
              <a:t>Bariatric Surgery AFTER</a:t>
            </a:r>
          </a:p>
        </p:txBody>
      </p:sp>
      <p:sp>
        <p:nvSpPr>
          <p:cNvPr id="3" name="Content Placeholder 2">
            <a:extLst>
              <a:ext uri="{FF2B5EF4-FFF2-40B4-BE49-F238E27FC236}">
                <a16:creationId xmlns:a16="http://schemas.microsoft.com/office/drawing/2014/main" id="{941CC487-4DC2-7D45-AB2C-EF975B3189FF}"/>
              </a:ext>
            </a:extLst>
          </p:cNvPr>
          <p:cNvSpPr>
            <a:spLocks noGrp="1"/>
          </p:cNvSpPr>
          <p:nvPr>
            <p:ph idx="1"/>
          </p:nvPr>
        </p:nvSpPr>
        <p:spPr/>
        <p:txBody>
          <a:bodyPr>
            <a:normAutofit/>
          </a:bodyPr>
          <a:lstStyle/>
          <a:p>
            <a:pPr marL="0" indent="0" algn="ctr">
              <a:buNone/>
            </a:pPr>
            <a:r>
              <a:rPr lang="en-US" i="1" dirty="0"/>
              <a:t>Most studies support waiting a minimum of 1 year AFTER transplant surgery for bariatric surgery to take place, when needed due to obesity. </a:t>
            </a:r>
            <a:br>
              <a:rPr lang="en-US" i="1" dirty="0"/>
            </a:br>
            <a:endParaRPr lang="en-US" i="1" dirty="0"/>
          </a:p>
          <a:p>
            <a:r>
              <a:rPr lang="en-US"/>
              <a:t>Assistance </a:t>
            </a:r>
            <a:r>
              <a:rPr lang="en-US" dirty="0"/>
              <a:t>in achieving a weight that taxes the body less, helping organs to last longer</a:t>
            </a:r>
          </a:p>
          <a:p>
            <a:r>
              <a:rPr lang="en-US" dirty="0"/>
              <a:t>Continued assistance in delaying other disease progressions, co-morbidities</a:t>
            </a:r>
          </a:p>
          <a:p>
            <a:r>
              <a:rPr lang="en-US" dirty="0"/>
              <a:t>All the same benefits as BEFORE - improvement in overall health and quality of life!</a:t>
            </a:r>
          </a:p>
          <a:p>
            <a:endParaRPr lang="en-US" dirty="0"/>
          </a:p>
          <a:p>
            <a:endParaRPr lang="en-US" dirty="0"/>
          </a:p>
        </p:txBody>
      </p:sp>
    </p:spTree>
    <p:extLst>
      <p:ext uri="{BB962C8B-B14F-4D97-AF65-F5344CB8AC3E}">
        <p14:creationId xmlns:p14="http://schemas.microsoft.com/office/powerpoint/2010/main" val="3771475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7C1-B017-9743-9132-FC8C81ED4AE7}"/>
              </a:ext>
            </a:extLst>
          </p:cNvPr>
          <p:cNvSpPr>
            <a:spLocks noGrp="1"/>
          </p:cNvSpPr>
          <p:nvPr>
            <p:ph type="title"/>
          </p:nvPr>
        </p:nvSpPr>
        <p:spPr/>
        <p:txBody>
          <a:bodyPr/>
          <a:lstStyle/>
          <a:p>
            <a:r>
              <a:rPr lang="en-US" dirty="0"/>
              <a:t>SWL - Weight Loss Percentages</a:t>
            </a:r>
          </a:p>
        </p:txBody>
      </p:sp>
      <p:sp>
        <p:nvSpPr>
          <p:cNvPr id="3" name="Content Placeholder 2">
            <a:extLst>
              <a:ext uri="{FF2B5EF4-FFF2-40B4-BE49-F238E27FC236}">
                <a16:creationId xmlns:a16="http://schemas.microsoft.com/office/drawing/2014/main" id="{26EF3D10-3CAC-554A-9DF8-3D94AA148E98}"/>
              </a:ext>
            </a:extLst>
          </p:cNvPr>
          <p:cNvSpPr>
            <a:spLocks noGrp="1"/>
          </p:cNvSpPr>
          <p:nvPr>
            <p:ph idx="1"/>
          </p:nvPr>
        </p:nvSpPr>
        <p:spPr/>
        <p:txBody>
          <a:bodyPr>
            <a:normAutofit/>
          </a:bodyPr>
          <a:lstStyle/>
          <a:p>
            <a:r>
              <a:rPr lang="en-US" dirty="0"/>
              <a:t>VSG – generally produces a weight loss of 50 – 60% of excess weight*</a:t>
            </a:r>
          </a:p>
          <a:p>
            <a:r>
              <a:rPr lang="en-US" dirty="0"/>
              <a:t>RYGB – generally produces a weight loss of 60 – 75% of excess weight</a:t>
            </a:r>
          </a:p>
          <a:p>
            <a:endParaRPr lang="en-US" dirty="0"/>
          </a:p>
          <a:p>
            <a:pPr marL="0" indent="0" algn="ctr">
              <a:buNone/>
            </a:pPr>
            <a:r>
              <a:rPr lang="en-US" b="1" i="1" dirty="0"/>
              <a:t>Weight loss can certainly exceed these levels, but this is what is typical. </a:t>
            </a:r>
            <a:endParaRPr lang="en-US" dirty="0"/>
          </a:p>
          <a:p>
            <a:pPr marL="0" indent="0" algn="ctr">
              <a:buNone/>
            </a:pPr>
            <a:endParaRPr lang="en-US" b="1" i="1" dirty="0"/>
          </a:p>
          <a:p>
            <a:pPr marL="0" indent="0">
              <a:buNone/>
            </a:pPr>
            <a:r>
              <a:rPr lang="en-US" sz="1500" i="1" dirty="0"/>
              <a:t>*Excess weight is defined as the difference between the patient’s current weight and the weight that places the patient at a BMI of 25.</a:t>
            </a:r>
          </a:p>
        </p:txBody>
      </p:sp>
    </p:spTree>
    <p:extLst>
      <p:ext uri="{BB962C8B-B14F-4D97-AF65-F5344CB8AC3E}">
        <p14:creationId xmlns:p14="http://schemas.microsoft.com/office/powerpoint/2010/main" val="983748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FAB813-80DD-304D-A11E-C547A8571A6B}"/>
              </a:ext>
            </a:extLst>
          </p:cNvPr>
          <p:cNvSpPr>
            <a:spLocks noGrp="1"/>
          </p:cNvSpPr>
          <p:nvPr>
            <p:ph type="title"/>
          </p:nvPr>
        </p:nvSpPr>
        <p:spPr/>
        <p:txBody>
          <a:bodyPr>
            <a:normAutofit/>
          </a:bodyPr>
          <a:lstStyle/>
          <a:p>
            <a:r>
              <a:rPr lang="en-US" dirty="0"/>
              <a:t>Nutrition Factors</a:t>
            </a:r>
            <a:br>
              <a:rPr lang="en-US" dirty="0"/>
            </a:br>
            <a:endParaRPr lang="en-US" dirty="0"/>
          </a:p>
        </p:txBody>
      </p:sp>
      <p:sp>
        <p:nvSpPr>
          <p:cNvPr id="5" name="Text Placeholder 4">
            <a:extLst>
              <a:ext uri="{FF2B5EF4-FFF2-40B4-BE49-F238E27FC236}">
                <a16:creationId xmlns:a16="http://schemas.microsoft.com/office/drawing/2014/main" id="{CFD82B4D-E1CF-0349-AD67-B27A7E04AB6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87877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0DB9-6AAB-304A-B23B-51AA377869C1}"/>
              </a:ext>
            </a:extLst>
          </p:cNvPr>
          <p:cNvSpPr>
            <a:spLocks noGrp="1"/>
          </p:cNvSpPr>
          <p:nvPr>
            <p:ph type="title"/>
          </p:nvPr>
        </p:nvSpPr>
        <p:spPr/>
        <p:txBody>
          <a:bodyPr/>
          <a:lstStyle/>
          <a:p>
            <a:r>
              <a:rPr lang="en-US" dirty="0"/>
              <a:t>Nutrition</a:t>
            </a:r>
          </a:p>
        </p:txBody>
      </p:sp>
      <p:sp>
        <p:nvSpPr>
          <p:cNvPr id="3" name="Content Placeholder 2">
            <a:extLst>
              <a:ext uri="{FF2B5EF4-FFF2-40B4-BE49-F238E27FC236}">
                <a16:creationId xmlns:a16="http://schemas.microsoft.com/office/drawing/2014/main" id="{391CF417-64E8-354F-87EA-8ADD56545383}"/>
              </a:ext>
            </a:extLst>
          </p:cNvPr>
          <p:cNvSpPr>
            <a:spLocks noGrp="1"/>
          </p:cNvSpPr>
          <p:nvPr>
            <p:ph idx="1"/>
          </p:nvPr>
        </p:nvSpPr>
        <p:spPr/>
        <p:txBody>
          <a:bodyPr>
            <a:normAutofit fontScale="92500" lnSpcReduction="20000"/>
          </a:bodyPr>
          <a:lstStyle/>
          <a:p>
            <a:pPr marL="0" indent="0">
              <a:buNone/>
            </a:pPr>
            <a:r>
              <a:rPr lang="en-US" dirty="0"/>
              <a:t>Macronutrients &amp; micronutrients are monitored through diet recalls with RDs and nutrition labs (week 1 and then months 1, 3, 6, 12, 18 and once a year at 2 years postop bariatric surgery and beyond)</a:t>
            </a:r>
          </a:p>
          <a:p>
            <a:pPr marL="0" indent="0">
              <a:buNone/>
            </a:pPr>
            <a:endParaRPr lang="en-US" dirty="0"/>
          </a:p>
          <a:p>
            <a:pPr marL="0" indent="0">
              <a:buNone/>
            </a:pPr>
            <a:r>
              <a:rPr lang="en-US" dirty="0"/>
              <a:t>The RDs in the weight loss clinics provide guidance, deferring to renal or other specialty providers, as appropriate, to ensure appropriate nourishment with the following:</a:t>
            </a:r>
          </a:p>
          <a:p>
            <a:r>
              <a:rPr lang="en-US" dirty="0"/>
              <a:t>Protein </a:t>
            </a:r>
          </a:p>
          <a:p>
            <a:r>
              <a:rPr lang="en-US" dirty="0"/>
              <a:t>Calories</a:t>
            </a:r>
          </a:p>
          <a:p>
            <a:r>
              <a:rPr lang="en-US" dirty="0"/>
              <a:t>Fat</a:t>
            </a:r>
          </a:p>
          <a:p>
            <a:r>
              <a:rPr lang="en-US" dirty="0"/>
              <a:t>Carbohydrate</a:t>
            </a:r>
          </a:p>
          <a:p>
            <a:r>
              <a:rPr lang="en-US" dirty="0"/>
              <a:t>Fluid &amp; Electrolytes </a:t>
            </a:r>
          </a:p>
          <a:p>
            <a:r>
              <a:rPr lang="en-US" dirty="0"/>
              <a:t>Vitamins and Minerals</a:t>
            </a:r>
          </a:p>
        </p:txBody>
      </p:sp>
    </p:spTree>
    <p:extLst>
      <p:ext uri="{BB962C8B-B14F-4D97-AF65-F5344CB8AC3E}">
        <p14:creationId xmlns:p14="http://schemas.microsoft.com/office/powerpoint/2010/main" val="744564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0DB9-6AAB-304A-B23B-51AA377869C1}"/>
              </a:ext>
            </a:extLst>
          </p:cNvPr>
          <p:cNvSpPr>
            <a:spLocks noGrp="1"/>
          </p:cNvSpPr>
          <p:nvPr>
            <p:ph type="title"/>
          </p:nvPr>
        </p:nvSpPr>
        <p:spPr/>
        <p:txBody>
          <a:bodyPr/>
          <a:lstStyle/>
          <a:p>
            <a:r>
              <a:rPr lang="en-US" dirty="0"/>
              <a:t>Nutrition - Overview</a:t>
            </a:r>
          </a:p>
        </p:txBody>
      </p:sp>
      <p:sp>
        <p:nvSpPr>
          <p:cNvPr id="3" name="Content Placeholder 2">
            <a:extLst>
              <a:ext uri="{FF2B5EF4-FFF2-40B4-BE49-F238E27FC236}">
                <a16:creationId xmlns:a16="http://schemas.microsoft.com/office/drawing/2014/main" id="{391CF417-64E8-354F-87EA-8ADD56545383}"/>
              </a:ext>
            </a:extLst>
          </p:cNvPr>
          <p:cNvSpPr>
            <a:spLocks noGrp="1"/>
          </p:cNvSpPr>
          <p:nvPr>
            <p:ph idx="1"/>
          </p:nvPr>
        </p:nvSpPr>
        <p:spPr/>
        <p:txBody>
          <a:bodyPr>
            <a:normAutofit/>
          </a:bodyPr>
          <a:lstStyle/>
          <a:p>
            <a:r>
              <a:rPr lang="en-US" dirty="0"/>
              <a:t>Protein</a:t>
            </a:r>
          </a:p>
          <a:p>
            <a:pPr lvl="1"/>
            <a:r>
              <a:rPr lang="en-US" dirty="0"/>
              <a:t>Higher % generally (ASMBS guidelines: 60 – 80 grams/day) </a:t>
            </a:r>
          </a:p>
          <a:p>
            <a:pPr lvl="1"/>
            <a:r>
              <a:rPr lang="en-US" dirty="0"/>
              <a:t>Mindful of kidney function (late staged disease/dialysis) – protein is modified as appropriate.</a:t>
            </a:r>
          </a:p>
          <a:p>
            <a:r>
              <a:rPr lang="en-US" dirty="0"/>
              <a:t>Calories </a:t>
            </a:r>
          </a:p>
          <a:p>
            <a:pPr lvl="1"/>
            <a:r>
              <a:rPr lang="en-US" dirty="0"/>
              <a:t>Initially low at approximately 500/day for first 3 months after WLS; maintenance generally 1000 – 1200 for women, 1200 – 1400/1500 for men</a:t>
            </a:r>
          </a:p>
          <a:p>
            <a:r>
              <a:rPr lang="en-US" dirty="0"/>
              <a:t>Fat</a:t>
            </a:r>
          </a:p>
          <a:p>
            <a:pPr lvl="1"/>
            <a:r>
              <a:rPr lang="en-US" dirty="0"/>
              <a:t>Typically roughly 30 - 35%, depending on disease state/conditions</a:t>
            </a:r>
          </a:p>
        </p:txBody>
      </p:sp>
    </p:spTree>
    <p:extLst>
      <p:ext uri="{BB962C8B-B14F-4D97-AF65-F5344CB8AC3E}">
        <p14:creationId xmlns:p14="http://schemas.microsoft.com/office/powerpoint/2010/main" val="245417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FA85B-B34E-B64F-832A-C4C40ABE4B5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C11B9906-0CE2-CB4A-A111-7A89FA68CB75}"/>
              </a:ext>
            </a:extLst>
          </p:cNvPr>
          <p:cNvSpPr>
            <a:spLocks noGrp="1"/>
          </p:cNvSpPr>
          <p:nvPr>
            <p:ph idx="1"/>
          </p:nvPr>
        </p:nvSpPr>
        <p:spPr/>
        <p:txBody>
          <a:bodyPr/>
          <a:lstStyle/>
          <a:p>
            <a:r>
              <a:rPr lang="en-US" dirty="0"/>
              <a:t>Medical Weight Loss</a:t>
            </a:r>
          </a:p>
          <a:p>
            <a:r>
              <a:rPr lang="en-US" dirty="0"/>
              <a:t>Reasons for Bariatric Surgery</a:t>
            </a:r>
          </a:p>
          <a:p>
            <a:r>
              <a:rPr lang="en-US" dirty="0"/>
              <a:t>Types of Bariatric Surgery at VUMC</a:t>
            </a:r>
          </a:p>
          <a:p>
            <a:r>
              <a:rPr lang="en-US" dirty="0"/>
              <a:t>Eligibility/Exclusion Parameters for Transplant</a:t>
            </a:r>
          </a:p>
          <a:p>
            <a:r>
              <a:rPr lang="en-US" dirty="0"/>
              <a:t>Health Benefits  - Before &amp; After</a:t>
            </a:r>
          </a:p>
          <a:p>
            <a:r>
              <a:rPr lang="en-US" dirty="0"/>
              <a:t>Nutrition Factors</a:t>
            </a:r>
          </a:p>
          <a:p>
            <a:r>
              <a:rPr lang="en-US" dirty="0"/>
              <a:t>Covid-19 Impact</a:t>
            </a:r>
          </a:p>
          <a:p>
            <a:r>
              <a:rPr lang="en-US" dirty="0"/>
              <a:t>VUMC Surgical Weight Loss Locations</a:t>
            </a:r>
          </a:p>
        </p:txBody>
      </p:sp>
    </p:spTree>
    <p:extLst>
      <p:ext uri="{BB962C8B-B14F-4D97-AF65-F5344CB8AC3E}">
        <p14:creationId xmlns:p14="http://schemas.microsoft.com/office/powerpoint/2010/main" val="894089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0DB9-6AAB-304A-B23B-51AA377869C1}"/>
              </a:ext>
            </a:extLst>
          </p:cNvPr>
          <p:cNvSpPr>
            <a:spLocks noGrp="1"/>
          </p:cNvSpPr>
          <p:nvPr>
            <p:ph type="title"/>
          </p:nvPr>
        </p:nvSpPr>
        <p:spPr/>
        <p:txBody>
          <a:bodyPr/>
          <a:lstStyle/>
          <a:p>
            <a:r>
              <a:rPr lang="en-US" dirty="0"/>
              <a:t>Nutrition - Overview</a:t>
            </a:r>
          </a:p>
        </p:txBody>
      </p:sp>
      <p:sp>
        <p:nvSpPr>
          <p:cNvPr id="3" name="Content Placeholder 2">
            <a:extLst>
              <a:ext uri="{FF2B5EF4-FFF2-40B4-BE49-F238E27FC236}">
                <a16:creationId xmlns:a16="http://schemas.microsoft.com/office/drawing/2014/main" id="{391CF417-64E8-354F-87EA-8ADD56545383}"/>
              </a:ext>
            </a:extLst>
          </p:cNvPr>
          <p:cNvSpPr>
            <a:spLocks noGrp="1"/>
          </p:cNvSpPr>
          <p:nvPr>
            <p:ph idx="1"/>
          </p:nvPr>
        </p:nvSpPr>
        <p:spPr/>
        <p:txBody>
          <a:bodyPr>
            <a:normAutofit/>
          </a:bodyPr>
          <a:lstStyle/>
          <a:p>
            <a:r>
              <a:rPr lang="en-US" dirty="0"/>
              <a:t>Carbohydrate</a:t>
            </a:r>
          </a:p>
          <a:p>
            <a:pPr lvl="1"/>
            <a:r>
              <a:rPr lang="en-US" dirty="0"/>
              <a:t>The most variable of the macronutrients, generally fairly low, but may represent up to 40% longer term.</a:t>
            </a:r>
          </a:p>
          <a:p>
            <a:r>
              <a:rPr lang="en-US" dirty="0"/>
              <a:t>Fluid &amp; Electrolytes</a:t>
            </a:r>
          </a:p>
          <a:p>
            <a:pPr lvl="1"/>
            <a:r>
              <a:rPr lang="en-US" dirty="0"/>
              <a:t>Normally liberal (&gt; 64 oz+), unless restrictions r/t CHF, dialysis, etc.</a:t>
            </a:r>
          </a:p>
          <a:p>
            <a:pPr lvl="1"/>
            <a:r>
              <a:rPr lang="en-US" dirty="0"/>
              <a:t>Limited caffeine (limited to 1 – 2 cups/day of coffee or equivalent)</a:t>
            </a:r>
          </a:p>
          <a:p>
            <a:pPr lvl="1"/>
            <a:r>
              <a:rPr lang="en-US" dirty="0"/>
              <a:t>Electrolytes - levels are monitored by labs and based on s/</a:t>
            </a:r>
            <a:r>
              <a:rPr lang="en-US" dirty="0" err="1"/>
              <a:t>sx</a:t>
            </a:r>
            <a:r>
              <a:rPr lang="en-US" dirty="0"/>
              <a:t> after WLS</a:t>
            </a:r>
          </a:p>
          <a:p>
            <a:r>
              <a:rPr lang="en-US" dirty="0"/>
              <a:t>Vitamins and Minerals</a:t>
            </a:r>
          </a:p>
          <a:p>
            <a:pPr lvl="1"/>
            <a:r>
              <a:rPr lang="en-US" dirty="0"/>
              <a:t>Levels are monitored by labs</a:t>
            </a:r>
          </a:p>
          <a:p>
            <a:pPr lvl="1"/>
            <a:r>
              <a:rPr lang="en-US" dirty="0"/>
              <a:t>ASMBS compliant supplements are recommended, unless otherwise needed</a:t>
            </a:r>
          </a:p>
        </p:txBody>
      </p:sp>
    </p:spTree>
    <p:extLst>
      <p:ext uri="{BB962C8B-B14F-4D97-AF65-F5344CB8AC3E}">
        <p14:creationId xmlns:p14="http://schemas.microsoft.com/office/powerpoint/2010/main" val="2359092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D6652E-5CAE-DC40-B4FB-41FA1D193A24}"/>
              </a:ext>
            </a:extLst>
          </p:cNvPr>
          <p:cNvSpPr>
            <a:spLocks noGrp="1"/>
          </p:cNvSpPr>
          <p:nvPr>
            <p:ph type="title"/>
          </p:nvPr>
        </p:nvSpPr>
        <p:spPr/>
        <p:txBody>
          <a:bodyPr>
            <a:normAutofit fontScale="90000"/>
          </a:bodyPr>
          <a:lstStyle/>
          <a:p>
            <a:r>
              <a:rPr lang="en-US" dirty="0"/>
              <a:t>Long Term Implications &amp; Challenges</a:t>
            </a:r>
            <a:br>
              <a:rPr lang="en-US" dirty="0"/>
            </a:br>
            <a:endParaRPr lang="en-US" dirty="0"/>
          </a:p>
        </p:txBody>
      </p:sp>
      <p:sp>
        <p:nvSpPr>
          <p:cNvPr id="5" name="Text Placeholder 4">
            <a:extLst>
              <a:ext uri="{FF2B5EF4-FFF2-40B4-BE49-F238E27FC236}">
                <a16:creationId xmlns:a16="http://schemas.microsoft.com/office/drawing/2014/main" id="{A19509F4-DADD-AC48-BBED-981277C7641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97167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3D6007-F857-2D46-A76D-C812A8BA0B4B}"/>
              </a:ext>
            </a:extLst>
          </p:cNvPr>
          <p:cNvSpPr>
            <a:spLocks noGrp="1"/>
          </p:cNvSpPr>
          <p:nvPr>
            <p:ph type="title"/>
          </p:nvPr>
        </p:nvSpPr>
        <p:spPr/>
        <p:txBody>
          <a:bodyPr/>
          <a:lstStyle/>
          <a:p>
            <a:r>
              <a:rPr lang="en-US" dirty="0"/>
              <a:t>Potential Long Term Challenges</a:t>
            </a:r>
          </a:p>
        </p:txBody>
      </p:sp>
      <p:sp>
        <p:nvSpPr>
          <p:cNvPr id="5" name="Content Placeholder 4">
            <a:extLst>
              <a:ext uri="{FF2B5EF4-FFF2-40B4-BE49-F238E27FC236}">
                <a16:creationId xmlns:a16="http://schemas.microsoft.com/office/drawing/2014/main" id="{3A8438A5-0F25-2D41-B179-94D00F2C2637}"/>
              </a:ext>
            </a:extLst>
          </p:cNvPr>
          <p:cNvSpPr>
            <a:spLocks noGrp="1"/>
          </p:cNvSpPr>
          <p:nvPr>
            <p:ph idx="1"/>
          </p:nvPr>
        </p:nvSpPr>
        <p:spPr/>
        <p:txBody>
          <a:bodyPr>
            <a:normAutofit/>
          </a:bodyPr>
          <a:lstStyle/>
          <a:p>
            <a:r>
              <a:rPr lang="en-US" dirty="0"/>
              <a:t>Dumping syndrome</a:t>
            </a:r>
          </a:p>
          <a:p>
            <a:r>
              <a:rPr lang="en-US" dirty="0"/>
              <a:t>Hypoglycemia</a:t>
            </a:r>
          </a:p>
          <a:p>
            <a:r>
              <a:rPr lang="en-US" dirty="0"/>
              <a:t>Malnutrition</a:t>
            </a:r>
          </a:p>
          <a:p>
            <a:r>
              <a:rPr lang="en-US" dirty="0"/>
              <a:t>Ulcers</a:t>
            </a:r>
          </a:p>
          <a:p>
            <a:r>
              <a:rPr lang="en-US" dirty="0"/>
              <a:t>Bowel obstruction/ “blockages”</a:t>
            </a:r>
          </a:p>
          <a:p>
            <a:r>
              <a:rPr lang="en-US" dirty="0"/>
              <a:t>Transference of addiction (ETOH, exercise, </a:t>
            </a:r>
            <a:r>
              <a:rPr lang="en-US" dirty="0" err="1"/>
              <a:t>etc</a:t>
            </a:r>
            <a:r>
              <a:rPr lang="en-US" dirty="0"/>
              <a:t>)</a:t>
            </a:r>
          </a:p>
        </p:txBody>
      </p:sp>
    </p:spTree>
    <p:extLst>
      <p:ext uri="{BB962C8B-B14F-4D97-AF65-F5344CB8AC3E}">
        <p14:creationId xmlns:p14="http://schemas.microsoft.com/office/powerpoint/2010/main" val="3696283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6FF42F-61D7-C94E-9424-C1AC364CA517}"/>
              </a:ext>
            </a:extLst>
          </p:cNvPr>
          <p:cNvSpPr>
            <a:spLocks noGrp="1"/>
          </p:cNvSpPr>
          <p:nvPr>
            <p:ph type="title"/>
          </p:nvPr>
        </p:nvSpPr>
        <p:spPr/>
        <p:txBody>
          <a:bodyPr/>
          <a:lstStyle/>
          <a:p>
            <a:r>
              <a:rPr lang="en-US" dirty="0"/>
              <a:t>Covid-19 Impact</a:t>
            </a:r>
            <a:br>
              <a:rPr lang="en-US" dirty="0"/>
            </a:br>
            <a:endParaRPr lang="en-US" dirty="0"/>
          </a:p>
        </p:txBody>
      </p:sp>
      <p:sp>
        <p:nvSpPr>
          <p:cNvPr id="5" name="Text Placeholder 4">
            <a:extLst>
              <a:ext uri="{FF2B5EF4-FFF2-40B4-BE49-F238E27FC236}">
                <a16:creationId xmlns:a16="http://schemas.microsoft.com/office/drawing/2014/main" id="{9456166A-FC9E-8E4A-B044-305FD5CA7ED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40285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73467-CE8A-F142-A1C9-1432A0014BC6}"/>
              </a:ext>
            </a:extLst>
          </p:cNvPr>
          <p:cNvSpPr>
            <a:spLocks noGrp="1"/>
          </p:cNvSpPr>
          <p:nvPr>
            <p:ph type="title"/>
          </p:nvPr>
        </p:nvSpPr>
        <p:spPr/>
        <p:txBody>
          <a:bodyPr/>
          <a:lstStyle/>
          <a:p>
            <a:r>
              <a:rPr lang="en-US" dirty="0"/>
              <a:t>Covid Impact</a:t>
            </a:r>
          </a:p>
        </p:txBody>
      </p:sp>
      <p:sp>
        <p:nvSpPr>
          <p:cNvPr id="3" name="Content Placeholder 2">
            <a:extLst>
              <a:ext uri="{FF2B5EF4-FFF2-40B4-BE49-F238E27FC236}">
                <a16:creationId xmlns:a16="http://schemas.microsoft.com/office/drawing/2014/main" id="{26A1D9EC-38F5-2449-B1B9-8848BF48C31B}"/>
              </a:ext>
            </a:extLst>
          </p:cNvPr>
          <p:cNvSpPr>
            <a:spLocks noGrp="1"/>
          </p:cNvSpPr>
          <p:nvPr>
            <p:ph idx="1"/>
          </p:nvPr>
        </p:nvSpPr>
        <p:spPr/>
        <p:txBody>
          <a:bodyPr>
            <a:normAutofit/>
          </a:bodyPr>
          <a:lstStyle/>
          <a:p>
            <a:r>
              <a:rPr lang="en-US" dirty="0"/>
              <a:t>Internal clinical focus has shifted to safety precautions, telehealth, &amp; additional measures</a:t>
            </a:r>
          </a:p>
          <a:p>
            <a:pPr lvl="1"/>
            <a:r>
              <a:rPr lang="en-US" dirty="0"/>
              <a:t>Covid testing prior to surgery</a:t>
            </a:r>
          </a:p>
          <a:p>
            <a:pPr lvl="1"/>
            <a:r>
              <a:rPr lang="en-US" dirty="0"/>
              <a:t>All normal VUMC safety practices</a:t>
            </a:r>
          </a:p>
          <a:p>
            <a:pPr lvl="2"/>
            <a:r>
              <a:rPr lang="en-US" dirty="0"/>
              <a:t>Limiting numbers in support groups</a:t>
            </a:r>
          </a:p>
          <a:p>
            <a:pPr lvl="2"/>
            <a:r>
              <a:rPr lang="en-US" dirty="0"/>
              <a:t>Requiring masking </a:t>
            </a:r>
          </a:p>
          <a:p>
            <a:r>
              <a:rPr lang="en-US" dirty="0"/>
              <a:t>Telehealth = increased access to care!  For many this was previously an obstacle.  Now, it is a standard way we can schedule and provide care. Normally patients just need to be somewhere within TN borders to receive care from providers in our clinic. </a:t>
            </a:r>
          </a:p>
        </p:txBody>
      </p:sp>
    </p:spTree>
    <p:extLst>
      <p:ext uri="{BB962C8B-B14F-4D97-AF65-F5344CB8AC3E}">
        <p14:creationId xmlns:p14="http://schemas.microsoft.com/office/powerpoint/2010/main" val="2229297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73467-CE8A-F142-A1C9-1432A0014BC6}"/>
              </a:ext>
            </a:extLst>
          </p:cNvPr>
          <p:cNvSpPr>
            <a:spLocks noGrp="1"/>
          </p:cNvSpPr>
          <p:nvPr>
            <p:ph type="title"/>
          </p:nvPr>
        </p:nvSpPr>
        <p:spPr/>
        <p:txBody>
          <a:bodyPr/>
          <a:lstStyle/>
          <a:p>
            <a:r>
              <a:rPr lang="en-US" dirty="0"/>
              <a:t>Covid Impact</a:t>
            </a:r>
          </a:p>
        </p:txBody>
      </p:sp>
      <p:sp>
        <p:nvSpPr>
          <p:cNvPr id="3" name="Content Placeholder 2">
            <a:extLst>
              <a:ext uri="{FF2B5EF4-FFF2-40B4-BE49-F238E27FC236}">
                <a16:creationId xmlns:a16="http://schemas.microsoft.com/office/drawing/2014/main" id="{26A1D9EC-38F5-2449-B1B9-8848BF48C31B}"/>
              </a:ext>
            </a:extLst>
          </p:cNvPr>
          <p:cNvSpPr>
            <a:spLocks noGrp="1"/>
          </p:cNvSpPr>
          <p:nvPr>
            <p:ph idx="1"/>
          </p:nvPr>
        </p:nvSpPr>
        <p:spPr/>
        <p:txBody>
          <a:bodyPr>
            <a:normAutofit/>
          </a:bodyPr>
          <a:lstStyle/>
          <a:p>
            <a:r>
              <a:rPr lang="en-US" dirty="0"/>
              <a:t>Currently, weight loss interventions – through medical or surgical means - may be more conservative than typical. </a:t>
            </a:r>
            <a:r>
              <a:rPr lang="en-US" baseline="30000" dirty="0"/>
              <a:t>2</a:t>
            </a:r>
          </a:p>
          <a:p>
            <a:r>
              <a:rPr lang="en-US" dirty="0"/>
              <a:t>COVID-19 stress and restrictions have been associated with more conservative weight outcomes and higher than typically reported disordered eating.</a:t>
            </a:r>
            <a:r>
              <a:rPr lang="en-US" baseline="30000" dirty="0"/>
              <a:t>2</a:t>
            </a:r>
          </a:p>
          <a:p>
            <a:r>
              <a:rPr lang="en-US" dirty="0"/>
              <a:t>Those who have received a transplant and those who have had WLS may be particularly susceptible populations. </a:t>
            </a:r>
          </a:p>
          <a:p>
            <a:pPr marL="0" indent="0">
              <a:buNone/>
            </a:pPr>
            <a:endParaRPr lang="en-US" dirty="0"/>
          </a:p>
          <a:p>
            <a:pPr marL="0" indent="0">
              <a:buNone/>
            </a:pPr>
            <a:r>
              <a:rPr lang="en-US" sz="1400" dirty="0"/>
              <a:t>J.P. </a:t>
            </a:r>
            <a:r>
              <a:rPr lang="en-US" sz="1400" dirty="0" err="1"/>
              <a:t>Almandoz</a:t>
            </a:r>
            <a:r>
              <a:rPr lang="en-US" sz="1400" dirty="0"/>
              <a:t>, L. </a:t>
            </a:r>
            <a:r>
              <a:rPr lang="en-US" sz="1400" dirty="0" err="1"/>
              <a:t>Xie</a:t>
            </a:r>
            <a:r>
              <a:rPr lang="en-US" sz="1400" dirty="0"/>
              <a:t>, J.N. </a:t>
            </a:r>
            <a:r>
              <a:rPr lang="en-US" sz="1400" dirty="0" err="1"/>
              <a:t>Schellinger</a:t>
            </a:r>
            <a:r>
              <a:rPr lang="en-US" sz="1400" dirty="0"/>
              <a:t>, </a:t>
            </a:r>
            <a:r>
              <a:rPr lang="en-US" sz="1400" i="1" dirty="0"/>
              <a:t>et </a:t>
            </a:r>
            <a:r>
              <a:rPr lang="en-US" sz="1400" i="1" dirty="0" err="1"/>
              <a:t>al.</a:t>
            </a:r>
            <a:r>
              <a:rPr lang="en-US" sz="1400" b="1" dirty="0" err="1"/>
              <a:t>Impact</a:t>
            </a:r>
            <a:r>
              <a:rPr lang="en-US" sz="1400" b="1" dirty="0"/>
              <a:t> of COVID-19 stay-at-home orders on weight-related </a:t>
            </a:r>
            <a:r>
              <a:rPr lang="en-US" sz="1400" b="1" dirty="0" err="1"/>
              <a:t>behaviours</a:t>
            </a:r>
            <a:r>
              <a:rPr lang="en-US" sz="1400" b="1" dirty="0"/>
              <a:t> among patients with obesity. </a:t>
            </a:r>
            <a:r>
              <a:rPr lang="en-US" sz="1400" dirty="0"/>
              <a:t>Clin </a:t>
            </a:r>
            <a:r>
              <a:rPr lang="en-US" sz="1400" dirty="0" err="1"/>
              <a:t>Obes</a:t>
            </a:r>
            <a:r>
              <a:rPr lang="en-US" sz="1400" dirty="0"/>
              <a:t>, 10 (5) (2020), Article e12386.</a:t>
            </a:r>
          </a:p>
          <a:p>
            <a:endParaRPr lang="en-US" dirty="0"/>
          </a:p>
        </p:txBody>
      </p:sp>
    </p:spTree>
    <p:extLst>
      <p:ext uri="{BB962C8B-B14F-4D97-AF65-F5344CB8AC3E}">
        <p14:creationId xmlns:p14="http://schemas.microsoft.com/office/powerpoint/2010/main" val="27212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1F1008-3B4D-D64A-B662-5B272873E93F}"/>
              </a:ext>
            </a:extLst>
          </p:cNvPr>
          <p:cNvSpPr>
            <a:spLocks noGrp="1"/>
          </p:cNvSpPr>
          <p:nvPr>
            <p:ph type="title"/>
          </p:nvPr>
        </p:nvSpPr>
        <p:spPr/>
        <p:txBody>
          <a:bodyPr/>
          <a:lstStyle/>
          <a:p>
            <a:r>
              <a:rPr lang="en-US" dirty="0"/>
              <a:t>VUMC Weight Loss Clinic Locations</a:t>
            </a:r>
            <a:br>
              <a:rPr lang="en-US" dirty="0"/>
            </a:br>
            <a:endParaRPr lang="en-US" dirty="0"/>
          </a:p>
        </p:txBody>
      </p:sp>
      <p:sp>
        <p:nvSpPr>
          <p:cNvPr id="5" name="Text Placeholder 4">
            <a:extLst>
              <a:ext uri="{FF2B5EF4-FFF2-40B4-BE49-F238E27FC236}">
                <a16:creationId xmlns:a16="http://schemas.microsoft.com/office/drawing/2014/main" id="{B3C41D84-52C2-154A-98E5-4DC5652C63C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29877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85C5-96C2-B34F-B14B-971DBDA5DBD1}"/>
              </a:ext>
            </a:extLst>
          </p:cNvPr>
          <p:cNvSpPr>
            <a:spLocks noGrp="1"/>
          </p:cNvSpPr>
          <p:nvPr>
            <p:ph type="title"/>
          </p:nvPr>
        </p:nvSpPr>
        <p:spPr/>
        <p:txBody>
          <a:bodyPr>
            <a:normAutofit/>
          </a:bodyPr>
          <a:lstStyle/>
          <a:p>
            <a:r>
              <a:rPr lang="en-US" dirty="0"/>
              <a:t>VUMC Weight Loss Clinic Locations</a:t>
            </a:r>
          </a:p>
        </p:txBody>
      </p:sp>
      <p:sp>
        <p:nvSpPr>
          <p:cNvPr id="3" name="Content Placeholder 2">
            <a:extLst>
              <a:ext uri="{FF2B5EF4-FFF2-40B4-BE49-F238E27FC236}">
                <a16:creationId xmlns:a16="http://schemas.microsoft.com/office/drawing/2014/main" id="{9E4E1CE9-FE2A-0441-9E6C-AAE133F276BA}"/>
              </a:ext>
            </a:extLst>
          </p:cNvPr>
          <p:cNvSpPr>
            <a:spLocks noGrp="1"/>
          </p:cNvSpPr>
          <p:nvPr>
            <p:ph sz="half" idx="2"/>
          </p:nvPr>
        </p:nvSpPr>
        <p:spPr>
          <a:xfrm>
            <a:off x="629842" y="1790700"/>
            <a:ext cx="3868340" cy="4398963"/>
          </a:xfrm>
        </p:spPr>
        <p:txBody>
          <a:bodyPr>
            <a:normAutofit fontScale="85000" lnSpcReduction="10000"/>
          </a:bodyPr>
          <a:lstStyle/>
          <a:p>
            <a:pPr marL="0" indent="0">
              <a:buNone/>
            </a:pPr>
            <a:r>
              <a:rPr lang="en-US" b="1" u="sng" dirty="0">
                <a:hlinkClick r:id="rId2"/>
              </a:rPr>
              <a:t>Vanderbilt Weight Loss Center</a:t>
            </a:r>
            <a:endParaRPr lang="en-US" dirty="0"/>
          </a:p>
          <a:p>
            <a:pPr marL="0" indent="0">
              <a:buNone/>
            </a:pPr>
            <a:r>
              <a:rPr lang="en-US" dirty="0"/>
              <a:t>Vanderbilt Health One Hundred Oaks</a:t>
            </a:r>
          </a:p>
          <a:p>
            <a:pPr marL="0" indent="0">
              <a:buNone/>
            </a:pPr>
            <a:r>
              <a:rPr lang="en-US" dirty="0"/>
              <a:t>719 Thompson Lane, Suite 22200</a:t>
            </a:r>
          </a:p>
          <a:p>
            <a:pPr marL="0" indent="0">
              <a:buNone/>
            </a:pPr>
            <a:r>
              <a:rPr lang="en-US" dirty="0"/>
              <a:t>Nashville, TN 37204</a:t>
            </a:r>
          </a:p>
          <a:p>
            <a:pPr marL="0" indent="0">
              <a:buNone/>
            </a:pPr>
            <a:endParaRPr lang="en-US" dirty="0"/>
          </a:p>
          <a:p>
            <a:pPr marL="0" indent="0">
              <a:buNone/>
            </a:pPr>
            <a:r>
              <a:rPr lang="en-US" b="1" u="sng" dirty="0">
                <a:hlinkClick r:id="rId3"/>
              </a:rPr>
              <a:t>Vanderbilt Weight Loss Center Clarksville</a:t>
            </a:r>
            <a:endParaRPr lang="en-US" dirty="0"/>
          </a:p>
          <a:p>
            <a:pPr marL="0" indent="0">
              <a:buNone/>
            </a:pPr>
            <a:r>
              <a:rPr lang="en-US" dirty="0"/>
              <a:t>800 Weatherly Drive, Suite 201</a:t>
            </a:r>
          </a:p>
          <a:p>
            <a:pPr marL="0" indent="0">
              <a:buNone/>
            </a:pPr>
            <a:r>
              <a:rPr lang="en-US" dirty="0"/>
              <a:t>Clarksville, TN 37043</a:t>
            </a:r>
          </a:p>
          <a:p>
            <a:pPr marL="0" indent="0">
              <a:buNone/>
            </a:pPr>
            <a:endParaRPr lang="en-US" b="1" u="sng" dirty="0">
              <a:hlinkClick r:id="rId4"/>
            </a:endParaRPr>
          </a:p>
          <a:p>
            <a:pPr marL="0" indent="0">
              <a:buNone/>
            </a:pPr>
            <a:r>
              <a:rPr lang="en-US" b="1" u="sng" dirty="0">
                <a:hlinkClick r:id="rId4"/>
              </a:rPr>
              <a:t>Vanderbilt Surgical Weight Loss Jackson</a:t>
            </a:r>
            <a:endParaRPr lang="en-US" b="1" u="sng" dirty="0"/>
          </a:p>
          <a:p>
            <a:pPr marL="0" indent="0">
              <a:buNone/>
            </a:pPr>
            <a:r>
              <a:rPr lang="en-US" dirty="0"/>
              <a:t>37 Sandstone Circle</a:t>
            </a:r>
          </a:p>
          <a:p>
            <a:pPr marL="0" indent="0">
              <a:buNone/>
            </a:pPr>
            <a:r>
              <a:rPr lang="en-US" dirty="0"/>
              <a:t>Jackson, TN 38305</a:t>
            </a:r>
          </a:p>
          <a:p>
            <a:endParaRPr lang="en-US" b="1" u="sng" dirty="0">
              <a:hlinkClick r:id="rId4"/>
            </a:endParaRPr>
          </a:p>
          <a:p>
            <a:endParaRPr lang="en-US" dirty="0"/>
          </a:p>
        </p:txBody>
      </p:sp>
      <p:sp>
        <p:nvSpPr>
          <p:cNvPr id="6" name="Content Placeholder 5">
            <a:extLst>
              <a:ext uri="{FF2B5EF4-FFF2-40B4-BE49-F238E27FC236}">
                <a16:creationId xmlns:a16="http://schemas.microsoft.com/office/drawing/2014/main" id="{F4C175BD-DD18-FA41-8C6F-44BDBBA41A0D}"/>
              </a:ext>
            </a:extLst>
          </p:cNvPr>
          <p:cNvSpPr>
            <a:spLocks noGrp="1"/>
          </p:cNvSpPr>
          <p:nvPr>
            <p:ph sz="quarter" idx="4"/>
          </p:nvPr>
        </p:nvSpPr>
        <p:spPr>
          <a:xfrm>
            <a:off x="4629150" y="1690689"/>
            <a:ext cx="3887391" cy="4498974"/>
          </a:xfrm>
        </p:spPr>
        <p:txBody>
          <a:bodyPr>
            <a:normAutofit fontScale="85000" lnSpcReduction="10000"/>
          </a:bodyPr>
          <a:lstStyle/>
          <a:p>
            <a:pPr marL="0" indent="0">
              <a:buNone/>
            </a:pPr>
            <a:r>
              <a:rPr lang="en-US" b="1" u="sng" dirty="0">
                <a:hlinkClick r:id="rId5"/>
              </a:rPr>
              <a:t>Vanderbilt Weight Loss Center Lebanon</a:t>
            </a:r>
            <a:endParaRPr lang="en-US" dirty="0"/>
          </a:p>
          <a:p>
            <a:pPr marL="0" indent="0">
              <a:buNone/>
            </a:pPr>
            <a:r>
              <a:rPr lang="en-US" dirty="0"/>
              <a:t>1616 West Main Street, Suite 300</a:t>
            </a:r>
          </a:p>
          <a:p>
            <a:pPr marL="0" indent="0">
              <a:buNone/>
            </a:pPr>
            <a:r>
              <a:rPr lang="en-US" dirty="0"/>
              <a:t>Lebanon, TN 37087</a:t>
            </a:r>
          </a:p>
          <a:p>
            <a:pPr marL="0" indent="0">
              <a:buNone/>
            </a:pPr>
            <a:endParaRPr lang="en-US" dirty="0"/>
          </a:p>
          <a:p>
            <a:pPr marL="0" indent="0">
              <a:buNone/>
            </a:pPr>
            <a:r>
              <a:rPr lang="en-US" b="1" u="sng" dirty="0">
                <a:hlinkClick r:id="rId6"/>
              </a:rPr>
              <a:t>Vanderbilt Surgical Weight Loss Murfreesboro</a:t>
            </a:r>
            <a:endParaRPr lang="en-US" dirty="0"/>
          </a:p>
          <a:p>
            <a:pPr marL="0" indent="0">
              <a:buNone/>
            </a:pPr>
            <a:r>
              <a:rPr lang="en-US" dirty="0"/>
              <a:t>1272 Garrison Drive, Suite 309</a:t>
            </a:r>
          </a:p>
          <a:p>
            <a:pPr marL="0" indent="0">
              <a:buNone/>
            </a:pPr>
            <a:r>
              <a:rPr lang="en-US" dirty="0"/>
              <a:t>Murfreesboro, TN 37129</a:t>
            </a:r>
          </a:p>
          <a:p>
            <a:pPr marL="0" indent="0">
              <a:buNone/>
            </a:pPr>
            <a:endParaRPr lang="en-US" dirty="0"/>
          </a:p>
          <a:p>
            <a:pPr marL="0" indent="0">
              <a:buNone/>
            </a:pPr>
            <a:endParaRPr lang="en-US" dirty="0"/>
          </a:p>
          <a:p>
            <a:pPr marL="0" indent="0">
              <a:buNone/>
            </a:pPr>
            <a:r>
              <a:rPr lang="en-US" dirty="0"/>
              <a:t>Call (615) 322-6000 for more information or visit </a:t>
            </a:r>
            <a:r>
              <a:rPr lang="en-US" dirty="0">
                <a:hlinkClick r:id="rId7"/>
              </a:rPr>
              <a:t>https://www.vanderbilthealth.com/program/surgical-weight-loss</a:t>
            </a:r>
            <a:r>
              <a:rPr lang="en-US" dirty="0"/>
              <a:t> </a:t>
            </a:r>
          </a:p>
        </p:txBody>
      </p:sp>
    </p:spTree>
    <p:extLst>
      <p:ext uri="{BB962C8B-B14F-4D97-AF65-F5344CB8AC3E}">
        <p14:creationId xmlns:p14="http://schemas.microsoft.com/office/powerpoint/2010/main" val="4059554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29FC7-1C44-C94B-9CB6-C3F2333F9351}"/>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72A1F6C-4E20-1741-8041-FED52FDF430B}"/>
              </a:ext>
            </a:extLst>
          </p:cNvPr>
          <p:cNvSpPr>
            <a:spLocks noGrp="1"/>
          </p:cNvSpPr>
          <p:nvPr>
            <p:ph idx="1"/>
          </p:nvPr>
        </p:nvSpPr>
        <p:spPr/>
        <p:txBody>
          <a:bodyPr/>
          <a:lstStyle/>
          <a:p>
            <a:pPr marL="0" indent="0" algn="ctr">
              <a:buNone/>
            </a:pPr>
            <a:endParaRPr lang="en-US" b="1" dirty="0"/>
          </a:p>
          <a:p>
            <a:pPr marL="0" indent="0" algn="ctr">
              <a:buNone/>
            </a:pPr>
            <a:r>
              <a:rPr lang="en-US" b="1" dirty="0"/>
              <a:t>Utilization of weight loss surgery for patients who battle obesity and who are also pre or post-op from transplant, can dramatically IMPROVE health, reduce future health complications and comorbidities, and dramatically increase quality of life!</a:t>
            </a:r>
          </a:p>
        </p:txBody>
      </p:sp>
    </p:spTree>
    <p:extLst>
      <p:ext uri="{BB962C8B-B14F-4D97-AF65-F5344CB8AC3E}">
        <p14:creationId xmlns:p14="http://schemas.microsoft.com/office/powerpoint/2010/main" val="2127456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7C33962-936E-3E44-94AC-F7CF832D8634}"/>
              </a:ext>
            </a:extLst>
          </p:cNvPr>
          <p:cNvSpPr>
            <a:spLocks noGrp="1"/>
          </p:cNvSpPr>
          <p:nvPr>
            <p:ph type="ctrTitle"/>
          </p:nvPr>
        </p:nvSpPr>
        <p:spPr/>
        <p:txBody>
          <a:bodyPr/>
          <a:lstStyle/>
          <a:p>
            <a:r>
              <a:rPr lang="en-US" dirty="0"/>
              <a:t>Thank You!</a:t>
            </a:r>
          </a:p>
        </p:txBody>
      </p:sp>
      <p:sp>
        <p:nvSpPr>
          <p:cNvPr id="11" name="Subtitle 10">
            <a:extLst>
              <a:ext uri="{FF2B5EF4-FFF2-40B4-BE49-F238E27FC236}">
                <a16:creationId xmlns:a16="http://schemas.microsoft.com/office/drawing/2014/main" id="{3A1B6B7B-B1A6-0647-B7AB-16F63454589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82516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4FD417-BA66-8749-9508-9C198C9ABABA}"/>
              </a:ext>
            </a:extLst>
          </p:cNvPr>
          <p:cNvSpPr>
            <a:spLocks noGrp="1"/>
          </p:cNvSpPr>
          <p:nvPr>
            <p:ph type="title"/>
          </p:nvPr>
        </p:nvSpPr>
        <p:spPr/>
        <p:txBody>
          <a:bodyPr/>
          <a:lstStyle/>
          <a:p>
            <a:r>
              <a:rPr lang="en-US" dirty="0"/>
              <a:t>Medical weight loss</a:t>
            </a:r>
          </a:p>
        </p:txBody>
      </p:sp>
      <p:sp>
        <p:nvSpPr>
          <p:cNvPr id="5" name="Text Placeholder 4">
            <a:extLst>
              <a:ext uri="{FF2B5EF4-FFF2-40B4-BE49-F238E27FC236}">
                <a16:creationId xmlns:a16="http://schemas.microsoft.com/office/drawing/2014/main" id="{906CAAF3-4CAE-2F45-86AB-DB360625CEE3}"/>
              </a:ext>
            </a:extLst>
          </p:cNvPr>
          <p:cNvSpPr>
            <a:spLocks noGrp="1"/>
          </p:cNvSpPr>
          <p:nvPr>
            <p:ph type="body" idx="1"/>
          </p:nvPr>
        </p:nvSpPr>
        <p:spPr/>
        <p:txBody>
          <a:bodyPr>
            <a:normAutofit lnSpcReduction="10000"/>
          </a:bodyPr>
          <a:lstStyle/>
          <a:p>
            <a:r>
              <a:rPr lang="en-US" dirty="0"/>
              <a:t>When pts desire lifestyle intervention and/or the medication route or when BMI does not qualify for bariatric surgery.</a:t>
            </a:r>
          </a:p>
        </p:txBody>
      </p:sp>
    </p:spTree>
    <p:extLst>
      <p:ext uri="{BB962C8B-B14F-4D97-AF65-F5344CB8AC3E}">
        <p14:creationId xmlns:p14="http://schemas.microsoft.com/office/powerpoint/2010/main" val="4014888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1047BF-DF5C-D44C-B7D7-4FC80346FB97}"/>
              </a:ext>
            </a:extLst>
          </p:cNvPr>
          <p:cNvSpPr>
            <a:spLocks noGrp="1"/>
          </p:cNvSpPr>
          <p:nvPr>
            <p:ph type="title"/>
          </p:nvPr>
        </p:nvSpPr>
        <p:spPr/>
        <p:txBody>
          <a:bodyPr>
            <a:normAutofit/>
          </a:bodyPr>
          <a:lstStyle/>
          <a:p>
            <a:r>
              <a:rPr lang="en-US" dirty="0"/>
              <a:t>Medical Weight Loss – </a:t>
            </a:r>
            <a:br>
              <a:rPr lang="en-US" dirty="0"/>
            </a:br>
            <a:r>
              <a:rPr lang="en-US" sz="2800" dirty="0"/>
              <a:t>Nutrition, lifestyle, and medication</a:t>
            </a:r>
            <a:endParaRPr lang="en-US" dirty="0"/>
          </a:p>
        </p:txBody>
      </p:sp>
      <p:sp>
        <p:nvSpPr>
          <p:cNvPr id="5" name="Content Placeholder 4">
            <a:extLst>
              <a:ext uri="{FF2B5EF4-FFF2-40B4-BE49-F238E27FC236}">
                <a16:creationId xmlns:a16="http://schemas.microsoft.com/office/drawing/2014/main" id="{FDF061F8-B496-634E-8AB5-7E2794BCA269}"/>
              </a:ext>
            </a:extLst>
          </p:cNvPr>
          <p:cNvSpPr>
            <a:spLocks noGrp="1"/>
          </p:cNvSpPr>
          <p:nvPr>
            <p:ph idx="1"/>
          </p:nvPr>
        </p:nvSpPr>
        <p:spPr/>
        <p:txBody>
          <a:bodyPr>
            <a:normAutofit fontScale="92500" lnSpcReduction="10000"/>
          </a:bodyPr>
          <a:lstStyle/>
          <a:p>
            <a:r>
              <a:rPr lang="en-US" dirty="0"/>
              <a:t>Can be explored first, before bariatric surgery</a:t>
            </a:r>
          </a:p>
          <a:p>
            <a:r>
              <a:rPr lang="en-US" dirty="0"/>
              <a:t>Genetic and metabolic testing</a:t>
            </a:r>
          </a:p>
          <a:p>
            <a:r>
              <a:rPr lang="en-US" dirty="0"/>
              <a:t>Pharmaceutical intervention</a:t>
            </a:r>
          </a:p>
          <a:p>
            <a:r>
              <a:rPr lang="en-US" dirty="0"/>
              <a:t>Providers (MDs, NPs, RDs) in MWL loss see ~ 25 patients/year (2020)* for liver transplant alone.  </a:t>
            </a:r>
            <a:r>
              <a:rPr lang="en-US" sz="1300" i="1" dirty="0"/>
              <a:t>*2021 data is currently being analyzed*</a:t>
            </a:r>
          </a:p>
          <a:p>
            <a:r>
              <a:rPr lang="en-US" dirty="0"/>
              <a:t>We know that “Specialized medical weight intervention is effective in treating high-risk obesity with complications.” Srivastava recently published a retrospective weight loss study should where approximately 50% of [medical weight loss patients reviewed] were able to achieve &gt; 7% weight loss [over the course of 6 months].</a:t>
            </a:r>
            <a:r>
              <a:rPr lang="en-US" baseline="30000" dirty="0"/>
              <a:t>1</a:t>
            </a:r>
          </a:p>
          <a:p>
            <a:pPr marL="0" indent="0">
              <a:buNone/>
            </a:pPr>
            <a:endParaRPr lang="en-US" dirty="0"/>
          </a:p>
          <a:p>
            <a:pPr marL="0" indent="0">
              <a:buNone/>
            </a:pPr>
            <a:r>
              <a:rPr lang="en-US" sz="1300" dirty="0"/>
              <a:t>1. Srivastava G, </a:t>
            </a:r>
            <a:r>
              <a:rPr lang="en-US" sz="1300" dirty="0" err="1"/>
              <a:t>Paris,C</a:t>
            </a:r>
            <a:r>
              <a:rPr lang="en-US" sz="1300" dirty="0"/>
              <a:t>, Johnson J, et al. Specialized medical weight management intervention for high-risk obesity. </a:t>
            </a:r>
            <a:r>
              <a:rPr lang="en-US" sz="1300" i="1" dirty="0"/>
              <a:t>JHEOR. </a:t>
            </a:r>
            <a:r>
              <a:rPr lang="en-US" sz="1300" dirty="0"/>
              <a:t>2021; 8 (2) 1 – 5. doi:10.36469/jheor.2021.24896</a:t>
            </a:r>
          </a:p>
        </p:txBody>
      </p:sp>
    </p:spTree>
    <p:extLst>
      <p:ext uri="{BB962C8B-B14F-4D97-AF65-F5344CB8AC3E}">
        <p14:creationId xmlns:p14="http://schemas.microsoft.com/office/powerpoint/2010/main" val="3124570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6DA2CA-3DCB-5345-96C7-5414B2BA08B6}"/>
              </a:ext>
            </a:extLst>
          </p:cNvPr>
          <p:cNvSpPr>
            <a:spLocks noGrp="1"/>
          </p:cNvSpPr>
          <p:nvPr>
            <p:ph type="title"/>
          </p:nvPr>
        </p:nvSpPr>
        <p:spPr/>
        <p:txBody>
          <a:bodyPr>
            <a:normAutofit fontScale="90000"/>
          </a:bodyPr>
          <a:lstStyle/>
          <a:p>
            <a:r>
              <a:rPr lang="en-US" dirty="0"/>
              <a:t>Reasons for Bariatric Surgery</a:t>
            </a:r>
            <a:br>
              <a:rPr lang="en-US" dirty="0"/>
            </a:br>
            <a:endParaRPr lang="en-US" dirty="0"/>
          </a:p>
        </p:txBody>
      </p:sp>
      <p:sp>
        <p:nvSpPr>
          <p:cNvPr id="5" name="Text Placeholder 4">
            <a:extLst>
              <a:ext uri="{FF2B5EF4-FFF2-40B4-BE49-F238E27FC236}">
                <a16:creationId xmlns:a16="http://schemas.microsoft.com/office/drawing/2014/main" id="{88278A22-B144-BD40-BA6F-3938CBDFE85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765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0AA69-47BF-724F-8E17-554E9C9AB442}"/>
              </a:ext>
            </a:extLst>
          </p:cNvPr>
          <p:cNvSpPr>
            <a:spLocks noGrp="1"/>
          </p:cNvSpPr>
          <p:nvPr>
            <p:ph type="title"/>
          </p:nvPr>
        </p:nvSpPr>
        <p:spPr/>
        <p:txBody>
          <a:bodyPr/>
          <a:lstStyle/>
          <a:p>
            <a:r>
              <a:rPr lang="en-US" dirty="0"/>
              <a:t>Reasons for Bariatric Surgery</a:t>
            </a:r>
          </a:p>
        </p:txBody>
      </p:sp>
      <p:sp>
        <p:nvSpPr>
          <p:cNvPr id="3" name="Content Placeholder 2">
            <a:extLst>
              <a:ext uri="{FF2B5EF4-FFF2-40B4-BE49-F238E27FC236}">
                <a16:creationId xmlns:a16="http://schemas.microsoft.com/office/drawing/2014/main" id="{75142DB7-63DA-AC46-B8F5-5B169BFA80B5}"/>
              </a:ext>
            </a:extLst>
          </p:cNvPr>
          <p:cNvSpPr>
            <a:spLocks noGrp="1"/>
          </p:cNvSpPr>
          <p:nvPr>
            <p:ph idx="1"/>
          </p:nvPr>
        </p:nvSpPr>
        <p:spPr/>
        <p:txBody>
          <a:bodyPr/>
          <a:lstStyle/>
          <a:p>
            <a:r>
              <a:rPr lang="en-US" dirty="0"/>
              <a:t>Obesity, as defined by a BMI &gt; 35 with co-morbidities (DM, HTN, OSA, </a:t>
            </a:r>
            <a:r>
              <a:rPr lang="en-US" dirty="0" err="1"/>
              <a:t>etc</a:t>
            </a:r>
            <a:r>
              <a:rPr lang="en-US" dirty="0"/>
              <a:t>) or BMI &gt; 40 without co-morbidities</a:t>
            </a:r>
          </a:p>
          <a:p>
            <a:r>
              <a:rPr lang="en-US" dirty="0"/>
              <a:t>Multiple failed diet attempts</a:t>
            </a:r>
          </a:p>
          <a:p>
            <a:r>
              <a:rPr lang="en-US" dirty="0"/>
              <a:t>Failed weight loss medication attempts</a:t>
            </a:r>
          </a:p>
          <a:p>
            <a:r>
              <a:rPr lang="en-US" dirty="0"/>
              <a:t>Declining quality of life</a:t>
            </a:r>
          </a:p>
          <a:p>
            <a:r>
              <a:rPr lang="en-US" dirty="0"/>
              <a:t>Co-morbidities directly related to excess weight</a:t>
            </a:r>
          </a:p>
        </p:txBody>
      </p:sp>
    </p:spTree>
    <p:extLst>
      <p:ext uri="{BB962C8B-B14F-4D97-AF65-F5344CB8AC3E}">
        <p14:creationId xmlns:p14="http://schemas.microsoft.com/office/powerpoint/2010/main" val="250510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2E078B-1C84-5F4C-AA4A-401847EF29C0}"/>
              </a:ext>
            </a:extLst>
          </p:cNvPr>
          <p:cNvSpPr>
            <a:spLocks noGrp="1"/>
          </p:cNvSpPr>
          <p:nvPr>
            <p:ph type="title"/>
          </p:nvPr>
        </p:nvSpPr>
        <p:spPr/>
        <p:txBody>
          <a:bodyPr>
            <a:normAutofit fontScale="90000"/>
          </a:bodyPr>
          <a:lstStyle/>
          <a:p>
            <a:br>
              <a:rPr lang="en-US" dirty="0"/>
            </a:br>
            <a:r>
              <a:rPr lang="en-US" dirty="0"/>
              <a:t>Types of Bariatric Surgery at VUMC</a:t>
            </a:r>
            <a:br>
              <a:rPr lang="en-US" dirty="0"/>
            </a:br>
            <a:endParaRPr lang="en-US" dirty="0"/>
          </a:p>
        </p:txBody>
      </p:sp>
      <p:sp>
        <p:nvSpPr>
          <p:cNvPr id="5" name="Text Placeholder 4">
            <a:extLst>
              <a:ext uri="{FF2B5EF4-FFF2-40B4-BE49-F238E27FC236}">
                <a16:creationId xmlns:a16="http://schemas.microsoft.com/office/drawing/2014/main" id="{90DE567D-3915-9A45-8E8E-7151194831F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369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26462-6898-934B-9AE1-4423EC3146CE}"/>
              </a:ext>
            </a:extLst>
          </p:cNvPr>
          <p:cNvSpPr>
            <a:spLocks noGrp="1"/>
          </p:cNvSpPr>
          <p:nvPr>
            <p:ph type="title"/>
          </p:nvPr>
        </p:nvSpPr>
        <p:spPr/>
        <p:txBody>
          <a:bodyPr/>
          <a:lstStyle/>
          <a:p>
            <a:r>
              <a:rPr lang="en-US" dirty="0"/>
              <a:t>VUMC Bariatric Surgery Options</a:t>
            </a:r>
          </a:p>
        </p:txBody>
      </p:sp>
      <p:sp>
        <p:nvSpPr>
          <p:cNvPr id="3" name="Content Placeholder 2">
            <a:extLst>
              <a:ext uri="{FF2B5EF4-FFF2-40B4-BE49-F238E27FC236}">
                <a16:creationId xmlns:a16="http://schemas.microsoft.com/office/drawing/2014/main" id="{16E20682-6DD0-FA48-8B48-9E17ED4E1CEF}"/>
              </a:ext>
            </a:extLst>
          </p:cNvPr>
          <p:cNvSpPr>
            <a:spLocks noGrp="1"/>
          </p:cNvSpPr>
          <p:nvPr>
            <p:ph idx="1"/>
          </p:nvPr>
        </p:nvSpPr>
        <p:spPr/>
        <p:txBody>
          <a:bodyPr>
            <a:normAutofit lnSpcReduction="10000"/>
          </a:bodyPr>
          <a:lstStyle/>
          <a:p>
            <a:r>
              <a:rPr lang="en-US" dirty="0"/>
              <a:t>Currently Offered:</a:t>
            </a:r>
          </a:p>
          <a:p>
            <a:pPr lvl="1"/>
            <a:r>
              <a:rPr lang="en-US" dirty="0"/>
              <a:t>Roux-en-Y Gastric Bypass (RYGB)</a:t>
            </a:r>
          </a:p>
          <a:p>
            <a:pPr lvl="1"/>
            <a:r>
              <a:rPr lang="en-US" dirty="0"/>
              <a:t>Vertical Sleeve Gastrectomy (VSG)*</a:t>
            </a:r>
            <a:br>
              <a:rPr lang="en-US" dirty="0"/>
            </a:br>
            <a:endParaRPr lang="en-US" dirty="0"/>
          </a:p>
          <a:p>
            <a:r>
              <a:rPr lang="en-US" dirty="0"/>
              <a:t>No Longer Offered:</a:t>
            </a:r>
          </a:p>
          <a:p>
            <a:pPr lvl="1"/>
            <a:r>
              <a:rPr lang="en-US" dirty="0"/>
              <a:t>Adjustable gastric banding – the “lap band” (AGB)</a:t>
            </a:r>
          </a:p>
          <a:p>
            <a:endParaRPr lang="en-US" dirty="0"/>
          </a:p>
          <a:p>
            <a:endParaRPr lang="en-US" dirty="0"/>
          </a:p>
          <a:p>
            <a:endParaRPr lang="en-US" dirty="0"/>
          </a:p>
          <a:p>
            <a:endParaRPr lang="en-US" sz="1500" i="1" dirty="0"/>
          </a:p>
          <a:p>
            <a:pPr marL="0" indent="0">
              <a:buNone/>
            </a:pPr>
            <a:r>
              <a:rPr lang="en-US" sz="1500" i="1" dirty="0"/>
              <a:t>* VSG is typically what is completed on transplant patients, due to concerns with medication absorption.</a:t>
            </a:r>
          </a:p>
        </p:txBody>
      </p:sp>
    </p:spTree>
    <p:extLst>
      <p:ext uri="{BB962C8B-B14F-4D97-AF65-F5344CB8AC3E}">
        <p14:creationId xmlns:p14="http://schemas.microsoft.com/office/powerpoint/2010/main" val="3312379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2E791B-7A76-2B43-85C7-BCDEFE872803}"/>
              </a:ext>
            </a:extLst>
          </p:cNvPr>
          <p:cNvSpPr>
            <a:spLocks noGrp="1"/>
          </p:cNvSpPr>
          <p:nvPr>
            <p:ph type="title"/>
          </p:nvPr>
        </p:nvSpPr>
        <p:spPr/>
        <p:txBody>
          <a:bodyPr>
            <a:normAutofit fontScale="90000"/>
          </a:bodyPr>
          <a:lstStyle/>
          <a:p>
            <a:br>
              <a:rPr lang="en-US" dirty="0"/>
            </a:br>
            <a:r>
              <a:rPr lang="en-US" sz="6000" dirty="0"/>
              <a:t>Eligibility/</a:t>
            </a:r>
            <a:br>
              <a:rPr lang="en-US" sz="6000" dirty="0"/>
            </a:br>
            <a:r>
              <a:rPr lang="en-US" sz="6000" dirty="0"/>
              <a:t>Exclusion Parameters for Transplant pts</a:t>
            </a:r>
            <a:br>
              <a:rPr lang="en-US" dirty="0"/>
            </a:br>
            <a:endParaRPr lang="en-US" dirty="0"/>
          </a:p>
        </p:txBody>
      </p:sp>
      <p:sp>
        <p:nvSpPr>
          <p:cNvPr id="5" name="Text Placeholder 4">
            <a:extLst>
              <a:ext uri="{FF2B5EF4-FFF2-40B4-BE49-F238E27FC236}">
                <a16:creationId xmlns:a16="http://schemas.microsoft.com/office/drawing/2014/main" id="{97C5D119-3D52-7647-AA34-8075E031B25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98428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{D42F338A-5521-864A-8D4A-B20804506F52}tf10001067</Template>
  <TotalTime>22435</TotalTime>
  <Words>1685</Words>
  <Application>Microsoft Office PowerPoint</Application>
  <PresentationFormat>On-screen Show (4:3)</PresentationFormat>
  <Paragraphs>173</Paragraphs>
  <Slides>29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Century Gothic</vt:lpstr>
      <vt:lpstr>Garamond</vt:lpstr>
      <vt:lpstr>Savon</vt:lpstr>
      <vt:lpstr>PowerPoint Presentation</vt:lpstr>
      <vt:lpstr>Agenda</vt:lpstr>
      <vt:lpstr>Medical weight loss</vt:lpstr>
      <vt:lpstr>Medical Weight Loss –  Nutrition, lifestyle, and medication</vt:lpstr>
      <vt:lpstr>Reasons for Bariatric Surgery </vt:lpstr>
      <vt:lpstr>Reasons for Bariatric Surgery</vt:lpstr>
      <vt:lpstr> Types of Bariatric Surgery at VUMC </vt:lpstr>
      <vt:lpstr>VUMC Bariatric Surgery Options</vt:lpstr>
      <vt:lpstr> Eligibility/ Exclusion Parameters for Transplant pts </vt:lpstr>
      <vt:lpstr>General Eligibility</vt:lpstr>
      <vt:lpstr>Eligibility - Steps</vt:lpstr>
      <vt:lpstr>Eligibility &amp; Follow Through</vt:lpstr>
      <vt:lpstr>Health Benefits – Before &amp; After </vt:lpstr>
      <vt:lpstr>Bariatric Surgery BEFORE</vt:lpstr>
      <vt:lpstr>Bariatric Surgery AFTER</vt:lpstr>
      <vt:lpstr>SWL - Weight Loss Percentages</vt:lpstr>
      <vt:lpstr>Nutrition Factors </vt:lpstr>
      <vt:lpstr>Nutrition</vt:lpstr>
      <vt:lpstr>Nutrition - Overview</vt:lpstr>
      <vt:lpstr>Nutrition - Overview</vt:lpstr>
      <vt:lpstr>Long Term Implications &amp; Challenges </vt:lpstr>
      <vt:lpstr>Potential Long Term Challenges</vt:lpstr>
      <vt:lpstr>Covid-19 Impact </vt:lpstr>
      <vt:lpstr>Covid Impact</vt:lpstr>
      <vt:lpstr>Covid Impact</vt:lpstr>
      <vt:lpstr>VUMC Weight Loss Clinic Locations </vt:lpstr>
      <vt:lpstr>VUMC Weight Loss Clinic Locations</vt:lpstr>
      <vt:lpstr>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brenden flack</cp:lastModifiedBy>
  <cp:revision>38</cp:revision>
  <dcterms:created xsi:type="dcterms:W3CDTF">2017-11-21T16:46:51Z</dcterms:created>
  <dcterms:modified xsi:type="dcterms:W3CDTF">2021-10-19T00:47:09Z</dcterms:modified>
</cp:coreProperties>
</file>