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85.jpg" ContentType="image/jpeg"/>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09" r:id="rId4"/>
    <p:sldMasterId id="2147483727" r:id="rId5"/>
    <p:sldMasterId id="2147483742" r:id="rId6"/>
    <p:sldMasterId id="2147483754" r:id="rId7"/>
    <p:sldMasterId id="2147483768" r:id="rId8"/>
    <p:sldMasterId id="2147483783" r:id="rId9"/>
    <p:sldMasterId id="2147483800" r:id="rId10"/>
    <p:sldMasterId id="2147483816" r:id="rId11"/>
    <p:sldMasterId id="2147483830" r:id="rId12"/>
  </p:sldMasterIdLst>
  <p:notesMasterIdLst>
    <p:notesMasterId r:id="rId91"/>
  </p:notesMasterIdLst>
  <p:sldIdLst>
    <p:sldId id="256" r:id="rId13"/>
    <p:sldId id="2076136653" r:id="rId14"/>
    <p:sldId id="258" r:id="rId15"/>
    <p:sldId id="2134959568" r:id="rId16"/>
    <p:sldId id="2076136654" r:id="rId17"/>
    <p:sldId id="873" r:id="rId18"/>
    <p:sldId id="618" r:id="rId19"/>
    <p:sldId id="2076136642" r:id="rId20"/>
    <p:sldId id="2076136598" r:id="rId21"/>
    <p:sldId id="2076136599" r:id="rId22"/>
    <p:sldId id="2076136483" r:id="rId23"/>
    <p:sldId id="531" r:id="rId24"/>
    <p:sldId id="2076136596" r:id="rId25"/>
    <p:sldId id="2076136600" r:id="rId26"/>
    <p:sldId id="2076136576" r:id="rId27"/>
    <p:sldId id="582" r:id="rId28"/>
    <p:sldId id="2076136652" r:id="rId29"/>
    <p:sldId id="527" r:id="rId30"/>
    <p:sldId id="2076136590" r:id="rId31"/>
    <p:sldId id="2265" r:id="rId32"/>
    <p:sldId id="2266" r:id="rId33"/>
    <p:sldId id="2286" r:id="rId34"/>
    <p:sldId id="2358" r:id="rId35"/>
    <p:sldId id="2507" r:id="rId36"/>
    <p:sldId id="2960" r:id="rId37"/>
    <p:sldId id="2307" r:id="rId38"/>
    <p:sldId id="2897" r:id="rId39"/>
    <p:sldId id="2945" r:id="rId40"/>
    <p:sldId id="2946" r:id="rId41"/>
    <p:sldId id="2134959685" r:id="rId42"/>
    <p:sldId id="2134959686" r:id="rId43"/>
    <p:sldId id="2076136530" r:id="rId44"/>
    <p:sldId id="2134959687" r:id="rId45"/>
    <p:sldId id="2938" r:id="rId46"/>
    <p:sldId id="2134959581" r:id="rId47"/>
    <p:sldId id="2134959593" r:id="rId48"/>
    <p:sldId id="2076136605" r:id="rId49"/>
    <p:sldId id="2936" r:id="rId50"/>
    <p:sldId id="2120" r:id="rId51"/>
    <p:sldId id="2122" r:id="rId52"/>
    <p:sldId id="2123" r:id="rId53"/>
    <p:sldId id="2124" r:id="rId54"/>
    <p:sldId id="2125" r:id="rId55"/>
    <p:sldId id="2126" r:id="rId56"/>
    <p:sldId id="2127" r:id="rId57"/>
    <p:sldId id="2128" r:id="rId58"/>
    <p:sldId id="2076136655" r:id="rId59"/>
    <p:sldId id="2076136546" r:id="rId60"/>
    <p:sldId id="2939" r:id="rId61"/>
    <p:sldId id="2076136603" r:id="rId62"/>
    <p:sldId id="2076136514" r:id="rId63"/>
    <p:sldId id="2076136512" r:id="rId64"/>
    <p:sldId id="2076136520" r:id="rId65"/>
    <p:sldId id="2076136519" r:id="rId66"/>
    <p:sldId id="2076136658" r:id="rId67"/>
    <p:sldId id="2134959567" r:id="rId68"/>
    <p:sldId id="2076136511" r:id="rId69"/>
    <p:sldId id="2076136505" r:id="rId70"/>
    <p:sldId id="2076136522" r:id="rId71"/>
    <p:sldId id="2076136573" r:id="rId72"/>
    <p:sldId id="2076136516" r:id="rId73"/>
    <p:sldId id="2134959569" r:id="rId74"/>
    <p:sldId id="2076136539" r:id="rId75"/>
    <p:sldId id="2076136540" r:id="rId76"/>
    <p:sldId id="2076136544" r:id="rId77"/>
    <p:sldId id="2076136548" r:id="rId78"/>
    <p:sldId id="2076136675" r:id="rId79"/>
    <p:sldId id="2076136582" r:id="rId80"/>
    <p:sldId id="3330" r:id="rId81"/>
    <p:sldId id="2134959555" r:id="rId82"/>
    <p:sldId id="2134959597" r:id="rId83"/>
    <p:sldId id="2076136521" r:id="rId84"/>
    <p:sldId id="2076136525" r:id="rId85"/>
    <p:sldId id="2134959682" r:id="rId86"/>
    <p:sldId id="2076136510" r:id="rId87"/>
    <p:sldId id="2134959683" r:id="rId88"/>
    <p:sldId id="2134959684" r:id="rId89"/>
    <p:sldId id="2076136579"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E0144-E8FD-4376-9799-75ACFE34876A}" v="46" dt="2021-10-19T13:01:13.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tableStyles" Target="tableStyle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Sheet1!$E$5:$E$6</c:f>
              <c:strCache>
                <c:ptCount val="2"/>
                <c:pt idx="0">
                  <c:v>GEP Alone</c:v>
                </c:pt>
                <c:pt idx="1">
                  <c:v>HeartCare</c:v>
                </c:pt>
              </c:strCache>
            </c:strRef>
          </c:cat>
          <c:val>
            <c:numRef>
              <c:f>Sheet1!$F$5:$F$6</c:f>
              <c:numCache>
                <c:formatCode>0%</c:formatCode>
                <c:ptCount val="2"/>
                <c:pt idx="0">
                  <c:v>0.28999999999999998</c:v>
                </c:pt>
                <c:pt idx="1">
                  <c:v>0.16</c:v>
                </c:pt>
              </c:numCache>
            </c:numRef>
          </c:val>
          <c:extLst>
            <c:ext xmlns:c16="http://schemas.microsoft.com/office/drawing/2014/chart" uri="{C3380CC4-5D6E-409C-BE32-E72D297353CC}">
              <c16:uniqueId val="{00000000-E7FA-455B-8CE1-E9D453CA5B5C}"/>
            </c:ext>
          </c:extLst>
        </c:ser>
        <c:dLbls>
          <c:showLegendKey val="0"/>
          <c:showVal val="0"/>
          <c:showCatName val="0"/>
          <c:showSerName val="0"/>
          <c:showPercent val="0"/>
          <c:showBubbleSize val="0"/>
        </c:dLbls>
        <c:gapWidth val="219"/>
        <c:overlap val="-27"/>
        <c:axId val="1631848271"/>
        <c:axId val="1631204495"/>
      </c:barChart>
      <c:catAx>
        <c:axId val="163184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631204495"/>
        <c:crosses val="autoZero"/>
        <c:auto val="1"/>
        <c:lblAlgn val="ctr"/>
        <c:lblOffset val="100"/>
        <c:noMultiLvlLbl val="0"/>
      </c:catAx>
      <c:valAx>
        <c:axId val="163120449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31848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9.6799293893573043E-2"/>
          <c:y val="2.3185378037422752E-2"/>
          <c:w val="0.88204654727893528"/>
          <c:h val="0.84869951739904692"/>
        </c:manualLayout>
      </c:layout>
      <c:scatterChart>
        <c:scatterStyle val="lineMarker"/>
        <c:varyColors val="0"/>
        <c:ser>
          <c:idx val="0"/>
          <c:order val="0"/>
          <c:tx>
            <c:strRef>
              <c:f>Sheet1!$B$1</c:f>
              <c:strCache>
                <c:ptCount val="1"/>
                <c:pt idx="0">
                  <c:v>1992-2001 (N=13,457) </c:v>
                </c:pt>
              </c:strCache>
            </c:strRef>
          </c:tx>
          <c:spPr>
            <a:ln w="41275">
              <a:solidFill>
                <a:srgbClr val="00B0F0"/>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Sheet1!$B$2:$B$38</c:f>
              <c:numCache>
                <c:formatCode>General</c:formatCode>
                <c:ptCount val="37"/>
                <c:pt idx="0">
                  <c:v>100</c:v>
                </c:pt>
                <c:pt idx="1">
                  <c:v>89.754000000000005</c:v>
                </c:pt>
                <c:pt idx="2">
                  <c:v>86.625</c:v>
                </c:pt>
                <c:pt idx="3">
                  <c:v>84.382000000000005</c:v>
                </c:pt>
                <c:pt idx="4">
                  <c:v>82.954999999999998</c:v>
                </c:pt>
                <c:pt idx="5">
                  <c:v>81.64</c:v>
                </c:pt>
                <c:pt idx="6">
                  <c:v>80.218999999999994</c:v>
                </c:pt>
                <c:pt idx="7">
                  <c:v>79.031000000000006</c:v>
                </c:pt>
                <c:pt idx="8">
                  <c:v>78.088999999999999</c:v>
                </c:pt>
                <c:pt idx="9">
                  <c:v>77.072000000000003</c:v>
                </c:pt>
                <c:pt idx="10">
                  <c:v>76.174000000000007</c:v>
                </c:pt>
                <c:pt idx="11">
                  <c:v>75.192999999999998</c:v>
                </c:pt>
                <c:pt idx="12">
                  <c:v>74.353999999999999</c:v>
                </c:pt>
                <c:pt idx="13">
                  <c:v>66.022000000000006</c:v>
                </c:pt>
                <c:pt idx="14">
                  <c:v>59.109000000000002</c:v>
                </c:pt>
                <c:pt idx="15">
                  <c:v>53.451000000000001</c:v>
                </c:pt>
                <c:pt idx="16">
                  <c:v>48.292999999999999</c:v>
                </c:pt>
                <c:pt idx="17">
                  <c:v>43.598999999999997</c:v>
                </c:pt>
                <c:pt idx="18">
                  <c:v>39.264000000000003</c:v>
                </c:pt>
                <c:pt idx="19">
                  <c:v>35.051000000000002</c:v>
                </c:pt>
                <c:pt idx="20">
                  <c:v>31.356000000000002</c:v>
                </c:pt>
                <c:pt idx="21">
                  <c:v>27.827999999999999</c:v>
                </c:pt>
                <c:pt idx="22">
                  <c:v>24.823</c:v>
                </c:pt>
                <c:pt idx="23">
                  <c:v>22.32</c:v>
                </c:pt>
                <c:pt idx="24">
                  <c:v>19.887</c:v>
                </c:pt>
                <c:pt idx="25">
                  <c:v>17.978000000000002</c:v>
                </c:pt>
                <c:pt idx="26">
                  <c:v>16.27</c:v>
                </c:pt>
                <c:pt idx="27">
                  <c:v>14.577</c:v>
                </c:pt>
                <c:pt idx="28">
                  <c:v>13.096</c:v>
                </c:pt>
                <c:pt idx="29">
                  <c:v>11.679</c:v>
                </c:pt>
                <c:pt idx="30">
                  <c:v>10.673999999999999</c:v>
                </c:pt>
                <c:pt idx="31">
                  <c:v>9.6910000000000007</c:v>
                </c:pt>
                <c:pt idx="32">
                  <c:v>8.8719999999999999</c:v>
                </c:pt>
                <c:pt idx="33">
                  <c:v>7.8310000000000004</c:v>
                </c:pt>
                <c:pt idx="34">
                  <c:v>7.1909999999999998</c:v>
                </c:pt>
                <c:pt idx="35">
                  <c:v>6.5250000000000004</c:v>
                </c:pt>
                <c:pt idx="36">
                  <c:v>6.2770000000000001</c:v>
                </c:pt>
              </c:numCache>
            </c:numRef>
          </c:yVal>
          <c:smooth val="0"/>
          <c:extLst>
            <c:ext xmlns:c16="http://schemas.microsoft.com/office/drawing/2014/chart" uri="{C3380CC4-5D6E-409C-BE32-E72D297353CC}">
              <c16:uniqueId val="{00000000-DDA1-4916-A25E-0C3809A6860F}"/>
            </c:ext>
          </c:extLst>
        </c:ser>
        <c:ser>
          <c:idx val="1"/>
          <c:order val="1"/>
          <c:tx>
            <c:strRef>
              <c:f>Sheet1!$C$1</c:f>
              <c:strCache>
                <c:ptCount val="1"/>
                <c:pt idx="0">
                  <c:v>2002-2009 (N=20,081) </c:v>
                </c:pt>
              </c:strCache>
            </c:strRef>
          </c:tx>
          <c:spPr>
            <a:ln w="41275">
              <a:solidFill>
                <a:srgbClr val="00B050"/>
              </a:solidFill>
              <a:prstDash val="solid"/>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Sheet1!$C$2:$C$38</c:f>
              <c:numCache>
                <c:formatCode>General</c:formatCode>
                <c:ptCount val="37"/>
                <c:pt idx="0">
                  <c:v>100</c:v>
                </c:pt>
                <c:pt idx="1">
                  <c:v>93.638999999999996</c:v>
                </c:pt>
                <c:pt idx="2">
                  <c:v>91.281000000000006</c:v>
                </c:pt>
                <c:pt idx="3">
                  <c:v>89.611000000000004</c:v>
                </c:pt>
                <c:pt idx="4">
                  <c:v>88.33</c:v>
                </c:pt>
                <c:pt idx="5">
                  <c:v>87.138999999999996</c:v>
                </c:pt>
                <c:pt idx="6">
                  <c:v>86.106999999999999</c:v>
                </c:pt>
                <c:pt idx="7">
                  <c:v>85.103999999999999</c:v>
                </c:pt>
                <c:pt idx="8">
                  <c:v>84.292000000000002</c:v>
                </c:pt>
                <c:pt idx="9">
                  <c:v>83.515000000000001</c:v>
                </c:pt>
                <c:pt idx="10">
                  <c:v>82.656999999999996</c:v>
                </c:pt>
                <c:pt idx="11">
                  <c:v>81.893000000000001</c:v>
                </c:pt>
                <c:pt idx="12">
                  <c:v>81.143000000000001</c:v>
                </c:pt>
                <c:pt idx="13">
                  <c:v>73.317999999999998</c:v>
                </c:pt>
                <c:pt idx="14">
                  <c:v>67.185000000000002</c:v>
                </c:pt>
                <c:pt idx="15">
                  <c:v>61.652999999999999</c:v>
                </c:pt>
                <c:pt idx="16">
                  <c:v>56.78</c:v>
                </c:pt>
                <c:pt idx="17">
                  <c:v>52.201000000000001</c:v>
                </c:pt>
                <c:pt idx="18">
                  <c:v>47.780999999999999</c:v>
                </c:pt>
                <c:pt idx="19">
                  <c:v>43.76</c:v>
                </c:pt>
                <c:pt idx="20">
                  <c:v>39.994</c:v>
                </c:pt>
                <c:pt idx="21">
                  <c:v>36.101999999999997</c:v>
                </c:pt>
                <c:pt idx="22">
                  <c:v>32.564</c:v>
                </c:pt>
                <c:pt idx="23">
                  <c:v>29.085000000000001</c:v>
                </c:pt>
                <c:pt idx="24">
                  <c:v>26.192</c:v>
                </c:pt>
                <c:pt idx="25">
                  <c:v>23.576000000000001</c:v>
                </c:pt>
                <c:pt idx="26">
                  <c:v>20.696000000000002</c:v>
                </c:pt>
              </c:numCache>
            </c:numRef>
          </c:yVal>
          <c:smooth val="0"/>
          <c:extLst>
            <c:ext xmlns:c16="http://schemas.microsoft.com/office/drawing/2014/chart" uri="{C3380CC4-5D6E-409C-BE32-E72D297353CC}">
              <c16:uniqueId val="{00000001-DDA1-4916-A25E-0C3809A6860F}"/>
            </c:ext>
          </c:extLst>
        </c:ser>
        <c:ser>
          <c:idx val="2"/>
          <c:order val="2"/>
          <c:tx>
            <c:strRef>
              <c:f>Sheet1!$D$1</c:f>
              <c:strCache>
                <c:ptCount val="1"/>
                <c:pt idx="0">
                  <c:v>2010-6/2017 (N=29,872)</c:v>
                </c:pt>
              </c:strCache>
            </c:strRef>
          </c:tx>
          <c:spPr>
            <a:ln w="41275">
              <a:solidFill>
                <a:srgbClr val="FF0000"/>
              </a:solidFill>
            </a:ln>
          </c:spPr>
          <c:marker>
            <c:symbol val="none"/>
          </c:marker>
          <c:xVal>
            <c:numRef>
              <c:f>Sheet1!$A$2:$A$38</c:f>
              <c:numCache>
                <c:formatCode>General</c:formatCode>
                <c:ptCount val="37"/>
                <c:pt idx="0">
                  <c:v>0</c:v>
                </c:pt>
                <c:pt idx="1">
                  <c:v>8.3299999999999999E-2</c:v>
                </c:pt>
                <c:pt idx="2">
                  <c:v>0.16669999999999999</c:v>
                </c:pt>
                <c:pt idx="3">
                  <c:v>0.25</c:v>
                </c:pt>
                <c:pt idx="4">
                  <c:v>0.33329999999999999</c:v>
                </c:pt>
                <c:pt idx="5">
                  <c:v>0.41670000000000001</c:v>
                </c:pt>
                <c:pt idx="6">
                  <c:v>0.5</c:v>
                </c:pt>
                <c:pt idx="7">
                  <c:v>0.58330000000000004</c:v>
                </c:pt>
                <c:pt idx="8">
                  <c:v>0.66669999999999996</c:v>
                </c:pt>
                <c:pt idx="9">
                  <c:v>0.75</c:v>
                </c:pt>
                <c:pt idx="10">
                  <c:v>0.83330000000000004</c:v>
                </c:pt>
                <c:pt idx="11">
                  <c:v>0.91669999999999996</c:v>
                </c:pt>
                <c:pt idx="12">
                  <c:v>1</c:v>
                </c:pt>
                <c:pt idx="13">
                  <c:v>2</c:v>
                </c:pt>
                <c:pt idx="14">
                  <c:v>3</c:v>
                </c:pt>
                <c:pt idx="15">
                  <c:v>4</c:v>
                </c:pt>
                <c:pt idx="16">
                  <c:v>5</c:v>
                </c:pt>
                <c:pt idx="17">
                  <c:v>6</c:v>
                </c:pt>
                <c:pt idx="18">
                  <c:v>7</c:v>
                </c:pt>
                <c:pt idx="19">
                  <c:v>8</c:v>
                </c:pt>
                <c:pt idx="20">
                  <c:v>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pt idx="34">
                  <c:v>23</c:v>
                </c:pt>
                <c:pt idx="35">
                  <c:v>24</c:v>
                </c:pt>
                <c:pt idx="36">
                  <c:v>25</c:v>
                </c:pt>
              </c:numCache>
            </c:numRef>
          </c:xVal>
          <c:yVal>
            <c:numRef>
              <c:f>Sheet1!$D$2:$D$38</c:f>
              <c:numCache>
                <c:formatCode>General</c:formatCode>
                <c:ptCount val="37"/>
                <c:pt idx="0">
                  <c:v>100</c:v>
                </c:pt>
                <c:pt idx="1">
                  <c:v>95.346999999999994</c:v>
                </c:pt>
                <c:pt idx="2">
                  <c:v>93.44</c:v>
                </c:pt>
                <c:pt idx="3">
                  <c:v>92.227999999999994</c:v>
                </c:pt>
                <c:pt idx="4">
                  <c:v>91.228999999999999</c:v>
                </c:pt>
                <c:pt idx="5">
                  <c:v>90.25</c:v>
                </c:pt>
                <c:pt idx="6">
                  <c:v>89.38</c:v>
                </c:pt>
                <c:pt idx="7">
                  <c:v>88.447999999999993</c:v>
                </c:pt>
                <c:pt idx="8">
                  <c:v>87.634</c:v>
                </c:pt>
                <c:pt idx="9">
                  <c:v>86.92</c:v>
                </c:pt>
                <c:pt idx="10">
                  <c:v>86.135000000000005</c:v>
                </c:pt>
                <c:pt idx="11">
                  <c:v>85.475999999999999</c:v>
                </c:pt>
                <c:pt idx="12">
                  <c:v>84.805999999999997</c:v>
                </c:pt>
                <c:pt idx="13">
                  <c:v>77.147000000000006</c:v>
                </c:pt>
                <c:pt idx="14">
                  <c:v>70.260000000000005</c:v>
                </c:pt>
                <c:pt idx="15">
                  <c:v>64.388999999999996</c:v>
                </c:pt>
                <c:pt idx="16">
                  <c:v>58.661000000000001</c:v>
                </c:pt>
                <c:pt idx="17">
                  <c:v>53.798999999999999</c:v>
                </c:pt>
                <c:pt idx="18">
                  <c:v>48.69</c:v>
                </c:pt>
              </c:numCache>
            </c:numRef>
          </c:yVal>
          <c:smooth val="0"/>
          <c:extLst>
            <c:ext xmlns:c16="http://schemas.microsoft.com/office/drawing/2014/chart" uri="{C3380CC4-5D6E-409C-BE32-E72D297353CC}">
              <c16:uniqueId val="{00000002-DDA1-4916-A25E-0C3809A6860F}"/>
            </c:ext>
          </c:extLst>
        </c:ser>
        <c:dLbls>
          <c:showLegendKey val="0"/>
          <c:showVal val="0"/>
          <c:showCatName val="0"/>
          <c:showSerName val="0"/>
          <c:showPercent val="0"/>
          <c:showBubbleSize val="0"/>
        </c:dLbls>
        <c:axId val="570895160"/>
        <c:axId val="570895552"/>
      </c:scatterChart>
      <c:valAx>
        <c:axId val="570895160"/>
        <c:scaling>
          <c:orientation val="minMax"/>
          <c:max val="24"/>
          <c:min val="0"/>
        </c:scaling>
        <c:delete val="0"/>
        <c:axPos val="b"/>
        <c:title>
          <c:tx>
            <c:rich>
              <a:bodyPr/>
              <a:lstStyle/>
              <a:p>
                <a:pPr>
                  <a:defRPr sz="1700">
                    <a:solidFill>
                      <a:schemeClr val="bg2"/>
                    </a:solidFill>
                  </a:defRPr>
                </a:pPr>
                <a:r>
                  <a:rPr lang="en-US" sz="1700" dirty="0">
                    <a:solidFill>
                      <a:schemeClr val="bg2"/>
                    </a:solidFill>
                  </a:rPr>
                  <a:t>Years</a:t>
                </a:r>
              </a:p>
            </c:rich>
          </c:tx>
          <c:overlay val="0"/>
        </c:title>
        <c:numFmt formatCode="#,##0" sourceLinked="0"/>
        <c:majorTickMark val="out"/>
        <c:minorTickMark val="none"/>
        <c:tickLblPos val="nextTo"/>
        <c:spPr>
          <a:ln>
            <a:solidFill>
              <a:schemeClr val="bg2"/>
            </a:solidFill>
          </a:ln>
        </c:spPr>
        <c:txPr>
          <a:bodyPr rot="0"/>
          <a:lstStyle/>
          <a:p>
            <a:pPr>
              <a:defRPr sz="1500" b="1">
                <a:solidFill>
                  <a:schemeClr val="bg2"/>
                </a:solidFill>
              </a:defRPr>
            </a:pPr>
            <a:endParaRPr lang="en-US"/>
          </a:p>
        </c:txPr>
        <c:crossAx val="570895552"/>
        <c:crosses val="autoZero"/>
        <c:crossBetween val="midCat"/>
        <c:majorUnit val="1"/>
      </c:valAx>
      <c:valAx>
        <c:axId val="570895552"/>
        <c:scaling>
          <c:orientation val="minMax"/>
          <c:max val="100"/>
          <c:min val="0"/>
        </c:scaling>
        <c:delete val="0"/>
        <c:axPos val="l"/>
        <c:majorGridlines>
          <c:spPr>
            <a:ln>
              <a:solidFill>
                <a:schemeClr val="bg2"/>
              </a:solidFill>
              <a:prstDash val="sysDash"/>
            </a:ln>
          </c:spPr>
        </c:majorGridlines>
        <c:title>
          <c:tx>
            <c:rich>
              <a:bodyPr rot="-5400000" vert="horz"/>
              <a:lstStyle/>
              <a:p>
                <a:pPr>
                  <a:defRPr sz="1700">
                    <a:solidFill>
                      <a:schemeClr val="bg2"/>
                    </a:solidFill>
                  </a:defRPr>
                </a:pPr>
                <a:r>
                  <a:rPr lang="en-US" sz="1700" b="1" i="0" baseline="0" dirty="0">
                    <a:solidFill>
                      <a:schemeClr val="bg2"/>
                    </a:solidFill>
                  </a:rPr>
                  <a:t>Survival (%)</a:t>
                </a:r>
              </a:p>
            </c:rich>
          </c:tx>
          <c:overlay val="0"/>
        </c:title>
        <c:numFmt formatCode="General" sourceLinked="1"/>
        <c:majorTickMark val="out"/>
        <c:minorTickMark val="none"/>
        <c:tickLblPos val="nextTo"/>
        <c:spPr>
          <a:ln>
            <a:solidFill>
              <a:schemeClr val="bg2"/>
            </a:solidFill>
          </a:ln>
        </c:spPr>
        <c:txPr>
          <a:bodyPr/>
          <a:lstStyle/>
          <a:p>
            <a:pPr>
              <a:defRPr sz="1500" b="1">
                <a:solidFill>
                  <a:schemeClr val="bg2"/>
                </a:solidFill>
              </a:defRPr>
            </a:pPr>
            <a:endParaRPr lang="en-US"/>
          </a:p>
        </c:txPr>
        <c:crossAx val="570895160"/>
        <c:crosses val="autoZero"/>
        <c:crossBetween val="midCat"/>
        <c:majorUnit val="25"/>
      </c:valAx>
      <c:spPr>
        <a:noFill/>
        <a:ln>
          <a:solidFill>
            <a:schemeClr val="bg2"/>
          </a:solidFill>
        </a:ln>
      </c:spPr>
    </c:plotArea>
    <c:legend>
      <c:legendPos val="r"/>
      <c:layout>
        <c:manualLayout>
          <c:xMode val="edge"/>
          <c:yMode val="edge"/>
          <c:x val="0.10160023691728801"/>
          <c:y val="0.64462683092032846"/>
          <c:w val="0.28046465983787428"/>
          <c:h val="0.20551308102616206"/>
        </c:manualLayout>
      </c:layout>
      <c:overlay val="1"/>
      <c:spPr>
        <a:solidFill>
          <a:schemeClr val="tx1"/>
        </a:solidFill>
        <a:ln>
          <a:solidFill>
            <a:schemeClr val="bg2"/>
          </a:solidFill>
        </a:ln>
      </c:spPr>
      <c:txPr>
        <a:bodyPr/>
        <a:lstStyle/>
        <a:p>
          <a:pPr>
            <a:defRPr sz="1400" b="1">
              <a:solidFill>
                <a:schemeClr val="bg2"/>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3D1F8-7CEA-49F2-A819-7A16CB930353}"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8301ECDF-7354-46EC-B695-E16ACE666F5D}">
      <dgm:prSet phldrT="[Text]"/>
      <dgm:spPr>
        <a:solidFill>
          <a:schemeClr val="accent1"/>
        </a:solidFill>
      </dgm:spPr>
      <dgm:t>
        <a:bodyPr/>
        <a:lstStyle/>
        <a:p>
          <a:r>
            <a:rPr lang="en-US" b="1"/>
            <a:t>Lowered Limit of Qualification</a:t>
          </a:r>
          <a:br>
            <a:rPr lang="en-US"/>
          </a:br>
          <a:r>
            <a:rPr lang="en-US" b="0"/>
            <a:t>2016 = 0.15%</a:t>
          </a:r>
          <a:r>
            <a:rPr lang="en-US" baseline="30000"/>
            <a:t>1</a:t>
          </a:r>
          <a:r>
            <a:rPr lang="en-US" b="0"/>
            <a:t>    </a:t>
          </a:r>
          <a:r>
            <a:rPr lang="en-US" b="0" i="0"/>
            <a:t>→    </a:t>
          </a:r>
          <a:r>
            <a:rPr lang="en-US" b="1" i="0"/>
            <a:t>2020 = 0.12%</a:t>
          </a:r>
          <a:r>
            <a:rPr lang="en-US" baseline="30000"/>
            <a:t>2</a:t>
          </a:r>
          <a:endParaRPr lang="en-US"/>
        </a:p>
      </dgm:t>
    </dgm:pt>
    <dgm:pt modelId="{D1402A6F-2895-4F3B-9080-71F6D8458383}" type="parTrans" cxnId="{A0E4CC08-D317-415B-A2A2-4FC86DB6AB47}">
      <dgm:prSet/>
      <dgm:spPr/>
      <dgm:t>
        <a:bodyPr/>
        <a:lstStyle/>
        <a:p>
          <a:endParaRPr lang="en-US"/>
        </a:p>
      </dgm:t>
    </dgm:pt>
    <dgm:pt modelId="{DA95AA3A-45AE-43DD-8A95-7E688F3ED92B}" type="sibTrans" cxnId="{A0E4CC08-D317-415B-A2A2-4FC86DB6AB47}">
      <dgm:prSet/>
      <dgm:spPr/>
      <dgm:t>
        <a:bodyPr/>
        <a:lstStyle/>
        <a:p>
          <a:endParaRPr lang="en-US"/>
        </a:p>
      </dgm:t>
    </dgm:pt>
    <dgm:pt modelId="{7166BE8E-0013-48E9-B3E9-0E795D8B1C8F}">
      <dgm:prSet phldrT="[Text]"/>
      <dgm:spPr/>
      <dgm:t>
        <a:bodyPr/>
        <a:lstStyle/>
        <a:p>
          <a:r>
            <a:rPr lang="en-US" b="1"/>
            <a:t>Expanded Reportable Range</a:t>
          </a:r>
          <a:br>
            <a:rPr lang="en-US"/>
          </a:br>
          <a:r>
            <a:rPr lang="en-US" b="0"/>
            <a:t>2016 = 0.15% - 16%</a:t>
          </a:r>
          <a:r>
            <a:rPr lang="en-US" baseline="30000"/>
            <a:t>1</a:t>
          </a:r>
          <a:r>
            <a:rPr lang="en-US" b="0"/>
            <a:t>    </a:t>
          </a:r>
          <a:r>
            <a:rPr lang="en-US" b="1" i="0"/>
            <a:t>→    2020 = 0.12% - 16%</a:t>
          </a:r>
          <a:r>
            <a:rPr lang="en-US" baseline="30000"/>
            <a:t>2</a:t>
          </a:r>
          <a:r>
            <a:rPr lang="en-US" b="0" i="0"/>
            <a:t> </a:t>
          </a:r>
          <a:endParaRPr lang="en-US"/>
        </a:p>
      </dgm:t>
    </dgm:pt>
    <dgm:pt modelId="{8AD077C0-95B9-487C-867F-A3B745C93153}" type="parTrans" cxnId="{6487E825-812E-40A8-B767-6CB24236A265}">
      <dgm:prSet/>
      <dgm:spPr/>
      <dgm:t>
        <a:bodyPr/>
        <a:lstStyle/>
        <a:p>
          <a:endParaRPr lang="en-US"/>
        </a:p>
      </dgm:t>
    </dgm:pt>
    <dgm:pt modelId="{1AD5766D-97AD-4470-8BB5-D2619A8C8C9A}" type="sibTrans" cxnId="{6487E825-812E-40A8-B767-6CB24236A265}">
      <dgm:prSet/>
      <dgm:spPr/>
      <dgm:t>
        <a:bodyPr/>
        <a:lstStyle/>
        <a:p>
          <a:endParaRPr lang="en-US"/>
        </a:p>
      </dgm:t>
    </dgm:pt>
    <dgm:pt modelId="{E9D043C9-64A5-4914-864A-B543D2A12C41}">
      <dgm:prSet phldrT="[Text]"/>
      <dgm:spPr>
        <a:solidFill>
          <a:schemeClr val="accent1">
            <a:lumMod val="75000"/>
          </a:schemeClr>
        </a:solidFill>
      </dgm:spPr>
      <dgm:t>
        <a:bodyPr/>
        <a:lstStyle/>
        <a:p>
          <a:r>
            <a:rPr lang="en-US" b="1"/>
            <a:t>Less Variability (CV)</a:t>
          </a:r>
          <a:br>
            <a:rPr lang="en-US"/>
          </a:br>
          <a:r>
            <a:rPr lang="en-US" b="0"/>
            <a:t>2016 = 6.8%</a:t>
          </a:r>
          <a:r>
            <a:rPr lang="en-US" baseline="30000"/>
            <a:t>1</a:t>
          </a:r>
          <a:r>
            <a:rPr lang="en-US" b="0"/>
            <a:t>    </a:t>
          </a:r>
          <a:r>
            <a:rPr lang="en-US" b="1" i="0"/>
            <a:t>→    2020 = 2.7%</a:t>
          </a:r>
          <a:r>
            <a:rPr lang="en-US" baseline="30000"/>
            <a:t>2</a:t>
          </a:r>
          <a:r>
            <a:rPr lang="en-US" b="0" i="0"/>
            <a:t> </a:t>
          </a:r>
          <a:endParaRPr lang="en-US"/>
        </a:p>
      </dgm:t>
    </dgm:pt>
    <dgm:pt modelId="{CF1ED1A7-1477-4D1E-A07C-1B34218CD9B4}" type="parTrans" cxnId="{D402636E-7FCB-45B5-913A-AB2FF12B11F4}">
      <dgm:prSet/>
      <dgm:spPr/>
      <dgm:t>
        <a:bodyPr/>
        <a:lstStyle/>
        <a:p>
          <a:endParaRPr lang="en-US"/>
        </a:p>
      </dgm:t>
    </dgm:pt>
    <dgm:pt modelId="{255C8976-E65F-4B61-B49E-017BB7033F53}" type="sibTrans" cxnId="{D402636E-7FCB-45B5-913A-AB2FF12B11F4}">
      <dgm:prSet/>
      <dgm:spPr/>
      <dgm:t>
        <a:bodyPr/>
        <a:lstStyle/>
        <a:p>
          <a:endParaRPr lang="en-US"/>
        </a:p>
      </dgm:t>
    </dgm:pt>
    <dgm:pt modelId="{B7876332-4CC6-4292-B92B-A61B4564226D}" type="pres">
      <dgm:prSet presAssocID="{DBB3D1F8-7CEA-49F2-A819-7A16CB930353}" presName="Name0" presStyleCnt="0">
        <dgm:presLayoutVars>
          <dgm:chMax val="7"/>
          <dgm:chPref val="7"/>
          <dgm:dir/>
        </dgm:presLayoutVars>
      </dgm:prSet>
      <dgm:spPr/>
    </dgm:pt>
    <dgm:pt modelId="{4C1847B9-62C2-4282-802C-7402BBEACFD5}" type="pres">
      <dgm:prSet presAssocID="{DBB3D1F8-7CEA-49F2-A819-7A16CB930353}" presName="Name1" presStyleCnt="0"/>
      <dgm:spPr/>
    </dgm:pt>
    <dgm:pt modelId="{F6E2239B-A30E-46AB-A8AA-18C7F927D295}" type="pres">
      <dgm:prSet presAssocID="{DBB3D1F8-7CEA-49F2-A819-7A16CB930353}" presName="cycle" presStyleCnt="0"/>
      <dgm:spPr/>
    </dgm:pt>
    <dgm:pt modelId="{1ACEB86D-DDC8-424A-BD5F-57D0ADA61B17}" type="pres">
      <dgm:prSet presAssocID="{DBB3D1F8-7CEA-49F2-A819-7A16CB930353}" presName="srcNode" presStyleLbl="node1" presStyleIdx="0" presStyleCnt="3"/>
      <dgm:spPr/>
    </dgm:pt>
    <dgm:pt modelId="{2DDCCE1B-68E2-46B8-984C-A242087A0B9B}" type="pres">
      <dgm:prSet presAssocID="{DBB3D1F8-7CEA-49F2-A819-7A16CB930353}" presName="conn" presStyleLbl="parChTrans1D2" presStyleIdx="0" presStyleCnt="1"/>
      <dgm:spPr/>
    </dgm:pt>
    <dgm:pt modelId="{2AC6A3C5-D5D2-4DC2-8C83-F007C63AD7CC}" type="pres">
      <dgm:prSet presAssocID="{DBB3D1F8-7CEA-49F2-A819-7A16CB930353}" presName="extraNode" presStyleLbl="node1" presStyleIdx="0" presStyleCnt="3"/>
      <dgm:spPr/>
    </dgm:pt>
    <dgm:pt modelId="{6B19786B-ACB6-440B-B2CD-11D034CDE349}" type="pres">
      <dgm:prSet presAssocID="{DBB3D1F8-7CEA-49F2-A819-7A16CB930353}" presName="dstNode" presStyleLbl="node1" presStyleIdx="0" presStyleCnt="3"/>
      <dgm:spPr/>
    </dgm:pt>
    <dgm:pt modelId="{3C230093-D60B-433A-AE0C-90CC18BCD3E1}" type="pres">
      <dgm:prSet presAssocID="{8301ECDF-7354-46EC-B695-E16ACE666F5D}" presName="text_1" presStyleLbl="node1" presStyleIdx="0" presStyleCnt="3">
        <dgm:presLayoutVars>
          <dgm:bulletEnabled val="1"/>
        </dgm:presLayoutVars>
      </dgm:prSet>
      <dgm:spPr/>
    </dgm:pt>
    <dgm:pt modelId="{C77A4F63-868A-49DF-9F1F-C7764CC573DB}" type="pres">
      <dgm:prSet presAssocID="{8301ECDF-7354-46EC-B695-E16ACE666F5D}" presName="accent_1" presStyleCnt="0"/>
      <dgm:spPr/>
    </dgm:pt>
    <dgm:pt modelId="{634A3C66-C650-46F4-8691-5A5176496FEF}" type="pres">
      <dgm:prSet presAssocID="{8301ECDF-7354-46EC-B695-E16ACE666F5D}" presName="accentRepeatNode" presStyleLbl="solidFgAcc1" presStyleIdx="0" presStyleCnt="3"/>
      <dgm:spPr>
        <a:ln>
          <a:solidFill>
            <a:schemeClr val="accent1"/>
          </a:solidFill>
        </a:ln>
      </dgm:spPr>
    </dgm:pt>
    <dgm:pt modelId="{52D42060-2CE7-4002-A203-AF2CC125C1C6}" type="pres">
      <dgm:prSet presAssocID="{7166BE8E-0013-48E9-B3E9-0E795D8B1C8F}" presName="text_2" presStyleLbl="node1" presStyleIdx="1" presStyleCnt="3">
        <dgm:presLayoutVars>
          <dgm:bulletEnabled val="1"/>
        </dgm:presLayoutVars>
      </dgm:prSet>
      <dgm:spPr/>
    </dgm:pt>
    <dgm:pt modelId="{7AADBAD9-6035-40E7-B76B-891E29CD0396}" type="pres">
      <dgm:prSet presAssocID="{7166BE8E-0013-48E9-B3E9-0E795D8B1C8F}" presName="accent_2" presStyleCnt="0"/>
      <dgm:spPr/>
    </dgm:pt>
    <dgm:pt modelId="{AFCED73D-0D8E-4C5C-82B7-B000E5137121}" type="pres">
      <dgm:prSet presAssocID="{7166BE8E-0013-48E9-B3E9-0E795D8B1C8F}" presName="accentRepeatNode" presStyleLbl="solidFgAcc1" presStyleIdx="1" presStyleCnt="3"/>
      <dgm:spPr/>
    </dgm:pt>
    <dgm:pt modelId="{316B9CA7-4BCE-4CD7-87CA-1D161FE66CFC}" type="pres">
      <dgm:prSet presAssocID="{E9D043C9-64A5-4914-864A-B543D2A12C41}" presName="text_3" presStyleLbl="node1" presStyleIdx="2" presStyleCnt="3">
        <dgm:presLayoutVars>
          <dgm:bulletEnabled val="1"/>
        </dgm:presLayoutVars>
      </dgm:prSet>
      <dgm:spPr/>
    </dgm:pt>
    <dgm:pt modelId="{536E4852-8BD1-4A1D-BB6E-ECACEEFD4428}" type="pres">
      <dgm:prSet presAssocID="{E9D043C9-64A5-4914-864A-B543D2A12C41}" presName="accent_3" presStyleCnt="0"/>
      <dgm:spPr/>
    </dgm:pt>
    <dgm:pt modelId="{DC8B9340-2F53-421F-8C8F-C460E0E82E7E}" type="pres">
      <dgm:prSet presAssocID="{E9D043C9-64A5-4914-864A-B543D2A12C41}" presName="accentRepeatNode" presStyleLbl="solidFgAcc1" presStyleIdx="2" presStyleCnt="3"/>
      <dgm:spPr>
        <a:ln>
          <a:solidFill>
            <a:schemeClr val="accent1">
              <a:lumMod val="75000"/>
            </a:schemeClr>
          </a:solidFill>
        </a:ln>
      </dgm:spPr>
    </dgm:pt>
  </dgm:ptLst>
  <dgm:cxnLst>
    <dgm:cxn modelId="{25999C07-E536-415D-8EF3-738D2EA3380A}" type="presOf" srcId="{8301ECDF-7354-46EC-B695-E16ACE666F5D}" destId="{3C230093-D60B-433A-AE0C-90CC18BCD3E1}" srcOrd="0" destOrd="0" presId="urn:microsoft.com/office/officeart/2008/layout/VerticalCurvedList"/>
    <dgm:cxn modelId="{8068D207-7F41-400C-92A6-1804DC07EB81}" type="presOf" srcId="{7166BE8E-0013-48E9-B3E9-0E795D8B1C8F}" destId="{52D42060-2CE7-4002-A203-AF2CC125C1C6}" srcOrd="0" destOrd="0" presId="urn:microsoft.com/office/officeart/2008/layout/VerticalCurvedList"/>
    <dgm:cxn modelId="{A0E4CC08-D317-415B-A2A2-4FC86DB6AB47}" srcId="{DBB3D1F8-7CEA-49F2-A819-7A16CB930353}" destId="{8301ECDF-7354-46EC-B695-E16ACE666F5D}" srcOrd="0" destOrd="0" parTransId="{D1402A6F-2895-4F3B-9080-71F6D8458383}" sibTransId="{DA95AA3A-45AE-43DD-8A95-7E688F3ED92B}"/>
    <dgm:cxn modelId="{EBE8CD0C-17B8-4C51-BFC4-83D505DAEDF6}" type="presOf" srcId="{E9D043C9-64A5-4914-864A-B543D2A12C41}" destId="{316B9CA7-4BCE-4CD7-87CA-1D161FE66CFC}" srcOrd="0" destOrd="0" presId="urn:microsoft.com/office/officeart/2008/layout/VerticalCurvedList"/>
    <dgm:cxn modelId="{41214A22-E7C4-4661-9A18-15A0D63589A9}" type="presOf" srcId="{DA95AA3A-45AE-43DD-8A95-7E688F3ED92B}" destId="{2DDCCE1B-68E2-46B8-984C-A242087A0B9B}" srcOrd="0" destOrd="0" presId="urn:microsoft.com/office/officeart/2008/layout/VerticalCurvedList"/>
    <dgm:cxn modelId="{6487E825-812E-40A8-B767-6CB24236A265}" srcId="{DBB3D1F8-7CEA-49F2-A819-7A16CB930353}" destId="{7166BE8E-0013-48E9-B3E9-0E795D8B1C8F}" srcOrd="1" destOrd="0" parTransId="{8AD077C0-95B9-487C-867F-A3B745C93153}" sibTransId="{1AD5766D-97AD-4470-8BB5-D2619A8C8C9A}"/>
    <dgm:cxn modelId="{D402636E-7FCB-45B5-913A-AB2FF12B11F4}" srcId="{DBB3D1F8-7CEA-49F2-A819-7A16CB930353}" destId="{E9D043C9-64A5-4914-864A-B543D2A12C41}" srcOrd="2" destOrd="0" parTransId="{CF1ED1A7-1477-4D1E-A07C-1B34218CD9B4}" sibTransId="{255C8976-E65F-4B61-B49E-017BB7033F53}"/>
    <dgm:cxn modelId="{B26D99E7-7943-41BB-991C-743483B0DA29}" type="presOf" srcId="{DBB3D1F8-7CEA-49F2-A819-7A16CB930353}" destId="{B7876332-4CC6-4292-B92B-A61B4564226D}" srcOrd="0" destOrd="0" presId="urn:microsoft.com/office/officeart/2008/layout/VerticalCurvedList"/>
    <dgm:cxn modelId="{8B526A0E-CFC3-408A-BFCB-FEB5D22EBA03}" type="presParOf" srcId="{B7876332-4CC6-4292-B92B-A61B4564226D}" destId="{4C1847B9-62C2-4282-802C-7402BBEACFD5}" srcOrd="0" destOrd="0" presId="urn:microsoft.com/office/officeart/2008/layout/VerticalCurvedList"/>
    <dgm:cxn modelId="{6F0D4DD3-C6C0-47B4-9989-DA58FE1E66EF}" type="presParOf" srcId="{4C1847B9-62C2-4282-802C-7402BBEACFD5}" destId="{F6E2239B-A30E-46AB-A8AA-18C7F927D295}" srcOrd="0" destOrd="0" presId="urn:microsoft.com/office/officeart/2008/layout/VerticalCurvedList"/>
    <dgm:cxn modelId="{D5834386-1BE1-4D20-8C83-A37995D4C790}" type="presParOf" srcId="{F6E2239B-A30E-46AB-A8AA-18C7F927D295}" destId="{1ACEB86D-DDC8-424A-BD5F-57D0ADA61B17}" srcOrd="0" destOrd="0" presId="urn:microsoft.com/office/officeart/2008/layout/VerticalCurvedList"/>
    <dgm:cxn modelId="{2596993C-0CBA-48C7-80F2-4AC56F05DB95}" type="presParOf" srcId="{F6E2239B-A30E-46AB-A8AA-18C7F927D295}" destId="{2DDCCE1B-68E2-46B8-984C-A242087A0B9B}" srcOrd="1" destOrd="0" presId="urn:microsoft.com/office/officeart/2008/layout/VerticalCurvedList"/>
    <dgm:cxn modelId="{E2EF974A-8A6D-4E05-A447-D3610352EA94}" type="presParOf" srcId="{F6E2239B-A30E-46AB-A8AA-18C7F927D295}" destId="{2AC6A3C5-D5D2-4DC2-8C83-F007C63AD7CC}" srcOrd="2" destOrd="0" presId="urn:microsoft.com/office/officeart/2008/layout/VerticalCurvedList"/>
    <dgm:cxn modelId="{6F20C68E-3499-4D58-A9E8-96D0D3C62FC7}" type="presParOf" srcId="{F6E2239B-A30E-46AB-A8AA-18C7F927D295}" destId="{6B19786B-ACB6-440B-B2CD-11D034CDE349}" srcOrd="3" destOrd="0" presId="urn:microsoft.com/office/officeart/2008/layout/VerticalCurvedList"/>
    <dgm:cxn modelId="{EF54BC29-B2EB-4719-A314-7225E559C4A9}" type="presParOf" srcId="{4C1847B9-62C2-4282-802C-7402BBEACFD5}" destId="{3C230093-D60B-433A-AE0C-90CC18BCD3E1}" srcOrd="1" destOrd="0" presId="urn:microsoft.com/office/officeart/2008/layout/VerticalCurvedList"/>
    <dgm:cxn modelId="{0259F21D-88B0-438E-BD5D-53BDB64CBAAD}" type="presParOf" srcId="{4C1847B9-62C2-4282-802C-7402BBEACFD5}" destId="{C77A4F63-868A-49DF-9F1F-C7764CC573DB}" srcOrd="2" destOrd="0" presId="urn:microsoft.com/office/officeart/2008/layout/VerticalCurvedList"/>
    <dgm:cxn modelId="{C5DF5387-DD39-49B6-AE9B-90D466B7CB06}" type="presParOf" srcId="{C77A4F63-868A-49DF-9F1F-C7764CC573DB}" destId="{634A3C66-C650-46F4-8691-5A5176496FEF}" srcOrd="0" destOrd="0" presId="urn:microsoft.com/office/officeart/2008/layout/VerticalCurvedList"/>
    <dgm:cxn modelId="{A7C9AE8E-76E2-493B-9C02-941FDB5013D2}" type="presParOf" srcId="{4C1847B9-62C2-4282-802C-7402BBEACFD5}" destId="{52D42060-2CE7-4002-A203-AF2CC125C1C6}" srcOrd="3" destOrd="0" presId="urn:microsoft.com/office/officeart/2008/layout/VerticalCurvedList"/>
    <dgm:cxn modelId="{1F65DDC4-E23B-4C86-B441-9086C3F078D6}" type="presParOf" srcId="{4C1847B9-62C2-4282-802C-7402BBEACFD5}" destId="{7AADBAD9-6035-40E7-B76B-891E29CD0396}" srcOrd="4" destOrd="0" presId="urn:microsoft.com/office/officeart/2008/layout/VerticalCurvedList"/>
    <dgm:cxn modelId="{9D90FDBC-9082-4C96-82FD-3C6EBA5F5ED6}" type="presParOf" srcId="{7AADBAD9-6035-40E7-B76B-891E29CD0396}" destId="{AFCED73D-0D8E-4C5C-82B7-B000E5137121}" srcOrd="0" destOrd="0" presId="urn:microsoft.com/office/officeart/2008/layout/VerticalCurvedList"/>
    <dgm:cxn modelId="{DB2A7096-1FBB-4E12-9A5C-291F4EC9002E}" type="presParOf" srcId="{4C1847B9-62C2-4282-802C-7402BBEACFD5}" destId="{316B9CA7-4BCE-4CD7-87CA-1D161FE66CFC}" srcOrd="5" destOrd="0" presId="urn:microsoft.com/office/officeart/2008/layout/VerticalCurvedList"/>
    <dgm:cxn modelId="{4C2DB10E-0C31-47F6-9278-957444C4630E}" type="presParOf" srcId="{4C1847B9-62C2-4282-802C-7402BBEACFD5}" destId="{536E4852-8BD1-4A1D-BB6E-ECACEEFD4428}" srcOrd="6" destOrd="0" presId="urn:microsoft.com/office/officeart/2008/layout/VerticalCurvedList"/>
    <dgm:cxn modelId="{4CFDF17A-2389-40F3-A28D-664F9B8188B2}" type="presParOf" srcId="{536E4852-8BD1-4A1D-BB6E-ECACEEFD4428}" destId="{DC8B9340-2F53-421F-8C8F-C460E0E82E7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D0587-971D-F748-B2E8-BEC25AC025CD}" type="doc">
      <dgm:prSet loTypeId="urn:microsoft.com/office/officeart/2005/8/layout/hProcess11" loCatId="" qsTypeId="urn:microsoft.com/office/officeart/2005/8/quickstyle/simple1" qsCatId="simple" csTypeId="urn:microsoft.com/office/officeart/2005/8/colors/accent1_2" csCatId="accent1" phldr="1"/>
      <dgm:spPr/>
    </dgm:pt>
    <dgm:pt modelId="{46DB2143-7C74-CF41-9EC4-AD89E15288BD}">
      <dgm:prSet phldrT="[Text]" custT="1"/>
      <dgm:spPr/>
      <dgm:t>
        <a:bodyPr/>
        <a:lstStyle/>
        <a:p>
          <a:r>
            <a:rPr lang="en-US" sz="2800">
              <a:solidFill>
                <a:schemeClr val="tx1">
                  <a:lumMod val="50000"/>
                </a:schemeClr>
              </a:solidFill>
            </a:rPr>
            <a:t>2003</a:t>
          </a:r>
        </a:p>
      </dgm:t>
    </dgm:pt>
    <dgm:pt modelId="{EDB76568-4DB8-F140-9E91-8704D463214C}" type="parTrans" cxnId="{80768F7E-DCD2-8D43-9F5D-CB18FFC8EA2E}">
      <dgm:prSet/>
      <dgm:spPr/>
      <dgm:t>
        <a:bodyPr/>
        <a:lstStyle/>
        <a:p>
          <a:endParaRPr lang="en-US">
            <a:solidFill>
              <a:schemeClr val="tx1">
                <a:lumMod val="50000"/>
              </a:schemeClr>
            </a:solidFill>
          </a:endParaRPr>
        </a:p>
      </dgm:t>
    </dgm:pt>
    <dgm:pt modelId="{6D73F7DF-4082-4E40-909F-805E65A5E07E}" type="sibTrans" cxnId="{80768F7E-DCD2-8D43-9F5D-CB18FFC8EA2E}">
      <dgm:prSet/>
      <dgm:spPr/>
      <dgm:t>
        <a:bodyPr/>
        <a:lstStyle/>
        <a:p>
          <a:endParaRPr lang="en-US">
            <a:solidFill>
              <a:schemeClr val="tx1">
                <a:lumMod val="50000"/>
              </a:schemeClr>
            </a:solidFill>
          </a:endParaRPr>
        </a:p>
      </dgm:t>
    </dgm:pt>
    <dgm:pt modelId="{E21BD485-6911-324F-8E16-2F0D5398BE30}">
      <dgm:prSet phldrT="[Text]" custT="1"/>
      <dgm:spPr/>
      <dgm:t>
        <a:bodyPr/>
        <a:lstStyle/>
        <a:p>
          <a:r>
            <a:rPr lang="en-US" sz="2800">
              <a:solidFill>
                <a:schemeClr val="tx1">
                  <a:lumMod val="50000"/>
                </a:schemeClr>
              </a:solidFill>
            </a:rPr>
            <a:t>2013</a:t>
          </a:r>
        </a:p>
      </dgm:t>
    </dgm:pt>
    <dgm:pt modelId="{CC9522FE-B98F-4344-9807-F636B2C9D2E2}" type="parTrans" cxnId="{B05CE76D-4620-824F-A2FB-B4983CD5DE12}">
      <dgm:prSet/>
      <dgm:spPr/>
      <dgm:t>
        <a:bodyPr/>
        <a:lstStyle/>
        <a:p>
          <a:endParaRPr lang="en-US">
            <a:solidFill>
              <a:schemeClr val="tx1">
                <a:lumMod val="50000"/>
              </a:schemeClr>
            </a:solidFill>
          </a:endParaRPr>
        </a:p>
      </dgm:t>
    </dgm:pt>
    <dgm:pt modelId="{556938A4-0309-3E44-B6E2-DE78A569EE46}" type="sibTrans" cxnId="{B05CE76D-4620-824F-A2FB-B4983CD5DE12}">
      <dgm:prSet/>
      <dgm:spPr/>
      <dgm:t>
        <a:bodyPr/>
        <a:lstStyle/>
        <a:p>
          <a:endParaRPr lang="en-US">
            <a:solidFill>
              <a:schemeClr val="tx1">
                <a:lumMod val="50000"/>
              </a:schemeClr>
            </a:solidFill>
          </a:endParaRPr>
        </a:p>
      </dgm:t>
    </dgm:pt>
    <dgm:pt modelId="{08AE0976-43F1-2D47-8D84-4D39C615FE87}">
      <dgm:prSet phldrT="[Text]" custT="1"/>
      <dgm:spPr/>
      <dgm:t>
        <a:bodyPr/>
        <a:lstStyle/>
        <a:p>
          <a:r>
            <a:rPr lang="en-US" sz="2000">
              <a:solidFill>
                <a:schemeClr val="tx1">
                  <a:lumMod val="50000"/>
                </a:schemeClr>
              </a:solidFill>
            </a:rPr>
            <a:t>Living-related kidney transplant from his mother</a:t>
          </a:r>
        </a:p>
      </dgm:t>
    </dgm:pt>
    <dgm:pt modelId="{4E36B548-FEF9-3440-9332-DA0CDA0A55D9}" type="parTrans" cxnId="{5CF7F547-E8CB-2942-884A-A22D5BCCB693}">
      <dgm:prSet/>
      <dgm:spPr/>
      <dgm:t>
        <a:bodyPr/>
        <a:lstStyle/>
        <a:p>
          <a:endParaRPr lang="en-US">
            <a:solidFill>
              <a:schemeClr val="tx1">
                <a:lumMod val="50000"/>
              </a:schemeClr>
            </a:solidFill>
          </a:endParaRPr>
        </a:p>
      </dgm:t>
    </dgm:pt>
    <dgm:pt modelId="{6CDC17F1-E2AF-084B-8E68-B7D331130C08}" type="sibTrans" cxnId="{5CF7F547-E8CB-2942-884A-A22D5BCCB693}">
      <dgm:prSet/>
      <dgm:spPr/>
      <dgm:t>
        <a:bodyPr/>
        <a:lstStyle/>
        <a:p>
          <a:endParaRPr lang="en-US">
            <a:solidFill>
              <a:schemeClr val="tx1">
                <a:lumMod val="50000"/>
              </a:schemeClr>
            </a:solidFill>
          </a:endParaRPr>
        </a:p>
      </dgm:t>
    </dgm:pt>
    <dgm:pt modelId="{70DCDECE-5354-0C4A-AB09-DF90F3DEEAE7}">
      <dgm:prSet custT="1"/>
      <dgm:spPr/>
      <dgm:t>
        <a:bodyPr/>
        <a:lstStyle/>
        <a:p>
          <a:r>
            <a:rPr lang="en-US" sz="2000">
              <a:solidFill>
                <a:schemeClr val="tx1">
                  <a:lumMod val="50000"/>
                </a:schemeClr>
              </a:solidFill>
            </a:rPr>
            <a:t>It was a 1 haplotype match, induction unknown and CMV status unknown </a:t>
          </a:r>
        </a:p>
      </dgm:t>
    </dgm:pt>
    <dgm:pt modelId="{8ACE07F8-A786-CC42-AFA9-EC105BEE10ED}" type="parTrans" cxnId="{D65DF393-4A05-E049-A1C8-44F527487087}">
      <dgm:prSet/>
      <dgm:spPr/>
      <dgm:t>
        <a:bodyPr/>
        <a:lstStyle/>
        <a:p>
          <a:endParaRPr lang="en-US">
            <a:solidFill>
              <a:schemeClr val="tx1">
                <a:lumMod val="50000"/>
              </a:schemeClr>
            </a:solidFill>
          </a:endParaRPr>
        </a:p>
      </dgm:t>
    </dgm:pt>
    <dgm:pt modelId="{74D22694-34E2-514C-8CB0-96D969D9836E}" type="sibTrans" cxnId="{D65DF393-4A05-E049-A1C8-44F527487087}">
      <dgm:prSet/>
      <dgm:spPr/>
      <dgm:t>
        <a:bodyPr/>
        <a:lstStyle/>
        <a:p>
          <a:endParaRPr lang="en-US">
            <a:solidFill>
              <a:schemeClr val="tx1">
                <a:lumMod val="50000"/>
              </a:schemeClr>
            </a:solidFill>
          </a:endParaRPr>
        </a:p>
      </dgm:t>
    </dgm:pt>
    <dgm:pt modelId="{55C4A245-F67D-7848-B38B-77EFE3FD2712}">
      <dgm:prSet phldrT="[Text]" custT="1"/>
      <dgm:spPr/>
      <dgm:t>
        <a:bodyPr/>
        <a:lstStyle/>
        <a:p>
          <a:r>
            <a:rPr lang="en-US" sz="2000">
              <a:solidFill>
                <a:schemeClr val="tx1">
                  <a:lumMod val="50000"/>
                </a:schemeClr>
              </a:solidFill>
            </a:rPr>
            <a:t>He had antibody mediated rejection.  </a:t>
          </a:r>
        </a:p>
      </dgm:t>
    </dgm:pt>
    <dgm:pt modelId="{75DE7419-DBA1-C147-977B-5DBF324D64F4}" type="parTrans" cxnId="{0DD3FD32-1772-F64E-8637-CDA9ABDBEF0E}">
      <dgm:prSet/>
      <dgm:spPr/>
      <dgm:t>
        <a:bodyPr/>
        <a:lstStyle/>
        <a:p>
          <a:endParaRPr lang="en-US">
            <a:solidFill>
              <a:schemeClr val="tx1">
                <a:lumMod val="50000"/>
              </a:schemeClr>
            </a:solidFill>
          </a:endParaRPr>
        </a:p>
      </dgm:t>
    </dgm:pt>
    <dgm:pt modelId="{3A4BD807-9BEC-AC46-9B76-CFEC67A64451}" type="sibTrans" cxnId="{0DD3FD32-1772-F64E-8637-CDA9ABDBEF0E}">
      <dgm:prSet/>
      <dgm:spPr/>
      <dgm:t>
        <a:bodyPr/>
        <a:lstStyle/>
        <a:p>
          <a:endParaRPr lang="en-US">
            <a:solidFill>
              <a:schemeClr val="tx1">
                <a:lumMod val="50000"/>
              </a:schemeClr>
            </a:solidFill>
          </a:endParaRPr>
        </a:p>
      </dgm:t>
    </dgm:pt>
    <dgm:pt modelId="{5FF2DE53-FC76-E14C-A85E-1361C81E6A50}">
      <dgm:prSet custT="1"/>
      <dgm:spPr/>
      <dgm:t>
        <a:bodyPr/>
        <a:lstStyle/>
        <a:p>
          <a:r>
            <a:rPr lang="en-US" sz="2000">
              <a:solidFill>
                <a:schemeClr val="tx1">
                  <a:lumMod val="50000"/>
                </a:schemeClr>
              </a:solidFill>
            </a:rPr>
            <a:t>He received IVIG, Thymoglobulin, rituximab, bortezomib and steroids </a:t>
          </a:r>
        </a:p>
      </dgm:t>
    </dgm:pt>
    <dgm:pt modelId="{E3CBB901-B9AC-2543-8A19-1F081B22A045}" type="parTrans" cxnId="{B05AF84E-9C80-E344-8E3D-F057A647C839}">
      <dgm:prSet/>
      <dgm:spPr/>
      <dgm:t>
        <a:bodyPr/>
        <a:lstStyle/>
        <a:p>
          <a:endParaRPr lang="en-US">
            <a:solidFill>
              <a:schemeClr val="tx1">
                <a:lumMod val="50000"/>
              </a:schemeClr>
            </a:solidFill>
          </a:endParaRPr>
        </a:p>
      </dgm:t>
    </dgm:pt>
    <dgm:pt modelId="{4169400B-76C6-464A-B96B-C15E1FD29709}" type="sibTrans" cxnId="{B05AF84E-9C80-E344-8E3D-F057A647C839}">
      <dgm:prSet/>
      <dgm:spPr/>
      <dgm:t>
        <a:bodyPr/>
        <a:lstStyle/>
        <a:p>
          <a:endParaRPr lang="en-US">
            <a:solidFill>
              <a:schemeClr val="tx1">
                <a:lumMod val="50000"/>
              </a:schemeClr>
            </a:solidFill>
          </a:endParaRPr>
        </a:p>
      </dgm:t>
    </dgm:pt>
    <dgm:pt modelId="{F7C281B8-64D0-2D42-8E28-EE771728DC44}">
      <dgm:prSet custT="1"/>
      <dgm:spPr/>
      <dgm:t>
        <a:bodyPr/>
        <a:lstStyle/>
        <a:p>
          <a:r>
            <a:rPr lang="en-US" sz="2000">
              <a:solidFill>
                <a:schemeClr val="tx1">
                  <a:lumMod val="50000"/>
                </a:schemeClr>
              </a:solidFill>
            </a:rPr>
            <a:t>Per records has DSA to DQ ?. He also had several sessions of </a:t>
          </a:r>
          <a:r>
            <a:rPr lang="en-US" sz="2000" err="1">
              <a:solidFill>
                <a:schemeClr val="tx1">
                  <a:lumMod val="50000"/>
                </a:schemeClr>
              </a:solidFill>
            </a:rPr>
            <a:t>pheresis</a:t>
          </a:r>
          <a:endParaRPr lang="en-US" sz="2000">
            <a:solidFill>
              <a:schemeClr val="tx1">
                <a:lumMod val="50000"/>
              </a:schemeClr>
            </a:solidFill>
          </a:endParaRPr>
        </a:p>
      </dgm:t>
    </dgm:pt>
    <dgm:pt modelId="{A881BEDC-A053-B04B-BE97-246207AF87B8}" type="parTrans" cxnId="{51F1A649-A3E5-A246-BFF4-1E259EB5D8BD}">
      <dgm:prSet/>
      <dgm:spPr/>
      <dgm:t>
        <a:bodyPr/>
        <a:lstStyle/>
        <a:p>
          <a:endParaRPr lang="en-US">
            <a:solidFill>
              <a:schemeClr val="tx1">
                <a:lumMod val="50000"/>
              </a:schemeClr>
            </a:solidFill>
          </a:endParaRPr>
        </a:p>
      </dgm:t>
    </dgm:pt>
    <dgm:pt modelId="{D67CEBF5-D0D2-7A4D-A103-5CFCFAF9B151}" type="sibTrans" cxnId="{51F1A649-A3E5-A246-BFF4-1E259EB5D8BD}">
      <dgm:prSet/>
      <dgm:spPr/>
      <dgm:t>
        <a:bodyPr/>
        <a:lstStyle/>
        <a:p>
          <a:endParaRPr lang="en-US">
            <a:solidFill>
              <a:schemeClr val="tx1">
                <a:lumMod val="50000"/>
              </a:schemeClr>
            </a:solidFill>
          </a:endParaRPr>
        </a:p>
      </dgm:t>
    </dgm:pt>
    <dgm:pt modelId="{D691F006-FC62-3C4F-85F0-9C244106E67A}" type="pres">
      <dgm:prSet presAssocID="{7D4D0587-971D-F748-B2E8-BEC25AC025CD}" presName="Name0" presStyleCnt="0">
        <dgm:presLayoutVars>
          <dgm:dir/>
          <dgm:resizeHandles val="exact"/>
        </dgm:presLayoutVars>
      </dgm:prSet>
      <dgm:spPr/>
    </dgm:pt>
    <dgm:pt modelId="{4FF9607A-FB04-E346-A143-58FC0E1DDE26}" type="pres">
      <dgm:prSet presAssocID="{7D4D0587-971D-F748-B2E8-BEC25AC025CD}" presName="arrow" presStyleLbl="bgShp" presStyleIdx="0" presStyleCnt="1" custLinFactNeighborX="711" custLinFactNeighborY="-72591"/>
      <dgm:spPr/>
    </dgm:pt>
    <dgm:pt modelId="{8143FF99-FC79-0E44-9222-3FFA6A41EDD9}" type="pres">
      <dgm:prSet presAssocID="{7D4D0587-971D-F748-B2E8-BEC25AC025CD}" presName="points" presStyleCnt="0"/>
      <dgm:spPr/>
    </dgm:pt>
    <dgm:pt modelId="{57252D9E-19AB-9A4E-BEF2-C633499FDFD0}" type="pres">
      <dgm:prSet presAssocID="{46DB2143-7C74-CF41-9EC4-AD89E15288BD}" presName="compositeA" presStyleCnt="0"/>
      <dgm:spPr/>
    </dgm:pt>
    <dgm:pt modelId="{AD525D34-99D0-D245-9686-79BC91D0B13C}" type="pres">
      <dgm:prSet presAssocID="{46DB2143-7C74-CF41-9EC4-AD89E15288BD}" presName="textA" presStyleLbl="revTx" presStyleIdx="0" presStyleCnt="2" custScaleX="162318" custScaleY="155725" custLinFactNeighborX="17603" custLinFactNeighborY="70191">
        <dgm:presLayoutVars>
          <dgm:bulletEnabled val="1"/>
        </dgm:presLayoutVars>
      </dgm:prSet>
      <dgm:spPr/>
    </dgm:pt>
    <dgm:pt modelId="{EA24C161-4E02-CC4D-AE13-30085052F328}" type="pres">
      <dgm:prSet presAssocID="{46DB2143-7C74-CF41-9EC4-AD89E15288BD}" presName="circleA" presStyleLbl="node1" presStyleIdx="0" presStyleCnt="2" custLinFactX="-100000" custLinFactY="-144631" custLinFactNeighborX="-106150" custLinFactNeighborY="-200000"/>
      <dgm:spPr/>
    </dgm:pt>
    <dgm:pt modelId="{5B3518E8-3386-7A44-972A-0A33FBB9B272}" type="pres">
      <dgm:prSet presAssocID="{46DB2143-7C74-CF41-9EC4-AD89E15288BD}" presName="spaceA" presStyleCnt="0"/>
      <dgm:spPr/>
    </dgm:pt>
    <dgm:pt modelId="{FE59B049-B8D0-1649-9314-257F544DD913}" type="pres">
      <dgm:prSet presAssocID="{6D73F7DF-4082-4E40-909F-805E65A5E07E}" presName="space" presStyleCnt="0"/>
      <dgm:spPr/>
    </dgm:pt>
    <dgm:pt modelId="{C69A8648-3F1E-104D-AAFF-355C9C2029D3}" type="pres">
      <dgm:prSet presAssocID="{E21BD485-6911-324F-8E16-2F0D5398BE30}" presName="compositeB" presStyleCnt="0"/>
      <dgm:spPr/>
    </dgm:pt>
    <dgm:pt modelId="{9DA791B3-65D5-4943-82BF-09691ABD351D}" type="pres">
      <dgm:prSet presAssocID="{E21BD485-6911-324F-8E16-2F0D5398BE30}" presName="textB" presStyleLbl="revTx" presStyleIdx="1" presStyleCnt="2" custScaleX="192758" custScaleY="118716" custLinFactNeighborX="29689" custLinFactNeighborY="-49917">
        <dgm:presLayoutVars>
          <dgm:bulletEnabled val="1"/>
        </dgm:presLayoutVars>
      </dgm:prSet>
      <dgm:spPr/>
    </dgm:pt>
    <dgm:pt modelId="{5CF22D00-DC32-0D41-BB6F-F83EF0DCB6A9}" type="pres">
      <dgm:prSet presAssocID="{E21BD485-6911-324F-8E16-2F0D5398BE30}" presName="circleB" presStyleLbl="node1" presStyleIdx="1" presStyleCnt="2" custLinFactX="-100000" custLinFactY="-100000" custLinFactNeighborX="-149918" custLinFactNeighborY="-172461"/>
      <dgm:spPr/>
    </dgm:pt>
    <dgm:pt modelId="{373C4730-EA8E-294F-BA96-9A2DCB87F3F6}" type="pres">
      <dgm:prSet presAssocID="{E21BD485-6911-324F-8E16-2F0D5398BE30}" presName="spaceB" presStyleCnt="0"/>
      <dgm:spPr/>
    </dgm:pt>
  </dgm:ptLst>
  <dgm:cxnLst>
    <dgm:cxn modelId="{C319241D-EB9F-5642-AFEF-E2F6B20F9EC1}" type="presOf" srcId="{F7C281B8-64D0-2D42-8E28-EE771728DC44}" destId="{9DA791B3-65D5-4943-82BF-09691ABD351D}" srcOrd="0" destOrd="3" presId="urn:microsoft.com/office/officeart/2005/8/layout/hProcess11"/>
    <dgm:cxn modelId="{66779B24-25DA-B649-A822-F8F5C82E8760}" type="presOf" srcId="{7D4D0587-971D-F748-B2E8-BEC25AC025CD}" destId="{D691F006-FC62-3C4F-85F0-9C244106E67A}" srcOrd="0" destOrd="0" presId="urn:microsoft.com/office/officeart/2005/8/layout/hProcess11"/>
    <dgm:cxn modelId="{0DD3FD32-1772-F64E-8637-CDA9ABDBEF0E}" srcId="{E21BD485-6911-324F-8E16-2F0D5398BE30}" destId="{55C4A245-F67D-7848-B38B-77EFE3FD2712}" srcOrd="0" destOrd="0" parTransId="{75DE7419-DBA1-C147-977B-5DBF324D64F4}" sibTransId="{3A4BD807-9BEC-AC46-9B76-CFEC67A64451}"/>
    <dgm:cxn modelId="{5CF7F547-E8CB-2942-884A-A22D5BCCB693}" srcId="{46DB2143-7C74-CF41-9EC4-AD89E15288BD}" destId="{08AE0976-43F1-2D47-8D84-4D39C615FE87}" srcOrd="0" destOrd="0" parTransId="{4E36B548-FEF9-3440-9332-DA0CDA0A55D9}" sibTransId="{6CDC17F1-E2AF-084B-8E68-B7D331130C08}"/>
    <dgm:cxn modelId="{51F1A649-A3E5-A246-BFF4-1E259EB5D8BD}" srcId="{E21BD485-6911-324F-8E16-2F0D5398BE30}" destId="{F7C281B8-64D0-2D42-8E28-EE771728DC44}" srcOrd="2" destOrd="0" parTransId="{A881BEDC-A053-B04B-BE97-246207AF87B8}" sibTransId="{D67CEBF5-D0D2-7A4D-A103-5CFCFAF9B151}"/>
    <dgm:cxn modelId="{9E838E6C-99C2-BC42-9E63-96620C9B84AF}" type="presOf" srcId="{46DB2143-7C74-CF41-9EC4-AD89E15288BD}" destId="{AD525D34-99D0-D245-9686-79BC91D0B13C}" srcOrd="0" destOrd="0" presId="urn:microsoft.com/office/officeart/2005/8/layout/hProcess11"/>
    <dgm:cxn modelId="{B05CE76D-4620-824F-A2FB-B4983CD5DE12}" srcId="{7D4D0587-971D-F748-B2E8-BEC25AC025CD}" destId="{E21BD485-6911-324F-8E16-2F0D5398BE30}" srcOrd="1" destOrd="0" parTransId="{CC9522FE-B98F-4344-9807-F636B2C9D2E2}" sibTransId="{556938A4-0309-3E44-B6E2-DE78A569EE46}"/>
    <dgm:cxn modelId="{B05AF84E-9C80-E344-8E3D-F057A647C839}" srcId="{E21BD485-6911-324F-8E16-2F0D5398BE30}" destId="{5FF2DE53-FC76-E14C-A85E-1361C81E6A50}" srcOrd="1" destOrd="0" parTransId="{E3CBB901-B9AC-2543-8A19-1F081B22A045}" sibTransId="{4169400B-76C6-464A-B96B-C15E1FD29709}"/>
    <dgm:cxn modelId="{A8A0EB77-3D05-A241-9A1F-1DE2147F8CA1}" type="presOf" srcId="{70DCDECE-5354-0C4A-AB09-DF90F3DEEAE7}" destId="{AD525D34-99D0-D245-9686-79BC91D0B13C}" srcOrd="0" destOrd="2" presId="urn:microsoft.com/office/officeart/2005/8/layout/hProcess11"/>
    <dgm:cxn modelId="{80768F7E-DCD2-8D43-9F5D-CB18FFC8EA2E}" srcId="{7D4D0587-971D-F748-B2E8-BEC25AC025CD}" destId="{46DB2143-7C74-CF41-9EC4-AD89E15288BD}" srcOrd="0" destOrd="0" parTransId="{EDB76568-4DB8-F140-9E91-8704D463214C}" sibTransId="{6D73F7DF-4082-4E40-909F-805E65A5E07E}"/>
    <dgm:cxn modelId="{1CEDA180-2110-934B-8FCC-155279D403CD}" type="presOf" srcId="{5FF2DE53-FC76-E14C-A85E-1361C81E6A50}" destId="{9DA791B3-65D5-4943-82BF-09691ABD351D}" srcOrd="0" destOrd="2" presId="urn:microsoft.com/office/officeart/2005/8/layout/hProcess11"/>
    <dgm:cxn modelId="{D65DF393-4A05-E049-A1C8-44F527487087}" srcId="{46DB2143-7C74-CF41-9EC4-AD89E15288BD}" destId="{70DCDECE-5354-0C4A-AB09-DF90F3DEEAE7}" srcOrd="1" destOrd="0" parTransId="{8ACE07F8-A786-CC42-AFA9-EC105BEE10ED}" sibTransId="{74D22694-34E2-514C-8CB0-96D969D9836E}"/>
    <dgm:cxn modelId="{1893E396-1A4A-D04D-9032-EABBE2CE320E}" type="presOf" srcId="{E21BD485-6911-324F-8E16-2F0D5398BE30}" destId="{9DA791B3-65D5-4943-82BF-09691ABD351D}" srcOrd="0" destOrd="0" presId="urn:microsoft.com/office/officeart/2005/8/layout/hProcess11"/>
    <dgm:cxn modelId="{372674B8-1C9C-1D4E-B3A5-9947D3E00D29}" type="presOf" srcId="{55C4A245-F67D-7848-B38B-77EFE3FD2712}" destId="{9DA791B3-65D5-4943-82BF-09691ABD351D}" srcOrd="0" destOrd="1" presId="urn:microsoft.com/office/officeart/2005/8/layout/hProcess11"/>
    <dgm:cxn modelId="{5FC87AF9-730D-BB42-86E6-E815FF7966E0}" type="presOf" srcId="{08AE0976-43F1-2D47-8D84-4D39C615FE87}" destId="{AD525D34-99D0-D245-9686-79BC91D0B13C}" srcOrd="0" destOrd="1" presId="urn:microsoft.com/office/officeart/2005/8/layout/hProcess11"/>
    <dgm:cxn modelId="{96BE94BE-9050-F04C-9993-5C7BF2DDFEEC}" type="presParOf" srcId="{D691F006-FC62-3C4F-85F0-9C244106E67A}" destId="{4FF9607A-FB04-E346-A143-58FC0E1DDE26}" srcOrd="0" destOrd="0" presId="urn:microsoft.com/office/officeart/2005/8/layout/hProcess11"/>
    <dgm:cxn modelId="{613831C8-7711-624F-A7E8-EC47D33054A5}" type="presParOf" srcId="{D691F006-FC62-3C4F-85F0-9C244106E67A}" destId="{8143FF99-FC79-0E44-9222-3FFA6A41EDD9}" srcOrd="1" destOrd="0" presId="urn:microsoft.com/office/officeart/2005/8/layout/hProcess11"/>
    <dgm:cxn modelId="{30FD6AE2-7F2C-2340-91A2-6F625DD3917A}" type="presParOf" srcId="{8143FF99-FC79-0E44-9222-3FFA6A41EDD9}" destId="{57252D9E-19AB-9A4E-BEF2-C633499FDFD0}" srcOrd="0" destOrd="0" presId="urn:microsoft.com/office/officeart/2005/8/layout/hProcess11"/>
    <dgm:cxn modelId="{D1880F84-5820-F142-B655-CF683938224A}" type="presParOf" srcId="{57252D9E-19AB-9A4E-BEF2-C633499FDFD0}" destId="{AD525D34-99D0-D245-9686-79BC91D0B13C}" srcOrd="0" destOrd="0" presId="urn:microsoft.com/office/officeart/2005/8/layout/hProcess11"/>
    <dgm:cxn modelId="{46D14E81-B028-6A42-8FDF-BE70E5DC6E52}" type="presParOf" srcId="{57252D9E-19AB-9A4E-BEF2-C633499FDFD0}" destId="{EA24C161-4E02-CC4D-AE13-30085052F328}" srcOrd="1" destOrd="0" presId="urn:microsoft.com/office/officeart/2005/8/layout/hProcess11"/>
    <dgm:cxn modelId="{D4BF3E01-F8BE-124D-A567-D8CC469107E6}" type="presParOf" srcId="{57252D9E-19AB-9A4E-BEF2-C633499FDFD0}" destId="{5B3518E8-3386-7A44-972A-0A33FBB9B272}" srcOrd="2" destOrd="0" presId="urn:microsoft.com/office/officeart/2005/8/layout/hProcess11"/>
    <dgm:cxn modelId="{F12301FD-450D-4947-90DA-37703A53CF05}" type="presParOf" srcId="{8143FF99-FC79-0E44-9222-3FFA6A41EDD9}" destId="{FE59B049-B8D0-1649-9314-257F544DD913}" srcOrd="1" destOrd="0" presId="urn:microsoft.com/office/officeart/2005/8/layout/hProcess11"/>
    <dgm:cxn modelId="{1BA7346C-4E3B-F944-866D-56F54FA9C115}" type="presParOf" srcId="{8143FF99-FC79-0E44-9222-3FFA6A41EDD9}" destId="{C69A8648-3F1E-104D-AAFF-355C9C2029D3}" srcOrd="2" destOrd="0" presId="urn:microsoft.com/office/officeart/2005/8/layout/hProcess11"/>
    <dgm:cxn modelId="{0FBB8328-3C04-AD41-9B4E-C4F5D54CFA85}" type="presParOf" srcId="{C69A8648-3F1E-104D-AAFF-355C9C2029D3}" destId="{9DA791B3-65D5-4943-82BF-09691ABD351D}" srcOrd="0" destOrd="0" presId="urn:microsoft.com/office/officeart/2005/8/layout/hProcess11"/>
    <dgm:cxn modelId="{7C649171-3E74-8142-9793-AD8ADF2221FF}" type="presParOf" srcId="{C69A8648-3F1E-104D-AAFF-355C9C2029D3}" destId="{5CF22D00-DC32-0D41-BB6F-F83EF0DCB6A9}" srcOrd="1" destOrd="0" presId="urn:microsoft.com/office/officeart/2005/8/layout/hProcess11"/>
    <dgm:cxn modelId="{3736295E-2C72-A345-AE90-557A4CE07E4A}" type="presParOf" srcId="{C69A8648-3F1E-104D-AAFF-355C9C2029D3}" destId="{373C4730-EA8E-294F-BA96-9A2DCB87F3F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D0587-971D-F748-B2E8-BEC25AC025CD}" type="doc">
      <dgm:prSet loTypeId="urn:microsoft.com/office/officeart/2005/8/layout/hProcess11" loCatId="" qsTypeId="urn:microsoft.com/office/officeart/2005/8/quickstyle/simple1" qsCatId="simple" csTypeId="urn:microsoft.com/office/officeart/2005/8/colors/accent1_2" csCatId="accent1" phldr="1"/>
      <dgm:spPr/>
    </dgm:pt>
    <dgm:pt modelId="{46DB2143-7C74-CF41-9EC4-AD89E15288BD}">
      <dgm:prSet phldrT="[Text]" custT="1"/>
      <dgm:spPr/>
      <dgm:t>
        <a:bodyPr anchor="t"/>
        <a:lstStyle/>
        <a:p>
          <a:r>
            <a:rPr lang="en-US" sz="2800">
              <a:solidFill>
                <a:schemeClr val="tx1">
                  <a:lumMod val="50000"/>
                </a:schemeClr>
              </a:solidFill>
            </a:rPr>
            <a:t>2014</a:t>
          </a:r>
        </a:p>
      </dgm:t>
    </dgm:pt>
    <dgm:pt modelId="{EDB76568-4DB8-F140-9E91-8704D463214C}" type="parTrans" cxnId="{80768F7E-DCD2-8D43-9F5D-CB18FFC8EA2E}">
      <dgm:prSet/>
      <dgm:spPr/>
      <dgm:t>
        <a:bodyPr/>
        <a:lstStyle/>
        <a:p>
          <a:endParaRPr lang="en-US">
            <a:solidFill>
              <a:schemeClr val="tx1">
                <a:lumMod val="50000"/>
              </a:schemeClr>
            </a:solidFill>
          </a:endParaRPr>
        </a:p>
      </dgm:t>
    </dgm:pt>
    <dgm:pt modelId="{6D73F7DF-4082-4E40-909F-805E65A5E07E}" type="sibTrans" cxnId="{80768F7E-DCD2-8D43-9F5D-CB18FFC8EA2E}">
      <dgm:prSet/>
      <dgm:spPr/>
      <dgm:t>
        <a:bodyPr/>
        <a:lstStyle/>
        <a:p>
          <a:endParaRPr lang="en-US">
            <a:solidFill>
              <a:schemeClr val="tx1">
                <a:lumMod val="50000"/>
              </a:schemeClr>
            </a:solidFill>
          </a:endParaRPr>
        </a:p>
      </dgm:t>
    </dgm:pt>
    <dgm:pt modelId="{E21BD485-6911-324F-8E16-2F0D5398BE30}">
      <dgm:prSet phldrT="[Text]" custT="1"/>
      <dgm:spPr/>
      <dgm:t>
        <a:bodyPr/>
        <a:lstStyle/>
        <a:p>
          <a:r>
            <a:rPr lang="en-US" sz="2800">
              <a:solidFill>
                <a:schemeClr val="tx1">
                  <a:lumMod val="50000"/>
                </a:schemeClr>
              </a:solidFill>
            </a:rPr>
            <a:t>2018</a:t>
          </a:r>
        </a:p>
      </dgm:t>
    </dgm:pt>
    <dgm:pt modelId="{CC9522FE-B98F-4344-9807-F636B2C9D2E2}" type="parTrans" cxnId="{B05CE76D-4620-824F-A2FB-B4983CD5DE12}">
      <dgm:prSet/>
      <dgm:spPr/>
      <dgm:t>
        <a:bodyPr/>
        <a:lstStyle/>
        <a:p>
          <a:endParaRPr lang="en-US">
            <a:solidFill>
              <a:schemeClr val="tx1">
                <a:lumMod val="50000"/>
              </a:schemeClr>
            </a:solidFill>
          </a:endParaRPr>
        </a:p>
      </dgm:t>
    </dgm:pt>
    <dgm:pt modelId="{556938A4-0309-3E44-B6E2-DE78A569EE46}" type="sibTrans" cxnId="{B05CE76D-4620-824F-A2FB-B4983CD5DE12}">
      <dgm:prSet/>
      <dgm:spPr/>
      <dgm:t>
        <a:bodyPr/>
        <a:lstStyle/>
        <a:p>
          <a:endParaRPr lang="en-US">
            <a:solidFill>
              <a:schemeClr val="tx1">
                <a:lumMod val="50000"/>
              </a:schemeClr>
            </a:solidFill>
          </a:endParaRPr>
        </a:p>
      </dgm:t>
    </dgm:pt>
    <dgm:pt modelId="{08AE0976-43F1-2D47-8D84-4D39C615FE87}">
      <dgm:prSet phldrT="[Text]" custT="1"/>
      <dgm:spPr/>
      <dgm:t>
        <a:bodyPr anchor="t"/>
        <a:lstStyle/>
        <a:p>
          <a:r>
            <a:rPr lang="en-US" sz="2000">
              <a:solidFill>
                <a:schemeClr val="tx1">
                  <a:lumMod val="50000"/>
                </a:schemeClr>
              </a:solidFill>
            </a:rPr>
            <a:t>Another biopsy showed persistent severe PTC</a:t>
          </a:r>
        </a:p>
      </dgm:t>
    </dgm:pt>
    <dgm:pt modelId="{4E36B548-FEF9-3440-9332-DA0CDA0A55D9}" type="parTrans" cxnId="{5CF7F547-E8CB-2942-884A-A22D5BCCB693}">
      <dgm:prSet/>
      <dgm:spPr/>
      <dgm:t>
        <a:bodyPr/>
        <a:lstStyle/>
        <a:p>
          <a:endParaRPr lang="en-US">
            <a:solidFill>
              <a:schemeClr val="tx1">
                <a:lumMod val="50000"/>
              </a:schemeClr>
            </a:solidFill>
          </a:endParaRPr>
        </a:p>
      </dgm:t>
    </dgm:pt>
    <dgm:pt modelId="{6CDC17F1-E2AF-084B-8E68-B7D331130C08}" type="sibTrans" cxnId="{5CF7F547-E8CB-2942-884A-A22D5BCCB693}">
      <dgm:prSet/>
      <dgm:spPr/>
      <dgm:t>
        <a:bodyPr/>
        <a:lstStyle/>
        <a:p>
          <a:endParaRPr lang="en-US">
            <a:solidFill>
              <a:schemeClr val="tx1">
                <a:lumMod val="50000"/>
              </a:schemeClr>
            </a:solidFill>
          </a:endParaRPr>
        </a:p>
      </dgm:t>
    </dgm:pt>
    <dgm:pt modelId="{55C4A245-F67D-7848-B38B-77EFE3FD2712}">
      <dgm:prSet phldrT="[Text]" custT="1"/>
      <dgm:spPr/>
      <dgm:t>
        <a:bodyPr/>
        <a:lstStyle/>
        <a:p>
          <a:r>
            <a:rPr lang="en-US" sz="2000">
              <a:solidFill>
                <a:schemeClr val="tx1">
                  <a:lumMod val="50000"/>
                </a:schemeClr>
              </a:solidFill>
            </a:rPr>
            <a:t>Underwent a second deceased-donor renal transplant</a:t>
          </a:r>
        </a:p>
      </dgm:t>
    </dgm:pt>
    <dgm:pt modelId="{75DE7419-DBA1-C147-977B-5DBF324D64F4}" type="parTrans" cxnId="{0DD3FD32-1772-F64E-8637-CDA9ABDBEF0E}">
      <dgm:prSet/>
      <dgm:spPr/>
      <dgm:t>
        <a:bodyPr/>
        <a:lstStyle/>
        <a:p>
          <a:endParaRPr lang="en-US">
            <a:solidFill>
              <a:schemeClr val="tx1">
                <a:lumMod val="50000"/>
              </a:schemeClr>
            </a:solidFill>
          </a:endParaRPr>
        </a:p>
      </dgm:t>
    </dgm:pt>
    <dgm:pt modelId="{3A4BD807-9BEC-AC46-9B76-CFEC67A64451}" type="sibTrans" cxnId="{0DD3FD32-1772-F64E-8637-CDA9ABDBEF0E}">
      <dgm:prSet/>
      <dgm:spPr/>
      <dgm:t>
        <a:bodyPr/>
        <a:lstStyle/>
        <a:p>
          <a:endParaRPr lang="en-US">
            <a:solidFill>
              <a:schemeClr val="tx1">
                <a:lumMod val="50000"/>
              </a:schemeClr>
            </a:solidFill>
          </a:endParaRPr>
        </a:p>
      </dgm:t>
    </dgm:pt>
    <dgm:pt modelId="{1C32B335-BE59-CF4C-9709-986CD544AB1B}">
      <dgm:prSet custT="1"/>
      <dgm:spPr/>
      <dgm:t>
        <a:bodyPr/>
        <a:lstStyle/>
        <a:p>
          <a:r>
            <a:rPr lang="en-US" sz="1800">
              <a:solidFill>
                <a:schemeClr val="tx1">
                  <a:lumMod val="50000"/>
                </a:schemeClr>
              </a:solidFill>
            </a:rPr>
            <a:t>Post deceased-donor renal transplant</a:t>
          </a:r>
        </a:p>
      </dgm:t>
    </dgm:pt>
    <dgm:pt modelId="{8F7CF344-0B5B-E140-895A-22A4D2EC8F6D}" type="parTrans" cxnId="{B5BD29AA-7543-C648-A9C5-B4B34E81FEFF}">
      <dgm:prSet/>
      <dgm:spPr/>
      <dgm:t>
        <a:bodyPr/>
        <a:lstStyle/>
        <a:p>
          <a:endParaRPr lang="en-US">
            <a:solidFill>
              <a:schemeClr val="tx1">
                <a:lumMod val="50000"/>
              </a:schemeClr>
            </a:solidFill>
          </a:endParaRPr>
        </a:p>
      </dgm:t>
    </dgm:pt>
    <dgm:pt modelId="{FE176528-E576-E743-9BCE-30B40DD6FA6B}" type="sibTrans" cxnId="{B5BD29AA-7543-C648-A9C5-B4B34E81FEFF}">
      <dgm:prSet/>
      <dgm:spPr/>
      <dgm:t>
        <a:bodyPr/>
        <a:lstStyle/>
        <a:p>
          <a:endParaRPr lang="en-US">
            <a:solidFill>
              <a:schemeClr val="tx1">
                <a:lumMod val="50000"/>
              </a:schemeClr>
            </a:solidFill>
          </a:endParaRPr>
        </a:p>
      </dgm:t>
    </dgm:pt>
    <dgm:pt modelId="{4AE0E67B-7C13-4840-BBF8-907813D17527}">
      <dgm:prSet custT="1"/>
      <dgm:spPr/>
      <dgm:t>
        <a:bodyPr/>
        <a:lstStyle/>
        <a:p>
          <a:r>
            <a:rPr lang="en-US" sz="1800">
              <a:solidFill>
                <a:schemeClr val="tx1">
                  <a:lumMod val="50000"/>
                </a:schemeClr>
              </a:solidFill>
            </a:rPr>
            <a:t>CDC high-risk donor; KDPI 19%; CPRA 84 (2/86); 1A, 2B, 1DR mismatch; CMV positive into negative</a:t>
          </a:r>
        </a:p>
      </dgm:t>
    </dgm:pt>
    <dgm:pt modelId="{6B9051D6-59E3-BF4D-95D2-C408AEBE2E6F}" type="parTrans" cxnId="{23E99E2D-8081-584D-ABAA-E34766D3E341}">
      <dgm:prSet/>
      <dgm:spPr/>
      <dgm:t>
        <a:bodyPr/>
        <a:lstStyle/>
        <a:p>
          <a:endParaRPr lang="en-US">
            <a:solidFill>
              <a:schemeClr val="tx1">
                <a:lumMod val="50000"/>
              </a:schemeClr>
            </a:solidFill>
          </a:endParaRPr>
        </a:p>
      </dgm:t>
    </dgm:pt>
    <dgm:pt modelId="{6538DF32-E1BD-1245-9C83-FD0066C6F2E1}" type="sibTrans" cxnId="{23E99E2D-8081-584D-ABAA-E34766D3E341}">
      <dgm:prSet/>
      <dgm:spPr/>
      <dgm:t>
        <a:bodyPr/>
        <a:lstStyle/>
        <a:p>
          <a:endParaRPr lang="en-US">
            <a:solidFill>
              <a:schemeClr val="tx1">
                <a:lumMod val="50000"/>
              </a:schemeClr>
            </a:solidFill>
          </a:endParaRPr>
        </a:p>
      </dgm:t>
    </dgm:pt>
    <dgm:pt modelId="{214F6E90-73CC-C740-959B-4ACA9B0E3A15}">
      <dgm:prSet custT="1"/>
      <dgm:spPr/>
      <dgm:t>
        <a:bodyPr/>
        <a:lstStyle/>
        <a:p>
          <a:r>
            <a:rPr lang="en-US" sz="1800">
              <a:solidFill>
                <a:schemeClr val="tx1">
                  <a:lumMod val="50000"/>
                </a:schemeClr>
              </a:solidFill>
            </a:rPr>
            <a:t>CDC and Flow Cross match were negative. </a:t>
          </a:r>
        </a:p>
      </dgm:t>
    </dgm:pt>
    <dgm:pt modelId="{15EDEE3D-8D84-8344-BD55-B4D7A13D84C8}" type="parTrans" cxnId="{7B456C7D-76FB-5847-86A1-A8FA275AA29C}">
      <dgm:prSet/>
      <dgm:spPr/>
      <dgm:t>
        <a:bodyPr/>
        <a:lstStyle/>
        <a:p>
          <a:endParaRPr lang="en-US">
            <a:solidFill>
              <a:schemeClr val="tx1">
                <a:lumMod val="50000"/>
              </a:schemeClr>
            </a:solidFill>
          </a:endParaRPr>
        </a:p>
      </dgm:t>
    </dgm:pt>
    <dgm:pt modelId="{F6B7E1C8-62B7-4548-B8CC-8696A78B5682}" type="sibTrans" cxnId="{7B456C7D-76FB-5847-86A1-A8FA275AA29C}">
      <dgm:prSet/>
      <dgm:spPr/>
      <dgm:t>
        <a:bodyPr/>
        <a:lstStyle/>
        <a:p>
          <a:endParaRPr lang="en-US">
            <a:solidFill>
              <a:schemeClr val="tx1">
                <a:lumMod val="50000"/>
              </a:schemeClr>
            </a:solidFill>
          </a:endParaRPr>
        </a:p>
      </dgm:t>
    </dgm:pt>
    <dgm:pt modelId="{B27AF963-4374-894A-A0C7-AA6917C28F77}">
      <dgm:prSet custT="1"/>
      <dgm:spPr/>
      <dgm:t>
        <a:bodyPr/>
        <a:lstStyle/>
        <a:p>
          <a:r>
            <a:rPr lang="en-US" sz="1800">
              <a:solidFill>
                <a:schemeClr val="tx1">
                  <a:lumMod val="50000"/>
                </a:schemeClr>
              </a:solidFill>
            </a:rPr>
            <a:t>No DSA</a:t>
          </a:r>
        </a:p>
      </dgm:t>
    </dgm:pt>
    <dgm:pt modelId="{11751DDB-0E02-6446-839F-BE9D1F7FE0A7}" type="parTrans" cxnId="{8DBBC596-0A3F-2F46-8F37-FA14246F2BEC}">
      <dgm:prSet/>
      <dgm:spPr/>
      <dgm:t>
        <a:bodyPr/>
        <a:lstStyle/>
        <a:p>
          <a:endParaRPr lang="en-US">
            <a:solidFill>
              <a:schemeClr val="tx1">
                <a:lumMod val="50000"/>
              </a:schemeClr>
            </a:solidFill>
          </a:endParaRPr>
        </a:p>
      </dgm:t>
    </dgm:pt>
    <dgm:pt modelId="{D2F72CE5-29A0-8345-8A16-7F73CD24170B}" type="sibTrans" cxnId="{8DBBC596-0A3F-2F46-8F37-FA14246F2BEC}">
      <dgm:prSet/>
      <dgm:spPr/>
      <dgm:t>
        <a:bodyPr/>
        <a:lstStyle/>
        <a:p>
          <a:endParaRPr lang="en-US">
            <a:solidFill>
              <a:schemeClr val="tx1">
                <a:lumMod val="50000"/>
              </a:schemeClr>
            </a:solidFill>
          </a:endParaRPr>
        </a:p>
      </dgm:t>
    </dgm:pt>
    <dgm:pt modelId="{D691F006-FC62-3C4F-85F0-9C244106E67A}" type="pres">
      <dgm:prSet presAssocID="{7D4D0587-971D-F748-B2E8-BEC25AC025CD}" presName="Name0" presStyleCnt="0">
        <dgm:presLayoutVars>
          <dgm:dir/>
          <dgm:resizeHandles val="exact"/>
        </dgm:presLayoutVars>
      </dgm:prSet>
      <dgm:spPr/>
    </dgm:pt>
    <dgm:pt modelId="{4FF9607A-FB04-E346-A143-58FC0E1DDE26}" type="pres">
      <dgm:prSet presAssocID="{7D4D0587-971D-F748-B2E8-BEC25AC025CD}" presName="arrow" presStyleLbl="bgShp" presStyleIdx="0" presStyleCnt="1" custScaleY="95309" custLinFactNeighborX="711" custLinFactNeighborY="-72591"/>
      <dgm:spPr/>
    </dgm:pt>
    <dgm:pt modelId="{8143FF99-FC79-0E44-9222-3FFA6A41EDD9}" type="pres">
      <dgm:prSet presAssocID="{7D4D0587-971D-F748-B2E8-BEC25AC025CD}" presName="points" presStyleCnt="0"/>
      <dgm:spPr/>
    </dgm:pt>
    <dgm:pt modelId="{57252D9E-19AB-9A4E-BEF2-C633499FDFD0}" type="pres">
      <dgm:prSet presAssocID="{46DB2143-7C74-CF41-9EC4-AD89E15288BD}" presName="compositeA" presStyleCnt="0"/>
      <dgm:spPr/>
    </dgm:pt>
    <dgm:pt modelId="{AD525D34-99D0-D245-9686-79BC91D0B13C}" type="pres">
      <dgm:prSet presAssocID="{46DB2143-7C74-CF41-9EC4-AD89E15288BD}" presName="textA" presStyleLbl="revTx" presStyleIdx="0" presStyleCnt="2" custScaleX="162318" custScaleY="155725" custLinFactNeighborX="19087" custLinFactNeighborY="99636">
        <dgm:presLayoutVars>
          <dgm:bulletEnabled val="1"/>
        </dgm:presLayoutVars>
      </dgm:prSet>
      <dgm:spPr/>
    </dgm:pt>
    <dgm:pt modelId="{EA24C161-4E02-CC4D-AE13-30085052F328}" type="pres">
      <dgm:prSet presAssocID="{46DB2143-7C74-CF41-9EC4-AD89E15288BD}" presName="circleA" presStyleLbl="node1" presStyleIdx="0" presStyleCnt="2" custLinFactX="-31390" custLinFactY="-144631" custLinFactNeighborX="-100000" custLinFactNeighborY="-200000"/>
      <dgm:spPr/>
    </dgm:pt>
    <dgm:pt modelId="{5B3518E8-3386-7A44-972A-0A33FBB9B272}" type="pres">
      <dgm:prSet presAssocID="{46DB2143-7C74-CF41-9EC4-AD89E15288BD}" presName="spaceA" presStyleCnt="0"/>
      <dgm:spPr/>
    </dgm:pt>
    <dgm:pt modelId="{FE59B049-B8D0-1649-9314-257F544DD913}" type="pres">
      <dgm:prSet presAssocID="{6D73F7DF-4082-4E40-909F-805E65A5E07E}" presName="space" presStyleCnt="0"/>
      <dgm:spPr/>
    </dgm:pt>
    <dgm:pt modelId="{C69A8648-3F1E-104D-AAFF-355C9C2029D3}" type="pres">
      <dgm:prSet presAssocID="{E21BD485-6911-324F-8E16-2F0D5398BE30}" presName="compositeB" presStyleCnt="0"/>
      <dgm:spPr/>
    </dgm:pt>
    <dgm:pt modelId="{9DA791B3-65D5-4943-82BF-09691ABD351D}" type="pres">
      <dgm:prSet presAssocID="{E21BD485-6911-324F-8E16-2F0D5398BE30}" presName="textB" presStyleLbl="revTx" presStyleIdx="1" presStyleCnt="2" custScaleX="192758" custScaleY="118716" custLinFactNeighborX="29689" custLinFactNeighborY="-49917">
        <dgm:presLayoutVars>
          <dgm:bulletEnabled val="1"/>
        </dgm:presLayoutVars>
      </dgm:prSet>
      <dgm:spPr/>
    </dgm:pt>
    <dgm:pt modelId="{5CF22D00-DC32-0D41-BB6F-F83EF0DCB6A9}" type="pres">
      <dgm:prSet presAssocID="{E21BD485-6911-324F-8E16-2F0D5398BE30}" presName="circleB" presStyleLbl="node1" presStyleIdx="1" presStyleCnt="2" custLinFactX="-100000" custLinFactY="-100000" custLinFactNeighborX="-123752" custLinFactNeighborY="-172461"/>
      <dgm:spPr/>
    </dgm:pt>
    <dgm:pt modelId="{373C4730-EA8E-294F-BA96-9A2DCB87F3F6}" type="pres">
      <dgm:prSet presAssocID="{E21BD485-6911-324F-8E16-2F0D5398BE30}" presName="spaceB" presStyleCnt="0"/>
      <dgm:spPr/>
    </dgm:pt>
  </dgm:ptLst>
  <dgm:cxnLst>
    <dgm:cxn modelId="{EF55A216-2CC1-A34C-8D68-23F269CE28AC}" type="presOf" srcId="{214F6E90-73CC-C740-959B-4ACA9B0E3A15}" destId="{9DA791B3-65D5-4943-82BF-09691ABD351D}" srcOrd="0" destOrd="4" presId="urn:microsoft.com/office/officeart/2005/8/layout/hProcess11"/>
    <dgm:cxn modelId="{66779B24-25DA-B649-A822-F8F5C82E8760}" type="presOf" srcId="{7D4D0587-971D-F748-B2E8-BEC25AC025CD}" destId="{D691F006-FC62-3C4F-85F0-9C244106E67A}" srcOrd="0" destOrd="0" presId="urn:microsoft.com/office/officeart/2005/8/layout/hProcess11"/>
    <dgm:cxn modelId="{23E99E2D-8081-584D-ABAA-E34766D3E341}" srcId="{55C4A245-F67D-7848-B38B-77EFE3FD2712}" destId="{4AE0E67B-7C13-4840-BBF8-907813D17527}" srcOrd="1" destOrd="0" parTransId="{6B9051D6-59E3-BF4D-95D2-C408AEBE2E6F}" sibTransId="{6538DF32-E1BD-1245-9C83-FD0066C6F2E1}"/>
    <dgm:cxn modelId="{0DD3FD32-1772-F64E-8637-CDA9ABDBEF0E}" srcId="{E21BD485-6911-324F-8E16-2F0D5398BE30}" destId="{55C4A245-F67D-7848-B38B-77EFE3FD2712}" srcOrd="0" destOrd="0" parTransId="{75DE7419-DBA1-C147-977B-5DBF324D64F4}" sibTransId="{3A4BD807-9BEC-AC46-9B76-CFEC67A64451}"/>
    <dgm:cxn modelId="{5CF7F547-E8CB-2942-884A-A22D5BCCB693}" srcId="{46DB2143-7C74-CF41-9EC4-AD89E15288BD}" destId="{08AE0976-43F1-2D47-8D84-4D39C615FE87}" srcOrd="0" destOrd="0" parTransId="{4E36B548-FEF9-3440-9332-DA0CDA0A55D9}" sibTransId="{6CDC17F1-E2AF-084B-8E68-B7D331130C08}"/>
    <dgm:cxn modelId="{9E838E6C-99C2-BC42-9E63-96620C9B84AF}" type="presOf" srcId="{46DB2143-7C74-CF41-9EC4-AD89E15288BD}" destId="{AD525D34-99D0-D245-9686-79BC91D0B13C}" srcOrd="0" destOrd="0" presId="urn:microsoft.com/office/officeart/2005/8/layout/hProcess11"/>
    <dgm:cxn modelId="{B05CE76D-4620-824F-A2FB-B4983CD5DE12}" srcId="{7D4D0587-971D-F748-B2E8-BEC25AC025CD}" destId="{E21BD485-6911-324F-8E16-2F0D5398BE30}" srcOrd="1" destOrd="0" parTransId="{CC9522FE-B98F-4344-9807-F636B2C9D2E2}" sibTransId="{556938A4-0309-3E44-B6E2-DE78A569EE46}"/>
    <dgm:cxn modelId="{7B456C7D-76FB-5847-86A1-A8FA275AA29C}" srcId="{55C4A245-F67D-7848-B38B-77EFE3FD2712}" destId="{214F6E90-73CC-C740-959B-4ACA9B0E3A15}" srcOrd="2" destOrd="0" parTransId="{15EDEE3D-8D84-8344-BD55-B4D7A13D84C8}" sibTransId="{F6B7E1C8-62B7-4548-B8CC-8696A78B5682}"/>
    <dgm:cxn modelId="{80768F7E-DCD2-8D43-9F5D-CB18FFC8EA2E}" srcId="{7D4D0587-971D-F748-B2E8-BEC25AC025CD}" destId="{46DB2143-7C74-CF41-9EC4-AD89E15288BD}" srcOrd="0" destOrd="0" parTransId="{EDB76568-4DB8-F140-9E91-8704D463214C}" sibTransId="{6D73F7DF-4082-4E40-909F-805E65A5E07E}"/>
    <dgm:cxn modelId="{8DBBC596-0A3F-2F46-8F37-FA14246F2BEC}" srcId="{55C4A245-F67D-7848-B38B-77EFE3FD2712}" destId="{B27AF963-4374-894A-A0C7-AA6917C28F77}" srcOrd="3" destOrd="0" parTransId="{11751DDB-0E02-6446-839F-BE9D1F7FE0A7}" sibTransId="{D2F72CE5-29A0-8345-8A16-7F73CD24170B}"/>
    <dgm:cxn modelId="{1893E396-1A4A-D04D-9032-EABBE2CE320E}" type="presOf" srcId="{E21BD485-6911-324F-8E16-2F0D5398BE30}" destId="{9DA791B3-65D5-4943-82BF-09691ABD351D}" srcOrd="0" destOrd="0" presId="urn:microsoft.com/office/officeart/2005/8/layout/hProcess11"/>
    <dgm:cxn modelId="{08EBC69B-8F75-4744-9CB3-5DC233FE4A2C}" type="presOf" srcId="{B27AF963-4374-894A-A0C7-AA6917C28F77}" destId="{9DA791B3-65D5-4943-82BF-09691ABD351D}" srcOrd="0" destOrd="5" presId="urn:microsoft.com/office/officeart/2005/8/layout/hProcess11"/>
    <dgm:cxn modelId="{834B839F-F1E9-FD44-A0BC-C44F68E43A8B}" type="presOf" srcId="{4AE0E67B-7C13-4840-BBF8-907813D17527}" destId="{9DA791B3-65D5-4943-82BF-09691ABD351D}" srcOrd="0" destOrd="3" presId="urn:microsoft.com/office/officeart/2005/8/layout/hProcess11"/>
    <dgm:cxn modelId="{B5BD29AA-7543-C648-A9C5-B4B34E81FEFF}" srcId="{55C4A245-F67D-7848-B38B-77EFE3FD2712}" destId="{1C32B335-BE59-CF4C-9709-986CD544AB1B}" srcOrd="0" destOrd="0" parTransId="{8F7CF344-0B5B-E140-895A-22A4D2EC8F6D}" sibTransId="{FE176528-E576-E743-9BCE-30B40DD6FA6B}"/>
    <dgm:cxn modelId="{372674B8-1C9C-1D4E-B3A5-9947D3E00D29}" type="presOf" srcId="{55C4A245-F67D-7848-B38B-77EFE3FD2712}" destId="{9DA791B3-65D5-4943-82BF-09691ABD351D}" srcOrd="0" destOrd="1" presId="urn:microsoft.com/office/officeart/2005/8/layout/hProcess11"/>
    <dgm:cxn modelId="{79211EDC-55A7-314F-8787-FD9015F27D99}" type="presOf" srcId="{1C32B335-BE59-CF4C-9709-986CD544AB1B}" destId="{9DA791B3-65D5-4943-82BF-09691ABD351D}" srcOrd="0" destOrd="2" presId="urn:microsoft.com/office/officeart/2005/8/layout/hProcess11"/>
    <dgm:cxn modelId="{5FC87AF9-730D-BB42-86E6-E815FF7966E0}" type="presOf" srcId="{08AE0976-43F1-2D47-8D84-4D39C615FE87}" destId="{AD525D34-99D0-D245-9686-79BC91D0B13C}" srcOrd="0" destOrd="1" presId="urn:microsoft.com/office/officeart/2005/8/layout/hProcess11"/>
    <dgm:cxn modelId="{96BE94BE-9050-F04C-9993-5C7BF2DDFEEC}" type="presParOf" srcId="{D691F006-FC62-3C4F-85F0-9C244106E67A}" destId="{4FF9607A-FB04-E346-A143-58FC0E1DDE26}" srcOrd="0" destOrd="0" presId="urn:microsoft.com/office/officeart/2005/8/layout/hProcess11"/>
    <dgm:cxn modelId="{613831C8-7711-624F-A7E8-EC47D33054A5}" type="presParOf" srcId="{D691F006-FC62-3C4F-85F0-9C244106E67A}" destId="{8143FF99-FC79-0E44-9222-3FFA6A41EDD9}" srcOrd="1" destOrd="0" presId="urn:microsoft.com/office/officeart/2005/8/layout/hProcess11"/>
    <dgm:cxn modelId="{30FD6AE2-7F2C-2340-91A2-6F625DD3917A}" type="presParOf" srcId="{8143FF99-FC79-0E44-9222-3FFA6A41EDD9}" destId="{57252D9E-19AB-9A4E-BEF2-C633499FDFD0}" srcOrd="0" destOrd="0" presId="urn:microsoft.com/office/officeart/2005/8/layout/hProcess11"/>
    <dgm:cxn modelId="{D1880F84-5820-F142-B655-CF683938224A}" type="presParOf" srcId="{57252D9E-19AB-9A4E-BEF2-C633499FDFD0}" destId="{AD525D34-99D0-D245-9686-79BC91D0B13C}" srcOrd="0" destOrd="0" presId="urn:microsoft.com/office/officeart/2005/8/layout/hProcess11"/>
    <dgm:cxn modelId="{46D14E81-B028-6A42-8FDF-BE70E5DC6E52}" type="presParOf" srcId="{57252D9E-19AB-9A4E-BEF2-C633499FDFD0}" destId="{EA24C161-4E02-CC4D-AE13-30085052F328}" srcOrd="1" destOrd="0" presId="urn:microsoft.com/office/officeart/2005/8/layout/hProcess11"/>
    <dgm:cxn modelId="{D4BF3E01-F8BE-124D-A567-D8CC469107E6}" type="presParOf" srcId="{57252D9E-19AB-9A4E-BEF2-C633499FDFD0}" destId="{5B3518E8-3386-7A44-972A-0A33FBB9B272}" srcOrd="2" destOrd="0" presId="urn:microsoft.com/office/officeart/2005/8/layout/hProcess11"/>
    <dgm:cxn modelId="{F12301FD-450D-4947-90DA-37703A53CF05}" type="presParOf" srcId="{8143FF99-FC79-0E44-9222-3FFA6A41EDD9}" destId="{FE59B049-B8D0-1649-9314-257F544DD913}" srcOrd="1" destOrd="0" presId="urn:microsoft.com/office/officeart/2005/8/layout/hProcess11"/>
    <dgm:cxn modelId="{1BA7346C-4E3B-F944-866D-56F54FA9C115}" type="presParOf" srcId="{8143FF99-FC79-0E44-9222-3FFA6A41EDD9}" destId="{C69A8648-3F1E-104D-AAFF-355C9C2029D3}" srcOrd="2" destOrd="0" presId="urn:microsoft.com/office/officeart/2005/8/layout/hProcess11"/>
    <dgm:cxn modelId="{0FBB8328-3C04-AD41-9B4E-C4F5D54CFA85}" type="presParOf" srcId="{C69A8648-3F1E-104D-AAFF-355C9C2029D3}" destId="{9DA791B3-65D5-4943-82BF-09691ABD351D}" srcOrd="0" destOrd="0" presId="urn:microsoft.com/office/officeart/2005/8/layout/hProcess11"/>
    <dgm:cxn modelId="{7C649171-3E74-8142-9793-AD8ADF2221FF}" type="presParOf" srcId="{C69A8648-3F1E-104D-AAFF-355C9C2029D3}" destId="{5CF22D00-DC32-0D41-BB6F-F83EF0DCB6A9}" srcOrd="1" destOrd="0" presId="urn:microsoft.com/office/officeart/2005/8/layout/hProcess11"/>
    <dgm:cxn modelId="{3736295E-2C72-A345-AE90-557A4CE07E4A}" type="presParOf" srcId="{C69A8648-3F1E-104D-AAFF-355C9C2029D3}" destId="{373C4730-EA8E-294F-BA96-9A2DCB87F3F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AB2115-DFEC-4641-81B3-75B06C04643C}" type="doc">
      <dgm:prSet loTypeId="urn:microsoft.com/office/officeart/2005/8/layout/hProcess9" loCatId="process" qsTypeId="urn:microsoft.com/office/officeart/2005/8/quickstyle/simple1" qsCatId="simple" csTypeId="urn:microsoft.com/office/officeart/2005/8/colors/accent1_2" csCatId="accent1" phldr="1"/>
      <dgm:spPr/>
    </dgm:pt>
    <dgm:pt modelId="{007CC88F-468B-42A6-8255-5EF09D2E4FAB}">
      <dgm:prSet phldrT="[Text]"/>
      <dgm:spPr/>
      <dgm:t>
        <a:bodyPr/>
        <a:lstStyle/>
        <a:p>
          <a:r>
            <a:rPr lang="en-US" u="sng"/>
            <a:t>Year 1 Post Transplant:</a:t>
          </a:r>
        </a:p>
        <a:p>
          <a:r>
            <a:rPr lang="en-US"/>
            <a:t>LungCare Testing monthly </a:t>
          </a:r>
        </a:p>
      </dgm:t>
    </dgm:pt>
    <dgm:pt modelId="{0E34A3C8-7DB7-4584-8803-63993C9E3FDA}" type="parTrans" cxnId="{26B44DDE-CC86-495C-94C2-36D446DD748F}">
      <dgm:prSet/>
      <dgm:spPr/>
      <dgm:t>
        <a:bodyPr/>
        <a:lstStyle/>
        <a:p>
          <a:endParaRPr lang="en-US"/>
        </a:p>
      </dgm:t>
    </dgm:pt>
    <dgm:pt modelId="{E3391208-29A4-45AB-BA52-AA936D133AAE}" type="sibTrans" cxnId="{26B44DDE-CC86-495C-94C2-36D446DD748F}">
      <dgm:prSet/>
      <dgm:spPr/>
      <dgm:t>
        <a:bodyPr/>
        <a:lstStyle/>
        <a:p>
          <a:endParaRPr lang="en-US"/>
        </a:p>
      </dgm:t>
    </dgm:pt>
    <dgm:pt modelId="{B161A968-32AB-423F-B454-835F81522AD8}">
      <dgm:prSet phldrT="[Text]"/>
      <dgm:spPr/>
      <dgm:t>
        <a:bodyPr/>
        <a:lstStyle/>
        <a:p>
          <a:r>
            <a:rPr lang="en-US" u="sng"/>
            <a:t>Year 2:</a:t>
          </a:r>
        </a:p>
        <a:p>
          <a:r>
            <a:rPr lang="en-US"/>
            <a:t>LungCare Quarterly</a:t>
          </a:r>
        </a:p>
      </dgm:t>
    </dgm:pt>
    <dgm:pt modelId="{87000F81-6A66-44AC-A2EC-A8636B0111C2}" type="parTrans" cxnId="{70299CCC-A531-4619-A474-35EDF3527E0D}">
      <dgm:prSet/>
      <dgm:spPr/>
      <dgm:t>
        <a:bodyPr/>
        <a:lstStyle/>
        <a:p>
          <a:endParaRPr lang="en-US"/>
        </a:p>
      </dgm:t>
    </dgm:pt>
    <dgm:pt modelId="{76CF5861-3D06-42B9-BAF0-CDB813A6741E}" type="sibTrans" cxnId="{70299CCC-A531-4619-A474-35EDF3527E0D}">
      <dgm:prSet/>
      <dgm:spPr/>
      <dgm:t>
        <a:bodyPr/>
        <a:lstStyle/>
        <a:p>
          <a:endParaRPr lang="en-US"/>
        </a:p>
      </dgm:t>
    </dgm:pt>
    <dgm:pt modelId="{60BB5638-68CF-46D6-9E4F-93A445B8B2BC}">
      <dgm:prSet phldrT="[Text]"/>
      <dgm:spPr/>
      <dgm:t>
        <a:bodyPr/>
        <a:lstStyle/>
        <a:p>
          <a:r>
            <a:rPr lang="en-US" u="sng"/>
            <a:t>Year 3:</a:t>
          </a:r>
        </a:p>
        <a:p>
          <a:r>
            <a:rPr lang="en-US"/>
            <a:t>LungCare Quarterly</a:t>
          </a:r>
        </a:p>
      </dgm:t>
    </dgm:pt>
    <dgm:pt modelId="{F41A07E7-A905-43A0-9901-B022E2339CB0}" type="parTrans" cxnId="{8C335A30-E705-444C-B367-7589E1CC90DA}">
      <dgm:prSet/>
      <dgm:spPr/>
      <dgm:t>
        <a:bodyPr/>
        <a:lstStyle/>
        <a:p>
          <a:endParaRPr lang="en-US"/>
        </a:p>
      </dgm:t>
    </dgm:pt>
    <dgm:pt modelId="{E9B5C93A-B510-4022-A752-7BAA1D3FF5E0}" type="sibTrans" cxnId="{8C335A30-E705-444C-B367-7589E1CC90DA}">
      <dgm:prSet/>
      <dgm:spPr/>
      <dgm:t>
        <a:bodyPr/>
        <a:lstStyle/>
        <a:p>
          <a:endParaRPr lang="en-US"/>
        </a:p>
      </dgm:t>
    </dgm:pt>
    <dgm:pt modelId="{CC3F81F1-B9CE-422B-8611-37FB06252A39}" type="pres">
      <dgm:prSet presAssocID="{71AB2115-DFEC-4641-81B3-75B06C04643C}" presName="CompostProcess" presStyleCnt="0">
        <dgm:presLayoutVars>
          <dgm:dir/>
          <dgm:resizeHandles val="exact"/>
        </dgm:presLayoutVars>
      </dgm:prSet>
      <dgm:spPr/>
    </dgm:pt>
    <dgm:pt modelId="{BE56CA9F-789D-45C2-805A-B4993714FC23}" type="pres">
      <dgm:prSet presAssocID="{71AB2115-DFEC-4641-81B3-75B06C04643C}" presName="arrow" presStyleLbl="bgShp" presStyleIdx="0" presStyleCnt="1"/>
      <dgm:spPr/>
    </dgm:pt>
    <dgm:pt modelId="{623D61B8-C6E2-45AE-9DF3-8867309399B3}" type="pres">
      <dgm:prSet presAssocID="{71AB2115-DFEC-4641-81B3-75B06C04643C}" presName="linearProcess" presStyleCnt="0"/>
      <dgm:spPr/>
    </dgm:pt>
    <dgm:pt modelId="{A51E1C6C-E6D5-49DE-97C2-314D293F73A0}" type="pres">
      <dgm:prSet presAssocID="{007CC88F-468B-42A6-8255-5EF09D2E4FAB}" presName="textNode" presStyleLbl="node1" presStyleIdx="0" presStyleCnt="3">
        <dgm:presLayoutVars>
          <dgm:bulletEnabled val="1"/>
        </dgm:presLayoutVars>
      </dgm:prSet>
      <dgm:spPr/>
    </dgm:pt>
    <dgm:pt modelId="{E5C28C19-4A9A-4170-9B5B-DCB670157FE3}" type="pres">
      <dgm:prSet presAssocID="{E3391208-29A4-45AB-BA52-AA936D133AAE}" presName="sibTrans" presStyleCnt="0"/>
      <dgm:spPr/>
    </dgm:pt>
    <dgm:pt modelId="{675A7A6E-092F-4AA4-87C6-1B8CA6BF0E0B}" type="pres">
      <dgm:prSet presAssocID="{B161A968-32AB-423F-B454-835F81522AD8}" presName="textNode" presStyleLbl="node1" presStyleIdx="1" presStyleCnt="3" custLinFactNeighborX="10696" custLinFactNeighborY="-2004">
        <dgm:presLayoutVars>
          <dgm:bulletEnabled val="1"/>
        </dgm:presLayoutVars>
      </dgm:prSet>
      <dgm:spPr/>
    </dgm:pt>
    <dgm:pt modelId="{8778768A-5023-4BFB-8F1D-4B4AEEA05F7E}" type="pres">
      <dgm:prSet presAssocID="{76CF5861-3D06-42B9-BAF0-CDB813A6741E}" presName="sibTrans" presStyleCnt="0"/>
      <dgm:spPr/>
    </dgm:pt>
    <dgm:pt modelId="{35F1034D-1B75-41B1-BCAA-E9BAE39A4D71}" type="pres">
      <dgm:prSet presAssocID="{60BB5638-68CF-46D6-9E4F-93A445B8B2BC}" presName="textNode" presStyleLbl="node1" presStyleIdx="2" presStyleCnt="3">
        <dgm:presLayoutVars>
          <dgm:bulletEnabled val="1"/>
        </dgm:presLayoutVars>
      </dgm:prSet>
      <dgm:spPr/>
    </dgm:pt>
  </dgm:ptLst>
  <dgm:cxnLst>
    <dgm:cxn modelId="{8C335A30-E705-444C-B367-7589E1CC90DA}" srcId="{71AB2115-DFEC-4641-81B3-75B06C04643C}" destId="{60BB5638-68CF-46D6-9E4F-93A445B8B2BC}" srcOrd="2" destOrd="0" parTransId="{F41A07E7-A905-43A0-9901-B022E2339CB0}" sibTransId="{E9B5C93A-B510-4022-A752-7BAA1D3FF5E0}"/>
    <dgm:cxn modelId="{811BCA8C-42BF-4D35-847F-154F44A09A78}" type="presOf" srcId="{60BB5638-68CF-46D6-9E4F-93A445B8B2BC}" destId="{35F1034D-1B75-41B1-BCAA-E9BAE39A4D71}" srcOrd="0" destOrd="0" presId="urn:microsoft.com/office/officeart/2005/8/layout/hProcess9"/>
    <dgm:cxn modelId="{0451DAB6-7C9B-4504-8FD9-AEBB3A5C58DD}" type="presOf" srcId="{B161A968-32AB-423F-B454-835F81522AD8}" destId="{675A7A6E-092F-4AA4-87C6-1B8CA6BF0E0B}" srcOrd="0" destOrd="0" presId="urn:microsoft.com/office/officeart/2005/8/layout/hProcess9"/>
    <dgm:cxn modelId="{70299CCC-A531-4619-A474-35EDF3527E0D}" srcId="{71AB2115-DFEC-4641-81B3-75B06C04643C}" destId="{B161A968-32AB-423F-B454-835F81522AD8}" srcOrd="1" destOrd="0" parTransId="{87000F81-6A66-44AC-A2EC-A8636B0111C2}" sibTransId="{76CF5861-3D06-42B9-BAF0-CDB813A6741E}"/>
    <dgm:cxn modelId="{26B44DDE-CC86-495C-94C2-36D446DD748F}" srcId="{71AB2115-DFEC-4641-81B3-75B06C04643C}" destId="{007CC88F-468B-42A6-8255-5EF09D2E4FAB}" srcOrd="0" destOrd="0" parTransId="{0E34A3C8-7DB7-4584-8803-63993C9E3FDA}" sibTransId="{E3391208-29A4-45AB-BA52-AA936D133AAE}"/>
    <dgm:cxn modelId="{A463DEE3-992E-4E97-80DD-54739A0433EE}" type="presOf" srcId="{007CC88F-468B-42A6-8255-5EF09D2E4FAB}" destId="{A51E1C6C-E6D5-49DE-97C2-314D293F73A0}" srcOrd="0" destOrd="0" presId="urn:microsoft.com/office/officeart/2005/8/layout/hProcess9"/>
    <dgm:cxn modelId="{001326FC-ADB3-4D70-8AB4-7EEC1F500F00}" type="presOf" srcId="{71AB2115-DFEC-4641-81B3-75B06C04643C}" destId="{CC3F81F1-B9CE-422B-8611-37FB06252A39}" srcOrd="0" destOrd="0" presId="urn:microsoft.com/office/officeart/2005/8/layout/hProcess9"/>
    <dgm:cxn modelId="{111E68C7-F935-49EF-8BF8-EAB271B4FC79}" type="presParOf" srcId="{CC3F81F1-B9CE-422B-8611-37FB06252A39}" destId="{BE56CA9F-789D-45C2-805A-B4993714FC23}" srcOrd="0" destOrd="0" presId="urn:microsoft.com/office/officeart/2005/8/layout/hProcess9"/>
    <dgm:cxn modelId="{61FBEE9C-5477-4D85-958B-47EC748DE3D3}" type="presParOf" srcId="{CC3F81F1-B9CE-422B-8611-37FB06252A39}" destId="{623D61B8-C6E2-45AE-9DF3-8867309399B3}" srcOrd="1" destOrd="0" presId="urn:microsoft.com/office/officeart/2005/8/layout/hProcess9"/>
    <dgm:cxn modelId="{87211102-DE72-4694-9C17-F357F26B7E3C}" type="presParOf" srcId="{623D61B8-C6E2-45AE-9DF3-8867309399B3}" destId="{A51E1C6C-E6D5-49DE-97C2-314D293F73A0}" srcOrd="0" destOrd="0" presId="urn:microsoft.com/office/officeart/2005/8/layout/hProcess9"/>
    <dgm:cxn modelId="{6C82B0FC-53B0-4E1E-9E56-D521A495059F}" type="presParOf" srcId="{623D61B8-C6E2-45AE-9DF3-8867309399B3}" destId="{E5C28C19-4A9A-4170-9B5B-DCB670157FE3}" srcOrd="1" destOrd="0" presId="urn:microsoft.com/office/officeart/2005/8/layout/hProcess9"/>
    <dgm:cxn modelId="{0086C3C2-59EB-42C2-9008-E23BE5033F22}" type="presParOf" srcId="{623D61B8-C6E2-45AE-9DF3-8867309399B3}" destId="{675A7A6E-092F-4AA4-87C6-1B8CA6BF0E0B}" srcOrd="2" destOrd="0" presId="urn:microsoft.com/office/officeart/2005/8/layout/hProcess9"/>
    <dgm:cxn modelId="{7264D457-DE26-422A-B0B0-25C9B6E6F330}" type="presParOf" srcId="{623D61B8-C6E2-45AE-9DF3-8867309399B3}" destId="{8778768A-5023-4BFB-8F1D-4B4AEEA05F7E}" srcOrd="3" destOrd="0" presId="urn:microsoft.com/office/officeart/2005/8/layout/hProcess9"/>
    <dgm:cxn modelId="{42757001-A604-4715-A4D2-B9B457BC82FE}" type="presParOf" srcId="{623D61B8-C6E2-45AE-9DF3-8867309399B3}" destId="{35F1034D-1B75-41B1-BCAA-E9BAE39A4D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CCE1B-68E2-46B8-984C-A242087A0B9B}">
      <dsp:nvSpPr>
        <dsp:cNvPr id="0" name=""/>
        <dsp:cNvSpPr/>
      </dsp:nvSpPr>
      <dsp:spPr>
        <a:xfrm>
          <a:off x="-5130712" y="-785958"/>
          <a:ext cx="6110050" cy="6110050"/>
        </a:xfrm>
        <a:prstGeom prst="blockArc">
          <a:avLst>
            <a:gd name="adj1" fmla="val 18900000"/>
            <a:gd name="adj2" fmla="val 2700000"/>
            <a:gd name="adj3" fmla="val 354"/>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230093-D60B-433A-AE0C-90CC18BCD3E1}">
      <dsp:nvSpPr>
        <dsp:cNvPr id="0" name=""/>
        <dsp:cNvSpPr/>
      </dsp:nvSpPr>
      <dsp:spPr>
        <a:xfrm>
          <a:off x="629892" y="453813"/>
          <a:ext cx="8678048" cy="90762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42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t>Lowered Limit of Qualification</a:t>
          </a:r>
          <a:br>
            <a:rPr lang="en-US" sz="2700" kern="1200"/>
          </a:br>
          <a:r>
            <a:rPr lang="en-US" sz="2700" b="0" kern="1200"/>
            <a:t>2016 = 0.15%</a:t>
          </a:r>
          <a:r>
            <a:rPr lang="en-US" sz="2700" kern="1200" baseline="30000"/>
            <a:t>1</a:t>
          </a:r>
          <a:r>
            <a:rPr lang="en-US" sz="2700" b="0" kern="1200"/>
            <a:t>    </a:t>
          </a:r>
          <a:r>
            <a:rPr lang="en-US" sz="2700" b="0" i="0" kern="1200"/>
            <a:t>→    </a:t>
          </a:r>
          <a:r>
            <a:rPr lang="en-US" sz="2700" b="1" i="0" kern="1200"/>
            <a:t>2020 = 0.12%</a:t>
          </a:r>
          <a:r>
            <a:rPr lang="en-US" sz="2700" kern="1200" baseline="30000"/>
            <a:t>2</a:t>
          </a:r>
          <a:endParaRPr lang="en-US" sz="2700" kern="1200"/>
        </a:p>
      </dsp:txBody>
      <dsp:txXfrm>
        <a:off x="629892" y="453813"/>
        <a:ext cx="8678048" cy="907626"/>
      </dsp:txXfrm>
    </dsp:sp>
    <dsp:sp modelId="{634A3C66-C650-46F4-8691-5A5176496FEF}">
      <dsp:nvSpPr>
        <dsp:cNvPr id="0" name=""/>
        <dsp:cNvSpPr/>
      </dsp:nvSpPr>
      <dsp:spPr>
        <a:xfrm>
          <a:off x="62626" y="340359"/>
          <a:ext cx="1134533" cy="1134533"/>
        </a:xfrm>
        <a:prstGeom prst="ellipse">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2D42060-2CE7-4002-A203-AF2CC125C1C6}">
      <dsp:nvSpPr>
        <dsp:cNvPr id="0" name=""/>
        <dsp:cNvSpPr/>
      </dsp:nvSpPr>
      <dsp:spPr>
        <a:xfrm>
          <a:off x="959815" y="1815253"/>
          <a:ext cx="8348126" cy="907626"/>
        </a:xfrm>
        <a:prstGeom prst="rect">
          <a:avLst/>
        </a:prstGeom>
        <a:solidFill>
          <a:schemeClr val="accent1">
            <a:shade val="80000"/>
            <a:hueOff val="0"/>
            <a:satOff val="-4123"/>
            <a:lumOff val="140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42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t>Expanded Reportable Range</a:t>
          </a:r>
          <a:br>
            <a:rPr lang="en-US" sz="2700" kern="1200"/>
          </a:br>
          <a:r>
            <a:rPr lang="en-US" sz="2700" b="0" kern="1200"/>
            <a:t>2016 = 0.15% - 16%</a:t>
          </a:r>
          <a:r>
            <a:rPr lang="en-US" sz="2700" kern="1200" baseline="30000"/>
            <a:t>1</a:t>
          </a:r>
          <a:r>
            <a:rPr lang="en-US" sz="2700" b="0" kern="1200"/>
            <a:t>    </a:t>
          </a:r>
          <a:r>
            <a:rPr lang="en-US" sz="2700" b="1" i="0" kern="1200"/>
            <a:t>→    2020 = 0.12% - 16%</a:t>
          </a:r>
          <a:r>
            <a:rPr lang="en-US" sz="2700" kern="1200" baseline="30000"/>
            <a:t>2</a:t>
          </a:r>
          <a:r>
            <a:rPr lang="en-US" sz="2700" b="0" i="0" kern="1200"/>
            <a:t> </a:t>
          </a:r>
          <a:endParaRPr lang="en-US" sz="2700" kern="1200"/>
        </a:p>
      </dsp:txBody>
      <dsp:txXfrm>
        <a:off x="959815" y="1815253"/>
        <a:ext cx="8348126" cy="907626"/>
      </dsp:txXfrm>
    </dsp:sp>
    <dsp:sp modelId="{AFCED73D-0D8E-4C5C-82B7-B000E5137121}">
      <dsp:nvSpPr>
        <dsp:cNvPr id="0" name=""/>
        <dsp:cNvSpPr/>
      </dsp:nvSpPr>
      <dsp:spPr>
        <a:xfrm>
          <a:off x="392548" y="1701799"/>
          <a:ext cx="1134533" cy="1134533"/>
        </a:xfrm>
        <a:prstGeom prst="ellipse">
          <a:avLst/>
        </a:prstGeom>
        <a:solidFill>
          <a:schemeClr val="lt1">
            <a:hueOff val="0"/>
            <a:satOff val="0"/>
            <a:lumOff val="0"/>
            <a:alphaOff val="0"/>
          </a:schemeClr>
        </a:solidFill>
        <a:ln w="25400" cap="flat" cmpd="sng" algn="ctr">
          <a:solidFill>
            <a:schemeClr val="accent1">
              <a:shade val="80000"/>
              <a:hueOff val="0"/>
              <a:satOff val="-4123"/>
              <a:lumOff val="14089"/>
              <a:alphaOff val="0"/>
            </a:schemeClr>
          </a:solidFill>
          <a:prstDash val="solid"/>
        </a:ln>
        <a:effectLst/>
      </dsp:spPr>
      <dsp:style>
        <a:lnRef idx="2">
          <a:scrgbClr r="0" g="0" b="0"/>
        </a:lnRef>
        <a:fillRef idx="1">
          <a:scrgbClr r="0" g="0" b="0"/>
        </a:fillRef>
        <a:effectRef idx="0">
          <a:scrgbClr r="0" g="0" b="0"/>
        </a:effectRef>
        <a:fontRef idx="minor"/>
      </dsp:style>
    </dsp:sp>
    <dsp:sp modelId="{316B9CA7-4BCE-4CD7-87CA-1D161FE66CFC}">
      <dsp:nvSpPr>
        <dsp:cNvPr id="0" name=""/>
        <dsp:cNvSpPr/>
      </dsp:nvSpPr>
      <dsp:spPr>
        <a:xfrm>
          <a:off x="629892" y="3176693"/>
          <a:ext cx="8678048" cy="907626"/>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42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t>Less Variability (CV)</a:t>
          </a:r>
          <a:br>
            <a:rPr lang="en-US" sz="2700" kern="1200"/>
          </a:br>
          <a:r>
            <a:rPr lang="en-US" sz="2700" b="0" kern="1200"/>
            <a:t>2016 = 6.8%</a:t>
          </a:r>
          <a:r>
            <a:rPr lang="en-US" sz="2700" kern="1200" baseline="30000"/>
            <a:t>1</a:t>
          </a:r>
          <a:r>
            <a:rPr lang="en-US" sz="2700" b="0" kern="1200"/>
            <a:t>    </a:t>
          </a:r>
          <a:r>
            <a:rPr lang="en-US" sz="2700" b="1" i="0" kern="1200"/>
            <a:t>→    2020 = 2.7%</a:t>
          </a:r>
          <a:r>
            <a:rPr lang="en-US" sz="2700" kern="1200" baseline="30000"/>
            <a:t>2</a:t>
          </a:r>
          <a:r>
            <a:rPr lang="en-US" sz="2700" b="0" i="0" kern="1200"/>
            <a:t> </a:t>
          </a:r>
          <a:endParaRPr lang="en-US" sz="2700" kern="1200"/>
        </a:p>
      </dsp:txBody>
      <dsp:txXfrm>
        <a:off x="629892" y="3176693"/>
        <a:ext cx="8678048" cy="907626"/>
      </dsp:txXfrm>
    </dsp:sp>
    <dsp:sp modelId="{DC8B9340-2F53-421F-8C8F-C460E0E82E7E}">
      <dsp:nvSpPr>
        <dsp:cNvPr id="0" name=""/>
        <dsp:cNvSpPr/>
      </dsp:nvSpPr>
      <dsp:spPr>
        <a:xfrm>
          <a:off x="62626" y="3063239"/>
          <a:ext cx="1134533" cy="1134533"/>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9607A-FB04-E346-A143-58FC0E1DDE26}">
      <dsp:nvSpPr>
        <dsp:cNvPr id="0" name=""/>
        <dsp:cNvSpPr/>
      </dsp:nvSpPr>
      <dsp:spPr>
        <a:xfrm>
          <a:off x="0" y="40338"/>
          <a:ext cx="9532936" cy="16744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25D34-99D0-D245-9686-79BC91D0B13C}">
      <dsp:nvSpPr>
        <dsp:cNvPr id="0" name=""/>
        <dsp:cNvSpPr/>
      </dsp:nvSpPr>
      <dsp:spPr>
        <a:xfrm>
          <a:off x="428438" y="942066"/>
          <a:ext cx="3858601" cy="260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en-US" sz="2800" kern="1200">
              <a:solidFill>
                <a:schemeClr val="tx1">
                  <a:lumMod val="50000"/>
                </a:schemeClr>
              </a:solidFill>
            </a:rPr>
            <a:t>2003</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Living-related kidney transplant from his mother</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It was a 1 haplotype match, induction unknown and CMV status unknown </a:t>
          </a:r>
        </a:p>
      </dsp:txBody>
      <dsp:txXfrm>
        <a:off x="428438" y="942066"/>
        <a:ext cx="3858601" cy="2607607"/>
      </dsp:txXfrm>
    </dsp:sp>
    <dsp:sp modelId="{EA24C161-4E02-CC4D-AE13-30085052F328}">
      <dsp:nvSpPr>
        <dsp:cNvPr id="0" name=""/>
        <dsp:cNvSpPr/>
      </dsp:nvSpPr>
      <dsp:spPr>
        <a:xfrm>
          <a:off x="866978" y="674377"/>
          <a:ext cx="418623" cy="418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A791B3-65D5-4943-82BF-09691ABD351D}">
      <dsp:nvSpPr>
        <dsp:cNvPr id="0" name=""/>
        <dsp:cNvSpPr/>
      </dsp:nvSpPr>
      <dsp:spPr>
        <a:xfrm>
          <a:off x="4693206" y="1440835"/>
          <a:ext cx="4582217" cy="198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solidFill>
                <a:schemeClr val="tx1">
                  <a:lumMod val="50000"/>
                </a:schemeClr>
              </a:solidFill>
            </a:rPr>
            <a:t>2013</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He had antibody mediated rejection.  </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He received IVIG, Thymoglobulin, rituximab, bortezomib and steroids </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Per records has DSA to DQ ?. He also had several sessions of </a:t>
          </a:r>
          <a:r>
            <a:rPr lang="en-US" sz="2000" kern="1200" err="1">
              <a:solidFill>
                <a:schemeClr val="tx1">
                  <a:lumMod val="50000"/>
                </a:schemeClr>
              </a:solidFill>
            </a:rPr>
            <a:t>pheresis</a:t>
          </a:r>
          <a:endParaRPr lang="en-US" sz="2000" kern="1200">
            <a:solidFill>
              <a:schemeClr val="tx1">
                <a:lumMod val="50000"/>
              </a:schemeClr>
            </a:solidFill>
          </a:endParaRPr>
        </a:p>
      </dsp:txBody>
      <dsp:txXfrm>
        <a:off x="4693206" y="1440835"/>
        <a:ext cx="4582217" cy="1987893"/>
      </dsp:txXfrm>
    </dsp:sp>
    <dsp:sp modelId="{5CF22D00-DC32-0D41-BB6F-F83EF0DCB6A9}">
      <dsp:nvSpPr>
        <dsp:cNvPr id="0" name=""/>
        <dsp:cNvSpPr/>
      </dsp:nvSpPr>
      <dsp:spPr>
        <a:xfrm>
          <a:off x="5023024" y="664870"/>
          <a:ext cx="418623" cy="418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9607A-FB04-E346-A143-58FC0E1DDE26}">
      <dsp:nvSpPr>
        <dsp:cNvPr id="0" name=""/>
        <dsp:cNvSpPr/>
      </dsp:nvSpPr>
      <dsp:spPr>
        <a:xfrm>
          <a:off x="0" y="79613"/>
          <a:ext cx="9532936" cy="159594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25D34-99D0-D245-9686-79BC91D0B13C}">
      <dsp:nvSpPr>
        <dsp:cNvPr id="0" name=""/>
        <dsp:cNvSpPr/>
      </dsp:nvSpPr>
      <dsp:spPr>
        <a:xfrm>
          <a:off x="463715" y="1435121"/>
          <a:ext cx="3858601" cy="260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solidFill>
                <a:schemeClr val="tx1">
                  <a:lumMod val="50000"/>
                </a:schemeClr>
              </a:solidFill>
            </a:rPr>
            <a:t>2014</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Another biopsy showed persistent severe PTC</a:t>
          </a:r>
        </a:p>
      </dsp:txBody>
      <dsp:txXfrm>
        <a:off x="463715" y="1435121"/>
        <a:ext cx="3858601" cy="2607607"/>
      </dsp:txXfrm>
    </dsp:sp>
    <dsp:sp modelId="{EA24C161-4E02-CC4D-AE13-30085052F328}">
      <dsp:nvSpPr>
        <dsp:cNvPr id="0" name=""/>
        <dsp:cNvSpPr/>
      </dsp:nvSpPr>
      <dsp:spPr>
        <a:xfrm>
          <a:off x="1179941" y="674377"/>
          <a:ext cx="418623" cy="418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A791B3-65D5-4943-82BF-09691ABD351D}">
      <dsp:nvSpPr>
        <dsp:cNvPr id="0" name=""/>
        <dsp:cNvSpPr/>
      </dsp:nvSpPr>
      <dsp:spPr>
        <a:xfrm>
          <a:off x="4693206" y="1440835"/>
          <a:ext cx="4582217" cy="198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solidFill>
                <a:schemeClr val="tx1">
                  <a:lumMod val="50000"/>
                </a:schemeClr>
              </a:solidFill>
            </a:rPr>
            <a:t>2018</a:t>
          </a:r>
        </a:p>
        <a:p>
          <a:pPr marL="228600" lvl="1" indent="-228600" algn="l" defTabSz="889000">
            <a:lnSpc>
              <a:spcPct val="90000"/>
            </a:lnSpc>
            <a:spcBef>
              <a:spcPct val="0"/>
            </a:spcBef>
            <a:spcAft>
              <a:spcPct val="15000"/>
            </a:spcAft>
            <a:buChar char="•"/>
          </a:pPr>
          <a:r>
            <a:rPr lang="en-US" sz="2000" kern="1200">
              <a:solidFill>
                <a:schemeClr val="tx1">
                  <a:lumMod val="50000"/>
                </a:schemeClr>
              </a:solidFill>
            </a:rPr>
            <a:t>Underwent a second deceased-donor renal transplant</a:t>
          </a:r>
        </a:p>
        <a:p>
          <a:pPr marL="342900" lvl="2" indent="-171450" algn="l" defTabSz="800100">
            <a:lnSpc>
              <a:spcPct val="90000"/>
            </a:lnSpc>
            <a:spcBef>
              <a:spcPct val="0"/>
            </a:spcBef>
            <a:spcAft>
              <a:spcPct val="15000"/>
            </a:spcAft>
            <a:buChar char="•"/>
          </a:pPr>
          <a:r>
            <a:rPr lang="en-US" sz="1800" kern="1200">
              <a:solidFill>
                <a:schemeClr val="tx1">
                  <a:lumMod val="50000"/>
                </a:schemeClr>
              </a:solidFill>
            </a:rPr>
            <a:t>Post deceased-donor renal transplant</a:t>
          </a:r>
        </a:p>
        <a:p>
          <a:pPr marL="342900" lvl="2" indent="-171450" algn="l" defTabSz="800100">
            <a:lnSpc>
              <a:spcPct val="90000"/>
            </a:lnSpc>
            <a:spcBef>
              <a:spcPct val="0"/>
            </a:spcBef>
            <a:spcAft>
              <a:spcPct val="15000"/>
            </a:spcAft>
            <a:buChar char="•"/>
          </a:pPr>
          <a:r>
            <a:rPr lang="en-US" sz="1800" kern="1200">
              <a:solidFill>
                <a:schemeClr val="tx1">
                  <a:lumMod val="50000"/>
                </a:schemeClr>
              </a:solidFill>
            </a:rPr>
            <a:t>CDC high-risk donor; KDPI 19%; CPRA 84 (2/86); 1A, 2B, 1DR mismatch; CMV positive into negative</a:t>
          </a:r>
        </a:p>
        <a:p>
          <a:pPr marL="342900" lvl="2" indent="-171450" algn="l" defTabSz="800100">
            <a:lnSpc>
              <a:spcPct val="90000"/>
            </a:lnSpc>
            <a:spcBef>
              <a:spcPct val="0"/>
            </a:spcBef>
            <a:spcAft>
              <a:spcPct val="15000"/>
            </a:spcAft>
            <a:buChar char="•"/>
          </a:pPr>
          <a:r>
            <a:rPr lang="en-US" sz="1800" kern="1200">
              <a:solidFill>
                <a:schemeClr val="tx1">
                  <a:lumMod val="50000"/>
                </a:schemeClr>
              </a:solidFill>
            </a:rPr>
            <a:t>CDC and Flow Cross match were negative. </a:t>
          </a:r>
        </a:p>
        <a:p>
          <a:pPr marL="342900" lvl="2" indent="-171450" algn="l" defTabSz="800100">
            <a:lnSpc>
              <a:spcPct val="90000"/>
            </a:lnSpc>
            <a:spcBef>
              <a:spcPct val="0"/>
            </a:spcBef>
            <a:spcAft>
              <a:spcPct val="15000"/>
            </a:spcAft>
            <a:buChar char="•"/>
          </a:pPr>
          <a:r>
            <a:rPr lang="en-US" sz="1800" kern="1200">
              <a:solidFill>
                <a:schemeClr val="tx1">
                  <a:lumMod val="50000"/>
                </a:schemeClr>
              </a:solidFill>
            </a:rPr>
            <a:t>No DSA</a:t>
          </a:r>
        </a:p>
      </dsp:txBody>
      <dsp:txXfrm>
        <a:off x="4693206" y="1440835"/>
        <a:ext cx="4582217" cy="1987893"/>
      </dsp:txXfrm>
    </dsp:sp>
    <dsp:sp modelId="{5CF22D00-DC32-0D41-BB6F-F83EF0DCB6A9}">
      <dsp:nvSpPr>
        <dsp:cNvPr id="0" name=""/>
        <dsp:cNvSpPr/>
      </dsp:nvSpPr>
      <dsp:spPr>
        <a:xfrm>
          <a:off x="5132561" y="664870"/>
          <a:ext cx="418623" cy="4186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6CA9F-789D-45C2-805A-B4993714FC23}">
      <dsp:nvSpPr>
        <dsp:cNvPr id="0" name=""/>
        <dsp:cNvSpPr/>
      </dsp:nvSpPr>
      <dsp:spPr>
        <a:xfrm>
          <a:off x="714970" y="0"/>
          <a:ext cx="8102996" cy="41862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E1C6C-E6D5-49DE-97C2-314D293F73A0}">
      <dsp:nvSpPr>
        <dsp:cNvPr id="0" name=""/>
        <dsp:cNvSpPr/>
      </dsp:nvSpPr>
      <dsp:spPr>
        <a:xfrm>
          <a:off x="6982" y="1255871"/>
          <a:ext cx="3068414" cy="16744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u="sng" kern="1200"/>
            <a:t>Year 1 Post Transplant:</a:t>
          </a:r>
        </a:p>
        <a:p>
          <a:pPr marL="0" lvl="0" indent="0" algn="ctr" defTabSz="1022350">
            <a:lnSpc>
              <a:spcPct val="90000"/>
            </a:lnSpc>
            <a:spcBef>
              <a:spcPct val="0"/>
            </a:spcBef>
            <a:spcAft>
              <a:spcPct val="35000"/>
            </a:spcAft>
            <a:buNone/>
          </a:pPr>
          <a:r>
            <a:rPr lang="en-US" sz="2300" kern="1200"/>
            <a:t>LungCare Testing monthly </a:t>
          </a:r>
        </a:p>
      </dsp:txBody>
      <dsp:txXfrm>
        <a:off x="88724" y="1337613"/>
        <a:ext cx="2904930" cy="1511010"/>
      </dsp:txXfrm>
    </dsp:sp>
    <dsp:sp modelId="{675A7A6E-092F-4AA4-87C6-1B8CA6BF0E0B}">
      <dsp:nvSpPr>
        <dsp:cNvPr id="0" name=""/>
        <dsp:cNvSpPr/>
      </dsp:nvSpPr>
      <dsp:spPr>
        <a:xfrm>
          <a:off x="3249039" y="1222314"/>
          <a:ext cx="3068414" cy="16744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u="sng" kern="1200"/>
            <a:t>Year 2:</a:t>
          </a:r>
        </a:p>
        <a:p>
          <a:pPr marL="0" lvl="0" indent="0" algn="ctr" defTabSz="1022350">
            <a:lnSpc>
              <a:spcPct val="90000"/>
            </a:lnSpc>
            <a:spcBef>
              <a:spcPct val="0"/>
            </a:spcBef>
            <a:spcAft>
              <a:spcPct val="35000"/>
            </a:spcAft>
            <a:buNone/>
          </a:pPr>
          <a:r>
            <a:rPr lang="en-US" sz="2300" kern="1200"/>
            <a:t>LungCare Quarterly</a:t>
          </a:r>
        </a:p>
      </dsp:txBody>
      <dsp:txXfrm>
        <a:off x="3330781" y="1304056"/>
        <a:ext cx="2904930" cy="1511010"/>
      </dsp:txXfrm>
    </dsp:sp>
    <dsp:sp modelId="{35F1034D-1B75-41B1-BCAA-E9BAE39A4D71}">
      <dsp:nvSpPr>
        <dsp:cNvPr id="0" name=""/>
        <dsp:cNvSpPr/>
      </dsp:nvSpPr>
      <dsp:spPr>
        <a:xfrm>
          <a:off x="6457540" y="1255871"/>
          <a:ext cx="3068414" cy="16744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u="sng" kern="1200"/>
            <a:t>Year 3:</a:t>
          </a:r>
        </a:p>
        <a:p>
          <a:pPr marL="0" lvl="0" indent="0" algn="ctr" defTabSz="1022350">
            <a:lnSpc>
              <a:spcPct val="90000"/>
            </a:lnSpc>
            <a:spcBef>
              <a:spcPct val="0"/>
            </a:spcBef>
            <a:spcAft>
              <a:spcPct val="35000"/>
            </a:spcAft>
            <a:buNone/>
          </a:pPr>
          <a:r>
            <a:rPr lang="en-US" sz="2300" kern="1200"/>
            <a:t>LungCare Quarterly</a:t>
          </a:r>
        </a:p>
      </dsp:txBody>
      <dsp:txXfrm>
        <a:off x="6539282" y="1337613"/>
        <a:ext cx="2904930" cy="151101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A1E15-F0FB-48D4-88B9-839BC803A267}"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29440-898F-4E97-AF8F-FB4E361718A4}" type="slidenum">
              <a:rPr lang="en-US" smtClean="0"/>
              <a:t>‹#›</a:t>
            </a:fld>
            <a:endParaRPr lang="en-US"/>
          </a:p>
        </p:txBody>
      </p:sp>
    </p:spTree>
    <p:extLst>
      <p:ext uri="{BB962C8B-B14F-4D97-AF65-F5344CB8AC3E}">
        <p14:creationId xmlns:p14="http://schemas.microsoft.com/office/powerpoint/2010/main" val="376458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u="sng">
                <a:ea typeface="ＭＳ Ｐゴシック" panose="020B0600070205080204" pitchFamily="34" charset="-128"/>
              </a:rPr>
              <a:t>Key </a:t>
            </a:r>
            <a:r>
              <a:rPr lang="fr-FR" altLang="en-US" u="sng" err="1">
                <a:ea typeface="ＭＳ Ｐゴシック" panose="020B0600070205080204" pitchFamily="34" charset="-128"/>
              </a:rPr>
              <a:t>Talking</a:t>
            </a:r>
            <a:r>
              <a:rPr lang="fr-FR" altLang="en-US" u="sng">
                <a:ea typeface="ＭＳ Ｐゴシック" panose="020B0600070205080204" pitchFamily="34" charset="-128"/>
              </a:rPr>
              <a:t> Points: </a:t>
            </a:r>
            <a:r>
              <a:rPr lang="fr-FR" altLang="en-US" u="none" err="1">
                <a:ea typeface="ＭＳ Ｐゴシック" panose="020B0600070205080204" pitchFamily="34" charset="-128"/>
              </a:rPr>
              <a:t>We</a:t>
            </a:r>
            <a:r>
              <a:rPr lang="fr-FR" altLang="en-US" u="none">
                <a:ea typeface="ＭＳ Ｐゴシック" panose="020B0600070205080204" pitchFamily="34" charset="-128"/>
              </a:rPr>
              <a:t> have a responsibility to our patients to </a:t>
            </a:r>
            <a:r>
              <a:rPr lang="en-US" altLang="en-US" u="none" noProof="0">
                <a:ea typeface="ＭＳ Ｐゴシック" panose="020B0600070205080204" pitchFamily="34" charset="-128"/>
              </a:rPr>
              <a:t>avoid</a:t>
            </a:r>
            <a:r>
              <a:rPr lang="fr-FR" altLang="en-US" u="none">
                <a:ea typeface="ＭＳ Ｐゴシック" panose="020B0600070205080204" pitchFamily="34" charset="-128"/>
              </a:rPr>
              <a:t> rejection while minimizing immuno- suppression. Transplant recipents have a </a:t>
            </a:r>
            <a:r>
              <a:rPr lang="en-US" altLang="en-US" u="none" noProof="0">
                <a:ea typeface="ＭＳ Ｐゴシック" panose="020B0600070205080204" pitchFamily="34" charset="-128"/>
              </a:rPr>
              <a:t>meticulous</a:t>
            </a:r>
            <a:r>
              <a:rPr lang="fr-FR" altLang="en-US" u="none">
                <a:ea typeface="ＭＳ Ｐゴシック" panose="020B0600070205080204" pitchFamily="34" charset="-128"/>
              </a:rPr>
              <a:t> balance of therapy to remain on </a:t>
            </a:r>
            <a:r>
              <a:rPr lang="fr-FR" altLang="en-US" u="none" err="1">
                <a:ea typeface="ＭＳ Ｐゴシック" panose="020B0600070205080204" pitchFamily="34" charset="-128"/>
              </a:rPr>
              <a:t>indefinitely</a:t>
            </a:r>
            <a:r>
              <a:rPr lang="fr-FR" altLang="en-US" u="none">
                <a:ea typeface="ＭＳ Ｐゴシック" panose="020B0600070205080204" pitchFamily="34" charset="-128"/>
              </a:rPr>
              <a:t>, </a:t>
            </a:r>
            <a:r>
              <a:rPr lang="fr-FR" altLang="en-US" u="none" err="1">
                <a:ea typeface="ＭＳ Ｐゴシック" panose="020B0600070205080204" pitchFamily="34" charset="-128"/>
              </a:rPr>
              <a:t>with</a:t>
            </a:r>
            <a:r>
              <a:rPr lang="fr-FR" altLang="en-US" u="none">
                <a:ea typeface="ＭＳ Ｐゴシック" panose="020B0600070205080204" pitchFamily="34" charset="-128"/>
              </a:rPr>
              <a:t> major </a:t>
            </a:r>
            <a:r>
              <a:rPr lang="fr-FR" altLang="en-US" u="none" err="1">
                <a:ea typeface="ＭＳ Ｐゴシック" panose="020B0600070205080204" pitchFamily="34" charset="-128"/>
              </a:rPr>
              <a:t>consequences</a:t>
            </a:r>
            <a:r>
              <a:rPr lang="fr-FR" altLang="en-US" u="none">
                <a:ea typeface="ＭＳ Ｐゴシック" panose="020B0600070205080204" pitchFamily="34" charset="-128"/>
              </a:rPr>
              <a:t> </a:t>
            </a:r>
            <a:r>
              <a:rPr lang="fr-FR" altLang="en-US" u="none" err="1">
                <a:ea typeface="ＭＳ Ｐゴシック" panose="020B0600070205080204" pitchFamily="34" charset="-128"/>
              </a:rPr>
              <a:t>either</a:t>
            </a:r>
            <a:r>
              <a:rPr lang="fr-FR" altLang="en-US" u="none">
                <a:ea typeface="ＭＳ Ｐゴシック" panose="020B0600070205080204" pitchFamily="34" charset="-128"/>
              </a:rPr>
              <a:t> </a:t>
            </a:r>
            <a:r>
              <a:rPr lang="fr-FR" altLang="en-US" u="none" err="1">
                <a:ea typeface="ＭＳ Ｐゴシック" panose="020B0600070205080204" pitchFamily="34" charset="-128"/>
              </a:rPr>
              <a:t>way</a:t>
            </a:r>
            <a:r>
              <a:rPr lang="fr-FR" altLang="en-US" u="none">
                <a:ea typeface="ＭＳ Ｐゴシック" panose="020B0600070205080204" pitchFamily="34" charset="-128"/>
              </a:rPr>
              <a:t>. </a:t>
            </a:r>
            <a:endParaRPr lang="fr-FR" altLang="en-US" u="sng">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87" rIns="91378" bIns="45687"/>
          <a:lstStyle>
            <a:lvl1pPr>
              <a:defRPr>
                <a:solidFill>
                  <a:schemeClr val="tx1"/>
                </a:solidFill>
                <a:latin typeface="Arial" panose="020B0604020202020204" pitchFamily="34" charset="0"/>
                <a:ea typeface="ＭＳ Ｐゴシック" panose="020B0600070205080204" pitchFamily="34" charset="-128"/>
              </a:defRPr>
            </a:lvl1pPr>
            <a:lvl2pPr marL="739775" indent="-282575">
              <a:defRPr>
                <a:solidFill>
                  <a:schemeClr val="tx1"/>
                </a:solidFill>
                <a:latin typeface="Arial" panose="020B0604020202020204" pitchFamily="34" charset="0"/>
                <a:ea typeface="ＭＳ Ｐゴシック" panose="020B0600070205080204" pitchFamily="34" charset="-128"/>
              </a:defRPr>
            </a:lvl2pPr>
            <a:lvl3pPr marL="1139825" indent="-225425">
              <a:defRPr>
                <a:solidFill>
                  <a:schemeClr val="tx1"/>
                </a:solidFill>
                <a:latin typeface="Arial" panose="020B0604020202020204" pitchFamily="34" charset="0"/>
                <a:ea typeface="ＭＳ Ｐゴシック" panose="020B0600070205080204" pitchFamily="34" charset="-128"/>
              </a:defRPr>
            </a:lvl3pPr>
            <a:lvl4pPr marL="1597025" indent="-225425">
              <a:defRPr>
                <a:solidFill>
                  <a:schemeClr val="tx1"/>
                </a:solidFill>
                <a:latin typeface="Arial" panose="020B0604020202020204" pitchFamily="34" charset="0"/>
                <a:ea typeface="ＭＳ Ｐゴシック" panose="020B0600070205080204" pitchFamily="34" charset="-128"/>
              </a:defRPr>
            </a:lvl4pPr>
            <a:lvl5pPr marL="2052638" indent="-225425">
              <a:defRPr>
                <a:solidFill>
                  <a:schemeClr val="tx1"/>
                </a:solidFill>
                <a:latin typeface="Arial" panose="020B0604020202020204" pitchFamily="34" charset="0"/>
                <a:ea typeface="ＭＳ Ｐゴシック" panose="020B0600070205080204" pitchFamily="34" charset="-128"/>
              </a:defRPr>
            </a:lvl5pPr>
            <a:lvl6pPr marL="2509838" indent="-22542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038" indent="-22542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4238" indent="-22542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1438" indent="-22542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FF2C650-CF70-4D82-85AE-6FBE64BA80CD}" type="slidenum">
              <a:rPr kumimoji="0" lang="en-US" altLang="en-US" sz="1200" b="0" i="0" u="none" strike="noStrike" kern="1200" cap="none" spc="0" normalizeH="0" baseline="0" noProof="0" smtClean="0">
                <a:ln>
                  <a:noFill/>
                </a:ln>
                <a:solidFill>
                  <a:srgbClr val="4C4C4E"/>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4C4C4E"/>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2972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u="sng" baseline="0">
                <a:latin typeface="Calibri" charset="0"/>
              </a:rPr>
              <a:t>Key Talking Points: </a:t>
            </a:r>
            <a:r>
              <a:rPr lang="en-US" baseline="0">
                <a:latin typeface="Calibri" charset="0"/>
              </a:rPr>
              <a:t>Why does it matter that AlloSure is analytically validated? We confirm that we are measuring what we say we are measuring. </a:t>
            </a:r>
          </a:p>
          <a:p>
            <a:pPr eaLnBrk="1" hangingPunct="1">
              <a:spcBef>
                <a:spcPct val="0"/>
              </a:spcBef>
            </a:pPr>
            <a:r>
              <a:rPr lang="en-US" baseline="0">
                <a:latin typeface="Calibri" charset="0"/>
              </a:rPr>
              <a:t>Clinical validation = is the test medically useful? Are there differences between how the biomarker appears within the reference population? What about differences in levels as organ rejection occurs? </a:t>
            </a:r>
          </a:p>
          <a:p>
            <a:pPr eaLnBrk="1" hangingPunct="1">
              <a:spcBef>
                <a:spcPct val="0"/>
              </a:spcBef>
            </a:pPr>
            <a:r>
              <a:rPr lang="en-US" baseline="0">
                <a:latin typeface="Calibri" charset="0"/>
              </a:rPr>
              <a:t>AlloSure has the publications to back all of this up.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24419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u="none"/>
              <a:t>AlloSure is analytically validate to be sensitive, accurate, and precise, with a LLQ of 0.15% and quantifiable range of 0.15%-16%. The variability from test-result to test-result is only 6.8% of the total score, so a low result has a less than 0.01% variability in repeated AS scores.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49066-A194-E44D-8AB3-E0048E84E7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230944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u="sng">
                <a:latin typeface="Calibri" charset="0"/>
              </a:rPr>
              <a:t>Key Talking Points: </a:t>
            </a:r>
            <a:r>
              <a:rPr lang="en-US" u="none">
                <a:latin typeface="Calibri" charset="0"/>
              </a:rPr>
              <a:t>Importantly, </a:t>
            </a:r>
            <a:r>
              <a:rPr lang="en-US" u="none" err="1">
                <a:latin typeface="Calibri" charset="0"/>
              </a:rPr>
              <a:t>AlloSure’s</a:t>
            </a:r>
            <a:r>
              <a:rPr lang="en-US" u="none">
                <a:latin typeface="Calibri" charset="0"/>
              </a:rPr>
              <a:t> methodology does not require genotyping, as dd-</a:t>
            </a:r>
            <a:r>
              <a:rPr lang="en-US" u="none" err="1">
                <a:latin typeface="Calibri" charset="0"/>
              </a:rPr>
              <a:t>cfDNA</a:t>
            </a:r>
            <a:r>
              <a:rPr lang="en-US" u="none">
                <a:latin typeface="Calibri" charset="0"/>
              </a:rPr>
              <a:t> measures the fraction of dd-nucleotides at SNP location. This is beneficial, as we have targeted highly selected SNPs that are efficiently sequenced with a sufficient number.  The way we calculate our AS score is as follows; </a:t>
            </a:r>
          </a:p>
          <a:p>
            <a:pPr eaLnBrk="1" hangingPunct="1"/>
            <a:r>
              <a:rPr lang="en-US" u="none">
                <a:latin typeface="Calibri" charset="0"/>
              </a:rPr>
              <a:t>If we detect 99 counts of allele A within the SNP regions, and 1 count of Allele B, we go back to our basic genetics and can infer that the recipient is homozygous for allele A, while the donor has a B allele. Therefore, 1 allele B/100 alleles total = 1% dd-</a:t>
            </a:r>
            <a:r>
              <a:rPr lang="en-US" u="none" err="1">
                <a:latin typeface="Calibri" charset="0"/>
              </a:rPr>
              <a:t>cfDNA</a:t>
            </a:r>
            <a:r>
              <a:rPr lang="en-US" u="none">
                <a:latin typeface="Calibri" charset="0"/>
              </a:rPr>
              <a:t>. </a:t>
            </a:r>
            <a:endParaRPr lang="en-US" u="sng">
              <a:latin typeface="Calibri"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3A64-3874-2948-8886-B67C63F44ED6}"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25794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u="none"/>
              <a:t>the way we measure AlloSure levels in transplant patients is simple. We extract </a:t>
            </a:r>
            <a:r>
              <a:rPr lang="en-US" u="none" err="1"/>
              <a:t>cdDNA</a:t>
            </a:r>
            <a:r>
              <a:rPr lang="en-US" u="none"/>
              <a:t> via plasma collected in </a:t>
            </a:r>
            <a:r>
              <a:rPr lang="en-US" u="none" err="1"/>
              <a:t>Streck</a:t>
            </a:r>
            <a:r>
              <a:rPr lang="en-US" u="none"/>
              <a:t> BCT tubes. In our lab, we amplify SNP loci selected to be sufficient as per the previous slide. Then, we amplify again via multiplex PCR. We sequence the amplified SNPs and calculate the fraction of donor-specific nucleotides. </a:t>
            </a:r>
            <a:endParaRPr lang="en-US"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35338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latin typeface="Calibri" charset="0"/>
              </a:rPr>
              <a:t>Key Talking Points: </a:t>
            </a:r>
            <a:r>
              <a:rPr lang="en-US" u="none" baseline="0">
                <a:latin typeface="Calibri" charset="0"/>
              </a:rPr>
              <a:t>Let’s talk about </a:t>
            </a:r>
            <a:r>
              <a:rPr lang="en-US" u="none" baseline="0" err="1">
                <a:latin typeface="Calibri" charset="0"/>
              </a:rPr>
              <a:t>AlloSure’s</a:t>
            </a:r>
            <a:r>
              <a:rPr lang="en-US" u="none" baseline="0">
                <a:latin typeface="Calibri" charset="0"/>
              </a:rPr>
              <a:t> clinical validation. The DART study was a p</a:t>
            </a:r>
            <a:r>
              <a:rPr lang="en-US"/>
              <a:t>rospective Multicenter</a:t>
            </a:r>
            <a:r>
              <a:rPr lang="en-US" baseline="0"/>
              <a:t> study published in JASN- a leading academic journal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Included 14 centers from across the US, with 384 patients enrolled. 102 had for cause biopsies and 27 patients were found to have rejection. </a:t>
            </a:r>
          </a:p>
          <a:p>
            <a:endParaRPr lang="en-US" baseline="0"/>
          </a:p>
          <a:p>
            <a:pPr>
              <a:buFont typeface="Wingdings" charset="2"/>
              <a:buNone/>
            </a:pPr>
            <a:endParaRPr lang="en-US" sz="1800">
              <a:latin typeface="Calibri" charset="0"/>
            </a:endParaRPr>
          </a:p>
          <a:p>
            <a:pPr>
              <a:buFont typeface="Wingdings" charset="2"/>
              <a:buNone/>
            </a:pPr>
            <a:r>
              <a:rPr lang="en-US" sz="1800">
                <a:latin typeface="Calibri" charset="0"/>
              </a:rPr>
              <a:t>The Circulating Donor-Derived Cell-Free </a:t>
            </a:r>
            <a:r>
              <a:rPr lang="en-US" sz="1800" b="1" u="sng">
                <a:latin typeface="Calibri" charset="0"/>
              </a:rPr>
              <a:t>D</a:t>
            </a:r>
            <a:r>
              <a:rPr lang="en-US" sz="1800">
                <a:latin typeface="Calibri" charset="0"/>
              </a:rPr>
              <a:t>NA in Blood for Diagnosing </a:t>
            </a:r>
            <a:r>
              <a:rPr lang="en-US" sz="1800" b="1" u="sng">
                <a:latin typeface="Calibri" charset="0"/>
              </a:rPr>
              <a:t>A</a:t>
            </a:r>
            <a:r>
              <a:rPr lang="en-US" sz="1800">
                <a:latin typeface="Calibri" charset="0"/>
              </a:rPr>
              <a:t>cute </a:t>
            </a:r>
            <a:r>
              <a:rPr lang="en-US" sz="1800" b="1" u="sng">
                <a:latin typeface="Calibri" charset="0"/>
              </a:rPr>
              <a:t>R</a:t>
            </a:r>
            <a:r>
              <a:rPr lang="en-US" sz="1800">
                <a:latin typeface="Calibri" charset="0"/>
              </a:rPr>
              <a:t>ejection in Kidney </a:t>
            </a:r>
            <a:r>
              <a:rPr lang="en-US" sz="1800" b="1" u="sng">
                <a:latin typeface="Calibri" charset="0"/>
              </a:rPr>
              <a:t>T</a:t>
            </a:r>
            <a:r>
              <a:rPr lang="en-US" sz="1800">
                <a:latin typeface="Calibri" charset="0"/>
              </a:rPr>
              <a:t>ransplant Recipients (</a:t>
            </a:r>
            <a:r>
              <a:rPr lang="en-US" sz="1800" b="1">
                <a:latin typeface="Calibri" charset="0"/>
              </a:rPr>
              <a:t>DART</a:t>
            </a:r>
            <a:r>
              <a:rPr lang="en-US" sz="1800">
                <a:latin typeface="Calibri" charset="0"/>
              </a:rPr>
              <a:t>) is the clinical validation study for AlloSure</a:t>
            </a:r>
          </a:p>
          <a:p>
            <a:pPr>
              <a:lnSpc>
                <a:spcPct val="50000"/>
              </a:lnSpc>
              <a:buFont typeface="Wingdings" charset="2"/>
              <a:buChar char="§"/>
            </a:pPr>
            <a:endParaRPr lang="en-US" sz="1800">
              <a:latin typeface="Calibri" charset="0"/>
            </a:endParaRPr>
          </a:p>
          <a:p>
            <a:pPr>
              <a:lnSpc>
                <a:spcPct val="50000"/>
              </a:lnSpc>
              <a:buFont typeface="Wingdings" charset="2"/>
              <a:buChar char="§"/>
            </a:pPr>
            <a:r>
              <a:rPr lang="en-US" sz="1800">
                <a:latin typeface="Calibri" charset="0"/>
              </a:rPr>
              <a:t>DART is the:</a:t>
            </a:r>
          </a:p>
          <a:p>
            <a:pPr lvl="1"/>
            <a:r>
              <a:rPr lang="en-US">
                <a:latin typeface="Calibri" charset="0"/>
              </a:rPr>
              <a:t>First multicenter (14 in total) study of dd-</a:t>
            </a:r>
            <a:r>
              <a:rPr lang="en-US" err="1">
                <a:latin typeface="Calibri" charset="0"/>
              </a:rPr>
              <a:t>cfDNA</a:t>
            </a:r>
            <a:r>
              <a:rPr lang="en-US">
                <a:latin typeface="Calibri" charset="0"/>
              </a:rPr>
              <a:t> in renal allograft recipients</a:t>
            </a:r>
          </a:p>
          <a:p>
            <a:pPr lvl="1"/>
            <a:r>
              <a:rPr lang="en-US">
                <a:latin typeface="Calibri" charset="0"/>
              </a:rPr>
              <a:t>Largest prospective observational study with 384 patients  - resulting in 1272 samples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395556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a:t>The DART</a:t>
            </a:r>
            <a:r>
              <a:rPr lang="en-US" baseline="0"/>
              <a:t> study was designed to:</a:t>
            </a:r>
          </a:p>
          <a:p>
            <a:r>
              <a:rPr lang="en-US" baseline="0"/>
              <a:t>Compare AlloSure to creatinine in the detection of rejection</a:t>
            </a:r>
          </a:p>
          <a:p>
            <a:r>
              <a:rPr lang="en-US" baseline="0"/>
              <a:t>Determine the ability of AlloSure to discriminate active rejection from no active rejection, and ABMR from no ABMR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27213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a:t>What</a:t>
            </a:r>
            <a:r>
              <a:rPr lang="en-US" baseline="0"/>
              <a:t> is the usefulness of testing at these timepoints?</a:t>
            </a:r>
          </a:p>
          <a:p>
            <a:pPr marL="228600" indent="-228600">
              <a:buAutoNum type="arabicPeriod"/>
            </a:pPr>
            <a:r>
              <a:rPr lang="en-US" baseline="0"/>
              <a:t>Early on months 1-2: establish a baseline </a:t>
            </a:r>
          </a:p>
          <a:p>
            <a:pPr marL="228600" indent="-228600">
              <a:buAutoNum type="arabicPeriod"/>
            </a:pPr>
            <a:r>
              <a:rPr lang="en-US" baseline="0"/>
              <a:t>Months 3-4: monitor for continued improvement in allograft health demonstrated  by further reduction in AlloSure values, or for a rise from baseline that may guide treatment (induction waning may be happening here)</a:t>
            </a:r>
          </a:p>
          <a:p>
            <a:pPr marL="228600" indent="-228600">
              <a:buAutoNum type="arabicPeriod"/>
            </a:pPr>
            <a:r>
              <a:rPr lang="en-US"/>
              <a:t>At</a:t>
            </a:r>
            <a:r>
              <a:rPr lang="en-US" baseline="0"/>
              <a:t> months 6,9,12: monitor for subclinical and acute rejection and test along with DSA to aid in the diagnosis of ABMR</a:t>
            </a:r>
          </a:p>
          <a:p>
            <a:pPr marL="228600" indent="-228600">
              <a:buAutoNum type="arabicPeriod"/>
            </a:pPr>
            <a:r>
              <a:rPr lang="en-US" baseline="0"/>
              <a:t>12 months and beyond: the risk of ABMR increases, so test along with DSA. AlloSure results may increase before other markers like Cr and may be early indicator of injury and rejection.  As patients transition back to the general nephrologist AlloSure testing may aid in the decision whether or not to send patients back to the transplant center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48537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a:t>Here we can clearly see that an</a:t>
            </a:r>
            <a:r>
              <a:rPr lang="en-US" baseline="0"/>
              <a:t> elevated creatinine was not a distinguishing feature in patients with rejection versus those without rejection. </a:t>
            </a:r>
            <a:r>
              <a:rPr lang="en-US"/>
              <a:t>Creatinine</a:t>
            </a:r>
            <a:r>
              <a:rPr lang="en-US" baseline="0"/>
              <a:t> is standard test but often elevated for other reasons, other than injury or rejection.</a:t>
            </a:r>
          </a:p>
          <a:p>
            <a:r>
              <a:rPr lang="en-US" baseline="0"/>
              <a:t>AlloSure on the other hand, was clearly elevated in patients with rejection versus those without.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9440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a:t>Here we can clearly see that an</a:t>
            </a:r>
            <a:r>
              <a:rPr lang="en-US" baseline="0"/>
              <a:t> elevated creatinine was not a distinguishing feature in patients with rejection versus those without rejection. </a:t>
            </a:r>
            <a:r>
              <a:rPr lang="en-US"/>
              <a:t>Creatinine</a:t>
            </a:r>
            <a:r>
              <a:rPr lang="en-US" baseline="0"/>
              <a:t> is standard test but often elevated for other reasons, other than injury or rejection.</a:t>
            </a:r>
          </a:p>
          <a:p>
            <a:r>
              <a:rPr lang="en-US" baseline="0"/>
              <a:t>AlloSure on the other hand, was clearly elevated in patients with rejection versus those without.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591565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latin typeface="Calibri" charset="0"/>
              </a:rPr>
              <a:t>Key Talking Points: </a:t>
            </a:r>
            <a:r>
              <a:rPr lang="en-US" u="none">
                <a:latin typeface="Calibri" charset="0"/>
              </a:rPr>
              <a:t>AlloSure has been intensively studied, and is the most published test. Robust clinical evidence supports AlloSure across the spectrum, including utility in repeat transplant patients and pediatric patients, along with aiding in the diagnosis of BK virus nephropathy, active ABMR, and TCMR. </a:t>
            </a:r>
            <a:endParaRPr lang="en-US" baseline="0">
              <a:latin typeface="Calibri"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04309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tLang="en-US" u="sng">
                <a:ea typeface="ＭＳ Ｐゴシック" panose="020B0600070205080204" pitchFamily="34" charset="-128"/>
              </a:rPr>
              <a:t>Key </a:t>
            </a:r>
            <a:r>
              <a:rPr lang="fr-FR" altLang="en-US" u="sng" err="1">
                <a:ea typeface="ＭＳ Ｐゴシック" panose="020B0600070205080204" pitchFamily="34" charset="-128"/>
              </a:rPr>
              <a:t>Talking</a:t>
            </a:r>
            <a:r>
              <a:rPr lang="fr-FR" altLang="en-US" u="sng">
                <a:ea typeface="ＭＳ Ｐゴシック" panose="020B0600070205080204" pitchFamily="34" charset="-128"/>
              </a:rPr>
              <a:t> Points: </a:t>
            </a:r>
            <a:r>
              <a:rPr lang="en-US" altLang="en-US" u="none">
                <a:ea typeface="ＭＳ Ｐゴシック" panose="020B0600070205080204" pitchFamily="34" charset="-128"/>
              </a:rPr>
              <a:t>There a</a:t>
            </a:r>
            <a:r>
              <a:rPr lang="en-US" u="none"/>
              <a:t>re many challenges within the kidney transplantation space, including lack of innovations in immunosuppression and monitoring modalities. Accordingly, we are still seeing similar outcomes as we did 15 years ago. Current options for monitoring for rejection are arduous, expensive, and inaccurate. There must be a better way. </a:t>
            </a:r>
            <a:endParaRPr lang="en-US" u="sng"/>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AF73-B2ED-0441-A075-329AD3A3A622}"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60089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408510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latin typeface="Calibri" charset="0"/>
              </a:rPr>
              <a:t>Key Talking Points: </a:t>
            </a:r>
            <a:r>
              <a:rPr lang="en-US" u="none">
                <a:latin typeface="Calibri" charset="0"/>
              </a:rPr>
              <a:t>two recent publications have highlighted the relative change amounts between dd-</a:t>
            </a:r>
            <a:r>
              <a:rPr lang="en-US" u="none" err="1">
                <a:latin typeface="Calibri" charset="0"/>
              </a:rPr>
              <a:t>cfDNA</a:t>
            </a:r>
            <a:r>
              <a:rPr lang="en-US" u="none">
                <a:latin typeface="Calibri" charset="0"/>
              </a:rPr>
              <a:t> due to biological variations. Bromberg, et. al found a 61% relative change, while Anand, et. al, showed a 141% RC. </a:t>
            </a:r>
            <a:endParaRPr lang="en-US" baseline="0">
              <a:latin typeface="Calibri"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896660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t>Key Talking Points: </a:t>
            </a:r>
            <a:r>
              <a:rPr lang="en-US" u="none"/>
              <a:t>What is RCV, and how do we use this? As we know, Allosure is best utilized for surveillance of graft injury, to measure dd-</a:t>
            </a:r>
            <a:r>
              <a:rPr lang="en-US" u="none" err="1"/>
              <a:t>cfDNA</a:t>
            </a:r>
            <a:r>
              <a:rPr lang="en-US" u="none"/>
              <a:t> over time. By establishing a baseline, and keeping an eye on trends, you may identify clinically meaningful increases or decreases in the score. To know what is clinically meaningful, we must understand the difference between biological and pathological variation. The variation seen in stable, healthy patients is a reference: the relative change value, or RCV</a:t>
            </a:r>
            <a:endParaRPr lang="en-US" u="sn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278315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latin typeface="Calibri" charset="0"/>
              </a:rPr>
              <a:t>Key Talking Points: </a:t>
            </a:r>
            <a:r>
              <a:rPr lang="en-US" u="none">
                <a:latin typeface="Calibri" charset="0"/>
              </a:rPr>
              <a:t>So, what exactly is a clinically meaningful change in AlloSure? In DART, Bromberg and colleagues found that serial increases in AlloSure up to 61% could be attributed to normal biological variation, while those above 61% exceeded expected biological variation. By monitoring RCV, you can develop a better picture of patient graft health.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363912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Identifies patients at increased risk of ACR</a:t>
            </a:r>
          </a:p>
          <a:p>
            <a:endParaRPr lang="en-US"/>
          </a:p>
          <a:p>
            <a:r>
              <a:rPr lang="en-US"/>
              <a:t>BNP</a:t>
            </a:r>
          </a:p>
          <a:p>
            <a:r>
              <a:rPr lang="en-US"/>
              <a:t>EMB – influx of t-cells</a:t>
            </a:r>
          </a:p>
          <a:p>
            <a:r>
              <a:rPr lang="en-US"/>
              <a:t>AS</a:t>
            </a:r>
          </a:p>
          <a:p>
            <a:r>
              <a:rPr lang="en-US"/>
              <a:t>Echo</a:t>
            </a:r>
          </a:p>
          <a:p>
            <a:endParaRPr lang="en-US"/>
          </a:p>
          <a:p>
            <a:r>
              <a:rPr lang="en-US"/>
              <a:t>AM measures what is happening outside of the heart – host response</a:t>
            </a:r>
          </a:p>
          <a:p>
            <a:r>
              <a:rPr lang="en-US"/>
              <a:t>Check CARGO paper</a:t>
            </a:r>
          </a:p>
          <a:p>
            <a:endParaRPr lang="en-US"/>
          </a:p>
          <a:p>
            <a:r>
              <a:rPr lang="en-US"/>
              <a:t>AM “assesses” immune activity by identifying patients with stable allograft function with a low probability of cellular rejection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15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optional?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3A924-88EB-0541-909B-3D0C214C2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38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8ABFA-7E11-4626-81FD-2234532DC4D9}"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714015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t>Key Talking Points: </a:t>
            </a:r>
            <a:r>
              <a:rPr lang="en-US" u="none"/>
              <a:t>AlloSure is adopted across the board, being used by over 150 transplant centers, over 30,000 transplant kidney patients. Even more – AlloSure is used in 1 out of 3 newly transplanted kidney patients.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8207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u="none"/>
              <a:t>Most importantly for you and your patients, is that AlloSure is FULLY COVERED by Medicare. Medicare beneficiaries are covered at 100% when CareDx bills under Medicare Part B, and we’re covered by Medicare Advantage and Medicare Secondary Plans. </a:t>
            </a:r>
          </a:p>
          <a:p>
            <a:r>
              <a:rPr lang="en-US" u="none"/>
              <a:t>If your patient is commercially insured, CareDx is here to help with prior </a:t>
            </a:r>
            <a:r>
              <a:rPr lang="en-US" u="none" err="1"/>
              <a:t>auths</a:t>
            </a:r>
            <a:r>
              <a:rPr lang="en-US" u="none"/>
              <a:t>, appeals, and assistance. </a:t>
            </a:r>
            <a:r>
              <a:rPr lang="en-US" u="none" err="1"/>
              <a:t>CareDx’s</a:t>
            </a:r>
            <a:r>
              <a:rPr lang="en-US" u="none"/>
              <a:t> billing team can handle all billing and appeals, so feel free to reach out after the talk to get connected with a billing specialist.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183845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54297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t>Key Talking Points:</a:t>
            </a:r>
            <a:r>
              <a:rPr lang="en-US"/>
              <a:t> Though the KDIGO guidelines recommend early detection of allograft rejection, options for monitoring are limited. Serum creatinine is recommended, but an increase can be due to other conditions, eliminating specificity and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Current assays to monitor DSAs are also insensitive, with limited specificity. In addition, protocol biopsies are not practical for frequent surveillance, and due to the inherent variation in histological observance, may not uniformly identify patients in need of therapy.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2388274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162445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4225666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729809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2311143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065811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370531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t>Key Talking Points: </a:t>
            </a:r>
            <a:r>
              <a:rPr lang="en-US" sz="1200" u="none"/>
              <a:t>CareDx offers help around the clock, with patient care managers. You and your staff are busy, let PCMs assist by reminding your patients about their appointments, scheduling appointments, organizing mobile phlebotomy, and ensuring continuity of care. </a:t>
            </a:r>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3A924-88EB-0541-909B-3D0C214C224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901897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Key Talking Points: </a:t>
            </a:r>
            <a:r>
              <a:rPr lang="en-US" sz="1200"/>
              <a:t>CareDx is offering mobile phlebotomy to perform a blood draw at a transplant patient’s home, for </a:t>
            </a:r>
            <a:r>
              <a:rPr lang="en-US" sz="1200" b="1">
                <a:solidFill>
                  <a:srgbClr val="C00000"/>
                </a:solidFill>
              </a:rPr>
              <a:t>AlloSure or </a:t>
            </a:r>
            <a:r>
              <a:rPr lang="en-US" sz="1200" b="1" err="1">
                <a:solidFill>
                  <a:srgbClr val="C00000"/>
                </a:solidFill>
              </a:rPr>
              <a:t>KidneyCare</a:t>
            </a:r>
            <a:r>
              <a:rPr lang="en-US" sz="1200" b="1">
                <a:solidFill>
                  <a:srgbClr val="C00000"/>
                </a:solidFill>
              </a:rPr>
              <a:t> </a:t>
            </a:r>
            <a:r>
              <a:rPr lang="en-US" sz="1200"/>
              <a:t>surveillance and routine transplant testing at NO ADDITIONAL COST for patients. Results are reported faster, and integrated into EMR, generating peace of mind and convenience for you and your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3A924-88EB-0541-909B-3D0C214C224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686732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FD2C4-F0D0-3E4C-ACD6-604E0F826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285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t>
            </a:r>
            <a:r>
              <a:rPr lang="en-US" i="1"/>
              <a:t>does </a:t>
            </a:r>
            <a:r>
              <a:rPr lang="en-US" i="0"/>
              <a:t>the next-generation integrated care model look like?</a:t>
            </a:r>
          </a:p>
          <a:p>
            <a:r>
              <a:rPr lang="en-US" i="0"/>
              <a:t>Where is the remote monitoring project at – maybe we can include as well?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A8DD5-4A1B-4AEE-A767-9376F41FF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68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u="sng"/>
              <a:t>Key Talking Points: </a:t>
            </a:r>
            <a:r>
              <a:rPr lang="en-US" sz="1200"/>
              <a:t>We have come</a:t>
            </a:r>
            <a:r>
              <a:rPr lang="en-US" sz="1200" baseline="0"/>
              <a:t> a long way in transplant but current surveillance options have limitations. Do you compromise accuracy for invasion? </a:t>
            </a:r>
            <a:endParaRPr lang="en-US" sz="1200"/>
          </a:p>
          <a:p>
            <a:r>
              <a:rPr lang="en-US" sz="1200"/>
              <a:t>Serum Creatinine: </a:t>
            </a:r>
            <a:r>
              <a:rPr lang="en-US" sz="1050"/>
              <a:t>non-specific, not sensitive, risk of late signal</a:t>
            </a:r>
          </a:p>
          <a:p>
            <a:r>
              <a:rPr lang="en-US" sz="1200"/>
              <a:t>Kidney Biopsy: </a:t>
            </a:r>
            <a:r>
              <a:rPr lang="en-US" sz="1050"/>
              <a:t>sampling errors, inconvenient, potential for complications, interpretation challenges</a:t>
            </a:r>
          </a:p>
          <a:p>
            <a:r>
              <a:rPr lang="en-US" sz="1050"/>
              <a:t>Not all positive DSA tests equal</a:t>
            </a:r>
            <a:r>
              <a:rPr lang="en-US" sz="1050" baseline="0"/>
              <a:t> ABMR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413085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over 3.6 billon smart phone users across the globe with numbers projected to increase significantly.  United States has the third highest utilization (&gt;260 million) of smartphones in the world.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45ECE-2EB4-394F-A766-6970E9D7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55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Literature pertaining to utilization of mHealth in various disease states has been reported for decades.  Most of the available literature includes small number of patients when assessing impact in outcomes. Additionally, impact on readmission rates has been studied in select patient populations only. </a:t>
            </a:r>
          </a:p>
          <a:p>
            <a:endParaRPr lang="en-US" dirty="0"/>
          </a:p>
          <a:p>
            <a:r>
              <a:rPr lang="en-US" dirty="0"/>
              <a:t>As you can see here, mHealth has been utilized in various transplant patient populations.  There are single center studies with small number of patients demonstrating potential for the utility of mHealth in transplant patients.  What is lacking here is a comprehensive mHealth tool, such as </a:t>
            </a:r>
            <a:r>
              <a:rPr lang="en-US" dirty="0" err="1"/>
              <a:t>AlloCare</a:t>
            </a:r>
            <a:r>
              <a:rPr lang="en-US" dirty="0"/>
              <a:t>, that encompasses the comprehensive need of post-transplant recipient management, as well as a multi-center, interventional study in large number of patients across all organ groups demonstrating the utility of mHealth.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2F4D1-C10D-E94D-BD96-EF3790638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559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Working on citations.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45ECE-2EB4-394F-A766-6970E9D7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03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A8DD5-4A1B-4AEE-A767-9376F41FF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82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205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 have heard of biomarkers in heart and kidney and we are now making our way into lung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417082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Really want to focus on the molecular presentation. </a:t>
            </a:r>
          </a:p>
          <a:p>
            <a:endParaRPr lang="en-US"/>
          </a:p>
          <a:p>
            <a:r>
              <a:rPr lang="en-US"/>
              <a:t>We currently live in the lagging and subclinical presentations, but in order to really be able to intervene early, we need to identify injury early</a:t>
            </a:r>
          </a:p>
          <a:p>
            <a:endParaRPr lang="en-US"/>
          </a:p>
          <a:p>
            <a:r>
              <a:rPr lang="en-US"/>
              <a:t>And </a:t>
            </a:r>
            <a:r>
              <a:rPr lang="en-US" err="1"/>
              <a:t>allosure</a:t>
            </a:r>
            <a:r>
              <a:rPr lang="en-US"/>
              <a:t> can help do that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5899838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33544-3333-4A95-BAC7-D12D121A2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325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r>
              <a:rPr lang="en-US"/>
              <a:t>Inclusion Criteria</a:t>
            </a:r>
          </a:p>
          <a:p>
            <a:pPr marL="342900" lvl="1" indent="-342900"/>
            <a:r>
              <a:rPr lang="en-US"/>
              <a:t>Age ≥ 18 years</a:t>
            </a:r>
          </a:p>
          <a:p>
            <a:pPr marL="342900" lvl="1" indent="-342900"/>
            <a:r>
              <a:rPr lang="en-US"/>
              <a:t>Unilateral or Bilateral, deceased-donor, initial or re-transplant</a:t>
            </a:r>
          </a:p>
          <a:p>
            <a:pPr marL="342900" lvl="1" indent="-342900"/>
            <a:r>
              <a:rPr lang="en-US"/>
              <a:t>≤ 3 months post-transplant</a:t>
            </a:r>
          </a:p>
          <a:p>
            <a:pPr marL="342900" lvl="1" indent="-342900"/>
            <a:r>
              <a:rPr lang="en-US"/>
              <a:t>Ability to understand and provide informed consent and adhere to laboratory surveillance schedule</a:t>
            </a:r>
          </a:p>
          <a:p>
            <a:pPr marL="342900" lvl="1" indent="-342900"/>
            <a:r>
              <a:rPr lang="en-US"/>
              <a:t>Patients who have </a:t>
            </a:r>
            <a:r>
              <a:rPr lang="en-US" err="1"/>
              <a:t>LungCare</a:t>
            </a:r>
            <a:r>
              <a:rPr lang="en-US"/>
              <a:t> initiated within 30 days of signing the informed consent form</a:t>
            </a:r>
          </a:p>
          <a:p>
            <a:pPr lvl="1"/>
            <a:endParaRPr lang="en-US"/>
          </a:p>
          <a:p>
            <a:pPr marL="342900" lvl="1" indent="-342900"/>
            <a:r>
              <a:rPr lang="en-US"/>
              <a:t>Exclusion Criteria</a:t>
            </a:r>
          </a:p>
          <a:p>
            <a:pPr marL="285750" indent="-285750">
              <a:buFont typeface="Arial"/>
              <a:buChar char="•"/>
            </a:pPr>
            <a:r>
              <a:rPr lang="en-US"/>
              <a:t>Multi-organ transplants</a:t>
            </a:r>
          </a:p>
          <a:p>
            <a:pPr marL="285750" indent="-285750">
              <a:buFont typeface="Arial"/>
              <a:buChar char="•"/>
            </a:pPr>
            <a:r>
              <a:rPr lang="en-US"/>
              <a:t>Thoracotomy or pleural space infection</a:t>
            </a:r>
          </a:p>
          <a:p>
            <a:pPr marL="285750" indent="-285750">
              <a:buFont typeface="Arial"/>
              <a:buChar char="•"/>
            </a:pPr>
            <a:r>
              <a:rPr lang="en-US"/>
              <a:t>Pregnancy</a:t>
            </a:r>
          </a:p>
          <a:p>
            <a:pPr marL="285750" indent="-285750">
              <a:buFont typeface="Arial"/>
              <a:buChar char="•"/>
            </a:pPr>
            <a:r>
              <a:rPr lang="en-US"/>
              <a:t>“Severe” Primary Graft Dysfunction (PGD Grade 3 at 72-hours post-transplant) requiring either post-transplant mechanical assisted ventilation or extracorporeal membrane oxygenation (ECMO) support</a:t>
            </a:r>
          </a:p>
          <a:p>
            <a:pPr marL="285750" indent="-285750">
              <a:buFont typeface="Arial"/>
              <a:buChar char="•"/>
            </a:pPr>
            <a:r>
              <a:rPr lang="en-US"/>
              <a:t>Unresolved systemic infection or sepsis</a:t>
            </a:r>
          </a:p>
          <a:p>
            <a:pPr marL="285750" indent="-285750">
              <a:buFont typeface="Arial"/>
              <a:buChar char="•"/>
            </a:pPr>
            <a:r>
              <a:rPr lang="fr-FR"/>
              <a:t>Non-</a:t>
            </a:r>
            <a:r>
              <a:rPr lang="fr-FR" err="1"/>
              <a:t>dermatologic</a:t>
            </a:r>
            <a:r>
              <a:rPr lang="fr-FR"/>
              <a:t> </a:t>
            </a:r>
            <a:r>
              <a:rPr lang="fr-FR" err="1"/>
              <a:t>malignancy</a:t>
            </a:r>
            <a:r>
              <a:rPr lang="fr-FR"/>
              <a:t> (</a:t>
            </a:r>
            <a:r>
              <a:rPr lang="fr-FR" err="1"/>
              <a:t>melanoma</a:t>
            </a:r>
            <a:r>
              <a:rPr lang="fr-FR"/>
              <a:t> exclusion)</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46314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Talking Points: Our current measurements of allograft rejection are delayed util inflammation is intermediate to uncontrolled. Subclinical measures like DSA, BK, and </a:t>
            </a:r>
            <a:r>
              <a:rPr lang="en-US" err="1"/>
              <a:t>urinanalysis</a:t>
            </a:r>
            <a:r>
              <a:rPr lang="en-US"/>
              <a:t>, as well as taking biopsies, occur once inflammation is already intermediate. By the time we have clinical presentation of inflammation and injury, the allograft is already failing. If we unlock the molecular window, we have a key view into a leading marker. We know donor-derived cell free-DNA is a key marker, and an early marker, in addition to inflammasome activity.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72458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Key Talking Points: </a:t>
            </a:r>
            <a:r>
              <a:rPr lang="en-US" u="none"/>
              <a:t>how can we intervene before we hit chronic inflammation?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108188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Key Talking Points:</a:t>
            </a:r>
            <a:r>
              <a:rPr lang="en-US" sz="1200" u="none"/>
              <a:t> Cell-free DNA, or </a:t>
            </a:r>
            <a:r>
              <a:rPr lang="en-US" sz="1200" u="none" err="1"/>
              <a:t>cf</a:t>
            </a:r>
            <a:r>
              <a:rPr lang="en-US" sz="1200" u="none"/>
              <a:t>-DNA as we will refer to it, refers to the fragments of DNA found throughout the fluids of the human body, originating from cells undergoing apoptosis. This DNA is degraded into </a:t>
            </a:r>
            <a:r>
              <a:rPr lang="en-US" sz="1200" u="none" err="1"/>
              <a:t>nucleosomal</a:t>
            </a:r>
            <a:r>
              <a:rPr lang="en-US" sz="1200" u="none"/>
              <a:t> units of short sizes – around 160-200 base pairs. Accordingly, </a:t>
            </a:r>
            <a:r>
              <a:rPr lang="en-US" sz="1200" u="none" err="1"/>
              <a:t>cfDNA</a:t>
            </a:r>
            <a:r>
              <a:rPr lang="en-US" sz="1200" u="none"/>
              <a:t> is cleared from the blood by the liver and kidney, with a half-life of 30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a:t>Donor-derived </a:t>
            </a:r>
            <a:r>
              <a:rPr lang="en-US" sz="1200" u="none" err="1"/>
              <a:t>cf</a:t>
            </a:r>
            <a:r>
              <a:rPr lang="en-US" sz="1200" u="none"/>
              <a:t>-DNA is cell-free DNA released by the donated organ.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405878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Key Talking Points: </a:t>
            </a:r>
            <a:r>
              <a:rPr lang="en-US" sz="1200" u="none"/>
              <a:t>So what are we all here to talk about, and what are we all here to learn? AlloSure, a dd-</a:t>
            </a:r>
            <a:r>
              <a:rPr lang="en-US" sz="1200" u="none" err="1"/>
              <a:t>cfDNA</a:t>
            </a:r>
            <a:r>
              <a:rPr lang="en-US" sz="1200" u="none"/>
              <a:t> test that </a:t>
            </a:r>
            <a:r>
              <a:rPr lang="en-US" sz="1200" baseline="0"/>
              <a:t>is both non-invasive and accurate in the detection of allograft injury and rejection.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B8EC1-D9BA-4143-840B-EE2BF0E8BBC4}"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47390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latin typeface="Calibri" charset="0"/>
              </a:rPr>
              <a:t>Key Talking Points: </a:t>
            </a:r>
            <a:r>
              <a:rPr lang="en-US">
                <a:latin typeface="Calibri" charset="0"/>
              </a:rPr>
              <a:t>As cells</a:t>
            </a:r>
            <a:r>
              <a:rPr lang="en-US" baseline="0">
                <a:latin typeface="Calibri" charset="0"/>
              </a:rPr>
              <a:t> are injured or die they release </a:t>
            </a:r>
            <a:r>
              <a:rPr lang="en-US" baseline="0" err="1">
                <a:latin typeface="Calibri" charset="0"/>
              </a:rPr>
              <a:t>cfDNA</a:t>
            </a:r>
            <a:r>
              <a:rPr lang="en-US" baseline="0">
                <a:latin typeface="Calibri" charset="0"/>
              </a:rPr>
              <a:t>, and we can identify which </a:t>
            </a:r>
            <a:r>
              <a:rPr lang="en-US" baseline="0" err="1">
                <a:latin typeface="Calibri" charset="0"/>
              </a:rPr>
              <a:t>cfDNA</a:t>
            </a:r>
            <a:r>
              <a:rPr lang="en-US" baseline="0">
                <a:latin typeface="Calibri" charset="0"/>
              </a:rPr>
              <a:t> is coming from the donor vs the recipient. An elevation in the dd-</a:t>
            </a:r>
            <a:r>
              <a:rPr lang="en-US" baseline="0" err="1">
                <a:latin typeface="Calibri" charset="0"/>
              </a:rPr>
              <a:t>cfDNA</a:t>
            </a:r>
            <a:r>
              <a:rPr lang="en-US" baseline="0">
                <a:latin typeface="Calibri" charset="0"/>
              </a:rPr>
              <a:t> is a sign of injury or rejection. And all of this can be done without genotyping, as AlloSure measures SNPs to distinguish between donor and recipient. AlloSure is a LEADING INDICATOR of graft injury, flagging increasing levels of dd-</a:t>
            </a:r>
            <a:r>
              <a:rPr lang="en-US" baseline="0" err="1">
                <a:latin typeface="Calibri" charset="0"/>
              </a:rPr>
              <a:t>cfDNA</a:t>
            </a:r>
            <a:r>
              <a:rPr lang="en-US" baseline="0">
                <a:latin typeface="Calibri"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3A390-5604-4758-8D9F-2AEE95B2F3D0}" type="slidenum">
              <a:rPr kumimoji="0" lang="en-US" sz="1200" b="0" i="0" u="none" strike="noStrike" kern="1200" cap="none" spc="0" normalizeH="0" baseline="0" noProof="0" smtClean="0">
                <a:ln>
                  <a:noFill/>
                </a:ln>
                <a:solidFill>
                  <a:srgbClr val="4C4C4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C4C4E"/>
              </a:solidFill>
              <a:effectLst/>
              <a:uLnTx/>
              <a:uFillTx/>
              <a:latin typeface="Calibri"/>
              <a:ea typeface="+mn-ea"/>
              <a:cs typeface="+mn-cs"/>
            </a:endParaRPr>
          </a:p>
        </p:txBody>
      </p:sp>
    </p:spTree>
    <p:extLst>
      <p:ext uri="{BB962C8B-B14F-4D97-AF65-F5344CB8AC3E}">
        <p14:creationId xmlns:p14="http://schemas.microsoft.com/office/powerpoint/2010/main" val="3086390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27.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31.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3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22.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7.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17.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18.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20.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22.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7.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10.xml"/><Relationship Id="rId4" Type="http://schemas.openxmlformats.org/officeDocument/2006/relationships/image" Target="../media/image17.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10.xml"/><Relationship Id="rId4" Type="http://schemas.openxmlformats.org/officeDocument/2006/relationships/image" Target="../media/image18.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0.xml"/><Relationship Id="rId4" Type="http://schemas.openxmlformats.org/officeDocument/2006/relationships/image" Target="../media/image20.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0.xml"/><Relationship Id="rId5" Type="http://schemas.microsoft.com/office/2007/relationships/hdphoto" Target="../media/hdphoto2.wdp"/><Relationship Id="rId4" Type="http://schemas.openxmlformats.org/officeDocument/2006/relationships/image" Target="../media/image2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0.xml"/><Relationship Id="rId4" Type="http://schemas.openxmlformats.org/officeDocument/2006/relationships/image" Target="../media/image22.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1.xml"/><Relationship Id="rId4" Type="http://schemas.openxmlformats.org/officeDocument/2006/relationships/image" Target="../media/image27.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2.xml"/><Relationship Id="rId4" Type="http://schemas.openxmlformats.org/officeDocument/2006/relationships/image" Target="../media/image22.jpe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2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22.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2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3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7.xml"/><Relationship Id="rId5" Type="http://schemas.microsoft.com/office/2007/relationships/hdphoto" Target="../media/hdphoto3.wdp"/><Relationship Id="rId4" Type="http://schemas.openxmlformats.org/officeDocument/2006/relationships/image" Target="../media/image3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22.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3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1388253141"/>
      </p:ext>
    </p:extLst>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2481062401"/>
      </p:ext>
    </p:extLst>
  </p:cSld>
  <p:clrMapOvr>
    <a:masterClrMapping/>
  </p:clrMapOvr>
  <p:transition spd="slow">
    <p:strips dir="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8" name="Slide Number Placeholder 10">
            <a:extLst>
              <a:ext uri="{FF2B5EF4-FFF2-40B4-BE49-F238E27FC236}">
                <a16:creationId xmlns:a16="http://schemas.microsoft.com/office/drawing/2014/main" id="{02D7621D-9DDD-45A2-AAC2-274C6CFE2457}"/>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38108807"/>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
        <p:nvSpPr>
          <p:cNvPr id="17" name="Slide Number Placeholder 10">
            <a:extLst>
              <a:ext uri="{FF2B5EF4-FFF2-40B4-BE49-F238E27FC236}">
                <a16:creationId xmlns:a16="http://schemas.microsoft.com/office/drawing/2014/main" id="{7589A294-63EB-4841-A59C-1A37E002A00B}"/>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508552751"/>
      </p:ext>
    </p:extLst>
  </p:cSld>
  <p:clrMapOvr>
    <a:masterClrMapping/>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
        <p:nvSpPr>
          <p:cNvPr id="18" name="Slide Number Placeholder 10">
            <a:extLst>
              <a:ext uri="{FF2B5EF4-FFF2-40B4-BE49-F238E27FC236}">
                <a16:creationId xmlns:a16="http://schemas.microsoft.com/office/drawing/2014/main" id="{87C32C71-EB49-4D6B-A09A-690F9A28574E}"/>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257958082"/>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a:t>
            </a:r>
            <a:r>
              <a:rPr lang="en-US" sz="1200" b="1" i="0" err="1">
                <a:solidFill>
                  <a:srgbClr val="000000"/>
                </a:solidFill>
              </a:rPr>
              <a:t>Zuel</a:t>
            </a:r>
            <a:endParaRPr lang="en-US" sz="1200" b="1" i="0">
              <a:solidFill>
                <a:srgbClr val="000000"/>
              </a:solidFill>
            </a:endParaRP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
        <p:nvSpPr>
          <p:cNvPr id="18" name="Slide Number Placeholder 10">
            <a:extLst>
              <a:ext uri="{FF2B5EF4-FFF2-40B4-BE49-F238E27FC236}">
                <a16:creationId xmlns:a16="http://schemas.microsoft.com/office/drawing/2014/main" id="{38C650AB-BAAC-4C07-AC67-B3926BEBA97C}"/>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42418144"/>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
        <p:nvSpPr>
          <p:cNvPr id="17" name="Slide Number Placeholder 10">
            <a:extLst>
              <a:ext uri="{FF2B5EF4-FFF2-40B4-BE49-F238E27FC236}">
                <a16:creationId xmlns:a16="http://schemas.microsoft.com/office/drawing/2014/main" id="{43939BDD-3E60-4B22-82BA-BA07944A0150}"/>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417337308"/>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637991426"/>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4060228606"/>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04006"/>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Slide Number Placeholder 10">
            <a:extLst>
              <a:ext uri="{FF2B5EF4-FFF2-40B4-BE49-F238E27FC236}">
                <a16:creationId xmlns:a16="http://schemas.microsoft.com/office/drawing/2014/main" id="{72D4FE4E-5E30-46BE-BBAC-F5E1B809CCB0}"/>
              </a:ext>
            </a:extLst>
          </p:cNvPr>
          <p:cNvSpPr txBox="1">
            <a:spLocks/>
          </p:cNvSpPr>
          <p:nvPr userDrawn="1"/>
        </p:nvSpPr>
        <p:spPr>
          <a:xfrm>
            <a:off x="11591746" y="6499225"/>
            <a:ext cx="533400" cy="247650"/>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739856142"/>
      </p:ext>
    </p:extLst>
  </p:cSld>
  <p:clrMapOvr>
    <a:masterClrMapping/>
  </p:clrMapOvr>
  <p:transition spd="slow">
    <p:strips dir="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
        <p:nvSpPr>
          <p:cNvPr id="5" name="Slide Number Placeholder 10">
            <a:extLst>
              <a:ext uri="{FF2B5EF4-FFF2-40B4-BE49-F238E27FC236}">
                <a16:creationId xmlns:a16="http://schemas.microsoft.com/office/drawing/2014/main" id="{1C023A71-A153-4964-AFA5-292B3ED3B393}"/>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127322707"/>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r>
              <a:rPr lang="en-US"/>
              <a:t>Presentation Name   |   Presenter Name   |   Date   |   Business Use Only  </a:t>
            </a:r>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954583448"/>
      </p:ext>
    </p:extLst>
  </p:cSld>
  <p:clrMapOvr>
    <a:masterClrMapping/>
  </p:clrMapOvr>
  <p:transition spd="slow">
    <p:strips dir="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298" y="6291583"/>
            <a:ext cx="1509382" cy="438912"/>
          </a:xfrm>
          <a:prstGeom prst="rect">
            <a:avLst/>
          </a:prstGeom>
        </p:spPr>
      </p:pic>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
        <p:nvSpPr>
          <p:cNvPr id="16" name="Slide Number Placeholder 10">
            <a:extLst>
              <a:ext uri="{FF2B5EF4-FFF2-40B4-BE49-F238E27FC236}">
                <a16:creationId xmlns:a16="http://schemas.microsoft.com/office/drawing/2014/main" id="{CD0AE0A7-BEEC-49DF-B1F1-098546F25EAD}"/>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373495216"/>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028700" y="449998"/>
            <a:ext cx="10771188" cy="517156"/>
          </a:xfrm>
          <a:prstGeom prst="rect">
            <a:avLst/>
          </a:prstGeom>
        </p:spPr>
        <p:txBody>
          <a:bodyPr vert="horz" anchor="b" anchorCtr="0">
            <a:noAutofit/>
          </a:bodyPr>
          <a:lstStyle>
            <a:lvl1pPr marL="0" indent="0">
              <a:buNone/>
              <a:defRPr sz="2800" b="1">
                <a:solidFill>
                  <a:schemeClr val="tx1"/>
                </a:solidFill>
                <a:latin typeface="+mj-lt"/>
                <a:cs typeface="Arial"/>
              </a:defRPr>
            </a:lvl1pPr>
          </a:lstStyle>
          <a:p>
            <a:pPr lvl="0"/>
            <a:r>
              <a:rPr lang="en-US"/>
              <a:t>Click to edit Master</a:t>
            </a:r>
          </a:p>
        </p:txBody>
      </p:sp>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spTree>
    <p:extLst>
      <p:ext uri="{BB962C8B-B14F-4D97-AF65-F5344CB8AC3E}">
        <p14:creationId xmlns:p14="http://schemas.microsoft.com/office/powerpoint/2010/main" val="2474680505"/>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7EC5-A0A5-4A38-9008-3681CD4C2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9F9F7-84EE-442C-ACD1-839AFB4F74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FA32-98D8-4DD8-8348-5B620789FB67}"/>
              </a:ext>
            </a:extLst>
          </p:cNvPr>
          <p:cNvSpPr>
            <a:spLocks noGrp="1"/>
          </p:cNvSpPr>
          <p:nvPr>
            <p:ph type="dt" sz="half" idx="10"/>
          </p:nvPr>
        </p:nvSpPr>
        <p:spPr/>
        <p:txBody>
          <a:bodyPr/>
          <a:lstStyle/>
          <a:p>
            <a:fld id="{0715B21E-AFA5-4502-B4E1-5488A8E036EB}" type="datetimeFigureOut">
              <a:rPr lang="en-US" smtClean="0"/>
              <a:t>10/19/2021</a:t>
            </a:fld>
            <a:endParaRPr lang="en-US"/>
          </a:p>
        </p:txBody>
      </p:sp>
      <p:sp>
        <p:nvSpPr>
          <p:cNvPr id="5" name="Footer Placeholder 4">
            <a:extLst>
              <a:ext uri="{FF2B5EF4-FFF2-40B4-BE49-F238E27FC236}">
                <a16:creationId xmlns:a16="http://schemas.microsoft.com/office/drawing/2014/main" id="{F47A01D1-E9A2-404A-98D2-DFE8F35BC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88E25-EE2C-49A8-A88C-A832975F9CCB}"/>
              </a:ext>
            </a:extLst>
          </p:cNvPr>
          <p:cNvSpPr>
            <a:spLocks noGrp="1"/>
          </p:cNvSpPr>
          <p:nvPr>
            <p:ph type="sldNum" sz="quarter" idx="12"/>
          </p:nvPr>
        </p:nvSpPr>
        <p:spPr/>
        <p:txBody>
          <a:bodyPr/>
          <a:lstStyle/>
          <a:p>
            <a:fld id="{24A60D93-520D-47C2-8D80-620FC7907C90}" type="slidenum">
              <a:rPr lang="en-US" smtClean="0"/>
              <a:t>‹#›</a:t>
            </a:fld>
            <a:endParaRPr lang="en-US"/>
          </a:p>
        </p:txBody>
      </p:sp>
    </p:spTree>
    <p:extLst>
      <p:ext uri="{BB962C8B-B14F-4D97-AF65-F5344CB8AC3E}">
        <p14:creationId xmlns:p14="http://schemas.microsoft.com/office/powerpoint/2010/main" val="17808295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5_Title Slide option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able Placeholder 14">
            <a:extLst>
              <a:ext uri="{FF2B5EF4-FFF2-40B4-BE49-F238E27FC236}">
                <a16:creationId xmlns:a16="http://schemas.microsoft.com/office/drawing/2014/main" id="{777AAABA-0B80-A94B-884F-0A2D8CFF2126}"/>
              </a:ext>
            </a:extLst>
          </p:cNvPr>
          <p:cNvSpPr>
            <a:spLocks noGrp="1"/>
          </p:cNvSpPr>
          <p:nvPr>
            <p:ph type="tbl" sz="quarter" idx="13"/>
          </p:nvPr>
        </p:nvSpPr>
        <p:spPr>
          <a:xfrm>
            <a:off x="1694314" y="1678271"/>
            <a:ext cx="9782253" cy="4049713"/>
          </a:xfrm>
          <a:prstGeom prst="rect">
            <a:avLst/>
          </a:prstGeom>
        </p:spPr>
        <p:txBody>
          <a:bodyPr/>
          <a:lstStyle/>
          <a:p>
            <a:endParaRPr lang="en-US"/>
          </a:p>
        </p:txBody>
      </p:sp>
      <p:sp>
        <p:nvSpPr>
          <p:cNvPr id="48" name="Slide Number Placeholder 5">
            <a:extLst>
              <a:ext uri="{FF2B5EF4-FFF2-40B4-BE49-F238E27FC236}">
                <a16:creationId xmlns:a16="http://schemas.microsoft.com/office/drawing/2014/main" id="{EC79929C-DFB1-7B43-9754-8A8D56F1C12F}"/>
              </a:ext>
            </a:extLst>
          </p:cNvPr>
          <p:cNvSpPr>
            <a:spLocks noGrp="1"/>
          </p:cNvSpPr>
          <p:nvPr>
            <p:ph type="sldNum" sz="quarter" idx="14"/>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1" name="Text Placeholder 7">
            <a:extLst>
              <a:ext uri="{FF2B5EF4-FFF2-40B4-BE49-F238E27FC236}">
                <a16:creationId xmlns:a16="http://schemas.microsoft.com/office/drawing/2014/main" id="{7E9DBA24-3150-1E4C-9AD7-D3C0BEE47BED}"/>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3" name="Text Placeholder 9">
            <a:extLst>
              <a:ext uri="{FF2B5EF4-FFF2-40B4-BE49-F238E27FC236}">
                <a16:creationId xmlns:a16="http://schemas.microsoft.com/office/drawing/2014/main" id="{74DE3A03-E4F1-944A-8856-01DEA98C26C8}"/>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2476203617"/>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2589843847"/>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6" name="Picture 5" descr="A picture containing drawing, clock&#10;&#10;Description automatically generated">
            <a:extLst>
              <a:ext uri="{FF2B5EF4-FFF2-40B4-BE49-F238E27FC236}">
                <a16:creationId xmlns:a16="http://schemas.microsoft.com/office/drawing/2014/main" id="{D867C472-F45C-E045-AE4E-4CB2BC554872}"/>
              </a:ext>
            </a:extLst>
          </p:cNvPr>
          <p:cNvPicPr>
            <a:picLocks noChangeAspect="1"/>
          </p:cNvPicPr>
          <p:nvPr userDrawn="1"/>
        </p:nvPicPr>
        <p:blipFill rotWithShape="1">
          <a:blip r:embed="rId2" cstate="hqprint">
            <a:alphaModFix amt="24000"/>
            <a:extLst>
              <a:ext uri="{28A0092B-C50C-407E-A947-70E740481C1C}">
                <a14:useLocalDpi xmlns:a14="http://schemas.microsoft.com/office/drawing/2010/main"/>
              </a:ext>
            </a:extLst>
          </a:blip>
          <a:srcRect/>
          <a:stretch/>
        </p:blipFill>
        <p:spPr>
          <a:xfrm>
            <a:off x="262163" y="1595438"/>
            <a:ext cx="2073729" cy="178117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2713639706"/>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l="571" t="34882" r="84123" b="27734"/>
          <a:stretch/>
        </p:blipFill>
        <p:spPr>
          <a:xfrm>
            <a:off x="1" y="1595438"/>
            <a:ext cx="2610871" cy="1781177"/>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2516257093"/>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3601500500"/>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4272320481"/>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Zuel</a:t>
            </a: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screen">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1246688599"/>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option 2">
    <p:spTree>
      <p:nvGrpSpPr>
        <p:cNvPr id="1" name=""/>
        <p:cNvGrpSpPr/>
        <p:nvPr/>
      </p:nvGrpSpPr>
      <p:grpSpPr>
        <a:xfrm>
          <a:off x="0" y="0"/>
          <a:ext cx="0" cy="0"/>
          <a:chOff x="0" y="0"/>
          <a:chExt cx="0" cy="0"/>
        </a:xfrm>
      </p:grpSpPr>
      <p:sp>
        <p:nvSpPr>
          <p:cNvPr id="12" name="Rectangle 11"/>
          <p:cNvSpPr/>
          <p:nvPr userDrawn="1"/>
        </p:nvSpPr>
        <p:spPr>
          <a:xfrm>
            <a:off x="0" y="1595441"/>
            <a:ext cx="12192000" cy="17811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6" name="Picture 15"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pic>
        <p:nvPicPr>
          <p:cNvPr id="17" name="Picture 1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8184992" y="1595439"/>
            <a:ext cx="3584448" cy="1783080"/>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algn="l" defTabSz="342900" fontAlgn="base">
              <a:spcBef>
                <a:spcPct val="0"/>
              </a:spcBef>
              <a:spcAft>
                <a:spcPct val="0"/>
              </a:spcAft>
              <a:defRPr/>
            </a:pPr>
            <a:r>
              <a:rPr lang="en-US">
                <a:ea typeface="ＭＳ Ｐゴシック" pitchFamily="34" charset="-128"/>
              </a:rPr>
              <a:t>Presentation Name   |   Presenter Name   |   Date   |   Business Use Only  </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92235" y="6167121"/>
            <a:ext cx="2688936" cy="573022"/>
          </a:xfrm>
          <a:prstGeom prst="rect">
            <a:avLst/>
          </a:prstGeom>
        </p:spPr>
      </p:pic>
    </p:spTree>
    <p:extLst>
      <p:ext uri="{BB962C8B-B14F-4D97-AF65-F5344CB8AC3E}">
        <p14:creationId xmlns:p14="http://schemas.microsoft.com/office/powerpoint/2010/main" val="3397778547"/>
      </p:ext>
    </p:extLst>
  </p:cSld>
  <p:clrMapOvr>
    <a:masterClrMapping/>
  </p:clrMapOvr>
  <p:transition spd="slow">
    <p:strips dir="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rPr>
              <a:t>Internal use only</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1667205774"/>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11" name="Slide Number Placeholder 10"/>
          <p:cNvSpPr>
            <a:spLocks noGrp="1"/>
          </p:cNvSpPr>
          <p:nvPr>
            <p:ph type="sldNum" sz="quarter" idx="15"/>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726429596"/>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r>
              <a:rPr lang="en-US">
                <a:ea typeface="ＭＳ Ｐゴシック" pitchFamily="34" charset="-128"/>
              </a:rPr>
              <a:t>Internal use only</a:t>
            </a:r>
          </a:p>
        </p:txBody>
      </p:sp>
    </p:spTree>
    <p:extLst>
      <p:ext uri="{BB962C8B-B14F-4D97-AF65-F5344CB8AC3E}">
        <p14:creationId xmlns:p14="http://schemas.microsoft.com/office/powerpoint/2010/main" val="3772209270"/>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4267122594"/>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Internal use only</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4271024997"/>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Internal use only</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4074304386"/>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r>
              <a:rPr lang="en-US"/>
              <a:t>Internal use only</a:t>
            </a:r>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446458796"/>
      </p:ext>
    </p:extLst>
  </p:cSld>
  <p:clrMapOvr>
    <a:masterClrMapping/>
  </p:clrMapOvr>
  <p:transition spd="slow">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7_Interior page 1">
    <p:spTree>
      <p:nvGrpSpPr>
        <p:cNvPr id="1" name=""/>
        <p:cNvGrpSpPr/>
        <p:nvPr/>
      </p:nvGrpSpPr>
      <p:grpSpPr>
        <a:xfrm>
          <a:off x="0" y="0"/>
          <a:ext cx="0" cy="0"/>
          <a:chOff x="0" y="0"/>
          <a:chExt cx="0" cy="0"/>
        </a:xfrm>
      </p:grpSpPr>
      <p:sp>
        <p:nvSpPr>
          <p:cNvPr id="5" name="Text Placeholder 7"/>
          <p:cNvSpPr>
            <a:spLocks noGrp="1"/>
          </p:cNvSpPr>
          <p:nvPr>
            <p:ph type="body" sz="quarter" idx="11"/>
          </p:nvPr>
        </p:nvSpPr>
        <p:spPr>
          <a:xfrm>
            <a:off x="1694314" y="449998"/>
            <a:ext cx="9782253" cy="517156"/>
          </a:xfrm>
          <a:prstGeom prst="rect">
            <a:avLst/>
          </a:prstGeom>
        </p:spPr>
        <p:txBody>
          <a:bodyPr vert="horz"/>
          <a:lstStyle>
            <a:lvl1pPr marL="0" indent="0">
              <a:buNone/>
              <a:defRPr sz="2800" b="1">
                <a:solidFill>
                  <a:srgbClr val="860C20"/>
                </a:solidFill>
                <a:latin typeface="Arial"/>
                <a:cs typeface="Arial"/>
              </a:defRPr>
            </a:lvl1pPr>
          </a:lstStyle>
          <a:p>
            <a:pPr lvl="0"/>
            <a:r>
              <a:rPr lang="en-US"/>
              <a:t>Click to edit Master</a:t>
            </a:r>
          </a:p>
        </p:txBody>
      </p:sp>
      <p:sp>
        <p:nvSpPr>
          <p:cNvPr id="6" name="Text Placeholder 9"/>
          <p:cNvSpPr>
            <a:spLocks noGrp="1"/>
          </p:cNvSpPr>
          <p:nvPr>
            <p:ph type="body" sz="quarter" idx="12"/>
          </p:nvPr>
        </p:nvSpPr>
        <p:spPr>
          <a:xfrm>
            <a:off x="1720364" y="1016002"/>
            <a:ext cx="9756203" cy="420077"/>
          </a:xfrm>
          <a:prstGeom prst="rect">
            <a:avLst/>
          </a:prstGeom>
        </p:spPr>
        <p:txBody>
          <a:bodyPr vert="horz"/>
          <a:lstStyle>
            <a:lvl1pPr marL="0" indent="0">
              <a:buNone/>
              <a:defRPr sz="1800">
                <a:solidFill>
                  <a:schemeClr val="tx1">
                    <a:lumMod val="75000"/>
                  </a:schemeClr>
                </a:solidFill>
                <a:latin typeface="Arial"/>
                <a:cs typeface="Arial"/>
              </a:defRPr>
            </a:lvl1pPr>
          </a:lstStyle>
          <a:p>
            <a:pPr lvl="0"/>
            <a:r>
              <a:rPr lang="en-US"/>
              <a:t>Click to edit Master text styles</a:t>
            </a:r>
          </a:p>
        </p:txBody>
      </p:sp>
      <p:sp>
        <p:nvSpPr>
          <p:cNvPr id="3" name="Content Placeholder 2"/>
          <p:cNvSpPr>
            <a:spLocks noGrp="1"/>
          </p:cNvSpPr>
          <p:nvPr>
            <p:ph sz="quarter" idx="13"/>
          </p:nvPr>
        </p:nvSpPr>
        <p:spPr>
          <a:xfrm>
            <a:off x="1693334" y="1700213"/>
            <a:ext cx="9783233" cy="3878262"/>
          </a:xfrm>
          <a:prstGeom prst="rect">
            <a:avLst/>
          </a:prstGeom>
        </p:spPr>
        <p:txBody>
          <a:bodyPr vert="horz"/>
          <a:lstStyle>
            <a:lvl1pPr>
              <a:buClr>
                <a:schemeClr val="tx1">
                  <a:lumMod val="75000"/>
                </a:schemeClr>
              </a:buClr>
              <a:defRPr sz="2800">
                <a:solidFill>
                  <a:schemeClr val="tx1">
                    <a:lumMod val="75000"/>
                  </a:schemeClr>
                </a:solidFill>
              </a:defRPr>
            </a:lvl1pPr>
            <a:lvl2pPr>
              <a:buClr>
                <a:schemeClr val="tx1">
                  <a:lumMod val="75000"/>
                </a:schemeClr>
              </a:buClr>
              <a:defRPr sz="2400">
                <a:solidFill>
                  <a:schemeClr val="tx1">
                    <a:lumMod val="75000"/>
                  </a:schemeClr>
                </a:solidFill>
              </a:defRPr>
            </a:lvl2pPr>
            <a:lvl3pPr marL="1257300" indent="-342900">
              <a:buClr>
                <a:schemeClr val="tx1">
                  <a:lumMod val="75000"/>
                </a:schemeClr>
              </a:buClr>
              <a:buFont typeface="Arial"/>
              <a:buChar char="•"/>
              <a:defRPr sz="2000">
                <a:solidFill>
                  <a:schemeClr val="tx1">
                    <a:lumMod val="75000"/>
                  </a:schemeClr>
                </a:solidFill>
              </a:defRPr>
            </a:lvl3pPr>
            <a:lvl4pPr>
              <a:buClr>
                <a:schemeClr val="tx1">
                  <a:lumMod val="75000"/>
                </a:schemeClr>
              </a:buClr>
              <a:defRPr sz="2000">
                <a:solidFill>
                  <a:schemeClr val="tx1">
                    <a:lumMod val="75000"/>
                  </a:schemeClr>
                </a:solidFill>
              </a:defRPr>
            </a:lvl4pPr>
            <a:lvl5pPr>
              <a:buClr>
                <a:schemeClr val="tx1">
                  <a:lumMod val="75000"/>
                </a:schemeClr>
              </a:buCl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p:cNvSpPr>
            <a:spLocks noGrp="1"/>
          </p:cNvSpPr>
          <p:nvPr>
            <p:ph type="ftr" sz="quarter" idx="14"/>
          </p:nvPr>
        </p:nvSpPr>
        <p:spPr>
          <a:ln/>
        </p:spPr>
        <p:txBody>
          <a:bodyPr/>
          <a:lstStyle>
            <a:lvl1pPr>
              <a:defRPr/>
            </a:lvl1pPr>
          </a:lstStyle>
          <a:p>
            <a:pPr>
              <a:defRPr/>
            </a:pPr>
            <a:r>
              <a:rPr lang="en-US"/>
              <a:t>Internal use only</a:t>
            </a:r>
          </a:p>
        </p:txBody>
      </p:sp>
      <p:sp>
        <p:nvSpPr>
          <p:cNvPr id="8" name="Slide Number Placeholder 5"/>
          <p:cNvSpPr>
            <a:spLocks noGrp="1"/>
          </p:cNvSpPr>
          <p:nvPr>
            <p:ph type="sldNum" sz="quarter" idx="4"/>
          </p:nvPr>
        </p:nvSpPr>
        <p:spPr>
          <a:xfrm>
            <a:off x="11470373" y="657733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900">
                <a:solidFill>
                  <a:srgbClr val="7F7F7F"/>
                </a:solidFill>
                <a:latin typeface="Century Gothic" pitchFamily="34" charset="0"/>
              </a:defRPr>
            </a:lvl1pPr>
          </a:lstStyle>
          <a:p>
            <a:fld id="{2929BDDF-0708-459F-B656-8EB27E2051D6}" type="slidenum">
              <a:rPr lang="en-US"/>
              <a:pPr/>
              <a:t>‹#›</a:t>
            </a:fld>
            <a:endParaRPr lang="en-US"/>
          </a:p>
        </p:txBody>
      </p:sp>
    </p:spTree>
    <p:extLst>
      <p:ext uri="{BB962C8B-B14F-4D97-AF65-F5344CB8AC3E}">
        <p14:creationId xmlns:p14="http://schemas.microsoft.com/office/powerpoint/2010/main" val="2789757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5_Title Slide option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able Placeholder 14">
            <a:extLst>
              <a:ext uri="{FF2B5EF4-FFF2-40B4-BE49-F238E27FC236}">
                <a16:creationId xmlns:a16="http://schemas.microsoft.com/office/drawing/2014/main" id="{777AAABA-0B80-A94B-884F-0A2D8CFF2126}"/>
              </a:ext>
            </a:extLst>
          </p:cNvPr>
          <p:cNvSpPr>
            <a:spLocks noGrp="1"/>
          </p:cNvSpPr>
          <p:nvPr>
            <p:ph type="tbl" sz="quarter" idx="13"/>
          </p:nvPr>
        </p:nvSpPr>
        <p:spPr>
          <a:xfrm>
            <a:off x="1694314" y="1678271"/>
            <a:ext cx="9782253" cy="4049713"/>
          </a:xfrm>
          <a:prstGeom prst="rect">
            <a:avLst/>
          </a:prstGeom>
        </p:spPr>
        <p:txBody>
          <a:bodyPr/>
          <a:lstStyle/>
          <a:p>
            <a:endParaRPr lang="en-US"/>
          </a:p>
        </p:txBody>
      </p:sp>
      <p:sp>
        <p:nvSpPr>
          <p:cNvPr id="48" name="Slide Number Placeholder 5">
            <a:extLst>
              <a:ext uri="{FF2B5EF4-FFF2-40B4-BE49-F238E27FC236}">
                <a16:creationId xmlns:a16="http://schemas.microsoft.com/office/drawing/2014/main" id="{EC79929C-DFB1-7B43-9754-8A8D56F1C12F}"/>
              </a:ext>
            </a:extLst>
          </p:cNvPr>
          <p:cNvSpPr>
            <a:spLocks noGrp="1"/>
          </p:cNvSpPr>
          <p:nvPr>
            <p:ph type="sldNum" sz="quarter" idx="14"/>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1" name="Text Placeholder 7">
            <a:extLst>
              <a:ext uri="{FF2B5EF4-FFF2-40B4-BE49-F238E27FC236}">
                <a16:creationId xmlns:a16="http://schemas.microsoft.com/office/drawing/2014/main" id="{7E9DBA24-3150-1E4C-9AD7-D3C0BEE47BED}"/>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3" name="Text Placeholder 9">
            <a:extLst>
              <a:ext uri="{FF2B5EF4-FFF2-40B4-BE49-F238E27FC236}">
                <a16:creationId xmlns:a16="http://schemas.microsoft.com/office/drawing/2014/main" id="{74DE3A03-E4F1-944A-8856-01DEA98C26C8}"/>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959570198"/>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6_Title Slide option 1">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Slide Number Placeholder 5">
            <a:extLst>
              <a:ext uri="{FF2B5EF4-FFF2-40B4-BE49-F238E27FC236}">
                <a16:creationId xmlns:a16="http://schemas.microsoft.com/office/drawing/2014/main" id="{C8208E69-4AB5-1049-B263-1CBA3ED3632E}"/>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2" name="Content Placeholder 13">
            <a:extLst>
              <a:ext uri="{FF2B5EF4-FFF2-40B4-BE49-F238E27FC236}">
                <a16:creationId xmlns:a16="http://schemas.microsoft.com/office/drawing/2014/main" id="{6F0E6785-2716-FA49-8C33-D5E68B4A671D}"/>
              </a:ext>
            </a:extLst>
          </p:cNvPr>
          <p:cNvSpPr>
            <a:spLocks noGrp="1"/>
          </p:cNvSpPr>
          <p:nvPr>
            <p:ph sz="quarter" idx="16"/>
          </p:nvPr>
        </p:nvSpPr>
        <p:spPr>
          <a:xfrm>
            <a:off x="1694314" y="1678329"/>
            <a:ext cx="9533129" cy="4185527"/>
          </a:xfrm>
          <a:prstGeom prst="rect">
            <a:avLst/>
          </a:prstGeo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a:extLst>
              <a:ext uri="{FF2B5EF4-FFF2-40B4-BE49-F238E27FC236}">
                <a16:creationId xmlns:a16="http://schemas.microsoft.com/office/drawing/2014/main" id="{AFF7C118-01A0-C341-9089-71F26429D743}"/>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4" name="Text Placeholder 9">
            <a:extLst>
              <a:ext uri="{FF2B5EF4-FFF2-40B4-BE49-F238E27FC236}">
                <a16:creationId xmlns:a16="http://schemas.microsoft.com/office/drawing/2014/main" id="{4D7835B5-39B4-0C49-B981-EBBB9371F41F}"/>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1139823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5829300" y="6570980"/>
            <a:ext cx="533400" cy="247650"/>
          </a:xfrm>
          <a:prstGeom prst="rect">
            <a:avLst/>
          </a:prstGeom>
          <a:ln/>
        </p:spPr>
        <p:txBody>
          <a:bodyPr/>
          <a:lstStyle>
            <a:lvl1pPr>
              <a:defRPr/>
            </a:lvl1pPr>
          </a:lstStyle>
          <a:p>
            <a:pPr>
              <a:defRPr/>
            </a:pPr>
            <a:fld id="{E3A34E8E-0273-4914-8892-59DBF3C797E7}" type="slidenum">
              <a:rPr lang="en-US" altLang="en-US" sz="750" smtClean="0">
                <a:solidFill>
                  <a:srgbClr val="77787B"/>
                </a:solidFill>
              </a:rPr>
              <a:pPr>
                <a:defRPr/>
              </a:pPr>
              <a:t>‹#›</a:t>
            </a:fld>
            <a:endParaRPr lang="en-US" altLang="en-US" sz="750">
              <a:solidFill>
                <a:srgbClr val="77787B"/>
              </a:solidFill>
            </a:endParaRPr>
          </a:p>
        </p:txBody>
      </p:sp>
    </p:spTree>
    <p:extLst>
      <p:ext uri="{BB962C8B-B14F-4D97-AF65-F5344CB8AC3E}">
        <p14:creationId xmlns:p14="http://schemas.microsoft.com/office/powerpoint/2010/main" val="15187739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3294656180"/>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6" name="Picture 5" descr="A picture containing drawing, clock&#10;&#10;Description automatically generated">
            <a:extLst>
              <a:ext uri="{FF2B5EF4-FFF2-40B4-BE49-F238E27FC236}">
                <a16:creationId xmlns:a16="http://schemas.microsoft.com/office/drawing/2014/main" id="{D867C472-F45C-E045-AE4E-4CB2BC554872}"/>
              </a:ext>
            </a:extLst>
          </p:cNvPr>
          <p:cNvPicPr>
            <a:picLocks noChangeAspect="1"/>
          </p:cNvPicPr>
          <p:nvPr userDrawn="1"/>
        </p:nvPicPr>
        <p:blipFill rotWithShape="1">
          <a:blip r:embed="rId2" cstate="hqprint">
            <a:alphaModFix amt="24000"/>
            <a:extLst>
              <a:ext uri="{28A0092B-C50C-407E-A947-70E740481C1C}">
                <a14:useLocalDpi xmlns:a14="http://schemas.microsoft.com/office/drawing/2010/main"/>
              </a:ext>
            </a:extLst>
          </a:blip>
          <a:srcRect/>
          <a:stretch/>
        </p:blipFill>
        <p:spPr>
          <a:xfrm>
            <a:off x="262163" y="1595438"/>
            <a:ext cx="2073729" cy="178117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492730045"/>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l="571" t="34882" r="84123" b="27734"/>
          <a:stretch/>
        </p:blipFill>
        <p:spPr>
          <a:xfrm>
            <a:off x="1" y="1595438"/>
            <a:ext cx="2610871" cy="1781177"/>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3685568158"/>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3647028814"/>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1308736129"/>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Zuel</a:t>
            </a: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screen">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3458561553"/>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a:t>
            </a:r>
            <a:r>
              <a:rPr lang="en-US" sz="1200" b="1" i="0" err="1">
                <a:solidFill>
                  <a:srgbClr val="000000"/>
                </a:solidFill>
              </a:rPr>
              <a:t>Babineaux</a:t>
            </a:r>
            <a:endParaRPr lang="en-US" sz="1200" b="1" i="0">
              <a:solidFill>
                <a:srgbClr val="000000"/>
              </a:solidFill>
            </a:endParaRPr>
          </a:p>
          <a:p>
            <a:pPr algn="ctr"/>
            <a:r>
              <a:rPr lang="en-US" sz="1200" i="1">
                <a:solidFill>
                  <a:srgbClr val="000000"/>
                </a:solidFill>
              </a:rPr>
              <a:t>Heart Transplant Recipient</a:t>
            </a:r>
          </a:p>
        </p:txBody>
      </p:sp>
    </p:spTree>
    <p:extLst>
      <p:ext uri="{BB962C8B-B14F-4D97-AF65-F5344CB8AC3E}">
        <p14:creationId xmlns:p14="http://schemas.microsoft.com/office/powerpoint/2010/main" val="3159755493"/>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1" name="Slide Number Placeholder 10"/>
          <p:cNvSpPr>
            <a:spLocks noGrp="1"/>
          </p:cNvSpPr>
          <p:nvPr>
            <p:ph type="sldNum" sz="quarter" idx="15"/>
          </p:nvPr>
        </p:nvSpPr>
        <p:spPr>
          <a:xfrm>
            <a:off x="5829300" y="6570980"/>
            <a:ext cx="533400" cy="247650"/>
          </a:xfrm>
          <a:prstGeom prst="rect">
            <a:avLst/>
          </a:prstGeom>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144784296"/>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spTree>
    <p:extLst>
      <p:ext uri="{BB962C8B-B14F-4D97-AF65-F5344CB8AC3E}">
        <p14:creationId xmlns:p14="http://schemas.microsoft.com/office/powerpoint/2010/main" val="2839932459"/>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4" name="Slide Number Placeholder 2"/>
          <p:cNvSpPr>
            <a:spLocks noGrp="1"/>
          </p:cNvSpPr>
          <p:nvPr>
            <p:ph type="sldNum" sz="quarter" idx="11"/>
          </p:nvPr>
        </p:nvSpPr>
        <p:spPr>
          <a:xfrm>
            <a:off x="5829300" y="6570980"/>
            <a:ext cx="533400" cy="247650"/>
          </a:xfrm>
          <a:prstGeom prst="rect">
            <a:avLst/>
          </a:prstGeom>
        </p:spPr>
        <p:txBody>
          <a:bodyPr/>
          <a:lstStyle/>
          <a:p>
            <a:pPr defTabSz="457200" fontAlgn="base">
              <a:spcBef>
                <a:spcPct val="0"/>
              </a:spcBef>
              <a:spcAft>
                <a:spcPct val="0"/>
              </a:spcAft>
              <a:defRPr/>
            </a:pPr>
            <a:fld id="{C4EE42E9-1F53-41BC-9D78-6223A0F6D867}" type="slidenum">
              <a:rPr lang="en-US" smtClean="0">
                <a:ea typeface="ＭＳ Ｐゴシック" pitchFamily="34" charset="-128"/>
              </a:rPr>
              <a:t>‹#›</a:t>
            </a:fld>
            <a:endParaRPr lang="en-US">
              <a:ea typeface="ＭＳ Ｐゴシック" pitchFamily="34" charset="-128"/>
            </a:endParaRPr>
          </a:p>
        </p:txBody>
      </p:sp>
    </p:spTree>
    <p:extLst>
      <p:ext uri="{BB962C8B-B14F-4D97-AF65-F5344CB8AC3E}">
        <p14:creationId xmlns:p14="http://schemas.microsoft.com/office/powerpoint/2010/main" val="876907712"/>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1AAFAE-863C-4CFF-9236-7C48437F09BC}"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F0DFA-2F93-4F46-BEA9-A6AB1AF7E99D}" type="slidenum">
              <a:rPr lang="en-US" smtClean="0"/>
              <a:t>‹#›</a:t>
            </a:fld>
            <a:endParaRPr lang="en-US"/>
          </a:p>
        </p:txBody>
      </p:sp>
    </p:spTree>
    <p:extLst>
      <p:ext uri="{BB962C8B-B14F-4D97-AF65-F5344CB8AC3E}">
        <p14:creationId xmlns:p14="http://schemas.microsoft.com/office/powerpoint/2010/main" val="9301809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a:xfrm>
            <a:off x="5829300" y="6570980"/>
            <a:ext cx="533400" cy="247650"/>
          </a:xfrm>
          <a:prstGeom prst="rect">
            <a:avLst/>
          </a:prstGeom>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64094712"/>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a:xfrm>
            <a:off x="5829300" y="6570980"/>
            <a:ext cx="533400" cy="247650"/>
          </a:xfrm>
          <a:prstGeom prst="rect">
            <a:avLst/>
          </a:prstGeom>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055124224"/>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endParaRPr lang="en-US"/>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539839503"/>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3" name="Slide Number Placeholder 2"/>
          <p:cNvSpPr>
            <a:spLocks noGrp="1"/>
          </p:cNvSpPr>
          <p:nvPr>
            <p:ph type="sldNum" sz="quarter" idx="11"/>
          </p:nvPr>
        </p:nvSpPr>
        <p:spPr>
          <a:xfrm>
            <a:off x="5829300" y="6570980"/>
            <a:ext cx="533400" cy="247650"/>
          </a:xfrm>
          <a:prstGeom prst="rect">
            <a:avLst/>
          </a:prstGeom>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905767154"/>
      </p:ext>
    </p:extLst>
  </p:cSld>
  <p:clrMapOvr>
    <a:masterClrMapping/>
  </p:clrMapOvr>
  <p:transition spd="slow">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7EC5-A0A5-4A38-9008-3681CD4C2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9F9F7-84EE-442C-ACD1-839AFB4F74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FA32-98D8-4DD8-8348-5B620789FB67}"/>
              </a:ext>
            </a:extLst>
          </p:cNvPr>
          <p:cNvSpPr>
            <a:spLocks noGrp="1"/>
          </p:cNvSpPr>
          <p:nvPr>
            <p:ph type="dt" sz="half" idx="10"/>
          </p:nvPr>
        </p:nvSpPr>
        <p:spPr/>
        <p:txBody>
          <a:bodyPr/>
          <a:lstStyle/>
          <a:p>
            <a:fld id="{0715B21E-AFA5-4502-B4E1-5488A8E036EB}" type="datetimeFigureOut">
              <a:rPr lang="en-US" smtClean="0"/>
              <a:t>10/19/2021</a:t>
            </a:fld>
            <a:endParaRPr lang="en-US"/>
          </a:p>
        </p:txBody>
      </p:sp>
      <p:sp>
        <p:nvSpPr>
          <p:cNvPr id="5" name="Footer Placeholder 4">
            <a:extLst>
              <a:ext uri="{FF2B5EF4-FFF2-40B4-BE49-F238E27FC236}">
                <a16:creationId xmlns:a16="http://schemas.microsoft.com/office/drawing/2014/main" id="{F47A01D1-E9A2-404A-98D2-DFE8F35BC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88E25-EE2C-49A8-A88C-A832975F9CCB}"/>
              </a:ext>
            </a:extLst>
          </p:cNvPr>
          <p:cNvSpPr>
            <a:spLocks noGrp="1"/>
          </p:cNvSpPr>
          <p:nvPr>
            <p:ph type="sldNum" sz="quarter" idx="12"/>
          </p:nvPr>
        </p:nvSpPr>
        <p:spPr/>
        <p:txBody>
          <a:bodyPr/>
          <a:lstStyle/>
          <a:p>
            <a:fld id="{24A60D93-520D-47C2-8D80-620FC7907C90}" type="slidenum">
              <a:rPr lang="en-US" smtClean="0"/>
              <a:t>‹#›</a:t>
            </a:fld>
            <a:endParaRPr lang="en-US"/>
          </a:p>
        </p:txBody>
      </p:sp>
    </p:spTree>
    <p:extLst>
      <p:ext uri="{BB962C8B-B14F-4D97-AF65-F5344CB8AC3E}">
        <p14:creationId xmlns:p14="http://schemas.microsoft.com/office/powerpoint/2010/main" val="7639349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972074071"/>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dirty="0">
                <a:solidFill>
                  <a:srgbClr val="000000"/>
                </a:solidFill>
              </a:rPr>
              <a:t>Maxine Moir</a:t>
            </a:r>
          </a:p>
          <a:p>
            <a:pPr algn="ctr"/>
            <a:r>
              <a:rPr lang="en-US" sz="1200" i="1" dirty="0">
                <a:solidFill>
                  <a:srgbClr val="000000"/>
                </a:solidFill>
              </a:rPr>
              <a:t>Kidney Transplant Recipient</a:t>
            </a:r>
          </a:p>
        </p:txBody>
      </p:sp>
    </p:spTree>
    <p:extLst>
      <p:ext uri="{BB962C8B-B14F-4D97-AF65-F5344CB8AC3E}">
        <p14:creationId xmlns:p14="http://schemas.microsoft.com/office/powerpoint/2010/main" val="2361327839"/>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1" name="Slide Number Placeholder 10"/>
          <p:cNvSpPr>
            <a:spLocks noGrp="1"/>
          </p:cNvSpPr>
          <p:nvPr>
            <p:ph type="sldNum" sz="quarter" idx="15"/>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91015600"/>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Tree>
    <p:extLst>
      <p:ext uri="{BB962C8B-B14F-4D97-AF65-F5344CB8AC3E}">
        <p14:creationId xmlns:p14="http://schemas.microsoft.com/office/powerpoint/2010/main" val="640501204"/>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910770656"/>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8C59-AF0F-384A-91B0-063F0E851F3F}"/>
              </a:ext>
            </a:extLst>
          </p:cNvPr>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9FC6B542-0C64-2346-944B-436EC643CBAA}"/>
              </a:ext>
            </a:extLst>
          </p:cNvPr>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F2787E-D569-2349-935C-0DCACDBF0A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1CC49A-9B82-6246-AFD9-A7DC1CEF5808}"/>
              </a:ext>
            </a:extLst>
          </p:cNvPr>
          <p:cNvSpPr>
            <a:spLocks noGrp="1"/>
          </p:cNvSpPr>
          <p:nvPr>
            <p:ph type="ftr" sz="quarter" idx="11"/>
          </p:nvPr>
        </p:nvSpPr>
        <p:spPr/>
        <p:txBody>
          <a:bodyPr/>
          <a:lstStyle/>
          <a:p>
            <a:r>
              <a:rPr lang="en-US"/>
              <a:t>Presentation Name   |   Presenter Name   |   Date   |   Business Use Only  </a:t>
            </a:r>
          </a:p>
        </p:txBody>
      </p:sp>
      <p:sp>
        <p:nvSpPr>
          <p:cNvPr id="6" name="Slide Number Placeholder 5">
            <a:extLst>
              <a:ext uri="{FF2B5EF4-FFF2-40B4-BE49-F238E27FC236}">
                <a16:creationId xmlns:a16="http://schemas.microsoft.com/office/drawing/2014/main" id="{0D398621-A9F1-734A-8088-03154BC41942}"/>
              </a:ext>
            </a:extLst>
          </p:cNvPr>
          <p:cNvSpPr>
            <a:spLocks noGrp="1"/>
          </p:cNvSpPr>
          <p:nvPr>
            <p:ph type="sldNum" sz="quarter" idx="12"/>
          </p:nvPr>
        </p:nvSpPr>
        <p:spPr/>
        <p:txBody>
          <a:bodyPr/>
          <a:lstStyle/>
          <a:p>
            <a:fld id="{FAD565C0-75BD-8844-BD59-ED07BF724B9C}" type="slidenum">
              <a:rPr lang="en-US" smtClean="0"/>
              <a:t>‹#›</a:t>
            </a:fld>
            <a:endParaRPr lang="en-US"/>
          </a:p>
        </p:txBody>
      </p:sp>
    </p:spTree>
    <p:extLst>
      <p:ext uri="{BB962C8B-B14F-4D97-AF65-F5344CB8AC3E}">
        <p14:creationId xmlns:p14="http://schemas.microsoft.com/office/powerpoint/2010/main" val="8288154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2614571177"/>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83852719"/>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r>
              <a:rPr lang="en-US"/>
              <a:t>Presentation Name   |   Presenter Name   |   Date   |   Business Use Only  </a:t>
            </a:r>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889406048"/>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028700" y="449998"/>
            <a:ext cx="10771188" cy="517156"/>
          </a:xfrm>
          <a:prstGeom prst="rect">
            <a:avLst/>
          </a:prstGeom>
        </p:spPr>
        <p:txBody>
          <a:bodyPr vert="horz" anchor="b" anchorCtr="0">
            <a:noAutofit/>
          </a:bodyPr>
          <a:lstStyle>
            <a:lvl1pPr marL="0" indent="0">
              <a:buNone/>
              <a:defRPr sz="2800" b="1">
                <a:solidFill>
                  <a:schemeClr val="tx1"/>
                </a:solidFill>
                <a:latin typeface="+mj-lt"/>
                <a:cs typeface="Arial"/>
              </a:defRPr>
            </a:lvl1pPr>
          </a:lstStyle>
          <a:p>
            <a:pPr lvl="0"/>
            <a:r>
              <a:rPr lang="en-US"/>
              <a:t>Click to edit Master</a:t>
            </a:r>
          </a:p>
        </p:txBody>
      </p:sp>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spTree>
    <p:extLst>
      <p:ext uri="{BB962C8B-B14F-4D97-AF65-F5344CB8AC3E}">
        <p14:creationId xmlns:p14="http://schemas.microsoft.com/office/powerpoint/2010/main" val="1026075763"/>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10" name="Date Placeholder 9"/>
          <p:cNvSpPr>
            <a:spLocks noGrp="1"/>
          </p:cNvSpPr>
          <p:nvPr>
            <p:ph type="dt" sz="half" idx="14"/>
          </p:nvPr>
        </p:nvSpPr>
        <p:spPr/>
        <p:txBody>
          <a:bodyPr/>
          <a:lstStyle/>
          <a:p>
            <a:r>
              <a:rPr lang="en-US"/>
              <a:t>Date</a:t>
            </a:r>
          </a:p>
        </p:txBody>
      </p:sp>
      <p:sp>
        <p:nvSpPr>
          <p:cNvPr id="11" name="Footer Placeholder 10"/>
          <p:cNvSpPr>
            <a:spLocks noGrp="1"/>
          </p:cNvSpPr>
          <p:nvPr>
            <p:ph type="ftr" sz="quarter" idx="15"/>
          </p:nvPr>
        </p:nvSpPr>
        <p:spPr/>
        <p:txBody>
          <a:bodyPr/>
          <a:lstStyle/>
          <a:p>
            <a:r>
              <a:rPr lang="en-US"/>
              <a:t>Footer</a:t>
            </a:r>
          </a:p>
        </p:txBody>
      </p:sp>
      <p:sp>
        <p:nvSpPr>
          <p:cNvPr id="12" name="Slide Number Placeholder 11"/>
          <p:cNvSpPr>
            <a:spLocks noGrp="1"/>
          </p:cNvSpPr>
          <p:nvPr>
            <p:ph type="sldNum" sz="quarter" idx="16"/>
          </p:nvPr>
        </p:nvSpPr>
        <p:spPr/>
        <p:txBody>
          <a:bodyPr/>
          <a:lstStyle/>
          <a:p>
            <a:fld id="{F3EC7EDD-B554-9142-9977-52420729B2A8}" type="slidenum">
              <a:rPr lang="en-US" smtClean="0"/>
              <a:pPr/>
              <a:t>‹#›</a:t>
            </a:fld>
            <a:endParaRPr lang="en-US"/>
          </a:p>
        </p:txBody>
      </p:sp>
      <p:sp>
        <p:nvSpPr>
          <p:cNvPr id="3" name="Picture Placeholder 2"/>
          <p:cNvSpPr>
            <a:spLocks noGrp="1"/>
          </p:cNvSpPr>
          <p:nvPr>
            <p:ph type="pic" sz="quarter" idx="17"/>
          </p:nvPr>
        </p:nvSpPr>
        <p:spPr>
          <a:xfrm>
            <a:off x="0" y="0"/>
            <a:ext cx="12192000" cy="5867400"/>
          </a:xfrm>
        </p:spPr>
        <p:txBody>
          <a:bodyPr lIns="457200" tIns="457200"/>
          <a:lstStyle/>
          <a:p>
            <a:r>
              <a:rPr lang="en-US"/>
              <a:t>Click icon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489" y="5858531"/>
            <a:ext cx="2750425" cy="999469"/>
          </a:xfrm>
          <a:prstGeom prst="rect">
            <a:avLst/>
          </a:prstGeom>
        </p:spPr>
      </p:pic>
    </p:spTree>
    <p:extLst>
      <p:ext uri="{BB962C8B-B14F-4D97-AF65-F5344CB8AC3E}">
        <p14:creationId xmlns:p14="http://schemas.microsoft.com/office/powerpoint/2010/main" val="870595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7877D7-F859-426D-B9F5-460A373EE1F2}"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E4A675-75E9-4394-BE93-FE7A751BE9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822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534EEF-CA97-47D5-9960-A0E09D8FB90F}"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E370-57FE-4DCF-BB54-ED73F9592674}" type="slidenum">
              <a:rPr lang="en-US" smtClean="0"/>
              <a:t>‹#›</a:t>
            </a:fld>
            <a:endParaRPr lang="en-US"/>
          </a:p>
        </p:txBody>
      </p:sp>
    </p:spTree>
    <p:extLst>
      <p:ext uri="{BB962C8B-B14F-4D97-AF65-F5344CB8AC3E}">
        <p14:creationId xmlns:p14="http://schemas.microsoft.com/office/powerpoint/2010/main" val="42394064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SIV   |   CareDx, Inc.   |   05 NOV 2018 |   Confidential</a:t>
            </a:r>
          </a:p>
        </p:txBody>
      </p:sp>
      <p:sp>
        <p:nvSpPr>
          <p:cNvPr id="6" name="Slide Number Placeholder 5"/>
          <p:cNvSpPr>
            <a:spLocks noGrp="1"/>
          </p:cNvSpPr>
          <p:nvPr>
            <p:ph type="sldNum" sz="quarter" idx="12"/>
          </p:nvPr>
        </p:nvSpPr>
        <p:spPr/>
        <p:txBody>
          <a:bodyPr/>
          <a:lstStyle>
            <a:lvl1pPr>
              <a:defRPr/>
            </a:lvl1pPr>
          </a:lstStyle>
          <a:p>
            <a:fld id="{38BE4151-C2DC-4FD8-A100-8F9124831005}" type="slidenum">
              <a:rPr lang="en-US"/>
              <a:pPr/>
              <a:t>‹#›</a:t>
            </a:fld>
            <a:endParaRPr lang="en-US"/>
          </a:p>
        </p:txBody>
      </p:sp>
    </p:spTree>
    <p:extLst>
      <p:ext uri="{BB962C8B-B14F-4D97-AF65-F5344CB8AC3E}">
        <p14:creationId xmlns:p14="http://schemas.microsoft.com/office/powerpoint/2010/main" val="17172822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20" name="Picture 19">
            <a:extLst>
              <a:ext uri="{FF2B5EF4-FFF2-40B4-BE49-F238E27FC236}">
                <a16:creationId xmlns:a16="http://schemas.microsoft.com/office/drawing/2014/main" id="{2AA7DC1D-BB92-A246-8004-D62B46D2ED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312" y="1595532"/>
            <a:ext cx="2035627" cy="1781175"/>
          </a:xfrm>
          <a:prstGeom prst="rect">
            <a:avLst/>
          </a:prstGeom>
          <a:effectLst/>
        </p:spPr>
      </p:pic>
      <p:sp>
        <p:nvSpPr>
          <p:cNvPr id="21" name="TextBox 20">
            <a:extLst>
              <a:ext uri="{FF2B5EF4-FFF2-40B4-BE49-F238E27FC236}">
                <a16:creationId xmlns:a16="http://schemas.microsoft.com/office/drawing/2014/main" id="{A391CB36-DF9A-6F41-B7F8-AC7E4DF11719}"/>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68042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Slide Number Placeholder 5">
            <a:extLst>
              <a:ext uri="{FF2B5EF4-FFF2-40B4-BE49-F238E27FC236}">
                <a16:creationId xmlns:a16="http://schemas.microsoft.com/office/drawing/2014/main" id="{C8208E69-4AB5-1049-B263-1CBA3ED3632E}"/>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2" name="Content Placeholder 13">
            <a:extLst>
              <a:ext uri="{FF2B5EF4-FFF2-40B4-BE49-F238E27FC236}">
                <a16:creationId xmlns:a16="http://schemas.microsoft.com/office/drawing/2014/main" id="{6F0E6785-2716-FA49-8C33-D5E68B4A671D}"/>
              </a:ext>
            </a:extLst>
          </p:cNvPr>
          <p:cNvSpPr>
            <a:spLocks noGrp="1"/>
          </p:cNvSpPr>
          <p:nvPr>
            <p:ph sz="quarter" idx="16"/>
          </p:nvPr>
        </p:nvSpPr>
        <p:spPr>
          <a:xfrm>
            <a:off x="1694314" y="1678329"/>
            <a:ext cx="9533129" cy="4185527"/>
          </a:xfrm>
          <a:prstGeom prst="rect">
            <a:avLst/>
          </a:prstGeo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a:extLst>
              <a:ext uri="{FF2B5EF4-FFF2-40B4-BE49-F238E27FC236}">
                <a16:creationId xmlns:a16="http://schemas.microsoft.com/office/drawing/2014/main" id="{AFF7C118-01A0-C341-9089-71F26429D743}"/>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4" name="Text Placeholder 9">
            <a:extLst>
              <a:ext uri="{FF2B5EF4-FFF2-40B4-BE49-F238E27FC236}">
                <a16:creationId xmlns:a16="http://schemas.microsoft.com/office/drawing/2014/main" id="{4D7835B5-39B4-0C49-B981-EBBB9371F41F}"/>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52368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Slide option 1">
    <p:spTree>
      <p:nvGrpSpPr>
        <p:cNvPr id="1" name=""/>
        <p:cNvGrpSpPr/>
        <p:nvPr/>
      </p:nvGrpSpPr>
      <p:grpSpPr>
        <a:xfrm>
          <a:off x="0" y="0"/>
          <a:ext cx="0" cy="0"/>
          <a:chOff x="0" y="0"/>
          <a:chExt cx="0" cy="0"/>
        </a:xfrm>
      </p:grpSpPr>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Slide Number Placeholder 5">
            <a:extLst>
              <a:ext uri="{FF2B5EF4-FFF2-40B4-BE49-F238E27FC236}">
                <a16:creationId xmlns:a16="http://schemas.microsoft.com/office/drawing/2014/main" id="{C8208E69-4AB5-1049-B263-1CBA3ED3632E}"/>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2" name="Content Placeholder 13">
            <a:extLst>
              <a:ext uri="{FF2B5EF4-FFF2-40B4-BE49-F238E27FC236}">
                <a16:creationId xmlns:a16="http://schemas.microsoft.com/office/drawing/2014/main" id="{6F0E6785-2716-FA49-8C33-D5E68B4A671D}"/>
              </a:ext>
            </a:extLst>
          </p:cNvPr>
          <p:cNvSpPr>
            <a:spLocks noGrp="1"/>
          </p:cNvSpPr>
          <p:nvPr>
            <p:ph sz="quarter" idx="16"/>
          </p:nvPr>
        </p:nvSpPr>
        <p:spPr>
          <a:xfrm>
            <a:off x="1694314" y="1678329"/>
            <a:ext cx="9533129" cy="4185527"/>
          </a:xfrm>
          <a:prstGeom prst="rect">
            <a:avLst/>
          </a:prstGeo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a:extLst>
              <a:ext uri="{FF2B5EF4-FFF2-40B4-BE49-F238E27FC236}">
                <a16:creationId xmlns:a16="http://schemas.microsoft.com/office/drawing/2014/main" id="{AFF7C118-01A0-C341-9089-71F26429D743}"/>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4" name="Text Placeholder 9">
            <a:extLst>
              <a:ext uri="{FF2B5EF4-FFF2-40B4-BE49-F238E27FC236}">
                <a16:creationId xmlns:a16="http://schemas.microsoft.com/office/drawing/2014/main" id="{4D7835B5-39B4-0C49-B981-EBBB9371F41F}"/>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30218674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able Placeholder 14">
            <a:extLst>
              <a:ext uri="{FF2B5EF4-FFF2-40B4-BE49-F238E27FC236}">
                <a16:creationId xmlns:a16="http://schemas.microsoft.com/office/drawing/2014/main" id="{777AAABA-0B80-A94B-884F-0A2D8CFF2126}"/>
              </a:ext>
            </a:extLst>
          </p:cNvPr>
          <p:cNvSpPr>
            <a:spLocks noGrp="1"/>
          </p:cNvSpPr>
          <p:nvPr>
            <p:ph type="tbl" sz="quarter" idx="13"/>
          </p:nvPr>
        </p:nvSpPr>
        <p:spPr>
          <a:xfrm>
            <a:off x="1694314" y="1678271"/>
            <a:ext cx="9782253" cy="4049713"/>
          </a:xfrm>
          <a:prstGeom prst="rect">
            <a:avLst/>
          </a:prstGeom>
        </p:spPr>
        <p:txBody>
          <a:bodyPr/>
          <a:lstStyle/>
          <a:p>
            <a:endParaRPr lang="en-US"/>
          </a:p>
        </p:txBody>
      </p:sp>
      <p:sp>
        <p:nvSpPr>
          <p:cNvPr id="48" name="Slide Number Placeholder 5">
            <a:extLst>
              <a:ext uri="{FF2B5EF4-FFF2-40B4-BE49-F238E27FC236}">
                <a16:creationId xmlns:a16="http://schemas.microsoft.com/office/drawing/2014/main" id="{EC79929C-DFB1-7B43-9754-8A8D56F1C12F}"/>
              </a:ext>
            </a:extLst>
          </p:cNvPr>
          <p:cNvSpPr>
            <a:spLocks noGrp="1"/>
          </p:cNvSpPr>
          <p:nvPr>
            <p:ph type="sldNum" sz="quarter" idx="14"/>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1" name="Text Placeholder 7">
            <a:extLst>
              <a:ext uri="{FF2B5EF4-FFF2-40B4-BE49-F238E27FC236}">
                <a16:creationId xmlns:a16="http://schemas.microsoft.com/office/drawing/2014/main" id="{7E9DBA24-3150-1E4C-9AD7-D3C0BEE47BED}"/>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3" name="Text Placeholder 9">
            <a:extLst>
              <a:ext uri="{FF2B5EF4-FFF2-40B4-BE49-F238E27FC236}">
                <a16:creationId xmlns:a16="http://schemas.microsoft.com/office/drawing/2014/main" id="{74DE3A03-E4F1-944A-8856-01DEA98C26C8}"/>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6274912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3579770028"/>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6" name="Picture 5" descr="A picture containing drawing, clock&#10;&#10;Description automatically generated">
            <a:extLst>
              <a:ext uri="{FF2B5EF4-FFF2-40B4-BE49-F238E27FC236}">
                <a16:creationId xmlns:a16="http://schemas.microsoft.com/office/drawing/2014/main" id="{D867C472-F45C-E045-AE4E-4CB2BC554872}"/>
              </a:ext>
            </a:extLst>
          </p:cNvPr>
          <p:cNvPicPr>
            <a:picLocks noChangeAspect="1"/>
          </p:cNvPicPr>
          <p:nvPr userDrawn="1"/>
        </p:nvPicPr>
        <p:blipFill rotWithShape="1">
          <a:blip r:embed="rId2" cstate="hqprint">
            <a:alphaModFix amt="24000"/>
            <a:extLst>
              <a:ext uri="{28A0092B-C50C-407E-A947-70E740481C1C}">
                <a14:useLocalDpi xmlns:a14="http://schemas.microsoft.com/office/drawing/2010/main"/>
              </a:ext>
            </a:extLst>
          </a:blip>
          <a:srcRect/>
          <a:stretch/>
        </p:blipFill>
        <p:spPr>
          <a:xfrm>
            <a:off x="262163" y="1595438"/>
            <a:ext cx="2073729" cy="178117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2108724152"/>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8"/>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l="571" t="34882" r="84123" b="27734"/>
          <a:stretch/>
        </p:blipFill>
        <p:spPr>
          <a:xfrm>
            <a:off x="1" y="1595438"/>
            <a:ext cx="2610871" cy="1781177"/>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Margot Duane </a:t>
            </a:r>
          </a:p>
          <a:p>
            <a:pPr algn="ctr"/>
            <a:r>
              <a:rPr lang="en-US" sz="1200" i="1">
                <a:solidFill>
                  <a:srgbClr val="000000"/>
                </a:solidFill>
              </a:rPr>
              <a:t>Stem Cell Transplant Recipient</a:t>
            </a:r>
          </a:p>
        </p:txBody>
      </p:sp>
      <p:pic>
        <p:nvPicPr>
          <p:cNvPr id="17" name="Picture 16" descr="A person smiling for the camera&#10;&#10;Description automatically generated">
            <a:extLst>
              <a:ext uri="{FF2B5EF4-FFF2-40B4-BE49-F238E27FC236}">
                <a16:creationId xmlns:a16="http://schemas.microsoft.com/office/drawing/2014/main" id="{0AEA0C85-D069-694F-8C88-B4C509BB22B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7310" y="1595438"/>
            <a:ext cx="2023369" cy="1781175"/>
          </a:xfrm>
          <a:prstGeom prst="rect">
            <a:avLst/>
          </a:prstGeom>
          <a:effectLst>
            <a:glow rad="228600">
              <a:schemeClr val="bg2">
                <a:lumMod val="75000"/>
                <a:alpha val="40000"/>
              </a:schemeClr>
            </a:glow>
            <a:reflection blurRad="6350" stA="40000" endPos="50000" dist="50800" dir="5400000" sy="-100000" algn="bl" rotWithShape="0"/>
          </a:effectLst>
        </p:spPr>
      </p:pic>
    </p:spTree>
    <p:extLst>
      <p:ext uri="{BB962C8B-B14F-4D97-AF65-F5344CB8AC3E}">
        <p14:creationId xmlns:p14="http://schemas.microsoft.com/office/powerpoint/2010/main" val="2655808610"/>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628784325"/>
      </p:ext>
    </p:extLst>
  </p:cSld>
  <p:clrMapOvr>
    <a:masterClrMapping/>
  </p:clrMapOvr>
  <p:transition spd="slow">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704508783"/>
      </p:ext>
    </p:extLst>
  </p:cSld>
  <p:clrMapOvr>
    <a:masterClrMapping/>
  </p:clrMapOvr>
  <p:transition spd="slow">
    <p:strips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35206090"/>
      </p:ext>
    </p:extLst>
  </p:cSld>
  <p:clrMapOvr>
    <a:masterClrMapping/>
  </p:clrMapOvr>
  <p:transition spd="slow">
    <p:strips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Zuel</a:t>
            </a: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screen">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1319260609"/>
      </p:ext>
    </p:extLst>
  </p:cSld>
  <p:clrMapOvr>
    <a:masterClrMapping/>
  </p:clrMapOvr>
  <p:transition spd="slow">
    <p:strips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2167476529"/>
      </p:ext>
    </p:extLst>
  </p:cSld>
  <p:clrMapOvr>
    <a:masterClrMapping/>
  </p:clrMapOvr>
  <p:transition spd="slow">
    <p:strips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1" name="Slide Number Placeholder 10"/>
          <p:cNvSpPr>
            <a:spLocks noGrp="1"/>
          </p:cNvSpPr>
          <p:nvPr>
            <p:ph type="sldNum" sz="quarter" idx="15"/>
          </p:nvPr>
        </p:nvSpPr>
        <p:spPr>
          <a:xfrm>
            <a:off x="5829300" y="6570980"/>
            <a:ext cx="533400" cy="247650"/>
          </a:xfrm>
          <a:prstGeom prst="rect">
            <a:avLst/>
          </a:prstGeom>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719154921"/>
      </p:ext>
    </p:extLst>
  </p:cSld>
  <p:clrMapOvr>
    <a:masterClrMapping/>
  </p:clrMapOvr>
  <p:transition spd="slow">
    <p:strips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spTree>
    <p:extLst>
      <p:ext uri="{BB962C8B-B14F-4D97-AF65-F5344CB8AC3E}">
        <p14:creationId xmlns:p14="http://schemas.microsoft.com/office/powerpoint/2010/main" val="3269913526"/>
      </p:ext>
    </p:extLst>
  </p:cSld>
  <p:clrMapOvr>
    <a:masterClrMapping/>
  </p:clrMapOvr>
  <p:transition spd="slow">
    <p:strips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4" name="Slide Number Placeholder 2"/>
          <p:cNvSpPr>
            <a:spLocks noGrp="1"/>
          </p:cNvSpPr>
          <p:nvPr>
            <p:ph type="sldNum" sz="quarter" idx="11"/>
          </p:nvPr>
        </p:nvSpPr>
        <p:spPr>
          <a:xfrm>
            <a:off x="5829300" y="6570980"/>
            <a:ext cx="533400" cy="247650"/>
          </a:xfrm>
          <a:prstGeom prst="rect">
            <a:avLst/>
          </a:prstGeom>
        </p:spPr>
        <p:txBody>
          <a:bodyPr/>
          <a:lstStyle/>
          <a:p>
            <a:pPr defTabSz="457200" fontAlgn="base">
              <a:spcBef>
                <a:spcPct val="0"/>
              </a:spcBef>
              <a:spcAft>
                <a:spcPct val="0"/>
              </a:spcAft>
              <a:defRPr/>
            </a:pPr>
            <a:fld id="{C4EE42E9-1F53-41BC-9D78-6223A0F6D867}" type="slidenum">
              <a:rPr lang="en-US" smtClean="0">
                <a:ea typeface="ＭＳ Ｐゴシック" pitchFamily="34" charset="-128"/>
              </a:rPr>
              <a:t>‹#›</a:t>
            </a:fld>
            <a:endParaRPr lang="en-US">
              <a:ea typeface="ＭＳ Ｐゴシック" pitchFamily="34" charset="-128"/>
            </a:endParaRPr>
          </a:p>
        </p:txBody>
      </p:sp>
    </p:spTree>
    <p:extLst>
      <p:ext uri="{BB962C8B-B14F-4D97-AF65-F5344CB8AC3E}">
        <p14:creationId xmlns:p14="http://schemas.microsoft.com/office/powerpoint/2010/main" val="8646112"/>
      </p:ext>
    </p:extLst>
  </p:cSld>
  <p:clrMapOvr>
    <a:masterClrMapping/>
  </p:clrMapOvr>
  <p:transition spd="slow">
    <p:strips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a:xfrm>
            <a:off x="5829300" y="6570980"/>
            <a:ext cx="533400" cy="247650"/>
          </a:xfrm>
          <a:prstGeom prst="rect">
            <a:avLst/>
          </a:prstGeom>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1546438578"/>
      </p:ext>
    </p:extLst>
  </p:cSld>
  <p:clrMapOvr>
    <a:masterClrMapping/>
  </p:clrMapOvr>
  <p:transition spd="slow">
    <p:strips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a:xfrm>
            <a:off x="5829300" y="6570980"/>
            <a:ext cx="533400" cy="247650"/>
          </a:xfrm>
          <a:prstGeom prst="rect">
            <a:avLst/>
          </a:prstGeom>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1759711677"/>
      </p:ext>
    </p:extLst>
  </p:cSld>
  <p:clrMapOvr>
    <a:masterClrMapping/>
  </p:clrMapOvr>
  <p:transition spd="slow">
    <p:strips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a:xfrm>
            <a:off x="5829300" y="6570980"/>
            <a:ext cx="533400" cy="247650"/>
          </a:xfrm>
          <a:prstGeom prst="rect">
            <a:avLst/>
          </a:prstGeom>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endParaRPr lang="en-US"/>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387751741"/>
      </p:ext>
    </p:extLst>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696901276"/>
      </p:ext>
    </p:extLst>
  </p:cSld>
  <p:clrMapOvr>
    <a:masterClrMapping/>
  </p:clrMapOvr>
  <p:transition spd="slow">
    <p:strips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3" name="Slide Number Placeholder 2"/>
          <p:cNvSpPr>
            <a:spLocks noGrp="1"/>
          </p:cNvSpPr>
          <p:nvPr>
            <p:ph type="sldNum" sz="quarter" idx="11"/>
          </p:nvPr>
        </p:nvSpPr>
        <p:spPr>
          <a:xfrm>
            <a:off x="5829300" y="6570980"/>
            <a:ext cx="533400" cy="247650"/>
          </a:xfrm>
          <a:prstGeom prst="rect">
            <a:avLst/>
          </a:prstGeom>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514966411"/>
      </p:ext>
    </p:extLst>
  </p:cSld>
  <p:clrMapOvr>
    <a:masterClrMapping/>
  </p:clrMapOvr>
  <p:transition spd="slow">
    <p:strips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375231504"/>
      </p:ext>
    </p:extLst>
  </p:cSld>
  <p:clrMapOvr>
    <a:masterClrMapping/>
  </p:clrMapOvr>
  <p:transition spd="slow">
    <p:strips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867747600"/>
      </p:ext>
    </p:extLst>
  </p:cSld>
  <p:clrMapOvr>
    <a:masterClrMapping/>
  </p:clrMapOvr>
  <p:transition spd="slow">
    <p:strips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1325122299"/>
      </p:ext>
    </p:extLst>
  </p:cSld>
  <p:clrMapOvr>
    <a:masterClrMapping/>
  </p:clrMapOvr>
  <p:transition spd="slow">
    <p:strips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a:t>
            </a:r>
            <a:r>
              <a:rPr lang="en-US" sz="1200" b="1" i="0" err="1">
                <a:solidFill>
                  <a:srgbClr val="000000"/>
                </a:solidFill>
              </a:rPr>
              <a:t>Zuel</a:t>
            </a:r>
            <a:endParaRPr lang="en-US" sz="1200" b="1" i="0">
              <a:solidFill>
                <a:srgbClr val="000000"/>
              </a:solidFill>
            </a:endParaRP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email">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3349168268"/>
      </p:ext>
    </p:extLst>
  </p:cSld>
  <p:clrMapOvr>
    <a:masterClrMapping/>
  </p:clrMapOvr>
  <p:transition spd="slow">
    <p:strips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1900853744"/>
      </p:ext>
    </p:extLst>
  </p:cSld>
  <p:clrMapOvr>
    <a:masterClrMapping/>
  </p:clrMapOvr>
  <p:transition spd="slow">
    <p:strips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1" name="Slide Number Placeholder 10"/>
          <p:cNvSpPr>
            <a:spLocks noGrp="1"/>
          </p:cNvSpPr>
          <p:nvPr>
            <p:ph type="sldNum" sz="quarter" idx="15"/>
          </p:nvPr>
        </p:nvSpPr>
        <p:spPr>
          <a:xfrm>
            <a:off x="858465" y="6342434"/>
            <a:ext cx="600683" cy="369192"/>
          </a:xfrm>
        </p:spPr>
        <p:txBody>
          <a:bodyPr/>
          <a:lstStyle>
            <a:lvl1pPr>
              <a:defRPr sz="1600" b="1">
                <a:solidFill>
                  <a:schemeClr val="tx1"/>
                </a:solidFill>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526241136"/>
      </p:ext>
    </p:extLst>
  </p:cSld>
  <p:clrMapOvr>
    <a:masterClrMapping/>
  </p:clrMapOvr>
  <p:transition spd="slow">
    <p:strips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a:xfrm>
            <a:off x="826852" y="6381345"/>
            <a:ext cx="642836" cy="330281"/>
          </a:xfrm>
        </p:spPr>
        <p:txBody>
          <a:bodyPr/>
          <a:lstStyle>
            <a:lvl1pPr>
              <a:defRPr sz="1600" b="1">
                <a:solidFill>
                  <a:schemeClr val="tx1"/>
                </a:solidFill>
              </a:defRPr>
            </a:lvl1pPr>
          </a:lstStyle>
          <a:p>
            <a:pPr>
              <a:defRPr/>
            </a:pPr>
            <a:fld id="{E98B2DB1-2939-410B-970B-2257CCAD987C}" type="slidenum">
              <a:rPr lang="en-US" smtClean="0"/>
              <a:pPr>
                <a:defRPr/>
              </a:pPr>
              <a:t>‹#›</a:t>
            </a:fld>
            <a:endParaRPr lang="en-US"/>
          </a:p>
        </p:txBody>
      </p:sp>
    </p:spTree>
    <p:extLst>
      <p:ext uri="{BB962C8B-B14F-4D97-AF65-F5344CB8AC3E}">
        <p14:creationId xmlns:p14="http://schemas.microsoft.com/office/powerpoint/2010/main" val="1011686825"/>
      </p:ext>
    </p:extLst>
  </p:cSld>
  <p:clrMapOvr>
    <a:masterClrMapping/>
  </p:clrMapOvr>
  <p:transition spd="slow">
    <p:strips dir="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endParaRPr lang="en-US">
              <a:ea typeface="ＭＳ Ｐゴシック" pitchFamily="34" charset="-128"/>
            </a:endParaRP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225276712"/>
      </p:ext>
    </p:extLst>
  </p:cSld>
  <p:clrMapOvr>
    <a:masterClrMapping/>
  </p:clrMapOvr>
  <p:transition spd="slow">
    <p:strips dir="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1409630873"/>
      </p:ext>
    </p:extLst>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a:t>
            </a:r>
            <a:r>
              <a:rPr lang="en-US" sz="1200" b="1" i="0" err="1">
                <a:solidFill>
                  <a:srgbClr val="000000"/>
                </a:solidFill>
              </a:rPr>
              <a:t>Zuel</a:t>
            </a:r>
            <a:endParaRPr lang="en-US" sz="1200" b="1" i="0">
              <a:solidFill>
                <a:srgbClr val="000000"/>
              </a:solidFill>
            </a:endParaRP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email">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3053714762"/>
      </p:ext>
    </p:extLst>
  </p:cSld>
  <p:clrMapOvr>
    <a:masterClrMapping/>
  </p:clrMapOvr>
  <p:transition spd="slow">
    <p:strips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endParaRPr lang="en-US"/>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4265525498"/>
      </p:ext>
    </p:extLst>
  </p:cSld>
  <p:clrMapOvr>
    <a:masterClrMapping/>
  </p:clrMapOvr>
  <p:transition spd="slow">
    <p:strips dir="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endParaRPr lang="en-US"/>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992952194"/>
      </p:ext>
    </p:extLst>
  </p:cSld>
  <p:clrMapOvr>
    <a:masterClrMapping/>
  </p:clrMapOvr>
  <p:transition spd="slow">
    <p:strips dir="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 option 2">
    <p:spTree>
      <p:nvGrpSpPr>
        <p:cNvPr id="1" name=""/>
        <p:cNvGrpSpPr/>
        <p:nvPr/>
      </p:nvGrpSpPr>
      <p:grpSpPr>
        <a:xfrm>
          <a:off x="0" y="0"/>
          <a:ext cx="0" cy="0"/>
          <a:chOff x="0" y="0"/>
          <a:chExt cx="0" cy="0"/>
        </a:xfrm>
      </p:grpSpPr>
      <p:sp>
        <p:nvSpPr>
          <p:cNvPr id="12" name="Rectangle 11"/>
          <p:cNvSpPr/>
          <p:nvPr userDrawn="1"/>
        </p:nvSpPr>
        <p:spPr>
          <a:xfrm>
            <a:off x="0" y="1595441"/>
            <a:ext cx="12192000" cy="17811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6" name="Picture 15"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pic>
        <p:nvPicPr>
          <p:cNvPr id="17" name="Picture 1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8184992" y="1595439"/>
            <a:ext cx="3584448" cy="1783080"/>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algn="l" defTabSz="342900" fontAlgn="base">
              <a:spcBef>
                <a:spcPct val="0"/>
              </a:spcBef>
              <a:spcAft>
                <a:spcPct val="0"/>
              </a:spcAft>
              <a:defRPr/>
            </a:pPr>
            <a:endParaRPr lang="en-US">
              <a:ea typeface="ＭＳ Ｐゴシック" pitchFamily="34" charset="-128"/>
            </a:endParaRP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92235" y="6167121"/>
            <a:ext cx="2688936" cy="573022"/>
          </a:xfrm>
          <a:prstGeom prst="rect">
            <a:avLst/>
          </a:prstGeom>
        </p:spPr>
      </p:pic>
    </p:spTree>
    <p:extLst>
      <p:ext uri="{BB962C8B-B14F-4D97-AF65-F5344CB8AC3E}">
        <p14:creationId xmlns:p14="http://schemas.microsoft.com/office/powerpoint/2010/main" val="579539543"/>
      </p:ext>
    </p:extLst>
  </p:cSld>
  <p:clrMapOvr>
    <a:masterClrMapping/>
  </p:clrMapOvr>
  <p:transition spd="slow">
    <p:strips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8" name="Slide Number Placeholder 5">
            <a:extLst>
              <a:ext uri="{FF2B5EF4-FFF2-40B4-BE49-F238E27FC236}">
                <a16:creationId xmlns:a16="http://schemas.microsoft.com/office/drawing/2014/main" id="{406E9208-0569-F748-B856-6BD91ECFA498}"/>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019D8E36-813C-064D-8311-92B0A9FFBEC3}"/>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F38354D1-3425-CE4F-8D7B-361D9129D4B9}"/>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BE0EFDA2-BEA2-2D4A-B659-BAEA8BA2E489}"/>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F03DAB28-C748-CE4A-94E8-B9FF7ED5298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p:spPr>
      </p:pic>
      <p:sp>
        <p:nvSpPr>
          <p:cNvPr id="17" name="TextBox 16">
            <a:extLst>
              <a:ext uri="{FF2B5EF4-FFF2-40B4-BE49-F238E27FC236}">
                <a16:creationId xmlns:a16="http://schemas.microsoft.com/office/drawing/2014/main" id="{FF8D1845-84FE-E946-B10C-E8CB39CF7520}"/>
              </a:ext>
            </a:extLst>
          </p:cNvPr>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2956834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Title Slide option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able Placeholder 14">
            <a:extLst>
              <a:ext uri="{FF2B5EF4-FFF2-40B4-BE49-F238E27FC236}">
                <a16:creationId xmlns:a16="http://schemas.microsoft.com/office/drawing/2014/main" id="{777AAABA-0B80-A94B-884F-0A2D8CFF2126}"/>
              </a:ext>
            </a:extLst>
          </p:cNvPr>
          <p:cNvSpPr>
            <a:spLocks noGrp="1"/>
          </p:cNvSpPr>
          <p:nvPr>
            <p:ph type="tbl" sz="quarter" idx="13"/>
          </p:nvPr>
        </p:nvSpPr>
        <p:spPr>
          <a:xfrm>
            <a:off x="1694314" y="1678271"/>
            <a:ext cx="9782253" cy="4049713"/>
          </a:xfrm>
          <a:prstGeom prst="rect">
            <a:avLst/>
          </a:prstGeom>
        </p:spPr>
        <p:txBody>
          <a:bodyPr/>
          <a:lstStyle/>
          <a:p>
            <a:endParaRPr lang="en-US"/>
          </a:p>
        </p:txBody>
      </p:sp>
      <p:sp>
        <p:nvSpPr>
          <p:cNvPr id="48" name="Slide Number Placeholder 5">
            <a:extLst>
              <a:ext uri="{FF2B5EF4-FFF2-40B4-BE49-F238E27FC236}">
                <a16:creationId xmlns:a16="http://schemas.microsoft.com/office/drawing/2014/main" id="{EC79929C-DFB1-7B43-9754-8A8D56F1C12F}"/>
              </a:ext>
            </a:extLst>
          </p:cNvPr>
          <p:cNvSpPr>
            <a:spLocks noGrp="1"/>
          </p:cNvSpPr>
          <p:nvPr>
            <p:ph type="sldNum" sz="quarter" idx="14"/>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1" name="Text Placeholder 7">
            <a:extLst>
              <a:ext uri="{FF2B5EF4-FFF2-40B4-BE49-F238E27FC236}">
                <a16:creationId xmlns:a16="http://schemas.microsoft.com/office/drawing/2014/main" id="{7E9DBA24-3150-1E4C-9AD7-D3C0BEE47BED}"/>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3" name="Text Placeholder 9">
            <a:extLst>
              <a:ext uri="{FF2B5EF4-FFF2-40B4-BE49-F238E27FC236}">
                <a16:creationId xmlns:a16="http://schemas.microsoft.com/office/drawing/2014/main" id="{74DE3A03-E4F1-944A-8856-01DEA98C26C8}"/>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50885825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p:nvSpPr>
        <p:spPr bwMode="white">
          <a:xfrm>
            <a:off x="8719595" y="5923280"/>
            <a:ext cx="3472405"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725" y="6167121"/>
            <a:ext cx="2707955" cy="573022"/>
          </a:xfrm>
          <a:prstGeom prst="rect">
            <a:avLst/>
          </a:prstGeom>
        </p:spPr>
      </p:pic>
      <p:sp>
        <p:nvSpPr>
          <p:cNvPr id="4" name="Text Placeholder 3"/>
          <p:cNvSpPr>
            <a:spLocks noGrp="1"/>
          </p:cNvSpPr>
          <p:nvPr>
            <p:ph type="body" sz="quarter" idx="10"/>
          </p:nvPr>
        </p:nvSpPr>
        <p:spPr>
          <a:xfrm>
            <a:off x="1792288" y="3663462"/>
            <a:ext cx="7866891" cy="390773"/>
          </a:xfrm>
        </p:spPr>
        <p:txBody>
          <a:bodyPr>
            <a:no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1" cy="1740852"/>
          </a:xfrm>
        </p:spPr>
        <p:txBody>
          <a:bodyPr anchor="b"/>
          <a:lstStyle>
            <a:lvl1pPr>
              <a:defRPr sz="27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1" cy="1071564"/>
          </a:xfrm>
        </p:spPr>
        <p:txBody>
          <a:bodyPr>
            <a:no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7"/>
            <a:ext cx="4936067" cy="365125"/>
          </a:xfrm>
        </p:spPr>
        <p:txBody>
          <a:bodyPr/>
          <a:lstStyle>
            <a:lvl1pPr>
              <a:defRPr/>
            </a:lvl1pPr>
          </a:lstStyle>
          <a:p>
            <a:endParaRPr lang="en-US"/>
          </a:p>
        </p:txBody>
      </p:sp>
    </p:spTree>
    <p:extLst>
      <p:ext uri="{BB962C8B-B14F-4D97-AF65-F5344CB8AC3E}">
        <p14:creationId xmlns:p14="http://schemas.microsoft.com/office/powerpoint/2010/main" val="96179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option 1">
    <p:spTree>
      <p:nvGrpSpPr>
        <p:cNvPr id="1" name=""/>
        <p:cNvGrpSpPr/>
        <p:nvPr/>
      </p:nvGrpSpPr>
      <p:grpSpPr>
        <a:xfrm>
          <a:off x="0" y="0"/>
          <a:ext cx="0" cy="0"/>
          <a:chOff x="0" y="0"/>
          <a:chExt cx="0" cy="0"/>
        </a:xfrm>
      </p:grpSpPr>
      <p:sp>
        <p:nvSpPr>
          <p:cNvPr id="6" name="Rectangle 5"/>
          <p:cNvSpPr/>
          <p:nvPr/>
        </p:nvSpPr>
        <p:spPr>
          <a:xfrm>
            <a:off x="0" y="1595441"/>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CareDx_logo_+tag+5TM_v5_white.eps"/>
          <p:cNvPicPr>
            <a:picLocks noChangeAspect="1"/>
          </p:cNvPicPr>
          <p:nvPr/>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725" y="6167121"/>
            <a:ext cx="2707955" cy="57302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56" y="1595079"/>
            <a:ext cx="237744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7" name="TextBox 16"/>
          <p:cNvSpPr txBox="1"/>
          <p:nvPr/>
        </p:nvSpPr>
        <p:spPr>
          <a:xfrm>
            <a:off x="9531084" y="3397183"/>
            <a:ext cx="2938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Maxine Moir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a:ea typeface="+mn-ea"/>
                <a:cs typeface="+mn-cs"/>
              </a:rPr>
              <a:t>Kidney Transplant Recipient</a:t>
            </a:r>
          </a:p>
        </p:txBody>
      </p:sp>
    </p:spTree>
    <p:extLst>
      <p:ext uri="{BB962C8B-B14F-4D97-AF65-F5344CB8AC3E}">
        <p14:creationId xmlns:p14="http://schemas.microsoft.com/office/powerpoint/2010/main" val="3374079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option 2">
    <p:spTree>
      <p:nvGrpSpPr>
        <p:cNvPr id="1" name=""/>
        <p:cNvGrpSpPr/>
        <p:nvPr/>
      </p:nvGrpSpPr>
      <p:grpSpPr>
        <a:xfrm>
          <a:off x="0" y="0"/>
          <a:ext cx="0" cy="0"/>
          <a:chOff x="0" y="0"/>
          <a:chExt cx="0" cy="0"/>
        </a:xfrm>
      </p:grpSpPr>
      <p:sp>
        <p:nvSpPr>
          <p:cNvPr id="6" name="Rectangle 5"/>
          <p:cNvSpPr/>
          <p:nvPr/>
        </p:nvSpPr>
        <p:spPr>
          <a:xfrm>
            <a:off x="0" y="1595441"/>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CareDx_logo_+tag+5TM_v5_white.eps"/>
          <p:cNvPicPr>
            <a:picLocks noChangeAspect="1"/>
          </p:cNvPicPr>
          <p:nvPr/>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725" y="6167121"/>
            <a:ext cx="2707955" cy="573022"/>
          </a:xfrm>
          <a:prstGeom prst="rect">
            <a:avLst/>
          </a:prstGeom>
        </p:spPr>
      </p:pic>
    </p:spTree>
    <p:extLst>
      <p:ext uri="{BB962C8B-B14F-4D97-AF65-F5344CB8AC3E}">
        <p14:creationId xmlns:p14="http://schemas.microsoft.com/office/powerpoint/2010/main" val="2863118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option 3">
    <p:spTree>
      <p:nvGrpSpPr>
        <p:cNvPr id="1" name=""/>
        <p:cNvGrpSpPr/>
        <p:nvPr/>
      </p:nvGrpSpPr>
      <p:grpSpPr>
        <a:xfrm>
          <a:off x="0" y="0"/>
          <a:ext cx="0" cy="0"/>
          <a:chOff x="0" y="0"/>
          <a:chExt cx="0" cy="0"/>
        </a:xfrm>
      </p:grpSpPr>
      <p:sp>
        <p:nvSpPr>
          <p:cNvPr id="6" name="Rectangle 5"/>
          <p:cNvSpPr/>
          <p:nvPr/>
        </p:nvSpPr>
        <p:spPr>
          <a:xfrm>
            <a:off x="0" y="1595441"/>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CareDx_logo_+tag+5TM_v5_white.eps"/>
          <p:cNvPicPr>
            <a:picLocks noChangeAspect="1"/>
          </p:cNvPicPr>
          <p:nvPr/>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725" y="6167121"/>
            <a:ext cx="2707955" cy="573022"/>
          </a:xfrm>
          <a:prstGeom prst="rect">
            <a:avLst/>
          </a:prstGeom>
        </p:spPr>
      </p:pic>
    </p:spTree>
    <p:extLst>
      <p:ext uri="{BB962C8B-B14F-4D97-AF65-F5344CB8AC3E}">
        <p14:creationId xmlns:p14="http://schemas.microsoft.com/office/powerpoint/2010/main" val="4090818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5" y="449998"/>
            <a:ext cx="9782253" cy="517156"/>
          </a:xfrm>
          <a:prstGeom prst="rect">
            <a:avLst/>
          </a:prstGeom>
        </p:spPr>
        <p:txBody>
          <a:bodyPr vert="horz" anchor="b" anchorCtr="0">
            <a:noAutofit/>
          </a:bodyPr>
          <a:lstStyle>
            <a:lvl1pPr marL="0" indent="0">
              <a:lnSpc>
                <a:spcPct val="90000"/>
              </a:lnSpc>
              <a:spcBef>
                <a:spcPts val="0"/>
              </a:spcBef>
              <a:buNone/>
              <a:defRPr sz="2600" b="1">
                <a:solidFill>
                  <a:schemeClr val="tx1"/>
                </a:solidFill>
                <a:latin typeface="+mj-lt"/>
                <a:cs typeface="Arial"/>
              </a:defRPr>
            </a:lvl1pPr>
          </a:lstStyle>
          <a:p>
            <a:pPr lvl="0"/>
            <a:r>
              <a:rPr lang="en-US"/>
              <a:t>Click to edit Master text styles</a:t>
            </a:r>
          </a:p>
        </p:txBody>
      </p:sp>
      <p:sp>
        <p:nvSpPr>
          <p:cNvPr id="9" name="Text Placeholder 9"/>
          <p:cNvSpPr>
            <a:spLocks noGrp="1"/>
          </p:cNvSpPr>
          <p:nvPr>
            <p:ph type="body" sz="quarter" idx="12"/>
          </p:nvPr>
        </p:nvSpPr>
        <p:spPr>
          <a:xfrm>
            <a:off x="1694315" y="1092204"/>
            <a:ext cx="9756203" cy="420077"/>
          </a:xfrm>
          <a:prstGeom prst="rect">
            <a:avLst/>
          </a:prstGeom>
        </p:spPr>
        <p:txBody>
          <a:bodyPr vert="horz">
            <a:noAutofit/>
          </a:bodyPr>
          <a:lstStyle>
            <a:lvl1pPr marL="0" indent="0">
              <a:lnSpc>
                <a:spcPct val="90000"/>
              </a:lnSpc>
              <a:spcBef>
                <a:spcPts val="0"/>
              </a:spcBef>
              <a:buNone/>
              <a:defRPr sz="18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endParaRPr lang="en-US"/>
          </a:p>
        </p:txBody>
      </p:sp>
      <p:sp>
        <p:nvSpPr>
          <p:cNvPr id="11" name="Slide Number Placeholder 10"/>
          <p:cNvSpPr>
            <a:spLocks noGrp="1"/>
          </p:cNvSpPr>
          <p:nvPr>
            <p:ph type="sldNum" sz="quarter" idx="15"/>
          </p:nvPr>
        </p:nvSpPr>
        <p:spPr/>
        <p:txBody>
          <a:bodyPr/>
          <a:lstStyle/>
          <a:p>
            <a:fld id="{6FF17FD0-CE51-4629-B6C3-44D990614A61}" type="slidenum">
              <a:rPr lang="en-US" smtClean="0"/>
              <a:t>‹#›</a:t>
            </a:fld>
            <a:endParaRPr lang="en-US"/>
          </a:p>
        </p:txBody>
      </p:sp>
    </p:spTree>
    <p:extLst>
      <p:ext uri="{BB962C8B-B14F-4D97-AF65-F5344CB8AC3E}">
        <p14:creationId xmlns:p14="http://schemas.microsoft.com/office/powerpoint/2010/main" val="216474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rPr>
              <a:t>Presentation Name   |   Presenter Name   |   Date   |   Business Use Only  </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3842381300"/>
      </p:ext>
    </p:extLst>
  </p:cSld>
  <p:clrMapOvr>
    <a:masterClrMapping/>
  </p:clrMapOvr>
  <p:transition spd="slow">
    <p:strips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5" y="449998"/>
            <a:ext cx="9782253" cy="517156"/>
          </a:xfrm>
          <a:prstGeom prst="rect">
            <a:avLst/>
          </a:prstGeom>
        </p:spPr>
        <p:txBody>
          <a:bodyPr vert="horz" anchor="b" anchorCtr="0">
            <a:noAutofit/>
          </a:bodyPr>
          <a:lstStyle>
            <a:lvl1pPr marL="0" indent="0">
              <a:lnSpc>
                <a:spcPct val="90000"/>
              </a:lnSpc>
              <a:spcBef>
                <a:spcPts val="0"/>
              </a:spcBef>
              <a:buNone/>
              <a:defRPr sz="2600" b="1">
                <a:solidFill>
                  <a:schemeClr val="tx1"/>
                </a:solidFill>
                <a:latin typeface="+mj-lt"/>
                <a:cs typeface="Arial"/>
              </a:defRPr>
            </a:lvl1pPr>
          </a:lstStyle>
          <a:p>
            <a:pPr lvl="0"/>
            <a:r>
              <a:rPr lang="en-US"/>
              <a:t>Click to edit Master text styles</a:t>
            </a:r>
          </a:p>
        </p:txBody>
      </p:sp>
      <p:sp>
        <p:nvSpPr>
          <p:cNvPr id="9" name="Text Placeholder 9"/>
          <p:cNvSpPr>
            <a:spLocks noGrp="1"/>
          </p:cNvSpPr>
          <p:nvPr>
            <p:ph type="body" sz="quarter" idx="12"/>
          </p:nvPr>
        </p:nvSpPr>
        <p:spPr>
          <a:xfrm>
            <a:off x="1694315" y="1092204"/>
            <a:ext cx="9756203" cy="420077"/>
          </a:xfrm>
          <a:prstGeom prst="rect">
            <a:avLst/>
          </a:prstGeom>
        </p:spPr>
        <p:txBody>
          <a:bodyPr vert="horz">
            <a:noAutofit/>
          </a:bodyPr>
          <a:lstStyle>
            <a:lvl1pPr marL="0" indent="0">
              <a:lnSpc>
                <a:spcPct val="90000"/>
              </a:lnSpc>
              <a:spcBef>
                <a:spcPts val="0"/>
              </a:spcBef>
              <a:buNone/>
              <a:defRPr sz="18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p:txBody>
          <a:bodyPr/>
          <a:lstStyle>
            <a:lvl1pPr>
              <a:defRPr/>
            </a:lvl1pPr>
          </a:lstStyle>
          <a:p>
            <a:fld id="{6FF17FD0-CE51-4629-B6C3-44D990614A61}" type="slidenum">
              <a:rPr lang="en-US" smtClean="0"/>
              <a:t>‹#›</a:t>
            </a:fld>
            <a:endParaRPr lang="en-US"/>
          </a:p>
        </p:txBody>
      </p:sp>
      <p:sp>
        <p:nvSpPr>
          <p:cNvPr id="6" name="Footer Placeholder 1"/>
          <p:cNvSpPr>
            <a:spLocks noGrp="1"/>
          </p:cNvSpPr>
          <p:nvPr>
            <p:ph type="ftr" sz="quarter" idx="3"/>
          </p:nvPr>
        </p:nvSpPr>
        <p:spPr bwMode="auto">
          <a:xfrm>
            <a:off x="1170569" y="6499227"/>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600">
                <a:solidFill>
                  <a:schemeClr val="accent5"/>
                </a:solidFill>
                <a:cs typeface="Arial" charset="0"/>
              </a:defRPr>
            </a:lvl1pPr>
          </a:lstStyle>
          <a:p>
            <a:endParaRPr lang="en-US"/>
          </a:p>
        </p:txBody>
      </p:sp>
    </p:spTree>
    <p:extLst>
      <p:ext uri="{BB962C8B-B14F-4D97-AF65-F5344CB8AC3E}">
        <p14:creationId xmlns:p14="http://schemas.microsoft.com/office/powerpoint/2010/main" val="1984507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p>
            <a:fld id="{6FF17FD0-CE51-4629-B6C3-44D990614A61}" type="slidenum">
              <a:rPr lang="en-US" smtClean="0"/>
              <a:t>‹#›</a:t>
            </a:fld>
            <a:endParaRPr lang="en-US"/>
          </a:p>
        </p:txBody>
      </p:sp>
    </p:spTree>
    <p:extLst>
      <p:ext uri="{BB962C8B-B14F-4D97-AF65-F5344CB8AC3E}">
        <p14:creationId xmlns:p14="http://schemas.microsoft.com/office/powerpoint/2010/main" val="1987269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p>
            <a:fld id="{6FF17FD0-CE51-4629-B6C3-44D990614A61}" type="slidenum">
              <a:rPr lang="en-US" smtClean="0"/>
              <a:t>‹#›</a:t>
            </a:fld>
            <a:endParaRPr lang="en-US"/>
          </a:p>
        </p:txBody>
      </p:sp>
    </p:spTree>
    <p:extLst>
      <p:ext uri="{BB962C8B-B14F-4D97-AF65-F5344CB8AC3E}">
        <p14:creationId xmlns:p14="http://schemas.microsoft.com/office/powerpoint/2010/main" val="3757415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p>
            <a:fld id="{6FF17FD0-CE51-4629-B6C3-44D990614A61}" type="slidenum">
              <a:rPr lang="en-US" smtClean="0"/>
              <a:t>‹#›</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3800" y="6368980"/>
            <a:ext cx="1706880" cy="361188"/>
          </a:xfrm>
          <a:prstGeom prst="rect">
            <a:avLst/>
          </a:prstGeom>
        </p:spPr>
      </p:pic>
    </p:spTree>
    <p:extLst>
      <p:ext uri="{BB962C8B-B14F-4D97-AF65-F5344CB8AC3E}">
        <p14:creationId xmlns:p14="http://schemas.microsoft.com/office/powerpoint/2010/main" val="3383740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2" name="Group 11"/>
          <p:cNvGrpSpPr/>
          <p:nvPr/>
        </p:nvGrpSpPr>
        <p:grpSpPr>
          <a:xfrm>
            <a:off x="215901" y="1089026"/>
            <a:ext cx="3587751" cy="5319713"/>
            <a:chOff x="161925" y="1089025"/>
            <a:chExt cx="2690813" cy="5319713"/>
          </a:xfrm>
          <a:solidFill>
            <a:srgbClr val="DE6C6C"/>
          </a:solidFill>
        </p:grpSpPr>
        <p:sp>
          <p:nvSpPr>
            <p:cNvPr id="13" name="Freeform 5"/>
            <p:cNvSpPr>
              <a:spLocks/>
            </p:cNvSpPr>
            <p:nvPr/>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a:ea typeface="+mn-ea"/>
                <a:cs typeface="+mn-cs"/>
              </a:endParaRPr>
            </a:p>
          </p:txBody>
        </p:sp>
        <p:sp>
          <p:nvSpPr>
            <p:cNvPr id="14" name="Freeform 6"/>
            <p:cNvSpPr>
              <a:spLocks/>
            </p:cNvSpPr>
            <p:nvPr/>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a:ea typeface="+mn-ea"/>
                <a:cs typeface="+mn-cs"/>
              </a:endParaRPr>
            </a:p>
          </p:txBody>
        </p:sp>
        <p:sp>
          <p:nvSpPr>
            <p:cNvPr id="15" name="Freeform 7"/>
            <p:cNvSpPr>
              <a:spLocks/>
            </p:cNvSpPr>
            <p:nvPr/>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a:ea typeface="+mn-ea"/>
                <a:cs typeface="+mn-cs"/>
              </a:endParaRPr>
            </a:p>
          </p:txBody>
        </p:sp>
        <p:sp>
          <p:nvSpPr>
            <p:cNvPr id="16" name="Freeform 8"/>
            <p:cNvSpPr>
              <a:spLocks/>
            </p:cNvSpPr>
            <p:nvPr/>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a:ea typeface="+mn-ea"/>
                <a:cs typeface="+mn-cs"/>
              </a:endParaRPr>
            </a:p>
          </p:txBody>
        </p:sp>
        <p:sp>
          <p:nvSpPr>
            <p:cNvPr id="17" name="Freeform 9"/>
            <p:cNvSpPr>
              <a:spLocks noEditPoints="1"/>
            </p:cNvSpPr>
            <p:nvPr/>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a:ea typeface="+mn-ea"/>
                <a:cs typeface="+mn-cs"/>
              </a:endParaRPr>
            </a:p>
          </p:txBody>
        </p:sp>
      </p:grpSp>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10083800" y="6364408"/>
            <a:ext cx="1706880" cy="365760"/>
          </a:xfrm>
          <a:prstGeom prst="rect">
            <a:avLst/>
          </a:prstGeom>
        </p:spPr>
      </p:pic>
      <p:sp>
        <p:nvSpPr>
          <p:cNvPr id="8" name="Text Placeholder 7"/>
          <p:cNvSpPr>
            <a:spLocks noGrp="1"/>
          </p:cNvSpPr>
          <p:nvPr>
            <p:ph type="body" sz="quarter" idx="11"/>
          </p:nvPr>
        </p:nvSpPr>
        <p:spPr>
          <a:xfrm>
            <a:off x="1691218" y="1295402"/>
            <a:ext cx="9782253" cy="1624195"/>
          </a:xfrm>
          <a:prstGeom prst="rect">
            <a:avLst/>
          </a:prstGeom>
        </p:spPr>
        <p:txBody>
          <a:bodyPr vert="horz" anchor="b">
            <a:noAutofit/>
          </a:bodyPr>
          <a:lstStyle>
            <a:lvl1pPr marL="0" indent="0">
              <a:buNone/>
              <a:defRPr sz="3300" b="1">
                <a:solidFill>
                  <a:schemeClr val="bg2"/>
                </a:solidFill>
                <a:latin typeface="+mj-lt"/>
                <a:cs typeface="Arial"/>
              </a:defRPr>
            </a:lvl1pPr>
          </a:lstStyle>
          <a:p>
            <a:pPr lvl="0"/>
            <a:r>
              <a:rPr lang="en-US"/>
              <a:t>Click to edit Master text styles</a:t>
            </a:r>
          </a:p>
        </p:txBody>
      </p:sp>
      <p:sp>
        <p:nvSpPr>
          <p:cNvPr id="5" name="Slide Number Placeholder 5"/>
          <p:cNvSpPr>
            <a:spLocks noGrp="1"/>
          </p:cNvSpPr>
          <p:nvPr>
            <p:ph type="sldNum" sz="quarter" idx="14"/>
          </p:nvPr>
        </p:nvSpPr>
        <p:spPr/>
        <p:txBody>
          <a:bodyPr/>
          <a:lstStyle>
            <a:lvl1pPr>
              <a:defRPr>
                <a:solidFill>
                  <a:schemeClr val="bg2"/>
                </a:solidFill>
              </a:defRPr>
            </a:lvl1pPr>
          </a:lstStyle>
          <a:p>
            <a:fld id="{6FF17FD0-CE51-4629-B6C3-44D990614A61}" type="slidenum">
              <a:rPr lang="en-US" smtClean="0"/>
              <a:t>‹#›</a:t>
            </a:fld>
            <a:endParaRPr lang="en-US"/>
          </a:p>
        </p:txBody>
      </p:sp>
      <p:sp>
        <p:nvSpPr>
          <p:cNvPr id="4" name="Footer Placeholder 1"/>
          <p:cNvSpPr>
            <a:spLocks noGrp="1"/>
          </p:cNvSpPr>
          <p:nvPr>
            <p:ph type="ftr" sz="quarter" idx="13"/>
          </p:nvPr>
        </p:nvSpPr>
        <p:spPr>
          <a:xfrm>
            <a:off x="571637" y="6499227"/>
            <a:ext cx="4936067" cy="365125"/>
          </a:xfrm>
          <a:ln/>
        </p:spPr>
        <p:txBody>
          <a:bodyPr/>
          <a:lstStyle>
            <a:lvl1pPr>
              <a:defRPr>
                <a:solidFill>
                  <a:schemeClr val="bg2"/>
                </a:solidFill>
              </a:defRPr>
            </a:lvl1pPr>
          </a:lstStyle>
          <a:p>
            <a:endParaRPr lang="en-US"/>
          </a:p>
        </p:txBody>
      </p:sp>
      <p:sp>
        <p:nvSpPr>
          <p:cNvPr id="9" name="Text Placeholder 9"/>
          <p:cNvSpPr>
            <a:spLocks noGrp="1"/>
          </p:cNvSpPr>
          <p:nvPr>
            <p:ph type="body" sz="quarter" idx="12"/>
          </p:nvPr>
        </p:nvSpPr>
        <p:spPr>
          <a:xfrm>
            <a:off x="1691217" y="3159556"/>
            <a:ext cx="9756203" cy="1148677"/>
          </a:xfrm>
          <a:prstGeom prst="rect">
            <a:avLst/>
          </a:prstGeom>
        </p:spPr>
        <p:txBody>
          <a:bodyPr vert="horz">
            <a:normAutofit/>
          </a:bodyPr>
          <a:lstStyle>
            <a:lvl1pPr marL="0" indent="0">
              <a:buNone/>
              <a:defRPr sz="15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968016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fld id="{6FF17FD0-CE51-4629-B6C3-44D990614A61}" type="slidenum">
              <a:rPr lang="en-US" smtClean="0"/>
              <a:t>‹#›</a:t>
            </a:fld>
            <a:endParaRPr lang="en-US"/>
          </a:p>
        </p:txBody>
      </p:sp>
    </p:spTree>
    <p:extLst>
      <p:ext uri="{BB962C8B-B14F-4D97-AF65-F5344CB8AC3E}">
        <p14:creationId xmlns:p14="http://schemas.microsoft.com/office/powerpoint/2010/main" val="2719919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29A6-14C1-4695-A551-B4E361282C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D4C737-2812-46A2-8C9A-E9D1A8F6F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2EF57-EB50-4CD9-A144-34AC94B97FE0}"/>
              </a:ext>
            </a:extLst>
          </p:cNvPr>
          <p:cNvSpPr>
            <a:spLocks noGrp="1"/>
          </p:cNvSpPr>
          <p:nvPr>
            <p:ph type="dt" sz="half" idx="10"/>
          </p:nvPr>
        </p:nvSpPr>
        <p:spPr/>
        <p:txBody>
          <a:bodyPr/>
          <a:lstStyle/>
          <a:p>
            <a:fld id="{AAF2B717-6814-40EA-BA86-D0487D2B3B34}" type="datetimeFigureOut">
              <a:rPr lang="en-US" smtClean="0"/>
              <a:t>10/19/2021</a:t>
            </a:fld>
            <a:endParaRPr lang="en-US"/>
          </a:p>
        </p:txBody>
      </p:sp>
      <p:sp>
        <p:nvSpPr>
          <p:cNvPr id="5" name="Footer Placeholder 4">
            <a:extLst>
              <a:ext uri="{FF2B5EF4-FFF2-40B4-BE49-F238E27FC236}">
                <a16:creationId xmlns:a16="http://schemas.microsoft.com/office/drawing/2014/main" id="{B3942927-5B14-430C-8822-3A3D67414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473C4-3330-48A6-9D42-41F008D37B98}"/>
              </a:ext>
            </a:extLst>
          </p:cNvPr>
          <p:cNvSpPr>
            <a:spLocks noGrp="1"/>
          </p:cNvSpPr>
          <p:nvPr>
            <p:ph type="sldNum" sz="quarter" idx="12"/>
          </p:nvPr>
        </p:nvSpPr>
        <p:spPr/>
        <p:txBody>
          <a:bodyPr/>
          <a:lstStyle/>
          <a:p>
            <a:fld id="{6FF17FD0-CE51-4629-B6C3-44D990614A61}" type="slidenum">
              <a:rPr lang="en-US" smtClean="0"/>
              <a:t>‹#›</a:t>
            </a:fld>
            <a:endParaRPr lang="en-US"/>
          </a:p>
        </p:txBody>
      </p:sp>
    </p:spTree>
    <p:extLst>
      <p:ext uri="{BB962C8B-B14F-4D97-AF65-F5344CB8AC3E}">
        <p14:creationId xmlns:p14="http://schemas.microsoft.com/office/powerpoint/2010/main" val="3535457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5_Title Slide option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able Placeholder 14">
            <a:extLst>
              <a:ext uri="{FF2B5EF4-FFF2-40B4-BE49-F238E27FC236}">
                <a16:creationId xmlns:a16="http://schemas.microsoft.com/office/drawing/2014/main" id="{777AAABA-0B80-A94B-884F-0A2D8CFF2126}"/>
              </a:ext>
            </a:extLst>
          </p:cNvPr>
          <p:cNvSpPr>
            <a:spLocks noGrp="1"/>
          </p:cNvSpPr>
          <p:nvPr>
            <p:ph type="tbl" sz="quarter" idx="13"/>
          </p:nvPr>
        </p:nvSpPr>
        <p:spPr>
          <a:xfrm>
            <a:off x="1694314" y="1678271"/>
            <a:ext cx="9782253" cy="4049713"/>
          </a:xfrm>
          <a:prstGeom prst="rect">
            <a:avLst/>
          </a:prstGeom>
        </p:spPr>
        <p:txBody>
          <a:bodyPr/>
          <a:lstStyle/>
          <a:p>
            <a:r>
              <a:rPr lang="en-US"/>
              <a:t>Click icon to add table</a:t>
            </a:r>
          </a:p>
        </p:txBody>
      </p:sp>
      <p:sp>
        <p:nvSpPr>
          <p:cNvPr id="48" name="Slide Number Placeholder 5">
            <a:extLst>
              <a:ext uri="{FF2B5EF4-FFF2-40B4-BE49-F238E27FC236}">
                <a16:creationId xmlns:a16="http://schemas.microsoft.com/office/drawing/2014/main" id="{EC79929C-DFB1-7B43-9754-8A8D56F1C12F}"/>
              </a:ext>
            </a:extLst>
          </p:cNvPr>
          <p:cNvSpPr>
            <a:spLocks noGrp="1"/>
          </p:cNvSpPr>
          <p:nvPr>
            <p:ph type="sldNum" sz="quarter" idx="14"/>
          </p:nvPr>
        </p:nvSpPr>
        <p:spPr>
          <a:xfrm>
            <a:off x="4724400" y="6340527"/>
            <a:ext cx="2743200" cy="365125"/>
          </a:xfrm>
          <a:prstGeom prst="rect">
            <a:avLst/>
          </a:prstGeom>
        </p:spPr>
        <p:txBody>
          <a:bodyPr/>
          <a:lstStyle>
            <a:lvl1pPr algn="ctr">
              <a:defRPr sz="1400">
                <a:latin typeface="+mj-lt"/>
              </a:defRPr>
            </a:lvl1pPr>
          </a:lstStyle>
          <a:p>
            <a:fld id="{DF9E0693-2E3D-40EA-90B8-7C75B6938007}" type="slidenum">
              <a:rPr lang="en-US" smtClean="0"/>
              <a:t>‹#›</a:t>
            </a:fld>
            <a:endParaRPr lang="en-US"/>
          </a:p>
        </p:txBody>
      </p:sp>
      <p:sp>
        <p:nvSpPr>
          <p:cNvPr id="41" name="Text Placeholder 7">
            <a:extLst>
              <a:ext uri="{FF2B5EF4-FFF2-40B4-BE49-F238E27FC236}">
                <a16:creationId xmlns:a16="http://schemas.microsoft.com/office/drawing/2014/main" id="{7E9DBA24-3150-1E4C-9AD7-D3C0BEE47BED}"/>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3" name="Text Placeholder 9">
            <a:extLst>
              <a:ext uri="{FF2B5EF4-FFF2-40B4-BE49-F238E27FC236}">
                <a16:creationId xmlns:a16="http://schemas.microsoft.com/office/drawing/2014/main" id="{74DE3A03-E4F1-944A-8856-01DEA98C26C8}"/>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61675037"/>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4_Title Slide option 1">
  <p:cSld name="4_Title Slide option 1">
    <p:bg>
      <p:bgPr>
        <a:solidFill>
          <a:schemeClr val="lt1"/>
        </a:solidFill>
        <a:effectLst/>
      </p:bgPr>
    </p:bg>
    <p:spTree>
      <p:nvGrpSpPr>
        <p:cNvPr id="1" name="Shape 75"/>
        <p:cNvGrpSpPr/>
        <p:nvPr/>
      </p:nvGrpSpPr>
      <p:grpSpPr>
        <a:xfrm>
          <a:off x="0" y="0"/>
          <a:ext cx="0" cy="0"/>
          <a:chOff x="0" y="0"/>
          <a:chExt cx="0" cy="0"/>
        </a:xfrm>
      </p:grpSpPr>
      <p:sp>
        <p:nvSpPr>
          <p:cNvPr id="76" name="Google Shape;76;p5"/>
          <p:cNvSpPr/>
          <p:nvPr/>
        </p:nvSpPr>
        <p:spPr>
          <a:xfrm>
            <a:off x="10000347" y="1464905"/>
            <a:ext cx="1793200" cy="1964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77" name="Google Shape;77;p5"/>
          <p:cNvPicPr preferRelativeResize="0"/>
          <p:nvPr/>
        </p:nvPicPr>
        <p:blipFill rotWithShape="1">
          <a:blip r:embed="rId2">
            <a:alphaModFix/>
          </a:blip>
          <a:srcRect/>
          <a:stretch/>
        </p:blipFill>
        <p:spPr>
          <a:xfrm>
            <a:off x="9759712" y="6167123"/>
            <a:ext cx="2030968" cy="573023"/>
          </a:xfrm>
          <a:prstGeom prst="rect">
            <a:avLst/>
          </a:prstGeom>
          <a:noFill/>
          <a:ln>
            <a:noFill/>
          </a:ln>
        </p:spPr>
      </p:pic>
      <p:sp>
        <p:nvSpPr>
          <p:cNvPr id="78" name="Google Shape;78;p5"/>
          <p:cNvSpPr/>
          <p:nvPr/>
        </p:nvSpPr>
        <p:spPr>
          <a:xfrm>
            <a:off x="-20824" y="-9525"/>
            <a:ext cx="660400" cy="6877200"/>
          </a:xfrm>
          <a:prstGeom prst="rect">
            <a:avLst/>
          </a:prstGeom>
          <a:solidFill>
            <a:srgbClr val="D1333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FFFFFF"/>
              </a:solidFill>
              <a:latin typeface="Calibri"/>
              <a:ea typeface="Calibri"/>
              <a:cs typeface="Calibri"/>
              <a:sym typeface="Calibri"/>
            </a:endParaRPr>
          </a:p>
        </p:txBody>
      </p:sp>
      <p:grpSp>
        <p:nvGrpSpPr>
          <p:cNvPr id="79" name="Google Shape;79;p5"/>
          <p:cNvGrpSpPr/>
          <p:nvPr/>
        </p:nvGrpSpPr>
        <p:grpSpPr>
          <a:xfrm>
            <a:off x="-31061" y="3743976"/>
            <a:ext cx="671057" cy="3126504"/>
            <a:chOff x="-6350" y="3776785"/>
            <a:chExt cx="664063" cy="3093915"/>
          </a:xfrm>
        </p:grpSpPr>
        <p:sp>
          <p:nvSpPr>
            <p:cNvPr id="80" name="Google Shape;80;p5"/>
            <p:cNvSpPr/>
            <p:nvPr/>
          </p:nvSpPr>
          <p:spPr>
            <a:xfrm>
              <a:off x="0" y="6430353"/>
              <a:ext cx="218830" cy="218830"/>
            </a:xfrm>
            <a:prstGeom prst="rect">
              <a:avLst/>
            </a:prstGeom>
            <a:solidFill>
              <a:schemeClr val="lt1">
                <a:alpha val="3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1" name="Google Shape;81;p5"/>
            <p:cNvSpPr/>
            <p:nvPr/>
          </p:nvSpPr>
          <p:spPr>
            <a:xfrm>
              <a:off x="437905" y="6648695"/>
              <a:ext cx="218830" cy="218830"/>
            </a:xfrm>
            <a:prstGeom prst="rect">
              <a:avLst/>
            </a:prstGeom>
            <a:solidFill>
              <a:schemeClr val="lt1">
                <a:alpha val="3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2" name="Google Shape;82;p5"/>
            <p:cNvSpPr/>
            <p:nvPr/>
          </p:nvSpPr>
          <p:spPr>
            <a:xfrm>
              <a:off x="435708" y="6430353"/>
              <a:ext cx="218830" cy="21883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3" name="Google Shape;83;p5"/>
            <p:cNvSpPr/>
            <p:nvPr/>
          </p:nvSpPr>
          <p:spPr>
            <a:xfrm>
              <a:off x="219075" y="6651870"/>
              <a:ext cx="218830" cy="218830"/>
            </a:xfrm>
            <a:prstGeom prst="rect">
              <a:avLst/>
            </a:prstGeom>
            <a:solidFill>
              <a:schemeClr val="lt1">
                <a:alpha val="7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4" name="Google Shape;84;p5"/>
            <p:cNvSpPr/>
            <p:nvPr/>
          </p:nvSpPr>
          <p:spPr>
            <a:xfrm>
              <a:off x="218830" y="6210545"/>
              <a:ext cx="218830" cy="218830"/>
            </a:xfrm>
            <a:prstGeom prst="rect">
              <a:avLst/>
            </a:prstGeom>
            <a:solidFill>
              <a:schemeClr val="lt1">
                <a:alpha val="7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5" name="Google Shape;85;p5"/>
            <p:cNvSpPr/>
            <p:nvPr/>
          </p:nvSpPr>
          <p:spPr>
            <a:xfrm>
              <a:off x="0" y="6208103"/>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6" name="Google Shape;86;p5"/>
            <p:cNvSpPr/>
            <p:nvPr/>
          </p:nvSpPr>
          <p:spPr>
            <a:xfrm>
              <a:off x="0" y="5772395"/>
              <a:ext cx="218830" cy="218830"/>
            </a:xfrm>
            <a:prstGeom prst="rect">
              <a:avLst/>
            </a:prstGeom>
            <a:solidFill>
              <a:schemeClr val="lt1">
                <a:alpha val="7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7" name="Google Shape;87;p5"/>
            <p:cNvSpPr/>
            <p:nvPr/>
          </p:nvSpPr>
          <p:spPr>
            <a:xfrm>
              <a:off x="215900" y="5992203"/>
              <a:ext cx="218830" cy="218830"/>
            </a:xfrm>
            <a:prstGeom prst="rect">
              <a:avLst/>
            </a:prstGeom>
            <a:solidFill>
              <a:schemeClr val="lt1">
                <a:alpha val="3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8" name="Google Shape;88;p5"/>
            <p:cNvSpPr/>
            <p:nvPr/>
          </p:nvSpPr>
          <p:spPr>
            <a:xfrm>
              <a:off x="431800" y="5989028"/>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89" name="Google Shape;89;p5"/>
            <p:cNvSpPr/>
            <p:nvPr/>
          </p:nvSpPr>
          <p:spPr>
            <a:xfrm>
              <a:off x="0" y="5550145"/>
              <a:ext cx="218830" cy="218830"/>
            </a:xfrm>
            <a:prstGeom prst="rect">
              <a:avLst/>
            </a:prstGeom>
            <a:solidFill>
              <a:schemeClr val="lt1">
                <a:alpha val="3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0" name="Google Shape;90;p5"/>
            <p:cNvSpPr/>
            <p:nvPr/>
          </p:nvSpPr>
          <p:spPr>
            <a:xfrm>
              <a:off x="215900" y="5773128"/>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1" name="Google Shape;91;p5"/>
            <p:cNvSpPr/>
            <p:nvPr/>
          </p:nvSpPr>
          <p:spPr>
            <a:xfrm>
              <a:off x="438883" y="5334978"/>
              <a:ext cx="218830" cy="218830"/>
            </a:xfrm>
            <a:prstGeom prst="rect">
              <a:avLst/>
            </a:prstGeom>
            <a:solidFill>
              <a:schemeClr val="lt1">
                <a:alpha val="8862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2" name="Google Shape;92;p5"/>
            <p:cNvSpPr/>
            <p:nvPr/>
          </p:nvSpPr>
          <p:spPr>
            <a:xfrm>
              <a:off x="215900" y="5334978"/>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3" name="Google Shape;93;p5"/>
            <p:cNvSpPr/>
            <p:nvPr/>
          </p:nvSpPr>
          <p:spPr>
            <a:xfrm>
              <a:off x="431800" y="4668228"/>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4" name="Google Shape;94;p5"/>
            <p:cNvSpPr/>
            <p:nvPr/>
          </p:nvSpPr>
          <p:spPr>
            <a:xfrm>
              <a:off x="209550" y="4451595"/>
              <a:ext cx="218830" cy="218830"/>
            </a:xfrm>
            <a:prstGeom prst="rect">
              <a:avLst/>
            </a:prstGeom>
            <a:solidFill>
              <a:schemeClr val="lt1">
                <a:alpha val="7372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5" name="Google Shape;95;p5"/>
            <p:cNvSpPr/>
            <p:nvPr/>
          </p:nvSpPr>
          <p:spPr>
            <a:xfrm>
              <a:off x="-6350" y="3776785"/>
              <a:ext cx="218830" cy="218830"/>
            </a:xfrm>
            <a:prstGeom prst="rect">
              <a:avLst/>
            </a:prstGeom>
            <a:solidFill>
              <a:schemeClr val="lt1">
                <a:alpha val="1764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6" name="Google Shape;96;p5"/>
            <p:cNvSpPr/>
            <p:nvPr/>
          </p:nvSpPr>
          <p:spPr>
            <a:xfrm>
              <a:off x="0" y="4896828"/>
              <a:ext cx="218830" cy="218830"/>
            </a:xfrm>
            <a:prstGeom prst="rect">
              <a:avLst/>
            </a:prstGeom>
            <a:solidFill>
              <a:schemeClr val="lt1">
                <a:alpha val="6274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grpSp>
      <p:sp>
        <p:nvSpPr>
          <p:cNvPr id="97" name="Google Shape;97;p5"/>
          <p:cNvSpPr txBox="1">
            <a:spLocks noGrp="1"/>
          </p:cNvSpPr>
          <p:nvPr>
            <p:ph type="sldNum" idx="12"/>
          </p:nvPr>
        </p:nvSpPr>
        <p:spPr>
          <a:xfrm>
            <a:off x="4724400" y="6340527"/>
            <a:ext cx="2743200" cy="365200"/>
          </a:xfrm>
          <a:prstGeom prst="rect">
            <a:avLst/>
          </a:prstGeom>
          <a:noFill/>
          <a:ln>
            <a:noFill/>
          </a:ln>
        </p:spPr>
        <p:txBody>
          <a:bodyPr spcFirstLastPara="1" wrap="square" lIns="68575" tIns="34275" rIns="68575" bIns="34275" anchor="t" anchorCtr="0">
            <a:noAutofit/>
          </a:bodyPr>
          <a:lstStyle>
            <a:lvl1pPr marL="0" lvl="0" indent="0" algn="ctr">
              <a:spcBef>
                <a:spcPts val="0"/>
              </a:spcBef>
              <a:buNone/>
              <a:defRPr sz="1467">
                <a:solidFill>
                  <a:schemeClr val="dk2"/>
                </a:solidFill>
                <a:latin typeface="Calibri"/>
                <a:ea typeface="Calibri"/>
                <a:cs typeface="Calibri"/>
                <a:sym typeface="Calibri"/>
              </a:defRPr>
            </a:lvl1pPr>
            <a:lvl2pPr marL="0" lvl="1" indent="0" algn="ctr">
              <a:spcBef>
                <a:spcPts val="0"/>
              </a:spcBef>
              <a:buNone/>
              <a:defRPr sz="1467">
                <a:solidFill>
                  <a:schemeClr val="dk2"/>
                </a:solidFill>
                <a:latin typeface="Calibri"/>
                <a:ea typeface="Calibri"/>
                <a:cs typeface="Calibri"/>
                <a:sym typeface="Calibri"/>
              </a:defRPr>
            </a:lvl2pPr>
            <a:lvl3pPr marL="0" lvl="2" indent="0" algn="ctr">
              <a:spcBef>
                <a:spcPts val="0"/>
              </a:spcBef>
              <a:buNone/>
              <a:defRPr sz="1467">
                <a:solidFill>
                  <a:schemeClr val="dk2"/>
                </a:solidFill>
                <a:latin typeface="Calibri"/>
                <a:ea typeface="Calibri"/>
                <a:cs typeface="Calibri"/>
                <a:sym typeface="Calibri"/>
              </a:defRPr>
            </a:lvl3pPr>
            <a:lvl4pPr marL="0" lvl="3" indent="0" algn="ctr">
              <a:spcBef>
                <a:spcPts val="0"/>
              </a:spcBef>
              <a:buNone/>
              <a:defRPr sz="1467">
                <a:solidFill>
                  <a:schemeClr val="dk2"/>
                </a:solidFill>
                <a:latin typeface="Calibri"/>
                <a:ea typeface="Calibri"/>
                <a:cs typeface="Calibri"/>
                <a:sym typeface="Calibri"/>
              </a:defRPr>
            </a:lvl4pPr>
            <a:lvl5pPr marL="0" lvl="4" indent="0" algn="ctr">
              <a:spcBef>
                <a:spcPts val="0"/>
              </a:spcBef>
              <a:buNone/>
              <a:defRPr sz="1467">
                <a:solidFill>
                  <a:schemeClr val="dk2"/>
                </a:solidFill>
                <a:latin typeface="Calibri"/>
                <a:ea typeface="Calibri"/>
                <a:cs typeface="Calibri"/>
                <a:sym typeface="Calibri"/>
              </a:defRPr>
            </a:lvl5pPr>
            <a:lvl6pPr marL="0" lvl="5" indent="0" algn="ctr">
              <a:spcBef>
                <a:spcPts val="0"/>
              </a:spcBef>
              <a:buNone/>
              <a:defRPr sz="1467">
                <a:solidFill>
                  <a:schemeClr val="dk2"/>
                </a:solidFill>
                <a:latin typeface="Calibri"/>
                <a:ea typeface="Calibri"/>
                <a:cs typeface="Calibri"/>
                <a:sym typeface="Calibri"/>
              </a:defRPr>
            </a:lvl6pPr>
            <a:lvl7pPr marL="0" lvl="6" indent="0" algn="ctr">
              <a:spcBef>
                <a:spcPts val="0"/>
              </a:spcBef>
              <a:buNone/>
              <a:defRPr sz="1467">
                <a:solidFill>
                  <a:schemeClr val="dk2"/>
                </a:solidFill>
                <a:latin typeface="Calibri"/>
                <a:ea typeface="Calibri"/>
                <a:cs typeface="Calibri"/>
                <a:sym typeface="Calibri"/>
              </a:defRPr>
            </a:lvl7pPr>
            <a:lvl8pPr marL="0" lvl="7" indent="0" algn="ctr">
              <a:spcBef>
                <a:spcPts val="0"/>
              </a:spcBef>
              <a:buNone/>
              <a:defRPr sz="1467">
                <a:solidFill>
                  <a:schemeClr val="dk2"/>
                </a:solidFill>
                <a:latin typeface="Calibri"/>
                <a:ea typeface="Calibri"/>
                <a:cs typeface="Calibri"/>
                <a:sym typeface="Calibri"/>
              </a:defRPr>
            </a:lvl8pPr>
            <a:lvl9pPr marL="0" lvl="8" indent="0" algn="ctr">
              <a:spcBef>
                <a:spcPts val="0"/>
              </a:spcBef>
              <a:buNone/>
              <a:defRPr sz="1467">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
        <p:nvSpPr>
          <p:cNvPr id="98" name="Google Shape;98;p5"/>
          <p:cNvSpPr txBox="1">
            <a:spLocks noGrp="1"/>
          </p:cNvSpPr>
          <p:nvPr>
            <p:ph type="body" idx="1"/>
          </p:nvPr>
        </p:nvSpPr>
        <p:spPr>
          <a:xfrm>
            <a:off x="1694315" y="1678329"/>
            <a:ext cx="9533200" cy="4185600"/>
          </a:xfrm>
          <a:prstGeom prst="rect">
            <a:avLst/>
          </a:prstGeom>
          <a:noFill/>
          <a:ln>
            <a:noFill/>
          </a:ln>
        </p:spPr>
        <p:txBody>
          <a:bodyPr spcFirstLastPara="1" wrap="square" lIns="68575" tIns="34275" rIns="68575" bIns="34275" anchor="t" anchorCtr="0">
            <a:noAutofit/>
          </a:bodyPr>
          <a:lstStyle>
            <a:lvl1pPr marL="609555" lvl="0" indent="-482564" algn="l">
              <a:spcBef>
                <a:spcPts val="533"/>
              </a:spcBef>
              <a:spcAft>
                <a:spcPts val="0"/>
              </a:spcAft>
              <a:buSzPts val="2100"/>
              <a:buChar char="•"/>
              <a:defRPr>
                <a:solidFill>
                  <a:srgbClr val="545456"/>
                </a:solidFill>
              </a:defRPr>
            </a:lvl1pPr>
            <a:lvl2pPr marL="1219110" lvl="1" indent="-457167" algn="l">
              <a:spcBef>
                <a:spcPts val="533"/>
              </a:spcBef>
              <a:spcAft>
                <a:spcPts val="0"/>
              </a:spcAft>
              <a:buSzPts val="1800"/>
              <a:buChar char="–"/>
              <a:defRPr>
                <a:solidFill>
                  <a:srgbClr val="545456"/>
                </a:solidFill>
              </a:defRPr>
            </a:lvl2pPr>
            <a:lvl3pPr marL="1828664" lvl="2" indent="-431768" algn="l">
              <a:spcBef>
                <a:spcPts val="400"/>
              </a:spcBef>
              <a:spcAft>
                <a:spcPts val="0"/>
              </a:spcAft>
              <a:buSzPts val="1500"/>
              <a:buChar char="•"/>
              <a:defRPr>
                <a:solidFill>
                  <a:srgbClr val="545456"/>
                </a:solidFill>
              </a:defRPr>
            </a:lvl3pPr>
            <a:lvl4pPr marL="2438218" lvl="3" indent="-431768" algn="l">
              <a:spcBef>
                <a:spcPts val="400"/>
              </a:spcBef>
              <a:spcAft>
                <a:spcPts val="0"/>
              </a:spcAft>
              <a:buSzPts val="1500"/>
              <a:buChar char="–"/>
              <a:defRPr>
                <a:solidFill>
                  <a:srgbClr val="545456"/>
                </a:solidFill>
              </a:defRPr>
            </a:lvl4pPr>
            <a:lvl5pPr marL="3047772" lvl="4" indent="-423301" algn="l">
              <a:spcBef>
                <a:spcPts val="400"/>
              </a:spcBef>
              <a:spcAft>
                <a:spcPts val="0"/>
              </a:spcAft>
              <a:buSzPts val="1400"/>
              <a:buChar char="•"/>
              <a:defRPr>
                <a:solidFill>
                  <a:srgbClr val="545456"/>
                </a:solidFill>
              </a:defRPr>
            </a:lvl5pPr>
            <a:lvl6pPr marL="3657327" lvl="5" indent="-423301" algn="l">
              <a:spcBef>
                <a:spcPts val="400"/>
              </a:spcBef>
              <a:spcAft>
                <a:spcPts val="0"/>
              </a:spcAft>
              <a:buClr>
                <a:schemeClr val="dk1"/>
              </a:buClr>
              <a:buSzPts val="1400"/>
              <a:buChar char="•"/>
              <a:defRPr/>
            </a:lvl6pPr>
            <a:lvl7pPr marL="4266880" lvl="6" indent="-423301" algn="l">
              <a:spcBef>
                <a:spcPts val="400"/>
              </a:spcBef>
              <a:spcAft>
                <a:spcPts val="0"/>
              </a:spcAft>
              <a:buClr>
                <a:schemeClr val="dk1"/>
              </a:buClr>
              <a:buSzPts val="1400"/>
              <a:buChar char="•"/>
              <a:defRPr/>
            </a:lvl7pPr>
            <a:lvl8pPr marL="4876435" lvl="7" indent="-423301" algn="l">
              <a:spcBef>
                <a:spcPts val="400"/>
              </a:spcBef>
              <a:spcAft>
                <a:spcPts val="0"/>
              </a:spcAft>
              <a:buClr>
                <a:schemeClr val="dk1"/>
              </a:buClr>
              <a:buSzPts val="1400"/>
              <a:buChar char="•"/>
              <a:defRPr/>
            </a:lvl8pPr>
            <a:lvl9pPr marL="5485990" lvl="8" indent="-423301" algn="l">
              <a:spcBef>
                <a:spcPts val="400"/>
              </a:spcBef>
              <a:spcAft>
                <a:spcPts val="0"/>
              </a:spcAft>
              <a:buClr>
                <a:schemeClr val="dk1"/>
              </a:buClr>
              <a:buSzPts val="1400"/>
              <a:buChar char="•"/>
              <a:defRPr/>
            </a:lvl9pPr>
          </a:lstStyle>
          <a:p>
            <a:endParaRPr/>
          </a:p>
        </p:txBody>
      </p:sp>
      <p:sp>
        <p:nvSpPr>
          <p:cNvPr id="99" name="Google Shape;99;p5"/>
          <p:cNvSpPr txBox="1">
            <a:spLocks noGrp="1"/>
          </p:cNvSpPr>
          <p:nvPr>
            <p:ph type="body" idx="2"/>
          </p:nvPr>
        </p:nvSpPr>
        <p:spPr>
          <a:xfrm>
            <a:off x="1694315" y="449997"/>
            <a:ext cx="9782400" cy="517200"/>
          </a:xfrm>
          <a:prstGeom prst="rect">
            <a:avLst/>
          </a:prstGeom>
          <a:noFill/>
          <a:ln>
            <a:noFill/>
          </a:ln>
        </p:spPr>
        <p:txBody>
          <a:bodyPr spcFirstLastPara="1" wrap="square" lIns="68575" tIns="34275" rIns="68575" bIns="34275" anchor="b" anchorCtr="0">
            <a:noAutofit/>
          </a:bodyPr>
          <a:lstStyle>
            <a:lvl1pPr marL="609555" lvl="0" indent="-304776" algn="l">
              <a:spcBef>
                <a:spcPts val="667"/>
              </a:spcBef>
              <a:spcAft>
                <a:spcPts val="0"/>
              </a:spcAft>
              <a:buSzPts val="2700"/>
              <a:buNone/>
              <a:defRPr sz="3600" b="1" i="0">
                <a:solidFill>
                  <a:srgbClr val="545456"/>
                </a:solidFill>
                <a:latin typeface="Calibri"/>
                <a:ea typeface="Calibri"/>
                <a:cs typeface="Calibri"/>
                <a:sym typeface="Calibri"/>
              </a:defRPr>
            </a:lvl1pPr>
            <a:lvl2pPr marL="1219110" lvl="1" indent="-423301" algn="l">
              <a:spcBef>
                <a:spcPts val="400"/>
              </a:spcBef>
              <a:spcAft>
                <a:spcPts val="0"/>
              </a:spcAft>
              <a:buSzPts val="1400"/>
              <a:buChar char="–"/>
              <a:defRPr/>
            </a:lvl2pPr>
            <a:lvl3pPr marL="1828664" lvl="2" indent="-423301" algn="l">
              <a:spcBef>
                <a:spcPts val="400"/>
              </a:spcBef>
              <a:spcAft>
                <a:spcPts val="0"/>
              </a:spcAft>
              <a:buSzPts val="1400"/>
              <a:buChar char="•"/>
              <a:defRPr/>
            </a:lvl3pPr>
            <a:lvl4pPr marL="2438218" lvl="3" indent="-423301" algn="l">
              <a:spcBef>
                <a:spcPts val="400"/>
              </a:spcBef>
              <a:spcAft>
                <a:spcPts val="0"/>
              </a:spcAft>
              <a:buSzPts val="1400"/>
              <a:buChar char="–"/>
              <a:defRPr/>
            </a:lvl4pPr>
            <a:lvl5pPr marL="3047772" lvl="4" indent="-423301" algn="l">
              <a:spcBef>
                <a:spcPts val="400"/>
              </a:spcBef>
              <a:spcAft>
                <a:spcPts val="0"/>
              </a:spcAft>
              <a:buSzPts val="1400"/>
              <a:buChar char="•"/>
              <a:defRPr/>
            </a:lvl5pPr>
            <a:lvl6pPr marL="3657327" lvl="5" indent="-423301" algn="l">
              <a:spcBef>
                <a:spcPts val="400"/>
              </a:spcBef>
              <a:spcAft>
                <a:spcPts val="0"/>
              </a:spcAft>
              <a:buClr>
                <a:schemeClr val="dk1"/>
              </a:buClr>
              <a:buSzPts val="1400"/>
              <a:buChar char="•"/>
              <a:defRPr/>
            </a:lvl6pPr>
            <a:lvl7pPr marL="4266880" lvl="6" indent="-423301" algn="l">
              <a:spcBef>
                <a:spcPts val="400"/>
              </a:spcBef>
              <a:spcAft>
                <a:spcPts val="0"/>
              </a:spcAft>
              <a:buClr>
                <a:schemeClr val="dk1"/>
              </a:buClr>
              <a:buSzPts val="1400"/>
              <a:buChar char="•"/>
              <a:defRPr/>
            </a:lvl7pPr>
            <a:lvl8pPr marL="4876435" lvl="7" indent="-423301" algn="l">
              <a:spcBef>
                <a:spcPts val="400"/>
              </a:spcBef>
              <a:spcAft>
                <a:spcPts val="0"/>
              </a:spcAft>
              <a:buClr>
                <a:schemeClr val="dk1"/>
              </a:buClr>
              <a:buSzPts val="1400"/>
              <a:buChar char="•"/>
              <a:defRPr/>
            </a:lvl8pPr>
            <a:lvl9pPr marL="5485990" lvl="8" indent="-423301" algn="l">
              <a:spcBef>
                <a:spcPts val="400"/>
              </a:spcBef>
              <a:spcAft>
                <a:spcPts val="0"/>
              </a:spcAft>
              <a:buClr>
                <a:schemeClr val="dk1"/>
              </a:buClr>
              <a:buSzPts val="1400"/>
              <a:buChar char="•"/>
              <a:defRPr/>
            </a:lvl9pPr>
          </a:lstStyle>
          <a:p>
            <a:endParaRPr/>
          </a:p>
        </p:txBody>
      </p:sp>
      <p:sp>
        <p:nvSpPr>
          <p:cNvPr id="100" name="Google Shape;100;p5"/>
          <p:cNvSpPr txBox="1">
            <a:spLocks noGrp="1"/>
          </p:cNvSpPr>
          <p:nvPr>
            <p:ph type="body" idx="3"/>
          </p:nvPr>
        </p:nvSpPr>
        <p:spPr>
          <a:xfrm>
            <a:off x="1694315" y="1092201"/>
            <a:ext cx="9756400" cy="420000"/>
          </a:xfrm>
          <a:prstGeom prst="rect">
            <a:avLst/>
          </a:prstGeom>
          <a:noFill/>
          <a:ln>
            <a:noFill/>
          </a:ln>
        </p:spPr>
        <p:txBody>
          <a:bodyPr spcFirstLastPara="1" wrap="square" lIns="68575" tIns="34275" rIns="68575" bIns="34275" anchor="t" anchorCtr="0">
            <a:noAutofit/>
          </a:bodyPr>
          <a:lstStyle>
            <a:lvl1pPr marL="609555" lvl="0" indent="-304776" algn="l">
              <a:lnSpc>
                <a:spcPct val="90000"/>
              </a:lnSpc>
              <a:spcBef>
                <a:spcPts val="0"/>
              </a:spcBef>
              <a:spcAft>
                <a:spcPts val="0"/>
              </a:spcAft>
              <a:buSzPts val="1800"/>
              <a:buNone/>
              <a:defRPr sz="2400" b="1">
                <a:solidFill>
                  <a:srgbClr val="545456"/>
                </a:solidFill>
                <a:latin typeface="Calibri"/>
                <a:ea typeface="Calibri"/>
                <a:cs typeface="Calibri"/>
                <a:sym typeface="Calibri"/>
              </a:defRPr>
            </a:lvl1pPr>
            <a:lvl2pPr marL="1219110" lvl="1" indent="-423301" algn="l">
              <a:spcBef>
                <a:spcPts val="400"/>
              </a:spcBef>
              <a:spcAft>
                <a:spcPts val="0"/>
              </a:spcAft>
              <a:buSzPts val="1400"/>
              <a:buChar char="–"/>
              <a:defRPr/>
            </a:lvl2pPr>
            <a:lvl3pPr marL="1828664" lvl="2" indent="-423301" algn="l">
              <a:spcBef>
                <a:spcPts val="400"/>
              </a:spcBef>
              <a:spcAft>
                <a:spcPts val="0"/>
              </a:spcAft>
              <a:buSzPts val="1400"/>
              <a:buChar char="•"/>
              <a:defRPr/>
            </a:lvl3pPr>
            <a:lvl4pPr marL="2438218" lvl="3" indent="-423301" algn="l">
              <a:spcBef>
                <a:spcPts val="400"/>
              </a:spcBef>
              <a:spcAft>
                <a:spcPts val="0"/>
              </a:spcAft>
              <a:buSzPts val="1400"/>
              <a:buChar char="–"/>
              <a:defRPr/>
            </a:lvl4pPr>
            <a:lvl5pPr marL="3047772" lvl="4" indent="-423301" algn="l">
              <a:spcBef>
                <a:spcPts val="400"/>
              </a:spcBef>
              <a:spcAft>
                <a:spcPts val="0"/>
              </a:spcAft>
              <a:buSzPts val="1400"/>
              <a:buChar char="•"/>
              <a:defRPr/>
            </a:lvl5pPr>
            <a:lvl6pPr marL="3657327" lvl="5" indent="-423301" algn="l">
              <a:spcBef>
                <a:spcPts val="400"/>
              </a:spcBef>
              <a:spcAft>
                <a:spcPts val="0"/>
              </a:spcAft>
              <a:buClr>
                <a:schemeClr val="dk1"/>
              </a:buClr>
              <a:buSzPts val="1400"/>
              <a:buChar char="•"/>
              <a:defRPr/>
            </a:lvl6pPr>
            <a:lvl7pPr marL="4266880" lvl="6" indent="-423301" algn="l">
              <a:spcBef>
                <a:spcPts val="400"/>
              </a:spcBef>
              <a:spcAft>
                <a:spcPts val="0"/>
              </a:spcAft>
              <a:buClr>
                <a:schemeClr val="dk1"/>
              </a:buClr>
              <a:buSzPts val="1400"/>
              <a:buChar char="•"/>
              <a:defRPr/>
            </a:lvl7pPr>
            <a:lvl8pPr marL="4876435" lvl="7" indent="-423301" algn="l">
              <a:spcBef>
                <a:spcPts val="400"/>
              </a:spcBef>
              <a:spcAft>
                <a:spcPts val="0"/>
              </a:spcAft>
              <a:buClr>
                <a:schemeClr val="dk1"/>
              </a:buClr>
              <a:buSzPts val="1400"/>
              <a:buChar char="•"/>
              <a:defRPr/>
            </a:lvl8pPr>
            <a:lvl9pPr marL="5485990" lvl="8" indent="-423301" algn="l">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192572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7E8021-65A1-4BB7-BEE9-FF925DE6FE56}"/>
              </a:ext>
            </a:extLst>
          </p:cNvPr>
          <p:cNvSpPr>
            <a:spLocks noGrp="1"/>
          </p:cNvSpPr>
          <p:nvPr>
            <p:ph type="ftr" sz="quarter" idx="10"/>
          </p:nvPr>
        </p:nvSpPr>
        <p:spPr/>
        <p:txBody>
          <a:body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3" name="Slide Number Placeholder 2">
            <a:extLst>
              <a:ext uri="{FF2B5EF4-FFF2-40B4-BE49-F238E27FC236}">
                <a16:creationId xmlns:a16="http://schemas.microsoft.com/office/drawing/2014/main" id="{01DF7C92-5DD4-4388-B08D-F6BFD2693252}"/>
              </a:ext>
            </a:extLst>
          </p:cNvPr>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405038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1" name="Slide Number Placeholder 10"/>
          <p:cNvSpPr>
            <a:spLocks noGrp="1"/>
          </p:cNvSpPr>
          <p:nvPr>
            <p:ph type="sldNum" sz="quarter" idx="15"/>
          </p:nvPr>
        </p:nvSpPr>
        <p:spPr>
          <a:xfrm>
            <a:off x="858465" y="6342434"/>
            <a:ext cx="600683" cy="369192"/>
          </a:xfrm>
        </p:spPr>
        <p:txBody>
          <a:bodyPr/>
          <a:lstStyle>
            <a:lvl1pPr>
              <a:defRPr sz="1600" b="1">
                <a:solidFill>
                  <a:schemeClr val="tx1"/>
                </a:solidFill>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156879168"/>
      </p:ext>
    </p:extLst>
  </p:cSld>
  <p:clrMapOvr>
    <a:masterClrMapping/>
  </p:clrMapOvr>
  <p:transition spd="slow">
    <p:strips dir="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5304-3DC4-2C46-9A76-ABF1687CD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9A259-63DB-F149-A1AA-5C3DC69F8550}"/>
              </a:ext>
            </a:extLst>
          </p:cNvPr>
          <p:cNvSpPr>
            <a:spLocks noGrp="1"/>
          </p:cNvSpPr>
          <p:nvPr>
            <p:ph type="dt" sz="half" idx="10"/>
          </p:nvPr>
        </p:nvSpPr>
        <p:spPr/>
        <p:txBody>
          <a:bodyPr/>
          <a:lstStyle/>
          <a:p>
            <a:fld id="{40A5766C-C24C-9948-9853-8377AC945B46}" type="datetimeFigureOut">
              <a:rPr lang="en-US" smtClean="0"/>
              <a:t>10/19/2021</a:t>
            </a:fld>
            <a:endParaRPr lang="en-US"/>
          </a:p>
        </p:txBody>
      </p:sp>
      <p:sp>
        <p:nvSpPr>
          <p:cNvPr id="4" name="Footer Placeholder 3">
            <a:extLst>
              <a:ext uri="{FF2B5EF4-FFF2-40B4-BE49-F238E27FC236}">
                <a16:creationId xmlns:a16="http://schemas.microsoft.com/office/drawing/2014/main" id="{29535590-730B-9C41-85F3-B975AD3BB4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CCFF9-9AC6-F449-A5D8-30880CEEE10D}"/>
              </a:ext>
            </a:extLst>
          </p:cNvPr>
          <p:cNvSpPr>
            <a:spLocks noGrp="1"/>
          </p:cNvSpPr>
          <p:nvPr>
            <p:ph type="sldNum" sz="quarter" idx="12"/>
          </p:nvPr>
        </p:nvSpPr>
        <p:spPr/>
        <p:txBody>
          <a:bodyPr/>
          <a:lstStyle/>
          <a:p>
            <a:fld id="{13BE019B-93DE-9D44-8711-D252324F1215}" type="slidenum">
              <a:rPr lang="en-US" smtClean="0"/>
              <a:t>‹#›</a:t>
            </a:fld>
            <a:endParaRPr lang="en-US"/>
          </a:p>
        </p:txBody>
      </p:sp>
    </p:spTree>
    <p:extLst>
      <p:ext uri="{BB962C8B-B14F-4D97-AF65-F5344CB8AC3E}">
        <p14:creationId xmlns:p14="http://schemas.microsoft.com/office/powerpoint/2010/main" val="3103120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6_Title Slide option 1">
    <p:spTree>
      <p:nvGrpSpPr>
        <p:cNvPr id="1" name=""/>
        <p:cNvGrpSpPr/>
        <p:nvPr/>
      </p:nvGrpSpPr>
      <p:grpSpPr>
        <a:xfrm>
          <a:off x="0" y="0"/>
          <a:ext cx="0" cy="0"/>
          <a:chOff x="0" y="0"/>
          <a:chExt cx="0" cy="0"/>
        </a:xfrm>
      </p:grpSpPr>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2" name="Rectangle 21">
            <a:extLst>
              <a:ext uri="{FF2B5EF4-FFF2-40B4-BE49-F238E27FC236}">
                <a16:creationId xmlns:a16="http://schemas.microsoft.com/office/drawing/2014/main" id="{A9D5789D-A87A-A34D-A0D8-34C3A51B1863}"/>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3" name="Group 22">
            <a:extLst>
              <a:ext uri="{FF2B5EF4-FFF2-40B4-BE49-F238E27FC236}">
                <a16:creationId xmlns:a16="http://schemas.microsoft.com/office/drawing/2014/main" id="{416BB663-3F72-F44C-9E7C-9DA2E4362551}"/>
              </a:ext>
            </a:extLst>
          </p:cNvPr>
          <p:cNvGrpSpPr/>
          <p:nvPr userDrawn="1"/>
        </p:nvGrpSpPr>
        <p:grpSpPr bwMode="gray">
          <a:xfrm>
            <a:off x="-31064" y="3744097"/>
            <a:ext cx="671079" cy="3126603"/>
            <a:chOff x="-6350" y="3776785"/>
            <a:chExt cx="664063" cy="3093915"/>
          </a:xfrm>
        </p:grpSpPr>
        <p:sp>
          <p:nvSpPr>
            <p:cNvPr id="24" name="Rectangle 23">
              <a:extLst>
                <a:ext uri="{FF2B5EF4-FFF2-40B4-BE49-F238E27FC236}">
                  <a16:creationId xmlns:a16="http://schemas.microsoft.com/office/drawing/2014/main" id="{7C719674-21D6-894E-B3A9-2C1F699E94C0}"/>
                </a:ext>
              </a:extLst>
            </p:cNvPr>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D20CDA-7F63-DA44-B8E2-AB8AE7E2031A}"/>
                </a:ext>
              </a:extLst>
            </p:cNvPr>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61549D-8030-2B44-BF37-CD98B896F5E5}"/>
                </a:ext>
              </a:extLst>
            </p:cNvPr>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73D008-BE63-E34D-A21F-5A177437B36B}"/>
                </a:ext>
              </a:extLst>
            </p:cNvPr>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20E1DB-0B6F-2C42-8084-4456EFF8A396}"/>
                </a:ext>
              </a:extLst>
            </p:cNvPr>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D340B-2185-1943-ABAA-9512E2EDD5E9}"/>
                </a:ext>
              </a:extLst>
            </p:cNvPr>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959654-23D7-914A-AA0D-DAC322065B3A}"/>
                </a:ext>
              </a:extLst>
            </p:cNvPr>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7B881E-8C43-894C-BE84-9C29DF25B4C5}"/>
                </a:ext>
              </a:extLst>
            </p:cNvPr>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67524C-99CA-0C4B-BEE3-725980CDA02B}"/>
                </a:ext>
              </a:extLst>
            </p:cNvPr>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3396659-7CE1-4A48-B5C8-E1E4B04BB25B}"/>
                </a:ext>
              </a:extLst>
            </p:cNvPr>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1FFDDF-8FC1-0442-94D0-CB192E3CCD55}"/>
                </a:ext>
              </a:extLst>
            </p:cNvPr>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CC6CD8-C8A5-5E4F-9F22-BC0D2B899F53}"/>
                </a:ext>
              </a:extLst>
            </p:cNvPr>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5E88A37-5D96-3549-9AE7-1C3A35023917}"/>
                </a:ext>
              </a:extLst>
            </p:cNvPr>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4D9E42-565F-8C45-80B2-66E92EA0730C}"/>
                </a:ext>
              </a:extLst>
            </p:cNvPr>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A8519F-A01D-8743-ADF2-F1BD4A8EDFDE}"/>
                </a:ext>
              </a:extLst>
            </p:cNvPr>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C20B3F-A5E9-8B46-B8BE-AB615F21B4F5}"/>
                </a:ext>
              </a:extLst>
            </p:cNvPr>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85A7CF-45EE-0141-982D-4D7AACCE0D87}"/>
                </a:ext>
              </a:extLst>
            </p:cNvPr>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Slide Number Placeholder 5">
            <a:extLst>
              <a:ext uri="{FF2B5EF4-FFF2-40B4-BE49-F238E27FC236}">
                <a16:creationId xmlns:a16="http://schemas.microsoft.com/office/drawing/2014/main" id="{C8208E69-4AB5-1049-B263-1CBA3ED3632E}"/>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42" name="Content Placeholder 13">
            <a:extLst>
              <a:ext uri="{FF2B5EF4-FFF2-40B4-BE49-F238E27FC236}">
                <a16:creationId xmlns:a16="http://schemas.microsoft.com/office/drawing/2014/main" id="{6F0E6785-2716-FA49-8C33-D5E68B4A671D}"/>
              </a:ext>
            </a:extLst>
          </p:cNvPr>
          <p:cNvSpPr>
            <a:spLocks noGrp="1"/>
          </p:cNvSpPr>
          <p:nvPr>
            <p:ph sz="quarter" idx="16"/>
          </p:nvPr>
        </p:nvSpPr>
        <p:spPr>
          <a:xfrm>
            <a:off x="1694314" y="1678329"/>
            <a:ext cx="9533129" cy="4185527"/>
          </a:xfrm>
          <a:prstGeom prst="rect">
            <a:avLst/>
          </a:prstGeo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a:extLst>
              <a:ext uri="{FF2B5EF4-FFF2-40B4-BE49-F238E27FC236}">
                <a16:creationId xmlns:a16="http://schemas.microsoft.com/office/drawing/2014/main" id="{AFF7C118-01A0-C341-9089-71F26429D743}"/>
              </a:ext>
            </a:extLst>
          </p:cNvPr>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i="0">
                <a:solidFill>
                  <a:schemeClr val="tx1">
                    <a:lumMod val="95000"/>
                    <a:lumOff val="5000"/>
                  </a:schemeClr>
                </a:solidFill>
                <a:latin typeface="Calibri" panose="020F0502020204030204" pitchFamily="34" charset="0"/>
                <a:cs typeface="Calibri" panose="020F0502020204030204" pitchFamily="34" charset="0"/>
              </a:defRPr>
            </a:lvl1pPr>
          </a:lstStyle>
          <a:p>
            <a:pPr lvl="0"/>
            <a:r>
              <a:rPr lang="en-US"/>
              <a:t>Click to edit Master</a:t>
            </a:r>
          </a:p>
        </p:txBody>
      </p:sp>
      <p:sp>
        <p:nvSpPr>
          <p:cNvPr id="44" name="Text Placeholder 9">
            <a:extLst>
              <a:ext uri="{FF2B5EF4-FFF2-40B4-BE49-F238E27FC236}">
                <a16:creationId xmlns:a16="http://schemas.microsoft.com/office/drawing/2014/main" id="{4D7835B5-39B4-0C49-B981-EBBB9371F41F}"/>
              </a:ext>
            </a:extLst>
          </p:cNvPr>
          <p:cNvSpPr>
            <a:spLocks noGrp="1"/>
          </p:cNvSpPr>
          <p:nvPr>
            <p:ph type="body" sz="quarter" idx="17"/>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95000"/>
                    <a:lumOff val="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1965680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2698146808"/>
      </p:ext>
    </p:extLst>
  </p:cSld>
  <p:clrMapOvr>
    <a:masterClrMapping/>
  </p:clrMapOvr>
  <p:transition spd="slow">
    <p:strips dir="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3371230375"/>
      </p:ext>
    </p:extLst>
  </p:cSld>
  <p:clrMapOvr>
    <a:masterClrMapping/>
  </p:clrMapOvr>
  <p:transition spd="slow">
    <p:strips dir="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3948624210"/>
      </p:ext>
    </p:extLst>
  </p:cSld>
  <p:clrMapOvr>
    <a:masterClrMapping/>
  </p:clrMapOvr>
  <p:transition spd="slow">
    <p:strips dir="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Zuel</a:t>
            </a: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cstate="email">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3749575375"/>
      </p:ext>
    </p:extLst>
  </p:cSld>
  <p:clrMapOvr>
    <a:masterClrMapping/>
  </p:clrMapOvr>
  <p:transition spd="slow">
    <p:strips dir="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rPr>
              <a:t>Presentation Name   |   Presenter Name   |   Date   |   Business Use Only  </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3019921031"/>
      </p:ext>
    </p:extLst>
  </p:cSld>
  <p:clrMapOvr>
    <a:masterClrMapping/>
  </p:clrMapOvr>
  <p:transition spd="slow">
    <p:strips dir="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D1B0B9C7-DB8E-4E38-BC88-A0402A461156}"/>
              </a:ext>
            </a:extLst>
          </p:cNvPr>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208968917"/>
      </p:ext>
    </p:extLst>
  </p:cSld>
  <p:clrMapOvr>
    <a:masterClrMapping/>
  </p:clrMapOvr>
  <p:transition spd="slow">
    <p:strips dir="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ABDEB2E-84F7-4774-AFDA-770F098A8190}"/>
              </a:ext>
            </a:extLst>
          </p:cNvPr>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910927743"/>
      </p:ext>
    </p:extLst>
  </p:cSld>
  <p:clrMapOvr>
    <a:masterClrMapping/>
  </p:clrMapOvr>
  <p:transition spd="slow">
    <p:strips dir="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116258239"/>
      </p:ext>
    </p:extLst>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a:xfrm>
            <a:off x="826852" y="6381345"/>
            <a:ext cx="642836" cy="330281"/>
          </a:xfrm>
        </p:spPr>
        <p:txBody>
          <a:bodyPr/>
          <a:lstStyle>
            <a:lvl1pPr>
              <a:defRPr sz="1600" b="1">
                <a:solidFill>
                  <a:schemeClr val="tx1"/>
                </a:solidFill>
              </a:defRPr>
            </a:lvl1pPr>
          </a:lstStyle>
          <a:p>
            <a:pPr>
              <a:defRPr/>
            </a:pPr>
            <a:fld id="{E98B2DB1-2939-410B-970B-2257CCAD987C}" type="slidenum">
              <a:rPr lang="en-US" smtClean="0"/>
              <a:pPr>
                <a:defRPr/>
              </a:pPr>
              <a:t>‹#›</a:t>
            </a:fld>
            <a:endParaRPr lang="en-US"/>
          </a:p>
        </p:txBody>
      </p:sp>
    </p:spTree>
    <p:extLst>
      <p:ext uri="{BB962C8B-B14F-4D97-AF65-F5344CB8AC3E}">
        <p14:creationId xmlns:p14="http://schemas.microsoft.com/office/powerpoint/2010/main" val="1678442721"/>
      </p:ext>
    </p:extLst>
  </p:cSld>
  <p:clrMapOvr>
    <a:masterClrMapping/>
  </p:clrMapOvr>
  <p:transition spd="slow">
    <p:strips dir="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3448379332"/>
      </p:ext>
    </p:extLst>
  </p:cSld>
  <p:clrMapOvr>
    <a:masterClrMapping/>
  </p:clrMapOvr>
  <p:transition spd="slow">
    <p:strips dir="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823107519"/>
      </p:ext>
    </p:extLst>
  </p:cSld>
  <p:clrMapOvr>
    <a:masterClrMapping/>
  </p:clrMapOvr>
  <p:transition spd="slow">
    <p:strips dir="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r>
              <a:rPr lang="en-US"/>
              <a:t>Presentation Name   |   Presenter Name   |   Date   |   Business Use Only  </a:t>
            </a:r>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663084002"/>
      </p:ext>
    </p:extLst>
  </p:cSld>
  <p:clrMapOvr>
    <a:masterClrMapping/>
  </p:clrMapOvr>
  <p:transition spd="slow">
    <p:strips dir="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itle Slide option 2">
    <p:spTree>
      <p:nvGrpSpPr>
        <p:cNvPr id="1" name=""/>
        <p:cNvGrpSpPr/>
        <p:nvPr/>
      </p:nvGrpSpPr>
      <p:grpSpPr>
        <a:xfrm>
          <a:off x="0" y="0"/>
          <a:ext cx="0" cy="0"/>
          <a:chOff x="0" y="0"/>
          <a:chExt cx="0" cy="0"/>
        </a:xfrm>
      </p:grpSpPr>
      <p:sp>
        <p:nvSpPr>
          <p:cNvPr id="12" name="Rectangle 11"/>
          <p:cNvSpPr/>
          <p:nvPr userDrawn="1"/>
        </p:nvSpPr>
        <p:spPr>
          <a:xfrm>
            <a:off x="0" y="1595441"/>
            <a:ext cx="12192000" cy="17811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pic>
        <p:nvPicPr>
          <p:cNvPr id="16" name="Picture 15"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3481161" cy="2299655"/>
          </a:xfrm>
          <a:prstGeom prst="rect">
            <a:avLst/>
          </a:prstGeom>
        </p:spPr>
      </p:pic>
      <p:pic>
        <p:nvPicPr>
          <p:cNvPr id="17" name="Picture 1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8184992" y="1595439"/>
            <a:ext cx="3584448" cy="1783080"/>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algn="l" defTabSz="342900" fontAlgn="base">
              <a:spcBef>
                <a:spcPct val="0"/>
              </a:spcBef>
              <a:spcAft>
                <a:spcPct val="0"/>
              </a:spcAft>
              <a:defRPr/>
            </a:pPr>
            <a:r>
              <a:rPr lang="en-US">
                <a:ea typeface="ＭＳ Ｐゴシック" pitchFamily="34" charset="-128"/>
              </a:rPr>
              <a:t>Presentation Name   |   Presenter Name   |   Date   |   Business Use Only  </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92235" y="6167121"/>
            <a:ext cx="2688936" cy="573022"/>
          </a:xfrm>
          <a:prstGeom prst="rect">
            <a:avLst/>
          </a:prstGeom>
        </p:spPr>
      </p:pic>
    </p:spTree>
    <p:extLst>
      <p:ext uri="{BB962C8B-B14F-4D97-AF65-F5344CB8AC3E}">
        <p14:creationId xmlns:p14="http://schemas.microsoft.com/office/powerpoint/2010/main" val="3213935535"/>
      </p:ext>
    </p:extLst>
  </p:cSld>
  <p:clrMapOvr>
    <a:masterClrMapping/>
  </p:clrMapOvr>
  <p:transition spd="slow">
    <p:strips dir="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2AD5-AA57-4DC7-AE15-DC4978E4C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BAA614-B9CE-43B2-840C-DE06C4A71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62622C-349F-46C9-B021-281BB1EF535B}"/>
              </a:ext>
            </a:extLst>
          </p:cNvPr>
          <p:cNvSpPr>
            <a:spLocks noGrp="1"/>
          </p:cNvSpPr>
          <p:nvPr>
            <p:ph type="dt" sz="half" idx="10"/>
          </p:nvPr>
        </p:nvSpPr>
        <p:spPr/>
        <p:txBody>
          <a:bodyPr/>
          <a:lstStyle/>
          <a:p>
            <a:fld id="{74691C15-0127-41E2-8C76-97B31D23A733}" type="datetimeFigureOut">
              <a:rPr lang="en-US" smtClean="0"/>
              <a:t>10/19/2021</a:t>
            </a:fld>
            <a:endParaRPr lang="en-US"/>
          </a:p>
        </p:txBody>
      </p:sp>
      <p:sp>
        <p:nvSpPr>
          <p:cNvPr id="5" name="Footer Placeholder 4">
            <a:extLst>
              <a:ext uri="{FF2B5EF4-FFF2-40B4-BE49-F238E27FC236}">
                <a16:creationId xmlns:a16="http://schemas.microsoft.com/office/drawing/2014/main" id="{FBD2110B-B29F-410B-8844-3B8E1DFE4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3E94C-BAB6-401E-9F44-90250F9CE694}"/>
              </a:ext>
            </a:extLst>
          </p:cNvPr>
          <p:cNvSpPr>
            <a:spLocks noGrp="1"/>
          </p:cNvSpPr>
          <p:nvPr>
            <p:ph type="sldNum" sz="quarter" idx="12"/>
          </p:nvPr>
        </p:nvSpPr>
        <p:spPr/>
        <p:txBody>
          <a:bodyPr/>
          <a:lstStyle/>
          <a:p>
            <a:fld id="{574F89CB-19F3-4F79-9C7A-C9F96BA0FDFE}" type="slidenum">
              <a:rPr lang="en-US" smtClean="0"/>
              <a:t>‹#›</a:t>
            </a:fld>
            <a:endParaRPr lang="en-US"/>
          </a:p>
        </p:txBody>
      </p:sp>
    </p:spTree>
    <p:extLst>
      <p:ext uri="{BB962C8B-B14F-4D97-AF65-F5344CB8AC3E}">
        <p14:creationId xmlns:p14="http://schemas.microsoft.com/office/powerpoint/2010/main" val="3984063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fld id="{9E102741-E810-4E3D-9AD8-EC9FF85AD4EB}" type="slidenum">
              <a:rPr lang="en-US" smtClean="0"/>
              <a:t>‹#›</a:t>
            </a:fld>
            <a:endParaRPr lang="en-US"/>
          </a:p>
        </p:txBody>
      </p:sp>
    </p:spTree>
    <p:extLst>
      <p:ext uri="{BB962C8B-B14F-4D97-AF65-F5344CB8AC3E}">
        <p14:creationId xmlns:p14="http://schemas.microsoft.com/office/powerpoint/2010/main" val="2040270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792288"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Tree>
    <p:extLst>
      <p:ext uri="{BB962C8B-B14F-4D97-AF65-F5344CB8AC3E}">
        <p14:creationId xmlns:p14="http://schemas.microsoft.com/office/powerpoint/2010/main" val="1135777077"/>
      </p:ext>
    </p:extLst>
  </p:cSld>
  <p:clrMapOvr>
    <a:masterClrMapping/>
  </p:clrMapOvr>
  <p:transition spd="slow">
    <p:strips dir="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Tree>
    <p:extLst>
      <p:ext uri="{BB962C8B-B14F-4D97-AF65-F5344CB8AC3E}">
        <p14:creationId xmlns:p14="http://schemas.microsoft.com/office/powerpoint/2010/main" val="676415144"/>
      </p:ext>
    </p:extLst>
  </p:cSld>
  <p:clrMapOvr>
    <a:masterClrMapping/>
  </p:clrMapOvr>
  <p:transition spd="slow">
    <p:strips dir="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Tree>
    <p:extLst>
      <p:ext uri="{BB962C8B-B14F-4D97-AF65-F5344CB8AC3E}">
        <p14:creationId xmlns:p14="http://schemas.microsoft.com/office/powerpoint/2010/main" val="2733477150"/>
      </p:ext>
    </p:extLst>
  </p:cSld>
  <p:clrMapOvr>
    <a:masterClrMapping/>
  </p:clrMapOvr>
  <p:transition spd="slow">
    <p:strips dir="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0" y="6499225"/>
            <a:ext cx="4936067" cy="365125"/>
          </a:xfrm>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a:t>
            </a:r>
            <a:r>
              <a:rPr lang="en-US" sz="1200" b="1" i="0" err="1">
                <a:solidFill>
                  <a:srgbClr val="000000"/>
                </a:solidFill>
              </a:rPr>
              <a:t>Zuel</a:t>
            </a:r>
            <a:endParaRPr lang="en-US" sz="1200" b="1" i="0">
              <a:solidFill>
                <a:srgbClr val="000000"/>
              </a:solidFill>
            </a:endParaRP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Tree>
    <p:extLst>
      <p:ext uri="{BB962C8B-B14F-4D97-AF65-F5344CB8AC3E}">
        <p14:creationId xmlns:p14="http://schemas.microsoft.com/office/powerpoint/2010/main" val="2465472492"/>
      </p:ext>
    </p:extLst>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925468350"/>
      </p:ext>
    </p:extLst>
  </p:cSld>
  <p:clrMapOvr>
    <a:masterClrMapping/>
  </p:clrMapOvr>
  <p:transition spd="slow">
    <p:strips dir="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sp>
        <p:nvSpPr>
          <p:cNvPr id="15" name="Footer Placeholder 14"/>
          <p:cNvSpPr>
            <a:spLocks noGrp="1"/>
          </p:cNvSpPr>
          <p:nvPr>
            <p:ph type="ftr" sz="quarter" idx="12"/>
          </p:nvPr>
        </p:nvSpPr>
        <p:spPr>
          <a:xfrm>
            <a:off x="1314451" y="6499227"/>
            <a:ext cx="4936067" cy="365125"/>
          </a:xfrm>
        </p:spPr>
        <p:txBody>
          <a:bodyPr/>
          <a:lstStyle>
            <a:lvl1pPr>
              <a:defRPr/>
            </a:lvl1pPr>
          </a:lstStyle>
          <a:p>
            <a:pPr marL="0" marR="0" lvl="0" indent="0" algn="l" defTabSz="342900" rtl="0" eaLnBrk="1" fontAlgn="base" latinLnBrk="0" hangingPunct="1">
              <a:lnSpc>
                <a:spcPct val="100000"/>
              </a:lnSpc>
              <a:spcBef>
                <a:spcPct val="0"/>
              </a:spcBef>
              <a:spcAft>
                <a:spcPct val="0"/>
              </a:spcAft>
              <a:buClrTx/>
              <a:buSzTx/>
              <a:buFontTx/>
              <a:buNone/>
              <a:tabLst/>
              <a:defRPr/>
            </a:pPr>
            <a:r>
              <a:rPr lang="en-US" sz="600">
                <a:solidFill>
                  <a:srgbClr val="505046"/>
                </a:solidFill>
                <a:ea typeface="ＭＳ Ｐゴシック" pitchFamily="34" charset="-128"/>
              </a:rPr>
              <a:t>Presentation Name  |  Presenter Name  |  Date  |   Business Use Only  </a:t>
            </a:r>
            <a:endParaRPr kumimoji="0" lang="en-US" sz="600" b="0" i="0" u="none" strike="noStrike" kern="1200" cap="none" spc="0" normalizeH="0" baseline="0" noProof="0">
              <a:ln>
                <a:noFill/>
              </a:ln>
              <a:solidFill>
                <a:srgbClr val="505046"/>
              </a:solidFill>
              <a:effectLst/>
              <a:uLnTx/>
              <a:uFillTx/>
              <a:latin typeface="Calibri"/>
              <a:ea typeface="ＭＳ Ｐゴシック" pitchFamily="34" charset="-128"/>
              <a:cs typeface="Arial"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Tree>
    <p:extLst>
      <p:ext uri="{BB962C8B-B14F-4D97-AF65-F5344CB8AC3E}">
        <p14:creationId xmlns:p14="http://schemas.microsoft.com/office/powerpoint/2010/main" val="2306385913"/>
      </p:ext>
    </p:extLst>
  </p:cSld>
  <p:clrMapOvr>
    <a:masterClrMapping/>
  </p:clrMapOvr>
  <p:transition spd="slow">
    <p:strips dir="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10" name="Footer Placeholder 9"/>
          <p:cNvSpPr>
            <a:spLocks noGrp="1"/>
          </p:cNvSpPr>
          <p:nvPr>
            <p:ph type="ftr" sz="quarter" idx="14"/>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11" name="Slide Number Placeholder 10"/>
          <p:cNvSpPr>
            <a:spLocks noGrp="1"/>
          </p:cNvSpPr>
          <p:nvPr>
            <p:ph type="sldNum" sz="quarter" idx="15"/>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072390611"/>
      </p:ext>
    </p:extLst>
  </p:cSld>
  <p:clrMapOvr>
    <a:masterClrMapping/>
  </p:clrMapOvr>
  <p:transition spd="slow">
    <p:strips dir="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E98B2DB1-2939-410B-970B-2257CCAD987C}" type="slidenum">
              <a:rPr lang="en-US"/>
              <a:pPr>
                <a:defRPr/>
              </a:pPr>
              <a:t>‹#›</a:t>
            </a:fld>
            <a:endParaRPr lang="en-US"/>
          </a:p>
        </p:txBody>
      </p:sp>
      <p:sp>
        <p:nvSpPr>
          <p:cNvPr id="6"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accent5"/>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Tree>
    <p:extLst>
      <p:ext uri="{BB962C8B-B14F-4D97-AF65-F5344CB8AC3E}">
        <p14:creationId xmlns:p14="http://schemas.microsoft.com/office/powerpoint/2010/main" val="2216530764"/>
      </p:ext>
    </p:extLst>
  </p:cSld>
  <p:clrMapOvr>
    <a:masterClrMapping/>
  </p:clrMapOvr>
  <p:transition spd="slow">
    <p:strips dir="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3" name="Slide Number Placeholder 2"/>
          <p:cNvSpPr>
            <a:spLocks noGrp="1"/>
          </p:cNvSpPr>
          <p:nvPr>
            <p:ph type="sldNum" sz="quarter" idx="11"/>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148019554"/>
      </p:ext>
    </p:extLst>
  </p:cSld>
  <p:clrMapOvr>
    <a:masterClrMapping/>
  </p:clrMapOvr>
  <p:transition spd="slow">
    <p:strips dir="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3979458080"/>
      </p:ext>
    </p:extLst>
  </p:cSld>
  <p:clrMapOvr>
    <a:masterClrMapping/>
  </p:clrMapOvr>
  <p:transition spd="slow">
    <p:strips dir="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407390239"/>
      </p:ext>
    </p:extLst>
  </p:cSld>
  <p:clrMapOvr>
    <a:masterClrMapping/>
  </p:clrMapOvr>
  <p:transition spd="slow">
    <p:strips dir="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298" y="6291583"/>
            <a:ext cx="1509382" cy="438912"/>
          </a:xfrm>
          <a:prstGeom prst="rect">
            <a:avLst/>
          </a:prstGeom>
        </p:spPr>
      </p:pic>
      <p:sp>
        <p:nvSpPr>
          <p:cNvPr id="5" name="Slide Number Placeholder 5"/>
          <p:cNvSpPr>
            <a:spLocks noGrp="1"/>
          </p:cNvSpPr>
          <p:nvPr>
            <p:ph type="sldNum" sz="quarter" idx="14"/>
          </p:nvPr>
        </p:nvSpPr>
        <p:spPr/>
        <p:txBody>
          <a:bodyPr/>
          <a:lstStyle>
            <a:lvl1pPr>
              <a:defRPr>
                <a:solidFill>
                  <a:schemeClr val="bg2"/>
                </a:solidFill>
              </a:defRPr>
            </a:lvl1pPr>
          </a:lstStyle>
          <a:p>
            <a:pPr>
              <a:defRPr/>
            </a:pPr>
            <a:fld id="{E98B2DB1-2939-410B-970B-2257CCAD987C}" type="slidenum">
              <a:rPr lang="en-US" smtClean="0"/>
              <a:pPr>
                <a:defRPr/>
              </a:pPr>
              <a:t>‹#›</a:t>
            </a:fld>
            <a:endParaRPr lang="en-US"/>
          </a:p>
        </p:txBody>
      </p:sp>
      <p:sp>
        <p:nvSpPr>
          <p:cNvPr id="4" name="Footer Placeholder 1"/>
          <p:cNvSpPr>
            <a:spLocks noGrp="1"/>
          </p:cNvSpPr>
          <p:nvPr>
            <p:ph type="ftr" sz="quarter" idx="13"/>
          </p:nvPr>
        </p:nvSpPr>
        <p:spPr>
          <a:ln/>
        </p:spPr>
        <p:txBody>
          <a:bodyPr/>
          <a:lstStyle>
            <a:lvl1pPr>
              <a:defRPr>
                <a:solidFill>
                  <a:schemeClr val="bg2"/>
                </a:solidFill>
              </a:defRPr>
            </a:lvl1pPr>
          </a:lstStyle>
          <a:p>
            <a:pPr algn="l">
              <a:defRPr/>
            </a:pPr>
            <a:r>
              <a:rPr lang="en-US"/>
              <a:t>Presentation Name   |   Presenter Name   |   Date   |   Business Use Only  </a:t>
            </a:r>
          </a:p>
        </p:txBody>
      </p:sp>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388676532"/>
      </p:ext>
    </p:extLst>
  </p:cSld>
  <p:clrMapOvr>
    <a:masterClrMapping/>
  </p:clrMapOvr>
  <p:transition spd="slow">
    <p:strips dir="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92288" y="3663461"/>
            <a:ext cx="7866890" cy="390773"/>
          </a:xfrm>
        </p:spPr>
        <p:txBody>
          <a:bodyPr>
            <a:noAutofit/>
          </a:bodyPr>
          <a:lstStyle>
            <a:lvl1pPr marL="0" indent="0">
              <a:buNone/>
              <a:defRPr sz="220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792288" y="1356361"/>
            <a:ext cx="7866890" cy="1740852"/>
          </a:xfrm>
        </p:spPr>
        <p:txBody>
          <a:bodyPr anchor="b"/>
          <a:lstStyle>
            <a:lvl1pPr>
              <a:defRPr sz="3600">
                <a:solidFill>
                  <a:schemeClr val="accent1"/>
                </a:solidFill>
              </a:defRPr>
            </a:lvl1pPr>
          </a:lstStyle>
          <a:p>
            <a:r>
              <a:rPr lang="en-US"/>
              <a:t>Click to edit Master title style</a:t>
            </a:r>
          </a:p>
        </p:txBody>
      </p:sp>
      <p:sp>
        <p:nvSpPr>
          <p:cNvPr id="14" name="Text Placeholder 13"/>
          <p:cNvSpPr>
            <a:spLocks noGrp="1"/>
          </p:cNvSpPr>
          <p:nvPr>
            <p:ph type="body" sz="quarter" idx="11"/>
          </p:nvPr>
        </p:nvSpPr>
        <p:spPr>
          <a:xfrm>
            <a:off x="1792288" y="4121149"/>
            <a:ext cx="7866890" cy="1071564"/>
          </a:xfrm>
        </p:spPr>
        <p:txBody>
          <a:bodyPr>
            <a:noAutofit/>
          </a:bodyPr>
          <a:lstStyle>
            <a:lvl1pPr marL="0" indent="0">
              <a:buNone/>
              <a:defRPr sz="1600">
                <a:solidFill>
                  <a:schemeClr val="tx1">
                    <a:lumMod val="75000"/>
                  </a:schemeClr>
                </a:solidFill>
              </a:defRPr>
            </a:lvl1pPr>
          </a:lstStyle>
          <a:p>
            <a:pPr lvl="0"/>
            <a:r>
              <a:rPr lang="en-US"/>
              <a:t>Click to edit Master text styles</a:t>
            </a:r>
          </a:p>
        </p:txBody>
      </p:sp>
      <p:sp>
        <p:nvSpPr>
          <p:cNvPr id="6" name="Rectangle 5"/>
          <p:cNvSpPr/>
          <p:nvPr userDrawn="1"/>
        </p:nvSpPr>
        <p:spPr bwMode="white">
          <a:xfrm>
            <a:off x="9458960" y="5923280"/>
            <a:ext cx="2733040" cy="934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8" name="Slide Number Placeholder 10">
            <a:extLst>
              <a:ext uri="{FF2B5EF4-FFF2-40B4-BE49-F238E27FC236}">
                <a16:creationId xmlns:a16="http://schemas.microsoft.com/office/drawing/2014/main" id="{02D7621D-9DDD-45A2-AAC2-274C6CFE2457}"/>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811467499"/>
      </p:ext>
    </p:extLst>
  </p:cSld>
  <p:clrMapOvr>
    <a:masterClrMapping/>
  </p:clrMapOvr>
  <p:transition spd="slow">
    <p:strips dir="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sp>
        <p:nvSpPr>
          <p:cNvPr id="6" name="Rectangle 5"/>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6" name="Rectangle 15"/>
          <p:cNvSpPr/>
          <p:nvPr userDrawn="1"/>
        </p:nvSpPr>
        <p:spPr bwMode="white">
          <a:xfrm>
            <a:off x="10000346" y="1464906"/>
            <a:ext cx="17933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347" y="1595079"/>
            <a:ext cx="1783080" cy="1783080"/>
          </a:xfrm>
          <a:prstGeom prst="rect">
            <a:avLst/>
          </a:prstGeom>
          <a:effectLst>
            <a:glow rad="228600">
              <a:schemeClr val="accent4">
                <a:satMod val="175000"/>
                <a:alpha val="40000"/>
              </a:schemeClr>
            </a:glow>
            <a:reflection blurRad="6350" stA="50000" endA="300" endPos="55000" dir="5400000" sy="-100000" algn="bl" rotWithShape="0"/>
          </a:effectLst>
        </p:spPr>
      </p:pic>
      <p:sp>
        <p:nvSpPr>
          <p:cNvPr id="13" name="TextBox 12"/>
          <p:cNvSpPr txBox="1"/>
          <p:nvPr userDrawn="1"/>
        </p:nvSpPr>
        <p:spPr>
          <a:xfrm>
            <a:off x="9789917" y="3397183"/>
            <a:ext cx="2203939" cy="461665"/>
          </a:xfrm>
          <a:prstGeom prst="rect">
            <a:avLst/>
          </a:prstGeom>
          <a:noFill/>
        </p:spPr>
        <p:txBody>
          <a:bodyPr wrap="square" rtlCol="0">
            <a:spAutoFit/>
          </a:bodyPr>
          <a:lstStyle/>
          <a:p>
            <a:pPr algn="ctr"/>
            <a:r>
              <a:rPr lang="en-US" sz="1200" b="1" i="0">
                <a:solidFill>
                  <a:srgbClr val="000000"/>
                </a:solidFill>
              </a:rPr>
              <a:t>Maxine Moir</a:t>
            </a:r>
          </a:p>
          <a:p>
            <a:pPr algn="ctr"/>
            <a:r>
              <a:rPr lang="en-US" sz="1200" i="1">
                <a:solidFill>
                  <a:srgbClr val="000000"/>
                </a:solidFill>
              </a:rPr>
              <a:t>Kidney Transplant Recipient</a:t>
            </a:r>
          </a:p>
        </p:txBody>
      </p:sp>
      <p:sp>
        <p:nvSpPr>
          <p:cNvPr id="17" name="Slide Number Placeholder 10">
            <a:extLst>
              <a:ext uri="{FF2B5EF4-FFF2-40B4-BE49-F238E27FC236}">
                <a16:creationId xmlns:a16="http://schemas.microsoft.com/office/drawing/2014/main" id="{7589A294-63EB-4841-A59C-1A37E002A00B}"/>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669579636"/>
      </p:ext>
    </p:extLst>
  </p:cSld>
  <p:clrMapOvr>
    <a:masterClrMapping/>
  </p:clrMapOvr>
  <p:transition spd="slow">
    <p:strips dir="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B3588B-EBF7-A144-9949-8F09E0EC0ECF}"/>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7" name="Rectangle 16"/>
          <p:cNvSpPr/>
          <p:nvPr userDrawn="1"/>
        </p:nvSpPr>
        <p:spPr bwMode="white">
          <a:xfrm>
            <a:off x="10088846" y="1464906"/>
            <a:ext cx="1704844"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852307" y="3442728"/>
            <a:ext cx="2203939" cy="461665"/>
          </a:xfrm>
          <a:prstGeom prst="rect">
            <a:avLst/>
          </a:prstGeom>
          <a:noFill/>
        </p:spPr>
        <p:txBody>
          <a:bodyPr wrap="square" rtlCol="0">
            <a:spAutoFit/>
          </a:bodyPr>
          <a:lstStyle/>
          <a:p>
            <a:pPr algn="ctr"/>
            <a:r>
              <a:rPr lang="en-US" sz="1200" b="1" i="0">
                <a:solidFill>
                  <a:srgbClr val="000000"/>
                </a:solidFill>
              </a:rPr>
              <a:t>Kelley Greer</a:t>
            </a:r>
          </a:p>
          <a:p>
            <a:pPr algn="ctr"/>
            <a:r>
              <a:rPr lang="en-US" sz="1200" i="1">
                <a:solidFill>
                  <a:srgbClr val="000000"/>
                </a:solidFill>
              </a:rPr>
              <a:t>Kidney Transplant Recipient</a:t>
            </a:r>
          </a:p>
        </p:txBody>
      </p:sp>
      <p:pic>
        <p:nvPicPr>
          <p:cNvPr id="13" name="Picture 12"/>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0103360" y="1602223"/>
            <a:ext cx="1701834" cy="1783080"/>
          </a:xfrm>
          <a:prstGeom prst="rect">
            <a:avLst/>
          </a:prstGeom>
          <a:effectLst>
            <a:glow rad="228600">
              <a:schemeClr val="accent4">
                <a:satMod val="175000"/>
                <a:alpha val="40000"/>
              </a:schemeClr>
            </a:glow>
            <a:reflection blurRad="6350" stA="50000" endA="300" endPos="52000" dir="5400000" sy="-100000" algn="bl" rotWithShape="0"/>
          </a:effectLst>
        </p:spPr>
      </p:pic>
      <p:sp>
        <p:nvSpPr>
          <p:cNvPr id="18" name="Slide Number Placeholder 10">
            <a:extLst>
              <a:ext uri="{FF2B5EF4-FFF2-40B4-BE49-F238E27FC236}">
                <a16:creationId xmlns:a16="http://schemas.microsoft.com/office/drawing/2014/main" id="{87C32C71-EB49-4D6B-A09A-690F9A28574E}"/>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344281708"/>
      </p:ext>
    </p:extLst>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lgn="l">
              <a:defRPr/>
            </a:pPr>
            <a:r>
              <a:rPr lang="en-US"/>
              <a:t>Presentation Name   |   Presenter Name   |   Date   |   Business Use Only  </a:t>
            </a:r>
          </a:p>
        </p:txBody>
      </p:sp>
      <p:sp>
        <p:nvSpPr>
          <p:cNvPr id="4" name="Slide Number Placeholder 3"/>
          <p:cNvSpPr>
            <a:spLocks noGrp="1"/>
          </p:cNvSpPr>
          <p:nvPr>
            <p:ph type="sldNum" sz="quarter" idx="11"/>
          </p:nvPr>
        </p:nvSpPr>
        <p:spPr/>
        <p:txBody>
          <a:bodyPr/>
          <a:lstStyle/>
          <a:p>
            <a:pPr>
              <a:defRPr/>
            </a:pPr>
            <a:fld id="{FA53328C-E58D-4F5D-AEEA-375AF8BB6BD0}" type="slidenum">
              <a:rPr lang="en-US" smtClean="0"/>
              <a:pPr>
                <a:defRPr/>
              </a:pPr>
              <a:t>‹#›</a:t>
            </a:fld>
            <a:endParaRPr lang="en-US"/>
          </a:p>
        </p:txBody>
      </p:sp>
    </p:spTree>
    <p:extLst>
      <p:ext uri="{BB962C8B-B14F-4D97-AF65-F5344CB8AC3E}">
        <p14:creationId xmlns:p14="http://schemas.microsoft.com/office/powerpoint/2010/main" val="1632400499"/>
      </p:ext>
    </p:extLst>
  </p:cSld>
  <p:clrMapOvr>
    <a:masterClrMapping/>
  </p:clrMapOvr>
  <p:transition spd="slow">
    <p:strips dir="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B746F3-F6A8-554C-9094-1A6D92B25246}"/>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4" name="Text Placeholder 3"/>
          <p:cNvSpPr>
            <a:spLocks noGrp="1"/>
          </p:cNvSpPr>
          <p:nvPr>
            <p:ph type="body" sz="quarter" idx="10"/>
          </p:nvPr>
        </p:nvSpPr>
        <p:spPr>
          <a:xfrm>
            <a:off x="1315106" y="3663461"/>
            <a:ext cx="5481354" cy="390773"/>
          </a:xfrm>
        </p:spPr>
        <p:txBody>
          <a:bodyPr>
            <a:normAutofit/>
          </a:bodyPr>
          <a:lstStyle>
            <a:lvl1pPr marL="0" indent="0">
              <a:buNone/>
              <a:defRPr sz="2200" b="1">
                <a:solidFill>
                  <a:schemeClr val="tx1"/>
                </a:solidFill>
              </a:defRPr>
            </a:lvl1pPr>
          </a:lstStyle>
          <a:p>
            <a:pPr lvl="0"/>
            <a:r>
              <a:rPr lang="en-US"/>
              <a:t>Click to edit Master text styles</a:t>
            </a:r>
          </a:p>
        </p:txBody>
      </p:sp>
      <p:pic>
        <p:nvPicPr>
          <p:cNvPr id="8" name="Picture 7" descr="CareDx_logo_+tag+5TM_v5_white.eps"/>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 name="Title 1"/>
          <p:cNvSpPr>
            <a:spLocks noGrp="1"/>
          </p:cNvSpPr>
          <p:nvPr>
            <p:ph type="title"/>
          </p:nvPr>
        </p:nvSpPr>
        <p:spPr bwMode="gray">
          <a:xfrm>
            <a:off x="1281852" y="1952307"/>
            <a:ext cx="6899065" cy="1144905"/>
          </a:xfrm>
        </p:spPr>
        <p:txBody>
          <a:bodyPr anchor="ctr"/>
          <a:lstStyle>
            <a:lvl1pPr>
              <a:defRPr sz="32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0" y="4121150"/>
            <a:ext cx="6335713" cy="382588"/>
          </a:xfrm>
        </p:spPr>
        <p:txBody>
          <a:bodyPr>
            <a:normAutofit/>
          </a:bodyPr>
          <a:lstStyle>
            <a:lvl1pPr marL="0" indent="0">
              <a:buNone/>
              <a:defRPr sz="1600">
                <a:solidFill>
                  <a:schemeClr val="tx1">
                    <a:lumMod val="75000"/>
                  </a:schemeClr>
                </a:solidFill>
              </a:defRPr>
            </a:lvl1pPr>
          </a:lstStyle>
          <a:p>
            <a:pPr lvl="0"/>
            <a:r>
              <a:rPr lang="en-US"/>
              <a:t>Click to edit Master text styles</a:t>
            </a:r>
          </a:p>
        </p:txBody>
      </p:sp>
      <p:sp>
        <p:nvSpPr>
          <p:cNvPr id="17" name="Rectangle 16"/>
          <p:cNvSpPr/>
          <p:nvPr userDrawn="1"/>
        </p:nvSpPr>
        <p:spPr bwMode="white">
          <a:xfrm>
            <a:off x="9877872" y="1464906"/>
            <a:ext cx="1915818" cy="19640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sp>
        <p:nvSpPr>
          <p:cNvPr id="12" name="TextBox 11"/>
          <p:cNvSpPr txBox="1"/>
          <p:nvPr userDrawn="1"/>
        </p:nvSpPr>
        <p:spPr>
          <a:xfrm>
            <a:off x="9682320" y="3460739"/>
            <a:ext cx="2306921" cy="461665"/>
          </a:xfrm>
          <a:prstGeom prst="rect">
            <a:avLst/>
          </a:prstGeom>
          <a:noFill/>
        </p:spPr>
        <p:txBody>
          <a:bodyPr wrap="square" rtlCol="0">
            <a:spAutoFit/>
          </a:bodyPr>
          <a:lstStyle/>
          <a:p>
            <a:pPr algn="ctr"/>
            <a:r>
              <a:rPr lang="en-US" sz="1200" b="1" i="0">
                <a:solidFill>
                  <a:srgbClr val="000000"/>
                </a:solidFill>
              </a:rPr>
              <a:t>Merle </a:t>
            </a:r>
            <a:r>
              <a:rPr lang="en-US" sz="1200" b="1" i="0" err="1">
                <a:solidFill>
                  <a:srgbClr val="000000"/>
                </a:solidFill>
              </a:rPr>
              <a:t>Zuel</a:t>
            </a:r>
            <a:endParaRPr lang="en-US" sz="1200" b="1" i="0">
              <a:solidFill>
                <a:srgbClr val="000000"/>
              </a:solidFill>
            </a:endParaRPr>
          </a:p>
          <a:p>
            <a:pPr algn="ctr"/>
            <a:r>
              <a:rPr lang="en-US" sz="1200" i="1">
                <a:solidFill>
                  <a:srgbClr val="000000"/>
                </a:solidFill>
              </a:rPr>
              <a:t>Heart Transplant Recipient</a:t>
            </a:r>
          </a:p>
        </p:txBody>
      </p:sp>
      <p:pic>
        <p:nvPicPr>
          <p:cNvPr id="13" name="Picture 12"/>
          <p:cNvPicPr preferRelativeResize="0">
            <a:picLocks/>
          </p:cNvPicPr>
          <p:nvPr userDrawn="1"/>
        </p:nvPicPr>
        <p:blipFill>
          <a:blip r:embed="rId4">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9877873" y="1596182"/>
            <a:ext cx="1901303" cy="1764792"/>
          </a:xfrm>
          <a:prstGeom prst="rect">
            <a:avLst/>
          </a:prstGeom>
          <a:effectLst>
            <a:glow rad="228600">
              <a:schemeClr val="accent5">
                <a:satMod val="175000"/>
                <a:alpha val="40000"/>
              </a:schemeClr>
            </a:glow>
            <a:reflection blurRad="6350" stA="50000" endA="300" endPos="55000" dir="5400000" sy="-100000" algn="bl" rotWithShape="0"/>
          </a:effectLst>
        </p:spPr>
      </p:pic>
      <p:sp>
        <p:nvSpPr>
          <p:cNvPr id="18" name="Slide Number Placeholder 10">
            <a:extLst>
              <a:ext uri="{FF2B5EF4-FFF2-40B4-BE49-F238E27FC236}">
                <a16:creationId xmlns:a16="http://schemas.microsoft.com/office/drawing/2014/main" id="{38C650AB-BAAC-4C07-AC67-B3926BEBA97C}"/>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392255894"/>
      </p:ext>
    </p:extLst>
  </p:cSld>
  <p:clrMapOvr>
    <a:masterClrMapping/>
  </p:clrMapOvr>
  <p:transition spd="slow">
    <p:strips dir="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7C87FF-3F20-E248-81DA-E8D47B9C5BA3}"/>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4" name="Picture 23" descr="CareDx_logo_+tag+5TM_v5_white.eps"/>
          <p:cNvPicPr>
            <a:picLocks/>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2" y="1076961"/>
            <a:ext cx="2615184" cy="2299655"/>
          </a:xfrm>
          <a:prstGeom prst="rect">
            <a:avLst/>
          </a:prstGeom>
        </p:spPr>
      </p:pic>
      <p:sp>
        <p:nvSpPr>
          <p:cNvPr id="4" name="Text Placeholder 3"/>
          <p:cNvSpPr>
            <a:spLocks noGrp="1"/>
          </p:cNvSpPr>
          <p:nvPr>
            <p:ph type="body" sz="quarter" idx="10"/>
          </p:nvPr>
        </p:nvSpPr>
        <p:spPr>
          <a:xfrm>
            <a:off x="1315105" y="3663462"/>
            <a:ext cx="5481355" cy="390773"/>
          </a:xfrm>
        </p:spPr>
        <p:txBody>
          <a:bodyPr>
            <a:normAutofit/>
          </a:bodyPr>
          <a:lstStyle>
            <a:lvl1pPr marL="0" indent="0">
              <a:buNone/>
              <a:defRPr sz="1650" b="1">
                <a:solidFill>
                  <a:schemeClr val="tx1"/>
                </a:solidFill>
              </a:defRPr>
            </a:lvl1pPr>
          </a:lstStyle>
          <a:p>
            <a:pPr lvl="0"/>
            <a:r>
              <a:rPr lang="en-US"/>
              <a:t>Click to edit Master text styles</a:t>
            </a:r>
          </a:p>
        </p:txBody>
      </p:sp>
      <p:sp>
        <p:nvSpPr>
          <p:cNvPr id="2" name="Title 1"/>
          <p:cNvSpPr>
            <a:spLocks noGrp="1"/>
          </p:cNvSpPr>
          <p:nvPr>
            <p:ph type="title"/>
          </p:nvPr>
        </p:nvSpPr>
        <p:spPr bwMode="gray">
          <a:xfrm>
            <a:off x="1281853" y="1952309"/>
            <a:ext cx="6899065" cy="1144905"/>
          </a:xfrm>
        </p:spPr>
        <p:txBody>
          <a:bodyPr anchor="ctr"/>
          <a:lstStyle>
            <a:lvl1pPr>
              <a:defRPr sz="2400">
                <a:solidFill>
                  <a:schemeClr val="bg1"/>
                </a:solidFill>
              </a:defRPr>
            </a:lvl1pPr>
          </a:lstStyle>
          <a:p>
            <a:r>
              <a:rPr lang="en-US"/>
              <a:t>Click to edit Master title style</a:t>
            </a:r>
          </a:p>
        </p:txBody>
      </p:sp>
      <p:sp>
        <p:nvSpPr>
          <p:cNvPr id="14" name="Text Placeholder 13"/>
          <p:cNvSpPr>
            <a:spLocks noGrp="1"/>
          </p:cNvSpPr>
          <p:nvPr>
            <p:ph type="body" sz="quarter" idx="11"/>
          </p:nvPr>
        </p:nvSpPr>
        <p:spPr>
          <a:xfrm>
            <a:off x="1314452" y="4121150"/>
            <a:ext cx="6335713" cy="382588"/>
          </a:xfrm>
        </p:spPr>
        <p:txBody>
          <a:bodyPr>
            <a:normAutofit/>
          </a:bodyPr>
          <a:lstStyle>
            <a:lvl1pPr marL="0" indent="0">
              <a:buNone/>
              <a:defRPr sz="1200">
                <a:solidFill>
                  <a:schemeClr val="tx1">
                    <a:lumMod val="75000"/>
                  </a:schemeClr>
                </a:solidFill>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9080" y="6167120"/>
            <a:ext cx="1981600" cy="56304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313" y="1592095"/>
            <a:ext cx="2016904" cy="1764792"/>
          </a:xfrm>
          <a:prstGeom prst="rect">
            <a:avLst/>
          </a:prstGeom>
          <a:effectLst>
            <a:glow rad="215900">
              <a:schemeClr val="bg1">
                <a:lumMod val="75000"/>
                <a:alpha val="40000"/>
              </a:schemeClr>
            </a:glow>
            <a:reflection blurRad="6350" stA="50000" endA="300" endPos="55000" dir="5400000" sy="-100000" algn="bl" rotWithShape="0"/>
          </a:effectLst>
        </p:spPr>
      </p:pic>
      <p:sp>
        <p:nvSpPr>
          <p:cNvPr id="16" name="TextBox 15"/>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
        <p:nvSpPr>
          <p:cNvPr id="17" name="Slide Number Placeholder 10">
            <a:extLst>
              <a:ext uri="{FF2B5EF4-FFF2-40B4-BE49-F238E27FC236}">
                <a16:creationId xmlns:a16="http://schemas.microsoft.com/office/drawing/2014/main" id="{43939BDD-3E60-4B22-82BA-BA07944A0150}"/>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006684807"/>
      </p:ext>
    </p:extLst>
  </p:cSld>
  <p:clrMapOvr>
    <a:masterClrMapping/>
  </p:clrMapOvr>
  <p:transition spd="slow">
    <p:strips dir="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erior page 1">
    <p:spTree>
      <p:nvGrpSpPr>
        <p:cNvPr id="1" name=""/>
        <p:cNvGrpSpPr/>
        <p:nvPr/>
      </p:nvGrpSpPr>
      <p:grpSpPr>
        <a:xfrm>
          <a:off x="0" y="0"/>
          <a:ext cx="0" cy="0"/>
          <a:chOff x="0" y="0"/>
          <a:chExt cx="0" cy="0"/>
        </a:xfrm>
      </p:grpSpPr>
      <p:sp>
        <p:nvSpPr>
          <p:cNvPr id="14" name="Content Placeholder 13"/>
          <p:cNvSpPr>
            <a:spLocks noGrp="1"/>
          </p:cNvSpPr>
          <p:nvPr>
            <p:ph sz="quarter" idx="16"/>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2094601548"/>
      </p:ext>
    </p:extLst>
  </p:cSld>
  <p:clrMapOvr>
    <a:masterClrMapping/>
  </p:clrMapOvr>
  <p:transition spd="slow">
    <p:strips dir="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terior page 3">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94314" y="449998"/>
            <a:ext cx="9782253" cy="517156"/>
          </a:xfrm>
          <a:prstGeom prst="rect">
            <a:avLst/>
          </a:prstGeom>
        </p:spPr>
        <p:txBody>
          <a:bodyPr vert="horz" anchor="b" anchorCtr="0">
            <a:noAutofit/>
          </a:bodyPr>
          <a:lstStyle>
            <a:lvl1pPr marL="0" indent="0">
              <a:buNone/>
              <a:defRPr sz="3600" b="1">
                <a:solidFill>
                  <a:schemeClr val="tx1"/>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694314" y="1092202"/>
            <a:ext cx="9756203" cy="420077"/>
          </a:xfrm>
          <a:prstGeom prst="rect">
            <a:avLst/>
          </a:prstGeom>
        </p:spPr>
        <p:txBody>
          <a:bodyPr vert="horz">
            <a:noAutofit/>
          </a:bodyPr>
          <a:lstStyle>
            <a:lvl1pPr marL="0" indent="0">
              <a:lnSpc>
                <a:spcPct val="90000"/>
              </a:lnSpc>
              <a:spcBef>
                <a:spcPts val="0"/>
              </a:spcBef>
              <a:buNone/>
              <a:defRPr sz="2400" b="1">
                <a:solidFill>
                  <a:schemeClr val="tx1">
                    <a:lumMod val="75000"/>
                  </a:schemeClr>
                </a:solidFill>
                <a:latin typeface="+mn-lt"/>
                <a:cs typeface="Arial"/>
              </a:defRPr>
            </a:lvl1pPr>
          </a:lstStyle>
          <a:p>
            <a:pPr lvl="0"/>
            <a:r>
              <a:rPr lang="en-US"/>
              <a:t>Click to edit Master text styles</a:t>
            </a:r>
          </a:p>
        </p:txBody>
      </p:sp>
    </p:spTree>
    <p:extLst>
      <p:ext uri="{BB962C8B-B14F-4D97-AF65-F5344CB8AC3E}">
        <p14:creationId xmlns:p14="http://schemas.microsoft.com/office/powerpoint/2010/main" val="3589007833"/>
      </p:ext>
    </p:extLst>
  </p:cSld>
  <p:clrMapOvr>
    <a:masterClrMapping/>
  </p:clrMapOvr>
  <p:transition spd="slow">
    <p:strips dir="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893493"/>
      </p:ext>
    </p:extLst>
  </p:cSld>
  <p:clrMapOvr>
    <a:masterClrMapping/>
  </p:clrMapOvr>
  <p:transition spd="slow">
    <p:strips dir="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Slide Number Placeholder 10">
            <a:extLst>
              <a:ext uri="{FF2B5EF4-FFF2-40B4-BE49-F238E27FC236}">
                <a16:creationId xmlns:a16="http://schemas.microsoft.com/office/drawing/2014/main" id="{72D4FE4E-5E30-46BE-BBAC-F5E1B809CCB0}"/>
              </a:ext>
            </a:extLst>
          </p:cNvPr>
          <p:cNvSpPr txBox="1">
            <a:spLocks/>
          </p:cNvSpPr>
          <p:nvPr userDrawn="1"/>
        </p:nvSpPr>
        <p:spPr>
          <a:xfrm>
            <a:off x="11591746" y="6499225"/>
            <a:ext cx="533400" cy="247650"/>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1249960422"/>
      </p:ext>
    </p:extLst>
  </p:cSld>
  <p:clrMapOvr>
    <a:masterClrMapping/>
  </p:clrMapOvr>
  <p:transition spd="slow">
    <p:strips dir="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CareDx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
        <p:nvSpPr>
          <p:cNvPr id="5" name="Slide Number Placeholder 10">
            <a:extLst>
              <a:ext uri="{FF2B5EF4-FFF2-40B4-BE49-F238E27FC236}">
                <a16:creationId xmlns:a16="http://schemas.microsoft.com/office/drawing/2014/main" id="{1C023A71-A153-4964-AFA5-292B3ED3B393}"/>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120166743"/>
      </p:ext>
    </p:extLst>
  </p:cSld>
  <p:clrMapOvr>
    <a:masterClrMapping/>
  </p:clrMapOvr>
  <p:transition spd="slow">
    <p:strips dir="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areDx COLOR Background Display">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61925" y="1089025"/>
            <a:ext cx="2690813" cy="5319713"/>
            <a:chOff x="161925" y="1089025"/>
            <a:chExt cx="2690813" cy="5319713"/>
          </a:xfrm>
          <a:solidFill>
            <a:srgbClr val="DE6C6C"/>
          </a:solidFill>
        </p:grpSpPr>
        <p:sp>
          <p:nvSpPr>
            <p:cNvPr id="7" name="Freeform 5"/>
            <p:cNvSpPr>
              <a:spLocks/>
            </p:cNvSpPr>
            <p:nvPr userDrawn="1"/>
          </p:nvSpPr>
          <p:spPr bwMode="auto">
            <a:xfrm>
              <a:off x="1698625" y="2068513"/>
              <a:ext cx="485775" cy="482600"/>
            </a:xfrm>
            <a:custGeom>
              <a:avLst/>
              <a:gdLst>
                <a:gd name="T0" fmla="*/ 177 w 177"/>
                <a:gd name="T1" fmla="*/ 0 h 178"/>
                <a:gd name="T2" fmla="*/ 177 w 177"/>
                <a:gd name="T3" fmla="*/ 0 h 178"/>
                <a:gd name="T4" fmla="*/ 0 w 177"/>
                <a:gd name="T5" fmla="*/ 0 h 178"/>
                <a:gd name="T6" fmla="*/ 0 w 177"/>
                <a:gd name="T7" fmla="*/ 178 h 178"/>
                <a:gd name="T8" fmla="*/ 177 w 177"/>
                <a:gd name="T9" fmla="*/ 178 h 178"/>
                <a:gd name="T10" fmla="*/ 177 w 177"/>
                <a:gd name="T11" fmla="*/ 0 h 178"/>
              </a:gdLst>
              <a:ahLst/>
              <a:cxnLst>
                <a:cxn ang="0">
                  <a:pos x="T0" y="T1"/>
                </a:cxn>
                <a:cxn ang="0">
                  <a:pos x="T2" y="T3"/>
                </a:cxn>
                <a:cxn ang="0">
                  <a:pos x="T4" y="T5"/>
                </a:cxn>
                <a:cxn ang="0">
                  <a:pos x="T6" y="T7"/>
                </a:cxn>
                <a:cxn ang="0">
                  <a:pos x="T8" y="T9"/>
                </a:cxn>
                <a:cxn ang="0">
                  <a:pos x="T10" y="T11"/>
                </a:cxn>
              </a:cxnLst>
              <a:rect l="0" t="0" r="r" b="b"/>
              <a:pathLst>
                <a:path w="177" h="178">
                  <a:moveTo>
                    <a:pt x="177" y="0"/>
                  </a:moveTo>
                  <a:lnTo>
                    <a:pt x="177" y="0"/>
                  </a:lnTo>
                  <a:lnTo>
                    <a:pt x="0" y="0"/>
                  </a:lnTo>
                  <a:lnTo>
                    <a:pt x="0" y="178"/>
                  </a:lnTo>
                  <a:lnTo>
                    <a:pt x="177" y="178"/>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1214438" y="2551113"/>
              <a:ext cx="484188"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1074738" y="1089025"/>
              <a:ext cx="484188" cy="476250"/>
            </a:xfrm>
            <a:custGeom>
              <a:avLst/>
              <a:gdLst>
                <a:gd name="T0" fmla="*/ 0 w 177"/>
                <a:gd name="T1" fmla="*/ 176 h 176"/>
                <a:gd name="T2" fmla="*/ 0 w 177"/>
                <a:gd name="T3" fmla="*/ 176 h 176"/>
                <a:gd name="T4" fmla="*/ 177 w 177"/>
                <a:gd name="T5" fmla="*/ 176 h 176"/>
                <a:gd name="T6" fmla="*/ 177 w 177"/>
                <a:gd name="T7" fmla="*/ 0 h 176"/>
                <a:gd name="T8" fmla="*/ 0 w 177"/>
                <a:gd name="T9" fmla="*/ 0 h 176"/>
                <a:gd name="T10" fmla="*/ 0 w 177"/>
                <a:gd name="T11" fmla="*/ 176 h 176"/>
              </a:gdLst>
              <a:ahLst/>
              <a:cxnLst>
                <a:cxn ang="0">
                  <a:pos x="T0" y="T1"/>
                </a:cxn>
                <a:cxn ang="0">
                  <a:pos x="T2" y="T3"/>
                </a:cxn>
                <a:cxn ang="0">
                  <a:pos x="T4" y="T5"/>
                </a:cxn>
                <a:cxn ang="0">
                  <a:pos x="T6" y="T7"/>
                </a:cxn>
                <a:cxn ang="0">
                  <a:pos x="T8" y="T9"/>
                </a:cxn>
                <a:cxn ang="0">
                  <a:pos x="T10" y="T11"/>
                </a:cxn>
              </a:cxnLst>
              <a:rect l="0" t="0" r="r" b="b"/>
              <a:pathLst>
                <a:path w="177" h="176">
                  <a:moveTo>
                    <a:pt x="0" y="176"/>
                  </a:moveTo>
                  <a:lnTo>
                    <a:pt x="0" y="176"/>
                  </a:lnTo>
                  <a:lnTo>
                    <a:pt x="177" y="176"/>
                  </a:lnTo>
                  <a:lnTo>
                    <a:pt x="177" y="0"/>
                  </a:lnTo>
                  <a:lnTo>
                    <a:pt x="0" y="0"/>
                  </a:lnTo>
                  <a:lnTo>
                    <a:pt x="0"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1698625" y="3030538"/>
              <a:ext cx="485775" cy="479425"/>
            </a:xfrm>
            <a:custGeom>
              <a:avLst/>
              <a:gdLst>
                <a:gd name="T0" fmla="*/ 0 w 177"/>
                <a:gd name="T1" fmla="*/ 177 h 177"/>
                <a:gd name="T2" fmla="*/ 0 w 177"/>
                <a:gd name="T3" fmla="*/ 177 h 177"/>
                <a:gd name="T4" fmla="*/ 177 w 177"/>
                <a:gd name="T5" fmla="*/ 177 h 177"/>
                <a:gd name="T6" fmla="*/ 177 w 177"/>
                <a:gd name="T7" fmla="*/ 0 h 177"/>
                <a:gd name="T8" fmla="*/ 0 w 177"/>
                <a:gd name="T9" fmla="*/ 0 h 177"/>
                <a:gd name="T10" fmla="*/ 0 w 177"/>
                <a:gd name="T11" fmla="*/ 177 h 177"/>
              </a:gdLst>
              <a:ahLst/>
              <a:cxnLst>
                <a:cxn ang="0">
                  <a:pos x="T0" y="T1"/>
                </a:cxn>
                <a:cxn ang="0">
                  <a:pos x="T2" y="T3"/>
                </a:cxn>
                <a:cxn ang="0">
                  <a:pos x="T4" y="T5"/>
                </a:cxn>
                <a:cxn ang="0">
                  <a:pos x="T6" y="T7"/>
                </a:cxn>
                <a:cxn ang="0">
                  <a:pos x="T8" y="T9"/>
                </a:cxn>
                <a:cxn ang="0">
                  <a:pos x="T10" y="T11"/>
                </a:cxn>
              </a:cxnLst>
              <a:rect l="0" t="0" r="r" b="b"/>
              <a:pathLst>
                <a:path w="177" h="177">
                  <a:moveTo>
                    <a:pt x="0" y="177"/>
                  </a:moveTo>
                  <a:lnTo>
                    <a:pt x="0" y="177"/>
                  </a:lnTo>
                  <a:lnTo>
                    <a:pt x="177" y="177"/>
                  </a:lnTo>
                  <a:lnTo>
                    <a:pt x="177" y="0"/>
                  </a:lnTo>
                  <a:lnTo>
                    <a:pt x="0" y="0"/>
                  </a:lnTo>
                  <a:lnTo>
                    <a:pt x="0" y="1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noEditPoints="1"/>
            </p:cNvSpPr>
            <p:nvPr userDrawn="1"/>
          </p:nvSpPr>
          <p:spPr bwMode="auto">
            <a:xfrm>
              <a:off x="161925" y="3509963"/>
              <a:ext cx="2690813" cy="2898775"/>
            </a:xfrm>
            <a:custGeom>
              <a:avLst/>
              <a:gdLst>
                <a:gd name="T0" fmla="*/ 765 w 982"/>
                <a:gd name="T1" fmla="*/ 378 h 1070"/>
                <a:gd name="T2" fmla="*/ 765 w 982"/>
                <a:gd name="T3" fmla="*/ 378 h 1070"/>
                <a:gd name="T4" fmla="*/ 943 w 982"/>
                <a:gd name="T5" fmla="*/ 378 h 1070"/>
                <a:gd name="T6" fmla="*/ 943 w 982"/>
                <a:gd name="T7" fmla="*/ 555 h 1070"/>
                <a:gd name="T8" fmla="*/ 765 w 982"/>
                <a:gd name="T9" fmla="*/ 555 h 1070"/>
                <a:gd name="T10" fmla="*/ 765 w 982"/>
                <a:gd name="T11" fmla="*/ 378 h 1070"/>
                <a:gd name="T12" fmla="*/ 764 w 982"/>
                <a:gd name="T13" fmla="*/ 739 h 1070"/>
                <a:gd name="T14" fmla="*/ 764 w 982"/>
                <a:gd name="T15" fmla="*/ 739 h 1070"/>
                <a:gd name="T16" fmla="*/ 586 w 982"/>
                <a:gd name="T17" fmla="*/ 739 h 1070"/>
                <a:gd name="T18" fmla="*/ 586 w 982"/>
                <a:gd name="T19" fmla="*/ 561 h 1070"/>
                <a:gd name="T20" fmla="*/ 764 w 982"/>
                <a:gd name="T21" fmla="*/ 561 h 1070"/>
                <a:gd name="T22" fmla="*/ 764 w 982"/>
                <a:gd name="T23" fmla="*/ 739 h 1070"/>
                <a:gd name="T24" fmla="*/ 385 w 982"/>
                <a:gd name="T25" fmla="*/ 536 h 1070"/>
                <a:gd name="T26" fmla="*/ 385 w 982"/>
                <a:gd name="T27" fmla="*/ 536 h 1070"/>
                <a:gd name="T28" fmla="*/ 208 w 982"/>
                <a:gd name="T29" fmla="*/ 536 h 1070"/>
                <a:gd name="T30" fmla="*/ 208 w 982"/>
                <a:gd name="T31" fmla="*/ 359 h 1070"/>
                <a:gd name="T32" fmla="*/ 385 w 982"/>
                <a:gd name="T33" fmla="*/ 359 h 1070"/>
                <a:gd name="T34" fmla="*/ 385 w 982"/>
                <a:gd name="T35" fmla="*/ 536 h 1070"/>
                <a:gd name="T36" fmla="*/ 905 w 982"/>
                <a:gd name="T37" fmla="*/ 178 h 1070"/>
                <a:gd name="T38" fmla="*/ 905 w 982"/>
                <a:gd name="T39" fmla="*/ 178 h 1070"/>
                <a:gd name="T40" fmla="*/ 905 w 982"/>
                <a:gd name="T41" fmla="*/ 178 h 1070"/>
                <a:gd name="T42" fmla="*/ 905 w 982"/>
                <a:gd name="T43" fmla="*/ 176 h 1070"/>
                <a:gd name="T44" fmla="*/ 843 w 982"/>
                <a:gd name="T45" fmla="*/ 0 h 1070"/>
                <a:gd name="T46" fmla="*/ 738 w 982"/>
                <a:gd name="T47" fmla="*/ 0 h 1070"/>
                <a:gd name="T48" fmla="*/ 738 w 982"/>
                <a:gd name="T49" fmla="*/ 176 h 1070"/>
                <a:gd name="T50" fmla="*/ 559 w 982"/>
                <a:gd name="T51" fmla="*/ 176 h 1070"/>
                <a:gd name="T52" fmla="*/ 559 w 982"/>
                <a:gd name="T53" fmla="*/ 353 h 1070"/>
                <a:gd name="T54" fmla="*/ 382 w 982"/>
                <a:gd name="T55" fmla="*/ 353 h 1070"/>
                <a:gd name="T56" fmla="*/ 382 w 982"/>
                <a:gd name="T57" fmla="*/ 176 h 1070"/>
                <a:gd name="T58" fmla="*/ 382 w 982"/>
                <a:gd name="T59" fmla="*/ 0 h 1070"/>
                <a:gd name="T60" fmla="*/ 201 w 982"/>
                <a:gd name="T61" fmla="*/ 0 h 1070"/>
                <a:gd name="T62" fmla="*/ 198 w 982"/>
                <a:gd name="T63" fmla="*/ 0 h 1070"/>
                <a:gd name="T64" fmla="*/ 198 w 982"/>
                <a:gd name="T65" fmla="*/ 177 h 1070"/>
                <a:gd name="T66" fmla="*/ 79 w 982"/>
                <a:gd name="T67" fmla="*/ 177 h 1070"/>
                <a:gd name="T68" fmla="*/ 79 w 982"/>
                <a:gd name="T69" fmla="*/ 178 h 1070"/>
                <a:gd name="T70" fmla="*/ 0 w 982"/>
                <a:gd name="T71" fmla="*/ 578 h 1070"/>
                <a:gd name="T72" fmla="*/ 491 w 982"/>
                <a:gd name="T73" fmla="*/ 1070 h 1070"/>
                <a:gd name="T74" fmla="*/ 982 w 982"/>
                <a:gd name="T75" fmla="*/ 578 h 1070"/>
                <a:gd name="T76" fmla="*/ 905 w 982"/>
                <a:gd name="T77" fmla="*/ 17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2" h="1070">
                  <a:moveTo>
                    <a:pt x="765" y="378"/>
                  </a:moveTo>
                  <a:lnTo>
                    <a:pt x="765" y="378"/>
                  </a:lnTo>
                  <a:lnTo>
                    <a:pt x="943" y="378"/>
                  </a:lnTo>
                  <a:lnTo>
                    <a:pt x="943" y="555"/>
                  </a:lnTo>
                  <a:lnTo>
                    <a:pt x="765" y="555"/>
                  </a:lnTo>
                  <a:lnTo>
                    <a:pt x="765" y="378"/>
                  </a:lnTo>
                  <a:close/>
                  <a:moveTo>
                    <a:pt x="764" y="739"/>
                  </a:moveTo>
                  <a:lnTo>
                    <a:pt x="764" y="739"/>
                  </a:lnTo>
                  <a:lnTo>
                    <a:pt x="586" y="739"/>
                  </a:lnTo>
                  <a:lnTo>
                    <a:pt x="586" y="561"/>
                  </a:lnTo>
                  <a:lnTo>
                    <a:pt x="764" y="561"/>
                  </a:lnTo>
                  <a:lnTo>
                    <a:pt x="764" y="739"/>
                  </a:lnTo>
                  <a:close/>
                  <a:moveTo>
                    <a:pt x="385" y="536"/>
                  </a:moveTo>
                  <a:lnTo>
                    <a:pt x="385" y="536"/>
                  </a:lnTo>
                  <a:lnTo>
                    <a:pt x="208" y="536"/>
                  </a:lnTo>
                  <a:lnTo>
                    <a:pt x="208" y="359"/>
                  </a:lnTo>
                  <a:lnTo>
                    <a:pt x="385" y="359"/>
                  </a:lnTo>
                  <a:lnTo>
                    <a:pt x="385" y="536"/>
                  </a:lnTo>
                  <a:close/>
                  <a:moveTo>
                    <a:pt x="905" y="178"/>
                  </a:moveTo>
                  <a:lnTo>
                    <a:pt x="905" y="178"/>
                  </a:lnTo>
                  <a:lnTo>
                    <a:pt x="905" y="178"/>
                  </a:lnTo>
                  <a:cubicBezTo>
                    <a:pt x="905" y="177"/>
                    <a:pt x="905" y="177"/>
                    <a:pt x="905" y="176"/>
                  </a:cubicBezTo>
                  <a:cubicBezTo>
                    <a:pt x="887" y="119"/>
                    <a:pt x="866" y="59"/>
                    <a:pt x="843" y="0"/>
                  </a:cubicBezTo>
                  <a:lnTo>
                    <a:pt x="738" y="0"/>
                  </a:lnTo>
                  <a:lnTo>
                    <a:pt x="738" y="176"/>
                  </a:lnTo>
                  <a:lnTo>
                    <a:pt x="559" y="176"/>
                  </a:lnTo>
                  <a:lnTo>
                    <a:pt x="559" y="353"/>
                  </a:lnTo>
                  <a:lnTo>
                    <a:pt x="382" y="353"/>
                  </a:lnTo>
                  <a:lnTo>
                    <a:pt x="382" y="176"/>
                  </a:lnTo>
                  <a:lnTo>
                    <a:pt x="382" y="0"/>
                  </a:lnTo>
                  <a:lnTo>
                    <a:pt x="201" y="0"/>
                  </a:lnTo>
                  <a:lnTo>
                    <a:pt x="198" y="0"/>
                  </a:lnTo>
                  <a:lnTo>
                    <a:pt x="198" y="177"/>
                  </a:lnTo>
                  <a:lnTo>
                    <a:pt x="79" y="177"/>
                  </a:lnTo>
                  <a:cubicBezTo>
                    <a:pt x="79" y="177"/>
                    <a:pt x="79" y="178"/>
                    <a:pt x="79" y="178"/>
                  </a:cubicBezTo>
                  <a:cubicBezTo>
                    <a:pt x="31" y="325"/>
                    <a:pt x="0" y="464"/>
                    <a:pt x="0" y="578"/>
                  </a:cubicBezTo>
                  <a:cubicBezTo>
                    <a:pt x="0" y="850"/>
                    <a:pt x="220" y="1070"/>
                    <a:pt x="491" y="1070"/>
                  </a:cubicBezTo>
                  <a:cubicBezTo>
                    <a:pt x="762" y="1070"/>
                    <a:pt x="982" y="850"/>
                    <a:pt x="982" y="578"/>
                  </a:cubicBezTo>
                  <a:cubicBezTo>
                    <a:pt x="982" y="461"/>
                    <a:pt x="952" y="323"/>
                    <a:pt x="905" y="1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298" y="6291583"/>
            <a:ext cx="1509382" cy="438912"/>
          </a:xfrm>
          <a:prstGeom prst="rect">
            <a:avLst/>
          </a:prstGeom>
        </p:spPr>
      </p:pic>
      <p:sp>
        <p:nvSpPr>
          <p:cNvPr id="8" name="Text Placeholder 7"/>
          <p:cNvSpPr>
            <a:spLocks noGrp="1"/>
          </p:cNvSpPr>
          <p:nvPr>
            <p:ph type="body" sz="quarter" idx="11"/>
          </p:nvPr>
        </p:nvSpPr>
        <p:spPr>
          <a:xfrm>
            <a:off x="1694314" y="1295400"/>
            <a:ext cx="9782253" cy="1624195"/>
          </a:xfrm>
          <a:prstGeom prst="rect">
            <a:avLst/>
          </a:prstGeom>
        </p:spPr>
        <p:txBody>
          <a:bodyPr vert="horz" anchor="b">
            <a:noAutofit/>
          </a:bodyPr>
          <a:lstStyle>
            <a:lvl1pPr marL="0" indent="0">
              <a:buNone/>
              <a:defRPr sz="4400" b="1">
                <a:solidFill>
                  <a:schemeClr val="bg2"/>
                </a:solidFill>
                <a:latin typeface="+mj-lt"/>
                <a:cs typeface="Arial"/>
              </a:defRPr>
            </a:lvl1pPr>
          </a:lstStyle>
          <a:p>
            <a:pPr lvl="0"/>
            <a:r>
              <a:rPr lang="en-US"/>
              <a:t>Click to edit Master</a:t>
            </a:r>
          </a:p>
        </p:txBody>
      </p:sp>
      <p:sp>
        <p:nvSpPr>
          <p:cNvPr id="9" name="Text Placeholder 9"/>
          <p:cNvSpPr>
            <a:spLocks noGrp="1"/>
          </p:cNvSpPr>
          <p:nvPr>
            <p:ph type="body" sz="quarter" idx="12"/>
          </p:nvPr>
        </p:nvSpPr>
        <p:spPr>
          <a:xfrm>
            <a:off x="1720364" y="3159554"/>
            <a:ext cx="9756203" cy="1148677"/>
          </a:xfrm>
          <a:prstGeom prst="rect">
            <a:avLst/>
          </a:prstGeom>
        </p:spPr>
        <p:txBody>
          <a:bodyPr vert="horz">
            <a:normAutofit/>
          </a:bodyPr>
          <a:lstStyle>
            <a:lvl1pPr marL="0" indent="0">
              <a:buNone/>
              <a:defRPr sz="2000">
                <a:solidFill>
                  <a:schemeClr val="bg2"/>
                </a:solidFill>
                <a:latin typeface="+mj-lt"/>
                <a:cs typeface="Arial"/>
              </a:defRPr>
            </a:lvl1pPr>
          </a:lstStyle>
          <a:p>
            <a:pPr lvl="0"/>
            <a:r>
              <a:rPr lang="en-US"/>
              <a:t>Click to edit Master text styles</a:t>
            </a:r>
          </a:p>
        </p:txBody>
      </p:sp>
      <p:sp>
        <p:nvSpPr>
          <p:cNvPr id="16" name="Slide Number Placeholder 10">
            <a:extLst>
              <a:ext uri="{FF2B5EF4-FFF2-40B4-BE49-F238E27FC236}">
                <a16:creationId xmlns:a16="http://schemas.microsoft.com/office/drawing/2014/main" id="{CD0AE0A7-BEEC-49DF-B1F1-098546F25EAD}"/>
              </a:ext>
            </a:extLst>
          </p:cNvPr>
          <p:cNvSpPr>
            <a:spLocks noGrp="1"/>
          </p:cNvSpPr>
          <p:nvPr>
            <p:ph type="sldNum" sz="quarter" idx="15"/>
          </p:nvPr>
        </p:nvSpPr>
        <p:spPr>
          <a:xfrm>
            <a:off x="11591746" y="6499225"/>
            <a:ext cx="533400" cy="247650"/>
          </a:xfrm>
          <a:prstGeom prst="rect">
            <a:avLst/>
          </a:prstGeom>
        </p:spPr>
        <p:txBody>
          <a:bodyPr/>
          <a:lstStyle>
            <a:lvl1pPr algn="r">
              <a:defRPr sz="1000"/>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3038672804"/>
      </p:ext>
    </p:extLst>
  </p:cSld>
  <p:clrMapOvr>
    <a:masterClrMapping/>
  </p:clrMapOvr>
  <p:transition spd="slow">
    <p:strips dir="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nterior page 3">
  <p:cSld name="1_Interior page 3">
    <p:spTree>
      <p:nvGrpSpPr>
        <p:cNvPr id="1" name="Shape 111"/>
        <p:cNvGrpSpPr/>
        <p:nvPr/>
      </p:nvGrpSpPr>
      <p:grpSpPr>
        <a:xfrm>
          <a:off x="0" y="0"/>
          <a:ext cx="0" cy="0"/>
          <a:chOff x="0" y="0"/>
          <a:chExt cx="0" cy="0"/>
        </a:xfrm>
      </p:grpSpPr>
      <p:sp>
        <p:nvSpPr>
          <p:cNvPr id="112" name="Google Shape;112;p9"/>
          <p:cNvSpPr txBox="1">
            <a:spLocks noGrp="1"/>
          </p:cNvSpPr>
          <p:nvPr>
            <p:ph type="body" idx="1"/>
          </p:nvPr>
        </p:nvSpPr>
        <p:spPr>
          <a:xfrm>
            <a:off x="1694315" y="449997"/>
            <a:ext cx="9782400" cy="517200"/>
          </a:xfrm>
          <a:prstGeom prst="rect">
            <a:avLst/>
          </a:prstGeom>
          <a:noFill/>
          <a:ln>
            <a:noFill/>
          </a:ln>
        </p:spPr>
        <p:txBody>
          <a:bodyPr spcFirstLastPara="1" wrap="square" lIns="68575" tIns="34275" rIns="68575" bIns="34275" anchor="b" anchorCtr="0">
            <a:noAutofit/>
          </a:bodyPr>
          <a:lstStyle>
            <a:lvl1pPr marL="609585" lvl="0" indent="-304792" algn="l">
              <a:spcBef>
                <a:spcPts val="667"/>
              </a:spcBef>
              <a:spcAft>
                <a:spcPts val="0"/>
              </a:spcAft>
              <a:buSzPts val="2700"/>
              <a:buNone/>
              <a:defRPr sz="3600" b="1">
                <a:solidFill>
                  <a:schemeClr val="dk1"/>
                </a:solidFill>
                <a:latin typeface="Calibri"/>
                <a:ea typeface="Calibri"/>
                <a:cs typeface="Calibri"/>
                <a:sym typeface="Calibri"/>
              </a:defRPr>
            </a:lvl1pPr>
            <a:lvl2pPr marL="1219170" lvl="1" indent="-423323" algn="l">
              <a:spcBef>
                <a:spcPts val="400"/>
              </a:spcBef>
              <a:spcAft>
                <a:spcPts val="0"/>
              </a:spcAft>
              <a:buSzPts val="1400"/>
              <a:buChar char="–"/>
              <a:defRPr/>
            </a:lvl2pPr>
            <a:lvl3pPr marL="1828754" lvl="2" indent="-423323" algn="l">
              <a:spcBef>
                <a:spcPts val="400"/>
              </a:spcBef>
              <a:spcAft>
                <a:spcPts val="0"/>
              </a:spcAft>
              <a:buSzPts val="1400"/>
              <a:buChar char="•"/>
              <a:defRPr/>
            </a:lvl3pPr>
            <a:lvl4pPr marL="2438339" lvl="3" indent="-423323" algn="l">
              <a:spcBef>
                <a:spcPts val="400"/>
              </a:spcBef>
              <a:spcAft>
                <a:spcPts val="0"/>
              </a:spcAft>
              <a:buSzPts val="1400"/>
              <a:buChar char="–"/>
              <a:defRPr/>
            </a:lvl4pPr>
            <a:lvl5pPr marL="3047924" lvl="4" indent="-423323" algn="l">
              <a:spcBef>
                <a:spcPts val="400"/>
              </a:spcBef>
              <a:spcAft>
                <a:spcPts val="0"/>
              </a:spcAft>
              <a:buSzPts val="1400"/>
              <a:buChar char="•"/>
              <a:defRPr/>
            </a:lvl5pPr>
            <a:lvl6pPr marL="3657509" lvl="5" indent="-423323" algn="l">
              <a:spcBef>
                <a:spcPts val="400"/>
              </a:spcBef>
              <a:spcAft>
                <a:spcPts val="0"/>
              </a:spcAft>
              <a:buClr>
                <a:schemeClr val="dk1"/>
              </a:buClr>
              <a:buSzPts val="1400"/>
              <a:buChar char="•"/>
              <a:defRPr/>
            </a:lvl6pPr>
            <a:lvl7pPr marL="4267093" lvl="6" indent="-423323" algn="l">
              <a:spcBef>
                <a:spcPts val="400"/>
              </a:spcBef>
              <a:spcAft>
                <a:spcPts val="0"/>
              </a:spcAft>
              <a:buClr>
                <a:schemeClr val="dk1"/>
              </a:buClr>
              <a:buSzPts val="1400"/>
              <a:buChar char="•"/>
              <a:defRPr/>
            </a:lvl7pPr>
            <a:lvl8pPr marL="4876678" lvl="7" indent="-423323" algn="l">
              <a:spcBef>
                <a:spcPts val="400"/>
              </a:spcBef>
              <a:spcAft>
                <a:spcPts val="0"/>
              </a:spcAft>
              <a:buClr>
                <a:schemeClr val="dk1"/>
              </a:buClr>
              <a:buSzPts val="1400"/>
              <a:buChar char="•"/>
              <a:defRPr/>
            </a:lvl8pPr>
            <a:lvl9pPr marL="5486263" lvl="8" indent="-423323" algn="l">
              <a:spcBef>
                <a:spcPts val="400"/>
              </a:spcBef>
              <a:spcAft>
                <a:spcPts val="0"/>
              </a:spcAft>
              <a:buClr>
                <a:schemeClr val="dk1"/>
              </a:buClr>
              <a:buSzPts val="1400"/>
              <a:buChar char="•"/>
              <a:defRPr/>
            </a:lvl9pPr>
          </a:lstStyle>
          <a:p>
            <a:endParaRPr/>
          </a:p>
        </p:txBody>
      </p:sp>
      <p:sp>
        <p:nvSpPr>
          <p:cNvPr id="113" name="Google Shape;113;p9"/>
          <p:cNvSpPr txBox="1">
            <a:spLocks noGrp="1"/>
          </p:cNvSpPr>
          <p:nvPr>
            <p:ph type="body" idx="2"/>
          </p:nvPr>
        </p:nvSpPr>
        <p:spPr>
          <a:xfrm>
            <a:off x="1694315" y="1092201"/>
            <a:ext cx="9756400" cy="420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0"/>
              </a:spcBef>
              <a:spcAft>
                <a:spcPts val="0"/>
              </a:spcAft>
              <a:buSzPts val="1800"/>
              <a:buNone/>
              <a:defRPr sz="2400" b="1">
                <a:solidFill>
                  <a:srgbClr val="39393A"/>
                </a:solidFill>
                <a:latin typeface="Calibri"/>
                <a:ea typeface="Calibri"/>
                <a:cs typeface="Calibri"/>
                <a:sym typeface="Calibri"/>
              </a:defRPr>
            </a:lvl1pPr>
            <a:lvl2pPr marL="1219170" lvl="1" indent="-423323" algn="l">
              <a:spcBef>
                <a:spcPts val="400"/>
              </a:spcBef>
              <a:spcAft>
                <a:spcPts val="0"/>
              </a:spcAft>
              <a:buSzPts val="1400"/>
              <a:buChar char="–"/>
              <a:defRPr/>
            </a:lvl2pPr>
            <a:lvl3pPr marL="1828754" lvl="2" indent="-423323" algn="l">
              <a:spcBef>
                <a:spcPts val="400"/>
              </a:spcBef>
              <a:spcAft>
                <a:spcPts val="0"/>
              </a:spcAft>
              <a:buSzPts val="1400"/>
              <a:buChar char="•"/>
              <a:defRPr/>
            </a:lvl3pPr>
            <a:lvl4pPr marL="2438339" lvl="3" indent="-423323" algn="l">
              <a:spcBef>
                <a:spcPts val="400"/>
              </a:spcBef>
              <a:spcAft>
                <a:spcPts val="0"/>
              </a:spcAft>
              <a:buSzPts val="1400"/>
              <a:buChar char="–"/>
              <a:defRPr/>
            </a:lvl4pPr>
            <a:lvl5pPr marL="3047924" lvl="4" indent="-423323" algn="l">
              <a:spcBef>
                <a:spcPts val="400"/>
              </a:spcBef>
              <a:spcAft>
                <a:spcPts val="0"/>
              </a:spcAft>
              <a:buSzPts val="1400"/>
              <a:buChar char="•"/>
              <a:defRPr/>
            </a:lvl5pPr>
            <a:lvl6pPr marL="3657509" lvl="5" indent="-423323" algn="l">
              <a:spcBef>
                <a:spcPts val="400"/>
              </a:spcBef>
              <a:spcAft>
                <a:spcPts val="0"/>
              </a:spcAft>
              <a:buClr>
                <a:schemeClr val="dk1"/>
              </a:buClr>
              <a:buSzPts val="1400"/>
              <a:buChar char="•"/>
              <a:defRPr/>
            </a:lvl6pPr>
            <a:lvl7pPr marL="4267093" lvl="6" indent="-423323" algn="l">
              <a:spcBef>
                <a:spcPts val="400"/>
              </a:spcBef>
              <a:spcAft>
                <a:spcPts val="0"/>
              </a:spcAft>
              <a:buClr>
                <a:schemeClr val="dk1"/>
              </a:buClr>
              <a:buSzPts val="1400"/>
              <a:buChar char="•"/>
              <a:defRPr/>
            </a:lvl7pPr>
            <a:lvl8pPr marL="4876678" lvl="7" indent="-423323" algn="l">
              <a:spcBef>
                <a:spcPts val="400"/>
              </a:spcBef>
              <a:spcAft>
                <a:spcPts val="0"/>
              </a:spcAft>
              <a:buClr>
                <a:schemeClr val="dk1"/>
              </a:buClr>
              <a:buSzPts val="1400"/>
              <a:buChar char="•"/>
              <a:defRPr/>
            </a:lvl8pPr>
            <a:lvl9pPr marL="5486263" lvl="8" indent="-423323" algn="l">
              <a:spcBef>
                <a:spcPts val="400"/>
              </a:spcBef>
              <a:spcAft>
                <a:spcPts val="0"/>
              </a:spcAft>
              <a:buClr>
                <a:schemeClr val="dk1"/>
              </a:buClr>
              <a:buSzPts val="1400"/>
              <a:buChar char="•"/>
              <a:defRPr/>
            </a:lvl9pPr>
          </a:lstStyle>
          <a:p>
            <a:endParaRPr/>
          </a:p>
        </p:txBody>
      </p:sp>
      <p:sp>
        <p:nvSpPr>
          <p:cNvPr id="114" name="Google Shape;114;p9"/>
          <p:cNvSpPr txBox="1">
            <a:spLocks noGrp="1"/>
          </p:cNvSpPr>
          <p:nvPr>
            <p:ph type="sldNum" idx="12"/>
          </p:nvPr>
        </p:nvSpPr>
        <p:spPr>
          <a:xfrm>
            <a:off x="826852" y="6381345"/>
            <a:ext cx="642800" cy="330400"/>
          </a:xfrm>
          <a:prstGeom prst="rect">
            <a:avLst/>
          </a:prstGeom>
          <a:noFill/>
          <a:ln>
            <a:noFill/>
          </a:ln>
        </p:spPr>
        <p:txBody>
          <a:bodyPr spcFirstLastPara="1" wrap="square" lIns="68575" tIns="34275" rIns="68575" bIns="34275" anchor="t" anchorCtr="0">
            <a:noAutofit/>
          </a:bodyPr>
          <a:lstStyle>
            <a:lvl1pPr marL="0" marR="0" lvl="0" indent="0" algn="ctr">
              <a:spcBef>
                <a:spcPts val="0"/>
              </a:spcBef>
              <a:buNone/>
              <a:defRPr sz="1600" b="1">
                <a:solidFill>
                  <a:schemeClr val="dk1"/>
                </a:solidFill>
                <a:latin typeface="Calibri"/>
                <a:ea typeface="Calibri"/>
                <a:cs typeface="Calibri"/>
                <a:sym typeface="Calibri"/>
              </a:defRPr>
            </a:lvl1pPr>
            <a:lvl2pPr marL="0" marR="0" lvl="1" indent="0" algn="ctr">
              <a:spcBef>
                <a:spcPts val="0"/>
              </a:spcBef>
              <a:buNone/>
              <a:defRPr sz="1600" b="1">
                <a:solidFill>
                  <a:schemeClr val="dk1"/>
                </a:solidFill>
                <a:latin typeface="Calibri"/>
                <a:ea typeface="Calibri"/>
                <a:cs typeface="Calibri"/>
                <a:sym typeface="Calibri"/>
              </a:defRPr>
            </a:lvl2pPr>
            <a:lvl3pPr marL="0" marR="0" lvl="2" indent="0" algn="ctr">
              <a:spcBef>
                <a:spcPts val="0"/>
              </a:spcBef>
              <a:buNone/>
              <a:defRPr sz="1600" b="1">
                <a:solidFill>
                  <a:schemeClr val="dk1"/>
                </a:solidFill>
                <a:latin typeface="Calibri"/>
                <a:ea typeface="Calibri"/>
                <a:cs typeface="Calibri"/>
                <a:sym typeface="Calibri"/>
              </a:defRPr>
            </a:lvl3pPr>
            <a:lvl4pPr marL="0" marR="0" lvl="3" indent="0" algn="ctr">
              <a:spcBef>
                <a:spcPts val="0"/>
              </a:spcBef>
              <a:buNone/>
              <a:defRPr sz="1600" b="1">
                <a:solidFill>
                  <a:schemeClr val="dk1"/>
                </a:solidFill>
                <a:latin typeface="Calibri"/>
                <a:ea typeface="Calibri"/>
                <a:cs typeface="Calibri"/>
                <a:sym typeface="Calibri"/>
              </a:defRPr>
            </a:lvl4pPr>
            <a:lvl5pPr marL="0" marR="0" lvl="4" indent="0" algn="ctr">
              <a:spcBef>
                <a:spcPts val="0"/>
              </a:spcBef>
              <a:buNone/>
              <a:defRPr sz="1600" b="1">
                <a:solidFill>
                  <a:schemeClr val="dk1"/>
                </a:solidFill>
                <a:latin typeface="Calibri"/>
                <a:ea typeface="Calibri"/>
                <a:cs typeface="Calibri"/>
                <a:sym typeface="Calibri"/>
              </a:defRPr>
            </a:lvl5pPr>
            <a:lvl6pPr marL="0" marR="0" lvl="5" indent="0" algn="ctr">
              <a:spcBef>
                <a:spcPts val="0"/>
              </a:spcBef>
              <a:buNone/>
              <a:defRPr sz="1600" b="1">
                <a:solidFill>
                  <a:schemeClr val="dk1"/>
                </a:solidFill>
                <a:latin typeface="Calibri"/>
                <a:ea typeface="Calibri"/>
                <a:cs typeface="Calibri"/>
                <a:sym typeface="Calibri"/>
              </a:defRPr>
            </a:lvl6pPr>
            <a:lvl7pPr marL="0" marR="0" lvl="6" indent="0" algn="ctr">
              <a:spcBef>
                <a:spcPts val="0"/>
              </a:spcBef>
              <a:buNone/>
              <a:defRPr sz="1600" b="1">
                <a:solidFill>
                  <a:schemeClr val="dk1"/>
                </a:solidFill>
                <a:latin typeface="Calibri"/>
                <a:ea typeface="Calibri"/>
                <a:cs typeface="Calibri"/>
                <a:sym typeface="Calibri"/>
              </a:defRPr>
            </a:lvl7pPr>
            <a:lvl8pPr marL="0" marR="0" lvl="7" indent="0" algn="ctr">
              <a:spcBef>
                <a:spcPts val="0"/>
              </a:spcBef>
              <a:buNone/>
              <a:defRPr sz="1600" b="1">
                <a:solidFill>
                  <a:schemeClr val="dk1"/>
                </a:solidFill>
                <a:latin typeface="Calibri"/>
                <a:ea typeface="Calibri"/>
                <a:cs typeface="Calibri"/>
                <a:sym typeface="Calibri"/>
              </a:defRPr>
            </a:lvl8pPr>
            <a:lvl9pPr marL="0" marR="0" lvl="8" indent="0" algn="ctr">
              <a:spcBef>
                <a:spcPts val="0"/>
              </a:spcBef>
              <a:buNone/>
              <a:defRPr sz="1600" b="1">
                <a:solidFill>
                  <a:schemeClr val="dk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13221882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087DA1F-A4EA-0248-B370-8BA08AECA097}"/>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12" name="Picture 11" descr="CareDx_logo_+tag+5TM_v5_white.eps">
            <a:extLst>
              <a:ext uri="{FF2B5EF4-FFF2-40B4-BE49-F238E27FC236}">
                <a16:creationId xmlns:a16="http://schemas.microsoft.com/office/drawing/2014/main" id="{C6620162-F333-F340-B3F5-C311FFF46866}"/>
              </a:ext>
            </a:extLst>
          </p:cNvPr>
          <p:cNvPicPr>
            <a:picLocks noChangeAspect="1"/>
          </p:cNvPicPr>
          <p:nvPr userDrawn="1"/>
        </p:nvPicPr>
        <p:blipFill rotWithShape="1">
          <a:blip r:embed="rId2"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pic>
        <p:nvPicPr>
          <p:cNvPr id="16" name="Picture 15">
            <a:extLst>
              <a:ext uri="{FF2B5EF4-FFF2-40B4-BE49-F238E27FC236}">
                <a16:creationId xmlns:a16="http://schemas.microsoft.com/office/drawing/2014/main" id="{AC2345B1-9B95-134C-A6E9-4AECFF3AAD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sp>
        <p:nvSpPr>
          <p:cNvPr id="23" name="Slide Number Placeholder 5">
            <a:extLst>
              <a:ext uri="{FF2B5EF4-FFF2-40B4-BE49-F238E27FC236}">
                <a16:creationId xmlns:a16="http://schemas.microsoft.com/office/drawing/2014/main" id="{90802D23-ECB1-C049-BA04-97380DF65D37}"/>
              </a:ext>
            </a:extLst>
          </p:cNvPr>
          <p:cNvSpPr>
            <a:spLocks noGrp="1"/>
          </p:cNvSpPr>
          <p:nvPr>
            <p:ph type="sldNum" sz="quarter" idx="12"/>
          </p:nvPr>
        </p:nvSpPr>
        <p:spPr>
          <a:xfrm>
            <a:off x="4724400" y="6340527"/>
            <a:ext cx="2743200" cy="365125"/>
          </a:xfrm>
          <a:prstGeom prst="rect">
            <a:avLst/>
          </a:prstGeom>
        </p:spPr>
        <p:txBody>
          <a:bodyPr/>
          <a:lstStyle>
            <a:lvl1pPr algn="ctr">
              <a:defRPr sz="1400">
                <a:latin typeface="+mj-lt"/>
              </a:defRPr>
            </a:lvl1pPr>
          </a:lstStyle>
          <a:p>
            <a:fld id="{88513034-962F-E441-B21E-0BF85A72A8E3}" type="slidenum">
              <a:rPr lang="en-US" smtClean="0"/>
              <a:pPr/>
              <a:t>‹#›</a:t>
            </a:fld>
            <a:endParaRPr lang="en-US"/>
          </a:p>
        </p:txBody>
      </p:sp>
      <p:sp>
        <p:nvSpPr>
          <p:cNvPr id="13" name="Title 1">
            <a:extLst>
              <a:ext uri="{FF2B5EF4-FFF2-40B4-BE49-F238E27FC236}">
                <a16:creationId xmlns:a16="http://schemas.microsoft.com/office/drawing/2014/main" id="{1F5F2B8C-CD25-A44F-A9DE-5E50578ADDCA}"/>
              </a:ext>
            </a:extLst>
          </p:cNvPr>
          <p:cNvSpPr>
            <a:spLocks noGrp="1"/>
          </p:cNvSpPr>
          <p:nvPr>
            <p:ph type="title"/>
          </p:nvPr>
        </p:nvSpPr>
        <p:spPr>
          <a:xfrm>
            <a:off x="1314450" y="1928191"/>
            <a:ext cx="6899065" cy="1311048"/>
          </a:xfrm>
          <a:prstGeom prst="rect">
            <a:avLst/>
          </a:prstGeom>
        </p:spPr>
        <p:txBody>
          <a:bodyPr anchor="ctr"/>
          <a:lstStyle>
            <a:lvl1pPr>
              <a:defRPr sz="32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9CFDE09A-BCD8-EF49-B837-C4AAD8094B8C}"/>
              </a:ext>
            </a:extLst>
          </p:cNvPr>
          <p:cNvSpPr>
            <a:spLocks noGrp="1"/>
          </p:cNvSpPr>
          <p:nvPr>
            <p:ph type="body" idx="1"/>
          </p:nvPr>
        </p:nvSpPr>
        <p:spPr>
          <a:xfrm>
            <a:off x="1317770" y="3548574"/>
            <a:ext cx="6895745" cy="416322"/>
          </a:xfrm>
          <a:prstGeom prst="rect">
            <a:avLst/>
          </a:prstGeom>
        </p:spPr>
        <p:txBody>
          <a:bodyPr/>
          <a:lstStyle>
            <a:lvl1pPr marL="0" indent="0">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2CBD5814-7891-EF45-A51E-608150BF2E3D}"/>
              </a:ext>
            </a:extLst>
          </p:cNvPr>
          <p:cNvSpPr>
            <a:spLocks noGrp="1"/>
          </p:cNvSpPr>
          <p:nvPr>
            <p:ph type="body" idx="13"/>
          </p:nvPr>
        </p:nvSpPr>
        <p:spPr>
          <a:xfrm>
            <a:off x="1314450" y="4061506"/>
            <a:ext cx="6895745" cy="365125"/>
          </a:xfrm>
          <a:prstGeom prst="rect">
            <a:avLst/>
          </a:prstGeom>
        </p:spPr>
        <p:txBody>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A554CDBF-0E29-0D48-AA03-CDBFDDED20E3}"/>
              </a:ext>
            </a:extLst>
          </p:cNvPr>
          <p:cNvSpPr txBox="1"/>
          <p:nvPr userDrawn="1"/>
        </p:nvSpPr>
        <p:spPr>
          <a:xfrm>
            <a:off x="9647152" y="3397183"/>
            <a:ext cx="2307677" cy="646331"/>
          </a:xfrm>
          <a:prstGeom prst="rect">
            <a:avLst/>
          </a:prstGeom>
          <a:noFill/>
        </p:spPr>
        <p:txBody>
          <a:bodyPr wrap="square" rtlCol="0">
            <a:spAutoFit/>
          </a:bodyPr>
          <a:lstStyle/>
          <a:p>
            <a:pPr algn="ctr"/>
            <a:r>
              <a:rPr lang="en-US" sz="1200" b="1" i="0">
                <a:solidFill>
                  <a:srgbClr val="000000"/>
                </a:solidFill>
              </a:rPr>
              <a:t>Kristen J.</a:t>
            </a:r>
          </a:p>
          <a:p>
            <a:pPr algn="ctr"/>
            <a:r>
              <a:rPr lang="en-US" sz="1200" i="1">
                <a:solidFill>
                  <a:srgbClr val="000000"/>
                </a:solidFill>
              </a:rPr>
              <a:t>BMT and Double Lung Transplant Recipient, and Daughter</a:t>
            </a:r>
          </a:p>
        </p:txBody>
      </p:sp>
      <p:pic>
        <p:nvPicPr>
          <p:cNvPr id="3" name="Picture 2" descr="A picture containing person, child&#10;&#10;Description automatically generated">
            <a:extLst>
              <a:ext uri="{FF2B5EF4-FFF2-40B4-BE49-F238E27FC236}">
                <a16:creationId xmlns:a16="http://schemas.microsoft.com/office/drawing/2014/main" id="{26B9D51A-BDD2-44D9-9C55-0042EB86852E}"/>
              </a:ext>
            </a:extLst>
          </p:cNvPr>
          <p:cNvPicPr>
            <a:picLocks noChangeAspect="1"/>
          </p:cNvPicPr>
          <p:nvPr userDrawn="1"/>
        </p:nvPicPr>
        <p:blipFill>
          <a:blip r:embed="rId4"/>
          <a:stretch>
            <a:fillRect/>
          </a:stretch>
        </p:blipFill>
        <p:spPr>
          <a:xfrm>
            <a:off x="9409981" y="1595439"/>
            <a:ext cx="2782020" cy="1781176"/>
          </a:xfrm>
          <a:prstGeom prst="rect">
            <a:avLst/>
          </a:prstGeom>
        </p:spPr>
      </p:pic>
    </p:spTree>
    <p:extLst>
      <p:ext uri="{BB962C8B-B14F-4D97-AF65-F5344CB8AC3E}">
        <p14:creationId xmlns:p14="http://schemas.microsoft.com/office/powerpoint/2010/main" val="93817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ags" Target="../tags/tag12.xml"/><Relationship Id="rId3" Type="http://schemas.openxmlformats.org/officeDocument/2006/relationships/slideLayout" Target="../slideLayouts/slideLayout132.xml"/><Relationship Id="rId21" Type="http://schemas.openxmlformats.org/officeDocument/2006/relationships/image" Target="../media/image23.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ags" Target="../tags/tag11.xml"/><Relationship Id="rId2" Type="http://schemas.openxmlformats.org/officeDocument/2006/relationships/slideLayout" Target="../slideLayouts/slideLayout131.xml"/><Relationship Id="rId16" Type="http://schemas.openxmlformats.org/officeDocument/2006/relationships/theme" Target="../theme/theme10.xml"/><Relationship Id="rId20" Type="http://schemas.openxmlformats.org/officeDocument/2006/relationships/image" Target="../media/image13.emf"/><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oleObject" Target="../embeddings/oleObject6.bin"/><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2.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image" Target="../media/image22.jpe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oleObject" Target="../embeddings/oleObject1.bin"/><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2.xml"/><Relationship Id="rId2" Type="http://schemas.openxmlformats.org/officeDocument/2006/relationships/slideLayout" Target="../slideLayouts/slideLayout18.xml"/><Relationship Id="rId16" Type="http://schemas.openxmlformats.org/officeDocument/2006/relationships/tags" Target="../tags/tag1.xml"/><Relationship Id="rId20"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13.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2.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5.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ags" Target="../tags/tag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17" Type="http://schemas.openxmlformats.org/officeDocument/2006/relationships/image" Target="../media/image12.png"/><Relationship Id="rId2" Type="http://schemas.openxmlformats.org/officeDocument/2006/relationships/slideLayout" Target="../slideLayouts/slideLayout77.xml"/><Relationship Id="rId16" Type="http://schemas.openxmlformats.org/officeDocument/2006/relationships/image" Target="../media/image13.emf"/><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oleObject" Target="../embeddings/oleObject2.bin"/><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ags" Target="../tags/tag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13.emf"/><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oleObject" Target="../embeddings/oleObject3.bin"/><Relationship Id="rId2" Type="http://schemas.openxmlformats.org/officeDocument/2006/relationships/slideLayout" Target="../slideLayouts/slideLayout88.xml"/><Relationship Id="rId16" Type="http://schemas.openxmlformats.org/officeDocument/2006/relationships/tags" Target="../tags/tag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ags" Target="../tags/tag5.xml"/><Relationship Id="rId10" Type="http://schemas.openxmlformats.org/officeDocument/2006/relationships/slideLayout" Target="../slideLayouts/slideLayout96.xml"/><Relationship Id="rId19" Type="http://schemas.openxmlformats.org/officeDocument/2006/relationships/image" Target="../media/image12.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oleObject" Target="../embeddings/oleObject4.bin"/><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ags" Target="../tags/tag8.xml"/><Relationship Id="rId2" Type="http://schemas.openxmlformats.org/officeDocument/2006/relationships/slideLayout" Target="../slideLayouts/slideLayout101.xml"/><Relationship Id="rId16" Type="http://schemas.openxmlformats.org/officeDocument/2006/relationships/tags" Target="../tags/tag7.xml"/><Relationship Id="rId20" Type="http://schemas.openxmlformats.org/officeDocument/2006/relationships/image" Target="../media/image1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8.xml"/><Relationship Id="rId10" Type="http://schemas.openxmlformats.org/officeDocument/2006/relationships/slideLayout" Target="../slideLayouts/slideLayout109.xml"/><Relationship Id="rId19" Type="http://schemas.openxmlformats.org/officeDocument/2006/relationships/image" Target="../media/image13.emf"/><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ags" Target="../tags/tag9.xml"/><Relationship Id="rId3" Type="http://schemas.openxmlformats.org/officeDocument/2006/relationships/slideLayout" Target="../slideLayouts/slideLayout116.xml"/><Relationship Id="rId21" Type="http://schemas.openxmlformats.org/officeDocument/2006/relationships/image" Target="../media/image34.emf"/><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9.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oleObject" Target="../embeddings/oleObject5.bin"/><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tags" Target="../tags/tag10.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2000345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420598F-1EF2-419C-9D36-81F42C8948CB}"/>
              </a:ext>
            </a:extLst>
          </p:cNvPr>
          <p:cNvGraphicFramePr>
            <a:graphicFrameLocks noChangeAspect="1"/>
          </p:cNvGraphicFramePr>
          <p:nvPr>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83" imgH="384" progId="TCLayout.ActiveDocument.1">
                  <p:embed/>
                </p:oleObj>
              </mc:Choice>
              <mc:Fallback>
                <p:oleObj name="think-cell Slide" r:id="rId19" imgW="383" imgH="384" progId="TCLayout.ActiveDocument.1">
                  <p:embed/>
                  <p:pic>
                    <p:nvPicPr>
                      <p:cNvPr id="6" name="Object 5" hidden="1">
                        <a:extLst>
                          <a:ext uri="{FF2B5EF4-FFF2-40B4-BE49-F238E27FC236}">
                            <a16:creationId xmlns:a16="http://schemas.microsoft.com/office/drawing/2014/main" id="{B420598F-1EF2-419C-9D36-81F42C8948CB}"/>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3BBD1F-1275-4F37-8677-F635C1028C0E}"/>
              </a:ext>
            </a:extLst>
          </p:cNvPr>
          <p:cNvSpPr/>
          <p:nvPr>
            <p:custDataLst>
              <p:tags r:id="rId18"/>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grpSp>
        <p:nvGrpSpPr>
          <p:cNvPr id="5" name="Group 4"/>
          <p:cNvGrpSpPr/>
          <p:nvPr/>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
        <p:nvSpPr>
          <p:cNvPr id="14" name="GS Doctop Placeholder" hidden="1"/>
          <p:cNvSpPr txBox="1"/>
          <p:nvPr/>
        </p:nvSpPr>
        <p:spPr>
          <a:xfrm>
            <a:off x="546100" y="0"/>
            <a:ext cx="5651500" cy="338554"/>
          </a:xfrm>
          <a:prstGeom prst="rect">
            <a:avLst/>
          </a:prstGeom>
          <a:noFill/>
        </p:spPr>
        <p:txBody>
          <a:bodyPr vert="horz" rtlCol="0">
            <a:spAutoFit/>
          </a:bodyPr>
          <a:lstStyle/>
          <a:p>
            <a:pPr algn="l"/>
            <a:r>
              <a:rPr lang="en-US" sz="800" b="0">
                <a:latin typeface="Arial"/>
              </a:rPr>
              <a:t>CaredxCS\Presentations\2020.05.xx Investor Presentation Rework\May 2020 Corporate Presentation v15a (Proposed GS Edits v2).pptx</a:t>
            </a:r>
          </a:p>
        </p:txBody>
      </p:sp>
    </p:spTree>
    <p:extLst>
      <p:ext uri="{BB962C8B-B14F-4D97-AF65-F5344CB8AC3E}">
        <p14:creationId xmlns:p14="http://schemas.microsoft.com/office/powerpoint/2010/main" val="99477578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transition spd="slow">
    <p:strips dir="ru"/>
  </p:transition>
  <p:hf sldNum="0"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6353844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A45DDE-1035-954C-B4E6-B7931E2CF9FE}"/>
              </a:ext>
            </a:extLst>
          </p:cNvPr>
          <p:cNvSpPr/>
          <p:nvPr userDrawn="1"/>
        </p:nvSpPr>
        <p:spPr>
          <a:xfrm>
            <a:off x="0" y="1595439"/>
            <a:ext cx="12192000" cy="1781175"/>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pic>
        <p:nvPicPr>
          <p:cNvPr id="20" name="Picture 19" descr="CareDx_logo_+tag+5TM_v5_white.eps">
            <a:extLst>
              <a:ext uri="{FF2B5EF4-FFF2-40B4-BE49-F238E27FC236}">
                <a16:creationId xmlns:a16="http://schemas.microsoft.com/office/drawing/2014/main" id="{E2043FCA-8C34-784A-8D63-9CF15B448575}"/>
              </a:ext>
            </a:extLst>
          </p:cNvPr>
          <p:cNvPicPr>
            <a:picLocks noChangeAspect="1"/>
          </p:cNvPicPr>
          <p:nvPr userDrawn="1"/>
        </p:nvPicPr>
        <p:blipFill rotWithShape="1">
          <a:blip r:embed="rId5" cstate="email">
            <a:alphaModFix amt="24000"/>
            <a:duotone>
              <a:schemeClr val="bg2">
                <a:shade val="45000"/>
                <a:satMod val="135000"/>
              </a:schemeClr>
              <a:prstClr val="white"/>
            </a:duotone>
            <a:extLst>
              <a:ext uri="{28A0092B-C50C-407E-A947-70E740481C1C}">
                <a14:useLocalDpi xmlns:a14="http://schemas.microsoft.com/office/drawing/2010/main"/>
              </a:ext>
            </a:extLst>
          </a:blip>
          <a:srcRect l="571" t="24000" r="84123" b="27734"/>
          <a:stretch/>
        </p:blipFill>
        <p:spPr>
          <a:xfrm>
            <a:off x="1" y="1076960"/>
            <a:ext cx="2610871" cy="2299655"/>
          </a:xfrm>
          <a:prstGeom prst="rect">
            <a:avLst/>
          </a:prstGeom>
        </p:spPr>
      </p:pic>
      <p:sp>
        <p:nvSpPr>
          <p:cNvPr id="23" name="Footer Placeholder 14">
            <a:extLst>
              <a:ext uri="{FF2B5EF4-FFF2-40B4-BE49-F238E27FC236}">
                <a16:creationId xmlns:a16="http://schemas.microsoft.com/office/drawing/2014/main" id="{79133A06-2D47-9546-9378-CF9B794F6C30}"/>
              </a:ext>
            </a:extLst>
          </p:cNvPr>
          <p:cNvSpPr txBox="1">
            <a:spLocks/>
          </p:cNvSpPr>
          <p:nvPr userDrawn="1"/>
        </p:nvSpPr>
        <p:spPr>
          <a:xfrm>
            <a:off x="1314450" y="5724283"/>
            <a:ext cx="72961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endParaRPr lang="en-US">
              <a:ea typeface="ＭＳ Ｐゴシック" pitchFamily="34" charset="-128"/>
            </a:endParaRPr>
          </a:p>
        </p:txBody>
      </p:sp>
      <p:pic>
        <p:nvPicPr>
          <p:cNvPr id="24" name="Picture 23">
            <a:extLst>
              <a:ext uri="{FF2B5EF4-FFF2-40B4-BE49-F238E27FC236}">
                <a16:creationId xmlns:a16="http://schemas.microsoft.com/office/drawing/2014/main" id="{402FD529-FD2A-614E-BEF4-15BCB46DF4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59712" y="6167120"/>
            <a:ext cx="2030968" cy="573022"/>
          </a:xfrm>
          <a:prstGeom prst="rect">
            <a:avLst/>
          </a:prstGeom>
        </p:spPr>
      </p:pic>
      <p:pic>
        <p:nvPicPr>
          <p:cNvPr id="13" name="Picture 12">
            <a:extLst>
              <a:ext uri="{FF2B5EF4-FFF2-40B4-BE49-F238E27FC236}">
                <a16:creationId xmlns:a16="http://schemas.microsoft.com/office/drawing/2014/main" id="{CEF69558-5E4C-1E47-937E-5A20978DAC8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67312" y="1595532"/>
            <a:ext cx="2035627" cy="1781175"/>
          </a:xfrm>
          <a:prstGeom prst="rect">
            <a:avLst/>
          </a:prstGeom>
          <a:effectLst/>
        </p:spPr>
      </p:pic>
      <p:sp>
        <p:nvSpPr>
          <p:cNvPr id="14" name="TextBox 13">
            <a:extLst>
              <a:ext uri="{FF2B5EF4-FFF2-40B4-BE49-F238E27FC236}">
                <a16:creationId xmlns:a16="http://schemas.microsoft.com/office/drawing/2014/main" id="{18009329-0733-AD46-8B1F-3959788B9387}"/>
              </a:ext>
            </a:extLst>
          </p:cNvPr>
          <p:cNvSpPr txBox="1"/>
          <p:nvPr userDrawn="1"/>
        </p:nvSpPr>
        <p:spPr>
          <a:xfrm>
            <a:off x="9688313" y="3397183"/>
            <a:ext cx="2203939" cy="461665"/>
          </a:xfrm>
          <a:prstGeom prst="rect">
            <a:avLst/>
          </a:prstGeom>
          <a:noFill/>
        </p:spPr>
        <p:txBody>
          <a:bodyPr wrap="square" rtlCol="0">
            <a:spAutoFit/>
          </a:bodyPr>
          <a:lstStyle/>
          <a:p>
            <a:pPr algn="ctr"/>
            <a:r>
              <a:rPr lang="en-US" sz="1200" b="1" i="0">
                <a:solidFill>
                  <a:srgbClr val="000000"/>
                </a:solidFill>
              </a:rPr>
              <a:t>Ally Babineaux</a:t>
            </a:r>
          </a:p>
          <a:p>
            <a:pPr algn="ctr"/>
            <a:r>
              <a:rPr lang="en-US" sz="1200" i="1">
                <a:solidFill>
                  <a:srgbClr val="000000"/>
                </a:solidFill>
              </a:rPr>
              <a:t>Heart Transplant Recipient</a:t>
            </a:r>
          </a:p>
        </p:txBody>
      </p:sp>
      <p:sp>
        <p:nvSpPr>
          <p:cNvPr id="2" name="Footer Placeholder 1">
            <a:extLst>
              <a:ext uri="{FF2B5EF4-FFF2-40B4-BE49-F238E27FC236}">
                <a16:creationId xmlns:a16="http://schemas.microsoft.com/office/drawing/2014/main" id="{BEB14708-D2A6-394F-A8AB-1DEC324EA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50469437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420598F-1EF2-419C-9D36-81F42C8948CB}"/>
              </a:ext>
            </a:extLst>
          </p:cNvPr>
          <p:cNvGraphicFramePr>
            <a:graphicFrameLocks noChangeAspect="1"/>
          </p:cNvGraphicFramePr>
          <p:nvPr>
            <p:custDataLst>
              <p:tags r:id="rId16"/>
            </p:custDataLst>
            <p:extLst>
              <p:ext uri="{D42A27DB-BD31-4B8C-83A1-F6EECF244321}">
                <p14:modId xmlns:p14="http://schemas.microsoft.com/office/powerpoint/2010/main" val="1680116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83" imgH="384" progId="TCLayout.ActiveDocument.1">
                  <p:embed/>
                </p:oleObj>
              </mc:Choice>
              <mc:Fallback>
                <p:oleObj name="think-cell Slide" r:id="rId18" imgW="383" imgH="384" progId="TCLayout.ActiveDocument.1">
                  <p:embed/>
                  <p:pic>
                    <p:nvPicPr>
                      <p:cNvPr id="6" name="Object 5" hidden="1">
                        <a:extLst>
                          <a:ext uri="{FF2B5EF4-FFF2-40B4-BE49-F238E27FC236}">
                            <a16:creationId xmlns:a16="http://schemas.microsoft.com/office/drawing/2014/main" id="{B420598F-1EF2-419C-9D36-81F42C8948C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3BBD1F-1275-4F37-8677-F635C1028C0E}"/>
              </a:ext>
            </a:extLst>
          </p:cNvPr>
          <p:cNvSpPr/>
          <p:nvPr>
            <p:custDataLst>
              <p:tags r:id="rId17"/>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grpSp>
        <p:nvGrpSpPr>
          <p:cNvPr id="5" name="Group 4"/>
          <p:cNvGrpSpPr/>
          <p:nvPr/>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S Doctop Placeholder" hidden="1"/>
          <p:cNvSpPr txBox="1"/>
          <p:nvPr/>
        </p:nvSpPr>
        <p:spPr>
          <a:xfrm>
            <a:off x="546100" y="0"/>
            <a:ext cx="5651500" cy="338554"/>
          </a:xfrm>
          <a:prstGeom prst="rect">
            <a:avLst/>
          </a:prstGeom>
          <a:noFill/>
        </p:spPr>
        <p:txBody>
          <a:bodyPr vert="horz" rtlCol="0">
            <a:spAutoFit/>
          </a:bodyPr>
          <a:lstStyle/>
          <a:p>
            <a:pPr algn="l"/>
            <a:r>
              <a:rPr lang="en-US" sz="800" b="0" err="1">
                <a:latin typeface="Arial"/>
              </a:rPr>
              <a:t>CaredxCS</a:t>
            </a:r>
            <a:r>
              <a:rPr lang="en-US" sz="800" b="0">
                <a:latin typeface="Arial"/>
              </a:rPr>
              <a:t>\Presentations\2020.05.xx Investor Presentation Rework\May 2020 Corporate Presentation v15a (Proposed GS Edits v2).pptx</a:t>
            </a:r>
          </a:p>
        </p:txBody>
      </p:sp>
      <p:pic>
        <p:nvPicPr>
          <p:cNvPr id="29" name="Picture 28">
            <a:extLst>
              <a:ext uri="{FF2B5EF4-FFF2-40B4-BE49-F238E27FC236}">
                <a16:creationId xmlns:a16="http://schemas.microsoft.com/office/drawing/2014/main" id="{5E5375EE-2A36-4B65-8CCB-0C08B2E380B6}"/>
              </a:ext>
            </a:extLst>
          </p:cNvPr>
          <p:cNvPicPr>
            <a:picLocks noChangeAspect="1"/>
          </p:cNvPicPr>
          <p:nvPr userDrawn="1"/>
        </p:nvPicPr>
        <p:blipFill>
          <a:blip r:embed="rId20"/>
          <a:stretch>
            <a:fillRect/>
          </a:stretch>
        </p:blipFill>
        <p:spPr>
          <a:xfrm>
            <a:off x="10237645" y="6293644"/>
            <a:ext cx="1556686" cy="439208"/>
          </a:xfrm>
          <a:prstGeom prst="rect">
            <a:avLst/>
          </a:prstGeom>
        </p:spPr>
      </p:pic>
    </p:spTree>
    <p:extLst>
      <p:ext uri="{BB962C8B-B14F-4D97-AF65-F5344CB8AC3E}">
        <p14:creationId xmlns:p14="http://schemas.microsoft.com/office/powerpoint/2010/main" val="25890079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endParaRPr lang="en-US">
              <a:ea typeface="ＭＳ Ｐゴシック" pitchFamily="34" charset="-128"/>
            </a:endParaRP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85385814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spd="slow">
    <p:strips dir="ru"/>
  </p:transition>
  <p:hf sldNum="0"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3800" y="6368980"/>
            <a:ext cx="1706880" cy="361188"/>
          </a:xfrm>
          <a:prstGeom prst="rect">
            <a:avLst/>
          </a:prstGeom>
        </p:spPr>
      </p:pic>
      <p:sp>
        <p:nvSpPr>
          <p:cNvPr id="2053" name="Footer Placeholder 1"/>
          <p:cNvSpPr>
            <a:spLocks noGrp="1"/>
          </p:cNvSpPr>
          <p:nvPr>
            <p:ph type="ftr" sz="quarter" idx="3"/>
          </p:nvPr>
        </p:nvSpPr>
        <p:spPr bwMode="auto">
          <a:xfrm>
            <a:off x="1158088" y="6499227"/>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600">
                <a:solidFill>
                  <a:schemeClr val="tx2"/>
                </a:solidFill>
                <a:cs typeface="Arial" charset="0"/>
              </a:defRPr>
            </a:lvl1pPr>
          </a:lstStyle>
          <a:p>
            <a:endParaRPr lang="en-US"/>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750">
                <a:solidFill>
                  <a:schemeClr val="tx2"/>
                </a:solidFill>
                <a:latin typeface="+mj-lt"/>
              </a:defRPr>
            </a:lvl1pPr>
          </a:lstStyle>
          <a:p>
            <a:fld id="{6FF17FD0-CE51-4629-B6C3-44D990614A61}" type="slidenum">
              <a:rPr lang="en-US" smtClean="0"/>
              <a:t>‹#›</a:t>
            </a:fld>
            <a:endParaRPr lang="en-US"/>
          </a:p>
        </p:txBody>
      </p:sp>
      <p:sp>
        <p:nvSpPr>
          <p:cNvPr id="3" name="Title Placeholder 2"/>
          <p:cNvSpPr>
            <a:spLocks noGrp="1"/>
          </p:cNvSpPr>
          <p:nvPr>
            <p:ph type="title"/>
          </p:nvPr>
        </p:nvSpPr>
        <p:spPr>
          <a:xfrm>
            <a:off x="1694315"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5" y="1678331"/>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5280BF29-13D4-419F-B6A1-66550638AB38}"/>
              </a:ext>
            </a:extLst>
          </p:cNvPr>
          <p:cNvSpPr/>
          <p:nvPr userDrawn="1"/>
        </p:nvSpPr>
        <p:spPr>
          <a:xfrm>
            <a:off x="-20824"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28" name="Group 27">
            <a:extLst>
              <a:ext uri="{FF2B5EF4-FFF2-40B4-BE49-F238E27FC236}">
                <a16:creationId xmlns:a16="http://schemas.microsoft.com/office/drawing/2014/main" id="{CA293F66-9519-4B80-94BC-91F231ED6BFC}"/>
              </a:ext>
            </a:extLst>
          </p:cNvPr>
          <p:cNvGrpSpPr/>
          <p:nvPr userDrawn="1"/>
        </p:nvGrpSpPr>
        <p:grpSpPr bwMode="gray">
          <a:xfrm>
            <a:off x="-31064" y="3744097"/>
            <a:ext cx="671079" cy="3126603"/>
            <a:chOff x="-6350" y="3776785"/>
            <a:chExt cx="664063" cy="3093915"/>
          </a:xfrm>
        </p:grpSpPr>
        <p:sp>
          <p:nvSpPr>
            <p:cNvPr id="31" name="Rectangle 30">
              <a:extLst>
                <a:ext uri="{FF2B5EF4-FFF2-40B4-BE49-F238E27FC236}">
                  <a16:creationId xmlns:a16="http://schemas.microsoft.com/office/drawing/2014/main" id="{DB0EC3F8-6B03-4083-AD55-3A6129DC9191}"/>
                </a:ext>
              </a:extLst>
            </p:cNvPr>
            <p:cNvSpPr/>
            <p:nvPr/>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36AE0B-6B85-4293-8915-65E8B7B7D5F6}"/>
                </a:ext>
              </a:extLst>
            </p:cNvPr>
            <p:cNvSpPr/>
            <p:nvPr/>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ED31F6-7ABC-449A-99F1-47D93F7D45DA}"/>
                </a:ext>
              </a:extLst>
            </p:cNvPr>
            <p:cNvSpPr/>
            <p:nvPr/>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45AA7CB-55A7-4272-9DA9-1AC631298AE0}"/>
                </a:ext>
              </a:extLst>
            </p:cNvPr>
            <p:cNvSpPr/>
            <p:nvPr/>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8FB783-2F82-4CDC-8E1B-A2D90D68A005}"/>
                </a:ext>
              </a:extLst>
            </p:cNvPr>
            <p:cNvSpPr/>
            <p:nvPr/>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274CFEE-E54F-4CB4-AADA-DEE3C3378059}"/>
                </a:ext>
              </a:extLst>
            </p:cNvPr>
            <p:cNvSpPr/>
            <p:nvPr/>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C64C06-6E11-471F-A47C-21CE1E105BF1}"/>
                </a:ext>
              </a:extLst>
            </p:cNvPr>
            <p:cNvSpPr/>
            <p:nvPr/>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222844-3F56-426B-A2C6-89CFB4F10E77}"/>
                </a:ext>
              </a:extLst>
            </p:cNvPr>
            <p:cNvSpPr/>
            <p:nvPr/>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6EDA905-A344-4A50-9D20-1304EFEA27B9}"/>
                </a:ext>
              </a:extLst>
            </p:cNvPr>
            <p:cNvSpPr/>
            <p:nvPr/>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8FD99BD-F103-4058-B9F1-BF3AD3091426}"/>
                </a:ext>
              </a:extLst>
            </p:cNvPr>
            <p:cNvSpPr/>
            <p:nvPr/>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4628735-7D5B-414C-8841-BE6B2F772A15}"/>
                </a:ext>
              </a:extLst>
            </p:cNvPr>
            <p:cNvSpPr/>
            <p:nvPr/>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EF360A1-0B12-4797-AE21-8B03DDCE7EFB}"/>
                </a:ext>
              </a:extLst>
            </p:cNvPr>
            <p:cNvSpPr/>
            <p:nvPr/>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0FD48C-42B5-42F3-847F-8A2153FA561C}"/>
                </a:ext>
              </a:extLst>
            </p:cNvPr>
            <p:cNvSpPr/>
            <p:nvPr/>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533FDC3-53D6-49CD-939A-48F21C2DD677}"/>
                </a:ext>
              </a:extLst>
            </p:cNvPr>
            <p:cNvSpPr/>
            <p:nvPr/>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FDD53BC-4D21-4487-A051-2975B96DA4A5}"/>
                </a:ext>
              </a:extLst>
            </p:cNvPr>
            <p:cNvSpPr/>
            <p:nvPr/>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DB0ED8-5F82-40BE-8969-882C5821BFBC}"/>
                </a:ext>
              </a:extLst>
            </p:cNvPr>
            <p:cNvSpPr/>
            <p:nvPr/>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A5E7B93-E3BD-4BED-AD49-3A2E4A7879FE}"/>
                </a:ext>
              </a:extLst>
            </p:cNvPr>
            <p:cNvSpPr/>
            <p:nvPr/>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023829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342900" rtl="0" eaLnBrk="1" fontAlgn="base" hangingPunct="1">
        <a:lnSpc>
          <a:spcPct val="90000"/>
        </a:lnSpc>
        <a:spcBef>
          <a:spcPct val="0"/>
        </a:spcBef>
        <a:spcAft>
          <a:spcPct val="0"/>
        </a:spcAft>
        <a:defRPr sz="2600" b="1"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Arial"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Clr>
          <a:schemeClr val="accent1"/>
        </a:buClr>
        <a:buFont typeface="Arial" charset="0"/>
        <a:buChar char="•"/>
        <a:defRPr lang="en-US" sz="2100" kern="1200" dirty="0" smtClean="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Clr>
          <a:schemeClr val="accent1"/>
        </a:buClr>
        <a:buFont typeface="Arial" charset="0"/>
        <a:buChar char="–"/>
        <a:defRPr lang="en-US" sz="1800" kern="1200" dirty="0" smtClean="0">
          <a:solidFill>
            <a:schemeClr val="tx1"/>
          </a:solidFill>
          <a:latin typeface="+mn-lt"/>
          <a:ea typeface="ＭＳ Ｐゴシック" charset="0"/>
          <a:cs typeface="+mn-cs"/>
        </a:defRPr>
      </a:lvl2pPr>
      <a:lvl3pPr marL="859631" indent="-173831" algn="l" defTabSz="342900" rtl="0" eaLnBrk="1" fontAlgn="base" hangingPunct="1">
        <a:spcBef>
          <a:spcPct val="20000"/>
        </a:spcBef>
        <a:spcAft>
          <a:spcPct val="0"/>
        </a:spcAft>
        <a:buClr>
          <a:schemeClr val="accent1"/>
        </a:buClr>
        <a:buFont typeface="Arial" panose="020B0604020202020204" pitchFamily="34" charset="0"/>
        <a:buChar char="•"/>
        <a:defRPr lang="en-US" sz="1500" kern="1200" dirty="0" smtClean="0">
          <a:solidFill>
            <a:schemeClr val="tx1"/>
          </a:solidFill>
          <a:latin typeface="+mn-lt"/>
          <a:ea typeface="ＭＳ Ｐゴシック" charset="0"/>
          <a:cs typeface="+mn-cs"/>
        </a:defRPr>
      </a:lvl3pPr>
      <a:lvl4pPr marL="1110854" indent="-171450" algn="l" defTabSz="342900" rtl="0" eaLnBrk="1" fontAlgn="base" hangingPunct="1">
        <a:spcBef>
          <a:spcPct val="20000"/>
        </a:spcBef>
        <a:spcAft>
          <a:spcPct val="0"/>
        </a:spcAft>
        <a:buClr>
          <a:schemeClr val="accent1"/>
        </a:buClr>
        <a:buFont typeface="Arial" charset="0"/>
        <a:buChar char="–"/>
        <a:defRPr lang="en-US" sz="1500" kern="1200" dirty="0" smtClean="0">
          <a:solidFill>
            <a:schemeClr val="tx1"/>
          </a:solidFill>
          <a:latin typeface="+mn-lt"/>
          <a:ea typeface="ＭＳ Ｐゴシック" charset="0"/>
          <a:cs typeface="+mn-cs"/>
        </a:defRPr>
      </a:lvl4pPr>
      <a:lvl5pPr marL="1328738" indent="-171450" algn="l" defTabSz="342900" rtl="0" eaLnBrk="1" fontAlgn="base" hangingPunct="1">
        <a:spcBef>
          <a:spcPct val="20000"/>
        </a:spcBef>
        <a:spcAft>
          <a:spcPct val="0"/>
        </a:spcAft>
        <a:buClr>
          <a:schemeClr val="accent1"/>
        </a:buClr>
        <a:buFont typeface="Arial" panose="020B0604020202020204" pitchFamily="34" charset="0"/>
        <a:buChar char="•"/>
        <a:defRPr lang="en-US" sz="1350" kern="1200" dirty="0" smtClean="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33719738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2E8EC30-056E-4ED4-B8D5-896E10FBCB53}"/>
              </a:ext>
            </a:extLst>
          </p:cNvPr>
          <p:cNvGraphicFramePr>
            <a:graphicFrameLocks noChangeAspect="1"/>
          </p:cNvGraphicFramePr>
          <p:nvPr userDrawn="1">
            <p:custDataLst>
              <p:tags r:id="rId13"/>
            </p:custDataLst>
            <p:extLst>
              <p:ext uri="{D42A27DB-BD31-4B8C-83A1-F6EECF244321}">
                <p14:modId xmlns:p14="http://schemas.microsoft.com/office/powerpoint/2010/main" val="2569610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83" imgH="384" progId="TCLayout.ActiveDocument.1">
                  <p:embed/>
                </p:oleObj>
              </mc:Choice>
              <mc:Fallback>
                <p:oleObj name="think-cell Slide" r:id="rId15" imgW="383" imgH="384" progId="TCLayout.ActiveDocument.1">
                  <p:embed/>
                  <p:pic>
                    <p:nvPicPr>
                      <p:cNvPr id="6" name="Object 5" hidden="1">
                        <a:extLst>
                          <a:ext uri="{FF2B5EF4-FFF2-40B4-BE49-F238E27FC236}">
                            <a16:creationId xmlns:a16="http://schemas.microsoft.com/office/drawing/2014/main" id="{12E8EC30-056E-4ED4-B8D5-896E10FBCB5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7630E5E-856E-4CE4-A7F0-6C95261591E2}"/>
              </a:ext>
            </a:extLst>
          </p:cNvPr>
          <p:cNvSpPr/>
          <p:nvPr userDrawn="1">
            <p:custDataLst>
              <p:tags r:id="rId14"/>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r>
              <a:rPr lang="en-US">
                <a:ea typeface="ＭＳ Ｐゴシック" pitchFamily="34" charset="-128"/>
              </a:rPr>
              <a:t>Presentation Name  |  Presenter Name  |  Date  |  Business Use Only </a:t>
            </a: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75227143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BEF660A-307A-4724-ACE9-7446281BDE55}"/>
              </a:ext>
            </a:extLst>
          </p:cNvPr>
          <p:cNvGraphicFramePr>
            <a:graphicFrameLocks noChangeAspect="1"/>
          </p:cNvGraphicFramePr>
          <p:nvPr userDrawn="1">
            <p:custDataLst>
              <p:tags r:id="rId15"/>
            </p:custDataLst>
            <p:extLst>
              <p:ext uri="{D42A27DB-BD31-4B8C-83A1-F6EECF244321}">
                <p14:modId xmlns:p14="http://schemas.microsoft.com/office/powerpoint/2010/main" val="317947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83" imgH="384" progId="TCLayout.ActiveDocument.1">
                  <p:embed/>
                </p:oleObj>
              </mc:Choice>
              <mc:Fallback>
                <p:oleObj name="think-cell Slide" r:id="rId17" imgW="383" imgH="384" progId="TCLayout.ActiveDocument.1">
                  <p:embed/>
                  <p:pic>
                    <p:nvPicPr>
                      <p:cNvPr id="6" name="Object 5" hidden="1">
                        <a:extLst>
                          <a:ext uri="{FF2B5EF4-FFF2-40B4-BE49-F238E27FC236}">
                            <a16:creationId xmlns:a16="http://schemas.microsoft.com/office/drawing/2014/main" id="{BBEF660A-307A-4724-ACE9-7446281BDE55}"/>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001CCD-DDC6-4600-88EA-6877E720D65D}"/>
              </a:ext>
            </a:extLst>
          </p:cNvPr>
          <p:cNvSpPr/>
          <p:nvPr userDrawn="1">
            <p:custDataLst>
              <p:tags r:id="rId16"/>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
        <p:nvSpPr>
          <p:cNvPr id="29" name="Slide Number Placeholder 10">
            <a:extLst>
              <a:ext uri="{FF2B5EF4-FFF2-40B4-BE49-F238E27FC236}">
                <a16:creationId xmlns:a16="http://schemas.microsoft.com/office/drawing/2014/main" id="{BDE5CC9C-3951-4687-BC38-1F263FED4439}"/>
              </a:ext>
            </a:extLst>
          </p:cNvPr>
          <p:cNvSpPr txBox="1">
            <a:spLocks/>
          </p:cNvSpPr>
          <p:nvPr userDrawn="1"/>
        </p:nvSpPr>
        <p:spPr>
          <a:xfrm>
            <a:off x="11591746" y="6499225"/>
            <a:ext cx="533400" cy="247650"/>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fld id="{FA53328C-E58D-4F5D-AEEA-375AF8BB6BD0}" type="slidenum">
              <a:rPr lang="en-US" sz="1000" smtClean="0">
                <a:latin typeface="Calibri" panose="020F0502020204030204" pitchFamily="34" charset="0"/>
                <a:ea typeface="ＭＳ Ｐゴシック" pitchFamily="34" charset="-128"/>
                <a:cs typeface="Calibri" panose="020F0502020204030204" pitchFamily="34" charset="0"/>
              </a:rPr>
              <a:pPr defTabSz="457200" fontAlgn="base">
                <a:spcBef>
                  <a:spcPct val="0"/>
                </a:spcBef>
                <a:spcAft>
                  <a:spcPct val="0"/>
                </a:spcAft>
                <a:defRPr/>
              </a:pPr>
              <a:t>‹#›</a:t>
            </a:fld>
            <a:endParaRPr lang="en-US" sz="1000">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75899719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BEF660A-307A-4724-ACE9-7446281BDE55}"/>
              </a:ext>
            </a:extLst>
          </p:cNvPr>
          <p:cNvGraphicFramePr>
            <a:graphicFrameLocks noChangeAspect="1"/>
          </p:cNvGraphicFramePr>
          <p:nvPr userDrawn="1">
            <p:custDataLst>
              <p:tags r:id="rId16"/>
            </p:custDataLst>
            <p:extLst>
              <p:ext uri="{D42A27DB-BD31-4B8C-83A1-F6EECF244321}">
                <p14:modId xmlns:p14="http://schemas.microsoft.com/office/powerpoint/2010/main" val="32164511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83" imgH="384" progId="TCLayout.ActiveDocument.1">
                  <p:embed/>
                </p:oleObj>
              </mc:Choice>
              <mc:Fallback>
                <p:oleObj name="think-cell Slide" r:id="rId18" imgW="383" imgH="384" progId="TCLayout.ActiveDocument.1">
                  <p:embed/>
                  <p:pic>
                    <p:nvPicPr>
                      <p:cNvPr id="6" name="Object 5" hidden="1">
                        <a:extLst>
                          <a:ext uri="{FF2B5EF4-FFF2-40B4-BE49-F238E27FC236}">
                            <a16:creationId xmlns:a16="http://schemas.microsoft.com/office/drawing/2014/main" id="{BBEF660A-307A-4724-ACE9-7446281BDE55}"/>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001CCD-DDC6-4600-88EA-6877E720D65D}"/>
              </a:ext>
            </a:extLst>
          </p:cNvPr>
          <p:cNvSpPr/>
          <p:nvPr userDrawn="1">
            <p:custDataLst>
              <p:tags r:id="rId17"/>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236200" y="6291583"/>
            <a:ext cx="1554480" cy="438585"/>
          </a:xfrm>
          <a:prstGeom prst="rect">
            <a:avLst/>
          </a:prstGeom>
        </p:spPr>
      </p:pic>
      <p:sp>
        <p:nvSpPr>
          <p:cNvPr id="29" name="Slide Number Placeholder 10">
            <a:extLst>
              <a:ext uri="{FF2B5EF4-FFF2-40B4-BE49-F238E27FC236}">
                <a16:creationId xmlns:a16="http://schemas.microsoft.com/office/drawing/2014/main" id="{BDE5CC9C-3951-4687-BC38-1F263FED4439}"/>
              </a:ext>
            </a:extLst>
          </p:cNvPr>
          <p:cNvSpPr txBox="1">
            <a:spLocks/>
          </p:cNvSpPr>
          <p:nvPr userDrawn="1"/>
        </p:nvSpPr>
        <p:spPr>
          <a:xfrm>
            <a:off x="11591746" y="6499225"/>
            <a:ext cx="533400" cy="247650"/>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fld id="{FA53328C-E58D-4F5D-AEEA-375AF8BB6BD0}" type="slidenum">
              <a:rPr lang="en-US" sz="1000" smtClean="0">
                <a:latin typeface="Calibri" panose="020F0502020204030204" pitchFamily="34" charset="0"/>
                <a:ea typeface="ＭＳ Ｐゴシック" pitchFamily="34" charset="-128"/>
                <a:cs typeface="Calibri" panose="020F0502020204030204" pitchFamily="34" charset="0"/>
              </a:rPr>
              <a:pPr defTabSz="457200" fontAlgn="base">
                <a:spcBef>
                  <a:spcPct val="0"/>
                </a:spcBef>
                <a:spcAft>
                  <a:spcPct val="0"/>
                </a:spcAft>
                <a:defRPr/>
              </a:pPr>
              <a:t>‹#›</a:t>
            </a:fld>
            <a:endParaRPr lang="en-US" sz="1000">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37232047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ransition spd="slow">
    <p:strips dir="ru"/>
  </p:transition>
  <p:hf hdr="0" ft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CCEB02-4351-0245-BB29-8093E8DE61C8}"/>
              </a:ext>
            </a:extLst>
          </p:cNvPr>
          <p:cNvGraphicFramePr>
            <a:graphicFrameLocks noChangeAspect="1"/>
          </p:cNvGraphicFramePr>
          <p:nvPr userDrawn="1">
            <p:custDataLst>
              <p:tags r:id="rId18"/>
            </p:custDataLst>
            <p:extLst>
              <p:ext uri="{D42A27DB-BD31-4B8C-83A1-F6EECF244321}">
                <p14:modId xmlns:p14="http://schemas.microsoft.com/office/powerpoint/2010/main" val="48897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6" name="Object 5" hidden="1">
                        <a:extLst>
                          <a:ext uri="{FF2B5EF4-FFF2-40B4-BE49-F238E27FC236}">
                            <a16:creationId xmlns:a16="http://schemas.microsoft.com/office/drawing/2014/main" id="{41CCEB02-4351-0245-BB29-8093E8DE61C8}"/>
                          </a:ext>
                        </a:extLst>
                      </p:cNvPr>
                      <p:cNvPicPr/>
                      <p:nvPr/>
                    </p:nvPicPr>
                    <p:blipFill>
                      <a:blip r:embed="rId21"/>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B7C4A-97ED-6047-8FDF-C47DB7C94D66}"/>
              </a:ext>
            </a:extLst>
          </p:cNvPr>
          <p:cNvSpPr/>
          <p:nvPr userDrawn="1">
            <p:custDataLst>
              <p:tags r:id="rId19"/>
            </p:custDataLst>
          </p:nvPr>
        </p:nvSpPr>
        <p:spPr>
          <a:xfrm>
            <a:off x="0" y="0"/>
            <a:ext cx="158750" cy="158750"/>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1" i="0" baseline="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7" name="Rectangle 6"/>
          <p:cNvSpPr/>
          <p:nvPr userDrawn="1"/>
        </p:nvSpPr>
        <p:spPr>
          <a:xfrm>
            <a:off x="-8467" y="-9525"/>
            <a:ext cx="660400" cy="6877050"/>
          </a:xfrm>
          <a:prstGeom prst="rect">
            <a:avLst/>
          </a:prstGeom>
          <a:solidFill>
            <a:srgbClr val="D1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053" name="Footer Placeholder 1"/>
          <p:cNvSpPr>
            <a:spLocks noGrp="1"/>
          </p:cNvSpPr>
          <p:nvPr>
            <p:ph type="ftr" sz="quarter" idx="3"/>
          </p:nvPr>
        </p:nvSpPr>
        <p:spPr bwMode="auto">
          <a:xfrm>
            <a:off x="926253" y="6499225"/>
            <a:ext cx="4936067"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800">
                <a:solidFill>
                  <a:schemeClr val="tx2"/>
                </a:solidFill>
                <a:cs typeface="Arial" charset="0"/>
              </a:defRPr>
            </a:lvl1pPr>
          </a:lstStyle>
          <a:p>
            <a:pPr algn="l" defTabSz="457200" fontAlgn="base">
              <a:spcBef>
                <a:spcPct val="0"/>
              </a:spcBef>
              <a:spcAft>
                <a:spcPct val="0"/>
              </a:spcAft>
              <a:defRPr/>
            </a:pPr>
            <a:r>
              <a:rPr lang="en-US">
                <a:ea typeface="ＭＳ Ｐゴシック" pitchFamily="34" charset="-128"/>
              </a:rPr>
              <a:t>Internal use only</a:t>
            </a:r>
          </a:p>
        </p:txBody>
      </p:sp>
      <p:sp>
        <p:nvSpPr>
          <p:cNvPr id="9" name="Slide Number Placeholder 5"/>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a:t>
            </a:fld>
            <a:endParaRPr lang="en-US">
              <a:ea typeface="ＭＳ Ｐゴシック" pitchFamily="34" charset="-128"/>
            </a:endParaRPr>
          </a:p>
        </p:txBody>
      </p:sp>
      <p:grpSp>
        <p:nvGrpSpPr>
          <p:cNvPr id="5" name="Group 4"/>
          <p:cNvGrpSpPr/>
          <p:nvPr userDrawn="1"/>
        </p:nvGrpSpPr>
        <p:grpSpPr bwMode="gray">
          <a:xfrm>
            <a:off x="-6350" y="3776785"/>
            <a:ext cx="664063" cy="3093915"/>
            <a:chOff x="-6350" y="3776785"/>
            <a:chExt cx="664063" cy="3093915"/>
          </a:xfrm>
        </p:grpSpPr>
        <p:sp>
          <p:nvSpPr>
            <p:cNvPr id="4" name="Rectangle 3"/>
            <p:cNvSpPr/>
            <p:nvPr userDrawn="1"/>
          </p:nvSpPr>
          <p:spPr bwMode="gray">
            <a:xfrm>
              <a:off x="0" y="643035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437905" y="664869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bwMode="gray">
            <a:xfrm>
              <a:off x="435708" y="6430353"/>
              <a:ext cx="218830" cy="218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bwMode="gray">
            <a:xfrm>
              <a:off x="219075" y="6651870"/>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218830" y="621054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0" y="6208103"/>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bwMode="gray">
            <a:xfrm>
              <a:off x="0" y="57723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bwMode="gray">
            <a:xfrm>
              <a:off x="215900" y="5992203"/>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bwMode="gray">
            <a:xfrm>
              <a:off x="431800" y="59890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bwMode="gray">
            <a:xfrm>
              <a:off x="0" y="5550145"/>
              <a:ext cx="218830" cy="218830"/>
            </a:xfrm>
            <a:prstGeom prst="rect">
              <a:avLst/>
            </a:prstGeom>
            <a:solidFill>
              <a:schemeClr val="bg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bwMode="gray">
            <a:xfrm>
              <a:off x="215900" y="57731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438883" y="5334978"/>
              <a:ext cx="218830" cy="21883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215900" y="533497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431800" y="4668228"/>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209550" y="4451595"/>
              <a:ext cx="218830" cy="21883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6350" y="3776785"/>
              <a:ext cx="218830" cy="218830"/>
            </a:xfrm>
            <a:prstGeom prst="rect">
              <a:avLst/>
            </a:prstGeom>
            <a:solidFill>
              <a:schemeClr val="bg1">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4896828"/>
              <a:ext cx="218830" cy="218830"/>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2"/>
          <p:cNvSpPr>
            <a:spLocks noGrp="1"/>
          </p:cNvSpPr>
          <p:nvPr>
            <p:ph type="title"/>
          </p:nvPr>
        </p:nvSpPr>
        <p:spPr>
          <a:xfrm>
            <a:off x="1694314" y="449998"/>
            <a:ext cx="9784080" cy="521208"/>
          </a:xfrm>
          <a:prstGeom prst="rect">
            <a:avLst/>
          </a:prstGeom>
        </p:spPr>
        <p:txBody>
          <a:bodyPr vert="horz" lIns="91440" tIns="45720" rIns="91440" bIns="45720" rtlCol="0" anchor="b" anchorCtr="0">
            <a:noAutofit/>
          </a:bodyPr>
          <a:lstStyle/>
          <a:p>
            <a:r>
              <a:rPr lang="en-US"/>
              <a:t>Click to edit Master title style</a:t>
            </a:r>
          </a:p>
        </p:txBody>
      </p:sp>
      <p:sp>
        <p:nvSpPr>
          <p:cNvPr id="30" name="Text Placeholder 29"/>
          <p:cNvSpPr>
            <a:spLocks noGrp="1"/>
          </p:cNvSpPr>
          <p:nvPr>
            <p:ph type="body" idx="1"/>
          </p:nvPr>
        </p:nvSpPr>
        <p:spPr>
          <a:xfrm>
            <a:off x="1694314" y="1678329"/>
            <a:ext cx="9533129" cy="4185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236200" y="6291583"/>
            <a:ext cx="1554480" cy="438585"/>
          </a:xfrm>
          <a:prstGeom prst="rect">
            <a:avLst/>
          </a:prstGeom>
        </p:spPr>
      </p:pic>
    </p:spTree>
    <p:extLst>
      <p:ext uri="{BB962C8B-B14F-4D97-AF65-F5344CB8AC3E}">
        <p14:creationId xmlns:p14="http://schemas.microsoft.com/office/powerpoint/2010/main" val="31938700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transition spd="slow">
    <p:strips dir="ru"/>
  </p:transition>
  <p:hf hdr="0" dt="0"/>
  <p:txStyles>
    <p:titleStyle>
      <a:lvl1pPr algn="l" defTabSz="457200" rtl="0" eaLnBrk="0" fontAlgn="base" hangingPunct="0">
        <a:spcBef>
          <a:spcPct val="0"/>
        </a:spcBef>
        <a:spcAft>
          <a:spcPct val="0"/>
        </a:spcAft>
        <a:defRPr sz="36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1.png"/><Relationship Id="rId3" Type="http://schemas.openxmlformats.org/officeDocument/2006/relationships/notesSlide" Target="../notesSlides/notesSlide11.xml"/><Relationship Id="rId7" Type="http://schemas.openxmlformats.org/officeDocument/2006/relationships/diagramColors" Target="../diagrams/colors1.xml"/><Relationship Id="rId12" Type="http://schemas.openxmlformats.org/officeDocument/2006/relationships/image" Target="../media/image60.svg"/><Relationship Id="rId2" Type="http://schemas.openxmlformats.org/officeDocument/2006/relationships/slideLayout" Target="../slideLayouts/slideLayout6.xml"/><Relationship Id="rId16" Type="http://schemas.openxmlformats.org/officeDocument/2006/relationships/image" Target="../media/image64.svg"/><Relationship Id="rId1" Type="http://schemas.openxmlformats.org/officeDocument/2006/relationships/tags" Target="../tags/tag15.xml"/><Relationship Id="rId6" Type="http://schemas.openxmlformats.org/officeDocument/2006/relationships/diagramQuickStyle" Target="../diagrams/quickStyle1.xml"/><Relationship Id="rId11" Type="http://schemas.openxmlformats.org/officeDocument/2006/relationships/image" Target="../media/image59.png"/><Relationship Id="rId5" Type="http://schemas.openxmlformats.org/officeDocument/2006/relationships/diagramLayout" Target="../diagrams/layout1.xml"/><Relationship Id="rId15" Type="http://schemas.openxmlformats.org/officeDocument/2006/relationships/image" Target="../media/image63.png"/><Relationship Id="rId10" Type="http://schemas.openxmlformats.org/officeDocument/2006/relationships/image" Target="../media/image58.emf"/><Relationship Id="rId4" Type="http://schemas.openxmlformats.org/officeDocument/2006/relationships/diagramData" Target="../diagrams/data1.xml"/><Relationship Id="rId9" Type="http://schemas.openxmlformats.org/officeDocument/2006/relationships/oleObject" Target="../embeddings/oleObject7.bin"/><Relationship Id="rId1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9.tiff"/><Relationship Id="rId4" Type="http://schemas.openxmlformats.org/officeDocument/2006/relationships/image" Target="../media/image78.tiff"/></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49.xml"/><Relationship Id="rId4" Type="http://schemas.openxmlformats.org/officeDocument/2006/relationships/image" Target="../media/image85.jpg"/></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9.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9.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4.xml"/><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44.xml"/><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3.jpeg"/><Relationship Id="rId4"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5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5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2.png"/><Relationship Id="rId1" Type="http://schemas.openxmlformats.org/officeDocument/2006/relationships/slideLayout" Target="../slideLayouts/slideLayout83.xml"/><Relationship Id="rId5" Type="http://schemas.openxmlformats.org/officeDocument/2006/relationships/image" Target="../media/image154.svg"/><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6.jpeg"/><Relationship Id="rId7"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44.xml"/><Relationship Id="rId6" Type="http://schemas.openxmlformats.org/officeDocument/2006/relationships/image" Target="../media/image123.png"/><Relationship Id="rId11" Type="http://schemas.openxmlformats.org/officeDocument/2006/relationships/image" Target="../media/image161.png"/><Relationship Id="rId5" Type="http://schemas.openxmlformats.org/officeDocument/2006/relationships/image" Target="../media/image122.png"/><Relationship Id="rId10" Type="http://schemas.openxmlformats.org/officeDocument/2006/relationships/image" Target="../media/image160.png"/><Relationship Id="rId4" Type="http://schemas.openxmlformats.org/officeDocument/2006/relationships/image" Target="../media/image157.jpeg"/><Relationship Id="rId9" Type="http://schemas.openxmlformats.org/officeDocument/2006/relationships/image" Target="../media/image1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10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9F4BB7-1939-48CD-B1AC-FEBB26F3613F}"/>
              </a:ext>
            </a:extLst>
          </p:cNvPr>
          <p:cNvSpPr>
            <a:spLocks noGrp="1"/>
          </p:cNvSpPr>
          <p:nvPr>
            <p:ph type="body" sz="quarter" idx="10"/>
          </p:nvPr>
        </p:nvSpPr>
        <p:spPr>
          <a:xfrm>
            <a:off x="1315105" y="3663461"/>
            <a:ext cx="7652725" cy="1302822"/>
          </a:xfrm>
        </p:spPr>
        <p:txBody>
          <a:bodyPr>
            <a:normAutofit/>
          </a:bodyPr>
          <a:lstStyle/>
          <a:p>
            <a:r>
              <a:rPr lang="en-US" dirty="0"/>
              <a:t>Jennifer Gray, PharmD</a:t>
            </a:r>
          </a:p>
          <a:p>
            <a:r>
              <a:rPr lang="en-US" dirty="0"/>
              <a:t>Senior Medical Science Liaison – Cardiothoracic, East Coast Lead </a:t>
            </a:r>
          </a:p>
        </p:txBody>
      </p:sp>
      <p:sp>
        <p:nvSpPr>
          <p:cNvPr id="4" name="Title 3">
            <a:extLst>
              <a:ext uri="{FF2B5EF4-FFF2-40B4-BE49-F238E27FC236}">
                <a16:creationId xmlns:a16="http://schemas.microsoft.com/office/drawing/2014/main" id="{BBCAF121-F18E-42D2-8DFC-9B7F176970DE}"/>
              </a:ext>
            </a:extLst>
          </p:cNvPr>
          <p:cNvSpPr>
            <a:spLocks noGrp="1"/>
          </p:cNvSpPr>
          <p:nvPr>
            <p:ph type="title"/>
          </p:nvPr>
        </p:nvSpPr>
        <p:spPr>
          <a:xfrm>
            <a:off x="690465" y="1952307"/>
            <a:ext cx="9153331" cy="1144905"/>
          </a:xfrm>
        </p:spPr>
        <p:txBody>
          <a:bodyPr/>
          <a:lstStyle/>
          <a:p>
            <a:r>
              <a:rPr lang="en-US" sz="3000" dirty="0"/>
              <a:t>Time for Innovation:  Organ Monitoring with Allosure </a:t>
            </a:r>
          </a:p>
        </p:txBody>
      </p:sp>
      <p:sp>
        <p:nvSpPr>
          <p:cNvPr id="6" name="Text Placeholder 5">
            <a:extLst>
              <a:ext uri="{FF2B5EF4-FFF2-40B4-BE49-F238E27FC236}">
                <a16:creationId xmlns:a16="http://schemas.microsoft.com/office/drawing/2014/main" id="{EA37F614-6737-476C-86B2-BA7251B59BAD}"/>
              </a:ext>
            </a:extLst>
          </p:cNvPr>
          <p:cNvSpPr>
            <a:spLocks noGrp="1"/>
          </p:cNvSpPr>
          <p:nvPr>
            <p:ph type="body" sz="quarter" idx="11"/>
          </p:nvPr>
        </p:nvSpPr>
        <p:spPr>
          <a:xfrm>
            <a:off x="1373829" y="4684363"/>
            <a:ext cx="6335713" cy="382588"/>
          </a:xfrm>
        </p:spPr>
        <p:txBody>
          <a:bodyPr/>
          <a:lstStyle/>
          <a:p>
            <a:r>
              <a:rPr lang="en-US" dirty="0"/>
              <a:t>October 19</a:t>
            </a:r>
            <a:r>
              <a:rPr lang="en-US" baseline="30000" dirty="0"/>
              <a:t>th</a:t>
            </a:r>
            <a:r>
              <a:rPr lang="en-US" dirty="0"/>
              <a:t>, 2021</a:t>
            </a:r>
          </a:p>
        </p:txBody>
      </p:sp>
    </p:spTree>
    <p:extLst>
      <p:ext uri="{BB962C8B-B14F-4D97-AF65-F5344CB8AC3E}">
        <p14:creationId xmlns:p14="http://schemas.microsoft.com/office/powerpoint/2010/main" val="931984711"/>
      </p:ext>
    </p:extLst>
  </p:cSld>
  <p:clrMapOvr>
    <a:masterClrMapping/>
  </p:clrMapOvr>
  <p:transition spd="slow">
    <p:strips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F22143-4CFF-1141-99EF-1E8CD08F3164}"/>
              </a:ext>
            </a:extLst>
          </p:cNvPr>
          <p:cNvSpPr txBox="1"/>
          <p:nvPr/>
        </p:nvSpPr>
        <p:spPr>
          <a:xfrm>
            <a:off x="654440" y="6370387"/>
            <a:ext cx="47408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C4C4E">
                    <a:lumMod val="50000"/>
                  </a:srgbClr>
                </a:solidFill>
                <a:effectLst/>
                <a:uLnTx/>
                <a:uFillTx/>
                <a:latin typeface="Calibri" panose="020F0502020204030204"/>
                <a:ea typeface="+mn-ea"/>
                <a:cs typeface="+mn-cs"/>
              </a:rPr>
              <a:t>Fehr T et al Kidney Int 2011;80:1254–5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Naesens</a:t>
            </a:r>
            <a:r>
              <a:rPr kumimoji="0" lang="en-US" sz="1000" b="0" i="1" u="none" strike="noStrike" kern="1200" cap="none" spc="0" normalizeH="0" baseline="0" noProof="0">
                <a:ln>
                  <a:noFill/>
                </a:ln>
                <a:solidFill>
                  <a:srgbClr val="4C4C4E">
                    <a:lumMod val="50000"/>
                  </a:srgbClr>
                </a:solidFill>
                <a:effectLst/>
                <a:uLnTx/>
                <a:uFillTx/>
                <a:latin typeface="Calibri" panose="020F0502020204030204"/>
                <a:ea typeface="+mn-ea"/>
                <a:cs typeface="+mn-cs"/>
              </a:rPr>
              <a:t> et al Kidney Int 2011;80:1364–76</a:t>
            </a:r>
          </a:p>
        </p:txBody>
      </p:sp>
      <p:sp>
        <p:nvSpPr>
          <p:cNvPr id="2" name="Text Placeholder 1">
            <a:extLst>
              <a:ext uri="{FF2B5EF4-FFF2-40B4-BE49-F238E27FC236}">
                <a16:creationId xmlns:a16="http://schemas.microsoft.com/office/drawing/2014/main" id="{112B8D26-905B-4A50-9329-5B5AB0D18A43}"/>
              </a:ext>
            </a:extLst>
          </p:cNvPr>
          <p:cNvSpPr>
            <a:spLocks noGrp="1"/>
          </p:cNvSpPr>
          <p:nvPr>
            <p:ph type="body" sz="quarter" idx="11"/>
          </p:nvPr>
        </p:nvSpPr>
        <p:spPr>
          <a:xfrm>
            <a:off x="1703644" y="794802"/>
            <a:ext cx="9782253" cy="517156"/>
          </a:xfrm>
        </p:spPr>
        <p:txBody>
          <a:bodyPr/>
          <a:lstStyle/>
          <a:p>
            <a:r>
              <a:rPr lang="en-US"/>
              <a:t>The value of the molecular window provides insights into clinical outcomes</a:t>
            </a:r>
          </a:p>
        </p:txBody>
      </p:sp>
      <p:sp>
        <p:nvSpPr>
          <p:cNvPr id="11" name="Slide Number Placeholder 22">
            <a:extLst>
              <a:ext uri="{FF2B5EF4-FFF2-40B4-BE49-F238E27FC236}">
                <a16:creationId xmlns:a16="http://schemas.microsoft.com/office/drawing/2014/main" id="{3D29BC1A-4781-40E9-A670-DDDC199FAE48}"/>
              </a:ext>
            </a:extLst>
          </p:cNvPr>
          <p:cNvSpPr>
            <a:spLocks noGrp="1"/>
          </p:cNvSpPr>
          <p:nvPr>
            <p:ph type="sldNum" sz="quarter" idx="15"/>
          </p:nvPr>
        </p:nvSpPr>
        <p:spPr bwMode="auto">
          <a:xfrm>
            <a:off x="5829300" y="6570980"/>
            <a:ext cx="533400" cy="247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A1979F0B-24A4-40B4-8744-BEE65026F1AC}" type="slidenum">
              <a:rPr kumimoji="0" lang="en-US" altLang="en-US" sz="1000" b="0" i="0" u="none" strike="noStrike" kern="1200" cap="none" spc="0" normalizeH="0" baseline="0" noProof="0" smtClean="0">
                <a:ln>
                  <a:noFill/>
                </a:ln>
                <a:solidFill>
                  <a:srgbClr val="7F7F7F"/>
                </a:solidFill>
                <a:effectLst/>
                <a:uLnTx/>
                <a:uFillTx/>
                <a:latin typeface="Calibri" panose="020F0502020204030204"/>
                <a:ea typeface="ＭＳ Ｐゴシック" panose="020B0600070205080204"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10</a:t>
            </a:fld>
            <a:endParaRPr kumimoji="0" lang="en-US" altLang="en-US" sz="1000" b="0" i="0" u="none" strike="noStrike" kern="1200" cap="none" spc="0" normalizeH="0" baseline="0" noProof="0">
              <a:ln>
                <a:noFill/>
              </a:ln>
              <a:solidFill>
                <a:srgbClr val="7F7F7F"/>
              </a:solidFill>
              <a:effectLst/>
              <a:uLnTx/>
              <a:uFillTx/>
              <a:latin typeface="Calibri" panose="020F0502020204030204"/>
              <a:ea typeface="ＭＳ Ｐゴシック" panose="020B0600070205080204" pitchFamily="34" charset="-128"/>
              <a:cs typeface="+mn-cs"/>
            </a:endParaRPr>
          </a:p>
        </p:txBody>
      </p:sp>
      <p:pic>
        <p:nvPicPr>
          <p:cNvPr id="4" name="Picture 5" descr="Diagram&#10;&#10;Description automatically generated">
            <a:extLst>
              <a:ext uri="{FF2B5EF4-FFF2-40B4-BE49-F238E27FC236}">
                <a16:creationId xmlns:a16="http://schemas.microsoft.com/office/drawing/2014/main" id="{C992AF5F-315F-4D47-8C67-A4E74A39D1DD}"/>
              </a:ext>
            </a:extLst>
          </p:cNvPr>
          <p:cNvPicPr>
            <a:picLocks noChangeAspect="1"/>
          </p:cNvPicPr>
          <p:nvPr/>
        </p:nvPicPr>
        <p:blipFill>
          <a:blip r:embed="rId3"/>
          <a:stretch>
            <a:fillRect/>
          </a:stretch>
        </p:blipFill>
        <p:spPr>
          <a:xfrm>
            <a:off x="1646322" y="1311822"/>
            <a:ext cx="8899357" cy="4815883"/>
          </a:xfrm>
          <a:prstGeom prst="rect">
            <a:avLst/>
          </a:prstGeom>
        </p:spPr>
      </p:pic>
    </p:spTree>
    <p:extLst>
      <p:ext uri="{BB962C8B-B14F-4D97-AF65-F5344CB8AC3E}">
        <p14:creationId xmlns:p14="http://schemas.microsoft.com/office/powerpoint/2010/main" val="1357367536"/>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489E5-4FA7-4F1D-8AD0-B403CFC1513F}"/>
              </a:ext>
            </a:extLst>
          </p:cNvPr>
          <p:cNvSpPr>
            <a:spLocks noGrp="1"/>
          </p:cNvSpPr>
          <p:nvPr>
            <p:ph type="body" sz="quarter" idx="11"/>
          </p:nvPr>
        </p:nvSpPr>
        <p:spPr>
          <a:xfrm>
            <a:off x="1665091" y="471662"/>
            <a:ext cx="10194118" cy="517156"/>
          </a:xfrm>
        </p:spPr>
        <p:txBody>
          <a:bodyPr/>
          <a:lstStyle/>
          <a:p>
            <a:r>
              <a:rPr lang="en-US"/>
              <a:t>What Biomarker Can Allow for Early Intervention?</a:t>
            </a:r>
          </a:p>
        </p:txBody>
      </p:sp>
      <p:sp>
        <p:nvSpPr>
          <p:cNvPr id="2" name="Slide Number Placeholder 1">
            <a:extLst>
              <a:ext uri="{FF2B5EF4-FFF2-40B4-BE49-F238E27FC236}">
                <a16:creationId xmlns:a16="http://schemas.microsoft.com/office/drawing/2014/main" id="{DAD52BE9-D40F-4C21-A1C1-ACF771C49816}"/>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dirty="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11</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pic>
        <p:nvPicPr>
          <p:cNvPr id="4" name="Picture 3" descr="A picture containing text, map&#10;&#10;Description automatically generated">
            <a:extLst>
              <a:ext uri="{FF2B5EF4-FFF2-40B4-BE49-F238E27FC236}">
                <a16:creationId xmlns:a16="http://schemas.microsoft.com/office/drawing/2014/main" id="{C31D8C70-DAC8-48BF-8323-DA4050A5B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697" y="1601991"/>
            <a:ext cx="8633218" cy="4619720"/>
          </a:xfrm>
          <a:prstGeom prst="rect">
            <a:avLst/>
          </a:prstGeom>
        </p:spPr>
      </p:pic>
    </p:spTree>
    <p:extLst>
      <p:ext uri="{BB962C8B-B14F-4D97-AF65-F5344CB8AC3E}">
        <p14:creationId xmlns:p14="http://schemas.microsoft.com/office/powerpoint/2010/main" val="3583948319"/>
      </p:ext>
    </p:extLst>
  </p:cSld>
  <p:clrMapOvr>
    <a:masterClrMapping/>
  </p:clrMapOvr>
  <p:transition spd="slow">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AC699B-2A55-7340-A739-24A47453D030}"/>
              </a:ext>
            </a:extLst>
          </p:cNvPr>
          <p:cNvSpPr>
            <a:spLocks noGrp="1"/>
          </p:cNvSpPr>
          <p:nvPr>
            <p:ph sz="quarter" idx="16"/>
          </p:nvPr>
        </p:nvSpPr>
        <p:spPr>
          <a:xfrm>
            <a:off x="1669095" y="1341322"/>
            <a:ext cx="7118453" cy="4185527"/>
          </a:xfrm>
        </p:spPr>
        <p:txBody>
          <a:bodyPr>
            <a:normAutofit/>
          </a:bodyPr>
          <a:lstStyle/>
          <a:p>
            <a:pPr marL="257175" lvl="0" indent="-257175" defTabSz="342900">
              <a:buClr>
                <a:srgbClr val="D13333"/>
              </a:buClr>
              <a:defRPr/>
            </a:pPr>
            <a:r>
              <a:rPr lang="en-US" altLang="en-US" sz="2100">
                <a:solidFill>
                  <a:schemeClr val="tx1">
                    <a:lumMod val="75000"/>
                  </a:schemeClr>
                </a:solidFill>
              </a:rPr>
              <a:t>Found in serum, plasma, urine, saliva, feces, synovial fluid, CSF, and peritoneal fluid</a:t>
            </a:r>
          </a:p>
          <a:p>
            <a:pPr marL="257175" lvl="0" indent="-257175" defTabSz="342900">
              <a:buClr>
                <a:srgbClr val="D13333"/>
              </a:buClr>
              <a:defRPr/>
            </a:pPr>
            <a:r>
              <a:rPr lang="en-US" altLang="en-US" sz="2100">
                <a:solidFill>
                  <a:schemeClr val="tx1">
                    <a:lumMod val="75000"/>
                  </a:schemeClr>
                </a:solidFill>
              </a:rPr>
              <a:t>Originates from cells undergoing cell death:</a:t>
            </a:r>
          </a:p>
          <a:p>
            <a:pPr marL="257175" lvl="0" indent="-257175" defTabSz="342900">
              <a:buClr>
                <a:srgbClr val="D13333"/>
              </a:buClr>
              <a:defRPr/>
            </a:pPr>
            <a:r>
              <a:rPr lang="en-US" altLang="en-US" sz="2100">
                <a:solidFill>
                  <a:schemeClr val="tx1">
                    <a:lumMod val="75000"/>
                  </a:schemeClr>
                </a:solidFill>
              </a:rPr>
              <a:t>Double-stranded, coding and non-coding genomic DNA</a:t>
            </a:r>
          </a:p>
          <a:p>
            <a:pPr marL="257175" lvl="0" indent="-257175" defTabSz="342900">
              <a:buClr>
                <a:srgbClr val="D13333"/>
              </a:buClr>
              <a:defRPr/>
            </a:pPr>
            <a:r>
              <a:rPr lang="en-US" altLang="en-US" sz="2100">
                <a:solidFill>
                  <a:schemeClr val="tx1">
                    <a:lumMod val="75000"/>
                  </a:schemeClr>
                </a:solidFill>
              </a:rPr>
              <a:t>DNA degrades into </a:t>
            </a:r>
            <a:r>
              <a:rPr lang="en-US" altLang="en-US" sz="2100" err="1">
                <a:solidFill>
                  <a:schemeClr val="tx1">
                    <a:lumMod val="75000"/>
                  </a:schemeClr>
                </a:solidFill>
              </a:rPr>
              <a:t>nucleosomal</a:t>
            </a:r>
            <a:r>
              <a:rPr lang="en-US" altLang="en-US" sz="2100">
                <a:solidFill>
                  <a:schemeClr val="tx1">
                    <a:lumMod val="75000"/>
                  </a:schemeClr>
                </a:solidFill>
              </a:rPr>
              <a:t> units</a:t>
            </a:r>
          </a:p>
          <a:p>
            <a:pPr marL="257175" lvl="0" indent="-257175" defTabSz="342900">
              <a:buClr>
                <a:srgbClr val="D13333"/>
              </a:buClr>
              <a:defRPr/>
            </a:pPr>
            <a:r>
              <a:rPr lang="en-US" altLang="en-US" sz="2100">
                <a:solidFill>
                  <a:schemeClr val="tx1">
                    <a:lumMod val="75000"/>
                  </a:schemeClr>
                </a:solidFill>
              </a:rPr>
              <a:t>Primarily short size (160-200 bp)</a:t>
            </a:r>
          </a:p>
          <a:p>
            <a:pPr marL="257175" lvl="0" indent="-257175" defTabSz="342900">
              <a:buClr>
                <a:srgbClr val="D13333"/>
              </a:buClr>
              <a:defRPr/>
            </a:pPr>
            <a:r>
              <a:rPr lang="en-US" altLang="en-US" sz="2100">
                <a:solidFill>
                  <a:schemeClr val="tx1">
                    <a:lumMod val="75000"/>
                  </a:schemeClr>
                </a:solidFill>
              </a:rPr>
              <a:t>Cleared from blood by the liver and kidney, half-life ~30 min</a:t>
            </a:r>
          </a:p>
          <a:p>
            <a:pPr marL="257175" lvl="0" indent="-257175" defTabSz="342900">
              <a:buClr>
                <a:srgbClr val="D13333"/>
              </a:buClr>
              <a:defRPr/>
            </a:pPr>
            <a:r>
              <a:rPr lang="en-US" altLang="en-US" sz="2100" b="1">
                <a:solidFill>
                  <a:srgbClr val="C00000"/>
                </a:solidFill>
              </a:rPr>
              <a:t>Donor-Derived Cell-Free DNA (dd-</a:t>
            </a:r>
            <a:r>
              <a:rPr lang="en-US" altLang="en-US" sz="2100" b="1" err="1">
                <a:solidFill>
                  <a:srgbClr val="C00000"/>
                </a:solidFill>
              </a:rPr>
              <a:t>cfDNA</a:t>
            </a:r>
            <a:r>
              <a:rPr lang="en-US" altLang="en-US" sz="2100" b="1">
                <a:solidFill>
                  <a:srgbClr val="C00000"/>
                </a:solidFill>
              </a:rPr>
              <a:t>) is cell-free DNA released by the allograft</a:t>
            </a:r>
            <a:endParaRPr lang="en-US" altLang="en-US" sz="2100">
              <a:solidFill>
                <a:srgbClr val="C00000"/>
              </a:solidFill>
            </a:endParaRPr>
          </a:p>
          <a:p>
            <a:endParaRPr lang="en-US">
              <a:solidFill>
                <a:schemeClr val="tx1">
                  <a:lumMod val="75000"/>
                </a:schemeClr>
              </a:solidFill>
            </a:endParaRPr>
          </a:p>
        </p:txBody>
      </p:sp>
      <p:sp>
        <p:nvSpPr>
          <p:cNvPr id="2" name="Text Placeholder 1">
            <a:extLst>
              <a:ext uri="{FF2B5EF4-FFF2-40B4-BE49-F238E27FC236}">
                <a16:creationId xmlns:a16="http://schemas.microsoft.com/office/drawing/2014/main" id="{F3073264-8A2C-4A99-B276-65DF2A6B6775}"/>
              </a:ext>
            </a:extLst>
          </p:cNvPr>
          <p:cNvSpPr>
            <a:spLocks noGrp="1"/>
          </p:cNvSpPr>
          <p:nvPr>
            <p:ph type="body" sz="quarter" idx="11"/>
          </p:nvPr>
        </p:nvSpPr>
        <p:spPr>
          <a:xfrm>
            <a:off x="1694314" y="435710"/>
            <a:ext cx="9782253" cy="476154"/>
          </a:xfrm>
        </p:spPr>
        <p:txBody>
          <a:bodyPr anchor="t"/>
          <a:lstStyle/>
          <a:p>
            <a:r>
              <a:rPr lang="en-US"/>
              <a:t>Cell-free DNA as a Biomarker in Transplantation</a:t>
            </a:r>
          </a:p>
        </p:txBody>
      </p:sp>
      <p:sp>
        <p:nvSpPr>
          <p:cNvPr id="4" name="Slide Number Placeholder 3">
            <a:extLst>
              <a:ext uri="{FF2B5EF4-FFF2-40B4-BE49-F238E27FC236}">
                <a16:creationId xmlns:a16="http://schemas.microsoft.com/office/drawing/2014/main" id="{9E5B1634-D137-4E88-9207-19823CA7CB4D}"/>
              </a:ext>
            </a:extLst>
          </p:cNvPr>
          <p:cNvSpPr>
            <a:spLocks noGrp="1"/>
          </p:cNvSpPr>
          <p:nvPr>
            <p:ph type="sldNum" sz="quarter" idx="15"/>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E98B2DB1-2939-410B-970B-2257CCAD987C}"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mn-ea"/>
                <a:cs typeface="+mn-cs"/>
              </a:rPr>
              <a:pPr marL="0" marR="0" lvl="0" indent="0" algn="ctr" defTabSz="914400" rtl="0" eaLnBrk="0" fontAlgn="auto" latinLnBrk="0" hangingPunct="0">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77787B"/>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8AA442BE-588D-45AC-8B0E-5506535ADD90}"/>
              </a:ext>
            </a:extLst>
          </p:cNvPr>
          <p:cNvSpPr txBox="1">
            <a:spLocks/>
          </p:cNvSpPr>
          <p:nvPr/>
        </p:nvSpPr>
        <p:spPr bwMode="auto">
          <a:xfrm>
            <a:off x="9706080" y="1602655"/>
            <a:ext cx="1886303" cy="47615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Clr>
                <a:schemeClr val="accent2"/>
              </a:buClr>
              <a:buFont typeface="Arial" charset="0"/>
              <a:buChar char="•"/>
              <a:defRPr lang="en-US" sz="2100" kern="1200" dirty="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Clr>
                <a:schemeClr val="accent2"/>
              </a:buClr>
              <a:buFont typeface="Arial" charset="0"/>
              <a:buChar char="–"/>
              <a:defRPr lang="en-US" kern="1200" dirty="0">
                <a:solidFill>
                  <a:schemeClr val="tx1"/>
                </a:solidFill>
                <a:latin typeface="+mn-lt"/>
                <a:ea typeface="ＭＳ Ｐゴシック" charset="0"/>
                <a:cs typeface="+mn-cs"/>
              </a:defRPr>
            </a:lvl2pPr>
            <a:lvl3pPr marL="858838" indent="-173038" algn="l" defTabSz="342900" rtl="0" eaLnBrk="0" fontAlgn="base" hangingPunct="0">
              <a:spcBef>
                <a:spcPct val="20000"/>
              </a:spcBef>
              <a:spcAft>
                <a:spcPct val="0"/>
              </a:spcAft>
              <a:buClr>
                <a:schemeClr val="accent2"/>
              </a:buClr>
              <a:buFont typeface="Arial" charset="0"/>
              <a:buChar char="•"/>
              <a:defRPr lang="en-US" sz="1500" kern="1200" dirty="0">
                <a:solidFill>
                  <a:schemeClr val="tx1"/>
                </a:solidFill>
                <a:latin typeface="+mn-lt"/>
                <a:ea typeface="ＭＳ Ｐゴシック" charset="0"/>
                <a:cs typeface="+mn-cs"/>
              </a:defRPr>
            </a:lvl3pPr>
            <a:lvl4pPr marL="1109663" indent="-171450" algn="l" defTabSz="342900" rtl="0" eaLnBrk="0" fontAlgn="base" hangingPunct="0">
              <a:spcBef>
                <a:spcPct val="20000"/>
              </a:spcBef>
              <a:spcAft>
                <a:spcPct val="0"/>
              </a:spcAft>
              <a:buClr>
                <a:schemeClr val="accent2"/>
              </a:buClr>
              <a:buFont typeface="Arial" charset="0"/>
              <a:buChar char="–"/>
              <a:defRPr lang="en-US" sz="1500" kern="1200" dirty="0">
                <a:solidFill>
                  <a:schemeClr val="tx1"/>
                </a:solidFill>
                <a:latin typeface="+mn-lt"/>
                <a:ea typeface="ＭＳ Ｐゴシック" charset="0"/>
                <a:cs typeface="+mn-cs"/>
              </a:defRPr>
            </a:lvl4pPr>
            <a:lvl5pPr marL="1328738" indent="-171450" algn="l" defTabSz="342900" rtl="0" eaLnBrk="0" fontAlgn="base" hangingPunct="0">
              <a:spcBef>
                <a:spcPct val="20000"/>
              </a:spcBef>
              <a:spcAft>
                <a:spcPct val="0"/>
              </a:spcAft>
              <a:buClr>
                <a:schemeClr val="accent2"/>
              </a:buClr>
              <a:buFont typeface="Arial" charset="0"/>
              <a:buChar char="•"/>
              <a:defRPr lang="en-US" sz="1300" kern="1200" dirty="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70000"/>
              </a:lnSpc>
              <a:spcBef>
                <a:spcPct val="20000"/>
              </a:spcBef>
              <a:spcAft>
                <a:spcPct val="0"/>
              </a:spcAft>
              <a:buClr>
                <a:srgbClr val="0077C0"/>
              </a:buClr>
              <a:buSzTx/>
              <a:buFont typeface="Arial" charset="0"/>
              <a:buNone/>
              <a:tabLst/>
              <a:defRPr/>
            </a:pPr>
            <a:r>
              <a:rPr kumimoji="0" lang="en-US" altLang="en-US" sz="1400" b="0" i="1" u="none" strike="noStrike" kern="1200" cap="none" spc="0" normalizeH="0" baseline="0" noProof="0">
                <a:ln>
                  <a:noFill/>
                </a:ln>
                <a:solidFill>
                  <a:srgbClr val="4C4C4E"/>
                </a:solidFill>
                <a:effectLst/>
                <a:uLnTx/>
                <a:uFillTx/>
                <a:latin typeface="Calibri"/>
                <a:ea typeface="ＭＳ Ｐゴシック" charset="0"/>
              </a:rPr>
              <a:t>Cell-free DNA </a:t>
            </a:r>
          </a:p>
          <a:p>
            <a:pPr marL="0" marR="0" lvl="0" indent="0" algn="ctr" defTabSz="342900" rtl="0" eaLnBrk="0" fontAlgn="base" latinLnBrk="0" hangingPunct="0">
              <a:lnSpc>
                <a:spcPct val="70000"/>
              </a:lnSpc>
              <a:spcBef>
                <a:spcPct val="20000"/>
              </a:spcBef>
              <a:spcAft>
                <a:spcPct val="0"/>
              </a:spcAft>
              <a:buClr>
                <a:srgbClr val="0077C0"/>
              </a:buClr>
              <a:buSzTx/>
              <a:buFont typeface="Arial" charset="0"/>
              <a:buNone/>
              <a:tabLst/>
              <a:defRPr/>
            </a:pPr>
            <a:r>
              <a:rPr kumimoji="0" lang="en-US" altLang="en-US" sz="1400" b="0" i="1" u="none" strike="noStrike" kern="1200" cap="none" spc="0" normalizeH="0" baseline="0" noProof="0">
                <a:ln>
                  <a:noFill/>
                </a:ln>
                <a:solidFill>
                  <a:srgbClr val="4C4C4E"/>
                </a:solidFill>
                <a:effectLst/>
                <a:uLnTx/>
                <a:uFillTx/>
                <a:latin typeface="Calibri"/>
                <a:ea typeface="ＭＳ Ｐゴシック" charset="0"/>
              </a:rPr>
              <a:t>in blood and plasma</a:t>
            </a:r>
          </a:p>
        </p:txBody>
      </p:sp>
      <p:pic>
        <p:nvPicPr>
          <p:cNvPr id="3" name="Picture 2">
            <a:extLst>
              <a:ext uri="{FF2B5EF4-FFF2-40B4-BE49-F238E27FC236}">
                <a16:creationId xmlns:a16="http://schemas.microsoft.com/office/drawing/2014/main" id="{BB11E02A-826B-4C7D-916E-911E2AB0B653}"/>
              </a:ext>
            </a:extLst>
          </p:cNvPr>
          <p:cNvPicPr>
            <a:picLocks noChangeAspect="1"/>
          </p:cNvPicPr>
          <p:nvPr/>
        </p:nvPicPr>
        <p:blipFill rotWithShape="1">
          <a:blip r:embed="rId3"/>
          <a:srcRect l="15133" b="494"/>
          <a:stretch/>
        </p:blipFill>
        <p:spPr>
          <a:xfrm>
            <a:off x="6679132" y="4556631"/>
            <a:ext cx="2814609" cy="2280990"/>
          </a:xfrm>
          <a:prstGeom prst="rect">
            <a:avLst/>
          </a:prstGeom>
        </p:spPr>
      </p:pic>
      <p:pic>
        <p:nvPicPr>
          <p:cNvPr id="7" name="Picture 6">
            <a:extLst>
              <a:ext uri="{FF2B5EF4-FFF2-40B4-BE49-F238E27FC236}">
                <a16:creationId xmlns:a16="http://schemas.microsoft.com/office/drawing/2014/main" id="{3713D960-9944-42B1-B217-00C4E3D2717F}"/>
              </a:ext>
            </a:extLst>
          </p:cNvPr>
          <p:cNvPicPr>
            <a:picLocks noChangeAspect="1"/>
          </p:cNvPicPr>
          <p:nvPr/>
        </p:nvPicPr>
        <p:blipFill rotWithShape="1">
          <a:blip r:embed="rId4"/>
          <a:srcRect r="150" b="13214"/>
          <a:stretch/>
        </p:blipFill>
        <p:spPr>
          <a:xfrm>
            <a:off x="2038527" y="4868621"/>
            <a:ext cx="3189794" cy="1894163"/>
          </a:xfrm>
          <a:prstGeom prst="rect">
            <a:avLst/>
          </a:prstGeom>
        </p:spPr>
      </p:pic>
      <p:pic>
        <p:nvPicPr>
          <p:cNvPr id="9" name="Picture 8">
            <a:extLst>
              <a:ext uri="{FF2B5EF4-FFF2-40B4-BE49-F238E27FC236}">
                <a16:creationId xmlns:a16="http://schemas.microsoft.com/office/drawing/2014/main" id="{920AAB4F-6914-4A11-A9E9-9CAE4E4FDFB1}"/>
              </a:ext>
            </a:extLst>
          </p:cNvPr>
          <p:cNvPicPr>
            <a:picLocks noChangeAspect="1"/>
          </p:cNvPicPr>
          <p:nvPr/>
        </p:nvPicPr>
        <p:blipFill rotWithShape="1">
          <a:blip r:embed="rId5"/>
          <a:srcRect t="4327" r="15363" b="15035"/>
          <a:stretch/>
        </p:blipFill>
        <p:spPr>
          <a:xfrm>
            <a:off x="9874031" y="2184547"/>
            <a:ext cx="1886303" cy="1944201"/>
          </a:xfrm>
          <a:prstGeom prst="rect">
            <a:avLst/>
          </a:prstGeom>
        </p:spPr>
      </p:pic>
    </p:spTree>
    <p:extLst>
      <p:ext uri="{BB962C8B-B14F-4D97-AF65-F5344CB8AC3E}">
        <p14:creationId xmlns:p14="http://schemas.microsoft.com/office/powerpoint/2010/main" val="256625211"/>
      </p:ext>
    </p:extLst>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0B7FE-60FA-436E-A023-BCB7889312BF}"/>
              </a:ext>
            </a:extLst>
          </p:cNvPr>
          <p:cNvSpPr>
            <a:spLocks noGrp="1"/>
          </p:cNvSpPr>
          <p:nvPr>
            <p:ph type="title"/>
          </p:nvPr>
        </p:nvSpPr>
        <p:spPr>
          <a:xfrm>
            <a:off x="2842204" y="1977474"/>
            <a:ext cx="5538398" cy="1144905"/>
          </a:xfrm>
        </p:spPr>
        <p:txBody>
          <a:bodyPr/>
          <a:lstStyle/>
          <a:p>
            <a:r>
              <a:rPr lang="en-US" dirty="0"/>
              <a:t>AlloSure Introduction</a:t>
            </a:r>
          </a:p>
        </p:txBody>
      </p:sp>
    </p:spTree>
    <p:extLst>
      <p:ext uri="{BB962C8B-B14F-4D97-AF65-F5344CB8AC3E}">
        <p14:creationId xmlns:p14="http://schemas.microsoft.com/office/powerpoint/2010/main" val="1571978922"/>
      </p:ext>
    </p:extLst>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060D5E9-54B1-42F4-8D20-C338E0FC8E1C}"/>
              </a:ext>
            </a:extLst>
          </p:cNvPr>
          <p:cNvSpPr>
            <a:spLocks noGrp="1"/>
          </p:cNvSpPr>
          <p:nvPr>
            <p:ph sz="quarter" idx="16"/>
          </p:nvPr>
        </p:nvSpPr>
        <p:spPr>
          <a:xfrm>
            <a:off x="1203540" y="1474201"/>
            <a:ext cx="4251226" cy="4185527"/>
          </a:xfrm>
        </p:spPr>
        <p:txBody>
          <a:bodyPr>
            <a:normAutofit fontScale="92500"/>
          </a:bodyPr>
          <a:lstStyle/>
          <a:p>
            <a:r>
              <a:rPr lang="en-US" dirty="0"/>
              <a:t>AlloSure is a donor-derived cell-free DNA (dd-</a:t>
            </a:r>
            <a:r>
              <a:rPr lang="en-US" dirty="0" err="1"/>
              <a:t>cfDNA</a:t>
            </a:r>
            <a:r>
              <a:rPr lang="en-US" dirty="0"/>
              <a:t>) test for </a:t>
            </a:r>
            <a:r>
              <a:rPr lang="en-US" b="1" dirty="0"/>
              <a:t>noninvasive transplant surveillance</a:t>
            </a:r>
            <a:r>
              <a:rPr lang="en-US" dirty="0"/>
              <a:t>, providing a </a:t>
            </a:r>
            <a:r>
              <a:rPr lang="en-US" b="1" dirty="0"/>
              <a:t>direct measure of organ injury</a:t>
            </a:r>
          </a:p>
          <a:p>
            <a:pPr marL="0" indent="0">
              <a:buNone/>
            </a:pPr>
            <a:endParaRPr lang="en-US" sz="1100" b="1" dirty="0"/>
          </a:p>
          <a:p>
            <a:r>
              <a:rPr lang="en-US" b="1" dirty="0"/>
              <a:t>More accurate </a:t>
            </a:r>
            <a:r>
              <a:rPr lang="en-US" dirty="0"/>
              <a:t>than serum creatinine or DSA testing</a:t>
            </a:r>
          </a:p>
          <a:p>
            <a:pPr marL="0" indent="0">
              <a:buNone/>
            </a:pPr>
            <a:endParaRPr lang="en-US" sz="1100" dirty="0"/>
          </a:p>
          <a:p>
            <a:r>
              <a:rPr lang="en-US" b="1" dirty="0"/>
              <a:t>Noninvasive</a:t>
            </a:r>
          </a:p>
          <a:p>
            <a:endParaRPr lang="en-US" dirty="0"/>
          </a:p>
        </p:txBody>
      </p:sp>
      <p:sp>
        <p:nvSpPr>
          <p:cNvPr id="5" name="Text Placeholder 4">
            <a:extLst>
              <a:ext uri="{FF2B5EF4-FFF2-40B4-BE49-F238E27FC236}">
                <a16:creationId xmlns:a16="http://schemas.microsoft.com/office/drawing/2014/main" id="{CD248039-4E98-4102-9AA4-4477795FC69F}"/>
              </a:ext>
            </a:extLst>
          </p:cNvPr>
          <p:cNvSpPr>
            <a:spLocks noGrp="1"/>
          </p:cNvSpPr>
          <p:nvPr>
            <p:ph type="body" sz="quarter" idx="11"/>
          </p:nvPr>
        </p:nvSpPr>
        <p:spPr/>
        <p:txBody>
          <a:bodyPr/>
          <a:lstStyle/>
          <a:p>
            <a:r>
              <a:rPr lang="en-US"/>
              <a:t>Introduction to </a:t>
            </a:r>
            <a:r>
              <a:rPr lang="en-US" err="1"/>
              <a:t>AlloSure</a:t>
            </a:r>
            <a:endParaRPr lang="en-US"/>
          </a:p>
        </p:txBody>
      </p:sp>
      <p:sp>
        <p:nvSpPr>
          <p:cNvPr id="8" name="Rectangle 7">
            <a:extLst>
              <a:ext uri="{FF2B5EF4-FFF2-40B4-BE49-F238E27FC236}">
                <a16:creationId xmlns:a16="http://schemas.microsoft.com/office/drawing/2014/main" id="{4AFB4A40-3EBA-45D5-9827-C84C1BE56446}"/>
              </a:ext>
            </a:extLst>
          </p:cNvPr>
          <p:cNvSpPr/>
          <p:nvPr/>
        </p:nvSpPr>
        <p:spPr>
          <a:xfrm>
            <a:off x="6942509" y="1674278"/>
            <a:ext cx="3837787" cy="34951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8">
            <a:extLst>
              <a:ext uri="{FF2B5EF4-FFF2-40B4-BE49-F238E27FC236}">
                <a16:creationId xmlns:a16="http://schemas.microsoft.com/office/drawing/2014/main" id="{DE473D8B-D49B-4758-A455-CE2733DBD92E}"/>
              </a:ext>
            </a:extLst>
          </p:cNvPr>
          <p:cNvSpPr txBox="1">
            <a:spLocks noChangeArrowheads="1"/>
          </p:cNvSpPr>
          <p:nvPr/>
        </p:nvSpPr>
        <p:spPr bwMode="auto">
          <a:xfrm>
            <a:off x="9028776" y="4248112"/>
            <a:ext cx="1153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Biopsy</a:t>
            </a:r>
          </a:p>
        </p:txBody>
      </p:sp>
      <p:sp>
        <p:nvSpPr>
          <p:cNvPr id="10" name="TextBox 39">
            <a:extLst>
              <a:ext uri="{FF2B5EF4-FFF2-40B4-BE49-F238E27FC236}">
                <a16:creationId xmlns:a16="http://schemas.microsoft.com/office/drawing/2014/main" id="{512E0D9B-3832-4A24-85A1-18F82FF94399}"/>
              </a:ext>
            </a:extLst>
          </p:cNvPr>
          <p:cNvSpPr txBox="1">
            <a:spLocks noChangeArrowheads="1"/>
          </p:cNvSpPr>
          <p:nvPr/>
        </p:nvSpPr>
        <p:spPr bwMode="auto">
          <a:xfrm>
            <a:off x="8009850" y="1299419"/>
            <a:ext cx="1549114"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Non-invasive</a:t>
            </a:r>
          </a:p>
        </p:txBody>
      </p:sp>
      <p:sp>
        <p:nvSpPr>
          <p:cNvPr id="11" name="TextBox 40">
            <a:extLst>
              <a:ext uri="{FF2B5EF4-FFF2-40B4-BE49-F238E27FC236}">
                <a16:creationId xmlns:a16="http://schemas.microsoft.com/office/drawing/2014/main" id="{C0EA00B1-3C6F-494A-838F-D7C5D3B6E6A5}"/>
              </a:ext>
            </a:extLst>
          </p:cNvPr>
          <p:cNvSpPr txBox="1">
            <a:spLocks noChangeArrowheads="1"/>
          </p:cNvSpPr>
          <p:nvPr/>
        </p:nvSpPr>
        <p:spPr bwMode="auto">
          <a:xfrm>
            <a:off x="4892788" y="3102512"/>
            <a:ext cx="1904872"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Less Accurate</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in diagnosis of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Graft Injury</a:t>
            </a:r>
          </a:p>
        </p:txBody>
      </p:sp>
      <p:sp>
        <p:nvSpPr>
          <p:cNvPr id="12" name="TextBox 41">
            <a:extLst>
              <a:ext uri="{FF2B5EF4-FFF2-40B4-BE49-F238E27FC236}">
                <a16:creationId xmlns:a16="http://schemas.microsoft.com/office/drawing/2014/main" id="{25E8A65D-3CF3-4044-8F16-3CE61F91ADBE}"/>
              </a:ext>
            </a:extLst>
          </p:cNvPr>
          <p:cNvSpPr txBox="1">
            <a:spLocks noChangeArrowheads="1"/>
          </p:cNvSpPr>
          <p:nvPr/>
        </p:nvSpPr>
        <p:spPr bwMode="auto">
          <a:xfrm>
            <a:off x="10792344" y="3102512"/>
            <a:ext cx="1767753"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More Accurate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in diagnosis of Graft Injury</a:t>
            </a:r>
          </a:p>
        </p:txBody>
      </p:sp>
      <p:sp>
        <p:nvSpPr>
          <p:cNvPr id="13" name="TextBox 42">
            <a:extLst>
              <a:ext uri="{FF2B5EF4-FFF2-40B4-BE49-F238E27FC236}">
                <a16:creationId xmlns:a16="http://schemas.microsoft.com/office/drawing/2014/main" id="{49F68CB5-D760-4552-A71A-8DFA9CD35568}"/>
              </a:ext>
            </a:extLst>
          </p:cNvPr>
          <p:cNvSpPr txBox="1">
            <a:spLocks noChangeArrowheads="1"/>
          </p:cNvSpPr>
          <p:nvPr/>
        </p:nvSpPr>
        <p:spPr bwMode="auto">
          <a:xfrm>
            <a:off x="8175147" y="5242731"/>
            <a:ext cx="1248414"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charset="0"/>
                <a:ea typeface="ＭＳ Ｐゴシック" charset="0"/>
              </a:rPr>
              <a:t>Invasive</a:t>
            </a:r>
          </a:p>
        </p:txBody>
      </p:sp>
      <p:sp>
        <p:nvSpPr>
          <p:cNvPr id="14" name="TextBox 13">
            <a:extLst>
              <a:ext uri="{FF2B5EF4-FFF2-40B4-BE49-F238E27FC236}">
                <a16:creationId xmlns:a16="http://schemas.microsoft.com/office/drawing/2014/main" id="{B611FA1E-F5D5-4D98-91B7-042987AAEE17}"/>
              </a:ext>
            </a:extLst>
          </p:cNvPr>
          <p:cNvSpPr txBox="1">
            <a:spLocks noChangeArrowheads="1"/>
          </p:cNvSpPr>
          <p:nvPr/>
        </p:nvSpPr>
        <p:spPr bwMode="auto">
          <a:xfrm>
            <a:off x="6596771" y="2178968"/>
            <a:ext cx="2481262" cy="840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Serum Creatinine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charset="0"/>
              <a:ea typeface="ＭＳ Ｐゴシック"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DSA</a:t>
            </a:r>
          </a:p>
        </p:txBody>
      </p:sp>
      <p:cxnSp>
        <p:nvCxnSpPr>
          <p:cNvPr id="15" name="Straight Connector 14">
            <a:extLst>
              <a:ext uri="{FF2B5EF4-FFF2-40B4-BE49-F238E27FC236}">
                <a16:creationId xmlns:a16="http://schemas.microsoft.com/office/drawing/2014/main" id="{63D0DD95-033E-47CE-AD68-5A34741FBE85}"/>
              </a:ext>
            </a:extLst>
          </p:cNvPr>
          <p:cNvCxnSpPr/>
          <p:nvPr/>
        </p:nvCxnSpPr>
        <p:spPr>
          <a:xfrm>
            <a:off x="8678523" y="1674278"/>
            <a:ext cx="0" cy="3495121"/>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3C41400-6339-4D0E-AD76-9C557B99439B}"/>
              </a:ext>
            </a:extLst>
          </p:cNvPr>
          <p:cNvCxnSpPr/>
          <p:nvPr/>
        </p:nvCxnSpPr>
        <p:spPr>
          <a:xfrm>
            <a:off x="6942509" y="3696159"/>
            <a:ext cx="383778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AF9D9819-A20F-4728-91B6-DCE626E06475}"/>
              </a:ext>
            </a:extLst>
          </p:cNvPr>
          <p:cNvSpPr/>
          <p:nvPr/>
        </p:nvSpPr>
        <p:spPr>
          <a:xfrm>
            <a:off x="8690573" y="1674278"/>
            <a:ext cx="2089724" cy="2021881"/>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29">
            <a:extLst>
              <a:ext uri="{FF2B5EF4-FFF2-40B4-BE49-F238E27FC236}">
                <a16:creationId xmlns:a16="http://schemas.microsoft.com/office/drawing/2014/main" id="{4D72F1AD-C9A1-4EAE-A895-C7816FBD9618}"/>
              </a:ext>
            </a:extLst>
          </p:cNvPr>
          <p:cNvSpPr txBox="1">
            <a:spLocks noChangeArrowheads="1"/>
          </p:cNvSpPr>
          <p:nvPr/>
        </p:nvSpPr>
        <p:spPr bwMode="auto">
          <a:xfrm>
            <a:off x="9024262" y="2840704"/>
            <a:ext cx="1539959" cy="286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charset="0"/>
                <a:ea typeface="ＭＳ Ｐゴシック" charset="0"/>
              </a:rPr>
              <a:t>(Cell-free DNA)</a:t>
            </a:r>
          </a:p>
        </p:txBody>
      </p:sp>
      <p:pic>
        <p:nvPicPr>
          <p:cNvPr id="19" name="Picture 18">
            <a:extLst>
              <a:ext uri="{FF2B5EF4-FFF2-40B4-BE49-F238E27FC236}">
                <a16:creationId xmlns:a16="http://schemas.microsoft.com/office/drawing/2014/main" id="{BB95D3CB-8C45-48E0-A46E-BDB650968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402" y="2378708"/>
            <a:ext cx="1793420" cy="315689"/>
          </a:xfrm>
          <a:prstGeom prst="rect">
            <a:avLst/>
          </a:prstGeom>
        </p:spPr>
      </p:pic>
      <p:sp>
        <p:nvSpPr>
          <p:cNvPr id="20" name="Content Placeholder 2">
            <a:extLst>
              <a:ext uri="{FF2B5EF4-FFF2-40B4-BE49-F238E27FC236}">
                <a16:creationId xmlns:a16="http://schemas.microsoft.com/office/drawing/2014/main" id="{AFEEE23B-D1E1-4141-BA3F-E6435C28CB98}"/>
              </a:ext>
            </a:extLst>
          </p:cNvPr>
          <p:cNvSpPr txBox="1">
            <a:spLocks/>
          </p:cNvSpPr>
          <p:nvPr/>
        </p:nvSpPr>
        <p:spPr bwMode="auto">
          <a:xfrm>
            <a:off x="868896" y="6388100"/>
            <a:ext cx="654697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Tx/>
              <a:buNone/>
              <a:tabLst/>
              <a:defRPr/>
            </a:pPr>
            <a:r>
              <a:rPr kumimoji="0" lang="en-US" sz="1000" b="0" i="1" u="none" strike="noStrike" kern="1200" cap="none" spc="0" normalizeH="0" baseline="0" noProof="0" dirty="0">
                <a:ln>
                  <a:noFill/>
                </a:ln>
                <a:solidFill>
                  <a:srgbClr val="4C4C4E"/>
                </a:solidFill>
                <a:effectLst/>
                <a:uLnTx/>
                <a:uFillTx/>
                <a:latin typeface="Calibri" panose="020F0502020204030204"/>
                <a:ea typeface="ＭＳ Ｐゴシック" charset="0"/>
              </a:rPr>
              <a:t>Nickerson P. Post-transplant monitoring of renal allografts: are we there yet? </a:t>
            </a:r>
            <a:r>
              <a:rPr kumimoji="0" lang="en-US" sz="1000" b="0" i="1" u="none" strike="noStrike" kern="1200" cap="none" spc="0" normalizeH="0" baseline="0" noProof="0" dirty="0" err="1">
                <a:ln>
                  <a:noFill/>
                </a:ln>
                <a:solidFill>
                  <a:srgbClr val="4C4C4E"/>
                </a:solidFill>
                <a:effectLst/>
                <a:uLnTx/>
                <a:uFillTx/>
                <a:latin typeface="Calibri" panose="020F0502020204030204"/>
                <a:ea typeface="ＭＳ Ｐゴシック" charset="0"/>
              </a:rPr>
              <a:t>Curr</a:t>
            </a:r>
            <a:r>
              <a:rPr kumimoji="0" lang="en-US" sz="1000" b="0" i="1" u="none" strike="noStrike" kern="1200" cap="none" spc="0" normalizeH="0" baseline="0" noProof="0" dirty="0">
                <a:ln>
                  <a:noFill/>
                </a:ln>
                <a:solidFill>
                  <a:srgbClr val="4C4C4E"/>
                </a:solidFill>
                <a:effectLst/>
                <a:uLnTx/>
                <a:uFillTx/>
                <a:latin typeface="Calibri" panose="020F0502020204030204"/>
                <a:ea typeface="ＭＳ Ｐゴシック" charset="0"/>
              </a:rPr>
              <a:t> </a:t>
            </a:r>
            <a:r>
              <a:rPr kumimoji="0" lang="en-US" sz="1000" b="0" i="1" u="none" strike="noStrike" kern="1200" cap="none" spc="0" normalizeH="0" baseline="0" noProof="0" dirty="0" err="1">
                <a:ln>
                  <a:noFill/>
                </a:ln>
                <a:solidFill>
                  <a:srgbClr val="4C4C4E"/>
                </a:solidFill>
                <a:effectLst/>
                <a:uLnTx/>
                <a:uFillTx/>
                <a:latin typeface="Calibri" panose="020F0502020204030204"/>
                <a:ea typeface="ＭＳ Ｐゴシック" charset="0"/>
              </a:rPr>
              <a:t>Opin</a:t>
            </a:r>
            <a:r>
              <a:rPr kumimoji="0" lang="en-US" sz="1000" b="0" i="1" u="none" strike="noStrike" kern="1200" cap="none" spc="0" normalizeH="0" baseline="0" noProof="0" dirty="0">
                <a:ln>
                  <a:noFill/>
                </a:ln>
                <a:solidFill>
                  <a:srgbClr val="4C4C4E"/>
                </a:solidFill>
                <a:effectLst/>
                <a:uLnTx/>
                <a:uFillTx/>
                <a:latin typeface="Calibri" panose="020F0502020204030204"/>
                <a:ea typeface="ＭＳ Ｐゴシック" charset="0"/>
              </a:rPr>
              <a:t> Immunol.  2009; 21(5) 563-568</a:t>
            </a:r>
          </a:p>
          <a:p>
            <a:pPr marL="0" marR="0" lvl="0" indent="0" algn="l" defTabSz="342900" rtl="0" eaLnBrk="0" fontAlgn="auto" latinLnBrk="0" hangingPunct="0">
              <a:lnSpc>
                <a:spcPct val="100000"/>
              </a:lnSpc>
              <a:spcBef>
                <a:spcPct val="20000"/>
              </a:spcBef>
              <a:spcAft>
                <a:spcPts val="0"/>
              </a:spcAft>
              <a:buClr>
                <a:srgbClr val="0077C0"/>
              </a:buClr>
              <a:buSzTx/>
              <a:buFontTx/>
              <a:buNone/>
              <a:tabLst/>
              <a:defRPr/>
            </a:pPr>
            <a:r>
              <a:rPr kumimoji="0" lang="en-US" sz="1000" b="0" i="1" u="none" strike="noStrike" kern="1200" cap="none" spc="0" normalizeH="0" baseline="0" noProof="0" dirty="0">
                <a:ln>
                  <a:noFill/>
                </a:ln>
                <a:solidFill>
                  <a:srgbClr val="4C4C4E"/>
                </a:solidFill>
                <a:effectLst/>
                <a:uLnTx/>
                <a:uFillTx/>
                <a:latin typeface="Calibri" panose="020F0502020204030204"/>
                <a:ea typeface="ＭＳ Ｐゴシック" charset="0"/>
              </a:rPr>
              <a:t>Josephson Monitoring and Managing Graft Health in the Kidney Transplant Recipient Clin J AM Soc Nephrol 2011</a:t>
            </a:r>
          </a:p>
        </p:txBody>
      </p:sp>
    </p:spTree>
    <p:extLst>
      <p:ext uri="{BB962C8B-B14F-4D97-AF65-F5344CB8AC3E}">
        <p14:creationId xmlns:p14="http://schemas.microsoft.com/office/powerpoint/2010/main" val="1506686681"/>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73264-8A2C-4A99-B276-65DF2A6B6775}"/>
              </a:ext>
            </a:extLst>
          </p:cNvPr>
          <p:cNvSpPr>
            <a:spLocks noGrp="1"/>
          </p:cNvSpPr>
          <p:nvPr>
            <p:ph type="body" sz="quarter" idx="11"/>
          </p:nvPr>
        </p:nvSpPr>
        <p:spPr/>
        <p:txBody>
          <a:bodyPr anchor="t"/>
          <a:lstStyle/>
          <a:p>
            <a:r>
              <a:rPr lang="en-US"/>
              <a:t>How Does Donor-Derived Cell-Free DNA Work?</a:t>
            </a:r>
          </a:p>
        </p:txBody>
      </p:sp>
      <p:sp>
        <p:nvSpPr>
          <p:cNvPr id="4" name="Slide Number Placeholder 3">
            <a:extLst>
              <a:ext uri="{FF2B5EF4-FFF2-40B4-BE49-F238E27FC236}">
                <a16:creationId xmlns:a16="http://schemas.microsoft.com/office/drawing/2014/main" id="{9E5B1634-D137-4E88-9207-19823CA7CB4D}"/>
              </a:ext>
            </a:extLst>
          </p:cNvPr>
          <p:cNvSpPr>
            <a:spLocks noGrp="1"/>
          </p:cNvSpPr>
          <p:nvPr>
            <p:ph type="sldNum" sz="quarter" idx="15"/>
          </p:nvPr>
        </p:nvSpPr>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E98B2DB1-2939-410B-970B-2257CCAD987C}"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mn-ea"/>
                <a:cs typeface="+mn-cs"/>
              </a:rPr>
              <a:pPr marL="0" marR="0" lvl="0" indent="0" algn="ctr" defTabSz="914400" rtl="0" eaLnBrk="0" fontAlgn="auto" latinLnBrk="0" hangingPunct="0">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77787B"/>
              </a:solidFill>
              <a:effectLst/>
              <a:uLnTx/>
              <a:uFillTx/>
              <a:latin typeface="Calibri" panose="020F0502020204030204"/>
              <a:ea typeface="+mn-ea"/>
              <a:cs typeface="+mn-cs"/>
            </a:endParaRPr>
          </a:p>
        </p:txBody>
      </p:sp>
      <p:pic>
        <p:nvPicPr>
          <p:cNvPr id="9218" name="Picture 2">
            <a:extLst>
              <a:ext uri="{FF2B5EF4-FFF2-40B4-BE49-F238E27FC236}">
                <a16:creationId xmlns:a16="http://schemas.microsoft.com/office/drawing/2014/main" id="{17AEC804-DA8D-4468-A6ED-F2A425442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52" y="1693005"/>
            <a:ext cx="5839088" cy="4213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0DAB71-3927-47F7-B0ED-E258F17DB85E}"/>
              </a:ext>
            </a:extLst>
          </p:cNvPr>
          <p:cNvSpPr/>
          <p:nvPr/>
        </p:nvSpPr>
        <p:spPr>
          <a:xfrm>
            <a:off x="6699380" y="1875453"/>
            <a:ext cx="5178487" cy="9050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Cell-free DNA is fragmented DNA originating from cells and continuously released into the bloodstream</a:t>
            </a:r>
          </a:p>
        </p:txBody>
      </p:sp>
      <p:sp>
        <p:nvSpPr>
          <p:cNvPr id="10" name="Rectangle 9">
            <a:extLst>
              <a:ext uri="{FF2B5EF4-FFF2-40B4-BE49-F238E27FC236}">
                <a16:creationId xmlns:a16="http://schemas.microsoft.com/office/drawing/2014/main" id="{EDDD3B94-D168-4FAB-9C5B-CC1F4BDDC2F0}"/>
              </a:ext>
            </a:extLst>
          </p:cNvPr>
          <p:cNvSpPr/>
          <p:nvPr/>
        </p:nvSpPr>
        <p:spPr>
          <a:xfrm>
            <a:off x="6699379" y="3304591"/>
            <a:ext cx="5178488" cy="9050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AlloSure</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measures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cfDNA</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and uses single nucleotide polymorphisms (SNPs) to distinguish between donor and recipient</a:t>
            </a:r>
          </a:p>
        </p:txBody>
      </p:sp>
      <p:sp>
        <p:nvSpPr>
          <p:cNvPr id="11" name="Rectangle 10">
            <a:extLst>
              <a:ext uri="{FF2B5EF4-FFF2-40B4-BE49-F238E27FC236}">
                <a16:creationId xmlns:a16="http://schemas.microsoft.com/office/drawing/2014/main" id="{455C60D6-96F2-49EE-9C67-DA6218D2CDD3}"/>
              </a:ext>
            </a:extLst>
          </p:cNvPr>
          <p:cNvSpPr/>
          <p:nvPr/>
        </p:nvSpPr>
        <p:spPr>
          <a:xfrm>
            <a:off x="6699379" y="4733729"/>
            <a:ext cx="5178488" cy="9050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AlloSure</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can quantify increasing levels of dd-</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cfDNA</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serving as a leading indicator of graft injury</a:t>
            </a:r>
          </a:p>
        </p:txBody>
      </p:sp>
    </p:spTree>
    <p:extLst>
      <p:ext uri="{BB962C8B-B14F-4D97-AF65-F5344CB8AC3E}">
        <p14:creationId xmlns:p14="http://schemas.microsoft.com/office/powerpoint/2010/main" val="2613596202"/>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148" y="5093421"/>
            <a:ext cx="6681216" cy="7101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148" y="3732068"/>
            <a:ext cx="6681216" cy="71018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154" y="1941738"/>
            <a:ext cx="6681216" cy="710184"/>
          </a:xfrm>
          <a:prstGeom prst="rect">
            <a:avLst/>
          </a:prstGeom>
        </p:spPr>
      </p:pic>
      <p:sp>
        <p:nvSpPr>
          <p:cNvPr id="10" name="Text Placeholder 2"/>
          <p:cNvSpPr>
            <a:spLocks noGrp="1"/>
          </p:cNvSpPr>
          <p:nvPr>
            <p:ph sz="quarter" idx="16"/>
          </p:nvPr>
        </p:nvSpPr>
        <p:spPr>
          <a:xfrm>
            <a:off x="3330502" y="3702732"/>
            <a:ext cx="2030774" cy="756389"/>
          </a:xfrm>
        </p:spPr>
        <p:txBody>
          <a:bodyPr>
            <a:normAutofit lnSpcReduction="10000"/>
          </a:bodyPr>
          <a:lstStyle/>
          <a:p>
            <a:r>
              <a:rPr lang="en-US" sz="1200"/>
              <a:t>How does the biomarker vary within the reference population?</a:t>
            </a:r>
          </a:p>
        </p:txBody>
      </p:sp>
      <p:sp>
        <p:nvSpPr>
          <p:cNvPr id="6" name="Text Placeholder 2"/>
          <p:cNvSpPr>
            <a:spLocks noGrp="1"/>
          </p:cNvSpPr>
          <p:nvPr>
            <p:ph type="body" sz="quarter" idx="12"/>
          </p:nvPr>
        </p:nvSpPr>
        <p:spPr>
          <a:xfrm>
            <a:off x="3292508" y="2064602"/>
            <a:ext cx="2701334" cy="446031"/>
          </a:xfrm>
        </p:spPr>
        <p:txBody>
          <a:bodyPr/>
          <a:lstStyle/>
          <a:p>
            <a:r>
              <a:rPr lang="en-US" sz="1200"/>
              <a:t>Does the test accurately and</a:t>
            </a:r>
          </a:p>
          <a:p>
            <a:r>
              <a:rPr lang="en-US" sz="1200"/>
              <a:t>robustly measure the</a:t>
            </a:r>
            <a:r>
              <a:rPr lang="en-US" sz="1200">
                <a:solidFill>
                  <a:srgbClr val="FF0000"/>
                </a:solidFill>
              </a:rPr>
              <a:t> </a:t>
            </a:r>
            <a:r>
              <a:rPr lang="en-US" sz="1200"/>
              <a:t>biomarker?</a:t>
            </a:r>
          </a:p>
        </p:txBody>
      </p:sp>
      <p:sp>
        <p:nvSpPr>
          <p:cNvPr id="12" name="Text Placeholder 2"/>
          <p:cNvSpPr>
            <a:spLocks noGrp="1"/>
          </p:cNvSpPr>
          <p:nvPr>
            <p:ph type="body" sz="quarter" idx="4294967295"/>
          </p:nvPr>
        </p:nvSpPr>
        <p:spPr>
          <a:xfrm>
            <a:off x="3350326" y="5183681"/>
            <a:ext cx="2438565" cy="446088"/>
          </a:xfrm>
        </p:spPr>
        <p:txBody>
          <a:bodyPr>
            <a:noAutofit/>
          </a:bodyPr>
          <a:lstStyle/>
          <a:p>
            <a:r>
              <a:rPr lang="en-US" sz="1200"/>
              <a:t>Are there differences in levels </a:t>
            </a:r>
            <a:br>
              <a:rPr lang="en-US" sz="1200"/>
            </a:br>
            <a:r>
              <a:rPr lang="en-US" sz="1200"/>
              <a:t>of the biomarker with organ rejection? </a:t>
            </a:r>
          </a:p>
        </p:txBody>
      </p:sp>
      <p:sp>
        <p:nvSpPr>
          <p:cNvPr id="13" name="Text Placeholder 2"/>
          <p:cNvSpPr>
            <a:spLocks noGrp="1"/>
          </p:cNvSpPr>
          <p:nvPr>
            <p:ph type="body" sz="quarter" idx="4294967295"/>
          </p:nvPr>
        </p:nvSpPr>
        <p:spPr>
          <a:xfrm>
            <a:off x="7394737" y="1514975"/>
            <a:ext cx="2701925" cy="446088"/>
          </a:xfrm>
        </p:spPr>
        <p:txBody>
          <a:bodyPr>
            <a:normAutofit fontScale="92500" lnSpcReduction="10000"/>
          </a:bodyPr>
          <a:lstStyle/>
          <a:p>
            <a:pPr algn="ctr"/>
            <a:r>
              <a:rPr lang="en-US" sz="1200" i="1"/>
              <a:t>Analytical validity to show AlloSure </a:t>
            </a:r>
            <a:endParaRPr lang="en-US" sz="1200"/>
          </a:p>
          <a:p>
            <a:pPr algn="ctr"/>
            <a:r>
              <a:rPr lang="en-US" sz="1200" i="1"/>
              <a:t>Accurately measures dd-</a:t>
            </a:r>
            <a:r>
              <a:rPr lang="en-US" sz="1200" i="1" err="1"/>
              <a:t>cfDNA</a:t>
            </a:r>
            <a:endParaRPr lang="en-US" sz="1200"/>
          </a:p>
        </p:txBody>
      </p:sp>
      <p:sp>
        <p:nvSpPr>
          <p:cNvPr id="14" name="Text Placeholder 2"/>
          <p:cNvSpPr>
            <a:spLocks noGrp="1"/>
          </p:cNvSpPr>
          <p:nvPr>
            <p:ph type="body" sz="quarter" idx="4294967295"/>
          </p:nvPr>
        </p:nvSpPr>
        <p:spPr>
          <a:xfrm>
            <a:off x="7264033" y="3336437"/>
            <a:ext cx="2700337" cy="446087"/>
          </a:xfrm>
        </p:spPr>
        <p:txBody>
          <a:bodyPr>
            <a:normAutofit fontScale="85000" lnSpcReduction="10000"/>
          </a:bodyPr>
          <a:lstStyle/>
          <a:p>
            <a:pPr algn="ctr"/>
            <a:r>
              <a:rPr lang="en-US" sz="1200" i="1"/>
              <a:t>dd-cfDNA variance in a</a:t>
            </a:r>
            <a:br>
              <a:rPr lang="en-US" sz="1200" i="1"/>
            </a:br>
            <a:r>
              <a:rPr lang="en-US" sz="1200" i="1"/>
              <a:t>kidney transplant reference population</a:t>
            </a:r>
            <a:endParaRPr lang="en-US" sz="1200"/>
          </a:p>
        </p:txBody>
      </p:sp>
      <p:sp>
        <p:nvSpPr>
          <p:cNvPr id="15" name="Text Placeholder 2"/>
          <p:cNvSpPr>
            <a:spLocks noGrp="1"/>
          </p:cNvSpPr>
          <p:nvPr>
            <p:ph type="body" sz="quarter" idx="4294967295"/>
          </p:nvPr>
        </p:nvSpPr>
        <p:spPr>
          <a:xfrm>
            <a:off x="7394737" y="4639262"/>
            <a:ext cx="2700337" cy="446087"/>
          </a:xfrm>
        </p:spPr>
        <p:txBody>
          <a:bodyPr>
            <a:normAutofit fontScale="77500" lnSpcReduction="20000"/>
          </a:bodyPr>
          <a:lstStyle/>
          <a:p>
            <a:pPr algn="ctr"/>
            <a:r>
              <a:rPr lang="en-US" sz="1200" i="1"/>
              <a:t>Clinical validity of AlloSure to measure the probability of kidney </a:t>
            </a:r>
            <a:br>
              <a:rPr lang="en-US" sz="1200" i="1"/>
            </a:br>
            <a:r>
              <a:rPr lang="en-US" sz="1200" i="1"/>
              <a:t>transplant rejection</a:t>
            </a:r>
            <a:endParaRPr lang="en-US" sz="1200" strike="sngStrike"/>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651" y="1618744"/>
            <a:ext cx="932494" cy="1247657"/>
          </a:xfrm>
          <a:prstGeom prst="rect">
            <a:avLst/>
          </a:prstGeom>
          <a:ln>
            <a:solidFill>
              <a:srgbClr val="002060"/>
            </a:solidFill>
          </a:ln>
        </p:spPr>
      </p:pic>
      <p:pic>
        <p:nvPicPr>
          <p:cNvPr id="5" name="Picture 4"/>
          <p:cNvPicPr>
            <a:picLocks noChangeAspect="1"/>
          </p:cNvPicPr>
          <p:nvPr/>
        </p:nvPicPr>
        <p:blipFill rotWithShape="1">
          <a:blip r:embed="rId5"/>
          <a:srcRect l="33846" t="10711" r="31088" b="669"/>
          <a:stretch/>
        </p:blipFill>
        <p:spPr>
          <a:xfrm>
            <a:off x="6009651" y="3377412"/>
            <a:ext cx="953002" cy="1279508"/>
          </a:xfrm>
          <a:prstGeom prst="rect">
            <a:avLst/>
          </a:prstGeom>
          <a:ln>
            <a:solidFill>
              <a:srgbClr val="00206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843" y="4763213"/>
            <a:ext cx="1032921" cy="1383797"/>
          </a:xfrm>
          <a:prstGeom prst="rect">
            <a:avLst/>
          </a:prstGeom>
          <a:ln>
            <a:solidFill>
              <a:srgbClr val="002060"/>
            </a:solidFill>
          </a:ln>
        </p:spPr>
      </p:pic>
      <p:sp>
        <p:nvSpPr>
          <p:cNvPr id="16" name="Rounded Rectangle 15"/>
          <p:cNvSpPr/>
          <p:nvPr/>
        </p:nvSpPr>
        <p:spPr>
          <a:xfrm>
            <a:off x="2343270" y="1363952"/>
            <a:ext cx="8119778" cy="1700801"/>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463536" y="1395232"/>
            <a:ext cx="2089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Analytical Validation</a:t>
            </a:r>
          </a:p>
        </p:txBody>
      </p:sp>
      <p:sp>
        <p:nvSpPr>
          <p:cNvPr id="23" name="Rounded Rectangle 22"/>
          <p:cNvSpPr/>
          <p:nvPr/>
        </p:nvSpPr>
        <p:spPr>
          <a:xfrm>
            <a:off x="2343270" y="3166350"/>
            <a:ext cx="8119778" cy="3120581"/>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2627681" y="3263587"/>
            <a:ext cx="1839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Clinical Validation</a:t>
            </a:r>
          </a:p>
        </p:txBody>
      </p:sp>
      <p:sp>
        <p:nvSpPr>
          <p:cNvPr id="18" name="Rectangle 17"/>
          <p:cNvSpPr/>
          <p:nvPr/>
        </p:nvSpPr>
        <p:spPr>
          <a:xfrm>
            <a:off x="8168589" y="3895743"/>
            <a:ext cx="1155192" cy="377214"/>
          </a:xfrm>
          <a:prstGeom prst="rect">
            <a:avLst/>
          </a:prstGeom>
          <a:solidFill>
            <a:schemeClr val="accent1"/>
          </a:solidFill>
          <a:ln>
            <a:solidFill>
              <a:schemeClr val="accent2">
                <a:lumMod val="75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PUBLISHED</a:t>
            </a:r>
          </a:p>
        </p:txBody>
      </p:sp>
      <p:sp>
        <p:nvSpPr>
          <p:cNvPr id="25" name="Rectangle 24"/>
          <p:cNvSpPr/>
          <p:nvPr/>
        </p:nvSpPr>
        <p:spPr>
          <a:xfrm>
            <a:off x="8168589" y="2090864"/>
            <a:ext cx="1155192" cy="377214"/>
          </a:xfrm>
          <a:prstGeom prst="rect">
            <a:avLst/>
          </a:prstGeom>
          <a:solidFill>
            <a:schemeClr val="accent1"/>
          </a:solidFill>
          <a:ln>
            <a:solidFill>
              <a:schemeClr val="accent2">
                <a:lumMod val="75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PUBLISHED</a:t>
            </a:r>
          </a:p>
        </p:txBody>
      </p:sp>
      <p:sp>
        <p:nvSpPr>
          <p:cNvPr id="26" name="Rectangle 25"/>
          <p:cNvSpPr/>
          <p:nvPr/>
        </p:nvSpPr>
        <p:spPr>
          <a:xfrm>
            <a:off x="8168589" y="5255870"/>
            <a:ext cx="1155192" cy="377214"/>
          </a:xfrm>
          <a:prstGeom prst="rect">
            <a:avLst/>
          </a:prstGeom>
          <a:solidFill>
            <a:schemeClr val="accent1"/>
          </a:solidFill>
          <a:ln>
            <a:solidFill>
              <a:schemeClr val="accent2">
                <a:lumMod val="75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PUBLISHED</a:t>
            </a:r>
          </a:p>
        </p:txBody>
      </p:sp>
      <p:sp>
        <p:nvSpPr>
          <p:cNvPr id="27" name="Text Placeholder 1">
            <a:extLst>
              <a:ext uri="{FF2B5EF4-FFF2-40B4-BE49-F238E27FC236}">
                <a16:creationId xmlns:a16="http://schemas.microsoft.com/office/drawing/2014/main" id="{8A71D5FF-655F-4F34-8386-EED8BACFFC2D}"/>
              </a:ext>
            </a:extLst>
          </p:cNvPr>
          <p:cNvSpPr>
            <a:spLocks noGrp="1"/>
          </p:cNvSpPr>
          <p:nvPr>
            <p:ph type="body" sz="quarter" idx="11"/>
          </p:nvPr>
        </p:nvSpPr>
        <p:spPr>
          <a:xfrm>
            <a:off x="1694314" y="449998"/>
            <a:ext cx="9782253" cy="517156"/>
          </a:xfrm>
        </p:spPr>
        <p:txBody>
          <a:bodyPr anchor="t"/>
          <a:lstStyle/>
          <a:p>
            <a:r>
              <a:rPr lang="en-US" err="1"/>
              <a:t>AlloSure</a:t>
            </a:r>
            <a:r>
              <a:rPr lang="en-US"/>
              <a:t> is Analytically and Clinically Validated</a:t>
            </a:r>
          </a:p>
        </p:txBody>
      </p:sp>
      <p:sp>
        <p:nvSpPr>
          <p:cNvPr id="3" name="Slide Number Placeholder 2">
            <a:extLst>
              <a:ext uri="{FF2B5EF4-FFF2-40B4-BE49-F238E27FC236}">
                <a16:creationId xmlns:a16="http://schemas.microsoft.com/office/drawing/2014/main" id="{030BD258-F633-48BB-9F2C-4EC24FC2012E}"/>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16</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423615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3CE0F77-FD6F-4B5E-A582-4E17BB0DFD98}"/>
              </a:ext>
            </a:extLst>
          </p:cNvPr>
          <p:cNvGraphicFramePr/>
          <p:nvPr/>
        </p:nvGraphicFramePr>
        <p:xfrm>
          <a:off x="1922936" y="1283111"/>
          <a:ext cx="9370568" cy="4538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Object 3" hidden="1">
            <a:extLst>
              <a:ext uri="{FF2B5EF4-FFF2-40B4-BE49-F238E27FC236}">
                <a16:creationId xmlns:a16="http://schemas.microsoft.com/office/drawing/2014/main" id="{39FFD72C-E744-4E3B-A0A3-75BCD6A076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01" imgH="502" progId="TCLayout.ActiveDocument.1">
                  <p:embed/>
                </p:oleObj>
              </mc:Choice>
              <mc:Fallback>
                <p:oleObj name="think-cell Slide" r:id="rId9" imgW="501" imgH="502" progId="TCLayout.ActiveDocument.1">
                  <p:embed/>
                  <p:pic>
                    <p:nvPicPr>
                      <p:cNvPr id="4" name="Object 3" hidden="1">
                        <a:extLst>
                          <a:ext uri="{FF2B5EF4-FFF2-40B4-BE49-F238E27FC236}">
                            <a16:creationId xmlns:a16="http://schemas.microsoft.com/office/drawing/2014/main" id="{39FFD72C-E744-4E3B-A0A3-75BCD6A076E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idx="4294967295"/>
          </p:nvPr>
        </p:nvSpPr>
        <p:spPr>
          <a:xfrm>
            <a:off x="898496" y="422686"/>
            <a:ext cx="10988703" cy="860425"/>
          </a:xfrm>
        </p:spPr>
        <p:txBody>
          <a:bodyPr vert="horz">
            <a:noAutofit/>
          </a:bodyPr>
          <a:lstStyle/>
          <a:p>
            <a:r>
              <a:rPr lang="en-US"/>
              <a:t>Analytical Improvements Implemented in AlloSure 3.0</a:t>
            </a:r>
            <a:r>
              <a:rPr lang="en-US" baseline="30000"/>
              <a:t>2</a:t>
            </a:r>
            <a:endParaRPr lang="en-US" strike="sngStrike" baseline="30000"/>
          </a:p>
        </p:txBody>
      </p:sp>
      <p:sp>
        <p:nvSpPr>
          <p:cNvPr id="14" name="TextBox 13"/>
          <p:cNvSpPr txBox="1"/>
          <p:nvPr/>
        </p:nvSpPr>
        <p:spPr>
          <a:xfrm>
            <a:off x="751252" y="6081371"/>
            <a:ext cx="55581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C4C4E"/>
                </a:solidFill>
                <a:effectLst/>
                <a:uLnTx/>
                <a:uFillTx/>
                <a:latin typeface="Calibri" panose="020F0502020204030204"/>
                <a:ea typeface="+mn-ea"/>
                <a:cs typeface="+mn-cs"/>
              </a:rPr>
              <a:t>1. </a:t>
            </a:r>
            <a:r>
              <a:rPr kumimoji="0" lang="en-US" sz="1000" b="0" i="1" u="none" strike="noStrike" kern="1200" cap="none" spc="0" normalizeH="0" baseline="0" noProof="0" err="1">
                <a:ln>
                  <a:noFill/>
                </a:ln>
                <a:solidFill>
                  <a:srgbClr val="4C4C4E"/>
                </a:solidFill>
                <a:effectLst/>
                <a:uLnTx/>
                <a:uFillTx/>
                <a:latin typeface="Calibri" panose="020F0502020204030204"/>
                <a:ea typeface="+mn-ea"/>
                <a:cs typeface="+mn-cs"/>
              </a:rPr>
              <a:t>Grskovic</a:t>
            </a:r>
            <a:r>
              <a:rPr kumimoji="0" lang="en-US" sz="1000" b="0" i="1" u="none" strike="noStrike" kern="1200" cap="none" spc="0" normalizeH="0" baseline="0" noProof="0">
                <a:ln>
                  <a:noFill/>
                </a:ln>
                <a:solidFill>
                  <a:srgbClr val="4C4C4E"/>
                </a:solidFill>
                <a:effectLst/>
                <a:uLnTx/>
                <a:uFillTx/>
                <a:latin typeface="Calibri" panose="020F0502020204030204"/>
                <a:ea typeface="+mn-ea"/>
                <a:cs typeface="+mn-cs"/>
              </a:rPr>
              <a:t> M et al. Validation of a Clinical-Grade Assay to Measure Donor-Derived Cell-Free DNA in Solid Organ Transplant Recipients. J Mol Diagn. 2016;18(6):890-902.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C4C4E"/>
                </a:solidFill>
                <a:effectLst/>
                <a:uLnTx/>
                <a:uFillTx/>
                <a:latin typeface="Calibri" panose="020F0502020204030204"/>
                <a:ea typeface="+mn-ea"/>
                <a:cs typeface="+mn-cs"/>
              </a:rPr>
              <a:t>2. Wong L, Scott S, </a:t>
            </a:r>
            <a:r>
              <a:rPr kumimoji="0" lang="en-US" sz="1000" b="0" i="1" u="none" strike="noStrike" kern="1200" cap="none" spc="0" normalizeH="0" baseline="0" noProof="0" err="1">
                <a:ln>
                  <a:noFill/>
                </a:ln>
                <a:solidFill>
                  <a:srgbClr val="4C4C4E"/>
                </a:solidFill>
                <a:effectLst/>
                <a:uLnTx/>
                <a:uFillTx/>
                <a:latin typeface="Calibri" panose="020F0502020204030204"/>
                <a:ea typeface="+mn-ea"/>
                <a:cs typeface="+mn-cs"/>
              </a:rPr>
              <a:t>Grskovic</a:t>
            </a:r>
            <a:r>
              <a:rPr kumimoji="0" lang="en-US" sz="1000" b="0" i="1" u="none" strike="noStrike" kern="1200" cap="none" spc="0" normalizeH="0" baseline="0" noProof="0">
                <a:ln>
                  <a:noFill/>
                </a:ln>
                <a:solidFill>
                  <a:srgbClr val="4C4C4E"/>
                </a:solidFill>
                <a:effectLst/>
                <a:uLnTx/>
                <a:uFillTx/>
                <a:latin typeface="Calibri" panose="020F0502020204030204"/>
                <a:ea typeface="+mn-ea"/>
                <a:cs typeface="+mn-cs"/>
              </a:rPr>
              <a:t> M, Dholakia S, Woodward RN (2020) The Evolution and Innovation of Donor-Derived Cell-Free DNA Testing in Transplantation. J Med Diagn Meth. 2020;(9):302</a:t>
            </a:r>
          </a:p>
        </p:txBody>
      </p:sp>
      <p:sp>
        <p:nvSpPr>
          <p:cNvPr id="13" name="Slide Number Placeholder 22">
            <a:extLst>
              <a:ext uri="{FF2B5EF4-FFF2-40B4-BE49-F238E27FC236}">
                <a16:creationId xmlns:a16="http://schemas.microsoft.com/office/drawing/2014/main" id="{7BFBB5C9-A058-4F37-A16B-9ADB108AF88F}"/>
              </a:ext>
            </a:extLst>
          </p:cNvPr>
          <p:cNvSpPr>
            <a:spLocks noGrp="1"/>
          </p:cNvSpPr>
          <p:nvPr>
            <p:ph type="sldNum" sz="quarter" idx="15"/>
          </p:nvPr>
        </p:nvSpPr>
        <p:spPr bwMode="auto">
          <a:xfrm>
            <a:off x="5829300" y="6570980"/>
            <a:ext cx="533400" cy="247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A1979F0B-24A4-40B4-8744-BEE65026F1AC}" type="slidenum">
              <a:rPr kumimoji="0" lang="en-US" altLang="en-US" sz="1000" b="0" i="0" u="none" strike="noStrike" kern="1200" cap="none" spc="0" normalizeH="0" baseline="0" noProof="0" smtClean="0">
                <a:ln>
                  <a:noFill/>
                </a:ln>
                <a:solidFill>
                  <a:srgbClr val="7F7F7F"/>
                </a:solidFill>
                <a:effectLst/>
                <a:uLnTx/>
                <a:uFillTx/>
                <a:latin typeface="Calibri" panose="020F0502020204030204"/>
                <a:ea typeface="ＭＳ Ｐゴシック" panose="020B0600070205080204"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17</a:t>
            </a:fld>
            <a:endParaRPr kumimoji="0" lang="en-US" altLang="en-US" sz="1000" b="0" i="0" u="none" strike="noStrike" kern="1200" cap="none" spc="0" normalizeH="0" baseline="0" noProof="0">
              <a:ln>
                <a:noFill/>
              </a:ln>
              <a:solidFill>
                <a:srgbClr val="7F7F7F"/>
              </a:solidFill>
              <a:effectLst/>
              <a:uLnTx/>
              <a:uFillTx/>
              <a:latin typeface="Calibri" panose="020F0502020204030204"/>
              <a:ea typeface="ＭＳ Ｐゴシック" panose="020B0600070205080204" pitchFamily="34" charset="-128"/>
              <a:cs typeface="+mn-cs"/>
            </a:endParaRPr>
          </a:p>
        </p:txBody>
      </p:sp>
      <p:pic>
        <p:nvPicPr>
          <p:cNvPr id="10" name="Graphic 9" descr="Water">
            <a:extLst>
              <a:ext uri="{FF2B5EF4-FFF2-40B4-BE49-F238E27FC236}">
                <a16:creationId xmlns:a16="http://schemas.microsoft.com/office/drawing/2014/main" id="{00DE0A03-09A0-4A95-86A5-B5A7CF6CDD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29920" y="3094977"/>
            <a:ext cx="914400" cy="914400"/>
          </a:xfrm>
          <a:prstGeom prst="rect">
            <a:avLst/>
          </a:prstGeom>
        </p:spPr>
      </p:pic>
      <p:pic>
        <p:nvPicPr>
          <p:cNvPr id="15" name="Graphic 14" descr="DNA">
            <a:extLst>
              <a:ext uri="{FF2B5EF4-FFF2-40B4-BE49-F238E27FC236}">
                <a16:creationId xmlns:a16="http://schemas.microsoft.com/office/drawing/2014/main" id="{EB74FE05-E0E7-41D8-BD31-13DF77A579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96085" y="1731844"/>
            <a:ext cx="914400" cy="914400"/>
          </a:xfrm>
          <a:prstGeom prst="rect">
            <a:avLst/>
          </a:prstGeom>
        </p:spPr>
      </p:pic>
      <p:pic>
        <p:nvPicPr>
          <p:cNvPr id="17" name="Graphic 16" descr="Scientist">
            <a:extLst>
              <a:ext uri="{FF2B5EF4-FFF2-40B4-BE49-F238E27FC236}">
                <a16:creationId xmlns:a16="http://schemas.microsoft.com/office/drawing/2014/main" id="{3582E7CD-55DD-4803-8A3E-40AED4C812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55521" y="4464331"/>
            <a:ext cx="914400" cy="914400"/>
          </a:xfrm>
          <a:prstGeom prst="rect">
            <a:avLst/>
          </a:prstGeom>
        </p:spPr>
      </p:pic>
    </p:spTree>
    <p:extLst>
      <p:ext uri="{BB962C8B-B14F-4D97-AF65-F5344CB8AC3E}">
        <p14:creationId xmlns:p14="http://schemas.microsoft.com/office/powerpoint/2010/main" val="1519128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quarter" idx="16"/>
          </p:nvPr>
        </p:nvSpPr>
        <p:spPr>
          <a:xfrm>
            <a:off x="876135" y="1564708"/>
            <a:ext cx="7614837" cy="3654425"/>
          </a:xfrm>
        </p:spPr>
        <p:txBody>
          <a:bodyPr/>
          <a:lstStyle/>
          <a:p>
            <a:pPr>
              <a:buFont typeface="Wingdings" charset="2"/>
              <a:buChar char="§"/>
            </a:pPr>
            <a:r>
              <a:rPr sz="1800">
                <a:latin typeface="Calibri" charset="0"/>
              </a:rPr>
              <a:t>dd-cfDNA is measured by determining the fraction of donor-derived  nucleotides at single</a:t>
            </a:r>
            <a:r>
              <a:rPr lang="en-US" sz="1800">
                <a:latin typeface="Calibri" charset="0"/>
              </a:rPr>
              <a:t>-</a:t>
            </a:r>
            <a:r>
              <a:rPr sz="1800">
                <a:latin typeface="Calibri" charset="0"/>
              </a:rPr>
              <a:t>nucleotide polymorphism (SNP) </a:t>
            </a:r>
            <a:r>
              <a:rPr lang="en-US" sz="1800">
                <a:latin typeface="Calibri" charset="0"/>
              </a:rPr>
              <a:t>location</a:t>
            </a:r>
            <a:endParaRPr sz="1800">
              <a:latin typeface="Calibri" charset="0"/>
            </a:endParaRPr>
          </a:p>
          <a:p>
            <a:pPr>
              <a:buFont typeface="Wingdings" charset="2"/>
              <a:buChar char="§"/>
            </a:pPr>
            <a:r>
              <a:rPr sz="1800">
                <a:latin typeface="Calibri" charset="0"/>
              </a:rPr>
              <a:t>The method does not require</a:t>
            </a:r>
            <a:r>
              <a:rPr lang="en-US" sz="1800">
                <a:latin typeface="Calibri" charset="0"/>
              </a:rPr>
              <a:t> </a:t>
            </a:r>
            <a:r>
              <a:rPr sz="1800">
                <a:latin typeface="Calibri" charset="0"/>
              </a:rPr>
              <a:t>prior genotyping of the donor or recipient: </a:t>
            </a:r>
          </a:p>
          <a:p>
            <a:pPr lvl="1"/>
            <a:r>
              <a:rPr sz="1600">
                <a:latin typeface="Calibri" charset="0"/>
              </a:rPr>
              <a:t>SNPs </a:t>
            </a:r>
            <a:r>
              <a:rPr lang="en-US" sz="1600">
                <a:latin typeface="Calibri" charset="0"/>
              </a:rPr>
              <a:t>are </a:t>
            </a:r>
            <a:r>
              <a:rPr sz="1600">
                <a:latin typeface="Calibri" charset="0"/>
              </a:rPr>
              <a:t>chosen that each have two alleles, distributed </a:t>
            </a:r>
            <a:r>
              <a:rPr lang="en-US" sz="1600">
                <a:latin typeface="Calibri" charset="0"/>
              </a:rPr>
              <a:t>equally</a:t>
            </a:r>
            <a:r>
              <a:rPr sz="1600">
                <a:latin typeface="Calibri" charset="0"/>
              </a:rPr>
              <a:t> in the population </a:t>
            </a:r>
            <a:endParaRPr lang="en-US" sz="1600">
              <a:latin typeface="Calibri" charset="0"/>
            </a:endParaRPr>
          </a:p>
          <a:p>
            <a:pPr lvl="1"/>
            <a:r>
              <a:rPr sz="1600">
                <a:latin typeface="Calibri" charset="0"/>
              </a:rPr>
              <a:t>The SNP regions are amplified from the low levels of </a:t>
            </a:r>
            <a:r>
              <a:rPr lang="en-US" sz="1600">
                <a:latin typeface="Calibri" charset="0"/>
              </a:rPr>
              <a:t>dd-</a:t>
            </a:r>
            <a:r>
              <a:rPr sz="1600">
                <a:latin typeface="Calibri" charset="0"/>
              </a:rPr>
              <a:t>cfDNA </a:t>
            </a:r>
            <a:r>
              <a:rPr lang="en-US" sz="1600">
                <a:latin typeface="Calibri" charset="0"/>
              </a:rPr>
              <a:t>found in plasma</a:t>
            </a:r>
            <a:endParaRPr sz="1600">
              <a:latin typeface="Calibri" charset="0"/>
            </a:endParaRPr>
          </a:p>
          <a:p>
            <a:pPr lvl="1"/>
            <a:r>
              <a:rPr sz="1600">
                <a:latin typeface="Calibri" charset="0"/>
              </a:rPr>
              <a:t>Next-Generation Sequencing is used to count each allele </a:t>
            </a:r>
            <a:endParaRPr lang="en-US" sz="1600">
              <a:latin typeface="Calibri" charset="0"/>
            </a:endParaRPr>
          </a:p>
          <a:p>
            <a:pPr lvl="1"/>
            <a:r>
              <a:rPr sz="1600">
                <a:latin typeface="Calibri" charset="0"/>
              </a:rPr>
              <a:t>Example: If we detect 99 </a:t>
            </a:r>
            <a:r>
              <a:rPr lang="en-US" sz="1600">
                <a:latin typeface="Calibri" charset="0"/>
              </a:rPr>
              <a:t>counts of </a:t>
            </a:r>
            <a:r>
              <a:rPr sz="1600">
                <a:latin typeface="Calibri" charset="0"/>
              </a:rPr>
              <a:t>allele A, and 1 </a:t>
            </a:r>
            <a:r>
              <a:rPr lang="en-US" sz="1600">
                <a:latin typeface="Calibri" charset="0"/>
              </a:rPr>
              <a:t>count of </a:t>
            </a:r>
            <a:r>
              <a:rPr sz="1600">
                <a:latin typeface="Calibri" charset="0"/>
              </a:rPr>
              <a:t>allele B:   </a:t>
            </a:r>
          </a:p>
          <a:p>
            <a:pPr lvl="2"/>
            <a:r>
              <a:rPr>
                <a:latin typeface="Calibri" charset="0"/>
              </a:rPr>
              <a:t>Infer Recipient is homozygous for allele A </a:t>
            </a:r>
          </a:p>
          <a:p>
            <a:pPr lvl="2"/>
            <a:r>
              <a:rPr>
                <a:latin typeface="Calibri" charset="0"/>
              </a:rPr>
              <a:t>Infer Donor has B allele, estimate dd-cfDNA≈1%</a:t>
            </a:r>
          </a:p>
        </p:txBody>
      </p:sp>
      <p:sp>
        <p:nvSpPr>
          <p:cNvPr id="3" name="Text Placeholder 2"/>
          <p:cNvSpPr>
            <a:spLocks noGrp="1"/>
          </p:cNvSpPr>
          <p:nvPr>
            <p:ph type="body" sz="quarter" idx="11"/>
          </p:nvPr>
        </p:nvSpPr>
        <p:spPr>
          <a:xfrm>
            <a:off x="1112189" y="891772"/>
            <a:ext cx="11034813" cy="517525"/>
          </a:xfrm>
        </p:spPr>
        <p:txBody>
          <a:bodyPr rtlCol="0"/>
          <a:lstStyle/>
          <a:p>
            <a:pPr>
              <a:defRPr/>
            </a:pPr>
            <a:r>
              <a:t>The AlloSure methodology does not require genotyping of the donor or recipient</a:t>
            </a:r>
            <a:r>
              <a:rPr lang="fi-FI" b="0" baseline="30000"/>
              <a:t>1</a:t>
            </a:r>
            <a:endParaRPr lang="fi-FI" b="0" strike="sngStrike" baseline="30000">
              <a:solidFill>
                <a:srgbClr val="FF0000"/>
              </a:solidFill>
            </a:endParaRPr>
          </a:p>
        </p:txBody>
      </p:sp>
      <p:grpSp>
        <p:nvGrpSpPr>
          <p:cNvPr id="18437" name="Group 122"/>
          <p:cNvGrpSpPr>
            <a:grpSpLocks/>
          </p:cNvGrpSpPr>
          <p:nvPr/>
        </p:nvGrpSpPr>
        <p:grpSpPr bwMode="auto">
          <a:xfrm>
            <a:off x="4515406" y="4655083"/>
            <a:ext cx="4228377" cy="1587247"/>
            <a:chOff x="4648502" y="4705060"/>
            <a:chExt cx="4782544" cy="1794352"/>
          </a:xfrm>
        </p:grpSpPr>
        <p:sp>
          <p:nvSpPr>
            <p:cNvPr id="18440" name="TextBox 6"/>
            <p:cNvSpPr txBox="1">
              <a:spLocks noChangeArrowheads="1"/>
            </p:cNvSpPr>
            <p:nvPr/>
          </p:nvSpPr>
          <p:spPr bwMode="auto">
            <a:xfrm>
              <a:off x="4648502" y="4705060"/>
              <a:ext cx="4782544" cy="3479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4C4E"/>
                  </a:solidFill>
                  <a:effectLst/>
                  <a:uLnTx/>
                  <a:uFillTx/>
                  <a:latin typeface="Calibri" charset="0"/>
                  <a:ea typeface="ＭＳ Ｐゴシック" charset="0"/>
                  <a:cs typeface="MS PGothic" charset="0"/>
                </a:rPr>
                <a:t>SNPs selected from across the genome:</a:t>
              </a:r>
            </a:p>
          </p:txBody>
        </p:sp>
        <p:grpSp>
          <p:nvGrpSpPr>
            <p:cNvPr id="18441" name="Group 119"/>
            <p:cNvGrpSpPr>
              <a:grpSpLocks/>
            </p:cNvGrpSpPr>
            <p:nvPr/>
          </p:nvGrpSpPr>
          <p:grpSpPr bwMode="auto">
            <a:xfrm>
              <a:off x="4724400" y="5105400"/>
              <a:ext cx="4000500" cy="1394012"/>
              <a:chOff x="4114800" y="2514600"/>
              <a:chExt cx="4000500" cy="1394012"/>
            </a:xfrm>
          </p:grpSpPr>
          <p:pic>
            <p:nvPicPr>
              <p:cNvPr id="18442" name="Picture 2"/>
              <p:cNvPicPr>
                <a:picLocks noChangeAspect="1" noChangeArrowheads="1"/>
              </p:cNvPicPr>
              <p:nvPr/>
            </p:nvPicPr>
            <p:blipFill>
              <a:blip r:embed="rId3">
                <a:extLst>
                  <a:ext uri="{28A0092B-C50C-407E-A947-70E740481C1C}">
                    <a14:useLocalDpi xmlns:a14="http://schemas.microsoft.com/office/drawing/2010/main" val="0"/>
                  </a:ext>
                </a:extLst>
              </a:blip>
              <a:srcRect t="57516"/>
              <a:stretch>
                <a:fillRect/>
              </a:stretch>
            </p:blipFill>
            <p:spPr bwMode="auto">
              <a:xfrm>
                <a:off x="6096000" y="2886635"/>
                <a:ext cx="2019300" cy="1019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3" name="Picture 2"/>
              <p:cNvPicPr>
                <a:picLocks noChangeAspect="1" noChangeArrowheads="1"/>
              </p:cNvPicPr>
              <p:nvPr/>
            </p:nvPicPr>
            <p:blipFill>
              <a:blip r:embed="rId3">
                <a:extLst>
                  <a:ext uri="{28A0092B-C50C-407E-A947-70E740481C1C}">
                    <a14:useLocalDpi xmlns:a14="http://schemas.microsoft.com/office/drawing/2010/main" val="0"/>
                  </a:ext>
                </a:extLst>
              </a:blip>
              <a:srcRect b="41924"/>
              <a:stretch>
                <a:fillRect/>
              </a:stretch>
            </p:blipFill>
            <p:spPr bwMode="auto">
              <a:xfrm>
                <a:off x="4114800" y="2514600"/>
                <a:ext cx="2019300" cy="139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07" y="4766202"/>
            <a:ext cx="2935742" cy="1445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Content Placeholder 2"/>
          <p:cNvSpPr txBox="1">
            <a:spLocks/>
          </p:cNvSpPr>
          <p:nvPr/>
        </p:nvSpPr>
        <p:spPr bwMode="auto">
          <a:xfrm>
            <a:off x="958974" y="6406626"/>
            <a:ext cx="4629947" cy="4513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57175" indent="-257175" algn="l" defTabSz="342900" rtl="0" eaLnBrk="0" fontAlgn="base" hangingPunct="0">
              <a:spcBef>
                <a:spcPct val="20000"/>
              </a:spcBef>
              <a:spcAft>
                <a:spcPct val="0"/>
              </a:spcAft>
              <a:buClr>
                <a:schemeClr val="accent2"/>
              </a:buClr>
              <a:buFont typeface="Arial" charset="0"/>
              <a:buChar char="•"/>
              <a:defRPr lang="en-US" sz="2100" kern="1200" dirty="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Clr>
                <a:schemeClr val="accent2"/>
              </a:buClr>
              <a:buFont typeface="Arial" charset="0"/>
              <a:buChar char="–"/>
              <a:defRPr lang="en-US" kern="1200" dirty="0">
                <a:solidFill>
                  <a:schemeClr val="tx1"/>
                </a:solidFill>
                <a:latin typeface="+mn-lt"/>
                <a:ea typeface="ＭＳ Ｐゴシック" charset="0"/>
                <a:cs typeface="+mn-cs"/>
              </a:defRPr>
            </a:lvl2pPr>
            <a:lvl3pPr marL="858838" indent="-173038" algn="l" defTabSz="342900" rtl="0" eaLnBrk="0" fontAlgn="base" hangingPunct="0">
              <a:spcBef>
                <a:spcPct val="20000"/>
              </a:spcBef>
              <a:spcAft>
                <a:spcPct val="0"/>
              </a:spcAft>
              <a:buClr>
                <a:schemeClr val="accent2"/>
              </a:buClr>
              <a:buFont typeface="Arial" charset="0"/>
              <a:buChar char="•"/>
              <a:defRPr lang="en-US" sz="1500" kern="1200" dirty="0">
                <a:solidFill>
                  <a:schemeClr val="tx1"/>
                </a:solidFill>
                <a:latin typeface="+mn-lt"/>
                <a:ea typeface="ＭＳ Ｐゴシック" charset="0"/>
                <a:cs typeface="+mn-cs"/>
              </a:defRPr>
            </a:lvl3pPr>
            <a:lvl4pPr marL="1109663" indent="-171450" algn="l" defTabSz="342900" rtl="0" eaLnBrk="0" fontAlgn="base" hangingPunct="0">
              <a:spcBef>
                <a:spcPct val="20000"/>
              </a:spcBef>
              <a:spcAft>
                <a:spcPct val="0"/>
              </a:spcAft>
              <a:buClr>
                <a:schemeClr val="accent2"/>
              </a:buClr>
              <a:buFont typeface="Arial" charset="0"/>
              <a:buChar char="–"/>
              <a:defRPr lang="en-US" sz="1500" kern="1200" dirty="0">
                <a:solidFill>
                  <a:schemeClr val="tx1"/>
                </a:solidFill>
                <a:latin typeface="+mn-lt"/>
                <a:ea typeface="ＭＳ Ｐゴシック" charset="0"/>
                <a:cs typeface="+mn-cs"/>
              </a:defRPr>
            </a:lvl4pPr>
            <a:lvl5pPr marL="1328738" indent="-171450" algn="l" defTabSz="342900" rtl="0" eaLnBrk="0" fontAlgn="base" hangingPunct="0">
              <a:spcBef>
                <a:spcPct val="20000"/>
              </a:spcBef>
              <a:spcAft>
                <a:spcPct val="0"/>
              </a:spcAft>
              <a:buClr>
                <a:schemeClr val="accent2"/>
              </a:buClr>
              <a:buFont typeface="Arial" charset="0"/>
              <a:buChar char="•"/>
              <a:defRPr lang="en-US" sz="1300" kern="1200" dirty="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0" fontAlgn="base" latinLnBrk="0" hangingPunct="0">
              <a:lnSpc>
                <a:spcPct val="80000"/>
              </a:lnSpc>
              <a:spcBef>
                <a:spcPct val="20000"/>
              </a:spcBef>
              <a:spcAft>
                <a:spcPct val="0"/>
              </a:spcAft>
              <a:buClr>
                <a:srgbClr val="0077C0"/>
              </a:buClr>
              <a:buSzTx/>
              <a:buFont typeface="Arial" charset="0"/>
              <a:buNone/>
              <a:tabLst/>
              <a:defRPr/>
            </a:pPr>
            <a:r>
              <a:rPr kumimoji="0" lang="en-US" sz="1000" b="1" i="1" u="none" strike="noStrike" kern="1200" cap="none" spc="0" normalizeH="0" baseline="30000" noProof="0">
                <a:ln>
                  <a:noFill/>
                </a:ln>
                <a:solidFill>
                  <a:srgbClr val="4C4C4E"/>
                </a:solidFill>
                <a:effectLst/>
                <a:uLnTx/>
                <a:uFillTx/>
                <a:latin typeface="Calibri" panose="020F0502020204030204"/>
                <a:ea typeface="ＭＳ Ｐゴシック" charset="0"/>
              </a:rPr>
              <a:t>1.</a:t>
            </a:r>
            <a:r>
              <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rPr>
              <a:t>Grskovic M et al. Validation of a Clinical-Grade Assay to Measure Donor-Derived Cell-Free DNA in Solid Organ Transplant Recipients. J </a:t>
            </a:r>
            <a:r>
              <a:rPr kumimoji="0" lang="en-US" sz="1000" b="0" i="1" u="none" strike="noStrike" kern="1200" cap="none" spc="0" normalizeH="0" baseline="0" noProof="0" err="1">
                <a:ln>
                  <a:noFill/>
                </a:ln>
                <a:solidFill>
                  <a:srgbClr val="4C4C4E"/>
                </a:solidFill>
                <a:effectLst/>
                <a:uLnTx/>
                <a:uFillTx/>
                <a:latin typeface="Calibri" panose="020F0502020204030204"/>
                <a:ea typeface="ＭＳ Ｐゴシック" charset="0"/>
              </a:rPr>
              <a:t>Mol</a:t>
            </a:r>
            <a:r>
              <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rPr>
              <a:t> </a:t>
            </a:r>
            <a:r>
              <a:rPr kumimoji="0" lang="en-US" sz="1000" b="0" i="1" u="none" strike="noStrike" kern="1200" cap="none" spc="0" normalizeH="0" baseline="0" noProof="0" err="1">
                <a:ln>
                  <a:noFill/>
                </a:ln>
                <a:solidFill>
                  <a:srgbClr val="4C4C4E"/>
                </a:solidFill>
                <a:effectLst/>
                <a:uLnTx/>
                <a:uFillTx/>
                <a:latin typeface="Calibri" panose="020F0502020204030204"/>
                <a:ea typeface="ＭＳ Ｐゴシック" charset="0"/>
              </a:rPr>
              <a:t>Diagn</a:t>
            </a:r>
            <a:r>
              <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rPr>
              <a:t>. 2016;18(6):890-902. </a:t>
            </a:r>
            <a:endParaRPr kumimoji="0" lang="en-US" sz="1000" b="0" i="1" u="none" strike="sngStrike" kern="1200" cap="none" spc="0" normalizeH="0" baseline="0" noProof="0">
              <a:ln>
                <a:noFill/>
              </a:ln>
              <a:solidFill>
                <a:srgbClr val="FF0000"/>
              </a:solidFill>
              <a:effectLst/>
              <a:uLnTx/>
              <a:uFillTx/>
              <a:latin typeface="Calibri" panose="020F0502020204030204"/>
              <a:ea typeface="ＭＳ Ｐゴシック" charset="0"/>
            </a:endParaRPr>
          </a:p>
        </p:txBody>
      </p:sp>
      <p:sp>
        <p:nvSpPr>
          <p:cNvPr id="2" name="Rectangle: Rounded Corners 1">
            <a:extLst>
              <a:ext uri="{FF2B5EF4-FFF2-40B4-BE49-F238E27FC236}">
                <a16:creationId xmlns:a16="http://schemas.microsoft.com/office/drawing/2014/main" id="{D3B77B53-3AB3-4F46-B4AA-0672E65DCE23}"/>
              </a:ext>
            </a:extLst>
          </p:cNvPr>
          <p:cNvSpPr/>
          <p:nvPr/>
        </p:nvSpPr>
        <p:spPr>
          <a:xfrm>
            <a:off x="8490972" y="1409297"/>
            <a:ext cx="3377681" cy="4459659"/>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SNP Selection Overview</a:t>
            </a: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Highly selected SNPs</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High Heterozygosity</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Extensive data in support of frequency</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F</a:t>
            </a:r>
            <a:r>
              <a:rPr kumimoji="0" lang="en-US" sz="1400" b="0" i="0" u="none" strike="noStrike" kern="1200" cap="none" spc="0" normalizeH="0" baseline="-25000" noProof="0">
                <a:ln>
                  <a:noFill/>
                </a:ln>
                <a:solidFill>
                  <a:prstClr val="white"/>
                </a:solidFill>
                <a:effectLst/>
                <a:uLnTx/>
                <a:uFillTx/>
                <a:latin typeface="Calibri" panose="020F0502020204030204"/>
                <a:ea typeface="+mn-ea"/>
                <a:cs typeface="+mn-cs"/>
              </a:rPr>
              <a:t>ST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value near 0 in support of pan-ancestral heritage</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SNPs not in LD</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Minimal SNP variation in amplicon</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Prioritized high confidence sequence regions</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Exclude disease-associated SNPs (no incidental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SNP regions efficiently sequenced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Sufficient number of SNPs</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32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2262E8-8EA0-425F-A5A4-404DE5FF1761}"/>
              </a:ext>
            </a:extLst>
          </p:cNvPr>
          <p:cNvSpPr>
            <a:spLocks noGrp="1"/>
          </p:cNvSpPr>
          <p:nvPr>
            <p:ph sz="quarter" idx="16"/>
          </p:nvPr>
        </p:nvSpPr>
        <p:spPr>
          <a:xfrm>
            <a:off x="1815611" y="1520893"/>
            <a:ext cx="9362461" cy="2145597"/>
          </a:xfrm>
        </p:spPr>
        <p:txBody>
          <a:bodyPr>
            <a:normAutofit fontScale="85000" lnSpcReduction="10000"/>
          </a:bodyPr>
          <a:lstStyle/>
          <a:p>
            <a:r>
              <a:rPr lang="en-US"/>
              <a:t>The method measures the small amount of dd-</a:t>
            </a:r>
            <a:r>
              <a:rPr lang="en-US" err="1"/>
              <a:t>cfDNA</a:t>
            </a:r>
            <a:r>
              <a:rPr lang="en-US"/>
              <a:t> from plasma:</a:t>
            </a:r>
          </a:p>
          <a:p>
            <a:pPr lvl="1"/>
            <a:r>
              <a:rPr lang="en-US"/>
              <a:t>Extract </a:t>
            </a:r>
            <a:r>
              <a:rPr lang="en-US" err="1"/>
              <a:t>cfDNA</a:t>
            </a:r>
            <a:r>
              <a:rPr lang="en-US"/>
              <a:t> (plasma collected in </a:t>
            </a:r>
            <a:r>
              <a:rPr lang="en-US" err="1"/>
              <a:t>Streck</a:t>
            </a:r>
            <a:r>
              <a:rPr lang="en-US"/>
              <a:t> BCT tubes)</a:t>
            </a:r>
          </a:p>
          <a:p>
            <a:pPr lvl="1"/>
            <a:r>
              <a:rPr lang="en-US"/>
              <a:t>Amplify SNP loci selected to be sufficient to accurately measure dd-</a:t>
            </a:r>
            <a:r>
              <a:rPr lang="en-US" err="1"/>
              <a:t>cfDNA</a:t>
            </a:r>
            <a:r>
              <a:rPr lang="en-US"/>
              <a:t>. Amplify by concurrent multiplex PCR (Access Array technology, </a:t>
            </a:r>
            <a:r>
              <a:rPr lang="en-US" err="1"/>
              <a:t>Fluidigm</a:t>
            </a:r>
            <a:r>
              <a:rPr lang="en-US"/>
              <a:t>)</a:t>
            </a:r>
          </a:p>
          <a:p>
            <a:pPr lvl="1"/>
            <a:r>
              <a:rPr lang="en-US"/>
              <a:t>Sequence amplified SNP loci (</a:t>
            </a:r>
            <a:r>
              <a:rPr lang="en-US" err="1"/>
              <a:t>MiSeq</a:t>
            </a:r>
            <a:r>
              <a:rPr lang="en-US"/>
              <a:t> next-generation sequencing, Illumina)</a:t>
            </a:r>
          </a:p>
          <a:p>
            <a:pPr lvl="1"/>
            <a:r>
              <a:rPr lang="en-US"/>
              <a:t>Calculate the fraction of donor-specific nucleotides (CareDx)</a:t>
            </a:r>
          </a:p>
        </p:txBody>
      </p:sp>
      <p:sp>
        <p:nvSpPr>
          <p:cNvPr id="2" name="Text Placeholder 1">
            <a:extLst>
              <a:ext uri="{FF2B5EF4-FFF2-40B4-BE49-F238E27FC236}">
                <a16:creationId xmlns:a16="http://schemas.microsoft.com/office/drawing/2014/main" id="{A6452FA3-E7CA-4042-A5EC-67056D5883B3}"/>
              </a:ext>
            </a:extLst>
          </p:cNvPr>
          <p:cNvSpPr>
            <a:spLocks noGrp="1"/>
          </p:cNvSpPr>
          <p:nvPr>
            <p:ph type="body" sz="quarter" idx="11"/>
          </p:nvPr>
        </p:nvSpPr>
        <p:spPr>
          <a:xfrm>
            <a:off x="1786103" y="797097"/>
            <a:ext cx="9782253" cy="517156"/>
          </a:xfrm>
        </p:spPr>
        <p:txBody>
          <a:bodyPr/>
          <a:lstStyle/>
          <a:p>
            <a:r>
              <a:rPr lang="en-US"/>
              <a:t>Measuring </a:t>
            </a:r>
            <a:r>
              <a:rPr lang="en-US" err="1"/>
              <a:t>AlloSure</a:t>
            </a:r>
            <a:r>
              <a:rPr lang="en-US"/>
              <a:t> (dd-</a:t>
            </a:r>
            <a:r>
              <a:rPr lang="en-US" err="1"/>
              <a:t>cfDNA</a:t>
            </a:r>
            <a:r>
              <a:rPr lang="en-US"/>
              <a:t>) levels in Transplant Patients</a:t>
            </a:r>
          </a:p>
        </p:txBody>
      </p:sp>
      <p:sp>
        <p:nvSpPr>
          <p:cNvPr id="5" name="Slide Number Placeholder 4" hidden="1">
            <a:extLst>
              <a:ext uri="{FF2B5EF4-FFF2-40B4-BE49-F238E27FC236}">
                <a16:creationId xmlns:a16="http://schemas.microsoft.com/office/drawing/2014/main" id="{B8D8B61B-3EB3-4630-A014-C897FB09ECE0}"/>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ts val="60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ts val="600"/>
                </a:spcAft>
                <a:buClrTx/>
                <a:buSzTx/>
                <a:buFontTx/>
                <a:buNone/>
                <a:tabLst/>
                <a:defRPr/>
              </a:pPr>
              <a:t>19</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pic>
        <p:nvPicPr>
          <p:cNvPr id="7" name="Picture 6">
            <a:extLst>
              <a:ext uri="{FF2B5EF4-FFF2-40B4-BE49-F238E27FC236}">
                <a16:creationId xmlns:a16="http://schemas.microsoft.com/office/drawing/2014/main" id="{95697914-EE08-43A9-A4CD-5938FF7B799F}"/>
              </a:ext>
            </a:extLst>
          </p:cNvPr>
          <p:cNvPicPr>
            <a:picLocks noChangeAspect="1"/>
          </p:cNvPicPr>
          <p:nvPr/>
        </p:nvPicPr>
        <p:blipFill rotWithShape="1">
          <a:blip r:embed="rId3">
            <a:extLst>
              <a:ext uri="{28A0092B-C50C-407E-A947-70E740481C1C}">
                <a14:useLocalDpi xmlns:a14="http://schemas.microsoft.com/office/drawing/2010/main" val="0"/>
              </a:ext>
            </a:extLst>
          </a:blip>
          <a:srcRect r="36295" b="737"/>
          <a:stretch/>
        </p:blipFill>
        <p:spPr>
          <a:xfrm>
            <a:off x="951731" y="3700221"/>
            <a:ext cx="3959602" cy="2553546"/>
          </a:xfrm>
          <a:prstGeom prst="rect">
            <a:avLst/>
          </a:prstGeom>
        </p:spPr>
      </p:pic>
      <p:sp>
        <p:nvSpPr>
          <p:cNvPr id="6" name="Rectangle: Rounded Corners 5">
            <a:extLst>
              <a:ext uri="{FF2B5EF4-FFF2-40B4-BE49-F238E27FC236}">
                <a16:creationId xmlns:a16="http://schemas.microsoft.com/office/drawing/2014/main" id="{A617E1D5-6403-4151-BDCF-330ED12B8972}"/>
              </a:ext>
            </a:extLst>
          </p:cNvPr>
          <p:cNvSpPr/>
          <p:nvPr/>
        </p:nvSpPr>
        <p:spPr>
          <a:xfrm>
            <a:off x="4911333" y="4470948"/>
            <a:ext cx="1392233" cy="866159"/>
          </a:xfrm>
          <a:prstGeom prst="roundRect">
            <a:avLst/>
          </a:prstGeom>
          <a:solidFill>
            <a:schemeClr val="bg1">
              <a:lumMod val="9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Amplify SNPs (Amplicons)</a:t>
            </a:r>
          </a:p>
        </p:txBody>
      </p:sp>
      <p:sp>
        <p:nvSpPr>
          <p:cNvPr id="9" name="Rectangle: Rounded Corners 8">
            <a:extLst>
              <a:ext uri="{FF2B5EF4-FFF2-40B4-BE49-F238E27FC236}">
                <a16:creationId xmlns:a16="http://schemas.microsoft.com/office/drawing/2014/main" id="{C4960D97-53E4-485E-8201-219A1D740FAE}"/>
              </a:ext>
            </a:extLst>
          </p:cNvPr>
          <p:cNvSpPr/>
          <p:nvPr/>
        </p:nvSpPr>
        <p:spPr>
          <a:xfrm>
            <a:off x="6695892" y="4470948"/>
            <a:ext cx="1392233" cy="866159"/>
          </a:xfrm>
          <a:prstGeom prst="roundRect">
            <a:avLst/>
          </a:prstGeom>
          <a:solidFill>
            <a:schemeClr val="bg1">
              <a:lumMod val="9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Sequence all amplicons</a:t>
            </a:r>
          </a:p>
        </p:txBody>
      </p:sp>
      <p:pic>
        <p:nvPicPr>
          <p:cNvPr id="8" name="Picture 7">
            <a:extLst>
              <a:ext uri="{FF2B5EF4-FFF2-40B4-BE49-F238E27FC236}">
                <a16:creationId xmlns:a16="http://schemas.microsoft.com/office/drawing/2014/main" id="{2EB12E6A-E2F7-4A75-9D08-3EE6295AA1FC}"/>
              </a:ext>
            </a:extLst>
          </p:cNvPr>
          <p:cNvPicPr>
            <a:picLocks noChangeAspect="1"/>
          </p:cNvPicPr>
          <p:nvPr/>
        </p:nvPicPr>
        <p:blipFill rotWithShape="1">
          <a:blip r:embed="rId4"/>
          <a:srcRect l="89989" t="39023" r="844" b="46035"/>
          <a:stretch/>
        </p:blipFill>
        <p:spPr>
          <a:xfrm>
            <a:off x="6326473" y="4679369"/>
            <a:ext cx="350757" cy="368493"/>
          </a:xfrm>
          <a:prstGeom prst="rect">
            <a:avLst/>
          </a:prstGeom>
        </p:spPr>
      </p:pic>
      <p:sp>
        <p:nvSpPr>
          <p:cNvPr id="12" name="Rectangle: Rounded Corners 11">
            <a:extLst>
              <a:ext uri="{FF2B5EF4-FFF2-40B4-BE49-F238E27FC236}">
                <a16:creationId xmlns:a16="http://schemas.microsoft.com/office/drawing/2014/main" id="{A09CEB48-2DA1-476D-A17A-36A3DA1866BF}"/>
              </a:ext>
            </a:extLst>
          </p:cNvPr>
          <p:cNvSpPr/>
          <p:nvPr/>
        </p:nvSpPr>
        <p:spPr>
          <a:xfrm>
            <a:off x="8509834" y="4470948"/>
            <a:ext cx="1392233" cy="866159"/>
          </a:xfrm>
          <a:prstGeom prst="roundRect">
            <a:avLst/>
          </a:prstGeom>
          <a:solidFill>
            <a:schemeClr val="bg1">
              <a:lumMod val="9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Count Donor-specific alleles</a:t>
            </a:r>
          </a:p>
        </p:txBody>
      </p:sp>
      <p:pic>
        <p:nvPicPr>
          <p:cNvPr id="15" name="Picture 14">
            <a:extLst>
              <a:ext uri="{FF2B5EF4-FFF2-40B4-BE49-F238E27FC236}">
                <a16:creationId xmlns:a16="http://schemas.microsoft.com/office/drawing/2014/main" id="{621F908B-586A-4FE0-BF96-A5871FEDE69F}"/>
              </a:ext>
            </a:extLst>
          </p:cNvPr>
          <p:cNvPicPr>
            <a:picLocks noChangeAspect="1"/>
          </p:cNvPicPr>
          <p:nvPr/>
        </p:nvPicPr>
        <p:blipFill rotWithShape="1">
          <a:blip r:embed="rId4"/>
          <a:srcRect l="89989" t="39023" r="844" b="46035"/>
          <a:stretch/>
        </p:blipFill>
        <p:spPr>
          <a:xfrm>
            <a:off x="8146383" y="4679369"/>
            <a:ext cx="350757" cy="368493"/>
          </a:xfrm>
          <a:prstGeom prst="rect">
            <a:avLst/>
          </a:prstGeom>
        </p:spPr>
      </p:pic>
      <p:sp>
        <p:nvSpPr>
          <p:cNvPr id="16" name="Rectangle: Rounded Corners 15">
            <a:extLst>
              <a:ext uri="{FF2B5EF4-FFF2-40B4-BE49-F238E27FC236}">
                <a16:creationId xmlns:a16="http://schemas.microsoft.com/office/drawing/2014/main" id="{BED77C5E-14B2-4E31-A9AF-5A407DCB63B5}"/>
              </a:ext>
            </a:extLst>
          </p:cNvPr>
          <p:cNvSpPr/>
          <p:nvPr/>
        </p:nvSpPr>
        <p:spPr>
          <a:xfrm>
            <a:off x="10323776" y="4470948"/>
            <a:ext cx="1392233" cy="866159"/>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Calculate % dd-</a:t>
            </a:r>
            <a:r>
              <a:rPr kumimoji="0" lang="en-US" sz="1600" b="0" i="0" u="none" strike="noStrike" kern="1200" cap="none" spc="0" normalizeH="0" baseline="0" noProof="0" err="1">
                <a:ln>
                  <a:noFill/>
                </a:ln>
                <a:solidFill>
                  <a:prstClr val="white"/>
                </a:solidFill>
                <a:effectLst/>
                <a:uLnTx/>
                <a:uFillTx/>
                <a:latin typeface="Calibri" panose="020F0502020204030204"/>
                <a:ea typeface="+mn-ea"/>
                <a:cs typeface="+mn-cs"/>
              </a:rPr>
              <a:t>cfDNA</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600" b="1" i="0" u="none" strike="noStrike" kern="1200" cap="none" spc="0" normalizeH="0" baseline="0" noProof="0" err="1">
                <a:ln>
                  <a:noFill/>
                </a:ln>
                <a:solidFill>
                  <a:prstClr val="white"/>
                </a:solidFill>
                <a:effectLst/>
                <a:uLnTx/>
                <a:uFillTx/>
                <a:latin typeface="Calibri" panose="020F0502020204030204"/>
                <a:ea typeface="+mn-ea"/>
                <a:cs typeface="+mn-cs"/>
              </a:rPr>
              <a:t>AlloSure</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a:t>
            </a:r>
          </a:p>
        </p:txBody>
      </p:sp>
      <p:pic>
        <p:nvPicPr>
          <p:cNvPr id="17" name="Picture 16">
            <a:extLst>
              <a:ext uri="{FF2B5EF4-FFF2-40B4-BE49-F238E27FC236}">
                <a16:creationId xmlns:a16="http://schemas.microsoft.com/office/drawing/2014/main" id="{CD3AC39F-0740-4606-A83C-99F45C601382}"/>
              </a:ext>
            </a:extLst>
          </p:cNvPr>
          <p:cNvPicPr>
            <a:picLocks noChangeAspect="1"/>
          </p:cNvPicPr>
          <p:nvPr/>
        </p:nvPicPr>
        <p:blipFill rotWithShape="1">
          <a:blip r:embed="rId4"/>
          <a:srcRect l="89989" t="39023" r="844" b="46035"/>
          <a:stretch/>
        </p:blipFill>
        <p:spPr>
          <a:xfrm>
            <a:off x="9960325" y="4679369"/>
            <a:ext cx="350757" cy="368493"/>
          </a:xfrm>
          <a:prstGeom prst="rect">
            <a:avLst/>
          </a:prstGeom>
        </p:spPr>
      </p:pic>
      <p:sp>
        <p:nvSpPr>
          <p:cNvPr id="14" name="Slide Number Placeholder 3">
            <a:extLst>
              <a:ext uri="{FF2B5EF4-FFF2-40B4-BE49-F238E27FC236}">
                <a16:creationId xmlns:a16="http://schemas.microsoft.com/office/drawing/2014/main" id="{83DC7FE6-A23A-4EED-9567-EA97EC6D880A}"/>
              </a:ext>
            </a:extLst>
          </p:cNvPr>
          <p:cNvSpPr txBox="1">
            <a:spLocks/>
          </p:cNvSpPr>
          <p:nvPr/>
        </p:nvSpPr>
        <p:spPr>
          <a:xfrm>
            <a:off x="5963441" y="6499445"/>
            <a:ext cx="533400" cy="247650"/>
          </a:xfrm>
          <a:prstGeom prst="rect">
            <a:avLst/>
          </a:prstGeom>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10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srgbClr val="77787B"/>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46664488"/>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F3617DD-0532-42DD-8E59-77E3456A2E02}"/>
              </a:ext>
            </a:extLst>
          </p:cNvPr>
          <p:cNvSpPr>
            <a:spLocks noGrp="1"/>
          </p:cNvSpPr>
          <p:nvPr>
            <p:ph sz="quarter" idx="16"/>
          </p:nvPr>
        </p:nvSpPr>
        <p:spPr>
          <a:xfrm>
            <a:off x="1518145" y="1336236"/>
            <a:ext cx="9533129" cy="4185527"/>
          </a:xfrm>
        </p:spPr>
        <p:txBody>
          <a:bodyPr/>
          <a:lstStyle/>
          <a:p>
            <a:r>
              <a:rPr lang="en-US" dirty="0"/>
              <a:t>AlloSure Kidney Overview </a:t>
            </a:r>
          </a:p>
          <a:p>
            <a:pPr lvl="1"/>
            <a:r>
              <a:rPr lang="en-US" dirty="0"/>
              <a:t>Lung and Heart </a:t>
            </a:r>
          </a:p>
          <a:p>
            <a:pPr marL="457200" lvl="1" indent="0">
              <a:buNone/>
            </a:pPr>
            <a:endParaRPr lang="en-US" dirty="0"/>
          </a:p>
          <a:p>
            <a:r>
              <a:rPr lang="en-US" dirty="0"/>
              <a:t>Present a Kidney Transplant Patient Case</a:t>
            </a:r>
          </a:p>
          <a:p>
            <a:pPr marL="0" indent="0">
              <a:buNone/>
            </a:pPr>
            <a:endParaRPr lang="en-US" dirty="0"/>
          </a:p>
          <a:p>
            <a:r>
              <a:rPr lang="en-US" dirty="0"/>
              <a:t>High Level Synopsis of Ongoing Studies in the Different Organs</a:t>
            </a:r>
          </a:p>
        </p:txBody>
      </p:sp>
      <p:sp>
        <p:nvSpPr>
          <p:cNvPr id="7" name="Text Placeholder 6">
            <a:extLst>
              <a:ext uri="{FF2B5EF4-FFF2-40B4-BE49-F238E27FC236}">
                <a16:creationId xmlns:a16="http://schemas.microsoft.com/office/drawing/2014/main" id="{41666B27-3FC4-465B-B1CE-5D671FA54BDE}"/>
              </a:ext>
            </a:extLst>
          </p:cNvPr>
          <p:cNvSpPr>
            <a:spLocks noGrp="1"/>
          </p:cNvSpPr>
          <p:nvPr>
            <p:ph type="body" sz="quarter" idx="11"/>
          </p:nvPr>
        </p:nvSpPr>
        <p:spPr/>
        <p:txBody>
          <a:bodyPr/>
          <a:lstStyle/>
          <a:p>
            <a:r>
              <a:rPr lang="en-US" dirty="0"/>
              <a:t>Objectives</a:t>
            </a:r>
          </a:p>
        </p:txBody>
      </p:sp>
    </p:spTree>
    <p:extLst>
      <p:ext uri="{BB962C8B-B14F-4D97-AF65-F5344CB8AC3E}">
        <p14:creationId xmlns:p14="http://schemas.microsoft.com/office/powerpoint/2010/main" val="408069001"/>
      </p:ext>
    </p:extLst>
  </p:cSld>
  <p:clrMapOvr>
    <a:masterClrMapping/>
  </p:clrMapOvr>
  <p:transition spd="slow">
    <p:strips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3A95B-E5B3-7641-BA6F-D551D8670E43}"/>
              </a:ext>
            </a:extLst>
          </p:cNvPr>
          <p:cNvPicPr>
            <a:picLocks noChangeAspect="1"/>
          </p:cNvPicPr>
          <p:nvPr/>
        </p:nvPicPr>
        <p:blipFill>
          <a:blip r:embed="rId3"/>
          <a:stretch>
            <a:fillRect/>
          </a:stretch>
        </p:blipFill>
        <p:spPr>
          <a:xfrm>
            <a:off x="2584248" y="2313057"/>
            <a:ext cx="7689771" cy="3590498"/>
          </a:xfrm>
          <a:prstGeom prst="rect">
            <a:avLst/>
          </a:prstGeom>
        </p:spPr>
      </p:pic>
      <p:sp>
        <p:nvSpPr>
          <p:cNvPr id="6" name="Content Placeholder 2"/>
          <p:cNvSpPr txBox="1">
            <a:spLocks/>
          </p:cNvSpPr>
          <p:nvPr/>
        </p:nvSpPr>
        <p:spPr bwMode="auto">
          <a:xfrm>
            <a:off x="1200539" y="6428891"/>
            <a:ext cx="3395974" cy="265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Tx/>
              <a:buNone/>
              <a:tabLst/>
              <a:defRPr/>
            </a:pPr>
            <a:r>
              <a:rPr kumimoji="0" lang="en-US" sz="1000" b="0" i="0" u="none" strike="noStrike" kern="1200" cap="none" spc="0" normalizeH="0" baseline="0" noProof="0">
                <a:ln>
                  <a:noFill/>
                </a:ln>
                <a:solidFill>
                  <a:srgbClr val="4C4C4E"/>
                </a:solidFill>
                <a:effectLst/>
                <a:uLnTx/>
                <a:uFillTx/>
                <a:latin typeface="Calibri" charset="0"/>
                <a:ea typeface="ＭＳ Ｐゴシック" charset="0"/>
              </a:rPr>
              <a:t>Bloom RD et al. </a:t>
            </a:r>
            <a:r>
              <a:rPr kumimoji="0" lang="en-US" sz="1000" b="0" i="1" u="none" strike="noStrike" kern="1200" cap="none" spc="0" normalizeH="0" baseline="0" noProof="0">
                <a:ln>
                  <a:noFill/>
                </a:ln>
                <a:solidFill>
                  <a:srgbClr val="4C4C4E"/>
                </a:solidFill>
                <a:effectLst/>
                <a:uLnTx/>
                <a:uFillTx/>
                <a:latin typeface="Calibri" charset="0"/>
                <a:ea typeface="ＭＳ Ｐゴシック" charset="0"/>
              </a:rPr>
              <a:t>J Am Soc Nephrol</a:t>
            </a:r>
            <a:r>
              <a:rPr kumimoji="0" lang="en-US" sz="1000" b="0" i="0" u="none" strike="noStrike" kern="1200" cap="none" spc="0" normalizeH="0" baseline="0" noProof="0">
                <a:ln>
                  <a:noFill/>
                </a:ln>
                <a:solidFill>
                  <a:srgbClr val="4C4C4E"/>
                </a:solidFill>
                <a:effectLst/>
                <a:uLnTx/>
                <a:uFillTx/>
                <a:latin typeface="Calibri" charset="0"/>
                <a:ea typeface="ＭＳ Ｐゴシック" charset="0"/>
              </a:rPr>
              <a:t>. 2017;28(7): 2221-2232</a:t>
            </a:r>
          </a:p>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endParaRPr kumimoji="0" lang="en-US" sz="1000" b="0" i="0" u="none" strike="noStrike" kern="1200" cap="none" spc="0" normalizeH="0" baseline="0" noProof="0">
              <a:ln>
                <a:noFill/>
              </a:ln>
              <a:solidFill>
                <a:srgbClr val="4C4C4E"/>
              </a:solidFill>
              <a:effectLst/>
              <a:uLnTx/>
              <a:uFillTx/>
              <a:latin typeface="Calibri" charset="0"/>
              <a:ea typeface="ＭＳ Ｐゴシック" charset="0"/>
            </a:endParaRPr>
          </a:p>
        </p:txBody>
      </p:sp>
      <p:sp>
        <p:nvSpPr>
          <p:cNvPr id="7" name="Content Placeholder 1"/>
          <p:cNvSpPr txBox="1">
            <a:spLocks/>
          </p:cNvSpPr>
          <p:nvPr/>
        </p:nvSpPr>
        <p:spPr>
          <a:xfrm>
            <a:off x="1676400" y="1619303"/>
            <a:ext cx="9533129" cy="751106"/>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D13333"/>
              </a:buClr>
              <a:buSzTx/>
              <a:buFont typeface="Arial" charset="0"/>
              <a:buNone/>
              <a:tabLst/>
              <a:defRPr/>
            </a:pPr>
            <a:r>
              <a:rPr kumimoji="0" lang="en-US" sz="2000" b="0" i="0" u="none" strike="noStrike" kern="1200" cap="none" spc="0" normalizeH="0" baseline="0" noProof="0">
                <a:ln>
                  <a:noFill/>
                </a:ln>
                <a:solidFill>
                  <a:srgbClr val="4C4C4E">
                    <a:lumMod val="50000"/>
                  </a:srgbClr>
                </a:solidFill>
                <a:effectLst/>
                <a:uLnTx/>
                <a:uFillTx/>
                <a:latin typeface="Calibri" charset="0"/>
                <a:ea typeface="ＭＳ Ｐゴシック" charset="0"/>
              </a:rPr>
              <a:t>The Circulating Donor-Derived Cell-Free </a:t>
            </a:r>
            <a:r>
              <a:rPr kumimoji="0" lang="en-US" sz="2000" b="1" i="0" u="sng" strike="noStrike" kern="1200" cap="none" spc="0" normalizeH="0" baseline="0" noProof="0">
                <a:ln>
                  <a:noFill/>
                </a:ln>
                <a:solidFill>
                  <a:srgbClr val="4C4C4E">
                    <a:lumMod val="50000"/>
                  </a:srgbClr>
                </a:solidFill>
                <a:effectLst/>
                <a:uLnTx/>
                <a:uFillTx/>
                <a:latin typeface="Calibri" charset="0"/>
                <a:ea typeface="ＭＳ Ｐゴシック" charset="0"/>
              </a:rPr>
              <a:t>D</a:t>
            </a:r>
            <a:r>
              <a:rPr kumimoji="0" lang="en-US" sz="2000" b="0" i="0" u="none" strike="noStrike" kern="1200" cap="none" spc="0" normalizeH="0" baseline="0" noProof="0">
                <a:ln>
                  <a:noFill/>
                </a:ln>
                <a:solidFill>
                  <a:srgbClr val="4C4C4E">
                    <a:lumMod val="50000"/>
                  </a:srgbClr>
                </a:solidFill>
                <a:effectLst/>
                <a:uLnTx/>
                <a:uFillTx/>
                <a:latin typeface="Calibri" charset="0"/>
                <a:ea typeface="ＭＳ Ｐゴシック" charset="0"/>
              </a:rPr>
              <a:t>NA in Blood for Diagnosing </a:t>
            </a:r>
            <a:r>
              <a:rPr kumimoji="0" lang="en-US" sz="2000" b="1" i="0" u="sng" strike="noStrike" kern="1200" cap="none" spc="0" normalizeH="0" baseline="0" noProof="0">
                <a:ln>
                  <a:noFill/>
                </a:ln>
                <a:solidFill>
                  <a:srgbClr val="4C4C4E">
                    <a:lumMod val="50000"/>
                  </a:srgbClr>
                </a:solidFill>
                <a:effectLst/>
                <a:uLnTx/>
                <a:uFillTx/>
                <a:latin typeface="Calibri" charset="0"/>
                <a:ea typeface="ＭＳ Ｐゴシック" charset="0"/>
              </a:rPr>
              <a:t>A</a:t>
            </a:r>
            <a:r>
              <a:rPr kumimoji="0" lang="en-US" sz="2000" b="0" i="0" u="none" strike="noStrike" kern="1200" cap="none" spc="0" normalizeH="0" baseline="0" noProof="0">
                <a:ln>
                  <a:noFill/>
                </a:ln>
                <a:solidFill>
                  <a:srgbClr val="4C4C4E">
                    <a:lumMod val="50000"/>
                  </a:srgbClr>
                </a:solidFill>
                <a:effectLst/>
                <a:uLnTx/>
                <a:uFillTx/>
                <a:latin typeface="Calibri" charset="0"/>
                <a:ea typeface="ＭＳ Ｐゴシック" charset="0"/>
              </a:rPr>
              <a:t>cute </a:t>
            </a:r>
            <a:r>
              <a:rPr kumimoji="0" lang="en-US" sz="2000" b="1" i="0" u="sng" strike="noStrike" kern="1200" cap="none" spc="0" normalizeH="0" baseline="0" noProof="0">
                <a:ln>
                  <a:noFill/>
                </a:ln>
                <a:solidFill>
                  <a:srgbClr val="4C4C4E">
                    <a:lumMod val="50000"/>
                  </a:srgbClr>
                </a:solidFill>
                <a:effectLst/>
                <a:uLnTx/>
                <a:uFillTx/>
                <a:latin typeface="Calibri" charset="0"/>
                <a:ea typeface="ＭＳ Ｐゴシック" charset="0"/>
              </a:rPr>
              <a:t>R</a:t>
            </a:r>
            <a:r>
              <a:rPr kumimoji="0" lang="en-US" sz="2000" b="0" i="0" u="none" strike="noStrike" kern="1200" cap="none" spc="0" normalizeH="0" baseline="0" noProof="0">
                <a:ln>
                  <a:noFill/>
                </a:ln>
                <a:solidFill>
                  <a:srgbClr val="4C4C4E">
                    <a:lumMod val="50000"/>
                  </a:srgbClr>
                </a:solidFill>
                <a:effectLst/>
                <a:uLnTx/>
                <a:uFillTx/>
                <a:latin typeface="Calibri" charset="0"/>
                <a:ea typeface="ＭＳ Ｐゴシック" charset="0"/>
              </a:rPr>
              <a:t>ejection in Kidney </a:t>
            </a:r>
            <a:r>
              <a:rPr kumimoji="0" lang="en-US" sz="2000" b="1" i="0" u="sng" strike="noStrike" kern="1200" cap="none" spc="0" normalizeH="0" baseline="0" noProof="0">
                <a:ln>
                  <a:noFill/>
                </a:ln>
                <a:solidFill>
                  <a:srgbClr val="4C4C4E">
                    <a:lumMod val="50000"/>
                  </a:srgbClr>
                </a:solidFill>
                <a:effectLst/>
                <a:uLnTx/>
                <a:uFillTx/>
                <a:latin typeface="Calibri" charset="0"/>
                <a:ea typeface="ＭＳ Ｐゴシック" charset="0"/>
              </a:rPr>
              <a:t>T</a:t>
            </a:r>
            <a:r>
              <a:rPr kumimoji="0" lang="en-US" sz="2000" b="0" i="0" u="none" strike="noStrike" kern="1200" cap="none" spc="0" normalizeH="0" baseline="0" noProof="0">
                <a:ln>
                  <a:noFill/>
                </a:ln>
                <a:solidFill>
                  <a:srgbClr val="4C4C4E">
                    <a:lumMod val="50000"/>
                  </a:srgbClr>
                </a:solidFill>
                <a:effectLst/>
                <a:uLnTx/>
                <a:uFillTx/>
                <a:latin typeface="Calibri" charset="0"/>
                <a:ea typeface="ＭＳ Ｐゴシック" charset="0"/>
              </a:rPr>
              <a:t>ransplant Recipients (DART) is the clinical validation study for AlloSure</a:t>
            </a:r>
          </a:p>
          <a:p>
            <a:pPr marL="342900" marR="0" lvl="0" indent="-342900" algn="l" defTabSz="457200" rtl="0" eaLnBrk="0" fontAlgn="base" latinLnBrk="0" hangingPunct="0">
              <a:lnSpc>
                <a:spcPct val="100000"/>
              </a:lnSpc>
              <a:spcBef>
                <a:spcPct val="20000"/>
              </a:spcBef>
              <a:spcAft>
                <a:spcPct val="0"/>
              </a:spcAft>
              <a:buClr>
                <a:srgbClr val="D13333"/>
              </a:buClr>
              <a:buSzTx/>
              <a:buFont typeface="Arial" charset="0"/>
              <a:buChar char="•"/>
              <a:tabLst/>
              <a:defRPr/>
            </a:pPr>
            <a:endParaRPr kumimoji="0" lang="en-US" sz="28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endParaRPr>
          </a:p>
        </p:txBody>
      </p:sp>
      <p:sp>
        <p:nvSpPr>
          <p:cNvPr id="9" name="Text Placeholder 8">
            <a:extLst>
              <a:ext uri="{FF2B5EF4-FFF2-40B4-BE49-F238E27FC236}">
                <a16:creationId xmlns:a16="http://schemas.microsoft.com/office/drawing/2014/main" id="{E8E69C58-18C6-4DEC-BED6-690D1AA9FE4B}"/>
              </a:ext>
            </a:extLst>
          </p:cNvPr>
          <p:cNvSpPr>
            <a:spLocks noGrp="1"/>
          </p:cNvSpPr>
          <p:nvPr>
            <p:ph type="body" sz="quarter" idx="11"/>
          </p:nvPr>
        </p:nvSpPr>
        <p:spPr>
          <a:xfrm>
            <a:off x="1676400" y="825380"/>
            <a:ext cx="9782253" cy="517156"/>
          </a:xfrm>
        </p:spPr>
        <p:txBody>
          <a:bodyPr/>
          <a:lstStyle/>
          <a:p>
            <a:r>
              <a:rPr lang="en-US" err="1"/>
              <a:t>AlloSure</a:t>
            </a:r>
            <a:r>
              <a:rPr lang="en-US"/>
              <a:t> is Clinically Validated by a Multi-Center Prospective Trial</a:t>
            </a:r>
          </a:p>
        </p:txBody>
      </p:sp>
      <p:sp>
        <p:nvSpPr>
          <p:cNvPr id="10" name="Slide Number Placeholder 4">
            <a:extLst>
              <a:ext uri="{FF2B5EF4-FFF2-40B4-BE49-F238E27FC236}">
                <a16:creationId xmlns:a16="http://schemas.microsoft.com/office/drawing/2014/main" id="{6AEA4ACF-9341-4D9B-ADC7-A6EBEA08D2BD}"/>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20</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68390151"/>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ulls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911" y="619318"/>
            <a:ext cx="2035549" cy="20355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BE041E9-1F2B-4BBB-B8A3-A27CEDF278DC}"/>
              </a:ext>
            </a:extLst>
          </p:cNvPr>
          <p:cNvSpPr>
            <a:spLocks noGrp="1"/>
          </p:cNvSpPr>
          <p:nvPr>
            <p:ph type="body" sz="quarter" idx="11"/>
          </p:nvPr>
        </p:nvSpPr>
        <p:spPr/>
        <p:txBody>
          <a:bodyPr/>
          <a:lstStyle/>
          <a:p>
            <a:r>
              <a:rPr lang="en-US"/>
              <a:t>DART Study Objectives</a:t>
            </a:r>
          </a:p>
        </p:txBody>
      </p:sp>
      <p:sp>
        <p:nvSpPr>
          <p:cNvPr id="9" name="Rectangle: Rounded Corners 8">
            <a:extLst>
              <a:ext uri="{FF2B5EF4-FFF2-40B4-BE49-F238E27FC236}">
                <a16:creationId xmlns:a16="http://schemas.microsoft.com/office/drawing/2014/main" id="{3B579578-FBC1-4843-BCD7-B6D8427745E5}"/>
              </a:ext>
            </a:extLst>
          </p:cNvPr>
          <p:cNvSpPr/>
          <p:nvPr/>
        </p:nvSpPr>
        <p:spPr>
          <a:xfrm>
            <a:off x="1694314" y="1564435"/>
            <a:ext cx="6992486" cy="13716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Calibri" panose="020F0502020204030204"/>
                <a:ea typeface="+mn-ea"/>
                <a:cs typeface="+mn-cs"/>
              </a:rPr>
              <a:t>Compare the performance of AlloSure to the performance of serum creatinine</a:t>
            </a:r>
          </a:p>
        </p:txBody>
      </p:sp>
      <p:sp>
        <p:nvSpPr>
          <p:cNvPr id="11" name="Rectangle: Rounded Corners 10">
            <a:extLst>
              <a:ext uri="{FF2B5EF4-FFF2-40B4-BE49-F238E27FC236}">
                <a16:creationId xmlns:a16="http://schemas.microsoft.com/office/drawing/2014/main" id="{1E30305C-4A0E-41D9-8D77-6A0E9BEB33E3}"/>
              </a:ext>
            </a:extLst>
          </p:cNvPr>
          <p:cNvSpPr/>
          <p:nvPr/>
        </p:nvSpPr>
        <p:spPr>
          <a:xfrm>
            <a:off x="1694314" y="3212842"/>
            <a:ext cx="6992486" cy="13716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Calibri" panose="020F0502020204030204"/>
                <a:ea typeface="+mn-ea"/>
                <a:cs typeface="+mn-cs"/>
              </a:rPr>
              <a:t>Determine the ability of AlloSure to discriminate active rejection</a:t>
            </a:r>
          </a:p>
        </p:txBody>
      </p:sp>
      <p:sp>
        <p:nvSpPr>
          <p:cNvPr id="12" name="Rectangle: Rounded Corners 11">
            <a:extLst>
              <a:ext uri="{FF2B5EF4-FFF2-40B4-BE49-F238E27FC236}">
                <a16:creationId xmlns:a16="http://schemas.microsoft.com/office/drawing/2014/main" id="{7B8135BC-51B5-4963-AA33-AB6676DA8D1B}"/>
              </a:ext>
            </a:extLst>
          </p:cNvPr>
          <p:cNvSpPr/>
          <p:nvPr/>
        </p:nvSpPr>
        <p:spPr>
          <a:xfrm>
            <a:off x="1694314" y="4861249"/>
            <a:ext cx="6992486" cy="13716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Calibri" panose="020F0502020204030204"/>
                <a:ea typeface="+mn-ea"/>
                <a:cs typeface="+mn-cs"/>
              </a:rPr>
              <a:t>Determine the ability of AlloSure to discriminate ABMR from No ABMR</a:t>
            </a:r>
          </a:p>
        </p:txBody>
      </p:sp>
      <p:sp>
        <p:nvSpPr>
          <p:cNvPr id="10" name="Oval 9">
            <a:extLst>
              <a:ext uri="{FF2B5EF4-FFF2-40B4-BE49-F238E27FC236}">
                <a16:creationId xmlns:a16="http://schemas.microsoft.com/office/drawing/2014/main" id="{BCD6A916-46F1-4129-AC7E-ABB348D00CAD}"/>
              </a:ext>
            </a:extLst>
          </p:cNvPr>
          <p:cNvSpPr/>
          <p:nvPr/>
        </p:nvSpPr>
        <p:spPr>
          <a:xfrm>
            <a:off x="1429356" y="1378515"/>
            <a:ext cx="529916" cy="5171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id="{FA84A221-60A8-4EEE-B249-E5A6EF13C19E}"/>
              </a:ext>
            </a:extLst>
          </p:cNvPr>
          <p:cNvSpPr/>
          <p:nvPr/>
        </p:nvSpPr>
        <p:spPr>
          <a:xfrm>
            <a:off x="1429356" y="3016160"/>
            <a:ext cx="529916" cy="5171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5" name="Oval 14">
            <a:extLst>
              <a:ext uri="{FF2B5EF4-FFF2-40B4-BE49-F238E27FC236}">
                <a16:creationId xmlns:a16="http://schemas.microsoft.com/office/drawing/2014/main" id="{5787E46F-7388-4077-9895-E455C55FB899}"/>
              </a:ext>
            </a:extLst>
          </p:cNvPr>
          <p:cNvSpPr/>
          <p:nvPr/>
        </p:nvSpPr>
        <p:spPr>
          <a:xfrm>
            <a:off x="1429356" y="4664199"/>
            <a:ext cx="529916" cy="5171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6" name="Slide Number Placeholder 4">
            <a:extLst>
              <a:ext uri="{FF2B5EF4-FFF2-40B4-BE49-F238E27FC236}">
                <a16:creationId xmlns:a16="http://schemas.microsoft.com/office/drawing/2014/main" id="{EAD056F1-0D44-4CEC-9EFD-284E79EF0145}"/>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21</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96060980"/>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1209122" y="1678328"/>
            <a:ext cx="10575441" cy="4185527"/>
          </a:xfrm>
        </p:spPr>
        <p:txBody>
          <a:bodyPr>
            <a:normAutofit/>
          </a:bodyPr>
          <a:lstStyle/>
          <a:p>
            <a:r>
              <a:rPr lang="en-US" dirty="0">
                <a:solidFill>
                  <a:schemeClr val="tx1">
                    <a:lumMod val="50000"/>
                  </a:schemeClr>
                </a:solidFill>
              </a:rPr>
              <a:t>AlloSure Routine Testing Schedule (ARTS) is used by over 70 centers</a:t>
            </a:r>
          </a:p>
          <a:p>
            <a:r>
              <a:rPr lang="en-US" dirty="0">
                <a:solidFill>
                  <a:schemeClr val="tx1">
                    <a:lumMod val="50000"/>
                  </a:schemeClr>
                </a:solidFill>
              </a:rPr>
              <a:t>The schedule ensures testing at key clinical time points post-transplant and then quarterly surveillance testing</a:t>
            </a:r>
            <a:endParaRPr lang="en-US" altLang="en-US" dirty="0">
              <a:solidFill>
                <a:schemeClr val="tx1">
                  <a:lumMod val="50000"/>
                </a:schemeClr>
              </a:solidFill>
            </a:endParaRPr>
          </a:p>
          <a:p>
            <a:endParaRPr lang="en-US" altLang="en-US" sz="3200" dirty="0">
              <a:solidFill>
                <a:schemeClr val="tx1">
                  <a:lumMod val="50000"/>
                </a:schemeClr>
              </a:solidFill>
            </a:endParaRPr>
          </a:p>
          <a:p>
            <a:endParaRPr lang="en-US" altLang="en-US" sz="3200" dirty="0">
              <a:solidFill>
                <a:schemeClr val="tx1">
                  <a:lumMod val="50000"/>
                </a:schemeClr>
              </a:solidFill>
            </a:endParaRPr>
          </a:p>
          <a:p>
            <a:endParaRPr lang="en-US" altLang="en-US" sz="3200" dirty="0">
              <a:solidFill>
                <a:schemeClr val="tx1">
                  <a:lumMod val="50000"/>
                </a:schemeClr>
              </a:solidFill>
            </a:endParaRPr>
          </a:p>
          <a:p>
            <a:endParaRPr lang="en-US" altLang="en-US" sz="3200" dirty="0">
              <a:solidFill>
                <a:schemeClr val="tx1">
                  <a:lumMod val="50000"/>
                </a:schemeClr>
              </a:solidFill>
            </a:endParaRPr>
          </a:p>
          <a:p>
            <a:pPr marL="0" indent="0">
              <a:buNone/>
            </a:pPr>
            <a:endParaRPr lang="en-US" dirty="0">
              <a:solidFill>
                <a:schemeClr val="tx1">
                  <a:lumMod val="50000"/>
                </a:schemeClr>
              </a:solidFill>
            </a:endParaRPr>
          </a:p>
        </p:txBody>
      </p:sp>
      <p:sp>
        <p:nvSpPr>
          <p:cNvPr id="8" name="Text Placeholder 7">
            <a:extLst>
              <a:ext uri="{FF2B5EF4-FFF2-40B4-BE49-F238E27FC236}">
                <a16:creationId xmlns:a16="http://schemas.microsoft.com/office/drawing/2014/main" id="{DF896F84-8104-4B9B-89C5-F7D14F0CB6AD}"/>
              </a:ext>
            </a:extLst>
          </p:cNvPr>
          <p:cNvSpPr>
            <a:spLocks noGrp="1"/>
          </p:cNvSpPr>
          <p:nvPr>
            <p:ph type="body" sz="quarter" idx="11"/>
          </p:nvPr>
        </p:nvSpPr>
        <p:spPr/>
        <p:txBody>
          <a:bodyPr/>
          <a:lstStyle/>
          <a:p>
            <a:r>
              <a:rPr lang="en-US"/>
              <a:t>DART Study Established the ARTS Protocol</a:t>
            </a:r>
          </a:p>
        </p:txBody>
      </p:sp>
      <p:pic>
        <p:nvPicPr>
          <p:cNvPr id="10242" name="Picture 2">
            <a:extLst>
              <a:ext uri="{FF2B5EF4-FFF2-40B4-BE49-F238E27FC236}">
                <a16:creationId xmlns:a16="http://schemas.microsoft.com/office/drawing/2014/main" id="{17AA369F-CE17-4E88-851C-A1D215900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90" y="3771092"/>
            <a:ext cx="8089641" cy="198133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340F8395-3CEF-4A68-9C96-56A93311F1BA}"/>
              </a:ext>
            </a:extLst>
          </p:cNvPr>
          <p:cNvSpPr txBox="1">
            <a:spLocks/>
          </p:cNvSpPr>
          <p:nvPr/>
        </p:nvSpPr>
        <p:spPr bwMode="auto">
          <a:xfrm>
            <a:off x="1074812" y="6207543"/>
            <a:ext cx="5762216" cy="473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Bloom RD et al. Cell-free DNA and active rejection in kidney allografts. J Am Soc Nephrol. 2017. </a:t>
            </a:r>
            <a:b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b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doi:10.1681/ASN.2016091034.</a:t>
            </a:r>
          </a:p>
        </p:txBody>
      </p:sp>
    </p:spTree>
    <p:extLst>
      <p:ext uri="{BB962C8B-B14F-4D97-AF65-F5344CB8AC3E}">
        <p14:creationId xmlns:p14="http://schemas.microsoft.com/office/powerpoint/2010/main" val="2684554997"/>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81843" y="5826274"/>
            <a:ext cx="93617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C4C4E">
                    <a:lumMod val="75000"/>
                  </a:srgbClr>
                </a:solidFill>
                <a:effectLst/>
                <a:uLnTx/>
                <a:uFillTx/>
                <a:latin typeface="Calibri" panose="020F0502020204030204"/>
                <a:ea typeface="+mn-ea"/>
                <a:cs typeface="+mn-cs"/>
              </a:rPr>
              <a:t>* In patients with clinical suspicion of active rejection, the most common cause for the clinical suspicion of active rejection was elevated serum creatinine</a:t>
            </a:r>
          </a:p>
        </p:txBody>
      </p:sp>
      <p:sp>
        <p:nvSpPr>
          <p:cNvPr id="6" name="Text Placeholder 2"/>
          <p:cNvSpPr>
            <a:spLocks noGrp="1"/>
          </p:cNvSpPr>
          <p:nvPr>
            <p:ph type="body" sz="quarter" idx="11"/>
          </p:nvPr>
        </p:nvSpPr>
        <p:spPr>
          <a:xfrm>
            <a:off x="1219597" y="1387488"/>
            <a:ext cx="10900868" cy="517156"/>
          </a:xfrm>
        </p:spPr>
        <p:txBody>
          <a:bodyPr/>
          <a:lstStyle/>
          <a:p>
            <a:pPr>
              <a:spcBef>
                <a:spcPts val="0"/>
              </a:spcBef>
            </a:pPr>
            <a:r>
              <a:rPr lang="en-US"/>
              <a:t>DART Findings: </a:t>
            </a:r>
            <a:r>
              <a:rPr lang="en-US" err="1"/>
              <a:t>AlloSure</a:t>
            </a:r>
            <a:r>
              <a:rPr lang="en-US"/>
              <a:t> Accurately Discriminates Active Rejection from No Active Rejection, and Outperforms Serum Creatinine</a:t>
            </a:r>
          </a:p>
        </p:txBody>
      </p:sp>
      <p:pic>
        <p:nvPicPr>
          <p:cNvPr id="3" name="Picture 2">
            <a:extLst>
              <a:ext uri="{FF2B5EF4-FFF2-40B4-BE49-F238E27FC236}">
                <a16:creationId xmlns:a16="http://schemas.microsoft.com/office/drawing/2014/main" id="{A5CC87A9-997A-4170-B44D-DD5B115E9AC7}"/>
              </a:ext>
            </a:extLst>
          </p:cNvPr>
          <p:cNvPicPr>
            <a:picLocks noChangeAspect="1"/>
          </p:cNvPicPr>
          <p:nvPr/>
        </p:nvPicPr>
        <p:blipFill>
          <a:blip r:embed="rId3"/>
          <a:stretch>
            <a:fillRect/>
          </a:stretch>
        </p:blipFill>
        <p:spPr>
          <a:xfrm>
            <a:off x="2478832" y="2127411"/>
            <a:ext cx="7509279" cy="3698863"/>
          </a:xfrm>
          <a:prstGeom prst="rect">
            <a:avLst/>
          </a:prstGeom>
        </p:spPr>
      </p:pic>
      <p:sp>
        <p:nvSpPr>
          <p:cNvPr id="8" name="Slide Number Placeholder 4">
            <a:extLst>
              <a:ext uri="{FF2B5EF4-FFF2-40B4-BE49-F238E27FC236}">
                <a16:creationId xmlns:a16="http://schemas.microsoft.com/office/drawing/2014/main" id="{40DEC516-5503-4AB0-B693-018938325C98}"/>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23</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
        <p:nvSpPr>
          <p:cNvPr id="7" name="Content Placeholder 2">
            <a:extLst>
              <a:ext uri="{FF2B5EF4-FFF2-40B4-BE49-F238E27FC236}">
                <a16:creationId xmlns:a16="http://schemas.microsoft.com/office/drawing/2014/main" id="{F26A76C3-CBE3-4FB6-9F2D-EC5FA061AE06}"/>
              </a:ext>
            </a:extLst>
          </p:cNvPr>
          <p:cNvSpPr txBox="1">
            <a:spLocks/>
          </p:cNvSpPr>
          <p:nvPr/>
        </p:nvSpPr>
        <p:spPr bwMode="auto">
          <a:xfrm>
            <a:off x="823142" y="6458103"/>
            <a:ext cx="5913217" cy="473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Bloom RD et al. Cell-free DNA and active rejection in kidney allografts. J Am Soc Nephrol. 2017. </a:t>
            </a:r>
            <a:b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b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doi:10.1681/ASN.2016091034.</a:t>
            </a:r>
          </a:p>
        </p:txBody>
      </p:sp>
    </p:spTree>
    <p:extLst>
      <p:ext uri="{BB962C8B-B14F-4D97-AF65-F5344CB8AC3E}">
        <p14:creationId xmlns:p14="http://schemas.microsoft.com/office/powerpoint/2010/main" val="2500445020"/>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85C5E-F1D6-4A3D-B2FA-89DECDDF05B5}"/>
              </a:ext>
            </a:extLst>
          </p:cNvPr>
          <p:cNvPicPr>
            <a:picLocks noChangeAspect="1"/>
          </p:cNvPicPr>
          <p:nvPr/>
        </p:nvPicPr>
        <p:blipFill>
          <a:blip r:embed="rId3"/>
          <a:stretch>
            <a:fillRect/>
          </a:stretch>
        </p:blipFill>
        <p:spPr>
          <a:xfrm>
            <a:off x="2397967" y="1947093"/>
            <a:ext cx="8271586" cy="3937326"/>
          </a:xfrm>
          <a:prstGeom prst="rect">
            <a:avLst/>
          </a:prstGeom>
        </p:spPr>
      </p:pic>
      <p:sp>
        <p:nvSpPr>
          <p:cNvPr id="4" name="TextBox 3">
            <a:extLst>
              <a:ext uri="{FF2B5EF4-FFF2-40B4-BE49-F238E27FC236}">
                <a16:creationId xmlns:a16="http://schemas.microsoft.com/office/drawing/2014/main" id="{6E299F5C-8189-43D1-947B-F6B6C7B35725}"/>
              </a:ext>
            </a:extLst>
          </p:cNvPr>
          <p:cNvSpPr txBox="1"/>
          <p:nvPr/>
        </p:nvSpPr>
        <p:spPr>
          <a:xfrm>
            <a:off x="3243942" y="2253486"/>
            <a:ext cx="1057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C4C4E"/>
                </a:solidFill>
                <a:effectLst/>
                <a:uLnTx/>
                <a:uFillTx/>
                <a:latin typeface="Calibri" panose="020F0502020204030204"/>
                <a:ea typeface="+mn-ea"/>
                <a:cs typeface="+mn-cs"/>
              </a:rPr>
              <a:t>AUC 0.74</a:t>
            </a:r>
          </a:p>
        </p:txBody>
      </p:sp>
      <p:sp>
        <p:nvSpPr>
          <p:cNvPr id="9" name="TextBox 8">
            <a:extLst>
              <a:ext uri="{FF2B5EF4-FFF2-40B4-BE49-F238E27FC236}">
                <a16:creationId xmlns:a16="http://schemas.microsoft.com/office/drawing/2014/main" id="{A393D034-4DF6-4C39-B2E0-20AC172DEDB8}"/>
              </a:ext>
            </a:extLst>
          </p:cNvPr>
          <p:cNvSpPr txBox="1"/>
          <p:nvPr/>
        </p:nvSpPr>
        <p:spPr>
          <a:xfrm>
            <a:off x="7209390" y="2207615"/>
            <a:ext cx="1057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C4C4E"/>
                </a:solidFill>
                <a:effectLst/>
                <a:uLnTx/>
                <a:uFillTx/>
                <a:latin typeface="Calibri" panose="020F0502020204030204"/>
                <a:ea typeface="+mn-ea"/>
                <a:cs typeface="+mn-cs"/>
              </a:rPr>
              <a:t>AUC 0.54</a:t>
            </a:r>
          </a:p>
        </p:txBody>
      </p:sp>
      <p:sp>
        <p:nvSpPr>
          <p:cNvPr id="17" name="Slide Number Placeholder 4">
            <a:extLst>
              <a:ext uri="{FF2B5EF4-FFF2-40B4-BE49-F238E27FC236}">
                <a16:creationId xmlns:a16="http://schemas.microsoft.com/office/drawing/2014/main" id="{3B6D8C40-CB85-4887-AC3A-F9FCBE46EF59}"/>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24</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
        <p:nvSpPr>
          <p:cNvPr id="11" name="Text Placeholder 2">
            <a:extLst>
              <a:ext uri="{FF2B5EF4-FFF2-40B4-BE49-F238E27FC236}">
                <a16:creationId xmlns:a16="http://schemas.microsoft.com/office/drawing/2014/main" id="{1158335B-AB42-4343-9800-E6DFBD2700FE}"/>
              </a:ext>
            </a:extLst>
          </p:cNvPr>
          <p:cNvSpPr>
            <a:spLocks noGrp="1"/>
          </p:cNvSpPr>
          <p:nvPr>
            <p:ph type="body" sz="quarter" idx="11"/>
          </p:nvPr>
        </p:nvSpPr>
        <p:spPr>
          <a:xfrm>
            <a:off x="1219597" y="1387488"/>
            <a:ext cx="10900868" cy="517156"/>
          </a:xfrm>
        </p:spPr>
        <p:txBody>
          <a:bodyPr/>
          <a:lstStyle/>
          <a:p>
            <a:pPr>
              <a:spcBef>
                <a:spcPts val="0"/>
              </a:spcBef>
            </a:pPr>
            <a:r>
              <a:rPr lang="en-US"/>
              <a:t>DART Findings: </a:t>
            </a:r>
            <a:r>
              <a:rPr lang="en-US" err="1"/>
              <a:t>AlloSure</a:t>
            </a:r>
            <a:r>
              <a:rPr lang="en-US"/>
              <a:t> Accurately Discriminates Active Rejection from No Active Rejection, and Outperforms Serum Creatinine</a:t>
            </a:r>
          </a:p>
        </p:txBody>
      </p:sp>
      <p:sp>
        <p:nvSpPr>
          <p:cNvPr id="12" name="TextBox 11">
            <a:extLst>
              <a:ext uri="{FF2B5EF4-FFF2-40B4-BE49-F238E27FC236}">
                <a16:creationId xmlns:a16="http://schemas.microsoft.com/office/drawing/2014/main" id="{9A91C0EA-BD82-4F4F-9296-EABE5A53FF2C}"/>
              </a:ext>
            </a:extLst>
          </p:cNvPr>
          <p:cNvSpPr txBox="1"/>
          <p:nvPr/>
        </p:nvSpPr>
        <p:spPr>
          <a:xfrm>
            <a:off x="1681843" y="5826274"/>
            <a:ext cx="93617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C4C4E">
                    <a:lumMod val="75000"/>
                  </a:srgbClr>
                </a:solidFill>
                <a:effectLst/>
                <a:uLnTx/>
                <a:uFillTx/>
                <a:latin typeface="Calibri" panose="020F0502020204030204"/>
                <a:ea typeface="+mn-ea"/>
                <a:cs typeface="+mn-cs"/>
              </a:rPr>
              <a:t>* In patients with clinical suspicion of active rejection, the most common cause for the clinical suspicion of active rejection was elevated serum creatinine</a:t>
            </a:r>
          </a:p>
        </p:txBody>
      </p:sp>
      <p:sp>
        <p:nvSpPr>
          <p:cNvPr id="13" name="Content Placeholder 2">
            <a:extLst>
              <a:ext uri="{FF2B5EF4-FFF2-40B4-BE49-F238E27FC236}">
                <a16:creationId xmlns:a16="http://schemas.microsoft.com/office/drawing/2014/main" id="{A7DC60EA-7123-4631-9812-1929592D78F4}"/>
              </a:ext>
            </a:extLst>
          </p:cNvPr>
          <p:cNvSpPr txBox="1">
            <a:spLocks/>
          </p:cNvSpPr>
          <p:nvPr/>
        </p:nvSpPr>
        <p:spPr bwMode="auto">
          <a:xfrm>
            <a:off x="654314" y="6457936"/>
            <a:ext cx="5174986" cy="473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Bloom RD et al. Cell-free DNA and active rejection in kidney allografts. J Am Soc Nephrol. 2017. </a:t>
            </a:r>
            <a:b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br>
            <a:r>
              <a:rPr kumimoji="0" lang="en-US" sz="1000" b="0" i="1" u="none" strike="noStrike" kern="1200" cap="none" spc="0" normalizeH="0" baseline="0" noProof="0" dirty="0">
                <a:ln>
                  <a:noFill/>
                </a:ln>
                <a:solidFill>
                  <a:srgbClr val="4C4C4E"/>
                </a:solidFill>
                <a:effectLst/>
                <a:uLnTx/>
                <a:uFillTx/>
                <a:latin typeface="Calibri" charset="0"/>
                <a:ea typeface="ＭＳ Ｐゴシック" charset="0"/>
              </a:rPr>
              <a:t>doi:10.1681/ASN.2016091034.</a:t>
            </a:r>
          </a:p>
        </p:txBody>
      </p:sp>
    </p:spTree>
    <p:extLst>
      <p:ext uri="{BB962C8B-B14F-4D97-AF65-F5344CB8AC3E}">
        <p14:creationId xmlns:p14="http://schemas.microsoft.com/office/powerpoint/2010/main" val="1441652623"/>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B47961-2EB1-40EA-AF1F-42B4B7D44BAF}"/>
              </a:ext>
            </a:extLst>
          </p:cNvPr>
          <p:cNvSpPr/>
          <p:nvPr/>
        </p:nvSpPr>
        <p:spPr>
          <a:xfrm>
            <a:off x="4709829" y="1200408"/>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Detects Active Rejection and Outperforms Serum Creatinine</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2881647E-EFF3-4ED2-9C4F-A750552DFCDD}"/>
              </a:ext>
            </a:extLst>
          </p:cNvPr>
          <p:cNvSpPr/>
          <p:nvPr/>
        </p:nvSpPr>
        <p:spPr>
          <a:xfrm>
            <a:off x="4709829" y="1862579"/>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Reference Change Value of 61%</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2</a:t>
            </a:r>
          </a:p>
        </p:txBody>
      </p:sp>
      <p:sp>
        <p:nvSpPr>
          <p:cNvPr id="14" name="Rectangle 13">
            <a:extLst>
              <a:ext uri="{FF2B5EF4-FFF2-40B4-BE49-F238E27FC236}">
                <a16:creationId xmlns:a16="http://schemas.microsoft.com/office/drawing/2014/main" id="{0BF44454-E38C-411A-87DB-50D3E3F31DD5}"/>
              </a:ext>
            </a:extLst>
          </p:cNvPr>
          <p:cNvSpPr/>
          <p:nvPr/>
        </p:nvSpPr>
        <p:spPr>
          <a:xfrm>
            <a:off x="4709829" y="2514142"/>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Utility in Repeat Tx Patients</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3</a:t>
            </a:r>
          </a:p>
        </p:txBody>
      </p:sp>
      <p:sp>
        <p:nvSpPr>
          <p:cNvPr id="15" name="Rectangle 14">
            <a:extLst>
              <a:ext uri="{FF2B5EF4-FFF2-40B4-BE49-F238E27FC236}">
                <a16:creationId xmlns:a16="http://schemas.microsoft.com/office/drawing/2014/main" id="{94770AC8-0C41-4BC4-9435-C429411B9B5C}"/>
              </a:ext>
            </a:extLst>
          </p:cNvPr>
          <p:cNvSpPr/>
          <p:nvPr/>
        </p:nvSpPr>
        <p:spPr>
          <a:xfrm>
            <a:off x="4709829" y="3180455"/>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Improve Non-Invasive Diagnosis of active ABMR</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4</a:t>
            </a:r>
          </a:p>
        </p:txBody>
      </p:sp>
      <p:sp>
        <p:nvSpPr>
          <p:cNvPr id="16" name="Rectangle 15">
            <a:extLst>
              <a:ext uri="{FF2B5EF4-FFF2-40B4-BE49-F238E27FC236}">
                <a16:creationId xmlns:a16="http://schemas.microsoft.com/office/drawing/2014/main" id="{6842D806-10C7-4F37-8FEE-C559A56279E0}"/>
              </a:ext>
            </a:extLst>
          </p:cNvPr>
          <p:cNvSpPr/>
          <p:nvPr/>
        </p:nvSpPr>
        <p:spPr>
          <a:xfrm>
            <a:off x="4709829" y="3817720"/>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Helps Verify Resolution of Rejection</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5</a:t>
            </a:r>
          </a:p>
        </p:txBody>
      </p:sp>
      <p:sp>
        <p:nvSpPr>
          <p:cNvPr id="17" name="Rectangle 16">
            <a:extLst>
              <a:ext uri="{FF2B5EF4-FFF2-40B4-BE49-F238E27FC236}">
                <a16:creationId xmlns:a16="http://schemas.microsoft.com/office/drawing/2014/main" id="{AD3B4DA0-456E-487E-A57B-A5130B979324}"/>
              </a:ext>
            </a:extLst>
          </p:cNvPr>
          <p:cNvSpPr/>
          <p:nvPr/>
        </p:nvSpPr>
        <p:spPr>
          <a:xfrm>
            <a:off x="4709829" y="4483583"/>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Discriminates ABMR</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6</a:t>
            </a:r>
          </a:p>
        </p:txBody>
      </p:sp>
      <p:sp>
        <p:nvSpPr>
          <p:cNvPr id="18" name="Rectangle 17">
            <a:extLst>
              <a:ext uri="{FF2B5EF4-FFF2-40B4-BE49-F238E27FC236}">
                <a16:creationId xmlns:a16="http://schemas.microsoft.com/office/drawing/2014/main" id="{AAD686E5-F3BA-467E-927D-762F3E9EB020}"/>
              </a:ext>
            </a:extLst>
          </p:cNvPr>
          <p:cNvSpPr/>
          <p:nvPr/>
        </p:nvSpPr>
        <p:spPr>
          <a:xfrm>
            <a:off x="4709829" y="5151481"/>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Stratifies Biopsy-Confirmed TCMR1A/Borderline Rejection Patients</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7</a:t>
            </a:r>
          </a:p>
        </p:txBody>
      </p:sp>
      <p:sp>
        <p:nvSpPr>
          <p:cNvPr id="7" name="Left Brace 6">
            <a:extLst>
              <a:ext uri="{FF2B5EF4-FFF2-40B4-BE49-F238E27FC236}">
                <a16:creationId xmlns:a16="http://schemas.microsoft.com/office/drawing/2014/main" id="{D7F0D287-E471-460F-A579-6F31F9F5B997}"/>
              </a:ext>
            </a:extLst>
          </p:cNvPr>
          <p:cNvSpPr/>
          <p:nvPr/>
        </p:nvSpPr>
        <p:spPr>
          <a:xfrm>
            <a:off x="3715941" y="1026449"/>
            <a:ext cx="898937" cy="5599521"/>
          </a:xfrm>
          <a:prstGeom prst="leftBrac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83D16B2-7464-4D27-9264-AC3C200D695F}"/>
              </a:ext>
            </a:extLst>
          </p:cNvPr>
          <p:cNvSpPr/>
          <p:nvPr/>
        </p:nvSpPr>
        <p:spPr>
          <a:xfrm>
            <a:off x="4709829" y="5820794"/>
            <a:ext cx="4724528" cy="517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Aids in the Diagnosis of BK Virus Nephropathy</a:t>
            </a:r>
            <a:r>
              <a:rPr kumimoji="0" lang="en-US" sz="1800" b="0" i="0" u="none" strike="noStrike" kern="1200" cap="none" spc="0" normalizeH="0" baseline="30000" noProof="0">
                <a:ln>
                  <a:noFill/>
                </a:ln>
                <a:solidFill>
                  <a:srgbClr val="4C4C4E">
                    <a:lumMod val="50000"/>
                  </a:srgbClr>
                </a:solidFill>
                <a:effectLst/>
                <a:uLnTx/>
                <a:uFillTx/>
                <a:latin typeface="Calibri" panose="020F0502020204030204"/>
                <a:ea typeface="+mn-ea"/>
                <a:cs typeface="+mn-cs"/>
              </a:rPr>
              <a:t>8</a:t>
            </a:r>
          </a:p>
        </p:txBody>
      </p:sp>
      <p:sp>
        <p:nvSpPr>
          <p:cNvPr id="23" name="TextBox 22">
            <a:extLst>
              <a:ext uri="{FF2B5EF4-FFF2-40B4-BE49-F238E27FC236}">
                <a16:creationId xmlns:a16="http://schemas.microsoft.com/office/drawing/2014/main" id="{F14E1177-71D4-4060-B8E7-17C48F5D7049}"/>
              </a:ext>
            </a:extLst>
          </p:cNvPr>
          <p:cNvSpPr txBox="1"/>
          <p:nvPr/>
        </p:nvSpPr>
        <p:spPr>
          <a:xfrm>
            <a:off x="9628961" y="1276944"/>
            <a:ext cx="2253007" cy="4817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mn-ea"/>
                <a:cs typeface="Times New Roman" panose="02020603050405020304" pitchFamily="18" charset="0"/>
              </a:rPr>
              <a:t>1</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mn-ea"/>
                <a:cs typeface="Times New Roman" panose="02020603050405020304" pitchFamily="18" charset="0"/>
              </a:rPr>
              <a:t>Bloom et al. </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Cell-Free DNA and Active Rejection in Kidney Allografts. American Journal of Transplantation,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Bromberg et al. Biological Variation of Donor-Derived Cell-Free DNA in Renal Transplant Recipients: Clinical Implications. Journal of Applied Laboratory Medicine,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Mehta et al. Repeat Kidney Transplant Recipients With Active Rejection Have Elevated Donor-Derived Cell-Free DNA. American Journal of Transplantation,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4</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Jordan et al. Donor-Derived Cell-Free DNA Identifies Antibody-Mediated Rejection in Donor-Specific Antibody-Positive Kidney Transplant Recipients. Transplantation Direct, 2018.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5</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Hinojosa et al. dd-cfDNA May Confirm Real-Time Response to Treatment of Acute Rejection in Renal Transplant Patients. Transplantation, 2019.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6</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Huang et al. Early Clinical Experience Using Donor-Derived Cell-Free DNA to Detect Rejection in Kidney Transplant Recipients. American Journal of Transplantation, 2019.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7</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Stites et al. High levels of dd-cfDNA identify patients with TCMR 1A and borderline allograft rejection at elevated risk of graft injury. American Journal of Transplantation,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8</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Brennan et al. </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mn-ea"/>
                <a:cs typeface="Times New Roman" panose="02020603050405020304" pitchFamily="18" charset="0"/>
              </a:rPr>
              <a:t>Donor Derived Cell Free DNA (dd-cfDNA) May Aid in the Diagnosis of BK Virus Nephropathy. </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American Journal of Transplantation, 2019.</a:t>
            </a:r>
            <a:r>
              <a:rPr kumimoji="0" lang="en-US" sz="800" b="0" i="0" u="none" strike="noStrike" kern="1200" cap="none" spc="0" normalizeH="0" baseline="0" noProof="0">
                <a:ln>
                  <a:noFill/>
                </a:ln>
                <a:solidFill>
                  <a:srgbClr val="4C4C4E"/>
                </a:solidFill>
                <a:effectLst/>
                <a:uLnTx/>
                <a:uFillTx/>
                <a:latin typeface="Calibri" panose="020F0502020204030204" pitchFamily="34" charset="0"/>
                <a:ea typeface="+mn-ea"/>
                <a:cs typeface="Times New Roman" panose="02020603050405020304" pitchFamily="18" charset="0"/>
              </a:rPr>
              <a:t> </a:t>
            </a:r>
          </a:p>
        </p:txBody>
      </p:sp>
      <p:sp>
        <p:nvSpPr>
          <p:cNvPr id="24" name="TextBox 23">
            <a:extLst>
              <a:ext uri="{FF2B5EF4-FFF2-40B4-BE49-F238E27FC236}">
                <a16:creationId xmlns:a16="http://schemas.microsoft.com/office/drawing/2014/main" id="{3DE00D3E-35F8-41DA-B67C-94C1AD31F90D}"/>
              </a:ext>
            </a:extLst>
          </p:cNvPr>
          <p:cNvSpPr txBox="1"/>
          <p:nvPr/>
        </p:nvSpPr>
        <p:spPr>
          <a:xfrm rot="16200000">
            <a:off x="3462894" y="3641544"/>
            <a:ext cx="1894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C4C4E"/>
                </a:solidFill>
                <a:effectLst/>
                <a:uLnTx/>
                <a:uFillTx/>
                <a:latin typeface="Calibri" panose="020F0502020204030204"/>
                <a:ea typeface="+mn-ea"/>
                <a:cs typeface="+mn-cs"/>
              </a:rPr>
              <a:t>Findings Include:</a:t>
            </a:r>
          </a:p>
        </p:txBody>
      </p:sp>
      <p:sp>
        <p:nvSpPr>
          <p:cNvPr id="3" name="Rectangle: Rounded Corners 2">
            <a:extLst>
              <a:ext uri="{FF2B5EF4-FFF2-40B4-BE49-F238E27FC236}">
                <a16:creationId xmlns:a16="http://schemas.microsoft.com/office/drawing/2014/main" id="{6ECD4E35-9793-4283-A8FA-F2E65F86F410}"/>
              </a:ext>
            </a:extLst>
          </p:cNvPr>
          <p:cNvSpPr/>
          <p:nvPr/>
        </p:nvSpPr>
        <p:spPr>
          <a:xfrm>
            <a:off x="781610" y="3142310"/>
            <a:ext cx="2886855" cy="1341273"/>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Robust Clinical Evidence supporting </a:t>
            </a: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AlloSure</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655F105-8F8A-4841-8146-F4B9B4AE5EC0}"/>
              </a:ext>
            </a:extLst>
          </p:cNvPr>
          <p:cNvSpPr>
            <a:spLocks noGrp="1"/>
          </p:cNvSpPr>
          <p:nvPr>
            <p:ph type="body" sz="quarter" idx="11"/>
          </p:nvPr>
        </p:nvSpPr>
        <p:spPr/>
        <p:txBody>
          <a:bodyPr/>
          <a:lstStyle/>
          <a:p>
            <a:r>
              <a:rPr lang="en-US" err="1"/>
              <a:t>AlloSure</a:t>
            </a:r>
            <a:r>
              <a:rPr lang="en-US"/>
              <a:t> is the Most Published dd-</a:t>
            </a:r>
            <a:r>
              <a:rPr lang="en-US" err="1"/>
              <a:t>cfDNA</a:t>
            </a:r>
            <a:r>
              <a:rPr lang="en-US"/>
              <a:t> Test</a:t>
            </a:r>
          </a:p>
        </p:txBody>
      </p:sp>
      <p:sp>
        <p:nvSpPr>
          <p:cNvPr id="2" name="Rectangle: Rounded Corners 1">
            <a:extLst>
              <a:ext uri="{FF2B5EF4-FFF2-40B4-BE49-F238E27FC236}">
                <a16:creationId xmlns:a16="http://schemas.microsoft.com/office/drawing/2014/main" id="{2A9E9F83-19B8-4F30-990F-8B964CE0FE1A}"/>
              </a:ext>
            </a:extLst>
          </p:cNvPr>
          <p:cNvSpPr/>
          <p:nvPr/>
        </p:nvSpPr>
        <p:spPr>
          <a:xfrm>
            <a:off x="8117633" y="6447155"/>
            <a:ext cx="1316724" cy="24765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more</a:t>
            </a:r>
          </a:p>
        </p:txBody>
      </p:sp>
    </p:spTree>
    <p:extLst>
      <p:ext uri="{BB962C8B-B14F-4D97-AF65-F5344CB8AC3E}">
        <p14:creationId xmlns:p14="http://schemas.microsoft.com/office/powerpoint/2010/main" val="3074630214"/>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323340" y="480077"/>
            <a:ext cx="9782253" cy="517156"/>
          </a:xfrm>
        </p:spPr>
        <p:txBody>
          <a:bodyPr/>
          <a:lstStyle/>
          <a:p>
            <a:r>
              <a:rPr lang="en-US" err="1">
                <a:ea typeface="ＭＳ Ｐゴシック"/>
              </a:rPr>
              <a:t>AlloSure</a:t>
            </a:r>
            <a:r>
              <a:rPr lang="en-US">
                <a:ea typeface="ＭＳ Ｐゴシック"/>
              </a:rPr>
              <a:t> Utility with Pediatric Patients</a:t>
            </a:r>
          </a:p>
        </p:txBody>
      </p:sp>
      <p:sp>
        <p:nvSpPr>
          <p:cNvPr id="7" name="Rectangle 6">
            <a:extLst>
              <a:ext uri="{FF2B5EF4-FFF2-40B4-BE49-F238E27FC236}">
                <a16:creationId xmlns:a16="http://schemas.microsoft.com/office/drawing/2014/main" id="{A36E47AA-BEE6-984D-BCFD-DA1941FD506E}"/>
              </a:ext>
            </a:extLst>
          </p:cNvPr>
          <p:cNvSpPr/>
          <p:nvPr/>
        </p:nvSpPr>
        <p:spPr>
          <a:xfrm>
            <a:off x="997222" y="1755802"/>
            <a:ext cx="6598788" cy="181588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panose="020F0502020204030204"/>
                <a:ea typeface="+mn-ea"/>
                <a:cs typeface="+mn-cs"/>
              </a:rPr>
              <a:t>Study Summary: </a:t>
            </a:r>
            <a:endParaRPr kumimoji="0" lang="en-US" sz="1600" b="0" i="0" u="none" strike="noStrike" kern="1200" cap="none" spc="0" normalizeH="0" baseline="0" noProof="0">
              <a:ln>
                <a:noFill/>
              </a:ln>
              <a:solidFill>
                <a:srgbClr val="262627"/>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4C4C4E"/>
                </a:solidFill>
                <a:effectLst/>
                <a:uLnTx/>
                <a:uFillTx/>
                <a:latin typeface="Calibri" panose="020F0502020204030204"/>
                <a:ea typeface="+mn-lt"/>
                <a:cs typeface="Calibri" panose="020F0502020204030204"/>
              </a:rPr>
              <a:t>67 patients either receiving AlloSure surveillance or tested for clinical suspicion of rejection from Cedars Sinai &amp; UTHealth</a:t>
            </a:r>
            <a:endParaRPr kumimoji="0" lang="en-US" sz="1600" b="0" i="0" u="none" strike="noStrike" kern="1200" cap="none" spc="0" normalizeH="0" baseline="0" noProof="0">
              <a:ln>
                <a:noFill/>
              </a:ln>
              <a:solidFill>
                <a:srgbClr val="4C4C4E">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4C4C4E"/>
                </a:solidFill>
                <a:effectLst/>
                <a:uLnTx/>
                <a:uFillTx/>
                <a:latin typeface="Calibri" panose="020F0502020204030204"/>
                <a:ea typeface="+mn-lt"/>
                <a:cs typeface="Calibri" panose="020F0502020204030204"/>
              </a:rPr>
              <a:t>Includes living donor recipients (n=11), highly sensitized recipients (n=10), and patients maintained on steroid-sparing regimens (31%), encompassing a broad spectrum of immunologic risk</a:t>
            </a:r>
            <a:endParaRPr kumimoji="0" lang="en-US" sz="1600" b="0" i="0" u="none" strike="noStrike" kern="1200" cap="none" spc="0" normalizeH="0" baseline="0" noProof="0">
              <a:ln>
                <a:noFill/>
              </a:ln>
              <a:solidFill>
                <a:srgbClr val="4C4C4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D13333"/>
              </a:solidFill>
              <a:effectLst/>
              <a:uLnTx/>
              <a:uFillTx/>
              <a:latin typeface="Calibri" panose="020F0502020204030204"/>
              <a:ea typeface="+mn-ea"/>
              <a:cs typeface="Calibri"/>
            </a:endParaRPr>
          </a:p>
        </p:txBody>
      </p:sp>
      <p:sp>
        <p:nvSpPr>
          <p:cNvPr id="8" name="Rectangle 7">
            <a:extLst>
              <a:ext uri="{FF2B5EF4-FFF2-40B4-BE49-F238E27FC236}">
                <a16:creationId xmlns:a16="http://schemas.microsoft.com/office/drawing/2014/main" id="{7004C21F-086E-8F49-A77D-6AA3BEBEECBC}"/>
              </a:ext>
            </a:extLst>
          </p:cNvPr>
          <p:cNvSpPr/>
          <p:nvPr/>
        </p:nvSpPr>
        <p:spPr>
          <a:xfrm>
            <a:off x="997222" y="3171584"/>
            <a:ext cx="6155019"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13333"/>
                </a:solidFill>
                <a:effectLst/>
                <a:uLnTx/>
                <a:uFillTx/>
                <a:latin typeface="Calibri" panose="020F0502020204030204"/>
                <a:ea typeface="+mn-ea"/>
                <a:cs typeface="+mn-cs"/>
              </a:rPr>
              <a:t>Study Conclusions: </a:t>
            </a:r>
            <a:endParaRPr kumimoji="0" lang="en-US" sz="1600" b="1" i="0" u="none" strike="noStrike" kern="1200" cap="none" spc="0" normalizeH="0" baseline="0" noProof="0">
              <a:ln>
                <a:noFill/>
              </a:ln>
              <a:solidFill>
                <a:srgbClr val="D13333"/>
              </a:solidFill>
              <a:effectLst/>
              <a:uLnTx/>
              <a:uFillTx/>
              <a:latin typeface="Calibri" panose="020F0502020204030204"/>
              <a:ea typeface="+mn-ea"/>
              <a:cs typeface="Calibri"/>
            </a:endParaRPr>
          </a:p>
        </p:txBody>
      </p:sp>
      <p:sp>
        <p:nvSpPr>
          <p:cNvPr id="12" name="TextBox 11"/>
          <p:cNvSpPr txBox="1"/>
          <p:nvPr/>
        </p:nvSpPr>
        <p:spPr>
          <a:xfrm>
            <a:off x="7418435" y="1672379"/>
            <a:ext cx="32924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4C4E"/>
                </a:solidFill>
                <a:effectLst/>
                <a:uLnTx/>
                <a:uFillTx/>
                <a:latin typeface="Calibri" panose="020F0502020204030204"/>
                <a:ea typeface="+mn-ea"/>
                <a:cs typeface="+mn-cs"/>
              </a:rPr>
              <a:t>Course of AlloSure dd-</a:t>
            </a:r>
            <a:r>
              <a:rPr kumimoji="0" lang="en-US" sz="1600" b="1" i="0" u="none" strike="noStrike" kern="1200" cap="none" spc="0" normalizeH="0" baseline="0" noProof="0" err="1">
                <a:ln>
                  <a:noFill/>
                </a:ln>
                <a:solidFill>
                  <a:srgbClr val="4C4C4E"/>
                </a:solidFill>
                <a:effectLst/>
                <a:uLnTx/>
                <a:uFillTx/>
                <a:latin typeface="Calibri" panose="020F0502020204030204"/>
                <a:ea typeface="+mn-ea"/>
                <a:cs typeface="+mn-cs"/>
              </a:rPr>
              <a:t>cfDNA</a:t>
            </a:r>
            <a:r>
              <a:rPr kumimoji="0" lang="en-US" sz="1600" b="1" i="0" u="none" strike="noStrike" kern="1200" cap="none" spc="0" normalizeH="0" baseline="0" noProof="0">
                <a:ln>
                  <a:noFill/>
                </a:ln>
                <a:solidFill>
                  <a:srgbClr val="4C4C4E"/>
                </a:solidFill>
                <a:effectLst/>
                <a:uLnTx/>
                <a:uFillTx/>
                <a:latin typeface="Calibri" panose="020F0502020204030204"/>
                <a:ea typeface="+mn-ea"/>
                <a:cs typeface="+mn-cs"/>
              </a:rPr>
              <a:t> scores</a:t>
            </a:r>
          </a:p>
        </p:txBody>
      </p:sp>
      <p:sp>
        <p:nvSpPr>
          <p:cNvPr id="16" name="Rectangle 15">
            <a:extLst>
              <a:ext uri="{FF2B5EF4-FFF2-40B4-BE49-F238E27FC236}">
                <a16:creationId xmlns:a16="http://schemas.microsoft.com/office/drawing/2014/main" id="{18DE2CEC-8381-4C5E-B2AB-99832EF59732}"/>
              </a:ext>
            </a:extLst>
          </p:cNvPr>
          <p:cNvSpPr/>
          <p:nvPr/>
        </p:nvSpPr>
        <p:spPr>
          <a:xfrm>
            <a:off x="645061" y="1281396"/>
            <a:ext cx="10042847" cy="4090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“Donor-derived cell-free DNA (dd-</a:t>
            </a:r>
            <a:r>
              <a:rPr kumimoji="0" lang="en-US" sz="1400" b="0" i="1" u="none" strike="noStrike" kern="1200" cap="none" spc="0" normalizeH="0" baseline="0" noProof="0" err="1">
                <a:ln>
                  <a:noFill/>
                </a:ln>
                <a:solidFill>
                  <a:prstClr val="white"/>
                </a:solidFill>
                <a:effectLst/>
                <a:uLnTx/>
                <a:uFillTx/>
                <a:latin typeface="Calibri" panose="020F0502020204030204"/>
                <a:ea typeface="+mn-ea"/>
                <a:cs typeface="+mn-cs"/>
              </a:rPr>
              <a:t>cfDNA</a:t>
            </a:r>
            <a:r>
              <a:rPr kumimoji="0" lang="en-US" sz="1400" b="0" i="1" u="none" strike="noStrike" kern="1200" cap="none" spc="0" normalizeH="0" baseline="0" noProof="0">
                <a:ln>
                  <a:noFill/>
                </a:ln>
                <a:solidFill>
                  <a:prstClr val="white"/>
                </a:solidFill>
                <a:effectLst/>
                <a:uLnTx/>
                <a:uFillTx/>
                <a:latin typeface="Calibri" panose="020F0502020204030204"/>
                <a:ea typeface="+mn-ea"/>
                <a:cs typeface="+mn-cs"/>
              </a:rPr>
              <a:t>) for detection of allograft rejection in pediatric kidney transplants”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Pediatric Transplantation, 2020</a:t>
            </a:r>
          </a:p>
        </p:txBody>
      </p:sp>
      <p:pic>
        <p:nvPicPr>
          <p:cNvPr id="2" name="Picture 3" descr="Chart, box and whisker chart&#10;&#10;Description automatically generated">
            <a:extLst>
              <a:ext uri="{FF2B5EF4-FFF2-40B4-BE49-F238E27FC236}">
                <a16:creationId xmlns:a16="http://schemas.microsoft.com/office/drawing/2014/main" id="{308483CB-FA10-403E-8764-D7F0E9D83E89}"/>
              </a:ext>
            </a:extLst>
          </p:cNvPr>
          <p:cNvPicPr>
            <a:picLocks noChangeAspect="1"/>
          </p:cNvPicPr>
          <p:nvPr/>
        </p:nvPicPr>
        <p:blipFill>
          <a:blip r:embed="rId3"/>
          <a:stretch>
            <a:fillRect/>
          </a:stretch>
        </p:blipFill>
        <p:spPr>
          <a:xfrm>
            <a:off x="7657734" y="1970152"/>
            <a:ext cx="3337121" cy="1748995"/>
          </a:xfrm>
          <a:prstGeom prst="rect">
            <a:avLst/>
          </a:prstGeom>
          <a:ln>
            <a:solidFill>
              <a:schemeClr val="accent4"/>
            </a:solidFill>
          </a:ln>
        </p:spPr>
      </p:pic>
      <p:pic>
        <p:nvPicPr>
          <p:cNvPr id="4" name="Picture 4" descr="Chart, box and whisker chart&#10;&#10;Description automatically generated">
            <a:extLst>
              <a:ext uri="{FF2B5EF4-FFF2-40B4-BE49-F238E27FC236}">
                <a16:creationId xmlns:a16="http://schemas.microsoft.com/office/drawing/2014/main" id="{090D8FAC-D0EE-4786-A0ED-3201EC7BEEB6}"/>
              </a:ext>
            </a:extLst>
          </p:cNvPr>
          <p:cNvPicPr>
            <a:picLocks noChangeAspect="1"/>
          </p:cNvPicPr>
          <p:nvPr/>
        </p:nvPicPr>
        <p:blipFill rotWithShape="1">
          <a:blip r:embed="rId4"/>
          <a:srcRect/>
          <a:stretch/>
        </p:blipFill>
        <p:spPr>
          <a:xfrm>
            <a:off x="7596010" y="3778897"/>
            <a:ext cx="3508722" cy="2599026"/>
          </a:xfrm>
          <a:prstGeom prst="rect">
            <a:avLst/>
          </a:prstGeom>
        </p:spPr>
      </p:pic>
      <p:sp>
        <p:nvSpPr>
          <p:cNvPr id="24" name="TextBox 23">
            <a:extLst>
              <a:ext uri="{FF2B5EF4-FFF2-40B4-BE49-F238E27FC236}">
                <a16:creationId xmlns:a16="http://schemas.microsoft.com/office/drawing/2014/main" id="{2E770195-3891-41BC-A907-AAA44C49EDE4}"/>
              </a:ext>
            </a:extLst>
          </p:cNvPr>
          <p:cNvSpPr txBox="1"/>
          <p:nvPr/>
        </p:nvSpPr>
        <p:spPr>
          <a:xfrm>
            <a:off x="737436" y="6519446"/>
            <a:ext cx="53585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4C4C4E"/>
                </a:solidFill>
                <a:effectLst/>
                <a:uLnTx/>
                <a:uFillTx/>
                <a:latin typeface="Calibri" panose="020F0502020204030204"/>
                <a:ea typeface="+mn-ea"/>
                <a:cs typeface="+mn-cs"/>
              </a:rPr>
              <a:t>1</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Bloom RD et al. J Am Soc Nephrol. 2017;28(7): 2221-2232. </a:t>
            </a:r>
            <a:b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The DART Study was a prospective, 14-center study, and is the clinical validation study for AlloSure</a:t>
            </a:r>
          </a:p>
        </p:txBody>
      </p:sp>
      <p:sp>
        <p:nvSpPr>
          <p:cNvPr id="13" name="TextBox 12">
            <a:extLst>
              <a:ext uri="{FF2B5EF4-FFF2-40B4-BE49-F238E27FC236}">
                <a16:creationId xmlns:a16="http://schemas.microsoft.com/office/drawing/2014/main" id="{CACCC98D-F32E-445D-9868-6E790D162440}"/>
              </a:ext>
            </a:extLst>
          </p:cNvPr>
          <p:cNvSpPr txBox="1"/>
          <p:nvPr/>
        </p:nvSpPr>
        <p:spPr>
          <a:xfrm>
            <a:off x="1138518" y="3418167"/>
            <a:ext cx="6279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In a cohort of pediatric kidney transplant patients undergoing either routine surveillance or for-cause AlloSure testing, the findings show:</a:t>
            </a:r>
          </a:p>
        </p:txBody>
      </p:sp>
      <p:pic>
        <p:nvPicPr>
          <p:cNvPr id="6" name="Picture 5">
            <a:extLst>
              <a:ext uri="{FF2B5EF4-FFF2-40B4-BE49-F238E27FC236}">
                <a16:creationId xmlns:a16="http://schemas.microsoft.com/office/drawing/2014/main" id="{E9004E7C-BA35-49C0-975A-2EEF0020E0BE}"/>
              </a:ext>
            </a:extLst>
          </p:cNvPr>
          <p:cNvPicPr>
            <a:picLocks noChangeAspect="1"/>
          </p:cNvPicPr>
          <p:nvPr/>
        </p:nvPicPr>
        <p:blipFill>
          <a:blip r:embed="rId5"/>
          <a:stretch>
            <a:fillRect/>
          </a:stretch>
        </p:blipFill>
        <p:spPr>
          <a:xfrm>
            <a:off x="984794" y="3851963"/>
            <a:ext cx="5859132" cy="2530537"/>
          </a:xfrm>
          <a:prstGeom prst="rect">
            <a:avLst/>
          </a:prstGeom>
        </p:spPr>
      </p:pic>
    </p:spTree>
    <p:extLst>
      <p:ext uri="{BB962C8B-B14F-4D97-AF65-F5344CB8AC3E}">
        <p14:creationId xmlns:p14="http://schemas.microsoft.com/office/powerpoint/2010/main" val="3165986431"/>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9076CC9-2B83-4E03-969A-68DA0FBF1DFE}"/>
              </a:ext>
            </a:extLst>
          </p:cNvPr>
          <p:cNvPicPr>
            <a:picLocks noChangeAspect="1"/>
          </p:cNvPicPr>
          <p:nvPr/>
        </p:nvPicPr>
        <p:blipFill>
          <a:blip r:embed="rId3"/>
          <a:stretch>
            <a:fillRect/>
          </a:stretch>
        </p:blipFill>
        <p:spPr>
          <a:xfrm>
            <a:off x="6585435" y="2609030"/>
            <a:ext cx="4785228" cy="2677884"/>
          </a:xfrm>
          <a:prstGeom prst="rect">
            <a:avLst/>
          </a:prstGeom>
          <a:noFill/>
          <a:ln cap="flat">
            <a:noFill/>
          </a:ln>
        </p:spPr>
      </p:pic>
      <p:sp>
        <p:nvSpPr>
          <p:cNvPr id="4" name="Rectangle 6">
            <a:extLst>
              <a:ext uri="{FF2B5EF4-FFF2-40B4-BE49-F238E27FC236}">
                <a16:creationId xmlns:a16="http://schemas.microsoft.com/office/drawing/2014/main" id="{9D2C95F0-C953-4C2F-B922-BFF5A501BFD9}"/>
              </a:ext>
            </a:extLst>
          </p:cNvPr>
          <p:cNvSpPr/>
          <p:nvPr/>
        </p:nvSpPr>
        <p:spPr>
          <a:xfrm>
            <a:off x="6672943" y="1828800"/>
            <a:ext cx="4697720" cy="696681"/>
          </a:xfrm>
          <a:prstGeom prst="rect">
            <a:avLst/>
          </a:prstGeom>
          <a:solidFill>
            <a:schemeClr val="bg2">
              <a:lumMod val="95000"/>
            </a:schemeClr>
          </a:solidFill>
          <a:ln w="25402"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4C4C4E"/>
                </a:solidFill>
                <a:effectLst/>
                <a:uLnTx/>
                <a:uFillTx/>
                <a:latin typeface="Calibri"/>
                <a:ea typeface="+mn-ea"/>
                <a:cs typeface="+mn-cs"/>
              </a:rPr>
              <a:t>Anand, et al. ATC 2020 abstract shows a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4C4C4E"/>
                </a:solidFill>
                <a:effectLst/>
                <a:uLnTx/>
                <a:uFillTx/>
                <a:latin typeface="Calibri"/>
                <a:ea typeface="+mn-ea"/>
                <a:cs typeface="+mn-cs"/>
              </a:rPr>
              <a:t>141% Relative Change</a:t>
            </a:r>
          </a:p>
        </p:txBody>
      </p:sp>
      <p:pic>
        <p:nvPicPr>
          <p:cNvPr id="5" name="Picture 7">
            <a:extLst>
              <a:ext uri="{FF2B5EF4-FFF2-40B4-BE49-F238E27FC236}">
                <a16:creationId xmlns:a16="http://schemas.microsoft.com/office/drawing/2014/main" id="{F7ED6855-AE73-47CB-9BFF-FFAD31CDCE88}"/>
              </a:ext>
            </a:extLst>
          </p:cNvPr>
          <p:cNvPicPr>
            <a:picLocks noChangeAspect="1"/>
          </p:cNvPicPr>
          <p:nvPr/>
        </p:nvPicPr>
        <p:blipFill>
          <a:blip r:embed="rId4"/>
          <a:stretch>
            <a:fillRect/>
          </a:stretch>
        </p:blipFill>
        <p:spPr>
          <a:xfrm>
            <a:off x="1060274" y="3472543"/>
            <a:ext cx="5400172" cy="2299807"/>
          </a:xfrm>
          <a:prstGeom prst="rect">
            <a:avLst/>
          </a:prstGeom>
          <a:noFill/>
          <a:ln cap="flat">
            <a:noFill/>
          </a:ln>
        </p:spPr>
      </p:pic>
      <p:pic>
        <p:nvPicPr>
          <p:cNvPr id="6" name="Picture 8">
            <a:extLst>
              <a:ext uri="{FF2B5EF4-FFF2-40B4-BE49-F238E27FC236}">
                <a16:creationId xmlns:a16="http://schemas.microsoft.com/office/drawing/2014/main" id="{B6792A9A-EE2E-4016-BFEB-58D359A15253}"/>
              </a:ext>
            </a:extLst>
          </p:cNvPr>
          <p:cNvPicPr>
            <a:picLocks noChangeAspect="1"/>
          </p:cNvPicPr>
          <p:nvPr/>
        </p:nvPicPr>
        <p:blipFill>
          <a:blip r:embed="rId5"/>
          <a:stretch>
            <a:fillRect/>
          </a:stretch>
        </p:blipFill>
        <p:spPr>
          <a:xfrm>
            <a:off x="1191984" y="2794004"/>
            <a:ext cx="3124203" cy="634995"/>
          </a:xfrm>
          <a:prstGeom prst="rect">
            <a:avLst/>
          </a:prstGeom>
          <a:noFill/>
          <a:ln cap="flat">
            <a:noFill/>
          </a:ln>
        </p:spPr>
      </p:pic>
      <p:sp>
        <p:nvSpPr>
          <p:cNvPr id="7" name="Rectangle 9">
            <a:extLst>
              <a:ext uri="{FF2B5EF4-FFF2-40B4-BE49-F238E27FC236}">
                <a16:creationId xmlns:a16="http://schemas.microsoft.com/office/drawing/2014/main" id="{F0E7FD45-ED55-49CC-B49A-088599AFAD39}"/>
              </a:ext>
            </a:extLst>
          </p:cNvPr>
          <p:cNvSpPr/>
          <p:nvPr/>
        </p:nvSpPr>
        <p:spPr>
          <a:xfrm>
            <a:off x="1398273" y="1828800"/>
            <a:ext cx="4697720" cy="696681"/>
          </a:xfrm>
          <a:prstGeom prst="rect">
            <a:avLst/>
          </a:prstGeom>
          <a:solidFill>
            <a:schemeClr val="bg2">
              <a:lumMod val="95000"/>
            </a:schemeClr>
          </a:solidFill>
          <a:ln w="25402"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4C4C4E"/>
                </a:solidFill>
                <a:effectLst/>
                <a:uLnTx/>
                <a:uFillTx/>
                <a:latin typeface="Calibri"/>
                <a:ea typeface="+mn-ea"/>
                <a:cs typeface="+mn-cs"/>
              </a:rPr>
              <a:t>Bromberg, et al. JASN 2017 publication shows a </a:t>
            </a:r>
            <a:r>
              <a:rPr kumimoji="0" lang="en-US" sz="1800" b="1" i="0" u="none" strike="noStrike" kern="1200" cap="none" spc="0" normalizeH="0" baseline="0" noProof="0">
                <a:ln>
                  <a:noFill/>
                </a:ln>
                <a:solidFill>
                  <a:srgbClr val="4C4C4E"/>
                </a:solidFill>
                <a:effectLst/>
                <a:uLnTx/>
                <a:uFillTx/>
                <a:latin typeface="Calibri"/>
                <a:ea typeface="+mn-ea"/>
                <a:cs typeface="+mn-cs"/>
              </a:rPr>
              <a:t>61% Relative Change</a:t>
            </a:r>
          </a:p>
        </p:txBody>
      </p:sp>
      <p:sp>
        <p:nvSpPr>
          <p:cNvPr id="8" name="Text Placeholder 7">
            <a:extLst>
              <a:ext uri="{FF2B5EF4-FFF2-40B4-BE49-F238E27FC236}">
                <a16:creationId xmlns:a16="http://schemas.microsoft.com/office/drawing/2014/main" id="{E0C8652E-E414-434F-9480-1F3D81894154}"/>
              </a:ext>
            </a:extLst>
          </p:cNvPr>
          <p:cNvSpPr>
            <a:spLocks noGrp="1"/>
          </p:cNvSpPr>
          <p:nvPr>
            <p:ph type="body" sz="quarter" idx="11"/>
          </p:nvPr>
        </p:nvSpPr>
        <p:spPr/>
        <p:txBody>
          <a:bodyPr/>
          <a:lstStyle/>
          <a:p>
            <a:r>
              <a:rPr lang="en-US"/>
              <a:t>Relative Change Guidance for Clinical Care</a:t>
            </a:r>
          </a:p>
        </p:txBody>
      </p:sp>
      <p:sp>
        <p:nvSpPr>
          <p:cNvPr id="2" name="Slide Number Placeholder 1">
            <a:extLst>
              <a:ext uri="{FF2B5EF4-FFF2-40B4-BE49-F238E27FC236}">
                <a16:creationId xmlns:a16="http://schemas.microsoft.com/office/drawing/2014/main" id="{8D600F0B-01F9-407E-869C-697DF8FD3E37}"/>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27</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EB6632-0B02-4A83-8DC0-87824BFE4522}"/>
              </a:ext>
            </a:extLst>
          </p:cNvPr>
          <p:cNvSpPr/>
          <p:nvPr/>
        </p:nvSpPr>
        <p:spPr>
          <a:xfrm>
            <a:off x="2707064" y="1253764"/>
            <a:ext cx="8455843" cy="12631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err="1">
                <a:ln>
                  <a:noFill/>
                </a:ln>
                <a:solidFill>
                  <a:srgbClr val="C00000"/>
                </a:solidFill>
                <a:effectLst/>
                <a:uLnTx/>
                <a:uFillTx/>
                <a:latin typeface="Calibri" panose="020F0502020204030204"/>
                <a:ea typeface="+mn-ea"/>
                <a:cs typeface="+mn-cs"/>
              </a:rPr>
              <a:t>AlloSure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is best used as a surveillance test to measure changes in dd-</a:t>
            </a:r>
            <a:r>
              <a:rPr kumimoji="0" lang="en-US" sz="2200" b="0" i="0"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cfDNA</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over time. By establishing a baseline for </a:t>
            </a:r>
            <a:r>
              <a:rPr kumimoji="0" lang="en-US" sz="2200" b="0" i="0"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AlloSure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levels, it is possible to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identify clinically meaningful increases/decreases.</a:t>
            </a:r>
          </a:p>
        </p:txBody>
      </p:sp>
      <p:sp>
        <p:nvSpPr>
          <p:cNvPr id="11" name="Rectangle 10">
            <a:extLst>
              <a:ext uri="{FF2B5EF4-FFF2-40B4-BE49-F238E27FC236}">
                <a16:creationId xmlns:a16="http://schemas.microsoft.com/office/drawing/2014/main" id="{E9C75C8B-9061-4B12-8CA6-166A91F2EA7D}"/>
              </a:ext>
            </a:extLst>
          </p:cNvPr>
          <p:cNvSpPr/>
          <p:nvPr/>
        </p:nvSpPr>
        <p:spPr>
          <a:xfrm>
            <a:off x="2707064" y="4841334"/>
            <a:ext cx="8455843" cy="12631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The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variation in stable healthy patients </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serves as a reference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this is called</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the “relative change value”,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or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“RCV”.</a:t>
            </a:r>
          </a:p>
        </p:txBody>
      </p:sp>
      <p:sp>
        <p:nvSpPr>
          <p:cNvPr id="12" name="Rectangle 11">
            <a:extLst>
              <a:ext uri="{FF2B5EF4-FFF2-40B4-BE49-F238E27FC236}">
                <a16:creationId xmlns:a16="http://schemas.microsoft.com/office/drawing/2014/main" id="{2F490A3E-B205-4DC5-94B4-F559E7A62443}"/>
              </a:ext>
            </a:extLst>
          </p:cNvPr>
          <p:cNvSpPr/>
          <p:nvPr/>
        </p:nvSpPr>
        <p:spPr>
          <a:xfrm>
            <a:off x="2707064" y="3047548"/>
            <a:ext cx="8455843" cy="12631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To determine the threshold for a clinically meaningful change in </a:t>
            </a:r>
            <a:r>
              <a:rPr kumimoji="0" lang="en-US" sz="2200" b="1" i="0" u="none" strike="noStrike" kern="1200" cap="none" spc="0" normalizeH="0" baseline="0" noProof="0" err="1">
                <a:ln>
                  <a:noFill/>
                </a:ln>
                <a:solidFill>
                  <a:srgbClr val="C00000"/>
                </a:solidFill>
                <a:effectLst/>
                <a:uLnTx/>
                <a:uFillTx/>
                <a:latin typeface="Calibri" panose="020F0502020204030204"/>
                <a:ea typeface="+mn-ea"/>
                <a:cs typeface="+mn-cs"/>
              </a:rPr>
              <a:t>AlloSure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levels, it is essential to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understand the difference between biological variation and pathological variation. </a:t>
            </a:r>
          </a:p>
        </p:txBody>
      </p:sp>
      <p:pic>
        <p:nvPicPr>
          <p:cNvPr id="16" name="Graphic 15" descr="Upward trend">
            <a:extLst>
              <a:ext uri="{FF2B5EF4-FFF2-40B4-BE49-F238E27FC236}">
                <a16:creationId xmlns:a16="http://schemas.microsoft.com/office/drawing/2014/main" id="{715023AC-FC20-4E2D-ABB7-8D7D69CFD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8713" y="1377766"/>
            <a:ext cx="914400" cy="914400"/>
          </a:xfrm>
          <a:prstGeom prst="rect">
            <a:avLst/>
          </a:prstGeom>
        </p:spPr>
      </p:pic>
      <p:pic>
        <p:nvPicPr>
          <p:cNvPr id="18" name="Graphic 17" descr="Head with gears">
            <a:extLst>
              <a:ext uri="{FF2B5EF4-FFF2-40B4-BE49-F238E27FC236}">
                <a16:creationId xmlns:a16="http://schemas.microsoft.com/office/drawing/2014/main" id="{1332A6B4-EB0B-486E-B829-6EE24AD86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8713" y="3221944"/>
            <a:ext cx="914400" cy="914400"/>
          </a:xfrm>
          <a:prstGeom prst="rect">
            <a:avLst/>
          </a:prstGeom>
        </p:spPr>
      </p:pic>
      <p:sp>
        <p:nvSpPr>
          <p:cNvPr id="19" name="TextBox 18">
            <a:extLst>
              <a:ext uri="{FF2B5EF4-FFF2-40B4-BE49-F238E27FC236}">
                <a16:creationId xmlns:a16="http://schemas.microsoft.com/office/drawing/2014/main" id="{A5E1F278-22E3-4FD1-BE0F-B6A102BEC660}"/>
              </a:ext>
            </a:extLst>
          </p:cNvPr>
          <p:cNvSpPr txBox="1"/>
          <p:nvPr/>
        </p:nvSpPr>
        <p:spPr>
          <a:xfrm>
            <a:off x="1399880" y="5118986"/>
            <a:ext cx="1172066" cy="783193"/>
          </a:xfrm>
          <a:prstGeom prst="round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RCV</a:t>
            </a:r>
          </a:p>
        </p:txBody>
      </p:sp>
      <p:sp>
        <p:nvSpPr>
          <p:cNvPr id="3" name="Text Placeholder 2">
            <a:extLst>
              <a:ext uri="{FF2B5EF4-FFF2-40B4-BE49-F238E27FC236}">
                <a16:creationId xmlns:a16="http://schemas.microsoft.com/office/drawing/2014/main" id="{F34F906E-733C-426D-8A09-1BBDCF0B1B39}"/>
              </a:ext>
            </a:extLst>
          </p:cNvPr>
          <p:cNvSpPr>
            <a:spLocks noGrp="1"/>
          </p:cNvSpPr>
          <p:nvPr>
            <p:ph type="body" sz="quarter" idx="11"/>
          </p:nvPr>
        </p:nvSpPr>
        <p:spPr/>
        <p:txBody>
          <a:bodyPr/>
          <a:lstStyle/>
          <a:p>
            <a:r>
              <a:rPr lang="en-US"/>
              <a:t>What is Relative Change Value (RCV)?</a:t>
            </a:r>
          </a:p>
        </p:txBody>
      </p:sp>
      <p:sp>
        <p:nvSpPr>
          <p:cNvPr id="2" name="Slide Number Placeholder 1">
            <a:extLst>
              <a:ext uri="{FF2B5EF4-FFF2-40B4-BE49-F238E27FC236}">
                <a16:creationId xmlns:a16="http://schemas.microsoft.com/office/drawing/2014/main" id="{15F3EA85-24D6-490F-AC4E-FB668B23C728}"/>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28</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379840909"/>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808315-8983-4733-B7F9-9BD644402553}"/>
              </a:ext>
            </a:extLst>
          </p:cNvPr>
          <p:cNvSpPr/>
          <p:nvPr/>
        </p:nvSpPr>
        <p:spPr>
          <a:xfrm>
            <a:off x="1159033" y="1184892"/>
            <a:ext cx="9873934" cy="7918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How much is a clinically meaningful change in </a:t>
            </a:r>
            <a:r>
              <a:rPr kumimoji="0" lang="en-US" sz="2600" b="0" i="0" u="none" strike="noStrike" kern="1200" cap="none" spc="0" normalizeH="0" baseline="0" noProof="0" err="1">
                <a:ln>
                  <a:noFill/>
                </a:ln>
                <a:solidFill>
                  <a:prstClr val="white"/>
                </a:solidFill>
                <a:effectLst/>
                <a:uLnTx/>
                <a:uFillTx/>
                <a:latin typeface="Calibri" panose="020F0502020204030204"/>
                <a:ea typeface="+mn-ea"/>
                <a:cs typeface="+mn-cs"/>
              </a:rPr>
              <a:t>AlloSure</a:t>
            </a: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 levels?</a:t>
            </a:r>
          </a:p>
        </p:txBody>
      </p:sp>
      <p:sp>
        <p:nvSpPr>
          <p:cNvPr id="2" name="Rectangle 1">
            <a:extLst>
              <a:ext uri="{FF2B5EF4-FFF2-40B4-BE49-F238E27FC236}">
                <a16:creationId xmlns:a16="http://schemas.microsoft.com/office/drawing/2014/main" id="{C613977B-9A02-4516-A08B-FCAF7E426DDD}"/>
              </a:ext>
            </a:extLst>
          </p:cNvPr>
          <p:cNvSpPr/>
          <p:nvPr/>
        </p:nvSpPr>
        <p:spPr>
          <a:xfrm>
            <a:off x="2078527" y="2121561"/>
            <a:ext cx="8034946" cy="2328421"/>
          </a:xfrm>
          <a:prstGeom prst="rect">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In the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DART Study</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Bromberg and colleagues found </a:t>
            </a:r>
            <a:r>
              <a:rPr kumimoji="0" lang="en-US" sz="2200" b="0" i="0"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AlloSure’s</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RCV to be </a:t>
            </a:r>
            <a:r>
              <a:rPr kumimoji="0" lang="en-US" sz="2600" b="1" i="0" u="none" strike="noStrike" kern="1200" cap="none" spc="0" normalizeH="0" baseline="0" noProof="0">
                <a:ln>
                  <a:noFill/>
                </a:ln>
                <a:solidFill>
                  <a:srgbClr val="C00000"/>
                </a:solidFill>
                <a:effectLst/>
                <a:uLnTx/>
                <a:uFillTx/>
                <a:latin typeface="Calibri" panose="020F0502020204030204"/>
                <a:ea typeface="+mn-ea"/>
                <a:cs typeface="+mn-cs"/>
              </a:rPr>
              <a:t>61%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a:t>
            </a:r>
            <a:r>
              <a:rPr kumimoji="0" lang="en-US" sz="2200" b="0" i="0"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erial</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increases in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AlloSure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up to 61% </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may be attributed to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normal biological variation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a:t>
            </a:r>
            <a:r>
              <a:rPr kumimoji="0" lang="en-US" sz="2200" b="0" i="0" u="none" strike="noStrike" kern="1200" cap="none" spc="0" normalizeH="0" baseline="0" noProof="0" err="1">
                <a:ln>
                  <a:noFill/>
                </a:ln>
                <a:solidFill>
                  <a:srgbClr val="4C4C4E">
                    <a:lumMod val="50000"/>
                  </a:srgbClr>
                </a:solidFill>
                <a:effectLst/>
                <a:uLnTx/>
                <a:uFillTx/>
                <a:latin typeface="Calibri" panose="020F0502020204030204"/>
                <a:ea typeface="+mn-ea"/>
                <a:cs typeface="+mn-cs"/>
              </a:rPr>
              <a:t>erial</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increases in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AlloSure</a:t>
            </a: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 </a:t>
            </a:r>
            <a:r>
              <a:rPr kumimoji="0" lang="en-US" sz="2200" b="1" i="0" u="none" strike="noStrike" kern="1200" cap="none" spc="0" normalizeH="0" baseline="0" noProof="0">
                <a:ln>
                  <a:noFill/>
                </a:ln>
                <a:solidFill>
                  <a:srgbClr val="C00000"/>
                </a:solidFill>
                <a:effectLst/>
                <a:uLnTx/>
                <a:uFillTx/>
                <a:latin typeface="Calibri" panose="020F0502020204030204"/>
                <a:ea typeface="+mn-ea"/>
                <a:cs typeface="+mn-cs"/>
              </a:rPr>
              <a:t>greater than 61% exceeds expected biological variation</a:t>
            </a:r>
          </a:p>
        </p:txBody>
      </p:sp>
      <p:sp>
        <p:nvSpPr>
          <p:cNvPr id="6" name="Rectangle 5">
            <a:extLst>
              <a:ext uri="{FF2B5EF4-FFF2-40B4-BE49-F238E27FC236}">
                <a16:creationId xmlns:a16="http://schemas.microsoft.com/office/drawing/2014/main" id="{35351E7B-9BD8-4161-A360-39244D7C3BFA}"/>
              </a:ext>
            </a:extLst>
          </p:cNvPr>
          <p:cNvSpPr/>
          <p:nvPr/>
        </p:nvSpPr>
        <p:spPr>
          <a:xfrm>
            <a:off x="1286387" y="4655210"/>
            <a:ext cx="9873934" cy="7918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How is knowing RCV useful for monitoring kidney transplant patients?</a:t>
            </a:r>
          </a:p>
        </p:txBody>
      </p:sp>
      <p:sp>
        <p:nvSpPr>
          <p:cNvPr id="7" name="Rectangle 6">
            <a:extLst>
              <a:ext uri="{FF2B5EF4-FFF2-40B4-BE49-F238E27FC236}">
                <a16:creationId xmlns:a16="http://schemas.microsoft.com/office/drawing/2014/main" id="{2C1BFAA0-471D-43CF-9964-1E59B8D164F2}"/>
              </a:ext>
            </a:extLst>
          </p:cNvPr>
          <p:cNvSpPr/>
          <p:nvPr/>
        </p:nvSpPr>
        <p:spPr>
          <a:xfrm>
            <a:off x="2078526" y="5682453"/>
            <a:ext cx="8034947" cy="871859"/>
          </a:xfrm>
          <a:prstGeom prst="rect">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Monitoring RCV enables clinicians to </a:t>
            </a:r>
            <a:r>
              <a:rPr kumimoji="0" lang="en-US" sz="22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build a better picture of their patient’s graft health</a:t>
            </a:r>
          </a:p>
        </p:txBody>
      </p:sp>
      <p:sp>
        <p:nvSpPr>
          <p:cNvPr id="9" name="Text Placeholder 2">
            <a:extLst>
              <a:ext uri="{FF2B5EF4-FFF2-40B4-BE49-F238E27FC236}">
                <a16:creationId xmlns:a16="http://schemas.microsoft.com/office/drawing/2014/main" id="{66435E8A-DA92-442E-BFE4-483CBCBCE077}"/>
              </a:ext>
            </a:extLst>
          </p:cNvPr>
          <p:cNvSpPr>
            <a:spLocks noGrp="1"/>
          </p:cNvSpPr>
          <p:nvPr>
            <p:ph type="body" sz="quarter" idx="11"/>
          </p:nvPr>
        </p:nvSpPr>
        <p:spPr>
          <a:xfrm>
            <a:off x="1694314" y="449998"/>
            <a:ext cx="9782253" cy="517156"/>
          </a:xfrm>
        </p:spPr>
        <p:txBody>
          <a:bodyPr/>
          <a:lstStyle/>
          <a:p>
            <a:r>
              <a:rPr lang="en-US"/>
              <a:t>Utility of Relative Change Value (RCV) </a:t>
            </a:r>
          </a:p>
        </p:txBody>
      </p:sp>
      <p:sp>
        <p:nvSpPr>
          <p:cNvPr id="3" name="Slide Number Placeholder 2">
            <a:extLst>
              <a:ext uri="{FF2B5EF4-FFF2-40B4-BE49-F238E27FC236}">
                <a16:creationId xmlns:a16="http://schemas.microsoft.com/office/drawing/2014/main" id="{4A2DF0B6-F4C4-4C87-AEB2-DDA127E84C24}"/>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29</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42870338"/>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58959" y="5923279"/>
            <a:ext cx="2733040" cy="934719"/>
          </a:xfrm>
          <a:custGeom>
            <a:avLst/>
            <a:gdLst/>
            <a:ahLst/>
            <a:cxnLst/>
            <a:rect l="l" t="t" r="r" b="b"/>
            <a:pathLst>
              <a:path w="2733040" h="934720">
                <a:moveTo>
                  <a:pt x="0" y="0"/>
                </a:moveTo>
                <a:lnTo>
                  <a:pt x="2733040" y="0"/>
                </a:lnTo>
                <a:lnTo>
                  <a:pt x="2733040" y="934719"/>
                </a:lnTo>
                <a:lnTo>
                  <a:pt x="0" y="934719"/>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
        <p:nvSpPr>
          <p:cNvPr id="3" name="object 3"/>
          <p:cNvSpPr/>
          <p:nvPr/>
        </p:nvSpPr>
        <p:spPr>
          <a:xfrm>
            <a:off x="9759712" y="6167120"/>
            <a:ext cx="2030967" cy="5730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
        <p:nvSpPr>
          <p:cNvPr id="4" name="object 4"/>
          <p:cNvSpPr/>
          <p:nvPr/>
        </p:nvSpPr>
        <p:spPr>
          <a:xfrm>
            <a:off x="652159" y="1221588"/>
            <a:ext cx="6544590" cy="563641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
        <p:nvSpPr>
          <p:cNvPr id="5" name="object 5"/>
          <p:cNvSpPr/>
          <p:nvPr/>
        </p:nvSpPr>
        <p:spPr>
          <a:xfrm>
            <a:off x="5510784" y="3291839"/>
            <a:ext cx="6449568" cy="31546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
        <p:nvSpPr>
          <p:cNvPr id="6" name="object 6"/>
          <p:cNvSpPr txBox="1"/>
          <p:nvPr/>
        </p:nvSpPr>
        <p:spPr>
          <a:xfrm>
            <a:off x="5648726" y="3429000"/>
            <a:ext cx="6065520" cy="2772410"/>
          </a:xfrm>
          <a:prstGeom prst="rect">
            <a:avLst/>
          </a:prstGeom>
          <a:solidFill>
            <a:srgbClr val="CB333B"/>
          </a:solidFill>
        </p:spPr>
        <p:txBody>
          <a:bodyPr vert="horz" wrap="square" lIns="0" tIns="635" rIns="0" bIns="0" rtlCol="0">
            <a:spAutoFit/>
          </a:bodyPr>
          <a:lstStyle/>
          <a:p>
            <a:pPr marL="0" marR="0" lvl="0" indent="0" algn="l" defTabSz="914400" rtl="0" eaLnBrk="1" fontAlgn="auto" latinLnBrk="0" hangingPunct="1">
              <a:lnSpc>
                <a:spcPct val="100000"/>
              </a:lnSpc>
              <a:spcBef>
                <a:spcPts val="5"/>
              </a:spcBef>
              <a:spcAft>
                <a:spcPts val="0"/>
              </a:spcAft>
              <a:buClrTx/>
              <a:buSzTx/>
              <a:buFontTx/>
              <a:buNone/>
              <a:tabLst/>
              <a:defRPr/>
            </a:pPr>
            <a:endParaRPr kumimoji="0" sz="3750" b="0" i="0" u="none" strike="noStrike" kern="1200" cap="none" spc="0" normalizeH="0" baseline="0" noProof="0">
              <a:ln>
                <a:noFill/>
              </a:ln>
              <a:solidFill>
                <a:srgbClr val="25282A"/>
              </a:solidFill>
              <a:effectLst/>
              <a:uLnTx/>
              <a:uFillTx/>
              <a:latin typeface="Times New Roman"/>
              <a:ea typeface="+mn-ea"/>
              <a:cs typeface="Times New Roman"/>
            </a:endParaRPr>
          </a:p>
          <a:p>
            <a:pPr marL="486409"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Calibri"/>
                <a:ea typeface="+mn-ea"/>
                <a:cs typeface="Calibri"/>
              </a:rPr>
              <a:t>Our</a:t>
            </a:r>
            <a:r>
              <a:rPr kumimoji="0" sz="3600" b="1" i="0" u="none" strike="noStrike" kern="1200" cap="none" spc="-10" normalizeH="0" baseline="0" noProof="0" dirty="0">
                <a:ln>
                  <a:noFill/>
                </a:ln>
                <a:solidFill>
                  <a:srgbClr val="FFFFFF"/>
                </a:solidFill>
                <a:effectLst/>
                <a:uLnTx/>
                <a:uFillTx/>
                <a:latin typeface="Calibri"/>
                <a:ea typeface="+mn-ea"/>
                <a:cs typeface="Calibri"/>
              </a:rPr>
              <a:t> </a:t>
            </a:r>
            <a:r>
              <a:rPr kumimoji="0" sz="3600" b="1" i="0" u="none" strike="noStrike" kern="1200" cap="none" spc="0" normalizeH="0" baseline="0" noProof="0" dirty="0">
                <a:ln>
                  <a:noFill/>
                </a:ln>
                <a:solidFill>
                  <a:srgbClr val="FFFFFF"/>
                </a:solidFill>
                <a:effectLst/>
                <a:uLnTx/>
                <a:uFillTx/>
                <a:latin typeface="Calibri"/>
                <a:ea typeface="+mn-ea"/>
                <a:cs typeface="Calibri"/>
              </a:rPr>
              <a:t>Mission</a:t>
            </a:r>
            <a:endParaRPr kumimoji="0" sz="3600" b="0" i="0" u="none" strike="noStrike" kern="1200" cap="none" spc="0" normalizeH="0" baseline="0" noProof="0">
              <a:ln>
                <a:noFill/>
              </a:ln>
              <a:solidFill>
                <a:srgbClr val="25282A"/>
              </a:solidFill>
              <a:effectLst/>
              <a:uLnTx/>
              <a:uFillTx/>
              <a:latin typeface="Calibri"/>
              <a:ea typeface="+mn-ea"/>
              <a:cs typeface="Calibri"/>
            </a:endParaRPr>
          </a:p>
          <a:p>
            <a:pPr marL="486409" marR="636905" lvl="0" indent="0" algn="l" defTabSz="914400" rtl="0" eaLnBrk="1" fontAlgn="auto" latinLnBrk="0" hangingPunct="1">
              <a:lnSpc>
                <a:spcPct val="124100"/>
              </a:lnSpc>
              <a:spcBef>
                <a:spcPts val="150"/>
              </a:spcBef>
              <a:spcAft>
                <a:spcPts val="0"/>
              </a:spcAft>
              <a:buClrTx/>
              <a:buSzTx/>
              <a:buFontTx/>
              <a:buNone/>
              <a:tabLst/>
              <a:defRPr/>
            </a:pPr>
            <a:r>
              <a:rPr kumimoji="0" sz="1950" b="0" i="0" u="none" strike="noStrike" kern="1200" cap="none" spc="-5" normalizeH="0" baseline="0" noProof="0" dirty="0">
                <a:ln>
                  <a:noFill/>
                </a:ln>
                <a:solidFill>
                  <a:srgbClr val="FFFFFF"/>
                </a:solidFill>
                <a:effectLst/>
                <a:uLnTx/>
                <a:uFillTx/>
                <a:latin typeface="Calibri Light"/>
                <a:ea typeface="+mn-ea"/>
                <a:cs typeface="Calibri Light"/>
              </a:rPr>
              <a:t>We </a:t>
            </a:r>
            <a:r>
              <a:rPr kumimoji="0" sz="1950" b="0" i="0" u="none" strike="noStrike" kern="1200" cap="none" spc="5" normalizeH="0" baseline="0" noProof="0" dirty="0">
                <a:ln>
                  <a:noFill/>
                </a:ln>
                <a:solidFill>
                  <a:srgbClr val="FFFFFF"/>
                </a:solidFill>
                <a:effectLst/>
                <a:uLnTx/>
                <a:uFillTx/>
                <a:latin typeface="Calibri Light"/>
                <a:ea typeface="+mn-ea"/>
                <a:cs typeface="Calibri Light"/>
              </a:rPr>
              <a:t>are </a:t>
            </a:r>
            <a:r>
              <a:rPr kumimoji="0" sz="1950" b="0" i="0" u="none" strike="noStrike" kern="1200" cap="none" spc="15" normalizeH="0" baseline="0" noProof="0" dirty="0">
                <a:ln>
                  <a:noFill/>
                </a:ln>
                <a:solidFill>
                  <a:srgbClr val="FFFFFF"/>
                </a:solidFill>
                <a:effectLst/>
                <a:uLnTx/>
                <a:uFillTx/>
                <a:latin typeface="Calibri Light"/>
                <a:ea typeface="+mn-ea"/>
                <a:cs typeface="Calibri Light"/>
              </a:rPr>
              <a:t>committed </a:t>
            </a:r>
            <a:r>
              <a:rPr kumimoji="0" sz="1950" b="0" i="0" u="none" strike="noStrike" kern="1200" cap="none" spc="10" normalizeH="0" baseline="0" noProof="0" dirty="0">
                <a:ln>
                  <a:noFill/>
                </a:ln>
                <a:solidFill>
                  <a:srgbClr val="FFFFFF"/>
                </a:solidFill>
                <a:effectLst/>
                <a:uLnTx/>
                <a:uFillTx/>
                <a:latin typeface="Calibri Light"/>
                <a:ea typeface="+mn-ea"/>
                <a:cs typeface="Calibri Light"/>
              </a:rPr>
              <a:t>to improving </a:t>
            </a:r>
            <a:r>
              <a:rPr kumimoji="0" sz="1950" b="0" i="0" u="none" strike="noStrike" kern="1200" cap="none" spc="15" normalizeH="0" baseline="0" noProof="0" dirty="0">
                <a:ln>
                  <a:noFill/>
                </a:ln>
                <a:solidFill>
                  <a:srgbClr val="FFFFFF"/>
                </a:solidFill>
                <a:effectLst/>
                <a:uLnTx/>
                <a:uFillTx/>
                <a:latin typeface="Calibri Light"/>
                <a:ea typeface="+mn-ea"/>
                <a:cs typeface="Calibri Light"/>
              </a:rPr>
              <a:t>long-term  outcomes by </a:t>
            </a:r>
            <a:r>
              <a:rPr kumimoji="0" sz="1950" b="0" i="0" u="none" strike="noStrike" kern="1200" cap="none" spc="10" normalizeH="0" baseline="0" noProof="0" dirty="0">
                <a:ln>
                  <a:noFill/>
                </a:ln>
                <a:solidFill>
                  <a:srgbClr val="FFFFFF"/>
                </a:solidFill>
                <a:effectLst/>
                <a:uLnTx/>
                <a:uFillTx/>
                <a:latin typeface="Calibri Light"/>
                <a:ea typeface="+mn-ea"/>
                <a:cs typeface="Calibri Light"/>
              </a:rPr>
              <a:t>providing </a:t>
            </a:r>
            <a:r>
              <a:rPr kumimoji="0" sz="1950" b="0" i="0" u="none" strike="noStrike" kern="1200" cap="none" spc="5" normalizeH="0" baseline="0" noProof="0" dirty="0">
                <a:ln>
                  <a:noFill/>
                </a:ln>
                <a:solidFill>
                  <a:srgbClr val="FFFFFF"/>
                </a:solidFill>
                <a:effectLst/>
                <a:uLnTx/>
                <a:uFillTx/>
                <a:latin typeface="Calibri Light"/>
                <a:ea typeface="+mn-ea"/>
                <a:cs typeface="Calibri Light"/>
              </a:rPr>
              <a:t>innovative </a:t>
            </a:r>
            <a:r>
              <a:rPr kumimoji="0" sz="1950" b="0" i="0" u="none" strike="noStrike" kern="1200" cap="none" spc="15" normalizeH="0" baseline="0" noProof="0" dirty="0">
                <a:ln>
                  <a:noFill/>
                </a:ln>
                <a:solidFill>
                  <a:srgbClr val="FFFFFF"/>
                </a:solidFill>
                <a:effectLst/>
                <a:uLnTx/>
                <a:uFillTx/>
                <a:latin typeface="Calibri Light"/>
                <a:ea typeface="+mn-ea"/>
                <a:cs typeface="Calibri Light"/>
              </a:rPr>
              <a:t>solutions  throughout </a:t>
            </a:r>
            <a:r>
              <a:rPr kumimoji="0" sz="1950" b="0" i="0" u="none" strike="noStrike" kern="1200" cap="none" spc="20" normalizeH="0" baseline="0" noProof="0" dirty="0">
                <a:ln>
                  <a:noFill/>
                </a:ln>
                <a:solidFill>
                  <a:srgbClr val="FFFFFF"/>
                </a:solidFill>
                <a:effectLst/>
                <a:uLnTx/>
                <a:uFillTx/>
                <a:latin typeface="Calibri Light"/>
                <a:ea typeface="+mn-ea"/>
                <a:cs typeface="Calibri Light"/>
              </a:rPr>
              <a:t>the </a:t>
            </a:r>
            <a:r>
              <a:rPr kumimoji="0" sz="1950" b="0" i="0" u="none" strike="noStrike" kern="1200" cap="none" spc="5" normalizeH="0" baseline="0" noProof="0" dirty="0">
                <a:ln>
                  <a:noFill/>
                </a:ln>
                <a:solidFill>
                  <a:srgbClr val="FFFFFF"/>
                </a:solidFill>
                <a:effectLst/>
                <a:uLnTx/>
                <a:uFillTx/>
                <a:latin typeface="Calibri Light"/>
                <a:ea typeface="+mn-ea"/>
                <a:cs typeface="Calibri Light"/>
              </a:rPr>
              <a:t>entire </a:t>
            </a:r>
            <a:r>
              <a:rPr kumimoji="0" sz="1950" b="0" i="0" u="none" strike="noStrike" kern="1200" cap="none" spc="10" normalizeH="0" baseline="0" noProof="0" dirty="0">
                <a:ln>
                  <a:noFill/>
                </a:ln>
                <a:solidFill>
                  <a:srgbClr val="FFFFFF"/>
                </a:solidFill>
                <a:effectLst/>
                <a:uLnTx/>
                <a:uFillTx/>
                <a:latin typeface="Calibri Light"/>
                <a:ea typeface="+mn-ea"/>
                <a:cs typeface="Calibri Light"/>
              </a:rPr>
              <a:t>transplant patient </a:t>
            </a:r>
            <a:r>
              <a:rPr kumimoji="0" sz="1950" b="0" i="0" u="none" strike="noStrike" kern="1200" cap="none" spc="15" normalizeH="0" baseline="0" noProof="0" dirty="0">
                <a:ln>
                  <a:noFill/>
                </a:ln>
                <a:solidFill>
                  <a:srgbClr val="FFFFFF"/>
                </a:solidFill>
                <a:effectLst/>
                <a:uLnTx/>
                <a:uFillTx/>
                <a:latin typeface="Calibri Light"/>
                <a:ea typeface="+mn-ea"/>
                <a:cs typeface="Calibri Light"/>
              </a:rPr>
              <a:t>journey</a:t>
            </a:r>
            <a:endParaRPr kumimoji="0" sz="1950" b="0" i="0" u="none" strike="noStrike" kern="1200" cap="none" spc="0" normalizeH="0" baseline="0" noProof="0">
              <a:ln>
                <a:noFill/>
              </a:ln>
              <a:solidFill>
                <a:srgbClr val="25282A"/>
              </a:solidFill>
              <a:effectLst/>
              <a:uLnTx/>
              <a:uFillTx/>
              <a:latin typeface="Calibri Light"/>
              <a:ea typeface="+mn-ea"/>
              <a:cs typeface="Calibri Light"/>
            </a:endParaRPr>
          </a:p>
        </p:txBody>
      </p:sp>
      <p:sp>
        <p:nvSpPr>
          <p:cNvPr id="7" name="object 7"/>
          <p:cNvSpPr/>
          <p:nvPr/>
        </p:nvSpPr>
        <p:spPr>
          <a:xfrm>
            <a:off x="5510784" y="810768"/>
            <a:ext cx="6449568" cy="242316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
        <p:nvSpPr>
          <p:cNvPr id="8" name="object 8"/>
          <p:cNvSpPr txBox="1"/>
          <p:nvPr/>
        </p:nvSpPr>
        <p:spPr>
          <a:xfrm>
            <a:off x="5648726" y="948408"/>
            <a:ext cx="6065520" cy="2038985"/>
          </a:xfrm>
          <a:prstGeom prst="rect">
            <a:avLst/>
          </a:prstGeom>
          <a:solidFill>
            <a:srgbClr val="CB333B"/>
          </a:solidFill>
        </p:spPr>
        <p:txBody>
          <a:bodyPr vert="horz" wrap="square" lIns="0" tIns="3175" rIns="0" bIns="0" rtlCol="0">
            <a:spAutoFit/>
          </a:bodyPr>
          <a:lstStyle/>
          <a:p>
            <a:pPr marL="0" marR="0" lvl="0" indent="0" algn="l" defTabSz="914400" rtl="0" eaLnBrk="1" fontAlgn="auto" latinLnBrk="0" hangingPunct="1">
              <a:lnSpc>
                <a:spcPct val="100000"/>
              </a:lnSpc>
              <a:spcBef>
                <a:spcPts val="25"/>
              </a:spcBef>
              <a:spcAft>
                <a:spcPts val="0"/>
              </a:spcAft>
              <a:buClrTx/>
              <a:buSzTx/>
              <a:buFontTx/>
              <a:buNone/>
              <a:tabLst/>
              <a:defRPr/>
            </a:pPr>
            <a:endParaRPr kumimoji="0" sz="3750" b="0" i="0" u="none" strike="noStrike" kern="1200" cap="none" spc="0" normalizeH="0" baseline="0" noProof="0">
              <a:ln>
                <a:noFill/>
              </a:ln>
              <a:solidFill>
                <a:srgbClr val="25282A"/>
              </a:solidFill>
              <a:effectLst/>
              <a:uLnTx/>
              <a:uFillTx/>
              <a:latin typeface="Times New Roman"/>
              <a:ea typeface="+mn-ea"/>
              <a:cs typeface="Times New Roman"/>
            </a:endParaRPr>
          </a:p>
          <a:p>
            <a:pPr marL="486409"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Calibri"/>
                <a:ea typeface="+mn-ea"/>
                <a:cs typeface="Calibri"/>
              </a:rPr>
              <a:t>Our</a:t>
            </a:r>
            <a:r>
              <a:rPr kumimoji="0" sz="3600" b="1" i="0" u="none" strike="noStrike" kern="1200" cap="none" spc="-10" normalizeH="0" baseline="0" noProof="0" dirty="0">
                <a:ln>
                  <a:noFill/>
                </a:ln>
                <a:solidFill>
                  <a:srgbClr val="FFFFFF"/>
                </a:solidFill>
                <a:effectLst/>
                <a:uLnTx/>
                <a:uFillTx/>
                <a:latin typeface="Calibri"/>
                <a:ea typeface="+mn-ea"/>
                <a:cs typeface="Calibri"/>
              </a:rPr>
              <a:t> </a:t>
            </a:r>
            <a:r>
              <a:rPr kumimoji="0" sz="3600" b="1" i="0" u="none" strike="noStrike" kern="1200" cap="none" spc="-5" normalizeH="0" baseline="0" noProof="0" dirty="0">
                <a:ln>
                  <a:noFill/>
                </a:ln>
                <a:solidFill>
                  <a:srgbClr val="FFFFFF"/>
                </a:solidFill>
                <a:effectLst/>
                <a:uLnTx/>
                <a:uFillTx/>
                <a:latin typeface="Calibri"/>
                <a:ea typeface="+mn-ea"/>
                <a:cs typeface="Calibri"/>
              </a:rPr>
              <a:t>Vision</a:t>
            </a:r>
            <a:endParaRPr kumimoji="0" sz="3600" b="0" i="0" u="none" strike="noStrike" kern="1200" cap="none" spc="0" normalizeH="0" baseline="0" noProof="0">
              <a:ln>
                <a:noFill/>
              </a:ln>
              <a:solidFill>
                <a:srgbClr val="25282A"/>
              </a:solidFill>
              <a:effectLst/>
              <a:uLnTx/>
              <a:uFillTx/>
              <a:latin typeface="Calibri"/>
              <a:ea typeface="+mn-ea"/>
              <a:cs typeface="Calibri"/>
            </a:endParaRPr>
          </a:p>
          <a:p>
            <a:pPr marL="486409" marR="0" lvl="0" indent="0" algn="l" defTabSz="914400" rtl="0" eaLnBrk="1" fontAlgn="auto" latinLnBrk="0" hangingPunct="1">
              <a:lnSpc>
                <a:spcPct val="100000"/>
              </a:lnSpc>
              <a:spcBef>
                <a:spcPts val="715"/>
              </a:spcBef>
              <a:spcAft>
                <a:spcPts val="0"/>
              </a:spcAft>
              <a:buClrTx/>
              <a:buSzTx/>
              <a:buFontTx/>
              <a:buNone/>
              <a:tabLst/>
              <a:defRPr/>
            </a:pPr>
            <a:r>
              <a:rPr kumimoji="0" sz="1950" b="0" i="0" u="none" strike="noStrike" kern="1200" cap="none" spc="20" normalizeH="0" baseline="0" noProof="0" dirty="0">
                <a:ln>
                  <a:noFill/>
                </a:ln>
                <a:solidFill>
                  <a:srgbClr val="FFFFFF"/>
                </a:solidFill>
                <a:effectLst/>
                <a:uLnTx/>
                <a:uFillTx/>
                <a:latin typeface="Calibri Light"/>
                <a:ea typeface="+mn-ea"/>
                <a:cs typeface="Calibri Light"/>
              </a:rPr>
              <a:t>The </a:t>
            </a:r>
            <a:r>
              <a:rPr kumimoji="0" sz="1950" b="0" i="0" u="none" strike="noStrike" kern="1200" cap="none" spc="15" normalizeH="0" baseline="0" noProof="0" dirty="0">
                <a:ln>
                  <a:noFill/>
                </a:ln>
                <a:solidFill>
                  <a:srgbClr val="FFFFFF"/>
                </a:solidFill>
                <a:effectLst/>
                <a:uLnTx/>
                <a:uFillTx/>
                <a:latin typeface="Calibri Light"/>
                <a:ea typeface="+mn-ea"/>
                <a:cs typeface="Calibri Light"/>
              </a:rPr>
              <a:t>leading partner </a:t>
            </a:r>
            <a:r>
              <a:rPr kumimoji="0" sz="1950" b="0" i="0" u="none" strike="noStrike" kern="1200" cap="none" spc="0" normalizeH="0" baseline="0" noProof="0" dirty="0">
                <a:ln>
                  <a:noFill/>
                </a:ln>
                <a:solidFill>
                  <a:srgbClr val="FFFFFF"/>
                </a:solidFill>
                <a:effectLst/>
                <a:uLnTx/>
                <a:uFillTx/>
                <a:latin typeface="Calibri Light"/>
                <a:ea typeface="+mn-ea"/>
                <a:cs typeface="Calibri Light"/>
              </a:rPr>
              <a:t>for </a:t>
            </a:r>
            <a:r>
              <a:rPr kumimoji="0" sz="1950" b="0" i="0" u="none" strike="noStrike" kern="1200" cap="none" spc="20" normalizeH="0" baseline="0" noProof="0" dirty="0">
                <a:ln>
                  <a:noFill/>
                </a:ln>
                <a:solidFill>
                  <a:srgbClr val="FFFFFF"/>
                </a:solidFill>
                <a:effectLst/>
                <a:uLnTx/>
                <a:uFillTx/>
                <a:latin typeface="Calibri Light"/>
                <a:ea typeface="+mn-ea"/>
                <a:cs typeface="Calibri Light"/>
              </a:rPr>
              <a:t>the </a:t>
            </a:r>
            <a:r>
              <a:rPr kumimoji="0" sz="1950" b="0" i="0" u="none" strike="noStrike" kern="1200" cap="none" spc="10" normalizeH="0" baseline="0" noProof="0" dirty="0">
                <a:ln>
                  <a:noFill/>
                </a:ln>
                <a:solidFill>
                  <a:srgbClr val="FFFFFF"/>
                </a:solidFill>
                <a:effectLst/>
                <a:uLnTx/>
                <a:uFillTx/>
                <a:latin typeface="Calibri Light"/>
                <a:ea typeface="+mn-ea"/>
                <a:cs typeface="Calibri Light"/>
              </a:rPr>
              <a:t>transplant</a:t>
            </a:r>
            <a:r>
              <a:rPr kumimoji="0" sz="1950" b="0" i="0" u="none" strike="noStrike" kern="1200" cap="none" spc="-35" normalizeH="0" baseline="0" noProof="0" dirty="0">
                <a:ln>
                  <a:noFill/>
                </a:ln>
                <a:solidFill>
                  <a:srgbClr val="FFFFFF"/>
                </a:solidFill>
                <a:effectLst/>
                <a:uLnTx/>
                <a:uFillTx/>
                <a:latin typeface="Calibri Light"/>
                <a:ea typeface="+mn-ea"/>
                <a:cs typeface="Calibri Light"/>
              </a:rPr>
              <a:t> </a:t>
            </a:r>
            <a:r>
              <a:rPr kumimoji="0" sz="1950" b="0" i="0" u="none" strike="noStrike" kern="1200" cap="none" spc="10" normalizeH="0" baseline="0" noProof="0" dirty="0">
                <a:ln>
                  <a:noFill/>
                </a:ln>
                <a:solidFill>
                  <a:srgbClr val="FFFFFF"/>
                </a:solidFill>
                <a:effectLst/>
                <a:uLnTx/>
                <a:uFillTx/>
                <a:latin typeface="Calibri Light"/>
                <a:ea typeface="+mn-ea"/>
                <a:cs typeface="Calibri Light"/>
              </a:rPr>
              <a:t>ecosystem</a:t>
            </a:r>
            <a:endParaRPr kumimoji="0" sz="1950" b="0" i="0" u="none" strike="noStrike" kern="1200" cap="none" spc="0" normalizeH="0" baseline="0" noProof="0">
              <a:ln>
                <a:noFill/>
              </a:ln>
              <a:solidFill>
                <a:srgbClr val="25282A"/>
              </a:solidFill>
              <a:effectLst/>
              <a:uLnTx/>
              <a:uFillTx/>
              <a:latin typeface="Calibri Light"/>
              <a:ea typeface="+mn-ea"/>
              <a:cs typeface="Calibri Light"/>
            </a:endParaRPr>
          </a:p>
        </p:txBody>
      </p:sp>
      <p:sp>
        <p:nvSpPr>
          <p:cNvPr id="9" name="object 9"/>
          <p:cNvSpPr/>
          <p:nvPr/>
        </p:nvSpPr>
        <p:spPr>
          <a:xfrm>
            <a:off x="1020924" y="169521"/>
            <a:ext cx="2612862" cy="76537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5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02162"/>
      </p:ext>
    </p:extLst>
  </p:cSld>
  <p:clrMapOvr>
    <a:masterClrMapping/>
  </p:clrMapOvr>
  <p:transition spd="slow">
    <p:strips dir="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D98772-44BC-4617-AFC5-7F687B789FBD}"/>
              </a:ext>
            </a:extLst>
          </p:cNvPr>
          <p:cNvSpPr txBox="1"/>
          <p:nvPr/>
        </p:nvSpPr>
        <p:spPr>
          <a:xfrm>
            <a:off x="1250064" y="242305"/>
            <a:ext cx="107000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C4C4E">
                    <a:lumMod val="50000"/>
                  </a:srgbClr>
                </a:solidFill>
                <a:effectLst/>
                <a:uLnTx/>
                <a:uFillTx/>
                <a:latin typeface="Calibri" panose="020F0502020204030204"/>
                <a:ea typeface="+mn-ea"/>
                <a:cs typeface="+mn-cs"/>
              </a:rPr>
              <a:t>HeartCare</a:t>
            </a:r>
            <a:r>
              <a:rPr kumimoji="0" lang="en-US" sz="28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 Improves Clinical Utility with a New Dimension: Graft Injury</a:t>
            </a:r>
          </a:p>
        </p:txBody>
      </p:sp>
      <p:sp>
        <p:nvSpPr>
          <p:cNvPr id="5" name="Rectangle 4">
            <a:extLst>
              <a:ext uri="{FF2B5EF4-FFF2-40B4-BE49-F238E27FC236}">
                <a16:creationId xmlns:a16="http://schemas.microsoft.com/office/drawing/2014/main" id="{3C84B2E4-27EC-4B9B-A60F-86EC2573B33C}"/>
              </a:ext>
            </a:extLst>
          </p:cNvPr>
          <p:cNvSpPr/>
          <p:nvPr/>
        </p:nvSpPr>
        <p:spPr>
          <a:xfrm>
            <a:off x="2546887" y="5669003"/>
            <a:ext cx="7559618" cy="830997"/>
          </a:xfrm>
          <a:prstGeom prst="rect">
            <a:avLst/>
          </a:prstGeom>
          <a:solidFill>
            <a:schemeClr val="accent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Together,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AlloMap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and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AlloSure</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Heart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are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complementary, non-invasive tools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for heart transplant surveillance</a:t>
            </a:r>
          </a:p>
        </p:txBody>
      </p:sp>
      <p:pic>
        <p:nvPicPr>
          <p:cNvPr id="4" name="Picture 3">
            <a:extLst>
              <a:ext uri="{FF2B5EF4-FFF2-40B4-BE49-F238E27FC236}">
                <a16:creationId xmlns:a16="http://schemas.microsoft.com/office/drawing/2014/main" id="{0AB084B0-CA0D-4E55-A1C5-37EA498B114E}"/>
              </a:ext>
            </a:extLst>
          </p:cNvPr>
          <p:cNvPicPr>
            <a:picLocks noChangeAspect="1"/>
          </p:cNvPicPr>
          <p:nvPr/>
        </p:nvPicPr>
        <p:blipFill>
          <a:blip r:embed="rId3"/>
          <a:stretch>
            <a:fillRect/>
          </a:stretch>
        </p:blipFill>
        <p:spPr>
          <a:xfrm>
            <a:off x="2740019" y="890071"/>
            <a:ext cx="7156334" cy="4713439"/>
          </a:xfrm>
          <a:prstGeom prst="rect">
            <a:avLst/>
          </a:prstGeom>
        </p:spPr>
      </p:pic>
      <p:sp>
        <p:nvSpPr>
          <p:cNvPr id="7" name="Slide Number Placeholder 1">
            <a:extLst>
              <a:ext uri="{FF2B5EF4-FFF2-40B4-BE49-F238E27FC236}">
                <a16:creationId xmlns:a16="http://schemas.microsoft.com/office/drawing/2014/main" id="{DEA35FBF-09DC-43ED-8923-1E84FFA347D9}"/>
              </a:ext>
            </a:extLst>
          </p:cNvPr>
          <p:cNvSpPr txBox="1">
            <a:spLocks/>
          </p:cNvSpPr>
          <p:nvPr/>
        </p:nvSpPr>
        <p:spPr>
          <a:xfrm>
            <a:off x="4724400" y="6492875"/>
            <a:ext cx="2743200" cy="365125"/>
          </a:xfrm>
          <a:prstGeom prst="rect">
            <a:avLst/>
          </a:prstGeom>
        </p:spPr>
        <p:txBody>
          <a:bodyPr/>
          <a:lstStyle>
            <a:defPPr>
              <a:defRPr lang="en-US"/>
            </a:defPPr>
            <a:lvl1pPr marL="0" algn="ctr" defTabSz="914400" rtl="0" eaLnBrk="1" latinLnBrk="0" hangingPunct="1">
              <a:defRPr sz="14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8513034-962F-E441-B21E-0BF85A72A8E3}" type="slidenum">
              <a:rPr kumimoji="0" lang="en-US" sz="1400" b="0" i="0" u="none" strike="noStrike" kern="1200" cap="none" spc="0" normalizeH="0" baseline="0" noProof="0" smtClean="0">
                <a:ln>
                  <a:noFill/>
                </a:ln>
                <a:solidFill>
                  <a:srgbClr val="000000"/>
                </a:solidFill>
                <a:effectLst/>
                <a:uLnTx/>
                <a:uFillTx/>
                <a:latin typeface="Calibri Light"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6" name="Picture 5" descr="Text, logo&#10;&#10;Description automatically generated">
            <a:extLst>
              <a:ext uri="{FF2B5EF4-FFF2-40B4-BE49-F238E27FC236}">
                <a16:creationId xmlns:a16="http://schemas.microsoft.com/office/drawing/2014/main" id="{F36AC066-3A52-418C-A13C-411BC95993CB}"/>
              </a:ext>
            </a:extLst>
          </p:cNvPr>
          <p:cNvPicPr>
            <a:picLocks noChangeAspect="1"/>
          </p:cNvPicPr>
          <p:nvPr/>
        </p:nvPicPr>
        <p:blipFill>
          <a:blip r:embed="rId4"/>
          <a:stretch>
            <a:fillRect/>
          </a:stretch>
        </p:blipFill>
        <p:spPr>
          <a:xfrm>
            <a:off x="5036089" y="1055914"/>
            <a:ext cx="2564194" cy="378866"/>
          </a:xfrm>
          <a:prstGeom prst="rect">
            <a:avLst/>
          </a:prstGeom>
        </p:spPr>
      </p:pic>
    </p:spTree>
    <p:extLst>
      <p:ext uri="{BB962C8B-B14F-4D97-AF65-F5344CB8AC3E}">
        <p14:creationId xmlns:p14="http://schemas.microsoft.com/office/powerpoint/2010/main" val="3716480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4FFF3F-8884-488B-82DC-27D0C4177D52}"/>
              </a:ext>
            </a:extLst>
          </p:cNvPr>
          <p:cNvSpPr txBox="1"/>
          <p:nvPr/>
        </p:nvSpPr>
        <p:spPr>
          <a:xfrm>
            <a:off x="1250064" y="242305"/>
            <a:ext cx="10700086"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C4C4E">
                    <a:lumMod val="50000"/>
                  </a:srgbClr>
                </a:solidFill>
                <a:effectLst/>
                <a:uLnTx/>
                <a:uFillTx/>
                <a:latin typeface="Calibri" panose="020F0502020204030204"/>
                <a:ea typeface="+mn-ea"/>
                <a:cs typeface="+mn-cs"/>
              </a:rPr>
              <a:t>HeartCare</a:t>
            </a:r>
            <a:r>
              <a:rPr kumimoji="0" lang="en-US" sz="28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 Utilizes Two Complementary Technologies to Provide a More Comprehensive Overview of Allograft Health</a:t>
            </a:r>
          </a:p>
        </p:txBody>
      </p:sp>
      <p:sp>
        <p:nvSpPr>
          <p:cNvPr id="8" name="Slide Number Placeholder 1">
            <a:extLst>
              <a:ext uri="{FF2B5EF4-FFF2-40B4-BE49-F238E27FC236}">
                <a16:creationId xmlns:a16="http://schemas.microsoft.com/office/drawing/2014/main" id="{ED9DB2E8-24B3-40E1-8508-FD19EC8DFF05}"/>
              </a:ext>
            </a:extLst>
          </p:cNvPr>
          <p:cNvSpPr txBox="1">
            <a:spLocks/>
          </p:cNvSpPr>
          <p:nvPr/>
        </p:nvSpPr>
        <p:spPr>
          <a:xfrm>
            <a:off x="4724400" y="6340527"/>
            <a:ext cx="2743200" cy="365125"/>
          </a:xfrm>
          <a:prstGeom prst="rect">
            <a:avLst/>
          </a:prstGeom>
        </p:spPr>
        <p:txBody>
          <a:bodyPr/>
          <a:lstStyle>
            <a:defPPr>
              <a:defRPr lang="en-US"/>
            </a:defPPr>
            <a:lvl1pPr marL="0" algn="ctr" defTabSz="914400" rtl="0" eaLnBrk="1" latinLnBrk="0" hangingPunct="1">
              <a:defRPr sz="14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8513034-962F-E441-B21E-0BF85A72A8E3}" type="slidenum">
              <a:rPr kumimoji="0" lang="en-US" sz="1400" b="0" i="0" u="none" strike="noStrike" kern="1200" cap="none" spc="0" normalizeH="0" baseline="0" noProof="0" smtClean="0">
                <a:ln>
                  <a:noFill/>
                </a:ln>
                <a:solidFill>
                  <a:srgbClr val="000000"/>
                </a:solidFill>
                <a:effectLst/>
                <a:uLnTx/>
                <a:uFillTx/>
                <a:latin typeface="Calibri Light"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pic>
        <p:nvPicPr>
          <p:cNvPr id="10" name="Picture 9" descr="Diagram, schematic&#10;&#10;Description automatically generated">
            <a:extLst>
              <a:ext uri="{FF2B5EF4-FFF2-40B4-BE49-F238E27FC236}">
                <a16:creationId xmlns:a16="http://schemas.microsoft.com/office/drawing/2014/main" id="{8C8FA022-913F-495F-B3FA-942E253BC1C7}"/>
              </a:ext>
            </a:extLst>
          </p:cNvPr>
          <p:cNvPicPr>
            <a:picLocks noChangeAspect="1"/>
          </p:cNvPicPr>
          <p:nvPr/>
        </p:nvPicPr>
        <p:blipFill>
          <a:blip r:embed="rId2"/>
          <a:stretch>
            <a:fillRect/>
          </a:stretch>
        </p:blipFill>
        <p:spPr>
          <a:xfrm>
            <a:off x="2748011" y="1077158"/>
            <a:ext cx="6695977" cy="5780841"/>
          </a:xfrm>
          <a:prstGeom prst="rect">
            <a:avLst/>
          </a:prstGeom>
        </p:spPr>
      </p:pic>
    </p:spTree>
    <p:extLst>
      <p:ext uri="{BB962C8B-B14F-4D97-AF65-F5344CB8AC3E}">
        <p14:creationId xmlns:p14="http://schemas.microsoft.com/office/powerpoint/2010/main" val="450621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46CBC4-1363-4CE0-862D-6E5C42EFB3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513034-962F-E441-B21E-0BF85A72A8E3}" type="slidenum">
              <a:rPr kumimoji="0" lang="en-US" sz="1400" b="0" i="0" u="none" strike="noStrike" kern="1200" cap="none" spc="0" normalizeH="0" baseline="0" noProof="0" smtClean="0">
                <a:ln>
                  <a:noFill/>
                </a:ln>
                <a:solidFill>
                  <a:srgbClr val="000000"/>
                </a:solidFill>
                <a:effectLst/>
                <a:uLnTx/>
                <a:uFillTx/>
                <a:latin typeface="Calibri Light"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4" name="Text Placeholder 3">
            <a:extLst>
              <a:ext uri="{FF2B5EF4-FFF2-40B4-BE49-F238E27FC236}">
                <a16:creationId xmlns:a16="http://schemas.microsoft.com/office/drawing/2014/main" id="{B61DB59F-AAE3-4554-87FF-C269BA777351}"/>
              </a:ext>
            </a:extLst>
          </p:cNvPr>
          <p:cNvSpPr>
            <a:spLocks noGrp="1"/>
          </p:cNvSpPr>
          <p:nvPr>
            <p:ph type="body" sz="quarter" idx="11"/>
          </p:nvPr>
        </p:nvSpPr>
        <p:spPr>
          <a:xfrm>
            <a:off x="1694314" y="492021"/>
            <a:ext cx="9782253" cy="517156"/>
          </a:xfrm>
        </p:spPr>
        <p:txBody>
          <a:bodyPr/>
          <a:lstStyle/>
          <a:p>
            <a:r>
              <a:rPr lang="en-US" sz="2800" dirty="0" err="1"/>
              <a:t>HeartCare</a:t>
            </a:r>
            <a:r>
              <a:rPr lang="en-US" sz="2800" dirty="0"/>
              <a:t> Yielded Significant Reduction in Biopsy Volume Without Reduction in AR Detection Compared to GEP Alone</a:t>
            </a:r>
          </a:p>
        </p:txBody>
      </p:sp>
      <p:sp>
        <p:nvSpPr>
          <p:cNvPr id="5" name="Text Placeholder 4">
            <a:extLst>
              <a:ext uri="{FF2B5EF4-FFF2-40B4-BE49-F238E27FC236}">
                <a16:creationId xmlns:a16="http://schemas.microsoft.com/office/drawing/2014/main" id="{AFE3152A-6B5C-4040-BF7E-D060845C851C}"/>
              </a:ext>
            </a:extLst>
          </p:cNvPr>
          <p:cNvSpPr>
            <a:spLocks noGrp="1"/>
          </p:cNvSpPr>
          <p:nvPr>
            <p:ph type="body" sz="quarter" idx="17"/>
          </p:nvPr>
        </p:nvSpPr>
        <p:spPr>
          <a:xfrm>
            <a:off x="2342014" y="1406527"/>
            <a:ext cx="9756203" cy="420077"/>
          </a:xfrm>
        </p:spPr>
        <p:txBody>
          <a:bodyPr/>
          <a:lstStyle/>
          <a:p>
            <a:r>
              <a:rPr lang="en-US"/>
              <a:t>Percentage of Patients Receiving Biopsy</a:t>
            </a:r>
          </a:p>
        </p:txBody>
      </p:sp>
      <p:sp>
        <p:nvSpPr>
          <p:cNvPr id="7" name="TextBox 6">
            <a:extLst>
              <a:ext uri="{FF2B5EF4-FFF2-40B4-BE49-F238E27FC236}">
                <a16:creationId xmlns:a16="http://schemas.microsoft.com/office/drawing/2014/main" id="{57C81571-5507-4201-A12D-EC25EAAC3866}"/>
              </a:ext>
            </a:extLst>
          </p:cNvPr>
          <p:cNvSpPr txBox="1"/>
          <p:nvPr/>
        </p:nvSpPr>
        <p:spPr>
          <a:xfrm>
            <a:off x="7220115" y="2940109"/>
            <a:ext cx="35612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44% Reduction in Biopsies in HeartCare Cohort</a:t>
            </a:r>
          </a:p>
        </p:txBody>
      </p:sp>
      <p:sp>
        <p:nvSpPr>
          <p:cNvPr id="12" name="Right Brace 11">
            <a:extLst>
              <a:ext uri="{FF2B5EF4-FFF2-40B4-BE49-F238E27FC236}">
                <a16:creationId xmlns:a16="http://schemas.microsoft.com/office/drawing/2014/main" id="{0469631C-6B95-41AE-8871-013AC808C832}"/>
              </a:ext>
            </a:extLst>
          </p:cNvPr>
          <p:cNvSpPr/>
          <p:nvPr/>
        </p:nvSpPr>
        <p:spPr>
          <a:xfrm>
            <a:off x="6058725" y="2618014"/>
            <a:ext cx="923925" cy="11530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9953616-F021-4C2B-A30B-445D561F5678}"/>
              </a:ext>
            </a:extLst>
          </p:cNvPr>
          <p:cNvSpPr txBox="1"/>
          <p:nvPr/>
        </p:nvSpPr>
        <p:spPr>
          <a:xfrm>
            <a:off x="1314451" y="6162675"/>
            <a:ext cx="4419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Gondi KT, et.al., Clinical Transplantation, February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5" name="Content Placeholder 14">
            <a:extLst>
              <a:ext uri="{FF2B5EF4-FFF2-40B4-BE49-F238E27FC236}">
                <a16:creationId xmlns:a16="http://schemas.microsoft.com/office/drawing/2014/main" id="{960FAEF2-F477-4B69-9D4C-710D81EE3E99}"/>
              </a:ext>
            </a:extLst>
          </p:cNvPr>
          <p:cNvGraphicFramePr>
            <a:graphicFrameLocks noGrp="1"/>
          </p:cNvGraphicFramePr>
          <p:nvPr>
            <p:ph sz="quarter" idx="16"/>
          </p:nvPr>
        </p:nvGraphicFramePr>
        <p:xfrm>
          <a:off x="1693863" y="1677988"/>
          <a:ext cx="5297487" cy="41862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4684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5A71-6731-41A0-B950-3C5049D497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513034-962F-E441-B21E-0BF85A72A8E3}" type="slidenum">
              <a:rPr kumimoji="0" lang="en-US" sz="1400" b="0" i="0" u="none" strike="noStrike" kern="1200" cap="none" spc="0" normalizeH="0" baseline="0" noProof="0" smtClean="0">
                <a:ln>
                  <a:noFill/>
                </a:ln>
                <a:solidFill>
                  <a:srgbClr val="000000"/>
                </a:solidFill>
                <a:effectLst/>
                <a:uLnTx/>
                <a:uFillTx/>
                <a:latin typeface="Calibri Light"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pic>
        <p:nvPicPr>
          <p:cNvPr id="6" name="Content Placeholder 5">
            <a:extLst>
              <a:ext uri="{FF2B5EF4-FFF2-40B4-BE49-F238E27FC236}">
                <a16:creationId xmlns:a16="http://schemas.microsoft.com/office/drawing/2014/main" id="{DF8C68AC-E65E-4C2D-9580-26D3BB48A400}"/>
              </a:ext>
            </a:extLst>
          </p:cNvPr>
          <p:cNvPicPr>
            <a:picLocks noGrp="1" noChangeAspect="1"/>
          </p:cNvPicPr>
          <p:nvPr>
            <p:ph sz="quarter" idx="16"/>
          </p:nvPr>
        </p:nvPicPr>
        <p:blipFill>
          <a:blip r:embed="rId2"/>
          <a:stretch>
            <a:fillRect/>
          </a:stretch>
        </p:blipFill>
        <p:spPr>
          <a:xfrm>
            <a:off x="1907774" y="902444"/>
            <a:ext cx="8676707" cy="1596871"/>
          </a:xfrm>
          <a:prstGeom prst="rect">
            <a:avLst/>
          </a:prstGeom>
        </p:spPr>
      </p:pic>
      <p:sp>
        <p:nvSpPr>
          <p:cNvPr id="4" name="Text Placeholder 3">
            <a:extLst>
              <a:ext uri="{FF2B5EF4-FFF2-40B4-BE49-F238E27FC236}">
                <a16:creationId xmlns:a16="http://schemas.microsoft.com/office/drawing/2014/main" id="{398F8636-E054-4E07-AE6D-5E4BFD7DEB32}"/>
              </a:ext>
            </a:extLst>
          </p:cNvPr>
          <p:cNvSpPr>
            <a:spLocks noGrp="1"/>
          </p:cNvSpPr>
          <p:nvPr>
            <p:ph type="body" sz="quarter" idx="11"/>
          </p:nvPr>
        </p:nvSpPr>
        <p:spPr/>
        <p:txBody>
          <a:bodyPr/>
          <a:lstStyle/>
          <a:p>
            <a:r>
              <a:rPr lang="en-US" sz="2800" dirty="0" err="1"/>
              <a:t>HeartCare</a:t>
            </a:r>
            <a:r>
              <a:rPr lang="en-US" sz="2800" dirty="0"/>
              <a:t> Has Been Clinically Validated in Multi-Center Prospective Studies Including &gt;4,500 Patients</a:t>
            </a:r>
          </a:p>
        </p:txBody>
      </p:sp>
      <p:pic>
        <p:nvPicPr>
          <p:cNvPr id="7" name="Picture 6">
            <a:extLst>
              <a:ext uri="{FF2B5EF4-FFF2-40B4-BE49-F238E27FC236}">
                <a16:creationId xmlns:a16="http://schemas.microsoft.com/office/drawing/2014/main" id="{D735E2D4-7FEC-44BA-BCBE-340512F5DA80}"/>
              </a:ext>
            </a:extLst>
          </p:cNvPr>
          <p:cNvPicPr>
            <a:picLocks noChangeAspect="1"/>
          </p:cNvPicPr>
          <p:nvPr/>
        </p:nvPicPr>
        <p:blipFill rotWithShape="1">
          <a:blip r:embed="rId3"/>
          <a:srcRect t="17137" r="50838"/>
          <a:stretch/>
        </p:blipFill>
        <p:spPr>
          <a:xfrm>
            <a:off x="790071" y="2974054"/>
            <a:ext cx="4314192" cy="3050641"/>
          </a:xfrm>
          <a:prstGeom prst="rect">
            <a:avLst/>
          </a:prstGeom>
        </p:spPr>
      </p:pic>
      <p:pic>
        <p:nvPicPr>
          <p:cNvPr id="8" name="Picture 7">
            <a:extLst>
              <a:ext uri="{FF2B5EF4-FFF2-40B4-BE49-F238E27FC236}">
                <a16:creationId xmlns:a16="http://schemas.microsoft.com/office/drawing/2014/main" id="{0F8C2AE7-EF6E-485B-8EA9-CFFB80CBEAF7}"/>
              </a:ext>
            </a:extLst>
          </p:cNvPr>
          <p:cNvPicPr>
            <a:picLocks noChangeAspect="1"/>
          </p:cNvPicPr>
          <p:nvPr/>
        </p:nvPicPr>
        <p:blipFill rotWithShape="1">
          <a:blip r:embed="rId4"/>
          <a:srcRect t="16112" r="52199"/>
          <a:stretch/>
        </p:blipFill>
        <p:spPr>
          <a:xfrm>
            <a:off x="6330636" y="2989505"/>
            <a:ext cx="4007332" cy="3035190"/>
          </a:xfrm>
          <a:prstGeom prst="rect">
            <a:avLst/>
          </a:prstGeom>
        </p:spPr>
      </p:pic>
      <p:sp>
        <p:nvSpPr>
          <p:cNvPr id="3" name="TextBox 2">
            <a:extLst>
              <a:ext uri="{FF2B5EF4-FFF2-40B4-BE49-F238E27FC236}">
                <a16:creationId xmlns:a16="http://schemas.microsoft.com/office/drawing/2014/main" id="{73D65895-60CB-43A3-92A4-2817B0CB2833}"/>
              </a:ext>
            </a:extLst>
          </p:cNvPr>
          <p:cNvSpPr txBox="1"/>
          <p:nvPr/>
        </p:nvSpPr>
        <p:spPr>
          <a:xfrm>
            <a:off x="1019174" y="2475471"/>
            <a:ext cx="42985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AlloMap</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Reduced the Number of Biopsies While Achieving Non-Inferior Outcomes</a:t>
            </a:r>
          </a:p>
        </p:txBody>
      </p:sp>
      <p:sp>
        <p:nvSpPr>
          <p:cNvPr id="9" name="TextBox 8">
            <a:extLst>
              <a:ext uri="{FF2B5EF4-FFF2-40B4-BE49-F238E27FC236}">
                <a16:creationId xmlns:a16="http://schemas.microsoft.com/office/drawing/2014/main" id="{546B613C-E1B5-4C9E-8CF3-BA46C13B4B46}"/>
              </a:ext>
            </a:extLst>
          </p:cNvPr>
          <p:cNvSpPr txBox="1"/>
          <p:nvPr/>
        </p:nvSpPr>
        <p:spPr>
          <a:xfrm>
            <a:off x="790071" y="6181291"/>
            <a:ext cx="42200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Pham MX, et al. N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J Med. 2010 May 20;362(20):1890-900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Khush KK, et al. Am J Transplant. 2019 Oct;19(10):2889-2899 </a:t>
            </a:r>
            <a:b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D-OAR is a sub-study of the Outcomes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AlloMap</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Registry (OAR) </a:t>
            </a:r>
          </a:p>
        </p:txBody>
      </p:sp>
      <p:sp>
        <p:nvSpPr>
          <p:cNvPr id="10" name="TextBox 9">
            <a:extLst>
              <a:ext uri="{FF2B5EF4-FFF2-40B4-BE49-F238E27FC236}">
                <a16:creationId xmlns:a16="http://schemas.microsoft.com/office/drawing/2014/main" id="{228EF898-F178-4A7E-A0E7-06E7DAC37FAD}"/>
              </a:ext>
            </a:extLst>
          </p:cNvPr>
          <p:cNvSpPr txBox="1"/>
          <p:nvPr/>
        </p:nvSpPr>
        <p:spPr>
          <a:xfrm>
            <a:off x="6246128" y="2475470"/>
            <a:ext cx="53838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AlloSure</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Heart was Clinically Validated in the Multi-Center Prospective D-OAR Study </a:t>
            </a:r>
          </a:p>
        </p:txBody>
      </p:sp>
      <p:sp>
        <p:nvSpPr>
          <p:cNvPr id="5" name="TextBox 4">
            <a:extLst>
              <a:ext uri="{FF2B5EF4-FFF2-40B4-BE49-F238E27FC236}">
                <a16:creationId xmlns:a16="http://schemas.microsoft.com/office/drawing/2014/main" id="{AE94850C-5225-47F4-AD49-D63FF53162A0}"/>
              </a:ext>
            </a:extLst>
          </p:cNvPr>
          <p:cNvSpPr txBox="1"/>
          <p:nvPr/>
        </p:nvSpPr>
        <p:spPr>
          <a:xfrm>
            <a:off x="6585440" y="5823191"/>
            <a:ext cx="480765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000000"/>
                </a:solidFill>
                <a:effectLst/>
                <a:uLnTx/>
                <a:uFillTx/>
                <a:latin typeface="Calibri" panose="020F0502020204030204"/>
                <a:ea typeface="+mn-ea"/>
                <a:cs typeface="+mn-cs"/>
              </a:rPr>
              <a:t>• ACR = Grade 2R and Grade 3R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Grades 0R and 1R are in the No Rejection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AMR = pAMR1 and pAMR2 </a:t>
            </a:r>
          </a:p>
        </p:txBody>
      </p:sp>
      <p:sp>
        <p:nvSpPr>
          <p:cNvPr id="11" name="TextBox 10">
            <a:extLst>
              <a:ext uri="{FF2B5EF4-FFF2-40B4-BE49-F238E27FC236}">
                <a16:creationId xmlns:a16="http://schemas.microsoft.com/office/drawing/2014/main" id="{A74ED8A7-BE96-4729-9C32-B553947668A2}"/>
              </a:ext>
            </a:extLst>
          </p:cNvPr>
          <p:cNvSpPr txBox="1"/>
          <p:nvPr/>
        </p:nvSpPr>
        <p:spPr>
          <a:xfrm>
            <a:off x="10287001" y="3455177"/>
            <a:ext cx="1752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Clinical Validations: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dd-</a:t>
            </a:r>
            <a:r>
              <a:rPr kumimoji="0" lang="en-US" sz="1400" b="0" i="0" u="none" strike="noStrike" kern="1200" cap="none" spc="0" normalizeH="0" baseline="0" noProof="0" err="1">
                <a:ln>
                  <a:noFill/>
                </a:ln>
                <a:solidFill>
                  <a:srgbClr val="000000"/>
                </a:solidFill>
                <a:effectLst/>
                <a:uLnTx/>
                <a:uFillTx/>
                <a:latin typeface="Calibri" panose="020F0502020204030204"/>
                <a:ea typeface="+mn-ea"/>
                <a:cs typeface="+mn-cs"/>
              </a:rPr>
              <a:t>cfDNA</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levels are over 2X greater in the rejection groups vs the no rejection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No rejection vs all rejection, p= 0.005 </a:t>
            </a:r>
          </a:p>
        </p:txBody>
      </p:sp>
    </p:spTree>
    <p:extLst>
      <p:ext uri="{BB962C8B-B14F-4D97-AF65-F5344CB8AC3E}">
        <p14:creationId xmlns:p14="http://schemas.microsoft.com/office/powerpoint/2010/main" val="817605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912CF-26B3-46F9-8323-8543F21727A7}"/>
              </a:ext>
            </a:extLst>
          </p:cNvPr>
          <p:cNvPicPr>
            <a:picLocks noChangeAspect="1"/>
          </p:cNvPicPr>
          <p:nvPr/>
        </p:nvPicPr>
        <p:blipFill rotWithShape="1">
          <a:blip r:embed="rId2"/>
          <a:srcRect l="65449" t="22626" r="16128" b="51004"/>
          <a:stretch/>
        </p:blipFill>
        <p:spPr>
          <a:xfrm>
            <a:off x="1423387" y="1440747"/>
            <a:ext cx="3941685" cy="1807254"/>
          </a:xfrm>
          <a:prstGeom prst="rect">
            <a:avLst/>
          </a:prstGeom>
        </p:spPr>
      </p:pic>
      <p:pic>
        <p:nvPicPr>
          <p:cNvPr id="4" name="Picture 3">
            <a:extLst>
              <a:ext uri="{FF2B5EF4-FFF2-40B4-BE49-F238E27FC236}">
                <a16:creationId xmlns:a16="http://schemas.microsoft.com/office/drawing/2014/main" id="{467310B3-6B83-4584-B908-BA6491390834}"/>
              </a:ext>
            </a:extLst>
          </p:cNvPr>
          <p:cNvPicPr>
            <a:picLocks noChangeAspect="1"/>
          </p:cNvPicPr>
          <p:nvPr/>
        </p:nvPicPr>
        <p:blipFill rotWithShape="1">
          <a:blip r:embed="rId3"/>
          <a:srcRect l="58908" t="11525" r="20194" b="46192"/>
          <a:stretch/>
        </p:blipFill>
        <p:spPr>
          <a:xfrm>
            <a:off x="7111013" y="1012724"/>
            <a:ext cx="3595456" cy="2330157"/>
          </a:xfrm>
          <a:prstGeom prst="rect">
            <a:avLst/>
          </a:prstGeom>
        </p:spPr>
      </p:pic>
      <p:sp>
        <p:nvSpPr>
          <p:cNvPr id="5" name="Text Placeholder 4">
            <a:extLst>
              <a:ext uri="{FF2B5EF4-FFF2-40B4-BE49-F238E27FC236}">
                <a16:creationId xmlns:a16="http://schemas.microsoft.com/office/drawing/2014/main" id="{109FE9FA-D330-40C2-B7A9-65EC3776A256}"/>
              </a:ext>
            </a:extLst>
          </p:cNvPr>
          <p:cNvSpPr txBox="1">
            <a:spLocks/>
          </p:cNvSpPr>
          <p:nvPr/>
        </p:nvSpPr>
        <p:spPr>
          <a:xfrm>
            <a:off x="810127" y="313725"/>
            <a:ext cx="11381873" cy="5171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C4C4E">
                    <a:lumMod val="50000"/>
                  </a:srgbClr>
                </a:solidFill>
                <a:effectLst/>
                <a:uLnTx/>
                <a:uFillTx/>
                <a:latin typeface="Calibri" panose="020F0502020204030204"/>
                <a:ea typeface="+mn-ea"/>
                <a:cs typeface="Calibri Light" panose="020F0302020204030204" pitchFamily="34" charset="0"/>
              </a:rPr>
              <a:t>Predictive value of DD-</a:t>
            </a:r>
            <a:r>
              <a:rPr kumimoji="0" lang="en-US" sz="3600" b="1" i="0" u="none" strike="noStrike" kern="1200" cap="none" spc="0" normalizeH="0" baseline="0" noProof="0" dirty="0" err="1">
                <a:ln>
                  <a:noFill/>
                </a:ln>
                <a:solidFill>
                  <a:srgbClr val="4C4C4E">
                    <a:lumMod val="50000"/>
                  </a:srgbClr>
                </a:solidFill>
                <a:effectLst/>
                <a:uLnTx/>
                <a:uFillTx/>
                <a:latin typeface="Calibri" panose="020F0502020204030204"/>
                <a:ea typeface="+mn-ea"/>
                <a:cs typeface="Calibri Light" panose="020F0302020204030204" pitchFamily="34" charset="0"/>
              </a:rPr>
              <a:t>cfDNA</a:t>
            </a:r>
            <a:r>
              <a:rPr kumimoji="0" lang="en-US" sz="3600" b="1" i="0" u="none" strike="noStrike" kern="1200" cap="none" spc="0" normalizeH="0" baseline="0" noProof="0" dirty="0">
                <a:ln>
                  <a:noFill/>
                </a:ln>
                <a:solidFill>
                  <a:srgbClr val="4C4C4E">
                    <a:lumMod val="50000"/>
                  </a:srgbClr>
                </a:solidFill>
                <a:effectLst/>
                <a:uLnTx/>
                <a:uFillTx/>
                <a:latin typeface="Calibri" panose="020F0502020204030204"/>
                <a:ea typeface="+mn-ea"/>
                <a:cs typeface="Calibri Light" panose="020F0302020204030204" pitchFamily="34" charset="0"/>
              </a:rPr>
              <a:t> may help improve outcomes  </a:t>
            </a:r>
          </a:p>
        </p:txBody>
      </p:sp>
      <p:sp>
        <p:nvSpPr>
          <p:cNvPr id="6" name="Text Placeholder 4">
            <a:extLst>
              <a:ext uri="{FF2B5EF4-FFF2-40B4-BE49-F238E27FC236}">
                <a16:creationId xmlns:a16="http://schemas.microsoft.com/office/drawing/2014/main" id="{C139183C-32AD-4EA7-934A-39BBBF8DDD84}"/>
              </a:ext>
            </a:extLst>
          </p:cNvPr>
          <p:cNvSpPr txBox="1">
            <a:spLocks/>
          </p:cNvSpPr>
          <p:nvPr/>
        </p:nvSpPr>
        <p:spPr>
          <a:xfrm>
            <a:off x="1006915" y="3688422"/>
            <a:ext cx="11381873" cy="5171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G</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enomic </a:t>
            </a:r>
            <a:r>
              <a:rPr kumimoji="0" lang="en-US" sz="3200" b="0" i="0" u="sng"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R</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esearch </a:t>
            </a:r>
            <a:r>
              <a:rPr kumimoji="0" lang="en-US" sz="3200" b="0" i="0" u="sng"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A</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lliance for </a:t>
            </a:r>
            <a:r>
              <a:rPr kumimoji="0" lang="en-US" sz="3200" b="0" i="0" u="sng"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T</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ransplantation : </a:t>
            </a:r>
            <a:r>
              <a:rPr kumimoji="0" lang="en-US" sz="3200" b="0" i="0" u="none" strike="noStrike" kern="1200" cap="none" spc="0" normalizeH="0" baseline="0" noProof="0" err="1">
                <a:ln>
                  <a:noFill/>
                </a:ln>
                <a:solidFill>
                  <a:srgbClr val="4C4C4E"/>
                </a:solidFill>
                <a:effectLst/>
                <a:uLnTx/>
                <a:uFillTx/>
                <a:latin typeface="Calibri" panose="020F0502020204030204"/>
                <a:ea typeface="+mn-ea"/>
                <a:cs typeface="Calibri Light" panose="020F0302020204030204" pitchFamily="34" charset="0"/>
              </a:rPr>
              <a:t>GRAfT</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 (</a:t>
            </a:r>
            <a:r>
              <a:rPr kumimoji="0" lang="en-US" sz="3200" b="0" i="0" u="none" strike="noStrike" kern="1200" cap="none" spc="0" normalizeH="0" baseline="0" noProof="0" err="1">
                <a:ln>
                  <a:noFill/>
                </a:ln>
                <a:solidFill>
                  <a:srgbClr val="4C4C4E"/>
                </a:solidFill>
                <a:effectLst/>
                <a:uLnTx/>
                <a:uFillTx/>
                <a:latin typeface="Calibri" panose="020F0502020204030204"/>
                <a:ea typeface="+mn-ea"/>
                <a:cs typeface="Calibri Light" panose="020F0302020204030204" pitchFamily="34" charset="0"/>
              </a:rPr>
              <a:t>NiH</a:t>
            </a:r>
            <a:r>
              <a:rPr kumimoji="0" lang="en-US" sz="3200" b="0"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a:t>
            </a:r>
          </a:p>
        </p:txBody>
      </p:sp>
      <p:pic>
        <p:nvPicPr>
          <p:cNvPr id="7" name="Picture 6">
            <a:extLst>
              <a:ext uri="{FF2B5EF4-FFF2-40B4-BE49-F238E27FC236}">
                <a16:creationId xmlns:a16="http://schemas.microsoft.com/office/drawing/2014/main" id="{69AC164F-0600-4253-BECF-573E12B9B779}"/>
              </a:ext>
            </a:extLst>
          </p:cNvPr>
          <p:cNvPicPr>
            <a:picLocks noChangeAspect="1"/>
          </p:cNvPicPr>
          <p:nvPr/>
        </p:nvPicPr>
        <p:blipFill rotWithShape="1">
          <a:blip r:embed="rId4"/>
          <a:srcRect l="5272" t="6324" r="28409" b="52438"/>
          <a:stretch/>
        </p:blipFill>
        <p:spPr>
          <a:xfrm>
            <a:off x="6418555" y="4551119"/>
            <a:ext cx="3705490" cy="177766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C6865A29-2418-47F2-97E3-E5329E9E5FD3}"/>
              </a:ext>
            </a:extLst>
          </p:cNvPr>
          <p:cNvPicPr>
            <a:picLocks noChangeAspect="1"/>
          </p:cNvPicPr>
          <p:nvPr/>
        </p:nvPicPr>
        <p:blipFill rotWithShape="1">
          <a:blip r:embed="rId5"/>
          <a:srcRect l="36551" t="24981" r="36082" b="39254"/>
          <a:stretch/>
        </p:blipFill>
        <p:spPr>
          <a:xfrm>
            <a:off x="2345805" y="4500380"/>
            <a:ext cx="3042782" cy="1936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3382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14F472-452B-447B-A486-465559FD6C8F}"/>
              </a:ext>
            </a:extLst>
          </p:cNvPr>
          <p:cNvSpPr>
            <a:spLocks noGrp="1"/>
          </p:cNvSpPr>
          <p:nvPr>
            <p:ph type="body" sz="quarter" idx="11"/>
          </p:nvPr>
        </p:nvSpPr>
        <p:spPr>
          <a:xfrm>
            <a:off x="773750" y="543395"/>
            <a:ext cx="11177899" cy="517156"/>
          </a:xfrm>
        </p:spPr>
        <p:style>
          <a:lnRef idx="2">
            <a:schemeClr val="accent1"/>
          </a:lnRef>
          <a:fillRef idx="1">
            <a:schemeClr val="lt1"/>
          </a:fillRef>
          <a:effectRef idx="0">
            <a:schemeClr val="accent1"/>
          </a:effectRef>
          <a:fontRef idx="minor">
            <a:schemeClr val="dk1"/>
          </a:fontRef>
        </p:style>
        <p:txBody>
          <a:bodyPr/>
          <a:lstStyle/>
          <a:p>
            <a:r>
              <a:rPr lang="en-US" sz="3200" dirty="0">
                <a:solidFill>
                  <a:schemeClr val="tx1">
                    <a:lumMod val="50000"/>
                  </a:schemeClr>
                </a:solidFill>
              </a:rPr>
              <a:t>DD-</a:t>
            </a:r>
            <a:r>
              <a:rPr lang="en-US" sz="3200" dirty="0" err="1">
                <a:solidFill>
                  <a:schemeClr val="tx1">
                    <a:lumMod val="50000"/>
                  </a:schemeClr>
                </a:solidFill>
              </a:rPr>
              <a:t>cfDNA</a:t>
            </a:r>
            <a:r>
              <a:rPr lang="en-US" sz="3200" dirty="0">
                <a:solidFill>
                  <a:schemeClr val="tx1">
                    <a:lumMod val="50000"/>
                  </a:schemeClr>
                </a:solidFill>
              </a:rPr>
              <a:t> Associated with Clinical Complications &amp; FEV decline</a:t>
            </a:r>
          </a:p>
        </p:txBody>
      </p:sp>
      <p:sp>
        <p:nvSpPr>
          <p:cNvPr id="9" name="Slide Number Placeholder 3">
            <a:extLst>
              <a:ext uri="{FF2B5EF4-FFF2-40B4-BE49-F238E27FC236}">
                <a16:creationId xmlns:a16="http://schemas.microsoft.com/office/drawing/2014/main" id="{57A624C0-1AE5-40D8-8BE4-630345FCEA07}"/>
              </a:ext>
            </a:extLst>
          </p:cNvPr>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10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77787B"/>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52B9AD8-CE7D-4A26-8781-099B1D5A979F}"/>
              </a:ext>
            </a:extLst>
          </p:cNvPr>
          <p:cNvSpPr/>
          <p:nvPr/>
        </p:nvSpPr>
        <p:spPr>
          <a:xfrm>
            <a:off x="871009" y="6340148"/>
            <a:ext cx="838114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4C4C4E"/>
                </a:solidFill>
                <a:effectLst/>
                <a:uLnTx/>
                <a:uFillTx/>
                <a:latin typeface="Calibri" panose="020F0502020204030204"/>
                <a:ea typeface="+mn-ea"/>
                <a:cs typeface="+mn-cs"/>
              </a:rPr>
              <a:t>Agbor-Enoh, S., et al., Donor-derived cell-free DNA predicts allograft failure and mortality after lung transplantation. EBioMedicine, 2019. 40: p. 541-553.</a:t>
            </a:r>
          </a:p>
        </p:txBody>
      </p:sp>
      <p:pic>
        <p:nvPicPr>
          <p:cNvPr id="11" name="Picture 10">
            <a:extLst>
              <a:ext uri="{FF2B5EF4-FFF2-40B4-BE49-F238E27FC236}">
                <a16:creationId xmlns:a16="http://schemas.microsoft.com/office/drawing/2014/main" id="{138C9639-B072-45F2-B6C4-A6B4E265B0D0}"/>
              </a:ext>
            </a:extLst>
          </p:cNvPr>
          <p:cNvPicPr>
            <a:picLocks noChangeAspect="1"/>
          </p:cNvPicPr>
          <p:nvPr/>
        </p:nvPicPr>
        <p:blipFill>
          <a:blip r:embed="rId3"/>
          <a:stretch>
            <a:fillRect/>
          </a:stretch>
        </p:blipFill>
        <p:spPr>
          <a:xfrm>
            <a:off x="1732658" y="1643592"/>
            <a:ext cx="9173331" cy="3444604"/>
          </a:xfrm>
          <a:prstGeom prst="rect">
            <a:avLst/>
          </a:prstGeom>
        </p:spPr>
      </p:pic>
      <p:sp>
        <p:nvSpPr>
          <p:cNvPr id="12" name="TextBox 11">
            <a:extLst>
              <a:ext uri="{FF2B5EF4-FFF2-40B4-BE49-F238E27FC236}">
                <a16:creationId xmlns:a16="http://schemas.microsoft.com/office/drawing/2014/main" id="{50DBE94B-11B7-450D-B973-985AFDC59BCC}"/>
              </a:ext>
            </a:extLst>
          </p:cNvPr>
          <p:cNvSpPr txBox="1"/>
          <p:nvPr/>
        </p:nvSpPr>
        <p:spPr>
          <a:xfrm>
            <a:off x="2595769" y="1496382"/>
            <a:ext cx="37669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Clinical Episodes by dd-cfDNA Tertile</a:t>
            </a:r>
          </a:p>
        </p:txBody>
      </p:sp>
      <p:sp>
        <p:nvSpPr>
          <p:cNvPr id="13" name="TextBox 12">
            <a:extLst>
              <a:ext uri="{FF2B5EF4-FFF2-40B4-BE49-F238E27FC236}">
                <a16:creationId xmlns:a16="http://schemas.microsoft.com/office/drawing/2014/main" id="{68E79489-0F22-444F-A5F5-192DE55A84A0}"/>
              </a:ext>
            </a:extLst>
          </p:cNvPr>
          <p:cNvSpPr txBox="1"/>
          <p:nvPr/>
        </p:nvSpPr>
        <p:spPr>
          <a:xfrm>
            <a:off x="7677807" y="1474332"/>
            <a:ext cx="25188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Average FEV Over Time</a:t>
            </a:r>
          </a:p>
        </p:txBody>
      </p:sp>
      <p:sp>
        <p:nvSpPr>
          <p:cNvPr id="19" name="Rectangle 18">
            <a:extLst>
              <a:ext uri="{FF2B5EF4-FFF2-40B4-BE49-F238E27FC236}">
                <a16:creationId xmlns:a16="http://schemas.microsoft.com/office/drawing/2014/main" id="{E56453A9-E50B-4736-AD51-73C4E0046BE8}"/>
              </a:ext>
            </a:extLst>
          </p:cNvPr>
          <p:cNvSpPr/>
          <p:nvPr/>
        </p:nvSpPr>
        <p:spPr>
          <a:xfrm>
            <a:off x="2447924" y="5257456"/>
            <a:ext cx="8458065" cy="976538"/>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CONCLUSION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 dd-cfDNA levels during the initial 3 months post-transplant predicted later worsened outcomes with FEV-1 decline and CLAD onset</a:t>
            </a:r>
          </a:p>
        </p:txBody>
      </p:sp>
    </p:spTree>
    <p:extLst>
      <p:ext uri="{BB962C8B-B14F-4D97-AF65-F5344CB8AC3E}">
        <p14:creationId xmlns:p14="http://schemas.microsoft.com/office/powerpoint/2010/main" val="193099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3B5749-FF08-43D4-811C-DE23078ECA41}"/>
              </a:ext>
            </a:extLst>
          </p:cNvPr>
          <p:cNvGraphicFramePr>
            <a:graphicFrameLocks noGrp="1"/>
          </p:cNvGraphicFramePr>
          <p:nvPr>
            <p:ph sz="quarter" idx="16"/>
          </p:nvPr>
        </p:nvGraphicFramePr>
        <p:xfrm>
          <a:off x="1319894" y="2370276"/>
          <a:ext cx="10594429" cy="2743193"/>
        </p:xfrm>
        <a:graphic>
          <a:graphicData uri="http://schemas.openxmlformats.org/drawingml/2006/table">
            <a:tbl>
              <a:tblPr firstRow="1" bandRow="1">
                <a:tableStyleId>{5C22544A-7EE6-4342-B048-85BDC9FD1C3A}</a:tableStyleId>
              </a:tblPr>
              <a:tblGrid>
                <a:gridCol w="4912740">
                  <a:extLst>
                    <a:ext uri="{9D8B030D-6E8A-4147-A177-3AD203B41FA5}">
                      <a16:colId xmlns:a16="http://schemas.microsoft.com/office/drawing/2014/main" val="989077688"/>
                    </a:ext>
                  </a:extLst>
                </a:gridCol>
                <a:gridCol w="1330394">
                  <a:extLst>
                    <a:ext uri="{9D8B030D-6E8A-4147-A177-3AD203B41FA5}">
                      <a16:colId xmlns:a16="http://schemas.microsoft.com/office/drawing/2014/main" val="1019405616"/>
                    </a:ext>
                  </a:extLst>
                </a:gridCol>
                <a:gridCol w="2878713">
                  <a:extLst>
                    <a:ext uri="{9D8B030D-6E8A-4147-A177-3AD203B41FA5}">
                      <a16:colId xmlns:a16="http://schemas.microsoft.com/office/drawing/2014/main" val="2191392056"/>
                    </a:ext>
                  </a:extLst>
                </a:gridCol>
                <a:gridCol w="1472582">
                  <a:extLst>
                    <a:ext uri="{9D8B030D-6E8A-4147-A177-3AD203B41FA5}">
                      <a16:colId xmlns:a16="http://schemas.microsoft.com/office/drawing/2014/main" val="2927101341"/>
                    </a:ext>
                  </a:extLst>
                </a:gridCol>
              </a:tblGrid>
              <a:tr h="419547">
                <a:tc>
                  <a:txBody>
                    <a:bodyPr/>
                    <a:lstStyle/>
                    <a:p>
                      <a:pPr algn="ctr"/>
                      <a:r>
                        <a:rPr lang="en-US" sz="2000" dirty="0"/>
                        <a:t>Publication Title</a:t>
                      </a:r>
                    </a:p>
                  </a:txBody>
                  <a:tcPr/>
                </a:tc>
                <a:tc>
                  <a:txBody>
                    <a:bodyPr/>
                    <a:lstStyle/>
                    <a:p>
                      <a:pPr algn="ctr"/>
                      <a:r>
                        <a:rPr lang="en-US" sz="2000" dirty="0"/>
                        <a:t>Author</a:t>
                      </a:r>
                    </a:p>
                  </a:txBody>
                  <a:tcPr/>
                </a:tc>
                <a:tc>
                  <a:txBody>
                    <a:bodyPr/>
                    <a:lstStyle/>
                    <a:p>
                      <a:pPr algn="ctr"/>
                      <a:r>
                        <a:rPr lang="en-US" sz="2000" dirty="0"/>
                        <a:t>Journal</a:t>
                      </a:r>
                    </a:p>
                  </a:txBody>
                  <a:tcPr/>
                </a:tc>
                <a:tc>
                  <a:txBody>
                    <a:bodyPr/>
                    <a:lstStyle/>
                    <a:p>
                      <a:pPr algn="ctr"/>
                      <a:r>
                        <a:rPr lang="en-US" sz="2000" dirty="0"/>
                        <a:t>Year</a:t>
                      </a:r>
                    </a:p>
                  </a:txBody>
                  <a:tcPr/>
                </a:tc>
                <a:extLst>
                  <a:ext uri="{0D108BD9-81ED-4DB2-BD59-A6C34878D82A}">
                    <a16:rowId xmlns:a16="http://schemas.microsoft.com/office/drawing/2014/main" val="3102343969"/>
                  </a:ext>
                </a:extLst>
              </a:tr>
              <a:tr h="968186">
                <a:tc>
                  <a:txBody>
                    <a:bodyPr/>
                    <a:lstStyle/>
                    <a:p>
                      <a:r>
                        <a:rPr lang="en-US" sz="1800" i="1" dirty="0"/>
                        <a:t>Donor-derived, Cell-free DNA levels by Next Generation Targeted Sequencing are Elevated in Allograft Rejection after Lung Transplantation</a:t>
                      </a:r>
                    </a:p>
                  </a:txBody>
                  <a:tcPr/>
                </a:tc>
                <a:tc>
                  <a:txBody>
                    <a:bodyPr/>
                    <a:lstStyle/>
                    <a:p>
                      <a:pPr algn="ctr"/>
                      <a:r>
                        <a:rPr lang="en-US" sz="1800" dirty="0"/>
                        <a:t>Khush</a:t>
                      </a:r>
                    </a:p>
                  </a:txBody>
                  <a:tcPr/>
                </a:tc>
                <a:tc>
                  <a:txBody>
                    <a:bodyPr/>
                    <a:lstStyle/>
                    <a:p>
                      <a:pPr algn="ctr"/>
                      <a:r>
                        <a:rPr lang="en-US" sz="1800" dirty="0"/>
                        <a:t>European Resp J Open Research</a:t>
                      </a:r>
                    </a:p>
                  </a:txBody>
                  <a:tcPr/>
                </a:tc>
                <a:tc>
                  <a:txBody>
                    <a:bodyPr/>
                    <a:lstStyle/>
                    <a:p>
                      <a:pPr algn="ctr"/>
                      <a:r>
                        <a:rPr lang="en-US" sz="1800" dirty="0"/>
                        <a:t>2020</a:t>
                      </a:r>
                    </a:p>
                  </a:txBody>
                  <a:tcPr/>
                </a:tc>
                <a:extLst>
                  <a:ext uri="{0D108BD9-81ED-4DB2-BD59-A6C34878D82A}">
                    <a16:rowId xmlns:a16="http://schemas.microsoft.com/office/drawing/2014/main" val="2183273846"/>
                  </a:ext>
                </a:extLst>
              </a:tr>
              <a:tr h="677730">
                <a:tc>
                  <a:txBody>
                    <a:bodyPr/>
                    <a:lstStyle/>
                    <a:p>
                      <a:r>
                        <a:rPr lang="en-US" sz="1800" i="1" dirty="0"/>
                        <a:t>Snapshot dd-cfDNA in Lung Transplant during COVID-19</a:t>
                      </a:r>
                    </a:p>
                  </a:txBody>
                  <a:tcPr/>
                </a:tc>
                <a:tc>
                  <a:txBody>
                    <a:bodyPr/>
                    <a:lstStyle/>
                    <a:p>
                      <a:pPr algn="ctr"/>
                      <a:r>
                        <a:rPr lang="en-US" sz="1800" dirty="0"/>
                        <a:t>Levine</a:t>
                      </a:r>
                    </a:p>
                  </a:txBody>
                  <a:tcPr/>
                </a:tc>
                <a:tc>
                  <a:txBody>
                    <a:bodyPr/>
                    <a:lstStyle/>
                    <a:p>
                      <a:pPr algn="ctr"/>
                      <a:r>
                        <a:rPr lang="en-US" sz="1800" dirty="0"/>
                        <a:t>Biomarker Insights</a:t>
                      </a:r>
                    </a:p>
                  </a:txBody>
                  <a:tcPr/>
                </a:tc>
                <a:tc>
                  <a:txBody>
                    <a:bodyPr/>
                    <a:lstStyle/>
                    <a:p>
                      <a:pPr algn="ctr"/>
                      <a:r>
                        <a:rPr lang="en-US" sz="1800" dirty="0"/>
                        <a:t>2020</a:t>
                      </a:r>
                    </a:p>
                  </a:txBody>
                  <a:tcPr/>
                </a:tc>
                <a:extLst>
                  <a:ext uri="{0D108BD9-81ED-4DB2-BD59-A6C34878D82A}">
                    <a16:rowId xmlns:a16="http://schemas.microsoft.com/office/drawing/2014/main" val="3014156121"/>
                  </a:ext>
                </a:extLst>
              </a:tr>
              <a:tr h="677730">
                <a:tc>
                  <a:txBody>
                    <a:bodyPr/>
                    <a:lstStyle/>
                    <a:p>
                      <a:r>
                        <a:rPr lang="en-US" sz="1800" i="1" dirty="0"/>
                        <a:t>Plasma dd-cfDNA levels are increased during ACR after Lung Transplant: pilot data (LARGO)</a:t>
                      </a:r>
                    </a:p>
                  </a:txBody>
                  <a:tcPr/>
                </a:tc>
                <a:tc>
                  <a:txBody>
                    <a:bodyPr/>
                    <a:lstStyle/>
                    <a:p>
                      <a:pPr algn="ctr"/>
                      <a:r>
                        <a:rPr lang="en-US" sz="1800" dirty="0" err="1"/>
                        <a:t>Sayah</a:t>
                      </a:r>
                      <a:r>
                        <a:rPr lang="en-US" sz="1800" dirty="0"/>
                        <a:t> </a:t>
                      </a:r>
                    </a:p>
                  </a:txBody>
                  <a:tcPr/>
                </a:tc>
                <a:tc>
                  <a:txBody>
                    <a:bodyPr/>
                    <a:lstStyle/>
                    <a:p>
                      <a:pPr algn="ctr"/>
                      <a:r>
                        <a:rPr lang="en-US" sz="1800" dirty="0"/>
                        <a:t>Transplant Direct</a:t>
                      </a:r>
                    </a:p>
                  </a:txBody>
                  <a:tcPr/>
                </a:tc>
                <a:tc>
                  <a:txBody>
                    <a:bodyPr/>
                    <a:lstStyle/>
                    <a:p>
                      <a:pPr algn="ctr"/>
                      <a:r>
                        <a:rPr lang="en-US" sz="1800" dirty="0"/>
                        <a:t>2020</a:t>
                      </a:r>
                    </a:p>
                  </a:txBody>
                  <a:tcPr/>
                </a:tc>
                <a:extLst>
                  <a:ext uri="{0D108BD9-81ED-4DB2-BD59-A6C34878D82A}">
                    <a16:rowId xmlns:a16="http://schemas.microsoft.com/office/drawing/2014/main" val="4029980030"/>
                  </a:ext>
                </a:extLst>
              </a:tr>
            </a:tbl>
          </a:graphicData>
        </a:graphic>
      </p:graphicFrame>
      <p:sp>
        <p:nvSpPr>
          <p:cNvPr id="3" name="Text Placeholder 2">
            <a:extLst>
              <a:ext uri="{FF2B5EF4-FFF2-40B4-BE49-F238E27FC236}">
                <a16:creationId xmlns:a16="http://schemas.microsoft.com/office/drawing/2014/main" id="{57DB4FA8-A653-43B0-B5C1-9A0700F510A1}"/>
              </a:ext>
            </a:extLst>
          </p:cNvPr>
          <p:cNvSpPr>
            <a:spLocks noGrp="1"/>
          </p:cNvSpPr>
          <p:nvPr>
            <p:ph type="body" sz="quarter" idx="11"/>
          </p:nvPr>
        </p:nvSpPr>
        <p:spPr/>
        <p:txBody>
          <a:bodyPr/>
          <a:lstStyle/>
          <a:p>
            <a:r>
              <a:rPr lang="en-US" dirty="0">
                <a:solidFill>
                  <a:schemeClr val="tx1">
                    <a:lumMod val="50000"/>
                  </a:schemeClr>
                </a:solidFill>
              </a:rPr>
              <a:t>AlloSure Lung Clinical Data</a:t>
            </a:r>
          </a:p>
        </p:txBody>
      </p:sp>
      <p:sp>
        <p:nvSpPr>
          <p:cNvPr id="7" name="Rectangle: Rounded Corners 6">
            <a:extLst>
              <a:ext uri="{FF2B5EF4-FFF2-40B4-BE49-F238E27FC236}">
                <a16:creationId xmlns:a16="http://schemas.microsoft.com/office/drawing/2014/main" id="{1E42CFFC-60E0-4DAA-B3CA-394B8E32FF2D}"/>
              </a:ext>
            </a:extLst>
          </p:cNvPr>
          <p:cNvSpPr/>
          <p:nvPr/>
        </p:nvSpPr>
        <p:spPr>
          <a:xfrm>
            <a:off x="2920519" y="1414500"/>
            <a:ext cx="7098891" cy="68011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The Most Published dd-cfDNA test in Lung Transplantation</a:t>
            </a:r>
          </a:p>
        </p:txBody>
      </p:sp>
      <p:sp>
        <p:nvSpPr>
          <p:cNvPr id="5" name="Slide Number Placeholder 5">
            <a:extLst>
              <a:ext uri="{FF2B5EF4-FFF2-40B4-BE49-F238E27FC236}">
                <a16:creationId xmlns:a16="http://schemas.microsoft.com/office/drawing/2014/main" id="{B13E21B4-F7D6-44E3-B1A7-7E72170F4294}"/>
              </a:ext>
            </a:extLst>
          </p:cNvPr>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000">
                <a:solidFill>
                  <a:schemeClr val="tx2"/>
                </a:solidFill>
                <a:latin typeface="+mj-lt"/>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36</a:t>
            </a:fld>
            <a:endParaRPr kumimoji="0" lang="en-US" sz="1000" b="0" i="0" u="none" strike="noStrike" kern="1200" cap="none" spc="0" normalizeH="0" baseline="0" noProof="0" dirty="0">
              <a:ln>
                <a:noFill/>
              </a:ln>
              <a:solidFill>
                <a:srgbClr val="77787B"/>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71158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D5A5178-6554-490D-90D2-94B8866BE563}"/>
              </a:ext>
            </a:extLst>
          </p:cNvPr>
          <p:cNvSpPr/>
          <p:nvPr/>
        </p:nvSpPr>
        <p:spPr>
          <a:xfrm>
            <a:off x="1691952" y="1552199"/>
            <a:ext cx="10150376" cy="4348067"/>
          </a:xfrm>
          <a:prstGeom prst="round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971002F-8A1D-4788-A2D1-7AEE9D1A5720}"/>
              </a:ext>
            </a:extLst>
          </p:cNvPr>
          <p:cNvSpPr>
            <a:spLocks noGrp="1"/>
          </p:cNvSpPr>
          <p:nvPr>
            <p:ph type="body" sz="quarter" idx="11"/>
          </p:nvPr>
        </p:nvSpPr>
        <p:spPr/>
        <p:txBody>
          <a:bodyPr/>
          <a:lstStyle/>
          <a:p>
            <a:r>
              <a:rPr lang="en-US" err="1"/>
              <a:t>AlloSure</a:t>
            </a:r>
            <a:r>
              <a:rPr lang="en-US"/>
              <a:t> Has Broad Adoption</a:t>
            </a:r>
          </a:p>
        </p:txBody>
      </p:sp>
      <p:sp>
        <p:nvSpPr>
          <p:cNvPr id="5" name="Slide Number Placeholder 4">
            <a:extLst>
              <a:ext uri="{FF2B5EF4-FFF2-40B4-BE49-F238E27FC236}">
                <a16:creationId xmlns:a16="http://schemas.microsoft.com/office/drawing/2014/main" id="{F6A692A5-621B-4257-8315-AC223A3424CD}"/>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37</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
        <p:nvSpPr>
          <p:cNvPr id="6" name="TextBox 5">
            <a:extLst>
              <a:ext uri="{FF2B5EF4-FFF2-40B4-BE49-F238E27FC236}">
                <a16:creationId xmlns:a16="http://schemas.microsoft.com/office/drawing/2014/main" id="{6A95CE3E-87F5-43B1-BFAB-255A703A9C39}"/>
              </a:ext>
            </a:extLst>
          </p:cNvPr>
          <p:cNvSpPr txBox="1"/>
          <p:nvPr/>
        </p:nvSpPr>
        <p:spPr>
          <a:xfrm>
            <a:off x="4869024" y="1773929"/>
            <a:ext cx="35642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srgbClr val="4C4C4E"/>
                </a:solidFill>
                <a:effectLst/>
                <a:uLnTx/>
                <a:uFillTx/>
                <a:latin typeface="Calibri" panose="020F0502020204030204"/>
                <a:ea typeface="+mn-ea"/>
                <a:cs typeface="+mn-cs"/>
              </a:rPr>
              <a:t>AlloSure</a:t>
            </a:r>
            <a:r>
              <a:rPr kumimoji="0" lang="en-US" sz="3000" b="1" i="0" u="none" strike="noStrike" kern="1200" cap="none" spc="0" normalizeH="0" baseline="0" noProof="0">
                <a:ln>
                  <a:noFill/>
                </a:ln>
                <a:solidFill>
                  <a:srgbClr val="4C4C4E"/>
                </a:solidFill>
                <a:effectLst/>
                <a:uLnTx/>
                <a:uFillTx/>
                <a:latin typeface="Calibri" panose="020F0502020204030204"/>
                <a:ea typeface="+mn-ea"/>
                <a:cs typeface="+mn-cs"/>
              </a:rPr>
              <a:t> is used in:</a:t>
            </a:r>
          </a:p>
        </p:txBody>
      </p:sp>
      <p:sp>
        <p:nvSpPr>
          <p:cNvPr id="7" name="Rectangle: Rounded Corners 6">
            <a:extLst>
              <a:ext uri="{FF2B5EF4-FFF2-40B4-BE49-F238E27FC236}">
                <a16:creationId xmlns:a16="http://schemas.microsoft.com/office/drawing/2014/main" id="{F4C73CAD-619C-4141-AE16-D8A9178C17BA}"/>
              </a:ext>
            </a:extLst>
          </p:cNvPr>
          <p:cNvSpPr/>
          <p:nvPr/>
        </p:nvSpPr>
        <p:spPr>
          <a:xfrm>
            <a:off x="1942322" y="2527980"/>
            <a:ext cx="3156235" cy="2631232"/>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&gt;150 </a:t>
            </a: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Transplant Centers</a:t>
            </a:r>
          </a:p>
        </p:txBody>
      </p:sp>
      <p:sp>
        <p:nvSpPr>
          <p:cNvPr id="9" name="Rectangle: Rounded Corners 8">
            <a:extLst>
              <a:ext uri="{FF2B5EF4-FFF2-40B4-BE49-F238E27FC236}">
                <a16:creationId xmlns:a16="http://schemas.microsoft.com/office/drawing/2014/main" id="{0691CAFB-9F12-4863-BEB7-267F6C21415E}"/>
              </a:ext>
            </a:extLst>
          </p:cNvPr>
          <p:cNvSpPr/>
          <p:nvPr/>
        </p:nvSpPr>
        <p:spPr>
          <a:xfrm>
            <a:off x="5187820" y="2527980"/>
            <a:ext cx="3156235" cy="2631232"/>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&gt;30K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Transplant Patients</a:t>
            </a:r>
          </a:p>
        </p:txBody>
      </p:sp>
      <p:sp>
        <p:nvSpPr>
          <p:cNvPr id="10" name="Rectangle: Rounded Corners 9">
            <a:extLst>
              <a:ext uri="{FF2B5EF4-FFF2-40B4-BE49-F238E27FC236}">
                <a16:creationId xmlns:a16="http://schemas.microsoft.com/office/drawing/2014/main" id="{8751F169-0000-453A-93D5-38025102CAEF}"/>
              </a:ext>
            </a:extLst>
          </p:cNvPr>
          <p:cNvSpPr/>
          <p:nvPr/>
        </p:nvSpPr>
        <p:spPr>
          <a:xfrm>
            <a:off x="8433318" y="2527980"/>
            <a:ext cx="3156235" cy="2631232"/>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Calibri" panose="020F0502020204030204"/>
                <a:ea typeface="+mn-ea"/>
                <a:cs typeface="+mn-cs"/>
              </a:rPr>
              <a:t>1 out of 3</a:t>
            </a:r>
            <a:endParaRPr kumimoji="0" lang="en-US" sz="5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Newly Transplanted Patients</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270103676"/>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220" y="1107442"/>
            <a:ext cx="10058400" cy="3686198"/>
          </a:xfrm>
          <a:prstGeom prst="rect">
            <a:avLst/>
          </a:prstGeom>
        </p:spPr>
      </p:pic>
      <p:sp>
        <p:nvSpPr>
          <p:cNvPr id="3" name="Rectangle: Rounded Corners 2">
            <a:extLst>
              <a:ext uri="{FF2B5EF4-FFF2-40B4-BE49-F238E27FC236}">
                <a16:creationId xmlns:a16="http://schemas.microsoft.com/office/drawing/2014/main" id="{8D60BF2B-79A3-374A-ABBB-84DB15A6ACAF}"/>
              </a:ext>
            </a:extLst>
          </p:cNvPr>
          <p:cNvSpPr/>
          <p:nvPr/>
        </p:nvSpPr>
        <p:spPr>
          <a:xfrm>
            <a:off x="1780706" y="5181075"/>
            <a:ext cx="9275451" cy="757812"/>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Additionally, CareDx has a billing team to handle all billing and appeals</a:t>
            </a:r>
          </a:p>
        </p:txBody>
      </p:sp>
      <p:sp>
        <p:nvSpPr>
          <p:cNvPr id="4" name="Text Placeholder 3">
            <a:extLst>
              <a:ext uri="{FF2B5EF4-FFF2-40B4-BE49-F238E27FC236}">
                <a16:creationId xmlns:a16="http://schemas.microsoft.com/office/drawing/2014/main" id="{834ECE8A-CFC6-47B2-896E-E49035DFA401}"/>
              </a:ext>
            </a:extLst>
          </p:cNvPr>
          <p:cNvSpPr>
            <a:spLocks noGrp="1"/>
          </p:cNvSpPr>
          <p:nvPr>
            <p:ph type="body" sz="quarter" idx="11"/>
          </p:nvPr>
        </p:nvSpPr>
        <p:spPr/>
        <p:txBody>
          <a:bodyPr/>
          <a:lstStyle/>
          <a:p>
            <a:r>
              <a:rPr lang="en-US" err="1"/>
              <a:t>AlloSure</a:t>
            </a:r>
            <a:r>
              <a:rPr lang="en-US"/>
              <a:t> is Fully Covered by Medicare</a:t>
            </a:r>
          </a:p>
        </p:txBody>
      </p:sp>
      <p:sp>
        <p:nvSpPr>
          <p:cNvPr id="5" name="Slide Number Placeholder 4">
            <a:extLst>
              <a:ext uri="{FF2B5EF4-FFF2-40B4-BE49-F238E27FC236}">
                <a16:creationId xmlns:a16="http://schemas.microsoft.com/office/drawing/2014/main" id="{D7469E00-0AC4-4B5E-9BA7-7C0D16E6278C}"/>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38</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857209118"/>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AB03D353-C749-D546-AD84-0D0073DFD4AE}"/>
              </a:ext>
            </a:extLst>
          </p:cNvPr>
          <p:cNvCxnSpPr>
            <a:cxnSpLocks/>
          </p:cNvCxnSpPr>
          <p:nvPr/>
        </p:nvCxnSpPr>
        <p:spPr>
          <a:xfrm flipH="1">
            <a:off x="1858481" y="4857638"/>
            <a:ext cx="7794058" cy="19156"/>
          </a:xfrm>
          <a:prstGeom prst="line">
            <a:avLst/>
          </a:prstGeom>
          <a:ln w="31750">
            <a:solidFill>
              <a:schemeClr val="accent4"/>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AA043888-44C0-AF43-B574-1D92A1AF4B8E}"/>
              </a:ext>
            </a:extLst>
          </p:cNvPr>
          <p:cNvSpPr>
            <a:spLocks noGrp="1"/>
          </p:cNvSpPr>
          <p:nvPr>
            <p:ph type="body" sz="quarter" idx="10"/>
          </p:nvPr>
        </p:nvSpPr>
        <p:spPr>
          <a:xfrm>
            <a:off x="1792288" y="3282461"/>
            <a:ext cx="7866890" cy="390773"/>
          </a:xfrm>
        </p:spPr>
        <p:txBody>
          <a:bodyPr/>
          <a:lstStyle/>
          <a:p>
            <a:endParaRPr lang="en-US" dirty="0">
              <a:solidFill>
                <a:schemeClr val="tx1">
                  <a:lumMod val="50000"/>
                </a:schemeClr>
              </a:solidFill>
            </a:endParaRPr>
          </a:p>
        </p:txBody>
      </p:sp>
      <p:sp>
        <p:nvSpPr>
          <p:cNvPr id="3" name="Title 2">
            <a:extLst>
              <a:ext uri="{FF2B5EF4-FFF2-40B4-BE49-F238E27FC236}">
                <a16:creationId xmlns:a16="http://schemas.microsoft.com/office/drawing/2014/main" id="{97845532-4FE5-6246-9DA4-41FA3669D1E3}"/>
              </a:ext>
            </a:extLst>
          </p:cNvPr>
          <p:cNvSpPr>
            <a:spLocks noGrp="1"/>
          </p:cNvSpPr>
          <p:nvPr>
            <p:ph type="title"/>
          </p:nvPr>
        </p:nvSpPr>
        <p:spPr/>
        <p:txBody>
          <a:bodyPr/>
          <a:lstStyle/>
          <a:p>
            <a:r>
              <a:rPr lang="en-US">
                <a:solidFill>
                  <a:srgbClr val="D13333"/>
                </a:solidFill>
              </a:rPr>
              <a:t>Patient Case Studies</a:t>
            </a:r>
          </a:p>
        </p:txBody>
      </p:sp>
      <p:pic>
        <p:nvPicPr>
          <p:cNvPr id="26" name="Picture 25">
            <a:extLst>
              <a:ext uri="{FF2B5EF4-FFF2-40B4-BE49-F238E27FC236}">
                <a16:creationId xmlns:a16="http://schemas.microsoft.com/office/drawing/2014/main" id="{3B497995-EAB3-D248-911D-04E8650ADB07}"/>
              </a:ext>
            </a:extLst>
          </p:cNvPr>
          <p:cNvPicPr>
            <a:picLocks noChangeAspect="1"/>
          </p:cNvPicPr>
          <p:nvPr/>
        </p:nvPicPr>
        <p:blipFill>
          <a:blip r:embed="rId2"/>
          <a:stretch>
            <a:fillRect/>
          </a:stretch>
        </p:blipFill>
        <p:spPr>
          <a:xfrm>
            <a:off x="5004533" y="4400769"/>
            <a:ext cx="1447800" cy="1143000"/>
          </a:xfrm>
          <a:prstGeom prst="rect">
            <a:avLst/>
          </a:prstGeom>
        </p:spPr>
      </p:pic>
      <p:pic>
        <p:nvPicPr>
          <p:cNvPr id="27" name="Picture 26">
            <a:extLst>
              <a:ext uri="{FF2B5EF4-FFF2-40B4-BE49-F238E27FC236}">
                <a16:creationId xmlns:a16="http://schemas.microsoft.com/office/drawing/2014/main" id="{82CF0B01-CE21-4447-9096-F9FAA20D313E}"/>
              </a:ext>
            </a:extLst>
          </p:cNvPr>
          <p:cNvPicPr>
            <a:picLocks noChangeAspect="1"/>
          </p:cNvPicPr>
          <p:nvPr/>
        </p:nvPicPr>
        <p:blipFill>
          <a:blip r:embed="rId3"/>
          <a:stretch>
            <a:fillRect/>
          </a:stretch>
        </p:blipFill>
        <p:spPr>
          <a:xfrm>
            <a:off x="6612966" y="4400769"/>
            <a:ext cx="1460500" cy="1143000"/>
          </a:xfrm>
          <a:prstGeom prst="rect">
            <a:avLst/>
          </a:prstGeom>
        </p:spPr>
      </p:pic>
      <p:pic>
        <p:nvPicPr>
          <p:cNvPr id="28" name="Picture 27">
            <a:extLst>
              <a:ext uri="{FF2B5EF4-FFF2-40B4-BE49-F238E27FC236}">
                <a16:creationId xmlns:a16="http://schemas.microsoft.com/office/drawing/2014/main" id="{9561B36C-5888-8842-83D7-66F1EEC95150}"/>
              </a:ext>
            </a:extLst>
          </p:cNvPr>
          <p:cNvPicPr>
            <a:picLocks noChangeAspect="1"/>
          </p:cNvPicPr>
          <p:nvPr/>
        </p:nvPicPr>
        <p:blipFill>
          <a:blip r:embed="rId4"/>
          <a:stretch>
            <a:fillRect/>
          </a:stretch>
        </p:blipFill>
        <p:spPr>
          <a:xfrm>
            <a:off x="1777211" y="4400769"/>
            <a:ext cx="1447800" cy="1143000"/>
          </a:xfrm>
          <a:prstGeom prst="rect">
            <a:avLst/>
          </a:prstGeom>
        </p:spPr>
      </p:pic>
      <p:pic>
        <p:nvPicPr>
          <p:cNvPr id="31" name="Picture 30">
            <a:extLst>
              <a:ext uri="{FF2B5EF4-FFF2-40B4-BE49-F238E27FC236}">
                <a16:creationId xmlns:a16="http://schemas.microsoft.com/office/drawing/2014/main" id="{269683D6-B478-E54A-9F89-6B0140D5B1EF}"/>
              </a:ext>
            </a:extLst>
          </p:cNvPr>
          <p:cNvPicPr>
            <a:picLocks noChangeAspect="1"/>
          </p:cNvPicPr>
          <p:nvPr/>
        </p:nvPicPr>
        <p:blipFill>
          <a:blip r:embed="rId5"/>
          <a:stretch>
            <a:fillRect/>
          </a:stretch>
        </p:blipFill>
        <p:spPr>
          <a:xfrm>
            <a:off x="8241472" y="4400769"/>
            <a:ext cx="1460500" cy="1143000"/>
          </a:xfrm>
          <a:prstGeom prst="rect">
            <a:avLst/>
          </a:prstGeom>
        </p:spPr>
      </p:pic>
      <p:pic>
        <p:nvPicPr>
          <p:cNvPr id="32" name="Picture 31">
            <a:extLst>
              <a:ext uri="{FF2B5EF4-FFF2-40B4-BE49-F238E27FC236}">
                <a16:creationId xmlns:a16="http://schemas.microsoft.com/office/drawing/2014/main" id="{90BE983B-5CE2-2A4F-B0E5-0E25C1699CB2}"/>
              </a:ext>
            </a:extLst>
          </p:cNvPr>
          <p:cNvPicPr>
            <a:picLocks noChangeAspect="1"/>
          </p:cNvPicPr>
          <p:nvPr/>
        </p:nvPicPr>
        <p:blipFill>
          <a:blip r:embed="rId6"/>
          <a:stretch>
            <a:fillRect/>
          </a:stretch>
        </p:blipFill>
        <p:spPr>
          <a:xfrm>
            <a:off x="3393017" y="4400769"/>
            <a:ext cx="1447800" cy="1143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3700" y="4400769"/>
            <a:ext cx="1464066" cy="1143000"/>
          </a:xfrm>
          <a:prstGeom prst="rect">
            <a:avLst/>
          </a:prstGeom>
        </p:spPr>
      </p:pic>
    </p:spTree>
    <p:extLst>
      <p:ext uri="{BB962C8B-B14F-4D97-AF65-F5344CB8AC3E}">
        <p14:creationId xmlns:p14="http://schemas.microsoft.com/office/powerpoint/2010/main" val="1217953160"/>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A8A404-99D1-44D7-A3A6-1F4164600357}"/>
              </a:ext>
            </a:extLst>
          </p:cNvPr>
          <p:cNvSpPr>
            <a:spLocks noGrp="1"/>
          </p:cNvSpPr>
          <p:nvPr>
            <p:ph type="sldNum" sz="quarter" idx="11"/>
          </p:nvPr>
        </p:nvSpPr>
        <p:spPr/>
        <p:txBody>
          <a:bodyPr/>
          <a:lstStyle/>
          <a:p>
            <a:fld id="{FA53328C-E58D-4F5D-AEEA-375AF8BB6BD0}" type="slidenum">
              <a:rPr lang="en-US" smtClean="0"/>
              <a:pPr/>
              <a:t>4</a:t>
            </a:fld>
            <a:endParaRPr lang="en-US"/>
          </a:p>
        </p:txBody>
      </p:sp>
      <p:pic>
        <p:nvPicPr>
          <p:cNvPr id="4" name="Picture 3">
            <a:extLst>
              <a:ext uri="{FF2B5EF4-FFF2-40B4-BE49-F238E27FC236}">
                <a16:creationId xmlns:a16="http://schemas.microsoft.com/office/drawing/2014/main" id="{5321EDF8-599B-4109-9004-8A61D206EEC6}"/>
              </a:ext>
            </a:extLst>
          </p:cNvPr>
          <p:cNvPicPr>
            <a:picLocks noChangeAspect="1"/>
          </p:cNvPicPr>
          <p:nvPr/>
        </p:nvPicPr>
        <p:blipFill>
          <a:blip r:embed="rId2"/>
          <a:stretch>
            <a:fillRect/>
          </a:stretch>
        </p:blipFill>
        <p:spPr>
          <a:xfrm>
            <a:off x="1947312" y="825477"/>
            <a:ext cx="9174778" cy="4752549"/>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14546009"/>
      </p:ext>
    </p:extLst>
  </p:cSld>
  <p:clrMapOvr>
    <a:masterClrMapping/>
  </p:clrMapOvr>
  <p:transition spd="slow">
    <p:strips dir="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FAF63E61-63AA-E443-AF11-108CAD89C518}"/>
              </a:ext>
            </a:extLst>
          </p:cNvPr>
          <p:cNvSpPr>
            <a:spLocks noGrp="1"/>
          </p:cNvSpPr>
          <p:nvPr>
            <p:ph sz="quarter" idx="16"/>
          </p:nvPr>
        </p:nvSpPr>
        <p:spPr/>
        <p:txBody>
          <a:bodyPr/>
          <a:lstStyle/>
          <a:p>
            <a:r>
              <a:rPr lang="en-US">
                <a:solidFill>
                  <a:schemeClr val="tx1">
                    <a:lumMod val="50000"/>
                  </a:schemeClr>
                </a:solidFill>
              </a:rPr>
              <a:t>22-year-old Caucasian male </a:t>
            </a:r>
          </a:p>
          <a:p>
            <a:r>
              <a:rPr lang="en-US">
                <a:solidFill>
                  <a:schemeClr val="tx1">
                    <a:lumMod val="50000"/>
                  </a:schemeClr>
                </a:solidFill>
              </a:rPr>
              <a:t>End-stage renal disease</a:t>
            </a:r>
          </a:p>
          <a:p>
            <a:r>
              <a:rPr lang="en-US">
                <a:solidFill>
                  <a:schemeClr val="tx1">
                    <a:lumMod val="50000"/>
                  </a:schemeClr>
                </a:solidFill>
              </a:rPr>
              <a:t>Secondary to renal dysplasia/reflux nephropathy</a:t>
            </a:r>
          </a:p>
          <a:p>
            <a:endParaRPr lang="en-US">
              <a:solidFill>
                <a:schemeClr val="tx1">
                  <a:lumMod val="50000"/>
                </a:schemeClr>
              </a:solidFill>
            </a:endParaRPr>
          </a:p>
        </p:txBody>
      </p:sp>
      <p:sp>
        <p:nvSpPr>
          <p:cNvPr id="3" name="Text Placeholder 2">
            <a:extLst>
              <a:ext uri="{FF2B5EF4-FFF2-40B4-BE49-F238E27FC236}">
                <a16:creationId xmlns:a16="http://schemas.microsoft.com/office/drawing/2014/main" id="{66B89131-64CD-E741-A615-EEF1EA4370A9}"/>
              </a:ext>
            </a:extLst>
          </p:cNvPr>
          <p:cNvSpPr>
            <a:spLocks noGrp="1"/>
          </p:cNvSpPr>
          <p:nvPr>
            <p:ph type="body" sz="quarter" idx="11"/>
          </p:nvPr>
        </p:nvSpPr>
        <p:spPr>
          <a:xfrm>
            <a:off x="1694314" y="449998"/>
            <a:ext cx="9782253" cy="517156"/>
          </a:xfrm>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8" name="Text Placeholder 7">
            <a:extLst>
              <a:ext uri="{FF2B5EF4-FFF2-40B4-BE49-F238E27FC236}">
                <a16:creationId xmlns:a16="http://schemas.microsoft.com/office/drawing/2014/main" id="{894A0A71-0FAB-FA4B-BA99-ACCA9F933B23}"/>
              </a:ext>
            </a:extLst>
          </p:cNvPr>
          <p:cNvSpPr>
            <a:spLocks noGrp="1"/>
          </p:cNvSpPr>
          <p:nvPr>
            <p:ph type="body" sz="quarter" idx="12"/>
          </p:nvPr>
        </p:nvSpPr>
        <p:spPr/>
        <p:txBody>
          <a:bodyPr/>
          <a:lstStyle/>
          <a:p>
            <a:r>
              <a:rPr lang="en-US">
                <a:solidFill>
                  <a:srgbClr val="CB3337"/>
                </a:solidFill>
              </a:rPr>
              <a:t>Patient History</a:t>
            </a:r>
          </a:p>
        </p:txBody>
      </p:sp>
      <p:cxnSp>
        <p:nvCxnSpPr>
          <p:cNvPr id="39" name="Straight Connector 38">
            <a:extLst>
              <a:ext uri="{FF2B5EF4-FFF2-40B4-BE49-F238E27FC236}">
                <a16:creationId xmlns:a16="http://schemas.microsoft.com/office/drawing/2014/main" id="{8B0CF38C-7374-0345-9446-40D0658768C1}"/>
              </a:ext>
            </a:extLst>
          </p:cNvPr>
          <p:cNvCxnSpPr/>
          <p:nvPr/>
        </p:nvCxnSpPr>
        <p:spPr>
          <a:xfrm>
            <a:off x="132005" y="0"/>
            <a:ext cx="0" cy="5943552"/>
          </a:xfrm>
          <a:prstGeom prst="line">
            <a:avLst/>
          </a:prstGeom>
          <a:ln w="9525">
            <a:solidFill>
              <a:schemeClr val="tx2">
                <a:alpha val="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A4251A8E-D1C2-B345-83FD-73D27F401D26}"/>
              </a:ext>
            </a:extLst>
          </p:cNvPr>
          <p:cNvPicPr>
            <a:picLocks noChangeAspect="1"/>
          </p:cNvPicPr>
          <p:nvPr/>
        </p:nvPicPr>
        <p:blipFill>
          <a:blip r:embed="rId3"/>
          <a:stretch>
            <a:fillRect/>
          </a:stretch>
        </p:blipFill>
        <p:spPr>
          <a:xfrm>
            <a:off x="132723" y="654113"/>
            <a:ext cx="1447800" cy="1143000"/>
          </a:xfrm>
          <a:prstGeom prst="rect">
            <a:avLst/>
          </a:prstGeom>
        </p:spPr>
      </p:pic>
      <p:sp>
        <p:nvSpPr>
          <p:cNvPr id="2" name="Rectangle 1">
            <a:extLst>
              <a:ext uri="{FF2B5EF4-FFF2-40B4-BE49-F238E27FC236}">
                <a16:creationId xmlns:a16="http://schemas.microsoft.com/office/drawing/2014/main" id="{5153113C-7C46-2E44-BE8E-CFEFEEC6A85B}"/>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sp>
        <p:nvSpPr>
          <p:cNvPr id="4" name="Slide Number Placeholder 3">
            <a:extLst>
              <a:ext uri="{FF2B5EF4-FFF2-40B4-BE49-F238E27FC236}">
                <a16:creationId xmlns:a16="http://schemas.microsoft.com/office/drawing/2014/main" id="{91F4827E-0D36-4A03-A943-EA7889EE4432}"/>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40</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884492948"/>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F7C8A3D-A0D1-7E4D-BFFD-D28F0BF7AB0E}"/>
              </a:ext>
            </a:extLst>
          </p:cNvPr>
          <p:cNvGraphicFramePr>
            <a:graphicFrameLocks noGrp="1"/>
          </p:cNvGraphicFramePr>
          <p:nvPr>
            <p:ph sz="quarter" idx="16"/>
          </p:nvPr>
        </p:nvGraphicFramePr>
        <p:xfrm>
          <a:off x="1693863" y="1677988"/>
          <a:ext cx="9532937" cy="4186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Text Placeholder 2">
            <a:extLst>
              <a:ext uri="{FF2B5EF4-FFF2-40B4-BE49-F238E27FC236}">
                <a16:creationId xmlns:a16="http://schemas.microsoft.com/office/drawing/2014/main" id="{754925A8-DBF0-0A40-94B6-190F4C84B238}"/>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15" name="Text Placeholder 14">
            <a:extLst>
              <a:ext uri="{FF2B5EF4-FFF2-40B4-BE49-F238E27FC236}">
                <a16:creationId xmlns:a16="http://schemas.microsoft.com/office/drawing/2014/main" id="{189C59C7-D2D6-2148-A1B0-655C577B789E}"/>
              </a:ext>
            </a:extLst>
          </p:cNvPr>
          <p:cNvSpPr>
            <a:spLocks noGrp="1"/>
          </p:cNvSpPr>
          <p:nvPr>
            <p:ph type="body" sz="quarter" idx="12"/>
          </p:nvPr>
        </p:nvSpPr>
        <p:spPr/>
        <p:txBody>
          <a:bodyPr/>
          <a:lstStyle/>
          <a:p>
            <a:r>
              <a:rPr lang="en-US">
                <a:solidFill>
                  <a:srgbClr val="CB3337"/>
                </a:solidFill>
              </a:rPr>
              <a:t>Timeline</a:t>
            </a:r>
          </a:p>
        </p:txBody>
      </p:sp>
      <p:cxnSp>
        <p:nvCxnSpPr>
          <p:cNvPr id="38" name="Straight Connector 37">
            <a:extLst>
              <a:ext uri="{FF2B5EF4-FFF2-40B4-BE49-F238E27FC236}">
                <a16:creationId xmlns:a16="http://schemas.microsoft.com/office/drawing/2014/main" id="{2E66C102-95ED-604D-A9B8-6EE0B3E93455}"/>
              </a:ext>
            </a:extLst>
          </p:cNvPr>
          <p:cNvCxnSpPr/>
          <p:nvPr/>
        </p:nvCxnSpPr>
        <p:spPr>
          <a:xfrm>
            <a:off x="132005" y="20320"/>
            <a:ext cx="0" cy="5943552"/>
          </a:xfrm>
          <a:prstGeom prst="line">
            <a:avLst/>
          </a:prstGeom>
          <a:ln w="9525">
            <a:solidFill>
              <a:schemeClr val="tx2">
                <a:alpha val="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5EA43B8A-23C2-4447-8975-2171F751111C}"/>
              </a:ext>
            </a:extLst>
          </p:cNvPr>
          <p:cNvPicPr>
            <a:picLocks noChangeAspect="1"/>
          </p:cNvPicPr>
          <p:nvPr/>
        </p:nvPicPr>
        <p:blipFill>
          <a:blip r:embed="rId8"/>
          <a:stretch>
            <a:fillRect/>
          </a:stretch>
        </p:blipFill>
        <p:spPr>
          <a:xfrm>
            <a:off x="140424" y="647944"/>
            <a:ext cx="1447800" cy="1130300"/>
          </a:xfrm>
          <a:prstGeom prst="rect">
            <a:avLst/>
          </a:prstGeom>
        </p:spPr>
      </p:pic>
      <p:pic>
        <p:nvPicPr>
          <p:cNvPr id="30" name="Picture 29">
            <a:extLst>
              <a:ext uri="{FF2B5EF4-FFF2-40B4-BE49-F238E27FC236}">
                <a16:creationId xmlns:a16="http://schemas.microsoft.com/office/drawing/2014/main" id="{D46EE313-4028-2F48-9B42-7B53082A3A24}"/>
              </a:ext>
            </a:extLst>
          </p:cNvPr>
          <p:cNvPicPr>
            <a:picLocks noChangeAspect="1"/>
          </p:cNvPicPr>
          <p:nvPr/>
        </p:nvPicPr>
        <p:blipFill>
          <a:blip r:embed="rId9"/>
          <a:stretch>
            <a:fillRect/>
          </a:stretch>
        </p:blipFill>
        <p:spPr>
          <a:xfrm>
            <a:off x="140750" y="647944"/>
            <a:ext cx="1447800" cy="1143000"/>
          </a:xfrm>
          <a:prstGeom prst="rect">
            <a:avLst/>
          </a:prstGeom>
        </p:spPr>
      </p:pic>
      <p:sp>
        <p:nvSpPr>
          <p:cNvPr id="54" name="Rectangle 53">
            <a:extLst>
              <a:ext uri="{FF2B5EF4-FFF2-40B4-BE49-F238E27FC236}">
                <a16:creationId xmlns:a16="http://schemas.microsoft.com/office/drawing/2014/main" id="{431271ED-C90F-A346-9DA0-B86A2127A6EE}"/>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sp>
        <p:nvSpPr>
          <p:cNvPr id="2" name="Slide Number Placeholder 1">
            <a:extLst>
              <a:ext uri="{FF2B5EF4-FFF2-40B4-BE49-F238E27FC236}">
                <a16:creationId xmlns:a16="http://schemas.microsoft.com/office/drawing/2014/main" id="{5CA03519-9599-4E84-BF6E-B4DD35E99345}"/>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41</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14664895"/>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F7C8A3D-A0D1-7E4D-BFFD-D28F0BF7AB0E}"/>
              </a:ext>
            </a:extLst>
          </p:cNvPr>
          <p:cNvGraphicFramePr>
            <a:graphicFrameLocks noGrp="1"/>
          </p:cNvGraphicFramePr>
          <p:nvPr>
            <p:ph sz="quarter" idx="16"/>
          </p:nvPr>
        </p:nvGraphicFramePr>
        <p:xfrm>
          <a:off x="1693863" y="1677988"/>
          <a:ext cx="9532937" cy="4186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Text Placeholder 2">
            <a:extLst>
              <a:ext uri="{FF2B5EF4-FFF2-40B4-BE49-F238E27FC236}">
                <a16:creationId xmlns:a16="http://schemas.microsoft.com/office/drawing/2014/main" id="{0AD7E354-D99E-C64D-8F28-8022427557B7}"/>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10" name="Text Placeholder 9">
            <a:extLst>
              <a:ext uri="{FF2B5EF4-FFF2-40B4-BE49-F238E27FC236}">
                <a16:creationId xmlns:a16="http://schemas.microsoft.com/office/drawing/2014/main" id="{8757DFF9-EE66-7D47-BBD5-8DC3769BF02B}"/>
              </a:ext>
            </a:extLst>
          </p:cNvPr>
          <p:cNvSpPr>
            <a:spLocks noGrp="1"/>
          </p:cNvSpPr>
          <p:nvPr>
            <p:ph type="body" sz="quarter" idx="12"/>
          </p:nvPr>
        </p:nvSpPr>
        <p:spPr/>
        <p:txBody>
          <a:bodyPr/>
          <a:lstStyle/>
          <a:p>
            <a:r>
              <a:rPr lang="en-US">
                <a:solidFill>
                  <a:srgbClr val="CB3337"/>
                </a:solidFill>
              </a:rPr>
              <a:t>Timeline</a:t>
            </a:r>
          </a:p>
        </p:txBody>
      </p:sp>
      <p:cxnSp>
        <p:nvCxnSpPr>
          <p:cNvPr id="39" name="Straight Connector 38">
            <a:extLst>
              <a:ext uri="{FF2B5EF4-FFF2-40B4-BE49-F238E27FC236}">
                <a16:creationId xmlns:a16="http://schemas.microsoft.com/office/drawing/2014/main" id="{6651AC07-D9FA-084D-955A-D1DE0B93869E}"/>
              </a:ext>
            </a:extLst>
          </p:cNvPr>
          <p:cNvCxnSpPr/>
          <p:nvPr/>
        </p:nvCxnSpPr>
        <p:spPr>
          <a:xfrm>
            <a:off x="132005" y="0"/>
            <a:ext cx="0" cy="5943552"/>
          </a:xfrm>
          <a:prstGeom prst="line">
            <a:avLst/>
          </a:prstGeom>
          <a:ln w="9525">
            <a:solidFill>
              <a:schemeClr val="tx2">
                <a:alpha val="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2BED4FF7-D7C6-C847-B85D-94D379E7EFE5}"/>
              </a:ext>
            </a:extLst>
          </p:cNvPr>
          <p:cNvPicPr>
            <a:picLocks noChangeAspect="1"/>
          </p:cNvPicPr>
          <p:nvPr/>
        </p:nvPicPr>
        <p:blipFill>
          <a:blip r:embed="rId8"/>
          <a:stretch>
            <a:fillRect/>
          </a:stretch>
        </p:blipFill>
        <p:spPr>
          <a:xfrm>
            <a:off x="140424" y="647944"/>
            <a:ext cx="1447800" cy="1130300"/>
          </a:xfrm>
          <a:prstGeom prst="rect">
            <a:avLst/>
          </a:prstGeom>
        </p:spPr>
      </p:pic>
      <p:pic>
        <p:nvPicPr>
          <p:cNvPr id="31" name="Picture 30">
            <a:extLst>
              <a:ext uri="{FF2B5EF4-FFF2-40B4-BE49-F238E27FC236}">
                <a16:creationId xmlns:a16="http://schemas.microsoft.com/office/drawing/2014/main" id="{2C58CEFB-DB4E-E942-850D-369C395C3CF1}"/>
              </a:ext>
            </a:extLst>
          </p:cNvPr>
          <p:cNvPicPr>
            <a:picLocks noChangeAspect="1"/>
          </p:cNvPicPr>
          <p:nvPr/>
        </p:nvPicPr>
        <p:blipFill>
          <a:blip r:embed="rId9"/>
          <a:stretch>
            <a:fillRect/>
          </a:stretch>
        </p:blipFill>
        <p:spPr>
          <a:xfrm>
            <a:off x="140750" y="635244"/>
            <a:ext cx="1447800" cy="1143000"/>
          </a:xfrm>
          <a:prstGeom prst="rect">
            <a:avLst/>
          </a:prstGeom>
        </p:spPr>
      </p:pic>
      <p:sp>
        <p:nvSpPr>
          <p:cNvPr id="53" name="Rectangle 52">
            <a:extLst>
              <a:ext uri="{FF2B5EF4-FFF2-40B4-BE49-F238E27FC236}">
                <a16:creationId xmlns:a16="http://schemas.microsoft.com/office/drawing/2014/main" id="{170F79FC-2655-D544-AB54-44E1B5D6BE01}"/>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sp>
        <p:nvSpPr>
          <p:cNvPr id="2" name="Slide Number Placeholder 1">
            <a:extLst>
              <a:ext uri="{FF2B5EF4-FFF2-40B4-BE49-F238E27FC236}">
                <a16:creationId xmlns:a16="http://schemas.microsoft.com/office/drawing/2014/main" id="{4132A07C-25D5-42D1-95D5-17AFBF9208E2}"/>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42</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676968620"/>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2">
            <a:extLst>
              <a:ext uri="{FF2B5EF4-FFF2-40B4-BE49-F238E27FC236}">
                <a16:creationId xmlns:a16="http://schemas.microsoft.com/office/drawing/2014/main" id="{5286E53A-AE2A-2A4A-BA54-F04BD215D52B}"/>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9" name="Text Placeholder 8">
            <a:extLst>
              <a:ext uri="{FF2B5EF4-FFF2-40B4-BE49-F238E27FC236}">
                <a16:creationId xmlns:a16="http://schemas.microsoft.com/office/drawing/2014/main" id="{EC61E100-72F4-7544-B7B2-A8BA2B5B5094}"/>
              </a:ext>
            </a:extLst>
          </p:cNvPr>
          <p:cNvSpPr>
            <a:spLocks noGrp="1"/>
          </p:cNvSpPr>
          <p:nvPr>
            <p:ph type="body" sz="quarter" idx="12"/>
          </p:nvPr>
        </p:nvSpPr>
        <p:spPr/>
        <p:txBody>
          <a:bodyPr/>
          <a:lstStyle/>
          <a:p>
            <a:r>
              <a:rPr lang="en-US">
                <a:solidFill>
                  <a:srgbClr val="CB3337"/>
                </a:solidFill>
              </a:rPr>
              <a:t>Patient Data</a:t>
            </a:r>
          </a:p>
        </p:txBody>
      </p:sp>
      <p:sp>
        <p:nvSpPr>
          <p:cNvPr id="24" name="Content Placeholder 1">
            <a:extLst>
              <a:ext uri="{FF2B5EF4-FFF2-40B4-BE49-F238E27FC236}">
                <a16:creationId xmlns:a16="http://schemas.microsoft.com/office/drawing/2014/main" id="{33D2A14F-51AF-294E-9387-7972094967A8}"/>
              </a:ext>
            </a:extLst>
          </p:cNvPr>
          <p:cNvSpPr txBox="1">
            <a:spLocks/>
          </p:cNvSpPr>
          <p:nvPr/>
        </p:nvSpPr>
        <p:spPr>
          <a:xfrm>
            <a:off x="1694314" y="1750041"/>
            <a:ext cx="9533129" cy="4185527"/>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800" b="0" i="0" u="none" strike="noStrike" kern="1200" cap="none" spc="0" normalizeH="0" baseline="0" noProof="0" dirty="0">
                <a:ln>
                  <a:noFill/>
                </a:ln>
                <a:solidFill>
                  <a:srgbClr val="4C4C4E">
                    <a:lumMod val="50000"/>
                  </a:srgbClr>
                </a:solidFill>
                <a:effectLst/>
                <a:highlight>
                  <a:srgbClr val="FFFF00"/>
                </a:highlight>
                <a:uLnTx/>
                <a:uFillTx/>
                <a:latin typeface="Calibri" panose="020F0502020204030204"/>
                <a:ea typeface="ＭＳ Ｐゴシック" charset="0"/>
              </a:rPr>
              <a:t>Creatinine stable at 1.5</a:t>
            </a:r>
          </a:p>
          <a:p>
            <a:pPr marL="0" marR="0" lvl="0" indent="0" algn="l" defTabSz="457200" rtl="0" eaLnBrk="0" fontAlgn="base" latinLnBrk="0" hangingPunct="0">
              <a:lnSpc>
                <a:spcPct val="100000"/>
              </a:lnSpc>
              <a:spcBef>
                <a:spcPct val="20000"/>
              </a:spcBef>
              <a:spcAft>
                <a:spcPct val="0"/>
              </a:spcAft>
              <a:buClr>
                <a:srgbClr val="D13333"/>
              </a:buClr>
              <a:buSzTx/>
              <a:buFont typeface="Arial" charset="0"/>
              <a:buNone/>
              <a:tabLst/>
              <a:defRPr/>
            </a:pPr>
            <a:endParaRPr kumimoji="0" lang="en-US" sz="15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endParaRPr>
          </a:p>
          <a:p>
            <a:pPr marL="342900" marR="0" lvl="0" indent="-34290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8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rPr>
              <a:t>AlloSure:</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1</a:t>
            </a:r>
            <a:r>
              <a:rPr kumimoji="0" lang="en-US" sz="2400" b="0" i="0" u="none" strike="noStrike" kern="1200" cap="none" spc="0" normalizeH="0" baseline="30000" noProof="0" dirty="0">
                <a:ln>
                  <a:noFill/>
                </a:ln>
                <a:solidFill>
                  <a:srgbClr val="4C4C4E">
                    <a:lumMod val="50000"/>
                  </a:srgbClr>
                </a:solidFill>
                <a:effectLst/>
                <a:uLnTx/>
                <a:uFillTx/>
                <a:latin typeface="Calibri" panose="020F0502020204030204"/>
                <a:ea typeface="ＭＳ Ｐゴシック" charset="0"/>
                <a:cs typeface="+mn-cs"/>
              </a:rPr>
              <a:t>st</a:t>
            </a: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 month 5.2</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3</a:t>
            </a:r>
            <a:r>
              <a:rPr kumimoji="0" lang="en-US" sz="2400" b="0" i="0" u="none" strike="noStrike" kern="1200" cap="none" spc="0" normalizeH="0" baseline="30000" noProof="0" dirty="0">
                <a:ln>
                  <a:noFill/>
                </a:ln>
                <a:solidFill>
                  <a:srgbClr val="4C4C4E">
                    <a:lumMod val="50000"/>
                  </a:srgbClr>
                </a:solidFill>
                <a:effectLst/>
                <a:uLnTx/>
                <a:uFillTx/>
                <a:latin typeface="Calibri" panose="020F0502020204030204"/>
                <a:ea typeface="ＭＳ Ｐゴシック" charset="0"/>
                <a:cs typeface="+mn-cs"/>
              </a:rPr>
              <a:t>rd</a:t>
            </a: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 month 4.7</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4</a:t>
            </a:r>
            <a:r>
              <a:rPr kumimoji="0" lang="en-US" sz="2400" b="0" i="0" u="none" strike="noStrike" kern="1200" cap="none" spc="0" normalizeH="0" baseline="30000" noProof="0" dirty="0">
                <a:ln>
                  <a:noFill/>
                </a:ln>
                <a:solidFill>
                  <a:srgbClr val="4C4C4E">
                    <a:lumMod val="50000"/>
                  </a:srgbClr>
                </a:solidFill>
                <a:effectLst/>
                <a:uLnTx/>
                <a:uFillTx/>
                <a:latin typeface="Calibri" panose="020F0502020204030204"/>
                <a:ea typeface="ＭＳ Ｐゴシック" charset="0"/>
                <a:cs typeface="+mn-cs"/>
              </a:rPr>
              <a:t>th</a:t>
            </a:r>
            <a:r>
              <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rPr>
              <a:t> month 5.3, DSA is negative, and creatinine remains stable</a:t>
            </a:r>
          </a:p>
          <a:p>
            <a:pPr marL="457200" marR="0" lvl="1" indent="0" algn="l" defTabSz="457200" rtl="0" eaLnBrk="0" fontAlgn="base" latinLnBrk="0" hangingPunct="0">
              <a:lnSpc>
                <a:spcPct val="100000"/>
              </a:lnSpc>
              <a:spcBef>
                <a:spcPct val="20000"/>
              </a:spcBef>
              <a:spcAft>
                <a:spcPct val="0"/>
              </a:spcAft>
              <a:buClr>
                <a:srgbClr val="D13333"/>
              </a:buClr>
              <a:buSzTx/>
              <a:buFont typeface="Arial" charset="0"/>
              <a:buNone/>
              <a:tabLst/>
              <a:defRPr/>
            </a:pPr>
            <a:endParaRPr kumimoji="0" lang="en-US" sz="24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cs typeface="+mn-cs"/>
            </a:endParaRPr>
          </a:p>
          <a:p>
            <a:pPr marL="514350" marR="0" lvl="0" indent="-457200" algn="l" defTabSz="457200" rtl="0" eaLnBrk="0" fontAlgn="base" latinLnBrk="0" hangingPunct="0">
              <a:lnSpc>
                <a:spcPct val="100000"/>
              </a:lnSpc>
              <a:spcBef>
                <a:spcPct val="20000"/>
              </a:spcBef>
              <a:spcAft>
                <a:spcPct val="0"/>
              </a:spcAft>
              <a:buClr>
                <a:srgbClr val="D13333"/>
              </a:buClr>
              <a:buSzTx/>
              <a:buFont typeface="Arial" charset="0"/>
              <a:buChar char="•"/>
              <a:tabLst/>
              <a:defRPr/>
            </a:pPr>
            <a:r>
              <a:rPr kumimoji="0" lang="en-US" sz="28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rPr>
              <a:t>What to do Next?</a:t>
            </a:r>
          </a:p>
          <a:p>
            <a:pPr marL="342900" marR="0" lvl="0" indent="-342900" algn="l" defTabSz="457200" rtl="0" eaLnBrk="0" fontAlgn="base" latinLnBrk="0" hangingPunct="0">
              <a:lnSpc>
                <a:spcPct val="100000"/>
              </a:lnSpc>
              <a:spcBef>
                <a:spcPct val="20000"/>
              </a:spcBef>
              <a:spcAft>
                <a:spcPct val="0"/>
              </a:spcAft>
              <a:buClr>
                <a:srgbClr val="D13333"/>
              </a:buClr>
              <a:buSzTx/>
              <a:buFont typeface="Arial" charset="0"/>
              <a:buChar char="•"/>
              <a:tabLst/>
              <a:defRPr/>
            </a:pPr>
            <a:endParaRPr kumimoji="0" lang="en-US" sz="2800" b="0" i="0" u="none" strike="noStrike" kern="1200" cap="none" spc="0" normalizeH="0" baseline="0" noProof="0" dirty="0">
              <a:ln>
                <a:noFill/>
              </a:ln>
              <a:solidFill>
                <a:srgbClr val="4C4C4E">
                  <a:lumMod val="50000"/>
                </a:srgbClr>
              </a:solidFill>
              <a:effectLst/>
              <a:uLnTx/>
              <a:uFillTx/>
              <a:latin typeface="Calibri" panose="020F0502020204030204"/>
              <a:ea typeface="ＭＳ Ｐゴシック" charset="0"/>
            </a:endParaRPr>
          </a:p>
        </p:txBody>
      </p:sp>
      <p:cxnSp>
        <p:nvCxnSpPr>
          <p:cNvPr id="33" name="Straight Connector 32">
            <a:extLst>
              <a:ext uri="{FF2B5EF4-FFF2-40B4-BE49-F238E27FC236}">
                <a16:creationId xmlns:a16="http://schemas.microsoft.com/office/drawing/2014/main" id="{01FE058D-EAAD-9C43-A3CC-7C9022C8831E}"/>
              </a:ext>
            </a:extLst>
          </p:cNvPr>
          <p:cNvCxnSpPr/>
          <p:nvPr/>
        </p:nvCxnSpPr>
        <p:spPr>
          <a:xfrm>
            <a:off x="132005" y="0"/>
            <a:ext cx="0" cy="5943552"/>
          </a:xfrm>
          <a:prstGeom prst="line">
            <a:avLst/>
          </a:prstGeom>
          <a:ln w="9525">
            <a:solidFill>
              <a:schemeClr val="tx2">
                <a:alpha val="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294AAD8B-F9D3-8A40-98A7-5781E51F8787}"/>
              </a:ext>
            </a:extLst>
          </p:cNvPr>
          <p:cNvPicPr>
            <a:picLocks noChangeAspect="1"/>
          </p:cNvPicPr>
          <p:nvPr/>
        </p:nvPicPr>
        <p:blipFill>
          <a:blip r:embed="rId3"/>
          <a:stretch>
            <a:fillRect/>
          </a:stretch>
        </p:blipFill>
        <p:spPr>
          <a:xfrm>
            <a:off x="140424" y="647944"/>
            <a:ext cx="1447800" cy="1130300"/>
          </a:xfrm>
          <a:prstGeom prst="rect">
            <a:avLst/>
          </a:prstGeom>
        </p:spPr>
      </p:pic>
      <p:sp>
        <p:nvSpPr>
          <p:cNvPr id="53" name="Rectangle 52">
            <a:extLst>
              <a:ext uri="{FF2B5EF4-FFF2-40B4-BE49-F238E27FC236}">
                <a16:creationId xmlns:a16="http://schemas.microsoft.com/office/drawing/2014/main" id="{53206B29-46C8-2146-87AA-53BC72663347}"/>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20" y="647944"/>
            <a:ext cx="1448130" cy="1130558"/>
          </a:xfrm>
          <a:prstGeom prst="rect">
            <a:avLst/>
          </a:prstGeom>
        </p:spPr>
      </p:pic>
      <p:sp>
        <p:nvSpPr>
          <p:cNvPr id="3" name="Slide Number Placeholder 2">
            <a:extLst>
              <a:ext uri="{FF2B5EF4-FFF2-40B4-BE49-F238E27FC236}">
                <a16:creationId xmlns:a16="http://schemas.microsoft.com/office/drawing/2014/main" id="{388CE049-429D-4920-B0CF-593DB4B66F2D}"/>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43</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019419020"/>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59FF3F3D-D2A0-8845-95EC-B9147AD1066D}"/>
              </a:ext>
            </a:extLst>
          </p:cNvPr>
          <p:cNvSpPr>
            <a:spLocks noGrp="1"/>
          </p:cNvSpPr>
          <p:nvPr>
            <p:ph sz="quarter" idx="16"/>
          </p:nvPr>
        </p:nvSpPr>
        <p:spPr/>
        <p:txBody>
          <a:bodyPr/>
          <a:lstStyle/>
          <a:p>
            <a:r>
              <a:rPr lang="en-US">
                <a:solidFill>
                  <a:schemeClr val="tx1">
                    <a:lumMod val="50000"/>
                  </a:schemeClr>
                </a:solidFill>
              </a:rPr>
              <a:t>Kidney biopsy shows severe peritubular </a:t>
            </a:r>
            <a:r>
              <a:rPr lang="en-US" err="1">
                <a:solidFill>
                  <a:schemeClr val="tx1">
                    <a:lumMod val="50000"/>
                  </a:schemeClr>
                </a:solidFill>
              </a:rPr>
              <a:t>capillaritis</a:t>
            </a:r>
            <a:endParaRPr lang="en-US">
              <a:solidFill>
                <a:schemeClr val="tx1">
                  <a:lumMod val="50000"/>
                </a:schemeClr>
              </a:solidFill>
            </a:endParaRPr>
          </a:p>
          <a:p>
            <a:endParaRPr lang="en-US">
              <a:solidFill>
                <a:schemeClr val="tx1">
                  <a:lumMod val="50000"/>
                </a:schemeClr>
              </a:solidFill>
            </a:endParaRPr>
          </a:p>
        </p:txBody>
      </p:sp>
      <p:sp>
        <p:nvSpPr>
          <p:cNvPr id="51" name="Text Placeholder 2">
            <a:extLst>
              <a:ext uri="{FF2B5EF4-FFF2-40B4-BE49-F238E27FC236}">
                <a16:creationId xmlns:a16="http://schemas.microsoft.com/office/drawing/2014/main" id="{1C17E105-CA9A-B641-A6D5-5BBB93223058}"/>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9" name="Text Placeholder 8">
            <a:extLst>
              <a:ext uri="{FF2B5EF4-FFF2-40B4-BE49-F238E27FC236}">
                <a16:creationId xmlns:a16="http://schemas.microsoft.com/office/drawing/2014/main" id="{59C26B6A-4302-6D45-B64A-208A9EE912E6}"/>
              </a:ext>
            </a:extLst>
          </p:cNvPr>
          <p:cNvSpPr>
            <a:spLocks noGrp="1"/>
          </p:cNvSpPr>
          <p:nvPr>
            <p:ph type="body" sz="quarter" idx="12"/>
          </p:nvPr>
        </p:nvSpPr>
        <p:spPr/>
        <p:txBody>
          <a:bodyPr/>
          <a:lstStyle/>
          <a:p>
            <a:r>
              <a:rPr lang="en-US">
                <a:solidFill>
                  <a:srgbClr val="CB3337"/>
                </a:solidFill>
              </a:rPr>
              <a:t>Patient Data</a:t>
            </a:r>
          </a:p>
        </p:txBody>
      </p:sp>
      <p:pic>
        <p:nvPicPr>
          <p:cNvPr id="26" name="Picture 25">
            <a:extLst>
              <a:ext uri="{FF2B5EF4-FFF2-40B4-BE49-F238E27FC236}">
                <a16:creationId xmlns:a16="http://schemas.microsoft.com/office/drawing/2014/main" id="{C27ECA1A-17DB-AF4E-9DC0-2D8DA67EC01D}"/>
              </a:ext>
            </a:extLst>
          </p:cNvPr>
          <p:cNvPicPr>
            <a:picLocks noChangeAspect="1"/>
          </p:cNvPicPr>
          <p:nvPr/>
        </p:nvPicPr>
        <p:blipFill>
          <a:blip r:embed="rId3"/>
          <a:stretch>
            <a:fillRect/>
          </a:stretch>
        </p:blipFill>
        <p:spPr>
          <a:xfrm>
            <a:off x="2947421" y="2490149"/>
            <a:ext cx="6297157" cy="3727269"/>
          </a:xfrm>
          <a:prstGeom prst="rect">
            <a:avLst/>
          </a:prstGeom>
        </p:spPr>
      </p:pic>
      <p:pic>
        <p:nvPicPr>
          <p:cNvPr id="27" name="Picture 26">
            <a:extLst>
              <a:ext uri="{FF2B5EF4-FFF2-40B4-BE49-F238E27FC236}">
                <a16:creationId xmlns:a16="http://schemas.microsoft.com/office/drawing/2014/main" id="{535CA212-82D8-834E-8DAD-BE52B9B2A62E}"/>
              </a:ext>
            </a:extLst>
          </p:cNvPr>
          <p:cNvPicPr>
            <a:picLocks noChangeAspect="1"/>
          </p:cNvPicPr>
          <p:nvPr/>
        </p:nvPicPr>
        <p:blipFill>
          <a:blip r:embed="rId4"/>
          <a:stretch>
            <a:fillRect/>
          </a:stretch>
        </p:blipFill>
        <p:spPr>
          <a:xfrm>
            <a:off x="140424" y="647944"/>
            <a:ext cx="1447800" cy="1130300"/>
          </a:xfrm>
          <a:prstGeom prst="rect">
            <a:avLst/>
          </a:prstGeom>
        </p:spPr>
      </p:pic>
      <p:sp>
        <p:nvSpPr>
          <p:cNvPr id="52" name="Rectangle 51">
            <a:extLst>
              <a:ext uri="{FF2B5EF4-FFF2-40B4-BE49-F238E27FC236}">
                <a16:creationId xmlns:a16="http://schemas.microsoft.com/office/drawing/2014/main" id="{08EF8E9D-8060-F94F-AC89-3DCEDD51D59A}"/>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63" y="647686"/>
            <a:ext cx="1448130" cy="1130558"/>
          </a:xfrm>
          <a:prstGeom prst="rect">
            <a:avLst/>
          </a:prstGeom>
        </p:spPr>
      </p:pic>
      <p:sp>
        <p:nvSpPr>
          <p:cNvPr id="2" name="Slide Number Placeholder 1">
            <a:extLst>
              <a:ext uri="{FF2B5EF4-FFF2-40B4-BE49-F238E27FC236}">
                <a16:creationId xmlns:a16="http://schemas.microsoft.com/office/drawing/2014/main" id="{4D0FB590-80E8-4226-BDDE-F9B2EE546C19}"/>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44</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09767864"/>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2">
            <a:extLst>
              <a:ext uri="{FF2B5EF4-FFF2-40B4-BE49-F238E27FC236}">
                <a16:creationId xmlns:a16="http://schemas.microsoft.com/office/drawing/2014/main" id="{F58BBF7C-DD2E-AA47-9912-CE7B4A5F1EEA}"/>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9" name="Text Placeholder 8">
            <a:extLst>
              <a:ext uri="{FF2B5EF4-FFF2-40B4-BE49-F238E27FC236}">
                <a16:creationId xmlns:a16="http://schemas.microsoft.com/office/drawing/2014/main" id="{F6B647ED-3232-1846-B4C0-913A817913E9}"/>
              </a:ext>
            </a:extLst>
          </p:cNvPr>
          <p:cNvSpPr>
            <a:spLocks noGrp="1"/>
          </p:cNvSpPr>
          <p:nvPr>
            <p:ph type="body" sz="quarter" idx="12"/>
          </p:nvPr>
        </p:nvSpPr>
        <p:spPr/>
        <p:txBody>
          <a:bodyPr/>
          <a:lstStyle/>
          <a:p>
            <a:r>
              <a:rPr lang="en-US">
                <a:solidFill>
                  <a:srgbClr val="CB3337"/>
                </a:solidFill>
              </a:rPr>
              <a:t>Patient Data</a:t>
            </a:r>
          </a:p>
        </p:txBody>
      </p:sp>
      <p:sp>
        <p:nvSpPr>
          <p:cNvPr id="34" name="Content Placeholder 1">
            <a:extLst>
              <a:ext uri="{FF2B5EF4-FFF2-40B4-BE49-F238E27FC236}">
                <a16:creationId xmlns:a16="http://schemas.microsoft.com/office/drawing/2014/main" id="{3B75B5A3-C6F8-F044-9E19-210BDA49E5A6}"/>
              </a:ext>
            </a:extLst>
          </p:cNvPr>
          <p:cNvSpPr txBox="1">
            <a:spLocks/>
          </p:cNvSpPr>
          <p:nvPr/>
        </p:nvSpPr>
        <p:spPr>
          <a:xfrm>
            <a:off x="1694314" y="1676400"/>
            <a:ext cx="9533129" cy="4185527"/>
          </a:xfrm>
          <a:prstGeom prst="rect">
            <a:avLst/>
          </a:prstGeom>
        </p:spPr>
        <p:txBody>
          <a:bodyPr vert="horz" lIns="91440" tIns="45720" rIns="91440" bIns="45720" rtlCol="0">
            <a:normAutofit/>
          </a:bodyPr>
          <a:lstStyle>
            <a:lvl1pPr marL="342900" indent="-342900" defTabSz="457200" eaLnBrk="0" fontAlgn="base" hangingPunct="0">
              <a:spcBef>
                <a:spcPct val="20000"/>
              </a:spcBef>
              <a:spcAft>
                <a:spcPct val="0"/>
              </a:spcAft>
              <a:buClr>
                <a:schemeClr val="accent1"/>
              </a:buClr>
              <a:buFont typeface="Arial" charset="0"/>
              <a:buChar char="•"/>
              <a:defRPr lang="en-US" sz="2800" dirty="0" smtClean="0">
                <a:ea typeface="ＭＳ Ｐゴシック" charset="0"/>
                <a:cs typeface="ＭＳ Ｐゴシック" charset="0"/>
              </a:defRPr>
            </a:lvl1pPr>
            <a:lvl2pPr marL="742950" indent="-285750" defTabSz="457200" eaLnBrk="0" fontAlgn="base" hangingPunct="0">
              <a:spcBef>
                <a:spcPct val="20000"/>
              </a:spcBef>
              <a:spcAft>
                <a:spcPct val="0"/>
              </a:spcAft>
              <a:buClr>
                <a:schemeClr val="accent1"/>
              </a:buClr>
              <a:buFont typeface="Arial" charset="0"/>
              <a:buChar char="–"/>
              <a:defRPr lang="en-US" sz="2400" dirty="0" smtClean="0">
                <a:ea typeface="ＭＳ Ｐゴシック" charset="0"/>
              </a:defRPr>
            </a:lvl2pPr>
            <a:lvl3pPr marL="1146175" indent="-231775" defTabSz="457200" eaLnBrk="0" fontAlgn="base" hangingPunct="0">
              <a:spcBef>
                <a:spcPct val="20000"/>
              </a:spcBef>
              <a:spcAft>
                <a:spcPct val="0"/>
              </a:spcAft>
              <a:buClr>
                <a:schemeClr val="accent1"/>
              </a:buClr>
              <a:buFont typeface="Arial" panose="020B0604020202020204" pitchFamily="34" charset="0"/>
              <a:buChar char="•"/>
              <a:defRPr lang="en-US" sz="2000" dirty="0" smtClean="0">
                <a:ea typeface="ＭＳ Ｐゴシック" charset="0"/>
              </a:defRPr>
            </a:lvl3pPr>
            <a:lvl4pPr marL="1481138" indent="-228600" defTabSz="457200" eaLnBrk="0" fontAlgn="base" hangingPunct="0">
              <a:spcBef>
                <a:spcPct val="20000"/>
              </a:spcBef>
              <a:spcAft>
                <a:spcPct val="0"/>
              </a:spcAft>
              <a:buClr>
                <a:schemeClr val="accent1"/>
              </a:buClr>
              <a:buFont typeface="Arial" charset="0"/>
              <a:buChar char="–"/>
              <a:defRPr lang="en-US" sz="2000" dirty="0" smtClean="0">
                <a:ea typeface="ＭＳ Ｐゴシック" charset="0"/>
              </a:defRPr>
            </a:lvl4pPr>
            <a:lvl5pPr marL="1771650" indent="-228600" defTabSz="457200" eaLnBrk="0" fontAlgn="base" hangingPunct="0">
              <a:spcBef>
                <a:spcPct val="20000"/>
              </a:spcBef>
              <a:spcAft>
                <a:spcPct val="0"/>
              </a:spcAft>
              <a:buClr>
                <a:schemeClr val="accent1"/>
              </a:buClr>
              <a:buFont typeface="Arial" panose="020B0604020202020204" pitchFamily="34" charset="0"/>
              <a:buChar char="•"/>
              <a:defRPr lang="en-US" dirty="0" smtClean="0">
                <a:ea typeface="ＭＳ Ｐゴシック"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200" rtl="0" eaLnBrk="0" fontAlgn="base" latinLnBrk="0" hangingPunct="0">
              <a:lnSpc>
                <a:spcPct val="100000"/>
              </a:lnSpc>
              <a:spcBef>
                <a:spcPct val="20000"/>
              </a:spcBef>
              <a:spcAft>
                <a:spcPct val="0"/>
              </a:spcAft>
              <a:buClr>
                <a:srgbClr val="D13333"/>
              </a:buClr>
              <a:buSzTx/>
              <a:buFont typeface="Arial" charset="0"/>
              <a:buNone/>
              <a:tabLst/>
              <a:defRPr/>
            </a:pPr>
            <a:r>
              <a:rPr kumimoji="0" lang="en-US" sz="28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rPr>
              <a:t>Following the biopsy:</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Received IV steroids and IS was augmented (Tac target 10 to 12 for 3 months and tapered dose of steroids). Patient reported adverse reactions to TPE and rituximab and said he “almost coded”</a:t>
            </a:r>
          </a:p>
          <a:p>
            <a:pPr marL="342900" marR="0" lvl="0" indent="-34290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endParaRPr kumimoji="0" lang="en-US" sz="28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endParaRP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Non-HLA labs came back positive for AT1R (very high titers)</a:t>
            </a:r>
          </a:p>
          <a:p>
            <a:pPr marL="342900" marR="0" lvl="0" indent="-34290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endParaRPr kumimoji="0" lang="en-US" sz="28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endParaRP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Talking to the pediatric transplant nephrologist that took care of the first kidney reported that AT1R was positive as well in 2013. </a:t>
            </a:r>
          </a:p>
          <a:p>
            <a:pPr marL="342900" marR="0" lvl="0" indent="-342900" algn="l" defTabSz="457200" rtl="0" eaLnBrk="0" fontAlgn="base" latinLnBrk="0" hangingPunct="0">
              <a:lnSpc>
                <a:spcPct val="100000"/>
              </a:lnSpc>
              <a:spcBef>
                <a:spcPct val="20000"/>
              </a:spcBef>
              <a:spcAft>
                <a:spcPct val="0"/>
              </a:spcAft>
              <a:buClr>
                <a:srgbClr val="D13333"/>
              </a:buClr>
              <a:buSzTx/>
              <a:buFont typeface="Arial" charset="0"/>
              <a:buChar char="•"/>
              <a:tabLst/>
              <a:defRPr/>
            </a:pPr>
            <a:endParaRPr kumimoji="0" lang="en-US" sz="28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endParaRPr>
          </a:p>
        </p:txBody>
      </p:sp>
      <p:pic>
        <p:nvPicPr>
          <p:cNvPr id="26" name="Picture 25">
            <a:extLst>
              <a:ext uri="{FF2B5EF4-FFF2-40B4-BE49-F238E27FC236}">
                <a16:creationId xmlns:a16="http://schemas.microsoft.com/office/drawing/2014/main" id="{F1D36D9B-3704-A44A-9248-DD0007468E0E}"/>
              </a:ext>
            </a:extLst>
          </p:cNvPr>
          <p:cNvPicPr>
            <a:picLocks noChangeAspect="1"/>
          </p:cNvPicPr>
          <p:nvPr/>
        </p:nvPicPr>
        <p:blipFill>
          <a:blip r:embed="rId3"/>
          <a:stretch>
            <a:fillRect/>
          </a:stretch>
        </p:blipFill>
        <p:spPr>
          <a:xfrm>
            <a:off x="140424" y="647944"/>
            <a:ext cx="1447800" cy="1130300"/>
          </a:xfrm>
          <a:prstGeom prst="rect">
            <a:avLst/>
          </a:prstGeom>
        </p:spPr>
      </p:pic>
      <p:sp>
        <p:nvSpPr>
          <p:cNvPr id="53" name="Rectangle 52">
            <a:extLst>
              <a:ext uri="{FF2B5EF4-FFF2-40B4-BE49-F238E27FC236}">
                <a16:creationId xmlns:a16="http://schemas.microsoft.com/office/drawing/2014/main" id="{B558BF0A-4DEC-7E41-A181-4F67DE0B2938}"/>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3" y="640324"/>
            <a:ext cx="1448130" cy="1130558"/>
          </a:xfrm>
          <a:prstGeom prst="rect">
            <a:avLst/>
          </a:prstGeom>
        </p:spPr>
      </p:pic>
      <p:sp>
        <p:nvSpPr>
          <p:cNvPr id="2" name="Slide Number Placeholder 1">
            <a:extLst>
              <a:ext uri="{FF2B5EF4-FFF2-40B4-BE49-F238E27FC236}">
                <a16:creationId xmlns:a16="http://schemas.microsoft.com/office/drawing/2014/main" id="{4DF3ACC8-64B5-4F92-80CC-5674BE0B2E7E}"/>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45</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914099499"/>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2">
            <a:extLst>
              <a:ext uri="{FF2B5EF4-FFF2-40B4-BE49-F238E27FC236}">
                <a16:creationId xmlns:a16="http://schemas.microsoft.com/office/drawing/2014/main" id="{FB1ECB03-AF2B-A742-B134-099D6439EC80}"/>
              </a:ext>
            </a:extLst>
          </p:cNvPr>
          <p:cNvSpPr>
            <a:spLocks noGrp="1"/>
          </p:cNvSpPr>
          <p:nvPr>
            <p:ph type="body" sz="quarter" idx="11"/>
          </p:nvPr>
        </p:nvSpPr>
        <p:spPr/>
        <p:txBody>
          <a:bodyPr/>
          <a:lstStyle/>
          <a:p>
            <a:r>
              <a:rPr lang="en-US" sz="2800">
                <a:solidFill>
                  <a:schemeClr val="tx1">
                    <a:lumMod val="50000"/>
                  </a:schemeClr>
                </a:solidFill>
              </a:rPr>
              <a:t>Case 1: </a:t>
            </a:r>
            <a:r>
              <a:rPr lang="en-US" sz="2800" err="1">
                <a:solidFill>
                  <a:schemeClr val="tx1">
                    <a:lumMod val="50000"/>
                  </a:schemeClr>
                </a:solidFill>
              </a:rPr>
              <a:t>AlloSure</a:t>
            </a:r>
            <a:r>
              <a:rPr lang="en-US" sz="2800">
                <a:solidFill>
                  <a:schemeClr val="tx1">
                    <a:lumMod val="50000"/>
                  </a:schemeClr>
                </a:solidFill>
              </a:rPr>
              <a:t> Surveillance with Normal/Stable Creatinine</a:t>
            </a:r>
          </a:p>
        </p:txBody>
      </p:sp>
      <p:sp>
        <p:nvSpPr>
          <p:cNvPr id="9" name="Text Placeholder 8">
            <a:extLst>
              <a:ext uri="{FF2B5EF4-FFF2-40B4-BE49-F238E27FC236}">
                <a16:creationId xmlns:a16="http://schemas.microsoft.com/office/drawing/2014/main" id="{8F51DDA5-AB38-8B43-85E9-B3E2E26F3E50}"/>
              </a:ext>
            </a:extLst>
          </p:cNvPr>
          <p:cNvSpPr>
            <a:spLocks noGrp="1"/>
          </p:cNvSpPr>
          <p:nvPr>
            <p:ph type="body" sz="quarter" idx="12"/>
          </p:nvPr>
        </p:nvSpPr>
        <p:spPr/>
        <p:txBody>
          <a:bodyPr/>
          <a:lstStyle/>
          <a:p>
            <a:r>
              <a:rPr lang="en-US">
                <a:solidFill>
                  <a:srgbClr val="CB3337"/>
                </a:solidFill>
              </a:rPr>
              <a:t>Summary</a:t>
            </a:r>
          </a:p>
        </p:txBody>
      </p:sp>
      <p:sp>
        <p:nvSpPr>
          <p:cNvPr id="34" name="Content Placeholder 1">
            <a:extLst>
              <a:ext uri="{FF2B5EF4-FFF2-40B4-BE49-F238E27FC236}">
                <a16:creationId xmlns:a16="http://schemas.microsoft.com/office/drawing/2014/main" id="{3B75B5A3-C6F8-F044-9E19-210BDA49E5A6}"/>
              </a:ext>
            </a:extLst>
          </p:cNvPr>
          <p:cNvSpPr txBox="1">
            <a:spLocks/>
          </p:cNvSpPr>
          <p:nvPr/>
        </p:nvSpPr>
        <p:spPr>
          <a:xfrm>
            <a:off x="1694314" y="1676400"/>
            <a:ext cx="9533129" cy="4185527"/>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Clr>
                <a:schemeClr val="accent1"/>
              </a:buClr>
              <a:buFont typeface="Arial" charset="0"/>
              <a:buChar char="•"/>
              <a:defRPr lang="en-US" sz="2800" kern="1200" dirty="0" smtClean="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lang="en-US" sz="2400" kern="1200" dirty="0" smtClean="0">
                <a:solidFill>
                  <a:schemeClr val="tx1"/>
                </a:solidFill>
                <a:latin typeface="+mn-lt"/>
                <a:ea typeface="ＭＳ Ｐゴシック" charset="0"/>
                <a:cs typeface="+mn-cs"/>
              </a:defRPr>
            </a:lvl2pPr>
            <a:lvl3pPr marL="1146175" indent="-231775" algn="l" defTabSz="457200" rtl="0" eaLnBrk="0" fontAlgn="base" hangingPunct="0">
              <a:spcBef>
                <a:spcPct val="20000"/>
              </a:spcBef>
              <a:spcAft>
                <a:spcPct val="0"/>
              </a:spcAft>
              <a:buClr>
                <a:schemeClr val="accent1"/>
              </a:buClr>
              <a:buFont typeface="Arial" panose="020B0604020202020204" pitchFamily="34" charset="0"/>
              <a:buChar char="•"/>
              <a:defRPr lang="en-US" sz="2000" kern="1200" dirty="0" smtClean="0">
                <a:solidFill>
                  <a:schemeClr val="tx1"/>
                </a:solidFill>
                <a:latin typeface="+mn-lt"/>
                <a:ea typeface="ＭＳ Ｐゴシック" charset="0"/>
                <a:cs typeface="+mn-cs"/>
              </a:defRPr>
            </a:lvl3pPr>
            <a:lvl4pPr marL="1481138" indent="-228600" algn="l" defTabSz="457200" rtl="0" eaLnBrk="0" fontAlgn="base" hangingPunct="0">
              <a:spcBef>
                <a:spcPct val="20000"/>
              </a:spcBef>
              <a:spcAft>
                <a:spcPct val="0"/>
              </a:spcAft>
              <a:buClr>
                <a:schemeClr val="accent1"/>
              </a:buClr>
              <a:buFont typeface="Arial" charset="0"/>
              <a:buChar char="–"/>
              <a:defRPr lang="en-US" sz="2000" kern="1200" dirty="0" smtClean="0">
                <a:solidFill>
                  <a:schemeClr val="tx1"/>
                </a:solidFill>
                <a:latin typeface="+mn-lt"/>
                <a:ea typeface="ＭＳ Ｐゴシック" charset="0"/>
                <a:cs typeface="+mn-cs"/>
              </a:defRPr>
            </a:lvl4pPr>
            <a:lvl5pPr marL="1771650" indent="-228600" algn="l" defTabSz="457200" rtl="0" eaLnBrk="0" fontAlgn="base" hangingPunct="0">
              <a:spcBef>
                <a:spcPct val="20000"/>
              </a:spcBef>
              <a:spcAft>
                <a:spcPct val="0"/>
              </a:spcAft>
              <a:buClr>
                <a:schemeClr val="accent1"/>
              </a:buClr>
              <a:buFont typeface="Arial" panose="020B0604020202020204" pitchFamily="34" charset="0"/>
              <a:buChar char="•"/>
              <a:defRPr lang="en-US" sz="1800" kern="1200" dirty="0" smtClean="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Most likely would not have initiated biopsy due to stable creatinine </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endPar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endParaRP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err="1">
                <a:ln>
                  <a:noFill/>
                </a:ln>
                <a:solidFill>
                  <a:srgbClr val="4C4C4E">
                    <a:lumMod val="50000"/>
                  </a:srgbClr>
                </a:solidFill>
                <a:effectLst/>
                <a:uLnTx/>
                <a:uFillTx/>
                <a:latin typeface="Calibri" panose="020F0502020204030204"/>
                <a:ea typeface="ＭＳ Ｐゴシック" charset="0"/>
                <a:cs typeface="+mn-cs"/>
              </a:rPr>
              <a:t>AlloSure</a:t>
            </a: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 identified non-HLA rejection</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endPar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endParaRP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If this had gone untreated for long period of time, this would lead to significant decrease in the graft survival</a:t>
            </a: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endPar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endParaRPr>
          </a:p>
          <a:p>
            <a:pPr marL="742950" marR="0" lvl="1" indent="-285750" algn="l" defTabSz="457200" rtl="0" eaLnBrk="0" fontAlgn="base" latinLnBrk="0" hangingPunct="0">
              <a:lnSpc>
                <a:spcPct val="100000"/>
              </a:lnSpc>
              <a:spcBef>
                <a:spcPct val="20000"/>
              </a:spcBef>
              <a:spcAft>
                <a:spcPct val="0"/>
              </a:spcAft>
              <a:buClr>
                <a:srgbClr val="D13333"/>
              </a:buClr>
              <a:buSzTx/>
              <a:buFont typeface="Arial" panose="020B0604020202020204" pitchFamily="34" charset="0"/>
              <a:buChar char="•"/>
              <a:tabLst/>
              <a:defRPr/>
            </a:pP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By monitoring  </a:t>
            </a:r>
            <a:r>
              <a:rPr kumimoji="0" lang="en-US" sz="2400" b="0" i="0" u="none" strike="noStrike" kern="1200" cap="none" spc="0" normalizeH="0" baseline="0" noProof="0" err="1">
                <a:ln>
                  <a:noFill/>
                </a:ln>
                <a:solidFill>
                  <a:srgbClr val="4C4C4E">
                    <a:lumMod val="50000"/>
                  </a:srgbClr>
                </a:solidFill>
                <a:effectLst/>
                <a:uLnTx/>
                <a:uFillTx/>
                <a:latin typeface="Calibri" panose="020F0502020204030204"/>
                <a:ea typeface="ＭＳ Ｐゴシック" charset="0"/>
                <a:cs typeface="+mn-cs"/>
              </a:rPr>
              <a:t>AlloSure</a:t>
            </a:r>
            <a:r>
              <a:rPr kumimoji="0" lang="en-US" sz="2400" b="0" i="0" u="none" strike="noStrike" kern="1200" cap="none" spc="0" normalizeH="0" baseline="0" noProof="0">
                <a:ln>
                  <a:noFill/>
                </a:ln>
                <a:solidFill>
                  <a:srgbClr val="4C4C4E">
                    <a:lumMod val="50000"/>
                  </a:srgbClr>
                </a:solidFill>
                <a:effectLst/>
                <a:uLnTx/>
                <a:uFillTx/>
                <a:latin typeface="Calibri" panose="020F0502020204030204"/>
                <a:ea typeface="ＭＳ Ｐゴシック" charset="0"/>
                <a:cs typeface="+mn-cs"/>
              </a:rPr>
              <a:t> results we were able to detect rejection, despite stable creatinine and no DSA</a:t>
            </a:r>
          </a:p>
        </p:txBody>
      </p:sp>
      <p:pic>
        <p:nvPicPr>
          <p:cNvPr id="26" name="Picture 25">
            <a:extLst>
              <a:ext uri="{FF2B5EF4-FFF2-40B4-BE49-F238E27FC236}">
                <a16:creationId xmlns:a16="http://schemas.microsoft.com/office/drawing/2014/main" id="{EA853EC3-48C0-5742-8A61-8B8132FC3587}"/>
              </a:ext>
            </a:extLst>
          </p:cNvPr>
          <p:cNvPicPr>
            <a:picLocks noChangeAspect="1"/>
          </p:cNvPicPr>
          <p:nvPr/>
        </p:nvPicPr>
        <p:blipFill>
          <a:blip r:embed="rId3"/>
          <a:stretch>
            <a:fillRect/>
          </a:stretch>
        </p:blipFill>
        <p:spPr>
          <a:xfrm>
            <a:off x="140424" y="647944"/>
            <a:ext cx="1447800" cy="1130300"/>
          </a:xfrm>
          <a:prstGeom prst="rect">
            <a:avLst/>
          </a:prstGeom>
        </p:spPr>
      </p:pic>
      <p:pic>
        <p:nvPicPr>
          <p:cNvPr id="32" name="Picture 31">
            <a:extLst>
              <a:ext uri="{FF2B5EF4-FFF2-40B4-BE49-F238E27FC236}">
                <a16:creationId xmlns:a16="http://schemas.microsoft.com/office/drawing/2014/main" id="{ADAECA8D-BC63-F345-8B24-87A0BAD0C097}"/>
              </a:ext>
            </a:extLst>
          </p:cNvPr>
          <p:cNvPicPr>
            <a:picLocks noChangeAspect="1"/>
          </p:cNvPicPr>
          <p:nvPr/>
        </p:nvPicPr>
        <p:blipFill>
          <a:blip r:embed="rId4"/>
          <a:stretch>
            <a:fillRect/>
          </a:stretch>
        </p:blipFill>
        <p:spPr>
          <a:xfrm>
            <a:off x="139963" y="644812"/>
            <a:ext cx="1460500" cy="1143000"/>
          </a:xfrm>
          <a:prstGeom prst="rect">
            <a:avLst/>
          </a:prstGeom>
        </p:spPr>
      </p:pic>
      <p:sp>
        <p:nvSpPr>
          <p:cNvPr id="36" name="Rectangle 35">
            <a:extLst>
              <a:ext uri="{FF2B5EF4-FFF2-40B4-BE49-F238E27FC236}">
                <a16:creationId xmlns:a16="http://schemas.microsoft.com/office/drawing/2014/main" id="{C45941C6-E30C-4A42-AEC4-90C1AA080AAB}"/>
              </a:ext>
            </a:extLst>
          </p:cNvPr>
          <p:cNvSpPr/>
          <p:nvPr/>
        </p:nvSpPr>
        <p:spPr>
          <a:xfrm>
            <a:off x="9407471" y="370"/>
            <a:ext cx="2784529" cy="4341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LT Std" pitchFamily="2" charset="0"/>
                <a:ea typeface="+mn-ea"/>
                <a:cs typeface="+mn-cs"/>
              </a:rPr>
              <a:t>Surveillance: Case 1</a:t>
            </a:r>
          </a:p>
        </p:txBody>
      </p:sp>
      <p:sp>
        <p:nvSpPr>
          <p:cNvPr id="2" name="Slide Number Placeholder 1">
            <a:extLst>
              <a:ext uri="{FF2B5EF4-FFF2-40B4-BE49-F238E27FC236}">
                <a16:creationId xmlns:a16="http://schemas.microsoft.com/office/drawing/2014/main" id="{0DC2F7EE-4730-4848-831D-83A40C99D959}"/>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46</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94469935"/>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D8898D-522F-4AE3-A84E-5BB65CBC5E33}"/>
              </a:ext>
            </a:extLst>
          </p:cNvPr>
          <p:cNvSpPr>
            <a:spLocks noGrp="1"/>
          </p:cNvSpPr>
          <p:nvPr>
            <p:ph type="sldNum" sz="quarter" idx="14"/>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FFFFFF"/>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47</a:t>
            </a:fld>
            <a:endParaRPr kumimoji="0" lang="en-US" sz="1000" b="0" i="0" u="none" strike="noStrike" kern="1200" cap="none" spc="0" normalizeH="0" baseline="0" noProof="0">
              <a:ln>
                <a:noFill/>
              </a:ln>
              <a:solidFill>
                <a:srgbClr val="FFFFFF"/>
              </a:solidFill>
              <a:effectLst/>
              <a:uLnTx/>
              <a:uFillTx/>
              <a:latin typeface="Calibri" panose="020F0502020204030204"/>
              <a:ea typeface="ＭＳ Ｐゴシック" pitchFamily="34" charset="-128"/>
              <a:cs typeface="+mn-cs"/>
            </a:endParaRPr>
          </a:p>
        </p:txBody>
      </p:sp>
      <p:sp>
        <p:nvSpPr>
          <p:cNvPr id="6" name="Text Placeholder 5">
            <a:extLst>
              <a:ext uri="{FF2B5EF4-FFF2-40B4-BE49-F238E27FC236}">
                <a16:creationId xmlns:a16="http://schemas.microsoft.com/office/drawing/2014/main" id="{24EA0090-167C-46D1-9EA3-BE5F64B1B0DE}"/>
              </a:ext>
            </a:extLst>
          </p:cNvPr>
          <p:cNvSpPr>
            <a:spLocks noGrp="1"/>
          </p:cNvSpPr>
          <p:nvPr>
            <p:ph type="body" sz="quarter" idx="11"/>
          </p:nvPr>
        </p:nvSpPr>
        <p:spPr>
          <a:xfrm>
            <a:off x="2549992" y="2147582"/>
            <a:ext cx="8414420" cy="1199851"/>
          </a:xfrm>
        </p:spPr>
        <p:txBody>
          <a:bodyPr/>
          <a:lstStyle/>
          <a:p>
            <a:r>
              <a:rPr lang="en-US" dirty="0"/>
              <a:t>Other Patient Focused Offerings</a:t>
            </a:r>
          </a:p>
        </p:txBody>
      </p:sp>
    </p:spTree>
    <p:extLst>
      <p:ext uri="{BB962C8B-B14F-4D97-AF65-F5344CB8AC3E}">
        <p14:creationId xmlns:p14="http://schemas.microsoft.com/office/powerpoint/2010/main" val="47567965"/>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94CF84-61AE-4F9D-80E4-2AD5C2905FA8}"/>
              </a:ext>
            </a:extLst>
          </p:cNvPr>
          <p:cNvSpPr>
            <a:spLocks noGrp="1"/>
          </p:cNvSpPr>
          <p:nvPr>
            <p:ph type="sldNum" sz="quarter" idx="15"/>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A53328C-E58D-4F5D-AEEA-375AF8BB6BD0}" type="slidenum">
              <a:rPr kumimoji="0" lang="en-US" sz="1800" b="0" i="0" u="none" strike="noStrike" kern="1200" cap="none" spc="0" normalizeH="0" baseline="0" noProof="0" smtClean="0">
                <a:ln>
                  <a:noFill/>
                </a:ln>
                <a:solidFill>
                  <a:srgbClr val="25282A"/>
                </a:solidFill>
                <a:effectLst/>
                <a:uLnTx/>
                <a:uFillTx/>
                <a:latin typeface="Calibri" panose="020F0502020204030204"/>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48</a:t>
            </a:fld>
            <a:endParaRPr kumimoji="0" lang="en-US" sz="1800" b="0" i="0" u="none" strike="noStrike" kern="1200" cap="none" spc="0" normalizeH="0" baseline="0" noProof="0" dirty="0">
              <a:ln>
                <a:noFill/>
              </a:ln>
              <a:solidFill>
                <a:srgbClr val="25282A"/>
              </a:solidFill>
              <a:effectLst/>
              <a:uLnTx/>
              <a:uFillTx/>
              <a:latin typeface="Calibri" panose="020F0502020204030204"/>
              <a:ea typeface="ＭＳ Ｐゴシック" pitchFamily="34" charset="-128"/>
              <a:cs typeface="+mn-cs"/>
            </a:endParaRPr>
          </a:p>
        </p:txBody>
      </p:sp>
      <p:sp>
        <p:nvSpPr>
          <p:cNvPr id="4" name="Content Placeholder 3"/>
          <p:cNvSpPr>
            <a:spLocks noGrp="1"/>
          </p:cNvSpPr>
          <p:nvPr>
            <p:ph sz="quarter" idx="16"/>
          </p:nvPr>
        </p:nvSpPr>
        <p:spPr/>
        <p:txBody>
          <a:bodyPr/>
          <a:lstStyle/>
          <a:p>
            <a:endParaRPr lang="en-US"/>
          </a:p>
        </p:txBody>
      </p:sp>
      <p:pic>
        <p:nvPicPr>
          <p:cNvPr id="9" name="Picture 8"/>
          <p:cNvPicPr>
            <a:picLocks noChangeAspect="1"/>
          </p:cNvPicPr>
          <p:nvPr/>
        </p:nvPicPr>
        <p:blipFill>
          <a:blip r:embed="rId2"/>
          <a:stretch>
            <a:fillRect/>
          </a:stretch>
        </p:blipFill>
        <p:spPr>
          <a:xfrm>
            <a:off x="729625" y="56855"/>
            <a:ext cx="11334129" cy="6154432"/>
          </a:xfrm>
          <a:prstGeom prst="rect">
            <a:avLst/>
          </a:prstGeom>
        </p:spPr>
      </p:pic>
    </p:spTree>
    <p:extLst>
      <p:ext uri="{BB962C8B-B14F-4D97-AF65-F5344CB8AC3E}">
        <p14:creationId xmlns:p14="http://schemas.microsoft.com/office/powerpoint/2010/main" val="4054775327"/>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009CA-BC0C-C44E-B2F2-8962F667C456}"/>
              </a:ext>
            </a:extLst>
          </p:cNvPr>
          <p:cNvPicPr>
            <a:picLocks noChangeAspect="1"/>
          </p:cNvPicPr>
          <p:nvPr/>
        </p:nvPicPr>
        <p:blipFill>
          <a:blip r:embed="rId3"/>
          <a:stretch>
            <a:fillRect/>
          </a:stretch>
        </p:blipFill>
        <p:spPr>
          <a:xfrm>
            <a:off x="3617014" y="1413553"/>
            <a:ext cx="6036033" cy="4845535"/>
          </a:xfrm>
          <a:prstGeom prst="rect">
            <a:avLst/>
          </a:prstGeom>
        </p:spPr>
      </p:pic>
      <p:sp>
        <p:nvSpPr>
          <p:cNvPr id="3" name="Text Placeholder 2">
            <a:extLst>
              <a:ext uri="{FF2B5EF4-FFF2-40B4-BE49-F238E27FC236}">
                <a16:creationId xmlns:a16="http://schemas.microsoft.com/office/drawing/2014/main" id="{1A76854F-769F-484B-AA82-418EA9C71E90}"/>
              </a:ext>
            </a:extLst>
          </p:cNvPr>
          <p:cNvSpPr>
            <a:spLocks noGrp="1"/>
          </p:cNvSpPr>
          <p:nvPr>
            <p:ph type="body" sz="quarter" idx="11"/>
          </p:nvPr>
        </p:nvSpPr>
        <p:spPr>
          <a:xfrm>
            <a:off x="1694314" y="449998"/>
            <a:ext cx="10136902" cy="517156"/>
          </a:xfrm>
        </p:spPr>
        <p:txBody>
          <a:bodyPr/>
          <a:lstStyle/>
          <a:p>
            <a:r>
              <a:rPr lang="en-US"/>
              <a:t>Patient Care Managers to Support </a:t>
            </a:r>
            <a:r>
              <a:rPr lang="en-US" err="1"/>
              <a:t>AlloSure</a:t>
            </a:r>
            <a:r>
              <a:rPr lang="en-US"/>
              <a:t> Patients</a:t>
            </a:r>
          </a:p>
        </p:txBody>
      </p:sp>
      <p:sp>
        <p:nvSpPr>
          <p:cNvPr id="4" name="Slide Number Placeholder 4">
            <a:extLst>
              <a:ext uri="{FF2B5EF4-FFF2-40B4-BE49-F238E27FC236}">
                <a16:creationId xmlns:a16="http://schemas.microsoft.com/office/drawing/2014/main" id="{852C7333-8BD1-4D05-99AD-D8965D4FA5C0}"/>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49</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409639909"/>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EC9F1-DB4D-46C8-BFB1-662A5E30DFAB}"/>
              </a:ext>
            </a:extLst>
          </p:cNvPr>
          <p:cNvSpPr>
            <a:spLocks noGrp="1"/>
          </p:cNvSpPr>
          <p:nvPr>
            <p:ph type="sldNum" sz="quarter" idx="14"/>
          </p:nvPr>
        </p:nvSpPr>
        <p:spPr/>
        <p:txBody>
          <a:bodyPr/>
          <a:lstStyle/>
          <a:p>
            <a:pPr defTabSz="457200" fontAlgn="base">
              <a:spcBef>
                <a:spcPct val="0"/>
              </a:spcBef>
              <a:spcAft>
                <a:spcPct val="0"/>
              </a:spcAft>
              <a:defRPr/>
            </a:pPr>
            <a:fld id="{FA53328C-E58D-4F5D-AEEA-375AF8BB6BD0}" type="slidenum">
              <a:rPr lang="en-US" smtClean="0">
                <a:ea typeface="ＭＳ Ｐゴシック" pitchFamily="34" charset="-128"/>
              </a:rPr>
              <a:pPr defTabSz="457200" fontAlgn="base">
                <a:spcBef>
                  <a:spcPct val="0"/>
                </a:spcBef>
                <a:spcAft>
                  <a:spcPct val="0"/>
                </a:spcAft>
                <a:defRPr/>
              </a:pPr>
              <a:t>5</a:t>
            </a:fld>
            <a:endParaRPr lang="en-US">
              <a:ea typeface="ＭＳ Ｐゴシック" pitchFamily="34" charset="-128"/>
            </a:endParaRPr>
          </a:p>
        </p:txBody>
      </p:sp>
      <p:sp>
        <p:nvSpPr>
          <p:cNvPr id="6" name="Text Placeholder 5">
            <a:extLst>
              <a:ext uri="{FF2B5EF4-FFF2-40B4-BE49-F238E27FC236}">
                <a16:creationId xmlns:a16="http://schemas.microsoft.com/office/drawing/2014/main" id="{7A8478FA-81E8-4690-A700-C7D2575B4FBF}"/>
              </a:ext>
            </a:extLst>
          </p:cNvPr>
          <p:cNvSpPr>
            <a:spLocks noGrp="1"/>
          </p:cNvSpPr>
          <p:nvPr>
            <p:ph type="body" sz="quarter" idx="11"/>
          </p:nvPr>
        </p:nvSpPr>
        <p:spPr>
          <a:xfrm>
            <a:off x="2626813" y="473278"/>
            <a:ext cx="8144652" cy="1624195"/>
          </a:xfrm>
        </p:spPr>
        <p:txBody>
          <a:bodyPr/>
          <a:lstStyle/>
          <a:p>
            <a:r>
              <a:rPr lang="en-US" dirty="0"/>
              <a:t>Who has heard of cell free DNA?</a:t>
            </a:r>
          </a:p>
        </p:txBody>
      </p:sp>
      <p:pic>
        <p:nvPicPr>
          <p:cNvPr id="1026" name="Picture 2" descr="Raised hands - NNPHI">
            <a:extLst>
              <a:ext uri="{FF2B5EF4-FFF2-40B4-BE49-F238E27FC236}">
                <a16:creationId xmlns:a16="http://schemas.microsoft.com/office/drawing/2014/main" id="{565FDED5-5785-488A-A231-BB7A87E40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034" y="2255316"/>
            <a:ext cx="3802046" cy="2176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B9897A-2A83-4C86-AFF7-255A3698AE0A}"/>
              </a:ext>
            </a:extLst>
          </p:cNvPr>
          <p:cNvSpPr txBox="1"/>
          <p:nvPr/>
        </p:nvSpPr>
        <p:spPr>
          <a:xfrm>
            <a:off x="3280766" y="4808778"/>
            <a:ext cx="6163867"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a:solidFill>
                  <a:schemeClr val="accent3">
                    <a:lumMod val="75000"/>
                  </a:schemeClr>
                </a:solidFill>
              </a:rPr>
              <a:t>Who doesn’t care and just wants to eat lunch? </a:t>
            </a:r>
          </a:p>
        </p:txBody>
      </p:sp>
    </p:spTree>
    <p:extLst>
      <p:ext uri="{BB962C8B-B14F-4D97-AF65-F5344CB8AC3E}">
        <p14:creationId xmlns:p14="http://schemas.microsoft.com/office/powerpoint/2010/main" val="205958543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3CC75A6-E7ED-40E4-9812-F0D5F9CB4ACB}"/>
              </a:ext>
            </a:extLst>
          </p:cNvPr>
          <p:cNvSpPr/>
          <p:nvPr/>
        </p:nvSpPr>
        <p:spPr>
          <a:xfrm>
            <a:off x="1121482" y="3791437"/>
            <a:ext cx="5093616" cy="2812264"/>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AlloSure</a:t>
            </a: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 or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KidneyCare</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Complete Blood Count (CBC)</a:t>
            </a:r>
          </a:p>
          <a:p>
            <a:pPr marL="0" marR="0" lvl="0" indent="0" algn="l" defTabSz="914400" rtl="0" eaLnBrk="1" fontAlgn="auto" latinLnBrk="0" hangingPunct="1">
              <a:lnSpc>
                <a:spcPct val="100000"/>
              </a:lnSpc>
              <a:spcBef>
                <a:spcPts val="0"/>
              </a:spcBef>
              <a:spcAft>
                <a:spcPts val="0"/>
              </a:spcAft>
              <a:buClrTx/>
              <a:buSzPts val="1500"/>
              <a:buFontTx/>
              <a:buNone/>
              <a:tabLst/>
              <a:defRPr/>
            </a:pPr>
            <a:endParaRPr kumimoji="0" lang="en-US" sz="3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Immunosuppressant level </a:t>
            </a:r>
          </a:p>
          <a:p>
            <a:pPr marL="837565" marR="0" lvl="1"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500" b="0" i="0" u="none" strike="noStrike" kern="1200" cap="none" spc="0" normalizeH="0" baseline="0" noProof="0" dirty="0">
                <a:ln>
                  <a:noFill/>
                </a:ln>
                <a:solidFill>
                  <a:srgbClr val="4C4C4E"/>
                </a:solidFill>
                <a:effectLst/>
                <a:uLnTx/>
                <a:uFillTx/>
                <a:latin typeface="Calibri" panose="020F0502020204030204"/>
                <a:ea typeface="+mn-ea"/>
                <a:cs typeface="+mn-cs"/>
              </a:rPr>
              <a:t>Tacrolimus, Sirolimus, Cyclosporine, </a:t>
            </a:r>
            <a:r>
              <a:rPr kumimoji="0" lang="en-US" sz="1500" b="0" i="0" u="none" strike="noStrike" kern="1200" cap="none" spc="0" normalizeH="0" baseline="0" noProof="0" dirty="0" err="1">
                <a:ln>
                  <a:noFill/>
                </a:ln>
                <a:solidFill>
                  <a:srgbClr val="4C4C4E"/>
                </a:solidFill>
                <a:effectLst/>
                <a:uLnTx/>
                <a:uFillTx/>
                <a:latin typeface="Calibri" panose="020F0502020204030204"/>
                <a:ea typeface="+mn-ea"/>
                <a:cs typeface="+mn-cs"/>
              </a:rPr>
              <a:t>Everolimus</a:t>
            </a:r>
            <a:endParaRPr kumimoji="0" lang="en-US" sz="15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Pts val="1500"/>
              <a:buFontTx/>
              <a:buNone/>
              <a:tabLst/>
              <a:defRPr/>
            </a:pPr>
            <a:endParaRPr kumimoji="0" lang="en-US" sz="3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Comprehensive Metabolic Panel + Mg + </a:t>
            </a:r>
            <a:r>
              <a:rPr kumimoji="0" lang="en-US" sz="1800" b="0" i="0" u="none" strike="noStrike" kern="1200" cap="none" spc="0" normalizeH="0" baseline="0" noProof="0" dirty="0" err="1">
                <a:ln>
                  <a:noFill/>
                </a:ln>
                <a:solidFill>
                  <a:srgbClr val="4C4C4E"/>
                </a:solidFill>
                <a:effectLst/>
                <a:uLnTx/>
                <a:uFillTx/>
                <a:latin typeface="Calibri" panose="020F0502020204030204"/>
                <a:ea typeface="+mn-ea"/>
                <a:cs typeface="+mn-cs"/>
              </a:rPr>
              <a:t>Phos</a:t>
            </a:r>
            <a:endPar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1500"/>
              <a:buFontTx/>
              <a:buNone/>
              <a:tabLst/>
              <a:defRPr/>
            </a:pPr>
            <a:endParaRPr kumimoji="0" lang="en-US" sz="3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Viral PCR (BK/CMV/EBV)</a:t>
            </a:r>
          </a:p>
          <a:p>
            <a:pPr marL="0" marR="0" lvl="0" indent="0" algn="l" defTabSz="914400" rtl="0" eaLnBrk="1" fontAlgn="auto" latinLnBrk="0" hangingPunct="1">
              <a:lnSpc>
                <a:spcPct val="100000"/>
              </a:lnSpc>
              <a:spcBef>
                <a:spcPts val="0"/>
              </a:spcBef>
              <a:spcAft>
                <a:spcPts val="0"/>
              </a:spcAft>
              <a:buClrTx/>
              <a:buSzPts val="1500"/>
              <a:buFontTx/>
              <a:buNone/>
              <a:tabLst/>
              <a:defRPr/>
            </a:pPr>
            <a:endParaRPr kumimoji="0" lang="en-US" sz="3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a:endParaRPr>
          </a:p>
          <a:p>
            <a:pPr marL="380365" marR="0" lvl="0" indent="-380365"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t>Urinary Protein / Creatinine Ratio                    </a:t>
            </a:r>
            <a:endPar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a:endParaRPr>
          </a:p>
        </p:txBody>
      </p:sp>
      <p:pic>
        <p:nvPicPr>
          <p:cNvPr id="17" name="Picture 16">
            <a:extLst>
              <a:ext uri="{FF2B5EF4-FFF2-40B4-BE49-F238E27FC236}">
                <a16:creationId xmlns:a16="http://schemas.microsoft.com/office/drawing/2014/main" id="{44FF3B39-6DC7-45CF-8E72-C240C7DF3BC0}"/>
              </a:ext>
            </a:extLst>
          </p:cNvPr>
          <p:cNvPicPr>
            <a:picLocks noChangeAspect="1"/>
          </p:cNvPicPr>
          <p:nvPr/>
        </p:nvPicPr>
        <p:blipFill rotWithShape="1">
          <a:blip r:embed="rId3"/>
          <a:srcRect l="17722" r="18802" b="2258"/>
          <a:stretch/>
        </p:blipFill>
        <p:spPr>
          <a:xfrm>
            <a:off x="4459185" y="1157970"/>
            <a:ext cx="4068316" cy="777506"/>
          </a:xfrm>
          <a:prstGeom prst="rect">
            <a:avLst/>
          </a:prstGeom>
        </p:spPr>
      </p:pic>
      <p:pic>
        <p:nvPicPr>
          <p:cNvPr id="20" name="Picture 2">
            <a:extLst>
              <a:ext uri="{FF2B5EF4-FFF2-40B4-BE49-F238E27FC236}">
                <a16:creationId xmlns:a16="http://schemas.microsoft.com/office/drawing/2014/main" id="{081E3EB7-5F11-460C-A765-032387B291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1489" y="2258025"/>
            <a:ext cx="701068" cy="535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2F692DD0-5469-4997-8411-B9BDF08513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4742" y="2193937"/>
            <a:ext cx="595841" cy="595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B8181AEC-0EDE-4DE2-8369-B161708AAC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7228" y="2278849"/>
            <a:ext cx="435992" cy="4935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571093-5309-45B0-9054-F761036DF650}"/>
              </a:ext>
            </a:extLst>
          </p:cNvPr>
          <p:cNvSpPr txBox="1"/>
          <p:nvPr/>
        </p:nvSpPr>
        <p:spPr>
          <a:xfrm>
            <a:off x="5109940" y="2793430"/>
            <a:ext cx="127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C4C4E"/>
                </a:solidFill>
                <a:effectLst/>
                <a:uLnTx/>
                <a:uFillTx/>
                <a:latin typeface="Calibri" panose="020F0502020204030204"/>
                <a:ea typeface="+mn-ea"/>
                <a:cs typeface="+mn-cs"/>
              </a:rPr>
              <a:t>Complete Testing and Labs</a:t>
            </a:r>
          </a:p>
        </p:txBody>
      </p:sp>
      <p:sp>
        <p:nvSpPr>
          <p:cNvPr id="25" name="TextBox 24">
            <a:extLst>
              <a:ext uri="{FF2B5EF4-FFF2-40B4-BE49-F238E27FC236}">
                <a16:creationId xmlns:a16="http://schemas.microsoft.com/office/drawing/2014/main" id="{8A9D8AAB-0D4B-4E02-8A74-77D10FF6216D}"/>
              </a:ext>
            </a:extLst>
          </p:cNvPr>
          <p:cNvSpPr txBox="1"/>
          <p:nvPr/>
        </p:nvSpPr>
        <p:spPr>
          <a:xfrm>
            <a:off x="3306739" y="2807752"/>
            <a:ext cx="127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C4C4E"/>
                </a:solidFill>
                <a:effectLst/>
                <a:uLnTx/>
                <a:uFillTx/>
                <a:latin typeface="Calibri" panose="020F0502020204030204"/>
                <a:ea typeface="+mn-ea"/>
                <a:cs typeface="+mn-cs"/>
              </a:rPr>
              <a:t>At-Home Blood Draws</a:t>
            </a:r>
          </a:p>
        </p:txBody>
      </p:sp>
      <p:sp>
        <p:nvSpPr>
          <p:cNvPr id="26" name="TextBox 25">
            <a:extLst>
              <a:ext uri="{FF2B5EF4-FFF2-40B4-BE49-F238E27FC236}">
                <a16:creationId xmlns:a16="http://schemas.microsoft.com/office/drawing/2014/main" id="{355DCD36-6B15-4020-BAE8-5CB1840D9BD7}"/>
              </a:ext>
            </a:extLst>
          </p:cNvPr>
          <p:cNvSpPr txBox="1"/>
          <p:nvPr/>
        </p:nvSpPr>
        <p:spPr>
          <a:xfrm>
            <a:off x="8557379" y="2807857"/>
            <a:ext cx="127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C4C4E"/>
                </a:solidFill>
                <a:effectLst/>
                <a:uLnTx/>
                <a:uFillTx/>
                <a:latin typeface="Calibri" panose="020F0502020204030204"/>
                <a:ea typeface="+mn-ea"/>
                <a:cs typeface="+mn-cs"/>
              </a:rPr>
              <a:t>No Additional Cost for Patients</a:t>
            </a:r>
          </a:p>
        </p:txBody>
      </p:sp>
      <p:pic>
        <p:nvPicPr>
          <p:cNvPr id="27" name="Picture 26">
            <a:extLst>
              <a:ext uri="{FF2B5EF4-FFF2-40B4-BE49-F238E27FC236}">
                <a16:creationId xmlns:a16="http://schemas.microsoft.com/office/drawing/2014/main" id="{935D5954-D361-4DE5-A1A4-F2FE31809DDE}"/>
              </a:ext>
            </a:extLst>
          </p:cNvPr>
          <p:cNvPicPr>
            <a:picLocks noChangeAspect="1"/>
          </p:cNvPicPr>
          <p:nvPr/>
        </p:nvPicPr>
        <p:blipFill rotWithShape="1">
          <a:blip r:embed="rId7"/>
          <a:srcRect l="65156" t="77824" r="8687" b="701"/>
          <a:stretch/>
        </p:blipFill>
        <p:spPr>
          <a:xfrm>
            <a:off x="7009160" y="2224080"/>
            <a:ext cx="939611" cy="619261"/>
          </a:xfrm>
          <a:prstGeom prst="rect">
            <a:avLst/>
          </a:prstGeom>
        </p:spPr>
      </p:pic>
      <p:sp>
        <p:nvSpPr>
          <p:cNvPr id="28" name="TextBox 27">
            <a:extLst>
              <a:ext uri="{FF2B5EF4-FFF2-40B4-BE49-F238E27FC236}">
                <a16:creationId xmlns:a16="http://schemas.microsoft.com/office/drawing/2014/main" id="{8BFAC345-98B2-4DCD-81BD-F6123066636A}"/>
              </a:ext>
            </a:extLst>
          </p:cNvPr>
          <p:cNvSpPr txBox="1"/>
          <p:nvPr/>
        </p:nvSpPr>
        <p:spPr>
          <a:xfrm>
            <a:off x="6801567" y="2793430"/>
            <a:ext cx="12705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C4C4E"/>
                </a:solidFill>
                <a:effectLst/>
                <a:uLnTx/>
                <a:uFillTx/>
                <a:latin typeface="Calibri" panose="020F0502020204030204"/>
                <a:ea typeface="+mn-ea"/>
                <a:cs typeface="+mn-cs"/>
              </a:rPr>
              <a:t>10,000 Phlebotomists</a:t>
            </a:r>
          </a:p>
        </p:txBody>
      </p:sp>
      <p:sp>
        <p:nvSpPr>
          <p:cNvPr id="33" name="Rectangle: Rounded Corners 32">
            <a:extLst>
              <a:ext uri="{FF2B5EF4-FFF2-40B4-BE49-F238E27FC236}">
                <a16:creationId xmlns:a16="http://schemas.microsoft.com/office/drawing/2014/main" id="{AAE8ED26-14D4-4718-A809-76915D7E4792}"/>
              </a:ext>
            </a:extLst>
          </p:cNvPr>
          <p:cNvSpPr/>
          <p:nvPr/>
        </p:nvSpPr>
        <p:spPr>
          <a:xfrm>
            <a:off x="6735578" y="3735979"/>
            <a:ext cx="5093616" cy="2411399"/>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5282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5282A"/>
                </a:solidFill>
                <a:effectLst/>
                <a:uLnTx/>
                <a:uFillTx/>
                <a:latin typeface="Calibri" panose="020F0502020204030204"/>
                <a:ea typeface="+mn-ea"/>
                <a:cs typeface="+mn-cs"/>
              </a:rPr>
              <a:t>Results integrated into </a:t>
            </a:r>
            <a:r>
              <a:rPr kumimoji="0" lang="en-US" sz="1800" b="1" i="0" u="none" strike="noStrike" kern="1200" cap="none" spc="0" normalizeH="0" baseline="0" noProof="0">
                <a:ln>
                  <a:noFill/>
                </a:ln>
                <a:solidFill>
                  <a:srgbClr val="25282A"/>
                </a:solidFill>
                <a:effectLst/>
                <a:uLnTx/>
                <a:uFillTx/>
                <a:latin typeface="Calibri" panose="020F0502020204030204"/>
                <a:ea typeface="+mn-ea"/>
                <a:cs typeface="+mn-cs"/>
              </a:rPr>
              <a:t>EMR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5282A"/>
                </a:solidFill>
                <a:effectLst/>
                <a:uLnTx/>
                <a:uFillTx/>
                <a:latin typeface="Calibri" panose="020F0502020204030204"/>
                <a:ea typeface="+mn-ea"/>
                <a:cs typeface="+mn-cs"/>
              </a:rPr>
              <a:t>Results reported </a:t>
            </a:r>
            <a:r>
              <a:rPr kumimoji="0" lang="en-US" sz="1800" b="1" i="0" u="none" strike="noStrike" kern="1200" cap="none" spc="0" normalizeH="0" baseline="0" noProof="0">
                <a:ln>
                  <a:noFill/>
                </a:ln>
                <a:solidFill>
                  <a:srgbClr val="25282A"/>
                </a:solidFill>
                <a:effectLst/>
                <a:uLnTx/>
                <a:uFillTx/>
                <a:latin typeface="Calibri" panose="020F0502020204030204"/>
                <a:ea typeface="+mn-ea"/>
                <a:cs typeface="+mn-cs"/>
              </a:rPr>
              <a:t>within 2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5282A"/>
                </a:solidFill>
                <a:effectLst/>
                <a:uLnTx/>
                <a:uFillTx/>
                <a:latin typeface="Calibri" panose="020F0502020204030204"/>
                <a:ea typeface="+mn-ea"/>
                <a:cs typeface="+mn-cs"/>
              </a:rPr>
              <a:t>Routine Labs reported </a:t>
            </a:r>
            <a:r>
              <a:rPr kumimoji="0" lang="en-US" sz="1800" b="1" i="0" u="none" strike="noStrike" kern="1200" cap="none" spc="0" normalizeH="0" baseline="0" noProof="0">
                <a:ln>
                  <a:noFill/>
                </a:ln>
                <a:solidFill>
                  <a:srgbClr val="25282A"/>
                </a:solidFill>
                <a:effectLst/>
                <a:uLnTx/>
                <a:uFillTx/>
                <a:latin typeface="Calibri" panose="020F0502020204030204"/>
                <a:ea typeface="+mn-ea"/>
                <a:cs typeface="+mn-cs"/>
              </a:rPr>
              <a:t>within 1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“Peace of Mind” </a:t>
            </a:r>
            <a:r>
              <a:rPr kumimoji="0" lang="en-US" sz="18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for Patient and Physician           </a:t>
            </a:r>
          </a:p>
        </p:txBody>
      </p:sp>
      <p:sp>
        <p:nvSpPr>
          <p:cNvPr id="19" name="Oval 18">
            <a:extLst>
              <a:ext uri="{FF2B5EF4-FFF2-40B4-BE49-F238E27FC236}">
                <a16:creationId xmlns:a16="http://schemas.microsoft.com/office/drawing/2014/main" id="{9F25D564-CAA2-4112-9B59-85CD15BB6F93}"/>
              </a:ext>
            </a:extLst>
          </p:cNvPr>
          <p:cNvSpPr/>
          <p:nvPr/>
        </p:nvSpPr>
        <p:spPr>
          <a:xfrm>
            <a:off x="2334533" y="3480250"/>
            <a:ext cx="2667513" cy="610355"/>
          </a:xfrm>
          <a:prstGeom prst="ellipse">
            <a:avLst/>
          </a:prstGeom>
          <a:solidFill>
            <a:srgbClr val="C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Comprehensive Testing</a:t>
            </a:r>
          </a:p>
        </p:txBody>
      </p:sp>
      <p:sp>
        <p:nvSpPr>
          <p:cNvPr id="34" name="Oval 33">
            <a:extLst>
              <a:ext uri="{FF2B5EF4-FFF2-40B4-BE49-F238E27FC236}">
                <a16:creationId xmlns:a16="http://schemas.microsoft.com/office/drawing/2014/main" id="{5F75B37D-21AE-417A-82ED-4BD038378A5E}"/>
              </a:ext>
            </a:extLst>
          </p:cNvPr>
          <p:cNvSpPr/>
          <p:nvPr/>
        </p:nvSpPr>
        <p:spPr>
          <a:xfrm>
            <a:off x="7948629" y="3412691"/>
            <a:ext cx="2667513" cy="610355"/>
          </a:xfrm>
          <a:prstGeom prst="ellipse">
            <a:avLst/>
          </a:prstGeom>
          <a:solidFill>
            <a:srgbClr val="C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Highlights</a:t>
            </a:r>
          </a:p>
        </p:txBody>
      </p:sp>
      <p:sp>
        <p:nvSpPr>
          <p:cNvPr id="2" name="Text Placeholder 1">
            <a:extLst>
              <a:ext uri="{FF2B5EF4-FFF2-40B4-BE49-F238E27FC236}">
                <a16:creationId xmlns:a16="http://schemas.microsoft.com/office/drawing/2014/main" id="{D4445D7E-8322-4616-AE86-75402433EC3A}"/>
              </a:ext>
            </a:extLst>
          </p:cNvPr>
          <p:cNvSpPr>
            <a:spLocks noGrp="1"/>
          </p:cNvSpPr>
          <p:nvPr>
            <p:ph type="body" sz="quarter" idx="11"/>
          </p:nvPr>
        </p:nvSpPr>
        <p:spPr/>
        <p:txBody>
          <a:bodyPr/>
          <a:lstStyle/>
          <a:p>
            <a:r>
              <a:rPr lang="en-US"/>
              <a:t>Mobile Phlebotomy to Support </a:t>
            </a:r>
            <a:r>
              <a:rPr lang="en-US" err="1"/>
              <a:t>AlloSure</a:t>
            </a:r>
            <a:r>
              <a:rPr lang="en-US"/>
              <a:t> Patients</a:t>
            </a:r>
          </a:p>
        </p:txBody>
      </p:sp>
      <p:sp>
        <p:nvSpPr>
          <p:cNvPr id="16" name="Slide Number Placeholder 4">
            <a:extLst>
              <a:ext uri="{FF2B5EF4-FFF2-40B4-BE49-F238E27FC236}">
                <a16:creationId xmlns:a16="http://schemas.microsoft.com/office/drawing/2014/main" id="{BC641D3A-249D-4A30-A807-9FB733112E81}"/>
              </a:ext>
            </a:extLst>
          </p:cNvPr>
          <p:cNvSpPr>
            <a:spLocks noGrp="1"/>
          </p:cNvSpPr>
          <p:nvPr>
            <p:ph type="sldNum" sz="quarter" idx="15"/>
          </p:nvPr>
        </p:nvSpPr>
        <p:spPr>
          <a:xfrm>
            <a:off x="5829300" y="6570980"/>
            <a:ext cx="533400" cy="24765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50</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96978170"/>
      </p:ext>
    </p:extLst>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a:xfrm>
            <a:off x="2360475" y="2063075"/>
            <a:ext cx="7486909" cy="858679"/>
          </a:xfrm>
        </p:spPr>
        <p:txBody>
          <a:bodyPr/>
          <a:lstStyle/>
          <a:p>
            <a:pPr eaLnBrk="1" hangingPunct="1"/>
            <a:r>
              <a:rPr lang="en-US" dirty="0">
                <a:ea typeface="ＭＳ Ｐゴシック" pitchFamily="34" charset="-128"/>
                <a:cs typeface="Arial" charset="0"/>
              </a:rPr>
              <a:t>Molecular Assessment &amp; Profiling of Liver Transplant </a:t>
            </a:r>
            <a:r>
              <a:rPr lang="en-US" dirty="0" err="1">
                <a:ea typeface="ＭＳ Ｐゴシック" pitchFamily="34" charset="-128"/>
                <a:cs typeface="Arial" charset="0"/>
              </a:rPr>
              <a:t>rEcipients</a:t>
            </a:r>
            <a:r>
              <a:rPr lang="en-US" dirty="0">
                <a:ea typeface="ＭＳ Ｐゴシック" pitchFamily="34" charset="-128"/>
                <a:cs typeface="Arial" charset="0"/>
              </a:rPr>
              <a:t> (MAPLE) Study Overview</a:t>
            </a:r>
            <a:endParaRPr dirty="0">
              <a:ea typeface="ＭＳ Ｐゴシック" pitchFamily="34" charset="-128"/>
              <a:cs typeface="Arial" charset="0"/>
            </a:endParaRPr>
          </a:p>
        </p:txBody>
      </p:sp>
      <p:sp>
        <p:nvSpPr>
          <p:cNvPr id="4" name="Text Placeholder 1">
            <a:extLst>
              <a:ext uri="{FF2B5EF4-FFF2-40B4-BE49-F238E27FC236}">
                <a16:creationId xmlns:a16="http://schemas.microsoft.com/office/drawing/2014/main" id="{52D3629D-6C62-4D32-A97D-DC48DF141106}"/>
              </a:ext>
            </a:extLst>
          </p:cNvPr>
          <p:cNvSpPr txBox="1">
            <a:spLocks/>
          </p:cNvSpPr>
          <p:nvPr/>
        </p:nvSpPr>
        <p:spPr>
          <a:xfrm>
            <a:off x="2360475" y="3936247"/>
            <a:ext cx="4862438" cy="1114801"/>
          </a:xfrm>
          <a:prstGeom prst="rect">
            <a:avLst/>
          </a:prstGeom>
        </p:spPr>
        <p:txBody>
          <a:bodyPr vert="horz" lIns="91440" tIns="45720" rIns="91440" bIns="45720" rtlCol="0">
            <a:normAutofit/>
          </a:bodyPr>
          <a:lstStyle>
            <a:lvl1pPr marL="0" indent="0" algn="l" defTabSz="342900" rtl="0" eaLnBrk="0" fontAlgn="base" hangingPunct="0">
              <a:spcBef>
                <a:spcPct val="20000"/>
              </a:spcBef>
              <a:spcAft>
                <a:spcPct val="0"/>
              </a:spcAft>
              <a:buClr>
                <a:schemeClr val="accent1"/>
              </a:buClr>
              <a:buFont typeface="Arial" charset="0"/>
              <a:buNone/>
              <a:defRPr lang="en-US" sz="1650" b="1"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Clr>
                <a:schemeClr val="accent1"/>
              </a:buClr>
              <a:buFont typeface="Arial" charset="0"/>
              <a:buChar char="–"/>
              <a:defRPr lang="en-US" sz="1800" kern="1200" dirty="0" smtClean="0">
                <a:solidFill>
                  <a:schemeClr val="tx1"/>
                </a:solidFill>
                <a:latin typeface="+mn-lt"/>
                <a:ea typeface="ＭＳ Ｐゴシック" charset="0"/>
                <a:cs typeface="+mn-cs"/>
              </a:defRPr>
            </a:lvl2pPr>
            <a:lvl3pPr marL="859631" indent="-173831" algn="l" defTabSz="342900" rtl="0" eaLnBrk="0" fontAlgn="base" hangingPunct="0">
              <a:spcBef>
                <a:spcPct val="20000"/>
              </a:spcBef>
              <a:spcAft>
                <a:spcPct val="0"/>
              </a:spcAft>
              <a:buClr>
                <a:schemeClr val="accent1"/>
              </a:buClr>
              <a:buFont typeface="Arial" panose="020B0604020202020204" pitchFamily="34" charset="0"/>
              <a:buChar char="•"/>
              <a:defRPr lang="en-US" sz="1500" kern="1200" dirty="0" smtClean="0">
                <a:solidFill>
                  <a:schemeClr val="tx1"/>
                </a:solidFill>
                <a:latin typeface="+mn-lt"/>
                <a:ea typeface="ＭＳ Ｐゴシック" charset="0"/>
                <a:cs typeface="+mn-cs"/>
              </a:defRPr>
            </a:lvl3pPr>
            <a:lvl4pPr marL="1110854" indent="-171450" algn="l" defTabSz="342900" rtl="0" eaLnBrk="0" fontAlgn="base" hangingPunct="0">
              <a:spcBef>
                <a:spcPct val="20000"/>
              </a:spcBef>
              <a:spcAft>
                <a:spcPct val="0"/>
              </a:spcAft>
              <a:buClr>
                <a:schemeClr val="accent1"/>
              </a:buClr>
              <a:buFont typeface="Arial" charset="0"/>
              <a:buChar char="–"/>
              <a:defRPr lang="en-US" sz="1500" kern="1200" dirty="0" smtClean="0">
                <a:solidFill>
                  <a:schemeClr val="tx1"/>
                </a:solidFill>
                <a:latin typeface="+mn-lt"/>
                <a:ea typeface="ＭＳ Ｐゴシック" charset="0"/>
                <a:cs typeface="+mn-cs"/>
              </a:defRPr>
            </a:lvl4pPr>
            <a:lvl5pPr marL="1328738" indent="-171450" algn="l" defTabSz="342900" rtl="0" eaLnBrk="0" fontAlgn="base" hangingPunct="0">
              <a:spcBef>
                <a:spcPct val="20000"/>
              </a:spcBef>
              <a:spcAft>
                <a:spcPct val="0"/>
              </a:spcAft>
              <a:buClr>
                <a:schemeClr val="accent1"/>
              </a:buClr>
              <a:buFont typeface="Arial" panose="020B0604020202020204" pitchFamily="34" charset="0"/>
              <a:buChar char="•"/>
              <a:defRPr lang="en-US" sz="1350" kern="1200" dirty="0" smtClean="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0" fontAlgn="base" latinLnBrk="0" hangingPunct="0">
              <a:lnSpc>
                <a:spcPct val="100000"/>
              </a:lnSpc>
              <a:spcBef>
                <a:spcPct val="20000"/>
              </a:spcBef>
              <a:spcAft>
                <a:spcPct val="0"/>
              </a:spcAft>
              <a:buClr>
                <a:srgbClr val="D13333"/>
              </a:buClr>
              <a:buSzTx/>
              <a:buFont typeface="Arial" charset="0"/>
              <a:buNone/>
              <a:tabLst/>
              <a:defRPr/>
            </a:pPr>
            <a:endParaRPr kumimoji="0" lang="en-US" sz="1650" b="0" i="0" u="none" strike="noStrike" kern="1200" cap="none" spc="0" normalizeH="0" baseline="0" noProof="0">
              <a:ln>
                <a:noFill/>
              </a:ln>
              <a:solidFill>
                <a:srgbClr val="4C4C4E"/>
              </a:solidFill>
              <a:effectLst/>
              <a:uLnTx/>
              <a:uFillTx/>
              <a:latin typeface="Calibri" panose="020F0502020204030204"/>
              <a:ea typeface="ＭＳ Ｐゴシック" charset="0"/>
            </a:endParaRPr>
          </a:p>
        </p:txBody>
      </p:sp>
      <p:pic>
        <p:nvPicPr>
          <p:cNvPr id="5" name="Picture 4">
            <a:extLst>
              <a:ext uri="{FF2B5EF4-FFF2-40B4-BE49-F238E27FC236}">
                <a16:creationId xmlns:a16="http://schemas.microsoft.com/office/drawing/2014/main" id="{F1A5F9BC-E700-DB45-8461-C4596D28F111}"/>
              </a:ext>
            </a:extLst>
          </p:cNvPr>
          <p:cNvPicPr>
            <a:picLocks noChangeAspect="1"/>
          </p:cNvPicPr>
          <p:nvPr/>
        </p:nvPicPr>
        <p:blipFill>
          <a:blip r:embed="rId2"/>
          <a:stretch>
            <a:fillRect/>
          </a:stretch>
        </p:blipFill>
        <p:spPr>
          <a:xfrm>
            <a:off x="6450739" y="3568870"/>
            <a:ext cx="3063012" cy="2964356"/>
          </a:xfrm>
          <a:prstGeom prst="rect">
            <a:avLst/>
          </a:prstGeom>
        </p:spPr>
      </p:pic>
      <p:sp>
        <p:nvSpPr>
          <p:cNvPr id="6" name="Text Placeholder 1">
            <a:extLst>
              <a:ext uri="{FF2B5EF4-FFF2-40B4-BE49-F238E27FC236}">
                <a16:creationId xmlns:a16="http://schemas.microsoft.com/office/drawing/2014/main" id="{73F1F09C-5C71-4E4C-AF97-C98AE26D5F03}"/>
              </a:ext>
            </a:extLst>
          </p:cNvPr>
          <p:cNvSpPr txBox="1">
            <a:spLocks/>
          </p:cNvSpPr>
          <p:nvPr/>
        </p:nvSpPr>
        <p:spPr>
          <a:xfrm>
            <a:off x="2360475" y="4493647"/>
            <a:ext cx="3659414" cy="1120759"/>
          </a:xfrm>
          <a:prstGeom prst="rect">
            <a:avLst/>
          </a:prstGeom>
        </p:spPr>
        <p:txBody>
          <a:bodyPr vert="horz" lIns="91440" tIns="45720" rIns="91440" bIns="45720" rtlCol="0">
            <a:noAutofit/>
          </a:bodyPr>
          <a:lstStyle>
            <a:lvl1pPr marL="0" indent="0" algn="l" defTabSz="342900" rtl="0" eaLnBrk="0" fontAlgn="base" hangingPunct="0">
              <a:spcBef>
                <a:spcPct val="20000"/>
              </a:spcBef>
              <a:spcAft>
                <a:spcPct val="0"/>
              </a:spcAft>
              <a:buClr>
                <a:schemeClr val="accent1"/>
              </a:buClr>
              <a:buFont typeface="Arial" charset="0"/>
              <a:buNone/>
              <a:defRPr lang="en-US" sz="1650" b="1"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Clr>
                <a:schemeClr val="accent1"/>
              </a:buClr>
              <a:buFont typeface="Arial" charset="0"/>
              <a:buChar char="–"/>
              <a:defRPr lang="en-US" sz="1800" kern="1200" dirty="0" smtClean="0">
                <a:solidFill>
                  <a:schemeClr val="tx1"/>
                </a:solidFill>
                <a:latin typeface="+mn-lt"/>
                <a:ea typeface="ＭＳ Ｐゴシック" charset="0"/>
                <a:cs typeface="+mn-cs"/>
              </a:defRPr>
            </a:lvl2pPr>
            <a:lvl3pPr marL="859631" indent="-173831" algn="l" defTabSz="342900" rtl="0" eaLnBrk="0" fontAlgn="base" hangingPunct="0">
              <a:spcBef>
                <a:spcPct val="20000"/>
              </a:spcBef>
              <a:spcAft>
                <a:spcPct val="0"/>
              </a:spcAft>
              <a:buClr>
                <a:schemeClr val="accent1"/>
              </a:buClr>
              <a:buFont typeface="Arial" panose="020B0604020202020204" pitchFamily="34" charset="0"/>
              <a:buChar char="•"/>
              <a:defRPr lang="en-US" sz="1500" kern="1200" dirty="0" smtClean="0">
                <a:solidFill>
                  <a:schemeClr val="tx1"/>
                </a:solidFill>
                <a:latin typeface="+mn-lt"/>
                <a:ea typeface="ＭＳ Ｐゴシック" charset="0"/>
                <a:cs typeface="+mn-cs"/>
              </a:defRPr>
            </a:lvl3pPr>
            <a:lvl4pPr marL="1110854" indent="-171450" algn="l" defTabSz="342900" rtl="0" eaLnBrk="0" fontAlgn="base" hangingPunct="0">
              <a:spcBef>
                <a:spcPct val="20000"/>
              </a:spcBef>
              <a:spcAft>
                <a:spcPct val="0"/>
              </a:spcAft>
              <a:buClr>
                <a:schemeClr val="accent1"/>
              </a:buClr>
              <a:buFont typeface="Arial" charset="0"/>
              <a:buChar char="–"/>
              <a:defRPr lang="en-US" sz="1500" kern="1200" dirty="0" smtClean="0">
                <a:solidFill>
                  <a:schemeClr val="tx1"/>
                </a:solidFill>
                <a:latin typeface="+mn-lt"/>
                <a:ea typeface="ＭＳ Ｐゴシック" charset="0"/>
                <a:cs typeface="+mn-cs"/>
              </a:defRPr>
            </a:lvl4pPr>
            <a:lvl5pPr marL="1328738" indent="-171450" algn="l" defTabSz="342900" rtl="0" eaLnBrk="0" fontAlgn="base" hangingPunct="0">
              <a:spcBef>
                <a:spcPct val="20000"/>
              </a:spcBef>
              <a:spcAft>
                <a:spcPct val="0"/>
              </a:spcAft>
              <a:buClr>
                <a:schemeClr val="accent1"/>
              </a:buClr>
              <a:buFont typeface="Arial" panose="020B0604020202020204" pitchFamily="34" charset="0"/>
              <a:buChar char="•"/>
              <a:defRPr lang="en-US" sz="1350" kern="1200" dirty="0" smtClean="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0" fontAlgn="base" latinLnBrk="0" hangingPunct="0">
              <a:lnSpc>
                <a:spcPct val="100000"/>
              </a:lnSpc>
              <a:spcBef>
                <a:spcPct val="20000"/>
              </a:spcBef>
              <a:spcAft>
                <a:spcPct val="0"/>
              </a:spcAft>
              <a:buClr>
                <a:srgbClr val="D13333"/>
              </a:buClr>
              <a:buSzTx/>
              <a:buFont typeface="Arial" charset="0"/>
              <a:buNone/>
              <a:tabLst/>
              <a:defRPr/>
            </a:pPr>
            <a:r>
              <a:rPr kumimoji="0" lang="en-US" sz="1800" b="1" i="0" u="none" strike="noStrike" kern="1200" cap="none" spc="0" normalizeH="0" baseline="0" noProof="0" dirty="0">
                <a:ln>
                  <a:noFill/>
                </a:ln>
                <a:solidFill>
                  <a:srgbClr val="4C4C4E"/>
                </a:solidFill>
                <a:effectLst/>
                <a:uLnTx/>
                <a:uFillTx/>
                <a:latin typeface="Calibri" panose="020F0502020204030204"/>
                <a:ea typeface="ＭＳ Ｐゴシック" charset="0"/>
              </a:rPr>
              <a:t>Jake Miles, MD, BSc</a:t>
            </a:r>
          </a:p>
          <a:p>
            <a:pPr marL="0" marR="0" lvl="0" indent="0" algn="l" defTabSz="342900" rtl="0" eaLnBrk="0" fontAlgn="base" latinLnBrk="0" hangingPunct="0">
              <a:lnSpc>
                <a:spcPct val="100000"/>
              </a:lnSpc>
              <a:spcBef>
                <a:spcPct val="20000"/>
              </a:spcBef>
              <a:spcAft>
                <a:spcPct val="0"/>
              </a:spcAft>
              <a:buClr>
                <a:srgbClr val="D13333"/>
              </a:buClr>
              <a:buSzTx/>
              <a:buFont typeface="Arial" charset="0"/>
              <a:buNone/>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ＭＳ Ｐゴシック" charset="0"/>
              </a:rPr>
              <a:t>MAPLE Study Lead</a:t>
            </a:r>
          </a:p>
          <a:p>
            <a:pPr marL="0" marR="0" lvl="0" indent="0" algn="l" defTabSz="342900" rtl="0" eaLnBrk="0" fontAlgn="base" latinLnBrk="0" hangingPunct="0">
              <a:lnSpc>
                <a:spcPct val="100000"/>
              </a:lnSpc>
              <a:spcBef>
                <a:spcPct val="20000"/>
              </a:spcBef>
              <a:spcAft>
                <a:spcPct val="0"/>
              </a:spcAft>
              <a:buClr>
                <a:srgbClr val="D13333"/>
              </a:buClr>
              <a:buSzTx/>
              <a:buFont typeface="Arial" charset="0"/>
              <a:buNone/>
              <a:tabLst/>
              <a:defRPr/>
            </a:pPr>
            <a:r>
              <a:rPr kumimoji="0" lang="en-US" sz="1800" b="0" i="0" u="none" strike="noStrike" kern="1200" cap="none" spc="0" normalizeH="0" baseline="0" noProof="0" dirty="0">
                <a:ln>
                  <a:noFill/>
                </a:ln>
                <a:solidFill>
                  <a:srgbClr val="4C4C4E"/>
                </a:solidFill>
                <a:effectLst/>
                <a:uLnTx/>
                <a:uFillTx/>
                <a:latin typeface="Calibri" panose="020F0502020204030204"/>
                <a:ea typeface="ＭＳ Ｐゴシック" charset="0"/>
              </a:rPr>
              <a:t>Sr Medical Science Liaison - East</a:t>
            </a:r>
          </a:p>
        </p:txBody>
      </p:sp>
    </p:spTree>
    <p:extLst>
      <p:ext uri="{BB962C8B-B14F-4D97-AF65-F5344CB8AC3E}">
        <p14:creationId xmlns:p14="http://schemas.microsoft.com/office/powerpoint/2010/main" val="4136816033"/>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89" y="332446"/>
            <a:ext cx="99819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C4E"/>
                </a:solidFill>
                <a:effectLst/>
                <a:uLnTx/>
                <a:uFillTx/>
                <a:latin typeface="Calibri" panose="020F0502020204030204"/>
                <a:ea typeface="+mn-ea"/>
                <a:cs typeface="+mn-cs"/>
              </a:rPr>
              <a:t>Preventing allograft loss is complex, yet current surveillance tools have limitations</a:t>
            </a:r>
          </a:p>
        </p:txBody>
      </p:sp>
      <p:pic>
        <p:nvPicPr>
          <p:cNvPr id="4" name="Picture 18" descr="15 Amazing Foods That Are Good for Your Liver - Natural Food Series">
            <a:extLst>
              <a:ext uri="{FF2B5EF4-FFF2-40B4-BE49-F238E27FC236}">
                <a16:creationId xmlns:a16="http://schemas.microsoft.com/office/drawing/2014/main" id="{9B6E7BF1-F25E-7C45-9055-134C023FA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91"/>
          <a:stretch/>
        </p:blipFill>
        <p:spPr bwMode="auto">
          <a:xfrm>
            <a:off x="5394372" y="1634741"/>
            <a:ext cx="2113377" cy="11554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32ECA53-0A82-CC49-89DF-E516F1258C96}"/>
              </a:ext>
            </a:extLst>
          </p:cNvPr>
          <p:cNvGrpSpPr/>
          <p:nvPr/>
        </p:nvGrpSpPr>
        <p:grpSpPr>
          <a:xfrm>
            <a:off x="1460090" y="3429000"/>
            <a:ext cx="10035973" cy="2626308"/>
            <a:chOff x="1439757" y="3155854"/>
            <a:chExt cx="10035973" cy="2626308"/>
          </a:xfrm>
        </p:grpSpPr>
        <p:sp>
          <p:nvSpPr>
            <p:cNvPr id="5" name="Rounded Rectangle 4">
              <a:extLst>
                <a:ext uri="{FF2B5EF4-FFF2-40B4-BE49-F238E27FC236}">
                  <a16:creationId xmlns:a16="http://schemas.microsoft.com/office/drawing/2014/main" id="{07C9FCE5-47D4-3642-952A-FFDF15280471}"/>
                </a:ext>
              </a:extLst>
            </p:cNvPr>
            <p:cNvSpPr/>
            <p:nvPr/>
          </p:nvSpPr>
          <p:spPr>
            <a:xfrm>
              <a:off x="4053245" y="3155854"/>
              <a:ext cx="2144964" cy="765213"/>
            </a:xfrm>
            <a:prstGeom prst="roundRect">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Acute or chronic rejection</a:t>
              </a:r>
            </a:p>
          </p:txBody>
        </p:sp>
        <p:sp>
          <p:nvSpPr>
            <p:cNvPr id="6" name="Rounded Rectangle 5">
              <a:extLst>
                <a:ext uri="{FF2B5EF4-FFF2-40B4-BE49-F238E27FC236}">
                  <a16:creationId xmlns:a16="http://schemas.microsoft.com/office/drawing/2014/main" id="{EF371B15-49BB-B04A-B780-37BF3ED938CD}"/>
                </a:ext>
              </a:extLst>
            </p:cNvPr>
            <p:cNvSpPr/>
            <p:nvPr/>
          </p:nvSpPr>
          <p:spPr>
            <a:xfrm>
              <a:off x="1439757" y="3164196"/>
              <a:ext cx="2144965" cy="756871"/>
            </a:xfrm>
            <a:prstGeom prst="roundRect">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Complications of immunosuppression</a:t>
              </a:r>
            </a:p>
          </p:txBody>
        </p:sp>
        <p:sp>
          <p:nvSpPr>
            <p:cNvPr id="7" name="Rounded Rectangle 6">
              <a:extLst>
                <a:ext uri="{FF2B5EF4-FFF2-40B4-BE49-F238E27FC236}">
                  <a16:creationId xmlns:a16="http://schemas.microsoft.com/office/drawing/2014/main" id="{BF8FC740-5F6D-1045-B777-B396CF831190}"/>
                </a:ext>
              </a:extLst>
            </p:cNvPr>
            <p:cNvSpPr/>
            <p:nvPr/>
          </p:nvSpPr>
          <p:spPr>
            <a:xfrm>
              <a:off x="9280218" y="3155854"/>
              <a:ext cx="2144964" cy="765213"/>
            </a:xfrm>
            <a:prstGeom prst="roundRect">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Recurrence of primary liver disease</a:t>
              </a:r>
            </a:p>
          </p:txBody>
        </p:sp>
        <p:sp>
          <p:nvSpPr>
            <p:cNvPr id="8" name="Rounded Rectangle 7">
              <a:extLst>
                <a:ext uri="{FF2B5EF4-FFF2-40B4-BE49-F238E27FC236}">
                  <a16:creationId xmlns:a16="http://schemas.microsoft.com/office/drawing/2014/main" id="{FA164436-5C7B-0744-963A-7B93582A95EF}"/>
                </a:ext>
              </a:extLst>
            </p:cNvPr>
            <p:cNvSpPr/>
            <p:nvPr/>
          </p:nvSpPr>
          <p:spPr>
            <a:xfrm>
              <a:off x="6666732" y="3164195"/>
              <a:ext cx="2144964" cy="756871"/>
            </a:xfrm>
            <a:prstGeom prst="roundRect">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4C4E">
                      <a:lumMod val="50000"/>
                    </a:srgbClr>
                  </a:solidFill>
                  <a:effectLst/>
                  <a:uLnTx/>
                  <a:uFillTx/>
                  <a:latin typeface="Calibri" panose="020F0502020204030204"/>
                  <a:ea typeface="+mn-ea"/>
                  <a:cs typeface="+mn-cs"/>
                </a:rPr>
                <a:t>Biliary complications</a:t>
              </a:r>
            </a:p>
          </p:txBody>
        </p:sp>
        <p:sp>
          <p:nvSpPr>
            <p:cNvPr id="9" name="Rounded Rectangle 8">
              <a:extLst>
                <a:ext uri="{FF2B5EF4-FFF2-40B4-BE49-F238E27FC236}">
                  <a16:creationId xmlns:a16="http://schemas.microsoft.com/office/drawing/2014/main" id="{5508F579-8FF2-9045-BA40-B12C05C3D725}"/>
                </a:ext>
              </a:extLst>
            </p:cNvPr>
            <p:cNvSpPr/>
            <p:nvPr/>
          </p:nvSpPr>
          <p:spPr>
            <a:xfrm>
              <a:off x="1439757" y="4607766"/>
              <a:ext cx="2144965" cy="1174396"/>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CV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Nephrotoxicity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Infection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Malignancy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Metabolic syndrome</a:t>
              </a:r>
            </a:p>
          </p:txBody>
        </p:sp>
        <p:sp>
          <p:nvSpPr>
            <p:cNvPr id="10" name="Rounded Rectangle 9">
              <a:extLst>
                <a:ext uri="{FF2B5EF4-FFF2-40B4-BE49-F238E27FC236}">
                  <a16:creationId xmlns:a16="http://schemas.microsoft.com/office/drawing/2014/main" id="{6A114686-0C47-3B48-B278-16A26420AD7C}"/>
                </a:ext>
              </a:extLst>
            </p:cNvPr>
            <p:cNvSpPr/>
            <p:nvPr/>
          </p:nvSpPr>
          <p:spPr>
            <a:xfrm>
              <a:off x="4070093" y="4581024"/>
              <a:ext cx="2144965" cy="1174397"/>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TCMR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ABMR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Mixed pathologies</a:t>
              </a:r>
            </a:p>
          </p:txBody>
        </p:sp>
        <p:sp>
          <p:nvSpPr>
            <p:cNvPr id="11" name="Rounded Rectangle 10">
              <a:extLst>
                <a:ext uri="{FF2B5EF4-FFF2-40B4-BE49-F238E27FC236}">
                  <a16:creationId xmlns:a16="http://schemas.microsoft.com/office/drawing/2014/main" id="{C5A9DDE6-850C-3F4B-B850-C4B2DD0F8970}"/>
                </a:ext>
              </a:extLst>
            </p:cNvPr>
            <p:cNvSpPr/>
            <p:nvPr/>
          </p:nvSpPr>
          <p:spPr>
            <a:xfrm>
              <a:off x="6700429" y="4568201"/>
              <a:ext cx="2144965" cy="1187220"/>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Strictures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Leaks</a:t>
              </a:r>
            </a:p>
          </p:txBody>
        </p:sp>
        <p:sp>
          <p:nvSpPr>
            <p:cNvPr id="12" name="Rounded Rectangle 11">
              <a:extLst>
                <a:ext uri="{FF2B5EF4-FFF2-40B4-BE49-F238E27FC236}">
                  <a16:creationId xmlns:a16="http://schemas.microsoft.com/office/drawing/2014/main" id="{4A68509A-09DB-CB4A-A217-178611F6520F}"/>
                </a:ext>
              </a:extLst>
            </p:cNvPr>
            <p:cNvSpPr/>
            <p:nvPr/>
          </p:nvSpPr>
          <p:spPr>
            <a:xfrm>
              <a:off x="9330765" y="4594942"/>
              <a:ext cx="2144965" cy="1187220"/>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Viral hepatitis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Autoimmune hepatitis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Alcoholic liver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PBC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PSC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lumMod val="50000"/>
                    </a:srgbClr>
                  </a:solidFill>
                  <a:effectLst/>
                  <a:uLnTx/>
                  <a:uFillTx/>
                  <a:latin typeface="Calibri" panose="020F0502020204030204"/>
                  <a:ea typeface="+mn-ea"/>
                  <a:cs typeface="+mn-cs"/>
                </a:rPr>
                <a:t>HCC</a:t>
              </a:r>
            </a:p>
          </p:txBody>
        </p:sp>
      </p:grpSp>
      <p:grpSp>
        <p:nvGrpSpPr>
          <p:cNvPr id="29" name="Group 28">
            <a:extLst>
              <a:ext uri="{FF2B5EF4-FFF2-40B4-BE49-F238E27FC236}">
                <a16:creationId xmlns:a16="http://schemas.microsoft.com/office/drawing/2014/main" id="{B91E43C8-81F5-734E-BC7E-7535F0403940}"/>
              </a:ext>
            </a:extLst>
          </p:cNvPr>
          <p:cNvGrpSpPr/>
          <p:nvPr/>
        </p:nvGrpSpPr>
        <p:grpSpPr>
          <a:xfrm>
            <a:off x="2532572" y="2820015"/>
            <a:ext cx="7891008" cy="482703"/>
            <a:chOff x="2532572" y="2790206"/>
            <a:chExt cx="7891008" cy="482703"/>
          </a:xfrm>
        </p:grpSpPr>
        <p:cxnSp>
          <p:nvCxnSpPr>
            <p:cNvPr id="16" name="Straight Connector 15">
              <a:extLst>
                <a:ext uri="{FF2B5EF4-FFF2-40B4-BE49-F238E27FC236}">
                  <a16:creationId xmlns:a16="http://schemas.microsoft.com/office/drawing/2014/main" id="{BCE78AF9-A500-2440-AED5-C69B2545B040}"/>
                </a:ext>
              </a:extLst>
            </p:cNvPr>
            <p:cNvCxnSpPr>
              <a:stCxn id="4" idx="2"/>
            </p:cNvCxnSpPr>
            <p:nvPr/>
          </p:nvCxnSpPr>
          <p:spPr>
            <a:xfrm flipH="1">
              <a:off x="6451060" y="2790206"/>
              <a:ext cx="1" cy="277847"/>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A644D5F-2C93-1A40-98FF-F7E9AB9755ED}"/>
                </a:ext>
              </a:extLst>
            </p:cNvPr>
            <p:cNvCxnSpPr/>
            <p:nvPr/>
          </p:nvCxnSpPr>
          <p:spPr>
            <a:xfrm>
              <a:off x="2532572" y="3068053"/>
              <a:ext cx="7891008" cy="0"/>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22ED592-EAF1-B14C-92CE-AF23B78EEAEC}"/>
                </a:ext>
              </a:extLst>
            </p:cNvPr>
            <p:cNvCxnSpPr>
              <a:cxnSpLocks/>
            </p:cNvCxnSpPr>
            <p:nvPr/>
          </p:nvCxnSpPr>
          <p:spPr>
            <a:xfrm>
              <a:off x="2532572" y="3068053"/>
              <a:ext cx="0" cy="204856"/>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68530DF-12C5-2745-9456-AFBE283E103E}"/>
                </a:ext>
              </a:extLst>
            </p:cNvPr>
            <p:cNvCxnSpPr>
              <a:cxnSpLocks/>
            </p:cNvCxnSpPr>
            <p:nvPr/>
          </p:nvCxnSpPr>
          <p:spPr>
            <a:xfrm>
              <a:off x="5162908" y="3076394"/>
              <a:ext cx="0" cy="196515"/>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04508BD-A536-0D47-A456-5A151CD7140D}"/>
                </a:ext>
              </a:extLst>
            </p:cNvPr>
            <p:cNvCxnSpPr>
              <a:cxnSpLocks/>
            </p:cNvCxnSpPr>
            <p:nvPr/>
          </p:nvCxnSpPr>
          <p:spPr>
            <a:xfrm>
              <a:off x="7802056" y="3076394"/>
              <a:ext cx="0" cy="172132"/>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959FDBF-CF78-9948-A9F4-CE9263CDF200}"/>
                </a:ext>
              </a:extLst>
            </p:cNvPr>
            <p:cNvCxnSpPr>
              <a:cxnSpLocks/>
            </p:cNvCxnSpPr>
            <p:nvPr/>
          </p:nvCxnSpPr>
          <p:spPr>
            <a:xfrm>
              <a:off x="10423580" y="3076394"/>
              <a:ext cx="0" cy="172132"/>
            </a:xfrm>
            <a:prstGeom prst="line">
              <a:avLst/>
            </a:prstGeom>
            <a:ln w="254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2A1D5271-42CA-A343-8E2A-5C348C322DB1}"/>
              </a:ext>
            </a:extLst>
          </p:cNvPr>
          <p:cNvCxnSpPr/>
          <p:nvPr/>
        </p:nvCxnSpPr>
        <p:spPr>
          <a:xfrm>
            <a:off x="2532572" y="4307305"/>
            <a:ext cx="0" cy="445169"/>
          </a:xfrm>
          <a:prstGeom prst="line">
            <a:avLst/>
          </a:prstGeom>
          <a:ln w="254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DF46A95-8484-8B4E-8FF6-65862105273E}"/>
              </a:ext>
            </a:extLst>
          </p:cNvPr>
          <p:cNvCxnSpPr/>
          <p:nvPr/>
        </p:nvCxnSpPr>
        <p:spPr>
          <a:xfrm>
            <a:off x="10423580" y="4307303"/>
            <a:ext cx="0" cy="445169"/>
          </a:xfrm>
          <a:prstGeom prst="line">
            <a:avLst/>
          </a:prstGeom>
          <a:ln w="254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F2263E2-FEE0-EB4A-A690-43D771CF46B7}"/>
              </a:ext>
            </a:extLst>
          </p:cNvPr>
          <p:cNvCxnSpPr/>
          <p:nvPr/>
        </p:nvCxnSpPr>
        <p:spPr>
          <a:xfrm>
            <a:off x="7802056" y="4307304"/>
            <a:ext cx="0" cy="445169"/>
          </a:xfrm>
          <a:prstGeom prst="line">
            <a:avLst/>
          </a:prstGeom>
          <a:ln w="254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B1C8500-9327-D142-80B9-7D847A842B2A}"/>
              </a:ext>
            </a:extLst>
          </p:cNvPr>
          <p:cNvCxnSpPr/>
          <p:nvPr/>
        </p:nvCxnSpPr>
        <p:spPr>
          <a:xfrm>
            <a:off x="5146060" y="4307305"/>
            <a:ext cx="0" cy="445169"/>
          </a:xfrm>
          <a:prstGeom prst="line">
            <a:avLst/>
          </a:prstGeom>
          <a:ln w="254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8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85408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C4E"/>
                </a:solidFill>
                <a:effectLst/>
                <a:uLnTx/>
                <a:uFillTx/>
                <a:latin typeface="Calibri" panose="020F0502020204030204"/>
                <a:ea typeface="+mn-ea"/>
                <a:cs typeface="Calibri"/>
              </a:rPr>
              <a:t>dd-</a:t>
            </a:r>
            <a:r>
              <a:rPr kumimoji="0" lang="en-US" sz="3200" b="1" i="0" u="none" strike="noStrike" kern="1200" cap="none" spc="0" normalizeH="0" baseline="0" noProof="0" err="1">
                <a:ln>
                  <a:noFill/>
                </a:ln>
                <a:solidFill>
                  <a:srgbClr val="4C4C4E"/>
                </a:solidFill>
                <a:effectLst/>
                <a:uLnTx/>
                <a:uFillTx/>
                <a:latin typeface="Calibri" panose="020F0502020204030204"/>
                <a:ea typeface="+mn-ea"/>
                <a:cs typeface="Calibri"/>
              </a:rPr>
              <a:t>cfDNA</a:t>
            </a:r>
            <a:r>
              <a:rPr kumimoji="0" lang="en-US" sz="3200" b="1" i="0" u="none" strike="noStrike" kern="1200" cap="none" spc="0" normalizeH="0" baseline="0" noProof="0">
                <a:ln>
                  <a:noFill/>
                </a:ln>
                <a:solidFill>
                  <a:srgbClr val="4C4C4E"/>
                </a:solidFill>
                <a:effectLst/>
                <a:uLnTx/>
                <a:uFillTx/>
                <a:latin typeface="Calibri" panose="020F0502020204030204"/>
                <a:ea typeface="+mn-ea"/>
                <a:cs typeface="Calibri"/>
              </a:rPr>
              <a:t> is a dynamic marker of injury and outperforms LFTs in identifying BPAR</a:t>
            </a:r>
          </a:p>
        </p:txBody>
      </p:sp>
      <p:sp>
        <p:nvSpPr>
          <p:cNvPr id="3" name="TextBox 2">
            <a:extLst>
              <a:ext uri="{FF2B5EF4-FFF2-40B4-BE49-F238E27FC236}">
                <a16:creationId xmlns:a16="http://schemas.microsoft.com/office/drawing/2014/main" id="{4C9AC5B1-DBCA-B749-939B-9BA200A259BB}"/>
              </a:ext>
            </a:extLst>
          </p:cNvPr>
          <p:cNvSpPr txBox="1"/>
          <p:nvPr/>
        </p:nvSpPr>
        <p:spPr>
          <a:xfrm>
            <a:off x="1431111" y="1712130"/>
            <a:ext cx="9129252" cy="43088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4C4C4E"/>
              </a:solidFill>
              <a:effectLst/>
              <a:uLnTx/>
              <a:uFillTx/>
              <a:latin typeface="Calibri" panose="020F0502020204030204"/>
              <a:ea typeface="+mn-ea"/>
              <a:cs typeface="+mn-cs"/>
            </a:endParaRPr>
          </a:p>
        </p:txBody>
      </p:sp>
      <p:pic>
        <p:nvPicPr>
          <p:cNvPr id="7" name="Picture 7" descr="Graphical user interface, text, application, email&#10;&#10;Description automatically generated">
            <a:extLst>
              <a:ext uri="{FF2B5EF4-FFF2-40B4-BE49-F238E27FC236}">
                <a16:creationId xmlns:a16="http://schemas.microsoft.com/office/drawing/2014/main" id="{09A04E54-60EE-4EC8-B4B6-55BECCDB62DB}"/>
              </a:ext>
            </a:extLst>
          </p:cNvPr>
          <p:cNvPicPr>
            <a:picLocks noChangeAspect="1"/>
          </p:cNvPicPr>
          <p:nvPr/>
        </p:nvPicPr>
        <p:blipFill>
          <a:blip r:embed="rId2"/>
          <a:stretch>
            <a:fillRect/>
          </a:stretch>
        </p:blipFill>
        <p:spPr>
          <a:xfrm>
            <a:off x="7036675" y="1712130"/>
            <a:ext cx="4346027" cy="2233553"/>
          </a:xfrm>
          <a:prstGeom prst="rect">
            <a:avLst/>
          </a:prstGeom>
          <a:effectLst>
            <a:outerShdw blurRad="50800" dist="38100" dir="2700000" algn="tl" rotWithShape="0">
              <a:prstClr val="black">
                <a:alpha val="40000"/>
              </a:prstClr>
            </a:outerShdw>
          </a:effectLst>
        </p:spPr>
      </p:pic>
      <p:pic>
        <p:nvPicPr>
          <p:cNvPr id="8" name="Picture 8" descr="Chart, box and whisker chart&#10;&#10;Description automatically generated">
            <a:extLst>
              <a:ext uri="{FF2B5EF4-FFF2-40B4-BE49-F238E27FC236}">
                <a16:creationId xmlns:a16="http://schemas.microsoft.com/office/drawing/2014/main" id="{D68D890E-0728-4005-9A57-03A2A975814A}"/>
              </a:ext>
            </a:extLst>
          </p:cNvPr>
          <p:cNvPicPr>
            <a:picLocks noChangeAspect="1"/>
          </p:cNvPicPr>
          <p:nvPr/>
        </p:nvPicPr>
        <p:blipFill>
          <a:blip r:embed="rId3"/>
          <a:stretch>
            <a:fillRect/>
          </a:stretch>
        </p:blipFill>
        <p:spPr>
          <a:xfrm>
            <a:off x="1558158" y="1782325"/>
            <a:ext cx="4175233" cy="2991177"/>
          </a:xfrm>
          <a:prstGeom prst="rect">
            <a:avLst/>
          </a:prstGeom>
        </p:spPr>
      </p:pic>
      <p:pic>
        <p:nvPicPr>
          <p:cNvPr id="9" name="Picture 9" descr="Table&#10;&#10;Description automatically generated">
            <a:extLst>
              <a:ext uri="{FF2B5EF4-FFF2-40B4-BE49-F238E27FC236}">
                <a16:creationId xmlns:a16="http://schemas.microsoft.com/office/drawing/2014/main" id="{D567E258-2003-4DAA-9F51-5CE1EC8E8F35}"/>
              </a:ext>
            </a:extLst>
          </p:cNvPr>
          <p:cNvPicPr>
            <a:picLocks noChangeAspect="1"/>
          </p:cNvPicPr>
          <p:nvPr/>
        </p:nvPicPr>
        <p:blipFill>
          <a:blip r:embed="rId4"/>
          <a:stretch>
            <a:fillRect/>
          </a:stretch>
        </p:blipFill>
        <p:spPr>
          <a:xfrm>
            <a:off x="1111468" y="4967599"/>
            <a:ext cx="5357647" cy="1324011"/>
          </a:xfrm>
          <a:prstGeom prst="rect">
            <a:avLst/>
          </a:prstGeom>
        </p:spPr>
      </p:pic>
      <p:pic>
        <p:nvPicPr>
          <p:cNvPr id="10" name="Picture 10" descr="A screenshot of a cell phone&#10;&#10;Description automatically generated">
            <a:extLst>
              <a:ext uri="{FF2B5EF4-FFF2-40B4-BE49-F238E27FC236}">
                <a16:creationId xmlns:a16="http://schemas.microsoft.com/office/drawing/2014/main" id="{7C08D1B2-B5B2-491B-8ACF-5D7744AFAC8C}"/>
              </a:ext>
            </a:extLst>
          </p:cNvPr>
          <p:cNvPicPr>
            <a:picLocks noChangeAspect="1"/>
          </p:cNvPicPr>
          <p:nvPr/>
        </p:nvPicPr>
        <p:blipFill>
          <a:blip r:embed="rId5"/>
          <a:stretch>
            <a:fillRect/>
          </a:stretch>
        </p:blipFill>
        <p:spPr>
          <a:xfrm>
            <a:off x="7036675" y="4146675"/>
            <a:ext cx="4346027" cy="17177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1619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85408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solidFill>
                <a:effectLst/>
                <a:uLnTx/>
                <a:uFillTx/>
                <a:latin typeface="Calibri" panose="020F0502020204030204"/>
                <a:ea typeface="+mn-ea"/>
                <a:cs typeface="Calibri"/>
              </a:rPr>
              <a:t>Unlocking insights into alloantibody mediated injury, immune tolerance &amp; immunosuppression optimization</a:t>
            </a:r>
          </a:p>
        </p:txBody>
      </p:sp>
      <p:sp>
        <p:nvSpPr>
          <p:cNvPr id="3" name="TextBox 2">
            <a:extLst>
              <a:ext uri="{FF2B5EF4-FFF2-40B4-BE49-F238E27FC236}">
                <a16:creationId xmlns:a16="http://schemas.microsoft.com/office/drawing/2014/main" id="{4C9AC5B1-DBCA-B749-939B-9BA200A259BB}"/>
              </a:ext>
            </a:extLst>
          </p:cNvPr>
          <p:cNvSpPr txBox="1"/>
          <p:nvPr/>
        </p:nvSpPr>
        <p:spPr>
          <a:xfrm>
            <a:off x="1431111" y="1712130"/>
            <a:ext cx="9129252" cy="43088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4C4C4E"/>
              </a:solidFill>
              <a:effectLst/>
              <a:uLnTx/>
              <a:uFillTx/>
              <a:latin typeface="Calibri" panose="020F0502020204030204"/>
              <a:ea typeface="+mn-ea"/>
              <a:cs typeface="+mn-cs"/>
            </a:endParaRPr>
          </a:p>
        </p:txBody>
      </p:sp>
      <p:pic>
        <p:nvPicPr>
          <p:cNvPr id="10" name="Picture 10" descr="A screenshot of a cell phone&#10;&#10;Description automatically generated">
            <a:extLst>
              <a:ext uri="{FF2B5EF4-FFF2-40B4-BE49-F238E27FC236}">
                <a16:creationId xmlns:a16="http://schemas.microsoft.com/office/drawing/2014/main" id="{7C08D1B2-B5B2-491B-8ACF-5D7744AFAC8C}"/>
              </a:ext>
            </a:extLst>
          </p:cNvPr>
          <p:cNvPicPr>
            <a:picLocks noChangeAspect="1"/>
          </p:cNvPicPr>
          <p:nvPr/>
        </p:nvPicPr>
        <p:blipFill>
          <a:blip r:embed="rId2"/>
          <a:stretch>
            <a:fillRect/>
          </a:stretch>
        </p:blipFill>
        <p:spPr>
          <a:xfrm>
            <a:off x="1460088" y="1712130"/>
            <a:ext cx="4743825" cy="178134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6BBEEC9-C751-1F4B-998A-E708119D3C59}"/>
              </a:ext>
            </a:extLst>
          </p:cNvPr>
          <p:cNvPicPr>
            <a:picLocks noChangeAspect="1"/>
          </p:cNvPicPr>
          <p:nvPr/>
        </p:nvPicPr>
        <p:blipFill>
          <a:blip r:embed="rId3"/>
          <a:stretch>
            <a:fillRect/>
          </a:stretch>
        </p:blipFill>
        <p:spPr>
          <a:xfrm>
            <a:off x="1460089" y="3650954"/>
            <a:ext cx="4756794" cy="124642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F7CD40D-0C0E-3543-A431-3E5AB1B79EB1}"/>
              </a:ext>
            </a:extLst>
          </p:cNvPr>
          <p:cNvPicPr>
            <a:picLocks noChangeAspect="1"/>
          </p:cNvPicPr>
          <p:nvPr/>
        </p:nvPicPr>
        <p:blipFill rotWithShape="1">
          <a:blip r:embed="rId4"/>
          <a:srcRect l="18212" t="33400"/>
          <a:stretch/>
        </p:blipFill>
        <p:spPr>
          <a:xfrm>
            <a:off x="1460090" y="5153433"/>
            <a:ext cx="4756794" cy="145340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37FD270-F0B6-9F4E-B3B1-DB624C9A9012}"/>
              </a:ext>
            </a:extLst>
          </p:cNvPr>
          <p:cNvPicPr>
            <a:picLocks noChangeAspect="1"/>
          </p:cNvPicPr>
          <p:nvPr/>
        </p:nvPicPr>
        <p:blipFill>
          <a:blip r:embed="rId5"/>
          <a:stretch>
            <a:fillRect/>
          </a:stretch>
        </p:blipFill>
        <p:spPr>
          <a:xfrm>
            <a:off x="6516052" y="4256969"/>
            <a:ext cx="5018273" cy="179292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A4906C1-9034-6240-ABFC-1C2489D2A443}"/>
              </a:ext>
            </a:extLst>
          </p:cNvPr>
          <p:cNvPicPr>
            <a:picLocks noChangeAspect="1"/>
          </p:cNvPicPr>
          <p:nvPr/>
        </p:nvPicPr>
        <p:blipFill>
          <a:blip r:embed="rId6"/>
          <a:stretch>
            <a:fillRect/>
          </a:stretch>
        </p:blipFill>
        <p:spPr>
          <a:xfrm>
            <a:off x="6846963" y="1927573"/>
            <a:ext cx="4356449" cy="21813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6125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Logo&#10;&#10;Description automatically generated">
            <a:extLst>
              <a:ext uri="{FF2B5EF4-FFF2-40B4-BE49-F238E27FC236}">
                <a16:creationId xmlns:a16="http://schemas.microsoft.com/office/drawing/2014/main" id="{B6F02E18-E5E7-D348-A50E-E5A48EADB046}"/>
              </a:ext>
            </a:extLst>
          </p:cNvPr>
          <p:cNvPicPr>
            <a:picLocks noChangeAspect="1"/>
          </p:cNvPicPr>
          <p:nvPr/>
        </p:nvPicPr>
        <p:blipFill>
          <a:blip r:embed="rId2"/>
          <a:stretch>
            <a:fillRect/>
          </a:stretch>
        </p:blipFill>
        <p:spPr>
          <a:xfrm>
            <a:off x="4308875" y="1586570"/>
            <a:ext cx="4156692" cy="675623"/>
          </a:xfrm>
          <a:prstGeom prst="rect">
            <a:avLst/>
          </a:prstGeom>
        </p:spPr>
      </p:pic>
      <p:sp>
        <p:nvSpPr>
          <p:cNvPr id="7" name="Left Brace 6">
            <a:extLst>
              <a:ext uri="{FF2B5EF4-FFF2-40B4-BE49-F238E27FC236}">
                <a16:creationId xmlns:a16="http://schemas.microsoft.com/office/drawing/2014/main" id="{3C9B320D-02AD-3346-8738-812ECC89430C}"/>
              </a:ext>
            </a:extLst>
          </p:cNvPr>
          <p:cNvSpPr/>
          <p:nvPr/>
        </p:nvSpPr>
        <p:spPr>
          <a:xfrm rot="5400000">
            <a:off x="6186604" y="-2433789"/>
            <a:ext cx="407963" cy="10508568"/>
          </a:xfrm>
          <a:prstGeom prst="leftBrace">
            <a:avLst/>
          </a:prstGeom>
          <a:ln w="254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endParaRPr>
          </a:p>
        </p:txBody>
      </p:sp>
      <p:pic>
        <p:nvPicPr>
          <p:cNvPr id="10" name="Picture 13" descr="Logo, icon&#10;&#10;Description automatically generated">
            <a:extLst>
              <a:ext uri="{FF2B5EF4-FFF2-40B4-BE49-F238E27FC236}">
                <a16:creationId xmlns:a16="http://schemas.microsoft.com/office/drawing/2014/main" id="{E1E70EBD-5D6A-FA4D-9211-CDF492016E2B}"/>
              </a:ext>
            </a:extLst>
          </p:cNvPr>
          <p:cNvPicPr>
            <a:picLocks noChangeAspect="1"/>
          </p:cNvPicPr>
          <p:nvPr/>
        </p:nvPicPr>
        <p:blipFill>
          <a:blip r:embed="rId3"/>
          <a:stretch>
            <a:fillRect/>
          </a:stretch>
        </p:blipFill>
        <p:spPr>
          <a:xfrm>
            <a:off x="1082728" y="3424652"/>
            <a:ext cx="2020614" cy="349405"/>
          </a:xfrm>
          <a:prstGeom prst="rect">
            <a:avLst/>
          </a:prstGeom>
        </p:spPr>
      </p:pic>
      <p:pic>
        <p:nvPicPr>
          <p:cNvPr id="11" name="Picture 14" descr="Logo, company name&#10;&#10;Description automatically generated">
            <a:extLst>
              <a:ext uri="{FF2B5EF4-FFF2-40B4-BE49-F238E27FC236}">
                <a16:creationId xmlns:a16="http://schemas.microsoft.com/office/drawing/2014/main" id="{762A7B00-A330-154E-9993-D3DA079CC189}"/>
              </a:ext>
            </a:extLst>
          </p:cNvPr>
          <p:cNvPicPr>
            <a:picLocks noChangeAspect="1"/>
          </p:cNvPicPr>
          <p:nvPr/>
        </p:nvPicPr>
        <p:blipFill>
          <a:blip r:embed="rId4"/>
          <a:stretch>
            <a:fillRect/>
          </a:stretch>
        </p:blipFill>
        <p:spPr>
          <a:xfrm>
            <a:off x="4029403" y="3444444"/>
            <a:ext cx="2066597" cy="485160"/>
          </a:xfrm>
          <a:prstGeom prst="rect">
            <a:avLst/>
          </a:prstGeom>
        </p:spPr>
      </p:pic>
      <p:pic>
        <p:nvPicPr>
          <p:cNvPr id="12" name="Picture 4" descr="Icon&#10;&#10;Description automatically generated">
            <a:extLst>
              <a:ext uri="{FF2B5EF4-FFF2-40B4-BE49-F238E27FC236}">
                <a16:creationId xmlns:a16="http://schemas.microsoft.com/office/drawing/2014/main" id="{E9DEC0CB-0CCA-E640-B701-33DB93013839}"/>
              </a:ext>
            </a:extLst>
          </p:cNvPr>
          <p:cNvPicPr>
            <a:picLocks noChangeAspect="1"/>
          </p:cNvPicPr>
          <p:nvPr/>
        </p:nvPicPr>
        <p:blipFill>
          <a:blip r:embed="rId5"/>
          <a:stretch>
            <a:fillRect/>
          </a:stretch>
        </p:blipFill>
        <p:spPr>
          <a:xfrm>
            <a:off x="7022060" y="3444444"/>
            <a:ext cx="2168672" cy="369332"/>
          </a:xfrm>
          <a:prstGeom prst="rect">
            <a:avLst/>
          </a:prstGeom>
        </p:spPr>
      </p:pic>
      <p:pic>
        <p:nvPicPr>
          <p:cNvPr id="13" name="Picture 12" descr="Logo, company name&#10;&#10;Description automatically generated">
            <a:extLst>
              <a:ext uri="{FF2B5EF4-FFF2-40B4-BE49-F238E27FC236}">
                <a16:creationId xmlns:a16="http://schemas.microsoft.com/office/drawing/2014/main" id="{5473EA7E-6DA0-BC41-A1B6-587ACC5FBBF8}"/>
              </a:ext>
            </a:extLst>
          </p:cNvPr>
          <p:cNvPicPr>
            <a:picLocks noChangeAspect="1"/>
          </p:cNvPicPr>
          <p:nvPr/>
        </p:nvPicPr>
        <p:blipFill>
          <a:blip r:embed="rId6"/>
          <a:stretch>
            <a:fillRect/>
          </a:stretch>
        </p:blipFill>
        <p:spPr>
          <a:xfrm>
            <a:off x="10116793" y="3424652"/>
            <a:ext cx="1579419" cy="370452"/>
          </a:xfrm>
          <a:prstGeom prst="rect">
            <a:avLst/>
          </a:prstGeom>
        </p:spPr>
      </p:pic>
      <p:sp>
        <p:nvSpPr>
          <p:cNvPr id="15" name="TextBox 14">
            <a:extLst>
              <a:ext uri="{FF2B5EF4-FFF2-40B4-BE49-F238E27FC236}">
                <a16:creationId xmlns:a16="http://schemas.microsoft.com/office/drawing/2014/main" id="{1CAF0338-2B8D-A24E-A98A-A69B4E8BB984}"/>
              </a:ext>
            </a:extLst>
          </p:cNvPr>
          <p:cNvSpPr txBox="1"/>
          <p:nvPr/>
        </p:nvSpPr>
        <p:spPr>
          <a:xfrm>
            <a:off x="1350498" y="450166"/>
            <a:ext cx="637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Peripheral blood-based biomarkers</a:t>
            </a:r>
          </a:p>
        </p:txBody>
      </p:sp>
      <p:sp>
        <p:nvSpPr>
          <p:cNvPr id="16" name="TextBox 15">
            <a:extLst>
              <a:ext uri="{FF2B5EF4-FFF2-40B4-BE49-F238E27FC236}">
                <a16:creationId xmlns:a16="http://schemas.microsoft.com/office/drawing/2014/main" id="{23692B8F-6A86-7747-80A3-A151AE5278ED}"/>
              </a:ext>
            </a:extLst>
          </p:cNvPr>
          <p:cNvSpPr txBox="1"/>
          <p:nvPr/>
        </p:nvSpPr>
        <p:spPr>
          <a:xfrm>
            <a:off x="1023155" y="4125910"/>
            <a:ext cx="21934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Donor-derived cell free DNA (dd-</a:t>
            </a:r>
            <a:r>
              <a:rPr kumimoji="0" lang="en-US" sz="1600" b="0" i="0" u="none" strike="noStrike" kern="1200" cap="none" spc="0" normalizeH="0" baseline="0" noProof="0" dirty="0" err="1">
                <a:ln>
                  <a:noFill/>
                </a:ln>
                <a:solidFill>
                  <a:srgbClr val="4C4C4E"/>
                </a:solidFill>
                <a:effectLst/>
                <a:uLnTx/>
                <a:uFillTx/>
                <a:latin typeface="Calibri" panose="020F0502020204030204"/>
                <a:ea typeface="+mn-ea"/>
                <a:cs typeface="+mn-cs"/>
              </a:rPr>
              <a:t>cfDNA</a:t>
            </a: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5F5A0A7F-3396-1947-B73D-2ED5F7107C36}"/>
              </a:ext>
            </a:extLst>
          </p:cNvPr>
          <p:cNvSpPr txBox="1"/>
          <p:nvPr/>
        </p:nvSpPr>
        <p:spPr>
          <a:xfrm>
            <a:off x="6890881" y="4134232"/>
            <a:ext cx="21934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Micro-chimerism tool</a:t>
            </a:r>
          </a:p>
        </p:txBody>
      </p:sp>
      <p:sp>
        <p:nvSpPr>
          <p:cNvPr id="18" name="TextBox 17">
            <a:extLst>
              <a:ext uri="{FF2B5EF4-FFF2-40B4-BE49-F238E27FC236}">
                <a16:creationId xmlns:a16="http://schemas.microsoft.com/office/drawing/2014/main" id="{C0096176-7A7A-F842-8BE7-B27B42524B79}"/>
              </a:ext>
            </a:extLst>
          </p:cNvPr>
          <p:cNvSpPr txBox="1"/>
          <p:nvPr/>
        </p:nvSpPr>
        <p:spPr>
          <a:xfrm>
            <a:off x="3965953" y="4129760"/>
            <a:ext cx="21934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Gene expression profiling (GEP)</a:t>
            </a:r>
          </a:p>
        </p:txBody>
      </p:sp>
      <p:sp>
        <p:nvSpPr>
          <p:cNvPr id="19" name="TextBox 18">
            <a:extLst>
              <a:ext uri="{FF2B5EF4-FFF2-40B4-BE49-F238E27FC236}">
                <a16:creationId xmlns:a16="http://schemas.microsoft.com/office/drawing/2014/main" id="{55BC4518-A6CB-774E-953B-8AFB86D44CA3}"/>
              </a:ext>
            </a:extLst>
          </p:cNvPr>
          <p:cNvSpPr txBox="1"/>
          <p:nvPr/>
        </p:nvSpPr>
        <p:spPr>
          <a:xfrm>
            <a:off x="9809754" y="4047951"/>
            <a:ext cx="21934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Metagenomics infectious disease screening</a:t>
            </a:r>
          </a:p>
        </p:txBody>
      </p:sp>
      <p:sp>
        <p:nvSpPr>
          <p:cNvPr id="33" name="Rounded Rectangle 32">
            <a:extLst>
              <a:ext uri="{FF2B5EF4-FFF2-40B4-BE49-F238E27FC236}">
                <a16:creationId xmlns:a16="http://schemas.microsoft.com/office/drawing/2014/main" id="{99181CFF-6BB9-5546-A8AC-A2F39D8FCAE0}"/>
              </a:ext>
            </a:extLst>
          </p:cNvPr>
          <p:cNvSpPr/>
          <p:nvPr/>
        </p:nvSpPr>
        <p:spPr>
          <a:xfrm>
            <a:off x="1109432" y="5131796"/>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Allograft Injury</a:t>
            </a:r>
          </a:p>
        </p:txBody>
      </p:sp>
      <p:sp>
        <p:nvSpPr>
          <p:cNvPr id="34" name="Rounded Rectangle 33">
            <a:extLst>
              <a:ext uri="{FF2B5EF4-FFF2-40B4-BE49-F238E27FC236}">
                <a16:creationId xmlns:a16="http://schemas.microsoft.com/office/drawing/2014/main" id="{781EB072-D783-964A-80B4-8B4A2B697E32}"/>
              </a:ext>
            </a:extLst>
          </p:cNvPr>
          <p:cNvSpPr/>
          <p:nvPr/>
        </p:nvSpPr>
        <p:spPr>
          <a:xfrm>
            <a:off x="4079097" y="5142153"/>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Immune Activity</a:t>
            </a:r>
          </a:p>
        </p:txBody>
      </p:sp>
      <p:sp>
        <p:nvSpPr>
          <p:cNvPr id="35" name="Rounded Rectangle 34">
            <a:extLst>
              <a:ext uri="{FF2B5EF4-FFF2-40B4-BE49-F238E27FC236}">
                <a16:creationId xmlns:a16="http://schemas.microsoft.com/office/drawing/2014/main" id="{2666F016-FCA3-F346-ADB4-9AC3420C3DC0}"/>
              </a:ext>
            </a:extLst>
          </p:cNvPr>
          <p:cNvSpPr/>
          <p:nvPr/>
        </p:nvSpPr>
        <p:spPr>
          <a:xfrm>
            <a:off x="7127283" y="5131796"/>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Immune Tolerance</a:t>
            </a:r>
          </a:p>
        </p:txBody>
      </p:sp>
      <p:sp>
        <p:nvSpPr>
          <p:cNvPr id="36" name="Rounded Rectangle 35">
            <a:extLst>
              <a:ext uri="{FF2B5EF4-FFF2-40B4-BE49-F238E27FC236}">
                <a16:creationId xmlns:a16="http://schemas.microsoft.com/office/drawing/2014/main" id="{37392754-C76F-9544-87DB-FD9B554D9BAC}"/>
              </a:ext>
            </a:extLst>
          </p:cNvPr>
          <p:cNvSpPr/>
          <p:nvPr/>
        </p:nvSpPr>
        <p:spPr>
          <a:xfrm>
            <a:off x="9922898" y="5131796"/>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Improved infectious disease diagnostics </a:t>
            </a:r>
          </a:p>
        </p:txBody>
      </p:sp>
      <p:sp>
        <p:nvSpPr>
          <p:cNvPr id="37" name="TextBox 36">
            <a:extLst>
              <a:ext uri="{FF2B5EF4-FFF2-40B4-BE49-F238E27FC236}">
                <a16:creationId xmlns:a16="http://schemas.microsoft.com/office/drawing/2014/main" id="{4600A19A-CC34-2A4E-875A-E14AEC7E13A7}"/>
              </a:ext>
            </a:extLst>
          </p:cNvPr>
          <p:cNvSpPr txBox="1"/>
          <p:nvPr/>
        </p:nvSpPr>
        <p:spPr>
          <a:xfrm>
            <a:off x="1136301" y="6407834"/>
            <a:ext cx="78795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AlloSure, </a:t>
            </a:r>
            <a:r>
              <a:rPr kumimoji="0" lang="en-US" sz="800" b="0" i="0" u="none" strike="noStrike" kern="1200" cap="none" spc="0" normalizeH="0" baseline="0" noProof="0" dirty="0" err="1">
                <a:ln>
                  <a:noFill/>
                </a:ln>
                <a:solidFill>
                  <a:srgbClr val="4C4C4E"/>
                </a:solidFill>
                <a:effectLst/>
                <a:uLnTx/>
                <a:uFillTx/>
                <a:latin typeface="Calibri" panose="020F0502020204030204"/>
                <a:ea typeface="+mn-ea"/>
                <a:cs typeface="+mn-cs"/>
              </a:rPr>
              <a:t>AlloMap</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 </a:t>
            </a:r>
            <a:r>
              <a:rPr kumimoji="0" lang="en-US" sz="800" b="0" i="0" u="none" strike="noStrike" kern="1200" cap="none" spc="0" normalizeH="0" baseline="0" noProof="0" dirty="0" err="1">
                <a:ln>
                  <a:noFill/>
                </a:ln>
                <a:solidFill>
                  <a:srgbClr val="4C4C4E"/>
                </a:solidFill>
                <a:effectLst/>
                <a:uLnTx/>
                <a:uFillTx/>
                <a:latin typeface="Calibri" panose="020F0502020204030204"/>
                <a:ea typeface="+mn-ea"/>
                <a:cs typeface="+mn-cs"/>
              </a:rPr>
              <a:t>AlloHeme</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 &amp; </a:t>
            </a:r>
            <a:r>
              <a:rPr kumimoji="0" lang="en-US" sz="800" b="0" i="0" u="none" strike="noStrike" kern="1200" cap="none" spc="0" normalizeH="0" baseline="0" noProof="0" dirty="0" err="1">
                <a:ln>
                  <a:noFill/>
                </a:ln>
                <a:solidFill>
                  <a:srgbClr val="4C4C4E"/>
                </a:solidFill>
                <a:effectLst/>
                <a:uLnTx/>
                <a:uFillTx/>
                <a:latin typeface="Calibri" panose="020F0502020204030204"/>
                <a:ea typeface="+mn-ea"/>
                <a:cs typeface="+mn-cs"/>
              </a:rPr>
              <a:t>AlloID</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 scores are for Research Use Only and are not intended for diagnostic procedures. </a:t>
            </a:r>
          </a:p>
        </p:txBody>
      </p:sp>
    </p:spTree>
    <p:extLst>
      <p:ext uri="{BB962C8B-B14F-4D97-AF65-F5344CB8AC3E}">
        <p14:creationId xmlns:p14="http://schemas.microsoft.com/office/powerpoint/2010/main" val="3904725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Logo&#10;&#10;Description automatically generated">
            <a:extLst>
              <a:ext uri="{FF2B5EF4-FFF2-40B4-BE49-F238E27FC236}">
                <a16:creationId xmlns:a16="http://schemas.microsoft.com/office/drawing/2014/main" id="{B6F02E18-E5E7-D348-A50E-E5A48EADB046}"/>
              </a:ext>
            </a:extLst>
          </p:cNvPr>
          <p:cNvPicPr>
            <a:picLocks noChangeAspect="1"/>
          </p:cNvPicPr>
          <p:nvPr/>
        </p:nvPicPr>
        <p:blipFill>
          <a:blip r:embed="rId2"/>
          <a:stretch>
            <a:fillRect/>
          </a:stretch>
        </p:blipFill>
        <p:spPr>
          <a:xfrm>
            <a:off x="4449460" y="1948007"/>
            <a:ext cx="4066182" cy="660911"/>
          </a:xfrm>
          <a:prstGeom prst="rect">
            <a:avLst/>
          </a:prstGeom>
        </p:spPr>
      </p:pic>
      <p:pic>
        <p:nvPicPr>
          <p:cNvPr id="8" name="Picture 2">
            <a:extLst>
              <a:ext uri="{FF2B5EF4-FFF2-40B4-BE49-F238E27FC236}">
                <a16:creationId xmlns:a16="http://schemas.microsoft.com/office/drawing/2014/main" id="{D9EC0072-8B31-BF43-A618-6BC5F7929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225" y="3629885"/>
            <a:ext cx="2020614" cy="440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24B638-2E6C-364F-9223-E289DABD4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314" y="3567271"/>
            <a:ext cx="1359890" cy="565726"/>
          </a:xfrm>
          <a:prstGeom prst="rect">
            <a:avLst/>
          </a:prstGeom>
          <a:noFill/>
          <a:extLst>
            <a:ext uri="{909E8E84-426E-40DD-AFC4-6F175D3DCCD1}">
              <a14:hiddenFill xmlns:a14="http://schemas.microsoft.com/office/drawing/2010/main">
                <a:solidFill>
                  <a:srgbClr val="FFFFFF"/>
                </a:solidFill>
              </a14:hiddenFill>
            </a:ext>
          </a:extLst>
        </p:spPr>
      </p:pic>
      <p:sp>
        <p:nvSpPr>
          <p:cNvPr id="14" name="Left Brace 13">
            <a:extLst>
              <a:ext uri="{FF2B5EF4-FFF2-40B4-BE49-F238E27FC236}">
                <a16:creationId xmlns:a16="http://schemas.microsoft.com/office/drawing/2014/main" id="{B6E426BD-5D8E-2748-A1B8-E33B25A302A2}"/>
              </a:ext>
            </a:extLst>
          </p:cNvPr>
          <p:cNvSpPr/>
          <p:nvPr/>
        </p:nvSpPr>
        <p:spPr>
          <a:xfrm rot="5400000">
            <a:off x="6304337" y="-300297"/>
            <a:ext cx="356426" cy="6707637"/>
          </a:xfrm>
          <a:prstGeom prst="leftBrace">
            <a:avLst/>
          </a:prstGeom>
          <a:ln w="254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7AEDA8-19D5-4D49-A2BD-8FD4A3233695}"/>
              </a:ext>
            </a:extLst>
          </p:cNvPr>
          <p:cNvSpPr txBox="1"/>
          <p:nvPr/>
        </p:nvSpPr>
        <p:spPr>
          <a:xfrm>
            <a:off x="1350498" y="450166"/>
            <a:ext cx="100599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Tissue-based biomarkers &amp; artificial intelligence</a:t>
            </a:r>
          </a:p>
        </p:txBody>
      </p:sp>
      <p:sp>
        <p:nvSpPr>
          <p:cNvPr id="20" name="TextBox 19">
            <a:extLst>
              <a:ext uri="{FF2B5EF4-FFF2-40B4-BE49-F238E27FC236}">
                <a16:creationId xmlns:a16="http://schemas.microsoft.com/office/drawing/2014/main" id="{92C8D7DD-54DE-4840-A228-314145C0BB37}"/>
              </a:ext>
            </a:extLst>
          </p:cNvPr>
          <p:cNvSpPr txBox="1"/>
          <p:nvPr/>
        </p:nvSpPr>
        <p:spPr>
          <a:xfrm>
            <a:off x="1938079" y="4341330"/>
            <a:ext cx="21934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Tissue-based gene expression profiling</a:t>
            </a:r>
          </a:p>
        </p:txBody>
      </p:sp>
      <p:sp>
        <p:nvSpPr>
          <p:cNvPr id="21" name="Rounded Rectangle 20">
            <a:extLst>
              <a:ext uri="{FF2B5EF4-FFF2-40B4-BE49-F238E27FC236}">
                <a16:creationId xmlns:a16="http://schemas.microsoft.com/office/drawing/2014/main" id="{D4D37FC6-C896-CF47-8C44-F9344CB91406}"/>
              </a:ext>
            </a:extLst>
          </p:cNvPr>
          <p:cNvSpPr/>
          <p:nvPr/>
        </p:nvSpPr>
        <p:spPr>
          <a:xfrm>
            <a:off x="2051225" y="5261643"/>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Molecular tissue characterization</a:t>
            </a:r>
          </a:p>
        </p:txBody>
      </p:sp>
      <p:sp>
        <p:nvSpPr>
          <p:cNvPr id="22" name="TextBox 21">
            <a:extLst>
              <a:ext uri="{FF2B5EF4-FFF2-40B4-BE49-F238E27FC236}">
                <a16:creationId xmlns:a16="http://schemas.microsoft.com/office/drawing/2014/main" id="{8A90719A-E21F-2B4E-8043-185DBC0AE416}"/>
              </a:ext>
            </a:extLst>
          </p:cNvPr>
          <p:cNvSpPr txBox="1"/>
          <p:nvPr/>
        </p:nvSpPr>
        <p:spPr>
          <a:xfrm>
            <a:off x="8853511" y="4341331"/>
            <a:ext cx="21934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solidFill>
                <a:effectLst/>
                <a:uLnTx/>
                <a:uFillTx/>
                <a:latin typeface="Calibri" panose="020F0502020204030204"/>
                <a:ea typeface="+mn-ea"/>
                <a:cs typeface="+mn-cs"/>
              </a:rPr>
              <a:t>Machine learning transplant analytics</a:t>
            </a:r>
          </a:p>
        </p:txBody>
      </p:sp>
      <p:sp>
        <p:nvSpPr>
          <p:cNvPr id="23" name="Rounded Rectangle 22">
            <a:extLst>
              <a:ext uri="{FF2B5EF4-FFF2-40B4-BE49-F238E27FC236}">
                <a16:creationId xmlns:a16="http://schemas.microsoft.com/office/drawing/2014/main" id="{ED5E8884-AD49-AF47-9D24-A7BA00FA6103}"/>
              </a:ext>
            </a:extLst>
          </p:cNvPr>
          <p:cNvSpPr/>
          <p:nvPr/>
        </p:nvSpPr>
        <p:spPr>
          <a:xfrm>
            <a:off x="8966655" y="5261643"/>
            <a:ext cx="1967205" cy="5963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Allograft prognosis</a:t>
            </a:r>
          </a:p>
        </p:txBody>
      </p:sp>
      <p:sp>
        <p:nvSpPr>
          <p:cNvPr id="24" name="TextBox 23">
            <a:extLst>
              <a:ext uri="{FF2B5EF4-FFF2-40B4-BE49-F238E27FC236}">
                <a16:creationId xmlns:a16="http://schemas.microsoft.com/office/drawing/2014/main" id="{5D886574-D39A-CE4C-A18D-44E313876A03}"/>
              </a:ext>
            </a:extLst>
          </p:cNvPr>
          <p:cNvSpPr txBox="1"/>
          <p:nvPr/>
        </p:nvSpPr>
        <p:spPr>
          <a:xfrm>
            <a:off x="1350498" y="6435188"/>
            <a:ext cx="78795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4C4C4E"/>
                </a:solidFill>
                <a:effectLst/>
                <a:uLnTx/>
                <a:uFillTx/>
                <a:latin typeface="Calibri" panose="020F0502020204030204"/>
                <a:ea typeface="+mn-ea"/>
                <a:cs typeface="+mn-cs"/>
              </a:rPr>
              <a:t>HistoMap</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 and </a:t>
            </a:r>
            <a:r>
              <a:rPr kumimoji="0" lang="en-US" sz="800" b="0" i="0" u="none" strike="noStrike" kern="1200" cap="none" spc="0" normalizeH="0" baseline="0" noProof="0" dirty="0" err="1">
                <a:ln>
                  <a:noFill/>
                </a:ln>
                <a:solidFill>
                  <a:srgbClr val="4C4C4E"/>
                </a:solidFill>
                <a:effectLst/>
                <a:uLnTx/>
                <a:uFillTx/>
                <a:latin typeface="Calibri" panose="020F0502020204030204"/>
                <a:ea typeface="+mn-ea"/>
                <a:cs typeface="+mn-cs"/>
              </a:rPr>
              <a:t>iBox</a:t>
            </a:r>
            <a:r>
              <a:rPr kumimoji="0" lang="en-US" sz="800" b="0" i="0" u="none" strike="noStrike" kern="1200" cap="none" spc="0" normalizeH="0" baseline="0" noProof="0" dirty="0">
                <a:ln>
                  <a:noFill/>
                </a:ln>
                <a:solidFill>
                  <a:srgbClr val="4C4C4E"/>
                </a:solidFill>
                <a:effectLst/>
                <a:uLnTx/>
                <a:uFillTx/>
                <a:latin typeface="Calibri" panose="020F0502020204030204"/>
                <a:ea typeface="+mn-ea"/>
                <a:cs typeface="+mn-cs"/>
              </a:rPr>
              <a:t> scores are for Research Use Only and are not intended for diagnostic procedures. </a:t>
            </a:r>
          </a:p>
        </p:txBody>
      </p:sp>
    </p:spTree>
    <p:extLst>
      <p:ext uri="{BB962C8B-B14F-4D97-AF65-F5344CB8AC3E}">
        <p14:creationId xmlns:p14="http://schemas.microsoft.com/office/powerpoint/2010/main" val="2510686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1292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C4E"/>
                </a:solidFill>
                <a:effectLst/>
                <a:uLnTx/>
                <a:uFillTx/>
                <a:latin typeface="Calibri" panose="020F0502020204030204"/>
                <a:ea typeface="+mn-ea"/>
                <a:cs typeface="+mn-cs"/>
              </a:rPr>
              <a:t>MAPLE Objectives</a:t>
            </a:r>
          </a:p>
        </p:txBody>
      </p:sp>
      <p:sp>
        <p:nvSpPr>
          <p:cNvPr id="3" name="TextBox 2">
            <a:extLst>
              <a:ext uri="{FF2B5EF4-FFF2-40B4-BE49-F238E27FC236}">
                <a16:creationId xmlns:a16="http://schemas.microsoft.com/office/drawing/2014/main" id="{4C9AC5B1-DBCA-B749-939B-9BA200A259BB}"/>
              </a:ext>
            </a:extLst>
          </p:cNvPr>
          <p:cNvSpPr txBox="1"/>
          <p:nvPr/>
        </p:nvSpPr>
        <p:spPr>
          <a:xfrm>
            <a:off x="1460090" y="1521901"/>
            <a:ext cx="8574864" cy="378565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Primary objective: </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assess the feasibility and utility of </a:t>
            </a:r>
            <a:r>
              <a:rPr kumimoji="0" lang="en-US" sz="24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 in post-transplant surveillance of liver transplant recipients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Secondary objectives:</a:t>
            </a:r>
            <a:endPar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Correlate </a:t>
            </a:r>
            <a:r>
              <a:rPr kumimoji="0" lang="en-US" sz="24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 with graft dysfunction, prevalence of </a:t>
            </a:r>
            <a:r>
              <a:rPr kumimoji="0" lang="en-US" sz="2400" b="0" i="0" u="none" strike="noStrike" kern="1200" cap="none" spc="0" normalizeH="0" baseline="0" noProof="0" dirty="0" err="1">
                <a:ln>
                  <a:noFill/>
                </a:ln>
                <a:solidFill>
                  <a:srgbClr val="4C4C4E"/>
                </a:solidFill>
                <a:effectLst/>
                <a:uLnTx/>
                <a:uFillTx/>
                <a:latin typeface="Calibri" panose="020F0502020204030204"/>
                <a:ea typeface="+mn-ea"/>
                <a:cs typeface="+mn-cs"/>
              </a:rPr>
              <a:t>dnDSA</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 and longitudinal abnormalities in liver function</a:t>
            </a: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Correlate </a:t>
            </a:r>
            <a:r>
              <a:rPr kumimoji="0" lang="en-US" sz="24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 with histological assessment of tissue biopsy (surveillance and for-cause)</a:t>
            </a: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049602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1292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C4E"/>
                </a:solidFill>
                <a:effectLst/>
                <a:uLnTx/>
                <a:uFillTx/>
                <a:latin typeface="Calibri" panose="020F0502020204030204"/>
                <a:ea typeface="+mn-ea"/>
                <a:cs typeface="+mn-cs"/>
              </a:rPr>
              <a:t>MAPLE Study Design </a:t>
            </a:r>
          </a:p>
        </p:txBody>
      </p:sp>
      <p:sp>
        <p:nvSpPr>
          <p:cNvPr id="4" name="TextBox 3">
            <a:extLst>
              <a:ext uri="{FF2B5EF4-FFF2-40B4-BE49-F238E27FC236}">
                <a16:creationId xmlns:a16="http://schemas.microsoft.com/office/drawing/2014/main" id="{F8A7BC78-D31D-1041-93E9-9F1618CBCA04}"/>
              </a:ext>
            </a:extLst>
          </p:cNvPr>
          <p:cNvSpPr txBox="1"/>
          <p:nvPr/>
        </p:nvSpPr>
        <p:spPr>
          <a:xfrm>
            <a:off x="1460090" y="1468833"/>
            <a:ext cx="9388928" cy="41549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Multi-center, pilot sample collection study in liver transplant recipients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Target enrolment 1,500 patients (de novo or re-transplant)</a:t>
            </a:r>
            <a:endPar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Total trial period of </a:t>
            </a: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three (3) years </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follow up for </a:t>
            </a:r>
            <a:r>
              <a:rPr kumimoji="0" lang="en-US" sz="2400" b="0" i="0" u="none" strike="noStrike" kern="1200" cap="none" spc="0" normalizeH="0" baseline="0" noProof="0">
                <a:ln>
                  <a:noFill/>
                </a:ln>
                <a:solidFill>
                  <a:srgbClr val="4C4C4E"/>
                </a:solidFill>
                <a:effectLst/>
                <a:uLnTx/>
                <a:uFillTx/>
                <a:latin typeface="Calibri" panose="020F0502020204030204"/>
                <a:ea typeface="+mn-ea"/>
                <a:cs typeface="+mn-cs"/>
              </a:rPr>
              <a:t>enrolled patients</a:t>
            </a:r>
            <a:endPar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Exploratory study to examine the feasibility and utility of </a:t>
            </a:r>
            <a:r>
              <a:rPr kumimoji="0" lang="en-US" sz="2400" b="1"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 surveillance </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in preparation for larger clinical trials</a:t>
            </a: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Standard of care liver biopsies </a:t>
            </a: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(surveillance and for-cause)</a:t>
            </a: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733511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1292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MAPLE Surveillance Testing Schedule </a:t>
            </a:r>
          </a:p>
        </p:txBody>
      </p:sp>
      <p:sp>
        <p:nvSpPr>
          <p:cNvPr id="3" name="TextBox 2">
            <a:extLst>
              <a:ext uri="{FF2B5EF4-FFF2-40B4-BE49-F238E27FC236}">
                <a16:creationId xmlns:a16="http://schemas.microsoft.com/office/drawing/2014/main" id="{4C9AC5B1-DBCA-B749-939B-9BA200A259BB}"/>
              </a:ext>
            </a:extLst>
          </p:cNvPr>
          <p:cNvSpPr txBox="1"/>
          <p:nvPr/>
        </p:nvSpPr>
        <p:spPr>
          <a:xfrm>
            <a:off x="1460090" y="1260330"/>
            <a:ext cx="10111642" cy="350865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Provides a standardized protocol for </a:t>
            </a:r>
            <a:r>
              <a:rPr kumimoji="0" lang="en-US" sz="20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 testing across transplant centers in conjunction with routine clinical assessments</a:t>
            </a: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Designed to mirror standard post-transplant surveillance time points </a:t>
            </a: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rPr>
              <a:t>Weeks 0, 1, 2, 3</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rPr>
              <a:t>Months 1, 2, 3, 4, 6 &amp; then quarterly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lt"/>
                <a:cs typeface="Calibri" panose="020F0502020204030204"/>
              </a:rPr>
              <a:t>DSAs will be collected and analyzed retrospectively for research purposes</a:t>
            </a:r>
          </a:p>
          <a:p>
            <a:pPr marL="800100" marR="0" lvl="1"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lt"/>
                <a:cs typeface="Calibri" panose="020F0502020204030204"/>
              </a:rPr>
              <a:t>Research DSA screening: months 3, 6, 9, 12, 18, 24, 30 &amp; 36</a:t>
            </a:r>
            <a:endPar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lt"/>
                <a:cs typeface="Calibri" panose="020F0502020204030204"/>
              </a:rPr>
              <a:t>DSAs for clinical use will be ordered as per standard of care</a:t>
            </a: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C4C4E"/>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76988615-BA5F-D84D-ABDC-97C6D38BF813}"/>
              </a:ext>
            </a:extLst>
          </p:cNvPr>
          <p:cNvSpPr txBox="1"/>
          <p:nvPr/>
        </p:nvSpPr>
        <p:spPr>
          <a:xfrm>
            <a:off x="1886354" y="4634623"/>
            <a:ext cx="6649312" cy="393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13333">
                    <a:lumMod val="75000"/>
                  </a:srgbClr>
                </a:solidFill>
                <a:effectLst/>
                <a:uLnTx/>
                <a:uFillTx/>
                <a:latin typeface="Calibri" panose="020F0502020204030204"/>
                <a:ea typeface="+mn-ea"/>
                <a:cs typeface="+mn-cs"/>
              </a:rPr>
              <a:t>PATIENT VISITS AFTER LIVER TRANSPLANT</a:t>
            </a:r>
          </a:p>
        </p:txBody>
      </p:sp>
      <p:grpSp>
        <p:nvGrpSpPr>
          <p:cNvPr id="7" name="Group 6">
            <a:extLst>
              <a:ext uri="{FF2B5EF4-FFF2-40B4-BE49-F238E27FC236}">
                <a16:creationId xmlns:a16="http://schemas.microsoft.com/office/drawing/2014/main" id="{94DBBBA1-58B4-4B4D-8F06-27DE289D679D}"/>
              </a:ext>
            </a:extLst>
          </p:cNvPr>
          <p:cNvGrpSpPr/>
          <p:nvPr/>
        </p:nvGrpSpPr>
        <p:grpSpPr>
          <a:xfrm>
            <a:off x="1884054" y="5002086"/>
            <a:ext cx="8102299" cy="1370567"/>
            <a:chOff x="982066" y="4333521"/>
            <a:chExt cx="8102299" cy="1370567"/>
          </a:xfrm>
        </p:grpSpPr>
        <p:pic>
          <p:nvPicPr>
            <p:cNvPr id="8" name="Picture 2">
              <a:extLst>
                <a:ext uri="{FF2B5EF4-FFF2-40B4-BE49-F238E27FC236}">
                  <a16:creationId xmlns:a16="http://schemas.microsoft.com/office/drawing/2014/main" id="{65EA94A3-5E7D-3F4F-AB9B-04E7FDC1E0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3" t="55190" r="83903" b="28108"/>
            <a:stretch/>
          </p:blipFill>
          <p:spPr bwMode="auto">
            <a:xfrm>
              <a:off x="998764" y="5055415"/>
              <a:ext cx="1007433" cy="393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70BD683-2DFA-254D-8C94-F61D85C8D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9" t="54084" r="1408" b="28281"/>
            <a:stretch/>
          </p:blipFill>
          <p:spPr bwMode="auto">
            <a:xfrm>
              <a:off x="2067339" y="5033445"/>
              <a:ext cx="7017026" cy="4152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603F27C-AF62-3B47-AD90-C0D83D868E33}"/>
                </a:ext>
              </a:extLst>
            </p:cNvPr>
            <p:cNvSpPr/>
            <p:nvPr/>
          </p:nvSpPr>
          <p:spPr>
            <a:xfrm>
              <a:off x="2067339" y="4333521"/>
              <a:ext cx="969081" cy="721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Monthly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1-4 months</a:t>
              </a:r>
            </a:p>
          </p:txBody>
        </p:sp>
        <p:sp>
          <p:nvSpPr>
            <p:cNvPr id="11" name="Rectangle 10">
              <a:extLst>
                <a:ext uri="{FF2B5EF4-FFF2-40B4-BE49-F238E27FC236}">
                  <a16:creationId xmlns:a16="http://schemas.microsoft.com/office/drawing/2014/main" id="{BA014BA7-35E2-304C-84A9-4DA5EBD8072A}"/>
                </a:ext>
              </a:extLst>
            </p:cNvPr>
            <p:cNvSpPr/>
            <p:nvPr/>
          </p:nvSpPr>
          <p:spPr>
            <a:xfrm>
              <a:off x="3114261" y="4333521"/>
              <a:ext cx="5711687" cy="721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Quarterly</a:t>
              </a:r>
              <a:r>
                <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6 months and beyond</a:t>
              </a:r>
            </a:p>
          </p:txBody>
        </p:sp>
        <p:sp>
          <p:nvSpPr>
            <p:cNvPr id="12" name="Rectangle 11">
              <a:extLst>
                <a:ext uri="{FF2B5EF4-FFF2-40B4-BE49-F238E27FC236}">
                  <a16:creationId xmlns:a16="http://schemas.microsoft.com/office/drawing/2014/main" id="{8AE0FBD3-00CB-3F41-AF24-538D50C02DCE}"/>
                </a:ext>
              </a:extLst>
            </p:cNvPr>
            <p:cNvSpPr/>
            <p:nvPr/>
          </p:nvSpPr>
          <p:spPr>
            <a:xfrm>
              <a:off x="1015463" y="4333521"/>
              <a:ext cx="969081" cy="721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Weekly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0-3 weeks</a:t>
              </a:r>
            </a:p>
          </p:txBody>
        </p:sp>
        <p:sp>
          <p:nvSpPr>
            <p:cNvPr id="13" name="TextBox 12">
              <a:extLst>
                <a:ext uri="{FF2B5EF4-FFF2-40B4-BE49-F238E27FC236}">
                  <a16:creationId xmlns:a16="http://schemas.microsoft.com/office/drawing/2014/main" id="{29D5343F-6165-6F4F-8D78-CC783D840D37}"/>
                </a:ext>
              </a:extLst>
            </p:cNvPr>
            <p:cNvSpPr txBox="1"/>
            <p:nvPr/>
          </p:nvSpPr>
          <p:spPr>
            <a:xfrm>
              <a:off x="982066" y="5381652"/>
              <a:ext cx="216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0</a:t>
              </a:r>
            </a:p>
          </p:txBody>
        </p:sp>
        <p:sp>
          <p:nvSpPr>
            <p:cNvPr id="14" name="TextBox 13">
              <a:extLst>
                <a:ext uri="{FF2B5EF4-FFF2-40B4-BE49-F238E27FC236}">
                  <a16:creationId xmlns:a16="http://schemas.microsoft.com/office/drawing/2014/main" id="{F30CE0D5-4ED7-CC45-B168-3B3865A939CF}"/>
                </a:ext>
              </a:extLst>
            </p:cNvPr>
            <p:cNvSpPr txBox="1"/>
            <p:nvPr/>
          </p:nvSpPr>
          <p:spPr>
            <a:xfrm>
              <a:off x="1263517" y="5381652"/>
              <a:ext cx="216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a:t>
              </a:r>
            </a:p>
          </p:txBody>
        </p:sp>
        <p:sp>
          <p:nvSpPr>
            <p:cNvPr id="15" name="TextBox 14">
              <a:extLst>
                <a:ext uri="{FF2B5EF4-FFF2-40B4-BE49-F238E27FC236}">
                  <a16:creationId xmlns:a16="http://schemas.microsoft.com/office/drawing/2014/main" id="{AE5181D7-59D7-DB44-AC72-DBEEE454327A}"/>
                </a:ext>
              </a:extLst>
            </p:cNvPr>
            <p:cNvSpPr txBox="1"/>
            <p:nvPr/>
          </p:nvSpPr>
          <p:spPr>
            <a:xfrm>
              <a:off x="1511077" y="5381652"/>
              <a:ext cx="216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3EE1871F-871D-084D-9639-353D4847D4D2}"/>
                </a:ext>
              </a:extLst>
            </p:cNvPr>
            <p:cNvSpPr txBox="1"/>
            <p:nvPr/>
          </p:nvSpPr>
          <p:spPr>
            <a:xfrm>
              <a:off x="1789208" y="5381652"/>
              <a:ext cx="216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078737BA-B24F-384E-BC41-3762E3517736}"/>
                </a:ext>
              </a:extLst>
            </p:cNvPr>
            <p:cNvSpPr txBox="1"/>
            <p:nvPr/>
          </p:nvSpPr>
          <p:spPr>
            <a:xfrm>
              <a:off x="2067339" y="5381651"/>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a:t>
              </a:r>
            </a:p>
          </p:txBody>
        </p:sp>
        <p:sp>
          <p:nvSpPr>
            <p:cNvPr id="18" name="TextBox 17">
              <a:extLst>
                <a:ext uri="{FF2B5EF4-FFF2-40B4-BE49-F238E27FC236}">
                  <a16:creationId xmlns:a16="http://schemas.microsoft.com/office/drawing/2014/main" id="{47B7BCEB-E49A-EB4D-A9A7-92CBE08BE236}"/>
                </a:ext>
              </a:extLst>
            </p:cNvPr>
            <p:cNvSpPr txBox="1"/>
            <p:nvPr/>
          </p:nvSpPr>
          <p:spPr>
            <a:xfrm>
              <a:off x="2334890" y="5381650"/>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2</a:t>
              </a:r>
            </a:p>
          </p:txBody>
        </p:sp>
        <p:sp>
          <p:nvSpPr>
            <p:cNvPr id="19" name="TextBox 18">
              <a:extLst>
                <a:ext uri="{FF2B5EF4-FFF2-40B4-BE49-F238E27FC236}">
                  <a16:creationId xmlns:a16="http://schemas.microsoft.com/office/drawing/2014/main" id="{3A3304B0-25FC-514B-9789-BCA32F190FEB}"/>
                </a:ext>
              </a:extLst>
            </p:cNvPr>
            <p:cNvSpPr txBox="1"/>
            <p:nvPr/>
          </p:nvSpPr>
          <p:spPr>
            <a:xfrm>
              <a:off x="2634674" y="5385619"/>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3</a:t>
              </a:r>
            </a:p>
          </p:txBody>
        </p:sp>
        <p:sp>
          <p:nvSpPr>
            <p:cNvPr id="20" name="TextBox 19">
              <a:extLst>
                <a:ext uri="{FF2B5EF4-FFF2-40B4-BE49-F238E27FC236}">
                  <a16:creationId xmlns:a16="http://schemas.microsoft.com/office/drawing/2014/main" id="{7DC20070-6404-F74E-9638-3D5D41E25A6A}"/>
                </a:ext>
              </a:extLst>
            </p:cNvPr>
            <p:cNvSpPr txBox="1"/>
            <p:nvPr/>
          </p:nvSpPr>
          <p:spPr>
            <a:xfrm>
              <a:off x="2897272" y="5381649"/>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4</a:t>
              </a:r>
            </a:p>
          </p:txBody>
        </p:sp>
        <p:sp>
          <p:nvSpPr>
            <p:cNvPr id="21" name="TextBox 20">
              <a:extLst>
                <a:ext uri="{FF2B5EF4-FFF2-40B4-BE49-F238E27FC236}">
                  <a16:creationId xmlns:a16="http://schemas.microsoft.com/office/drawing/2014/main" id="{68DC4724-1F34-0C4A-A9E5-99C847B2D424}"/>
                </a:ext>
              </a:extLst>
            </p:cNvPr>
            <p:cNvSpPr txBox="1"/>
            <p:nvPr/>
          </p:nvSpPr>
          <p:spPr>
            <a:xfrm>
              <a:off x="3480140" y="5381649"/>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6</a:t>
              </a:r>
            </a:p>
          </p:txBody>
        </p:sp>
        <p:sp>
          <p:nvSpPr>
            <p:cNvPr id="22" name="TextBox 21">
              <a:extLst>
                <a:ext uri="{FF2B5EF4-FFF2-40B4-BE49-F238E27FC236}">
                  <a16:creationId xmlns:a16="http://schemas.microsoft.com/office/drawing/2014/main" id="{75FE18B4-D1F4-0746-BDC3-80BAF3D6A847}"/>
                </a:ext>
              </a:extLst>
            </p:cNvPr>
            <p:cNvSpPr txBox="1"/>
            <p:nvPr/>
          </p:nvSpPr>
          <p:spPr>
            <a:xfrm>
              <a:off x="4059664" y="5381649"/>
              <a:ext cx="2169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9</a:t>
              </a:r>
            </a:p>
          </p:txBody>
        </p:sp>
        <p:sp>
          <p:nvSpPr>
            <p:cNvPr id="23" name="TextBox 22">
              <a:extLst>
                <a:ext uri="{FF2B5EF4-FFF2-40B4-BE49-F238E27FC236}">
                  <a16:creationId xmlns:a16="http://schemas.microsoft.com/office/drawing/2014/main" id="{93FE6FD2-0774-B943-AE5A-EDCBBCC8B41A}"/>
                </a:ext>
              </a:extLst>
            </p:cNvPr>
            <p:cNvSpPr txBox="1"/>
            <p:nvPr/>
          </p:nvSpPr>
          <p:spPr>
            <a:xfrm>
              <a:off x="4539028" y="5391404"/>
              <a:ext cx="3907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12</a:t>
              </a:r>
            </a:p>
          </p:txBody>
        </p:sp>
        <p:sp>
          <p:nvSpPr>
            <p:cNvPr id="24" name="TextBox 23">
              <a:extLst>
                <a:ext uri="{FF2B5EF4-FFF2-40B4-BE49-F238E27FC236}">
                  <a16:creationId xmlns:a16="http://schemas.microsoft.com/office/drawing/2014/main" id="{ED3DB4FC-EAF0-D449-8B3A-4D401DFAE357}"/>
                </a:ext>
              </a:extLst>
            </p:cNvPr>
            <p:cNvSpPr txBox="1"/>
            <p:nvPr/>
          </p:nvSpPr>
          <p:spPr>
            <a:xfrm>
              <a:off x="5109625" y="5395463"/>
              <a:ext cx="405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15</a:t>
              </a:r>
            </a:p>
          </p:txBody>
        </p:sp>
        <p:sp>
          <p:nvSpPr>
            <p:cNvPr id="25" name="TextBox 24">
              <a:extLst>
                <a:ext uri="{FF2B5EF4-FFF2-40B4-BE49-F238E27FC236}">
                  <a16:creationId xmlns:a16="http://schemas.microsoft.com/office/drawing/2014/main" id="{B6F440D1-D50A-9F4A-B4CE-52F10ABA6677}"/>
                </a:ext>
              </a:extLst>
            </p:cNvPr>
            <p:cNvSpPr txBox="1"/>
            <p:nvPr/>
          </p:nvSpPr>
          <p:spPr>
            <a:xfrm>
              <a:off x="5697804" y="5395647"/>
              <a:ext cx="3747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18</a:t>
              </a:r>
            </a:p>
          </p:txBody>
        </p:sp>
        <p:sp>
          <p:nvSpPr>
            <p:cNvPr id="26" name="TextBox 25">
              <a:extLst>
                <a:ext uri="{FF2B5EF4-FFF2-40B4-BE49-F238E27FC236}">
                  <a16:creationId xmlns:a16="http://schemas.microsoft.com/office/drawing/2014/main" id="{97373143-F579-0049-87B4-F4E55C3B4874}"/>
                </a:ext>
              </a:extLst>
            </p:cNvPr>
            <p:cNvSpPr txBox="1"/>
            <p:nvPr/>
          </p:nvSpPr>
          <p:spPr>
            <a:xfrm>
              <a:off x="6281618" y="5395463"/>
              <a:ext cx="3747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21</a:t>
              </a:r>
            </a:p>
          </p:txBody>
        </p:sp>
        <p:sp>
          <p:nvSpPr>
            <p:cNvPr id="27" name="TextBox 26">
              <a:extLst>
                <a:ext uri="{FF2B5EF4-FFF2-40B4-BE49-F238E27FC236}">
                  <a16:creationId xmlns:a16="http://schemas.microsoft.com/office/drawing/2014/main" id="{3343CB24-8076-0E45-8934-F9DCE3A7A50E}"/>
                </a:ext>
              </a:extLst>
            </p:cNvPr>
            <p:cNvSpPr txBox="1"/>
            <p:nvPr/>
          </p:nvSpPr>
          <p:spPr>
            <a:xfrm>
              <a:off x="6843054" y="5396311"/>
              <a:ext cx="3747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24</a:t>
              </a:r>
            </a:p>
          </p:txBody>
        </p:sp>
        <p:sp>
          <p:nvSpPr>
            <p:cNvPr id="28" name="TextBox 27">
              <a:extLst>
                <a:ext uri="{FF2B5EF4-FFF2-40B4-BE49-F238E27FC236}">
                  <a16:creationId xmlns:a16="http://schemas.microsoft.com/office/drawing/2014/main" id="{2ABE6F5A-58CA-C04A-89F0-53A3FA32B299}"/>
                </a:ext>
              </a:extLst>
            </p:cNvPr>
            <p:cNvSpPr txBox="1"/>
            <p:nvPr/>
          </p:nvSpPr>
          <p:spPr>
            <a:xfrm>
              <a:off x="7425433" y="5391403"/>
              <a:ext cx="3747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27</a:t>
              </a:r>
            </a:p>
          </p:txBody>
        </p:sp>
        <p:sp>
          <p:nvSpPr>
            <p:cNvPr id="29" name="TextBox 28">
              <a:extLst>
                <a:ext uri="{FF2B5EF4-FFF2-40B4-BE49-F238E27FC236}">
                  <a16:creationId xmlns:a16="http://schemas.microsoft.com/office/drawing/2014/main" id="{AC68E477-D5BD-6448-AFB3-A64C042D5EC5}"/>
                </a:ext>
              </a:extLst>
            </p:cNvPr>
            <p:cNvSpPr txBox="1"/>
            <p:nvPr/>
          </p:nvSpPr>
          <p:spPr>
            <a:xfrm>
              <a:off x="7979670" y="5391402"/>
              <a:ext cx="4340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30</a:t>
              </a:r>
            </a:p>
          </p:txBody>
        </p:sp>
        <p:sp>
          <p:nvSpPr>
            <p:cNvPr id="30" name="TextBox 29">
              <a:extLst>
                <a:ext uri="{FF2B5EF4-FFF2-40B4-BE49-F238E27FC236}">
                  <a16:creationId xmlns:a16="http://schemas.microsoft.com/office/drawing/2014/main" id="{1ED733A5-0EDA-E143-BE52-2D4066D6DCAA}"/>
                </a:ext>
              </a:extLst>
            </p:cNvPr>
            <p:cNvSpPr txBox="1"/>
            <p:nvPr/>
          </p:nvSpPr>
          <p:spPr>
            <a:xfrm>
              <a:off x="8558905" y="5391401"/>
              <a:ext cx="4340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C4E">
                      <a:lumMod val="75000"/>
                      <a:lumOff val="25000"/>
                    </a:srgbClr>
                  </a:solidFill>
                  <a:effectLst/>
                  <a:uLnTx/>
                  <a:uFillTx/>
                  <a:latin typeface="Calibri" panose="020F0502020204030204"/>
                  <a:ea typeface="+mn-ea"/>
                  <a:cs typeface="+mn-cs"/>
                </a:rPr>
                <a:t>33</a:t>
              </a:r>
            </a:p>
          </p:txBody>
        </p:sp>
      </p:grpSp>
    </p:spTree>
    <p:extLst>
      <p:ext uri="{BB962C8B-B14F-4D97-AF65-F5344CB8AC3E}">
        <p14:creationId xmlns:p14="http://schemas.microsoft.com/office/powerpoint/2010/main" val="255782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5"/>
          <p:cNvSpPr/>
          <p:nvPr/>
        </p:nvSpPr>
        <p:spPr bwMode="gray">
          <a:xfrm>
            <a:off x="4572013" y="2807693"/>
            <a:ext cx="3048000" cy="3048000"/>
          </a:xfrm>
          <a:prstGeom prst="arc">
            <a:avLst>
              <a:gd name="adj1" fmla="val 10807284"/>
              <a:gd name="adj2" fmla="val 0"/>
            </a:avLst>
          </a:prstGeom>
          <a:gradFill flip="none" rotWithShape="1">
            <a:gsLst>
              <a:gs pos="0">
                <a:schemeClr val="accent4">
                  <a:lumMod val="60000"/>
                  <a:lumOff val="40000"/>
                </a:schemeClr>
              </a:gs>
              <a:gs pos="51000">
                <a:srgbClr val="FFFFFF"/>
              </a:gs>
              <a:gs pos="100000">
                <a:schemeClr val="accent4">
                  <a:lumMod val="60000"/>
                  <a:lumOff val="40000"/>
                </a:schemeClr>
              </a:gs>
            </a:gsLst>
            <a:lin ang="0" scaled="1"/>
            <a:tileRect/>
          </a:gradFill>
          <a:ln w="38100" cap="flat" cmpd="sng" algn="ctr">
            <a:gradFill flip="none" rotWithShape="1">
              <a:gsLst>
                <a:gs pos="0">
                  <a:schemeClr val="accent4"/>
                </a:gs>
                <a:gs pos="50000">
                  <a:schemeClr val="bg1"/>
                </a:gs>
                <a:gs pos="100000">
                  <a:schemeClr val="accent4"/>
                </a:gs>
              </a:gsLst>
              <a:lin ang="0" scaled="1"/>
              <a:tileRect/>
            </a:gradFill>
            <a:prstDash val="solid"/>
            <a:round/>
            <a:headEnd type="none" w="med" len="med"/>
            <a:tailEnd type="none" w="med" len="med"/>
          </a:ln>
          <a:effectLst>
            <a:outerShdw blurRad="101600" dist="101600" dir="2700000">
              <a:srgbClr val="000000">
                <a:alpha val="25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Helvetica" pitchFamily="34" charset="0"/>
              <a:ea typeface="+mn-ea"/>
              <a:cs typeface="+mn-cs"/>
            </a:endParaRPr>
          </a:p>
        </p:txBody>
      </p:sp>
      <p:sp>
        <p:nvSpPr>
          <p:cNvPr id="2" name="Text Placeholder 1">
            <a:extLst>
              <a:ext uri="{FF2B5EF4-FFF2-40B4-BE49-F238E27FC236}">
                <a16:creationId xmlns:a16="http://schemas.microsoft.com/office/drawing/2014/main" id="{51135FC5-1F9D-44AC-AD27-947C11AD8A39}"/>
              </a:ext>
            </a:extLst>
          </p:cNvPr>
          <p:cNvSpPr>
            <a:spLocks noGrp="1"/>
          </p:cNvSpPr>
          <p:nvPr>
            <p:ph type="body" sz="quarter" idx="11"/>
          </p:nvPr>
        </p:nvSpPr>
        <p:spPr/>
        <p:txBody>
          <a:bodyPr/>
          <a:lstStyle/>
          <a:p>
            <a:r>
              <a:rPr lang="en-US" altLang="en-US">
                <a:ea typeface="ＭＳ Ｐゴシック" panose="020B0600070205080204" pitchFamily="34" charset="-128"/>
                <a:cs typeface="Arial" panose="020B0604020202020204" pitchFamily="34" charset="0"/>
              </a:rPr>
              <a:t>Patient Care Post-Transplantation is a Balance</a:t>
            </a:r>
          </a:p>
        </p:txBody>
      </p:sp>
      <p:sp>
        <p:nvSpPr>
          <p:cNvPr id="24582" name="TextBox 40"/>
          <p:cNvSpPr txBox="1">
            <a:spLocks noChangeArrowheads="1"/>
          </p:cNvSpPr>
          <p:nvPr/>
        </p:nvSpPr>
        <p:spPr bwMode="gray">
          <a:xfrm>
            <a:off x="2700967" y="2433638"/>
            <a:ext cx="174942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TOO LITTLE</a:t>
            </a:r>
          </a:p>
        </p:txBody>
      </p:sp>
      <p:sp>
        <p:nvSpPr>
          <p:cNvPr id="24583" name="TextBox 3"/>
          <p:cNvSpPr txBox="1">
            <a:spLocks noChangeArrowheads="1"/>
          </p:cNvSpPr>
          <p:nvPr/>
        </p:nvSpPr>
        <p:spPr bwMode="gray">
          <a:xfrm>
            <a:off x="8062927" y="2435431"/>
            <a:ext cx="175736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TOO MUCH</a:t>
            </a:r>
          </a:p>
        </p:txBody>
      </p:sp>
      <p:sp>
        <p:nvSpPr>
          <p:cNvPr id="24584" name="TextBox 50"/>
          <p:cNvSpPr txBox="1">
            <a:spLocks noChangeArrowheads="1"/>
          </p:cNvSpPr>
          <p:nvPr/>
        </p:nvSpPr>
        <p:spPr bwMode="gray">
          <a:xfrm>
            <a:off x="7995444" y="2897585"/>
            <a:ext cx="2438400" cy="142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7338" indent="-2873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7338" marR="0" lvl="0" indent="-287338" algn="l" defTabSz="914400" rtl="0" eaLnBrk="1" fontAlgn="auto" latinLnBrk="0" hangingPunct="1">
              <a:lnSpc>
                <a:spcPct val="100000"/>
              </a:lnSpc>
              <a:spcBef>
                <a:spcPts val="0"/>
              </a:spcBef>
              <a:spcAft>
                <a:spcPts val="200"/>
              </a:spcAft>
              <a:buClr>
                <a:srgbClr val="D13333"/>
              </a:buClr>
              <a:buSzPct val="120000"/>
              <a:buFontTx/>
              <a:buNone/>
              <a:tabLst/>
              <a:defRPr/>
            </a:pPr>
            <a:r>
              <a:rPr kumimoji="0" lang="en-US" altLang="en-US" sz="16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Increased risk of:</a:t>
            </a:r>
          </a:p>
          <a:p>
            <a:pPr marL="287338" marR="0" lvl="0" indent="-287338" algn="l" defTabSz="914400" rtl="0" eaLnBrk="1" fontAlgn="auto" latinLnBrk="0" hangingPunct="1">
              <a:lnSpc>
                <a:spcPct val="100000"/>
              </a:lnSpc>
              <a:spcBef>
                <a:spcPts val="0"/>
              </a:spcBef>
              <a:spcAft>
                <a:spcPts val="200"/>
              </a:spcAft>
              <a:buClr>
                <a:srgbClr val="D13333"/>
              </a:buClr>
              <a:buSzPct val="120000"/>
              <a:buFont typeface="Lucida Grande"/>
              <a:buChar char="■"/>
              <a:tabLst/>
              <a:defRPr/>
            </a:pPr>
            <a:r>
              <a:rPr kumimoji="0" lang="en-US" altLang="en-US" sz="16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Infections</a:t>
            </a:r>
          </a:p>
          <a:p>
            <a:pPr marL="287338" marR="0" lvl="0" indent="-287338" algn="l" defTabSz="914400" rtl="0" eaLnBrk="1" fontAlgn="auto" latinLnBrk="0" hangingPunct="1">
              <a:lnSpc>
                <a:spcPct val="100000"/>
              </a:lnSpc>
              <a:spcBef>
                <a:spcPts val="0"/>
              </a:spcBef>
              <a:spcAft>
                <a:spcPts val="200"/>
              </a:spcAft>
              <a:buClr>
                <a:srgbClr val="D13333"/>
              </a:buClr>
              <a:buSzPct val="120000"/>
              <a:buFont typeface="Lucida Grande"/>
              <a:buChar char="■"/>
              <a:tabLst/>
              <a:defRPr/>
            </a:pPr>
            <a:r>
              <a:rPr kumimoji="0" lang="en-US" altLang="en-US" sz="1600" b="0"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Kidney failure</a:t>
            </a:r>
          </a:p>
          <a:p>
            <a:pPr marL="287338" marR="0" lvl="0" indent="-287338" algn="l" defTabSz="914400" rtl="0" eaLnBrk="1" fontAlgn="auto" latinLnBrk="0" hangingPunct="1">
              <a:lnSpc>
                <a:spcPct val="100000"/>
              </a:lnSpc>
              <a:spcBef>
                <a:spcPts val="0"/>
              </a:spcBef>
              <a:spcAft>
                <a:spcPts val="200"/>
              </a:spcAft>
              <a:buClr>
                <a:srgbClr val="D13333"/>
              </a:buClr>
              <a:buSzPct val="120000"/>
              <a:buFont typeface="Lucida Grande"/>
              <a:buChar char="■"/>
              <a:tabLst/>
              <a:defRPr/>
            </a:pPr>
            <a:r>
              <a:rPr kumimoji="0" lang="en-US" altLang="en-US" sz="16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Malignancy</a:t>
            </a:r>
          </a:p>
          <a:p>
            <a:pPr marL="287338" marR="0" lvl="0" indent="-287338" algn="l" defTabSz="914400" rtl="0" eaLnBrk="1" fontAlgn="auto" latinLnBrk="0" hangingPunct="1">
              <a:lnSpc>
                <a:spcPct val="100000"/>
              </a:lnSpc>
              <a:spcBef>
                <a:spcPts val="0"/>
              </a:spcBef>
              <a:spcAft>
                <a:spcPts val="200"/>
              </a:spcAft>
              <a:buClr>
                <a:srgbClr val="D13333"/>
              </a:buClr>
              <a:buSzPct val="120000"/>
              <a:buFont typeface="Lucida Grande"/>
              <a:buChar char="■"/>
              <a:tabLst/>
              <a:defRPr/>
            </a:pPr>
            <a:r>
              <a:rPr kumimoji="0" lang="en-US" altLang="en-US" sz="1600" b="0"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Onset of Diabetes</a:t>
            </a:r>
          </a:p>
        </p:txBody>
      </p:sp>
      <p:sp>
        <p:nvSpPr>
          <p:cNvPr id="50" name="Rectangle 49"/>
          <p:cNvSpPr>
            <a:spLocks noChangeArrowheads="1"/>
          </p:cNvSpPr>
          <p:nvPr/>
        </p:nvSpPr>
        <p:spPr bwMode="gray">
          <a:xfrm>
            <a:off x="4552156" y="4130008"/>
            <a:ext cx="3048000" cy="457200"/>
          </a:xfrm>
          <a:prstGeom prst="rect">
            <a:avLst/>
          </a:prstGeom>
          <a:gradFill rotWithShape="1">
            <a:gsLst>
              <a:gs pos="0">
                <a:srgbClr val="093B62"/>
              </a:gs>
              <a:gs pos="100000">
                <a:srgbClr val="1B617C"/>
              </a:gs>
            </a:gsLst>
            <a:lin ang="5400000"/>
          </a:gradFill>
          <a:ln w="9525">
            <a:noFill/>
            <a:round/>
            <a:headEnd/>
            <a:tailEnd/>
          </a:ln>
          <a:effectLst>
            <a:outerShdw dist="38100" dir="2700000" rotWithShape="0">
              <a:srgbClr val="808080">
                <a:alpha val="42999"/>
              </a:srgbClr>
            </a:outerShdw>
          </a:effectLst>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outerShdw>
                </a:effectLst>
                <a:uLnTx/>
                <a:uFillTx/>
                <a:latin typeface="Helvetica" pitchFamily="34" charset="0"/>
                <a:ea typeface="+mn-ea"/>
                <a:cs typeface="+mn-cs"/>
              </a:rPr>
              <a:t>Consequences</a:t>
            </a:r>
          </a:p>
        </p:txBody>
      </p:sp>
      <p:cxnSp>
        <p:nvCxnSpPr>
          <p:cNvPr id="40" name="Straight Connector 39"/>
          <p:cNvCxnSpPr/>
          <p:nvPr/>
        </p:nvCxnSpPr>
        <p:spPr bwMode="gray">
          <a:xfrm>
            <a:off x="4552488" y="4335608"/>
            <a:ext cx="3074562" cy="1245"/>
          </a:xfrm>
          <a:prstGeom prst="line">
            <a:avLst/>
          </a:prstGeom>
          <a:solidFill>
            <a:schemeClr val="accent1"/>
          </a:solidFill>
          <a:ln w="38100" cap="flat" cmpd="sng" algn="ctr">
            <a:gradFill flip="none" rotWithShape="1">
              <a:gsLst>
                <a:gs pos="0">
                  <a:schemeClr val="accent4"/>
                </a:gs>
                <a:gs pos="50000">
                  <a:srgbClr val="FFFFFF"/>
                </a:gs>
                <a:gs pos="100000">
                  <a:schemeClr val="accent4"/>
                </a:gs>
              </a:gsLst>
              <a:lin ang="0" scaled="1"/>
              <a:tileRect/>
            </a:gradFill>
            <a:prstDash val="solid"/>
            <a:round/>
            <a:headEnd type="none" w="med" len="med"/>
            <a:tailEnd type="none" w="med" len="med"/>
          </a:ln>
          <a:effectLst/>
        </p:spPr>
      </p:cxnSp>
      <p:cxnSp>
        <p:nvCxnSpPr>
          <p:cNvPr id="42" name="Straight Connector 41"/>
          <p:cNvCxnSpPr/>
          <p:nvPr/>
        </p:nvCxnSpPr>
        <p:spPr bwMode="gray">
          <a:xfrm flipH="1" flipV="1">
            <a:off x="4810919" y="3573463"/>
            <a:ext cx="1143000" cy="685800"/>
          </a:xfrm>
          <a:prstGeom prst="line">
            <a:avLst/>
          </a:prstGeom>
          <a:solidFill>
            <a:schemeClr val="accent1"/>
          </a:solidFill>
          <a:ln w="57150" cap="flat" cmpd="sng" algn="ctr">
            <a:solidFill>
              <a:schemeClr val="accent1"/>
            </a:solidFill>
            <a:prstDash val="solid"/>
            <a:round/>
            <a:headEnd type="none" w="med" len="med"/>
            <a:tailEnd type="arrow" w="med" len="med"/>
          </a:ln>
          <a:effectLst>
            <a:outerShdw blurRad="50800" dist="38100" dir="2700000">
              <a:srgbClr val="000000">
                <a:alpha val="43000"/>
              </a:srgbClr>
            </a:outerShdw>
          </a:effectLst>
        </p:spPr>
      </p:cxnSp>
      <p:cxnSp>
        <p:nvCxnSpPr>
          <p:cNvPr id="45" name="Straight Connector 44"/>
          <p:cNvCxnSpPr/>
          <p:nvPr/>
        </p:nvCxnSpPr>
        <p:spPr bwMode="gray">
          <a:xfrm rot="16200000" flipV="1">
            <a:off x="5404366" y="3491146"/>
            <a:ext cx="1370806" cy="12487"/>
          </a:xfrm>
          <a:prstGeom prst="line">
            <a:avLst/>
          </a:prstGeom>
          <a:solidFill>
            <a:schemeClr val="accent1"/>
          </a:solidFill>
          <a:ln w="57150" cap="flat" cmpd="sng" algn="ctr">
            <a:gradFill flip="none" rotWithShape="1">
              <a:gsLst>
                <a:gs pos="0">
                  <a:schemeClr val="accent1">
                    <a:alpha val="50000"/>
                  </a:schemeClr>
                </a:gs>
                <a:gs pos="99000">
                  <a:schemeClr val="accent4">
                    <a:lumMod val="75000"/>
                  </a:schemeClr>
                </a:gs>
              </a:gsLst>
              <a:lin ang="0" scaled="1"/>
              <a:tileRect/>
            </a:gradFill>
            <a:prstDash val="solid"/>
            <a:round/>
            <a:headEnd type="none" w="med" len="med"/>
            <a:tailEnd type="arrow" w="med" len="med"/>
          </a:ln>
          <a:effectLst>
            <a:outerShdw blurRad="50800" dist="38100" dir="2700000">
              <a:srgbClr val="000000">
                <a:alpha val="43000"/>
              </a:srgbClr>
            </a:outerShdw>
          </a:effectLst>
        </p:spPr>
      </p:cxnSp>
      <p:cxnSp>
        <p:nvCxnSpPr>
          <p:cNvPr id="47" name="Straight Connector 46"/>
          <p:cNvCxnSpPr/>
          <p:nvPr/>
        </p:nvCxnSpPr>
        <p:spPr bwMode="gray">
          <a:xfrm flipV="1">
            <a:off x="6225381" y="3573463"/>
            <a:ext cx="1143000" cy="685800"/>
          </a:xfrm>
          <a:prstGeom prst="line">
            <a:avLst/>
          </a:prstGeom>
          <a:solidFill>
            <a:schemeClr val="accent1"/>
          </a:solidFill>
          <a:ln w="57150" cap="flat" cmpd="sng" algn="ctr">
            <a:solidFill>
              <a:schemeClr val="accent1"/>
            </a:solidFill>
            <a:prstDash val="solid"/>
            <a:round/>
            <a:headEnd type="none" w="med" len="med"/>
            <a:tailEnd type="arrow" w="med" len="med"/>
          </a:ln>
          <a:effectLst>
            <a:outerShdw blurRad="50800" dist="38100" dir="2700000">
              <a:srgbClr val="000000">
                <a:alpha val="43000"/>
              </a:srgbClr>
            </a:outerShdw>
          </a:effectLst>
        </p:spPr>
      </p:cxnSp>
      <p:cxnSp>
        <p:nvCxnSpPr>
          <p:cNvPr id="24590" name="Straight Connector 47"/>
          <p:cNvCxnSpPr>
            <a:cxnSpLocks noChangeShapeType="1"/>
          </p:cNvCxnSpPr>
          <p:nvPr/>
        </p:nvCxnSpPr>
        <p:spPr bwMode="gray">
          <a:xfrm rot="5400000" flipH="1" flipV="1">
            <a:off x="5366544" y="3525838"/>
            <a:ext cx="1447800" cy="3175"/>
          </a:xfrm>
          <a:prstGeom prst="line">
            <a:avLst/>
          </a:prstGeom>
          <a:noFill/>
          <a:ln w="57150">
            <a:solidFill>
              <a:srgbClr val="00B050"/>
            </a:solidFill>
            <a:round/>
            <a:headEnd/>
            <a:tailEnd type="arrow" w="med" len="med"/>
          </a:ln>
          <a:effectLst>
            <a:outerShdw dist="38100" dir="2700000" rotWithShape="0">
              <a:srgbClr val="808080">
                <a:alpha val="42998"/>
              </a:srgbClr>
            </a:outerShdw>
          </a:effectLst>
          <a:extLst>
            <a:ext uri="{909E8E84-426E-40dd-AFC4-6F175D3DCCD1}">
              <a14:hiddenFill xmlns="" xmlns:a14="http://schemas.microsoft.com/office/drawing/2010/main">
                <a:noFill/>
              </a14:hiddenFill>
            </a:ext>
          </a:extLst>
        </p:spPr>
      </p:cxnSp>
      <p:sp>
        <p:nvSpPr>
          <p:cNvPr id="7" name="Arc 6"/>
          <p:cNvSpPr>
            <a:spLocks noChangeArrowheads="1"/>
          </p:cNvSpPr>
          <p:nvPr/>
        </p:nvSpPr>
        <p:spPr bwMode="gray">
          <a:xfrm>
            <a:off x="5850732" y="4117975"/>
            <a:ext cx="479425" cy="477838"/>
          </a:xfrm>
          <a:custGeom>
            <a:avLst/>
            <a:gdLst>
              <a:gd name="T0" fmla="*/ 1 w 478118"/>
              <a:gd name="T1" fmla="*/ 238412 h 478118"/>
              <a:gd name="T2" fmla="*/ 239713 w 478118"/>
              <a:gd name="T3" fmla="*/ 238919 h 478118"/>
              <a:gd name="T4" fmla="*/ 479425 w 478118"/>
              <a:gd name="T5" fmla="*/ 238919 h 478118"/>
              <a:gd name="T6" fmla="*/ 0 60000 65536"/>
              <a:gd name="T7" fmla="*/ 0 60000 65536"/>
              <a:gd name="T8" fmla="*/ 0 60000 65536"/>
              <a:gd name="T9" fmla="*/ 1 w 478118"/>
              <a:gd name="T10" fmla="*/ 0 h 478118"/>
              <a:gd name="T11" fmla="*/ 478118 w 478118"/>
              <a:gd name="T12" fmla="*/ 239060 h 478118"/>
            </a:gdLst>
            <a:ahLst/>
            <a:cxnLst>
              <a:cxn ang="T6">
                <a:pos x="T0" y="T1"/>
              </a:cxn>
              <a:cxn ang="T7">
                <a:pos x="T2" y="T3"/>
              </a:cxn>
              <a:cxn ang="T8">
                <a:pos x="T4" y="T5"/>
              </a:cxn>
            </a:cxnLst>
            <a:rect l="T9" t="T10" r="T11" b="T12"/>
            <a:pathLst>
              <a:path w="478118" h="478118" stroke="0">
                <a:moveTo>
                  <a:pt x="1" y="238552"/>
                </a:moveTo>
                <a:lnTo>
                  <a:pt x="0" y="238551"/>
                </a:lnTo>
                <a:cubicBezTo>
                  <a:pt x="280" y="106721"/>
                  <a:pt x="107228" y="-1"/>
                  <a:pt x="239059" y="0"/>
                </a:cubicBezTo>
                <a:cubicBezTo>
                  <a:pt x="371087" y="0"/>
                  <a:pt x="478118" y="107030"/>
                  <a:pt x="478118" y="239059"/>
                </a:cubicBezTo>
                <a:lnTo>
                  <a:pt x="239059" y="239059"/>
                </a:lnTo>
                <a:close/>
              </a:path>
              <a:path w="478118" h="478118" fill="none">
                <a:moveTo>
                  <a:pt x="1" y="238552"/>
                </a:moveTo>
                <a:lnTo>
                  <a:pt x="0" y="238551"/>
                </a:lnTo>
                <a:cubicBezTo>
                  <a:pt x="280" y="106721"/>
                  <a:pt x="107228" y="-1"/>
                  <a:pt x="239059" y="0"/>
                </a:cubicBezTo>
                <a:cubicBezTo>
                  <a:pt x="371087" y="0"/>
                  <a:pt x="478118" y="107030"/>
                  <a:pt x="478118" y="239059"/>
                </a:cubicBezTo>
              </a:path>
            </a:pathLst>
          </a:custGeom>
          <a:solidFill>
            <a:srgbClr val="1B617C"/>
          </a:solidFill>
          <a:ln w="9525">
            <a:noFill/>
            <a:round/>
            <a:headEnd/>
            <a:tailEnd/>
          </a:ln>
          <a:effectLst>
            <a:outerShdw blurRad="63500" dist="38100" dir="19800019" rotWithShape="0">
              <a:srgbClr val="808080">
                <a:alpha val="25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Helvetica" pitchFamily="34" charset="0"/>
              <a:ea typeface="+mn-ea"/>
              <a:cs typeface="+mn-cs"/>
            </a:endParaRPr>
          </a:p>
        </p:txBody>
      </p:sp>
      <p:sp>
        <p:nvSpPr>
          <p:cNvPr id="24592" name="Rectangle 29"/>
          <p:cNvSpPr>
            <a:spLocks noChangeArrowheads="1"/>
          </p:cNvSpPr>
          <p:nvPr/>
        </p:nvSpPr>
        <p:spPr bwMode="auto">
          <a:xfrm>
            <a:off x="2563244" y="2935686"/>
            <a:ext cx="1706339" cy="134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7338" indent="-2873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7338" marR="0" lvl="0" indent="-287338" algn="l" defTabSz="914400" rtl="0" eaLnBrk="1" fontAlgn="auto" latinLnBrk="0" hangingPunct="1">
              <a:lnSpc>
                <a:spcPct val="100000"/>
              </a:lnSpc>
              <a:spcBef>
                <a:spcPts val="0"/>
              </a:spcBef>
              <a:spcAft>
                <a:spcPts val="200"/>
              </a:spcAft>
              <a:buClr>
                <a:srgbClr val="D13333"/>
              </a:buClr>
              <a:buSzPct val="120000"/>
              <a:buFontTx/>
              <a:buNone/>
              <a:tabLst/>
              <a:defRPr/>
            </a:pPr>
            <a:r>
              <a:rPr kumimoji="0" lang="en-US" altLang="en-US" sz="1600" b="1"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Increased risk of:</a:t>
            </a:r>
          </a:p>
          <a:p>
            <a:pPr marL="287338" marR="0" lvl="0" indent="-287338" algn="l" defTabSz="914400" rtl="0" eaLnBrk="1" fontAlgn="auto" latinLnBrk="0" hangingPunct="1">
              <a:lnSpc>
                <a:spcPct val="100000"/>
              </a:lnSpc>
              <a:spcBef>
                <a:spcPts val="0"/>
              </a:spcBef>
              <a:spcAft>
                <a:spcPts val="200"/>
              </a:spcAft>
              <a:buClr>
                <a:srgbClr val="D13333"/>
              </a:buClr>
              <a:buSzPct val="120000"/>
              <a:buFont typeface="Lucida Grande"/>
              <a:buChar char="■"/>
              <a:tabLst/>
              <a:defRPr/>
            </a:pPr>
            <a:r>
              <a:rPr kumimoji="0" lang="en-US" altLang="en-US" sz="1600" b="0"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Rejection </a:t>
            </a:r>
            <a:br>
              <a:rPr kumimoji="0" lang="en-US" altLang="en-US" sz="1600" b="0"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br>
            <a:r>
              <a:rPr kumimoji="0" lang="en-US" altLang="en-US" sz="1600" b="0" i="0" u="none" strike="noStrike" kern="1200" cap="none" spc="0" normalizeH="0" baseline="0" noProof="0">
                <a:ln>
                  <a:noFill/>
                </a:ln>
                <a:solidFill>
                  <a:srgbClr val="4C4C4E"/>
                </a:solidFill>
                <a:effectLst/>
                <a:uLnTx/>
                <a:uFillTx/>
                <a:latin typeface="Calibri" panose="020F0502020204030204"/>
                <a:ea typeface="ＭＳ Ｐゴシック" panose="020B0600070205080204" pitchFamily="34" charset="-128"/>
                <a:cs typeface="+mn-cs"/>
              </a:rPr>
              <a:t>….leading to failure of the organ</a:t>
            </a:r>
          </a:p>
        </p:txBody>
      </p:sp>
      <p:sp>
        <p:nvSpPr>
          <p:cNvPr id="20" name="Rectangle 19"/>
          <p:cNvSpPr/>
          <p:nvPr>
            <p:custDataLst>
              <p:tags r:id="rId1"/>
            </p:custDataLst>
          </p:nvPr>
        </p:nvSpPr>
        <p:spPr bwMode="gray">
          <a:xfrm>
            <a:off x="2286792" y="1138223"/>
            <a:ext cx="7854950" cy="660400"/>
          </a:xfrm>
          <a:prstGeom prst="rect">
            <a:avLst/>
          </a:prstGeom>
          <a:gradFill flip="none" rotWithShape="1">
            <a:gsLst>
              <a:gs pos="0">
                <a:schemeClr val="bg1"/>
              </a:gs>
              <a:gs pos="100000">
                <a:srgbClr val="FFFFFF"/>
              </a:gs>
            </a:gsLst>
            <a:lin ang="16200000" scaled="0"/>
            <a:tileRect/>
          </a:gradFill>
          <a:ln w="28575" cap="flat" cmpd="sng" algn="ctr">
            <a:noFill/>
            <a:prstDash val="solid"/>
            <a:round/>
            <a:headEnd type="none" w="med" len="med"/>
            <a:tailEnd type="none" w="med" len="med"/>
          </a:ln>
          <a:effectLst>
            <a:outerShdw blurRad="50800" dist="38100" dir="2700000">
              <a:srgbClr val="000000">
                <a:alpha val="25000"/>
              </a:srgbClr>
            </a:outerShdw>
          </a:effectLst>
        </p:spPr>
        <p:txBody>
          <a:bodyPr lIns="2743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C4C4E"/>
                </a:solidFill>
                <a:effectLst/>
                <a:uLnTx/>
                <a:uFillTx/>
                <a:latin typeface="Calibri" panose="020F0502020204030204"/>
                <a:ea typeface="+mn-ea"/>
                <a:cs typeface="Helvetica" pitchFamily="34" charset="0"/>
              </a:rPr>
              <a:t>Patients are on life-long immunosuppressive drug therapy</a:t>
            </a:r>
          </a:p>
        </p:txBody>
      </p:sp>
      <p:sp>
        <p:nvSpPr>
          <p:cNvPr id="21" name="Rectangle 20"/>
          <p:cNvSpPr/>
          <p:nvPr>
            <p:custDataLst>
              <p:tags r:id="rId2"/>
            </p:custDataLst>
          </p:nvPr>
        </p:nvSpPr>
        <p:spPr bwMode="gray">
          <a:xfrm>
            <a:off x="2563244" y="4817468"/>
            <a:ext cx="7315200" cy="682625"/>
          </a:xfrm>
          <a:prstGeom prst="rect">
            <a:avLst/>
          </a:prstGeom>
          <a:gradFill flip="none" rotWithShape="1">
            <a:gsLst>
              <a:gs pos="0">
                <a:schemeClr val="bg1"/>
              </a:gs>
              <a:gs pos="100000">
                <a:srgbClr val="FFFFFF"/>
              </a:gs>
            </a:gsLst>
            <a:lin ang="16200000" scaled="0"/>
            <a:tileRect/>
          </a:gradFill>
          <a:ln w="28575" cap="flat" cmpd="sng" algn="ctr">
            <a:noFill/>
            <a:prstDash val="solid"/>
            <a:round/>
            <a:headEnd type="none" w="med" len="med"/>
            <a:tailEnd type="none" w="med" len="med"/>
          </a:ln>
          <a:effectLst>
            <a:outerShdw blurRad="50800" dist="38100" dir="2700000">
              <a:srgbClr val="000000">
                <a:alpha val="25000"/>
              </a:srgbClr>
            </a:outer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Helvetica" pitchFamily="34" charset="0"/>
              </a:rPr>
              <a:t>Transplant Recipients are high value patients in the Health Care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C4C4E"/>
                </a:solidFill>
                <a:effectLst/>
                <a:uLnTx/>
                <a:uFillTx/>
                <a:latin typeface="Calibri" panose="020F0502020204030204"/>
                <a:ea typeface="+mn-ea"/>
                <a:cs typeface="Helvetica" pitchFamily="34" charset="0"/>
              </a:rPr>
              <a:t>Median survival: Kidney: 10 years</a:t>
            </a:r>
            <a:endParaRPr kumimoji="0" lang="en-US" sz="1800" b="1" i="0" u="none" strike="noStrike" kern="1200" cap="none" spc="0" normalizeH="0" baseline="30000" noProof="0">
              <a:ln>
                <a:noFill/>
              </a:ln>
              <a:solidFill>
                <a:srgbClr val="4C4C4E"/>
              </a:solidFill>
              <a:effectLst/>
              <a:uLnTx/>
              <a:uFillTx/>
              <a:latin typeface="Calibri" panose="020F0502020204030204"/>
              <a:ea typeface="+mn-ea"/>
              <a:cs typeface="Helvetica" pitchFamily="34" charset="0"/>
            </a:endParaRPr>
          </a:p>
        </p:txBody>
      </p:sp>
      <p:pic>
        <p:nvPicPr>
          <p:cNvPr id="2459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4520" y="1920082"/>
            <a:ext cx="3590925"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FB9F676A-A181-A643-AF7B-E28BE808829F}"/>
              </a:ext>
            </a:extLst>
          </p:cNvPr>
          <p:cNvSpPr>
            <a:spLocks noChangeArrowheads="1"/>
          </p:cNvSpPr>
          <p:nvPr/>
        </p:nvSpPr>
        <p:spPr bwMode="gray">
          <a:xfrm>
            <a:off x="2747168" y="5623052"/>
            <a:ext cx="6956425" cy="838200"/>
          </a:xfrm>
          <a:prstGeom prst="rect">
            <a:avLst/>
          </a:prstGeom>
          <a:solidFill>
            <a:srgbClr val="D13333"/>
          </a:solidFill>
          <a:ln w="9525">
            <a:noFill/>
            <a:round/>
            <a:headEnd/>
            <a:tailEnd/>
          </a:ln>
          <a:effectLst>
            <a:outerShdw dist="38100" dir="2700000" rotWithShape="0">
              <a:srgbClr val="808080">
                <a:alpha val="42998"/>
              </a:srgbClr>
            </a:outerShdw>
          </a:effectLst>
        </p:spPr>
        <p:txBody>
          <a:bodyPr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OBJECTIVE</a:t>
            </a:r>
            <a:b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Avoid Rejection…While Minimizing Immunosuppression</a:t>
            </a:r>
          </a:p>
        </p:txBody>
      </p:sp>
      <p:sp>
        <p:nvSpPr>
          <p:cNvPr id="3" name="Slide Number Placeholder 2">
            <a:extLst>
              <a:ext uri="{FF2B5EF4-FFF2-40B4-BE49-F238E27FC236}">
                <a16:creationId xmlns:a16="http://schemas.microsoft.com/office/drawing/2014/main" id="{8E34077F-4988-461F-A254-51A42EB8E161}"/>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6</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30386476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1460090" y="442452"/>
            <a:ext cx="91292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MAPLE Clinically Indicated Biopsy Testing Schedule </a:t>
            </a:r>
          </a:p>
        </p:txBody>
      </p:sp>
      <p:sp>
        <p:nvSpPr>
          <p:cNvPr id="3" name="TextBox 2">
            <a:extLst>
              <a:ext uri="{FF2B5EF4-FFF2-40B4-BE49-F238E27FC236}">
                <a16:creationId xmlns:a16="http://schemas.microsoft.com/office/drawing/2014/main" id="{4C9AC5B1-DBCA-B749-939B-9BA200A259BB}"/>
              </a:ext>
            </a:extLst>
          </p:cNvPr>
          <p:cNvSpPr txBox="1"/>
          <p:nvPr/>
        </p:nvSpPr>
        <p:spPr>
          <a:xfrm>
            <a:off x="1460090" y="1410527"/>
            <a:ext cx="10111642" cy="289310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 will be drawn at the time of clinically indicated biopsies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Patients with BPAR will be have peripheral blood biomarkers drawn weekly for 12 weeks before returning the regular surveillance schedule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The serial measurement of </a:t>
            </a:r>
            <a:r>
              <a:rPr kumimoji="0" lang="en-US" sz="2000" b="0" i="0" u="none" strike="noStrike" kern="1200" cap="none" spc="0" normalizeH="0" baseline="0" noProof="0" dirty="0" err="1">
                <a:ln>
                  <a:noFill/>
                </a:ln>
                <a:solidFill>
                  <a:srgbClr val="4C4C4E"/>
                </a:solidFill>
                <a:effectLst/>
                <a:uLnTx/>
                <a:uFillTx/>
                <a:latin typeface="Calibri" panose="020F0502020204030204"/>
                <a:ea typeface="+mn-ea"/>
                <a:cs typeface="+mn-cs"/>
              </a:rPr>
              <a:t>LiverCare</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 will be used to assess the response to rejection treatment, where the levels are anticipated to return to baseline in response to appropriate intervention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FFPE tissue samples from all biopsies will be analyzed with </a:t>
            </a:r>
            <a:r>
              <a:rPr kumimoji="0" lang="en-US" sz="2000" b="0" i="0" u="none" strike="noStrike" kern="1200" cap="none" spc="0" normalizeH="0" baseline="0" noProof="0" dirty="0" err="1">
                <a:ln>
                  <a:noFill/>
                </a:ln>
                <a:solidFill>
                  <a:srgbClr val="4C4C4E"/>
                </a:solidFill>
                <a:effectLst/>
                <a:uLnTx/>
                <a:uFillTx/>
                <a:latin typeface="Calibri" panose="020F0502020204030204"/>
                <a:ea typeface="+mn-ea"/>
                <a:cs typeface="+mn-cs"/>
              </a:rPr>
              <a:t>HistoMap</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 (tissue-based GEP)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C4C4E"/>
              </a:solidFill>
              <a:effectLst/>
              <a:uLnTx/>
              <a:uFillTx/>
              <a:latin typeface="Calibri" panose="020F0502020204030204"/>
              <a:ea typeface="+mn-ea"/>
              <a:cs typeface="Calibri"/>
            </a:endParaRPr>
          </a:p>
        </p:txBody>
      </p:sp>
      <p:grpSp>
        <p:nvGrpSpPr>
          <p:cNvPr id="16" name="Group 15">
            <a:extLst>
              <a:ext uri="{FF2B5EF4-FFF2-40B4-BE49-F238E27FC236}">
                <a16:creationId xmlns:a16="http://schemas.microsoft.com/office/drawing/2014/main" id="{094E1E34-ACF1-EA4E-B29C-3D16D11C96E9}"/>
              </a:ext>
            </a:extLst>
          </p:cNvPr>
          <p:cNvGrpSpPr/>
          <p:nvPr/>
        </p:nvGrpSpPr>
        <p:grpSpPr>
          <a:xfrm>
            <a:off x="1631092" y="4552219"/>
            <a:ext cx="9502347" cy="1557971"/>
            <a:chOff x="1742303" y="4453365"/>
            <a:chExt cx="9502347" cy="1557971"/>
          </a:xfrm>
        </p:grpSpPr>
        <p:sp>
          <p:nvSpPr>
            <p:cNvPr id="6" name="Rounded Rectangle 5">
              <a:extLst>
                <a:ext uri="{FF2B5EF4-FFF2-40B4-BE49-F238E27FC236}">
                  <a16:creationId xmlns:a16="http://schemas.microsoft.com/office/drawing/2014/main" id="{7A2C9CAB-D0D2-9B44-9903-120EB31B0742}"/>
                </a:ext>
              </a:extLst>
            </p:cNvPr>
            <p:cNvSpPr/>
            <p:nvPr/>
          </p:nvSpPr>
          <p:spPr>
            <a:xfrm>
              <a:off x="1742303" y="4743639"/>
              <a:ext cx="3361038" cy="101415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C4C4E">
                      <a:lumMod val="50000"/>
                    </a:srgbClr>
                  </a:solidFill>
                  <a:effectLst/>
                  <a:uLnTx/>
                  <a:uFillTx/>
                  <a:latin typeface="Calibri" panose="020F0502020204030204"/>
                  <a:ea typeface="+mn-ea"/>
                  <a:cs typeface="+mn-cs"/>
                </a:rPr>
                <a:t>LiverCare</a:t>
              </a: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 + clinically indicated biopsy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(e.g. abnormal LFTs, abnormal imaging findings, new DSA)</a:t>
              </a:r>
            </a:p>
          </p:txBody>
        </p:sp>
        <p:cxnSp>
          <p:nvCxnSpPr>
            <p:cNvPr id="8" name="Straight Arrow Connector 7">
              <a:extLst>
                <a:ext uri="{FF2B5EF4-FFF2-40B4-BE49-F238E27FC236}">
                  <a16:creationId xmlns:a16="http://schemas.microsoft.com/office/drawing/2014/main" id="{D133986A-5897-5246-ABDD-596DF1D8EB49}"/>
                </a:ext>
              </a:extLst>
            </p:cNvPr>
            <p:cNvCxnSpPr/>
            <p:nvPr/>
          </p:nvCxnSpPr>
          <p:spPr>
            <a:xfrm flipV="1">
              <a:off x="5383799" y="4715961"/>
              <a:ext cx="881230" cy="396772"/>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B9395EB-B0AB-E043-AA26-4E766E6EFC67}"/>
                </a:ext>
              </a:extLst>
            </p:cNvPr>
            <p:cNvCxnSpPr>
              <a:cxnSpLocks/>
            </p:cNvCxnSpPr>
            <p:nvPr/>
          </p:nvCxnSpPr>
          <p:spPr>
            <a:xfrm>
              <a:off x="5383799" y="5430224"/>
              <a:ext cx="976184" cy="369584"/>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4113C2C4-7FA2-144F-8D48-7C93676D0863}"/>
                </a:ext>
              </a:extLst>
            </p:cNvPr>
            <p:cNvSpPr/>
            <p:nvPr/>
          </p:nvSpPr>
          <p:spPr>
            <a:xfrm>
              <a:off x="6640441" y="4453366"/>
              <a:ext cx="1063052" cy="507079"/>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BPAR</a:t>
              </a:r>
            </a:p>
          </p:txBody>
        </p:sp>
        <p:sp>
          <p:nvSpPr>
            <p:cNvPr id="14" name="Rounded Rectangle 13">
              <a:extLst>
                <a:ext uri="{FF2B5EF4-FFF2-40B4-BE49-F238E27FC236}">
                  <a16:creationId xmlns:a16="http://schemas.microsoft.com/office/drawing/2014/main" id="{9652CE81-E2A9-EB49-9A84-665A51B74EF3}"/>
                </a:ext>
              </a:extLst>
            </p:cNvPr>
            <p:cNvSpPr/>
            <p:nvPr/>
          </p:nvSpPr>
          <p:spPr>
            <a:xfrm>
              <a:off x="6640441" y="5504257"/>
              <a:ext cx="1063052" cy="507079"/>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No BPAR</a:t>
              </a:r>
            </a:p>
          </p:txBody>
        </p:sp>
        <p:cxnSp>
          <p:nvCxnSpPr>
            <p:cNvPr id="15" name="Straight Arrow Connector 14">
              <a:extLst>
                <a:ext uri="{FF2B5EF4-FFF2-40B4-BE49-F238E27FC236}">
                  <a16:creationId xmlns:a16="http://schemas.microsoft.com/office/drawing/2014/main" id="{388D4A42-1924-FB4B-AB00-7783AFC7D9CB}"/>
                </a:ext>
              </a:extLst>
            </p:cNvPr>
            <p:cNvCxnSpPr/>
            <p:nvPr/>
          </p:nvCxnSpPr>
          <p:spPr>
            <a:xfrm>
              <a:off x="7933038" y="4686927"/>
              <a:ext cx="864973" cy="0"/>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6A83B01-4A50-B746-A59E-1E36619357E2}"/>
                </a:ext>
              </a:extLst>
            </p:cNvPr>
            <p:cNvCxnSpPr/>
            <p:nvPr/>
          </p:nvCxnSpPr>
          <p:spPr>
            <a:xfrm>
              <a:off x="7933038" y="5757797"/>
              <a:ext cx="864973" cy="0"/>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4B19049A-1C7B-6746-AFA4-0BC226CE7F17}"/>
                </a:ext>
              </a:extLst>
            </p:cNvPr>
            <p:cNvSpPr/>
            <p:nvPr/>
          </p:nvSpPr>
          <p:spPr>
            <a:xfrm>
              <a:off x="9106085" y="4453365"/>
              <a:ext cx="2138565" cy="507079"/>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Weekly </a:t>
              </a:r>
              <a:r>
                <a:rPr kumimoji="0" lang="en-US" sz="1600" b="0" i="0" u="none" strike="noStrike" kern="1200" cap="none" spc="0" normalizeH="0" baseline="0" noProof="0" dirty="0" err="1">
                  <a:ln>
                    <a:noFill/>
                  </a:ln>
                  <a:solidFill>
                    <a:srgbClr val="4C4C4E">
                      <a:lumMod val="50000"/>
                    </a:srgbClr>
                  </a:solidFill>
                  <a:effectLst/>
                  <a:uLnTx/>
                  <a:uFillTx/>
                  <a:latin typeface="Calibri" panose="020F0502020204030204"/>
                  <a:ea typeface="+mn-ea"/>
                  <a:cs typeface="+mn-cs"/>
                </a:rPr>
                <a:t>LiverCare</a:t>
              </a: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 for 12 weeks</a:t>
              </a:r>
            </a:p>
          </p:txBody>
        </p:sp>
        <p:sp>
          <p:nvSpPr>
            <p:cNvPr id="19" name="Rounded Rectangle 18">
              <a:extLst>
                <a:ext uri="{FF2B5EF4-FFF2-40B4-BE49-F238E27FC236}">
                  <a16:creationId xmlns:a16="http://schemas.microsoft.com/office/drawing/2014/main" id="{160EB07E-62EA-834D-9C40-050B1D859A63}"/>
                </a:ext>
              </a:extLst>
            </p:cNvPr>
            <p:cNvSpPr/>
            <p:nvPr/>
          </p:nvSpPr>
          <p:spPr>
            <a:xfrm>
              <a:off x="9106085" y="5504258"/>
              <a:ext cx="2138565" cy="50707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Regular </a:t>
              </a:r>
              <a:r>
                <a:rPr kumimoji="0" lang="en-US" sz="1600" b="0" i="0" u="none" strike="noStrike" kern="1200" cap="none" spc="0" normalizeH="0" baseline="0" noProof="0" dirty="0" err="1">
                  <a:ln>
                    <a:noFill/>
                  </a:ln>
                  <a:solidFill>
                    <a:srgbClr val="4C4C4E">
                      <a:lumMod val="50000"/>
                    </a:srgbClr>
                  </a:solidFill>
                  <a:effectLst/>
                  <a:uLnTx/>
                  <a:uFillTx/>
                  <a:latin typeface="Calibri" panose="020F0502020204030204"/>
                  <a:ea typeface="+mn-ea"/>
                  <a:cs typeface="+mn-cs"/>
                </a:rPr>
                <a:t>LiverCare</a:t>
              </a:r>
              <a:r>
                <a:rPr kumimoji="0" lang="en-US" sz="1600" b="0"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 surveillance schedule</a:t>
              </a:r>
            </a:p>
          </p:txBody>
        </p:sp>
      </p:grpSp>
    </p:spTree>
    <p:extLst>
      <p:ext uri="{BB962C8B-B14F-4D97-AF65-F5344CB8AC3E}">
        <p14:creationId xmlns:p14="http://schemas.microsoft.com/office/powerpoint/2010/main" val="587807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5BD4A8A-017E-7848-A697-80867D6FD01A}"/>
              </a:ext>
            </a:extLst>
          </p:cNvPr>
          <p:cNvGrpSpPr/>
          <p:nvPr/>
        </p:nvGrpSpPr>
        <p:grpSpPr>
          <a:xfrm>
            <a:off x="1548226" y="4322223"/>
            <a:ext cx="4995794" cy="1560458"/>
            <a:chOff x="1416547" y="2856425"/>
            <a:chExt cx="5312072" cy="1453726"/>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3D18A21C-201A-D34C-9D57-33C33D8BF5CD}"/>
                </a:ext>
              </a:extLst>
            </p:cNvPr>
            <p:cNvPicPr>
              <a:picLocks noChangeAspect="1"/>
            </p:cNvPicPr>
            <p:nvPr/>
          </p:nvPicPr>
          <p:blipFill>
            <a:blip r:embed="rId2"/>
            <a:stretch>
              <a:fillRect/>
            </a:stretch>
          </p:blipFill>
          <p:spPr>
            <a:xfrm>
              <a:off x="1416547" y="2856425"/>
              <a:ext cx="5312072" cy="769683"/>
            </a:xfrm>
            <a:prstGeom prst="rect">
              <a:avLst/>
            </a:prstGeom>
          </p:spPr>
        </p:pic>
        <p:pic>
          <p:nvPicPr>
            <p:cNvPr id="5" name="Picture 4">
              <a:extLst>
                <a:ext uri="{FF2B5EF4-FFF2-40B4-BE49-F238E27FC236}">
                  <a16:creationId xmlns:a16="http://schemas.microsoft.com/office/drawing/2014/main" id="{CD4FF034-3AD3-FE4D-9F2F-BD1D0DFF184E}"/>
                </a:ext>
              </a:extLst>
            </p:cNvPr>
            <p:cNvPicPr>
              <a:picLocks noChangeAspect="1"/>
            </p:cNvPicPr>
            <p:nvPr/>
          </p:nvPicPr>
          <p:blipFill>
            <a:blip r:embed="rId3"/>
            <a:stretch>
              <a:fillRect/>
            </a:stretch>
          </p:blipFill>
          <p:spPr>
            <a:xfrm>
              <a:off x="1460090" y="3626108"/>
              <a:ext cx="3386010" cy="684043"/>
            </a:xfrm>
            <a:prstGeom prst="rect">
              <a:avLst/>
            </a:prstGeom>
          </p:spPr>
        </p:pic>
      </p:grpSp>
      <p:pic>
        <p:nvPicPr>
          <p:cNvPr id="3" name="Picture 2">
            <a:extLst>
              <a:ext uri="{FF2B5EF4-FFF2-40B4-BE49-F238E27FC236}">
                <a16:creationId xmlns:a16="http://schemas.microsoft.com/office/drawing/2014/main" id="{964039B4-835E-5342-A46D-38A1766C29E0}"/>
              </a:ext>
            </a:extLst>
          </p:cNvPr>
          <p:cNvPicPr>
            <a:picLocks noChangeAspect="1"/>
          </p:cNvPicPr>
          <p:nvPr/>
        </p:nvPicPr>
        <p:blipFill>
          <a:blip r:embed="rId4"/>
          <a:stretch>
            <a:fillRect/>
          </a:stretch>
        </p:blipFill>
        <p:spPr>
          <a:xfrm>
            <a:off x="1460090" y="1964687"/>
            <a:ext cx="5482937" cy="186918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0FB405E-09D9-C74F-8340-03FBBF636020}"/>
              </a:ext>
            </a:extLst>
          </p:cNvPr>
          <p:cNvPicPr>
            <a:picLocks noChangeAspect="1"/>
          </p:cNvPicPr>
          <p:nvPr/>
        </p:nvPicPr>
        <p:blipFill>
          <a:blip r:embed="rId5"/>
          <a:stretch>
            <a:fillRect/>
          </a:stretch>
        </p:blipFill>
        <p:spPr>
          <a:xfrm>
            <a:off x="7436385" y="4201005"/>
            <a:ext cx="4623411" cy="168167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1FC4804-26E6-AB41-9B7B-A71E05A531A7}"/>
              </a:ext>
            </a:extLst>
          </p:cNvPr>
          <p:cNvPicPr>
            <a:picLocks noChangeAspect="1"/>
          </p:cNvPicPr>
          <p:nvPr/>
        </p:nvPicPr>
        <p:blipFill>
          <a:blip r:embed="rId6"/>
          <a:stretch>
            <a:fillRect/>
          </a:stretch>
        </p:blipFill>
        <p:spPr>
          <a:xfrm>
            <a:off x="7432065" y="1964687"/>
            <a:ext cx="4627736" cy="1869183"/>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32E207E-686B-4E4B-897A-CFD70AD3E5C9}"/>
              </a:ext>
            </a:extLst>
          </p:cNvPr>
          <p:cNvSpPr txBox="1"/>
          <p:nvPr/>
        </p:nvSpPr>
        <p:spPr>
          <a:xfrm>
            <a:off x="1460090" y="436710"/>
            <a:ext cx="998819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How can we shift the paradigm and utilize molecular tools to safely titrate immunosuppression?</a:t>
            </a:r>
          </a:p>
        </p:txBody>
      </p:sp>
    </p:spTree>
    <p:extLst>
      <p:ext uri="{BB962C8B-B14F-4D97-AF65-F5344CB8AC3E}">
        <p14:creationId xmlns:p14="http://schemas.microsoft.com/office/powerpoint/2010/main" val="2537328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EFC6CE-7EE3-4AE3-AD32-5F458E396B54}"/>
              </a:ext>
            </a:extLst>
          </p:cNvPr>
          <p:cNvSpPr>
            <a:spLocks noGrp="1"/>
          </p:cNvSpPr>
          <p:nvPr>
            <p:ph type="body" sz="quarter" idx="11"/>
          </p:nvPr>
        </p:nvSpPr>
        <p:spPr/>
        <p:txBody>
          <a:bodyPr/>
          <a:lstStyle/>
          <a:p>
            <a:r>
              <a:rPr lang="en-US"/>
              <a:t>TEAMMATE</a:t>
            </a:r>
          </a:p>
        </p:txBody>
      </p:sp>
      <p:sp>
        <p:nvSpPr>
          <p:cNvPr id="4" name="Text Placeholder 3">
            <a:extLst>
              <a:ext uri="{FF2B5EF4-FFF2-40B4-BE49-F238E27FC236}">
                <a16:creationId xmlns:a16="http://schemas.microsoft.com/office/drawing/2014/main" id="{853216D1-96F8-495E-AEEC-BAFF2E78E02C}"/>
              </a:ext>
            </a:extLst>
          </p:cNvPr>
          <p:cNvSpPr>
            <a:spLocks noGrp="1"/>
          </p:cNvSpPr>
          <p:nvPr>
            <p:ph type="body" sz="quarter" idx="17"/>
          </p:nvPr>
        </p:nvSpPr>
        <p:spPr>
          <a:xfrm>
            <a:off x="1694314" y="1092202"/>
            <a:ext cx="9756203" cy="702731"/>
          </a:xfrm>
        </p:spPr>
        <p:txBody>
          <a:bodyPr/>
          <a:lstStyle/>
          <a:p>
            <a:r>
              <a:rPr lang="en-US"/>
              <a:t>T</a:t>
            </a:r>
            <a:r>
              <a:rPr lang="en-US" b="0"/>
              <a:t>echnology </a:t>
            </a:r>
            <a:r>
              <a:rPr lang="en-US"/>
              <a:t>E</a:t>
            </a:r>
            <a:r>
              <a:rPr lang="en-US" b="0"/>
              <a:t>nabled </a:t>
            </a:r>
            <a:r>
              <a:rPr lang="en-US"/>
              <a:t>A</a:t>
            </a:r>
            <a:r>
              <a:rPr lang="en-US" b="0"/>
              <a:t>nd </a:t>
            </a:r>
            <a:r>
              <a:rPr lang="en-US"/>
              <a:t>M</a:t>
            </a:r>
            <a:r>
              <a:rPr lang="en-US" b="0"/>
              <a:t>olecular </a:t>
            </a:r>
            <a:r>
              <a:rPr lang="en-US"/>
              <a:t>M</a:t>
            </a:r>
            <a:r>
              <a:rPr lang="en-US" b="0"/>
              <a:t>onitoring of the </a:t>
            </a:r>
            <a:r>
              <a:rPr lang="en-US"/>
              <a:t>A</a:t>
            </a:r>
            <a:r>
              <a:rPr lang="en-US" b="0"/>
              <a:t>llograft and </a:t>
            </a:r>
            <a:r>
              <a:rPr lang="en-US"/>
              <a:t>T</a:t>
            </a:r>
            <a:r>
              <a:rPr lang="en-US" b="0"/>
              <a:t>ransplant </a:t>
            </a:r>
            <a:r>
              <a:rPr lang="en-US" b="0" err="1"/>
              <a:t>r</a:t>
            </a:r>
            <a:r>
              <a:rPr lang="en-US" err="1"/>
              <a:t>E</a:t>
            </a:r>
            <a:r>
              <a:rPr lang="en-US" b="0" err="1"/>
              <a:t>cipients</a:t>
            </a:r>
            <a:endParaRPr lang="en-US" b="0"/>
          </a:p>
        </p:txBody>
      </p:sp>
      <p:pic>
        <p:nvPicPr>
          <p:cNvPr id="5" name="Picture 4" descr="Logo, company name&#10;&#10;Description automatically generated">
            <a:extLst>
              <a:ext uri="{FF2B5EF4-FFF2-40B4-BE49-F238E27FC236}">
                <a16:creationId xmlns:a16="http://schemas.microsoft.com/office/drawing/2014/main" id="{54683C35-5808-41B6-BD44-99EE4DE9EA06}"/>
              </a:ext>
            </a:extLst>
          </p:cNvPr>
          <p:cNvPicPr>
            <a:picLocks noChangeAspect="1"/>
          </p:cNvPicPr>
          <p:nvPr/>
        </p:nvPicPr>
        <p:blipFill>
          <a:blip r:embed="rId3"/>
          <a:stretch>
            <a:fillRect/>
          </a:stretch>
        </p:blipFill>
        <p:spPr>
          <a:xfrm>
            <a:off x="4379768" y="2228765"/>
            <a:ext cx="3432464" cy="3410030"/>
          </a:xfrm>
          <a:prstGeom prst="rect">
            <a:avLst/>
          </a:prstGeom>
        </p:spPr>
      </p:pic>
    </p:spTree>
    <p:extLst>
      <p:ext uri="{BB962C8B-B14F-4D97-AF65-F5344CB8AC3E}">
        <p14:creationId xmlns:p14="http://schemas.microsoft.com/office/powerpoint/2010/main" val="3378214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3ED1D-952F-594F-9970-BC4B99A369CA}"/>
              </a:ext>
            </a:extLst>
          </p:cNvPr>
          <p:cNvSpPr>
            <a:spLocks noGrp="1"/>
          </p:cNvSpPr>
          <p:nvPr>
            <p:ph sz="quarter" idx="16"/>
          </p:nvPr>
        </p:nvSpPr>
        <p:spPr>
          <a:xfrm>
            <a:off x="1694315" y="1230074"/>
            <a:ext cx="6094414" cy="5325761"/>
          </a:xfrm>
        </p:spPr>
        <p:txBody>
          <a:bodyPr>
            <a:normAutofit/>
          </a:bodyPr>
          <a:lstStyle/>
          <a:p>
            <a:r>
              <a:rPr lang="en-US" sz="2400"/>
              <a:t>Definition</a:t>
            </a:r>
          </a:p>
          <a:p>
            <a:pPr lvl="1"/>
            <a:r>
              <a:rPr lang="en-US" sz="2000"/>
              <a:t>Medical and public health practice supported by mobile devices, such as cell phones, patient monitoring devices, personal digital assistants, and other wireless devices.</a:t>
            </a:r>
          </a:p>
          <a:p>
            <a:endParaRPr lang="en-US" sz="2400"/>
          </a:p>
          <a:p>
            <a:r>
              <a:rPr lang="en-US" sz="2400"/>
              <a:t>Goals</a:t>
            </a:r>
          </a:p>
          <a:p>
            <a:pPr lvl="1"/>
            <a:r>
              <a:rPr lang="en-US" sz="2000"/>
              <a:t>To improve delivery of healthcare</a:t>
            </a:r>
          </a:p>
          <a:p>
            <a:pPr lvl="2"/>
            <a:r>
              <a:rPr lang="en-US" sz="1600"/>
              <a:t>Improve quality and access</a:t>
            </a:r>
          </a:p>
          <a:p>
            <a:pPr lvl="2"/>
            <a:r>
              <a:rPr lang="en-US" sz="1600"/>
              <a:t>Care-coordination</a:t>
            </a:r>
          </a:p>
          <a:p>
            <a:pPr lvl="2"/>
            <a:r>
              <a:rPr lang="en-US" sz="1600"/>
              <a:t>Lower rehospitalization</a:t>
            </a:r>
          </a:p>
          <a:p>
            <a:pPr lvl="2"/>
            <a:r>
              <a:rPr lang="en-US" sz="1600"/>
              <a:t>Improve outcomes</a:t>
            </a:r>
          </a:p>
          <a:p>
            <a:pPr lvl="2"/>
            <a:r>
              <a:rPr lang="en-US" sz="1600"/>
              <a:t>Monitor patients in real time</a:t>
            </a:r>
          </a:p>
          <a:p>
            <a:pPr lvl="2"/>
            <a:r>
              <a:rPr lang="en-US" sz="1600"/>
              <a:t>Possibilities are endless!</a:t>
            </a:r>
          </a:p>
        </p:txBody>
      </p:sp>
      <p:sp>
        <p:nvSpPr>
          <p:cNvPr id="3" name="Text Placeholder 2">
            <a:extLst>
              <a:ext uri="{FF2B5EF4-FFF2-40B4-BE49-F238E27FC236}">
                <a16:creationId xmlns:a16="http://schemas.microsoft.com/office/drawing/2014/main" id="{5CAD1987-A4E2-2A4C-8D55-5FE3B163A230}"/>
              </a:ext>
            </a:extLst>
          </p:cNvPr>
          <p:cNvSpPr>
            <a:spLocks noGrp="1"/>
          </p:cNvSpPr>
          <p:nvPr>
            <p:ph type="body" sz="quarter" idx="11"/>
          </p:nvPr>
        </p:nvSpPr>
        <p:spPr/>
        <p:txBody>
          <a:bodyPr vert="horz" lIns="91440" tIns="45720" rIns="91440" bIns="45720" rtlCol="0" anchor="b" anchorCtr="0">
            <a:noAutofit/>
          </a:bodyPr>
          <a:lstStyle/>
          <a:p>
            <a:pPr>
              <a:spcBef>
                <a:spcPct val="20000"/>
              </a:spcBef>
            </a:pPr>
            <a:r>
              <a:rPr lang="en-US" sz="3000">
                <a:solidFill>
                  <a:schemeClr val="tx1">
                    <a:lumMod val="95000"/>
                    <a:lumOff val="5000"/>
                  </a:schemeClr>
                </a:solidFill>
                <a:latin typeface="Calibri" panose="020F0502020204030204" pitchFamily="34" charset="0"/>
                <a:cs typeface="Calibri" panose="020F0502020204030204" pitchFamily="34" charset="0"/>
              </a:rPr>
              <a:t>mHealth</a:t>
            </a:r>
          </a:p>
        </p:txBody>
      </p:sp>
      <p:sp>
        <p:nvSpPr>
          <p:cNvPr id="7" name="TextBox 6">
            <a:extLst>
              <a:ext uri="{FF2B5EF4-FFF2-40B4-BE49-F238E27FC236}">
                <a16:creationId xmlns:a16="http://schemas.microsoft.com/office/drawing/2014/main" id="{BE5D0BE2-44DA-624F-BA2F-1CBB2F2B24F2}"/>
              </a:ext>
            </a:extLst>
          </p:cNvPr>
          <p:cNvSpPr txBox="1"/>
          <p:nvPr/>
        </p:nvSpPr>
        <p:spPr>
          <a:xfrm>
            <a:off x="933914" y="6555835"/>
            <a:ext cx="36699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latin typeface="Calibri"/>
                <a:ea typeface="+mn-ea"/>
                <a:cs typeface="+mn-cs"/>
              </a:rPr>
              <a:t>The Global Observatory for eHealth</a:t>
            </a:r>
            <a:endParaRPr kumimoji="0" lang="en-US" sz="1000" b="0" i="0" u="none" strike="noStrike" kern="1200" cap="none" spc="0" normalizeH="0" baseline="0" noProof="0">
              <a:ln>
                <a:noFill/>
              </a:ln>
              <a:solidFill>
                <a:srgbClr val="4C4C4E"/>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31EABF4B-A811-40F2-BE30-F7EBCC31A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117" y="1889423"/>
            <a:ext cx="3451890" cy="345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11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D1987-A4E2-2A4C-8D55-5FE3B163A230}"/>
              </a:ext>
            </a:extLst>
          </p:cNvPr>
          <p:cNvSpPr>
            <a:spLocks noGrp="1"/>
          </p:cNvSpPr>
          <p:nvPr>
            <p:ph type="body" sz="quarter" idx="11"/>
          </p:nvPr>
        </p:nvSpPr>
        <p:spPr>
          <a:xfrm>
            <a:off x="711088" y="254731"/>
            <a:ext cx="9782253" cy="517156"/>
          </a:xfrm>
        </p:spPr>
        <p:txBody>
          <a:bodyPr vert="horz" lIns="91440" tIns="45720" rIns="91440" bIns="45720" rtlCol="0" anchor="b" anchorCtr="0">
            <a:noAutofit/>
          </a:bodyPr>
          <a:lstStyle/>
          <a:p>
            <a:pPr>
              <a:lnSpc>
                <a:spcPct val="90000"/>
              </a:lnSpc>
            </a:pPr>
            <a:r>
              <a:rPr lang="en-US" sz="3000">
                <a:solidFill>
                  <a:srgbClr val="C00000"/>
                </a:solidFill>
              </a:rPr>
              <a:t>Utilization of mHealth in various disease states</a:t>
            </a:r>
          </a:p>
        </p:txBody>
      </p:sp>
      <p:pic>
        <p:nvPicPr>
          <p:cNvPr id="5" name="Picture 4">
            <a:extLst>
              <a:ext uri="{FF2B5EF4-FFF2-40B4-BE49-F238E27FC236}">
                <a16:creationId xmlns:a16="http://schemas.microsoft.com/office/drawing/2014/main" id="{BDE5F8B1-B8CC-D54D-AC5F-89E2A13B6195}"/>
              </a:ext>
            </a:extLst>
          </p:cNvPr>
          <p:cNvPicPr>
            <a:picLocks noChangeAspect="1"/>
          </p:cNvPicPr>
          <p:nvPr/>
        </p:nvPicPr>
        <p:blipFill>
          <a:blip r:embed="rId3"/>
          <a:stretch>
            <a:fillRect/>
          </a:stretch>
        </p:blipFill>
        <p:spPr>
          <a:xfrm>
            <a:off x="744939" y="888421"/>
            <a:ext cx="5183913" cy="142350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C7990D0-421F-AA40-8CDE-F86D3B11593F}"/>
              </a:ext>
            </a:extLst>
          </p:cNvPr>
          <p:cNvPicPr>
            <a:picLocks noChangeAspect="1"/>
          </p:cNvPicPr>
          <p:nvPr/>
        </p:nvPicPr>
        <p:blipFill>
          <a:blip r:embed="rId4"/>
          <a:stretch>
            <a:fillRect/>
          </a:stretch>
        </p:blipFill>
        <p:spPr>
          <a:xfrm>
            <a:off x="6263149" y="973366"/>
            <a:ext cx="5753430" cy="122724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ext Placeholder 2">
            <a:extLst>
              <a:ext uri="{FF2B5EF4-FFF2-40B4-BE49-F238E27FC236}">
                <a16:creationId xmlns:a16="http://schemas.microsoft.com/office/drawing/2014/main" id="{B9676A01-8A40-443F-A6C1-5A878976A4DB}"/>
              </a:ext>
            </a:extLst>
          </p:cNvPr>
          <p:cNvSpPr txBox="1">
            <a:spLocks/>
          </p:cNvSpPr>
          <p:nvPr/>
        </p:nvSpPr>
        <p:spPr>
          <a:xfrm>
            <a:off x="711088" y="2525435"/>
            <a:ext cx="9782253" cy="517156"/>
          </a:xfrm>
          <a:prstGeom prst="rect">
            <a:avLst/>
          </a:prstGeom>
        </p:spPr>
        <p:txBody>
          <a:bodyPr vert="horz" lIns="91440" tIns="45720" rIns="91440" bIns="45720" rtlCol="0" anchor="b" anchorCtr="0">
            <a:noAutofit/>
          </a:bodyPr>
          <a:lstStyle>
            <a:lvl1pPr indent="0" defTabSz="342900" fontAlgn="base">
              <a:lnSpc>
                <a:spcPct val="90000"/>
              </a:lnSpc>
              <a:spcBef>
                <a:spcPct val="20000"/>
              </a:spcBef>
              <a:spcAft>
                <a:spcPct val="0"/>
              </a:spcAft>
              <a:buClr>
                <a:schemeClr val="accent1"/>
              </a:buClr>
              <a:buFont typeface="Arial" charset="0"/>
              <a:buNone/>
              <a:defRPr lang="en-US" sz="3000" b="1" i="0">
                <a:solidFill>
                  <a:srgbClr val="C00000"/>
                </a:solidFill>
                <a:latin typeface="Calibri" panose="020F0502020204030204" pitchFamily="34" charset="0"/>
                <a:ea typeface="ＭＳ Ｐゴシック" charset="0"/>
                <a:cs typeface="Calibri" panose="020F0502020204030204" pitchFamily="34" charset="0"/>
              </a:defRPr>
            </a:lvl1pPr>
            <a:lvl2pPr marL="557213" indent="-214313" defTabSz="342900" fontAlgn="base">
              <a:spcBef>
                <a:spcPct val="20000"/>
              </a:spcBef>
              <a:spcAft>
                <a:spcPct val="0"/>
              </a:spcAft>
              <a:buClr>
                <a:schemeClr val="accent1"/>
              </a:buClr>
              <a:buFont typeface="Arial" charset="0"/>
              <a:buChar char="–"/>
              <a:defRPr lang="en-US" dirty="0" smtClean="0">
                <a:ea typeface="ＭＳ Ｐゴシック" charset="0"/>
              </a:defRPr>
            </a:lvl2pPr>
            <a:lvl3pPr marL="859631" indent="-173831" defTabSz="342900" fontAlgn="base">
              <a:spcBef>
                <a:spcPct val="20000"/>
              </a:spcBef>
              <a:spcAft>
                <a:spcPct val="0"/>
              </a:spcAft>
              <a:buClr>
                <a:schemeClr val="accent1"/>
              </a:buClr>
              <a:buFont typeface="Arial" panose="020B0604020202020204" pitchFamily="34" charset="0"/>
              <a:buChar char="•"/>
              <a:defRPr lang="en-US" sz="1500" dirty="0" smtClean="0">
                <a:ea typeface="ＭＳ Ｐゴシック" charset="0"/>
              </a:defRPr>
            </a:lvl3pPr>
            <a:lvl4pPr marL="1110854" indent="-171450" defTabSz="342900" fontAlgn="base">
              <a:spcBef>
                <a:spcPct val="20000"/>
              </a:spcBef>
              <a:spcAft>
                <a:spcPct val="0"/>
              </a:spcAft>
              <a:buClr>
                <a:schemeClr val="accent1"/>
              </a:buClr>
              <a:buFont typeface="Arial" charset="0"/>
              <a:buChar char="–"/>
              <a:defRPr lang="en-US" sz="1500" dirty="0" smtClean="0">
                <a:ea typeface="ＭＳ Ｐゴシック" charset="0"/>
              </a:defRPr>
            </a:lvl4pPr>
            <a:lvl5pPr marL="1328738" indent="-171450" defTabSz="342900" fontAlgn="base">
              <a:spcBef>
                <a:spcPct val="20000"/>
              </a:spcBef>
              <a:spcAft>
                <a:spcPct val="0"/>
              </a:spcAft>
              <a:buClr>
                <a:schemeClr val="accent1"/>
              </a:buClr>
              <a:buFont typeface="Arial" panose="020B0604020202020204" pitchFamily="34" charset="0"/>
              <a:buChar char="•"/>
              <a:defRPr lang="en-US" sz="1350" dirty="0" smtClean="0">
                <a:ea typeface="ＭＳ Ｐゴシック" charset="0"/>
              </a:defRPr>
            </a:lvl5pPr>
            <a:lvl6pPr marL="1885950" indent="-171450" defTabSz="342900">
              <a:spcBef>
                <a:spcPct val="20000"/>
              </a:spcBef>
              <a:buFont typeface="Arial"/>
              <a:buChar char="•"/>
              <a:defRPr sz="1500"/>
            </a:lvl6pPr>
            <a:lvl7pPr marL="2228850" indent="-171450" defTabSz="342900">
              <a:spcBef>
                <a:spcPct val="20000"/>
              </a:spcBef>
              <a:buFont typeface="Arial"/>
              <a:buChar char="•"/>
              <a:defRPr sz="1500"/>
            </a:lvl7pPr>
            <a:lvl8pPr marL="2571750" indent="-171450" defTabSz="342900">
              <a:spcBef>
                <a:spcPct val="20000"/>
              </a:spcBef>
              <a:buFont typeface="Arial"/>
              <a:buChar char="•"/>
              <a:defRPr sz="1500"/>
            </a:lvl8pPr>
            <a:lvl9pPr marL="2914650" indent="-171450" defTabSz="342900">
              <a:spcBef>
                <a:spcPct val="20000"/>
              </a:spcBef>
              <a:buFont typeface="Arial"/>
              <a:buChar char="•"/>
              <a:defRPr sz="1500"/>
            </a:lvl9pPr>
          </a:lstStyle>
          <a:p>
            <a:pPr marL="0" marR="0" lvl="0" indent="0" algn="l" defTabSz="342900" rtl="0" eaLnBrk="1" fontAlgn="base" latinLnBrk="0" hangingPunct="1">
              <a:lnSpc>
                <a:spcPct val="90000"/>
              </a:lnSpc>
              <a:spcBef>
                <a:spcPct val="20000"/>
              </a:spcBef>
              <a:spcAft>
                <a:spcPct val="0"/>
              </a:spcAft>
              <a:buClr>
                <a:srgbClr val="D13333"/>
              </a:buClr>
              <a:buSzTx/>
              <a:buFont typeface="Arial" charset="0"/>
              <a:buNone/>
              <a:tabLst/>
              <a:defRPr/>
            </a:pPr>
            <a:r>
              <a:rPr kumimoji="0" lang="en-US" sz="3000" b="1" i="0" u="none" strike="noStrike" kern="1200" cap="none" spc="0" normalizeH="0" baseline="0" noProof="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mHealth in transplant recipients</a:t>
            </a:r>
          </a:p>
        </p:txBody>
      </p:sp>
      <p:pic>
        <p:nvPicPr>
          <p:cNvPr id="10" name="Picture 9">
            <a:extLst>
              <a:ext uri="{FF2B5EF4-FFF2-40B4-BE49-F238E27FC236}">
                <a16:creationId xmlns:a16="http://schemas.microsoft.com/office/drawing/2014/main" id="{56D6F5B1-023B-42EC-B1AE-30F85903185D}"/>
              </a:ext>
            </a:extLst>
          </p:cNvPr>
          <p:cNvPicPr>
            <a:picLocks noChangeAspect="1"/>
          </p:cNvPicPr>
          <p:nvPr/>
        </p:nvPicPr>
        <p:blipFill>
          <a:blip r:embed="rId5"/>
          <a:stretch>
            <a:fillRect/>
          </a:stretch>
        </p:blipFill>
        <p:spPr>
          <a:xfrm>
            <a:off x="912086" y="3142873"/>
            <a:ext cx="5529226" cy="123918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7FFD1B7-DA0E-4044-88F6-7A532B2539D7}"/>
              </a:ext>
            </a:extLst>
          </p:cNvPr>
          <p:cNvPicPr>
            <a:picLocks noChangeAspect="1"/>
          </p:cNvPicPr>
          <p:nvPr/>
        </p:nvPicPr>
        <p:blipFill>
          <a:blip r:embed="rId6"/>
          <a:stretch>
            <a:fillRect/>
          </a:stretch>
        </p:blipFill>
        <p:spPr>
          <a:xfrm>
            <a:off x="6749734" y="3142873"/>
            <a:ext cx="5104500" cy="117176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5A00879D-2B8E-4DD1-992D-B8DAF406A689}"/>
              </a:ext>
            </a:extLst>
          </p:cNvPr>
          <p:cNvPicPr>
            <a:picLocks noChangeAspect="1"/>
          </p:cNvPicPr>
          <p:nvPr/>
        </p:nvPicPr>
        <p:blipFill>
          <a:blip r:embed="rId7"/>
          <a:stretch>
            <a:fillRect/>
          </a:stretch>
        </p:blipFill>
        <p:spPr>
          <a:xfrm>
            <a:off x="7126688" y="4657931"/>
            <a:ext cx="4727546" cy="142874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3D3E3C9-B0E8-1141-8E5D-CA32DD6C3313}"/>
              </a:ext>
            </a:extLst>
          </p:cNvPr>
          <p:cNvPicPr>
            <a:picLocks noChangeAspect="1"/>
          </p:cNvPicPr>
          <p:nvPr/>
        </p:nvPicPr>
        <p:blipFill>
          <a:blip r:embed="rId8"/>
          <a:stretch>
            <a:fillRect/>
          </a:stretch>
        </p:blipFill>
        <p:spPr>
          <a:xfrm>
            <a:off x="946718" y="4582626"/>
            <a:ext cx="5803016" cy="1934339"/>
          </a:xfrm>
          <a:prstGeom prst="rect">
            <a:avLst/>
          </a:prstGeom>
          <a:ln w="38100" cap="sq">
            <a:solidFill>
              <a:schemeClr val="tx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2190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E2022A-0B09-4487-B336-640AACCA4175}"/>
              </a:ext>
            </a:extLst>
          </p:cNvPr>
          <p:cNvSpPr/>
          <p:nvPr/>
        </p:nvSpPr>
        <p:spPr>
          <a:xfrm>
            <a:off x="3989915" y="2134589"/>
            <a:ext cx="2568310" cy="304282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30.3% (90-day)</a:t>
            </a:r>
            <a:r>
              <a:rPr kumimoji="0" lang="en-US" sz="1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1</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18.8% (30-day)</a:t>
            </a:r>
            <a:r>
              <a:rPr kumimoji="0" lang="en-US" sz="1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a:ea typeface="+mn-ea"/>
                <a:cs typeface="+mn-cs"/>
              </a:rPr>
              <a:t>26.8% (90-day)</a:t>
            </a:r>
            <a:r>
              <a:rPr kumimoji="0" lang="en-US" sz="1800" b="0" i="0" u="none" strike="noStrike" kern="1200" cap="none" spc="0" normalizeH="0" baseline="30000" noProof="0">
                <a:ln>
                  <a:noFill/>
                </a:ln>
                <a:solidFill>
                  <a:srgbClr val="4C4C4E"/>
                </a:solidFill>
                <a:effectLst/>
                <a:uLnTx/>
                <a:uFillTx/>
                <a:latin typeface="Calibri"/>
                <a:ea typeface="+mn-ea"/>
                <a:cs typeface="+mn-cs"/>
              </a:rPr>
              <a:t>3</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29.8% - 45.4% (30-day)</a:t>
            </a:r>
            <a:r>
              <a:rPr kumimoji="0" lang="en-US" sz="1800" b="0" i="0" u="none" strike="noStrike" kern="1200" cap="none" spc="0" normalizeH="0" baseline="30000" noProof="0">
                <a:ln>
                  <a:noFill/>
                </a:ln>
                <a:solidFill>
                  <a:srgbClr val="4C4C4E"/>
                </a:solidFill>
                <a:effectLst/>
                <a:uLnTx/>
                <a:uFillTx/>
                <a:latin typeface="Calibri" panose="020F0502020204030204" pitchFamily="34" charset="0"/>
                <a:ea typeface="Calibri" panose="020F0502020204030204" pitchFamily="34" charset="0"/>
                <a:cs typeface="Times New Roman" panose="02020603050405020304" pitchFamily="18" charset="0"/>
              </a:rPr>
              <a:t>4</a:t>
            </a:r>
          </a:p>
        </p:txBody>
      </p:sp>
      <p:sp>
        <p:nvSpPr>
          <p:cNvPr id="3" name="Rectangle 2">
            <a:extLst>
              <a:ext uri="{FF2B5EF4-FFF2-40B4-BE49-F238E27FC236}">
                <a16:creationId xmlns:a16="http://schemas.microsoft.com/office/drawing/2014/main" id="{1621A581-3520-49FB-86D9-CB440385710A}"/>
              </a:ext>
            </a:extLst>
          </p:cNvPr>
          <p:cNvSpPr/>
          <p:nvPr/>
        </p:nvSpPr>
        <p:spPr>
          <a:xfrm>
            <a:off x="2194533" y="2062957"/>
            <a:ext cx="1770077" cy="511728"/>
          </a:xfrm>
          <a:prstGeom prst="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Liver</a:t>
            </a:r>
            <a:r>
              <a:rPr kumimoji="0" lang="en-US" sz="1800" b="1" i="0" u="none" strike="noStrike" kern="1200" cap="none" spc="0" normalizeH="0" baseline="0" noProof="0">
                <a:ln>
                  <a:noFill/>
                </a:ln>
                <a:solidFill>
                  <a:srgbClr val="4C4C4E"/>
                </a:solidFill>
                <a:effectLst/>
                <a:uLnTx/>
                <a:uFillTx/>
                <a:latin typeface="Calibri"/>
                <a:ea typeface="+mn-ea"/>
                <a:cs typeface="+mn-cs"/>
              </a:rPr>
              <a:t> </a:t>
            </a:r>
          </a:p>
        </p:txBody>
      </p:sp>
      <p:sp>
        <p:nvSpPr>
          <p:cNvPr id="4" name="Rectangle 3">
            <a:extLst>
              <a:ext uri="{FF2B5EF4-FFF2-40B4-BE49-F238E27FC236}">
                <a16:creationId xmlns:a16="http://schemas.microsoft.com/office/drawing/2014/main" id="{022E5E66-8673-4AA3-83FD-934DBFFF5567}"/>
              </a:ext>
            </a:extLst>
          </p:cNvPr>
          <p:cNvSpPr/>
          <p:nvPr/>
        </p:nvSpPr>
        <p:spPr>
          <a:xfrm>
            <a:off x="2194533" y="2902856"/>
            <a:ext cx="1770077" cy="511728"/>
          </a:xfrm>
          <a:prstGeom prst="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Heart</a:t>
            </a:r>
            <a:r>
              <a:rPr kumimoji="0" lang="en-US" sz="1800" b="1" i="0" u="none" strike="noStrike" kern="1200" cap="none" spc="0" normalizeH="0" baseline="0" noProof="0">
                <a:ln>
                  <a:noFill/>
                </a:ln>
                <a:solidFill>
                  <a:srgbClr val="4C4C4E"/>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0701DE53-C6D5-4F48-B33D-F159037F69B3}"/>
              </a:ext>
            </a:extLst>
          </p:cNvPr>
          <p:cNvSpPr/>
          <p:nvPr/>
        </p:nvSpPr>
        <p:spPr>
          <a:xfrm>
            <a:off x="2194532" y="3737972"/>
            <a:ext cx="1770077" cy="511728"/>
          </a:xfrm>
          <a:prstGeom prst="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Kidney </a:t>
            </a:r>
            <a:r>
              <a:rPr kumimoji="0" lang="en-US" sz="1800" b="1" i="0" u="none" strike="noStrike" kern="1200" cap="none" spc="0" normalizeH="0" baseline="0" noProof="0">
                <a:ln>
                  <a:noFill/>
                </a:ln>
                <a:solidFill>
                  <a:srgbClr val="4C4C4E"/>
                </a:solidFill>
                <a:effectLst/>
                <a:uLnTx/>
                <a:uFillTx/>
                <a:latin typeface="Calibri"/>
                <a:ea typeface="+mn-ea"/>
                <a:cs typeface="+mn-cs"/>
              </a:rPr>
              <a:t> </a:t>
            </a:r>
          </a:p>
        </p:txBody>
      </p:sp>
      <p:sp>
        <p:nvSpPr>
          <p:cNvPr id="6" name="Rectangle 5">
            <a:extLst>
              <a:ext uri="{FF2B5EF4-FFF2-40B4-BE49-F238E27FC236}">
                <a16:creationId xmlns:a16="http://schemas.microsoft.com/office/drawing/2014/main" id="{FF855CFB-07A5-466F-B4B3-C20729978D45}"/>
              </a:ext>
            </a:extLst>
          </p:cNvPr>
          <p:cNvSpPr/>
          <p:nvPr/>
        </p:nvSpPr>
        <p:spPr>
          <a:xfrm>
            <a:off x="2194532" y="4652982"/>
            <a:ext cx="1770077" cy="511728"/>
          </a:xfrm>
          <a:prstGeom prst="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Lung </a:t>
            </a:r>
            <a:r>
              <a:rPr kumimoji="0" lang="en-US" sz="1800" b="1" i="0" u="none" strike="noStrike" kern="1200" cap="none" spc="0" normalizeH="0" baseline="0" noProof="0">
                <a:ln>
                  <a:noFill/>
                </a:ln>
                <a:solidFill>
                  <a:srgbClr val="4C4C4E"/>
                </a:solidFill>
                <a:effectLst/>
                <a:uLnTx/>
                <a:uFillTx/>
                <a:latin typeface="Calibri"/>
                <a:ea typeface="+mn-ea"/>
                <a:cs typeface="+mn-cs"/>
              </a:rPr>
              <a:t> </a:t>
            </a:r>
          </a:p>
        </p:txBody>
      </p:sp>
      <p:pic>
        <p:nvPicPr>
          <p:cNvPr id="4098" name="Picture 2" descr="3 Strategies to Reduce Hospital Readmission Rates, Costs">
            <a:extLst>
              <a:ext uri="{FF2B5EF4-FFF2-40B4-BE49-F238E27FC236}">
                <a16:creationId xmlns:a16="http://schemas.microsoft.com/office/drawing/2014/main" id="{0BF88CE3-A328-4ADA-AC77-FFFBEA399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426" y="1892950"/>
            <a:ext cx="5044563" cy="32717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B999E05A-3056-4DFE-95D2-B139F6862A07}"/>
              </a:ext>
            </a:extLst>
          </p:cNvPr>
          <p:cNvSpPr>
            <a:spLocks noGrp="1"/>
          </p:cNvSpPr>
          <p:nvPr>
            <p:ph type="body" sz="quarter" idx="11"/>
          </p:nvPr>
        </p:nvSpPr>
        <p:spPr/>
        <p:txBody>
          <a:bodyPr vert="horz" lIns="91440" tIns="45720" rIns="91440" bIns="45720" rtlCol="0" anchor="b" anchorCtr="0">
            <a:noAutofit/>
          </a:bodyPr>
          <a:lstStyle/>
          <a:p>
            <a:pPr>
              <a:spcBef>
                <a:spcPct val="20000"/>
              </a:spcBef>
            </a:pPr>
            <a:r>
              <a:rPr lang="en-US" sz="3000">
                <a:solidFill>
                  <a:schemeClr val="tx1">
                    <a:lumMod val="95000"/>
                    <a:lumOff val="5000"/>
                  </a:schemeClr>
                </a:solidFill>
                <a:latin typeface="Calibri" panose="020F0502020204030204" pitchFamily="34" charset="0"/>
                <a:cs typeface="Calibri" panose="020F0502020204030204" pitchFamily="34" charset="0"/>
              </a:rPr>
              <a:t>Readmission Rates after Transplant Remain High</a:t>
            </a:r>
          </a:p>
        </p:txBody>
      </p:sp>
      <p:sp>
        <p:nvSpPr>
          <p:cNvPr id="10" name="Text Placeholder 9">
            <a:extLst>
              <a:ext uri="{FF2B5EF4-FFF2-40B4-BE49-F238E27FC236}">
                <a16:creationId xmlns:a16="http://schemas.microsoft.com/office/drawing/2014/main" id="{9E8DD59C-62BA-4007-B661-E209D2E74BE4}"/>
              </a:ext>
            </a:extLst>
          </p:cNvPr>
          <p:cNvSpPr>
            <a:spLocks noGrp="1"/>
          </p:cNvSpPr>
          <p:nvPr>
            <p:ph type="body" sz="quarter" idx="12"/>
          </p:nvPr>
        </p:nvSpPr>
        <p:spPr/>
        <p:txBody>
          <a:bodyPr/>
          <a:lstStyle/>
          <a:p>
            <a:r>
              <a:rPr lang="en-US"/>
              <a:t>Can mHealth &amp; AlloSure help bring down re-admission rates and improve clinical outcomes?</a:t>
            </a:r>
          </a:p>
        </p:txBody>
      </p:sp>
      <p:sp>
        <p:nvSpPr>
          <p:cNvPr id="8" name="Rectangle 7">
            <a:extLst>
              <a:ext uri="{FF2B5EF4-FFF2-40B4-BE49-F238E27FC236}">
                <a16:creationId xmlns:a16="http://schemas.microsoft.com/office/drawing/2014/main" id="{54DB77B4-66A5-465B-B613-6E335E6D234C}"/>
              </a:ext>
            </a:extLst>
          </p:cNvPr>
          <p:cNvSpPr/>
          <p:nvPr/>
        </p:nvSpPr>
        <p:spPr>
          <a:xfrm>
            <a:off x="640355" y="6203854"/>
            <a:ext cx="9595845"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1 - Shankar, N., et al., </a:t>
            </a:r>
            <a:r>
              <a:rPr kumimoji="0" lang="en-US" sz="9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Defining readmission risk factors for liver transplantation recipients.</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Gastroenterol Hepatol (N Y), 2011. </a:t>
            </a:r>
            <a:r>
              <a:rPr kumimoji="0" lang="en-US" sz="9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7</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(9): p. 585-90.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2 - </a:t>
            </a:r>
            <a:r>
              <a:rPr kumimoji="0" lang="en-US" sz="900" b="0" i="0" u="none" strike="noStrike" kern="1200" cap="none" spc="0" normalizeH="0" baseline="0" noProof="0" err="1">
                <a:ln>
                  <a:noFill/>
                </a:ln>
                <a:solidFill>
                  <a:srgbClr val="4C4C4E"/>
                </a:solidFill>
                <a:effectLst/>
                <a:uLnTx/>
                <a:uFillTx/>
                <a:latin typeface="Segoe UI" panose="020B0502040204020203" pitchFamily="34" charset="0"/>
                <a:ea typeface="+mn-ea"/>
                <a:cs typeface="Segoe UI" panose="020B0502040204020203" pitchFamily="34" charset="0"/>
              </a:rPr>
              <a:t>Darmoch</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F., et al., Abstract 15814: 30-Day Readmission Causes and Rates After Heart Transplant: A Nationwide Cohort Study. Circulation, 2019. 140(Suppl_1): p. A15814-A15814.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3 - </a:t>
            </a:r>
            <a:r>
              <a:rPr kumimoji="0" lang="en-US" sz="900" b="0" i="0" u="none" strike="noStrike" kern="1200" cap="none" spc="0" normalizeH="0" baseline="0" noProof="0" err="1">
                <a:ln>
                  <a:noFill/>
                </a:ln>
                <a:solidFill>
                  <a:srgbClr val="4C4C4E"/>
                </a:solidFill>
                <a:effectLst/>
                <a:uLnTx/>
                <a:uFillTx/>
                <a:latin typeface="Segoe UI" panose="020B0502040204020203" pitchFamily="34" charset="0"/>
                <a:ea typeface="+mn-ea"/>
                <a:cs typeface="Segoe UI" panose="020B0502040204020203" pitchFamily="34" charset="0"/>
              </a:rPr>
              <a:t>Famure</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O., et al., </a:t>
            </a:r>
            <a:r>
              <a:rPr kumimoji="0" lang="en-US" sz="9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Are the Burden, Causes, and Costs of Early Hospital Readmissions After Kidney Transplantation?</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Prog Transplant, 2021: p. 15269248211003563.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4 - </a:t>
            </a:r>
            <a:r>
              <a:rPr kumimoji="0" lang="en-US" sz="900" b="0" i="0" u="none" strike="noStrike" kern="1200" cap="none" spc="0" normalizeH="0" baseline="0" noProof="0" err="1">
                <a:ln>
                  <a:noFill/>
                </a:ln>
                <a:solidFill>
                  <a:srgbClr val="4C4C4E"/>
                </a:solidFill>
                <a:effectLst/>
                <a:uLnTx/>
                <a:uFillTx/>
                <a:latin typeface="Segoe UI" panose="020B0502040204020203" pitchFamily="34" charset="0"/>
                <a:ea typeface="+mn-ea"/>
                <a:cs typeface="Segoe UI" panose="020B0502040204020203" pitchFamily="34" charset="0"/>
              </a:rPr>
              <a:t>Simanovski</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J. and J. Ralph, </a:t>
            </a:r>
            <a:r>
              <a:rPr kumimoji="0" lang="en-US" sz="9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Readmissions After Lung Transplantation.</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 Prog Transplant, 2020. </a:t>
            </a:r>
            <a:r>
              <a:rPr kumimoji="0" lang="en-US" sz="9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30</a:t>
            </a:r>
            <a:r>
              <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(4): p. 365-367.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75734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36942-D8C0-4441-96A4-840C95B0167C}"/>
              </a:ext>
            </a:extLst>
          </p:cNvPr>
          <p:cNvSpPr>
            <a:spLocks noGrp="1"/>
          </p:cNvSpPr>
          <p:nvPr>
            <p:ph type="body" sz="quarter" idx="11"/>
          </p:nvPr>
        </p:nvSpPr>
        <p:spPr>
          <a:xfrm>
            <a:off x="1686441" y="477685"/>
            <a:ext cx="9782253" cy="517156"/>
          </a:xfrm>
        </p:spPr>
        <p:txBody>
          <a:bodyPr vert="horz" lIns="91440" tIns="45720" rIns="91440" bIns="45720" rtlCol="0" anchor="b" anchorCtr="0">
            <a:noAutofit/>
          </a:bodyPr>
          <a:lstStyle/>
          <a:p>
            <a:pPr>
              <a:lnSpc>
                <a:spcPct val="90000"/>
              </a:lnSpc>
            </a:pPr>
            <a:r>
              <a:rPr lang="en-US" sz="3000"/>
              <a:t>An mHealth Device for Solid Organ Transplant Recipients</a:t>
            </a:r>
          </a:p>
        </p:txBody>
      </p:sp>
      <p:grpSp>
        <p:nvGrpSpPr>
          <p:cNvPr id="8" name="Group 7">
            <a:extLst>
              <a:ext uri="{FF2B5EF4-FFF2-40B4-BE49-F238E27FC236}">
                <a16:creationId xmlns:a16="http://schemas.microsoft.com/office/drawing/2014/main" id="{6844C6DE-D346-470F-9971-786E27DA7497}"/>
              </a:ext>
            </a:extLst>
          </p:cNvPr>
          <p:cNvGrpSpPr/>
          <p:nvPr/>
        </p:nvGrpSpPr>
        <p:grpSpPr>
          <a:xfrm>
            <a:off x="3572330" y="2237179"/>
            <a:ext cx="2277894" cy="4447933"/>
            <a:chOff x="1377877" y="276257"/>
            <a:chExt cx="3202142" cy="6368632"/>
          </a:xfrm>
        </p:grpSpPr>
        <p:pic>
          <p:nvPicPr>
            <p:cNvPr id="9" name="Picture 8" descr="A screenshot of a cell phone&#10;&#10;Description automatically generated">
              <a:extLst>
                <a:ext uri="{FF2B5EF4-FFF2-40B4-BE49-F238E27FC236}">
                  <a16:creationId xmlns:a16="http://schemas.microsoft.com/office/drawing/2014/main" id="{9BC7A1F7-13D3-4E47-92BB-96E7E89638F7}"/>
                </a:ext>
              </a:extLst>
            </p:cNvPr>
            <p:cNvPicPr>
              <a:picLocks noChangeAspect="1"/>
            </p:cNvPicPr>
            <p:nvPr/>
          </p:nvPicPr>
          <p:blipFill rotWithShape="1">
            <a:blip r:embed="rId3"/>
            <a:srcRect l="7902" t="40213" r="58379" b="13525"/>
            <a:stretch/>
          </p:blipFill>
          <p:spPr>
            <a:xfrm>
              <a:off x="1377877" y="276257"/>
              <a:ext cx="3202142" cy="636863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9099E86-9636-4BFE-82D5-149ABDCF6823}"/>
                </a:ext>
              </a:extLst>
            </p:cNvPr>
            <p:cNvPicPr>
              <a:picLocks noChangeAspect="1"/>
            </p:cNvPicPr>
            <p:nvPr/>
          </p:nvPicPr>
          <p:blipFill rotWithShape="1">
            <a:blip r:embed="rId4">
              <a:extLst>
                <a:ext uri="{28A0092B-C50C-407E-A947-70E740481C1C}">
                  <a14:useLocalDpi xmlns:a14="http://schemas.microsoft.com/office/drawing/2010/main" val="0"/>
                </a:ext>
              </a:extLst>
            </a:blip>
            <a:srcRect l="17468" t="45240" r="16199" b="12509"/>
            <a:stretch/>
          </p:blipFill>
          <p:spPr>
            <a:xfrm>
              <a:off x="1700537" y="2265887"/>
              <a:ext cx="2605037" cy="3517395"/>
            </a:xfrm>
            <a:prstGeom prst="rect">
              <a:avLst/>
            </a:prstGeom>
          </p:spPr>
        </p:pic>
      </p:grpSp>
      <p:grpSp>
        <p:nvGrpSpPr>
          <p:cNvPr id="11" name="Group 10">
            <a:extLst>
              <a:ext uri="{FF2B5EF4-FFF2-40B4-BE49-F238E27FC236}">
                <a16:creationId xmlns:a16="http://schemas.microsoft.com/office/drawing/2014/main" id="{DA7ABADD-388F-4DEE-B7E4-5374B159B621}"/>
              </a:ext>
            </a:extLst>
          </p:cNvPr>
          <p:cNvGrpSpPr/>
          <p:nvPr/>
        </p:nvGrpSpPr>
        <p:grpSpPr>
          <a:xfrm>
            <a:off x="6174716" y="1725605"/>
            <a:ext cx="2229792" cy="4354007"/>
            <a:chOff x="1377877" y="276257"/>
            <a:chExt cx="3202142" cy="6368632"/>
          </a:xfrm>
        </p:grpSpPr>
        <p:pic>
          <p:nvPicPr>
            <p:cNvPr id="12" name="Picture 11" descr="A screenshot of a cell phone&#10;&#10;Description automatically generated">
              <a:extLst>
                <a:ext uri="{FF2B5EF4-FFF2-40B4-BE49-F238E27FC236}">
                  <a16:creationId xmlns:a16="http://schemas.microsoft.com/office/drawing/2014/main" id="{D504B719-57E7-4A21-9046-865810BDAA0A}"/>
                </a:ext>
              </a:extLst>
            </p:cNvPr>
            <p:cNvPicPr>
              <a:picLocks noChangeAspect="1"/>
            </p:cNvPicPr>
            <p:nvPr/>
          </p:nvPicPr>
          <p:blipFill rotWithShape="1">
            <a:blip r:embed="rId3"/>
            <a:srcRect l="7902" t="40213" r="58379" b="13525"/>
            <a:stretch/>
          </p:blipFill>
          <p:spPr>
            <a:xfrm>
              <a:off x="1377877" y="276257"/>
              <a:ext cx="3202142" cy="6368632"/>
            </a:xfrm>
            <a:prstGeom prst="rect">
              <a:avLst/>
            </a:prstGeom>
          </p:spPr>
        </p:pic>
        <p:pic>
          <p:nvPicPr>
            <p:cNvPr id="13" name="Picture 12">
              <a:extLst>
                <a:ext uri="{FF2B5EF4-FFF2-40B4-BE49-F238E27FC236}">
                  <a16:creationId xmlns:a16="http://schemas.microsoft.com/office/drawing/2014/main" id="{AE52ADEB-2E1C-4A21-BFAE-433A095109D5}"/>
                </a:ext>
              </a:extLst>
            </p:cNvPr>
            <p:cNvPicPr>
              <a:picLocks noChangeAspect="1"/>
            </p:cNvPicPr>
            <p:nvPr/>
          </p:nvPicPr>
          <p:blipFill rotWithShape="1">
            <a:blip r:embed="rId5"/>
            <a:srcRect l="15026" t="24244" r="16552" b="12158"/>
            <a:stretch/>
          </p:blipFill>
          <p:spPr>
            <a:xfrm>
              <a:off x="1674420" y="634162"/>
              <a:ext cx="2636322" cy="5303500"/>
            </a:xfrm>
            <a:prstGeom prst="rect">
              <a:avLst/>
            </a:prstGeom>
          </p:spPr>
        </p:pic>
      </p:grpSp>
      <p:sp>
        <p:nvSpPr>
          <p:cNvPr id="14" name="Rectangle 13">
            <a:extLst>
              <a:ext uri="{FF2B5EF4-FFF2-40B4-BE49-F238E27FC236}">
                <a16:creationId xmlns:a16="http://schemas.microsoft.com/office/drawing/2014/main" id="{41F7518D-5359-4DEF-B7F0-A1D6EF3BB7B3}"/>
              </a:ext>
            </a:extLst>
          </p:cNvPr>
          <p:cNvSpPr/>
          <p:nvPr/>
        </p:nvSpPr>
        <p:spPr>
          <a:xfrm>
            <a:off x="957358" y="1376815"/>
            <a:ext cx="2467819"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Manage Medications</a:t>
            </a:r>
          </a:p>
        </p:txBody>
      </p:sp>
      <p:sp>
        <p:nvSpPr>
          <p:cNvPr id="15" name="Rectangle 14">
            <a:extLst>
              <a:ext uri="{FF2B5EF4-FFF2-40B4-BE49-F238E27FC236}">
                <a16:creationId xmlns:a16="http://schemas.microsoft.com/office/drawing/2014/main" id="{DE446405-BE7D-4E49-BF29-F0BA7EB320ED}"/>
              </a:ext>
            </a:extLst>
          </p:cNvPr>
          <p:cNvSpPr/>
          <p:nvPr/>
        </p:nvSpPr>
        <p:spPr>
          <a:xfrm>
            <a:off x="3477368" y="1957438"/>
            <a:ext cx="2467819"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Track Metrics &amp; Activity</a:t>
            </a:r>
          </a:p>
        </p:txBody>
      </p:sp>
      <p:sp>
        <p:nvSpPr>
          <p:cNvPr id="16" name="Rectangle 15">
            <a:extLst>
              <a:ext uri="{FF2B5EF4-FFF2-40B4-BE49-F238E27FC236}">
                <a16:creationId xmlns:a16="http://schemas.microsoft.com/office/drawing/2014/main" id="{5B772F77-3D2C-4033-9012-C97F6C834D0B}"/>
              </a:ext>
            </a:extLst>
          </p:cNvPr>
          <p:cNvSpPr/>
          <p:nvPr/>
        </p:nvSpPr>
        <p:spPr>
          <a:xfrm>
            <a:off x="5645770" y="1144545"/>
            <a:ext cx="3253995" cy="67191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Generate Reports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To Share with Your Doctors</a:t>
            </a:r>
          </a:p>
        </p:txBody>
      </p:sp>
      <p:pic>
        <p:nvPicPr>
          <p:cNvPr id="17" name="Picture 16">
            <a:extLst>
              <a:ext uri="{FF2B5EF4-FFF2-40B4-BE49-F238E27FC236}">
                <a16:creationId xmlns:a16="http://schemas.microsoft.com/office/drawing/2014/main" id="{499A74E3-A403-4968-8A14-DA6E90F71DB8}"/>
              </a:ext>
            </a:extLst>
          </p:cNvPr>
          <p:cNvPicPr>
            <a:picLocks noChangeAspect="1"/>
          </p:cNvPicPr>
          <p:nvPr/>
        </p:nvPicPr>
        <p:blipFill>
          <a:blip r:embed="rId6"/>
          <a:stretch>
            <a:fillRect/>
          </a:stretch>
        </p:blipFill>
        <p:spPr>
          <a:xfrm>
            <a:off x="8893579" y="4711325"/>
            <a:ext cx="2277894" cy="1236501"/>
          </a:xfrm>
          <a:prstGeom prst="rect">
            <a:avLst/>
          </a:prstGeom>
        </p:spPr>
      </p:pic>
      <p:pic>
        <p:nvPicPr>
          <p:cNvPr id="18" name="Picture 17">
            <a:extLst>
              <a:ext uri="{FF2B5EF4-FFF2-40B4-BE49-F238E27FC236}">
                <a16:creationId xmlns:a16="http://schemas.microsoft.com/office/drawing/2014/main" id="{EC97FBBC-357C-4DF1-BEDB-D8A9E8A27E9A}"/>
              </a:ext>
            </a:extLst>
          </p:cNvPr>
          <p:cNvPicPr>
            <a:picLocks noChangeAspect="1"/>
          </p:cNvPicPr>
          <p:nvPr/>
        </p:nvPicPr>
        <p:blipFill>
          <a:blip r:embed="rId7"/>
          <a:stretch>
            <a:fillRect/>
          </a:stretch>
        </p:blipFill>
        <p:spPr>
          <a:xfrm>
            <a:off x="1055490" y="1807666"/>
            <a:ext cx="2271553" cy="2260633"/>
          </a:xfrm>
          <a:prstGeom prst="rect">
            <a:avLst/>
          </a:prstGeom>
        </p:spPr>
      </p:pic>
      <p:pic>
        <p:nvPicPr>
          <p:cNvPr id="19" name="Picture 18">
            <a:extLst>
              <a:ext uri="{FF2B5EF4-FFF2-40B4-BE49-F238E27FC236}">
                <a16:creationId xmlns:a16="http://schemas.microsoft.com/office/drawing/2014/main" id="{DA3F7396-C28E-4925-87CB-9A5223570F9F}"/>
              </a:ext>
            </a:extLst>
          </p:cNvPr>
          <p:cNvPicPr>
            <a:picLocks noChangeAspect="1"/>
          </p:cNvPicPr>
          <p:nvPr/>
        </p:nvPicPr>
        <p:blipFill>
          <a:blip r:embed="rId8"/>
          <a:stretch>
            <a:fillRect/>
          </a:stretch>
        </p:blipFill>
        <p:spPr>
          <a:xfrm>
            <a:off x="1049149" y="4742120"/>
            <a:ext cx="2277894" cy="944493"/>
          </a:xfrm>
          <a:prstGeom prst="rect">
            <a:avLst/>
          </a:prstGeom>
        </p:spPr>
      </p:pic>
      <p:sp>
        <p:nvSpPr>
          <p:cNvPr id="20" name="Rectangle 19">
            <a:extLst>
              <a:ext uri="{FF2B5EF4-FFF2-40B4-BE49-F238E27FC236}">
                <a16:creationId xmlns:a16="http://schemas.microsoft.com/office/drawing/2014/main" id="{8DD3B5D3-4525-431A-B85C-F1BF9753A52F}"/>
              </a:ext>
            </a:extLst>
          </p:cNvPr>
          <p:cNvSpPr/>
          <p:nvPr/>
        </p:nvSpPr>
        <p:spPr>
          <a:xfrm>
            <a:off x="939211" y="4355431"/>
            <a:ext cx="2467819"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Receive Reminders</a:t>
            </a:r>
          </a:p>
        </p:txBody>
      </p:sp>
      <p:sp>
        <p:nvSpPr>
          <p:cNvPr id="21" name="Rectangle 20">
            <a:extLst>
              <a:ext uri="{FF2B5EF4-FFF2-40B4-BE49-F238E27FC236}">
                <a16:creationId xmlns:a16="http://schemas.microsoft.com/office/drawing/2014/main" id="{38B6F97F-02C6-4376-9A2F-5C73EE6D265F}"/>
              </a:ext>
            </a:extLst>
          </p:cNvPr>
          <p:cNvSpPr/>
          <p:nvPr/>
        </p:nvSpPr>
        <p:spPr>
          <a:xfrm>
            <a:off x="8405266" y="1403791"/>
            <a:ext cx="3253995"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Lab Visit Reminders</a:t>
            </a:r>
          </a:p>
        </p:txBody>
      </p:sp>
      <p:pic>
        <p:nvPicPr>
          <p:cNvPr id="22" name="Picture 21">
            <a:extLst>
              <a:ext uri="{FF2B5EF4-FFF2-40B4-BE49-F238E27FC236}">
                <a16:creationId xmlns:a16="http://schemas.microsoft.com/office/drawing/2014/main" id="{C72469ED-EEC9-4D0A-9753-CC14B577ED47}"/>
              </a:ext>
            </a:extLst>
          </p:cNvPr>
          <p:cNvPicPr>
            <a:picLocks noChangeAspect="1"/>
          </p:cNvPicPr>
          <p:nvPr/>
        </p:nvPicPr>
        <p:blipFill>
          <a:blip r:embed="rId9"/>
          <a:stretch>
            <a:fillRect/>
          </a:stretch>
        </p:blipFill>
        <p:spPr>
          <a:xfrm>
            <a:off x="8893055" y="1814512"/>
            <a:ext cx="2278418" cy="2140888"/>
          </a:xfrm>
          <a:prstGeom prst="rect">
            <a:avLst/>
          </a:prstGeom>
        </p:spPr>
      </p:pic>
      <p:sp>
        <p:nvSpPr>
          <p:cNvPr id="23" name="Rectangle 22">
            <a:extLst>
              <a:ext uri="{FF2B5EF4-FFF2-40B4-BE49-F238E27FC236}">
                <a16:creationId xmlns:a16="http://schemas.microsoft.com/office/drawing/2014/main" id="{5E575ECD-2163-4C7C-860D-58A05C35A033}"/>
              </a:ext>
            </a:extLst>
          </p:cNvPr>
          <p:cNvSpPr/>
          <p:nvPr/>
        </p:nvSpPr>
        <p:spPr>
          <a:xfrm>
            <a:off x="8835778" y="4288881"/>
            <a:ext cx="2369524" cy="3755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Calibri" panose="020F0502020204030204" pitchFamily="34" charset="0"/>
                <a:cs typeface="Calibri Light" panose="020F0302020204030204" pitchFamily="34" charset="0"/>
              </a:rPr>
              <a:t>Bluetooth Connectivity</a:t>
            </a:r>
          </a:p>
        </p:txBody>
      </p:sp>
    </p:spTree>
    <p:extLst>
      <p:ext uri="{BB962C8B-B14F-4D97-AF65-F5344CB8AC3E}">
        <p14:creationId xmlns:p14="http://schemas.microsoft.com/office/powerpoint/2010/main" val="12025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1" grpId="0"/>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B6D14E3-343A-40D5-AF9A-C18C467EBA79}"/>
              </a:ext>
            </a:extLst>
          </p:cNvPr>
          <p:cNvCxnSpPr>
            <a:cxnSpLocks/>
            <a:stCxn id="5" idx="2"/>
            <a:endCxn id="7" idx="0"/>
          </p:cNvCxnSpPr>
          <p:nvPr/>
        </p:nvCxnSpPr>
        <p:spPr>
          <a:xfrm>
            <a:off x="6096000" y="1859654"/>
            <a:ext cx="5243" cy="470736"/>
          </a:xfrm>
          <a:prstGeom prst="line">
            <a:avLst/>
          </a:prstGeom>
          <a:ln w="349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14EAB87C-AC3B-4663-AE68-D0DD26D07127}"/>
              </a:ext>
            </a:extLst>
          </p:cNvPr>
          <p:cNvSpPr>
            <a:spLocks noGrp="1"/>
          </p:cNvSpPr>
          <p:nvPr>
            <p:ph type="body" sz="quarter" idx="11"/>
          </p:nvPr>
        </p:nvSpPr>
        <p:spPr>
          <a:xfrm>
            <a:off x="1204873" y="206371"/>
            <a:ext cx="9782253" cy="517156"/>
          </a:xfrm>
        </p:spPr>
        <p:txBody>
          <a:bodyPr/>
          <a:lstStyle/>
          <a:p>
            <a:pPr algn="ctr"/>
            <a:r>
              <a:rPr lang="en-US" sz="4000">
                <a:latin typeface="Calibri" panose="020F0502020204030204" pitchFamily="34" charset="0"/>
                <a:cs typeface="Calibri" panose="020F0502020204030204" pitchFamily="34" charset="0"/>
              </a:rPr>
              <a:t>TEAMMATE</a:t>
            </a:r>
          </a:p>
        </p:txBody>
      </p:sp>
      <p:sp>
        <p:nvSpPr>
          <p:cNvPr id="5" name="TextBox 4">
            <a:extLst>
              <a:ext uri="{FF2B5EF4-FFF2-40B4-BE49-F238E27FC236}">
                <a16:creationId xmlns:a16="http://schemas.microsoft.com/office/drawing/2014/main" id="{C4317957-91B1-4E7D-A355-D34AA1A9E9E0}"/>
              </a:ext>
            </a:extLst>
          </p:cNvPr>
          <p:cNvSpPr txBox="1"/>
          <p:nvPr/>
        </p:nvSpPr>
        <p:spPr>
          <a:xfrm>
            <a:off x="5140036" y="1151768"/>
            <a:ext cx="1911927" cy="707886"/>
          </a:xfrm>
          <a:prstGeom prst="rect">
            <a:avLst/>
          </a:prstGeom>
          <a:noFill/>
          <a:ln>
            <a:solidFill>
              <a:srgbClr val="00206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panose="020F0502020204030204"/>
                <a:ea typeface="+mn-ea"/>
                <a:cs typeface="Calibri Light" panose="020F0302020204030204" pitchFamily="34" charset="0"/>
              </a:rPr>
              <a:t>4000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4C4E"/>
                </a:solidFill>
                <a:effectLst/>
                <a:uLnTx/>
                <a:uFillTx/>
                <a:latin typeface="Calibri" panose="020F0502020204030204"/>
                <a:ea typeface="+mn-ea"/>
                <a:cs typeface="Calibri Light" panose="020F0302020204030204" pitchFamily="34" charset="0"/>
              </a:rPr>
              <a:t>2000 Controls</a:t>
            </a:r>
          </a:p>
        </p:txBody>
      </p:sp>
      <p:sp>
        <p:nvSpPr>
          <p:cNvPr id="10" name="TextBox 9">
            <a:extLst>
              <a:ext uri="{FF2B5EF4-FFF2-40B4-BE49-F238E27FC236}">
                <a16:creationId xmlns:a16="http://schemas.microsoft.com/office/drawing/2014/main" id="{5275E573-94E9-4EE0-A472-5B591490746A}"/>
              </a:ext>
            </a:extLst>
          </p:cNvPr>
          <p:cNvSpPr txBox="1"/>
          <p:nvPr/>
        </p:nvSpPr>
        <p:spPr>
          <a:xfrm>
            <a:off x="4016925" y="3857241"/>
            <a:ext cx="4174824" cy="707886"/>
          </a:xfrm>
          <a:prstGeom prst="rect">
            <a:avLst/>
          </a:prstGeom>
          <a:noFill/>
          <a:ln w="3492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Readmission rates at 90 days</a:t>
            </a:r>
          </a:p>
        </p:txBody>
      </p:sp>
      <p:sp>
        <p:nvSpPr>
          <p:cNvPr id="11" name="TextBox 10">
            <a:extLst>
              <a:ext uri="{FF2B5EF4-FFF2-40B4-BE49-F238E27FC236}">
                <a16:creationId xmlns:a16="http://schemas.microsoft.com/office/drawing/2014/main" id="{99CAFC21-CA83-4A70-BF01-B776F5730479}"/>
              </a:ext>
            </a:extLst>
          </p:cNvPr>
          <p:cNvSpPr txBox="1"/>
          <p:nvPr/>
        </p:nvSpPr>
        <p:spPr>
          <a:xfrm>
            <a:off x="3887521" y="4952494"/>
            <a:ext cx="4458345" cy="1323439"/>
          </a:xfrm>
          <a:prstGeom prst="rect">
            <a:avLst/>
          </a:prstGeom>
          <a:noFill/>
          <a:ln>
            <a:solidFill>
              <a:srgbClr val="000000"/>
            </a:solidFill>
          </a:ln>
          <a:effectLst/>
          <a:scene3d>
            <a:camera prst="orthographicFront"/>
            <a:lightRig rig="threePt" dir="t"/>
          </a:scene3d>
          <a:sp3d>
            <a:bevelT w="152400" h="50800" prst="softRoun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Secondary Endpoints</a:t>
            </a:r>
            <a:r>
              <a:rPr kumimoji="0" lang="en-US" sz="2000" b="1"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          BPAR at 3,6,12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Medication Adherence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Patient satisfaction</a:t>
            </a:r>
          </a:p>
        </p:txBody>
      </p:sp>
      <p:cxnSp>
        <p:nvCxnSpPr>
          <p:cNvPr id="23" name="Straight Connector 22">
            <a:extLst>
              <a:ext uri="{FF2B5EF4-FFF2-40B4-BE49-F238E27FC236}">
                <a16:creationId xmlns:a16="http://schemas.microsoft.com/office/drawing/2014/main" id="{348EDD6A-9F27-49A4-9896-AC4A4C17DEC6}"/>
              </a:ext>
            </a:extLst>
          </p:cNvPr>
          <p:cNvCxnSpPr>
            <a:cxnSpLocks/>
            <a:stCxn id="7" idx="2"/>
          </p:cNvCxnSpPr>
          <p:nvPr/>
        </p:nvCxnSpPr>
        <p:spPr>
          <a:xfrm flipH="1">
            <a:off x="6096001" y="3480154"/>
            <a:ext cx="5242" cy="366995"/>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138B310-3CFA-9F4D-B27A-529A2A13057B}"/>
              </a:ext>
            </a:extLst>
          </p:cNvPr>
          <p:cNvCxnSpPr>
            <a:cxnSpLocks/>
          </p:cNvCxnSpPr>
          <p:nvPr/>
        </p:nvCxnSpPr>
        <p:spPr>
          <a:xfrm>
            <a:off x="6104336" y="4565126"/>
            <a:ext cx="0" cy="382322"/>
          </a:xfrm>
          <a:prstGeom prst="line">
            <a:avLst/>
          </a:prstGeom>
          <a:ln w="349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08C13BE-1CEE-41EE-B5DE-D5A78E438996}"/>
              </a:ext>
            </a:extLst>
          </p:cNvPr>
          <p:cNvSpPr/>
          <p:nvPr/>
        </p:nvSpPr>
        <p:spPr>
          <a:xfrm>
            <a:off x="896037" y="274290"/>
            <a:ext cx="3778255" cy="31547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D13333"/>
              </a:buClr>
              <a:buSzTx/>
              <a:buFontTx/>
              <a:buNone/>
              <a:tabLst/>
              <a:defRPr/>
            </a:pPr>
            <a:r>
              <a:rPr kumimoji="0" lang="en-US" sz="2000" b="1" i="0" u="none"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rPr>
              <a:t>Hypothesis: </a:t>
            </a:r>
            <a:r>
              <a:rPr kumimoji="0" lang="en-US" sz="2000" b="0" i="0" u="none" strike="noStrike" kern="1200" cap="none" spc="0" normalizeH="0" baseline="0" noProof="0">
                <a:ln>
                  <a:noFill/>
                </a:ln>
                <a:solidFill>
                  <a:srgbClr val="4C4C4E"/>
                </a:solidFill>
                <a:effectLst/>
                <a:uLnTx/>
                <a:uFillTx/>
                <a:latin typeface="Calibri"/>
                <a:ea typeface="Calibri" panose="020F0502020204030204" pitchFamily="34" charset="0"/>
                <a:cs typeface="Times New Roman" panose="02020603050405020304" pitchFamily="18" charset="0"/>
              </a:rPr>
              <a:t>The combination of AlloCare and molecular testing with AlloSure will lead to:</a:t>
            </a:r>
          </a:p>
          <a:p>
            <a:pPr marL="585788" marR="0" lvl="1" indent="-285750" algn="l" defTabSz="914400" rtl="0" eaLnBrk="1" fontAlgn="auto" latinLnBrk="0" hangingPunct="1">
              <a:lnSpc>
                <a:spcPct val="100000"/>
              </a:lnSpc>
              <a:spcBef>
                <a:spcPts val="600"/>
              </a:spcBef>
              <a:spcAft>
                <a:spcPts val="0"/>
              </a:spcAft>
              <a:buClr>
                <a:srgbClr val="D13333"/>
              </a:buClr>
              <a:buSzTx/>
              <a:buFont typeface="Arial" panose="020B0604020202020204" pitchFamily="34" charset="0"/>
              <a:buChar char="•"/>
              <a:tabLst/>
              <a:defRPr/>
            </a:pPr>
            <a:r>
              <a:rPr kumimoji="0" lang="en-US" sz="1700" b="0" i="0" u="none" strike="noStrike" kern="1200" cap="none" spc="0" normalizeH="0" baseline="0" noProof="0">
                <a:ln>
                  <a:noFill/>
                </a:ln>
                <a:solidFill>
                  <a:srgbClr val="4C4C4E"/>
                </a:solidFill>
                <a:effectLst/>
                <a:uLnTx/>
                <a:uFillTx/>
                <a:latin typeface="Calibri"/>
                <a:ea typeface="Calibri" panose="020F0502020204030204" pitchFamily="34" charset="0"/>
                <a:cs typeface="Times New Roman" panose="02020603050405020304" pitchFamily="18" charset="0"/>
              </a:rPr>
              <a:t>Decrease readmissions</a:t>
            </a:r>
          </a:p>
          <a:p>
            <a:pPr marL="585788" marR="0" lvl="1" indent="-285750" algn="l" defTabSz="914400" rtl="0" eaLnBrk="1" fontAlgn="auto" latinLnBrk="0" hangingPunct="1">
              <a:lnSpc>
                <a:spcPct val="100000"/>
              </a:lnSpc>
              <a:spcBef>
                <a:spcPts val="600"/>
              </a:spcBef>
              <a:spcAft>
                <a:spcPts val="0"/>
              </a:spcAft>
              <a:buClr>
                <a:srgbClr val="D13333"/>
              </a:buClr>
              <a:buSzTx/>
              <a:buFont typeface="Arial" panose="020B0604020202020204" pitchFamily="34" charset="0"/>
              <a:buChar char="•"/>
              <a:tabLst/>
              <a:defRPr/>
            </a:pPr>
            <a:r>
              <a:rPr kumimoji="0" lang="en-US" sz="1700" b="0" i="0" u="none" strike="noStrike" kern="1200" cap="none" spc="0" normalizeH="0" baseline="0" noProof="0">
                <a:ln>
                  <a:noFill/>
                </a:ln>
                <a:solidFill>
                  <a:srgbClr val="4C4C4E"/>
                </a:solidFill>
                <a:effectLst/>
                <a:uLnTx/>
                <a:uFillTx/>
                <a:latin typeface="Calibri"/>
                <a:ea typeface="Calibri" panose="020F0502020204030204" pitchFamily="34" charset="0"/>
                <a:cs typeface="Times New Roman" panose="02020603050405020304" pitchFamily="18" charset="0"/>
              </a:rPr>
              <a:t>Better medication adherence (time in therapeutic range)</a:t>
            </a:r>
          </a:p>
          <a:p>
            <a:pPr marL="585788" marR="0" lvl="1" indent="-285750" algn="l" defTabSz="914400" rtl="0" eaLnBrk="1" fontAlgn="auto" latinLnBrk="0" hangingPunct="1">
              <a:lnSpc>
                <a:spcPct val="100000"/>
              </a:lnSpc>
              <a:spcBef>
                <a:spcPts val="600"/>
              </a:spcBef>
              <a:spcAft>
                <a:spcPts val="0"/>
              </a:spcAft>
              <a:buClr>
                <a:srgbClr val="D13333"/>
              </a:buClr>
              <a:buSzTx/>
              <a:buFont typeface="Arial" panose="020B0604020202020204" pitchFamily="34" charset="0"/>
              <a:buChar char="•"/>
              <a:tabLst/>
              <a:defRPr/>
            </a:pPr>
            <a:r>
              <a:rPr kumimoji="0" lang="en-US" sz="1700" b="0" i="0" u="none" strike="noStrike" kern="1200" cap="none" spc="0" normalizeH="0" baseline="0" noProof="0">
                <a:ln>
                  <a:noFill/>
                </a:ln>
                <a:solidFill>
                  <a:srgbClr val="4C4C4E"/>
                </a:solidFill>
                <a:effectLst/>
                <a:uLnTx/>
                <a:uFillTx/>
                <a:latin typeface="Calibri"/>
                <a:ea typeface="Calibri" panose="020F0502020204030204" pitchFamily="34" charset="0"/>
                <a:cs typeface="Times New Roman" panose="02020603050405020304" pitchFamily="18" charset="0"/>
              </a:rPr>
              <a:t>Fewer immunosuppression-related complications</a:t>
            </a:r>
          </a:p>
          <a:p>
            <a:pPr marL="585788" marR="0" lvl="1" indent="-285750" algn="l" defTabSz="914400" rtl="0" eaLnBrk="1" fontAlgn="auto" latinLnBrk="0" hangingPunct="1">
              <a:lnSpc>
                <a:spcPct val="100000"/>
              </a:lnSpc>
              <a:spcBef>
                <a:spcPts val="600"/>
              </a:spcBef>
              <a:spcAft>
                <a:spcPts val="0"/>
              </a:spcAft>
              <a:buClr>
                <a:srgbClr val="D13333"/>
              </a:buClr>
              <a:buSzTx/>
              <a:buFont typeface="Arial" panose="020B0604020202020204" pitchFamily="34" charset="0"/>
              <a:buChar char="•"/>
              <a:tabLst/>
              <a:defRPr/>
            </a:pPr>
            <a:r>
              <a:rPr kumimoji="0" lang="en-US" sz="1700" b="0" i="0" u="none" strike="noStrike" kern="1200" cap="none" spc="0" normalizeH="0" baseline="0" noProof="0">
                <a:ln>
                  <a:noFill/>
                </a:ln>
                <a:solidFill>
                  <a:srgbClr val="4C4C4E"/>
                </a:solidFill>
                <a:effectLst/>
                <a:uLnTx/>
                <a:uFillTx/>
                <a:latin typeface="Calibri"/>
                <a:ea typeface="Calibri" panose="020F0502020204030204" pitchFamily="34" charset="0"/>
                <a:cs typeface="Times New Roman" panose="02020603050405020304" pitchFamily="18" charset="0"/>
              </a:rPr>
              <a:t>Improved patient and provider satisfaction at 90 days</a:t>
            </a:r>
          </a:p>
        </p:txBody>
      </p:sp>
      <p:grpSp>
        <p:nvGrpSpPr>
          <p:cNvPr id="14" name="Group 13">
            <a:extLst>
              <a:ext uri="{FF2B5EF4-FFF2-40B4-BE49-F238E27FC236}">
                <a16:creationId xmlns:a16="http://schemas.microsoft.com/office/drawing/2014/main" id="{5255714D-2BD0-4CEB-9895-EFE38D7443DE}"/>
              </a:ext>
            </a:extLst>
          </p:cNvPr>
          <p:cNvGrpSpPr/>
          <p:nvPr/>
        </p:nvGrpSpPr>
        <p:grpSpPr>
          <a:xfrm>
            <a:off x="5420060" y="2330390"/>
            <a:ext cx="1368552" cy="1149764"/>
            <a:chOff x="5521804" y="2287380"/>
            <a:chExt cx="1368552" cy="1149764"/>
          </a:xfrm>
        </p:grpSpPr>
        <p:grpSp>
          <p:nvGrpSpPr>
            <p:cNvPr id="25" name="Group 24">
              <a:extLst>
                <a:ext uri="{FF2B5EF4-FFF2-40B4-BE49-F238E27FC236}">
                  <a16:creationId xmlns:a16="http://schemas.microsoft.com/office/drawing/2014/main" id="{95306F20-405C-4452-ABB6-A125B08CD2B9}"/>
                </a:ext>
              </a:extLst>
            </p:cNvPr>
            <p:cNvGrpSpPr/>
            <p:nvPr/>
          </p:nvGrpSpPr>
          <p:grpSpPr>
            <a:xfrm>
              <a:off x="5521804" y="2314801"/>
              <a:ext cx="1368552" cy="949960"/>
              <a:chOff x="8067787" y="3229352"/>
              <a:chExt cx="2126870" cy="1225982"/>
            </a:xfrm>
          </p:grpSpPr>
          <p:grpSp>
            <p:nvGrpSpPr>
              <p:cNvPr id="27" name="Group 26">
                <a:extLst>
                  <a:ext uri="{FF2B5EF4-FFF2-40B4-BE49-F238E27FC236}">
                    <a16:creationId xmlns:a16="http://schemas.microsoft.com/office/drawing/2014/main" id="{4CDE78A1-E96E-4D0E-A2DB-1EEB509DA611}"/>
                  </a:ext>
                </a:extLst>
              </p:cNvPr>
              <p:cNvGrpSpPr/>
              <p:nvPr/>
            </p:nvGrpSpPr>
            <p:grpSpPr>
              <a:xfrm>
                <a:off x="8067787" y="3907310"/>
                <a:ext cx="2126870" cy="548024"/>
                <a:chOff x="4559963" y="3146677"/>
                <a:chExt cx="2548333" cy="548024"/>
              </a:xfrm>
            </p:grpSpPr>
            <p:sp>
              <p:nvSpPr>
                <p:cNvPr id="29" name="Rectangle 28">
                  <a:extLst>
                    <a:ext uri="{FF2B5EF4-FFF2-40B4-BE49-F238E27FC236}">
                      <a16:creationId xmlns:a16="http://schemas.microsoft.com/office/drawing/2014/main" id="{6305257A-E57B-4D4D-8F31-4DAD900214EB}"/>
                    </a:ext>
                  </a:extLst>
                </p:cNvPr>
                <p:cNvSpPr/>
                <p:nvPr/>
              </p:nvSpPr>
              <p:spPr>
                <a:xfrm>
                  <a:off x="5245958" y="3146677"/>
                  <a:ext cx="118619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C4C4E"/>
                      </a:solidFill>
                      <a:effectLst/>
                      <a:uLnTx/>
                      <a:uFillTx/>
                      <a:latin typeface="Calibri"/>
                      <a:ea typeface="+mn-ea"/>
                      <a:cs typeface="+mn-cs"/>
                    </a:rPr>
                    <a:t>AlloCare</a:t>
                  </a:r>
                </a:p>
              </p:txBody>
            </p:sp>
            <p:sp>
              <p:nvSpPr>
                <p:cNvPr id="30" name="Rectangle 29">
                  <a:extLst>
                    <a:ext uri="{FF2B5EF4-FFF2-40B4-BE49-F238E27FC236}">
                      <a16:creationId xmlns:a16="http://schemas.microsoft.com/office/drawing/2014/main" id="{1E95AA99-DD41-4F85-A5C1-3D9B3B92A281}"/>
                    </a:ext>
                  </a:extLst>
                </p:cNvPr>
                <p:cNvSpPr/>
                <p:nvPr/>
              </p:nvSpPr>
              <p:spPr>
                <a:xfrm>
                  <a:off x="4559963" y="3435656"/>
                  <a:ext cx="2548333" cy="259045"/>
                </a:xfrm>
                <a:prstGeom prst="rect">
                  <a:avLst/>
                </a:prstGeom>
              </p:spPr>
              <p:txBody>
                <a:bodyPr wrap="square">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latin typeface="Calibri Light" panose="020F0302020204030204" pitchFamily="34" charset="0"/>
                      <a:ea typeface="+mn-ea"/>
                      <a:cs typeface="Calibri Light" panose="020F0302020204030204" pitchFamily="34" charset="0"/>
                    </a:rPr>
                    <a:t>Patient Engagement App</a:t>
                  </a:r>
                </a:p>
              </p:txBody>
            </p:sp>
          </p:grpSp>
          <p:pic>
            <p:nvPicPr>
              <p:cNvPr id="28" name="Picture 27">
                <a:extLst>
                  <a:ext uri="{FF2B5EF4-FFF2-40B4-BE49-F238E27FC236}">
                    <a16:creationId xmlns:a16="http://schemas.microsoft.com/office/drawing/2014/main" id="{268A317A-BB6F-4213-9DD4-80B55E2847A4}"/>
                  </a:ext>
                </a:extLst>
              </p:cNvPr>
              <p:cNvPicPr>
                <a:picLocks noChangeAspect="1"/>
              </p:cNvPicPr>
              <p:nvPr/>
            </p:nvPicPr>
            <p:blipFill>
              <a:blip r:embed="rId3"/>
              <a:stretch>
                <a:fillRect/>
              </a:stretch>
            </p:blipFill>
            <p:spPr>
              <a:xfrm>
                <a:off x="8915023" y="3229352"/>
                <a:ext cx="458311" cy="736184"/>
              </a:xfrm>
              <a:prstGeom prst="rect">
                <a:avLst/>
              </a:prstGeom>
            </p:spPr>
          </p:pic>
        </p:grpSp>
        <p:sp>
          <p:nvSpPr>
            <p:cNvPr id="7" name="Rectangle 6">
              <a:extLst>
                <a:ext uri="{FF2B5EF4-FFF2-40B4-BE49-F238E27FC236}">
                  <a16:creationId xmlns:a16="http://schemas.microsoft.com/office/drawing/2014/main" id="{27FB6CE7-F55D-461A-8A0F-AF6AB73BE40D}"/>
                </a:ext>
              </a:extLst>
            </p:cNvPr>
            <p:cNvSpPr/>
            <p:nvPr/>
          </p:nvSpPr>
          <p:spPr>
            <a:xfrm>
              <a:off x="5628105" y="2287380"/>
              <a:ext cx="1149764" cy="1149764"/>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Rectangle 8">
            <a:extLst>
              <a:ext uri="{FF2B5EF4-FFF2-40B4-BE49-F238E27FC236}">
                <a16:creationId xmlns:a16="http://schemas.microsoft.com/office/drawing/2014/main" id="{A9BC6ECC-1ACD-4FAE-9982-302D889B0CA0}"/>
              </a:ext>
            </a:extLst>
          </p:cNvPr>
          <p:cNvSpPr/>
          <p:nvPr/>
        </p:nvSpPr>
        <p:spPr>
          <a:xfrm>
            <a:off x="7904032" y="1500104"/>
            <a:ext cx="3921563" cy="19697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13333"/>
                </a:solidFill>
                <a:effectLst/>
                <a:uLnTx/>
                <a:uFillTx/>
                <a:latin typeface="Calibri"/>
                <a:ea typeface="Calibri" panose="020F0502020204030204" pitchFamily="34" charset="0"/>
                <a:cs typeface="Times New Roman" panose="02020603050405020304" pitchFamily="18" charset="0"/>
              </a:rPr>
              <a:t>Design:</a:t>
            </a:r>
            <a:endParaRPr kumimoji="0" lang="en-US" sz="2000" b="0" i="0" u="none" strike="noStrike" kern="1200" cap="none" spc="0" normalizeH="0" baseline="0" noProof="0" dirty="0">
              <a:ln>
                <a:noFill/>
              </a:ln>
              <a:solidFill>
                <a:srgbClr val="4C4C4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4C4C4E"/>
                </a:solidFill>
                <a:effectLst/>
                <a:uLnTx/>
                <a:uFillTx/>
                <a:latin typeface="Calibri"/>
                <a:ea typeface="+mn-ea"/>
                <a:cs typeface="+mn-cs"/>
              </a:rPr>
              <a:t>Multi-center, randomized control study</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4C4C4E"/>
                </a:solidFill>
                <a:effectLst/>
                <a:uLnTx/>
                <a:uFillTx/>
                <a:latin typeface="Calibri"/>
                <a:ea typeface="+mn-ea"/>
                <a:cs typeface="+mn-cs"/>
              </a:rPr>
              <a:t>1000 Kidney, Liver, Heart, and Lung Transplant Recipients Each</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4C4C4E"/>
                </a:solidFill>
                <a:effectLst/>
                <a:uLnTx/>
                <a:uFillTx/>
                <a:latin typeface="Calibri"/>
                <a:ea typeface="+mn-ea"/>
                <a:cs typeface="+mn-cs"/>
              </a:rPr>
              <a:t>12-month Study Period</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4C4C4E"/>
                </a:solidFill>
                <a:effectLst/>
                <a:uLnTx/>
                <a:uFillTx/>
                <a:latin typeface="Calibri"/>
                <a:ea typeface="+mn-ea"/>
                <a:cs typeface="+mn-cs"/>
              </a:rPr>
              <a:t>Compatible Device to be Provided for the duration of the Trial</a:t>
            </a:r>
          </a:p>
        </p:txBody>
      </p:sp>
    </p:spTree>
    <p:extLst>
      <p:ext uri="{BB962C8B-B14F-4D97-AF65-F5344CB8AC3E}">
        <p14:creationId xmlns:p14="http://schemas.microsoft.com/office/powerpoint/2010/main" val="1303580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0A566520-E438-4D23-9CEC-895E9C0CF237}"/>
              </a:ext>
            </a:extLst>
          </p:cNvPr>
          <p:cNvGraphicFramePr>
            <a:graphicFrameLocks noGrp="1"/>
          </p:cNvGraphicFramePr>
          <p:nvPr/>
        </p:nvGraphicFramePr>
        <p:xfrm>
          <a:off x="2388528" y="1905035"/>
          <a:ext cx="8377795" cy="433844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91E1A237-24AE-4AB3-9BA6-FDB7B2DC7940}"/>
              </a:ext>
            </a:extLst>
          </p:cNvPr>
          <p:cNvSpPr txBox="1"/>
          <p:nvPr/>
        </p:nvSpPr>
        <p:spPr>
          <a:xfrm>
            <a:off x="943231" y="6355882"/>
            <a:ext cx="64540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4C4C4E"/>
                </a:solidFill>
                <a:effectLst/>
                <a:uLnTx/>
                <a:uFillTx/>
                <a:latin typeface="Calibri Light" panose="020F0302020204030204" pitchFamily="34" charset="0"/>
                <a:ea typeface="+mn-ea"/>
                <a:cs typeface="Calibri Light" panose="020F0302020204030204" pitchFamily="34" charset="0"/>
              </a:rPr>
              <a:t>ISHLT 2019 Data</a:t>
            </a:r>
          </a:p>
        </p:txBody>
      </p:sp>
      <p:sp>
        <p:nvSpPr>
          <p:cNvPr id="11" name="Slide Number Placeholder 3">
            <a:extLst>
              <a:ext uri="{FF2B5EF4-FFF2-40B4-BE49-F238E27FC236}">
                <a16:creationId xmlns:a16="http://schemas.microsoft.com/office/drawing/2014/main" id="{9838A83B-2E92-4BE9-A70E-E881AA71A9E3}"/>
              </a:ext>
            </a:extLst>
          </p:cNvPr>
          <p:cNvSpPr>
            <a:spLocks noGrp="1"/>
          </p:cNvSpPr>
          <p:nvPr>
            <p:ph type="sldNum" sz="quarter" idx="4"/>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10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srgbClr val="77787B"/>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4FC8A387-3D27-475F-BE74-CAE700A3FD91}"/>
              </a:ext>
            </a:extLst>
          </p:cNvPr>
          <p:cNvSpPr/>
          <p:nvPr/>
        </p:nvSpPr>
        <p:spPr>
          <a:xfrm>
            <a:off x="4183270" y="1158232"/>
            <a:ext cx="4788310" cy="53027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CLAD the Predominant Cause</a:t>
            </a:r>
          </a:p>
        </p:txBody>
      </p:sp>
      <p:sp>
        <p:nvSpPr>
          <p:cNvPr id="6" name="Text Placeholder 5">
            <a:extLst>
              <a:ext uri="{FF2B5EF4-FFF2-40B4-BE49-F238E27FC236}">
                <a16:creationId xmlns:a16="http://schemas.microsoft.com/office/drawing/2014/main" id="{AF1C173A-8752-45D0-AA78-C104BE5C762F}"/>
              </a:ext>
            </a:extLst>
          </p:cNvPr>
          <p:cNvSpPr>
            <a:spLocks noGrp="1"/>
          </p:cNvSpPr>
          <p:nvPr>
            <p:ph type="body" sz="quarter" idx="11"/>
          </p:nvPr>
        </p:nvSpPr>
        <p:spPr>
          <a:xfrm>
            <a:off x="1694314" y="449998"/>
            <a:ext cx="10183054" cy="517156"/>
          </a:xfrm>
        </p:spPr>
        <p:txBody>
          <a:bodyPr/>
          <a:lstStyle/>
          <a:p>
            <a:r>
              <a:rPr lang="en-US" dirty="0">
                <a:solidFill>
                  <a:schemeClr val="tx1">
                    <a:lumMod val="50000"/>
                  </a:schemeClr>
                </a:solidFill>
              </a:rPr>
              <a:t>Lung Allograft Survival has Not Improved Over Time</a:t>
            </a:r>
          </a:p>
        </p:txBody>
      </p:sp>
    </p:spTree>
    <p:extLst>
      <p:ext uri="{BB962C8B-B14F-4D97-AF65-F5344CB8AC3E}">
        <p14:creationId xmlns:p14="http://schemas.microsoft.com/office/powerpoint/2010/main" val="2322957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4D7355-4CD1-4728-98AB-33898D0777EB}"/>
              </a:ext>
            </a:extLst>
          </p:cNvPr>
          <p:cNvSpPr>
            <a:spLocks noGrp="1"/>
          </p:cNvSpPr>
          <p:nvPr>
            <p:ph type="body" sz="quarter" idx="11"/>
          </p:nvPr>
        </p:nvSpPr>
        <p:spPr/>
        <p:txBody>
          <a:bodyPr/>
          <a:lstStyle/>
          <a:p>
            <a:r>
              <a:rPr lang="en-US"/>
              <a:t>Unmet Needs in Lung Transplantation</a:t>
            </a:r>
          </a:p>
        </p:txBody>
      </p:sp>
      <p:pic>
        <p:nvPicPr>
          <p:cNvPr id="25606" name="Picture 6" descr="Lung Infection Icon">
            <a:extLst>
              <a:ext uri="{FF2B5EF4-FFF2-40B4-BE49-F238E27FC236}">
                <a16:creationId xmlns:a16="http://schemas.microsoft.com/office/drawing/2014/main" id="{B17398CE-6692-45FD-957A-895CA0CAF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40" y="4128223"/>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Block Icon">
            <a:extLst>
              <a:ext uri="{FF2B5EF4-FFF2-40B4-BE49-F238E27FC236}">
                <a16:creationId xmlns:a16="http://schemas.microsoft.com/office/drawing/2014/main" id="{B8800CFD-226D-4738-AC0D-5FD9ED371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440" y="4128223"/>
            <a:ext cx="1562100" cy="156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D1EB81-CA28-43F9-AFBD-9F0656751F93}"/>
              </a:ext>
            </a:extLst>
          </p:cNvPr>
          <p:cNvSpPr txBox="1"/>
          <p:nvPr/>
        </p:nvSpPr>
        <p:spPr>
          <a:xfrm>
            <a:off x="2580450" y="1725030"/>
            <a:ext cx="3018503" cy="1477328"/>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Lung transplant recipients experience one of the lowest median survivals (6.7 years) of any solid organ transplants, with a 5-year survival of 53%¹</a:t>
            </a:r>
          </a:p>
        </p:txBody>
      </p:sp>
      <p:sp>
        <p:nvSpPr>
          <p:cNvPr id="10" name="TextBox 9">
            <a:extLst>
              <a:ext uri="{FF2B5EF4-FFF2-40B4-BE49-F238E27FC236}">
                <a16:creationId xmlns:a16="http://schemas.microsoft.com/office/drawing/2014/main" id="{5D737DF3-F60E-4CD3-8543-B418D5748B74}"/>
              </a:ext>
            </a:extLst>
          </p:cNvPr>
          <p:cNvSpPr txBox="1"/>
          <p:nvPr/>
        </p:nvSpPr>
        <p:spPr>
          <a:xfrm>
            <a:off x="2580450" y="4021087"/>
            <a:ext cx="3152195" cy="2031325"/>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There is an increased frequency of respiratory infectious complications due both to the intimate contact of the lung graft and outside environment, and more intensive immunosuppressive regimens</a:t>
            </a:r>
          </a:p>
        </p:txBody>
      </p:sp>
      <p:sp>
        <p:nvSpPr>
          <p:cNvPr id="11" name="TextBox 10">
            <a:extLst>
              <a:ext uri="{FF2B5EF4-FFF2-40B4-BE49-F238E27FC236}">
                <a16:creationId xmlns:a16="http://schemas.microsoft.com/office/drawing/2014/main" id="{36E828D5-F217-4777-9549-9674EC937068}"/>
              </a:ext>
            </a:extLst>
          </p:cNvPr>
          <p:cNvSpPr txBox="1"/>
          <p:nvPr/>
        </p:nvSpPr>
        <p:spPr>
          <a:xfrm>
            <a:off x="8307027" y="1682644"/>
            <a:ext cx="3018503" cy="1477328"/>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Lung transplant recipients have an increased incidence of chronic organ rejection, termed “Chronic Lung Allograft Dysfunction” (CLAD)</a:t>
            </a:r>
          </a:p>
        </p:txBody>
      </p:sp>
      <p:sp>
        <p:nvSpPr>
          <p:cNvPr id="12" name="TextBox 11">
            <a:extLst>
              <a:ext uri="{FF2B5EF4-FFF2-40B4-BE49-F238E27FC236}">
                <a16:creationId xmlns:a16="http://schemas.microsoft.com/office/drawing/2014/main" id="{0AB69E30-2059-4D9D-8E1E-0B49DE374C58}"/>
              </a:ext>
            </a:extLst>
          </p:cNvPr>
          <p:cNvSpPr txBox="1"/>
          <p:nvPr/>
        </p:nvSpPr>
        <p:spPr>
          <a:xfrm>
            <a:off x="8307027" y="4021194"/>
            <a:ext cx="3064933" cy="2031325"/>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rPr>
              <a:t>There are no clinically available biomarkers for noninvasive detection of graft rejection, infection or CLAD; therefore, diagnosis has usually been dependent on invasive procedures</a:t>
            </a:r>
          </a:p>
        </p:txBody>
      </p:sp>
      <p:sp>
        <p:nvSpPr>
          <p:cNvPr id="6" name="TextBox 5">
            <a:extLst>
              <a:ext uri="{FF2B5EF4-FFF2-40B4-BE49-F238E27FC236}">
                <a16:creationId xmlns:a16="http://schemas.microsoft.com/office/drawing/2014/main" id="{4FC69CEF-A8FF-4BB7-9A9B-4DD2A6791F4D}"/>
              </a:ext>
            </a:extLst>
          </p:cNvPr>
          <p:cNvSpPr txBox="1"/>
          <p:nvPr/>
        </p:nvSpPr>
        <p:spPr>
          <a:xfrm>
            <a:off x="764733" y="6509052"/>
            <a:ext cx="323481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a:ln>
                  <a:noFill/>
                </a:ln>
                <a:solidFill>
                  <a:srgbClr val="4C4C4E"/>
                </a:solidFill>
                <a:effectLst/>
                <a:uLnTx/>
                <a:uFillTx/>
                <a:latin typeface="Calibri" panose="020F0502020204030204"/>
                <a:ea typeface="+mn-ea"/>
                <a:cs typeface="+mn-cs"/>
              </a:rPr>
              <a:t>1 </a:t>
            </a:r>
            <a:r>
              <a:rPr kumimoji="0" lang="en-US" sz="1000" b="0" i="1" u="none" strike="noStrike" kern="1200" cap="none" spc="0" normalizeH="0" baseline="0" noProof="0">
                <a:ln>
                  <a:noFill/>
                </a:ln>
                <a:solidFill>
                  <a:srgbClr val="4C4C4E"/>
                </a:solidFill>
                <a:effectLst/>
                <a:uLnTx/>
                <a:uFillTx/>
                <a:latin typeface="Calibri" panose="020F0502020204030204"/>
                <a:ea typeface="+mn-ea"/>
                <a:cs typeface="+mn-cs"/>
              </a:rPr>
              <a:t>ISHLT data, 2020</a:t>
            </a:r>
          </a:p>
        </p:txBody>
      </p:sp>
      <p:sp>
        <p:nvSpPr>
          <p:cNvPr id="15" name="Slide Number Placeholder 3">
            <a:extLst>
              <a:ext uri="{FF2B5EF4-FFF2-40B4-BE49-F238E27FC236}">
                <a16:creationId xmlns:a16="http://schemas.microsoft.com/office/drawing/2014/main" id="{0FEE875D-DD93-4C52-9B91-130ABE351691}"/>
              </a:ext>
            </a:extLst>
          </p:cNvPr>
          <p:cNvSpPr>
            <a:spLocks noGrp="1"/>
          </p:cNvSpPr>
          <p:nvPr>
            <p:ph type="sldNum" sz="quarter" idx="15"/>
          </p:nvPr>
        </p:nvSpPr>
        <p:spPr>
          <a:xfrm>
            <a:off x="5829300" y="6570980"/>
            <a:ext cx="533400" cy="247650"/>
          </a:xfrm>
          <a:prstGeom prst="rect">
            <a:avLst/>
          </a:prstGeom>
        </p:spPr>
        <p:txBody>
          <a:bodyPr vert="horz" wrap="square" lIns="91440" tIns="45720" rIns="91440" bIns="45720" numCol="1" anchor="t" anchorCtr="0" compatLnSpc="1">
            <a:prstTxWarp prst="textNoShape">
              <a:avLst/>
            </a:prstTxWarp>
          </a:bodyPr>
          <a:lstStyle>
            <a:defPPr>
              <a:defRPr lang="en-US"/>
            </a:defPPr>
            <a:lvl1pPr marL="0" algn="ctr" defTabSz="914400" rtl="0" eaLnBrk="0" latinLnBrk="0" hangingPunct="0">
              <a:defRPr sz="10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srgbClr val="77787B"/>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2EFA27-15E0-46DB-A4D3-DCC72DE97F21}"/>
              </a:ext>
            </a:extLst>
          </p:cNvPr>
          <p:cNvSpPr txBox="1"/>
          <p:nvPr/>
        </p:nvSpPr>
        <p:spPr>
          <a:xfrm>
            <a:off x="953730" y="1913476"/>
            <a:ext cx="16267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a:ea typeface="+mn-ea"/>
                <a:cs typeface="+mn-cs"/>
              </a:rPr>
              <a:t>53%</a:t>
            </a:r>
          </a:p>
        </p:txBody>
      </p:sp>
      <p:sp>
        <p:nvSpPr>
          <p:cNvPr id="14" name="TextBox 13">
            <a:extLst>
              <a:ext uri="{FF2B5EF4-FFF2-40B4-BE49-F238E27FC236}">
                <a16:creationId xmlns:a16="http://schemas.microsoft.com/office/drawing/2014/main" id="{A38F8582-8A69-43D1-8A10-9D94A950C143}"/>
              </a:ext>
            </a:extLst>
          </p:cNvPr>
          <p:cNvSpPr txBox="1"/>
          <p:nvPr/>
        </p:nvSpPr>
        <p:spPr>
          <a:xfrm>
            <a:off x="6362700" y="1899828"/>
            <a:ext cx="20433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a:ea typeface="+mn-ea"/>
                <a:cs typeface="+mn-cs"/>
              </a:rPr>
              <a:t>CLAD</a:t>
            </a:r>
          </a:p>
        </p:txBody>
      </p:sp>
    </p:spTree>
    <p:extLst>
      <p:ext uri="{BB962C8B-B14F-4D97-AF65-F5344CB8AC3E}">
        <p14:creationId xmlns:p14="http://schemas.microsoft.com/office/powerpoint/2010/main" val="982396043"/>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6"/>
          </p:nvPr>
        </p:nvSpPr>
        <p:spPr>
          <a:xfrm>
            <a:off x="1694314" y="1902264"/>
            <a:ext cx="9533129" cy="3574805"/>
          </a:xfrm>
          <a:solidFill>
            <a:schemeClr val="bg1">
              <a:lumMod val="95000"/>
            </a:schemeClr>
          </a:solidFill>
        </p:spPr>
        <p:txBody>
          <a:bodyPr>
            <a:normAutofit/>
          </a:bodyPr>
          <a:lstStyle/>
          <a:p>
            <a:pPr>
              <a:spcAft>
                <a:spcPts val="600"/>
              </a:spcAft>
            </a:pPr>
            <a:r>
              <a:rPr lang="en-US" sz="2200" b="1">
                <a:cs typeface="Arial" panose="020B0604020202020204" pitchFamily="34" charset="0"/>
              </a:rPr>
              <a:t>Allograft loss is expensive</a:t>
            </a:r>
            <a:r>
              <a:rPr lang="en-US" sz="2200">
                <a:cs typeface="Arial" panose="020B0604020202020204" pitchFamily="34" charset="0"/>
              </a:rPr>
              <a:t>, resulting in many major adverse outcomes for the patient, family, center, system, and US healthcare</a:t>
            </a:r>
          </a:p>
          <a:p>
            <a:pPr>
              <a:spcAft>
                <a:spcPts val="600"/>
              </a:spcAft>
            </a:pPr>
            <a:r>
              <a:rPr lang="en-US" sz="2200">
                <a:cs typeface="Arial" panose="020B0604020202020204" pitchFamily="34" charset="0"/>
              </a:rPr>
              <a:t>Current </a:t>
            </a:r>
            <a:r>
              <a:rPr lang="en-US" sz="2200" b="1">
                <a:cs typeface="Arial" panose="020B0604020202020204" pitchFamily="34" charset="0"/>
              </a:rPr>
              <a:t>immunosuppression has not changed </a:t>
            </a:r>
            <a:r>
              <a:rPr lang="en-US" sz="2200">
                <a:cs typeface="Arial" panose="020B0604020202020204" pitchFamily="34" charset="0"/>
              </a:rPr>
              <a:t>much in over 15 years</a:t>
            </a:r>
          </a:p>
          <a:p>
            <a:pPr>
              <a:spcAft>
                <a:spcPts val="600"/>
              </a:spcAft>
            </a:pPr>
            <a:r>
              <a:rPr lang="en-US" sz="2200">
                <a:cs typeface="Arial" panose="020B0604020202020204" pitchFamily="34" charset="0"/>
              </a:rPr>
              <a:t>Current </a:t>
            </a:r>
            <a:r>
              <a:rPr lang="en-US" sz="2200" b="1">
                <a:cs typeface="Arial" panose="020B0604020202020204" pitchFamily="34" charset="0"/>
              </a:rPr>
              <a:t>outcomes have not changed </a:t>
            </a:r>
            <a:r>
              <a:rPr lang="en-US" sz="2200">
                <a:cs typeface="Arial" panose="020B0604020202020204" pitchFamily="34" charset="0"/>
              </a:rPr>
              <a:t>much in over 15 years</a:t>
            </a:r>
          </a:p>
          <a:p>
            <a:pPr>
              <a:spcAft>
                <a:spcPts val="600"/>
              </a:spcAft>
            </a:pPr>
            <a:r>
              <a:rPr lang="en-US" sz="2200">
                <a:cs typeface="Arial" panose="020B0604020202020204" pitchFamily="34" charset="0"/>
              </a:rPr>
              <a:t>Current </a:t>
            </a:r>
            <a:r>
              <a:rPr lang="en-US" sz="2200" b="1">
                <a:cs typeface="Arial" panose="020B0604020202020204" pitchFamily="34" charset="0"/>
              </a:rPr>
              <a:t>monitoring modalities have not changed </a:t>
            </a:r>
            <a:r>
              <a:rPr lang="en-US" sz="2200">
                <a:cs typeface="Arial" panose="020B0604020202020204" pitchFamily="34" charset="0"/>
              </a:rPr>
              <a:t>much in over 15 years (</a:t>
            </a:r>
            <a:r>
              <a:rPr lang="en-US" sz="2200" err="1">
                <a:cs typeface="Arial" panose="020B0604020202020204" pitchFamily="34" charset="0"/>
              </a:rPr>
              <a:t>Scr</a:t>
            </a:r>
            <a:r>
              <a:rPr lang="en-US" sz="2200">
                <a:cs typeface="Arial" panose="020B0604020202020204" pitchFamily="34" charset="0"/>
              </a:rPr>
              <a:t>, U/A, viral NATs, DSA </a:t>
            </a:r>
            <a:r>
              <a:rPr lang="en-US" sz="2200">
                <a:cs typeface="Arial" panose="020B0604020202020204" pitchFamily="34" charset="0"/>
                <a:sym typeface="Wingdings" panose="05000000000000000000" pitchFamily="2" charset="2"/>
              </a:rPr>
              <a:t> DU/S, </a:t>
            </a:r>
            <a:r>
              <a:rPr lang="en-US" sz="2200" err="1">
                <a:cs typeface="Arial" panose="020B0604020202020204" pitchFamily="34" charset="0"/>
                <a:sym typeface="Wingdings" panose="05000000000000000000" pitchFamily="2" charset="2"/>
              </a:rPr>
              <a:t>KBx</a:t>
            </a:r>
            <a:r>
              <a:rPr lang="en-US" sz="2200">
                <a:cs typeface="Arial" panose="020B0604020202020204" pitchFamily="34" charset="0"/>
                <a:sym typeface="Wingdings" panose="05000000000000000000" pitchFamily="2" charset="2"/>
              </a:rPr>
              <a:t>) despite many attempts to define new invasive or non-invasive markers</a:t>
            </a:r>
          </a:p>
          <a:p>
            <a:pPr>
              <a:spcAft>
                <a:spcPts val="600"/>
              </a:spcAft>
            </a:pPr>
            <a:r>
              <a:rPr lang="en-US" sz="2200" b="1">
                <a:cs typeface="Arial" panose="020B0604020202020204" pitchFamily="34" charset="0"/>
                <a:sym typeface="Wingdings" panose="05000000000000000000" pitchFamily="2" charset="2"/>
              </a:rPr>
              <a:t>Current monitoring </a:t>
            </a:r>
            <a:r>
              <a:rPr lang="en-US" sz="2200">
                <a:cs typeface="Arial" panose="020B0604020202020204" pitchFamily="34" charset="0"/>
                <a:sym typeface="Wingdings" panose="05000000000000000000" pitchFamily="2" charset="2"/>
              </a:rPr>
              <a:t>is often arduous, </a:t>
            </a:r>
            <a:r>
              <a:rPr lang="en-US" sz="2200" b="1">
                <a:cs typeface="Arial" panose="020B0604020202020204" pitchFamily="34" charset="0"/>
                <a:sym typeface="Wingdings" panose="05000000000000000000" pitchFamily="2" charset="2"/>
              </a:rPr>
              <a:t>expensive, and inaccurate</a:t>
            </a:r>
            <a:endParaRPr lang="en-US" sz="2200" b="1">
              <a:cs typeface="Arial" panose="020B0604020202020204" pitchFamily="34" charset="0"/>
            </a:endParaRPr>
          </a:p>
        </p:txBody>
      </p:sp>
      <p:sp>
        <p:nvSpPr>
          <p:cNvPr id="4" name="Text Placeholder 3">
            <a:extLst>
              <a:ext uri="{FF2B5EF4-FFF2-40B4-BE49-F238E27FC236}">
                <a16:creationId xmlns:a16="http://schemas.microsoft.com/office/drawing/2014/main" id="{B43A1A1E-74B9-43F1-922F-3A25153CB466}"/>
              </a:ext>
            </a:extLst>
          </p:cNvPr>
          <p:cNvSpPr>
            <a:spLocks noGrp="1"/>
          </p:cNvSpPr>
          <p:nvPr>
            <p:ph type="body" sz="quarter" idx="11"/>
          </p:nvPr>
        </p:nvSpPr>
        <p:spPr>
          <a:xfrm>
            <a:off x="1694314" y="994144"/>
            <a:ext cx="9782253" cy="517156"/>
          </a:xfrm>
        </p:spPr>
        <p:txBody>
          <a:bodyPr/>
          <a:lstStyle/>
          <a:p>
            <a:r>
              <a:rPr lang="en-US"/>
              <a:t>Current Clinical Challenges within Kidney Transplantation</a:t>
            </a:r>
          </a:p>
        </p:txBody>
      </p:sp>
      <p:sp>
        <p:nvSpPr>
          <p:cNvPr id="5" name="Slide Number Placeholder 22">
            <a:extLst>
              <a:ext uri="{FF2B5EF4-FFF2-40B4-BE49-F238E27FC236}">
                <a16:creationId xmlns:a16="http://schemas.microsoft.com/office/drawing/2014/main" id="{971D560A-7D30-4C7B-A23B-AD3AB55A9E94}"/>
              </a:ext>
            </a:extLst>
          </p:cNvPr>
          <p:cNvSpPr>
            <a:spLocks noGrp="1"/>
          </p:cNvSpPr>
          <p:nvPr>
            <p:ph type="sldNum" sz="quarter" idx="15"/>
          </p:nvPr>
        </p:nvSpPr>
        <p:spPr bwMode="auto">
          <a:xfrm>
            <a:off x="5829300" y="6570980"/>
            <a:ext cx="533400" cy="247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A1979F0B-24A4-40B4-8744-BEE65026F1AC}" type="slidenum">
              <a:rPr kumimoji="0" lang="en-US" altLang="en-US" sz="1000" b="0" i="0" u="none" strike="noStrike" kern="1200" cap="none" spc="0" normalizeH="0" baseline="0" noProof="0" smtClean="0">
                <a:ln>
                  <a:noFill/>
                </a:ln>
                <a:solidFill>
                  <a:srgbClr val="7F7F7F"/>
                </a:solidFill>
                <a:effectLst/>
                <a:uLnTx/>
                <a:uFillTx/>
                <a:latin typeface="Calibri" panose="020F0502020204030204"/>
                <a:ea typeface="ＭＳ Ｐゴシック" panose="020B0600070205080204"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7</a:t>
            </a:fld>
            <a:endParaRPr kumimoji="0" lang="en-US" altLang="en-US" sz="1000" b="0" i="0" u="none" strike="noStrike" kern="1200" cap="none" spc="0" normalizeH="0" baseline="0" noProof="0">
              <a:ln>
                <a:noFill/>
              </a:ln>
              <a:solidFill>
                <a:srgbClr val="7F7F7F"/>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51703967"/>
      </p:ext>
    </p:extLst>
  </p:cSld>
  <p:clrMapOvr>
    <a:masterClrMapping/>
  </p:clrMapOvr>
  <p:transition spd="slow">
    <p:strips dir="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44B2B30-97C0-4167-AB4B-1CFCB677C089}"/>
              </a:ext>
            </a:extLst>
          </p:cNvPr>
          <p:cNvSpPr>
            <a:spLocks noGrp="1"/>
          </p:cNvSpPr>
          <p:nvPr>
            <p:ph type="sldNum" sz="quarter" idx="4294967295"/>
          </p:nvPr>
        </p:nvSpPr>
        <p:spPr>
          <a:xfrm>
            <a:off x="11658600" y="6499225"/>
            <a:ext cx="533400" cy="247650"/>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000" b="0" i="0" u="none" strike="noStrike" kern="1200" cap="none" spc="0" normalizeH="0" baseline="0" noProof="0" smtClean="0">
                <a:ln>
                  <a:noFill/>
                </a:ln>
                <a:solidFill>
                  <a:srgbClr val="77787B"/>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70</a:t>
            </a:fld>
            <a:endParaRPr kumimoji="0" lang="en-US" sz="1000" b="0" i="0" u="none" strike="noStrike" kern="1200" cap="none" spc="0" normalizeH="0" baseline="0" noProof="0">
              <a:ln>
                <a:noFill/>
              </a:ln>
              <a:solidFill>
                <a:srgbClr val="77787B"/>
              </a:solidFill>
              <a:effectLst/>
              <a:uLnTx/>
              <a:uFillTx/>
              <a:latin typeface="Calibri" panose="020F0502020204030204"/>
              <a:ea typeface="ＭＳ Ｐゴシック" pitchFamily="34" charset="-128"/>
              <a:cs typeface="+mn-cs"/>
            </a:endParaRPr>
          </a:p>
        </p:txBody>
      </p:sp>
      <p:pic>
        <p:nvPicPr>
          <p:cNvPr id="3" name="Picture 2" descr="Lung Transplant: Candidates for Referral and the Waiting List ...">
            <a:extLst>
              <a:ext uri="{FF2B5EF4-FFF2-40B4-BE49-F238E27FC236}">
                <a16:creationId xmlns:a16="http://schemas.microsoft.com/office/drawing/2014/main" id="{40870BD4-5451-42CD-BB4C-8359B499B0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00" b="98667" l="10000" r="90000">
                        <a14:foregroundMark x1="42000" y1="1778" x2="46923" y2="10444"/>
                        <a14:foregroundMark x1="46923" y1="10444" x2="46923" y2="22000"/>
                        <a14:foregroundMark x1="46923" y1="22000" x2="43385" y2="12000"/>
                        <a14:foregroundMark x1="43385" y1="12000" x2="42154" y2="2444"/>
                        <a14:foregroundMark x1="61538" y1="3556" x2="60308" y2="4222"/>
                        <a14:foregroundMark x1="58769" y1="90667" x2="84000" y2="95111"/>
                        <a14:foregroundMark x1="84000" y1="95111" x2="91231" y2="90889"/>
                        <a14:foregroundMark x1="91231" y1="90889" x2="88000" y2="80667"/>
                        <a14:foregroundMark x1="88000" y1="80667" x2="63077" y2="81556"/>
                        <a14:foregroundMark x1="63077" y1="81556" x2="56462" y2="88222"/>
                        <a14:foregroundMark x1="56462" y1="88222" x2="59077" y2="90444"/>
                        <a14:foregroundMark x1="81692" y1="91333" x2="89538" y2="92000"/>
                        <a14:foregroundMark x1="89538" y1="92000" x2="83385" y2="98667"/>
                        <a14:foregroundMark x1="83074" y1="96359" x2="82308" y2="90667"/>
                        <a14:foregroundMark x1="83385" y1="98667" x2="83142" y2="96861"/>
                        <a14:backgroundMark x1="82615" y1="96667" x2="82769" y2="97111"/>
                      </a14:backgroundRemoval>
                    </a14:imgEffect>
                  </a14:imgLayer>
                </a14:imgProps>
              </a:ext>
              <a:ext uri="{28A0092B-C50C-407E-A947-70E740481C1C}">
                <a14:useLocalDpi xmlns:a14="http://schemas.microsoft.com/office/drawing/2010/main" val="0"/>
              </a:ext>
            </a:extLst>
          </a:blip>
          <a:srcRect/>
          <a:stretch>
            <a:fillRect/>
          </a:stretch>
        </p:blipFill>
        <p:spPr bwMode="auto">
          <a:xfrm>
            <a:off x="3892459" y="1986473"/>
            <a:ext cx="4726045" cy="3071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201E0E7-59A5-492D-89C4-12CB0FC8454D}"/>
              </a:ext>
            </a:extLst>
          </p:cNvPr>
          <p:cNvSpPr/>
          <p:nvPr/>
        </p:nvSpPr>
        <p:spPr>
          <a:xfrm>
            <a:off x="1506553" y="235439"/>
            <a:ext cx="9758377" cy="584775"/>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C4E"/>
                </a:solidFill>
                <a:effectLst/>
                <a:uLnTx/>
                <a:uFillTx/>
                <a:latin typeface="Calibri" panose="020F0502020204030204"/>
                <a:ea typeface="+mn-ea"/>
                <a:cs typeface="Calibri Light"/>
              </a:rPr>
              <a:t>Injury as the Common Denominator for Lung Morbidity?</a:t>
            </a:r>
            <a:endParaRPr kumimoji="0" lang="en-US" sz="3200" b="1" i="0" u="none" strike="noStrike" kern="1200" cap="none" spc="0" normalizeH="0" baseline="0" noProof="0">
              <a:ln>
                <a:noFill/>
              </a:ln>
              <a:solidFill>
                <a:srgbClr val="4C4C4E"/>
              </a:solidFill>
              <a:effectLst/>
              <a:uLnTx/>
              <a:uFillTx/>
              <a:latin typeface="Calibri" panose="020F0502020204030204"/>
              <a:ea typeface="+mn-ea"/>
              <a:cs typeface="Calibri Light"/>
              <a:sym typeface="Symbol" panose="05050102010706020507" pitchFamily="18" charset="2"/>
            </a:endParaRPr>
          </a:p>
        </p:txBody>
      </p:sp>
      <p:sp>
        <p:nvSpPr>
          <p:cNvPr id="14" name="Freeform: Shape 13">
            <a:extLst>
              <a:ext uri="{FF2B5EF4-FFF2-40B4-BE49-F238E27FC236}">
                <a16:creationId xmlns:a16="http://schemas.microsoft.com/office/drawing/2014/main" id="{9C30C815-F749-4F7C-B8F5-510854FBC47B}"/>
              </a:ext>
            </a:extLst>
          </p:cNvPr>
          <p:cNvSpPr/>
          <p:nvPr/>
        </p:nvSpPr>
        <p:spPr>
          <a:xfrm>
            <a:off x="1102862" y="5136658"/>
            <a:ext cx="4056057" cy="849092"/>
          </a:xfrm>
          <a:custGeom>
            <a:avLst/>
            <a:gdLst>
              <a:gd name="connsiteX0" fmla="*/ 0 w 4056057"/>
              <a:gd name="connsiteY0" fmla="*/ 150769 h 904594"/>
              <a:gd name="connsiteX1" fmla="*/ 150769 w 4056057"/>
              <a:gd name="connsiteY1" fmla="*/ 0 h 904594"/>
              <a:gd name="connsiteX2" fmla="*/ 3905288 w 4056057"/>
              <a:gd name="connsiteY2" fmla="*/ 0 h 904594"/>
              <a:gd name="connsiteX3" fmla="*/ 4056057 w 4056057"/>
              <a:gd name="connsiteY3" fmla="*/ 150769 h 904594"/>
              <a:gd name="connsiteX4" fmla="*/ 4056057 w 4056057"/>
              <a:gd name="connsiteY4" fmla="*/ 753825 h 904594"/>
              <a:gd name="connsiteX5" fmla="*/ 3905288 w 4056057"/>
              <a:gd name="connsiteY5" fmla="*/ 904594 h 904594"/>
              <a:gd name="connsiteX6" fmla="*/ 150769 w 4056057"/>
              <a:gd name="connsiteY6" fmla="*/ 904594 h 904594"/>
              <a:gd name="connsiteX7" fmla="*/ 0 w 4056057"/>
              <a:gd name="connsiteY7" fmla="*/ 753825 h 904594"/>
              <a:gd name="connsiteX8" fmla="*/ 0 w 4056057"/>
              <a:gd name="connsiteY8" fmla="*/ 150769 h 90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6057" h="904594">
                <a:moveTo>
                  <a:pt x="0" y="150769"/>
                </a:moveTo>
                <a:cubicBezTo>
                  <a:pt x="0" y="67502"/>
                  <a:pt x="67502" y="0"/>
                  <a:pt x="150769" y="0"/>
                </a:cubicBezTo>
                <a:lnTo>
                  <a:pt x="3905288" y="0"/>
                </a:lnTo>
                <a:cubicBezTo>
                  <a:pt x="3988555" y="0"/>
                  <a:pt x="4056057" y="67502"/>
                  <a:pt x="4056057" y="150769"/>
                </a:cubicBezTo>
                <a:lnTo>
                  <a:pt x="4056057" y="753825"/>
                </a:lnTo>
                <a:cubicBezTo>
                  <a:pt x="4056057" y="837092"/>
                  <a:pt x="3988555" y="904594"/>
                  <a:pt x="3905288" y="904594"/>
                </a:cubicBezTo>
                <a:lnTo>
                  <a:pt x="150769" y="904594"/>
                </a:lnTo>
                <a:cubicBezTo>
                  <a:pt x="67502" y="904594"/>
                  <a:pt x="0" y="837092"/>
                  <a:pt x="0" y="753825"/>
                </a:cubicBezTo>
                <a:lnTo>
                  <a:pt x="0" y="15076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4C4C4E">
                    <a:hueOff val="0"/>
                    <a:satOff val="0"/>
                    <a:lumOff val="0"/>
                    <a:alphaOff val="0"/>
                  </a:srgbClr>
                </a:solidFill>
                <a:effectLst/>
                <a:uLnTx/>
                <a:uFillTx/>
                <a:latin typeface="Calibri" panose="020F0502020204030204"/>
                <a:ea typeface="+mn-ea"/>
                <a:cs typeface="Calibri Light" panose="020F0302020204030204" pitchFamily="34" charset="0"/>
              </a:rPr>
              <a:t>CXC ELR+, CXC ELR-, CC Chemokines, Cytokines</a:t>
            </a:r>
          </a:p>
        </p:txBody>
      </p:sp>
      <p:sp>
        <p:nvSpPr>
          <p:cNvPr id="15" name="Freeform: Shape 14">
            <a:extLst>
              <a:ext uri="{FF2B5EF4-FFF2-40B4-BE49-F238E27FC236}">
                <a16:creationId xmlns:a16="http://schemas.microsoft.com/office/drawing/2014/main" id="{9BDD3828-BC17-4F52-9C6C-001418B65908}"/>
              </a:ext>
            </a:extLst>
          </p:cNvPr>
          <p:cNvSpPr/>
          <p:nvPr/>
        </p:nvSpPr>
        <p:spPr>
          <a:xfrm>
            <a:off x="7612566" y="5188852"/>
            <a:ext cx="4312734" cy="796898"/>
          </a:xfrm>
          <a:custGeom>
            <a:avLst/>
            <a:gdLst>
              <a:gd name="connsiteX0" fmla="*/ 0 w 4312734"/>
              <a:gd name="connsiteY0" fmla="*/ 141501 h 848989"/>
              <a:gd name="connsiteX1" fmla="*/ 141501 w 4312734"/>
              <a:gd name="connsiteY1" fmla="*/ 0 h 848989"/>
              <a:gd name="connsiteX2" fmla="*/ 4171233 w 4312734"/>
              <a:gd name="connsiteY2" fmla="*/ 0 h 848989"/>
              <a:gd name="connsiteX3" fmla="*/ 4312734 w 4312734"/>
              <a:gd name="connsiteY3" fmla="*/ 141501 h 848989"/>
              <a:gd name="connsiteX4" fmla="*/ 4312734 w 4312734"/>
              <a:gd name="connsiteY4" fmla="*/ 707488 h 848989"/>
              <a:gd name="connsiteX5" fmla="*/ 4171233 w 4312734"/>
              <a:gd name="connsiteY5" fmla="*/ 848989 h 848989"/>
              <a:gd name="connsiteX6" fmla="*/ 141501 w 4312734"/>
              <a:gd name="connsiteY6" fmla="*/ 848989 h 848989"/>
              <a:gd name="connsiteX7" fmla="*/ 0 w 4312734"/>
              <a:gd name="connsiteY7" fmla="*/ 707488 h 848989"/>
              <a:gd name="connsiteX8" fmla="*/ 0 w 4312734"/>
              <a:gd name="connsiteY8" fmla="*/ 141501 h 84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2734" h="848989">
                <a:moveTo>
                  <a:pt x="0" y="141501"/>
                </a:moveTo>
                <a:cubicBezTo>
                  <a:pt x="0" y="63352"/>
                  <a:pt x="63352" y="0"/>
                  <a:pt x="141501" y="0"/>
                </a:cubicBezTo>
                <a:lnTo>
                  <a:pt x="4171233" y="0"/>
                </a:lnTo>
                <a:cubicBezTo>
                  <a:pt x="4249382" y="0"/>
                  <a:pt x="4312734" y="63352"/>
                  <a:pt x="4312734" y="141501"/>
                </a:cubicBezTo>
                <a:lnTo>
                  <a:pt x="4312734" y="707488"/>
                </a:lnTo>
                <a:cubicBezTo>
                  <a:pt x="4312734" y="785637"/>
                  <a:pt x="4249382" y="848989"/>
                  <a:pt x="4171233" y="848989"/>
                </a:cubicBezTo>
                <a:lnTo>
                  <a:pt x="141501" y="848989"/>
                </a:lnTo>
                <a:cubicBezTo>
                  <a:pt x="63352" y="848989"/>
                  <a:pt x="0" y="785637"/>
                  <a:pt x="0" y="707488"/>
                </a:cubicBezTo>
                <a:lnTo>
                  <a:pt x="0" y="14150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124" tIns="148124" rIns="148124" bIns="148124"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4C4C4E">
                    <a:hueOff val="0"/>
                    <a:satOff val="0"/>
                    <a:lumOff val="0"/>
                    <a:alphaOff val="0"/>
                  </a:srgbClr>
                </a:solidFill>
                <a:effectLst/>
                <a:uLnTx/>
                <a:uFillTx/>
                <a:latin typeface="Calibri" panose="020F0502020204030204"/>
                <a:ea typeface="+mn-ea"/>
                <a:cs typeface="Calibri Light" panose="020F0302020204030204" pitchFamily="34" charset="0"/>
              </a:rPr>
              <a:t>HLA DSA, AT1R, EC, Pro-collagen-V, Ka1 -tubulin</a:t>
            </a:r>
          </a:p>
        </p:txBody>
      </p:sp>
      <p:sp>
        <p:nvSpPr>
          <p:cNvPr id="16" name="Freeform: Shape 15">
            <a:extLst>
              <a:ext uri="{FF2B5EF4-FFF2-40B4-BE49-F238E27FC236}">
                <a16:creationId xmlns:a16="http://schemas.microsoft.com/office/drawing/2014/main" id="{76AD8D39-171B-4798-943A-D696EDF1E4E9}"/>
              </a:ext>
            </a:extLst>
          </p:cNvPr>
          <p:cNvSpPr/>
          <p:nvPr/>
        </p:nvSpPr>
        <p:spPr>
          <a:xfrm>
            <a:off x="862437" y="1632985"/>
            <a:ext cx="4146287" cy="627780"/>
          </a:xfrm>
          <a:custGeom>
            <a:avLst/>
            <a:gdLst>
              <a:gd name="connsiteX0" fmla="*/ 0 w 4146287"/>
              <a:gd name="connsiteY0" fmla="*/ 111472 h 668816"/>
              <a:gd name="connsiteX1" fmla="*/ 111472 w 4146287"/>
              <a:gd name="connsiteY1" fmla="*/ 0 h 668816"/>
              <a:gd name="connsiteX2" fmla="*/ 4034815 w 4146287"/>
              <a:gd name="connsiteY2" fmla="*/ 0 h 668816"/>
              <a:gd name="connsiteX3" fmla="*/ 4146287 w 4146287"/>
              <a:gd name="connsiteY3" fmla="*/ 111472 h 668816"/>
              <a:gd name="connsiteX4" fmla="*/ 4146287 w 4146287"/>
              <a:gd name="connsiteY4" fmla="*/ 557344 h 668816"/>
              <a:gd name="connsiteX5" fmla="*/ 4034815 w 4146287"/>
              <a:gd name="connsiteY5" fmla="*/ 668816 h 668816"/>
              <a:gd name="connsiteX6" fmla="*/ 111472 w 4146287"/>
              <a:gd name="connsiteY6" fmla="*/ 668816 h 668816"/>
              <a:gd name="connsiteX7" fmla="*/ 0 w 4146287"/>
              <a:gd name="connsiteY7" fmla="*/ 557344 h 668816"/>
              <a:gd name="connsiteX8" fmla="*/ 0 w 4146287"/>
              <a:gd name="connsiteY8" fmla="*/ 111472 h 66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6287" h="668816">
                <a:moveTo>
                  <a:pt x="0" y="111472"/>
                </a:moveTo>
                <a:cubicBezTo>
                  <a:pt x="0" y="49908"/>
                  <a:pt x="49908" y="0"/>
                  <a:pt x="111472" y="0"/>
                </a:cubicBezTo>
                <a:lnTo>
                  <a:pt x="4034815" y="0"/>
                </a:lnTo>
                <a:cubicBezTo>
                  <a:pt x="4096379" y="0"/>
                  <a:pt x="4146287" y="49908"/>
                  <a:pt x="4146287" y="111472"/>
                </a:cubicBezTo>
                <a:lnTo>
                  <a:pt x="4146287" y="557344"/>
                </a:lnTo>
                <a:cubicBezTo>
                  <a:pt x="4146287" y="618908"/>
                  <a:pt x="4096379" y="668816"/>
                  <a:pt x="4034815" y="668816"/>
                </a:cubicBezTo>
                <a:lnTo>
                  <a:pt x="111472" y="668816"/>
                </a:lnTo>
                <a:cubicBezTo>
                  <a:pt x="49908" y="668816"/>
                  <a:pt x="0" y="618908"/>
                  <a:pt x="0" y="557344"/>
                </a:cubicBezTo>
                <a:lnTo>
                  <a:pt x="0" y="11147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4569" tIns="154569" rIns="154569" bIns="154569"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4C4C4E">
                    <a:hueOff val="0"/>
                    <a:satOff val="0"/>
                    <a:lumOff val="0"/>
                    <a:alphaOff val="0"/>
                  </a:srgbClr>
                </a:solidFill>
                <a:effectLst/>
                <a:uLnTx/>
                <a:uFillTx/>
                <a:latin typeface="Calibri" panose="020F0502020204030204"/>
                <a:ea typeface="+mn-ea"/>
                <a:cs typeface="Calibri Light" panose="020F0302020204030204" pitchFamily="34" charset="0"/>
              </a:rPr>
              <a:t>Infection/Pathogens</a:t>
            </a:r>
          </a:p>
        </p:txBody>
      </p:sp>
      <p:sp>
        <p:nvSpPr>
          <p:cNvPr id="17" name="Freeform: Shape 16">
            <a:extLst>
              <a:ext uri="{FF2B5EF4-FFF2-40B4-BE49-F238E27FC236}">
                <a16:creationId xmlns:a16="http://schemas.microsoft.com/office/drawing/2014/main" id="{866F8CDB-BF02-4438-8FFC-665E4926A201}"/>
              </a:ext>
            </a:extLst>
          </p:cNvPr>
          <p:cNvSpPr/>
          <p:nvPr/>
        </p:nvSpPr>
        <p:spPr>
          <a:xfrm>
            <a:off x="7988824" y="1632985"/>
            <a:ext cx="4035295" cy="553495"/>
          </a:xfrm>
          <a:custGeom>
            <a:avLst/>
            <a:gdLst>
              <a:gd name="connsiteX0" fmla="*/ 0 w 4035295"/>
              <a:gd name="connsiteY0" fmla="*/ 98281 h 589675"/>
              <a:gd name="connsiteX1" fmla="*/ 98281 w 4035295"/>
              <a:gd name="connsiteY1" fmla="*/ 0 h 589675"/>
              <a:gd name="connsiteX2" fmla="*/ 3937014 w 4035295"/>
              <a:gd name="connsiteY2" fmla="*/ 0 h 589675"/>
              <a:gd name="connsiteX3" fmla="*/ 4035295 w 4035295"/>
              <a:gd name="connsiteY3" fmla="*/ 98281 h 589675"/>
              <a:gd name="connsiteX4" fmla="*/ 4035295 w 4035295"/>
              <a:gd name="connsiteY4" fmla="*/ 491394 h 589675"/>
              <a:gd name="connsiteX5" fmla="*/ 3937014 w 4035295"/>
              <a:gd name="connsiteY5" fmla="*/ 589675 h 589675"/>
              <a:gd name="connsiteX6" fmla="*/ 98281 w 4035295"/>
              <a:gd name="connsiteY6" fmla="*/ 589675 h 589675"/>
              <a:gd name="connsiteX7" fmla="*/ 0 w 4035295"/>
              <a:gd name="connsiteY7" fmla="*/ 491394 h 589675"/>
              <a:gd name="connsiteX8" fmla="*/ 0 w 4035295"/>
              <a:gd name="connsiteY8" fmla="*/ 98281 h 5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95" h="589675">
                <a:moveTo>
                  <a:pt x="0" y="98281"/>
                </a:moveTo>
                <a:cubicBezTo>
                  <a:pt x="0" y="44002"/>
                  <a:pt x="44002" y="0"/>
                  <a:pt x="98281" y="0"/>
                </a:cubicBezTo>
                <a:lnTo>
                  <a:pt x="3937014" y="0"/>
                </a:lnTo>
                <a:cubicBezTo>
                  <a:pt x="3991293" y="0"/>
                  <a:pt x="4035295" y="44002"/>
                  <a:pt x="4035295" y="98281"/>
                </a:cubicBezTo>
                <a:lnTo>
                  <a:pt x="4035295" y="491394"/>
                </a:lnTo>
                <a:cubicBezTo>
                  <a:pt x="4035295" y="545673"/>
                  <a:pt x="3991293" y="589675"/>
                  <a:pt x="3937014" y="589675"/>
                </a:cubicBezTo>
                <a:lnTo>
                  <a:pt x="98281" y="589675"/>
                </a:lnTo>
                <a:cubicBezTo>
                  <a:pt x="44002" y="589675"/>
                  <a:pt x="0" y="545673"/>
                  <a:pt x="0" y="491394"/>
                </a:cubicBezTo>
                <a:lnTo>
                  <a:pt x="0" y="9828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706" tIns="150706" rIns="150706" bIns="150706"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4C4C4E">
                    <a:hueOff val="0"/>
                    <a:satOff val="0"/>
                    <a:lumOff val="0"/>
                    <a:alphaOff val="0"/>
                  </a:srgbClr>
                </a:solidFill>
                <a:effectLst/>
                <a:uLnTx/>
                <a:uFillTx/>
                <a:latin typeface="Calibri" panose="020F0502020204030204"/>
                <a:ea typeface="+mn-ea"/>
                <a:cs typeface="Calibri Light" panose="020F0302020204030204" pitchFamily="34" charset="0"/>
              </a:rPr>
              <a:t>GERD/Aspiration</a:t>
            </a:r>
          </a:p>
        </p:txBody>
      </p:sp>
      <p:pic>
        <p:nvPicPr>
          <p:cNvPr id="12" name="Graphic 11" descr="Arrow Slight curve">
            <a:extLst>
              <a:ext uri="{FF2B5EF4-FFF2-40B4-BE49-F238E27FC236}">
                <a16:creationId xmlns:a16="http://schemas.microsoft.com/office/drawing/2014/main" id="{EA705685-F40E-4E72-B598-5D58209035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341" y="2352652"/>
            <a:ext cx="3181091" cy="2939867"/>
          </a:xfrm>
          <a:prstGeom prst="rect">
            <a:avLst/>
          </a:prstGeom>
        </p:spPr>
      </p:pic>
      <p:sp>
        <p:nvSpPr>
          <p:cNvPr id="2" name="TextBox 1">
            <a:extLst>
              <a:ext uri="{FF2B5EF4-FFF2-40B4-BE49-F238E27FC236}">
                <a16:creationId xmlns:a16="http://schemas.microsoft.com/office/drawing/2014/main" id="{F43D1271-559D-4414-84F9-9D3C62634069}"/>
              </a:ext>
            </a:extLst>
          </p:cNvPr>
          <p:cNvSpPr txBox="1"/>
          <p:nvPr/>
        </p:nvSpPr>
        <p:spPr>
          <a:xfrm>
            <a:off x="10662943" y="3587431"/>
            <a:ext cx="995657" cy="492443"/>
          </a:xfrm>
          <a:prstGeom prst="rect">
            <a:avLst/>
          </a:prstGeom>
          <a:no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libri" panose="020F0502020204030204"/>
                <a:ea typeface="+mn-ea"/>
                <a:cs typeface="+mn-cs"/>
              </a:rPr>
              <a:t>Injury</a:t>
            </a:r>
          </a:p>
        </p:txBody>
      </p:sp>
    </p:spTree>
    <p:extLst>
      <p:ext uri="{BB962C8B-B14F-4D97-AF65-F5344CB8AC3E}">
        <p14:creationId xmlns:p14="http://schemas.microsoft.com/office/powerpoint/2010/main" val="3616756381"/>
      </p:ext>
    </p:extLst>
  </p:cSld>
  <p:clrMapOvr>
    <a:masterClrMapping/>
  </p:clrMapOvr>
  <p:transition spd="slow">
    <p:strips dir="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3E1EF9-75D8-4B04-B0F4-B38257239EBA}"/>
              </a:ext>
            </a:extLst>
          </p:cNvPr>
          <p:cNvSpPr>
            <a:spLocks noGrp="1"/>
          </p:cNvSpPr>
          <p:nvPr>
            <p:ph type="sldNum" sz="quarter" idx="4294967295"/>
          </p:nvPr>
        </p:nvSpPr>
        <p:spPr>
          <a:xfrm>
            <a:off x="0" y="6342063"/>
            <a:ext cx="600075" cy="369887"/>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A53328C-E58D-4F5D-AEEA-375AF8BB6BD0}" type="slidenum">
              <a:rPr kumimoji="0" lang="en-US" sz="1800" b="0"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71</a:t>
            </a:fld>
            <a:endParaRPr kumimoji="0" lang="en-US" sz="1800" b="0"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pic>
        <p:nvPicPr>
          <p:cNvPr id="6" name="Picture 5">
            <a:extLst>
              <a:ext uri="{FF2B5EF4-FFF2-40B4-BE49-F238E27FC236}">
                <a16:creationId xmlns:a16="http://schemas.microsoft.com/office/drawing/2014/main" id="{2F32514A-EFB3-4F04-B8ED-A87564448F10}"/>
              </a:ext>
            </a:extLst>
          </p:cNvPr>
          <p:cNvPicPr>
            <a:picLocks noChangeAspect="1"/>
          </p:cNvPicPr>
          <p:nvPr/>
        </p:nvPicPr>
        <p:blipFill>
          <a:blip r:embed="rId3"/>
          <a:stretch>
            <a:fillRect/>
          </a:stretch>
        </p:blipFill>
        <p:spPr>
          <a:xfrm>
            <a:off x="692727" y="226821"/>
            <a:ext cx="11379200" cy="6485129"/>
          </a:xfrm>
          <a:prstGeom prst="rect">
            <a:avLst/>
          </a:prstGeom>
        </p:spPr>
      </p:pic>
    </p:spTree>
    <p:extLst>
      <p:ext uri="{BB962C8B-B14F-4D97-AF65-F5344CB8AC3E}">
        <p14:creationId xmlns:p14="http://schemas.microsoft.com/office/powerpoint/2010/main" val="1686848273"/>
      </p:ext>
    </p:extLst>
  </p:cSld>
  <p:clrMapOvr>
    <a:masterClrMapping/>
  </p:clrMapOvr>
  <p:transition spd="slow">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99686-6D44-184D-ACF1-671F66E0E69D}"/>
              </a:ext>
            </a:extLst>
          </p:cNvPr>
          <p:cNvSpPr txBox="1"/>
          <p:nvPr/>
        </p:nvSpPr>
        <p:spPr>
          <a:xfrm>
            <a:off x="2281806" y="219447"/>
            <a:ext cx="8779771" cy="1107996"/>
          </a:xfrm>
          <a:prstGeom prst="rect">
            <a:avLst/>
          </a:prstGeom>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4C4C4E"/>
                </a:solidFill>
                <a:effectLst/>
                <a:uLnTx/>
                <a:uFillTx/>
                <a:latin typeface="Calibri" panose="020F0502020204030204"/>
                <a:ea typeface="+mn-ea"/>
                <a:cs typeface="+mn-cs"/>
              </a:rPr>
              <a:t>Bringing Innovation from Benchtop to Clinic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4C4C4E"/>
                </a:solidFill>
                <a:effectLst/>
                <a:uLnTx/>
                <a:uFillTx/>
                <a:latin typeface="Calibri" panose="020F0502020204030204"/>
                <a:ea typeface="+mn-ea"/>
                <a:cs typeface="+mn-cs"/>
              </a:rPr>
              <a:t>Improve Transplant Outcomes</a:t>
            </a:r>
          </a:p>
        </p:txBody>
      </p:sp>
      <p:grpSp>
        <p:nvGrpSpPr>
          <p:cNvPr id="8" name="Group 7">
            <a:extLst>
              <a:ext uri="{FF2B5EF4-FFF2-40B4-BE49-F238E27FC236}">
                <a16:creationId xmlns:a16="http://schemas.microsoft.com/office/drawing/2014/main" id="{9AF447B4-4656-C14C-86D8-9BAF1B8BC8EF}"/>
              </a:ext>
            </a:extLst>
          </p:cNvPr>
          <p:cNvGrpSpPr/>
          <p:nvPr/>
        </p:nvGrpSpPr>
        <p:grpSpPr>
          <a:xfrm>
            <a:off x="1220475" y="5243777"/>
            <a:ext cx="2020614" cy="666706"/>
            <a:chOff x="1306322" y="2532239"/>
            <a:chExt cx="2424430" cy="813847"/>
          </a:xfrm>
        </p:grpSpPr>
        <p:pic>
          <p:nvPicPr>
            <p:cNvPr id="107522" name="Picture 2">
              <a:extLst>
                <a:ext uri="{FF2B5EF4-FFF2-40B4-BE49-F238E27FC236}">
                  <a16:creationId xmlns:a16="http://schemas.microsoft.com/office/drawing/2014/main" id="{BF826553-8EBD-0D43-840D-483997CE2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22" y="2532239"/>
              <a:ext cx="2424430" cy="537714"/>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a:extLst>
                <a:ext uri="{FF2B5EF4-FFF2-40B4-BE49-F238E27FC236}">
                  <a16:creationId xmlns:a16="http://schemas.microsoft.com/office/drawing/2014/main" id="{DB3CC4A6-C3EE-AC4B-AC23-224A315AF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35" y="3105379"/>
              <a:ext cx="1368705" cy="2407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7530" name="Picture 10">
            <a:extLst>
              <a:ext uri="{FF2B5EF4-FFF2-40B4-BE49-F238E27FC236}">
                <a16:creationId xmlns:a16="http://schemas.microsoft.com/office/drawing/2014/main" id="{7119ADE3-6A07-2E4A-9CAE-EDAFE5F6C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431" y="4290091"/>
            <a:ext cx="1410678" cy="44916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EFCC12-FDFE-4DB8-BBD5-FC67F3EF4A87}"/>
              </a:ext>
            </a:extLst>
          </p:cNvPr>
          <p:cNvGrpSpPr/>
          <p:nvPr/>
        </p:nvGrpSpPr>
        <p:grpSpPr>
          <a:xfrm>
            <a:off x="9449986" y="3675354"/>
            <a:ext cx="2066597" cy="754083"/>
            <a:chOff x="9583328" y="4501649"/>
            <a:chExt cx="2224252" cy="803959"/>
          </a:xfrm>
        </p:grpSpPr>
        <p:sp>
          <p:nvSpPr>
            <p:cNvPr id="17" name="TextBox 16">
              <a:extLst>
                <a:ext uri="{FF2B5EF4-FFF2-40B4-BE49-F238E27FC236}">
                  <a16:creationId xmlns:a16="http://schemas.microsoft.com/office/drawing/2014/main" id="{89BB79C1-D876-5C48-9C02-57080507B4E4}"/>
                </a:ext>
              </a:extLst>
            </p:cNvPr>
            <p:cNvSpPr txBox="1"/>
            <p:nvPr/>
          </p:nvSpPr>
          <p:spPr>
            <a:xfrm>
              <a:off x="9681210" y="5010288"/>
              <a:ext cx="1976861" cy="2953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Gene Expression Profiling</a:t>
              </a:r>
            </a:p>
          </p:txBody>
        </p:sp>
        <p:pic>
          <p:nvPicPr>
            <p:cNvPr id="14" name="Picture 14" descr="Logo, company name&#10;&#10;Description automatically generated">
              <a:extLst>
                <a:ext uri="{FF2B5EF4-FFF2-40B4-BE49-F238E27FC236}">
                  <a16:creationId xmlns:a16="http://schemas.microsoft.com/office/drawing/2014/main" id="{D3D0540B-026F-4C78-B811-B017743EDE0E}"/>
                </a:ext>
              </a:extLst>
            </p:cNvPr>
            <p:cNvPicPr>
              <a:picLocks noChangeAspect="1"/>
            </p:cNvPicPr>
            <p:nvPr/>
          </p:nvPicPr>
          <p:blipFill>
            <a:blip r:embed="rId5"/>
            <a:stretch>
              <a:fillRect/>
            </a:stretch>
          </p:blipFill>
          <p:spPr>
            <a:xfrm>
              <a:off x="9583328" y="4501649"/>
              <a:ext cx="2224252" cy="539688"/>
            </a:xfrm>
            <a:prstGeom prst="rect">
              <a:avLst/>
            </a:prstGeom>
          </p:spPr>
        </p:pic>
      </p:grpSp>
      <p:pic>
        <p:nvPicPr>
          <p:cNvPr id="4" name="Picture 4" descr="Icon&#10;&#10;Description automatically generated">
            <a:extLst>
              <a:ext uri="{FF2B5EF4-FFF2-40B4-BE49-F238E27FC236}">
                <a16:creationId xmlns:a16="http://schemas.microsoft.com/office/drawing/2014/main" id="{8646F75A-0969-4B58-A259-034C9923A1B6}"/>
              </a:ext>
            </a:extLst>
          </p:cNvPr>
          <p:cNvPicPr>
            <a:picLocks noChangeAspect="1"/>
          </p:cNvPicPr>
          <p:nvPr/>
        </p:nvPicPr>
        <p:blipFill>
          <a:blip r:embed="rId6"/>
          <a:stretch>
            <a:fillRect/>
          </a:stretch>
        </p:blipFill>
        <p:spPr>
          <a:xfrm>
            <a:off x="9348186" y="5158225"/>
            <a:ext cx="2053282" cy="330814"/>
          </a:xfrm>
          <a:prstGeom prst="rect">
            <a:avLst/>
          </a:prstGeom>
        </p:spPr>
      </p:pic>
      <p:sp>
        <p:nvSpPr>
          <p:cNvPr id="6" name="TextBox 5">
            <a:extLst>
              <a:ext uri="{FF2B5EF4-FFF2-40B4-BE49-F238E27FC236}">
                <a16:creationId xmlns:a16="http://schemas.microsoft.com/office/drawing/2014/main" id="{433FCE88-3791-43CF-8A30-5FCF97CEC549}"/>
              </a:ext>
            </a:extLst>
          </p:cNvPr>
          <p:cNvSpPr txBox="1"/>
          <p:nvPr/>
        </p:nvSpPr>
        <p:spPr>
          <a:xfrm>
            <a:off x="9654053" y="5502355"/>
            <a:ext cx="16104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Micro-chimerism tool</a:t>
            </a:r>
          </a:p>
        </p:txBody>
      </p:sp>
      <p:sp>
        <p:nvSpPr>
          <p:cNvPr id="22" name="TextBox 21">
            <a:extLst>
              <a:ext uri="{FF2B5EF4-FFF2-40B4-BE49-F238E27FC236}">
                <a16:creationId xmlns:a16="http://schemas.microsoft.com/office/drawing/2014/main" id="{11C8E67D-E1C4-AA40-9FCA-825ED198E966}"/>
              </a:ext>
            </a:extLst>
          </p:cNvPr>
          <p:cNvSpPr txBox="1"/>
          <p:nvPr/>
        </p:nvSpPr>
        <p:spPr>
          <a:xfrm>
            <a:off x="1381990" y="2879327"/>
            <a:ext cx="17996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Metagenomics Infectious Disease Screening</a:t>
            </a:r>
          </a:p>
        </p:txBody>
      </p:sp>
      <p:pic>
        <p:nvPicPr>
          <p:cNvPr id="10" name="Picture 12" descr="Logo, company name&#10;&#10;Description automatically generated">
            <a:extLst>
              <a:ext uri="{FF2B5EF4-FFF2-40B4-BE49-F238E27FC236}">
                <a16:creationId xmlns:a16="http://schemas.microsoft.com/office/drawing/2014/main" id="{58365283-6E03-4647-99AD-39A4AC9FD26A}"/>
              </a:ext>
            </a:extLst>
          </p:cNvPr>
          <p:cNvPicPr>
            <a:picLocks noChangeAspect="1"/>
          </p:cNvPicPr>
          <p:nvPr/>
        </p:nvPicPr>
        <p:blipFill>
          <a:blip r:embed="rId7"/>
          <a:stretch>
            <a:fillRect/>
          </a:stretch>
        </p:blipFill>
        <p:spPr>
          <a:xfrm>
            <a:off x="1381990" y="2513462"/>
            <a:ext cx="1579419" cy="370452"/>
          </a:xfrm>
          <a:prstGeom prst="rect">
            <a:avLst/>
          </a:prstGeom>
        </p:spPr>
      </p:pic>
      <p:pic>
        <p:nvPicPr>
          <p:cNvPr id="5" name="Picture 4">
            <a:extLst>
              <a:ext uri="{FF2B5EF4-FFF2-40B4-BE49-F238E27FC236}">
                <a16:creationId xmlns:a16="http://schemas.microsoft.com/office/drawing/2014/main" id="{EE372FD9-EEC2-4CB9-A064-10BA9AE2B555}"/>
              </a:ext>
            </a:extLst>
          </p:cNvPr>
          <p:cNvPicPr>
            <a:picLocks noChangeAspect="1"/>
          </p:cNvPicPr>
          <p:nvPr/>
        </p:nvPicPr>
        <p:blipFill>
          <a:blip r:embed="rId8"/>
          <a:stretch>
            <a:fillRect/>
          </a:stretch>
        </p:blipFill>
        <p:spPr>
          <a:xfrm>
            <a:off x="9348186" y="2636282"/>
            <a:ext cx="2146912" cy="644643"/>
          </a:xfrm>
          <a:prstGeom prst="rect">
            <a:avLst/>
          </a:prstGeom>
        </p:spPr>
      </p:pic>
      <p:sp>
        <p:nvSpPr>
          <p:cNvPr id="11" name="TextBox 10">
            <a:extLst>
              <a:ext uri="{FF2B5EF4-FFF2-40B4-BE49-F238E27FC236}">
                <a16:creationId xmlns:a16="http://schemas.microsoft.com/office/drawing/2014/main" id="{48F2A096-F5A8-4385-B95A-8D36B4F07718}"/>
              </a:ext>
            </a:extLst>
          </p:cNvPr>
          <p:cNvSpPr txBox="1"/>
          <p:nvPr/>
        </p:nvSpPr>
        <p:spPr>
          <a:xfrm>
            <a:off x="11061577" y="3675355"/>
            <a:ext cx="405947" cy="10139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1085880-4C8C-49AA-84AD-1996B2006166}"/>
              </a:ext>
            </a:extLst>
          </p:cNvPr>
          <p:cNvPicPr>
            <a:picLocks noChangeAspect="1"/>
          </p:cNvPicPr>
          <p:nvPr/>
        </p:nvPicPr>
        <p:blipFill>
          <a:blip r:embed="rId9"/>
          <a:stretch>
            <a:fillRect/>
          </a:stretch>
        </p:blipFill>
        <p:spPr>
          <a:xfrm>
            <a:off x="3705070" y="2623125"/>
            <a:ext cx="4969768" cy="3612625"/>
          </a:xfrm>
          <a:prstGeom prst="rect">
            <a:avLst/>
          </a:prstGeom>
        </p:spPr>
      </p:pic>
      <p:pic>
        <p:nvPicPr>
          <p:cNvPr id="3" name="Picture 2">
            <a:extLst>
              <a:ext uri="{FF2B5EF4-FFF2-40B4-BE49-F238E27FC236}">
                <a16:creationId xmlns:a16="http://schemas.microsoft.com/office/drawing/2014/main" id="{434487A3-1F0F-441F-BFB8-413908F9169E}"/>
              </a:ext>
            </a:extLst>
          </p:cNvPr>
          <p:cNvPicPr>
            <a:picLocks noChangeAspect="1"/>
          </p:cNvPicPr>
          <p:nvPr/>
        </p:nvPicPr>
        <p:blipFill>
          <a:blip r:embed="rId10"/>
          <a:stretch>
            <a:fillRect/>
          </a:stretch>
        </p:blipFill>
        <p:spPr>
          <a:xfrm>
            <a:off x="4091031" y="1625355"/>
            <a:ext cx="4009938" cy="888107"/>
          </a:xfrm>
          <a:prstGeom prst="rect">
            <a:avLst/>
          </a:prstGeom>
          <a:ln w="28575"/>
        </p:spPr>
        <p:style>
          <a:lnRef idx="2">
            <a:schemeClr val="accent1"/>
          </a:lnRef>
          <a:fillRef idx="1">
            <a:schemeClr val="lt1"/>
          </a:fillRef>
          <a:effectRef idx="0">
            <a:schemeClr val="accent1"/>
          </a:effectRef>
          <a:fontRef idx="minor">
            <a:schemeClr val="dk1"/>
          </a:fontRef>
        </p:style>
      </p:pic>
      <p:pic>
        <p:nvPicPr>
          <p:cNvPr id="12" name="Picture 11">
            <a:extLst>
              <a:ext uri="{FF2B5EF4-FFF2-40B4-BE49-F238E27FC236}">
                <a16:creationId xmlns:a16="http://schemas.microsoft.com/office/drawing/2014/main" id="{BABFCEDF-77B1-40BB-A246-FBE2A19503BF}"/>
              </a:ext>
            </a:extLst>
          </p:cNvPr>
          <p:cNvPicPr>
            <a:picLocks noChangeAspect="1"/>
          </p:cNvPicPr>
          <p:nvPr/>
        </p:nvPicPr>
        <p:blipFill>
          <a:blip r:embed="rId11"/>
          <a:stretch>
            <a:fillRect/>
          </a:stretch>
        </p:blipFill>
        <p:spPr>
          <a:xfrm>
            <a:off x="1220475" y="3833013"/>
            <a:ext cx="1920913" cy="461665"/>
          </a:xfrm>
          <a:prstGeom prst="rect">
            <a:avLst/>
          </a:prstGeom>
        </p:spPr>
      </p:pic>
    </p:spTree>
    <p:extLst>
      <p:ext uri="{BB962C8B-B14F-4D97-AF65-F5344CB8AC3E}">
        <p14:creationId xmlns:p14="http://schemas.microsoft.com/office/powerpoint/2010/main" val="3717125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784A7B-0EBD-8F4E-95F3-DC4FB8A105EC}"/>
              </a:ext>
            </a:extLst>
          </p:cNvPr>
          <p:cNvSpPr txBox="1"/>
          <p:nvPr/>
        </p:nvSpPr>
        <p:spPr>
          <a:xfrm>
            <a:off x="1350498" y="450166"/>
            <a:ext cx="637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ALAMO Study Design</a:t>
            </a:r>
          </a:p>
        </p:txBody>
      </p:sp>
      <p:sp>
        <p:nvSpPr>
          <p:cNvPr id="3" name="TextBox 2">
            <a:extLst>
              <a:ext uri="{FF2B5EF4-FFF2-40B4-BE49-F238E27FC236}">
                <a16:creationId xmlns:a16="http://schemas.microsoft.com/office/drawing/2014/main" id="{DB6A2A4E-DFA9-C442-9C9C-189DA6B90F0E}"/>
              </a:ext>
            </a:extLst>
          </p:cNvPr>
          <p:cNvSpPr txBox="1"/>
          <p:nvPr/>
        </p:nvSpPr>
        <p:spPr>
          <a:xfrm>
            <a:off x="1350498" y="1352622"/>
            <a:ext cx="9988061"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Protocol Number: SN-C-00016</a:t>
            </a:r>
            <a:br>
              <a:rPr kumimoji="0" lang="en-US" sz="1800" b="0" i="0" u="none" strike="noStrike" kern="1200" cap="none" spc="0" normalizeH="0" baseline="0" noProof="0" dirty="0">
                <a:ln>
                  <a:noFill/>
                </a:ln>
                <a:solidFill>
                  <a:srgbClr val="4C4C4E"/>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Study Centers: 50 centers across the United States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Duration of Study: 5 years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Projected accrual: 2 years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Longitudinal surveillance: 3 years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rPr>
              <a:t>Observational Cohort Enrollment Target: 500</a:t>
            </a:r>
          </a:p>
        </p:txBody>
      </p:sp>
    </p:spTree>
    <p:extLst>
      <p:ext uri="{BB962C8B-B14F-4D97-AF65-F5344CB8AC3E}">
        <p14:creationId xmlns:p14="http://schemas.microsoft.com/office/powerpoint/2010/main" val="446274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1CAAA7C-361C-41EE-98B5-A3B48BB7678C}"/>
              </a:ext>
            </a:extLst>
          </p:cNvPr>
          <p:cNvGraphicFramePr>
            <a:graphicFrameLocks noGrp="1"/>
          </p:cNvGraphicFramePr>
          <p:nvPr>
            <p:ph sz="quarter" idx="16"/>
          </p:nvPr>
        </p:nvGraphicFramePr>
        <p:xfrm>
          <a:off x="1537560" y="1797355"/>
          <a:ext cx="9532937" cy="4186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B594DA3A-8992-4D33-95F8-C62793B46B41}"/>
              </a:ext>
            </a:extLst>
          </p:cNvPr>
          <p:cNvSpPr>
            <a:spLocks noGrp="1"/>
          </p:cNvSpPr>
          <p:nvPr>
            <p:ph type="body" sz="quarter" idx="11"/>
          </p:nvPr>
        </p:nvSpPr>
        <p:spPr>
          <a:xfrm>
            <a:off x="810616" y="493660"/>
            <a:ext cx="9782253" cy="517156"/>
          </a:xfrm>
        </p:spPr>
        <p:txBody>
          <a:bodyPr/>
          <a:lstStyle/>
          <a:p>
            <a:r>
              <a:rPr lang="en-US"/>
              <a:t> LungCare Testing Recommendations</a:t>
            </a:r>
          </a:p>
        </p:txBody>
      </p:sp>
      <p:sp>
        <p:nvSpPr>
          <p:cNvPr id="4" name="Text Placeholder 3">
            <a:extLst>
              <a:ext uri="{FF2B5EF4-FFF2-40B4-BE49-F238E27FC236}">
                <a16:creationId xmlns:a16="http://schemas.microsoft.com/office/drawing/2014/main" id="{EE155583-D8BE-4D5C-BFC0-28BC7F5B547D}"/>
              </a:ext>
            </a:extLst>
          </p:cNvPr>
          <p:cNvSpPr>
            <a:spLocks noGrp="1"/>
          </p:cNvSpPr>
          <p:nvPr>
            <p:ph type="body" sz="quarter" idx="12"/>
          </p:nvPr>
        </p:nvSpPr>
        <p:spPr>
          <a:xfrm>
            <a:off x="972037" y="1010816"/>
            <a:ext cx="9756203" cy="420077"/>
          </a:xfrm>
        </p:spPr>
        <p:txBody>
          <a:bodyPr/>
          <a:lstStyle/>
          <a:p>
            <a:r>
              <a:rPr lang="en-US" u="sng">
                <a:solidFill>
                  <a:schemeClr val="accent1"/>
                </a:solidFill>
                <a:latin typeface="Calibri" panose="020F0502020204030204" pitchFamily="34" charset="0"/>
                <a:cs typeface="Calibri" panose="020F0502020204030204" pitchFamily="34" charset="0"/>
              </a:rPr>
              <a:t>A</a:t>
            </a:r>
            <a:r>
              <a:rPr lang="en-US">
                <a:solidFill>
                  <a:schemeClr val="accent1"/>
                </a:solidFill>
                <a:latin typeface="Calibri" panose="020F0502020204030204" pitchFamily="34" charset="0"/>
                <a:cs typeface="Calibri" panose="020F0502020204030204" pitchFamily="34" charset="0"/>
              </a:rPr>
              <a:t>lloSure </a:t>
            </a:r>
            <a:r>
              <a:rPr lang="en-US" u="sng">
                <a:solidFill>
                  <a:schemeClr val="accent1"/>
                </a:solidFill>
                <a:latin typeface="Calibri" panose="020F0502020204030204" pitchFamily="34" charset="0"/>
                <a:cs typeface="Calibri" panose="020F0502020204030204" pitchFamily="34" charset="0"/>
              </a:rPr>
              <a:t>L</a:t>
            </a:r>
            <a:r>
              <a:rPr lang="en-US">
                <a:solidFill>
                  <a:schemeClr val="accent1"/>
                </a:solidFill>
                <a:latin typeface="Calibri" panose="020F0502020204030204" pitchFamily="34" charset="0"/>
                <a:cs typeface="Calibri" panose="020F0502020204030204" pitchFamily="34" charset="0"/>
              </a:rPr>
              <a:t>ung </a:t>
            </a:r>
            <a:r>
              <a:rPr lang="en-US" u="sng">
                <a:solidFill>
                  <a:schemeClr val="accent1"/>
                </a:solidFill>
                <a:latin typeface="Calibri" panose="020F0502020204030204" pitchFamily="34" charset="0"/>
                <a:cs typeface="Calibri" panose="020F0502020204030204" pitchFamily="34" charset="0"/>
              </a:rPr>
              <a:t>R</a:t>
            </a:r>
            <a:r>
              <a:rPr lang="en-US">
                <a:solidFill>
                  <a:schemeClr val="accent1"/>
                </a:solidFill>
                <a:latin typeface="Calibri" panose="020F0502020204030204" pitchFamily="34" charset="0"/>
                <a:cs typeface="Calibri" panose="020F0502020204030204" pitchFamily="34" charset="0"/>
              </a:rPr>
              <a:t>outine </a:t>
            </a:r>
            <a:r>
              <a:rPr lang="en-US" u="sng">
                <a:solidFill>
                  <a:schemeClr val="accent1"/>
                </a:solidFill>
                <a:latin typeface="Calibri" panose="020F0502020204030204" pitchFamily="34" charset="0"/>
                <a:cs typeface="Calibri" panose="020F0502020204030204" pitchFamily="34" charset="0"/>
              </a:rPr>
              <a:t>T</a:t>
            </a:r>
            <a:r>
              <a:rPr lang="en-US">
                <a:solidFill>
                  <a:schemeClr val="accent1"/>
                </a:solidFill>
                <a:latin typeface="Calibri" panose="020F0502020204030204" pitchFamily="34" charset="0"/>
                <a:cs typeface="Calibri" panose="020F0502020204030204" pitchFamily="34" charset="0"/>
              </a:rPr>
              <a:t>esting </a:t>
            </a:r>
            <a:r>
              <a:rPr lang="en-US" u="sng">
                <a:solidFill>
                  <a:schemeClr val="accent1"/>
                </a:solidFill>
                <a:latin typeface="Calibri" panose="020F0502020204030204" pitchFamily="34" charset="0"/>
                <a:cs typeface="Calibri" panose="020F0502020204030204" pitchFamily="34" charset="0"/>
              </a:rPr>
              <a:t>S</a:t>
            </a:r>
            <a:r>
              <a:rPr lang="en-US">
                <a:solidFill>
                  <a:schemeClr val="accent1"/>
                </a:solidFill>
                <a:latin typeface="Calibri" panose="020F0502020204030204" pitchFamily="34" charset="0"/>
                <a:cs typeface="Calibri" panose="020F0502020204030204" pitchFamily="34" charset="0"/>
              </a:rPr>
              <a:t>chedule (ALRTS) (12-4-4)</a:t>
            </a:r>
          </a:p>
          <a:p>
            <a:endParaRPr lang="en-US"/>
          </a:p>
        </p:txBody>
      </p:sp>
    </p:spTree>
    <p:extLst>
      <p:ext uri="{BB962C8B-B14F-4D97-AF65-F5344CB8AC3E}">
        <p14:creationId xmlns:p14="http://schemas.microsoft.com/office/powerpoint/2010/main" val="3282859213"/>
      </p:ext>
    </p:extLst>
  </p:cSld>
  <p:clrMapOvr>
    <a:masterClrMapping/>
  </p:clrMapOvr>
  <p:transition spd="slow">
    <p:strips dir="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B6D14E3-343A-40D5-AF9A-C18C467EBA79}"/>
              </a:ext>
            </a:extLst>
          </p:cNvPr>
          <p:cNvCxnSpPr>
            <a:cxnSpLocks/>
            <a:stCxn id="5" idx="2"/>
            <a:endCxn id="6" idx="0"/>
          </p:cNvCxnSpPr>
          <p:nvPr/>
        </p:nvCxnSpPr>
        <p:spPr>
          <a:xfrm>
            <a:off x="6194651" y="2102591"/>
            <a:ext cx="0" cy="442143"/>
          </a:xfrm>
          <a:prstGeom prst="line">
            <a:avLst/>
          </a:prstGeom>
          <a:ln w="349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2A03EDEF-1CF0-4D85-8782-DA29B44BEC17}"/>
              </a:ext>
            </a:extLst>
          </p:cNvPr>
          <p:cNvSpPr>
            <a:spLocks noGrp="1"/>
          </p:cNvSpPr>
          <p:nvPr>
            <p:ph type="body" sz="quarter" idx="12"/>
          </p:nvPr>
        </p:nvSpPr>
        <p:spPr>
          <a:xfrm>
            <a:off x="738909" y="204460"/>
            <a:ext cx="11321965" cy="420077"/>
          </a:xfrm>
        </p:spPr>
        <p:txBody>
          <a:bodyPr vert="horz" lIns="91440" tIns="45720" rIns="91440" bIns="45720" rtlCol="0" anchor="t">
            <a:noAutofit/>
          </a:bodyPr>
          <a:lstStyle/>
          <a:p>
            <a:r>
              <a:rPr lang="en-US" sz="2900" u="sng">
                <a:solidFill>
                  <a:srgbClr val="FF0000"/>
                </a:solidFill>
                <a:latin typeface="Calibri"/>
                <a:ea typeface="+mn-lt"/>
                <a:cs typeface="Calibri"/>
              </a:rPr>
              <a:t>A</a:t>
            </a:r>
            <a:r>
              <a:rPr lang="en-US" sz="2900">
                <a:solidFill>
                  <a:schemeClr val="tx1"/>
                </a:solidFill>
                <a:latin typeface="Calibri"/>
                <a:ea typeface="+mn-lt"/>
                <a:cs typeface="Calibri"/>
              </a:rPr>
              <a:t>lloSure</a:t>
            </a:r>
            <a:r>
              <a:rPr lang="en-US" sz="2900">
                <a:solidFill>
                  <a:srgbClr val="FF0000"/>
                </a:solidFill>
                <a:latin typeface="Calibri"/>
                <a:ea typeface="+mn-lt"/>
                <a:cs typeface="Calibri"/>
              </a:rPr>
              <a:t> </a:t>
            </a:r>
            <a:r>
              <a:rPr lang="en-US" sz="2900" u="sng">
                <a:solidFill>
                  <a:srgbClr val="FF0000"/>
                </a:solidFill>
                <a:latin typeface="Calibri"/>
                <a:ea typeface="+mn-lt"/>
                <a:cs typeface="Calibri"/>
              </a:rPr>
              <a:t>L</a:t>
            </a:r>
            <a:r>
              <a:rPr lang="en-US" sz="2900">
                <a:solidFill>
                  <a:schemeClr val="tx1"/>
                </a:solidFill>
                <a:latin typeface="Calibri"/>
                <a:ea typeface="+mn-lt"/>
                <a:cs typeface="Calibri"/>
              </a:rPr>
              <a:t>ung</a:t>
            </a:r>
            <a:r>
              <a:rPr lang="en-US" sz="2900">
                <a:solidFill>
                  <a:srgbClr val="FF0000"/>
                </a:solidFill>
                <a:latin typeface="Calibri"/>
                <a:ea typeface="+mn-lt"/>
                <a:cs typeface="Calibri"/>
              </a:rPr>
              <a:t> </a:t>
            </a:r>
            <a:r>
              <a:rPr lang="en-US" sz="2900" u="sng">
                <a:solidFill>
                  <a:srgbClr val="FF0000"/>
                </a:solidFill>
                <a:latin typeface="Calibri"/>
                <a:ea typeface="+mn-lt"/>
                <a:cs typeface="Calibri"/>
              </a:rPr>
              <a:t>A</a:t>
            </a:r>
            <a:r>
              <a:rPr lang="en-US" sz="2900">
                <a:solidFill>
                  <a:schemeClr val="tx1"/>
                </a:solidFill>
                <a:latin typeface="Calibri"/>
                <a:ea typeface="+mn-lt"/>
                <a:cs typeface="Calibri"/>
              </a:rPr>
              <a:t>ssessment</a:t>
            </a:r>
            <a:r>
              <a:rPr lang="en-US" sz="2900">
                <a:solidFill>
                  <a:srgbClr val="FF0000"/>
                </a:solidFill>
                <a:latin typeface="Calibri"/>
                <a:ea typeface="+mn-lt"/>
                <a:cs typeface="Calibri"/>
              </a:rPr>
              <a:t> </a:t>
            </a:r>
            <a:r>
              <a:rPr lang="en-US" sz="2900">
                <a:solidFill>
                  <a:schemeClr val="tx1"/>
                </a:solidFill>
                <a:latin typeface="Calibri"/>
                <a:ea typeface="+mn-lt"/>
                <a:cs typeface="Calibri"/>
              </a:rPr>
              <a:t>and</a:t>
            </a:r>
            <a:r>
              <a:rPr lang="en-US" sz="2900">
                <a:solidFill>
                  <a:srgbClr val="FF0000"/>
                </a:solidFill>
                <a:latin typeface="Calibri"/>
                <a:ea typeface="+mn-lt"/>
                <a:cs typeface="Calibri"/>
              </a:rPr>
              <a:t> </a:t>
            </a:r>
            <a:r>
              <a:rPr lang="en-US" sz="2900" u="sng">
                <a:solidFill>
                  <a:srgbClr val="FF0000"/>
                </a:solidFill>
                <a:latin typeface="Calibri"/>
                <a:ea typeface="+mn-lt"/>
                <a:cs typeface="Calibri"/>
              </a:rPr>
              <a:t>M</a:t>
            </a:r>
            <a:r>
              <a:rPr lang="en-US" sz="2900">
                <a:solidFill>
                  <a:schemeClr val="tx1"/>
                </a:solidFill>
                <a:latin typeface="Calibri"/>
                <a:ea typeface="+mn-lt"/>
                <a:cs typeface="Calibri"/>
              </a:rPr>
              <a:t>etagenomics</a:t>
            </a:r>
            <a:r>
              <a:rPr lang="en-US" sz="2900">
                <a:solidFill>
                  <a:srgbClr val="FF0000"/>
                </a:solidFill>
                <a:latin typeface="Calibri"/>
                <a:ea typeface="+mn-lt"/>
                <a:cs typeface="Calibri"/>
              </a:rPr>
              <a:t> </a:t>
            </a:r>
            <a:r>
              <a:rPr lang="en-US" sz="2900" u="sng">
                <a:solidFill>
                  <a:srgbClr val="FF0000"/>
                </a:solidFill>
                <a:latin typeface="Calibri"/>
                <a:ea typeface="+mn-lt"/>
                <a:cs typeface="Calibri"/>
              </a:rPr>
              <a:t>O</a:t>
            </a:r>
            <a:r>
              <a:rPr lang="en-US" sz="2900">
                <a:solidFill>
                  <a:schemeClr val="tx1"/>
                </a:solidFill>
                <a:latin typeface="Calibri"/>
                <a:ea typeface="+mn-lt"/>
                <a:cs typeface="Calibri"/>
              </a:rPr>
              <a:t>utcomes Study: </a:t>
            </a:r>
            <a:r>
              <a:rPr lang="en-US" sz="2900">
                <a:solidFill>
                  <a:schemeClr val="accent1"/>
                </a:solidFill>
                <a:latin typeface="Calibri"/>
                <a:ea typeface="+mn-lt"/>
                <a:cs typeface="Calibri"/>
              </a:rPr>
              <a:t>ALAMO</a:t>
            </a:r>
            <a:endParaRPr lang="en-US" sz="2900">
              <a:solidFill>
                <a:schemeClr val="accent1"/>
              </a:solidFill>
              <a:latin typeface="Calibri"/>
              <a:cs typeface="Calibri"/>
            </a:endParaRPr>
          </a:p>
        </p:txBody>
      </p:sp>
      <p:sp>
        <p:nvSpPr>
          <p:cNvPr id="5" name="TextBox 4">
            <a:extLst>
              <a:ext uri="{FF2B5EF4-FFF2-40B4-BE49-F238E27FC236}">
                <a16:creationId xmlns:a16="http://schemas.microsoft.com/office/drawing/2014/main" id="{C4317957-91B1-4E7D-A355-D34AA1A9E9E0}"/>
              </a:ext>
            </a:extLst>
          </p:cNvPr>
          <p:cNvSpPr txBox="1"/>
          <p:nvPr/>
        </p:nvSpPr>
        <p:spPr>
          <a:xfrm>
            <a:off x="5238687" y="1394705"/>
            <a:ext cx="1911927" cy="707886"/>
          </a:xfrm>
          <a:prstGeom prst="rect">
            <a:avLst/>
          </a:prstGeom>
          <a:noFill/>
          <a:ln>
            <a:solidFill>
              <a:srgbClr val="00206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1000 Case Patients</a:t>
            </a:r>
          </a:p>
        </p:txBody>
      </p:sp>
      <p:sp>
        <p:nvSpPr>
          <p:cNvPr id="6" name="TextBox 5">
            <a:extLst>
              <a:ext uri="{FF2B5EF4-FFF2-40B4-BE49-F238E27FC236}">
                <a16:creationId xmlns:a16="http://schemas.microsoft.com/office/drawing/2014/main" id="{A69D81B7-932A-4F13-84B5-1CDCF931F284}"/>
              </a:ext>
            </a:extLst>
          </p:cNvPr>
          <p:cNvSpPr txBox="1"/>
          <p:nvPr/>
        </p:nvSpPr>
        <p:spPr>
          <a:xfrm>
            <a:off x="5238687" y="2544734"/>
            <a:ext cx="1911927" cy="665019"/>
          </a:xfrm>
          <a:prstGeom prst="rect">
            <a:avLst/>
          </a:prstGeom>
          <a:noFill/>
          <a:ln>
            <a:solidFill>
              <a:srgbClr val="000000"/>
            </a:solidFill>
          </a:ln>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4C4C4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F1E99-58B1-4686-B273-E2563B7D9687}"/>
              </a:ext>
            </a:extLst>
          </p:cNvPr>
          <p:cNvSpPr txBox="1"/>
          <p:nvPr/>
        </p:nvSpPr>
        <p:spPr>
          <a:xfrm>
            <a:off x="1095947" y="3412805"/>
            <a:ext cx="3792723" cy="1323439"/>
          </a:xfrm>
          <a:prstGeom prst="rect">
            <a:avLst/>
          </a:prstGeom>
          <a:noFill/>
          <a:ln>
            <a:solidFill>
              <a:srgbClr val="000000"/>
            </a:solidFill>
          </a:ln>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4C4E"/>
                </a:solidFill>
                <a:effectLst/>
                <a:uLnTx/>
                <a:uFillTx/>
                <a:latin typeface="Calibri" panose="020F0502020204030204" pitchFamily="34" charset="0"/>
                <a:ea typeface="+mn-ea"/>
                <a:cs typeface="Calibri" panose="020F0502020204030204" pitchFamily="34" charset="0"/>
              </a:rPr>
              <a:t>Protocol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4C4E"/>
                </a:solidFill>
                <a:effectLst/>
                <a:uLnTx/>
                <a:uFillTx/>
                <a:latin typeface="Calibri" panose="020F0502020204030204" pitchFamily="34" charset="0"/>
                <a:ea typeface="+mn-ea"/>
                <a:cs typeface="Calibri" panose="020F0502020204030204" pitchFamily="34" charset="0"/>
              </a:rPr>
              <a:t>Bronchoscopy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4C4E"/>
                </a:solidFill>
                <a:effectLst/>
                <a:uLnTx/>
                <a:uFillTx/>
                <a:latin typeface="Calibri" panose="020F0502020204030204" pitchFamily="34" charset="0"/>
                <a:ea typeface="+mn-ea"/>
                <a:cs typeface="Calibri" panose="020F0502020204030204" pitchFamily="34" charset="0"/>
              </a:rPr>
              <a:t>“For Cause” Bronchoscopy Assessments per center protocol</a:t>
            </a:r>
          </a:p>
        </p:txBody>
      </p:sp>
      <p:sp>
        <p:nvSpPr>
          <p:cNvPr id="10" name="TextBox 9">
            <a:extLst>
              <a:ext uri="{FF2B5EF4-FFF2-40B4-BE49-F238E27FC236}">
                <a16:creationId xmlns:a16="http://schemas.microsoft.com/office/drawing/2014/main" id="{5275E573-94E9-4EE0-A472-5B591490746A}"/>
              </a:ext>
            </a:extLst>
          </p:cNvPr>
          <p:cNvSpPr txBox="1"/>
          <p:nvPr/>
        </p:nvSpPr>
        <p:spPr>
          <a:xfrm>
            <a:off x="4147127" y="5359342"/>
            <a:ext cx="4174824" cy="1015663"/>
          </a:xfrm>
          <a:prstGeom prst="rect">
            <a:avLst/>
          </a:prstGeom>
          <a:noFill/>
          <a:ln w="3492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1.) CLAD-free Survival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2.) Severe Infection-free Survival</a:t>
            </a:r>
          </a:p>
        </p:txBody>
      </p:sp>
      <p:sp>
        <p:nvSpPr>
          <p:cNvPr id="11" name="TextBox 10">
            <a:extLst>
              <a:ext uri="{FF2B5EF4-FFF2-40B4-BE49-F238E27FC236}">
                <a16:creationId xmlns:a16="http://schemas.microsoft.com/office/drawing/2014/main" id="{99CAFC21-CA83-4A70-BF01-B776F5730479}"/>
              </a:ext>
            </a:extLst>
          </p:cNvPr>
          <p:cNvSpPr txBox="1"/>
          <p:nvPr/>
        </p:nvSpPr>
        <p:spPr>
          <a:xfrm>
            <a:off x="8488112" y="4470883"/>
            <a:ext cx="3611521" cy="1631216"/>
          </a:xfrm>
          <a:prstGeom prst="rect">
            <a:avLst/>
          </a:prstGeom>
          <a:noFill/>
          <a:ln>
            <a:solidFill>
              <a:srgbClr val="000000"/>
            </a:solidFill>
          </a:ln>
          <a:effectLst/>
          <a:scene3d>
            <a:camera prst="orthographicFront"/>
            <a:lightRig rig="threePt" dir="t"/>
          </a:scene3d>
          <a:sp3d>
            <a:bevelT w="152400" h="50800" prst="softRoun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Secondary Endpoints</a:t>
            </a:r>
            <a:r>
              <a:rPr kumimoji="0" lang="en-US" sz="2000" b="1"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C4C4E"/>
                </a:solidFill>
                <a:effectLst/>
                <a:uLnTx/>
                <a:uFillTx/>
                <a:latin typeface="Calibri" panose="020F0502020204030204"/>
                <a:ea typeface="+mn-ea"/>
                <a:cs typeface="Calibri Light" panose="020F0302020204030204" pitchFamily="34" charset="0"/>
              </a:rPr>
              <a:t>dnDSA</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		BOS Grade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Infection events	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ABMR		Hospitalization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rPr>
              <a:t>ACR </a:t>
            </a: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panose="020F0502020204030204" pitchFamily="34" charset="0"/>
              </a:rPr>
              <a:t>≥ A1</a:t>
            </a: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Calibri Light" panose="020F0302020204030204" pitchFamily="34" charset="0"/>
            </a:endParaRPr>
          </a:p>
        </p:txBody>
      </p:sp>
      <p:cxnSp>
        <p:nvCxnSpPr>
          <p:cNvPr id="21" name="Straight Arrow Connector 20">
            <a:extLst>
              <a:ext uri="{FF2B5EF4-FFF2-40B4-BE49-F238E27FC236}">
                <a16:creationId xmlns:a16="http://schemas.microsoft.com/office/drawing/2014/main" id="{910BD13A-0D42-4F64-847A-7B24B23D4025}"/>
              </a:ext>
            </a:extLst>
          </p:cNvPr>
          <p:cNvCxnSpPr>
            <a:cxnSpLocks/>
          </p:cNvCxnSpPr>
          <p:nvPr/>
        </p:nvCxnSpPr>
        <p:spPr>
          <a:xfrm flipH="1">
            <a:off x="4888670" y="3223921"/>
            <a:ext cx="738592" cy="379911"/>
          </a:xfrm>
          <a:prstGeom prst="straightConnector1">
            <a:avLst/>
          </a:prstGeom>
          <a:ln w="19050" cap="flat">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48EDD6A-9F27-49A4-9896-AC4A4C17DEC6}"/>
              </a:ext>
            </a:extLst>
          </p:cNvPr>
          <p:cNvCxnSpPr/>
          <p:nvPr/>
        </p:nvCxnSpPr>
        <p:spPr>
          <a:xfrm>
            <a:off x="6194650" y="3214205"/>
            <a:ext cx="1" cy="2126671"/>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5445CAB-8B8A-46A8-A80E-F8650D22D43D}"/>
              </a:ext>
            </a:extLst>
          </p:cNvPr>
          <p:cNvCxnSpPr>
            <a:cxnSpLocks/>
          </p:cNvCxnSpPr>
          <p:nvPr/>
        </p:nvCxnSpPr>
        <p:spPr>
          <a:xfrm>
            <a:off x="4888670" y="4228413"/>
            <a:ext cx="1297952" cy="376175"/>
          </a:xfrm>
          <a:prstGeom prst="straightConnector1">
            <a:avLst/>
          </a:prstGeom>
          <a:ln w="254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81DDD04-C1AB-47AF-8B39-5D4AB946F1E6}"/>
              </a:ext>
            </a:extLst>
          </p:cNvPr>
          <p:cNvSpPr txBox="1"/>
          <p:nvPr/>
        </p:nvSpPr>
        <p:spPr>
          <a:xfrm>
            <a:off x="9334713" y="2010080"/>
            <a:ext cx="2494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Validation of </a:t>
            </a:r>
            <a:r>
              <a:rPr kumimoji="0" lang="en-US" sz="2000" b="1" i="0" u="none" strike="noStrike" kern="1200" cap="none" spc="0" normalizeH="0" baseline="0" noProof="0" err="1">
                <a:ln>
                  <a:noFill/>
                </a:ln>
                <a:solidFill>
                  <a:srgbClr val="4C4C4E"/>
                </a:solidFill>
                <a:effectLst/>
                <a:uLnTx/>
                <a:uFillTx/>
                <a:latin typeface="Calibri" panose="020F0502020204030204" pitchFamily="34" charset="0"/>
                <a:ea typeface="+mn-ea"/>
                <a:cs typeface="Calibri" panose="020F0502020204030204" pitchFamily="34" charset="0"/>
              </a:rPr>
              <a:t>AlloID</a:t>
            </a:r>
            <a:r>
              <a:rPr kumimoji="0" lang="en-US" sz="2000" b="1" i="0" u="none" strike="noStrike" kern="1200" cap="none" spc="0" normalizeH="0" baseline="0" noProof="0">
                <a:ln>
                  <a:noFill/>
                </a:ln>
                <a:solidFill>
                  <a:srgbClr val="4C4C4E"/>
                </a:solidFill>
                <a:effectLst/>
                <a:uLnTx/>
                <a:uFillTx/>
                <a:latin typeface="Calibri" panose="020F0502020204030204" pitchFamily="34" charset="0"/>
                <a:ea typeface="+mn-ea"/>
                <a:cs typeface="Calibri" panose="020F0502020204030204" pitchFamily="34" charset="0"/>
              </a:rPr>
              <a:t>, AS-Lung Surveillance Protocol</a:t>
            </a:r>
          </a:p>
        </p:txBody>
      </p:sp>
      <p:sp>
        <p:nvSpPr>
          <p:cNvPr id="20" name="Oval 19">
            <a:extLst>
              <a:ext uri="{FF2B5EF4-FFF2-40B4-BE49-F238E27FC236}">
                <a16:creationId xmlns:a16="http://schemas.microsoft.com/office/drawing/2014/main" id="{4CCCDF18-BEE5-4FD6-86DD-5B20CAAE2CD2}"/>
              </a:ext>
            </a:extLst>
          </p:cNvPr>
          <p:cNvSpPr/>
          <p:nvPr/>
        </p:nvSpPr>
        <p:spPr>
          <a:xfrm>
            <a:off x="9247762" y="1408883"/>
            <a:ext cx="2581645" cy="204797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6EA7368-DAFC-45B4-BB07-B2804807A09E}"/>
              </a:ext>
            </a:extLst>
          </p:cNvPr>
          <p:cNvSpPr txBox="1"/>
          <p:nvPr/>
        </p:nvSpPr>
        <p:spPr>
          <a:xfrm>
            <a:off x="5502909" y="2659957"/>
            <a:ext cx="13674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C4C4E"/>
                </a:solidFill>
                <a:effectLst/>
                <a:uLnTx/>
                <a:uFillTx/>
                <a:latin typeface="Calibri" panose="020F0502020204030204"/>
                <a:ea typeface="+mn-ea"/>
                <a:cs typeface="+mn-cs"/>
              </a:rPr>
              <a:t>LungCare</a:t>
            </a:r>
          </a:p>
        </p:txBody>
      </p:sp>
      <p:sp>
        <p:nvSpPr>
          <p:cNvPr id="17" name="TextBox 16">
            <a:extLst>
              <a:ext uri="{FF2B5EF4-FFF2-40B4-BE49-F238E27FC236}">
                <a16:creationId xmlns:a16="http://schemas.microsoft.com/office/drawing/2014/main" id="{5612F6D8-D618-4097-B972-36E003F2796D}"/>
              </a:ext>
            </a:extLst>
          </p:cNvPr>
          <p:cNvSpPr txBox="1"/>
          <p:nvPr/>
        </p:nvSpPr>
        <p:spPr>
          <a:xfrm>
            <a:off x="738908" y="1123880"/>
            <a:ext cx="3984087" cy="923330"/>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C4E"/>
                </a:solidFill>
                <a:effectLst/>
                <a:uLnTx/>
                <a:uFillTx/>
                <a:latin typeface="Calibri" panose="020F0502020204030204"/>
                <a:ea typeface="+mn-ea"/>
                <a:cs typeface="+mn-cs"/>
              </a:rPr>
              <a:t>500 Historical Control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C4E"/>
                </a:solidFill>
                <a:effectLst/>
                <a:uLnTx/>
                <a:uFillTx/>
                <a:latin typeface="Calibri" panose="020F0502020204030204"/>
                <a:ea typeface="+mn-ea"/>
                <a:cs typeface="+mn-cs"/>
              </a:rPr>
              <a:t>receiving standard of care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C4E"/>
                </a:solidFill>
                <a:effectLst/>
                <a:uLnTx/>
                <a:uFillTx/>
                <a:latin typeface="Calibri" panose="020F0502020204030204"/>
                <a:ea typeface="+mn-ea"/>
                <a:cs typeface="+mn-cs"/>
              </a:rPr>
              <a:t>January 1, 2021 – September 30</a:t>
            </a:r>
            <a:r>
              <a:rPr kumimoji="0" lang="en-US" sz="1800" b="1" i="0" u="none" strike="noStrike" kern="1200" cap="none" spc="0" normalizeH="0" baseline="30000" noProof="0" dirty="0">
                <a:ln>
                  <a:noFill/>
                </a:ln>
                <a:solidFill>
                  <a:srgbClr val="4C4C4E"/>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srgbClr val="4C4C4E"/>
                </a:solidFill>
                <a:effectLst/>
                <a:uLnTx/>
                <a:uFillTx/>
                <a:latin typeface="Calibri" panose="020F0502020204030204"/>
                <a:ea typeface="+mn-ea"/>
                <a:cs typeface="+mn-cs"/>
              </a:rPr>
              <a:t>, 2021</a:t>
            </a:r>
          </a:p>
        </p:txBody>
      </p:sp>
    </p:spTree>
    <p:extLst>
      <p:ext uri="{BB962C8B-B14F-4D97-AF65-F5344CB8AC3E}">
        <p14:creationId xmlns:p14="http://schemas.microsoft.com/office/powerpoint/2010/main" val="1567591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784A7B-0EBD-8F4E-95F3-DC4FB8A105EC}"/>
              </a:ext>
            </a:extLst>
          </p:cNvPr>
          <p:cNvSpPr txBox="1"/>
          <p:nvPr/>
        </p:nvSpPr>
        <p:spPr>
          <a:xfrm>
            <a:off x="1350498" y="450166"/>
            <a:ext cx="637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4C4E">
                    <a:lumMod val="50000"/>
                  </a:srgbClr>
                </a:solidFill>
                <a:effectLst/>
                <a:uLnTx/>
                <a:uFillTx/>
                <a:latin typeface="Calibri" panose="020F0502020204030204"/>
                <a:ea typeface="+mn-ea"/>
                <a:cs typeface="+mn-cs"/>
              </a:rPr>
              <a:t>Participant Selection for ALAMO</a:t>
            </a:r>
          </a:p>
        </p:txBody>
      </p:sp>
      <p:sp>
        <p:nvSpPr>
          <p:cNvPr id="3" name="TextBox 2">
            <a:extLst>
              <a:ext uri="{FF2B5EF4-FFF2-40B4-BE49-F238E27FC236}">
                <a16:creationId xmlns:a16="http://schemas.microsoft.com/office/drawing/2014/main" id="{DB6A2A4E-DFA9-C442-9C9C-189DA6B90F0E}"/>
              </a:ext>
            </a:extLst>
          </p:cNvPr>
          <p:cNvSpPr txBox="1"/>
          <p:nvPr/>
        </p:nvSpPr>
        <p:spPr>
          <a:xfrm>
            <a:off x="1350498" y="1505243"/>
            <a:ext cx="9988061"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FF0000"/>
                </a:solidFill>
                <a:effectLst/>
                <a:uLnTx/>
                <a:uFillTx/>
                <a:latin typeface="Calibri" panose="020F0502020204030204"/>
                <a:ea typeface="+mn-ea"/>
                <a:cs typeface="+mn-cs"/>
              </a:rPr>
              <a:t>Inclusion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4C4C4E"/>
                </a:solidFill>
                <a:effectLst/>
                <a:uLnTx/>
                <a:uFillTx/>
                <a:latin typeface="Calibri" panose="020F0502020204030204"/>
                <a:ea typeface="+mn-ea"/>
                <a:cs typeface="+mn-cs"/>
              </a:rPr>
              <a:t>Lung transplant recipients &lt;90 days post-transplant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rPr>
              <a:t>De-novo single or double or re-transplant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4C4C4E"/>
                </a:solidFill>
                <a:effectLst/>
                <a:uLnTx/>
                <a:uFillTx/>
                <a:latin typeface="Calibri" panose="020F0502020204030204"/>
                <a:ea typeface="+mn-ea"/>
                <a:cs typeface="+mn-cs"/>
              </a:rPr>
              <a:t>Participant is willing and able to give informed consent for participation in the trial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C4C4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4C4C4E"/>
                </a:solidFill>
                <a:effectLst/>
                <a:uLnTx/>
                <a:uFillTx/>
                <a:latin typeface="Calibri" panose="020F0502020204030204"/>
                <a:ea typeface="+mn-ea"/>
                <a:cs typeface="+mn-cs"/>
              </a:rPr>
              <a:t>In the Investigator’s opinion, is able and willing to comply with all trial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C4C4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483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BDFA20-9328-49EC-B4E1-25CF9AAB52B9}"/>
              </a:ext>
            </a:extLst>
          </p:cNvPr>
          <p:cNvSpPr>
            <a:spLocks noGrp="1"/>
          </p:cNvSpPr>
          <p:nvPr>
            <p:ph type="body" sz="quarter" idx="11"/>
          </p:nvPr>
        </p:nvSpPr>
        <p:spPr>
          <a:xfrm>
            <a:off x="2684479" y="2109131"/>
            <a:ext cx="8581936" cy="1624195"/>
          </a:xfrm>
        </p:spPr>
        <p:txBody>
          <a:bodyPr/>
          <a:lstStyle/>
          <a:p>
            <a:r>
              <a:rPr lang="en-US" dirty="0"/>
              <a:t>If you want or need any information about these studies – please let me know! </a:t>
            </a:r>
          </a:p>
        </p:txBody>
      </p:sp>
    </p:spTree>
    <p:extLst>
      <p:ext uri="{BB962C8B-B14F-4D97-AF65-F5344CB8AC3E}">
        <p14:creationId xmlns:p14="http://schemas.microsoft.com/office/powerpoint/2010/main" val="4172516237"/>
      </p:ext>
    </p:extLst>
  </p:cSld>
  <p:clrMapOvr>
    <a:masterClrMapping/>
  </p:clrMapOvr>
  <p:transition spd="slow">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16546" y="1676175"/>
            <a:ext cx="5558905" cy="1535185"/>
          </a:xfrm>
          <a:prstGeom prst="rect">
            <a:avLst/>
          </a:prstGeom>
        </p:spPr>
      </p:pic>
      <p:sp>
        <p:nvSpPr>
          <p:cNvPr id="2" name="Rectangle 1">
            <a:extLst>
              <a:ext uri="{FF2B5EF4-FFF2-40B4-BE49-F238E27FC236}">
                <a16:creationId xmlns:a16="http://schemas.microsoft.com/office/drawing/2014/main" id="{29123896-0DEF-445E-BAC5-E4B7E7BADAE0}"/>
              </a:ext>
            </a:extLst>
          </p:cNvPr>
          <p:cNvSpPr/>
          <p:nvPr/>
        </p:nvSpPr>
        <p:spPr>
          <a:xfrm>
            <a:off x="9813303" y="5901179"/>
            <a:ext cx="2309567" cy="956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66941AB-4119-43E8-AB43-5B1607A1E332}"/>
              </a:ext>
            </a:extLst>
          </p:cNvPr>
          <p:cNvSpPr txBox="1"/>
          <p:nvPr/>
        </p:nvSpPr>
        <p:spPr>
          <a:xfrm>
            <a:off x="4835002" y="3951426"/>
            <a:ext cx="2740109"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3600" b="1" dirty="0"/>
              <a:t>THANK YOU! </a:t>
            </a:r>
          </a:p>
        </p:txBody>
      </p:sp>
      <p:sp>
        <p:nvSpPr>
          <p:cNvPr id="5" name="TextBox 4">
            <a:extLst>
              <a:ext uri="{FF2B5EF4-FFF2-40B4-BE49-F238E27FC236}">
                <a16:creationId xmlns:a16="http://schemas.microsoft.com/office/drawing/2014/main" id="{1D7C7FAE-BC5B-4A3C-8EBB-179EBCCF277E}"/>
              </a:ext>
            </a:extLst>
          </p:cNvPr>
          <p:cNvSpPr txBox="1"/>
          <p:nvPr/>
        </p:nvSpPr>
        <p:spPr>
          <a:xfrm>
            <a:off x="5412647" y="5984156"/>
            <a:ext cx="416653"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30414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1497724" y="1082351"/>
            <a:ext cx="9363352" cy="5076402"/>
          </a:xfrm>
        </p:spPr>
        <p:txBody>
          <a:bodyPr vert="horz" lIns="91440" tIns="45720" rIns="91440" bIns="45720" rtlCol="0" anchor="t">
            <a:normAutofit/>
          </a:bodyPr>
          <a:lstStyle/>
          <a:p>
            <a:pPr marL="0" indent="0" algn="ctr">
              <a:buNone/>
            </a:pPr>
            <a:r>
              <a:rPr lang="en-US" sz="2400" i="1">
                <a:ea typeface="ＭＳ Ｐゴシック"/>
                <a:cs typeface="Arial"/>
              </a:rPr>
              <a:t>According to KDIGO clinical practice guidelines, early detection of allograft dysfunction is key</a:t>
            </a:r>
            <a:r>
              <a:rPr lang="en-US" sz="2400" i="1" baseline="30000">
                <a:ea typeface="ＭＳ Ｐゴシック"/>
                <a:cs typeface="Arial"/>
              </a:rPr>
              <a:t>1</a:t>
            </a:r>
          </a:p>
          <a:p>
            <a:pPr marL="0" indent="0" algn="ctr">
              <a:buNone/>
            </a:pPr>
            <a:endParaRPr lang="en-US" sz="2400" i="1" baseline="30000">
              <a:cs typeface="Arial" panose="020B0604020202020204" pitchFamily="34" charset="0"/>
            </a:endParaRPr>
          </a:p>
          <a:p>
            <a:pPr marL="0" indent="0" algn="ctr">
              <a:buNone/>
            </a:pPr>
            <a:endParaRPr lang="en-US" sz="2400" i="1" baseline="30000">
              <a:cs typeface="Arial" panose="020B0604020202020204" pitchFamily="34" charset="0"/>
            </a:endParaRPr>
          </a:p>
          <a:p>
            <a:pPr marL="0" indent="0" algn="ctr">
              <a:buNone/>
            </a:pPr>
            <a:endParaRPr lang="en-US" sz="2400" i="1" baseline="30000">
              <a:cs typeface="Arial" panose="020B0604020202020204" pitchFamily="34" charset="0"/>
            </a:endParaRPr>
          </a:p>
          <a:p>
            <a:pPr marL="0" indent="0" algn="ctr">
              <a:buNone/>
            </a:pPr>
            <a:endParaRPr lang="en-US" sz="2400" i="1" baseline="30000">
              <a:cs typeface="Arial" panose="020B0604020202020204" pitchFamily="34" charset="0"/>
            </a:endParaRPr>
          </a:p>
          <a:p>
            <a:pPr lvl="1">
              <a:buFont typeface="Wingdings" panose="05000000000000000000" pitchFamily="2" charset="2"/>
              <a:buChar char="§"/>
            </a:pPr>
            <a:r>
              <a:rPr lang="en-US">
                <a:ea typeface="ＭＳ Ｐゴシック"/>
                <a:cs typeface="Arial"/>
              </a:rPr>
              <a:t>Monitoring serum creatinine is recommended, but an </a:t>
            </a:r>
            <a:r>
              <a:rPr lang="en-US" b="1">
                <a:ea typeface="ＭＳ Ｐゴシック"/>
                <a:cs typeface="Arial"/>
              </a:rPr>
              <a:t>increase can be due to other conditions</a:t>
            </a:r>
            <a:r>
              <a:rPr lang="en-US" i="1" baseline="30000">
                <a:ea typeface="ＭＳ Ｐゴシック"/>
                <a:cs typeface="Arial"/>
              </a:rPr>
              <a:t>1</a:t>
            </a:r>
            <a:r>
              <a:rPr lang="en-US">
                <a:ea typeface="ＭＳ Ｐゴシック"/>
                <a:cs typeface="Arial"/>
              </a:rPr>
              <a:t>, eliminating specificity and sensitivity</a:t>
            </a:r>
            <a:endParaRPr lang="en-US" b="1">
              <a:ea typeface="ＭＳ Ｐゴシック"/>
              <a:cs typeface="Arial"/>
            </a:endParaRPr>
          </a:p>
          <a:p>
            <a:pPr lvl="1">
              <a:buFont typeface="Wingdings" panose="05000000000000000000" pitchFamily="2" charset="2"/>
              <a:buChar char="§"/>
            </a:pPr>
            <a:r>
              <a:rPr lang="en-US"/>
              <a:t>Current assays to monitor donor-specific antibodies (DSA) are </a:t>
            </a:r>
            <a:r>
              <a:rPr lang="en-US" b="1"/>
              <a:t>insensitive and have limited specificity</a:t>
            </a:r>
            <a:r>
              <a:rPr lang="en-US" b="1" baseline="30000"/>
              <a:t>2</a:t>
            </a:r>
          </a:p>
          <a:p>
            <a:pPr lvl="1">
              <a:buFont typeface="Wingdings" panose="05000000000000000000" pitchFamily="2" charset="2"/>
              <a:buChar char="§"/>
            </a:pPr>
            <a:r>
              <a:rPr lang="en-US"/>
              <a:t>Protocol biopsies are </a:t>
            </a:r>
            <a:r>
              <a:rPr lang="en-US" b="1"/>
              <a:t>not practical for frequent surveillance </a:t>
            </a:r>
            <a:r>
              <a:rPr lang="en-US"/>
              <a:t>and may not uniformly identify patients who would benefit from therapy</a:t>
            </a:r>
            <a:r>
              <a:rPr lang="en-US" baseline="30000"/>
              <a:t>2</a:t>
            </a:r>
            <a:endParaRPr lang="en-US" sz="3200" baseline="30000"/>
          </a:p>
        </p:txBody>
      </p:sp>
      <p:sp>
        <p:nvSpPr>
          <p:cNvPr id="3" name="Text Placeholder 2"/>
          <p:cNvSpPr>
            <a:spLocks noGrp="1"/>
          </p:cNvSpPr>
          <p:nvPr>
            <p:ph type="body" sz="quarter" idx="11"/>
          </p:nvPr>
        </p:nvSpPr>
        <p:spPr/>
        <p:txBody>
          <a:bodyPr/>
          <a:lstStyle/>
          <a:p>
            <a:r>
              <a:rPr lang="en-US"/>
              <a:t>Guidelines Recommend Monitoring for Rejection</a:t>
            </a:r>
          </a:p>
        </p:txBody>
      </p:sp>
      <p:grpSp>
        <p:nvGrpSpPr>
          <p:cNvPr id="6" name="Group 7"/>
          <p:cNvGrpSpPr>
            <a:grpSpLocks/>
          </p:cNvGrpSpPr>
          <p:nvPr/>
        </p:nvGrpSpPr>
        <p:grpSpPr bwMode="auto">
          <a:xfrm>
            <a:off x="5607147" y="1786134"/>
            <a:ext cx="1439388" cy="1151153"/>
            <a:chOff x="5697754" y="3079044"/>
            <a:chExt cx="2641912" cy="2156179"/>
          </a:xfrm>
        </p:grpSpPr>
        <p:pic>
          <p:nvPicPr>
            <p:cNvPr id="7" name="Picture 6" descr="CareDXcube_art-05.png"/>
            <p:cNvPicPr>
              <a:picLocks noChangeAspect="1"/>
            </p:cNvPicPr>
            <p:nvPr/>
          </p:nvPicPr>
          <p:blipFill>
            <a:blip r:embed="rId3">
              <a:extLst>
                <a:ext uri="{28A0092B-C50C-407E-A947-70E740481C1C}">
                  <a14:useLocalDpi xmlns:a14="http://schemas.microsoft.com/office/drawing/2010/main" val="0"/>
                </a:ext>
              </a:extLst>
            </a:blip>
            <a:srcRect l="62346" t="27730" r="3239" b="34798"/>
            <a:stretch>
              <a:fillRect/>
            </a:stretch>
          </p:blipFill>
          <p:spPr bwMode="auto">
            <a:xfrm>
              <a:off x="5697754" y="3079044"/>
              <a:ext cx="2641912" cy="2156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9364" y="3425170"/>
              <a:ext cx="1610768" cy="144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Content Placeholder 2"/>
          <p:cNvSpPr txBox="1">
            <a:spLocks/>
          </p:cNvSpPr>
          <p:nvPr/>
        </p:nvSpPr>
        <p:spPr bwMode="auto">
          <a:xfrm>
            <a:off x="706730" y="6002020"/>
            <a:ext cx="7420085" cy="405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80000"/>
              </a:lnSpc>
              <a:spcBef>
                <a:spcPct val="20000"/>
              </a:spcBef>
              <a:spcAft>
                <a:spcPts val="0"/>
              </a:spcAft>
              <a:buClr>
                <a:srgbClr val="0077C0"/>
              </a:buClr>
              <a:buSzTx/>
              <a:buFont typeface="Arial" charset="0"/>
              <a:buNone/>
              <a:tabLst/>
              <a:defRPr/>
            </a:pPr>
            <a:r>
              <a:rPr kumimoji="0" lang="en-US" sz="1000" b="0" i="1" u="none" strike="noStrike" kern="1200" cap="none" spc="0" normalizeH="0" baseline="30000" noProof="0">
                <a:ln>
                  <a:noFill/>
                </a:ln>
                <a:solidFill>
                  <a:srgbClr val="4C4C4E"/>
                </a:solidFill>
                <a:effectLst/>
                <a:uLnTx/>
                <a:uFillTx/>
                <a:latin typeface="Calibri" charset="0"/>
                <a:ea typeface="ＭＳ Ｐゴシック" charset="0"/>
              </a:rPr>
              <a:t>1 </a:t>
            </a:r>
            <a:r>
              <a:rPr kumimoji="0" lang="en-US" sz="1000" b="0" i="1" u="none" strike="noStrike" kern="1200" cap="none" spc="0" normalizeH="0" baseline="0" noProof="0">
                <a:ln>
                  <a:noFill/>
                </a:ln>
                <a:solidFill>
                  <a:srgbClr val="4C4C4E"/>
                </a:solidFill>
                <a:effectLst/>
                <a:uLnTx/>
                <a:uFillTx/>
                <a:latin typeface="Calibri" charset="0"/>
                <a:ea typeface="ＭＳ Ｐゴシック" charset="0"/>
              </a:rPr>
              <a:t>Bia M, Adey DB, Bloom RD, et al. KDOQI US commentary on the 2009 KDIGO clinical practice guideline for </a:t>
            </a:r>
            <a:br>
              <a:rPr kumimoji="0" lang="en-US" sz="1000" b="0" i="1" u="none" strike="noStrike" kern="1200" cap="none" spc="0" normalizeH="0" baseline="0" noProof="0">
                <a:ln>
                  <a:noFill/>
                </a:ln>
                <a:solidFill>
                  <a:srgbClr val="4C4C4E"/>
                </a:solidFill>
                <a:effectLst/>
                <a:uLnTx/>
                <a:uFillTx/>
                <a:latin typeface="Calibri" charset="0"/>
                <a:ea typeface="ＭＳ Ｐゴシック" charset="0"/>
              </a:rPr>
            </a:br>
            <a:r>
              <a:rPr kumimoji="0" lang="en-US" sz="1000" b="0" i="1" u="none" strike="noStrike" kern="1200" cap="none" spc="0" normalizeH="0" baseline="0" noProof="0">
                <a:ln>
                  <a:noFill/>
                </a:ln>
                <a:solidFill>
                  <a:srgbClr val="4C4C4E"/>
                </a:solidFill>
                <a:effectLst/>
                <a:uLnTx/>
                <a:uFillTx/>
                <a:latin typeface="Calibri" charset="0"/>
                <a:ea typeface="ＭＳ Ｐゴシック" charset="0"/>
              </a:rPr>
              <a:t>the care of kidney transplant recipients. Am J Kidney Dis. 2010; 56(2):189-218. </a:t>
            </a:r>
            <a:r>
              <a:rPr kumimoji="0" lang="en-US" sz="1000" b="0" i="1" u="none" strike="noStrike" kern="1200" cap="none" spc="0" normalizeH="0" baseline="0" noProof="0" err="1">
                <a:ln>
                  <a:noFill/>
                </a:ln>
                <a:solidFill>
                  <a:srgbClr val="4C4C4E"/>
                </a:solidFill>
                <a:effectLst/>
                <a:uLnTx/>
                <a:uFillTx/>
                <a:latin typeface="Calibri" charset="0"/>
                <a:ea typeface="ＭＳ Ｐゴシック" charset="0"/>
              </a:rPr>
              <a:t>doi</a:t>
            </a:r>
            <a:r>
              <a:rPr kumimoji="0" lang="en-US" sz="1000" b="0" i="1" u="none" strike="noStrike" kern="1200" cap="none" spc="0" normalizeH="0" baseline="0" noProof="0">
                <a:ln>
                  <a:noFill/>
                </a:ln>
                <a:solidFill>
                  <a:srgbClr val="4C4C4E"/>
                </a:solidFill>
                <a:effectLst/>
                <a:uLnTx/>
                <a:uFillTx/>
                <a:latin typeface="Calibri" charset="0"/>
                <a:ea typeface="ＭＳ Ｐゴシック" charset="0"/>
              </a:rPr>
              <a:t>: 10.1053/j.ajkd.2010.04.010.</a:t>
            </a:r>
          </a:p>
          <a:p>
            <a:pPr marL="0" marR="0" lvl="0" indent="0" algn="l" defTabSz="342900" rtl="0" eaLnBrk="0" fontAlgn="auto" latinLnBrk="0" hangingPunct="0">
              <a:lnSpc>
                <a:spcPct val="80000"/>
              </a:lnSpc>
              <a:spcBef>
                <a:spcPct val="20000"/>
              </a:spcBef>
              <a:spcAft>
                <a:spcPts val="0"/>
              </a:spcAft>
              <a:buClr>
                <a:srgbClr val="0077C0"/>
              </a:buClr>
              <a:buSzTx/>
              <a:buFont typeface="Arial" charset="0"/>
              <a:buNone/>
              <a:tabLst/>
              <a:defRPr/>
            </a:pPr>
            <a:r>
              <a:rPr kumimoji="0" lang="en-US" sz="1000" b="0" i="1" u="none" strike="noStrike" kern="1200" cap="none" spc="0" normalizeH="0" baseline="30000" noProof="0">
                <a:ln>
                  <a:noFill/>
                </a:ln>
                <a:solidFill>
                  <a:srgbClr val="4C4C4E"/>
                </a:solidFill>
                <a:effectLst/>
                <a:uLnTx/>
                <a:uFillTx/>
                <a:latin typeface="Calibri" charset="0"/>
                <a:ea typeface="ＭＳ Ｐゴシック" charset="0"/>
              </a:rPr>
              <a:t>2</a:t>
            </a:r>
            <a:r>
              <a:rPr kumimoji="0" lang="en-US" sz="1000" b="0" i="1" u="none" strike="noStrike" kern="1200" cap="none" spc="0" normalizeH="0" baseline="0" noProof="0">
                <a:ln>
                  <a:noFill/>
                </a:ln>
                <a:solidFill>
                  <a:srgbClr val="4C4C4E"/>
                </a:solidFill>
                <a:effectLst/>
                <a:uLnTx/>
                <a:uFillTx/>
                <a:latin typeface="Calibri" charset="0"/>
                <a:ea typeface="ＭＳ Ｐゴシック" charset="0"/>
              </a:rPr>
              <a:t>Kidney Disease: Improving Global Outcomes (KDIGO) Kidney Transplant Candidate Work Group. KDIGO Clinical Practice Guideline on the Evaluation and Management of Candidates for Kidney Transplantation. Transplantation. 2020;104: S1 – S103.</a:t>
            </a:r>
          </a:p>
        </p:txBody>
      </p:sp>
      <p:sp>
        <p:nvSpPr>
          <p:cNvPr id="10" name="Slide Number Placeholder 22">
            <a:extLst>
              <a:ext uri="{FF2B5EF4-FFF2-40B4-BE49-F238E27FC236}">
                <a16:creationId xmlns:a16="http://schemas.microsoft.com/office/drawing/2014/main" id="{BDADE187-AA1B-46F2-8A59-C5EDA25CCA96}"/>
              </a:ext>
            </a:extLst>
          </p:cNvPr>
          <p:cNvSpPr>
            <a:spLocks noGrp="1"/>
          </p:cNvSpPr>
          <p:nvPr>
            <p:ph type="sldNum" sz="quarter" idx="15"/>
          </p:nvPr>
        </p:nvSpPr>
        <p:spPr bwMode="auto">
          <a:xfrm>
            <a:off x="5829300" y="6570980"/>
            <a:ext cx="533400" cy="247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fld id="{A1979F0B-24A4-40B4-8744-BEE65026F1AC}" type="slidenum">
              <a:rPr kumimoji="0" lang="en-US" altLang="en-US" sz="1000" b="0" i="0" u="none" strike="noStrike" kern="1200" cap="none" spc="0" normalizeH="0" baseline="0" noProof="0" smtClean="0">
                <a:ln>
                  <a:noFill/>
                </a:ln>
                <a:solidFill>
                  <a:srgbClr val="7F7F7F"/>
                </a:solidFill>
                <a:effectLst/>
                <a:uLnTx/>
                <a:uFillTx/>
                <a:latin typeface="Calibri" panose="020F0502020204030204"/>
                <a:ea typeface="ＭＳ Ｐゴシック" panose="020B0600070205080204" pitchFamily="34" charset="-128"/>
                <a:cs typeface="+mn-cs"/>
              </a:rPr>
              <a:pPr marL="0" marR="0" lvl="0" indent="0" algn="ctr" defTabSz="914400" rtl="0" eaLnBrk="0" fontAlgn="auto" latinLnBrk="0" hangingPunct="0">
                <a:lnSpc>
                  <a:spcPct val="100000"/>
                </a:lnSpc>
                <a:spcBef>
                  <a:spcPts val="0"/>
                </a:spcBef>
                <a:spcAft>
                  <a:spcPts val="0"/>
                </a:spcAft>
                <a:buClrTx/>
                <a:buSzTx/>
                <a:buFontTx/>
                <a:buNone/>
                <a:tabLst/>
                <a:defRPr/>
              </a:pPr>
              <a:t>8</a:t>
            </a:fld>
            <a:endParaRPr kumimoji="0" lang="en-US" altLang="en-US" sz="1000" b="0" i="0" u="none" strike="noStrike" kern="1200" cap="none" spc="0" normalizeH="0" baseline="0" noProof="0">
              <a:ln>
                <a:noFill/>
              </a:ln>
              <a:solidFill>
                <a:srgbClr val="7F7F7F"/>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58063868"/>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5DA09D-4CAE-4770-8DA5-BE6C93BAD9F1}"/>
              </a:ext>
            </a:extLst>
          </p:cNvPr>
          <p:cNvSpPr>
            <a:spLocks noGrp="1"/>
          </p:cNvSpPr>
          <p:nvPr>
            <p:ph type="body" sz="quarter" idx="11"/>
          </p:nvPr>
        </p:nvSpPr>
        <p:spPr/>
        <p:txBody>
          <a:bodyPr/>
          <a:lstStyle/>
          <a:p>
            <a:r>
              <a:rPr lang="en-US"/>
              <a:t>Current Surveillance Options have Limitations</a:t>
            </a:r>
          </a:p>
        </p:txBody>
      </p:sp>
      <p:sp>
        <p:nvSpPr>
          <p:cNvPr id="5" name="Slide Number Placeholder 4">
            <a:extLst>
              <a:ext uri="{FF2B5EF4-FFF2-40B4-BE49-F238E27FC236}">
                <a16:creationId xmlns:a16="http://schemas.microsoft.com/office/drawing/2014/main" id="{52D78280-5887-4134-A8D0-A3A0508BB484}"/>
              </a:ext>
            </a:extLst>
          </p:cNvPr>
          <p:cNvSpPr>
            <a:spLocks noGrp="1"/>
          </p:cNvSpPr>
          <p:nvPr>
            <p:ph type="sldNum" sz="quarter" idx="15"/>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fld id="{FA53328C-E58D-4F5D-AEEA-375AF8BB6BD0}" type="slidenum">
              <a:rPr kumimoji="0" lang="en-US" sz="1600" b="1" i="0" u="none" strike="noStrike" kern="1200" cap="none" spc="0" normalizeH="0" baseline="0" noProof="0" smtClean="0">
                <a:ln>
                  <a:noFill/>
                </a:ln>
                <a:solidFill>
                  <a:srgbClr val="4C4C4E"/>
                </a:solidFill>
                <a:effectLst/>
                <a:uLnTx/>
                <a:uFillTx/>
                <a:latin typeface="Calibri" panose="020F0502020204030204"/>
                <a:ea typeface="ＭＳ Ｐゴシック" pitchFamily="34" charset="-128"/>
                <a:cs typeface="+mn-cs"/>
              </a:rPr>
              <a:pPr marL="0" marR="0" lvl="0" indent="0" algn="ctr" defTabSz="457200" rtl="0" eaLnBrk="0" fontAlgn="base" latinLnBrk="0" hangingPunct="0">
                <a:lnSpc>
                  <a:spcPct val="100000"/>
                </a:lnSpc>
                <a:spcBef>
                  <a:spcPct val="0"/>
                </a:spcBef>
                <a:spcAft>
                  <a:spcPct val="0"/>
                </a:spcAft>
                <a:buClrTx/>
                <a:buSzTx/>
                <a:buFontTx/>
                <a:buNone/>
                <a:tabLst/>
                <a:defRPr/>
              </a:pPr>
              <a:t>9</a:t>
            </a:fld>
            <a:endParaRPr kumimoji="0" lang="en-US" sz="1600" b="1" i="0" u="none" strike="noStrike" kern="1200" cap="none" spc="0" normalizeH="0" baseline="0" noProof="0">
              <a:ln>
                <a:noFill/>
              </a:ln>
              <a:solidFill>
                <a:srgbClr val="4C4C4E"/>
              </a:solidFill>
              <a:effectLst/>
              <a:uLnTx/>
              <a:uFillTx/>
              <a:latin typeface="Calibri" panose="020F0502020204030204"/>
              <a:ea typeface="ＭＳ Ｐゴシック" pitchFamily="34" charset="-128"/>
              <a:cs typeface="+mn-cs"/>
            </a:endParaRPr>
          </a:p>
        </p:txBody>
      </p:sp>
      <p:pic>
        <p:nvPicPr>
          <p:cNvPr id="6" name="Picture 2" descr="Image result for creatinine inulin clearance">
            <a:extLst>
              <a:ext uri="{FF2B5EF4-FFF2-40B4-BE49-F238E27FC236}">
                <a16:creationId xmlns:a16="http://schemas.microsoft.com/office/drawing/2014/main" id="{736E613B-366A-484D-86F0-2D01AE6C1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02" y="1273204"/>
            <a:ext cx="4455901" cy="428014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7507CED-24A6-4DB4-A25F-97571AC8C3B9}"/>
              </a:ext>
            </a:extLst>
          </p:cNvPr>
          <p:cNvSpPr txBox="1">
            <a:spLocks/>
          </p:cNvSpPr>
          <p:nvPr/>
        </p:nvSpPr>
        <p:spPr bwMode="auto">
          <a:xfrm>
            <a:off x="933319" y="6204268"/>
            <a:ext cx="7466077"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342900" eaLnBrk="0" hangingPunct="0">
              <a:defRPr sz="2400">
                <a:solidFill>
                  <a:schemeClr val="tx1"/>
                </a:solidFill>
                <a:latin typeface="Calibri" charset="0"/>
                <a:ea typeface="ＭＳ Ｐゴシック" charset="0"/>
                <a:cs typeface="ＭＳ Ｐゴシック" charset="0"/>
              </a:defRPr>
            </a:lvl1pPr>
            <a:lvl2pPr marL="742950" indent="-285750" defTabSz="342900" eaLnBrk="0" hangingPunct="0">
              <a:defRPr sz="2400">
                <a:solidFill>
                  <a:schemeClr val="tx1"/>
                </a:solidFill>
                <a:latin typeface="Calibri" charset="0"/>
                <a:ea typeface="ＭＳ Ｐゴシック" charset="0"/>
              </a:defRPr>
            </a:lvl2pPr>
            <a:lvl3pPr marL="1143000" indent="-228600" defTabSz="342900" eaLnBrk="0" hangingPunct="0">
              <a:defRPr sz="2400">
                <a:solidFill>
                  <a:schemeClr val="tx1"/>
                </a:solidFill>
                <a:latin typeface="Calibri" charset="0"/>
                <a:ea typeface="ＭＳ Ｐゴシック" charset="0"/>
              </a:defRPr>
            </a:lvl3pPr>
            <a:lvl4pPr marL="1600200" indent="-228600" defTabSz="342900" eaLnBrk="0" hangingPunct="0">
              <a:defRPr sz="2400">
                <a:solidFill>
                  <a:schemeClr val="tx1"/>
                </a:solidFill>
                <a:latin typeface="Calibri" charset="0"/>
                <a:ea typeface="ＭＳ Ｐゴシック" charset="0"/>
              </a:defRPr>
            </a:lvl4pPr>
            <a:lvl5pPr marL="2057400" indent="-228600" defTabSz="342900" eaLnBrk="0" hangingPunct="0">
              <a:defRPr sz="2400">
                <a:solidFill>
                  <a:schemeClr val="tx1"/>
                </a:solidFill>
                <a:latin typeface="Calibri" charset="0"/>
                <a:ea typeface="ＭＳ Ｐゴシック" charset="0"/>
              </a:defRPr>
            </a:lvl5pPr>
            <a:lvl6pPr marL="2514600" indent="-228600" defTabSz="3429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3429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3429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3429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r>
              <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rPr>
              <a:t>Nickerson P. Post-transplant monitoring of renal allografts: are we there yet? Curr Opin Immunol. 2009; 21(5) 563-568</a:t>
            </a:r>
          </a:p>
          <a:p>
            <a:pPr marL="0" marR="0" lvl="0" indent="0" algn="l" defTabSz="342900" rtl="0" eaLnBrk="0" fontAlgn="auto" latinLnBrk="0" hangingPunct="0">
              <a:lnSpc>
                <a:spcPct val="100000"/>
              </a:lnSpc>
              <a:spcBef>
                <a:spcPct val="20000"/>
              </a:spcBef>
              <a:spcAft>
                <a:spcPts val="0"/>
              </a:spcAft>
              <a:buClr>
                <a:srgbClr val="0077C0"/>
              </a:buClr>
              <a:buSzTx/>
              <a:buFontTx/>
              <a:buNone/>
              <a:tabLst/>
              <a:defRPr/>
            </a:pPr>
            <a:r>
              <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rPr>
              <a:t>Josephson Monitoring and Managing Graft Health in the Kidney Transplant RecipientClin J AM Soc Nephrol 2011</a:t>
            </a:r>
          </a:p>
          <a:p>
            <a:pPr marL="0" marR="0" lvl="0" indent="0" algn="l" defTabSz="342900" rtl="0" eaLnBrk="0" fontAlgn="auto" latinLnBrk="0" hangingPunct="0">
              <a:lnSpc>
                <a:spcPct val="100000"/>
              </a:lnSpc>
              <a:spcBef>
                <a:spcPct val="20000"/>
              </a:spcBef>
              <a:spcAft>
                <a:spcPts val="0"/>
              </a:spcAft>
              <a:buClr>
                <a:srgbClr val="0077C0"/>
              </a:buClr>
              <a:buSzTx/>
              <a:buFont typeface="Arial" charset="0"/>
              <a:buNone/>
              <a:tabLst/>
              <a:defRPr/>
            </a:pPr>
            <a:endParaRPr kumimoji="0" lang="en-US" sz="1000" b="0" i="1" u="none" strike="noStrike" kern="1200" cap="none" spc="0" normalizeH="0" baseline="0" noProof="0">
              <a:ln>
                <a:noFill/>
              </a:ln>
              <a:solidFill>
                <a:srgbClr val="4C4C4E"/>
              </a:solidFill>
              <a:effectLst/>
              <a:uLnTx/>
              <a:uFillTx/>
              <a:latin typeface="Calibri" panose="020F0502020204030204"/>
              <a:ea typeface="ＭＳ Ｐゴシック" charset="0"/>
            </a:endParaRPr>
          </a:p>
        </p:txBody>
      </p:sp>
      <p:grpSp>
        <p:nvGrpSpPr>
          <p:cNvPr id="8" name="Group 7">
            <a:extLst>
              <a:ext uri="{FF2B5EF4-FFF2-40B4-BE49-F238E27FC236}">
                <a16:creationId xmlns:a16="http://schemas.microsoft.com/office/drawing/2014/main" id="{407CBAFA-5E54-4A15-A17C-4924D5924F6E}"/>
              </a:ext>
            </a:extLst>
          </p:cNvPr>
          <p:cNvGrpSpPr/>
          <p:nvPr/>
        </p:nvGrpSpPr>
        <p:grpSpPr>
          <a:xfrm>
            <a:off x="5534338" y="1955828"/>
            <a:ext cx="6441126" cy="3259766"/>
            <a:chOff x="3330027" y="3449342"/>
            <a:chExt cx="5897953" cy="2898494"/>
          </a:xfrm>
        </p:grpSpPr>
        <p:sp>
          <p:nvSpPr>
            <p:cNvPr id="9" name="Rectangle 8">
              <a:extLst>
                <a:ext uri="{FF2B5EF4-FFF2-40B4-BE49-F238E27FC236}">
                  <a16:creationId xmlns:a16="http://schemas.microsoft.com/office/drawing/2014/main" id="{8D2A4CBC-9993-4EE6-B8C0-77C11D402DFA}"/>
                </a:ext>
              </a:extLst>
            </p:cNvPr>
            <p:cNvSpPr/>
            <p:nvPr/>
          </p:nvSpPr>
          <p:spPr>
            <a:xfrm>
              <a:off x="5045546" y="3449342"/>
              <a:ext cx="2580295" cy="25791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38">
              <a:extLst>
                <a:ext uri="{FF2B5EF4-FFF2-40B4-BE49-F238E27FC236}">
                  <a16:creationId xmlns:a16="http://schemas.microsoft.com/office/drawing/2014/main" id="{893C8C18-EE6F-480C-B4FD-F9BABA51A97D}"/>
                </a:ext>
              </a:extLst>
            </p:cNvPr>
            <p:cNvSpPr txBox="1">
              <a:spLocks noChangeArrowheads="1"/>
            </p:cNvSpPr>
            <p:nvPr/>
          </p:nvSpPr>
          <p:spPr bwMode="auto">
            <a:xfrm>
              <a:off x="6398502" y="5204464"/>
              <a:ext cx="1153305" cy="30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Biopsy</a:t>
              </a:r>
            </a:p>
          </p:txBody>
        </p:sp>
        <p:sp>
          <p:nvSpPr>
            <p:cNvPr id="12" name="TextBox 40">
              <a:extLst>
                <a:ext uri="{FF2B5EF4-FFF2-40B4-BE49-F238E27FC236}">
                  <a16:creationId xmlns:a16="http://schemas.microsoft.com/office/drawing/2014/main" id="{AC6C9FCF-9912-4D5A-965B-C31CF5B08C85}"/>
                </a:ext>
              </a:extLst>
            </p:cNvPr>
            <p:cNvSpPr txBox="1">
              <a:spLocks noChangeArrowheads="1"/>
            </p:cNvSpPr>
            <p:nvPr/>
          </p:nvSpPr>
          <p:spPr bwMode="auto">
            <a:xfrm>
              <a:off x="3330027" y="4388043"/>
              <a:ext cx="1715518" cy="72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96E65"/>
                  </a:solidFill>
                  <a:effectLst/>
                  <a:uLnTx/>
                  <a:uFillTx/>
                  <a:latin typeface="Calibri" charset="0"/>
                  <a:ea typeface="ＭＳ Ｐゴシック" charset="0"/>
                </a:rPr>
                <a:t>Less Accurate</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96E65"/>
                  </a:solidFill>
                  <a:effectLst/>
                  <a:uLnTx/>
                  <a:uFillTx/>
                  <a:latin typeface="Calibri" charset="0"/>
                  <a:ea typeface="ＭＳ Ｐゴシック" charset="0"/>
                </a:rPr>
                <a:t>in diagnosis of Graft Injury</a:t>
              </a:r>
            </a:p>
          </p:txBody>
        </p:sp>
        <p:sp>
          <p:nvSpPr>
            <p:cNvPr id="13" name="TextBox 41">
              <a:extLst>
                <a:ext uri="{FF2B5EF4-FFF2-40B4-BE49-F238E27FC236}">
                  <a16:creationId xmlns:a16="http://schemas.microsoft.com/office/drawing/2014/main" id="{5205699A-9E90-4B6C-AC90-BCE828E272FA}"/>
                </a:ext>
              </a:extLst>
            </p:cNvPr>
            <p:cNvSpPr txBox="1">
              <a:spLocks noChangeArrowheads="1"/>
            </p:cNvSpPr>
            <p:nvPr/>
          </p:nvSpPr>
          <p:spPr bwMode="auto">
            <a:xfrm>
              <a:off x="7635951" y="4382757"/>
              <a:ext cx="1592029" cy="72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96E65"/>
                  </a:solidFill>
                  <a:effectLst/>
                  <a:uLnTx/>
                  <a:uFillTx/>
                  <a:latin typeface="Calibri" charset="0"/>
                  <a:ea typeface="ＭＳ Ｐゴシック" charset="0"/>
                </a:rPr>
                <a:t>More Accurate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96E65"/>
                  </a:solidFill>
                  <a:effectLst/>
                  <a:uLnTx/>
                  <a:uFillTx/>
                  <a:latin typeface="Calibri" charset="0"/>
                  <a:ea typeface="ＭＳ Ｐゴシック" charset="0"/>
                </a:rPr>
                <a:t>in diagnosis of Graft Injury</a:t>
              </a:r>
            </a:p>
          </p:txBody>
        </p:sp>
        <p:sp>
          <p:nvSpPr>
            <p:cNvPr id="14" name="TextBox 42">
              <a:extLst>
                <a:ext uri="{FF2B5EF4-FFF2-40B4-BE49-F238E27FC236}">
                  <a16:creationId xmlns:a16="http://schemas.microsoft.com/office/drawing/2014/main" id="{DBF6CA8E-ED23-45F3-98D6-A7DA88AC92B7}"/>
                </a:ext>
              </a:extLst>
            </p:cNvPr>
            <p:cNvSpPr txBox="1">
              <a:spLocks noChangeArrowheads="1"/>
            </p:cNvSpPr>
            <p:nvPr/>
          </p:nvSpPr>
          <p:spPr bwMode="auto">
            <a:xfrm>
              <a:off x="5789704" y="6033904"/>
              <a:ext cx="1124315"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96E65"/>
                  </a:solidFill>
                  <a:effectLst/>
                  <a:uLnTx/>
                  <a:uFillTx/>
                  <a:latin typeface="Calibri" charset="0"/>
                  <a:ea typeface="ＭＳ Ｐゴシック" charset="0"/>
                </a:rPr>
                <a:t>Invasive</a:t>
              </a:r>
            </a:p>
          </p:txBody>
        </p:sp>
        <p:sp>
          <p:nvSpPr>
            <p:cNvPr id="15" name="TextBox 14">
              <a:extLst>
                <a:ext uri="{FF2B5EF4-FFF2-40B4-BE49-F238E27FC236}">
                  <a16:creationId xmlns:a16="http://schemas.microsoft.com/office/drawing/2014/main" id="{F7D6FF0F-4920-49AE-BF8A-43E180B1FDCA}"/>
                </a:ext>
              </a:extLst>
            </p:cNvPr>
            <p:cNvSpPr txBox="1">
              <a:spLocks noChangeArrowheads="1"/>
            </p:cNvSpPr>
            <p:nvPr/>
          </p:nvSpPr>
          <p:spPr bwMode="auto">
            <a:xfrm>
              <a:off x="5003327" y="3662601"/>
              <a:ext cx="1267311" cy="968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Serum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Creatinine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charset="0"/>
                <a:ea typeface="ＭＳ Ｐゴシック"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DSA</a:t>
              </a:r>
            </a:p>
          </p:txBody>
        </p:sp>
        <p:cxnSp>
          <p:nvCxnSpPr>
            <p:cNvPr id="16" name="Straight Connector 15">
              <a:extLst>
                <a:ext uri="{FF2B5EF4-FFF2-40B4-BE49-F238E27FC236}">
                  <a16:creationId xmlns:a16="http://schemas.microsoft.com/office/drawing/2014/main" id="{CEDA8333-60BA-436A-BDBA-750D9E058C90}"/>
                </a:ext>
              </a:extLst>
            </p:cNvPr>
            <p:cNvCxnSpPr/>
            <p:nvPr/>
          </p:nvCxnSpPr>
          <p:spPr>
            <a:xfrm>
              <a:off x="5045546" y="4817627"/>
              <a:ext cx="2580295"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65A16EDB-7F8D-4BE3-8AF6-06151B82AFF8}"/>
              </a:ext>
            </a:extLst>
          </p:cNvPr>
          <p:cNvSpPr/>
          <p:nvPr/>
        </p:nvSpPr>
        <p:spPr>
          <a:xfrm>
            <a:off x="8844897" y="1965483"/>
            <a:ext cx="45719" cy="28909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42">
            <a:extLst>
              <a:ext uri="{FF2B5EF4-FFF2-40B4-BE49-F238E27FC236}">
                <a16:creationId xmlns:a16="http://schemas.microsoft.com/office/drawing/2014/main" id="{22A89105-81CA-499B-BDC9-0EEBCE08B076}"/>
              </a:ext>
            </a:extLst>
          </p:cNvPr>
          <p:cNvSpPr txBox="1">
            <a:spLocks noChangeArrowheads="1"/>
          </p:cNvSpPr>
          <p:nvPr/>
        </p:nvSpPr>
        <p:spPr bwMode="auto">
          <a:xfrm>
            <a:off x="8053739" y="1633310"/>
            <a:ext cx="1632602"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96E65"/>
                </a:solidFill>
                <a:effectLst/>
                <a:uLnTx/>
                <a:uFillTx/>
                <a:latin typeface="Calibri" charset="0"/>
                <a:ea typeface="ＭＳ Ｐゴシック" charset="0"/>
              </a:rPr>
              <a:t>Non-Invasive</a:t>
            </a:r>
          </a:p>
        </p:txBody>
      </p:sp>
      <p:sp>
        <p:nvSpPr>
          <p:cNvPr id="19" name="Rectangle 18">
            <a:extLst>
              <a:ext uri="{FF2B5EF4-FFF2-40B4-BE49-F238E27FC236}">
                <a16:creationId xmlns:a16="http://schemas.microsoft.com/office/drawing/2014/main" id="{9D29AF1F-B271-44EF-ACBC-50794CEFBD70}"/>
              </a:ext>
            </a:extLst>
          </p:cNvPr>
          <p:cNvSpPr/>
          <p:nvPr/>
        </p:nvSpPr>
        <p:spPr>
          <a:xfrm rot="5400000">
            <a:off x="8799186" y="2092972"/>
            <a:ext cx="45719" cy="2829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110691"/>
      </p:ext>
    </p:extLst>
  </p:cSld>
  <p:clrMapOvr>
    <a:masterClrMapping/>
  </p:clrMapOvr>
  <p:transition spd="slow">
    <p:strips dir="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RY0mrt3fALIKM7qCwkgl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8CeaOZEOPKcXZFfShANv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2oUUFUQlgE6kNhLprbvuA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2oUUFUQlgE6kNhLprbvu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CeaOZEOPKcXZFfShANv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OPNn5dadmcKxWsQnV6tPe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VLWtcZ8Wa.xmNdO5SnA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RVLWtcZ8Wa.xmNdO5SnAg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Office Theme">
  <a:themeElements>
    <a:clrScheme name="CareDx Colors">
      <a:dk1>
        <a:srgbClr val="000000"/>
      </a:dk1>
      <a:lt1>
        <a:srgbClr val="FFFFFF"/>
      </a:lt1>
      <a:dk2>
        <a:srgbClr val="000000"/>
      </a:dk2>
      <a:lt2>
        <a:srgbClr val="E7E6E6"/>
      </a:lt2>
      <a:accent1>
        <a:srgbClr val="C93842"/>
      </a:accent1>
      <a:accent2>
        <a:srgbClr val="EBEBEB"/>
      </a:accent2>
      <a:accent3>
        <a:srgbClr val="000000"/>
      </a:accent3>
      <a:accent4>
        <a:srgbClr val="A64545"/>
      </a:accent4>
      <a:accent5>
        <a:srgbClr val="FEFFFE"/>
      </a:accent5>
      <a:accent6>
        <a:srgbClr val="FE2717"/>
      </a:accent6>
      <a:hlink>
        <a:srgbClr val="0563C1"/>
      </a:hlink>
      <a:folHlink>
        <a:srgbClr val="7F446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plate JUN 2016 RED">
  <a:themeElements>
    <a:clrScheme name="Custom 1">
      <a:dk1>
        <a:srgbClr val="25282A"/>
      </a:dk1>
      <a:lt1>
        <a:sysClr val="window" lastClr="FFFFFF"/>
      </a:lt1>
      <a:dk2>
        <a:srgbClr val="53565A"/>
      </a:dk2>
      <a:lt2>
        <a:srgbClr val="FFFFFF"/>
      </a:lt2>
      <a:accent1>
        <a:srgbClr val="CB333B"/>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reDx">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Dx" id="{5671C429-0BE4-4431-B2B0-30D2500493CD}" vid="{7E3DF352-E28D-484A-ADA8-F51B214FF268}"/>
    </a:ext>
  </a:extLst>
</a:theme>
</file>

<file path=ppt/theme/theme5.xml><?xml version="1.0" encoding="utf-8"?>
<a:theme xmlns:a="http://schemas.openxmlformats.org/drawingml/2006/main" name="3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Template JUN 2016 RED">
  <a:themeElements>
    <a:clrScheme name="CareDx NEW Template V05">
      <a:dk1>
        <a:srgbClr val="4C4C4E"/>
      </a:dk1>
      <a:lt1>
        <a:sysClr val="window" lastClr="FFFFFF"/>
      </a:lt1>
      <a:dk2>
        <a:srgbClr val="77787B"/>
      </a:dk2>
      <a:lt2>
        <a:srgbClr val="FFFFFF"/>
      </a:lt2>
      <a:accent1>
        <a:srgbClr val="D13333"/>
      </a:accent1>
      <a:accent2>
        <a:srgbClr val="0077C0"/>
      </a:accent2>
      <a:accent3>
        <a:srgbClr val="4C4C4E"/>
      </a:accent3>
      <a:accent4>
        <a:srgbClr val="C6C8CA"/>
      </a:accent4>
      <a:accent5>
        <a:srgbClr val="77787B"/>
      </a:accent5>
      <a:accent6>
        <a:srgbClr val="00AB51"/>
      </a:accent6>
      <a:hlink>
        <a:srgbClr val="B11C12"/>
      </a:hlink>
      <a:folHlink>
        <a:srgbClr val="004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3"/>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3">
    <a:dk1>
      <a:srgbClr val="000000"/>
    </a:dk1>
    <a:lt1>
      <a:srgbClr val="FFFFFF"/>
    </a:lt1>
    <a:dk2>
      <a:srgbClr val="00004C"/>
    </a:dk2>
    <a:lt2>
      <a:srgbClr val="FFCC00"/>
    </a:lt2>
    <a:accent1>
      <a:srgbClr val="99CC66"/>
    </a:accent1>
    <a:accent2>
      <a:srgbClr val="B97E33"/>
    </a:accent2>
    <a:accent3>
      <a:srgbClr val="AAAAB2"/>
    </a:accent3>
    <a:accent4>
      <a:srgbClr val="DADADA"/>
    </a:accent4>
    <a:accent5>
      <a:srgbClr val="CAE2B8"/>
    </a:accent5>
    <a:accent6>
      <a:srgbClr val="A7722D"/>
    </a:accent6>
    <a:hlink>
      <a:srgbClr val="4C97CC"/>
    </a:hlink>
    <a:folHlink>
      <a:srgbClr val="66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3690</TotalTime>
  <Words>6722</Words>
  <Application>Microsoft Office PowerPoint</Application>
  <PresentationFormat>Widescreen</PresentationFormat>
  <Paragraphs>805</Paragraphs>
  <Slides>78</Slides>
  <Notes>48</Notes>
  <HiddenSlides>1</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1</vt:i4>
      </vt:variant>
      <vt:variant>
        <vt:lpstr>Slide Titles</vt:lpstr>
      </vt:variant>
      <vt:variant>
        <vt:i4>78</vt:i4>
      </vt:variant>
    </vt:vector>
  </HeadingPairs>
  <TitlesOfParts>
    <vt:vector size="102" baseType="lpstr">
      <vt:lpstr>Arial</vt:lpstr>
      <vt:lpstr>Arial,Sans-Serif</vt:lpstr>
      <vt:lpstr>Calibri</vt:lpstr>
      <vt:lpstr>Calibri Light</vt:lpstr>
      <vt:lpstr>Century Gothic</vt:lpstr>
      <vt:lpstr>Helvetica</vt:lpstr>
      <vt:lpstr>Lucida Grande</vt:lpstr>
      <vt:lpstr>Segoe UI</vt:lpstr>
      <vt:lpstr>Times New Roman</vt:lpstr>
      <vt:lpstr>Trade Gothic LT Std</vt:lpstr>
      <vt:lpstr>Wingdings</vt:lpstr>
      <vt:lpstr>Template JUN 2016 RED</vt:lpstr>
      <vt:lpstr>1_Template JUN 2016 RED</vt:lpstr>
      <vt:lpstr>2_Template JUN 2016 RED</vt:lpstr>
      <vt:lpstr>CareDx</vt:lpstr>
      <vt:lpstr>3_Template JUN 2016 RED</vt:lpstr>
      <vt:lpstr>6_Template JUN 2016 RED</vt:lpstr>
      <vt:lpstr>4_Template JUN 2016 RED</vt:lpstr>
      <vt:lpstr>7_Template JUN 2016 RED</vt:lpstr>
      <vt:lpstr>5_Template JUN 2016 RED</vt:lpstr>
      <vt:lpstr>9_Template JUN 2016 RED</vt:lpstr>
      <vt:lpstr>8_Template JUN 2016 RED</vt:lpstr>
      <vt:lpstr>6_Office Theme</vt:lpstr>
      <vt:lpstr>think-cell Slide</vt:lpstr>
      <vt:lpstr>Time for Innovation:  Organ Monitoring with Allosure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AlloSure Introduction</vt:lpstr>
      <vt:lpstr>PowerPoint Presentation</vt:lpstr>
      <vt:lpstr>PowerPoint Presentation</vt:lpstr>
      <vt:lpstr>PowerPoint Presentation</vt:lpstr>
      <vt:lpstr>Analytical Improvements Implemented in AlloSure 3.02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Assessment &amp; Profiling of Liver Transplant rEcipients (MAPLE) Study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for Innovation:  Organ Monitoring with Allosure</dc:title>
  <dc:creator>Jennifer Gray</dc:creator>
  <cp:lastModifiedBy>Jennifer Gray</cp:lastModifiedBy>
  <cp:revision>3</cp:revision>
  <dcterms:created xsi:type="dcterms:W3CDTF">2021-10-13T15:42:30Z</dcterms:created>
  <dcterms:modified xsi:type="dcterms:W3CDTF">2021-10-19T13:04:25Z</dcterms:modified>
</cp:coreProperties>
</file>