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</p:sldMasterIdLst>
  <p:sldIdLst>
    <p:sldId id="256" r:id="rId3"/>
    <p:sldId id="267" r:id="rId4"/>
    <p:sldId id="268" r:id="rId5"/>
    <p:sldId id="269" r:id="rId6"/>
    <p:sldId id="271" r:id="rId7"/>
    <p:sldId id="273" r:id="rId8"/>
    <p:sldId id="272" r:id="rId9"/>
    <p:sldId id="266" r:id="rId10"/>
    <p:sldId id="262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2BC2A-FF67-4DE4-9EE8-E6CB47B8FF91}" type="datetime1">
              <a:rPr lang="en-US"/>
              <a:pPr>
                <a:defRPr/>
              </a:pPr>
              <a:t>6/14/2019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1DC97-BEC8-4E22-8CA5-5AA42E7770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232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D6D033-E5B6-41B9-BBA9-B0D0F7619880}" type="datetimeFigureOut">
              <a:rPr lang="en-US" smtClean="0"/>
              <a:pPr/>
              <a:t>6/14/2019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28BEB6-2290-49FB-8FAB-18A1EABAB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478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D6D033-E5B6-41B9-BBA9-B0D0F7619880}" type="datetimeFigureOut">
              <a:rPr lang="en-US" smtClean="0"/>
              <a:pPr/>
              <a:t>6/14/2019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28BEB6-2290-49FB-8FAB-18A1EABAB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596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D6D033-E5B6-41B9-BBA9-B0D0F7619880}" type="datetimeFigureOut">
              <a:rPr lang="en-US" smtClean="0"/>
              <a:pPr/>
              <a:t>6/14/2019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28BEB6-2290-49FB-8FAB-18A1EABAB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034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D6D033-E5B6-41B9-BBA9-B0D0F7619880}" type="datetimeFigureOut">
              <a:rPr lang="en-US" smtClean="0"/>
              <a:pPr/>
              <a:t>6/14/2019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28BEB6-2290-49FB-8FAB-18A1EABAB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4508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D6D033-E5B6-41B9-BBA9-B0D0F7619880}" type="datetimeFigureOut">
              <a:rPr lang="en-US" smtClean="0"/>
              <a:pPr/>
              <a:t>6/14/2019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28BEB6-2290-49FB-8FAB-18A1EABAB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044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D6D033-E5B6-41B9-BBA9-B0D0F7619880}" type="datetimeFigureOut">
              <a:rPr lang="en-US" smtClean="0"/>
              <a:pPr/>
              <a:t>6/14/2019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28BEB6-2290-49FB-8FAB-18A1EABAB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472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D6D033-E5B6-41B9-BBA9-B0D0F7619880}" type="datetimeFigureOut">
              <a:rPr lang="en-US" smtClean="0"/>
              <a:pPr/>
              <a:t>6/14/2019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28BEB6-2290-49FB-8FAB-18A1EABAB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5173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D6D033-E5B6-41B9-BBA9-B0D0F7619880}" type="datetimeFigureOut">
              <a:rPr lang="en-US" smtClean="0"/>
              <a:pPr/>
              <a:t>6/14/2019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28BEB6-2290-49FB-8FAB-18A1EABAB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974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C0626-641F-4451-A342-8A9498FF6F46}" type="datetime1">
              <a:rPr lang="en-US"/>
              <a:pPr>
                <a:defRPr/>
              </a:pPr>
              <a:t>6/14/2019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79443-619B-4446-B3D0-D86DA1A1EE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368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1"/>
            <a:ext cx="53848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1"/>
            <a:ext cx="53848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50378-5CFC-4AFD-B4D2-E92D9F5E2545}" type="datetime1">
              <a:rPr lang="en-US"/>
              <a:pPr>
                <a:defRPr/>
              </a:pPr>
              <a:t>6/14/2019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D8D94-37C4-468F-A8EA-61BD12F088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720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B36CE-2673-4FFB-B23B-06870C652ACD}" type="datetime1">
              <a:rPr lang="en-US"/>
              <a:pPr>
                <a:defRPr/>
              </a:pPr>
              <a:t>6/14/2019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D9675-A34E-418E-8CA3-59E4197C20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111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9C4F3-A54E-4533-B0CC-1E4470F11315}" type="datetime1">
              <a:rPr lang="en-US"/>
              <a:pPr>
                <a:defRPr/>
              </a:pPr>
              <a:t>6/14/2019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58687-00F3-48A5-986E-0DAC603EB7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281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3EA6C-2050-438F-AEB3-910757E4CE7D}" type="datetime1">
              <a:rPr lang="en-US"/>
              <a:pPr>
                <a:defRPr/>
              </a:pPr>
              <a:t>6/14/2019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E0ACB-C1FF-4F31-A092-166A7BA545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465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D6D033-E5B6-41B9-BBA9-B0D0F7619880}" type="datetimeFigureOut">
              <a:rPr lang="en-US" smtClean="0"/>
              <a:pPr/>
              <a:t>6/14/2019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28BEB6-2290-49FB-8FAB-18A1EABAB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869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D6D033-E5B6-41B9-BBA9-B0D0F7619880}" type="datetimeFigureOut">
              <a:rPr lang="en-US" smtClean="0"/>
              <a:pPr/>
              <a:t>6/14/2019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28BEB6-2290-49FB-8FAB-18A1EABAB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18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D6D033-E5B6-41B9-BBA9-B0D0F7619880}" type="datetimeFigureOut">
              <a:rPr lang="en-US" smtClean="0"/>
              <a:pPr/>
              <a:t>6/14/2019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28BEB6-2290-49FB-8FAB-18A1EABAB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890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565151" y="7620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057401"/>
            <a:ext cx="10972800" cy="406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9B2E743-C0CF-4DC4-A071-1E24C3794377}" type="datetime1">
              <a:rPr lang="en-US"/>
              <a:pPr>
                <a:defRPr/>
              </a:pPr>
              <a:t>6/14/2019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7903C59-C27C-4BF7-A077-B18AADC6F6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56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1FD6D033-E5B6-41B9-BBA9-B0D0F7619880}" type="datetimeFigureOut">
              <a:rPr lang="en-US" smtClean="0"/>
              <a:pPr/>
              <a:t>6/14/2019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AD28BEB6-2290-49FB-8FAB-18A1EABAB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61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3.png"/><Relationship Id="rId4" Type="http://schemas.openxmlformats.org/officeDocument/2006/relationships/hyperlink" Target="https://nam05.safelinks.protection.outlook.com/?url=http://www.vumc.org/student-health/&amp;data=02|01|laura.e.burkhart@vumc.org|37044fa468224e35af7608d6d3f8b9ea|ef57503014244ed8b83c12c533d879ab|0|0|636929463539061514&amp;sdata=wGFBIepgfAdb9Mh301vhyEaoIa2LlrdiF0GErz1Bj7M%3D&amp;reserved=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676402"/>
            <a:ext cx="7772400" cy="1676399"/>
          </a:xfrm>
        </p:spPr>
        <p:txBody>
          <a:bodyPr/>
          <a:lstStyle/>
          <a:p>
            <a:r>
              <a:rPr lang="en-US" dirty="0"/>
              <a:t>Student Health Center Services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4191000"/>
            <a:ext cx="6400800" cy="1447800"/>
          </a:xfrm>
        </p:spPr>
        <p:txBody>
          <a:bodyPr/>
          <a:lstStyle/>
          <a:p>
            <a:r>
              <a:rPr lang="en-US" dirty="0"/>
              <a:t>Laura Burkhart MD, MPH</a:t>
            </a:r>
          </a:p>
          <a:p>
            <a:r>
              <a:rPr lang="en-US" dirty="0"/>
              <a:t>Staff Physician</a:t>
            </a:r>
          </a:p>
          <a:p>
            <a:r>
              <a:rPr lang="en-US" dirty="0"/>
              <a:t>Zerfoss Student Health Center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76888BB6-5269-4846-86B6-5631C49D9D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76"/>
    </mc:Choice>
    <mc:Fallback xmlns="">
      <p:transition spd="slow" advTm="158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981200" y="457200"/>
            <a:ext cx="8229600" cy="1143000"/>
          </a:xfrm>
        </p:spPr>
        <p:txBody>
          <a:bodyPr/>
          <a:lstStyle/>
          <a:p>
            <a:r>
              <a:rPr lang="en-US" altLang="en-US"/>
              <a:t>Contact Information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1981200" y="2027238"/>
            <a:ext cx="8229600" cy="4525962"/>
          </a:xfrm>
        </p:spPr>
        <p:txBody>
          <a:bodyPr/>
          <a:lstStyle/>
          <a:p>
            <a:r>
              <a:rPr lang="en-US" altLang="en-US" sz="2400" dirty="0"/>
              <a:t>Student Health Center:   615-322-2427</a:t>
            </a:r>
          </a:p>
          <a:p>
            <a:endParaRPr lang="en-US" altLang="en-US" sz="2400" dirty="0"/>
          </a:p>
          <a:p>
            <a:r>
              <a:rPr lang="en-US" altLang="en-US" sz="2400" dirty="0"/>
              <a:t>Website:  </a:t>
            </a:r>
            <a:r>
              <a:rPr lang="en-US" dirty="0"/>
              <a:t> </a:t>
            </a:r>
            <a:r>
              <a:rPr lang="en-US" dirty="0">
                <a:hlinkClick r:id="rId4" tooltip="Protected by Outlook: http://www.vumc.org/student-health/. Click or tap to follow the link."/>
              </a:rPr>
              <a:t>www.vumc.org/student-health/</a:t>
            </a:r>
            <a:endParaRPr lang="en-US" dirty="0"/>
          </a:p>
          <a:p>
            <a:pPr marL="0" indent="0">
              <a:buNone/>
            </a:pPr>
            <a:endParaRPr lang="en-US" altLang="en-US" sz="2400" dirty="0"/>
          </a:p>
          <a:p>
            <a:r>
              <a:rPr lang="en-US" altLang="en-US" sz="2400" dirty="0"/>
              <a:t>Email:  studenthealth@vanderbilt.edu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D0600EBA-94F5-49D9-BE5F-857AB5028D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2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75"/>
    </mc:Choice>
    <mc:Fallback xmlns="">
      <p:transition spd="slow" advTm="250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081136"/>
            <a:ext cx="7589044" cy="5059363"/>
          </a:xfr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B7839CC9-3991-4DDE-9729-73ACFCF496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48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09"/>
    </mc:Choice>
    <mc:Fallback xmlns="">
      <p:transition spd="slow" advTm="144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95401"/>
            <a:ext cx="8229600" cy="4525963"/>
          </a:xfrm>
        </p:spPr>
        <p:txBody>
          <a:bodyPr/>
          <a:lstStyle/>
          <a:p>
            <a:r>
              <a:rPr lang="en-US" sz="3000" dirty="0"/>
              <a:t>Student Health Center (SHC) is here to serve your healthcare needs at Vanderbilt</a:t>
            </a:r>
          </a:p>
          <a:p>
            <a:endParaRPr lang="en-US" sz="3000" dirty="0"/>
          </a:p>
          <a:p>
            <a:r>
              <a:rPr lang="en-US" sz="3000" dirty="0"/>
              <a:t>Spouses and children cannot be seen at SHC</a:t>
            </a:r>
          </a:p>
          <a:p>
            <a:endParaRPr lang="en-US" sz="3000" dirty="0"/>
          </a:p>
          <a:p>
            <a:r>
              <a:rPr lang="en-US" sz="3000" dirty="0"/>
              <a:t>Relationship with a Primary Care Provider (PCP)  is important</a:t>
            </a:r>
          </a:p>
          <a:p>
            <a:endParaRPr lang="en-US" sz="3000" dirty="0"/>
          </a:p>
          <a:p>
            <a:r>
              <a:rPr lang="en-US" sz="3000" dirty="0"/>
              <a:t>Schedule appointments---don’t just walk-in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B5BC1A99-0DE5-4FF1-8EFB-67C4003EBF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012"/>
    </mc:Choice>
    <mc:Fallback xmlns="">
      <p:transition spd="slow" advTm="810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304800"/>
            <a:ext cx="8229600" cy="1524000"/>
          </a:xfrm>
        </p:spPr>
        <p:txBody>
          <a:bodyPr/>
          <a:lstStyle/>
          <a:p>
            <a:pPr eaLnBrk="1" hangingPunct="1"/>
            <a:r>
              <a:rPr lang="en-US" altLang="en-US"/>
              <a:t>Primary Care Services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646238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Acute care and chronic disease management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Well-woman and office gynecology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Specialty clinics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Sports Medicine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Dieticians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Dispensary on site 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Treatment rooms </a:t>
            </a:r>
          </a:p>
        </p:txBody>
      </p:sp>
      <p:pic>
        <p:nvPicPr>
          <p:cNvPr id="5126" name="Picture 6" descr="https://attachments.office.net/owa/laura.e.burkhart@vumc.org/service.svc/s/GetAttachmentThumbnail?id=AAMkAGU2Nzk4MTZmLWYzZDUtNDc4NS1iNjNlLWQyZTYzMWZhMTMzZQBGAAAAAACvIxZDYXWpRptwo4b9ZIL7BwDl%2Bd62uC0rTZFeIlpSLD8IAAAAzHYlAAAU45j3nrG6SpSzJR9FJwktAABslyZvAAABEgAQAA20Wo6khfpOu%2FC1G0vLhNw%3D&amp;thumbnailType=2&amp;owa=outlook.office.com&amp;scriptVer=2019060301.15&amp;X-OWA-CANARY=g3ngveODpUeuBth-xnWfbrAX2--J7tYYliGwO-jK7ErJ5y-bg0vXmROdHdThXykl0b6cYXAWrbw.&amp;token=eyJhbGciOiJSUzI1NiIsImtpZCI6IjA2MDBGOUY2NzQ2MjA3MzdFNzM0MDRFMjg3QzQ1QTgxOENCN0NFQjgiLCJ4NXQiOiJCZ0Q1OW5SaUJ6Zm5OQVRpaDhSYWdZeTN6cmciLCJ0eXAiOiJKV1QifQ.eyJ2ZXIiOiJFeGNoYW5nZS5DYWxsYmFjay5WMSIsImFwcGN0eHNlbmRlciI6Ik93YURvd25sb2FkQGVmNTc1MDMwLTE0MjQtNGVkOC1iODNjLTEyYzUzM2Q4NzlhYiIsImFwcGN0eCI6IntcIm1zZXhjaHByb3RcIjpcIm93YVwiLFwicHJpbWFyeXNpZFwiOlwiUy0xLTUtMjEtMjU1MDAzNDEtMjk0OTU4MjUwMC0zMTUwMDAyMjIxLTg5MTAxMThcIixcInB1aWRcIjpcIjExNTM5NzcwMjU2MjM3NDQ4NzRcIixcIm9pZFwiOlwiYmM2YTdjYTMtOWJkMi00ZTNhLWE2YmUtN2YyMzU1ZDVlNzQwXCIsXCJzY29wZVwiOlwiT3dhRG93bmxvYWRcIn0iLCJuYmYiOjE1NjAyNzAzODEsImV4cCI6MTU2MDI3MDk4MSwiaXNzIjoiMDAwMDAwMDItMDAwMC0wZmYxLWNlMDAtMDAwMDAwMDAwMDAwQGVmNTc1MDMwLTE0MjQtNGVkOC1iODNjLTEyYzUzM2Q4NzlhYiIsImF1ZCI6IjAwMDAwMDAyLTAwMDAtMGZmMS1jZTAwLTAwMDAwMDAwMDAwMC9hdHRhY2htZW50cy5vZmZpY2UubmV0QGVmNTc1MDMwLTE0MjQtNGVkOC1iODNjLTEyYzUzM2Q4NzlhYiJ9.T3jD-DHUy4De6EnV5TfRqfOmrRaOMAPfJD07I_QFLLK5Ewzm9eefI2DadRmoZtN416NqnmJctRJXCL2EAeO7GSi0JTENWtVR8Fj1Ml_iH6vZAy8L7ADeKYtwEb0DDnH918esuH0hdIHjATdwaJ8p2HfOh5FUNvxPbnMx-AsFxkfupmjAvwnXbMPA3vmV7uJ7XFxeTKQ1NMyI19wxr6IAwUOrfpg22fhy3qaBH8xEe0LSijEhgCscHUr5GDqTMukQ_OvKs7lm1O1jyRJ-NiKMAjpsqsKW9SY6rSt6fXCZQJis4JkekbIDf4aQiYuet60R8lUlKK5hd8wZPr4SHI-Pew&amp;animation=true">
            <a:extLst>
              <a:ext uri="{FF2B5EF4-FFF2-40B4-BE49-F238E27FC236}">
                <a16:creationId xmlns:a16="http://schemas.microsoft.com/office/drawing/2014/main" id="{1D8322A6-65DC-4FBA-8B5D-42CFA9D1A0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0" b="4092"/>
          <a:stretch/>
        </p:blipFill>
        <p:spPr bwMode="auto">
          <a:xfrm>
            <a:off x="7928976" y="2391079"/>
            <a:ext cx="2969712" cy="415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4DAEE7DE-D500-43DB-B36E-9D36E7853D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93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038"/>
    </mc:Choice>
    <mc:Fallback xmlns="">
      <p:transition spd="slow" advTm="640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F47E8-A6DE-44A3-9EB2-963BC9BB9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81124-D2D9-43F6-9BE2-6DB1DDBD5E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/>
              <a:t>Allergy shot administration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Immunizations</a:t>
            </a:r>
          </a:p>
          <a:p>
            <a:pPr marL="0" indent="0">
              <a:lnSpc>
                <a:spcPct val="80000"/>
              </a:lnSpc>
              <a:buNone/>
            </a:pPr>
            <a:endParaRPr lang="en-US" dirty="0"/>
          </a:p>
        </p:txBody>
      </p:sp>
      <p:pic>
        <p:nvPicPr>
          <p:cNvPr id="4" name="Picture 2" descr="https://attachments.office.net/owa/laura.e.burkhart@vumc.org/service.svc/s/GetAttachmentThumbnail?id=AAMkAGU2Nzk4MTZmLWYzZDUtNDc4NS1iNjNlLWQyZTYzMWZhMTMzZQBGAAAAAACvIxZDYXWpRptwo4b9ZIL7BwDl%2Bd62uC0rTZFeIlpSLD8IAAAAzHYlAAAU45j3nrG6SpSzJR9FJwktAABslyZrAAABEgAQAI8oo6bmXVhFqjRR0o2Ppp0%3D&amp;thumbnailType=2&amp;owa=outlook.office.com&amp;scriptVer=2019060301.15&amp;X-OWA-CANARY=J3jlIgXbZ0-uopb3yIHxXHBQjOOF7tYY33MfzCc73vplKFP_Nbe9GHmky_VSjU2h1_D77kcbqqM.&amp;token=eyJhbGciOiJSUzI1NiIsImtpZCI6IjA2MDBGOUY2NzQ2MjA3MzdFNzM0MDRFMjg3QzQ1QTgxOENCN0NFQjgiLCJ4NXQiOiJCZ0Q1OW5SaUJ6Zm5OQVRpaDhSYWdZeTN6cmciLCJ0eXAiOiJKV1QifQ.eyJ2ZXIiOiJFeGNoYW5nZS5DYWxsYmFjay5WMSIsImFwcGN0eHNlbmRlciI6Ik93YURvd25sb2FkQGVmNTc1MDMwLTE0MjQtNGVkOC1iODNjLTEyYzUzM2Q4NzlhYiIsImFwcGN0eCI6IntcIm1zZXhjaHByb3RcIjpcIm93YVwiLFwicHJpbWFyeXNpZFwiOlwiUy0xLTUtMjEtMjU1MDAzNDEtMjk0OTU4MjUwMC0zMTUwMDAyMjIxLTg5MTAxMThcIixcInB1aWRcIjpcIjExNTM5NzcwMjU2MjM3NDQ4NzRcIixcIm9pZFwiOlwiYmM2YTdjYTMtOWJkMi00ZTNhLWE2YmUtN2YyMzU1ZDVlNzQwXCIsXCJzY29wZVwiOlwiT3dhRG93bmxvYWRcIn0iLCJuYmYiOjE1NjAyNjg1ODEsImV4cCI6MTU2MDI2OTE4MSwiaXNzIjoiMDAwMDAwMDItMDAwMC0wZmYxLWNlMDAtMDAwMDAwMDAwMDAwQGVmNTc1MDMwLTE0MjQtNGVkOC1iODNjLTEyYzUzM2Q4NzlhYiIsImF1ZCI6IjAwMDAwMDAyLTAwMDAtMGZmMS1jZTAwLTAwMDAwMDAwMDAwMC9hdHRhY2htZW50cy5vZmZpY2UubmV0QGVmNTc1MDMwLTE0MjQtNGVkOC1iODNjLTEyYzUzM2Q4NzlhYiJ9.EAlnHahJjbvFLv8Yu24MEJhbRd6UbiYuJSYaf1IT1DoKs-ZtiUQVncKefBDk7cVmyIDAUUSAi-zHyXCD-QGnKtyhEV2ZIWvmzKGue8cmLR36YQiedzwpa8ofujg-snNOuLHOgznuto45khRRAGI2mTXiO8tb8XicUo3mbXb5lB-nw4vR3nyQEoQqwQk_1IrgeaSy1iNtlCMIZESwB4B-gBVTPtrfSUj-oBe9NZ6AzTzDcG7AUuAa0QJ3g5N-dUf6D3vYQqCsg6Vc8sJsxBoy1UxTQ7IWva4OcHOZjKYGviM0gcyS-LGZFl36050RO7Syf-W-tEb8gD5cJgdKjVxZoA&amp;animation=true">
            <a:extLst>
              <a:ext uri="{FF2B5EF4-FFF2-40B4-BE49-F238E27FC236}">
                <a16:creationId xmlns:a16="http://schemas.microsoft.com/office/drawing/2014/main" id="{112CEE2E-EBE8-433F-AADB-EC3BFB33B4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773"/>
          <a:stretch/>
        </p:blipFill>
        <p:spPr bwMode="auto">
          <a:xfrm>
            <a:off x="3657600" y="2648464"/>
            <a:ext cx="4876800" cy="397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618BA477-5F0E-43CA-B53C-097EDBBBC1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09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53"/>
    </mc:Choice>
    <mc:Fallback xmlns="">
      <p:transition spd="slow" advTm="102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51CAD-D179-4AFA-93ED-3F04FA91A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Travel Consultations</a:t>
            </a:r>
          </a:p>
        </p:txBody>
      </p:sp>
      <p:pic>
        <p:nvPicPr>
          <p:cNvPr id="4100" name="Picture 4" descr="https://attachments.office.net/owa/laura.e.burkhart@vumc.org/service.svc/s/GetAttachmentThumbnail?id=AAMkAGU2Nzk4MTZmLWYzZDUtNDc4NS1iNjNlLWQyZTYzMWZhMTMzZQBGAAAAAACvIxZDYXWpRptwo4b9ZIL7BwDl%2Bd62uC0rTZFeIlpSLD8IAAAAzHYlAAAU45j3nrG6SpSzJR9FJwktAABslyZuAAABEgAQAHjB8sIuQ7hBuQjwZsB75gM%3D&amp;thumbnailType=2&amp;owa=outlook.office.com&amp;scriptVer=2019060301.15&amp;X-OWA-CANARY=Sjjar0Ic_0ewrMDfxqD1YTDv_3WI7tYYpu6RcriRjityocmmD5NQPpj9Yhgt1kdEz4N7kEh9hGI.&amp;token=eyJhbGciOiJSUzI1NiIsImtpZCI6IjA2MDBGOUY2NzQ2MjA3MzdFNzM0MDRFMjg3QzQ1QTgxOENCN0NFQjgiLCJ4NXQiOiJCZ0Q1OW5SaUJ6Zm5OQVRpaDhSYWdZeTN6cmciLCJ0eXAiOiJKV1QifQ.eyJ2ZXIiOiJFeGNoYW5nZS5DYWxsYmFjay5WMSIsImFwcGN0eHNlbmRlciI6Ik93YURvd25sb2FkQGVmNTc1MDMwLTE0MjQtNGVkOC1iODNjLTEyYzUzM2Q4NzlhYiIsImFwcGN0eCI6IntcIm1zZXhjaHByb3RcIjpcIm93YVwiLFwicHJpbWFyeXNpZFwiOlwiUy0xLTUtMjEtMjU1MDAzNDEtMjk0OTU4MjUwMC0zMTUwMDAyMjIxLTg5MTAxMThcIixcInB1aWRcIjpcIjExNTM5NzcwMjU2MjM3NDQ4NzRcIixcIm9pZFwiOlwiYmM2YTdjYTMtOWJkMi00ZTNhLWE2YmUtN2YyMzU1ZDVlNzQwXCIsXCJzY29wZVwiOlwiT3dhRG93bmxvYWRcIn0iLCJuYmYiOjE1NjAyNjk3ODEsImV4cCI6MTU2MDI3MDM4MSwiaXNzIjoiMDAwMDAwMDItMDAwMC0wZmYxLWNlMDAtMDAwMDAwMDAwMDAwQGVmNTc1MDMwLTE0MjQtNGVkOC1iODNjLTEyYzUzM2Q4NzlhYiIsImF1ZCI6IjAwMDAwMDAyLTAwMDAtMGZmMS1jZTAwLTAwMDAwMDAwMDAwMC9hdHRhY2htZW50cy5vZmZpY2UubmV0QGVmNTc1MDMwLTE0MjQtNGVkOC1iODNjLTEyYzUzM2Q4NzlhYiJ9.Zsc0G2RSgD6Ld3Sr6S7JZ86lAAasJWFWdpn9XVvK-LLOOGC6Xoviz1nb0ibx89bw6JGp-HDnPxleDwU15skvPxzuT6ebOiQPo6G41ENz4PK6Y2x79IWRaBEd4i1ShZnaIRwAPS_Sil-JVyQoSEK8nIrdnWyaydNgX70xRobzOweo5z6_PWPzAzJU9cWeep2d72PF_oH_v7_SE23swCfsQlHiza1B305YesjnO_bkANt7gMgftpWgH1XXITnLJjiIlBh1GzoQN4y-kxaE7JW6OjPmaCFzn9p5lkrEjoHIGHb34EpWaAddAXCSaVt7igY96_KJFrhfvfznac6n0X_xLw&amp;animation=true">
            <a:extLst>
              <a:ext uri="{FF2B5EF4-FFF2-40B4-BE49-F238E27FC236}">
                <a16:creationId xmlns:a16="http://schemas.microsoft.com/office/drawing/2014/main" id="{04962699-F850-4A22-88AD-7B944FF7E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586" y="1267564"/>
            <a:ext cx="4192827" cy="540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A3F58329-BD60-4106-A2E5-AB9A9A9CEE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12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308"/>
    </mc:Choice>
    <mc:Fallback xmlns="">
      <p:transition spd="slow" advTm="233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D409B-05F4-4C8B-B834-29830F177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On Site</a:t>
            </a:r>
          </a:p>
        </p:txBody>
      </p:sp>
      <p:pic>
        <p:nvPicPr>
          <p:cNvPr id="3074" name="Picture 2" descr="https://attachments.office.net/owa/laura.e.burkhart@vumc.org/service.svc/s/GetAttachmentThumbnail?id=AAMkAGU2Nzk4MTZmLWYzZDUtNDc4NS1iNjNlLWQyZTYzMWZhMTMzZQBGAAAAAACvIxZDYXWpRptwo4b9ZIL7BwDl%2Bd62uC0rTZFeIlpSLD8IAAAAzHYnAAAU45j3nrG6SpSzJR9FJwktAABsl0HYAAABEgAQAJSO4tBYGKxHj35bKWILvDc%3D&amp;thumbnailType=2&amp;owa=outlook.office.com&amp;scriptVer=2019060301.15&amp;X-OWA-CANARY=3Nbd5wqoSUeqUDt7aYRgloAEfX6G7tYYLKa_6Tr6wHWGdwv9lVucpR1N0MC6LhCbIR8i1P8ci6U.&amp;token=eyJhbGciOiJSUzI1NiIsImtpZCI6IjA2MDBGOUY2NzQ2MjA3MzdFNzM0MDRFMjg3QzQ1QTgxOENCN0NFQjgiLCJ4NXQiOiJCZ0Q1OW5SaUJ6Zm5OQVRpaDhSYWdZeTN6cmciLCJ0eXAiOiJKV1QifQ.eyJ2ZXIiOiJFeGNoYW5nZS5DYWxsYmFjay5WMSIsImFwcGN0eHNlbmRlciI6Ik93YURvd25sb2FkQGVmNTc1MDMwLTE0MjQtNGVkOC1iODNjLTEyYzUzM2Q4NzlhYiIsImFwcGN0eCI6IntcIm1zZXhjaHByb3RcIjpcIm93YVwiLFwicHJpbWFyeXNpZFwiOlwiUy0xLTUtMjEtMjU1MDAzNDEtMjk0OTU4MjUwMC0zMTUwMDAyMjIxLTg5MTAxMThcIixcInB1aWRcIjpcIjExNTM5NzcwMjU2MjM3NDQ4NzRcIixcIm9pZFwiOlwiYmM2YTdjYTMtOWJkMi00ZTNhLWE2YmUtN2YyMzU1ZDVlNzQwXCIsXCJzY29wZVwiOlwiT3dhRG93bmxvYWRcIn0iLCJuYmYiOjE1NjAyNjg4ODEsImV4cCI6MTU2MDI2OTQ4MSwiaXNzIjoiMDAwMDAwMDItMDAwMC0wZmYxLWNlMDAtMDAwMDAwMDAwMDAwQGVmNTc1MDMwLTE0MjQtNGVkOC1iODNjLTEyYzUzM2Q4NzlhYiIsImF1ZCI6IjAwMDAwMDAyLTAwMDAtMGZmMS1jZTAwLTAwMDAwMDAwMDAwMC9hdHRhY2htZW50cy5vZmZpY2UubmV0QGVmNTc1MDMwLTE0MjQtNGVkOC1iODNjLTEyYzUzM2Q4NzlhYiJ9.XeKrFXOyp-g1ICBdNbrTcAIhGa_mC4ccdHi1fqJE4Uj2jj91xNZrdvN5_WKv84wjvqBIRRWKau9TsRAErK5kd_d85QtVB72VTs_VdkRDcAa1r6UsSl4CrQnbWyrC83-SQz1Ra91E12GXHCRq0XK3BUxuqNwZVBPewy0L0Yv-LlB44XHhJkRCyAv-KEY-zYZ34gl_2lgKboyOHRaPQJ9kfO6Tnze2p2WeIn27Iut6qwstqAxOssmxokjmJ-snyQrFAyO4uRldOpaGJKQ2fHWSBeu7_n1jnt6nf8GMoJ29vdeByRU68Cc4zItRNN_bWUGtD12QG_fvImJZU18GvYI2Ow&amp;animation=true">
            <a:extLst>
              <a:ext uri="{FF2B5EF4-FFF2-40B4-BE49-F238E27FC236}">
                <a16:creationId xmlns:a16="http://schemas.microsoft.com/office/drawing/2014/main" id="{5CB6B788-7B36-441B-A38C-6EA1B5AF61A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108" y="1600200"/>
            <a:ext cx="3805784" cy="5074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97AA02AD-77A9-4618-B0D9-D8A513E26D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83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51"/>
    </mc:Choice>
    <mc:Fallback xmlns="">
      <p:transition spd="slow" advTm="120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066800"/>
            <a:ext cx="8229600" cy="1143000"/>
          </a:xfrm>
        </p:spPr>
        <p:txBody>
          <a:bodyPr/>
          <a:lstStyle/>
          <a:p>
            <a:pPr eaLnBrk="1" hangingPunct="1"/>
            <a:br>
              <a:rPr lang="en-US" altLang="en-US"/>
            </a:br>
            <a:r>
              <a:rPr lang="en-US" altLang="en-US"/>
              <a:t>Student Health Hours</a:t>
            </a:r>
            <a:br>
              <a:rPr lang="en-US" altLang="en-US"/>
            </a:br>
            <a:r>
              <a:rPr lang="en-US" altLang="en-US" sz="2400" b="1">
                <a:solidFill>
                  <a:schemeClr val="bg1"/>
                </a:solidFill>
              </a:rPr>
              <a:t>ALL STUDENTS</a:t>
            </a:r>
            <a:r>
              <a:rPr lang="en-US" altLang="en-US" sz="2400">
                <a:solidFill>
                  <a:schemeClr val="bg1"/>
                </a:solidFill>
              </a:rPr>
              <a:t> are eligible for care!</a:t>
            </a:r>
            <a:br>
              <a:rPr lang="en-US" altLang="en-US"/>
            </a:br>
            <a:br>
              <a:rPr lang="en-US" altLang="en-US"/>
            </a:br>
            <a:endParaRPr lang="en-US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2057401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/>
              <a:t>Monday- Friday:  8 am until 4:30 pm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On Call medical provider for after hours assistance-call 615-322-2427</a:t>
            </a:r>
          </a:p>
          <a:p>
            <a:pPr lvl="1"/>
            <a:r>
              <a:rPr lang="en-US" altLang="en-US" dirty="0"/>
              <a:t>This is for urgent questions that cannot wait until the next </a:t>
            </a:r>
            <a:r>
              <a:rPr lang="en-US" altLang="en-US"/>
              <a:t>business day</a:t>
            </a:r>
            <a:endParaRPr lang="en-US" altLang="en-US" dirty="0"/>
          </a:p>
          <a:p>
            <a:pPr eaLnBrk="1" hangingPunct="1"/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pPr lvl="1" eaLnBrk="1" hangingPunct="1">
              <a:buFontTx/>
              <a:buNone/>
            </a:pPr>
            <a:endParaRPr lang="en-US" altLang="en-US" dirty="0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E8924C77-41D7-4B50-A1FA-1F03ADC15D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61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49"/>
    </mc:Choice>
    <mc:Fallback xmlns="">
      <p:transition spd="slow" advTm="300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066800"/>
            <a:ext cx="8229600" cy="1143000"/>
          </a:xfrm>
        </p:spPr>
        <p:txBody>
          <a:bodyPr/>
          <a:lstStyle/>
          <a:p>
            <a:r>
              <a:rPr lang="en-US" dirty="0"/>
              <a:t>Remember that we are here to help you!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636838"/>
            <a:ext cx="8229600" cy="4525963"/>
          </a:xfrm>
        </p:spPr>
        <p:txBody>
          <a:bodyPr/>
          <a:lstStyle/>
          <a:p>
            <a:r>
              <a:rPr lang="en-US" dirty="0"/>
              <a:t>Illness or injuries---schedule an appointment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Immunization questions—call our main #</a:t>
            </a:r>
          </a:p>
          <a:p>
            <a:pPr lvl="1"/>
            <a:endParaRPr lang="en-US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91EAB2B1-640B-443C-8FDD-DFC0D079AD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36"/>
    </mc:Choice>
    <mc:Fallback xmlns="">
      <p:transition spd="slow" advTm="177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econdary Pag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umps May 20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152</Words>
  <Application>Microsoft Office PowerPoint</Application>
  <PresentationFormat>Widescreen</PresentationFormat>
  <Paragraphs>45</Paragraphs>
  <Slides>10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ＭＳ Ｐゴシック</vt:lpstr>
      <vt:lpstr>Arial</vt:lpstr>
      <vt:lpstr>Calibri</vt:lpstr>
      <vt:lpstr>Secondary Pages</vt:lpstr>
      <vt:lpstr>Mumps May 2017</vt:lpstr>
      <vt:lpstr>Student Health Center Services</vt:lpstr>
      <vt:lpstr>PowerPoint Presentation</vt:lpstr>
      <vt:lpstr>Welcome!</vt:lpstr>
      <vt:lpstr>Primary Care Services</vt:lpstr>
      <vt:lpstr>Services</vt:lpstr>
      <vt:lpstr>Travel Consultations</vt:lpstr>
      <vt:lpstr>Lab On Site</vt:lpstr>
      <vt:lpstr> Student Health Hours ALL STUDENTS are eligible for care!  </vt:lpstr>
      <vt:lpstr>Remember that we are here to help you! 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Health Center Services</dc:title>
  <dc:creator>Burkhart, Laura E</dc:creator>
  <cp:lastModifiedBy>Hansen, Suzy</cp:lastModifiedBy>
  <cp:revision>5</cp:revision>
  <dcterms:created xsi:type="dcterms:W3CDTF">2019-05-24T17:50:30Z</dcterms:created>
  <dcterms:modified xsi:type="dcterms:W3CDTF">2019-06-14T14:04:02Z</dcterms:modified>
</cp:coreProperties>
</file>