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59"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D741D6-D627-4CC7-BE88-51B7A60CA1E8}" v="105" dt="2022-10-20T14:58:33.7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7" d="100"/>
          <a:sy n="107" d="100"/>
        </p:scale>
        <p:origin x="138"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AE0428-352E-463E-AC98-7910B71CA505}" type="doc">
      <dgm:prSet loTypeId="urn:microsoft.com/office/officeart/2005/8/layout/default" loCatId="list" qsTypeId="urn:microsoft.com/office/officeart/2005/8/quickstyle/3d1" qsCatId="3D" csTypeId="urn:microsoft.com/office/officeart/2005/8/colors/colorful2" csCatId="colorful" phldr="1"/>
      <dgm:spPr/>
      <dgm:t>
        <a:bodyPr/>
        <a:lstStyle/>
        <a:p>
          <a:endParaRPr lang="en-US"/>
        </a:p>
      </dgm:t>
    </dgm:pt>
    <dgm:pt modelId="{35237BE9-93DE-4B79-908B-F7B6AA816D9A}">
      <dgm:prSet/>
      <dgm:spPr/>
      <dgm:t>
        <a:bodyPr/>
        <a:lstStyle/>
        <a:p>
          <a:r>
            <a:rPr lang="en-US" b="0" i="0" dirty="0"/>
            <a:t>Safety Action Plan Development</a:t>
          </a:r>
          <a:endParaRPr lang="en-US" dirty="0"/>
        </a:p>
      </dgm:t>
    </dgm:pt>
    <dgm:pt modelId="{877B384F-B239-4D3A-B265-C72162A85BCD}" type="parTrans" cxnId="{89AB09B5-3BDD-4E84-A83E-8E50BBE5CBFF}">
      <dgm:prSet/>
      <dgm:spPr/>
      <dgm:t>
        <a:bodyPr/>
        <a:lstStyle/>
        <a:p>
          <a:endParaRPr lang="en-US"/>
        </a:p>
      </dgm:t>
    </dgm:pt>
    <dgm:pt modelId="{09BC020B-42A6-4364-98D9-A51A54EEEC53}" type="sibTrans" cxnId="{89AB09B5-3BDD-4E84-A83E-8E50BBE5CBFF}">
      <dgm:prSet/>
      <dgm:spPr/>
      <dgm:t>
        <a:bodyPr/>
        <a:lstStyle/>
        <a:p>
          <a:endParaRPr lang="en-US"/>
        </a:p>
      </dgm:t>
    </dgm:pt>
    <dgm:pt modelId="{82039D6F-307D-48F6-A10C-944843D6860B}">
      <dgm:prSet/>
      <dgm:spPr/>
      <dgm:t>
        <a:bodyPr anchor="ctr"/>
        <a:lstStyle/>
        <a:p>
          <a:pPr algn="ctr"/>
          <a:r>
            <a:rPr lang="en-US" b="0" i="0"/>
            <a:t>Leader Development: Response, Reporting, Tools</a:t>
          </a:r>
          <a:endParaRPr lang="en-US"/>
        </a:p>
      </dgm:t>
    </dgm:pt>
    <dgm:pt modelId="{1CC36808-BFB3-4A7F-9A55-48006EEE9BAF}" type="parTrans" cxnId="{BBE983B4-FA1E-441C-ADE1-28342ACBDF9E}">
      <dgm:prSet/>
      <dgm:spPr/>
      <dgm:t>
        <a:bodyPr/>
        <a:lstStyle/>
        <a:p>
          <a:endParaRPr lang="en-US"/>
        </a:p>
      </dgm:t>
    </dgm:pt>
    <dgm:pt modelId="{64AF8AA8-6BC3-40AD-980D-53D315FC362C}" type="sibTrans" cxnId="{BBE983B4-FA1E-441C-ADE1-28342ACBDF9E}">
      <dgm:prSet/>
      <dgm:spPr/>
      <dgm:t>
        <a:bodyPr/>
        <a:lstStyle/>
        <a:p>
          <a:endParaRPr lang="en-US"/>
        </a:p>
      </dgm:t>
    </dgm:pt>
    <dgm:pt modelId="{70AB5ABC-A068-40A5-AD8B-588309EDC492}">
      <dgm:prSet/>
      <dgm:spPr/>
      <dgm:t>
        <a:bodyPr anchor="ctr"/>
        <a:lstStyle/>
        <a:p>
          <a:pPr algn="ctr"/>
          <a:r>
            <a:rPr lang="en-US" b="0" i="1" dirty="0"/>
            <a:t>Manager responses to situations are a strong contributor to employees’ perceptions of overall safety and security</a:t>
          </a:r>
          <a:endParaRPr lang="en-US" dirty="0"/>
        </a:p>
      </dgm:t>
    </dgm:pt>
    <dgm:pt modelId="{A809E779-DE38-495B-97B0-B4152D331C8F}" type="parTrans" cxnId="{51B8A1F9-01E0-4344-B01B-C720B2C7F05F}">
      <dgm:prSet/>
      <dgm:spPr/>
      <dgm:t>
        <a:bodyPr/>
        <a:lstStyle/>
        <a:p>
          <a:endParaRPr lang="en-US"/>
        </a:p>
      </dgm:t>
    </dgm:pt>
    <dgm:pt modelId="{6D23F6B5-97FD-43D5-95A4-A418C67C63AF}" type="sibTrans" cxnId="{51B8A1F9-01E0-4344-B01B-C720B2C7F05F}">
      <dgm:prSet/>
      <dgm:spPr/>
      <dgm:t>
        <a:bodyPr/>
        <a:lstStyle/>
        <a:p>
          <a:endParaRPr lang="en-US"/>
        </a:p>
      </dgm:t>
    </dgm:pt>
    <dgm:pt modelId="{CEA6C378-8B88-47A0-87C0-CC19917A12FD}">
      <dgm:prSet/>
      <dgm:spPr/>
      <dgm:t>
        <a:bodyPr/>
        <a:lstStyle/>
        <a:p>
          <a:r>
            <a:rPr lang="en-US" b="0" i="0" dirty="0"/>
            <a:t>Standardize response to patient behavior in partnership with the Office of Patient Relations</a:t>
          </a:r>
          <a:endParaRPr lang="en-US" dirty="0"/>
        </a:p>
      </dgm:t>
    </dgm:pt>
    <dgm:pt modelId="{30B7EB7F-AC95-41AC-9BB1-7B6822818835}" type="parTrans" cxnId="{72ABE107-563C-4052-9A53-1BA0D0AD953C}">
      <dgm:prSet/>
      <dgm:spPr/>
      <dgm:t>
        <a:bodyPr/>
        <a:lstStyle/>
        <a:p>
          <a:endParaRPr lang="en-US"/>
        </a:p>
      </dgm:t>
    </dgm:pt>
    <dgm:pt modelId="{0F151E52-3980-40FC-BA79-015E4AA6A53B}" type="sibTrans" cxnId="{72ABE107-563C-4052-9A53-1BA0D0AD953C}">
      <dgm:prSet/>
      <dgm:spPr/>
      <dgm:t>
        <a:bodyPr/>
        <a:lstStyle/>
        <a:p>
          <a:endParaRPr lang="en-US"/>
        </a:p>
      </dgm:t>
    </dgm:pt>
    <dgm:pt modelId="{9D3AACE1-FE43-4B3B-BE33-73D2B357364D}">
      <dgm:prSet/>
      <dgm:spPr/>
      <dgm:t>
        <a:bodyPr/>
        <a:lstStyle/>
        <a:p>
          <a:r>
            <a:rPr lang="en-US" b="0" i="0"/>
            <a:t>Education Opportunities:</a:t>
          </a:r>
          <a:endParaRPr lang="en-US"/>
        </a:p>
      </dgm:t>
    </dgm:pt>
    <dgm:pt modelId="{44D83A46-4688-483B-9D1F-7077DEBE6A18}" type="parTrans" cxnId="{99CAC21F-95D3-423C-9324-05782EB6CBE3}">
      <dgm:prSet/>
      <dgm:spPr/>
      <dgm:t>
        <a:bodyPr/>
        <a:lstStyle/>
        <a:p>
          <a:endParaRPr lang="en-US"/>
        </a:p>
      </dgm:t>
    </dgm:pt>
    <dgm:pt modelId="{1F87320D-BBF7-4A6B-915F-8969B3CD6BDB}" type="sibTrans" cxnId="{99CAC21F-95D3-423C-9324-05782EB6CBE3}">
      <dgm:prSet/>
      <dgm:spPr/>
      <dgm:t>
        <a:bodyPr/>
        <a:lstStyle/>
        <a:p>
          <a:endParaRPr lang="en-US"/>
        </a:p>
      </dgm:t>
    </dgm:pt>
    <dgm:pt modelId="{4282B1F1-FD96-40DC-B221-5D45BA6F261A}">
      <dgm:prSet/>
      <dgm:spPr/>
      <dgm:t>
        <a:bodyPr/>
        <a:lstStyle/>
        <a:p>
          <a:r>
            <a:rPr lang="en-US" b="0" i="0"/>
            <a:t>Resources after events</a:t>
          </a:r>
          <a:endParaRPr lang="en-US"/>
        </a:p>
      </dgm:t>
    </dgm:pt>
    <dgm:pt modelId="{4117874A-BE1D-4190-A586-47D116E8707B}" type="parTrans" cxnId="{185FF327-9EBA-46BF-93BE-42B59951867C}">
      <dgm:prSet/>
      <dgm:spPr/>
      <dgm:t>
        <a:bodyPr/>
        <a:lstStyle/>
        <a:p>
          <a:endParaRPr lang="en-US"/>
        </a:p>
      </dgm:t>
    </dgm:pt>
    <dgm:pt modelId="{F806FCA7-EB05-47E8-8ACA-B545109973BD}" type="sibTrans" cxnId="{185FF327-9EBA-46BF-93BE-42B59951867C}">
      <dgm:prSet/>
      <dgm:spPr/>
      <dgm:t>
        <a:bodyPr/>
        <a:lstStyle/>
        <a:p>
          <a:endParaRPr lang="en-US"/>
        </a:p>
      </dgm:t>
    </dgm:pt>
    <dgm:pt modelId="{D6E911B9-96E9-42F6-80E1-98365C3E3DCB}">
      <dgm:prSet/>
      <dgm:spPr/>
      <dgm:t>
        <a:bodyPr/>
        <a:lstStyle/>
        <a:p>
          <a:r>
            <a:rPr lang="en-US" b="0" i="0" dirty="0"/>
            <a:t>Policy awareness -WPV, Physical Security, Key and Access Cards</a:t>
          </a:r>
          <a:endParaRPr lang="en-US" dirty="0"/>
        </a:p>
      </dgm:t>
    </dgm:pt>
    <dgm:pt modelId="{938BA4AC-B11D-428C-89A4-D8AB7420D03B}" type="parTrans" cxnId="{CD8F7814-902E-4A12-895A-0CC3C134A089}">
      <dgm:prSet/>
      <dgm:spPr/>
      <dgm:t>
        <a:bodyPr/>
        <a:lstStyle/>
        <a:p>
          <a:endParaRPr lang="en-US"/>
        </a:p>
      </dgm:t>
    </dgm:pt>
    <dgm:pt modelId="{F3B069B4-D444-40DE-A64E-7E82B69EC463}" type="sibTrans" cxnId="{CD8F7814-902E-4A12-895A-0CC3C134A089}">
      <dgm:prSet/>
      <dgm:spPr/>
      <dgm:t>
        <a:bodyPr/>
        <a:lstStyle/>
        <a:p>
          <a:endParaRPr lang="en-US"/>
        </a:p>
      </dgm:t>
    </dgm:pt>
    <dgm:pt modelId="{EDF0EFE2-1EF9-4175-A178-D648B626B4FA}">
      <dgm:prSet/>
      <dgm:spPr/>
      <dgm:t>
        <a:bodyPr/>
        <a:lstStyle/>
        <a:p>
          <a:r>
            <a:rPr lang="en-US" b="0" i="0" dirty="0"/>
            <a:t>Importance of VERITAS reporting</a:t>
          </a:r>
          <a:endParaRPr lang="en-US" dirty="0"/>
        </a:p>
      </dgm:t>
    </dgm:pt>
    <dgm:pt modelId="{615107FE-60AE-40D8-AF21-765751CAD733}" type="parTrans" cxnId="{07882CFC-22E5-4FDC-A25E-E512D578C671}">
      <dgm:prSet/>
      <dgm:spPr/>
      <dgm:t>
        <a:bodyPr/>
        <a:lstStyle/>
        <a:p>
          <a:endParaRPr lang="en-US"/>
        </a:p>
      </dgm:t>
    </dgm:pt>
    <dgm:pt modelId="{FF52E447-3048-460A-83B1-0B3686278E1A}" type="sibTrans" cxnId="{07882CFC-22E5-4FDC-A25E-E512D578C671}">
      <dgm:prSet/>
      <dgm:spPr/>
      <dgm:t>
        <a:bodyPr/>
        <a:lstStyle/>
        <a:p>
          <a:endParaRPr lang="en-US"/>
        </a:p>
      </dgm:t>
    </dgm:pt>
    <dgm:pt modelId="{1739BBCE-A86C-46CA-BB9E-C15D6084B04D}">
      <dgm:prSet/>
      <dgm:spPr/>
      <dgm:t>
        <a:bodyPr/>
        <a:lstStyle/>
        <a:p>
          <a:r>
            <a:rPr lang="en-US" b="0" i="0" dirty="0"/>
            <a:t>Encourage safety assessment with VUPD</a:t>
          </a:r>
          <a:endParaRPr lang="en-US" dirty="0"/>
        </a:p>
      </dgm:t>
    </dgm:pt>
    <dgm:pt modelId="{793CF207-00EA-40B3-BF22-A52B9EB42136}" type="parTrans" cxnId="{F7F468E5-E8FF-4E76-BB41-84EB60E7BACD}">
      <dgm:prSet/>
      <dgm:spPr/>
      <dgm:t>
        <a:bodyPr/>
        <a:lstStyle/>
        <a:p>
          <a:endParaRPr lang="en-US"/>
        </a:p>
      </dgm:t>
    </dgm:pt>
    <dgm:pt modelId="{5235E4BE-FE3F-4474-B61E-21C852B92F5F}" type="sibTrans" cxnId="{F7F468E5-E8FF-4E76-BB41-84EB60E7BACD}">
      <dgm:prSet/>
      <dgm:spPr/>
      <dgm:t>
        <a:bodyPr/>
        <a:lstStyle/>
        <a:p>
          <a:endParaRPr lang="en-US"/>
        </a:p>
      </dgm:t>
    </dgm:pt>
    <dgm:pt modelId="{8B7C5484-4BA2-4F19-A528-82D9BB057275}">
      <dgm:prSet/>
      <dgm:spPr/>
      <dgm:t>
        <a:bodyPr/>
        <a:lstStyle/>
        <a:p>
          <a:r>
            <a:rPr lang="en-US" b="0" i="0"/>
            <a:t>Awaiting recommendations from organizational assessment</a:t>
          </a:r>
          <a:endParaRPr lang="en-US"/>
        </a:p>
      </dgm:t>
    </dgm:pt>
    <dgm:pt modelId="{7C96D504-124A-4A7F-A585-086374CB54E8}" type="parTrans" cxnId="{76FF1D3A-8985-40EC-B3F2-EC9556480AE6}">
      <dgm:prSet/>
      <dgm:spPr/>
      <dgm:t>
        <a:bodyPr/>
        <a:lstStyle/>
        <a:p>
          <a:endParaRPr lang="en-US"/>
        </a:p>
      </dgm:t>
    </dgm:pt>
    <dgm:pt modelId="{D530C21D-98BE-4159-9E7E-09BB1EE40A25}" type="sibTrans" cxnId="{76FF1D3A-8985-40EC-B3F2-EC9556480AE6}">
      <dgm:prSet/>
      <dgm:spPr/>
      <dgm:t>
        <a:bodyPr/>
        <a:lstStyle/>
        <a:p>
          <a:endParaRPr lang="en-US"/>
        </a:p>
      </dgm:t>
    </dgm:pt>
    <dgm:pt modelId="{0C09B614-6A85-4878-9DAE-0569C800D516}">
      <dgm:prSet/>
      <dgm:spPr/>
      <dgm:t>
        <a:bodyPr/>
        <a:lstStyle/>
        <a:p>
          <a:r>
            <a:rPr lang="en-US" b="0" i="0" dirty="0"/>
            <a:t>Roadshow for Staff Meetings or Newsletter</a:t>
          </a:r>
          <a:endParaRPr lang="en-US" dirty="0"/>
        </a:p>
      </dgm:t>
    </dgm:pt>
    <dgm:pt modelId="{23E3E106-DBEA-4CFD-AB8A-4A92B1391DA0}" type="parTrans" cxnId="{8D94DB7B-4235-486C-B87B-5CAB5A9EDDE1}">
      <dgm:prSet/>
      <dgm:spPr/>
      <dgm:t>
        <a:bodyPr/>
        <a:lstStyle/>
        <a:p>
          <a:endParaRPr lang="en-US"/>
        </a:p>
      </dgm:t>
    </dgm:pt>
    <dgm:pt modelId="{7501D875-1224-4FC2-9FB3-34AB6A0ABA5A}" type="sibTrans" cxnId="{8D94DB7B-4235-486C-B87B-5CAB5A9EDDE1}">
      <dgm:prSet/>
      <dgm:spPr/>
      <dgm:t>
        <a:bodyPr/>
        <a:lstStyle/>
        <a:p>
          <a:endParaRPr lang="en-US"/>
        </a:p>
      </dgm:t>
    </dgm:pt>
    <dgm:pt modelId="{8F4907C8-1499-41B2-90C2-23698FF4317C}" type="pres">
      <dgm:prSet presAssocID="{51AE0428-352E-463E-AC98-7910B71CA505}" presName="diagram" presStyleCnt="0">
        <dgm:presLayoutVars>
          <dgm:dir/>
          <dgm:resizeHandles val="exact"/>
        </dgm:presLayoutVars>
      </dgm:prSet>
      <dgm:spPr/>
    </dgm:pt>
    <dgm:pt modelId="{5195E6FB-A027-4A69-9BAC-4FA8BC58FD6F}" type="pres">
      <dgm:prSet presAssocID="{35237BE9-93DE-4B79-908B-F7B6AA816D9A}" presName="node" presStyleLbl="node1" presStyleIdx="0" presStyleCnt="6">
        <dgm:presLayoutVars>
          <dgm:bulletEnabled val="1"/>
        </dgm:presLayoutVars>
      </dgm:prSet>
      <dgm:spPr/>
    </dgm:pt>
    <dgm:pt modelId="{B11D5D15-7B8D-4F19-AC93-A2197B0985FA}" type="pres">
      <dgm:prSet presAssocID="{09BC020B-42A6-4364-98D9-A51A54EEEC53}" presName="sibTrans" presStyleCnt="0"/>
      <dgm:spPr/>
    </dgm:pt>
    <dgm:pt modelId="{F62A8321-EF31-4028-8EA7-5D622EB8646D}" type="pres">
      <dgm:prSet presAssocID="{82039D6F-307D-48F6-A10C-944843D6860B}" presName="node" presStyleLbl="node1" presStyleIdx="1" presStyleCnt="6" custLinFactNeighborY="-1420">
        <dgm:presLayoutVars>
          <dgm:bulletEnabled val="1"/>
        </dgm:presLayoutVars>
      </dgm:prSet>
      <dgm:spPr/>
    </dgm:pt>
    <dgm:pt modelId="{F636FBA0-AEC5-474D-BDB5-69AEAC404261}" type="pres">
      <dgm:prSet presAssocID="{64AF8AA8-6BC3-40AD-980D-53D315FC362C}" presName="sibTrans" presStyleCnt="0"/>
      <dgm:spPr/>
    </dgm:pt>
    <dgm:pt modelId="{F1ACDB5C-BFAE-4310-A78C-1C61A3A9CA7D}" type="pres">
      <dgm:prSet presAssocID="{CEA6C378-8B88-47A0-87C0-CC19917A12FD}" presName="node" presStyleLbl="node1" presStyleIdx="2" presStyleCnt="6">
        <dgm:presLayoutVars>
          <dgm:bulletEnabled val="1"/>
        </dgm:presLayoutVars>
      </dgm:prSet>
      <dgm:spPr/>
    </dgm:pt>
    <dgm:pt modelId="{3CFE6C57-CDA8-4B8B-9C6C-A09CCDEC1107}" type="pres">
      <dgm:prSet presAssocID="{0F151E52-3980-40FC-BA79-015E4AA6A53B}" presName="sibTrans" presStyleCnt="0"/>
      <dgm:spPr/>
    </dgm:pt>
    <dgm:pt modelId="{2690E3DF-0A91-4EB7-814D-CEFD766AF4B5}" type="pres">
      <dgm:prSet presAssocID="{9D3AACE1-FE43-4B3B-BE33-73D2B357364D}" presName="node" presStyleLbl="node1" presStyleIdx="3" presStyleCnt="6">
        <dgm:presLayoutVars>
          <dgm:bulletEnabled val="1"/>
        </dgm:presLayoutVars>
      </dgm:prSet>
      <dgm:spPr/>
    </dgm:pt>
    <dgm:pt modelId="{5CFF7D21-4D93-4E4B-B3CF-289D6ED8BAC1}" type="pres">
      <dgm:prSet presAssocID="{1F87320D-BBF7-4A6B-915F-8969B3CD6BDB}" presName="sibTrans" presStyleCnt="0"/>
      <dgm:spPr/>
    </dgm:pt>
    <dgm:pt modelId="{2283DBFE-DC0C-43A6-BF47-B29A386FE794}" type="pres">
      <dgm:prSet presAssocID="{1739BBCE-A86C-46CA-BB9E-C15D6084B04D}" presName="node" presStyleLbl="node1" presStyleIdx="4" presStyleCnt="6">
        <dgm:presLayoutVars>
          <dgm:bulletEnabled val="1"/>
        </dgm:presLayoutVars>
      </dgm:prSet>
      <dgm:spPr/>
    </dgm:pt>
    <dgm:pt modelId="{158B8738-5B8B-469A-983F-5AAC0A15CB6A}" type="pres">
      <dgm:prSet presAssocID="{5235E4BE-FE3F-4474-B61E-21C852B92F5F}" presName="sibTrans" presStyleCnt="0"/>
      <dgm:spPr/>
    </dgm:pt>
    <dgm:pt modelId="{CE01A742-8141-44D0-B52C-1EB571A9245D}" type="pres">
      <dgm:prSet presAssocID="{8B7C5484-4BA2-4F19-A528-82D9BB057275}" presName="node" presStyleLbl="node1" presStyleIdx="5" presStyleCnt="6">
        <dgm:presLayoutVars>
          <dgm:bulletEnabled val="1"/>
        </dgm:presLayoutVars>
      </dgm:prSet>
      <dgm:spPr/>
    </dgm:pt>
  </dgm:ptLst>
  <dgm:cxnLst>
    <dgm:cxn modelId="{72ABE107-563C-4052-9A53-1BA0D0AD953C}" srcId="{51AE0428-352E-463E-AC98-7910B71CA505}" destId="{CEA6C378-8B88-47A0-87C0-CC19917A12FD}" srcOrd="2" destOrd="0" parTransId="{30B7EB7F-AC95-41AC-9BB1-7B6822818835}" sibTransId="{0F151E52-3980-40FC-BA79-015E4AA6A53B}"/>
    <dgm:cxn modelId="{CD8F7814-902E-4A12-895A-0CC3C134A089}" srcId="{9D3AACE1-FE43-4B3B-BE33-73D2B357364D}" destId="{D6E911B9-96E9-42F6-80E1-98365C3E3DCB}" srcOrd="1" destOrd="0" parTransId="{938BA4AC-B11D-428C-89A4-D8AB7420D03B}" sibTransId="{F3B069B4-D444-40DE-A64E-7E82B69EC463}"/>
    <dgm:cxn modelId="{99CAC21F-95D3-423C-9324-05782EB6CBE3}" srcId="{51AE0428-352E-463E-AC98-7910B71CA505}" destId="{9D3AACE1-FE43-4B3B-BE33-73D2B357364D}" srcOrd="3" destOrd="0" parTransId="{44D83A46-4688-483B-9D1F-7077DEBE6A18}" sibTransId="{1F87320D-BBF7-4A6B-915F-8969B3CD6BDB}"/>
    <dgm:cxn modelId="{185FF327-9EBA-46BF-93BE-42B59951867C}" srcId="{9D3AACE1-FE43-4B3B-BE33-73D2B357364D}" destId="{4282B1F1-FD96-40DC-B221-5D45BA6F261A}" srcOrd="0" destOrd="0" parTransId="{4117874A-BE1D-4190-A586-47D116E8707B}" sibTransId="{F806FCA7-EB05-47E8-8ACA-B545109973BD}"/>
    <dgm:cxn modelId="{76FF1D3A-8985-40EC-B3F2-EC9556480AE6}" srcId="{51AE0428-352E-463E-AC98-7910B71CA505}" destId="{8B7C5484-4BA2-4F19-A528-82D9BB057275}" srcOrd="5" destOrd="0" parTransId="{7C96D504-124A-4A7F-A585-086374CB54E8}" sibTransId="{D530C21D-98BE-4159-9E7E-09BB1EE40A25}"/>
    <dgm:cxn modelId="{2E94E851-F20D-4DFF-A4EF-3F591079DF99}" type="presOf" srcId="{51AE0428-352E-463E-AC98-7910B71CA505}" destId="{8F4907C8-1499-41B2-90C2-23698FF4317C}" srcOrd="0" destOrd="0" presId="urn:microsoft.com/office/officeart/2005/8/layout/default"/>
    <dgm:cxn modelId="{89BAAD73-7A37-4B51-8019-36E125C69D3C}" type="presOf" srcId="{35237BE9-93DE-4B79-908B-F7B6AA816D9A}" destId="{5195E6FB-A027-4A69-9BAC-4FA8BC58FD6F}" srcOrd="0" destOrd="0" presId="urn:microsoft.com/office/officeart/2005/8/layout/default"/>
    <dgm:cxn modelId="{8D94DB7B-4235-486C-B87B-5CAB5A9EDDE1}" srcId="{9D3AACE1-FE43-4B3B-BE33-73D2B357364D}" destId="{0C09B614-6A85-4878-9DAE-0569C800D516}" srcOrd="2" destOrd="0" parTransId="{23E3E106-DBEA-4CFD-AB8A-4A92B1391DA0}" sibTransId="{7501D875-1224-4FC2-9FB3-34AB6A0ABA5A}"/>
    <dgm:cxn modelId="{79177784-86DF-4483-9D98-263149F6BD6D}" type="presOf" srcId="{EDF0EFE2-1EF9-4175-A178-D648B626B4FA}" destId="{2690E3DF-0A91-4EB7-814D-CEFD766AF4B5}" srcOrd="0" destOrd="4" presId="urn:microsoft.com/office/officeart/2005/8/layout/default"/>
    <dgm:cxn modelId="{15F5ED8D-D8B5-48AF-A21C-07CC442DC8D3}" type="presOf" srcId="{82039D6F-307D-48F6-A10C-944843D6860B}" destId="{F62A8321-EF31-4028-8EA7-5D622EB8646D}" srcOrd="0" destOrd="0" presId="urn:microsoft.com/office/officeart/2005/8/layout/default"/>
    <dgm:cxn modelId="{43FD9EA7-E7A3-4E43-A4A6-516FEA26343B}" type="presOf" srcId="{0C09B614-6A85-4878-9DAE-0569C800D516}" destId="{2690E3DF-0A91-4EB7-814D-CEFD766AF4B5}" srcOrd="0" destOrd="3" presId="urn:microsoft.com/office/officeart/2005/8/layout/default"/>
    <dgm:cxn modelId="{2C2E9CAB-B451-4E62-BE73-36554E7F7BD5}" type="presOf" srcId="{4282B1F1-FD96-40DC-B221-5D45BA6F261A}" destId="{2690E3DF-0A91-4EB7-814D-CEFD766AF4B5}" srcOrd="0" destOrd="1" presId="urn:microsoft.com/office/officeart/2005/8/layout/default"/>
    <dgm:cxn modelId="{BB31D3AC-C23F-4314-8E9D-6D4A4EFF2522}" type="presOf" srcId="{9D3AACE1-FE43-4B3B-BE33-73D2B357364D}" destId="{2690E3DF-0A91-4EB7-814D-CEFD766AF4B5}" srcOrd="0" destOrd="0" presId="urn:microsoft.com/office/officeart/2005/8/layout/default"/>
    <dgm:cxn modelId="{BBE983B4-FA1E-441C-ADE1-28342ACBDF9E}" srcId="{51AE0428-352E-463E-AC98-7910B71CA505}" destId="{82039D6F-307D-48F6-A10C-944843D6860B}" srcOrd="1" destOrd="0" parTransId="{1CC36808-BFB3-4A7F-9A55-48006EEE9BAF}" sibTransId="{64AF8AA8-6BC3-40AD-980D-53D315FC362C}"/>
    <dgm:cxn modelId="{89AB09B5-3BDD-4E84-A83E-8E50BBE5CBFF}" srcId="{51AE0428-352E-463E-AC98-7910B71CA505}" destId="{35237BE9-93DE-4B79-908B-F7B6AA816D9A}" srcOrd="0" destOrd="0" parTransId="{877B384F-B239-4D3A-B265-C72162A85BCD}" sibTransId="{09BC020B-42A6-4364-98D9-A51A54EEEC53}"/>
    <dgm:cxn modelId="{3BBA14DF-CFF6-44C8-A974-467707207479}" type="presOf" srcId="{1739BBCE-A86C-46CA-BB9E-C15D6084B04D}" destId="{2283DBFE-DC0C-43A6-BF47-B29A386FE794}" srcOrd="0" destOrd="0" presId="urn:microsoft.com/office/officeart/2005/8/layout/default"/>
    <dgm:cxn modelId="{7175FBE0-BC6D-4DF0-B455-00B8A8D310C0}" type="presOf" srcId="{CEA6C378-8B88-47A0-87C0-CC19917A12FD}" destId="{F1ACDB5C-BFAE-4310-A78C-1C61A3A9CA7D}" srcOrd="0" destOrd="0" presId="urn:microsoft.com/office/officeart/2005/8/layout/default"/>
    <dgm:cxn modelId="{F7F468E5-E8FF-4E76-BB41-84EB60E7BACD}" srcId="{51AE0428-352E-463E-AC98-7910B71CA505}" destId="{1739BBCE-A86C-46CA-BB9E-C15D6084B04D}" srcOrd="4" destOrd="0" parTransId="{793CF207-00EA-40B3-BF22-A52B9EB42136}" sibTransId="{5235E4BE-FE3F-4474-B61E-21C852B92F5F}"/>
    <dgm:cxn modelId="{A3E5D2EC-FEC8-45C2-9BDA-0FEABC33F1F2}" type="presOf" srcId="{D6E911B9-96E9-42F6-80E1-98365C3E3DCB}" destId="{2690E3DF-0A91-4EB7-814D-CEFD766AF4B5}" srcOrd="0" destOrd="2" presId="urn:microsoft.com/office/officeart/2005/8/layout/default"/>
    <dgm:cxn modelId="{D117E8F1-FA60-42D1-989D-DF9BAE3BFC58}" type="presOf" srcId="{70AB5ABC-A068-40A5-AD8B-588309EDC492}" destId="{F62A8321-EF31-4028-8EA7-5D622EB8646D}" srcOrd="0" destOrd="1" presId="urn:microsoft.com/office/officeart/2005/8/layout/default"/>
    <dgm:cxn modelId="{51B8A1F9-01E0-4344-B01B-C720B2C7F05F}" srcId="{82039D6F-307D-48F6-A10C-944843D6860B}" destId="{70AB5ABC-A068-40A5-AD8B-588309EDC492}" srcOrd="0" destOrd="0" parTransId="{A809E779-DE38-495B-97B0-B4152D331C8F}" sibTransId="{6D23F6B5-97FD-43D5-95A4-A418C67C63AF}"/>
    <dgm:cxn modelId="{07882CFC-22E5-4FDC-A25E-E512D578C671}" srcId="{9D3AACE1-FE43-4B3B-BE33-73D2B357364D}" destId="{EDF0EFE2-1EF9-4175-A178-D648B626B4FA}" srcOrd="3" destOrd="0" parTransId="{615107FE-60AE-40D8-AF21-765751CAD733}" sibTransId="{FF52E447-3048-460A-83B1-0B3686278E1A}"/>
    <dgm:cxn modelId="{58835CFD-B81F-4D1B-A245-50AEFD5FD66D}" type="presOf" srcId="{8B7C5484-4BA2-4F19-A528-82D9BB057275}" destId="{CE01A742-8141-44D0-B52C-1EB571A9245D}" srcOrd="0" destOrd="0" presId="urn:microsoft.com/office/officeart/2005/8/layout/default"/>
    <dgm:cxn modelId="{D75E2D03-8CDD-4412-88C6-940964762127}" type="presParOf" srcId="{8F4907C8-1499-41B2-90C2-23698FF4317C}" destId="{5195E6FB-A027-4A69-9BAC-4FA8BC58FD6F}" srcOrd="0" destOrd="0" presId="urn:microsoft.com/office/officeart/2005/8/layout/default"/>
    <dgm:cxn modelId="{8FF3DEA8-262E-4F4D-92CC-C16D9C6AC6E3}" type="presParOf" srcId="{8F4907C8-1499-41B2-90C2-23698FF4317C}" destId="{B11D5D15-7B8D-4F19-AC93-A2197B0985FA}" srcOrd="1" destOrd="0" presId="urn:microsoft.com/office/officeart/2005/8/layout/default"/>
    <dgm:cxn modelId="{1AB8FD16-B60C-4FD6-A841-82C4103A1AFF}" type="presParOf" srcId="{8F4907C8-1499-41B2-90C2-23698FF4317C}" destId="{F62A8321-EF31-4028-8EA7-5D622EB8646D}" srcOrd="2" destOrd="0" presId="urn:microsoft.com/office/officeart/2005/8/layout/default"/>
    <dgm:cxn modelId="{E083D57F-AE7C-45B1-A398-34D7A9FEB65B}" type="presParOf" srcId="{8F4907C8-1499-41B2-90C2-23698FF4317C}" destId="{F636FBA0-AEC5-474D-BDB5-69AEAC404261}" srcOrd="3" destOrd="0" presId="urn:microsoft.com/office/officeart/2005/8/layout/default"/>
    <dgm:cxn modelId="{EA620331-1C9D-493E-A2BC-B517CA6B45D9}" type="presParOf" srcId="{8F4907C8-1499-41B2-90C2-23698FF4317C}" destId="{F1ACDB5C-BFAE-4310-A78C-1C61A3A9CA7D}" srcOrd="4" destOrd="0" presId="urn:microsoft.com/office/officeart/2005/8/layout/default"/>
    <dgm:cxn modelId="{0F600320-BE29-4518-9374-F6D1A877C17B}" type="presParOf" srcId="{8F4907C8-1499-41B2-90C2-23698FF4317C}" destId="{3CFE6C57-CDA8-4B8B-9C6C-A09CCDEC1107}" srcOrd="5" destOrd="0" presId="urn:microsoft.com/office/officeart/2005/8/layout/default"/>
    <dgm:cxn modelId="{C85E72E2-27EE-4B30-A635-14B14720E3DA}" type="presParOf" srcId="{8F4907C8-1499-41B2-90C2-23698FF4317C}" destId="{2690E3DF-0A91-4EB7-814D-CEFD766AF4B5}" srcOrd="6" destOrd="0" presId="urn:microsoft.com/office/officeart/2005/8/layout/default"/>
    <dgm:cxn modelId="{4631C4EE-01E2-4D55-B6A3-79FECB32EE09}" type="presParOf" srcId="{8F4907C8-1499-41B2-90C2-23698FF4317C}" destId="{5CFF7D21-4D93-4E4B-B3CF-289D6ED8BAC1}" srcOrd="7" destOrd="0" presId="urn:microsoft.com/office/officeart/2005/8/layout/default"/>
    <dgm:cxn modelId="{3ECC3A39-E033-4F8F-9031-12E4CC3332A4}" type="presParOf" srcId="{8F4907C8-1499-41B2-90C2-23698FF4317C}" destId="{2283DBFE-DC0C-43A6-BF47-B29A386FE794}" srcOrd="8" destOrd="0" presId="urn:microsoft.com/office/officeart/2005/8/layout/default"/>
    <dgm:cxn modelId="{9C552DB9-FAE1-4064-A585-F6D37E817B27}" type="presParOf" srcId="{8F4907C8-1499-41B2-90C2-23698FF4317C}" destId="{158B8738-5B8B-469A-983F-5AAC0A15CB6A}" srcOrd="9" destOrd="0" presId="urn:microsoft.com/office/officeart/2005/8/layout/default"/>
    <dgm:cxn modelId="{16203188-91A5-4451-8D20-7EF250F929E3}" type="presParOf" srcId="{8F4907C8-1499-41B2-90C2-23698FF4317C}" destId="{CE01A742-8141-44D0-B52C-1EB571A9245D}"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B1D311-654C-4325-AABB-FCBDC022E03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EABCF20-25F4-439B-8ED3-6E8E048129BE}">
      <dgm:prSet/>
      <dgm:spPr/>
      <dgm:t>
        <a:bodyPr/>
        <a:lstStyle/>
        <a:p>
          <a:r>
            <a:rPr lang="en-US" dirty="0"/>
            <a:t>Over the last year, the WPVPC developed a Safety Action Plan Template and Leader Guide</a:t>
          </a:r>
        </a:p>
      </dgm:t>
    </dgm:pt>
    <dgm:pt modelId="{FABACEB2-5743-4376-97DD-DF081477ABA4}" type="parTrans" cxnId="{D29BB35B-368D-43EF-99DF-637A0F82262E}">
      <dgm:prSet/>
      <dgm:spPr/>
      <dgm:t>
        <a:bodyPr/>
        <a:lstStyle/>
        <a:p>
          <a:endParaRPr lang="en-US"/>
        </a:p>
      </dgm:t>
    </dgm:pt>
    <dgm:pt modelId="{46BD3282-D6E1-461E-85BC-5F37419352ED}" type="sibTrans" cxnId="{D29BB35B-368D-43EF-99DF-637A0F82262E}">
      <dgm:prSet/>
      <dgm:spPr/>
      <dgm:t>
        <a:bodyPr/>
        <a:lstStyle/>
        <a:p>
          <a:endParaRPr lang="en-US"/>
        </a:p>
      </dgm:t>
    </dgm:pt>
    <dgm:pt modelId="{9664D9DA-CAC4-440D-AE7F-C33E79D31FA1}">
      <dgm:prSet/>
      <dgm:spPr/>
      <dgm:t>
        <a:bodyPr/>
        <a:lstStyle/>
        <a:p>
          <a:r>
            <a:rPr lang="en-US" dirty="0"/>
            <a:t>Safety Action Plan Templates will be incorporated into organizational annual Emergency Preparedness requirements through department sub plans</a:t>
          </a:r>
        </a:p>
      </dgm:t>
    </dgm:pt>
    <dgm:pt modelId="{4E1DD9B8-B4BA-4E1F-9D00-DE318715FE27}" type="parTrans" cxnId="{0BACB45C-0963-4BC2-B800-F2555B482E7D}">
      <dgm:prSet/>
      <dgm:spPr/>
      <dgm:t>
        <a:bodyPr/>
        <a:lstStyle/>
        <a:p>
          <a:endParaRPr lang="en-US"/>
        </a:p>
      </dgm:t>
    </dgm:pt>
    <dgm:pt modelId="{EA1FD264-47AB-4477-8BE4-A04C82D289F7}" type="sibTrans" cxnId="{0BACB45C-0963-4BC2-B800-F2555B482E7D}">
      <dgm:prSet/>
      <dgm:spPr/>
      <dgm:t>
        <a:bodyPr/>
        <a:lstStyle/>
        <a:p>
          <a:endParaRPr lang="en-US"/>
        </a:p>
      </dgm:t>
    </dgm:pt>
    <dgm:pt modelId="{101B7D04-B657-4A88-B7BE-5D5B729EED6A}">
      <dgm:prSet/>
      <dgm:spPr/>
      <dgm:t>
        <a:bodyPr/>
        <a:lstStyle/>
        <a:p>
          <a:r>
            <a:rPr lang="en-US" dirty="0"/>
            <a:t>This will be a line item in 2023 EOC surveys</a:t>
          </a:r>
        </a:p>
      </dgm:t>
    </dgm:pt>
    <dgm:pt modelId="{4301B999-7079-4416-ADEB-2EFCB9B406C0}" type="parTrans" cxnId="{FD990F98-1DAA-4AC4-A5FA-8BE8F6F2879C}">
      <dgm:prSet/>
      <dgm:spPr/>
      <dgm:t>
        <a:bodyPr/>
        <a:lstStyle/>
        <a:p>
          <a:endParaRPr lang="en-US"/>
        </a:p>
      </dgm:t>
    </dgm:pt>
    <dgm:pt modelId="{A92E0B74-7064-45B1-BC7C-F6BD6E8DBC85}" type="sibTrans" cxnId="{FD990F98-1DAA-4AC4-A5FA-8BE8F6F2879C}">
      <dgm:prSet/>
      <dgm:spPr/>
      <dgm:t>
        <a:bodyPr/>
        <a:lstStyle/>
        <a:p>
          <a:endParaRPr lang="en-US"/>
        </a:p>
      </dgm:t>
    </dgm:pt>
    <dgm:pt modelId="{4AE36E99-6F19-47CB-B148-6358DF490F0D}">
      <dgm:prSet/>
      <dgm:spPr/>
      <dgm:t>
        <a:bodyPr/>
        <a:lstStyle/>
        <a:p>
          <a:r>
            <a:rPr lang="en-US" b="1" dirty="0"/>
            <a:t>Goal: </a:t>
          </a:r>
          <a:r>
            <a:rPr lang="en-US" b="1" dirty="0">
              <a:effectLst>
                <a:outerShdw blurRad="38100" dist="38100" dir="2700000" algn="tl">
                  <a:srgbClr val="000000">
                    <a:alpha val="43137"/>
                  </a:srgbClr>
                </a:outerShdw>
              </a:effectLst>
            </a:rPr>
            <a:t>clinic leaders use the Safety Action Plan Template and Leader Guide for scenario-based discussion and planning with multidisciplinary clinic teams</a:t>
          </a:r>
          <a:endParaRPr lang="en-US" dirty="0">
            <a:effectLst>
              <a:outerShdw blurRad="38100" dist="38100" dir="2700000" algn="tl">
                <a:srgbClr val="000000">
                  <a:alpha val="43137"/>
                </a:srgbClr>
              </a:outerShdw>
            </a:effectLst>
          </a:endParaRPr>
        </a:p>
      </dgm:t>
    </dgm:pt>
    <dgm:pt modelId="{89FC2AD7-C748-4515-A6CB-A43D502427ED}" type="parTrans" cxnId="{2353EDDF-5EAA-4F24-A2D8-F2935F4136BE}">
      <dgm:prSet/>
      <dgm:spPr/>
      <dgm:t>
        <a:bodyPr/>
        <a:lstStyle/>
        <a:p>
          <a:endParaRPr lang="en-US"/>
        </a:p>
      </dgm:t>
    </dgm:pt>
    <dgm:pt modelId="{DB9D1BA4-4F0D-4C21-A6F6-EDB46F8F7696}" type="sibTrans" cxnId="{2353EDDF-5EAA-4F24-A2D8-F2935F4136BE}">
      <dgm:prSet/>
      <dgm:spPr/>
      <dgm:t>
        <a:bodyPr/>
        <a:lstStyle/>
        <a:p>
          <a:endParaRPr lang="en-US"/>
        </a:p>
      </dgm:t>
    </dgm:pt>
    <dgm:pt modelId="{19374155-932B-475F-8B2F-4AD545EB3F30}" type="pres">
      <dgm:prSet presAssocID="{C4B1D311-654C-4325-AABB-FCBDC022E035}" presName="linear" presStyleCnt="0">
        <dgm:presLayoutVars>
          <dgm:animLvl val="lvl"/>
          <dgm:resizeHandles val="exact"/>
        </dgm:presLayoutVars>
      </dgm:prSet>
      <dgm:spPr/>
    </dgm:pt>
    <dgm:pt modelId="{4287A87D-6D6E-48AC-8BEF-73979530FAAC}" type="pres">
      <dgm:prSet presAssocID="{3EABCF20-25F4-439B-8ED3-6E8E048129BE}" presName="parentText" presStyleLbl="node1" presStyleIdx="0" presStyleCnt="4">
        <dgm:presLayoutVars>
          <dgm:chMax val="0"/>
          <dgm:bulletEnabled val="1"/>
        </dgm:presLayoutVars>
      </dgm:prSet>
      <dgm:spPr/>
    </dgm:pt>
    <dgm:pt modelId="{74ED5693-2059-42CF-97B6-B610BC9B8AD8}" type="pres">
      <dgm:prSet presAssocID="{46BD3282-D6E1-461E-85BC-5F37419352ED}" presName="spacer" presStyleCnt="0"/>
      <dgm:spPr/>
    </dgm:pt>
    <dgm:pt modelId="{891E43B1-BB7B-4632-B88A-1B4D012B4F79}" type="pres">
      <dgm:prSet presAssocID="{9664D9DA-CAC4-440D-AE7F-C33E79D31FA1}" presName="parentText" presStyleLbl="node1" presStyleIdx="1" presStyleCnt="4">
        <dgm:presLayoutVars>
          <dgm:chMax val="0"/>
          <dgm:bulletEnabled val="1"/>
        </dgm:presLayoutVars>
      </dgm:prSet>
      <dgm:spPr/>
    </dgm:pt>
    <dgm:pt modelId="{E54016A3-B32E-4DE7-93CB-CA264B3C4D44}" type="pres">
      <dgm:prSet presAssocID="{EA1FD264-47AB-4477-8BE4-A04C82D289F7}" presName="spacer" presStyleCnt="0"/>
      <dgm:spPr/>
    </dgm:pt>
    <dgm:pt modelId="{94A91764-1112-48CB-9EE1-A6DBBFD68774}" type="pres">
      <dgm:prSet presAssocID="{101B7D04-B657-4A88-B7BE-5D5B729EED6A}" presName="parentText" presStyleLbl="node1" presStyleIdx="2" presStyleCnt="4">
        <dgm:presLayoutVars>
          <dgm:chMax val="0"/>
          <dgm:bulletEnabled val="1"/>
        </dgm:presLayoutVars>
      </dgm:prSet>
      <dgm:spPr/>
    </dgm:pt>
    <dgm:pt modelId="{5E50781F-933C-4948-9E0B-F7BA33FDA273}" type="pres">
      <dgm:prSet presAssocID="{A92E0B74-7064-45B1-BC7C-F6BD6E8DBC85}" presName="spacer" presStyleCnt="0"/>
      <dgm:spPr/>
    </dgm:pt>
    <dgm:pt modelId="{B5EDA546-F465-413D-9B37-A2AE78BF4656}" type="pres">
      <dgm:prSet presAssocID="{4AE36E99-6F19-47CB-B148-6358DF490F0D}" presName="parentText" presStyleLbl="node1" presStyleIdx="3" presStyleCnt="4">
        <dgm:presLayoutVars>
          <dgm:chMax val="0"/>
          <dgm:bulletEnabled val="1"/>
        </dgm:presLayoutVars>
      </dgm:prSet>
      <dgm:spPr/>
    </dgm:pt>
  </dgm:ptLst>
  <dgm:cxnLst>
    <dgm:cxn modelId="{BE972F1D-2514-4632-88BD-3302F4DC5BB7}" type="presOf" srcId="{3EABCF20-25F4-439B-8ED3-6E8E048129BE}" destId="{4287A87D-6D6E-48AC-8BEF-73979530FAAC}" srcOrd="0" destOrd="0" presId="urn:microsoft.com/office/officeart/2005/8/layout/vList2"/>
    <dgm:cxn modelId="{D29BB35B-368D-43EF-99DF-637A0F82262E}" srcId="{C4B1D311-654C-4325-AABB-FCBDC022E035}" destId="{3EABCF20-25F4-439B-8ED3-6E8E048129BE}" srcOrd="0" destOrd="0" parTransId="{FABACEB2-5743-4376-97DD-DF081477ABA4}" sibTransId="{46BD3282-D6E1-461E-85BC-5F37419352ED}"/>
    <dgm:cxn modelId="{0BACB45C-0963-4BC2-B800-F2555B482E7D}" srcId="{C4B1D311-654C-4325-AABB-FCBDC022E035}" destId="{9664D9DA-CAC4-440D-AE7F-C33E79D31FA1}" srcOrd="1" destOrd="0" parTransId="{4E1DD9B8-B4BA-4E1F-9D00-DE318715FE27}" sibTransId="{EA1FD264-47AB-4477-8BE4-A04C82D289F7}"/>
    <dgm:cxn modelId="{D3C9C366-05FF-4FFF-9704-667687E594A2}" type="presOf" srcId="{9664D9DA-CAC4-440D-AE7F-C33E79D31FA1}" destId="{891E43B1-BB7B-4632-B88A-1B4D012B4F79}" srcOrd="0" destOrd="0" presId="urn:microsoft.com/office/officeart/2005/8/layout/vList2"/>
    <dgm:cxn modelId="{4EB3A754-4E51-4878-A4AC-BC282A281805}" type="presOf" srcId="{C4B1D311-654C-4325-AABB-FCBDC022E035}" destId="{19374155-932B-475F-8B2F-4AD545EB3F30}" srcOrd="0" destOrd="0" presId="urn:microsoft.com/office/officeart/2005/8/layout/vList2"/>
    <dgm:cxn modelId="{4C29B085-831D-4A10-99AA-1F607F5AE754}" type="presOf" srcId="{4AE36E99-6F19-47CB-B148-6358DF490F0D}" destId="{B5EDA546-F465-413D-9B37-A2AE78BF4656}" srcOrd="0" destOrd="0" presId="urn:microsoft.com/office/officeart/2005/8/layout/vList2"/>
    <dgm:cxn modelId="{FD990F98-1DAA-4AC4-A5FA-8BE8F6F2879C}" srcId="{C4B1D311-654C-4325-AABB-FCBDC022E035}" destId="{101B7D04-B657-4A88-B7BE-5D5B729EED6A}" srcOrd="2" destOrd="0" parTransId="{4301B999-7079-4416-ADEB-2EFCB9B406C0}" sibTransId="{A92E0B74-7064-45B1-BC7C-F6BD6E8DBC85}"/>
    <dgm:cxn modelId="{2353EDDF-5EAA-4F24-A2D8-F2935F4136BE}" srcId="{C4B1D311-654C-4325-AABB-FCBDC022E035}" destId="{4AE36E99-6F19-47CB-B148-6358DF490F0D}" srcOrd="3" destOrd="0" parTransId="{89FC2AD7-C748-4515-A6CB-A43D502427ED}" sibTransId="{DB9D1BA4-4F0D-4C21-A6F6-EDB46F8F7696}"/>
    <dgm:cxn modelId="{A28E6AE7-FB8D-4DAF-A279-E9CD177FA46B}" type="presOf" srcId="{101B7D04-B657-4A88-B7BE-5D5B729EED6A}" destId="{94A91764-1112-48CB-9EE1-A6DBBFD68774}" srcOrd="0" destOrd="0" presId="urn:microsoft.com/office/officeart/2005/8/layout/vList2"/>
    <dgm:cxn modelId="{62E26E9A-87F5-4524-B458-A16F931AB806}" type="presParOf" srcId="{19374155-932B-475F-8B2F-4AD545EB3F30}" destId="{4287A87D-6D6E-48AC-8BEF-73979530FAAC}" srcOrd="0" destOrd="0" presId="urn:microsoft.com/office/officeart/2005/8/layout/vList2"/>
    <dgm:cxn modelId="{2B8E94D9-4F15-41AC-B52E-1094271729FF}" type="presParOf" srcId="{19374155-932B-475F-8B2F-4AD545EB3F30}" destId="{74ED5693-2059-42CF-97B6-B610BC9B8AD8}" srcOrd="1" destOrd="0" presId="urn:microsoft.com/office/officeart/2005/8/layout/vList2"/>
    <dgm:cxn modelId="{49068FE8-7688-4705-9DDD-15B08865B93C}" type="presParOf" srcId="{19374155-932B-475F-8B2F-4AD545EB3F30}" destId="{891E43B1-BB7B-4632-B88A-1B4D012B4F79}" srcOrd="2" destOrd="0" presId="urn:microsoft.com/office/officeart/2005/8/layout/vList2"/>
    <dgm:cxn modelId="{30C0D1B4-1D05-45C6-AD3F-CBDFE46B33B1}" type="presParOf" srcId="{19374155-932B-475F-8B2F-4AD545EB3F30}" destId="{E54016A3-B32E-4DE7-93CB-CA264B3C4D44}" srcOrd="3" destOrd="0" presId="urn:microsoft.com/office/officeart/2005/8/layout/vList2"/>
    <dgm:cxn modelId="{E13810ED-57FB-429C-B9B3-BAD4D9FFE294}" type="presParOf" srcId="{19374155-932B-475F-8B2F-4AD545EB3F30}" destId="{94A91764-1112-48CB-9EE1-A6DBBFD68774}" srcOrd="4" destOrd="0" presId="urn:microsoft.com/office/officeart/2005/8/layout/vList2"/>
    <dgm:cxn modelId="{F0E2848C-5E2F-4B9A-8EBA-84E0E59BCEF1}" type="presParOf" srcId="{19374155-932B-475F-8B2F-4AD545EB3F30}" destId="{5E50781F-933C-4948-9E0B-F7BA33FDA273}" srcOrd="5" destOrd="0" presId="urn:microsoft.com/office/officeart/2005/8/layout/vList2"/>
    <dgm:cxn modelId="{C30C88B6-8D58-4641-8E66-6506FB70282C}" type="presParOf" srcId="{19374155-932B-475F-8B2F-4AD545EB3F30}" destId="{B5EDA546-F465-413D-9B37-A2AE78BF465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5E6FB-A027-4A69-9BAC-4FA8BC58FD6F}">
      <dsp:nvSpPr>
        <dsp:cNvPr id="0" name=""/>
        <dsp:cNvSpPr/>
      </dsp:nvSpPr>
      <dsp:spPr>
        <a:xfrm>
          <a:off x="0" y="39687"/>
          <a:ext cx="3286125" cy="19716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dirty="0"/>
            <a:t>Safety Action Plan Development</a:t>
          </a:r>
          <a:endParaRPr lang="en-US" sz="1900" kern="1200" dirty="0"/>
        </a:p>
      </dsp:txBody>
      <dsp:txXfrm>
        <a:off x="0" y="39687"/>
        <a:ext cx="3286125" cy="1971675"/>
      </dsp:txXfrm>
    </dsp:sp>
    <dsp:sp modelId="{F62A8321-EF31-4028-8EA7-5D622EB8646D}">
      <dsp:nvSpPr>
        <dsp:cNvPr id="0" name=""/>
        <dsp:cNvSpPr/>
      </dsp:nvSpPr>
      <dsp:spPr>
        <a:xfrm>
          <a:off x="3614737" y="11689"/>
          <a:ext cx="3286125" cy="1971675"/>
        </a:xfrm>
        <a:prstGeom prst="rect">
          <a:avLst/>
        </a:prstGeom>
        <a:gradFill rotWithShape="0">
          <a:gsLst>
            <a:gs pos="0">
              <a:schemeClr val="accent2">
                <a:hueOff val="-291073"/>
                <a:satOff val="-16786"/>
                <a:lumOff val="1726"/>
                <a:alphaOff val="0"/>
                <a:satMod val="103000"/>
                <a:lumMod val="102000"/>
                <a:tint val="94000"/>
              </a:schemeClr>
            </a:gs>
            <a:gs pos="50000">
              <a:schemeClr val="accent2">
                <a:hueOff val="-291073"/>
                <a:satOff val="-16786"/>
                <a:lumOff val="1726"/>
                <a:alphaOff val="0"/>
                <a:satMod val="110000"/>
                <a:lumMod val="100000"/>
                <a:shade val="100000"/>
              </a:schemeClr>
            </a:gs>
            <a:gs pos="100000">
              <a:schemeClr val="accent2">
                <a:hueOff val="-291073"/>
                <a:satOff val="-16786"/>
                <a:lumOff val="172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a:t>Leader Development: Response, Reporting, Tools</a:t>
          </a:r>
          <a:endParaRPr lang="en-US" sz="1900" kern="1200"/>
        </a:p>
        <a:p>
          <a:pPr marL="114300" lvl="1" indent="-114300" algn="ctr" defTabSz="666750">
            <a:lnSpc>
              <a:spcPct val="90000"/>
            </a:lnSpc>
            <a:spcBef>
              <a:spcPct val="0"/>
            </a:spcBef>
            <a:spcAft>
              <a:spcPct val="15000"/>
            </a:spcAft>
            <a:buChar char="•"/>
          </a:pPr>
          <a:r>
            <a:rPr lang="en-US" sz="1500" b="0" i="1" kern="1200" dirty="0"/>
            <a:t>Manager responses to situations are a strong contributor to employees’ perceptions of overall safety and security</a:t>
          </a:r>
          <a:endParaRPr lang="en-US" sz="1500" kern="1200" dirty="0"/>
        </a:p>
      </dsp:txBody>
      <dsp:txXfrm>
        <a:off x="3614737" y="11689"/>
        <a:ext cx="3286125" cy="1971675"/>
      </dsp:txXfrm>
    </dsp:sp>
    <dsp:sp modelId="{F1ACDB5C-BFAE-4310-A78C-1C61A3A9CA7D}">
      <dsp:nvSpPr>
        <dsp:cNvPr id="0" name=""/>
        <dsp:cNvSpPr/>
      </dsp:nvSpPr>
      <dsp:spPr>
        <a:xfrm>
          <a:off x="7229475" y="39687"/>
          <a:ext cx="3286125" cy="1971675"/>
        </a:xfrm>
        <a:prstGeom prst="rect">
          <a:avLst/>
        </a:prstGeom>
        <a:gradFill rotWithShape="0">
          <a:gsLst>
            <a:gs pos="0">
              <a:schemeClr val="accent2">
                <a:hueOff val="-582145"/>
                <a:satOff val="-33571"/>
                <a:lumOff val="3451"/>
                <a:alphaOff val="0"/>
                <a:satMod val="103000"/>
                <a:lumMod val="102000"/>
                <a:tint val="94000"/>
              </a:schemeClr>
            </a:gs>
            <a:gs pos="50000">
              <a:schemeClr val="accent2">
                <a:hueOff val="-582145"/>
                <a:satOff val="-33571"/>
                <a:lumOff val="3451"/>
                <a:alphaOff val="0"/>
                <a:satMod val="110000"/>
                <a:lumMod val="100000"/>
                <a:shade val="100000"/>
              </a:schemeClr>
            </a:gs>
            <a:gs pos="100000">
              <a:schemeClr val="accent2">
                <a:hueOff val="-582145"/>
                <a:satOff val="-33571"/>
                <a:lumOff val="345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dirty="0"/>
            <a:t>Standardize response to patient behavior in partnership with the Office of Patient Relations</a:t>
          </a:r>
          <a:endParaRPr lang="en-US" sz="1900" kern="1200" dirty="0"/>
        </a:p>
      </dsp:txBody>
      <dsp:txXfrm>
        <a:off x="7229475" y="39687"/>
        <a:ext cx="3286125" cy="1971675"/>
      </dsp:txXfrm>
    </dsp:sp>
    <dsp:sp modelId="{2690E3DF-0A91-4EB7-814D-CEFD766AF4B5}">
      <dsp:nvSpPr>
        <dsp:cNvPr id="0" name=""/>
        <dsp:cNvSpPr/>
      </dsp:nvSpPr>
      <dsp:spPr>
        <a:xfrm>
          <a:off x="0" y="2339975"/>
          <a:ext cx="3286125" cy="1971675"/>
        </a:xfrm>
        <a:prstGeom prst="rect">
          <a:avLst/>
        </a:prstGeom>
        <a:gradFill rotWithShape="0">
          <a:gsLst>
            <a:gs pos="0">
              <a:schemeClr val="accent2">
                <a:hueOff val="-873218"/>
                <a:satOff val="-50357"/>
                <a:lumOff val="5177"/>
                <a:alphaOff val="0"/>
                <a:satMod val="103000"/>
                <a:lumMod val="102000"/>
                <a:tint val="94000"/>
              </a:schemeClr>
            </a:gs>
            <a:gs pos="50000">
              <a:schemeClr val="accent2">
                <a:hueOff val="-873218"/>
                <a:satOff val="-50357"/>
                <a:lumOff val="5177"/>
                <a:alphaOff val="0"/>
                <a:satMod val="110000"/>
                <a:lumMod val="100000"/>
                <a:shade val="100000"/>
              </a:schemeClr>
            </a:gs>
            <a:gs pos="100000">
              <a:schemeClr val="accent2">
                <a:hueOff val="-873218"/>
                <a:satOff val="-50357"/>
                <a:lumOff val="517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i="0" kern="1200"/>
            <a:t>Education Opportunities:</a:t>
          </a:r>
          <a:endParaRPr lang="en-US" sz="1900" kern="1200"/>
        </a:p>
        <a:p>
          <a:pPr marL="114300" lvl="1" indent="-114300" algn="l" defTabSz="666750">
            <a:lnSpc>
              <a:spcPct val="90000"/>
            </a:lnSpc>
            <a:spcBef>
              <a:spcPct val="0"/>
            </a:spcBef>
            <a:spcAft>
              <a:spcPct val="15000"/>
            </a:spcAft>
            <a:buChar char="•"/>
          </a:pPr>
          <a:r>
            <a:rPr lang="en-US" sz="1500" b="0" i="0" kern="1200"/>
            <a:t>Resources after events</a:t>
          </a:r>
          <a:endParaRPr lang="en-US" sz="1500" kern="1200"/>
        </a:p>
        <a:p>
          <a:pPr marL="114300" lvl="1" indent="-114300" algn="l" defTabSz="666750">
            <a:lnSpc>
              <a:spcPct val="90000"/>
            </a:lnSpc>
            <a:spcBef>
              <a:spcPct val="0"/>
            </a:spcBef>
            <a:spcAft>
              <a:spcPct val="15000"/>
            </a:spcAft>
            <a:buChar char="•"/>
          </a:pPr>
          <a:r>
            <a:rPr lang="en-US" sz="1500" b="0" i="0" kern="1200" dirty="0"/>
            <a:t>Policy awareness -WPV, Physical Security, Key and Access Cards</a:t>
          </a:r>
          <a:endParaRPr lang="en-US" sz="1500" kern="1200" dirty="0"/>
        </a:p>
        <a:p>
          <a:pPr marL="114300" lvl="1" indent="-114300" algn="l" defTabSz="666750">
            <a:lnSpc>
              <a:spcPct val="90000"/>
            </a:lnSpc>
            <a:spcBef>
              <a:spcPct val="0"/>
            </a:spcBef>
            <a:spcAft>
              <a:spcPct val="15000"/>
            </a:spcAft>
            <a:buChar char="•"/>
          </a:pPr>
          <a:r>
            <a:rPr lang="en-US" sz="1500" b="0" i="0" kern="1200" dirty="0"/>
            <a:t>Roadshow for Staff Meetings or Newsletter</a:t>
          </a:r>
          <a:endParaRPr lang="en-US" sz="1500" kern="1200" dirty="0"/>
        </a:p>
        <a:p>
          <a:pPr marL="114300" lvl="1" indent="-114300" algn="l" defTabSz="666750">
            <a:lnSpc>
              <a:spcPct val="90000"/>
            </a:lnSpc>
            <a:spcBef>
              <a:spcPct val="0"/>
            </a:spcBef>
            <a:spcAft>
              <a:spcPct val="15000"/>
            </a:spcAft>
            <a:buChar char="•"/>
          </a:pPr>
          <a:r>
            <a:rPr lang="en-US" sz="1500" b="0" i="0" kern="1200" dirty="0"/>
            <a:t>Importance of VERITAS reporting</a:t>
          </a:r>
          <a:endParaRPr lang="en-US" sz="1500" kern="1200" dirty="0"/>
        </a:p>
      </dsp:txBody>
      <dsp:txXfrm>
        <a:off x="0" y="2339975"/>
        <a:ext cx="3286125" cy="1971675"/>
      </dsp:txXfrm>
    </dsp:sp>
    <dsp:sp modelId="{2283DBFE-DC0C-43A6-BF47-B29A386FE794}">
      <dsp:nvSpPr>
        <dsp:cNvPr id="0" name=""/>
        <dsp:cNvSpPr/>
      </dsp:nvSpPr>
      <dsp:spPr>
        <a:xfrm>
          <a:off x="3614737" y="2339975"/>
          <a:ext cx="3286125" cy="1971675"/>
        </a:xfrm>
        <a:prstGeom prst="rect">
          <a:avLst/>
        </a:prstGeom>
        <a:gradFill rotWithShape="0">
          <a:gsLst>
            <a:gs pos="0">
              <a:schemeClr val="accent2">
                <a:hueOff val="-1164290"/>
                <a:satOff val="-67142"/>
                <a:lumOff val="6902"/>
                <a:alphaOff val="0"/>
                <a:satMod val="103000"/>
                <a:lumMod val="102000"/>
                <a:tint val="94000"/>
              </a:schemeClr>
            </a:gs>
            <a:gs pos="50000">
              <a:schemeClr val="accent2">
                <a:hueOff val="-1164290"/>
                <a:satOff val="-67142"/>
                <a:lumOff val="6902"/>
                <a:alphaOff val="0"/>
                <a:satMod val="110000"/>
                <a:lumMod val="100000"/>
                <a:shade val="100000"/>
              </a:schemeClr>
            </a:gs>
            <a:gs pos="100000">
              <a:schemeClr val="accent2">
                <a:hueOff val="-1164290"/>
                <a:satOff val="-67142"/>
                <a:lumOff val="690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dirty="0"/>
            <a:t>Encourage safety assessment with VUPD</a:t>
          </a:r>
          <a:endParaRPr lang="en-US" sz="1900" kern="1200" dirty="0"/>
        </a:p>
      </dsp:txBody>
      <dsp:txXfrm>
        <a:off x="3614737" y="2339975"/>
        <a:ext cx="3286125" cy="1971675"/>
      </dsp:txXfrm>
    </dsp:sp>
    <dsp:sp modelId="{CE01A742-8141-44D0-B52C-1EB571A9245D}">
      <dsp:nvSpPr>
        <dsp:cNvPr id="0" name=""/>
        <dsp:cNvSpPr/>
      </dsp:nvSpPr>
      <dsp:spPr>
        <a:xfrm>
          <a:off x="7229475" y="2339975"/>
          <a:ext cx="3286125" cy="1971675"/>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a:t>Awaiting recommendations from organizational assessment</a:t>
          </a:r>
          <a:endParaRPr lang="en-US" sz="1900" kern="1200"/>
        </a:p>
      </dsp:txBody>
      <dsp:txXfrm>
        <a:off x="7229475" y="2339975"/>
        <a:ext cx="3286125" cy="197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87A87D-6D6E-48AC-8BEF-73979530FAAC}">
      <dsp:nvSpPr>
        <dsp:cNvPr id="0" name=""/>
        <dsp:cNvSpPr/>
      </dsp:nvSpPr>
      <dsp:spPr>
        <a:xfrm>
          <a:off x="0" y="78669"/>
          <a:ext cx="10515600" cy="9945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Over the last year, the WPVPC developed a Safety Action Plan Template and Leader Guide</a:t>
          </a:r>
        </a:p>
      </dsp:txBody>
      <dsp:txXfrm>
        <a:off x="48547" y="127216"/>
        <a:ext cx="10418506" cy="897406"/>
      </dsp:txXfrm>
    </dsp:sp>
    <dsp:sp modelId="{891E43B1-BB7B-4632-B88A-1B4D012B4F79}">
      <dsp:nvSpPr>
        <dsp:cNvPr id="0" name=""/>
        <dsp:cNvSpPr/>
      </dsp:nvSpPr>
      <dsp:spPr>
        <a:xfrm>
          <a:off x="0" y="1145169"/>
          <a:ext cx="10515600" cy="99450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Safety Action Plan Templates will be incorporated into organizational annual Emergency Preparedness requirements through department sub plans</a:t>
          </a:r>
        </a:p>
      </dsp:txBody>
      <dsp:txXfrm>
        <a:off x="48547" y="1193716"/>
        <a:ext cx="10418506" cy="897406"/>
      </dsp:txXfrm>
    </dsp:sp>
    <dsp:sp modelId="{94A91764-1112-48CB-9EE1-A6DBBFD68774}">
      <dsp:nvSpPr>
        <dsp:cNvPr id="0" name=""/>
        <dsp:cNvSpPr/>
      </dsp:nvSpPr>
      <dsp:spPr>
        <a:xfrm>
          <a:off x="0" y="2211669"/>
          <a:ext cx="10515600" cy="99450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This will be a line item in 2023 EOC surveys</a:t>
          </a:r>
        </a:p>
      </dsp:txBody>
      <dsp:txXfrm>
        <a:off x="48547" y="2260216"/>
        <a:ext cx="10418506" cy="897406"/>
      </dsp:txXfrm>
    </dsp:sp>
    <dsp:sp modelId="{B5EDA546-F465-413D-9B37-A2AE78BF4656}">
      <dsp:nvSpPr>
        <dsp:cNvPr id="0" name=""/>
        <dsp:cNvSpPr/>
      </dsp:nvSpPr>
      <dsp:spPr>
        <a:xfrm>
          <a:off x="0" y="3278169"/>
          <a:ext cx="10515600" cy="9945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t>Goal: </a:t>
          </a:r>
          <a:r>
            <a:rPr lang="en-US" sz="2500" b="1" kern="1200" dirty="0">
              <a:effectLst>
                <a:outerShdw blurRad="38100" dist="38100" dir="2700000" algn="tl">
                  <a:srgbClr val="000000">
                    <a:alpha val="43137"/>
                  </a:srgbClr>
                </a:outerShdw>
              </a:effectLst>
            </a:rPr>
            <a:t>clinic leaders use the Safety Action Plan Template and Leader Guide for scenario-based discussion and planning with multidisciplinary clinic teams</a:t>
          </a:r>
          <a:endParaRPr lang="en-US" sz="2500" kern="1200" dirty="0">
            <a:effectLst>
              <a:outerShdw blurRad="38100" dist="38100" dir="2700000" algn="tl">
                <a:srgbClr val="000000">
                  <a:alpha val="43137"/>
                </a:srgbClr>
              </a:outerShdw>
            </a:effectLst>
          </a:endParaRPr>
        </a:p>
      </dsp:txBody>
      <dsp:txXfrm>
        <a:off x="48547" y="3326716"/>
        <a:ext cx="10418506" cy="89740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EC927-7B03-660D-9468-E31D27391E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63AE20-380A-D591-A8E7-24FCD00087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B5B5AA-7E1B-300D-3102-F9FF6B00206D}"/>
              </a:ext>
            </a:extLst>
          </p:cNvPr>
          <p:cNvSpPr>
            <a:spLocks noGrp="1"/>
          </p:cNvSpPr>
          <p:nvPr>
            <p:ph type="dt" sz="half" idx="10"/>
          </p:nvPr>
        </p:nvSpPr>
        <p:spPr/>
        <p:txBody>
          <a:bodyPr/>
          <a:lstStyle/>
          <a:p>
            <a:fld id="{32014E37-66EB-4F43-BDF3-758B183D2DBE}" type="datetimeFigureOut">
              <a:rPr lang="en-US" smtClean="0"/>
              <a:t>10/19/2022</a:t>
            </a:fld>
            <a:endParaRPr lang="en-US"/>
          </a:p>
        </p:txBody>
      </p:sp>
      <p:sp>
        <p:nvSpPr>
          <p:cNvPr id="5" name="Footer Placeholder 4">
            <a:extLst>
              <a:ext uri="{FF2B5EF4-FFF2-40B4-BE49-F238E27FC236}">
                <a16:creationId xmlns:a16="http://schemas.microsoft.com/office/drawing/2014/main" id="{AEF11C2D-163D-07AE-E50B-D238E5A31B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4EC2BB-61B8-670A-596B-6D5FB97891D8}"/>
              </a:ext>
            </a:extLst>
          </p:cNvPr>
          <p:cNvSpPr>
            <a:spLocks noGrp="1"/>
          </p:cNvSpPr>
          <p:nvPr>
            <p:ph type="sldNum" sz="quarter" idx="12"/>
          </p:nvPr>
        </p:nvSpPr>
        <p:spPr/>
        <p:txBody>
          <a:bodyPr/>
          <a:lstStyle/>
          <a:p>
            <a:fld id="{75AB9F34-8590-4883-B785-47E2195D5073}" type="slidenum">
              <a:rPr lang="en-US" smtClean="0"/>
              <a:t>‹#›</a:t>
            </a:fld>
            <a:endParaRPr lang="en-US"/>
          </a:p>
        </p:txBody>
      </p:sp>
    </p:spTree>
    <p:extLst>
      <p:ext uri="{BB962C8B-B14F-4D97-AF65-F5344CB8AC3E}">
        <p14:creationId xmlns:p14="http://schemas.microsoft.com/office/powerpoint/2010/main" val="4130254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E5F43-091E-4BD3-67E2-5123AEECB2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950DC1-C2C2-4D36-F863-486976847A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792267-F419-8ADF-AC86-3D0A466994AE}"/>
              </a:ext>
            </a:extLst>
          </p:cNvPr>
          <p:cNvSpPr>
            <a:spLocks noGrp="1"/>
          </p:cNvSpPr>
          <p:nvPr>
            <p:ph type="dt" sz="half" idx="10"/>
          </p:nvPr>
        </p:nvSpPr>
        <p:spPr/>
        <p:txBody>
          <a:bodyPr/>
          <a:lstStyle/>
          <a:p>
            <a:fld id="{32014E37-66EB-4F43-BDF3-758B183D2DBE}" type="datetimeFigureOut">
              <a:rPr lang="en-US" smtClean="0"/>
              <a:t>10/19/2022</a:t>
            </a:fld>
            <a:endParaRPr lang="en-US"/>
          </a:p>
        </p:txBody>
      </p:sp>
      <p:sp>
        <p:nvSpPr>
          <p:cNvPr id="5" name="Footer Placeholder 4">
            <a:extLst>
              <a:ext uri="{FF2B5EF4-FFF2-40B4-BE49-F238E27FC236}">
                <a16:creationId xmlns:a16="http://schemas.microsoft.com/office/drawing/2014/main" id="{DFDA0408-369B-1ADA-236A-C1B2624963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1917B6-06E2-13FE-EA4B-F0CD878ADBB0}"/>
              </a:ext>
            </a:extLst>
          </p:cNvPr>
          <p:cNvSpPr>
            <a:spLocks noGrp="1"/>
          </p:cNvSpPr>
          <p:nvPr>
            <p:ph type="sldNum" sz="quarter" idx="12"/>
          </p:nvPr>
        </p:nvSpPr>
        <p:spPr/>
        <p:txBody>
          <a:bodyPr/>
          <a:lstStyle/>
          <a:p>
            <a:fld id="{75AB9F34-8590-4883-B785-47E2195D5073}" type="slidenum">
              <a:rPr lang="en-US" smtClean="0"/>
              <a:t>‹#›</a:t>
            </a:fld>
            <a:endParaRPr lang="en-US"/>
          </a:p>
        </p:txBody>
      </p:sp>
    </p:spTree>
    <p:extLst>
      <p:ext uri="{BB962C8B-B14F-4D97-AF65-F5344CB8AC3E}">
        <p14:creationId xmlns:p14="http://schemas.microsoft.com/office/powerpoint/2010/main" val="4291325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8CD785-5D11-1D60-EFF9-C46E5E98CC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18D32A-A0F1-EDD4-238D-C77CBF9FF2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AFDA77-A918-220B-99FF-9F3DA29E38D7}"/>
              </a:ext>
            </a:extLst>
          </p:cNvPr>
          <p:cNvSpPr>
            <a:spLocks noGrp="1"/>
          </p:cNvSpPr>
          <p:nvPr>
            <p:ph type="dt" sz="half" idx="10"/>
          </p:nvPr>
        </p:nvSpPr>
        <p:spPr/>
        <p:txBody>
          <a:bodyPr/>
          <a:lstStyle/>
          <a:p>
            <a:fld id="{32014E37-66EB-4F43-BDF3-758B183D2DBE}" type="datetimeFigureOut">
              <a:rPr lang="en-US" smtClean="0"/>
              <a:t>10/19/2022</a:t>
            </a:fld>
            <a:endParaRPr lang="en-US"/>
          </a:p>
        </p:txBody>
      </p:sp>
      <p:sp>
        <p:nvSpPr>
          <p:cNvPr id="5" name="Footer Placeholder 4">
            <a:extLst>
              <a:ext uri="{FF2B5EF4-FFF2-40B4-BE49-F238E27FC236}">
                <a16:creationId xmlns:a16="http://schemas.microsoft.com/office/drawing/2014/main" id="{F0B8BA48-E554-9A73-7AA2-B20499FA32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3E7918-844D-405E-1EDA-4EB25A7447E9}"/>
              </a:ext>
            </a:extLst>
          </p:cNvPr>
          <p:cNvSpPr>
            <a:spLocks noGrp="1"/>
          </p:cNvSpPr>
          <p:nvPr>
            <p:ph type="sldNum" sz="quarter" idx="12"/>
          </p:nvPr>
        </p:nvSpPr>
        <p:spPr/>
        <p:txBody>
          <a:bodyPr/>
          <a:lstStyle/>
          <a:p>
            <a:fld id="{75AB9F34-8590-4883-B785-47E2195D5073}" type="slidenum">
              <a:rPr lang="en-US" smtClean="0"/>
              <a:t>‹#›</a:t>
            </a:fld>
            <a:endParaRPr lang="en-US"/>
          </a:p>
        </p:txBody>
      </p:sp>
    </p:spTree>
    <p:extLst>
      <p:ext uri="{BB962C8B-B14F-4D97-AF65-F5344CB8AC3E}">
        <p14:creationId xmlns:p14="http://schemas.microsoft.com/office/powerpoint/2010/main" val="4090419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D3328-9708-DC82-E1FB-4ADD5AD239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1E100D-8541-62FD-E637-90F59F8A3D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561F5-A0D0-9E08-C247-A990DDA8003C}"/>
              </a:ext>
            </a:extLst>
          </p:cNvPr>
          <p:cNvSpPr>
            <a:spLocks noGrp="1"/>
          </p:cNvSpPr>
          <p:nvPr>
            <p:ph type="dt" sz="half" idx="10"/>
          </p:nvPr>
        </p:nvSpPr>
        <p:spPr/>
        <p:txBody>
          <a:bodyPr/>
          <a:lstStyle/>
          <a:p>
            <a:fld id="{32014E37-66EB-4F43-BDF3-758B183D2DBE}" type="datetimeFigureOut">
              <a:rPr lang="en-US" smtClean="0"/>
              <a:t>10/19/2022</a:t>
            </a:fld>
            <a:endParaRPr lang="en-US"/>
          </a:p>
        </p:txBody>
      </p:sp>
      <p:sp>
        <p:nvSpPr>
          <p:cNvPr id="5" name="Footer Placeholder 4">
            <a:extLst>
              <a:ext uri="{FF2B5EF4-FFF2-40B4-BE49-F238E27FC236}">
                <a16:creationId xmlns:a16="http://schemas.microsoft.com/office/drawing/2014/main" id="{12CCBCD9-50FB-510A-11AB-145F955A0F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337B6E-2CAE-98CA-E615-F24F3399C947}"/>
              </a:ext>
            </a:extLst>
          </p:cNvPr>
          <p:cNvSpPr>
            <a:spLocks noGrp="1"/>
          </p:cNvSpPr>
          <p:nvPr>
            <p:ph type="sldNum" sz="quarter" idx="12"/>
          </p:nvPr>
        </p:nvSpPr>
        <p:spPr/>
        <p:txBody>
          <a:bodyPr/>
          <a:lstStyle/>
          <a:p>
            <a:fld id="{75AB9F34-8590-4883-B785-47E2195D5073}" type="slidenum">
              <a:rPr lang="en-US" smtClean="0"/>
              <a:t>‹#›</a:t>
            </a:fld>
            <a:endParaRPr lang="en-US"/>
          </a:p>
        </p:txBody>
      </p:sp>
    </p:spTree>
    <p:extLst>
      <p:ext uri="{BB962C8B-B14F-4D97-AF65-F5344CB8AC3E}">
        <p14:creationId xmlns:p14="http://schemas.microsoft.com/office/powerpoint/2010/main" val="2079745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E061F-16E3-B44C-864F-2D6B8FD6AC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3D832B-7391-064B-D5EC-257A553F67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CB2ED8-3FC5-A345-E1EC-BA13BB58011D}"/>
              </a:ext>
            </a:extLst>
          </p:cNvPr>
          <p:cNvSpPr>
            <a:spLocks noGrp="1"/>
          </p:cNvSpPr>
          <p:nvPr>
            <p:ph type="dt" sz="half" idx="10"/>
          </p:nvPr>
        </p:nvSpPr>
        <p:spPr/>
        <p:txBody>
          <a:bodyPr/>
          <a:lstStyle/>
          <a:p>
            <a:fld id="{32014E37-66EB-4F43-BDF3-758B183D2DBE}" type="datetimeFigureOut">
              <a:rPr lang="en-US" smtClean="0"/>
              <a:t>10/19/2022</a:t>
            </a:fld>
            <a:endParaRPr lang="en-US"/>
          </a:p>
        </p:txBody>
      </p:sp>
      <p:sp>
        <p:nvSpPr>
          <p:cNvPr id="5" name="Footer Placeholder 4">
            <a:extLst>
              <a:ext uri="{FF2B5EF4-FFF2-40B4-BE49-F238E27FC236}">
                <a16:creationId xmlns:a16="http://schemas.microsoft.com/office/drawing/2014/main" id="{EC432183-A578-6564-2D6D-418E4772F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4C2884-8ACA-D76C-F51F-CC138627B484}"/>
              </a:ext>
            </a:extLst>
          </p:cNvPr>
          <p:cNvSpPr>
            <a:spLocks noGrp="1"/>
          </p:cNvSpPr>
          <p:nvPr>
            <p:ph type="sldNum" sz="quarter" idx="12"/>
          </p:nvPr>
        </p:nvSpPr>
        <p:spPr/>
        <p:txBody>
          <a:bodyPr/>
          <a:lstStyle/>
          <a:p>
            <a:fld id="{75AB9F34-8590-4883-B785-47E2195D5073}" type="slidenum">
              <a:rPr lang="en-US" smtClean="0"/>
              <a:t>‹#›</a:t>
            </a:fld>
            <a:endParaRPr lang="en-US"/>
          </a:p>
        </p:txBody>
      </p:sp>
    </p:spTree>
    <p:extLst>
      <p:ext uri="{BB962C8B-B14F-4D97-AF65-F5344CB8AC3E}">
        <p14:creationId xmlns:p14="http://schemas.microsoft.com/office/powerpoint/2010/main" val="101793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0EF5E-DCD0-CCB6-8E7C-4E0BAA7344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77E986-3417-36F2-A499-9D80AA045C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183A44-D9D5-D196-938A-15435F2B86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A3150B-8650-DFCD-2D36-1C1163C06D9A}"/>
              </a:ext>
            </a:extLst>
          </p:cNvPr>
          <p:cNvSpPr>
            <a:spLocks noGrp="1"/>
          </p:cNvSpPr>
          <p:nvPr>
            <p:ph type="dt" sz="half" idx="10"/>
          </p:nvPr>
        </p:nvSpPr>
        <p:spPr/>
        <p:txBody>
          <a:bodyPr/>
          <a:lstStyle/>
          <a:p>
            <a:fld id="{32014E37-66EB-4F43-BDF3-758B183D2DBE}" type="datetimeFigureOut">
              <a:rPr lang="en-US" smtClean="0"/>
              <a:t>10/19/2022</a:t>
            </a:fld>
            <a:endParaRPr lang="en-US"/>
          </a:p>
        </p:txBody>
      </p:sp>
      <p:sp>
        <p:nvSpPr>
          <p:cNvPr id="6" name="Footer Placeholder 5">
            <a:extLst>
              <a:ext uri="{FF2B5EF4-FFF2-40B4-BE49-F238E27FC236}">
                <a16:creationId xmlns:a16="http://schemas.microsoft.com/office/drawing/2014/main" id="{3D7D0E2B-F1E1-F9FF-A1CE-A72A7509C5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4FF599-FB3E-2CCA-5859-EC3AD0E0FCA1}"/>
              </a:ext>
            </a:extLst>
          </p:cNvPr>
          <p:cNvSpPr>
            <a:spLocks noGrp="1"/>
          </p:cNvSpPr>
          <p:nvPr>
            <p:ph type="sldNum" sz="quarter" idx="12"/>
          </p:nvPr>
        </p:nvSpPr>
        <p:spPr/>
        <p:txBody>
          <a:bodyPr/>
          <a:lstStyle/>
          <a:p>
            <a:fld id="{75AB9F34-8590-4883-B785-47E2195D5073}" type="slidenum">
              <a:rPr lang="en-US" smtClean="0"/>
              <a:t>‹#›</a:t>
            </a:fld>
            <a:endParaRPr lang="en-US"/>
          </a:p>
        </p:txBody>
      </p:sp>
    </p:spTree>
    <p:extLst>
      <p:ext uri="{BB962C8B-B14F-4D97-AF65-F5344CB8AC3E}">
        <p14:creationId xmlns:p14="http://schemas.microsoft.com/office/powerpoint/2010/main" val="3622466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90F4E-A060-38E0-1D06-6FE2379E44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CAC23D-55A4-9DA1-2E95-9FD3812A9F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8B0D8F-BC7F-3227-2D38-33380C110A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CE45EC-671E-209E-4DC2-FCAF8D2494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F2595E-B262-E099-E2E2-3A7E7FF1EF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833A23-BEE5-519E-558A-7FE20D003856}"/>
              </a:ext>
            </a:extLst>
          </p:cNvPr>
          <p:cNvSpPr>
            <a:spLocks noGrp="1"/>
          </p:cNvSpPr>
          <p:nvPr>
            <p:ph type="dt" sz="half" idx="10"/>
          </p:nvPr>
        </p:nvSpPr>
        <p:spPr/>
        <p:txBody>
          <a:bodyPr/>
          <a:lstStyle/>
          <a:p>
            <a:fld id="{32014E37-66EB-4F43-BDF3-758B183D2DBE}" type="datetimeFigureOut">
              <a:rPr lang="en-US" smtClean="0"/>
              <a:t>10/19/2022</a:t>
            </a:fld>
            <a:endParaRPr lang="en-US"/>
          </a:p>
        </p:txBody>
      </p:sp>
      <p:sp>
        <p:nvSpPr>
          <p:cNvPr id="8" name="Footer Placeholder 7">
            <a:extLst>
              <a:ext uri="{FF2B5EF4-FFF2-40B4-BE49-F238E27FC236}">
                <a16:creationId xmlns:a16="http://schemas.microsoft.com/office/drawing/2014/main" id="{01913963-F95A-6BFF-3D9E-8511D6318F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916449-B56E-DB79-5CE9-E82D3F6D9821}"/>
              </a:ext>
            </a:extLst>
          </p:cNvPr>
          <p:cNvSpPr>
            <a:spLocks noGrp="1"/>
          </p:cNvSpPr>
          <p:nvPr>
            <p:ph type="sldNum" sz="quarter" idx="12"/>
          </p:nvPr>
        </p:nvSpPr>
        <p:spPr/>
        <p:txBody>
          <a:bodyPr/>
          <a:lstStyle/>
          <a:p>
            <a:fld id="{75AB9F34-8590-4883-B785-47E2195D5073}" type="slidenum">
              <a:rPr lang="en-US" smtClean="0"/>
              <a:t>‹#›</a:t>
            </a:fld>
            <a:endParaRPr lang="en-US"/>
          </a:p>
        </p:txBody>
      </p:sp>
    </p:spTree>
    <p:extLst>
      <p:ext uri="{BB962C8B-B14F-4D97-AF65-F5344CB8AC3E}">
        <p14:creationId xmlns:p14="http://schemas.microsoft.com/office/powerpoint/2010/main" val="3413799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383E-DD15-EAF1-9F60-60E0D96937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71BA36-0EDE-6921-725C-55FB157FB0F3}"/>
              </a:ext>
            </a:extLst>
          </p:cNvPr>
          <p:cNvSpPr>
            <a:spLocks noGrp="1"/>
          </p:cNvSpPr>
          <p:nvPr>
            <p:ph type="dt" sz="half" idx="10"/>
          </p:nvPr>
        </p:nvSpPr>
        <p:spPr/>
        <p:txBody>
          <a:bodyPr/>
          <a:lstStyle/>
          <a:p>
            <a:fld id="{32014E37-66EB-4F43-BDF3-758B183D2DBE}" type="datetimeFigureOut">
              <a:rPr lang="en-US" smtClean="0"/>
              <a:t>10/19/2022</a:t>
            </a:fld>
            <a:endParaRPr lang="en-US"/>
          </a:p>
        </p:txBody>
      </p:sp>
      <p:sp>
        <p:nvSpPr>
          <p:cNvPr id="4" name="Footer Placeholder 3">
            <a:extLst>
              <a:ext uri="{FF2B5EF4-FFF2-40B4-BE49-F238E27FC236}">
                <a16:creationId xmlns:a16="http://schemas.microsoft.com/office/drawing/2014/main" id="{90C97991-B61C-632D-ED49-F8912632F0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216899-4012-0B8F-921D-48FDDECB3980}"/>
              </a:ext>
            </a:extLst>
          </p:cNvPr>
          <p:cNvSpPr>
            <a:spLocks noGrp="1"/>
          </p:cNvSpPr>
          <p:nvPr>
            <p:ph type="sldNum" sz="quarter" idx="12"/>
          </p:nvPr>
        </p:nvSpPr>
        <p:spPr/>
        <p:txBody>
          <a:bodyPr/>
          <a:lstStyle/>
          <a:p>
            <a:fld id="{75AB9F34-8590-4883-B785-47E2195D5073}" type="slidenum">
              <a:rPr lang="en-US" smtClean="0"/>
              <a:t>‹#›</a:t>
            </a:fld>
            <a:endParaRPr lang="en-US"/>
          </a:p>
        </p:txBody>
      </p:sp>
    </p:spTree>
    <p:extLst>
      <p:ext uri="{BB962C8B-B14F-4D97-AF65-F5344CB8AC3E}">
        <p14:creationId xmlns:p14="http://schemas.microsoft.com/office/powerpoint/2010/main" val="1973248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256244-B2A4-9137-C29D-20C46FB8E3FD}"/>
              </a:ext>
            </a:extLst>
          </p:cNvPr>
          <p:cNvSpPr>
            <a:spLocks noGrp="1"/>
          </p:cNvSpPr>
          <p:nvPr>
            <p:ph type="dt" sz="half" idx="10"/>
          </p:nvPr>
        </p:nvSpPr>
        <p:spPr/>
        <p:txBody>
          <a:bodyPr/>
          <a:lstStyle/>
          <a:p>
            <a:fld id="{32014E37-66EB-4F43-BDF3-758B183D2DBE}" type="datetimeFigureOut">
              <a:rPr lang="en-US" smtClean="0"/>
              <a:t>10/19/2022</a:t>
            </a:fld>
            <a:endParaRPr lang="en-US"/>
          </a:p>
        </p:txBody>
      </p:sp>
      <p:sp>
        <p:nvSpPr>
          <p:cNvPr id="3" name="Footer Placeholder 2">
            <a:extLst>
              <a:ext uri="{FF2B5EF4-FFF2-40B4-BE49-F238E27FC236}">
                <a16:creationId xmlns:a16="http://schemas.microsoft.com/office/drawing/2014/main" id="{7D91B128-5FB8-DFB0-7A77-A2636211A9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4D7CF4-4CAC-4DEF-5FB6-C48202E54892}"/>
              </a:ext>
            </a:extLst>
          </p:cNvPr>
          <p:cNvSpPr>
            <a:spLocks noGrp="1"/>
          </p:cNvSpPr>
          <p:nvPr>
            <p:ph type="sldNum" sz="quarter" idx="12"/>
          </p:nvPr>
        </p:nvSpPr>
        <p:spPr/>
        <p:txBody>
          <a:bodyPr/>
          <a:lstStyle/>
          <a:p>
            <a:fld id="{75AB9F34-8590-4883-B785-47E2195D5073}" type="slidenum">
              <a:rPr lang="en-US" smtClean="0"/>
              <a:t>‹#›</a:t>
            </a:fld>
            <a:endParaRPr lang="en-US"/>
          </a:p>
        </p:txBody>
      </p:sp>
    </p:spTree>
    <p:extLst>
      <p:ext uri="{BB962C8B-B14F-4D97-AF65-F5344CB8AC3E}">
        <p14:creationId xmlns:p14="http://schemas.microsoft.com/office/powerpoint/2010/main" val="4263182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C1022-068A-B355-5A3A-6CB930B7B3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C1115D-86CC-A306-F2BC-C106A47127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2D4A51-4ACD-B7FA-2326-C3D46A22A0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073584-F9FD-A3E8-48AF-0CD5CF0B2A44}"/>
              </a:ext>
            </a:extLst>
          </p:cNvPr>
          <p:cNvSpPr>
            <a:spLocks noGrp="1"/>
          </p:cNvSpPr>
          <p:nvPr>
            <p:ph type="dt" sz="half" idx="10"/>
          </p:nvPr>
        </p:nvSpPr>
        <p:spPr/>
        <p:txBody>
          <a:bodyPr/>
          <a:lstStyle/>
          <a:p>
            <a:fld id="{32014E37-66EB-4F43-BDF3-758B183D2DBE}" type="datetimeFigureOut">
              <a:rPr lang="en-US" smtClean="0"/>
              <a:t>10/19/2022</a:t>
            </a:fld>
            <a:endParaRPr lang="en-US"/>
          </a:p>
        </p:txBody>
      </p:sp>
      <p:sp>
        <p:nvSpPr>
          <p:cNvPr id="6" name="Footer Placeholder 5">
            <a:extLst>
              <a:ext uri="{FF2B5EF4-FFF2-40B4-BE49-F238E27FC236}">
                <a16:creationId xmlns:a16="http://schemas.microsoft.com/office/drawing/2014/main" id="{F5F1CCDF-9E55-A93B-9F4B-7D3D235A96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F944AA-0851-C296-AAA9-5C8EF4B572DB}"/>
              </a:ext>
            </a:extLst>
          </p:cNvPr>
          <p:cNvSpPr>
            <a:spLocks noGrp="1"/>
          </p:cNvSpPr>
          <p:nvPr>
            <p:ph type="sldNum" sz="quarter" idx="12"/>
          </p:nvPr>
        </p:nvSpPr>
        <p:spPr/>
        <p:txBody>
          <a:bodyPr/>
          <a:lstStyle/>
          <a:p>
            <a:fld id="{75AB9F34-8590-4883-B785-47E2195D5073}" type="slidenum">
              <a:rPr lang="en-US" smtClean="0"/>
              <a:t>‹#›</a:t>
            </a:fld>
            <a:endParaRPr lang="en-US"/>
          </a:p>
        </p:txBody>
      </p:sp>
    </p:spTree>
    <p:extLst>
      <p:ext uri="{BB962C8B-B14F-4D97-AF65-F5344CB8AC3E}">
        <p14:creationId xmlns:p14="http://schemas.microsoft.com/office/powerpoint/2010/main" val="1668304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94A56-CA5E-E755-AA40-0FBBF312B8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DBE8A5-B95D-3672-67D1-59CD3D5FE1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6E34D1-A599-F54C-E343-9D56A71946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E98C21-36F9-CE68-8ECC-91D5F988EA49}"/>
              </a:ext>
            </a:extLst>
          </p:cNvPr>
          <p:cNvSpPr>
            <a:spLocks noGrp="1"/>
          </p:cNvSpPr>
          <p:nvPr>
            <p:ph type="dt" sz="half" idx="10"/>
          </p:nvPr>
        </p:nvSpPr>
        <p:spPr/>
        <p:txBody>
          <a:bodyPr/>
          <a:lstStyle/>
          <a:p>
            <a:fld id="{32014E37-66EB-4F43-BDF3-758B183D2DBE}" type="datetimeFigureOut">
              <a:rPr lang="en-US" smtClean="0"/>
              <a:t>10/19/2022</a:t>
            </a:fld>
            <a:endParaRPr lang="en-US"/>
          </a:p>
        </p:txBody>
      </p:sp>
      <p:sp>
        <p:nvSpPr>
          <p:cNvPr id="6" name="Footer Placeholder 5">
            <a:extLst>
              <a:ext uri="{FF2B5EF4-FFF2-40B4-BE49-F238E27FC236}">
                <a16:creationId xmlns:a16="http://schemas.microsoft.com/office/drawing/2014/main" id="{92FEF9CD-C26C-9994-7149-A249FD14F4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4F388E-1FDA-DE30-42C2-28E49D88C46A}"/>
              </a:ext>
            </a:extLst>
          </p:cNvPr>
          <p:cNvSpPr>
            <a:spLocks noGrp="1"/>
          </p:cNvSpPr>
          <p:nvPr>
            <p:ph type="sldNum" sz="quarter" idx="12"/>
          </p:nvPr>
        </p:nvSpPr>
        <p:spPr/>
        <p:txBody>
          <a:bodyPr/>
          <a:lstStyle/>
          <a:p>
            <a:fld id="{75AB9F34-8590-4883-B785-47E2195D5073}" type="slidenum">
              <a:rPr lang="en-US" smtClean="0"/>
              <a:t>‹#›</a:t>
            </a:fld>
            <a:endParaRPr lang="en-US"/>
          </a:p>
        </p:txBody>
      </p:sp>
    </p:spTree>
    <p:extLst>
      <p:ext uri="{BB962C8B-B14F-4D97-AF65-F5344CB8AC3E}">
        <p14:creationId xmlns:p14="http://schemas.microsoft.com/office/powerpoint/2010/main" val="1441314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F1998B-6D57-B588-1A88-98206EEC9F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F7C32F-8410-972E-1DFD-8C2D67F343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618145-B6ED-DBAB-7A11-C0E4CDA649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014E37-66EB-4F43-BDF3-758B183D2DBE}" type="datetimeFigureOut">
              <a:rPr lang="en-US" smtClean="0"/>
              <a:t>10/19/2022</a:t>
            </a:fld>
            <a:endParaRPr lang="en-US"/>
          </a:p>
        </p:txBody>
      </p:sp>
      <p:sp>
        <p:nvSpPr>
          <p:cNvPr id="5" name="Footer Placeholder 4">
            <a:extLst>
              <a:ext uri="{FF2B5EF4-FFF2-40B4-BE49-F238E27FC236}">
                <a16:creationId xmlns:a16="http://schemas.microsoft.com/office/drawing/2014/main" id="{C6481F08-F794-E514-080C-0D738834A2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D82AB9-B158-6DB3-C393-FF9CFA80C3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AB9F34-8590-4883-B785-47E2195D5073}" type="slidenum">
              <a:rPr lang="en-US" smtClean="0"/>
              <a:t>‹#›</a:t>
            </a:fld>
            <a:endParaRPr lang="en-US"/>
          </a:p>
        </p:txBody>
      </p:sp>
    </p:spTree>
    <p:extLst>
      <p:ext uri="{BB962C8B-B14F-4D97-AF65-F5344CB8AC3E}">
        <p14:creationId xmlns:p14="http://schemas.microsoft.com/office/powerpoint/2010/main" val="333615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Freeform: Shape 27">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0" name="Freeform: Shape 29">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11E0FC2-BA9C-24F4-7BED-AF7800B44221}"/>
              </a:ext>
            </a:extLst>
          </p:cNvPr>
          <p:cNvSpPr>
            <a:spLocks noGrp="1"/>
          </p:cNvSpPr>
          <p:nvPr>
            <p:ph type="ctrTitle"/>
          </p:nvPr>
        </p:nvSpPr>
        <p:spPr>
          <a:xfrm>
            <a:off x="1524003" y="1999615"/>
            <a:ext cx="9144000" cy="2764028"/>
          </a:xfrm>
        </p:spPr>
        <p:txBody>
          <a:bodyPr anchor="ctr">
            <a:normAutofit/>
          </a:bodyPr>
          <a:lstStyle/>
          <a:p>
            <a:r>
              <a:rPr lang="en-US" sz="6100"/>
              <a:t>VMG Workplace Violence Prevention Committee: Safety Plan Updates</a:t>
            </a:r>
            <a:endParaRPr lang="en-US" sz="6100" dirty="0"/>
          </a:p>
        </p:txBody>
      </p:sp>
      <p:sp>
        <p:nvSpPr>
          <p:cNvPr id="3" name="Subtitle 2">
            <a:extLst>
              <a:ext uri="{FF2B5EF4-FFF2-40B4-BE49-F238E27FC236}">
                <a16:creationId xmlns:a16="http://schemas.microsoft.com/office/drawing/2014/main" id="{7DCB156B-EAFC-22BE-D33B-DAF78D0343BF}"/>
              </a:ext>
            </a:extLst>
          </p:cNvPr>
          <p:cNvSpPr>
            <a:spLocks noGrp="1"/>
          </p:cNvSpPr>
          <p:nvPr>
            <p:ph type="subTitle" idx="1"/>
          </p:nvPr>
        </p:nvSpPr>
        <p:spPr>
          <a:xfrm>
            <a:off x="1966912" y="5645150"/>
            <a:ext cx="8258176" cy="631825"/>
          </a:xfrm>
        </p:spPr>
        <p:txBody>
          <a:bodyPr anchor="ctr">
            <a:normAutofit/>
          </a:bodyPr>
          <a:lstStyle/>
          <a:p>
            <a:r>
              <a:rPr lang="en-US" sz="1500"/>
              <a:t>10/20/2022 </a:t>
            </a:r>
          </a:p>
          <a:p>
            <a:r>
              <a:rPr lang="en-US" sz="1500"/>
              <a:t>VUMC Workplace Violence Steering Committee</a:t>
            </a:r>
            <a:endParaRPr lang="en-US" sz="1500" dirty="0"/>
          </a:p>
        </p:txBody>
      </p:sp>
      <p:sp>
        <p:nvSpPr>
          <p:cNvPr id="32" name="Rectangle 31">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7285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64397-EA6D-CD5F-6252-B9A837911EA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0C06A5B-0DFE-95D9-C553-8BE7D4E5772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7585D9D-3E5E-EBC6-0D99-654CBEB6073F}"/>
              </a:ext>
            </a:extLst>
          </p:cNvPr>
          <p:cNvPicPr>
            <a:picLocks noChangeAspect="1"/>
          </p:cNvPicPr>
          <p:nvPr/>
        </p:nvPicPr>
        <p:blipFill>
          <a:blip r:embed="rId2"/>
          <a:stretch>
            <a:fillRect/>
          </a:stretch>
        </p:blipFill>
        <p:spPr>
          <a:xfrm>
            <a:off x="3451746" y="93516"/>
            <a:ext cx="5144441" cy="6671178"/>
          </a:xfrm>
          <a:prstGeom prst="rect">
            <a:avLst/>
          </a:prstGeom>
          <a:ln>
            <a:solidFill>
              <a:schemeClr val="tx1"/>
            </a:solidFill>
          </a:ln>
        </p:spPr>
      </p:pic>
      <p:sp>
        <p:nvSpPr>
          <p:cNvPr id="6" name="TextBox 5">
            <a:extLst>
              <a:ext uri="{FF2B5EF4-FFF2-40B4-BE49-F238E27FC236}">
                <a16:creationId xmlns:a16="http://schemas.microsoft.com/office/drawing/2014/main" id="{02076982-1450-7277-0B63-8B28521947E7}"/>
              </a:ext>
            </a:extLst>
          </p:cNvPr>
          <p:cNvSpPr txBox="1"/>
          <p:nvPr/>
        </p:nvSpPr>
        <p:spPr>
          <a:xfrm>
            <a:off x="184558" y="1136783"/>
            <a:ext cx="3011648" cy="923330"/>
          </a:xfrm>
          <a:prstGeom prst="rect">
            <a:avLst/>
          </a:prstGeom>
          <a:noFill/>
        </p:spPr>
        <p:txBody>
          <a:bodyPr wrap="square" rtlCol="0">
            <a:spAutoFit/>
          </a:bodyPr>
          <a:lstStyle/>
          <a:p>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t>
            </a:r>
            <a:r>
              <a:rPr lang="en-US" sz="1800" b="1" dirty="0">
                <a:effectLst/>
                <a:latin typeface="Calibri" panose="020F0502020204030204" pitchFamily="34" charset="0"/>
                <a:ea typeface="Calibri" panose="020F0502020204030204" pitchFamily="34" charset="0"/>
                <a:cs typeface="Calibri" panose="020F0502020204030204" pitchFamily="34" charset="0"/>
              </a:rPr>
              <a:t>linic Specific Safety Action Plan:</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Leader Guide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17355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71266-BD48-0F98-342D-6B7DEC805B3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B90B797-7200-4C9E-9150-A96570F22A17}"/>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748FB998-4754-4206-0394-1170E98FB2CF}"/>
              </a:ext>
            </a:extLst>
          </p:cNvPr>
          <p:cNvPicPr>
            <a:picLocks noChangeAspect="1"/>
          </p:cNvPicPr>
          <p:nvPr/>
        </p:nvPicPr>
        <p:blipFill>
          <a:blip r:embed="rId2"/>
          <a:stretch>
            <a:fillRect/>
          </a:stretch>
        </p:blipFill>
        <p:spPr>
          <a:xfrm>
            <a:off x="3423715" y="212315"/>
            <a:ext cx="5106395" cy="6552380"/>
          </a:xfrm>
          <a:prstGeom prst="rect">
            <a:avLst/>
          </a:prstGeom>
          <a:ln>
            <a:solidFill>
              <a:schemeClr val="tx1"/>
            </a:solidFill>
          </a:ln>
        </p:spPr>
      </p:pic>
      <p:sp>
        <p:nvSpPr>
          <p:cNvPr id="6" name="TextBox 5">
            <a:extLst>
              <a:ext uri="{FF2B5EF4-FFF2-40B4-BE49-F238E27FC236}">
                <a16:creationId xmlns:a16="http://schemas.microsoft.com/office/drawing/2014/main" id="{C78563A0-88DD-E365-42DC-98C336C21C5B}"/>
              </a:ext>
            </a:extLst>
          </p:cNvPr>
          <p:cNvSpPr txBox="1"/>
          <p:nvPr/>
        </p:nvSpPr>
        <p:spPr>
          <a:xfrm>
            <a:off x="184558" y="1136783"/>
            <a:ext cx="3011648" cy="923330"/>
          </a:xfrm>
          <a:prstGeom prst="rect">
            <a:avLst/>
          </a:prstGeom>
          <a:noFill/>
        </p:spPr>
        <p:txBody>
          <a:bodyPr wrap="square" rtlCol="0">
            <a:spAutoFit/>
          </a:bodyPr>
          <a:lstStyle/>
          <a:p>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t>
            </a:r>
            <a:r>
              <a:rPr lang="en-US" sz="1800" b="1" dirty="0">
                <a:effectLst/>
                <a:latin typeface="Calibri" panose="020F0502020204030204" pitchFamily="34" charset="0"/>
                <a:ea typeface="Calibri" panose="020F0502020204030204" pitchFamily="34" charset="0"/>
                <a:cs typeface="Calibri" panose="020F0502020204030204" pitchFamily="34" charset="0"/>
              </a:rPr>
              <a:t>linic Specific Safety Action Plan:</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Leader Guide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45930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fferent coloured question marks">
            <a:extLst>
              <a:ext uri="{FF2B5EF4-FFF2-40B4-BE49-F238E27FC236}">
                <a16:creationId xmlns:a16="http://schemas.microsoft.com/office/drawing/2014/main" id="{E95FDE9C-69F4-A4D4-BE53-4AABB84091E9}"/>
              </a:ext>
            </a:extLst>
          </p:cNvPr>
          <p:cNvPicPr>
            <a:picLocks noChangeAspect="1"/>
          </p:cNvPicPr>
          <p:nvPr/>
        </p:nvPicPr>
        <p:blipFill rotWithShape="1">
          <a:blip r:embed="rId2"/>
          <a:srcRect l="17681" r="12701" b="2085"/>
          <a:stretch/>
        </p:blipFill>
        <p:spPr>
          <a:xfrm>
            <a:off x="20" y="10"/>
            <a:ext cx="8668492" cy="6857990"/>
          </a:xfrm>
          <a:prstGeom prst="rect">
            <a:avLst/>
          </a:prstGeom>
        </p:spPr>
      </p:pic>
      <p:sp>
        <p:nvSpPr>
          <p:cNvPr id="32" name="Rectangle 31">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F53E7BB-3A37-5484-9B7F-6AF7C75BE30E}"/>
              </a:ext>
            </a:extLst>
          </p:cNvPr>
          <p:cNvSpPr>
            <a:spLocks noGrp="1"/>
          </p:cNvSpPr>
          <p:nvPr>
            <p:ph type="title"/>
          </p:nvPr>
        </p:nvSpPr>
        <p:spPr>
          <a:xfrm>
            <a:off x="7848600" y="1122363"/>
            <a:ext cx="4023360" cy="3204134"/>
          </a:xfrm>
        </p:spPr>
        <p:txBody>
          <a:bodyPr vert="horz" lIns="91440" tIns="45720" rIns="91440" bIns="45720" rtlCol="0" anchor="b">
            <a:normAutofit/>
          </a:bodyPr>
          <a:lstStyle/>
          <a:p>
            <a:r>
              <a:rPr lang="en-US" sz="4800" dirty="0"/>
              <a:t>Questions/ Feedback</a:t>
            </a:r>
          </a:p>
        </p:txBody>
      </p:sp>
      <p:sp>
        <p:nvSpPr>
          <p:cNvPr id="34" name="Rectangle 3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6" name="Rectangle 3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9986650"/>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Rectangle 20">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F430DB-C5D4-012C-891D-ACB3328B157F}"/>
              </a:ext>
            </a:extLst>
          </p:cNvPr>
          <p:cNvSpPr>
            <a:spLocks noGrp="1"/>
          </p:cNvSpPr>
          <p:nvPr>
            <p:ph type="title"/>
          </p:nvPr>
        </p:nvSpPr>
        <p:spPr>
          <a:xfrm>
            <a:off x="1115568" y="548640"/>
            <a:ext cx="10168128" cy="1179576"/>
          </a:xfrm>
        </p:spPr>
        <p:txBody>
          <a:bodyPr>
            <a:normAutofit/>
          </a:bodyPr>
          <a:lstStyle/>
          <a:p>
            <a:r>
              <a:rPr lang="en-US" sz="4000"/>
              <a:t>VMG Specific Data</a:t>
            </a:r>
            <a:endParaRPr lang="en-US" sz="4000" dirty="0"/>
          </a:p>
        </p:txBody>
      </p:sp>
      <p:sp>
        <p:nvSpPr>
          <p:cNvPr id="23" name="Rectangle 22">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0E44319-3BBE-AB32-5DFC-C5B576E9F815}"/>
              </a:ext>
            </a:extLst>
          </p:cNvPr>
          <p:cNvSpPr>
            <a:spLocks noGrp="1"/>
          </p:cNvSpPr>
          <p:nvPr>
            <p:ph idx="1"/>
          </p:nvPr>
        </p:nvSpPr>
        <p:spPr>
          <a:xfrm>
            <a:off x="558209" y="2481943"/>
            <a:ext cx="11164399" cy="4030824"/>
          </a:xfrm>
        </p:spPr>
        <p:txBody>
          <a:bodyPr>
            <a:normAutofit/>
          </a:bodyPr>
          <a:lstStyle/>
          <a:p>
            <a:pPr marL="0" marR="0" indent="0">
              <a:spcBef>
                <a:spcPts val="0"/>
              </a:spcBef>
              <a:spcAft>
                <a:spcPts val="800"/>
              </a:spcAft>
              <a:buNone/>
            </a:pPr>
            <a:r>
              <a:rPr lang="en-US" sz="2200">
                <a:effectLst/>
                <a:latin typeface="Calibri" panose="020F0502020204030204" pitchFamily="34" charset="0"/>
                <a:ea typeface="Calibri" panose="020F0502020204030204" pitchFamily="34" charset="0"/>
                <a:cs typeface="Calibri" panose="020F0502020204030204" pitchFamily="34" charset="0"/>
              </a:rPr>
              <a:t>In April of 2022, the VMG WPVPC surveyed all ambulatory staff reporting through the Adult Ambulatory entity. More than 780 Reponses were received with excellent representation of all frontline roles and geographic locations. </a:t>
            </a:r>
          </a:p>
          <a:p>
            <a:pPr marL="0" marR="0" indent="0">
              <a:spcBef>
                <a:spcPts val="0"/>
              </a:spcBef>
              <a:spcAft>
                <a:spcPts val="800"/>
              </a:spcAft>
              <a:buNone/>
            </a:pPr>
            <a:r>
              <a:rPr lang="en-US" sz="2200">
                <a:effectLst/>
                <a:latin typeface="Calibri" panose="020F0502020204030204" pitchFamily="34" charset="0"/>
                <a:ea typeface="Calibri" panose="020F0502020204030204" pitchFamily="34" charset="0"/>
                <a:cs typeface="Calibri" panose="020F0502020204030204" pitchFamily="34" charset="0"/>
              </a:rPr>
              <a:t>370 individual selections were made for experiencing or witnessing a workplace violence event in the last year. </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800"/>
              </a:spcAft>
              <a:buNone/>
            </a:pPr>
            <a:r>
              <a:rPr lang="en-US" sz="2200">
                <a:effectLst/>
                <a:latin typeface="Calibri" panose="020F0502020204030204" pitchFamily="34" charset="0"/>
                <a:ea typeface="Calibri" panose="020F0502020204030204" pitchFamily="34" charset="0"/>
                <a:cs typeface="Calibri" panose="020F0502020204030204" pitchFamily="34" charset="0"/>
              </a:rPr>
              <a:t>From least prevalent to most, the responses were: </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200">
                <a:effectLst/>
                <a:latin typeface="Calibri" panose="020F0502020204030204" pitchFamily="34" charset="0"/>
                <a:ea typeface="Calibri" panose="020F0502020204030204" pitchFamily="34" charset="0"/>
                <a:cs typeface="Calibri" panose="020F0502020204030204" pitchFamily="34" charset="0"/>
              </a:rPr>
              <a:t>2% reported sexual violence- unwelcome sexual advances, requests for sexual favors, or other verbal or physical conduct of a sexual nature</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200">
                <a:effectLst/>
                <a:latin typeface="Calibri" panose="020F0502020204030204" pitchFamily="34" charset="0"/>
                <a:ea typeface="Calibri" panose="020F0502020204030204" pitchFamily="34" charset="0"/>
                <a:cs typeface="Calibri" panose="020F0502020204030204" pitchFamily="34" charset="0"/>
              </a:rPr>
              <a:t>2% reported stalking- harassing, spying</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200">
                <a:effectLst/>
                <a:latin typeface="Calibri" panose="020F0502020204030204" pitchFamily="34" charset="0"/>
                <a:ea typeface="Calibri" panose="020F0502020204030204" pitchFamily="34" charset="0"/>
                <a:cs typeface="Calibri" panose="020F0502020204030204" pitchFamily="34" charset="0"/>
              </a:rPr>
              <a:t>3% reported physical violence- hitting, spitting, shoving, grabbing, restraining</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200">
                <a:effectLst/>
                <a:latin typeface="Calibri" panose="020F0502020204030204" pitchFamily="34" charset="0"/>
                <a:ea typeface="Calibri" panose="020F0502020204030204" pitchFamily="34" charset="0"/>
                <a:cs typeface="Calibri" panose="020F0502020204030204" pitchFamily="34" charset="0"/>
              </a:rPr>
              <a:t>19% reported verbal violence- threats, name calling, blaming</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800"/>
              </a:spcAft>
              <a:buFont typeface="Symbol" panose="05050102010706020507" pitchFamily="18" charset="2"/>
              <a:buChar char=""/>
            </a:pPr>
            <a:r>
              <a:rPr lang="en-US" sz="2200">
                <a:effectLst/>
                <a:latin typeface="Calibri" panose="020F0502020204030204" pitchFamily="34" charset="0"/>
                <a:ea typeface="Calibri" panose="020F0502020204030204" pitchFamily="34" charset="0"/>
                <a:cs typeface="Calibri" panose="020F0502020204030204" pitchFamily="34" charset="0"/>
              </a:rPr>
              <a:t>21% reported emotional violence- bullying, manipulation, intimidation</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4064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2" descr="Background pattern&#10;&#10;Description automatically generated">
            <a:extLst>
              <a:ext uri="{FF2B5EF4-FFF2-40B4-BE49-F238E27FC236}">
                <a16:creationId xmlns:a16="http://schemas.microsoft.com/office/drawing/2014/main" id="{C3323ECD-F393-DD34-C632-8D60867EB6BA}"/>
              </a:ext>
            </a:extLst>
          </p:cNvPr>
          <p:cNvPicPr>
            <a:picLocks noChangeAspect="1"/>
          </p:cNvPicPr>
          <p:nvPr/>
        </p:nvPicPr>
        <p:blipFill rotWithShape="1">
          <a:blip r:embed="rId2">
            <a:duotone>
              <a:schemeClr val="bg2">
                <a:shade val="45000"/>
                <a:satMod val="135000"/>
              </a:schemeClr>
              <a:prstClr val="white"/>
            </a:duotone>
          </a:blip>
          <a:srcRect t="25000"/>
          <a:stretch/>
        </p:blipFill>
        <p:spPr>
          <a:xfrm>
            <a:off x="0" y="10"/>
            <a:ext cx="12191980" cy="6857990"/>
          </a:xfrm>
          <a:prstGeom prst="rect">
            <a:avLst/>
          </a:prstGeom>
        </p:spPr>
      </p:pic>
      <p:sp>
        <p:nvSpPr>
          <p:cNvPr id="19" name="Rectangle 16">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067F2D-AAB4-0AFD-B384-F3238CC3C00D}"/>
              </a:ext>
            </a:extLst>
          </p:cNvPr>
          <p:cNvSpPr>
            <a:spLocks noGrp="1"/>
          </p:cNvSpPr>
          <p:nvPr>
            <p:ph type="title"/>
          </p:nvPr>
        </p:nvSpPr>
        <p:spPr>
          <a:xfrm>
            <a:off x="58724" y="365125"/>
            <a:ext cx="12133256" cy="1325563"/>
          </a:xfrm>
        </p:spPr>
        <p:txBody>
          <a:bodyPr>
            <a:normAutofit/>
          </a:bodyPr>
          <a:lstStyle/>
          <a:p>
            <a:r>
              <a:rPr lang="en-US" dirty="0"/>
              <a:t>Current VMG Workplace Violence Prevention Efforts</a:t>
            </a:r>
          </a:p>
        </p:txBody>
      </p:sp>
      <p:graphicFrame>
        <p:nvGraphicFramePr>
          <p:cNvPr id="20" name="Content Placeholder 2">
            <a:extLst>
              <a:ext uri="{FF2B5EF4-FFF2-40B4-BE49-F238E27FC236}">
                <a16:creationId xmlns:a16="http://schemas.microsoft.com/office/drawing/2014/main" id="{0A0F3434-69F2-C952-1C44-4DDE1D95B19B}"/>
              </a:ext>
            </a:extLst>
          </p:cNvPr>
          <p:cNvGraphicFramePr>
            <a:graphicFrameLocks noGrp="1"/>
          </p:cNvGraphicFramePr>
          <p:nvPr>
            <p:ph idx="1"/>
            <p:extLst>
              <p:ext uri="{D42A27DB-BD31-4B8C-83A1-F6EECF244321}">
                <p14:modId xmlns:p14="http://schemas.microsoft.com/office/powerpoint/2010/main" val="71697886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tar: 5 Points 3">
            <a:extLst>
              <a:ext uri="{FF2B5EF4-FFF2-40B4-BE49-F238E27FC236}">
                <a16:creationId xmlns:a16="http://schemas.microsoft.com/office/drawing/2014/main" id="{E10A0C7D-F069-DDE5-2309-F9B456B32AEA}"/>
              </a:ext>
            </a:extLst>
          </p:cNvPr>
          <p:cNvSpPr/>
          <p:nvPr/>
        </p:nvSpPr>
        <p:spPr>
          <a:xfrm>
            <a:off x="671119" y="1690687"/>
            <a:ext cx="560664" cy="561349"/>
          </a:xfrm>
          <a:prstGeom prst="star5">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Star: 5 Points 5">
            <a:extLst>
              <a:ext uri="{FF2B5EF4-FFF2-40B4-BE49-F238E27FC236}">
                <a16:creationId xmlns:a16="http://schemas.microsoft.com/office/drawing/2014/main" id="{35E42F4A-9CEF-8DB8-1DD7-89F11BAE2589}"/>
              </a:ext>
            </a:extLst>
          </p:cNvPr>
          <p:cNvSpPr/>
          <p:nvPr/>
        </p:nvSpPr>
        <p:spPr>
          <a:xfrm>
            <a:off x="4321728" y="1690635"/>
            <a:ext cx="560664" cy="561349"/>
          </a:xfrm>
          <a:prstGeom prst="star5">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7869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168ADE-A043-7EEC-3F82-63E7F6EA52C6}"/>
              </a:ext>
            </a:extLst>
          </p:cNvPr>
          <p:cNvSpPr>
            <a:spLocks noGrp="1"/>
          </p:cNvSpPr>
          <p:nvPr>
            <p:ph type="title"/>
          </p:nvPr>
        </p:nvSpPr>
        <p:spPr>
          <a:xfrm>
            <a:off x="686834" y="1153572"/>
            <a:ext cx="3200400" cy="4461163"/>
          </a:xfrm>
        </p:spPr>
        <p:txBody>
          <a:bodyPr>
            <a:normAutofit/>
          </a:bodyPr>
          <a:lstStyle/>
          <a:p>
            <a:r>
              <a:rPr lang="en-US" sz="3700" dirty="0">
                <a:solidFill>
                  <a:srgbClr val="FFFFFF"/>
                </a:solidFill>
              </a:rPr>
              <a:t>Safety Action Planning: </a:t>
            </a:r>
            <a:br>
              <a:rPr lang="en-US" sz="3700" dirty="0">
                <a:solidFill>
                  <a:srgbClr val="FFFFFF"/>
                </a:solidFill>
              </a:rPr>
            </a:br>
            <a:br>
              <a:rPr lang="en-US" sz="3700" dirty="0">
                <a:solidFill>
                  <a:srgbClr val="FFFFFF"/>
                </a:solidFill>
              </a:rPr>
            </a:br>
            <a:r>
              <a:rPr lang="en-US" sz="3700" i="1" dirty="0">
                <a:solidFill>
                  <a:srgbClr val="FFFFFF"/>
                </a:solidFill>
                <a:effectLst>
                  <a:outerShdw blurRad="38100" dist="38100" dir="2700000" algn="tl">
                    <a:srgbClr val="000000">
                      <a:alpha val="43137"/>
                    </a:srgbClr>
                  </a:outerShdw>
                </a:effectLst>
              </a:rPr>
              <a:t>A trained response is a quick response</a:t>
            </a:r>
            <a:br>
              <a:rPr lang="en-US" sz="3700" dirty="0">
                <a:solidFill>
                  <a:srgbClr val="FFFFFF"/>
                </a:solidFill>
              </a:rPr>
            </a:br>
            <a:endParaRPr lang="en-US" sz="3700" dirty="0">
              <a:solidFill>
                <a:srgbClr val="FFFFFF"/>
              </a:solidFill>
            </a:endParaRPr>
          </a:p>
        </p:txBody>
      </p:sp>
      <p:sp>
        <p:nvSpPr>
          <p:cNvPr id="41" name="Arc 4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25E3B47-DBE3-3AA2-B62D-1036F02872D0}"/>
              </a:ext>
            </a:extLst>
          </p:cNvPr>
          <p:cNvSpPr>
            <a:spLocks noGrp="1"/>
          </p:cNvSpPr>
          <p:nvPr>
            <p:ph idx="1"/>
          </p:nvPr>
        </p:nvSpPr>
        <p:spPr>
          <a:xfrm>
            <a:off x="4447308" y="591344"/>
            <a:ext cx="6906491" cy="5585619"/>
          </a:xfrm>
        </p:spPr>
        <p:txBody>
          <a:bodyPr anchor="ctr">
            <a:normAutofit/>
          </a:bodyPr>
          <a:lstStyle/>
          <a:p>
            <a:pPr marL="342900" marR="0" lvl="0" indent="-342900">
              <a:spcBef>
                <a:spcPts val="0"/>
              </a:spcBef>
              <a:spcAft>
                <a:spcPts val="60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Our clinics have plans for what to do if events that threaten safety occur i.e., chemical spill, fire, and tornado</a:t>
            </a:r>
          </a:p>
          <a:p>
            <a:pPr marL="342900" marR="0" lvl="0" indent="-342900">
              <a:spcBef>
                <a:spcPts val="0"/>
              </a:spcBef>
              <a:spcAft>
                <a:spcPts val="60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Like the principles for fire drills or mock codes, the more healthcare workers prepare for workplace violence, the higher the chance they will remain safe during an emergency</a:t>
            </a:r>
          </a:p>
          <a:p>
            <a:pPr marL="342900" marR="0" lvl="0" indent="-342900">
              <a:spcBef>
                <a:spcPts val="0"/>
              </a:spcBef>
              <a:spcAft>
                <a:spcPts val="600"/>
              </a:spcAft>
              <a:buFont typeface="Symbol" panose="05050102010706020507" pitchFamily="18" charset="2"/>
              <a:buChar char=""/>
            </a:pPr>
            <a:r>
              <a:rPr lang="en-US" b="1" dirty="0">
                <a:effectLst/>
                <a:latin typeface="Calibri" panose="020F0502020204030204" pitchFamily="34" charset="0"/>
                <a:ea typeface="Calibri" panose="020F0502020204030204" pitchFamily="34" charset="0"/>
                <a:cs typeface="Times New Roman" panose="02020603050405020304" pitchFamily="18" charset="0"/>
              </a:rPr>
              <a:t>A trained response is a quick response</a:t>
            </a:r>
          </a:p>
        </p:txBody>
      </p:sp>
    </p:spTree>
    <p:extLst>
      <p:ext uri="{BB962C8B-B14F-4D97-AF65-F5344CB8AC3E}">
        <p14:creationId xmlns:p14="http://schemas.microsoft.com/office/powerpoint/2010/main" val="4258001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FCC2A958-DFE1-3227-D5D6-2AC6E88DA4BE}"/>
              </a:ext>
            </a:extLst>
          </p:cNvPr>
          <p:cNvPicPr>
            <a:picLocks noChangeAspect="1"/>
          </p:cNvPicPr>
          <p:nvPr/>
        </p:nvPicPr>
        <p:blipFill rotWithShape="1">
          <a:blip r:embed="rId2">
            <a:duotone>
              <a:schemeClr val="bg2">
                <a:shade val="45000"/>
                <a:satMod val="135000"/>
              </a:schemeClr>
              <a:prstClr val="white"/>
            </a:duotone>
          </a:blip>
          <a:srcRect t="8706" b="10067"/>
          <a:stretch/>
        </p:blipFill>
        <p:spPr>
          <a:xfrm>
            <a:off x="20" y="10"/>
            <a:ext cx="12191980" cy="6857990"/>
          </a:xfrm>
          <a:prstGeom prst="rect">
            <a:avLst/>
          </a:prstGeom>
        </p:spPr>
      </p:pic>
      <p:sp>
        <p:nvSpPr>
          <p:cNvPr id="61" name="Rectangle 56">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168ADE-A043-7EEC-3F82-63E7F6EA52C6}"/>
              </a:ext>
            </a:extLst>
          </p:cNvPr>
          <p:cNvSpPr>
            <a:spLocks noGrp="1"/>
          </p:cNvSpPr>
          <p:nvPr>
            <p:ph type="title"/>
          </p:nvPr>
        </p:nvSpPr>
        <p:spPr>
          <a:xfrm>
            <a:off x="838200" y="365125"/>
            <a:ext cx="10515600" cy="1325563"/>
          </a:xfrm>
        </p:spPr>
        <p:txBody>
          <a:bodyPr>
            <a:normAutofit/>
          </a:bodyPr>
          <a:lstStyle/>
          <a:p>
            <a:r>
              <a:rPr lang="en-US" dirty="0"/>
              <a:t>Clinic Specific Safety Action Plan</a:t>
            </a:r>
          </a:p>
        </p:txBody>
      </p:sp>
      <p:graphicFrame>
        <p:nvGraphicFramePr>
          <p:cNvPr id="52" name="Content Placeholder 2">
            <a:extLst>
              <a:ext uri="{FF2B5EF4-FFF2-40B4-BE49-F238E27FC236}">
                <a16:creationId xmlns:a16="http://schemas.microsoft.com/office/drawing/2014/main" id="{D60C0E14-0CB6-F85A-0B22-B79DFF5A47FB}"/>
              </a:ext>
            </a:extLst>
          </p:cNvPr>
          <p:cNvGraphicFramePr>
            <a:graphicFrameLocks noGrp="1"/>
          </p:cNvGraphicFramePr>
          <p:nvPr>
            <p:ph idx="1"/>
            <p:extLst>
              <p:ext uri="{D42A27DB-BD31-4B8C-83A1-F6EECF244321}">
                <p14:modId xmlns:p14="http://schemas.microsoft.com/office/powerpoint/2010/main" val="299935735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0376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B77A8-6E5A-1F71-52C2-5B6F93ED569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6983BD2-34BA-6B83-7973-2B417DD83082}"/>
              </a:ext>
            </a:extLst>
          </p:cNvPr>
          <p:cNvSpPr>
            <a:spLocks noGrp="1"/>
          </p:cNvSpPr>
          <p:nvPr>
            <p:ph idx="1"/>
          </p:nvPr>
        </p:nvSpPr>
        <p:spPr/>
        <p:txBody>
          <a:bodyPr/>
          <a:lstStyle/>
          <a:p>
            <a:endParaRPr lang="en-US" dirty="0"/>
          </a:p>
        </p:txBody>
      </p:sp>
      <p:pic>
        <p:nvPicPr>
          <p:cNvPr id="7" name="Picture 6">
            <a:extLst>
              <a:ext uri="{FF2B5EF4-FFF2-40B4-BE49-F238E27FC236}">
                <a16:creationId xmlns:a16="http://schemas.microsoft.com/office/drawing/2014/main" id="{61E11F56-6772-1F45-1CDF-F90B58D18F15}"/>
              </a:ext>
            </a:extLst>
          </p:cNvPr>
          <p:cNvPicPr>
            <a:picLocks noChangeAspect="1"/>
          </p:cNvPicPr>
          <p:nvPr/>
        </p:nvPicPr>
        <p:blipFill>
          <a:blip r:embed="rId2"/>
          <a:stretch>
            <a:fillRect/>
          </a:stretch>
        </p:blipFill>
        <p:spPr>
          <a:xfrm>
            <a:off x="3381557" y="167951"/>
            <a:ext cx="5221268" cy="6595726"/>
          </a:xfrm>
          <a:prstGeom prst="rect">
            <a:avLst/>
          </a:prstGeom>
          <a:ln>
            <a:solidFill>
              <a:schemeClr val="tx1"/>
            </a:solidFill>
          </a:ln>
        </p:spPr>
      </p:pic>
      <p:sp>
        <p:nvSpPr>
          <p:cNvPr id="8" name="TextBox 7">
            <a:extLst>
              <a:ext uri="{FF2B5EF4-FFF2-40B4-BE49-F238E27FC236}">
                <a16:creationId xmlns:a16="http://schemas.microsoft.com/office/drawing/2014/main" id="{36949B9F-4407-964B-ACD2-AA1B6E7E6BA4}"/>
              </a:ext>
            </a:extLst>
          </p:cNvPr>
          <p:cNvSpPr txBox="1"/>
          <p:nvPr/>
        </p:nvSpPr>
        <p:spPr>
          <a:xfrm>
            <a:off x="184558" y="1136783"/>
            <a:ext cx="3011648" cy="923330"/>
          </a:xfrm>
          <a:prstGeom prst="rect">
            <a:avLst/>
          </a:prstGeom>
          <a:noFill/>
        </p:spPr>
        <p:txBody>
          <a:bodyPr wrap="square" rtlCol="0">
            <a:spAutoFit/>
          </a:bodyPr>
          <a:lstStyle/>
          <a:p>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Workplace Violence Prevention: Safety Action Plan Template</a:t>
            </a:r>
            <a:endParaRPr lang="en-US" dirty="0"/>
          </a:p>
        </p:txBody>
      </p:sp>
    </p:spTree>
    <p:extLst>
      <p:ext uri="{BB962C8B-B14F-4D97-AF65-F5344CB8AC3E}">
        <p14:creationId xmlns:p14="http://schemas.microsoft.com/office/powerpoint/2010/main" val="113772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A666E-AF15-B4C6-F871-A954B90FEFD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31A6AAD-E207-1114-36DB-029C94B3068F}"/>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EC7DDA77-51EC-3406-B5BA-FC21538D1C8C}"/>
              </a:ext>
            </a:extLst>
          </p:cNvPr>
          <p:cNvPicPr>
            <a:picLocks noChangeAspect="1"/>
          </p:cNvPicPr>
          <p:nvPr/>
        </p:nvPicPr>
        <p:blipFill>
          <a:blip r:embed="rId2"/>
          <a:stretch>
            <a:fillRect/>
          </a:stretch>
        </p:blipFill>
        <p:spPr>
          <a:xfrm>
            <a:off x="3418973" y="158252"/>
            <a:ext cx="5202513" cy="6663893"/>
          </a:xfrm>
          <a:prstGeom prst="rect">
            <a:avLst/>
          </a:prstGeom>
          <a:ln>
            <a:solidFill>
              <a:schemeClr val="tx1"/>
            </a:solidFill>
          </a:ln>
        </p:spPr>
      </p:pic>
      <p:sp>
        <p:nvSpPr>
          <p:cNvPr id="6" name="TextBox 5">
            <a:extLst>
              <a:ext uri="{FF2B5EF4-FFF2-40B4-BE49-F238E27FC236}">
                <a16:creationId xmlns:a16="http://schemas.microsoft.com/office/drawing/2014/main" id="{101E928A-EE65-A741-FBD4-0BF54E119802}"/>
              </a:ext>
            </a:extLst>
          </p:cNvPr>
          <p:cNvSpPr txBox="1"/>
          <p:nvPr/>
        </p:nvSpPr>
        <p:spPr>
          <a:xfrm>
            <a:off x="184558" y="1136783"/>
            <a:ext cx="3011648" cy="923330"/>
          </a:xfrm>
          <a:prstGeom prst="rect">
            <a:avLst/>
          </a:prstGeom>
          <a:noFill/>
        </p:spPr>
        <p:txBody>
          <a:bodyPr wrap="square" rtlCol="0">
            <a:spAutoFit/>
          </a:bodyPr>
          <a:lstStyle/>
          <a:p>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Workplace Violence Prevention: Safety Action Plan Template</a:t>
            </a:r>
            <a:endParaRPr lang="en-US" dirty="0"/>
          </a:p>
        </p:txBody>
      </p:sp>
    </p:spTree>
    <p:extLst>
      <p:ext uri="{BB962C8B-B14F-4D97-AF65-F5344CB8AC3E}">
        <p14:creationId xmlns:p14="http://schemas.microsoft.com/office/powerpoint/2010/main" val="3141151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D008D-A792-5987-2868-8C5763468B2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3FB7F26-36B9-8AA9-7D8D-DABB2E9EBCAE}"/>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8FF663B-455C-3505-481E-07D3755EE8A8}"/>
              </a:ext>
            </a:extLst>
          </p:cNvPr>
          <p:cNvPicPr>
            <a:picLocks noChangeAspect="1"/>
          </p:cNvPicPr>
          <p:nvPr/>
        </p:nvPicPr>
        <p:blipFill>
          <a:blip r:embed="rId2"/>
          <a:stretch>
            <a:fillRect/>
          </a:stretch>
        </p:blipFill>
        <p:spPr>
          <a:xfrm>
            <a:off x="3444016" y="127368"/>
            <a:ext cx="5168140" cy="6682373"/>
          </a:xfrm>
          <a:prstGeom prst="rect">
            <a:avLst/>
          </a:prstGeom>
          <a:ln>
            <a:solidFill>
              <a:schemeClr val="tx1"/>
            </a:solidFill>
          </a:ln>
        </p:spPr>
      </p:pic>
      <p:sp>
        <p:nvSpPr>
          <p:cNvPr id="6" name="TextBox 5">
            <a:extLst>
              <a:ext uri="{FF2B5EF4-FFF2-40B4-BE49-F238E27FC236}">
                <a16:creationId xmlns:a16="http://schemas.microsoft.com/office/drawing/2014/main" id="{972047CD-5EBB-DBA9-9FAD-9575201A2046}"/>
              </a:ext>
            </a:extLst>
          </p:cNvPr>
          <p:cNvSpPr txBox="1"/>
          <p:nvPr/>
        </p:nvSpPr>
        <p:spPr>
          <a:xfrm>
            <a:off x="184558" y="1136783"/>
            <a:ext cx="3011648" cy="923330"/>
          </a:xfrm>
          <a:prstGeom prst="rect">
            <a:avLst/>
          </a:prstGeom>
          <a:noFill/>
        </p:spPr>
        <p:txBody>
          <a:bodyPr wrap="square" rtlCol="0">
            <a:spAutoFit/>
          </a:bodyPr>
          <a:lstStyle/>
          <a:p>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Workplace Violence Prevention: Safety Action Plan Template</a:t>
            </a:r>
            <a:endParaRPr lang="en-US" dirty="0"/>
          </a:p>
        </p:txBody>
      </p:sp>
    </p:spTree>
    <p:extLst>
      <p:ext uri="{BB962C8B-B14F-4D97-AF65-F5344CB8AC3E}">
        <p14:creationId xmlns:p14="http://schemas.microsoft.com/office/powerpoint/2010/main" val="3836619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9E7A4-9902-392B-D87F-05E378B5224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ED58BC-8365-5761-6CCB-F095D92F0FF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9412CF33-90B7-5F2C-A285-8500C1D84A2F}"/>
              </a:ext>
            </a:extLst>
          </p:cNvPr>
          <p:cNvPicPr>
            <a:picLocks noChangeAspect="1"/>
          </p:cNvPicPr>
          <p:nvPr/>
        </p:nvPicPr>
        <p:blipFill>
          <a:blip r:embed="rId2"/>
          <a:stretch>
            <a:fillRect/>
          </a:stretch>
        </p:blipFill>
        <p:spPr>
          <a:xfrm>
            <a:off x="3638939" y="183252"/>
            <a:ext cx="5180992" cy="6522053"/>
          </a:xfrm>
          <a:prstGeom prst="rect">
            <a:avLst/>
          </a:prstGeom>
          <a:ln>
            <a:solidFill>
              <a:schemeClr val="tx1"/>
            </a:solidFill>
          </a:ln>
        </p:spPr>
      </p:pic>
      <p:sp>
        <p:nvSpPr>
          <p:cNvPr id="6" name="TextBox 5">
            <a:extLst>
              <a:ext uri="{FF2B5EF4-FFF2-40B4-BE49-F238E27FC236}">
                <a16:creationId xmlns:a16="http://schemas.microsoft.com/office/drawing/2014/main" id="{F37EAB38-D54B-6F7A-ECF6-6E27AED2252E}"/>
              </a:ext>
            </a:extLst>
          </p:cNvPr>
          <p:cNvSpPr txBox="1"/>
          <p:nvPr/>
        </p:nvSpPr>
        <p:spPr>
          <a:xfrm>
            <a:off x="184558" y="1136783"/>
            <a:ext cx="3011648" cy="923330"/>
          </a:xfrm>
          <a:prstGeom prst="rect">
            <a:avLst/>
          </a:prstGeom>
          <a:noFill/>
        </p:spPr>
        <p:txBody>
          <a:bodyPr wrap="square" rtlCol="0">
            <a:spAutoFit/>
          </a:bodyPr>
          <a:lstStyle/>
          <a:p>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t>
            </a:r>
            <a:r>
              <a:rPr lang="en-US" sz="1800" b="1" dirty="0">
                <a:effectLst/>
                <a:latin typeface="Calibri" panose="020F0502020204030204" pitchFamily="34" charset="0"/>
                <a:ea typeface="Calibri" panose="020F0502020204030204" pitchFamily="34" charset="0"/>
                <a:cs typeface="Calibri" panose="020F0502020204030204" pitchFamily="34" charset="0"/>
              </a:rPr>
              <a:t>linic Specific Safety Action Plan:</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Leader Guide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306779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1492</TotalTime>
  <Words>431</Words>
  <Application>Microsoft Office PowerPoint</Application>
  <PresentationFormat>Widescreen</PresentationFormat>
  <Paragraphs>40</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Symbol</vt:lpstr>
      <vt:lpstr>Office Theme</vt:lpstr>
      <vt:lpstr>VMG Workplace Violence Prevention Committee: Safety Plan Updates</vt:lpstr>
      <vt:lpstr>VMG Specific Data</vt:lpstr>
      <vt:lpstr>Current VMG Workplace Violence Prevention Efforts</vt:lpstr>
      <vt:lpstr>Safety Action Planning:   A trained response is a quick response </vt:lpstr>
      <vt:lpstr>Clinic Specific Safety Action Plan</vt:lpstr>
      <vt:lpstr>PowerPoint Presentation</vt:lpstr>
      <vt:lpstr>PowerPoint Presentation</vt:lpstr>
      <vt:lpstr>PowerPoint Presentation</vt:lpstr>
      <vt:lpstr>PowerPoint Presentation</vt:lpstr>
      <vt:lpstr>PowerPoint Presentation</vt:lpstr>
      <vt:lpstr>PowerPoint Presentation</vt:lpstr>
      <vt:lpstr>Questions/ Feedback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Workplace Violence Prevention Committee: Safety Plan Updates</dc:title>
  <dc:creator>Berry, Corrie</dc:creator>
  <cp:lastModifiedBy>Berry, Corrie</cp:lastModifiedBy>
  <cp:revision>3</cp:revision>
  <dcterms:created xsi:type="dcterms:W3CDTF">2022-10-07T14:20:59Z</dcterms:created>
  <dcterms:modified xsi:type="dcterms:W3CDTF">2022-10-20T14:58:33Z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92c8cef-6f2b-4af1-b4ac-d815ff795cd6_Enabled">
    <vt:lpwstr>true</vt:lpwstr>
  </property>
  <property fmtid="{D5CDD505-2E9C-101B-9397-08002B2CF9AE}" pid="3" name="MSIP_Label_792c8cef-6f2b-4af1-b4ac-d815ff795cd6_SetDate">
    <vt:lpwstr>2022-10-07T14:20:59Z</vt:lpwstr>
  </property>
  <property fmtid="{D5CDD505-2E9C-101B-9397-08002B2CF9AE}" pid="4" name="MSIP_Label_792c8cef-6f2b-4af1-b4ac-d815ff795cd6_Method">
    <vt:lpwstr>Standard</vt:lpwstr>
  </property>
  <property fmtid="{D5CDD505-2E9C-101B-9397-08002B2CF9AE}" pid="5" name="MSIP_Label_792c8cef-6f2b-4af1-b4ac-d815ff795cd6_Name">
    <vt:lpwstr>VUMC General</vt:lpwstr>
  </property>
  <property fmtid="{D5CDD505-2E9C-101B-9397-08002B2CF9AE}" pid="6" name="MSIP_Label_792c8cef-6f2b-4af1-b4ac-d815ff795cd6_SiteId">
    <vt:lpwstr>ef575030-1424-4ed8-b83c-12c533d879ab</vt:lpwstr>
  </property>
  <property fmtid="{D5CDD505-2E9C-101B-9397-08002B2CF9AE}" pid="7" name="MSIP_Label_792c8cef-6f2b-4af1-b4ac-d815ff795cd6_ActionId">
    <vt:lpwstr>a359d711-2d6b-46eb-bf04-30573b35b379</vt:lpwstr>
  </property>
  <property fmtid="{D5CDD505-2E9C-101B-9397-08002B2CF9AE}" pid="8" name="MSIP_Label_792c8cef-6f2b-4af1-b4ac-d815ff795cd6_ContentBits">
    <vt:lpwstr>0</vt:lpwstr>
  </property>
</Properties>
</file>