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68" r:id="rId3"/>
    <p:sldId id="321" r:id="rId4"/>
    <p:sldId id="257" r:id="rId5"/>
    <p:sldId id="308" r:id="rId6"/>
    <p:sldId id="305" r:id="rId7"/>
    <p:sldId id="306" r:id="rId8"/>
    <p:sldId id="307" r:id="rId9"/>
    <p:sldId id="304" r:id="rId10"/>
    <p:sldId id="269" r:id="rId11"/>
    <p:sldId id="320" r:id="rId12"/>
    <p:sldId id="281" r:id="rId13"/>
    <p:sldId id="290" r:id="rId14"/>
    <p:sldId id="291" r:id="rId15"/>
    <p:sldId id="292" r:id="rId16"/>
    <p:sldId id="295" r:id="rId17"/>
    <p:sldId id="316" r:id="rId18"/>
    <p:sldId id="260" r:id="rId19"/>
    <p:sldId id="309" r:id="rId20"/>
    <p:sldId id="310" r:id="rId21"/>
    <p:sldId id="314" r:id="rId22"/>
    <p:sldId id="276" r:id="rId23"/>
    <p:sldId id="262" r:id="rId24"/>
    <p:sldId id="296" r:id="rId25"/>
    <p:sldId id="297" r:id="rId26"/>
    <p:sldId id="298" r:id="rId27"/>
    <p:sldId id="300" r:id="rId28"/>
    <p:sldId id="301" r:id="rId29"/>
    <p:sldId id="302" r:id="rId30"/>
    <p:sldId id="303" r:id="rId31"/>
    <p:sldId id="273" r:id="rId32"/>
    <p:sldId id="271" r:id="rId33"/>
    <p:sldId id="311" r:id="rId34"/>
    <p:sldId id="263" r:id="rId35"/>
    <p:sldId id="277" r:id="rId36"/>
    <p:sldId id="319" r:id="rId37"/>
    <p:sldId id="278" r:id="rId38"/>
    <p:sldId id="317" r:id="rId39"/>
    <p:sldId id="264" r:id="rId40"/>
    <p:sldId id="318" r:id="rId41"/>
    <p:sldId id="312" r:id="rId42"/>
    <p:sldId id="315" r:id="rId43"/>
    <p:sldId id="313" r:id="rId44"/>
    <p:sldId id="29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89"/>
  </p:normalViewPr>
  <p:slideViewPr>
    <p:cSldViewPr snapToGrid="0" snapToObjects="1">
      <p:cViewPr varScale="1">
        <p:scale>
          <a:sx n="80" d="100"/>
          <a:sy n="80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C838F-851A-9643-A5AB-10502D95F91D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FFDAF-6628-9F4C-BCA1-9DEFED5E8327}">
      <dgm:prSet phldrT="[Text]" custT="1"/>
      <dgm:spPr>
        <a:solidFill>
          <a:srgbClr val="FFFF00">
            <a:alpha val="91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sz="2800" dirty="0" smtClean="0"/>
            <a:t>Cardiovascular disease</a:t>
          </a:r>
          <a:endParaRPr lang="en-US" sz="2800" dirty="0"/>
        </a:p>
      </dgm:t>
    </dgm:pt>
    <dgm:pt modelId="{DBAC97E6-EC2D-9D47-93F0-D0466D0DB8B0}" type="parTrans" cxnId="{3CCC0988-0198-9948-8066-40740977EDA0}">
      <dgm:prSet/>
      <dgm:spPr/>
      <dgm:t>
        <a:bodyPr/>
        <a:lstStyle/>
        <a:p>
          <a:endParaRPr lang="en-US"/>
        </a:p>
      </dgm:t>
    </dgm:pt>
    <dgm:pt modelId="{F06A9B88-4D38-B44E-8CB3-18320BEFB8EB}" type="sibTrans" cxnId="{3CCC0988-0198-9948-8066-40740977EDA0}">
      <dgm:prSet/>
      <dgm:spPr/>
      <dgm:t>
        <a:bodyPr/>
        <a:lstStyle/>
        <a:p>
          <a:endParaRPr lang="en-US"/>
        </a:p>
      </dgm:t>
    </dgm:pt>
    <dgm:pt modelId="{559EE9C3-317B-4A40-9F71-02D78ACC5E01}">
      <dgm:prSet phldrT="[Text]" custT="1"/>
      <dgm:spPr>
        <a:solidFill>
          <a:srgbClr val="0096FF">
            <a:alpha val="47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pPr algn="r"/>
          <a:r>
            <a:rPr lang="en-US" sz="4200" dirty="0" smtClean="0"/>
            <a:t>Infectious Disease</a:t>
          </a:r>
        </a:p>
        <a:p>
          <a:pPr algn="r"/>
          <a:endParaRPr lang="en-US" sz="4200" dirty="0" smtClean="0"/>
        </a:p>
      </dgm:t>
    </dgm:pt>
    <dgm:pt modelId="{CCA01DF1-FFA3-4042-AF24-E48BCCAFFEFA}" type="parTrans" cxnId="{1913C5FE-20C4-9C47-AEE4-A74B2CFFF253}">
      <dgm:prSet/>
      <dgm:spPr/>
      <dgm:t>
        <a:bodyPr/>
        <a:lstStyle/>
        <a:p>
          <a:endParaRPr lang="en-US"/>
        </a:p>
      </dgm:t>
    </dgm:pt>
    <dgm:pt modelId="{DA39CB8F-2C89-4C46-AD22-27656EF39A23}" type="sibTrans" cxnId="{1913C5FE-20C4-9C47-AEE4-A74B2CFFF253}">
      <dgm:prSet/>
      <dgm:spPr/>
      <dgm:t>
        <a:bodyPr/>
        <a:lstStyle/>
        <a:p>
          <a:endParaRPr lang="en-US"/>
        </a:p>
      </dgm:t>
    </dgm:pt>
    <dgm:pt modelId="{0AA32773-096E-0640-ADBE-5144D119C2C7}">
      <dgm:prSet phldrT="[Text]"/>
      <dgm:spPr>
        <a:solidFill>
          <a:srgbClr val="FFFF00">
            <a:alpha val="91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sz="4200" dirty="0" smtClean="0"/>
            <a:t>Primary Care</a:t>
          </a:r>
          <a:endParaRPr lang="en-US" sz="4200" dirty="0"/>
        </a:p>
      </dgm:t>
    </dgm:pt>
    <dgm:pt modelId="{B7003AF3-726E-6145-9742-4F9C4BE6BCC7}" type="parTrans" cxnId="{84A5A5D0-A66D-BE42-9D48-7055FC4EC7BA}">
      <dgm:prSet/>
      <dgm:spPr/>
      <dgm:t>
        <a:bodyPr/>
        <a:lstStyle/>
        <a:p>
          <a:endParaRPr lang="en-US"/>
        </a:p>
      </dgm:t>
    </dgm:pt>
    <dgm:pt modelId="{66BE4234-7DD8-BA4A-9BA8-FFAD181071EB}" type="sibTrans" cxnId="{84A5A5D0-A66D-BE42-9D48-7055FC4EC7BA}">
      <dgm:prSet/>
      <dgm:spPr/>
      <dgm:t>
        <a:bodyPr/>
        <a:lstStyle/>
        <a:p>
          <a:endParaRPr lang="en-US"/>
        </a:p>
      </dgm:t>
    </dgm:pt>
    <dgm:pt modelId="{AFCC969F-03F2-4543-B149-22ECACAFF0A2}">
      <dgm:prSet phldrT="[Text]" custT="1"/>
      <dgm:spPr>
        <a:solidFill>
          <a:srgbClr val="FFFF00">
            <a:alpha val="91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sz="2800" dirty="0" smtClean="0"/>
            <a:t>Hypertension</a:t>
          </a:r>
          <a:endParaRPr lang="en-US" sz="2800" dirty="0"/>
        </a:p>
      </dgm:t>
    </dgm:pt>
    <dgm:pt modelId="{6100E044-0998-6E42-91F5-FF54FD6F1432}" type="parTrans" cxnId="{F41D14D9-2E9D-3044-AF52-8ABD95D5456B}">
      <dgm:prSet/>
      <dgm:spPr/>
      <dgm:t>
        <a:bodyPr/>
        <a:lstStyle/>
        <a:p>
          <a:endParaRPr lang="en-US"/>
        </a:p>
      </dgm:t>
    </dgm:pt>
    <dgm:pt modelId="{BEBBA8D7-0EC1-4849-97BD-25DB3ECE9CAB}" type="sibTrans" cxnId="{F41D14D9-2E9D-3044-AF52-8ABD95D5456B}">
      <dgm:prSet/>
      <dgm:spPr/>
      <dgm:t>
        <a:bodyPr/>
        <a:lstStyle/>
        <a:p>
          <a:endParaRPr lang="en-US"/>
        </a:p>
      </dgm:t>
    </dgm:pt>
    <dgm:pt modelId="{B65645D5-591F-144A-8D93-326C4060AF51}">
      <dgm:prSet phldrT="[Text]" custT="1"/>
      <dgm:spPr>
        <a:solidFill>
          <a:srgbClr val="FFFF00">
            <a:alpha val="91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sz="2800" dirty="0" smtClean="0"/>
            <a:t>Hyperlipidemia</a:t>
          </a:r>
          <a:endParaRPr lang="en-US" sz="2800" dirty="0"/>
        </a:p>
      </dgm:t>
    </dgm:pt>
    <dgm:pt modelId="{2A967E40-8298-1A42-BD2B-06266145772E}" type="parTrans" cxnId="{AEDF9619-054F-434B-A6C5-DEE36F6878DC}">
      <dgm:prSet/>
      <dgm:spPr/>
      <dgm:t>
        <a:bodyPr/>
        <a:lstStyle/>
        <a:p>
          <a:endParaRPr lang="en-US"/>
        </a:p>
      </dgm:t>
    </dgm:pt>
    <dgm:pt modelId="{320C155F-5004-6847-B4DE-ABB8EA579734}" type="sibTrans" cxnId="{AEDF9619-054F-434B-A6C5-DEE36F6878DC}">
      <dgm:prSet/>
      <dgm:spPr/>
      <dgm:t>
        <a:bodyPr/>
        <a:lstStyle/>
        <a:p>
          <a:endParaRPr lang="en-US"/>
        </a:p>
      </dgm:t>
    </dgm:pt>
    <dgm:pt modelId="{ABDA4450-BA3E-7548-9B68-B5FF13F4E9E1}">
      <dgm:prSet phldrT="[Text]" custT="1"/>
      <dgm:spPr>
        <a:solidFill>
          <a:srgbClr val="FFFF00">
            <a:alpha val="91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sz="2800" dirty="0" smtClean="0"/>
            <a:t>Coronary artery disease</a:t>
          </a:r>
          <a:endParaRPr lang="en-US" sz="2800" dirty="0"/>
        </a:p>
      </dgm:t>
    </dgm:pt>
    <dgm:pt modelId="{36443E14-7CE1-DF4D-8570-4283E35D587F}" type="parTrans" cxnId="{637FB3AB-57E4-4D43-ABE3-F268193B372D}">
      <dgm:prSet/>
      <dgm:spPr/>
      <dgm:t>
        <a:bodyPr/>
        <a:lstStyle/>
        <a:p>
          <a:endParaRPr lang="en-US"/>
        </a:p>
      </dgm:t>
    </dgm:pt>
    <dgm:pt modelId="{31ACEA61-6D5B-7844-B8EB-FBDBFCF9623C}" type="sibTrans" cxnId="{637FB3AB-57E4-4D43-ABE3-F268193B372D}">
      <dgm:prSet/>
      <dgm:spPr/>
      <dgm:t>
        <a:bodyPr/>
        <a:lstStyle/>
        <a:p>
          <a:endParaRPr lang="en-US"/>
        </a:p>
      </dgm:t>
    </dgm:pt>
    <dgm:pt modelId="{4799AAFB-9A90-D249-89B1-7FF2403BF44F}">
      <dgm:prSet phldrT="[Text]" custT="1"/>
      <dgm:spPr>
        <a:solidFill>
          <a:srgbClr val="FFFF00">
            <a:alpha val="91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sz="2800" dirty="0" smtClean="0"/>
            <a:t>Diabetes mellitus</a:t>
          </a:r>
          <a:endParaRPr lang="en-US" sz="2800" dirty="0"/>
        </a:p>
      </dgm:t>
    </dgm:pt>
    <dgm:pt modelId="{41B489E2-5436-AE46-BE6D-6A27EACA1E8B}" type="parTrans" cxnId="{19731028-FED8-AC41-80CB-433404D41215}">
      <dgm:prSet/>
      <dgm:spPr/>
      <dgm:t>
        <a:bodyPr/>
        <a:lstStyle/>
        <a:p>
          <a:endParaRPr lang="en-US"/>
        </a:p>
      </dgm:t>
    </dgm:pt>
    <dgm:pt modelId="{DFFE422C-29D6-9845-888B-169095139B40}" type="sibTrans" cxnId="{19731028-FED8-AC41-80CB-433404D41215}">
      <dgm:prSet/>
      <dgm:spPr/>
      <dgm:t>
        <a:bodyPr/>
        <a:lstStyle/>
        <a:p>
          <a:endParaRPr lang="en-US"/>
        </a:p>
      </dgm:t>
    </dgm:pt>
    <dgm:pt modelId="{357D9531-D68A-DE40-A92F-35A891792C34}">
      <dgm:prSet phldrT="[Text]" custT="1"/>
      <dgm:spPr>
        <a:solidFill>
          <a:srgbClr val="0096FF">
            <a:alpha val="47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pPr algn="r"/>
          <a:r>
            <a:rPr lang="en-US" sz="2800" dirty="0" smtClean="0"/>
            <a:t>HIV</a:t>
          </a:r>
          <a:endParaRPr lang="en-US" sz="2800" dirty="0"/>
        </a:p>
      </dgm:t>
    </dgm:pt>
    <dgm:pt modelId="{5843F079-CBEE-F74B-8860-8A9717DF1893}" type="parTrans" cxnId="{58935CD1-8A27-3E42-98E0-F20CC229C0E2}">
      <dgm:prSet/>
      <dgm:spPr/>
      <dgm:t>
        <a:bodyPr/>
        <a:lstStyle/>
        <a:p>
          <a:endParaRPr lang="en-US"/>
        </a:p>
      </dgm:t>
    </dgm:pt>
    <dgm:pt modelId="{4F3A3311-C7D2-6740-A961-8410310B44B5}" type="sibTrans" cxnId="{58935CD1-8A27-3E42-98E0-F20CC229C0E2}">
      <dgm:prSet/>
      <dgm:spPr/>
      <dgm:t>
        <a:bodyPr/>
        <a:lstStyle/>
        <a:p>
          <a:endParaRPr lang="en-US"/>
        </a:p>
      </dgm:t>
    </dgm:pt>
    <dgm:pt modelId="{6684C3A9-597F-F24F-AED2-CA8A0E08B25E}">
      <dgm:prSet phldrT="[Text]" custT="1"/>
      <dgm:spPr>
        <a:solidFill>
          <a:srgbClr val="0096FF">
            <a:alpha val="47000"/>
          </a:srgbClr>
        </a:solidFill>
        <a:ln w="31750">
          <a:solidFill>
            <a:schemeClr val="bg1"/>
          </a:solidFill>
        </a:ln>
      </dgm:spPr>
      <dgm:t>
        <a:bodyPr/>
        <a:lstStyle/>
        <a:p>
          <a:pPr algn="r"/>
          <a:r>
            <a:rPr lang="en-US" sz="2800" dirty="0" smtClean="0"/>
            <a:t>Hepatitis B</a:t>
          </a:r>
          <a:endParaRPr lang="en-US" sz="2800" dirty="0"/>
        </a:p>
      </dgm:t>
    </dgm:pt>
    <dgm:pt modelId="{DB5F5067-14DF-364B-BAD3-9B026CAF59E6}" type="parTrans" cxnId="{3D4F147E-723F-5B4C-93C8-8F5B23B1A7FA}">
      <dgm:prSet/>
      <dgm:spPr/>
      <dgm:t>
        <a:bodyPr/>
        <a:lstStyle/>
        <a:p>
          <a:endParaRPr lang="en-US"/>
        </a:p>
      </dgm:t>
    </dgm:pt>
    <dgm:pt modelId="{06CFC61E-2667-E948-A9F8-7FED9F42494E}" type="sibTrans" cxnId="{3D4F147E-723F-5B4C-93C8-8F5B23B1A7FA}">
      <dgm:prSet/>
      <dgm:spPr/>
      <dgm:t>
        <a:bodyPr/>
        <a:lstStyle/>
        <a:p>
          <a:endParaRPr lang="en-US"/>
        </a:p>
      </dgm:t>
    </dgm:pt>
    <dgm:pt modelId="{0BA6372F-3C38-3544-8312-7401F6BA8E38}" type="pres">
      <dgm:prSet presAssocID="{2F8C838F-851A-9643-A5AB-10502D95F9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23049-B574-D94E-B6F9-A4B806B0B3F2}" type="pres">
      <dgm:prSet presAssocID="{0AA32773-096E-0640-ADBE-5144D119C2C7}" presName="circ1" presStyleLbl="vennNode1" presStyleIdx="0" presStyleCnt="2" custScaleX="117550" custLinFactNeighborX="2264" custLinFactNeighborY="579"/>
      <dgm:spPr/>
      <dgm:t>
        <a:bodyPr/>
        <a:lstStyle/>
        <a:p>
          <a:endParaRPr lang="en-US"/>
        </a:p>
      </dgm:t>
    </dgm:pt>
    <dgm:pt modelId="{3C161483-7B50-7241-BD26-D384584D348E}" type="pres">
      <dgm:prSet presAssocID="{0AA32773-096E-0640-ADBE-5144D119C2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3BE37-7C45-1244-81E9-51E0B83A1D98}" type="pres">
      <dgm:prSet presAssocID="{559EE9C3-317B-4A40-9F71-02D78ACC5E01}" presName="circ2" presStyleLbl="vennNode1" presStyleIdx="1" presStyleCnt="2" custScaleX="115138" custLinFactNeighborX="13572" custLinFactNeighborY="-746"/>
      <dgm:spPr/>
      <dgm:t>
        <a:bodyPr/>
        <a:lstStyle/>
        <a:p>
          <a:endParaRPr lang="en-US"/>
        </a:p>
      </dgm:t>
    </dgm:pt>
    <dgm:pt modelId="{1E4154B8-CEB0-9E45-953A-1AA2DE63A820}" type="pres">
      <dgm:prSet presAssocID="{559EE9C3-317B-4A40-9F71-02D78ACC5E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F147E-723F-5B4C-93C8-8F5B23B1A7FA}" srcId="{559EE9C3-317B-4A40-9F71-02D78ACC5E01}" destId="{6684C3A9-597F-F24F-AED2-CA8A0E08B25E}" srcOrd="1" destOrd="0" parTransId="{DB5F5067-14DF-364B-BAD3-9B026CAF59E6}" sibTransId="{06CFC61E-2667-E948-A9F8-7FED9F42494E}"/>
    <dgm:cxn modelId="{51B0EF24-9BB5-C040-8FF0-F77B492F9D54}" type="presOf" srcId="{2F8C838F-851A-9643-A5AB-10502D95F91D}" destId="{0BA6372F-3C38-3544-8312-7401F6BA8E38}" srcOrd="0" destOrd="0" presId="urn:microsoft.com/office/officeart/2005/8/layout/venn1"/>
    <dgm:cxn modelId="{637FB3AB-57E4-4D43-ABE3-F268193B372D}" srcId="{24BFFDAF-6628-9F4C-BCA1-9DEFED5E8327}" destId="{ABDA4450-BA3E-7548-9B68-B5FF13F4E9E1}" srcOrd="2" destOrd="0" parTransId="{36443E14-7CE1-DF4D-8570-4283E35D587F}" sibTransId="{31ACEA61-6D5B-7844-B8EB-FBDBFCF9623C}"/>
    <dgm:cxn modelId="{3136DCEC-0B88-7A4E-80B8-1D593214A1B1}" type="presOf" srcId="{4799AAFB-9A90-D249-89B1-7FF2403BF44F}" destId="{3C161483-7B50-7241-BD26-D384584D348E}" srcOrd="1" destOrd="5" presId="urn:microsoft.com/office/officeart/2005/8/layout/venn1"/>
    <dgm:cxn modelId="{0971CBFA-A925-074F-B381-C95A1EEB418C}" type="presOf" srcId="{AFCC969F-03F2-4543-B149-22ECACAFF0A2}" destId="{25D23049-B574-D94E-B6F9-A4B806B0B3F2}" srcOrd="0" destOrd="2" presId="urn:microsoft.com/office/officeart/2005/8/layout/venn1"/>
    <dgm:cxn modelId="{19731028-FED8-AC41-80CB-433404D41215}" srcId="{0AA32773-096E-0640-ADBE-5144D119C2C7}" destId="{4799AAFB-9A90-D249-89B1-7FF2403BF44F}" srcOrd="1" destOrd="0" parTransId="{41B489E2-5436-AE46-BE6D-6A27EACA1E8B}" sibTransId="{DFFE422C-29D6-9845-888B-169095139B40}"/>
    <dgm:cxn modelId="{BD8086F8-1C77-9943-893D-2F6C55D60322}" type="presOf" srcId="{ABDA4450-BA3E-7548-9B68-B5FF13F4E9E1}" destId="{25D23049-B574-D94E-B6F9-A4B806B0B3F2}" srcOrd="0" destOrd="4" presId="urn:microsoft.com/office/officeart/2005/8/layout/venn1"/>
    <dgm:cxn modelId="{01202D9A-A1AC-1546-B8FF-FF1A4D785242}" type="presOf" srcId="{ABDA4450-BA3E-7548-9B68-B5FF13F4E9E1}" destId="{3C161483-7B50-7241-BD26-D384584D348E}" srcOrd="1" destOrd="4" presId="urn:microsoft.com/office/officeart/2005/8/layout/venn1"/>
    <dgm:cxn modelId="{5EEB4735-2C76-D144-85AD-0DB3AEBF2F51}" type="presOf" srcId="{357D9531-D68A-DE40-A92F-35A891792C34}" destId="{01E3BE37-7C45-1244-81E9-51E0B83A1D98}" srcOrd="0" destOrd="1" presId="urn:microsoft.com/office/officeart/2005/8/layout/venn1"/>
    <dgm:cxn modelId="{F65ECD7D-C947-7B42-9675-AE75BE5C931F}" type="presOf" srcId="{4799AAFB-9A90-D249-89B1-7FF2403BF44F}" destId="{25D23049-B574-D94E-B6F9-A4B806B0B3F2}" srcOrd="0" destOrd="5" presId="urn:microsoft.com/office/officeart/2005/8/layout/venn1"/>
    <dgm:cxn modelId="{09EA6B8D-5849-6345-80E6-DE6CA3BFA8C3}" type="presOf" srcId="{B65645D5-591F-144A-8D93-326C4060AF51}" destId="{25D23049-B574-D94E-B6F9-A4B806B0B3F2}" srcOrd="0" destOrd="3" presId="urn:microsoft.com/office/officeart/2005/8/layout/venn1"/>
    <dgm:cxn modelId="{5BF6AF6F-3B10-6E45-9A94-739313655532}" type="presOf" srcId="{B65645D5-591F-144A-8D93-326C4060AF51}" destId="{3C161483-7B50-7241-BD26-D384584D348E}" srcOrd="1" destOrd="3" presId="urn:microsoft.com/office/officeart/2005/8/layout/venn1"/>
    <dgm:cxn modelId="{F41D14D9-2E9D-3044-AF52-8ABD95D5456B}" srcId="{24BFFDAF-6628-9F4C-BCA1-9DEFED5E8327}" destId="{AFCC969F-03F2-4543-B149-22ECACAFF0A2}" srcOrd="0" destOrd="0" parTransId="{6100E044-0998-6E42-91F5-FF54FD6F1432}" sibTransId="{BEBBA8D7-0EC1-4849-97BD-25DB3ECE9CAB}"/>
    <dgm:cxn modelId="{D31929E3-EEC4-AD4B-95B3-801B3E5AF904}" type="presOf" srcId="{24BFFDAF-6628-9F4C-BCA1-9DEFED5E8327}" destId="{3C161483-7B50-7241-BD26-D384584D348E}" srcOrd="1" destOrd="1" presId="urn:microsoft.com/office/officeart/2005/8/layout/venn1"/>
    <dgm:cxn modelId="{64E010AC-DDB7-F244-ADA9-69B5B5B6A40B}" type="presOf" srcId="{0AA32773-096E-0640-ADBE-5144D119C2C7}" destId="{3C161483-7B50-7241-BD26-D384584D348E}" srcOrd="1" destOrd="0" presId="urn:microsoft.com/office/officeart/2005/8/layout/venn1"/>
    <dgm:cxn modelId="{A10C3980-AD92-EF40-A4B6-04339A5561E8}" type="presOf" srcId="{357D9531-D68A-DE40-A92F-35A891792C34}" destId="{1E4154B8-CEB0-9E45-953A-1AA2DE63A820}" srcOrd="1" destOrd="1" presId="urn:microsoft.com/office/officeart/2005/8/layout/venn1"/>
    <dgm:cxn modelId="{8DC12643-8B40-0546-A3FC-3941D2695075}" type="presOf" srcId="{559EE9C3-317B-4A40-9F71-02D78ACC5E01}" destId="{1E4154B8-CEB0-9E45-953A-1AA2DE63A820}" srcOrd="1" destOrd="0" presId="urn:microsoft.com/office/officeart/2005/8/layout/venn1"/>
    <dgm:cxn modelId="{3CCC0988-0198-9948-8066-40740977EDA0}" srcId="{0AA32773-096E-0640-ADBE-5144D119C2C7}" destId="{24BFFDAF-6628-9F4C-BCA1-9DEFED5E8327}" srcOrd="0" destOrd="0" parTransId="{DBAC97E6-EC2D-9D47-93F0-D0466D0DB8B0}" sibTransId="{F06A9B88-4D38-B44E-8CB3-18320BEFB8EB}"/>
    <dgm:cxn modelId="{9FB065C4-3ECA-AA40-BACC-2E4872658600}" type="presOf" srcId="{24BFFDAF-6628-9F4C-BCA1-9DEFED5E8327}" destId="{25D23049-B574-D94E-B6F9-A4B806B0B3F2}" srcOrd="0" destOrd="1" presId="urn:microsoft.com/office/officeart/2005/8/layout/venn1"/>
    <dgm:cxn modelId="{EB599228-2D64-B440-B6E9-5C6C4E91B0D6}" type="presOf" srcId="{AFCC969F-03F2-4543-B149-22ECACAFF0A2}" destId="{3C161483-7B50-7241-BD26-D384584D348E}" srcOrd="1" destOrd="2" presId="urn:microsoft.com/office/officeart/2005/8/layout/venn1"/>
    <dgm:cxn modelId="{EE835E08-F6CE-8E4C-ADCD-305618BB868B}" type="presOf" srcId="{0AA32773-096E-0640-ADBE-5144D119C2C7}" destId="{25D23049-B574-D94E-B6F9-A4B806B0B3F2}" srcOrd="0" destOrd="0" presId="urn:microsoft.com/office/officeart/2005/8/layout/venn1"/>
    <dgm:cxn modelId="{69C1FF35-B611-E24A-8CA6-6538A58074F3}" type="presOf" srcId="{559EE9C3-317B-4A40-9F71-02D78ACC5E01}" destId="{01E3BE37-7C45-1244-81E9-51E0B83A1D98}" srcOrd="0" destOrd="0" presId="urn:microsoft.com/office/officeart/2005/8/layout/venn1"/>
    <dgm:cxn modelId="{BE95866C-2C34-B646-AFB8-2E068A2DA746}" type="presOf" srcId="{6684C3A9-597F-F24F-AED2-CA8A0E08B25E}" destId="{01E3BE37-7C45-1244-81E9-51E0B83A1D98}" srcOrd="0" destOrd="2" presId="urn:microsoft.com/office/officeart/2005/8/layout/venn1"/>
    <dgm:cxn modelId="{1913C5FE-20C4-9C47-AEE4-A74B2CFFF253}" srcId="{2F8C838F-851A-9643-A5AB-10502D95F91D}" destId="{559EE9C3-317B-4A40-9F71-02D78ACC5E01}" srcOrd="1" destOrd="0" parTransId="{CCA01DF1-FFA3-4042-AF24-E48BCCAFFEFA}" sibTransId="{DA39CB8F-2C89-4C46-AD22-27656EF39A23}"/>
    <dgm:cxn modelId="{58935CD1-8A27-3E42-98E0-F20CC229C0E2}" srcId="{559EE9C3-317B-4A40-9F71-02D78ACC5E01}" destId="{357D9531-D68A-DE40-A92F-35A891792C34}" srcOrd="0" destOrd="0" parTransId="{5843F079-CBEE-F74B-8860-8A9717DF1893}" sibTransId="{4F3A3311-C7D2-6740-A961-8410310B44B5}"/>
    <dgm:cxn modelId="{B580E02E-8D0B-6245-A16E-70E490A5D1DC}" type="presOf" srcId="{6684C3A9-597F-F24F-AED2-CA8A0E08B25E}" destId="{1E4154B8-CEB0-9E45-953A-1AA2DE63A820}" srcOrd="1" destOrd="2" presId="urn:microsoft.com/office/officeart/2005/8/layout/venn1"/>
    <dgm:cxn modelId="{84A5A5D0-A66D-BE42-9D48-7055FC4EC7BA}" srcId="{2F8C838F-851A-9643-A5AB-10502D95F91D}" destId="{0AA32773-096E-0640-ADBE-5144D119C2C7}" srcOrd="0" destOrd="0" parTransId="{B7003AF3-726E-6145-9742-4F9C4BE6BCC7}" sibTransId="{66BE4234-7DD8-BA4A-9BA8-FFAD181071EB}"/>
    <dgm:cxn modelId="{AEDF9619-054F-434B-A6C5-DEE36F6878DC}" srcId="{24BFFDAF-6628-9F4C-BCA1-9DEFED5E8327}" destId="{B65645D5-591F-144A-8D93-326C4060AF51}" srcOrd="1" destOrd="0" parTransId="{2A967E40-8298-1A42-BD2B-06266145772E}" sibTransId="{320C155F-5004-6847-B4DE-ABB8EA579734}"/>
    <dgm:cxn modelId="{6F27B2D9-AFA1-EC49-A120-230D2DA5FAFA}" type="presParOf" srcId="{0BA6372F-3C38-3544-8312-7401F6BA8E38}" destId="{25D23049-B574-D94E-B6F9-A4B806B0B3F2}" srcOrd="0" destOrd="0" presId="urn:microsoft.com/office/officeart/2005/8/layout/venn1"/>
    <dgm:cxn modelId="{A0700C36-6E1D-7645-865E-D52FF6F81F5D}" type="presParOf" srcId="{0BA6372F-3C38-3544-8312-7401F6BA8E38}" destId="{3C161483-7B50-7241-BD26-D384584D348E}" srcOrd="1" destOrd="0" presId="urn:microsoft.com/office/officeart/2005/8/layout/venn1"/>
    <dgm:cxn modelId="{8F94C442-F014-B047-947E-0486B78A7CC1}" type="presParOf" srcId="{0BA6372F-3C38-3544-8312-7401F6BA8E38}" destId="{01E3BE37-7C45-1244-81E9-51E0B83A1D98}" srcOrd="2" destOrd="0" presId="urn:microsoft.com/office/officeart/2005/8/layout/venn1"/>
    <dgm:cxn modelId="{B70A2622-531F-304E-9309-D52D018DD2FF}" type="presParOf" srcId="{0BA6372F-3C38-3544-8312-7401F6BA8E38}" destId="{1E4154B8-CEB0-9E45-953A-1AA2DE63A82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3049-B574-D94E-B6F9-A4B806B0B3F2}">
      <dsp:nvSpPr>
        <dsp:cNvPr id="0" name=""/>
        <dsp:cNvSpPr/>
      </dsp:nvSpPr>
      <dsp:spPr>
        <a:xfrm>
          <a:off x="805663" y="31472"/>
          <a:ext cx="6763669" cy="5753865"/>
        </a:xfrm>
        <a:prstGeom prst="ellipse">
          <a:avLst/>
        </a:prstGeom>
        <a:solidFill>
          <a:srgbClr val="FFFF00">
            <a:alpha val="91000"/>
          </a:srgbClr>
        </a:solidFill>
        <a:ln w="31750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Primary Care</a:t>
          </a:r>
          <a:endParaRPr lang="en-US" sz="4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Cardiovascular disease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Hypertension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Hyperlipidemia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Coronary artery disease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Diabetes mellitus</a:t>
          </a:r>
          <a:endParaRPr lang="en-US" sz="2800" kern="1200" dirty="0"/>
        </a:p>
      </dsp:txBody>
      <dsp:txXfrm>
        <a:off x="1750139" y="709976"/>
        <a:ext cx="3899773" cy="4396856"/>
      </dsp:txXfrm>
    </dsp:sp>
    <dsp:sp modelId="{01E3BE37-7C45-1244-81E9-51E0B83A1D98}">
      <dsp:nvSpPr>
        <dsp:cNvPr id="0" name=""/>
        <dsp:cNvSpPr/>
      </dsp:nvSpPr>
      <dsp:spPr>
        <a:xfrm>
          <a:off x="5567114" y="0"/>
          <a:ext cx="6624885" cy="5753865"/>
        </a:xfrm>
        <a:prstGeom prst="ellipse">
          <a:avLst/>
        </a:prstGeom>
        <a:solidFill>
          <a:srgbClr val="0096FF">
            <a:alpha val="47000"/>
          </a:srgbClr>
        </a:solidFill>
        <a:ln w="31750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Infectious Disease</a:t>
          </a:r>
        </a:p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 smtClean="0"/>
        </a:p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HIV</a:t>
          </a:r>
          <a:endParaRPr lang="en-US" sz="2800" kern="1200" dirty="0"/>
        </a:p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Hepatitis B</a:t>
          </a:r>
          <a:endParaRPr lang="en-US" sz="2800" kern="1200" dirty="0"/>
        </a:p>
      </dsp:txBody>
      <dsp:txXfrm>
        <a:off x="7447149" y="678504"/>
        <a:ext cx="3819754" cy="439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A824-EBBF-D845-8A00-56DF588DF9B2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E50CB-0FA1-E249-80AE-18700779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Catch things like cannabis</a:t>
            </a:r>
            <a:r>
              <a:rPr lang="en-US" baseline="0" dirty="0" smtClean="0"/>
              <a:t> hyperemesis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00"/>
                </a:solidFill>
              </a:rPr>
              <a:t>Gaps? Psychiatric care, multidisciplinary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add points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Pulm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copd</a:t>
            </a:r>
            <a:r>
              <a:rPr lang="en-US" baseline="0" dirty="0" smtClean="0"/>
              <a:t>, pneumonia</a:t>
            </a:r>
          </a:p>
          <a:p>
            <a:r>
              <a:rPr lang="en-US" baseline="0" dirty="0" smtClean="0"/>
              <a:t>Cardiovascular PE, stroke, endocarditis, CAD/MI</a:t>
            </a:r>
          </a:p>
          <a:p>
            <a:r>
              <a:rPr lang="en-US" baseline="0" dirty="0" smtClean="0"/>
              <a:t>Other: kidney, diabetes, GI bleeds, sepsis, epilepsy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2FBB-24C3-B04E-81C5-6DD5973B59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(CAD, cerebrovascular disease, CKD, chronic lung disease, CHF, HCV, HIV, liver disease, cancer,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6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for hospital admissions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2FBB-24C3-B04E-81C5-6DD5973B59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Opioids effect on heart in</a:t>
            </a:r>
            <a:r>
              <a:rPr lang="en-US" baseline="0" dirty="0" smtClean="0"/>
              <a:t> addiction and also treating patients with heart problems with opioids</a:t>
            </a:r>
          </a:p>
          <a:p>
            <a:r>
              <a:rPr lang="en-US" baseline="0" dirty="0" smtClean="0"/>
              <a:t>Higher arterial stiffness (</a:t>
            </a:r>
            <a:r>
              <a:rPr lang="en-US" baseline="0" dirty="0" err="1" smtClean="0"/>
              <a:t>kelty</a:t>
            </a:r>
            <a:r>
              <a:rPr lang="en-US" baseline="0" dirty="0" smtClean="0"/>
              <a:t> article, citation 17</a:t>
            </a:r>
            <a:r>
              <a:rPr lang="en-US" baseline="0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00"/>
                </a:solidFill>
              </a:rPr>
              <a:t>Importance of additional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22FBB-24C3-B04E-81C5-6DD5973B59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7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if having</a:t>
            </a:r>
            <a:r>
              <a:rPr lang="en-US" baseline="0" dirty="0" smtClean="0"/>
              <a:t> symptoms</a:t>
            </a:r>
          </a:p>
          <a:p>
            <a:r>
              <a:rPr lang="en-US" baseline="0" dirty="0" smtClean="0"/>
              <a:t>Clonidine, </a:t>
            </a:r>
            <a:r>
              <a:rPr lang="en-US" baseline="0" dirty="0" err="1" smtClean="0"/>
              <a:t>guanfacine</a:t>
            </a:r>
            <a:r>
              <a:rPr lang="en-US" baseline="0" dirty="0" smtClean="0"/>
              <a:t>, centrally acting alpha agonist</a:t>
            </a:r>
          </a:p>
          <a:p>
            <a:r>
              <a:rPr lang="en-US" baseline="0" dirty="0" smtClean="0"/>
              <a:t>prazosin/doxazosin alpha blocker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75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Cardiac, renal, hepatic, venous stasis, medications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Ultrasound, diuretic (laboratory monitoring), medication interactions, sulfa allergy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8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Cardiac, renal, hepatic, venous stasis, medications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Ultrasound, diuretic (laboratory monitoring), medication interactions, sulfa allergy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MOUD/MAUD/NRT/psychotropic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to ask for help: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Pregnant women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Adolescents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Significant comorbid psychiatric conditions</a:t>
            </a:r>
          </a:p>
          <a:p>
            <a:r>
              <a:rPr lang="en-US" dirty="0" smtClean="0"/>
              <a:t>Catch </a:t>
            </a:r>
            <a:r>
              <a:rPr lang="en-US" dirty="0" smtClean="0"/>
              <a:t>things like cannabis</a:t>
            </a:r>
            <a:r>
              <a:rPr lang="en-US" baseline="0" dirty="0" smtClean="0"/>
              <a:t> hyperemesis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MOUD/MAUD/NRT/psychotropic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to ask for help: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Pregnant women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Adolescents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Significant comorbid psychiatric conditions</a:t>
            </a:r>
          </a:p>
          <a:p>
            <a:r>
              <a:rPr lang="en-US" dirty="0" smtClean="0"/>
              <a:t>Catch </a:t>
            </a:r>
            <a:r>
              <a:rPr lang="en-US" dirty="0" smtClean="0"/>
              <a:t>things like cannabis</a:t>
            </a:r>
            <a:r>
              <a:rPr lang="en-US" baseline="0" dirty="0" smtClean="0"/>
              <a:t> hyperemesis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99 patients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suboxone</a:t>
            </a:r>
            <a:r>
              <a:rPr lang="en-US" baseline="0" dirty="0" smtClean="0"/>
              <a:t> at 2 urban primary care practices (hospital based) and free standing neighborhood health center 51%/58% (lower number at site with addictions counselor)</a:t>
            </a:r>
          </a:p>
          <a:p>
            <a:r>
              <a:rPr lang="en-US" baseline="0" dirty="0" smtClean="0"/>
              <a:t>8-24mg dosing</a:t>
            </a:r>
          </a:p>
          <a:p>
            <a:r>
              <a:rPr lang="en-US" baseline="0" dirty="0" smtClean="0"/>
              <a:t>Factors predicting sobriety: private insurance, older age, longer treatment, trend towards significance for NA/AA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BA79-23E6-D747-B395-FE5CE1E34B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99 patients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suboxone</a:t>
            </a:r>
            <a:r>
              <a:rPr lang="en-US" baseline="0" dirty="0" smtClean="0"/>
              <a:t> at 2 urban primary care practices (hospital based) and free standing neighborhood health center 51%/58% (lower number at site with addictions counselor)</a:t>
            </a:r>
          </a:p>
          <a:p>
            <a:r>
              <a:rPr lang="en-US" baseline="0" dirty="0" smtClean="0"/>
              <a:t>8-24mg dosing</a:t>
            </a:r>
          </a:p>
          <a:p>
            <a:r>
              <a:rPr lang="en-US" baseline="0" dirty="0" smtClean="0"/>
              <a:t>Factors predicting sobriety: private insurance, older age, longer treatment, trend towards significance for NA/AA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BA79-23E6-D747-B395-FE5CE1E34B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7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Connecticut</a:t>
            </a:r>
          </a:p>
          <a:p>
            <a:r>
              <a:rPr lang="en-US" dirty="0"/>
              <a:t>~300</a:t>
            </a:r>
            <a:r>
              <a:rPr lang="en-US" baseline="0" dirty="0"/>
              <a:t> patients</a:t>
            </a:r>
          </a:p>
          <a:p>
            <a:r>
              <a:rPr lang="en-US" baseline="0" dirty="0"/>
              <a:t>136 patients with 1 </a:t>
            </a:r>
            <a:r>
              <a:rPr lang="en-US" baseline="0" dirty="0" err="1"/>
              <a:t>yr</a:t>
            </a:r>
            <a:r>
              <a:rPr lang="en-US" baseline="0" dirty="0"/>
              <a:t> of observation, 60% of those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BA79-23E6-D747-B395-FE5CE1E34B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250 patients</a:t>
            </a:r>
          </a:p>
          <a:p>
            <a:r>
              <a:rPr lang="en-US" dirty="0"/>
              <a:t>More likely to</a:t>
            </a:r>
            <a:r>
              <a:rPr lang="en-US" baseline="0" dirty="0"/>
              <a:t> stay in treatment if: using cocaine, benzos, alcohol</a:t>
            </a:r>
          </a:p>
          <a:p>
            <a:r>
              <a:rPr lang="en-US" baseline="0" dirty="0"/>
              <a:t>Low barrier-insurance availability, home induction, weekly and then less frequent f/u, no mandated psychosocial treatment</a:t>
            </a:r>
          </a:p>
          <a:p>
            <a:r>
              <a:rPr lang="en-US" baseline="0" dirty="0"/>
              <a:t>Active heroin users least likely to be </a:t>
            </a:r>
            <a:r>
              <a:rPr lang="en-US" baseline="0" dirty="0" smtClean="0"/>
              <a:t>retained</a:t>
            </a:r>
          </a:p>
          <a:p>
            <a:r>
              <a:rPr lang="en-US" baseline="0" dirty="0" smtClean="0"/>
              <a:t>No standardized protocol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BA79-23E6-D747-B395-FE5CE1E34B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2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Insurance! Housing instability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Insurance! Housing instability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50CB-0FA1-E249-80AE-1870077972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4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5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0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69709-AEA9-E147-805C-68ED833460A7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5A08-8435-F24E-B95D-1825996A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amhsa.gov/medication-assisted-treatment/medications-counseling-related-conditions/naltrexone" TargetMode="External"/><Relationship Id="rId3" Type="http://schemas.openxmlformats.org/officeDocument/2006/relationships/hyperlink" Target="https://www.samhsa.gov/medication-assisted-treatment/medications-counseling-related-conditions/buprenorphin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70" y="0"/>
            <a:ext cx="136341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 Tale of Two Patients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Rachel Wolf, </a:t>
            </a:r>
            <a:r>
              <a:rPr lang="en-US" sz="2800" dirty="0" smtClean="0">
                <a:solidFill>
                  <a:srgbClr val="FFFF00"/>
                </a:solidFill>
              </a:rPr>
              <a:t>MD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Assistant </a:t>
            </a:r>
            <a:r>
              <a:rPr lang="en-US" sz="2800" dirty="0" smtClean="0">
                <a:solidFill>
                  <a:srgbClr val="FFFF00"/>
                </a:solidFill>
              </a:rPr>
              <a:t>Professor of Internal Medicine and </a:t>
            </a:r>
            <a:r>
              <a:rPr lang="en-US" sz="2800" dirty="0" smtClean="0">
                <a:solidFill>
                  <a:srgbClr val="FFFF00"/>
                </a:solidFill>
              </a:rPr>
              <a:t>Pediatrics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October 22, 2022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Management options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Initiate medications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Refer to substance use disorder program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Refer to higher level of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31" y="2501899"/>
            <a:ext cx="4602991" cy="40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Medications for SUDs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063"/>
            <a:ext cx="4760495" cy="53099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Tobacco use disorder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Nicotine replacement therapy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Varenicline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Bupropion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Alcohol use disorder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Acamprosate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Disulfiram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Naltrexone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Topiramate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Gabapentin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Opioid use disorder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Naltrexone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Buprenorphine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Methadone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7410" name="Picture 2" descr="50+ Medication Pictures [HQ] | Download Free Images o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/>
          <a:stretch/>
        </p:blipFill>
        <p:spPr bwMode="auto">
          <a:xfrm>
            <a:off x="8085221" y="1936178"/>
            <a:ext cx="3721770" cy="41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4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103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Buprenorphine in the primary care setting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062"/>
            <a:ext cx="7615115" cy="2717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534658"/>
            <a:ext cx="9461500" cy="265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04" y="3556000"/>
            <a:ext cx="9144000" cy="330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5168900"/>
            <a:ext cx="8242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Buprenorphine in the primary care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825625"/>
            <a:ext cx="112204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Cohort study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demonstrated successful treatment in </a:t>
            </a:r>
            <a:r>
              <a:rPr lang="en-US" dirty="0">
                <a:solidFill>
                  <a:srgbClr val="FFFF00"/>
                </a:solidFill>
              </a:rPr>
              <a:t>primary care setting </a:t>
            </a:r>
          </a:p>
          <a:p>
            <a:r>
              <a:rPr lang="en-US" dirty="0">
                <a:solidFill>
                  <a:srgbClr val="FFFF00"/>
                </a:solidFill>
              </a:rPr>
              <a:t>Site 1: </a:t>
            </a:r>
            <a:r>
              <a:rPr lang="en-US" dirty="0" smtClean="0">
                <a:solidFill>
                  <a:srgbClr val="FFFF00"/>
                </a:solidFill>
              </a:rPr>
              <a:t>in clinic induction </a:t>
            </a:r>
            <a:r>
              <a:rPr lang="en-US" dirty="0">
                <a:solidFill>
                  <a:srgbClr val="FFFF00"/>
                </a:solidFill>
              </a:rPr>
              <a:t>after </a:t>
            </a:r>
            <a:r>
              <a:rPr lang="en-US" dirty="0" smtClean="0">
                <a:solidFill>
                  <a:srgbClr val="FFFF00"/>
                </a:solidFill>
              </a:rPr>
              <a:t>24 hours </a:t>
            </a:r>
            <a:r>
              <a:rPr lang="en-US" dirty="0">
                <a:solidFill>
                  <a:srgbClr val="FFFF00"/>
                </a:solidFill>
              </a:rPr>
              <a:t>of abstaining, 3 consecutive visits</a:t>
            </a:r>
          </a:p>
          <a:p>
            <a:r>
              <a:rPr lang="en-US" dirty="0">
                <a:solidFill>
                  <a:srgbClr val="FFFF00"/>
                </a:solidFill>
              </a:rPr>
              <a:t>Site 2: </a:t>
            </a:r>
            <a:r>
              <a:rPr lang="en-US" dirty="0" smtClean="0">
                <a:solidFill>
                  <a:srgbClr val="FFFF00"/>
                </a:solidFill>
              </a:rPr>
              <a:t>day </a:t>
            </a:r>
            <a:r>
              <a:rPr lang="en-US" dirty="0">
                <a:solidFill>
                  <a:srgbClr val="FFFF00"/>
                </a:solidFill>
              </a:rPr>
              <a:t>1 given prescription, evaluated days 3, 7, 14, 21 then </a:t>
            </a:r>
            <a:r>
              <a:rPr lang="en-US" dirty="0" smtClean="0">
                <a:solidFill>
                  <a:srgbClr val="FFFF00"/>
                </a:solidFill>
              </a:rPr>
              <a:t>followed monthly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Recommended counseling and meetings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Overall 54</a:t>
            </a:r>
            <a:r>
              <a:rPr lang="en-US" dirty="0">
                <a:solidFill>
                  <a:srgbClr val="FFFF00"/>
                </a:solidFill>
              </a:rPr>
              <a:t>% </a:t>
            </a:r>
            <a:r>
              <a:rPr lang="en-US" dirty="0" smtClean="0">
                <a:solidFill>
                  <a:srgbClr val="FFFF00"/>
                </a:solidFill>
              </a:rPr>
              <a:t>retention at </a:t>
            </a:r>
            <a:r>
              <a:rPr lang="en-US" dirty="0">
                <a:solidFill>
                  <a:srgbClr val="FFFF00"/>
                </a:solidFill>
              </a:rPr>
              <a:t>6 months 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00" y="5907314"/>
            <a:ext cx="917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Mintzer</a:t>
            </a:r>
            <a:r>
              <a:rPr lang="en-US" dirty="0">
                <a:solidFill>
                  <a:schemeClr val="bg1"/>
                </a:solidFill>
              </a:rPr>
              <a:t> IL et al, Treating opioid addiction with buprenorphine-naloxone in community-based primary care settings. Annals of Family Medicine, 2007, 5:2.</a:t>
            </a:r>
          </a:p>
        </p:txBody>
      </p:sp>
    </p:spTree>
    <p:extLst>
      <p:ext uri="{BB962C8B-B14F-4D97-AF65-F5344CB8AC3E}">
        <p14:creationId xmlns:p14="http://schemas.microsoft.com/office/powerpoint/2010/main" val="18732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Successful buprenorphine maintenance in federally qualified health centers (FQHC)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Retrospective observational study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Retention: 88.4</a:t>
            </a:r>
            <a:r>
              <a:rPr lang="en-US" dirty="0">
                <a:solidFill>
                  <a:srgbClr val="FFFF00"/>
                </a:solidFill>
              </a:rPr>
              <a:t>% at 1 month, 71.8% at 3 months and 56.8% at 6 months</a:t>
            </a:r>
          </a:p>
          <a:p>
            <a:r>
              <a:rPr lang="en-US" dirty="0">
                <a:solidFill>
                  <a:srgbClr val="FFFF00"/>
                </a:solidFill>
              </a:rPr>
              <a:t>Dosing &gt;50% of patients &gt;16mg</a:t>
            </a:r>
          </a:p>
          <a:p>
            <a:r>
              <a:rPr lang="en-US" dirty="0">
                <a:solidFill>
                  <a:srgbClr val="FFFF00"/>
                </a:solidFill>
              </a:rPr>
              <a:t>Substance </a:t>
            </a:r>
            <a:r>
              <a:rPr lang="en-US" dirty="0" smtClean="0">
                <a:solidFill>
                  <a:srgbClr val="FFFF00"/>
                </a:solidFill>
              </a:rPr>
              <a:t>use </a:t>
            </a:r>
            <a:r>
              <a:rPr lang="en-US" dirty="0">
                <a:solidFill>
                  <a:srgbClr val="FFFF00"/>
                </a:solidFill>
              </a:rPr>
              <a:t>counseling and psychiatric medications increased retention</a:t>
            </a:r>
          </a:p>
          <a:p>
            <a:r>
              <a:rPr lang="en-US" dirty="0">
                <a:solidFill>
                  <a:srgbClr val="FFFF00"/>
                </a:solidFill>
              </a:rPr>
              <a:t>Cocaine use </a:t>
            </a:r>
            <a:r>
              <a:rPr lang="en-US" dirty="0" smtClean="0">
                <a:solidFill>
                  <a:srgbClr val="FFFF00"/>
                </a:solidFill>
              </a:rPr>
              <a:t>decreased </a:t>
            </a:r>
            <a:r>
              <a:rPr lang="en-US" dirty="0">
                <a:solidFill>
                  <a:srgbClr val="FFFF00"/>
                </a:solidFill>
              </a:rPr>
              <a:t>retention</a:t>
            </a:r>
          </a:p>
          <a:p>
            <a:r>
              <a:rPr lang="en-US" dirty="0">
                <a:solidFill>
                  <a:srgbClr val="FFFF00"/>
                </a:solidFill>
              </a:rPr>
              <a:t>Significant gaps in treatment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6127297"/>
            <a:ext cx="110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Haddad MS, </a:t>
            </a:r>
            <a:r>
              <a:rPr lang="en-US" dirty="0" err="1">
                <a:solidFill>
                  <a:schemeClr val="bg1"/>
                </a:solidFill>
              </a:rPr>
              <a:t>Zelenve</a:t>
            </a:r>
            <a:r>
              <a:rPr lang="en-US" dirty="0">
                <a:solidFill>
                  <a:schemeClr val="bg1"/>
                </a:solidFill>
              </a:rPr>
              <a:t> A Altice FL. Integrating buprenorphine maintenance therapy into federally qualified health centers: Real-world substance abuse treatment outcomes. Drug and Alcohol Dependence, 2013, 131: 127-135</a:t>
            </a:r>
          </a:p>
        </p:txBody>
      </p:sp>
    </p:spTree>
    <p:extLst>
      <p:ext uri="{BB962C8B-B14F-4D97-AF65-F5344CB8AC3E}">
        <p14:creationId xmlns:p14="http://schemas.microsoft.com/office/powerpoint/2010/main" val="4035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Outcomes of Buprenorphine maintenance in primary care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813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</a:rPr>
              <a:t>250 patients at primary care clinic in Baltimore over 1 year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57% in treatment after 1 year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~50% of dropouts in first month</a:t>
            </a:r>
          </a:p>
          <a:p>
            <a:pPr lvl="1"/>
            <a:r>
              <a:rPr lang="en-US" baseline="0" dirty="0">
                <a:solidFill>
                  <a:srgbClr val="FFFF00"/>
                </a:solidFill>
              </a:rPr>
              <a:t>16% opioid negative </a:t>
            </a:r>
            <a:r>
              <a:rPr lang="en-US" baseline="0" dirty="0" smtClean="0">
                <a:solidFill>
                  <a:srgbClr val="FFFF00"/>
                </a:solidFill>
              </a:rPr>
              <a:t>urine screens for </a:t>
            </a:r>
            <a:r>
              <a:rPr lang="en-US" baseline="0" dirty="0">
                <a:solidFill>
                  <a:srgbClr val="FFFF00"/>
                </a:solidFill>
              </a:rPr>
              <a:t>all blocks</a:t>
            </a:r>
          </a:p>
          <a:p>
            <a:pPr lvl="1"/>
            <a:r>
              <a:rPr lang="en-US" baseline="0" dirty="0">
                <a:solidFill>
                  <a:srgbClr val="FFFF00"/>
                </a:solidFill>
              </a:rPr>
              <a:t>~50% </a:t>
            </a:r>
            <a:r>
              <a:rPr lang="en-US" baseline="0" dirty="0" smtClean="0">
                <a:solidFill>
                  <a:srgbClr val="FFFF00"/>
                </a:solidFill>
              </a:rPr>
              <a:t>opioid negative urine screens for 6 </a:t>
            </a:r>
            <a:r>
              <a:rPr lang="en-US" baseline="0" dirty="0">
                <a:solidFill>
                  <a:srgbClr val="FFFF00"/>
                </a:solidFill>
              </a:rPr>
              <a:t>or more negative blocks</a:t>
            </a:r>
          </a:p>
          <a:p>
            <a:r>
              <a:rPr lang="en-US" dirty="0">
                <a:solidFill>
                  <a:srgbClr val="FFFF00"/>
                </a:solidFill>
              </a:rPr>
              <a:t>485 patients at hospital based primary care in New York City over 7 years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Induction </a:t>
            </a:r>
            <a:r>
              <a:rPr lang="en-US" dirty="0">
                <a:solidFill>
                  <a:srgbClr val="FFFF00"/>
                </a:solidFill>
              </a:rPr>
              <a:t>and transfer patients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83% retention at week 1 for induction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Adverse </a:t>
            </a:r>
            <a:r>
              <a:rPr lang="en-US" dirty="0" smtClean="0">
                <a:solidFill>
                  <a:srgbClr val="FFFF00"/>
                </a:solidFill>
              </a:rPr>
              <a:t>effects: 3</a:t>
            </a:r>
            <a:r>
              <a:rPr lang="en-US" dirty="0">
                <a:solidFill>
                  <a:srgbClr val="FFFF00"/>
                </a:solidFill>
              </a:rPr>
              <a:t>% precipitated withdrawal, 5% prolonged withdrawal</a:t>
            </a:r>
          </a:p>
          <a:p>
            <a:pPr lvl="1"/>
            <a:r>
              <a:rPr lang="en-US" baseline="0" dirty="0">
                <a:solidFill>
                  <a:srgbClr val="FFFF00"/>
                </a:solidFill>
              </a:rPr>
              <a:t>Median</a:t>
            </a:r>
            <a:r>
              <a:rPr lang="en-US" dirty="0">
                <a:solidFill>
                  <a:srgbClr val="FFFF00"/>
                </a:solidFill>
              </a:rPr>
              <a:t> 57 weeks treatment retention (both groups combined)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Overall </a:t>
            </a:r>
            <a:r>
              <a:rPr lang="en-US" dirty="0">
                <a:solidFill>
                  <a:srgbClr val="FFFF00"/>
                </a:solidFill>
              </a:rPr>
              <a:t>opiate positive urine 40%, cocaine 24%, benzodiazepines 17% </a:t>
            </a:r>
            <a:endParaRPr lang="en-US" baseline="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5919314"/>
            <a:ext cx="962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Soeffing</a:t>
            </a:r>
            <a:r>
              <a:rPr lang="en-US" sz="1400" dirty="0">
                <a:solidFill>
                  <a:schemeClr val="bg1"/>
                </a:solidFill>
              </a:rPr>
              <a:t> JM et al. Buprenorphine maintenance treatment in a primary care setting: Outcomes at 1 year. Journal of Substance Abuse Treatment. 2009:37:426-30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Bhatraju</a:t>
            </a:r>
            <a:r>
              <a:rPr lang="en-US" sz="1400" dirty="0">
                <a:solidFill>
                  <a:schemeClr val="bg1"/>
                </a:solidFill>
              </a:rPr>
              <a:t> EP et al. Public sector low threshold office-based buprenorphine treatment: outcomes at year 7. Addict </a:t>
            </a:r>
            <a:r>
              <a:rPr lang="en-US" sz="1400" dirty="0" err="1">
                <a:solidFill>
                  <a:schemeClr val="bg1"/>
                </a:solidFill>
              </a:rPr>
              <a:t>Sci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Clin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Pract</a:t>
            </a:r>
            <a:r>
              <a:rPr lang="en-US" sz="1400" dirty="0">
                <a:solidFill>
                  <a:schemeClr val="bg1"/>
                </a:solidFill>
              </a:rPr>
              <a:t>. 2017: 12:7</a:t>
            </a:r>
          </a:p>
        </p:txBody>
      </p:sp>
    </p:spTree>
    <p:extLst>
      <p:ext uri="{BB962C8B-B14F-4D97-AF65-F5344CB8AC3E}">
        <p14:creationId xmlns:p14="http://schemas.microsoft.com/office/powerpoint/2010/main" val="12323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0" y="369637"/>
            <a:ext cx="10058400" cy="2984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0" y="3665621"/>
            <a:ext cx="8648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Barriers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Access </a:t>
            </a:r>
            <a:r>
              <a:rPr lang="en-US" dirty="0">
                <a:solidFill>
                  <a:srgbClr val="FFFF00"/>
                </a:solidFill>
              </a:rPr>
              <a:t>to primary care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</a:t>
            </a:r>
            <a:r>
              <a:rPr lang="en-US" dirty="0" smtClean="0">
                <a:solidFill>
                  <a:srgbClr val="FFFF00"/>
                </a:solidFill>
              </a:rPr>
              <a:t>of trained or comfortable providers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Time </a:t>
            </a:r>
            <a:r>
              <a:rPr lang="en-US" dirty="0" smtClean="0">
                <a:solidFill>
                  <a:srgbClr val="FFFF00"/>
                </a:solidFill>
              </a:rPr>
              <a:t>constraints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Psychiatric </a:t>
            </a:r>
            <a:r>
              <a:rPr lang="en-US" dirty="0" smtClean="0">
                <a:solidFill>
                  <a:srgbClr val="FFFF00"/>
                </a:solidFill>
              </a:rPr>
              <a:t>comorbidities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Social determinants of health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192" y="5665569"/>
            <a:ext cx="605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Bowman et al. Reducing the health consequences of opioid addiction in primary care. Am J of Medicine. 126;7, July 2013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ound Barrier Walls - Precast Wall Systems, Inc. of Flor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53" y="1027906"/>
            <a:ext cx="5085347" cy="41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" y="24969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1: Clinical course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2" y="1459832"/>
            <a:ext cx="7086600" cy="53981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year later, d</a:t>
            </a:r>
            <a:r>
              <a:rPr lang="en-US" dirty="0" smtClean="0">
                <a:solidFill>
                  <a:srgbClr val="FFFF00"/>
                </a:solidFill>
              </a:rPr>
              <a:t>eveloped </a:t>
            </a:r>
            <a:r>
              <a:rPr lang="en-US" dirty="0" smtClean="0">
                <a:solidFill>
                  <a:srgbClr val="FFFF00"/>
                </a:solidFill>
              </a:rPr>
              <a:t>severe Crohn’s </a:t>
            </a:r>
            <a:r>
              <a:rPr lang="en-US" dirty="0" smtClean="0">
                <a:solidFill>
                  <a:srgbClr val="FFFF00"/>
                </a:solidFill>
              </a:rPr>
              <a:t>complications including multiple intraabdominal abscesses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Required </a:t>
            </a:r>
            <a:r>
              <a:rPr lang="en-US" dirty="0" smtClean="0">
                <a:solidFill>
                  <a:srgbClr val="FFFF00"/>
                </a:solidFill>
              </a:rPr>
              <a:t>interventional radiology drainage of abscesses</a:t>
            </a:r>
            <a:r>
              <a:rPr lang="en-US" dirty="0" smtClean="0">
                <a:solidFill>
                  <a:srgbClr val="FFFF00"/>
                </a:solidFill>
              </a:rPr>
              <a:t>, parenteral nutrition, outpatient parenteral antibiotic therapy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Perioperative pain managed by acute pain management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Addiction consult service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Seen in Bridge clinic for two months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ntertwined Multicolored Ropes by Jorg Gre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52" y="458244"/>
            <a:ext cx="4294411" cy="59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1: Clinical course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33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Surgical </a:t>
            </a:r>
            <a:r>
              <a:rPr lang="en-US" dirty="0">
                <a:solidFill>
                  <a:srgbClr val="FFFF00"/>
                </a:solidFill>
              </a:rPr>
              <a:t>bowel resection performed </a:t>
            </a:r>
            <a:r>
              <a:rPr lang="en-US" dirty="0" smtClean="0">
                <a:solidFill>
                  <a:srgbClr val="FFFF00"/>
                </a:solidFill>
              </a:rPr>
              <a:t>one month later </a:t>
            </a:r>
            <a:r>
              <a:rPr lang="en-US" dirty="0">
                <a:solidFill>
                  <a:srgbClr val="FFFF00"/>
                </a:solidFill>
              </a:rPr>
              <a:t>with complicated post operative course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neumonia</a:t>
            </a:r>
            <a:r>
              <a:rPr lang="en-US" dirty="0">
                <a:solidFill>
                  <a:srgbClr val="FFFF00"/>
                </a:solidFill>
              </a:rPr>
              <a:t>, poorly controlled pain, depression</a:t>
            </a:r>
          </a:p>
          <a:p>
            <a:r>
              <a:rPr lang="en-US" dirty="0">
                <a:solidFill>
                  <a:srgbClr val="FFFF00"/>
                </a:solidFill>
              </a:rPr>
              <a:t>Returned to Bridge clinic for one visit and then transitioned back to Primary </a:t>
            </a:r>
            <a:r>
              <a:rPr lang="en-US" dirty="0" smtClean="0">
                <a:solidFill>
                  <a:srgbClr val="FFFF00"/>
                </a:solidFill>
              </a:rPr>
              <a:t>Care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ndy Warhol Bridge (Pittsburgh) - All You Need to Know BEFORE You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38" y="3747115"/>
            <a:ext cx="4620126" cy="31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1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Disclosures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None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6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1: </a:t>
            </a:r>
            <a:r>
              <a:rPr lang="en-US" dirty="0" smtClean="0">
                <a:solidFill>
                  <a:srgbClr val="FFFF00"/>
                </a:solidFill>
              </a:rPr>
              <a:t>Current status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Referred multiple times to integrative health center and to psychiatry with no appointments completed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significant hospitalizations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 descr="onducting A Gap Analysis: A Four-Step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6" y="3609973"/>
            <a:ext cx="5574632" cy="31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5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whatwillmatter.com/wp-content/uploads/2016/06/Success-road_254745814-1037x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36" y="117542"/>
            <a:ext cx="8227344" cy="65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1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53yo male with hypertension presented to Psychiatric Assessment Services (PAS)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Receiving medical care in local clinic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Receiving mental health care in local clinic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Requesting buprenorphine, referred to Bridge Clinic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Missed first appointment due to incarceration</a:t>
            </a:r>
          </a:p>
        </p:txBody>
      </p:sp>
      <p:pic>
        <p:nvPicPr>
          <p:cNvPr id="11266" name="Picture 2" descr="anderbilt Psychiatry Residency Program | Department of Psychiatry and  Behavioral S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7" y="4676274"/>
            <a:ext cx="3272589" cy="2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7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9674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Comorbid conditions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Hypertension</a:t>
            </a:r>
          </a:p>
          <a:p>
            <a:pPr lvl="2"/>
            <a:r>
              <a:rPr lang="en-US" dirty="0" err="1" smtClean="0">
                <a:solidFill>
                  <a:srgbClr val="FFFF00"/>
                </a:solidFill>
              </a:rPr>
              <a:t>lisinopril</a:t>
            </a:r>
            <a:r>
              <a:rPr lang="en-US" dirty="0" smtClean="0">
                <a:solidFill>
                  <a:srgbClr val="FFFF00"/>
                </a:solidFill>
              </a:rPr>
              <a:t> 20mg, amlodipine 5mg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Bipolar disorder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venlafaxine 75mg, olanzapine 5mg, hydroxyzine 25mg as needed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10" y="1027906"/>
            <a:ext cx="4773168" cy="4821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7915" y="5849842"/>
            <a:ext cx="4610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hippocratesmedreview.org</a:t>
            </a:r>
            <a:r>
              <a:rPr lang="en-US" sz="1000" dirty="0"/>
              <a:t>/a-clinical-approach-to-the-mind-body-connection/</a:t>
            </a:r>
          </a:p>
        </p:txBody>
      </p:sp>
    </p:spTree>
    <p:extLst>
      <p:ext uri="{BB962C8B-B14F-4D97-AF65-F5344CB8AC3E}">
        <p14:creationId xmlns:p14="http://schemas.microsoft.com/office/powerpoint/2010/main" val="63756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7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FFFF00"/>
                </a:solidFill>
              </a:rPr>
              <a:t>Medical </a:t>
            </a:r>
            <a:r>
              <a:rPr lang="en-US" sz="5000" b="1" dirty="0" smtClean="0">
                <a:solidFill>
                  <a:srgbClr val="FFFF00"/>
                </a:solidFill>
              </a:rPr>
              <a:t>comorbidities in patients with SUD</a:t>
            </a:r>
            <a:endParaRPr lang="en-US" sz="5000" b="1" dirty="0">
              <a:solidFill>
                <a:srgbClr val="FFFF0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-404447" y="984739"/>
          <a:ext cx="12192000" cy="578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2615" y="3355322"/>
            <a:ext cx="2461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Cirrhosis</a:t>
            </a:r>
          </a:p>
          <a:p>
            <a:r>
              <a:rPr lang="en-US" sz="2800" dirty="0" smtClean="0"/>
              <a:t>Hepatitis C</a:t>
            </a:r>
          </a:p>
        </p:txBody>
      </p:sp>
    </p:spTree>
    <p:extLst>
      <p:ext uri="{BB962C8B-B14F-4D97-AF65-F5344CB8AC3E}">
        <p14:creationId xmlns:p14="http://schemas.microsoft.com/office/powerpoint/2010/main" val="11815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Comorbidities and treatment retention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Cocaine use associated with higher attrition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Hepatitis C virus (HCV) </a:t>
            </a:r>
            <a:r>
              <a:rPr lang="en-US" dirty="0" smtClean="0">
                <a:solidFill>
                  <a:srgbClr val="FFFF00"/>
                </a:solidFill>
              </a:rPr>
              <a:t>positive associated with higher attrition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Hypertension present more than other primary care populations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69% vs 27%)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096" y="5530632"/>
            <a:ext cx="861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Sweeney et al, Buprenorphine treatment retention and comorbidities among patients with opioid use disorder in a primary care setting. Am J Addict. 2022; 1-5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Morbidity and mortality in patients with substance use disorder on MOUD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 year observational study in Norway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1.4% of patients (200) died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Categories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Somatic disease (liver disease, cardiovascular disease, pulmonary disease, cancer, other) (45%)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Drug related death (42%)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Violent death (12%)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506" y="5903893"/>
            <a:ext cx="1206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Bech</a:t>
            </a:r>
            <a:r>
              <a:rPr lang="en-US" sz="1400" dirty="0" smtClean="0">
                <a:solidFill>
                  <a:schemeClr val="bg1"/>
                </a:solidFill>
              </a:rPr>
              <a:t> et al. Mortality and causes of death among patients with opioid use disorder receiving opioid agonist treatment: a national register study, BMC Health services Research, 19:440,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Morbidity and mortality in patients with substance use disorder on MOUD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Retrospective cohort study in Boston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Mortality 12.4 fold higher than similarly aged general population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“Chronic </a:t>
            </a:r>
            <a:r>
              <a:rPr lang="en-US" dirty="0" smtClean="0">
                <a:solidFill>
                  <a:srgbClr val="FFFF00"/>
                </a:solidFill>
              </a:rPr>
              <a:t>comorbid conditions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Chronic kidney disease, </a:t>
            </a:r>
            <a:r>
              <a:rPr lang="en-US" dirty="0" smtClean="0">
                <a:solidFill>
                  <a:srgbClr val="FFFF00"/>
                </a:solidFill>
              </a:rPr>
              <a:t>chronic lung disease, </a:t>
            </a:r>
            <a:r>
              <a:rPr lang="en-US" dirty="0" smtClean="0">
                <a:solidFill>
                  <a:srgbClr val="FFFF00"/>
                </a:solidFill>
              </a:rPr>
              <a:t>congestive heart failure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HCV, malignancy associated with increased hazard all-cause mortality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25% chronic lung </a:t>
            </a:r>
            <a:r>
              <a:rPr lang="en-US" dirty="0" smtClean="0">
                <a:solidFill>
                  <a:srgbClr val="FFFF00"/>
                </a:solidFill>
              </a:rPr>
              <a:t>disease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1623" y="53927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Fine et al. Baseline factors associated with mortality in patients who engaged in buprenorphine treatment for opioid use disorder: a cohort study, J Gen Intern Med 35(8):2375-82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50+ Lungs Pictures | Download Free Images on Unsp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35" y="4586715"/>
            <a:ext cx="2500398" cy="14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Morbidity and mortality in patients with substance use disorder on MOUD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7211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 Western Australia</a:t>
            </a:r>
            <a:r>
              <a:rPr lang="en-US" smtClean="0">
                <a:solidFill>
                  <a:srgbClr val="FFFF00"/>
                </a:solidFill>
              </a:rPr>
              <a:t>, evaluated rates </a:t>
            </a:r>
            <a:r>
              <a:rPr lang="en-US" dirty="0" smtClean="0">
                <a:solidFill>
                  <a:srgbClr val="FFFF00"/>
                </a:solidFill>
              </a:rPr>
              <a:t>of hospital admissions, </a:t>
            </a:r>
            <a:r>
              <a:rPr lang="en-US" dirty="0" smtClean="0">
                <a:solidFill>
                  <a:srgbClr val="FFFF00"/>
                </a:solidFill>
              </a:rPr>
              <a:t>emergency department visits and death in opioid dependent patients after entering pharmacotherapy program compared with non-dependent controls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263" y="5416124"/>
            <a:ext cx="770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Kelty</a:t>
            </a:r>
            <a:r>
              <a:rPr lang="en-US" dirty="0" smtClean="0">
                <a:solidFill>
                  <a:schemeClr val="bg1"/>
                </a:solidFill>
              </a:rPr>
              <a:t> E and </a:t>
            </a:r>
            <a:r>
              <a:rPr lang="en-US" dirty="0" err="1" smtClean="0">
                <a:solidFill>
                  <a:schemeClr val="bg1"/>
                </a:solidFill>
              </a:rPr>
              <a:t>Hulse</a:t>
            </a:r>
            <a:r>
              <a:rPr lang="en-US" dirty="0" smtClean="0">
                <a:solidFill>
                  <a:schemeClr val="bg1"/>
                </a:solidFill>
              </a:rPr>
              <a:t> G. Morbidity and mortality in opioid dependent patients after entering an opioid pharmacotherapy compared with a cohort of non-dependent </a:t>
            </a:r>
            <a:r>
              <a:rPr lang="en-US" dirty="0" smtClean="0">
                <a:solidFill>
                  <a:schemeClr val="bg1"/>
                </a:solidFill>
              </a:rPr>
              <a:t>controls </a:t>
            </a:r>
            <a:r>
              <a:rPr lang="en-US" i="1" dirty="0">
                <a:solidFill>
                  <a:schemeClr val="bg1"/>
                </a:solidFill>
              </a:rPr>
              <a:t>Journal of Public Health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Vol </a:t>
            </a:r>
            <a:r>
              <a:rPr lang="en-US" dirty="0">
                <a:solidFill>
                  <a:schemeClr val="bg1"/>
                </a:solidFill>
              </a:rPr>
              <a:t>40, Issue 2, June </a:t>
            </a:r>
            <a:r>
              <a:rPr lang="en-US" dirty="0" smtClean="0">
                <a:solidFill>
                  <a:schemeClr val="bg1"/>
                </a:solidFill>
              </a:rPr>
              <a:t>2018, 409–414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50+ Kangaroo Pictures | Download Free Images &amp; S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89" y="1825625"/>
            <a:ext cx="4652211" cy="31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27000"/>
            <a:ext cx="5257800" cy="66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3459" y="5145741"/>
            <a:ext cx="4894729" cy="519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Identify </a:t>
            </a:r>
            <a:r>
              <a:rPr lang="en-US" dirty="0">
                <a:solidFill>
                  <a:srgbClr val="FFFF00"/>
                </a:solidFill>
              </a:rPr>
              <a:t>screening and primary care-based medical management of common </a:t>
            </a:r>
            <a:r>
              <a:rPr lang="en-US" dirty="0" smtClean="0">
                <a:solidFill>
                  <a:srgbClr val="FFFF00"/>
                </a:solidFill>
              </a:rPr>
              <a:t>substance use disorders (SUDs). 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Identify common co-occurring primary medical care needs of individuals with addiction.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Understand treatment and preventive options for these primary care needs, including hypertension and diabetes co-management in the setting of buprenorphine treatment.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72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Substance use and cardiovascular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58853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Direct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Tobacco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Alcohol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Stimulant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American Heart Association Presidential Advisory </a:t>
            </a:r>
            <a:r>
              <a:rPr lang="en-US" dirty="0" smtClean="0">
                <a:solidFill>
                  <a:srgbClr val="FFFF00"/>
                </a:solidFill>
              </a:rPr>
              <a:t>2021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937" y="6176963"/>
            <a:ext cx="960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Chow et al. Opioid use and its relationship to cardiovascular disease and brain health: a presidential advisory from the American Heart Association. Circulation, 144, 13, Sep, 2021 218-232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2181725"/>
            <a:ext cx="5489964" cy="30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Risk </a:t>
            </a:r>
            <a:r>
              <a:rPr lang="en-US" dirty="0" smtClean="0">
                <a:solidFill>
                  <a:srgbClr val="FFFF00"/>
                </a:solidFill>
              </a:rPr>
              <a:t>stratification and intervention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Optimize hypertension treatment</a:t>
            </a:r>
          </a:p>
          <a:p>
            <a:r>
              <a:rPr lang="en-US" dirty="0">
                <a:solidFill>
                  <a:srgbClr val="FFFF00"/>
                </a:solidFill>
              </a:rPr>
              <a:t>Screening for </a:t>
            </a:r>
            <a:r>
              <a:rPr lang="en-US" dirty="0" smtClean="0">
                <a:solidFill>
                  <a:srgbClr val="FFFF00"/>
                </a:solidFill>
              </a:rPr>
              <a:t>diabetes mellitus type II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Screening </a:t>
            </a:r>
            <a:r>
              <a:rPr lang="en-US" dirty="0" smtClean="0">
                <a:solidFill>
                  <a:srgbClr val="FFFF00"/>
                </a:solidFill>
              </a:rPr>
              <a:t>for hyperlipidemia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Atherosclerotic cardiovascular disease risk calculation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2231" y="870117"/>
            <a:ext cx="10684042" cy="59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40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Substance use interactions with medical comorbidities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Stimulant </a:t>
            </a:r>
            <a:r>
              <a:rPr lang="en-US" dirty="0" smtClean="0">
                <a:solidFill>
                  <a:srgbClr val="FFFF00"/>
                </a:solidFill>
              </a:rPr>
              <a:t>use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Withdrawal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8 Sweating Forehead Illustrations &amp; Clip Art - iS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17" y="2679930"/>
            <a:ext cx="2904206" cy="27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chycardia: Fast Heart Rate | American Heart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2" y="3096419"/>
            <a:ext cx="571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67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Medical </a:t>
            </a:r>
            <a:r>
              <a:rPr lang="en-US" dirty="0" smtClean="0">
                <a:solidFill>
                  <a:srgbClr val="FFFF00"/>
                </a:solidFill>
              </a:rPr>
              <a:t>concerns for Patient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Hypertension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Chest pain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Lower extremity edema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03" y="1620712"/>
            <a:ext cx="6617833" cy="47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6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</a:t>
            </a:r>
            <a:r>
              <a:rPr lang="en-US" dirty="0" smtClean="0">
                <a:solidFill>
                  <a:srgbClr val="FFFF00"/>
                </a:solidFill>
              </a:rPr>
              <a:t>Hypertension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Hypertension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Medication </a:t>
            </a:r>
            <a:r>
              <a:rPr lang="en-US" dirty="0" smtClean="0">
                <a:solidFill>
                  <a:srgbClr val="FFFF00"/>
                </a:solidFill>
              </a:rPr>
              <a:t>options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Renin-angiotensin-aldosterone system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Calcium channel blockers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Diuretics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Beta blockers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Goal blood </a:t>
            </a:r>
            <a:r>
              <a:rPr lang="en-US" dirty="0" smtClean="0">
                <a:solidFill>
                  <a:srgbClr val="FFFF00"/>
                </a:solidFill>
              </a:rPr>
              <a:t>pressures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When to ask for </a:t>
            </a:r>
            <a:r>
              <a:rPr lang="en-US" dirty="0" smtClean="0">
                <a:solidFill>
                  <a:srgbClr val="FFFF00"/>
                </a:solidFill>
              </a:rPr>
              <a:t>help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8434" name="Picture 2" descr="https://www.worldkidneyday.org/wp-content/uploads/2015/11/hyperten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78" y="593558"/>
            <a:ext cx="5473717" cy="59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24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</a:t>
            </a:r>
            <a:r>
              <a:rPr lang="en-US" dirty="0" smtClean="0">
                <a:solidFill>
                  <a:srgbClr val="FFFF00"/>
                </a:solidFill>
              </a:rPr>
              <a:t>Chest pain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Chest pain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Emergency?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Differential diagnosis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Management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8" y="2137669"/>
            <a:ext cx="5588724" cy="372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5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</a:t>
            </a:r>
            <a:r>
              <a:rPr lang="en-US" dirty="0" smtClean="0">
                <a:solidFill>
                  <a:srgbClr val="FFFF00"/>
                </a:solidFill>
              </a:rPr>
              <a:t>Chest pain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Emergency room </a:t>
            </a:r>
            <a:r>
              <a:rPr lang="en-US" dirty="0" smtClean="0">
                <a:solidFill>
                  <a:srgbClr val="FFFF00"/>
                </a:solidFill>
              </a:rPr>
              <a:t>counseling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Anginal</a:t>
            </a:r>
            <a:r>
              <a:rPr lang="en-US" dirty="0" smtClean="0">
                <a:solidFill>
                  <a:srgbClr val="FFFF00"/>
                </a:solidFill>
              </a:rPr>
              <a:t> equivalents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Evaluation: Electrocardiogram, echocardiogram, stress test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Cardiology evaluation</a:t>
            </a:r>
          </a:p>
        </p:txBody>
      </p:sp>
      <p:pic>
        <p:nvPicPr>
          <p:cNvPr id="16386" name="Picture 2" descr="op 5 MI ECG Patterns You Must Know | Learn the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6" y="4376738"/>
            <a:ext cx="35623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39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Management of medical comorbidities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Lower extremity edema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Differential </a:t>
            </a:r>
            <a:r>
              <a:rPr lang="en-US" dirty="0" smtClean="0">
                <a:solidFill>
                  <a:srgbClr val="FFFF00"/>
                </a:solidFill>
              </a:rPr>
              <a:t>diagnosis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Unilateral or bilateral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Acute or chronic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Management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9458" name="Picture 2" descr="eripheral edem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83" y="1443790"/>
            <a:ext cx="4379495" cy="43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97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42" y="52996"/>
            <a:ext cx="8575174" cy="6155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208295"/>
            <a:ext cx="996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Trayes</a:t>
            </a:r>
            <a:r>
              <a:rPr lang="en-US" dirty="0" smtClean="0">
                <a:solidFill>
                  <a:schemeClr val="bg1"/>
                </a:solidFill>
              </a:rPr>
              <a:t> et al, Edema</a:t>
            </a:r>
            <a:r>
              <a:rPr lang="en-US" dirty="0">
                <a:solidFill>
                  <a:schemeClr val="bg1"/>
                </a:solidFill>
              </a:rPr>
              <a:t>: Diagnosis and Management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Am </a:t>
            </a:r>
            <a:r>
              <a:rPr lang="en-US" i="1" dirty="0">
                <a:solidFill>
                  <a:schemeClr val="bg1"/>
                </a:solidFill>
              </a:rPr>
              <a:t>Fam Physician.</a:t>
            </a:r>
            <a:r>
              <a:rPr lang="en-US" dirty="0">
                <a:solidFill>
                  <a:schemeClr val="bg1"/>
                </a:solidFill>
              </a:rPr>
              <a:t> 2013;88(2):102-110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96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</a:t>
            </a:r>
            <a:r>
              <a:rPr lang="en-US" dirty="0" smtClean="0">
                <a:solidFill>
                  <a:srgbClr val="FFFF00"/>
                </a:solidFill>
              </a:rPr>
              <a:t>Lower extremity edema management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Obtained lower extremity ultrasound with no deep venous thrombosis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Stopped amlodipine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Lower extremity edema resolved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1508" name="Picture 4" descr="ower extremity venous ultrasound - Lathrup Village, MI: Heart and Vein  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22" y="4001294"/>
            <a:ext cx="3673641" cy="25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7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32"/>
            <a:ext cx="10515600" cy="47171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29yo </a:t>
            </a:r>
            <a:r>
              <a:rPr lang="en-US" dirty="0" smtClean="0">
                <a:solidFill>
                  <a:srgbClr val="FFFF00"/>
                </a:solidFill>
              </a:rPr>
              <a:t>male with Crohn’s </a:t>
            </a:r>
            <a:r>
              <a:rPr lang="en-US" dirty="0" smtClean="0">
                <a:solidFill>
                  <a:srgbClr val="FFFF00"/>
                </a:solidFill>
              </a:rPr>
              <a:t>disease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Prior history of SUD, treated with buprenorphine-naloxone 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Difficulty achieving consistent care due to insurance status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Admitted to </a:t>
            </a:r>
            <a:r>
              <a:rPr lang="en-US" dirty="0" smtClean="0">
                <a:solidFill>
                  <a:srgbClr val="FFFF00"/>
                </a:solidFill>
              </a:rPr>
              <a:t>hospital </a:t>
            </a:r>
            <a:r>
              <a:rPr lang="en-US" dirty="0" smtClean="0">
                <a:solidFill>
                  <a:srgbClr val="FFFF00"/>
                </a:solidFill>
              </a:rPr>
              <a:t>with Crohn’s flare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Evaluated by gastroenterology service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Treated with steroids with symptom improvement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Planned for outpatient follow-up with gastroenterology</a:t>
            </a:r>
          </a:p>
        </p:txBody>
      </p:sp>
    </p:spTree>
    <p:extLst>
      <p:ext uri="{BB962C8B-B14F-4D97-AF65-F5344CB8AC3E}">
        <p14:creationId xmlns:p14="http://schemas.microsoft.com/office/powerpoint/2010/main" val="204633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</a:t>
            </a:r>
            <a:r>
              <a:rPr lang="en-US" dirty="0" smtClean="0">
                <a:solidFill>
                  <a:srgbClr val="FFFF00"/>
                </a:solidFill>
              </a:rPr>
              <a:t>Additional management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Initiated </a:t>
            </a:r>
            <a:r>
              <a:rPr lang="en-US" dirty="0" smtClean="0">
                <a:solidFill>
                  <a:srgbClr val="FFFF00"/>
                </a:solidFill>
              </a:rPr>
              <a:t>mirtazapine to </a:t>
            </a:r>
            <a:r>
              <a:rPr lang="en-US" dirty="0" smtClean="0">
                <a:solidFill>
                  <a:srgbClr val="FFFF00"/>
                </a:solidFill>
              </a:rPr>
              <a:t>treat stimulant use disorder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Multidisciplinary interventions for legal, social </a:t>
            </a:r>
            <a:r>
              <a:rPr lang="en-US" dirty="0" smtClean="0">
                <a:solidFill>
                  <a:srgbClr val="FFFF00"/>
                </a:solidFill>
              </a:rPr>
              <a:t>concerns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0482" name="Picture 2" descr="40,056 Legal Stock Photos - Free &amp; Royalty-Free 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3" y="3028780"/>
            <a:ext cx="4716379" cy="31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7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2: Clinical course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85421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Recommended re-establishing with local mental health and primary care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Transitioned to Vanderbilt recovery clinic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62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H,JOHNNY - I Walk the Line: Very Best of Johnny Cash - Amaz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31" y="288757"/>
            <a:ext cx="6323048" cy="62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07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Primary care and substance use disorder treatment are both vitally important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Important to know basics of common medical concerns when caring for patients with SUD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Opportunity to improve general health and decrease morbidity and mortality with appropriate interventions </a:t>
            </a:r>
          </a:p>
        </p:txBody>
      </p:sp>
      <p:pic>
        <p:nvPicPr>
          <p:cNvPr id="23554" name="Picture 2" descr="51,989 Opportunity Stock Photos, Pictures &amp;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69" y="4224713"/>
            <a:ext cx="3949931" cy="26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20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776284" cy="4822407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Bech</a:t>
            </a:r>
            <a:r>
              <a:rPr lang="en-US" dirty="0">
                <a:solidFill>
                  <a:schemeClr val="bg1"/>
                </a:solidFill>
              </a:rPr>
              <a:t> et al. Mortality and causes of death among patients with opioid use disorder receiving opioid agonist treatment: a national register study, BMC Health services Research, 19:440, </a:t>
            </a:r>
            <a:r>
              <a:rPr lang="en-US" dirty="0" smtClean="0">
                <a:solidFill>
                  <a:schemeClr val="bg1"/>
                </a:solidFill>
              </a:rPr>
              <a:t>2019</a:t>
            </a:r>
          </a:p>
          <a:p>
            <a:r>
              <a:rPr lang="en-US" dirty="0">
                <a:solidFill>
                  <a:schemeClr val="bg1"/>
                </a:solidFill>
              </a:rPr>
              <a:t>Chow et al. Opioid use and its relationship to cardiovascular disease and brain health: a presidential advisory from the American Heart Association. Circulation, 144, 13, Sep, 2021 </a:t>
            </a:r>
            <a:r>
              <a:rPr lang="en-US" dirty="0" smtClean="0">
                <a:solidFill>
                  <a:schemeClr val="bg1"/>
                </a:solidFill>
              </a:rPr>
              <a:t>218-232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Fine et al. Baseline factors associated with mortality in patients who engaged in buprenorphine treatment for opioid use disorder: a cohort study, J Gen Intern Med 35(8):</a:t>
            </a:r>
            <a:r>
              <a:rPr lang="en-US" dirty="0" smtClean="0">
                <a:solidFill>
                  <a:schemeClr val="bg1"/>
                </a:solidFill>
              </a:rPr>
              <a:t>2375-82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Haddad </a:t>
            </a:r>
            <a:r>
              <a:rPr lang="en-US" dirty="0">
                <a:solidFill>
                  <a:schemeClr val="bg1"/>
                </a:solidFill>
              </a:rPr>
              <a:t>MS, </a:t>
            </a:r>
            <a:r>
              <a:rPr lang="en-US" dirty="0" err="1">
                <a:solidFill>
                  <a:schemeClr val="bg1"/>
                </a:solidFill>
              </a:rPr>
              <a:t>Zelenve</a:t>
            </a:r>
            <a:r>
              <a:rPr lang="en-US" dirty="0">
                <a:solidFill>
                  <a:schemeClr val="bg1"/>
                </a:solidFill>
              </a:rPr>
              <a:t> A Altice FL. Integrating buprenorphine maintenance therapy into federally qualified health centers: Real-world substance abuse treatment outcomes. Drug and Alcohol Dependence, 2013, 131: </a:t>
            </a:r>
            <a:r>
              <a:rPr lang="en-US" dirty="0" smtClean="0">
                <a:solidFill>
                  <a:schemeClr val="bg1"/>
                </a:solidFill>
              </a:rPr>
              <a:t>127-135</a:t>
            </a:r>
          </a:p>
          <a:p>
            <a:r>
              <a:rPr lang="en-US" dirty="0" err="1">
                <a:solidFill>
                  <a:schemeClr val="bg1"/>
                </a:solidFill>
              </a:rPr>
              <a:t>Kelty</a:t>
            </a:r>
            <a:r>
              <a:rPr lang="en-US" dirty="0">
                <a:solidFill>
                  <a:schemeClr val="bg1"/>
                </a:solidFill>
              </a:rPr>
              <a:t> E and </a:t>
            </a:r>
            <a:r>
              <a:rPr lang="en-US" dirty="0" err="1">
                <a:solidFill>
                  <a:schemeClr val="bg1"/>
                </a:solidFill>
              </a:rPr>
              <a:t>Hulse</a:t>
            </a:r>
            <a:r>
              <a:rPr lang="en-US" dirty="0">
                <a:solidFill>
                  <a:schemeClr val="bg1"/>
                </a:solidFill>
              </a:rPr>
              <a:t> G. Morbidity and mortality in opioid dependent patients after entering an opioid pharmacotherapy compared with a cohort of non-dependent controls </a:t>
            </a:r>
            <a:r>
              <a:rPr lang="en-US" i="1" dirty="0">
                <a:solidFill>
                  <a:schemeClr val="bg1"/>
                </a:solidFill>
              </a:rPr>
              <a:t>Journal of Public Health</a:t>
            </a:r>
            <a:r>
              <a:rPr lang="en-US" dirty="0">
                <a:solidFill>
                  <a:schemeClr val="bg1"/>
                </a:solidFill>
              </a:rPr>
              <a:t>, Vol 40, Issue 2, June 2018, </a:t>
            </a:r>
            <a:r>
              <a:rPr lang="en-US" dirty="0" smtClean="0">
                <a:solidFill>
                  <a:schemeClr val="bg1"/>
                </a:solidFill>
              </a:rPr>
              <a:t>409–414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Larochelle</a:t>
            </a:r>
            <a:r>
              <a:rPr lang="en-US" dirty="0">
                <a:solidFill>
                  <a:schemeClr val="bg1"/>
                </a:solidFill>
              </a:rPr>
              <a:t>, MR et al. Medication for opioid use disorder after nonfatal opioid overdose and association with mortality. Annals of Internal Medicine, 2018; 169: 137-145</a:t>
            </a:r>
          </a:p>
          <a:p>
            <a:r>
              <a:rPr lang="en-US" dirty="0">
                <a:solidFill>
                  <a:schemeClr val="bg1"/>
                </a:solidFill>
              </a:rPr>
              <a:t>Lee JD et al, Comparative effectiveness of extended-release naltrexone versus buprenorphine-naloxone for opioid relapse prevention (X:BOT): a </a:t>
            </a:r>
            <a:r>
              <a:rPr lang="en-US" dirty="0" err="1">
                <a:solidFill>
                  <a:schemeClr val="bg1"/>
                </a:solidFill>
              </a:rPr>
              <a:t>multicentre</a:t>
            </a:r>
            <a:r>
              <a:rPr lang="en-US" dirty="0">
                <a:solidFill>
                  <a:schemeClr val="bg1"/>
                </a:solidFill>
              </a:rPr>
              <a:t>, open-label, </a:t>
            </a:r>
            <a:r>
              <a:rPr lang="en-US" dirty="0" err="1">
                <a:solidFill>
                  <a:schemeClr val="bg1"/>
                </a:solidFill>
              </a:rPr>
              <a:t>randomised</a:t>
            </a:r>
            <a:r>
              <a:rPr lang="en-US" dirty="0">
                <a:solidFill>
                  <a:schemeClr val="bg1"/>
                </a:solidFill>
              </a:rPr>
              <a:t> controlled trial. Lancet, 2018; 391</a:t>
            </a:r>
          </a:p>
          <a:p>
            <a:r>
              <a:rPr lang="en-US" dirty="0" err="1">
                <a:solidFill>
                  <a:schemeClr val="bg1"/>
                </a:solidFill>
              </a:rPr>
              <a:t>Mintzer</a:t>
            </a:r>
            <a:r>
              <a:rPr lang="en-US" dirty="0">
                <a:solidFill>
                  <a:schemeClr val="bg1"/>
                </a:solidFill>
              </a:rPr>
              <a:t> IL et al, Treating opioid addiction with buprenorphine-naloxone in community-based primary care settings. Annals of Family Medicine, 2007, 5:2.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https://www.samhsa.gov/medication-assisted-treatment/medications-counseling-related-conditions/naltrexone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https://www.samhsa.gov/medication-assisted-treatment/medications-counseling-related-conditions/buprenorphine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Soeffing</a:t>
            </a:r>
            <a:r>
              <a:rPr lang="en-US" dirty="0">
                <a:solidFill>
                  <a:schemeClr val="bg1"/>
                </a:solidFill>
              </a:rPr>
              <a:t> JM et al. Buprenorphine maintenance treatment in a primary care setting: Outcomes at 1 year. Journal of Substance Abuse Treatment. 2009:37:426-30</a:t>
            </a:r>
          </a:p>
          <a:p>
            <a:r>
              <a:rPr lang="en-US" dirty="0" err="1">
                <a:solidFill>
                  <a:schemeClr val="bg1"/>
                </a:solidFill>
              </a:rPr>
              <a:t>Bhatraju</a:t>
            </a:r>
            <a:r>
              <a:rPr lang="en-US" dirty="0">
                <a:solidFill>
                  <a:schemeClr val="bg1"/>
                </a:solidFill>
              </a:rPr>
              <a:t> EP et al. Public sector low threshold office-based buprenorphine treatment: outcomes at year 7. Addict </a:t>
            </a:r>
            <a:r>
              <a:rPr lang="en-US" dirty="0" err="1">
                <a:solidFill>
                  <a:schemeClr val="bg1"/>
                </a:solidFill>
              </a:rPr>
              <a:t>Sci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Pract</a:t>
            </a:r>
            <a:r>
              <a:rPr lang="en-US" dirty="0">
                <a:solidFill>
                  <a:schemeClr val="bg1"/>
                </a:solidFill>
              </a:rPr>
              <a:t>. 2017: 12:7</a:t>
            </a:r>
          </a:p>
          <a:p>
            <a:r>
              <a:rPr lang="en-US" dirty="0">
                <a:solidFill>
                  <a:schemeClr val="bg1"/>
                </a:solidFill>
              </a:rPr>
              <a:t>Andrews RR. Family physicians can manage adults with hepatitis C. Am Fam Physician, 2018; 98(7) 413-416.</a:t>
            </a:r>
          </a:p>
          <a:p>
            <a:r>
              <a:rPr lang="en-US" dirty="0">
                <a:solidFill>
                  <a:schemeClr val="bg1"/>
                </a:solidFill>
              </a:rPr>
              <a:t>Bartholomew TS et al, Integration of hepatitis C treatment in a primary care federal qualified health center; Philadelphia, Pennsylvania, 2015-2017. Infect Dis (</a:t>
            </a:r>
            <a:r>
              <a:rPr lang="en-US" dirty="0" err="1">
                <a:solidFill>
                  <a:schemeClr val="bg1"/>
                </a:solidFill>
              </a:rPr>
              <a:t>Auckl</a:t>
            </a:r>
            <a:r>
              <a:rPr lang="en-US" dirty="0">
                <a:solidFill>
                  <a:schemeClr val="bg1"/>
                </a:solidFill>
              </a:rPr>
              <a:t>) 2019; </a:t>
            </a:r>
            <a:r>
              <a:rPr lang="en-US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US" dirty="0" err="1">
                <a:solidFill>
                  <a:schemeClr val="bg1"/>
                </a:solidFill>
              </a:rPr>
              <a:t>Trayes</a:t>
            </a:r>
            <a:r>
              <a:rPr lang="en-US" dirty="0">
                <a:solidFill>
                  <a:schemeClr val="bg1"/>
                </a:solidFill>
              </a:rPr>
              <a:t> et al, Edema: Diagnosis and </a:t>
            </a:r>
            <a:r>
              <a:rPr lang="en-US" dirty="0" smtClean="0">
                <a:solidFill>
                  <a:schemeClr val="bg1"/>
                </a:solidFill>
              </a:rPr>
              <a:t>Management </a:t>
            </a:r>
            <a:r>
              <a:rPr lang="en-US" i="1" dirty="0" smtClean="0">
                <a:solidFill>
                  <a:schemeClr val="bg1"/>
                </a:solidFill>
              </a:rPr>
              <a:t>Am </a:t>
            </a:r>
            <a:r>
              <a:rPr lang="en-US" i="1" dirty="0">
                <a:solidFill>
                  <a:schemeClr val="bg1"/>
                </a:solidFill>
              </a:rPr>
              <a:t>Fam Physician.</a:t>
            </a:r>
            <a:r>
              <a:rPr lang="en-US" dirty="0">
                <a:solidFill>
                  <a:schemeClr val="bg1"/>
                </a:solidFill>
              </a:rPr>
              <a:t> 2013;88(2):</a:t>
            </a:r>
            <a:r>
              <a:rPr lang="en-US" dirty="0" smtClean="0">
                <a:solidFill>
                  <a:schemeClr val="bg1"/>
                </a:solidFill>
              </a:rPr>
              <a:t>102-110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Lee et al, Home buprenorphine/naloxone induction in primary care. J Gen </a:t>
            </a:r>
            <a:r>
              <a:rPr lang="en-US" dirty="0" err="1">
                <a:solidFill>
                  <a:schemeClr val="bg1"/>
                </a:solidFill>
              </a:rPr>
              <a:t>Intn</a:t>
            </a:r>
            <a:r>
              <a:rPr lang="en-US" dirty="0">
                <a:solidFill>
                  <a:schemeClr val="bg1"/>
                </a:solidFill>
              </a:rPr>
              <a:t> Med, 2008, 24(2):</a:t>
            </a:r>
            <a:r>
              <a:rPr lang="en-US" dirty="0" smtClean="0">
                <a:solidFill>
                  <a:schemeClr val="bg1"/>
                </a:solidFill>
              </a:rPr>
              <a:t>226-32</a:t>
            </a:r>
          </a:p>
          <a:p>
            <a:r>
              <a:rPr lang="en-US" dirty="0">
                <a:solidFill>
                  <a:schemeClr val="bg1"/>
                </a:solidFill>
              </a:rPr>
              <a:t>Sweeney et al, Buprenorphine treatment retention and comorbidities among patients with opioid use disorder in a primary care setting. Am J Addict. 2022; 1-5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</a:t>
            </a:r>
            <a:r>
              <a:rPr lang="en-US" dirty="0" smtClean="0">
                <a:solidFill>
                  <a:srgbClr val="FFFF00"/>
                </a:solidFill>
              </a:rPr>
              <a:t>: Discharge planning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Prescribed </a:t>
            </a:r>
            <a:r>
              <a:rPr lang="en-US" dirty="0">
                <a:solidFill>
                  <a:srgbClr val="FFFF00"/>
                </a:solidFill>
              </a:rPr>
              <a:t>buprenorphine-naloxone from </a:t>
            </a:r>
            <a:r>
              <a:rPr lang="en-US" dirty="0" smtClean="0">
                <a:solidFill>
                  <a:srgbClr val="FFFF00"/>
                </a:solidFill>
              </a:rPr>
              <a:t>community prescriber but </a:t>
            </a:r>
            <a:r>
              <a:rPr lang="en-US" dirty="0">
                <a:solidFill>
                  <a:srgbClr val="FFFF00"/>
                </a:solidFill>
              </a:rPr>
              <a:t>unable to afford </a:t>
            </a:r>
          </a:p>
          <a:p>
            <a:r>
              <a:rPr lang="en-US" dirty="0">
                <a:solidFill>
                  <a:srgbClr val="FFFF00"/>
                </a:solidFill>
              </a:rPr>
              <a:t>Not receiving </a:t>
            </a:r>
            <a:r>
              <a:rPr lang="en-US" dirty="0" smtClean="0">
                <a:solidFill>
                  <a:srgbClr val="FFFF00"/>
                </a:solidFill>
              </a:rPr>
              <a:t>regular primary </a:t>
            </a:r>
            <a:r>
              <a:rPr lang="en-US" dirty="0">
                <a:solidFill>
                  <a:srgbClr val="FFFF00"/>
                </a:solidFill>
              </a:rPr>
              <a:t>care or </a:t>
            </a:r>
            <a:r>
              <a:rPr lang="en-US" dirty="0" smtClean="0">
                <a:solidFill>
                  <a:srgbClr val="FFFF00"/>
                </a:solidFill>
              </a:rPr>
              <a:t>psychiatric </a:t>
            </a:r>
            <a:r>
              <a:rPr lang="en-US" dirty="0">
                <a:solidFill>
                  <a:srgbClr val="FFFF00"/>
                </a:solidFill>
              </a:rPr>
              <a:t>care</a:t>
            </a:r>
          </a:p>
          <a:p>
            <a:r>
              <a:rPr lang="en-US" dirty="0">
                <a:solidFill>
                  <a:srgbClr val="FFFF00"/>
                </a:solidFill>
              </a:rPr>
              <a:t>Medicare </a:t>
            </a:r>
            <a:r>
              <a:rPr lang="en-US" dirty="0" smtClean="0">
                <a:solidFill>
                  <a:srgbClr val="FFFF00"/>
                </a:solidFill>
              </a:rPr>
              <a:t>recipient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Decided to transition to co-located primary care and SUD care within Vanderbilt</a:t>
            </a:r>
          </a:p>
        </p:txBody>
      </p:sp>
      <p:pic>
        <p:nvPicPr>
          <p:cNvPr id="2050" name="Picture 2" descr="remium Photo | Black shuttle bus back in road, poland. modern public  transpor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3" y="4411579"/>
            <a:ext cx="3914274" cy="2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9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</a:t>
            </a:r>
            <a:r>
              <a:rPr lang="en-US" dirty="0" smtClean="0">
                <a:solidFill>
                  <a:srgbClr val="FFFF00"/>
                </a:solidFill>
              </a:rPr>
              <a:t>: Intake additional histories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Initially, prescribed opioids for Crohn’s disease related pain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increased over 4-5 years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Went to inpatient rehabilitation and initiated therapy with buprenorphine/naloxone two years prior to presentation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Denies history of intravenous drug use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Denies legal concerns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Smokes hookah daily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e Serendipity of a Circuitous Path | LeadershipTraction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0" y="4001294"/>
            <a:ext cx="5197642" cy="26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9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</a:t>
            </a:r>
            <a:r>
              <a:rPr lang="en-US" dirty="0" smtClean="0">
                <a:solidFill>
                  <a:srgbClr val="FFFF00"/>
                </a:solidFill>
              </a:rPr>
              <a:t>: Social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Lives with father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Mother is living abroad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Sister living close by, has other siblings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Completed some college but had to withdraw due to Crohn’s symptoms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Currently unemployed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Patient 1</a:t>
            </a:r>
            <a:r>
              <a:rPr lang="en-US" dirty="0" smtClean="0">
                <a:solidFill>
                  <a:srgbClr val="FFFF00"/>
                </a:solidFill>
              </a:rPr>
              <a:t>: Psychiatric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Diagnoses of depression and anxiety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Previously on bupropion and escitalopram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Evaluated by psychiatry on prior admission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Denies suicidal ideation, history of mania or psychosis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 descr="sychiatric Care in the US: Are We Facing a Crisi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057852"/>
            <a:ext cx="3176838" cy="23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2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Routine screenings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Alcohol and tobacco use screened on intake for every patient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additional required standardized screening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Medicare requirements for annual </a:t>
            </a:r>
            <a:r>
              <a:rPr lang="en-US" dirty="0" smtClean="0">
                <a:solidFill>
                  <a:srgbClr val="FFFF00"/>
                </a:solidFill>
              </a:rPr>
              <a:t>visits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3076" name="Picture 4" descr="tandard operating procedure. sop is a set of step-by-step instructions •  wall 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1313"/>
            <a:ext cx="3352800" cy="30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5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37293</TotalTime>
  <Words>2298</Words>
  <Application>Microsoft Macintosh PowerPoint</Application>
  <PresentationFormat>Widescreen</PresentationFormat>
  <Paragraphs>308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Calibri Light</vt:lpstr>
      <vt:lpstr>Arial</vt:lpstr>
      <vt:lpstr>Office Theme</vt:lpstr>
      <vt:lpstr>A Tale of Two Patients</vt:lpstr>
      <vt:lpstr>Disclosures</vt:lpstr>
      <vt:lpstr>Learning Objectives</vt:lpstr>
      <vt:lpstr>Patient 1:</vt:lpstr>
      <vt:lpstr>Patient 1: Discharge planning</vt:lpstr>
      <vt:lpstr>Patient 1: Intake additional histories</vt:lpstr>
      <vt:lpstr>Patient 1: Social history</vt:lpstr>
      <vt:lpstr>Patient 1: Psychiatric history</vt:lpstr>
      <vt:lpstr>Routine screenings</vt:lpstr>
      <vt:lpstr>Management options</vt:lpstr>
      <vt:lpstr>Medications for SUDs</vt:lpstr>
      <vt:lpstr>Buprenorphine in the primary care setting</vt:lpstr>
      <vt:lpstr>Buprenorphine in the primary care setting</vt:lpstr>
      <vt:lpstr>Successful buprenorphine maintenance in federally qualified health centers (FQHC)</vt:lpstr>
      <vt:lpstr>Outcomes of Buprenorphine maintenance in primary care setting</vt:lpstr>
      <vt:lpstr>PowerPoint Presentation</vt:lpstr>
      <vt:lpstr>Barriers</vt:lpstr>
      <vt:lpstr>Patient 1: Clinical course</vt:lpstr>
      <vt:lpstr>Patient 1: Clinical course</vt:lpstr>
      <vt:lpstr>Patient 1: Current status</vt:lpstr>
      <vt:lpstr>PowerPoint Presentation</vt:lpstr>
      <vt:lpstr>Patient 2</vt:lpstr>
      <vt:lpstr>Patient 2:</vt:lpstr>
      <vt:lpstr>Medical comorbidities in patients with SUD</vt:lpstr>
      <vt:lpstr>Comorbidities and treatment retention</vt:lpstr>
      <vt:lpstr>Morbidity and mortality in patients with substance use disorder on MOUD</vt:lpstr>
      <vt:lpstr>Morbidity and mortality in patients with substance use disorder on MOUD</vt:lpstr>
      <vt:lpstr>Morbidity and mortality in patients with substance use disorder on MOUD</vt:lpstr>
      <vt:lpstr>PowerPoint Presentation</vt:lpstr>
      <vt:lpstr>Substance use and cardiovascular disease</vt:lpstr>
      <vt:lpstr>Patient 2: Risk stratification and intervention</vt:lpstr>
      <vt:lpstr>Substance use interactions with medical comorbidities</vt:lpstr>
      <vt:lpstr>Medical concerns for Patient 2</vt:lpstr>
      <vt:lpstr>Patient 2: Hypertension</vt:lpstr>
      <vt:lpstr>Patient 2: Chest pain</vt:lpstr>
      <vt:lpstr>Patient 2: Chest pain</vt:lpstr>
      <vt:lpstr>Patient 2: Management of medical comorbidities</vt:lpstr>
      <vt:lpstr>PowerPoint Presentation</vt:lpstr>
      <vt:lpstr>Patient 2: Lower extremity edema management</vt:lpstr>
      <vt:lpstr>Patient 2: Additional management</vt:lpstr>
      <vt:lpstr>Patient 2: Clinical course</vt:lpstr>
      <vt:lpstr>PowerPoint Presentation</vt:lpstr>
      <vt:lpstr>Summary</vt:lpstr>
      <vt:lpstr>References: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Patients</dc:title>
  <dc:creator>Rachel Wolf</dc:creator>
  <cp:lastModifiedBy>Rachel Wolf</cp:lastModifiedBy>
  <cp:revision>47</cp:revision>
  <dcterms:created xsi:type="dcterms:W3CDTF">2022-09-19T14:23:18Z</dcterms:created>
  <dcterms:modified xsi:type="dcterms:W3CDTF">2022-10-16T19:07:50Z</dcterms:modified>
</cp:coreProperties>
</file>