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8"/>
  </p:notesMasterIdLst>
  <p:sldIdLst>
    <p:sldId id="256" r:id="rId2"/>
    <p:sldId id="257" r:id="rId3"/>
    <p:sldId id="2141412074" r:id="rId4"/>
    <p:sldId id="259" r:id="rId5"/>
    <p:sldId id="1052" r:id="rId6"/>
    <p:sldId id="1128" r:id="rId7"/>
    <p:sldId id="1129" r:id="rId8"/>
    <p:sldId id="1048" r:id="rId9"/>
    <p:sldId id="261" r:id="rId10"/>
    <p:sldId id="1051" r:id="rId11"/>
    <p:sldId id="263" r:id="rId12"/>
    <p:sldId id="264" r:id="rId13"/>
    <p:sldId id="268" r:id="rId14"/>
    <p:sldId id="267" r:id="rId15"/>
    <p:sldId id="2141412073" r:id="rId16"/>
    <p:sldId id="1053" r:id="rId17"/>
    <p:sldId id="1054" r:id="rId18"/>
    <p:sldId id="1055" r:id="rId19"/>
    <p:sldId id="1095" r:id="rId20"/>
    <p:sldId id="2141412045" r:id="rId21"/>
    <p:sldId id="2141412046" r:id="rId22"/>
    <p:sldId id="1098" r:id="rId23"/>
    <p:sldId id="1131" r:id="rId24"/>
    <p:sldId id="2141412047" r:id="rId25"/>
    <p:sldId id="2141412048" r:id="rId26"/>
    <p:sldId id="1119" r:id="rId27"/>
    <p:sldId id="1121" r:id="rId28"/>
    <p:sldId id="1101" r:id="rId29"/>
    <p:sldId id="1116" r:id="rId30"/>
    <p:sldId id="1117" r:id="rId31"/>
    <p:sldId id="1118" r:id="rId32"/>
    <p:sldId id="2141412050" r:id="rId33"/>
    <p:sldId id="2141412066" r:id="rId34"/>
    <p:sldId id="2141412065" r:id="rId35"/>
    <p:sldId id="2141412063" r:id="rId36"/>
    <p:sldId id="2141412064" r:id="rId37"/>
    <p:sldId id="1059" r:id="rId38"/>
    <p:sldId id="2141412067" r:id="rId39"/>
    <p:sldId id="1058" r:id="rId40"/>
    <p:sldId id="1100" r:id="rId41"/>
    <p:sldId id="1069" r:id="rId42"/>
    <p:sldId id="1099" r:id="rId43"/>
    <p:sldId id="909" r:id="rId44"/>
    <p:sldId id="2141412068" r:id="rId45"/>
    <p:sldId id="1071" r:id="rId46"/>
    <p:sldId id="910" r:id="rId47"/>
    <p:sldId id="1072" r:id="rId48"/>
    <p:sldId id="1103" r:id="rId49"/>
    <p:sldId id="1105" r:id="rId50"/>
    <p:sldId id="1073" r:id="rId51"/>
    <p:sldId id="1106" r:id="rId52"/>
    <p:sldId id="1107" r:id="rId53"/>
    <p:sldId id="1108" r:id="rId54"/>
    <p:sldId id="1109" r:id="rId55"/>
    <p:sldId id="932" r:id="rId56"/>
    <p:sldId id="2141412075" r:id="rId57"/>
    <p:sldId id="1110" r:id="rId58"/>
    <p:sldId id="2141412076" r:id="rId59"/>
    <p:sldId id="2141412077" r:id="rId60"/>
    <p:sldId id="2141412069" r:id="rId61"/>
    <p:sldId id="916" r:id="rId62"/>
    <p:sldId id="2141412043" r:id="rId63"/>
    <p:sldId id="1090" r:id="rId64"/>
    <p:sldId id="1091" r:id="rId65"/>
    <p:sldId id="1092" r:id="rId66"/>
    <p:sldId id="1125"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98"/>
    <p:restoredTop sz="73488"/>
  </p:normalViewPr>
  <p:slideViewPr>
    <p:cSldViewPr snapToGrid="0" snapToObjects="1">
      <p:cViewPr varScale="1">
        <p:scale>
          <a:sx n="30" d="100"/>
          <a:sy n="30" d="100"/>
        </p:scale>
        <p:origin x="1172" y="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0152F-C020-8340-A233-1AA47D194772}"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76605-9FA2-5F41-B1EE-E41814BD8105}" type="slidenum">
              <a:rPr lang="en-US" smtClean="0"/>
              <a:t>‹#›</a:t>
            </a:fld>
            <a:endParaRPr lang="en-US"/>
          </a:p>
        </p:txBody>
      </p:sp>
    </p:spTree>
    <p:extLst>
      <p:ext uri="{BB962C8B-B14F-4D97-AF65-F5344CB8AC3E}">
        <p14:creationId xmlns:p14="http://schemas.microsoft.com/office/powerpoint/2010/main" val="171132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dsvu.org/" TargetMode="External"/><Relationship Id="rId7" Type="http://schemas.openxmlformats.org/officeDocument/2006/relationships/hyperlink" Target="https://catalog.library.vanderbilt.edu/discovery/fulldisplay?docid=cdi_pubmedcentral_primary_oai_pubmedcentral_nih_gov_6941614&amp;context=PC&amp;vid=01VAN_INST:BIOMED&amp;lang=en&amp;search_scope=CentralIndex&amp;adaptor=Primo%20Central&amp;tab=CentralIndex&amp;query=any,contains,skin%20and%20soft%20tissue%20infections%20opioid%20use%20disorder&amp;offset=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atalog.library.vanderbilt.edu/discovery/fulldisplay?docid=cdi_gale_infotracacademiconefile_A578835561&amp;context=PC&amp;vid=01VAN_INST:BIOMED&amp;lang=en&amp;search_scope=CentralIndex&amp;adaptor=Primo%20Central&amp;tab=CentralIndex&amp;query=any,contains,HIV%20and%20OUD&amp;offset=0" TargetMode="External"/><Relationship Id="rId5" Type="http://schemas.openxmlformats.org/officeDocument/2006/relationships/hyperlink" Target="http://dx.doi.org.proxy.library.vanderbilt.edu/10.1056/NEJMoa1515195" TargetMode="External"/><Relationship Id="rId4" Type="http://schemas.openxmlformats.org/officeDocument/2006/relationships/hyperlink" Target="http://scholar.google.com.proxy.library.vanderbilt.edu/scholar?hl=en&amp;q=Emory+University+Rollins+School+of+Public+Health%2C+Gilead+Sciences.+AIDSVu+home+page+%28http%3A%2F%2Fwww.aidsvu.org%2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TO RIGHT:</a:t>
            </a:r>
          </a:p>
          <a:p>
            <a:pPr marL="228600" indent="-228600">
              <a:buAutoNum type="arabicPeriod"/>
            </a:pPr>
            <a:r>
              <a:rPr lang="en-US" dirty="0"/>
              <a:t>HIV VIRION (SCANNING EM WITH PSEUDOCOLOR); CELL </a:t>
            </a:r>
          </a:p>
          <a:p>
            <a:pPr marL="228600" indent="-228600">
              <a:buAutoNum type="arabicPeriod"/>
            </a:pPr>
            <a:r>
              <a:rPr lang="en-US" dirty="0"/>
              <a:t>HEPATITIS B VIRIONS (TRANSMISSION EM WITH PSEUDOCOLOR); CDC</a:t>
            </a:r>
          </a:p>
          <a:p>
            <a:pPr marL="228600" indent="-228600">
              <a:buAutoNum type="arabicPeriod"/>
            </a:pPr>
            <a:r>
              <a:rPr lang="en-US" dirty="0"/>
              <a:t>HEPATITIS A VIRIONS (TEM); CDC</a:t>
            </a:r>
          </a:p>
          <a:p>
            <a:pPr marL="228600" indent="-228600">
              <a:buAutoNum type="arabicPeriod"/>
            </a:pPr>
            <a:r>
              <a:rPr lang="en-US" dirty="0"/>
              <a:t>HEPATITIS C VIRIONS (TEM WITH PSEUDOCOLOR); NATURE</a:t>
            </a:r>
          </a:p>
          <a:p>
            <a:pPr marL="228600" indent="-228600">
              <a:buAutoNum type="arabicPeriod"/>
            </a:pPr>
            <a:r>
              <a:rPr lang="en-US" dirty="0"/>
              <a:t>C GLABRATA (GMS STAIN)</a:t>
            </a:r>
          </a:p>
          <a:p>
            <a:pPr marL="228600" indent="-228600">
              <a:buAutoNum type="arabicPeriod"/>
            </a:pPr>
            <a:r>
              <a:rPr lang="en-US" dirty="0"/>
              <a:t>GRAM NEG BACTERIA</a:t>
            </a:r>
          </a:p>
          <a:p>
            <a:pPr marL="228600" indent="-228600">
              <a:buAutoNum type="arabicPeriod"/>
            </a:pPr>
            <a:r>
              <a:rPr lang="en-US" dirty="0"/>
              <a:t>GRAM POS BACTERIA</a:t>
            </a:r>
          </a:p>
        </p:txBody>
      </p:sp>
      <p:sp>
        <p:nvSpPr>
          <p:cNvPr id="4" name="Slide Number Placeholder 3"/>
          <p:cNvSpPr>
            <a:spLocks noGrp="1"/>
          </p:cNvSpPr>
          <p:nvPr>
            <p:ph type="sldNum" sz="quarter" idx="5"/>
          </p:nvPr>
        </p:nvSpPr>
        <p:spPr/>
        <p:txBody>
          <a:bodyPr/>
          <a:lstStyle/>
          <a:p>
            <a:fld id="{10676605-9FA2-5F41-B1EE-E41814BD8105}" type="slidenum">
              <a:rPr lang="en-US" smtClean="0"/>
              <a:t>4</a:t>
            </a:fld>
            <a:endParaRPr lang="en-US"/>
          </a:p>
        </p:txBody>
      </p:sp>
    </p:spTree>
    <p:extLst>
      <p:ext uri="{BB962C8B-B14F-4D97-AF65-F5344CB8AC3E}">
        <p14:creationId xmlns:p14="http://schemas.microsoft.com/office/powerpoint/2010/main" val="230413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23</a:t>
            </a:fld>
            <a:endParaRPr lang="en-US"/>
          </a:p>
        </p:txBody>
      </p:sp>
    </p:spTree>
    <p:extLst>
      <p:ext uri="{BB962C8B-B14F-4D97-AF65-F5344CB8AC3E}">
        <p14:creationId xmlns:p14="http://schemas.microsoft.com/office/powerpoint/2010/main" val="267223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24</a:t>
            </a:fld>
            <a:endParaRPr lang="en-US"/>
          </a:p>
        </p:txBody>
      </p:sp>
    </p:spTree>
    <p:extLst>
      <p:ext uri="{BB962C8B-B14F-4D97-AF65-F5344CB8AC3E}">
        <p14:creationId xmlns:p14="http://schemas.microsoft.com/office/powerpoint/2010/main" val="288629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25</a:t>
            </a:fld>
            <a:endParaRPr lang="en-US"/>
          </a:p>
        </p:txBody>
      </p:sp>
    </p:spTree>
    <p:extLst>
      <p:ext uri="{BB962C8B-B14F-4D97-AF65-F5344CB8AC3E}">
        <p14:creationId xmlns:p14="http://schemas.microsoft.com/office/powerpoint/2010/main" val="288497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few studies examining longer term outcomes for PWID with endocarditis</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26</a:t>
            </a:fld>
            <a:endParaRPr lang="en-US"/>
          </a:p>
        </p:txBody>
      </p:sp>
    </p:spTree>
    <p:extLst>
      <p:ext uri="{BB962C8B-B14F-4D97-AF65-F5344CB8AC3E}">
        <p14:creationId xmlns:p14="http://schemas.microsoft.com/office/powerpoint/2010/main" val="333299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Adjusted for age and sex</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27</a:t>
            </a:fld>
            <a:endParaRPr lang="en-US"/>
          </a:p>
        </p:txBody>
      </p:sp>
    </p:spTree>
    <p:extLst>
      <p:ext uri="{BB962C8B-B14F-4D97-AF65-F5344CB8AC3E}">
        <p14:creationId xmlns:p14="http://schemas.microsoft.com/office/powerpoint/2010/main" val="283017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studies have reported long-term outcomes for PWID with IE</a:t>
            </a:r>
          </a:p>
          <a:p>
            <a:r>
              <a:rPr lang="en-US" dirty="0"/>
              <a:t>First study to report survival rates based on surgery </a:t>
            </a:r>
          </a:p>
          <a:p>
            <a:endParaRPr lang="en-US" dirty="0"/>
          </a:p>
          <a:p>
            <a:r>
              <a:rPr lang="en-US" dirty="0"/>
              <a:t>Note that their cohort had a higher proportion of L-sided IE (not in keeping with other estimates of PWID-IE)</a:t>
            </a:r>
          </a:p>
          <a:p>
            <a:r>
              <a:rPr lang="en-US" dirty="0"/>
              <a:t>Surgery performed in 45 of 92 IE episodes (47%)</a:t>
            </a:r>
          </a:p>
          <a:p>
            <a:endParaRPr lang="en-US" dirty="0"/>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28</a:t>
            </a:fld>
            <a:endParaRPr lang="en-US"/>
          </a:p>
        </p:txBody>
      </p:sp>
    </p:spTree>
    <p:extLst>
      <p:ext uri="{BB962C8B-B14F-4D97-AF65-F5344CB8AC3E}">
        <p14:creationId xmlns:p14="http://schemas.microsoft.com/office/powerpoint/2010/main" val="81961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studies have reported long-term outcomes for PWID with IE</a:t>
            </a:r>
          </a:p>
          <a:p>
            <a:r>
              <a:rPr lang="en-US" dirty="0"/>
              <a:t>First study to report survival rates based on surgery </a:t>
            </a:r>
          </a:p>
          <a:p>
            <a:endParaRPr lang="en-US" dirty="0"/>
          </a:p>
          <a:p>
            <a:r>
              <a:rPr lang="en-US" dirty="0"/>
              <a:t>Note that their cohort had a higher proportion of L-sided IE (not in keeping with other estimates of PWID-IE)</a:t>
            </a:r>
          </a:p>
          <a:p>
            <a:r>
              <a:rPr lang="en-US" dirty="0"/>
              <a:t>Surgery performed in 45 of 92 IE episodes (47%)</a:t>
            </a:r>
          </a:p>
          <a:p>
            <a:endParaRPr lang="en-US" dirty="0"/>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29</a:t>
            </a:fld>
            <a:endParaRPr lang="en-US"/>
          </a:p>
        </p:txBody>
      </p:sp>
    </p:spTree>
    <p:extLst>
      <p:ext uri="{BB962C8B-B14F-4D97-AF65-F5344CB8AC3E}">
        <p14:creationId xmlns:p14="http://schemas.microsoft.com/office/powerpoint/2010/main" val="129062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studies have reported long-term outcomes for PWID with IE</a:t>
            </a:r>
          </a:p>
          <a:p>
            <a:r>
              <a:rPr lang="en-US" dirty="0"/>
              <a:t>First study to report survival rates based on surgery </a:t>
            </a:r>
          </a:p>
          <a:p>
            <a:endParaRPr lang="en-US" dirty="0"/>
          </a:p>
          <a:p>
            <a:r>
              <a:rPr lang="en-US" dirty="0"/>
              <a:t>Note that their cohort had a higher proportion of L-sided IE (not in keeping with other estimates of PWID-IE)</a:t>
            </a:r>
          </a:p>
          <a:p>
            <a:r>
              <a:rPr lang="en-US" dirty="0"/>
              <a:t>Surgery performed in 45 of 92 IE episodes (47%)</a:t>
            </a:r>
          </a:p>
          <a:p>
            <a:endParaRPr lang="en-US" dirty="0"/>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30</a:t>
            </a:fld>
            <a:endParaRPr lang="en-US"/>
          </a:p>
        </p:txBody>
      </p:sp>
    </p:spTree>
    <p:extLst>
      <p:ext uri="{BB962C8B-B14F-4D97-AF65-F5344CB8AC3E}">
        <p14:creationId xmlns:p14="http://schemas.microsoft.com/office/powerpoint/2010/main" val="401701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this study does merit discussion and the associated editorial was pointed in noting that the primary findings—less than 50% of patients who inject drugs and have endocarditis survived ten years should serve as a wake-up call across the board as to the extreme threat of injection drug-related endocarditis and should motivate us all to define best practices that incorporate the expertise of addiction medicine, ID, and cardiac surgery to best care for our patients. </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31</a:t>
            </a:fld>
            <a:endParaRPr lang="en-US"/>
          </a:p>
        </p:txBody>
      </p:sp>
    </p:spTree>
    <p:extLst>
      <p:ext uri="{BB962C8B-B14F-4D97-AF65-F5344CB8AC3E}">
        <p14:creationId xmlns:p14="http://schemas.microsoft.com/office/powerpoint/2010/main" val="241691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this study does merit discussion and the associated editorial was pointed in noting that the primary findings—less than 50% of patients who inject drugs and have endocarditis survived ten years should serve as a wake-up call across the board as to the extreme threat of injection drug-related endocarditis and should motivate us all to define best practices that incorporate the expertise of addiction medicine, ID, and cardiac surgery to best care for our patients. </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32</a:t>
            </a:fld>
            <a:endParaRPr lang="en-US"/>
          </a:p>
        </p:txBody>
      </p:sp>
    </p:spTree>
    <p:extLst>
      <p:ext uri="{BB962C8B-B14F-4D97-AF65-F5344CB8AC3E}">
        <p14:creationId xmlns:p14="http://schemas.microsoft.com/office/powerpoint/2010/main" val="344077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TO RIGHT:</a:t>
            </a:r>
          </a:p>
          <a:p>
            <a:pPr marL="228600" indent="-228600">
              <a:buAutoNum type="arabicPeriod"/>
            </a:pPr>
            <a:r>
              <a:rPr lang="en-US" dirty="0"/>
              <a:t>HIV VIRION (SCANNING EM); CELL </a:t>
            </a:r>
          </a:p>
          <a:p>
            <a:pPr marL="228600" indent="-228600">
              <a:buAutoNum type="arabicPeriod"/>
            </a:pPr>
            <a:r>
              <a:rPr lang="en-US" dirty="0"/>
              <a:t>HEPATITIS B VIRIONS (TRANSMISSION EM WITH PSEUDOCOLOR); CDC</a:t>
            </a:r>
          </a:p>
          <a:p>
            <a:pPr marL="228600" indent="-228600">
              <a:buAutoNum type="arabicPeriod"/>
            </a:pPr>
            <a:r>
              <a:rPr lang="en-US" dirty="0"/>
              <a:t>HEPATITIS A VIRIONS (TEM); CDC</a:t>
            </a:r>
          </a:p>
          <a:p>
            <a:pPr marL="228600" indent="-228600">
              <a:buAutoNum type="arabicPeriod"/>
            </a:pPr>
            <a:r>
              <a:rPr lang="en-US" dirty="0"/>
              <a:t>HEPATITIS C VIRIONS (TEM WITH PSEUDOCOLOR); NATURE</a:t>
            </a:r>
          </a:p>
          <a:p>
            <a:pPr marL="228600" indent="-228600">
              <a:buAutoNum type="arabicPeriod"/>
            </a:pPr>
            <a:r>
              <a:rPr lang="en-US" dirty="0"/>
              <a:t>C GLABRATA (GMS STAIN)</a:t>
            </a:r>
          </a:p>
          <a:p>
            <a:pPr marL="228600" indent="-228600">
              <a:buAutoNum type="arabicPeriod"/>
            </a:pPr>
            <a:r>
              <a:rPr lang="en-US" dirty="0"/>
              <a:t>GRAM NEG BACTERIA</a:t>
            </a:r>
          </a:p>
          <a:p>
            <a:pPr marL="228600" indent="-228600">
              <a:buAutoNum type="arabicPeriod"/>
            </a:pPr>
            <a:r>
              <a:rPr lang="en-US" dirty="0"/>
              <a:t>GRAM POS BACTERIA</a:t>
            </a:r>
          </a:p>
        </p:txBody>
      </p:sp>
      <p:sp>
        <p:nvSpPr>
          <p:cNvPr id="4" name="Slide Number Placeholder 3"/>
          <p:cNvSpPr>
            <a:spLocks noGrp="1"/>
          </p:cNvSpPr>
          <p:nvPr>
            <p:ph type="sldNum" sz="quarter" idx="5"/>
          </p:nvPr>
        </p:nvSpPr>
        <p:spPr/>
        <p:txBody>
          <a:bodyPr/>
          <a:lstStyle/>
          <a:p>
            <a:fld id="{10676605-9FA2-5F41-B1EE-E41814BD8105}" type="slidenum">
              <a:rPr lang="en-US" smtClean="0"/>
              <a:t>5</a:t>
            </a:fld>
            <a:endParaRPr lang="en-US"/>
          </a:p>
        </p:txBody>
      </p:sp>
    </p:spTree>
    <p:extLst>
      <p:ext uri="{BB962C8B-B14F-4D97-AF65-F5344CB8AC3E}">
        <p14:creationId xmlns:p14="http://schemas.microsoft.com/office/powerpoint/2010/main" val="264019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83C8-9B40-C241-81D3-D16BF3BF357C}" type="slidenum">
              <a:rPr lang="en-US" smtClean="0"/>
              <a:t>34</a:t>
            </a:fld>
            <a:endParaRPr lang="en-US"/>
          </a:p>
        </p:txBody>
      </p:sp>
    </p:spTree>
    <p:extLst>
      <p:ext uri="{BB962C8B-B14F-4D97-AF65-F5344CB8AC3E}">
        <p14:creationId xmlns:p14="http://schemas.microsoft.com/office/powerpoint/2010/main" val="131706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83C8-9B40-C241-81D3-D16BF3BF357C}" type="slidenum">
              <a:rPr lang="en-US" smtClean="0"/>
              <a:t>35</a:t>
            </a:fld>
            <a:endParaRPr lang="en-US"/>
          </a:p>
        </p:txBody>
      </p:sp>
    </p:spTree>
    <p:extLst>
      <p:ext uri="{BB962C8B-B14F-4D97-AF65-F5344CB8AC3E}">
        <p14:creationId xmlns:p14="http://schemas.microsoft.com/office/powerpoint/2010/main" val="246405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across multiple metrics related to discharge disposition</a:t>
            </a:r>
          </a:p>
        </p:txBody>
      </p:sp>
      <p:sp>
        <p:nvSpPr>
          <p:cNvPr id="4" name="Slide Number Placeholder 3"/>
          <p:cNvSpPr>
            <a:spLocks noGrp="1"/>
          </p:cNvSpPr>
          <p:nvPr>
            <p:ph type="sldNum" sz="quarter" idx="5"/>
          </p:nvPr>
        </p:nvSpPr>
        <p:spPr/>
        <p:txBody>
          <a:bodyPr/>
          <a:lstStyle/>
          <a:p>
            <a:fld id="{F63F83C8-9B40-C241-81D3-D16BF3BF357C}" type="slidenum">
              <a:rPr lang="en-US" smtClean="0"/>
              <a:t>36</a:t>
            </a:fld>
            <a:endParaRPr lang="en-US"/>
          </a:p>
        </p:txBody>
      </p:sp>
    </p:spTree>
    <p:extLst>
      <p:ext uri="{BB962C8B-B14F-4D97-AF65-F5344CB8AC3E}">
        <p14:creationId xmlns:p14="http://schemas.microsoft.com/office/powerpoint/2010/main" val="1061157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established that endocarditis in PWID is a hard problem. Are their novel approaches to improve management? </a:t>
            </a:r>
          </a:p>
          <a:p>
            <a:r>
              <a:rPr lang="en-US" dirty="0"/>
              <a:t>There are a few treatment innovations that I think warrant discussion here—starting with a minimally invasive strategy to “debulk” right-sided vegetations</a:t>
            </a:r>
          </a:p>
        </p:txBody>
      </p:sp>
      <p:sp>
        <p:nvSpPr>
          <p:cNvPr id="4" name="Slide Number Placeholder 3"/>
          <p:cNvSpPr>
            <a:spLocks noGrp="1"/>
          </p:cNvSpPr>
          <p:nvPr>
            <p:ph type="sldNum" sz="quarter" idx="5"/>
          </p:nvPr>
        </p:nvSpPr>
        <p:spPr/>
        <p:txBody>
          <a:bodyPr/>
          <a:lstStyle/>
          <a:p>
            <a:fld id="{10676605-9FA2-5F41-B1EE-E41814BD8105}" type="slidenum">
              <a:rPr lang="en-US" smtClean="0"/>
              <a:t>37</a:t>
            </a:fld>
            <a:endParaRPr lang="en-US"/>
          </a:p>
        </p:txBody>
      </p:sp>
    </p:spTree>
    <p:extLst>
      <p:ext uri="{BB962C8B-B14F-4D97-AF65-F5344CB8AC3E}">
        <p14:creationId xmlns:p14="http://schemas.microsoft.com/office/powerpoint/2010/main" val="189786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established that endocarditis in PWID is a hard problem. Are their novel approaches to improve management? </a:t>
            </a:r>
          </a:p>
          <a:p>
            <a:r>
              <a:rPr lang="en-US" dirty="0"/>
              <a:t>There are a few treatment innovations that I think warrant discussion here—starting with a minimally invasive strategy to “debulk” right-sided vegetations</a:t>
            </a:r>
          </a:p>
        </p:txBody>
      </p:sp>
      <p:sp>
        <p:nvSpPr>
          <p:cNvPr id="4" name="Slide Number Placeholder 3"/>
          <p:cNvSpPr>
            <a:spLocks noGrp="1"/>
          </p:cNvSpPr>
          <p:nvPr>
            <p:ph type="sldNum" sz="quarter" idx="5"/>
          </p:nvPr>
        </p:nvSpPr>
        <p:spPr/>
        <p:txBody>
          <a:bodyPr/>
          <a:lstStyle/>
          <a:p>
            <a:fld id="{10676605-9FA2-5F41-B1EE-E41814BD8105}" type="slidenum">
              <a:rPr lang="en-US" smtClean="0"/>
              <a:t>38</a:t>
            </a:fld>
            <a:endParaRPr lang="en-US"/>
          </a:p>
        </p:txBody>
      </p:sp>
    </p:spTree>
    <p:extLst>
      <p:ext uri="{BB962C8B-B14F-4D97-AF65-F5344CB8AC3E}">
        <p14:creationId xmlns:p14="http://schemas.microsoft.com/office/powerpoint/2010/main" val="3888122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Angiovac</a:t>
            </a:r>
            <a:r>
              <a:rPr lang="en-US" dirty="0"/>
              <a:t> has not been formally recommended as part of treatment for right-sided endocarditis, it has been studied in a handful of case reports and case series and the data are promising. </a:t>
            </a:r>
          </a:p>
          <a:p>
            <a:endParaRPr lang="en-US" dirty="0"/>
          </a:p>
          <a:p>
            <a:r>
              <a:rPr lang="en-US" dirty="0"/>
              <a:t>The role of </a:t>
            </a:r>
            <a:r>
              <a:rPr lang="en-US" dirty="0" err="1"/>
              <a:t>angiovac</a:t>
            </a:r>
            <a:r>
              <a:rPr lang="en-US" dirty="0"/>
              <a:t> as a beneficial treatment for TV endocarditis has strong biologic and epidemiologic plausibility: 1) we know that many cases of right-sided can be cured with </a:t>
            </a:r>
            <a:r>
              <a:rPr lang="en-US" dirty="0" err="1"/>
              <a:t>abx</a:t>
            </a:r>
            <a:r>
              <a:rPr lang="en-US" dirty="0"/>
              <a:t> alone and source control is a general predictor of response to success with medical management and 2) TV repair/replacement is associated with significant risks</a:t>
            </a:r>
          </a:p>
        </p:txBody>
      </p:sp>
      <p:sp>
        <p:nvSpPr>
          <p:cNvPr id="4" name="Slide Number Placeholder 3"/>
          <p:cNvSpPr>
            <a:spLocks noGrp="1"/>
          </p:cNvSpPr>
          <p:nvPr>
            <p:ph type="sldNum" sz="quarter" idx="5"/>
          </p:nvPr>
        </p:nvSpPr>
        <p:spPr/>
        <p:txBody>
          <a:bodyPr/>
          <a:lstStyle/>
          <a:p>
            <a:fld id="{10676605-9FA2-5F41-B1EE-E41814BD8105}" type="slidenum">
              <a:rPr lang="en-US" smtClean="0"/>
              <a:t>39</a:t>
            </a:fld>
            <a:endParaRPr lang="en-US"/>
          </a:p>
        </p:txBody>
      </p:sp>
    </p:spTree>
    <p:extLst>
      <p:ext uri="{BB962C8B-B14F-4D97-AF65-F5344CB8AC3E}">
        <p14:creationId xmlns:p14="http://schemas.microsoft.com/office/powerpoint/2010/main" val="1479639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there are risks and caveats to consider. </a:t>
            </a:r>
          </a:p>
        </p:txBody>
      </p:sp>
      <p:sp>
        <p:nvSpPr>
          <p:cNvPr id="4" name="Slide Number Placeholder 3"/>
          <p:cNvSpPr>
            <a:spLocks noGrp="1"/>
          </p:cNvSpPr>
          <p:nvPr>
            <p:ph type="sldNum" sz="quarter" idx="5"/>
          </p:nvPr>
        </p:nvSpPr>
        <p:spPr/>
        <p:txBody>
          <a:bodyPr/>
          <a:lstStyle/>
          <a:p>
            <a:fld id="{10676605-9FA2-5F41-B1EE-E41814BD8105}" type="slidenum">
              <a:rPr lang="en-US" smtClean="0"/>
              <a:t>40</a:t>
            </a:fld>
            <a:endParaRPr lang="en-US"/>
          </a:p>
        </p:txBody>
      </p:sp>
    </p:spTree>
    <p:extLst>
      <p:ext uri="{BB962C8B-B14F-4D97-AF65-F5344CB8AC3E}">
        <p14:creationId xmlns:p14="http://schemas.microsoft.com/office/powerpoint/2010/main" val="58203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take-home message was that transition to oral </a:t>
            </a:r>
            <a:r>
              <a:rPr lang="en-US" dirty="0" err="1"/>
              <a:t>abx</a:t>
            </a:r>
            <a:r>
              <a:rPr lang="en-US" dirty="0"/>
              <a:t> in selected patients was non-inferior to standard all-IV treatment. Data even suggested a possible signal toward better outcomes with partial oral treatment (not significant) </a:t>
            </a:r>
          </a:p>
        </p:txBody>
      </p:sp>
      <p:sp>
        <p:nvSpPr>
          <p:cNvPr id="4" name="Slide Number Placeholder 3"/>
          <p:cNvSpPr>
            <a:spLocks noGrp="1"/>
          </p:cNvSpPr>
          <p:nvPr>
            <p:ph type="sldNum" sz="quarter" idx="5"/>
          </p:nvPr>
        </p:nvSpPr>
        <p:spPr/>
        <p:txBody>
          <a:bodyPr/>
          <a:lstStyle/>
          <a:p>
            <a:fld id="{10676605-9FA2-5F41-B1EE-E41814BD8105}" type="slidenum">
              <a:rPr lang="en-US" smtClean="0"/>
              <a:t>41</a:t>
            </a:fld>
            <a:endParaRPr lang="en-US"/>
          </a:p>
        </p:txBody>
      </p:sp>
    </p:spTree>
    <p:extLst>
      <p:ext uri="{BB962C8B-B14F-4D97-AF65-F5344CB8AC3E}">
        <p14:creationId xmlns:p14="http://schemas.microsoft.com/office/powerpoint/2010/main" val="58288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some study limitations that limited generalizability (namely, very stable patients and no MRSA infections included), we have not adopted early transition as a mainstay of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POET study team published five-year follow-up data for this cohort last month. Again, the oral </a:t>
            </a:r>
            <a:r>
              <a:rPr lang="en-US" dirty="0" err="1"/>
              <a:t>abx</a:t>
            </a:r>
            <a:r>
              <a:rPr lang="en-US" dirty="0"/>
              <a:t> group is doing pretty well—potentially with a signal toward improved outcomes. Very cool as late relapsed infection was a primary concern early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now, you might see ID recommend transition in selected patients—including patients with barriers to full IV treatment. We will see if these latest updated data influence practice more broadly. </a:t>
            </a:r>
          </a:p>
        </p:txBody>
      </p:sp>
      <p:sp>
        <p:nvSpPr>
          <p:cNvPr id="4" name="Slide Number Placeholder 3"/>
          <p:cNvSpPr>
            <a:spLocks noGrp="1"/>
          </p:cNvSpPr>
          <p:nvPr>
            <p:ph type="sldNum" sz="quarter" idx="5"/>
          </p:nvPr>
        </p:nvSpPr>
        <p:spPr/>
        <p:txBody>
          <a:bodyPr/>
          <a:lstStyle/>
          <a:p>
            <a:fld id="{10676605-9FA2-5F41-B1EE-E41814BD8105}" type="slidenum">
              <a:rPr lang="en-US" smtClean="0"/>
              <a:t>42</a:t>
            </a:fld>
            <a:endParaRPr lang="en-US"/>
          </a:p>
        </p:txBody>
      </p:sp>
    </p:spTree>
    <p:extLst>
      <p:ext uri="{BB962C8B-B14F-4D97-AF65-F5344CB8AC3E}">
        <p14:creationId xmlns:p14="http://schemas.microsoft.com/office/powerpoint/2010/main" val="3247568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an increase in reported cases of acute HCV infections, again, particularly among patients age 20-39.</a:t>
            </a:r>
          </a:p>
          <a:p>
            <a:r>
              <a:rPr lang="en-US" dirty="0"/>
              <a:t>-And note that according to these CDC data, injection drug use is the most commonly reported risk factor among patients with acute HCV infection. </a:t>
            </a:r>
          </a:p>
        </p:txBody>
      </p:sp>
      <p:sp>
        <p:nvSpPr>
          <p:cNvPr id="4" name="Slide Number Placeholder 3"/>
          <p:cNvSpPr>
            <a:spLocks noGrp="1"/>
          </p:cNvSpPr>
          <p:nvPr>
            <p:ph type="sldNum" sz="quarter" idx="10"/>
          </p:nvPr>
        </p:nvSpPr>
        <p:spPr/>
        <p:txBody>
          <a:bodyPr/>
          <a:lstStyle/>
          <a:p>
            <a:fld id="{3C45EB62-049D-4B7D-923C-C42ECDE43BB8}" type="slidenum">
              <a:rPr lang="en-US" smtClean="0"/>
              <a:t>47</a:t>
            </a:fld>
            <a:endParaRPr lang="en-US"/>
          </a:p>
        </p:txBody>
      </p:sp>
    </p:spTree>
    <p:extLst>
      <p:ext uri="{BB962C8B-B14F-4D97-AF65-F5344CB8AC3E}">
        <p14:creationId xmlns:p14="http://schemas.microsoft.com/office/powerpoint/2010/main" val="31527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by talking about drug overdose—this is a topic that has been heavily covered in the news in recent years because the number of overdose deaths is staggering and the trend over time is very concerning. </a:t>
            </a:r>
          </a:p>
        </p:txBody>
      </p:sp>
      <p:sp>
        <p:nvSpPr>
          <p:cNvPr id="4" name="Slide Number Placeholder 3"/>
          <p:cNvSpPr>
            <a:spLocks noGrp="1"/>
          </p:cNvSpPr>
          <p:nvPr>
            <p:ph type="sldNum" sz="quarter" idx="10"/>
          </p:nvPr>
        </p:nvSpPr>
        <p:spPr/>
        <p:txBody>
          <a:bodyPr/>
          <a:lstStyle/>
          <a:p>
            <a:fld id="{3C45EB62-049D-4B7D-923C-C42ECDE43BB8}" type="slidenum">
              <a:rPr lang="en-US" smtClean="0"/>
              <a:t>6</a:t>
            </a:fld>
            <a:endParaRPr lang="en-US"/>
          </a:p>
        </p:txBody>
      </p:sp>
    </p:spTree>
    <p:extLst>
      <p:ext uri="{BB962C8B-B14F-4D97-AF65-F5344CB8AC3E}">
        <p14:creationId xmlns:p14="http://schemas.microsoft.com/office/powerpoint/2010/main" val="3294568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Seo</a:t>
            </a:r>
            <a:r>
              <a:rPr lang="en-US" sz="1200" b="0" i="0" kern="1200" dirty="0">
                <a:solidFill>
                  <a:schemeClr val="tx1"/>
                </a:solidFill>
                <a:effectLst/>
                <a:latin typeface="+mn-lt"/>
                <a:ea typeface="+mn-ea"/>
                <a:cs typeface="+mn-cs"/>
              </a:rPr>
              <a:t> S, Silverberg MJ, Hurley LB, et al. Prevalence of spontaneous clearance of hepatitis C virus infection doubled from 1998 to 2017. </a:t>
            </a:r>
            <a:r>
              <a:rPr lang="en-US" sz="1200" b="0" i="0" kern="1200" dirty="0" err="1">
                <a:solidFill>
                  <a:schemeClr val="tx1"/>
                </a:solidFill>
                <a:effectLst/>
                <a:latin typeface="+mn-lt"/>
                <a:ea typeface="+mn-ea"/>
                <a:cs typeface="+mn-cs"/>
              </a:rPr>
              <a:t>Clin</a:t>
            </a:r>
            <a:r>
              <a:rPr lang="en-US" sz="1200" b="0" i="0" kern="1200" dirty="0">
                <a:solidFill>
                  <a:schemeClr val="tx1"/>
                </a:solidFill>
                <a:effectLst/>
                <a:latin typeface="+mn-lt"/>
                <a:ea typeface="+mn-ea"/>
                <a:cs typeface="+mn-cs"/>
              </a:rPr>
              <a:t> Gastroenterol </a:t>
            </a:r>
            <a:r>
              <a:rPr lang="en-US" sz="1200" b="0" i="0" kern="1200" dirty="0" err="1">
                <a:solidFill>
                  <a:schemeClr val="tx1"/>
                </a:solidFill>
                <a:effectLst/>
                <a:latin typeface="+mn-lt"/>
                <a:ea typeface="+mn-ea"/>
                <a:cs typeface="+mn-cs"/>
              </a:rPr>
              <a:t>Hepatol</a:t>
            </a:r>
            <a:r>
              <a:rPr lang="en-US" sz="1200" b="0" i="0" kern="1200" dirty="0">
                <a:solidFill>
                  <a:schemeClr val="tx1"/>
                </a:solidFill>
                <a:effectLst/>
                <a:latin typeface="+mn-lt"/>
                <a:ea typeface="+mn-ea"/>
                <a:cs typeface="+mn-cs"/>
              </a:rPr>
              <a:t> 2020;18:511–3.</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48</a:t>
            </a:fld>
            <a:endParaRPr lang="en-US"/>
          </a:p>
        </p:txBody>
      </p:sp>
    </p:spTree>
    <p:extLst>
      <p:ext uri="{BB962C8B-B14F-4D97-AF65-F5344CB8AC3E}">
        <p14:creationId xmlns:p14="http://schemas.microsoft.com/office/powerpoint/2010/main" val="3585628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Consuming alcohol is included among factors that increases likelihood of progression to cirrhosis.</a:t>
            </a:r>
          </a:p>
          <a:p>
            <a:endParaRPr lang="en-US" dirty="0"/>
          </a:p>
          <a:p>
            <a:r>
              <a:rPr lang="en-US" dirty="0"/>
              <a:t>From CDC:</a:t>
            </a:r>
          </a:p>
          <a:p>
            <a:r>
              <a:rPr lang="en-US" sz="1200" b="0" i="0" kern="1200" dirty="0">
                <a:solidFill>
                  <a:schemeClr val="tx1"/>
                </a:solidFill>
                <a:effectLst/>
                <a:latin typeface="+mn-lt"/>
                <a:ea typeface="+mn-ea"/>
                <a:cs typeface="+mn-cs"/>
              </a:rPr>
              <a:t>Who is more likely to develop cirrhosis after becoming infected with HCV?</a:t>
            </a:r>
          </a:p>
          <a:p>
            <a:r>
              <a:rPr lang="en-US" sz="1200" b="0" i="0" kern="1200" dirty="0">
                <a:solidFill>
                  <a:schemeClr val="tx1"/>
                </a:solidFill>
                <a:effectLst/>
                <a:latin typeface="+mn-lt"/>
                <a:ea typeface="+mn-ea"/>
                <a:cs typeface="+mn-cs"/>
              </a:rPr>
              <a:t>Rates of progression to cirrhosis are increased in the presence of a variety of factors, including</a:t>
            </a:r>
          </a:p>
          <a:p>
            <a:r>
              <a:rPr lang="en-US" sz="1200" b="0" i="0" kern="1200" dirty="0">
                <a:solidFill>
                  <a:schemeClr val="tx1"/>
                </a:solidFill>
                <a:effectLst/>
                <a:latin typeface="+mn-lt"/>
                <a:ea typeface="+mn-ea"/>
                <a:cs typeface="+mn-cs"/>
              </a:rPr>
              <a:t>Being male</a:t>
            </a:r>
          </a:p>
          <a:p>
            <a:r>
              <a:rPr lang="en-US" sz="1200" b="0" i="0" kern="1200" dirty="0">
                <a:solidFill>
                  <a:schemeClr val="tx1"/>
                </a:solidFill>
                <a:effectLst/>
                <a:latin typeface="+mn-lt"/>
                <a:ea typeface="+mn-ea"/>
                <a:cs typeface="+mn-cs"/>
              </a:rPr>
              <a:t>Being age &gt;50 years</a:t>
            </a:r>
          </a:p>
          <a:p>
            <a:r>
              <a:rPr lang="en-US" sz="1200" b="0" i="0" kern="1200" dirty="0">
                <a:solidFill>
                  <a:schemeClr val="tx1"/>
                </a:solidFill>
                <a:effectLst/>
                <a:latin typeface="+mn-lt"/>
                <a:ea typeface="+mn-ea"/>
                <a:cs typeface="+mn-cs"/>
              </a:rPr>
              <a:t>Consuming alcohol</a:t>
            </a:r>
          </a:p>
          <a:p>
            <a:r>
              <a:rPr lang="en-US" sz="1200" b="0" i="0" kern="1200" dirty="0">
                <a:solidFill>
                  <a:schemeClr val="tx1"/>
                </a:solidFill>
                <a:effectLst/>
                <a:latin typeface="+mn-lt"/>
                <a:ea typeface="+mn-ea"/>
                <a:cs typeface="+mn-cs"/>
              </a:rPr>
              <a:t>Having nonalcoholic fatty liver disease, hepatitis B, or HIV coinfection</a:t>
            </a:r>
          </a:p>
          <a:p>
            <a:r>
              <a:rPr lang="en-US" sz="1200" b="0" i="0" kern="1200" dirty="0">
                <a:solidFill>
                  <a:schemeClr val="tx1"/>
                </a:solidFill>
                <a:effectLst/>
                <a:latin typeface="+mn-lt"/>
                <a:ea typeface="+mn-ea"/>
                <a:cs typeface="+mn-cs"/>
              </a:rPr>
              <a:t>Receiving immunosuppressive therapy</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49</a:t>
            </a:fld>
            <a:endParaRPr lang="en-US"/>
          </a:p>
        </p:txBody>
      </p:sp>
    </p:spTree>
    <p:extLst>
      <p:ext uri="{BB962C8B-B14F-4D97-AF65-F5344CB8AC3E}">
        <p14:creationId xmlns:p14="http://schemas.microsoft.com/office/powerpoint/2010/main" val="385484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aware of the uptick in cases of acute HAV infection since 2017. </a:t>
            </a:r>
          </a:p>
          <a:p>
            <a:r>
              <a:rPr lang="en-US" dirty="0"/>
              <a:t>-The incidence of new infections spans a broader age range for this virus, however, among the ~11,000 new infections for which risk factor data were available, IVDU was reported in approximately 46% of cases. </a:t>
            </a:r>
          </a:p>
        </p:txBody>
      </p:sp>
      <p:sp>
        <p:nvSpPr>
          <p:cNvPr id="4" name="Slide Number Placeholder 3"/>
          <p:cNvSpPr>
            <a:spLocks noGrp="1"/>
          </p:cNvSpPr>
          <p:nvPr>
            <p:ph type="sldNum" sz="quarter" idx="10"/>
          </p:nvPr>
        </p:nvSpPr>
        <p:spPr/>
        <p:txBody>
          <a:bodyPr/>
          <a:lstStyle/>
          <a:p>
            <a:fld id="{3C45EB62-049D-4B7D-923C-C42ECDE43BB8}" type="slidenum">
              <a:rPr lang="en-US" smtClean="0"/>
              <a:t>50</a:t>
            </a:fld>
            <a:endParaRPr lang="en-US"/>
          </a:p>
        </p:txBody>
      </p:sp>
    </p:spTree>
    <p:extLst>
      <p:ext uri="{BB962C8B-B14F-4D97-AF65-F5344CB8AC3E}">
        <p14:creationId xmlns:p14="http://schemas.microsoft.com/office/powerpoint/2010/main" val="354733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51</a:t>
            </a:fld>
            <a:endParaRPr lang="en-US"/>
          </a:p>
        </p:txBody>
      </p:sp>
    </p:spTree>
    <p:extLst>
      <p:ext uri="{BB962C8B-B14F-4D97-AF65-F5344CB8AC3E}">
        <p14:creationId xmlns:p14="http://schemas.microsoft.com/office/powerpoint/2010/main" val="172447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want to repeat HAV IgG for </a:t>
            </a:r>
            <a:r>
              <a:rPr lang="en-US" dirty="0" err="1"/>
              <a:t>IgM+IgG</a:t>
            </a:r>
            <a:r>
              <a:rPr lang="en-US" dirty="0"/>
              <a:t>- patients at a later date to confirm immunity (and not spurious IgM result)</a:t>
            </a:r>
          </a:p>
        </p:txBody>
      </p:sp>
      <p:sp>
        <p:nvSpPr>
          <p:cNvPr id="4" name="Slide Number Placeholder 3"/>
          <p:cNvSpPr>
            <a:spLocks noGrp="1"/>
          </p:cNvSpPr>
          <p:nvPr>
            <p:ph type="sldNum" sz="quarter" idx="5"/>
          </p:nvPr>
        </p:nvSpPr>
        <p:spPr/>
        <p:txBody>
          <a:bodyPr/>
          <a:lstStyle/>
          <a:p>
            <a:fld id="{10676605-9FA2-5F41-B1EE-E41814BD8105}" type="slidenum">
              <a:rPr lang="en-US" smtClean="0"/>
              <a:t>52</a:t>
            </a:fld>
            <a:endParaRPr lang="en-US"/>
          </a:p>
        </p:txBody>
      </p:sp>
    </p:spTree>
    <p:extLst>
      <p:ext uri="{BB962C8B-B14F-4D97-AF65-F5344CB8AC3E}">
        <p14:creationId xmlns:p14="http://schemas.microsoft.com/office/powerpoint/2010/main" val="522657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5EB62-049D-4B7D-923C-C42ECDE43BB8}" type="slidenum">
              <a:rPr lang="en-US" smtClean="0"/>
              <a:t>53</a:t>
            </a:fld>
            <a:endParaRPr lang="en-US"/>
          </a:p>
        </p:txBody>
      </p:sp>
    </p:spTree>
    <p:extLst>
      <p:ext uri="{BB962C8B-B14F-4D97-AF65-F5344CB8AC3E}">
        <p14:creationId xmlns:p14="http://schemas.microsoft.com/office/powerpoint/2010/main" val="1143863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54</a:t>
            </a:fld>
            <a:endParaRPr lang="en-US"/>
          </a:p>
        </p:txBody>
      </p:sp>
    </p:spTree>
    <p:extLst>
      <p:ext uri="{BB962C8B-B14F-4D97-AF65-F5344CB8AC3E}">
        <p14:creationId xmlns:p14="http://schemas.microsoft.com/office/powerpoint/2010/main" val="1242713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EB9AE53-81D8-472B-BE86-4A8AB17544A8}" type="slidenum">
              <a:rPr lang="en-US" smtClean="0"/>
              <a:t>55</a:t>
            </a:fld>
            <a:endParaRPr lang="en-US"/>
          </a:p>
        </p:txBody>
      </p:sp>
    </p:spTree>
    <p:extLst>
      <p:ext uri="{BB962C8B-B14F-4D97-AF65-F5344CB8AC3E}">
        <p14:creationId xmlns:p14="http://schemas.microsoft.com/office/powerpoint/2010/main" val="1351806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56</a:t>
            </a:fld>
            <a:endParaRPr lang="en-US"/>
          </a:p>
        </p:txBody>
      </p:sp>
    </p:spTree>
    <p:extLst>
      <p:ext uri="{BB962C8B-B14F-4D97-AF65-F5344CB8AC3E}">
        <p14:creationId xmlns:p14="http://schemas.microsoft.com/office/powerpoint/2010/main" val="614202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57</a:t>
            </a:fld>
            <a:endParaRPr lang="en-US"/>
          </a:p>
        </p:txBody>
      </p:sp>
    </p:spTree>
    <p:extLst>
      <p:ext uri="{BB962C8B-B14F-4D97-AF65-F5344CB8AC3E}">
        <p14:creationId xmlns:p14="http://schemas.microsoft.com/office/powerpoint/2010/main" val="200374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after </a:t>
            </a:r>
            <a:r>
              <a:rPr lang="en-US" dirty="0" err="1"/>
              <a:t>angiovac</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10</a:t>
            </a:fld>
            <a:endParaRPr lang="en-US"/>
          </a:p>
        </p:txBody>
      </p:sp>
    </p:spTree>
    <p:extLst>
      <p:ext uri="{BB962C8B-B14F-4D97-AF65-F5344CB8AC3E}">
        <p14:creationId xmlns:p14="http://schemas.microsoft.com/office/powerpoint/2010/main" val="819791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58</a:t>
            </a:fld>
            <a:endParaRPr lang="en-US"/>
          </a:p>
        </p:txBody>
      </p:sp>
    </p:spTree>
    <p:extLst>
      <p:ext uri="{BB962C8B-B14F-4D97-AF65-F5344CB8AC3E}">
        <p14:creationId xmlns:p14="http://schemas.microsoft.com/office/powerpoint/2010/main" val="760569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59</a:t>
            </a:fld>
            <a:endParaRPr lang="en-US"/>
          </a:p>
        </p:txBody>
      </p:sp>
    </p:spTree>
    <p:extLst>
      <p:ext uri="{BB962C8B-B14F-4D97-AF65-F5344CB8AC3E}">
        <p14:creationId xmlns:p14="http://schemas.microsoft.com/office/powerpoint/2010/main" val="1304063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Truvada recommended for </a:t>
            </a:r>
            <a:r>
              <a:rPr lang="en-US" dirty="0" err="1"/>
              <a:t>PrEP</a:t>
            </a:r>
            <a:r>
              <a:rPr lang="en-US" dirty="0"/>
              <a:t> in PWID (CDC); assume this is because TAF efficacy has not been studied in this context</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61</a:t>
            </a:fld>
            <a:endParaRPr lang="en-US"/>
          </a:p>
        </p:txBody>
      </p:sp>
    </p:spTree>
    <p:extLst>
      <p:ext uri="{BB962C8B-B14F-4D97-AF65-F5344CB8AC3E}">
        <p14:creationId xmlns:p14="http://schemas.microsoft.com/office/powerpoint/2010/main" val="3534529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Truvada recommended for </a:t>
            </a:r>
            <a:r>
              <a:rPr lang="en-US" dirty="0" err="1"/>
              <a:t>PrEP</a:t>
            </a:r>
            <a:r>
              <a:rPr lang="en-US" dirty="0"/>
              <a:t> in PWID (CDC); assume this is because TAF efficacy has not been studied in this context</a:t>
            </a:r>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62</a:t>
            </a:fld>
            <a:endParaRPr lang="en-US"/>
          </a:p>
        </p:txBody>
      </p:sp>
    </p:spTree>
    <p:extLst>
      <p:ext uri="{BB962C8B-B14F-4D97-AF65-F5344CB8AC3E}">
        <p14:creationId xmlns:p14="http://schemas.microsoft.com/office/powerpoint/2010/main" val="2172648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p:txBody>
      </p:sp>
      <p:sp>
        <p:nvSpPr>
          <p:cNvPr id="4" name="Slide Number Placeholder 3"/>
          <p:cNvSpPr>
            <a:spLocks noGrp="1"/>
          </p:cNvSpPr>
          <p:nvPr>
            <p:ph type="sldNum" sz="quarter" idx="10"/>
          </p:nvPr>
        </p:nvSpPr>
        <p:spPr/>
        <p:txBody>
          <a:bodyPr/>
          <a:lstStyle/>
          <a:p>
            <a:fld id="{BC2BA18C-2974-47B0-9CB9-A2C375DB83FA}" type="slidenum">
              <a:rPr lang="en-US" smtClean="0"/>
              <a:t>63</a:t>
            </a:fld>
            <a:endParaRPr lang="en-US" dirty="0"/>
          </a:p>
        </p:txBody>
      </p:sp>
    </p:spTree>
    <p:extLst>
      <p:ext uri="{BB962C8B-B14F-4D97-AF65-F5344CB8AC3E}">
        <p14:creationId xmlns:p14="http://schemas.microsoft.com/office/powerpoint/2010/main" val="2890542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F83C8-9B40-C241-81D3-D16BF3BF357C}" type="slidenum">
              <a:rPr lang="en-US" smtClean="0"/>
              <a:t>64</a:t>
            </a:fld>
            <a:endParaRPr lang="en-US"/>
          </a:p>
        </p:txBody>
      </p:sp>
    </p:spTree>
    <p:extLst>
      <p:ext uri="{BB962C8B-B14F-4D97-AF65-F5344CB8AC3E}">
        <p14:creationId xmlns:p14="http://schemas.microsoft.com/office/powerpoint/2010/main" val="2337067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SSPs have been studied for decades and a large body of data have shown that SSPs are safe, effective, and cost saving; do not increase drug use or crime; they effectively reduce transmission of viral hepatitis, HIV and other infections; </a:t>
            </a:r>
          </a:p>
          <a:p>
            <a:r>
              <a:rPr lang="en-US" dirty="0"/>
              <a:t>Participants are five times more likely to enter treatment for their addiction and ~3x more likely to stop using drugs than those that do not access an SSP</a:t>
            </a:r>
          </a:p>
          <a:p>
            <a:r>
              <a:rPr lang="en-US" dirty="0"/>
              <a:t>Protect the public and first responders by decreasing the number of needle sticks in the community </a:t>
            </a:r>
          </a:p>
          <a:p>
            <a:endParaRPr lang="en-US" dirty="0"/>
          </a:p>
        </p:txBody>
      </p:sp>
      <p:sp>
        <p:nvSpPr>
          <p:cNvPr id="4" name="Slide Number Placeholder 3"/>
          <p:cNvSpPr>
            <a:spLocks noGrp="1"/>
          </p:cNvSpPr>
          <p:nvPr>
            <p:ph type="sldNum" sz="quarter" idx="5"/>
          </p:nvPr>
        </p:nvSpPr>
        <p:spPr/>
        <p:txBody>
          <a:bodyPr/>
          <a:lstStyle/>
          <a:p>
            <a:fld id="{F63F83C8-9B40-C241-81D3-D16BF3BF357C}" type="slidenum">
              <a:rPr lang="en-US" smtClean="0"/>
              <a:t>65</a:t>
            </a:fld>
            <a:endParaRPr lang="en-US"/>
          </a:p>
        </p:txBody>
      </p:sp>
    </p:spTree>
    <p:extLst>
      <p:ext uri="{BB962C8B-B14F-4D97-AF65-F5344CB8AC3E}">
        <p14:creationId xmlns:p14="http://schemas.microsoft.com/office/powerpoint/2010/main" val="354288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study examined 36 billion discharges over 10 years (spanning 2002-2012) and found a significant increase in the number of patients with OUD as well as concomitant OUD and serious bacterial infection including endocarditis, OM, septic arthritis, and epidural abscess. </a:t>
            </a:r>
          </a:p>
          <a:p>
            <a:endParaRPr lang="en-US" dirty="0"/>
          </a:p>
          <a:p>
            <a:r>
              <a:rPr lang="en-US" dirty="0"/>
              <a:t>Ronan MV, </a:t>
            </a:r>
            <a:r>
              <a:rPr lang="en-US" dirty="0" err="1"/>
              <a:t>Herzig</a:t>
            </a:r>
            <a:r>
              <a:rPr lang="en-US" dirty="0"/>
              <a:t> SJ. Hospitalizations related to opioid abuse/dependence and associated serious infections increased sharply, 2002-12. Health </a:t>
            </a:r>
            <a:r>
              <a:rPr lang="en-US" dirty="0" err="1"/>
              <a:t>Aff</a:t>
            </a:r>
            <a:r>
              <a:rPr lang="en-US" dirty="0"/>
              <a:t> (Millwood) 2016; 35:832–7.</a:t>
            </a:r>
          </a:p>
          <a:p>
            <a:endParaRPr lang="en-US" dirty="0"/>
          </a:p>
          <a:p>
            <a:r>
              <a:rPr lang="en-US" b="1" dirty="0"/>
              <a:t>.</a:t>
            </a:r>
            <a:r>
              <a:rPr lang="en-US" dirty="0"/>
              <a:t>Emory University Rollins School of Public Health, Gilead Sciences. </a:t>
            </a:r>
            <a:r>
              <a:rPr lang="en-US" dirty="0" err="1"/>
              <a:t>AIDSVu</a:t>
            </a:r>
            <a:r>
              <a:rPr lang="en-US" dirty="0"/>
              <a:t> home page (</a:t>
            </a:r>
            <a:r>
              <a:rPr lang="en-US" dirty="0">
                <a:hlinkClick r:id="rId3"/>
              </a:rPr>
              <a:t>http://www.aidsvu.org. opens in new tab</a:t>
            </a:r>
            <a:r>
              <a:rPr lang="en-US" dirty="0"/>
              <a:t>).</a:t>
            </a:r>
          </a:p>
          <a:p>
            <a:r>
              <a:rPr lang="en-US" dirty="0">
                <a:hlinkClick r:id="rId4"/>
              </a:rPr>
              <a:t>Google Scholar</a:t>
            </a:r>
            <a:endParaRPr lang="en-US" dirty="0"/>
          </a:p>
          <a:p>
            <a:endParaRPr lang="en-US" dirty="0">
              <a:cs typeface="Calibri"/>
            </a:endParaRPr>
          </a:p>
          <a:p>
            <a:r>
              <a:rPr lang="en-US" dirty="0"/>
              <a:t>Peters  PJ﻿, </a:t>
            </a:r>
            <a:r>
              <a:rPr lang="en-US" dirty="0" err="1"/>
              <a:t>Pontones</a:t>
            </a:r>
            <a:r>
              <a:rPr lang="en-US" dirty="0"/>
              <a:t>  P﻿, Hoover  KW﻿,  et al; Indiana HIV Outbreak Investigation Team.  HIV infection linked to injection use of oxymorphone in Indiana, 2014-2015. ﻿ </a:t>
            </a:r>
            <a:r>
              <a:rPr lang="en-US" i="1" dirty="0"/>
              <a:t> N </a:t>
            </a:r>
            <a:r>
              <a:rPr lang="en-US" i="1" dirty="0" err="1"/>
              <a:t>Engl</a:t>
            </a:r>
            <a:r>
              <a:rPr lang="en-US" i="1" dirty="0"/>
              <a:t> J Med</a:t>
            </a:r>
            <a:r>
              <a:rPr lang="en-US" dirty="0"/>
              <a:t>. 2016;375(3):229-239. doi:</a:t>
            </a:r>
            <a:r>
              <a:rPr lang="en-US" dirty="0">
                <a:hlinkClick r:id="rId5"/>
              </a:rPr>
              <a:t>10.1056/NEJMoa1515195</a:t>
            </a:r>
          </a:p>
          <a:p>
            <a:endParaRPr lang="en-US" dirty="0">
              <a:cs typeface="Calibri"/>
            </a:endParaRPr>
          </a:p>
          <a:p>
            <a:r>
              <a:rPr lang="en-US" b="1" dirty="0">
                <a:hlinkClick r:id="rId6"/>
              </a:rPr>
              <a:t>Integration of care for HIV and opioid use disorder</a:t>
            </a:r>
            <a:endParaRPr lang="en-US" dirty="0"/>
          </a:p>
          <a:p>
            <a:r>
              <a:rPr lang="en-US" dirty="0">
                <a:hlinkClick r:id="rId6"/>
              </a:rPr>
              <a:t>Oldfield, Benjamin J ; Muñoz, Nicolas ; McGovern, Mark P ; Funaro, Melissa ; Villanueva, Merceditas ; Tetrault, Jeanette M ; Edelman, E. Jennifer</a:t>
            </a:r>
            <a:endParaRPr lang="en-US" dirty="0"/>
          </a:p>
          <a:p>
            <a:r>
              <a:rPr lang="en-US" dirty="0">
                <a:hlinkClick r:id="rId6"/>
              </a:rPr>
              <a:t>England: Ovid Technologies (Wolters Kluwer Health)</a:t>
            </a:r>
            <a:endParaRPr lang="en-US" dirty="0"/>
          </a:p>
          <a:p>
            <a:r>
              <a:rPr lang="en-US" dirty="0"/>
              <a:t>AIDS (London), 2019, Vol.33 (5), p.873-884</a:t>
            </a:r>
          </a:p>
          <a:p>
            <a:endParaRPr lang="en-US" dirty="0">
              <a:cs typeface="Calibri"/>
            </a:endParaRPr>
          </a:p>
          <a:p>
            <a:r>
              <a:rPr lang="en-US" b="1" dirty="0">
                <a:hlinkClick r:id="rId7"/>
              </a:rPr>
              <a:t>Opioids and Infectious Diseases: A Converging Public Health Crisis</a:t>
            </a:r>
            <a:endParaRPr lang="en-US" dirty="0"/>
          </a:p>
          <a:p>
            <a:r>
              <a:rPr lang="en-US" dirty="0">
                <a:hlinkClick r:id="rId7"/>
              </a:rPr>
              <a:t>Schwetz, Tara A ; Calder, Thomas ; Rosenthal, Elana ; Kattakuzhy, Sarah ; Fauci, Anthony S</a:t>
            </a:r>
            <a:endParaRPr lang="en-US" dirty="0"/>
          </a:p>
          <a:p>
            <a:r>
              <a:rPr lang="en-US" dirty="0">
                <a:hlinkClick r:id="rId7"/>
              </a:rPr>
              <a:t>United States: Oxford University Press (OUP)</a:t>
            </a:r>
            <a:endParaRPr lang="en-US" dirty="0"/>
          </a:p>
          <a:p>
            <a:r>
              <a:rPr lang="en-US" dirty="0"/>
              <a:t>The Journal of infectious diseases, 2019, Vol.220 (3), p.346-349</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3C45EB62-049D-4B7D-923C-C42ECDE43BB8}" type="slidenum">
              <a:rPr lang="en-US" smtClean="0"/>
              <a:t>17</a:t>
            </a:fld>
            <a:endParaRPr lang="en-US"/>
          </a:p>
        </p:txBody>
      </p:sp>
    </p:spTree>
    <p:extLst>
      <p:ext uri="{BB962C8B-B14F-4D97-AF65-F5344CB8AC3E}">
        <p14:creationId xmlns:p14="http://schemas.microsoft.com/office/powerpoint/2010/main" val="225312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rates of endocarditis associated with substance use, we have seen a marked increase in incidence, particularly among younger patients (age 26-40). Note that this observation period ends in 2015—these curves have no doubt continued on this upward trajectory. </a:t>
            </a:r>
          </a:p>
        </p:txBody>
      </p:sp>
      <p:sp>
        <p:nvSpPr>
          <p:cNvPr id="4" name="Slide Number Placeholder 3"/>
          <p:cNvSpPr>
            <a:spLocks noGrp="1"/>
          </p:cNvSpPr>
          <p:nvPr>
            <p:ph type="sldNum" sz="quarter" idx="10"/>
          </p:nvPr>
        </p:nvSpPr>
        <p:spPr/>
        <p:txBody>
          <a:bodyPr/>
          <a:lstStyle/>
          <a:p>
            <a:fld id="{3C45EB62-049D-4B7D-923C-C42ECDE43BB8}" type="slidenum">
              <a:rPr lang="en-US" smtClean="0"/>
              <a:t>18</a:t>
            </a:fld>
            <a:endParaRPr lang="en-US"/>
          </a:p>
        </p:txBody>
      </p:sp>
    </p:spTree>
    <p:extLst>
      <p:ext uri="{BB962C8B-B14F-4D97-AF65-F5344CB8AC3E}">
        <p14:creationId xmlns:p14="http://schemas.microsoft.com/office/powerpoint/2010/main" val="293434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a:t>
            </a:r>
          </a:p>
          <a:p>
            <a:r>
              <a:rPr lang="en-US" dirty="0"/>
              <a:t>-Lower </a:t>
            </a:r>
            <a:r>
              <a:rPr lang="en-US" dirty="0" err="1"/>
              <a:t>mordbidity</a:t>
            </a:r>
            <a:r>
              <a:rPr lang="en-US" dirty="0"/>
              <a:t> and mortality associated with RIGHT-sided IE</a:t>
            </a:r>
          </a:p>
          <a:p>
            <a:r>
              <a:rPr lang="en-US" dirty="0"/>
              <a:t>--more easily treated with </a:t>
            </a:r>
            <a:r>
              <a:rPr lang="en-US" dirty="0" err="1"/>
              <a:t>abx</a:t>
            </a:r>
            <a:r>
              <a:rPr lang="en-US" dirty="0"/>
              <a:t> alone</a:t>
            </a:r>
          </a:p>
          <a:p>
            <a:r>
              <a:rPr lang="en-US" dirty="0"/>
              <a:t>--embolic disease less likely to reach critical structure (i.e., brain)</a:t>
            </a:r>
          </a:p>
          <a:p>
            <a:r>
              <a:rPr lang="en-US" dirty="0"/>
              <a:t>--TV dysfunction better tolerated than MV or </a:t>
            </a:r>
            <a:r>
              <a:rPr lang="en-US" dirty="0" err="1"/>
              <a:t>AoV</a:t>
            </a:r>
            <a:r>
              <a:rPr lang="en-US" dirty="0"/>
              <a:t> dysfunction [TV </a:t>
            </a:r>
            <a:r>
              <a:rPr lang="en-US" dirty="0" err="1"/>
              <a:t>regurg</a:t>
            </a:r>
            <a:r>
              <a:rPr lang="en-US" dirty="0"/>
              <a:t>: peripheral edema, fatigue; MV or </a:t>
            </a:r>
            <a:r>
              <a:rPr lang="en-US" dirty="0" err="1"/>
              <a:t>AoV</a:t>
            </a:r>
            <a:r>
              <a:rPr lang="en-US" dirty="0"/>
              <a:t> </a:t>
            </a:r>
            <a:r>
              <a:rPr lang="en-US" dirty="0" err="1"/>
              <a:t>regurg</a:t>
            </a:r>
            <a:r>
              <a:rPr lang="en-US" dirty="0"/>
              <a:t>: </a:t>
            </a:r>
            <a:r>
              <a:rPr lang="en-US" dirty="0" err="1"/>
              <a:t>pulm</a:t>
            </a:r>
            <a:r>
              <a:rPr lang="en-US" dirty="0"/>
              <a:t> edema/hypoxia]</a:t>
            </a:r>
          </a:p>
          <a:p>
            <a:r>
              <a:rPr lang="en-US" dirty="0"/>
              <a:t>--majority </a:t>
            </a:r>
            <a:r>
              <a:rPr lang="en-US" b="1" dirty="0"/>
              <a:t>of IVDU-associated </a:t>
            </a:r>
            <a:r>
              <a:rPr lang="en-US" dirty="0"/>
              <a:t>IE cases involve the tricuspid valve (estimates 70-90%) </a:t>
            </a:r>
          </a:p>
          <a:p>
            <a:r>
              <a:rPr lang="en-US" dirty="0"/>
              <a:t>  --Repeated IVDU can lead to structural abnormalities of the TV including focal thickening, valve prolapse, and regurgitation</a:t>
            </a:r>
          </a:p>
          <a:p>
            <a:endParaRPr lang="en-US" dirty="0"/>
          </a:p>
          <a:p>
            <a:r>
              <a:rPr lang="en-US" dirty="0"/>
              <a:t>PVE: can be complicated by myocardial invasive infection/abscess and valve dehiscence </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20</a:t>
            </a:fld>
            <a:endParaRPr lang="en-US"/>
          </a:p>
        </p:txBody>
      </p:sp>
    </p:spTree>
    <p:extLst>
      <p:ext uri="{BB962C8B-B14F-4D97-AF65-F5344CB8AC3E}">
        <p14:creationId xmlns:p14="http://schemas.microsoft.com/office/powerpoint/2010/main" val="382542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21</a:t>
            </a:fld>
            <a:endParaRPr lang="en-US"/>
          </a:p>
        </p:txBody>
      </p:sp>
    </p:spTree>
    <p:extLst>
      <p:ext uri="{BB962C8B-B14F-4D97-AF65-F5344CB8AC3E}">
        <p14:creationId xmlns:p14="http://schemas.microsoft.com/office/powerpoint/2010/main" val="290887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76605-9FA2-5F41-B1EE-E41814BD8105}" type="slidenum">
              <a:rPr lang="en-US" smtClean="0"/>
              <a:t>22</a:t>
            </a:fld>
            <a:endParaRPr lang="en-US"/>
          </a:p>
        </p:txBody>
      </p:sp>
    </p:spTree>
    <p:extLst>
      <p:ext uri="{BB962C8B-B14F-4D97-AF65-F5344CB8AC3E}">
        <p14:creationId xmlns:p14="http://schemas.microsoft.com/office/powerpoint/2010/main" val="3165798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10/21/2022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dx.doi.org/10.15585/mmwr.mm6622a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2.png"/><Relationship Id="rId4" Type="http://schemas.microsoft.com/office/2007/relationships/hdphoto" Target="../media/hdphoto1.wdp"/><Relationship Id="rId9"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3FCB-DBD3-2F44-A83C-E44A635E7E38}"/>
              </a:ext>
            </a:extLst>
          </p:cNvPr>
          <p:cNvSpPr>
            <a:spLocks noGrp="1"/>
          </p:cNvSpPr>
          <p:nvPr>
            <p:ph type="ctrTitle"/>
          </p:nvPr>
        </p:nvSpPr>
        <p:spPr/>
        <p:txBody>
          <a:bodyPr/>
          <a:lstStyle/>
          <a:p>
            <a:r>
              <a:rPr lang="en-US" dirty="0"/>
              <a:t>Substance use disorders and infections</a:t>
            </a:r>
            <a:br>
              <a:rPr lang="en-US" dirty="0"/>
            </a:br>
            <a:endParaRPr lang="en-US" dirty="0"/>
          </a:p>
        </p:txBody>
      </p:sp>
      <p:sp>
        <p:nvSpPr>
          <p:cNvPr id="3" name="Subtitle 2">
            <a:extLst>
              <a:ext uri="{FF2B5EF4-FFF2-40B4-BE49-F238E27FC236}">
                <a16:creationId xmlns:a16="http://schemas.microsoft.com/office/drawing/2014/main" id="{F6A2CB84-70FB-644C-BC27-8F1E97126C1F}"/>
              </a:ext>
            </a:extLst>
          </p:cNvPr>
          <p:cNvSpPr>
            <a:spLocks noGrp="1"/>
          </p:cNvSpPr>
          <p:nvPr>
            <p:ph type="subTitle" idx="1"/>
          </p:nvPr>
        </p:nvSpPr>
        <p:spPr>
          <a:xfrm>
            <a:off x="1751012" y="3406140"/>
            <a:ext cx="8689976" cy="3097530"/>
          </a:xfrm>
        </p:spPr>
        <p:txBody>
          <a:bodyPr>
            <a:normAutofit lnSpcReduction="10000"/>
          </a:bodyPr>
          <a:lstStyle/>
          <a:p>
            <a:r>
              <a:rPr lang="en-US" dirty="0"/>
              <a:t>Katie D. White, MD, </a:t>
            </a:r>
            <a:r>
              <a:rPr lang="en-US" dirty="0" err="1"/>
              <a:t>Phd</a:t>
            </a:r>
            <a:endParaRPr lang="en-US" dirty="0"/>
          </a:p>
          <a:p>
            <a:r>
              <a:rPr lang="en-US" dirty="0"/>
              <a:t>Assistant Professor of Medicine, Division of Infectious Diseases</a:t>
            </a:r>
          </a:p>
          <a:p>
            <a:r>
              <a:rPr lang="en-US" dirty="0"/>
              <a:t>Vanderbilt Addiction medicine fellowship program director</a:t>
            </a:r>
          </a:p>
          <a:p>
            <a:endParaRPr lang="en-US" dirty="0"/>
          </a:p>
          <a:p>
            <a:r>
              <a:rPr lang="en-US" dirty="0">
                <a:solidFill>
                  <a:schemeClr val="tx1"/>
                </a:solidFill>
              </a:rPr>
              <a:t>Mid-south addiction conference</a:t>
            </a:r>
          </a:p>
          <a:p>
            <a:r>
              <a:rPr lang="en-US" dirty="0">
                <a:solidFill>
                  <a:schemeClr val="tx1"/>
                </a:solidFill>
              </a:rPr>
              <a:t>October 21, 2022</a:t>
            </a:r>
          </a:p>
        </p:txBody>
      </p:sp>
    </p:spTree>
    <p:extLst>
      <p:ext uri="{BB962C8B-B14F-4D97-AF65-F5344CB8AC3E}">
        <p14:creationId xmlns:p14="http://schemas.microsoft.com/office/powerpoint/2010/main" val="2058372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C8CCB5-0A5B-5545-866E-0DF0B76558FD}"/>
              </a:ext>
            </a:extLst>
          </p:cNvPr>
          <p:cNvPicPr>
            <a:picLocks noChangeAspect="1"/>
          </p:cNvPicPr>
          <p:nvPr/>
        </p:nvPicPr>
        <p:blipFill>
          <a:blip r:embed="rId3"/>
          <a:stretch>
            <a:fillRect/>
          </a:stretch>
        </p:blipFill>
        <p:spPr>
          <a:xfrm>
            <a:off x="5262702" y="232012"/>
            <a:ext cx="6733186" cy="6400799"/>
          </a:xfrm>
          <a:prstGeom prst="rect">
            <a:avLst/>
          </a:prstGeom>
        </p:spPr>
      </p:pic>
      <p:sp>
        <p:nvSpPr>
          <p:cNvPr id="15" name="TextBox 14">
            <a:extLst>
              <a:ext uri="{FF2B5EF4-FFF2-40B4-BE49-F238E27FC236}">
                <a16:creationId xmlns:a16="http://schemas.microsoft.com/office/drawing/2014/main" id="{4E7511A7-08A5-CC44-8CCF-7151A4825C32}"/>
              </a:ext>
            </a:extLst>
          </p:cNvPr>
          <p:cNvSpPr txBox="1"/>
          <p:nvPr/>
        </p:nvSpPr>
        <p:spPr>
          <a:xfrm>
            <a:off x="301350" y="2595470"/>
            <a:ext cx="464023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FF2F92"/>
                </a:solidFill>
              </a:rPr>
              <a:t>Mobile mass (~1-2 cm) on the anterior leaflet of the tricuspid valve that prolapses back into the RA. Severe tricuspid regurgitation.</a:t>
            </a:r>
          </a:p>
        </p:txBody>
      </p:sp>
      <p:sp>
        <p:nvSpPr>
          <p:cNvPr id="16" name="TextBox 15">
            <a:extLst>
              <a:ext uri="{FF2B5EF4-FFF2-40B4-BE49-F238E27FC236}">
                <a16:creationId xmlns:a16="http://schemas.microsoft.com/office/drawing/2014/main" id="{B187E80A-6CFF-1C41-9B6B-C329DB76EFDD}"/>
              </a:ext>
            </a:extLst>
          </p:cNvPr>
          <p:cNvSpPr txBox="1"/>
          <p:nvPr/>
        </p:nvSpPr>
        <p:spPr>
          <a:xfrm>
            <a:off x="5262702" y="3872101"/>
            <a:ext cx="1684008" cy="369332"/>
          </a:xfrm>
          <a:prstGeom prst="rect">
            <a:avLst/>
          </a:prstGeom>
          <a:noFill/>
        </p:spPr>
        <p:txBody>
          <a:bodyPr wrap="square" rtlCol="0">
            <a:spAutoFit/>
          </a:bodyPr>
          <a:lstStyle/>
          <a:p>
            <a:r>
              <a:rPr lang="en-US" b="1" dirty="0">
                <a:solidFill>
                  <a:srgbClr val="FF2F92"/>
                </a:solidFill>
              </a:rPr>
              <a:t>Tricuspid valve</a:t>
            </a:r>
          </a:p>
        </p:txBody>
      </p:sp>
      <p:sp>
        <p:nvSpPr>
          <p:cNvPr id="17" name="TextBox 16">
            <a:extLst>
              <a:ext uri="{FF2B5EF4-FFF2-40B4-BE49-F238E27FC236}">
                <a16:creationId xmlns:a16="http://schemas.microsoft.com/office/drawing/2014/main" id="{715F80B2-1847-5646-B24A-03842F534B1B}"/>
              </a:ext>
            </a:extLst>
          </p:cNvPr>
          <p:cNvSpPr txBox="1"/>
          <p:nvPr/>
        </p:nvSpPr>
        <p:spPr>
          <a:xfrm>
            <a:off x="7997588" y="4642766"/>
            <a:ext cx="696036" cy="369332"/>
          </a:xfrm>
          <a:prstGeom prst="rect">
            <a:avLst/>
          </a:prstGeom>
          <a:noFill/>
        </p:spPr>
        <p:txBody>
          <a:bodyPr wrap="square" rtlCol="0">
            <a:spAutoFit/>
          </a:bodyPr>
          <a:lstStyle/>
          <a:p>
            <a:r>
              <a:rPr lang="en-US" b="1" dirty="0">
                <a:solidFill>
                  <a:srgbClr val="FF2F92"/>
                </a:solidFill>
              </a:rPr>
              <a:t>RA</a:t>
            </a:r>
          </a:p>
        </p:txBody>
      </p:sp>
      <p:sp>
        <p:nvSpPr>
          <p:cNvPr id="20" name="TextBox 19">
            <a:extLst>
              <a:ext uri="{FF2B5EF4-FFF2-40B4-BE49-F238E27FC236}">
                <a16:creationId xmlns:a16="http://schemas.microsoft.com/office/drawing/2014/main" id="{8FB7845E-6B5A-404E-A86F-7845F1291805}"/>
              </a:ext>
            </a:extLst>
          </p:cNvPr>
          <p:cNvSpPr txBox="1"/>
          <p:nvPr/>
        </p:nvSpPr>
        <p:spPr>
          <a:xfrm>
            <a:off x="8081749" y="2622645"/>
            <a:ext cx="696036" cy="369332"/>
          </a:xfrm>
          <a:prstGeom prst="rect">
            <a:avLst/>
          </a:prstGeom>
          <a:noFill/>
        </p:spPr>
        <p:txBody>
          <a:bodyPr wrap="square" rtlCol="0">
            <a:spAutoFit/>
          </a:bodyPr>
          <a:lstStyle/>
          <a:p>
            <a:r>
              <a:rPr lang="en-US" b="1" dirty="0">
                <a:solidFill>
                  <a:srgbClr val="FF2F92"/>
                </a:solidFill>
              </a:rPr>
              <a:t>RV</a:t>
            </a:r>
          </a:p>
        </p:txBody>
      </p:sp>
      <p:sp>
        <p:nvSpPr>
          <p:cNvPr id="21" name="TextBox 20">
            <a:extLst>
              <a:ext uri="{FF2B5EF4-FFF2-40B4-BE49-F238E27FC236}">
                <a16:creationId xmlns:a16="http://schemas.microsoft.com/office/drawing/2014/main" id="{B09A7F12-50E3-9A44-A7DC-D269D5407252}"/>
              </a:ext>
            </a:extLst>
          </p:cNvPr>
          <p:cNvSpPr txBox="1"/>
          <p:nvPr/>
        </p:nvSpPr>
        <p:spPr>
          <a:xfrm>
            <a:off x="5496989" y="2786080"/>
            <a:ext cx="1684008" cy="369332"/>
          </a:xfrm>
          <a:prstGeom prst="rect">
            <a:avLst/>
          </a:prstGeom>
          <a:noFill/>
        </p:spPr>
        <p:txBody>
          <a:bodyPr wrap="square" rtlCol="0">
            <a:spAutoFit/>
          </a:bodyPr>
          <a:lstStyle/>
          <a:p>
            <a:r>
              <a:rPr lang="en-US" b="1" dirty="0">
                <a:solidFill>
                  <a:srgbClr val="FF2F92"/>
                </a:solidFill>
              </a:rPr>
              <a:t>Vegetation</a:t>
            </a:r>
          </a:p>
        </p:txBody>
      </p:sp>
      <p:cxnSp>
        <p:nvCxnSpPr>
          <p:cNvPr id="24" name="Straight Arrow Connector 23">
            <a:extLst>
              <a:ext uri="{FF2B5EF4-FFF2-40B4-BE49-F238E27FC236}">
                <a16:creationId xmlns:a16="http://schemas.microsoft.com/office/drawing/2014/main" id="{4AC1DD5E-B264-BE4E-8ACF-CD8F709025D8}"/>
              </a:ext>
            </a:extLst>
          </p:cNvPr>
          <p:cNvCxnSpPr/>
          <p:nvPr/>
        </p:nvCxnSpPr>
        <p:spPr>
          <a:xfrm flipV="1">
            <a:off x="6898864" y="3809208"/>
            <a:ext cx="600502" cy="323165"/>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DF5EF1-DDB4-E548-8B96-1F67B57C1A58}"/>
              </a:ext>
            </a:extLst>
          </p:cNvPr>
          <p:cNvCxnSpPr>
            <a:cxnSpLocks/>
          </p:cNvCxnSpPr>
          <p:nvPr/>
        </p:nvCxnSpPr>
        <p:spPr>
          <a:xfrm>
            <a:off x="6832978" y="2991978"/>
            <a:ext cx="889772" cy="440433"/>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C5CA957-8661-2448-9D4C-43E1F3518793}"/>
              </a:ext>
            </a:extLst>
          </p:cNvPr>
          <p:cNvSpPr txBox="1"/>
          <p:nvPr/>
        </p:nvSpPr>
        <p:spPr>
          <a:xfrm>
            <a:off x="301350" y="1611320"/>
            <a:ext cx="4080681" cy="830997"/>
          </a:xfrm>
          <a:prstGeom prst="rect">
            <a:avLst/>
          </a:prstGeom>
          <a:noFill/>
        </p:spPr>
        <p:txBody>
          <a:bodyPr wrap="square" rtlCol="0">
            <a:spAutoFit/>
          </a:bodyPr>
          <a:lstStyle/>
          <a:p>
            <a:r>
              <a:rPr lang="en-US" sz="2400" dirty="0"/>
              <a:t>Transthoracic Echocardiogram 3/6/2020</a:t>
            </a:r>
          </a:p>
        </p:txBody>
      </p:sp>
    </p:spTree>
    <p:extLst>
      <p:ext uri="{BB962C8B-B14F-4D97-AF65-F5344CB8AC3E}">
        <p14:creationId xmlns:p14="http://schemas.microsoft.com/office/powerpoint/2010/main" val="287038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54FAC-9659-AF4E-A9B5-56ABDCD004C2}"/>
              </a:ext>
            </a:extLst>
          </p:cNvPr>
          <p:cNvPicPr>
            <a:picLocks noChangeAspect="1"/>
          </p:cNvPicPr>
          <p:nvPr/>
        </p:nvPicPr>
        <p:blipFill>
          <a:blip r:embed="rId2"/>
          <a:stretch>
            <a:fillRect/>
          </a:stretch>
        </p:blipFill>
        <p:spPr>
          <a:xfrm>
            <a:off x="551693" y="833438"/>
            <a:ext cx="4506882" cy="2807472"/>
          </a:xfrm>
          <a:prstGeom prst="rect">
            <a:avLst/>
          </a:prstGeom>
        </p:spPr>
      </p:pic>
      <p:pic>
        <p:nvPicPr>
          <p:cNvPr id="8" name="Picture 7">
            <a:extLst>
              <a:ext uri="{FF2B5EF4-FFF2-40B4-BE49-F238E27FC236}">
                <a16:creationId xmlns:a16="http://schemas.microsoft.com/office/drawing/2014/main" id="{E3C0C2DF-719B-C946-89B6-680B1D8C8A88}"/>
              </a:ext>
            </a:extLst>
          </p:cNvPr>
          <p:cNvPicPr>
            <a:picLocks noChangeAspect="1"/>
          </p:cNvPicPr>
          <p:nvPr/>
        </p:nvPicPr>
        <p:blipFill>
          <a:blip r:embed="rId3"/>
          <a:stretch>
            <a:fillRect/>
          </a:stretch>
        </p:blipFill>
        <p:spPr>
          <a:xfrm>
            <a:off x="551693" y="3739487"/>
            <a:ext cx="4506882" cy="2935517"/>
          </a:xfrm>
          <a:prstGeom prst="rect">
            <a:avLst/>
          </a:prstGeom>
        </p:spPr>
      </p:pic>
      <p:pic>
        <p:nvPicPr>
          <p:cNvPr id="13" name="Picture 12">
            <a:extLst>
              <a:ext uri="{FF2B5EF4-FFF2-40B4-BE49-F238E27FC236}">
                <a16:creationId xmlns:a16="http://schemas.microsoft.com/office/drawing/2014/main" id="{B234B2CF-0ED1-5741-967B-0B44FA9C3FFE}"/>
              </a:ext>
            </a:extLst>
          </p:cNvPr>
          <p:cNvPicPr>
            <a:picLocks noChangeAspect="1"/>
          </p:cNvPicPr>
          <p:nvPr/>
        </p:nvPicPr>
        <p:blipFill>
          <a:blip r:embed="rId4"/>
          <a:stretch>
            <a:fillRect/>
          </a:stretch>
        </p:blipFill>
        <p:spPr>
          <a:xfrm>
            <a:off x="5158326" y="833438"/>
            <a:ext cx="6386903" cy="5841566"/>
          </a:xfrm>
          <a:prstGeom prst="rect">
            <a:avLst/>
          </a:prstGeom>
        </p:spPr>
      </p:pic>
      <p:sp>
        <p:nvSpPr>
          <p:cNvPr id="14" name="TextBox 13">
            <a:extLst>
              <a:ext uri="{FF2B5EF4-FFF2-40B4-BE49-F238E27FC236}">
                <a16:creationId xmlns:a16="http://schemas.microsoft.com/office/drawing/2014/main" id="{699700E7-D65D-3D48-B105-89DA288F31AD}"/>
              </a:ext>
            </a:extLst>
          </p:cNvPr>
          <p:cNvSpPr txBox="1"/>
          <p:nvPr/>
        </p:nvSpPr>
        <p:spPr>
          <a:xfrm>
            <a:off x="551693" y="322484"/>
            <a:ext cx="8065826" cy="461665"/>
          </a:xfrm>
          <a:prstGeom prst="rect">
            <a:avLst/>
          </a:prstGeom>
          <a:noFill/>
        </p:spPr>
        <p:txBody>
          <a:bodyPr wrap="square" rtlCol="0">
            <a:spAutoFit/>
          </a:bodyPr>
          <a:lstStyle/>
          <a:p>
            <a:r>
              <a:rPr lang="en-US" sz="2400" dirty="0"/>
              <a:t>CT chest 3/5/2020 </a:t>
            </a:r>
          </a:p>
        </p:txBody>
      </p:sp>
    </p:spTree>
    <p:extLst>
      <p:ext uri="{BB962C8B-B14F-4D97-AF65-F5344CB8AC3E}">
        <p14:creationId xmlns:p14="http://schemas.microsoft.com/office/powerpoint/2010/main" val="370565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0FC359-6180-EE4B-8E46-B79F72DBDBC7}"/>
              </a:ext>
            </a:extLst>
          </p:cNvPr>
          <p:cNvPicPr>
            <a:picLocks noChangeAspect="1"/>
          </p:cNvPicPr>
          <p:nvPr/>
        </p:nvPicPr>
        <p:blipFill rotWithShape="1">
          <a:blip r:embed="rId2"/>
          <a:srcRect l="11329" r="9631"/>
          <a:stretch/>
        </p:blipFill>
        <p:spPr>
          <a:xfrm>
            <a:off x="3493827" y="245657"/>
            <a:ext cx="4189863" cy="6391635"/>
          </a:xfrm>
          <a:prstGeom prst="rect">
            <a:avLst/>
          </a:prstGeom>
        </p:spPr>
      </p:pic>
      <p:pic>
        <p:nvPicPr>
          <p:cNvPr id="8" name="Picture 7">
            <a:extLst>
              <a:ext uri="{FF2B5EF4-FFF2-40B4-BE49-F238E27FC236}">
                <a16:creationId xmlns:a16="http://schemas.microsoft.com/office/drawing/2014/main" id="{92E68564-C564-B14A-9D67-972610182CD2}"/>
              </a:ext>
            </a:extLst>
          </p:cNvPr>
          <p:cNvPicPr>
            <a:picLocks noChangeAspect="1"/>
          </p:cNvPicPr>
          <p:nvPr/>
        </p:nvPicPr>
        <p:blipFill>
          <a:blip r:embed="rId3"/>
          <a:stretch>
            <a:fillRect/>
          </a:stretch>
        </p:blipFill>
        <p:spPr>
          <a:xfrm>
            <a:off x="7820167" y="245658"/>
            <a:ext cx="4203510" cy="6406666"/>
          </a:xfrm>
          <a:prstGeom prst="rect">
            <a:avLst/>
          </a:prstGeom>
        </p:spPr>
      </p:pic>
      <p:sp>
        <p:nvSpPr>
          <p:cNvPr id="9" name="TextBox 8">
            <a:extLst>
              <a:ext uri="{FF2B5EF4-FFF2-40B4-BE49-F238E27FC236}">
                <a16:creationId xmlns:a16="http://schemas.microsoft.com/office/drawing/2014/main" id="{0AC9C7E2-F09A-5E4C-8FB7-2DF54675D85F}"/>
              </a:ext>
            </a:extLst>
          </p:cNvPr>
          <p:cNvSpPr txBox="1"/>
          <p:nvPr/>
        </p:nvSpPr>
        <p:spPr>
          <a:xfrm>
            <a:off x="163773" y="245657"/>
            <a:ext cx="3016155" cy="738664"/>
          </a:xfrm>
          <a:prstGeom prst="rect">
            <a:avLst/>
          </a:prstGeom>
          <a:noFill/>
        </p:spPr>
        <p:txBody>
          <a:bodyPr wrap="square" rtlCol="0">
            <a:spAutoFit/>
          </a:bodyPr>
          <a:lstStyle/>
          <a:p>
            <a:r>
              <a:rPr lang="en-US" sz="2400" dirty="0"/>
              <a:t>MRI spine 3/5/2020</a:t>
            </a:r>
          </a:p>
          <a:p>
            <a:r>
              <a:rPr lang="en-US" dirty="0"/>
              <a:t>T2W images</a:t>
            </a:r>
          </a:p>
        </p:txBody>
      </p:sp>
      <p:sp>
        <p:nvSpPr>
          <p:cNvPr id="11" name="TextBox 10">
            <a:extLst>
              <a:ext uri="{FF2B5EF4-FFF2-40B4-BE49-F238E27FC236}">
                <a16:creationId xmlns:a16="http://schemas.microsoft.com/office/drawing/2014/main" id="{6C679889-1C56-8648-9051-643020000E51}"/>
              </a:ext>
            </a:extLst>
          </p:cNvPr>
          <p:cNvSpPr txBox="1"/>
          <p:nvPr/>
        </p:nvSpPr>
        <p:spPr>
          <a:xfrm>
            <a:off x="163773" y="2866030"/>
            <a:ext cx="31526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2F92"/>
                </a:solidFill>
              </a:rPr>
              <a:t>Bone edema of C5, C6 vertebrae</a:t>
            </a:r>
          </a:p>
          <a:p>
            <a:pPr marL="285750" indent="-285750">
              <a:buFont typeface="Arial" panose="020B0604020202020204" pitchFamily="34" charset="0"/>
              <a:buChar char="•"/>
            </a:pPr>
            <a:r>
              <a:rPr lang="en-US" dirty="0">
                <a:solidFill>
                  <a:srgbClr val="FF2F92"/>
                </a:solidFill>
              </a:rPr>
              <a:t>Abnormal C5/6 disc signal with extrusion into anterior epidural space with cord compression</a:t>
            </a:r>
          </a:p>
        </p:txBody>
      </p:sp>
      <p:sp>
        <p:nvSpPr>
          <p:cNvPr id="12" name="TextBox 11">
            <a:extLst>
              <a:ext uri="{FF2B5EF4-FFF2-40B4-BE49-F238E27FC236}">
                <a16:creationId xmlns:a16="http://schemas.microsoft.com/office/drawing/2014/main" id="{D8067260-5576-E547-85A8-1270B2EEC90F}"/>
              </a:ext>
            </a:extLst>
          </p:cNvPr>
          <p:cNvSpPr txBox="1"/>
          <p:nvPr/>
        </p:nvSpPr>
        <p:spPr>
          <a:xfrm>
            <a:off x="184244" y="5051944"/>
            <a:ext cx="315263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2F92"/>
                </a:solidFill>
              </a:rPr>
              <a:t>Edema of L4 and L5 vertebral bodies and L4/5 disc</a:t>
            </a:r>
          </a:p>
        </p:txBody>
      </p:sp>
      <p:cxnSp>
        <p:nvCxnSpPr>
          <p:cNvPr id="14" name="Straight Arrow Connector 13">
            <a:extLst>
              <a:ext uri="{FF2B5EF4-FFF2-40B4-BE49-F238E27FC236}">
                <a16:creationId xmlns:a16="http://schemas.microsoft.com/office/drawing/2014/main" id="{544DAA01-F3C5-1845-8ADD-3DD9E3733F31}"/>
              </a:ext>
            </a:extLst>
          </p:cNvPr>
          <p:cNvCxnSpPr>
            <a:cxnSpLocks/>
          </p:cNvCxnSpPr>
          <p:nvPr/>
        </p:nvCxnSpPr>
        <p:spPr>
          <a:xfrm>
            <a:off x="3330054" y="3481862"/>
            <a:ext cx="1392072" cy="0"/>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EE91EB-EBDC-984A-B57F-EE148CFDB5CA}"/>
              </a:ext>
            </a:extLst>
          </p:cNvPr>
          <p:cNvCxnSpPr>
            <a:cxnSpLocks/>
          </p:cNvCxnSpPr>
          <p:nvPr/>
        </p:nvCxnSpPr>
        <p:spPr>
          <a:xfrm>
            <a:off x="3316406" y="5326495"/>
            <a:ext cx="6277970" cy="0"/>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8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0392-51D0-1A49-AC4C-CE6403C70F3D}"/>
              </a:ext>
            </a:extLst>
          </p:cNvPr>
          <p:cNvSpPr>
            <a:spLocks noGrp="1"/>
          </p:cNvSpPr>
          <p:nvPr>
            <p:ph type="title"/>
          </p:nvPr>
        </p:nvSpPr>
        <p:spPr/>
        <p:txBody>
          <a:bodyPr/>
          <a:lstStyle/>
          <a:p>
            <a:r>
              <a:rPr lang="en-US" dirty="0"/>
              <a:t>Hospital course</a:t>
            </a:r>
          </a:p>
        </p:txBody>
      </p:sp>
      <p:sp>
        <p:nvSpPr>
          <p:cNvPr id="3" name="Content Placeholder 2">
            <a:extLst>
              <a:ext uri="{FF2B5EF4-FFF2-40B4-BE49-F238E27FC236}">
                <a16:creationId xmlns:a16="http://schemas.microsoft.com/office/drawing/2014/main" id="{7532825D-4920-A844-BF6F-8679A9318FCE}"/>
              </a:ext>
            </a:extLst>
          </p:cNvPr>
          <p:cNvSpPr>
            <a:spLocks noGrp="1"/>
          </p:cNvSpPr>
          <p:nvPr>
            <p:ph sz="quarter" idx="13"/>
          </p:nvPr>
        </p:nvSpPr>
        <p:spPr>
          <a:xfrm>
            <a:off x="211015" y="2214694"/>
            <a:ext cx="11641016" cy="4183337"/>
          </a:xfrm>
        </p:spPr>
        <p:txBody>
          <a:bodyPr>
            <a:normAutofit fontScale="77500" lnSpcReduction="20000"/>
          </a:bodyPr>
          <a:lstStyle/>
          <a:p>
            <a:pPr lvl="1"/>
            <a:r>
              <a:rPr lang="en-US" sz="2900" dirty="0"/>
              <a:t>Treated with vancomycin on arrival</a:t>
            </a:r>
          </a:p>
          <a:p>
            <a:pPr lvl="1"/>
            <a:r>
              <a:rPr lang="en-US" sz="2900" dirty="0"/>
              <a:t>3/10/2020 total C5 and C6 corpectomy with anterior spinal fusion (hardware placed)</a:t>
            </a:r>
          </a:p>
          <a:p>
            <a:pPr lvl="2"/>
            <a:r>
              <a:rPr lang="en-US" sz="2900" dirty="0"/>
              <a:t>OR cultures grew MRSA</a:t>
            </a:r>
          </a:p>
          <a:p>
            <a:pPr lvl="2"/>
            <a:r>
              <a:rPr lang="en-US" sz="2900" dirty="0"/>
              <a:t>Rifampin added in setting of new hardware</a:t>
            </a:r>
          </a:p>
          <a:p>
            <a:pPr lvl="1"/>
            <a:r>
              <a:rPr lang="en-US" sz="2900" dirty="0"/>
              <a:t>3/17/2020 Suboxone induction</a:t>
            </a:r>
          </a:p>
          <a:p>
            <a:pPr lvl="1"/>
            <a:r>
              <a:rPr lang="en-US" sz="2900" dirty="0"/>
              <a:t>3/17/2020 AKI (post-infectious glomerulonephritis +/- ATN)</a:t>
            </a:r>
          </a:p>
          <a:p>
            <a:pPr lvl="1"/>
            <a:r>
              <a:rPr lang="en-US" sz="2900" dirty="0"/>
              <a:t>Discharged on 3/26/2020 to complete IV antibiotics in outpatient setting </a:t>
            </a:r>
          </a:p>
          <a:p>
            <a:pPr lvl="1"/>
            <a:r>
              <a:rPr lang="en-US" sz="2900" dirty="0"/>
              <a:t>Addiction clinic intake visit on 3/27/2020</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59012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0392-51D0-1A49-AC4C-CE6403C70F3D}"/>
              </a:ext>
            </a:extLst>
          </p:cNvPr>
          <p:cNvSpPr>
            <a:spLocks noGrp="1"/>
          </p:cNvSpPr>
          <p:nvPr>
            <p:ph type="title"/>
          </p:nvPr>
        </p:nvSpPr>
        <p:spPr/>
        <p:txBody>
          <a:bodyPr/>
          <a:lstStyle/>
          <a:p>
            <a:r>
              <a:rPr lang="en-US" dirty="0"/>
              <a:t>Hospital problem list</a:t>
            </a:r>
          </a:p>
        </p:txBody>
      </p:sp>
      <p:sp>
        <p:nvSpPr>
          <p:cNvPr id="3" name="Content Placeholder 2">
            <a:extLst>
              <a:ext uri="{FF2B5EF4-FFF2-40B4-BE49-F238E27FC236}">
                <a16:creationId xmlns:a16="http://schemas.microsoft.com/office/drawing/2014/main" id="{7532825D-4920-A844-BF6F-8679A9318FCE}"/>
              </a:ext>
            </a:extLst>
          </p:cNvPr>
          <p:cNvSpPr>
            <a:spLocks noGrp="1"/>
          </p:cNvSpPr>
          <p:nvPr>
            <p:ph sz="quarter" idx="13"/>
          </p:nvPr>
        </p:nvSpPr>
        <p:spPr/>
        <p:txBody>
          <a:bodyPr>
            <a:normAutofit fontScale="85000" lnSpcReduction="20000"/>
          </a:bodyPr>
          <a:lstStyle/>
          <a:p>
            <a:pPr lvl="1"/>
            <a:r>
              <a:rPr lang="en-US" sz="2400" dirty="0"/>
              <a:t>OUD, with injection drug use</a:t>
            </a:r>
          </a:p>
          <a:p>
            <a:pPr lvl="1"/>
            <a:r>
              <a:rPr lang="en-US" sz="2400" dirty="0"/>
              <a:t>MRSA native tricuspid valve endocarditis with septic embolic disease to lungs bilaterally (cavitary pneumonia)</a:t>
            </a:r>
          </a:p>
          <a:p>
            <a:pPr lvl="1"/>
            <a:r>
              <a:rPr lang="en-US" sz="2400" dirty="0"/>
              <a:t>MRSA cervical spine osteomyelitis/discitis with epidural abscess </a:t>
            </a:r>
            <a:r>
              <a:rPr lang="en-US" sz="2400" i="1" dirty="0"/>
              <a:t>and cord compression</a:t>
            </a:r>
          </a:p>
          <a:p>
            <a:pPr lvl="1"/>
            <a:r>
              <a:rPr lang="en-US" sz="2400" dirty="0"/>
              <a:t>MRSA lumbar spine osteomyelitis/discitis </a:t>
            </a:r>
          </a:p>
          <a:p>
            <a:pPr lvl="1"/>
            <a:r>
              <a:rPr lang="en-US" sz="2400" dirty="0"/>
              <a:t>Chronic hepatitis C virus infection</a:t>
            </a:r>
          </a:p>
          <a:p>
            <a:pPr lvl="1"/>
            <a:r>
              <a:rPr lang="en-US" sz="2400" dirty="0"/>
              <a:t>MDD</a:t>
            </a:r>
          </a:p>
          <a:p>
            <a:pPr lvl="1"/>
            <a:r>
              <a:rPr lang="en-US" sz="2400" dirty="0"/>
              <a:t>PTSD</a:t>
            </a:r>
          </a:p>
          <a:p>
            <a:pPr lvl="1"/>
            <a:endParaRPr lang="en-US" dirty="0"/>
          </a:p>
        </p:txBody>
      </p:sp>
      <p:pic>
        <p:nvPicPr>
          <p:cNvPr id="4" name="Picture 3">
            <a:extLst>
              <a:ext uri="{FF2B5EF4-FFF2-40B4-BE49-F238E27FC236}">
                <a16:creationId xmlns:a16="http://schemas.microsoft.com/office/drawing/2014/main" id="{6EA7677D-4867-6444-A701-D07A6244B4A5}"/>
              </a:ext>
            </a:extLst>
          </p:cNvPr>
          <p:cNvPicPr>
            <a:picLocks noChangeAspect="1"/>
          </p:cNvPicPr>
          <p:nvPr/>
        </p:nvPicPr>
        <p:blipFill rotWithShape="1">
          <a:blip r:embed="rId2"/>
          <a:srcRect l="12858" t="9162" r="7601" b="8915"/>
          <a:stretch/>
        </p:blipFill>
        <p:spPr>
          <a:xfrm>
            <a:off x="10349973" y="4079145"/>
            <a:ext cx="1368579" cy="1371600"/>
          </a:xfrm>
          <a:prstGeom prst="ellipse">
            <a:avLst/>
          </a:prstGeom>
          <a:ln w="25400">
            <a:solidFill>
              <a:schemeClr val="tx1"/>
            </a:solidFill>
          </a:ln>
        </p:spPr>
      </p:pic>
      <p:pic>
        <p:nvPicPr>
          <p:cNvPr id="5" name="Picture 4">
            <a:extLst>
              <a:ext uri="{FF2B5EF4-FFF2-40B4-BE49-F238E27FC236}">
                <a16:creationId xmlns:a16="http://schemas.microsoft.com/office/drawing/2014/main" id="{74A7FD22-FC86-5144-8E9A-1D3B81CBF52F}"/>
              </a:ext>
            </a:extLst>
          </p:cNvPr>
          <p:cNvPicPr>
            <a:picLocks noChangeAspect="1"/>
          </p:cNvPicPr>
          <p:nvPr/>
        </p:nvPicPr>
        <p:blipFill rotWithShape="1">
          <a:blip r:embed="rId3"/>
          <a:srcRect l="11094" t="10570" r="27360" b="3934"/>
          <a:stretch/>
        </p:blipFill>
        <p:spPr>
          <a:xfrm>
            <a:off x="9418272" y="4808121"/>
            <a:ext cx="1372652" cy="1371600"/>
          </a:xfrm>
          <a:prstGeom prst="ellipse">
            <a:avLst/>
          </a:prstGeom>
          <a:ln w="25400">
            <a:solidFill>
              <a:schemeClr val="tx1"/>
            </a:solidFill>
          </a:ln>
        </p:spPr>
      </p:pic>
    </p:spTree>
    <p:extLst>
      <p:ext uri="{BB962C8B-B14F-4D97-AF65-F5344CB8AC3E}">
        <p14:creationId xmlns:p14="http://schemas.microsoft.com/office/powerpoint/2010/main" val="426732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solidFill>
                  <a:srgbClr val="FF2F92"/>
                </a:solidFill>
              </a:rPr>
              <a:t>List the types of infections associated with injection drug use</a:t>
            </a:r>
          </a:p>
          <a:p>
            <a:r>
              <a:rPr lang="en-US" dirty="0"/>
              <a:t>List the features of infective endocarditis that influence morbidity/risk and describe standard and innovative treatments</a:t>
            </a:r>
          </a:p>
          <a:p>
            <a:r>
              <a:rPr lang="en-US" dirty="0"/>
              <a:t>Describe recommended testing for viral infections associated with IVDU</a:t>
            </a:r>
          </a:p>
          <a:p>
            <a:r>
              <a:rPr lang="en-US" dirty="0"/>
              <a:t>Interpret testing results for HCV, HBV, and HAV infections</a:t>
            </a:r>
          </a:p>
          <a:p>
            <a:r>
              <a:rPr lang="en-US" dirty="0"/>
              <a:t>Describe infection prevention strategies for people who inject drugs</a:t>
            </a:r>
          </a:p>
        </p:txBody>
      </p:sp>
    </p:spTree>
    <p:extLst>
      <p:ext uri="{BB962C8B-B14F-4D97-AF65-F5344CB8AC3E}">
        <p14:creationId xmlns:p14="http://schemas.microsoft.com/office/powerpoint/2010/main" val="3247885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E930C-1616-A145-BCBB-83A106566A1A}"/>
              </a:ext>
            </a:extLst>
          </p:cNvPr>
          <p:cNvPicPr>
            <a:picLocks noChangeAspect="1"/>
          </p:cNvPicPr>
          <p:nvPr/>
        </p:nvPicPr>
        <p:blipFill rotWithShape="1">
          <a:blip r:embed="rId2"/>
          <a:srcRect l="31360"/>
          <a:stretch/>
        </p:blipFill>
        <p:spPr>
          <a:xfrm>
            <a:off x="11106663" y="2934787"/>
            <a:ext cx="914570" cy="914400"/>
          </a:xfrm>
          <a:prstGeom prst="ellipse">
            <a:avLst/>
          </a:prstGeom>
          <a:ln w="25400">
            <a:solidFill>
              <a:schemeClr val="tx1"/>
            </a:solidFill>
          </a:ln>
        </p:spPr>
      </p:pic>
      <p:pic>
        <p:nvPicPr>
          <p:cNvPr id="3" name="Picture 2">
            <a:extLst>
              <a:ext uri="{FF2B5EF4-FFF2-40B4-BE49-F238E27FC236}">
                <a16:creationId xmlns:a16="http://schemas.microsoft.com/office/drawing/2014/main" id="{37E54B95-2DB7-D444-B466-EE00883C68FA}"/>
              </a:ext>
            </a:extLst>
          </p:cNvPr>
          <p:cNvPicPr>
            <a:picLocks noChangeAspect="1"/>
          </p:cNvPicPr>
          <p:nvPr/>
        </p:nvPicPr>
        <p:blipFill rotWithShape="1">
          <a:blip r:embed="rId3"/>
          <a:srcRect t="9078"/>
          <a:stretch/>
        </p:blipFill>
        <p:spPr>
          <a:xfrm>
            <a:off x="10039555" y="2698167"/>
            <a:ext cx="914074" cy="914400"/>
          </a:xfrm>
          <a:prstGeom prst="ellipse">
            <a:avLst/>
          </a:prstGeom>
          <a:ln w="25400">
            <a:solidFill>
              <a:schemeClr val="tx1"/>
            </a:solidFill>
          </a:ln>
        </p:spPr>
      </p:pic>
      <p:pic>
        <p:nvPicPr>
          <p:cNvPr id="4" name="Picture 3">
            <a:extLst>
              <a:ext uri="{FF2B5EF4-FFF2-40B4-BE49-F238E27FC236}">
                <a16:creationId xmlns:a16="http://schemas.microsoft.com/office/drawing/2014/main" id="{91A7979D-E2E0-9447-BA91-156C81730EA1}"/>
              </a:ext>
            </a:extLst>
          </p:cNvPr>
          <p:cNvPicPr>
            <a:picLocks noChangeAspect="1"/>
          </p:cNvPicPr>
          <p:nvPr/>
        </p:nvPicPr>
        <p:blipFill rotWithShape="1">
          <a:blip r:embed="rId4"/>
          <a:srcRect l="11094" t="10570" r="27360" b="3934"/>
          <a:stretch/>
        </p:blipFill>
        <p:spPr>
          <a:xfrm>
            <a:off x="10640231" y="2214694"/>
            <a:ext cx="915101" cy="914400"/>
          </a:xfrm>
          <a:prstGeom prst="ellipse">
            <a:avLst/>
          </a:prstGeom>
          <a:ln w="25400">
            <a:solidFill>
              <a:schemeClr val="tx1"/>
            </a:solidFill>
          </a:ln>
        </p:spPr>
      </p:pic>
      <p:pic>
        <p:nvPicPr>
          <p:cNvPr id="5" name="Picture 4">
            <a:extLst>
              <a:ext uri="{FF2B5EF4-FFF2-40B4-BE49-F238E27FC236}">
                <a16:creationId xmlns:a16="http://schemas.microsoft.com/office/drawing/2014/main" id="{133D3ED4-6446-2540-9AEC-EEC8A2441E9C}"/>
              </a:ext>
            </a:extLst>
          </p:cNvPr>
          <p:cNvPicPr>
            <a:picLocks noChangeAspect="1"/>
          </p:cNvPicPr>
          <p:nvPr/>
        </p:nvPicPr>
        <p:blipFill rotWithShape="1">
          <a:blip r:embed="rId5"/>
          <a:srcRect l="3015" t="13825" r="3178" b="5206"/>
          <a:stretch/>
        </p:blipFill>
        <p:spPr>
          <a:xfrm>
            <a:off x="10563705" y="4707002"/>
            <a:ext cx="914400" cy="914400"/>
          </a:xfrm>
          <a:prstGeom prst="ellipse">
            <a:avLst/>
          </a:prstGeom>
          <a:ln w="25400">
            <a:solidFill>
              <a:schemeClr val="tx1"/>
            </a:solidFill>
          </a:ln>
        </p:spPr>
      </p:pic>
      <p:pic>
        <p:nvPicPr>
          <p:cNvPr id="6" name="Picture 5">
            <a:extLst>
              <a:ext uri="{FF2B5EF4-FFF2-40B4-BE49-F238E27FC236}">
                <a16:creationId xmlns:a16="http://schemas.microsoft.com/office/drawing/2014/main" id="{7AD39918-E1A0-BB45-8922-CA76C76B9496}"/>
              </a:ext>
            </a:extLst>
          </p:cNvPr>
          <p:cNvPicPr>
            <a:picLocks noChangeAspect="1"/>
          </p:cNvPicPr>
          <p:nvPr/>
        </p:nvPicPr>
        <p:blipFill rotWithShape="1">
          <a:blip r:embed="rId6"/>
          <a:srcRect l="11329" t="4366" r="13384" b="11687"/>
          <a:stretch/>
        </p:blipFill>
        <p:spPr>
          <a:xfrm>
            <a:off x="10496429" y="3426978"/>
            <a:ext cx="914400" cy="914400"/>
          </a:xfrm>
          <a:prstGeom prst="ellipse">
            <a:avLst/>
          </a:prstGeom>
          <a:ln w="25400">
            <a:solidFill>
              <a:schemeClr val="tx1"/>
            </a:solidFill>
          </a:ln>
        </p:spPr>
      </p:pic>
      <p:pic>
        <p:nvPicPr>
          <p:cNvPr id="7" name="Picture 6">
            <a:extLst>
              <a:ext uri="{FF2B5EF4-FFF2-40B4-BE49-F238E27FC236}">
                <a16:creationId xmlns:a16="http://schemas.microsoft.com/office/drawing/2014/main" id="{74921FF8-58D1-7B4C-A41A-B61D31732AA8}"/>
              </a:ext>
            </a:extLst>
          </p:cNvPr>
          <p:cNvPicPr>
            <a:picLocks noChangeAspect="1"/>
          </p:cNvPicPr>
          <p:nvPr/>
        </p:nvPicPr>
        <p:blipFill rotWithShape="1">
          <a:blip r:embed="rId7"/>
          <a:srcRect l="12858" t="9162" r="7601" b="8915"/>
          <a:stretch/>
        </p:blipFill>
        <p:spPr>
          <a:xfrm>
            <a:off x="11004745" y="4031999"/>
            <a:ext cx="912386" cy="914400"/>
          </a:xfrm>
          <a:prstGeom prst="ellipse">
            <a:avLst/>
          </a:prstGeom>
          <a:ln w="25400">
            <a:solidFill>
              <a:schemeClr val="tx1"/>
            </a:solidFill>
          </a:ln>
        </p:spPr>
      </p:pic>
      <p:pic>
        <p:nvPicPr>
          <p:cNvPr id="8" name="Picture 7">
            <a:extLst>
              <a:ext uri="{FF2B5EF4-FFF2-40B4-BE49-F238E27FC236}">
                <a16:creationId xmlns:a16="http://schemas.microsoft.com/office/drawing/2014/main" id="{A4A861FA-CABA-3540-9875-732828CE2BB5}"/>
              </a:ext>
            </a:extLst>
          </p:cNvPr>
          <p:cNvPicPr>
            <a:picLocks noChangeAspect="1"/>
          </p:cNvPicPr>
          <p:nvPr/>
        </p:nvPicPr>
        <p:blipFill rotWithShape="1">
          <a:blip r:embed="rId8"/>
          <a:srcRect l="2929" t="13107" b="10277"/>
          <a:stretch/>
        </p:blipFill>
        <p:spPr>
          <a:xfrm>
            <a:off x="9663493" y="4287570"/>
            <a:ext cx="915624" cy="914400"/>
          </a:xfrm>
          <a:prstGeom prst="ellipse">
            <a:avLst/>
          </a:prstGeom>
          <a:ln w="25400">
            <a:solidFill>
              <a:schemeClr val="tx1"/>
            </a:solidFill>
          </a:ln>
        </p:spPr>
      </p:pic>
      <p:pic>
        <p:nvPicPr>
          <p:cNvPr id="9" name="Picture 8">
            <a:extLst>
              <a:ext uri="{FF2B5EF4-FFF2-40B4-BE49-F238E27FC236}">
                <a16:creationId xmlns:a16="http://schemas.microsoft.com/office/drawing/2014/main" id="{100C61EE-FA05-0E4E-9153-02DE976B7BB9}"/>
              </a:ext>
            </a:extLst>
          </p:cNvPr>
          <p:cNvPicPr>
            <a:picLocks noChangeAspect="1"/>
          </p:cNvPicPr>
          <p:nvPr/>
        </p:nvPicPr>
        <p:blipFill rotWithShape="1">
          <a:blip r:embed="rId2"/>
          <a:srcRect l="31360"/>
          <a:stretch/>
        </p:blipFill>
        <p:spPr>
          <a:xfrm>
            <a:off x="9771744" y="5250142"/>
            <a:ext cx="914570" cy="914400"/>
          </a:xfrm>
          <a:prstGeom prst="ellipse">
            <a:avLst/>
          </a:prstGeom>
          <a:ln w="25400">
            <a:solidFill>
              <a:schemeClr val="tx1"/>
            </a:solidFill>
          </a:ln>
        </p:spPr>
      </p:pic>
      <p:pic>
        <p:nvPicPr>
          <p:cNvPr id="10" name="Picture 9">
            <a:extLst>
              <a:ext uri="{FF2B5EF4-FFF2-40B4-BE49-F238E27FC236}">
                <a16:creationId xmlns:a16="http://schemas.microsoft.com/office/drawing/2014/main" id="{525432F7-2933-C14B-9E3F-5D637AC25365}"/>
              </a:ext>
            </a:extLst>
          </p:cNvPr>
          <p:cNvPicPr>
            <a:picLocks noChangeAspect="1"/>
          </p:cNvPicPr>
          <p:nvPr/>
        </p:nvPicPr>
        <p:blipFill rotWithShape="1">
          <a:blip r:embed="rId3"/>
          <a:srcRect t="9078"/>
          <a:stretch/>
        </p:blipFill>
        <p:spPr>
          <a:xfrm>
            <a:off x="8549355" y="1175955"/>
            <a:ext cx="914074" cy="914400"/>
          </a:xfrm>
          <a:prstGeom prst="ellipse">
            <a:avLst/>
          </a:prstGeom>
          <a:ln w="25400">
            <a:solidFill>
              <a:schemeClr val="tx1"/>
            </a:solidFill>
          </a:ln>
        </p:spPr>
      </p:pic>
      <p:pic>
        <p:nvPicPr>
          <p:cNvPr id="11" name="Picture 10">
            <a:extLst>
              <a:ext uri="{FF2B5EF4-FFF2-40B4-BE49-F238E27FC236}">
                <a16:creationId xmlns:a16="http://schemas.microsoft.com/office/drawing/2014/main" id="{D8A27BD6-3168-BD4E-B840-638EBA706BDA}"/>
              </a:ext>
            </a:extLst>
          </p:cNvPr>
          <p:cNvPicPr>
            <a:picLocks noChangeAspect="1"/>
          </p:cNvPicPr>
          <p:nvPr/>
        </p:nvPicPr>
        <p:blipFill rotWithShape="1">
          <a:blip r:embed="rId4"/>
          <a:srcRect l="11094" t="10570" r="27360" b="3934"/>
          <a:stretch/>
        </p:blipFill>
        <p:spPr>
          <a:xfrm>
            <a:off x="8643829" y="4638130"/>
            <a:ext cx="915101" cy="914400"/>
          </a:xfrm>
          <a:prstGeom prst="ellipse">
            <a:avLst/>
          </a:prstGeom>
          <a:ln w="25400">
            <a:solidFill>
              <a:schemeClr val="tx1"/>
            </a:solidFill>
          </a:ln>
        </p:spPr>
      </p:pic>
      <p:pic>
        <p:nvPicPr>
          <p:cNvPr id="12" name="Picture 11">
            <a:extLst>
              <a:ext uri="{FF2B5EF4-FFF2-40B4-BE49-F238E27FC236}">
                <a16:creationId xmlns:a16="http://schemas.microsoft.com/office/drawing/2014/main" id="{A4BC5683-BDDF-B64C-B00C-C9D434268064}"/>
              </a:ext>
            </a:extLst>
          </p:cNvPr>
          <p:cNvPicPr>
            <a:picLocks noChangeAspect="1"/>
          </p:cNvPicPr>
          <p:nvPr/>
        </p:nvPicPr>
        <p:blipFill rotWithShape="1">
          <a:blip r:embed="rId5"/>
          <a:srcRect l="3015" t="13825" r="3178" b="5206"/>
          <a:stretch/>
        </p:blipFill>
        <p:spPr>
          <a:xfrm>
            <a:off x="9151176" y="547053"/>
            <a:ext cx="914400" cy="914400"/>
          </a:xfrm>
          <a:prstGeom prst="ellipse">
            <a:avLst/>
          </a:prstGeom>
          <a:ln w="25400">
            <a:solidFill>
              <a:schemeClr val="tx1"/>
            </a:solidFill>
          </a:ln>
        </p:spPr>
      </p:pic>
      <p:pic>
        <p:nvPicPr>
          <p:cNvPr id="13" name="Picture 12">
            <a:extLst>
              <a:ext uri="{FF2B5EF4-FFF2-40B4-BE49-F238E27FC236}">
                <a16:creationId xmlns:a16="http://schemas.microsoft.com/office/drawing/2014/main" id="{B5C92D67-EC40-794B-993B-72C30A281417}"/>
              </a:ext>
            </a:extLst>
          </p:cNvPr>
          <p:cNvPicPr>
            <a:picLocks noChangeAspect="1"/>
          </p:cNvPicPr>
          <p:nvPr/>
        </p:nvPicPr>
        <p:blipFill rotWithShape="1">
          <a:blip r:embed="rId6"/>
          <a:srcRect l="11329" t="4366" r="13384" b="11687"/>
          <a:stretch/>
        </p:blipFill>
        <p:spPr>
          <a:xfrm>
            <a:off x="10793332" y="1202228"/>
            <a:ext cx="914400" cy="914400"/>
          </a:xfrm>
          <a:prstGeom prst="ellipse">
            <a:avLst/>
          </a:prstGeom>
          <a:ln w="25400">
            <a:solidFill>
              <a:schemeClr val="tx1"/>
            </a:solidFill>
          </a:ln>
        </p:spPr>
      </p:pic>
      <p:pic>
        <p:nvPicPr>
          <p:cNvPr id="14" name="Picture 13">
            <a:extLst>
              <a:ext uri="{FF2B5EF4-FFF2-40B4-BE49-F238E27FC236}">
                <a16:creationId xmlns:a16="http://schemas.microsoft.com/office/drawing/2014/main" id="{5E2A7DF4-C4FC-904E-9B22-CDF944DC4DAF}"/>
              </a:ext>
            </a:extLst>
          </p:cNvPr>
          <p:cNvPicPr>
            <a:picLocks noChangeAspect="1"/>
          </p:cNvPicPr>
          <p:nvPr/>
        </p:nvPicPr>
        <p:blipFill rotWithShape="1">
          <a:blip r:embed="rId7"/>
          <a:srcRect l="12858" t="9162" r="7601" b="8915"/>
          <a:stretch/>
        </p:blipFill>
        <p:spPr>
          <a:xfrm>
            <a:off x="9463429" y="1540361"/>
            <a:ext cx="912386" cy="914400"/>
          </a:xfrm>
          <a:prstGeom prst="ellipse">
            <a:avLst/>
          </a:prstGeom>
          <a:ln w="25400">
            <a:solidFill>
              <a:schemeClr val="tx1"/>
            </a:solidFill>
          </a:ln>
        </p:spPr>
      </p:pic>
      <p:pic>
        <p:nvPicPr>
          <p:cNvPr id="15" name="Picture 14">
            <a:extLst>
              <a:ext uri="{FF2B5EF4-FFF2-40B4-BE49-F238E27FC236}">
                <a16:creationId xmlns:a16="http://schemas.microsoft.com/office/drawing/2014/main" id="{13ED93A3-1A16-B345-A830-309F8A2F5E32}"/>
              </a:ext>
            </a:extLst>
          </p:cNvPr>
          <p:cNvPicPr>
            <a:picLocks noChangeAspect="1"/>
          </p:cNvPicPr>
          <p:nvPr/>
        </p:nvPicPr>
        <p:blipFill rotWithShape="1">
          <a:blip r:embed="rId8"/>
          <a:srcRect l="2929" t="13107" b="10277"/>
          <a:stretch/>
        </p:blipFill>
        <p:spPr>
          <a:xfrm>
            <a:off x="4350996" y="5251525"/>
            <a:ext cx="915624" cy="914400"/>
          </a:xfrm>
          <a:prstGeom prst="ellipse">
            <a:avLst/>
          </a:prstGeom>
          <a:ln w="25400">
            <a:solidFill>
              <a:schemeClr val="tx1"/>
            </a:solidFill>
          </a:ln>
        </p:spPr>
      </p:pic>
      <p:pic>
        <p:nvPicPr>
          <p:cNvPr id="16" name="Picture 15">
            <a:extLst>
              <a:ext uri="{FF2B5EF4-FFF2-40B4-BE49-F238E27FC236}">
                <a16:creationId xmlns:a16="http://schemas.microsoft.com/office/drawing/2014/main" id="{3D03751E-B138-7644-93EA-CF76499E0C31}"/>
              </a:ext>
            </a:extLst>
          </p:cNvPr>
          <p:cNvPicPr>
            <a:picLocks noChangeAspect="1"/>
          </p:cNvPicPr>
          <p:nvPr/>
        </p:nvPicPr>
        <p:blipFill rotWithShape="1">
          <a:blip r:embed="rId2"/>
          <a:srcRect l="31360"/>
          <a:stretch/>
        </p:blipFill>
        <p:spPr>
          <a:xfrm>
            <a:off x="8969890" y="2058785"/>
            <a:ext cx="914570" cy="914400"/>
          </a:xfrm>
          <a:prstGeom prst="ellipse">
            <a:avLst/>
          </a:prstGeom>
          <a:ln w="25400">
            <a:solidFill>
              <a:schemeClr val="tx1"/>
            </a:solidFill>
          </a:ln>
        </p:spPr>
      </p:pic>
      <p:pic>
        <p:nvPicPr>
          <p:cNvPr id="17" name="Picture 16">
            <a:extLst>
              <a:ext uri="{FF2B5EF4-FFF2-40B4-BE49-F238E27FC236}">
                <a16:creationId xmlns:a16="http://schemas.microsoft.com/office/drawing/2014/main" id="{09EEC552-B5A2-AA41-B257-2AF221BC221D}"/>
              </a:ext>
            </a:extLst>
          </p:cNvPr>
          <p:cNvPicPr>
            <a:picLocks noChangeAspect="1"/>
          </p:cNvPicPr>
          <p:nvPr/>
        </p:nvPicPr>
        <p:blipFill rotWithShape="1">
          <a:blip r:embed="rId3"/>
          <a:srcRect t="9078"/>
          <a:stretch/>
        </p:blipFill>
        <p:spPr>
          <a:xfrm>
            <a:off x="3582533" y="5098799"/>
            <a:ext cx="914074" cy="914400"/>
          </a:xfrm>
          <a:prstGeom prst="ellipse">
            <a:avLst/>
          </a:prstGeom>
          <a:ln w="25400">
            <a:solidFill>
              <a:schemeClr val="tx1"/>
            </a:solidFill>
          </a:ln>
        </p:spPr>
      </p:pic>
      <p:pic>
        <p:nvPicPr>
          <p:cNvPr id="18" name="Picture 17">
            <a:extLst>
              <a:ext uri="{FF2B5EF4-FFF2-40B4-BE49-F238E27FC236}">
                <a16:creationId xmlns:a16="http://schemas.microsoft.com/office/drawing/2014/main" id="{2DBC577B-5BD2-BB43-8A83-82F3CC6D0220}"/>
              </a:ext>
            </a:extLst>
          </p:cNvPr>
          <p:cNvPicPr>
            <a:picLocks noChangeAspect="1"/>
          </p:cNvPicPr>
          <p:nvPr/>
        </p:nvPicPr>
        <p:blipFill rotWithShape="1">
          <a:blip r:embed="rId4"/>
          <a:srcRect l="11094" t="10570" r="27360" b="3934"/>
          <a:stretch/>
        </p:blipFill>
        <p:spPr>
          <a:xfrm>
            <a:off x="10014048" y="937020"/>
            <a:ext cx="915101" cy="914400"/>
          </a:xfrm>
          <a:prstGeom prst="ellipse">
            <a:avLst/>
          </a:prstGeom>
          <a:ln w="25400">
            <a:solidFill>
              <a:schemeClr val="tx1"/>
            </a:solidFill>
          </a:ln>
        </p:spPr>
      </p:pic>
      <p:pic>
        <p:nvPicPr>
          <p:cNvPr id="19" name="Picture 18">
            <a:extLst>
              <a:ext uri="{FF2B5EF4-FFF2-40B4-BE49-F238E27FC236}">
                <a16:creationId xmlns:a16="http://schemas.microsoft.com/office/drawing/2014/main" id="{008FCDCB-BD5C-6F4E-A3C5-9579DE955D1B}"/>
              </a:ext>
            </a:extLst>
          </p:cNvPr>
          <p:cNvPicPr>
            <a:picLocks noChangeAspect="1"/>
          </p:cNvPicPr>
          <p:nvPr/>
        </p:nvPicPr>
        <p:blipFill rotWithShape="1">
          <a:blip r:embed="rId5"/>
          <a:srcRect l="3015" t="13825" r="3178" b="5206"/>
          <a:stretch/>
        </p:blipFill>
        <p:spPr>
          <a:xfrm>
            <a:off x="3950428" y="5838958"/>
            <a:ext cx="914400" cy="914400"/>
          </a:xfrm>
          <a:prstGeom prst="ellipse">
            <a:avLst/>
          </a:prstGeom>
          <a:ln w="25400">
            <a:solidFill>
              <a:schemeClr val="tx1"/>
            </a:solidFill>
          </a:ln>
        </p:spPr>
      </p:pic>
      <p:pic>
        <p:nvPicPr>
          <p:cNvPr id="20" name="Picture 19">
            <a:extLst>
              <a:ext uri="{FF2B5EF4-FFF2-40B4-BE49-F238E27FC236}">
                <a16:creationId xmlns:a16="http://schemas.microsoft.com/office/drawing/2014/main" id="{7B918A2B-98BC-8747-A346-C16A0C90CC1B}"/>
              </a:ext>
            </a:extLst>
          </p:cNvPr>
          <p:cNvPicPr>
            <a:picLocks noChangeAspect="1"/>
          </p:cNvPicPr>
          <p:nvPr/>
        </p:nvPicPr>
        <p:blipFill rotWithShape="1">
          <a:blip r:embed="rId6"/>
          <a:srcRect l="11329" t="4366" r="13384" b="11687"/>
          <a:stretch/>
        </p:blipFill>
        <p:spPr>
          <a:xfrm>
            <a:off x="5550780" y="5164202"/>
            <a:ext cx="914400" cy="914400"/>
          </a:xfrm>
          <a:prstGeom prst="ellipse">
            <a:avLst/>
          </a:prstGeom>
          <a:ln w="25400">
            <a:solidFill>
              <a:schemeClr val="tx1"/>
            </a:solidFill>
          </a:ln>
        </p:spPr>
      </p:pic>
      <p:pic>
        <p:nvPicPr>
          <p:cNvPr id="21" name="Picture 20">
            <a:extLst>
              <a:ext uri="{FF2B5EF4-FFF2-40B4-BE49-F238E27FC236}">
                <a16:creationId xmlns:a16="http://schemas.microsoft.com/office/drawing/2014/main" id="{D75FC1AF-6F6C-384A-84F0-74077FBFAE1D}"/>
              </a:ext>
            </a:extLst>
          </p:cNvPr>
          <p:cNvPicPr>
            <a:picLocks noChangeAspect="1"/>
          </p:cNvPicPr>
          <p:nvPr/>
        </p:nvPicPr>
        <p:blipFill rotWithShape="1">
          <a:blip r:embed="rId7"/>
          <a:srcRect l="12858" t="9162" r="7601" b="8915"/>
          <a:stretch/>
        </p:blipFill>
        <p:spPr>
          <a:xfrm>
            <a:off x="6588911" y="5752316"/>
            <a:ext cx="912386" cy="914400"/>
          </a:xfrm>
          <a:prstGeom prst="ellipse">
            <a:avLst/>
          </a:prstGeom>
          <a:ln w="25400">
            <a:solidFill>
              <a:schemeClr val="tx1"/>
            </a:solidFill>
          </a:ln>
        </p:spPr>
      </p:pic>
      <p:pic>
        <p:nvPicPr>
          <p:cNvPr id="22" name="Picture 21">
            <a:extLst>
              <a:ext uri="{FF2B5EF4-FFF2-40B4-BE49-F238E27FC236}">
                <a16:creationId xmlns:a16="http://schemas.microsoft.com/office/drawing/2014/main" id="{1BED953E-78A4-D64C-8E35-699B230BE17A}"/>
              </a:ext>
            </a:extLst>
          </p:cNvPr>
          <p:cNvPicPr>
            <a:picLocks noChangeAspect="1"/>
          </p:cNvPicPr>
          <p:nvPr/>
        </p:nvPicPr>
        <p:blipFill rotWithShape="1">
          <a:blip r:embed="rId8"/>
          <a:srcRect l="2929" t="13107" b="10277"/>
          <a:stretch/>
        </p:blipFill>
        <p:spPr>
          <a:xfrm>
            <a:off x="2905897" y="5755818"/>
            <a:ext cx="915624" cy="914400"/>
          </a:xfrm>
          <a:prstGeom prst="ellipse">
            <a:avLst/>
          </a:prstGeom>
          <a:ln w="25400">
            <a:solidFill>
              <a:schemeClr val="tx1"/>
            </a:solidFill>
          </a:ln>
        </p:spPr>
      </p:pic>
      <p:pic>
        <p:nvPicPr>
          <p:cNvPr id="23" name="Picture 22">
            <a:extLst>
              <a:ext uri="{FF2B5EF4-FFF2-40B4-BE49-F238E27FC236}">
                <a16:creationId xmlns:a16="http://schemas.microsoft.com/office/drawing/2014/main" id="{016326B0-4172-604E-8362-C4A870469018}"/>
              </a:ext>
            </a:extLst>
          </p:cNvPr>
          <p:cNvPicPr>
            <a:picLocks noChangeAspect="1"/>
          </p:cNvPicPr>
          <p:nvPr/>
        </p:nvPicPr>
        <p:blipFill rotWithShape="1">
          <a:blip r:embed="rId2"/>
          <a:srcRect l="31360"/>
          <a:stretch/>
        </p:blipFill>
        <p:spPr>
          <a:xfrm>
            <a:off x="1738598" y="4542497"/>
            <a:ext cx="914570" cy="914400"/>
          </a:xfrm>
          <a:prstGeom prst="ellipse">
            <a:avLst/>
          </a:prstGeom>
          <a:ln w="25400">
            <a:solidFill>
              <a:schemeClr val="tx1"/>
            </a:solidFill>
          </a:ln>
        </p:spPr>
      </p:pic>
      <p:pic>
        <p:nvPicPr>
          <p:cNvPr id="24" name="Picture 23">
            <a:extLst>
              <a:ext uri="{FF2B5EF4-FFF2-40B4-BE49-F238E27FC236}">
                <a16:creationId xmlns:a16="http://schemas.microsoft.com/office/drawing/2014/main" id="{6763F6D6-A5E4-B04C-975F-AEF6B9B4A48C}"/>
              </a:ext>
            </a:extLst>
          </p:cNvPr>
          <p:cNvPicPr>
            <a:picLocks noChangeAspect="1"/>
          </p:cNvPicPr>
          <p:nvPr/>
        </p:nvPicPr>
        <p:blipFill rotWithShape="1">
          <a:blip r:embed="rId3"/>
          <a:srcRect t="9078"/>
          <a:stretch/>
        </p:blipFill>
        <p:spPr>
          <a:xfrm>
            <a:off x="822106" y="4454200"/>
            <a:ext cx="914074" cy="914400"/>
          </a:xfrm>
          <a:prstGeom prst="ellipse">
            <a:avLst/>
          </a:prstGeom>
          <a:ln w="25400">
            <a:solidFill>
              <a:schemeClr val="tx1"/>
            </a:solidFill>
          </a:ln>
        </p:spPr>
      </p:pic>
      <p:pic>
        <p:nvPicPr>
          <p:cNvPr id="25" name="Picture 24">
            <a:extLst>
              <a:ext uri="{FF2B5EF4-FFF2-40B4-BE49-F238E27FC236}">
                <a16:creationId xmlns:a16="http://schemas.microsoft.com/office/drawing/2014/main" id="{10421971-D323-264B-81EA-9C9A6DC5A6ED}"/>
              </a:ext>
            </a:extLst>
          </p:cNvPr>
          <p:cNvPicPr>
            <a:picLocks noChangeAspect="1"/>
          </p:cNvPicPr>
          <p:nvPr/>
        </p:nvPicPr>
        <p:blipFill rotWithShape="1">
          <a:blip r:embed="rId4"/>
          <a:srcRect l="11094" t="10570" r="27360" b="3934"/>
          <a:stretch/>
        </p:blipFill>
        <p:spPr>
          <a:xfrm>
            <a:off x="2582948" y="4667720"/>
            <a:ext cx="915101" cy="914400"/>
          </a:xfrm>
          <a:prstGeom prst="ellipse">
            <a:avLst/>
          </a:prstGeom>
          <a:ln w="25400">
            <a:solidFill>
              <a:schemeClr val="tx1"/>
            </a:solidFill>
          </a:ln>
        </p:spPr>
      </p:pic>
      <p:pic>
        <p:nvPicPr>
          <p:cNvPr id="26" name="Picture 25">
            <a:extLst>
              <a:ext uri="{FF2B5EF4-FFF2-40B4-BE49-F238E27FC236}">
                <a16:creationId xmlns:a16="http://schemas.microsoft.com/office/drawing/2014/main" id="{AB40FCCD-BD68-5F4D-9775-5EC0FFC178CA}"/>
              </a:ext>
            </a:extLst>
          </p:cNvPr>
          <p:cNvPicPr>
            <a:picLocks noChangeAspect="1"/>
          </p:cNvPicPr>
          <p:nvPr/>
        </p:nvPicPr>
        <p:blipFill rotWithShape="1">
          <a:blip r:embed="rId5"/>
          <a:srcRect l="3015" t="13825" r="3178" b="5206"/>
          <a:stretch/>
        </p:blipFill>
        <p:spPr>
          <a:xfrm>
            <a:off x="796979" y="3723730"/>
            <a:ext cx="914400" cy="914400"/>
          </a:xfrm>
          <a:prstGeom prst="ellipse">
            <a:avLst/>
          </a:prstGeom>
          <a:ln w="25400">
            <a:solidFill>
              <a:schemeClr val="tx1"/>
            </a:solidFill>
          </a:ln>
        </p:spPr>
      </p:pic>
      <p:pic>
        <p:nvPicPr>
          <p:cNvPr id="27" name="Picture 26">
            <a:extLst>
              <a:ext uri="{FF2B5EF4-FFF2-40B4-BE49-F238E27FC236}">
                <a16:creationId xmlns:a16="http://schemas.microsoft.com/office/drawing/2014/main" id="{8010ACF2-EB4E-1946-8745-1662353CA5E2}"/>
              </a:ext>
            </a:extLst>
          </p:cNvPr>
          <p:cNvPicPr>
            <a:picLocks noChangeAspect="1"/>
          </p:cNvPicPr>
          <p:nvPr/>
        </p:nvPicPr>
        <p:blipFill rotWithShape="1">
          <a:blip r:embed="rId6"/>
          <a:srcRect l="11329" t="4366" r="13384" b="11687"/>
          <a:stretch/>
        </p:blipFill>
        <p:spPr>
          <a:xfrm>
            <a:off x="297205" y="5298618"/>
            <a:ext cx="914400" cy="914400"/>
          </a:xfrm>
          <a:prstGeom prst="ellipse">
            <a:avLst/>
          </a:prstGeom>
          <a:ln w="25400">
            <a:solidFill>
              <a:schemeClr val="tx1"/>
            </a:solidFill>
          </a:ln>
        </p:spPr>
      </p:pic>
      <p:pic>
        <p:nvPicPr>
          <p:cNvPr id="28" name="Picture 27">
            <a:extLst>
              <a:ext uri="{FF2B5EF4-FFF2-40B4-BE49-F238E27FC236}">
                <a16:creationId xmlns:a16="http://schemas.microsoft.com/office/drawing/2014/main" id="{8A7BA7FF-1372-5345-91B0-70140CE52183}"/>
              </a:ext>
            </a:extLst>
          </p:cNvPr>
          <p:cNvPicPr>
            <a:picLocks noChangeAspect="1"/>
          </p:cNvPicPr>
          <p:nvPr/>
        </p:nvPicPr>
        <p:blipFill rotWithShape="1">
          <a:blip r:embed="rId7"/>
          <a:srcRect l="12858" t="9162" r="7601" b="8915"/>
          <a:stretch/>
        </p:blipFill>
        <p:spPr>
          <a:xfrm>
            <a:off x="1902952" y="5707342"/>
            <a:ext cx="912386" cy="914400"/>
          </a:xfrm>
          <a:prstGeom prst="ellipse">
            <a:avLst/>
          </a:prstGeom>
          <a:ln w="25400">
            <a:solidFill>
              <a:schemeClr val="tx1"/>
            </a:solidFill>
          </a:ln>
        </p:spPr>
      </p:pic>
      <p:pic>
        <p:nvPicPr>
          <p:cNvPr id="29" name="Picture 28">
            <a:extLst>
              <a:ext uri="{FF2B5EF4-FFF2-40B4-BE49-F238E27FC236}">
                <a16:creationId xmlns:a16="http://schemas.microsoft.com/office/drawing/2014/main" id="{B4DDF353-8E1A-224D-94A1-48AF30781663}"/>
              </a:ext>
            </a:extLst>
          </p:cNvPr>
          <p:cNvPicPr>
            <a:picLocks noChangeAspect="1"/>
          </p:cNvPicPr>
          <p:nvPr/>
        </p:nvPicPr>
        <p:blipFill rotWithShape="1">
          <a:blip r:embed="rId8"/>
          <a:srcRect l="2929" t="13107" b="10277"/>
          <a:stretch/>
        </p:blipFill>
        <p:spPr>
          <a:xfrm>
            <a:off x="1168163" y="5059221"/>
            <a:ext cx="915624" cy="914400"/>
          </a:xfrm>
          <a:prstGeom prst="ellipse">
            <a:avLst/>
          </a:prstGeom>
          <a:ln w="25400">
            <a:solidFill>
              <a:schemeClr val="tx1"/>
            </a:solidFill>
          </a:ln>
        </p:spPr>
      </p:pic>
      <p:pic>
        <p:nvPicPr>
          <p:cNvPr id="30" name="Picture 29">
            <a:extLst>
              <a:ext uri="{FF2B5EF4-FFF2-40B4-BE49-F238E27FC236}">
                <a16:creationId xmlns:a16="http://schemas.microsoft.com/office/drawing/2014/main" id="{21AF17DE-B2FC-214A-BF29-57609EAC2290}"/>
              </a:ext>
            </a:extLst>
          </p:cNvPr>
          <p:cNvPicPr>
            <a:picLocks noChangeAspect="1"/>
          </p:cNvPicPr>
          <p:nvPr/>
        </p:nvPicPr>
        <p:blipFill rotWithShape="1">
          <a:blip r:embed="rId2"/>
          <a:srcRect l="31360"/>
          <a:stretch/>
        </p:blipFill>
        <p:spPr>
          <a:xfrm>
            <a:off x="1026011" y="2388239"/>
            <a:ext cx="914570" cy="914400"/>
          </a:xfrm>
          <a:prstGeom prst="ellipse">
            <a:avLst/>
          </a:prstGeom>
          <a:ln w="25400">
            <a:solidFill>
              <a:schemeClr val="tx1"/>
            </a:solidFill>
          </a:ln>
        </p:spPr>
      </p:pic>
      <p:pic>
        <p:nvPicPr>
          <p:cNvPr id="31" name="Picture 30">
            <a:extLst>
              <a:ext uri="{FF2B5EF4-FFF2-40B4-BE49-F238E27FC236}">
                <a16:creationId xmlns:a16="http://schemas.microsoft.com/office/drawing/2014/main" id="{BDD4E7CC-851D-7645-9BA7-97B5FB285570}"/>
              </a:ext>
            </a:extLst>
          </p:cNvPr>
          <p:cNvPicPr>
            <a:picLocks noChangeAspect="1"/>
          </p:cNvPicPr>
          <p:nvPr/>
        </p:nvPicPr>
        <p:blipFill rotWithShape="1">
          <a:blip r:embed="rId3"/>
          <a:srcRect t="9078"/>
          <a:stretch/>
        </p:blipFill>
        <p:spPr>
          <a:xfrm>
            <a:off x="1754537" y="2116628"/>
            <a:ext cx="914074" cy="914400"/>
          </a:xfrm>
          <a:prstGeom prst="ellipse">
            <a:avLst/>
          </a:prstGeom>
          <a:ln w="25400">
            <a:solidFill>
              <a:schemeClr val="tx1"/>
            </a:solidFill>
          </a:ln>
        </p:spPr>
      </p:pic>
      <p:pic>
        <p:nvPicPr>
          <p:cNvPr id="32" name="Picture 31">
            <a:extLst>
              <a:ext uri="{FF2B5EF4-FFF2-40B4-BE49-F238E27FC236}">
                <a16:creationId xmlns:a16="http://schemas.microsoft.com/office/drawing/2014/main" id="{A98AB9CF-127B-4647-9AB6-D69941BEAEA3}"/>
              </a:ext>
            </a:extLst>
          </p:cNvPr>
          <p:cNvPicPr>
            <a:picLocks noChangeAspect="1"/>
          </p:cNvPicPr>
          <p:nvPr/>
        </p:nvPicPr>
        <p:blipFill rotWithShape="1">
          <a:blip r:embed="rId4"/>
          <a:srcRect l="11094" t="10570" r="27360" b="3934"/>
          <a:stretch/>
        </p:blipFill>
        <p:spPr>
          <a:xfrm>
            <a:off x="2126455" y="902689"/>
            <a:ext cx="915101" cy="914400"/>
          </a:xfrm>
          <a:prstGeom prst="ellipse">
            <a:avLst/>
          </a:prstGeom>
          <a:ln w="25400">
            <a:solidFill>
              <a:schemeClr val="tx1"/>
            </a:solidFill>
          </a:ln>
        </p:spPr>
      </p:pic>
      <p:pic>
        <p:nvPicPr>
          <p:cNvPr id="33" name="Picture 32">
            <a:extLst>
              <a:ext uri="{FF2B5EF4-FFF2-40B4-BE49-F238E27FC236}">
                <a16:creationId xmlns:a16="http://schemas.microsoft.com/office/drawing/2014/main" id="{2637F957-6CD7-2D4B-9C09-30C45D0264C2}"/>
              </a:ext>
            </a:extLst>
          </p:cNvPr>
          <p:cNvPicPr>
            <a:picLocks noChangeAspect="1"/>
          </p:cNvPicPr>
          <p:nvPr/>
        </p:nvPicPr>
        <p:blipFill rotWithShape="1">
          <a:blip r:embed="rId5"/>
          <a:srcRect l="3015" t="13825" r="3178" b="5206"/>
          <a:stretch/>
        </p:blipFill>
        <p:spPr>
          <a:xfrm>
            <a:off x="568811" y="1687489"/>
            <a:ext cx="914400" cy="914400"/>
          </a:xfrm>
          <a:prstGeom prst="ellipse">
            <a:avLst/>
          </a:prstGeom>
          <a:ln w="25400">
            <a:solidFill>
              <a:schemeClr val="tx1"/>
            </a:solidFill>
          </a:ln>
        </p:spPr>
      </p:pic>
      <p:pic>
        <p:nvPicPr>
          <p:cNvPr id="34" name="Picture 33">
            <a:extLst>
              <a:ext uri="{FF2B5EF4-FFF2-40B4-BE49-F238E27FC236}">
                <a16:creationId xmlns:a16="http://schemas.microsoft.com/office/drawing/2014/main" id="{8B5147E9-B7B0-FF4C-8A1B-35EE80EB09F8}"/>
              </a:ext>
            </a:extLst>
          </p:cNvPr>
          <p:cNvPicPr>
            <a:picLocks noChangeAspect="1"/>
          </p:cNvPicPr>
          <p:nvPr/>
        </p:nvPicPr>
        <p:blipFill rotWithShape="1">
          <a:blip r:embed="rId6"/>
          <a:srcRect l="11329" t="4366" r="13384" b="11687"/>
          <a:stretch/>
        </p:blipFill>
        <p:spPr>
          <a:xfrm>
            <a:off x="2497017" y="1712334"/>
            <a:ext cx="914400" cy="914400"/>
          </a:xfrm>
          <a:prstGeom prst="ellipse">
            <a:avLst/>
          </a:prstGeom>
          <a:ln w="25400">
            <a:solidFill>
              <a:schemeClr val="tx1"/>
            </a:solidFill>
          </a:ln>
        </p:spPr>
      </p:pic>
      <p:pic>
        <p:nvPicPr>
          <p:cNvPr id="35" name="Picture 34">
            <a:extLst>
              <a:ext uri="{FF2B5EF4-FFF2-40B4-BE49-F238E27FC236}">
                <a16:creationId xmlns:a16="http://schemas.microsoft.com/office/drawing/2014/main" id="{A208793B-DB90-AF4C-817D-E76F917A742D}"/>
              </a:ext>
            </a:extLst>
          </p:cNvPr>
          <p:cNvPicPr>
            <a:picLocks noChangeAspect="1"/>
          </p:cNvPicPr>
          <p:nvPr/>
        </p:nvPicPr>
        <p:blipFill rotWithShape="1">
          <a:blip r:embed="rId7"/>
          <a:srcRect l="12858" t="9162" r="7601" b="8915"/>
          <a:stretch/>
        </p:blipFill>
        <p:spPr>
          <a:xfrm>
            <a:off x="1940581" y="3744828"/>
            <a:ext cx="912386" cy="914400"/>
          </a:xfrm>
          <a:prstGeom prst="ellipse">
            <a:avLst/>
          </a:prstGeom>
          <a:ln w="25400">
            <a:solidFill>
              <a:schemeClr val="tx1"/>
            </a:solidFill>
          </a:ln>
        </p:spPr>
      </p:pic>
      <p:pic>
        <p:nvPicPr>
          <p:cNvPr id="36" name="Picture 35">
            <a:extLst>
              <a:ext uri="{FF2B5EF4-FFF2-40B4-BE49-F238E27FC236}">
                <a16:creationId xmlns:a16="http://schemas.microsoft.com/office/drawing/2014/main" id="{10797F7C-5484-DD4F-A0A9-40D3AEC389F4}"/>
              </a:ext>
            </a:extLst>
          </p:cNvPr>
          <p:cNvPicPr>
            <a:picLocks noChangeAspect="1"/>
          </p:cNvPicPr>
          <p:nvPr/>
        </p:nvPicPr>
        <p:blipFill rotWithShape="1">
          <a:blip r:embed="rId8"/>
          <a:srcRect l="2929" t="13107" b="10277"/>
          <a:stretch/>
        </p:blipFill>
        <p:spPr>
          <a:xfrm>
            <a:off x="1447360" y="3215642"/>
            <a:ext cx="915624" cy="914400"/>
          </a:xfrm>
          <a:prstGeom prst="ellipse">
            <a:avLst/>
          </a:prstGeom>
          <a:ln w="25400">
            <a:solidFill>
              <a:schemeClr val="tx1"/>
            </a:solidFill>
          </a:ln>
        </p:spPr>
      </p:pic>
      <p:sp>
        <p:nvSpPr>
          <p:cNvPr id="37" name="TextBox 36">
            <a:extLst>
              <a:ext uri="{FF2B5EF4-FFF2-40B4-BE49-F238E27FC236}">
                <a16:creationId xmlns:a16="http://schemas.microsoft.com/office/drawing/2014/main" id="{26C6B857-8185-774C-AD21-1FEDFD8D8703}"/>
              </a:ext>
            </a:extLst>
          </p:cNvPr>
          <p:cNvSpPr txBox="1"/>
          <p:nvPr/>
        </p:nvSpPr>
        <p:spPr>
          <a:xfrm>
            <a:off x="3559200" y="2486025"/>
            <a:ext cx="5073600" cy="1754326"/>
          </a:xfrm>
          <a:prstGeom prst="rect">
            <a:avLst/>
          </a:prstGeom>
          <a:solidFill>
            <a:schemeClr val="tx1"/>
          </a:solidFill>
        </p:spPr>
        <p:txBody>
          <a:bodyPr wrap="square" rtlCol="0">
            <a:spAutoFit/>
          </a:bodyPr>
          <a:lstStyle/>
          <a:p>
            <a:pPr algn="ctr"/>
            <a:r>
              <a:rPr lang="en-US" sz="3600" dirty="0">
                <a:solidFill>
                  <a:schemeClr val="bg1"/>
                </a:solidFill>
              </a:rPr>
              <a:t>BACTERIAL AND FUNGAL INFECTIONS ASSOCIATED WITH IVDU</a:t>
            </a:r>
          </a:p>
        </p:txBody>
      </p:sp>
    </p:spTree>
    <p:extLst>
      <p:ext uri="{BB962C8B-B14F-4D97-AF65-F5344CB8AC3E}">
        <p14:creationId xmlns:p14="http://schemas.microsoft.com/office/powerpoint/2010/main" val="308688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09D8D79-7FBF-B142-A90D-5B6C1895CCF1}"/>
              </a:ext>
            </a:extLst>
          </p:cNvPr>
          <p:cNvSpPr>
            <a:spLocks noGrp="1"/>
          </p:cNvSpPr>
          <p:nvPr>
            <p:ph type="title"/>
          </p:nvPr>
        </p:nvSpPr>
        <p:spPr/>
        <p:txBody>
          <a:bodyPr>
            <a:normAutofit/>
          </a:bodyPr>
          <a:lstStyle/>
          <a:p>
            <a:r>
              <a:rPr lang="en-US" sz="3200" dirty="0">
                <a:latin typeface="+mn-lt"/>
                <a:cs typeface="Calibri" panose="020F0502020204030204"/>
              </a:rPr>
              <a:t>Trends: bacterial/fungal infections related to IVDU</a:t>
            </a:r>
          </a:p>
        </p:txBody>
      </p:sp>
      <p:graphicFrame>
        <p:nvGraphicFramePr>
          <p:cNvPr id="9" name="Table 8">
            <a:extLst>
              <a:ext uri="{FF2B5EF4-FFF2-40B4-BE49-F238E27FC236}">
                <a16:creationId xmlns:a16="http://schemas.microsoft.com/office/drawing/2014/main" id="{1BB23D72-D6FF-B44D-84AA-640DB609F963}"/>
              </a:ext>
            </a:extLst>
          </p:cNvPr>
          <p:cNvGraphicFramePr>
            <a:graphicFrameLocks noGrp="1"/>
          </p:cNvGraphicFramePr>
          <p:nvPr>
            <p:extLst>
              <p:ext uri="{D42A27DB-BD31-4B8C-83A1-F6EECF244321}">
                <p14:modId xmlns:p14="http://schemas.microsoft.com/office/powerpoint/2010/main" val="498263048"/>
              </p:ext>
            </p:extLst>
          </p:nvPr>
        </p:nvGraphicFramePr>
        <p:xfrm>
          <a:off x="1172308" y="2423820"/>
          <a:ext cx="9724477" cy="3252436"/>
        </p:xfrm>
        <a:graphic>
          <a:graphicData uri="http://schemas.openxmlformats.org/drawingml/2006/table">
            <a:tbl>
              <a:tblPr firstRow="1" bandRow="1">
                <a:tableStyleId>{7E9639D4-E3E2-4D34-9284-5A2195B3D0D7}</a:tableStyleId>
              </a:tblPr>
              <a:tblGrid>
                <a:gridCol w="5045796">
                  <a:extLst>
                    <a:ext uri="{9D8B030D-6E8A-4147-A177-3AD203B41FA5}">
                      <a16:colId xmlns:a16="http://schemas.microsoft.com/office/drawing/2014/main" val="4143858948"/>
                    </a:ext>
                  </a:extLst>
                </a:gridCol>
                <a:gridCol w="2352502">
                  <a:extLst>
                    <a:ext uri="{9D8B030D-6E8A-4147-A177-3AD203B41FA5}">
                      <a16:colId xmlns:a16="http://schemas.microsoft.com/office/drawing/2014/main" val="2096995294"/>
                    </a:ext>
                  </a:extLst>
                </a:gridCol>
                <a:gridCol w="2326179">
                  <a:extLst>
                    <a:ext uri="{9D8B030D-6E8A-4147-A177-3AD203B41FA5}">
                      <a16:colId xmlns:a16="http://schemas.microsoft.com/office/drawing/2014/main" val="3489284197"/>
                    </a:ext>
                  </a:extLst>
                </a:gridCol>
              </a:tblGrid>
              <a:tr h="514390">
                <a:tc>
                  <a:txBody>
                    <a:bodyPr/>
                    <a:lstStyle/>
                    <a:p>
                      <a:pPr algn="l" fontAlgn="t"/>
                      <a:endParaRPr lang="en-US" dirty="0">
                        <a:solidFill>
                          <a:schemeClr val="bg1"/>
                        </a:solidFill>
                        <a:effectLst/>
                      </a:endParaRPr>
                    </a:p>
                  </a:txBody>
                  <a:tcPr/>
                </a:tc>
                <a:tc>
                  <a:txBody>
                    <a:bodyPr/>
                    <a:lstStyle/>
                    <a:p>
                      <a:pPr algn="ctr" fontAlgn="t"/>
                      <a:r>
                        <a:rPr lang="en-US" dirty="0">
                          <a:solidFill>
                            <a:schemeClr val="bg1"/>
                          </a:solidFill>
                          <a:effectLst/>
                        </a:rPr>
                        <a:t>2002</a:t>
                      </a:r>
                      <a:br>
                        <a:rPr lang="en-US" dirty="0">
                          <a:solidFill>
                            <a:schemeClr val="bg1"/>
                          </a:solidFill>
                          <a:effectLst/>
                        </a:rPr>
                      </a:br>
                      <a:r>
                        <a:rPr lang="en-US" dirty="0">
                          <a:solidFill>
                            <a:schemeClr val="bg1"/>
                          </a:solidFill>
                          <a:effectLst/>
                        </a:rPr>
                        <a:t>(N = 36,523,831)</a:t>
                      </a:r>
                    </a:p>
                  </a:txBody>
                  <a:tcPr/>
                </a:tc>
                <a:tc>
                  <a:txBody>
                    <a:bodyPr/>
                    <a:lstStyle/>
                    <a:p>
                      <a:pPr algn="ctr" fontAlgn="t"/>
                      <a:r>
                        <a:rPr lang="en-US" dirty="0">
                          <a:solidFill>
                            <a:schemeClr val="bg1"/>
                          </a:solidFill>
                          <a:effectLst/>
                        </a:rPr>
                        <a:t>2012</a:t>
                      </a:r>
                      <a:br>
                        <a:rPr lang="en-US" dirty="0">
                          <a:solidFill>
                            <a:schemeClr val="bg1"/>
                          </a:solidFill>
                          <a:effectLst/>
                        </a:rPr>
                      </a:br>
                      <a:r>
                        <a:rPr lang="en-US" dirty="0">
                          <a:solidFill>
                            <a:schemeClr val="bg1"/>
                          </a:solidFill>
                          <a:effectLst/>
                        </a:rPr>
                        <a:t>(N = 36,484,846)</a:t>
                      </a:r>
                    </a:p>
                  </a:txBody>
                  <a:tcPr/>
                </a:tc>
                <a:extLst>
                  <a:ext uri="{0D108BD9-81ED-4DB2-BD59-A6C34878D82A}">
                    <a16:rowId xmlns:a16="http://schemas.microsoft.com/office/drawing/2014/main" val="1893273123"/>
                  </a:ext>
                </a:extLst>
              </a:tr>
              <a:tr h="0">
                <a:tc>
                  <a:txBody>
                    <a:bodyPr/>
                    <a:lstStyle/>
                    <a:p>
                      <a:pPr algn="l" fontAlgn="t"/>
                      <a:endParaRPr lang="en-US" dirty="0">
                        <a:solidFill>
                          <a:schemeClr val="tx1"/>
                        </a:solidFill>
                        <a:effectLst/>
                      </a:endParaRPr>
                    </a:p>
                  </a:txBody>
                  <a:tcPr/>
                </a:tc>
                <a:tc>
                  <a:txBody>
                    <a:bodyPr/>
                    <a:lstStyle/>
                    <a:p>
                      <a:pPr algn="ctr" fontAlgn="t"/>
                      <a:r>
                        <a:rPr lang="en-US" dirty="0">
                          <a:solidFill>
                            <a:schemeClr val="tx1"/>
                          </a:solidFill>
                          <a:effectLst/>
                        </a:rPr>
                        <a:t>Number</a:t>
                      </a:r>
                    </a:p>
                  </a:txBody>
                  <a:tcPr/>
                </a:tc>
                <a:tc>
                  <a:txBody>
                    <a:bodyPr/>
                    <a:lstStyle/>
                    <a:p>
                      <a:pPr algn="ctr" fontAlgn="t"/>
                      <a:r>
                        <a:rPr lang="en-US" dirty="0">
                          <a:solidFill>
                            <a:schemeClr val="tx1"/>
                          </a:solidFill>
                          <a:effectLst/>
                        </a:rPr>
                        <a:t>Number</a:t>
                      </a:r>
                    </a:p>
                  </a:txBody>
                  <a:tcPr/>
                </a:tc>
                <a:extLst>
                  <a:ext uri="{0D108BD9-81ED-4DB2-BD59-A6C34878D82A}">
                    <a16:rowId xmlns:a16="http://schemas.microsoft.com/office/drawing/2014/main" val="2327572996"/>
                  </a:ext>
                </a:extLst>
              </a:tr>
              <a:tr h="301924">
                <a:tc>
                  <a:txBody>
                    <a:bodyPr/>
                    <a:lstStyle/>
                    <a:p>
                      <a:pPr algn="l" fontAlgn="t"/>
                      <a:r>
                        <a:rPr lang="en-US" dirty="0">
                          <a:solidFill>
                            <a:schemeClr val="tx1"/>
                          </a:solidFill>
                          <a:effectLst/>
                        </a:rPr>
                        <a:t>OUD/dependence</a:t>
                      </a:r>
                    </a:p>
                  </a:txBody>
                  <a:tcPr/>
                </a:tc>
                <a:tc>
                  <a:txBody>
                    <a:bodyPr/>
                    <a:lstStyle/>
                    <a:p>
                      <a:pPr algn="ctr" fontAlgn="t"/>
                      <a:r>
                        <a:rPr lang="en-US" dirty="0">
                          <a:solidFill>
                            <a:schemeClr val="tx1"/>
                          </a:solidFill>
                          <a:effectLst/>
                        </a:rPr>
                        <a:t>301,707</a:t>
                      </a:r>
                    </a:p>
                  </a:txBody>
                  <a:tcPr/>
                </a:tc>
                <a:tc>
                  <a:txBody>
                    <a:bodyPr/>
                    <a:lstStyle/>
                    <a:p>
                      <a:pPr algn="ctr" fontAlgn="t"/>
                      <a:r>
                        <a:rPr lang="en-US" dirty="0">
                          <a:solidFill>
                            <a:schemeClr val="tx1"/>
                          </a:solidFill>
                          <a:effectLst/>
                        </a:rPr>
                        <a:t>520,275</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1223201979"/>
                  </a:ext>
                </a:extLst>
              </a:tr>
              <a:tr h="417796">
                <a:tc>
                  <a:txBody>
                    <a:bodyPr/>
                    <a:lstStyle/>
                    <a:p>
                      <a:pPr algn="l" fontAlgn="t"/>
                      <a:r>
                        <a:rPr lang="en-US" dirty="0">
                          <a:solidFill>
                            <a:schemeClr val="tx1"/>
                          </a:solidFill>
                          <a:effectLst/>
                        </a:rPr>
                        <a:t>OUD/dependence with infection</a:t>
                      </a:r>
                      <a:r>
                        <a:rPr lang="en-US" baseline="30000" dirty="0">
                          <a:solidFill>
                            <a:schemeClr val="tx1"/>
                          </a:solidFill>
                          <a:effectLst/>
                        </a:rPr>
                        <a:t>#</a:t>
                      </a:r>
                      <a:endParaRPr lang="en-US" dirty="0">
                        <a:solidFill>
                          <a:schemeClr val="tx1"/>
                        </a:solidFill>
                        <a:effectLst/>
                      </a:endParaRPr>
                    </a:p>
                  </a:txBody>
                  <a:tcPr/>
                </a:tc>
                <a:tc>
                  <a:txBody>
                    <a:bodyPr/>
                    <a:lstStyle/>
                    <a:p>
                      <a:pPr algn="ctr" fontAlgn="t"/>
                      <a:r>
                        <a:rPr lang="en-US" dirty="0">
                          <a:solidFill>
                            <a:schemeClr val="tx1"/>
                          </a:solidFill>
                          <a:effectLst/>
                        </a:rPr>
                        <a:t>3,421</a:t>
                      </a:r>
                    </a:p>
                  </a:txBody>
                  <a:tcPr/>
                </a:tc>
                <a:tc>
                  <a:txBody>
                    <a:bodyPr/>
                    <a:lstStyle/>
                    <a:p>
                      <a:pPr algn="ctr" fontAlgn="t"/>
                      <a:r>
                        <a:rPr lang="en-US" dirty="0">
                          <a:solidFill>
                            <a:schemeClr val="tx1"/>
                          </a:solidFill>
                          <a:effectLst/>
                        </a:rPr>
                        <a:t>6,535</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912644586"/>
                  </a:ext>
                </a:extLst>
              </a:tr>
              <a:tr h="301924">
                <a:tc>
                  <a:txBody>
                    <a:bodyPr/>
                    <a:lstStyle/>
                    <a:p>
                      <a:pPr algn="l" fontAlgn="t"/>
                      <a:r>
                        <a:rPr lang="en-US" dirty="0">
                          <a:solidFill>
                            <a:schemeClr val="tx1"/>
                          </a:solidFill>
                          <a:effectLst/>
                        </a:rPr>
                        <a:t> Endocarditis</a:t>
                      </a:r>
                    </a:p>
                  </a:txBody>
                  <a:tcPr/>
                </a:tc>
                <a:tc>
                  <a:txBody>
                    <a:bodyPr/>
                    <a:lstStyle/>
                    <a:p>
                      <a:pPr algn="ctr" fontAlgn="t"/>
                      <a:r>
                        <a:rPr lang="en-US" dirty="0">
                          <a:solidFill>
                            <a:schemeClr val="tx1"/>
                          </a:solidFill>
                          <a:effectLst/>
                        </a:rPr>
                        <a:t>2,077</a:t>
                      </a:r>
                    </a:p>
                  </a:txBody>
                  <a:tcPr/>
                </a:tc>
                <a:tc>
                  <a:txBody>
                    <a:bodyPr/>
                    <a:lstStyle/>
                    <a:p>
                      <a:pPr algn="ctr" fontAlgn="t"/>
                      <a:r>
                        <a:rPr lang="en-US" dirty="0">
                          <a:solidFill>
                            <a:schemeClr val="tx1"/>
                          </a:solidFill>
                          <a:effectLst/>
                        </a:rPr>
                        <a:t>3,035</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1819090140"/>
                  </a:ext>
                </a:extLst>
              </a:tr>
              <a:tr h="301924">
                <a:tc>
                  <a:txBody>
                    <a:bodyPr/>
                    <a:lstStyle/>
                    <a:p>
                      <a:pPr algn="l" fontAlgn="t"/>
                      <a:r>
                        <a:rPr lang="en-US">
                          <a:solidFill>
                            <a:schemeClr val="tx1"/>
                          </a:solidFill>
                          <a:effectLst/>
                        </a:rPr>
                        <a:t> Osteomyelitis</a:t>
                      </a:r>
                    </a:p>
                  </a:txBody>
                  <a:tcPr/>
                </a:tc>
                <a:tc>
                  <a:txBody>
                    <a:bodyPr/>
                    <a:lstStyle/>
                    <a:p>
                      <a:pPr algn="ctr" fontAlgn="t"/>
                      <a:r>
                        <a:rPr lang="en-US" dirty="0">
                          <a:solidFill>
                            <a:schemeClr val="tx1"/>
                          </a:solidFill>
                          <a:effectLst/>
                        </a:rPr>
                        <a:t>458</a:t>
                      </a:r>
                    </a:p>
                  </a:txBody>
                  <a:tcPr/>
                </a:tc>
                <a:tc>
                  <a:txBody>
                    <a:bodyPr/>
                    <a:lstStyle/>
                    <a:p>
                      <a:pPr algn="ctr" fontAlgn="t"/>
                      <a:r>
                        <a:rPr lang="en-US" dirty="0">
                          <a:solidFill>
                            <a:schemeClr val="tx1"/>
                          </a:solidFill>
                          <a:effectLst/>
                        </a:rPr>
                        <a:t>985</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367914503"/>
                  </a:ext>
                </a:extLst>
              </a:tr>
              <a:tr h="301924">
                <a:tc>
                  <a:txBody>
                    <a:bodyPr/>
                    <a:lstStyle/>
                    <a:p>
                      <a:pPr algn="l" fontAlgn="t"/>
                      <a:r>
                        <a:rPr lang="en-US">
                          <a:solidFill>
                            <a:schemeClr val="tx1"/>
                          </a:solidFill>
                          <a:effectLst/>
                        </a:rPr>
                        <a:t> Septic arthritis</a:t>
                      </a:r>
                    </a:p>
                  </a:txBody>
                  <a:tcPr/>
                </a:tc>
                <a:tc>
                  <a:txBody>
                    <a:bodyPr/>
                    <a:lstStyle/>
                    <a:p>
                      <a:pPr algn="ctr" fontAlgn="t"/>
                      <a:r>
                        <a:rPr lang="en-US" dirty="0">
                          <a:solidFill>
                            <a:schemeClr val="tx1"/>
                          </a:solidFill>
                          <a:effectLst/>
                        </a:rPr>
                        <a:t>729</a:t>
                      </a:r>
                    </a:p>
                  </a:txBody>
                  <a:tcPr/>
                </a:tc>
                <a:tc>
                  <a:txBody>
                    <a:bodyPr/>
                    <a:lstStyle/>
                    <a:p>
                      <a:pPr algn="ctr" fontAlgn="t"/>
                      <a:r>
                        <a:rPr lang="en-US" dirty="0">
                          <a:solidFill>
                            <a:schemeClr val="tx1"/>
                          </a:solidFill>
                          <a:effectLst/>
                        </a:rPr>
                        <a:t>1,940</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2584780734"/>
                  </a:ext>
                </a:extLst>
              </a:tr>
              <a:tr h="301924">
                <a:tc>
                  <a:txBody>
                    <a:bodyPr/>
                    <a:lstStyle/>
                    <a:p>
                      <a:pPr algn="l" fontAlgn="t"/>
                      <a:r>
                        <a:rPr lang="en-US" dirty="0">
                          <a:solidFill>
                            <a:schemeClr val="tx1"/>
                          </a:solidFill>
                          <a:effectLst/>
                        </a:rPr>
                        <a:t> Epidural abscess</a:t>
                      </a:r>
                    </a:p>
                  </a:txBody>
                  <a:tcPr/>
                </a:tc>
                <a:tc>
                  <a:txBody>
                    <a:bodyPr/>
                    <a:lstStyle/>
                    <a:p>
                      <a:pPr algn="ctr" fontAlgn="t"/>
                      <a:r>
                        <a:rPr lang="en-US">
                          <a:solidFill>
                            <a:schemeClr val="tx1"/>
                          </a:solidFill>
                          <a:effectLst/>
                        </a:rPr>
                        <a:t>411</a:t>
                      </a:r>
                    </a:p>
                  </a:txBody>
                  <a:tcPr/>
                </a:tc>
                <a:tc>
                  <a:txBody>
                    <a:bodyPr/>
                    <a:lstStyle/>
                    <a:p>
                      <a:pPr algn="ctr" fontAlgn="t"/>
                      <a:r>
                        <a:rPr lang="en-US" dirty="0">
                          <a:solidFill>
                            <a:schemeClr val="tx1"/>
                          </a:solidFill>
                          <a:effectLst/>
                        </a:rPr>
                        <a:t>1,085</a:t>
                      </a:r>
                      <a:r>
                        <a:rPr lang="en-US" baseline="30000" dirty="0">
                          <a:solidFill>
                            <a:schemeClr val="tx1"/>
                          </a:solidFill>
                          <a:effectLst/>
                        </a:rPr>
                        <a:t>**</a:t>
                      </a:r>
                      <a:endParaRPr lang="en-US" dirty="0">
                        <a:solidFill>
                          <a:schemeClr val="tx1"/>
                        </a:solidFill>
                        <a:effectLst/>
                      </a:endParaRPr>
                    </a:p>
                  </a:txBody>
                  <a:tcPr/>
                </a:tc>
                <a:extLst>
                  <a:ext uri="{0D108BD9-81ED-4DB2-BD59-A6C34878D82A}">
                    <a16:rowId xmlns:a16="http://schemas.microsoft.com/office/drawing/2014/main" val="529565633"/>
                  </a:ext>
                </a:extLst>
              </a:tr>
            </a:tbl>
          </a:graphicData>
        </a:graphic>
      </p:graphicFrame>
      <p:sp>
        <p:nvSpPr>
          <p:cNvPr id="13" name="TextBox 12">
            <a:extLst>
              <a:ext uri="{FF2B5EF4-FFF2-40B4-BE49-F238E27FC236}">
                <a16:creationId xmlns:a16="http://schemas.microsoft.com/office/drawing/2014/main" id="{4ED2ADCE-6387-674E-8801-8B91722BCF24}"/>
              </a:ext>
            </a:extLst>
          </p:cNvPr>
          <p:cNvSpPr txBox="1"/>
          <p:nvPr/>
        </p:nvSpPr>
        <p:spPr>
          <a:xfrm>
            <a:off x="0" y="6582147"/>
            <a:ext cx="110571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Ronan MV, </a:t>
            </a:r>
            <a:r>
              <a:rPr lang="en-US" sz="1000" dirty="0" err="1">
                <a:ea typeface="+mn-lt"/>
                <a:cs typeface="+mn-lt"/>
              </a:rPr>
              <a:t>Herzig</a:t>
            </a:r>
            <a:r>
              <a:rPr lang="en-US" sz="1000" dirty="0">
                <a:ea typeface="+mn-lt"/>
                <a:cs typeface="+mn-lt"/>
              </a:rPr>
              <a:t> SJ. Hospitalizations related to opioid abuse/dependence and associated serious infections increased sharply, 2002-12. Health </a:t>
            </a:r>
            <a:r>
              <a:rPr lang="en-US" sz="1000" dirty="0" err="1">
                <a:ea typeface="+mn-lt"/>
                <a:cs typeface="+mn-lt"/>
              </a:rPr>
              <a:t>Aff</a:t>
            </a:r>
            <a:r>
              <a:rPr lang="en-US" sz="1000" dirty="0">
                <a:ea typeface="+mn-lt"/>
                <a:cs typeface="+mn-lt"/>
              </a:rPr>
              <a:t> (Millwood) 2016; 35:832–7.</a:t>
            </a:r>
            <a:endParaRPr lang="en-US" sz="1000" dirty="0"/>
          </a:p>
        </p:txBody>
      </p:sp>
      <p:sp>
        <p:nvSpPr>
          <p:cNvPr id="15" name="TextBox 14">
            <a:extLst>
              <a:ext uri="{FF2B5EF4-FFF2-40B4-BE49-F238E27FC236}">
                <a16:creationId xmlns:a16="http://schemas.microsoft.com/office/drawing/2014/main" id="{4FE13EE0-5037-0849-BFEF-7C0E296898E1}"/>
              </a:ext>
            </a:extLst>
          </p:cNvPr>
          <p:cNvSpPr txBox="1"/>
          <p:nvPr/>
        </p:nvSpPr>
        <p:spPr>
          <a:xfrm>
            <a:off x="1173296" y="5772850"/>
            <a:ext cx="7644858" cy="584775"/>
          </a:xfrm>
          <a:prstGeom prst="rect">
            <a:avLst/>
          </a:prstGeom>
          <a:noFill/>
        </p:spPr>
        <p:txBody>
          <a:bodyPr wrap="square" rtlCol="0">
            <a:spAutoFit/>
          </a:bodyPr>
          <a:lstStyle/>
          <a:p>
            <a:r>
              <a:rPr lang="en-US" sz="1600" baseline="30000" dirty="0"/>
              <a:t>#</a:t>
            </a:r>
            <a:r>
              <a:rPr lang="en-US" sz="1600" dirty="0"/>
              <a:t>Infection: endocarditis, osteomyelitis, septic arthritis, or epidural abscess</a:t>
            </a:r>
          </a:p>
          <a:p>
            <a:r>
              <a:rPr lang="en-US" sz="1600" dirty="0"/>
              <a:t>*p &lt; 0.01; **p &lt; 0.001</a:t>
            </a:r>
          </a:p>
        </p:txBody>
      </p:sp>
      <p:sp>
        <p:nvSpPr>
          <p:cNvPr id="17" name="TextBox 16">
            <a:extLst>
              <a:ext uri="{FF2B5EF4-FFF2-40B4-BE49-F238E27FC236}">
                <a16:creationId xmlns:a16="http://schemas.microsoft.com/office/drawing/2014/main" id="{F7452047-B487-FB44-A822-F042B47B450D}"/>
              </a:ext>
            </a:extLst>
          </p:cNvPr>
          <p:cNvSpPr txBox="1"/>
          <p:nvPr/>
        </p:nvSpPr>
        <p:spPr>
          <a:xfrm>
            <a:off x="297879" y="1867694"/>
            <a:ext cx="11528367" cy="430887"/>
          </a:xfrm>
          <a:prstGeom prst="rect">
            <a:avLst/>
          </a:prstGeom>
          <a:noFill/>
        </p:spPr>
        <p:txBody>
          <a:bodyPr wrap="square" rtlCol="0">
            <a:spAutoFit/>
          </a:bodyPr>
          <a:lstStyle/>
          <a:p>
            <a:pPr algn="ctr"/>
            <a:r>
              <a:rPr lang="en-US" sz="2200" b="1" dirty="0"/>
              <a:t>National estimates of hospitalizations related to OUD and associated infections, 2002 and 2012</a:t>
            </a:r>
          </a:p>
        </p:txBody>
      </p:sp>
    </p:spTree>
    <p:extLst>
      <p:ext uri="{BB962C8B-B14F-4D97-AF65-F5344CB8AC3E}">
        <p14:creationId xmlns:p14="http://schemas.microsoft.com/office/powerpoint/2010/main" val="381288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77F5905D-D320-164B-BDC4-33D1B2A05DCE}"/>
              </a:ext>
            </a:extLst>
          </p:cNvPr>
          <p:cNvPicPr>
            <a:picLocks noGrp="1" noChangeAspect="1"/>
          </p:cNvPicPr>
          <p:nvPr>
            <p:ph sz="quarter" idx="13"/>
          </p:nvPr>
        </p:nvPicPr>
        <p:blipFill rotWithShape="1">
          <a:blip r:embed="rId3"/>
          <a:stretch/>
        </p:blipFill>
        <p:spPr>
          <a:xfrm>
            <a:off x="566355" y="2451904"/>
            <a:ext cx="8190004" cy="342423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6A2521F-8E1A-1347-9B83-0AA1556C5BE3}"/>
              </a:ext>
            </a:extLst>
          </p:cNvPr>
          <p:cNvSpPr txBox="1"/>
          <p:nvPr/>
        </p:nvSpPr>
        <p:spPr>
          <a:xfrm>
            <a:off x="576739" y="1960293"/>
            <a:ext cx="8006429" cy="461665"/>
          </a:xfrm>
          <a:prstGeom prst="rect">
            <a:avLst/>
          </a:prstGeom>
          <a:noFill/>
        </p:spPr>
        <p:txBody>
          <a:bodyPr wrap="square" rtlCol="0">
            <a:spAutoFit/>
          </a:bodyPr>
          <a:lstStyle/>
          <a:p>
            <a:pPr algn="ctr"/>
            <a:r>
              <a:rPr lang="en-US" sz="2400" b="1" dirty="0"/>
              <a:t>Incidence of SUD-associated infective endocarditis</a:t>
            </a:r>
          </a:p>
        </p:txBody>
      </p:sp>
      <p:sp>
        <p:nvSpPr>
          <p:cNvPr id="11" name="Rectangle 10">
            <a:extLst>
              <a:ext uri="{FF2B5EF4-FFF2-40B4-BE49-F238E27FC236}">
                <a16:creationId xmlns:a16="http://schemas.microsoft.com/office/drawing/2014/main" id="{CD28AD04-0243-3F4D-932A-192C0C90AF64}"/>
              </a:ext>
            </a:extLst>
          </p:cNvPr>
          <p:cNvSpPr/>
          <p:nvPr/>
        </p:nvSpPr>
        <p:spPr>
          <a:xfrm>
            <a:off x="0" y="6272179"/>
            <a:ext cx="10981113" cy="553998"/>
          </a:xfrm>
          <a:prstGeom prst="rect">
            <a:avLst/>
          </a:prstGeom>
        </p:spPr>
        <p:txBody>
          <a:bodyPr wrap="square">
            <a:spAutoFit/>
          </a:bodyPr>
          <a:lstStyle/>
          <a:p>
            <a:r>
              <a:rPr lang="en-US" sz="1000" dirty="0" err="1">
                <a:latin typeface="Century Gothic" panose="020B0502020202020204" pitchFamily="34" charset="0"/>
              </a:rPr>
              <a:t>Fleischauer</a:t>
            </a:r>
            <a:r>
              <a:rPr lang="en-US" sz="1000" dirty="0">
                <a:latin typeface="Century Gothic" panose="020B0502020202020204" pitchFamily="34" charset="0"/>
              </a:rPr>
              <a:t> AT, </a:t>
            </a:r>
            <a:r>
              <a:rPr lang="en-US" sz="1000" dirty="0" err="1">
                <a:latin typeface="Century Gothic" panose="020B0502020202020204" pitchFamily="34" charset="0"/>
              </a:rPr>
              <a:t>Ruhl</a:t>
            </a:r>
            <a:r>
              <a:rPr lang="en-US" sz="1000" dirty="0">
                <a:latin typeface="Century Gothic" panose="020B0502020202020204" pitchFamily="34" charset="0"/>
              </a:rPr>
              <a:t> L, Rhea S, Barnes E. Hospitalizations for Endocarditis and Associated Health Care Costs Among Persons with Diagnosed Drug Dependence — North Carolina, 2010–2015. MMWR </a:t>
            </a:r>
            <a:r>
              <a:rPr lang="en-US" sz="1000" dirty="0" err="1">
                <a:latin typeface="Century Gothic" panose="020B0502020202020204" pitchFamily="34" charset="0"/>
              </a:rPr>
              <a:t>Morb</a:t>
            </a:r>
            <a:r>
              <a:rPr lang="en-US" sz="1000" dirty="0">
                <a:latin typeface="Century Gothic" panose="020B0502020202020204" pitchFamily="34" charset="0"/>
              </a:rPr>
              <a:t> Mortal </a:t>
            </a:r>
            <a:r>
              <a:rPr lang="en-US" sz="1000" dirty="0" err="1">
                <a:latin typeface="Century Gothic" panose="020B0502020202020204" pitchFamily="34" charset="0"/>
              </a:rPr>
              <a:t>Wkly</a:t>
            </a:r>
            <a:r>
              <a:rPr lang="en-US" sz="1000" dirty="0">
                <a:latin typeface="Century Gothic" panose="020B0502020202020204" pitchFamily="34" charset="0"/>
              </a:rPr>
              <a:t> Rep 2017;66:569–573. DOI: </a:t>
            </a:r>
            <a:r>
              <a:rPr lang="en-US" sz="1000" dirty="0">
                <a:latin typeface="Century Gothic" panose="020B0502020202020204" pitchFamily="34" charset="0"/>
                <a:hlinkClick r:id="rId4">
                  <a:extLst>
                    <a:ext uri="{A12FA001-AC4F-418D-AE19-62706E023703}">
                      <ahyp:hlinkClr xmlns:ahyp="http://schemas.microsoft.com/office/drawing/2018/hyperlinkcolor" val="tx"/>
                    </a:ext>
                  </a:extLst>
                </a:hlinkClick>
              </a:rPr>
              <a:t>http://dx.doi.org/10.15585/mmwr.mm6622a1</a:t>
            </a:r>
            <a:endParaRPr lang="en-US" sz="1000" dirty="0">
              <a:latin typeface="Century Gothic" panose="020B0502020202020204" pitchFamily="34" charset="0"/>
            </a:endParaRPr>
          </a:p>
          <a:p>
            <a:r>
              <a:rPr lang="en-US" sz="1000" dirty="0" err="1">
                <a:latin typeface="Century Gothic" panose="020B0502020202020204" pitchFamily="34" charset="0"/>
              </a:rPr>
              <a:t>Shmueli</a:t>
            </a:r>
            <a:r>
              <a:rPr lang="en-US" sz="1000" dirty="0">
                <a:latin typeface="Century Gothic" panose="020B0502020202020204" pitchFamily="34" charset="0"/>
              </a:rPr>
              <a:t> </a:t>
            </a:r>
            <a:r>
              <a:rPr lang="en-US" sz="1000" i="1" dirty="0">
                <a:latin typeface="Century Gothic" panose="020B0502020202020204" pitchFamily="34" charset="0"/>
              </a:rPr>
              <a:t>et al.</a:t>
            </a:r>
            <a:r>
              <a:rPr lang="en-US" sz="1000" dirty="0">
                <a:latin typeface="Century Gothic" panose="020B0502020202020204" pitchFamily="34" charset="0"/>
              </a:rPr>
              <a:t>, </a:t>
            </a:r>
            <a:r>
              <a:rPr lang="en-US" sz="1000" i="1" dirty="0">
                <a:latin typeface="Century Gothic" panose="020B0502020202020204" pitchFamily="34" charset="0"/>
              </a:rPr>
              <a:t>Right-Sided Infective Endocarditis 2020: Challenges and Updates in Diagnosis and Treatment</a:t>
            </a:r>
            <a:r>
              <a:rPr lang="en-US" sz="1000" dirty="0">
                <a:latin typeface="Century Gothic" panose="020B0502020202020204" pitchFamily="34" charset="0"/>
              </a:rPr>
              <a:t>, JAHA 2020.</a:t>
            </a:r>
          </a:p>
        </p:txBody>
      </p:sp>
      <p:sp>
        <p:nvSpPr>
          <p:cNvPr id="2" name="Rectangle 1">
            <a:extLst>
              <a:ext uri="{FF2B5EF4-FFF2-40B4-BE49-F238E27FC236}">
                <a16:creationId xmlns:a16="http://schemas.microsoft.com/office/drawing/2014/main" id="{F7A69CE8-913D-F041-8856-78FF6C4F9969}"/>
              </a:ext>
            </a:extLst>
          </p:cNvPr>
          <p:cNvSpPr/>
          <p:nvPr/>
        </p:nvSpPr>
        <p:spPr>
          <a:xfrm>
            <a:off x="9188406" y="2475882"/>
            <a:ext cx="2651209" cy="2585323"/>
          </a:xfrm>
          <a:prstGeom prst="rect">
            <a:avLst/>
          </a:prstGeom>
        </p:spPr>
        <p:txBody>
          <a:bodyPr wrap="square">
            <a:spAutoFit/>
          </a:bodyPr>
          <a:lstStyle/>
          <a:p>
            <a:pPr marL="285750" marR="0" lvl="0" indent="-285750">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The incidence of IE among PWID ranges between 2-5% per year. </a:t>
            </a:r>
          </a:p>
          <a:p>
            <a:pPr marL="285750" marR="0" lvl="0" indent="-285750">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The proportion of IE admissions attributed to IVDU increased from 15 to 29% between 2010-2015</a:t>
            </a:r>
            <a:r>
              <a:rPr lang="en-US" i="1" dirty="0">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8D85B0C9-C855-9941-A82E-D6F8743EBB27}"/>
              </a:ext>
            </a:extLst>
          </p:cNvPr>
          <p:cNvSpPr>
            <a:spLocks noGrp="1"/>
          </p:cNvSpPr>
          <p:nvPr>
            <p:ph type="title"/>
          </p:nvPr>
        </p:nvSpPr>
        <p:spPr>
          <a:xfrm>
            <a:off x="913775" y="618517"/>
            <a:ext cx="10364451" cy="1596177"/>
          </a:xfrm>
        </p:spPr>
        <p:txBody>
          <a:bodyPr>
            <a:normAutofit/>
          </a:bodyPr>
          <a:lstStyle/>
          <a:p>
            <a:r>
              <a:rPr lang="en-US" sz="3200" dirty="0">
                <a:latin typeface="+mn-lt"/>
                <a:cs typeface="Calibri" panose="020F0502020204030204"/>
              </a:rPr>
              <a:t>Trends: bacterial/fungal infections related to IVDU</a:t>
            </a:r>
          </a:p>
        </p:txBody>
      </p:sp>
    </p:spTree>
    <p:extLst>
      <p:ext uri="{BB962C8B-B14F-4D97-AF65-F5344CB8AC3E}">
        <p14:creationId xmlns:p14="http://schemas.microsoft.com/office/powerpoint/2010/main" val="3529328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t>List the types of infections associated with injection drug use</a:t>
            </a:r>
          </a:p>
          <a:p>
            <a:r>
              <a:rPr lang="en-US" dirty="0">
                <a:solidFill>
                  <a:srgbClr val="FF2F92"/>
                </a:solidFill>
              </a:rPr>
              <a:t>List the features of infective endocarditis that influence morbidity/risk and describe standard and innovative treatments</a:t>
            </a:r>
          </a:p>
          <a:p>
            <a:r>
              <a:rPr lang="en-US" dirty="0"/>
              <a:t>Describe recommended testing for viral infections associated with IVDU</a:t>
            </a:r>
          </a:p>
          <a:p>
            <a:r>
              <a:rPr lang="en-US" dirty="0"/>
              <a:t>Interpret testing results for HCV, HBV, and HAV infections</a:t>
            </a:r>
          </a:p>
          <a:p>
            <a:r>
              <a:rPr lang="en-US" dirty="0"/>
              <a:t>Describe infection prevention strategies for people who inject drugs</a:t>
            </a:r>
          </a:p>
        </p:txBody>
      </p:sp>
    </p:spTree>
    <p:extLst>
      <p:ext uri="{BB962C8B-B14F-4D97-AF65-F5344CB8AC3E}">
        <p14:creationId xmlns:p14="http://schemas.microsoft.com/office/powerpoint/2010/main" val="321186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973A-617A-BA4A-89B1-37BCE330D469}"/>
              </a:ext>
            </a:extLst>
          </p:cNvPr>
          <p:cNvSpPr>
            <a:spLocks noGrp="1"/>
          </p:cNvSpPr>
          <p:nvPr>
            <p:ph type="title"/>
          </p:nvPr>
        </p:nvSpPr>
        <p:spPr/>
        <p:txBody>
          <a:bodyPr/>
          <a:lstStyle/>
          <a:p>
            <a:pPr algn="l"/>
            <a:r>
              <a:rPr lang="en-US" dirty="0"/>
              <a:t>I have no disclosures</a:t>
            </a:r>
          </a:p>
        </p:txBody>
      </p:sp>
    </p:spTree>
    <p:extLst>
      <p:ext uri="{BB962C8B-B14F-4D97-AF65-F5344CB8AC3E}">
        <p14:creationId xmlns:p14="http://schemas.microsoft.com/office/powerpoint/2010/main" val="1034599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663C-FB59-D343-BB0D-51A91E6B71A9}"/>
              </a:ext>
            </a:extLst>
          </p:cNvPr>
          <p:cNvSpPr>
            <a:spLocks noGrp="1"/>
          </p:cNvSpPr>
          <p:nvPr>
            <p:ph type="title"/>
          </p:nvPr>
        </p:nvSpPr>
        <p:spPr/>
        <p:txBody>
          <a:bodyPr/>
          <a:lstStyle/>
          <a:p>
            <a:r>
              <a:rPr lang="en-US" dirty="0"/>
              <a:t>Infective endocarditis (IE): general principles</a:t>
            </a:r>
          </a:p>
        </p:txBody>
      </p:sp>
      <p:sp>
        <p:nvSpPr>
          <p:cNvPr id="3" name="Content Placeholder 2">
            <a:extLst>
              <a:ext uri="{FF2B5EF4-FFF2-40B4-BE49-F238E27FC236}">
                <a16:creationId xmlns:a16="http://schemas.microsoft.com/office/drawing/2014/main" id="{38A542D5-76CD-A043-B2AD-E761569FA9C7}"/>
              </a:ext>
            </a:extLst>
          </p:cNvPr>
          <p:cNvSpPr>
            <a:spLocks noGrp="1"/>
          </p:cNvSpPr>
          <p:nvPr>
            <p:ph sz="quarter" idx="13"/>
          </p:nvPr>
        </p:nvSpPr>
        <p:spPr>
          <a:xfrm>
            <a:off x="520235" y="1857806"/>
            <a:ext cx="6002415" cy="4635591"/>
          </a:xfrm>
        </p:spPr>
        <p:txBody>
          <a:bodyPr>
            <a:normAutofit fontScale="92500" lnSpcReduction="20000"/>
          </a:bodyPr>
          <a:lstStyle/>
          <a:p>
            <a:pPr marL="0" indent="0">
              <a:buNone/>
            </a:pPr>
            <a:r>
              <a:rPr lang="en-US" b="1" dirty="0">
                <a:solidFill>
                  <a:srgbClr val="FF2F92"/>
                </a:solidFill>
              </a:rPr>
              <a:t>Risk increased for:</a:t>
            </a:r>
          </a:p>
          <a:p>
            <a:r>
              <a:rPr lang="en-US" dirty="0"/>
              <a:t>Left-sided (mitral or aortic valve) </a:t>
            </a:r>
            <a:r>
              <a:rPr lang="en-US" dirty="0" err="1"/>
              <a:t>iE</a:t>
            </a:r>
            <a:endParaRPr lang="en-US" dirty="0"/>
          </a:p>
          <a:p>
            <a:r>
              <a:rPr lang="en-US" dirty="0"/>
              <a:t>Prosthetic valve endocarditis</a:t>
            </a:r>
          </a:p>
          <a:p>
            <a:r>
              <a:rPr lang="en-US" dirty="0"/>
              <a:t>Difficult-to-treat organisms (</a:t>
            </a:r>
            <a:r>
              <a:rPr lang="en-US" i="1" dirty="0"/>
              <a:t>S. aureus</a:t>
            </a:r>
            <a:r>
              <a:rPr lang="en-US" dirty="0"/>
              <a:t>, drug-resistant bacteria, fungi)</a:t>
            </a:r>
          </a:p>
          <a:p>
            <a:pPr marL="0" indent="0">
              <a:buNone/>
            </a:pPr>
            <a:endParaRPr lang="en-US" dirty="0">
              <a:solidFill>
                <a:srgbClr val="FF2F92"/>
              </a:solidFill>
            </a:endParaRPr>
          </a:p>
          <a:p>
            <a:pPr marL="0" indent="0">
              <a:buNone/>
            </a:pPr>
            <a:r>
              <a:rPr lang="en-US" b="1" dirty="0">
                <a:solidFill>
                  <a:srgbClr val="FF2F92"/>
                </a:solidFill>
              </a:rPr>
              <a:t>Treatment:</a:t>
            </a:r>
          </a:p>
          <a:p>
            <a:r>
              <a:rPr lang="en-US" dirty="0"/>
              <a:t>4-6 weeks of IV antibiotics</a:t>
            </a:r>
          </a:p>
          <a:p>
            <a:r>
              <a:rPr lang="en-US" dirty="0"/>
              <a:t>Sometimes surgical management </a:t>
            </a:r>
          </a:p>
          <a:p>
            <a:pPr lvl="1"/>
            <a:r>
              <a:rPr lang="en-US" dirty="0"/>
              <a:t>Valve replacement or repair</a:t>
            </a:r>
          </a:p>
          <a:p>
            <a:r>
              <a:rPr lang="en-US" dirty="0"/>
              <a:t>Antibiotic prophylaxis for dental procedures (lifelong)</a:t>
            </a:r>
          </a:p>
          <a:p>
            <a:pPr marL="0" indent="0">
              <a:buNone/>
            </a:pPr>
            <a:endParaRPr lang="en-US" dirty="0"/>
          </a:p>
          <a:p>
            <a:endParaRPr lang="en-US" dirty="0"/>
          </a:p>
        </p:txBody>
      </p:sp>
      <p:pic>
        <p:nvPicPr>
          <p:cNvPr id="7" name="Picture 6">
            <a:extLst>
              <a:ext uri="{FF2B5EF4-FFF2-40B4-BE49-F238E27FC236}">
                <a16:creationId xmlns:a16="http://schemas.microsoft.com/office/drawing/2014/main" id="{00AB9C22-FB50-9A44-934F-DD295472A15E}"/>
              </a:ext>
            </a:extLst>
          </p:cNvPr>
          <p:cNvPicPr>
            <a:picLocks noChangeAspect="1"/>
          </p:cNvPicPr>
          <p:nvPr/>
        </p:nvPicPr>
        <p:blipFill>
          <a:blip r:embed="rId3"/>
          <a:stretch>
            <a:fillRect/>
          </a:stretch>
        </p:blipFill>
        <p:spPr>
          <a:xfrm>
            <a:off x="7034649" y="1959899"/>
            <a:ext cx="4453540" cy="396707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1D08F690-D579-6546-8361-CDE54B7508D0}"/>
              </a:ext>
            </a:extLst>
          </p:cNvPr>
          <p:cNvSpPr txBox="1"/>
          <p:nvPr/>
        </p:nvSpPr>
        <p:spPr>
          <a:xfrm>
            <a:off x="7034650" y="5926975"/>
            <a:ext cx="4453540" cy="246221"/>
          </a:xfrm>
          <a:prstGeom prst="rect">
            <a:avLst/>
          </a:prstGeom>
          <a:noFill/>
        </p:spPr>
        <p:txBody>
          <a:bodyPr wrap="square" rtlCol="0">
            <a:spAutoFit/>
          </a:bodyPr>
          <a:lstStyle/>
          <a:p>
            <a:r>
              <a:rPr lang="en-US" sz="1000" dirty="0">
                <a:latin typeface="Century Gothic" panose="020B0502020202020204" pitchFamily="34" charset="0"/>
              </a:rPr>
              <a:t>Image credit: https://</a:t>
            </a:r>
            <a:r>
              <a:rPr lang="en-US" sz="1000" dirty="0" err="1">
                <a:latin typeface="Century Gothic" panose="020B0502020202020204" pitchFamily="34" charset="0"/>
              </a:rPr>
              <a:t>www.cardofmich.com</a:t>
            </a:r>
            <a:endParaRPr lang="en-US" sz="1000" dirty="0">
              <a:latin typeface="Century Gothic" panose="020B0502020202020204" pitchFamily="34" charset="0"/>
            </a:endParaRPr>
          </a:p>
        </p:txBody>
      </p:sp>
    </p:spTree>
    <p:extLst>
      <p:ext uri="{BB962C8B-B14F-4D97-AF65-F5344CB8AC3E}">
        <p14:creationId xmlns:p14="http://schemas.microsoft.com/office/powerpoint/2010/main" val="419068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3FDC-C31A-C842-9079-C88BEF32E7D0}"/>
              </a:ext>
            </a:extLst>
          </p:cNvPr>
          <p:cNvSpPr>
            <a:spLocks noGrp="1"/>
          </p:cNvSpPr>
          <p:nvPr>
            <p:ph type="title"/>
          </p:nvPr>
        </p:nvSpPr>
        <p:spPr/>
        <p:txBody>
          <a:bodyPr/>
          <a:lstStyle/>
          <a:p>
            <a:r>
              <a:rPr lang="en-US" dirty="0"/>
              <a:t>Infective endocarditis (IE): guidelines</a:t>
            </a:r>
          </a:p>
        </p:txBody>
      </p:sp>
      <p:pic>
        <p:nvPicPr>
          <p:cNvPr id="9" name="Picture 8">
            <a:extLst>
              <a:ext uri="{FF2B5EF4-FFF2-40B4-BE49-F238E27FC236}">
                <a16:creationId xmlns:a16="http://schemas.microsoft.com/office/drawing/2014/main" id="{57AD3851-A4C9-C040-A495-0760FF6B75F1}"/>
              </a:ext>
            </a:extLst>
          </p:cNvPr>
          <p:cNvPicPr>
            <a:picLocks noChangeAspect="1"/>
          </p:cNvPicPr>
          <p:nvPr/>
        </p:nvPicPr>
        <p:blipFill>
          <a:blip r:embed="rId3"/>
          <a:stretch>
            <a:fillRect/>
          </a:stretch>
        </p:blipFill>
        <p:spPr>
          <a:xfrm>
            <a:off x="8105843" y="181443"/>
            <a:ext cx="1743075" cy="729509"/>
          </a:xfrm>
          <a:prstGeom prst="rect">
            <a:avLst/>
          </a:prstGeom>
        </p:spPr>
      </p:pic>
      <p:pic>
        <p:nvPicPr>
          <p:cNvPr id="11" name="Picture 10">
            <a:extLst>
              <a:ext uri="{FF2B5EF4-FFF2-40B4-BE49-F238E27FC236}">
                <a16:creationId xmlns:a16="http://schemas.microsoft.com/office/drawing/2014/main" id="{711E5119-FAA9-B940-838B-D048E5B18902}"/>
              </a:ext>
            </a:extLst>
          </p:cNvPr>
          <p:cNvPicPr>
            <a:picLocks noChangeAspect="1"/>
          </p:cNvPicPr>
          <p:nvPr/>
        </p:nvPicPr>
        <p:blipFill>
          <a:blip r:embed="rId4"/>
          <a:stretch>
            <a:fillRect/>
          </a:stretch>
        </p:blipFill>
        <p:spPr>
          <a:xfrm>
            <a:off x="10071027" y="182503"/>
            <a:ext cx="1916185" cy="727390"/>
          </a:xfrm>
          <a:prstGeom prst="rect">
            <a:avLst/>
          </a:prstGeom>
        </p:spPr>
      </p:pic>
      <p:sp>
        <p:nvSpPr>
          <p:cNvPr id="7" name="TextBox 6">
            <a:extLst>
              <a:ext uri="{FF2B5EF4-FFF2-40B4-BE49-F238E27FC236}">
                <a16:creationId xmlns:a16="http://schemas.microsoft.com/office/drawing/2014/main" id="{EFA1A776-6107-BB4D-821A-EA320765ADE2}"/>
              </a:ext>
            </a:extLst>
          </p:cNvPr>
          <p:cNvSpPr txBox="1"/>
          <p:nvPr/>
        </p:nvSpPr>
        <p:spPr>
          <a:xfrm>
            <a:off x="507820" y="2090988"/>
            <a:ext cx="11013619" cy="4708981"/>
          </a:xfrm>
          <a:prstGeom prst="rect">
            <a:avLst/>
          </a:prstGeom>
          <a:noFill/>
        </p:spPr>
        <p:txBody>
          <a:bodyPr wrap="square" rtlCol="0">
            <a:spAutoFit/>
          </a:bodyPr>
          <a:lstStyle/>
          <a:p>
            <a:r>
              <a:rPr lang="en-US" sz="2000" b="1" dirty="0">
                <a:solidFill>
                  <a:srgbClr val="FF2F92"/>
                </a:solidFill>
              </a:rPr>
              <a:t>INDICATIONS FOR EARLY VALVE SURGERY:</a:t>
            </a:r>
          </a:p>
          <a:p>
            <a:pPr marL="342900" indent="-342900">
              <a:buFont typeface="Arial" panose="020B0604020202020204" pitchFamily="34" charset="0"/>
              <a:buChar char="•"/>
            </a:pPr>
            <a:r>
              <a:rPr lang="en-US" sz="2000" dirty="0"/>
              <a:t>Symptoms of heart failure</a:t>
            </a:r>
          </a:p>
          <a:p>
            <a:pPr marL="342900" indent="-342900">
              <a:buFont typeface="Arial" panose="020B0604020202020204" pitchFamily="34" charset="0"/>
              <a:buChar char="•"/>
            </a:pPr>
            <a:r>
              <a:rPr lang="en-US" sz="2000" dirty="0"/>
              <a:t>Conduction block</a:t>
            </a:r>
          </a:p>
          <a:p>
            <a:pPr marL="342900" indent="-342900">
              <a:buFont typeface="Arial" panose="020B0604020202020204" pitchFamily="34" charset="0"/>
              <a:buChar char="•"/>
            </a:pPr>
            <a:r>
              <a:rPr lang="en-US" sz="2000" dirty="0"/>
              <a:t>Persistent bacteremia despite appropriate antibiotics</a:t>
            </a:r>
          </a:p>
          <a:p>
            <a:pPr marL="342900" indent="-342900">
              <a:buFont typeface="Arial" panose="020B0604020202020204" pitchFamily="34" charset="0"/>
              <a:buChar char="•"/>
            </a:pPr>
            <a:r>
              <a:rPr lang="en-US" sz="2000" dirty="0"/>
              <a:t>Annular or aortic abscess</a:t>
            </a:r>
          </a:p>
          <a:p>
            <a:pPr marL="342900" indent="-342900">
              <a:buFont typeface="Arial" panose="020B0604020202020204" pitchFamily="34" charset="0"/>
              <a:buChar char="•"/>
            </a:pPr>
            <a:r>
              <a:rPr lang="en-US" sz="2000" dirty="0"/>
              <a:t>Destructive penetrating myocardial lesions</a:t>
            </a:r>
          </a:p>
          <a:p>
            <a:pPr marL="342900" indent="-342900">
              <a:buFont typeface="Arial" panose="020B0604020202020204" pitchFamily="34" charset="0"/>
              <a:buChar char="•"/>
            </a:pPr>
            <a:r>
              <a:rPr lang="en-US" sz="2000" dirty="0"/>
              <a:t>Recurrent septic emboli and persistent vegetations despite appropriate antibiotic therapy</a:t>
            </a:r>
          </a:p>
          <a:p>
            <a:pPr marL="342900" indent="-342900">
              <a:buFont typeface="Arial" panose="020B0604020202020204" pitchFamily="34" charset="0"/>
              <a:buChar char="•"/>
            </a:pPr>
            <a:r>
              <a:rPr lang="en-US" sz="2000" dirty="0"/>
              <a:t>Mobile vegetations that are &gt;1 cm</a:t>
            </a:r>
          </a:p>
          <a:p>
            <a:pPr marL="342900" indent="-342900">
              <a:buFont typeface="Arial" panose="020B0604020202020204" pitchFamily="34" charset="0"/>
              <a:buChar char="•"/>
            </a:pPr>
            <a:r>
              <a:rPr lang="en-US" sz="2000" dirty="0"/>
              <a:t>Left-sided IE caused by S aureus, multidrug-resistant bacteria, or fungi</a:t>
            </a:r>
          </a:p>
          <a:p>
            <a:pPr marL="342900" indent="-342900">
              <a:buFont typeface="Arial" panose="020B0604020202020204" pitchFamily="34" charset="0"/>
              <a:buChar char="•"/>
            </a:pPr>
            <a:endParaRPr lang="en-US" sz="2000" dirty="0"/>
          </a:p>
          <a:p>
            <a:r>
              <a:rPr lang="en-US" sz="2000" dirty="0">
                <a:solidFill>
                  <a:srgbClr val="FF2F92"/>
                </a:solidFill>
              </a:rPr>
              <a:t>“Although there is no evidence that indications for valve surgery are different for PWID with IE than for patients who do not inject drugs and have IE, the application of these indications in PWID has been heterogeneous.”</a:t>
            </a:r>
            <a:r>
              <a:rPr lang="en-US" sz="2000" dirty="0"/>
              <a:t> </a:t>
            </a:r>
            <a:r>
              <a:rPr lang="en-US" sz="1600" dirty="0"/>
              <a:t>[</a:t>
            </a:r>
            <a:r>
              <a:rPr lang="en-US" sz="1600" dirty="0" err="1"/>
              <a:t>Baddour</a:t>
            </a:r>
            <a:r>
              <a:rPr lang="en-US" sz="1600" dirty="0"/>
              <a:t> </a:t>
            </a:r>
            <a:r>
              <a:rPr lang="en-US" sz="1600" i="1" dirty="0"/>
              <a:t>et al., Circulation </a:t>
            </a:r>
            <a:r>
              <a:rPr lang="en-US" sz="1600" dirty="0"/>
              <a:t>2022]</a:t>
            </a:r>
          </a:p>
          <a:p>
            <a:endParaRPr lang="en-US" sz="2000" dirty="0">
              <a:solidFill>
                <a:srgbClr val="FF2F92"/>
              </a:solidFill>
            </a:endParaRPr>
          </a:p>
          <a:p>
            <a:endParaRPr lang="en-US" sz="2000" b="1" dirty="0">
              <a:solidFill>
                <a:srgbClr val="FF2F92"/>
              </a:solidFill>
            </a:endParaRPr>
          </a:p>
        </p:txBody>
      </p:sp>
      <p:sp>
        <p:nvSpPr>
          <p:cNvPr id="8" name="Rectangle 7">
            <a:extLst>
              <a:ext uri="{FF2B5EF4-FFF2-40B4-BE49-F238E27FC236}">
                <a16:creationId xmlns:a16="http://schemas.microsoft.com/office/drawing/2014/main" id="{2B55C1EB-DCBA-1549-A50F-66FF49DB76C2}"/>
              </a:ext>
            </a:extLst>
          </p:cNvPr>
          <p:cNvSpPr/>
          <p:nvPr/>
        </p:nvSpPr>
        <p:spPr>
          <a:xfrm>
            <a:off x="0" y="6304002"/>
            <a:ext cx="11399520" cy="553998"/>
          </a:xfrm>
          <a:prstGeom prst="rect">
            <a:avLst/>
          </a:prstGeom>
        </p:spPr>
        <p:txBody>
          <a:bodyPr wrap="square">
            <a:spAutoFit/>
          </a:bodyPr>
          <a:lstStyle/>
          <a:p>
            <a:pPr lvl="0" defTabSz="914400">
              <a:defRPr/>
            </a:pPr>
            <a:r>
              <a:rPr lang="en-US" sz="1000" i="1" dirty="0" err="1">
                <a:latin typeface="Century Gothic" panose="020B0502020202020204" pitchFamily="34" charset="0"/>
              </a:rPr>
              <a:t>Baddour</a:t>
            </a:r>
            <a:r>
              <a:rPr lang="en-US" sz="1000" i="1" dirty="0">
                <a:latin typeface="Century Gothic" panose="020B0502020202020204" pitchFamily="34" charset="0"/>
              </a:rPr>
              <a:t> et al., Infective Endocarditis in Adults: Diagnosis, Antimicrobial Therapy, and Management of Complications, Circulation 132:1435-1486. 2015.</a:t>
            </a:r>
          </a:p>
          <a:p>
            <a:pPr lvl="0" defTabSz="914400">
              <a:defRPr/>
            </a:pPr>
            <a:r>
              <a:rPr lang="en-US" sz="1000" dirty="0">
                <a:latin typeface="Century Gothic" panose="020B0502020202020204" pitchFamily="34" charset="0"/>
              </a:rPr>
              <a:t>Otto et al., </a:t>
            </a:r>
            <a:r>
              <a:rPr lang="en-US" sz="1000" i="1" dirty="0">
                <a:latin typeface="Century Gothic" panose="020B0502020202020204" pitchFamily="34" charset="0"/>
              </a:rPr>
              <a:t>2020 ACC/AHA Guideline for the Management of Patients With Valvular Heart Disease: A Report of the American College of Cardiology/American Heart Association Joint Committee on Clinical Practice Guidelines</a:t>
            </a:r>
            <a:r>
              <a:rPr lang="en-US" sz="1000" dirty="0">
                <a:latin typeface="Century Gothic" panose="020B0502020202020204" pitchFamily="34" charset="0"/>
              </a:rPr>
              <a:t>, J Am Coll </a:t>
            </a:r>
            <a:r>
              <a:rPr lang="en-US" sz="1000" dirty="0" err="1">
                <a:latin typeface="Century Gothic" panose="020B0502020202020204" pitchFamily="34" charset="0"/>
              </a:rPr>
              <a:t>Cardiol</a:t>
            </a:r>
            <a:r>
              <a:rPr lang="en-US" sz="1000" dirty="0">
                <a:latin typeface="Century Gothic" panose="020B0502020202020204" pitchFamily="34" charset="0"/>
              </a:rPr>
              <a:t>. 77(4):e25-e197. 2021 </a:t>
            </a:r>
            <a:r>
              <a:rPr lang="en-US" sz="1000" i="1" dirty="0">
                <a:latin typeface="Century Gothic" panose="020B0502020202020204" pitchFamily="34" charset="0"/>
              </a:rPr>
              <a:t> </a:t>
            </a:r>
            <a:endParaRPr lang="en-US" sz="1000" dirty="0">
              <a:latin typeface="Century Gothic" panose="020B0502020202020204" pitchFamily="34" charset="0"/>
            </a:endParaRPr>
          </a:p>
        </p:txBody>
      </p:sp>
    </p:spTree>
    <p:extLst>
      <p:ext uri="{BB962C8B-B14F-4D97-AF65-F5344CB8AC3E}">
        <p14:creationId xmlns:p14="http://schemas.microsoft.com/office/powerpoint/2010/main" val="263725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3FDC-C31A-C842-9079-C88BEF32E7D0}"/>
              </a:ext>
            </a:extLst>
          </p:cNvPr>
          <p:cNvSpPr>
            <a:spLocks noGrp="1"/>
          </p:cNvSpPr>
          <p:nvPr>
            <p:ph type="title"/>
          </p:nvPr>
        </p:nvSpPr>
        <p:spPr/>
        <p:txBody>
          <a:bodyPr/>
          <a:lstStyle/>
          <a:p>
            <a:r>
              <a:rPr lang="en-US" dirty="0"/>
              <a:t>Infective endocarditis (IE): guidelines</a:t>
            </a:r>
          </a:p>
        </p:txBody>
      </p:sp>
      <p:pic>
        <p:nvPicPr>
          <p:cNvPr id="9" name="Picture 8">
            <a:extLst>
              <a:ext uri="{FF2B5EF4-FFF2-40B4-BE49-F238E27FC236}">
                <a16:creationId xmlns:a16="http://schemas.microsoft.com/office/drawing/2014/main" id="{57AD3851-A4C9-C040-A495-0760FF6B75F1}"/>
              </a:ext>
            </a:extLst>
          </p:cNvPr>
          <p:cNvPicPr>
            <a:picLocks noChangeAspect="1"/>
          </p:cNvPicPr>
          <p:nvPr/>
        </p:nvPicPr>
        <p:blipFill>
          <a:blip r:embed="rId3"/>
          <a:stretch>
            <a:fillRect/>
          </a:stretch>
        </p:blipFill>
        <p:spPr>
          <a:xfrm>
            <a:off x="8105843" y="181443"/>
            <a:ext cx="1743075" cy="729509"/>
          </a:xfrm>
          <a:prstGeom prst="rect">
            <a:avLst/>
          </a:prstGeom>
        </p:spPr>
      </p:pic>
      <p:pic>
        <p:nvPicPr>
          <p:cNvPr id="11" name="Picture 10">
            <a:extLst>
              <a:ext uri="{FF2B5EF4-FFF2-40B4-BE49-F238E27FC236}">
                <a16:creationId xmlns:a16="http://schemas.microsoft.com/office/drawing/2014/main" id="{711E5119-FAA9-B940-838B-D048E5B18902}"/>
              </a:ext>
            </a:extLst>
          </p:cNvPr>
          <p:cNvPicPr>
            <a:picLocks noChangeAspect="1"/>
          </p:cNvPicPr>
          <p:nvPr/>
        </p:nvPicPr>
        <p:blipFill>
          <a:blip r:embed="rId4"/>
          <a:stretch>
            <a:fillRect/>
          </a:stretch>
        </p:blipFill>
        <p:spPr>
          <a:xfrm>
            <a:off x="10071027" y="182503"/>
            <a:ext cx="1916185" cy="727390"/>
          </a:xfrm>
          <a:prstGeom prst="rect">
            <a:avLst/>
          </a:prstGeom>
        </p:spPr>
      </p:pic>
      <p:sp>
        <p:nvSpPr>
          <p:cNvPr id="7" name="TextBox 6">
            <a:extLst>
              <a:ext uri="{FF2B5EF4-FFF2-40B4-BE49-F238E27FC236}">
                <a16:creationId xmlns:a16="http://schemas.microsoft.com/office/drawing/2014/main" id="{EFA1A776-6107-BB4D-821A-EA320765ADE2}"/>
              </a:ext>
            </a:extLst>
          </p:cNvPr>
          <p:cNvSpPr txBox="1"/>
          <p:nvPr/>
        </p:nvSpPr>
        <p:spPr>
          <a:xfrm>
            <a:off x="507820" y="2090988"/>
            <a:ext cx="11013619" cy="2523768"/>
          </a:xfrm>
          <a:prstGeom prst="rect">
            <a:avLst/>
          </a:prstGeom>
          <a:noFill/>
        </p:spPr>
        <p:txBody>
          <a:bodyPr wrap="square" rtlCol="0">
            <a:spAutoFit/>
          </a:bodyPr>
          <a:lstStyle/>
          <a:p>
            <a:r>
              <a:rPr lang="en-US" sz="2000" b="1" dirty="0">
                <a:solidFill>
                  <a:srgbClr val="FF2F92"/>
                </a:solidFill>
              </a:rPr>
              <a:t>“It is reasonable to avoid surgery when possible in patients who are IDUs…”</a:t>
            </a:r>
          </a:p>
          <a:p>
            <a:pPr marL="342900" indent="-342900">
              <a:buFont typeface="Arial" panose="020B0604020202020204" pitchFamily="34" charset="0"/>
              <a:buChar char="•"/>
            </a:pPr>
            <a:r>
              <a:rPr lang="en-US" sz="2000" dirty="0">
                <a:solidFill>
                  <a:srgbClr val="FF2F92"/>
                </a:solidFill>
              </a:rPr>
              <a:t>2015 guidelines document</a:t>
            </a:r>
          </a:p>
          <a:p>
            <a:endParaRPr lang="en-US" sz="2000" b="1" dirty="0">
              <a:solidFill>
                <a:srgbClr val="FF2F92"/>
              </a:solidFill>
            </a:endParaRPr>
          </a:p>
          <a:p>
            <a:r>
              <a:rPr lang="en-US" sz="2000" b="1" dirty="0">
                <a:solidFill>
                  <a:srgbClr val="FF2F92"/>
                </a:solidFill>
                <a:ea typeface="Times New Roman" panose="02020603050405020304" pitchFamily="18" charset="0"/>
              </a:rPr>
              <a:t>“In patients with recurrent endocarditis and continued intravenous drug use, consultation with addiction medicine is recommended to discuss long-term prognosis for the patient’s refraining from actions that risk reinfection before repeat surgical intervention is considered.”</a:t>
            </a:r>
            <a:r>
              <a:rPr lang="en-US" sz="2000" b="1" dirty="0">
                <a:solidFill>
                  <a:srgbClr val="FF2F92"/>
                </a:solidFill>
              </a:rPr>
              <a:t> </a:t>
            </a:r>
          </a:p>
          <a:p>
            <a:pPr marL="285750" indent="-285750">
              <a:buFont typeface="Arial" panose="020B0604020202020204" pitchFamily="34" charset="0"/>
              <a:buChar char="•"/>
            </a:pPr>
            <a:r>
              <a:rPr lang="en-US" dirty="0">
                <a:solidFill>
                  <a:srgbClr val="FF2F92"/>
                </a:solidFill>
              </a:rPr>
              <a:t>2020 ACC/AHA Guideline for the Management of Patients with Valvular Heart Disease</a:t>
            </a:r>
            <a:endParaRPr lang="en-US" sz="2000" dirty="0">
              <a:solidFill>
                <a:srgbClr val="FF2F92"/>
              </a:solidFill>
            </a:endParaRPr>
          </a:p>
          <a:p>
            <a:endParaRPr lang="en-US" sz="2000" b="1" dirty="0">
              <a:solidFill>
                <a:srgbClr val="FF2F92"/>
              </a:solidFill>
            </a:endParaRPr>
          </a:p>
        </p:txBody>
      </p:sp>
      <p:sp>
        <p:nvSpPr>
          <p:cNvPr id="8" name="Rectangle 7">
            <a:extLst>
              <a:ext uri="{FF2B5EF4-FFF2-40B4-BE49-F238E27FC236}">
                <a16:creationId xmlns:a16="http://schemas.microsoft.com/office/drawing/2014/main" id="{2B55C1EB-DCBA-1549-A50F-66FF49DB76C2}"/>
              </a:ext>
            </a:extLst>
          </p:cNvPr>
          <p:cNvSpPr/>
          <p:nvPr/>
        </p:nvSpPr>
        <p:spPr>
          <a:xfrm>
            <a:off x="0" y="6304002"/>
            <a:ext cx="11399520" cy="553998"/>
          </a:xfrm>
          <a:prstGeom prst="rect">
            <a:avLst/>
          </a:prstGeom>
        </p:spPr>
        <p:txBody>
          <a:bodyPr wrap="square">
            <a:spAutoFit/>
          </a:bodyPr>
          <a:lstStyle/>
          <a:p>
            <a:pPr lvl="0" defTabSz="914400">
              <a:defRPr/>
            </a:pPr>
            <a:r>
              <a:rPr lang="en-US" sz="1000" i="1" dirty="0" err="1">
                <a:latin typeface="Century Gothic" panose="020B0502020202020204" pitchFamily="34" charset="0"/>
              </a:rPr>
              <a:t>Baddour</a:t>
            </a:r>
            <a:r>
              <a:rPr lang="en-US" sz="1000" i="1" dirty="0">
                <a:latin typeface="Century Gothic" panose="020B0502020202020204" pitchFamily="34" charset="0"/>
              </a:rPr>
              <a:t> et al., Infective Endocarditis in Adults: Diagnosis, Antimicrobial Therapy, and Management of Complications, Circulation 132:1435-1486. 2015.</a:t>
            </a:r>
          </a:p>
          <a:p>
            <a:pPr lvl="0" defTabSz="914400">
              <a:defRPr/>
            </a:pPr>
            <a:r>
              <a:rPr lang="en-US" sz="1000" dirty="0">
                <a:latin typeface="Century Gothic" panose="020B0502020202020204" pitchFamily="34" charset="0"/>
              </a:rPr>
              <a:t>Otto et al., </a:t>
            </a:r>
            <a:r>
              <a:rPr lang="en-US" sz="1000" i="1" dirty="0">
                <a:latin typeface="Century Gothic" panose="020B0502020202020204" pitchFamily="34" charset="0"/>
              </a:rPr>
              <a:t>2020 ACC/AHA Guideline for the Management of Patients With Valvular Heart Disease: A Report of the American College of Cardiology/American Heart Association Joint Committee on Clinical Practice Guidelines</a:t>
            </a:r>
            <a:r>
              <a:rPr lang="en-US" sz="1000" dirty="0">
                <a:latin typeface="Century Gothic" panose="020B0502020202020204" pitchFamily="34" charset="0"/>
              </a:rPr>
              <a:t>, J Am Coll </a:t>
            </a:r>
            <a:r>
              <a:rPr lang="en-US" sz="1000" dirty="0" err="1">
                <a:latin typeface="Century Gothic" panose="020B0502020202020204" pitchFamily="34" charset="0"/>
              </a:rPr>
              <a:t>Cardiol</a:t>
            </a:r>
            <a:r>
              <a:rPr lang="en-US" sz="1000" dirty="0">
                <a:latin typeface="Century Gothic" panose="020B0502020202020204" pitchFamily="34" charset="0"/>
              </a:rPr>
              <a:t>. 77(4):e25-e197. 2021 </a:t>
            </a:r>
            <a:r>
              <a:rPr lang="en-US" sz="1000" i="1" dirty="0">
                <a:latin typeface="Century Gothic" panose="020B0502020202020204" pitchFamily="34" charset="0"/>
              </a:rPr>
              <a:t> </a:t>
            </a:r>
            <a:endParaRPr lang="en-US" sz="1000" dirty="0">
              <a:latin typeface="Century Gothic" panose="020B0502020202020204" pitchFamily="34" charset="0"/>
            </a:endParaRPr>
          </a:p>
        </p:txBody>
      </p:sp>
    </p:spTree>
    <p:extLst>
      <p:ext uri="{BB962C8B-B14F-4D97-AF65-F5344CB8AC3E}">
        <p14:creationId xmlns:p14="http://schemas.microsoft.com/office/powerpoint/2010/main" val="181074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D3851-A4C9-C040-A495-0760FF6B75F1}"/>
              </a:ext>
            </a:extLst>
          </p:cNvPr>
          <p:cNvPicPr>
            <a:picLocks noChangeAspect="1"/>
          </p:cNvPicPr>
          <p:nvPr/>
        </p:nvPicPr>
        <p:blipFill>
          <a:blip r:embed="rId3"/>
          <a:stretch>
            <a:fillRect/>
          </a:stretch>
        </p:blipFill>
        <p:spPr>
          <a:xfrm>
            <a:off x="10244137" y="197318"/>
            <a:ext cx="1743075" cy="729509"/>
          </a:xfrm>
          <a:prstGeom prst="rect">
            <a:avLst/>
          </a:prstGeom>
        </p:spPr>
      </p:pic>
      <p:sp>
        <p:nvSpPr>
          <p:cNvPr id="8" name="Rectangle 7">
            <a:extLst>
              <a:ext uri="{FF2B5EF4-FFF2-40B4-BE49-F238E27FC236}">
                <a16:creationId xmlns:a16="http://schemas.microsoft.com/office/drawing/2014/main" id="{2B55C1EB-DCBA-1549-A50F-66FF49DB76C2}"/>
              </a:ext>
            </a:extLst>
          </p:cNvPr>
          <p:cNvSpPr/>
          <p:nvPr/>
        </p:nvSpPr>
        <p:spPr>
          <a:xfrm>
            <a:off x="0" y="6574493"/>
            <a:ext cx="11399520" cy="246221"/>
          </a:xfrm>
          <a:prstGeom prst="rect">
            <a:avLst/>
          </a:prstGeom>
        </p:spPr>
        <p:txBody>
          <a:bodyPr wrap="square">
            <a:spAutoFit/>
          </a:bodyPr>
          <a:lstStyle/>
          <a:p>
            <a:pPr lvl="0" defTabSz="914400">
              <a:defRPr/>
            </a:pPr>
            <a:r>
              <a:rPr lang="en-US" sz="1000" i="1" dirty="0" err="1">
                <a:latin typeface="Century Gothic" panose="020B0502020202020204" pitchFamily="34" charset="0"/>
              </a:rPr>
              <a:t>Baddour</a:t>
            </a:r>
            <a:r>
              <a:rPr lang="en-US" sz="1000" i="1" dirty="0">
                <a:latin typeface="Century Gothic" panose="020B0502020202020204" pitchFamily="34" charset="0"/>
              </a:rPr>
              <a:t> et al., Management of Infective Endocarditis in People Who Inject Drugs: A Scientific Statement From the American Heart Association, Circulation 2022.</a:t>
            </a:r>
          </a:p>
        </p:txBody>
      </p:sp>
      <p:pic>
        <p:nvPicPr>
          <p:cNvPr id="4" name="Picture 3">
            <a:extLst>
              <a:ext uri="{FF2B5EF4-FFF2-40B4-BE49-F238E27FC236}">
                <a16:creationId xmlns:a16="http://schemas.microsoft.com/office/drawing/2014/main" id="{68610514-C1FB-BD40-93CC-3F592A9E41DE}"/>
              </a:ext>
            </a:extLst>
          </p:cNvPr>
          <p:cNvPicPr>
            <a:picLocks noChangeAspect="1"/>
          </p:cNvPicPr>
          <p:nvPr/>
        </p:nvPicPr>
        <p:blipFill>
          <a:blip r:embed="rId4"/>
          <a:stretch>
            <a:fillRect/>
          </a:stretch>
        </p:blipFill>
        <p:spPr>
          <a:xfrm>
            <a:off x="933628" y="732679"/>
            <a:ext cx="5796812" cy="299041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A53A7E8C-B086-2643-8837-C22032C23AF6}"/>
              </a:ext>
            </a:extLst>
          </p:cNvPr>
          <p:cNvSpPr txBox="1"/>
          <p:nvPr/>
        </p:nvSpPr>
        <p:spPr>
          <a:xfrm>
            <a:off x="7024938" y="1993292"/>
            <a:ext cx="4374582" cy="1938992"/>
          </a:xfrm>
          <a:prstGeom prst="rect">
            <a:avLst/>
          </a:prstGeom>
          <a:noFill/>
        </p:spPr>
        <p:txBody>
          <a:bodyPr wrap="square" rtlCol="0">
            <a:spAutoFit/>
          </a:bodyPr>
          <a:lstStyle/>
          <a:p>
            <a:r>
              <a:rPr lang="en-US" sz="2000" dirty="0"/>
              <a:t>Writing group comprised of experts from ID, Internal Medicine, Addiction Medicine, CV Surgery</a:t>
            </a:r>
          </a:p>
          <a:p>
            <a:endParaRPr lang="en-US" sz="2000" dirty="0"/>
          </a:p>
          <a:p>
            <a:r>
              <a:rPr lang="en-US" sz="2000" dirty="0"/>
              <a:t>Audience: “Frontline clinicians”</a:t>
            </a:r>
          </a:p>
          <a:p>
            <a:endParaRPr lang="en-US" sz="2000" dirty="0"/>
          </a:p>
        </p:txBody>
      </p:sp>
      <p:grpSp>
        <p:nvGrpSpPr>
          <p:cNvPr id="27" name="Group 26">
            <a:extLst>
              <a:ext uri="{FF2B5EF4-FFF2-40B4-BE49-F238E27FC236}">
                <a16:creationId xmlns:a16="http://schemas.microsoft.com/office/drawing/2014/main" id="{728B1C19-E098-664B-A040-E8E5E0DBBD47}"/>
              </a:ext>
            </a:extLst>
          </p:cNvPr>
          <p:cNvGrpSpPr/>
          <p:nvPr/>
        </p:nvGrpSpPr>
        <p:grpSpPr>
          <a:xfrm>
            <a:off x="1797493" y="4011855"/>
            <a:ext cx="8686800" cy="2108200"/>
            <a:chOff x="1797493" y="3626844"/>
            <a:chExt cx="8686800" cy="2108200"/>
          </a:xfrm>
        </p:grpSpPr>
        <p:pic>
          <p:nvPicPr>
            <p:cNvPr id="19" name="Picture 18">
              <a:extLst>
                <a:ext uri="{FF2B5EF4-FFF2-40B4-BE49-F238E27FC236}">
                  <a16:creationId xmlns:a16="http://schemas.microsoft.com/office/drawing/2014/main" id="{0BCCBA2F-0DFC-9C44-8209-9A4A05CED9BA}"/>
                </a:ext>
              </a:extLst>
            </p:cNvPr>
            <p:cNvPicPr>
              <a:picLocks noChangeAspect="1"/>
            </p:cNvPicPr>
            <p:nvPr/>
          </p:nvPicPr>
          <p:blipFill>
            <a:blip r:embed="rId5"/>
            <a:stretch>
              <a:fillRect/>
            </a:stretch>
          </p:blipFill>
          <p:spPr>
            <a:xfrm>
              <a:off x="1797493" y="3626844"/>
              <a:ext cx="8686800" cy="2108200"/>
            </a:xfrm>
            <a:prstGeom prst="rect">
              <a:avLst/>
            </a:prstGeom>
            <a:ln>
              <a:noFill/>
            </a:ln>
            <a:effectLst>
              <a:outerShdw blurRad="292100" dist="139700" dir="2700000" algn="tl" rotWithShape="0">
                <a:srgbClr val="333333">
                  <a:alpha val="65000"/>
                </a:srgbClr>
              </a:outerShdw>
            </a:effectLst>
          </p:spPr>
        </p:pic>
        <p:cxnSp>
          <p:nvCxnSpPr>
            <p:cNvPr id="21" name="Straight Connector 20">
              <a:extLst>
                <a:ext uri="{FF2B5EF4-FFF2-40B4-BE49-F238E27FC236}">
                  <a16:creationId xmlns:a16="http://schemas.microsoft.com/office/drawing/2014/main" id="{5C4B799B-8756-9A41-9619-97CB1DCF4220}"/>
                </a:ext>
              </a:extLst>
            </p:cNvPr>
            <p:cNvCxnSpPr/>
            <p:nvPr/>
          </p:nvCxnSpPr>
          <p:spPr>
            <a:xfrm>
              <a:off x="3095198" y="4539916"/>
              <a:ext cx="7270484" cy="0"/>
            </a:xfrm>
            <a:prstGeom prst="line">
              <a:avLst/>
            </a:prstGeom>
            <a:ln w="254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2639D7-F26E-A948-80AD-8578316166B2}"/>
                </a:ext>
              </a:extLst>
            </p:cNvPr>
            <p:cNvCxnSpPr>
              <a:cxnSpLocks/>
            </p:cNvCxnSpPr>
            <p:nvPr/>
          </p:nvCxnSpPr>
          <p:spPr>
            <a:xfrm>
              <a:off x="1916103" y="4828674"/>
              <a:ext cx="8449579" cy="0"/>
            </a:xfrm>
            <a:prstGeom prst="line">
              <a:avLst/>
            </a:prstGeom>
            <a:ln w="254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8E54DE-108A-9343-B2AA-76A3E0113650}"/>
                </a:ext>
              </a:extLst>
            </p:cNvPr>
            <p:cNvCxnSpPr>
              <a:cxnSpLocks/>
            </p:cNvCxnSpPr>
            <p:nvPr/>
          </p:nvCxnSpPr>
          <p:spPr>
            <a:xfrm>
              <a:off x="1916103" y="5117432"/>
              <a:ext cx="8449579" cy="0"/>
            </a:xfrm>
            <a:prstGeom prst="line">
              <a:avLst/>
            </a:prstGeom>
            <a:ln w="254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F3D255-6CCC-EE48-97A0-240B570A8970}"/>
                </a:ext>
              </a:extLst>
            </p:cNvPr>
            <p:cNvCxnSpPr>
              <a:cxnSpLocks/>
            </p:cNvCxnSpPr>
            <p:nvPr/>
          </p:nvCxnSpPr>
          <p:spPr>
            <a:xfrm>
              <a:off x="1916103" y="5406190"/>
              <a:ext cx="8449579" cy="0"/>
            </a:xfrm>
            <a:prstGeom prst="line">
              <a:avLst/>
            </a:prstGeom>
            <a:ln w="254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B1B2F82-EA9C-1B45-9777-65B3F93E4CFB}"/>
                </a:ext>
              </a:extLst>
            </p:cNvPr>
            <p:cNvCxnSpPr>
              <a:cxnSpLocks/>
            </p:cNvCxnSpPr>
            <p:nvPr/>
          </p:nvCxnSpPr>
          <p:spPr>
            <a:xfrm>
              <a:off x="1916103" y="5694947"/>
              <a:ext cx="8449579" cy="0"/>
            </a:xfrm>
            <a:prstGeom prst="line">
              <a:avLst/>
            </a:prstGeom>
            <a:ln w="25400">
              <a:solidFill>
                <a:srgbClr val="FF2F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96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D3851-A4C9-C040-A495-0760FF6B75F1}"/>
              </a:ext>
            </a:extLst>
          </p:cNvPr>
          <p:cNvPicPr>
            <a:picLocks noChangeAspect="1"/>
          </p:cNvPicPr>
          <p:nvPr/>
        </p:nvPicPr>
        <p:blipFill>
          <a:blip r:embed="rId3"/>
          <a:stretch>
            <a:fillRect/>
          </a:stretch>
        </p:blipFill>
        <p:spPr>
          <a:xfrm>
            <a:off x="10244137" y="197318"/>
            <a:ext cx="1743075" cy="729509"/>
          </a:xfrm>
          <a:prstGeom prst="rect">
            <a:avLst/>
          </a:prstGeom>
        </p:spPr>
      </p:pic>
      <p:sp>
        <p:nvSpPr>
          <p:cNvPr id="8" name="Rectangle 7">
            <a:extLst>
              <a:ext uri="{FF2B5EF4-FFF2-40B4-BE49-F238E27FC236}">
                <a16:creationId xmlns:a16="http://schemas.microsoft.com/office/drawing/2014/main" id="{2B55C1EB-DCBA-1549-A50F-66FF49DB76C2}"/>
              </a:ext>
            </a:extLst>
          </p:cNvPr>
          <p:cNvSpPr/>
          <p:nvPr/>
        </p:nvSpPr>
        <p:spPr>
          <a:xfrm>
            <a:off x="0" y="6574493"/>
            <a:ext cx="11399520" cy="246221"/>
          </a:xfrm>
          <a:prstGeom prst="rect">
            <a:avLst/>
          </a:prstGeom>
        </p:spPr>
        <p:txBody>
          <a:bodyPr wrap="square">
            <a:spAutoFit/>
          </a:bodyPr>
          <a:lstStyle/>
          <a:p>
            <a:pPr lvl="0" defTabSz="914400">
              <a:defRPr/>
            </a:pPr>
            <a:r>
              <a:rPr lang="en-US" sz="1000" i="1" dirty="0" err="1">
                <a:latin typeface="Century Gothic" panose="020B0502020202020204" pitchFamily="34" charset="0"/>
              </a:rPr>
              <a:t>Baddour</a:t>
            </a:r>
            <a:r>
              <a:rPr lang="en-US" sz="1000" i="1" dirty="0">
                <a:latin typeface="Century Gothic" panose="020B0502020202020204" pitchFamily="34" charset="0"/>
              </a:rPr>
              <a:t> et al., Management of Infective Endocarditis in People Who Inject Drugs: A Scientific Statement From the American Heart Association, Circulation 2022.</a:t>
            </a:r>
          </a:p>
        </p:txBody>
      </p:sp>
      <p:pic>
        <p:nvPicPr>
          <p:cNvPr id="4" name="Picture 3">
            <a:extLst>
              <a:ext uri="{FF2B5EF4-FFF2-40B4-BE49-F238E27FC236}">
                <a16:creationId xmlns:a16="http://schemas.microsoft.com/office/drawing/2014/main" id="{68610514-C1FB-BD40-93CC-3F592A9E41DE}"/>
              </a:ext>
            </a:extLst>
          </p:cNvPr>
          <p:cNvPicPr>
            <a:picLocks noChangeAspect="1"/>
          </p:cNvPicPr>
          <p:nvPr/>
        </p:nvPicPr>
        <p:blipFill>
          <a:blip r:embed="rId4"/>
          <a:stretch>
            <a:fillRect/>
          </a:stretch>
        </p:blipFill>
        <p:spPr>
          <a:xfrm>
            <a:off x="194310" y="197319"/>
            <a:ext cx="3279566" cy="16918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E9988A6-29AB-7F4D-BC29-5A95ED287304}"/>
              </a:ext>
            </a:extLst>
          </p:cNvPr>
          <p:cNvPicPr>
            <a:picLocks noChangeAspect="1"/>
          </p:cNvPicPr>
          <p:nvPr/>
        </p:nvPicPr>
        <p:blipFill>
          <a:blip r:embed="rId5"/>
          <a:stretch>
            <a:fillRect/>
          </a:stretch>
        </p:blipFill>
        <p:spPr>
          <a:xfrm>
            <a:off x="305246" y="2134383"/>
            <a:ext cx="3705096" cy="429129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05FFBA3-3321-C545-B527-8F6DADC9F779}"/>
              </a:ext>
            </a:extLst>
          </p:cNvPr>
          <p:cNvPicPr>
            <a:picLocks noChangeAspect="1"/>
          </p:cNvPicPr>
          <p:nvPr/>
        </p:nvPicPr>
        <p:blipFill>
          <a:blip r:embed="rId6"/>
          <a:stretch>
            <a:fillRect/>
          </a:stretch>
        </p:blipFill>
        <p:spPr>
          <a:xfrm>
            <a:off x="4238791" y="262893"/>
            <a:ext cx="4167271" cy="269847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FBE6D62-EF67-4548-8A03-E220515947F7}"/>
              </a:ext>
            </a:extLst>
          </p:cNvPr>
          <p:cNvPicPr>
            <a:picLocks noChangeAspect="1"/>
          </p:cNvPicPr>
          <p:nvPr/>
        </p:nvPicPr>
        <p:blipFill>
          <a:blip r:embed="rId7"/>
          <a:stretch>
            <a:fillRect/>
          </a:stretch>
        </p:blipFill>
        <p:spPr>
          <a:xfrm>
            <a:off x="3682424" y="3290263"/>
            <a:ext cx="7976870" cy="2906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73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D3851-A4C9-C040-A495-0760FF6B75F1}"/>
              </a:ext>
            </a:extLst>
          </p:cNvPr>
          <p:cNvPicPr>
            <a:picLocks noChangeAspect="1"/>
          </p:cNvPicPr>
          <p:nvPr/>
        </p:nvPicPr>
        <p:blipFill>
          <a:blip r:embed="rId3"/>
          <a:stretch>
            <a:fillRect/>
          </a:stretch>
        </p:blipFill>
        <p:spPr>
          <a:xfrm>
            <a:off x="10244137" y="197318"/>
            <a:ext cx="1743075" cy="729509"/>
          </a:xfrm>
          <a:prstGeom prst="rect">
            <a:avLst/>
          </a:prstGeom>
        </p:spPr>
      </p:pic>
      <p:sp>
        <p:nvSpPr>
          <p:cNvPr id="8" name="Rectangle 7">
            <a:extLst>
              <a:ext uri="{FF2B5EF4-FFF2-40B4-BE49-F238E27FC236}">
                <a16:creationId xmlns:a16="http://schemas.microsoft.com/office/drawing/2014/main" id="{2B55C1EB-DCBA-1549-A50F-66FF49DB76C2}"/>
              </a:ext>
            </a:extLst>
          </p:cNvPr>
          <p:cNvSpPr/>
          <p:nvPr/>
        </p:nvSpPr>
        <p:spPr>
          <a:xfrm>
            <a:off x="0" y="6574493"/>
            <a:ext cx="11399520" cy="246221"/>
          </a:xfrm>
          <a:prstGeom prst="rect">
            <a:avLst/>
          </a:prstGeom>
        </p:spPr>
        <p:txBody>
          <a:bodyPr wrap="square">
            <a:spAutoFit/>
          </a:bodyPr>
          <a:lstStyle/>
          <a:p>
            <a:pPr lvl="0" defTabSz="914400">
              <a:defRPr/>
            </a:pPr>
            <a:r>
              <a:rPr lang="en-US" sz="1000" i="1" dirty="0" err="1">
                <a:latin typeface="Century Gothic" panose="020B0502020202020204" pitchFamily="34" charset="0"/>
              </a:rPr>
              <a:t>Baddour</a:t>
            </a:r>
            <a:r>
              <a:rPr lang="en-US" sz="1000" i="1" dirty="0">
                <a:latin typeface="Century Gothic" panose="020B0502020202020204" pitchFamily="34" charset="0"/>
              </a:rPr>
              <a:t> et al., Management of Infective Endocarditis in People Who Inject Drugs: A Scientific Statement From the American Heart Association, Circulation 2022.</a:t>
            </a:r>
          </a:p>
        </p:txBody>
      </p:sp>
      <p:pic>
        <p:nvPicPr>
          <p:cNvPr id="4" name="Picture 3">
            <a:extLst>
              <a:ext uri="{FF2B5EF4-FFF2-40B4-BE49-F238E27FC236}">
                <a16:creationId xmlns:a16="http://schemas.microsoft.com/office/drawing/2014/main" id="{68610514-C1FB-BD40-93CC-3F592A9E41DE}"/>
              </a:ext>
            </a:extLst>
          </p:cNvPr>
          <p:cNvPicPr>
            <a:picLocks noChangeAspect="1"/>
          </p:cNvPicPr>
          <p:nvPr/>
        </p:nvPicPr>
        <p:blipFill>
          <a:blip r:embed="rId4"/>
          <a:stretch>
            <a:fillRect/>
          </a:stretch>
        </p:blipFill>
        <p:spPr>
          <a:xfrm>
            <a:off x="194310" y="197319"/>
            <a:ext cx="3279566" cy="169184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F7FA8EF-2F5D-8544-8D5E-8BC4DA0C8C95}"/>
              </a:ext>
            </a:extLst>
          </p:cNvPr>
          <p:cNvPicPr>
            <a:picLocks noChangeAspect="1"/>
          </p:cNvPicPr>
          <p:nvPr/>
        </p:nvPicPr>
        <p:blipFill>
          <a:blip r:embed="rId5"/>
          <a:stretch>
            <a:fillRect/>
          </a:stretch>
        </p:blipFill>
        <p:spPr>
          <a:xfrm>
            <a:off x="3669477" y="562072"/>
            <a:ext cx="4656376" cy="586533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E67F989-4791-744F-8C15-EE000E6FB62E}"/>
              </a:ext>
            </a:extLst>
          </p:cNvPr>
          <p:cNvPicPr>
            <a:picLocks noChangeAspect="1"/>
          </p:cNvPicPr>
          <p:nvPr/>
        </p:nvPicPr>
        <p:blipFill>
          <a:blip r:embed="rId6"/>
          <a:stretch>
            <a:fillRect/>
          </a:stretch>
        </p:blipFill>
        <p:spPr>
          <a:xfrm>
            <a:off x="7964232" y="1693568"/>
            <a:ext cx="3968085" cy="4515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174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A711-420C-4349-96CE-7954DE171E63}"/>
              </a:ext>
            </a:extLst>
          </p:cNvPr>
          <p:cNvSpPr>
            <a:spLocks noGrp="1"/>
          </p:cNvSpPr>
          <p:nvPr>
            <p:ph type="title"/>
          </p:nvPr>
        </p:nvSpPr>
        <p:spPr/>
        <p:txBody>
          <a:bodyPr/>
          <a:lstStyle/>
          <a:p>
            <a:r>
              <a:rPr lang="en-US" dirty="0"/>
              <a:t>PWID IE: long-term outcomes</a:t>
            </a:r>
          </a:p>
        </p:txBody>
      </p:sp>
      <p:pic>
        <p:nvPicPr>
          <p:cNvPr id="7" name="Picture 6">
            <a:extLst>
              <a:ext uri="{FF2B5EF4-FFF2-40B4-BE49-F238E27FC236}">
                <a16:creationId xmlns:a16="http://schemas.microsoft.com/office/drawing/2014/main" id="{1402CF0F-5591-7841-9D5A-DF4C97B13E52}"/>
              </a:ext>
            </a:extLst>
          </p:cNvPr>
          <p:cNvPicPr>
            <a:picLocks noChangeAspect="1"/>
          </p:cNvPicPr>
          <p:nvPr/>
        </p:nvPicPr>
        <p:blipFill>
          <a:blip r:embed="rId3"/>
          <a:stretch>
            <a:fillRect/>
          </a:stretch>
        </p:blipFill>
        <p:spPr>
          <a:xfrm>
            <a:off x="913775" y="2072052"/>
            <a:ext cx="4392398" cy="146831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D23309BA-FA0E-EC49-B592-01BE0BEA8F6E}"/>
              </a:ext>
            </a:extLst>
          </p:cNvPr>
          <p:cNvSpPr txBox="1"/>
          <p:nvPr/>
        </p:nvSpPr>
        <p:spPr>
          <a:xfrm>
            <a:off x="920107" y="3786674"/>
            <a:ext cx="453683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Case series of PWID with first-episode IE (Canada)</a:t>
            </a:r>
          </a:p>
          <a:p>
            <a:pPr marL="742950" lvl="1" indent="-285750">
              <a:buFont typeface="Arial" panose="020B0604020202020204" pitchFamily="34" charset="0"/>
              <a:buChar char="•"/>
            </a:pPr>
            <a:r>
              <a:rPr lang="en-US" dirty="0"/>
              <a:t>N = 202</a:t>
            </a:r>
          </a:p>
          <a:p>
            <a:pPr marL="285750" indent="-285750">
              <a:buFont typeface="Arial" panose="020B0604020202020204" pitchFamily="34" charset="0"/>
              <a:buChar char="•"/>
            </a:pPr>
            <a:r>
              <a:rPr lang="en-US" dirty="0"/>
              <a:t>Observation period: 4/1/2007 – 3/30/2016</a:t>
            </a:r>
          </a:p>
          <a:p>
            <a:pPr marL="285750" indent="-285750">
              <a:buFont typeface="Arial" panose="020B0604020202020204" pitchFamily="34" charset="0"/>
              <a:buChar char="•"/>
            </a:pPr>
            <a:r>
              <a:rPr lang="en-US" dirty="0"/>
              <a:t>61.4% of IE was right-sided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2F92"/>
                </a:solidFill>
              </a:rPr>
              <a:t>Overall mortality rate = 33.7%</a:t>
            </a:r>
          </a:p>
        </p:txBody>
      </p:sp>
      <p:pic>
        <p:nvPicPr>
          <p:cNvPr id="10" name="Picture 9">
            <a:extLst>
              <a:ext uri="{FF2B5EF4-FFF2-40B4-BE49-F238E27FC236}">
                <a16:creationId xmlns:a16="http://schemas.microsoft.com/office/drawing/2014/main" id="{9752B5CB-3C93-5A4B-B28B-AEA64E2EEE7C}"/>
              </a:ext>
            </a:extLst>
          </p:cNvPr>
          <p:cNvPicPr>
            <a:picLocks noChangeAspect="1"/>
          </p:cNvPicPr>
          <p:nvPr/>
        </p:nvPicPr>
        <p:blipFill>
          <a:blip r:embed="rId4"/>
          <a:stretch>
            <a:fillRect/>
          </a:stretch>
        </p:blipFill>
        <p:spPr>
          <a:xfrm>
            <a:off x="5665426" y="1858092"/>
            <a:ext cx="6065465" cy="423690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0CFF26C-C7D8-F64F-ACC0-286B67583136}"/>
              </a:ext>
            </a:extLst>
          </p:cNvPr>
          <p:cNvSpPr txBox="1"/>
          <p:nvPr/>
        </p:nvSpPr>
        <p:spPr>
          <a:xfrm>
            <a:off x="11066585" y="5011631"/>
            <a:ext cx="762000" cy="246221"/>
          </a:xfrm>
          <a:prstGeom prst="rect">
            <a:avLst/>
          </a:prstGeom>
          <a:noFill/>
        </p:spPr>
        <p:txBody>
          <a:bodyPr wrap="square" rtlCol="0">
            <a:spAutoFit/>
          </a:bodyPr>
          <a:lstStyle/>
          <a:p>
            <a:pPr algn="ctr"/>
            <a:r>
              <a:rPr lang="en-US" sz="1000" b="1" dirty="0"/>
              <a:t>6 years</a:t>
            </a:r>
          </a:p>
        </p:txBody>
      </p:sp>
      <p:sp>
        <p:nvSpPr>
          <p:cNvPr id="18" name="TextBox 17">
            <a:extLst>
              <a:ext uri="{FF2B5EF4-FFF2-40B4-BE49-F238E27FC236}">
                <a16:creationId xmlns:a16="http://schemas.microsoft.com/office/drawing/2014/main" id="{B54BFFFF-0162-1849-94E1-AE221C1FA894}"/>
              </a:ext>
            </a:extLst>
          </p:cNvPr>
          <p:cNvSpPr txBox="1"/>
          <p:nvPr/>
        </p:nvSpPr>
        <p:spPr>
          <a:xfrm>
            <a:off x="10328031" y="5011631"/>
            <a:ext cx="762000" cy="246221"/>
          </a:xfrm>
          <a:prstGeom prst="rect">
            <a:avLst/>
          </a:prstGeom>
          <a:noFill/>
        </p:spPr>
        <p:txBody>
          <a:bodyPr wrap="square" rtlCol="0">
            <a:spAutoFit/>
          </a:bodyPr>
          <a:lstStyle/>
          <a:p>
            <a:pPr algn="ctr"/>
            <a:r>
              <a:rPr lang="en-US" sz="1000" b="1" dirty="0"/>
              <a:t>5 years</a:t>
            </a:r>
          </a:p>
        </p:txBody>
      </p:sp>
      <p:sp>
        <p:nvSpPr>
          <p:cNvPr id="19" name="TextBox 18">
            <a:extLst>
              <a:ext uri="{FF2B5EF4-FFF2-40B4-BE49-F238E27FC236}">
                <a16:creationId xmlns:a16="http://schemas.microsoft.com/office/drawing/2014/main" id="{1194EAD4-CC72-2842-92DB-E65DA6621A61}"/>
              </a:ext>
            </a:extLst>
          </p:cNvPr>
          <p:cNvSpPr txBox="1"/>
          <p:nvPr/>
        </p:nvSpPr>
        <p:spPr>
          <a:xfrm>
            <a:off x="9566031" y="5011631"/>
            <a:ext cx="762000" cy="246221"/>
          </a:xfrm>
          <a:prstGeom prst="rect">
            <a:avLst/>
          </a:prstGeom>
          <a:noFill/>
        </p:spPr>
        <p:txBody>
          <a:bodyPr wrap="square" rtlCol="0">
            <a:spAutoFit/>
          </a:bodyPr>
          <a:lstStyle/>
          <a:p>
            <a:pPr algn="ctr"/>
            <a:r>
              <a:rPr lang="en-US" sz="1000" b="1" dirty="0"/>
              <a:t>4 years</a:t>
            </a:r>
          </a:p>
        </p:txBody>
      </p:sp>
      <p:sp>
        <p:nvSpPr>
          <p:cNvPr id="20" name="TextBox 19">
            <a:extLst>
              <a:ext uri="{FF2B5EF4-FFF2-40B4-BE49-F238E27FC236}">
                <a16:creationId xmlns:a16="http://schemas.microsoft.com/office/drawing/2014/main" id="{76FC7774-31AD-974F-8A04-C5D77EE9C5B8}"/>
              </a:ext>
            </a:extLst>
          </p:cNvPr>
          <p:cNvSpPr txBox="1"/>
          <p:nvPr/>
        </p:nvSpPr>
        <p:spPr>
          <a:xfrm>
            <a:off x="8772769" y="5011631"/>
            <a:ext cx="762000" cy="246221"/>
          </a:xfrm>
          <a:prstGeom prst="rect">
            <a:avLst/>
          </a:prstGeom>
          <a:noFill/>
        </p:spPr>
        <p:txBody>
          <a:bodyPr wrap="square" rtlCol="0">
            <a:spAutoFit/>
          </a:bodyPr>
          <a:lstStyle/>
          <a:p>
            <a:pPr algn="ctr"/>
            <a:r>
              <a:rPr lang="en-US" sz="1000" b="1" dirty="0"/>
              <a:t>3 years</a:t>
            </a:r>
          </a:p>
        </p:txBody>
      </p:sp>
      <p:sp>
        <p:nvSpPr>
          <p:cNvPr id="21" name="TextBox 20">
            <a:extLst>
              <a:ext uri="{FF2B5EF4-FFF2-40B4-BE49-F238E27FC236}">
                <a16:creationId xmlns:a16="http://schemas.microsoft.com/office/drawing/2014/main" id="{589EB9E3-E5D5-6945-BFCE-36A06DFB2F33}"/>
              </a:ext>
            </a:extLst>
          </p:cNvPr>
          <p:cNvSpPr txBox="1"/>
          <p:nvPr/>
        </p:nvSpPr>
        <p:spPr>
          <a:xfrm>
            <a:off x="8006860" y="5011631"/>
            <a:ext cx="762000" cy="246221"/>
          </a:xfrm>
          <a:prstGeom prst="rect">
            <a:avLst/>
          </a:prstGeom>
          <a:noFill/>
        </p:spPr>
        <p:txBody>
          <a:bodyPr wrap="square" rtlCol="0">
            <a:spAutoFit/>
          </a:bodyPr>
          <a:lstStyle/>
          <a:p>
            <a:pPr algn="ctr"/>
            <a:r>
              <a:rPr lang="en-US" sz="1000" b="1" dirty="0"/>
              <a:t>2 years</a:t>
            </a:r>
          </a:p>
        </p:txBody>
      </p:sp>
      <p:sp>
        <p:nvSpPr>
          <p:cNvPr id="22" name="TextBox 21">
            <a:extLst>
              <a:ext uri="{FF2B5EF4-FFF2-40B4-BE49-F238E27FC236}">
                <a16:creationId xmlns:a16="http://schemas.microsoft.com/office/drawing/2014/main" id="{C1CDAE9A-DCF3-2546-9C6D-66BB9C67030A}"/>
              </a:ext>
            </a:extLst>
          </p:cNvPr>
          <p:cNvSpPr txBox="1"/>
          <p:nvPr/>
        </p:nvSpPr>
        <p:spPr>
          <a:xfrm>
            <a:off x="7252676" y="5011631"/>
            <a:ext cx="762000" cy="246221"/>
          </a:xfrm>
          <a:prstGeom prst="rect">
            <a:avLst/>
          </a:prstGeom>
          <a:noFill/>
        </p:spPr>
        <p:txBody>
          <a:bodyPr wrap="square" rtlCol="0">
            <a:spAutoFit/>
          </a:bodyPr>
          <a:lstStyle/>
          <a:p>
            <a:pPr algn="ctr"/>
            <a:r>
              <a:rPr lang="en-US" sz="1000" b="1" dirty="0"/>
              <a:t>1 year</a:t>
            </a:r>
          </a:p>
        </p:txBody>
      </p:sp>
      <p:sp>
        <p:nvSpPr>
          <p:cNvPr id="23" name="TextBox 22">
            <a:extLst>
              <a:ext uri="{FF2B5EF4-FFF2-40B4-BE49-F238E27FC236}">
                <a16:creationId xmlns:a16="http://schemas.microsoft.com/office/drawing/2014/main" id="{A6AE1639-104C-C047-B9AD-A54D84FC095A}"/>
              </a:ext>
            </a:extLst>
          </p:cNvPr>
          <p:cNvSpPr txBox="1"/>
          <p:nvPr/>
        </p:nvSpPr>
        <p:spPr>
          <a:xfrm>
            <a:off x="0" y="6576646"/>
            <a:ext cx="5931877" cy="246221"/>
          </a:xfrm>
          <a:prstGeom prst="rect">
            <a:avLst/>
          </a:prstGeom>
          <a:noFill/>
        </p:spPr>
        <p:txBody>
          <a:bodyPr wrap="square" rtlCol="0">
            <a:spAutoFit/>
          </a:bodyPr>
          <a:lstStyle/>
          <a:p>
            <a:r>
              <a:rPr lang="en-US" sz="1000" dirty="0">
                <a:latin typeface="Century Gothic" panose="020B0502020202020204" pitchFamily="34" charset="0"/>
              </a:rPr>
              <a:t>Rodger </a:t>
            </a:r>
            <a:r>
              <a:rPr lang="en-US" sz="1000" i="1" dirty="0">
                <a:latin typeface="Century Gothic" panose="020B0502020202020204" pitchFamily="34" charset="0"/>
              </a:rPr>
              <a:t>et al</a:t>
            </a:r>
            <a:r>
              <a:rPr lang="en-US" sz="1000" dirty="0">
                <a:latin typeface="Century Gothic" panose="020B0502020202020204" pitchFamily="34" charset="0"/>
              </a:rPr>
              <a:t>., JAMA Open Network. 2018.</a:t>
            </a:r>
          </a:p>
        </p:txBody>
      </p:sp>
    </p:spTree>
    <p:extLst>
      <p:ext uri="{BB962C8B-B14F-4D97-AF65-F5344CB8AC3E}">
        <p14:creationId xmlns:p14="http://schemas.microsoft.com/office/powerpoint/2010/main" val="305660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A711-420C-4349-96CE-7954DE171E63}"/>
              </a:ext>
            </a:extLst>
          </p:cNvPr>
          <p:cNvSpPr>
            <a:spLocks noGrp="1"/>
          </p:cNvSpPr>
          <p:nvPr>
            <p:ph type="title"/>
          </p:nvPr>
        </p:nvSpPr>
        <p:spPr/>
        <p:txBody>
          <a:bodyPr/>
          <a:lstStyle/>
          <a:p>
            <a:r>
              <a:rPr lang="en-US" dirty="0"/>
              <a:t>PWID IE: long-term outcomes</a:t>
            </a:r>
          </a:p>
        </p:txBody>
      </p:sp>
      <p:pic>
        <p:nvPicPr>
          <p:cNvPr id="7" name="Picture 6">
            <a:extLst>
              <a:ext uri="{FF2B5EF4-FFF2-40B4-BE49-F238E27FC236}">
                <a16:creationId xmlns:a16="http://schemas.microsoft.com/office/drawing/2014/main" id="{1402CF0F-5591-7841-9D5A-DF4C97B13E52}"/>
              </a:ext>
            </a:extLst>
          </p:cNvPr>
          <p:cNvPicPr>
            <a:picLocks noChangeAspect="1"/>
          </p:cNvPicPr>
          <p:nvPr/>
        </p:nvPicPr>
        <p:blipFill>
          <a:blip r:embed="rId3"/>
          <a:stretch>
            <a:fillRect/>
          </a:stretch>
        </p:blipFill>
        <p:spPr>
          <a:xfrm>
            <a:off x="163498" y="114298"/>
            <a:ext cx="2498674" cy="83527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BD03D21-661D-BB49-82E3-9AFD3BD377DB}"/>
              </a:ext>
            </a:extLst>
          </p:cNvPr>
          <p:cNvSpPr txBox="1"/>
          <p:nvPr/>
        </p:nvSpPr>
        <p:spPr>
          <a:xfrm>
            <a:off x="481623" y="1845362"/>
            <a:ext cx="6434992" cy="369332"/>
          </a:xfrm>
          <a:prstGeom prst="rect">
            <a:avLst/>
          </a:prstGeom>
          <a:noFill/>
        </p:spPr>
        <p:txBody>
          <a:bodyPr wrap="square" rtlCol="0">
            <a:spAutoFit/>
          </a:bodyPr>
          <a:lstStyle/>
          <a:p>
            <a:r>
              <a:rPr lang="en-US" b="1" dirty="0">
                <a:solidFill>
                  <a:srgbClr val="FF2F92"/>
                </a:solidFill>
              </a:rPr>
              <a:t>SURGERY VS NO SURGERY</a:t>
            </a:r>
          </a:p>
        </p:txBody>
      </p:sp>
      <p:sp>
        <p:nvSpPr>
          <p:cNvPr id="9" name="TextBox 8">
            <a:extLst>
              <a:ext uri="{FF2B5EF4-FFF2-40B4-BE49-F238E27FC236}">
                <a16:creationId xmlns:a16="http://schemas.microsoft.com/office/drawing/2014/main" id="{9D755211-1D55-A341-9617-182D7C775DAC}"/>
              </a:ext>
            </a:extLst>
          </p:cNvPr>
          <p:cNvSpPr txBox="1"/>
          <p:nvPr/>
        </p:nvSpPr>
        <p:spPr>
          <a:xfrm>
            <a:off x="481623" y="2214694"/>
            <a:ext cx="399659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Surgery performed in 19.3% of IE</a:t>
            </a:r>
          </a:p>
          <a:p>
            <a:pPr marL="285750" indent="-285750">
              <a:buFont typeface="Arial" panose="020B0604020202020204" pitchFamily="34" charset="0"/>
              <a:buChar char="•"/>
            </a:pPr>
            <a:r>
              <a:rPr lang="en-US" dirty="0"/>
              <a:t>56% of surgeries were for left-sided infection</a:t>
            </a:r>
          </a:p>
          <a:p>
            <a:pPr marL="285750" indent="-285750">
              <a:buFont typeface="Arial" panose="020B0604020202020204" pitchFamily="34" charset="0"/>
              <a:buChar char="•"/>
            </a:pPr>
            <a:r>
              <a:rPr lang="en-US" dirty="0"/>
              <a:t>Survival was not significantly different for surgery vs no surgery at observation up to 1 year</a:t>
            </a:r>
          </a:p>
        </p:txBody>
      </p:sp>
      <p:pic>
        <p:nvPicPr>
          <p:cNvPr id="5" name="Picture 4">
            <a:extLst>
              <a:ext uri="{FF2B5EF4-FFF2-40B4-BE49-F238E27FC236}">
                <a16:creationId xmlns:a16="http://schemas.microsoft.com/office/drawing/2014/main" id="{C8DB300A-8F06-3A4E-B831-55640EBF239C}"/>
              </a:ext>
            </a:extLst>
          </p:cNvPr>
          <p:cNvPicPr>
            <a:picLocks noChangeAspect="1"/>
          </p:cNvPicPr>
          <p:nvPr/>
        </p:nvPicPr>
        <p:blipFill>
          <a:blip r:embed="rId4"/>
          <a:stretch>
            <a:fillRect/>
          </a:stretch>
        </p:blipFill>
        <p:spPr>
          <a:xfrm>
            <a:off x="4855998" y="1957754"/>
            <a:ext cx="7045856" cy="425151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0061649-0688-E242-8FF5-617B240D9713}"/>
              </a:ext>
            </a:extLst>
          </p:cNvPr>
          <p:cNvSpPr txBox="1"/>
          <p:nvPr/>
        </p:nvSpPr>
        <p:spPr>
          <a:xfrm>
            <a:off x="481623" y="4153686"/>
            <a:ext cx="6434992" cy="369332"/>
          </a:xfrm>
          <a:prstGeom prst="rect">
            <a:avLst/>
          </a:prstGeom>
          <a:noFill/>
        </p:spPr>
        <p:txBody>
          <a:bodyPr wrap="square" rtlCol="0">
            <a:spAutoFit/>
          </a:bodyPr>
          <a:lstStyle/>
          <a:p>
            <a:r>
              <a:rPr lang="en-US" b="1" dirty="0">
                <a:solidFill>
                  <a:srgbClr val="FF2F92"/>
                </a:solidFill>
              </a:rPr>
              <a:t>ALL CAUSE MORTALITY</a:t>
            </a:r>
          </a:p>
        </p:txBody>
      </p:sp>
      <p:sp>
        <p:nvSpPr>
          <p:cNvPr id="11" name="TextBox 10">
            <a:extLst>
              <a:ext uri="{FF2B5EF4-FFF2-40B4-BE49-F238E27FC236}">
                <a16:creationId xmlns:a16="http://schemas.microsoft.com/office/drawing/2014/main" id="{52019F27-0EC3-4D42-BCE1-99C6BB42C720}"/>
              </a:ext>
            </a:extLst>
          </p:cNvPr>
          <p:cNvSpPr txBox="1"/>
          <p:nvPr/>
        </p:nvSpPr>
        <p:spPr>
          <a:xfrm>
            <a:off x="481623" y="4523018"/>
            <a:ext cx="3996592"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2F92"/>
                </a:solidFill>
              </a:rPr>
              <a:t>Lower mortality</a:t>
            </a:r>
          </a:p>
          <a:p>
            <a:pPr marL="742950" lvl="1" indent="-285750">
              <a:buFont typeface="Arial" panose="020B0604020202020204" pitchFamily="34" charset="0"/>
              <a:buChar char="•"/>
            </a:pPr>
            <a:r>
              <a:rPr lang="en-US" dirty="0">
                <a:solidFill>
                  <a:srgbClr val="FF2F92"/>
                </a:solidFill>
              </a:rPr>
              <a:t>Surgery</a:t>
            </a:r>
          </a:p>
          <a:p>
            <a:pPr marL="742950" lvl="1" indent="-285750">
              <a:buFont typeface="Arial" panose="020B0604020202020204" pitchFamily="34" charset="0"/>
              <a:buChar char="•"/>
            </a:pPr>
            <a:r>
              <a:rPr lang="en-US" dirty="0">
                <a:solidFill>
                  <a:srgbClr val="FF2F92"/>
                </a:solidFill>
              </a:rPr>
              <a:t>Referral to addiction treatment</a:t>
            </a:r>
          </a:p>
          <a:p>
            <a:pPr marL="285750" indent="-285750">
              <a:buFont typeface="Arial" panose="020B0604020202020204" pitchFamily="34" charset="0"/>
              <a:buChar char="•"/>
            </a:pPr>
            <a:r>
              <a:rPr lang="en-US" dirty="0"/>
              <a:t>Higher mortality</a:t>
            </a:r>
          </a:p>
          <a:p>
            <a:pPr marL="742950" lvl="1" indent="-285750">
              <a:buFont typeface="Arial" panose="020B0604020202020204" pitchFamily="34" charset="0"/>
              <a:buChar char="•"/>
            </a:pPr>
            <a:r>
              <a:rPr lang="en-US" dirty="0"/>
              <a:t>Left-sided infection</a:t>
            </a:r>
          </a:p>
        </p:txBody>
      </p:sp>
      <p:sp>
        <p:nvSpPr>
          <p:cNvPr id="14" name="TextBox 13">
            <a:extLst>
              <a:ext uri="{FF2B5EF4-FFF2-40B4-BE49-F238E27FC236}">
                <a16:creationId xmlns:a16="http://schemas.microsoft.com/office/drawing/2014/main" id="{1B4470E5-63B0-DC49-A11F-9D5C371E3B69}"/>
              </a:ext>
            </a:extLst>
          </p:cNvPr>
          <p:cNvSpPr txBox="1"/>
          <p:nvPr/>
        </p:nvSpPr>
        <p:spPr>
          <a:xfrm>
            <a:off x="0" y="6576646"/>
            <a:ext cx="5931877" cy="246221"/>
          </a:xfrm>
          <a:prstGeom prst="rect">
            <a:avLst/>
          </a:prstGeom>
          <a:noFill/>
        </p:spPr>
        <p:txBody>
          <a:bodyPr wrap="square" rtlCol="0">
            <a:spAutoFit/>
          </a:bodyPr>
          <a:lstStyle/>
          <a:p>
            <a:r>
              <a:rPr lang="en-US" sz="1000" dirty="0">
                <a:latin typeface="Century Gothic" panose="020B0502020202020204" pitchFamily="34" charset="0"/>
              </a:rPr>
              <a:t>Rodger </a:t>
            </a:r>
            <a:r>
              <a:rPr lang="en-US" sz="1000" i="1" dirty="0">
                <a:latin typeface="Century Gothic" panose="020B0502020202020204" pitchFamily="34" charset="0"/>
              </a:rPr>
              <a:t>et al</a:t>
            </a:r>
            <a:r>
              <a:rPr lang="en-US" sz="1000" dirty="0">
                <a:latin typeface="Century Gothic" panose="020B0502020202020204" pitchFamily="34" charset="0"/>
              </a:rPr>
              <a:t>., JAMA Open Network. 2018.</a:t>
            </a:r>
          </a:p>
        </p:txBody>
      </p:sp>
    </p:spTree>
    <p:extLst>
      <p:ext uri="{BB962C8B-B14F-4D97-AF65-F5344CB8AC3E}">
        <p14:creationId xmlns:p14="http://schemas.microsoft.com/office/powerpoint/2010/main" val="236871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A711-420C-4349-96CE-7954DE171E63}"/>
              </a:ext>
            </a:extLst>
          </p:cNvPr>
          <p:cNvSpPr>
            <a:spLocks noGrp="1"/>
          </p:cNvSpPr>
          <p:nvPr>
            <p:ph type="title"/>
          </p:nvPr>
        </p:nvSpPr>
        <p:spPr/>
        <p:txBody>
          <a:bodyPr/>
          <a:lstStyle/>
          <a:p>
            <a:r>
              <a:rPr lang="en-US" dirty="0"/>
              <a:t>PWID IE: long-term outcomes</a:t>
            </a:r>
          </a:p>
        </p:txBody>
      </p:sp>
      <p:pic>
        <p:nvPicPr>
          <p:cNvPr id="5" name="Content Placeholder 4">
            <a:extLst>
              <a:ext uri="{FF2B5EF4-FFF2-40B4-BE49-F238E27FC236}">
                <a16:creationId xmlns:a16="http://schemas.microsoft.com/office/drawing/2014/main" id="{6AE2C93D-E2C5-F54F-BC47-DF951F591D1B}"/>
              </a:ext>
            </a:extLst>
          </p:cNvPr>
          <p:cNvPicPr>
            <a:picLocks noGrp="1" noChangeAspect="1"/>
          </p:cNvPicPr>
          <p:nvPr>
            <p:ph sz="quarter" idx="13"/>
          </p:nvPr>
        </p:nvPicPr>
        <p:blipFill>
          <a:blip r:embed="rId3"/>
          <a:stretch>
            <a:fillRect/>
          </a:stretch>
        </p:blipFill>
        <p:spPr>
          <a:xfrm>
            <a:off x="913775" y="2095074"/>
            <a:ext cx="4481017" cy="149218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5FEE0BF5-2619-7046-B9E7-7CBA41297A5F}"/>
              </a:ext>
            </a:extLst>
          </p:cNvPr>
          <p:cNvSpPr txBox="1"/>
          <p:nvPr/>
        </p:nvSpPr>
        <p:spPr>
          <a:xfrm>
            <a:off x="920107" y="3786674"/>
            <a:ext cx="453683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Prospective, observational cohort study (UK)</a:t>
            </a:r>
          </a:p>
          <a:p>
            <a:pPr marL="742950" lvl="1" indent="-285750">
              <a:buFont typeface="Arial" panose="020B0604020202020204" pitchFamily="34" charset="0"/>
              <a:buChar char="•"/>
            </a:pPr>
            <a:r>
              <a:rPr lang="en-US" dirty="0"/>
              <a:t>PWID with IE (n = 92)</a:t>
            </a:r>
          </a:p>
          <a:p>
            <a:pPr marL="742950" lvl="1" indent="-285750">
              <a:buFont typeface="Arial" panose="020B0604020202020204" pitchFamily="34" charset="0"/>
              <a:buChar char="•"/>
            </a:pPr>
            <a:r>
              <a:rPr lang="en-US" dirty="0"/>
              <a:t>PWID with other infection (but no IE; n = 107)</a:t>
            </a:r>
          </a:p>
          <a:p>
            <a:pPr marL="285750" indent="-285750">
              <a:buFont typeface="Arial" panose="020B0604020202020204" pitchFamily="34" charset="0"/>
              <a:buChar char="•"/>
            </a:pPr>
            <a:r>
              <a:rPr lang="en-US" dirty="0"/>
              <a:t>Observation period: 1/2006 – 12/2016</a:t>
            </a:r>
          </a:p>
          <a:p>
            <a:pPr marL="285750" indent="-285750">
              <a:buFont typeface="Arial" panose="020B0604020202020204" pitchFamily="34" charset="0"/>
              <a:buChar char="•"/>
            </a:pPr>
            <a:r>
              <a:rPr lang="en-US" dirty="0"/>
              <a:t>Primary outcome: </a:t>
            </a:r>
          </a:p>
          <a:p>
            <a:pPr marL="742950" lvl="1" indent="-285750">
              <a:buFont typeface="Arial" panose="020B0604020202020204" pitchFamily="34" charset="0"/>
              <a:buChar char="•"/>
            </a:pPr>
            <a:r>
              <a:rPr lang="en-US" dirty="0"/>
              <a:t>All-cause mortality at 30d; 1, 3, 5, and 10 years</a:t>
            </a:r>
          </a:p>
          <a:p>
            <a:pPr marL="285750" indent="-285750">
              <a:buFont typeface="Arial" panose="020B0604020202020204" pitchFamily="34" charset="0"/>
              <a:buChar char="•"/>
            </a:pPr>
            <a:r>
              <a:rPr lang="en-US" dirty="0"/>
              <a:t>Focus: Effect of surgery on long-term outcomes</a:t>
            </a:r>
          </a:p>
        </p:txBody>
      </p:sp>
      <p:pic>
        <p:nvPicPr>
          <p:cNvPr id="15" name="Picture 14">
            <a:extLst>
              <a:ext uri="{FF2B5EF4-FFF2-40B4-BE49-F238E27FC236}">
                <a16:creationId xmlns:a16="http://schemas.microsoft.com/office/drawing/2014/main" id="{FFA2A158-AD4C-4D46-BF0C-F7F35782A8DC}"/>
              </a:ext>
            </a:extLst>
          </p:cNvPr>
          <p:cNvPicPr>
            <a:picLocks noChangeAspect="1"/>
          </p:cNvPicPr>
          <p:nvPr/>
        </p:nvPicPr>
        <p:blipFill>
          <a:blip r:embed="rId4"/>
          <a:stretch>
            <a:fillRect/>
          </a:stretch>
        </p:blipFill>
        <p:spPr>
          <a:xfrm>
            <a:off x="5830213" y="2081530"/>
            <a:ext cx="5634353" cy="3604161"/>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F13229D0-A273-C74C-9CBC-C6D13231E4CB}"/>
              </a:ext>
            </a:extLst>
          </p:cNvPr>
          <p:cNvSpPr/>
          <p:nvPr/>
        </p:nvSpPr>
        <p:spPr>
          <a:xfrm>
            <a:off x="5830213" y="4349262"/>
            <a:ext cx="5634353" cy="1019907"/>
          </a:xfrm>
          <a:prstGeom prst="rect">
            <a:avLst/>
          </a:pr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793461-8C92-5B47-992B-C63617E4B390}"/>
              </a:ext>
            </a:extLst>
          </p:cNvPr>
          <p:cNvSpPr txBox="1"/>
          <p:nvPr/>
        </p:nvSpPr>
        <p:spPr>
          <a:xfrm>
            <a:off x="5736429" y="5767754"/>
            <a:ext cx="5634353" cy="369332"/>
          </a:xfrm>
          <a:prstGeom prst="rect">
            <a:avLst/>
          </a:prstGeom>
          <a:noFill/>
        </p:spPr>
        <p:txBody>
          <a:bodyPr wrap="square" rtlCol="0">
            <a:spAutoFit/>
          </a:bodyPr>
          <a:lstStyle/>
          <a:p>
            <a:r>
              <a:rPr lang="en-US" dirty="0"/>
              <a:t>Surgery performed in 47% of IE episodes. </a:t>
            </a:r>
          </a:p>
        </p:txBody>
      </p:sp>
      <p:sp>
        <p:nvSpPr>
          <p:cNvPr id="18" name="TextBox 17">
            <a:extLst>
              <a:ext uri="{FF2B5EF4-FFF2-40B4-BE49-F238E27FC236}">
                <a16:creationId xmlns:a16="http://schemas.microsoft.com/office/drawing/2014/main" id="{7992E110-D748-1D42-A924-AE204B48D576}"/>
              </a:ext>
            </a:extLst>
          </p:cNvPr>
          <p:cNvSpPr txBox="1"/>
          <p:nvPr/>
        </p:nvSpPr>
        <p:spPr>
          <a:xfrm>
            <a:off x="0" y="6588369"/>
            <a:ext cx="4454769" cy="246221"/>
          </a:xfrm>
          <a:prstGeom prst="rect">
            <a:avLst/>
          </a:prstGeom>
          <a:noFill/>
        </p:spPr>
        <p:txBody>
          <a:bodyPr wrap="square" rtlCol="0">
            <a:spAutoFit/>
          </a:bodyPr>
          <a:lstStyle/>
          <a:p>
            <a:r>
              <a:rPr lang="en-US" sz="1000" dirty="0">
                <a:latin typeface="Century Gothic" panose="020B0502020202020204" pitchFamily="34" charset="0"/>
              </a:rPr>
              <a:t>Straw </a:t>
            </a:r>
            <a:r>
              <a:rPr lang="en-US" sz="1000" i="1" dirty="0">
                <a:latin typeface="Century Gothic" panose="020B0502020202020204" pitchFamily="34" charset="0"/>
              </a:rPr>
              <a:t>et al</a:t>
            </a:r>
            <a:r>
              <a:rPr lang="en-US" sz="1000" dirty="0">
                <a:latin typeface="Century Gothic" panose="020B0502020202020204" pitchFamily="34" charset="0"/>
              </a:rPr>
              <a:t>., CID. 2019.</a:t>
            </a:r>
          </a:p>
        </p:txBody>
      </p:sp>
    </p:spTree>
    <p:extLst>
      <p:ext uri="{BB962C8B-B14F-4D97-AF65-F5344CB8AC3E}">
        <p14:creationId xmlns:p14="http://schemas.microsoft.com/office/powerpoint/2010/main" val="398461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A711-420C-4349-96CE-7954DE171E63}"/>
              </a:ext>
            </a:extLst>
          </p:cNvPr>
          <p:cNvSpPr>
            <a:spLocks noGrp="1"/>
          </p:cNvSpPr>
          <p:nvPr>
            <p:ph type="title"/>
          </p:nvPr>
        </p:nvSpPr>
        <p:spPr/>
        <p:txBody>
          <a:bodyPr/>
          <a:lstStyle/>
          <a:p>
            <a:r>
              <a:rPr lang="en-US" dirty="0"/>
              <a:t>PWID IE: long-term outcomes</a:t>
            </a:r>
          </a:p>
        </p:txBody>
      </p:sp>
      <p:pic>
        <p:nvPicPr>
          <p:cNvPr id="5" name="Content Placeholder 4">
            <a:extLst>
              <a:ext uri="{FF2B5EF4-FFF2-40B4-BE49-F238E27FC236}">
                <a16:creationId xmlns:a16="http://schemas.microsoft.com/office/drawing/2014/main" id="{6AE2C93D-E2C5-F54F-BC47-DF951F591D1B}"/>
              </a:ext>
            </a:extLst>
          </p:cNvPr>
          <p:cNvPicPr>
            <a:picLocks noGrp="1" noChangeAspect="1"/>
          </p:cNvPicPr>
          <p:nvPr>
            <p:ph sz="quarter" idx="13"/>
          </p:nvPr>
        </p:nvPicPr>
        <p:blipFill>
          <a:blip r:embed="rId3"/>
          <a:stretch>
            <a:fillRect/>
          </a:stretch>
        </p:blipFill>
        <p:spPr>
          <a:xfrm>
            <a:off x="198667" y="233888"/>
            <a:ext cx="2310071" cy="76925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0DDEE72-E636-4944-A39A-5990BED16A08}"/>
              </a:ext>
            </a:extLst>
          </p:cNvPr>
          <p:cNvPicPr>
            <a:picLocks noChangeAspect="1"/>
          </p:cNvPicPr>
          <p:nvPr/>
        </p:nvPicPr>
        <p:blipFill>
          <a:blip r:embed="rId4"/>
          <a:stretch>
            <a:fillRect/>
          </a:stretch>
        </p:blipFill>
        <p:spPr>
          <a:xfrm>
            <a:off x="4323077" y="1850971"/>
            <a:ext cx="7048306" cy="459672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683A4A3-2E22-DD46-8782-1F6EEE7B14A8}"/>
              </a:ext>
            </a:extLst>
          </p:cNvPr>
          <p:cNvSpPr txBox="1"/>
          <p:nvPr/>
        </p:nvSpPr>
        <p:spPr>
          <a:xfrm>
            <a:off x="520209" y="2004646"/>
            <a:ext cx="3688376" cy="3416320"/>
          </a:xfrm>
          <a:prstGeom prst="rect">
            <a:avLst/>
          </a:prstGeom>
          <a:noFill/>
        </p:spPr>
        <p:txBody>
          <a:bodyPr wrap="square" rtlCol="0">
            <a:spAutoFit/>
          </a:bodyPr>
          <a:lstStyle/>
          <a:p>
            <a:r>
              <a:rPr lang="en-US" dirty="0">
                <a:solidFill>
                  <a:srgbClr val="FF2F92"/>
                </a:solidFill>
              </a:rPr>
              <a:t>SURVIVAL OF PWID WITH IE VS OTHER INFECTIONS</a:t>
            </a:r>
          </a:p>
          <a:p>
            <a:endParaRPr lang="en-US" dirty="0"/>
          </a:p>
          <a:p>
            <a:r>
              <a:rPr lang="en-US" dirty="0"/>
              <a:t>30-day mortality for PWID with IE was 15% (surgical mortality 8.5%)</a:t>
            </a:r>
          </a:p>
          <a:p>
            <a:endParaRPr lang="en-US" dirty="0"/>
          </a:p>
          <a:p>
            <a:r>
              <a:rPr lang="en-US" dirty="0"/>
              <a:t>Long-term survival is significantly reduced following an episode of IE compared to other infections</a:t>
            </a:r>
          </a:p>
          <a:p>
            <a:endParaRPr lang="en-US" dirty="0"/>
          </a:p>
          <a:p>
            <a:r>
              <a:rPr lang="en-US" dirty="0">
                <a:solidFill>
                  <a:srgbClr val="FF2F92"/>
                </a:solidFill>
              </a:rPr>
              <a:t>Less than 50% of PWID with IE were alive at 10-year post infection</a:t>
            </a:r>
          </a:p>
        </p:txBody>
      </p:sp>
      <p:sp>
        <p:nvSpPr>
          <p:cNvPr id="10" name="TextBox 9">
            <a:extLst>
              <a:ext uri="{FF2B5EF4-FFF2-40B4-BE49-F238E27FC236}">
                <a16:creationId xmlns:a16="http://schemas.microsoft.com/office/drawing/2014/main" id="{115F997B-F57B-CE48-A470-EA9D65097BC4}"/>
              </a:ext>
            </a:extLst>
          </p:cNvPr>
          <p:cNvSpPr txBox="1"/>
          <p:nvPr/>
        </p:nvSpPr>
        <p:spPr>
          <a:xfrm>
            <a:off x="0" y="6588369"/>
            <a:ext cx="4454769" cy="246221"/>
          </a:xfrm>
          <a:prstGeom prst="rect">
            <a:avLst/>
          </a:prstGeom>
          <a:noFill/>
        </p:spPr>
        <p:txBody>
          <a:bodyPr wrap="square" rtlCol="0">
            <a:spAutoFit/>
          </a:bodyPr>
          <a:lstStyle/>
          <a:p>
            <a:r>
              <a:rPr lang="en-US" sz="1000" dirty="0">
                <a:latin typeface="Century Gothic" panose="020B0502020202020204" pitchFamily="34" charset="0"/>
              </a:rPr>
              <a:t>Straw </a:t>
            </a:r>
            <a:r>
              <a:rPr lang="en-US" sz="1000" i="1" dirty="0">
                <a:latin typeface="Century Gothic" panose="020B0502020202020204" pitchFamily="34" charset="0"/>
              </a:rPr>
              <a:t>et al</a:t>
            </a:r>
            <a:r>
              <a:rPr lang="en-US" sz="1000" dirty="0">
                <a:latin typeface="Century Gothic" panose="020B0502020202020204" pitchFamily="34" charset="0"/>
              </a:rPr>
              <a:t>., CID. 2019.</a:t>
            </a:r>
          </a:p>
        </p:txBody>
      </p:sp>
    </p:spTree>
    <p:extLst>
      <p:ext uri="{BB962C8B-B14F-4D97-AF65-F5344CB8AC3E}">
        <p14:creationId xmlns:p14="http://schemas.microsoft.com/office/powerpoint/2010/main" val="378628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t>List the types of infections associated with injection drug use</a:t>
            </a:r>
          </a:p>
          <a:p>
            <a:r>
              <a:rPr lang="en-US" dirty="0"/>
              <a:t>List the features of infective endocarditis that influence morbidity/risk and describe standard and innovative treatments</a:t>
            </a:r>
          </a:p>
          <a:p>
            <a:r>
              <a:rPr lang="en-US" dirty="0"/>
              <a:t>Describe recommended testing for viral infections associated with IVDU</a:t>
            </a:r>
          </a:p>
          <a:p>
            <a:r>
              <a:rPr lang="en-US" dirty="0"/>
              <a:t>Interpret testing results for HCV, HBV, and HAV infections</a:t>
            </a:r>
          </a:p>
          <a:p>
            <a:r>
              <a:rPr lang="en-US" dirty="0"/>
              <a:t>Describe infection prevention strategies for people who inject drugs</a:t>
            </a:r>
          </a:p>
        </p:txBody>
      </p:sp>
    </p:spTree>
    <p:extLst>
      <p:ext uri="{BB962C8B-B14F-4D97-AF65-F5344CB8AC3E}">
        <p14:creationId xmlns:p14="http://schemas.microsoft.com/office/powerpoint/2010/main" val="961634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A711-420C-4349-96CE-7954DE171E63}"/>
              </a:ext>
            </a:extLst>
          </p:cNvPr>
          <p:cNvSpPr>
            <a:spLocks noGrp="1"/>
          </p:cNvSpPr>
          <p:nvPr>
            <p:ph type="title"/>
          </p:nvPr>
        </p:nvSpPr>
        <p:spPr/>
        <p:txBody>
          <a:bodyPr/>
          <a:lstStyle/>
          <a:p>
            <a:r>
              <a:rPr lang="en-US" dirty="0"/>
              <a:t>PWID IE: long-term outcomes</a:t>
            </a:r>
          </a:p>
        </p:txBody>
      </p:sp>
      <p:pic>
        <p:nvPicPr>
          <p:cNvPr id="5" name="Content Placeholder 4">
            <a:extLst>
              <a:ext uri="{FF2B5EF4-FFF2-40B4-BE49-F238E27FC236}">
                <a16:creationId xmlns:a16="http://schemas.microsoft.com/office/drawing/2014/main" id="{6AE2C93D-E2C5-F54F-BC47-DF951F591D1B}"/>
              </a:ext>
            </a:extLst>
          </p:cNvPr>
          <p:cNvPicPr>
            <a:picLocks noGrp="1" noChangeAspect="1"/>
          </p:cNvPicPr>
          <p:nvPr>
            <p:ph sz="quarter" idx="13"/>
          </p:nvPr>
        </p:nvPicPr>
        <p:blipFill>
          <a:blip r:embed="rId3"/>
          <a:stretch>
            <a:fillRect/>
          </a:stretch>
        </p:blipFill>
        <p:spPr>
          <a:xfrm>
            <a:off x="198667" y="233888"/>
            <a:ext cx="2310071" cy="76925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683A4A3-2E22-DD46-8782-1F6EEE7B14A8}"/>
              </a:ext>
            </a:extLst>
          </p:cNvPr>
          <p:cNvSpPr txBox="1"/>
          <p:nvPr/>
        </p:nvSpPr>
        <p:spPr>
          <a:xfrm>
            <a:off x="520209" y="2004646"/>
            <a:ext cx="3688376" cy="4247317"/>
          </a:xfrm>
          <a:prstGeom prst="rect">
            <a:avLst/>
          </a:prstGeom>
          <a:noFill/>
        </p:spPr>
        <p:txBody>
          <a:bodyPr wrap="square" rtlCol="0">
            <a:spAutoFit/>
          </a:bodyPr>
          <a:lstStyle/>
          <a:p>
            <a:r>
              <a:rPr lang="en-US" dirty="0">
                <a:solidFill>
                  <a:srgbClr val="FF2F92"/>
                </a:solidFill>
              </a:rPr>
              <a:t>SURVIVAL OF PWID WITH IE</a:t>
            </a:r>
          </a:p>
          <a:p>
            <a:r>
              <a:rPr lang="en-US" dirty="0">
                <a:solidFill>
                  <a:srgbClr val="FF2F92"/>
                </a:solidFill>
              </a:rPr>
              <a:t>Stratified by operated vs not operated</a:t>
            </a:r>
          </a:p>
          <a:p>
            <a:endParaRPr lang="en-US" dirty="0"/>
          </a:p>
          <a:p>
            <a:r>
              <a:rPr lang="en-US" dirty="0"/>
              <a:t>Trend toward reduced survival in the operated group</a:t>
            </a:r>
          </a:p>
          <a:p>
            <a:endParaRPr lang="en-US" dirty="0"/>
          </a:p>
          <a:p>
            <a:r>
              <a:rPr lang="en-US" dirty="0"/>
              <a:t>Of the 42 deaths in the PWID-IE group:</a:t>
            </a:r>
          </a:p>
          <a:p>
            <a:pPr marL="285750" indent="-285750">
              <a:buFont typeface="Arial" panose="020B0604020202020204" pitchFamily="34" charset="0"/>
              <a:buChar char="•"/>
            </a:pPr>
            <a:r>
              <a:rPr lang="en-US" dirty="0"/>
              <a:t>Cause of death identified for 38 patients</a:t>
            </a:r>
          </a:p>
          <a:p>
            <a:pPr marL="742950" lvl="1" indent="-285750">
              <a:buFont typeface="Arial" panose="020B0604020202020204" pitchFamily="34" charset="0"/>
              <a:buChar char="•"/>
            </a:pPr>
            <a:r>
              <a:rPr lang="en-US" dirty="0"/>
              <a:t>21 deaths due to IE</a:t>
            </a:r>
          </a:p>
          <a:p>
            <a:pPr marL="742950" lvl="1" indent="-285750">
              <a:buFont typeface="Arial" panose="020B0604020202020204" pitchFamily="34" charset="0"/>
              <a:buChar char="•"/>
            </a:pPr>
            <a:r>
              <a:rPr lang="en-US" dirty="0"/>
              <a:t>6 deaths due to overdose</a:t>
            </a:r>
          </a:p>
          <a:p>
            <a:pPr marL="742950" lvl="1" indent="-285750">
              <a:buFont typeface="Arial" panose="020B0604020202020204" pitchFamily="34" charset="0"/>
              <a:buChar char="•"/>
            </a:pPr>
            <a:r>
              <a:rPr lang="en-US" dirty="0"/>
              <a:t>4 deaths due to another infection</a:t>
            </a:r>
          </a:p>
        </p:txBody>
      </p:sp>
      <p:pic>
        <p:nvPicPr>
          <p:cNvPr id="6" name="Picture 5">
            <a:extLst>
              <a:ext uri="{FF2B5EF4-FFF2-40B4-BE49-F238E27FC236}">
                <a16:creationId xmlns:a16="http://schemas.microsoft.com/office/drawing/2014/main" id="{87A3A892-0F9D-6541-BB9C-AEC79C62463B}"/>
              </a:ext>
            </a:extLst>
          </p:cNvPr>
          <p:cNvPicPr>
            <a:picLocks noChangeAspect="1"/>
          </p:cNvPicPr>
          <p:nvPr/>
        </p:nvPicPr>
        <p:blipFill>
          <a:blip r:embed="rId4"/>
          <a:stretch>
            <a:fillRect/>
          </a:stretch>
        </p:blipFill>
        <p:spPr>
          <a:xfrm>
            <a:off x="4193406" y="1758460"/>
            <a:ext cx="7084820" cy="474540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6F5BD0E-6AC6-F64B-8542-4A40819F2C0B}"/>
              </a:ext>
            </a:extLst>
          </p:cNvPr>
          <p:cNvSpPr txBox="1"/>
          <p:nvPr/>
        </p:nvSpPr>
        <p:spPr>
          <a:xfrm>
            <a:off x="0" y="6588369"/>
            <a:ext cx="4454769" cy="246221"/>
          </a:xfrm>
          <a:prstGeom prst="rect">
            <a:avLst/>
          </a:prstGeom>
          <a:noFill/>
        </p:spPr>
        <p:txBody>
          <a:bodyPr wrap="square" rtlCol="0">
            <a:spAutoFit/>
          </a:bodyPr>
          <a:lstStyle/>
          <a:p>
            <a:r>
              <a:rPr lang="en-US" sz="1000" dirty="0">
                <a:latin typeface="Century Gothic" panose="020B0502020202020204" pitchFamily="34" charset="0"/>
              </a:rPr>
              <a:t>Straw </a:t>
            </a:r>
            <a:r>
              <a:rPr lang="en-US" sz="1000" i="1" dirty="0">
                <a:latin typeface="Century Gothic" panose="020B0502020202020204" pitchFamily="34" charset="0"/>
              </a:rPr>
              <a:t>et al</a:t>
            </a:r>
            <a:r>
              <a:rPr lang="en-US" sz="1000" dirty="0">
                <a:latin typeface="Century Gothic" panose="020B0502020202020204" pitchFamily="34" charset="0"/>
              </a:rPr>
              <a:t>., CID. 2019.</a:t>
            </a:r>
          </a:p>
        </p:txBody>
      </p:sp>
    </p:spTree>
    <p:extLst>
      <p:ext uri="{BB962C8B-B14F-4D97-AF65-F5344CB8AC3E}">
        <p14:creationId xmlns:p14="http://schemas.microsoft.com/office/powerpoint/2010/main" val="1649508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E2C93D-E2C5-F54F-BC47-DF951F591D1B}"/>
              </a:ext>
            </a:extLst>
          </p:cNvPr>
          <p:cNvPicPr>
            <a:picLocks noGrp="1" noChangeAspect="1"/>
          </p:cNvPicPr>
          <p:nvPr>
            <p:ph sz="quarter" idx="13"/>
          </p:nvPr>
        </p:nvPicPr>
        <p:blipFill>
          <a:blip r:embed="rId3"/>
          <a:stretch>
            <a:fillRect/>
          </a:stretch>
        </p:blipFill>
        <p:spPr>
          <a:xfrm>
            <a:off x="198667" y="233888"/>
            <a:ext cx="2310071" cy="76925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683A4A3-2E22-DD46-8782-1F6EEE7B14A8}"/>
              </a:ext>
            </a:extLst>
          </p:cNvPr>
          <p:cNvSpPr txBox="1"/>
          <p:nvPr/>
        </p:nvSpPr>
        <p:spPr>
          <a:xfrm>
            <a:off x="520208" y="2004646"/>
            <a:ext cx="3934561" cy="2246769"/>
          </a:xfrm>
          <a:prstGeom prst="rect">
            <a:avLst/>
          </a:prstGeom>
          <a:noFill/>
        </p:spPr>
        <p:txBody>
          <a:bodyPr wrap="square" rtlCol="0">
            <a:spAutoFit/>
          </a:bodyPr>
          <a:lstStyle/>
          <a:p>
            <a:r>
              <a:rPr lang="en-US" sz="2000" dirty="0">
                <a:solidFill>
                  <a:srgbClr val="FF2F92"/>
                </a:solidFill>
              </a:rPr>
              <a:t>LIMITATIONS:</a:t>
            </a:r>
          </a:p>
          <a:p>
            <a:pPr marL="285750" indent="-285750">
              <a:buFont typeface="Arial" panose="020B0604020202020204" pitchFamily="34" charset="0"/>
              <a:buChar char="•"/>
            </a:pPr>
            <a:r>
              <a:rPr lang="en-US" sz="2000" dirty="0"/>
              <a:t>Predominance of left-sided heart disease</a:t>
            </a:r>
          </a:p>
          <a:p>
            <a:pPr marL="285750" indent="-285750">
              <a:buFont typeface="Arial" panose="020B0604020202020204" pitchFamily="34" charset="0"/>
              <a:buChar char="•"/>
            </a:pPr>
            <a:r>
              <a:rPr lang="en-US" sz="2000" dirty="0"/>
              <a:t>Disease severity at outset for patients who underwent surgery</a:t>
            </a:r>
          </a:p>
          <a:p>
            <a:pPr marL="285750" indent="-285750">
              <a:buFont typeface="Arial" panose="020B0604020202020204" pitchFamily="34" charset="0"/>
              <a:buChar char="•"/>
            </a:pPr>
            <a:r>
              <a:rPr lang="en-US" sz="2000" dirty="0"/>
              <a:t>DID NOT collect data on specific SUD services provided</a:t>
            </a:r>
          </a:p>
        </p:txBody>
      </p:sp>
      <p:sp>
        <p:nvSpPr>
          <p:cNvPr id="7" name="TextBox 6">
            <a:extLst>
              <a:ext uri="{FF2B5EF4-FFF2-40B4-BE49-F238E27FC236}">
                <a16:creationId xmlns:a16="http://schemas.microsoft.com/office/drawing/2014/main" id="{BBE702E3-0787-6941-97BB-69AA23B4332F}"/>
              </a:ext>
            </a:extLst>
          </p:cNvPr>
          <p:cNvSpPr txBox="1"/>
          <p:nvPr/>
        </p:nvSpPr>
        <p:spPr>
          <a:xfrm>
            <a:off x="0" y="6588369"/>
            <a:ext cx="4454769" cy="246221"/>
          </a:xfrm>
          <a:prstGeom prst="rect">
            <a:avLst/>
          </a:prstGeom>
          <a:noFill/>
        </p:spPr>
        <p:txBody>
          <a:bodyPr wrap="square" rtlCol="0">
            <a:spAutoFit/>
          </a:bodyPr>
          <a:lstStyle/>
          <a:p>
            <a:r>
              <a:rPr lang="en-US" sz="1000" dirty="0">
                <a:latin typeface="Century Gothic" panose="020B0502020202020204" pitchFamily="34" charset="0"/>
              </a:rPr>
              <a:t>Straw </a:t>
            </a:r>
            <a:r>
              <a:rPr lang="en-US" sz="1000" i="1" dirty="0">
                <a:latin typeface="Century Gothic" panose="020B0502020202020204" pitchFamily="34" charset="0"/>
              </a:rPr>
              <a:t>et al</a:t>
            </a:r>
            <a:r>
              <a:rPr lang="en-US" sz="1000" dirty="0">
                <a:latin typeface="Century Gothic" panose="020B0502020202020204" pitchFamily="34" charset="0"/>
              </a:rPr>
              <a:t>., CID. 2019.</a:t>
            </a:r>
          </a:p>
        </p:txBody>
      </p:sp>
    </p:spTree>
    <p:extLst>
      <p:ext uri="{BB962C8B-B14F-4D97-AF65-F5344CB8AC3E}">
        <p14:creationId xmlns:p14="http://schemas.microsoft.com/office/powerpoint/2010/main" val="2368172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E2C93D-E2C5-F54F-BC47-DF951F591D1B}"/>
              </a:ext>
            </a:extLst>
          </p:cNvPr>
          <p:cNvPicPr>
            <a:picLocks noGrp="1" noChangeAspect="1"/>
          </p:cNvPicPr>
          <p:nvPr>
            <p:ph sz="quarter" idx="13"/>
          </p:nvPr>
        </p:nvPicPr>
        <p:blipFill>
          <a:blip r:embed="rId3"/>
          <a:stretch>
            <a:fillRect/>
          </a:stretch>
        </p:blipFill>
        <p:spPr>
          <a:xfrm>
            <a:off x="198667" y="233888"/>
            <a:ext cx="2310071" cy="76925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683A4A3-2E22-DD46-8782-1F6EEE7B14A8}"/>
              </a:ext>
            </a:extLst>
          </p:cNvPr>
          <p:cNvSpPr txBox="1"/>
          <p:nvPr/>
        </p:nvSpPr>
        <p:spPr>
          <a:xfrm>
            <a:off x="520208" y="2004646"/>
            <a:ext cx="3934561" cy="2246769"/>
          </a:xfrm>
          <a:prstGeom prst="rect">
            <a:avLst/>
          </a:prstGeom>
          <a:noFill/>
        </p:spPr>
        <p:txBody>
          <a:bodyPr wrap="square" rtlCol="0">
            <a:spAutoFit/>
          </a:bodyPr>
          <a:lstStyle/>
          <a:p>
            <a:r>
              <a:rPr lang="en-US" sz="2000" dirty="0">
                <a:solidFill>
                  <a:srgbClr val="FF2F92"/>
                </a:solidFill>
              </a:rPr>
              <a:t>LIMITATIONS:</a:t>
            </a:r>
          </a:p>
          <a:p>
            <a:pPr marL="285750" indent="-285750">
              <a:buFont typeface="Arial" panose="020B0604020202020204" pitchFamily="34" charset="0"/>
              <a:buChar char="•"/>
            </a:pPr>
            <a:r>
              <a:rPr lang="en-US" sz="2000" dirty="0"/>
              <a:t>Predominance of left-sided heart disease</a:t>
            </a:r>
          </a:p>
          <a:p>
            <a:pPr marL="285750" indent="-285750">
              <a:buFont typeface="Arial" panose="020B0604020202020204" pitchFamily="34" charset="0"/>
              <a:buChar char="•"/>
            </a:pPr>
            <a:r>
              <a:rPr lang="en-US" sz="2000" dirty="0"/>
              <a:t>Disease severity at outset for patients who underwent surgery</a:t>
            </a:r>
          </a:p>
          <a:p>
            <a:pPr marL="285750" indent="-285750">
              <a:buFont typeface="Arial" panose="020B0604020202020204" pitchFamily="34" charset="0"/>
              <a:buChar char="•"/>
            </a:pPr>
            <a:r>
              <a:rPr lang="en-US" sz="2000" dirty="0"/>
              <a:t>DID NOT collect data on specific SUD services provided</a:t>
            </a:r>
          </a:p>
        </p:txBody>
      </p:sp>
      <p:sp>
        <p:nvSpPr>
          <p:cNvPr id="7" name="TextBox 6">
            <a:extLst>
              <a:ext uri="{FF2B5EF4-FFF2-40B4-BE49-F238E27FC236}">
                <a16:creationId xmlns:a16="http://schemas.microsoft.com/office/drawing/2014/main" id="{BBE702E3-0787-6941-97BB-69AA23B4332F}"/>
              </a:ext>
            </a:extLst>
          </p:cNvPr>
          <p:cNvSpPr txBox="1"/>
          <p:nvPr/>
        </p:nvSpPr>
        <p:spPr>
          <a:xfrm>
            <a:off x="0" y="6588369"/>
            <a:ext cx="4454769" cy="246221"/>
          </a:xfrm>
          <a:prstGeom prst="rect">
            <a:avLst/>
          </a:prstGeom>
          <a:noFill/>
        </p:spPr>
        <p:txBody>
          <a:bodyPr wrap="square" rtlCol="0">
            <a:spAutoFit/>
          </a:bodyPr>
          <a:lstStyle/>
          <a:p>
            <a:r>
              <a:rPr lang="en-US" sz="1000" dirty="0">
                <a:latin typeface="Century Gothic" panose="020B0502020202020204" pitchFamily="34" charset="0"/>
              </a:rPr>
              <a:t>Straw </a:t>
            </a:r>
            <a:r>
              <a:rPr lang="en-US" sz="1000" i="1" dirty="0">
                <a:latin typeface="Century Gothic" panose="020B0502020202020204" pitchFamily="34" charset="0"/>
              </a:rPr>
              <a:t>et al</a:t>
            </a:r>
            <a:r>
              <a:rPr lang="en-US" sz="1000" dirty="0">
                <a:latin typeface="Century Gothic" panose="020B0502020202020204" pitchFamily="34" charset="0"/>
              </a:rPr>
              <a:t>., CID. 2019.</a:t>
            </a:r>
          </a:p>
        </p:txBody>
      </p:sp>
      <p:pic>
        <p:nvPicPr>
          <p:cNvPr id="8" name="Picture 7">
            <a:extLst>
              <a:ext uri="{FF2B5EF4-FFF2-40B4-BE49-F238E27FC236}">
                <a16:creationId xmlns:a16="http://schemas.microsoft.com/office/drawing/2014/main" id="{BF6F8CD9-AB06-004A-A064-1D095B2F4C28}"/>
              </a:ext>
            </a:extLst>
          </p:cNvPr>
          <p:cNvPicPr>
            <a:picLocks noChangeAspect="1"/>
          </p:cNvPicPr>
          <p:nvPr/>
        </p:nvPicPr>
        <p:blipFill>
          <a:blip r:embed="rId4"/>
          <a:stretch>
            <a:fillRect/>
          </a:stretch>
        </p:blipFill>
        <p:spPr>
          <a:xfrm>
            <a:off x="4783797" y="618517"/>
            <a:ext cx="6713673" cy="196426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385C48D-97A0-7841-9777-903F0A0B780E}"/>
              </a:ext>
            </a:extLst>
          </p:cNvPr>
          <p:cNvPicPr>
            <a:picLocks noChangeAspect="1"/>
          </p:cNvPicPr>
          <p:nvPr/>
        </p:nvPicPr>
        <p:blipFill>
          <a:blip r:embed="rId5"/>
          <a:stretch>
            <a:fillRect/>
          </a:stretch>
        </p:blipFill>
        <p:spPr>
          <a:xfrm>
            <a:off x="4783797" y="2851496"/>
            <a:ext cx="3530180" cy="172515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1675282-F09E-4D41-B0B1-ABC0F8BC5C0D}"/>
              </a:ext>
            </a:extLst>
          </p:cNvPr>
          <p:cNvPicPr>
            <a:picLocks noChangeAspect="1"/>
          </p:cNvPicPr>
          <p:nvPr/>
        </p:nvPicPr>
        <p:blipFill>
          <a:blip r:embed="rId6"/>
          <a:stretch>
            <a:fillRect/>
          </a:stretch>
        </p:blipFill>
        <p:spPr>
          <a:xfrm>
            <a:off x="8399535" y="2851496"/>
            <a:ext cx="3519975" cy="3103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0794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t>List the types of infections associated with injection drug use</a:t>
            </a:r>
          </a:p>
          <a:p>
            <a:r>
              <a:rPr lang="en-US" dirty="0">
                <a:solidFill>
                  <a:srgbClr val="FF2F92"/>
                </a:solidFill>
              </a:rPr>
              <a:t>List the features of infective endocarditis that influence morbidity/risk and describe standard and </a:t>
            </a:r>
            <a:r>
              <a:rPr lang="en-US" b="1" dirty="0">
                <a:solidFill>
                  <a:srgbClr val="FF2F92"/>
                </a:solidFill>
              </a:rPr>
              <a:t>innovative treatments</a:t>
            </a:r>
          </a:p>
          <a:p>
            <a:r>
              <a:rPr lang="en-US" dirty="0"/>
              <a:t>Describe recommended testing for viral infections associated with IVDU</a:t>
            </a:r>
          </a:p>
          <a:p>
            <a:r>
              <a:rPr lang="en-US" dirty="0"/>
              <a:t>Interpret testing results for HCV, HBV, and HAV infections</a:t>
            </a:r>
          </a:p>
          <a:p>
            <a:r>
              <a:rPr lang="en-US" dirty="0"/>
              <a:t>Describe infection prevention strategies for people who inject drugs</a:t>
            </a:r>
          </a:p>
        </p:txBody>
      </p:sp>
    </p:spTree>
    <p:extLst>
      <p:ext uri="{BB962C8B-B14F-4D97-AF65-F5344CB8AC3E}">
        <p14:creationId xmlns:p14="http://schemas.microsoft.com/office/powerpoint/2010/main" val="55664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DF1C97-D1F7-B440-AAD7-37205ECCAE09}"/>
              </a:ext>
            </a:extLst>
          </p:cNvPr>
          <p:cNvSpPr>
            <a:spLocks noGrp="1"/>
          </p:cNvSpPr>
          <p:nvPr>
            <p:ph type="title"/>
          </p:nvPr>
        </p:nvSpPr>
        <p:spPr/>
        <p:txBody>
          <a:bodyPr>
            <a:normAutofit/>
          </a:bodyPr>
          <a:lstStyle/>
          <a:p>
            <a:r>
              <a:rPr lang="en-US" sz="4000" dirty="0">
                <a:latin typeface="+mn-lt"/>
                <a:cs typeface="Calibri" panose="020F0502020204030204"/>
              </a:rPr>
              <a:t>OPAT: outpatient </a:t>
            </a:r>
            <a:br>
              <a:rPr lang="en-US" sz="4000" dirty="0">
                <a:latin typeface="+mn-lt"/>
                <a:cs typeface="Calibri" panose="020F0502020204030204"/>
              </a:rPr>
            </a:br>
            <a:r>
              <a:rPr lang="en-US" sz="4000" dirty="0">
                <a:latin typeface="+mn-lt"/>
                <a:cs typeface="Calibri" panose="020F0502020204030204"/>
              </a:rPr>
              <a:t>parenteral antibiotic therapy</a:t>
            </a:r>
          </a:p>
        </p:txBody>
      </p:sp>
      <p:sp>
        <p:nvSpPr>
          <p:cNvPr id="2" name="TextBox 1">
            <a:extLst>
              <a:ext uri="{FF2B5EF4-FFF2-40B4-BE49-F238E27FC236}">
                <a16:creationId xmlns:a16="http://schemas.microsoft.com/office/drawing/2014/main" id="{17872B72-7F97-9447-B287-6B5AA6D520FD}"/>
              </a:ext>
            </a:extLst>
          </p:cNvPr>
          <p:cNvSpPr txBox="1"/>
          <p:nvPr/>
        </p:nvSpPr>
        <p:spPr>
          <a:xfrm>
            <a:off x="373821" y="2070291"/>
            <a:ext cx="10696741" cy="400110"/>
          </a:xfrm>
          <a:prstGeom prst="rect">
            <a:avLst/>
          </a:prstGeom>
          <a:noFill/>
        </p:spPr>
        <p:txBody>
          <a:bodyPr wrap="square" rtlCol="0">
            <a:spAutoFit/>
          </a:bodyPr>
          <a:lstStyle/>
          <a:p>
            <a:r>
              <a:rPr lang="en-US" sz="2000" b="1" dirty="0">
                <a:solidFill>
                  <a:srgbClr val="FF2F92"/>
                </a:solidFill>
              </a:rPr>
              <a:t>WHY CONSIDER OPAT FOR PWID?</a:t>
            </a:r>
          </a:p>
        </p:txBody>
      </p:sp>
      <p:sp>
        <p:nvSpPr>
          <p:cNvPr id="3" name="TextBox 2">
            <a:extLst>
              <a:ext uri="{FF2B5EF4-FFF2-40B4-BE49-F238E27FC236}">
                <a16:creationId xmlns:a16="http://schemas.microsoft.com/office/drawing/2014/main" id="{252A3214-2A44-954E-9A6E-419B3C4E069B}"/>
              </a:ext>
            </a:extLst>
          </p:cNvPr>
          <p:cNvSpPr txBox="1"/>
          <p:nvPr/>
        </p:nvSpPr>
        <p:spPr>
          <a:xfrm>
            <a:off x="561474" y="2630905"/>
            <a:ext cx="11101137" cy="3139321"/>
          </a:xfrm>
          <a:prstGeom prst="rect">
            <a:avLst/>
          </a:prstGeom>
          <a:noFill/>
        </p:spPr>
        <p:txBody>
          <a:bodyPr wrap="square" rtlCol="0">
            <a:spAutoFit/>
          </a:bodyPr>
          <a:lstStyle/>
          <a:p>
            <a:pPr marL="342900" indent="-342900">
              <a:buFont typeface="Arial" panose="020B0604020202020204" pitchFamily="34" charset="0"/>
              <a:buChar char="•"/>
            </a:pPr>
            <a:r>
              <a:rPr lang="en-US" sz="2000" dirty="0"/>
              <a:t>Better for some patients</a:t>
            </a:r>
          </a:p>
          <a:p>
            <a:pPr marL="800100" lvl="1" indent="-342900">
              <a:buFont typeface="Arial" panose="020B0604020202020204" pitchFamily="34" charset="0"/>
              <a:buChar char="•"/>
            </a:pPr>
            <a:r>
              <a:rPr lang="en-US" sz="2000" dirty="0"/>
              <a:t>More restorative environment at discharge</a:t>
            </a:r>
          </a:p>
          <a:p>
            <a:pPr marL="800100" lvl="1" indent="-342900">
              <a:buFont typeface="Arial" panose="020B0604020202020204" pitchFamily="34" charset="0"/>
              <a:buChar char="•"/>
            </a:pPr>
            <a:r>
              <a:rPr lang="en-US" sz="2000" dirty="0"/>
              <a:t>Opportunity for treatment for SUD without delay in care</a:t>
            </a:r>
          </a:p>
          <a:p>
            <a:pPr marL="1257300" lvl="2" indent="-342900">
              <a:buFont typeface="Arial" panose="020B0604020202020204" pitchFamily="34" charset="0"/>
              <a:buChar char="•"/>
            </a:pPr>
            <a:r>
              <a:rPr lang="en-US" sz="2000" dirty="0"/>
              <a:t>Patients do not receive SUD treatment beyond Medication for Opioid Use Disorder (MOUD) at SNF</a:t>
            </a:r>
          </a:p>
          <a:p>
            <a:pPr marL="800100" lvl="1" indent="-342900">
              <a:buFont typeface="Arial" panose="020B0604020202020204" pitchFamily="34" charset="0"/>
              <a:buChar char="•"/>
            </a:pPr>
            <a:r>
              <a:rPr lang="en-US" sz="2000" dirty="0"/>
              <a:t>Opportunity for the patient to participate in his/her health care, leads to empowerment in early phases of recovery</a:t>
            </a:r>
          </a:p>
          <a:p>
            <a:pPr marL="342900" indent="-342900">
              <a:buFont typeface="Arial" panose="020B0604020202020204" pitchFamily="34" charset="0"/>
              <a:buChar char="•"/>
            </a:pPr>
            <a:r>
              <a:rPr lang="en-US" sz="2000" dirty="0"/>
              <a:t>Hospital/SNF days saved</a:t>
            </a:r>
          </a:p>
          <a:p>
            <a:pPr marL="342900" indent="-342900">
              <a:buFont typeface="Arial" panose="020B0604020202020204" pitchFamily="34" charset="0"/>
              <a:buChar char="•"/>
            </a:pPr>
            <a:r>
              <a:rPr lang="en-US" sz="2000" dirty="0"/>
              <a:t>Decreased risk of health care acquired infection</a:t>
            </a:r>
          </a:p>
          <a:p>
            <a:endParaRPr lang="en-US" dirty="0"/>
          </a:p>
        </p:txBody>
      </p:sp>
    </p:spTree>
    <p:extLst>
      <p:ext uri="{BB962C8B-B14F-4D97-AF65-F5344CB8AC3E}">
        <p14:creationId xmlns:p14="http://schemas.microsoft.com/office/powerpoint/2010/main" val="1195086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BA1E13-F059-4F4C-9A3F-2B4E264500EF}"/>
              </a:ext>
            </a:extLst>
          </p:cNvPr>
          <p:cNvSpPr txBox="1"/>
          <p:nvPr/>
        </p:nvSpPr>
        <p:spPr>
          <a:xfrm>
            <a:off x="373821" y="5614745"/>
            <a:ext cx="11221278" cy="646331"/>
          </a:xfrm>
          <a:prstGeom prst="rect">
            <a:avLst/>
          </a:prstGeom>
          <a:noFill/>
        </p:spPr>
        <p:txBody>
          <a:bodyPr wrap="square" rtlCol="0">
            <a:spAutoFit/>
          </a:bodyPr>
          <a:lstStyle/>
          <a:p>
            <a:r>
              <a:rPr lang="en-US" dirty="0"/>
              <a:t>Other observations: OPAT in PWID is increasingly common: 84% of OPAT centers internationally provide to PWID</a:t>
            </a:r>
          </a:p>
          <a:p>
            <a:r>
              <a:rPr lang="en-US" dirty="0"/>
              <a:t>Cost savings: estimated ~$11,000-25,000 per OPAT episode</a:t>
            </a:r>
          </a:p>
        </p:txBody>
      </p:sp>
      <p:pic>
        <p:nvPicPr>
          <p:cNvPr id="4" name="Picture 3">
            <a:extLst>
              <a:ext uri="{FF2B5EF4-FFF2-40B4-BE49-F238E27FC236}">
                <a16:creationId xmlns:a16="http://schemas.microsoft.com/office/drawing/2014/main" id="{9CB3AAA0-E6AF-DD4E-9081-53DF87CAD056}"/>
              </a:ext>
            </a:extLst>
          </p:cNvPr>
          <p:cNvPicPr>
            <a:picLocks noChangeAspect="1"/>
          </p:cNvPicPr>
          <p:nvPr/>
        </p:nvPicPr>
        <p:blipFill>
          <a:blip r:embed="rId3"/>
          <a:stretch>
            <a:fillRect/>
          </a:stretch>
        </p:blipFill>
        <p:spPr>
          <a:xfrm>
            <a:off x="149040" y="138295"/>
            <a:ext cx="2878529" cy="816348"/>
          </a:xfrm>
          <a:prstGeom prst="rect">
            <a:avLst/>
          </a:prstGeom>
          <a:ln>
            <a:noFill/>
          </a:ln>
          <a:effectLst>
            <a:outerShdw blurRad="292100" dist="139700" dir="2700000" algn="tl" rotWithShape="0">
              <a:srgbClr val="333333">
                <a:alpha val="65000"/>
              </a:srgbClr>
            </a:outerShdw>
          </a:effectLst>
        </p:spPr>
      </p:pic>
      <p:graphicFrame>
        <p:nvGraphicFramePr>
          <p:cNvPr id="7" name="Table 6">
            <a:extLst>
              <a:ext uri="{FF2B5EF4-FFF2-40B4-BE49-F238E27FC236}">
                <a16:creationId xmlns:a16="http://schemas.microsoft.com/office/drawing/2014/main" id="{2B9DBE44-3A3C-154A-A5E1-67264D3A3595}"/>
              </a:ext>
            </a:extLst>
          </p:cNvPr>
          <p:cNvGraphicFramePr>
            <a:graphicFrameLocks noGrp="1"/>
          </p:cNvGraphicFramePr>
          <p:nvPr>
            <p:extLst>
              <p:ext uri="{D42A27DB-BD31-4B8C-83A1-F6EECF244321}">
                <p14:modId xmlns:p14="http://schemas.microsoft.com/office/powerpoint/2010/main" val="1312682365"/>
              </p:ext>
            </p:extLst>
          </p:nvPr>
        </p:nvGraphicFramePr>
        <p:xfrm>
          <a:off x="376029" y="2937620"/>
          <a:ext cx="11420061" cy="2595880"/>
        </p:xfrm>
        <a:graphic>
          <a:graphicData uri="http://schemas.openxmlformats.org/drawingml/2006/table">
            <a:tbl>
              <a:tblPr firstRow="1" bandRow="1">
                <a:tableStyleId>{073A0DAA-6AF3-43AB-8588-CEC1D06C72B9}</a:tableStyleId>
              </a:tblPr>
              <a:tblGrid>
                <a:gridCol w="2683565">
                  <a:extLst>
                    <a:ext uri="{9D8B030D-6E8A-4147-A177-3AD203B41FA5}">
                      <a16:colId xmlns:a16="http://schemas.microsoft.com/office/drawing/2014/main" val="1034227272"/>
                    </a:ext>
                  </a:extLst>
                </a:gridCol>
                <a:gridCol w="4025348">
                  <a:extLst>
                    <a:ext uri="{9D8B030D-6E8A-4147-A177-3AD203B41FA5}">
                      <a16:colId xmlns:a16="http://schemas.microsoft.com/office/drawing/2014/main" val="3081901402"/>
                    </a:ext>
                  </a:extLst>
                </a:gridCol>
                <a:gridCol w="4711148">
                  <a:extLst>
                    <a:ext uri="{9D8B030D-6E8A-4147-A177-3AD203B41FA5}">
                      <a16:colId xmlns:a16="http://schemas.microsoft.com/office/drawing/2014/main" val="2534923892"/>
                    </a:ext>
                  </a:extLst>
                </a:gridCol>
              </a:tblGrid>
              <a:tr h="370840">
                <a:tc>
                  <a:txBody>
                    <a:bodyPr/>
                    <a:lstStyle/>
                    <a:p>
                      <a:r>
                        <a:rPr lang="en-US" dirty="0"/>
                        <a:t>Outcomes</a:t>
                      </a:r>
                    </a:p>
                  </a:txBody>
                  <a:tcPr/>
                </a:tc>
                <a:tc>
                  <a:txBody>
                    <a:bodyPr/>
                    <a:lstStyle/>
                    <a:p>
                      <a:r>
                        <a:rPr lang="en-US" dirty="0"/>
                        <a:t>PWID</a:t>
                      </a:r>
                    </a:p>
                  </a:txBody>
                  <a:tcPr/>
                </a:tc>
                <a:tc>
                  <a:txBody>
                    <a:bodyPr/>
                    <a:lstStyle/>
                    <a:p>
                      <a:r>
                        <a:rPr lang="en-US" dirty="0"/>
                        <a:t>Non-PWID</a:t>
                      </a:r>
                    </a:p>
                  </a:txBody>
                  <a:tcPr/>
                </a:tc>
                <a:extLst>
                  <a:ext uri="{0D108BD9-81ED-4DB2-BD59-A6C34878D82A}">
                    <a16:rowId xmlns:a16="http://schemas.microsoft.com/office/drawing/2014/main" val="1762620396"/>
                  </a:ext>
                </a:extLst>
              </a:tr>
              <a:tr h="370840">
                <a:tc>
                  <a:txBody>
                    <a:bodyPr/>
                    <a:lstStyle/>
                    <a:p>
                      <a:r>
                        <a:rPr lang="en-US" dirty="0"/>
                        <a:t>Experience</a:t>
                      </a:r>
                    </a:p>
                  </a:txBody>
                  <a:tcPr/>
                </a:tc>
                <a:tc>
                  <a:txBody>
                    <a:bodyPr/>
                    <a:lstStyle/>
                    <a:p>
                      <a:r>
                        <a:rPr lang="en-US" dirty="0"/>
                        <a:t>N = 800, 10 studies</a:t>
                      </a:r>
                    </a:p>
                  </a:txBody>
                  <a:tcPr/>
                </a:tc>
                <a:tc>
                  <a:txBody>
                    <a:bodyPr/>
                    <a:lstStyle/>
                    <a:p>
                      <a:r>
                        <a:rPr lang="en-US" dirty="0"/>
                        <a:t>N = &gt;60,000</a:t>
                      </a:r>
                    </a:p>
                  </a:txBody>
                  <a:tcPr/>
                </a:tc>
                <a:extLst>
                  <a:ext uri="{0D108BD9-81ED-4DB2-BD59-A6C34878D82A}">
                    <a16:rowId xmlns:a16="http://schemas.microsoft.com/office/drawing/2014/main" val="1333282302"/>
                  </a:ext>
                </a:extLst>
              </a:tr>
              <a:tr h="370840">
                <a:tc>
                  <a:txBody>
                    <a:bodyPr/>
                    <a:lstStyle/>
                    <a:p>
                      <a:r>
                        <a:rPr lang="en-US" dirty="0"/>
                        <a:t>Treatment completion</a:t>
                      </a:r>
                    </a:p>
                  </a:txBody>
                  <a:tcPr/>
                </a:tc>
                <a:tc>
                  <a:txBody>
                    <a:bodyPr/>
                    <a:lstStyle/>
                    <a:p>
                      <a:r>
                        <a:rPr lang="en-US" dirty="0"/>
                        <a:t>72-100% (&gt;80% in 9/10 studies)</a:t>
                      </a:r>
                    </a:p>
                  </a:txBody>
                  <a:tcPr/>
                </a:tc>
                <a:tc>
                  <a:txBody>
                    <a:bodyPr/>
                    <a:lstStyle/>
                    <a:p>
                      <a:r>
                        <a:rPr lang="en-US" dirty="0"/>
                        <a:t>80-90%</a:t>
                      </a:r>
                    </a:p>
                  </a:txBody>
                  <a:tcPr/>
                </a:tc>
                <a:extLst>
                  <a:ext uri="{0D108BD9-81ED-4DB2-BD59-A6C34878D82A}">
                    <a16:rowId xmlns:a16="http://schemas.microsoft.com/office/drawing/2014/main" val="877163213"/>
                  </a:ext>
                </a:extLst>
              </a:tr>
              <a:tr h="370840">
                <a:tc>
                  <a:txBody>
                    <a:bodyPr/>
                    <a:lstStyle/>
                    <a:p>
                      <a:r>
                        <a:rPr lang="en-US" dirty="0"/>
                        <a:t>Deaths</a:t>
                      </a:r>
                    </a:p>
                  </a:txBody>
                  <a:tcPr/>
                </a:tc>
                <a:tc>
                  <a:txBody>
                    <a:bodyPr/>
                    <a:lstStyle/>
                    <a:p>
                      <a:r>
                        <a:rPr lang="en-US" dirty="0"/>
                        <a:t>N = 8; 1% of total, 0-10% per study</a:t>
                      </a:r>
                    </a:p>
                  </a:txBody>
                  <a:tcPr/>
                </a:tc>
                <a:tc>
                  <a:txBody>
                    <a:bodyPr/>
                    <a:lstStyle/>
                    <a:p>
                      <a:r>
                        <a:rPr lang="en-US" dirty="0"/>
                        <a:t>0.1 – 0.4%</a:t>
                      </a:r>
                    </a:p>
                  </a:txBody>
                  <a:tcPr/>
                </a:tc>
                <a:extLst>
                  <a:ext uri="{0D108BD9-81ED-4DB2-BD59-A6C34878D82A}">
                    <a16:rowId xmlns:a16="http://schemas.microsoft.com/office/drawing/2014/main" val="3746748083"/>
                  </a:ext>
                </a:extLst>
              </a:tr>
              <a:tr h="370840">
                <a:tc>
                  <a:txBody>
                    <a:bodyPr/>
                    <a:lstStyle/>
                    <a:p>
                      <a:r>
                        <a:rPr lang="en-US" dirty="0"/>
                        <a:t>Readmission</a:t>
                      </a:r>
                    </a:p>
                  </a:txBody>
                  <a:tcPr/>
                </a:tc>
                <a:tc>
                  <a:txBody>
                    <a:bodyPr/>
                    <a:lstStyle/>
                    <a:p>
                      <a:r>
                        <a:rPr lang="en-US" dirty="0"/>
                        <a:t>~20%</a:t>
                      </a:r>
                    </a:p>
                  </a:txBody>
                  <a:tcPr/>
                </a:tc>
                <a:tc>
                  <a:txBody>
                    <a:bodyPr/>
                    <a:lstStyle/>
                    <a:p>
                      <a:r>
                        <a:rPr lang="en-US" dirty="0"/>
                        <a:t>3.6 – 12.6% (but 15.3 – 36% for SSTI, IE, OM)</a:t>
                      </a:r>
                    </a:p>
                  </a:txBody>
                  <a:tcPr/>
                </a:tc>
                <a:extLst>
                  <a:ext uri="{0D108BD9-81ED-4DB2-BD59-A6C34878D82A}">
                    <a16:rowId xmlns:a16="http://schemas.microsoft.com/office/drawing/2014/main" val="3429576739"/>
                  </a:ext>
                </a:extLst>
              </a:tr>
              <a:tr h="370840">
                <a:tc>
                  <a:txBody>
                    <a:bodyPr/>
                    <a:lstStyle/>
                    <a:p>
                      <a:r>
                        <a:rPr lang="en-US" dirty="0"/>
                        <a:t>PICC-related complications</a:t>
                      </a:r>
                    </a:p>
                  </a:txBody>
                  <a:tcPr/>
                </a:tc>
                <a:tc>
                  <a:txBody>
                    <a:bodyPr/>
                    <a:lstStyle/>
                    <a:p>
                      <a:r>
                        <a:rPr lang="en-US" dirty="0"/>
                        <a:t>0.75 – 4.2 per 1,000 line days</a:t>
                      </a:r>
                    </a:p>
                  </a:txBody>
                  <a:tcPr/>
                </a:tc>
                <a:tc>
                  <a:txBody>
                    <a:bodyPr/>
                    <a:lstStyle/>
                    <a:p>
                      <a:r>
                        <a:rPr lang="en-US" dirty="0"/>
                        <a:t>3.2 – 5.3 per 1,000 line days</a:t>
                      </a:r>
                    </a:p>
                  </a:txBody>
                  <a:tcPr/>
                </a:tc>
                <a:extLst>
                  <a:ext uri="{0D108BD9-81ED-4DB2-BD59-A6C34878D82A}">
                    <a16:rowId xmlns:a16="http://schemas.microsoft.com/office/drawing/2014/main" val="2035468237"/>
                  </a:ext>
                </a:extLst>
              </a:tr>
              <a:tr h="370840">
                <a:tc>
                  <a:txBody>
                    <a:bodyPr/>
                    <a:lstStyle/>
                    <a:p>
                      <a:r>
                        <a:rPr lang="en-US" dirty="0"/>
                        <a:t>PICC misuse</a:t>
                      </a:r>
                    </a:p>
                  </a:txBody>
                  <a:tcPr/>
                </a:tc>
                <a:tc>
                  <a:txBody>
                    <a:bodyPr/>
                    <a:lstStyle/>
                    <a:p>
                      <a:r>
                        <a:rPr lang="en-US" dirty="0"/>
                        <a:t>Very low rates (2% in 1/10 studies)</a:t>
                      </a:r>
                    </a:p>
                  </a:txBody>
                  <a:tcPr/>
                </a:tc>
                <a:tc>
                  <a:txBody>
                    <a:bodyPr/>
                    <a:lstStyle/>
                    <a:p>
                      <a:r>
                        <a:rPr lang="en-US" dirty="0"/>
                        <a:t>unreported</a:t>
                      </a:r>
                    </a:p>
                  </a:txBody>
                  <a:tcPr/>
                </a:tc>
                <a:extLst>
                  <a:ext uri="{0D108BD9-81ED-4DB2-BD59-A6C34878D82A}">
                    <a16:rowId xmlns:a16="http://schemas.microsoft.com/office/drawing/2014/main" val="117415849"/>
                  </a:ext>
                </a:extLst>
              </a:tr>
            </a:tbl>
          </a:graphicData>
        </a:graphic>
      </p:graphicFrame>
      <p:sp>
        <p:nvSpPr>
          <p:cNvPr id="8" name="TextBox 7">
            <a:extLst>
              <a:ext uri="{FF2B5EF4-FFF2-40B4-BE49-F238E27FC236}">
                <a16:creationId xmlns:a16="http://schemas.microsoft.com/office/drawing/2014/main" id="{76EC948D-9554-1948-8FCB-0925B30944D6}"/>
              </a:ext>
            </a:extLst>
          </p:cNvPr>
          <p:cNvSpPr txBox="1"/>
          <p:nvPr/>
        </p:nvSpPr>
        <p:spPr>
          <a:xfrm>
            <a:off x="0" y="6581001"/>
            <a:ext cx="5347252" cy="246221"/>
          </a:xfrm>
          <a:prstGeom prst="rect">
            <a:avLst/>
          </a:prstGeom>
          <a:noFill/>
        </p:spPr>
        <p:txBody>
          <a:bodyPr wrap="square" rtlCol="0">
            <a:spAutoFit/>
          </a:bodyPr>
          <a:lstStyle/>
          <a:p>
            <a:r>
              <a:rPr lang="en-US" sz="1000" dirty="0">
                <a:latin typeface="Century Gothic" panose="020B0502020202020204" pitchFamily="34" charset="0"/>
              </a:rPr>
              <a:t>Suzuki </a:t>
            </a:r>
            <a:r>
              <a:rPr lang="en-US" sz="1000" i="1" dirty="0">
                <a:latin typeface="Century Gothic" panose="020B0502020202020204" pitchFamily="34" charset="0"/>
              </a:rPr>
              <a:t>et al., </a:t>
            </a:r>
            <a:r>
              <a:rPr lang="en-US" sz="1000" dirty="0">
                <a:latin typeface="Century Gothic" panose="020B0502020202020204" pitchFamily="34" charset="0"/>
              </a:rPr>
              <a:t>2018 meta-analysis</a:t>
            </a:r>
          </a:p>
        </p:txBody>
      </p:sp>
      <p:sp>
        <p:nvSpPr>
          <p:cNvPr id="9" name="TextBox 8">
            <a:extLst>
              <a:ext uri="{FF2B5EF4-FFF2-40B4-BE49-F238E27FC236}">
                <a16:creationId xmlns:a16="http://schemas.microsoft.com/office/drawing/2014/main" id="{19B0F88A-0E1A-3642-84A2-E7246FBF2EAA}"/>
              </a:ext>
            </a:extLst>
          </p:cNvPr>
          <p:cNvSpPr txBox="1"/>
          <p:nvPr/>
        </p:nvSpPr>
        <p:spPr>
          <a:xfrm>
            <a:off x="373821" y="2613160"/>
            <a:ext cx="5307496" cy="307777"/>
          </a:xfrm>
          <a:prstGeom prst="rect">
            <a:avLst/>
          </a:prstGeom>
          <a:noFill/>
        </p:spPr>
        <p:txBody>
          <a:bodyPr wrap="square" rtlCol="0">
            <a:spAutoFit/>
          </a:bodyPr>
          <a:lstStyle/>
          <a:p>
            <a:r>
              <a:rPr lang="en-US" sz="1400" dirty="0"/>
              <a:t>PWID = People Who Inject Drugs</a:t>
            </a:r>
          </a:p>
        </p:txBody>
      </p:sp>
      <p:sp>
        <p:nvSpPr>
          <p:cNvPr id="10" name="Title 1">
            <a:extLst>
              <a:ext uri="{FF2B5EF4-FFF2-40B4-BE49-F238E27FC236}">
                <a16:creationId xmlns:a16="http://schemas.microsoft.com/office/drawing/2014/main" id="{29DF1C97-D1F7-B440-AAD7-37205ECCAE09}"/>
              </a:ext>
            </a:extLst>
          </p:cNvPr>
          <p:cNvSpPr>
            <a:spLocks noGrp="1"/>
          </p:cNvSpPr>
          <p:nvPr>
            <p:ph type="title"/>
          </p:nvPr>
        </p:nvSpPr>
        <p:spPr/>
        <p:txBody>
          <a:bodyPr>
            <a:normAutofit/>
          </a:bodyPr>
          <a:lstStyle/>
          <a:p>
            <a:r>
              <a:rPr lang="en-US" sz="4000" dirty="0">
                <a:latin typeface="+mn-lt"/>
                <a:cs typeface="Calibri" panose="020F0502020204030204"/>
              </a:rPr>
              <a:t>OPAT: outpatient </a:t>
            </a:r>
            <a:br>
              <a:rPr lang="en-US" sz="4000" dirty="0">
                <a:latin typeface="+mn-lt"/>
                <a:cs typeface="Calibri" panose="020F0502020204030204"/>
              </a:rPr>
            </a:br>
            <a:r>
              <a:rPr lang="en-US" sz="4000" dirty="0">
                <a:latin typeface="+mn-lt"/>
                <a:cs typeface="Calibri" panose="020F0502020204030204"/>
              </a:rPr>
              <a:t>parenteral antibiotic therapy</a:t>
            </a:r>
          </a:p>
        </p:txBody>
      </p:sp>
      <p:sp>
        <p:nvSpPr>
          <p:cNvPr id="2" name="TextBox 1">
            <a:extLst>
              <a:ext uri="{FF2B5EF4-FFF2-40B4-BE49-F238E27FC236}">
                <a16:creationId xmlns:a16="http://schemas.microsoft.com/office/drawing/2014/main" id="{17872B72-7F97-9447-B287-6B5AA6D520FD}"/>
              </a:ext>
            </a:extLst>
          </p:cNvPr>
          <p:cNvSpPr txBox="1"/>
          <p:nvPr/>
        </p:nvSpPr>
        <p:spPr>
          <a:xfrm>
            <a:off x="373821" y="2070291"/>
            <a:ext cx="10696741" cy="400110"/>
          </a:xfrm>
          <a:prstGeom prst="rect">
            <a:avLst/>
          </a:prstGeom>
          <a:noFill/>
        </p:spPr>
        <p:txBody>
          <a:bodyPr wrap="square" rtlCol="0">
            <a:spAutoFit/>
          </a:bodyPr>
          <a:lstStyle/>
          <a:p>
            <a:r>
              <a:rPr lang="en-US" sz="2000" b="1" dirty="0">
                <a:solidFill>
                  <a:srgbClr val="FF2F92"/>
                </a:solidFill>
              </a:rPr>
              <a:t>OPAT IN PWID VS NON-PWID</a:t>
            </a:r>
          </a:p>
        </p:txBody>
      </p:sp>
    </p:spTree>
    <p:extLst>
      <p:ext uri="{BB962C8B-B14F-4D97-AF65-F5344CB8AC3E}">
        <p14:creationId xmlns:p14="http://schemas.microsoft.com/office/powerpoint/2010/main" val="202180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EC948D-9554-1948-8FCB-0925B30944D6}"/>
              </a:ext>
            </a:extLst>
          </p:cNvPr>
          <p:cNvSpPr txBox="1"/>
          <p:nvPr/>
        </p:nvSpPr>
        <p:spPr>
          <a:xfrm>
            <a:off x="0" y="6581001"/>
            <a:ext cx="5347252" cy="246221"/>
          </a:xfrm>
          <a:prstGeom prst="rect">
            <a:avLst/>
          </a:prstGeom>
          <a:noFill/>
        </p:spPr>
        <p:txBody>
          <a:bodyPr wrap="square" rtlCol="0">
            <a:spAutoFit/>
          </a:bodyPr>
          <a:lstStyle/>
          <a:p>
            <a:r>
              <a:rPr lang="en-US" sz="1000" dirty="0" err="1">
                <a:latin typeface="Century Gothic" panose="020B0502020202020204" pitchFamily="34" charset="0"/>
              </a:rPr>
              <a:t>D’Couto</a:t>
            </a:r>
            <a:r>
              <a:rPr lang="en-US" sz="1000" dirty="0">
                <a:latin typeface="Century Gothic" panose="020B0502020202020204" pitchFamily="34" charset="0"/>
              </a:rPr>
              <a:t> </a:t>
            </a:r>
            <a:r>
              <a:rPr lang="en-US" sz="1000" i="1" dirty="0">
                <a:latin typeface="Century Gothic" panose="020B0502020202020204" pitchFamily="34" charset="0"/>
              </a:rPr>
              <a:t>et al., </a:t>
            </a:r>
            <a:r>
              <a:rPr lang="en-US" sz="1000" dirty="0">
                <a:latin typeface="Century Gothic" panose="020B0502020202020204" pitchFamily="34" charset="0"/>
              </a:rPr>
              <a:t>2018</a:t>
            </a:r>
          </a:p>
        </p:txBody>
      </p:sp>
      <p:pic>
        <p:nvPicPr>
          <p:cNvPr id="5" name="Picture 4">
            <a:extLst>
              <a:ext uri="{FF2B5EF4-FFF2-40B4-BE49-F238E27FC236}">
                <a16:creationId xmlns:a16="http://schemas.microsoft.com/office/drawing/2014/main" id="{003C2BB0-D2D7-3B40-A55C-31E8A9B9230F}"/>
              </a:ext>
            </a:extLst>
          </p:cNvPr>
          <p:cNvPicPr>
            <a:picLocks noChangeAspect="1"/>
          </p:cNvPicPr>
          <p:nvPr/>
        </p:nvPicPr>
        <p:blipFill>
          <a:blip r:embed="rId3"/>
          <a:stretch>
            <a:fillRect/>
          </a:stretch>
        </p:blipFill>
        <p:spPr>
          <a:xfrm>
            <a:off x="177800" y="172421"/>
            <a:ext cx="2855843" cy="908543"/>
          </a:xfrm>
          <a:prstGeom prst="rect">
            <a:avLst/>
          </a:prstGeom>
          <a:ln>
            <a:noFill/>
          </a:ln>
          <a:effectLst>
            <a:outerShdw blurRad="292100" dist="139700" dir="2700000" algn="tl" rotWithShape="0">
              <a:srgbClr val="333333">
                <a:alpha val="65000"/>
              </a:srgbClr>
            </a:outerShdw>
          </a:effectLst>
        </p:spPr>
      </p:pic>
      <p:graphicFrame>
        <p:nvGraphicFramePr>
          <p:cNvPr id="9" name="Table 8">
            <a:extLst>
              <a:ext uri="{FF2B5EF4-FFF2-40B4-BE49-F238E27FC236}">
                <a16:creationId xmlns:a16="http://schemas.microsoft.com/office/drawing/2014/main" id="{C3B6EDB1-6599-CD4F-9A29-23B938C49674}"/>
              </a:ext>
            </a:extLst>
          </p:cNvPr>
          <p:cNvGraphicFramePr>
            <a:graphicFrameLocks noGrp="1"/>
          </p:cNvGraphicFramePr>
          <p:nvPr>
            <p:extLst>
              <p:ext uri="{D42A27DB-BD31-4B8C-83A1-F6EECF244321}">
                <p14:modId xmlns:p14="http://schemas.microsoft.com/office/powerpoint/2010/main" val="2737153155"/>
              </p:ext>
            </p:extLst>
          </p:nvPr>
        </p:nvGraphicFramePr>
        <p:xfrm>
          <a:off x="285474" y="3058672"/>
          <a:ext cx="11621052" cy="2865120"/>
        </p:xfrm>
        <a:graphic>
          <a:graphicData uri="http://schemas.openxmlformats.org/drawingml/2006/table">
            <a:tbl>
              <a:tblPr firstRow="1" bandRow="1">
                <a:tableStyleId>{073A0DAA-6AF3-43AB-8588-CEC1D06C72B9}</a:tableStyleId>
              </a:tblPr>
              <a:tblGrid>
                <a:gridCol w="2905263">
                  <a:extLst>
                    <a:ext uri="{9D8B030D-6E8A-4147-A177-3AD203B41FA5}">
                      <a16:colId xmlns:a16="http://schemas.microsoft.com/office/drawing/2014/main" val="2713920453"/>
                    </a:ext>
                  </a:extLst>
                </a:gridCol>
                <a:gridCol w="2427633">
                  <a:extLst>
                    <a:ext uri="{9D8B030D-6E8A-4147-A177-3AD203B41FA5}">
                      <a16:colId xmlns:a16="http://schemas.microsoft.com/office/drawing/2014/main" val="2987957864"/>
                    </a:ext>
                  </a:extLst>
                </a:gridCol>
                <a:gridCol w="2613991">
                  <a:extLst>
                    <a:ext uri="{9D8B030D-6E8A-4147-A177-3AD203B41FA5}">
                      <a16:colId xmlns:a16="http://schemas.microsoft.com/office/drawing/2014/main" val="1763480149"/>
                    </a:ext>
                  </a:extLst>
                </a:gridCol>
                <a:gridCol w="3674165">
                  <a:extLst>
                    <a:ext uri="{9D8B030D-6E8A-4147-A177-3AD203B41FA5}">
                      <a16:colId xmlns:a16="http://schemas.microsoft.com/office/drawing/2014/main" val="2465543588"/>
                    </a:ext>
                  </a:extLst>
                </a:gridCol>
              </a:tblGrid>
              <a:tr h="370840">
                <a:tc>
                  <a:txBody>
                    <a:bodyPr/>
                    <a:lstStyle/>
                    <a:p>
                      <a:endParaRPr lang="en-US" dirty="0"/>
                    </a:p>
                  </a:txBody>
                  <a:tcPr/>
                </a:tc>
                <a:tc>
                  <a:txBody>
                    <a:bodyPr/>
                    <a:lstStyle/>
                    <a:p>
                      <a:pPr algn="ctr"/>
                      <a:r>
                        <a:rPr lang="en-US" dirty="0"/>
                        <a:t>Discharged to Home (n=21)</a:t>
                      </a:r>
                    </a:p>
                  </a:txBody>
                  <a:tcPr/>
                </a:tc>
                <a:tc>
                  <a:txBody>
                    <a:bodyPr/>
                    <a:lstStyle/>
                    <a:p>
                      <a:pPr algn="ctr"/>
                      <a:r>
                        <a:rPr lang="en-US" dirty="0"/>
                        <a:t>Discharged to SNF/IPR (n=31)</a:t>
                      </a:r>
                    </a:p>
                  </a:txBody>
                  <a:tcPr/>
                </a:tc>
                <a:tc>
                  <a:txBody>
                    <a:bodyPr/>
                    <a:lstStyle/>
                    <a:p>
                      <a:pPr algn="ctr"/>
                      <a:r>
                        <a:rPr lang="en-US" dirty="0"/>
                        <a:t>P-value (Fisher’s exact test)</a:t>
                      </a:r>
                    </a:p>
                  </a:txBody>
                  <a:tcPr/>
                </a:tc>
                <a:extLst>
                  <a:ext uri="{0D108BD9-81ED-4DB2-BD59-A6C34878D82A}">
                    <a16:rowId xmlns:a16="http://schemas.microsoft.com/office/drawing/2014/main" val="4043733317"/>
                  </a:ext>
                </a:extLst>
              </a:tr>
              <a:tr h="370840">
                <a:tc>
                  <a:txBody>
                    <a:bodyPr/>
                    <a:lstStyle/>
                    <a:p>
                      <a:r>
                        <a:rPr lang="en-US" dirty="0"/>
                        <a:t>Any complication</a:t>
                      </a:r>
                    </a:p>
                  </a:txBody>
                  <a:tcPr/>
                </a:tc>
                <a:tc>
                  <a:txBody>
                    <a:bodyPr/>
                    <a:lstStyle/>
                    <a:p>
                      <a:pPr algn="ctr"/>
                      <a:r>
                        <a:rPr lang="en-US" dirty="0"/>
                        <a:t>4</a:t>
                      </a:r>
                    </a:p>
                  </a:txBody>
                  <a:tcPr/>
                </a:tc>
                <a:tc>
                  <a:txBody>
                    <a:bodyPr/>
                    <a:lstStyle/>
                    <a:p>
                      <a:pPr algn="ctr"/>
                      <a:r>
                        <a:rPr lang="en-US" dirty="0"/>
                        <a:t>11</a:t>
                      </a:r>
                    </a:p>
                  </a:txBody>
                  <a:tcPr/>
                </a:tc>
                <a:tc>
                  <a:txBody>
                    <a:bodyPr/>
                    <a:lstStyle/>
                    <a:p>
                      <a:pPr algn="ctr"/>
                      <a:r>
                        <a:rPr lang="en-US" dirty="0"/>
                        <a:t>0.23</a:t>
                      </a:r>
                    </a:p>
                  </a:txBody>
                  <a:tcPr/>
                </a:tc>
                <a:extLst>
                  <a:ext uri="{0D108BD9-81ED-4DB2-BD59-A6C34878D82A}">
                    <a16:rowId xmlns:a16="http://schemas.microsoft.com/office/drawing/2014/main" val="2050432391"/>
                  </a:ext>
                </a:extLst>
              </a:tr>
              <a:tr h="370840">
                <a:tc>
                  <a:txBody>
                    <a:bodyPr/>
                    <a:lstStyle/>
                    <a:p>
                      <a:r>
                        <a:rPr lang="en-US" dirty="0"/>
                        <a:t>Line complication</a:t>
                      </a:r>
                    </a:p>
                  </a:txBody>
                  <a:tcPr/>
                </a:tc>
                <a:tc>
                  <a:txBody>
                    <a:bodyPr/>
                    <a:lstStyle/>
                    <a:p>
                      <a:pPr algn="ctr"/>
                      <a:r>
                        <a:rPr lang="en-US" dirty="0"/>
                        <a:t>1</a:t>
                      </a:r>
                    </a:p>
                  </a:txBody>
                  <a:tcPr/>
                </a:tc>
                <a:tc>
                  <a:txBody>
                    <a:bodyPr/>
                    <a:lstStyle/>
                    <a:p>
                      <a:pPr algn="ctr"/>
                      <a:r>
                        <a:rPr lang="en-US" dirty="0"/>
                        <a:t>5</a:t>
                      </a:r>
                    </a:p>
                  </a:txBody>
                  <a:tcPr/>
                </a:tc>
                <a:tc>
                  <a:txBody>
                    <a:bodyPr/>
                    <a:lstStyle/>
                    <a:p>
                      <a:pPr algn="ctr"/>
                      <a:r>
                        <a:rPr lang="en-US" dirty="0"/>
                        <a:t>0.38</a:t>
                      </a:r>
                    </a:p>
                  </a:txBody>
                  <a:tcPr/>
                </a:tc>
                <a:extLst>
                  <a:ext uri="{0D108BD9-81ED-4DB2-BD59-A6C34878D82A}">
                    <a16:rowId xmlns:a16="http://schemas.microsoft.com/office/drawing/2014/main" val="1665076123"/>
                  </a:ext>
                </a:extLst>
              </a:tr>
              <a:tr h="370840">
                <a:tc>
                  <a:txBody>
                    <a:bodyPr/>
                    <a:lstStyle/>
                    <a:p>
                      <a:r>
                        <a:rPr lang="en-US" dirty="0"/>
                        <a:t>Injection drug use relapse</a:t>
                      </a:r>
                    </a:p>
                  </a:txBody>
                  <a:tcPr/>
                </a:tc>
                <a:tc>
                  <a:txBody>
                    <a:bodyPr/>
                    <a:lstStyle/>
                    <a:p>
                      <a:pPr algn="ctr"/>
                      <a:r>
                        <a:rPr lang="en-US" dirty="0"/>
                        <a:t>1</a:t>
                      </a:r>
                    </a:p>
                  </a:txBody>
                  <a:tcPr/>
                </a:tc>
                <a:tc>
                  <a:txBody>
                    <a:bodyPr/>
                    <a:lstStyle/>
                    <a:p>
                      <a:pPr algn="ctr"/>
                      <a:r>
                        <a:rPr lang="en-US" dirty="0"/>
                        <a:t>5</a:t>
                      </a:r>
                    </a:p>
                  </a:txBody>
                  <a:tcPr/>
                </a:tc>
                <a:tc>
                  <a:txBody>
                    <a:bodyPr/>
                    <a:lstStyle/>
                    <a:p>
                      <a:pPr algn="ctr"/>
                      <a:r>
                        <a:rPr lang="en-US" dirty="0"/>
                        <a:t>0.38</a:t>
                      </a:r>
                    </a:p>
                  </a:txBody>
                  <a:tcPr/>
                </a:tc>
                <a:extLst>
                  <a:ext uri="{0D108BD9-81ED-4DB2-BD59-A6C34878D82A}">
                    <a16:rowId xmlns:a16="http://schemas.microsoft.com/office/drawing/2014/main" val="353559700"/>
                  </a:ext>
                </a:extLst>
              </a:tr>
              <a:tr h="370840">
                <a:tc>
                  <a:txBody>
                    <a:bodyPr/>
                    <a:lstStyle/>
                    <a:p>
                      <a:r>
                        <a:rPr lang="en-US" dirty="0"/>
                        <a:t>Loss to follow-up</a:t>
                      </a:r>
                    </a:p>
                  </a:txBody>
                  <a:tcPr/>
                </a:tc>
                <a:tc>
                  <a:txBody>
                    <a:bodyPr/>
                    <a:lstStyle/>
                    <a:p>
                      <a:pPr algn="ctr"/>
                      <a:r>
                        <a:rPr lang="en-US" dirty="0"/>
                        <a:t>1</a:t>
                      </a:r>
                    </a:p>
                  </a:txBody>
                  <a:tcPr/>
                </a:tc>
                <a:tc>
                  <a:txBody>
                    <a:bodyPr/>
                    <a:lstStyle/>
                    <a:p>
                      <a:pPr algn="ctr"/>
                      <a:r>
                        <a:rPr lang="en-US" dirty="0"/>
                        <a:t>4</a:t>
                      </a:r>
                    </a:p>
                  </a:txBody>
                  <a:tcPr/>
                </a:tc>
                <a:tc>
                  <a:txBody>
                    <a:bodyPr/>
                    <a:lstStyle/>
                    <a:p>
                      <a:pPr algn="ctr"/>
                      <a:r>
                        <a:rPr lang="en-US" dirty="0"/>
                        <a:t>0.64</a:t>
                      </a:r>
                    </a:p>
                  </a:txBody>
                  <a:tcPr/>
                </a:tc>
                <a:extLst>
                  <a:ext uri="{0D108BD9-81ED-4DB2-BD59-A6C34878D82A}">
                    <a16:rowId xmlns:a16="http://schemas.microsoft.com/office/drawing/2014/main" val="1840004160"/>
                  </a:ext>
                </a:extLst>
              </a:tr>
              <a:tr h="370840">
                <a:tc>
                  <a:txBody>
                    <a:bodyPr/>
                    <a:lstStyle/>
                    <a:p>
                      <a:r>
                        <a:rPr lang="en-US" dirty="0"/>
                        <a:t>Readmission</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0.72</a:t>
                      </a:r>
                    </a:p>
                  </a:txBody>
                  <a:tcPr/>
                </a:tc>
                <a:extLst>
                  <a:ext uri="{0D108BD9-81ED-4DB2-BD59-A6C34878D82A}">
                    <a16:rowId xmlns:a16="http://schemas.microsoft.com/office/drawing/2014/main" val="585531772"/>
                  </a:ext>
                </a:extLst>
              </a:tr>
              <a:tr h="370840">
                <a:tc>
                  <a:txBody>
                    <a:bodyPr/>
                    <a:lstStyle/>
                    <a:p>
                      <a:r>
                        <a:rPr lang="en-US" dirty="0"/>
                        <a:t>Death</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0.40</a:t>
                      </a:r>
                    </a:p>
                  </a:txBody>
                  <a:tcPr/>
                </a:tc>
                <a:extLst>
                  <a:ext uri="{0D108BD9-81ED-4DB2-BD59-A6C34878D82A}">
                    <a16:rowId xmlns:a16="http://schemas.microsoft.com/office/drawing/2014/main" val="1548554396"/>
                  </a:ext>
                </a:extLst>
              </a:tr>
            </a:tbl>
          </a:graphicData>
        </a:graphic>
      </p:graphicFrame>
      <p:sp>
        <p:nvSpPr>
          <p:cNvPr id="11" name="TextBox 10">
            <a:extLst>
              <a:ext uri="{FF2B5EF4-FFF2-40B4-BE49-F238E27FC236}">
                <a16:creationId xmlns:a16="http://schemas.microsoft.com/office/drawing/2014/main" id="{165F1066-193B-AC46-9D8E-9EDF6DDF64D1}"/>
              </a:ext>
            </a:extLst>
          </p:cNvPr>
          <p:cNvSpPr txBox="1"/>
          <p:nvPr/>
        </p:nvSpPr>
        <p:spPr>
          <a:xfrm>
            <a:off x="285474" y="2689340"/>
            <a:ext cx="9137926" cy="369332"/>
          </a:xfrm>
          <a:prstGeom prst="rect">
            <a:avLst/>
          </a:prstGeom>
          <a:noFill/>
        </p:spPr>
        <p:txBody>
          <a:bodyPr wrap="square" rtlCol="0">
            <a:spAutoFit/>
          </a:bodyPr>
          <a:lstStyle/>
          <a:p>
            <a:r>
              <a:rPr lang="en-US" b="1" dirty="0"/>
              <a:t>TABLE 2: OUTCOMES OF PATIENTS DISCHARGED TO HOME VERSUS REHABILITATION</a:t>
            </a:r>
          </a:p>
        </p:txBody>
      </p:sp>
      <p:sp>
        <p:nvSpPr>
          <p:cNvPr id="2" name="TextBox 1">
            <a:extLst>
              <a:ext uri="{FF2B5EF4-FFF2-40B4-BE49-F238E27FC236}">
                <a16:creationId xmlns:a16="http://schemas.microsoft.com/office/drawing/2014/main" id="{51CBC90B-9D9C-6B4B-8C3C-4DD2B8AD9372}"/>
              </a:ext>
            </a:extLst>
          </p:cNvPr>
          <p:cNvSpPr txBox="1"/>
          <p:nvPr/>
        </p:nvSpPr>
        <p:spPr>
          <a:xfrm>
            <a:off x="317558" y="2277979"/>
            <a:ext cx="9137926" cy="400110"/>
          </a:xfrm>
          <a:prstGeom prst="rect">
            <a:avLst/>
          </a:prstGeom>
          <a:noFill/>
        </p:spPr>
        <p:txBody>
          <a:bodyPr wrap="square" rtlCol="0">
            <a:spAutoFit/>
          </a:bodyPr>
          <a:lstStyle/>
          <a:p>
            <a:r>
              <a:rPr lang="en-US" sz="2000" b="1" dirty="0">
                <a:solidFill>
                  <a:srgbClr val="FF2F92"/>
                </a:solidFill>
              </a:rPr>
              <a:t>PWID: OPAT VS SNF</a:t>
            </a:r>
          </a:p>
        </p:txBody>
      </p:sp>
      <p:sp>
        <p:nvSpPr>
          <p:cNvPr id="10" name="Title 1">
            <a:extLst>
              <a:ext uri="{FF2B5EF4-FFF2-40B4-BE49-F238E27FC236}">
                <a16:creationId xmlns:a16="http://schemas.microsoft.com/office/drawing/2014/main" id="{DC7F2C44-7161-1F4D-B286-E5C96FD62BDA}"/>
              </a:ext>
            </a:extLst>
          </p:cNvPr>
          <p:cNvSpPr>
            <a:spLocks noGrp="1"/>
          </p:cNvSpPr>
          <p:nvPr>
            <p:ph type="title"/>
          </p:nvPr>
        </p:nvSpPr>
        <p:spPr>
          <a:xfrm>
            <a:off x="913775" y="618517"/>
            <a:ext cx="10364451" cy="1596177"/>
          </a:xfrm>
        </p:spPr>
        <p:txBody>
          <a:bodyPr>
            <a:normAutofit/>
          </a:bodyPr>
          <a:lstStyle/>
          <a:p>
            <a:r>
              <a:rPr lang="en-US" sz="4000" dirty="0">
                <a:latin typeface="+mn-lt"/>
                <a:cs typeface="Calibri" panose="020F0502020204030204"/>
              </a:rPr>
              <a:t>OPAT: outpatient </a:t>
            </a:r>
            <a:br>
              <a:rPr lang="en-US" sz="4000" dirty="0">
                <a:latin typeface="+mn-lt"/>
                <a:cs typeface="Calibri" panose="020F0502020204030204"/>
              </a:rPr>
            </a:br>
            <a:r>
              <a:rPr lang="en-US" sz="4000" dirty="0">
                <a:latin typeface="+mn-lt"/>
                <a:cs typeface="Calibri" panose="020F0502020204030204"/>
              </a:rPr>
              <a:t>parenteral antibiotic therapy</a:t>
            </a:r>
          </a:p>
        </p:txBody>
      </p:sp>
    </p:spTree>
    <p:extLst>
      <p:ext uri="{BB962C8B-B14F-4D97-AF65-F5344CB8AC3E}">
        <p14:creationId xmlns:p14="http://schemas.microsoft.com/office/powerpoint/2010/main" val="3583276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A2D306-0C92-274E-9157-9413C523346E}"/>
              </a:ext>
            </a:extLst>
          </p:cNvPr>
          <p:cNvSpPr>
            <a:spLocks noGrp="1"/>
          </p:cNvSpPr>
          <p:nvPr>
            <p:ph type="title"/>
          </p:nvPr>
        </p:nvSpPr>
        <p:spPr>
          <a:xfrm>
            <a:off x="913775" y="618517"/>
            <a:ext cx="10364451" cy="1596177"/>
          </a:xfrm>
        </p:spPr>
        <p:txBody>
          <a:bodyPr/>
          <a:lstStyle/>
          <a:p>
            <a:r>
              <a:rPr lang="en-US" dirty="0"/>
              <a:t>Aspiration </a:t>
            </a:r>
            <a:r>
              <a:rPr lang="en-US" dirty="0" err="1"/>
              <a:t>vegectomy</a:t>
            </a:r>
            <a:r>
              <a:rPr lang="en-US" dirty="0"/>
              <a:t> with </a:t>
            </a:r>
            <a:br>
              <a:rPr lang="en-US" dirty="0"/>
            </a:br>
            <a:r>
              <a:rPr lang="en-US" dirty="0" err="1"/>
              <a:t>veno</a:t>
            </a:r>
            <a:r>
              <a:rPr lang="en-US" dirty="0"/>
              <a:t>-venous bypass </a:t>
            </a:r>
          </a:p>
        </p:txBody>
      </p:sp>
      <p:sp>
        <p:nvSpPr>
          <p:cNvPr id="9" name="TextBox 8">
            <a:extLst>
              <a:ext uri="{FF2B5EF4-FFF2-40B4-BE49-F238E27FC236}">
                <a16:creationId xmlns:a16="http://schemas.microsoft.com/office/drawing/2014/main" id="{F707A8F1-3141-CB4B-959B-CF14B8B7F0E6}"/>
              </a:ext>
            </a:extLst>
          </p:cNvPr>
          <p:cNvSpPr txBox="1"/>
          <p:nvPr/>
        </p:nvSpPr>
        <p:spPr>
          <a:xfrm>
            <a:off x="619307" y="2196614"/>
            <a:ext cx="4944073" cy="2554545"/>
          </a:xfrm>
          <a:prstGeom prst="rect">
            <a:avLst/>
          </a:prstGeom>
          <a:noFill/>
        </p:spPr>
        <p:txBody>
          <a:bodyPr wrap="square" rtlCol="0">
            <a:spAutoFit/>
          </a:bodyPr>
          <a:lstStyle/>
          <a:p>
            <a:r>
              <a:rPr lang="en-US" sz="2000" b="1" dirty="0">
                <a:solidFill>
                  <a:srgbClr val="FF2F92"/>
                </a:solidFill>
              </a:rPr>
              <a:t>ANGIOVAC (</a:t>
            </a:r>
            <a:r>
              <a:rPr lang="en-US" sz="2000" b="1" dirty="0" err="1">
                <a:solidFill>
                  <a:srgbClr val="FF2F92"/>
                </a:solidFill>
              </a:rPr>
              <a:t>Angiodynamics</a:t>
            </a:r>
            <a:r>
              <a:rPr lang="en-US" sz="2000" b="1" dirty="0">
                <a:solidFill>
                  <a:srgbClr val="FF2F92"/>
                </a:solidFill>
              </a:rPr>
              <a:t>, USA)</a:t>
            </a:r>
          </a:p>
          <a:p>
            <a:pPr marL="342900" indent="-342900">
              <a:buFont typeface="Arial" panose="020B0604020202020204" pitchFamily="34" charset="0"/>
              <a:buChar char="•"/>
            </a:pPr>
            <a:r>
              <a:rPr lang="en-US" sz="2000" dirty="0"/>
              <a:t>FDA approved in 2014 for removal of intravascular thrombi</a:t>
            </a:r>
          </a:p>
          <a:p>
            <a:pPr marL="342900" indent="-342900">
              <a:buFont typeface="Arial" panose="020B0604020202020204" pitchFamily="34" charset="0"/>
              <a:buChar char="•"/>
            </a:pPr>
            <a:r>
              <a:rPr lang="en-US" sz="2000" dirty="0"/>
              <a:t>System: </a:t>
            </a:r>
          </a:p>
          <a:p>
            <a:pPr marL="800100" lvl="1" indent="-342900">
              <a:buFont typeface="Arial" panose="020B0604020202020204" pitchFamily="34" charset="0"/>
              <a:buChar char="•"/>
            </a:pPr>
            <a:r>
              <a:rPr lang="en-US" sz="2000" dirty="0"/>
              <a:t>Venous drainage cannula</a:t>
            </a:r>
          </a:p>
          <a:p>
            <a:pPr marL="800100" lvl="1" indent="-342900">
              <a:buFont typeface="Arial" panose="020B0604020202020204" pitchFamily="34" charset="0"/>
              <a:buChar char="•"/>
            </a:pPr>
            <a:r>
              <a:rPr lang="en-US" sz="2000" dirty="0"/>
              <a:t>Venous return cannula</a:t>
            </a:r>
          </a:p>
          <a:p>
            <a:pPr marL="800100" lvl="1" indent="-342900">
              <a:buFont typeface="Arial" panose="020B0604020202020204" pitchFamily="34" charset="0"/>
              <a:buChar char="•"/>
            </a:pPr>
            <a:r>
              <a:rPr lang="en-US" sz="2000" dirty="0"/>
              <a:t>Connected by vacuum system with bubble filter</a:t>
            </a:r>
          </a:p>
        </p:txBody>
      </p:sp>
      <p:pic>
        <p:nvPicPr>
          <p:cNvPr id="11" name="Picture 10">
            <a:extLst>
              <a:ext uri="{FF2B5EF4-FFF2-40B4-BE49-F238E27FC236}">
                <a16:creationId xmlns:a16="http://schemas.microsoft.com/office/drawing/2014/main" id="{9DC56D5D-F249-8B4C-B198-EC912DBE34DF}"/>
              </a:ext>
            </a:extLst>
          </p:cNvPr>
          <p:cNvPicPr>
            <a:picLocks noChangeAspect="1"/>
          </p:cNvPicPr>
          <p:nvPr/>
        </p:nvPicPr>
        <p:blipFill>
          <a:blip r:embed="rId3"/>
          <a:stretch>
            <a:fillRect/>
          </a:stretch>
        </p:blipFill>
        <p:spPr>
          <a:xfrm>
            <a:off x="6763914" y="2196614"/>
            <a:ext cx="4880502" cy="41315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DE6ED22-2C1E-564B-961C-10421B4AE005}"/>
              </a:ext>
            </a:extLst>
          </p:cNvPr>
          <p:cNvPicPr>
            <a:picLocks noChangeAspect="1"/>
          </p:cNvPicPr>
          <p:nvPr/>
        </p:nvPicPr>
        <p:blipFill>
          <a:blip r:embed="rId4"/>
          <a:stretch>
            <a:fillRect/>
          </a:stretch>
        </p:blipFill>
        <p:spPr>
          <a:xfrm>
            <a:off x="5908753" y="2451893"/>
            <a:ext cx="1943568" cy="696203"/>
          </a:xfrm>
          <a:prstGeom prst="rect">
            <a:avLst/>
          </a:prstGeom>
        </p:spPr>
      </p:pic>
    </p:spTree>
    <p:extLst>
      <p:ext uri="{BB962C8B-B14F-4D97-AF65-F5344CB8AC3E}">
        <p14:creationId xmlns:p14="http://schemas.microsoft.com/office/powerpoint/2010/main" val="79204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A2D306-0C92-274E-9157-9413C523346E}"/>
              </a:ext>
            </a:extLst>
          </p:cNvPr>
          <p:cNvSpPr>
            <a:spLocks noGrp="1"/>
          </p:cNvSpPr>
          <p:nvPr>
            <p:ph type="title"/>
          </p:nvPr>
        </p:nvSpPr>
        <p:spPr>
          <a:xfrm>
            <a:off x="913775" y="618517"/>
            <a:ext cx="10364451" cy="1596177"/>
          </a:xfrm>
        </p:spPr>
        <p:txBody>
          <a:bodyPr/>
          <a:lstStyle/>
          <a:p>
            <a:r>
              <a:rPr lang="en-US" dirty="0"/>
              <a:t>Aspiration </a:t>
            </a:r>
            <a:r>
              <a:rPr lang="en-US" dirty="0" err="1"/>
              <a:t>vegectomy</a:t>
            </a:r>
            <a:r>
              <a:rPr lang="en-US" dirty="0"/>
              <a:t> with </a:t>
            </a:r>
            <a:br>
              <a:rPr lang="en-US" dirty="0"/>
            </a:br>
            <a:r>
              <a:rPr lang="en-US" dirty="0" err="1"/>
              <a:t>veno</a:t>
            </a:r>
            <a:r>
              <a:rPr lang="en-US" dirty="0"/>
              <a:t>-venous bypass </a:t>
            </a:r>
          </a:p>
        </p:txBody>
      </p:sp>
      <p:sp>
        <p:nvSpPr>
          <p:cNvPr id="9" name="TextBox 8">
            <a:extLst>
              <a:ext uri="{FF2B5EF4-FFF2-40B4-BE49-F238E27FC236}">
                <a16:creationId xmlns:a16="http://schemas.microsoft.com/office/drawing/2014/main" id="{F707A8F1-3141-CB4B-959B-CF14B8B7F0E6}"/>
              </a:ext>
            </a:extLst>
          </p:cNvPr>
          <p:cNvSpPr txBox="1"/>
          <p:nvPr/>
        </p:nvSpPr>
        <p:spPr>
          <a:xfrm>
            <a:off x="619307" y="2196614"/>
            <a:ext cx="4944073" cy="2554545"/>
          </a:xfrm>
          <a:prstGeom prst="rect">
            <a:avLst/>
          </a:prstGeom>
          <a:noFill/>
        </p:spPr>
        <p:txBody>
          <a:bodyPr wrap="square" rtlCol="0">
            <a:spAutoFit/>
          </a:bodyPr>
          <a:lstStyle/>
          <a:p>
            <a:r>
              <a:rPr lang="en-US" sz="2000" b="1" dirty="0">
                <a:solidFill>
                  <a:srgbClr val="FF2F92"/>
                </a:solidFill>
              </a:rPr>
              <a:t>ANGIOVAC (</a:t>
            </a:r>
            <a:r>
              <a:rPr lang="en-US" sz="2000" b="1" dirty="0" err="1">
                <a:solidFill>
                  <a:srgbClr val="FF2F92"/>
                </a:solidFill>
              </a:rPr>
              <a:t>Angiodynamics</a:t>
            </a:r>
            <a:r>
              <a:rPr lang="en-US" sz="2000" b="1" dirty="0">
                <a:solidFill>
                  <a:srgbClr val="FF2F92"/>
                </a:solidFill>
              </a:rPr>
              <a:t>, USA)</a:t>
            </a:r>
          </a:p>
          <a:p>
            <a:pPr marL="342900" indent="-342900">
              <a:buFont typeface="Arial" panose="020B0604020202020204" pitchFamily="34" charset="0"/>
              <a:buChar char="•"/>
            </a:pPr>
            <a:r>
              <a:rPr lang="en-US" sz="2000" dirty="0"/>
              <a:t>FDA approved in 2014 for removal of intravascular thrombi</a:t>
            </a:r>
          </a:p>
          <a:p>
            <a:pPr marL="342900" indent="-342900">
              <a:buFont typeface="Arial" panose="020B0604020202020204" pitchFamily="34" charset="0"/>
              <a:buChar char="•"/>
            </a:pPr>
            <a:r>
              <a:rPr lang="en-US" sz="2000" dirty="0"/>
              <a:t>System: </a:t>
            </a:r>
          </a:p>
          <a:p>
            <a:pPr marL="800100" lvl="1" indent="-342900">
              <a:buFont typeface="Arial" panose="020B0604020202020204" pitchFamily="34" charset="0"/>
              <a:buChar char="•"/>
            </a:pPr>
            <a:r>
              <a:rPr lang="en-US" sz="2000" dirty="0"/>
              <a:t>Venous drainage cannula</a:t>
            </a:r>
          </a:p>
          <a:p>
            <a:pPr marL="800100" lvl="1" indent="-342900">
              <a:buFont typeface="Arial" panose="020B0604020202020204" pitchFamily="34" charset="0"/>
              <a:buChar char="•"/>
            </a:pPr>
            <a:r>
              <a:rPr lang="en-US" sz="2000" dirty="0"/>
              <a:t>Venous return cannula</a:t>
            </a:r>
          </a:p>
          <a:p>
            <a:pPr marL="800100" lvl="1" indent="-342900">
              <a:buFont typeface="Arial" panose="020B0604020202020204" pitchFamily="34" charset="0"/>
              <a:buChar char="•"/>
            </a:pPr>
            <a:r>
              <a:rPr lang="en-US" sz="2000" dirty="0"/>
              <a:t>Connected by vacuum system with bubble filter</a:t>
            </a:r>
          </a:p>
        </p:txBody>
      </p:sp>
      <p:pic>
        <p:nvPicPr>
          <p:cNvPr id="11" name="Picture 10">
            <a:extLst>
              <a:ext uri="{FF2B5EF4-FFF2-40B4-BE49-F238E27FC236}">
                <a16:creationId xmlns:a16="http://schemas.microsoft.com/office/drawing/2014/main" id="{9DC56D5D-F249-8B4C-B198-EC912DBE34DF}"/>
              </a:ext>
            </a:extLst>
          </p:cNvPr>
          <p:cNvPicPr>
            <a:picLocks noChangeAspect="1"/>
          </p:cNvPicPr>
          <p:nvPr/>
        </p:nvPicPr>
        <p:blipFill>
          <a:blip r:embed="rId3"/>
          <a:stretch>
            <a:fillRect/>
          </a:stretch>
        </p:blipFill>
        <p:spPr>
          <a:xfrm>
            <a:off x="6763914" y="2196614"/>
            <a:ext cx="4880502" cy="413159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DE6ED22-2C1E-564B-961C-10421B4AE005}"/>
              </a:ext>
            </a:extLst>
          </p:cNvPr>
          <p:cNvPicPr>
            <a:picLocks noChangeAspect="1"/>
          </p:cNvPicPr>
          <p:nvPr/>
        </p:nvPicPr>
        <p:blipFill>
          <a:blip r:embed="rId4"/>
          <a:stretch>
            <a:fillRect/>
          </a:stretch>
        </p:blipFill>
        <p:spPr>
          <a:xfrm>
            <a:off x="5908753" y="2451893"/>
            <a:ext cx="1943568" cy="696203"/>
          </a:xfrm>
          <a:prstGeom prst="rect">
            <a:avLst/>
          </a:prstGeom>
        </p:spPr>
      </p:pic>
      <p:pic>
        <p:nvPicPr>
          <p:cNvPr id="7" name="Picture 6">
            <a:extLst>
              <a:ext uri="{FF2B5EF4-FFF2-40B4-BE49-F238E27FC236}">
                <a16:creationId xmlns:a16="http://schemas.microsoft.com/office/drawing/2014/main" id="{FB3094A1-3100-F540-8FA2-7155E6E5EAAD}"/>
              </a:ext>
            </a:extLst>
          </p:cNvPr>
          <p:cNvPicPr>
            <a:picLocks noChangeAspect="1"/>
          </p:cNvPicPr>
          <p:nvPr/>
        </p:nvPicPr>
        <p:blipFill>
          <a:blip r:embed="rId5"/>
          <a:stretch>
            <a:fillRect/>
          </a:stretch>
        </p:blipFill>
        <p:spPr>
          <a:xfrm rot="7178120">
            <a:off x="4879442" y="4021196"/>
            <a:ext cx="2433116" cy="182483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06D5D13-228F-A043-BD31-5EAE152496EB}"/>
              </a:ext>
            </a:extLst>
          </p:cNvPr>
          <p:cNvSpPr txBox="1"/>
          <p:nvPr/>
        </p:nvSpPr>
        <p:spPr>
          <a:xfrm>
            <a:off x="4686210" y="6328211"/>
            <a:ext cx="1650124" cy="400110"/>
          </a:xfrm>
          <a:prstGeom prst="rect">
            <a:avLst/>
          </a:prstGeom>
          <a:noFill/>
        </p:spPr>
        <p:txBody>
          <a:bodyPr wrap="square" rtlCol="0">
            <a:spAutoFit/>
          </a:bodyPr>
          <a:lstStyle/>
          <a:p>
            <a:r>
              <a:rPr lang="en-US" sz="1000" dirty="0">
                <a:latin typeface="Century Gothic" panose="020B0502020202020204" pitchFamily="34" charset="0"/>
              </a:rPr>
              <a:t>Photo courtesy of </a:t>
            </a:r>
          </a:p>
          <a:p>
            <a:r>
              <a:rPr lang="en-US" sz="1000" dirty="0">
                <a:latin typeface="Century Gothic" panose="020B0502020202020204" pitchFamily="34" charset="0"/>
              </a:rPr>
              <a:t>Dr. Travis Richardson</a:t>
            </a:r>
          </a:p>
        </p:txBody>
      </p:sp>
    </p:spTree>
    <p:extLst>
      <p:ext uri="{BB962C8B-B14F-4D97-AF65-F5344CB8AC3E}">
        <p14:creationId xmlns:p14="http://schemas.microsoft.com/office/powerpoint/2010/main" val="409290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E1483-2B5D-8E47-B594-1B36F13478D9}"/>
              </a:ext>
            </a:extLst>
          </p:cNvPr>
          <p:cNvSpPr/>
          <p:nvPr/>
        </p:nvSpPr>
        <p:spPr>
          <a:xfrm>
            <a:off x="495300" y="2110947"/>
            <a:ext cx="11201400" cy="4401205"/>
          </a:xfrm>
          <a:prstGeom prst="rect">
            <a:avLst/>
          </a:prstGeom>
        </p:spPr>
        <p:txBody>
          <a:bodyPr wrap="square">
            <a:spAutoFit/>
          </a:bodyPr>
          <a:lstStyle/>
          <a:p>
            <a:r>
              <a:rPr lang="en-US" sz="2000" b="1" dirty="0">
                <a:solidFill>
                  <a:srgbClr val="FF2F92"/>
                </a:solidFill>
                <a:ea typeface="Times New Roman" panose="02020603050405020304" pitchFamily="18" charset="0"/>
              </a:rPr>
              <a:t>ANGIOVAC FOR RIGHT-SIDED VEGETATIONS AS PART OF SURGICAL-SPARING MANAGEMENT OF RIGHT-SIDED IE:</a:t>
            </a:r>
          </a:p>
          <a:p>
            <a:endParaRPr lang="en-US" sz="600" dirty="0">
              <a:solidFill>
                <a:srgbClr val="FF2F92"/>
              </a:solidFill>
              <a:ea typeface="Times New Roman" panose="02020603050405020304" pitchFamily="18" charset="0"/>
            </a:endParaRPr>
          </a:p>
          <a:p>
            <a:pPr marL="342900" marR="0" lvl="0" indent="-342900">
              <a:spcBef>
                <a:spcPts val="0"/>
              </a:spcBef>
              <a:spcAft>
                <a:spcPts val="0"/>
              </a:spcAft>
              <a:buFont typeface="Symbol" pitchFamily="2" charset="2"/>
              <a:buChar char=""/>
            </a:pPr>
            <a:r>
              <a:rPr lang="en-US" dirty="0">
                <a:ea typeface="Calibri" panose="020F0502020204030204" pitchFamily="34" charset="0"/>
                <a:cs typeface="Times New Roman" panose="02020603050405020304" pitchFamily="18" charset="0"/>
              </a:rPr>
              <a:t>George </a:t>
            </a:r>
            <a:r>
              <a:rPr lang="en-US" i="1" dirty="0">
                <a:ea typeface="Calibri" panose="020F0502020204030204" pitchFamily="34" charset="0"/>
                <a:cs typeface="Times New Roman" panose="02020603050405020304" pitchFamily="18" charset="0"/>
              </a:rPr>
              <a:t>et al.</a:t>
            </a:r>
            <a:r>
              <a:rPr lang="en-US" dirty="0">
                <a:ea typeface="Calibri" panose="020F0502020204030204" pitchFamily="34" charset="0"/>
                <a:cs typeface="Times New Roman" panose="02020603050405020304" pitchFamily="18" charset="0"/>
              </a:rPr>
              <a:t>: 33 patients with TV IE underwent debulking of large vegetations (2.1 +/- 0.7 cm) with reduction of vegetation size observed in 61% of cases and 91% patients discharged home.</a:t>
            </a: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ea typeface="Calibri" panose="020F0502020204030204" pitchFamily="34" charset="0"/>
                <a:cs typeface="Times New Roman" panose="02020603050405020304" pitchFamily="18" charset="0"/>
              </a:rPr>
              <a:t>Parmar </a:t>
            </a:r>
            <a:r>
              <a:rPr lang="en-US" i="1" dirty="0">
                <a:ea typeface="Calibri" panose="020F0502020204030204" pitchFamily="34" charset="0"/>
                <a:cs typeface="Times New Roman" panose="02020603050405020304" pitchFamily="18" charset="0"/>
              </a:rPr>
              <a:t>et al.</a:t>
            </a:r>
            <a:r>
              <a:rPr lang="en-US" dirty="0">
                <a:ea typeface="Calibri" panose="020F0502020204030204" pitchFamily="34" charset="0"/>
                <a:cs typeface="Times New Roman" panose="02020603050405020304" pitchFamily="18" charset="0"/>
              </a:rPr>
              <a:t>: case report of a 49-year-old PWID with a 2.5 x 1.2 cm MSSA TV vegetation who underwent </a:t>
            </a:r>
            <a:r>
              <a:rPr lang="en-US" dirty="0" err="1">
                <a:ea typeface="Calibri" panose="020F0502020204030204" pitchFamily="34" charset="0"/>
                <a:cs typeface="Times New Roman" panose="02020603050405020304" pitchFamily="18" charset="0"/>
              </a:rPr>
              <a:t>Angiovac</a:t>
            </a:r>
            <a:r>
              <a:rPr lang="en-US" dirty="0">
                <a:ea typeface="Calibri" panose="020F0502020204030204" pitchFamily="34" charset="0"/>
                <a:cs typeface="Times New Roman" panose="02020603050405020304" pitchFamily="18" charset="0"/>
              </a:rPr>
              <a:t> thrombectomy. Residual vegetation was 0.8 x 0.6 cm vegetation and the patient was successfully treated with antibiotics.</a:t>
            </a: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err="1">
                <a:ea typeface="Calibri" panose="020F0502020204030204" pitchFamily="34" charset="0"/>
                <a:cs typeface="Times New Roman" panose="02020603050405020304" pitchFamily="18" charset="0"/>
              </a:rPr>
              <a:t>Schaerf</a:t>
            </a:r>
            <a:r>
              <a:rPr lang="en-US" dirty="0">
                <a:ea typeface="Calibri" panose="020F0502020204030204" pitchFamily="34" charset="0"/>
                <a:cs typeface="Times New Roman" panose="02020603050405020304" pitchFamily="18" charset="0"/>
              </a:rPr>
              <a:t> </a:t>
            </a:r>
            <a:r>
              <a:rPr lang="en-US" i="1" dirty="0">
                <a:ea typeface="Calibri" panose="020F0502020204030204" pitchFamily="34" charset="0"/>
                <a:cs typeface="Times New Roman" panose="02020603050405020304" pitchFamily="18" charset="0"/>
              </a:rPr>
              <a:t>et al.</a:t>
            </a:r>
            <a:r>
              <a:rPr lang="en-US" dirty="0">
                <a:ea typeface="Calibri" panose="020F0502020204030204" pitchFamily="34" charset="0"/>
                <a:cs typeface="Times New Roman" panose="02020603050405020304" pitchFamily="18" charset="0"/>
              </a:rPr>
              <a:t>: 20 patients with device-related IE treated with </a:t>
            </a:r>
            <a:r>
              <a:rPr lang="en-US" dirty="0" err="1">
                <a:ea typeface="Calibri" panose="020F0502020204030204" pitchFamily="34" charset="0"/>
                <a:cs typeface="Times New Roman" panose="02020603050405020304" pitchFamily="18" charset="0"/>
              </a:rPr>
              <a:t>Angiovac</a:t>
            </a:r>
            <a:r>
              <a:rPr lang="en-US" dirty="0">
                <a:ea typeface="Calibri" panose="020F0502020204030204" pitchFamily="34" charset="0"/>
                <a:cs typeface="Times New Roman" panose="02020603050405020304" pitchFamily="18" charset="0"/>
              </a:rPr>
              <a:t> and antibiotics; all with resolution of infection.</a:t>
            </a: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err="1">
                <a:ea typeface="Calibri" panose="020F0502020204030204" pitchFamily="34" charset="0"/>
                <a:cs typeface="Times New Roman" panose="02020603050405020304" pitchFamily="18" charset="0"/>
              </a:rPr>
              <a:t>Starck</a:t>
            </a:r>
            <a:r>
              <a:rPr lang="en-US" dirty="0">
                <a:ea typeface="Calibri" panose="020F0502020204030204" pitchFamily="34" charset="0"/>
                <a:cs typeface="Times New Roman" panose="02020603050405020304" pitchFamily="18" charset="0"/>
              </a:rPr>
              <a:t> </a:t>
            </a:r>
            <a:r>
              <a:rPr lang="en-US" i="1" dirty="0">
                <a:ea typeface="Calibri" panose="020F0502020204030204" pitchFamily="34" charset="0"/>
                <a:cs typeface="Times New Roman" panose="02020603050405020304" pitchFamily="18" charset="0"/>
              </a:rPr>
              <a:t>et al</a:t>
            </a:r>
            <a:r>
              <a:rPr lang="en-US" dirty="0">
                <a:ea typeface="Calibri" panose="020F0502020204030204" pitchFamily="34" charset="0"/>
                <a:cs typeface="Times New Roman" panose="02020603050405020304" pitchFamily="18" charset="0"/>
              </a:rPr>
              <a:t>.: case report of a 57-year-old patient with ESRD on HD, GI bleed, and a 1.2 x 1.7 cm MSSA TV vegetation who underwent </a:t>
            </a:r>
            <a:r>
              <a:rPr lang="en-US" dirty="0" err="1">
                <a:ea typeface="Calibri" panose="020F0502020204030204" pitchFamily="34" charset="0"/>
                <a:cs typeface="Times New Roman" panose="02020603050405020304" pitchFamily="18" charset="0"/>
              </a:rPr>
              <a:t>Angiovac</a:t>
            </a:r>
            <a:r>
              <a:rPr lang="en-US" dirty="0">
                <a:ea typeface="Calibri" panose="020F0502020204030204" pitchFamily="34" charset="0"/>
                <a:cs typeface="Times New Roman" panose="02020603050405020304" pitchFamily="18" charset="0"/>
              </a:rPr>
              <a:t> thrombectomy. Remained septicemic following procedure and ultimately underwent TVR. </a:t>
            </a: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dirty="0">
                <a:ea typeface="Calibri" panose="020F0502020204030204" pitchFamily="34" charset="0"/>
                <a:cs typeface="Times New Roman" panose="02020603050405020304" pitchFamily="18" charset="0"/>
              </a:rPr>
              <a:t>Abubakar </a:t>
            </a:r>
            <a:r>
              <a:rPr lang="en-US" i="1" dirty="0">
                <a:ea typeface="Calibri" panose="020F0502020204030204" pitchFamily="34" charset="0"/>
                <a:cs typeface="Times New Roman" panose="02020603050405020304" pitchFamily="18" charset="0"/>
              </a:rPr>
              <a:t>et al</a:t>
            </a:r>
            <a:r>
              <a:rPr lang="en-US" dirty="0">
                <a:ea typeface="Calibri" panose="020F0502020204030204" pitchFamily="34" charset="0"/>
                <a:cs typeface="Times New Roman" panose="02020603050405020304" pitchFamily="18" charset="0"/>
              </a:rPr>
              <a:t>.: case report of a 33-year-old PWID with a 3 x 1.5 cm </a:t>
            </a:r>
            <a:r>
              <a:rPr lang="en-US" i="1" dirty="0">
                <a:ea typeface="Calibri" panose="020F0502020204030204" pitchFamily="34" charset="0"/>
                <a:cs typeface="Times New Roman" panose="02020603050405020304" pitchFamily="18" charset="0"/>
              </a:rPr>
              <a:t>S. pyogenes</a:t>
            </a:r>
            <a:r>
              <a:rPr lang="en-US" dirty="0">
                <a:ea typeface="Calibri" panose="020F0502020204030204" pitchFamily="34" charset="0"/>
                <a:cs typeface="Times New Roman" panose="02020603050405020304" pitchFamily="18" charset="0"/>
              </a:rPr>
              <a:t> TV vegetation and persistent septicemia who underwent </a:t>
            </a:r>
            <a:r>
              <a:rPr lang="en-US" dirty="0" err="1">
                <a:ea typeface="Calibri" panose="020F0502020204030204" pitchFamily="34" charset="0"/>
                <a:cs typeface="Times New Roman" panose="02020603050405020304" pitchFamily="18" charset="0"/>
              </a:rPr>
              <a:t>Angiovac</a:t>
            </a:r>
            <a:r>
              <a:rPr lang="en-US" dirty="0">
                <a:ea typeface="Calibri" panose="020F0502020204030204" pitchFamily="34" charset="0"/>
                <a:cs typeface="Times New Roman" panose="02020603050405020304" pitchFamily="18" charset="0"/>
              </a:rPr>
              <a:t> thrombectomy with 50-60% reduction in vegetation size. The patient completed six weeks of antibiotics and was without signs/symptoms of infection at one-month follow-up. </a:t>
            </a:r>
            <a:endParaRPr lang="en-US" sz="2000" dirty="0">
              <a:effectLs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A8D130A-846A-FD46-9CE8-3796BDDB005B}"/>
              </a:ext>
            </a:extLst>
          </p:cNvPr>
          <p:cNvSpPr/>
          <p:nvPr/>
        </p:nvSpPr>
        <p:spPr>
          <a:xfrm>
            <a:off x="0" y="6578042"/>
            <a:ext cx="7819292" cy="246221"/>
          </a:xfrm>
          <a:prstGeom prst="rect">
            <a:avLst/>
          </a:prstGeom>
        </p:spPr>
        <p:txBody>
          <a:bodyPr wrap="square">
            <a:spAutoFit/>
          </a:bodyPr>
          <a:lstStyle/>
          <a:p>
            <a:r>
              <a:rPr lang="en-US" sz="1000" dirty="0">
                <a:latin typeface="Century Gothic" panose="020B0502020202020204" pitchFamily="34" charset="0"/>
                <a:ea typeface="Times New Roman" panose="02020603050405020304" pitchFamily="18" charset="0"/>
              </a:rPr>
              <a:t>Full citations available on request</a:t>
            </a:r>
            <a:endParaRPr lang="en-US" sz="1000" dirty="0">
              <a:effectLst/>
              <a:latin typeface="Century Gothic" panose="020B0502020202020204" pitchFamily="34" charset="0"/>
              <a:ea typeface="Times New Roman" panose="02020603050405020304" pitchFamily="18" charset="0"/>
            </a:endParaRPr>
          </a:p>
        </p:txBody>
      </p:sp>
      <p:sp>
        <p:nvSpPr>
          <p:cNvPr id="8" name="Title 1">
            <a:extLst>
              <a:ext uri="{FF2B5EF4-FFF2-40B4-BE49-F238E27FC236}">
                <a16:creationId xmlns:a16="http://schemas.microsoft.com/office/drawing/2014/main" id="{C8E82CAC-C7B3-E24A-BEA9-F0D51A3B1E40}"/>
              </a:ext>
            </a:extLst>
          </p:cNvPr>
          <p:cNvSpPr>
            <a:spLocks noGrp="1"/>
          </p:cNvSpPr>
          <p:nvPr>
            <p:ph type="title"/>
          </p:nvPr>
        </p:nvSpPr>
        <p:spPr>
          <a:xfrm>
            <a:off x="913775" y="618517"/>
            <a:ext cx="10364451" cy="1596177"/>
          </a:xfrm>
        </p:spPr>
        <p:txBody>
          <a:bodyPr/>
          <a:lstStyle/>
          <a:p>
            <a:r>
              <a:rPr lang="en-US" dirty="0"/>
              <a:t>Aspiration </a:t>
            </a:r>
            <a:r>
              <a:rPr lang="en-US" dirty="0" err="1"/>
              <a:t>vegectomy</a:t>
            </a:r>
            <a:r>
              <a:rPr lang="en-US" dirty="0"/>
              <a:t> with </a:t>
            </a:r>
            <a:br>
              <a:rPr lang="en-US" dirty="0"/>
            </a:br>
            <a:r>
              <a:rPr lang="en-US" dirty="0" err="1"/>
              <a:t>veno</a:t>
            </a:r>
            <a:r>
              <a:rPr lang="en-US" dirty="0"/>
              <a:t>-venous bypass </a:t>
            </a:r>
          </a:p>
        </p:txBody>
      </p:sp>
    </p:spTree>
    <p:extLst>
      <p:ext uri="{BB962C8B-B14F-4D97-AF65-F5344CB8AC3E}">
        <p14:creationId xmlns:p14="http://schemas.microsoft.com/office/powerpoint/2010/main" val="39273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06C35-B093-E248-AAD7-CF7CE354478F}"/>
              </a:ext>
            </a:extLst>
          </p:cNvPr>
          <p:cNvPicPr>
            <a:picLocks noChangeAspect="1"/>
          </p:cNvPicPr>
          <p:nvPr/>
        </p:nvPicPr>
        <p:blipFill rotWithShape="1">
          <a:blip r:embed="rId3"/>
          <a:srcRect l="11329" t="4366" r="13384" b="11687"/>
          <a:stretch/>
        </p:blipFill>
        <p:spPr>
          <a:xfrm>
            <a:off x="8601525" y="806331"/>
            <a:ext cx="2286000" cy="2286000"/>
          </a:xfrm>
          <a:prstGeom prst="ellipse">
            <a:avLst/>
          </a:prstGeom>
          <a:ln w="25400">
            <a:solidFill>
              <a:schemeClr val="tx1"/>
            </a:solidFill>
          </a:ln>
        </p:spPr>
      </p:pic>
      <p:pic>
        <p:nvPicPr>
          <p:cNvPr id="5" name="Picture 4">
            <a:extLst>
              <a:ext uri="{FF2B5EF4-FFF2-40B4-BE49-F238E27FC236}">
                <a16:creationId xmlns:a16="http://schemas.microsoft.com/office/drawing/2014/main" id="{91B9CE09-3164-6B41-8872-86E610A94804}"/>
              </a:ext>
            </a:extLst>
          </p:cNvPr>
          <p:cNvPicPr>
            <a:picLocks noChangeAspect="1"/>
          </p:cNvPicPr>
          <p:nvPr/>
        </p:nvPicPr>
        <p:blipFill rotWithShape="1">
          <a:blip r:embed="rId4"/>
          <a:srcRect l="12858" t="9162" r="7601" b="8915"/>
          <a:stretch/>
        </p:blipFill>
        <p:spPr>
          <a:xfrm>
            <a:off x="9624191" y="2398348"/>
            <a:ext cx="2280965" cy="2286000"/>
          </a:xfrm>
          <a:prstGeom prst="ellipse">
            <a:avLst/>
          </a:prstGeom>
          <a:ln w="25400">
            <a:solidFill>
              <a:schemeClr val="tx1"/>
            </a:solidFill>
          </a:ln>
        </p:spPr>
      </p:pic>
      <p:pic>
        <p:nvPicPr>
          <p:cNvPr id="7" name="Picture 6">
            <a:extLst>
              <a:ext uri="{FF2B5EF4-FFF2-40B4-BE49-F238E27FC236}">
                <a16:creationId xmlns:a16="http://schemas.microsoft.com/office/drawing/2014/main" id="{5FD055DA-E66F-0147-A122-DEBCC7115302}"/>
              </a:ext>
            </a:extLst>
          </p:cNvPr>
          <p:cNvPicPr>
            <a:picLocks noChangeAspect="1"/>
          </p:cNvPicPr>
          <p:nvPr/>
        </p:nvPicPr>
        <p:blipFill rotWithShape="1">
          <a:blip r:embed="rId5"/>
          <a:srcRect l="2929" t="13107" b="10277"/>
          <a:stretch/>
        </p:blipFill>
        <p:spPr>
          <a:xfrm>
            <a:off x="7186959" y="3089361"/>
            <a:ext cx="2289061" cy="2286000"/>
          </a:xfrm>
          <a:prstGeom prst="ellipse">
            <a:avLst/>
          </a:prstGeom>
          <a:ln w="25400">
            <a:solidFill>
              <a:schemeClr val="tx1"/>
            </a:solidFill>
          </a:ln>
        </p:spPr>
      </p:pic>
      <p:sp>
        <p:nvSpPr>
          <p:cNvPr id="12" name="TextBox 11">
            <a:extLst>
              <a:ext uri="{FF2B5EF4-FFF2-40B4-BE49-F238E27FC236}">
                <a16:creationId xmlns:a16="http://schemas.microsoft.com/office/drawing/2014/main" id="{B09F963E-EE04-A942-AFDF-9AB117753B3A}"/>
              </a:ext>
            </a:extLst>
          </p:cNvPr>
          <p:cNvSpPr txBox="1"/>
          <p:nvPr/>
        </p:nvSpPr>
        <p:spPr>
          <a:xfrm>
            <a:off x="0" y="5978035"/>
            <a:ext cx="7273637" cy="830997"/>
          </a:xfrm>
          <a:prstGeom prst="rect">
            <a:avLst/>
          </a:prstGeom>
          <a:noFill/>
        </p:spPr>
        <p:txBody>
          <a:bodyPr wrap="square" rtlCol="0">
            <a:spAutoFit/>
          </a:bodyPr>
          <a:lstStyle/>
          <a:p>
            <a:r>
              <a:rPr lang="en-US" sz="800" dirty="0"/>
              <a:t>https://www.cell.com/pictureshow/hiv</a:t>
            </a:r>
          </a:p>
          <a:p>
            <a:r>
              <a:rPr lang="en-US" sz="800" dirty="0"/>
              <a:t>https://blog.microbiologics.com/9-gram-staining-best-practices/</a:t>
            </a:r>
          </a:p>
          <a:p>
            <a:r>
              <a:rPr lang="en-US" sz="800" dirty="0"/>
              <a:t>https://www.sciencedirect.com/topics/agricultural-and-biological-sciences/candida-glabrata</a:t>
            </a:r>
          </a:p>
          <a:p>
            <a:r>
              <a:rPr lang="en-US" sz="800" dirty="0"/>
              <a:t>https://www.nature.com/articles/d41586-020-02932-y</a:t>
            </a:r>
          </a:p>
          <a:p>
            <a:r>
              <a:rPr lang="en-US" sz="800" dirty="0"/>
              <a:t>https://www.cdc.gov/vaccines/vpd/hepb/public/photos.html</a:t>
            </a:r>
          </a:p>
          <a:p>
            <a:r>
              <a:rPr lang="en-US" sz="800" dirty="0"/>
              <a:t>https://www.cdc.gov/vaccines/vpd/hepa/public/photos.html</a:t>
            </a:r>
          </a:p>
        </p:txBody>
      </p:sp>
      <p:pic>
        <p:nvPicPr>
          <p:cNvPr id="16" name="Picture 15">
            <a:extLst>
              <a:ext uri="{FF2B5EF4-FFF2-40B4-BE49-F238E27FC236}">
                <a16:creationId xmlns:a16="http://schemas.microsoft.com/office/drawing/2014/main" id="{20892C92-0309-0648-8D00-5785D41DDB98}"/>
              </a:ext>
            </a:extLst>
          </p:cNvPr>
          <p:cNvPicPr>
            <a:picLocks noChangeAspect="1"/>
          </p:cNvPicPr>
          <p:nvPr/>
        </p:nvPicPr>
        <p:blipFill rotWithShape="1">
          <a:blip r:embed="rId6"/>
          <a:srcRect l="31360"/>
          <a:stretch/>
        </p:blipFill>
        <p:spPr>
          <a:xfrm>
            <a:off x="874824" y="3301334"/>
            <a:ext cx="2286424" cy="2286000"/>
          </a:xfrm>
          <a:prstGeom prst="ellipse">
            <a:avLst/>
          </a:prstGeom>
          <a:ln w="25400">
            <a:solidFill>
              <a:schemeClr val="tx1"/>
            </a:solidFill>
          </a:ln>
        </p:spPr>
      </p:pic>
      <p:pic>
        <p:nvPicPr>
          <p:cNvPr id="18" name="Picture 17">
            <a:extLst>
              <a:ext uri="{FF2B5EF4-FFF2-40B4-BE49-F238E27FC236}">
                <a16:creationId xmlns:a16="http://schemas.microsoft.com/office/drawing/2014/main" id="{7E6D742E-41C9-A54E-8CEF-C19842CEE8C3}"/>
              </a:ext>
            </a:extLst>
          </p:cNvPr>
          <p:cNvPicPr>
            <a:picLocks noChangeAspect="1"/>
          </p:cNvPicPr>
          <p:nvPr/>
        </p:nvPicPr>
        <p:blipFill rotWithShape="1">
          <a:blip r:embed="rId7"/>
          <a:srcRect t="9078"/>
          <a:stretch/>
        </p:blipFill>
        <p:spPr>
          <a:xfrm>
            <a:off x="2871384" y="3619891"/>
            <a:ext cx="2285185" cy="2286000"/>
          </a:xfrm>
          <a:prstGeom prst="ellipse">
            <a:avLst/>
          </a:prstGeom>
          <a:ln w="25400">
            <a:solidFill>
              <a:schemeClr val="tx1"/>
            </a:solidFill>
          </a:ln>
        </p:spPr>
      </p:pic>
      <p:pic>
        <p:nvPicPr>
          <p:cNvPr id="14" name="Picture 13">
            <a:extLst>
              <a:ext uri="{FF2B5EF4-FFF2-40B4-BE49-F238E27FC236}">
                <a16:creationId xmlns:a16="http://schemas.microsoft.com/office/drawing/2014/main" id="{DA4CC2D3-0A6E-BF49-A204-49FC01CC4662}"/>
              </a:ext>
            </a:extLst>
          </p:cNvPr>
          <p:cNvPicPr>
            <a:picLocks noChangeAspect="1"/>
          </p:cNvPicPr>
          <p:nvPr/>
        </p:nvPicPr>
        <p:blipFill rotWithShape="1">
          <a:blip r:embed="rId8"/>
          <a:srcRect l="11094" t="10570" r="27360" b="3934"/>
          <a:stretch/>
        </p:blipFill>
        <p:spPr>
          <a:xfrm>
            <a:off x="4177862" y="2059176"/>
            <a:ext cx="2287753" cy="2286000"/>
          </a:xfrm>
          <a:prstGeom prst="ellipse">
            <a:avLst/>
          </a:prstGeom>
          <a:ln w="25400">
            <a:solidFill>
              <a:schemeClr val="tx1"/>
            </a:solidFill>
          </a:ln>
        </p:spPr>
      </p:pic>
      <p:pic>
        <p:nvPicPr>
          <p:cNvPr id="11" name="Picture 10">
            <a:extLst>
              <a:ext uri="{FF2B5EF4-FFF2-40B4-BE49-F238E27FC236}">
                <a16:creationId xmlns:a16="http://schemas.microsoft.com/office/drawing/2014/main" id="{4603BDAA-5990-5548-B936-471502F2456D}"/>
              </a:ext>
            </a:extLst>
          </p:cNvPr>
          <p:cNvPicPr>
            <a:picLocks noChangeAspect="1"/>
          </p:cNvPicPr>
          <p:nvPr/>
        </p:nvPicPr>
        <p:blipFill rotWithShape="1">
          <a:blip r:embed="rId9"/>
          <a:srcRect l="3015" t="13825" r="3178" b="5206"/>
          <a:stretch/>
        </p:blipFill>
        <p:spPr>
          <a:xfrm>
            <a:off x="389647" y="1306285"/>
            <a:ext cx="2285999" cy="2286000"/>
          </a:xfrm>
          <a:prstGeom prst="ellipse">
            <a:avLst/>
          </a:prstGeom>
          <a:ln w="25400">
            <a:solidFill>
              <a:schemeClr val="tx1"/>
            </a:solidFill>
          </a:ln>
        </p:spPr>
      </p:pic>
      <p:sp>
        <p:nvSpPr>
          <p:cNvPr id="19" name="Title 1">
            <a:extLst>
              <a:ext uri="{FF2B5EF4-FFF2-40B4-BE49-F238E27FC236}">
                <a16:creationId xmlns:a16="http://schemas.microsoft.com/office/drawing/2014/main" id="{216B672E-FBB9-2E4A-AFCF-D1306F14B0F9}"/>
              </a:ext>
            </a:extLst>
          </p:cNvPr>
          <p:cNvSpPr txBox="1">
            <a:spLocks/>
          </p:cNvSpPr>
          <p:nvPr/>
        </p:nvSpPr>
        <p:spPr>
          <a:xfrm>
            <a:off x="913775" y="618517"/>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The colorful world of…</a:t>
            </a:r>
          </a:p>
        </p:txBody>
      </p:sp>
      <p:sp>
        <p:nvSpPr>
          <p:cNvPr id="21" name="TextBox 20">
            <a:extLst>
              <a:ext uri="{FF2B5EF4-FFF2-40B4-BE49-F238E27FC236}">
                <a16:creationId xmlns:a16="http://schemas.microsoft.com/office/drawing/2014/main" id="{17F50B17-2787-A445-8174-074E296EA4FC}"/>
              </a:ext>
            </a:extLst>
          </p:cNvPr>
          <p:cNvSpPr txBox="1"/>
          <p:nvPr/>
        </p:nvSpPr>
        <p:spPr>
          <a:xfrm>
            <a:off x="10651093" y="1850531"/>
            <a:ext cx="1490496" cy="369332"/>
          </a:xfrm>
          <a:prstGeom prst="rect">
            <a:avLst/>
          </a:prstGeom>
          <a:solidFill>
            <a:schemeClr val="tx1"/>
          </a:solidFill>
        </p:spPr>
        <p:txBody>
          <a:bodyPr wrap="square" rtlCol="0">
            <a:spAutoFit/>
          </a:bodyPr>
          <a:lstStyle/>
          <a:p>
            <a:pPr algn="ctr"/>
            <a:r>
              <a:rPr lang="en-US" dirty="0">
                <a:solidFill>
                  <a:schemeClr val="bg1"/>
                </a:solidFill>
              </a:rPr>
              <a:t>BACTERIA</a:t>
            </a:r>
          </a:p>
        </p:txBody>
      </p:sp>
      <p:sp>
        <p:nvSpPr>
          <p:cNvPr id="22" name="TextBox 21">
            <a:extLst>
              <a:ext uri="{FF2B5EF4-FFF2-40B4-BE49-F238E27FC236}">
                <a16:creationId xmlns:a16="http://schemas.microsoft.com/office/drawing/2014/main" id="{876BD6C8-05C2-4D4A-B94B-C991D922F261}"/>
              </a:ext>
            </a:extLst>
          </p:cNvPr>
          <p:cNvSpPr txBox="1"/>
          <p:nvPr/>
        </p:nvSpPr>
        <p:spPr>
          <a:xfrm>
            <a:off x="6877114" y="3197699"/>
            <a:ext cx="1490496" cy="369332"/>
          </a:xfrm>
          <a:prstGeom prst="rect">
            <a:avLst/>
          </a:prstGeom>
          <a:solidFill>
            <a:schemeClr val="tx1"/>
          </a:solidFill>
        </p:spPr>
        <p:txBody>
          <a:bodyPr wrap="square" rtlCol="0">
            <a:spAutoFit/>
          </a:bodyPr>
          <a:lstStyle/>
          <a:p>
            <a:pPr algn="ctr"/>
            <a:r>
              <a:rPr lang="en-US" dirty="0">
                <a:solidFill>
                  <a:schemeClr val="bg1"/>
                </a:solidFill>
              </a:rPr>
              <a:t>FUNGI</a:t>
            </a:r>
          </a:p>
        </p:txBody>
      </p:sp>
      <p:sp>
        <p:nvSpPr>
          <p:cNvPr id="23" name="TextBox 22">
            <a:extLst>
              <a:ext uri="{FF2B5EF4-FFF2-40B4-BE49-F238E27FC236}">
                <a16:creationId xmlns:a16="http://schemas.microsoft.com/office/drawing/2014/main" id="{59E2AF42-D903-324D-A948-2D1277F79313}"/>
              </a:ext>
            </a:extLst>
          </p:cNvPr>
          <p:cNvSpPr txBox="1"/>
          <p:nvPr/>
        </p:nvSpPr>
        <p:spPr>
          <a:xfrm>
            <a:off x="2341897" y="2884625"/>
            <a:ext cx="1490496" cy="369332"/>
          </a:xfrm>
          <a:prstGeom prst="rect">
            <a:avLst/>
          </a:prstGeom>
          <a:solidFill>
            <a:schemeClr val="tx1"/>
          </a:solidFill>
        </p:spPr>
        <p:txBody>
          <a:bodyPr wrap="square" rtlCol="0">
            <a:spAutoFit/>
          </a:bodyPr>
          <a:lstStyle/>
          <a:p>
            <a:pPr algn="ctr"/>
            <a:r>
              <a:rPr lang="en-US" dirty="0">
                <a:solidFill>
                  <a:schemeClr val="bg1"/>
                </a:solidFill>
              </a:rPr>
              <a:t>VIRUSES</a:t>
            </a:r>
          </a:p>
        </p:txBody>
      </p:sp>
      <p:sp>
        <p:nvSpPr>
          <p:cNvPr id="2" name="TextBox 1">
            <a:extLst>
              <a:ext uri="{FF2B5EF4-FFF2-40B4-BE49-F238E27FC236}">
                <a16:creationId xmlns:a16="http://schemas.microsoft.com/office/drawing/2014/main" id="{FDB23443-F5FE-A541-AD8F-B7DED925B7B8}"/>
              </a:ext>
            </a:extLst>
          </p:cNvPr>
          <p:cNvSpPr txBox="1"/>
          <p:nvPr/>
        </p:nvSpPr>
        <p:spPr>
          <a:xfrm>
            <a:off x="913775" y="3089361"/>
            <a:ext cx="651510" cy="369332"/>
          </a:xfrm>
          <a:prstGeom prst="rect">
            <a:avLst/>
          </a:prstGeom>
          <a:noFill/>
        </p:spPr>
        <p:txBody>
          <a:bodyPr wrap="square" rtlCol="0">
            <a:spAutoFit/>
          </a:bodyPr>
          <a:lstStyle/>
          <a:p>
            <a:r>
              <a:rPr lang="en-US" b="1" dirty="0">
                <a:solidFill>
                  <a:schemeClr val="bg1"/>
                </a:solidFill>
              </a:rPr>
              <a:t>HIV</a:t>
            </a:r>
          </a:p>
        </p:txBody>
      </p:sp>
      <p:sp>
        <p:nvSpPr>
          <p:cNvPr id="15" name="TextBox 14">
            <a:extLst>
              <a:ext uri="{FF2B5EF4-FFF2-40B4-BE49-F238E27FC236}">
                <a16:creationId xmlns:a16="http://schemas.microsoft.com/office/drawing/2014/main" id="{C398BD4D-BAF1-494C-9670-A0532F8B4721}"/>
              </a:ext>
            </a:extLst>
          </p:cNvPr>
          <p:cNvSpPr txBox="1"/>
          <p:nvPr/>
        </p:nvSpPr>
        <p:spPr>
          <a:xfrm>
            <a:off x="1239530" y="4976940"/>
            <a:ext cx="651510" cy="369332"/>
          </a:xfrm>
          <a:prstGeom prst="rect">
            <a:avLst/>
          </a:prstGeom>
          <a:noFill/>
        </p:spPr>
        <p:txBody>
          <a:bodyPr wrap="square" rtlCol="0">
            <a:spAutoFit/>
          </a:bodyPr>
          <a:lstStyle/>
          <a:p>
            <a:r>
              <a:rPr lang="en-US" b="1" dirty="0">
                <a:solidFill>
                  <a:schemeClr val="bg1"/>
                </a:solidFill>
              </a:rPr>
              <a:t>HBV</a:t>
            </a:r>
          </a:p>
        </p:txBody>
      </p:sp>
      <p:sp>
        <p:nvSpPr>
          <p:cNvPr id="17" name="TextBox 16">
            <a:extLst>
              <a:ext uri="{FF2B5EF4-FFF2-40B4-BE49-F238E27FC236}">
                <a16:creationId xmlns:a16="http://schemas.microsoft.com/office/drawing/2014/main" id="{07FD1C5D-6816-5C42-AC9C-53364AEA0585}"/>
              </a:ext>
            </a:extLst>
          </p:cNvPr>
          <p:cNvSpPr txBox="1"/>
          <p:nvPr/>
        </p:nvSpPr>
        <p:spPr>
          <a:xfrm>
            <a:off x="3356256" y="5346272"/>
            <a:ext cx="651510" cy="369332"/>
          </a:xfrm>
          <a:prstGeom prst="rect">
            <a:avLst/>
          </a:prstGeom>
          <a:noFill/>
        </p:spPr>
        <p:txBody>
          <a:bodyPr wrap="square" rtlCol="0">
            <a:spAutoFit/>
          </a:bodyPr>
          <a:lstStyle/>
          <a:p>
            <a:r>
              <a:rPr lang="en-US" b="1" dirty="0">
                <a:solidFill>
                  <a:schemeClr val="bg1"/>
                </a:solidFill>
              </a:rPr>
              <a:t>HAV</a:t>
            </a:r>
          </a:p>
        </p:txBody>
      </p:sp>
      <p:sp>
        <p:nvSpPr>
          <p:cNvPr id="20" name="TextBox 19">
            <a:extLst>
              <a:ext uri="{FF2B5EF4-FFF2-40B4-BE49-F238E27FC236}">
                <a16:creationId xmlns:a16="http://schemas.microsoft.com/office/drawing/2014/main" id="{3DD20E12-1D4F-D844-8313-A8FC5C10BD5C}"/>
              </a:ext>
            </a:extLst>
          </p:cNvPr>
          <p:cNvSpPr txBox="1"/>
          <p:nvPr/>
        </p:nvSpPr>
        <p:spPr>
          <a:xfrm>
            <a:off x="4283250" y="3252258"/>
            <a:ext cx="651510" cy="369332"/>
          </a:xfrm>
          <a:prstGeom prst="rect">
            <a:avLst/>
          </a:prstGeom>
          <a:noFill/>
        </p:spPr>
        <p:txBody>
          <a:bodyPr wrap="square" rtlCol="0">
            <a:spAutoFit/>
          </a:bodyPr>
          <a:lstStyle/>
          <a:p>
            <a:r>
              <a:rPr lang="en-US" b="1" dirty="0">
                <a:solidFill>
                  <a:schemeClr val="bg1"/>
                </a:solidFill>
              </a:rPr>
              <a:t>HCV</a:t>
            </a:r>
          </a:p>
        </p:txBody>
      </p:sp>
      <p:sp>
        <p:nvSpPr>
          <p:cNvPr id="24" name="TextBox 23">
            <a:extLst>
              <a:ext uri="{FF2B5EF4-FFF2-40B4-BE49-F238E27FC236}">
                <a16:creationId xmlns:a16="http://schemas.microsoft.com/office/drawing/2014/main" id="{8E2EEF4A-B3B9-1A4B-9BE7-0D8979624D0C}"/>
              </a:ext>
            </a:extLst>
          </p:cNvPr>
          <p:cNvSpPr txBox="1"/>
          <p:nvPr/>
        </p:nvSpPr>
        <p:spPr>
          <a:xfrm>
            <a:off x="7580532" y="4792274"/>
            <a:ext cx="1574155" cy="369332"/>
          </a:xfrm>
          <a:prstGeom prst="rect">
            <a:avLst/>
          </a:prstGeom>
          <a:noFill/>
        </p:spPr>
        <p:txBody>
          <a:bodyPr wrap="square" rtlCol="0">
            <a:spAutoFit/>
          </a:bodyPr>
          <a:lstStyle/>
          <a:p>
            <a:r>
              <a:rPr lang="en-US" b="1" dirty="0">
                <a:solidFill>
                  <a:schemeClr val="bg1"/>
                </a:solidFill>
              </a:rPr>
              <a:t>C. glabrata</a:t>
            </a:r>
          </a:p>
        </p:txBody>
      </p:sp>
    </p:spTree>
    <p:extLst>
      <p:ext uri="{BB962C8B-B14F-4D97-AF65-F5344CB8AC3E}">
        <p14:creationId xmlns:p14="http://schemas.microsoft.com/office/powerpoint/2010/main" val="2638813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FC40F6-EA15-0D4F-BA18-FFD72D97D790}"/>
              </a:ext>
            </a:extLst>
          </p:cNvPr>
          <p:cNvSpPr/>
          <p:nvPr/>
        </p:nvSpPr>
        <p:spPr>
          <a:xfrm>
            <a:off x="495300" y="2110947"/>
            <a:ext cx="11201400" cy="3139321"/>
          </a:xfrm>
          <a:prstGeom prst="rect">
            <a:avLst/>
          </a:prstGeom>
        </p:spPr>
        <p:txBody>
          <a:bodyPr wrap="square">
            <a:spAutoFit/>
          </a:bodyPr>
          <a:lstStyle/>
          <a:p>
            <a:r>
              <a:rPr lang="en-US" sz="2000" b="1" dirty="0">
                <a:solidFill>
                  <a:srgbClr val="FF2F92"/>
                </a:solidFill>
                <a:ea typeface="Times New Roman" panose="02020603050405020304" pitchFamily="18" charset="0"/>
              </a:rPr>
              <a:t>ANGIOVAC FOR RIGHT-SIDED VEGETATIONS AS PART OF SURGICAL-SPARING MANAGEMENT OF RIGHT-SIDED IE:</a:t>
            </a:r>
          </a:p>
          <a:p>
            <a:r>
              <a:rPr lang="en-US" dirty="0">
                <a:solidFill>
                  <a:srgbClr val="FF2F92"/>
                </a:solidFill>
                <a:ea typeface="Times New Roman" panose="02020603050405020304" pitchFamily="18" charset="0"/>
              </a:rPr>
              <a:t> </a:t>
            </a:r>
            <a:endParaRPr lang="en-US" sz="2000" dirty="0">
              <a:solidFill>
                <a:srgbClr val="FF2F92"/>
              </a:solidFill>
              <a:ea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a typeface="Calibri" panose="020F0502020204030204" pitchFamily="34" charset="0"/>
                <a:cs typeface="Times New Roman" panose="02020603050405020304" pitchFamily="18" charset="0"/>
              </a:rPr>
              <a:t>Risks:</a:t>
            </a:r>
          </a:p>
          <a:p>
            <a:pPr marL="800100" lvl="1" indent="-342900">
              <a:buFont typeface="Symbol" pitchFamily="2" charset="2"/>
              <a:buChar char=""/>
            </a:pPr>
            <a:r>
              <a:rPr lang="en-US" sz="2000" dirty="0">
                <a:effectLst/>
                <a:ea typeface="Calibri" panose="020F0502020204030204" pitchFamily="34" charset="0"/>
                <a:cs typeface="Times New Roman" panose="02020603050405020304" pitchFamily="18" charset="0"/>
              </a:rPr>
              <a:t>Procedural</a:t>
            </a:r>
          </a:p>
          <a:p>
            <a:pPr marL="800100" lvl="1" indent="-342900">
              <a:buFont typeface="Symbol" pitchFamily="2" charset="2"/>
              <a:buChar char=""/>
            </a:pPr>
            <a:r>
              <a:rPr lang="en-US" sz="2000" dirty="0">
                <a:ea typeface="Calibri" panose="020F0502020204030204" pitchFamily="34" charset="0"/>
                <a:cs typeface="Times New Roman" panose="02020603050405020304" pitchFamily="18" charset="0"/>
              </a:rPr>
              <a:t>Increased incidence of septic pulmonary emboli</a:t>
            </a:r>
          </a:p>
          <a:p>
            <a:pPr marL="1257300" lvl="2" indent="-342900">
              <a:buFont typeface="Symbol" pitchFamily="2" charset="2"/>
              <a:buChar char=""/>
            </a:pPr>
            <a:r>
              <a:rPr lang="en-US" sz="2000" dirty="0">
                <a:effectLst/>
                <a:ea typeface="Calibri" panose="020F0502020204030204" pitchFamily="34" charset="0"/>
                <a:cs typeface="Times New Roman" panose="02020603050405020304" pitchFamily="18" charset="0"/>
              </a:rPr>
              <a:t>Estimated to occur 35-55% of cases with vegetations &gt;1 cm</a:t>
            </a:r>
          </a:p>
          <a:p>
            <a:pPr marL="1257300" lvl="2" indent="-342900">
              <a:buFont typeface="Symbol" pitchFamily="2" charset="2"/>
              <a:buChar char=""/>
            </a:pP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ea typeface="Calibri" panose="020F0502020204030204" pitchFamily="34" charset="0"/>
                <a:cs typeface="Times New Roman" panose="02020603050405020304" pitchFamily="18" charset="0"/>
              </a:rPr>
              <a:t>Does not address valve </a:t>
            </a:r>
            <a:r>
              <a:rPr lang="en-US" sz="2000" dirty="0">
                <a:ea typeface="Calibri" panose="020F0502020204030204" pitchFamily="34" charset="0"/>
                <a:cs typeface="Times New Roman" panose="02020603050405020304" pitchFamily="18" charset="0"/>
              </a:rPr>
              <a:t>dysfunction</a:t>
            </a:r>
          </a:p>
          <a:p>
            <a:pPr marL="342900" marR="0" lvl="0" indent="-342900">
              <a:spcBef>
                <a:spcPts val="0"/>
              </a:spcBef>
              <a:spcAft>
                <a:spcPts val="0"/>
              </a:spcAft>
              <a:buFont typeface="Symbol" pitchFamily="2" charset="2"/>
              <a:buChar char=""/>
            </a:pPr>
            <a:r>
              <a:rPr lang="en-US" sz="2000" dirty="0">
                <a:effectLst/>
                <a:ea typeface="Calibri" panose="020F0502020204030204" pitchFamily="34" charset="0"/>
                <a:cs typeface="Times New Roman" panose="02020603050405020304" pitchFamily="18" charset="0"/>
              </a:rPr>
              <a:t>Can </a:t>
            </a:r>
            <a:r>
              <a:rPr lang="en-US" sz="2000" dirty="0">
                <a:ea typeface="Calibri" panose="020F0502020204030204" pitchFamily="34" charset="0"/>
                <a:cs typeface="Times New Roman" panose="02020603050405020304" pitchFamily="18" charset="0"/>
              </a:rPr>
              <a:t>worsen tricuspid regurgitation</a:t>
            </a:r>
            <a:endParaRPr lang="en-US" sz="2000" dirty="0">
              <a:effectLs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8DD3B61-3625-7845-BAA6-D5C881B22502}"/>
              </a:ext>
            </a:extLst>
          </p:cNvPr>
          <p:cNvSpPr/>
          <p:nvPr/>
        </p:nvSpPr>
        <p:spPr>
          <a:xfrm>
            <a:off x="0" y="6578042"/>
            <a:ext cx="7819292" cy="246221"/>
          </a:xfrm>
          <a:prstGeom prst="rect">
            <a:avLst/>
          </a:prstGeom>
        </p:spPr>
        <p:txBody>
          <a:bodyPr wrap="square">
            <a:spAutoFit/>
          </a:bodyPr>
          <a:lstStyle/>
          <a:p>
            <a:r>
              <a:rPr lang="en-US" sz="1000" dirty="0" err="1">
                <a:latin typeface="Century Gothic" panose="020B0502020202020204" pitchFamily="34" charset="0"/>
                <a:ea typeface="Times New Roman" panose="02020603050405020304" pitchFamily="18" charset="0"/>
              </a:rPr>
              <a:t>Shmueli</a:t>
            </a:r>
            <a:r>
              <a:rPr lang="en-US" sz="1000" dirty="0">
                <a:latin typeface="Century Gothic" panose="020B0502020202020204" pitchFamily="34" charset="0"/>
                <a:ea typeface="Times New Roman" panose="02020603050405020304" pitchFamily="18" charset="0"/>
              </a:rPr>
              <a:t> </a:t>
            </a:r>
            <a:r>
              <a:rPr lang="en-US" sz="1000" i="1" dirty="0">
                <a:latin typeface="Century Gothic" panose="020B0502020202020204" pitchFamily="34" charset="0"/>
                <a:ea typeface="Times New Roman" panose="02020603050405020304" pitchFamily="18" charset="0"/>
              </a:rPr>
              <a:t>et al.</a:t>
            </a:r>
            <a:r>
              <a:rPr lang="en-US" sz="1000" dirty="0">
                <a:latin typeface="Century Gothic" panose="020B0502020202020204" pitchFamily="34" charset="0"/>
                <a:ea typeface="Times New Roman" panose="02020603050405020304" pitchFamily="18" charset="0"/>
              </a:rPr>
              <a:t>, </a:t>
            </a:r>
            <a:r>
              <a:rPr lang="en-US" sz="1000" i="1" dirty="0">
                <a:latin typeface="Century Gothic" panose="020B0502020202020204" pitchFamily="34" charset="0"/>
                <a:ea typeface="Times New Roman" panose="02020603050405020304" pitchFamily="18" charset="0"/>
              </a:rPr>
              <a:t>Right-Sided Infective Endocarditis 2020: Challenges and Updates in Diagnosis and Treatment</a:t>
            </a:r>
            <a:r>
              <a:rPr lang="en-US" sz="1000" dirty="0">
                <a:latin typeface="Century Gothic" panose="020B0502020202020204" pitchFamily="34" charset="0"/>
                <a:ea typeface="Times New Roman" panose="02020603050405020304" pitchFamily="18" charset="0"/>
              </a:rPr>
              <a:t>, JAHA 2020.</a:t>
            </a:r>
            <a:endParaRPr lang="en-US" sz="1000" dirty="0">
              <a:effectLst/>
              <a:latin typeface="Century Gothic" panose="020B0502020202020204" pitchFamily="34" charset="0"/>
              <a:ea typeface="Times New Roman" panose="02020603050405020304" pitchFamily="18" charset="0"/>
            </a:endParaRPr>
          </a:p>
        </p:txBody>
      </p:sp>
      <p:sp>
        <p:nvSpPr>
          <p:cNvPr id="7" name="Title 1">
            <a:extLst>
              <a:ext uri="{FF2B5EF4-FFF2-40B4-BE49-F238E27FC236}">
                <a16:creationId xmlns:a16="http://schemas.microsoft.com/office/drawing/2014/main" id="{E6D04B88-85CB-2B48-BF13-60DBBE4F5C10}"/>
              </a:ext>
            </a:extLst>
          </p:cNvPr>
          <p:cNvSpPr>
            <a:spLocks noGrp="1"/>
          </p:cNvSpPr>
          <p:nvPr>
            <p:ph type="title"/>
          </p:nvPr>
        </p:nvSpPr>
        <p:spPr>
          <a:xfrm>
            <a:off x="913775" y="618517"/>
            <a:ext cx="10364451" cy="1596177"/>
          </a:xfrm>
        </p:spPr>
        <p:txBody>
          <a:bodyPr/>
          <a:lstStyle/>
          <a:p>
            <a:r>
              <a:rPr lang="en-US" dirty="0"/>
              <a:t>Aspiration </a:t>
            </a:r>
            <a:r>
              <a:rPr lang="en-US" dirty="0" err="1"/>
              <a:t>vegectomy</a:t>
            </a:r>
            <a:r>
              <a:rPr lang="en-US" dirty="0"/>
              <a:t> with </a:t>
            </a:r>
            <a:br>
              <a:rPr lang="en-US" dirty="0"/>
            </a:br>
            <a:r>
              <a:rPr lang="en-US" dirty="0" err="1"/>
              <a:t>veno</a:t>
            </a:r>
            <a:r>
              <a:rPr lang="en-US" dirty="0"/>
              <a:t>-venous bypass </a:t>
            </a:r>
          </a:p>
        </p:txBody>
      </p:sp>
    </p:spTree>
    <p:extLst>
      <p:ext uri="{BB962C8B-B14F-4D97-AF65-F5344CB8AC3E}">
        <p14:creationId xmlns:p14="http://schemas.microsoft.com/office/powerpoint/2010/main" val="3688869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3FDC-C31A-C842-9079-C88BEF32E7D0}"/>
              </a:ext>
            </a:extLst>
          </p:cNvPr>
          <p:cNvSpPr>
            <a:spLocks noGrp="1"/>
          </p:cNvSpPr>
          <p:nvPr>
            <p:ph type="title"/>
          </p:nvPr>
        </p:nvSpPr>
        <p:spPr/>
        <p:txBody>
          <a:bodyPr/>
          <a:lstStyle/>
          <a:p>
            <a:r>
              <a:rPr lang="en-US" dirty="0"/>
              <a:t>Partial oral antibiotic treatment</a:t>
            </a:r>
          </a:p>
        </p:txBody>
      </p:sp>
      <p:pic>
        <p:nvPicPr>
          <p:cNvPr id="6" name="Picture 5">
            <a:extLst>
              <a:ext uri="{FF2B5EF4-FFF2-40B4-BE49-F238E27FC236}">
                <a16:creationId xmlns:a16="http://schemas.microsoft.com/office/drawing/2014/main" id="{BF57EE65-6EAC-4A40-8232-9A0B41F26AB5}"/>
              </a:ext>
            </a:extLst>
          </p:cNvPr>
          <p:cNvPicPr>
            <a:picLocks noChangeAspect="1"/>
          </p:cNvPicPr>
          <p:nvPr/>
        </p:nvPicPr>
        <p:blipFill rotWithShape="1">
          <a:blip r:embed="rId3"/>
          <a:srcRect b="32554"/>
          <a:stretch/>
        </p:blipFill>
        <p:spPr>
          <a:xfrm>
            <a:off x="185802" y="93532"/>
            <a:ext cx="2455570" cy="9331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D9B0DB0-04C4-B241-BE04-017DBA732179}"/>
              </a:ext>
            </a:extLst>
          </p:cNvPr>
          <p:cNvPicPr>
            <a:picLocks noChangeAspect="1"/>
          </p:cNvPicPr>
          <p:nvPr/>
        </p:nvPicPr>
        <p:blipFill>
          <a:blip r:embed="rId4"/>
          <a:stretch>
            <a:fillRect/>
          </a:stretch>
        </p:blipFill>
        <p:spPr>
          <a:xfrm>
            <a:off x="6664710" y="2035259"/>
            <a:ext cx="5121110" cy="405521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D3660A8-6C4C-D647-9248-9308F5DB249D}"/>
              </a:ext>
            </a:extLst>
          </p:cNvPr>
          <p:cNvSpPr txBox="1"/>
          <p:nvPr/>
        </p:nvSpPr>
        <p:spPr>
          <a:xfrm>
            <a:off x="406181" y="2035259"/>
            <a:ext cx="6102002" cy="4093428"/>
          </a:xfrm>
          <a:prstGeom prst="rect">
            <a:avLst/>
          </a:prstGeom>
          <a:noFill/>
        </p:spPr>
        <p:txBody>
          <a:bodyPr wrap="square" rtlCol="0">
            <a:spAutoFit/>
          </a:bodyPr>
          <a:lstStyle/>
          <a:p>
            <a:r>
              <a:rPr lang="en-US" sz="2000" b="1" dirty="0">
                <a:solidFill>
                  <a:srgbClr val="FF2F92"/>
                </a:solidFill>
              </a:rPr>
              <a:t>POET trial (2019)</a:t>
            </a:r>
          </a:p>
          <a:p>
            <a:pPr marL="342900" indent="-342900">
              <a:buFont typeface="Arial" panose="020B0604020202020204" pitchFamily="34" charset="0"/>
              <a:buChar char="•"/>
            </a:pPr>
            <a:r>
              <a:rPr lang="en-US" sz="2000" dirty="0"/>
              <a:t>Randomized, noninferiority trial</a:t>
            </a:r>
          </a:p>
          <a:p>
            <a:pPr marL="342900" indent="-342900">
              <a:buFont typeface="Arial" panose="020B0604020202020204" pitchFamily="34" charset="0"/>
              <a:buChar char="•"/>
            </a:pPr>
            <a:r>
              <a:rPr lang="en-US" sz="2000" dirty="0"/>
              <a:t>400 adults with left-sided IE in stable condition</a:t>
            </a:r>
          </a:p>
          <a:p>
            <a:pPr marL="342900" indent="-342900">
              <a:buFont typeface="Arial" panose="020B0604020202020204" pitchFamily="34" charset="0"/>
              <a:buChar char="•"/>
            </a:pPr>
            <a:r>
              <a:rPr lang="en-US" sz="2000" dirty="0"/>
              <a:t>Streptococcus, E faecalis, MSSA, </a:t>
            </a:r>
            <a:r>
              <a:rPr lang="en-US" sz="2000" dirty="0" err="1"/>
              <a:t>CoNS</a:t>
            </a:r>
            <a:r>
              <a:rPr lang="en-US" sz="2000" dirty="0"/>
              <a:t> (</a:t>
            </a:r>
            <a:r>
              <a:rPr lang="en-US" sz="2000" i="1" dirty="0"/>
              <a:t>NO MRSA</a:t>
            </a:r>
            <a:r>
              <a:rPr lang="en-US" sz="2000" dirty="0"/>
              <a:t>)</a:t>
            </a:r>
          </a:p>
          <a:p>
            <a:pPr marL="342900" indent="-342900">
              <a:buFont typeface="Arial" panose="020B0604020202020204" pitchFamily="34" charset="0"/>
              <a:buChar char="•"/>
            </a:pPr>
            <a:r>
              <a:rPr lang="en-US" sz="2000" dirty="0"/>
              <a:t>Study arms: </a:t>
            </a:r>
          </a:p>
          <a:p>
            <a:pPr marL="800100" lvl="1" indent="-342900">
              <a:buFont typeface="Arial" panose="020B0604020202020204" pitchFamily="34" charset="0"/>
              <a:buChar char="•"/>
            </a:pPr>
            <a:r>
              <a:rPr lang="en-US" sz="2000" dirty="0"/>
              <a:t>IV antibiotics for six weeks (standard)</a:t>
            </a:r>
          </a:p>
          <a:p>
            <a:pPr marL="800100" lvl="1" indent="-342900">
              <a:buFont typeface="Arial" panose="020B0604020202020204" pitchFamily="34" charset="0"/>
              <a:buChar char="•"/>
            </a:pPr>
            <a:r>
              <a:rPr lang="en-US" sz="2000" dirty="0"/>
              <a:t>IV antibiotics for ~10 days with transition to PO antibiotics to complete six week course</a:t>
            </a:r>
          </a:p>
          <a:p>
            <a:pPr marL="342900" indent="-342900">
              <a:buFont typeface="Arial" panose="020B0604020202020204" pitchFamily="34" charset="0"/>
              <a:buChar char="•"/>
            </a:pPr>
            <a:r>
              <a:rPr lang="en-US" sz="2000" dirty="0"/>
              <a:t>Primary outcome: composite all cause mortality, unplanned cardiac surgery, embolic events, or relapsed bacteremia</a:t>
            </a:r>
          </a:p>
          <a:p>
            <a:pPr marL="342900" indent="-342900">
              <a:buFont typeface="Arial" panose="020B0604020202020204" pitchFamily="34" charset="0"/>
              <a:buChar char="•"/>
            </a:pPr>
            <a:r>
              <a:rPr lang="en-US" sz="2000" dirty="0"/>
              <a:t>Observation period: six months post treatment completion</a:t>
            </a:r>
          </a:p>
        </p:txBody>
      </p:sp>
    </p:spTree>
    <p:extLst>
      <p:ext uri="{BB962C8B-B14F-4D97-AF65-F5344CB8AC3E}">
        <p14:creationId xmlns:p14="http://schemas.microsoft.com/office/powerpoint/2010/main" val="2425984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0C844A-2CF4-A742-B0F1-3C588D9F407D}"/>
              </a:ext>
            </a:extLst>
          </p:cNvPr>
          <p:cNvPicPr>
            <a:picLocks noChangeAspect="1"/>
          </p:cNvPicPr>
          <p:nvPr/>
        </p:nvPicPr>
        <p:blipFill>
          <a:blip r:embed="rId3"/>
          <a:stretch>
            <a:fillRect/>
          </a:stretch>
        </p:blipFill>
        <p:spPr>
          <a:xfrm>
            <a:off x="753355" y="1946866"/>
            <a:ext cx="10707229" cy="400475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4CE3FE2-7C7A-174F-95B5-4B2CE69B534F}"/>
              </a:ext>
            </a:extLst>
          </p:cNvPr>
          <p:cNvPicPr>
            <a:picLocks noChangeAspect="1"/>
          </p:cNvPicPr>
          <p:nvPr/>
        </p:nvPicPr>
        <p:blipFill rotWithShape="1">
          <a:blip r:embed="rId4"/>
          <a:srcRect b="50000"/>
          <a:stretch/>
        </p:blipFill>
        <p:spPr>
          <a:xfrm>
            <a:off x="151783" y="103774"/>
            <a:ext cx="4422531" cy="65386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0E62434-54EC-784E-BF6B-D14C92F1E5C4}"/>
              </a:ext>
            </a:extLst>
          </p:cNvPr>
          <p:cNvSpPr txBox="1"/>
          <p:nvPr/>
        </p:nvSpPr>
        <p:spPr>
          <a:xfrm>
            <a:off x="0" y="6604226"/>
            <a:ext cx="3704492" cy="246221"/>
          </a:xfrm>
          <a:prstGeom prst="rect">
            <a:avLst/>
          </a:prstGeom>
          <a:noFill/>
        </p:spPr>
        <p:txBody>
          <a:bodyPr wrap="square" rtlCol="0">
            <a:spAutoFit/>
          </a:bodyPr>
          <a:lstStyle/>
          <a:p>
            <a:r>
              <a:rPr lang="en-US" sz="1000" dirty="0">
                <a:latin typeface="Century Gothic" panose="020B0502020202020204" pitchFamily="34" charset="0"/>
              </a:rPr>
              <a:t>NEJM February 10, 2022</a:t>
            </a:r>
          </a:p>
        </p:txBody>
      </p:sp>
      <p:pic>
        <p:nvPicPr>
          <p:cNvPr id="14" name="Picture 13">
            <a:extLst>
              <a:ext uri="{FF2B5EF4-FFF2-40B4-BE49-F238E27FC236}">
                <a16:creationId xmlns:a16="http://schemas.microsoft.com/office/drawing/2014/main" id="{CE73247B-7FAA-F743-81C8-077CFBB0A744}"/>
              </a:ext>
            </a:extLst>
          </p:cNvPr>
          <p:cNvPicPr>
            <a:picLocks noChangeAspect="1"/>
          </p:cNvPicPr>
          <p:nvPr/>
        </p:nvPicPr>
        <p:blipFill>
          <a:blip r:embed="rId5"/>
          <a:stretch>
            <a:fillRect/>
          </a:stretch>
        </p:blipFill>
        <p:spPr>
          <a:xfrm>
            <a:off x="10191500" y="146384"/>
            <a:ext cx="1819519" cy="440311"/>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11816689-42B0-4746-9218-CB8D6D0F2D9B}"/>
              </a:ext>
            </a:extLst>
          </p:cNvPr>
          <p:cNvSpPr>
            <a:spLocks noGrp="1"/>
          </p:cNvSpPr>
          <p:nvPr>
            <p:ph type="title"/>
          </p:nvPr>
        </p:nvSpPr>
        <p:spPr>
          <a:xfrm>
            <a:off x="913775" y="618517"/>
            <a:ext cx="10364451" cy="1596177"/>
          </a:xfrm>
        </p:spPr>
        <p:txBody>
          <a:bodyPr/>
          <a:lstStyle/>
          <a:p>
            <a:r>
              <a:rPr lang="en-US" dirty="0"/>
              <a:t>Partial oral antibiotic treatment</a:t>
            </a:r>
          </a:p>
        </p:txBody>
      </p:sp>
      <p:sp>
        <p:nvSpPr>
          <p:cNvPr id="5" name="TextBox 4">
            <a:extLst>
              <a:ext uri="{FF2B5EF4-FFF2-40B4-BE49-F238E27FC236}">
                <a16:creationId xmlns:a16="http://schemas.microsoft.com/office/drawing/2014/main" id="{4F52A93C-0DB9-AE41-8807-207EBB1C5EE3}"/>
              </a:ext>
            </a:extLst>
          </p:cNvPr>
          <p:cNvSpPr txBox="1"/>
          <p:nvPr/>
        </p:nvSpPr>
        <p:spPr>
          <a:xfrm>
            <a:off x="753355" y="6081005"/>
            <a:ext cx="10829046" cy="646331"/>
          </a:xfrm>
          <a:prstGeom prst="rect">
            <a:avLst/>
          </a:prstGeom>
          <a:noFill/>
        </p:spPr>
        <p:txBody>
          <a:bodyPr wrap="square" rtlCol="0">
            <a:spAutoFit/>
          </a:bodyPr>
          <a:lstStyle/>
          <a:p>
            <a:r>
              <a:rPr lang="en-US" dirty="0"/>
              <a:t>Primary outcome: composite all cause mortality, unplanned cardiac surgery, embolic events, or relapsed bacteremia</a:t>
            </a:r>
          </a:p>
          <a:p>
            <a:endParaRPr lang="en-US" dirty="0"/>
          </a:p>
        </p:txBody>
      </p:sp>
    </p:spTree>
    <p:extLst>
      <p:ext uri="{BB962C8B-B14F-4D97-AF65-F5344CB8AC3E}">
        <p14:creationId xmlns:p14="http://schemas.microsoft.com/office/powerpoint/2010/main" val="2613260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36955-45FB-A644-8A6F-FC29C8C48033}"/>
              </a:ext>
            </a:extLst>
          </p:cNvPr>
          <p:cNvSpPr>
            <a:spLocks noGrp="1"/>
          </p:cNvSpPr>
          <p:nvPr>
            <p:ph type="title"/>
          </p:nvPr>
        </p:nvSpPr>
        <p:spPr>
          <a:xfrm>
            <a:off x="913776" y="618517"/>
            <a:ext cx="7564760" cy="1596177"/>
          </a:xfrm>
        </p:spPr>
        <p:txBody>
          <a:bodyPr/>
          <a:lstStyle/>
          <a:p>
            <a:r>
              <a:rPr lang="en-US" dirty="0"/>
              <a:t>Bacterial and Fungal </a:t>
            </a:r>
            <a:br>
              <a:rPr lang="en-US" dirty="0"/>
            </a:br>
            <a:r>
              <a:rPr lang="en-US" dirty="0"/>
              <a:t>Infections in </a:t>
            </a:r>
            <a:r>
              <a:rPr lang="en-US" dirty="0" err="1"/>
              <a:t>Pwid</a:t>
            </a:r>
            <a:endParaRPr lang="en-US" dirty="0"/>
          </a:p>
        </p:txBody>
      </p:sp>
      <p:sp>
        <p:nvSpPr>
          <p:cNvPr id="3" name="Content Placeholder 2">
            <a:extLst>
              <a:ext uri="{FF2B5EF4-FFF2-40B4-BE49-F238E27FC236}">
                <a16:creationId xmlns:a16="http://schemas.microsoft.com/office/drawing/2014/main" id="{993D3F3B-F6BA-BE43-B32C-60EC29AA32F3}"/>
              </a:ext>
            </a:extLst>
          </p:cNvPr>
          <p:cNvSpPr>
            <a:spLocks noGrp="1"/>
          </p:cNvSpPr>
          <p:nvPr>
            <p:ph sz="quarter" idx="13"/>
          </p:nvPr>
        </p:nvSpPr>
        <p:spPr>
          <a:xfrm>
            <a:off x="647212" y="2437363"/>
            <a:ext cx="8359180" cy="4045431"/>
          </a:xfrm>
        </p:spPr>
        <p:txBody>
          <a:bodyPr>
            <a:normAutofit fontScale="92500" lnSpcReduction="10000"/>
          </a:bodyPr>
          <a:lstStyle/>
          <a:p>
            <a:r>
              <a:rPr lang="en-US" dirty="0">
                <a:solidFill>
                  <a:srgbClr val="FF2F92"/>
                </a:solidFill>
              </a:rPr>
              <a:t>Blood stream infection: </a:t>
            </a:r>
            <a:r>
              <a:rPr lang="en-US" dirty="0"/>
              <a:t>S. aureus, Streptococcal, gram negative bacteria, Candida spp., *polymicrobial</a:t>
            </a:r>
          </a:p>
          <a:p>
            <a:r>
              <a:rPr lang="en-US" dirty="0">
                <a:solidFill>
                  <a:srgbClr val="FF2F92"/>
                </a:solidFill>
              </a:rPr>
              <a:t>Septic arthritis, osteomyelitis</a:t>
            </a:r>
          </a:p>
          <a:p>
            <a:r>
              <a:rPr lang="en-US" dirty="0">
                <a:solidFill>
                  <a:srgbClr val="FF2F92"/>
                </a:solidFill>
              </a:rPr>
              <a:t>Epidural Abscess</a:t>
            </a:r>
          </a:p>
          <a:p>
            <a:r>
              <a:rPr lang="en-US" dirty="0">
                <a:solidFill>
                  <a:srgbClr val="FF2F92"/>
                </a:solidFill>
              </a:rPr>
              <a:t>Skin and Soft Tissue: </a:t>
            </a:r>
            <a:r>
              <a:rPr lang="en-US" dirty="0"/>
              <a:t>abscesses, necrotizing fasciitis, tenosynovitis</a:t>
            </a:r>
          </a:p>
          <a:p>
            <a:endParaRPr lang="en-US" dirty="0"/>
          </a:p>
          <a:p>
            <a:r>
              <a:rPr lang="en-US" dirty="0"/>
              <a:t>Antimicrobial duration depends on site/type of infection</a:t>
            </a:r>
          </a:p>
          <a:p>
            <a:r>
              <a:rPr lang="en-US" dirty="0"/>
              <a:t>Often requires combined medical/surgical approach</a:t>
            </a:r>
          </a:p>
          <a:p>
            <a:r>
              <a:rPr lang="en-US" dirty="0"/>
              <a:t>Always more complicated when Hardware is involved or placed</a:t>
            </a:r>
          </a:p>
          <a:p>
            <a:endParaRPr lang="en-US" dirty="0"/>
          </a:p>
        </p:txBody>
      </p:sp>
      <p:pic>
        <p:nvPicPr>
          <p:cNvPr id="7" name="Picture 6">
            <a:extLst>
              <a:ext uri="{FF2B5EF4-FFF2-40B4-BE49-F238E27FC236}">
                <a16:creationId xmlns:a16="http://schemas.microsoft.com/office/drawing/2014/main" id="{8BF66010-000F-C240-B7DB-3683685A2BFE}"/>
              </a:ext>
            </a:extLst>
          </p:cNvPr>
          <p:cNvPicPr>
            <a:picLocks noChangeAspect="1"/>
          </p:cNvPicPr>
          <p:nvPr/>
        </p:nvPicPr>
        <p:blipFill rotWithShape="1">
          <a:blip r:embed="rId2"/>
          <a:srcRect l="31360"/>
          <a:stretch/>
        </p:blipFill>
        <p:spPr>
          <a:xfrm>
            <a:off x="11106663" y="2934787"/>
            <a:ext cx="914570" cy="914400"/>
          </a:xfrm>
          <a:prstGeom prst="ellipse">
            <a:avLst/>
          </a:prstGeom>
          <a:ln w="25400">
            <a:solidFill>
              <a:schemeClr val="tx1"/>
            </a:solidFill>
          </a:ln>
        </p:spPr>
      </p:pic>
      <p:pic>
        <p:nvPicPr>
          <p:cNvPr id="8" name="Picture 7">
            <a:extLst>
              <a:ext uri="{FF2B5EF4-FFF2-40B4-BE49-F238E27FC236}">
                <a16:creationId xmlns:a16="http://schemas.microsoft.com/office/drawing/2014/main" id="{53E54FD3-8DA1-BC45-9326-E31516F5465D}"/>
              </a:ext>
            </a:extLst>
          </p:cNvPr>
          <p:cNvPicPr>
            <a:picLocks noChangeAspect="1"/>
          </p:cNvPicPr>
          <p:nvPr/>
        </p:nvPicPr>
        <p:blipFill rotWithShape="1">
          <a:blip r:embed="rId3"/>
          <a:srcRect t="9078"/>
          <a:stretch/>
        </p:blipFill>
        <p:spPr>
          <a:xfrm>
            <a:off x="10039555" y="2698167"/>
            <a:ext cx="914074" cy="914400"/>
          </a:xfrm>
          <a:prstGeom prst="ellipse">
            <a:avLst/>
          </a:prstGeom>
          <a:ln w="25400">
            <a:solidFill>
              <a:schemeClr val="tx1"/>
            </a:solidFill>
          </a:ln>
        </p:spPr>
      </p:pic>
      <p:pic>
        <p:nvPicPr>
          <p:cNvPr id="9" name="Picture 8">
            <a:extLst>
              <a:ext uri="{FF2B5EF4-FFF2-40B4-BE49-F238E27FC236}">
                <a16:creationId xmlns:a16="http://schemas.microsoft.com/office/drawing/2014/main" id="{A69E9595-80FE-CE47-8359-04FE88B0328B}"/>
              </a:ext>
            </a:extLst>
          </p:cNvPr>
          <p:cNvPicPr>
            <a:picLocks noChangeAspect="1"/>
          </p:cNvPicPr>
          <p:nvPr/>
        </p:nvPicPr>
        <p:blipFill rotWithShape="1">
          <a:blip r:embed="rId4"/>
          <a:srcRect l="11094" t="10570" r="27360" b="3934"/>
          <a:stretch/>
        </p:blipFill>
        <p:spPr>
          <a:xfrm>
            <a:off x="10640231" y="2214694"/>
            <a:ext cx="915101" cy="914400"/>
          </a:xfrm>
          <a:prstGeom prst="ellipse">
            <a:avLst/>
          </a:prstGeom>
          <a:ln w="25400">
            <a:solidFill>
              <a:schemeClr val="tx1"/>
            </a:solidFill>
          </a:ln>
        </p:spPr>
      </p:pic>
      <p:pic>
        <p:nvPicPr>
          <p:cNvPr id="10" name="Picture 9">
            <a:extLst>
              <a:ext uri="{FF2B5EF4-FFF2-40B4-BE49-F238E27FC236}">
                <a16:creationId xmlns:a16="http://schemas.microsoft.com/office/drawing/2014/main" id="{573DE68C-FC63-AC48-B5EB-AD4264D43CA0}"/>
              </a:ext>
            </a:extLst>
          </p:cNvPr>
          <p:cNvPicPr>
            <a:picLocks noChangeAspect="1"/>
          </p:cNvPicPr>
          <p:nvPr/>
        </p:nvPicPr>
        <p:blipFill rotWithShape="1">
          <a:blip r:embed="rId5"/>
          <a:srcRect l="3015" t="13825" r="3178" b="5206"/>
          <a:stretch/>
        </p:blipFill>
        <p:spPr>
          <a:xfrm>
            <a:off x="10563705" y="4707002"/>
            <a:ext cx="914400" cy="914400"/>
          </a:xfrm>
          <a:prstGeom prst="ellipse">
            <a:avLst/>
          </a:prstGeom>
          <a:ln w="25400">
            <a:solidFill>
              <a:schemeClr val="tx1"/>
            </a:solidFill>
          </a:ln>
        </p:spPr>
      </p:pic>
      <p:pic>
        <p:nvPicPr>
          <p:cNvPr id="11" name="Picture 10">
            <a:extLst>
              <a:ext uri="{FF2B5EF4-FFF2-40B4-BE49-F238E27FC236}">
                <a16:creationId xmlns:a16="http://schemas.microsoft.com/office/drawing/2014/main" id="{48915126-AB68-7D41-AB3E-AA27A9E2B51C}"/>
              </a:ext>
            </a:extLst>
          </p:cNvPr>
          <p:cNvPicPr>
            <a:picLocks noChangeAspect="1"/>
          </p:cNvPicPr>
          <p:nvPr/>
        </p:nvPicPr>
        <p:blipFill rotWithShape="1">
          <a:blip r:embed="rId6"/>
          <a:srcRect l="11329" t="4366" r="13384" b="11687"/>
          <a:stretch/>
        </p:blipFill>
        <p:spPr>
          <a:xfrm>
            <a:off x="10496429" y="3426978"/>
            <a:ext cx="914400" cy="914400"/>
          </a:xfrm>
          <a:prstGeom prst="ellipse">
            <a:avLst/>
          </a:prstGeom>
          <a:ln w="25400">
            <a:solidFill>
              <a:schemeClr val="tx1"/>
            </a:solidFill>
          </a:ln>
        </p:spPr>
      </p:pic>
      <p:pic>
        <p:nvPicPr>
          <p:cNvPr id="12" name="Picture 11">
            <a:extLst>
              <a:ext uri="{FF2B5EF4-FFF2-40B4-BE49-F238E27FC236}">
                <a16:creationId xmlns:a16="http://schemas.microsoft.com/office/drawing/2014/main" id="{670B1A07-0862-6F45-9318-05D8428A726E}"/>
              </a:ext>
            </a:extLst>
          </p:cNvPr>
          <p:cNvPicPr>
            <a:picLocks noChangeAspect="1"/>
          </p:cNvPicPr>
          <p:nvPr/>
        </p:nvPicPr>
        <p:blipFill rotWithShape="1">
          <a:blip r:embed="rId7"/>
          <a:srcRect l="12858" t="9162" r="7601" b="8915"/>
          <a:stretch/>
        </p:blipFill>
        <p:spPr>
          <a:xfrm>
            <a:off x="11004745" y="4031999"/>
            <a:ext cx="912386" cy="914400"/>
          </a:xfrm>
          <a:prstGeom prst="ellipse">
            <a:avLst/>
          </a:prstGeom>
          <a:ln w="25400">
            <a:solidFill>
              <a:schemeClr val="tx1"/>
            </a:solidFill>
          </a:ln>
        </p:spPr>
      </p:pic>
      <p:pic>
        <p:nvPicPr>
          <p:cNvPr id="13" name="Picture 12">
            <a:extLst>
              <a:ext uri="{FF2B5EF4-FFF2-40B4-BE49-F238E27FC236}">
                <a16:creationId xmlns:a16="http://schemas.microsoft.com/office/drawing/2014/main" id="{A6B8106A-9060-A843-941E-9D149AA92AB0}"/>
              </a:ext>
            </a:extLst>
          </p:cNvPr>
          <p:cNvPicPr>
            <a:picLocks noChangeAspect="1"/>
          </p:cNvPicPr>
          <p:nvPr/>
        </p:nvPicPr>
        <p:blipFill rotWithShape="1">
          <a:blip r:embed="rId8"/>
          <a:srcRect l="2929" t="13107" b="10277"/>
          <a:stretch/>
        </p:blipFill>
        <p:spPr>
          <a:xfrm>
            <a:off x="9663493" y="4287570"/>
            <a:ext cx="915624" cy="914400"/>
          </a:xfrm>
          <a:prstGeom prst="ellipse">
            <a:avLst/>
          </a:prstGeom>
          <a:ln w="25400">
            <a:solidFill>
              <a:schemeClr val="tx1"/>
            </a:solidFill>
          </a:ln>
        </p:spPr>
      </p:pic>
      <p:pic>
        <p:nvPicPr>
          <p:cNvPr id="14" name="Picture 13">
            <a:extLst>
              <a:ext uri="{FF2B5EF4-FFF2-40B4-BE49-F238E27FC236}">
                <a16:creationId xmlns:a16="http://schemas.microsoft.com/office/drawing/2014/main" id="{829480FA-9D93-6044-AC00-D179A7DF6B8A}"/>
              </a:ext>
            </a:extLst>
          </p:cNvPr>
          <p:cNvPicPr>
            <a:picLocks noChangeAspect="1"/>
          </p:cNvPicPr>
          <p:nvPr/>
        </p:nvPicPr>
        <p:blipFill rotWithShape="1">
          <a:blip r:embed="rId2"/>
          <a:srcRect l="31360"/>
          <a:stretch/>
        </p:blipFill>
        <p:spPr>
          <a:xfrm>
            <a:off x="9771744" y="5250142"/>
            <a:ext cx="914570" cy="914400"/>
          </a:xfrm>
          <a:prstGeom prst="ellipse">
            <a:avLst/>
          </a:prstGeom>
          <a:ln w="25400">
            <a:solidFill>
              <a:schemeClr val="tx1"/>
            </a:solidFill>
          </a:ln>
        </p:spPr>
      </p:pic>
      <p:pic>
        <p:nvPicPr>
          <p:cNvPr id="15" name="Picture 14">
            <a:extLst>
              <a:ext uri="{FF2B5EF4-FFF2-40B4-BE49-F238E27FC236}">
                <a16:creationId xmlns:a16="http://schemas.microsoft.com/office/drawing/2014/main" id="{795D5359-2BA6-E54C-8087-A34AAEBD90FE}"/>
              </a:ext>
            </a:extLst>
          </p:cNvPr>
          <p:cNvPicPr>
            <a:picLocks noChangeAspect="1"/>
          </p:cNvPicPr>
          <p:nvPr/>
        </p:nvPicPr>
        <p:blipFill rotWithShape="1">
          <a:blip r:embed="rId3"/>
          <a:srcRect t="9078"/>
          <a:stretch/>
        </p:blipFill>
        <p:spPr>
          <a:xfrm>
            <a:off x="8549355" y="1175955"/>
            <a:ext cx="914074" cy="914400"/>
          </a:xfrm>
          <a:prstGeom prst="ellipse">
            <a:avLst/>
          </a:prstGeom>
          <a:ln w="25400">
            <a:solidFill>
              <a:schemeClr val="tx1"/>
            </a:solidFill>
          </a:ln>
        </p:spPr>
      </p:pic>
      <p:pic>
        <p:nvPicPr>
          <p:cNvPr id="16" name="Picture 15">
            <a:extLst>
              <a:ext uri="{FF2B5EF4-FFF2-40B4-BE49-F238E27FC236}">
                <a16:creationId xmlns:a16="http://schemas.microsoft.com/office/drawing/2014/main" id="{9076A9A9-D62E-0F43-9183-FFBB60020F4B}"/>
              </a:ext>
            </a:extLst>
          </p:cNvPr>
          <p:cNvPicPr>
            <a:picLocks noChangeAspect="1"/>
          </p:cNvPicPr>
          <p:nvPr/>
        </p:nvPicPr>
        <p:blipFill rotWithShape="1">
          <a:blip r:embed="rId4"/>
          <a:srcRect l="11094" t="10570" r="27360" b="3934"/>
          <a:stretch/>
        </p:blipFill>
        <p:spPr>
          <a:xfrm>
            <a:off x="8643829" y="4638130"/>
            <a:ext cx="915101" cy="914400"/>
          </a:xfrm>
          <a:prstGeom prst="ellipse">
            <a:avLst/>
          </a:prstGeom>
          <a:ln w="25400">
            <a:solidFill>
              <a:schemeClr val="tx1"/>
            </a:solidFill>
          </a:ln>
        </p:spPr>
      </p:pic>
      <p:pic>
        <p:nvPicPr>
          <p:cNvPr id="17" name="Picture 16">
            <a:extLst>
              <a:ext uri="{FF2B5EF4-FFF2-40B4-BE49-F238E27FC236}">
                <a16:creationId xmlns:a16="http://schemas.microsoft.com/office/drawing/2014/main" id="{3192593F-CDB4-EF46-8495-9813A3C38C07}"/>
              </a:ext>
            </a:extLst>
          </p:cNvPr>
          <p:cNvPicPr>
            <a:picLocks noChangeAspect="1"/>
          </p:cNvPicPr>
          <p:nvPr/>
        </p:nvPicPr>
        <p:blipFill rotWithShape="1">
          <a:blip r:embed="rId5"/>
          <a:srcRect l="3015" t="13825" r="3178" b="5206"/>
          <a:stretch/>
        </p:blipFill>
        <p:spPr>
          <a:xfrm>
            <a:off x="9151176" y="547053"/>
            <a:ext cx="914400" cy="914400"/>
          </a:xfrm>
          <a:prstGeom prst="ellipse">
            <a:avLst/>
          </a:prstGeom>
          <a:ln w="25400">
            <a:solidFill>
              <a:schemeClr val="tx1"/>
            </a:solidFill>
          </a:ln>
        </p:spPr>
      </p:pic>
      <p:pic>
        <p:nvPicPr>
          <p:cNvPr id="18" name="Picture 17">
            <a:extLst>
              <a:ext uri="{FF2B5EF4-FFF2-40B4-BE49-F238E27FC236}">
                <a16:creationId xmlns:a16="http://schemas.microsoft.com/office/drawing/2014/main" id="{F1D59AB9-3F42-FE4C-8E28-2D1D281FA1F8}"/>
              </a:ext>
            </a:extLst>
          </p:cNvPr>
          <p:cNvPicPr>
            <a:picLocks noChangeAspect="1"/>
          </p:cNvPicPr>
          <p:nvPr/>
        </p:nvPicPr>
        <p:blipFill rotWithShape="1">
          <a:blip r:embed="rId6"/>
          <a:srcRect l="11329" t="4366" r="13384" b="11687"/>
          <a:stretch/>
        </p:blipFill>
        <p:spPr>
          <a:xfrm>
            <a:off x="10793332" y="1202228"/>
            <a:ext cx="914400" cy="914400"/>
          </a:xfrm>
          <a:prstGeom prst="ellipse">
            <a:avLst/>
          </a:prstGeom>
          <a:ln w="25400">
            <a:solidFill>
              <a:schemeClr val="tx1"/>
            </a:solidFill>
          </a:ln>
        </p:spPr>
      </p:pic>
      <p:pic>
        <p:nvPicPr>
          <p:cNvPr id="19" name="Picture 18">
            <a:extLst>
              <a:ext uri="{FF2B5EF4-FFF2-40B4-BE49-F238E27FC236}">
                <a16:creationId xmlns:a16="http://schemas.microsoft.com/office/drawing/2014/main" id="{12F659A2-FFF3-9943-A727-DD22666BA3F7}"/>
              </a:ext>
            </a:extLst>
          </p:cNvPr>
          <p:cNvPicPr>
            <a:picLocks noChangeAspect="1"/>
          </p:cNvPicPr>
          <p:nvPr/>
        </p:nvPicPr>
        <p:blipFill rotWithShape="1">
          <a:blip r:embed="rId7"/>
          <a:srcRect l="12858" t="9162" r="7601" b="8915"/>
          <a:stretch/>
        </p:blipFill>
        <p:spPr>
          <a:xfrm>
            <a:off x="9463429" y="1540361"/>
            <a:ext cx="912386" cy="914400"/>
          </a:xfrm>
          <a:prstGeom prst="ellipse">
            <a:avLst/>
          </a:prstGeom>
          <a:ln w="25400">
            <a:solidFill>
              <a:schemeClr val="tx1"/>
            </a:solidFill>
          </a:ln>
        </p:spPr>
      </p:pic>
      <p:pic>
        <p:nvPicPr>
          <p:cNvPr id="20" name="Picture 19">
            <a:extLst>
              <a:ext uri="{FF2B5EF4-FFF2-40B4-BE49-F238E27FC236}">
                <a16:creationId xmlns:a16="http://schemas.microsoft.com/office/drawing/2014/main" id="{3EA71213-5D5D-714F-B12F-AB73DEEA19B4}"/>
              </a:ext>
            </a:extLst>
          </p:cNvPr>
          <p:cNvPicPr>
            <a:picLocks noChangeAspect="1"/>
          </p:cNvPicPr>
          <p:nvPr/>
        </p:nvPicPr>
        <p:blipFill rotWithShape="1">
          <a:blip r:embed="rId2"/>
          <a:srcRect l="31360"/>
          <a:stretch/>
        </p:blipFill>
        <p:spPr>
          <a:xfrm>
            <a:off x="8969890" y="2058785"/>
            <a:ext cx="914570" cy="914400"/>
          </a:xfrm>
          <a:prstGeom prst="ellipse">
            <a:avLst/>
          </a:prstGeom>
          <a:ln w="25400">
            <a:solidFill>
              <a:schemeClr val="tx1"/>
            </a:solidFill>
          </a:ln>
        </p:spPr>
      </p:pic>
      <p:pic>
        <p:nvPicPr>
          <p:cNvPr id="21" name="Picture 20">
            <a:extLst>
              <a:ext uri="{FF2B5EF4-FFF2-40B4-BE49-F238E27FC236}">
                <a16:creationId xmlns:a16="http://schemas.microsoft.com/office/drawing/2014/main" id="{996C064F-D811-3E46-8320-069CBD8747A3}"/>
              </a:ext>
            </a:extLst>
          </p:cNvPr>
          <p:cNvPicPr>
            <a:picLocks noChangeAspect="1"/>
          </p:cNvPicPr>
          <p:nvPr/>
        </p:nvPicPr>
        <p:blipFill rotWithShape="1">
          <a:blip r:embed="rId4"/>
          <a:srcRect l="11094" t="10570" r="27360" b="3934"/>
          <a:stretch/>
        </p:blipFill>
        <p:spPr>
          <a:xfrm>
            <a:off x="10014048" y="937020"/>
            <a:ext cx="915101" cy="914400"/>
          </a:xfrm>
          <a:prstGeom prst="ellipse">
            <a:avLst/>
          </a:prstGeom>
          <a:ln w="25400">
            <a:solidFill>
              <a:schemeClr val="tx1"/>
            </a:solidFill>
          </a:ln>
        </p:spPr>
      </p:pic>
    </p:spTree>
    <p:extLst>
      <p:ext uri="{BB962C8B-B14F-4D97-AF65-F5344CB8AC3E}">
        <p14:creationId xmlns:p14="http://schemas.microsoft.com/office/powerpoint/2010/main" val="578016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t>List the types of infections associated with injection drug use</a:t>
            </a:r>
          </a:p>
          <a:p>
            <a:r>
              <a:rPr lang="en-US" dirty="0"/>
              <a:t>List the features of infective endocarditis that influence morbidity/risk and describe standard and innovative treatments</a:t>
            </a:r>
          </a:p>
          <a:p>
            <a:r>
              <a:rPr lang="en-US" dirty="0">
                <a:solidFill>
                  <a:srgbClr val="FF2F92"/>
                </a:solidFill>
              </a:rPr>
              <a:t>Describe recommended testing for viral infections associated with IVDU</a:t>
            </a:r>
          </a:p>
          <a:p>
            <a:r>
              <a:rPr lang="en-US" dirty="0">
                <a:solidFill>
                  <a:srgbClr val="FF2F92"/>
                </a:solidFill>
              </a:rPr>
              <a:t>Interpret testing results for HCV, HBV, and HAV infections</a:t>
            </a:r>
          </a:p>
          <a:p>
            <a:r>
              <a:rPr lang="en-US" dirty="0"/>
              <a:t>Describe infection prevention strategies for people who inject drugs</a:t>
            </a:r>
          </a:p>
        </p:txBody>
      </p:sp>
    </p:spTree>
    <p:extLst>
      <p:ext uri="{BB962C8B-B14F-4D97-AF65-F5344CB8AC3E}">
        <p14:creationId xmlns:p14="http://schemas.microsoft.com/office/powerpoint/2010/main" val="2697959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E930C-1616-A145-BCBB-83A106566A1A}"/>
              </a:ext>
            </a:extLst>
          </p:cNvPr>
          <p:cNvPicPr>
            <a:picLocks noChangeAspect="1"/>
          </p:cNvPicPr>
          <p:nvPr/>
        </p:nvPicPr>
        <p:blipFill rotWithShape="1">
          <a:blip r:embed="rId2"/>
          <a:srcRect l="31360"/>
          <a:stretch/>
        </p:blipFill>
        <p:spPr>
          <a:xfrm>
            <a:off x="11106663" y="2934787"/>
            <a:ext cx="914570" cy="914400"/>
          </a:xfrm>
          <a:prstGeom prst="ellipse">
            <a:avLst/>
          </a:prstGeom>
          <a:ln w="25400">
            <a:solidFill>
              <a:schemeClr val="tx1"/>
            </a:solidFill>
          </a:ln>
        </p:spPr>
      </p:pic>
      <p:pic>
        <p:nvPicPr>
          <p:cNvPr id="3" name="Picture 2">
            <a:extLst>
              <a:ext uri="{FF2B5EF4-FFF2-40B4-BE49-F238E27FC236}">
                <a16:creationId xmlns:a16="http://schemas.microsoft.com/office/drawing/2014/main" id="{37E54B95-2DB7-D444-B466-EE00883C68FA}"/>
              </a:ext>
            </a:extLst>
          </p:cNvPr>
          <p:cNvPicPr>
            <a:picLocks noChangeAspect="1"/>
          </p:cNvPicPr>
          <p:nvPr/>
        </p:nvPicPr>
        <p:blipFill rotWithShape="1">
          <a:blip r:embed="rId3"/>
          <a:srcRect t="9078"/>
          <a:stretch/>
        </p:blipFill>
        <p:spPr>
          <a:xfrm>
            <a:off x="10039555" y="2698167"/>
            <a:ext cx="914074" cy="914400"/>
          </a:xfrm>
          <a:prstGeom prst="ellipse">
            <a:avLst/>
          </a:prstGeom>
          <a:ln w="25400">
            <a:solidFill>
              <a:schemeClr val="tx1"/>
            </a:solidFill>
          </a:ln>
        </p:spPr>
      </p:pic>
      <p:pic>
        <p:nvPicPr>
          <p:cNvPr id="4" name="Picture 3">
            <a:extLst>
              <a:ext uri="{FF2B5EF4-FFF2-40B4-BE49-F238E27FC236}">
                <a16:creationId xmlns:a16="http://schemas.microsoft.com/office/drawing/2014/main" id="{91A7979D-E2E0-9447-BA91-156C81730EA1}"/>
              </a:ext>
            </a:extLst>
          </p:cNvPr>
          <p:cNvPicPr>
            <a:picLocks noChangeAspect="1"/>
          </p:cNvPicPr>
          <p:nvPr/>
        </p:nvPicPr>
        <p:blipFill rotWithShape="1">
          <a:blip r:embed="rId4"/>
          <a:srcRect l="11094" t="10570" r="27360" b="3934"/>
          <a:stretch/>
        </p:blipFill>
        <p:spPr>
          <a:xfrm>
            <a:off x="10640231" y="2214694"/>
            <a:ext cx="915101" cy="914400"/>
          </a:xfrm>
          <a:prstGeom prst="ellipse">
            <a:avLst/>
          </a:prstGeom>
          <a:ln w="25400">
            <a:solidFill>
              <a:schemeClr val="tx1"/>
            </a:solidFill>
          </a:ln>
        </p:spPr>
      </p:pic>
      <p:pic>
        <p:nvPicPr>
          <p:cNvPr id="5" name="Picture 4">
            <a:extLst>
              <a:ext uri="{FF2B5EF4-FFF2-40B4-BE49-F238E27FC236}">
                <a16:creationId xmlns:a16="http://schemas.microsoft.com/office/drawing/2014/main" id="{133D3ED4-6446-2540-9AEC-EEC8A2441E9C}"/>
              </a:ext>
            </a:extLst>
          </p:cNvPr>
          <p:cNvPicPr>
            <a:picLocks noChangeAspect="1"/>
          </p:cNvPicPr>
          <p:nvPr/>
        </p:nvPicPr>
        <p:blipFill rotWithShape="1">
          <a:blip r:embed="rId5"/>
          <a:srcRect l="3015" t="13825" r="3178" b="5206"/>
          <a:stretch/>
        </p:blipFill>
        <p:spPr>
          <a:xfrm>
            <a:off x="10563705" y="4707002"/>
            <a:ext cx="914400" cy="914400"/>
          </a:xfrm>
          <a:prstGeom prst="ellipse">
            <a:avLst/>
          </a:prstGeom>
          <a:ln w="25400">
            <a:solidFill>
              <a:schemeClr val="tx1"/>
            </a:solidFill>
          </a:ln>
        </p:spPr>
      </p:pic>
      <p:pic>
        <p:nvPicPr>
          <p:cNvPr id="6" name="Picture 5">
            <a:extLst>
              <a:ext uri="{FF2B5EF4-FFF2-40B4-BE49-F238E27FC236}">
                <a16:creationId xmlns:a16="http://schemas.microsoft.com/office/drawing/2014/main" id="{7AD39918-E1A0-BB45-8922-CA76C76B9496}"/>
              </a:ext>
            </a:extLst>
          </p:cNvPr>
          <p:cNvPicPr>
            <a:picLocks noChangeAspect="1"/>
          </p:cNvPicPr>
          <p:nvPr/>
        </p:nvPicPr>
        <p:blipFill rotWithShape="1">
          <a:blip r:embed="rId6"/>
          <a:srcRect l="11329" t="4366" r="13384" b="11687"/>
          <a:stretch/>
        </p:blipFill>
        <p:spPr>
          <a:xfrm>
            <a:off x="10496429" y="3426978"/>
            <a:ext cx="914400" cy="914400"/>
          </a:xfrm>
          <a:prstGeom prst="ellipse">
            <a:avLst/>
          </a:prstGeom>
          <a:ln w="25400">
            <a:solidFill>
              <a:schemeClr val="tx1"/>
            </a:solidFill>
          </a:ln>
        </p:spPr>
      </p:pic>
      <p:pic>
        <p:nvPicPr>
          <p:cNvPr id="7" name="Picture 6">
            <a:extLst>
              <a:ext uri="{FF2B5EF4-FFF2-40B4-BE49-F238E27FC236}">
                <a16:creationId xmlns:a16="http://schemas.microsoft.com/office/drawing/2014/main" id="{74921FF8-58D1-7B4C-A41A-B61D31732AA8}"/>
              </a:ext>
            </a:extLst>
          </p:cNvPr>
          <p:cNvPicPr>
            <a:picLocks noChangeAspect="1"/>
          </p:cNvPicPr>
          <p:nvPr/>
        </p:nvPicPr>
        <p:blipFill rotWithShape="1">
          <a:blip r:embed="rId7"/>
          <a:srcRect l="12858" t="9162" r="7601" b="8915"/>
          <a:stretch/>
        </p:blipFill>
        <p:spPr>
          <a:xfrm>
            <a:off x="11004745" y="4031999"/>
            <a:ext cx="912386" cy="914400"/>
          </a:xfrm>
          <a:prstGeom prst="ellipse">
            <a:avLst/>
          </a:prstGeom>
          <a:ln w="25400">
            <a:solidFill>
              <a:schemeClr val="tx1"/>
            </a:solidFill>
          </a:ln>
        </p:spPr>
      </p:pic>
      <p:pic>
        <p:nvPicPr>
          <p:cNvPr id="8" name="Picture 7">
            <a:extLst>
              <a:ext uri="{FF2B5EF4-FFF2-40B4-BE49-F238E27FC236}">
                <a16:creationId xmlns:a16="http://schemas.microsoft.com/office/drawing/2014/main" id="{A4A861FA-CABA-3540-9875-732828CE2BB5}"/>
              </a:ext>
            </a:extLst>
          </p:cNvPr>
          <p:cNvPicPr>
            <a:picLocks noChangeAspect="1"/>
          </p:cNvPicPr>
          <p:nvPr/>
        </p:nvPicPr>
        <p:blipFill rotWithShape="1">
          <a:blip r:embed="rId8"/>
          <a:srcRect l="2929" t="13107" b="10277"/>
          <a:stretch/>
        </p:blipFill>
        <p:spPr>
          <a:xfrm>
            <a:off x="9663493" y="4287570"/>
            <a:ext cx="915624" cy="914400"/>
          </a:xfrm>
          <a:prstGeom prst="ellipse">
            <a:avLst/>
          </a:prstGeom>
          <a:ln w="25400">
            <a:solidFill>
              <a:schemeClr val="tx1"/>
            </a:solidFill>
          </a:ln>
        </p:spPr>
      </p:pic>
      <p:pic>
        <p:nvPicPr>
          <p:cNvPr id="9" name="Picture 8">
            <a:extLst>
              <a:ext uri="{FF2B5EF4-FFF2-40B4-BE49-F238E27FC236}">
                <a16:creationId xmlns:a16="http://schemas.microsoft.com/office/drawing/2014/main" id="{100C61EE-FA05-0E4E-9153-02DE976B7BB9}"/>
              </a:ext>
            </a:extLst>
          </p:cNvPr>
          <p:cNvPicPr>
            <a:picLocks noChangeAspect="1"/>
          </p:cNvPicPr>
          <p:nvPr/>
        </p:nvPicPr>
        <p:blipFill rotWithShape="1">
          <a:blip r:embed="rId2"/>
          <a:srcRect l="31360"/>
          <a:stretch/>
        </p:blipFill>
        <p:spPr>
          <a:xfrm>
            <a:off x="9771744" y="5250142"/>
            <a:ext cx="914570" cy="914400"/>
          </a:xfrm>
          <a:prstGeom prst="ellipse">
            <a:avLst/>
          </a:prstGeom>
          <a:ln w="25400">
            <a:solidFill>
              <a:schemeClr val="tx1"/>
            </a:solidFill>
          </a:ln>
        </p:spPr>
      </p:pic>
      <p:pic>
        <p:nvPicPr>
          <p:cNvPr id="10" name="Picture 9">
            <a:extLst>
              <a:ext uri="{FF2B5EF4-FFF2-40B4-BE49-F238E27FC236}">
                <a16:creationId xmlns:a16="http://schemas.microsoft.com/office/drawing/2014/main" id="{525432F7-2933-C14B-9E3F-5D637AC25365}"/>
              </a:ext>
            </a:extLst>
          </p:cNvPr>
          <p:cNvPicPr>
            <a:picLocks noChangeAspect="1"/>
          </p:cNvPicPr>
          <p:nvPr/>
        </p:nvPicPr>
        <p:blipFill rotWithShape="1">
          <a:blip r:embed="rId3"/>
          <a:srcRect t="9078"/>
          <a:stretch/>
        </p:blipFill>
        <p:spPr>
          <a:xfrm>
            <a:off x="8549355" y="1175955"/>
            <a:ext cx="914074" cy="914400"/>
          </a:xfrm>
          <a:prstGeom prst="ellipse">
            <a:avLst/>
          </a:prstGeom>
          <a:ln w="25400">
            <a:solidFill>
              <a:schemeClr val="tx1"/>
            </a:solidFill>
          </a:ln>
        </p:spPr>
      </p:pic>
      <p:pic>
        <p:nvPicPr>
          <p:cNvPr id="11" name="Picture 10">
            <a:extLst>
              <a:ext uri="{FF2B5EF4-FFF2-40B4-BE49-F238E27FC236}">
                <a16:creationId xmlns:a16="http://schemas.microsoft.com/office/drawing/2014/main" id="{D8A27BD6-3168-BD4E-B840-638EBA706BDA}"/>
              </a:ext>
            </a:extLst>
          </p:cNvPr>
          <p:cNvPicPr>
            <a:picLocks noChangeAspect="1"/>
          </p:cNvPicPr>
          <p:nvPr/>
        </p:nvPicPr>
        <p:blipFill rotWithShape="1">
          <a:blip r:embed="rId4"/>
          <a:srcRect l="11094" t="10570" r="27360" b="3934"/>
          <a:stretch/>
        </p:blipFill>
        <p:spPr>
          <a:xfrm>
            <a:off x="8643829" y="4638130"/>
            <a:ext cx="915101" cy="914400"/>
          </a:xfrm>
          <a:prstGeom prst="ellipse">
            <a:avLst/>
          </a:prstGeom>
          <a:ln w="25400">
            <a:solidFill>
              <a:schemeClr val="tx1"/>
            </a:solidFill>
          </a:ln>
        </p:spPr>
      </p:pic>
      <p:pic>
        <p:nvPicPr>
          <p:cNvPr id="12" name="Picture 11">
            <a:extLst>
              <a:ext uri="{FF2B5EF4-FFF2-40B4-BE49-F238E27FC236}">
                <a16:creationId xmlns:a16="http://schemas.microsoft.com/office/drawing/2014/main" id="{A4BC5683-BDDF-B64C-B00C-C9D434268064}"/>
              </a:ext>
            </a:extLst>
          </p:cNvPr>
          <p:cNvPicPr>
            <a:picLocks noChangeAspect="1"/>
          </p:cNvPicPr>
          <p:nvPr/>
        </p:nvPicPr>
        <p:blipFill rotWithShape="1">
          <a:blip r:embed="rId5"/>
          <a:srcRect l="3015" t="13825" r="3178" b="5206"/>
          <a:stretch/>
        </p:blipFill>
        <p:spPr>
          <a:xfrm>
            <a:off x="9151176" y="547053"/>
            <a:ext cx="914400" cy="914400"/>
          </a:xfrm>
          <a:prstGeom prst="ellipse">
            <a:avLst/>
          </a:prstGeom>
          <a:ln w="25400">
            <a:solidFill>
              <a:schemeClr val="tx1"/>
            </a:solidFill>
          </a:ln>
        </p:spPr>
      </p:pic>
      <p:pic>
        <p:nvPicPr>
          <p:cNvPr id="13" name="Picture 12">
            <a:extLst>
              <a:ext uri="{FF2B5EF4-FFF2-40B4-BE49-F238E27FC236}">
                <a16:creationId xmlns:a16="http://schemas.microsoft.com/office/drawing/2014/main" id="{B5C92D67-EC40-794B-993B-72C30A281417}"/>
              </a:ext>
            </a:extLst>
          </p:cNvPr>
          <p:cNvPicPr>
            <a:picLocks noChangeAspect="1"/>
          </p:cNvPicPr>
          <p:nvPr/>
        </p:nvPicPr>
        <p:blipFill rotWithShape="1">
          <a:blip r:embed="rId6"/>
          <a:srcRect l="11329" t="4366" r="13384" b="11687"/>
          <a:stretch/>
        </p:blipFill>
        <p:spPr>
          <a:xfrm>
            <a:off x="10793332" y="1202228"/>
            <a:ext cx="914400" cy="914400"/>
          </a:xfrm>
          <a:prstGeom prst="ellipse">
            <a:avLst/>
          </a:prstGeom>
          <a:ln w="25400">
            <a:solidFill>
              <a:schemeClr val="tx1"/>
            </a:solidFill>
          </a:ln>
        </p:spPr>
      </p:pic>
      <p:pic>
        <p:nvPicPr>
          <p:cNvPr id="14" name="Picture 13">
            <a:extLst>
              <a:ext uri="{FF2B5EF4-FFF2-40B4-BE49-F238E27FC236}">
                <a16:creationId xmlns:a16="http://schemas.microsoft.com/office/drawing/2014/main" id="{5E2A7DF4-C4FC-904E-9B22-CDF944DC4DAF}"/>
              </a:ext>
            </a:extLst>
          </p:cNvPr>
          <p:cNvPicPr>
            <a:picLocks noChangeAspect="1"/>
          </p:cNvPicPr>
          <p:nvPr/>
        </p:nvPicPr>
        <p:blipFill rotWithShape="1">
          <a:blip r:embed="rId7"/>
          <a:srcRect l="12858" t="9162" r="7601" b="8915"/>
          <a:stretch/>
        </p:blipFill>
        <p:spPr>
          <a:xfrm>
            <a:off x="9463429" y="1540361"/>
            <a:ext cx="912386" cy="914400"/>
          </a:xfrm>
          <a:prstGeom prst="ellipse">
            <a:avLst/>
          </a:prstGeom>
          <a:ln w="25400">
            <a:solidFill>
              <a:schemeClr val="tx1"/>
            </a:solidFill>
          </a:ln>
        </p:spPr>
      </p:pic>
      <p:pic>
        <p:nvPicPr>
          <p:cNvPr id="15" name="Picture 14">
            <a:extLst>
              <a:ext uri="{FF2B5EF4-FFF2-40B4-BE49-F238E27FC236}">
                <a16:creationId xmlns:a16="http://schemas.microsoft.com/office/drawing/2014/main" id="{13ED93A3-1A16-B345-A830-309F8A2F5E32}"/>
              </a:ext>
            </a:extLst>
          </p:cNvPr>
          <p:cNvPicPr>
            <a:picLocks noChangeAspect="1"/>
          </p:cNvPicPr>
          <p:nvPr/>
        </p:nvPicPr>
        <p:blipFill rotWithShape="1">
          <a:blip r:embed="rId8"/>
          <a:srcRect l="2929" t="13107" b="10277"/>
          <a:stretch/>
        </p:blipFill>
        <p:spPr>
          <a:xfrm>
            <a:off x="4350996" y="5251525"/>
            <a:ext cx="915624" cy="914400"/>
          </a:xfrm>
          <a:prstGeom prst="ellipse">
            <a:avLst/>
          </a:prstGeom>
          <a:ln w="25400">
            <a:solidFill>
              <a:schemeClr val="tx1"/>
            </a:solidFill>
          </a:ln>
        </p:spPr>
      </p:pic>
      <p:pic>
        <p:nvPicPr>
          <p:cNvPr id="16" name="Picture 15">
            <a:extLst>
              <a:ext uri="{FF2B5EF4-FFF2-40B4-BE49-F238E27FC236}">
                <a16:creationId xmlns:a16="http://schemas.microsoft.com/office/drawing/2014/main" id="{3D03751E-B138-7644-93EA-CF76499E0C31}"/>
              </a:ext>
            </a:extLst>
          </p:cNvPr>
          <p:cNvPicPr>
            <a:picLocks noChangeAspect="1"/>
          </p:cNvPicPr>
          <p:nvPr/>
        </p:nvPicPr>
        <p:blipFill rotWithShape="1">
          <a:blip r:embed="rId2"/>
          <a:srcRect l="31360"/>
          <a:stretch/>
        </p:blipFill>
        <p:spPr>
          <a:xfrm>
            <a:off x="8969890" y="2058785"/>
            <a:ext cx="914570" cy="914400"/>
          </a:xfrm>
          <a:prstGeom prst="ellipse">
            <a:avLst/>
          </a:prstGeom>
          <a:ln w="25400">
            <a:solidFill>
              <a:schemeClr val="tx1"/>
            </a:solidFill>
          </a:ln>
        </p:spPr>
      </p:pic>
      <p:pic>
        <p:nvPicPr>
          <p:cNvPr id="17" name="Picture 16">
            <a:extLst>
              <a:ext uri="{FF2B5EF4-FFF2-40B4-BE49-F238E27FC236}">
                <a16:creationId xmlns:a16="http://schemas.microsoft.com/office/drawing/2014/main" id="{09EEC552-B5A2-AA41-B257-2AF221BC221D}"/>
              </a:ext>
            </a:extLst>
          </p:cNvPr>
          <p:cNvPicPr>
            <a:picLocks noChangeAspect="1"/>
          </p:cNvPicPr>
          <p:nvPr/>
        </p:nvPicPr>
        <p:blipFill rotWithShape="1">
          <a:blip r:embed="rId3"/>
          <a:srcRect t="9078"/>
          <a:stretch/>
        </p:blipFill>
        <p:spPr>
          <a:xfrm>
            <a:off x="3582533" y="5098799"/>
            <a:ext cx="914074" cy="914400"/>
          </a:xfrm>
          <a:prstGeom prst="ellipse">
            <a:avLst/>
          </a:prstGeom>
          <a:ln w="25400">
            <a:solidFill>
              <a:schemeClr val="tx1"/>
            </a:solidFill>
          </a:ln>
        </p:spPr>
      </p:pic>
      <p:pic>
        <p:nvPicPr>
          <p:cNvPr id="18" name="Picture 17">
            <a:extLst>
              <a:ext uri="{FF2B5EF4-FFF2-40B4-BE49-F238E27FC236}">
                <a16:creationId xmlns:a16="http://schemas.microsoft.com/office/drawing/2014/main" id="{2DBC577B-5BD2-BB43-8A83-82F3CC6D0220}"/>
              </a:ext>
            </a:extLst>
          </p:cNvPr>
          <p:cNvPicPr>
            <a:picLocks noChangeAspect="1"/>
          </p:cNvPicPr>
          <p:nvPr/>
        </p:nvPicPr>
        <p:blipFill rotWithShape="1">
          <a:blip r:embed="rId4"/>
          <a:srcRect l="11094" t="10570" r="27360" b="3934"/>
          <a:stretch/>
        </p:blipFill>
        <p:spPr>
          <a:xfrm>
            <a:off x="10014048" y="937020"/>
            <a:ext cx="915101" cy="914400"/>
          </a:xfrm>
          <a:prstGeom prst="ellipse">
            <a:avLst/>
          </a:prstGeom>
          <a:ln w="25400">
            <a:solidFill>
              <a:schemeClr val="tx1"/>
            </a:solidFill>
          </a:ln>
        </p:spPr>
      </p:pic>
      <p:pic>
        <p:nvPicPr>
          <p:cNvPr id="19" name="Picture 18">
            <a:extLst>
              <a:ext uri="{FF2B5EF4-FFF2-40B4-BE49-F238E27FC236}">
                <a16:creationId xmlns:a16="http://schemas.microsoft.com/office/drawing/2014/main" id="{008FCDCB-BD5C-6F4E-A3C5-9579DE955D1B}"/>
              </a:ext>
            </a:extLst>
          </p:cNvPr>
          <p:cNvPicPr>
            <a:picLocks noChangeAspect="1"/>
          </p:cNvPicPr>
          <p:nvPr/>
        </p:nvPicPr>
        <p:blipFill rotWithShape="1">
          <a:blip r:embed="rId5"/>
          <a:srcRect l="3015" t="13825" r="3178" b="5206"/>
          <a:stretch/>
        </p:blipFill>
        <p:spPr>
          <a:xfrm>
            <a:off x="3950428" y="5838958"/>
            <a:ext cx="914400" cy="914400"/>
          </a:xfrm>
          <a:prstGeom prst="ellipse">
            <a:avLst/>
          </a:prstGeom>
          <a:ln w="25400">
            <a:solidFill>
              <a:schemeClr val="tx1"/>
            </a:solidFill>
          </a:ln>
        </p:spPr>
      </p:pic>
      <p:pic>
        <p:nvPicPr>
          <p:cNvPr id="20" name="Picture 19">
            <a:extLst>
              <a:ext uri="{FF2B5EF4-FFF2-40B4-BE49-F238E27FC236}">
                <a16:creationId xmlns:a16="http://schemas.microsoft.com/office/drawing/2014/main" id="{7B918A2B-98BC-8747-A346-C16A0C90CC1B}"/>
              </a:ext>
            </a:extLst>
          </p:cNvPr>
          <p:cNvPicPr>
            <a:picLocks noChangeAspect="1"/>
          </p:cNvPicPr>
          <p:nvPr/>
        </p:nvPicPr>
        <p:blipFill rotWithShape="1">
          <a:blip r:embed="rId6"/>
          <a:srcRect l="11329" t="4366" r="13384" b="11687"/>
          <a:stretch/>
        </p:blipFill>
        <p:spPr>
          <a:xfrm>
            <a:off x="5550780" y="5164202"/>
            <a:ext cx="914400" cy="914400"/>
          </a:xfrm>
          <a:prstGeom prst="ellipse">
            <a:avLst/>
          </a:prstGeom>
          <a:ln w="25400">
            <a:solidFill>
              <a:schemeClr val="tx1"/>
            </a:solidFill>
          </a:ln>
        </p:spPr>
      </p:pic>
      <p:pic>
        <p:nvPicPr>
          <p:cNvPr id="21" name="Picture 20">
            <a:extLst>
              <a:ext uri="{FF2B5EF4-FFF2-40B4-BE49-F238E27FC236}">
                <a16:creationId xmlns:a16="http://schemas.microsoft.com/office/drawing/2014/main" id="{D75FC1AF-6F6C-384A-84F0-74077FBFAE1D}"/>
              </a:ext>
            </a:extLst>
          </p:cNvPr>
          <p:cNvPicPr>
            <a:picLocks noChangeAspect="1"/>
          </p:cNvPicPr>
          <p:nvPr/>
        </p:nvPicPr>
        <p:blipFill rotWithShape="1">
          <a:blip r:embed="rId7"/>
          <a:srcRect l="12858" t="9162" r="7601" b="8915"/>
          <a:stretch/>
        </p:blipFill>
        <p:spPr>
          <a:xfrm>
            <a:off x="6588911" y="5752316"/>
            <a:ext cx="912386" cy="914400"/>
          </a:xfrm>
          <a:prstGeom prst="ellipse">
            <a:avLst/>
          </a:prstGeom>
          <a:ln w="25400">
            <a:solidFill>
              <a:schemeClr val="tx1"/>
            </a:solidFill>
          </a:ln>
        </p:spPr>
      </p:pic>
      <p:pic>
        <p:nvPicPr>
          <p:cNvPr id="22" name="Picture 21">
            <a:extLst>
              <a:ext uri="{FF2B5EF4-FFF2-40B4-BE49-F238E27FC236}">
                <a16:creationId xmlns:a16="http://schemas.microsoft.com/office/drawing/2014/main" id="{1BED953E-78A4-D64C-8E35-699B230BE17A}"/>
              </a:ext>
            </a:extLst>
          </p:cNvPr>
          <p:cNvPicPr>
            <a:picLocks noChangeAspect="1"/>
          </p:cNvPicPr>
          <p:nvPr/>
        </p:nvPicPr>
        <p:blipFill rotWithShape="1">
          <a:blip r:embed="rId8"/>
          <a:srcRect l="2929" t="13107" b="10277"/>
          <a:stretch/>
        </p:blipFill>
        <p:spPr>
          <a:xfrm>
            <a:off x="2905897" y="5755818"/>
            <a:ext cx="915624" cy="914400"/>
          </a:xfrm>
          <a:prstGeom prst="ellipse">
            <a:avLst/>
          </a:prstGeom>
          <a:ln w="25400">
            <a:solidFill>
              <a:schemeClr val="tx1"/>
            </a:solidFill>
          </a:ln>
        </p:spPr>
      </p:pic>
      <p:pic>
        <p:nvPicPr>
          <p:cNvPr id="23" name="Picture 22">
            <a:extLst>
              <a:ext uri="{FF2B5EF4-FFF2-40B4-BE49-F238E27FC236}">
                <a16:creationId xmlns:a16="http://schemas.microsoft.com/office/drawing/2014/main" id="{016326B0-4172-604E-8362-C4A870469018}"/>
              </a:ext>
            </a:extLst>
          </p:cNvPr>
          <p:cNvPicPr>
            <a:picLocks noChangeAspect="1"/>
          </p:cNvPicPr>
          <p:nvPr/>
        </p:nvPicPr>
        <p:blipFill rotWithShape="1">
          <a:blip r:embed="rId2"/>
          <a:srcRect l="31360"/>
          <a:stretch/>
        </p:blipFill>
        <p:spPr>
          <a:xfrm>
            <a:off x="1738598" y="4542497"/>
            <a:ext cx="914570" cy="914400"/>
          </a:xfrm>
          <a:prstGeom prst="ellipse">
            <a:avLst/>
          </a:prstGeom>
          <a:ln w="25400">
            <a:solidFill>
              <a:schemeClr val="tx1"/>
            </a:solidFill>
          </a:ln>
        </p:spPr>
      </p:pic>
      <p:pic>
        <p:nvPicPr>
          <p:cNvPr id="24" name="Picture 23">
            <a:extLst>
              <a:ext uri="{FF2B5EF4-FFF2-40B4-BE49-F238E27FC236}">
                <a16:creationId xmlns:a16="http://schemas.microsoft.com/office/drawing/2014/main" id="{6763F6D6-A5E4-B04C-975F-AEF6B9B4A48C}"/>
              </a:ext>
            </a:extLst>
          </p:cNvPr>
          <p:cNvPicPr>
            <a:picLocks noChangeAspect="1"/>
          </p:cNvPicPr>
          <p:nvPr/>
        </p:nvPicPr>
        <p:blipFill rotWithShape="1">
          <a:blip r:embed="rId3"/>
          <a:srcRect t="9078"/>
          <a:stretch/>
        </p:blipFill>
        <p:spPr>
          <a:xfrm>
            <a:off x="822106" y="4454200"/>
            <a:ext cx="914074" cy="914400"/>
          </a:xfrm>
          <a:prstGeom prst="ellipse">
            <a:avLst/>
          </a:prstGeom>
          <a:ln w="25400">
            <a:solidFill>
              <a:schemeClr val="tx1"/>
            </a:solidFill>
          </a:ln>
        </p:spPr>
      </p:pic>
      <p:pic>
        <p:nvPicPr>
          <p:cNvPr id="25" name="Picture 24">
            <a:extLst>
              <a:ext uri="{FF2B5EF4-FFF2-40B4-BE49-F238E27FC236}">
                <a16:creationId xmlns:a16="http://schemas.microsoft.com/office/drawing/2014/main" id="{10421971-D323-264B-81EA-9C9A6DC5A6ED}"/>
              </a:ext>
            </a:extLst>
          </p:cNvPr>
          <p:cNvPicPr>
            <a:picLocks noChangeAspect="1"/>
          </p:cNvPicPr>
          <p:nvPr/>
        </p:nvPicPr>
        <p:blipFill rotWithShape="1">
          <a:blip r:embed="rId4"/>
          <a:srcRect l="11094" t="10570" r="27360" b="3934"/>
          <a:stretch/>
        </p:blipFill>
        <p:spPr>
          <a:xfrm>
            <a:off x="2582948" y="4667720"/>
            <a:ext cx="915101" cy="914400"/>
          </a:xfrm>
          <a:prstGeom prst="ellipse">
            <a:avLst/>
          </a:prstGeom>
          <a:ln w="25400">
            <a:solidFill>
              <a:schemeClr val="tx1"/>
            </a:solidFill>
          </a:ln>
        </p:spPr>
      </p:pic>
      <p:pic>
        <p:nvPicPr>
          <p:cNvPr id="26" name="Picture 25">
            <a:extLst>
              <a:ext uri="{FF2B5EF4-FFF2-40B4-BE49-F238E27FC236}">
                <a16:creationId xmlns:a16="http://schemas.microsoft.com/office/drawing/2014/main" id="{AB40FCCD-BD68-5F4D-9775-5EC0FFC178CA}"/>
              </a:ext>
            </a:extLst>
          </p:cNvPr>
          <p:cNvPicPr>
            <a:picLocks noChangeAspect="1"/>
          </p:cNvPicPr>
          <p:nvPr/>
        </p:nvPicPr>
        <p:blipFill rotWithShape="1">
          <a:blip r:embed="rId5"/>
          <a:srcRect l="3015" t="13825" r="3178" b="5206"/>
          <a:stretch/>
        </p:blipFill>
        <p:spPr>
          <a:xfrm>
            <a:off x="796979" y="3723730"/>
            <a:ext cx="914400" cy="914400"/>
          </a:xfrm>
          <a:prstGeom prst="ellipse">
            <a:avLst/>
          </a:prstGeom>
          <a:ln w="25400">
            <a:solidFill>
              <a:schemeClr val="tx1"/>
            </a:solidFill>
          </a:ln>
        </p:spPr>
      </p:pic>
      <p:pic>
        <p:nvPicPr>
          <p:cNvPr id="27" name="Picture 26">
            <a:extLst>
              <a:ext uri="{FF2B5EF4-FFF2-40B4-BE49-F238E27FC236}">
                <a16:creationId xmlns:a16="http://schemas.microsoft.com/office/drawing/2014/main" id="{8010ACF2-EB4E-1946-8745-1662353CA5E2}"/>
              </a:ext>
            </a:extLst>
          </p:cNvPr>
          <p:cNvPicPr>
            <a:picLocks noChangeAspect="1"/>
          </p:cNvPicPr>
          <p:nvPr/>
        </p:nvPicPr>
        <p:blipFill rotWithShape="1">
          <a:blip r:embed="rId6"/>
          <a:srcRect l="11329" t="4366" r="13384" b="11687"/>
          <a:stretch/>
        </p:blipFill>
        <p:spPr>
          <a:xfrm>
            <a:off x="297205" y="5298618"/>
            <a:ext cx="914400" cy="914400"/>
          </a:xfrm>
          <a:prstGeom prst="ellipse">
            <a:avLst/>
          </a:prstGeom>
          <a:ln w="25400">
            <a:solidFill>
              <a:schemeClr val="tx1"/>
            </a:solidFill>
          </a:ln>
        </p:spPr>
      </p:pic>
      <p:pic>
        <p:nvPicPr>
          <p:cNvPr id="28" name="Picture 27">
            <a:extLst>
              <a:ext uri="{FF2B5EF4-FFF2-40B4-BE49-F238E27FC236}">
                <a16:creationId xmlns:a16="http://schemas.microsoft.com/office/drawing/2014/main" id="{8A7BA7FF-1372-5345-91B0-70140CE52183}"/>
              </a:ext>
            </a:extLst>
          </p:cNvPr>
          <p:cNvPicPr>
            <a:picLocks noChangeAspect="1"/>
          </p:cNvPicPr>
          <p:nvPr/>
        </p:nvPicPr>
        <p:blipFill rotWithShape="1">
          <a:blip r:embed="rId7"/>
          <a:srcRect l="12858" t="9162" r="7601" b="8915"/>
          <a:stretch/>
        </p:blipFill>
        <p:spPr>
          <a:xfrm>
            <a:off x="1902952" y="5707342"/>
            <a:ext cx="912386" cy="914400"/>
          </a:xfrm>
          <a:prstGeom prst="ellipse">
            <a:avLst/>
          </a:prstGeom>
          <a:ln w="25400">
            <a:solidFill>
              <a:schemeClr val="tx1"/>
            </a:solidFill>
          </a:ln>
        </p:spPr>
      </p:pic>
      <p:pic>
        <p:nvPicPr>
          <p:cNvPr id="29" name="Picture 28">
            <a:extLst>
              <a:ext uri="{FF2B5EF4-FFF2-40B4-BE49-F238E27FC236}">
                <a16:creationId xmlns:a16="http://schemas.microsoft.com/office/drawing/2014/main" id="{B4DDF353-8E1A-224D-94A1-48AF30781663}"/>
              </a:ext>
            </a:extLst>
          </p:cNvPr>
          <p:cNvPicPr>
            <a:picLocks noChangeAspect="1"/>
          </p:cNvPicPr>
          <p:nvPr/>
        </p:nvPicPr>
        <p:blipFill rotWithShape="1">
          <a:blip r:embed="rId8"/>
          <a:srcRect l="2929" t="13107" b="10277"/>
          <a:stretch/>
        </p:blipFill>
        <p:spPr>
          <a:xfrm>
            <a:off x="1168163" y="5059221"/>
            <a:ext cx="915624" cy="914400"/>
          </a:xfrm>
          <a:prstGeom prst="ellipse">
            <a:avLst/>
          </a:prstGeom>
          <a:ln w="25400">
            <a:solidFill>
              <a:schemeClr val="tx1"/>
            </a:solidFill>
          </a:ln>
        </p:spPr>
      </p:pic>
      <p:pic>
        <p:nvPicPr>
          <p:cNvPr id="30" name="Picture 29">
            <a:extLst>
              <a:ext uri="{FF2B5EF4-FFF2-40B4-BE49-F238E27FC236}">
                <a16:creationId xmlns:a16="http://schemas.microsoft.com/office/drawing/2014/main" id="{21AF17DE-B2FC-214A-BF29-57609EAC2290}"/>
              </a:ext>
            </a:extLst>
          </p:cNvPr>
          <p:cNvPicPr>
            <a:picLocks noChangeAspect="1"/>
          </p:cNvPicPr>
          <p:nvPr/>
        </p:nvPicPr>
        <p:blipFill rotWithShape="1">
          <a:blip r:embed="rId2"/>
          <a:srcRect l="31360"/>
          <a:stretch/>
        </p:blipFill>
        <p:spPr>
          <a:xfrm>
            <a:off x="1026011" y="2388239"/>
            <a:ext cx="914570" cy="914400"/>
          </a:xfrm>
          <a:prstGeom prst="ellipse">
            <a:avLst/>
          </a:prstGeom>
          <a:ln w="25400">
            <a:solidFill>
              <a:schemeClr val="tx1"/>
            </a:solidFill>
          </a:ln>
        </p:spPr>
      </p:pic>
      <p:pic>
        <p:nvPicPr>
          <p:cNvPr id="31" name="Picture 30">
            <a:extLst>
              <a:ext uri="{FF2B5EF4-FFF2-40B4-BE49-F238E27FC236}">
                <a16:creationId xmlns:a16="http://schemas.microsoft.com/office/drawing/2014/main" id="{BDD4E7CC-851D-7645-9BA7-97B5FB285570}"/>
              </a:ext>
            </a:extLst>
          </p:cNvPr>
          <p:cNvPicPr>
            <a:picLocks noChangeAspect="1"/>
          </p:cNvPicPr>
          <p:nvPr/>
        </p:nvPicPr>
        <p:blipFill rotWithShape="1">
          <a:blip r:embed="rId3"/>
          <a:srcRect t="9078"/>
          <a:stretch/>
        </p:blipFill>
        <p:spPr>
          <a:xfrm>
            <a:off x="1754537" y="2116628"/>
            <a:ext cx="914074" cy="914400"/>
          </a:xfrm>
          <a:prstGeom prst="ellipse">
            <a:avLst/>
          </a:prstGeom>
          <a:ln w="25400">
            <a:solidFill>
              <a:schemeClr val="tx1"/>
            </a:solidFill>
          </a:ln>
        </p:spPr>
      </p:pic>
      <p:pic>
        <p:nvPicPr>
          <p:cNvPr id="32" name="Picture 31">
            <a:extLst>
              <a:ext uri="{FF2B5EF4-FFF2-40B4-BE49-F238E27FC236}">
                <a16:creationId xmlns:a16="http://schemas.microsoft.com/office/drawing/2014/main" id="{A98AB9CF-127B-4647-9AB6-D69941BEAEA3}"/>
              </a:ext>
            </a:extLst>
          </p:cNvPr>
          <p:cNvPicPr>
            <a:picLocks noChangeAspect="1"/>
          </p:cNvPicPr>
          <p:nvPr/>
        </p:nvPicPr>
        <p:blipFill rotWithShape="1">
          <a:blip r:embed="rId4"/>
          <a:srcRect l="11094" t="10570" r="27360" b="3934"/>
          <a:stretch/>
        </p:blipFill>
        <p:spPr>
          <a:xfrm>
            <a:off x="2126455" y="902689"/>
            <a:ext cx="915101" cy="914400"/>
          </a:xfrm>
          <a:prstGeom prst="ellipse">
            <a:avLst/>
          </a:prstGeom>
          <a:ln w="25400">
            <a:solidFill>
              <a:schemeClr val="tx1"/>
            </a:solidFill>
          </a:ln>
        </p:spPr>
      </p:pic>
      <p:pic>
        <p:nvPicPr>
          <p:cNvPr id="33" name="Picture 32">
            <a:extLst>
              <a:ext uri="{FF2B5EF4-FFF2-40B4-BE49-F238E27FC236}">
                <a16:creationId xmlns:a16="http://schemas.microsoft.com/office/drawing/2014/main" id="{2637F957-6CD7-2D4B-9C09-30C45D0264C2}"/>
              </a:ext>
            </a:extLst>
          </p:cNvPr>
          <p:cNvPicPr>
            <a:picLocks noChangeAspect="1"/>
          </p:cNvPicPr>
          <p:nvPr/>
        </p:nvPicPr>
        <p:blipFill rotWithShape="1">
          <a:blip r:embed="rId5"/>
          <a:srcRect l="3015" t="13825" r="3178" b="5206"/>
          <a:stretch/>
        </p:blipFill>
        <p:spPr>
          <a:xfrm>
            <a:off x="568811" y="1687489"/>
            <a:ext cx="914400" cy="914400"/>
          </a:xfrm>
          <a:prstGeom prst="ellipse">
            <a:avLst/>
          </a:prstGeom>
          <a:ln w="25400">
            <a:solidFill>
              <a:schemeClr val="tx1"/>
            </a:solidFill>
          </a:ln>
        </p:spPr>
      </p:pic>
      <p:pic>
        <p:nvPicPr>
          <p:cNvPr id="34" name="Picture 33">
            <a:extLst>
              <a:ext uri="{FF2B5EF4-FFF2-40B4-BE49-F238E27FC236}">
                <a16:creationId xmlns:a16="http://schemas.microsoft.com/office/drawing/2014/main" id="{8B5147E9-B7B0-FF4C-8A1B-35EE80EB09F8}"/>
              </a:ext>
            </a:extLst>
          </p:cNvPr>
          <p:cNvPicPr>
            <a:picLocks noChangeAspect="1"/>
          </p:cNvPicPr>
          <p:nvPr/>
        </p:nvPicPr>
        <p:blipFill rotWithShape="1">
          <a:blip r:embed="rId6"/>
          <a:srcRect l="11329" t="4366" r="13384" b="11687"/>
          <a:stretch/>
        </p:blipFill>
        <p:spPr>
          <a:xfrm>
            <a:off x="2497017" y="1712334"/>
            <a:ext cx="914400" cy="914400"/>
          </a:xfrm>
          <a:prstGeom prst="ellipse">
            <a:avLst/>
          </a:prstGeom>
          <a:ln w="25400">
            <a:solidFill>
              <a:schemeClr val="tx1"/>
            </a:solidFill>
          </a:ln>
        </p:spPr>
      </p:pic>
      <p:pic>
        <p:nvPicPr>
          <p:cNvPr id="35" name="Picture 34">
            <a:extLst>
              <a:ext uri="{FF2B5EF4-FFF2-40B4-BE49-F238E27FC236}">
                <a16:creationId xmlns:a16="http://schemas.microsoft.com/office/drawing/2014/main" id="{A208793B-DB90-AF4C-817D-E76F917A742D}"/>
              </a:ext>
            </a:extLst>
          </p:cNvPr>
          <p:cNvPicPr>
            <a:picLocks noChangeAspect="1"/>
          </p:cNvPicPr>
          <p:nvPr/>
        </p:nvPicPr>
        <p:blipFill rotWithShape="1">
          <a:blip r:embed="rId7"/>
          <a:srcRect l="12858" t="9162" r="7601" b="8915"/>
          <a:stretch/>
        </p:blipFill>
        <p:spPr>
          <a:xfrm>
            <a:off x="1940581" y="3744828"/>
            <a:ext cx="912386" cy="914400"/>
          </a:xfrm>
          <a:prstGeom prst="ellipse">
            <a:avLst/>
          </a:prstGeom>
          <a:ln w="25400">
            <a:solidFill>
              <a:schemeClr val="tx1"/>
            </a:solidFill>
          </a:ln>
        </p:spPr>
      </p:pic>
      <p:pic>
        <p:nvPicPr>
          <p:cNvPr id="36" name="Picture 35">
            <a:extLst>
              <a:ext uri="{FF2B5EF4-FFF2-40B4-BE49-F238E27FC236}">
                <a16:creationId xmlns:a16="http://schemas.microsoft.com/office/drawing/2014/main" id="{10797F7C-5484-DD4F-A0A9-40D3AEC389F4}"/>
              </a:ext>
            </a:extLst>
          </p:cNvPr>
          <p:cNvPicPr>
            <a:picLocks noChangeAspect="1"/>
          </p:cNvPicPr>
          <p:nvPr/>
        </p:nvPicPr>
        <p:blipFill rotWithShape="1">
          <a:blip r:embed="rId8"/>
          <a:srcRect l="2929" t="13107" b="10277"/>
          <a:stretch/>
        </p:blipFill>
        <p:spPr>
          <a:xfrm>
            <a:off x="1447360" y="3215642"/>
            <a:ext cx="915624" cy="914400"/>
          </a:xfrm>
          <a:prstGeom prst="ellipse">
            <a:avLst/>
          </a:prstGeom>
          <a:ln w="25400">
            <a:solidFill>
              <a:schemeClr val="tx1"/>
            </a:solidFill>
          </a:ln>
        </p:spPr>
      </p:pic>
      <p:sp>
        <p:nvSpPr>
          <p:cNvPr id="37" name="TextBox 36">
            <a:extLst>
              <a:ext uri="{FF2B5EF4-FFF2-40B4-BE49-F238E27FC236}">
                <a16:creationId xmlns:a16="http://schemas.microsoft.com/office/drawing/2014/main" id="{26C6B857-8185-774C-AD21-1FEDFD8D8703}"/>
              </a:ext>
            </a:extLst>
          </p:cNvPr>
          <p:cNvSpPr txBox="1"/>
          <p:nvPr/>
        </p:nvSpPr>
        <p:spPr>
          <a:xfrm>
            <a:off x="3559200" y="2486025"/>
            <a:ext cx="5073600" cy="1754326"/>
          </a:xfrm>
          <a:prstGeom prst="rect">
            <a:avLst/>
          </a:prstGeom>
          <a:solidFill>
            <a:schemeClr val="tx1"/>
          </a:solidFill>
        </p:spPr>
        <p:txBody>
          <a:bodyPr wrap="square" rtlCol="0">
            <a:spAutoFit/>
          </a:bodyPr>
          <a:lstStyle/>
          <a:p>
            <a:pPr algn="ctr"/>
            <a:r>
              <a:rPr lang="en-US" sz="3600" dirty="0">
                <a:solidFill>
                  <a:schemeClr val="bg1"/>
                </a:solidFill>
              </a:rPr>
              <a:t>VIRAL </a:t>
            </a:r>
          </a:p>
          <a:p>
            <a:pPr algn="ctr"/>
            <a:r>
              <a:rPr lang="en-US" sz="3600" dirty="0">
                <a:solidFill>
                  <a:schemeClr val="bg1"/>
                </a:solidFill>
              </a:rPr>
              <a:t>INFECTIONS ASSOCIATED WITH IVDU</a:t>
            </a:r>
          </a:p>
        </p:txBody>
      </p:sp>
    </p:spTree>
    <p:extLst>
      <p:ext uri="{BB962C8B-B14F-4D97-AF65-F5344CB8AC3E}">
        <p14:creationId xmlns:p14="http://schemas.microsoft.com/office/powerpoint/2010/main" val="128317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36955-45FB-A644-8A6F-FC29C8C48033}"/>
              </a:ext>
            </a:extLst>
          </p:cNvPr>
          <p:cNvSpPr>
            <a:spLocks noGrp="1"/>
          </p:cNvSpPr>
          <p:nvPr>
            <p:ph type="title"/>
          </p:nvPr>
        </p:nvSpPr>
        <p:spPr>
          <a:xfrm>
            <a:off x="3225047" y="618517"/>
            <a:ext cx="8053179" cy="1596177"/>
          </a:xfrm>
        </p:spPr>
        <p:txBody>
          <a:bodyPr/>
          <a:lstStyle/>
          <a:p>
            <a:r>
              <a:rPr lang="en-US" dirty="0"/>
              <a:t>Viral Infections associated with injection drug use</a:t>
            </a:r>
          </a:p>
        </p:txBody>
      </p:sp>
      <p:sp>
        <p:nvSpPr>
          <p:cNvPr id="3" name="Content Placeholder 2">
            <a:extLst>
              <a:ext uri="{FF2B5EF4-FFF2-40B4-BE49-F238E27FC236}">
                <a16:creationId xmlns:a16="http://schemas.microsoft.com/office/drawing/2014/main" id="{993D3F3B-F6BA-BE43-B32C-60EC29AA32F3}"/>
              </a:ext>
            </a:extLst>
          </p:cNvPr>
          <p:cNvSpPr>
            <a:spLocks noGrp="1"/>
          </p:cNvSpPr>
          <p:nvPr>
            <p:ph sz="quarter" idx="13"/>
          </p:nvPr>
        </p:nvSpPr>
        <p:spPr>
          <a:xfrm>
            <a:off x="4496607" y="2379424"/>
            <a:ext cx="4361611" cy="3424107"/>
          </a:xfrm>
        </p:spPr>
        <p:txBody>
          <a:bodyPr>
            <a:normAutofit/>
          </a:bodyPr>
          <a:lstStyle/>
          <a:p>
            <a:pPr lvl="1"/>
            <a:r>
              <a:rPr lang="en-US" sz="2400" dirty="0"/>
              <a:t>Hepatitis C virus</a:t>
            </a:r>
          </a:p>
          <a:p>
            <a:pPr lvl="1"/>
            <a:r>
              <a:rPr lang="en-US" sz="2400" dirty="0"/>
              <a:t>Hepatitis A virus</a:t>
            </a:r>
          </a:p>
          <a:p>
            <a:pPr lvl="1"/>
            <a:r>
              <a:rPr lang="en-US" sz="2400" dirty="0"/>
              <a:t>Hepatitis B virus</a:t>
            </a:r>
          </a:p>
          <a:p>
            <a:pPr lvl="1"/>
            <a:r>
              <a:rPr lang="en-US" sz="2400" dirty="0"/>
              <a:t>HIV</a:t>
            </a:r>
          </a:p>
          <a:p>
            <a:endParaRPr lang="en-US" dirty="0"/>
          </a:p>
        </p:txBody>
      </p:sp>
      <p:pic>
        <p:nvPicPr>
          <p:cNvPr id="18" name="Picture 17">
            <a:extLst>
              <a:ext uri="{FF2B5EF4-FFF2-40B4-BE49-F238E27FC236}">
                <a16:creationId xmlns:a16="http://schemas.microsoft.com/office/drawing/2014/main" id="{4DA4CE14-4765-D642-B46B-946163128312}"/>
              </a:ext>
            </a:extLst>
          </p:cNvPr>
          <p:cNvPicPr>
            <a:picLocks noChangeAspect="1"/>
          </p:cNvPicPr>
          <p:nvPr/>
        </p:nvPicPr>
        <p:blipFill rotWithShape="1">
          <a:blip r:embed="rId2"/>
          <a:srcRect l="2929" t="13107" b="10277"/>
          <a:stretch/>
        </p:blipFill>
        <p:spPr>
          <a:xfrm>
            <a:off x="4350996" y="5251525"/>
            <a:ext cx="915624" cy="914400"/>
          </a:xfrm>
          <a:prstGeom prst="ellipse">
            <a:avLst/>
          </a:prstGeom>
          <a:ln w="25400">
            <a:solidFill>
              <a:schemeClr val="tx1"/>
            </a:solidFill>
          </a:ln>
        </p:spPr>
      </p:pic>
      <p:pic>
        <p:nvPicPr>
          <p:cNvPr id="19" name="Picture 18">
            <a:extLst>
              <a:ext uri="{FF2B5EF4-FFF2-40B4-BE49-F238E27FC236}">
                <a16:creationId xmlns:a16="http://schemas.microsoft.com/office/drawing/2014/main" id="{B8DD596B-2C59-5F46-BB66-9B55F1AC7475}"/>
              </a:ext>
            </a:extLst>
          </p:cNvPr>
          <p:cNvPicPr>
            <a:picLocks noChangeAspect="1"/>
          </p:cNvPicPr>
          <p:nvPr/>
        </p:nvPicPr>
        <p:blipFill rotWithShape="1">
          <a:blip r:embed="rId3"/>
          <a:srcRect t="9078"/>
          <a:stretch/>
        </p:blipFill>
        <p:spPr>
          <a:xfrm>
            <a:off x="3582533" y="5098799"/>
            <a:ext cx="914074" cy="914400"/>
          </a:xfrm>
          <a:prstGeom prst="ellipse">
            <a:avLst/>
          </a:prstGeom>
          <a:ln w="25400">
            <a:solidFill>
              <a:schemeClr val="tx1"/>
            </a:solidFill>
          </a:ln>
        </p:spPr>
      </p:pic>
      <p:pic>
        <p:nvPicPr>
          <p:cNvPr id="20" name="Picture 19">
            <a:extLst>
              <a:ext uri="{FF2B5EF4-FFF2-40B4-BE49-F238E27FC236}">
                <a16:creationId xmlns:a16="http://schemas.microsoft.com/office/drawing/2014/main" id="{0D5E217F-188F-2349-A42D-EFA3F3792745}"/>
              </a:ext>
            </a:extLst>
          </p:cNvPr>
          <p:cNvPicPr>
            <a:picLocks noChangeAspect="1"/>
          </p:cNvPicPr>
          <p:nvPr/>
        </p:nvPicPr>
        <p:blipFill rotWithShape="1">
          <a:blip r:embed="rId4"/>
          <a:srcRect l="3015" t="13825" r="3178" b="5206"/>
          <a:stretch/>
        </p:blipFill>
        <p:spPr>
          <a:xfrm>
            <a:off x="3950428" y="5838958"/>
            <a:ext cx="914400" cy="914400"/>
          </a:xfrm>
          <a:prstGeom prst="ellipse">
            <a:avLst/>
          </a:prstGeom>
          <a:ln w="25400">
            <a:solidFill>
              <a:schemeClr val="tx1"/>
            </a:solidFill>
          </a:ln>
        </p:spPr>
      </p:pic>
      <p:pic>
        <p:nvPicPr>
          <p:cNvPr id="21" name="Picture 20">
            <a:extLst>
              <a:ext uri="{FF2B5EF4-FFF2-40B4-BE49-F238E27FC236}">
                <a16:creationId xmlns:a16="http://schemas.microsoft.com/office/drawing/2014/main" id="{A9C27E19-5674-054D-964E-E7093DD67D65}"/>
              </a:ext>
            </a:extLst>
          </p:cNvPr>
          <p:cNvPicPr>
            <a:picLocks noChangeAspect="1"/>
          </p:cNvPicPr>
          <p:nvPr/>
        </p:nvPicPr>
        <p:blipFill rotWithShape="1">
          <a:blip r:embed="rId5"/>
          <a:srcRect l="11329" t="4366" r="13384" b="11687"/>
          <a:stretch/>
        </p:blipFill>
        <p:spPr>
          <a:xfrm>
            <a:off x="5550780" y="5164202"/>
            <a:ext cx="914400" cy="914400"/>
          </a:xfrm>
          <a:prstGeom prst="ellipse">
            <a:avLst/>
          </a:prstGeom>
          <a:ln w="25400">
            <a:solidFill>
              <a:schemeClr val="tx1"/>
            </a:solidFill>
          </a:ln>
        </p:spPr>
      </p:pic>
      <p:pic>
        <p:nvPicPr>
          <p:cNvPr id="22" name="Picture 21">
            <a:extLst>
              <a:ext uri="{FF2B5EF4-FFF2-40B4-BE49-F238E27FC236}">
                <a16:creationId xmlns:a16="http://schemas.microsoft.com/office/drawing/2014/main" id="{4C55CF3B-AE93-694C-9B16-13C7AF24F8B8}"/>
              </a:ext>
            </a:extLst>
          </p:cNvPr>
          <p:cNvPicPr>
            <a:picLocks noChangeAspect="1"/>
          </p:cNvPicPr>
          <p:nvPr/>
        </p:nvPicPr>
        <p:blipFill rotWithShape="1">
          <a:blip r:embed="rId6"/>
          <a:srcRect l="12858" t="9162" r="7601" b="8915"/>
          <a:stretch/>
        </p:blipFill>
        <p:spPr>
          <a:xfrm>
            <a:off x="6588911" y="5752316"/>
            <a:ext cx="912386" cy="914400"/>
          </a:xfrm>
          <a:prstGeom prst="ellipse">
            <a:avLst/>
          </a:prstGeom>
          <a:ln w="25400">
            <a:solidFill>
              <a:schemeClr val="tx1"/>
            </a:solidFill>
          </a:ln>
        </p:spPr>
      </p:pic>
      <p:pic>
        <p:nvPicPr>
          <p:cNvPr id="23" name="Picture 22">
            <a:extLst>
              <a:ext uri="{FF2B5EF4-FFF2-40B4-BE49-F238E27FC236}">
                <a16:creationId xmlns:a16="http://schemas.microsoft.com/office/drawing/2014/main" id="{7E63820C-06D7-5D45-B865-8890E99FB272}"/>
              </a:ext>
            </a:extLst>
          </p:cNvPr>
          <p:cNvPicPr>
            <a:picLocks noChangeAspect="1"/>
          </p:cNvPicPr>
          <p:nvPr/>
        </p:nvPicPr>
        <p:blipFill rotWithShape="1">
          <a:blip r:embed="rId2"/>
          <a:srcRect l="2929" t="13107" b="10277"/>
          <a:stretch/>
        </p:blipFill>
        <p:spPr>
          <a:xfrm>
            <a:off x="2905897" y="5755818"/>
            <a:ext cx="915624" cy="914400"/>
          </a:xfrm>
          <a:prstGeom prst="ellipse">
            <a:avLst/>
          </a:prstGeom>
          <a:ln w="25400">
            <a:solidFill>
              <a:schemeClr val="tx1"/>
            </a:solidFill>
          </a:ln>
        </p:spPr>
      </p:pic>
      <p:pic>
        <p:nvPicPr>
          <p:cNvPr id="24" name="Picture 23">
            <a:extLst>
              <a:ext uri="{FF2B5EF4-FFF2-40B4-BE49-F238E27FC236}">
                <a16:creationId xmlns:a16="http://schemas.microsoft.com/office/drawing/2014/main" id="{9ECD5EAF-D9C6-6448-A4D1-EF1ADCCE920C}"/>
              </a:ext>
            </a:extLst>
          </p:cNvPr>
          <p:cNvPicPr>
            <a:picLocks noChangeAspect="1"/>
          </p:cNvPicPr>
          <p:nvPr/>
        </p:nvPicPr>
        <p:blipFill rotWithShape="1">
          <a:blip r:embed="rId7"/>
          <a:srcRect l="31360"/>
          <a:stretch/>
        </p:blipFill>
        <p:spPr>
          <a:xfrm>
            <a:off x="1738598" y="4542497"/>
            <a:ext cx="914570" cy="914400"/>
          </a:xfrm>
          <a:prstGeom prst="ellipse">
            <a:avLst/>
          </a:prstGeom>
          <a:ln w="25400">
            <a:solidFill>
              <a:schemeClr val="tx1"/>
            </a:solidFill>
          </a:ln>
        </p:spPr>
      </p:pic>
      <p:pic>
        <p:nvPicPr>
          <p:cNvPr id="25" name="Picture 24">
            <a:extLst>
              <a:ext uri="{FF2B5EF4-FFF2-40B4-BE49-F238E27FC236}">
                <a16:creationId xmlns:a16="http://schemas.microsoft.com/office/drawing/2014/main" id="{94EF1376-5123-1346-A659-3ACB4F6EEF25}"/>
              </a:ext>
            </a:extLst>
          </p:cNvPr>
          <p:cNvPicPr>
            <a:picLocks noChangeAspect="1"/>
          </p:cNvPicPr>
          <p:nvPr/>
        </p:nvPicPr>
        <p:blipFill rotWithShape="1">
          <a:blip r:embed="rId3"/>
          <a:srcRect t="9078"/>
          <a:stretch/>
        </p:blipFill>
        <p:spPr>
          <a:xfrm>
            <a:off x="822106" y="4454200"/>
            <a:ext cx="914074" cy="914400"/>
          </a:xfrm>
          <a:prstGeom prst="ellipse">
            <a:avLst/>
          </a:prstGeom>
          <a:ln w="25400">
            <a:solidFill>
              <a:schemeClr val="tx1"/>
            </a:solidFill>
          </a:ln>
        </p:spPr>
      </p:pic>
      <p:pic>
        <p:nvPicPr>
          <p:cNvPr id="26" name="Picture 25">
            <a:extLst>
              <a:ext uri="{FF2B5EF4-FFF2-40B4-BE49-F238E27FC236}">
                <a16:creationId xmlns:a16="http://schemas.microsoft.com/office/drawing/2014/main" id="{40151EB6-B46A-9C4E-99A8-6B9F2AC05B59}"/>
              </a:ext>
            </a:extLst>
          </p:cNvPr>
          <p:cNvPicPr>
            <a:picLocks noChangeAspect="1"/>
          </p:cNvPicPr>
          <p:nvPr/>
        </p:nvPicPr>
        <p:blipFill rotWithShape="1">
          <a:blip r:embed="rId8"/>
          <a:srcRect l="11094" t="10570" r="27360" b="3934"/>
          <a:stretch/>
        </p:blipFill>
        <p:spPr>
          <a:xfrm>
            <a:off x="2582948" y="4667720"/>
            <a:ext cx="915101" cy="914400"/>
          </a:xfrm>
          <a:prstGeom prst="ellipse">
            <a:avLst/>
          </a:prstGeom>
          <a:ln w="25400">
            <a:solidFill>
              <a:schemeClr val="tx1"/>
            </a:solidFill>
          </a:ln>
        </p:spPr>
      </p:pic>
      <p:pic>
        <p:nvPicPr>
          <p:cNvPr id="27" name="Picture 26">
            <a:extLst>
              <a:ext uri="{FF2B5EF4-FFF2-40B4-BE49-F238E27FC236}">
                <a16:creationId xmlns:a16="http://schemas.microsoft.com/office/drawing/2014/main" id="{8635F94C-9317-504C-A11C-D87C494C3455}"/>
              </a:ext>
            </a:extLst>
          </p:cNvPr>
          <p:cNvPicPr>
            <a:picLocks noChangeAspect="1"/>
          </p:cNvPicPr>
          <p:nvPr/>
        </p:nvPicPr>
        <p:blipFill rotWithShape="1">
          <a:blip r:embed="rId4"/>
          <a:srcRect l="3015" t="13825" r="3178" b="5206"/>
          <a:stretch/>
        </p:blipFill>
        <p:spPr>
          <a:xfrm>
            <a:off x="796979" y="3723730"/>
            <a:ext cx="914400" cy="914400"/>
          </a:xfrm>
          <a:prstGeom prst="ellipse">
            <a:avLst/>
          </a:prstGeom>
          <a:ln w="25400">
            <a:solidFill>
              <a:schemeClr val="tx1"/>
            </a:solidFill>
          </a:ln>
        </p:spPr>
      </p:pic>
      <p:pic>
        <p:nvPicPr>
          <p:cNvPr id="28" name="Picture 27">
            <a:extLst>
              <a:ext uri="{FF2B5EF4-FFF2-40B4-BE49-F238E27FC236}">
                <a16:creationId xmlns:a16="http://schemas.microsoft.com/office/drawing/2014/main" id="{D3E313FC-2FFD-A749-89AF-C0C0DF9DFE15}"/>
              </a:ext>
            </a:extLst>
          </p:cNvPr>
          <p:cNvPicPr>
            <a:picLocks noChangeAspect="1"/>
          </p:cNvPicPr>
          <p:nvPr/>
        </p:nvPicPr>
        <p:blipFill rotWithShape="1">
          <a:blip r:embed="rId5"/>
          <a:srcRect l="11329" t="4366" r="13384" b="11687"/>
          <a:stretch/>
        </p:blipFill>
        <p:spPr>
          <a:xfrm>
            <a:off x="297205" y="5298618"/>
            <a:ext cx="914400" cy="914400"/>
          </a:xfrm>
          <a:prstGeom prst="ellipse">
            <a:avLst/>
          </a:prstGeom>
          <a:ln w="25400">
            <a:solidFill>
              <a:schemeClr val="tx1"/>
            </a:solidFill>
          </a:ln>
        </p:spPr>
      </p:pic>
      <p:pic>
        <p:nvPicPr>
          <p:cNvPr id="29" name="Picture 28">
            <a:extLst>
              <a:ext uri="{FF2B5EF4-FFF2-40B4-BE49-F238E27FC236}">
                <a16:creationId xmlns:a16="http://schemas.microsoft.com/office/drawing/2014/main" id="{FCCD0DDC-E706-E14F-96A5-877D4DCBEB2C}"/>
              </a:ext>
            </a:extLst>
          </p:cNvPr>
          <p:cNvPicPr>
            <a:picLocks noChangeAspect="1"/>
          </p:cNvPicPr>
          <p:nvPr/>
        </p:nvPicPr>
        <p:blipFill rotWithShape="1">
          <a:blip r:embed="rId6"/>
          <a:srcRect l="12858" t="9162" r="7601" b="8915"/>
          <a:stretch/>
        </p:blipFill>
        <p:spPr>
          <a:xfrm>
            <a:off x="1902952" y="5707342"/>
            <a:ext cx="912386" cy="914400"/>
          </a:xfrm>
          <a:prstGeom prst="ellipse">
            <a:avLst/>
          </a:prstGeom>
          <a:ln w="25400">
            <a:solidFill>
              <a:schemeClr val="tx1"/>
            </a:solidFill>
          </a:ln>
        </p:spPr>
      </p:pic>
      <p:pic>
        <p:nvPicPr>
          <p:cNvPr id="30" name="Picture 29">
            <a:extLst>
              <a:ext uri="{FF2B5EF4-FFF2-40B4-BE49-F238E27FC236}">
                <a16:creationId xmlns:a16="http://schemas.microsoft.com/office/drawing/2014/main" id="{B5069B44-24CB-C140-90CD-8A4EC26EACF4}"/>
              </a:ext>
            </a:extLst>
          </p:cNvPr>
          <p:cNvPicPr>
            <a:picLocks noChangeAspect="1"/>
          </p:cNvPicPr>
          <p:nvPr/>
        </p:nvPicPr>
        <p:blipFill rotWithShape="1">
          <a:blip r:embed="rId2"/>
          <a:srcRect l="2929" t="13107" b="10277"/>
          <a:stretch/>
        </p:blipFill>
        <p:spPr>
          <a:xfrm>
            <a:off x="1168163" y="5059221"/>
            <a:ext cx="915624" cy="914400"/>
          </a:xfrm>
          <a:prstGeom prst="ellipse">
            <a:avLst/>
          </a:prstGeom>
          <a:ln w="25400">
            <a:solidFill>
              <a:schemeClr val="tx1"/>
            </a:solidFill>
          </a:ln>
        </p:spPr>
      </p:pic>
      <p:pic>
        <p:nvPicPr>
          <p:cNvPr id="31" name="Picture 30">
            <a:extLst>
              <a:ext uri="{FF2B5EF4-FFF2-40B4-BE49-F238E27FC236}">
                <a16:creationId xmlns:a16="http://schemas.microsoft.com/office/drawing/2014/main" id="{4B1C08B4-B309-2C46-B0D9-B27FAF06A6C9}"/>
              </a:ext>
            </a:extLst>
          </p:cNvPr>
          <p:cNvPicPr>
            <a:picLocks noChangeAspect="1"/>
          </p:cNvPicPr>
          <p:nvPr/>
        </p:nvPicPr>
        <p:blipFill rotWithShape="1">
          <a:blip r:embed="rId7"/>
          <a:srcRect l="31360"/>
          <a:stretch/>
        </p:blipFill>
        <p:spPr>
          <a:xfrm>
            <a:off x="1026011" y="2388239"/>
            <a:ext cx="914570" cy="914400"/>
          </a:xfrm>
          <a:prstGeom prst="ellipse">
            <a:avLst/>
          </a:prstGeom>
          <a:ln w="25400">
            <a:solidFill>
              <a:schemeClr val="tx1"/>
            </a:solidFill>
          </a:ln>
        </p:spPr>
      </p:pic>
      <p:pic>
        <p:nvPicPr>
          <p:cNvPr id="32" name="Picture 31">
            <a:extLst>
              <a:ext uri="{FF2B5EF4-FFF2-40B4-BE49-F238E27FC236}">
                <a16:creationId xmlns:a16="http://schemas.microsoft.com/office/drawing/2014/main" id="{DB78E78A-D01D-F941-9908-F446A505A97F}"/>
              </a:ext>
            </a:extLst>
          </p:cNvPr>
          <p:cNvPicPr>
            <a:picLocks noChangeAspect="1"/>
          </p:cNvPicPr>
          <p:nvPr/>
        </p:nvPicPr>
        <p:blipFill rotWithShape="1">
          <a:blip r:embed="rId3"/>
          <a:srcRect t="9078"/>
          <a:stretch/>
        </p:blipFill>
        <p:spPr>
          <a:xfrm>
            <a:off x="1754537" y="2116628"/>
            <a:ext cx="914074" cy="914400"/>
          </a:xfrm>
          <a:prstGeom prst="ellipse">
            <a:avLst/>
          </a:prstGeom>
          <a:ln w="25400">
            <a:solidFill>
              <a:schemeClr val="tx1"/>
            </a:solidFill>
          </a:ln>
        </p:spPr>
      </p:pic>
      <p:pic>
        <p:nvPicPr>
          <p:cNvPr id="33" name="Picture 32">
            <a:extLst>
              <a:ext uri="{FF2B5EF4-FFF2-40B4-BE49-F238E27FC236}">
                <a16:creationId xmlns:a16="http://schemas.microsoft.com/office/drawing/2014/main" id="{BC64E5E3-8507-0C4D-8B29-005D48BBBC36}"/>
              </a:ext>
            </a:extLst>
          </p:cNvPr>
          <p:cNvPicPr>
            <a:picLocks noChangeAspect="1"/>
          </p:cNvPicPr>
          <p:nvPr/>
        </p:nvPicPr>
        <p:blipFill rotWithShape="1">
          <a:blip r:embed="rId8"/>
          <a:srcRect l="11094" t="10570" r="27360" b="3934"/>
          <a:stretch/>
        </p:blipFill>
        <p:spPr>
          <a:xfrm>
            <a:off x="2126455" y="902689"/>
            <a:ext cx="915101" cy="914400"/>
          </a:xfrm>
          <a:prstGeom prst="ellipse">
            <a:avLst/>
          </a:prstGeom>
          <a:ln w="25400">
            <a:solidFill>
              <a:schemeClr val="tx1"/>
            </a:solidFill>
          </a:ln>
        </p:spPr>
      </p:pic>
      <p:pic>
        <p:nvPicPr>
          <p:cNvPr id="34" name="Picture 33">
            <a:extLst>
              <a:ext uri="{FF2B5EF4-FFF2-40B4-BE49-F238E27FC236}">
                <a16:creationId xmlns:a16="http://schemas.microsoft.com/office/drawing/2014/main" id="{DFE36211-88FE-9D47-B151-459023DA9228}"/>
              </a:ext>
            </a:extLst>
          </p:cNvPr>
          <p:cNvPicPr>
            <a:picLocks noChangeAspect="1"/>
          </p:cNvPicPr>
          <p:nvPr/>
        </p:nvPicPr>
        <p:blipFill rotWithShape="1">
          <a:blip r:embed="rId4"/>
          <a:srcRect l="3015" t="13825" r="3178" b="5206"/>
          <a:stretch/>
        </p:blipFill>
        <p:spPr>
          <a:xfrm>
            <a:off x="568811" y="1687489"/>
            <a:ext cx="914400" cy="914400"/>
          </a:xfrm>
          <a:prstGeom prst="ellipse">
            <a:avLst/>
          </a:prstGeom>
          <a:ln w="25400">
            <a:solidFill>
              <a:schemeClr val="tx1"/>
            </a:solidFill>
          </a:ln>
        </p:spPr>
      </p:pic>
      <p:pic>
        <p:nvPicPr>
          <p:cNvPr id="35" name="Picture 34">
            <a:extLst>
              <a:ext uri="{FF2B5EF4-FFF2-40B4-BE49-F238E27FC236}">
                <a16:creationId xmlns:a16="http://schemas.microsoft.com/office/drawing/2014/main" id="{0313D835-FFC2-0A45-BC8C-C01E1458A112}"/>
              </a:ext>
            </a:extLst>
          </p:cNvPr>
          <p:cNvPicPr>
            <a:picLocks noChangeAspect="1"/>
          </p:cNvPicPr>
          <p:nvPr/>
        </p:nvPicPr>
        <p:blipFill rotWithShape="1">
          <a:blip r:embed="rId5"/>
          <a:srcRect l="11329" t="4366" r="13384" b="11687"/>
          <a:stretch/>
        </p:blipFill>
        <p:spPr>
          <a:xfrm>
            <a:off x="2497017" y="1712334"/>
            <a:ext cx="914400" cy="914400"/>
          </a:xfrm>
          <a:prstGeom prst="ellipse">
            <a:avLst/>
          </a:prstGeom>
          <a:ln w="25400">
            <a:solidFill>
              <a:schemeClr val="tx1"/>
            </a:solidFill>
          </a:ln>
        </p:spPr>
      </p:pic>
      <p:pic>
        <p:nvPicPr>
          <p:cNvPr id="36" name="Picture 35">
            <a:extLst>
              <a:ext uri="{FF2B5EF4-FFF2-40B4-BE49-F238E27FC236}">
                <a16:creationId xmlns:a16="http://schemas.microsoft.com/office/drawing/2014/main" id="{82E01A13-EFEA-8D4C-A4B1-05E503367AA5}"/>
              </a:ext>
            </a:extLst>
          </p:cNvPr>
          <p:cNvPicPr>
            <a:picLocks noChangeAspect="1"/>
          </p:cNvPicPr>
          <p:nvPr/>
        </p:nvPicPr>
        <p:blipFill rotWithShape="1">
          <a:blip r:embed="rId6"/>
          <a:srcRect l="12858" t="9162" r="7601" b="8915"/>
          <a:stretch/>
        </p:blipFill>
        <p:spPr>
          <a:xfrm>
            <a:off x="1940581" y="3744828"/>
            <a:ext cx="912386" cy="914400"/>
          </a:xfrm>
          <a:prstGeom prst="ellipse">
            <a:avLst/>
          </a:prstGeom>
          <a:ln w="25400">
            <a:solidFill>
              <a:schemeClr val="tx1"/>
            </a:solidFill>
          </a:ln>
        </p:spPr>
      </p:pic>
      <p:pic>
        <p:nvPicPr>
          <p:cNvPr id="37" name="Picture 36">
            <a:extLst>
              <a:ext uri="{FF2B5EF4-FFF2-40B4-BE49-F238E27FC236}">
                <a16:creationId xmlns:a16="http://schemas.microsoft.com/office/drawing/2014/main" id="{8A6EF8C4-108E-B443-B44C-55FF8015B868}"/>
              </a:ext>
            </a:extLst>
          </p:cNvPr>
          <p:cNvPicPr>
            <a:picLocks noChangeAspect="1"/>
          </p:cNvPicPr>
          <p:nvPr/>
        </p:nvPicPr>
        <p:blipFill rotWithShape="1">
          <a:blip r:embed="rId2"/>
          <a:srcRect l="2929" t="13107" b="10277"/>
          <a:stretch/>
        </p:blipFill>
        <p:spPr>
          <a:xfrm>
            <a:off x="1447360" y="3215642"/>
            <a:ext cx="915624" cy="914400"/>
          </a:xfrm>
          <a:prstGeom prst="ellipse">
            <a:avLst/>
          </a:prstGeom>
          <a:ln w="25400">
            <a:solidFill>
              <a:schemeClr val="tx1"/>
            </a:solidFill>
          </a:ln>
        </p:spPr>
      </p:pic>
    </p:spTree>
    <p:extLst>
      <p:ext uri="{BB962C8B-B14F-4D97-AF65-F5344CB8AC3E}">
        <p14:creationId xmlns:p14="http://schemas.microsoft.com/office/powerpoint/2010/main" val="1748785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C7B235C-A216-C145-9668-9EBC50FCDBB0}"/>
              </a:ext>
            </a:extLst>
          </p:cNvPr>
          <p:cNvSpPr>
            <a:spLocks noGrp="1"/>
          </p:cNvSpPr>
          <p:nvPr>
            <p:ph type="title"/>
          </p:nvPr>
        </p:nvSpPr>
        <p:spPr/>
        <p:txBody>
          <a:bodyPr>
            <a:normAutofit/>
          </a:bodyPr>
          <a:lstStyle/>
          <a:p>
            <a:r>
              <a:rPr lang="en-US" dirty="0">
                <a:latin typeface="+mn-lt"/>
                <a:cs typeface="Calibri" panose="020F0502020204030204"/>
              </a:rPr>
              <a:t>Hepatitis C</a:t>
            </a:r>
            <a:endParaRPr lang="en-US" sz="4000" dirty="0">
              <a:latin typeface="+mn-lt"/>
              <a:cs typeface="Calibri" panose="020F0502020204030204"/>
            </a:endParaRPr>
          </a:p>
        </p:txBody>
      </p:sp>
      <p:sp>
        <p:nvSpPr>
          <p:cNvPr id="10" name="TextBox 9">
            <a:extLst>
              <a:ext uri="{FF2B5EF4-FFF2-40B4-BE49-F238E27FC236}">
                <a16:creationId xmlns:a16="http://schemas.microsoft.com/office/drawing/2014/main" id="{D6A2521F-8E1A-1347-9B83-0AA1556C5BE3}"/>
              </a:ext>
            </a:extLst>
          </p:cNvPr>
          <p:cNvSpPr txBox="1"/>
          <p:nvPr/>
        </p:nvSpPr>
        <p:spPr>
          <a:xfrm>
            <a:off x="223171" y="1720727"/>
            <a:ext cx="11745658" cy="461665"/>
          </a:xfrm>
          <a:prstGeom prst="rect">
            <a:avLst/>
          </a:prstGeom>
          <a:noFill/>
        </p:spPr>
        <p:txBody>
          <a:bodyPr wrap="square" rtlCol="0">
            <a:spAutoFit/>
          </a:bodyPr>
          <a:lstStyle/>
          <a:p>
            <a:pPr algn="ctr"/>
            <a:r>
              <a:rPr lang="en-US" sz="2400" b="1" dirty="0"/>
              <a:t>Rates of reported acute hepatitis C virus infection, by age group, 2004-2019</a:t>
            </a:r>
          </a:p>
        </p:txBody>
      </p:sp>
      <p:pic>
        <p:nvPicPr>
          <p:cNvPr id="9" name="Picture 8">
            <a:extLst>
              <a:ext uri="{FF2B5EF4-FFF2-40B4-BE49-F238E27FC236}">
                <a16:creationId xmlns:a16="http://schemas.microsoft.com/office/drawing/2014/main" id="{4A37FB00-A497-774B-8E63-7AB3673D7278}"/>
              </a:ext>
            </a:extLst>
          </p:cNvPr>
          <p:cNvPicPr>
            <a:picLocks noChangeAspect="1"/>
          </p:cNvPicPr>
          <p:nvPr/>
        </p:nvPicPr>
        <p:blipFill rotWithShape="1">
          <a:blip r:embed="rId3"/>
          <a:srcRect l="4264" t="34267" b="7295"/>
          <a:stretch/>
        </p:blipFill>
        <p:spPr>
          <a:xfrm>
            <a:off x="1110724" y="2205237"/>
            <a:ext cx="7882578" cy="328338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BCD3B1E-9AE4-2C47-8CC6-2C9A39FEB5C8}"/>
              </a:ext>
            </a:extLst>
          </p:cNvPr>
          <p:cNvSpPr txBox="1"/>
          <p:nvPr/>
        </p:nvSpPr>
        <p:spPr>
          <a:xfrm rot="16200000">
            <a:off x="-802283" y="3546852"/>
            <a:ext cx="2809298" cy="646331"/>
          </a:xfrm>
          <a:prstGeom prst="rect">
            <a:avLst/>
          </a:prstGeom>
          <a:noFill/>
        </p:spPr>
        <p:txBody>
          <a:bodyPr wrap="square" rtlCol="0">
            <a:spAutoFit/>
          </a:bodyPr>
          <a:lstStyle/>
          <a:p>
            <a:pPr algn="ctr"/>
            <a:r>
              <a:rPr lang="en-US" b="1" dirty="0"/>
              <a:t>Reported cases per 100,000 population</a:t>
            </a:r>
          </a:p>
        </p:txBody>
      </p:sp>
      <p:sp>
        <p:nvSpPr>
          <p:cNvPr id="13" name="TextBox 12">
            <a:extLst>
              <a:ext uri="{FF2B5EF4-FFF2-40B4-BE49-F238E27FC236}">
                <a16:creationId xmlns:a16="http://schemas.microsoft.com/office/drawing/2014/main" id="{F82C3D56-A92E-BA4C-893D-257AE4E0B7C3}"/>
              </a:ext>
            </a:extLst>
          </p:cNvPr>
          <p:cNvSpPr txBox="1"/>
          <p:nvPr/>
        </p:nvSpPr>
        <p:spPr>
          <a:xfrm>
            <a:off x="4188413" y="5604640"/>
            <a:ext cx="1727200" cy="369332"/>
          </a:xfrm>
          <a:prstGeom prst="rect">
            <a:avLst/>
          </a:prstGeom>
          <a:noFill/>
        </p:spPr>
        <p:txBody>
          <a:bodyPr wrap="square" rtlCol="0">
            <a:spAutoFit/>
          </a:bodyPr>
          <a:lstStyle/>
          <a:p>
            <a:pPr algn="ctr"/>
            <a:r>
              <a:rPr lang="en-US" b="1" dirty="0"/>
              <a:t>Year</a:t>
            </a:r>
          </a:p>
        </p:txBody>
      </p:sp>
      <p:pic>
        <p:nvPicPr>
          <p:cNvPr id="6" name="Picture 5">
            <a:extLst>
              <a:ext uri="{FF2B5EF4-FFF2-40B4-BE49-F238E27FC236}">
                <a16:creationId xmlns:a16="http://schemas.microsoft.com/office/drawing/2014/main" id="{100356E2-F616-684B-9450-CC8A98D75F56}"/>
              </a:ext>
            </a:extLst>
          </p:cNvPr>
          <p:cNvPicPr>
            <a:picLocks noChangeAspect="1"/>
          </p:cNvPicPr>
          <p:nvPr/>
        </p:nvPicPr>
        <p:blipFill>
          <a:blip r:embed="rId4"/>
          <a:stretch>
            <a:fillRect/>
          </a:stretch>
        </p:blipFill>
        <p:spPr>
          <a:xfrm>
            <a:off x="1347027" y="5973972"/>
            <a:ext cx="7409972" cy="389127"/>
          </a:xfrm>
          <a:prstGeom prst="rect">
            <a:avLst/>
          </a:prstGeom>
        </p:spPr>
      </p:pic>
      <p:sp>
        <p:nvSpPr>
          <p:cNvPr id="15" name="TextBox 14">
            <a:extLst>
              <a:ext uri="{FF2B5EF4-FFF2-40B4-BE49-F238E27FC236}">
                <a16:creationId xmlns:a16="http://schemas.microsoft.com/office/drawing/2014/main" id="{65A4F812-81C6-E549-9A77-33621FB54826}"/>
              </a:ext>
            </a:extLst>
          </p:cNvPr>
          <p:cNvSpPr txBox="1"/>
          <p:nvPr/>
        </p:nvSpPr>
        <p:spPr>
          <a:xfrm>
            <a:off x="0" y="6448336"/>
            <a:ext cx="4764452" cy="400110"/>
          </a:xfrm>
          <a:prstGeom prst="rect">
            <a:avLst/>
          </a:prstGeom>
          <a:noFill/>
        </p:spPr>
        <p:txBody>
          <a:bodyPr wrap="square" rtlCol="0">
            <a:spAutoFit/>
          </a:bodyPr>
          <a:lstStyle/>
          <a:p>
            <a:r>
              <a:rPr lang="en-US" sz="1000" dirty="0">
                <a:latin typeface="Century Gothic" panose="020B0502020202020204" pitchFamily="34" charset="0"/>
              </a:rPr>
              <a:t>https://www.cdc.gov/hepatitis/statistics/2019surveillance/HepC.htm</a:t>
            </a:r>
          </a:p>
          <a:p>
            <a:r>
              <a:rPr lang="en-US" sz="1000" dirty="0">
                <a:latin typeface="Century Gothic" panose="020B0502020202020204" pitchFamily="34" charset="0"/>
              </a:rPr>
              <a:t>Degenhardt L, et al., Lancet Global Health. 2017;5(12):e1192-1207.</a:t>
            </a:r>
          </a:p>
        </p:txBody>
      </p:sp>
      <p:sp>
        <p:nvSpPr>
          <p:cNvPr id="7" name="TextBox 6">
            <a:extLst>
              <a:ext uri="{FF2B5EF4-FFF2-40B4-BE49-F238E27FC236}">
                <a16:creationId xmlns:a16="http://schemas.microsoft.com/office/drawing/2014/main" id="{9E4F5717-2430-3344-AD33-CBA371A0EA42}"/>
              </a:ext>
            </a:extLst>
          </p:cNvPr>
          <p:cNvSpPr txBox="1"/>
          <p:nvPr/>
        </p:nvSpPr>
        <p:spPr>
          <a:xfrm>
            <a:off x="9190250" y="2465368"/>
            <a:ext cx="264443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Injection drug use is the most commonly reported risk factor among patients with acute HCV infection</a:t>
            </a:r>
          </a:p>
          <a:p>
            <a:pPr marL="285750" indent="-285750">
              <a:buFont typeface="Arial" panose="020B0604020202020204" pitchFamily="34" charset="0"/>
              <a:buChar char="•"/>
            </a:pPr>
            <a:r>
              <a:rPr lang="en-US" dirty="0"/>
              <a:t>Seroprevalence of HCV infection among PWID estimated to be ~53% in the US</a:t>
            </a:r>
          </a:p>
        </p:txBody>
      </p:sp>
    </p:spTree>
    <p:extLst>
      <p:ext uri="{BB962C8B-B14F-4D97-AF65-F5344CB8AC3E}">
        <p14:creationId xmlns:p14="http://schemas.microsoft.com/office/powerpoint/2010/main" val="3788402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Hepatitis c </a:t>
            </a:r>
          </a:p>
        </p:txBody>
      </p:sp>
      <p:graphicFrame>
        <p:nvGraphicFramePr>
          <p:cNvPr id="3" name="Table 2">
            <a:extLst>
              <a:ext uri="{FF2B5EF4-FFF2-40B4-BE49-F238E27FC236}">
                <a16:creationId xmlns:a16="http://schemas.microsoft.com/office/drawing/2014/main" id="{ED490B5A-16FF-4A46-85F7-E69B4E0DA042}"/>
              </a:ext>
            </a:extLst>
          </p:cNvPr>
          <p:cNvGraphicFramePr>
            <a:graphicFrameLocks noGrp="1"/>
          </p:cNvGraphicFramePr>
          <p:nvPr>
            <p:extLst>
              <p:ext uri="{D42A27DB-BD31-4B8C-83A1-F6EECF244321}">
                <p14:modId xmlns:p14="http://schemas.microsoft.com/office/powerpoint/2010/main" val="389877333"/>
              </p:ext>
            </p:extLst>
          </p:nvPr>
        </p:nvGraphicFramePr>
        <p:xfrm>
          <a:off x="533400" y="1716127"/>
          <a:ext cx="11125199" cy="4927600"/>
        </p:xfrm>
        <a:graphic>
          <a:graphicData uri="http://schemas.openxmlformats.org/drawingml/2006/table">
            <a:tbl>
              <a:tblPr firstRow="1" bandRow="1">
                <a:tableStyleId>{793D81CF-94F2-401A-BA57-92F5A7B2D0C5}</a:tableStyleId>
              </a:tblPr>
              <a:tblGrid>
                <a:gridCol w="1553308">
                  <a:extLst>
                    <a:ext uri="{9D8B030D-6E8A-4147-A177-3AD203B41FA5}">
                      <a16:colId xmlns:a16="http://schemas.microsoft.com/office/drawing/2014/main" val="2419950157"/>
                    </a:ext>
                  </a:extLst>
                </a:gridCol>
                <a:gridCol w="9571891">
                  <a:extLst>
                    <a:ext uri="{9D8B030D-6E8A-4147-A177-3AD203B41FA5}">
                      <a16:colId xmlns:a16="http://schemas.microsoft.com/office/drawing/2014/main" val="2913836321"/>
                    </a:ext>
                  </a:extLst>
                </a:gridCol>
              </a:tblGrid>
              <a:tr h="370840">
                <a:tc>
                  <a:txBody>
                    <a:bodyPr/>
                    <a:lstStyle/>
                    <a:p>
                      <a:r>
                        <a:rPr lang="en-US" sz="1600" dirty="0"/>
                        <a:t>HCV</a:t>
                      </a:r>
                    </a:p>
                  </a:txBody>
                  <a:tcPr/>
                </a:tc>
                <a:tc>
                  <a:txBody>
                    <a:bodyPr/>
                    <a:lstStyle/>
                    <a:p>
                      <a:endParaRPr lang="en-US" sz="1600" dirty="0"/>
                    </a:p>
                  </a:txBody>
                  <a:tcPr/>
                </a:tc>
                <a:extLst>
                  <a:ext uri="{0D108BD9-81ED-4DB2-BD59-A6C34878D82A}">
                    <a16:rowId xmlns:a16="http://schemas.microsoft.com/office/drawing/2014/main" val="1037852016"/>
                  </a:ext>
                </a:extLst>
              </a:tr>
              <a:tr h="370840">
                <a:tc>
                  <a:txBody>
                    <a:bodyPr/>
                    <a:lstStyle/>
                    <a:p>
                      <a:r>
                        <a:rPr lang="en-US" sz="1600" b="1" dirty="0"/>
                        <a:t>Transmission</a:t>
                      </a:r>
                    </a:p>
                  </a:txBody>
                  <a:tcPr/>
                </a:tc>
                <a:tc>
                  <a:txBody>
                    <a:bodyPr/>
                    <a:lstStyle/>
                    <a:p>
                      <a:r>
                        <a:rPr lang="en-US" sz="1400" b="1" dirty="0">
                          <a:solidFill>
                            <a:srgbClr val="FF2F92"/>
                          </a:solidFill>
                        </a:rPr>
                        <a:t>Blood-borne</a:t>
                      </a:r>
                      <a:r>
                        <a:rPr lang="en-US" sz="1400" dirty="0"/>
                        <a:t>, sexual, perinatal, possibly non-injected cocaine</a:t>
                      </a:r>
                    </a:p>
                  </a:txBody>
                  <a:tcPr/>
                </a:tc>
                <a:extLst>
                  <a:ext uri="{0D108BD9-81ED-4DB2-BD59-A6C34878D82A}">
                    <a16:rowId xmlns:a16="http://schemas.microsoft.com/office/drawing/2014/main" val="1273626555"/>
                  </a:ext>
                </a:extLst>
              </a:tr>
              <a:tr h="370840">
                <a:tc>
                  <a:txBody>
                    <a:bodyPr/>
                    <a:lstStyle/>
                    <a:p>
                      <a:r>
                        <a:rPr lang="en-US" sz="1600" b="1" dirty="0"/>
                        <a:t>Symptoms</a:t>
                      </a:r>
                    </a:p>
                  </a:txBody>
                  <a:tcPr/>
                </a:tc>
                <a:tc>
                  <a:txBody>
                    <a:bodyPr/>
                    <a:lstStyle/>
                    <a:p>
                      <a:r>
                        <a:rPr lang="en-US" sz="1400" b="1" dirty="0">
                          <a:solidFill>
                            <a:srgbClr val="FF2F92"/>
                          </a:solidFill>
                        </a:rPr>
                        <a:t>Asymptomatic</a:t>
                      </a:r>
                    </a:p>
                    <a:p>
                      <a:r>
                        <a:rPr lang="en-US" sz="1400" dirty="0"/>
                        <a:t>Fever, fatigue, dark urine, clay-colored stools, abdominal pain, anorexia, N/V, jaundice</a:t>
                      </a:r>
                    </a:p>
                  </a:txBody>
                  <a:tcPr/>
                </a:tc>
                <a:extLst>
                  <a:ext uri="{0D108BD9-81ED-4DB2-BD59-A6C34878D82A}">
                    <a16:rowId xmlns:a16="http://schemas.microsoft.com/office/drawing/2014/main" val="2015364743"/>
                  </a:ext>
                </a:extLst>
              </a:tr>
              <a:tr h="370840">
                <a:tc>
                  <a:txBody>
                    <a:bodyPr/>
                    <a:lstStyle/>
                    <a:p>
                      <a:r>
                        <a:rPr lang="en-US" sz="1600" b="1" dirty="0"/>
                        <a:t>Disease</a:t>
                      </a:r>
                    </a:p>
                  </a:txBody>
                  <a:tcPr/>
                </a:tc>
                <a:tc>
                  <a:txBody>
                    <a:bodyPr/>
                    <a:lstStyle/>
                    <a:p>
                      <a:r>
                        <a:rPr lang="en-US" sz="1400" dirty="0"/>
                        <a:t>20-50% clear initial infection</a:t>
                      </a:r>
                    </a:p>
                    <a:p>
                      <a:r>
                        <a:rPr lang="en-US" sz="1400"/>
                        <a:t>50-80</a:t>
                      </a:r>
                      <a:r>
                        <a:rPr lang="en-US" sz="1400" dirty="0"/>
                        <a:t>% develop chronic, active infection</a:t>
                      </a:r>
                    </a:p>
                    <a:p>
                      <a:r>
                        <a:rPr lang="en-US" sz="1400" dirty="0"/>
                        <a:t>5-25% of chronic infections will evolve to cirrhosis in 10-20 years</a:t>
                      </a:r>
                    </a:p>
                  </a:txBody>
                  <a:tcPr/>
                </a:tc>
                <a:extLst>
                  <a:ext uri="{0D108BD9-81ED-4DB2-BD59-A6C34878D82A}">
                    <a16:rowId xmlns:a16="http://schemas.microsoft.com/office/drawing/2014/main" val="1137064454"/>
                  </a:ext>
                </a:extLst>
              </a:tr>
              <a:tr h="370840">
                <a:tc>
                  <a:txBody>
                    <a:bodyPr/>
                    <a:lstStyle/>
                    <a:p>
                      <a:r>
                        <a:rPr lang="en-US" sz="1600" b="1" dirty="0"/>
                        <a:t>Whom to test</a:t>
                      </a:r>
                    </a:p>
                  </a:txBody>
                  <a:tcPr/>
                </a:tc>
                <a:tc>
                  <a:txBody>
                    <a:bodyPr/>
                    <a:lstStyle/>
                    <a:p>
                      <a:r>
                        <a:rPr lang="en-US" sz="1400" b="1" dirty="0">
                          <a:solidFill>
                            <a:srgbClr val="FF2F92"/>
                          </a:solidFill>
                        </a:rPr>
                        <a:t>All adults &gt;18 years (x1), pregnant women, any history of PWID</a:t>
                      </a:r>
                      <a:r>
                        <a:rPr lang="en-US" sz="1400" dirty="0"/>
                        <a:t>, HIV+, and other indications</a:t>
                      </a:r>
                    </a:p>
                  </a:txBody>
                  <a:tcPr/>
                </a:tc>
                <a:extLst>
                  <a:ext uri="{0D108BD9-81ED-4DB2-BD59-A6C34878D82A}">
                    <a16:rowId xmlns:a16="http://schemas.microsoft.com/office/drawing/2014/main" val="1250079049"/>
                  </a:ext>
                </a:extLst>
              </a:tr>
              <a:tr h="370840">
                <a:tc>
                  <a:txBody>
                    <a:bodyPr/>
                    <a:lstStyle/>
                    <a:p>
                      <a:r>
                        <a:rPr lang="en-US" sz="1600" b="1" dirty="0"/>
                        <a:t>Testing</a:t>
                      </a:r>
                    </a:p>
                  </a:txBody>
                  <a:tcPr/>
                </a:tc>
                <a:tc>
                  <a:txBody>
                    <a:bodyPr/>
                    <a:lstStyle/>
                    <a:p>
                      <a:r>
                        <a:rPr lang="en-US" sz="1400" b="1" dirty="0">
                          <a:solidFill>
                            <a:srgbClr val="FF2F92"/>
                          </a:solidFill>
                        </a:rPr>
                        <a:t>Screening: HCV IgG</a:t>
                      </a:r>
                    </a:p>
                    <a:p>
                      <a:r>
                        <a:rPr lang="en-US" sz="1400" b="1" dirty="0">
                          <a:solidFill>
                            <a:srgbClr val="FF2F92"/>
                          </a:solidFill>
                        </a:rPr>
                        <a:t>Confirmation of active infection: blood quantitative HCV RNA</a:t>
                      </a:r>
                    </a:p>
                  </a:txBody>
                  <a:tcPr/>
                </a:tc>
                <a:extLst>
                  <a:ext uri="{0D108BD9-81ED-4DB2-BD59-A6C34878D82A}">
                    <a16:rowId xmlns:a16="http://schemas.microsoft.com/office/drawing/2014/main" val="514711116"/>
                  </a:ext>
                </a:extLst>
              </a:tr>
              <a:tr h="370840">
                <a:tc>
                  <a:txBody>
                    <a:bodyPr/>
                    <a:lstStyle/>
                    <a:p>
                      <a:r>
                        <a:rPr lang="en-US" sz="1600" b="1" dirty="0"/>
                        <a:t>Treatment</a:t>
                      </a:r>
                    </a:p>
                  </a:txBody>
                  <a:tcPr/>
                </a:tc>
                <a:tc>
                  <a:txBody>
                    <a:bodyPr/>
                    <a:lstStyle/>
                    <a:p>
                      <a:r>
                        <a:rPr lang="en-US" sz="1400" b="1" dirty="0">
                          <a:solidFill>
                            <a:srgbClr val="FF2F92"/>
                          </a:solidFill>
                        </a:rPr>
                        <a:t>Direct Acting Antivirals</a:t>
                      </a:r>
                    </a:p>
                    <a:p>
                      <a:pPr marL="285750" indent="-285750">
                        <a:buFont typeface="Arial" panose="020B0604020202020204" pitchFamily="34" charset="0"/>
                        <a:buChar char="•"/>
                      </a:pPr>
                      <a:r>
                        <a:rPr lang="en-US" sz="1400" dirty="0"/>
                        <a:t>Highly effective and well tolerated</a:t>
                      </a:r>
                    </a:p>
                    <a:p>
                      <a:pPr marL="285750" indent="-285750">
                        <a:buFont typeface="Arial" panose="020B0604020202020204" pitchFamily="34" charset="0"/>
                        <a:buChar char="•"/>
                      </a:pPr>
                      <a:r>
                        <a:rPr lang="en-US" sz="1400" dirty="0"/>
                        <a:t>Expensive, hard to access for many patients</a:t>
                      </a:r>
                    </a:p>
                  </a:txBody>
                  <a:tcPr/>
                </a:tc>
                <a:extLst>
                  <a:ext uri="{0D108BD9-81ED-4DB2-BD59-A6C34878D82A}">
                    <a16:rowId xmlns:a16="http://schemas.microsoft.com/office/drawing/2014/main" val="3874111998"/>
                  </a:ext>
                </a:extLst>
              </a:tr>
              <a:tr h="370840">
                <a:tc>
                  <a:txBody>
                    <a:bodyPr/>
                    <a:lstStyle/>
                    <a:p>
                      <a:r>
                        <a:rPr lang="en-US" sz="1600" b="1" dirty="0"/>
                        <a:t>Prevention</a:t>
                      </a:r>
                    </a:p>
                  </a:txBody>
                  <a:tcPr/>
                </a:tc>
                <a:tc>
                  <a:txBody>
                    <a:bodyPr/>
                    <a:lstStyle/>
                    <a:p>
                      <a:r>
                        <a:rPr lang="en-US" sz="1400" dirty="0"/>
                        <a:t>Harm reduction for PWID</a:t>
                      </a:r>
                    </a:p>
                    <a:p>
                      <a:r>
                        <a:rPr lang="en-US" sz="1400" dirty="0"/>
                        <a:t>Condoms</a:t>
                      </a:r>
                    </a:p>
                    <a:p>
                      <a:r>
                        <a:rPr lang="en-US" sz="1400" dirty="0"/>
                        <a:t>Treat known infections</a:t>
                      </a:r>
                    </a:p>
                    <a:p>
                      <a:r>
                        <a:rPr lang="en-US" sz="1400" b="1" dirty="0">
                          <a:solidFill>
                            <a:srgbClr val="FF2F92"/>
                          </a:solidFill>
                        </a:rPr>
                        <a:t>NO VACCINE</a:t>
                      </a:r>
                    </a:p>
                  </a:txBody>
                  <a:tcPr/>
                </a:tc>
                <a:extLst>
                  <a:ext uri="{0D108BD9-81ED-4DB2-BD59-A6C34878D82A}">
                    <a16:rowId xmlns:a16="http://schemas.microsoft.com/office/drawing/2014/main" val="3735623101"/>
                  </a:ext>
                </a:extLst>
              </a:tr>
              <a:tr h="370840">
                <a:tc>
                  <a:txBody>
                    <a:bodyPr/>
                    <a:lstStyle/>
                    <a:p>
                      <a:r>
                        <a:rPr lang="en-US" sz="1600" b="1" dirty="0"/>
                        <a:t>Reinfection</a:t>
                      </a:r>
                    </a:p>
                  </a:txBody>
                  <a:tcPr/>
                </a:tc>
                <a:tc>
                  <a:txBody>
                    <a:bodyPr/>
                    <a:lstStyle/>
                    <a:p>
                      <a:r>
                        <a:rPr lang="en-US" sz="1400" b="1" dirty="0">
                          <a:solidFill>
                            <a:srgbClr val="FF2F92"/>
                          </a:solidFill>
                        </a:rPr>
                        <a:t>Possible (prior infection does not confer immunity)</a:t>
                      </a:r>
                    </a:p>
                  </a:txBody>
                  <a:tcPr/>
                </a:tc>
                <a:extLst>
                  <a:ext uri="{0D108BD9-81ED-4DB2-BD59-A6C34878D82A}">
                    <a16:rowId xmlns:a16="http://schemas.microsoft.com/office/drawing/2014/main" val="2431794752"/>
                  </a:ext>
                </a:extLst>
              </a:tr>
            </a:tbl>
          </a:graphicData>
        </a:graphic>
      </p:graphicFrame>
      <p:pic>
        <p:nvPicPr>
          <p:cNvPr id="4" name="Picture 3">
            <a:extLst>
              <a:ext uri="{FF2B5EF4-FFF2-40B4-BE49-F238E27FC236}">
                <a16:creationId xmlns:a16="http://schemas.microsoft.com/office/drawing/2014/main" id="{4F7FF9CD-3B1B-094C-A6AB-55178971D9D4}"/>
              </a:ext>
            </a:extLst>
          </p:cNvPr>
          <p:cNvPicPr>
            <a:picLocks noChangeAspect="1"/>
          </p:cNvPicPr>
          <p:nvPr/>
        </p:nvPicPr>
        <p:blipFill rotWithShape="1">
          <a:blip r:embed="rId3"/>
          <a:srcRect l="11094" t="10570" r="27360" b="3934"/>
          <a:stretch/>
        </p:blipFill>
        <p:spPr>
          <a:xfrm>
            <a:off x="10549789" y="4100161"/>
            <a:ext cx="915101" cy="914400"/>
          </a:xfrm>
          <a:prstGeom prst="ellipse">
            <a:avLst/>
          </a:prstGeom>
          <a:ln w="25400">
            <a:solidFill>
              <a:schemeClr val="tx1"/>
            </a:solidFill>
          </a:ln>
        </p:spPr>
      </p:pic>
      <p:pic>
        <p:nvPicPr>
          <p:cNvPr id="5" name="Picture 4">
            <a:extLst>
              <a:ext uri="{FF2B5EF4-FFF2-40B4-BE49-F238E27FC236}">
                <a16:creationId xmlns:a16="http://schemas.microsoft.com/office/drawing/2014/main" id="{28EDC48B-221D-1945-BDDF-F31603848D2B}"/>
              </a:ext>
            </a:extLst>
          </p:cNvPr>
          <p:cNvPicPr>
            <a:picLocks noChangeAspect="1"/>
          </p:cNvPicPr>
          <p:nvPr/>
        </p:nvPicPr>
        <p:blipFill rotWithShape="1">
          <a:blip r:embed="rId3"/>
          <a:srcRect l="11094" t="10570" r="27360" b="3934"/>
          <a:stretch/>
        </p:blipFill>
        <p:spPr>
          <a:xfrm>
            <a:off x="8393957" y="5492782"/>
            <a:ext cx="915101" cy="914400"/>
          </a:xfrm>
          <a:prstGeom prst="ellipse">
            <a:avLst/>
          </a:prstGeom>
          <a:ln w="25400">
            <a:solidFill>
              <a:schemeClr val="tx1"/>
            </a:solidFill>
          </a:ln>
        </p:spPr>
      </p:pic>
      <p:pic>
        <p:nvPicPr>
          <p:cNvPr id="6" name="Picture 5">
            <a:extLst>
              <a:ext uri="{FF2B5EF4-FFF2-40B4-BE49-F238E27FC236}">
                <a16:creationId xmlns:a16="http://schemas.microsoft.com/office/drawing/2014/main" id="{E6AFF8B5-D002-3C44-908D-D66A563E9C40}"/>
              </a:ext>
            </a:extLst>
          </p:cNvPr>
          <p:cNvPicPr>
            <a:picLocks noChangeAspect="1"/>
          </p:cNvPicPr>
          <p:nvPr/>
        </p:nvPicPr>
        <p:blipFill rotWithShape="1">
          <a:blip r:embed="rId3"/>
          <a:srcRect l="11094" t="10570" r="27360" b="3934"/>
          <a:stretch/>
        </p:blipFill>
        <p:spPr>
          <a:xfrm>
            <a:off x="10092238" y="5197022"/>
            <a:ext cx="915101" cy="914400"/>
          </a:xfrm>
          <a:prstGeom prst="ellipse">
            <a:avLst/>
          </a:prstGeom>
          <a:ln w="25400">
            <a:solidFill>
              <a:schemeClr val="tx1"/>
            </a:solidFill>
          </a:ln>
        </p:spPr>
      </p:pic>
      <p:pic>
        <p:nvPicPr>
          <p:cNvPr id="7" name="Picture 6">
            <a:extLst>
              <a:ext uri="{FF2B5EF4-FFF2-40B4-BE49-F238E27FC236}">
                <a16:creationId xmlns:a16="http://schemas.microsoft.com/office/drawing/2014/main" id="{551ACEAD-756A-D048-BA65-527DC401DC90}"/>
              </a:ext>
            </a:extLst>
          </p:cNvPr>
          <p:cNvPicPr>
            <a:picLocks noChangeAspect="1"/>
          </p:cNvPicPr>
          <p:nvPr/>
        </p:nvPicPr>
        <p:blipFill rotWithShape="1">
          <a:blip r:embed="rId3"/>
          <a:srcRect l="11094" t="10570" r="27360" b="3934"/>
          <a:stretch/>
        </p:blipFill>
        <p:spPr>
          <a:xfrm>
            <a:off x="9440979" y="4862161"/>
            <a:ext cx="915101" cy="914400"/>
          </a:xfrm>
          <a:prstGeom prst="ellipse">
            <a:avLst/>
          </a:prstGeom>
          <a:ln w="25400">
            <a:solidFill>
              <a:schemeClr val="tx1"/>
            </a:solidFill>
          </a:ln>
        </p:spPr>
      </p:pic>
      <p:pic>
        <p:nvPicPr>
          <p:cNvPr id="8" name="Picture 7">
            <a:extLst>
              <a:ext uri="{FF2B5EF4-FFF2-40B4-BE49-F238E27FC236}">
                <a16:creationId xmlns:a16="http://schemas.microsoft.com/office/drawing/2014/main" id="{87419B40-C4A7-6547-849F-E7F46427B2B0}"/>
              </a:ext>
            </a:extLst>
          </p:cNvPr>
          <p:cNvPicPr>
            <a:picLocks noChangeAspect="1"/>
          </p:cNvPicPr>
          <p:nvPr/>
        </p:nvPicPr>
        <p:blipFill rotWithShape="1">
          <a:blip r:embed="rId3"/>
          <a:srcRect l="11094" t="10570" r="27360" b="3934"/>
          <a:stretch/>
        </p:blipFill>
        <p:spPr>
          <a:xfrm>
            <a:off x="9568727" y="5874205"/>
            <a:ext cx="915101" cy="914400"/>
          </a:xfrm>
          <a:prstGeom prst="ellipse">
            <a:avLst/>
          </a:prstGeom>
          <a:ln w="25400">
            <a:solidFill>
              <a:schemeClr val="tx1"/>
            </a:solidFill>
          </a:ln>
        </p:spPr>
      </p:pic>
      <p:pic>
        <p:nvPicPr>
          <p:cNvPr id="9" name="Picture 8">
            <a:extLst>
              <a:ext uri="{FF2B5EF4-FFF2-40B4-BE49-F238E27FC236}">
                <a16:creationId xmlns:a16="http://schemas.microsoft.com/office/drawing/2014/main" id="{A0B13F74-904E-6745-92FB-F85AFD78A4CC}"/>
              </a:ext>
            </a:extLst>
          </p:cNvPr>
          <p:cNvPicPr>
            <a:picLocks noChangeAspect="1"/>
          </p:cNvPicPr>
          <p:nvPr/>
        </p:nvPicPr>
        <p:blipFill rotWithShape="1">
          <a:blip r:embed="rId3"/>
          <a:srcRect l="11094" t="10570" r="27360" b="3934"/>
          <a:stretch/>
        </p:blipFill>
        <p:spPr>
          <a:xfrm>
            <a:off x="11119336" y="5488653"/>
            <a:ext cx="915101" cy="914400"/>
          </a:xfrm>
          <a:prstGeom prst="ellipse">
            <a:avLst/>
          </a:prstGeom>
          <a:ln w="25400">
            <a:solidFill>
              <a:schemeClr val="tx1"/>
            </a:solidFill>
          </a:ln>
        </p:spPr>
      </p:pic>
    </p:spTree>
    <p:extLst>
      <p:ext uri="{BB962C8B-B14F-4D97-AF65-F5344CB8AC3E}">
        <p14:creationId xmlns:p14="http://schemas.microsoft.com/office/powerpoint/2010/main" val="661020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9B77-D04D-CA44-AC3E-3C9EE19FFDC2}"/>
              </a:ext>
            </a:extLst>
          </p:cNvPr>
          <p:cNvSpPr>
            <a:spLocks noGrp="1"/>
          </p:cNvSpPr>
          <p:nvPr>
            <p:ph type="title"/>
          </p:nvPr>
        </p:nvSpPr>
        <p:spPr/>
        <p:txBody>
          <a:bodyPr/>
          <a:lstStyle/>
          <a:p>
            <a:r>
              <a:rPr lang="en-US" dirty="0"/>
              <a:t>Hepatitis c</a:t>
            </a:r>
          </a:p>
        </p:txBody>
      </p:sp>
      <p:graphicFrame>
        <p:nvGraphicFramePr>
          <p:cNvPr id="4" name="Table 3">
            <a:extLst>
              <a:ext uri="{FF2B5EF4-FFF2-40B4-BE49-F238E27FC236}">
                <a16:creationId xmlns:a16="http://schemas.microsoft.com/office/drawing/2014/main" id="{95F2A91E-E8A2-4B44-85AE-2047D71CACF5}"/>
              </a:ext>
            </a:extLst>
          </p:cNvPr>
          <p:cNvGraphicFramePr>
            <a:graphicFrameLocks noGrp="1"/>
          </p:cNvGraphicFramePr>
          <p:nvPr>
            <p:extLst>
              <p:ext uri="{D42A27DB-BD31-4B8C-83A1-F6EECF244321}">
                <p14:modId xmlns:p14="http://schemas.microsoft.com/office/powerpoint/2010/main" val="3910766485"/>
              </p:ext>
            </p:extLst>
          </p:nvPr>
        </p:nvGraphicFramePr>
        <p:xfrm>
          <a:off x="550984" y="2390539"/>
          <a:ext cx="11090031" cy="2550160"/>
        </p:xfrm>
        <a:graphic>
          <a:graphicData uri="http://schemas.openxmlformats.org/drawingml/2006/table">
            <a:tbl>
              <a:tblPr firstRow="1" bandRow="1">
                <a:tableStyleId>{793D81CF-94F2-401A-BA57-92F5A7B2D0C5}</a:tableStyleId>
              </a:tblPr>
              <a:tblGrid>
                <a:gridCol w="1615747">
                  <a:extLst>
                    <a:ext uri="{9D8B030D-6E8A-4147-A177-3AD203B41FA5}">
                      <a16:colId xmlns:a16="http://schemas.microsoft.com/office/drawing/2014/main" val="1609820013"/>
                    </a:ext>
                  </a:extLst>
                </a:gridCol>
                <a:gridCol w="1387737">
                  <a:extLst>
                    <a:ext uri="{9D8B030D-6E8A-4147-A177-3AD203B41FA5}">
                      <a16:colId xmlns:a16="http://schemas.microsoft.com/office/drawing/2014/main" val="3890696903"/>
                    </a:ext>
                  </a:extLst>
                </a:gridCol>
                <a:gridCol w="3795901">
                  <a:extLst>
                    <a:ext uri="{9D8B030D-6E8A-4147-A177-3AD203B41FA5}">
                      <a16:colId xmlns:a16="http://schemas.microsoft.com/office/drawing/2014/main" val="3158078503"/>
                    </a:ext>
                  </a:extLst>
                </a:gridCol>
                <a:gridCol w="4290646">
                  <a:extLst>
                    <a:ext uri="{9D8B030D-6E8A-4147-A177-3AD203B41FA5}">
                      <a16:colId xmlns:a16="http://schemas.microsoft.com/office/drawing/2014/main" val="3919365795"/>
                    </a:ext>
                  </a:extLst>
                </a:gridCol>
              </a:tblGrid>
              <a:tr h="370840">
                <a:tc>
                  <a:txBody>
                    <a:bodyPr/>
                    <a:lstStyle/>
                    <a:p>
                      <a:r>
                        <a:rPr lang="en-US" dirty="0"/>
                        <a:t>HCV IgG</a:t>
                      </a:r>
                    </a:p>
                  </a:txBody>
                  <a:tcPr/>
                </a:tc>
                <a:tc>
                  <a:txBody>
                    <a:bodyPr/>
                    <a:lstStyle/>
                    <a:p>
                      <a:r>
                        <a:rPr lang="en-US" dirty="0"/>
                        <a:t>HCV RNA</a:t>
                      </a:r>
                    </a:p>
                  </a:txBody>
                  <a:tcPr/>
                </a:tc>
                <a:tc>
                  <a:txBody>
                    <a:bodyPr/>
                    <a:lstStyle/>
                    <a:p>
                      <a:r>
                        <a:rPr lang="en-US" dirty="0"/>
                        <a:t>Scenario</a:t>
                      </a:r>
                    </a:p>
                  </a:txBody>
                  <a:tcPr/>
                </a:tc>
                <a:tc>
                  <a:txBody>
                    <a:bodyPr/>
                    <a:lstStyle/>
                    <a:p>
                      <a:r>
                        <a:rPr lang="en-US" dirty="0"/>
                        <a:t>Action steps</a:t>
                      </a:r>
                    </a:p>
                  </a:txBody>
                  <a:tcPr/>
                </a:tc>
                <a:extLst>
                  <a:ext uri="{0D108BD9-81ED-4DB2-BD59-A6C34878D82A}">
                    <a16:rowId xmlns:a16="http://schemas.microsoft.com/office/drawing/2014/main" val="2188875782"/>
                  </a:ext>
                </a:extLst>
              </a:tr>
              <a:tr h="370840">
                <a:tc>
                  <a:txBody>
                    <a:bodyPr/>
                    <a:lstStyle/>
                    <a:p>
                      <a:r>
                        <a:rPr lang="en-US" sz="1600" dirty="0"/>
                        <a:t>Negative</a:t>
                      </a:r>
                    </a:p>
                  </a:txBody>
                  <a:tcPr/>
                </a:tc>
                <a:tc>
                  <a:txBody>
                    <a:bodyPr/>
                    <a:lstStyle/>
                    <a:p>
                      <a:r>
                        <a:rPr lang="en-US" sz="1600" dirty="0"/>
                        <a:t>N/A</a:t>
                      </a:r>
                    </a:p>
                  </a:txBody>
                  <a:tcPr/>
                </a:tc>
                <a:tc>
                  <a:txBody>
                    <a:bodyPr/>
                    <a:lstStyle/>
                    <a:p>
                      <a:r>
                        <a:rPr lang="en-US" sz="1600" dirty="0"/>
                        <a:t>No history of or current HCV infection</a:t>
                      </a:r>
                    </a:p>
                  </a:txBody>
                  <a:tcPr/>
                </a:tc>
                <a:tc>
                  <a:txBody>
                    <a:bodyPr/>
                    <a:lstStyle/>
                    <a:p>
                      <a:r>
                        <a:rPr lang="en-US" sz="1600" dirty="0"/>
                        <a:t>Patient education, harm reduction</a:t>
                      </a:r>
                    </a:p>
                  </a:txBody>
                  <a:tcPr/>
                </a:tc>
                <a:extLst>
                  <a:ext uri="{0D108BD9-81ED-4DB2-BD59-A6C34878D82A}">
                    <a16:rowId xmlns:a16="http://schemas.microsoft.com/office/drawing/2014/main" val="564433986"/>
                  </a:ext>
                </a:extLst>
              </a:tr>
              <a:tr h="370840">
                <a:tc>
                  <a:txBody>
                    <a:bodyPr/>
                    <a:lstStyle/>
                    <a:p>
                      <a:r>
                        <a:rPr lang="en-US" sz="1600" dirty="0"/>
                        <a:t>Positive</a:t>
                      </a:r>
                    </a:p>
                  </a:txBody>
                  <a:tcPr/>
                </a:tc>
                <a:tc>
                  <a:txBody>
                    <a:bodyPr/>
                    <a:lstStyle/>
                    <a:p>
                      <a:r>
                        <a:rPr lang="en-US" sz="1600" dirty="0"/>
                        <a:t>N/A</a:t>
                      </a:r>
                    </a:p>
                  </a:txBody>
                  <a:tcPr/>
                </a:tc>
                <a:tc>
                  <a:txBody>
                    <a:bodyPr/>
                    <a:lstStyle/>
                    <a:p>
                      <a:r>
                        <a:rPr lang="en-US" sz="1600" dirty="0"/>
                        <a:t>Prior, cleared or active HCV infection</a:t>
                      </a:r>
                    </a:p>
                  </a:txBody>
                  <a:tcPr/>
                </a:tc>
                <a:tc>
                  <a:txBody>
                    <a:bodyPr/>
                    <a:lstStyle/>
                    <a:p>
                      <a:r>
                        <a:rPr lang="en-US" sz="1600" dirty="0"/>
                        <a:t>Send HCV RNA quant</a:t>
                      </a:r>
                    </a:p>
                  </a:txBody>
                  <a:tcPr/>
                </a:tc>
                <a:extLst>
                  <a:ext uri="{0D108BD9-81ED-4DB2-BD59-A6C34878D82A}">
                    <a16:rowId xmlns:a16="http://schemas.microsoft.com/office/drawing/2014/main" val="1041002280"/>
                  </a:ext>
                </a:extLst>
              </a:tr>
              <a:tr h="370840">
                <a:tc>
                  <a:txBody>
                    <a:bodyPr/>
                    <a:lstStyle/>
                    <a:p>
                      <a:r>
                        <a:rPr lang="en-US" sz="1600" dirty="0"/>
                        <a:t>Positive </a:t>
                      </a:r>
                    </a:p>
                  </a:txBody>
                  <a:tcPr/>
                </a:tc>
                <a:tc>
                  <a:txBody>
                    <a:bodyPr/>
                    <a:lstStyle/>
                    <a:p>
                      <a:r>
                        <a:rPr lang="en-US" sz="1600" dirty="0"/>
                        <a:t>Negative</a:t>
                      </a:r>
                    </a:p>
                  </a:txBody>
                  <a:tcPr/>
                </a:tc>
                <a:tc>
                  <a:txBody>
                    <a:bodyPr/>
                    <a:lstStyle/>
                    <a:p>
                      <a:r>
                        <a:rPr lang="en-US" sz="1600" dirty="0"/>
                        <a:t>Prior, cleared or prior, treated HCV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Patient education, harm reduction</a:t>
                      </a:r>
                    </a:p>
                  </a:txBody>
                  <a:tcPr/>
                </a:tc>
                <a:extLst>
                  <a:ext uri="{0D108BD9-81ED-4DB2-BD59-A6C34878D82A}">
                    <a16:rowId xmlns:a16="http://schemas.microsoft.com/office/drawing/2014/main" val="1142153142"/>
                  </a:ext>
                </a:extLst>
              </a:tr>
              <a:tr h="370840">
                <a:tc>
                  <a:txBody>
                    <a:bodyPr/>
                    <a:lstStyle/>
                    <a:p>
                      <a:r>
                        <a:rPr lang="en-US" sz="1600" dirty="0"/>
                        <a:t>Positive</a:t>
                      </a:r>
                    </a:p>
                  </a:txBody>
                  <a:tcPr/>
                </a:tc>
                <a:tc>
                  <a:txBody>
                    <a:bodyPr/>
                    <a:lstStyle/>
                    <a:p>
                      <a:r>
                        <a:rPr lang="en-US" sz="1600" dirty="0"/>
                        <a:t>Positive</a:t>
                      </a:r>
                    </a:p>
                  </a:txBody>
                  <a:tcPr/>
                </a:tc>
                <a:tc>
                  <a:txBody>
                    <a:bodyPr/>
                    <a:lstStyle/>
                    <a:p>
                      <a:r>
                        <a:rPr lang="en-US" sz="1600" dirty="0"/>
                        <a:t>Active HCV infection</a:t>
                      </a:r>
                    </a:p>
                  </a:txBody>
                  <a:tcPr/>
                </a:tc>
                <a:tc>
                  <a:txBody>
                    <a:bodyPr/>
                    <a:lstStyle/>
                    <a:p>
                      <a:r>
                        <a:rPr lang="en-US" sz="1600" dirty="0"/>
                        <a:t>Refer for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Patient education, harm reduction</a:t>
                      </a:r>
                    </a:p>
                    <a:p>
                      <a:r>
                        <a:rPr lang="en-US" sz="1600" dirty="0"/>
                        <a:t>Give HAV and HBV vaccine</a:t>
                      </a:r>
                    </a:p>
                    <a:p>
                      <a:r>
                        <a:rPr lang="en-US" sz="1600" dirty="0"/>
                        <a:t>Discuss alcohol use (and treat AUD if present)</a:t>
                      </a:r>
                    </a:p>
                  </a:txBody>
                  <a:tcPr/>
                </a:tc>
                <a:extLst>
                  <a:ext uri="{0D108BD9-81ED-4DB2-BD59-A6C34878D82A}">
                    <a16:rowId xmlns:a16="http://schemas.microsoft.com/office/drawing/2014/main" val="1689325421"/>
                  </a:ext>
                </a:extLst>
              </a:tr>
            </a:tbl>
          </a:graphicData>
        </a:graphic>
      </p:graphicFrame>
      <p:sp>
        <p:nvSpPr>
          <p:cNvPr id="5" name="TextBox 4">
            <a:extLst>
              <a:ext uri="{FF2B5EF4-FFF2-40B4-BE49-F238E27FC236}">
                <a16:creationId xmlns:a16="http://schemas.microsoft.com/office/drawing/2014/main" id="{50DF0011-984F-0A4D-8F00-DD3D3ECBD751}"/>
              </a:ext>
            </a:extLst>
          </p:cNvPr>
          <p:cNvSpPr txBox="1"/>
          <p:nvPr/>
        </p:nvSpPr>
        <p:spPr>
          <a:xfrm>
            <a:off x="492369" y="2039814"/>
            <a:ext cx="6916616" cy="369332"/>
          </a:xfrm>
          <a:prstGeom prst="rect">
            <a:avLst/>
          </a:prstGeom>
          <a:noFill/>
        </p:spPr>
        <p:txBody>
          <a:bodyPr wrap="square" rtlCol="0">
            <a:spAutoFit/>
          </a:bodyPr>
          <a:lstStyle/>
          <a:p>
            <a:r>
              <a:rPr lang="en-US" dirty="0">
                <a:solidFill>
                  <a:srgbClr val="FF2F92"/>
                </a:solidFill>
              </a:rPr>
              <a:t>HEPATITIS C TESTING, INTERPRETATION, AND ACTION STEPS</a:t>
            </a:r>
          </a:p>
        </p:txBody>
      </p:sp>
    </p:spTree>
    <p:extLst>
      <p:ext uri="{BB962C8B-B14F-4D97-AF65-F5344CB8AC3E}">
        <p14:creationId xmlns:p14="http://schemas.microsoft.com/office/powerpoint/2010/main" val="334926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06C35-B093-E248-AAD7-CF7CE354478F}"/>
              </a:ext>
            </a:extLst>
          </p:cNvPr>
          <p:cNvPicPr>
            <a:picLocks noChangeAspect="1"/>
          </p:cNvPicPr>
          <p:nvPr/>
        </p:nvPicPr>
        <p:blipFill rotWithShape="1">
          <a:blip r:embed="rId3"/>
          <a:srcRect l="11329" t="4366" r="13384" b="11687"/>
          <a:stretch/>
        </p:blipFill>
        <p:spPr>
          <a:xfrm>
            <a:off x="8601525" y="806331"/>
            <a:ext cx="2286000" cy="2286000"/>
          </a:xfrm>
          <a:prstGeom prst="ellipse">
            <a:avLst/>
          </a:prstGeom>
          <a:ln w="25400">
            <a:solidFill>
              <a:schemeClr val="tx1"/>
            </a:solidFill>
          </a:ln>
        </p:spPr>
      </p:pic>
      <p:pic>
        <p:nvPicPr>
          <p:cNvPr id="5" name="Picture 4">
            <a:extLst>
              <a:ext uri="{FF2B5EF4-FFF2-40B4-BE49-F238E27FC236}">
                <a16:creationId xmlns:a16="http://schemas.microsoft.com/office/drawing/2014/main" id="{91B9CE09-3164-6B41-8872-86E610A94804}"/>
              </a:ext>
            </a:extLst>
          </p:cNvPr>
          <p:cNvPicPr>
            <a:picLocks noChangeAspect="1"/>
          </p:cNvPicPr>
          <p:nvPr/>
        </p:nvPicPr>
        <p:blipFill rotWithShape="1">
          <a:blip r:embed="rId4"/>
          <a:srcRect l="12858" t="9162" r="7601" b="8915"/>
          <a:stretch/>
        </p:blipFill>
        <p:spPr>
          <a:xfrm>
            <a:off x="9624191" y="2398348"/>
            <a:ext cx="2280965" cy="2286000"/>
          </a:xfrm>
          <a:prstGeom prst="ellipse">
            <a:avLst/>
          </a:prstGeom>
          <a:ln w="25400">
            <a:solidFill>
              <a:schemeClr val="tx1"/>
            </a:solidFill>
          </a:ln>
        </p:spPr>
      </p:pic>
      <p:pic>
        <p:nvPicPr>
          <p:cNvPr id="7" name="Picture 6">
            <a:extLst>
              <a:ext uri="{FF2B5EF4-FFF2-40B4-BE49-F238E27FC236}">
                <a16:creationId xmlns:a16="http://schemas.microsoft.com/office/drawing/2014/main" id="{5FD055DA-E66F-0147-A122-DEBCC7115302}"/>
              </a:ext>
            </a:extLst>
          </p:cNvPr>
          <p:cNvPicPr>
            <a:picLocks noChangeAspect="1"/>
          </p:cNvPicPr>
          <p:nvPr/>
        </p:nvPicPr>
        <p:blipFill rotWithShape="1">
          <a:blip r:embed="rId5"/>
          <a:srcRect l="2929" t="13107" b="10277"/>
          <a:stretch/>
        </p:blipFill>
        <p:spPr>
          <a:xfrm>
            <a:off x="7186959" y="3089361"/>
            <a:ext cx="2289061" cy="2286000"/>
          </a:xfrm>
          <a:prstGeom prst="ellipse">
            <a:avLst/>
          </a:prstGeom>
          <a:ln w="25400">
            <a:solidFill>
              <a:schemeClr val="tx1"/>
            </a:solidFill>
          </a:ln>
        </p:spPr>
      </p:pic>
      <p:pic>
        <p:nvPicPr>
          <p:cNvPr id="16" name="Picture 15">
            <a:extLst>
              <a:ext uri="{FF2B5EF4-FFF2-40B4-BE49-F238E27FC236}">
                <a16:creationId xmlns:a16="http://schemas.microsoft.com/office/drawing/2014/main" id="{20892C92-0309-0648-8D00-5785D41DDB98}"/>
              </a:ext>
            </a:extLst>
          </p:cNvPr>
          <p:cNvPicPr>
            <a:picLocks noChangeAspect="1"/>
          </p:cNvPicPr>
          <p:nvPr/>
        </p:nvPicPr>
        <p:blipFill rotWithShape="1">
          <a:blip r:embed="rId6"/>
          <a:srcRect l="31360"/>
          <a:stretch/>
        </p:blipFill>
        <p:spPr>
          <a:xfrm>
            <a:off x="874824" y="3301334"/>
            <a:ext cx="2286424" cy="2286000"/>
          </a:xfrm>
          <a:prstGeom prst="ellipse">
            <a:avLst/>
          </a:prstGeom>
          <a:ln w="25400">
            <a:solidFill>
              <a:schemeClr val="tx1"/>
            </a:solidFill>
          </a:ln>
        </p:spPr>
      </p:pic>
      <p:pic>
        <p:nvPicPr>
          <p:cNvPr id="18" name="Picture 17">
            <a:extLst>
              <a:ext uri="{FF2B5EF4-FFF2-40B4-BE49-F238E27FC236}">
                <a16:creationId xmlns:a16="http://schemas.microsoft.com/office/drawing/2014/main" id="{7E6D742E-41C9-A54E-8CEF-C19842CEE8C3}"/>
              </a:ext>
            </a:extLst>
          </p:cNvPr>
          <p:cNvPicPr>
            <a:picLocks noChangeAspect="1"/>
          </p:cNvPicPr>
          <p:nvPr/>
        </p:nvPicPr>
        <p:blipFill rotWithShape="1">
          <a:blip r:embed="rId7"/>
          <a:srcRect t="9078"/>
          <a:stretch/>
        </p:blipFill>
        <p:spPr>
          <a:xfrm>
            <a:off x="2871384" y="3619891"/>
            <a:ext cx="2285185" cy="2286000"/>
          </a:xfrm>
          <a:prstGeom prst="ellipse">
            <a:avLst/>
          </a:prstGeom>
          <a:ln w="25400">
            <a:solidFill>
              <a:schemeClr val="tx1"/>
            </a:solidFill>
          </a:ln>
        </p:spPr>
      </p:pic>
      <p:pic>
        <p:nvPicPr>
          <p:cNvPr id="14" name="Picture 13">
            <a:extLst>
              <a:ext uri="{FF2B5EF4-FFF2-40B4-BE49-F238E27FC236}">
                <a16:creationId xmlns:a16="http://schemas.microsoft.com/office/drawing/2014/main" id="{DA4CC2D3-0A6E-BF49-A204-49FC01CC4662}"/>
              </a:ext>
            </a:extLst>
          </p:cNvPr>
          <p:cNvPicPr>
            <a:picLocks noChangeAspect="1"/>
          </p:cNvPicPr>
          <p:nvPr/>
        </p:nvPicPr>
        <p:blipFill rotWithShape="1">
          <a:blip r:embed="rId8"/>
          <a:srcRect l="11094" t="10570" r="27360" b="3934"/>
          <a:stretch/>
        </p:blipFill>
        <p:spPr>
          <a:xfrm>
            <a:off x="4177862" y="2059176"/>
            <a:ext cx="2287753" cy="2286000"/>
          </a:xfrm>
          <a:prstGeom prst="ellipse">
            <a:avLst/>
          </a:prstGeom>
          <a:ln w="25400">
            <a:solidFill>
              <a:schemeClr val="tx1"/>
            </a:solidFill>
          </a:ln>
        </p:spPr>
      </p:pic>
      <p:pic>
        <p:nvPicPr>
          <p:cNvPr id="11" name="Picture 10">
            <a:extLst>
              <a:ext uri="{FF2B5EF4-FFF2-40B4-BE49-F238E27FC236}">
                <a16:creationId xmlns:a16="http://schemas.microsoft.com/office/drawing/2014/main" id="{4603BDAA-5990-5548-B936-471502F2456D}"/>
              </a:ext>
            </a:extLst>
          </p:cNvPr>
          <p:cNvPicPr>
            <a:picLocks noChangeAspect="1"/>
          </p:cNvPicPr>
          <p:nvPr/>
        </p:nvPicPr>
        <p:blipFill rotWithShape="1">
          <a:blip r:embed="rId9"/>
          <a:srcRect l="3015" t="13825" r="3178" b="5206"/>
          <a:stretch/>
        </p:blipFill>
        <p:spPr>
          <a:xfrm>
            <a:off x="389647" y="1306285"/>
            <a:ext cx="2285999" cy="2286000"/>
          </a:xfrm>
          <a:prstGeom prst="ellipse">
            <a:avLst/>
          </a:prstGeom>
          <a:ln w="25400">
            <a:solidFill>
              <a:schemeClr val="tx1"/>
            </a:solidFill>
          </a:ln>
        </p:spPr>
      </p:pic>
      <p:sp>
        <p:nvSpPr>
          <p:cNvPr id="19" name="Title 1">
            <a:extLst>
              <a:ext uri="{FF2B5EF4-FFF2-40B4-BE49-F238E27FC236}">
                <a16:creationId xmlns:a16="http://schemas.microsoft.com/office/drawing/2014/main" id="{216B672E-FBB9-2E4A-AFCF-D1306F14B0F9}"/>
              </a:ext>
            </a:extLst>
          </p:cNvPr>
          <p:cNvSpPr txBox="1">
            <a:spLocks/>
          </p:cNvSpPr>
          <p:nvPr/>
        </p:nvSpPr>
        <p:spPr>
          <a:xfrm>
            <a:off x="913775" y="618517"/>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The colorful world of…</a:t>
            </a:r>
          </a:p>
        </p:txBody>
      </p:sp>
      <p:sp>
        <p:nvSpPr>
          <p:cNvPr id="20" name="TextBox 19">
            <a:extLst>
              <a:ext uri="{FF2B5EF4-FFF2-40B4-BE49-F238E27FC236}">
                <a16:creationId xmlns:a16="http://schemas.microsoft.com/office/drawing/2014/main" id="{F547FAED-7BCE-C140-8218-223B8AE2B194}"/>
              </a:ext>
            </a:extLst>
          </p:cNvPr>
          <p:cNvSpPr txBox="1"/>
          <p:nvPr/>
        </p:nvSpPr>
        <p:spPr>
          <a:xfrm>
            <a:off x="4837045" y="5650866"/>
            <a:ext cx="7975233" cy="1200329"/>
          </a:xfrm>
          <a:prstGeom prst="rect">
            <a:avLst/>
          </a:prstGeom>
          <a:noFill/>
        </p:spPr>
        <p:txBody>
          <a:bodyPr wrap="square" rtlCol="0">
            <a:spAutoFit/>
          </a:bodyPr>
          <a:lstStyle/>
          <a:p>
            <a:r>
              <a:rPr lang="en-US" sz="3600" dirty="0">
                <a:solidFill>
                  <a:srgbClr val="FF2F92"/>
                </a:solidFill>
              </a:rPr>
              <a:t>…INFECTIONS ASSOCIATED WITH INJECTION DRUG USE</a:t>
            </a:r>
          </a:p>
        </p:txBody>
      </p:sp>
      <p:sp>
        <p:nvSpPr>
          <p:cNvPr id="21" name="TextBox 20">
            <a:extLst>
              <a:ext uri="{FF2B5EF4-FFF2-40B4-BE49-F238E27FC236}">
                <a16:creationId xmlns:a16="http://schemas.microsoft.com/office/drawing/2014/main" id="{17F50B17-2787-A445-8174-074E296EA4FC}"/>
              </a:ext>
            </a:extLst>
          </p:cNvPr>
          <p:cNvSpPr txBox="1"/>
          <p:nvPr/>
        </p:nvSpPr>
        <p:spPr>
          <a:xfrm>
            <a:off x="10651093" y="1850531"/>
            <a:ext cx="1490496" cy="369332"/>
          </a:xfrm>
          <a:prstGeom prst="rect">
            <a:avLst/>
          </a:prstGeom>
          <a:solidFill>
            <a:schemeClr val="tx1"/>
          </a:solidFill>
        </p:spPr>
        <p:txBody>
          <a:bodyPr wrap="square" rtlCol="0">
            <a:spAutoFit/>
          </a:bodyPr>
          <a:lstStyle/>
          <a:p>
            <a:pPr algn="ctr"/>
            <a:r>
              <a:rPr lang="en-US" dirty="0">
                <a:solidFill>
                  <a:schemeClr val="bg1"/>
                </a:solidFill>
              </a:rPr>
              <a:t>BACTERIA</a:t>
            </a:r>
          </a:p>
        </p:txBody>
      </p:sp>
      <p:sp>
        <p:nvSpPr>
          <p:cNvPr id="22" name="TextBox 21">
            <a:extLst>
              <a:ext uri="{FF2B5EF4-FFF2-40B4-BE49-F238E27FC236}">
                <a16:creationId xmlns:a16="http://schemas.microsoft.com/office/drawing/2014/main" id="{876BD6C8-05C2-4D4A-B94B-C991D922F261}"/>
              </a:ext>
            </a:extLst>
          </p:cNvPr>
          <p:cNvSpPr txBox="1"/>
          <p:nvPr/>
        </p:nvSpPr>
        <p:spPr>
          <a:xfrm>
            <a:off x="6877114" y="3197699"/>
            <a:ext cx="1490496" cy="369332"/>
          </a:xfrm>
          <a:prstGeom prst="rect">
            <a:avLst/>
          </a:prstGeom>
          <a:solidFill>
            <a:schemeClr val="tx1"/>
          </a:solidFill>
        </p:spPr>
        <p:txBody>
          <a:bodyPr wrap="square" rtlCol="0">
            <a:spAutoFit/>
          </a:bodyPr>
          <a:lstStyle/>
          <a:p>
            <a:pPr algn="ctr"/>
            <a:r>
              <a:rPr lang="en-US" dirty="0">
                <a:solidFill>
                  <a:schemeClr val="bg1"/>
                </a:solidFill>
              </a:rPr>
              <a:t>FUNGI</a:t>
            </a:r>
          </a:p>
        </p:txBody>
      </p:sp>
      <p:sp>
        <p:nvSpPr>
          <p:cNvPr id="23" name="TextBox 22">
            <a:extLst>
              <a:ext uri="{FF2B5EF4-FFF2-40B4-BE49-F238E27FC236}">
                <a16:creationId xmlns:a16="http://schemas.microsoft.com/office/drawing/2014/main" id="{59E2AF42-D903-324D-A948-2D1277F79313}"/>
              </a:ext>
            </a:extLst>
          </p:cNvPr>
          <p:cNvSpPr txBox="1"/>
          <p:nvPr/>
        </p:nvSpPr>
        <p:spPr>
          <a:xfrm>
            <a:off x="2341897" y="2884625"/>
            <a:ext cx="1490496" cy="369332"/>
          </a:xfrm>
          <a:prstGeom prst="rect">
            <a:avLst/>
          </a:prstGeom>
          <a:solidFill>
            <a:schemeClr val="tx1"/>
          </a:solidFill>
        </p:spPr>
        <p:txBody>
          <a:bodyPr wrap="square" rtlCol="0">
            <a:spAutoFit/>
          </a:bodyPr>
          <a:lstStyle/>
          <a:p>
            <a:pPr algn="ctr"/>
            <a:r>
              <a:rPr lang="en-US" dirty="0">
                <a:solidFill>
                  <a:schemeClr val="bg1"/>
                </a:solidFill>
              </a:rPr>
              <a:t>VIRUSES</a:t>
            </a:r>
          </a:p>
        </p:txBody>
      </p:sp>
      <p:sp>
        <p:nvSpPr>
          <p:cNvPr id="15" name="TextBox 14">
            <a:extLst>
              <a:ext uri="{FF2B5EF4-FFF2-40B4-BE49-F238E27FC236}">
                <a16:creationId xmlns:a16="http://schemas.microsoft.com/office/drawing/2014/main" id="{3F8F6220-2397-FE43-9641-091FCB97D840}"/>
              </a:ext>
            </a:extLst>
          </p:cNvPr>
          <p:cNvSpPr txBox="1"/>
          <p:nvPr/>
        </p:nvSpPr>
        <p:spPr>
          <a:xfrm>
            <a:off x="913775" y="3089361"/>
            <a:ext cx="651510" cy="369332"/>
          </a:xfrm>
          <a:prstGeom prst="rect">
            <a:avLst/>
          </a:prstGeom>
          <a:noFill/>
        </p:spPr>
        <p:txBody>
          <a:bodyPr wrap="square" rtlCol="0">
            <a:spAutoFit/>
          </a:bodyPr>
          <a:lstStyle/>
          <a:p>
            <a:r>
              <a:rPr lang="en-US" b="1" dirty="0">
                <a:solidFill>
                  <a:schemeClr val="bg1"/>
                </a:solidFill>
              </a:rPr>
              <a:t>HIV</a:t>
            </a:r>
          </a:p>
        </p:txBody>
      </p:sp>
      <p:sp>
        <p:nvSpPr>
          <p:cNvPr id="17" name="TextBox 16">
            <a:extLst>
              <a:ext uri="{FF2B5EF4-FFF2-40B4-BE49-F238E27FC236}">
                <a16:creationId xmlns:a16="http://schemas.microsoft.com/office/drawing/2014/main" id="{C2DD4FD9-5727-D94F-B52D-A5E6D463EE5C}"/>
              </a:ext>
            </a:extLst>
          </p:cNvPr>
          <p:cNvSpPr txBox="1"/>
          <p:nvPr/>
        </p:nvSpPr>
        <p:spPr>
          <a:xfrm>
            <a:off x="1239530" y="4976940"/>
            <a:ext cx="651510" cy="369332"/>
          </a:xfrm>
          <a:prstGeom prst="rect">
            <a:avLst/>
          </a:prstGeom>
          <a:noFill/>
        </p:spPr>
        <p:txBody>
          <a:bodyPr wrap="square" rtlCol="0">
            <a:spAutoFit/>
          </a:bodyPr>
          <a:lstStyle/>
          <a:p>
            <a:r>
              <a:rPr lang="en-US" b="1" dirty="0">
                <a:solidFill>
                  <a:schemeClr val="bg1"/>
                </a:solidFill>
              </a:rPr>
              <a:t>HBV</a:t>
            </a:r>
          </a:p>
        </p:txBody>
      </p:sp>
      <p:sp>
        <p:nvSpPr>
          <p:cNvPr id="24" name="TextBox 23">
            <a:extLst>
              <a:ext uri="{FF2B5EF4-FFF2-40B4-BE49-F238E27FC236}">
                <a16:creationId xmlns:a16="http://schemas.microsoft.com/office/drawing/2014/main" id="{958EDA94-0667-E848-B877-283CA80C05BD}"/>
              </a:ext>
            </a:extLst>
          </p:cNvPr>
          <p:cNvSpPr txBox="1"/>
          <p:nvPr/>
        </p:nvSpPr>
        <p:spPr>
          <a:xfrm>
            <a:off x="3356256" y="5346272"/>
            <a:ext cx="651510" cy="369332"/>
          </a:xfrm>
          <a:prstGeom prst="rect">
            <a:avLst/>
          </a:prstGeom>
          <a:noFill/>
        </p:spPr>
        <p:txBody>
          <a:bodyPr wrap="square" rtlCol="0">
            <a:spAutoFit/>
          </a:bodyPr>
          <a:lstStyle/>
          <a:p>
            <a:r>
              <a:rPr lang="en-US" b="1" dirty="0">
                <a:solidFill>
                  <a:schemeClr val="bg1"/>
                </a:solidFill>
              </a:rPr>
              <a:t>HAV</a:t>
            </a:r>
          </a:p>
        </p:txBody>
      </p:sp>
      <p:sp>
        <p:nvSpPr>
          <p:cNvPr id="25" name="TextBox 24">
            <a:extLst>
              <a:ext uri="{FF2B5EF4-FFF2-40B4-BE49-F238E27FC236}">
                <a16:creationId xmlns:a16="http://schemas.microsoft.com/office/drawing/2014/main" id="{C6F3ABA5-FEB6-144B-AE4D-ABDEB4BB05D7}"/>
              </a:ext>
            </a:extLst>
          </p:cNvPr>
          <p:cNvSpPr txBox="1"/>
          <p:nvPr/>
        </p:nvSpPr>
        <p:spPr>
          <a:xfrm>
            <a:off x="4283250" y="3252258"/>
            <a:ext cx="651510" cy="369332"/>
          </a:xfrm>
          <a:prstGeom prst="rect">
            <a:avLst/>
          </a:prstGeom>
          <a:noFill/>
        </p:spPr>
        <p:txBody>
          <a:bodyPr wrap="square" rtlCol="0">
            <a:spAutoFit/>
          </a:bodyPr>
          <a:lstStyle/>
          <a:p>
            <a:r>
              <a:rPr lang="en-US" b="1" dirty="0">
                <a:solidFill>
                  <a:schemeClr val="bg1"/>
                </a:solidFill>
              </a:rPr>
              <a:t>HCV</a:t>
            </a:r>
          </a:p>
        </p:txBody>
      </p:sp>
      <p:sp>
        <p:nvSpPr>
          <p:cNvPr id="26" name="TextBox 25">
            <a:extLst>
              <a:ext uri="{FF2B5EF4-FFF2-40B4-BE49-F238E27FC236}">
                <a16:creationId xmlns:a16="http://schemas.microsoft.com/office/drawing/2014/main" id="{7528F4A4-7864-AD49-BC7E-75BCCDEFE847}"/>
              </a:ext>
            </a:extLst>
          </p:cNvPr>
          <p:cNvSpPr txBox="1"/>
          <p:nvPr/>
        </p:nvSpPr>
        <p:spPr>
          <a:xfrm>
            <a:off x="7580532" y="4792274"/>
            <a:ext cx="1574155" cy="369332"/>
          </a:xfrm>
          <a:prstGeom prst="rect">
            <a:avLst/>
          </a:prstGeom>
          <a:noFill/>
        </p:spPr>
        <p:txBody>
          <a:bodyPr wrap="square" rtlCol="0">
            <a:spAutoFit/>
          </a:bodyPr>
          <a:lstStyle/>
          <a:p>
            <a:r>
              <a:rPr lang="en-US" b="1" dirty="0">
                <a:solidFill>
                  <a:schemeClr val="bg1"/>
                </a:solidFill>
              </a:rPr>
              <a:t>C. glabrata</a:t>
            </a:r>
          </a:p>
        </p:txBody>
      </p:sp>
    </p:spTree>
    <p:extLst>
      <p:ext uri="{BB962C8B-B14F-4D97-AF65-F5344CB8AC3E}">
        <p14:creationId xmlns:p14="http://schemas.microsoft.com/office/powerpoint/2010/main" val="3104634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D2536D7-34DF-024B-B1FA-337B856B62E4}"/>
              </a:ext>
            </a:extLst>
          </p:cNvPr>
          <p:cNvSpPr>
            <a:spLocks noGrp="1"/>
          </p:cNvSpPr>
          <p:nvPr>
            <p:ph type="title"/>
          </p:nvPr>
        </p:nvSpPr>
        <p:spPr/>
        <p:txBody>
          <a:bodyPr>
            <a:normAutofit/>
          </a:bodyPr>
          <a:lstStyle/>
          <a:p>
            <a:r>
              <a:rPr lang="en-US" dirty="0">
                <a:latin typeface="+mn-lt"/>
                <a:cs typeface="Calibri" panose="020F0502020204030204"/>
              </a:rPr>
              <a:t>Hepatitis A</a:t>
            </a:r>
            <a:endParaRPr lang="en-US" sz="4000" dirty="0">
              <a:latin typeface="+mn-lt"/>
              <a:cs typeface="Calibri" panose="020F0502020204030204"/>
            </a:endParaRPr>
          </a:p>
        </p:txBody>
      </p:sp>
      <p:sp>
        <p:nvSpPr>
          <p:cNvPr id="5" name="Slide Number Placeholder 4">
            <a:extLst>
              <a:ext uri="{FF2B5EF4-FFF2-40B4-BE49-F238E27FC236}">
                <a16:creationId xmlns:a16="http://schemas.microsoft.com/office/drawing/2014/main" id="{4138F814-030D-2A46-A8C8-8DDD2E004259}"/>
              </a:ext>
            </a:extLst>
          </p:cNvPr>
          <p:cNvSpPr>
            <a:spLocks noGrp="1"/>
          </p:cNvSpPr>
          <p:nvPr>
            <p:ph type="sldNum" sz="quarter" idx="12"/>
          </p:nvPr>
        </p:nvSpPr>
        <p:spPr/>
        <p:txBody>
          <a:bodyPr/>
          <a:lstStyle/>
          <a:p>
            <a:fld id="{1C706741-D3A2-4C5F-800E-2CDD5F33C766}" type="slidenum">
              <a:rPr lang="en-US" smtClean="0">
                <a:solidFill>
                  <a:schemeClr val="tx1"/>
                </a:solidFill>
              </a:rPr>
              <a:t>50</a:t>
            </a:fld>
            <a:endParaRPr lang="en-US">
              <a:solidFill>
                <a:schemeClr val="tx1"/>
              </a:solidFill>
            </a:endParaRPr>
          </a:p>
        </p:txBody>
      </p:sp>
      <p:sp>
        <p:nvSpPr>
          <p:cNvPr id="10" name="TextBox 9">
            <a:extLst>
              <a:ext uri="{FF2B5EF4-FFF2-40B4-BE49-F238E27FC236}">
                <a16:creationId xmlns:a16="http://schemas.microsoft.com/office/drawing/2014/main" id="{D6A2521F-8E1A-1347-9B83-0AA1556C5BE3}"/>
              </a:ext>
            </a:extLst>
          </p:cNvPr>
          <p:cNvSpPr txBox="1"/>
          <p:nvPr/>
        </p:nvSpPr>
        <p:spPr>
          <a:xfrm>
            <a:off x="223171" y="1720727"/>
            <a:ext cx="11745658" cy="461665"/>
          </a:xfrm>
          <a:prstGeom prst="rect">
            <a:avLst/>
          </a:prstGeom>
          <a:noFill/>
        </p:spPr>
        <p:txBody>
          <a:bodyPr wrap="square" rtlCol="0">
            <a:spAutoFit/>
          </a:bodyPr>
          <a:lstStyle/>
          <a:p>
            <a:pPr algn="ctr"/>
            <a:r>
              <a:rPr lang="en-US" sz="2400" b="1" dirty="0"/>
              <a:t>Rates of reported acute hepatitis A virus infection, by age group, 2004-2019</a:t>
            </a:r>
          </a:p>
        </p:txBody>
      </p:sp>
      <p:sp>
        <p:nvSpPr>
          <p:cNvPr id="12" name="TextBox 11">
            <a:extLst>
              <a:ext uri="{FF2B5EF4-FFF2-40B4-BE49-F238E27FC236}">
                <a16:creationId xmlns:a16="http://schemas.microsoft.com/office/drawing/2014/main" id="{2BCD3B1E-9AE4-2C47-8CC6-2C9A39FEB5C8}"/>
              </a:ext>
            </a:extLst>
          </p:cNvPr>
          <p:cNvSpPr txBox="1"/>
          <p:nvPr/>
        </p:nvSpPr>
        <p:spPr>
          <a:xfrm rot="16200000">
            <a:off x="-802283" y="3546852"/>
            <a:ext cx="2809298" cy="646331"/>
          </a:xfrm>
          <a:prstGeom prst="rect">
            <a:avLst/>
          </a:prstGeom>
          <a:noFill/>
        </p:spPr>
        <p:txBody>
          <a:bodyPr wrap="square" rtlCol="0">
            <a:spAutoFit/>
          </a:bodyPr>
          <a:lstStyle/>
          <a:p>
            <a:pPr algn="ctr"/>
            <a:r>
              <a:rPr lang="en-US" b="1" dirty="0"/>
              <a:t>Reported cases per 100,000 population</a:t>
            </a:r>
          </a:p>
        </p:txBody>
      </p:sp>
      <p:sp>
        <p:nvSpPr>
          <p:cNvPr id="13" name="TextBox 12">
            <a:extLst>
              <a:ext uri="{FF2B5EF4-FFF2-40B4-BE49-F238E27FC236}">
                <a16:creationId xmlns:a16="http://schemas.microsoft.com/office/drawing/2014/main" id="{F82C3D56-A92E-BA4C-893D-257AE4E0B7C3}"/>
              </a:ext>
            </a:extLst>
          </p:cNvPr>
          <p:cNvSpPr txBox="1"/>
          <p:nvPr/>
        </p:nvSpPr>
        <p:spPr>
          <a:xfrm>
            <a:off x="4316340" y="5723891"/>
            <a:ext cx="1727200" cy="369332"/>
          </a:xfrm>
          <a:prstGeom prst="rect">
            <a:avLst/>
          </a:prstGeom>
          <a:noFill/>
        </p:spPr>
        <p:txBody>
          <a:bodyPr wrap="square" rtlCol="0">
            <a:spAutoFit/>
          </a:bodyPr>
          <a:lstStyle/>
          <a:p>
            <a:pPr algn="ctr"/>
            <a:r>
              <a:rPr lang="en-US" b="1" dirty="0"/>
              <a:t>Year</a:t>
            </a:r>
          </a:p>
        </p:txBody>
      </p:sp>
      <p:pic>
        <p:nvPicPr>
          <p:cNvPr id="11" name="Picture 10">
            <a:extLst>
              <a:ext uri="{FF2B5EF4-FFF2-40B4-BE49-F238E27FC236}">
                <a16:creationId xmlns:a16="http://schemas.microsoft.com/office/drawing/2014/main" id="{F5C57150-FBD3-1D4F-8BF6-790B3E3348BC}"/>
              </a:ext>
            </a:extLst>
          </p:cNvPr>
          <p:cNvPicPr>
            <a:picLocks noChangeAspect="1"/>
          </p:cNvPicPr>
          <p:nvPr/>
        </p:nvPicPr>
        <p:blipFill rotWithShape="1">
          <a:blip r:embed="rId3"/>
          <a:srcRect l="3410" t="33236" b="7339"/>
          <a:stretch/>
        </p:blipFill>
        <p:spPr>
          <a:xfrm>
            <a:off x="1060147" y="2260085"/>
            <a:ext cx="8067228" cy="339683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9E93A56-B80D-C44C-91FE-EA6D77321BFA}"/>
              </a:ext>
            </a:extLst>
          </p:cNvPr>
          <p:cNvPicPr>
            <a:picLocks noChangeAspect="1"/>
          </p:cNvPicPr>
          <p:nvPr/>
        </p:nvPicPr>
        <p:blipFill>
          <a:blip r:embed="rId4"/>
          <a:stretch>
            <a:fillRect/>
          </a:stretch>
        </p:blipFill>
        <p:spPr>
          <a:xfrm>
            <a:off x="1551442" y="6125114"/>
            <a:ext cx="7084637" cy="365444"/>
          </a:xfrm>
          <a:prstGeom prst="rect">
            <a:avLst/>
          </a:prstGeom>
        </p:spPr>
      </p:pic>
      <p:sp>
        <p:nvSpPr>
          <p:cNvPr id="16" name="TextBox 15">
            <a:extLst>
              <a:ext uri="{FF2B5EF4-FFF2-40B4-BE49-F238E27FC236}">
                <a16:creationId xmlns:a16="http://schemas.microsoft.com/office/drawing/2014/main" id="{B4C2F154-328C-0248-942E-6B2C24995493}"/>
              </a:ext>
            </a:extLst>
          </p:cNvPr>
          <p:cNvSpPr txBox="1"/>
          <p:nvPr/>
        </p:nvSpPr>
        <p:spPr>
          <a:xfrm>
            <a:off x="9289364" y="2694831"/>
            <a:ext cx="2330335" cy="1477328"/>
          </a:xfrm>
          <a:prstGeom prst="rect">
            <a:avLst/>
          </a:prstGeom>
          <a:noFill/>
        </p:spPr>
        <p:txBody>
          <a:bodyPr wrap="square" rtlCol="0">
            <a:spAutoFit/>
          </a:bodyPr>
          <a:lstStyle/>
          <a:p>
            <a:r>
              <a:rPr lang="en-US" dirty="0"/>
              <a:t>Among the 10,991 reported cases with IDU information available, 5,017 (46%) reported IDU</a:t>
            </a:r>
          </a:p>
        </p:txBody>
      </p:sp>
      <p:sp>
        <p:nvSpPr>
          <p:cNvPr id="17" name="TextBox 16">
            <a:extLst>
              <a:ext uri="{FF2B5EF4-FFF2-40B4-BE49-F238E27FC236}">
                <a16:creationId xmlns:a16="http://schemas.microsoft.com/office/drawing/2014/main" id="{B22E0803-B1CD-FB42-81FD-594CF6D52CF1}"/>
              </a:ext>
            </a:extLst>
          </p:cNvPr>
          <p:cNvSpPr txBox="1"/>
          <p:nvPr/>
        </p:nvSpPr>
        <p:spPr>
          <a:xfrm>
            <a:off x="12743" y="6604510"/>
            <a:ext cx="5274151" cy="246221"/>
          </a:xfrm>
          <a:prstGeom prst="rect">
            <a:avLst/>
          </a:prstGeom>
          <a:noFill/>
        </p:spPr>
        <p:txBody>
          <a:bodyPr wrap="square" rtlCol="0">
            <a:spAutoFit/>
          </a:bodyPr>
          <a:lstStyle/>
          <a:p>
            <a:r>
              <a:rPr lang="en-US" sz="1000" dirty="0">
                <a:latin typeface="Century Gothic" panose="020B0502020202020204" pitchFamily="34" charset="0"/>
              </a:rPr>
              <a:t>https://</a:t>
            </a:r>
            <a:r>
              <a:rPr lang="en-US" sz="1000" dirty="0" err="1">
                <a:latin typeface="Century Gothic" panose="020B0502020202020204" pitchFamily="34" charset="0"/>
              </a:rPr>
              <a:t>www.cdc.gov</a:t>
            </a:r>
            <a:r>
              <a:rPr lang="en-US" sz="1000" dirty="0">
                <a:latin typeface="Century Gothic" panose="020B0502020202020204" pitchFamily="34" charset="0"/>
              </a:rPr>
              <a:t>/hepatitis/statistics/2019surveillance/</a:t>
            </a:r>
            <a:r>
              <a:rPr lang="en-US" sz="1000" dirty="0" err="1">
                <a:latin typeface="Century Gothic" panose="020B0502020202020204" pitchFamily="34" charset="0"/>
              </a:rPr>
              <a:t>HepA.htm</a:t>
            </a:r>
            <a:endParaRPr lang="en-US" sz="1000" dirty="0">
              <a:latin typeface="Century Gothic" panose="020B0502020202020204" pitchFamily="34" charset="0"/>
            </a:endParaRPr>
          </a:p>
        </p:txBody>
      </p:sp>
    </p:spTree>
    <p:extLst>
      <p:ext uri="{BB962C8B-B14F-4D97-AF65-F5344CB8AC3E}">
        <p14:creationId xmlns:p14="http://schemas.microsoft.com/office/powerpoint/2010/main" val="114965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Hepatitis A </a:t>
            </a:r>
          </a:p>
        </p:txBody>
      </p:sp>
      <p:graphicFrame>
        <p:nvGraphicFramePr>
          <p:cNvPr id="3" name="Table 2">
            <a:extLst>
              <a:ext uri="{FF2B5EF4-FFF2-40B4-BE49-F238E27FC236}">
                <a16:creationId xmlns:a16="http://schemas.microsoft.com/office/drawing/2014/main" id="{ED490B5A-16FF-4A46-85F7-E69B4E0DA042}"/>
              </a:ext>
            </a:extLst>
          </p:cNvPr>
          <p:cNvGraphicFramePr>
            <a:graphicFrameLocks noGrp="1"/>
          </p:cNvGraphicFramePr>
          <p:nvPr>
            <p:extLst>
              <p:ext uri="{D42A27DB-BD31-4B8C-83A1-F6EECF244321}">
                <p14:modId xmlns:p14="http://schemas.microsoft.com/office/powerpoint/2010/main" val="1532533085"/>
              </p:ext>
            </p:extLst>
          </p:nvPr>
        </p:nvGraphicFramePr>
        <p:xfrm>
          <a:off x="533400" y="1716127"/>
          <a:ext cx="11125199" cy="4414520"/>
        </p:xfrm>
        <a:graphic>
          <a:graphicData uri="http://schemas.openxmlformats.org/drawingml/2006/table">
            <a:tbl>
              <a:tblPr firstRow="1" bandRow="1">
                <a:tableStyleId>{793D81CF-94F2-401A-BA57-92F5A7B2D0C5}</a:tableStyleId>
              </a:tblPr>
              <a:tblGrid>
                <a:gridCol w="1553308">
                  <a:extLst>
                    <a:ext uri="{9D8B030D-6E8A-4147-A177-3AD203B41FA5}">
                      <a16:colId xmlns:a16="http://schemas.microsoft.com/office/drawing/2014/main" val="2419950157"/>
                    </a:ext>
                  </a:extLst>
                </a:gridCol>
                <a:gridCol w="9571891">
                  <a:extLst>
                    <a:ext uri="{9D8B030D-6E8A-4147-A177-3AD203B41FA5}">
                      <a16:colId xmlns:a16="http://schemas.microsoft.com/office/drawing/2014/main" val="2913836321"/>
                    </a:ext>
                  </a:extLst>
                </a:gridCol>
              </a:tblGrid>
              <a:tr h="370840">
                <a:tc>
                  <a:txBody>
                    <a:bodyPr/>
                    <a:lstStyle/>
                    <a:p>
                      <a:r>
                        <a:rPr lang="en-US" sz="1600" dirty="0"/>
                        <a:t>HAV</a:t>
                      </a:r>
                    </a:p>
                  </a:txBody>
                  <a:tcPr/>
                </a:tc>
                <a:tc>
                  <a:txBody>
                    <a:bodyPr/>
                    <a:lstStyle/>
                    <a:p>
                      <a:endParaRPr lang="en-US" sz="1600" dirty="0"/>
                    </a:p>
                  </a:txBody>
                  <a:tcPr/>
                </a:tc>
                <a:extLst>
                  <a:ext uri="{0D108BD9-81ED-4DB2-BD59-A6C34878D82A}">
                    <a16:rowId xmlns:a16="http://schemas.microsoft.com/office/drawing/2014/main" val="1037852016"/>
                  </a:ext>
                </a:extLst>
              </a:tr>
              <a:tr h="370840">
                <a:tc>
                  <a:txBody>
                    <a:bodyPr/>
                    <a:lstStyle/>
                    <a:p>
                      <a:r>
                        <a:rPr lang="en-US" sz="1600" b="1" dirty="0"/>
                        <a:t>Transmission</a:t>
                      </a:r>
                    </a:p>
                  </a:txBody>
                  <a:tcPr/>
                </a:tc>
                <a:tc>
                  <a:txBody>
                    <a:bodyPr/>
                    <a:lstStyle/>
                    <a:p>
                      <a:r>
                        <a:rPr lang="en-US" sz="1600" b="1" dirty="0">
                          <a:solidFill>
                            <a:srgbClr val="FF2F92"/>
                          </a:solidFill>
                        </a:rPr>
                        <a:t>Close person-to-person contact, fecal-oral route</a:t>
                      </a:r>
                      <a:r>
                        <a:rPr lang="en-US" sz="1600" dirty="0"/>
                        <a:t>, bloodborne</a:t>
                      </a:r>
                    </a:p>
                  </a:txBody>
                  <a:tcPr/>
                </a:tc>
                <a:extLst>
                  <a:ext uri="{0D108BD9-81ED-4DB2-BD59-A6C34878D82A}">
                    <a16:rowId xmlns:a16="http://schemas.microsoft.com/office/drawing/2014/main" val="1273626555"/>
                  </a:ext>
                </a:extLst>
              </a:tr>
              <a:tr h="370840">
                <a:tc>
                  <a:txBody>
                    <a:bodyPr/>
                    <a:lstStyle/>
                    <a:p>
                      <a:r>
                        <a:rPr lang="en-US" sz="1600" b="1" dirty="0"/>
                        <a:t>Symptoms</a:t>
                      </a:r>
                    </a:p>
                  </a:txBody>
                  <a:tcPr/>
                </a:tc>
                <a:tc>
                  <a:txBody>
                    <a:bodyPr/>
                    <a:lstStyle/>
                    <a:p>
                      <a:r>
                        <a:rPr lang="en-US" sz="1600" dirty="0"/>
                        <a:t>Typically </a:t>
                      </a:r>
                      <a:r>
                        <a:rPr lang="en-US" sz="1600" b="1" dirty="0">
                          <a:solidFill>
                            <a:srgbClr val="FF2F92"/>
                          </a:solidFill>
                        </a:rPr>
                        <a:t>symptomatic</a:t>
                      </a:r>
                      <a:r>
                        <a:rPr lang="en-US" sz="1600" dirty="0"/>
                        <a:t>: fever, fatigue, dark urine, clay-colored stools, abdominal pain, anorexia, N/V, jaundice</a:t>
                      </a:r>
                    </a:p>
                  </a:txBody>
                  <a:tcPr/>
                </a:tc>
                <a:extLst>
                  <a:ext uri="{0D108BD9-81ED-4DB2-BD59-A6C34878D82A}">
                    <a16:rowId xmlns:a16="http://schemas.microsoft.com/office/drawing/2014/main" val="2015364743"/>
                  </a:ext>
                </a:extLst>
              </a:tr>
              <a:tr h="370840">
                <a:tc>
                  <a:txBody>
                    <a:bodyPr/>
                    <a:lstStyle/>
                    <a:p>
                      <a:r>
                        <a:rPr lang="en-US" sz="1600" b="1" dirty="0"/>
                        <a:t>Disease</a:t>
                      </a:r>
                    </a:p>
                  </a:txBody>
                  <a:tcPr/>
                </a:tc>
                <a:tc>
                  <a:txBody>
                    <a:bodyPr/>
                    <a:lstStyle/>
                    <a:p>
                      <a:r>
                        <a:rPr lang="en-US" sz="1600" b="1" dirty="0">
                          <a:solidFill>
                            <a:srgbClr val="FF2F92"/>
                          </a:solidFill>
                        </a:rPr>
                        <a:t>Acute disease only </a:t>
                      </a:r>
                      <a:r>
                        <a:rPr lang="en-US" sz="1600" dirty="0"/>
                        <a:t>(no chronic infection)</a:t>
                      </a:r>
                    </a:p>
                  </a:txBody>
                  <a:tcPr/>
                </a:tc>
                <a:extLst>
                  <a:ext uri="{0D108BD9-81ED-4DB2-BD59-A6C34878D82A}">
                    <a16:rowId xmlns:a16="http://schemas.microsoft.com/office/drawing/2014/main" val="1137064454"/>
                  </a:ext>
                </a:extLst>
              </a:tr>
              <a:tr h="370840">
                <a:tc>
                  <a:txBody>
                    <a:bodyPr/>
                    <a:lstStyle/>
                    <a:p>
                      <a:r>
                        <a:rPr lang="en-US" sz="1600" b="1" dirty="0"/>
                        <a:t>Whom to test</a:t>
                      </a:r>
                    </a:p>
                  </a:txBody>
                  <a:tcPr/>
                </a:tc>
                <a:tc>
                  <a:txBody>
                    <a:bodyPr/>
                    <a:lstStyle/>
                    <a:p>
                      <a:r>
                        <a:rPr lang="en-US" sz="1600" b="0" dirty="0">
                          <a:solidFill>
                            <a:schemeClr val="tx1"/>
                          </a:solidFill>
                        </a:rPr>
                        <a:t>Persons with signs of hepatitis (acute infection); </a:t>
                      </a:r>
                      <a:r>
                        <a:rPr lang="en-US" sz="1600" b="1" dirty="0">
                          <a:solidFill>
                            <a:srgbClr val="FF2F92"/>
                          </a:solidFill>
                        </a:rPr>
                        <a:t>PWID</a:t>
                      </a:r>
                      <a:r>
                        <a:rPr lang="en-US" sz="1600" b="0" dirty="0">
                          <a:solidFill>
                            <a:schemeClr val="tx1"/>
                          </a:solidFill>
                        </a:rPr>
                        <a:t>, MSM, occupational risk, homelessness, international travelers, HCV/HBV, liver disease</a:t>
                      </a:r>
                    </a:p>
                  </a:txBody>
                  <a:tcPr/>
                </a:tc>
                <a:extLst>
                  <a:ext uri="{0D108BD9-81ED-4DB2-BD59-A6C34878D82A}">
                    <a16:rowId xmlns:a16="http://schemas.microsoft.com/office/drawing/2014/main" val="1250079049"/>
                  </a:ext>
                </a:extLst>
              </a:tr>
              <a:tr h="370840">
                <a:tc>
                  <a:txBody>
                    <a:bodyPr/>
                    <a:lstStyle/>
                    <a:p>
                      <a:r>
                        <a:rPr lang="en-US" sz="1600" b="1" dirty="0"/>
                        <a:t>Testing</a:t>
                      </a:r>
                    </a:p>
                  </a:txBody>
                  <a:tcPr/>
                </a:tc>
                <a:tc>
                  <a:txBody>
                    <a:bodyPr/>
                    <a:lstStyle/>
                    <a:p>
                      <a:r>
                        <a:rPr lang="en-US" sz="1600" dirty="0"/>
                        <a:t>Screening for active infection: HAV IgM</a:t>
                      </a:r>
                    </a:p>
                    <a:p>
                      <a:r>
                        <a:rPr lang="en-US" sz="1600" b="1" dirty="0">
                          <a:solidFill>
                            <a:srgbClr val="FF2F92"/>
                          </a:solidFill>
                        </a:rPr>
                        <a:t>Screening for immunity: HAV IgG</a:t>
                      </a:r>
                    </a:p>
                  </a:txBody>
                  <a:tcPr/>
                </a:tc>
                <a:extLst>
                  <a:ext uri="{0D108BD9-81ED-4DB2-BD59-A6C34878D82A}">
                    <a16:rowId xmlns:a16="http://schemas.microsoft.com/office/drawing/2014/main" val="514711116"/>
                  </a:ext>
                </a:extLst>
              </a:tr>
              <a:tr h="370840">
                <a:tc>
                  <a:txBody>
                    <a:bodyPr/>
                    <a:lstStyle/>
                    <a:p>
                      <a:r>
                        <a:rPr lang="en-US" sz="1600" b="1" dirty="0"/>
                        <a:t>Treatment</a:t>
                      </a:r>
                    </a:p>
                  </a:txBody>
                  <a:tcPr/>
                </a:tc>
                <a:tc>
                  <a:txBody>
                    <a:bodyPr/>
                    <a:lstStyle/>
                    <a:p>
                      <a:r>
                        <a:rPr lang="en-US" sz="1600" dirty="0"/>
                        <a:t>Supportive</a:t>
                      </a:r>
                    </a:p>
                  </a:txBody>
                  <a:tcPr/>
                </a:tc>
                <a:extLst>
                  <a:ext uri="{0D108BD9-81ED-4DB2-BD59-A6C34878D82A}">
                    <a16:rowId xmlns:a16="http://schemas.microsoft.com/office/drawing/2014/main" val="3874111998"/>
                  </a:ext>
                </a:extLst>
              </a:tr>
              <a:tr h="370840">
                <a:tc>
                  <a:txBody>
                    <a:bodyPr/>
                    <a:lstStyle/>
                    <a:p>
                      <a:r>
                        <a:rPr lang="en-US" sz="1600" b="1" dirty="0"/>
                        <a:t>Prevention</a:t>
                      </a:r>
                    </a:p>
                  </a:txBody>
                  <a:tcPr/>
                </a:tc>
                <a:tc>
                  <a:txBody>
                    <a:bodyPr/>
                    <a:lstStyle/>
                    <a:p>
                      <a:r>
                        <a:rPr lang="en-US" sz="1600" b="1" dirty="0">
                          <a:solidFill>
                            <a:srgbClr val="FF2F92"/>
                          </a:solidFill>
                        </a:rPr>
                        <a:t>VACCINE!</a:t>
                      </a:r>
                    </a:p>
                    <a:p>
                      <a:r>
                        <a:rPr lang="en-US" sz="1600" dirty="0"/>
                        <a:t>Harm reduction for PWID</a:t>
                      </a:r>
                    </a:p>
                  </a:txBody>
                  <a:tcPr/>
                </a:tc>
                <a:extLst>
                  <a:ext uri="{0D108BD9-81ED-4DB2-BD59-A6C34878D82A}">
                    <a16:rowId xmlns:a16="http://schemas.microsoft.com/office/drawing/2014/main" val="3735623101"/>
                  </a:ext>
                </a:extLst>
              </a:tr>
              <a:tr h="370840">
                <a:tc>
                  <a:txBody>
                    <a:bodyPr/>
                    <a:lstStyle/>
                    <a:p>
                      <a:r>
                        <a:rPr lang="en-US" sz="1600" b="1" dirty="0"/>
                        <a:t>Reinfection</a:t>
                      </a:r>
                    </a:p>
                  </a:txBody>
                  <a:tcPr/>
                </a:tc>
                <a:tc>
                  <a:txBody>
                    <a:bodyPr/>
                    <a:lstStyle/>
                    <a:p>
                      <a:r>
                        <a:rPr lang="en-US" sz="1600" b="1" dirty="0">
                          <a:solidFill>
                            <a:srgbClr val="FF2F92"/>
                          </a:solidFill>
                        </a:rPr>
                        <a:t>No </a:t>
                      </a:r>
                    </a:p>
                    <a:p>
                      <a:pPr marL="285750" indent="-285750">
                        <a:buFont typeface="Arial" panose="020B0604020202020204" pitchFamily="34" charset="0"/>
                        <a:buChar char="•"/>
                      </a:pPr>
                      <a:r>
                        <a:rPr lang="en-US" sz="1600" dirty="0"/>
                        <a:t>Prior infection provides lifelong immunity</a:t>
                      </a:r>
                    </a:p>
                    <a:p>
                      <a:pPr marL="285750" indent="-285750">
                        <a:buFont typeface="Arial" panose="020B0604020202020204" pitchFamily="34" charset="0"/>
                        <a:buChar char="•"/>
                      </a:pPr>
                      <a:r>
                        <a:rPr lang="en-US" sz="1600" dirty="0"/>
                        <a:t>Duration of vaccine-induced immunity is not known (studies suggest at least 20 years)</a:t>
                      </a:r>
                    </a:p>
                  </a:txBody>
                  <a:tcPr/>
                </a:tc>
                <a:extLst>
                  <a:ext uri="{0D108BD9-81ED-4DB2-BD59-A6C34878D82A}">
                    <a16:rowId xmlns:a16="http://schemas.microsoft.com/office/drawing/2014/main" val="2431794752"/>
                  </a:ext>
                </a:extLst>
              </a:tr>
            </a:tbl>
          </a:graphicData>
        </a:graphic>
      </p:graphicFrame>
    </p:spTree>
    <p:extLst>
      <p:ext uri="{BB962C8B-B14F-4D97-AF65-F5344CB8AC3E}">
        <p14:creationId xmlns:p14="http://schemas.microsoft.com/office/powerpoint/2010/main" val="1365071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9B77-D04D-CA44-AC3E-3C9EE19FFDC2}"/>
              </a:ext>
            </a:extLst>
          </p:cNvPr>
          <p:cNvSpPr>
            <a:spLocks noGrp="1"/>
          </p:cNvSpPr>
          <p:nvPr>
            <p:ph type="title"/>
          </p:nvPr>
        </p:nvSpPr>
        <p:spPr/>
        <p:txBody>
          <a:bodyPr/>
          <a:lstStyle/>
          <a:p>
            <a:r>
              <a:rPr lang="en-US" dirty="0"/>
              <a:t>Hepatitis A</a:t>
            </a:r>
          </a:p>
        </p:txBody>
      </p:sp>
      <p:graphicFrame>
        <p:nvGraphicFramePr>
          <p:cNvPr id="4" name="Table 3">
            <a:extLst>
              <a:ext uri="{FF2B5EF4-FFF2-40B4-BE49-F238E27FC236}">
                <a16:creationId xmlns:a16="http://schemas.microsoft.com/office/drawing/2014/main" id="{95F2A91E-E8A2-4B44-85AE-2047D71CACF5}"/>
              </a:ext>
            </a:extLst>
          </p:cNvPr>
          <p:cNvGraphicFramePr>
            <a:graphicFrameLocks noGrp="1"/>
          </p:cNvGraphicFramePr>
          <p:nvPr>
            <p:extLst>
              <p:ext uri="{D42A27DB-BD31-4B8C-83A1-F6EECF244321}">
                <p14:modId xmlns:p14="http://schemas.microsoft.com/office/powerpoint/2010/main" val="811822663"/>
              </p:ext>
            </p:extLst>
          </p:nvPr>
        </p:nvGraphicFramePr>
        <p:xfrm>
          <a:off x="550984" y="2390539"/>
          <a:ext cx="11090031" cy="1854200"/>
        </p:xfrm>
        <a:graphic>
          <a:graphicData uri="http://schemas.openxmlformats.org/drawingml/2006/table">
            <a:tbl>
              <a:tblPr firstRow="1" bandRow="1">
                <a:tableStyleId>{793D81CF-94F2-401A-BA57-92F5A7B2D0C5}</a:tableStyleId>
              </a:tblPr>
              <a:tblGrid>
                <a:gridCol w="1615747">
                  <a:extLst>
                    <a:ext uri="{9D8B030D-6E8A-4147-A177-3AD203B41FA5}">
                      <a16:colId xmlns:a16="http://schemas.microsoft.com/office/drawing/2014/main" val="1609820013"/>
                    </a:ext>
                  </a:extLst>
                </a:gridCol>
                <a:gridCol w="1387737">
                  <a:extLst>
                    <a:ext uri="{9D8B030D-6E8A-4147-A177-3AD203B41FA5}">
                      <a16:colId xmlns:a16="http://schemas.microsoft.com/office/drawing/2014/main" val="3890696903"/>
                    </a:ext>
                  </a:extLst>
                </a:gridCol>
                <a:gridCol w="4557901">
                  <a:extLst>
                    <a:ext uri="{9D8B030D-6E8A-4147-A177-3AD203B41FA5}">
                      <a16:colId xmlns:a16="http://schemas.microsoft.com/office/drawing/2014/main" val="3158078503"/>
                    </a:ext>
                  </a:extLst>
                </a:gridCol>
                <a:gridCol w="3528646">
                  <a:extLst>
                    <a:ext uri="{9D8B030D-6E8A-4147-A177-3AD203B41FA5}">
                      <a16:colId xmlns:a16="http://schemas.microsoft.com/office/drawing/2014/main" val="3919365795"/>
                    </a:ext>
                  </a:extLst>
                </a:gridCol>
              </a:tblGrid>
              <a:tr h="370840">
                <a:tc>
                  <a:txBody>
                    <a:bodyPr/>
                    <a:lstStyle/>
                    <a:p>
                      <a:r>
                        <a:rPr lang="en-US" dirty="0"/>
                        <a:t>HAV IgG</a:t>
                      </a:r>
                    </a:p>
                  </a:txBody>
                  <a:tcPr/>
                </a:tc>
                <a:tc>
                  <a:txBody>
                    <a:bodyPr/>
                    <a:lstStyle/>
                    <a:p>
                      <a:r>
                        <a:rPr lang="en-US" dirty="0"/>
                        <a:t>HAV IgM</a:t>
                      </a:r>
                    </a:p>
                  </a:txBody>
                  <a:tcPr/>
                </a:tc>
                <a:tc>
                  <a:txBody>
                    <a:bodyPr/>
                    <a:lstStyle/>
                    <a:p>
                      <a:r>
                        <a:rPr lang="en-US" dirty="0"/>
                        <a:t>Scenario</a:t>
                      </a:r>
                    </a:p>
                  </a:txBody>
                  <a:tcPr/>
                </a:tc>
                <a:tc>
                  <a:txBody>
                    <a:bodyPr/>
                    <a:lstStyle/>
                    <a:p>
                      <a:r>
                        <a:rPr lang="en-US" dirty="0"/>
                        <a:t>Action steps</a:t>
                      </a:r>
                    </a:p>
                  </a:txBody>
                  <a:tcPr/>
                </a:tc>
                <a:extLst>
                  <a:ext uri="{0D108BD9-81ED-4DB2-BD59-A6C34878D82A}">
                    <a16:rowId xmlns:a16="http://schemas.microsoft.com/office/drawing/2014/main" val="2188875782"/>
                  </a:ext>
                </a:extLst>
              </a:tr>
              <a:tr h="370840">
                <a:tc>
                  <a:txBody>
                    <a:bodyPr/>
                    <a:lstStyle/>
                    <a:p>
                      <a:r>
                        <a:rPr lang="en-US" sz="1600" dirty="0"/>
                        <a:t>Negative</a:t>
                      </a:r>
                    </a:p>
                  </a:txBody>
                  <a:tcPr/>
                </a:tc>
                <a:tc>
                  <a:txBody>
                    <a:bodyPr/>
                    <a:lstStyle/>
                    <a:p>
                      <a:r>
                        <a:rPr lang="en-US" sz="1600" dirty="0"/>
                        <a:t>Negative</a:t>
                      </a:r>
                    </a:p>
                  </a:txBody>
                  <a:tcPr/>
                </a:tc>
                <a:tc>
                  <a:txBody>
                    <a:bodyPr/>
                    <a:lstStyle/>
                    <a:p>
                      <a:r>
                        <a:rPr lang="en-US" sz="1600" dirty="0"/>
                        <a:t>No history of or current HAV infection or vaccination</a:t>
                      </a:r>
                    </a:p>
                  </a:txBody>
                  <a:tcPr/>
                </a:tc>
                <a:tc>
                  <a:txBody>
                    <a:bodyPr/>
                    <a:lstStyle/>
                    <a:p>
                      <a:r>
                        <a:rPr lang="en-US" sz="1600" dirty="0"/>
                        <a:t>Vaccinate</a:t>
                      </a:r>
                    </a:p>
                  </a:txBody>
                  <a:tcPr/>
                </a:tc>
                <a:extLst>
                  <a:ext uri="{0D108BD9-81ED-4DB2-BD59-A6C34878D82A}">
                    <a16:rowId xmlns:a16="http://schemas.microsoft.com/office/drawing/2014/main" val="564433986"/>
                  </a:ext>
                </a:extLst>
              </a:tr>
              <a:tr h="370840">
                <a:tc>
                  <a:txBody>
                    <a:bodyPr/>
                    <a:lstStyle/>
                    <a:p>
                      <a:r>
                        <a:rPr lang="en-US" sz="1600" dirty="0"/>
                        <a:t>Negative</a:t>
                      </a:r>
                    </a:p>
                  </a:txBody>
                  <a:tcPr/>
                </a:tc>
                <a:tc>
                  <a:txBody>
                    <a:bodyPr/>
                    <a:lstStyle/>
                    <a:p>
                      <a:r>
                        <a:rPr lang="en-US" sz="1600" dirty="0"/>
                        <a:t>Positive</a:t>
                      </a:r>
                    </a:p>
                  </a:txBody>
                  <a:tcPr/>
                </a:tc>
                <a:tc>
                  <a:txBody>
                    <a:bodyPr/>
                    <a:lstStyle/>
                    <a:p>
                      <a:r>
                        <a:rPr lang="en-US" sz="1600" dirty="0"/>
                        <a:t>Acute infection</a:t>
                      </a:r>
                    </a:p>
                  </a:txBody>
                  <a:tcPr/>
                </a:tc>
                <a:tc>
                  <a:txBody>
                    <a:bodyPr/>
                    <a:lstStyle/>
                    <a:p>
                      <a:r>
                        <a:rPr lang="en-US" sz="1600" dirty="0"/>
                        <a:t>Supportive care; no need for vaccination</a:t>
                      </a:r>
                    </a:p>
                  </a:txBody>
                  <a:tcPr/>
                </a:tc>
                <a:extLst>
                  <a:ext uri="{0D108BD9-81ED-4DB2-BD59-A6C34878D82A}">
                    <a16:rowId xmlns:a16="http://schemas.microsoft.com/office/drawing/2014/main" val="2750604098"/>
                  </a:ext>
                </a:extLst>
              </a:tr>
              <a:tr h="370840">
                <a:tc>
                  <a:txBody>
                    <a:bodyPr/>
                    <a:lstStyle/>
                    <a:p>
                      <a:r>
                        <a:rPr lang="en-US" sz="1600" dirty="0"/>
                        <a:t>Positive</a:t>
                      </a:r>
                    </a:p>
                  </a:txBody>
                  <a:tcPr/>
                </a:tc>
                <a:tc>
                  <a:txBody>
                    <a:bodyPr/>
                    <a:lstStyle/>
                    <a:p>
                      <a:r>
                        <a:rPr lang="en-US" sz="1600" dirty="0"/>
                        <a:t>Positive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Acute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Supportive care; no need for vaccination</a:t>
                      </a:r>
                    </a:p>
                  </a:txBody>
                  <a:tcPr/>
                </a:tc>
                <a:extLst>
                  <a:ext uri="{0D108BD9-81ED-4DB2-BD59-A6C34878D82A}">
                    <a16:rowId xmlns:a16="http://schemas.microsoft.com/office/drawing/2014/main" val="2465317220"/>
                  </a:ext>
                </a:extLst>
              </a:tr>
              <a:tr h="370840">
                <a:tc>
                  <a:txBody>
                    <a:bodyPr/>
                    <a:lstStyle/>
                    <a:p>
                      <a:r>
                        <a:rPr lang="en-US" sz="1600" dirty="0"/>
                        <a:t>Positive</a:t>
                      </a:r>
                    </a:p>
                  </a:txBody>
                  <a:tcPr/>
                </a:tc>
                <a:tc>
                  <a:txBody>
                    <a:bodyPr/>
                    <a:lstStyle/>
                    <a:p>
                      <a:r>
                        <a:rPr lang="en-US" sz="1600" dirty="0"/>
                        <a:t>Negative</a:t>
                      </a:r>
                    </a:p>
                  </a:txBody>
                  <a:tcPr/>
                </a:tc>
                <a:tc>
                  <a:txBody>
                    <a:bodyPr/>
                    <a:lstStyle/>
                    <a:p>
                      <a:r>
                        <a:rPr lang="en-US" sz="1600" dirty="0"/>
                        <a:t>Prior infection or vaccination</a:t>
                      </a:r>
                    </a:p>
                  </a:txBody>
                  <a:tcPr/>
                </a:tc>
                <a:tc>
                  <a:txBody>
                    <a:bodyPr/>
                    <a:lstStyle/>
                    <a:p>
                      <a:r>
                        <a:rPr lang="en-US" sz="1600" dirty="0"/>
                        <a:t>No action—all good</a:t>
                      </a:r>
                    </a:p>
                  </a:txBody>
                  <a:tcPr/>
                </a:tc>
                <a:extLst>
                  <a:ext uri="{0D108BD9-81ED-4DB2-BD59-A6C34878D82A}">
                    <a16:rowId xmlns:a16="http://schemas.microsoft.com/office/drawing/2014/main" val="1041002280"/>
                  </a:ext>
                </a:extLst>
              </a:tr>
            </a:tbl>
          </a:graphicData>
        </a:graphic>
      </p:graphicFrame>
      <p:sp>
        <p:nvSpPr>
          <p:cNvPr id="5" name="TextBox 4">
            <a:extLst>
              <a:ext uri="{FF2B5EF4-FFF2-40B4-BE49-F238E27FC236}">
                <a16:creationId xmlns:a16="http://schemas.microsoft.com/office/drawing/2014/main" id="{50DF0011-984F-0A4D-8F00-DD3D3ECBD751}"/>
              </a:ext>
            </a:extLst>
          </p:cNvPr>
          <p:cNvSpPr txBox="1"/>
          <p:nvPr/>
        </p:nvSpPr>
        <p:spPr>
          <a:xfrm>
            <a:off x="492369" y="2039814"/>
            <a:ext cx="6916616" cy="369332"/>
          </a:xfrm>
          <a:prstGeom prst="rect">
            <a:avLst/>
          </a:prstGeom>
          <a:noFill/>
        </p:spPr>
        <p:txBody>
          <a:bodyPr wrap="square" rtlCol="0">
            <a:spAutoFit/>
          </a:bodyPr>
          <a:lstStyle/>
          <a:p>
            <a:r>
              <a:rPr lang="en-US" dirty="0">
                <a:solidFill>
                  <a:srgbClr val="FF2F92"/>
                </a:solidFill>
              </a:rPr>
              <a:t>HEPATITIS A TESTING, INTERPRETATION, AND ACTION STEPS</a:t>
            </a:r>
          </a:p>
        </p:txBody>
      </p:sp>
      <p:pic>
        <p:nvPicPr>
          <p:cNvPr id="6" name="Picture 5">
            <a:extLst>
              <a:ext uri="{FF2B5EF4-FFF2-40B4-BE49-F238E27FC236}">
                <a16:creationId xmlns:a16="http://schemas.microsoft.com/office/drawing/2014/main" id="{67BCB1C4-6B49-334D-9141-869D8AA86358}"/>
              </a:ext>
            </a:extLst>
          </p:cNvPr>
          <p:cNvPicPr>
            <a:picLocks noChangeAspect="1"/>
          </p:cNvPicPr>
          <p:nvPr/>
        </p:nvPicPr>
        <p:blipFill rotWithShape="1">
          <a:blip r:embed="rId3"/>
          <a:srcRect t="9078"/>
          <a:stretch/>
        </p:blipFill>
        <p:spPr>
          <a:xfrm>
            <a:off x="1296207" y="5731983"/>
            <a:ext cx="914074" cy="914400"/>
          </a:xfrm>
          <a:prstGeom prst="ellipse">
            <a:avLst/>
          </a:prstGeom>
          <a:ln w="25400">
            <a:solidFill>
              <a:schemeClr val="tx1"/>
            </a:solidFill>
          </a:ln>
        </p:spPr>
      </p:pic>
      <p:pic>
        <p:nvPicPr>
          <p:cNvPr id="7" name="Picture 6">
            <a:extLst>
              <a:ext uri="{FF2B5EF4-FFF2-40B4-BE49-F238E27FC236}">
                <a16:creationId xmlns:a16="http://schemas.microsoft.com/office/drawing/2014/main" id="{DBD639C0-040C-3A4C-83AE-E4012F1C3731}"/>
              </a:ext>
            </a:extLst>
          </p:cNvPr>
          <p:cNvPicPr>
            <a:picLocks noChangeAspect="1"/>
          </p:cNvPicPr>
          <p:nvPr/>
        </p:nvPicPr>
        <p:blipFill rotWithShape="1">
          <a:blip r:embed="rId3"/>
          <a:srcRect t="9078"/>
          <a:stretch/>
        </p:blipFill>
        <p:spPr>
          <a:xfrm>
            <a:off x="1525296" y="5098799"/>
            <a:ext cx="914074" cy="914400"/>
          </a:xfrm>
          <a:prstGeom prst="ellipse">
            <a:avLst/>
          </a:prstGeom>
          <a:ln w="25400">
            <a:solidFill>
              <a:schemeClr val="tx1"/>
            </a:solidFill>
          </a:ln>
        </p:spPr>
      </p:pic>
      <p:pic>
        <p:nvPicPr>
          <p:cNvPr id="8" name="Picture 7">
            <a:extLst>
              <a:ext uri="{FF2B5EF4-FFF2-40B4-BE49-F238E27FC236}">
                <a16:creationId xmlns:a16="http://schemas.microsoft.com/office/drawing/2014/main" id="{B9CE1128-F793-7A45-B748-5D59FF488737}"/>
              </a:ext>
            </a:extLst>
          </p:cNvPr>
          <p:cNvPicPr>
            <a:picLocks noChangeAspect="1"/>
          </p:cNvPicPr>
          <p:nvPr/>
        </p:nvPicPr>
        <p:blipFill rotWithShape="1">
          <a:blip r:embed="rId3"/>
          <a:srcRect t="9078"/>
          <a:stretch/>
        </p:blipFill>
        <p:spPr>
          <a:xfrm>
            <a:off x="580857" y="5331308"/>
            <a:ext cx="914074" cy="914400"/>
          </a:xfrm>
          <a:prstGeom prst="ellipse">
            <a:avLst/>
          </a:prstGeom>
          <a:ln w="25400">
            <a:solidFill>
              <a:schemeClr val="tx1"/>
            </a:solidFill>
          </a:ln>
        </p:spPr>
      </p:pic>
      <p:pic>
        <p:nvPicPr>
          <p:cNvPr id="9" name="Picture 8">
            <a:extLst>
              <a:ext uri="{FF2B5EF4-FFF2-40B4-BE49-F238E27FC236}">
                <a16:creationId xmlns:a16="http://schemas.microsoft.com/office/drawing/2014/main" id="{43B0B96A-9AAF-4C4E-A576-05CFA5B13006}"/>
              </a:ext>
            </a:extLst>
          </p:cNvPr>
          <p:cNvPicPr>
            <a:picLocks noChangeAspect="1"/>
          </p:cNvPicPr>
          <p:nvPr/>
        </p:nvPicPr>
        <p:blipFill rotWithShape="1">
          <a:blip r:embed="rId3"/>
          <a:srcRect t="9078"/>
          <a:stretch/>
        </p:blipFill>
        <p:spPr>
          <a:xfrm>
            <a:off x="382133" y="4489199"/>
            <a:ext cx="914074" cy="914400"/>
          </a:xfrm>
          <a:prstGeom prst="ellipse">
            <a:avLst/>
          </a:prstGeom>
          <a:ln w="25400">
            <a:solidFill>
              <a:schemeClr val="tx1"/>
            </a:solidFill>
          </a:ln>
        </p:spPr>
      </p:pic>
      <p:pic>
        <p:nvPicPr>
          <p:cNvPr id="10" name="Picture 9">
            <a:extLst>
              <a:ext uri="{FF2B5EF4-FFF2-40B4-BE49-F238E27FC236}">
                <a16:creationId xmlns:a16="http://schemas.microsoft.com/office/drawing/2014/main" id="{C66562E1-FFFA-924A-8E45-30CBAD85AABA}"/>
              </a:ext>
            </a:extLst>
          </p:cNvPr>
          <p:cNvPicPr>
            <a:picLocks noChangeAspect="1"/>
          </p:cNvPicPr>
          <p:nvPr/>
        </p:nvPicPr>
        <p:blipFill rotWithShape="1">
          <a:blip r:embed="rId3"/>
          <a:srcRect t="9078"/>
          <a:stretch/>
        </p:blipFill>
        <p:spPr>
          <a:xfrm>
            <a:off x="3183944" y="5788508"/>
            <a:ext cx="914074" cy="914400"/>
          </a:xfrm>
          <a:prstGeom prst="ellipse">
            <a:avLst/>
          </a:prstGeom>
          <a:ln w="25400">
            <a:solidFill>
              <a:schemeClr val="tx1"/>
            </a:solidFill>
          </a:ln>
        </p:spPr>
      </p:pic>
      <p:pic>
        <p:nvPicPr>
          <p:cNvPr id="11" name="Picture 10">
            <a:extLst>
              <a:ext uri="{FF2B5EF4-FFF2-40B4-BE49-F238E27FC236}">
                <a16:creationId xmlns:a16="http://schemas.microsoft.com/office/drawing/2014/main" id="{B2ED5648-8E36-4349-92E4-68DFF44BA5FB}"/>
              </a:ext>
            </a:extLst>
          </p:cNvPr>
          <p:cNvPicPr>
            <a:picLocks noChangeAspect="1"/>
          </p:cNvPicPr>
          <p:nvPr/>
        </p:nvPicPr>
        <p:blipFill rotWithShape="1">
          <a:blip r:embed="rId3"/>
          <a:srcRect t="9078"/>
          <a:stretch/>
        </p:blipFill>
        <p:spPr>
          <a:xfrm>
            <a:off x="2468594" y="5731983"/>
            <a:ext cx="914074" cy="914400"/>
          </a:xfrm>
          <a:prstGeom prst="ellipse">
            <a:avLst/>
          </a:prstGeom>
          <a:ln w="25400">
            <a:solidFill>
              <a:schemeClr val="tx1"/>
            </a:solidFill>
          </a:ln>
        </p:spPr>
      </p:pic>
    </p:spTree>
    <p:extLst>
      <p:ext uri="{BB962C8B-B14F-4D97-AF65-F5344CB8AC3E}">
        <p14:creationId xmlns:p14="http://schemas.microsoft.com/office/powerpoint/2010/main" val="1335019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D2536D7-34DF-024B-B1FA-337B856B62E4}"/>
              </a:ext>
            </a:extLst>
          </p:cNvPr>
          <p:cNvSpPr>
            <a:spLocks noGrp="1"/>
          </p:cNvSpPr>
          <p:nvPr>
            <p:ph type="title"/>
          </p:nvPr>
        </p:nvSpPr>
        <p:spPr/>
        <p:txBody>
          <a:bodyPr>
            <a:normAutofit/>
          </a:bodyPr>
          <a:lstStyle/>
          <a:p>
            <a:r>
              <a:rPr lang="en-US" dirty="0">
                <a:latin typeface="+mn-lt"/>
                <a:cs typeface="Calibri" panose="020F0502020204030204"/>
              </a:rPr>
              <a:t>Hepatitis B</a:t>
            </a:r>
            <a:endParaRPr lang="en-US" sz="4000" dirty="0">
              <a:latin typeface="+mn-lt"/>
              <a:cs typeface="Calibri" panose="020F0502020204030204"/>
            </a:endParaRPr>
          </a:p>
        </p:txBody>
      </p:sp>
      <p:sp>
        <p:nvSpPr>
          <p:cNvPr id="10" name="TextBox 9">
            <a:extLst>
              <a:ext uri="{FF2B5EF4-FFF2-40B4-BE49-F238E27FC236}">
                <a16:creationId xmlns:a16="http://schemas.microsoft.com/office/drawing/2014/main" id="{D6A2521F-8E1A-1347-9B83-0AA1556C5BE3}"/>
              </a:ext>
            </a:extLst>
          </p:cNvPr>
          <p:cNvSpPr txBox="1"/>
          <p:nvPr/>
        </p:nvSpPr>
        <p:spPr>
          <a:xfrm>
            <a:off x="223171" y="1720727"/>
            <a:ext cx="11745658" cy="461665"/>
          </a:xfrm>
          <a:prstGeom prst="rect">
            <a:avLst/>
          </a:prstGeom>
          <a:noFill/>
        </p:spPr>
        <p:txBody>
          <a:bodyPr wrap="square" rtlCol="0">
            <a:spAutoFit/>
          </a:bodyPr>
          <a:lstStyle/>
          <a:p>
            <a:pPr algn="ctr"/>
            <a:r>
              <a:rPr lang="en-US" sz="2400" b="1" dirty="0"/>
              <a:t>Rates of reported acute hepatitis B virus infection, by age group, 2004-2019</a:t>
            </a:r>
          </a:p>
        </p:txBody>
      </p:sp>
      <p:sp>
        <p:nvSpPr>
          <p:cNvPr id="12" name="TextBox 11">
            <a:extLst>
              <a:ext uri="{FF2B5EF4-FFF2-40B4-BE49-F238E27FC236}">
                <a16:creationId xmlns:a16="http://schemas.microsoft.com/office/drawing/2014/main" id="{2BCD3B1E-9AE4-2C47-8CC6-2C9A39FEB5C8}"/>
              </a:ext>
            </a:extLst>
          </p:cNvPr>
          <p:cNvSpPr txBox="1"/>
          <p:nvPr/>
        </p:nvSpPr>
        <p:spPr>
          <a:xfrm rot="16200000">
            <a:off x="-802283" y="3546852"/>
            <a:ext cx="2809298" cy="646331"/>
          </a:xfrm>
          <a:prstGeom prst="rect">
            <a:avLst/>
          </a:prstGeom>
          <a:noFill/>
        </p:spPr>
        <p:txBody>
          <a:bodyPr wrap="square" rtlCol="0">
            <a:spAutoFit/>
          </a:bodyPr>
          <a:lstStyle/>
          <a:p>
            <a:pPr algn="ctr"/>
            <a:r>
              <a:rPr lang="en-US" b="1" dirty="0"/>
              <a:t>Reported cases per 100,000 population</a:t>
            </a:r>
          </a:p>
        </p:txBody>
      </p:sp>
      <p:sp>
        <p:nvSpPr>
          <p:cNvPr id="13" name="TextBox 12">
            <a:extLst>
              <a:ext uri="{FF2B5EF4-FFF2-40B4-BE49-F238E27FC236}">
                <a16:creationId xmlns:a16="http://schemas.microsoft.com/office/drawing/2014/main" id="{F82C3D56-A92E-BA4C-893D-257AE4E0B7C3}"/>
              </a:ext>
            </a:extLst>
          </p:cNvPr>
          <p:cNvSpPr txBox="1"/>
          <p:nvPr/>
        </p:nvSpPr>
        <p:spPr>
          <a:xfrm>
            <a:off x="4316340" y="5723891"/>
            <a:ext cx="1727200" cy="369332"/>
          </a:xfrm>
          <a:prstGeom prst="rect">
            <a:avLst/>
          </a:prstGeom>
          <a:noFill/>
        </p:spPr>
        <p:txBody>
          <a:bodyPr wrap="square" rtlCol="0">
            <a:spAutoFit/>
          </a:bodyPr>
          <a:lstStyle/>
          <a:p>
            <a:pPr algn="ctr"/>
            <a:r>
              <a:rPr lang="en-US" b="1" dirty="0"/>
              <a:t>Year</a:t>
            </a:r>
          </a:p>
        </p:txBody>
      </p:sp>
      <p:sp>
        <p:nvSpPr>
          <p:cNvPr id="17" name="TextBox 16">
            <a:extLst>
              <a:ext uri="{FF2B5EF4-FFF2-40B4-BE49-F238E27FC236}">
                <a16:creationId xmlns:a16="http://schemas.microsoft.com/office/drawing/2014/main" id="{B22E0803-B1CD-FB42-81FD-594CF6D52CF1}"/>
              </a:ext>
            </a:extLst>
          </p:cNvPr>
          <p:cNvSpPr txBox="1"/>
          <p:nvPr/>
        </p:nvSpPr>
        <p:spPr>
          <a:xfrm>
            <a:off x="12743" y="6604510"/>
            <a:ext cx="5274151" cy="246221"/>
          </a:xfrm>
          <a:prstGeom prst="rect">
            <a:avLst/>
          </a:prstGeom>
          <a:noFill/>
        </p:spPr>
        <p:txBody>
          <a:bodyPr wrap="square" rtlCol="0">
            <a:spAutoFit/>
          </a:bodyPr>
          <a:lstStyle/>
          <a:p>
            <a:r>
              <a:rPr lang="en-US" sz="1000" dirty="0">
                <a:latin typeface="Century Gothic" panose="020B0502020202020204" pitchFamily="34" charset="0"/>
              </a:rPr>
              <a:t>https://</a:t>
            </a:r>
            <a:r>
              <a:rPr lang="en-US" sz="1000" dirty="0" err="1">
                <a:latin typeface="Century Gothic" panose="020B0502020202020204" pitchFamily="34" charset="0"/>
              </a:rPr>
              <a:t>www.cdc.gov</a:t>
            </a:r>
            <a:r>
              <a:rPr lang="en-US" sz="1000" dirty="0">
                <a:latin typeface="Century Gothic" panose="020B0502020202020204" pitchFamily="34" charset="0"/>
              </a:rPr>
              <a:t>/hepatitis/statistics/2019surveillance/</a:t>
            </a:r>
            <a:r>
              <a:rPr lang="en-US" sz="1000" dirty="0" err="1">
                <a:latin typeface="Century Gothic" panose="020B0502020202020204" pitchFamily="34" charset="0"/>
              </a:rPr>
              <a:t>HepB.htm</a:t>
            </a:r>
            <a:endParaRPr lang="en-US" sz="1000" dirty="0">
              <a:latin typeface="Century Gothic" panose="020B0502020202020204" pitchFamily="34" charset="0"/>
            </a:endParaRPr>
          </a:p>
        </p:txBody>
      </p:sp>
      <p:pic>
        <p:nvPicPr>
          <p:cNvPr id="4" name="Picture 3">
            <a:extLst>
              <a:ext uri="{FF2B5EF4-FFF2-40B4-BE49-F238E27FC236}">
                <a16:creationId xmlns:a16="http://schemas.microsoft.com/office/drawing/2014/main" id="{20DA59D5-3380-7248-B2B7-3300070CF4E4}"/>
              </a:ext>
            </a:extLst>
          </p:cNvPr>
          <p:cNvPicPr>
            <a:picLocks noChangeAspect="1"/>
          </p:cNvPicPr>
          <p:nvPr/>
        </p:nvPicPr>
        <p:blipFill rotWithShape="1">
          <a:blip r:embed="rId3"/>
          <a:srcRect l="865"/>
          <a:stretch/>
        </p:blipFill>
        <p:spPr>
          <a:xfrm>
            <a:off x="1311009" y="2296541"/>
            <a:ext cx="7737861" cy="3352323"/>
          </a:xfrm>
          <a:prstGeom prst="rect">
            <a:avLst/>
          </a:prstGeom>
        </p:spPr>
      </p:pic>
      <p:pic>
        <p:nvPicPr>
          <p:cNvPr id="7" name="Picture 6">
            <a:extLst>
              <a:ext uri="{FF2B5EF4-FFF2-40B4-BE49-F238E27FC236}">
                <a16:creationId xmlns:a16="http://schemas.microsoft.com/office/drawing/2014/main" id="{57A0FD7B-2D0F-E84F-AE65-F941FFF0018E}"/>
              </a:ext>
            </a:extLst>
          </p:cNvPr>
          <p:cNvPicPr>
            <a:picLocks noChangeAspect="1"/>
          </p:cNvPicPr>
          <p:nvPr/>
        </p:nvPicPr>
        <p:blipFill>
          <a:blip r:embed="rId4"/>
          <a:stretch>
            <a:fillRect/>
          </a:stretch>
        </p:blipFill>
        <p:spPr>
          <a:xfrm>
            <a:off x="1835245" y="6093223"/>
            <a:ext cx="6689388" cy="327109"/>
          </a:xfrm>
          <a:prstGeom prst="rect">
            <a:avLst/>
          </a:prstGeom>
        </p:spPr>
      </p:pic>
      <p:sp>
        <p:nvSpPr>
          <p:cNvPr id="8" name="TextBox 7">
            <a:extLst>
              <a:ext uri="{FF2B5EF4-FFF2-40B4-BE49-F238E27FC236}">
                <a16:creationId xmlns:a16="http://schemas.microsoft.com/office/drawing/2014/main" id="{561E0AF9-E0F8-5140-92AE-862C39D70DE4}"/>
              </a:ext>
            </a:extLst>
          </p:cNvPr>
          <p:cNvSpPr txBox="1"/>
          <p:nvPr/>
        </p:nvSpPr>
        <p:spPr>
          <a:xfrm>
            <a:off x="9284677" y="2942492"/>
            <a:ext cx="2379785" cy="1477328"/>
          </a:xfrm>
          <a:prstGeom prst="rect">
            <a:avLst/>
          </a:prstGeom>
          <a:noFill/>
        </p:spPr>
        <p:txBody>
          <a:bodyPr wrap="square" rtlCol="0">
            <a:spAutoFit/>
          </a:bodyPr>
          <a:lstStyle/>
          <a:p>
            <a:r>
              <a:rPr lang="en-US" dirty="0"/>
              <a:t>Prevalence of chronic HBV infection estimated to be ~860K in US</a:t>
            </a:r>
          </a:p>
          <a:p>
            <a:pPr marL="285750" indent="-285750">
              <a:buFont typeface="Arial" panose="020B0604020202020204" pitchFamily="34" charset="0"/>
              <a:buChar char="•"/>
            </a:pPr>
            <a:r>
              <a:rPr lang="en-US" dirty="0"/>
              <a:t>257 million worldwide</a:t>
            </a:r>
          </a:p>
        </p:txBody>
      </p:sp>
    </p:spTree>
    <p:extLst>
      <p:ext uri="{BB962C8B-B14F-4D97-AF65-F5344CB8AC3E}">
        <p14:creationId xmlns:p14="http://schemas.microsoft.com/office/powerpoint/2010/main" val="71430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Hepatitis B </a:t>
            </a:r>
          </a:p>
        </p:txBody>
      </p:sp>
      <p:graphicFrame>
        <p:nvGraphicFramePr>
          <p:cNvPr id="3" name="Table 2">
            <a:extLst>
              <a:ext uri="{FF2B5EF4-FFF2-40B4-BE49-F238E27FC236}">
                <a16:creationId xmlns:a16="http://schemas.microsoft.com/office/drawing/2014/main" id="{ED490B5A-16FF-4A46-85F7-E69B4E0DA042}"/>
              </a:ext>
            </a:extLst>
          </p:cNvPr>
          <p:cNvGraphicFramePr>
            <a:graphicFrameLocks noGrp="1"/>
          </p:cNvGraphicFramePr>
          <p:nvPr>
            <p:extLst>
              <p:ext uri="{D42A27DB-BD31-4B8C-83A1-F6EECF244321}">
                <p14:modId xmlns:p14="http://schemas.microsoft.com/office/powerpoint/2010/main" val="2601457545"/>
              </p:ext>
            </p:extLst>
          </p:nvPr>
        </p:nvGraphicFramePr>
        <p:xfrm>
          <a:off x="533400" y="1716127"/>
          <a:ext cx="11125199" cy="4206240"/>
        </p:xfrm>
        <a:graphic>
          <a:graphicData uri="http://schemas.openxmlformats.org/drawingml/2006/table">
            <a:tbl>
              <a:tblPr firstRow="1" bandRow="1">
                <a:tableStyleId>{793D81CF-94F2-401A-BA57-92F5A7B2D0C5}</a:tableStyleId>
              </a:tblPr>
              <a:tblGrid>
                <a:gridCol w="1553308">
                  <a:extLst>
                    <a:ext uri="{9D8B030D-6E8A-4147-A177-3AD203B41FA5}">
                      <a16:colId xmlns:a16="http://schemas.microsoft.com/office/drawing/2014/main" val="2419950157"/>
                    </a:ext>
                  </a:extLst>
                </a:gridCol>
                <a:gridCol w="9571891">
                  <a:extLst>
                    <a:ext uri="{9D8B030D-6E8A-4147-A177-3AD203B41FA5}">
                      <a16:colId xmlns:a16="http://schemas.microsoft.com/office/drawing/2014/main" val="2913836321"/>
                    </a:ext>
                  </a:extLst>
                </a:gridCol>
              </a:tblGrid>
              <a:tr h="370840">
                <a:tc>
                  <a:txBody>
                    <a:bodyPr/>
                    <a:lstStyle/>
                    <a:p>
                      <a:r>
                        <a:rPr lang="en-US" sz="1600" dirty="0"/>
                        <a:t>HBV</a:t>
                      </a:r>
                    </a:p>
                  </a:txBody>
                  <a:tcPr/>
                </a:tc>
                <a:tc>
                  <a:txBody>
                    <a:bodyPr/>
                    <a:lstStyle/>
                    <a:p>
                      <a:endParaRPr lang="en-US" sz="1600" dirty="0"/>
                    </a:p>
                  </a:txBody>
                  <a:tcPr/>
                </a:tc>
                <a:extLst>
                  <a:ext uri="{0D108BD9-81ED-4DB2-BD59-A6C34878D82A}">
                    <a16:rowId xmlns:a16="http://schemas.microsoft.com/office/drawing/2014/main" val="1037852016"/>
                  </a:ext>
                </a:extLst>
              </a:tr>
              <a:tr h="370840">
                <a:tc>
                  <a:txBody>
                    <a:bodyPr/>
                    <a:lstStyle/>
                    <a:p>
                      <a:r>
                        <a:rPr lang="en-US" sz="1600" b="1" dirty="0"/>
                        <a:t>Transmission</a:t>
                      </a:r>
                    </a:p>
                  </a:txBody>
                  <a:tcPr/>
                </a:tc>
                <a:tc>
                  <a:txBody>
                    <a:bodyPr/>
                    <a:lstStyle/>
                    <a:p>
                      <a:r>
                        <a:rPr lang="en-US" sz="1600" b="1" dirty="0">
                          <a:solidFill>
                            <a:srgbClr val="FF2F92"/>
                          </a:solidFill>
                        </a:rPr>
                        <a:t>Perinatal, blood-borne, sexual</a:t>
                      </a:r>
                    </a:p>
                  </a:txBody>
                  <a:tcPr/>
                </a:tc>
                <a:extLst>
                  <a:ext uri="{0D108BD9-81ED-4DB2-BD59-A6C34878D82A}">
                    <a16:rowId xmlns:a16="http://schemas.microsoft.com/office/drawing/2014/main" val="1273626555"/>
                  </a:ext>
                </a:extLst>
              </a:tr>
              <a:tr h="370840">
                <a:tc>
                  <a:txBody>
                    <a:bodyPr/>
                    <a:lstStyle/>
                    <a:p>
                      <a:r>
                        <a:rPr lang="en-US" sz="1600" b="1" dirty="0"/>
                        <a:t>Symptoms</a:t>
                      </a:r>
                    </a:p>
                  </a:txBody>
                  <a:tcPr/>
                </a:tc>
                <a:tc>
                  <a:txBody>
                    <a:bodyPr/>
                    <a:lstStyle/>
                    <a:p>
                      <a:r>
                        <a:rPr lang="en-US" sz="1600" dirty="0"/>
                        <a:t>Acute: Asymptomatic; fever, fatigue, dark urine, clay-colored stools, abdominal pain, anorexia, N/V, jaundice</a:t>
                      </a:r>
                    </a:p>
                    <a:p>
                      <a:r>
                        <a:rPr lang="en-US" sz="1600" b="1" dirty="0">
                          <a:solidFill>
                            <a:srgbClr val="FF2F92"/>
                          </a:solidFill>
                        </a:rPr>
                        <a:t>Chronic: Asymptomatic</a:t>
                      </a:r>
                      <a:r>
                        <a:rPr lang="en-US" sz="1600" dirty="0"/>
                        <a:t>; cirrhosis, liver cancer</a:t>
                      </a:r>
                    </a:p>
                  </a:txBody>
                  <a:tcPr/>
                </a:tc>
                <a:extLst>
                  <a:ext uri="{0D108BD9-81ED-4DB2-BD59-A6C34878D82A}">
                    <a16:rowId xmlns:a16="http://schemas.microsoft.com/office/drawing/2014/main" val="2015364743"/>
                  </a:ext>
                </a:extLst>
              </a:tr>
              <a:tr h="370840">
                <a:tc>
                  <a:txBody>
                    <a:bodyPr/>
                    <a:lstStyle/>
                    <a:p>
                      <a:r>
                        <a:rPr lang="en-US" sz="1600" b="1" dirty="0"/>
                        <a:t>Disease</a:t>
                      </a:r>
                    </a:p>
                  </a:txBody>
                  <a:tcPr/>
                </a:tc>
                <a:tc>
                  <a:txBody>
                    <a:bodyPr/>
                    <a:lstStyle/>
                    <a:p>
                      <a:r>
                        <a:rPr lang="en-US" sz="1600" dirty="0"/>
                        <a:t>Acute infection more likely to clear if infected as an adult</a:t>
                      </a:r>
                    </a:p>
                    <a:p>
                      <a:r>
                        <a:rPr lang="en-US" sz="1600" dirty="0"/>
                        <a:t>Acute infection in childhood more likely to become chronic (1 in 3 for children &lt;6 years at infection)</a:t>
                      </a:r>
                    </a:p>
                  </a:txBody>
                  <a:tcPr/>
                </a:tc>
                <a:extLst>
                  <a:ext uri="{0D108BD9-81ED-4DB2-BD59-A6C34878D82A}">
                    <a16:rowId xmlns:a16="http://schemas.microsoft.com/office/drawing/2014/main" val="1137064454"/>
                  </a:ext>
                </a:extLst>
              </a:tr>
              <a:tr h="370840">
                <a:tc>
                  <a:txBody>
                    <a:bodyPr/>
                    <a:lstStyle/>
                    <a:p>
                      <a:r>
                        <a:rPr lang="en-US" sz="1600" b="1" dirty="0"/>
                        <a:t>Whom to test</a:t>
                      </a:r>
                    </a:p>
                  </a:txBody>
                  <a:tcPr/>
                </a:tc>
                <a:tc>
                  <a:txBody>
                    <a:bodyPr/>
                    <a:lstStyle/>
                    <a:p>
                      <a:r>
                        <a:rPr lang="en-US" sz="1600" b="0" dirty="0">
                          <a:solidFill>
                            <a:schemeClr val="tx1"/>
                          </a:solidFill>
                        </a:rPr>
                        <a:t>MSM, </a:t>
                      </a:r>
                      <a:r>
                        <a:rPr lang="en-US" sz="1600" b="1" dirty="0">
                          <a:solidFill>
                            <a:srgbClr val="FF2F92"/>
                          </a:solidFill>
                        </a:rPr>
                        <a:t>PWID</a:t>
                      </a:r>
                      <a:r>
                        <a:rPr lang="en-US" sz="1600" b="0" dirty="0">
                          <a:solidFill>
                            <a:schemeClr val="tx1"/>
                          </a:solidFill>
                        </a:rPr>
                        <a:t>, HIV+, household contacts of known HBV+, HCV+, pregnant women, others</a:t>
                      </a:r>
                    </a:p>
                  </a:txBody>
                  <a:tcPr/>
                </a:tc>
                <a:extLst>
                  <a:ext uri="{0D108BD9-81ED-4DB2-BD59-A6C34878D82A}">
                    <a16:rowId xmlns:a16="http://schemas.microsoft.com/office/drawing/2014/main" val="1250079049"/>
                  </a:ext>
                </a:extLst>
              </a:tr>
              <a:tr h="370840">
                <a:tc>
                  <a:txBody>
                    <a:bodyPr/>
                    <a:lstStyle/>
                    <a:p>
                      <a:r>
                        <a:rPr lang="en-US" sz="1600" b="1" dirty="0"/>
                        <a:t>Testing</a:t>
                      </a:r>
                    </a:p>
                  </a:txBody>
                  <a:tcPr/>
                </a:tc>
                <a:tc>
                  <a:txBody>
                    <a:bodyPr/>
                    <a:lstStyle/>
                    <a:p>
                      <a:r>
                        <a:rPr lang="en-US" sz="1600" dirty="0"/>
                        <a:t>HBV panel: </a:t>
                      </a:r>
                      <a:r>
                        <a:rPr lang="en-US" sz="1600" b="1" dirty="0">
                          <a:solidFill>
                            <a:srgbClr val="FF2F92"/>
                          </a:solidFill>
                        </a:rPr>
                        <a:t>HBV core antibody, HBV surface antibody, HBV surface antigen</a:t>
                      </a:r>
                    </a:p>
                  </a:txBody>
                  <a:tcPr/>
                </a:tc>
                <a:extLst>
                  <a:ext uri="{0D108BD9-81ED-4DB2-BD59-A6C34878D82A}">
                    <a16:rowId xmlns:a16="http://schemas.microsoft.com/office/drawing/2014/main" val="514711116"/>
                  </a:ext>
                </a:extLst>
              </a:tr>
              <a:tr h="370840">
                <a:tc>
                  <a:txBody>
                    <a:bodyPr/>
                    <a:lstStyle/>
                    <a:p>
                      <a:r>
                        <a:rPr lang="en-US" sz="1600" b="1" dirty="0"/>
                        <a:t>Treatment</a:t>
                      </a:r>
                    </a:p>
                  </a:txBody>
                  <a:tcPr/>
                </a:tc>
                <a:tc>
                  <a:txBody>
                    <a:bodyPr/>
                    <a:lstStyle/>
                    <a:p>
                      <a:r>
                        <a:rPr lang="en-US" sz="1600" dirty="0"/>
                        <a:t>Antivirals</a:t>
                      </a:r>
                    </a:p>
                  </a:txBody>
                  <a:tcPr/>
                </a:tc>
                <a:extLst>
                  <a:ext uri="{0D108BD9-81ED-4DB2-BD59-A6C34878D82A}">
                    <a16:rowId xmlns:a16="http://schemas.microsoft.com/office/drawing/2014/main" val="3874111998"/>
                  </a:ext>
                </a:extLst>
              </a:tr>
              <a:tr h="370840">
                <a:tc>
                  <a:txBody>
                    <a:bodyPr/>
                    <a:lstStyle/>
                    <a:p>
                      <a:r>
                        <a:rPr lang="en-US" sz="1600" b="1" dirty="0"/>
                        <a:t>Prevention</a:t>
                      </a:r>
                    </a:p>
                  </a:txBody>
                  <a:tcPr/>
                </a:tc>
                <a:tc>
                  <a:txBody>
                    <a:bodyPr/>
                    <a:lstStyle/>
                    <a:p>
                      <a:r>
                        <a:rPr lang="en-US" sz="1600" b="1" dirty="0">
                          <a:solidFill>
                            <a:srgbClr val="FF2F92"/>
                          </a:solidFill>
                        </a:rPr>
                        <a:t>VACCINE!</a:t>
                      </a:r>
                    </a:p>
                    <a:p>
                      <a:r>
                        <a:rPr lang="en-US" sz="1600" dirty="0"/>
                        <a:t>Harm reduction for PWID</a:t>
                      </a:r>
                    </a:p>
                    <a:p>
                      <a:r>
                        <a:rPr lang="en-US" sz="1600" dirty="0"/>
                        <a:t>Condoms</a:t>
                      </a:r>
                    </a:p>
                  </a:txBody>
                  <a:tcPr/>
                </a:tc>
                <a:extLst>
                  <a:ext uri="{0D108BD9-81ED-4DB2-BD59-A6C34878D82A}">
                    <a16:rowId xmlns:a16="http://schemas.microsoft.com/office/drawing/2014/main" val="3735623101"/>
                  </a:ext>
                </a:extLst>
              </a:tr>
              <a:tr h="370840">
                <a:tc>
                  <a:txBody>
                    <a:bodyPr/>
                    <a:lstStyle/>
                    <a:p>
                      <a:r>
                        <a:rPr lang="en-US" sz="1600" b="1" dirty="0"/>
                        <a:t>Reinfection</a:t>
                      </a:r>
                    </a:p>
                  </a:txBody>
                  <a:tcPr/>
                </a:tc>
                <a:tc>
                  <a:txBody>
                    <a:bodyPr/>
                    <a:lstStyle/>
                    <a:p>
                      <a:r>
                        <a:rPr lang="en-US" sz="1600" b="1" dirty="0">
                          <a:solidFill>
                            <a:srgbClr val="FF2F92"/>
                          </a:solidFill>
                        </a:rPr>
                        <a:t>No</a:t>
                      </a:r>
                      <a:r>
                        <a:rPr lang="en-US" sz="1600" dirty="0"/>
                        <a:t> </a:t>
                      </a:r>
                    </a:p>
                  </a:txBody>
                  <a:tcPr/>
                </a:tc>
                <a:extLst>
                  <a:ext uri="{0D108BD9-81ED-4DB2-BD59-A6C34878D82A}">
                    <a16:rowId xmlns:a16="http://schemas.microsoft.com/office/drawing/2014/main" val="2431794752"/>
                  </a:ext>
                </a:extLst>
              </a:tr>
            </a:tbl>
          </a:graphicData>
        </a:graphic>
      </p:graphicFrame>
      <p:pic>
        <p:nvPicPr>
          <p:cNvPr id="4" name="Picture 3">
            <a:extLst>
              <a:ext uri="{FF2B5EF4-FFF2-40B4-BE49-F238E27FC236}">
                <a16:creationId xmlns:a16="http://schemas.microsoft.com/office/drawing/2014/main" id="{41B8EE6A-A797-6147-B202-9E0B4E341A5A}"/>
              </a:ext>
            </a:extLst>
          </p:cNvPr>
          <p:cNvPicPr>
            <a:picLocks noChangeAspect="1"/>
          </p:cNvPicPr>
          <p:nvPr/>
        </p:nvPicPr>
        <p:blipFill rotWithShape="1">
          <a:blip r:embed="rId3"/>
          <a:srcRect l="31360"/>
          <a:stretch/>
        </p:blipFill>
        <p:spPr>
          <a:xfrm>
            <a:off x="7875950" y="5351987"/>
            <a:ext cx="914570" cy="914400"/>
          </a:xfrm>
          <a:prstGeom prst="ellipse">
            <a:avLst/>
          </a:prstGeom>
          <a:ln w="25400">
            <a:solidFill>
              <a:schemeClr val="tx1"/>
            </a:solidFill>
          </a:ln>
        </p:spPr>
      </p:pic>
      <p:pic>
        <p:nvPicPr>
          <p:cNvPr id="5" name="Picture 4">
            <a:extLst>
              <a:ext uri="{FF2B5EF4-FFF2-40B4-BE49-F238E27FC236}">
                <a16:creationId xmlns:a16="http://schemas.microsoft.com/office/drawing/2014/main" id="{988F6D8D-98F0-454F-92CE-9CA766F07BED}"/>
              </a:ext>
            </a:extLst>
          </p:cNvPr>
          <p:cNvPicPr>
            <a:picLocks noChangeAspect="1"/>
          </p:cNvPicPr>
          <p:nvPr/>
        </p:nvPicPr>
        <p:blipFill rotWithShape="1">
          <a:blip r:embed="rId3"/>
          <a:srcRect l="31360"/>
          <a:stretch/>
        </p:blipFill>
        <p:spPr>
          <a:xfrm>
            <a:off x="10538143" y="4475687"/>
            <a:ext cx="914570" cy="914400"/>
          </a:xfrm>
          <a:prstGeom prst="ellipse">
            <a:avLst/>
          </a:prstGeom>
          <a:ln w="25400">
            <a:solidFill>
              <a:schemeClr val="tx1"/>
            </a:solidFill>
          </a:ln>
        </p:spPr>
      </p:pic>
      <p:pic>
        <p:nvPicPr>
          <p:cNvPr id="6" name="Picture 5">
            <a:extLst>
              <a:ext uri="{FF2B5EF4-FFF2-40B4-BE49-F238E27FC236}">
                <a16:creationId xmlns:a16="http://schemas.microsoft.com/office/drawing/2014/main" id="{1E801807-8290-7245-8190-529A72366A44}"/>
              </a:ext>
            </a:extLst>
          </p:cNvPr>
          <p:cNvPicPr>
            <a:picLocks noChangeAspect="1"/>
          </p:cNvPicPr>
          <p:nvPr/>
        </p:nvPicPr>
        <p:blipFill rotWithShape="1">
          <a:blip r:embed="rId3"/>
          <a:srcRect l="31360"/>
          <a:stretch/>
        </p:blipFill>
        <p:spPr>
          <a:xfrm>
            <a:off x="10144074" y="5772207"/>
            <a:ext cx="914570" cy="914400"/>
          </a:xfrm>
          <a:prstGeom prst="ellipse">
            <a:avLst/>
          </a:prstGeom>
          <a:ln w="25400">
            <a:solidFill>
              <a:schemeClr val="tx1"/>
            </a:solidFill>
          </a:ln>
        </p:spPr>
      </p:pic>
      <p:pic>
        <p:nvPicPr>
          <p:cNvPr id="7" name="Picture 6">
            <a:extLst>
              <a:ext uri="{FF2B5EF4-FFF2-40B4-BE49-F238E27FC236}">
                <a16:creationId xmlns:a16="http://schemas.microsoft.com/office/drawing/2014/main" id="{9FC5C1BA-82EF-664C-B44F-DA4B23989D70}"/>
              </a:ext>
            </a:extLst>
          </p:cNvPr>
          <p:cNvPicPr>
            <a:picLocks noChangeAspect="1"/>
          </p:cNvPicPr>
          <p:nvPr/>
        </p:nvPicPr>
        <p:blipFill rotWithShape="1">
          <a:blip r:embed="rId3"/>
          <a:srcRect l="31360"/>
          <a:stretch/>
        </p:blipFill>
        <p:spPr>
          <a:xfrm>
            <a:off x="9544120" y="5390087"/>
            <a:ext cx="914570" cy="914400"/>
          </a:xfrm>
          <a:prstGeom prst="ellipse">
            <a:avLst/>
          </a:prstGeom>
          <a:ln w="25400">
            <a:solidFill>
              <a:schemeClr val="tx1"/>
            </a:solidFill>
          </a:ln>
        </p:spPr>
      </p:pic>
      <p:pic>
        <p:nvPicPr>
          <p:cNvPr id="8" name="Picture 7">
            <a:extLst>
              <a:ext uri="{FF2B5EF4-FFF2-40B4-BE49-F238E27FC236}">
                <a16:creationId xmlns:a16="http://schemas.microsoft.com/office/drawing/2014/main" id="{5C34307A-1396-B548-8285-99F59A0F854B}"/>
              </a:ext>
            </a:extLst>
          </p:cNvPr>
          <p:cNvPicPr>
            <a:picLocks noChangeAspect="1"/>
          </p:cNvPicPr>
          <p:nvPr/>
        </p:nvPicPr>
        <p:blipFill rotWithShape="1">
          <a:blip r:embed="rId3"/>
          <a:srcRect l="31360"/>
          <a:stretch/>
        </p:blipFill>
        <p:spPr>
          <a:xfrm>
            <a:off x="9007382" y="5772207"/>
            <a:ext cx="914570" cy="914400"/>
          </a:xfrm>
          <a:prstGeom prst="ellipse">
            <a:avLst/>
          </a:prstGeom>
          <a:ln w="25400">
            <a:solidFill>
              <a:schemeClr val="tx1"/>
            </a:solidFill>
          </a:ln>
        </p:spPr>
      </p:pic>
      <p:pic>
        <p:nvPicPr>
          <p:cNvPr id="9" name="Picture 8">
            <a:extLst>
              <a:ext uri="{FF2B5EF4-FFF2-40B4-BE49-F238E27FC236}">
                <a16:creationId xmlns:a16="http://schemas.microsoft.com/office/drawing/2014/main" id="{A6B5D10F-84F4-0C49-91D4-52C1A43AACC6}"/>
              </a:ext>
            </a:extLst>
          </p:cNvPr>
          <p:cNvPicPr>
            <a:picLocks noChangeAspect="1"/>
          </p:cNvPicPr>
          <p:nvPr/>
        </p:nvPicPr>
        <p:blipFill rotWithShape="1">
          <a:blip r:embed="rId3"/>
          <a:srcRect l="31360"/>
          <a:stretch/>
        </p:blipFill>
        <p:spPr>
          <a:xfrm>
            <a:off x="8550097" y="4781607"/>
            <a:ext cx="914570" cy="914400"/>
          </a:xfrm>
          <a:prstGeom prst="ellipse">
            <a:avLst/>
          </a:prstGeom>
          <a:ln w="25400">
            <a:solidFill>
              <a:schemeClr val="tx1"/>
            </a:solidFill>
          </a:ln>
        </p:spPr>
      </p:pic>
    </p:spTree>
    <p:extLst>
      <p:ext uri="{BB962C8B-B14F-4D97-AF65-F5344CB8AC3E}">
        <p14:creationId xmlns:p14="http://schemas.microsoft.com/office/powerpoint/2010/main" val="3868960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5B347B-9BE8-4322-A9A7-DD3991C7E4EF}"/>
              </a:ext>
            </a:extLst>
          </p:cNvPr>
          <p:cNvSpPr txBox="1"/>
          <p:nvPr/>
        </p:nvSpPr>
        <p:spPr>
          <a:xfrm>
            <a:off x="0" y="6596390"/>
            <a:ext cx="110642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mn-lt"/>
              </a:rPr>
              <a:t>https://</a:t>
            </a:r>
            <a:r>
              <a:rPr lang="en-US" sz="1100" dirty="0" err="1">
                <a:ea typeface="+mn-lt"/>
                <a:cs typeface="+mn-lt"/>
              </a:rPr>
              <a:t>www.cdc.gov</a:t>
            </a:r>
            <a:r>
              <a:rPr lang="en-US" sz="1100" dirty="0">
                <a:ea typeface="+mn-lt"/>
                <a:cs typeface="+mn-lt"/>
              </a:rPr>
              <a:t>/</a:t>
            </a:r>
            <a:r>
              <a:rPr lang="en-US" sz="1100" dirty="0" err="1">
                <a:ea typeface="+mn-lt"/>
                <a:cs typeface="+mn-lt"/>
              </a:rPr>
              <a:t>mmwr</a:t>
            </a:r>
            <a:r>
              <a:rPr lang="en-US" sz="1100" dirty="0">
                <a:ea typeface="+mn-lt"/>
                <a:cs typeface="+mn-lt"/>
              </a:rPr>
              <a:t>/volumes/67/</a:t>
            </a:r>
            <a:r>
              <a:rPr lang="en-US" sz="1100" dirty="0" err="1">
                <a:ea typeface="+mn-lt"/>
                <a:cs typeface="+mn-lt"/>
              </a:rPr>
              <a:t>rr</a:t>
            </a:r>
            <a:r>
              <a:rPr lang="en-US" sz="1100" dirty="0">
                <a:ea typeface="+mn-lt"/>
                <a:cs typeface="+mn-lt"/>
              </a:rPr>
              <a:t>/rr6701a1.htm</a:t>
            </a:r>
            <a:endParaRPr lang="en-US" dirty="0">
              <a:ea typeface="+mn-lt"/>
              <a:cs typeface="+mn-lt"/>
            </a:endParaRPr>
          </a:p>
        </p:txBody>
      </p:sp>
      <p:sp>
        <p:nvSpPr>
          <p:cNvPr id="5" name="Title 4">
            <a:extLst>
              <a:ext uri="{FF2B5EF4-FFF2-40B4-BE49-F238E27FC236}">
                <a16:creationId xmlns:a16="http://schemas.microsoft.com/office/drawing/2014/main" id="{07AA4265-583A-4845-9963-404E62B4A448}"/>
              </a:ext>
            </a:extLst>
          </p:cNvPr>
          <p:cNvSpPr>
            <a:spLocks noGrp="1"/>
          </p:cNvSpPr>
          <p:nvPr>
            <p:ph type="title"/>
          </p:nvPr>
        </p:nvSpPr>
        <p:spPr/>
        <p:txBody>
          <a:bodyPr/>
          <a:lstStyle/>
          <a:p>
            <a:r>
              <a:rPr lang="en-US" dirty="0"/>
              <a:t>Hepatitis B</a:t>
            </a:r>
          </a:p>
        </p:txBody>
      </p:sp>
      <p:sp>
        <p:nvSpPr>
          <p:cNvPr id="4" name="Slide Number Placeholder 3">
            <a:extLst>
              <a:ext uri="{FF2B5EF4-FFF2-40B4-BE49-F238E27FC236}">
                <a16:creationId xmlns:a16="http://schemas.microsoft.com/office/drawing/2014/main" id="{F19A799F-541B-0244-AC14-C5BB3C085D16}"/>
              </a:ext>
            </a:extLst>
          </p:cNvPr>
          <p:cNvSpPr>
            <a:spLocks noGrp="1"/>
          </p:cNvSpPr>
          <p:nvPr>
            <p:ph type="sldNum" sz="quarter" idx="12"/>
          </p:nvPr>
        </p:nvSpPr>
        <p:spPr/>
        <p:txBody>
          <a:bodyPr/>
          <a:lstStyle/>
          <a:p>
            <a:fld id="{1C706741-D3A2-4C5F-800E-2CDD5F33C766}" type="slidenum">
              <a:rPr lang="en-US" smtClean="0"/>
              <a:t>55</a:t>
            </a:fld>
            <a:endParaRPr lang="en-US"/>
          </a:p>
        </p:txBody>
      </p:sp>
      <p:graphicFrame>
        <p:nvGraphicFramePr>
          <p:cNvPr id="3" name="Table 2">
            <a:extLst>
              <a:ext uri="{FF2B5EF4-FFF2-40B4-BE49-F238E27FC236}">
                <a16:creationId xmlns:a16="http://schemas.microsoft.com/office/drawing/2014/main" id="{AC3163D9-3A29-CC49-9811-B52A89D544FD}"/>
              </a:ext>
            </a:extLst>
          </p:cNvPr>
          <p:cNvGraphicFramePr>
            <a:graphicFrameLocks noGrp="1"/>
          </p:cNvGraphicFramePr>
          <p:nvPr>
            <p:extLst>
              <p:ext uri="{D42A27DB-BD31-4B8C-83A1-F6EECF244321}">
                <p14:modId xmlns:p14="http://schemas.microsoft.com/office/powerpoint/2010/main" val="1523016365"/>
              </p:ext>
            </p:extLst>
          </p:nvPr>
        </p:nvGraphicFramePr>
        <p:xfrm>
          <a:off x="258712" y="2208493"/>
          <a:ext cx="11569872" cy="3754120"/>
        </p:xfrm>
        <a:graphic>
          <a:graphicData uri="http://schemas.openxmlformats.org/drawingml/2006/table">
            <a:tbl>
              <a:tblPr firstRow="1" bandRow="1">
                <a:tableStyleId>{793D81CF-94F2-401A-BA57-92F5A7B2D0C5}</a:tableStyleId>
              </a:tblPr>
              <a:tblGrid>
                <a:gridCol w="1335626">
                  <a:extLst>
                    <a:ext uri="{9D8B030D-6E8A-4147-A177-3AD203B41FA5}">
                      <a16:colId xmlns:a16="http://schemas.microsoft.com/office/drawing/2014/main" val="1609820013"/>
                    </a:ext>
                  </a:extLst>
                </a:gridCol>
                <a:gridCol w="1363342">
                  <a:extLst>
                    <a:ext uri="{9D8B030D-6E8A-4147-A177-3AD203B41FA5}">
                      <a16:colId xmlns:a16="http://schemas.microsoft.com/office/drawing/2014/main" val="3890696903"/>
                    </a:ext>
                  </a:extLst>
                </a:gridCol>
                <a:gridCol w="1212772">
                  <a:extLst>
                    <a:ext uri="{9D8B030D-6E8A-4147-A177-3AD203B41FA5}">
                      <a16:colId xmlns:a16="http://schemas.microsoft.com/office/drawing/2014/main" val="3158078503"/>
                    </a:ext>
                  </a:extLst>
                </a:gridCol>
                <a:gridCol w="1398010">
                  <a:extLst>
                    <a:ext uri="{9D8B030D-6E8A-4147-A177-3AD203B41FA5}">
                      <a16:colId xmlns:a16="http://schemas.microsoft.com/office/drawing/2014/main" val="3919365795"/>
                    </a:ext>
                  </a:extLst>
                </a:gridCol>
                <a:gridCol w="3151764">
                  <a:extLst>
                    <a:ext uri="{9D8B030D-6E8A-4147-A177-3AD203B41FA5}">
                      <a16:colId xmlns:a16="http://schemas.microsoft.com/office/drawing/2014/main" val="252915136"/>
                    </a:ext>
                  </a:extLst>
                </a:gridCol>
                <a:gridCol w="3108358">
                  <a:extLst>
                    <a:ext uri="{9D8B030D-6E8A-4147-A177-3AD203B41FA5}">
                      <a16:colId xmlns:a16="http://schemas.microsoft.com/office/drawing/2014/main" val="1487121157"/>
                    </a:ext>
                  </a:extLst>
                </a:gridCol>
              </a:tblGrid>
              <a:tr h="370840">
                <a:tc>
                  <a:txBody>
                    <a:bodyPr/>
                    <a:lstStyle/>
                    <a:p>
                      <a:r>
                        <a:rPr lang="en-US" sz="1600" dirty="0"/>
                        <a:t>HBV core antibody (</a:t>
                      </a:r>
                      <a:r>
                        <a:rPr lang="en-US" sz="1600" dirty="0" err="1"/>
                        <a:t>cAb</a:t>
                      </a:r>
                      <a:r>
                        <a:rPr lang="en-US" sz="1600" dirty="0"/>
                        <a:t>)</a:t>
                      </a:r>
                    </a:p>
                  </a:txBody>
                  <a:tcPr/>
                </a:tc>
                <a:tc>
                  <a:txBody>
                    <a:bodyPr/>
                    <a:lstStyle/>
                    <a:p>
                      <a:r>
                        <a:rPr lang="en-US" sz="1600" dirty="0"/>
                        <a:t>HBV surface antigen (</a:t>
                      </a:r>
                      <a:r>
                        <a:rPr lang="en-US" sz="1600" dirty="0" err="1"/>
                        <a:t>sAg</a:t>
                      </a:r>
                      <a:r>
                        <a:rPr lang="en-US" sz="1600" dirty="0"/>
                        <a:t>)</a:t>
                      </a:r>
                    </a:p>
                  </a:txBody>
                  <a:tcPr/>
                </a:tc>
                <a:tc>
                  <a:txBody>
                    <a:bodyPr/>
                    <a:lstStyle/>
                    <a:p>
                      <a:r>
                        <a:rPr lang="en-US" sz="1600" dirty="0"/>
                        <a:t>HBV surface antibody (</a:t>
                      </a:r>
                      <a:r>
                        <a:rPr lang="en-US" sz="1600" dirty="0" err="1"/>
                        <a:t>sAb</a:t>
                      </a:r>
                      <a:r>
                        <a:rPr lang="en-US" sz="1600" dirty="0"/>
                        <a:t>) titer</a:t>
                      </a:r>
                    </a:p>
                  </a:txBody>
                  <a:tcPr/>
                </a:tc>
                <a:tc>
                  <a:txBody>
                    <a:bodyPr/>
                    <a:lstStyle/>
                    <a:p>
                      <a:r>
                        <a:rPr lang="en-US" sz="1600" dirty="0"/>
                        <a:t>HBV </a:t>
                      </a:r>
                      <a:r>
                        <a:rPr lang="en-US" sz="1600" dirty="0" err="1"/>
                        <a:t>sAb</a:t>
                      </a:r>
                      <a:r>
                        <a:rPr lang="en-US" sz="1600" dirty="0"/>
                        <a:t> interpretation</a:t>
                      </a:r>
                    </a:p>
                  </a:txBody>
                  <a:tcPr/>
                </a:tc>
                <a:tc>
                  <a:txBody>
                    <a:bodyPr/>
                    <a:lstStyle/>
                    <a:p>
                      <a:r>
                        <a:rPr lang="en-US" sz="1600" dirty="0"/>
                        <a:t>Scenario</a:t>
                      </a:r>
                    </a:p>
                  </a:txBody>
                  <a:tcPr/>
                </a:tc>
                <a:tc>
                  <a:txBody>
                    <a:bodyPr/>
                    <a:lstStyle/>
                    <a:p>
                      <a:r>
                        <a:rPr lang="en-US" sz="1600" dirty="0"/>
                        <a:t>Action steps</a:t>
                      </a:r>
                    </a:p>
                  </a:txBody>
                  <a:tcPr/>
                </a:tc>
                <a:extLst>
                  <a:ext uri="{0D108BD9-81ED-4DB2-BD59-A6C34878D82A}">
                    <a16:rowId xmlns:a16="http://schemas.microsoft.com/office/drawing/2014/main" val="2188875782"/>
                  </a:ext>
                </a:extLst>
              </a:tr>
              <a:tr h="370840">
                <a:tc>
                  <a:txBody>
                    <a:bodyPr/>
                    <a:lstStyle/>
                    <a:p>
                      <a:r>
                        <a:rPr lang="en-US" sz="1600" dirty="0"/>
                        <a:t>Positive</a:t>
                      </a:r>
                    </a:p>
                  </a:txBody>
                  <a:tcPr/>
                </a:tc>
                <a:tc>
                  <a:txBody>
                    <a:bodyPr/>
                    <a:lstStyle/>
                    <a:p>
                      <a:r>
                        <a:rPr lang="en-US" sz="1600" dirty="0"/>
                        <a:t>Negative</a:t>
                      </a:r>
                    </a:p>
                  </a:txBody>
                  <a:tcPr/>
                </a:tc>
                <a:tc>
                  <a:txBody>
                    <a:bodyPr/>
                    <a:lstStyle/>
                    <a:p>
                      <a:r>
                        <a:rPr lang="en-US" sz="1600" dirty="0"/>
                        <a:t>&lt;10 </a:t>
                      </a:r>
                      <a:r>
                        <a:rPr lang="en-US" sz="1600" dirty="0" err="1"/>
                        <a:t>mIU</a:t>
                      </a:r>
                      <a:r>
                        <a:rPr lang="en-US" sz="1600" dirty="0"/>
                        <a:t>/ml</a:t>
                      </a:r>
                    </a:p>
                  </a:txBody>
                  <a:tcPr/>
                </a:tc>
                <a:tc>
                  <a:txBody>
                    <a:bodyPr/>
                    <a:lstStyle/>
                    <a:p>
                      <a:r>
                        <a:rPr lang="en-US" sz="1600" dirty="0"/>
                        <a:t>Negative</a:t>
                      </a:r>
                    </a:p>
                  </a:txBody>
                  <a:tcPr/>
                </a:tc>
                <a:tc>
                  <a:txBody>
                    <a:bodyPr/>
                    <a:lstStyle/>
                    <a:p>
                      <a:r>
                        <a:rPr lang="en-US" sz="1600" dirty="0"/>
                        <a:t>Prior, cleared HBV infection without immunity</a:t>
                      </a:r>
                    </a:p>
                  </a:txBody>
                  <a:tcPr/>
                </a:tc>
                <a:tc>
                  <a:txBody>
                    <a:bodyPr/>
                    <a:lstStyle/>
                    <a:p>
                      <a:r>
                        <a:rPr lang="en-US" sz="1600" dirty="0"/>
                        <a:t>No action (can try double dose vaccine)</a:t>
                      </a:r>
                    </a:p>
                  </a:txBody>
                  <a:tcPr/>
                </a:tc>
                <a:extLst>
                  <a:ext uri="{0D108BD9-81ED-4DB2-BD59-A6C34878D82A}">
                    <a16:rowId xmlns:a16="http://schemas.microsoft.com/office/drawing/2014/main" val="564433986"/>
                  </a:ext>
                </a:extLst>
              </a:tr>
              <a:tr h="370840">
                <a:tc>
                  <a:txBody>
                    <a:bodyPr/>
                    <a:lstStyle/>
                    <a:p>
                      <a:r>
                        <a:rPr lang="en-US" sz="1600" dirty="0"/>
                        <a:t>Positive</a:t>
                      </a:r>
                    </a:p>
                  </a:txBody>
                  <a:tcPr/>
                </a:tc>
                <a:tc>
                  <a:txBody>
                    <a:bodyPr/>
                    <a:lstStyle/>
                    <a:p>
                      <a:r>
                        <a:rPr lang="en-US" sz="1600" dirty="0"/>
                        <a:t>Negative</a:t>
                      </a:r>
                    </a:p>
                  </a:txBody>
                  <a:tcPr/>
                </a:tc>
                <a:tc>
                  <a:txBody>
                    <a:bodyPr/>
                    <a:lstStyle/>
                    <a:p>
                      <a:r>
                        <a:rPr lang="en-US" sz="1600" dirty="0"/>
                        <a:t>&gt;= 10</a:t>
                      </a:r>
                    </a:p>
                  </a:txBody>
                  <a:tcPr/>
                </a:tc>
                <a:tc>
                  <a:txBody>
                    <a:bodyPr/>
                    <a:lstStyle/>
                    <a:p>
                      <a:r>
                        <a:rPr lang="en-US" sz="1600" dirty="0"/>
                        <a:t>Positive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Cleared HBV infection with immunity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 action—all good.</a:t>
                      </a:r>
                    </a:p>
                  </a:txBody>
                  <a:tcPr/>
                </a:tc>
                <a:extLst>
                  <a:ext uri="{0D108BD9-81ED-4DB2-BD59-A6C34878D82A}">
                    <a16:rowId xmlns:a16="http://schemas.microsoft.com/office/drawing/2014/main" val="1041002280"/>
                  </a:ext>
                </a:extLst>
              </a:tr>
              <a:tr h="370840">
                <a:tc>
                  <a:txBody>
                    <a:bodyPr/>
                    <a:lstStyle/>
                    <a:p>
                      <a:r>
                        <a:rPr lang="en-US" sz="1600" dirty="0"/>
                        <a:t>Positive/</a:t>
                      </a:r>
                    </a:p>
                    <a:p>
                      <a:r>
                        <a:rPr lang="en-US" sz="1600" dirty="0"/>
                        <a:t>Negative</a:t>
                      </a:r>
                    </a:p>
                  </a:txBody>
                  <a:tcPr/>
                </a:tc>
                <a:tc>
                  <a:txBody>
                    <a:bodyPr/>
                    <a:lstStyle/>
                    <a:p>
                      <a:r>
                        <a:rPr lang="en-US" sz="1600" dirty="0"/>
                        <a:t>Positive</a:t>
                      </a:r>
                    </a:p>
                  </a:txBody>
                  <a:tcPr/>
                </a:tc>
                <a:tc>
                  <a:txBody>
                    <a:bodyPr/>
                    <a:lstStyle/>
                    <a:p>
                      <a:r>
                        <a:rPr lang="en-US" sz="1600" dirty="0"/>
                        <a:t>Any value</a:t>
                      </a:r>
                    </a:p>
                  </a:txBody>
                  <a:tcPr/>
                </a:tc>
                <a:tc>
                  <a:txBody>
                    <a:bodyPr/>
                    <a:lstStyle/>
                    <a:p>
                      <a:r>
                        <a:rPr lang="en-US" sz="1600" dirty="0"/>
                        <a:t>Positive/</a:t>
                      </a:r>
                    </a:p>
                    <a:p>
                      <a:r>
                        <a:rPr lang="en-US" sz="1600" dirty="0"/>
                        <a:t>Negative </a:t>
                      </a:r>
                    </a:p>
                  </a:txBody>
                  <a:tcPr/>
                </a:tc>
                <a:tc>
                  <a:txBody>
                    <a:bodyPr/>
                    <a:lstStyle/>
                    <a:p>
                      <a:r>
                        <a:rPr lang="en-US" sz="1600" dirty="0"/>
                        <a:t>Active HBV infection</a:t>
                      </a:r>
                    </a:p>
                  </a:txBody>
                  <a:tcPr/>
                </a:tc>
                <a:tc>
                  <a:txBody>
                    <a:bodyPr/>
                    <a:lstStyle/>
                    <a:p>
                      <a:r>
                        <a:rPr lang="en-US" sz="1600" dirty="0"/>
                        <a:t>Refer for treatment</a:t>
                      </a:r>
                    </a:p>
                    <a:p>
                      <a:r>
                        <a:rPr lang="en-US" sz="1600" dirty="0"/>
                        <a:t>Patient education; harm reduction</a:t>
                      </a:r>
                    </a:p>
                  </a:txBody>
                  <a:tcPr/>
                </a:tc>
                <a:extLst>
                  <a:ext uri="{0D108BD9-81ED-4DB2-BD59-A6C34878D82A}">
                    <a16:rowId xmlns:a16="http://schemas.microsoft.com/office/drawing/2014/main" val="1689325421"/>
                  </a:ext>
                </a:extLst>
              </a:tr>
              <a:tr h="370840">
                <a:tc>
                  <a:txBody>
                    <a:bodyPr/>
                    <a:lstStyle/>
                    <a:p>
                      <a:r>
                        <a:rPr lang="en-US" sz="1600" dirty="0"/>
                        <a:t>Negative</a:t>
                      </a:r>
                    </a:p>
                  </a:txBody>
                  <a:tcPr/>
                </a:tc>
                <a:tc>
                  <a:txBody>
                    <a:bodyPr/>
                    <a:lstStyle/>
                    <a:p>
                      <a:r>
                        <a:rPr lang="en-US" sz="1600" dirty="0"/>
                        <a:t>Negative</a:t>
                      </a:r>
                    </a:p>
                  </a:txBody>
                  <a:tcPr/>
                </a:tc>
                <a:tc>
                  <a:txBody>
                    <a:bodyPr/>
                    <a:lstStyle/>
                    <a:p>
                      <a:r>
                        <a:rPr lang="en-US" sz="1600" dirty="0"/>
                        <a:t>&gt;= 10</a:t>
                      </a:r>
                    </a:p>
                  </a:txBody>
                  <a:tcPr/>
                </a:tc>
                <a:tc>
                  <a:txBody>
                    <a:bodyPr/>
                    <a:lstStyle/>
                    <a:p>
                      <a:r>
                        <a:rPr lang="en-US" sz="1600" dirty="0"/>
                        <a:t>Positive </a:t>
                      </a:r>
                    </a:p>
                  </a:txBody>
                  <a:tcPr/>
                </a:tc>
                <a:tc>
                  <a:txBody>
                    <a:bodyPr/>
                    <a:lstStyle/>
                    <a:p>
                      <a:r>
                        <a:rPr lang="en-US" sz="1600" dirty="0"/>
                        <a:t>Prior vaccination for HBV with immunity</a:t>
                      </a:r>
                    </a:p>
                  </a:txBody>
                  <a:tcPr/>
                </a:tc>
                <a:tc>
                  <a:txBody>
                    <a:bodyPr/>
                    <a:lstStyle/>
                    <a:p>
                      <a:r>
                        <a:rPr lang="en-US" sz="1600" dirty="0"/>
                        <a:t>No action—all good. </a:t>
                      </a:r>
                    </a:p>
                  </a:txBody>
                  <a:tcPr/>
                </a:tc>
                <a:extLst>
                  <a:ext uri="{0D108BD9-81ED-4DB2-BD59-A6C34878D82A}">
                    <a16:rowId xmlns:a16="http://schemas.microsoft.com/office/drawing/2014/main" val="3691401271"/>
                  </a:ext>
                </a:extLst>
              </a:tr>
              <a:tr h="370840">
                <a:tc>
                  <a:txBody>
                    <a:bodyPr/>
                    <a:lstStyle/>
                    <a:p>
                      <a:r>
                        <a:rPr lang="en-US" sz="1600" dirty="0"/>
                        <a:t>Negative</a:t>
                      </a:r>
                    </a:p>
                  </a:txBody>
                  <a:tcPr/>
                </a:tc>
                <a:tc>
                  <a:txBody>
                    <a:bodyPr/>
                    <a:lstStyle/>
                    <a:p>
                      <a:r>
                        <a:rPr lang="en-US" sz="1600" dirty="0"/>
                        <a:t>Negative</a:t>
                      </a:r>
                    </a:p>
                  </a:txBody>
                  <a:tcPr/>
                </a:tc>
                <a:tc>
                  <a:txBody>
                    <a:bodyPr/>
                    <a:lstStyle/>
                    <a:p>
                      <a:r>
                        <a:rPr lang="en-US" sz="1600" dirty="0"/>
                        <a:t>&lt;10 </a:t>
                      </a:r>
                    </a:p>
                  </a:txBody>
                  <a:tcPr/>
                </a:tc>
                <a:tc>
                  <a:txBody>
                    <a:bodyPr/>
                    <a:lstStyle/>
                    <a:p>
                      <a:r>
                        <a:rPr lang="en-US" sz="1600" dirty="0"/>
                        <a:t>Negative</a:t>
                      </a:r>
                    </a:p>
                  </a:txBody>
                  <a:tcPr/>
                </a:tc>
                <a:tc>
                  <a:txBody>
                    <a:bodyPr/>
                    <a:lstStyle/>
                    <a:p>
                      <a:r>
                        <a:rPr lang="en-US" sz="1600" dirty="0"/>
                        <a:t>No history of HBV infection or vaccination</a:t>
                      </a:r>
                    </a:p>
                  </a:txBody>
                  <a:tcPr/>
                </a:tc>
                <a:tc>
                  <a:txBody>
                    <a:bodyPr/>
                    <a:lstStyle/>
                    <a:p>
                      <a:r>
                        <a:rPr lang="en-US" sz="1600" dirty="0"/>
                        <a:t>Vaccinate!</a:t>
                      </a:r>
                    </a:p>
                  </a:txBody>
                  <a:tcPr/>
                </a:tc>
                <a:extLst>
                  <a:ext uri="{0D108BD9-81ED-4DB2-BD59-A6C34878D82A}">
                    <a16:rowId xmlns:a16="http://schemas.microsoft.com/office/drawing/2014/main" val="303080329"/>
                  </a:ext>
                </a:extLst>
              </a:tr>
            </a:tbl>
          </a:graphicData>
        </a:graphic>
      </p:graphicFrame>
      <p:sp>
        <p:nvSpPr>
          <p:cNvPr id="11" name="TextBox 10">
            <a:extLst>
              <a:ext uri="{FF2B5EF4-FFF2-40B4-BE49-F238E27FC236}">
                <a16:creationId xmlns:a16="http://schemas.microsoft.com/office/drawing/2014/main" id="{8C31F5EF-ECE2-4145-95E5-6E6514C198D5}"/>
              </a:ext>
            </a:extLst>
          </p:cNvPr>
          <p:cNvSpPr txBox="1"/>
          <p:nvPr/>
        </p:nvSpPr>
        <p:spPr>
          <a:xfrm>
            <a:off x="258712" y="1839161"/>
            <a:ext cx="6916616" cy="369332"/>
          </a:xfrm>
          <a:prstGeom prst="rect">
            <a:avLst/>
          </a:prstGeom>
          <a:noFill/>
        </p:spPr>
        <p:txBody>
          <a:bodyPr wrap="square" rtlCol="0">
            <a:spAutoFit/>
          </a:bodyPr>
          <a:lstStyle/>
          <a:p>
            <a:r>
              <a:rPr lang="en-US" dirty="0">
                <a:solidFill>
                  <a:srgbClr val="FF2F92"/>
                </a:solidFill>
              </a:rPr>
              <a:t>HEPATITIS B TESTING, INTERPRETATION, AND ACTION STEPS</a:t>
            </a:r>
          </a:p>
        </p:txBody>
      </p:sp>
    </p:spTree>
    <p:extLst>
      <p:ext uri="{BB962C8B-B14F-4D97-AF65-F5344CB8AC3E}">
        <p14:creationId xmlns:p14="http://schemas.microsoft.com/office/powerpoint/2010/main" val="2246378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HIV</a:t>
            </a:r>
          </a:p>
        </p:txBody>
      </p:sp>
      <p:pic>
        <p:nvPicPr>
          <p:cNvPr id="4" name="Picture 3">
            <a:extLst>
              <a:ext uri="{FF2B5EF4-FFF2-40B4-BE49-F238E27FC236}">
                <a16:creationId xmlns:a16="http://schemas.microsoft.com/office/drawing/2014/main" id="{1A88DDF4-3F71-0C4C-8CE8-D370F9E33AE7}"/>
              </a:ext>
            </a:extLst>
          </p:cNvPr>
          <p:cNvPicPr>
            <a:picLocks noChangeAspect="1"/>
          </p:cNvPicPr>
          <p:nvPr/>
        </p:nvPicPr>
        <p:blipFill rotWithShape="1">
          <a:blip r:embed="rId3"/>
          <a:srcRect b="12545"/>
          <a:stretch/>
        </p:blipFill>
        <p:spPr>
          <a:xfrm>
            <a:off x="3397402" y="2294130"/>
            <a:ext cx="8548538" cy="43268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935BFAA-22A0-174A-BE24-EC70E3963763}"/>
              </a:ext>
            </a:extLst>
          </p:cNvPr>
          <p:cNvPicPr>
            <a:picLocks noChangeAspect="1"/>
          </p:cNvPicPr>
          <p:nvPr/>
        </p:nvPicPr>
        <p:blipFill>
          <a:blip r:embed="rId4"/>
          <a:stretch>
            <a:fillRect/>
          </a:stretch>
        </p:blipFill>
        <p:spPr>
          <a:xfrm>
            <a:off x="229685" y="2644839"/>
            <a:ext cx="3442773" cy="136940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7FAA4DC-1749-064F-A48B-EC0D46A7D7F9}"/>
              </a:ext>
            </a:extLst>
          </p:cNvPr>
          <p:cNvSpPr txBox="1"/>
          <p:nvPr/>
        </p:nvSpPr>
        <p:spPr>
          <a:xfrm>
            <a:off x="624053" y="1769844"/>
            <a:ext cx="11125987" cy="400110"/>
          </a:xfrm>
          <a:prstGeom prst="rect">
            <a:avLst/>
          </a:prstGeom>
          <a:noFill/>
        </p:spPr>
        <p:txBody>
          <a:bodyPr wrap="square" rtlCol="0">
            <a:spAutoFit/>
          </a:bodyPr>
          <a:lstStyle/>
          <a:p>
            <a:r>
              <a:rPr lang="en-US" sz="2000" b="1" dirty="0">
                <a:solidFill>
                  <a:srgbClr val="FF2F92"/>
                </a:solidFill>
              </a:rPr>
              <a:t>OUTBREAKS AMONG PERSONS WHO INJECT DRUGS (2016-2019)</a:t>
            </a:r>
          </a:p>
        </p:txBody>
      </p:sp>
      <p:sp>
        <p:nvSpPr>
          <p:cNvPr id="7" name="TextBox 6">
            <a:extLst>
              <a:ext uri="{FF2B5EF4-FFF2-40B4-BE49-F238E27FC236}">
                <a16:creationId xmlns:a16="http://schemas.microsoft.com/office/drawing/2014/main" id="{B5B8C97A-741F-054B-B955-8D8EAA1A4898}"/>
              </a:ext>
            </a:extLst>
          </p:cNvPr>
          <p:cNvSpPr txBox="1"/>
          <p:nvPr/>
        </p:nvSpPr>
        <p:spPr>
          <a:xfrm>
            <a:off x="0" y="6384905"/>
            <a:ext cx="6358758" cy="461665"/>
          </a:xfrm>
          <a:prstGeom prst="rect">
            <a:avLst/>
          </a:prstGeom>
          <a:noFill/>
        </p:spPr>
        <p:txBody>
          <a:bodyPr wrap="square" rtlCol="0">
            <a:spAutoFit/>
          </a:bodyPr>
          <a:lstStyle/>
          <a:p>
            <a:r>
              <a:rPr lang="en-US" sz="1200" dirty="0" err="1"/>
              <a:t>Lyss</a:t>
            </a:r>
            <a:r>
              <a:rPr lang="en-US" sz="1200" dirty="0"/>
              <a:t> </a:t>
            </a:r>
            <a:r>
              <a:rPr lang="en-US" sz="1200" i="1" dirty="0"/>
              <a:t>et al, J Infect Dis </a:t>
            </a:r>
            <a:r>
              <a:rPr lang="en-US" sz="1200" dirty="0"/>
              <a:t>2020:222</a:t>
            </a:r>
          </a:p>
          <a:p>
            <a:r>
              <a:rPr lang="en-US" sz="1200" dirty="0"/>
              <a:t>https://</a:t>
            </a:r>
            <a:r>
              <a:rPr lang="en-US" sz="1200" dirty="0" err="1"/>
              <a:t>emergency.cdc.gov</a:t>
            </a:r>
            <a:r>
              <a:rPr lang="en-US" sz="1200" dirty="0"/>
              <a:t>/</a:t>
            </a:r>
            <a:r>
              <a:rPr lang="en-US" sz="1200" dirty="0" err="1"/>
              <a:t>han</a:t>
            </a:r>
            <a:r>
              <a:rPr lang="en-US" sz="1200" dirty="0"/>
              <a:t>/2020/han00436.asp</a:t>
            </a:r>
          </a:p>
        </p:txBody>
      </p:sp>
    </p:spTree>
    <p:extLst>
      <p:ext uri="{BB962C8B-B14F-4D97-AF65-F5344CB8AC3E}">
        <p14:creationId xmlns:p14="http://schemas.microsoft.com/office/powerpoint/2010/main" val="718779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HIV</a:t>
            </a:r>
          </a:p>
        </p:txBody>
      </p:sp>
      <p:graphicFrame>
        <p:nvGraphicFramePr>
          <p:cNvPr id="3" name="Table 2">
            <a:extLst>
              <a:ext uri="{FF2B5EF4-FFF2-40B4-BE49-F238E27FC236}">
                <a16:creationId xmlns:a16="http://schemas.microsoft.com/office/drawing/2014/main" id="{ED490B5A-16FF-4A46-85F7-E69B4E0DA042}"/>
              </a:ext>
            </a:extLst>
          </p:cNvPr>
          <p:cNvGraphicFramePr>
            <a:graphicFrameLocks noGrp="1"/>
          </p:cNvGraphicFramePr>
          <p:nvPr>
            <p:extLst>
              <p:ext uri="{D42A27DB-BD31-4B8C-83A1-F6EECF244321}">
                <p14:modId xmlns:p14="http://schemas.microsoft.com/office/powerpoint/2010/main" val="567769401"/>
              </p:ext>
            </p:extLst>
          </p:nvPr>
        </p:nvGraphicFramePr>
        <p:xfrm>
          <a:off x="533400" y="1716127"/>
          <a:ext cx="11125199" cy="4693920"/>
        </p:xfrm>
        <a:graphic>
          <a:graphicData uri="http://schemas.openxmlformats.org/drawingml/2006/table">
            <a:tbl>
              <a:tblPr firstRow="1" bandRow="1">
                <a:tableStyleId>{793D81CF-94F2-401A-BA57-92F5A7B2D0C5}</a:tableStyleId>
              </a:tblPr>
              <a:tblGrid>
                <a:gridCol w="1553308">
                  <a:extLst>
                    <a:ext uri="{9D8B030D-6E8A-4147-A177-3AD203B41FA5}">
                      <a16:colId xmlns:a16="http://schemas.microsoft.com/office/drawing/2014/main" val="2419950157"/>
                    </a:ext>
                  </a:extLst>
                </a:gridCol>
                <a:gridCol w="9571891">
                  <a:extLst>
                    <a:ext uri="{9D8B030D-6E8A-4147-A177-3AD203B41FA5}">
                      <a16:colId xmlns:a16="http://schemas.microsoft.com/office/drawing/2014/main" val="2913836321"/>
                    </a:ext>
                  </a:extLst>
                </a:gridCol>
              </a:tblGrid>
              <a:tr h="370840">
                <a:tc>
                  <a:txBody>
                    <a:bodyPr/>
                    <a:lstStyle/>
                    <a:p>
                      <a:r>
                        <a:rPr lang="en-US" sz="1600" dirty="0"/>
                        <a:t>HBV</a:t>
                      </a:r>
                    </a:p>
                  </a:txBody>
                  <a:tcPr/>
                </a:tc>
                <a:tc>
                  <a:txBody>
                    <a:bodyPr/>
                    <a:lstStyle/>
                    <a:p>
                      <a:endParaRPr lang="en-US" sz="1600" dirty="0"/>
                    </a:p>
                  </a:txBody>
                  <a:tcPr/>
                </a:tc>
                <a:extLst>
                  <a:ext uri="{0D108BD9-81ED-4DB2-BD59-A6C34878D82A}">
                    <a16:rowId xmlns:a16="http://schemas.microsoft.com/office/drawing/2014/main" val="1037852016"/>
                  </a:ext>
                </a:extLst>
              </a:tr>
              <a:tr h="370840">
                <a:tc>
                  <a:txBody>
                    <a:bodyPr/>
                    <a:lstStyle/>
                    <a:p>
                      <a:r>
                        <a:rPr lang="en-US" sz="1600" b="1" dirty="0"/>
                        <a:t>Transmission</a:t>
                      </a:r>
                    </a:p>
                  </a:txBody>
                  <a:tcPr/>
                </a:tc>
                <a:tc>
                  <a:txBody>
                    <a:bodyPr/>
                    <a:lstStyle/>
                    <a:p>
                      <a:r>
                        <a:rPr lang="en-US" sz="1600" b="1" dirty="0">
                          <a:solidFill>
                            <a:srgbClr val="FF2F92"/>
                          </a:solidFill>
                        </a:rPr>
                        <a:t>Sexual, blood-borne</a:t>
                      </a:r>
                      <a:r>
                        <a:rPr lang="en-US" sz="1600" dirty="0"/>
                        <a:t>, perinatal</a:t>
                      </a:r>
                    </a:p>
                  </a:txBody>
                  <a:tcPr/>
                </a:tc>
                <a:extLst>
                  <a:ext uri="{0D108BD9-81ED-4DB2-BD59-A6C34878D82A}">
                    <a16:rowId xmlns:a16="http://schemas.microsoft.com/office/drawing/2014/main" val="1273626555"/>
                  </a:ext>
                </a:extLst>
              </a:tr>
              <a:tr h="370840">
                <a:tc>
                  <a:txBody>
                    <a:bodyPr/>
                    <a:lstStyle/>
                    <a:p>
                      <a:r>
                        <a:rPr lang="en-US" sz="1600" b="1" dirty="0"/>
                        <a:t>Symptoms</a:t>
                      </a:r>
                    </a:p>
                  </a:txBody>
                  <a:tcPr/>
                </a:tc>
                <a:tc>
                  <a:txBody>
                    <a:bodyPr/>
                    <a:lstStyle/>
                    <a:p>
                      <a:r>
                        <a:rPr lang="en-US" sz="1600" dirty="0"/>
                        <a:t>Acute: Asymptomatic; fever, fatigue, pharyngitis, lymphadenopathy, rash</a:t>
                      </a:r>
                    </a:p>
                    <a:p>
                      <a:r>
                        <a:rPr lang="en-US" sz="1600" b="1" dirty="0">
                          <a:solidFill>
                            <a:srgbClr val="FF2F92"/>
                          </a:solidFill>
                        </a:rPr>
                        <a:t>Chronic: Asymptomatic</a:t>
                      </a:r>
                      <a:r>
                        <a:rPr lang="en-US" sz="1600" dirty="0"/>
                        <a:t>; weight loss, opportunistic infections</a:t>
                      </a:r>
                    </a:p>
                  </a:txBody>
                  <a:tcPr/>
                </a:tc>
                <a:extLst>
                  <a:ext uri="{0D108BD9-81ED-4DB2-BD59-A6C34878D82A}">
                    <a16:rowId xmlns:a16="http://schemas.microsoft.com/office/drawing/2014/main" val="2015364743"/>
                  </a:ext>
                </a:extLst>
              </a:tr>
              <a:tr h="370840">
                <a:tc>
                  <a:txBody>
                    <a:bodyPr/>
                    <a:lstStyle/>
                    <a:p>
                      <a:r>
                        <a:rPr lang="en-US" sz="1600" b="1" dirty="0"/>
                        <a:t>Disease</a:t>
                      </a:r>
                    </a:p>
                  </a:txBody>
                  <a:tcPr/>
                </a:tc>
                <a:tc>
                  <a:txBody>
                    <a:bodyPr/>
                    <a:lstStyle/>
                    <a:p>
                      <a:r>
                        <a:rPr lang="en-US" sz="1600" b="1" dirty="0">
                          <a:solidFill>
                            <a:srgbClr val="FF2F92"/>
                          </a:solidFill>
                        </a:rPr>
                        <a:t>Chronic</a:t>
                      </a:r>
                    </a:p>
                  </a:txBody>
                  <a:tcPr/>
                </a:tc>
                <a:extLst>
                  <a:ext uri="{0D108BD9-81ED-4DB2-BD59-A6C34878D82A}">
                    <a16:rowId xmlns:a16="http://schemas.microsoft.com/office/drawing/2014/main" val="1137064454"/>
                  </a:ext>
                </a:extLst>
              </a:tr>
              <a:tr h="370840">
                <a:tc>
                  <a:txBody>
                    <a:bodyPr/>
                    <a:lstStyle/>
                    <a:p>
                      <a:r>
                        <a:rPr lang="en-US" sz="1600" b="1" dirty="0"/>
                        <a:t>Whom to test</a:t>
                      </a:r>
                    </a:p>
                  </a:txBody>
                  <a:tcPr/>
                </a:tc>
                <a:tc>
                  <a:txBody>
                    <a:bodyPr/>
                    <a:lstStyle/>
                    <a:p>
                      <a:r>
                        <a:rPr lang="en-US" sz="1600" b="1" dirty="0">
                          <a:solidFill>
                            <a:srgbClr val="FF2F92"/>
                          </a:solidFill>
                        </a:rPr>
                        <a:t>All persons aged 13-64 (x1), MSM, PWID</a:t>
                      </a:r>
                      <a:r>
                        <a:rPr lang="en-US" sz="1600" b="0" dirty="0">
                          <a:solidFill>
                            <a:schemeClr val="tx1"/>
                          </a:solidFill>
                        </a:rPr>
                        <a:t>, multiple sex partners, pregnant women, with other STD, others</a:t>
                      </a:r>
                    </a:p>
                  </a:txBody>
                  <a:tcPr/>
                </a:tc>
                <a:extLst>
                  <a:ext uri="{0D108BD9-81ED-4DB2-BD59-A6C34878D82A}">
                    <a16:rowId xmlns:a16="http://schemas.microsoft.com/office/drawing/2014/main" val="1250079049"/>
                  </a:ext>
                </a:extLst>
              </a:tr>
              <a:tr h="370840">
                <a:tc>
                  <a:txBody>
                    <a:bodyPr/>
                    <a:lstStyle/>
                    <a:p>
                      <a:r>
                        <a:rPr lang="en-US" sz="1600" b="1" dirty="0"/>
                        <a:t>Testing</a:t>
                      </a:r>
                    </a:p>
                  </a:txBody>
                  <a:tcPr/>
                </a:tc>
                <a:tc>
                  <a:txBody>
                    <a:bodyPr/>
                    <a:lstStyle/>
                    <a:p>
                      <a:r>
                        <a:rPr lang="en-US" sz="1600" b="1" dirty="0">
                          <a:solidFill>
                            <a:srgbClr val="FF2F92"/>
                          </a:solidFill>
                        </a:rPr>
                        <a:t>Screening: HIV-1/2 antibody/antigen test</a:t>
                      </a:r>
                    </a:p>
                    <a:p>
                      <a:r>
                        <a:rPr lang="en-US" sz="1600" b="1" dirty="0">
                          <a:solidFill>
                            <a:srgbClr val="FF2F92"/>
                          </a:solidFill>
                        </a:rPr>
                        <a:t>If screening positive: HIV viral load</a:t>
                      </a:r>
                    </a:p>
                  </a:txBody>
                  <a:tcPr/>
                </a:tc>
                <a:extLst>
                  <a:ext uri="{0D108BD9-81ED-4DB2-BD59-A6C34878D82A}">
                    <a16:rowId xmlns:a16="http://schemas.microsoft.com/office/drawing/2014/main" val="514711116"/>
                  </a:ext>
                </a:extLst>
              </a:tr>
              <a:tr h="370840">
                <a:tc>
                  <a:txBody>
                    <a:bodyPr/>
                    <a:lstStyle/>
                    <a:p>
                      <a:r>
                        <a:rPr lang="en-US" sz="1600" b="1" dirty="0"/>
                        <a:t>Treatment</a:t>
                      </a:r>
                    </a:p>
                  </a:txBody>
                  <a:tcPr/>
                </a:tc>
                <a:tc>
                  <a:txBody>
                    <a:bodyPr/>
                    <a:lstStyle/>
                    <a:p>
                      <a:r>
                        <a:rPr lang="en-US" sz="1600" dirty="0"/>
                        <a:t>Antivirals</a:t>
                      </a:r>
                    </a:p>
                  </a:txBody>
                  <a:tcPr/>
                </a:tc>
                <a:extLst>
                  <a:ext uri="{0D108BD9-81ED-4DB2-BD59-A6C34878D82A}">
                    <a16:rowId xmlns:a16="http://schemas.microsoft.com/office/drawing/2014/main" val="3874111998"/>
                  </a:ext>
                </a:extLst>
              </a:tr>
              <a:tr h="370840">
                <a:tc>
                  <a:txBody>
                    <a:bodyPr/>
                    <a:lstStyle/>
                    <a:p>
                      <a:r>
                        <a:rPr lang="en-US" sz="1600" b="1" dirty="0"/>
                        <a:t>Prevention</a:t>
                      </a:r>
                    </a:p>
                  </a:txBody>
                  <a:tcPr/>
                </a:tc>
                <a:tc>
                  <a:txBody>
                    <a:bodyPr/>
                    <a:lstStyle/>
                    <a:p>
                      <a:r>
                        <a:rPr lang="en-US" sz="1600" b="1" dirty="0" err="1">
                          <a:solidFill>
                            <a:srgbClr val="FF2F92"/>
                          </a:solidFill>
                        </a:rPr>
                        <a:t>PrEP</a:t>
                      </a:r>
                      <a:endParaRPr lang="en-US" sz="1600" b="1" dirty="0">
                        <a:solidFill>
                          <a:srgbClr val="FF2F92"/>
                        </a:solidFill>
                      </a:endParaRPr>
                    </a:p>
                    <a:p>
                      <a:r>
                        <a:rPr lang="en-US" sz="1600" dirty="0"/>
                        <a:t>Harm reduction for PWID</a:t>
                      </a:r>
                    </a:p>
                    <a:p>
                      <a:r>
                        <a:rPr lang="en-US" sz="1600" dirty="0"/>
                        <a:t>Condoms</a:t>
                      </a:r>
                    </a:p>
                    <a:p>
                      <a:r>
                        <a:rPr lang="en-US" sz="1600" dirty="0"/>
                        <a:t>Treat known infections (Treatment as Prevention)</a:t>
                      </a:r>
                    </a:p>
                    <a:p>
                      <a:r>
                        <a:rPr lang="en-US" sz="1600" b="1" dirty="0">
                          <a:solidFill>
                            <a:srgbClr val="FF2F92"/>
                          </a:solidFill>
                        </a:rPr>
                        <a:t>NO VACCINE</a:t>
                      </a:r>
                    </a:p>
                  </a:txBody>
                  <a:tcPr/>
                </a:tc>
                <a:extLst>
                  <a:ext uri="{0D108BD9-81ED-4DB2-BD59-A6C34878D82A}">
                    <a16:rowId xmlns:a16="http://schemas.microsoft.com/office/drawing/2014/main" val="3735623101"/>
                  </a:ext>
                </a:extLst>
              </a:tr>
              <a:tr h="370840">
                <a:tc>
                  <a:txBody>
                    <a:bodyPr/>
                    <a:lstStyle/>
                    <a:p>
                      <a:r>
                        <a:rPr lang="en-US" sz="1600" b="1" dirty="0"/>
                        <a:t>Reinfection</a:t>
                      </a:r>
                    </a:p>
                  </a:txBody>
                  <a:tcPr/>
                </a:tc>
                <a:tc>
                  <a:txBody>
                    <a:bodyPr/>
                    <a:lstStyle/>
                    <a:p>
                      <a:r>
                        <a:rPr lang="en-US" sz="1600" dirty="0"/>
                        <a:t>No* </a:t>
                      </a:r>
                    </a:p>
                  </a:txBody>
                  <a:tcPr/>
                </a:tc>
                <a:extLst>
                  <a:ext uri="{0D108BD9-81ED-4DB2-BD59-A6C34878D82A}">
                    <a16:rowId xmlns:a16="http://schemas.microsoft.com/office/drawing/2014/main" val="2431794752"/>
                  </a:ext>
                </a:extLst>
              </a:tr>
            </a:tbl>
          </a:graphicData>
        </a:graphic>
      </p:graphicFrame>
    </p:spTree>
    <p:extLst>
      <p:ext uri="{BB962C8B-B14F-4D97-AF65-F5344CB8AC3E}">
        <p14:creationId xmlns:p14="http://schemas.microsoft.com/office/powerpoint/2010/main" val="583128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New HIV diagnoses among PWID (2018)</a:t>
            </a:r>
          </a:p>
        </p:txBody>
      </p:sp>
      <p:sp>
        <p:nvSpPr>
          <p:cNvPr id="4" name="TextBox 3">
            <a:extLst>
              <a:ext uri="{FF2B5EF4-FFF2-40B4-BE49-F238E27FC236}">
                <a16:creationId xmlns:a16="http://schemas.microsoft.com/office/drawing/2014/main" id="{F51E9D02-5406-CA4F-B1AC-D9D8ADF24C1E}"/>
              </a:ext>
            </a:extLst>
          </p:cNvPr>
          <p:cNvSpPr txBox="1"/>
          <p:nvPr/>
        </p:nvSpPr>
        <p:spPr>
          <a:xfrm>
            <a:off x="497143" y="2041881"/>
            <a:ext cx="2427887" cy="2554545"/>
          </a:xfrm>
          <a:prstGeom prst="rect">
            <a:avLst/>
          </a:prstGeom>
          <a:noFill/>
        </p:spPr>
        <p:txBody>
          <a:bodyPr wrap="square" rtlCol="0">
            <a:spAutoFit/>
          </a:bodyPr>
          <a:lstStyle/>
          <a:p>
            <a:r>
              <a:rPr lang="en-US" sz="2000" dirty="0"/>
              <a:t>CDC’s National HIV Behavioral Surveillance (NHBS) report on Persons Who Inject Drugs (PWID)</a:t>
            </a:r>
          </a:p>
          <a:p>
            <a:pPr marL="342900" indent="-342900">
              <a:buFont typeface="Arial" panose="020B0604020202020204" pitchFamily="34" charset="0"/>
              <a:buChar char="•"/>
            </a:pPr>
            <a:r>
              <a:rPr lang="en-US" sz="2000" dirty="0"/>
              <a:t>11,437 PWID surveyed in 2018</a:t>
            </a:r>
          </a:p>
        </p:txBody>
      </p:sp>
      <p:pic>
        <p:nvPicPr>
          <p:cNvPr id="5" name="Picture 4">
            <a:extLst>
              <a:ext uri="{FF2B5EF4-FFF2-40B4-BE49-F238E27FC236}">
                <a16:creationId xmlns:a16="http://schemas.microsoft.com/office/drawing/2014/main" id="{8344A726-6CDE-2C4F-AC7F-52B08DB77C0E}"/>
              </a:ext>
            </a:extLst>
          </p:cNvPr>
          <p:cNvPicPr>
            <a:picLocks noChangeAspect="1"/>
          </p:cNvPicPr>
          <p:nvPr/>
        </p:nvPicPr>
        <p:blipFill>
          <a:blip r:embed="rId3"/>
          <a:stretch>
            <a:fillRect/>
          </a:stretch>
        </p:blipFill>
        <p:spPr>
          <a:xfrm>
            <a:off x="2931763" y="1968309"/>
            <a:ext cx="8709901" cy="436665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80D90E0-8B12-E245-A9AE-9FEE2E54D0A2}"/>
              </a:ext>
            </a:extLst>
          </p:cNvPr>
          <p:cNvSpPr txBox="1"/>
          <p:nvPr/>
        </p:nvSpPr>
        <p:spPr>
          <a:xfrm>
            <a:off x="0" y="6549807"/>
            <a:ext cx="10327889" cy="276999"/>
          </a:xfrm>
          <a:prstGeom prst="rect">
            <a:avLst/>
          </a:prstGeom>
          <a:noFill/>
        </p:spPr>
        <p:txBody>
          <a:bodyPr wrap="square" rtlCol="0">
            <a:spAutoFit/>
          </a:bodyPr>
          <a:lstStyle/>
          <a:p>
            <a:r>
              <a:rPr lang="en-US" sz="1200" dirty="0"/>
              <a:t>National HIV Behavioral Surveillance Injection Drug Use (https://</a:t>
            </a:r>
            <a:r>
              <a:rPr lang="en-US" sz="1200" dirty="0" err="1"/>
              <a:t>www.cdc.gov</a:t>
            </a:r>
            <a:r>
              <a:rPr lang="en-US" sz="1200" dirty="0"/>
              <a:t>/</a:t>
            </a:r>
            <a:r>
              <a:rPr lang="en-US" sz="1200" dirty="0" err="1"/>
              <a:t>hiv</a:t>
            </a:r>
            <a:r>
              <a:rPr lang="en-US" sz="1200" dirty="0"/>
              <a:t>/group/</a:t>
            </a:r>
            <a:r>
              <a:rPr lang="en-US" sz="1200" dirty="0" err="1"/>
              <a:t>hiv-idu.html</a:t>
            </a:r>
            <a:r>
              <a:rPr lang="en-US" sz="1200" dirty="0"/>
              <a:t>)</a:t>
            </a:r>
          </a:p>
        </p:txBody>
      </p:sp>
    </p:spTree>
    <p:extLst>
      <p:ext uri="{BB962C8B-B14F-4D97-AF65-F5344CB8AC3E}">
        <p14:creationId xmlns:p14="http://schemas.microsoft.com/office/powerpoint/2010/main" val="3223088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C956-A5D6-3C45-88A0-C594EF5E193A}"/>
              </a:ext>
            </a:extLst>
          </p:cNvPr>
          <p:cNvSpPr>
            <a:spLocks noGrp="1"/>
          </p:cNvSpPr>
          <p:nvPr>
            <p:ph type="title"/>
          </p:nvPr>
        </p:nvSpPr>
        <p:spPr/>
        <p:txBody>
          <a:bodyPr/>
          <a:lstStyle/>
          <a:p>
            <a:r>
              <a:rPr lang="en-US" dirty="0"/>
              <a:t>Risk factors for HIV transmission and testing among PWID (2018)</a:t>
            </a:r>
          </a:p>
        </p:txBody>
      </p:sp>
      <p:sp>
        <p:nvSpPr>
          <p:cNvPr id="4" name="TextBox 3">
            <a:extLst>
              <a:ext uri="{FF2B5EF4-FFF2-40B4-BE49-F238E27FC236}">
                <a16:creationId xmlns:a16="http://schemas.microsoft.com/office/drawing/2014/main" id="{71AE6F82-93FF-7348-8BC2-A981AEEA06B3}"/>
              </a:ext>
            </a:extLst>
          </p:cNvPr>
          <p:cNvSpPr txBox="1"/>
          <p:nvPr/>
        </p:nvSpPr>
        <p:spPr>
          <a:xfrm>
            <a:off x="0" y="6558141"/>
            <a:ext cx="10327889" cy="276999"/>
          </a:xfrm>
          <a:prstGeom prst="rect">
            <a:avLst/>
          </a:prstGeom>
          <a:noFill/>
        </p:spPr>
        <p:txBody>
          <a:bodyPr wrap="square" rtlCol="0">
            <a:spAutoFit/>
          </a:bodyPr>
          <a:lstStyle/>
          <a:p>
            <a:r>
              <a:rPr lang="en-US" sz="1200" dirty="0"/>
              <a:t>National HIV Behavioral Surveillance Injection Drug Use (https://</a:t>
            </a:r>
            <a:r>
              <a:rPr lang="en-US" sz="1200" dirty="0" err="1"/>
              <a:t>www.cdc.gov</a:t>
            </a:r>
            <a:r>
              <a:rPr lang="en-US" sz="1200" dirty="0"/>
              <a:t>/</a:t>
            </a:r>
            <a:r>
              <a:rPr lang="en-US" sz="1200" dirty="0" err="1"/>
              <a:t>hiv</a:t>
            </a:r>
            <a:r>
              <a:rPr lang="en-US" sz="1200" dirty="0"/>
              <a:t>/group/</a:t>
            </a:r>
            <a:r>
              <a:rPr lang="en-US" sz="1200" dirty="0" err="1"/>
              <a:t>hiv-idu.html</a:t>
            </a:r>
            <a:r>
              <a:rPr lang="en-US" sz="1200" dirty="0"/>
              <a:t>)</a:t>
            </a:r>
          </a:p>
        </p:txBody>
      </p:sp>
      <p:pic>
        <p:nvPicPr>
          <p:cNvPr id="5" name="Picture 4">
            <a:extLst>
              <a:ext uri="{FF2B5EF4-FFF2-40B4-BE49-F238E27FC236}">
                <a16:creationId xmlns:a16="http://schemas.microsoft.com/office/drawing/2014/main" id="{535E97DF-0151-4D48-9A21-BEA5FBF65F4D}"/>
              </a:ext>
            </a:extLst>
          </p:cNvPr>
          <p:cNvPicPr>
            <a:picLocks noChangeAspect="1"/>
          </p:cNvPicPr>
          <p:nvPr/>
        </p:nvPicPr>
        <p:blipFill>
          <a:blip r:embed="rId3"/>
          <a:stretch>
            <a:fillRect/>
          </a:stretch>
        </p:blipFill>
        <p:spPr>
          <a:xfrm>
            <a:off x="373951" y="2042951"/>
            <a:ext cx="7234339" cy="432500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EAC1E5CC-B757-5944-86AF-079A2E488DA7}"/>
              </a:ext>
            </a:extLst>
          </p:cNvPr>
          <p:cNvGrpSpPr/>
          <p:nvPr/>
        </p:nvGrpSpPr>
        <p:grpSpPr>
          <a:xfrm>
            <a:off x="7851360" y="2000392"/>
            <a:ext cx="4107766" cy="3176622"/>
            <a:chOff x="7851360" y="1695594"/>
            <a:chExt cx="4107766" cy="3176622"/>
          </a:xfrm>
        </p:grpSpPr>
        <p:sp>
          <p:nvSpPr>
            <p:cNvPr id="7" name="TextBox 6">
              <a:extLst>
                <a:ext uri="{FF2B5EF4-FFF2-40B4-BE49-F238E27FC236}">
                  <a16:creationId xmlns:a16="http://schemas.microsoft.com/office/drawing/2014/main" id="{47854693-AFE5-014D-B7CE-B450D5ECAE2F}"/>
                </a:ext>
              </a:extLst>
            </p:cNvPr>
            <p:cNvSpPr txBox="1"/>
            <p:nvPr/>
          </p:nvSpPr>
          <p:spPr>
            <a:xfrm>
              <a:off x="7851360" y="1695594"/>
              <a:ext cx="4107766" cy="400110"/>
            </a:xfrm>
            <a:prstGeom prst="rect">
              <a:avLst/>
            </a:prstGeom>
            <a:noFill/>
          </p:spPr>
          <p:txBody>
            <a:bodyPr wrap="square" rtlCol="0">
              <a:spAutoFit/>
            </a:bodyPr>
            <a:lstStyle/>
            <a:p>
              <a:r>
                <a:rPr lang="en-US" sz="2000" dirty="0"/>
                <a:t>Participating metropolitan areas:</a:t>
              </a:r>
            </a:p>
          </p:txBody>
        </p:sp>
        <p:sp>
          <p:nvSpPr>
            <p:cNvPr id="8" name="TextBox 7">
              <a:extLst>
                <a:ext uri="{FF2B5EF4-FFF2-40B4-BE49-F238E27FC236}">
                  <a16:creationId xmlns:a16="http://schemas.microsoft.com/office/drawing/2014/main" id="{15F32CF6-75F1-C64D-A0FA-D274837CAC2E}"/>
                </a:ext>
              </a:extLst>
            </p:cNvPr>
            <p:cNvSpPr txBox="1"/>
            <p:nvPr/>
          </p:nvSpPr>
          <p:spPr>
            <a:xfrm>
              <a:off x="8020174" y="2194560"/>
              <a:ext cx="1814732" cy="2677656"/>
            </a:xfrm>
            <a:prstGeom prst="rect">
              <a:avLst/>
            </a:prstGeom>
            <a:noFill/>
          </p:spPr>
          <p:txBody>
            <a:bodyPr wrap="square" rtlCol="0">
              <a:spAutoFit/>
            </a:bodyPr>
            <a:lstStyle/>
            <a:p>
              <a:r>
                <a:rPr lang="en-US" sz="1400" dirty="0"/>
                <a:t>Atlanta, GA</a:t>
              </a:r>
            </a:p>
            <a:p>
              <a:r>
                <a:rPr lang="en-US" sz="1400" dirty="0"/>
                <a:t>Baltimore, MD</a:t>
              </a:r>
            </a:p>
            <a:p>
              <a:r>
                <a:rPr lang="en-US" sz="1400" dirty="0"/>
                <a:t>Boston, MA</a:t>
              </a:r>
            </a:p>
            <a:p>
              <a:r>
                <a:rPr lang="en-US" sz="1400" dirty="0"/>
                <a:t>Chicago, IL</a:t>
              </a:r>
            </a:p>
            <a:p>
              <a:r>
                <a:rPr lang="en-US" sz="1400" dirty="0"/>
                <a:t>Dallas, TX</a:t>
              </a:r>
            </a:p>
            <a:p>
              <a:r>
                <a:rPr lang="en-US" sz="1400" dirty="0"/>
                <a:t>Denver, CO</a:t>
              </a:r>
            </a:p>
            <a:p>
              <a:r>
                <a:rPr lang="en-US" sz="1400" dirty="0"/>
                <a:t>Detroit, MI</a:t>
              </a:r>
            </a:p>
            <a:p>
              <a:r>
                <a:rPr lang="en-US" sz="1400" dirty="0"/>
                <a:t>Houston, TX</a:t>
              </a:r>
            </a:p>
            <a:p>
              <a:r>
                <a:rPr lang="en-US" sz="1400" dirty="0"/>
                <a:t>Los Angeles, CA</a:t>
              </a:r>
            </a:p>
            <a:p>
              <a:r>
                <a:rPr lang="en-US" sz="1400" dirty="0"/>
                <a:t>Memphis, TN</a:t>
              </a:r>
            </a:p>
            <a:p>
              <a:r>
                <a:rPr lang="en-US" sz="1400" dirty="0"/>
                <a:t>Miami, FL</a:t>
              </a:r>
            </a:p>
            <a:p>
              <a:r>
                <a:rPr lang="en-US" sz="1400" dirty="0"/>
                <a:t>Nassau-Suffolk, NY</a:t>
              </a:r>
            </a:p>
          </p:txBody>
        </p:sp>
        <p:sp>
          <p:nvSpPr>
            <p:cNvPr id="9" name="TextBox 8">
              <a:extLst>
                <a:ext uri="{FF2B5EF4-FFF2-40B4-BE49-F238E27FC236}">
                  <a16:creationId xmlns:a16="http://schemas.microsoft.com/office/drawing/2014/main" id="{0931C254-9260-0D45-90E9-4830025B2E68}"/>
                </a:ext>
              </a:extLst>
            </p:cNvPr>
            <p:cNvSpPr txBox="1"/>
            <p:nvPr/>
          </p:nvSpPr>
          <p:spPr>
            <a:xfrm>
              <a:off x="9905243" y="2194561"/>
              <a:ext cx="1814732" cy="2462213"/>
            </a:xfrm>
            <a:prstGeom prst="rect">
              <a:avLst/>
            </a:prstGeom>
            <a:noFill/>
          </p:spPr>
          <p:txBody>
            <a:bodyPr wrap="square" rtlCol="0">
              <a:spAutoFit/>
            </a:bodyPr>
            <a:lstStyle/>
            <a:p>
              <a:r>
                <a:rPr lang="en-US" sz="1400" dirty="0"/>
                <a:t>New Orleans, LA</a:t>
              </a:r>
            </a:p>
            <a:p>
              <a:r>
                <a:rPr lang="en-US" sz="1400" dirty="0"/>
                <a:t>New York, NY</a:t>
              </a:r>
            </a:p>
            <a:p>
              <a:r>
                <a:rPr lang="en-US" sz="1400" dirty="0"/>
                <a:t>Newark, NJ</a:t>
              </a:r>
            </a:p>
            <a:p>
              <a:r>
                <a:rPr lang="en-US" sz="1400" dirty="0"/>
                <a:t>Philadelphia, PA</a:t>
              </a:r>
            </a:p>
            <a:p>
              <a:r>
                <a:rPr lang="en-US" sz="1400" dirty="0"/>
                <a:t>Portland, OR</a:t>
              </a:r>
            </a:p>
            <a:p>
              <a:r>
                <a:rPr lang="en-US" sz="1400" dirty="0"/>
                <a:t>San Diego, CA</a:t>
              </a:r>
            </a:p>
            <a:p>
              <a:r>
                <a:rPr lang="en-US" sz="1400" dirty="0"/>
                <a:t>San Francisco, CA</a:t>
              </a:r>
            </a:p>
            <a:p>
              <a:r>
                <a:rPr lang="en-US" sz="1400" dirty="0"/>
                <a:t>Sa Juan, Puerto Rico</a:t>
              </a:r>
            </a:p>
            <a:p>
              <a:r>
                <a:rPr lang="en-US" sz="1400" dirty="0"/>
                <a:t>Seattle, WA</a:t>
              </a:r>
            </a:p>
            <a:p>
              <a:r>
                <a:rPr lang="en-US" sz="1400" dirty="0"/>
                <a:t>Virginia Beach, VA</a:t>
              </a:r>
            </a:p>
            <a:p>
              <a:r>
                <a:rPr lang="en-US" sz="1400" dirty="0"/>
                <a:t>Washington, DC</a:t>
              </a:r>
            </a:p>
          </p:txBody>
        </p:sp>
      </p:grpSp>
    </p:spTree>
    <p:extLst>
      <p:ext uri="{BB962C8B-B14F-4D97-AF65-F5344CB8AC3E}">
        <p14:creationId xmlns:p14="http://schemas.microsoft.com/office/powerpoint/2010/main" val="327490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B8151-7DAB-CE4C-ACD3-350846F48E39}"/>
              </a:ext>
            </a:extLst>
          </p:cNvPr>
          <p:cNvSpPr>
            <a:spLocks noGrp="1"/>
          </p:cNvSpPr>
          <p:nvPr>
            <p:ph type="title"/>
          </p:nvPr>
        </p:nvSpPr>
        <p:spPr/>
        <p:txBody>
          <a:bodyPr/>
          <a:lstStyle/>
          <a:p>
            <a:r>
              <a:rPr lang="en-US" dirty="0"/>
              <a:t>On the rise: overdose</a:t>
            </a:r>
          </a:p>
        </p:txBody>
      </p:sp>
      <p:sp>
        <p:nvSpPr>
          <p:cNvPr id="5" name="Slide Number Placeholder 4">
            <a:extLst>
              <a:ext uri="{FF2B5EF4-FFF2-40B4-BE49-F238E27FC236}">
                <a16:creationId xmlns:a16="http://schemas.microsoft.com/office/drawing/2014/main" id="{4138F814-030D-2A46-A8C8-8DDD2E004259}"/>
              </a:ext>
            </a:extLst>
          </p:cNvPr>
          <p:cNvSpPr>
            <a:spLocks noGrp="1"/>
          </p:cNvSpPr>
          <p:nvPr>
            <p:ph type="sldNum" sz="quarter" idx="12"/>
          </p:nvPr>
        </p:nvSpPr>
        <p:spPr/>
        <p:txBody>
          <a:bodyPr/>
          <a:lstStyle/>
          <a:p>
            <a:fld id="{1C706741-D3A2-4C5F-800E-2CDD5F33C766}" type="slidenum">
              <a:rPr lang="en-US" smtClean="0">
                <a:solidFill>
                  <a:schemeClr val="tx1"/>
                </a:solidFill>
              </a:rPr>
              <a:t>6</a:t>
            </a:fld>
            <a:endParaRPr lang="en-US">
              <a:solidFill>
                <a:schemeClr val="tx1"/>
              </a:solidFill>
            </a:endParaRPr>
          </a:p>
        </p:txBody>
      </p:sp>
      <p:sp>
        <p:nvSpPr>
          <p:cNvPr id="12" name="TextBox 11">
            <a:extLst>
              <a:ext uri="{FF2B5EF4-FFF2-40B4-BE49-F238E27FC236}">
                <a16:creationId xmlns:a16="http://schemas.microsoft.com/office/drawing/2014/main" id="{151EFFFA-7046-6244-9A5B-AD79AF7A4256}"/>
              </a:ext>
            </a:extLst>
          </p:cNvPr>
          <p:cNvSpPr txBox="1"/>
          <p:nvPr/>
        </p:nvSpPr>
        <p:spPr>
          <a:xfrm>
            <a:off x="-1720" y="6446210"/>
            <a:ext cx="8031622" cy="400110"/>
          </a:xfrm>
          <a:prstGeom prst="rect">
            <a:avLst/>
          </a:prstGeom>
          <a:noFill/>
        </p:spPr>
        <p:txBody>
          <a:bodyPr wrap="square" rtlCol="0">
            <a:spAutoFit/>
          </a:bodyPr>
          <a:lstStyle/>
          <a:p>
            <a:r>
              <a:rPr lang="en-US" sz="1000" dirty="0">
                <a:latin typeface="Century Gothic" panose="020B0502020202020204" pitchFamily="34" charset="0"/>
              </a:rPr>
              <a:t>Source: CDC, Vital Statistics</a:t>
            </a:r>
          </a:p>
          <a:p>
            <a:r>
              <a:rPr lang="en-US" sz="1000" dirty="0">
                <a:latin typeface="Century Gothic" panose="020B0502020202020204" pitchFamily="34" charset="0"/>
              </a:rPr>
              <a:t>https://</a:t>
            </a:r>
            <a:r>
              <a:rPr lang="en-US" sz="1000" dirty="0" err="1">
                <a:latin typeface="Century Gothic" panose="020B0502020202020204" pitchFamily="34" charset="0"/>
              </a:rPr>
              <a:t>www.cdc.gov</a:t>
            </a:r>
            <a:r>
              <a:rPr lang="en-US" sz="1000" dirty="0">
                <a:latin typeface="Century Gothic" panose="020B0502020202020204" pitchFamily="34" charset="0"/>
              </a:rPr>
              <a:t>/</a:t>
            </a:r>
            <a:r>
              <a:rPr lang="en-US" sz="1000" dirty="0" err="1">
                <a:latin typeface="Century Gothic" panose="020B0502020202020204" pitchFamily="34" charset="0"/>
              </a:rPr>
              <a:t>nchs</a:t>
            </a:r>
            <a:r>
              <a:rPr lang="en-US" sz="1000" dirty="0">
                <a:latin typeface="Century Gothic" panose="020B0502020202020204" pitchFamily="34" charset="0"/>
              </a:rPr>
              <a:t>/</a:t>
            </a:r>
            <a:r>
              <a:rPr lang="en-US" sz="1000" dirty="0" err="1">
                <a:latin typeface="Century Gothic" panose="020B0502020202020204" pitchFamily="34" charset="0"/>
              </a:rPr>
              <a:t>nvss</a:t>
            </a:r>
            <a:r>
              <a:rPr lang="en-US" sz="1000" dirty="0">
                <a:latin typeface="Century Gothic" panose="020B0502020202020204" pitchFamily="34" charset="0"/>
              </a:rPr>
              <a:t>/</a:t>
            </a:r>
            <a:r>
              <a:rPr lang="en-US" sz="1000" dirty="0" err="1">
                <a:latin typeface="Century Gothic" panose="020B0502020202020204" pitchFamily="34" charset="0"/>
              </a:rPr>
              <a:t>vsrr</a:t>
            </a:r>
            <a:r>
              <a:rPr lang="en-US" sz="1000" dirty="0">
                <a:latin typeface="Century Gothic" panose="020B0502020202020204" pitchFamily="34" charset="0"/>
              </a:rPr>
              <a:t>/drug-overdose-</a:t>
            </a:r>
            <a:r>
              <a:rPr lang="en-US" sz="1000" dirty="0" err="1">
                <a:latin typeface="Century Gothic" panose="020B0502020202020204" pitchFamily="34" charset="0"/>
              </a:rPr>
              <a:t>data.htm</a:t>
            </a:r>
            <a:endParaRPr lang="en-US" sz="1000" dirty="0">
              <a:latin typeface="Century Gothic" panose="020B0502020202020204" pitchFamily="34" charset="0"/>
            </a:endParaRPr>
          </a:p>
        </p:txBody>
      </p:sp>
      <p:pic>
        <p:nvPicPr>
          <p:cNvPr id="3" name="Picture 2">
            <a:extLst>
              <a:ext uri="{FF2B5EF4-FFF2-40B4-BE49-F238E27FC236}">
                <a16:creationId xmlns:a16="http://schemas.microsoft.com/office/drawing/2014/main" id="{D43A0241-45A0-0049-AF56-717AEDDC0E94}"/>
              </a:ext>
            </a:extLst>
          </p:cNvPr>
          <p:cNvPicPr>
            <a:picLocks noChangeAspect="1"/>
          </p:cNvPicPr>
          <p:nvPr/>
        </p:nvPicPr>
        <p:blipFill>
          <a:blip r:embed="rId3"/>
          <a:stretch>
            <a:fillRect/>
          </a:stretch>
        </p:blipFill>
        <p:spPr>
          <a:xfrm>
            <a:off x="3246120" y="1926043"/>
            <a:ext cx="8557260" cy="4380397"/>
          </a:xfrm>
          <a:prstGeom prst="rect">
            <a:avLst/>
          </a:prstGeom>
        </p:spPr>
      </p:pic>
      <p:pic>
        <p:nvPicPr>
          <p:cNvPr id="7" name="Picture 6">
            <a:extLst>
              <a:ext uri="{FF2B5EF4-FFF2-40B4-BE49-F238E27FC236}">
                <a16:creationId xmlns:a16="http://schemas.microsoft.com/office/drawing/2014/main" id="{7FFFF9C1-6C89-F042-8738-68A0D417DA8B}"/>
              </a:ext>
            </a:extLst>
          </p:cNvPr>
          <p:cNvPicPr>
            <a:picLocks noChangeAspect="1"/>
          </p:cNvPicPr>
          <p:nvPr/>
        </p:nvPicPr>
        <p:blipFill>
          <a:blip r:embed="rId4"/>
          <a:stretch>
            <a:fillRect/>
          </a:stretch>
        </p:blipFill>
        <p:spPr>
          <a:xfrm>
            <a:off x="240030" y="1944022"/>
            <a:ext cx="3006090" cy="410442"/>
          </a:xfrm>
          <a:prstGeom prst="rect">
            <a:avLst/>
          </a:prstGeom>
        </p:spPr>
      </p:pic>
      <p:pic>
        <p:nvPicPr>
          <p:cNvPr id="15" name="Picture 14">
            <a:extLst>
              <a:ext uri="{FF2B5EF4-FFF2-40B4-BE49-F238E27FC236}">
                <a16:creationId xmlns:a16="http://schemas.microsoft.com/office/drawing/2014/main" id="{15134F73-2C16-5D42-A460-36EA2296B0E6}"/>
              </a:ext>
            </a:extLst>
          </p:cNvPr>
          <p:cNvPicPr>
            <a:picLocks noChangeAspect="1"/>
          </p:cNvPicPr>
          <p:nvPr/>
        </p:nvPicPr>
        <p:blipFill>
          <a:blip r:embed="rId5"/>
          <a:stretch>
            <a:fillRect/>
          </a:stretch>
        </p:blipFill>
        <p:spPr>
          <a:xfrm>
            <a:off x="240030" y="2448023"/>
            <a:ext cx="2208530" cy="489390"/>
          </a:xfrm>
          <a:prstGeom prst="rect">
            <a:avLst/>
          </a:prstGeom>
        </p:spPr>
      </p:pic>
    </p:spTree>
    <p:extLst>
      <p:ext uri="{BB962C8B-B14F-4D97-AF65-F5344CB8AC3E}">
        <p14:creationId xmlns:p14="http://schemas.microsoft.com/office/powerpoint/2010/main" val="3169284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2733-0136-364A-8A02-E4EB2B30A4D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D342B88-14D6-064F-A7A8-AFB97E97DC23}"/>
              </a:ext>
            </a:extLst>
          </p:cNvPr>
          <p:cNvSpPr>
            <a:spLocks noGrp="1"/>
          </p:cNvSpPr>
          <p:nvPr>
            <p:ph sz="quarter" idx="13"/>
          </p:nvPr>
        </p:nvSpPr>
        <p:spPr/>
        <p:txBody>
          <a:bodyPr/>
          <a:lstStyle/>
          <a:p>
            <a:r>
              <a:rPr lang="en-US" dirty="0"/>
              <a:t>List the types of infections associated with injection drug use</a:t>
            </a:r>
          </a:p>
          <a:p>
            <a:r>
              <a:rPr lang="en-US" dirty="0"/>
              <a:t>List the features of infective endocarditis that influence morbidity/risk and describe standard and innovative treatments</a:t>
            </a:r>
          </a:p>
          <a:p>
            <a:r>
              <a:rPr lang="en-US" dirty="0"/>
              <a:t>Describe recommended testing for viral infections associated with IVDU</a:t>
            </a:r>
          </a:p>
          <a:p>
            <a:r>
              <a:rPr lang="en-US" dirty="0"/>
              <a:t>Interpret testing results for HCV, HBV, and HAV infections</a:t>
            </a:r>
          </a:p>
          <a:p>
            <a:r>
              <a:rPr lang="en-US" dirty="0">
                <a:solidFill>
                  <a:srgbClr val="FF2F92"/>
                </a:solidFill>
              </a:rPr>
              <a:t>Describe infection prevention strategies for people who inject drugs</a:t>
            </a:r>
          </a:p>
        </p:txBody>
      </p:sp>
    </p:spTree>
    <p:extLst>
      <p:ext uri="{BB962C8B-B14F-4D97-AF65-F5344CB8AC3E}">
        <p14:creationId xmlns:p14="http://schemas.microsoft.com/office/powerpoint/2010/main" val="3900730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3586-C9F6-7945-B3ED-BA290707B830}"/>
              </a:ext>
            </a:extLst>
          </p:cNvPr>
          <p:cNvSpPr>
            <a:spLocks noGrp="1"/>
          </p:cNvSpPr>
          <p:nvPr>
            <p:ph type="title"/>
          </p:nvPr>
        </p:nvSpPr>
        <p:spPr/>
        <p:txBody>
          <a:bodyPr/>
          <a:lstStyle/>
          <a:p>
            <a:r>
              <a:rPr lang="en-US" dirty="0"/>
              <a:t>HIV pre-exposure prophylaxis</a:t>
            </a:r>
          </a:p>
        </p:txBody>
      </p:sp>
      <p:sp>
        <p:nvSpPr>
          <p:cNvPr id="19" name="Content Placeholder 2">
            <a:extLst>
              <a:ext uri="{FF2B5EF4-FFF2-40B4-BE49-F238E27FC236}">
                <a16:creationId xmlns:a16="http://schemas.microsoft.com/office/drawing/2014/main" id="{48B9ECBA-1E7C-CA4C-8D01-713E147746F9}"/>
              </a:ext>
            </a:extLst>
          </p:cNvPr>
          <p:cNvSpPr>
            <a:spLocks noGrp="1"/>
          </p:cNvSpPr>
          <p:nvPr>
            <p:ph sz="quarter" idx="13"/>
          </p:nvPr>
        </p:nvSpPr>
        <p:spPr>
          <a:xfrm>
            <a:off x="800159" y="2668505"/>
            <a:ext cx="10363826" cy="1699996"/>
          </a:xfrm>
        </p:spPr>
        <p:txBody>
          <a:bodyPr>
            <a:normAutofit/>
          </a:bodyPr>
          <a:lstStyle/>
          <a:p>
            <a:r>
              <a:rPr lang="en-US" dirty="0"/>
              <a:t>HIV </a:t>
            </a:r>
            <a:r>
              <a:rPr lang="en-US" dirty="0" err="1"/>
              <a:t>PrEP</a:t>
            </a:r>
            <a:r>
              <a:rPr lang="en-US" dirty="0"/>
              <a:t> is a fixed dose combination of two antiviral medications with activity against HIV. </a:t>
            </a:r>
          </a:p>
          <a:p>
            <a:r>
              <a:rPr lang="en-US" dirty="0"/>
              <a:t>Taken daily with clinician visits and monitoring labs every three months. </a:t>
            </a:r>
          </a:p>
        </p:txBody>
      </p:sp>
      <p:sp>
        <p:nvSpPr>
          <p:cNvPr id="9" name="TextBox 8">
            <a:extLst>
              <a:ext uri="{FF2B5EF4-FFF2-40B4-BE49-F238E27FC236}">
                <a16:creationId xmlns:a16="http://schemas.microsoft.com/office/drawing/2014/main" id="{AC80A587-5B60-4B41-B272-6068045A8C02}"/>
              </a:ext>
            </a:extLst>
          </p:cNvPr>
          <p:cNvSpPr txBox="1"/>
          <p:nvPr/>
        </p:nvSpPr>
        <p:spPr>
          <a:xfrm>
            <a:off x="598855" y="1839040"/>
            <a:ext cx="10439400" cy="707886"/>
          </a:xfrm>
          <a:prstGeom prst="rect">
            <a:avLst/>
          </a:prstGeom>
          <a:noFill/>
        </p:spPr>
        <p:txBody>
          <a:bodyPr wrap="square" rtlCol="0">
            <a:spAutoFit/>
          </a:bodyPr>
          <a:lstStyle/>
          <a:p>
            <a:r>
              <a:rPr lang="en-US" sz="2000" b="1" dirty="0">
                <a:solidFill>
                  <a:srgbClr val="FF2F92"/>
                </a:solidFill>
              </a:rPr>
              <a:t>PREP IS PRIMARY PREVENTION</a:t>
            </a:r>
          </a:p>
          <a:p>
            <a:pPr marL="800100" lvl="1" indent="-342900">
              <a:buFont typeface="Arial"/>
              <a:buChar char="•"/>
            </a:pPr>
            <a:r>
              <a:rPr lang="en-US" sz="2000" dirty="0"/>
              <a:t>Intended to </a:t>
            </a:r>
            <a:r>
              <a:rPr lang="en-US" sz="2000" b="1" dirty="0">
                <a:solidFill>
                  <a:srgbClr val="FF2F92"/>
                </a:solidFill>
              </a:rPr>
              <a:t>PREVENT</a:t>
            </a:r>
            <a:r>
              <a:rPr lang="en-US" sz="2000" dirty="0"/>
              <a:t> the onset of a disease in those who are </a:t>
            </a:r>
            <a:r>
              <a:rPr lang="en-US" sz="2000" b="1" dirty="0">
                <a:solidFill>
                  <a:srgbClr val="FF2F92"/>
                </a:solidFill>
              </a:rPr>
              <a:t>AT RISK</a:t>
            </a:r>
          </a:p>
        </p:txBody>
      </p:sp>
      <p:grpSp>
        <p:nvGrpSpPr>
          <p:cNvPr id="20" name="Group 19">
            <a:extLst>
              <a:ext uri="{FF2B5EF4-FFF2-40B4-BE49-F238E27FC236}">
                <a16:creationId xmlns:a16="http://schemas.microsoft.com/office/drawing/2014/main" id="{B1F633C1-32FC-7244-AF49-B236FD109F89}"/>
              </a:ext>
            </a:extLst>
          </p:cNvPr>
          <p:cNvGrpSpPr/>
          <p:nvPr/>
        </p:nvGrpSpPr>
        <p:grpSpPr>
          <a:xfrm>
            <a:off x="3139011" y="4145208"/>
            <a:ext cx="5618383" cy="2148506"/>
            <a:chOff x="2158992" y="2959979"/>
            <a:chExt cx="7801872" cy="2925699"/>
          </a:xfrm>
        </p:grpSpPr>
        <p:pic>
          <p:nvPicPr>
            <p:cNvPr id="10" name="Picture 9" descr="Screen Shot 2017-08-16 at 3.00.35 PM.png">
              <a:extLst>
                <a:ext uri="{FF2B5EF4-FFF2-40B4-BE49-F238E27FC236}">
                  <a16:creationId xmlns:a16="http://schemas.microsoft.com/office/drawing/2014/main" id="{4723B6D8-BE57-7247-9305-135497D1CF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8" b="99887" l="0" r="99600"/>
                      </a14:imgEffect>
                    </a14:imgLayer>
                  </a14:imgProps>
                </a:ext>
                <a:ext uri="{28A0092B-C50C-407E-A947-70E740481C1C}">
                  <a14:useLocalDpi xmlns:a14="http://schemas.microsoft.com/office/drawing/2010/main" val="0"/>
                </a:ext>
              </a:extLst>
            </a:blip>
            <a:stretch>
              <a:fillRect/>
            </a:stretch>
          </p:blipFill>
          <p:spPr>
            <a:xfrm>
              <a:off x="2158992" y="2959979"/>
              <a:ext cx="2471029" cy="2925699"/>
            </a:xfrm>
            <a:prstGeom prst="rect">
              <a:avLst/>
            </a:prstGeom>
          </p:spPr>
        </p:pic>
        <p:grpSp>
          <p:nvGrpSpPr>
            <p:cNvPr id="11" name="Group 10">
              <a:extLst>
                <a:ext uri="{FF2B5EF4-FFF2-40B4-BE49-F238E27FC236}">
                  <a16:creationId xmlns:a16="http://schemas.microsoft.com/office/drawing/2014/main" id="{F2E846A3-5CDC-6841-AEE9-53F973E69AEF}"/>
                </a:ext>
              </a:extLst>
            </p:cNvPr>
            <p:cNvGrpSpPr/>
            <p:nvPr/>
          </p:nvGrpSpPr>
          <p:grpSpPr>
            <a:xfrm>
              <a:off x="5541264" y="4156129"/>
              <a:ext cx="228600" cy="762000"/>
              <a:chOff x="4419600" y="2362200"/>
              <a:chExt cx="228600" cy="762000"/>
            </a:xfrm>
          </p:grpSpPr>
          <p:sp>
            <p:nvSpPr>
              <p:cNvPr id="12" name="Oval 11">
                <a:extLst>
                  <a:ext uri="{FF2B5EF4-FFF2-40B4-BE49-F238E27FC236}">
                    <a16:creationId xmlns:a16="http://schemas.microsoft.com/office/drawing/2014/main" id="{DFD44DB2-9190-944D-A9D5-53553B40B07C}"/>
                  </a:ext>
                </a:extLst>
              </p:cNvPr>
              <p:cNvSpPr/>
              <p:nvPr/>
            </p:nvSpPr>
            <p:spPr>
              <a:xfrm>
                <a:off x="4419600" y="2362200"/>
                <a:ext cx="228600" cy="2286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C8BCDC-5A58-394E-8907-A9F1A9DDBB91}"/>
                  </a:ext>
                </a:extLst>
              </p:cNvPr>
              <p:cNvSpPr/>
              <p:nvPr/>
            </p:nvSpPr>
            <p:spPr>
              <a:xfrm>
                <a:off x="4419600" y="2895600"/>
                <a:ext cx="228600" cy="2286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descr="Screen Shot 2017-08-16 at 3.05.33 PM.png">
              <a:extLst>
                <a:ext uri="{FF2B5EF4-FFF2-40B4-BE49-F238E27FC236}">
                  <a16:creationId xmlns:a16="http://schemas.microsoft.com/office/drawing/2014/main" id="{3113CB4E-5CC1-9640-B466-829E7C6849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747" l="0" r="99797"/>
                      </a14:imgEffect>
                    </a14:imgLayer>
                  </a14:imgProps>
                </a:ext>
                <a:ext uri="{28A0092B-C50C-407E-A947-70E740481C1C}">
                  <a14:useLocalDpi xmlns:a14="http://schemas.microsoft.com/office/drawing/2010/main" val="0"/>
                </a:ext>
              </a:extLst>
            </a:blip>
            <a:stretch>
              <a:fillRect/>
            </a:stretch>
          </p:blipFill>
          <p:spPr>
            <a:xfrm>
              <a:off x="6556836" y="3051228"/>
              <a:ext cx="2269773" cy="2209800"/>
            </a:xfrm>
            <a:prstGeom prst="rect">
              <a:avLst/>
            </a:prstGeom>
          </p:spPr>
        </p:pic>
        <p:pic>
          <p:nvPicPr>
            <p:cNvPr id="15" name="Picture 14">
              <a:extLst>
                <a:ext uri="{FF2B5EF4-FFF2-40B4-BE49-F238E27FC236}">
                  <a16:creationId xmlns:a16="http://schemas.microsoft.com/office/drawing/2014/main" id="{33CE5D68-889A-3643-888E-BEDD29F0715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29" b="98214" l="1087" r="100000"/>
                      </a14:imgEffect>
                    </a14:imgLayer>
                  </a14:imgProps>
                </a:ext>
              </a:extLst>
            </a:blip>
            <a:stretch>
              <a:fillRect/>
            </a:stretch>
          </p:blipFill>
          <p:spPr>
            <a:xfrm>
              <a:off x="7903464" y="4384729"/>
              <a:ext cx="2057400" cy="1043609"/>
            </a:xfrm>
            <a:prstGeom prst="rect">
              <a:avLst/>
            </a:prstGeom>
          </p:spPr>
        </p:pic>
        <p:grpSp>
          <p:nvGrpSpPr>
            <p:cNvPr id="16" name="Group 15">
              <a:extLst>
                <a:ext uri="{FF2B5EF4-FFF2-40B4-BE49-F238E27FC236}">
                  <a16:creationId xmlns:a16="http://schemas.microsoft.com/office/drawing/2014/main" id="{28A56F6D-A430-5A4B-8050-C821B823A836}"/>
                </a:ext>
              </a:extLst>
            </p:cNvPr>
            <p:cNvGrpSpPr/>
            <p:nvPr/>
          </p:nvGrpSpPr>
          <p:grpSpPr>
            <a:xfrm rot="20029827">
              <a:off x="3394393" y="4513433"/>
              <a:ext cx="1836615" cy="930604"/>
              <a:chOff x="673701" y="2438400"/>
              <a:chExt cx="2095500" cy="1143000"/>
            </a:xfrm>
          </p:grpSpPr>
          <p:pic>
            <p:nvPicPr>
              <p:cNvPr id="17" name="Picture 16">
                <a:extLst>
                  <a:ext uri="{FF2B5EF4-FFF2-40B4-BE49-F238E27FC236}">
                    <a16:creationId xmlns:a16="http://schemas.microsoft.com/office/drawing/2014/main" id="{0B2607B0-7841-C244-8365-9D81F44F1A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701" y="2438400"/>
                <a:ext cx="2095500" cy="1143000"/>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5FF6B719-46B5-114B-B38E-66C056003CC2}"/>
                  </a:ext>
                </a:extLst>
              </p:cNvPr>
              <p:cNvSpPr txBox="1"/>
              <p:nvPr/>
            </p:nvSpPr>
            <p:spPr>
              <a:xfrm>
                <a:off x="1049815" y="2738070"/>
                <a:ext cx="1371599" cy="523222"/>
              </a:xfrm>
              <a:prstGeom prst="rect">
                <a:avLst/>
              </a:prstGeom>
              <a:noFill/>
            </p:spPr>
            <p:txBody>
              <a:bodyPr wrap="square" rtlCol="0">
                <a:spAutoFit/>
              </a:bodyPr>
              <a:lstStyle/>
              <a:p>
                <a:pPr algn="ctr"/>
                <a:r>
                  <a:rPr lang="en-US" sz="1400" b="1" dirty="0"/>
                  <a:t>Statin</a:t>
                </a:r>
              </a:p>
            </p:txBody>
          </p:sp>
        </p:grpSp>
      </p:grpSp>
    </p:spTree>
    <p:extLst>
      <p:ext uri="{BB962C8B-B14F-4D97-AF65-F5344CB8AC3E}">
        <p14:creationId xmlns:p14="http://schemas.microsoft.com/office/powerpoint/2010/main" val="158273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3586-C9F6-7945-B3ED-BA290707B830}"/>
              </a:ext>
            </a:extLst>
          </p:cNvPr>
          <p:cNvSpPr>
            <a:spLocks noGrp="1"/>
          </p:cNvSpPr>
          <p:nvPr>
            <p:ph type="title"/>
          </p:nvPr>
        </p:nvSpPr>
        <p:spPr/>
        <p:txBody>
          <a:bodyPr/>
          <a:lstStyle/>
          <a:p>
            <a:r>
              <a:rPr lang="en-US" dirty="0"/>
              <a:t>HIV pre-exposure prophylaxis</a:t>
            </a:r>
          </a:p>
        </p:txBody>
      </p:sp>
      <p:sp>
        <p:nvSpPr>
          <p:cNvPr id="9" name="TextBox 8">
            <a:extLst>
              <a:ext uri="{FF2B5EF4-FFF2-40B4-BE49-F238E27FC236}">
                <a16:creationId xmlns:a16="http://schemas.microsoft.com/office/drawing/2014/main" id="{AC80A587-5B60-4B41-B272-6068045A8C02}"/>
              </a:ext>
            </a:extLst>
          </p:cNvPr>
          <p:cNvSpPr txBox="1"/>
          <p:nvPr/>
        </p:nvSpPr>
        <p:spPr>
          <a:xfrm>
            <a:off x="598855" y="1678620"/>
            <a:ext cx="10439400" cy="707886"/>
          </a:xfrm>
          <a:prstGeom prst="rect">
            <a:avLst/>
          </a:prstGeom>
          <a:noFill/>
        </p:spPr>
        <p:txBody>
          <a:bodyPr wrap="square" rtlCol="0">
            <a:spAutoFit/>
          </a:bodyPr>
          <a:lstStyle/>
          <a:p>
            <a:r>
              <a:rPr lang="en-US" sz="2000" b="1" dirty="0">
                <a:solidFill>
                  <a:srgbClr val="FF2F92"/>
                </a:solidFill>
              </a:rPr>
              <a:t>PREP IS PRIMARY PREVENTION</a:t>
            </a:r>
          </a:p>
          <a:p>
            <a:pPr marL="800100" lvl="1" indent="-342900">
              <a:buFont typeface="Arial"/>
              <a:buChar char="•"/>
            </a:pPr>
            <a:r>
              <a:rPr lang="en-US" sz="2000" dirty="0"/>
              <a:t>Intended to </a:t>
            </a:r>
            <a:r>
              <a:rPr lang="en-US" sz="2000" b="1" dirty="0">
                <a:solidFill>
                  <a:srgbClr val="FF2F92"/>
                </a:solidFill>
              </a:rPr>
              <a:t>PREVENT</a:t>
            </a:r>
            <a:r>
              <a:rPr lang="en-US" sz="2000" dirty="0"/>
              <a:t> the onset of a disease in those who are </a:t>
            </a:r>
            <a:r>
              <a:rPr lang="en-US" sz="2000" b="1" dirty="0">
                <a:solidFill>
                  <a:srgbClr val="FF2F92"/>
                </a:solidFill>
              </a:rPr>
              <a:t>AT RISK</a:t>
            </a:r>
          </a:p>
        </p:txBody>
      </p:sp>
      <p:graphicFrame>
        <p:nvGraphicFramePr>
          <p:cNvPr id="5" name="Table 4">
            <a:extLst>
              <a:ext uri="{FF2B5EF4-FFF2-40B4-BE49-F238E27FC236}">
                <a16:creationId xmlns:a16="http://schemas.microsoft.com/office/drawing/2014/main" id="{6EB452FC-5FA6-D745-8CCA-6DFDBACD357B}"/>
              </a:ext>
            </a:extLst>
          </p:cNvPr>
          <p:cNvGraphicFramePr>
            <a:graphicFrameLocks noGrp="1"/>
          </p:cNvGraphicFramePr>
          <p:nvPr>
            <p:extLst>
              <p:ext uri="{D42A27DB-BD31-4B8C-83A1-F6EECF244321}">
                <p14:modId xmlns:p14="http://schemas.microsoft.com/office/powerpoint/2010/main" val="3965693414"/>
              </p:ext>
            </p:extLst>
          </p:nvPr>
        </p:nvGraphicFramePr>
        <p:xfrm>
          <a:off x="526122" y="2742776"/>
          <a:ext cx="11139756" cy="3353155"/>
        </p:xfrm>
        <a:graphic>
          <a:graphicData uri="http://schemas.openxmlformats.org/drawingml/2006/table">
            <a:tbl>
              <a:tblPr firstRow="1" bandRow="1">
                <a:tableStyleId>{073A0DAA-6AF3-43AB-8588-CEC1D06C72B9}</a:tableStyleId>
              </a:tblPr>
              <a:tblGrid>
                <a:gridCol w="2784939">
                  <a:extLst>
                    <a:ext uri="{9D8B030D-6E8A-4147-A177-3AD203B41FA5}">
                      <a16:colId xmlns:a16="http://schemas.microsoft.com/office/drawing/2014/main" val="3284166461"/>
                    </a:ext>
                  </a:extLst>
                </a:gridCol>
                <a:gridCol w="2784939">
                  <a:extLst>
                    <a:ext uri="{9D8B030D-6E8A-4147-A177-3AD203B41FA5}">
                      <a16:colId xmlns:a16="http://schemas.microsoft.com/office/drawing/2014/main" val="1358584112"/>
                    </a:ext>
                  </a:extLst>
                </a:gridCol>
                <a:gridCol w="2784939">
                  <a:extLst>
                    <a:ext uri="{9D8B030D-6E8A-4147-A177-3AD203B41FA5}">
                      <a16:colId xmlns:a16="http://schemas.microsoft.com/office/drawing/2014/main" val="2601193631"/>
                    </a:ext>
                  </a:extLst>
                </a:gridCol>
                <a:gridCol w="2784939">
                  <a:extLst>
                    <a:ext uri="{9D8B030D-6E8A-4147-A177-3AD203B41FA5}">
                      <a16:colId xmlns:a16="http://schemas.microsoft.com/office/drawing/2014/main" val="4173761241"/>
                    </a:ext>
                  </a:extLst>
                </a:gridCol>
              </a:tblGrid>
              <a:tr h="670631">
                <a:tc>
                  <a:txBody>
                    <a:bodyPr/>
                    <a:lstStyle/>
                    <a:p>
                      <a:endParaRPr lang="en-US" dirty="0"/>
                    </a:p>
                  </a:txBody>
                  <a:tcPr/>
                </a:tc>
                <a:tc>
                  <a:txBody>
                    <a:bodyPr/>
                    <a:lstStyle/>
                    <a:p>
                      <a:r>
                        <a:rPr lang="en-US" sz="1800" dirty="0"/>
                        <a:t>emtricitabine + tenofovir disoproxil fumarate</a:t>
                      </a:r>
                      <a:endParaRPr lang="en-US" dirty="0"/>
                    </a:p>
                  </a:txBody>
                  <a:tcPr/>
                </a:tc>
                <a:tc>
                  <a:txBody>
                    <a:bodyPr/>
                    <a:lstStyle/>
                    <a:p>
                      <a:r>
                        <a:rPr lang="en-US" sz="1800" dirty="0"/>
                        <a:t>emtricitabine + tenofovir alafenamide</a:t>
                      </a:r>
                      <a:endParaRPr lang="en-US" dirty="0"/>
                    </a:p>
                  </a:txBody>
                  <a:tcPr/>
                </a:tc>
                <a:tc>
                  <a:txBody>
                    <a:bodyPr/>
                    <a:lstStyle/>
                    <a:p>
                      <a:r>
                        <a:rPr lang="en-US" sz="1800" dirty="0"/>
                        <a:t>cabotegravir</a:t>
                      </a:r>
                      <a:endParaRPr lang="en-US" dirty="0"/>
                    </a:p>
                  </a:txBody>
                  <a:tcPr/>
                </a:tc>
                <a:extLst>
                  <a:ext uri="{0D108BD9-81ED-4DB2-BD59-A6C34878D82A}">
                    <a16:rowId xmlns:a16="http://schemas.microsoft.com/office/drawing/2014/main" val="2130895181"/>
                  </a:ext>
                </a:extLst>
              </a:tr>
              <a:tr h="670631">
                <a:tc>
                  <a:txBody>
                    <a:bodyPr/>
                    <a:lstStyle/>
                    <a:p>
                      <a:r>
                        <a:rPr lang="en-US" dirty="0"/>
                        <a:t>Trade name</a:t>
                      </a:r>
                    </a:p>
                  </a:txBody>
                  <a:tcPr/>
                </a:tc>
                <a:tc>
                  <a:txBody>
                    <a:bodyPr/>
                    <a:lstStyle/>
                    <a:p>
                      <a:r>
                        <a:rPr lang="en-US" dirty="0"/>
                        <a:t>Truvada</a:t>
                      </a:r>
                      <a:r>
                        <a:rPr lang="en-US" baseline="30000" dirty="0"/>
                        <a:t>®</a:t>
                      </a:r>
                      <a:endParaRPr lang="en-US" dirty="0"/>
                    </a:p>
                  </a:txBody>
                  <a:tcPr/>
                </a:tc>
                <a:tc>
                  <a:txBody>
                    <a:bodyPr/>
                    <a:lstStyle/>
                    <a:p>
                      <a:r>
                        <a:rPr lang="en-US" dirty="0" err="1"/>
                        <a:t>Descovy</a:t>
                      </a:r>
                      <a:r>
                        <a:rPr lang="en-US" baseline="30000" dirty="0"/>
                        <a:t>®</a:t>
                      </a:r>
                      <a:endParaRPr lang="en-US" dirty="0"/>
                    </a:p>
                  </a:txBody>
                  <a:tcPr/>
                </a:tc>
                <a:tc>
                  <a:txBody>
                    <a:bodyPr/>
                    <a:lstStyle/>
                    <a:p>
                      <a:r>
                        <a:rPr lang="en-US" sz="1800" dirty="0" err="1"/>
                        <a:t>Apretude</a:t>
                      </a:r>
                      <a:r>
                        <a:rPr lang="en-US" baseline="30000" dirty="0"/>
                        <a:t>®</a:t>
                      </a:r>
                      <a:endParaRPr lang="en-US" dirty="0"/>
                    </a:p>
                  </a:txBody>
                  <a:tcPr/>
                </a:tc>
                <a:extLst>
                  <a:ext uri="{0D108BD9-81ED-4DB2-BD59-A6C34878D82A}">
                    <a16:rowId xmlns:a16="http://schemas.microsoft.com/office/drawing/2014/main" val="4269946910"/>
                  </a:ext>
                </a:extLst>
              </a:tr>
              <a:tr h="670631">
                <a:tc>
                  <a:txBody>
                    <a:bodyPr/>
                    <a:lstStyle/>
                    <a:p>
                      <a:r>
                        <a:rPr lang="en-US" dirty="0"/>
                        <a:t>Administration</a:t>
                      </a:r>
                    </a:p>
                  </a:txBody>
                  <a:tcPr/>
                </a:tc>
                <a:tc>
                  <a:txBody>
                    <a:bodyPr/>
                    <a:lstStyle/>
                    <a:p>
                      <a:r>
                        <a:rPr lang="en-US" dirty="0"/>
                        <a:t>Oral, daily</a:t>
                      </a:r>
                    </a:p>
                  </a:txBody>
                  <a:tcPr/>
                </a:tc>
                <a:tc>
                  <a:txBody>
                    <a:bodyPr/>
                    <a:lstStyle/>
                    <a:p>
                      <a:r>
                        <a:rPr lang="en-US" dirty="0"/>
                        <a:t>Oral, daily</a:t>
                      </a:r>
                    </a:p>
                  </a:txBody>
                  <a:tcPr/>
                </a:tc>
                <a:tc>
                  <a:txBody>
                    <a:bodyPr/>
                    <a:lstStyle/>
                    <a:p>
                      <a:r>
                        <a:rPr lang="en-US" dirty="0"/>
                        <a:t>Extended release injection, every other month</a:t>
                      </a:r>
                    </a:p>
                  </a:txBody>
                  <a:tcPr/>
                </a:tc>
                <a:extLst>
                  <a:ext uri="{0D108BD9-81ED-4DB2-BD59-A6C34878D82A}">
                    <a16:rowId xmlns:a16="http://schemas.microsoft.com/office/drawing/2014/main" val="944192983"/>
                  </a:ext>
                </a:extLst>
              </a:tr>
              <a:tr h="670631">
                <a:tc>
                  <a:txBody>
                    <a:bodyPr/>
                    <a:lstStyle/>
                    <a:p>
                      <a:r>
                        <a:rPr lang="en-US" dirty="0" err="1"/>
                        <a:t>PrEP</a:t>
                      </a:r>
                      <a:r>
                        <a:rPr lang="en-US" dirty="0"/>
                        <a:t> indications (risk factors)</a:t>
                      </a:r>
                    </a:p>
                  </a:txBody>
                  <a:tcPr/>
                </a:tc>
                <a:tc>
                  <a:txBody>
                    <a:bodyPr/>
                    <a:lstStyle/>
                    <a:p>
                      <a:r>
                        <a:rPr lang="en-US" dirty="0"/>
                        <a:t>Sexual transmission</a:t>
                      </a:r>
                    </a:p>
                    <a:p>
                      <a:r>
                        <a:rPr lang="en-US" b="1" dirty="0">
                          <a:solidFill>
                            <a:srgbClr val="FF2F92"/>
                          </a:solidFill>
                        </a:rPr>
                        <a:t>IVDU</a:t>
                      </a:r>
                    </a:p>
                  </a:txBody>
                  <a:tcPr/>
                </a:tc>
                <a:tc>
                  <a:txBody>
                    <a:bodyPr/>
                    <a:lstStyle/>
                    <a:p>
                      <a:r>
                        <a:rPr lang="en-US" dirty="0"/>
                        <a:t>Sexual transmission</a:t>
                      </a:r>
                    </a:p>
                  </a:txBody>
                  <a:tcPr/>
                </a:tc>
                <a:tc>
                  <a:txBody>
                    <a:bodyPr/>
                    <a:lstStyle/>
                    <a:p>
                      <a:r>
                        <a:rPr lang="en-US" dirty="0"/>
                        <a:t>Sexual transmission</a:t>
                      </a:r>
                    </a:p>
                  </a:txBody>
                  <a:tcPr/>
                </a:tc>
                <a:extLst>
                  <a:ext uri="{0D108BD9-81ED-4DB2-BD59-A6C34878D82A}">
                    <a16:rowId xmlns:a16="http://schemas.microsoft.com/office/drawing/2014/main" val="130997674"/>
                  </a:ext>
                </a:extLst>
              </a:tr>
              <a:tr h="670631">
                <a:tc>
                  <a:txBody>
                    <a:bodyPr/>
                    <a:lstStyle/>
                    <a:p>
                      <a:r>
                        <a:rPr lang="en-US" dirty="0"/>
                        <a:t>Efficacy estimate</a:t>
                      </a:r>
                    </a:p>
                  </a:txBody>
                  <a:tcPr/>
                </a:tc>
                <a:tc gridSpan="3">
                  <a:txBody>
                    <a:bodyPr/>
                    <a:lstStyle/>
                    <a:p>
                      <a:r>
                        <a:rPr lang="en-US" dirty="0"/>
                        <a:t>99% risk reduction for sexual transmission (with ideal adherence)</a:t>
                      </a:r>
                    </a:p>
                    <a:p>
                      <a:r>
                        <a:rPr lang="en-US" dirty="0"/>
                        <a:t>74% risk reduction for IVDU transmission (with ideal adherence)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46950097"/>
                  </a:ext>
                </a:extLst>
              </a:tr>
            </a:tbl>
          </a:graphicData>
        </a:graphic>
      </p:graphicFrame>
    </p:spTree>
    <p:extLst>
      <p:ext uri="{BB962C8B-B14F-4D97-AF65-F5344CB8AC3E}">
        <p14:creationId xmlns:p14="http://schemas.microsoft.com/office/powerpoint/2010/main" val="651907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DFBCDB-8C9C-C74A-A857-4DE7D71E5230}"/>
              </a:ext>
            </a:extLst>
          </p:cNvPr>
          <p:cNvSpPr>
            <a:spLocks noGrp="1"/>
          </p:cNvSpPr>
          <p:nvPr>
            <p:ph type="title"/>
          </p:nvPr>
        </p:nvSpPr>
        <p:spPr/>
        <p:txBody>
          <a:bodyPr>
            <a:normAutofit/>
          </a:bodyPr>
          <a:lstStyle/>
          <a:p>
            <a:r>
              <a:rPr lang="en-US" sz="4000" dirty="0">
                <a:latin typeface="+mn-lt"/>
              </a:rPr>
              <a:t>Need: risk mitigation strategies</a:t>
            </a:r>
            <a:endParaRPr lang="en-US" sz="4000" dirty="0">
              <a:latin typeface="+mn-lt"/>
              <a:cs typeface="Calibri" panose="020F0502020204030204"/>
            </a:endParaRPr>
          </a:p>
        </p:txBody>
      </p:sp>
      <p:sp>
        <p:nvSpPr>
          <p:cNvPr id="3" name="Slide Number Placeholder 2">
            <a:extLst>
              <a:ext uri="{FF2B5EF4-FFF2-40B4-BE49-F238E27FC236}">
                <a16:creationId xmlns:a16="http://schemas.microsoft.com/office/drawing/2014/main" id="{82ABFA4A-1DBB-3443-B9D9-A9FF71A80AC3}"/>
              </a:ext>
            </a:extLst>
          </p:cNvPr>
          <p:cNvSpPr>
            <a:spLocks noGrp="1"/>
          </p:cNvSpPr>
          <p:nvPr>
            <p:ph type="sldNum" sz="quarter" idx="12"/>
          </p:nvPr>
        </p:nvSpPr>
        <p:spPr/>
        <p:txBody>
          <a:bodyPr/>
          <a:lstStyle/>
          <a:p>
            <a:fld id="{1C706741-D3A2-4C5F-800E-2CDD5F33C766}" type="slidenum">
              <a:rPr lang="en-US" smtClean="0"/>
              <a:t>63</a:t>
            </a:fld>
            <a:endParaRPr lang="en-US" dirty="0"/>
          </a:p>
        </p:txBody>
      </p:sp>
      <p:graphicFrame>
        <p:nvGraphicFramePr>
          <p:cNvPr id="8" name="Table 7">
            <a:extLst>
              <a:ext uri="{FF2B5EF4-FFF2-40B4-BE49-F238E27FC236}">
                <a16:creationId xmlns:a16="http://schemas.microsoft.com/office/drawing/2014/main" id="{52BA64B5-ADBE-6543-8406-9C9A512DB4F7}"/>
              </a:ext>
            </a:extLst>
          </p:cNvPr>
          <p:cNvGraphicFramePr>
            <a:graphicFrameLocks noGrp="1"/>
          </p:cNvGraphicFramePr>
          <p:nvPr>
            <p:extLst>
              <p:ext uri="{D42A27DB-BD31-4B8C-83A1-F6EECF244321}">
                <p14:modId xmlns:p14="http://schemas.microsoft.com/office/powerpoint/2010/main" val="2690964317"/>
              </p:ext>
            </p:extLst>
          </p:nvPr>
        </p:nvGraphicFramePr>
        <p:xfrm>
          <a:off x="341643" y="2623543"/>
          <a:ext cx="11394831" cy="2966720"/>
        </p:xfrm>
        <a:graphic>
          <a:graphicData uri="http://schemas.openxmlformats.org/drawingml/2006/table">
            <a:tbl>
              <a:tblPr firstRow="1" bandRow="1">
                <a:tableStyleId>{073A0DAA-6AF3-43AB-8588-CEC1D06C72B9}</a:tableStyleId>
              </a:tblPr>
              <a:tblGrid>
                <a:gridCol w="5697416">
                  <a:extLst>
                    <a:ext uri="{9D8B030D-6E8A-4147-A177-3AD203B41FA5}">
                      <a16:colId xmlns:a16="http://schemas.microsoft.com/office/drawing/2014/main" val="1448176604"/>
                    </a:ext>
                  </a:extLst>
                </a:gridCol>
                <a:gridCol w="5697415">
                  <a:extLst>
                    <a:ext uri="{9D8B030D-6E8A-4147-A177-3AD203B41FA5}">
                      <a16:colId xmlns:a16="http://schemas.microsoft.com/office/drawing/2014/main" val="3855311849"/>
                    </a:ext>
                  </a:extLst>
                </a:gridCol>
              </a:tblGrid>
              <a:tr h="370840">
                <a:tc>
                  <a:txBody>
                    <a:bodyPr/>
                    <a:lstStyle/>
                    <a:p>
                      <a:r>
                        <a:rPr lang="en-US" dirty="0"/>
                        <a:t>Coronary Artery Disease</a:t>
                      </a:r>
                    </a:p>
                  </a:txBody>
                  <a:tcPr/>
                </a:tc>
                <a:tc>
                  <a:txBody>
                    <a:bodyPr/>
                    <a:lstStyle/>
                    <a:p>
                      <a:r>
                        <a:rPr lang="en-US" dirty="0"/>
                        <a:t>Substance Use Disorder</a:t>
                      </a:r>
                    </a:p>
                  </a:txBody>
                  <a:tcPr/>
                </a:tc>
                <a:extLst>
                  <a:ext uri="{0D108BD9-81ED-4DB2-BD59-A6C34878D82A}">
                    <a16:rowId xmlns:a16="http://schemas.microsoft.com/office/drawing/2014/main" val="133578638"/>
                  </a:ext>
                </a:extLst>
              </a:tr>
              <a:tr h="370840">
                <a:tc>
                  <a:txBody>
                    <a:bodyPr/>
                    <a:lstStyle/>
                    <a:p>
                      <a:r>
                        <a:rPr lang="en-US" dirty="0"/>
                        <a:t>Decrease tobacco use</a:t>
                      </a:r>
                    </a:p>
                  </a:txBody>
                  <a:tcPr/>
                </a:tc>
                <a:tc>
                  <a:txBody>
                    <a:bodyPr/>
                    <a:lstStyle/>
                    <a:p>
                      <a:r>
                        <a:rPr lang="en-US" dirty="0"/>
                        <a:t>Overdose education and prevention</a:t>
                      </a:r>
                    </a:p>
                  </a:txBody>
                  <a:tcPr/>
                </a:tc>
                <a:extLst>
                  <a:ext uri="{0D108BD9-81ED-4DB2-BD59-A6C34878D82A}">
                    <a16:rowId xmlns:a16="http://schemas.microsoft.com/office/drawing/2014/main" val="3213297627"/>
                  </a:ext>
                </a:extLst>
              </a:tr>
              <a:tr h="370840">
                <a:tc>
                  <a:txBody>
                    <a:bodyPr/>
                    <a:lstStyle/>
                    <a:p>
                      <a:r>
                        <a:rPr lang="en-US" dirty="0"/>
                        <a:t>Diet and exercise</a:t>
                      </a:r>
                    </a:p>
                  </a:txBody>
                  <a:tcPr/>
                </a:tc>
                <a:tc>
                  <a:txBody>
                    <a:bodyPr/>
                    <a:lstStyle/>
                    <a:p>
                      <a:r>
                        <a:rPr lang="en-US" dirty="0"/>
                        <a:t>Naloxone prescription</a:t>
                      </a:r>
                    </a:p>
                  </a:txBody>
                  <a:tcPr/>
                </a:tc>
                <a:extLst>
                  <a:ext uri="{0D108BD9-81ED-4DB2-BD59-A6C34878D82A}">
                    <a16:rowId xmlns:a16="http://schemas.microsoft.com/office/drawing/2014/main" val="3794367092"/>
                  </a:ext>
                </a:extLst>
              </a:tr>
              <a:tr h="370840">
                <a:tc>
                  <a:txBody>
                    <a:bodyPr/>
                    <a:lstStyle/>
                    <a:p>
                      <a:r>
                        <a:rPr lang="en-US" dirty="0"/>
                        <a:t>Treat hypertension, diabetes, hyperlipidemia</a:t>
                      </a:r>
                    </a:p>
                  </a:txBody>
                  <a:tcPr/>
                </a:tc>
                <a:tc>
                  <a:txBody>
                    <a:bodyPr/>
                    <a:lstStyle/>
                    <a:p>
                      <a:r>
                        <a:rPr lang="en-US" dirty="0"/>
                        <a:t>Never use alone</a:t>
                      </a:r>
                    </a:p>
                  </a:txBody>
                  <a:tcPr/>
                </a:tc>
                <a:extLst>
                  <a:ext uri="{0D108BD9-81ED-4DB2-BD59-A6C34878D82A}">
                    <a16:rowId xmlns:a16="http://schemas.microsoft.com/office/drawing/2014/main" val="3522073214"/>
                  </a:ext>
                </a:extLst>
              </a:tr>
              <a:tr h="370840">
                <a:tc>
                  <a:txBody>
                    <a:bodyPr/>
                    <a:lstStyle/>
                    <a:p>
                      <a:r>
                        <a:rPr lang="en-US" dirty="0"/>
                        <a:t>Maybe low-dose aspirin</a:t>
                      </a:r>
                    </a:p>
                  </a:txBody>
                  <a:tcPr/>
                </a:tc>
                <a:tc>
                  <a:txBody>
                    <a:bodyPr/>
                    <a:lstStyle/>
                    <a:p>
                      <a:r>
                        <a:rPr lang="en-US" dirty="0"/>
                        <a:t>Safe injection education</a:t>
                      </a:r>
                    </a:p>
                  </a:txBody>
                  <a:tcPr/>
                </a:tc>
                <a:extLst>
                  <a:ext uri="{0D108BD9-81ED-4DB2-BD59-A6C34878D82A}">
                    <a16:rowId xmlns:a16="http://schemas.microsoft.com/office/drawing/2014/main" val="2881366944"/>
                  </a:ext>
                </a:extLst>
              </a:tr>
              <a:tr h="370840">
                <a:tc>
                  <a:txBody>
                    <a:bodyPr/>
                    <a:lstStyle/>
                    <a:p>
                      <a:r>
                        <a:rPr lang="en-US" dirty="0"/>
                        <a:t>Pacemaker or defibrillator placement in advanced disease</a:t>
                      </a:r>
                    </a:p>
                  </a:txBody>
                  <a:tcPr/>
                </a:tc>
                <a:tc>
                  <a:txBody>
                    <a:bodyPr/>
                    <a:lstStyle/>
                    <a:p>
                      <a:r>
                        <a:rPr lang="en-US" dirty="0"/>
                        <a:t>Syringe exchange resources</a:t>
                      </a:r>
                    </a:p>
                  </a:txBody>
                  <a:tcPr/>
                </a:tc>
                <a:extLst>
                  <a:ext uri="{0D108BD9-81ED-4DB2-BD59-A6C34878D82A}">
                    <a16:rowId xmlns:a16="http://schemas.microsoft.com/office/drawing/2014/main" val="1691556744"/>
                  </a:ext>
                </a:extLst>
              </a:tr>
              <a:tr h="370840">
                <a:tc>
                  <a:txBody>
                    <a:bodyPr/>
                    <a:lstStyle/>
                    <a:p>
                      <a:endParaRPr lang="en-US" dirty="0"/>
                    </a:p>
                  </a:txBody>
                  <a:tcPr/>
                </a:tc>
                <a:tc>
                  <a:txBody>
                    <a:bodyPr/>
                    <a:lstStyle/>
                    <a:p>
                      <a:r>
                        <a:rPr lang="en-US" dirty="0"/>
                        <a:t>Testing for HIV and viral hepatitis</a:t>
                      </a:r>
                    </a:p>
                  </a:txBody>
                  <a:tcPr/>
                </a:tc>
                <a:extLst>
                  <a:ext uri="{0D108BD9-81ED-4DB2-BD59-A6C34878D82A}">
                    <a16:rowId xmlns:a16="http://schemas.microsoft.com/office/drawing/2014/main" val="3564482333"/>
                  </a:ext>
                </a:extLst>
              </a:tr>
              <a:tr h="370840">
                <a:tc>
                  <a:txBody>
                    <a:bodyPr/>
                    <a:lstStyle/>
                    <a:p>
                      <a:endParaRPr lang="en-US" dirty="0"/>
                    </a:p>
                  </a:txBody>
                  <a:tcPr/>
                </a:tc>
                <a:tc>
                  <a:txBody>
                    <a:bodyPr/>
                    <a:lstStyle/>
                    <a:p>
                      <a:r>
                        <a:rPr lang="en-US" dirty="0" err="1"/>
                        <a:t>PrEP</a:t>
                      </a:r>
                      <a:r>
                        <a:rPr lang="en-US" dirty="0"/>
                        <a:t>; vaccination for HAV/HBV</a:t>
                      </a:r>
                    </a:p>
                  </a:txBody>
                  <a:tcPr/>
                </a:tc>
                <a:extLst>
                  <a:ext uri="{0D108BD9-81ED-4DB2-BD59-A6C34878D82A}">
                    <a16:rowId xmlns:a16="http://schemas.microsoft.com/office/drawing/2014/main" val="1338567666"/>
                  </a:ext>
                </a:extLst>
              </a:tr>
            </a:tbl>
          </a:graphicData>
        </a:graphic>
      </p:graphicFrame>
      <p:sp>
        <p:nvSpPr>
          <p:cNvPr id="11" name="TextBox 10">
            <a:extLst>
              <a:ext uri="{FF2B5EF4-FFF2-40B4-BE49-F238E27FC236}">
                <a16:creationId xmlns:a16="http://schemas.microsoft.com/office/drawing/2014/main" id="{6B2B0B97-3D55-FB46-B235-3BB52676C8F4}"/>
              </a:ext>
            </a:extLst>
          </p:cNvPr>
          <p:cNvSpPr txBox="1"/>
          <p:nvPr/>
        </p:nvSpPr>
        <p:spPr>
          <a:xfrm>
            <a:off x="341643" y="1868866"/>
            <a:ext cx="11053187" cy="461665"/>
          </a:xfrm>
          <a:prstGeom prst="rect">
            <a:avLst/>
          </a:prstGeom>
          <a:noFill/>
        </p:spPr>
        <p:txBody>
          <a:bodyPr wrap="square" rtlCol="0">
            <a:spAutoFit/>
          </a:bodyPr>
          <a:lstStyle/>
          <a:p>
            <a:r>
              <a:rPr lang="en-US" sz="2400" b="1" dirty="0"/>
              <a:t>Harm Reduction: practical strategies and steps to reduce negative disease outcomes</a:t>
            </a:r>
          </a:p>
        </p:txBody>
      </p:sp>
    </p:spTree>
    <p:extLst>
      <p:ext uri="{BB962C8B-B14F-4D97-AF65-F5344CB8AC3E}">
        <p14:creationId xmlns:p14="http://schemas.microsoft.com/office/powerpoint/2010/main" val="2134350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A273A9-EF75-6F4C-B984-AE10D760195D}"/>
              </a:ext>
            </a:extLst>
          </p:cNvPr>
          <p:cNvSpPr>
            <a:spLocks noGrp="1"/>
          </p:cNvSpPr>
          <p:nvPr>
            <p:ph type="title"/>
          </p:nvPr>
        </p:nvSpPr>
        <p:spPr/>
        <p:txBody>
          <a:bodyPr>
            <a:normAutofit/>
          </a:bodyPr>
          <a:lstStyle/>
          <a:p>
            <a:r>
              <a:rPr lang="en-US" sz="4000" dirty="0">
                <a:latin typeface="+mn-lt"/>
              </a:rPr>
              <a:t>Need: risk mitigation strategies</a:t>
            </a:r>
            <a:endParaRPr lang="en-US" sz="4000" dirty="0">
              <a:latin typeface="+mn-lt"/>
              <a:cs typeface="Calibri" panose="020F0502020204030204"/>
            </a:endParaRPr>
          </a:p>
        </p:txBody>
      </p:sp>
      <p:sp>
        <p:nvSpPr>
          <p:cNvPr id="7" name="TextBox 6">
            <a:extLst>
              <a:ext uri="{FF2B5EF4-FFF2-40B4-BE49-F238E27FC236}">
                <a16:creationId xmlns:a16="http://schemas.microsoft.com/office/drawing/2014/main" id="{9019C197-1BF9-814A-B74F-C08F17209F7D}"/>
              </a:ext>
            </a:extLst>
          </p:cNvPr>
          <p:cNvSpPr txBox="1"/>
          <p:nvPr/>
        </p:nvSpPr>
        <p:spPr>
          <a:xfrm>
            <a:off x="327260" y="2193053"/>
            <a:ext cx="4938010" cy="3539430"/>
          </a:xfrm>
          <a:prstGeom prst="rect">
            <a:avLst/>
          </a:prstGeom>
          <a:noFill/>
        </p:spPr>
        <p:txBody>
          <a:bodyPr wrap="square" rtlCol="0">
            <a:spAutoFit/>
          </a:bodyPr>
          <a:lstStyle/>
          <a:p>
            <a:r>
              <a:rPr lang="en-US" sz="2400" b="1" dirty="0">
                <a:solidFill>
                  <a:srgbClr val="FF2F92"/>
                </a:solidFill>
              </a:rPr>
              <a:t>Syringe Services Programs:</a:t>
            </a:r>
          </a:p>
          <a:p>
            <a:pPr marL="285750" indent="-285750">
              <a:buFont typeface="Arial" panose="020B0604020202020204" pitchFamily="34" charset="0"/>
              <a:buChar char="•"/>
            </a:pPr>
            <a:r>
              <a:rPr lang="en-US" sz="2000" dirty="0"/>
              <a:t>Studied for decades</a:t>
            </a:r>
          </a:p>
          <a:p>
            <a:pPr marL="285750" indent="-285750">
              <a:buFont typeface="Arial" panose="020B0604020202020204" pitchFamily="34" charset="0"/>
              <a:buChar char="•"/>
            </a:pPr>
            <a:r>
              <a:rPr lang="en-US" sz="2000" dirty="0"/>
              <a:t>Safe, effective, cost saving</a:t>
            </a:r>
          </a:p>
          <a:p>
            <a:pPr marL="285750" indent="-285750">
              <a:buFont typeface="Arial" panose="020B0604020202020204" pitchFamily="34" charset="0"/>
              <a:buChar char="•"/>
            </a:pPr>
            <a:r>
              <a:rPr lang="en-US" sz="2000" dirty="0"/>
              <a:t>DO NOT</a:t>
            </a:r>
            <a:r>
              <a:rPr lang="en-US" sz="2000" dirty="0">
                <a:solidFill>
                  <a:srgbClr val="FF2F92"/>
                </a:solidFill>
              </a:rPr>
              <a:t> </a:t>
            </a:r>
            <a:r>
              <a:rPr lang="en-US" sz="2000" dirty="0"/>
              <a:t>increase crime or illicit drug use</a:t>
            </a:r>
          </a:p>
          <a:p>
            <a:pPr marL="285750" indent="-285750">
              <a:buFont typeface="Arial" panose="020B0604020202020204" pitchFamily="34" charset="0"/>
              <a:buChar char="•"/>
            </a:pPr>
            <a:r>
              <a:rPr lang="en-US" sz="2000" dirty="0"/>
              <a:t>Reduce transmission of infection</a:t>
            </a:r>
          </a:p>
          <a:p>
            <a:pPr marL="285750" indent="-285750">
              <a:buFont typeface="Arial" panose="020B0604020202020204" pitchFamily="34" charset="0"/>
              <a:buChar char="•"/>
            </a:pPr>
            <a:r>
              <a:rPr lang="en-US" sz="2000" dirty="0"/>
              <a:t>Increase engagement in SUD treatment</a:t>
            </a:r>
          </a:p>
          <a:p>
            <a:pPr marL="742950" lvl="1" indent="-285750">
              <a:buFont typeface="Arial" panose="020B0604020202020204" pitchFamily="34" charset="0"/>
              <a:buChar char="•"/>
            </a:pPr>
            <a:r>
              <a:rPr lang="en-US" sz="2000" dirty="0"/>
              <a:t>SSP participants are 5x more likely to enter treatment and 3x more likely to stop using drugs</a:t>
            </a:r>
          </a:p>
          <a:p>
            <a:pPr marL="285750" indent="-285750">
              <a:buFont typeface="Arial" panose="020B0604020202020204" pitchFamily="34" charset="0"/>
              <a:buChar char="•"/>
            </a:pPr>
            <a:r>
              <a:rPr lang="en-US" sz="2000" dirty="0"/>
              <a:t>Protect the public and first responders by decreasing risk of needle stick exposures</a:t>
            </a:r>
          </a:p>
        </p:txBody>
      </p:sp>
      <p:pic>
        <p:nvPicPr>
          <p:cNvPr id="3" name="Picture 2">
            <a:extLst>
              <a:ext uri="{FF2B5EF4-FFF2-40B4-BE49-F238E27FC236}">
                <a16:creationId xmlns:a16="http://schemas.microsoft.com/office/drawing/2014/main" id="{8AA19172-C2DA-8A42-B482-B67432A7897D}"/>
              </a:ext>
            </a:extLst>
          </p:cNvPr>
          <p:cNvPicPr>
            <a:picLocks noChangeAspect="1"/>
          </p:cNvPicPr>
          <p:nvPr/>
        </p:nvPicPr>
        <p:blipFill>
          <a:blip r:embed="rId3"/>
          <a:stretch>
            <a:fillRect/>
          </a:stretch>
        </p:blipFill>
        <p:spPr>
          <a:xfrm>
            <a:off x="5129750" y="2193053"/>
            <a:ext cx="6728319" cy="38290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BF72A65-CF4C-0745-9E4E-0FBC82D70126}"/>
              </a:ext>
            </a:extLst>
          </p:cNvPr>
          <p:cNvSpPr txBox="1"/>
          <p:nvPr/>
        </p:nvSpPr>
        <p:spPr>
          <a:xfrm>
            <a:off x="22860" y="6534388"/>
            <a:ext cx="4480560" cy="276999"/>
          </a:xfrm>
          <a:prstGeom prst="rect">
            <a:avLst/>
          </a:prstGeom>
          <a:noFill/>
        </p:spPr>
        <p:txBody>
          <a:bodyPr wrap="square" rtlCol="0">
            <a:spAutoFit/>
          </a:bodyPr>
          <a:lstStyle/>
          <a:p>
            <a:r>
              <a:rPr lang="en-US" sz="1200" dirty="0"/>
              <a:t>https://</a:t>
            </a:r>
            <a:r>
              <a:rPr lang="en-US" sz="1200" dirty="0" err="1"/>
              <a:t>www.cdc.gov</a:t>
            </a:r>
            <a:r>
              <a:rPr lang="en-US" sz="1200" dirty="0"/>
              <a:t>/</a:t>
            </a:r>
            <a:r>
              <a:rPr lang="en-US" sz="1200" dirty="0" err="1"/>
              <a:t>ssp</a:t>
            </a:r>
            <a:r>
              <a:rPr lang="en-US" sz="1200" dirty="0"/>
              <a:t>/</a:t>
            </a:r>
            <a:r>
              <a:rPr lang="en-US" sz="1200" dirty="0" err="1"/>
              <a:t>index.html</a:t>
            </a:r>
            <a:endParaRPr lang="en-US" sz="1200" dirty="0"/>
          </a:p>
        </p:txBody>
      </p:sp>
    </p:spTree>
    <p:extLst>
      <p:ext uri="{BB962C8B-B14F-4D97-AF65-F5344CB8AC3E}">
        <p14:creationId xmlns:p14="http://schemas.microsoft.com/office/powerpoint/2010/main" val="370376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A273A9-EF75-6F4C-B984-AE10D760195D}"/>
              </a:ext>
            </a:extLst>
          </p:cNvPr>
          <p:cNvSpPr>
            <a:spLocks noGrp="1"/>
          </p:cNvSpPr>
          <p:nvPr>
            <p:ph type="title"/>
          </p:nvPr>
        </p:nvSpPr>
        <p:spPr/>
        <p:txBody>
          <a:bodyPr>
            <a:normAutofit/>
          </a:bodyPr>
          <a:lstStyle/>
          <a:p>
            <a:r>
              <a:rPr lang="en-US" sz="4000" dirty="0">
                <a:latin typeface="+mn-lt"/>
              </a:rPr>
              <a:t>Need: risk mitigation strategies</a:t>
            </a:r>
            <a:endParaRPr lang="en-US" sz="4000" dirty="0">
              <a:latin typeface="+mn-lt"/>
              <a:cs typeface="Calibri" panose="020F0502020204030204"/>
            </a:endParaRPr>
          </a:p>
        </p:txBody>
      </p:sp>
      <p:pic>
        <p:nvPicPr>
          <p:cNvPr id="3" name="Picture 2">
            <a:extLst>
              <a:ext uri="{FF2B5EF4-FFF2-40B4-BE49-F238E27FC236}">
                <a16:creationId xmlns:a16="http://schemas.microsoft.com/office/drawing/2014/main" id="{16EAD3D3-9258-6945-9F8A-AEEB09640FBC}"/>
              </a:ext>
            </a:extLst>
          </p:cNvPr>
          <p:cNvPicPr>
            <a:picLocks noChangeAspect="1"/>
          </p:cNvPicPr>
          <p:nvPr/>
        </p:nvPicPr>
        <p:blipFill>
          <a:blip r:embed="rId3"/>
          <a:stretch>
            <a:fillRect/>
          </a:stretch>
        </p:blipFill>
        <p:spPr>
          <a:xfrm>
            <a:off x="151450" y="2685260"/>
            <a:ext cx="11888473" cy="3311160"/>
          </a:xfrm>
          <a:prstGeom prst="rect">
            <a:avLst/>
          </a:prstGeom>
        </p:spPr>
      </p:pic>
      <p:sp>
        <p:nvSpPr>
          <p:cNvPr id="5" name="TextBox 4">
            <a:extLst>
              <a:ext uri="{FF2B5EF4-FFF2-40B4-BE49-F238E27FC236}">
                <a16:creationId xmlns:a16="http://schemas.microsoft.com/office/drawing/2014/main" id="{67179EF5-26D2-5A4A-A790-1D923BB8ADD8}"/>
              </a:ext>
            </a:extLst>
          </p:cNvPr>
          <p:cNvSpPr txBox="1"/>
          <p:nvPr/>
        </p:nvSpPr>
        <p:spPr>
          <a:xfrm>
            <a:off x="1409075" y="1922545"/>
            <a:ext cx="9458794" cy="461665"/>
          </a:xfrm>
          <a:prstGeom prst="rect">
            <a:avLst/>
          </a:prstGeom>
          <a:noFill/>
        </p:spPr>
        <p:txBody>
          <a:bodyPr wrap="square" rtlCol="0">
            <a:spAutoFit/>
          </a:bodyPr>
          <a:lstStyle/>
          <a:p>
            <a:pPr algn="ctr"/>
            <a:r>
              <a:rPr lang="en-US" sz="2400" b="1" dirty="0">
                <a:solidFill>
                  <a:srgbClr val="FF2F92"/>
                </a:solidFill>
              </a:rPr>
              <a:t>SSPS IN TENNESSEE</a:t>
            </a:r>
          </a:p>
        </p:txBody>
      </p:sp>
      <p:sp>
        <p:nvSpPr>
          <p:cNvPr id="8" name="Rectangle 7">
            <a:extLst>
              <a:ext uri="{FF2B5EF4-FFF2-40B4-BE49-F238E27FC236}">
                <a16:creationId xmlns:a16="http://schemas.microsoft.com/office/drawing/2014/main" id="{01EC3BC4-ABD0-D14F-851C-BFFFD138E837}"/>
              </a:ext>
            </a:extLst>
          </p:cNvPr>
          <p:cNvSpPr/>
          <p:nvPr/>
        </p:nvSpPr>
        <p:spPr>
          <a:xfrm>
            <a:off x="-313" y="6457890"/>
            <a:ext cx="12192000" cy="400110"/>
          </a:xfrm>
          <a:prstGeom prst="rect">
            <a:avLst/>
          </a:prstGeom>
        </p:spPr>
        <p:txBody>
          <a:bodyPr wrap="square">
            <a:spAutoFit/>
          </a:bodyPr>
          <a:lstStyle/>
          <a:p>
            <a:r>
              <a:rPr lang="en-US" sz="1000" dirty="0">
                <a:latin typeface="Century Gothic" panose="020B0502020202020204" pitchFamily="34" charset="0"/>
              </a:rPr>
              <a:t>https://</a:t>
            </a:r>
            <a:r>
              <a:rPr lang="en-US" sz="1000" dirty="0" err="1">
                <a:latin typeface="Century Gothic" panose="020B0502020202020204" pitchFamily="34" charset="0"/>
              </a:rPr>
              <a:t>www.tn.gov</a:t>
            </a:r>
            <a:r>
              <a:rPr lang="en-US" sz="1000" dirty="0">
                <a:latin typeface="Century Gothic" panose="020B0502020202020204" pitchFamily="34" charset="0"/>
              </a:rPr>
              <a:t>/health/health-program-areas/</a:t>
            </a:r>
            <a:r>
              <a:rPr lang="en-US" sz="1000" dirty="0" err="1">
                <a:latin typeface="Century Gothic" panose="020B0502020202020204" pitchFamily="34" charset="0"/>
              </a:rPr>
              <a:t>std</a:t>
            </a:r>
            <a:r>
              <a:rPr lang="en-US" sz="1000" dirty="0">
                <a:latin typeface="Century Gothic" panose="020B0502020202020204" pitchFamily="34" charset="0"/>
              </a:rPr>
              <a:t>/</a:t>
            </a:r>
            <a:r>
              <a:rPr lang="en-US" sz="1000" dirty="0" err="1">
                <a:latin typeface="Century Gothic" panose="020B0502020202020204" pitchFamily="34" charset="0"/>
              </a:rPr>
              <a:t>std</a:t>
            </a:r>
            <a:r>
              <a:rPr lang="en-US" sz="1000" dirty="0">
                <a:latin typeface="Century Gothic" panose="020B0502020202020204" pitchFamily="34" charset="0"/>
              </a:rPr>
              <a:t>/syringe-services-</a:t>
            </a:r>
            <a:r>
              <a:rPr lang="en-US" sz="1000" dirty="0" err="1">
                <a:latin typeface="Century Gothic" panose="020B0502020202020204" pitchFamily="34" charset="0"/>
              </a:rPr>
              <a:t>program.html</a:t>
            </a:r>
            <a:r>
              <a:rPr lang="en-US" sz="1000" dirty="0">
                <a:latin typeface="Century Gothic" panose="020B0502020202020204" pitchFamily="34" charset="0"/>
              </a:rPr>
              <a:t>#:~:text=Syringe%20Services%20Programs%20(SSPs)%20provide,referrals%20to%20substance%20use%20disorder</a:t>
            </a:r>
          </a:p>
        </p:txBody>
      </p:sp>
    </p:spTree>
    <p:extLst>
      <p:ext uri="{BB962C8B-B14F-4D97-AF65-F5344CB8AC3E}">
        <p14:creationId xmlns:p14="http://schemas.microsoft.com/office/powerpoint/2010/main" val="1386867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E930C-1616-A145-BCBB-83A106566A1A}"/>
              </a:ext>
            </a:extLst>
          </p:cNvPr>
          <p:cNvPicPr>
            <a:picLocks noChangeAspect="1"/>
          </p:cNvPicPr>
          <p:nvPr/>
        </p:nvPicPr>
        <p:blipFill rotWithShape="1">
          <a:blip r:embed="rId2"/>
          <a:srcRect l="31360"/>
          <a:stretch/>
        </p:blipFill>
        <p:spPr>
          <a:xfrm>
            <a:off x="11106663" y="2934787"/>
            <a:ext cx="914570" cy="914400"/>
          </a:xfrm>
          <a:prstGeom prst="ellipse">
            <a:avLst/>
          </a:prstGeom>
          <a:ln w="25400">
            <a:solidFill>
              <a:schemeClr val="tx1"/>
            </a:solidFill>
          </a:ln>
        </p:spPr>
      </p:pic>
      <p:pic>
        <p:nvPicPr>
          <p:cNvPr id="3" name="Picture 2">
            <a:extLst>
              <a:ext uri="{FF2B5EF4-FFF2-40B4-BE49-F238E27FC236}">
                <a16:creationId xmlns:a16="http://schemas.microsoft.com/office/drawing/2014/main" id="{37E54B95-2DB7-D444-B466-EE00883C68FA}"/>
              </a:ext>
            </a:extLst>
          </p:cNvPr>
          <p:cNvPicPr>
            <a:picLocks noChangeAspect="1"/>
          </p:cNvPicPr>
          <p:nvPr/>
        </p:nvPicPr>
        <p:blipFill rotWithShape="1">
          <a:blip r:embed="rId3"/>
          <a:srcRect t="9078"/>
          <a:stretch/>
        </p:blipFill>
        <p:spPr>
          <a:xfrm>
            <a:off x="10039555" y="2698167"/>
            <a:ext cx="914074" cy="914400"/>
          </a:xfrm>
          <a:prstGeom prst="ellipse">
            <a:avLst/>
          </a:prstGeom>
          <a:ln w="25400">
            <a:solidFill>
              <a:schemeClr val="tx1"/>
            </a:solidFill>
          </a:ln>
        </p:spPr>
      </p:pic>
      <p:pic>
        <p:nvPicPr>
          <p:cNvPr id="4" name="Picture 3">
            <a:extLst>
              <a:ext uri="{FF2B5EF4-FFF2-40B4-BE49-F238E27FC236}">
                <a16:creationId xmlns:a16="http://schemas.microsoft.com/office/drawing/2014/main" id="{91A7979D-E2E0-9447-BA91-156C81730EA1}"/>
              </a:ext>
            </a:extLst>
          </p:cNvPr>
          <p:cNvPicPr>
            <a:picLocks noChangeAspect="1"/>
          </p:cNvPicPr>
          <p:nvPr/>
        </p:nvPicPr>
        <p:blipFill rotWithShape="1">
          <a:blip r:embed="rId4"/>
          <a:srcRect l="11094" t="10570" r="27360" b="3934"/>
          <a:stretch/>
        </p:blipFill>
        <p:spPr>
          <a:xfrm>
            <a:off x="10640231" y="2214694"/>
            <a:ext cx="915101" cy="914400"/>
          </a:xfrm>
          <a:prstGeom prst="ellipse">
            <a:avLst/>
          </a:prstGeom>
          <a:ln w="25400">
            <a:solidFill>
              <a:schemeClr val="tx1"/>
            </a:solidFill>
          </a:ln>
        </p:spPr>
      </p:pic>
      <p:pic>
        <p:nvPicPr>
          <p:cNvPr id="5" name="Picture 4">
            <a:extLst>
              <a:ext uri="{FF2B5EF4-FFF2-40B4-BE49-F238E27FC236}">
                <a16:creationId xmlns:a16="http://schemas.microsoft.com/office/drawing/2014/main" id="{133D3ED4-6446-2540-9AEC-EEC8A2441E9C}"/>
              </a:ext>
            </a:extLst>
          </p:cNvPr>
          <p:cNvPicPr>
            <a:picLocks noChangeAspect="1"/>
          </p:cNvPicPr>
          <p:nvPr/>
        </p:nvPicPr>
        <p:blipFill rotWithShape="1">
          <a:blip r:embed="rId5"/>
          <a:srcRect l="3015" t="13825" r="3178" b="5206"/>
          <a:stretch/>
        </p:blipFill>
        <p:spPr>
          <a:xfrm>
            <a:off x="10563705" y="4707002"/>
            <a:ext cx="914400" cy="914400"/>
          </a:xfrm>
          <a:prstGeom prst="ellipse">
            <a:avLst/>
          </a:prstGeom>
          <a:ln w="25400">
            <a:solidFill>
              <a:schemeClr val="tx1"/>
            </a:solidFill>
          </a:ln>
        </p:spPr>
      </p:pic>
      <p:pic>
        <p:nvPicPr>
          <p:cNvPr id="6" name="Picture 5">
            <a:extLst>
              <a:ext uri="{FF2B5EF4-FFF2-40B4-BE49-F238E27FC236}">
                <a16:creationId xmlns:a16="http://schemas.microsoft.com/office/drawing/2014/main" id="{7AD39918-E1A0-BB45-8922-CA76C76B9496}"/>
              </a:ext>
            </a:extLst>
          </p:cNvPr>
          <p:cNvPicPr>
            <a:picLocks noChangeAspect="1"/>
          </p:cNvPicPr>
          <p:nvPr/>
        </p:nvPicPr>
        <p:blipFill rotWithShape="1">
          <a:blip r:embed="rId6"/>
          <a:srcRect l="11329" t="4366" r="13384" b="11687"/>
          <a:stretch/>
        </p:blipFill>
        <p:spPr>
          <a:xfrm>
            <a:off x="10496429" y="3426978"/>
            <a:ext cx="914400" cy="914400"/>
          </a:xfrm>
          <a:prstGeom prst="ellipse">
            <a:avLst/>
          </a:prstGeom>
          <a:ln w="25400">
            <a:solidFill>
              <a:schemeClr val="tx1"/>
            </a:solidFill>
          </a:ln>
        </p:spPr>
      </p:pic>
      <p:pic>
        <p:nvPicPr>
          <p:cNvPr id="7" name="Picture 6">
            <a:extLst>
              <a:ext uri="{FF2B5EF4-FFF2-40B4-BE49-F238E27FC236}">
                <a16:creationId xmlns:a16="http://schemas.microsoft.com/office/drawing/2014/main" id="{74921FF8-58D1-7B4C-A41A-B61D31732AA8}"/>
              </a:ext>
            </a:extLst>
          </p:cNvPr>
          <p:cNvPicPr>
            <a:picLocks noChangeAspect="1"/>
          </p:cNvPicPr>
          <p:nvPr/>
        </p:nvPicPr>
        <p:blipFill rotWithShape="1">
          <a:blip r:embed="rId7"/>
          <a:srcRect l="12858" t="9162" r="7601" b="8915"/>
          <a:stretch/>
        </p:blipFill>
        <p:spPr>
          <a:xfrm>
            <a:off x="11004745" y="4031999"/>
            <a:ext cx="912386" cy="914400"/>
          </a:xfrm>
          <a:prstGeom prst="ellipse">
            <a:avLst/>
          </a:prstGeom>
          <a:ln w="25400">
            <a:solidFill>
              <a:schemeClr val="tx1"/>
            </a:solidFill>
          </a:ln>
        </p:spPr>
      </p:pic>
      <p:pic>
        <p:nvPicPr>
          <p:cNvPr id="8" name="Picture 7">
            <a:extLst>
              <a:ext uri="{FF2B5EF4-FFF2-40B4-BE49-F238E27FC236}">
                <a16:creationId xmlns:a16="http://schemas.microsoft.com/office/drawing/2014/main" id="{A4A861FA-CABA-3540-9875-732828CE2BB5}"/>
              </a:ext>
            </a:extLst>
          </p:cNvPr>
          <p:cNvPicPr>
            <a:picLocks noChangeAspect="1"/>
          </p:cNvPicPr>
          <p:nvPr/>
        </p:nvPicPr>
        <p:blipFill rotWithShape="1">
          <a:blip r:embed="rId8"/>
          <a:srcRect l="2929" t="13107" b="10277"/>
          <a:stretch/>
        </p:blipFill>
        <p:spPr>
          <a:xfrm>
            <a:off x="9663493" y="4287570"/>
            <a:ext cx="915624" cy="914400"/>
          </a:xfrm>
          <a:prstGeom prst="ellipse">
            <a:avLst/>
          </a:prstGeom>
          <a:ln w="25400">
            <a:solidFill>
              <a:schemeClr val="tx1"/>
            </a:solidFill>
          </a:ln>
        </p:spPr>
      </p:pic>
      <p:pic>
        <p:nvPicPr>
          <p:cNvPr id="9" name="Picture 8">
            <a:extLst>
              <a:ext uri="{FF2B5EF4-FFF2-40B4-BE49-F238E27FC236}">
                <a16:creationId xmlns:a16="http://schemas.microsoft.com/office/drawing/2014/main" id="{100C61EE-FA05-0E4E-9153-02DE976B7BB9}"/>
              </a:ext>
            </a:extLst>
          </p:cNvPr>
          <p:cNvPicPr>
            <a:picLocks noChangeAspect="1"/>
          </p:cNvPicPr>
          <p:nvPr/>
        </p:nvPicPr>
        <p:blipFill rotWithShape="1">
          <a:blip r:embed="rId2"/>
          <a:srcRect l="31360"/>
          <a:stretch/>
        </p:blipFill>
        <p:spPr>
          <a:xfrm>
            <a:off x="9771744" y="5250142"/>
            <a:ext cx="914570" cy="914400"/>
          </a:xfrm>
          <a:prstGeom prst="ellipse">
            <a:avLst/>
          </a:prstGeom>
          <a:ln w="25400">
            <a:solidFill>
              <a:schemeClr val="tx1"/>
            </a:solidFill>
          </a:ln>
        </p:spPr>
      </p:pic>
      <p:pic>
        <p:nvPicPr>
          <p:cNvPr id="10" name="Picture 9">
            <a:extLst>
              <a:ext uri="{FF2B5EF4-FFF2-40B4-BE49-F238E27FC236}">
                <a16:creationId xmlns:a16="http://schemas.microsoft.com/office/drawing/2014/main" id="{525432F7-2933-C14B-9E3F-5D637AC25365}"/>
              </a:ext>
            </a:extLst>
          </p:cNvPr>
          <p:cNvPicPr>
            <a:picLocks noChangeAspect="1"/>
          </p:cNvPicPr>
          <p:nvPr/>
        </p:nvPicPr>
        <p:blipFill rotWithShape="1">
          <a:blip r:embed="rId3"/>
          <a:srcRect t="9078"/>
          <a:stretch/>
        </p:blipFill>
        <p:spPr>
          <a:xfrm>
            <a:off x="8549355" y="1175955"/>
            <a:ext cx="914074" cy="914400"/>
          </a:xfrm>
          <a:prstGeom prst="ellipse">
            <a:avLst/>
          </a:prstGeom>
          <a:ln w="25400">
            <a:solidFill>
              <a:schemeClr val="tx1"/>
            </a:solidFill>
          </a:ln>
        </p:spPr>
      </p:pic>
      <p:pic>
        <p:nvPicPr>
          <p:cNvPr id="11" name="Picture 10">
            <a:extLst>
              <a:ext uri="{FF2B5EF4-FFF2-40B4-BE49-F238E27FC236}">
                <a16:creationId xmlns:a16="http://schemas.microsoft.com/office/drawing/2014/main" id="{D8A27BD6-3168-BD4E-B840-638EBA706BDA}"/>
              </a:ext>
            </a:extLst>
          </p:cNvPr>
          <p:cNvPicPr>
            <a:picLocks noChangeAspect="1"/>
          </p:cNvPicPr>
          <p:nvPr/>
        </p:nvPicPr>
        <p:blipFill rotWithShape="1">
          <a:blip r:embed="rId4"/>
          <a:srcRect l="11094" t="10570" r="27360" b="3934"/>
          <a:stretch/>
        </p:blipFill>
        <p:spPr>
          <a:xfrm>
            <a:off x="8643829" y="4638130"/>
            <a:ext cx="915101" cy="914400"/>
          </a:xfrm>
          <a:prstGeom prst="ellipse">
            <a:avLst/>
          </a:prstGeom>
          <a:ln w="25400">
            <a:solidFill>
              <a:schemeClr val="tx1"/>
            </a:solidFill>
          </a:ln>
        </p:spPr>
      </p:pic>
      <p:pic>
        <p:nvPicPr>
          <p:cNvPr id="12" name="Picture 11">
            <a:extLst>
              <a:ext uri="{FF2B5EF4-FFF2-40B4-BE49-F238E27FC236}">
                <a16:creationId xmlns:a16="http://schemas.microsoft.com/office/drawing/2014/main" id="{A4BC5683-BDDF-B64C-B00C-C9D434268064}"/>
              </a:ext>
            </a:extLst>
          </p:cNvPr>
          <p:cNvPicPr>
            <a:picLocks noChangeAspect="1"/>
          </p:cNvPicPr>
          <p:nvPr/>
        </p:nvPicPr>
        <p:blipFill rotWithShape="1">
          <a:blip r:embed="rId5"/>
          <a:srcRect l="3015" t="13825" r="3178" b="5206"/>
          <a:stretch/>
        </p:blipFill>
        <p:spPr>
          <a:xfrm>
            <a:off x="9151176" y="547053"/>
            <a:ext cx="914400" cy="914400"/>
          </a:xfrm>
          <a:prstGeom prst="ellipse">
            <a:avLst/>
          </a:prstGeom>
          <a:ln w="25400">
            <a:solidFill>
              <a:schemeClr val="tx1"/>
            </a:solidFill>
          </a:ln>
        </p:spPr>
      </p:pic>
      <p:pic>
        <p:nvPicPr>
          <p:cNvPr id="13" name="Picture 12">
            <a:extLst>
              <a:ext uri="{FF2B5EF4-FFF2-40B4-BE49-F238E27FC236}">
                <a16:creationId xmlns:a16="http://schemas.microsoft.com/office/drawing/2014/main" id="{B5C92D67-EC40-794B-993B-72C30A281417}"/>
              </a:ext>
            </a:extLst>
          </p:cNvPr>
          <p:cNvPicPr>
            <a:picLocks noChangeAspect="1"/>
          </p:cNvPicPr>
          <p:nvPr/>
        </p:nvPicPr>
        <p:blipFill rotWithShape="1">
          <a:blip r:embed="rId6"/>
          <a:srcRect l="11329" t="4366" r="13384" b="11687"/>
          <a:stretch/>
        </p:blipFill>
        <p:spPr>
          <a:xfrm>
            <a:off x="10793332" y="1202228"/>
            <a:ext cx="914400" cy="914400"/>
          </a:xfrm>
          <a:prstGeom prst="ellipse">
            <a:avLst/>
          </a:prstGeom>
          <a:ln w="25400">
            <a:solidFill>
              <a:schemeClr val="tx1"/>
            </a:solidFill>
          </a:ln>
        </p:spPr>
      </p:pic>
      <p:pic>
        <p:nvPicPr>
          <p:cNvPr id="14" name="Picture 13">
            <a:extLst>
              <a:ext uri="{FF2B5EF4-FFF2-40B4-BE49-F238E27FC236}">
                <a16:creationId xmlns:a16="http://schemas.microsoft.com/office/drawing/2014/main" id="{5E2A7DF4-C4FC-904E-9B22-CDF944DC4DAF}"/>
              </a:ext>
            </a:extLst>
          </p:cNvPr>
          <p:cNvPicPr>
            <a:picLocks noChangeAspect="1"/>
          </p:cNvPicPr>
          <p:nvPr/>
        </p:nvPicPr>
        <p:blipFill rotWithShape="1">
          <a:blip r:embed="rId7"/>
          <a:srcRect l="12858" t="9162" r="7601" b="8915"/>
          <a:stretch/>
        </p:blipFill>
        <p:spPr>
          <a:xfrm>
            <a:off x="9463429" y="1540361"/>
            <a:ext cx="912386" cy="914400"/>
          </a:xfrm>
          <a:prstGeom prst="ellipse">
            <a:avLst/>
          </a:prstGeom>
          <a:ln w="25400">
            <a:solidFill>
              <a:schemeClr val="tx1"/>
            </a:solidFill>
          </a:ln>
        </p:spPr>
      </p:pic>
      <p:pic>
        <p:nvPicPr>
          <p:cNvPr id="15" name="Picture 14">
            <a:extLst>
              <a:ext uri="{FF2B5EF4-FFF2-40B4-BE49-F238E27FC236}">
                <a16:creationId xmlns:a16="http://schemas.microsoft.com/office/drawing/2014/main" id="{13ED93A3-1A16-B345-A830-309F8A2F5E32}"/>
              </a:ext>
            </a:extLst>
          </p:cNvPr>
          <p:cNvPicPr>
            <a:picLocks noChangeAspect="1"/>
          </p:cNvPicPr>
          <p:nvPr/>
        </p:nvPicPr>
        <p:blipFill rotWithShape="1">
          <a:blip r:embed="rId8"/>
          <a:srcRect l="2929" t="13107" b="10277"/>
          <a:stretch/>
        </p:blipFill>
        <p:spPr>
          <a:xfrm>
            <a:off x="4350996" y="5251525"/>
            <a:ext cx="915624" cy="914400"/>
          </a:xfrm>
          <a:prstGeom prst="ellipse">
            <a:avLst/>
          </a:prstGeom>
          <a:ln w="25400">
            <a:solidFill>
              <a:schemeClr val="tx1"/>
            </a:solidFill>
          </a:ln>
        </p:spPr>
      </p:pic>
      <p:pic>
        <p:nvPicPr>
          <p:cNvPr id="16" name="Picture 15">
            <a:extLst>
              <a:ext uri="{FF2B5EF4-FFF2-40B4-BE49-F238E27FC236}">
                <a16:creationId xmlns:a16="http://schemas.microsoft.com/office/drawing/2014/main" id="{3D03751E-B138-7644-93EA-CF76499E0C31}"/>
              </a:ext>
            </a:extLst>
          </p:cNvPr>
          <p:cNvPicPr>
            <a:picLocks noChangeAspect="1"/>
          </p:cNvPicPr>
          <p:nvPr/>
        </p:nvPicPr>
        <p:blipFill rotWithShape="1">
          <a:blip r:embed="rId2"/>
          <a:srcRect l="31360"/>
          <a:stretch/>
        </p:blipFill>
        <p:spPr>
          <a:xfrm>
            <a:off x="8969890" y="2058785"/>
            <a:ext cx="914570" cy="914400"/>
          </a:xfrm>
          <a:prstGeom prst="ellipse">
            <a:avLst/>
          </a:prstGeom>
          <a:ln w="25400">
            <a:solidFill>
              <a:schemeClr val="tx1"/>
            </a:solidFill>
          </a:ln>
        </p:spPr>
      </p:pic>
      <p:pic>
        <p:nvPicPr>
          <p:cNvPr id="17" name="Picture 16">
            <a:extLst>
              <a:ext uri="{FF2B5EF4-FFF2-40B4-BE49-F238E27FC236}">
                <a16:creationId xmlns:a16="http://schemas.microsoft.com/office/drawing/2014/main" id="{09EEC552-B5A2-AA41-B257-2AF221BC221D}"/>
              </a:ext>
            </a:extLst>
          </p:cNvPr>
          <p:cNvPicPr>
            <a:picLocks noChangeAspect="1"/>
          </p:cNvPicPr>
          <p:nvPr/>
        </p:nvPicPr>
        <p:blipFill rotWithShape="1">
          <a:blip r:embed="rId3"/>
          <a:srcRect t="9078"/>
          <a:stretch/>
        </p:blipFill>
        <p:spPr>
          <a:xfrm>
            <a:off x="3582533" y="5098799"/>
            <a:ext cx="914074" cy="914400"/>
          </a:xfrm>
          <a:prstGeom prst="ellipse">
            <a:avLst/>
          </a:prstGeom>
          <a:ln w="25400">
            <a:solidFill>
              <a:schemeClr val="tx1"/>
            </a:solidFill>
          </a:ln>
        </p:spPr>
      </p:pic>
      <p:pic>
        <p:nvPicPr>
          <p:cNvPr id="18" name="Picture 17">
            <a:extLst>
              <a:ext uri="{FF2B5EF4-FFF2-40B4-BE49-F238E27FC236}">
                <a16:creationId xmlns:a16="http://schemas.microsoft.com/office/drawing/2014/main" id="{2DBC577B-5BD2-BB43-8A83-82F3CC6D0220}"/>
              </a:ext>
            </a:extLst>
          </p:cNvPr>
          <p:cNvPicPr>
            <a:picLocks noChangeAspect="1"/>
          </p:cNvPicPr>
          <p:nvPr/>
        </p:nvPicPr>
        <p:blipFill rotWithShape="1">
          <a:blip r:embed="rId4"/>
          <a:srcRect l="11094" t="10570" r="27360" b="3934"/>
          <a:stretch/>
        </p:blipFill>
        <p:spPr>
          <a:xfrm>
            <a:off x="10014048" y="937020"/>
            <a:ext cx="915101" cy="914400"/>
          </a:xfrm>
          <a:prstGeom prst="ellipse">
            <a:avLst/>
          </a:prstGeom>
          <a:ln w="25400">
            <a:solidFill>
              <a:schemeClr val="tx1"/>
            </a:solidFill>
          </a:ln>
        </p:spPr>
      </p:pic>
      <p:pic>
        <p:nvPicPr>
          <p:cNvPr id="19" name="Picture 18">
            <a:extLst>
              <a:ext uri="{FF2B5EF4-FFF2-40B4-BE49-F238E27FC236}">
                <a16:creationId xmlns:a16="http://schemas.microsoft.com/office/drawing/2014/main" id="{008FCDCB-BD5C-6F4E-A3C5-9579DE955D1B}"/>
              </a:ext>
            </a:extLst>
          </p:cNvPr>
          <p:cNvPicPr>
            <a:picLocks noChangeAspect="1"/>
          </p:cNvPicPr>
          <p:nvPr/>
        </p:nvPicPr>
        <p:blipFill rotWithShape="1">
          <a:blip r:embed="rId5"/>
          <a:srcRect l="3015" t="13825" r="3178" b="5206"/>
          <a:stretch/>
        </p:blipFill>
        <p:spPr>
          <a:xfrm>
            <a:off x="3950428" y="5838958"/>
            <a:ext cx="914400" cy="914400"/>
          </a:xfrm>
          <a:prstGeom prst="ellipse">
            <a:avLst/>
          </a:prstGeom>
          <a:ln w="25400">
            <a:solidFill>
              <a:schemeClr val="tx1"/>
            </a:solidFill>
          </a:ln>
        </p:spPr>
      </p:pic>
      <p:pic>
        <p:nvPicPr>
          <p:cNvPr id="20" name="Picture 19">
            <a:extLst>
              <a:ext uri="{FF2B5EF4-FFF2-40B4-BE49-F238E27FC236}">
                <a16:creationId xmlns:a16="http://schemas.microsoft.com/office/drawing/2014/main" id="{7B918A2B-98BC-8747-A346-C16A0C90CC1B}"/>
              </a:ext>
            </a:extLst>
          </p:cNvPr>
          <p:cNvPicPr>
            <a:picLocks noChangeAspect="1"/>
          </p:cNvPicPr>
          <p:nvPr/>
        </p:nvPicPr>
        <p:blipFill rotWithShape="1">
          <a:blip r:embed="rId6"/>
          <a:srcRect l="11329" t="4366" r="13384" b="11687"/>
          <a:stretch/>
        </p:blipFill>
        <p:spPr>
          <a:xfrm>
            <a:off x="5550780" y="5164202"/>
            <a:ext cx="914400" cy="914400"/>
          </a:xfrm>
          <a:prstGeom prst="ellipse">
            <a:avLst/>
          </a:prstGeom>
          <a:ln w="25400">
            <a:solidFill>
              <a:schemeClr val="tx1"/>
            </a:solidFill>
          </a:ln>
        </p:spPr>
      </p:pic>
      <p:pic>
        <p:nvPicPr>
          <p:cNvPr id="21" name="Picture 20">
            <a:extLst>
              <a:ext uri="{FF2B5EF4-FFF2-40B4-BE49-F238E27FC236}">
                <a16:creationId xmlns:a16="http://schemas.microsoft.com/office/drawing/2014/main" id="{D75FC1AF-6F6C-384A-84F0-74077FBFAE1D}"/>
              </a:ext>
            </a:extLst>
          </p:cNvPr>
          <p:cNvPicPr>
            <a:picLocks noChangeAspect="1"/>
          </p:cNvPicPr>
          <p:nvPr/>
        </p:nvPicPr>
        <p:blipFill rotWithShape="1">
          <a:blip r:embed="rId7"/>
          <a:srcRect l="12858" t="9162" r="7601" b="8915"/>
          <a:stretch/>
        </p:blipFill>
        <p:spPr>
          <a:xfrm>
            <a:off x="6588911" y="5752316"/>
            <a:ext cx="912386" cy="914400"/>
          </a:xfrm>
          <a:prstGeom prst="ellipse">
            <a:avLst/>
          </a:prstGeom>
          <a:ln w="25400">
            <a:solidFill>
              <a:schemeClr val="tx1"/>
            </a:solidFill>
          </a:ln>
        </p:spPr>
      </p:pic>
      <p:pic>
        <p:nvPicPr>
          <p:cNvPr id="22" name="Picture 21">
            <a:extLst>
              <a:ext uri="{FF2B5EF4-FFF2-40B4-BE49-F238E27FC236}">
                <a16:creationId xmlns:a16="http://schemas.microsoft.com/office/drawing/2014/main" id="{1BED953E-78A4-D64C-8E35-699B230BE17A}"/>
              </a:ext>
            </a:extLst>
          </p:cNvPr>
          <p:cNvPicPr>
            <a:picLocks noChangeAspect="1"/>
          </p:cNvPicPr>
          <p:nvPr/>
        </p:nvPicPr>
        <p:blipFill rotWithShape="1">
          <a:blip r:embed="rId8"/>
          <a:srcRect l="2929" t="13107" b="10277"/>
          <a:stretch/>
        </p:blipFill>
        <p:spPr>
          <a:xfrm>
            <a:off x="2905897" y="5755818"/>
            <a:ext cx="915624" cy="914400"/>
          </a:xfrm>
          <a:prstGeom prst="ellipse">
            <a:avLst/>
          </a:prstGeom>
          <a:ln w="25400">
            <a:solidFill>
              <a:schemeClr val="tx1"/>
            </a:solidFill>
          </a:ln>
        </p:spPr>
      </p:pic>
      <p:pic>
        <p:nvPicPr>
          <p:cNvPr id="23" name="Picture 22">
            <a:extLst>
              <a:ext uri="{FF2B5EF4-FFF2-40B4-BE49-F238E27FC236}">
                <a16:creationId xmlns:a16="http://schemas.microsoft.com/office/drawing/2014/main" id="{016326B0-4172-604E-8362-C4A870469018}"/>
              </a:ext>
            </a:extLst>
          </p:cNvPr>
          <p:cNvPicPr>
            <a:picLocks noChangeAspect="1"/>
          </p:cNvPicPr>
          <p:nvPr/>
        </p:nvPicPr>
        <p:blipFill rotWithShape="1">
          <a:blip r:embed="rId2"/>
          <a:srcRect l="31360"/>
          <a:stretch/>
        </p:blipFill>
        <p:spPr>
          <a:xfrm>
            <a:off x="1738598" y="4542497"/>
            <a:ext cx="914570" cy="914400"/>
          </a:xfrm>
          <a:prstGeom prst="ellipse">
            <a:avLst/>
          </a:prstGeom>
          <a:ln w="25400">
            <a:solidFill>
              <a:schemeClr val="tx1"/>
            </a:solidFill>
          </a:ln>
        </p:spPr>
      </p:pic>
      <p:pic>
        <p:nvPicPr>
          <p:cNvPr id="24" name="Picture 23">
            <a:extLst>
              <a:ext uri="{FF2B5EF4-FFF2-40B4-BE49-F238E27FC236}">
                <a16:creationId xmlns:a16="http://schemas.microsoft.com/office/drawing/2014/main" id="{6763F6D6-A5E4-B04C-975F-AEF6B9B4A48C}"/>
              </a:ext>
            </a:extLst>
          </p:cNvPr>
          <p:cNvPicPr>
            <a:picLocks noChangeAspect="1"/>
          </p:cNvPicPr>
          <p:nvPr/>
        </p:nvPicPr>
        <p:blipFill rotWithShape="1">
          <a:blip r:embed="rId3"/>
          <a:srcRect t="9078"/>
          <a:stretch/>
        </p:blipFill>
        <p:spPr>
          <a:xfrm>
            <a:off x="822106" y="4454200"/>
            <a:ext cx="914074" cy="914400"/>
          </a:xfrm>
          <a:prstGeom prst="ellipse">
            <a:avLst/>
          </a:prstGeom>
          <a:ln w="25400">
            <a:solidFill>
              <a:schemeClr val="tx1"/>
            </a:solidFill>
          </a:ln>
        </p:spPr>
      </p:pic>
      <p:pic>
        <p:nvPicPr>
          <p:cNvPr id="25" name="Picture 24">
            <a:extLst>
              <a:ext uri="{FF2B5EF4-FFF2-40B4-BE49-F238E27FC236}">
                <a16:creationId xmlns:a16="http://schemas.microsoft.com/office/drawing/2014/main" id="{10421971-D323-264B-81EA-9C9A6DC5A6ED}"/>
              </a:ext>
            </a:extLst>
          </p:cNvPr>
          <p:cNvPicPr>
            <a:picLocks noChangeAspect="1"/>
          </p:cNvPicPr>
          <p:nvPr/>
        </p:nvPicPr>
        <p:blipFill rotWithShape="1">
          <a:blip r:embed="rId4"/>
          <a:srcRect l="11094" t="10570" r="27360" b="3934"/>
          <a:stretch/>
        </p:blipFill>
        <p:spPr>
          <a:xfrm>
            <a:off x="2582948" y="4667720"/>
            <a:ext cx="915101" cy="914400"/>
          </a:xfrm>
          <a:prstGeom prst="ellipse">
            <a:avLst/>
          </a:prstGeom>
          <a:ln w="25400">
            <a:solidFill>
              <a:schemeClr val="tx1"/>
            </a:solidFill>
          </a:ln>
        </p:spPr>
      </p:pic>
      <p:pic>
        <p:nvPicPr>
          <p:cNvPr id="26" name="Picture 25">
            <a:extLst>
              <a:ext uri="{FF2B5EF4-FFF2-40B4-BE49-F238E27FC236}">
                <a16:creationId xmlns:a16="http://schemas.microsoft.com/office/drawing/2014/main" id="{AB40FCCD-BD68-5F4D-9775-5EC0FFC178CA}"/>
              </a:ext>
            </a:extLst>
          </p:cNvPr>
          <p:cNvPicPr>
            <a:picLocks noChangeAspect="1"/>
          </p:cNvPicPr>
          <p:nvPr/>
        </p:nvPicPr>
        <p:blipFill rotWithShape="1">
          <a:blip r:embed="rId5"/>
          <a:srcRect l="3015" t="13825" r="3178" b="5206"/>
          <a:stretch/>
        </p:blipFill>
        <p:spPr>
          <a:xfrm>
            <a:off x="796979" y="3723730"/>
            <a:ext cx="914400" cy="914400"/>
          </a:xfrm>
          <a:prstGeom prst="ellipse">
            <a:avLst/>
          </a:prstGeom>
          <a:ln w="25400">
            <a:solidFill>
              <a:schemeClr val="tx1"/>
            </a:solidFill>
          </a:ln>
        </p:spPr>
      </p:pic>
      <p:pic>
        <p:nvPicPr>
          <p:cNvPr id="27" name="Picture 26">
            <a:extLst>
              <a:ext uri="{FF2B5EF4-FFF2-40B4-BE49-F238E27FC236}">
                <a16:creationId xmlns:a16="http://schemas.microsoft.com/office/drawing/2014/main" id="{8010ACF2-EB4E-1946-8745-1662353CA5E2}"/>
              </a:ext>
            </a:extLst>
          </p:cNvPr>
          <p:cNvPicPr>
            <a:picLocks noChangeAspect="1"/>
          </p:cNvPicPr>
          <p:nvPr/>
        </p:nvPicPr>
        <p:blipFill rotWithShape="1">
          <a:blip r:embed="rId6"/>
          <a:srcRect l="11329" t="4366" r="13384" b="11687"/>
          <a:stretch/>
        </p:blipFill>
        <p:spPr>
          <a:xfrm>
            <a:off x="297205" y="5298618"/>
            <a:ext cx="914400" cy="914400"/>
          </a:xfrm>
          <a:prstGeom prst="ellipse">
            <a:avLst/>
          </a:prstGeom>
          <a:ln w="25400">
            <a:solidFill>
              <a:schemeClr val="tx1"/>
            </a:solidFill>
          </a:ln>
        </p:spPr>
      </p:pic>
      <p:pic>
        <p:nvPicPr>
          <p:cNvPr id="28" name="Picture 27">
            <a:extLst>
              <a:ext uri="{FF2B5EF4-FFF2-40B4-BE49-F238E27FC236}">
                <a16:creationId xmlns:a16="http://schemas.microsoft.com/office/drawing/2014/main" id="{8A7BA7FF-1372-5345-91B0-70140CE52183}"/>
              </a:ext>
            </a:extLst>
          </p:cNvPr>
          <p:cNvPicPr>
            <a:picLocks noChangeAspect="1"/>
          </p:cNvPicPr>
          <p:nvPr/>
        </p:nvPicPr>
        <p:blipFill rotWithShape="1">
          <a:blip r:embed="rId7"/>
          <a:srcRect l="12858" t="9162" r="7601" b="8915"/>
          <a:stretch/>
        </p:blipFill>
        <p:spPr>
          <a:xfrm>
            <a:off x="1902952" y="5707342"/>
            <a:ext cx="912386" cy="914400"/>
          </a:xfrm>
          <a:prstGeom prst="ellipse">
            <a:avLst/>
          </a:prstGeom>
          <a:ln w="25400">
            <a:solidFill>
              <a:schemeClr val="tx1"/>
            </a:solidFill>
          </a:ln>
        </p:spPr>
      </p:pic>
      <p:pic>
        <p:nvPicPr>
          <p:cNvPr id="29" name="Picture 28">
            <a:extLst>
              <a:ext uri="{FF2B5EF4-FFF2-40B4-BE49-F238E27FC236}">
                <a16:creationId xmlns:a16="http://schemas.microsoft.com/office/drawing/2014/main" id="{B4DDF353-8E1A-224D-94A1-48AF30781663}"/>
              </a:ext>
            </a:extLst>
          </p:cNvPr>
          <p:cNvPicPr>
            <a:picLocks noChangeAspect="1"/>
          </p:cNvPicPr>
          <p:nvPr/>
        </p:nvPicPr>
        <p:blipFill rotWithShape="1">
          <a:blip r:embed="rId8"/>
          <a:srcRect l="2929" t="13107" b="10277"/>
          <a:stretch/>
        </p:blipFill>
        <p:spPr>
          <a:xfrm>
            <a:off x="1168163" y="5059221"/>
            <a:ext cx="915624" cy="914400"/>
          </a:xfrm>
          <a:prstGeom prst="ellipse">
            <a:avLst/>
          </a:prstGeom>
          <a:ln w="25400">
            <a:solidFill>
              <a:schemeClr val="tx1"/>
            </a:solidFill>
          </a:ln>
        </p:spPr>
      </p:pic>
      <p:pic>
        <p:nvPicPr>
          <p:cNvPr id="30" name="Picture 29">
            <a:extLst>
              <a:ext uri="{FF2B5EF4-FFF2-40B4-BE49-F238E27FC236}">
                <a16:creationId xmlns:a16="http://schemas.microsoft.com/office/drawing/2014/main" id="{21AF17DE-B2FC-214A-BF29-57609EAC2290}"/>
              </a:ext>
            </a:extLst>
          </p:cNvPr>
          <p:cNvPicPr>
            <a:picLocks noChangeAspect="1"/>
          </p:cNvPicPr>
          <p:nvPr/>
        </p:nvPicPr>
        <p:blipFill rotWithShape="1">
          <a:blip r:embed="rId2"/>
          <a:srcRect l="31360"/>
          <a:stretch/>
        </p:blipFill>
        <p:spPr>
          <a:xfrm>
            <a:off x="1026011" y="2388239"/>
            <a:ext cx="914570" cy="914400"/>
          </a:xfrm>
          <a:prstGeom prst="ellipse">
            <a:avLst/>
          </a:prstGeom>
          <a:ln w="25400">
            <a:solidFill>
              <a:schemeClr val="tx1"/>
            </a:solidFill>
          </a:ln>
        </p:spPr>
      </p:pic>
      <p:pic>
        <p:nvPicPr>
          <p:cNvPr id="31" name="Picture 30">
            <a:extLst>
              <a:ext uri="{FF2B5EF4-FFF2-40B4-BE49-F238E27FC236}">
                <a16:creationId xmlns:a16="http://schemas.microsoft.com/office/drawing/2014/main" id="{BDD4E7CC-851D-7645-9BA7-97B5FB285570}"/>
              </a:ext>
            </a:extLst>
          </p:cNvPr>
          <p:cNvPicPr>
            <a:picLocks noChangeAspect="1"/>
          </p:cNvPicPr>
          <p:nvPr/>
        </p:nvPicPr>
        <p:blipFill rotWithShape="1">
          <a:blip r:embed="rId3"/>
          <a:srcRect t="9078"/>
          <a:stretch/>
        </p:blipFill>
        <p:spPr>
          <a:xfrm>
            <a:off x="1754537" y="2116628"/>
            <a:ext cx="914074" cy="914400"/>
          </a:xfrm>
          <a:prstGeom prst="ellipse">
            <a:avLst/>
          </a:prstGeom>
          <a:ln w="25400">
            <a:solidFill>
              <a:schemeClr val="tx1"/>
            </a:solidFill>
          </a:ln>
        </p:spPr>
      </p:pic>
      <p:pic>
        <p:nvPicPr>
          <p:cNvPr id="32" name="Picture 31">
            <a:extLst>
              <a:ext uri="{FF2B5EF4-FFF2-40B4-BE49-F238E27FC236}">
                <a16:creationId xmlns:a16="http://schemas.microsoft.com/office/drawing/2014/main" id="{A98AB9CF-127B-4647-9AB6-D69941BEAEA3}"/>
              </a:ext>
            </a:extLst>
          </p:cNvPr>
          <p:cNvPicPr>
            <a:picLocks noChangeAspect="1"/>
          </p:cNvPicPr>
          <p:nvPr/>
        </p:nvPicPr>
        <p:blipFill rotWithShape="1">
          <a:blip r:embed="rId4"/>
          <a:srcRect l="11094" t="10570" r="27360" b="3934"/>
          <a:stretch/>
        </p:blipFill>
        <p:spPr>
          <a:xfrm>
            <a:off x="2126455" y="902689"/>
            <a:ext cx="915101" cy="914400"/>
          </a:xfrm>
          <a:prstGeom prst="ellipse">
            <a:avLst/>
          </a:prstGeom>
          <a:ln w="25400">
            <a:solidFill>
              <a:schemeClr val="tx1"/>
            </a:solidFill>
          </a:ln>
        </p:spPr>
      </p:pic>
      <p:pic>
        <p:nvPicPr>
          <p:cNvPr id="33" name="Picture 32">
            <a:extLst>
              <a:ext uri="{FF2B5EF4-FFF2-40B4-BE49-F238E27FC236}">
                <a16:creationId xmlns:a16="http://schemas.microsoft.com/office/drawing/2014/main" id="{2637F957-6CD7-2D4B-9C09-30C45D0264C2}"/>
              </a:ext>
            </a:extLst>
          </p:cNvPr>
          <p:cNvPicPr>
            <a:picLocks noChangeAspect="1"/>
          </p:cNvPicPr>
          <p:nvPr/>
        </p:nvPicPr>
        <p:blipFill rotWithShape="1">
          <a:blip r:embed="rId5"/>
          <a:srcRect l="3015" t="13825" r="3178" b="5206"/>
          <a:stretch/>
        </p:blipFill>
        <p:spPr>
          <a:xfrm>
            <a:off x="568811" y="1687489"/>
            <a:ext cx="914400" cy="914400"/>
          </a:xfrm>
          <a:prstGeom prst="ellipse">
            <a:avLst/>
          </a:prstGeom>
          <a:ln w="25400">
            <a:solidFill>
              <a:schemeClr val="tx1"/>
            </a:solidFill>
          </a:ln>
        </p:spPr>
      </p:pic>
      <p:pic>
        <p:nvPicPr>
          <p:cNvPr id="34" name="Picture 33">
            <a:extLst>
              <a:ext uri="{FF2B5EF4-FFF2-40B4-BE49-F238E27FC236}">
                <a16:creationId xmlns:a16="http://schemas.microsoft.com/office/drawing/2014/main" id="{8B5147E9-B7B0-FF4C-8A1B-35EE80EB09F8}"/>
              </a:ext>
            </a:extLst>
          </p:cNvPr>
          <p:cNvPicPr>
            <a:picLocks noChangeAspect="1"/>
          </p:cNvPicPr>
          <p:nvPr/>
        </p:nvPicPr>
        <p:blipFill rotWithShape="1">
          <a:blip r:embed="rId6"/>
          <a:srcRect l="11329" t="4366" r="13384" b="11687"/>
          <a:stretch/>
        </p:blipFill>
        <p:spPr>
          <a:xfrm>
            <a:off x="2497017" y="1712334"/>
            <a:ext cx="914400" cy="914400"/>
          </a:xfrm>
          <a:prstGeom prst="ellipse">
            <a:avLst/>
          </a:prstGeom>
          <a:ln w="25400">
            <a:solidFill>
              <a:schemeClr val="tx1"/>
            </a:solidFill>
          </a:ln>
        </p:spPr>
      </p:pic>
      <p:pic>
        <p:nvPicPr>
          <p:cNvPr id="35" name="Picture 34">
            <a:extLst>
              <a:ext uri="{FF2B5EF4-FFF2-40B4-BE49-F238E27FC236}">
                <a16:creationId xmlns:a16="http://schemas.microsoft.com/office/drawing/2014/main" id="{A208793B-DB90-AF4C-817D-E76F917A742D}"/>
              </a:ext>
            </a:extLst>
          </p:cNvPr>
          <p:cNvPicPr>
            <a:picLocks noChangeAspect="1"/>
          </p:cNvPicPr>
          <p:nvPr/>
        </p:nvPicPr>
        <p:blipFill rotWithShape="1">
          <a:blip r:embed="rId7"/>
          <a:srcRect l="12858" t="9162" r="7601" b="8915"/>
          <a:stretch/>
        </p:blipFill>
        <p:spPr>
          <a:xfrm>
            <a:off x="1940581" y="3744828"/>
            <a:ext cx="912386" cy="914400"/>
          </a:xfrm>
          <a:prstGeom prst="ellipse">
            <a:avLst/>
          </a:prstGeom>
          <a:ln w="25400">
            <a:solidFill>
              <a:schemeClr val="tx1"/>
            </a:solidFill>
          </a:ln>
        </p:spPr>
      </p:pic>
      <p:pic>
        <p:nvPicPr>
          <p:cNvPr id="36" name="Picture 35">
            <a:extLst>
              <a:ext uri="{FF2B5EF4-FFF2-40B4-BE49-F238E27FC236}">
                <a16:creationId xmlns:a16="http://schemas.microsoft.com/office/drawing/2014/main" id="{10797F7C-5484-DD4F-A0A9-40D3AEC389F4}"/>
              </a:ext>
            </a:extLst>
          </p:cNvPr>
          <p:cNvPicPr>
            <a:picLocks noChangeAspect="1"/>
          </p:cNvPicPr>
          <p:nvPr/>
        </p:nvPicPr>
        <p:blipFill rotWithShape="1">
          <a:blip r:embed="rId8"/>
          <a:srcRect l="2929" t="13107" b="10277"/>
          <a:stretch/>
        </p:blipFill>
        <p:spPr>
          <a:xfrm>
            <a:off x="1447360" y="3215642"/>
            <a:ext cx="915624" cy="914400"/>
          </a:xfrm>
          <a:prstGeom prst="ellipse">
            <a:avLst/>
          </a:prstGeom>
          <a:ln w="25400">
            <a:solidFill>
              <a:schemeClr val="tx1"/>
            </a:solidFill>
          </a:ln>
        </p:spPr>
      </p:pic>
      <p:sp>
        <p:nvSpPr>
          <p:cNvPr id="37" name="TextBox 36">
            <a:extLst>
              <a:ext uri="{FF2B5EF4-FFF2-40B4-BE49-F238E27FC236}">
                <a16:creationId xmlns:a16="http://schemas.microsoft.com/office/drawing/2014/main" id="{26C6B857-8185-774C-AD21-1FEDFD8D8703}"/>
              </a:ext>
            </a:extLst>
          </p:cNvPr>
          <p:cNvSpPr txBox="1"/>
          <p:nvPr/>
        </p:nvSpPr>
        <p:spPr>
          <a:xfrm>
            <a:off x="4273346" y="3031028"/>
            <a:ext cx="3756001" cy="800219"/>
          </a:xfrm>
          <a:prstGeom prst="rect">
            <a:avLst/>
          </a:prstGeom>
          <a:noFill/>
        </p:spPr>
        <p:txBody>
          <a:bodyPr wrap="square" rtlCol="0">
            <a:spAutoFit/>
          </a:bodyPr>
          <a:lstStyle/>
          <a:p>
            <a:pPr algn="ctr"/>
            <a:r>
              <a:rPr lang="en-US" sz="4600" dirty="0"/>
              <a:t>QUESTIONS?</a:t>
            </a:r>
          </a:p>
        </p:txBody>
      </p:sp>
      <p:sp>
        <p:nvSpPr>
          <p:cNvPr id="38" name="TextBox 37">
            <a:extLst>
              <a:ext uri="{FF2B5EF4-FFF2-40B4-BE49-F238E27FC236}">
                <a16:creationId xmlns:a16="http://schemas.microsoft.com/office/drawing/2014/main" id="{126E6244-D886-044F-8E87-B3D9BD56C690}"/>
              </a:ext>
            </a:extLst>
          </p:cNvPr>
          <p:cNvSpPr txBox="1"/>
          <p:nvPr/>
        </p:nvSpPr>
        <p:spPr>
          <a:xfrm>
            <a:off x="7990857" y="6180479"/>
            <a:ext cx="4598927" cy="646331"/>
          </a:xfrm>
          <a:prstGeom prst="rect">
            <a:avLst/>
          </a:prstGeom>
          <a:noFill/>
        </p:spPr>
        <p:txBody>
          <a:bodyPr wrap="square" rtlCol="0">
            <a:spAutoFit/>
          </a:bodyPr>
          <a:lstStyle/>
          <a:p>
            <a:r>
              <a:rPr lang="en-US" dirty="0"/>
              <a:t>Katie White, MD, PhD</a:t>
            </a:r>
          </a:p>
          <a:p>
            <a:r>
              <a:rPr lang="en-US" dirty="0" err="1"/>
              <a:t>katie.d.white@vumc.org</a:t>
            </a:r>
            <a:endParaRPr lang="en-US" dirty="0"/>
          </a:p>
        </p:txBody>
      </p:sp>
    </p:spTree>
    <p:extLst>
      <p:ext uri="{BB962C8B-B14F-4D97-AF65-F5344CB8AC3E}">
        <p14:creationId xmlns:p14="http://schemas.microsoft.com/office/powerpoint/2010/main" val="1836015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51F5A7-4D94-E14A-807C-AA98B2270A8D}"/>
              </a:ext>
            </a:extLst>
          </p:cNvPr>
          <p:cNvSpPr txBox="1"/>
          <p:nvPr/>
        </p:nvSpPr>
        <p:spPr>
          <a:xfrm>
            <a:off x="3417109" y="2005071"/>
            <a:ext cx="2244180" cy="646331"/>
          </a:xfrm>
          <a:prstGeom prst="rect">
            <a:avLst/>
          </a:prstGeom>
          <a:noFill/>
        </p:spPr>
        <p:txBody>
          <a:bodyPr wrap="square" rtlCol="0">
            <a:spAutoFit/>
          </a:bodyPr>
          <a:lstStyle/>
          <a:p>
            <a:r>
              <a:rPr lang="en-US" b="1" dirty="0"/>
              <a:t>Bacterial and fungal infections</a:t>
            </a:r>
          </a:p>
        </p:txBody>
      </p:sp>
      <p:sp>
        <p:nvSpPr>
          <p:cNvPr id="14" name="TextBox 13">
            <a:extLst>
              <a:ext uri="{FF2B5EF4-FFF2-40B4-BE49-F238E27FC236}">
                <a16:creationId xmlns:a16="http://schemas.microsoft.com/office/drawing/2014/main" id="{2FE21C33-CD39-614B-925C-52934819EC24}"/>
              </a:ext>
            </a:extLst>
          </p:cNvPr>
          <p:cNvSpPr txBox="1"/>
          <p:nvPr/>
        </p:nvSpPr>
        <p:spPr>
          <a:xfrm>
            <a:off x="9494398" y="2005071"/>
            <a:ext cx="2244180" cy="1231106"/>
          </a:xfrm>
          <a:prstGeom prst="rect">
            <a:avLst/>
          </a:prstGeom>
          <a:noFill/>
        </p:spPr>
        <p:txBody>
          <a:bodyPr wrap="square" rtlCol="0">
            <a:spAutoFit/>
          </a:bodyPr>
          <a:lstStyle/>
          <a:p>
            <a:r>
              <a:rPr lang="en-US" b="1" dirty="0"/>
              <a:t>Viral infections</a:t>
            </a:r>
          </a:p>
          <a:p>
            <a:pPr marL="285750" indent="-285750">
              <a:buFont typeface="Arial" panose="020B0604020202020204" pitchFamily="34" charset="0"/>
              <a:buChar char="•"/>
            </a:pPr>
            <a:r>
              <a:rPr lang="en-US" sz="1400" b="1" dirty="0"/>
              <a:t>HIV</a:t>
            </a:r>
          </a:p>
          <a:p>
            <a:pPr marL="285750" indent="-285750">
              <a:buFont typeface="Arial" panose="020B0604020202020204" pitchFamily="34" charset="0"/>
              <a:buChar char="•"/>
            </a:pPr>
            <a:r>
              <a:rPr lang="en-US" sz="1400" b="1" dirty="0"/>
              <a:t>Hepatitis A virus</a:t>
            </a:r>
          </a:p>
          <a:p>
            <a:pPr marL="285750" indent="-285750">
              <a:buFont typeface="Arial" panose="020B0604020202020204" pitchFamily="34" charset="0"/>
              <a:buChar char="•"/>
            </a:pPr>
            <a:r>
              <a:rPr lang="en-US" sz="1400" b="1" dirty="0"/>
              <a:t>Hepatitis B virus</a:t>
            </a:r>
          </a:p>
          <a:p>
            <a:pPr marL="285750" indent="-285750">
              <a:buFont typeface="Arial" panose="020B0604020202020204" pitchFamily="34" charset="0"/>
              <a:buChar char="•"/>
            </a:pPr>
            <a:r>
              <a:rPr lang="en-US" sz="1400" b="1" dirty="0"/>
              <a:t>Hepatitis C virus</a:t>
            </a:r>
          </a:p>
        </p:txBody>
      </p:sp>
      <p:sp>
        <p:nvSpPr>
          <p:cNvPr id="2" name="Title 1">
            <a:extLst>
              <a:ext uri="{FF2B5EF4-FFF2-40B4-BE49-F238E27FC236}">
                <a16:creationId xmlns:a16="http://schemas.microsoft.com/office/drawing/2014/main" id="{0D03E2A2-077D-AB40-A04F-A4D87B257A4F}"/>
              </a:ext>
            </a:extLst>
          </p:cNvPr>
          <p:cNvSpPr>
            <a:spLocks noGrp="1"/>
          </p:cNvSpPr>
          <p:nvPr>
            <p:ph type="title"/>
          </p:nvPr>
        </p:nvSpPr>
        <p:spPr/>
        <p:txBody>
          <a:bodyPr/>
          <a:lstStyle/>
          <a:p>
            <a:r>
              <a:rPr lang="en-US" dirty="0"/>
              <a:t>On the rise: infections associated with IVDU </a:t>
            </a:r>
          </a:p>
        </p:txBody>
      </p:sp>
      <p:pic>
        <p:nvPicPr>
          <p:cNvPr id="4" name="Picture 3">
            <a:extLst>
              <a:ext uri="{FF2B5EF4-FFF2-40B4-BE49-F238E27FC236}">
                <a16:creationId xmlns:a16="http://schemas.microsoft.com/office/drawing/2014/main" id="{B14DE4C7-EBA6-364A-B746-7393E7259797}"/>
              </a:ext>
            </a:extLst>
          </p:cNvPr>
          <p:cNvPicPr>
            <a:picLocks noChangeAspect="1"/>
          </p:cNvPicPr>
          <p:nvPr/>
        </p:nvPicPr>
        <p:blipFill rotWithShape="1">
          <a:blip r:embed="rId2"/>
          <a:srcRect l="31360"/>
          <a:stretch/>
        </p:blipFill>
        <p:spPr>
          <a:xfrm>
            <a:off x="7079062" y="2721463"/>
            <a:ext cx="914570" cy="914400"/>
          </a:xfrm>
          <a:prstGeom prst="ellipse">
            <a:avLst/>
          </a:prstGeom>
          <a:ln w="25400">
            <a:solidFill>
              <a:schemeClr val="tx1"/>
            </a:solidFill>
          </a:ln>
        </p:spPr>
      </p:pic>
      <p:pic>
        <p:nvPicPr>
          <p:cNvPr id="5" name="Picture 4">
            <a:extLst>
              <a:ext uri="{FF2B5EF4-FFF2-40B4-BE49-F238E27FC236}">
                <a16:creationId xmlns:a16="http://schemas.microsoft.com/office/drawing/2014/main" id="{720A4FCE-70FB-5E41-A2CA-8D5D588BECC6}"/>
              </a:ext>
            </a:extLst>
          </p:cNvPr>
          <p:cNvPicPr>
            <a:picLocks noChangeAspect="1"/>
          </p:cNvPicPr>
          <p:nvPr/>
        </p:nvPicPr>
        <p:blipFill rotWithShape="1">
          <a:blip r:embed="rId3"/>
          <a:srcRect t="9078"/>
          <a:stretch/>
        </p:blipFill>
        <p:spPr>
          <a:xfrm>
            <a:off x="7807588" y="2449852"/>
            <a:ext cx="914074" cy="914400"/>
          </a:xfrm>
          <a:prstGeom prst="ellipse">
            <a:avLst/>
          </a:prstGeom>
          <a:ln w="25400">
            <a:solidFill>
              <a:schemeClr val="tx1"/>
            </a:solidFill>
          </a:ln>
        </p:spPr>
      </p:pic>
      <p:pic>
        <p:nvPicPr>
          <p:cNvPr id="6" name="Picture 5">
            <a:extLst>
              <a:ext uri="{FF2B5EF4-FFF2-40B4-BE49-F238E27FC236}">
                <a16:creationId xmlns:a16="http://schemas.microsoft.com/office/drawing/2014/main" id="{94E7E083-1780-C849-BB66-85B8561E65F6}"/>
              </a:ext>
            </a:extLst>
          </p:cNvPr>
          <p:cNvPicPr>
            <a:picLocks noChangeAspect="1"/>
          </p:cNvPicPr>
          <p:nvPr/>
        </p:nvPicPr>
        <p:blipFill rotWithShape="1">
          <a:blip r:embed="rId4"/>
          <a:srcRect l="11094" t="10570" r="27360" b="3934"/>
          <a:stretch/>
        </p:blipFill>
        <p:spPr>
          <a:xfrm>
            <a:off x="8408264" y="1966379"/>
            <a:ext cx="915101" cy="914400"/>
          </a:xfrm>
          <a:prstGeom prst="ellipse">
            <a:avLst/>
          </a:prstGeom>
          <a:ln w="25400">
            <a:solidFill>
              <a:schemeClr val="tx1"/>
            </a:solidFill>
          </a:ln>
        </p:spPr>
      </p:pic>
      <p:pic>
        <p:nvPicPr>
          <p:cNvPr id="7" name="Picture 6">
            <a:extLst>
              <a:ext uri="{FF2B5EF4-FFF2-40B4-BE49-F238E27FC236}">
                <a16:creationId xmlns:a16="http://schemas.microsoft.com/office/drawing/2014/main" id="{2B853A14-2A37-694F-B6DC-F4C7B093DA73}"/>
              </a:ext>
            </a:extLst>
          </p:cNvPr>
          <p:cNvPicPr>
            <a:picLocks noChangeAspect="1"/>
          </p:cNvPicPr>
          <p:nvPr/>
        </p:nvPicPr>
        <p:blipFill rotWithShape="1">
          <a:blip r:embed="rId5"/>
          <a:srcRect l="3015" t="13825" r="3178" b="5206"/>
          <a:stretch/>
        </p:blipFill>
        <p:spPr>
          <a:xfrm>
            <a:off x="6621862" y="2020713"/>
            <a:ext cx="914400" cy="914400"/>
          </a:xfrm>
          <a:prstGeom prst="ellipse">
            <a:avLst/>
          </a:prstGeom>
          <a:ln w="25400">
            <a:solidFill>
              <a:schemeClr val="tx1"/>
            </a:solidFill>
          </a:ln>
        </p:spPr>
      </p:pic>
      <p:pic>
        <p:nvPicPr>
          <p:cNvPr id="8" name="Picture 7">
            <a:extLst>
              <a:ext uri="{FF2B5EF4-FFF2-40B4-BE49-F238E27FC236}">
                <a16:creationId xmlns:a16="http://schemas.microsoft.com/office/drawing/2014/main" id="{1AA2E5CC-6F66-1B41-BB06-23872AA111AA}"/>
              </a:ext>
            </a:extLst>
          </p:cNvPr>
          <p:cNvPicPr>
            <a:picLocks noChangeAspect="1"/>
          </p:cNvPicPr>
          <p:nvPr/>
        </p:nvPicPr>
        <p:blipFill rotWithShape="1">
          <a:blip r:embed="rId6"/>
          <a:srcRect l="11329" t="4366" r="13384" b="11687"/>
          <a:stretch/>
        </p:blipFill>
        <p:spPr>
          <a:xfrm>
            <a:off x="2002941" y="2092608"/>
            <a:ext cx="914400" cy="914400"/>
          </a:xfrm>
          <a:prstGeom prst="ellipse">
            <a:avLst/>
          </a:prstGeom>
          <a:ln w="25400">
            <a:solidFill>
              <a:schemeClr val="tx1"/>
            </a:solidFill>
          </a:ln>
        </p:spPr>
      </p:pic>
      <p:pic>
        <p:nvPicPr>
          <p:cNvPr id="9" name="Picture 8">
            <a:extLst>
              <a:ext uri="{FF2B5EF4-FFF2-40B4-BE49-F238E27FC236}">
                <a16:creationId xmlns:a16="http://schemas.microsoft.com/office/drawing/2014/main" id="{8B55D311-ECB7-E041-80B6-B1D522F48684}"/>
              </a:ext>
            </a:extLst>
          </p:cNvPr>
          <p:cNvPicPr>
            <a:picLocks noChangeAspect="1"/>
          </p:cNvPicPr>
          <p:nvPr/>
        </p:nvPicPr>
        <p:blipFill rotWithShape="1">
          <a:blip r:embed="rId7"/>
          <a:srcRect l="12858" t="9162" r="7601" b="8915"/>
          <a:stretch/>
        </p:blipFill>
        <p:spPr>
          <a:xfrm>
            <a:off x="2511257" y="2697629"/>
            <a:ext cx="912386" cy="914400"/>
          </a:xfrm>
          <a:prstGeom prst="ellipse">
            <a:avLst/>
          </a:prstGeom>
          <a:ln w="25400">
            <a:solidFill>
              <a:schemeClr val="tx1"/>
            </a:solidFill>
          </a:ln>
        </p:spPr>
      </p:pic>
      <p:pic>
        <p:nvPicPr>
          <p:cNvPr id="10" name="Picture 9">
            <a:extLst>
              <a:ext uri="{FF2B5EF4-FFF2-40B4-BE49-F238E27FC236}">
                <a16:creationId xmlns:a16="http://schemas.microsoft.com/office/drawing/2014/main" id="{40207668-B6FB-DD45-A486-689BCF5B3915}"/>
              </a:ext>
            </a:extLst>
          </p:cNvPr>
          <p:cNvPicPr>
            <a:picLocks noChangeAspect="1"/>
          </p:cNvPicPr>
          <p:nvPr/>
        </p:nvPicPr>
        <p:blipFill rotWithShape="1">
          <a:blip r:embed="rId8"/>
          <a:srcRect l="2929" t="13107" b="10277"/>
          <a:stretch/>
        </p:blipFill>
        <p:spPr>
          <a:xfrm>
            <a:off x="1238890" y="2462811"/>
            <a:ext cx="915624" cy="914400"/>
          </a:xfrm>
          <a:prstGeom prst="ellipse">
            <a:avLst/>
          </a:prstGeom>
          <a:ln w="25400">
            <a:solidFill>
              <a:schemeClr val="tx1"/>
            </a:solidFill>
          </a:ln>
        </p:spPr>
      </p:pic>
      <p:graphicFrame>
        <p:nvGraphicFramePr>
          <p:cNvPr id="3" name="Table 2">
            <a:extLst>
              <a:ext uri="{FF2B5EF4-FFF2-40B4-BE49-F238E27FC236}">
                <a16:creationId xmlns:a16="http://schemas.microsoft.com/office/drawing/2014/main" id="{6578EF55-F243-DA41-8BB3-1ACF24A8EB35}"/>
              </a:ext>
            </a:extLst>
          </p:cNvPr>
          <p:cNvGraphicFramePr>
            <a:graphicFrameLocks noGrp="1"/>
          </p:cNvGraphicFramePr>
          <p:nvPr>
            <p:extLst>
              <p:ext uri="{D42A27DB-BD31-4B8C-83A1-F6EECF244321}">
                <p14:modId xmlns:p14="http://schemas.microsoft.com/office/powerpoint/2010/main" val="166617117"/>
              </p:ext>
            </p:extLst>
          </p:nvPr>
        </p:nvGraphicFramePr>
        <p:xfrm>
          <a:off x="471170" y="3719112"/>
          <a:ext cx="11249660" cy="2936240"/>
        </p:xfrm>
        <a:graphic>
          <a:graphicData uri="http://schemas.openxmlformats.org/drawingml/2006/table">
            <a:tbl>
              <a:tblPr firstRow="1" bandRow="1">
                <a:tableStyleId>{793D81CF-94F2-401A-BA57-92F5A7B2D0C5}</a:tableStyleId>
              </a:tblPr>
              <a:tblGrid>
                <a:gridCol w="5624830">
                  <a:extLst>
                    <a:ext uri="{9D8B030D-6E8A-4147-A177-3AD203B41FA5}">
                      <a16:colId xmlns:a16="http://schemas.microsoft.com/office/drawing/2014/main" val="3772170457"/>
                    </a:ext>
                  </a:extLst>
                </a:gridCol>
                <a:gridCol w="5624830">
                  <a:extLst>
                    <a:ext uri="{9D8B030D-6E8A-4147-A177-3AD203B41FA5}">
                      <a16:colId xmlns:a16="http://schemas.microsoft.com/office/drawing/2014/main" val="342932232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BACTERIAL AND FUNGAL INFECTIONS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VIRAL INFECTIONS</a:t>
                      </a:r>
                    </a:p>
                  </a:txBody>
                  <a:tcPr/>
                </a:tc>
                <a:extLst>
                  <a:ext uri="{0D108BD9-81ED-4DB2-BD59-A6C34878D82A}">
                    <a16:rowId xmlns:a16="http://schemas.microsoft.com/office/drawing/2014/main" val="32808532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mode of infection: translocation of skin/environmental microbes during injection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mode of infection: transmission of blood-borne viral particles through shared paraphernalia/needles </a:t>
                      </a:r>
                    </a:p>
                  </a:txBody>
                  <a:tcPr/>
                </a:tc>
                <a:extLst>
                  <a:ext uri="{0D108BD9-81ED-4DB2-BD59-A6C34878D82A}">
                    <a16:rowId xmlns:a16="http://schemas.microsoft.com/office/drawing/2014/main" val="30431208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 as acute, symptomatic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 frequently present as symptomatic infection</a:t>
                      </a:r>
                    </a:p>
                  </a:txBody>
                  <a:tcPr/>
                </a:tc>
                <a:extLst>
                  <a:ext uri="{0D108BD9-81ED-4DB2-BD59-A6C34878D82A}">
                    <a16:rowId xmlns:a16="http://schemas.microsoft.com/office/drawing/2014/main" val="10534205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cause invasive/complicated disease associated with high morbidity and mortality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Disease process is usually protracted/chronic with late morbidity and mortality</a:t>
                      </a:r>
                    </a:p>
                  </a:txBody>
                  <a:tcPr/>
                </a:tc>
                <a:extLst>
                  <a:ext uri="{0D108BD9-81ED-4DB2-BD59-A6C34878D82A}">
                    <a16:rowId xmlns:a16="http://schemas.microsoft.com/office/drawing/2014/main" val="36591215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can be mitigated through safe injection practices</a:t>
                      </a:r>
                    </a:p>
                  </a:txBody>
                  <a:tcPr/>
                </a:tc>
                <a:tc>
                  <a:txBody>
                    <a:bodyPr/>
                    <a:lstStyle/>
                    <a:p>
                      <a:pPr marL="285750" indent="-285750">
                        <a:buFont typeface="Arial" panose="020B0604020202020204" pitchFamily="34" charset="0"/>
                        <a:buChar char="•"/>
                      </a:pPr>
                      <a:r>
                        <a:rPr lang="en-US" dirty="0"/>
                        <a:t>Risk can be mitigated through safe injection practices</a:t>
                      </a:r>
                    </a:p>
                    <a:p>
                      <a:pPr marL="285750" indent="-285750">
                        <a:buFont typeface="Arial" panose="020B0604020202020204" pitchFamily="34" charset="0"/>
                        <a:buChar char="•"/>
                      </a:pPr>
                      <a:r>
                        <a:rPr lang="en-US" dirty="0"/>
                        <a:t>Infection can be prevented through vaccination (HAV, HBV), pre-exposure prophylaxis (HIV)</a:t>
                      </a:r>
                    </a:p>
                  </a:txBody>
                  <a:tcPr/>
                </a:tc>
                <a:extLst>
                  <a:ext uri="{0D108BD9-81ED-4DB2-BD59-A6C34878D82A}">
                    <a16:rowId xmlns:a16="http://schemas.microsoft.com/office/drawing/2014/main" val="1896545389"/>
                  </a:ext>
                </a:extLst>
              </a:tr>
            </a:tbl>
          </a:graphicData>
        </a:graphic>
      </p:graphicFrame>
    </p:spTree>
    <p:extLst>
      <p:ext uri="{BB962C8B-B14F-4D97-AF65-F5344CB8AC3E}">
        <p14:creationId xmlns:p14="http://schemas.microsoft.com/office/powerpoint/2010/main" val="354706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0392-51D0-1A49-AC4C-CE6403C70F3D}"/>
              </a:ext>
            </a:extLst>
          </p:cNvPr>
          <p:cNvSpPr>
            <a:spLocks noGrp="1"/>
          </p:cNvSpPr>
          <p:nvPr>
            <p:ph type="title"/>
          </p:nvPr>
        </p:nvSpPr>
        <p:spPr/>
        <p:txBody>
          <a:bodyPr/>
          <a:lstStyle/>
          <a:p>
            <a:r>
              <a:rPr lang="en-US" dirty="0"/>
              <a:t>An illustrative case of a 45 year old female…</a:t>
            </a:r>
          </a:p>
        </p:txBody>
      </p:sp>
      <p:sp>
        <p:nvSpPr>
          <p:cNvPr id="3" name="Content Placeholder 2">
            <a:extLst>
              <a:ext uri="{FF2B5EF4-FFF2-40B4-BE49-F238E27FC236}">
                <a16:creationId xmlns:a16="http://schemas.microsoft.com/office/drawing/2014/main" id="{7532825D-4920-A844-BF6F-8679A9318FCE}"/>
              </a:ext>
            </a:extLst>
          </p:cNvPr>
          <p:cNvSpPr>
            <a:spLocks noGrp="1"/>
          </p:cNvSpPr>
          <p:nvPr>
            <p:ph sz="quarter" idx="13"/>
          </p:nvPr>
        </p:nvSpPr>
        <p:spPr>
          <a:xfrm>
            <a:off x="913775" y="2010832"/>
            <a:ext cx="10363826" cy="3424107"/>
          </a:xfrm>
        </p:spPr>
        <p:txBody>
          <a:bodyPr>
            <a:noAutofit/>
          </a:bodyPr>
          <a:lstStyle/>
          <a:p>
            <a:r>
              <a:rPr lang="en-US" sz="2000" dirty="0"/>
              <a:t>Presented to </a:t>
            </a:r>
            <a:r>
              <a:rPr lang="en-US" dirty="0"/>
              <a:t>hospital</a:t>
            </a:r>
            <a:r>
              <a:rPr lang="en-US" sz="2000" dirty="0"/>
              <a:t> in 2/2020 with fever, malaise, drenching night sweats, and generalized weakness.</a:t>
            </a:r>
          </a:p>
          <a:p>
            <a:r>
              <a:rPr lang="en-US" dirty="0"/>
              <a:t>PMH: </a:t>
            </a:r>
            <a:r>
              <a:rPr lang="en-US" sz="2000" dirty="0"/>
              <a:t>OUD with daily injection heroin use, MDD, </a:t>
            </a:r>
            <a:r>
              <a:rPr lang="en-US" sz="2000" dirty="0" err="1"/>
              <a:t>pTSD</a:t>
            </a:r>
            <a:r>
              <a:rPr lang="en-US" sz="2000" dirty="0"/>
              <a:t>.</a:t>
            </a:r>
            <a:endParaRPr lang="en-US" sz="2000" b="1" dirty="0"/>
          </a:p>
          <a:p>
            <a:r>
              <a:rPr lang="en-US" sz="2000" dirty="0"/>
              <a:t>Multiple blood cultures grew MRSA.</a:t>
            </a:r>
          </a:p>
          <a:p>
            <a:r>
              <a:rPr lang="en-US" sz="2000" dirty="0"/>
              <a:t>Echocardiogram demonstrated a large </a:t>
            </a:r>
            <a:r>
              <a:rPr lang="en-US" dirty="0"/>
              <a:t>Tricuspid valve</a:t>
            </a:r>
            <a:r>
              <a:rPr lang="en-US" sz="2000" dirty="0"/>
              <a:t> mass.</a:t>
            </a:r>
          </a:p>
          <a:p>
            <a:r>
              <a:rPr lang="en-US" sz="2000" dirty="0"/>
              <a:t>She underwent </a:t>
            </a:r>
            <a:r>
              <a:rPr lang="en-US" sz="2000" dirty="0" err="1"/>
              <a:t>angiovac</a:t>
            </a:r>
            <a:r>
              <a:rPr lang="en-US" sz="2000" baseline="30000" dirty="0"/>
              <a:t>®</a:t>
            </a:r>
            <a:r>
              <a:rPr lang="en-US" sz="2000" dirty="0"/>
              <a:t> procedure to debulk vegetation from TV and right atrium. </a:t>
            </a:r>
          </a:p>
          <a:p>
            <a:r>
              <a:rPr lang="en-US" sz="2000" dirty="0"/>
              <a:t>She ultimately left hospital on 3/4/2020 (patient directed).</a:t>
            </a:r>
          </a:p>
          <a:p>
            <a:r>
              <a:rPr lang="en-US" sz="2000" dirty="0"/>
              <a:t>Presented on 3/5/2020 with primary complaint new, severe back pain.</a:t>
            </a:r>
          </a:p>
        </p:txBody>
      </p:sp>
    </p:spTree>
    <p:extLst>
      <p:ext uri="{BB962C8B-B14F-4D97-AF65-F5344CB8AC3E}">
        <p14:creationId xmlns:p14="http://schemas.microsoft.com/office/powerpoint/2010/main" val="391304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0392-51D0-1A49-AC4C-CE6403C70F3D}"/>
              </a:ext>
            </a:extLst>
          </p:cNvPr>
          <p:cNvSpPr>
            <a:spLocks noGrp="1"/>
          </p:cNvSpPr>
          <p:nvPr>
            <p:ph type="title"/>
          </p:nvPr>
        </p:nvSpPr>
        <p:spPr/>
        <p:txBody>
          <a:bodyPr/>
          <a:lstStyle/>
          <a:p>
            <a:r>
              <a:rPr lang="en-US" dirty="0"/>
              <a:t>45 year old female…</a:t>
            </a:r>
          </a:p>
        </p:txBody>
      </p:sp>
      <p:sp>
        <p:nvSpPr>
          <p:cNvPr id="3" name="Content Placeholder 2">
            <a:extLst>
              <a:ext uri="{FF2B5EF4-FFF2-40B4-BE49-F238E27FC236}">
                <a16:creationId xmlns:a16="http://schemas.microsoft.com/office/drawing/2014/main" id="{7532825D-4920-A844-BF6F-8679A9318FCE}"/>
              </a:ext>
            </a:extLst>
          </p:cNvPr>
          <p:cNvSpPr>
            <a:spLocks noGrp="1"/>
          </p:cNvSpPr>
          <p:nvPr>
            <p:ph sz="quarter" idx="13"/>
          </p:nvPr>
        </p:nvSpPr>
        <p:spPr>
          <a:xfrm>
            <a:off x="914400" y="1773326"/>
            <a:ext cx="10363826" cy="4686851"/>
          </a:xfrm>
        </p:spPr>
        <p:txBody>
          <a:bodyPr>
            <a:noAutofit/>
          </a:bodyPr>
          <a:lstStyle/>
          <a:p>
            <a:pPr marL="0" indent="0">
              <a:buNone/>
            </a:pPr>
            <a:r>
              <a:rPr lang="en-US" dirty="0"/>
              <a:t>BP 119/72  | Pulse 90  | Temp 36.5 °C (97.7 °F) | </a:t>
            </a:r>
            <a:r>
              <a:rPr lang="en-US" dirty="0" err="1"/>
              <a:t>Resp</a:t>
            </a:r>
            <a:r>
              <a:rPr lang="en-US" dirty="0"/>
              <a:t> 19  | SpO2 96%  | BMI 26.58 kg/m² </a:t>
            </a:r>
          </a:p>
          <a:p>
            <a:pPr marL="0" indent="0">
              <a:lnSpc>
                <a:spcPct val="100000"/>
              </a:lnSpc>
              <a:buNone/>
            </a:pPr>
            <a:r>
              <a:rPr lang="en-US" sz="1800" dirty="0"/>
              <a:t>GENERAL: Awake, alert, </a:t>
            </a:r>
            <a:r>
              <a:rPr lang="en-US" sz="1800" dirty="0">
                <a:solidFill>
                  <a:srgbClr val="FF2F92"/>
                </a:solidFill>
              </a:rPr>
              <a:t>appears uncomfortable</a:t>
            </a:r>
            <a:br>
              <a:rPr lang="en-US" sz="1800" dirty="0"/>
            </a:br>
            <a:r>
              <a:rPr lang="en-US" sz="1800" dirty="0"/>
              <a:t>EYES: EOMI, PERRL, no conjunctival injection </a:t>
            </a:r>
            <a:br>
              <a:rPr lang="en-US" sz="1800" dirty="0"/>
            </a:br>
            <a:r>
              <a:rPr lang="en-US" sz="1800" dirty="0"/>
              <a:t>ENT: Nares clear, MMM, no thrush noted</a:t>
            </a:r>
            <a:br>
              <a:rPr lang="en-US" sz="1800" dirty="0"/>
            </a:br>
            <a:r>
              <a:rPr lang="en-US" sz="1800" dirty="0"/>
              <a:t>NECK: Supple</a:t>
            </a:r>
            <a:br>
              <a:rPr lang="en-US" sz="1800" dirty="0"/>
            </a:br>
            <a:r>
              <a:rPr lang="en-US" sz="1800" dirty="0"/>
              <a:t>RESPIRATORY: CTA throughout, breath sounds symmetric</a:t>
            </a:r>
            <a:br>
              <a:rPr lang="en-US" sz="1800" dirty="0"/>
            </a:br>
            <a:r>
              <a:rPr lang="en-US" sz="1800" dirty="0"/>
              <a:t>CARDIOVASCULAR: Normal rate, regular rhythm, </a:t>
            </a:r>
            <a:r>
              <a:rPr lang="en-US" sz="1800" dirty="0">
                <a:solidFill>
                  <a:srgbClr val="FF2F92"/>
                </a:solidFill>
              </a:rPr>
              <a:t>2/6 systolic murmur at LSB</a:t>
            </a:r>
            <a:br>
              <a:rPr lang="en-US" sz="1800" dirty="0"/>
            </a:br>
            <a:r>
              <a:rPr lang="en-US" sz="1800" dirty="0"/>
              <a:t>GASTROINTESTINAL: +BS, soft, </a:t>
            </a:r>
            <a:r>
              <a:rPr lang="en-US" sz="1800" dirty="0">
                <a:solidFill>
                  <a:srgbClr val="FF2F92"/>
                </a:solidFill>
              </a:rPr>
              <a:t>tender LUQ and RUQ</a:t>
            </a:r>
            <a:br>
              <a:rPr lang="en-US" sz="1800" dirty="0"/>
            </a:br>
            <a:r>
              <a:rPr lang="en-US" sz="1800" dirty="0"/>
              <a:t>LYMPHATIC: No cervical or supraclavicular LAD</a:t>
            </a:r>
            <a:br>
              <a:rPr lang="en-US" sz="1800" dirty="0"/>
            </a:br>
            <a:r>
              <a:rPr lang="en-US" sz="1800" dirty="0"/>
              <a:t>MUSCULOSKELETAL: </a:t>
            </a:r>
            <a:r>
              <a:rPr lang="en-US" sz="1800" dirty="0">
                <a:solidFill>
                  <a:srgbClr val="FF2F92"/>
                </a:solidFill>
              </a:rPr>
              <a:t>Right hand 4th digit PIP joint with redness, swelling and pain, +TTP over cervical spine</a:t>
            </a:r>
            <a:br>
              <a:rPr lang="en-US" sz="1800" dirty="0"/>
            </a:br>
            <a:r>
              <a:rPr lang="en-US" sz="1800" dirty="0"/>
              <a:t>EXTREMITIES: No LE edema, pulses 2+ in distal extremities</a:t>
            </a:r>
            <a:br>
              <a:rPr lang="en-US" sz="1800" dirty="0"/>
            </a:br>
            <a:r>
              <a:rPr lang="en-US" sz="1800" dirty="0"/>
              <a:t>NEUROLOGIC: sensation grossly intact, </a:t>
            </a:r>
            <a:r>
              <a:rPr lang="en-US" sz="1800" dirty="0">
                <a:solidFill>
                  <a:srgbClr val="FF2F92"/>
                </a:solidFill>
              </a:rPr>
              <a:t>RLE with ?possible decreased strength to 4/5 though difficult to assess due to back pain</a:t>
            </a:r>
          </a:p>
          <a:p>
            <a:pPr marL="0" indent="0">
              <a:lnSpc>
                <a:spcPct val="100000"/>
              </a:lnSpc>
              <a:buNone/>
            </a:pPr>
            <a:r>
              <a:rPr lang="en-US" sz="1800" dirty="0"/>
              <a:t>SKIN: </a:t>
            </a:r>
            <a:r>
              <a:rPr lang="en-US" sz="1800" dirty="0">
                <a:solidFill>
                  <a:srgbClr val="FF2F92"/>
                </a:solidFill>
              </a:rPr>
              <a:t>Distal LE with numerous petechiae noted </a:t>
            </a:r>
          </a:p>
        </p:txBody>
      </p:sp>
    </p:spTree>
    <p:extLst>
      <p:ext uri="{BB962C8B-B14F-4D97-AF65-F5344CB8AC3E}">
        <p14:creationId xmlns:p14="http://schemas.microsoft.com/office/powerpoint/2010/main" val="389804098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1456</TotalTime>
  <Words>6368</Words>
  <Application>Microsoft Office PowerPoint</Application>
  <PresentationFormat>Widescreen</PresentationFormat>
  <Paragraphs>863</Paragraphs>
  <Slides>66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Century Gothic</vt:lpstr>
      <vt:lpstr>Symbol</vt:lpstr>
      <vt:lpstr>Tw Cen MT</vt:lpstr>
      <vt:lpstr>Droplet</vt:lpstr>
      <vt:lpstr>Substance use disorders and infections </vt:lpstr>
      <vt:lpstr>I have no disclosures</vt:lpstr>
      <vt:lpstr>Learning objectives</vt:lpstr>
      <vt:lpstr>PowerPoint Presentation</vt:lpstr>
      <vt:lpstr>PowerPoint Presentation</vt:lpstr>
      <vt:lpstr>On the rise: overdose</vt:lpstr>
      <vt:lpstr>On the rise: infections associated with IVDU </vt:lpstr>
      <vt:lpstr>An illustrative case of a 45 year old female…</vt:lpstr>
      <vt:lpstr>45 year old female…</vt:lpstr>
      <vt:lpstr>PowerPoint Presentation</vt:lpstr>
      <vt:lpstr>PowerPoint Presentation</vt:lpstr>
      <vt:lpstr>PowerPoint Presentation</vt:lpstr>
      <vt:lpstr>Hospital course</vt:lpstr>
      <vt:lpstr>Hospital problem list</vt:lpstr>
      <vt:lpstr>Learning objectives</vt:lpstr>
      <vt:lpstr>PowerPoint Presentation</vt:lpstr>
      <vt:lpstr>Trends: bacterial/fungal infections related to IVDU</vt:lpstr>
      <vt:lpstr>Trends: bacterial/fungal infections related to IVDU</vt:lpstr>
      <vt:lpstr>Learning objectives</vt:lpstr>
      <vt:lpstr>Infective endocarditis (IE): general principles</vt:lpstr>
      <vt:lpstr>Infective endocarditis (IE): guidelines</vt:lpstr>
      <vt:lpstr>Infective endocarditis (IE): guidelines</vt:lpstr>
      <vt:lpstr>PowerPoint Presentation</vt:lpstr>
      <vt:lpstr>PowerPoint Presentation</vt:lpstr>
      <vt:lpstr>PowerPoint Presentation</vt:lpstr>
      <vt:lpstr>PWID IE: long-term outcomes</vt:lpstr>
      <vt:lpstr>PWID IE: long-term outcomes</vt:lpstr>
      <vt:lpstr>PWID IE: long-term outcomes</vt:lpstr>
      <vt:lpstr>PWID IE: long-term outcomes</vt:lpstr>
      <vt:lpstr>PWID IE: long-term outcomes</vt:lpstr>
      <vt:lpstr>PowerPoint Presentation</vt:lpstr>
      <vt:lpstr>PowerPoint Presentation</vt:lpstr>
      <vt:lpstr>Learning objectives</vt:lpstr>
      <vt:lpstr>OPAT: outpatient  parenteral antibiotic therapy</vt:lpstr>
      <vt:lpstr>OPAT: outpatient  parenteral antibiotic therapy</vt:lpstr>
      <vt:lpstr>OPAT: outpatient  parenteral antibiotic therapy</vt:lpstr>
      <vt:lpstr>Aspiration vegectomy with  veno-venous bypass </vt:lpstr>
      <vt:lpstr>Aspiration vegectomy with  veno-venous bypass </vt:lpstr>
      <vt:lpstr>Aspiration vegectomy with  veno-venous bypass </vt:lpstr>
      <vt:lpstr>Aspiration vegectomy with  veno-venous bypass </vt:lpstr>
      <vt:lpstr>Partial oral antibiotic treatment</vt:lpstr>
      <vt:lpstr>Partial oral antibiotic treatment</vt:lpstr>
      <vt:lpstr>Bacterial and Fungal  Infections in Pwid</vt:lpstr>
      <vt:lpstr>Learning objectives</vt:lpstr>
      <vt:lpstr>PowerPoint Presentation</vt:lpstr>
      <vt:lpstr>Viral Infections associated with injection drug use</vt:lpstr>
      <vt:lpstr>Hepatitis C</vt:lpstr>
      <vt:lpstr>Hepatitis c </vt:lpstr>
      <vt:lpstr>Hepatitis c</vt:lpstr>
      <vt:lpstr>Hepatitis A</vt:lpstr>
      <vt:lpstr>Hepatitis A </vt:lpstr>
      <vt:lpstr>Hepatitis A</vt:lpstr>
      <vt:lpstr>Hepatitis B</vt:lpstr>
      <vt:lpstr>Hepatitis B </vt:lpstr>
      <vt:lpstr>Hepatitis B</vt:lpstr>
      <vt:lpstr>HIV</vt:lpstr>
      <vt:lpstr>HIV</vt:lpstr>
      <vt:lpstr>New HIV diagnoses among PWID (2018)</vt:lpstr>
      <vt:lpstr>Risk factors for HIV transmission and testing among PWID (2018)</vt:lpstr>
      <vt:lpstr>Learning objectives</vt:lpstr>
      <vt:lpstr>HIV pre-exposure prophylaxis</vt:lpstr>
      <vt:lpstr>HIV pre-exposure prophylaxis</vt:lpstr>
      <vt:lpstr>Need: risk mitigation strategies</vt:lpstr>
      <vt:lpstr>Need: risk mitigation strategies</vt:lpstr>
      <vt:lpstr>Need: risk mitigation strategies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use disorders and infections </dc:title>
  <dc:creator>White, Katie D</dc:creator>
  <cp:lastModifiedBy>Williams, Michelle E</cp:lastModifiedBy>
  <cp:revision>185</cp:revision>
  <dcterms:created xsi:type="dcterms:W3CDTF">2022-03-23T02:14:14Z</dcterms:created>
  <dcterms:modified xsi:type="dcterms:W3CDTF">2022-10-21T18:35:37Z</dcterms:modified>
</cp:coreProperties>
</file>