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4"/>
    <p:sldMasterId id="2147483663" r:id="rId5"/>
  </p:sldMasterIdLst>
  <p:notesMasterIdLst>
    <p:notesMasterId r:id="rId38"/>
  </p:notesMasterIdLst>
  <p:sldIdLst>
    <p:sldId id="256" r:id="rId6"/>
    <p:sldId id="296" r:id="rId7"/>
    <p:sldId id="313" r:id="rId8"/>
    <p:sldId id="295" r:id="rId9"/>
    <p:sldId id="308" r:id="rId10"/>
    <p:sldId id="309" r:id="rId11"/>
    <p:sldId id="311" r:id="rId12"/>
    <p:sldId id="310" r:id="rId13"/>
    <p:sldId id="312" r:id="rId14"/>
    <p:sldId id="263" r:id="rId15"/>
    <p:sldId id="264" r:id="rId16"/>
    <p:sldId id="265" r:id="rId17"/>
    <p:sldId id="297" r:id="rId18"/>
    <p:sldId id="279" r:id="rId19"/>
    <p:sldId id="277" r:id="rId20"/>
    <p:sldId id="298" r:id="rId21"/>
    <p:sldId id="299" r:id="rId22"/>
    <p:sldId id="272" r:id="rId23"/>
    <p:sldId id="270" r:id="rId24"/>
    <p:sldId id="271" r:id="rId25"/>
    <p:sldId id="300" r:id="rId26"/>
    <p:sldId id="303" r:id="rId27"/>
    <p:sldId id="304" r:id="rId28"/>
    <p:sldId id="273" r:id="rId29"/>
    <p:sldId id="274" r:id="rId30"/>
    <p:sldId id="275" r:id="rId31"/>
    <p:sldId id="276" r:id="rId32"/>
    <p:sldId id="281" r:id="rId33"/>
    <p:sldId id="305" r:id="rId34"/>
    <p:sldId id="306" r:id="rId35"/>
    <p:sldId id="307" r:id="rId36"/>
    <p:sldId id="280" r:id="rId37"/>
  </p:sldIdLst>
  <p:sldSz cx="9144000" cy="5143500" type="screen16x9"/>
  <p:notesSz cx="6858000" cy="9144000"/>
  <p:embeddedFontLst>
    <p:embeddedFont>
      <p:font typeface="Abril Fatface" panose="020B0604020202020204" charset="0"/>
      <p:regular r:id="rId39"/>
    </p:embeddedFont>
    <p:embeddedFont>
      <p:font typeface="Merriweather Sans Regular"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0FE5F8-AB1A-49B6-B9A5-5A49D8FF3546}">
  <a:tblStyle styleId="{290FE5F8-AB1A-49B6-B9A5-5A49D8FF354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401EED4-0241-49B1-ABC2-E7ED5EB98F4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3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4.fntdata"/><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2.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2114500" y="4277700"/>
            <a:ext cx="4914900" cy="866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114500" y="0"/>
            <a:ext cx="4914900" cy="866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1162175" y="866100"/>
            <a:ext cx="6819600" cy="34113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pic>
        <p:nvPicPr>
          <p:cNvPr id="13" name="Google Shape;13;p2"/>
          <p:cNvPicPr preferRelativeResize="0"/>
          <p:nvPr/>
        </p:nvPicPr>
        <p:blipFill rotWithShape="1">
          <a:blip r:embed="rId2">
            <a:alphaModFix/>
          </a:blip>
          <a:srcRect l="29800" t="2488" r="16448" b="80672"/>
          <a:stretch/>
        </p:blipFill>
        <p:spPr>
          <a:xfrm>
            <a:off x="2114500" y="0"/>
            <a:ext cx="4914998" cy="866101"/>
          </a:xfrm>
          <a:prstGeom prst="rect">
            <a:avLst/>
          </a:prstGeom>
          <a:noFill/>
          <a:ln>
            <a:noFill/>
          </a:ln>
        </p:spPr>
      </p:pic>
      <p:pic>
        <p:nvPicPr>
          <p:cNvPr id="14" name="Google Shape;14;p2"/>
          <p:cNvPicPr preferRelativeResize="0"/>
          <p:nvPr/>
        </p:nvPicPr>
        <p:blipFill rotWithShape="1">
          <a:blip r:embed="rId2">
            <a:alphaModFix/>
          </a:blip>
          <a:srcRect l="7068" t="8472" r="39179" b="74690"/>
          <a:stretch/>
        </p:blipFill>
        <p:spPr>
          <a:xfrm>
            <a:off x="2114550" y="4277475"/>
            <a:ext cx="4914902" cy="866025"/>
          </a:xfrm>
          <a:prstGeom prst="rect">
            <a:avLst/>
          </a:prstGeom>
          <a:noFill/>
          <a:ln>
            <a:noFill/>
          </a:ln>
        </p:spPr>
      </p:pic>
      <p:sp>
        <p:nvSpPr>
          <p:cNvPr id="15" name="Google Shape;15;p2"/>
          <p:cNvSpPr/>
          <p:nvPr/>
        </p:nvSpPr>
        <p:spPr>
          <a:xfrm>
            <a:off x="4168350" y="463878"/>
            <a:ext cx="807300" cy="807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24"/>
        <p:cNvGrpSpPr/>
        <p:nvPr/>
      </p:nvGrpSpPr>
      <p:grpSpPr>
        <a:xfrm>
          <a:off x="0" y="0"/>
          <a:ext cx="0" cy="0"/>
          <a:chOff x="0" y="0"/>
          <a:chExt cx="0" cy="0"/>
        </a:xfrm>
      </p:grpSpPr>
      <p:pic>
        <p:nvPicPr>
          <p:cNvPr id="25" name="Google Shape;25;p4"/>
          <p:cNvPicPr preferRelativeResize="0"/>
          <p:nvPr/>
        </p:nvPicPr>
        <p:blipFill>
          <a:blip r:embed="rId2">
            <a:alphaModFix amt="32000"/>
          </a:blip>
          <a:stretch>
            <a:fillRect/>
          </a:stretch>
        </p:blipFill>
        <p:spPr>
          <a:xfrm>
            <a:off x="0" y="24"/>
            <a:ext cx="9143990" cy="5143500"/>
          </a:xfrm>
          <a:prstGeom prst="rect">
            <a:avLst/>
          </a:prstGeom>
          <a:noFill/>
          <a:ln>
            <a:noFill/>
          </a:ln>
        </p:spPr>
      </p:pic>
      <p:sp>
        <p:nvSpPr>
          <p:cNvPr id="26" name="Google Shape;26;p4"/>
          <p:cNvSpPr/>
          <p:nvPr/>
        </p:nvSpPr>
        <p:spPr>
          <a:xfrm>
            <a:off x="2413200" y="412950"/>
            <a:ext cx="4317600" cy="4317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Google Shape;27;p4"/>
          <p:cNvPicPr preferRelativeResize="0"/>
          <p:nvPr/>
        </p:nvPicPr>
        <p:blipFill rotWithShape="1">
          <a:blip r:embed="rId3">
            <a:alphaModFix amt="26000"/>
          </a:blip>
          <a:srcRect l="26390" t="8022" r="26390" b="8056"/>
          <a:stretch/>
        </p:blipFill>
        <p:spPr>
          <a:xfrm>
            <a:off x="2413150" y="412950"/>
            <a:ext cx="4317600" cy="4317600"/>
          </a:xfrm>
          <a:prstGeom prst="ellipse">
            <a:avLst/>
          </a:prstGeom>
          <a:noFill/>
          <a:ln>
            <a:noFill/>
          </a:ln>
        </p:spPr>
      </p:pic>
      <p:sp>
        <p:nvSpPr>
          <p:cNvPr id="28" name="Google Shape;28;p4"/>
          <p:cNvSpPr txBox="1">
            <a:spLocks noGrp="1"/>
          </p:cNvSpPr>
          <p:nvPr>
            <p:ph type="body" idx="1"/>
          </p:nvPr>
        </p:nvSpPr>
        <p:spPr>
          <a:xfrm>
            <a:off x="1678675" y="2161800"/>
            <a:ext cx="5786700" cy="819900"/>
          </a:xfrm>
          <a:prstGeom prst="rect">
            <a:avLst/>
          </a:prstGeom>
          <a:effectLst>
            <a:outerShdw blurRad="42863" dist="9525" dir="5400000" algn="bl" rotWithShape="0">
              <a:schemeClr val="dk1">
                <a:alpha val="20000"/>
              </a:schemeClr>
            </a:outerShdw>
          </a:effectLst>
        </p:spPr>
        <p:txBody>
          <a:bodyPr spcFirstLastPara="1" wrap="square" lIns="0" tIns="0" rIns="0" bIns="0" anchor="ctr" anchorCtr="0">
            <a:noAutofit/>
          </a:bodyPr>
          <a:lstStyle>
            <a:lvl1pPr marL="457200" lvl="0" indent="-431800" algn="ctr" rtl="0">
              <a:spcBef>
                <a:spcPts val="0"/>
              </a:spcBef>
              <a:spcAft>
                <a:spcPts val="0"/>
              </a:spcAft>
              <a:buClr>
                <a:schemeClr val="lt1"/>
              </a:buClr>
              <a:buSzPts val="3200"/>
              <a:buFont typeface="Abril Fatface"/>
              <a:buChar char="●"/>
              <a:defRPr sz="3200">
                <a:solidFill>
                  <a:schemeClr val="lt1"/>
                </a:solidFill>
                <a:latin typeface="Abril Fatface"/>
                <a:ea typeface="Abril Fatface"/>
                <a:cs typeface="Abril Fatface"/>
                <a:sym typeface="Abril Fatface"/>
              </a:defRPr>
            </a:lvl1pPr>
            <a:lvl2pPr marL="914400" lvl="1" indent="-431800" algn="ctr" rtl="0">
              <a:spcBef>
                <a:spcPts val="800"/>
              </a:spcBef>
              <a:spcAft>
                <a:spcPts val="0"/>
              </a:spcAft>
              <a:buClr>
                <a:schemeClr val="lt1"/>
              </a:buClr>
              <a:buSzPts val="3200"/>
              <a:buFont typeface="Abril Fatface"/>
              <a:buChar char="○"/>
              <a:defRPr sz="3200">
                <a:solidFill>
                  <a:schemeClr val="lt1"/>
                </a:solidFill>
                <a:latin typeface="Abril Fatface"/>
                <a:ea typeface="Abril Fatface"/>
                <a:cs typeface="Abril Fatface"/>
                <a:sym typeface="Abril Fatface"/>
              </a:defRPr>
            </a:lvl2pPr>
            <a:lvl3pPr marL="1371600" lvl="2" indent="-431800" algn="ctr" rtl="0">
              <a:spcBef>
                <a:spcPts val="800"/>
              </a:spcBef>
              <a:spcAft>
                <a:spcPts val="0"/>
              </a:spcAft>
              <a:buClr>
                <a:schemeClr val="lt1"/>
              </a:buClr>
              <a:buSzPts val="3200"/>
              <a:buFont typeface="Abril Fatface"/>
              <a:buChar char="■"/>
              <a:defRPr sz="3200">
                <a:solidFill>
                  <a:schemeClr val="lt1"/>
                </a:solidFill>
                <a:latin typeface="Abril Fatface"/>
                <a:ea typeface="Abril Fatface"/>
                <a:cs typeface="Abril Fatface"/>
                <a:sym typeface="Abril Fatface"/>
              </a:defRPr>
            </a:lvl3pPr>
            <a:lvl4pPr marL="1828800" lvl="3" indent="-431800" algn="ctr" rtl="0">
              <a:spcBef>
                <a:spcPts val="800"/>
              </a:spcBef>
              <a:spcAft>
                <a:spcPts val="0"/>
              </a:spcAft>
              <a:buClr>
                <a:schemeClr val="lt1"/>
              </a:buClr>
              <a:buSzPts val="3200"/>
              <a:buFont typeface="Abril Fatface"/>
              <a:buChar char="●"/>
              <a:defRPr sz="3200">
                <a:solidFill>
                  <a:schemeClr val="lt1"/>
                </a:solidFill>
                <a:latin typeface="Abril Fatface"/>
                <a:ea typeface="Abril Fatface"/>
                <a:cs typeface="Abril Fatface"/>
                <a:sym typeface="Abril Fatface"/>
              </a:defRPr>
            </a:lvl4pPr>
            <a:lvl5pPr marL="2286000" lvl="4" indent="-431800" algn="ctr" rtl="0">
              <a:spcBef>
                <a:spcPts val="800"/>
              </a:spcBef>
              <a:spcAft>
                <a:spcPts val="0"/>
              </a:spcAft>
              <a:buClr>
                <a:schemeClr val="lt1"/>
              </a:buClr>
              <a:buSzPts val="3200"/>
              <a:buFont typeface="Abril Fatface"/>
              <a:buChar char="○"/>
              <a:defRPr sz="3200">
                <a:solidFill>
                  <a:schemeClr val="lt1"/>
                </a:solidFill>
                <a:latin typeface="Abril Fatface"/>
                <a:ea typeface="Abril Fatface"/>
                <a:cs typeface="Abril Fatface"/>
                <a:sym typeface="Abril Fatface"/>
              </a:defRPr>
            </a:lvl5pPr>
            <a:lvl6pPr marL="2743200" lvl="5" indent="-431800" algn="ctr" rtl="0">
              <a:spcBef>
                <a:spcPts val="800"/>
              </a:spcBef>
              <a:spcAft>
                <a:spcPts val="0"/>
              </a:spcAft>
              <a:buClr>
                <a:schemeClr val="lt1"/>
              </a:buClr>
              <a:buSzPts val="3200"/>
              <a:buFont typeface="Abril Fatface"/>
              <a:buChar char="■"/>
              <a:defRPr sz="3200">
                <a:solidFill>
                  <a:schemeClr val="lt1"/>
                </a:solidFill>
                <a:latin typeface="Abril Fatface"/>
                <a:ea typeface="Abril Fatface"/>
                <a:cs typeface="Abril Fatface"/>
                <a:sym typeface="Abril Fatface"/>
              </a:defRPr>
            </a:lvl6pPr>
            <a:lvl7pPr marL="3200400" lvl="6" indent="-431800" algn="ctr" rtl="0">
              <a:spcBef>
                <a:spcPts val="800"/>
              </a:spcBef>
              <a:spcAft>
                <a:spcPts val="0"/>
              </a:spcAft>
              <a:buClr>
                <a:schemeClr val="lt1"/>
              </a:buClr>
              <a:buSzPts val="3200"/>
              <a:buFont typeface="Abril Fatface"/>
              <a:buChar char="●"/>
              <a:defRPr sz="3200">
                <a:solidFill>
                  <a:schemeClr val="lt1"/>
                </a:solidFill>
                <a:latin typeface="Abril Fatface"/>
                <a:ea typeface="Abril Fatface"/>
                <a:cs typeface="Abril Fatface"/>
                <a:sym typeface="Abril Fatface"/>
              </a:defRPr>
            </a:lvl7pPr>
            <a:lvl8pPr marL="3657600" lvl="7" indent="-431800" algn="ctr" rtl="0">
              <a:spcBef>
                <a:spcPts val="800"/>
              </a:spcBef>
              <a:spcAft>
                <a:spcPts val="0"/>
              </a:spcAft>
              <a:buClr>
                <a:schemeClr val="lt1"/>
              </a:buClr>
              <a:buSzPts val="3200"/>
              <a:buFont typeface="Abril Fatface"/>
              <a:buChar char="○"/>
              <a:defRPr sz="3200">
                <a:solidFill>
                  <a:schemeClr val="lt1"/>
                </a:solidFill>
                <a:latin typeface="Abril Fatface"/>
                <a:ea typeface="Abril Fatface"/>
                <a:cs typeface="Abril Fatface"/>
                <a:sym typeface="Abril Fatface"/>
              </a:defRPr>
            </a:lvl8pPr>
            <a:lvl9pPr marL="4114800" lvl="8" indent="-431800" algn="ctr" rtl="0">
              <a:spcBef>
                <a:spcPts val="800"/>
              </a:spcBef>
              <a:spcAft>
                <a:spcPts val="800"/>
              </a:spcAft>
              <a:buClr>
                <a:schemeClr val="lt1"/>
              </a:buClr>
              <a:buSzPts val="3200"/>
              <a:buFont typeface="Abril Fatface"/>
              <a:buChar char="■"/>
              <a:defRPr sz="3200">
                <a:solidFill>
                  <a:schemeClr val="lt1"/>
                </a:solidFill>
                <a:latin typeface="Abril Fatface"/>
                <a:ea typeface="Abril Fatface"/>
                <a:cs typeface="Abril Fatface"/>
                <a:sym typeface="Abril Fatface"/>
              </a:defRPr>
            </a:lvl9pPr>
          </a:lstStyle>
          <a:p>
            <a:endParaRPr/>
          </a:p>
        </p:txBody>
      </p:sp>
      <p:sp>
        <p:nvSpPr>
          <p:cNvPr id="29" name="Google Shape;29;p4"/>
          <p:cNvSpPr txBox="1">
            <a:spLocks noGrp="1"/>
          </p:cNvSpPr>
          <p:nvPr>
            <p:ph type="sldNum" idx="12"/>
          </p:nvPr>
        </p:nvSpPr>
        <p:spPr>
          <a:xfrm>
            <a:off x="3923800" y="4730550"/>
            <a:ext cx="1296300" cy="412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624428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0"/>
        <p:cNvGrpSpPr/>
        <p:nvPr/>
      </p:nvGrpSpPr>
      <p:grpSpPr>
        <a:xfrm>
          <a:off x="0" y="0"/>
          <a:ext cx="0" cy="0"/>
          <a:chOff x="0" y="0"/>
          <a:chExt cx="0" cy="0"/>
        </a:xfrm>
      </p:grpSpPr>
      <p:sp>
        <p:nvSpPr>
          <p:cNvPr id="31" name="Google Shape;31;p5"/>
          <p:cNvSpPr/>
          <p:nvPr/>
        </p:nvSpPr>
        <p:spPr>
          <a:xfrm>
            <a:off x="0" y="4387900"/>
            <a:ext cx="9144000" cy="75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 name="Google Shape;32;p5"/>
          <p:cNvPicPr preferRelativeResize="0"/>
          <p:nvPr/>
        </p:nvPicPr>
        <p:blipFill rotWithShape="1">
          <a:blip r:embed="rId2">
            <a:alphaModFix amt="70000"/>
          </a:blip>
          <a:srcRect t="38079" b="47230"/>
          <a:stretch/>
        </p:blipFill>
        <p:spPr>
          <a:xfrm>
            <a:off x="0" y="4387852"/>
            <a:ext cx="9144000" cy="755625"/>
          </a:xfrm>
          <a:prstGeom prst="rect">
            <a:avLst/>
          </a:prstGeom>
          <a:noFill/>
          <a:ln>
            <a:noFill/>
          </a:ln>
        </p:spPr>
      </p:pic>
      <p:sp>
        <p:nvSpPr>
          <p:cNvPr id="33" name="Google Shape;33;p5"/>
          <p:cNvSpPr txBox="1">
            <a:spLocks noGrp="1"/>
          </p:cNvSpPr>
          <p:nvPr>
            <p:ph type="title"/>
          </p:nvPr>
        </p:nvSpPr>
        <p:spPr>
          <a:xfrm>
            <a:off x="855300" y="0"/>
            <a:ext cx="7433400" cy="10170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4" name="Google Shape;34;p5"/>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55600" rtl="0">
              <a:spcBef>
                <a:spcPts val="800"/>
              </a:spcBef>
              <a:spcAft>
                <a:spcPts val="0"/>
              </a:spcAft>
              <a:buSzPts val="2000"/>
              <a:buChar char="○"/>
              <a:defRPr/>
            </a:lvl2pPr>
            <a:lvl3pPr marL="1371600" lvl="2" indent="-355600" rtl="0">
              <a:spcBef>
                <a:spcPts val="800"/>
              </a:spcBef>
              <a:spcAft>
                <a:spcPts val="0"/>
              </a:spcAft>
              <a:buSzPts val="2000"/>
              <a:buChar char="■"/>
              <a:defRPr/>
            </a:lvl3pPr>
            <a:lvl4pPr marL="1828800" lvl="3" indent="-355600" rtl="0">
              <a:spcBef>
                <a:spcPts val="800"/>
              </a:spcBef>
              <a:spcAft>
                <a:spcPts val="0"/>
              </a:spcAft>
              <a:buSzPts val="2000"/>
              <a:buChar char="●"/>
              <a:defRPr/>
            </a:lvl4pPr>
            <a:lvl5pPr marL="2286000" lvl="4" indent="-355600" rtl="0">
              <a:spcBef>
                <a:spcPts val="800"/>
              </a:spcBef>
              <a:spcAft>
                <a:spcPts val="0"/>
              </a:spcAft>
              <a:buSzPts val="2000"/>
              <a:buChar char="○"/>
              <a:defRPr/>
            </a:lvl5pPr>
            <a:lvl6pPr marL="2743200" lvl="5" indent="-355600" rtl="0">
              <a:spcBef>
                <a:spcPts val="800"/>
              </a:spcBef>
              <a:spcAft>
                <a:spcPts val="0"/>
              </a:spcAft>
              <a:buSzPts val="2000"/>
              <a:buChar char="■"/>
              <a:defRPr/>
            </a:lvl6pPr>
            <a:lvl7pPr marL="3200400" lvl="6" indent="-355600" rtl="0">
              <a:spcBef>
                <a:spcPts val="800"/>
              </a:spcBef>
              <a:spcAft>
                <a:spcPts val="0"/>
              </a:spcAft>
              <a:buSzPts val="2000"/>
              <a:buChar char="●"/>
              <a:defRPr/>
            </a:lvl7pPr>
            <a:lvl8pPr marL="3657600" lvl="7" indent="-355600" rtl="0">
              <a:spcBef>
                <a:spcPts val="800"/>
              </a:spcBef>
              <a:spcAft>
                <a:spcPts val="0"/>
              </a:spcAft>
              <a:buSzPts val="2000"/>
              <a:buChar char="○"/>
              <a:defRPr/>
            </a:lvl8pPr>
            <a:lvl9pPr marL="4114800" lvl="8" indent="-355600" rtl="0">
              <a:spcBef>
                <a:spcPts val="800"/>
              </a:spcBef>
              <a:spcAft>
                <a:spcPts val="800"/>
              </a:spcAft>
              <a:buSzPts val="2000"/>
              <a:buChar char="■"/>
              <a:defRPr/>
            </a:lvl9pPr>
          </a:lstStyle>
          <a:p>
            <a:endParaRPr/>
          </a:p>
        </p:txBody>
      </p:sp>
      <p:sp>
        <p:nvSpPr>
          <p:cNvPr id="35" name="Google Shape;35;p5"/>
          <p:cNvSpPr txBox="1">
            <a:spLocks noGrp="1"/>
          </p:cNvSpPr>
          <p:nvPr>
            <p:ph type="sldNum" idx="12"/>
          </p:nvPr>
        </p:nvSpPr>
        <p:spPr>
          <a:xfrm>
            <a:off x="3923800" y="4509500"/>
            <a:ext cx="1296300" cy="512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36" name="Google Shape;36;p5"/>
          <p:cNvGrpSpPr/>
          <p:nvPr/>
        </p:nvGrpSpPr>
        <p:grpSpPr>
          <a:xfrm>
            <a:off x="3972800" y="964625"/>
            <a:ext cx="1198500" cy="123600"/>
            <a:chOff x="3972800" y="855475"/>
            <a:chExt cx="1198500" cy="123600"/>
          </a:xfrm>
        </p:grpSpPr>
        <p:cxnSp>
          <p:nvCxnSpPr>
            <p:cNvPr id="37" name="Google Shape;37;p5"/>
            <p:cNvCxnSpPr/>
            <p:nvPr/>
          </p:nvCxnSpPr>
          <p:spPr>
            <a:xfrm>
              <a:off x="3972800" y="914834"/>
              <a:ext cx="1198500" cy="0"/>
            </a:xfrm>
            <a:prstGeom prst="straightConnector1">
              <a:avLst/>
            </a:prstGeom>
            <a:noFill/>
            <a:ln w="9525" cap="flat" cmpd="sng">
              <a:solidFill>
                <a:schemeClr val="accent3"/>
              </a:solidFill>
              <a:prstDash val="solid"/>
              <a:round/>
              <a:headEnd type="oval" w="med" len="med"/>
              <a:tailEnd type="oval" w="med" len="med"/>
            </a:ln>
          </p:spPr>
        </p:cxnSp>
        <p:sp>
          <p:nvSpPr>
            <p:cNvPr id="38" name="Google Shape;38;p5"/>
            <p:cNvSpPr/>
            <p:nvPr/>
          </p:nvSpPr>
          <p:spPr>
            <a:xfrm>
              <a:off x="4510248" y="855475"/>
              <a:ext cx="123600" cy="123600"/>
            </a:xfrm>
            <a:prstGeom prst="ellipse">
              <a:avLst/>
            </a:prstGeom>
            <a:solidFill>
              <a:schemeClr val="accent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9808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0" name="Google Shape;40;p6"/>
          <p:cNvSpPr/>
          <p:nvPr/>
        </p:nvSpPr>
        <p:spPr>
          <a:xfrm>
            <a:off x="0" y="4387900"/>
            <a:ext cx="9144000" cy="75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 name="Google Shape;41;p6"/>
          <p:cNvPicPr preferRelativeResize="0"/>
          <p:nvPr/>
        </p:nvPicPr>
        <p:blipFill rotWithShape="1">
          <a:blip r:embed="rId2">
            <a:alphaModFix amt="70000"/>
          </a:blip>
          <a:srcRect t="38079" b="47230"/>
          <a:stretch/>
        </p:blipFill>
        <p:spPr>
          <a:xfrm>
            <a:off x="0" y="4387852"/>
            <a:ext cx="9144000" cy="755625"/>
          </a:xfrm>
          <a:prstGeom prst="rect">
            <a:avLst/>
          </a:prstGeom>
          <a:noFill/>
          <a:ln>
            <a:noFill/>
          </a:ln>
        </p:spPr>
      </p:pic>
      <p:sp>
        <p:nvSpPr>
          <p:cNvPr id="42" name="Google Shape;42;p6"/>
          <p:cNvSpPr txBox="1">
            <a:spLocks noGrp="1"/>
          </p:cNvSpPr>
          <p:nvPr>
            <p:ph type="title"/>
          </p:nvPr>
        </p:nvSpPr>
        <p:spPr>
          <a:xfrm>
            <a:off x="855300" y="0"/>
            <a:ext cx="7433400" cy="10170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3" name="Google Shape;43;p6"/>
          <p:cNvSpPr txBox="1">
            <a:spLocks noGrp="1"/>
          </p:cNvSpPr>
          <p:nvPr>
            <p:ph type="body" idx="1"/>
          </p:nvPr>
        </p:nvSpPr>
        <p:spPr>
          <a:xfrm>
            <a:off x="855275" y="1430150"/>
            <a:ext cx="3473100" cy="2693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4" name="Google Shape;44;p6"/>
          <p:cNvSpPr txBox="1">
            <a:spLocks noGrp="1"/>
          </p:cNvSpPr>
          <p:nvPr>
            <p:ph type="body" idx="2"/>
          </p:nvPr>
        </p:nvSpPr>
        <p:spPr>
          <a:xfrm>
            <a:off x="4815599" y="1430150"/>
            <a:ext cx="3473100" cy="2693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5" name="Google Shape;45;p6"/>
          <p:cNvSpPr txBox="1">
            <a:spLocks noGrp="1"/>
          </p:cNvSpPr>
          <p:nvPr>
            <p:ph type="sldNum" idx="12"/>
          </p:nvPr>
        </p:nvSpPr>
        <p:spPr>
          <a:xfrm>
            <a:off x="3923800" y="4509500"/>
            <a:ext cx="1296300" cy="512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46" name="Google Shape;46;p6"/>
          <p:cNvGrpSpPr/>
          <p:nvPr/>
        </p:nvGrpSpPr>
        <p:grpSpPr>
          <a:xfrm>
            <a:off x="3972800" y="964625"/>
            <a:ext cx="1198500" cy="123600"/>
            <a:chOff x="3972800" y="855475"/>
            <a:chExt cx="1198500" cy="123600"/>
          </a:xfrm>
        </p:grpSpPr>
        <p:cxnSp>
          <p:nvCxnSpPr>
            <p:cNvPr id="47" name="Google Shape;47;p6"/>
            <p:cNvCxnSpPr/>
            <p:nvPr/>
          </p:nvCxnSpPr>
          <p:spPr>
            <a:xfrm>
              <a:off x="3972800" y="914834"/>
              <a:ext cx="1198500" cy="0"/>
            </a:xfrm>
            <a:prstGeom prst="straightConnector1">
              <a:avLst/>
            </a:prstGeom>
            <a:noFill/>
            <a:ln w="9525" cap="flat" cmpd="sng">
              <a:solidFill>
                <a:schemeClr val="accent3"/>
              </a:solidFill>
              <a:prstDash val="solid"/>
              <a:round/>
              <a:headEnd type="oval" w="med" len="med"/>
              <a:tailEnd type="oval" w="med" len="med"/>
            </a:ln>
          </p:spPr>
        </p:cxnSp>
        <p:sp>
          <p:nvSpPr>
            <p:cNvPr id="48" name="Google Shape;48;p6"/>
            <p:cNvSpPr/>
            <p:nvPr/>
          </p:nvSpPr>
          <p:spPr>
            <a:xfrm>
              <a:off x="4510248" y="855475"/>
              <a:ext cx="123600" cy="123600"/>
            </a:xfrm>
            <a:prstGeom prst="ellipse">
              <a:avLst/>
            </a:prstGeom>
            <a:solidFill>
              <a:schemeClr val="accent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53273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9"/>
        <p:cNvGrpSpPr/>
        <p:nvPr/>
      </p:nvGrpSpPr>
      <p:grpSpPr>
        <a:xfrm>
          <a:off x="0" y="0"/>
          <a:ext cx="0" cy="0"/>
          <a:chOff x="0" y="0"/>
          <a:chExt cx="0" cy="0"/>
        </a:xfrm>
      </p:grpSpPr>
      <p:sp>
        <p:nvSpPr>
          <p:cNvPr id="50" name="Google Shape;50;p7"/>
          <p:cNvSpPr/>
          <p:nvPr/>
        </p:nvSpPr>
        <p:spPr>
          <a:xfrm>
            <a:off x="0" y="4387900"/>
            <a:ext cx="9144000" cy="75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 name="Google Shape;51;p7"/>
          <p:cNvPicPr preferRelativeResize="0"/>
          <p:nvPr/>
        </p:nvPicPr>
        <p:blipFill rotWithShape="1">
          <a:blip r:embed="rId2">
            <a:alphaModFix amt="70000"/>
          </a:blip>
          <a:srcRect t="38079" b="47230"/>
          <a:stretch/>
        </p:blipFill>
        <p:spPr>
          <a:xfrm>
            <a:off x="0" y="4387852"/>
            <a:ext cx="9144000" cy="755625"/>
          </a:xfrm>
          <a:prstGeom prst="rect">
            <a:avLst/>
          </a:prstGeom>
          <a:noFill/>
          <a:ln>
            <a:noFill/>
          </a:ln>
        </p:spPr>
      </p:pic>
      <p:sp>
        <p:nvSpPr>
          <p:cNvPr id="52" name="Google Shape;52;p7"/>
          <p:cNvSpPr txBox="1">
            <a:spLocks noGrp="1"/>
          </p:cNvSpPr>
          <p:nvPr>
            <p:ph type="title"/>
          </p:nvPr>
        </p:nvSpPr>
        <p:spPr>
          <a:xfrm>
            <a:off x="855300" y="0"/>
            <a:ext cx="7433400" cy="10170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53" name="Google Shape;53;p7"/>
          <p:cNvSpPr txBox="1">
            <a:spLocks noGrp="1"/>
          </p:cNvSpPr>
          <p:nvPr>
            <p:ph type="body" idx="1"/>
          </p:nvPr>
        </p:nvSpPr>
        <p:spPr>
          <a:xfrm>
            <a:off x="855300" y="1430150"/>
            <a:ext cx="2315700" cy="2797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54" name="Google Shape;54;p7"/>
          <p:cNvSpPr txBox="1">
            <a:spLocks noGrp="1"/>
          </p:cNvSpPr>
          <p:nvPr>
            <p:ph type="body" idx="2"/>
          </p:nvPr>
        </p:nvSpPr>
        <p:spPr>
          <a:xfrm>
            <a:off x="3414199" y="1430150"/>
            <a:ext cx="2315700" cy="2797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55" name="Google Shape;55;p7"/>
          <p:cNvSpPr txBox="1">
            <a:spLocks noGrp="1"/>
          </p:cNvSpPr>
          <p:nvPr>
            <p:ph type="body" idx="3"/>
          </p:nvPr>
        </p:nvSpPr>
        <p:spPr>
          <a:xfrm>
            <a:off x="5973097" y="1430150"/>
            <a:ext cx="2315700" cy="2797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56" name="Google Shape;56;p7"/>
          <p:cNvSpPr txBox="1">
            <a:spLocks noGrp="1"/>
          </p:cNvSpPr>
          <p:nvPr>
            <p:ph type="sldNum" idx="12"/>
          </p:nvPr>
        </p:nvSpPr>
        <p:spPr>
          <a:xfrm>
            <a:off x="3923800" y="4509500"/>
            <a:ext cx="1296300" cy="512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57" name="Google Shape;57;p7"/>
          <p:cNvGrpSpPr/>
          <p:nvPr/>
        </p:nvGrpSpPr>
        <p:grpSpPr>
          <a:xfrm>
            <a:off x="3972800" y="964625"/>
            <a:ext cx="1198500" cy="123600"/>
            <a:chOff x="3972800" y="855475"/>
            <a:chExt cx="1198500" cy="123600"/>
          </a:xfrm>
        </p:grpSpPr>
        <p:cxnSp>
          <p:nvCxnSpPr>
            <p:cNvPr id="58" name="Google Shape;58;p7"/>
            <p:cNvCxnSpPr/>
            <p:nvPr/>
          </p:nvCxnSpPr>
          <p:spPr>
            <a:xfrm>
              <a:off x="3972800" y="914834"/>
              <a:ext cx="1198500" cy="0"/>
            </a:xfrm>
            <a:prstGeom prst="straightConnector1">
              <a:avLst/>
            </a:prstGeom>
            <a:noFill/>
            <a:ln w="9525" cap="flat" cmpd="sng">
              <a:solidFill>
                <a:schemeClr val="accent3"/>
              </a:solidFill>
              <a:prstDash val="solid"/>
              <a:round/>
              <a:headEnd type="oval" w="med" len="med"/>
              <a:tailEnd type="oval" w="med" len="med"/>
            </a:ln>
          </p:spPr>
        </p:cxnSp>
        <p:sp>
          <p:nvSpPr>
            <p:cNvPr id="59" name="Google Shape;59;p7"/>
            <p:cNvSpPr/>
            <p:nvPr/>
          </p:nvSpPr>
          <p:spPr>
            <a:xfrm>
              <a:off x="4510248" y="855475"/>
              <a:ext cx="123600" cy="123600"/>
            </a:xfrm>
            <a:prstGeom prst="ellipse">
              <a:avLst/>
            </a:prstGeom>
            <a:solidFill>
              <a:schemeClr val="accent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60372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855300" y="0"/>
            <a:ext cx="7433400" cy="10170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62" name="Google Shape;62;p8"/>
          <p:cNvSpPr txBox="1">
            <a:spLocks noGrp="1"/>
          </p:cNvSpPr>
          <p:nvPr>
            <p:ph type="sldNum" idx="12"/>
          </p:nvPr>
        </p:nvSpPr>
        <p:spPr>
          <a:xfrm>
            <a:off x="3923800" y="4509500"/>
            <a:ext cx="1296300" cy="512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63" name="Google Shape;63;p8"/>
          <p:cNvSpPr/>
          <p:nvPr/>
        </p:nvSpPr>
        <p:spPr>
          <a:xfrm>
            <a:off x="0" y="4387900"/>
            <a:ext cx="9144000" cy="75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 name="Google Shape;64;p8"/>
          <p:cNvPicPr preferRelativeResize="0"/>
          <p:nvPr/>
        </p:nvPicPr>
        <p:blipFill rotWithShape="1">
          <a:blip r:embed="rId2">
            <a:alphaModFix amt="70000"/>
          </a:blip>
          <a:srcRect t="38079" b="47230"/>
          <a:stretch/>
        </p:blipFill>
        <p:spPr>
          <a:xfrm>
            <a:off x="0" y="4387852"/>
            <a:ext cx="9144000" cy="755625"/>
          </a:xfrm>
          <a:prstGeom prst="rect">
            <a:avLst/>
          </a:prstGeom>
          <a:noFill/>
          <a:ln>
            <a:noFill/>
          </a:ln>
        </p:spPr>
      </p:pic>
    </p:spTree>
    <p:extLst>
      <p:ext uri="{BB962C8B-B14F-4D97-AF65-F5344CB8AC3E}">
        <p14:creationId xmlns:p14="http://schemas.microsoft.com/office/powerpoint/2010/main" val="1959377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5"/>
        <p:cNvGrpSpPr/>
        <p:nvPr/>
      </p:nvGrpSpPr>
      <p:grpSpPr>
        <a:xfrm>
          <a:off x="0" y="0"/>
          <a:ext cx="0" cy="0"/>
          <a:chOff x="0" y="0"/>
          <a:chExt cx="0" cy="0"/>
        </a:xfrm>
      </p:grpSpPr>
      <p:sp>
        <p:nvSpPr>
          <p:cNvPr id="66" name="Google Shape;66;p9"/>
          <p:cNvSpPr/>
          <p:nvPr/>
        </p:nvSpPr>
        <p:spPr>
          <a:xfrm>
            <a:off x="0" y="4387900"/>
            <a:ext cx="9144000" cy="75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 name="Google Shape;67;p9"/>
          <p:cNvPicPr preferRelativeResize="0"/>
          <p:nvPr/>
        </p:nvPicPr>
        <p:blipFill rotWithShape="1">
          <a:blip r:embed="rId2">
            <a:alphaModFix amt="70000"/>
          </a:blip>
          <a:srcRect t="38079" b="47230"/>
          <a:stretch/>
        </p:blipFill>
        <p:spPr>
          <a:xfrm>
            <a:off x="0" y="4387852"/>
            <a:ext cx="9144000" cy="755625"/>
          </a:xfrm>
          <a:prstGeom prst="rect">
            <a:avLst/>
          </a:prstGeom>
          <a:noFill/>
          <a:ln>
            <a:noFill/>
          </a:ln>
        </p:spPr>
      </p:pic>
      <p:sp>
        <p:nvSpPr>
          <p:cNvPr id="68" name="Google Shape;68;p9"/>
          <p:cNvSpPr txBox="1">
            <a:spLocks noGrp="1"/>
          </p:cNvSpPr>
          <p:nvPr>
            <p:ph type="body" idx="1"/>
          </p:nvPr>
        </p:nvSpPr>
        <p:spPr>
          <a:xfrm>
            <a:off x="855300" y="4025300"/>
            <a:ext cx="7433400" cy="3069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Clr>
                <a:schemeClr val="accent1"/>
              </a:buClr>
              <a:buSzPts val="1600"/>
              <a:buNone/>
              <a:defRPr sz="1600">
                <a:solidFill>
                  <a:schemeClr val="accent1"/>
                </a:solidFill>
              </a:defRPr>
            </a:lvl1pPr>
          </a:lstStyle>
          <a:p>
            <a:endParaRPr/>
          </a:p>
        </p:txBody>
      </p:sp>
      <p:sp>
        <p:nvSpPr>
          <p:cNvPr id="69" name="Google Shape;69;p9"/>
          <p:cNvSpPr txBox="1">
            <a:spLocks noGrp="1"/>
          </p:cNvSpPr>
          <p:nvPr>
            <p:ph type="sldNum" idx="12"/>
          </p:nvPr>
        </p:nvSpPr>
        <p:spPr>
          <a:xfrm>
            <a:off x="3923800" y="4509500"/>
            <a:ext cx="1296300" cy="512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324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70"/>
        <p:cNvGrpSpPr/>
        <p:nvPr/>
      </p:nvGrpSpPr>
      <p:grpSpPr>
        <a:xfrm>
          <a:off x="0" y="0"/>
          <a:ext cx="0" cy="0"/>
          <a:chOff x="0" y="0"/>
          <a:chExt cx="0" cy="0"/>
        </a:xfrm>
      </p:grpSpPr>
      <p:pic>
        <p:nvPicPr>
          <p:cNvPr id="71" name="Google Shape;71;p10"/>
          <p:cNvPicPr preferRelativeResize="0"/>
          <p:nvPr/>
        </p:nvPicPr>
        <p:blipFill>
          <a:blip r:embed="rId2">
            <a:alphaModFix amt="15000"/>
          </a:blip>
          <a:stretch>
            <a:fillRect/>
          </a:stretch>
        </p:blipFill>
        <p:spPr>
          <a:xfrm>
            <a:off x="0" y="24"/>
            <a:ext cx="9143990" cy="5143500"/>
          </a:xfrm>
          <a:prstGeom prst="rect">
            <a:avLst/>
          </a:prstGeom>
          <a:noFill/>
          <a:ln>
            <a:noFill/>
          </a:ln>
        </p:spPr>
      </p:pic>
      <p:sp>
        <p:nvSpPr>
          <p:cNvPr id="72" name="Google Shape;72;p10"/>
          <p:cNvSpPr txBox="1">
            <a:spLocks noGrp="1"/>
          </p:cNvSpPr>
          <p:nvPr>
            <p:ph type="sldNum" idx="12"/>
          </p:nvPr>
        </p:nvSpPr>
        <p:spPr>
          <a:xfrm>
            <a:off x="3923800" y="4509500"/>
            <a:ext cx="1296300" cy="5121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120246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dark">
  <p:cSld name="Blank dark">
    <p:bg>
      <p:bgPr>
        <a:solidFill>
          <a:schemeClr val="accent1"/>
        </a:solidFill>
        <a:effectLst/>
      </p:bgPr>
    </p:bg>
    <p:spTree>
      <p:nvGrpSpPr>
        <p:cNvPr id="1" name="Shape 73"/>
        <p:cNvGrpSpPr/>
        <p:nvPr/>
      </p:nvGrpSpPr>
      <p:grpSpPr>
        <a:xfrm>
          <a:off x="0" y="0"/>
          <a:ext cx="0" cy="0"/>
          <a:chOff x="0" y="0"/>
          <a:chExt cx="0" cy="0"/>
        </a:xfrm>
      </p:grpSpPr>
      <p:sp>
        <p:nvSpPr>
          <p:cNvPr id="74" name="Google Shape;74;p11"/>
          <p:cNvSpPr txBox="1">
            <a:spLocks noGrp="1"/>
          </p:cNvSpPr>
          <p:nvPr>
            <p:ph type="sldNum" idx="12"/>
          </p:nvPr>
        </p:nvSpPr>
        <p:spPr>
          <a:xfrm>
            <a:off x="3923800" y="4509500"/>
            <a:ext cx="1296300" cy="512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75" name="Google Shape;75;p11"/>
          <p:cNvPicPr preferRelativeResize="0"/>
          <p:nvPr/>
        </p:nvPicPr>
        <p:blipFill>
          <a:blip r:embed="rId2">
            <a:alphaModFix amt="32000"/>
          </a:blip>
          <a:stretch>
            <a:fillRect/>
          </a:stretch>
        </p:blipFill>
        <p:spPr>
          <a:xfrm>
            <a:off x="0" y="24"/>
            <a:ext cx="9143990" cy="5143500"/>
          </a:xfrm>
          <a:prstGeom prst="rect">
            <a:avLst/>
          </a:prstGeom>
          <a:noFill/>
          <a:ln>
            <a:noFill/>
          </a:ln>
        </p:spPr>
      </p:pic>
    </p:spTree>
    <p:extLst>
      <p:ext uri="{BB962C8B-B14F-4D97-AF65-F5344CB8AC3E}">
        <p14:creationId xmlns:p14="http://schemas.microsoft.com/office/powerpoint/2010/main" val="1901750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warm">
  <p:cSld name="Blank warm">
    <p:bg>
      <p:bgPr>
        <a:solidFill>
          <a:schemeClr val="accent3"/>
        </a:solidFill>
        <a:effectLst/>
      </p:bgPr>
    </p:bg>
    <p:spTree>
      <p:nvGrpSpPr>
        <p:cNvPr id="1" name="Shape 76"/>
        <p:cNvGrpSpPr/>
        <p:nvPr/>
      </p:nvGrpSpPr>
      <p:grpSpPr>
        <a:xfrm>
          <a:off x="0" y="0"/>
          <a:ext cx="0" cy="0"/>
          <a:chOff x="0" y="0"/>
          <a:chExt cx="0" cy="0"/>
        </a:xfrm>
      </p:grpSpPr>
      <p:pic>
        <p:nvPicPr>
          <p:cNvPr id="77" name="Google Shape;77;p12"/>
          <p:cNvPicPr preferRelativeResize="0"/>
          <p:nvPr/>
        </p:nvPicPr>
        <p:blipFill>
          <a:blip r:embed="rId2">
            <a:alphaModFix amt="20000"/>
          </a:blip>
          <a:stretch>
            <a:fillRect/>
          </a:stretch>
        </p:blipFill>
        <p:spPr>
          <a:xfrm>
            <a:off x="0" y="24"/>
            <a:ext cx="9143990" cy="5143500"/>
          </a:xfrm>
          <a:prstGeom prst="rect">
            <a:avLst/>
          </a:prstGeom>
          <a:noFill/>
          <a:ln>
            <a:noFill/>
          </a:ln>
        </p:spPr>
      </p:pic>
      <p:sp>
        <p:nvSpPr>
          <p:cNvPr id="78" name="Google Shape;78;p12"/>
          <p:cNvSpPr txBox="1">
            <a:spLocks noGrp="1"/>
          </p:cNvSpPr>
          <p:nvPr>
            <p:ph type="sldNum" idx="12"/>
          </p:nvPr>
        </p:nvSpPr>
        <p:spPr>
          <a:xfrm>
            <a:off x="3923800" y="4509500"/>
            <a:ext cx="1296300" cy="5121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15989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frame">
  <p:cSld name="Blank frame">
    <p:bg>
      <p:bgPr>
        <a:solidFill>
          <a:schemeClr val="lt2"/>
        </a:solidFill>
        <a:effectLst/>
      </p:bgPr>
    </p:bg>
    <p:spTree>
      <p:nvGrpSpPr>
        <p:cNvPr id="1" name="Shape 79"/>
        <p:cNvGrpSpPr/>
        <p:nvPr/>
      </p:nvGrpSpPr>
      <p:grpSpPr>
        <a:xfrm>
          <a:off x="0" y="0"/>
          <a:ext cx="0" cy="0"/>
          <a:chOff x="0" y="0"/>
          <a:chExt cx="0" cy="0"/>
        </a:xfrm>
      </p:grpSpPr>
      <p:sp>
        <p:nvSpPr>
          <p:cNvPr id="80" name="Google Shape;80;p13"/>
          <p:cNvSpPr/>
          <p:nvPr/>
        </p:nvSpPr>
        <p:spPr>
          <a:xfrm>
            <a:off x="0" y="0"/>
            <a:ext cx="9144000" cy="5143500"/>
          </a:xfrm>
          <a:prstGeom prst="frame">
            <a:avLst>
              <a:gd name="adj1" fmla="val 878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 name="Google Shape;81;p13"/>
          <p:cNvPicPr preferRelativeResize="0"/>
          <p:nvPr/>
        </p:nvPicPr>
        <p:blipFill>
          <a:blip r:embed="rId2">
            <a:alphaModFix amt="32000"/>
          </a:blip>
          <a:stretch>
            <a:fillRect/>
          </a:stretch>
        </p:blipFill>
        <p:spPr>
          <a:xfrm>
            <a:off x="0" y="24"/>
            <a:ext cx="9144000" cy="5143500"/>
          </a:xfrm>
          <a:prstGeom prst="frame">
            <a:avLst>
              <a:gd name="adj1" fmla="val 8787"/>
            </a:avLst>
          </a:prstGeom>
          <a:noFill/>
          <a:ln>
            <a:noFill/>
          </a:ln>
        </p:spPr>
      </p:pic>
      <p:sp>
        <p:nvSpPr>
          <p:cNvPr id="82" name="Google Shape;82;p13"/>
          <p:cNvSpPr txBox="1">
            <a:spLocks noGrp="1"/>
          </p:cNvSpPr>
          <p:nvPr>
            <p:ph type="sldNum" idx="12"/>
          </p:nvPr>
        </p:nvSpPr>
        <p:spPr>
          <a:xfrm>
            <a:off x="3923800" y="4689025"/>
            <a:ext cx="1296300" cy="4545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77273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lt2"/>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1162175" y="2014975"/>
            <a:ext cx="6819600" cy="6609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8" name="Google Shape;18;p3"/>
          <p:cNvSpPr txBox="1">
            <a:spLocks noGrp="1"/>
          </p:cNvSpPr>
          <p:nvPr>
            <p:ph type="subTitle" idx="1"/>
          </p:nvPr>
        </p:nvSpPr>
        <p:spPr>
          <a:xfrm>
            <a:off x="1162175" y="2772801"/>
            <a:ext cx="6819600" cy="3558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000"/>
              <a:buNone/>
              <a:defRPr>
                <a:solidFill>
                  <a:schemeClr val="accent2"/>
                </a:solidFill>
              </a:defRPr>
            </a:lvl1pPr>
            <a:lvl2pPr lvl="1" algn="ctr" rtl="0">
              <a:spcBef>
                <a:spcPts val="800"/>
              </a:spcBef>
              <a:spcAft>
                <a:spcPts val="0"/>
              </a:spcAft>
              <a:buClr>
                <a:schemeClr val="accent2"/>
              </a:buClr>
              <a:buSzPts val="3000"/>
              <a:buNone/>
              <a:defRPr sz="3000">
                <a:solidFill>
                  <a:schemeClr val="accent2"/>
                </a:solidFill>
              </a:defRPr>
            </a:lvl2pPr>
            <a:lvl3pPr lvl="2" algn="ctr" rtl="0">
              <a:spcBef>
                <a:spcPts val="800"/>
              </a:spcBef>
              <a:spcAft>
                <a:spcPts val="0"/>
              </a:spcAft>
              <a:buClr>
                <a:schemeClr val="accent2"/>
              </a:buClr>
              <a:buSzPts val="3000"/>
              <a:buNone/>
              <a:defRPr sz="3000">
                <a:solidFill>
                  <a:schemeClr val="accent2"/>
                </a:solidFill>
              </a:defRPr>
            </a:lvl3pPr>
            <a:lvl4pPr lvl="3" algn="ctr" rtl="0">
              <a:spcBef>
                <a:spcPts val="800"/>
              </a:spcBef>
              <a:spcAft>
                <a:spcPts val="0"/>
              </a:spcAft>
              <a:buClr>
                <a:schemeClr val="accent2"/>
              </a:buClr>
              <a:buSzPts val="3000"/>
              <a:buNone/>
              <a:defRPr sz="3000">
                <a:solidFill>
                  <a:schemeClr val="accent2"/>
                </a:solidFill>
              </a:defRPr>
            </a:lvl4pPr>
            <a:lvl5pPr lvl="4" algn="ctr" rtl="0">
              <a:spcBef>
                <a:spcPts val="800"/>
              </a:spcBef>
              <a:spcAft>
                <a:spcPts val="0"/>
              </a:spcAft>
              <a:buClr>
                <a:schemeClr val="accent2"/>
              </a:buClr>
              <a:buSzPts val="3000"/>
              <a:buNone/>
              <a:defRPr sz="3000">
                <a:solidFill>
                  <a:schemeClr val="accent2"/>
                </a:solidFill>
              </a:defRPr>
            </a:lvl5pPr>
            <a:lvl6pPr lvl="5" algn="ctr" rtl="0">
              <a:spcBef>
                <a:spcPts val="800"/>
              </a:spcBef>
              <a:spcAft>
                <a:spcPts val="0"/>
              </a:spcAft>
              <a:buClr>
                <a:schemeClr val="accent2"/>
              </a:buClr>
              <a:buSzPts val="3000"/>
              <a:buNone/>
              <a:defRPr sz="3000">
                <a:solidFill>
                  <a:schemeClr val="accent2"/>
                </a:solidFill>
              </a:defRPr>
            </a:lvl6pPr>
            <a:lvl7pPr lvl="6" algn="ctr" rtl="0">
              <a:spcBef>
                <a:spcPts val="800"/>
              </a:spcBef>
              <a:spcAft>
                <a:spcPts val="0"/>
              </a:spcAft>
              <a:buClr>
                <a:schemeClr val="accent2"/>
              </a:buClr>
              <a:buSzPts val="3000"/>
              <a:buNone/>
              <a:defRPr sz="3000">
                <a:solidFill>
                  <a:schemeClr val="accent2"/>
                </a:solidFill>
              </a:defRPr>
            </a:lvl7pPr>
            <a:lvl8pPr lvl="7" algn="ctr" rtl="0">
              <a:spcBef>
                <a:spcPts val="800"/>
              </a:spcBef>
              <a:spcAft>
                <a:spcPts val="0"/>
              </a:spcAft>
              <a:buClr>
                <a:schemeClr val="accent2"/>
              </a:buClr>
              <a:buSzPts val="3000"/>
              <a:buNone/>
              <a:defRPr sz="3000">
                <a:solidFill>
                  <a:schemeClr val="accent2"/>
                </a:solidFill>
              </a:defRPr>
            </a:lvl8pPr>
            <a:lvl9pPr lvl="8" algn="ctr" rtl="0">
              <a:spcBef>
                <a:spcPts val="800"/>
              </a:spcBef>
              <a:spcAft>
                <a:spcPts val="800"/>
              </a:spcAft>
              <a:buClr>
                <a:schemeClr val="accent2"/>
              </a:buClr>
              <a:buSzPts val="3000"/>
              <a:buNone/>
              <a:defRPr sz="3000">
                <a:solidFill>
                  <a:schemeClr val="accent2"/>
                </a:solidFill>
              </a:defRPr>
            </a:lvl9pPr>
          </a:lstStyle>
          <a:p>
            <a:endParaRPr/>
          </a:p>
        </p:txBody>
      </p:sp>
      <p:sp>
        <p:nvSpPr>
          <p:cNvPr id="19" name="Google Shape;19;p3"/>
          <p:cNvSpPr/>
          <p:nvPr/>
        </p:nvSpPr>
        <p:spPr>
          <a:xfrm>
            <a:off x="2114500" y="4277700"/>
            <a:ext cx="4914900" cy="866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2114500" y="0"/>
            <a:ext cx="4914900" cy="866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21;p3"/>
          <p:cNvPicPr preferRelativeResize="0"/>
          <p:nvPr/>
        </p:nvPicPr>
        <p:blipFill rotWithShape="1">
          <a:blip r:embed="rId2">
            <a:alphaModFix/>
          </a:blip>
          <a:srcRect l="29800" t="2488" r="16448" b="80672"/>
          <a:stretch/>
        </p:blipFill>
        <p:spPr>
          <a:xfrm>
            <a:off x="2114500" y="0"/>
            <a:ext cx="4914998" cy="866101"/>
          </a:xfrm>
          <a:prstGeom prst="rect">
            <a:avLst/>
          </a:prstGeom>
          <a:noFill/>
          <a:ln>
            <a:noFill/>
          </a:ln>
        </p:spPr>
      </p:pic>
      <p:pic>
        <p:nvPicPr>
          <p:cNvPr id="22" name="Google Shape;22;p3"/>
          <p:cNvPicPr preferRelativeResize="0"/>
          <p:nvPr/>
        </p:nvPicPr>
        <p:blipFill rotWithShape="1">
          <a:blip r:embed="rId2">
            <a:alphaModFix/>
          </a:blip>
          <a:srcRect l="7068" t="8472" r="39179" b="74690"/>
          <a:stretch/>
        </p:blipFill>
        <p:spPr>
          <a:xfrm>
            <a:off x="2114550" y="4277475"/>
            <a:ext cx="4914902" cy="866025"/>
          </a:xfrm>
          <a:prstGeom prst="rect">
            <a:avLst/>
          </a:prstGeom>
          <a:noFill/>
          <a:ln>
            <a:noFill/>
          </a:ln>
        </p:spPr>
      </p:pic>
      <p:sp>
        <p:nvSpPr>
          <p:cNvPr id="23" name="Google Shape;23;p3"/>
          <p:cNvSpPr/>
          <p:nvPr/>
        </p:nvSpPr>
        <p:spPr>
          <a:xfrm>
            <a:off x="4168350" y="463878"/>
            <a:ext cx="807300" cy="807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0"/>
        <p:cNvGrpSpPr/>
        <p:nvPr/>
      </p:nvGrpSpPr>
      <p:grpSpPr>
        <a:xfrm>
          <a:off x="0" y="0"/>
          <a:ext cx="0" cy="0"/>
          <a:chOff x="0" y="0"/>
          <a:chExt cx="0" cy="0"/>
        </a:xfrm>
      </p:grpSpPr>
      <p:sp>
        <p:nvSpPr>
          <p:cNvPr id="31" name="Google Shape;31;p5"/>
          <p:cNvSpPr/>
          <p:nvPr/>
        </p:nvSpPr>
        <p:spPr>
          <a:xfrm>
            <a:off x="0" y="4387900"/>
            <a:ext cx="9144000" cy="75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 name="Google Shape;32;p5"/>
          <p:cNvPicPr preferRelativeResize="0"/>
          <p:nvPr/>
        </p:nvPicPr>
        <p:blipFill rotWithShape="1">
          <a:blip r:embed="rId2">
            <a:alphaModFix amt="70000"/>
          </a:blip>
          <a:srcRect t="38079" b="47230"/>
          <a:stretch/>
        </p:blipFill>
        <p:spPr>
          <a:xfrm>
            <a:off x="0" y="4387852"/>
            <a:ext cx="9144000" cy="755625"/>
          </a:xfrm>
          <a:prstGeom prst="rect">
            <a:avLst/>
          </a:prstGeom>
          <a:noFill/>
          <a:ln>
            <a:noFill/>
          </a:ln>
        </p:spPr>
      </p:pic>
      <p:sp>
        <p:nvSpPr>
          <p:cNvPr id="33" name="Google Shape;33;p5"/>
          <p:cNvSpPr txBox="1">
            <a:spLocks noGrp="1"/>
          </p:cNvSpPr>
          <p:nvPr>
            <p:ph type="title"/>
          </p:nvPr>
        </p:nvSpPr>
        <p:spPr>
          <a:xfrm>
            <a:off x="855300" y="0"/>
            <a:ext cx="7433400" cy="10170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4" name="Google Shape;34;p5"/>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55600" rtl="0">
              <a:spcBef>
                <a:spcPts val="800"/>
              </a:spcBef>
              <a:spcAft>
                <a:spcPts val="0"/>
              </a:spcAft>
              <a:buSzPts val="2000"/>
              <a:buChar char="○"/>
              <a:defRPr/>
            </a:lvl2pPr>
            <a:lvl3pPr marL="1371600" lvl="2" indent="-355600" rtl="0">
              <a:spcBef>
                <a:spcPts val="800"/>
              </a:spcBef>
              <a:spcAft>
                <a:spcPts val="0"/>
              </a:spcAft>
              <a:buSzPts val="2000"/>
              <a:buChar char="■"/>
              <a:defRPr/>
            </a:lvl3pPr>
            <a:lvl4pPr marL="1828800" lvl="3" indent="-355600" rtl="0">
              <a:spcBef>
                <a:spcPts val="800"/>
              </a:spcBef>
              <a:spcAft>
                <a:spcPts val="0"/>
              </a:spcAft>
              <a:buSzPts val="2000"/>
              <a:buChar char="●"/>
              <a:defRPr/>
            </a:lvl4pPr>
            <a:lvl5pPr marL="2286000" lvl="4" indent="-355600" rtl="0">
              <a:spcBef>
                <a:spcPts val="800"/>
              </a:spcBef>
              <a:spcAft>
                <a:spcPts val="0"/>
              </a:spcAft>
              <a:buSzPts val="2000"/>
              <a:buChar char="○"/>
              <a:defRPr/>
            </a:lvl5pPr>
            <a:lvl6pPr marL="2743200" lvl="5" indent="-355600" rtl="0">
              <a:spcBef>
                <a:spcPts val="800"/>
              </a:spcBef>
              <a:spcAft>
                <a:spcPts val="0"/>
              </a:spcAft>
              <a:buSzPts val="2000"/>
              <a:buChar char="■"/>
              <a:defRPr/>
            </a:lvl6pPr>
            <a:lvl7pPr marL="3200400" lvl="6" indent="-355600" rtl="0">
              <a:spcBef>
                <a:spcPts val="800"/>
              </a:spcBef>
              <a:spcAft>
                <a:spcPts val="0"/>
              </a:spcAft>
              <a:buSzPts val="2000"/>
              <a:buChar char="●"/>
              <a:defRPr/>
            </a:lvl7pPr>
            <a:lvl8pPr marL="3657600" lvl="7" indent="-355600" rtl="0">
              <a:spcBef>
                <a:spcPts val="800"/>
              </a:spcBef>
              <a:spcAft>
                <a:spcPts val="0"/>
              </a:spcAft>
              <a:buSzPts val="2000"/>
              <a:buChar char="○"/>
              <a:defRPr/>
            </a:lvl8pPr>
            <a:lvl9pPr marL="4114800" lvl="8" indent="-355600" rtl="0">
              <a:spcBef>
                <a:spcPts val="800"/>
              </a:spcBef>
              <a:spcAft>
                <a:spcPts val="800"/>
              </a:spcAft>
              <a:buSzPts val="2000"/>
              <a:buChar char="■"/>
              <a:defRPr/>
            </a:lvl9pPr>
          </a:lstStyle>
          <a:p>
            <a:endParaRPr/>
          </a:p>
        </p:txBody>
      </p:sp>
      <p:sp>
        <p:nvSpPr>
          <p:cNvPr id="35" name="Google Shape;35;p5"/>
          <p:cNvSpPr txBox="1">
            <a:spLocks noGrp="1"/>
          </p:cNvSpPr>
          <p:nvPr>
            <p:ph type="sldNum" idx="12"/>
          </p:nvPr>
        </p:nvSpPr>
        <p:spPr>
          <a:xfrm>
            <a:off x="3923800" y="4509500"/>
            <a:ext cx="1296300" cy="512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36" name="Google Shape;36;p5"/>
          <p:cNvGrpSpPr/>
          <p:nvPr/>
        </p:nvGrpSpPr>
        <p:grpSpPr>
          <a:xfrm>
            <a:off x="3972800" y="964625"/>
            <a:ext cx="1198500" cy="123600"/>
            <a:chOff x="3972800" y="855475"/>
            <a:chExt cx="1198500" cy="123600"/>
          </a:xfrm>
        </p:grpSpPr>
        <p:cxnSp>
          <p:nvCxnSpPr>
            <p:cNvPr id="37" name="Google Shape;37;p5"/>
            <p:cNvCxnSpPr/>
            <p:nvPr/>
          </p:nvCxnSpPr>
          <p:spPr>
            <a:xfrm>
              <a:off x="3972800" y="914834"/>
              <a:ext cx="1198500" cy="0"/>
            </a:xfrm>
            <a:prstGeom prst="straightConnector1">
              <a:avLst/>
            </a:prstGeom>
            <a:noFill/>
            <a:ln w="9525" cap="flat" cmpd="sng">
              <a:solidFill>
                <a:schemeClr val="accent3"/>
              </a:solidFill>
              <a:prstDash val="solid"/>
              <a:round/>
              <a:headEnd type="oval" w="med" len="med"/>
              <a:tailEnd type="oval" w="med" len="med"/>
            </a:ln>
          </p:spPr>
        </p:cxnSp>
        <p:sp>
          <p:nvSpPr>
            <p:cNvPr id="38" name="Google Shape;38;p5"/>
            <p:cNvSpPr/>
            <p:nvPr/>
          </p:nvSpPr>
          <p:spPr>
            <a:xfrm>
              <a:off x="4510248" y="855475"/>
              <a:ext cx="123600" cy="123600"/>
            </a:xfrm>
            <a:prstGeom prst="ellipse">
              <a:avLst/>
            </a:prstGeom>
            <a:solidFill>
              <a:schemeClr val="accent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70"/>
        <p:cNvGrpSpPr/>
        <p:nvPr/>
      </p:nvGrpSpPr>
      <p:grpSpPr>
        <a:xfrm>
          <a:off x="0" y="0"/>
          <a:ext cx="0" cy="0"/>
          <a:chOff x="0" y="0"/>
          <a:chExt cx="0" cy="0"/>
        </a:xfrm>
      </p:grpSpPr>
      <p:pic>
        <p:nvPicPr>
          <p:cNvPr id="71" name="Google Shape;71;p10"/>
          <p:cNvPicPr preferRelativeResize="0"/>
          <p:nvPr/>
        </p:nvPicPr>
        <p:blipFill>
          <a:blip r:embed="rId2">
            <a:alphaModFix amt="15000"/>
          </a:blip>
          <a:stretch>
            <a:fillRect/>
          </a:stretch>
        </p:blipFill>
        <p:spPr>
          <a:xfrm>
            <a:off x="0" y="24"/>
            <a:ext cx="9143990" cy="5143500"/>
          </a:xfrm>
          <a:prstGeom prst="rect">
            <a:avLst/>
          </a:prstGeom>
          <a:noFill/>
          <a:ln>
            <a:noFill/>
          </a:ln>
        </p:spPr>
      </p:pic>
      <p:sp>
        <p:nvSpPr>
          <p:cNvPr id="72" name="Google Shape;72;p10"/>
          <p:cNvSpPr txBox="1">
            <a:spLocks noGrp="1"/>
          </p:cNvSpPr>
          <p:nvPr>
            <p:ph type="sldNum" idx="12"/>
          </p:nvPr>
        </p:nvSpPr>
        <p:spPr>
          <a:xfrm>
            <a:off x="3923800" y="4509500"/>
            <a:ext cx="1296300" cy="5121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dark">
  <p:cSld name="BLANK_1">
    <p:bg>
      <p:bgPr>
        <a:solidFill>
          <a:schemeClr val="accent1"/>
        </a:solidFill>
        <a:effectLst/>
      </p:bgPr>
    </p:bg>
    <p:spTree>
      <p:nvGrpSpPr>
        <p:cNvPr id="1" name="Shape 73"/>
        <p:cNvGrpSpPr/>
        <p:nvPr/>
      </p:nvGrpSpPr>
      <p:grpSpPr>
        <a:xfrm>
          <a:off x="0" y="0"/>
          <a:ext cx="0" cy="0"/>
          <a:chOff x="0" y="0"/>
          <a:chExt cx="0" cy="0"/>
        </a:xfrm>
      </p:grpSpPr>
      <p:sp>
        <p:nvSpPr>
          <p:cNvPr id="74" name="Google Shape;74;p11"/>
          <p:cNvSpPr txBox="1">
            <a:spLocks noGrp="1"/>
          </p:cNvSpPr>
          <p:nvPr>
            <p:ph type="sldNum" idx="12"/>
          </p:nvPr>
        </p:nvSpPr>
        <p:spPr>
          <a:xfrm>
            <a:off x="3923800" y="4509500"/>
            <a:ext cx="1296300" cy="512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75" name="Google Shape;75;p11"/>
          <p:cNvPicPr preferRelativeResize="0"/>
          <p:nvPr/>
        </p:nvPicPr>
        <p:blipFill>
          <a:blip r:embed="rId2">
            <a:alphaModFix amt="32000"/>
          </a:blip>
          <a:stretch>
            <a:fillRect/>
          </a:stretch>
        </p:blipFill>
        <p:spPr>
          <a:xfrm>
            <a:off x="0" y="24"/>
            <a:ext cx="9143990" cy="5143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AFF9F-D060-4908-A450-245B4AB5C87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897D363-589F-4118-BC96-E0801F19D10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E27EF7F-25A1-4D6B-BBF2-CD7635FB77D9}"/>
              </a:ext>
            </a:extLst>
          </p:cNvPr>
          <p:cNvSpPr>
            <a:spLocks noGrp="1"/>
          </p:cNvSpPr>
          <p:nvPr>
            <p:ph type="dt" sz="half" idx="10"/>
          </p:nvPr>
        </p:nvSpPr>
        <p:spPr/>
        <p:txBody>
          <a:bodyPr/>
          <a:lstStyle/>
          <a:p>
            <a:fld id="{2DDA8666-BEBF-4C87-ABE3-B7A72E6DB42D}" type="datetimeFigureOut">
              <a:rPr lang="en-US" smtClean="0"/>
              <a:t>10/12/2022</a:t>
            </a:fld>
            <a:endParaRPr lang="en-US"/>
          </a:p>
        </p:txBody>
      </p:sp>
      <p:sp>
        <p:nvSpPr>
          <p:cNvPr id="5" name="Footer Placeholder 4">
            <a:extLst>
              <a:ext uri="{FF2B5EF4-FFF2-40B4-BE49-F238E27FC236}">
                <a16:creationId xmlns:a16="http://schemas.microsoft.com/office/drawing/2014/main" id="{9EF9CF83-0B93-4564-B618-64D339FE56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DE5F7-7803-4309-B7C3-BD5488E5516E}"/>
              </a:ext>
            </a:extLst>
          </p:cNvPr>
          <p:cNvSpPr>
            <a:spLocks noGrp="1"/>
          </p:cNvSpPr>
          <p:nvPr>
            <p:ph type="sldNum" sz="quarter" idx="12"/>
          </p:nvPr>
        </p:nvSpPr>
        <p:spPr/>
        <p:txBody>
          <a:bodyPr/>
          <a:lstStyle/>
          <a:p>
            <a:fld id="{BEB9D407-D35B-4620-B2A3-7C83792F54C5}" type="slidenum">
              <a:rPr lang="en-US" smtClean="0"/>
              <a:t>‹#›</a:t>
            </a:fld>
            <a:endParaRPr lang="en-US"/>
          </a:p>
        </p:txBody>
      </p:sp>
    </p:spTree>
    <p:extLst>
      <p:ext uri="{BB962C8B-B14F-4D97-AF65-F5344CB8AC3E}">
        <p14:creationId xmlns:p14="http://schemas.microsoft.com/office/powerpoint/2010/main" val="2906950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5CB88-6ADC-4AFE-8C6D-3C19DADF68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3614E3-9514-446F-9352-BA5EEB266A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CDF0EB-8EC9-4D9B-AE34-6128E132B868}"/>
              </a:ext>
            </a:extLst>
          </p:cNvPr>
          <p:cNvSpPr>
            <a:spLocks noGrp="1"/>
          </p:cNvSpPr>
          <p:nvPr>
            <p:ph type="dt" sz="half" idx="10"/>
          </p:nvPr>
        </p:nvSpPr>
        <p:spPr/>
        <p:txBody>
          <a:bodyPr/>
          <a:lstStyle/>
          <a:p>
            <a:fld id="{2DDA8666-BEBF-4C87-ABE3-B7A72E6DB42D}" type="datetimeFigureOut">
              <a:rPr lang="en-US" smtClean="0"/>
              <a:t>10/12/2022</a:t>
            </a:fld>
            <a:endParaRPr lang="en-US"/>
          </a:p>
        </p:txBody>
      </p:sp>
      <p:sp>
        <p:nvSpPr>
          <p:cNvPr id="5" name="Footer Placeholder 4">
            <a:extLst>
              <a:ext uri="{FF2B5EF4-FFF2-40B4-BE49-F238E27FC236}">
                <a16:creationId xmlns:a16="http://schemas.microsoft.com/office/drawing/2014/main" id="{B2DE18F1-D59F-4F90-9C50-DA85A3E293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0795EA-4004-4E2E-807E-E271FAF0A5C2}"/>
              </a:ext>
            </a:extLst>
          </p:cNvPr>
          <p:cNvSpPr>
            <a:spLocks noGrp="1"/>
          </p:cNvSpPr>
          <p:nvPr>
            <p:ph type="sldNum" sz="quarter" idx="12"/>
          </p:nvPr>
        </p:nvSpPr>
        <p:spPr/>
        <p:txBody>
          <a:bodyPr/>
          <a:lstStyle/>
          <a:p>
            <a:fld id="{BEB9D407-D35B-4620-B2A3-7C83792F54C5}" type="slidenum">
              <a:rPr lang="en-US" smtClean="0"/>
              <a:t>‹#›</a:t>
            </a:fld>
            <a:endParaRPr lang="en-US"/>
          </a:p>
        </p:txBody>
      </p:sp>
    </p:spTree>
    <p:extLst>
      <p:ext uri="{BB962C8B-B14F-4D97-AF65-F5344CB8AC3E}">
        <p14:creationId xmlns:p14="http://schemas.microsoft.com/office/powerpoint/2010/main" val="1012571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2114500" y="4277700"/>
            <a:ext cx="4914900" cy="866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114500" y="0"/>
            <a:ext cx="4914900" cy="866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1162175" y="866100"/>
            <a:ext cx="6819600" cy="34113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pic>
        <p:nvPicPr>
          <p:cNvPr id="13" name="Google Shape;13;p2"/>
          <p:cNvPicPr preferRelativeResize="0"/>
          <p:nvPr/>
        </p:nvPicPr>
        <p:blipFill rotWithShape="1">
          <a:blip r:embed="rId2">
            <a:alphaModFix/>
          </a:blip>
          <a:srcRect l="29800" t="2488" r="16448" b="80672"/>
          <a:stretch/>
        </p:blipFill>
        <p:spPr>
          <a:xfrm>
            <a:off x="2114500" y="0"/>
            <a:ext cx="4914998" cy="866101"/>
          </a:xfrm>
          <a:prstGeom prst="rect">
            <a:avLst/>
          </a:prstGeom>
          <a:noFill/>
          <a:ln>
            <a:noFill/>
          </a:ln>
        </p:spPr>
      </p:pic>
      <p:pic>
        <p:nvPicPr>
          <p:cNvPr id="14" name="Google Shape;14;p2"/>
          <p:cNvPicPr preferRelativeResize="0"/>
          <p:nvPr/>
        </p:nvPicPr>
        <p:blipFill rotWithShape="1">
          <a:blip r:embed="rId2">
            <a:alphaModFix/>
          </a:blip>
          <a:srcRect l="7068" t="8472" r="39179" b="74690"/>
          <a:stretch/>
        </p:blipFill>
        <p:spPr>
          <a:xfrm>
            <a:off x="2114550" y="4277475"/>
            <a:ext cx="4914902" cy="866025"/>
          </a:xfrm>
          <a:prstGeom prst="rect">
            <a:avLst/>
          </a:prstGeom>
          <a:noFill/>
          <a:ln>
            <a:noFill/>
          </a:ln>
        </p:spPr>
      </p:pic>
      <p:sp>
        <p:nvSpPr>
          <p:cNvPr id="15" name="Google Shape;15;p2"/>
          <p:cNvSpPr/>
          <p:nvPr/>
        </p:nvSpPr>
        <p:spPr>
          <a:xfrm>
            <a:off x="4168350" y="463878"/>
            <a:ext cx="807300" cy="807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6177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lt2"/>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1162175" y="2014975"/>
            <a:ext cx="6819600" cy="6609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8" name="Google Shape;18;p3"/>
          <p:cNvSpPr txBox="1">
            <a:spLocks noGrp="1"/>
          </p:cNvSpPr>
          <p:nvPr>
            <p:ph type="subTitle" idx="1"/>
          </p:nvPr>
        </p:nvSpPr>
        <p:spPr>
          <a:xfrm>
            <a:off x="1162175" y="2772801"/>
            <a:ext cx="6819600" cy="3558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000"/>
              <a:buNone/>
              <a:defRPr>
                <a:solidFill>
                  <a:schemeClr val="accent2"/>
                </a:solidFill>
              </a:defRPr>
            </a:lvl1pPr>
            <a:lvl2pPr lvl="1" algn="ctr" rtl="0">
              <a:spcBef>
                <a:spcPts val="800"/>
              </a:spcBef>
              <a:spcAft>
                <a:spcPts val="0"/>
              </a:spcAft>
              <a:buClr>
                <a:schemeClr val="accent2"/>
              </a:buClr>
              <a:buSzPts val="3000"/>
              <a:buNone/>
              <a:defRPr sz="3000">
                <a:solidFill>
                  <a:schemeClr val="accent2"/>
                </a:solidFill>
              </a:defRPr>
            </a:lvl2pPr>
            <a:lvl3pPr lvl="2" algn="ctr" rtl="0">
              <a:spcBef>
                <a:spcPts val="800"/>
              </a:spcBef>
              <a:spcAft>
                <a:spcPts val="0"/>
              </a:spcAft>
              <a:buClr>
                <a:schemeClr val="accent2"/>
              </a:buClr>
              <a:buSzPts val="3000"/>
              <a:buNone/>
              <a:defRPr sz="3000">
                <a:solidFill>
                  <a:schemeClr val="accent2"/>
                </a:solidFill>
              </a:defRPr>
            </a:lvl3pPr>
            <a:lvl4pPr lvl="3" algn="ctr" rtl="0">
              <a:spcBef>
                <a:spcPts val="800"/>
              </a:spcBef>
              <a:spcAft>
                <a:spcPts val="0"/>
              </a:spcAft>
              <a:buClr>
                <a:schemeClr val="accent2"/>
              </a:buClr>
              <a:buSzPts val="3000"/>
              <a:buNone/>
              <a:defRPr sz="3000">
                <a:solidFill>
                  <a:schemeClr val="accent2"/>
                </a:solidFill>
              </a:defRPr>
            </a:lvl4pPr>
            <a:lvl5pPr lvl="4" algn="ctr" rtl="0">
              <a:spcBef>
                <a:spcPts val="800"/>
              </a:spcBef>
              <a:spcAft>
                <a:spcPts val="0"/>
              </a:spcAft>
              <a:buClr>
                <a:schemeClr val="accent2"/>
              </a:buClr>
              <a:buSzPts val="3000"/>
              <a:buNone/>
              <a:defRPr sz="3000">
                <a:solidFill>
                  <a:schemeClr val="accent2"/>
                </a:solidFill>
              </a:defRPr>
            </a:lvl5pPr>
            <a:lvl6pPr lvl="5" algn="ctr" rtl="0">
              <a:spcBef>
                <a:spcPts val="800"/>
              </a:spcBef>
              <a:spcAft>
                <a:spcPts val="0"/>
              </a:spcAft>
              <a:buClr>
                <a:schemeClr val="accent2"/>
              </a:buClr>
              <a:buSzPts val="3000"/>
              <a:buNone/>
              <a:defRPr sz="3000">
                <a:solidFill>
                  <a:schemeClr val="accent2"/>
                </a:solidFill>
              </a:defRPr>
            </a:lvl6pPr>
            <a:lvl7pPr lvl="6" algn="ctr" rtl="0">
              <a:spcBef>
                <a:spcPts val="800"/>
              </a:spcBef>
              <a:spcAft>
                <a:spcPts val="0"/>
              </a:spcAft>
              <a:buClr>
                <a:schemeClr val="accent2"/>
              </a:buClr>
              <a:buSzPts val="3000"/>
              <a:buNone/>
              <a:defRPr sz="3000">
                <a:solidFill>
                  <a:schemeClr val="accent2"/>
                </a:solidFill>
              </a:defRPr>
            </a:lvl7pPr>
            <a:lvl8pPr lvl="7" algn="ctr" rtl="0">
              <a:spcBef>
                <a:spcPts val="800"/>
              </a:spcBef>
              <a:spcAft>
                <a:spcPts val="0"/>
              </a:spcAft>
              <a:buClr>
                <a:schemeClr val="accent2"/>
              </a:buClr>
              <a:buSzPts val="3000"/>
              <a:buNone/>
              <a:defRPr sz="3000">
                <a:solidFill>
                  <a:schemeClr val="accent2"/>
                </a:solidFill>
              </a:defRPr>
            </a:lvl8pPr>
            <a:lvl9pPr lvl="8" algn="ctr" rtl="0">
              <a:spcBef>
                <a:spcPts val="800"/>
              </a:spcBef>
              <a:spcAft>
                <a:spcPts val="800"/>
              </a:spcAft>
              <a:buClr>
                <a:schemeClr val="accent2"/>
              </a:buClr>
              <a:buSzPts val="3000"/>
              <a:buNone/>
              <a:defRPr sz="3000">
                <a:solidFill>
                  <a:schemeClr val="accent2"/>
                </a:solidFill>
              </a:defRPr>
            </a:lvl9pPr>
          </a:lstStyle>
          <a:p>
            <a:endParaRPr/>
          </a:p>
        </p:txBody>
      </p:sp>
      <p:sp>
        <p:nvSpPr>
          <p:cNvPr id="19" name="Google Shape;19;p3"/>
          <p:cNvSpPr/>
          <p:nvPr/>
        </p:nvSpPr>
        <p:spPr>
          <a:xfrm>
            <a:off x="2114500" y="4277700"/>
            <a:ext cx="4914900" cy="866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2114500" y="0"/>
            <a:ext cx="4914900" cy="866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21;p3"/>
          <p:cNvPicPr preferRelativeResize="0"/>
          <p:nvPr/>
        </p:nvPicPr>
        <p:blipFill rotWithShape="1">
          <a:blip r:embed="rId2">
            <a:alphaModFix/>
          </a:blip>
          <a:srcRect l="29800" t="2488" r="16448" b="80672"/>
          <a:stretch/>
        </p:blipFill>
        <p:spPr>
          <a:xfrm>
            <a:off x="2114500" y="0"/>
            <a:ext cx="4914998" cy="866101"/>
          </a:xfrm>
          <a:prstGeom prst="rect">
            <a:avLst/>
          </a:prstGeom>
          <a:noFill/>
          <a:ln>
            <a:noFill/>
          </a:ln>
        </p:spPr>
      </p:pic>
      <p:pic>
        <p:nvPicPr>
          <p:cNvPr id="22" name="Google Shape;22;p3"/>
          <p:cNvPicPr preferRelativeResize="0"/>
          <p:nvPr/>
        </p:nvPicPr>
        <p:blipFill rotWithShape="1">
          <a:blip r:embed="rId2">
            <a:alphaModFix/>
          </a:blip>
          <a:srcRect l="7068" t="8472" r="39179" b="74690"/>
          <a:stretch/>
        </p:blipFill>
        <p:spPr>
          <a:xfrm>
            <a:off x="2114550" y="4277475"/>
            <a:ext cx="4914902" cy="866025"/>
          </a:xfrm>
          <a:prstGeom prst="rect">
            <a:avLst/>
          </a:prstGeom>
          <a:noFill/>
          <a:ln>
            <a:noFill/>
          </a:ln>
        </p:spPr>
      </p:pic>
      <p:sp>
        <p:nvSpPr>
          <p:cNvPr id="23" name="Google Shape;23;p3"/>
          <p:cNvSpPr/>
          <p:nvPr/>
        </p:nvSpPr>
        <p:spPr>
          <a:xfrm>
            <a:off x="4168350" y="463878"/>
            <a:ext cx="807300" cy="807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1175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0"/>
            <a:ext cx="7433400" cy="10170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1pPr>
            <a:lvl2pPr lvl="1"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2pPr>
            <a:lvl3pPr lvl="2"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3pPr>
            <a:lvl4pPr lvl="3"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4pPr>
            <a:lvl5pPr lvl="4"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5pPr>
            <a:lvl6pPr lvl="5"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6pPr>
            <a:lvl7pPr lvl="6"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7pPr>
            <a:lvl8pPr lvl="7"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8pPr>
            <a:lvl9pPr lvl="8"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9pPr>
          </a:lstStyle>
          <a:p>
            <a:endParaRPr/>
          </a:p>
        </p:txBody>
      </p:sp>
      <p:sp>
        <p:nvSpPr>
          <p:cNvPr id="7" name="Google Shape;7;p1"/>
          <p:cNvSpPr txBox="1">
            <a:spLocks noGrp="1"/>
          </p:cNvSpPr>
          <p:nvPr>
            <p:ph type="body" idx="1"/>
          </p:nvPr>
        </p:nvSpPr>
        <p:spPr>
          <a:xfrm>
            <a:off x="855300" y="1430147"/>
            <a:ext cx="7433400" cy="30339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chemeClr val="accent3"/>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1pPr>
            <a:lvl2pPr marL="914400" lvl="1" indent="-355600" rtl="0">
              <a:lnSpc>
                <a:spcPct val="115000"/>
              </a:lnSpc>
              <a:spcBef>
                <a:spcPts val="800"/>
              </a:spcBef>
              <a:spcAft>
                <a:spcPts val="0"/>
              </a:spcAft>
              <a:buClr>
                <a:schemeClr val="accent3"/>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2pPr>
            <a:lvl3pPr marL="1371600" lvl="2" indent="-355600" rtl="0">
              <a:lnSpc>
                <a:spcPct val="115000"/>
              </a:lnSpc>
              <a:spcBef>
                <a:spcPts val="800"/>
              </a:spcBef>
              <a:spcAft>
                <a:spcPts val="0"/>
              </a:spcAft>
              <a:buClr>
                <a:schemeClr val="dk2"/>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3pPr>
            <a:lvl4pPr marL="1828800" lvl="3" indent="-355600" rtl="0">
              <a:lnSpc>
                <a:spcPct val="115000"/>
              </a:lnSpc>
              <a:spcBef>
                <a:spcPts val="800"/>
              </a:spcBef>
              <a:spcAft>
                <a:spcPts val="0"/>
              </a:spcAft>
              <a:buClr>
                <a:schemeClr val="dk2"/>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4pPr>
            <a:lvl5pPr marL="2286000" lvl="4" indent="-355600" rtl="0">
              <a:lnSpc>
                <a:spcPct val="115000"/>
              </a:lnSpc>
              <a:spcBef>
                <a:spcPts val="800"/>
              </a:spcBef>
              <a:spcAft>
                <a:spcPts val="0"/>
              </a:spcAft>
              <a:buClr>
                <a:schemeClr val="dk1"/>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5pPr>
            <a:lvl6pPr marL="2743200" lvl="5" indent="-355600" rtl="0">
              <a:lnSpc>
                <a:spcPct val="115000"/>
              </a:lnSpc>
              <a:spcBef>
                <a:spcPts val="800"/>
              </a:spcBef>
              <a:spcAft>
                <a:spcPts val="0"/>
              </a:spcAft>
              <a:buClr>
                <a:schemeClr val="dk1"/>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6pPr>
            <a:lvl7pPr marL="3200400" lvl="6" indent="-355600" rtl="0">
              <a:lnSpc>
                <a:spcPct val="115000"/>
              </a:lnSpc>
              <a:spcBef>
                <a:spcPts val="800"/>
              </a:spcBef>
              <a:spcAft>
                <a:spcPts val="0"/>
              </a:spcAft>
              <a:buClr>
                <a:schemeClr val="dk1"/>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7pPr>
            <a:lvl8pPr marL="3657600" lvl="7" indent="-355600" rtl="0">
              <a:lnSpc>
                <a:spcPct val="115000"/>
              </a:lnSpc>
              <a:spcBef>
                <a:spcPts val="800"/>
              </a:spcBef>
              <a:spcAft>
                <a:spcPts val="0"/>
              </a:spcAft>
              <a:buClr>
                <a:schemeClr val="dk1"/>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8pPr>
            <a:lvl9pPr marL="4114800" lvl="8" indent="-355600" rtl="0">
              <a:lnSpc>
                <a:spcPct val="115000"/>
              </a:lnSpc>
              <a:spcBef>
                <a:spcPts val="800"/>
              </a:spcBef>
              <a:spcAft>
                <a:spcPts val="800"/>
              </a:spcAft>
              <a:buClr>
                <a:schemeClr val="dk1"/>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9pPr>
          </a:lstStyle>
          <a:p>
            <a:endParaRPr/>
          </a:p>
        </p:txBody>
      </p:sp>
      <p:sp>
        <p:nvSpPr>
          <p:cNvPr id="8" name="Google Shape;8;p1"/>
          <p:cNvSpPr txBox="1">
            <a:spLocks noGrp="1"/>
          </p:cNvSpPr>
          <p:nvPr>
            <p:ph type="sldNum" idx="12"/>
          </p:nvPr>
        </p:nvSpPr>
        <p:spPr>
          <a:xfrm>
            <a:off x="3923800" y="4509500"/>
            <a:ext cx="1296300" cy="512100"/>
          </a:xfrm>
          <a:prstGeom prst="rect">
            <a:avLst/>
          </a:prstGeom>
          <a:noFill/>
          <a:ln>
            <a:noFill/>
          </a:ln>
        </p:spPr>
        <p:txBody>
          <a:bodyPr spcFirstLastPara="1" wrap="square" lIns="0" tIns="0" rIns="0" bIns="0" anchor="ctr" anchorCtr="0">
            <a:noAutofit/>
          </a:bodyPr>
          <a:lstStyle>
            <a:lvl1pPr lvl="0" algn="ctr" rtl="0">
              <a:buNone/>
              <a:defRPr sz="1300">
                <a:solidFill>
                  <a:schemeClr val="lt1"/>
                </a:solidFill>
                <a:latin typeface="Abril Fatface"/>
                <a:ea typeface="Abril Fatface"/>
                <a:cs typeface="Abril Fatface"/>
                <a:sym typeface="Abril Fatface"/>
              </a:defRPr>
            </a:lvl1pPr>
            <a:lvl2pPr lvl="1" algn="ctr" rtl="0">
              <a:buNone/>
              <a:defRPr sz="1300">
                <a:solidFill>
                  <a:schemeClr val="lt1"/>
                </a:solidFill>
                <a:latin typeface="Abril Fatface"/>
                <a:ea typeface="Abril Fatface"/>
                <a:cs typeface="Abril Fatface"/>
                <a:sym typeface="Abril Fatface"/>
              </a:defRPr>
            </a:lvl2pPr>
            <a:lvl3pPr lvl="2" algn="ctr" rtl="0">
              <a:buNone/>
              <a:defRPr sz="1300">
                <a:solidFill>
                  <a:schemeClr val="lt1"/>
                </a:solidFill>
                <a:latin typeface="Abril Fatface"/>
                <a:ea typeface="Abril Fatface"/>
                <a:cs typeface="Abril Fatface"/>
                <a:sym typeface="Abril Fatface"/>
              </a:defRPr>
            </a:lvl3pPr>
            <a:lvl4pPr lvl="3" algn="ctr" rtl="0">
              <a:buNone/>
              <a:defRPr sz="1300">
                <a:solidFill>
                  <a:schemeClr val="lt1"/>
                </a:solidFill>
                <a:latin typeface="Abril Fatface"/>
                <a:ea typeface="Abril Fatface"/>
                <a:cs typeface="Abril Fatface"/>
                <a:sym typeface="Abril Fatface"/>
              </a:defRPr>
            </a:lvl4pPr>
            <a:lvl5pPr lvl="4" algn="ctr" rtl="0">
              <a:buNone/>
              <a:defRPr sz="1300">
                <a:solidFill>
                  <a:schemeClr val="lt1"/>
                </a:solidFill>
                <a:latin typeface="Abril Fatface"/>
                <a:ea typeface="Abril Fatface"/>
                <a:cs typeface="Abril Fatface"/>
                <a:sym typeface="Abril Fatface"/>
              </a:defRPr>
            </a:lvl5pPr>
            <a:lvl6pPr lvl="5" algn="ctr" rtl="0">
              <a:buNone/>
              <a:defRPr sz="1300">
                <a:solidFill>
                  <a:schemeClr val="lt1"/>
                </a:solidFill>
                <a:latin typeface="Abril Fatface"/>
                <a:ea typeface="Abril Fatface"/>
                <a:cs typeface="Abril Fatface"/>
                <a:sym typeface="Abril Fatface"/>
              </a:defRPr>
            </a:lvl6pPr>
            <a:lvl7pPr lvl="6" algn="ctr" rtl="0">
              <a:buNone/>
              <a:defRPr sz="1300">
                <a:solidFill>
                  <a:schemeClr val="lt1"/>
                </a:solidFill>
                <a:latin typeface="Abril Fatface"/>
                <a:ea typeface="Abril Fatface"/>
                <a:cs typeface="Abril Fatface"/>
                <a:sym typeface="Abril Fatface"/>
              </a:defRPr>
            </a:lvl7pPr>
            <a:lvl8pPr lvl="7" algn="ctr" rtl="0">
              <a:buNone/>
              <a:defRPr sz="1300">
                <a:solidFill>
                  <a:schemeClr val="lt1"/>
                </a:solidFill>
                <a:latin typeface="Abril Fatface"/>
                <a:ea typeface="Abril Fatface"/>
                <a:cs typeface="Abril Fatface"/>
                <a:sym typeface="Abril Fatface"/>
              </a:defRPr>
            </a:lvl8pPr>
            <a:lvl9pPr lvl="8" algn="ctr" rtl="0">
              <a:buNone/>
              <a:defRPr sz="1300">
                <a:solidFill>
                  <a:schemeClr val="lt1"/>
                </a:solidFill>
                <a:latin typeface="Abril Fatface"/>
                <a:ea typeface="Abril Fatface"/>
                <a:cs typeface="Abril Fatface"/>
                <a:sym typeface="Abril Fatface"/>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6" r:id="rId4"/>
    <p:sldLayoutId id="2147483657" r:id="rId5"/>
    <p:sldLayoutId id="2147483661" r:id="rId6"/>
    <p:sldLayoutId id="2147483662"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0"/>
            <a:ext cx="7433400" cy="10170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1pPr>
            <a:lvl2pPr lvl="1"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2pPr>
            <a:lvl3pPr lvl="2"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3pPr>
            <a:lvl4pPr lvl="3"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4pPr>
            <a:lvl5pPr lvl="4"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5pPr>
            <a:lvl6pPr lvl="5"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6pPr>
            <a:lvl7pPr lvl="6"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7pPr>
            <a:lvl8pPr lvl="7"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8pPr>
            <a:lvl9pPr lvl="8" algn="ctr" rtl="0">
              <a:lnSpc>
                <a:spcPct val="90000"/>
              </a:lnSpc>
              <a:spcBef>
                <a:spcPts val="0"/>
              </a:spcBef>
              <a:spcAft>
                <a:spcPts val="0"/>
              </a:spcAft>
              <a:buClr>
                <a:schemeClr val="accent1"/>
              </a:buClr>
              <a:buSzPts val="2400"/>
              <a:buFont typeface="Abril Fatface"/>
              <a:buNone/>
              <a:defRPr sz="2400">
                <a:solidFill>
                  <a:schemeClr val="accent1"/>
                </a:solidFill>
                <a:latin typeface="Abril Fatface"/>
                <a:ea typeface="Abril Fatface"/>
                <a:cs typeface="Abril Fatface"/>
                <a:sym typeface="Abril Fatface"/>
              </a:defRPr>
            </a:lvl9pPr>
          </a:lstStyle>
          <a:p>
            <a:endParaRPr/>
          </a:p>
        </p:txBody>
      </p:sp>
      <p:sp>
        <p:nvSpPr>
          <p:cNvPr id="7" name="Google Shape;7;p1"/>
          <p:cNvSpPr txBox="1">
            <a:spLocks noGrp="1"/>
          </p:cNvSpPr>
          <p:nvPr>
            <p:ph type="body" idx="1"/>
          </p:nvPr>
        </p:nvSpPr>
        <p:spPr>
          <a:xfrm>
            <a:off x="855300" y="1430147"/>
            <a:ext cx="7433400" cy="30339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chemeClr val="accent3"/>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1pPr>
            <a:lvl2pPr marL="914400" lvl="1" indent="-355600" rtl="0">
              <a:lnSpc>
                <a:spcPct val="115000"/>
              </a:lnSpc>
              <a:spcBef>
                <a:spcPts val="800"/>
              </a:spcBef>
              <a:spcAft>
                <a:spcPts val="0"/>
              </a:spcAft>
              <a:buClr>
                <a:schemeClr val="accent3"/>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2pPr>
            <a:lvl3pPr marL="1371600" lvl="2" indent="-355600" rtl="0">
              <a:lnSpc>
                <a:spcPct val="115000"/>
              </a:lnSpc>
              <a:spcBef>
                <a:spcPts val="800"/>
              </a:spcBef>
              <a:spcAft>
                <a:spcPts val="0"/>
              </a:spcAft>
              <a:buClr>
                <a:schemeClr val="dk2"/>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3pPr>
            <a:lvl4pPr marL="1828800" lvl="3" indent="-355600" rtl="0">
              <a:lnSpc>
                <a:spcPct val="115000"/>
              </a:lnSpc>
              <a:spcBef>
                <a:spcPts val="800"/>
              </a:spcBef>
              <a:spcAft>
                <a:spcPts val="0"/>
              </a:spcAft>
              <a:buClr>
                <a:schemeClr val="dk2"/>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4pPr>
            <a:lvl5pPr marL="2286000" lvl="4" indent="-355600" rtl="0">
              <a:lnSpc>
                <a:spcPct val="115000"/>
              </a:lnSpc>
              <a:spcBef>
                <a:spcPts val="800"/>
              </a:spcBef>
              <a:spcAft>
                <a:spcPts val="0"/>
              </a:spcAft>
              <a:buClr>
                <a:schemeClr val="dk1"/>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5pPr>
            <a:lvl6pPr marL="2743200" lvl="5" indent="-355600" rtl="0">
              <a:lnSpc>
                <a:spcPct val="115000"/>
              </a:lnSpc>
              <a:spcBef>
                <a:spcPts val="800"/>
              </a:spcBef>
              <a:spcAft>
                <a:spcPts val="0"/>
              </a:spcAft>
              <a:buClr>
                <a:schemeClr val="dk1"/>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6pPr>
            <a:lvl7pPr marL="3200400" lvl="6" indent="-355600" rtl="0">
              <a:lnSpc>
                <a:spcPct val="115000"/>
              </a:lnSpc>
              <a:spcBef>
                <a:spcPts val="800"/>
              </a:spcBef>
              <a:spcAft>
                <a:spcPts val="0"/>
              </a:spcAft>
              <a:buClr>
                <a:schemeClr val="dk1"/>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7pPr>
            <a:lvl8pPr marL="3657600" lvl="7" indent="-355600" rtl="0">
              <a:lnSpc>
                <a:spcPct val="115000"/>
              </a:lnSpc>
              <a:spcBef>
                <a:spcPts val="800"/>
              </a:spcBef>
              <a:spcAft>
                <a:spcPts val="0"/>
              </a:spcAft>
              <a:buClr>
                <a:schemeClr val="dk1"/>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8pPr>
            <a:lvl9pPr marL="4114800" lvl="8" indent="-355600" rtl="0">
              <a:lnSpc>
                <a:spcPct val="115000"/>
              </a:lnSpc>
              <a:spcBef>
                <a:spcPts val="800"/>
              </a:spcBef>
              <a:spcAft>
                <a:spcPts val="800"/>
              </a:spcAft>
              <a:buClr>
                <a:schemeClr val="dk1"/>
              </a:buClr>
              <a:buSzPts val="2000"/>
              <a:buFont typeface="Merriweather Sans Regular"/>
              <a:buChar char="■"/>
              <a:defRPr sz="2000">
                <a:solidFill>
                  <a:schemeClr val="dk1"/>
                </a:solidFill>
                <a:latin typeface="Merriweather Sans Regular"/>
                <a:ea typeface="Merriweather Sans Regular"/>
                <a:cs typeface="Merriweather Sans Regular"/>
                <a:sym typeface="Merriweather Sans Regular"/>
              </a:defRPr>
            </a:lvl9pPr>
          </a:lstStyle>
          <a:p>
            <a:endParaRPr/>
          </a:p>
        </p:txBody>
      </p:sp>
      <p:sp>
        <p:nvSpPr>
          <p:cNvPr id="8" name="Google Shape;8;p1"/>
          <p:cNvSpPr txBox="1">
            <a:spLocks noGrp="1"/>
          </p:cNvSpPr>
          <p:nvPr>
            <p:ph type="sldNum" idx="12"/>
          </p:nvPr>
        </p:nvSpPr>
        <p:spPr>
          <a:xfrm>
            <a:off x="3923800" y="4509500"/>
            <a:ext cx="1296300" cy="512100"/>
          </a:xfrm>
          <a:prstGeom prst="rect">
            <a:avLst/>
          </a:prstGeom>
          <a:noFill/>
          <a:ln>
            <a:noFill/>
          </a:ln>
        </p:spPr>
        <p:txBody>
          <a:bodyPr spcFirstLastPara="1" wrap="square" lIns="0" tIns="0" rIns="0" bIns="0" anchor="ctr" anchorCtr="0">
            <a:noAutofit/>
          </a:bodyPr>
          <a:lstStyle>
            <a:lvl1pPr lvl="0" algn="ctr" rtl="0">
              <a:buNone/>
              <a:defRPr sz="1300">
                <a:solidFill>
                  <a:schemeClr val="lt1"/>
                </a:solidFill>
                <a:latin typeface="Abril Fatface"/>
                <a:ea typeface="Abril Fatface"/>
                <a:cs typeface="Abril Fatface"/>
                <a:sym typeface="Abril Fatface"/>
              </a:defRPr>
            </a:lvl1pPr>
            <a:lvl2pPr lvl="1" algn="ctr" rtl="0">
              <a:buNone/>
              <a:defRPr sz="1300">
                <a:solidFill>
                  <a:schemeClr val="lt1"/>
                </a:solidFill>
                <a:latin typeface="Abril Fatface"/>
                <a:ea typeface="Abril Fatface"/>
                <a:cs typeface="Abril Fatface"/>
                <a:sym typeface="Abril Fatface"/>
              </a:defRPr>
            </a:lvl2pPr>
            <a:lvl3pPr lvl="2" algn="ctr" rtl="0">
              <a:buNone/>
              <a:defRPr sz="1300">
                <a:solidFill>
                  <a:schemeClr val="lt1"/>
                </a:solidFill>
                <a:latin typeface="Abril Fatface"/>
                <a:ea typeface="Abril Fatface"/>
                <a:cs typeface="Abril Fatface"/>
                <a:sym typeface="Abril Fatface"/>
              </a:defRPr>
            </a:lvl3pPr>
            <a:lvl4pPr lvl="3" algn="ctr" rtl="0">
              <a:buNone/>
              <a:defRPr sz="1300">
                <a:solidFill>
                  <a:schemeClr val="lt1"/>
                </a:solidFill>
                <a:latin typeface="Abril Fatface"/>
                <a:ea typeface="Abril Fatface"/>
                <a:cs typeface="Abril Fatface"/>
                <a:sym typeface="Abril Fatface"/>
              </a:defRPr>
            </a:lvl4pPr>
            <a:lvl5pPr lvl="4" algn="ctr" rtl="0">
              <a:buNone/>
              <a:defRPr sz="1300">
                <a:solidFill>
                  <a:schemeClr val="lt1"/>
                </a:solidFill>
                <a:latin typeface="Abril Fatface"/>
                <a:ea typeface="Abril Fatface"/>
                <a:cs typeface="Abril Fatface"/>
                <a:sym typeface="Abril Fatface"/>
              </a:defRPr>
            </a:lvl5pPr>
            <a:lvl6pPr lvl="5" algn="ctr" rtl="0">
              <a:buNone/>
              <a:defRPr sz="1300">
                <a:solidFill>
                  <a:schemeClr val="lt1"/>
                </a:solidFill>
                <a:latin typeface="Abril Fatface"/>
                <a:ea typeface="Abril Fatface"/>
                <a:cs typeface="Abril Fatface"/>
                <a:sym typeface="Abril Fatface"/>
              </a:defRPr>
            </a:lvl6pPr>
            <a:lvl7pPr lvl="6" algn="ctr" rtl="0">
              <a:buNone/>
              <a:defRPr sz="1300">
                <a:solidFill>
                  <a:schemeClr val="lt1"/>
                </a:solidFill>
                <a:latin typeface="Abril Fatface"/>
                <a:ea typeface="Abril Fatface"/>
                <a:cs typeface="Abril Fatface"/>
                <a:sym typeface="Abril Fatface"/>
              </a:defRPr>
            </a:lvl7pPr>
            <a:lvl8pPr lvl="7" algn="ctr" rtl="0">
              <a:buNone/>
              <a:defRPr sz="1300">
                <a:solidFill>
                  <a:schemeClr val="lt1"/>
                </a:solidFill>
                <a:latin typeface="Abril Fatface"/>
                <a:ea typeface="Abril Fatface"/>
                <a:cs typeface="Abril Fatface"/>
                <a:sym typeface="Abril Fatface"/>
              </a:defRPr>
            </a:lvl8pPr>
            <a:lvl9pPr lvl="8" algn="ctr" rtl="0">
              <a:buNone/>
              <a:defRPr sz="1300">
                <a:solidFill>
                  <a:schemeClr val="lt1"/>
                </a:solidFill>
                <a:latin typeface="Abril Fatface"/>
                <a:ea typeface="Abril Fatface"/>
                <a:cs typeface="Abril Fatface"/>
                <a:sym typeface="Abril Fatfac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42264783"/>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sentencingproject.org/publications/parents-in-prison/" TargetMode="External"/><Relationship Id="rId2" Type="http://schemas.openxmlformats.org/officeDocument/2006/relationships/hyperlink" Target="https://www.aclu.org/other/facts-about-over-incarceration-women-united-states" TargetMode="External"/><Relationship Id="rId1" Type="http://schemas.openxmlformats.org/officeDocument/2006/relationships/slideLayout" Target="../slideLayouts/slideLayout7.xml"/><Relationship Id="rId5" Type="http://schemas.openxmlformats.org/officeDocument/2006/relationships/hyperlink" Target="https://store.samhsa.gov/sites/default/files/d7/priv/sma18-5054.pdf" TargetMode="External"/><Relationship Id="rId4" Type="http://schemas.openxmlformats.org/officeDocument/2006/relationships/hyperlink" Target="https://www.acog.org/clinical/clinical-guidance/committee-opinion/articles/2017/08/opioid-use-and-opioid-use-disorder-in-pregnanc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youtu.be/iLYYarPtoEk"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4"/>
          <p:cNvSpPr txBox="1">
            <a:spLocks noGrp="1"/>
          </p:cNvSpPr>
          <p:nvPr>
            <p:ph type="ctrTitle"/>
          </p:nvPr>
        </p:nvSpPr>
        <p:spPr>
          <a:xfrm>
            <a:off x="1162175" y="866100"/>
            <a:ext cx="6819600" cy="3411300"/>
          </a:xfrm>
          <a:prstGeom prst="rect">
            <a:avLst/>
          </a:prstGeom>
        </p:spPr>
        <p:txBody>
          <a:bodyPr spcFirstLastPara="1" wrap="square" lIns="0" tIns="0" rIns="0" bIns="0" anchor="ctr" anchorCtr="0">
            <a:noAutofit/>
          </a:bodyPr>
          <a:lstStyle/>
          <a:p>
            <a:pPr lvl="0"/>
            <a:r>
              <a:rPr lang="en-US" u="sng" dirty="0"/>
              <a:t>Pregnancy and SUD</a:t>
            </a:r>
            <a:br>
              <a:rPr lang="en-US" dirty="0"/>
            </a:br>
            <a:r>
              <a:rPr lang="en-US" sz="4000" dirty="0"/>
              <a:t>Why This Matters</a:t>
            </a:r>
            <a:br>
              <a:rPr lang="en-US" sz="4000" dirty="0"/>
            </a:br>
            <a:r>
              <a:rPr lang="en-US" sz="4000" dirty="0"/>
              <a:t>So Much</a:t>
            </a:r>
            <a:endParaRPr sz="4000" dirty="0"/>
          </a:p>
        </p:txBody>
      </p:sp>
      <p:grpSp>
        <p:nvGrpSpPr>
          <p:cNvPr id="88" name="Google Shape;88;p14"/>
          <p:cNvGrpSpPr/>
          <p:nvPr/>
        </p:nvGrpSpPr>
        <p:grpSpPr>
          <a:xfrm>
            <a:off x="4429541" y="658819"/>
            <a:ext cx="256416" cy="414535"/>
            <a:chOff x="1988225" y="4286525"/>
            <a:chExt cx="305075" cy="493200"/>
          </a:xfrm>
        </p:grpSpPr>
        <p:sp>
          <p:nvSpPr>
            <p:cNvPr id="89" name="Google Shape;89;p14"/>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121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0" name="Google Shape;90;p14"/>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121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1" name="Google Shape;91;p14"/>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121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2" name="Google Shape;92;p14"/>
            <p:cNvSpPr/>
            <p:nvPr/>
          </p:nvSpPr>
          <p:spPr>
            <a:xfrm>
              <a:off x="2161750" y="4522750"/>
              <a:ext cx="25" cy="256975"/>
            </a:xfrm>
            <a:custGeom>
              <a:avLst/>
              <a:gdLst/>
              <a:ahLst/>
              <a:cxnLst/>
              <a:rect l="l" t="t" r="r" b="b"/>
              <a:pathLst>
                <a:path w="1" h="10279" fill="none" extrusionOk="0">
                  <a:moveTo>
                    <a:pt x="1" y="10279"/>
                  </a:moveTo>
                  <a:lnTo>
                    <a:pt x="1" y="1"/>
                  </a:lnTo>
                </a:path>
              </a:pathLst>
            </a:custGeom>
            <a:noFill/>
            <a:ln w="121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3" name="Google Shape;93;p14"/>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121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4" name="Google Shape;94;p14"/>
            <p:cNvSpPr/>
            <p:nvPr/>
          </p:nvSpPr>
          <p:spPr>
            <a:xfrm>
              <a:off x="2038150" y="4589125"/>
              <a:ext cx="87100" cy="87100"/>
            </a:xfrm>
            <a:custGeom>
              <a:avLst/>
              <a:gdLst/>
              <a:ahLst/>
              <a:cxnLst/>
              <a:rect l="l" t="t" r="r" b="b"/>
              <a:pathLst>
                <a:path w="3484" h="3484" fill="none" extrusionOk="0">
                  <a:moveTo>
                    <a:pt x="1" y="0"/>
                  </a:moveTo>
                  <a:lnTo>
                    <a:pt x="3483" y="3483"/>
                  </a:lnTo>
                </a:path>
              </a:pathLst>
            </a:custGeom>
            <a:noFill/>
            <a:ln w="121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5" name="Google Shape;95;p14"/>
            <p:cNvSpPr/>
            <p:nvPr/>
          </p:nvSpPr>
          <p:spPr>
            <a:xfrm>
              <a:off x="2194025" y="4564150"/>
              <a:ext cx="54825" cy="54825"/>
            </a:xfrm>
            <a:custGeom>
              <a:avLst/>
              <a:gdLst/>
              <a:ahLst/>
              <a:cxnLst/>
              <a:rect l="l" t="t" r="r" b="b"/>
              <a:pathLst>
                <a:path w="2193" h="2193" fill="none" extrusionOk="0">
                  <a:moveTo>
                    <a:pt x="2192" y="1"/>
                  </a:moveTo>
                  <a:lnTo>
                    <a:pt x="1" y="2193"/>
                  </a:lnTo>
                </a:path>
              </a:pathLst>
            </a:custGeom>
            <a:noFill/>
            <a:ln w="121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0877-A9D7-4CAB-A84F-0772980C6622}"/>
              </a:ext>
            </a:extLst>
          </p:cNvPr>
          <p:cNvSpPr>
            <a:spLocks noGrp="1"/>
          </p:cNvSpPr>
          <p:nvPr>
            <p:ph type="title" idx="4294967295"/>
          </p:nvPr>
        </p:nvSpPr>
        <p:spPr>
          <a:xfrm>
            <a:off x="855662" y="228600"/>
            <a:ext cx="7432675" cy="1017588"/>
          </a:xfrm>
        </p:spPr>
        <p:txBody>
          <a:bodyPr/>
          <a:lstStyle/>
          <a:p>
            <a:r>
              <a:rPr lang="en-US" dirty="0"/>
              <a:t>Lordsburg Queen</a:t>
            </a:r>
          </a:p>
        </p:txBody>
      </p:sp>
      <p:sp>
        <p:nvSpPr>
          <p:cNvPr id="3" name="Content Placeholder 2">
            <a:extLst>
              <a:ext uri="{FF2B5EF4-FFF2-40B4-BE49-F238E27FC236}">
                <a16:creationId xmlns:a16="http://schemas.microsoft.com/office/drawing/2014/main" id="{15AEC1BB-6B15-464B-A55E-08776D689B4D}"/>
              </a:ext>
            </a:extLst>
          </p:cNvPr>
          <p:cNvSpPr>
            <a:spLocks noGrp="1"/>
          </p:cNvSpPr>
          <p:nvPr>
            <p:ph idx="4294967295"/>
          </p:nvPr>
        </p:nvSpPr>
        <p:spPr>
          <a:xfrm>
            <a:off x="855662" y="1384300"/>
            <a:ext cx="7432675" cy="3714750"/>
          </a:xfrm>
        </p:spPr>
        <p:txBody>
          <a:bodyPr/>
          <a:lstStyle/>
          <a:p>
            <a:r>
              <a:rPr lang="en-US" sz="1600" dirty="0"/>
              <a:t>20 </a:t>
            </a:r>
            <a:r>
              <a:rPr lang="en-US" sz="1600" dirty="0" err="1"/>
              <a:t>yo</a:t>
            </a:r>
            <a:r>
              <a:rPr lang="en-US" sz="1600" dirty="0"/>
              <a:t> female presents for prenatal care via the Lordsburg Detention Center. G1P0, first PNC provided at 17 weeks. </a:t>
            </a:r>
          </a:p>
          <a:p>
            <a:r>
              <a:rPr lang="en-US" sz="1600" dirty="0"/>
              <a:t>She had been withdrawing in the DC and told them she was pregnant. It took several days before they brought her to medical attention.</a:t>
            </a:r>
          </a:p>
          <a:p>
            <a:r>
              <a:rPr lang="en-US" sz="1600" dirty="0"/>
              <a:t>Crimes are all substance related</a:t>
            </a:r>
          </a:p>
          <a:p>
            <a:pPr lvl="1"/>
            <a:r>
              <a:rPr lang="en-US" sz="1600" dirty="0"/>
              <a:t>Original charge was contributing to delinquency of a minor (patient was 18 and minor was 17). She was the only one charged, but not the only “adult.”</a:t>
            </a:r>
          </a:p>
          <a:p>
            <a:pPr lvl="1"/>
            <a:r>
              <a:rPr lang="en-US" sz="1600" dirty="0"/>
              <a:t>Subsequent legal issues all stemmed from substance related probation violations</a:t>
            </a:r>
          </a:p>
          <a:p>
            <a:r>
              <a:rPr lang="en-US" sz="1600" dirty="0"/>
              <a:t>Brought to OB visits shackled, ankles and wrists bound</a:t>
            </a:r>
          </a:p>
          <a:p>
            <a:endParaRPr lang="en-US" sz="1800" dirty="0"/>
          </a:p>
        </p:txBody>
      </p:sp>
    </p:spTree>
    <p:extLst>
      <p:ext uri="{BB962C8B-B14F-4D97-AF65-F5344CB8AC3E}">
        <p14:creationId xmlns:p14="http://schemas.microsoft.com/office/powerpoint/2010/main" val="78779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CF0F9-0DDE-4926-B15E-BA42B8C8B0F3}"/>
              </a:ext>
            </a:extLst>
          </p:cNvPr>
          <p:cNvSpPr>
            <a:spLocks noGrp="1"/>
          </p:cNvSpPr>
          <p:nvPr>
            <p:ph type="title" idx="4294967295"/>
          </p:nvPr>
        </p:nvSpPr>
        <p:spPr>
          <a:xfrm>
            <a:off x="855662" y="38100"/>
            <a:ext cx="7432675" cy="1017588"/>
          </a:xfrm>
        </p:spPr>
        <p:txBody>
          <a:bodyPr/>
          <a:lstStyle/>
          <a:p>
            <a:r>
              <a:rPr lang="en-US" dirty="0"/>
              <a:t>Lordsburg Queen</a:t>
            </a:r>
          </a:p>
        </p:txBody>
      </p:sp>
      <p:sp>
        <p:nvSpPr>
          <p:cNvPr id="3" name="Content Placeholder 2">
            <a:extLst>
              <a:ext uri="{FF2B5EF4-FFF2-40B4-BE49-F238E27FC236}">
                <a16:creationId xmlns:a16="http://schemas.microsoft.com/office/drawing/2014/main" id="{B9A5E346-02E9-4CBC-997C-14A6D2F6A7AE}"/>
              </a:ext>
            </a:extLst>
          </p:cNvPr>
          <p:cNvSpPr>
            <a:spLocks noGrp="1"/>
          </p:cNvSpPr>
          <p:nvPr>
            <p:ph idx="4294967295"/>
          </p:nvPr>
        </p:nvSpPr>
        <p:spPr>
          <a:xfrm>
            <a:off x="855662" y="1373188"/>
            <a:ext cx="7432675" cy="3033712"/>
          </a:xfrm>
        </p:spPr>
        <p:txBody>
          <a:bodyPr/>
          <a:lstStyle/>
          <a:p>
            <a:r>
              <a:rPr lang="en-US" dirty="0"/>
              <a:t>Though she had essentially “detoxed” in the LDC, she was having strong cravings. After discussion of options, she elected buprenorphine. </a:t>
            </a:r>
          </a:p>
          <a:p>
            <a:r>
              <a:rPr lang="en-US" dirty="0"/>
              <a:t>She stabilized nicely on 16mg buprenorphine.</a:t>
            </a:r>
          </a:p>
          <a:p>
            <a:r>
              <a:rPr lang="en-US" dirty="0"/>
              <a:t>In a controlled environment where she had routine access to her medication, and feeling better, she became more vibrant and engaging, seemingly befriending one of the wardens (a female).</a:t>
            </a:r>
          </a:p>
          <a:p>
            <a:r>
              <a:rPr lang="en-US" dirty="0"/>
              <a:t>This warden brought her to the rest of her OB visits and notably, there were no longer shackles.</a:t>
            </a:r>
          </a:p>
          <a:p>
            <a:endParaRPr lang="en-US" dirty="0"/>
          </a:p>
        </p:txBody>
      </p:sp>
    </p:spTree>
    <p:extLst>
      <p:ext uri="{BB962C8B-B14F-4D97-AF65-F5344CB8AC3E}">
        <p14:creationId xmlns:p14="http://schemas.microsoft.com/office/powerpoint/2010/main" val="3854044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CF6D5-C041-44FA-BED4-4C9E55BC8E79}"/>
              </a:ext>
            </a:extLst>
          </p:cNvPr>
          <p:cNvSpPr>
            <a:spLocks noGrp="1"/>
          </p:cNvSpPr>
          <p:nvPr>
            <p:ph type="title" idx="4294967295"/>
          </p:nvPr>
        </p:nvSpPr>
        <p:spPr>
          <a:xfrm>
            <a:off x="855662" y="69850"/>
            <a:ext cx="7432675" cy="1017588"/>
          </a:xfrm>
        </p:spPr>
        <p:txBody>
          <a:bodyPr/>
          <a:lstStyle/>
          <a:p>
            <a:r>
              <a:rPr lang="en-US" dirty="0"/>
              <a:t>Lordsburg Queen</a:t>
            </a:r>
          </a:p>
        </p:txBody>
      </p:sp>
      <p:sp>
        <p:nvSpPr>
          <p:cNvPr id="3" name="Content Placeholder 2">
            <a:extLst>
              <a:ext uri="{FF2B5EF4-FFF2-40B4-BE49-F238E27FC236}">
                <a16:creationId xmlns:a16="http://schemas.microsoft.com/office/drawing/2014/main" id="{A38F1565-04DC-4E15-8879-641C3DD4FC14}"/>
              </a:ext>
            </a:extLst>
          </p:cNvPr>
          <p:cNvSpPr>
            <a:spLocks noGrp="1"/>
          </p:cNvSpPr>
          <p:nvPr>
            <p:ph idx="4294967295"/>
          </p:nvPr>
        </p:nvSpPr>
        <p:spPr>
          <a:xfrm>
            <a:off x="855662" y="947738"/>
            <a:ext cx="7432675" cy="3033712"/>
          </a:xfrm>
        </p:spPr>
        <p:txBody>
          <a:bodyPr/>
          <a:lstStyle/>
          <a:p>
            <a:r>
              <a:rPr lang="en-US" sz="1800" dirty="0"/>
              <a:t>Brought to L&amp;D at 37 weeks c/o contractions and found to have changing cervix.</a:t>
            </a:r>
          </a:p>
          <a:p>
            <a:r>
              <a:rPr lang="en-US" sz="1800" dirty="0"/>
              <a:t>I had diagnosed primary HSV outbreak a couple of weeks prior. As such, she had PLTCS of a viable baby boy.</a:t>
            </a:r>
          </a:p>
          <a:p>
            <a:r>
              <a:rPr lang="en-US" sz="1800" dirty="0"/>
              <a:t>Mother breast fed and we employed an “on the fly” eat, sleep, console model for his care.</a:t>
            </a:r>
          </a:p>
          <a:p>
            <a:r>
              <a:rPr lang="en-US" sz="1800" dirty="0"/>
              <a:t>His Finnegan scores were all below 6, until (after her discharge) she was absent from the hospital for several hours. During her absence, his scores jumped up and he required 2 small doses of morphine.</a:t>
            </a:r>
          </a:p>
          <a:p>
            <a:r>
              <a:rPr lang="en-US" sz="1800" dirty="0"/>
              <a:t>Upon her return, scores decreased and no more MSO4 was required.</a:t>
            </a:r>
          </a:p>
        </p:txBody>
      </p:sp>
    </p:spTree>
    <p:extLst>
      <p:ext uri="{BB962C8B-B14F-4D97-AF65-F5344CB8AC3E}">
        <p14:creationId xmlns:p14="http://schemas.microsoft.com/office/powerpoint/2010/main" val="2980692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8EE2-879E-4439-8C0D-F1AD3193B1C2}"/>
              </a:ext>
            </a:extLst>
          </p:cNvPr>
          <p:cNvSpPr>
            <a:spLocks noGrp="1"/>
          </p:cNvSpPr>
          <p:nvPr>
            <p:ph type="title" idx="4294967295"/>
          </p:nvPr>
        </p:nvSpPr>
        <p:spPr>
          <a:xfrm>
            <a:off x="855662" y="158750"/>
            <a:ext cx="7432675" cy="1017588"/>
          </a:xfrm>
        </p:spPr>
        <p:txBody>
          <a:bodyPr/>
          <a:lstStyle/>
          <a:p>
            <a:r>
              <a:rPr lang="en-US" dirty="0">
                <a:solidFill>
                  <a:schemeClr val="accent4">
                    <a:lumMod val="60000"/>
                    <a:lumOff val="40000"/>
                  </a:schemeClr>
                </a:solidFill>
              </a:rPr>
              <a:t>Eat, Sleep, Console </a:t>
            </a:r>
            <a:r>
              <a:rPr lang="en-US" sz="1350" dirty="0">
                <a:solidFill>
                  <a:schemeClr val="accent4">
                    <a:lumMod val="60000"/>
                    <a:lumOff val="40000"/>
                  </a:schemeClr>
                </a:solidFill>
              </a:rPr>
              <a:t>(1, 2, 3)</a:t>
            </a:r>
          </a:p>
        </p:txBody>
      </p:sp>
      <p:sp>
        <p:nvSpPr>
          <p:cNvPr id="3" name="Content Placeholder 2">
            <a:extLst>
              <a:ext uri="{FF2B5EF4-FFF2-40B4-BE49-F238E27FC236}">
                <a16:creationId xmlns:a16="http://schemas.microsoft.com/office/drawing/2014/main" id="{975B516F-C48A-4BE0-99C6-0501A6146EF3}"/>
              </a:ext>
            </a:extLst>
          </p:cNvPr>
          <p:cNvSpPr>
            <a:spLocks noGrp="1"/>
          </p:cNvSpPr>
          <p:nvPr>
            <p:ph idx="4294967295"/>
          </p:nvPr>
        </p:nvSpPr>
        <p:spPr>
          <a:xfrm>
            <a:off x="855662" y="1271588"/>
            <a:ext cx="7432675" cy="3033712"/>
          </a:xfrm>
        </p:spPr>
        <p:txBody>
          <a:bodyPr/>
          <a:lstStyle/>
          <a:p>
            <a:r>
              <a:rPr lang="en-US" dirty="0">
                <a:solidFill>
                  <a:schemeClr val="bg1">
                    <a:lumMod val="75000"/>
                  </a:schemeClr>
                </a:solidFill>
              </a:rPr>
              <a:t>Low stimulus environment</a:t>
            </a:r>
          </a:p>
          <a:p>
            <a:r>
              <a:rPr lang="en-US" dirty="0">
                <a:solidFill>
                  <a:schemeClr val="bg1">
                    <a:lumMod val="75000"/>
                  </a:schemeClr>
                </a:solidFill>
              </a:rPr>
              <a:t>Assess baby based on ability to effectively eat, sleep and </a:t>
            </a:r>
            <a:r>
              <a:rPr lang="en-US" dirty="0" err="1">
                <a:solidFill>
                  <a:schemeClr val="bg1">
                    <a:lumMod val="75000"/>
                  </a:schemeClr>
                </a:solidFill>
              </a:rPr>
              <a:t>consolability</a:t>
            </a:r>
            <a:endParaRPr lang="en-US" dirty="0">
              <a:solidFill>
                <a:schemeClr val="bg1">
                  <a:lumMod val="75000"/>
                </a:schemeClr>
              </a:solidFill>
            </a:endParaRPr>
          </a:p>
          <a:p>
            <a:r>
              <a:rPr lang="en-US" dirty="0">
                <a:solidFill>
                  <a:schemeClr val="bg1">
                    <a:lumMod val="75000"/>
                  </a:schemeClr>
                </a:solidFill>
              </a:rPr>
              <a:t>Breast feeding, skin to skin contact, and following baby’s cues for needs all encouraged</a:t>
            </a:r>
          </a:p>
          <a:p>
            <a:r>
              <a:rPr lang="en-US" dirty="0">
                <a:solidFill>
                  <a:schemeClr val="bg1">
                    <a:lumMod val="75000"/>
                  </a:schemeClr>
                </a:solidFill>
              </a:rPr>
              <a:t>Mother is baby’s “medicine”</a:t>
            </a:r>
          </a:p>
          <a:p>
            <a:r>
              <a:rPr lang="en-US" dirty="0">
                <a:solidFill>
                  <a:schemeClr val="bg1">
                    <a:lumMod val="75000"/>
                  </a:schemeClr>
                </a:solidFill>
              </a:rPr>
              <a:t>Rooming in</a:t>
            </a:r>
          </a:p>
          <a:p>
            <a:r>
              <a:rPr lang="en-US" dirty="0">
                <a:solidFill>
                  <a:schemeClr val="bg1">
                    <a:lumMod val="75000"/>
                  </a:schemeClr>
                </a:solidFill>
              </a:rPr>
              <a:t>Non-pharmacologic interventions employed first</a:t>
            </a:r>
          </a:p>
        </p:txBody>
      </p:sp>
    </p:spTree>
    <p:extLst>
      <p:ext uri="{BB962C8B-B14F-4D97-AF65-F5344CB8AC3E}">
        <p14:creationId xmlns:p14="http://schemas.microsoft.com/office/powerpoint/2010/main" val="4087897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5C1BF-72EA-473C-9A22-4325628C854A}"/>
              </a:ext>
            </a:extLst>
          </p:cNvPr>
          <p:cNvSpPr>
            <a:spLocks noGrp="1"/>
          </p:cNvSpPr>
          <p:nvPr>
            <p:ph type="title" idx="4294967295"/>
          </p:nvPr>
        </p:nvSpPr>
        <p:spPr>
          <a:xfrm>
            <a:off x="855662" y="114300"/>
            <a:ext cx="7432675" cy="1017588"/>
          </a:xfrm>
        </p:spPr>
        <p:txBody>
          <a:bodyPr/>
          <a:lstStyle/>
          <a:p>
            <a:r>
              <a:rPr lang="en-US" dirty="0">
                <a:solidFill>
                  <a:schemeClr val="accent4">
                    <a:lumMod val="40000"/>
                    <a:lumOff val="60000"/>
                  </a:schemeClr>
                </a:solidFill>
              </a:rPr>
              <a:t>ESC model </a:t>
            </a:r>
            <a:r>
              <a:rPr lang="en-US" sz="1350" dirty="0">
                <a:solidFill>
                  <a:schemeClr val="accent4">
                    <a:lumMod val="40000"/>
                    <a:lumOff val="60000"/>
                  </a:schemeClr>
                </a:solidFill>
              </a:rPr>
              <a:t>(1, 2, 3)</a:t>
            </a:r>
          </a:p>
        </p:txBody>
      </p:sp>
      <p:sp>
        <p:nvSpPr>
          <p:cNvPr id="3" name="Content Placeholder 2">
            <a:extLst>
              <a:ext uri="{FF2B5EF4-FFF2-40B4-BE49-F238E27FC236}">
                <a16:creationId xmlns:a16="http://schemas.microsoft.com/office/drawing/2014/main" id="{41B6D2F6-6A42-436E-A15B-81E02767199E}"/>
              </a:ext>
            </a:extLst>
          </p:cNvPr>
          <p:cNvSpPr>
            <a:spLocks noGrp="1"/>
          </p:cNvSpPr>
          <p:nvPr>
            <p:ph idx="4294967295"/>
          </p:nvPr>
        </p:nvSpPr>
        <p:spPr>
          <a:xfrm>
            <a:off x="855662" y="1054894"/>
            <a:ext cx="7432675" cy="3033712"/>
          </a:xfrm>
        </p:spPr>
        <p:txBody>
          <a:bodyPr/>
          <a:lstStyle/>
          <a:p>
            <a:r>
              <a:rPr lang="en-US" dirty="0">
                <a:solidFill>
                  <a:schemeClr val="bg1">
                    <a:lumMod val="75000"/>
                  </a:schemeClr>
                </a:solidFill>
              </a:rPr>
              <a:t>Results in significant reduction in length of stay</a:t>
            </a:r>
          </a:p>
          <a:p>
            <a:r>
              <a:rPr lang="en-US" dirty="0">
                <a:solidFill>
                  <a:schemeClr val="bg1">
                    <a:lumMod val="75000"/>
                  </a:schemeClr>
                </a:solidFill>
              </a:rPr>
              <a:t>Results in significant reduction in opioid agonists used to treat withdrawal </a:t>
            </a:r>
            <a:r>
              <a:rPr lang="en-US" dirty="0" err="1">
                <a:solidFill>
                  <a:schemeClr val="bg1">
                    <a:lumMod val="75000"/>
                  </a:schemeClr>
                </a:solidFill>
              </a:rPr>
              <a:t>sx</a:t>
            </a:r>
            <a:r>
              <a:rPr lang="en-US" dirty="0">
                <a:solidFill>
                  <a:schemeClr val="bg1">
                    <a:lumMod val="75000"/>
                  </a:schemeClr>
                </a:solidFill>
              </a:rPr>
              <a:t> in the neonate</a:t>
            </a:r>
          </a:p>
          <a:p>
            <a:r>
              <a:rPr lang="en-US" dirty="0">
                <a:solidFill>
                  <a:schemeClr val="bg1">
                    <a:lumMod val="75000"/>
                  </a:schemeClr>
                </a:solidFill>
              </a:rPr>
              <a:t>Buprenorphine </a:t>
            </a:r>
            <a:r>
              <a:rPr lang="en-US" sz="1000" dirty="0">
                <a:solidFill>
                  <a:schemeClr val="bg1">
                    <a:lumMod val="75000"/>
                  </a:schemeClr>
                </a:solidFill>
              </a:rPr>
              <a:t>(mw = 504 </a:t>
            </a:r>
            <a:r>
              <a:rPr lang="en-US" sz="1000" dirty="0" err="1">
                <a:solidFill>
                  <a:schemeClr val="bg1">
                    <a:lumMod val="75000"/>
                  </a:schemeClr>
                </a:solidFill>
              </a:rPr>
              <a:t>daltons</a:t>
            </a:r>
            <a:r>
              <a:rPr lang="en-US" sz="1000" dirty="0">
                <a:solidFill>
                  <a:schemeClr val="bg1">
                    <a:lumMod val="75000"/>
                  </a:schemeClr>
                </a:solidFill>
              </a:rPr>
              <a:t>) </a:t>
            </a:r>
            <a:r>
              <a:rPr lang="en-US" dirty="0">
                <a:solidFill>
                  <a:schemeClr val="bg1">
                    <a:lumMod val="75000"/>
                  </a:schemeClr>
                </a:solidFill>
              </a:rPr>
              <a:t>is a large molecule and thus not readily passed into breast milk </a:t>
            </a:r>
            <a:r>
              <a:rPr lang="en-US" sz="1350" dirty="0">
                <a:solidFill>
                  <a:schemeClr val="bg1">
                    <a:lumMod val="75000"/>
                  </a:schemeClr>
                </a:solidFill>
              </a:rPr>
              <a:t>(4)</a:t>
            </a:r>
            <a:r>
              <a:rPr lang="en-US" dirty="0">
                <a:solidFill>
                  <a:schemeClr val="bg1">
                    <a:lumMod val="75000"/>
                  </a:schemeClr>
                </a:solidFill>
              </a:rPr>
              <a:t>, so the magic is in touch, being held, not in transference of the mother’s medication into the baby’s food source.</a:t>
            </a:r>
          </a:p>
        </p:txBody>
      </p:sp>
    </p:spTree>
    <p:extLst>
      <p:ext uri="{BB962C8B-B14F-4D97-AF65-F5344CB8AC3E}">
        <p14:creationId xmlns:p14="http://schemas.microsoft.com/office/powerpoint/2010/main" val="716678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CEF5-D2D8-4922-9F4E-24CCFB417162}"/>
              </a:ext>
            </a:extLst>
          </p:cNvPr>
          <p:cNvSpPr>
            <a:spLocks noGrp="1"/>
          </p:cNvSpPr>
          <p:nvPr>
            <p:ph type="title" idx="4294967295"/>
          </p:nvPr>
        </p:nvSpPr>
        <p:spPr>
          <a:xfrm>
            <a:off x="855662" y="0"/>
            <a:ext cx="7432675" cy="1017588"/>
          </a:xfrm>
        </p:spPr>
        <p:txBody>
          <a:bodyPr/>
          <a:lstStyle/>
          <a:p>
            <a:r>
              <a:rPr lang="en-US" dirty="0"/>
              <a:t>Lordsburg Queen</a:t>
            </a:r>
          </a:p>
        </p:txBody>
      </p:sp>
      <p:sp>
        <p:nvSpPr>
          <p:cNvPr id="3" name="Content Placeholder 2">
            <a:extLst>
              <a:ext uri="{FF2B5EF4-FFF2-40B4-BE49-F238E27FC236}">
                <a16:creationId xmlns:a16="http://schemas.microsoft.com/office/drawing/2014/main" id="{BF394148-22B7-4371-9E84-9832A1D48449}"/>
              </a:ext>
            </a:extLst>
          </p:cNvPr>
          <p:cNvSpPr>
            <a:spLocks noGrp="1"/>
          </p:cNvSpPr>
          <p:nvPr>
            <p:ph idx="4294967295"/>
          </p:nvPr>
        </p:nvSpPr>
        <p:spPr>
          <a:xfrm>
            <a:off x="855661" y="1392238"/>
            <a:ext cx="7432675" cy="3033712"/>
          </a:xfrm>
        </p:spPr>
        <p:txBody>
          <a:bodyPr/>
          <a:lstStyle/>
          <a:p>
            <a:r>
              <a:rPr lang="en-US" dirty="0"/>
              <a:t>She had a reprieve of her sentencing and was placed on house arrest.</a:t>
            </a:r>
          </a:p>
          <a:p>
            <a:r>
              <a:rPr lang="en-US" dirty="0"/>
              <a:t>Distance to resources made connecting to safer/healthier community challenging.</a:t>
            </a:r>
          </a:p>
          <a:p>
            <a:r>
              <a:rPr lang="en-US" dirty="0"/>
              <a:t>She returned to jail.</a:t>
            </a:r>
          </a:p>
          <a:p>
            <a:r>
              <a:rPr lang="en-US" dirty="0"/>
              <a:t>Baby with maternal grandmother.</a:t>
            </a:r>
          </a:p>
          <a:p>
            <a:r>
              <a:rPr lang="en-US" dirty="0"/>
              <a:t>Family lost to follow up.</a:t>
            </a:r>
          </a:p>
        </p:txBody>
      </p:sp>
    </p:spTree>
    <p:extLst>
      <p:ext uri="{BB962C8B-B14F-4D97-AF65-F5344CB8AC3E}">
        <p14:creationId xmlns:p14="http://schemas.microsoft.com/office/powerpoint/2010/main" val="2715803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1A35-F2C0-4D30-A26E-BF731221FA37}"/>
              </a:ext>
            </a:extLst>
          </p:cNvPr>
          <p:cNvSpPr>
            <a:spLocks noGrp="1"/>
          </p:cNvSpPr>
          <p:nvPr>
            <p:ph type="title"/>
          </p:nvPr>
        </p:nvSpPr>
        <p:spPr/>
        <p:txBody>
          <a:bodyPr/>
          <a:lstStyle/>
          <a:p>
            <a:r>
              <a:rPr lang="en-US" dirty="0"/>
              <a:t>Upstream → Downstream: Incarceration </a:t>
            </a:r>
            <a:r>
              <a:rPr lang="en-US" sz="1800" dirty="0"/>
              <a:t>(5)</a:t>
            </a:r>
          </a:p>
        </p:txBody>
      </p:sp>
      <p:sp>
        <p:nvSpPr>
          <p:cNvPr id="3" name="Content Placeholder 2">
            <a:extLst>
              <a:ext uri="{FF2B5EF4-FFF2-40B4-BE49-F238E27FC236}">
                <a16:creationId xmlns:a16="http://schemas.microsoft.com/office/drawing/2014/main" id="{4AD1A7BE-01F8-4E23-88AF-E7735F9AD3B9}"/>
              </a:ext>
            </a:extLst>
          </p:cNvPr>
          <p:cNvSpPr>
            <a:spLocks noGrp="1"/>
          </p:cNvSpPr>
          <p:nvPr>
            <p:ph idx="1"/>
          </p:nvPr>
        </p:nvSpPr>
        <p:spPr/>
        <p:txBody>
          <a:bodyPr>
            <a:normAutofit fontScale="92500" lnSpcReduction="20000"/>
          </a:bodyPr>
          <a:lstStyle/>
          <a:p>
            <a:r>
              <a:rPr lang="en-US" dirty="0"/>
              <a:t>Over the past 20 years the war on drugs has caused significant rise in the number of women incarcerated and their access to adequate drug treatment.</a:t>
            </a:r>
          </a:p>
          <a:p>
            <a:r>
              <a:rPr lang="en-US" dirty="0"/>
              <a:t>40% of criminal convictions leading to incarceration of women in the year 2000 were for drug related crimes</a:t>
            </a:r>
          </a:p>
          <a:p>
            <a:r>
              <a:rPr lang="en-US" dirty="0"/>
              <a:t>34% were for other non-violent crimes such as burglary, larceny, and fraud</a:t>
            </a:r>
          </a:p>
          <a:p>
            <a:r>
              <a:rPr lang="en-US" dirty="0"/>
              <a:t>18% of women in prison have been convicted because of violent conduct</a:t>
            </a:r>
          </a:p>
          <a:p>
            <a:r>
              <a:rPr lang="en-US" dirty="0"/>
              <a:t>7% were for public order offenses such as drunk driving, liquor law violations and vagrancy</a:t>
            </a:r>
          </a:p>
        </p:txBody>
      </p:sp>
    </p:spTree>
    <p:extLst>
      <p:ext uri="{BB962C8B-B14F-4D97-AF65-F5344CB8AC3E}">
        <p14:creationId xmlns:p14="http://schemas.microsoft.com/office/powerpoint/2010/main" val="3428474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C62A7-2638-485C-BAC4-D92CCC7BE068}"/>
              </a:ext>
            </a:extLst>
          </p:cNvPr>
          <p:cNvSpPr>
            <a:spLocks noGrp="1"/>
          </p:cNvSpPr>
          <p:nvPr>
            <p:ph type="title"/>
          </p:nvPr>
        </p:nvSpPr>
        <p:spPr/>
        <p:txBody>
          <a:bodyPr/>
          <a:lstStyle/>
          <a:p>
            <a:r>
              <a:rPr lang="en-US" dirty="0"/>
              <a:t>Upstream → Downstream: Incarceration </a:t>
            </a:r>
            <a:r>
              <a:rPr lang="en-US" sz="1800" dirty="0"/>
              <a:t>(5)</a:t>
            </a:r>
          </a:p>
        </p:txBody>
      </p:sp>
      <p:sp>
        <p:nvSpPr>
          <p:cNvPr id="3" name="Content Placeholder 2">
            <a:extLst>
              <a:ext uri="{FF2B5EF4-FFF2-40B4-BE49-F238E27FC236}">
                <a16:creationId xmlns:a16="http://schemas.microsoft.com/office/drawing/2014/main" id="{9642DF43-8ED0-4F20-A4C8-8115D2AA509B}"/>
              </a:ext>
            </a:extLst>
          </p:cNvPr>
          <p:cNvSpPr>
            <a:spLocks noGrp="1"/>
          </p:cNvSpPr>
          <p:nvPr>
            <p:ph idx="1"/>
          </p:nvPr>
        </p:nvSpPr>
        <p:spPr/>
        <p:txBody>
          <a:bodyPr/>
          <a:lstStyle/>
          <a:p>
            <a:r>
              <a:rPr lang="en-US" dirty="0"/>
              <a:t>Women of color are significantly overrepresented in the criminal justice system.</a:t>
            </a:r>
          </a:p>
          <a:p>
            <a:r>
              <a:rPr lang="en-US" dirty="0"/>
              <a:t>Black women represent 30% of all incarcerated women in the U.S, although they represent 13% of the female population generally</a:t>
            </a:r>
          </a:p>
          <a:p>
            <a:r>
              <a:rPr lang="en-US" dirty="0"/>
              <a:t>Hispanic women represent 16% of incarcerated women, although they make up only 11% of all women in the U.S.</a:t>
            </a:r>
          </a:p>
          <a:p>
            <a:pPr lvl="1"/>
            <a:endParaRPr lang="en-US" dirty="0"/>
          </a:p>
          <a:p>
            <a:pPr lvl="1"/>
            <a:endParaRPr lang="en-US" dirty="0"/>
          </a:p>
        </p:txBody>
      </p:sp>
    </p:spTree>
    <p:extLst>
      <p:ext uri="{BB962C8B-B14F-4D97-AF65-F5344CB8AC3E}">
        <p14:creationId xmlns:p14="http://schemas.microsoft.com/office/powerpoint/2010/main" val="3142033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605B7C-9349-49A0-AD05-B28C7D00BE8E}"/>
              </a:ext>
            </a:extLst>
          </p:cNvPr>
          <p:cNvPicPr>
            <a:picLocks noChangeAspect="1"/>
          </p:cNvPicPr>
          <p:nvPr/>
        </p:nvPicPr>
        <p:blipFill rotWithShape="1">
          <a:blip r:embed="rId2"/>
          <a:srcRect l="30783" t="23556" r="38109" b="5971"/>
          <a:stretch/>
        </p:blipFill>
        <p:spPr>
          <a:xfrm>
            <a:off x="59634" y="311592"/>
            <a:ext cx="4216180" cy="4520317"/>
          </a:xfrm>
          <a:prstGeom prst="rect">
            <a:avLst/>
          </a:prstGeom>
        </p:spPr>
      </p:pic>
      <p:pic>
        <p:nvPicPr>
          <p:cNvPr id="5" name="Picture 4">
            <a:extLst>
              <a:ext uri="{FF2B5EF4-FFF2-40B4-BE49-F238E27FC236}">
                <a16:creationId xmlns:a16="http://schemas.microsoft.com/office/drawing/2014/main" id="{442DA02F-9E1B-4E1F-B5B3-4F478000FB9D}"/>
              </a:ext>
            </a:extLst>
          </p:cNvPr>
          <p:cNvPicPr>
            <a:picLocks noChangeAspect="1"/>
          </p:cNvPicPr>
          <p:nvPr/>
        </p:nvPicPr>
        <p:blipFill rotWithShape="1">
          <a:blip r:embed="rId3"/>
          <a:srcRect l="31957" t="21686" r="9935" b="10842"/>
          <a:stretch/>
        </p:blipFill>
        <p:spPr>
          <a:xfrm>
            <a:off x="3858370" y="149086"/>
            <a:ext cx="5225996" cy="4090947"/>
          </a:xfrm>
          <a:prstGeom prst="rect">
            <a:avLst/>
          </a:prstGeom>
        </p:spPr>
      </p:pic>
    </p:spTree>
    <p:extLst>
      <p:ext uri="{BB962C8B-B14F-4D97-AF65-F5344CB8AC3E}">
        <p14:creationId xmlns:p14="http://schemas.microsoft.com/office/powerpoint/2010/main" val="3563309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EED5A-7D80-43B2-B28C-4D15F826E28C}"/>
              </a:ext>
            </a:extLst>
          </p:cNvPr>
          <p:cNvSpPr>
            <a:spLocks noGrp="1"/>
          </p:cNvSpPr>
          <p:nvPr>
            <p:ph type="title"/>
          </p:nvPr>
        </p:nvSpPr>
        <p:spPr/>
        <p:txBody>
          <a:bodyPr/>
          <a:lstStyle/>
          <a:p>
            <a:r>
              <a:rPr lang="en-US" dirty="0"/>
              <a:t>Upstream → Downstream: Incarceration </a:t>
            </a:r>
            <a:r>
              <a:rPr lang="en-US" sz="1800" dirty="0"/>
              <a:t>(5)</a:t>
            </a:r>
          </a:p>
        </p:txBody>
      </p:sp>
      <p:sp>
        <p:nvSpPr>
          <p:cNvPr id="3" name="Content Placeholder 2">
            <a:extLst>
              <a:ext uri="{FF2B5EF4-FFF2-40B4-BE49-F238E27FC236}">
                <a16:creationId xmlns:a16="http://schemas.microsoft.com/office/drawing/2014/main" id="{122715FD-282D-474F-B1A5-364F7E0B9903}"/>
              </a:ext>
            </a:extLst>
          </p:cNvPr>
          <p:cNvSpPr>
            <a:spLocks noGrp="1"/>
          </p:cNvSpPr>
          <p:nvPr>
            <p:ph idx="1"/>
          </p:nvPr>
        </p:nvSpPr>
        <p:spPr/>
        <p:txBody>
          <a:bodyPr/>
          <a:lstStyle/>
          <a:p>
            <a:r>
              <a:rPr lang="en-US" dirty="0"/>
              <a:t>Among female state prisoners, two-thirds are mothers of a minor child.</a:t>
            </a:r>
          </a:p>
          <a:p>
            <a:r>
              <a:rPr lang="en-US" dirty="0"/>
              <a:t>Over 1.5 million children have a parent in prison</a:t>
            </a:r>
          </a:p>
          <a:p>
            <a:r>
              <a:rPr lang="en-US" dirty="0"/>
              <a:t>More than 8.3 million children have a parent under correctional supervision and more than one in five of these children is under five years old.</a:t>
            </a:r>
            <a:r>
              <a:rPr lang="en-US" b="1" dirty="0"/>
              <a:t> </a:t>
            </a:r>
          </a:p>
          <a:p>
            <a:pPr marL="558800" lvl="1" indent="0">
              <a:buNone/>
            </a:pPr>
            <a:endParaRPr lang="en-US" dirty="0"/>
          </a:p>
          <a:p>
            <a:endParaRPr lang="en-US" dirty="0"/>
          </a:p>
        </p:txBody>
      </p:sp>
    </p:spTree>
    <p:extLst>
      <p:ext uri="{BB962C8B-B14F-4D97-AF65-F5344CB8AC3E}">
        <p14:creationId xmlns:p14="http://schemas.microsoft.com/office/powerpoint/2010/main" val="1974219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67A830-D258-4CDC-86FF-3EDDB7E4B109}"/>
              </a:ext>
            </a:extLst>
          </p:cNvPr>
          <p:cNvSpPr>
            <a:spLocks noGrp="1"/>
          </p:cNvSpPr>
          <p:nvPr>
            <p:ph type="ctrTitle"/>
          </p:nvPr>
        </p:nvSpPr>
        <p:spPr/>
        <p:txBody>
          <a:bodyPr/>
          <a:lstStyle/>
          <a:p>
            <a:r>
              <a:rPr lang="en-US" dirty="0"/>
              <a:t>Joyce Troxler, MD</a:t>
            </a:r>
          </a:p>
        </p:txBody>
      </p:sp>
      <p:sp>
        <p:nvSpPr>
          <p:cNvPr id="5" name="Subtitle 4">
            <a:extLst>
              <a:ext uri="{FF2B5EF4-FFF2-40B4-BE49-F238E27FC236}">
                <a16:creationId xmlns:a16="http://schemas.microsoft.com/office/drawing/2014/main" id="{4A800ACC-6528-459D-B1DA-10082D64FD1B}"/>
              </a:ext>
            </a:extLst>
          </p:cNvPr>
          <p:cNvSpPr>
            <a:spLocks noGrp="1"/>
          </p:cNvSpPr>
          <p:nvPr>
            <p:ph type="subTitle" idx="1"/>
          </p:nvPr>
        </p:nvSpPr>
        <p:spPr/>
        <p:txBody>
          <a:bodyPr/>
          <a:lstStyle/>
          <a:p>
            <a:r>
              <a:rPr lang="en-US" dirty="0"/>
              <a:t>Presenter</a:t>
            </a:r>
          </a:p>
          <a:p>
            <a:endParaRPr lang="en-US" dirty="0"/>
          </a:p>
        </p:txBody>
      </p:sp>
    </p:spTree>
    <p:extLst>
      <p:ext uri="{BB962C8B-B14F-4D97-AF65-F5344CB8AC3E}">
        <p14:creationId xmlns:p14="http://schemas.microsoft.com/office/powerpoint/2010/main" val="3763259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ADB76-4CC3-4AC6-89E8-27F202F79782}"/>
              </a:ext>
            </a:extLst>
          </p:cNvPr>
          <p:cNvSpPr>
            <a:spLocks noGrp="1"/>
          </p:cNvSpPr>
          <p:nvPr>
            <p:ph type="title"/>
          </p:nvPr>
        </p:nvSpPr>
        <p:spPr/>
        <p:txBody>
          <a:bodyPr/>
          <a:lstStyle/>
          <a:p>
            <a:r>
              <a:rPr lang="en-US" dirty="0"/>
              <a:t>Upstream → Downstream: Incarceration </a:t>
            </a:r>
            <a:r>
              <a:rPr lang="en-US" sz="1800" dirty="0"/>
              <a:t>(6)</a:t>
            </a:r>
          </a:p>
        </p:txBody>
      </p:sp>
      <p:sp>
        <p:nvSpPr>
          <p:cNvPr id="3" name="Content Placeholder 2">
            <a:extLst>
              <a:ext uri="{FF2B5EF4-FFF2-40B4-BE49-F238E27FC236}">
                <a16:creationId xmlns:a16="http://schemas.microsoft.com/office/drawing/2014/main" id="{695F36CE-6D40-4300-B3BE-9A9E46BAF54E}"/>
              </a:ext>
            </a:extLst>
          </p:cNvPr>
          <p:cNvSpPr>
            <a:spLocks noGrp="1"/>
          </p:cNvSpPr>
          <p:nvPr>
            <p:ph idx="1"/>
          </p:nvPr>
        </p:nvSpPr>
        <p:spPr>
          <a:xfrm>
            <a:off x="785450" y="839597"/>
            <a:ext cx="7433400" cy="3033900"/>
          </a:xfrm>
        </p:spPr>
        <p:txBody>
          <a:bodyPr>
            <a:noAutofit/>
          </a:bodyPr>
          <a:lstStyle/>
          <a:p>
            <a:r>
              <a:rPr lang="en-US" sz="1600" dirty="0"/>
              <a:t>The Welfare Reform Act bans people with felony drug convictions from federal cash assistance and food stamps programs</a:t>
            </a:r>
          </a:p>
          <a:p>
            <a:r>
              <a:rPr lang="en-US" sz="1600" dirty="0"/>
              <a:t>As of August 2021, twenty-one states still impose full or modified bans on Supplemental Nutrition Assistance Program (SNAP) benefits for people with a felony drug conviction. </a:t>
            </a:r>
          </a:p>
          <a:p>
            <a:r>
              <a:rPr lang="en-US" sz="1600" dirty="0"/>
              <a:t>Twenty-four states impose full or modified bans on Temporary Assistance for Needy Families (TANF) benefits for people with a felony drug conviction.</a:t>
            </a:r>
          </a:p>
          <a:p>
            <a:r>
              <a:rPr lang="en-US" sz="1600" dirty="0"/>
              <a:t> Because of the disparate racial effects of the criminal legal system, women of color are disproportionately impacted by TANF and SNAP bans.</a:t>
            </a:r>
          </a:p>
          <a:p>
            <a:r>
              <a:rPr lang="en-US" sz="1600" dirty="0"/>
              <a:t> These restrictions continue despite mounting evidence that access to assistance programs lowers recidivism and helps justice-involved parents meet their children’s basic needs</a:t>
            </a:r>
          </a:p>
        </p:txBody>
      </p:sp>
    </p:spTree>
    <p:extLst>
      <p:ext uri="{BB962C8B-B14F-4D97-AF65-F5344CB8AC3E}">
        <p14:creationId xmlns:p14="http://schemas.microsoft.com/office/powerpoint/2010/main" val="1103534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3ADF2E-A567-427C-83A2-49820308F135}"/>
              </a:ext>
            </a:extLst>
          </p:cNvPr>
          <p:cNvSpPr>
            <a:spLocks noGrp="1"/>
          </p:cNvSpPr>
          <p:nvPr>
            <p:ph type="title"/>
          </p:nvPr>
        </p:nvSpPr>
        <p:spPr>
          <a:xfrm>
            <a:off x="855300" y="292100"/>
            <a:ext cx="7433400" cy="996950"/>
          </a:xfrm>
        </p:spPr>
        <p:txBody>
          <a:bodyPr/>
          <a:lstStyle/>
          <a:p>
            <a:r>
              <a:rPr lang="en-US" u="sng" dirty="0"/>
              <a:t>Social Stressors Create Vulnerability to Substance Use </a:t>
            </a:r>
            <a:r>
              <a:rPr lang="en-US" sz="1800" u="sng" dirty="0"/>
              <a:t>(7)</a:t>
            </a:r>
          </a:p>
        </p:txBody>
      </p:sp>
      <p:sp>
        <p:nvSpPr>
          <p:cNvPr id="6" name="Text Placeholder 5">
            <a:extLst>
              <a:ext uri="{FF2B5EF4-FFF2-40B4-BE49-F238E27FC236}">
                <a16:creationId xmlns:a16="http://schemas.microsoft.com/office/drawing/2014/main" id="{C1E2D4A0-79F6-4CFC-B58C-E4BBCB64ABC7}"/>
              </a:ext>
            </a:extLst>
          </p:cNvPr>
          <p:cNvSpPr>
            <a:spLocks noGrp="1"/>
          </p:cNvSpPr>
          <p:nvPr>
            <p:ph idx="1"/>
          </p:nvPr>
        </p:nvSpPr>
        <p:spPr/>
        <p:txBody>
          <a:bodyPr/>
          <a:lstStyle/>
          <a:p>
            <a:r>
              <a:rPr lang="en-US" dirty="0"/>
              <a:t>Multiple factors outside of one’s own control can greatly contribute to increased exposure and vulnerability to chronic stress</a:t>
            </a:r>
          </a:p>
          <a:p>
            <a:r>
              <a:rPr lang="en-US" dirty="0"/>
              <a:t>Chronic exposure to stressors lead to overactivation of the body’s stress response</a:t>
            </a:r>
          </a:p>
          <a:p>
            <a:r>
              <a:rPr lang="en-US" dirty="0"/>
              <a:t>This interferes with functions such as reward pathways in the brain</a:t>
            </a:r>
          </a:p>
          <a:p>
            <a:r>
              <a:rPr lang="en-US" dirty="0"/>
              <a:t>Social determinants of health that generate/ support chronic and prolonged stressors are predictive of SUDs</a:t>
            </a:r>
          </a:p>
          <a:p>
            <a:endParaRPr lang="en-US" dirty="0"/>
          </a:p>
          <a:p>
            <a:endParaRPr lang="en-US" dirty="0"/>
          </a:p>
        </p:txBody>
      </p:sp>
      <p:sp>
        <p:nvSpPr>
          <p:cNvPr id="4" name="Slide Number Placeholder 3">
            <a:extLst>
              <a:ext uri="{FF2B5EF4-FFF2-40B4-BE49-F238E27FC236}">
                <a16:creationId xmlns:a16="http://schemas.microsoft.com/office/drawing/2014/main" id="{4285C3A3-920F-489F-A9E3-B3F05F94617C}"/>
              </a:ext>
            </a:extLst>
          </p:cNvPr>
          <p:cNvSpPr>
            <a:spLocks noGrp="1"/>
          </p:cNvSpPr>
          <p:nvPr>
            <p:ph type="sldNum" sz="quarter" idx="12"/>
          </p:nvPr>
        </p:nvSpPr>
        <p:spPr/>
        <p:txBody>
          <a:bodyPr/>
          <a:lstStyle/>
          <a:p>
            <a:fld id="{BEB9D407-D35B-4620-B2A3-7C83792F54C5}" type="slidenum">
              <a:rPr lang="en-US" smtClean="0"/>
              <a:t>21</a:t>
            </a:fld>
            <a:endParaRPr lang="en-US"/>
          </a:p>
        </p:txBody>
      </p:sp>
    </p:spTree>
    <p:extLst>
      <p:ext uri="{BB962C8B-B14F-4D97-AF65-F5344CB8AC3E}">
        <p14:creationId xmlns:p14="http://schemas.microsoft.com/office/powerpoint/2010/main" val="2645347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42263-CCAE-4574-A608-543D6EBB267E}"/>
              </a:ext>
            </a:extLst>
          </p:cNvPr>
          <p:cNvSpPr>
            <a:spLocks noGrp="1"/>
          </p:cNvSpPr>
          <p:nvPr>
            <p:ph type="title"/>
          </p:nvPr>
        </p:nvSpPr>
        <p:spPr/>
        <p:txBody>
          <a:bodyPr/>
          <a:lstStyle/>
          <a:p>
            <a:r>
              <a:rPr lang="en-US" dirty="0"/>
              <a:t>Chronic Stressors </a:t>
            </a:r>
            <a:r>
              <a:rPr lang="en-US" sz="1800" dirty="0"/>
              <a:t>(7)</a:t>
            </a:r>
          </a:p>
        </p:txBody>
      </p:sp>
      <p:sp>
        <p:nvSpPr>
          <p:cNvPr id="3" name="Text Placeholder 2">
            <a:extLst>
              <a:ext uri="{FF2B5EF4-FFF2-40B4-BE49-F238E27FC236}">
                <a16:creationId xmlns:a16="http://schemas.microsoft.com/office/drawing/2014/main" id="{DAFABF27-3E01-4A03-856D-559B71743346}"/>
              </a:ext>
            </a:extLst>
          </p:cNvPr>
          <p:cNvSpPr>
            <a:spLocks noGrp="1"/>
          </p:cNvSpPr>
          <p:nvPr>
            <p:ph type="body" idx="1"/>
          </p:nvPr>
        </p:nvSpPr>
        <p:spPr/>
        <p:txBody>
          <a:bodyPr/>
          <a:lstStyle/>
          <a:p>
            <a:r>
              <a:rPr lang="en-US" dirty="0"/>
              <a:t>Concentrated poverty</a:t>
            </a:r>
          </a:p>
          <a:p>
            <a:r>
              <a:rPr lang="en-US" dirty="0"/>
              <a:t>Systematically thwarted opportunities (read: discrimination)</a:t>
            </a:r>
          </a:p>
          <a:p>
            <a:r>
              <a:rPr lang="en-US" dirty="0"/>
              <a:t>Incarceration</a:t>
            </a:r>
          </a:p>
          <a:p>
            <a:r>
              <a:rPr lang="en-US" dirty="0"/>
              <a:t>Loss or separation from a parent at an early age</a:t>
            </a:r>
          </a:p>
          <a:p>
            <a:endParaRPr lang="en-US" dirty="0"/>
          </a:p>
          <a:p>
            <a:endParaRPr lang="en-US" dirty="0"/>
          </a:p>
        </p:txBody>
      </p:sp>
      <p:sp>
        <p:nvSpPr>
          <p:cNvPr id="4" name="Text Placeholder 3">
            <a:extLst>
              <a:ext uri="{FF2B5EF4-FFF2-40B4-BE49-F238E27FC236}">
                <a16:creationId xmlns:a16="http://schemas.microsoft.com/office/drawing/2014/main" id="{6D1EB170-F392-49B5-9686-08CDA9CFE04E}"/>
              </a:ext>
            </a:extLst>
          </p:cNvPr>
          <p:cNvSpPr>
            <a:spLocks noGrp="1"/>
          </p:cNvSpPr>
          <p:nvPr>
            <p:ph type="body" idx="2"/>
          </p:nvPr>
        </p:nvSpPr>
        <p:spPr/>
        <p:txBody>
          <a:bodyPr/>
          <a:lstStyle/>
          <a:p>
            <a:r>
              <a:rPr lang="en-US" dirty="0"/>
              <a:t>Emotional, physical or sexual trauma</a:t>
            </a:r>
          </a:p>
          <a:p>
            <a:r>
              <a:rPr lang="en-US" dirty="0"/>
              <a:t>Parental divorce/conflict</a:t>
            </a:r>
          </a:p>
          <a:p>
            <a:r>
              <a:rPr lang="en-US" dirty="0"/>
              <a:t>Neglect</a:t>
            </a:r>
          </a:p>
          <a:p>
            <a:r>
              <a:rPr lang="en-US" dirty="0"/>
              <a:t>Isolation</a:t>
            </a:r>
          </a:p>
          <a:p>
            <a:r>
              <a:rPr lang="en-US" dirty="0"/>
              <a:t>Housing insecurity</a:t>
            </a:r>
          </a:p>
          <a:p>
            <a:r>
              <a:rPr lang="en-US" dirty="0"/>
              <a:t>Food insecurity</a:t>
            </a:r>
          </a:p>
          <a:p>
            <a:endParaRPr lang="en-US" dirty="0"/>
          </a:p>
        </p:txBody>
      </p:sp>
      <p:sp>
        <p:nvSpPr>
          <p:cNvPr id="5" name="Slide Number Placeholder 4">
            <a:extLst>
              <a:ext uri="{FF2B5EF4-FFF2-40B4-BE49-F238E27FC236}">
                <a16:creationId xmlns:a16="http://schemas.microsoft.com/office/drawing/2014/main" id="{AD3AC10F-BFF7-42BA-B914-58FDB8A3E6EC}"/>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smtClean="0">
                <a:ln>
                  <a:noFill/>
                </a:ln>
                <a:solidFill>
                  <a:srgbClr val="FFFFFF"/>
                </a:solidFill>
                <a:effectLst/>
                <a:uLnTx/>
                <a:uFillTx/>
                <a:latin typeface="Abril Fatface"/>
                <a:sym typeface="Abril Fatface"/>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 sz="1300" b="0" i="0" u="none" strike="noStrike" kern="0" cap="none" spc="0" normalizeH="0" baseline="0" noProof="0">
              <a:ln>
                <a:noFill/>
              </a:ln>
              <a:solidFill>
                <a:srgbClr val="FFFFFF"/>
              </a:solidFill>
              <a:effectLst/>
              <a:uLnTx/>
              <a:uFillTx/>
              <a:latin typeface="Abril Fatface"/>
              <a:sym typeface="Abril Fatface"/>
            </a:endParaRPr>
          </a:p>
        </p:txBody>
      </p:sp>
    </p:spTree>
    <p:extLst>
      <p:ext uri="{BB962C8B-B14F-4D97-AF65-F5344CB8AC3E}">
        <p14:creationId xmlns:p14="http://schemas.microsoft.com/office/powerpoint/2010/main" val="3309438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42263-CCAE-4574-A608-543D6EBB267E}"/>
              </a:ext>
            </a:extLst>
          </p:cNvPr>
          <p:cNvSpPr>
            <a:spLocks noGrp="1"/>
          </p:cNvSpPr>
          <p:nvPr>
            <p:ph type="title"/>
          </p:nvPr>
        </p:nvSpPr>
        <p:spPr/>
        <p:txBody>
          <a:bodyPr/>
          <a:lstStyle/>
          <a:p>
            <a:r>
              <a:rPr lang="en-US" dirty="0"/>
              <a:t>Stress Response</a:t>
            </a:r>
          </a:p>
        </p:txBody>
      </p:sp>
      <p:sp>
        <p:nvSpPr>
          <p:cNvPr id="3" name="Text Placeholder 2">
            <a:extLst>
              <a:ext uri="{FF2B5EF4-FFF2-40B4-BE49-F238E27FC236}">
                <a16:creationId xmlns:a16="http://schemas.microsoft.com/office/drawing/2014/main" id="{DAFABF27-3E01-4A03-856D-559B71743346}"/>
              </a:ext>
            </a:extLst>
          </p:cNvPr>
          <p:cNvSpPr>
            <a:spLocks noGrp="1"/>
          </p:cNvSpPr>
          <p:nvPr>
            <p:ph type="body" idx="1"/>
          </p:nvPr>
        </p:nvSpPr>
        <p:spPr/>
        <p:txBody>
          <a:bodyPr/>
          <a:lstStyle/>
          <a:p>
            <a:r>
              <a:rPr lang="en-US" dirty="0"/>
              <a:t>Activation of stress response linked to craving of substances</a:t>
            </a:r>
          </a:p>
          <a:p>
            <a:r>
              <a:rPr lang="en-US" dirty="0"/>
              <a:t>Exposure to stressors and next day alcohol intake linked </a:t>
            </a:r>
            <a:r>
              <a:rPr lang="en-US" sz="1400" dirty="0"/>
              <a:t>(8)</a:t>
            </a:r>
          </a:p>
        </p:txBody>
      </p:sp>
      <p:sp>
        <p:nvSpPr>
          <p:cNvPr id="4" name="Text Placeholder 3">
            <a:extLst>
              <a:ext uri="{FF2B5EF4-FFF2-40B4-BE49-F238E27FC236}">
                <a16:creationId xmlns:a16="http://schemas.microsoft.com/office/drawing/2014/main" id="{6D1EB170-F392-49B5-9686-08CDA9CFE04E}"/>
              </a:ext>
            </a:extLst>
          </p:cNvPr>
          <p:cNvSpPr>
            <a:spLocks noGrp="1"/>
          </p:cNvSpPr>
          <p:nvPr>
            <p:ph type="body" idx="2"/>
          </p:nvPr>
        </p:nvSpPr>
        <p:spPr/>
        <p:txBody>
          <a:bodyPr/>
          <a:lstStyle/>
          <a:p>
            <a:r>
              <a:rPr lang="en-US" dirty="0"/>
              <a:t>Rats!</a:t>
            </a:r>
          </a:p>
          <a:p>
            <a:pPr lvl="1"/>
            <a:r>
              <a:rPr lang="en-US" dirty="0"/>
              <a:t>Substance exposed socially deprived rats chose interaction over substance </a:t>
            </a:r>
            <a:r>
              <a:rPr lang="en-US" sz="1400" dirty="0"/>
              <a:t>(9)</a:t>
            </a:r>
          </a:p>
        </p:txBody>
      </p:sp>
      <p:sp>
        <p:nvSpPr>
          <p:cNvPr id="5" name="Slide Number Placeholder 4">
            <a:extLst>
              <a:ext uri="{FF2B5EF4-FFF2-40B4-BE49-F238E27FC236}">
                <a16:creationId xmlns:a16="http://schemas.microsoft.com/office/drawing/2014/main" id="{AD3AC10F-BFF7-42BA-B914-58FDB8A3E6E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2647736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7B450-D73F-49C0-B802-E98EF40FBA09}"/>
              </a:ext>
            </a:extLst>
          </p:cNvPr>
          <p:cNvSpPr>
            <a:spLocks noGrp="1"/>
          </p:cNvSpPr>
          <p:nvPr>
            <p:ph type="title" idx="4294967295"/>
          </p:nvPr>
        </p:nvSpPr>
        <p:spPr>
          <a:xfrm>
            <a:off x="855662" y="0"/>
            <a:ext cx="7432675" cy="1017588"/>
          </a:xfrm>
        </p:spPr>
        <p:txBody>
          <a:bodyPr/>
          <a:lstStyle/>
          <a:p>
            <a:r>
              <a:rPr lang="en-US" dirty="0"/>
              <a:t>Drug Runner to Deli Manager</a:t>
            </a:r>
          </a:p>
        </p:txBody>
      </p:sp>
      <p:sp>
        <p:nvSpPr>
          <p:cNvPr id="3" name="Content Placeholder 2">
            <a:extLst>
              <a:ext uri="{FF2B5EF4-FFF2-40B4-BE49-F238E27FC236}">
                <a16:creationId xmlns:a16="http://schemas.microsoft.com/office/drawing/2014/main" id="{C84D53F0-7090-4767-B735-469A0F1DBAE6}"/>
              </a:ext>
            </a:extLst>
          </p:cNvPr>
          <p:cNvSpPr>
            <a:spLocks noGrp="1"/>
          </p:cNvSpPr>
          <p:nvPr>
            <p:ph idx="4294967295"/>
          </p:nvPr>
        </p:nvSpPr>
        <p:spPr>
          <a:xfrm>
            <a:off x="855662" y="1455738"/>
            <a:ext cx="7432675" cy="3033712"/>
          </a:xfrm>
        </p:spPr>
        <p:txBody>
          <a:bodyPr/>
          <a:lstStyle/>
          <a:p>
            <a:r>
              <a:rPr lang="en-US" dirty="0"/>
              <a:t>Hx of childhood trauma (bullying)</a:t>
            </a:r>
          </a:p>
          <a:p>
            <a:r>
              <a:rPr lang="en-US" dirty="0"/>
              <a:t>Started using substances in high school</a:t>
            </a:r>
          </a:p>
          <a:p>
            <a:r>
              <a:rPr lang="en-US" dirty="0"/>
              <a:t>Use escalated</a:t>
            </a:r>
          </a:p>
          <a:p>
            <a:r>
              <a:rPr lang="en-US" dirty="0"/>
              <a:t>This resulted in selling drugs, prostitution, jail, trauma (gang rape, kidnapped, tortured)</a:t>
            </a:r>
          </a:p>
          <a:p>
            <a:r>
              <a:rPr lang="en-US" dirty="0"/>
              <a:t>Discovered she was pregnant</a:t>
            </a:r>
          </a:p>
          <a:p>
            <a:pPr lvl="1"/>
            <a:r>
              <a:rPr lang="en-US" dirty="0"/>
              <a:t>Buying buprenorphine, smoking meth</a:t>
            </a:r>
          </a:p>
          <a:p>
            <a:r>
              <a:rPr lang="en-US" dirty="0"/>
              <a:t>Sought care at clinic where she was offered both prenatal care and OUD management</a:t>
            </a:r>
          </a:p>
        </p:txBody>
      </p:sp>
    </p:spTree>
    <p:extLst>
      <p:ext uri="{BB962C8B-B14F-4D97-AF65-F5344CB8AC3E}">
        <p14:creationId xmlns:p14="http://schemas.microsoft.com/office/powerpoint/2010/main" val="1064713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699CC-2F09-425D-8701-1E99EB8D91C3}"/>
              </a:ext>
            </a:extLst>
          </p:cNvPr>
          <p:cNvSpPr>
            <a:spLocks noGrp="1"/>
          </p:cNvSpPr>
          <p:nvPr>
            <p:ph type="title" idx="4294967295"/>
          </p:nvPr>
        </p:nvSpPr>
        <p:spPr>
          <a:xfrm>
            <a:off x="855662" y="0"/>
            <a:ext cx="7432675" cy="1017588"/>
          </a:xfrm>
        </p:spPr>
        <p:txBody>
          <a:bodyPr/>
          <a:lstStyle/>
          <a:p>
            <a:r>
              <a:rPr lang="en-US" dirty="0"/>
              <a:t>Deli </a:t>
            </a:r>
            <a:r>
              <a:rPr lang="en-US" dirty="0" err="1"/>
              <a:t>con’t</a:t>
            </a:r>
            <a:endParaRPr lang="en-US" dirty="0"/>
          </a:p>
        </p:txBody>
      </p:sp>
      <p:sp>
        <p:nvSpPr>
          <p:cNvPr id="3" name="Content Placeholder 2">
            <a:extLst>
              <a:ext uri="{FF2B5EF4-FFF2-40B4-BE49-F238E27FC236}">
                <a16:creationId xmlns:a16="http://schemas.microsoft.com/office/drawing/2014/main" id="{D232F379-F380-4FA0-93AB-93638C46182B}"/>
              </a:ext>
            </a:extLst>
          </p:cNvPr>
          <p:cNvSpPr>
            <a:spLocks noGrp="1"/>
          </p:cNvSpPr>
          <p:nvPr>
            <p:ph idx="4294967295"/>
          </p:nvPr>
        </p:nvSpPr>
        <p:spPr>
          <a:xfrm>
            <a:off x="855662" y="757238"/>
            <a:ext cx="7432675" cy="3033712"/>
          </a:xfrm>
        </p:spPr>
        <p:txBody>
          <a:bodyPr/>
          <a:lstStyle/>
          <a:p>
            <a:r>
              <a:rPr lang="en-US" dirty="0"/>
              <a:t>Was being tapered with goal of cessation of buprenorphine during pregnancy</a:t>
            </a:r>
          </a:p>
          <a:p>
            <a:r>
              <a:rPr lang="en-US" dirty="0"/>
              <a:t>Began having frequent methamphetamine positive UDS and declared that she was not tolerating the taper well</a:t>
            </a:r>
          </a:p>
          <a:p>
            <a:pPr lvl="1"/>
            <a:r>
              <a:rPr lang="en-US" dirty="0"/>
              <a:t>Had been buying supplemental buprenorphine doses and this exposed her to meth (she would get some of that too…)</a:t>
            </a:r>
          </a:p>
          <a:p>
            <a:r>
              <a:rPr lang="en-US" dirty="0"/>
              <a:t>Transferred to my clinic</a:t>
            </a:r>
          </a:p>
          <a:p>
            <a:r>
              <a:rPr lang="en-US" dirty="0"/>
              <a:t>Taper stopped and dose titrated to a level that controlled cravings for opioids which allowed her to focus on BH interventions that addressed the cravings for meth</a:t>
            </a:r>
          </a:p>
        </p:txBody>
      </p:sp>
    </p:spTree>
    <p:extLst>
      <p:ext uri="{BB962C8B-B14F-4D97-AF65-F5344CB8AC3E}">
        <p14:creationId xmlns:p14="http://schemas.microsoft.com/office/powerpoint/2010/main" val="3246466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D372-E310-47C2-9A62-5C5558F6C68A}"/>
              </a:ext>
            </a:extLst>
          </p:cNvPr>
          <p:cNvSpPr>
            <a:spLocks noGrp="1"/>
          </p:cNvSpPr>
          <p:nvPr>
            <p:ph type="title" idx="4294967295"/>
          </p:nvPr>
        </p:nvSpPr>
        <p:spPr>
          <a:xfrm>
            <a:off x="855662" y="6350"/>
            <a:ext cx="7432675" cy="1017588"/>
          </a:xfrm>
        </p:spPr>
        <p:txBody>
          <a:bodyPr/>
          <a:lstStyle/>
          <a:p>
            <a:r>
              <a:rPr lang="en-US" dirty="0"/>
              <a:t>Deli </a:t>
            </a:r>
            <a:r>
              <a:rPr lang="en-US" dirty="0" err="1"/>
              <a:t>con’t</a:t>
            </a:r>
            <a:endParaRPr lang="en-US" dirty="0"/>
          </a:p>
        </p:txBody>
      </p:sp>
      <p:sp>
        <p:nvSpPr>
          <p:cNvPr id="3" name="Content Placeholder 2">
            <a:extLst>
              <a:ext uri="{FF2B5EF4-FFF2-40B4-BE49-F238E27FC236}">
                <a16:creationId xmlns:a16="http://schemas.microsoft.com/office/drawing/2014/main" id="{29ECED2F-E43A-439F-853F-789D73545E09}"/>
              </a:ext>
            </a:extLst>
          </p:cNvPr>
          <p:cNvSpPr>
            <a:spLocks noGrp="1"/>
          </p:cNvSpPr>
          <p:nvPr>
            <p:ph idx="4294967295"/>
          </p:nvPr>
        </p:nvSpPr>
        <p:spPr>
          <a:xfrm>
            <a:off x="855661" y="1054894"/>
            <a:ext cx="7432675" cy="3033712"/>
          </a:xfrm>
        </p:spPr>
        <p:txBody>
          <a:bodyPr/>
          <a:lstStyle/>
          <a:p>
            <a:r>
              <a:rPr lang="en-US" dirty="0"/>
              <a:t>She engaged in counseling services offered in house and also a community based peer program</a:t>
            </a:r>
          </a:p>
          <a:p>
            <a:r>
              <a:rPr lang="en-US" dirty="0"/>
              <a:t>Went through period of grieving loss of friends (with one episode of return to meth use during this time) and then began to connect to other mothers in the groups she attended</a:t>
            </a:r>
          </a:p>
          <a:p>
            <a:r>
              <a:rPr lang="en-US" dirty="0"/>
              <a:t>In hospital, cord tested positive for meth. Custody granted to maternal grandparents of the baby</a:t>
            </a:r>
          </a:p>
        </p:txBody>
      </p:sp>
    </p:spTree>
    <p:extLst>
      <p:ext uri="{BB962C8B-B14F-4D97-AF65-F5344CB8AC3E}">
        <p14:creationId xmlns:p14="http://schemas.microsoft.com/office/powerpoint/2010/main" val="1570483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1E490-0CC6-40B2-B553-FE44BFC9C5F2}"/>
              </a:ext>
            </a:extLst>
          </p:cNvPr>
          <p:cNvSpPr>
            <a:spLocks noGrp="1"/>
          </p:cNvSpPr>
          <p:nvPr>
            <p:ph type="title" idx="4294967295"/>
          </p:nvPr>
        </p:nvSpPr>
        <p:spPr>
          <a:xfrm>
            <a:off x="855662" y="0"/>
            <a:ext cx="7432675" cy="1017588"/>
          </a:xfrm>
        </p:spPr>
        <p:txBody>
          <a:bodyPr/>
          <a:lstStyle/>
          <a:p>
            <a:r>
              <a:rPr lang="en-US" dirty="0"/>
              <a:t>Deli </a:t>
            </a:r>
            <a:r>
              <a:rPr lang="en-US" dirty="0" err="1"/>
              <a:t>con’t</a:t>
            </a:r>
            <a:endParaRPr lang="en-US" dirty="0"/>
          </a:p>
        </p:txBody>
      </p:sp>
      <p:sp>
        <p:nvSpPr>
          <p:cNvPr id="3" name="Content Placeholder 2">
            <a:extLst>
              <a:ext uri="{FF2B5EF4-FFF2-40B4-BE49-F238E27FC236}">
                <a16:creationId xmlns:a16="http://schemas.microsoft.com/office/drawing/2014/main" id="{1EDE4801-9D62-4436-9771-9F62C9A95178}"/>
              </a:ext>
            </a:extLst>
          </p:cNvPr>
          <p:cNvSpPr>
            <a:spLocks noGrp="1"/>
          </p:cNvSpPr>
          <p:nvPr>
            <p:ph idx="4294967295"/>
          </p:nvPr>
        </p:nvSpPr>
        <p:spPr>
          <a:xfrm>
            <a:off x="855661" y="1054894"/>
            <a:ext cx="7432675" cy="3033712"/>
          </a:xfrm>
        </p:spPr>
        <p:txBody>
          <a:bodyPr/>
          <a:lstStyle/>
          <a:p>
            <a:r>
              <a:rPr lang="en-US" dirty="0"/>
              <a:t>2 years later: successfully thwarted an attempt to land her on the state registry for child abuse and neglect (cord status </a:t>
            </a:r>
            <a:r>
              <a:rPr lang="en-US" i="1" dirty="0"/>
              <a:t>alone</a:t>
            </a:r>
            <a:r>
              <a:rPr lang="en-US" dirty="0"/>
              <a:t> granted her that possible admission), has unrestricted DL, a functional car, transitioned from one job to a higher paying job where they keep bugging her to take on managerial role, and full custody of her child</a:t>
            </a:r>
          </a:p>
          <a:p>
            <a:r>
              <a:rPr lang="en-US" dirty="0"/>
              <a:t>She has completed her training and is working on hours for full certification as a CPRS. </a:t>
            </a:r>
          </a:p>
          <a:p>
            <a:endParaRPr lang="en-US" dirty="0"/>
          </a:p>
        </p:txBody>
      </p:sp>
    </p:spTree>
    <p:extLst>
      <p:ext uri="{BB962C8B-B14F-4D97-AF65-F5344CB8AC3E}">
        <p14:creationId xmlns:p14="http://schemas.microsoft.com/office/powerpoint/2010/main" val="1051574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EF8B8-5E6B-4A95-8F19-D07C1010814E}"/>
              </a:ext>
            </a:extLst>
          </p:cNvPr>
          <p:cNvSpPr>
            <a:spLocks noGrp="1"/>
          </p:cNvSpPr>
          <p:nvPr>
            <p:ph type="title"/>
          </p:nvPr>
        </p:nvSpPr>
        <p:spPr/>
        <p:txBody>
          <a:bodyPr/>
          <a:lstStyle/>
          <a:p>
            <a:r>
              <a:rPr lang="en-US" dirty="0"/>
              <a:t>Changing Behavior, Changing Our Focus</a:t>
            </a:r>
          </a:p>
        </p:txBody>
      </p:sp>
      <p:sp>
        <p:nvSpPr>
          <p:cNvPr id="3" name="Content Placeholder 2">
            <a:extLst>
              <a:ext uri="{FF2B5EF4-FFF2-40B4-BE49-F238E27FC236}">
                <a16:creationId xmlns:a16="http://schemas.microsoft.com/office/drawing/2014/main" id="{0C090542-08FF-4D82-AA13-2C87876899F6}"/>
              </a:ext>
            </a:extLst>
          </p:cNvPr>
          <p:cNvSpPr>
            <a:spLocks noGrp="1"/>
          </p:cNvSpPr>
          <p:nvPr>
            <p:ph idx="1"/>
          </p:nvPr>
        </p:nvSpPr>
        <p:spPr/>
        <p:txBody>
          <a:bodyPr/>
          <a:lstStyle/>
          <a:p>
            <a:r>
              <a:rPr lang="en-US" dirty="0"/>
              <a:t>So much energy spent talking about, thinking about, agonizing over the substance (</a:t>
            </a:r>
            <a:r>
              <a:rPr lang="en-US" dirty="0" err="1"/>
              <a:t>bup</a:t>
            </a:r>
            <a:r>
              <a:rPr lang="en-US" dirty="0"/>
              <a:t>, meth, </a:t>
            </a:r>
            <a:r>
              <a:rPr lang="en-US" dirty="0" err="1"/>
              <a:t>etc</a:t>
            </a:r>
            <a:r>
              <a:rPr lang="en-US" dirty="0"/>
              <a:t>) </a:t>
            </a:r>
          </a:p>
          <a:p>
            <a:pPr lvl="1"/>
            <a:r>
              <a:rPr lang="en-US" dirty="0"/>
              <a:t>Is it being diverted, are they taking as prescribed, what does the UDS show, how am I collecting it</a:t>
            </a:r>
          </a:p>
          <a:p>
            <a:r>
              <a:rPr lang="en-US" dirty="0"/>
              <a:t>Focus on the behavior of our patients</a:t>
            </a:r>
          </a:p>
          <a:p>
            <a:pPr lvl="1"/>
            <a:r>
              <a:rPr lang="en-US" dirty="0"/>
              <a:t>Keeping appointments, progressing through probation or DCS requirements, getting a job, keeping a job</a:t>
            </a:r>
          </a:p>
          <a:p>
            <a:endParaRPr lang="en-US" dirty="0"/>
          </a:p>
        </p:txBody>
      </p:sp>
    </p:spTree>
    <p:extLst>
      <p:ext uri="{BB962C8B-B14F-4D97-AF65-F5344CB8AC3E}">
        <p14:creationId xmlns:p14="http://schemas.microsoft.com/office/powerpoint/2010/main" val="2285858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6F093A-E8EB-4BA5-9EE9-AC5F02323C28}"/>
              </a:ext>
            </a:extLst>
          </p:cNvPr>
          <p:cNvSpPr>
            <a:spLocks noGrp="1"/>
          </p:cNvSpPr>
          <p:nvPr>
            <p:ph type="title"/>
          </p:nvPr>
        </p:nvSpPr>
        <p:spPr/>
        <p:txBody>
          <a:bodyPr/>
          <a:lstStyle/>
          <a:p>
            <a:r>
              <a:rPr lang="en-US" dirty="0"/>
              <a:t>Resilience </a:t>
            </a:r>
            <a:r>
              <a:rPr lang="en-US" sz="1800" dirty="0"/>
              <a:t>(7)</a:t>
            </a:r>
          </a:p>
        </p:txBody>
      </p:sp>
      <p:sp>
        <p:nvSpPr>
          <p:cNvPr id="6" name="Text Placeholder 5">
            <a:extLst>
              <a:ext uri="{FF2B5EF4-FFF2-40B4-BE49-F238E27FC236}">
                <a16:creationId xmlns:a16="http://schemas.microsoft.com/office/drawing/2014/main" id="{7A3B3887-CE15-454E-B363-074E2F49C827}"/>
              </a:ext>
            </a:extLst>
          </p:cNvPr>
          <p:cNvSpPr>
            <a:spLocks noGrp="1"/>
          </p:cNvSpPr>
          <p:nvPr>
            <p:ph type="body" idx="1"/>
          </p:nvPr>
        </p:nvSpPr>
        <p:spPr/>
        <p:txBody>
          <a:bodyPr/>
          <a:lstStyle/>
          <a:p>
            <a:r>
              <a:rPr lang="en-US" dirty="0"/>
              <a:t>Children confronted with childhood adversity and who have a safe, stable, nurturing relationship with at least one adult fosters positive outcomes.</a:t>
            </a:r>
          </a:p>
          <a:p>
            <a:r>
              <a:rPr lang="en-US" dirty="0"/>
              <a:t>Supportive relationships buffer stress response allowing the children to more successfully confront stressful situations.</a:t>
            </a:r>
          </a:p>
        </p:txBody>
      </p:sp>
      <p:sp>
        <p:nvSpPr>
          <p:cNvPr id="4" name="Slide Number Placeholder 3">
            <a:extLst>
              <a:ext uri="{FF2B5EF4-FFF2-40B4-BE49-F238E27FC236}">
                <a16:creationId xmlns:a16="http://schemas.microsoft.com/office/drawing/2014/main" id="{81C611E3-E77D-43AC-AE34-1670C092EEA4}"/>
              </a:ext>
            </a:extLst>
          </p:cNvPr>
          <p:cNvSpPr>
            <a:spLocks noGrp="1"/>
          </p:cNvSpPr>
          <p:nvPr>
            <p:ph type="sldNum" idx="12"/>
          </p:nvPr>
        </p:nvSpPr>
        <p:spPr/>
        <p:txBody>
          <a:bodyPr/>
          <a:lstStyle/>
          <a:p>
            <a:fld id="{BEB9D407-D35B-4620-B2A3-7C83792F54C5}" type="slidenum">
              <a:rPr lang="en-US" smtClean="0"/>
              <a:t>29</a:t>
            </a:fld>
            <a:endParaRPr lang="en-US"/>
          </a:p>
        </p:txBody>
      </p:sp>
    </p:spTree>
    <p:extLst>
      <p:ext uri="{BB962C8B-B14F-4D97-AF65-F5344CB8AC3E}">
        <p14:creationId xmlns:p14="http://schemas.microsoft.com/office/powerpoint/2010/main" val="1067123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7C8358-82D9-4F55-BBE4-CAA903CEFFA4}"/>
              </a:ext>
            </a:extLst>
          </p:cNvPr>
          <p:cNvSpPr>
            <a:spLocks noGrp="1"/>
          </p:cNvSpPr>
          <p:nvPr>
            <p:ph type="title"/>
          </p:nvPr>
        </p:nvSpPr>
        <p:spPr/>
        <p:txBody>
          <a:bodyPr/>
          <a:lstStyle/>
          <a:p>
            <a:r>
              <a:rPr lang="en-US" dirty="0"/>
              <a:t>Disclosures</a:t>
            </a:r>
          </a:p>
        </p:txBody>
      </p:sp>
      <p:sp>
        <p:nvSpPr>
          <p:cNvPr id="6" name="Subtitle 5">
            <a:extLst>
              <a:ext uri="{FF2B5EF4-FFF2-40B4-BE49-F238E27FC236}">
                <a16:creationId xmlns:a16="http://schemas.microsoft.com/office/drawing/2014/main" id="{AA56B5C2-5C00-4D4F-92C9-BEAC4E3F8B4D}"/>
              </a:ext>
            </a:extLst>
          </p:cNvPr>
          <p:cNvSpPr>
            <a:spLocks noGrp="1"/>
          </p:cNvSpPr>
          <p:nvPr>
            <p:ph type="body" idx="1"/>
          </p:nvPr>
        </p:nvSpPr>
        <p:spPr/>
        <p:txBody>
          <a:bodyPr/>
          <a:lstStyle/>
          <a:p>
            <a:r>
              <a:rPr lang="en-US" dirty="0"/>
              <a:t>( I will insert preferred institutional verbiage here.)</a:t>
            </a:r>
          </a:p>
        </p:txBody>
      </p:sp>
    </p:spTree>
    <p:extLst>
      <p:ext uri="{BB962C8B-B14F-4D97-AF65-F5344CB8AC3E}">
        <p14:creationId xmlns:p14="http://schemas.microsoft.com/office/powerpoint/2010/main" val="3372100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3B7E4-9B81-4FBD-9326-7CD0BEB57F6E}"/>
              </a:ext>
            </a:extLst>
          </p:cNvPr>
          <p:cNvSpPr>
            <a:spLocks noGrp="1"/>
          </p:cNvSpPr>
          <p:nvPr>
            <p:ph type="title"/>
          </p:nvPr>
        </p:nvSpPr>
        <p:spPr/>
        <p:txBody>
          <a:bodyPr/>
          <a:lstStyle/>
          <a:p>
            <a:r>
              <a:rPr lang="en-US" dirty="0"/>
              <a:t>In essence, </a:t>
            </a:r>
          </a:p>
        </p:txBody>
      </p:sp>
      <p:sp>
        <p:nvSpPr>
          <p:cNvPr id="3" name="Text Placeholder 2">
            <a:extLst>
              <a:ext uri="{FF2B5EF4-FFF2-40B4-BE49-F238E27FC236}">
                <a16:creationId xmlns:a16="http://schemas.microsoft.com/office/drawing/2014/main" id="{2C3E3F97-45F3-41BC-9CC5-58A1FA4B968E}"/>
              </a:ext>
            </a:extLst>
          </p:cNvPr>
          <p:cNvSpPr>
            <a:spLocks noGrp="1"/>
          </p:cNvSpPr>
          <p:nvPr>
            <p:ph type="body" idx="1"/>
          </p:nvPr>
        </p:nvSpPr>
        <p:spPr>
          <a:xfrm>
            <a:off x="171450" y="1143000"/>
            <a:ext cx="8756650" cy="3041647"/>
          </a:xfrm>
        </p:spPr>
        <p:txBody>
          <a:bodyPr/>
          <a:lstStyle/>
          <a:p>
            <a:r>
              <a:rPr lang="en-US" sz="1800" dirty="0"/>
              <a:t>Mothers with a substance use </a:t>
            </a:r>
            <a:r>
              <a:rPr lang="en-US" sz="1800"/>
              <a:t>disorder first came </a:t>
            </a:r>
            <a:r>
              <a:rPr lang="en-US" sz="1800" dirty="0"/>
              <a:t>to their strife likely while they themselves were in the womb</a:t>
            </a:r>
          </a:p>
          <a:p>
            <a:r>
              <a:rPr lang="en-US" sz="1800" dirty="0"/>
              <a:t>They arrived on the cusp of motherhood already at a deficit:</a:t>
            </a:r>
          </a:p>
          <a:p>
            <a:pPr lvl="1"/>
            <a:r>
              <a:rPr lang="en-US" sz="1800" dirty="0"/>
              <a:t>Female</a:t>
            </a:r>
          </a:p>
          <a:p>
            <a:pPr lvl="1"/>
            <a:r>
              <a:rPr lang="en-US" sz="1800" dirty="0"/>
              <a:t>Trauma/Toxic Stress exposed</a:t>
            </a:r>
          </a:p>
          <a:p>
            <a:pPr lvl="1"/>
            <a:r>
              <a:rPr lang="en-US" sz="1800" dirty="0"/>
              <a:t>Wiring primed for SUD</a:t>
            </a:r>
          </a:p>
          <a:p>
            <a:pPr lvl="1"/>
            <a:r>
              <a:rPr lang="en-US" sz="1800" dirty="0"/>
              <a:t>Increased odds of incarceration, poverty, poor access to supportive interventions</a:t>
            </a:r>
          </a:p>
        </p:txBody>
      </p:sp>
      <p:sp>
        <p:nvSpPr>
          <p:cNvPr id="4" name="Slide Number Placeholder 3">
            <a:extLst>
              <a:ext uri="{FF2B5EF4-FFF2-40B4-BE49-F238E27FC236}">
                <a16:creationId xmlns:a16="http://schemas.microsoft.com/office/drawing/2014/main" id="{63B73B3C-31A0-47EE-8C79-64EC314D39B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1522386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E8F9-3500-4F6F-A260-759DE40DC791}"/>
              </a:ext>
            </a:extLst>
          </p:cNvPr>
          <p:cNvSpPr>
            <a:spLocks noGrp="1"/>
          </p:cNvSpPr>
          <p:nvPr>
            <p:ph type="title"/>
          </p:nvPr>
        </p:nvSpPr>
        <p:spPr/>
        <p:txBody>
          <a:bodyPr/>
          <a:lstStyle/>
          <a:p>
            <a:r>
              <a:rPr lang="en-US" dirty="0"/>
              <a:t>This is why</a:t>
            </a:r>
          </a:p>
        </p:txBody>
      </p:sp>
      <p:sp>
        <p:nvSpPr>
          <p:cNvPr id="3" name="Text Placeholder 2">
            <a:extLst>
              <a:ext uri="{FF2B5EF4-FFF2-40B4-BE49-F238E27FC236}">
                <a16:creationId xmlns:a16="http://schemas.microsoft.com/office/drawing/2014/main" id="{33A23480-8E6D-4CB0-8D90-06455A56E3AA}"/>
              </a:ext>
            </a:extLst>
          </p:cNvPr>
          <p:cNvSpPr>
            <a:spLocks noGrp="1"/>
          </p:cNvSpPr>
          <p:nvPr>
            <p:ph type="body" idx="1"/>
          </p:nvPr>
        </p:nvSpPr>
        <p:spPr/>
        <p:txBody>
          <a:bodyPr/>
          <a:lstStyle/>
          <a:p>
            <a:r>
              <a:rPr lang="en-US" dirty="0"/>
              <a:t>This population is so vulnerable, and important.</a:t>
            </a:r>
          </a:p>
          <a:p>
            <a:r>
              <a:rPr lang="en-US" dirty="0"/>
              <a:t>They harbor the next generation of those at risk of developing a substance use disorder.</a:t>
            </a:r>
          </a:p>
          <a:p>
            <a:r>
              <a:rPr lang="en-US" dirty="0"/>
              <a:t>We change our behaviors as medical providers and community members, we increase the odds they can change their behaviors.</a:t>
            </a:r>
          </a:p>
          <a:p>
            <a:r>
              <a:rPr lang="en-US" dirty="0"/>
              <a:t>This leads to positive parenting and decreasing the odds the next generation needs our services. </a:t>
            </a:r>
          </a:p>
        </p:txBody>
      </p:sp>
      <p:sp>
        <p:nvSpPr>
          <p:cNvPr id="4" name="Slide Number Placeholder 3">
            <a:extLst>
              <a:ext uri="{FF2B5EF4-FFF2-40B4-BE49-F238E27FC236}">
                <a16:creationId xmlns:a16="http://schemas.microsoft.com/office/drawing/2014/main" id="{B8F7B6C1-DE00-4FDC-BBD3-428C84C7F53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31</a:t>
            </a:fld>
            <a:endParaRPr lang="en"/>
          </a:p>
        </p:txBody>
      </p:sp>
    </p:spTree>
    <p:extLst>
      <p:ext uri="{BB962C8B-B14F-4D97-AF65-F5344CB8AC3E}">
        <p14:creationId xmlns:p14="http://schemas.microsoft.com/office/powerpoint/2010/main" val="2804091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72123-D766-41E3-BD1E-F2D87AEB6408}"/>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78A448E1-F7AF-4432-8EB2-22EEB7217443}"/>
              </a:ext>
            </a:extLst>
          </p:cNvPr>
          <p:cNvSpPr>
            <a:spLocks noGrp="1"/>
          </p:cNvSpPr>
          <p:nvPr>
            <p:ph idx="1"/>
          </p:nvPr>
        </p:nvSpPr>
        <p:spPr>
          <a:xfrm>
            <a:off x="855300" y="1149350"/>
            <a:ext cx="7433400" cy="3314697"/>
          </a:xfrm>
        </p:spPr>
        <p:txBody>
          <a:bodyPr>
            <a:normAutofit fontScale="25000" lnSpcReduction="20000"/>
          </a:bodyPr>
          <a:lstStyle/>
          <a:p>
            <a:pPr marL="0" indent="0">
              <a:buNone/>
            </a:pPr>
            <a:r>
              <a:rPr lang="en-US" sz="4800" dirty="0"/>
              <a:t>1. Miller PA, Willier T. Baby STRENGTH: Eat, Sleep, Console for Infants With Neonatal Abstinence Syndrome. </a:t>
            </a:r>
            <a:r>
              <a:rPr lang="en-US" sz="4800" i="1" dirty="0"/>
              <a:t>Adv Neonatal Care</a:t>
            </a:r>
            <a:r>
              <a:rPr lang="en-US" sz="4800" dirty="0"/>
              <a:t>. 2021;21(2):99-106. doi:10.1097/ANC.0000000000000840</a:t>
            </a:r>
          </a:p>
          <a:p>
            <a:pPr marL="0" indent="0">
              <a:buNone/>
            </a:pPr>
            <a:r>
              <a:rPr lang="en-US" sz="4800" dirty="0"/>
              <a:t>2. Grisham LM, Stephen MM, </a:t>
            </a:r>
            <a:r>
              <a:rPr lang="en-US" sz="4800" dirty="0" err="1"/>
              <a:t>Coykendall</a:t>
            </a:r>
            <a:r>
              <a:rPr lang="en-US" sz="4800" dirty="0"/>
              <a:t> MR, Kane MF, Maurer JA, Bader MY. Eat, Sleep, Console Approach: A Family-Centered Model for the Treatment of Neonatal Abstinence Syndrome. </a:t>
            </a:r>
            <a:r>
              <a:rPr lang="en-US" sz="4800" i="1" dirty="0"/>
              <a:t>Adv Neonatal Care</a:t>
            </a:r>
            <a:r>
              <a:rPr lang="en-US" sz="4800" dirty="0"/>
              <a:t>. 2019;19(2):138-144. doi:10.1097/ANC.0000000000000581</a:t>
            </a:r>
          </a:p>
          <a:p>
            <a:pPr marL="0" indent="0">
              <a:buNone/>
            </a:pPr>
            <a:r>
              <a:rPr lang="en-US" sz="4800" dirty="0"/>
              <a:t>3. Grossman MR, </a:t>
            </a:r>
            <a:r>
              <a:rPr lang="en-US" sz="4800" dirty="0" err="1"/>
              <a:t>Lipshaw</a:t>
            </a:r>
            <a:r>
              <a:rPr lang="en-US" sz="4800" dirty="0"/>
              <a:t> MJ, Osborn RR, </a:t>
            </a:r>
            <a:r>
              <a:rPr lang="en-US" sz="4800" dirty="0" err="1"/>
              <a:t>Berkwitt</a:t>
            </a:r>
            <a:r>
              <a:rPr lang="en-US" sz="4800" dirty="0"/>
              <a:t> AK. A Novel Approach to Assessing Infants With Neonatal Abstinence Syndrome. </a:t>
            </a:r>
            <a:r>
              <a:rPr lang="en-US" sz="4800" i="1" dirty="0"/>
              <a:t>Hosp </a:t>
            </a:r>
            <a:r>
              <a:rPr lang="en-US" sz="4800" i="1" dirty="0" err="1"/>
              <a:t>Pediatr</a:t>
            </a:r>
            <a:r>
              <a:rPr lang="en-US" sz="4800" dirty="0"/>
              <a:t>. 2018;8(1):1-6. doi:10.1542/hpeds.2017-0128</a:t>
            </a:r>
          </a:p>
          <a:p>
            <a:pPr marL="0" indent="0">
              <a:buNone/>
            </a:pPr>
            <a:r>
              <a:rPr lang="en-US" sz="4800" dirty="0"/>
              <a:t>4. Infant Risk Center. Texas Tech Health Sciences Center School of Medicine.</a:t>
            </a:r>
          </a:p>
          <a:p>
            <a:pPr marL="0" indent="0">
              <a:buNone/>
            </a:pPr>
            <a:r>
              <a:rPr lang="en-US" sz="4800" dirty="0"/>
              <a:t>5. </a:t>
            </a:r>
            <a:r>
              <a:rPr lang="en-US" sz="4800" dirty="0">
                <a:hlinkClick r:id="rId2"/>
              </a:rPr>
              <a:t>https://www.aclu.org/other/facts-about-over-incarceration-women-united-states</a:t>
            </a:r>
            <a:endParaRPr lang="en-US" sz="4800" dirty="0"/>
          </a:p>
          <a:p>
            <a:pPr marL="0" indent="0">
              <a:buNone/>
            </a:pPr>
            <a:r>
              <a:rPr lang="en-US" sz="4800" dirty="0"/>
              <a:t>6. </a:t>
            </a:r>
            <a:r>
              <a:rPr lang="en-US" sz="4800" dirty="0">
                <a:hlinkClick r:id="rId3"/>
              </a:rPr>
              <a:t>https://www.sentencingproject.org/publications/parents-in-prison/</a:t>
            </a:r>
            <a:endParaRPr lang="en-US" sz="4800" dirty="0"/>
          </a:p>
          <a:p>
            <a:pPr marL="0" indent="0">
              <a:buNone/>
            </a:pPr>
            <a:r>
              <a:rPr lang="en-US" sz="4800" dirty="0"/>
              <a:t>7. Hortensia Amaro, Mariana Sanchez, Tara Bautista, </a:t>
            </a:r>
            <a:r>
              <a:rPr lang="en-US" sz="4800" dirty="0" err="1"/>
              <a:t>Robynn</a:t>
            </a:r>
            <a:r>
              <a:rPr lang="en-US" sz="4800" dirty="0"/>
              <a:t> Cox. Social vulnerabilities for substance use: Stressors, socially toxic environments, and discrimination and racism. Neuropharmacology, Volume 188, 2021, 108518, ISSN 0028-3908, https://doi.org/10.1016/j.neuropharm.2021.108518.</a:t>
            </a:r>
          </a:p>
          <a:p>
            <a:pPr marL="0" indent="0">
              <a:buNone/>
            </a:pPr>
            <a:r>
              <a:rPr lang="en-US" sz="4800" dirty="0"/>
              <a:t>8. </a:t>
            </a:r>
            <a:r>
              <a:rPr lang="en-US" sz="4800" dirty="0" err="1"/>
              <a:t>Wemm</a:t>
            </a:r>
            <a:r>
              <a:rPr lang="en-US" sz="4800" dirty="0"/>
              <a:t> SE, Sinha R. Drug-induced stress responses and addiction risk and relapse. </a:t>
            </a:r>
            <a:r>
              <a:rPr lang="en-US" sz="4800" dirty="0" err="1"/>
              <a:t>Neurobiol</a:t>
            </a:r>
            <a:r>
              <a:rPr lang="en-US" sz="4800" dirty="0"/>
              <a:t> Stress. 2019 Feb 1;10:100148. </a:t>
            </a:r>
            <a:r>
              <a:rPr lang="en-US" sz="4800" dirty="0" err="1"/>
              <a:t>doi</a:t>
            </a:r>
            <a:r>
              <a:rPr lang="en-US" sz="4800" dirty="0"/>
              <a:t>: 10.1016/j.ynstr.2019.100148. PMID: 30937354; PMCID: PMC6430516.</a:t>
            </a:r>
          </a:p>
          <a:p>
            <a:pPr marL="0" indent="0">
              <a:buNone/>
            </a:pPr>
            <a:r>
              <a:rPr lang="en-US" sz="4800" dirty="0"/>
              <a:t>9. </a:t>
            </a:r>
            <a:r>
              <a:rPr lang="en-US" sz="4800" dirty="0" err="1"/>
              <a:t>Venniro</a:t>
            </a:r>
            <a:r>
              <a:rPr lang="en-US" sz="4800" dirty="0"/>
              <a:t>, M., Zhang, M., </a:t>
            </a:r>
            <a:r>
              <a:rPr lang="en-US" sz="4800" dirty="0" err="1"/>
              <a:t>Caprioli</a:t>
            </a:r>
            <a:r>
              <a:rPr lang="en-US" sz="4800" dirty="0"/>
              <a:t>, D. </a:t>
            </a:r>
            <a:r>
              <a:rPr lang="en-US" sz="4800" i="1" dirty="0"/>
              <a:t>et al.</a:t>
            </a:r>
            <a:r>
              <a:rPr lang="en-US" sz="4800" dirty="0"/>
              <a:t> Volitional social interaction prevents drug addiction in rat models. </a:t>
            </a:r>
            <a:r>
              <a:rPr lang="en-US" sz="4800" i="1" dirty="0"/>
              <a:t>Nat </a:t>
            </a:r>
            <a:r>
              <a:rPr lang="en-US" sz="4800" i="1" dirty="0" err="1"/>
              <a:t>Neurosci</a:t>
            </a:r>
            <a:r>
              <a:rPr lang="en-US" sz="4800" dirty="0"/>
              <a:t> </a:t>
            </a:r>
            <a:r>
              <a:rPr lang="en-US" sz="4800" b="1" dirty="0"/>
              <a:t>21</a:t>
            </a:r>
            <a:r>
              <a:rPr lang="en-US" sz="4800" dirty="0"/>
              <a:t>, 1520–1529 (2018). https://doi.org/10.1038/s41593-018-0246-6</a:t>
            </a:r>
          </a:p>
          <a:p>
            <a:pPr marL="0" indent="0">
              <a:buNone/>
            </a:pPr>
            <a:r>
              <a:rPr lang="en-US" sz="4800" dirty="0"/>
              <a:t>10. </a:t>
            </a:r>
            <a:r>
              <a:rPr lang="en-US" sz="4800" dirty="0">
                <a:hlinkClick r:id="rId4"/>
              </a:rPr>
              <a:t>https://www.acog.org/clinical/clinical-guidance/committee-opinion/articles/2017/08/opioid-use-and-opioid-use-disorder-in-pregnancy</a:t>
            </a:r>
            <a:endParaRPr lang="en-US" sz="4800" dirty="0"/>
          </a:p>
          <a:p>
            <a:pPr marL="0" indent="0">
              <a:buNone/>
            </a:pPr>
            <a:r>
              <a:rPr lang="en-US" sz="4800" dirty="0"/>
              <a:t>11. </a:t>
            </a:r>
            <a:r>
              <a:rPr lang="en-US" sz="4800" dirty="0">
                <a:hlinkClick r:id="rId5"/>
              </a:rPr>
              <a:t>https://store.samhsa.gov/sites/default/files/d7/priv/sma18-5054.pdf</a:t>
            </a:r>
            <a:endParaRPr lang="en-US" sz="4800" dirty="0"/>
          </a:p>
          <a:p>
            <a:pPr marL="0" indent="0">
              <a:buNone/>
            </a:pPr>
            <a:r>
              <a:rPr lang="en-US" sz="4800" dirty="0"/>
              <a:t>12. https://www.youtube.com/watch?app=desktop&amp;v=iLYYarPtoEk&amp;feature=youtu.be</a:t>
            </a:r>
          </a:p>
          <a:p>
            <a:pPr marL="0" indent="0">
              <a:buNone/>
            </a:pPr>
            <a:endParaRPr lang="en-US" dirty="0"/>
          </a:p>
        </p:txBody>
      </p:sp>
    </p:spTree>
    <p:extLst>
      <p:ext uri="{BB962C8B-B14F-4D97-AF65-F5344CB8AC3E}">
        <p14:creationId xmlns:p14="http://schemas.microsoft.com/office/powerpoint/2010/main" val="1454504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04DE18-1A3A-450C-BBAC-D19367162743}"/>
              </a:ext>
            </a:extLst>
          </p:cNvPr>
          <p:cNvSpPr>
            <a:spLocks noGrp="1"/>
          </p:cNvSpPr>
          <p:nvPr>
            <p:ph type="title"/>
          </p:nvPr>
        </p:nvSpPr>
        <p:spPr/>
        <p:txBody>
          <a:bodyPr/>
          <a:lstStyle/>
          <a:p>
            <a:r>
              <a:rPr lang="en-US" dirty="0"/>
              <a:t>Objectives</a:t>
            </a:r>
          </a:p>
        </p:txBody>
      </p:sp>
      <p:sp>
        <p:nvSpPr>
          <p:cNvPr id="5" name="Text Placeholder 4">
            <a:extLst>
              <a:ext uri="{FF2B5EF4-FFF2-40B4-BE49-F238E27FC236}">
                <a16:creationId xmlns:a16="http://schemas.microsoft.com/office/drawing/2014/main" id="{C98710BB-B378-468C-8E55-CF6FB2B74EAA}"/>
              </a:ext>
            </a:extLst>
          </p:cNvPr>
          <p:cNvSpPr>
            <a:spLocks noGrp="1"/>
          </p:cNvSpPr>
          <p:nvPr>
            <p:ph type="body" idx="1"/>
          </p:nvPr>
        </p:nvSpPr>
        <p:spPr/>
        <p:txBody>
          <a:bodyPr/>
          <a:lstStyle/>
          <a:p>
            <a:r>
              <a:rPr lang="en-US" dirty="0"/>
              <a:t>Increase awareness of upstream contributions to downstream challenges related to women and substance use disorder</a:t>
            </a:r>
          </a:p>
          <a:p>
            <a:r>
              <a:rPr lang="en-US" dirty="0"/>
              <a:t>Understand impacts of external environment on development of vulnerability to SUD</a:t>
            </a:r>
          </a:p>
          <a:p>
            <a:r>
              <a:rPr lang="en-US" dirty="0"/>
              <a:t>Connect how our role extends beyond our four walls to promote prevention of the development of SUD</a:t>
            </a:r>
          </a:p>
          <a:p>
            <a:endParaRPr lang="en-US" dirty="0"/>
          </a:p>
        </p:txBody>
      </p:sp>
    </p:spTree>
    <p:extLst>
      <p:ext uri="{BB962C8B-B14F-4D97-AF65-F5344CB8AC3E}">
        <p14:creationId xmlns:p14="http://schemas.microsoft.com/office/powerpoint/2010/main" val="3921817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87C0B-B491-4CE9-BB0A-03380C39CBCD}"/>
              </a:ext>
            </a:extLst>
          </p:cNvPr>
          <p:cNvSpPr>
            <a:spLocks noGrp="1"/>
          </p:cNvSpPr>
          <p:nvPr>
            <p:ph type="title"/>
          </p:nvPr>
        </p:nvSpPr>
        <p:spPr/>
        <p:txBody>
          <a:bodyPr/>
          <a:lstStyle/>
          <a:p>
            <a:r>
              <a:rPr lang="en-US" dirty="0"/>
              <a:t>Introduction</a:t>
            </a:r>
          </a:p>
        </p:txBody>
      </p:sp>
      <p:sp>
        <p:nvSpPr>
          <p:cNvPr id="3" name="Text Placeholder 2">
            <a:extLst>
              <a:ext uri="{FF2B5EF4-FFF2-40B4-BE49-F238E27FC236}">
                <a16:creationId xmlns:a16="http://schemas.microsoft.com/office/drawing/2014/main" id="{1E1EE0E0-2405-4FA8-B0A3-C7BC015A941A}"/>
              </a:ext>
            </a:extLst>
          </p:cNvPr>
          <p:cNvSpPr>
            <a:spLocks noGrp="1"/>
          </p:cNvSpPr>
          <p:nvPr>
            <p:ph type="body" idx="1"/>
          </p:nvPr>
        </p:nvSpPr>
        <p:spPr/>
        <p:txBody>
          <a:bodyPr/>
          <a:lstStyle/>
          <a:p>
            <a:r>
              <a:rPr lang="en-US" dirty="0"/>
              <a:t>ACOG, SAMHSA discourage tapering/cessation of medication for OUD (opioid agonists) during pregnancy or after delivery </a:t>
            </a:r>
            <a:r>
              <a:rPr lang="en-US" sz="1200" dirty="0"/>
              <a:t>(10, 11)</a:t>
            </a:r>
          </a:p>
          <a:p>
            <a:r>
              <a:rPr lang="en-US" dirty="0"/>
              <a:t>Attempt to avoid NAS/NOWS is not a reason to cease MAT</a:t>
            </a:r>
          </a:p>
          <a:p>
            <a:r>
              <a:rPr lang="en-US" dirty="0"/>
              <a:t>NAS, as the name implies, is abstinence from a substance on which the neonate is dependent. This could be stimulants (nicotine, caffeine, meth, cocaine), </a:t>
            </a:r>
            <a:r>
              <a:rPr lang="en-US" dirty="0" err="1"/>
              <a:t>gabapentinoids</a:t>
            </a:r>
            <a:r>
              <a:rPr lang="en-US" dirty="0"/>
              <a:t>, SSRIs, opioids, benzodiazepines, alcohol</a:t>
            </a:r>
          </a:p>
        </p:txBody>
      </p:sp>
      <p:sp>
        <p:nvSpPr>
          <p:cNvPr id="4" name="Slide Number Placeholder 3">
            <a:extLst>
              <a:ext uri="{FF2B5EF4-FFF2-40B4-BE49-F238E27FC236}">
                <a16:creationId xmlns:a16="http://schemas.microsoft.com/office/drawing/2014/main" id="{886F53E7-3668-4E84-9995-41A8465F504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2782391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F8CA8-4781-4A88-A568-AA20E6BE321B}"/>
              </a:ext>
            </a:extLst>
          </p:cNvPr>
          <p:cNvSpPr>
            <a:spLocks noGrp="1"/>
          </p:cNvSpPr>
          <p:nvPr>
            <p:ph type="title"/>
          </p:nvPr>
        </p:nvSpPr>
        <p:spPr/>
        <p:txBody>
          <a:bodyPr/>
          <a:lstStyle/>
          <a:p>
            <a:r>
              <a:rPr lang="en-US" dirty="0"/>
              <a:t>Gold Standard</a:t>
            </a:r>
          </a:p>
        </p:txBody>
      </p:sp>
      <p:sp>
        <p:nvSpPr>
          <p:cNvPr id="3" name="Text Placeholder 2">
            <a:extLst>
              <a:ext uri="{FF2B5EF4-FFF2-40B4-BE49-F238E27FC236}">
                <a16:creationId xmlns:a16="http://schemas.microsoft.com/office/drawing/2014/main" id="{A36A6AF7-A291-42F2-818A-F66A9BB32C2B}"/>
              </a:ext>
            </a:extLst>
          </p:cNvPr>
          <p:cNvSpPr>
            <a:spLocks noGrp="1"/>
          </p:cNvSpPr>
          <p:nvPr>
            <p:ph type="body" idx="1"/>
          </p:nvPr>
        </p:nvSpPr>
        <p:spPr>
          <a:xfrm>
            <a:off x="855300" y="1430147"/>
            <a:ext cx="7433400" cy="3033900"/>
          </a:xfrm>
        </p:spPr>
        <p:txBody>
          <a:bodyPr/>
          <a:lstStyle/>
          <a:p>
            <a:r>
              <a:rPr lang="en-US" dirty="0"/>
              <a:t>As we currently understand the evidence, opioid agonists are gold standard treatment for OUD in the pregnant patient.</a:t>
            </a:r>
          </a:p>
          <a:p>
            <a:r>
              <a:rPr lang="en-US" dirty="0"/>
              <a:t>Not enough evidence to date to safely endorse naltrexone as we do not know long term impact of opioid antagonist on brain development.</a:t>
            </a:r>
          </a:p>
          <a:p>
            <a:endParaRPr lang="en-US" dirty="0"/>
          </a:p>
        </p:txBody>
      </p:sp>
      <p:sp>
        <p:nvSpPr>
          <p:cNvPr id="4" name="Slide Number Placeholder 3">
            <a:extLst>
              <a:ext uri="{FF2B5EF4-FFF2-40B4-BE49-F238E27FC236}">
                <a16:creationId xmlns:a16="http://schemas.microsoft.com/office/drawing/2014/main" id="{38129D0B-952F-4CA2-9993-2FC550E86E8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3928898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A40EE-9859-4396-850E-3E92DBB35B42}"/>
              </a:ext>
            </a:extLst>
          </p:cNvPr>
          <p:cNvSpPr>
            <a:spLocks noGrp="1"/>
          </p:cNvSpPr>
          <p:nvPr>
            <p:ph type="title"/>
          </p:nvPr>
        </p:nvSpPr>
        <p:spPr/>
        <p:txBody>
          <a:bodyPr/>
          <a:lstStyle/>
          <a:p>
            <a:r>
              <a:rPr lang="en-US" dirty="0"/>
              <a:t>Neglected Substances</a:t>
            </a:r>
          </a:p>
        </p:txBody>
      </p:sp>
      <p:sp>
        <p:nvSpPr>
          <p:cNvPr id="3" name="Text Placeholder 2">
            <a:extLst>
              <a:ext uri="{FF2B5EF4-FFF2-40B4-BE49-F238E27FC236}">
                <a16:creationId xmlns:a16="http://schemas.microsoft.com/office/drawing/2014/main" id="{F4F93554-9052-42C9-97AD-B465554B4317}"/>
              </a:ext>
            </a:extLst>
          </p:cNvPr>
          <p:cNvSpPr>
            <a:spLocks noGrp="1"/>
          </p:cNvSpPr>
          <p:nvPr>
            <p:ph type="body" idx="1"/>
          </p:nvPr>
        </p:nvSpPr>
        <p:spPr/>
        <p:txBody>
          <a:bodyPr/>
          <a:lstStyle/>
          <a:p>
            <a:r>
              <a:rPr lang="en-US" dirty="0"/>
              <a:t>Tobacco/Nicotine</a:t>
            </a:r>
          </a:p>
          <a:p>
            <a:r>
              <a:rPr lang="en-US" dirty="0"/>
              <a:t>Cannabis</a:t>
            </a:r>
          </a:p>
          <a:p>
            <a:r>
              <a:rPr lang="en-US" dirty="0"/>
              <a:t>Alcohol</a:t>
            </a:r>
          </a:p>
        </p:txBody>
      </p:sp>
      <p:sp>
        <p:nvSpPr>
          <p:cNvPr id="4" name="Slide Number Placeholder 3">
            <a:extLst>
              <a:ext uri="{FF2B5EF4-FFF2-40B4-BE49-F238E27FC236}">
                <a16:creationId xmlns:a16="http://schemas.microsoft.com/office/drawing/2014/main" id="{9A0E3D43-866E-4316-B696-5A95EA69777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555831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41452-07EE-4237-8A85-C8FC8570C19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9C21BC4-AE4E-4950-8835-78F449B7EDCF}"/>
              </a:ext>
            </a:extLst>
          </p:cNvPr>
          <p:cNvSpPr>
            <a:spLocks noGrp="1"/>
          </p:cNvSpPr>
          <p:nvPr>
            <p:ph type="body" idx="1"/>
          </p:nvPr>
        </p:nvSpPr>
        <p:spPr/>
        <p:txBody>
          <a:bodyPr/>
          <a:lstStyle/>
          <a:p>
            <a:r>
              <a:rPr lang="en-US" dirty="0"/>
              <a:t>Recognizing the impact of SUD/OUD was present prior to pregnancy and will continue to be far reaching into the future lives of both the soon to be mother and her infant, we must take into account the bigger picture. </a:t>
            </a:r>
          </a:p>
          <a:p>
            <a:r>
              <a:rPr lang="en-US" dirty="0">
                <a:solidFill>
                  <a:schemeClr val="accent4"/>
                </a:solidFill>
              </a:rPr>
              <a:t>There is much more at stake than what we put on a prescription pad.</a:t>
            </a:r>
          </a:p>
          <a:p>
            <a:endParaRPr lang="en-US" dirty="0"/>
          </a:p>
        </p:txBody>
      </p:sp>
      <p:sp>
        <p:nvSpPr>
          <p:cNvPr id="4" name="Slide Number Placeholder 3">
            <a:extLst>
              <a:ext uri="{FF2B5EF4-FFF2-40B4-BE49-F238E27FC236}">
                <a16:creationId xmlns:a16="http://schemas.microsoft.com/office/drawing/2014/main" id="{4B6DF8E5-09EE-4EB9-98AA-C18E2BE4D2E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2151737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4143A-260E-44BA-8689-E1C0086B664A}"/>
              </a:ext>
            </a:extLst>
          </p:cNvPr>
          <p:cNvSpPr>
            <a:spLocks noGrp="1"/>
          </p:cNvSpPr>
          <p:nvPr>
            <p:ph type="title"/>
          </p:nvPr>
        </p:nvSpPr>
        <p:spPr/>
        <p:txBody>
          <a:bodyPr/>
          <a:lstStyle/>
          <a:p>
            <a:r>
              <a:rPr lang="en-US" dirty="0"/>
              <a:t>Deborah Frank, MD</a:t>
            </a:r>
            <a:br>
              <a:rPr lang="en-US" dirty="0"/>
            </a:br>
            <a:r>
              <a:rPr lang="en-US" dirty="0"/>
              <a:t>Developmental Pediatrician Boston University </a:t>
            </a:r>
            <a:r>
              <a:rPr lang="en-US" sz="1600" dirty="0"/>
              <a:t>(12)</a:t>
            </a:r>
          </a:p>
        </p:txBody>
      </p:sp>
      <p:sp>
        <p:nvSpPr>
          <p:cNvPr id="3" name="Text Placeholder 2">
            <a:extLst>
              <a:ext uri="{FF2B5EF4-FFF2-40B4-BE49-F238E27FC236}">
                <a16:creationId xmlns:a16="http://schemas.microsoft.com/office/drawing/2014/main" id="{22CFAAFD-DC7C-407B-BCD7-9FE5BD76DBCB}"/>
              </a:ext>
            </a:extLst>
          </p:cNvPr>
          <p:cNvSpPr>
            <a:spLocks noGrp="1"/>
          </p:cNvSpPr>
          <p:nvPr>
            <p:ph type="body" idx="1"/>
          </p:nvPr>
        </p:nvSpPr>
        <p:spPr/>
        <p:txBody>
          <a:bodyPr/>
          <a:lstStyle/>
          <a:p>
            <a:r>
              <a:rPr lang="en-US" dirty="0">
                <a:hlinkClick r:id="rId2"/>
              </a:rPr>
              <a:t>Mystery Drug</a:t>
            </a:r>
            <a:endParaRPr lang="en-US" dirty="0"/>
          </a:p>
        </p:txBody>
      </p:sp>
      <p:sp>
        <p:nvSpPr>
          <p:cNvPr id="4" name="Slide Number Placeholder 3">
            <a:extLst>
              <a:ext uri="{FF2B5EF4-FFF2-40B4-BE49-F238E27FC236}">
                <a16:creationId xmlns:a16="http://schemas.microsoft.com/office/drawing/2014/main" id="{FEF709CF-9067-41DF-BAA0-39547DB4D8E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4045994459"/>
      </p:ext>
    </p:extLst>
  </p:cSld>
  <p:clrMapOvr>
    <a:masterClrMapping/>
  </p:clrMapOvr>
</p:sld>
</file>

<file path=ppt/theme/theme1.xml><?xml version="1.0" encoding="utf-8"?>
<a:theme xmlns:a="http://schemas.openxmlformats.org/drawingml/2006/main" name="Vernon template">
  <a:themeElements>
    <a:clrScheme name="Custom 347">
      <a:dk1>
        <a:srgbClr val="2F3946"/>
      </a:dk1>
      <a:lt1>
        <a:srgbClr val="FFFFFF"/>
      </a:lt1>
      <a:dk2>
        <a:srgbClr val="727A85"/>
      </a:dk2>
      <a:lt2>
        <a:srgbClr val="F1EEED"/>
      </a:lt2>
      <a:accent1>
        <a:srgbClr val="22446F"/>
      </a:accent1>
      <a:accent2>
        <a:srgbClr val="5299DC"/>
      </a:accent2>
      <a:accent3>
        <a:srgbClr val="FB8F6C"/>
      </a:accent3>
      <a:accent4>
        <a:srgbClr val="DB6746"/>
      </a:accent4>
      <a:accent5>
        <a:srgbClr val="ADCE99"/>
      </a:accent5>
      <a:accent6>
        <a:srgbClr val="7AA271"/>
      </a:accent6>
      <a:hlink>
        <a:srgbClr val="22446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Vernon template">
  <a:themeElements>
    <a:clrScheme name="Custom 347">
      <a:dk1>
        <a:srgbClr val="2F3946"/>
      </a:dk1>
      <a:lt1>
        <a:srgbClr val="FFFFFF"/>
      </a:lt1>
      <a:dk2>
        <a:srgbClr val="727A85"/>
      </a:dk2>
      <a:lt2>
        <a:srgbClr val="F1EEED"/>
      </a:lt2>
      <a:accent1>
        <a:srgbClr val="22446F"/>
      </a:accent1>
      <a:accent2>
        <a:srgbClr val="5299DC"/>
      </a:accent2>
      <a:accent3>
        <a:srgbClr val="FB8F6C"/>
      </a:accent3>
      <a:accent4>
        <a:srgbClr val="DB6746"/>
      </a:accent4>
      <a:accent5>
        <a:srgbClr val="ADCE99"/>
      </a:accent5>
      <a:accent6>
        <a:srgbClr val="7AA271"/>
      </a:accent6>
      <a:hlink>
        <a:srgbClr val="22446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882196371A36041B1267A1CE5B42DD4" ma:contentTypeVersion="7" ma:contentTypeDescription="Create a new document." ma:contentTypeScope="" ma:versionID="a07eeb6505ebb0330cdb81e1a0562a44">
  <xsd:schema xmlns:xsd="http://www.w3.org/2001/XMLSchema" xmlns:xs="http://www.w3.org/2001/XMLSchema" xmlns:p="http://schemas.microsoft.com/office/2006/metadata/properties" xmlns:ns3="017033cf-bebb-4ad5-90b0-ba54dc5d9da1" xmlns:ns4="1a5a7ccf-ef44-4ed3-85ff-fe031a84f80d" targetNamespace="http://schemas.microsoft.com/office/2006/metadata/properties" ma:root="true" ma:fieldsID="281518887e4b57e9b4ae3429cfd6b486" ns3:_="" ns4:_="">
    <xsd:import namespace="017033cf-bebb-4ad5-90b0-ba54dc5d9da1"/>
    <xsd:import namespace="1a5a7ccf-ef44-4ed3-85ff-fe031a84f80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7033cf-bebb-4ad5-90b0-ba54dc5d9d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a5a7ccf-ef44-4ed3-85ff-fe031a84f80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62CDB0-02BA-444D-B7DD-9EEA168905E1}">
  <ds:schemaRef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1a5a7ccf-ef44-4ed3-85ff-fe031a84f80d"/>
    <ds:schemaRef ds:uri="http://schemas.microsoft.com/office/2006/metadata/properties"/>
    <ds:schemaRef ds:uri="http://purl.org/dc/elements/1.1/"/>
    <ds:schemaRef ds:uri="017033cf-bebb-4ad5-90b0-ba54dc5d9da1"/>
    <ds:schemaRef ds:uri="http://www.w3.org/XML/1998/namespace"/>
    <ds:schemaRef ds:uri="http://purl.org/dc/dcmitype/"/>
  </ds:schemaRefs>
</ds:datastoreItem>
</file>

<file path=customXml/itemProps2.xml><?xml version="1.0" encoding="utf-8"?>
<ds:datastoreItem xmlns:ds="http://schemas.openxmlformats.org/officeDocument/2006/customXml" ds:itemID="{DA811653-CAAC-4459-9ED9-C094C5030805}">
  <ds:schemaRefs>
    <ds:schemaRef ds:uri="http://schemas.microsoft.com/sharepoint/v3/contenttype/forms"/>
  </ds:schemaRefs>
</ds:datastoreItem>
</file>

<file path=customXml/itemProps3.xml><?xml version="1.0" encoding="utf-8"?>
<ds:datastoreItem xmlns:ds="http://schemas.openxmlformats.org/officeDocument/2006/customXml" ds:itemID="{50D76CE5-236F-41AD-9811-1C03F7F83A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7033cf-bebb-4ad5-90b0-ba54dc5d9da1"/>
    <ds:schemaRef ds:uri="1a5a7ccf-ef44-4ed3-85ff-fe031a84f8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15847</TotalTime>
  <Words>1803</Words>
  <Application>Microsoft Office PowerPoint</Application>
  <PresentationFormat>On-screen Show (16:9)</PresentationFormat>
  <Paragraphs>165</Paragraphs>
  <Slides>32</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32</vt:i4>
      </vt:variant>
    </vt:vector>
  </HeadingPairs>
  <TitlesOfParts>
    <vt:vector size="37" baseType="lpstr">
      <vt:lpstr>Abril Fatface</vt:lpstr>
      <vt:lpstr>Merriweather Sans Regular</vt:lpstr>
      <vt:lpstr>Arial</vt:lpstr>
      <vt:lpstr>Vernon template</vt:lpstr>
      <vt:lpstr>1_Vernon template</vt:lpstr>
      <vt:lpstr>Pregnancy and SUD Why This Matters So Much</vt:lpstr>
      <vt:lpstr>Joyce Troxler, MD</vt:lpstr>
      <vt:lpstr>Disclosures</vt:lpstr>
      <vt:lpstr>Objectives</vt:lpstr>
      <vt:lpstr>Introduction</vt:lpstr>
      <vt:lpstr>Gold Standard</vt:lpstr>
      <vt:lpstr>Neglected Substances</vt:lpstr>
      <vt:lpstr>PowerPoint Presentation</vt:lpstr>
      <vt:lpstr>Deborah Frank, MD Developmental Pediatrician Boston University (12)</vt:lpstr>
      <vt:lpstr>Lordsburg Queen</vt:lpstr>
      <vt:lpstr>Lordsburg Queen</vt:lpstr>
      <vt:lpstr>Lordsburg Queen</vt:lpstr>
      <vt:lpstr>Eat, Sleep, Console (1, 2, 3)</vt:lpstr>
      <vt:lpstr>ESC model (1, 2, 3)</vt:lpstr>
      <vt:lpstr>Lordsburg Queen</vt:lpstr>
      <vt:lpstr>Upstream → Downstream: Incarceration (5)</vt:lpstr>
      <vt:lpstr>Upstream → Downstream: Incarceration (5)</vt:lpstr>
      <vt:lpstr>PowerPoint Presentation</vt:lpstr>
      <vt:lpstr>Upstream → Downstream: Incarceration (5)</vt:lpstr>
      <vt:lpstr>Upstream → Downstream: Incarceration (6)</vt:lpstr>
      <vt:lpstr>Social Stressors Create Vulnerability to Substance Use (7)</vt:lpstr>
      <vt:lpstr>Chronic Stressors (7)</vt:lpstr>
      <vt:lpstr>Stress Response</vt:lpstr>
      <vt:lpstr>Drug Runner to Deli Manager</vt:lpstr>
      <vt:lpstr>Deli con’t</vt:lpstr>
      <vt:lpstr>Deli con’t</vt:lpstr>
      <vt:lpstr>Deli con’t</vt:lpstr>
      <vt:lpstr>Changing Behavior, Changing Our Focus</vt:lpstr>
      <vt:lpstr>Resilience (7)</vt:lpstr>
      <vt:lpstr>In essence, </vt:lpstr>
      <vt:lpstr>This is why</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Pregnancy and SUD</dc:title>
  <dc:creator>Troxler, Joyce</dc:creator>
  <cp:lastModifiedBy>Troxler, Joyce</cp:lastModifiedBy>
  <cp:revision>21</cp:revision>
  <dcterms:modified xsi:type="dcterms:W3CDTF">2022-10-12T21:28:55Z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0x0101000882196371A36041B1267A1CE5B42DD4</vt:lpwstr>
  </property>
</Properties>
</file>