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5"/>
  </p:notesMasterIdLst>
  <p:sldIdLst>
    <p:sldId id="256" r:id="rId2"/>
    <p:sldId id="262" r:id="rId3"/>
    <p:sldId id="265" r:id="rId4"/>
    <p:sldId id="258" r:id="rId5"/>
    <p:sldId id="257" r:id="rId6"/>
    <p:sldId id="266" r:id="rId7"/>
    <p:sldId id="268" r:id="rId8"/>
    <p:sldId id="269" r:id="rId9"/>
    <p:sldId id="263" r:id="rId10"/>
    <p:sldId id="267" r:id="rId11"/>
    <p:sldId id="270" r:id="rId12"/>
    <p:sldId id="264" r:id="rId13"/>
    <p:sldId id="25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76"/>
    <p:restoredTop sz="94694"/>
  </p:normalViewPr>
  <p:slideViewPr>
    <p:cSldViewPr snapToGrid="0" snapToObjects="1">
      <p:cViewPr varScale="1">
        <p:scale>
          <a:sx n="106" d="100"/>
          <a:sy n="106" d="100"/>
        </p:scale>
        <p:origin x="2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374B12-BDC2-4B5E-A1E7-586C23A55C0D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4A00F28-1D79-4AE3-95A6-D98B1A4529A6}">
      <dgm:prSet/>
      <dgm:spPr/>
      <dgm:t>
        <a:bodyPr/>
        <a:lstStyle/>
        <a:p>
          <a:pPr>
            <a:defRPr b="1"/>
          </a:pPr>
          <a:r>
            <a:rPr lang="en-US"/>
            <a:t>Study was reviewed and approved by the University of Tennessee Health Science Center Institutional Review Board (IRB)</a:t>
          </a:r>
        </a:p>
      </dgm:t>
    </dgm:pt>
    <dgm:pt modelId="{CE9E12E4-228F-4F0F-BFD4-2688E2F0E9B8}" type="parTrans" cxnId="{9EDC54AF-FD92-4AEA-B6DD-A69A08415F99}">
      <dgm:prSet/>
      <dgm:spPr/>
      <dgm:t>
        <a:bodyPr/>
        <a:lstStyle/>
        <a:p>
          <a:endParaRPr lang="en-US"/>
        </a:p>
      </dgm:t>
    </dgm:pt>
    <dgm:pt modelId="{9B3DA3D3-3675-42C3-A98A-ADC395A2CAEC}" type="sibTrans" cxnId="{9EDC54AF-FD92-4AEA-B6DD-A69A08415F99}">
      <dgm:prSet/>
      <dgm:spPr/>
      <dgm:t>
        <a:bodyPr/>
        <a:lstStyle/>
        <a:p>
          <a:endParaRPr lang="en-US"/>
        </a:p>
      </dgm:t>
    </dgm:pt>
    <dgm:pt modelId="{F3AB631D-36A0-4E07-9407-4B0AD2398570}">
      <dgm:prSet/>
      <dgm:spPr/>
      <dgm:t>
        <a:bodyPr/>
        <a:lstStyle/>
        <a:p>
          <a:pPr>
            <a:defRPr b="1"/>
          </a:pPr>
          <a:r>
            <a:rPr lang="en-US"/>
            <a:t>Data were abstracted from medical charts of patients (N=87) enrolled in buprenorphine-naloxone treatment from 2011 to 2017 at a rural clinic in the southeastern US</a:t>
          </a:r>
        </a:p>
      </dgm:t>
    </dgm:pt>
    <dgm:pt modelId="{814B459B-80C0-4756-BC4B-D55AEA86DCCB}" type="parTrans" cxnId="{6401CA16-69B6-4916-A7CA-CFF80FD19763}">
      <dgm:prSet/>
      <dgm:spPr/>
      <dgm:t>
        <a:bodyPr/>
        <a:lstStyle/>
        <a:p>
          <a:endParaRPr lang="en-US"/>
        </a:p>
      </dgm:t>
    </dgm:pt>
    <dgm:pt modelId="{E9D949EF-9BCB-4D6A-B835-DD97FFA50564}" type="sibTrans" cxnId="{6401CA16-69B6-4916-A7CA-CFF80FD19763}">
      <dgm:prSet/>
      <dgm:spPr/>
      <dgm:t>
        <a:bodyPr/>
        <a:lstStyle/>
        <a:p>
          <a:endParaRPr lang="en-US"/>
        </a:p>
      </dgm:t>
    </dgm:pt>
    <dgm:pt modelId="{B32775DA-F048-490F-8F74-C450F9B9D8B0}">
      <dgm:prSet/>
      <dgm:spPr/>
      <dgm:t>
        <a:bodyPr/>
        <a:lstStyle/>
        <a:p>
          <a:r>
            <a:rPr lang="en-US"/>
            <a:t>Charts included Adverse Childhood Experiences (ACE), number of visits attended, buprenorphine-naloxone prescription data, self-reported opioid use, urine screen results, and prescription drug monitoring database results </a:t>
          </a:r>
        </a:p>
      </dgm:t>
    </dgm:pt>
    <dgm:pt modelId="{A22AE6EF-077B-41AF-84B4-2CD559FAC58E}" type="parTrans" cxnId="{3214A201-FD9B-4691-8F52-E5A4B0C60DAA}">
      <dgm:prSet/>
      <dgm:spPr/>
      <dgm:t>
        <a:bodyPr/>
        <a:lstStyle/>
        <a:p>
          <a:endParaRPr lang="en-US"/>
        </a:p>
      </dgm:t>
    </dgm:pt>
    <dgm:pt modelId="{E0D2B8E7-134D-4924-B4DF-D5ABAB4F6F07}" type="sibTrans" cxnId="{3214A201-FD9B-4691-8F52-E5A4B0C60DAA}">
      <dgm:prSet/>
      <dgm:spPr/>
      <dgm:t>
        <a:bodyPr/>
        <a:lstStyle/>
        <a:p>
          <a:endParaRPr lang="en-US"/>
        </a:p>
      </dgm:t>
    </dgm:pt>
    <dgm:pt modelId="{BC27B6E0-8B7E-4849-B240-75999B1DBEC4}">
      <dgm:prSet/>
      <dgm:spPr/>
      <dgm:t>
        <a:bodyPr/>
        <a:lstStyle/>
        <a:p>
          <a:r>
            <a:rPr lang="en-US"/>
            <a:t>Given that patients had multiple office visits, all available visit records (N=2,052) were extracted</a:t>
          </a:r>
        </a:p>
      </dgm:t>
    </dgm:pt>
    <dgm:pt modelId="{96041F90-6081-4616-A3E9-8322D3B3F22B}" type="parTrans" cxnId="{C88162EF-E450-475C-9B3E-B91DE26E7848}">
      <dgm:prSet/>
      <dgm:spPr/>
      <dgm:t>
        <a:bodyPr/>
        <a:lstStyle/>
        <a:p>
          <a:endParaRPr lang="en-US"/>
        </a:p>
      </dgm:t>
    </dgm:pt>
    <dgm:pt modelId="{DF5AE13B-A47C-458E-8ADA-43E04DDC9AC8}" type="sibTrans" cxnId="{C88162EF-E450-475C-9B3E-B91DE26E7848}">
      <dgm:prSet/>
      <dgm:spPr/>
      <dgm:t>
        <a:bodyPr/>
        <a:lstStyle/>
        <a:p>
          <a:endParaRPr lang="en-US"/>
        </a:p>
      </dgm:t>
    </dgm:pt>
    <dgm:pt modelId="{BC87530A-CDC6-4DCC-975D-ED1EA02CD180}">
      <dgm:prSet/>
      <dgm:spPr/>
      <dgm:t>
        <a:bodyPr/>
        <a:lstStyle/>
        <a:p>
          <a:r>
            <a:rPr lang="en-US"/>
            <a:t>Treatment duration ranged from 1 month to 7 years and 10 months</a:t>
          </a:r>
        </a:p>
      </dgm:t>
    </dgm:pt>
    <dgm:pt modelId="{DF851735-BB2E-4B7E-A3C0-F2F55904FC52}" type="parTrans" cxnId="{F64CA993-FB06-462B-93BB-458B30966C18}">
      <dgm:prSet/>
      <dgm:spPr/>
      <dgm:t>
        <a:bodyPr/>
        <a:lstStyle/>
        <a:p>
          <a:endParaRPr lang="en-US"/>
        </a:p>
      </dgm:t>
    </dgm:pt>
    <dgm:pt modelId="{104B8F41-81EB-4C7F-8EF0-E03002115DC8}" type="sibTrans" cxnId="{F64CA993-FB06-462B-93BB-458B30966C18}">
      <dgm:prSet/>
      <dgm:spPr/>
      <dgm:t>
        <a:bodyPr/>
        <a:lstStyle/>
        <a:p>
          <a:endParaRPr lang="en-US"/>
        </a:p>
      </dgm:t>
    </dgm:pt>
    <dgm:pt modelId="{B4F20823-BD94-4AD9-AA0E-EEAF8AE06392}">
      <dgm:prSet/>
      <dgm:spPr/>
      <dgm:t>
        <a:bodyPr/>
        <a:lstStyle/>
        <a:p>
          <a:pPr>
            <a:defRPr b="1"/>
          </a:pPr>
          <a:r>
            <a:rPr lang="en-US"/>
            <a:t>The clinic was open two mornings per week, with group counseling provided first, followed by individual appointments with physicians</a:t>
          </a:r>
        </a:p>
      </dgm:t>
    </dgm:pt>
    <dgm:pt modelId="{ACFB99F4-7BE0-4D3A-AB11-FEC076D7BD9B}" type="parTrans" cxnId="{753DF9FA-979D-4186-A562-29A77558E4B9}">
      <dgm:prSet/>
      <dgm:spPr/>
      <dgm:t>
        <a:bodyPr/>
        <a:lstStyle/>
        <a:p>
          <a:endParaRPr lang="en-US"/>
        </a:p>
      </dgm:t>
    </dgm:pt>
    <dgm:pt modelId="{75F55E62-AEFD-45C5-BEEB-D440D833C690}" type="sibTrans" cxnId="{753DF9FA-979D-4186-A562-29A77558E4B9}">
      <dgm:prSet/>
      <dgm:spPr/>
      <dgm:t>
        <a:bodyPr/>
        <a:lstStyle/>
        <a:p>
          <a:endParaRPr lang="en-US"/>
        </a:p>
      </dgm:t>
    </dgm:pt>
    <dgm:pt modelId="{D33B1942-612C-422D-A226-9885F2B49BB3}" type="pres">
      <dgm:prSet presAssocID="{6D374B12-BDC2-4B5E-A1E7-586C23A55C0D}" presName="root" presStyleCnt="0">
        <dgm:presLayoutVars>
          <dgm:dir/>
          <dgm:resizeHandles val="exact"/>
        </dgm:presLayoutVars>
      </dgm:prSet>
      <dgm:spPr/>
    </dgm:pt>
    <dgm:pt modelId="{9BBF9A89-38BE-4C17-8EA0-55F80DF82657}" type="pres">
      <dgm:prSet presAssocID="{84A00F28-1D79-4AE3-95A6-D98B1A4529A6}" presName="compNode" presStyleCnt="0"/>
      <dgm:spPr/>
    </dgm:pt>
    <dgm:pt modelId="{40A44104-8F80-489E-8F32-90EF4D36B8A5}" type="pres">
      <dgm:prSet presAssocID="{84A00F28-1D79-4AE3-95A6-D98B1A4529A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E86AEB9-9F39-4CB8-B8E0-16B5A90542AF}" type="pres">
      <dgm:prSet presAssocID="{84A00F28-1D79-4AE3-95A6-D98B1A4529A6}" presName="iconSpace" presStyleCnt="0"/>
      <dgm:spPr/>
    </dgm:pt>
    <dgm:pt modelId="{E5FCE522-6D24-4D0A-813B-6AE1D083E13F}" type="pres">
      <dgm:prSet presAssocID="{84A00F28-1D79-4AE3-95A6-D98B1A4529A6}" presName="parTx" presStyleLbl="revTx" presStyleIdx="0" presStyleCnt="6">
        <dgm:presLayoutVars>
          <dgm:chMax val="0"/>
          <dgm:chPref val="0"/>
        </dgm:presLayoutVars>
      </dgm:prSet>
      <dgm:spPr/>
    </dgm:pt>
    <dgm:pt modelId="{4EE36AAB-45C1-444B-B24F-3807C974E1A1}" type="pres">
      <dgm:prSet presAssocID="{84A00F28-1D79-4AE3-95A6-D98B1A4529A6}" presName="txSpace" presStyleCnt="0"/>
      <dgm:spPr/>
    </dgm:pt>
    <dgm:pt modelId="{44A448FC-FB54-4A8A-BDBF-B5F41F21DDCC}" type="pres">
      <dgm:prSet presAssocID="{84A00F28-1D79-4AE3-95A6-D98B1A4529A6}" presName="desTx" presStyleLbl="revTx" presStyleIdx="1" presStyleCnt="6">
        <dgm:presLayoutVars/>
      </dgm:prSet>
      <dgm:spPr/>
    </dgm:pt>
    <dgm:pt modelId="{6EB66A3A-7C09-4C6E-91F7-76AD5803CC94}" type="pres">
      <dgm:prSet presAssocID="{9B3DA3D3-3675-42C3-A98A-ADC395A2CAEC}" presName="sibTrans" presStyleCnt="0"/>
      <dgm:spPr/>
    </dgm:pt>
    <dgm:pt modelId="{16333E6F-2F55-43FB-A76A-66AED2553A7B}" type="pres">
      <dgm:prSet presAssocID="{F3AB631D-36A0-4E07-9407-4B0AD2398570}" presName="compNode" presStyleCnt="0"/>
      <dgm:spPr/>
    </dgm:pt>
    <dgm:pt modelId="{4B6066DD-FC0E-432E-88B5-5C895DB264E2}" type="pres">
      <dgm:prSet presAssocID="{F3AB631D-36A0-4E07-9407-4B0AD239857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6C76CABB-7668-40CB-A7B0-4A59E63C01DB}" type="pres">
      <dgm:prSet presAssocID="{F3AB631D-36A0-4E07-9407-4B0AD2398570}" presName="iconSpace" presStyleCnt="0"/>
      <dgm:spPr/>
    </dgm:pt>
    <dgm:pt modelId="{12F92C5F-B7B6-4A9E-BEF2-406E62D1D440}" type="pres">
      <dgm:prSet presAssocID="{F3AB631D-36A0-4E07-9407-4B0AD2398570}" presName="parTx" presStyleLbl="revTx" presStyleIdx="2" presStyleCnt="6">
        <dgm:presLayoutVars>
          <dgm:chMax val="0"/>
          <dgm:chPref val="0"/>
        </dgm:presLayoutVars>
      </dgm:prSet>
      <dgm:spPr/>
    </dgm:pt>
    <dgm:pt modelId="{327C79B3-E649-438E-A6F5-35C7632A4E74}" type="pres">
      <dgm:prSet presAssocID="{F3AB631D-36A0-4E07-9407-4B0AD2398570}" presName="txSpace" presStyleCnt="0"/>
      <dgm:spPr/>
    </dgm:pt>
    <dgm:pt modelId="{F34294AA-3A86-4F7C-A933-76B9D8D94075}" type="pres">
      <dgm:prSet presAssocID="{F3AB631D-36A0-4E07-9407-4B0AD2398570}" presName="desTx" presStyleLbl="revTx" presStyleIdx="3" presStyleCnt="6">
        <dgm:presLayoutVars/>
      </dgm:prSet>
      <dgm:spPr/>
    </dgm:pt>
    <dgm:pt modelId="{51CE3FD9-E1AC-488B-9EEF-AFCA9B9B1E1F}" type="pres">
      <dgm:prSet presAssocID="{E9D949EF-9BCB-4D6A-B835-DD97FFA50564}" presName="sibTrans" presStyleCnt="0"/>
      <dgm:spPr/>
    </dgm:pt>
    <dgm:pt modelId="{A11D593A-4430-43D3-9DFF-594D863D0122}" type="pres">
      <dgm:prSet presAssocID="{B4F20823-BD94-4AD9-AA0E-EEAF8AE06392}" presName="compNode" presStyleCnt="0"/>
      <dgm:spPr/>
    </dgm:pt>
    <dgm:pt modelId="{0D8760BB-876F-42C6-BB46-CBDA4CE676A9}" type="pres">
      <dgm:prSet presAssocID="{B4F20823-BD94-4AD9-AA0E-EEAF8AE063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88A73595-5956-4958-99C8-FD4A05D996EE}" type="pres">
      <dgm:prSet presAssocID="{B4F20823-BD94-4AD9-AA0E-EEAF8AE06392}" presName="iconSpace" presStyleCnt="0"/>
      <dgm:spPr/>
    </dgm:pt>
    <dgm:pt modelId="{F8441020-188F-4D24-9E50-DF633A79C976}" type="pres">
      <dgm:prSet presAssocID="{B4F20823-BD94-4AD9-AA0E-EEAF8AE06392}" presName="parTx" presStyleLbl="revTx" presStyleIdx="4" presStyleCnt="6">
        <dgm:presLayoutVars>
          <dgm:chMax val="0"/>
          <dgm:chPref val="0"/>
        </dgm:presLayoutVars>
      </dgm:prSet>
      <dgm:spPr/>
    </dgm:pt>
    <dgm:pt modelId="{1A8B3913-F873-4023-A63C-BE1625CE6251}" type="pres">
      <dgm:prSet presAssocID="{B4F20823-BD94-4AD9-AA0E-EEAF8AE06392}" presName="txSpace" presStyleCnt="0"/>
      <dgm:spPr/>
    </dgm:pt>
    <dgm:pt modelId="{E399B505-C032-4408-A971-570B238EC774}" type="pres">
      <dgm:prSet presAssocID="{B4F20823-BD94-4AD9-AA0E-EEAF8AE06392}" presName="desTx" presStyleLbl="revTx" presStyleIdx="5" presStyleCnt="6">
        <dgm:presLayoutVars/>
      </dgm:prSet>
      <dgm:spPr/>
    </dgm:pt>
  </dgm:ptLst>
  <dgm:cxnLst>
    <dgm:cxn modelId="{3214A201-FD9B-4691-8F52-E5A4B0C60DAA}" srcId="{F3AB631D-36A0-4E07-9407-4B0AD2398570}" destId="{B32775DA-F048-490F-8F74-C450F9B9D8B0}" srcOrd="0" destOrd="0" parTransId="{A22AE6EF-077B-41AF-84B4-2CD559FAC58E}" sibTransId="{E0D2B8E7-134D-4924-B4DF-D5ABAB4F6F07}"/>
    <dgm:cxn modelId="{6401CA16-69B6-4916-A7CA-CFF80FD19763}" srcId="{6D374B12-BDC2-4B5E-A1E7-586C23A55C0D}" destId="{F3AB631D-36A0-4E07-9407-4B0AD2398570}" srcOrd="1" destOrd="0" parTransId="{814B459B-80C0-4756-BC4B-D55AEA86DCCB}" sibTransId="{E9D949EF-9BCB-4D6A-B835-DD97FFA50564}"/>
    <dgm:cxn modelId="{12B2F738-0A46-4C67-A7DA-A5E48AFF1284}" type="presOf" srcId="{F3AB631D-36A0-4E07-9407-4B0AD2398570}" destId="{12F92C5F-B7B6-4A9E-BEF2-406E62D1D440}" srcOrd="0" destOrd="0" presId="urn:microsoft.com/office/officeart/2018/2/layout/IconLabelDescriptionList"/>
    <dgm:cxn modelId="{17B30A43-D46C-447A-A0EB-33B753896C1C}" type="presOf" srcId="{BC27B6E0-8B7E-4849-B240-75999B1DBEC4}" destId="{F34294AA-3A86-4F7C-A933-76B9D8D94075}" srcOrd="0" destOrd="1" presId="urn:microsoft.com/office/officeart/2018/2/layout/IconLabelDescriptionList"/>
    <dgm:cxn modelId="{6DD3A267-073C-488A-8B62-AB61A863FE8F}" type="presOf" srcId="{B4F20823-BD94-4AD9-AA0E-EEAF8AE06392}" destId="{F8441020-188F-4D24-9E50-DF633A79C976}" srcOrd="0" destOrd="0" presId="urn:microsoft.com/office/officeart/2018/2/layout/IconLabelDescriptionList"/>
    <dgm:cxn modelId="{7BFCC652-062F-464F-A712-86F73DCF9FFC}" type="presOf" srcId="{84A00F28-1D79-4AE3-95A6-D98B1A4529A6}" destId="{E5FCE522-6D24-4D0A-813B-6AE1D083E13F}" srcOrd="0" destOrd="0" presId="urn:microsoft.com/office/officeart/2018/2/layout/IconLabelDescriptionList"/>
    <dgm:cxn modelId="{DC48487D-1DDB-491D-86C9-8B0BE45448DB}" type="presOf" srcId="{BC87530A-CDC6-4DCC-975D-ED1EA02CD180}" destId="{F34294AA-3A86-4F7C-A933-76B9D8D94075}" srcOrd="0" destOrd="2" presId="urn:microsoft.com/office/officeart/2018/2/layout/IconLabelDescriptionList"/>
    <dgm:cxn modelId="{F64CA993-FB06-462B-93BB-458B30966C18}" srcId="{F3AB631D-36A0-4E07-9407-4B0AD2398570}" destId="{BC87530A-CDC6-4DCC-975D-ED1EA02CD180}" srcOrd="2" destOrd="0" parTransId="{DF851735-BB2E-4B7E-A3C0-F2F55904FC52}" sibTransId="{104B8F41-81EB-4C7F-8EF0-E03002115DC8}"/>
    <dgm:cxn modelId="{9EDC54AF-FD92-4AEA-B6DD-A69A08415F99}" srcId="{6D374B12-BDC2-4B5E-A1E7-586C23A55C0D}" destId="{84A00F28-1D79-4AE3-95A6-D98B1A4529A6}" srcOrd="0" destOrd="0" parTransId="{CE9E12E4-228F-4F0F-BFD4-2688E2F0E9B8}" sibTransId="{9B3DA3D3-3675-42C3-A98A-ADC395A2CAEC}"/>
    <dgm:cxn modelId="{A0354AB9-0F9C-4C64-80B3-D3BA445AEB3B}" type="presOf" srcId="{B32775DA-F048-490F-8F74-C450F9B9D8B0}" destId="{F34294AA-3A86-4F7C-A933-76B9D8D94075}" srcOrd="0" destOrd="0" presId="urn:microsoft.com/office/officeart/2018/2/layout/IconLabelDescriptionList"/>
    <dgm:cxn modelId="{94DBE5CC-D2EB-44FF-AB5B-CBAFBF98CFF0}" type="presOf" srcId="{6D374B12-BDC2-4B5E-A1E7-586C23A55C0D}" destId="{D33B1942-612C-422D-A226-9885F2B49BB3}" srcOrd="0" destOrd="0" presId="urn:microsoft.com/office/officeart/2018/2/layout/IconLabelDescriptionList"/>
    <dgm:cxn modelId="{C88162EF-E450-475C-9B3E-B91DE26E7848}" srcId="{F3AB631D-36A0-4E07-9407-4B0AD2398570}" destId="{BC27B6E0-8B7E-4849-B240-75999B1DBEC4}" srcOrd="1" destOrd="0" parTransId="{96041F90-6081-4616-A3E9-8322D3B3F22B}" sibTransId="{DF5AE13B-A47C-458E-8ADA-43E04DDC9AC8}"/>
    <dgm:cxn modelId="{753DF9FA-979D-4186-A562-29A77558E4B9}" srcId="{6D374B12-BDC2-4B5E-A1E7-586C23A55C0D}" destId="{B4F20823-BD94-4AD9-AA0E-EEAF8AE06392}" srcOrd="2" destOrd="0" parTransId="{ACFB99F4-7BE0-4D3A-AB11-FEC076D7BD9B}" sibTransId="{75F55E62-AEFD-45C5-BEEB-D440D833C690}"/>
    <dgm:cxn modelId="{1D3CAB23-ED94-453F-BE2A-0942ACF3C28F}" type="presParOf" srcId="{D33B1942-612C-422D-A226-9885F2B49BB3}" destId="{9BBF9A89-38BE-4C17-8EA0-55F80DF82657}" srcOrd="0" destOrd="0" presId="urn:microsoft.com/office/officeart/2018/2/layout/IconLabelDescriptionList"/>
    <dgm:cxn modelId="{E1D4B6D1-053B-420E-916F-100E9BA5606E}" type="presParOf" srcId="{9BBF9A89-38BE-4C17-8EA0-55F80DF82657}" destId="{40A44104-8F80-489E-8F32-90EF4D36B8A5}" srcOrd="0" destOrd="0" presId="urn:microsoft.com/office/officeart/2018/2/layout/IconLabelDescriptionList"/>
    <dgm:cxn modelId="{8207E641-CAC6-4432-8739-3BE7FCE2E1F8}" type="presParOf" srcId="{9BBF9A89-38BE-4C17-8EA0-55F80DF82657}" destId="{AE86AEB9-9F39-4CB8-B8E0-16B5A90542AF}" srcOrd="1" destOrd="0" presId="urn:microsoft.com/office/officeart/2018/2/layout/IconLabelDescriptionList"/>
    <dgm:cxn modelId="{3E3CDDC7-ED9A-485D-B2C6-B0C4B3D677CA}" type="presParOf" srcId="{9BBF9A89-38BE-4C17-8EA0-55F80DF82657}" destId="{E5FCE522-6D24-4D0A-813B-6AE1D083E13F}" srcOrd="2" destOrd="0" presId="urn:microsoft.com/office/officeart/2018/2/layout/IconLabelDescriptionList"/>
    <dgm:cxn modelId="{5AECDE85-B839-4AA3-BBB5-6ABC993F71AD}" type="presParOf" srcId="{9BBF9A89-38BE-4C17-8EA0-55F80DF82657}" destId="{4EE36AAB-45C1-444B-B24F-3807C974E1A1}" srcOrd="3" destOrd="0" presId="urn:microsoft.com/office/officeart/2018/2/layout/IconLabelDescriptionList"/>
    <dgm:cxn modelId="{C7B1BBCC-9199-4B26-9532-05E69C5F4499}" type="presParOf" srcId="{9BBF9A89-38BE-4C17-8EA0-55F80DF82657}" destId="{44A448FC-FB54-4A8A-BDBF-B5F41F21DDCC}" srcOrd="4" destOrd="0" presId="urn:microsoft.com/office/officeart/2018/2/layout/IconLabelDescriptionList"/>
    <dgm:cxn modelId="{4291F00B-3FF8-4D68-8223-AC535D0B3753}" type="presParOf" srcId="{D33B1942-612C-422D-A226-9885F2B49BB3}" destId="{6EB66A3A-7C09-4C6E-91F7-76AD5803CC94}" srcOrd="1" destOrd="0" presId="urn:microsoft.com/office/officeart/2018/2/layout/IconLabelDescriptionList"/>
    <dgm:cxn modelId="{75DA4641-A4FE-4F8F-85BC-3D1C148456A3}" type="presParOf" srcId="{D33B1942-612C-422D-A226-9885F2B49BB3}" destId="{16333E6F-2F55-43FB-A76A-66AED2553A7B}" srcOrd="2" destOrd="0" presId="urn:microsoft.com/office/officeart/2018/2/layout/IconLabelDescriptionList"/>
    <dgm:cxn modelId="{F738E737-1BD9-490C-93EB-CC488E963E6F}" type="presParOf" srcId="{16333E6F-2F55-43FB-A76A-66AED2553A7B}" destId="{4B6066DD-FC0E-432E-88B5-5C895DB264E2}" srcOrd="0" destOrd="0" presId="urn:microsoft.com/office/officeart/2018/2/layout/IconLabelDescriptionList"/>
    <dgm:cxn modelId="{63C0701B-9BF5-4514-9C2F-777369A192C1}" type="presParOf" srcId="{16333E6F-2F55-43FB-A76A-66AED2553A7B}" destId="{6C76CABB-7668-40CB-A7B0-4A59E63C01DB}" srcOrd="1" destOrd="0" presId="urn:microsoft.com/office/officeart/2018/2/layout/IconLabelDescriptionList"/>
    <dgm:cxn modelId="{B880FDD0-8291-4E67-A363-0F874C063680}" type="presParOf" srcId="{16333E6F-2F55-43FB-A76A-66AED2553A7B}" destId="{12F92C5F-B7B6-4A9E-BEF2-406E62D1D440}" srcOrd="2" destOrd="0" presId="urn:microsoft.com/office/officeart/2018/2/layout/IconLabelDescriptionList"/>
    <dgm:cxn modelId="{A3DE1B8A-5C9A-470B-919A-10C92A1080F1}" type="presParOf" srcId="{16333E6F-2F55-43FB-A76A-66AED2553A7B}" destId="{327C79B3-E649-438E-A6F5-35C7632A4E74}" srcOrd="3" destOrd="0" presId="urn:microsoft.com/office/officeart/2018/2/layout/IconLabelDescriptionList"/>
    <dgm:cxn modelId="{6D97512B-8529-4E2A-BF73-C34263331C79}" type="presParOf" srcId="{16333E6F-2F55-43FB-A76A-66AED2553A7B}" destId="{F34294AA-3A86-4F7C-A933-76B9D8D94075}" srcOrd="4" destOrd="0" presId="urn:microsoft.com/office/officeart/2018/2/layout/IconLabelDescriptionList"/>
    <dgm:cxn modelId="{C29CE8C6-B7B4-48B1-B772-23C624C149F1}" type="presParOf" srcId="{D33B1942-612C-422D-A226-9885F2B49BB3}" destId="{51CE3FD9-E1AC-488B-9EEF-AFCA9B9B1E1F}" srcOrd="3" destOrd="0" presId="urn:microsoft.com/office/officeart/2018/2/layout/IconLabelDescriptionList"/>
    <dgm:cxn modelId="{BD4CF15E-71EE-4395-9E1E-1C7EED2F9E85}" type="presParOf" srcId="{D33B1942-612C-422D-A226-9885F2B49BB3}" destId="{A11D593A-4430-43D3-9DFF-594D863D0122}" srcOrd="4" destOrd="0" presId="urn:microsoft.com/office/officeart/2018/2/layout/IconLabelDescriptionList"/>
    <dgm:cxn modelId="{E6250DAC-8115-4C72-B4D7-457202204182}" type="presParOf" srcId="{A11D593A-4430-43D3-9DFF-594D863D0122}" destId="{0D8760BB-876F-42C6-BB46-CBDA4CE676A9}" srcOrd="0" destOrd="0" presId="urn:microsoft.com/office/officeart/2018/2/layout/IconLabelDescriptionList"/>
    <dgm:cxn modelId="{A5806A8B-238C-4433-8843-9EC857E361DD}" type="presParOf" srcId="{A11D593A-4430-43D3-9DFF-594D863D0122}" destId="{88A73595-5956-4958-99C8-FD4A05D996EE}" srcOrd="1" destOrd="0" presId="urn:microsoft.com/office/officeart/2018/2/layout/IconLabelDescriptionList"/>
    <dgm:cxn modelId="{8F4D191C-652D-41B5-B0EE-25E9DD70C4C4}" type="presParOf" srcId="{A11D593A-4430-43D3-9DFF-594D863D0122}" destId="{F8441020-188F-4D24-9E50-DF633A79C976}" srcOrd="2" destOrd="0" presId="urn:microsoft.com/office/officeart/2018/2/layout/IconLabelDescriptionList"/>
    <dgm:cxn modelId="{1F0646B8-A0AB-4A83-97B2-C1855DF051ED}" type="presParOf" srcId="{A11D593A-4430-43D3-9DFF-594D863D0122}" destId="{1A8B3913-F873-4023-A63C-BE1625CE6251}" srcOrd="3" destOrd="0" presId="urn:microsoft.com/office/officeart/2018/2/layout/IconLabelDescriptionList"/>
    <dgm:cxn modelId="{5A4EB2F4-BF65-4421-A62B-A5F767CC1044}" type="presParOf" srcId="{A11D593A-4430-43D3-9DFF-594D863D0122}" destId="{E399B505-C032-4408-A971-570B238EC774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1DFA50-25ED-47CB-B6D8-EB48BE599CF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3BE5F30-BCCC-49C1-A3B5-91F3F33F5AED}">
      <dgm:prSet/>
      <dgm:spPr/>
      <dgm:t>
        <a:bodyPr/>
        <a:lstStyle/>
        <a:p>
          <a:r>
            <a:rPr lang="en-US"/>
            <a:t>Sample was 100% Caucasian and 75% male</a:t>
          </a:r>
        </a:p>
      </dgm:t>
    </dgm:pt>
    <dgm:pt modelId="{B997D85A-B563-4DDE-B413-80CC453792DA}" type="parTrans" cxnId="{2C0E72BF-61EC-4043-803F-1BF3CA17889E}">
      <dgm:prSet/>
      <dgm:spPr/>
      <dgm:t>
        <a:bodyPr/>
        <a:lstStyle/>
        <a:p>
          <a:endParaRPr lang="en-US"/>
        </a:p>
      </dgm:t>
    </dgm:pt>
    <dgm:pt modelId="{CA528019-6177-49B1-9E10-E2A34495E65B}" type="sibTrans" cxnId="{2C0E72BF-61EC-4043-803F-1BF3CA17889E}">
      <dgm:prSet/>
      <dgm:spPr/>
      <dgm:t>
        <a:bodyPr/>
        <a:lstStyle/>
        <a:p>
          <a:endParaRPr lang="en-US"/>
        </a:p>
      </dgm:t>
    </dgm:pt>
    <dgm:pt modelId="{D4138A24-8C2A-40EE-A723-5BCCCED49D60}">
      <dgm:prSet/>
      <dgm:spPr/>
      <dgm:t>
        <a:bodyPr/>
        <a:lstStyle/>
        <a:p>
          <a:r>
            <a:rPr lang="en-US"/>
            <a:t>Age ranged from 21 to 81 years old (M=39.9, SD=9.5</a:t>
          </a:r>
        </a:p>
      </dgm:t>
    </dgm:pt>
    <dgm:pt modelId="{87F7D899-2C7C-4F2B-87E2-390CF8ECC898}" type="parTrans" cxnId="{23B9EEA4-A85E-489C-B07A-A042680F10C1}">
      <dgm:prSet/>
      <dgm:spPr/>
      <dgm:t>
        <a:bodyPr/>
        <a:lstStyle/>
        <a:p>
          <a:endParaRPr lang="en-US"/>
        </a:p>
      </dgm:t>
    </dgm:pt>
    <dgm:pt modelId="{A146DFB2-DEB9-4E6E-B409-E9157E4DC07D}" type="sibTrans" cxnId="{23B9EEA4-A85E-489C-B07A-A042680F10C1}">
      <dgm:prSet/>
      <dgm:spPr/>
      <dgm:t>
        <a:bodyPr/>
        <a:lstStyle/>
        <a:p>
          <a:endParaRPr lang="en-US"/>
        </a:p>
      </dgm:t>
    </dgm:pt>
    <dgm:pt modelId="{F478F7C6-FB81-4CFD-BA34-DE408B95E76D}">
      <dgm:prSet/>
      <dgm:spPr/>
      <dgm:t>
        <a:bodyPr/>
        <a:lstStyle/>
        <a:p>
          <a:r>
            <a:rPr lang="en-US"/>
            <a:t>Number of office treatment visits ranged from 1 to 80 (M=23.6, SD=22</a:t>
          </a:r>
        </a:p>
      </dgm:t>
    </dgm:pt>
    <dgm:pt modelId="{6748A96B-A21E-44BB-8B3F-117740EFC761}" type="parTrans" cxnId="{95CCD66B-365A-4B05-A26A-BED133180927}">
      <dgm:prSet/>
      <dgm:spPr/>
      <dgm:t>
        <a:bodyPr/>
        <a:lstStyle/>
        <a:p>
          <a:endParaRPr lang="en-US"/>
        </a:p>
      </dgm:t>
    </dgm:pt>
    <dgm:pt modelId="{A8655E43-EB9B-4B60-81A3-AF9B7CED67CE}" type="sibTrans" cxnId="{95CCD66B-365A-4B05-A26A-BED133180927}">
      <dgm:prSet/>
      <dgm:spPr/>
      <dgm:t>
        <a:bodyPr/>
        <a:lstStyle/>
        <a:p>
          <a:endParaRPr lang="en-US"/>
        </a:p>
      </dgm:t>
    </dgm:pt>
    <dgm:pt modelId="{8316A401-0D9C-4517-8674-52365A6D2D19}">
      <dgm:prSet/>
      <dgm:spPr/>
      <dgm:t>
        <a:bodyPr/>
        <a:lstStyle/>
        <a:p>
          <a:r>
            <a:rPr lang="en-US"/>
            <a:t>Majority (91%) of patients were prescribed Suboxone (8mg), 7% were prescribed Bunavail (4.2/0.7mg), and 2% were prescribed Zubsolv (5.7/0.7mg)</a:t>
          </a:r>
        </a:p>
      </dgm:t>
    </dgm:pt>
    <dgm:pt modelId="{F8DC1B22-7B6E-4B58-941D-FC49522EFE8C}" type="parTrans" cxnId="{0FDC240B-6788-4325-BAA5-6B85CED57248}">
      <dgm:prSet/>
      <dgm:spPr/>
      <dgm:t>
        <a:bodyPr/>
        <a:lstStyle/>
        <a:p>
          <a:endParaRPr lang="en-US"/>
        </a:p>
      </dgm:t>
    </dgm:pt>
    <dgm:pt modelId="{0FA19C63-8FAD-4637-A50E-41A125E773F7}" type="sibTrans" cxnId="{0FDC240B-6788-4325-BAA5-6B85CED57248}">
      <dgm:prSet/>
      <dgm:spPr/>
      <dgm:t>
        <a:bodyPr/>
        <a:lstStyle/>
        <a:p>
          <a:endParaRPr lang="en-US"/>
        </a:p>
      </dgm:t>
    </dgm:pt>
    <dgm:pt modelId="{BCD73F1C-9BD4-407F-8EED-60844C6CED4C}">
      <dgm:prSet/>
      <dgm:spPr/>
      <dgm:t>
        <a:bodyPr/>
        <a:lstStyle/>
        <a:p>
          <a:r>
            <a:rPr lang="en-US"/>
            <a:t>Mean ACE score was 3.5 (SD=2.9)</a:t>
          </a:r>
        </a:p>
      </dgm:t>
    </dgm:pt>
    <dgm:pt modelId="{F11F84FA-51D3-46F5-B8F6-8D4EF6E2A03D}" type="parTrans" cxnId="{C39E3B9A-25B1-4E6F-B00A-C6544C8D42F3}">
      <dgm:prSet/>
      <dgm:spPr/>
      <dgm:t>
        <a:bodyPr/>
        <a:lstStyle/>
        <a:p>
          <a:endParaRPr lang="en-US"/>
        </a:p>
      </dgm:t>
    </dgm:pt>
    <dgm:pt modelId="{CF043419-8D7F-4F42-ACA4-AECFBB6CF547}" type="sibTrans" cxnId="{C39E3B9A-25B1-4E6F-B00A-C6544C8D42F3}">
      <dgm:prSet/>
      <dgm:spPr/>
      <dgm:t>
        <a:bodyPr/>
        <a:lstStyle/>
        <a:p>
          <a:endParaRPr lang="en-US"/>
        </a:p>
      </dgm:t>
    </dgm:pt>
    <dgm:pt modelId="{0A1521FD-5886-4411-934D-E79DADF83B61}">
      <dgm:prSet/>
      <dgm:spPr/>
      <dgm:t>
        <a:bodyPr/>
        <a:lstStyle/>
        <a:p>
          <a:r>
            <a:rPr lang="en-US"/>
            <a:t>18% of participants reported no ACE</a:t>
          </a:r>
        </a:p>
      </dgm:t>
    </dgm:pt>
    <dgm:pt modelId="{EAFC8357-E5A1-4B5D-8A5A-BC99E851E2B4}" type="parTrans" cxnId="{BF3902AE-080F-40DC-B5A6-CA0A1E065B91}">
      <dgm:prSet/>
      <dgm:spPr/>
      <dgm:t>
        <a:bodyPr/>
        <a:lstStyle/>
        <a:p>
          <a:endParaRPr lang="en-US"/>
        </a:p>
      </dgm:t>
    </dgm:pt>
    <dgm:pt modelId="{E7849E2C-B654-4560-856E-FF76DA7A4A08}" type="sibTrans" cxnId="{BF3902AE-080F-40DC-B5A6-CA0A1E065B91}">
      <dgm:prSet/>
      <dgm:spPr/>
      <dgm:t>
        <a:bodyPr/>
        <a:lstStyle/>
        <a:p>
          <a:endParaRPr lang="en-US"/>
        </a:p>
      </dgm:t>
    </dgm:pt>
    <dgm:pt modelId="{5CDCF052-4197-4B72-8320-969D3BA95376}">
      <dgm:prSet/>
      <dgm:spPr/>
      <dgm:t>
        <a:bodyPr/>
        <a:lstStyle/>
        <a:p>
          <a:r>
            <a:rPr lang="en-US"/>
            <a:t>46% reported four or more </a:t>
          </a:r>
        </a:p>
      </dgm:t>
    </dgm:pt>
    <dgm:pt modelId="{18195AF7-C242-4A50-B41A-F2B7C6F3A58C}" type="parTrans" cxnId="{4EB4ACCA-B001-47EA-A8D0-741F5AB530EB}">
      <dgm:prSet/>
      <dgm:spPr/>
      <dgm:t>
        <a:bodyPr/>
        <a:lstStyle/>
        <a:p>
          <a:endParaRPr lang="en-US"/>
        </a:p>
      </dgm:t>
    </dgm:pt>
    <dgm:pt modelId="{67A08F30-8B50-40AE-BB22-FC2A7A2746A6}" type="sibTrans" cxnId="{4EB4ACCA-B001-47EA-A8D0-741F5AB530EB}">
      <dgm:prSet/>
      <dgm:spPr/>
      <dgm:t>
        <a:bodyPr/>
        <a:lstStyle/>
        <a:p>
          <a:endParaRPr lang="en-US"/>
        </a:p>
      </dgm:t>
    </dgm:pt>
    <dgm:pt modelId="{C4BACF8E-EE15-4001-8429-99D9EE8BA2CF}">
      <dgm:prSet/>
      <dgm:spPr/>
      <dgm:t>
        <a:bodyPr/>
        <a:lstStyle/>
        <a:p>
          <a:r>
            <a:rPr lang="en-US"/>
            <a:t>Most commonly reported ACE included parent separation/divorce (59%), alcohol abuse by adult in the household (53%), verbal abuse (45%), and emotional neglect (40%)</a:t>
          </a:r>
        </a:p>
      </dgm:t>
    </dgm:pt>
    <dgm:pt modelId="{33A1CA99-DDAF-4409-88AA-113594E8DB82}" type="parTrans" cxnId="{EE508BC9-3DFB-4DA8-AA02-6A68D419E0DF}">
      <dgm:prSet/>
      <dgm:spPr/>
      <dgm:t>
        <a:bodyPr/>
        <a:lstStyle/>
        <a:p>
          <a:endParaRPr lang="en-US"/>
        </a:p>
      </dgm:t>
    </dgm:pt>
    <dgm:pt modelId="{79F501BB-1DC6-4D21-83C9-6C428DBD6908}" type="sibTrans" cxnId="{EE508BC9-3DFB-4DA8-AA02-6A68D419E0DF}">
      <dgm:prSet/>
      <dgm:spPr/>
      <dgm:t>
        <a:bodyPr/>
        <a:lstStyle/>
        <a:p>
          <a:endParaRPr lang="en-US"/>
        </a:p>
      </dgm:t>
    </dgm:pt>
    <dgm:pt modelId="{FB3BBDBD-07E4-4875-8F53-B7E5F2276F0D}" type="pres">
      <dgm:prSet presAssocID="{3B1DFA50-25ED-47CB-B6D8-EB48BE599CF8}" presName="linear" presStyleCnt="0">
        <dgm:presLayoutVars>
          <dgm:animLvl val="lvl"/>
          <dgm:resizeHandles val="exact"/>
        </dgm:presLayoutVars>
      </dgm:prSet>
      <dgm:spPr/>
    </dgm:pt>
    <dgm:pt modelId="{8323F0BA-9218-4497-A058-D9D9E616333B}" type="pres">
      <dgm:prSet presAssocID="{73BE5F30-BCCC-49C1-A3B5-91F3F33F5AE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C131CC9-C6EE-4F0E-8075-06167DFEBDC6}" type="pres">
      <dgm:prSet presAssocID="{CA528019-6177-49B1-9E10-E2A34495E65B}" presName="spacer" presStyleCnt="0"/>
      <dgm:spPr/>
    </dgm:pt>
    <dgm:pt modelId="{5731CB01-18CD-4F75-86E5-7DE9E4676B87}" type="pres">
      <dgm:prSet presAssocID="{D4138A24-8C2A-40EE-A723-5BCCCED49D6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A487BC1-6769-4CED-A00C-09E1A83B6F73}" type="pres">
      <dgm:prSet presAssocID="{A146DFB2-DEB9-4E6E-B409-E9157E4DC07D}" presName="spacer" presStyleCnt="0"/>
      <dgm:spPr/>
    </dgm:pt>
    <dgm:pt modelId="{18EBF394-0B3B-4C2D-AB13-379F2AB01AE4}" type="pres">
      <dgm:prSet presAssocID="{F478F7C6-FB81-4CFD-BA34-DE408B95E76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74CBDA3-5ADF-4676-82A5-05720DB0325D}" type="pres">
      <dgm:prSet presAssocID="{A8655E43-EB9B-4B60-81A3-AF9B7CED67CE}" presName="spacer" presStyleCnt="0"/>
      <dgm:spPr/>
    </dgm:pt>
    <dgm:pt modelId="{16C9C37E-1FFE-4294-82FB-8816E736B78D}" type="pres">
      <dgm:prSet presAssocID="{8316A401-0D9C-4517-8674-52365A6D2D1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4FECF6F-AB26-4D47-BABF-2C54E251A606}" type="pres">
      <dgm:prSet presAssocID="{0FA19C63-8FAD-4637-A50E-41A125E773F7}" presName="spacer" presStyleCnt="0"/>
      <dgm:spPr/>
    </dgm:pt>
    <dgm:pt modelId="{42B35B1B-70D6-4667-82E4-C4CEFC72C2E1}" type="pres">
      <dgm:prSet presAssocID="{BCD73F1C-9BD4-407F-8EED-60844C6CED4C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4D3E8F74-FF59-4D7E-AD16-071343BAF06C}" type="pres">
      <dgm:prSet presAssocID="{BCD73F1C-9BD4-407F-8EED-60844C6CED4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FDC240B-6788-4325-BAA5-6B85CED57248}" srcId="{3B1DFA50-25ED-47CB-B6D8-EB48BE599CF8}" destId="{8316A401-0D9C-4517-8674-52365A6D2D19}" srcOrd="3" destOrd="0" parTransId="{F8DC1B22-7B6E-4B58-941D-FC49522EFE8C}" sibTransId="{0FA19C63-8FAD-4637-A50E-41A125E773F7}"/>
    <dgm:cxn modelId="{64B92C18-6A12-43C6-B37D-4B27721AF443}" type="presOf" srcId="{8316A401-0D9C-4517-8674-52365A6D2D19}" destId="{16C9C37E-1FFE-4294-82FB-8816E736B78D}" srcOrd="0" destOrd="0" presId="urn:microsoft.com/office/officeart/2005/8/layout/vList2"/>
    <dgm:cxn modelId="{9C1B2227-2569-4511-89F2-067A1ED76392}" type="presOf" srcId="{BCD73F1C-9BD4-407F-8EED-60844C6CED4C}" destId="{42B35B1B-70D6-4667-82E4-C4CEFC72C2E1}" srcOrd="0" destOrd="0" presId="urn:microsoft.com/office/officeart/2005/8/layout/vList2"/>
    <dgm:cxn modelId="{B3E16E35-D434-480A-8C01-03FC53F4ADF9}" type="presOf" srcId="{5CDCF052-4197-4B72-8320-969D3BA95376}" destId="{4D3E8F74-FF59-4D7E-AD16-071343BAF06C}" srcOrd="0" destOrd="1" presId="urn:microsoft.com/office/officeart/2005/8/layout/vList2"/>
    <dgm:cxn modelId="{48519060-8A13-465A-AC37-57672CBFCE31}" type="presOf" srcId="{F478F7C6-FB81-4CFD-BA34-DE408B95E76D}" destId="{18EBF394-0B3B-4C2D-AB13-379F2AB01AE4}" srcOrd="0" destOrd="0" presId="urn:microsoft.com/office/officeart/2005/8/layout/vList2"/>
    <dgm:cxn modelId="{95CCD66B-365A-4B05-A26A-BED133180927}" srcId="{3B1DFA50-25ED-47CB-B6D8-EB48BE599CF8}" destId="{F478F7C6-FB81-4CFD-BA34-DE408B95E76D}" srcOrd="2" destOrd="0" parTransId="{6748A96B-A21E-44BB-8B3F-117740EFC761}" sibTransId="{A8655E43-EB9B-4B60-81A3-AF9B7CED67CE}"/>
    <dgm:cxn modelId="{C39E3B9A-25B1-4E6F-B00A-C6544C8D42F3}" srcId="{3B1DFA50-25ED-47CB-B6D8-EB48BE599CF8}" destId="{BCD73F1C-9BD4-407F-8EED-60844C6CED4C}" srcOrd="4" destOrd="0" parTransId="{F11F84FA-51D3-46F5-B8F6-8D4EF6E2A03D}" sibTransId="{CF043419-8D7F-4F42-ACA4-AECFBB6CF547}"/>
    <dgm:cxn modelId="{EF35A49B-CEB6-436E-895F-0D39413EED5E}" type="presOf" srcId="{D4138A24-8C2A-40EE-A723-5BCCCED49D60}" destId="{5731CB01-18CD-4F75-86E5-7DE9E4676B87}" srcOrd="0" destOrd="0" presId="urn:microsoft.com/office/officeart/2005/8/layout/vList2"/>
    <dgm:cxn modelId="{075965A2-1901-419C-B9E9-D30463FDDF5E}" type="presOf" srcId="{0A1521FD-5886-4411-934D-E79DADF83B61}" destId="{4D3E8F74-FF59-4D7E-AD16-071343BAF06C}" srcOrd="0" destOrd="0" presId="urn:microsoft.com/office/officeart/2005/8/layout/vList2"/>
    <dgm:cxn modelId="{23B9EEA4-A85E-489C-B07A-A042680F10C1}" srcId="{3B1DFA50-25ED-47CB-B6D8-EB48BE599CF8}" destId="{D4138A24-8C2A-40EE-A723-5BCCCED49D60}" srcOrd="1" destOrd="0" parTransId="{87F7D899-2C7C-4F2B-87E2-390CF8ECC898}" sibTransId="{A146DFB2-DEB9-4E6E-B409-E9157E4DC07D}"/>
    <dgm:cxn modelId="{BF3902AE-080F-40DC-B5A6-CA0A1E065B91}" srcId="{BCD73F1C-9BD4-407F-8EED-60844C6CED4C}" destId="{0A1521FD-5886-4411-934D-E79DADF83B61}" srcOrd="0" destOrd="0" parTransId="{EAFC8357-E5A1-4B5D-8A5A-BC99E851E2B4}" sibTransId="{E7849E2C-B654-4560-856E-FF76DA7A4A08}"/>
    <dgm:cxn modelId="{2C0E72BF-61EC-4043-803F-1BF3CA17889E}" srcId="{3B1DFA50-25ED-47CB-B6D8-EB48BE599CF8}" destId="{73BE5F30-BCCC-49C1-A3B5-91F3F33F5AED}" srcOrd="0" destOrd="0" parTransId="{B997D85A-B563-4DDE-B413-80CC453792DA}" sibTransId="{CA528019-6177-49B1-9E10-E2A34495E65B}"/>
    <dgm:cxn modelId="{EE508BC9-3DFB-4DA8-AA02-6A68D419E0DF}" srcId="{5CDCF052-4197-4B72-8320-969D3BA95376}" destId="{C4BACF8E-EE15-4001-8429-99D9EE8BA2CF}" srcOrd="0" destOrd="0" parTransId="{33A1CA99-DDAF-4409-88AA-113594E8DB82}" sibTransId="{79F501BB-1DC6-4D21-83C9-6C428DBD6908}"/>
    <dgm:cxn modelId="{4EB4ACCA-B001-47EA-A8D0-741F5AB530EB}" srcId="{BCD73F1C-9BD4-407F-8EED-60844C6CED4C}" destId="{5CDCF052-4197-4B72-8320-969D3BA95376}" srcOrd="1" destOrd="0" parTransId="{18195AF7-C242-4A50-B41A-F2B7C6F3A58C}" sibTransId="{67A08F30-8B50-40AE-BB22-FC2A7A2746A6}"/>
    <dgm:cxn modelId="{C270F7D3-A405-475A-9A8E-39E449D55B05}" type="presOf" srcId="{C4BACF8E-EE15-4001-8429-99D9EE8BA2CF}" destId="{4D3E8F74-FF59-4D7E-AD16-071343BAF06C}" srcOrd="0" destOrd="2" presId="urn:microsoft.com/office/officeart/2005/8/layout/vList2"/>
    <dgm:cxn modelId="{B18CBBE4-D292-4B1E-AC3B-9AD0ACF96081}" type="presOf" srcId="{3B1DFA50-25ED-47CB-B6D8-EB48BE599CF8}" destId="{FB3BBDBD-07E4-4875-8F53-B7E5F2276F0D}" srcOrd="0" destOrd="0" presId="urn:microsoft.com/office/officeart/2005/8/layout/vList2"/>
    <dgm:cxn modelId="{D39A89F1-A07A-4793-9073-6CE5BC58DDCE}" type="presOf" srcId="{73BE5F30-BCCC-49C1-A3B5-91F3F33F5AED}" destId="{8323F0BA-9218-4497-A058-D9D9E616333B}" srcOrd="0" destOrd="0" presId="urn:microsoft.com/office/officeart/2005/8/layout/vList2"/>
    <dgm:cxn modelId="{3186B5FF-5B81-4521-A49F-DCFEDFFFCEFE}" type="presParOf" srcId="{FB3BBDBD-07E4-4875-8F53-B7E5F2276F0D}" destId="{8323F0BA-9218-4497-A058-D9D9E616333B}" srcOrd="0" destOrd="0" presId="urn:microsoft.com/office/officeart/2005/8/layout/vList2"/>
    <dgm:cxn modelId="{CD76F8EF-BC6B-4482-AE3A-89C1F4583C45}" type="presParOf" srcId="{FB3BBDBD-07E4-4875-8F53-B7E5F2276F0D}" destId="{3C131CC9-C6EE-4F0E-8075-06167DFEBDC6}" srcOrd="1" destOrd="0" presId="urn:microsoft.com/office/officeart/2005/8/layout/vList2"/>
    <dgm:cxn modelId="{E89EFA2F-174A-4BED-A9AF-991455173A18}" type="presParOf" srcId="{FB3BBDBD-07E4-4875-8F53-B7E5F2276F0D}" destId="{5731CB01-18CD-4F75-86E5-7DE9E4676B87}" srcOrd="2" destOrd="0" presId="urn:microsoft.com/office/officeart/2005/8/layout/vList2"/>
    <dgm:cxn modelId="{01DD903A-5147-4408-98D6-0E8733C93D6D}" type="presParOf" srcId="{FB3BBDBD-07E4-4875-8F53-B7E5F2276F0D}" destId="{4A487BC1-6769-4CED-A00C-09E1A83B6F73}" srcOrd="3" destOrd="0" presId="urn:microsoft.com/office/officeart/2005/8/layout/vList2"/>
    <dgm:cxn modelId="{A1DCA515-6C58-43A8-814F-E1C717265B94}" type="presParOf" srcId="{FB3BBDBD-07E4-4875-8F53-B7E5F2276F0D}" destId="{18EBF394-0B3B-4C2D-AB13-379F2AB01AE4}" srcOrd="4" destOrd="0" presId="urn:microsoft.com/office/officeart/2005/8/layout/vList2"/>
    <dgm:cxn modelId="{394DDD3D-17B0-41D0-BC19-CEF92105100F}" type="presParOf" srcId="{FB3BBDBD-07E4-4875-8F53-B7E5F2276F0D}" destId="{974CBDA3-5ADF-4676-82A5-05720DB0325D}" srcOrd="5" destOrd="0" presId="urn:microsoft.com/office/officeart/2005/8/layout/vList2"/>
    <dgm:cxn modelId="{835CBED4-06D1-4D17-8E8E-85DA7E99176D}" type="presParOf" srcId="{FB3BBDBD-07E4-4875-8F53-B7E5F2276F0D}" destId="{16C9C37E-1FFE-4294-82FB-8816E736B78D}" srcOrd="6" destOrd="0" presId="urn:microsoft.com/office/officeart/2005/8/layout/vList2"/>
    <dgm:cxn modelId="{989FEC19-9F63-4643-A414-90C4F72C1B6B}" type="presParOf" srcId="{FB3BBDBD-07E4-4875-8F53-B7E5F2276F0D}" destId="{64FECF6F-AB26-4D47-BABF-2C54E251A606}" srcOrd="7" destOrd="0" presId="urn:microsoft.com/office/officeart/2005/8/layout/vList2"/>
    <dgm:cxn modelId="{E63BAE8B-5FD1-4CBF-A278-AE88EEB1DF7A}" type="presParOf" srcId="{FB3BBDBD-07E4-4875-8F53-B7E5F2276F0D}" destId="{42B35B1B-70D6-4667-82E4-C4CEFC72C2E1}" srcOrd="8" destOrd="0" presId="urn:microsoft.com/office/officeart/2005/8/layout/vList2"/>
    <dgm:cxn modelId="{043D0857-1BF4-4822-A5B4-AE0160A7AF9F}" type="presParOf" srcId="{FB3BBDBD-07E4-4875-8F53-B7E5F2276F0D}" destId="{4D3E8F74-FF59-4D7E-AD16-071343BAF06C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44104-8F80-489E-8F32-90EF4D36B8A5}">
      <dsp:nvSpPr>
        <dsp:cNvPr id="0" name=""/>
        <dsp:cNvSpPr/>
      </dsp:nvSpPr>
      <dsp:spPr>
        <a:xfrm>
          <a:off x="3178" y="40189"/>
          <a:ext cx="1151718" cy="11517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FCE522-6D24-4D0A-813B-6AE1D083E13F}">
      <dsp:nvSpPr>
        <dsp:cNvPr id="0" name=""/>
        <dsp:cNvSpPr/>
      </dsp:nvSpPr>
      <dsp:spPr>
        <a:xfrm>
          <a:off x="3178" y="1346625"/>
          <a:ext cx="3290624" cy="930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Study was reviewed and approved by the University of Tennessee Health Science Center Institutional Review Board (IRB)</a:t>
          </a:r>
        </a:p>
      </dsp:txBody>
      <dsp:txXfrm>
        <a:off x="3178" y="1346625"/>
        <a:ext cx="3290624" cy="930914"/>
      </dsp:txXfrm>
    </dsp:sp>
    <dsp:sp modelId="{44A448FC-FB54-4A8A-BDBF-B5F41F21DDCC}">
      <dsp:nvSpPr>
        <dsp:cNvPr id="0" name=""/>
        <dsp:cNvSpPr/>
      </dsp:nvSpPr>
      <dsp:spPr>
        <a:xfrm>
          <a:off x="3178" y="2349501"/>
          <a:ext cx="3290624" cy="1288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6066DD-FC0E-432E-88B5-5C895DB264E2}">
      <dsp:nvSpPr>
        <dsp:cNvPr id="0" name=""/>
        <dsp:cNvSpPr/>
      </dsp:nvSpPr>
      <dsp:spPr>
        <a:xfrm>
          <a:off x="3869662" y="40189"/>
          <a:ext cx="1151718" cy="11517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92C5F-B7B6-4A9E-BEF2-406E62D1D440}">
      <dsp:nvSpPr>
        <dsp:cNvPr id="0" name=""/>
        <dsp:cNvSpPr/>
      </dsp:nvSpPr>
      <dsp:spPr>
        <a:xfrm>
          <a:off x="3869662" y="1346625"/>
          <a:ext cx="3290624" cy="930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Data were abstracted from medical charts of patients (N=87) enrolled in buprenorphine-naloxone treatment from 2011 to 2017 at a rural clinic in the southeastern US</a:t>
          </a:r>
        </a:p>
      </dsp:txBody>
      <dsp:txXfrm>
        <a:off x="3869662" y="1346625"/>
        <a:ext cx="3290624" cy="930914"/>
      </dsp:txXfrm>
    </dsp:sp>
    <dsp:sp modelId="{F34294AA-3A86-4F7C-A933-76B9D8D94075}">
      <dsp:nvSpPr>
        <dsp:cNvPr id="0" name=""/>
        <dsp:cNvSpPr/>
      </dsp:nvSpPr>
      <dsp:spPr>
        <a:xfrm>
          <a:off x="3869662" y="2349501"/>
          <a:ext cx="3290624" cy="1288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Charts included Adverse Childhood Experiences (ACE), number of visits attended, buprenorphine-naloxone prescription data, self-reported opioid use, urine screen results, and prescription drug monitoring database results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Given that patients had multiple office visits, all available visit records (N=2,052) were extracted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Treatment duration ranged from 1 month to 7 years and 10 months</a:t>
          </a:r>
        </a:p>
      </dsp:txBody>
      <dsp:txXfrm>
        <a:off x="3869662" y="2349501"/>
        <a:ext cx="3290624" cy="1288547"/>
      </dsp:txXfrm>
    </dsp:sp>
    <dsp:sp modelId="{0D8760BB-876F-42C6-BB46-CBDA4CE676A9}">
      <dsp:nvSpPr>
        <dsp:cNvPr id="0" name=""/>
        <dsp:cNvSpPr/>
      </dsp:nvSpPr>
      <dsp:spPr>
        <a:xfrm>
          <a:off x="7736146" y="40189"/>
          <a:ext cx="1151718" cy="11517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441020-188F-4D24-9E50-DF633A79C976}">
      <dsp:nvSpPr>
        <dsp:cNvPr id="0" name=""/>
        <dsp:cNvSpPr/>
      </dsp:nvSpPr>
      <dsp:spPr>
        <a:xfrm>
          <a:off x="7736146" y="1346625"/>
          <a:ext cx="3290624" cy="930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The clinic was open two mornings per week, with group counseling provided first, followed by individual appointments with physicians</a:t>
          </a:r>
        </a:p>
      </dsp:txBody>
      <dsp:txXfrm>
        <a:off x="7736146" y="1346625"/>
        <a:ext cx="3290624" cy="930914"/>
      </dsp:txXfrm>
    </dsp:sp>
    <dsp:sp modelId="{E399B505-C032-4408-A971-570B238EC774}">
      <dsp:nvSpPr>
        <dsp:cNvPr id="0" name=""/>
        <dsp:cNvSpPr/>
      </dsp:nvSpPr>
      <dsp:spPr>
        <a:xfrm>
          <a:off x="7736146" y="2349501"/>
          <a:ext cx="3290624" cy="1288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3F0BA-9218-4497-A058-D9D9E616333B}">
      <dsp:nvSpPr>
        <dsp:cNvPr id="0" name=""/>
        <dsp:cNvSpPr/>
      </dsp:nvSpPr>
      <dsp:spPr>
        <a:xfrm>
          <a:off x="0" y="235898"/>
          <a:ext cx="7012370" cy="6464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Sample was 100% Caucasian and 75% male</a:t>
          </a:r>
        </a:p>
      </dsp:txBody>
      <dsp:txXfrm>
        <a:off x="31556" y="267454"/>
        <a:ext cx="6949258" cy="583313"/>
      </dsp:txXfrm>
    </dsp:sp>
    <dsp:sp modelId="{5731CB01-18CD-4F75-86E5-7DE9E4676B87}">
      <dsp:nvSpPr>
        <dsp:cNvPr id="0" name=""/>
        <dsp:cNvSpPr/>
      </dsp:nvSpPr>
      <dsp:spPr>
        <a:xfrm>
          <a:off x="0" y="931283"/>
          <a:ext cx="7012370" cy="646425"/>
        </a:xfrm>
        <a:prstGeom prst="roundRect">
          <a:avLst/>
        </a:prstGeom>
        <a:gradFill rotWithShape="0">
          <a:gsLst>
            <a:gs pos="0">
              <a:schemeClr val="accent2">
                <a:hueOff val="935724"/>
                <a:satOff val="1327"/>
                <a:lumOff val="4559"/>
                <a:alphaOff val="0"/>
                <a:tint val="98000"/>
                <a:lumMod val="110000"/>
              </a:schemeClr>
            </a:gs>
            <a:gs pos="84000">
              <a:schemeClr val="accent2">
                <a:hueOff val="935724"/>
                <a:satOff val="1327"/>
                <a:lumOff val="4559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Age ranged from 21 to 81 years old (M=39.9, SD=9.5</a:t>
          </a:r>
        </a:p>
      </dsp:txBody>
      <dsp:txXfrm>
        <a:off x="31556" y="962839"/>
        <a:ext cx="6949258" cy="583313"/>
      </dsp:txXfrm>
    </dsp:sp>
    <dsp:sp modelId="{18EBF394-0B3B-4C2D-AB13-379F2AB01AE4}">
      <dsp:nvSpPr>
        <dsp:cNvPr id="0" name=""/>
        <dsp:cNvSpPr/>
      </dsp:nvSpPr>
      <dsp:spPr>
        <a:xfrm>
          <a:off x="0" y="1626668"/>
          <a:ext cx="7012370" cy="646425"/>
        </a:xfrm>
        <a:prstGeom prst="roundRect">
          <a:avLst/>
        </a:prstGeom>
        <a:gradFill rotWithShape="0">
          <a:gsLst>
            <a:gs pos="0">
              <a:schemeClr val="accent2">
                <a:hueOff val="1871448"/>
                <a:satOff val="2654"/>
                <a:lumOff val="9118"/>
                <a:alphaOff val="0"/>
                <a:tint val="98000"/>
                <a:lumMod val="110000"/>
              </a:schemeClr>
            </a:gs>
            <a:gs pos="84000">
              <a:schemeClr val="accent2">
                <a:hueOff val="1871448"/>
                <a:satOff val="2654"/>
                <a:lumOff val="9118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Number of office treatment visits ranged from 1 to 80 (M=23.6, SD=22</a:t>
          </a:r>
        </a:p>
      </dsp:txBody>
      <dsp:txXfrm>
        <a:off x="31556" y="1658224"/>
        <a:ext cx="6949258" cy="583313"/>
      </dsp:txXfrm>
    </dsp:sp>
    <dsp:sp modelId="{16C9C37E-1FFE-4294-82FB-8816E736B78D}">
      <dsp:nvSpPr>
        <dsp:cNvPr id="0" name=""/>
        <dsp:cNvSpPr/>
      </dsp:nvSpPr>
      <dsp:spPr>
        <a:xfrm>
          <a:off x="0" y="2322053"/>
          <a:ext cx="7012370" cy="646425"/>
        </a:xfrm>
        <a:prstGeom prst="roundRect">
          <a:avLst/>
        </a:prstGeom>
        <a:gradFill rotWithShape="0">
          <a:gsLst>
            <a:gs pos="0">
              <a:schemeClr val="accent2">
                <a:hueOff val="2807173"/>
                <a:satOff val="3981"/>
                <a:lumOff val="13676"/>
                <a:alphaOff val="0"/>
                <a:tint val="98000"/>
                <a:lumMod val="110000"/>
              </a:schemeClr>
            </a:gs>
            <a:gs pos="84000">
              <a:schemeClr val="accent2">
                <a:hueOff val="2807173"/>
                <a:satOff val="3981"/>
                <a:lumOff val="13676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Majority (91%) of patients were prescribed Suboxone (8mg), 7% were prescribed Bunavail (4.2/0.7mg), and 2% were prescribed Zubsolv (5.7/0.7mg)</a:t>
          </a:r>
        </a:p>
      </dsp:txBody>
      <dsp:txXfrm>
        <a:off x="31556" y="2353609"/>
        <a:ext cx="6949258" cy="583313"/>
      </dsp:txXfrm>
    </dsp:sp>
    <dsp:sp modelId="{42B35B1B-70D6-4667-82E4-C4CEFC72C2E1}">
      <dsp:nvSpPr>
        <dsp:cNvPr id="0" name=""/>
        <dsp:cNvSpPr/>
      </dsp:nvSpPr>
      <dsp:spPr>
        <a:xfrm>
          <a:off x="0" y="3017437"/>
          <a:ext cx="7012370" cy="646425"/>
        </a:xfrm>
        <a:prstGeom prst="roundRect">
          <a:avLst/>
        </a:prstGeom>
        <a:gradFill rotWithShape="0">
          <a:gsLst>
            <a:gs pos="0">
              <a:schemeClr val="accent2">
                <a:hueOff val="3742897"/>
                <a:satOff val="5308"/>
                <a:lumOff val="18235"/>
                <a:alphaOff val="0"/>
                <a:tint val="98000"/>
                <a:lumMod val="110000"/>
              </a:schemeClr>
            </a:gs>
            <a:gs pos="84000">
              <a:schemeClr val="accent2">
                <a:hueOff val="3742897"/>
                <a:satOff val="5308"/>
                <a:lumOff val="18235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Mean ACE score was 3.5 (SD=2.9)</a:t>
          </a:r>
        </a:p>
      </dsp:txBody>
      <dsp:txXfrm>
        <a:off x="31556" y="3048993"/>
        <a:ext cx="6949258" cy="583313"/>
      </dsp:txXfrm>
    </dsp:sp>
    <dsp:sp modelId="{4D3E8F74-FF59-4D7E-AD16-071343BAF06C}">
      <dsp:nvSpPr>
        <dsp:cNvPr id="0" name=""/>
        <dsp:cNvSpPr/>
      </dsp:nvSpPr>
      <dsp:spPr>
        <a:xfrm>
          <a:off x="0" y="3663863"/>
          <a:ext cx="7012370" cy="809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64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18% of participants reported no ACE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46% reported four or more 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Most commonly reported ACE included parent separation/divorce (59%), alcohol abuse by adult in the household (53%), verbal abuse (45%), and emotional neglect (40%)</a:t>
          </a:r>
        </a:p>
      </dsp:txBody>
      <dsp:txXfrm>
        <a:off x="0" y="3663863"/>
        <a:ext cx="7012370" cy="809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636-4ED9-7B41-A0D9-B0CA5E7A0347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7148E-CF7E-7242-BA25-49B416041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89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AB3A824-1A51-4B26-AD58-A6D8E14F6C04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14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93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3FFE419-2371-464F-8239-3959401C3561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117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0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E5059C3-6A89-4494-99FF-5A4D6FFD50EB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92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15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181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42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495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7D525BB-DA17-4BA0-B3C8-3AC3ABC827E6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093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07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3895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violenceprevention/childabuseandneglect/acestudy/aboutace.html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16EF46C-6088-4EA0-98EF-A20BCF09A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bottle&#10;&#10;Description automatically generated">
            <a:extLst>
              <a:ext uri="{FF2B5EF4-FFF2-40B4-BE49-F238E27FC236}">
                <a16:creationId xmlns:a16="http://schemas.microsoft.com/office/drawing/2014/main" id="{D86854E7-ACEF-6A48-B914-BF1787BA07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8" r="9091" b="168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EB3C9E9-B079-4FB7-B61A-A243C12BF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EE557F1-3F95-4462-8122-987673D8AA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EDB2D38-6A36-438C-9448-E704F02AA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51C669C-EA8B-AF4E-B46E-940C97609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200" y="1252380"/>
            <a:ext cx="3412067" cy="29718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>
                <a:solidFill>
                  <a:schemeClr val="bg1"/>
                </a:solidFill>
              </a:rPr>
              <a:t>Adverse Childhood Experiences Predict Opioid Relapse During Treatment among Rural Adults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BC20D5-9433-9846-B930-F313C155635F}"/>
              </a:ext>
            </a:extLst>
          </p:cNvPr>
          <p:cNvSpPr txBox="1"/>
          <p:nvPr/>
        </p:nvSpPr>
        <p:spPr>
          <a:xfrm>
            <a:off x="584200" y="5115697"/>
            <a:ext cx="313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Dr. Dan </a:t>
            </a:r>
            <a:r>
              <a:rPr lang="en-US" dirty="0" err="1">
                <a:solidFill>
                  <a:schemeClr val="bg1"/>
                </a:solidFill>
              </a:rPr>
              <a:t>Sumrok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631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43C6F-F614-A84D-B27C-554CC4B46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ace as a risk factor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1E4B3-90E9-1D47-BDAD-7AAE726B6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797269"/>
            <a:ext cx="11029615" cy="4803228"/>
          </a:xfrm>
        </p:spPr>
        <p:txBody>
          <a:bodyPr>
            <a:normAutofit/>
          </a:bodyPr>
          <a:lstStyle/>
          <a:p>
            <a:r>
              <a:rPr lang="en-US" sz="3200" dirty="0"/>
              <a:t>GEE repeated measures model allowed us to include patients with different numbers of follow-up visits and make use of all available data while adjusting for number of visits for each patient</a:t>
            </a:r>
          </a:p>
          <a:p>
            <a:r>
              <a:rPr lang="en-US" sz="3200" dirty="0"/>
              <a:t>Results demonstrated that </a:t>
            </a:r>
            <a:r>
              <a:rPr lang="en-US" sz="3200" u="sng" dirty="0"/>
              <a:t>for every unit increase in ACE score, the odds of opioid relapse were 17% higher</a:t>
            </a:r>
            <a:endParaRPr lang="en-US" sz="3200" dirty="0"/>
          </a:p>
          <a:p>
            <a:pPr lvl="1"/>
            <a:r>
              <a:rPr lang="en-US" sz="3000" dirty="0"/>
              <a:t>(</a:t>
            </a:r>
            <a:r>
              <a:rPr lang="en-US" sz="2800" dirty="0"/>
              <a:t>OR=1.17, 95% CI: 1.05-1.30, p=.005)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80339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43C6F-F614-A84D-B27C-554CC4B46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benefit of staying in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1E4B3-90E9-1D47-BDAD-7AAE726B6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797269"/>
            <a:ext cx="11029615" cy="4277606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Odds of opioid relapse were 2</a:t>
            </a:r>
            <a:r>
              <a:rPr lang="en-US" sz="3200" u="sng" dirty="0"/>
              <a:t>% lower for every additional treatment visit </a:t>
            </a:r>
          </a:p>
          <a:p>
            <a:pPr lvl="1"/>
            <a:r>
              <a:rPr lang="en-US" sz="2800" dirty="0"/>
              <a:t>(OR=0.98, 95% CI: 0.97-0.99, p=.008)</a:t>
            </a:r>
          </a:p>
          <a:p>
            <a:r>
              <a:rPr lang="en-US" sz="3200" dirty="0"/>
              <a:t>Neither gender (OR=1.49, 95% CI: 0.68-3.28, p=.313) nor age (OR=0.99, 95% CI: 0.96-1.02, p=.697) were associated with opioid relapse</a:t>
            </a:r>
          </a:p>
          <a:p>
            <a:pPr lvl="1"/>
            <a:r>
              <a:rPr lang="en-US" sz="2800" dirty="0"/>
              <a:t>DFBETA statistics indicated that no observations (individuals with multiple relapses) influenced findings or were out of bounds of normal expectancy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58832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ADD25B-0A33-4EF2-90F4-431392693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DB6F31-1B9E-4237-84A3-0825BFDF4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B77F16-5B17-5C43-A682-11339E3F1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87" y="2806036"/>
            <a:ext cx="3409783" cy="1013800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Results: </a:t>
            </a:r>
            <a:br>
              <a:rPr lang="en-US" dirty="0"/>
            </a:br>
            <a:r>
              <a:rPr lang="en-US" dirty="0"/>
              <a:t>benefit of staying in treatment</a:t>
            </a:r>
          </a:p>
        </p:txBody>
      </p:sp>
      <p:pic>
        <p:nvPicPr>
          <p:cNvPr id="10" name="Chart 1">
            <a:extLst>
              <a:ext uri="{FF2B5EF4-FFF2-40B4-BE49-F238E27FC236}">
                <a16:creationId xmlns:a16="http://schemas.microsoft.com/office/drawing/2014/main" id="{64164A8A-AAE6-4549-8C6A-5E66C503BA4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6441" y="1715956"/>
            <a:ext cx="7611414" cy="319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661413B-AFFF-404B-9E65-85C7A6C099B2}"/>
              </a:ext>
            </a:extLst>
          </p:cNvPr>
          <p:cNvCxnSpPr>
            <a:cxnSpLocks/>
          </p:cNvCxnSpPr>
          <p:nvPr/>
        </p:nvCxnSpPr>
        <p:spPr>
          <a:xfrm>
            <a:off x="4859383" y="3726263"/>
            <a:ext cx="5603966" cy="56147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F28AFA95-9443-0C47-8C0C-1278290900A9}"/>
              </a:ext>
            </a:extLst>
          </p:cNvPr>
          <p:cNvSpPr/>
          <p:nvPr/>
        </p:nvSpPr>
        <p:spPr>
          <a:xfrm>
            <a:off x="810043" y="6315450"/>
            <a:ext cx="10571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*Derefinko KJ, Salgado Garcia F, Talley K, Bursac Z, Johnson K, Murphy JG, McDevitt-Murphy M, </a:t>
            </a:r>
            <a:r>
              <a:rPr lang="en-US" sz="1200" dirty="0" err="1"/>
              <a:t>Andrasik</a:t>
            </a:r>
            <a:r>
              <a:rPr lang="en-US" sz="1200" dirty="0"/>
              <a:t> F, &amp; </a:t>
            </a:r>
            <a:r>
              <a:rPr lang="en-US" sz="1200" dirty="0" err="1"/>
              <a:t>Sumrok</a:t>
            </a:r>
            <a:r>
              <a:rPr lang="en-US" sz="1200" dirty="0"/>
              <a:t> DD. (in press). Adverse Childhood Experiences Predict Opioid Relapse During Treatment among Rural Adults. Addictive Behaviors.</a:t>
            </a:r>
          </a:p>
        </p:txBody>
      </p:sp>
    </p:spTree>
    <p:extLst>
      <p:ext uri="{BB962C8B-B14F-4D97-AF65-F5344CB8AC3E}">
        <p14:creationId xmlns:p14="http://schemas.microsoft.com/office/powerpoint/2010/main" val="156877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8D6BC-353B-884F-A47B-B86DDE4B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EB621-E822-9348-BC00-C31D7A446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27564"/>
            <a:ext cx="11029615" cy="3820564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sz="2000" dirty="0"/>
              <a:t>This is the first study to evaluate the association between ACE scores and opioid relapse during combined buprenorphine-naloxone treatment and group counseling</a:t>
            </a:r>
          </a:p>
          <a:p>
            <a:pPr>
              <a:lnSpc>
                <a:spcPct val="114000"/>
              </a:lnSpc>
            </a:pPr>
            <a:r>
              <a:rPr lang="en-US" sz="2000" dirty="0"/>
              <a:t>This finding is of concern for rural populations that are at risk for both ACE and opioid use</a:t>
            </a:r>
          </a:p>
          <a:p>
            <a:pPr lvl="1">
              <a:lnSpc>
                <a:spcPct val="114000"/>
              </a:lnSpc>
            </a:pPr>
            <a:r>
              <a:rPr lang="en-US" sz="2000" dirty="0"/>
              <a:t>May also suggest that trauma-informed care may be quite relevant for rural individuals with OUD given the relevance of ACES </a:t>
            </a:r>
          </a:p>
          <a:p>
            <a:pPr>
              <a:lnSpc>
                <a:spcPct val="114000"/>
              </a:lnSpc>
            </a:pPr>
            <a:r>
              <a:rPr lang="en-US" sz="2000" dirty="0"/>
              <a:t>Finding that remaining in treatment was related to reduced relapse risk was encouraging </a:t>
            </a:r>
          </a:p>
          <a:p>
            <a:pPr lvl="1">
              <a:lnSpc>
                <a:spcPct val="114000"/>
              </a:lnSpc>
            </a:pPr>
            <a:r>
              <a:rPr lang="en-US" sz="2000" dirty="0"/>
              <a:t>Promoting treatment adherence among those who are newly engaged in buprenorphine-naloxone treatment could be beneficial</a:t>
            </a:r>
          </a:p>
        </p:txBody>
      </p:sp>
    </p:spTree>
    <p:extLst>
      <p:ext uri="{BB962C8B-B14F-4D97-AF65-F5344CB8AC3E}">
        <p14:creationId xmlns:p14="http://schemas.microsoft.com/office/powerpoint/2010/main" val="782350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C0D30-418A-8E44-9870-907EE2B08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opioid use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1A674-2857-B54A-8B8E-FD04351F6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/>
              <a:t>Opioid Use Disorder (OUD) is an epidemic in the US</a:t>
            </a:r>
          </a:p>
          <a:p>
            <a:pPr lvl="1"/>
            <a:r>
              <a:rPr lang="en-US" sz="2000" dirty="0"/>
              <a:t>Currently, 1.5% of all deaths in the US are attributable to opioids*</a:t>
            </a:r>
          </a:p>
          <a:p>
            <a:r>
              <a:rPr lang="en-US" sz="2400" dirty="0"/>
              <a:t>There are large gaps in our ability to treat individuals with OUD</a:t>
            </a:r>
          </a:p>
          <a:p>
            <a:pPr lvl="1"/>
            <a:r>
              <a:rPr lang="en-US" sz="2000" dirty="0"/>
              <a:t>Those with OUD may not know that medicine exists/have no resources to get care</a:t>
            </a:r>
          </a:p>
          <a:p>
            <a:pPr lvl="1"/>
            <a:r>
              <a:rPr lang="en-US" sz="2000" dirty="0"/>
              <a:t>Not enough physicians are trained and/or waivered to treat OUD</a:t>
            </a:r>
          </a:p>
          <a:p>
            <a:pPr lvl="1"/>
            <a:r>
              <a:rPr lang="en-US" sz="2000" u="sng" dirty="0">
                <a:solidFill>
                  <a:schemeClr val="tx1"/>
                </a:solidFill>
              </a:rPr>
              <a:t>Even for those who reach treatment: Relapse is extremely high</a:t>
            </a:r>
          </a:p>
          <a:p>
            <a:r>
              <a:rPr lang="en-US" sz="2200" dirty="0"/>
              <a:t>Our goal with this research was to examine treatment outcomes in individuals with OUD</a:t>
            </a:r>
          </a:p>
          <a:p>
            <a:pPr lvl="1"/>
            <a:r>
              <a:rPr lang="en-US" sz="2200" dirty="0"/>
              <a:t>Relapse</a:t>
            </a:r>
          </a:p>
          <a:p>
            <a:pPr lvl="1"/>
            <a:r>
              <a:rPr lang="en-US" sz="2200" dirty="0"/>
              <a:t>Prediction of treatment relapse</a:t>
            </a:r>
          </a:p>
          <a:p>
            <a:pPr lvl="1"/>
            <a:r>
              <a:rPr lang="en-US" sz="2200" dirty="0"/>
              <a:t>Prediction of treatment success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A31515-19E5-C941-9546-CEDEB145507A}"/>
              </a:ext>
            </a:extLst>
          </p:cNvPr>
          <p:cNvSpPr txBox="1"/>
          <p:nvPr/>
        </p:nvSpPr>
        <p:spPr>
          <a:xfrm>
            <a:off x="218661" y="6211670"/>
            <a:ext cx="1150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Gomes T, </a:t>
            </a:r>
            <a:r>
              <a:rPr lang="en-US" sz="1400" dirty="0" err="1"/>
              <a:t>Tadrous</a:t>
            </a:r>
            <a:r>
              <a:rPr lang="en-US" sz="1400" dirty="0"/>
              <a:t> M, Mamdani MM, Paterson JM, </a:t>
            </a:r>
            <a:r>
              <a:rPr lang="en-US" sz="1400" dirty="0" err="1"/>
              <a:t>Juurlink</a:t>
            </a:r>
            <a:r>
              <a:rPr lang="en-US" sz="1400" dirty="0"/>
              <a:t> DN. The Burden of Opioid-Related Mortality in the United States. </a:t>
            </a:r>
            <a:r>
              <a:rPr lang="en-US" sz="1400" i="1" dirty="0"/>
              <a:t>JAMA </a:t>
            </a:r>
            <a:r>
              <a:rPr lang="en-US" sz="1400" i="1" dirty="0" err="1"/>
              <a:t>Netw</a:t>
            </a:r>
            <a:r>
              <a:rPr lang="en-US" sz="1400" i="1" dirty="0"/>
              <a:t> Open.</a:t>
            </a:r>
            <a:r>
              <a:rPr lang="en-US" sz="1400" dirty="0"/>
              <a:t> Published online June 01, 20181(2):e180217. doi:10.1001/jamanetworkopen.2018.0217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54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C0D30-418A-8E44-9870-907EE2B08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for opioid use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1A674-2857-B54A-8B8E-FD04351F6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/>
              <a:t>How do we treat individuals with OUD?</a:t>
            </a:r>
          </a:p>
          <a:p>
            <a:r>
              <a:rPr lang="en-US" sz="2400" dirty="0"/>
              <a:t>Medication Assisted Treatment (MAT)</a:t>
            </a:r>
          </a:p>
          <a:p>
            <a:pPr lvl="1"/>
            <a:r>
              <a:rPr lang="en-US" sz="2000" dirty="0"/>
              <a:t>Buprenorphine-naloxone</a:t>
            </a:r>
            <a:r>
              <a:rPr lang="en-US" sz="2000" b="1" dirty="0"/>
              <a:t> </a:t>
            </a:r>
            <a:r>
              <a:rPr lang="en-US" sz="2000" dirty="0"/>
              <a:t>= most widely accepted form of MAT*</a:t>
            </a:r>
          </a:p>
          <a:p>
            <a:pPr lvl="2"/>
            <a:r>
              <a:rPr lang="en-US" sz="1800" dirty="0"/>
              <a:t>Reduces cravings but does not make the patient “high”</a:t>
            </a:r>
          </a:p>
          <a:p>
            <a:pPr lvl="2"/>
            <a:r>
              <a:rPr lang="en-US" sz="1800" dirty="0"/>
              <a:t>Very good outcomes in scientific research (↓relapse, ↑quality of life)</a:t>
            </a:r>
          </a:p>
          <a:p>
            <a:pPr lvl="2"/>
            <a:r>
              <a:rPr lang="en-US" sz="1800" dirty="0"/>
              <a:t>Prescribed on outpatient basis</a:t>
            </a:r>
          </a:p>
          <a:p>
            <a:pPr lvl="2"/>
            <a:r>
              <a:rPr lang="en-US" sz="1800" dirty="0"/>
              <a:t>Treatment course: 6 months – indefinitely</a:t>
            </a:r>
          </a:p>
          <a:p>
            <a:r>
              <a:rPr lang="en-US" sz="2400" dirty="0"/>
              <a:t>Counseling</a:t>
            </a:r>
          </a:p>
          <a:p>
            <a:pPr lvl="1"/>
            <a:r>
              <a:rPr lang="en-US" sz="2000" dirty="0"/>
              <a:t>Federally required practice when a patient receives MAT</a:t>
            </a:r>
          </a:p>
          <a:p>
            <a:pPr lvl="2"/>
            <a:r>
              <a:rPr lang="en-US" sz="1800" dirty="0"/>
              <a:t>Medication reduces cravings</a:t>
            </a:r>
          </a:p>
          <a:p>
            <a:pPr lvl="2"/>
            <a:r>
              <a:rPr lang="en-US" sz="1800" dirty="0"/>
              <a:t>Counseling helps patients make lifestyle changes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A31515-19E5-C941-9546-CEDEB145507A}"/>
              </a:ext>
            </a:extLst>
          </p:cNvPr>
          <p:cNvSpPr txBox="1"/>
          <p:nvPr/>
        </p:nvSpPr>
        <p:spPr>
          <a:xfrm>
            <a:off x="218661" y="6211670"/>
            <a:ext cx="1150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Main, F., &amp; Kelly, L. (2016). Systematic literature review on buprenorphine/naloxone use in outpatient opioid dependence treatment. Canadian Journal of Addiction, 7(1). </a:t>
            </a:r>
          </a:p>
        </p:txBody>
      </p:sp>
    </p:spTree>
    <p:extLst>
      <p:ext uri="{BB962C8B-B14F-4D97-AF65-F5344CB8AC3E}">
        <p14:creationId xmlns:p14="http://schemas.microsoft.com/office/powerpoint/2010/main" val="757633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43C6F-F614-A84D-B27C-554CC4B46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Adverse childhood experiences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1E4B3-90E9-1D47-BDAD-7AAE726B6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031871"/>
            <a:ext cx="11029615" cy="1951654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We considered what factors may be affecting relapse rates in OUD populations</a:t>
            </a:r>
          </a:p>
          <a:p>
            <a:pPr lvl="1"/>
            <a:r>
              <a:rPr lang="en-US" sz="1800" dirty="0"/>
              <a:t>Based upon clinical experiences, identified </a:t>
            </a:r>
            <a:r>
              <a:rPr lang="en-US" sz="1800" u="sng" dirty="0"/>
              <a:t>childhood adverse events </a:t>
            </a:r>
            <a:r>
              <a:rPr lang="en-US" sz="1800" dirty="0"/>
              <a:t>as a potential factor</a:t>
            </a:r>
          </a:p>
          <a:p>
            <a:r>
              <a:rPr lang="en-US" sz="2000" dirty="0"/>
              <a:t>Adverse childhood experiences (ACEs) is the term used to describe all types of abuse, neglect, and other potentially traumatic experiences that occur to people under the age of 18</a:t>
            </a:r>
          </a:p>
          <a:p>
            <a:r>
              <a:rPr lang="en-US" sz="2000" dirty="0"/>
              <a:t>ACE’s can include: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1DBE85-083C-E84A-83C8-C7426FEE15E9}"/>
              </a:ext>
            </a:extLst>
          </p:cNvPr>
          <p:cNvSpPr/>
          <p:nvPr/>
        </p:nvSpPr>
        <p:spPr>
          <a:xfrm>
            <a:off x="2115510" y="4094239"/>
            <a:ext cx="7408736" cy="228370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763200" lvl="2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Abuse</a:t>
            </a:r>
          </a:p>
          <a:p>
            <a:pPr marL="763200" lvl="2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Alcoholism in family systems</a:t>
            </a:r>
          </a:p>
          <a:p>
            <a:pPr marL="763200" lvl="2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Child Abuse</a:t>
            </a:r>
          </a:p>
          <a:p>
            <a:pPr marL="763200" lvl="2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Domestic violence</a:t>
            </a:r>
          </a:p>
          <a:p>
            <a:pPr marL="763200" lvl="2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Dysfunctional  family</a:t>
            </a:r>
          </a:p>
          <a:p>
            <a:pPr marL="763200" lvl="2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Effects of domestic violence on children</a:t>
            </a:r>
          </a:p>
          <a:p>
            <a:pPr marL="763200" lvl="2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Neglect</a:t>
            </a:r>
          </a:p>
          <a:p>
            <a:pPr marL="763200" lvl="2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Post-traumatic stress disorder</a:t>
            </a:r>
          </a:p>
          <a:p>
            <a:pPr marL="763200" lvl="2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Psychological abuse</a:t>
            </a:r>
          </a:p>
          <a:p>
            <a:pPr marL="763200" lvl="2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Verbal abuse</a:t>
            </a:r>
          </a:p>
        </p:txBody>
      </p:sp>
    </p:spTree>
    <p:extLst>
      <p:ext uri="{BB962C8B-B14F-4D97-AF65-F5344CB8AC3E}">
        <p14:creationId xmlns:p14="http://schemas.microsoft.com/office/powerpoint/2010/main" val="934440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78326E-0549-5A4C-A89C-0808D9437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805" y="1855874"/>
            <a:ext cx="8149968" cy="48872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F43C6F-F614-A84D-B27C-554CC4B46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IMPACT OF 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FC301B-33D5-584B-9302-525615CA6F38}"/>
              </a:ext>
            </a:extLst>
          </p:cNvPr>
          <p:cNvSpPr txBox="1"/>
          <p:nvPr/>
        </p:nvSpPr>
        <p:spPr>
          <a:xfrm>
            <a:off x="581193" y="6277232"/>
            <a:ext cx="709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hlinkClick r:id="rId3"/>
              </a:rPr>
              <a:t>https://www.cdc.gov/violenceprevention/childabuseandneglect/acestudy/aboutace.html</a:t>
            </a:r>
            <a:endParaRPr lang="en-US" sz="14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A51C27C-0049-43CC-AA98-7A4C98E0536F}"/>
              </a:ext>
            </a:extLst>
          </p:cNvPr>
          <p:cNvCxnSpPr>
            <a:cxnSpLocks/>
          </p:cNvCxnSpPr>
          <p:nvPr/>
        </p:nvCxnSpPr>
        <p:spPr>
          <a:xfrm>
            <a:off x="8736594" y="4952246"/>
            <a:ext cx="122221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D8756AB2-8D9F-4C62-B3B2-E625DCAC2226}"/>
              </a:ext>
            </a:extLst>
          </p:cNvPr>
          <p:cNvSpPr/>
          <p:nvPr/>
        </p:nvSpPr>
        <p:spPr>
          <a:xfrm>
            <a:off x="9983934" y="4345663"/>
            <a:ext cx="1222217" cy="1213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Opioid Relapse?</a:t>
            </a:r>
          </a:p>
        </p:txBody>
      </p:sp>
    </p:spTree>
    <p:extLst>
      <p:ext uri="{BB962C8B-B14F-4D97-AF65-F5344CB8AC3E}">
        <p14:creationId xmlns:p14="http://schemas.microsoft.com/office/powerpoint/2010/main" val="874543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43C6F-F614-A84D-B27C-554CC4B46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METHODS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5D6D8B-FB16-49E7-BE1A-186B55FAD2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6143351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3170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6DC969F4-277E-4F95-9ABB-0421358B0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F43C6F-F614-A84D-B27C-554CC4B46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Results: Descriptive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B62B70-0FFB-4EBC-A23C-3EE215C71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448DF1-A468-4624-99E7-933CC6207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7DD6E9-9BF0-44B2-A5B9-1CE2477A4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E2BD0E-96C7-4908-AD02-AD9AC69C9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90C292B-2AF8-4344-8C7C-733AE97D07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1043224"/>
              </p:ext>
            </p:extLst>
          </p:nvPr>
        </p:nvGraphicFramePr>
        <p:xfrm>
          <a:off x="4598438" y="1037967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0903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43C6F-F614-A84D-B27C-554CC4B46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Relapse during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1E4B3-90E9-1D47-BDAD-7AAE726B6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797269"/>
            <a:ext cx="11029615" cy="4803228"/>
          </a:xfrm>
        </p:spPr>
        <p:txBody>
          <a:bodyPr>
            <a:normAutofit/>
          </a:bodyPr>
          <a:lstStyle/>
          <a:p>
            <a:r>
              <a:rPr lang="en-US" sz="3200" dirty="0"/>
              <a:t>Relapse</a:t>
            </a:r>
          </a:p>
          <a:p>
            <a:pPr lvl="1"/>
            <a:r>
              <a:rPr lang="en-US" sz="2800" dirty="0"/>
              <a:t>Of the 87 patients, 47 (54%) relapsed at least once.</a:t>
            </a:r>
          </a:p>
          <a:p>
            <a:pPr lvl="1"/>
            <a:r>
              <a:rPr lang="en-US" sz="2800" dirty="0"/>
              <a:t>Of the 2,052 visit observations, 145 (7%) indicated a positive result for opioid relapse</a:t>
            </a:r>
          </a:p>
          <a:p>
            <a:pPr lvl="1"/>
            <a:r>
              <a:rPr lang="en-US" sz="2800" dirty="0"/>
              <a:t>The median number of visits to relapse was 1</a:t>
            </a:r>
          </a:p>
          <a:p>
            <a:pPr lvl="2"/>
            <a:r>
              <a:rPr lang="en-US" sz="2400" dirty="0"/>
              <a:t>Highest relapse rate (34%) on the first visit </a:t>
            </a:r>
          </a:p>
        </p:txBody>
      </p:sp>
    </p:spTree>
    <p:extLst>
      <p:ext uri="{BB962C8B-B14F-4D97-AF65-F5344CB8AC3E}">
        <p14:creationId xmlns:p14="http://schemas.microsoft.com/office/powerpoint/2010/main" val="3411307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F4C08-4D6B-4748-B7DB-6A150A65B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Relapse during Treatment</a:t>
            </a:r>
          </a:p>
        </p:txBody>
      </p:sp>
      <p:pic>
        <p:nvPicPr>
          <p:cNvPr id="4" name="Chart 1">
            <a:extLst>
              <a:ext uri="{FF2B5EF4-FFF2-40B4-BE49-F238E27FC236}">
                <a16:creationId xmlns:a16="http://schemas.microsoft.com/office/drawing/2014/main" id="{53383C32-6FE3-A542-99F4-DFC15465355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43" y="2139494"/>
            <a:ext cx="10571912" cy="385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833208-CDA6-5A4C-AACD-1EF7ED7A404E}"/>
              </a:ext>
            </a:extLst>
          </p:cNvPr>
          <p:cNvSpPr/>
          <p:nvPr/>
        </p:nvSpPr>
        <p:spPr>
          <a:xfrm>
            <a:off x="810043" y="6315450"/>
            <a:ext cx="10571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*Derefinko KJ, Salgado Garcia F, Talley K, Bursac Z, Johnson K, Murphy JG, McDevitt-Murphy M, </a:t>
            </a:r>
            <a:r>
              <a:rPr lang="en-US" sz="1200" dirty="0" err="1"/>
              <a:t>Andrasik</a:t>
            </a:r>
            <a:r>
              <a:rPr lang="en-US" sz="1200" dirty="0"/>
              <a:t> F, &amp; </a:t>
            </a:r>
            <a:r>
              <a:rPr lang="en-US" sz="1200" dirty="0" err="1"/>
              <a:t>Sumrok</a:t>
            </a:r>
            <a:r>
              <a:rPr lang="en-US" sz="1200" dirty="0"/>
              <a:t> DD. (in press). Adverse Childhood Experiences Predict Opioid Relapse During Treatment among Rural Adults. Addictive Behaviors.</a:t>
            </a:r>
          </a:p>
        </p:txBody>
      </p:sp>
    </p:spTree>
    <p:extLst>
      <p:ext uri="{BB962C8B-B14F-4D97-AF65-F5344CB8AC3E}">
        <p14:creationId xmlns:p14="http://schemas.microsoft.com/office/powerpoint/2010/main" val="58369982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1077</Words>
  <Application>Microsoft Office PowerPoint</Application>
  <PresentationFormat>Widescreen</PresentationFormat>
  <Paragraphs>86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Dividend</vt:lpstr>
      <vt:lpstr>Adverse Childhood Experiences Predict Opioid Relapse During Treatment among Rural Adults</vt:lpstr>
      <vt:lpstr>opioid use disorder</vt:lpstr>
      <vt:lpstr>Treatment for opioid use disorder</vt:lpstr>
      <vt:lpstr>Adverse childhood experiences</vt:lpstr>
      <vt:lpstr>IMPACT OF ACE</vt:lpstr>
      <vt:lpstr>METHODS</vt:lpstr>
      <vt:lpstr>Results: Descriptive</vt:lpstr>
      <vt:lpstr>Results: Relapse during treatment</vt:lpstr>
      <vt:lpstr>Results: Relapse during Treatment</vt:lpstr>
      <vt:lpstr>Results: ace as a risk factor</vt:lpstr>
      <vt:lpstr>Results: benefit of staying in treatment</vt:lpstr>
      <vt:lpstr>Results:  benefit of staying in treatment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Adverse Childhood Experiences Predict Opioid Relapse During Treatment among Rural Adults</dc:title>
  <dc:creator>Hand, Sarah</dc:creator>
  <cp:lastModifiedBy>17314313010</cp:lastModifiedBy>
  <cp:revision>15</cp:revision>
  <dcterms:created xsi:type="dcterms:W3CDTF">2019-08-14T14:05:55Z</dcterms:created>
  <dcterms:modified xsi:type="dcterms:W3CDTF">2022-04-06T17:09:12Z</dcterms:modified>
</cp:coreProperties>
</file>