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4"/>
  </p:notesMasterIdLst>
  <p:sldIdLst>
    <p:sldId id="256" r:id="rId2"/>
    <p:sldId id="296" r:id="rId3"/>
    <p:sldId id="325" r:id="rId4"/>
    <p:sldId id="402" r:id="rId5"/>
    <p:sldId id="403" r:id="rId6"/>
    <p:sldId id="405" r:id="rId7"/>
    <p:sldId id="404" r:id="rId8"/>
    <p:sldId id="406" r:id="rId9"/>
    <p:sldId id="407" r:id="rId10"/>
    <p:sldId id="409" r:id="rId11"/>
    <p:sldId id="408" r:id="rId12"/>
    <p:sldId id="410" r:id="rId13"/>
    <p:sldId id="332" r:id="rId14"/>
    <p:sldId id="350" r:id="rId15"/>
    <p:sldId id="349" r:id="rId16"/>
    <p:sldId id="297" r:id="rId17"/>
    <p:sldId id="327" r:id="rId18"/>
    <p:sldId id="331" r:id="rId19"/>
    <p:sldId id="298" r:id="rId20"/>
    <p:sldId id="336" r:id="rId21"/>
    <p:sldId id="352" r:id="rId22"/>
    <p:sldId id="337" r:id="rId23"/>
    <p:sldId id="355" r:id="rId24"/>
    <p:sldId id="338" r:id="rId25"/>
    <p:sldId id="364" r:id="rId26"/>
    <p:sldId id="376" r:id="rId27"/>
    <p:sldId id="301" r:id="rId28"/>
    <p:sldId id="357" r:id="rId29"/>
    <p:sldId id="326" r:id="rId30"/>
    <p:sldId id="329" r:id="rId31"/>
    <p:sldId id="302" r:id="rId32"/>
    <p:sldId id="340" r:id="rId33"/>
    <p:sldId id="356" r:id="rId34"/>
    <p:sldId id="303" r:id="rId35"/>
    <p:sldId id="361" r:id="rId36"/>
    <p:sldId id="360" r:id="rId37"/>
    <p:sldId id="362" r:id="rId38"/>
    <p:sldId id="358" r:id="rId39"/>
    <p:sldId id="304" r:id="rId40"/>
    <p:sldId id="366" r:id="rId41"/>
    <p:sldId id="365" r:id="rId42"/>
    <p:sldId id="306" r:id="rId43"/>
    <p:sldId id="341" r:id="rId44"/>
    <p:sldId id="363" r:id="rId45"/>
    <p:sldId id="307" r:id="rId46"/>
    <p:sldId id="328" r:id="rId47"/>
    <p:sldId id="330" r:id="rId48"/>
    <p:sldId id="345" r:id="rId49"/>
    <p:sldId id="310" r:id="rId50"/>
    <p:sldId id="309" r:id="rId51"/>
    <p:sldId id="368" r:id="rId52"/>
    <p:sldId id="367" r:id="rId53"/>
    <p:sldId id="370" r:id="rId54"/>
    <p:sldId id="371" r:id="rId55"/>
    <p:sldId id="344" r:id="rId56"/>
    <p:sldId id="308" r:id="rId57"/>
    <p:sldId id="346" r:id="rId58"/>
    <p:sldId id="351" r:id="rId59"/>
    <p:sldId id="311" r:id="rId60"/>
    <p:sldId id="662" r:id="rId61"/>
    <p:sldId id="348" r:id="rId62"/>
    <p:sldId id="664" r:id="rId63"/>
    <p:sldId id="665" r:id="rId64"/>
    <p:sldId id="373" r:id="rId65"/>
    <p:sldId id="666" r:id="rId66"/>
    <p:sldId id="374" r:id="rId67"/>
    <p:sldId id="372" r:id="rId68"/>
    <p:sldId id="313" r:id="rId69"/>
    <p:sldId id="375" r:id="rId70"/>
    <p:sldId id="320" r:id="rId71"/>
    <p:sldId id="377" r:id="rId72"/>
    <p:sldId id="379" r:id="rId73"/>
  </p:sldIdLst>
  <p:sldSz cx="9144000" cy="6858000" type="screen4x3"/>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862200-BE4F-CB4E-A580-52FDD9A107C0}" name="Abigail Richison" initials="AR" userId="92115425759ef29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73D"/>
    <a:srgbClr val="D4E58F"/>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3"/>
    <p:restoredTop sz="85895"/>
  </p:normalViewPr>
  <p:slideViewPr>
    <p:cSldViewPr snapToGrid="0" snapToObjects="1">
      <p:cViewPr varScale="1">
        <p:scale>
          <a:sx n="98" d="100"/>
          <a:sy n="98" d="100"/>
        </p:scale>
        <p:origin x="10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B9154-AB0D-CD41-98D9-E10B153B3C9D}" type="datetimeFigureOut">
              <a:rPr lang="en-US" smtClean="0"/>
              <a:t>10/3/2022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792A3-8950-B249-9B0F-9DE3D3CABF26}" type="slidenum">
              <a:rPr lang="en-US" smtClean="0"/>
              <a:t>‹#›</a:t>
            </a:fld>
            <a:endParaRPr lang="en-US"/>
          </a:p>
        </p:txBody>
      </p:sp>
    </p:spTree>
    <p:extLst>
      <p:ext uri="{BB962C8B-B14F-4D97-AF65-F5344CB8AC3E}">
        <p14:creationId xmlns:p14="http://schemas.microsoft.com/office/powerpoint/2010/main" val="323492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iencedirect.com/topics/medicine-and-dentistry/cannabinoid-1-recepto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1</a:t>
            </a:fld>
            <a:endParaRPr lang="en-US"/>
          </a:p>
        </p:txBody>
      </p:sp>
    </p:spTree>
    <p:extLst>
      <p:ext uri="{BB962C8B-B14F-4D97-AF65-F5344CB8AC3E}">
        <p14:creationId xmlns:p14="http://schemas.microsoft.com/office/powerpoint/2010/main" val="1313707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12</a:t>
            </a:fld>
            <a:endParaRPr lang="en-US"/>
          </a:p>
        </p:txBody>
      </p:sp>
    </p:spTree>
    <p:extLst>
      <p:ext uri="{BB962C8B-B14F-4D97-AF65-F5344CB8AC3E}">
        <p14:creationId xmlns:p14="http://schemas.microsoft.com/office/powerpoint/2010/main" val="3610375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13</a:t>
            </a:fld>
            <a:endParaRPr lang="en-US"/>
          </a:p>
        </p:txBody>
      </p:sp>
    </p:spTree>
    <p:extLst>
      <p:ext uri="{BB962C8B-B14F-4D97-AF65-F5344CB8AC3E}">
        <p14:creationId xmlns:p14="http://schemas.microsoft.com/office/powerpoint/2010/main" val="399200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14</a:t>
            </a:fld>
            <a:endParaRPr lang="en-US"/>
          </a:p>
        </p:txBody>
      </p:sp>
    </p:spTree>
    <p:extLst>
      <p:ext uri="{BB962C8B-B14F-4D97-AF65-F5344CB8AC3E}">
        <p14:creationId xmlns:p14="http://schemas.microsoft.com/office/powerpoint/2010/main" val="1627942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United nations office on drug and crime early warning advisory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most popular of these have been cannabinoids and designer </a:t>
            </a:r>
            <a:r>
              <a:rPr lang="en-US" dirty="0" err="1"/>
              <a:t>cathinones</a:t>
            </a:r>
            <a:r>
              <a:rPr lang="en-US" dirty="0"/>
              <a:t> (stimulants), recent years have seen the appearance of novel synthetic opioids on the recreational drug market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C792A3-8950-B249-9B0F-9DE3D3CABF26}" type="slidenum">
              <a:rPr lang="en-US" smtClean="0"/>
              <a:t>15</a:t>
            </a:fld>
            <a:endParaRPr lang="en-US"/>
          </a:p>
        </p:txBody>
      </p:sp>
    </p:spTree>
    <p:extLst>
      <p:ext uri="{BB962C8B-B14F-4D97-AF65-F5344CB8AC3E}">
        <p14:creationId xmlns:p14="http://schemas.microsoft.com/office/powerpoint/2010/main" val="778312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16</a:t>
            </a:fld>
            <a:endParaRPr lang="en-US"/>
          </a:p>
        </p:txBody>
      </p:sp>
    </p:spTree>
    <p:extLst>
      <p:ext uri="{BB962C8B-B14F-4D97-AF65-F5344CB8AC3E}">
        <p14:creationId xmlns:p14="http://schemas.microsoft.com/office/powerpoint/2010/main" val="60194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17</a:t>
            </a:fld>
            <a:endParaRPr lang="en-US"/>
          </a:p>
        </p:txBody>
      </p:sp>
    </p:spTree>
    <p:extLst>
      <p:ext uri="{BB962C8B-B14F-4D97-AF65-F5344CB8AC3E}">
        <p14:creationId xmlns:p14="http://schemas.microsoft.com/office/powerpoint/2010/main" val="47755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18</a:t>
            </a:fld>
            <a:endParaRPr lang="en-US"/>
          </a:p>
        </p:txBody>
      </p:sp>
    </p:spTree>
    <p:extLst>
      <p:ext uri="{BB962C8B-B14F-4D97-AF65-F5344CB8AC3E}">
        <p14:creationId xmlns:p14="http://schemas.microsoft.com/office/powerpoint/2010/main" val="3419658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both </a:t>
            </a:r>
            <a:r>
              <a:rPr lang="el-GR" dirty="0"/>
              <a:t>Δ</a:t>
            </a:r>
            <a:r>
              <a:rPr lang="el-GR" baseline="30000" dirty="0"/>
              <a:t>9</a:t>
            </a:r>
            <a:r>
              <a:rPr lang="el-GR" dirty="0"/>
              <a:t>-</a:t>
            </a:r>
            <a:r>
              <a:rPr lang="en-US" dirty="0"/>
              <a:t>tetrahydrocannabinol (THC) and SCBs stimulate the same receptors, </a:t>
            </a:r>
            <a:r>
              <a:rPr lang="en-US" dirty="0">
                <a:hlinkClick r:id="rId3" tooltip="Learn more about Cannabinoid 1 Receptor from ScienceDirect's AI-generated Topic Pages"/>
              </a:rPr>
              <a:t>cannabinoid receptor 1</a:t>
            </a:r>
            <a:r>
              <a:rPr lang="en-US" dirty="0"/>
              <a:t> (CB</a:t>
            </a:r>
            <a:r>
              <a:rPr lang="en-US" baseline="-25000" dirty="0"/>
              <a:t>1</a:t>
            </a:r>
            <a:r>
              <a:rPr lang="en-US" dirty="0"/>
              <a:t>) and cannabinoid receptor 2 (CB</a:t>
            </a:r>
            <a:r>
              <a:rPr lang="en-US" baseline="-25000" dirty="0"/>
              <a:t>2</a:t>
            </a:r>
            <a:r>
              <a:rPr lang="en-US" dirty="0"/>
              <a:t>)</a:t>
            </a:r>
          </a:p>
          <a:p>
            <a:endParaRPr lang="en-US" dirty="0"/>
          </a:p>
          <a:p>
            <a:r>
              <a:rPr lang="en-US" dirty="0"/>
              <a:t>studies have shown that SCBs are associated with higher rates of toxicity and hospital admissions than is natural cannabis. This is due to… direct agonist</a:t>
            </a:r>
          </a:p>
          <a:p>
            <a:endParaRPr lang="en-US" dirty="0"/>
          </a:p>
          <a:p>
            <a:r>
              <a:rPr lang="en-US" dirty="0"/>
              <a:t>Add stuff about CYP450??</a:t>
            </a:r>
          </a:p>
          <a:p>
            <a:r>
              <a:rPr lang="en-US" dirty="0"/>
              <a:t>https://</a:t>
            </a:r>
            <a:r>
              <a:rPr lang="en-US" dirty="0" err="1"/>
              <a:t>scholar.google.com</a:t>
            </a:r>
            <a:r>
              <a:rPr lang="en-US" dirty="0"/>
              <a:t>/</a:t>
            </a:r>
            <a:r>
              <a:rPr lang="en-US" dirty="0" err="1"/>
              <a:t>scholar?q</a:t>
            </a:r>
            <a:r>
              <a:rPr lang="en-US" dirty="0"/>
              <a:t>=Cytochrome%20P450-mediated%20oxidative%20metabolism%20of%20abused%20synthetic%20cannabinoids%20found%20in%20K2Spice:%20identification%20of%20novel%20cannabinoid%20receptor%20ligands</a:t>
            </a:r>
          </a:p>
          <a:p>
            <a:endParaRPr lang="en-US" dirty="0"/>
          </a:p>
          <a:p>
            <a:r>
              <a:rPr lang="en-US" dirty="0"/>
              <a:t>https://</a:t>
            </a:r>
            <a:r>
              <a:rPr lang="en-US" dirty="0" err="1"/>
              <a:t>scholar.google.com</a:t>
            </a:r>
            <a:r>
              <a:rPr lang="en-US" dirty="0"/>
              <a:t>/</a:t>
            </a:r>
            <a:r>
              <a:rPr lang="en-US" dirty="0" err="1"/>
              <a:t>scholar?q</a:t>
            </a:r>
            <a:r>
              <a:rPr lang="en-US" dirty="0"/>
              <a:t>=Distinct%20pharmacology%20and%20metabolism%20of%20K2%20synthetic%20cannabinoids%20compared%20to%20delta-THC:%20mechanism%20underlying%20greater%20toxicity</a:t>
            </a:r>
          </a:p>
        </p:txBody>
      </p:sp>
      <p:sp>
        <p:nvSpPr>
          <p:cNvPr id="4" name="Slide Number Placeholder 3"/>
          <p:cNvSpPr>
            <a:spLocks noGrp="1"/>
          </p:cNvSpPr>
          <p:nvPr>
            <p:ph type="sldNum" sz="quarter" idx="5"/>
          </p:nvPr>
        </p:nvSpPr>
        <p:spPr/>
        <p:txBody>
          <a:bodyPr/>
          <a:lstStyle/>
          <a:p>
            <a:fld id="{1AC792A3-8950-B249-9B0F-9DE3D3CABF26}" type="slidenum">
              <a:rPr lang="en-US" smtClean="0"/>
              <a:t>19</a:t>
            </a:fld>
            <a:endParaRPr lang="en-US"/>
          </a:p>
        </p:txBody>
      </p:sp>
    </p:spTree>
    <p:extLst>
      <p:ext uri="{BB962C8B-B14F-4D97-AF65-F5344CB8AC3E}">
        <p14:creationId xmlns:p14="http://schemas.microsoft.com/office/powerpoint/2010/main" val="312813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20</a:t>
            </a:fld>
            <a:endParaRPr lang="en-US"/>
          </a:p>
        </p:txBody>
      </p:sp>
    </p:spTree>
    <p:extLst>
      <p:ext uri="{BB962C8B-B14F-4D97-AF65-F5344CB8AC3E}">
        <p14:creationId xmlns:p14="http://schemas.microsoft.com/office/powerpoint/2010/main" val="133603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21</a:t>
            </a:fld>
            <a:endParaRPr lang="en-US"/>
          </a:p>
        </p:txBody>
      </p:sp>
    </p:spTree>
    <p:extLst>
      <p:ext uri="{BB962C8B-B14F-4D97-AF65-F5344CB8AC3E}">
        <p14:creationId xmlns:p14="http://schemas.microsoft.com/office/powerpoint/2010/main" val="297044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2</a:t>
            </a:fld>
            <a:endParaRPr lang="en-US"/>
          </a:p>
        </p:txBody>
      </p:sp>
    </p:spTree>
    <p:extLst>
      <p:ext uri="{BB962C8B-B14F-4D97-AF65-F5344CB8AC3E}">
        <p14:creationId xmlns:p14="http://schemas.microsoft.com/office/powerpoint/2010/main" val="2239275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22</a:t>
            </a:fld>
            <a:endParaRPr lang="en-US"/>
          </a:p>
        </p:txBody>
      </p:sp>
    </p:spTree>
    <p:extLst>
      <p:ext uri="{BB962C8B-B14F-4D97-AF65-F5344CB8AC3E}">
        <p14:creationId xmlns:p14="http://schemas.microsoft.com/office/powerpoint/2010/main" val="410891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23</a:t>
            </a:fld>
            <a:endParaRPr lang="en-US"/>
          </a:p>
        </p:txBody>
      </p:sp>
    </p:spTree>
    <p:extLst>
      <p:ext uri="{BB962C8B-B14F-4D97-AF65-F5344CB8AC3E}">
        <p14:creationId xmlns:p14="http://schemas.microsoft.com/office/powerpoint/2010/main" val="324209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 lit review on which antipsychotics are the most helpful. Depends on if there is an underlying condition (bipolar, schizophrenia, etc.) if they were used for acute agitation or persistent psychosis. However, there was a lit review in 2019 on clinical, psychopathological and therapeutic with synthetic cannabinoids.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Most of the studies have found that benzodiazepines are useful for agitation.  </a:t>
            </a:r>
          </a:p>
          <a:p>
            <a:r>
              <a:rPr lang="en-US" sz="1200" b="0" i="0" u="none" strike="noStrike" kern="1200" dirty="0">
                <a:solidFill>
                  <a:schemeClr val="tx1"/>
                </a:solidFill>
                <a:effectLst/>
                <a:latin typeface="+mn-lt"/>
                <a:ea typeface="+mn-ea"/>
                <a:cs typeface="+mn-cs"/>
              </a:rPr>
              <a:t>Of those that used neuroleptics the most common ones were olanzapine, clozapine, quetiapine, and aripiprazole. Haldol, risperidone and paliperidone were used in isolated cases. </a:t>
            </a:r>
          </a:p>
          <a:p>
            <a:endParaRPr lang="en-US" sz="1200" b="0"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Their use may also have a propensity to trigger a chronic psychotic disorder in vulnerable individuals with a history of psychosis.</a:t>
            </a:r>
            <a:r>
              <a:rPr lang="en-US" sz="1200" b="0" i="0" u="none" strike="noStrike" kern="1200" baseline="30000" dirty="0">
                <a:solidFill>
                  <a:schemeClr val="tx1"/>
                </a:solidFill>
                <a:effectLst/>
                <a:latin typeface="+mn-lt"/>
                <a:ea typeface="+mn-ea"/>
                <a:cs typeface="+mn-cs"/>
              </a:rPr>
              <a:t>20,23,24,26,30,35,37,38</a:t>
            </a:r>
            <a:r>
              <a:rPr lang="en-US" sz="1200" b="0" i="0" kern="1200" dirty="0">
                <a:solidFill>
                  <a:schemeClr val="tx1"/>
                </a:solidFill>
                <a:effectLst/>
                <a:latin typeface="+mn-lt"/>
                <a:ea typeface="+mn-ea"/>
                <a:cs typeface="+mn-cs"/>
              </a:rPr>
              <a:t> Some individuals may experience psychosis that persists for weeks after the acute intoxication.</a:t>
            </a:r>
            <a:r>
              <a:rPr lang="en-US" sz="1200" b="0" i="0" u="none" strike="noStrike" kern="1200" baseline="30000" dirty="0">
                <a:solidFill>
                  <a:schemeClr val="tx1"/>
                </a:solidFill>
                <a:effectLst/>
                <a:latin typeface="+mn-lt"/>
                <a:ea typeface="+mn-ea"/>
                <a:cs typeface="+mn-cs"/>
              </a:rPr>
              <a:t>20,23,26,38</a:t>
            </a:r>
            <a:endParaRPr lang="en-US" b="1" dirty="0"/>
          </a:p>
        </p:txBody>
      </p:sp>
      <p:sp>
        <p:nvSpPr>
          <p:cNvPr id="4" name="Slide Number Placeholder 3"/>
          <p:cNvSpPr>
            <a:spLocks noGrp="1"/>
          </p:cNvSpPr>
          <p:nvPr>
            <p:ph type="sldNum" sz="quarter" idx="5"/>
          </p:nvPr>
        </p:nvSpPr>
        <p:spPr/>
        <p:txBody>
          <a:bodyPr/>
          <a:lstStyle/>
          <a:p>
            <a:fld id="{1AC792A3-8950-B249-9B0F-9DE3D3CABF26}" type="slidenum">
              <a:rPr lang="en-US" smtClean="0"/>
              <a:t>24</a:t>
            </a:fld>
            <a:endParaRPr lang="en-US"/>
          </a:p>
        </p:txBody>
      </p:sp>
    </p:spTree>
    <p:extLst>
      <p:ext uri="{BB962C8B-B14F-4D97-AF65-F5344CB8AC3E}">
        <p14:creationId xmlns:p14="http://schemas.microsoft.com/office/powerpoint/2010/main" val="409528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JWH-018, most common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there are no commercially available laboratory tests for the detection of synthetic cannabinoids, there are a number of laboratories that can detect synthetic cannabinoids. However, these tests cannot be performed on-site at most institutions. Thus, the results would not be immediately available and would be unlikely to inform clinical decision making.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sz="1200" b="1" i="0" kern="1200" dirty="0">
                <a:solidFill>
                  <a:schemeClr val="tx1"/>
                </a:solidFill>
                <a:effectLst/>
                <a:latin typeface="+mn-lt"/>
                <a:ea typeface="+mn-ea"/>
                <a:cs typeface="+mn-cs"/>
              </a:rPr>
              <a:t>ynthetic Cannabinoid Receptor Agonists Detection Using Fluorescence Spectral Fingerprinting</a:t>
            </a:r>
          </a:p>
          <a:p>
            <a:endParaRPr lang="en-US" dirty="0"/>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25</a:t>
            </a:fld>
            <a:endParaRPr lang="en-US"/>
          </a:p>
        </p:txBody>
      </p:sp>
    </p:spTree>
    <p:extLst>
      <p:ext uri="{BB962C8B-B14F-4D97-AF65-F5344CB8AC3E}">
        <p14:creationId xmlns:p14="http://schemas.microsoft.com/office/powerpoint/2010/main" val="236255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new and not well studied, not used in clinical care</a:t>
            </a:r>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26</a:t>
            </a:fld>
            <a:endParaRPr lang="en-US"/>
          </a:p>
        </p:txBody>
      </p:sp>
    </p:spTree>
    <p:extLst>
      <p:ext uri="{BB962C8B-B14F-4D97-AF65-F5344CB8AC3E}">
        <p14:creationId xmlns:p14="http://schemas.microsoft.com/office/powerpoint/2010/main" val="2551662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co-occurring psychiatric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27</a:t>
            </a:fld>
            <a:endParaRPr lang="en-US"/>
          </a:p>
        </p:txBody>
      </p:sp>
    </p:spTree>
    <p:extLst>
      <p:ext uri="{BB962C8B-B14F-4D97-AF65-F5344CB8AC3E}">
        <p14:creationId xmlns:p14="http://schemas.microsoft.com/office/powerpoint/2010/main" val="1932156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28</a:t>
            </a:fld>
            <a:endParaRPr lang="en-US"/>
          </a:p>
        </p:txBody>
      </p:sp>
    </p:spTree>
    <p:extLst>
      <p:ext uri="{BB962C8B-B14F-4D97-AF65-F5344CB8AC3E}">
        <p14:creationId xmlns:p14="http://schemas.microsoft.com/office/powerpoint/2010/main" val="680964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29</a:t>
            </a:fld>
            <a:endParaRPr lang="en-US"/>
          </a:p>
        </p:txBody>
      </p:sp>
    </p:spTree>
    <p:extLst>
      <p:ext uri="{BB962C8B-B14F-4D97-AF65-F5344CB8AC3E}">
        <p14:creationId xmlns:p14="http://schemas.microsoft.com/office/powerpoint/2010/main" val="2806574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30</a:t>
            </a:fld>
            <a:endParaRPr lang="en-US"/>
          </a:p>
        </p:txBody>
      </p:sp>
    </p:spTree>
    <p:extLst>
      <p:ext uri="{BB962C8B-B14F-4D97-AF65-F5344CB8AC3E}">
        <p14:creationId xmlns:p14="http://schemas.microsoft.com/office/powerpoint/2010/main" val="594996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31</a:t>
            </a:fld>
            <a:endParaRPr lang="en-US"/>
          </a:p>
        </p:txBody>
      </p:sp>
    </p:spTree>
    <p:extLst>
      <p:ext uri="{BB962C8B-B14F-4D97-AF65-F5344CB8AC3E}">
        <p14:creationId xmlns:p14="http://schemas.microsoft.com/office/powerpoint/2010/main" val="65564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a:t>
            </a:fld>
            <a:endParaRPr lang="en-US"/>
          </a:p>
        </p:txBody>
      </p:sp>
    </p:spTree>
    <p:extLst>
      <p:ext uri="{BB962C8B-B14F-4D97-AF65-F5344CB8AC3E}">
        <p14:creationId xmlns:p14="http://schemas.microsoft.com/office/powerpoint/2010/main" val="1842499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32</a:t>
            </a:fld>
            <a:endParaRPr lang="en-US"/>
          </a:p>
        </p:txBody>
      </p:sp>
    </p:spTree>
    <p:extLst>
      <p:ext uri="{BB962C8B-B14F-4D97-AF65-F5344CB8AC3E}">
        <p14:creationId xmlns:p14="http://schemas.microsoft.com/office/powerpoint/2010/main" val="538935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UNODC EWA report 3 core structures </a:t>
            </a:r>
          </a:p>
          <a:p>
            <a:pPr lvl="1"/>
            <a:r>
              <a:rPr lang="en-US" dirty="0"/>
              <a:t>1,4-benzodiazepines (45%)- </a:t>
            </a:r>
            <a:r>
              <a:rPr lang="en-US" dirty="0" err="1"/>
              <a:t>diclazepam</a:t>
            </a:r>
            <a:endParaRPr lang="en-US" dirty="0"/>
          </a:p>
          <a:p>
            <a:pPr lvl="1"/>
            <a:r>
              <a:rPr lang="en-US" dirty="0" err="1"/>
              <a:t>Thienotriazolodiazepines</a:t>
            </a:r>
            <a:r>
              <a:rPr lang="en-US" dirty="0"/>
              <a:t> (17%)- etizolam</a:t>
            </a:r>
          </a:p>
          <a:p>
            <a:pPr lvl="1"/>
            <a:r>
              <a:rPr lang="en-US" dirty="0" err="1"/>
              <a:t>Triazolobenzodiazepines</a:t>
            </a:r>
            <a:r>
              <a:rPr lang="en-US" dirty="0"/>
              <a:t> (38%) - </a:t>
            </a:r>
            <a:r>
              <a:rPr lang="en-US" dirty="0" err="1"/>
              <a:t>clonazolam</a:t>
            </a:r>
            <a:r>
              <a:rPr lang="en-US" dirty="0"/>
              <a:t>, </a:t>
            </a:r>
            <a:r>
              <a:rPr lang="en-US" dirty="0" err="1"/>
              <a:t>flualprazolam</a:t>
            </a:r>
            <a:r>
              <a:rPr lang="en-US" dirty="0"/>
              <a:t> and </a:t>
            </a:r>
            <a:r>
              <a:rPr lang="en-US" dirty="0" err="1"/>
              <a:t>flubromazolam</a:t>
            </a:r>
            <a:r>
              <a:rPr lang="en-US" dirty="0"/>
              <a:t> </a:t>
            </a:r>
          </a:p>
        </p:txBody>
      </p:sp>
      <p:sp>
        <p:nvSpPr>
          <p:cNvPr id="4" name="Slide Number Placeholder 3"/>
          <p:cNvSpPr>
            <a:spLocks noGrp="1"/>
          </p:cNvSpPr>
          <p:nvPr>
            <p:ph type="sldNum" sz="quarter" idx="5"/>
          </p:nvPr>
        </p:nvSpPr>
        <p:spPr/>
        <p:txBody>
          <a:bodyPr/>
          <a:lstStyle/>
          <a:p>
            <a:fld id="{1AC792A3-8950-B249-9B0F-9DE3D3CABF26}" type="slidenum">
              <a:rPr lang="en-US" smtClean="0"/>
              <a:t>33</a:t>
            </a:fld>
            <a:endParaRPr lang="en-US"/>
          </a:p>
        </p:txBody>
      </p:sp>
    </p:spTree>
    <p:extLst>
      <p:ext uri="{BB962C8B-B14F-4D97-AF65-F5344CB8AC3E}">
        <p14:creationId xmlns:p14="http://schemas.microsoft.com/office/powerpoint/2010/main" val="2048421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34</a:t>
            </a:fld>
            <a:endParaRPr lang="en-US"/>
          </a:p>
        </p:txBody>
      </p:sp>
    </p:spTree>
    <p:extLst>
      <p:ext uri="{BB962C8B-B14F-4D97-AF65-F5344CB8AC3E}">
        <p14:creationId xmlns:p14="http://schemas.microsoft.com/office/powerpoint/2010/main" val="3687268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35</a:t>
            </a:fld>
            <a:endParaRPr lang="en-US"/>
          </a:p>
        </p:txBody>
      </p:sp>
    </p:spTree>
    <p:extLst>
      <p:ext uri="{BB962C8B-B14F-4D97-AF65-F5344CB8AC3E}">
        <p14:creationId xmlns:p14="http://schemas.microsoft.com/office/powerpoint/2010/main" val="120154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CYP3A4</a:t>
            </a:r>
          </a:p>
        </p:txBody>
      </p:sp>
      <p:sp>
        <p:nvSpPr>
          <p:cNvPr id="4" name="Slide Number Placeholder 3"/>
          <p:cNvSpPr>
            <a:spLocks noGrp="1"/>
          </p:cNvSpPr>
          <p:nvPr>
            <p:ph type="sldNum" sz="quarter" idx="5"/>
          </p:nvPr>
        </p:nvSpPr>
        <p:spPr/>
        <p:txBody>
          <a:bodyPr/>
          <a:lstStyle/>
          <a:p>
            <a:fld id="{1AC792A3-8950-B249-9B0F-9DE3D3CABF26}" type="slidenum">
              <a:rPr lang="en-US" smtClean="0"/>
              <a:t>36</a:t>
            </a:fld>
            <a:endParaRPr lang="en-US"/>
          </a:p>
        </p:txBody>
      </p:sp>
    </p:spTree>
    <p:extLst>
      <p:ext uri="{BB962C8B-B14F-4D97-AF65-F5344CB8AC3E}">
        <p14:creationId xmlns:p14="http://schemas.microsoft.com/office/powerpoint/2010/main" val="3987112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Flubromazepam</a:t>
            </a:r>
            <a:r>
              <a:rPr lang="en-US" dirty="0"/>
              <a:t> longest w/ halt life of 106 hours</a:t>
            </a:r>
          </a:p>
        </p:txBody>
      </p:sp>
      <p:sp>
        <p:nvSpPr>
          <p:cNvPr id="4" name="Slide Number Placeholder 3"/>
          <p:cNvSpPr>
            <a:spLocks noGrp="1"/>
          </p:cNvSpPr>
          <p:nvPr>
            <p:ph type="sldNum" sz="quarter" idx="5"/>
          </p:nvPr>
        </p:nvSpPr>
        <p:spPr/>
        <p:txBody>
          <a:bodyPr/>
          <a:lstStyle/>
          <a:p>
            <a:fld id="{1AC792A3-8950-B249-9B0F-9DE3D3CABF26}" type="slidenum">
              <a:rPr lang="en-US" smtClean="0"/>
              <a:t>37</a:t>
            </a:fld>
            <a:endParaRPr lang="en-US"/>
          </a:p>
        </p:txBody>
      </p:sp>
    </p:spTree>
    <p:extLst>
      <p:ext uri="{BB962C8B-B14F-4D97-AF65-F5344CB8AC3E}">
        <p14:creationId xmlns:p14="http://schemas.microsoft.com/office/powerpoint/2010/main" val="1634982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38</a:t>
            </a:fld>
            <a:endParaRPr lang="en-US"/>
          </a:p>
        </p:txBody>
      </p:sp>
    </p:spTree>
    <p:extLst>
      <p:ext uri="{BB962C8B-B14F-4D97-AF65-F5344CB8AC3E}">
        <p14:creationId xmlns:p14="http://schemas.microsoft.com/office/powerpoint/2010/main" val="4247368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39</a:t>
            </a:fld>
            <a:endParaRPr lang="en-US"/>
          </a:p>
        </p:txBody>
      </p:sp>
    </p:spTree>
    <p:extLst>
      <p:ext uri="{BB962C8B-B14F-4D97-AF65-F5344CB8AC3E}">
        <p14:creationId xmlns:p14="http://schemas.microsoft.com/office/powerpoint/2010/main" val="2854186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40</a:t>
            </a:fld>
            <a:endParaRPr lang="en-US"/>
          </a:p>
        </p:txBody>
      </p:sp>
    </p:spTree>
    <p:extLst>
      <p:ext uri="{BB962C8B-B14F-4D97-AF65-F5344CB8AC3E}">
        <p14:creationId xmlns:p14="http://schemas.microsoft.com/office/powerpoint/2010/main" val="623497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41</a:t>
            </a:fld>
            <a:endParaRPr lang="en-US"/>
          </a:p>
        </p:txBody>
      </p:sp>
    </p:spTree>
    <p:extLst>
      <p:ext uri="{BB962C8B-B14F-4D97-AF65-F5344CB8AC3E}">
        <p14:creationId xmlns:p14="http://schemas.microsoft.com/office/powerpoint/2010/main" val="19911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4</a:t>
            </a:fld>
            <a:endParaRPr lang="en-US"/>
          </a:p>
        </p:txBody>
      </p:sp>
    </p:spTree>
    <p:extLst>
      <p:ext uri="{BB962C8B-B14F-4D97-AF65-F5344CB8AC3E}">
        <p14:creationId xmlns:p14="http://schemas.microsoft.com/office/powerpoint/2010/main" val="1371937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when a preliminary positive sample that contains a non-FDA-approved BZD is analyzed for confirmation by mass spectrometry (MS), it will likely be negative, as many targeted BZD confirmation assays do not test for these compounds. This may lead to the incorrect interpretation of a false positive immunoassay-based BZD result. </a:t>
            </a:r>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42</a:t>
            </a:fld>
            <a:endParaRPr lang="en-US"/>
          </a:p>
        </p:txBody>
      </p:sp>
    </p:spTree>
    <p:extLst>
      <p:ext uri="{BB962C8B-B14F-4D97-AF65-F5344CB8AC3E}">
        <p14:creationId xmlns:p14="http://schemas.microsoft.com/office/powerpoint/2010/main" val="2122877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Outpatient with transition to long acting benzodiazepine (e.g. Valium) and slow taper vs inpatient admission for detox (using long acting benzodiazepines or phenobarbital)</a:t>
            </a:r>
          </a:p>
          <a:p>
            <a:endParaRPr lang="en-US" b="0" dirty="0"/>
          </a:p>
          <a:p>
            <a:r>
              <a:rPr lang="en-US" b="0" dirty="0"/>
              <a:t>Associated with anxiety disorders, ACEs and other substance use disorders</a:t>
            </a:r>
          </a:p>
        </p:txBody>
      </p:sp>
      <p:sp>
        <p:nvSpPr>
          <p:cNvPr id="4" name="Slide Number Placeholder 3"/>
          <p:cNvSpPr>
            <a:spLocks noGrp="1"/>
          </p:cNvSpPr>
          <p:nvPr>
            <p:ph type="sldNum" sz="quarter" idx="5"/>
          </p:nvPr>
        </p:nvSpPr>
        <p:spPr/>
        <p:txBody>
          <a:bodyPr/>
          <a:lstStyle/>
          <a:p>
            <a:fld id="{1AC792A3-8950-B249-9B0F-9DE3D3CABF26}" type="slidenum">
              <a:rPr lang="en-US" smtClean="0"/>
              <a:t>43</a:t>
            </a:fld>
            <a:endParaRPr lang="en-US"/>
          </a:p>
        </p:txBody>
      </p:sp>
    </p:spTree>
    <p:extLst>
      <p:ext uri="{BB962C8B-B14F-4D97-AF65-F5344CB8AC3E}">
        <p14:creationId xmlns:p14="http://schemas.microsoft.com/office/powerpoint/2010/main" val="1150562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United nations office on drug and crime early warning advisory </a:t>
            </a:r>
          </a:p>
          <a:p>
            <a:endParaRPr lang="en-US" dirty="0"/>
          </a:p>
          <a:p>
            <a:r>
              <a:rPr lang="en-US" dirty="0"/>
              <a:t>2020/21 post-mortem NPS case data (n=397), stimulants and hallucinogens accounted for 4% of the NPS detected in fatalities, followed by synthetic opioids (14%) and SCRAs (16%) with benzodiazepine-type NPS accounting for 49% of all cases. The remaining cases (17%) predominantly involved Kratom (Figure 6)</a:t>
            </a:r>
          </a:p>
        </p:txBody>
      </p:sp>
      <p:sp>
        <p:nvSpPr>
          <p:cNvPr id="4" name="Slide Number Placeholder 3"/>
          <p:cNvSpPr>
            <a:spLocks noGrp="1"/>
          </p:cNvSpPr>
          <p:nvPr>
            <p:ph type="sldNum" sz="quarter" idx="5"/>
          </p:nvPr>
        </p:nvSpPr>
        <p:spPr/>
        <p:txBody>
          <a:bodyPr/>
          <a:lstStyle/>
          <a:p>
            <a:fld id="{1AC792A3-8950-B249-9B0F-9DE3D3CABF26}" type="slidenum">
              <a:rPr lang="en-US" smtClean="0"/>
              <a:t>44</a:t>
            </a:fld>
            <a:endParaRPr lang="en-US"/>
          </a:p>
        </p:txBody>
      </p:sp>
    </p:spTree>
    <p:extLst>
      <p:ext uri="{BB962C8B-B14F-4D97-AF65-F5344CB8AC3E}">
        <p14:creationId xmlns:p14="http://schemas.microsoft.com/office/powerpoint/2010/main" val="593775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45</a:t>
            </a:fld>
            <a:endParaRPr lang="en-US"/>
          </a:p>
        </p:txBody>
      </p:sp>
    </p:spTree>
    <p:extLst>
      <p:ext uri="{BB962C8B-B14F-4D97-AF65-F5344CB8AC3E}">
        <p14:creationId xmlns:p14="http://schemas.microsoft.com/office/powerpoint/2010/main" val="1478514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46</a:t>
            </a:fld>
            <a:endParaRPr lang="en-US"/>
          </a:p>
        </p:txBody>
      </p:sp>
    </p:spTree>
    <p:extLst>
      <p:ext uri="{BB962C8B-B14F-4D97-AF65-F5344CB8AC3E}">
        <p14:creationId xmlns:p14="http://schemas.microsoft.com/office/powerpoint/2010/main" val="358905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47</a:t>
            </a:fld>
            <a:endParaRPr lang="en-US"/>
          </a:p>
        </p:txBody>
      </p:sp>
    </p:spTree>
    <p:extLst>
      <p:ext uri="{BB962C8B-B14F-4D97-AF65-F5344CB8AC3E}">
        <p14:creationId xmlns:p14="http://schemas.microsoft.com/office/powerpoint/2010/main" val="1297854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rgbClr val="0563C1"/>
                </a:solidFill>
                <a:effectLst/>
                <a:latin typeface="+mn-lt"/>
                <a:ea typeface="+mn-ea"/>
                <a:cs typeface="+mn-cs"/>
              </a:rPr>
              <a:t>Leaves contain…</a:t>
            </a:r>
          </a:p>
          <a:p>
            <a:r>
              <a:rPr lang="en-US" sz="1200" u="none" kern="1200" dirty="0">
                <a:solidFill>
                  <a:srgbClr val="0563C1"/>
                </a:solidFill>
                <a:effectLst/>
                <a:latin typeface="+mn-lt"/>
                <a:ea typeface="+mn-ea"/>
                <a:cs typeface="+mn-cs"/>
              </a:rPr>
              <a:t> </a:t>
            </a:r>
          </a:p>
          <a:p>
            <a:r>
              <a:rPr lang="en-US" sz="1200" u="none" kern="1200" dirty="0">
                <a:solidFill>
                  <a:schemeClr val="tx1"/>
                </a:solidFill>
                <a:effectLst/>
                <a:latin typeface="+mn-lt"/>
                <a:ea typeface="+mn-ea"/>
                <a:cs typeface="+mn-cs"/>
              </a:rPr>
              <a:t>Alkaloids </a:t>
            </a:r>
            <a:r>
              <a:rPr lang="en-US" sz="1200" u="none" kern="1200" dirty="0" err="1">
                <a:solidFill>
                  <a:schemeClr val="tx1"/>
                </a:solidFill>
                <a:effectLst/>
                <a:latin typeface="+mn-lt"/>
                <a:ea typeface="+mn-ea"/>
                <a:cs typeface="+mn-cs"/>
              </a:rPr>
              <a:t>mitragynine</a:t>
            </a:r>
            <a:r>
              <a:rPr lang="en-US" sz="1200" u="none" kern="1200" dirty="0">
                <a:solidFill>
                  <a:schemeClr val="tx1"/>
                </a:solidFill>
                <a:effectLst/>
                <a:latin typeface="+mn-lt"/>
                <a:ea typeface="+mn-ea"/>
                <a:cs typeface="+mn-cs"/>
              </a:rPr>
              <a:t> and 7-hydroxymitragynine have been identified to interact with the opioid receptors although the interaction is not entirely elucidated with some researchers indicating a full agonist activity with lower potency than morphine and others suggesting a partial agonist </a:t>
            </a:r>
            <a:r>
              <a:rPr lang="en-US" u="none" dirty="0">
                <a:solidFill>
                  <a:schemeClr val="tx1"/>
                </a:solidFill>
                <a:effectLst/>
              </a:rPr>
              <a:t>activity with higher potency than morphine </a:t>
            </a:r>
          </a:p>
          <a:p>
            <a:endParaRPr lang="en-US" u="none"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In addition, </a:t>
            </a:r>
            <a:r>
              <a:rPr lang="en-US" sz="1200" i="1" u="none" kern="1200" dirty="0">
                <a:solidFill>
                  <a:schemeClr val="tx1"/>
                </a:solidFill>
                <a:effectLst/>
                <a:latin typeface="+mn-lt"/>
                <a:ea typeface="+mn-ea"/>
                <a:cs typeface="+mn-cs"/>
              </a:rPr>
              <a:t>in vitro</a:t>
            </a:r>
            <a:r>
              <a:rPr lang="en-US" sz="1200" u="none" kern="1200" dirty="0">
                <a:solidFill>
                  <a:schemeClr val="tx1"/>
                </a:solidFill>
                <a:effectLst/>
                <a:latin typeface="+mn-lt"/>
                <a:ea typeface="+mn-ea"/>
                <a:cs typeface="+mn-cs"/>
              </a:rPr>
              <a:t> assays and animal studies indicate that </a:t>
            </a:r>
            <a:r>
              <a:rPr lang="en-US" sz="1200" u="none" kern="1200" dirty="0" err="1">
                <a:solidFill>
                  <a:schemeClr val="tx1"/>
                </a:solidFill>
                <a:effectLst/>
                <a:latin typeface="+mn-lt"/>
                <a:ea typeface="+mn-ea"/>
                <a:cs typeface="+mn-cs"/>
              </a:rPr>
              <a:t>mitragynine</a:t>
            </a:r>
            <a:r>
              <a:rPr lang="en-US" sz="1200" u="none" kern="1200" dirty="0">
                <a:solidFill>
                  <a:schemeClr val="tx1"/>
                </a:solidFill>
                <a:effectLst/>
                <a:latin typeface="+mn-lt"/>
                <a:ea typeface="+mn-ea"/>
                <a:cs typeface="+mn-cs"/>
              </a:rPr>
              <a:t> may also interact with several non-opioid receptors in the CNS including adrenergic and serotonergic receptors that may contribute to its antidepressant and mood-altering effects</a:t>
            </a:r>
          </a:p>
          <a:p>
            <a:endParaRPr lang="en-US" u="none" dirty="0">
              <a:solidFill>
                <a:schemeClr val="tx1"/>
              </a:solidFill>
            </a:endParaRPr>
          </a:p>
        </p:txBody>
      </p:sp>
      <p:sp>
        <p:nvSpPr>
          <p:cNvPr id="4" name="Slide Number Placeholder 3"/>
          <p:cNvSpPr>
            <a:spLocks noGrp="1"/>
          </p:cNvSpPr>
          <p:nvPr>
            <p:ph type="sldNum" sz="quarter" idx="5"/>
          </p:nvPr>
        </p:nvSpPr>
        <p:spPr/>
        <p:txBody>
          <a:bodyPr/>
          <a:lstStyle/>
          <a:p>
            <a:fld id="{1AC792A3-8950-B249-9B0F-9DE3D3CABF26}" type="slidenum">
              <a:rPr lang="en-US" smtClean="0"/>
              <a:t>48</a:t>
            </a:fld>
            <a:endParaRPr lang="en-US"/>
          </a:p>
        </p:txBody>
      </p:sp>
    </p:spTree>
    <p:extLst>
      <p:ext uri="{BB962C8B-B14F-4D97-AF65-F5344CB8AC3E}">
        <p14:creationId xmlns:p14="http://schemas.microsoft.com/office/powerpoint/2010/main" val="978559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(pain, mental health, opioid withdrawal symptoms)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commercially available powdered Kratom products in the US are recommended in doses of 2–6 g depending on the </a:t>
            </a:r>
            <a:r>
              <a:rPr lang="en-US" sz="1200" kern="1200" dirty="0" err="1">
                <a:solidFill>
                  <a:schemeClr val="tx1"/>
                </a:solidFill>
                <a:effectLst/>
                <a:latin typeface="+mn-lt"/>
                <a:ea typeface="+mn-ea"/>
                <a:cs typeface="+mn-cs"/>
              </a:rPr>
              <a:t>Mitragyna</a:t>
            </a:r>
            <a:r>
              <a:rPr lang="en-US" sz="1200" kern="1200" dirty="0">
                <a:solidFill>
                  <a:schemeClr val="tx1"/>
                </a:solidFill>
                <a:effectLst/>
                <a:latin typeface="+mn-lt"/>
                <a:ea typeface="+mn-ea"/>
                <a:cs typeface="+mn-cs"/>
              </a:rPr>
              <a:t> strain</a:t>
            </a:r>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49</a:t>
            </a:fld>
            <a:endParaRPr lang="en-US"/>
          </a:p>
        </p:txBody>
      </p:sp>
    </p:spTree>
    <p:extLst>
      <p:ext uri="{BB962C8B-B14F-4D97-AF65-F5344CB8AC3E}">
        <p14:creationId xmlns:p14="http://schemas.microsoft.com/office/powerpoint/2010/main" val="2153802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50</a:t>
            </a:fld>
            <a:endParaRPr lang="en-US"/>
          </a:p>
        </p:txBody>
      </p:sp>
    </p:spTree>
    <p:extLst>
      <p:ext uri="{BB962C8B-B14F-4D97-AF65-F5344CB8AC3E}">
        <p14:creationId xmlns:p14="http://schemas.microsoft.com/office/powerpoint/2010/main" val="791193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an anonymous online survey in the US in 2016 with a total of &gt;8000 respondents showed that…</a:t>
            </a:r>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51</a:t>
            </a:fld>
            <a:endParaRPr lang="en-US"/>
          </a:p>
        </p:txBody>
      </p:sp>
    </p:spTree>
    <p:extLst>
      <p:ext uri="{BB962C8B-B14F-4D97-AF65-F5344CB8AC3E}">
        <p14:creationId xmlns:p14="http://schemas.microsoft.com/office/powerpoint/2010/main" val="75671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a:t>
            </a:fld>
            <a:endParaRPr lang="en-US"/>
          </a:p>
        </p:txBody>
      </p:sp>
    </p:spTree>
    <p:extLst>
      <p:ext uri="{BB962C8B-B14F-4D97-AF65-F5344CB8AC3E}">
        <p14:creationId xmlns:p14="http://schemas.microsoft.com/office/powerpoint/2010/main" val="213046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52</a:t>
            </a:fld>
            <a:endParaRPr lang="en-US"/>
          </a:p>
        </p:txBody>
      </p:sp>
    </p:spTree>
    <p:extLst>
      <p:ext uri="{BB962C8B-B14F-4D97-AF65-F5344CB8AC3E}">
        <p14:creationId xmlns:p14="http://schemas.microsoft.com/office/powerpoint/2010/main" val="244620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Hepatotoxicity associated with Kratom use is rare and appear to be associated with chronic or high consumption of the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Case interacting with quetiapine… case further highlights the need for more investigation into Kratom–drug interactions, specifically involving CYP2D6 and CYP3A4.</a:t>
            </a:r>
            <a:endParaRPr lang="en-US" dirty="0"/>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53</a:t>
            </a:fld>
            <a:endParaRPr lang="en-US"/>
          </a:p>
        </p:txBody>
      </p:sp>
    </p:spTree>
    <p:extLst>
      <p:ext uri="{BB962C8B-B14F-4D97-AF65-F5344CB8AC3E}">
        <p14:creationId xmlns:p14="http://schemas.microsoft.com/office/powerpoint/2010/main" val="3141528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liquid chromatography-(tandem) mass spectrometry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common, expensive, more used for sports medicine  </a:t>
            </a:r>
          </a:p>
        </p:txBody>
      </p:sp>
      <p:sp>
        <p:nvSpPr>
          <p:cNvPr id="4" name="Slide Number Placeholder 3"/>
          <p:cNvSpPr>
            <a:spLocks noGrp="1"/>
          </p:cNvSpPr>
          <p:nvPr>
            <p:ph type="sldNum" sz="quarter" idx="5"/>
          </p:nvPr>
        </p:nvSpPr>
        <p:spPr/>
        <p:txBody>
          <a:bodyPr/>
          <a:lstStyle/>
          <a:p>
            <a:fld id="{1AC792A3-8950-B249-9B0F-9DE3D3CABF26}" type="slidenum">
              <a:rPr lang="en-US" smtClean="0"/>
              <a:t>54</a:t>
            </a:fld>
            <a:endParaRPr lang="en-US"/>
          </a:p>
        </p:txBody>
      </p:sp>
    </p:spTree>
    <p:extLst>
      <p:ext uri="{BB962C8B-B14F-4D97-AF65-F5344CB8AC3E}">
        <p14:creationId xmlns:p14="http://schemas.microsoft.com/office/powerpoint/2010/main" val="223461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very few reports of buprenorphine- or methadone-assisted detoxification exist. These have not been explored much due to the medico-legal hindrance from the classification of kratom as a nonopioid until recently. With kratom’s active constituents being declared opioid analogues, we are likely to see these agonist therapy modalities being used.</a:t>
            </a:r>
          </a:p>
          <a:p>
            <a:endParaRPr lang="en-US" b="1" dirty="0"/>
          </a:p>
          <a:p>
            <a:r>
              <a:rPr lang="en-US" dirty="0"/>
              <a:t>There is also no evidence of how to handle </a:t>
            </a:r>
            <a:r>
              <a:rPr lang="en-US" dirty="0" err="1"/>
              <a:t>longterm</a:t>
            </a:r>
            <a:r>
              <a:rPr lang="en-US" dirty="0"/>
              <a:t> maintenance of sobriety. </a:t>
            </a:r>
          </a:p>
          <a:p>
            <a:endParaRPr lang="en-US" b="1" dirty="0"/>
          </a:p>
          <a:p>
            <a:endParaRPr lang="en-US" b="1" dirty="0"/>
          </a:p>
        </p:txBody>
      </p:sp>
      <p:sp>
        <p:nvSpPr>
          <p:cNvPr id="4" name="Slide Number Placeholder 3"/>
          <p:cNvSpPr>
            <a:spLocks noGrp="1"/>
          </p:cNvSpPr>
          <p:nvPr>
            <p:ph type="sldNum" sz="quarter" idx="5"/>
          </p:nvPr>
        </p:nvSpPr>
        <p:spPr/>
        <p:txBody>
          <a:bodyPr/>
          <a:lstStyle/>
          <a:p>
            <a:fld id="{1AC792A3-8950-B249-9B0F-9DE3D3CABF26}" type="slidenum">
              <a:rPr lang="en-US" smtClean="0"/>
              <a:t>55</a:t>
            </a:fld>
            <a:endParaRPr lang="en-US"/>
          </a:p>
        </p:txBody>
      </p:sp>
    </p:spTree>
    <p:extLst>
      <p:ext uri="{BB962C8B-B14F-4D97-AF65-F5344CB8AC3E}">
        <p14:creationId xmlns:p14="http://schemas.microsoft.com/office/powerpoint/2010/main" val="1734290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Sold powders, nasal sprays, liquids, or in tablet forms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56</a:t>
            </a:fld>
            <a:endParaRPr lang="en-US"/>
          </a:p>
        </p:txBody>
      </p:sp>
    </p:spTree>
    <p:extLst>
      <p:ext uri="{BB962C8B-B14F-4D97-AF65-F5344CB8AC3E}">
        <p14:creationId xmlns:p14="http://schemas.microsoft.com/office/powerpoint/2010/main" val="3139679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57</a:t>
            </a:fld>
            <a:endParaRPr lang="en-US"/>
          </a:p>
        </p:txBody>
      </p:sp>
    </p:spTree>
    <p:extLst>
      <p:ext uri="{BB962C8B-B14F-4D97-AF65-F5344CB8AC3E}">
        <p14:creationId xmlns:p14="http://schemas.microsoft.com/office/powerpoint/2010/main" val="3022336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 of select synthetic opioid events in the US</a:t>
            </a:r>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58</a:t>
            </a:fld>
            <a:endParaRPr lang="en-US"/>
          </a:p>
        </p:txBody>
      </p:sp>
    </p:spTree>
    <p:extLst>
      <p:ext uri="{BB962C8B-B14F-4D97-AF65-F5344CB8AC3E}">
        <p14:creationId xmlns:p14="http://schemas.microsoft.com/office/powerpoint/2010/main" val="3368446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59</a:t>
            </a:fld>
            <a:endParaRPr lang="en-US"/>
          </a:p>
        </p:txBody>
      </p:sp>
    </p:spTree>
    <p:extLst>
      <p:ext uri="{BB962C8B-B14F-4D97-AF65-F5344CB8AC3E}">
        <p14:creationId xmlns:p14="http://schemas.microsoft.com/office/powerpoint/2010/main" val="3666275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deaths associated with synthetics </a:t>
            </a:r>
          </a:p>
        </p:txBody>
      </p:sp>
      <p:sp>
        <p:nvSpPr>
          <p:cNvPr id="4" name="Slide Number Placeholder 3"/>
          <p:cNvSpPr>
            <a:spLocks noGrp="1"/>
          </p:cNvSpPr>
          <p:nvPr>
            <p:ph type="sldNum" sz="quarter" idx="5"/>
          </p:nvPr>
        </p:nvSpPr>
        <p:spPr/>
        <p:txBody>
          <a:bodyPr/>
          <a:lstStyle/>
          <a:p>
            <a:fld id="{1AC792A3-8950-B249-9B0F-9DE3D3CABF26}" type="slidenum">
              <a:rPr lang="en-US" smtClean="0"/>
              <a:t>61</a:t>
            </a:fld>
            <a:endParaRPr lang="en-US"/>
          </a:p>
        </p:txBody>
      </p:sp>
    </p:spTree>
    <p:extLst>
      <p:ext uri="{BB962C8B-B14F-4D97-AF65-F5344CB8AC3E}">
        <p14:creationId xmlns:p14="http://schemas.microsoft.com/office/powerpoint/2010/main" val="2288139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64</a:t>
            </a:fld>
            <a:endParaRPr lang="en-US"/>
          </a:p>
        </p:txBody>
      </p:sp>
    </p:spTree>
    <p:extLst>
      <p:ext uri="{BB962C8B-B14F-4D97-AF65-F5344CB8AC3E}">
        <p14:creationId xmlns:p14="http://schemas.microsoft.com/office/powerpoint/2010/main" val="197763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6</a:t>
            </a:fld>
            <a:endParaRPr lang="en-US"/>
          </a:p>
        </p:txBody>
      </p:sp>
    </p:spTree>
    <p:extLst>
      <p:ext uri="{BB962C8B-B14F-4D97-AF65-F5344CB8AC3E}">
        <p14:creationId xmlns:p14="http://schemas.microsoft.com/office/powerpoint/2010/main" val="39884593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65</a:t>
            </a:fld>
            <a:endParaRPr lang="en-US"/>
          </a:p>
        </p:txBody>
      </p:sp>
    </p:spTree>
    <p:extLst>
      <p:ext uri="{BB962C8B-B14F-4D97-AF65-F5344CB8AC3E}">
        <p14:creationId xmlns:p14="http://schemas.microsoft.com/office/powerpoint/2010/main" val="1107539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66</a:t>
            </a:fld>
            <a:endParaRPr lang="en-US"/>
          </a:p>
        </p:txBody>
      </p:sp>
    </p:spTree>
    <p:extLst>
      <p:ext uri="{BB962C8B-B14F-4D97-AF65-F5344CB8AC3E}">
        <p14:creationId xmlns:p14="http://schemas.microsoft.com/office/powerpoint/2010/main" val="1590353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67</a:t>
            </a:fld>
            <a:endParaRPr lang="en-US"/>
          </a:p>
        </p:txBody>
      </p:sp>
    </p:spTree>
    <p:extLst>
      <p:ext uri="{BB962C8B-B14F-4D97-AF65-F5344CB8AC3E}">
        <p14:creationId xmlns:p14="http://schemas.microsoft.com/office/powerpoint/2010/main" val="359247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does not test for newer synthetic opioids</a:t>
            </a:r>
          </a:p>
          <a:p>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68</a:t>
            </a:fld>
            <a:endParaRPr lang="en-US"/>
          </a:p>
        </p:txBody>
      </p:sp>
    </p:spTree>
    <p:extLst>
      <p:ext uri="{BB962C8B-B14F-4D97-AF65-F5344CB8AC3E}">
        <p14:creationId xmlns:p14="http://schemas.microsoft.com/office/powerpoint/2010/main" val="22043913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Narcan intranasal- 4 mg every 2-3 minutes. IV- 0.4 mg</a:t>
            </a:r>
          </a:p>
          <a:p>
            <a:r>
              <a:rPr lang="en-US" dirty="0"/>
              <a:t>Narcan- typically &lt;0.1 mg for heroin, NSO range from 0.4 to 12 mg (mean dose higher than 3 mg). Other NSOs (MT-45, U-47700) typically respond to &lt;2 mg of Narcan. </a:t>
            </a:r>
          </a:p>
          <a:p>
            <a:r>
              <a:rPr lang="en-US" dirty="0"/>
              <a:t>Overdose education</a:t>
            </a:r>
          </a:p>
          <a:p>
            <a:endParaRPr lang="en-US" dirty="0"/>
          </a:p>
          <a:p>
            <a:r>
              <a:rPr lang="en-US" dirty="0" err="1"/>
              <a:t>Carfentanyl</a:t>
            </a:r>
            <a:r>
              <a:rPr lang="en-US" dirty="0"/>
              <a:t>- highest amount of Narcan at 18 mg, recommend monitoring for at least 24 hours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Overdose education and naloxone distribution: 25-45% reduction in deaths</a:t>
            </a:r>
          </a:p>
          <a:p>
            <a:r>
              <a:rPr lang="en-US" dirty="0"/>
              <a:t>Abstinence compared to MOUD: 90% relapse rates</a:t>
            </a:r>
          </a:p>
          <a:p>
            <a:r>
              <a:rPr lang="en-US" dirty="0"/>
              <a:t>Naltrexone (Vivitrol): shown to have same retention as Suboxone; however, lost a lot during induction time 2/2 need to be off all opioids 7-10 days</a:t>
            </a:r>
          </a:p>
          <a:p>
            <a:r>
              <a:rPr lang="en-US" dirty="0"/>
              <a:t>-works well for highly motivated patients (in residential settings or professionals)</a:t>
            </a:r>
          </a:p>
          <a:p>
            <a:r>
              <a:rPr lang="en-US" dirty="0"/>
              <a:t>-increased risk for OD with naltrexone 2/2 losing tolerance</a:t>
            </a:r>
          </a:p>
        </p:txBody>
      </p:sp>
      <p:sp>
        <p:nvSpPr>
          <p:cNvPr id="4" name="Slide Number Placeholder 3"/>
          <p:cNvSpPr>
            <a:spLocks noGrp="1"/>
          </p:cNvSpPr>
          <p:nvPr>
            <p:ph type="sldNum" sz="quarter" idx="5"/>
          </p:nvPr>
        </p:nvSpPr>
        <p:spPr/>
        <p:txBody>
          <a:bodyPr/>
          <a:lstStyle/>
          <a:p>
            <a:fld id="{1AC792A3-8950-B249-9B0F-9DE3D3CABF26}" type="slidenum">
              <a:rPr lang="en-US" smtClean="0"/>
              <a:t>69</a:t>
            </a:fld>
            <a:endParaRPr lang="en-US"/>
          </a:p>
        </p:txBody>
      </p:sp>
    </p:spTree>
    <p:extLst>
      <p:ext uri="{BB962C8B-B14F-4D97-AF65-F5344CB8AC3E}">
        <p14:creationId xmlns:p14="http://schemas.microsoft.com/office/powerpoint/2010/main" val="34467639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70</a:t>
            </a:fld>
            <a:endParaRPr lang="en-US"/>
          </a:p>
        </p:txBody>
      </p:sp>
    </p:spTree>
    <p:extLst>
      <p:ext uri="{BB962C8B-B14F-4D97-AF65-F5344CB8AC3E}">
        <p14:creationId xmlns:p14="http://schemas.microsoft.com/office/powerpoint/2010/main" val="3096996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71</a:t>
            </a:fld>
            <a:endParaRPr lang="en-US"/>
          </a:p>
        </p:txBody>
      </p:sp>
    </p:spTree>
    <p:extLst>
      <p:ext uri="{BB962C8B-B14F-4D97-AF65-F5344CB8AC3E}">
        <p14:creationId xmlns:p14="http://schemas.microsoft.com/office/powerpoint/2010/main" val="41713532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792A3-8950-B249-9B0F-9DE3D3CABF26}" type="slidenum">
              <a:rPr lang="en-US" smtClean="0"/>
              <a:t>72</a:t>
            </a:fld>
            <a:endParaRPr lang="en-US"/>
          </a:p>
        </p:txBody>
      </p:sp>
    </p:spTree>
    <p:extLst>
      <p:ext uri="{BB962C8B-B14F-4D97-AF65-F5344CB8AC3E}">
        <p14:creationId xmlns:p14="http://schemas.microsoft.com/office/powerpoint/2010/main" val="334706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7</a:t>
            </a:fld>
            <a:endParaRPr lang="en-US"/>
          </a:p>
        </p:txBody>
      </p:sp>
    </p:spTree>
    <p:extLst>
      <p:ext uri="{BB962C8B-B14F-4D97-AF65-F5344CB8AC3E}">
        <p14:creationId xmlns:p14="http://schemas.microsoft.com/office/powerpoint/2010/main" val="39641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9</a:t>
            </a:fld>
            <a:endParaRPr lang="en-US"/>
          </a:p>
        </p:txBody>
      </p:sp>
    </p:spTree>
    <p:extLst>
      <p:ext uri="{BB962C8B-B14F-4D97-AF65-F5344CB8AC3E}">
        <p14:creationId xmlns:p14="http://schemas.microsoft.com/office/powerpoint/2010/main" val="255138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t>
            </a:r>
            <a:r>
              <a:rPr lang="en-US" sz="1200" b="0" i="0" u="none" strike="noStrike" kern="1200" dirty="0">
                <a:solidFill>
                  <a:schemeClr val="tx1"/>
                </a:solidFill>
                <a:effectLst/>
                <a:latin typeface="+mn-lt"/>
                <a:ea typeface="+mn-ea"/>
                <a:cs typeface="+mn-cs"/>
              </a:rPr>
              <a:t>discuss novel drugs in the framework of three distinct patient cases</a:t>
            </a:r>
            <a:endParaRPr lang="en-US" dirty="0"/>
          </a:p>
        </p:txBody>
      </p:sp>
      <p:sp>
        <p:nvSpPr>
          <p:cNvPr id="4" name="Slide Number Placeholder 3"/>
          <p:cNvSpPr>
            <a:spLocks noGrp="1"/>
          </p:cNvSpPr>
          <p:nvPr>
            <p:ph type="sldNum" sz="quarter" idx="5"/>
          </p:nvPr>
        </p:nvSpPr>
        <p:spPr/>
        <p:txBody>
          <a:bodyPr/>
          <a:lstStyle/>
          <a:p>
            <a:fld id="{1AC792A3-8950-B249-9B0F-9DE3D3CABF26}" type="slidenum">
              <a:rPr lang="en-US" smtClean="0"/>
              <a:t>10</a:t>
            </a:fld>
            <a:endParaRPr lang="en-US"/>
          </a:p>
        </p:txBody>
      </p:sp>
    </p:spTree>
    <p:extLst>
      <p:ext uri="{BB962C8B-B14F-4D97-AF65-F5344CB8AC3E}">
        <p14:creationId xmlns:p14="http://schemas.microsoft.com/office/powerpoint/2010/main" val="75368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E7A174-C151-604E-BEE0-7DCE107A0720}"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7A174-C151-604E-BEE0-7DCE107A0720}"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7A174-C151-604E-BEE0-7DCE107A0720}"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7A174-C151-604E-BEE0-7DCE107A0720}"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E7A174-C151-604E-BEE0-7DCE107A0720}"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E7A174-C151-604E-BEE0-7DCE107A0720}"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E7A174-C151-604E-BEE0-7DCE107A0720}"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E7A174-C151-604E-BEE0-7DCE107A0720}"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7A174-C151-604E-BEE0-7DCE107A0720}"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E7A174-C151-604E-BEE0-7DCE107A0720}"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E7A174-C151-604E-BEE0-7DCE107A0720}"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AB430-9ADE-9249-87AC-6481B97F61E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7A174-C151-604E-BEE0-7DCE107A0720}" type="datetimeFigureOut">
              <a:rPr lang="en-US" smtClean="0"/>
              <a:t>10/3/2022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AB430-9ADE-9249-87AC-6481B97F61E0}" type="slidenum">
              <a:rPr lang="en-US" smtClean="0"/>
              <a:t>‹#›</a:t>
            </a:fld>
            <a:endParaRPr lang="en-US"/>
          </a:p>
        </p:txBody>
      </p:sp>
    </p:spTree>
    <p:extLst>
      <p:ext uri="{BB962C8B-B14F-4D97-AF65-F5344CB8AC3E}">
        <p14:creationId xmlns:p14="http://schemas.microsoft.com/office/powerpoint/2010/main" val="994340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www.emcdda.europa.eu/system/files/publications/13236/TDAT20001ENN_web.pdf" TargetMode="External"/><Relationship Id="rId4" Type="http://schemas.openxmlformats.org/officeDocument/2006/relationships/hyperlink" Target="https://www.unodc.org/documents/scientific/NPS_threats_IV_web.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www.westword.com/marijuana/marshmallow-og-strain-review-14113992" TargetMode="External"/><Relationship Id="rId4" Type="http://schemas.openxmlformats.org/officeDocument/2006/relationships/hyperlink" Target="http://wonder.cdc.gov/"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6" name="Title 1"/>
          <p:cNvSpPr txBox="1">
            <a:spLocks/>
          </p:cNvSpPr>
          <p:nvPr/>
        </p:nvSpPr>
        <p:spPr>
          <a:xfrm>
            <a:off x="0" y="256701"/>
            <a:ext cx="9144000" cy="24447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99773D"/>
                </a:solidFill>
              </a:rPr>
              <a:t>Novel &amp; Emerging</a:t>
            </a:r>
          </a:p>
          <a:p>
            <a:pPr algn="ctr"/>
            <a:r>
              <a:rPr lang="en-US" sz="6000" b="1" dirty="0">
                <a:solidFill>
                  <a:srgbClr val="99773D"/>
                </a:solidFill>
              </a:rPr>
              <a:t>Psychoactive Drugs: Synthetics, designer &amp; beyond</a:t>
            </a:r>
          </a:p>
        </p:txBody>
      </p:sp>
      <p:sp>
        <p:nvSpPr>
          <p:cNvPr id="7" name="Title 1"/>
          <p:cNvSpPr txBox="1">
            <a:spLocks/>
          </p:cNvSpPr>
          <p:nvPr/>
        </p:nvSpPr>
        <p:spPr>
          <a:xfrm>
            <a:off x="0" y="3648889"/>
            <a:ext cx="9144000" cy="21802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rgbClr val="4E4E4E"/>
              </a:solidFill>
            </a:endParaRPr>
          </a:p>
          <a:p>
            <a:pPr algn="ctr"/>
            <a:r>
              <a:rPr lang="en-US" sz="2800" dirty="0">
                <a:solidFill>
                  <a:srgbClr val="4E4E4E"/>
                </a:solidFill>
              </a:rPr>
              <a:t>Mariah Smith, MD</a:t>
            </a:r>
          </a:p>
          <a:p>
            <a:pPr algn="ctr"/>
            <a:r>
              <a:rPr lang="en-US" sz="1800" dirty="0">
                <a:solidFill>
                  <a:srgbClr val="4E4E4E"/>
                </a:solidFill>
              </a:rPr>
              <a:t>Assistant Professor </a:t>
            </a:r>
          </a:p>
          <a:p>
            <a:pPr algn="ctr"/>
            <a:r>
              <a:rPr lang="en-US" sz="1800" dirty="0">
                <a:solidFill>
                  <a:srgbClr val="4E4E4E"/>
                </a:solidFill>
              </a:rPr>
              <a:t>Dept of Psychiatry and Behavioral Sciences</a:t>
            </a:r>
          </a:p>
          <a:p>
            <a:pPr algn="ctr"/>
            <a:r>
              <a:rPr lang="en-US" sz="1800" dirty="0">
                <a:solidFill>
                  <a:srgbClr val="4E4E4E"/>
                </a:solidFill>
              </a:rPr>
              <a:t>Vanderbilt University Medical Center</a:t>
            </a:r>
          </a:p>
          <a:p>
            <a:pPr algn="ctr"/>
            <a:r>
              <a:rPr lang="en-US" sz="1800" dirty="0">
                <a:solidFill>
                  <a:srgbClr val="4E4E4E"/>
                </a:solidFill>
              </a:rPr>
              <a:t>October 22, 2022</a:t>
            </a:r>
          </a:p>
        </p:txBody>
      </p:sp>
    </p:spTree>
    <p:extLst>
      <p:ext uri="{BB962C8B-B14F-4D97-AF65-F5344CB8AC3E}">
        <p14:creationId xmlns:p14="http://schemas.microsoft.com/office/powerpoint/2010/main" val="93957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Audience Question 3</a:t>
            </a:r>
            <a:r>
              <a:rPr lang="en-US" dirty="0"/>
              <a:t>: </a:t>
            </a:r>
          </a:p>
        </p:txBody>
      </p:sp>
    </p:spTree>
    <p:extLst>
      <p:ext uri="{BB962C8B-B14F-4D97-AF65-F5344CB8AC3E}">
        <p14:creationId xmlns:p14="http://schemas.microsoft.com/office/powerpoint/2010/main" val="348883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DD3FF-A997-412D-8619-1A6EA14E646A}"/>
              </a:ext>
            </a:extLst>
          </p:cNvPr>
          <p:cNvPicPr>
            <a:picLocks/>
          </p:cNvPicPr>
          <p:nvPr>
            <p:custDataLst>
              <p:tags r:id="rId2"/>
            </p:custDataLst>
          </p:nvPr>
        </p:nvPicPr>
        <p:blipFill>
          <a:blip r:embed="rId7"/>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FFB015C4-1F9A-40C5-8D18-D6718CD734DF}"/>
              </a:ext>
            </a:extLst>
          </p:cNvPr>
          <p:cNvPicPr>
            <a:picLocks/>
          </p:cNvPicPr>
          <p:nvPr>
            <p:custDataLst>
              <p:tags r:id="rId3"/>
            </p:custDataLst>
          </p:nvPr>
        </p:nvPicPr>
        <p:blipFill>
          <a:blip r:embed="rId8"/>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5F465A40-C65E-4C9A-8608-A8241F6BBFA6}"/>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Which of the following is true? </a:t>
            </a:r>
          </a:p>
        </p:txBody>
      </p:sp>
      <p:sp>
        <p:nvSpPr>
          <p:cNvPr id="7" name="Rectangle 6">
            <a:extLst>
              <a:ext uri="{FF2B5EF4-FFF2-40B4-BE49-F238E27FC236}">
                <a16:creationId xmlns:a16="http://schemas.microsoft.com/office/drawing/2014/main" id="{6E8B5484-ACD6-43A1-940C-8574873DC958}"/>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5805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Audience Answer 2</a:t>
            </a:r>
            <a:r>
              <a:rPr lang="en-US" dirty="0"/>
              <a:t>: </a:t>
            </a:r>
          </a:p>
        </p:txBody>
      </p:sp>
      <p:sp>
        <p:nvSpPr>
          <p:cNvPr id="6" name="TextBox 5">
            <a:extLst>
              <a:ext uri="{FF2B5EF4-FFF2-40B4-BE49-F238E27FC236}">
                <a16:creationId xmlns:a16="http://schemas.microsoft.com/office/drawing/2014/main" id="{03145816-1A61-42B4-9C63-DA566276C986}"/>
              </a:ext>
            </a:extLst>
          </p:cNvPr>
          <p:cNvSpPr txBox="1"/>
          <p:nvPr/>
        </p:nvSpPr>
        <p:spPr>
          <a:xfrm>
            <a:off x="787941" y="2471145"/>
            <a:ext cx="6511452" cy="369332"/>
          </a:xfrm>
          <a:prstGeom prst="rect">
            <a:avLst/>
          </a:prstGeom>
          <a:noFill/>
        </p:spPr>
        <p:txBody>
          <a:bodyPr wrap="square" rtlCol="0">
            <a:spAutoFit/>
          </a:bodyPr>
          <a:lstStyle/>
          <a:p>
            <a:r>
              <a:rPr lang="en-US" dirty="0"/>
              <a:t> D- Fentanyl is lipophilic </a:t>
            </a:r>
          </a:p>
        </p:txBody>
      </p:sp>
    </p:spTree>
    <p:extLst>
      <p:ext uri="{BB962C8B-B14F-4D97-AF65-F5344CB8AC3E}">
        <p14:creationId xmlns:p14="http://schemas.microsoft.com/office/powerpoint/2010/main" val="194293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dirty="0"/>
              <a:t>What are novel psychoactive drugs?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pPr>
              <a:spcAft>
                <a:spcPts val="1500"/>
              </a:spcAft>
            </a:pPr>
            <a:r>
              <a:rPr lang="en-US" dirty="0"/>
              <a:t>Novel psychoactive substances (NPS) are a range of drugs that have been designed to mimic established recreational illicit drugs</a:t>
            </a:r>
          </a:p>
          <a:p>
            <a:pPr>
              <a:spcAft>
                <a:spcPts val="1500"/>
              </a:spcAft>
            </a:pPr>
            <a:r>
              <a:rPr lang="en-US" dirty="0"/>
              <a:t>Other names include “synthetic drugs” or “legal highs”</a:t>
            </a:r>
          </a:p>
          <a:p>
            <a:pPr>
              <a:spcAft>
                <a:spcPts val="1500"/>
              </a:spcAft>
            </a:pPr>
            <a:r>
              <a:rPr lang="en-US" dirty="0"/>
              <a:t>Categorized into stimulant, cannabinoid receptor agonist, sedative/hypnotic, hallucinogen, dissociative, synthetic opioid and herb/plant</a:t>
            </a:r>
          </a:p>
        </p:txBody>
      </p:sp>
      <p:sp>
        <p:nvSpPr>
          <p:cNvPr id="7" name="TextBox 6">
            <a:extLst>
              <a:ext uri="{FF2B5EF4-FFF2-40B4-BE49-F238E27FC236}">
                <a16:creationId xmlns:a16="http://schemas.microsoft.com/office/drawing/2014/main" id="{CCA097D3-0FB7-C343-AD3E-6DB80D4BE7C2}"/>
              </a:ext>
            </a:extLst>
          </p:cNvPr>
          <p:cNvSpPr txBox="1"/>
          <p:nvPr/>
        </p:nvSpPr>
        <p:spPr>
          <a:xfrm>
            <a:off x="215153" y="6490447"/>
            <a:ext cx="619036"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306447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2" name="Picture 1">
            <a:extLst>
              <a:ext uri="{FF2B5EF4-FFF2-40B4-BE49-F238E27FC236}">
                <a16:creationId xmlns:a16="http://schemas.microsoft.com/office/drawing/2014/main" id="{2FFD2DA9-5F97-744B-AA9B-03F580E7F7B8}"/>
              </a:ext>
            </a:extLst>
          </p:cNvPr>
          <p:cNvPicPr>
            <a:picLocks noChangeAspect="1"/>
          </p:cNvPicPr>
          <p:nvPr/>
        </p:nvPicPr>
        <p:blipFill>
          <a:blip r:embed="rId4"/>
          <a:stretch>
            <a:fillRect/>
          </a:stretch>
        </p:blipFill>
        <p:spPr>
          <a:xfrm>
            <a:off x="628650" y="1260384"/>
            <a:ext cx="7591904" cy="3772617"/>
          </a:xfrm>
          <a:prstGeom prst="rect">
            <a:avLst/>
          </a:prstGeom>
        </p:spPr>
      </p:pic>
      <p:sp>
        <p:nvSpPr>
          <p:cNvPr id="6" name="TextBox 5">
            <a:extLst>
              <a:ext uri="{FF2B5EF4-FFF2-40B4-BE49-F238E27FC236}">
                <a16:creationId xmlns:a16="http://schemas.microsoft.com/office/drawing/2014/main" id="{D0D80E90-8005-7346-B236-7711E2BE48D9}"/>
              </a:ext>
            </a:extLst>
          </p:cNvPr>
          <p:cNvSpPr txBox="1"/>
          <p:nvPr/>
        </p:nvSpPr>
        <p:spPr>
          <a:xfrm>
            <a:off x="215153" y="6490447"/>
            <a:ext cx="412376" cy="369332"/>
          </a:xfrm>
          <a:prstGeom prst="rect">
            <a:avLst/>
          </a:prstGeom>
          <a:noFill/>
        </p:spPr>
        <p:txBody>
          <a:bodyPr wrap="square" rtlCol="0">
            <a:spAutoFit/>
          </a:bodyPr>
          <a:lstStyle/>
          <a:p>
            <a:r>
              <a:rPr lang="en-US" dirty="0"/>
              <a:t>2</a:t>
            </a:r>
          </a:p>
        </p:txBody>
      </p:sp>
      <p:sp>
        <p:nvSpPr>
          <p:cNvPr id="9" name="Title 1">
            <a:extLst>
              <a:ext uri="{FF2B5EF4-FFF2-40B4-BE49-F238E27FC236}">
                <a16:creationId xmlns:a16="http://schemas.microsoft.com/office/drawing/2014/main" id="{3902E029-E286-B041-9568-DE9A822735B7}"/>
              </a:ext>
            </a:extLst>
          </p:cNvPr>
          <p:cNvSpPr>
            <a:spLocks noGrp="1"/>
          </p:cNvSpPr>
          <p:nvPr>
            <p:ph type="title"/>
          </p:nvPr>
        </p:nvSpPr>
        <p:spPr>
          <a:xfrm>
            <a:off x="628650" y="365126"/>
            <a:ext cx="7886700" cy="1176803"/>
          </a:xfrm>
        </p:spPr>
        <p:txBody>
          <a:bodyPr/>
          <a:lstStyle/>
          <a:p>
            <a:r>
              <a:rPr lang="en-US" b="1" dirty="0"/>
              <a:t>Global emergence of NPS</a:t>
            </a:r>
          </a:p>
        </p:txBody>
      </p:sp>
      <p:sp>
        <p:nvSpPr>
          <p:cNvPr id="8" name="TextBox 7">
            <a:extLst>
              <a:ext uri="{FF2B5EF4-FFF2-40B4-BE49-F238E27FC236}">
                <a16:creationId xmlns:a16="http://schemas.microsoft.com/office/drawing/2014/main" id="{DB342F31-1444-4CAB-9B22-1AB7CAD8CDD4}"/>
              </a:ext>
            </a:extLst>
          </p:cNvPr>
          <p:cNvSpPr txBox="1"/>
          <p:nvPr/>
        </p:nvSpPr>
        <p:spPr>
          <a:xfrm>
            <a:off x="894944" y="5466949"/>
            <a:ext cx="7325609" cy="461665"/>
          </a:xfrm>
          <a:prstGeom prst="rect">
            <a:avLst/>
          </a:prstGeom>
          <a:noFill/>
        </p:spPr>
        <p:txBody>
          <a:bodyPr wrap="square" rtlCol="0">
            <a:spAutoFit/>
          </a:bodyPr>
          <a:lstStyle/>
          <a:p>
            <a:r>
              <a:rPr lang="en-US" sz="1200" dirty="0"/>
              <a:t>November 2021: 1,100 individual NPS have been reported to the </a:t>
            </a:r>
            <a:r>
              <a:rPr lang="en-US" sz="1200" b="1" dirty="0"/>
              <a:t>United Nations Office on Drug and Crime Early Warning Advisory </a:t>
            </a:r>
            <a:r>
              <a:rPr lang="en-US" sz="1200" dirty="0"/>
              <a:t>(UNODC EWA) by 133 countries and territories. </a:t>
            </a:r>
          </a:p>
        </p:txBody>
      </p:sp>
    </p:spTree>
    <p:extLst>
      <p:ext uri="{BB962C8B-B14F-4D97-AF65-F5344CB8AC3E}">
        <p14:creationId xmlns:p14="http://schemas.microsoft.com/office/powerpoint/2010/main" val="88860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11" name="Picture 10">
            <a:extLst>
              <a:ext uri="{FF2B5EF4-FFF2-40B4-BE49-F238E27FC236}">
                <a16:creationId xmlns:a16="http://schemas.microsoft.com/office/drawing/2014/main" id="{B47D2F9C-F2AB-664C-8915-E5675F165734}"/>
              </a:ext>
            </a:extLst>
          </p:cNvPr>
          <p:cNvPicPr>
            <a:picLocks noChangeAspect="1"/>
          </p:cNvPicPr>
          <p:nvPr/>
        </p:nvPicPr>
        <p:blipFill>
          <a:blip r:embed="rId4"/>
          <a:stretch>
            <a:fillRect/>
          </a:stretch>
        </p:blipFill>
        <p:spPr>
          <a:xfrm>
            <a:off x="0" y="1654878"/>
            <a:ext cx="9144000" cy="4256154"/>
          </a:xfrm>
          <a:prstGeom prst="rect">
            <a:avLst/>
          </a:prstGeom>
        </p:spPr>
      </p:pic>
      <p:sp>
        <p:nvSpPr>
          <p:cNvPr id="12" name="TextBox 11">
            <a:extLst>
              <a:ext uri="{FF2B5EF4-FFF2-40B4-BE49-F238E27FC236}">
                <a16:creationId xmlns:a16="http://schemas.microsoft.com/office/drawing/2014/main" id="{CFD5C770-8F77-4544-A9D9-873C64BB4439}"/>
              </a:ext>
            </a:extLst>
          </p:cNvPr>
          <p:cNvSpPr txBox="1"/>
          <p:nvPr/>
        </p:nvSpPr>
        <p:spPr>
          <a:xfrm>
            <a:off x="215153" y="6490447"/>
            <a:ext cx="412376" cy="369332"/>
          </a:xfrm>
          <a:prstGeom prst="rect">
            <a:avLst/>
          </a:prstGeom>
          <a:noFill/>
        </p:spPr>
        <p:txBody>
          <a:bodyPr wrap="square" rtlCol="0">
            <a:spAutoFit/>
          </a:bodyPr>
          <a:lstStyle/>
          <a:p>
            <a:r>
              <a:rPr lang="en-US" dirty="0"/>
              <a:t>2</a:t>
            </a:r>
          </a:p>
        </p:txBody>
      </p:sp>
      <p:sp>
        <p:nvSpPr>
          <p:cNvPr id="14" name="Title 1">
            <a:extLst>
              <a:ext uri="{FF2B5EF4-FFF2-40B4-BE49-F238E27FC236}">
                <a16:creationId xmlns:a16="http://schemas.microsoft.com/office/drawing/2014/main" id="{0884B6CD-5E32-DC40-9F69-ACBA8072312C}"/>
              </a:ext>
            </a:extLst>
          </p:cNvPr>
          <p:cNvSpPr>
            <a:spLocks noGrp="1"/>
          </p:cNvSpPr>
          <p:nvPr>
            <p:ph type="title"/>
          </p:nvPr>
        </p:nvSpPr>
        <p:spPr>
          <a:xfrm>
            <a:off x="628650" y="365126"/>
            <a:ext cx="7886700" cy="1325563"/>
          </a:xfrm>
        </p:spPr>
        <p:txBody>
          <a:bodyPr/>
          <a:lstStyle/>
          <a:p>
            <a:r>
              <a:rPr lang="en-US" b="1" dirty="0"/>
              <a:t>Emergence of NPS reported to the UNODC EWA 2010-2020</a:t>
            </a:r>
          </a:p>
        </p:txBody>
      </p:sp>
    </p:spTree>
    <p:extLst>
      <p:ext uri="{BB962C8B-B14F-4D97-AF65-F5344CB8AC3E}">
        <p14:creationId xmlns:p14="http://schemas.microsoft.com/office/powerpoint/2010/main" val="323403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#1</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fontScale="92500" lnSpcReduction="20000"/>
          </a:bodyPr>
          <a:lstStyle/>
          <a:p>
            <a:r>
              <a:rPr lang="en-US" dirty="0"/>
              <a:t>ID: 33 M seen at Meharry addiction clinic for opioid use disorder (OUD) and treatment with Suboxone as MOUD</a:t>
            </a:r>
          </a:p>
          <a:p>
            <a:endParaRPr lang="en-US" dirty="0"/>
          </a:p>
          <a:p>
            <a:r>
              <a:rPr lang="en-US" dirty="0"/>
              <a:t>Consult: Bipolar diagnostic clarification and medication management</a:t>
            </a:r>
          </a:p>
          <a:p>
            <a:endParaRPr lang="en-US" dirty="0"/>
          </a:p>
          <a:p>
            <a:r>
              <a:rPr lang="en-US" dirty="0"/>
              <a:t>HPI: Previous dx of BPAD but hesitant towards medications; stable on suboxone for OUD, reports smoking “spice” multiple times during the day with some insight into worsening mental health symptoms with use (paranoia, racing thoughts, mood); contemplative stage regarding cessation</a:t>
            </a:r>
          </a:p>
        </p:txBody>
      </p:sp>
    </p:spTree>
    <p:extLst>
      <p:ext uri="{BB962C8B-B14F-4D97-AF65-F5344CB8AC3E}">
        <p14:creationId xmlns:p14="http://schemas.microsoft.com/office/powerpoint/2010/main" val="1329264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#1</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PPH: OUD, ADD, GAD, BPAD by history; no inpatient admissions or current outpatient care; denies SA; no current medications</a:t>
            </a:r>
          </a:p>
          <a:p>
            <a:r>
              <a:rPr lang="en-US" dirty="0"/>
              <a:t>PMH: Denies</a:t>
            </a:r>
          </a:p>
          <a:p>
            <a:r>
              <a:rPr lang="en-US" dirty="0"/>
              <a:t>SH: Works as a tutor, single, lives with mother, family is supportive</a:t>
            </a:r>
          </a:p>
          <a:p>
            <a:r>
              <a:rPr lang="en-US" dirty="0"/>
              <a:t>Substance Hx: Opioid use, in remission on suboxone and cannabis per HPI; past sedative and stimulant use; smokes 1 PPD; numerous overdoses and residential treatment programs</a:t>
            </a:r>
          </a:p>
          <a:p>
            <a:endParaRPr lang="en-US" dirty="0"/>
          </a:p>
        </p:txBody>
      </p:sp>
    </p:spTree>
    <p:extLst>
      <p:ext uri="{BB962C8B-B14F-4D97-AF65-F5344CB8AC3E}">
        <p14:creationId xmlns:p14="http://schemas.microsoft.com/office/powerpoint/2010/main" val="923686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#1</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lnSpcReduction="10000"/>
          </a:bodyPr>
          <a:lstStyle/>
          <a:p>
            <a:r>
              <a:rPr lang="en-US" dirty="0"/>
              <a:t>MSE: Significant for distractibility, rapid speech, grandiose delusions, circumstantial thought process, irritability, expansive affect, judgement- fair, insight- limited, treatment seeking</a:t>
            </a:r>
          </a:p>
          <a:p>
            <a:endParaRPr lang="en-US" dirty="0"/>
          </a:p>
          <a:p>
            <a:r>
              <a:rPr lang="en-US" dirty="0"/>
              <a:t>Recommendations: Meets criteria for bipolar II disorder; continue Suboxone for MOUD; provided education re: synthetics and risks with cannabis on mental health; encouraged BPAD medications; did not meet criteria for involuntary commitment; RTC in 2 weeks</a:t>
            </a:r>
          </a:p>
        </p:txBody>
      </p:sp>
    </p:spTree>
    <p:extLst>
      <p:ext uri="{BB962C8B-B14F-4D97-AF65-F5344CB8AC3E}">
        <p14:creationId xmlns:p14="http://schemas.microsoft.com/office/powerpoint/2010/main" val="364580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Synthetic Cannabinoids (SCB)</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Names: Spice, K2, herbal incense, Cloud 9, Mojo</a:t>
            </a:r>
          </a:p>
          <a:p>
            <a:endParaRPr lang="en-US" dirty="0"/>
          </a:p>
          <a:p>
            <a:r>
              <a:rPr lang="en-US" dirty="0"/>
              <a:t>Many types of synthetic cannabinoids (SCB) each having a unique binding affinity for receptors CB</a:t>
            </a:r>
            <a:r>
              <a:rPr lang="en-US" baseline="-25000" dirty="0"/>
              <a:t>1</a:t>
            </a:r>
            <a:r>
              <a:rPr lang="en-US" dirty="0"/>
              <a:t> and CB</a:t>
            </a:r>
            <a:r>
              <a:rPr lang="en-US" baseline="-25000" dirty="0"/>
              <a:t>2</a:t>
            </a:r>
            <a:endParaRPr lang="en-US" dirty="0"/>
          </a:p>
          <a:p>
            <a:endParaRPr lang="en-US" dirty="0"/>
          </a:p>
          <a:p>
            <a:r>
              <a:rPr lang="en-US" dirty="0"/>
              <a:t>SCBs act as </a:t>
            </a:r>
            <a:r>
              <a:rPr lang="en-US" u="sng" dirty="0"/>
              <a:t>full agonist of CB</a:t>
            </a:r>
            <a:r>
              <a:rPr lang="en-US" u="sng" baseline="-25000" dirty="0"/>
              <a:t>1</a:t>
            </a:r>
            <a:r>
              <a:rPr lang="en-US" u="sng" dirty="0"/>
              <a:t> and CB</a:t>
            </a:r>
            <a:r>
              <a:rPr lang="en-US" u="sng" baseline="-25000" dirty="0"/>
              <a:t>2</a:t>
            </a:r>
            <a:r>
              <a:rPr lang="en-US" dirty="0"/>
              <a:t>, whereas </a:t>
            </a:r>
            <a:r>
              <a:rPr lang="en-US" u="sng" dirty="0"/>
              <a:t>THC is a partial agonist at CB</a:t>
            </a:r>
            <a:r>
              <a:rPr lang="en-US" u="sng" baseline="-25000" dirty="0"/>
              <a:t>1</a:t>
            </a:r>
            <a:endParaRPr lang="en-US" u="sng" dirty="0"/>
          </a:p>
        </p:txBody>
      </p:sp>
      <p:sp>
        <p:nvSpPr>
          <p:cNvPr id="7" name="TextBox 6">
            <a:extLst>
              <a:ext uri="{FF2B5EF4-FFF2-40B4-BE49-F238E27FC236}">
                <a16:creationId xmlns:a16="http://schemas.microsoft.com/office/drawing/2014/main" id="{ECE84A55-2EDA-3F49-A231-3F1CD8CDE0B4}"/>
              </a:ext>
            </a:extLst>
          </p:cNvPr>
          <p:cNvSpPr txBox="1"/>
          <p:nvPr/>
        </p:nvSpPr>
        <p:spPr>
          <a:xfrm>
            <a:off x="215152" y="6490447"/>
            <a:ext cx="1020089" cy="369332"/>
          </a:xfrm>
          <a:prstGeom prst="rect">
            <a:avLst/>
          </a:prstGeom>
          <a:noFill/>
        </p:spPr>
        <p:txBody>
          <a:bodyPr wrap="square" rtlCol="0">
            <a:spAutoFit/>
          </a:bodyPr>
          <a:lstStyle/>
          <a:p>
            <a:r>
              <a:rPr lang="en-US" dirty="0"/>
              <a:t>3, 5, 10</a:t>
            </a:r>
          </a:p>
        </p:txBody>
      </p:sp>
    </p:spTree>
    <p:extLst>
      <p:ext uri="{BB962C8B-B14F-4D97-AF65-F5344CB8AC3E}">
        <p14:creationId xmlns:p14="http://schemas.microsoft.com/office/powerpoint/2010/main" val="151617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dirty="0"/>
              <a:t>Disclosures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pPr marL="0" indent="0">
              <a:buNone/>
            </a:pPr>
            <a:r>
              <a:rPr lang="en-US" dirty="0"/>
              <a:t>No ACCME-defined commercial interest conflicts or disclosures. </a:t>
            </a:r>
          </a:p>
        </p:txBody>
      </p:sp>
    </p:spTree>
    <p:extLst>
      <p:ext uri="{BB962C8B-B14F-4D97-AF65-F5344CB8AC3E}">
        <p14:creationId xmlns:p14="http://schemas.microsoft.com/office/powerpoint/2010/main" val="1201842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9" name="Picture 8">
            <a:extLst>
              <a:ext uri="{FF2B5EF4-FFF2-40B4-BE49-F238E27FC236}">
                <a16:creationId xmlns:a16="http://schemas.microsoft.com/office/drawing/2014/main" id="{C1DBC62C-6319-7B4E-BC99-A871B5B71241}"/>
              </a:ext>
            </a:extLst>
          </p:cNvPr>
          <p:cNvPicPr>
            <a:picLocks noChangeAspect="1"/>
          </p:cNvPicPr>
          <p:nvPr/>
        </p:nvPicPr>
        <p:blipFill>
          <a:blip r:embed="rId4"/>
          <a:stretch>
            <a:fillRect/>
          </a:stretch>
        </p:blipFill>
        <p:spPr>
          <a:xfrm>
            <a:off x="3817941" y="2813961"/>
            <a:ext cx="4889499" cy="2444750"/>
          </a:xfrm>
          <a:prstGeom prst="rect">
            <a:avLst/>
          </a:prstGeom>
        </p:spPr>
      </p:pic>
      <p:pic>
        <p:nvPicPr>
          <p:cNvPr id="11" name="Picture 2" descr="Synthetic marijuana prosecutions get mixed results due to legal  complications">
            <a:extLst>
              <a:ext uri="{FF2B5EF4-FFF2-40B4-BE49-F238E27FC236}">
                <a16:creationId xmlns:a16="http://schemas.microsoft.com/office/drawing/2014/main" id="{5E6312C8-DE72-6B45-A521-B57735975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74" y="413655"/>
            <a:ext cx="3420743" cy="19247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y K2 E-Liquid Code Red - NarcoShop - Easy Shipping Options">
            <a:extLst>
              <a:ext uri="{FF2B5EF4-FFF2-40B4-BE49-F238E27FC236}">
                <a16:creationId xmlns:a16="http://schemas.microsoft.com/office/drawing/2014/main" id="{1CEB7FA1-2450-A54B-95B3-2694CC8B8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823" y="3499482"/>
            <a:ext cx="2397217" cy="239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7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Concerns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The lack of quality control leads to batch-to-batch differences in SCB concentrations in different products</a:t>
            </a:r>
          </a:p>
          <a:p>
            <a:pPr lvl="1"/>
            <a:r>
              <a:rPr lang="en-US" dirty="0"/>
              <a:t>Spray the chemical mixture onto Marshmallow plant so there is a wide variation on concentration saturation </a:t>
            </a:r>
          </a:p>
          <a:p>
            <a:endParaRPr lang="en-US" dirty="0"/>
          </a:p>
          <a:p>
            <a:r>
              <a:rPr lang="en-US" dirty="0"/>
              <a:t>K2 or Spice products usually contain more than 1 structure/form of SCBs that can interact in unpredictable ways</a:t>
            </a:r>
          </a:p>
        </p:txBody>
      </p:sp>
      <p:sp>
        <p:nvSpPr>
          <p:cNvPr id="7" name="TextBox 6">
            <a:extLst>
              <a:ext uri="{FF2B5EF4-FFF2-40B4-BE49-F238E27FC236}">
                <a16:creationId xmlns:a16="http://schemas.microsoft.com/office/drawing/2014/main" id="{1B69D07B-A3FC-E043-BA6C-0942C7E9FF31}"/>
              </a:ext>
            </a:extLst>
          </p:cNvPr>
          <p:cNvSpPr txBox="1"/>
          <p:nvPr/>
        </p:nvSpPr>
        <p:spPr>
          <a:xfrm>
            <a:off x="215153" y="6490447"/>
            <a:ext cx="875710" cy="369332"/>
          </a:xfrm>
          <a:prstGeom prst="rect">
            <a:avLst/>
          </a:prstGeom>
          <a:noFill/>
        </p:spPr>
        <p:txBody>
          <a:bodyPr wrap="square" rtlCol="0">
            <a:spAutoFit/>
          </a:bodyPr>
          <a:lstStyle/>
          <a:p>
            <a:r>
              <a:rPr lang="en-US" dirty="0"/>
              <a:t>3, 8, 44</a:t>
            </a:r>
          </a:p>
        </p:txBody>
      </p:sp>
      <p:pic>
        <p:nvPicPr>
          <p:cNvPr id="6" name="Picture 5">
            <a:extLst>
              <a:ext uri="{FF2B5EF4-FFF2-40B4-BE49-F238E27FC236}">
                <a16:creationId xmlns:a16="http://schemas.microsoft.com/office/drawing/2014/main" id="{3EB3F5C4-DF97-4A46-B4E6-6557DA9293DF}"/>
              </a:ext>
            </a:extLst>
          </p:cNvPr>
          <p:cNvPicPr>
            <a:picLocks noChangeAspect="1"/>
          </p:cNvPicPr>
          <p:nvPr/>
        </p:nvPicPr>
        <p:blipFill>
          <a:blip r:embed="rId4"/>
          <a:stretch>
            <a:fillRect/>
          </a:stretch>
        </p:blipFill>
        <p:spPr>
          <a:xfrm>
            <a:off x="6225702" y="315300"/>
            <a:ext cx="2202396" cy="1237234"/>
          </a:xfrm>
          <a:prstGeom prst="rect">
            <a:avLst/>
          </a:prstGeom>
        </p:spPr>
      </p:pic>
    </p:spTree>
    <p:extLst>
      <p:ext uri="{BB962C8B-B14F-4D97-AF65-F5344CB8AC3E}">
        <p14:creationId xmlns:p14="http://schemas.microsoft.com/office/powerpoint/2010/main" val="277398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Prevalence</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Prevalence of lifetime SC use is between 0.2-4%</a:t>
            </a:r>
          </a:p>
          <a:p>
            <a:r>
              <a:rPr lang="en-US" dirty="0"/>
              <a:t>Mostly young, Caucasian males</a:t>
            </a:r>
            <a:endParaRPr lang="en-US" baseline="30000" dirty="0"/>
          </a:p>
          <a:p>
            <a:r>
              <a:rPr lang="en-US" dirty="0"/>
              <a:t>Sold over the internet and head shops/bodegas </a:t>
            </a:r>
          </a:p>
          <a:p>
            <a:r>
              <a:rPr lang="en-US" dirty="0"/>
              <a:t>Reasons for use include</a:t>
            </a:r>
          </a:p>
          <a:p>
            <a:pPr lvl="1"/>
            <a:r>
              <a:rPr lang="en-US" dirty="0"/>
              <a:t>Cheap</a:t>
            </a:r>
          </a:p>
          <a:p>
            <a:pPr lvl="1"/>
            <a:r>
              <a:rPr lang="en-US" dirty="0"/>
              <a:t>Not detected on standard toxicology</a:t>
            </a:r>
          </a:p>
          <a:p>
            <a:pPr lvl="1"/>
            <a:r>
              <a:rPr lang="en-US" dirty="0"/>
              <a:t>Perceived as safe </a:t>
            </a:r>
          </a:p>
          <a:p>
            <a:pPr lvl="1"/>
            <a:r>
              <a:rPr lang="en-US" dirty="0"/>
              <a:t>Promises of similar or stronger “high” than cannabis</a:t>
            </a:r>
          </a:p>
          <a:p>
            <a:pPr lvl="1"/>
            <a:r>
              <a:rPr lang="en-US" dirty="0"/>
              <a:t>Targeted to children/young adults </a:t>
            </a:r>
          </a:p>
        </p:txBody>
      </p:sp>
      <p:sp>
        <p:nvSpPr>
          <p:cNvPr id="9" name="TextBox 8">
            <a:extLst>
              <a:ext uri="{FF2B5EF4-FFF2-40B4-BE49-F238E27FC236}">
                <a16:creationId xmlns:a16="http://schemas.microsoft.com/office/drawing/2014/main" id="{794DAF8D-BD45-A34C-A063-A2A5B94252F4}"/>
              </a:ext>
            </a:extLst>
          </p:cNvPr>
          <p:cNvSpPr txBox="1"/>
          <p:nvPr/>
        </p:nvSpPr>
        <p:spPr>
          <a:xfrm>
            <a:off x="215153" y="6490447"/>
            <a:ext cx="1100300" cy="369332"/>
          </a:xfrm>
          <a:prstGeom prst="rect">
            <a:avLst/>
          </a:prstGeom>
          <a:noFill/>
        </p:spPr>
        <p:txBody>
          <a:bodyPr wrap="square" rtlCol="0">
            <a:spAutoFit/>
          </a:bodyPr>
          <a:lstStyle/>
          <a:p>
            <a:r>
              <a:rPr lang="en-US" dirty="0"/>
              <a:t>4, 7, 9</a:t>
            </a:r>
          </a:p>
        </p:txBody>
      </p:sp>
    </p:spTree>
    <p:extLst>
      <p:ext uri="{BB962C8B-B14F-4D97-AF65-F5344CB8AC3E}">
        <p14:creationId xmlns:p14="http://schemas.microsoft.com/office/powerpoint/2010/main" val="2368912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Onset and duration</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Onset of action varies from immediately, minutes or hours after use</a:t>
            </a:r>
            <a:endParaRPr lang="en-US" baseline="30000" dirty="0"/>
          </a:p>
          <a:p>
            <a:endParaRPr lang="en-US" dirty="0"/>
          </a:p>
          <a:p>
            <a:r>
              <a:rPr lang="en-US" dirty="0"/>
              <a:t>Duration of action varies but can last hours</a:t>
            </a:r>
          </a:p>
          <a:p>
            <a:endParaRPr lang="en-US" dirty="0"/>
          </a:p>
          <a:p>
            <a:r>
              <a:rPr lang="en-US" dirty="0"/>
              <a:t>Effects can be similar to cannabis; however, unpredictable- individual SC compounds vary in potency, efficacy and duration of action</a:t>
            </a:r>
          </a:p>
        </p:txBody>
      </p:sp>
      <p:sp>
        <p:nvSpPr>
          <p:cNvPr id="7" name="TextBox 6">
            <a:extLst>
              <a:ext uri="{FF2B5EF4-FFF2-40B4-BE49-F238E27FC236}">
                <a16:creationId xmlns:a16="http://schemas.microsoft.com/office/drawing/2014/main" id="{4EF61B50-2C40-6047-A31B-083B53BA15FB}"/>
              </a:ext>
            </a:extLst>
          </p:cNvPr>
          <p:cNvSpPr txBox="1"/>
          <p:nvPr/>
        </p:nvSpPr>
        <p:spPr>
          <a:xfrm>
            <a:off x="215153" y="6490447"/>
            <a:ext cx="412376"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1091051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Adverse effects and treatment options</a:t>
            </a:r>
          </a:p>
        </p:txBody>
      </p:sp>
      <p:pic>
        <p:nvPicPr>
          <p:cNvPr id="9" name="Picture 8">
            <a:extLst>
              <a:ext uri="{FF2B5EF4-FFF2-40B4-BE49-F238E27FC236}">
                <a16:creationId xmlns:a16="http://schemas.microsoft.com/office/drawing/2014/main" id="{51CE1926-C405-3047-A38F-EA8849239120}"/>
              </a:ext>
            </a:extLst>
          </p:cNvPr>
          <p:cNvPicPr>
            <a:picLocks noChangeAspect="1"/>
          </p:cNvPicPr>
          <p:nvPr/>
        </p:nvPicPr>
        <p:blipFill>
          <a:blip r:embed="rId4"/>
          <a:stretch>
            <a:fillRect/>
          </a:stretch>
        </p:blipFill>
        <p:spPr>
          <a:xfrm>
            <a:off x="0" y="1813307"/>
            <a:ext cx="9144000" cy="3806319"/>
          </a:xfrm>
          <a:prstGeom prst="rect">
            <a:avLst/>
          </a:prstGeom>
        </p:spPr>
      </p:pic>
      <p:sp>
        <p:nvSpPr>
          <p:cNvPr id="10" name="TextBox 9">
            <a:extLst>
              <a:ext uri="{FF2B5EF4-FFF2-40B4-BE49-F238E27FC236}">
                <a16:creationId xmlns:a16="http://schemas.microsoft.com/office/drawing/2014/main" id="{E145B5D9-CB79-134E-8383-680A3B7516CB}"/>
              </a:ext>
            </a:extLst>
          </p:cNvPr>
          <p:cNvSpPr txBox="1"/>
          <p:nvPr/>
        </p:nvSpPr>
        <p:spPr>
          <a:xfrm>
            <a:off x="215153" y="6490447"/>
            <a:ext cx="412376"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923490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Screening and testing</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lnSpcReduction="10000"/>
          </a:bodyPr>
          <a:lstStyle/>
          <a:p>
            <a:r>
              <a:rPr lang="en-US" dirty="0"/>
              <a:t>Not detected on typical toxicology</a:t>
            </a:r>
          </a:p>
          <a:p>
            <a:endParaRPr lang="en-US" dirty="0"/>
          </a:p>
          <a:p>
            <a:r>
              <a:rPr lang="en-US" dirty="0"/>
              <a:t>Can use gas chromatography (GC) or mass spectrometry (MS) for the detection of parent compounds and/or metabolites </a:t>
            </a:r>
          </a:p>
          <a:p>
            <a:pPr lvl="1"/>
            <a:r>
              <a:rPr lang="en-US" dirty="0"/>
              <a:t>JWH-018, JWH-122, AM-2201, CP-47.497, etc. </a:t>
            </a:r>
          </a:p>
          <a:p>
            <a:pPr lvl="1"/>
            <a:r>
              <a:rPr lang="en-US" dirty="0"/>
              <a:t>Not commercially available</a:t>
            </a:r>
          </a:p>
          <a:p>
            <a:endParaRPr lang="en-US" dirty="0"/>
          </a:p>
          <a:p>
            <a:r>
              <a:rPr lang="en-US" dirty="0"/>
              <a:t>In 2019, a team in the UK created a 5-minute saliva test for synthetic cannabinoids </a:t>
            </a:r>
          </a:p>
          <a:p>
            <a:pPr lvl="1"/>
            <a:endParaRPr lang="en-US" dirty="0"/>
          </a:p>
        </p:txBody>
      </p:sp>
      <p:sp>
        <p:nvSpPr>
          <p:cNvPr id="7" name="TextBox 6">
            <a:extLst>
              <a:ext uri="{FF2B5EF4-FFF2-40B4-BE49-F238E27FC236}">
                <a16:creationId xmlns:a16="http://schemas.microsoft.com/office/drawing/2014/main" id="{93FA9937-9552-B64F-962C-6360B2E46A08}"/>
              </a:ext>
            </a:extLst>
          </p:cNvPr>
          <p:cNvSpPr txBox="1"/>
          <p:nvPr/>
        </p:nvSpPr>
        <p:spPr>
          <a:xfrm>
            <a:off x="215152" y="6490447"/>
            <a:ext cx="1105647" cy="369332"/>
          </a:xfrm>
          <a:prstGeom prst="rect">
            <a:avLst/>
          </a:prstGeom>
          <a:noFill/>
        </p:spPr>
        <p:txBody>
          <a:bodyPr wrap="square" rtlCol="0">
            <a:spAutoFit/>
          </a:bodyPr>
          <a:lstStyle/>
          <a:p>
            <a:r>
              <a:rPr lang="en-US" dirty="0"/>
              <a:t>4, 41-42</a:t>
            </a:r>
          </a:p>
        </p:txBody>
      </p:sp>
    </p:spTree>
    <p:extLst>
      <p:ext uri="{BB962C8B-B14F-4D97-AF65-F5344CB8AC3E}">
        <p14:creationId xmlns:p14="http://schemas.microsoft.com/office/powerpoint/2010/main" val="299280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Currently</a:t>
            </a:r>
            <a:r>
              <a:rPr lang="en-US" dirty="0"/>
              <a:t>…</a:t>
            </a:r>
          </a:p>
        </p:txBody>
      </p:sp>
      <p:pic>
        <p:nvPicPr>
          <p:cNvPr id="9" name="Picture 8">
            <a:extLst>
              <a:ext uri="{FF2B5EF4-FFF2-40B4-BE49-F238E27FC236}">
                <a16:creationId xmlns:a16="http://schemas.microsoft.com/office/drawing/2014/main" id="{484F7687-5F66-5F47-8040-3E052B879FC8}"/>
              </a:ext>
            </a:extLst>
          </p:cNvPr>
          <p:cNvPicPr>
            <a:picLocks noChangeAspect="1"/>
          </p:cNvPicPr>
          <p:nvPr/>
        </p:nvPicPr>
        <p:blipFill>
          <a:blip r:embed="rId4"/>
          <a:stretch>
            <a:fillRect/>
          </a:stretch>
        </p:blipFill>
        <p:spPr>
          <a:xfrm>
            <a:off x="4522902" y="185111"/>
            <a:ext cx="4419600" cy="3011156"/>
          </a:xfrm>
          <a:prstGeom prst="rect">
            <a:avLst/>
          </a:prstGeom>
        </p:spPr>
      </p:pic>
      <p:pic>
        <p:nvPicPr>
          <p:cNvPr id="10" name="Picture 9">
            <a:extLst>
              <a:ext uri="{FF2B5EF4-FFF2-40B4-BE49-F238E27FC236}">
                <a16:creationId xmlns:a16="http://schemas.microsoft.com/office/drawing/2014/main" id="{033F0E2D-1589-EF47-B071-600C6EF63058}"/>
              </a:ext>
            </a:extLst>
          </p:cNvPr>
          <p:cNvPicPr>
            <a:picLocks noChangeAspect="1"/>
          </p:cNvPicPr>
          <p:nvPr/>
        </p:nvPicPr>
        <p:blipFill>
          <a:blip r:embed="rId5"/>
          <a:stretch>
            <a:fillRect/>
          </a:stretch>
        </p:blipFill>
        <p:spPr>
          <a:xfrm>
            <a:off x="201498" y="3220969"/>
            <a:ext cx="5540605" cy="2755246"/>
          </a:xfrm>
          <a:prstGeom prst="rect">
            <a:avLst/>
          </a:prstGeom>
        </p:spPr>
      </p:pic>
    </p:spTree>
    <p:extLst>
      <p:ext uri="{BB962C8B-B14F-4D97-AF65-F5344CB8AC3E}">
        <p14:creationId xmlns:p14="http://schemas.microsoft.com/office/powerpoint/2010/main" val="1235255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SCB: Treatment</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559863"/>
            <a:ext cx="7886700" cy="4665148"/>
          </a:xfrm>
        </p:spPr>
        <p:txBody>
          <a:bodyPr>
            <a:normAutofit fontScale="85000" lnSpcReduction="20000"/>
          </a:bodyPr>
          <a:lstStyle/>
          <a:p>
            <a:r>
              <a:rPr lang="en-US" dirty="0"/>
              <a:t>Studies have demonstrated that SC withdrawal is mediated by </a:t>
            </a:r>
            <a:r>
              <a:rPr lang="en-US" u="sng" dirty="0"/>
              <a:t>the CB1 receptor </a:t>
            </a:r>
            <a:r>
              <a:rPr lang="en-US" dirty="0"/>
              <a:t>(like THC), suggesting that pharmacotherapies for cannabis use disorder may be effective in treating SCB withdrawal </a:t>
            </a:r>
          </a:p>
          <a:p>
            <a:pPr lvl="1"/>
            <a:r>
              <a:rPr lang="en-US" dirty="0"/>
              <a:t>Nabilone has been shown to specifically alleviate cannabis withdrawal-associated disruptions in sleep, appetite suppression, and irritability, hallmark features of SC withdrawal, suggesting that nabilone may also be a potential pharmacotherapy for treating SC withdrawal.</a:t>
            </a:r>
          </a:p>
          <a:p>
            <a:endParaRPr lang="en-US" dirty="0"/>
          </a:p>
          <a:p>
            <a:r>
              <a:rPr lang="en-US" dirty="0"/>
              <a:t>No current FDA-approved medications for cannabis UD; however, nabilone (a synthetic analogue of THC FDA-approved for chemotherapy-induced nausea) has shown promise in cannabis withdrawal and relapse by alleviating </a:t>
            </a:r>
          </a:p>
          <a:p>
            <a:pPr lvl="1"/>
            <a:r>
              <a:rPr lang="en-US" dirty="0"/>
              <a:t>Disruption of sleep</a:t>
            </a:r>
          </a:p>
          <a:p>
            <a:pPr lvl="1"/>
            <a:r>
              <a:rPr lang="en-US" dirty="0"/>
              <a:t>Appetite suppression</a:t>
            </a:r>
          </a:p>
          <a:p>
            <a:pPr lvl="1"/>
            <a:r>
              <a:rPr lang="en-US" dirty="0"/>
              <a:t>Irritability </a:t>
            </a:r>
          </a:p>
        </p:txBody>
      </p:sp>
      <p:sp>
        <p:nvSpPr>
          <p:cNvPr id="7" name="TextBox 6">
            <a:extLst>
              <a:ext uri="{FF2B5EF4-FFF2-40B4-BE49-F238E27FC236}">
                <a16:creationId xmlns:a16="http://schemas.microsoft.com/office/drawing/2014/main" id="{88CE584E-B205-6248-A37C-1F672F7AD66B}"/>
              </a:ext>
            </a:extLst>
          </p:cNvPr>
          <p:cNvSpPr txBox="1"/>
          <p:nvPr/>
        </p:nvSpPr>
        <p:spPr>
          <a:xfrm>
            <a:off x="215153" y="6490447"/>
            <a:ext cx="663388" cy="369332"/>
          </a:xfrm>
          <a:prstGeom prst="rect">
            <a:avLst/>
          </a:prstGeom>
          <a:noFill/>
        </p:spPr>
        <p:txBody>
          <a:bodyPr wrap="square" rtlCol="0">
            <a:spAutoFit/>
          </a:bodyPr>
          <a:lstStyle/>
          <a:p>
            <a:r>
              <a:rPr lang="en-US" dirty="0"/>
              <a:t>38</a:t>
            </a:r>
          </a:p>
        </p:txBody>
      </p:sp>
    </p:spTree>
    <p:extLst>
      <p:ext uri="{BB962C8B-B14F-4D97-AF65-F5344CB8AC3E}">
        <p14:creationId xmlns:p14="http://schemas.microsoft.com/office/powerpoint/2010/main" val="3995243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#2</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ID: 30 M admitted to VUH for medically supervised withdrawal (MSW) from benzodiazepines and opiates</a:t>
            </a:r>
          </a:p>
          <a:p>
            <a:r>
              <a:rPr lang="en-US" dirty="0"/>
              <a:t>Consult: benzodiazepine and opioid withdrawal management</a:t>
            </a:r>
          </a:p>
          <a:p>
            <a:r>
              <a:rPr lang="en-US" dirty="0"/>
              <a:t>HPI: reports experimenting with benzodiazepines bought online (</a:t>
            </a:r>
            <a:r>
              <a:rPr lang="en-US" b="1" dirty="0" err="1"/>
              <a:t>clonaz</a:t>
            </a:r>
            <a:r>
              <a:rPr lang="en-US" b="1" u="sng" dirty="0" err="1"/>
              <a:t>o</a:t>
            </a:r>
            <a:r>
              <a:rPr lang="en-US" b="1" dirty="0" err="1"/>
              <a:t>lam</a:t>
            </a:r>
            <a:r>
              <a:rPr lang="en-US" dirty="0"/>
              <a:t> and </a:t>
            </a:r>
            <a:r>
              <a:rPr lang="en-US" b="1" dirty="0" err="1"/>
              <a:t>flubromazepam</a:t>
            </a:r>
            <a:r>
              <a:rPr lang="en-US" dirty="0"/>
              <a:t>) daily for “a long time” for anxiety w/ hx of withdrawal seizures as well as online designer opioids (2-Methyl-AP-237) for mood and pain </a:t>
            </a:r>
          </a:p>
        </p:txBody>
      </p:sp>
    </p:spTree>
    <p:extLst>
      <p:ext uri="{BB962C8B-B14F-4D97-AF65-F5344CB8AC3E}">
        <p14:creationId xmlns:p14="http://schemas.microsoft.com/office/powerpoint/2010/main" val="2542094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#2</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PPH: AUD, MDD; no inpatient admissions or outpatient care; denies SA; prescribed quetiapine, gabapentin, and sertraline</a:t>
            </a:r>
          </a:p>
          <a:p>
            <a:r>
              <a:rPr lang="en-US" dirty="0"/>
              <a:t>PMH: seizures, hx of vertebral fractures, chronic pain</a:t>
            </a:r>
          </a:p>
          <a:p>
            <a:r>
              <a:rPr lang="en-US" dirty="0"/>
              <a:t>SH: grad student, in a relationship, lives with fiancé, family supportive</a:t>
            </a:r>
          </a:p>
          <a:p>
            <a:r>
              <a:rPr lang="en-US" dirty="0"/>
              <a:t>Substance Hx: opioid and sedative use per HPI; AUD in remission; smokes ½ PPD; residential treatment programs in the past</a:t>
            </a:r>
          </a:p>
        </p:txBody>
      </p:sp>
    </p:spTree>
    <p:extLst>
      <p:ext uri="{BB962C8B-B14F-4D97-AF65-F5344CB8AC3E}">
        <p14:creationId xmlns:p14="http://schemas.microsoft.com/office/powerpoint/2010/main" val="158990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Objectives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fontScale="92500"/>
          </a:bodyPr>
          <a:lstStyle/>
          <a:p>
            <a:pPr marL="0" indent="0">
              <a:spcAft>
                <a:spcPts val="1500"/>
              </a:spcAft>
              <a:buNone/>
            </a:pPr>
            <a:r>
              <a:rPr lang="en-US" dirty="0"/>
              <a:t>This activity is designed to help the learner:</a:t>
            </a:r>
          </a:p>
          <a:p>
            <a:pPr marL="514350" indent="-514350">
              <a:spcAft>
                <a:spcPts val="1000"/>
              </a:spcAft>
              <a:buFont typeface="+mj-lt"/>
              <a:buAutoNum type="arabicPeriod"/>
            </a:pPr>
            <a:r>
              <a:rPr lang="en-US" dirty="0"/>
              <a:t>Discuss different novel and emerging psychoactive drugs using three distinct patient cases: C</a:t>
            </a:r>
            <a:r>
              <a:rPr lang="en-US" sz="2800" b="0" i="0" u="none" strike="noStrike" kern="1200" dirty="0">
                <a:solidFill>
                  <a:schemeClr val="tx1"/>
                </a:solidFill>
                <a:effectLst/>
                <a:latin typeface="+mn-lt"/>
                <a:ea typeface="+mn-ea"/>
                <a:cs typeface="+mn-cs"/>
              </a:rPr>
              <a:t>annabinoids, benzodiazepines and opioids.</a:t>
            </a:r>
            <a:endParaRPr lang="en-US" dirty="0"/>
          </a:p>
          <a:p>
            <a:pPr marL="514350" lvl="0" indent="-514350">
              <a:spcAft>
                <a:spcPts val="1000"/>
              </a:spcAft>
              <a:buFont typeface="+mj-lt"/>
              <a:buAutoNum type="arabicPeriod"/>
            </a:pPr>
            <a:r>
              <a:rPr lang="en-US" dirty="0"/>
              <a:t>Describe clinical presentations, associated risks, and treatment for different novel and emerging psychoactive drugs</a:t>
            </a:r>
          </a:p>
          <a:p>
            <a:pPr marL="514350" lvl="0" indent="-514350">
              <a:spcAft>
                <a:spcPts val="1000"/>
              </a:spcAft>
              <a:buFont typeface="+mj-lt"/>
              <a:buAutoNum type="arabicPeriod"/>
            </a:pPr>
            <a:r>
              <a:rPr lang="en-US" dirty="0"/>
              <a:t>Explain availability and methods of screening for synthetic substances</a:t>
            </a:r>
          </a:p>
          <a:p>
            <a:endParaRPr lang="en-US" dirty="0"/>
          </a:p>
        </p:txBody>
      </p:sp>
    </p:spTree>
    <p:extLst>
      <p:ext uri="{BB962C8B-B14F-4D97-AF65-F5344CB8AC3E}">
        <p14:creationId xmlns:p14="http://schemas.microsoft.com/office/powerpoint/2010/main" val="190248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#2</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Recommendations: meets criteria for opioid use disorder (OUD); start Suboxone for cravings, continue CIWA w/ PRN Valium for benzo withdrawal/detox, recommend outpatient MOUD and MH provider</a:t>
            </a:r>
          </a:p>
          <a:p>
            <a:endParaRPr lang="en-US" dirty="0"/>
          </a:p>
          <a:p>
            <a:r>
              <a:rPr lang="en-US" dirty="0"/>
              <a:t>Medical course: completed MSW in CIWA without complications; did well with suboxone induction, provided with resources for MH and substance use </a:t>
            </a:r>
            <a:r>
              <a:rPr lang="en-US" dirty="0" err="1"/>
              <a:t>tx</a:t>
            </a:r>
            <a:r>
              <a:rPr lang="en-US" dirty="0"/>
              <a:t>; MOUD appointment scheduled </a:t>
            </a:r>
          </a:p>
        </p:txBody>
      </p:sp>
    </p:spTree>
    <p:extLst>
      <p:ext uri="{BB962C8B-B14F-4D97-AF65-F5344CB8AC3E}">
        <p14:creationId xmlns:p14="http://schemas.microsoft.com/office/powerpoint/2010/main" val="742369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Synthetic benzodiazepines (SB)</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Other names: legal benzodiazepines, designer benzodiazepines (DBZD), or research chemicals</a:t>
            </a:r>
            <a:r>
              <a:rPr lang="en-US" baseline="30000" dirty="0"/>
              <a:t>11</a:t>
            </a:r>
          </a:p>
          <a:p>
            <a:endParaRPr lang="en-US" dirty="0"/>
          </a:p>
          <a:p>
            <a:r>
              <a:rPr lang="en-US" dirty="0"/>
              <a:t>Novel benzodiazepines include substances that were tested but not approved or illicitly manufactured substances that differ from the structure of existing benzodiazepines</a:t>
            </a:r>
          </a:p>
          <a:p>
            <a:pPr lvl="1"/>
            <a:r>
              <a:rPr lang="en-US" dirty="0"/>
              <a:t>Typically made and shopped from China, India </a:t>
            </a:r>
          </a:p>
          <a:p>
            <a:endParaRPr lang="en-US" dirty="0"/>
          </a:p>
          <a:p>
            <a:endParaRPr lang="en-US" dirty="0"/>
          </a:p>
        </p:txBody>
      </p:sp>
    </p:spTree>
    <p:extLst>
      <p:ext uri="{BB962C8B-B14F-4D97-AF65-F5344CB8AC3E}">
        <p14:creationId xmlns:p14="http://schemas.microsoft.com/office/powerpoint/2010/main" val="1385911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3074" name="Picture 2" descr="The Evolution of Designer Benzodiazepines | AACC.org">
            <a:extLst>
              <a:ext uri="{FF2B5EF4-FFF2-40B4-BE49-F238E27FC236}">
                <a16:creationId xmlns:a16="http://schemas.microsoft.com/office/drawing/2014/main" id="{24412D2E-9B6C-7148-B515-D9AA5BFAF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688" y="268941"/>
            <a:ext cx="4810876" cy="55424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nzodiazepines: our other prescription drug epidemic - STAT">
            <a:extLst>
              <a:ext uri="{FF2B5EF4-FFF2-40B4-BE49-F238E27FC236}">
                <a16:creationId xmlns:a16="http://schemas.microsoft.com/office/drawing/2014/main" id="{6437B47E-782A-AB48-8773-905DCDF7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74" y="3693459"/>
            <a:ext cx="3302731" cy="18577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al containing clonazolam sample acquired from patient. | Download  Scientific Diagram">
            <a:extLst>
              <a:ext uri="{FF2B5EF4-FFF2-40B4-BE49-F238E27FC236}">
                <a16:creationId xmlns:a16="http://schemas.microsoft.com/office/drawing/2014/main" id="{5641322A-B662-FF48-B139-DA634750E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689" y="263659"/>
            <a:ext cx="1052064" cy="290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52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Structural classification</a:t>
            </a:r>
          </a:p>
        </p:txBody>
      </p:sp>
      <p:sp>
        <p:nvSpPr>
          <p:cNvPr id="7" name="TextBox 6">
            <a:extLst>
              <a:ext uri="{FF2B5EF4-FFF2-40B4-BE49-F238E27FC236}">
                <a16:creationId xmlns:a16="http://schemas.microsoft.com/office/drawing/2014/main" id="{BE37B79E-9C24-1746-BB7C-8593C022A7BA}"/>
              </a:ext>
            </a:extLst>
          </p:cNvPr>
          <p:cNvSpPr txBox="1"/>
          <p:nvPr/>
        </p:nvSpPr>
        <p:spPr>
          <a:xfrm>
            <a:off x="215153" y="6490447"/>
            <a:ext cx="412376" cy="369332"/>
          </a:xfrm>
          <a:prstGeom prst="rect">
            <a:avLst/>
          </a:prstGeom>
          <a:noFill/>
        </p:spPr>
        <p:txBody>
          <a:bodyPr wrap="square" rtlCol="0">
            <a:spAutoFit/>
          </a:bodyPr>
          <a:lstStyle/>
          <a:p>
            <a:r>
              <a:rPr lang="en-US" dirty="0"/>
              <a:t>2</a:t>
            </a:r>
          </a:p>
        </p:txBody>
      </p:sp>
      <p:pic>
        <p:nvPicPr>
          <p:cNvPr id="10" name="Picture 9">
            <a:extLst>
              <a:ext uri="{FF2B5EF4-FFF2-40B4-BE49-F238E27FC236}">
                <a16:creationId xmlns:a16="http://schemas.microsoft.com/office/drawing/2014/main" id="{32EB633B-40D7-0646-9615-2F505B6C30EF}"/>
              </a:ext>
            </a:extLst>
          </p:cNvPr>
          <p:cNvPicPr>
            <a:picLocks noChangeAspect="1"/>
          </p:cNvPicPr>
          <p:nvPr/>
        </p:nvPicPr>
        <p:blipFill>
          <a:blip r:embed="rId4"/>
          <a:stretch>
            <a:fillRect/>
          </a:stretch>
        </p:blipFill>
        <p:spPr>
          <a:xfrm>
            <a:off x="779930" y="1330888"/>
            <a:ext cx="6392582" cy="4440097"/>
          </a:xfrm>
          <a:prstGeom prst="rect">
            <a:avLst/>
          </a:prstGeom>
        </p:spPr>
      </p:pic>
      <p:pic>
        <p:nvPicPr>
          <p:cNvPr id="11" name="Picture 10">
            <a:extLst>
              <a:ext uri="{FF2B5EF4-FFF2-40B4-BE49-F238E27FC236}">
                <a16:creationId xmlns:a16="http://schemas.microsoft.com/office/drawing/2014/main" id="{2B84C7D3-B678-844E-8479-F54AC34746C7}"/>
              </a:ext>
            </a:extLst>
          </p:cNvPr>
          <p:cNvPicPr>
            <a:picLocks noChangeAspect="1"/>
          </p:cNvPicPr>
          <p:nvPr/>
        </p:nvPicPr>
        <p:blipFill>
          <a:blip r:embed="rId5"/>
          <a:stretch>
            <a:fillRect/>
          </a:stretch>
        </p:blipFill>
        <p:spPr>
          <a:xfrm>
            <a:off x="627529" y="5728028"/>
            <a:ext cx="5549900" cy="419100"/>
          </a:xfrm>
          <a:prstGeom prst="rect">
            <a:avLst/>
          </a:prstGeom>
        </p:spPr>
      </p:pic>
      <p:pic>
        <p:nvPicPr>
          <p:cNvPr id="12" name="Picture 11">
            <a:extLst>
              <a:ext uri="{FF2B5EF4-FFF2-40B4-BE49-F238E27FC236}">
                <a16:creationId xmlns:a16="http://schemas.microsoft.com/office/drawing/2014/main" id="{74DFDC86-5489-3C4E-9E32-83818E060B2C}"/>
              </a:ext>
            </a:extLst>
          </p:cNvPr>
          <p:cNvPicPr>
            <a:picLocks noChangeAspect="1"/>
          </p:cNvPicPr>
          <p:nvPr/>
        </p:nvPicPr>
        <p:blipFill>
          <a:blip r:embed="rId6"/>
          <a:stretch>
            <a:fillRect/>
          </a:stretch>
        </p:blipFill>
        <p:spPr>
          <a:xfrm>
            <a:off x="6626786" y="5893555"/>
            <a:ext cx="2336800" cy="292100"/>
          </a:xfrm>
          <a:prstGeom prst="rect">
            <a:avLst/>
          </a:prstGeom>
        </p:spPr>
      </p:pic>
    </p:spTree>
    <p:extLst>
      <p:ext uri="{BB962C8B-B14F-4D97-AF65-F5344CB8AC3E}">
        <p14:creationId xmlns:p14="http://schemas.microsoft.com/office/powerpoint/2010/main" val="898361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Formulation, mechanism of action and prevalence</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u="sng" dirty="0"/>
              <a:t>Formulations</a:t>
            </a:r>
            <a:r>
              <a:rPr lang="en-US" dirty="0"/>
              <a:t> include tablets, capsules, powders,  blotters or liquids</a:t>
            </a:r>
            <a:endParaRPr lang="en-US" baseline="30000" dirty="0"/>
          </a:p>
          <a:p>
            <a:endParaRPr lang="en-US" dirty="0"/>
          </a:p>
          <a:p>
            <a:r>
              <a:rPr lang="en-US" u="sng" dirty="0"/>
              <a:t>MOA</a:t>
            </a:r>
            <a:r>
              <a:rPr lang="en-US" dirty="0"/>
              <a:t>: Works on </a:t>
            </a:r>
            <a:r>
              <a:rPr lang="en-US" b="1" dirty="0"/>
              <a:t>GABA-A receptors </a:t>
            </a:r>
          </a:p>
          <a:p>
            <a:pPr lvl="1"/>
            <a:r>
              <a:rPr lang="en-US" sz="1800" i="0" dirty="0">
                <a:solidFill>
                  <a:srgbClr val="202124"/>
                </a:solidFill>
                <a:effectLst/>
                <a:latin typeface="Roboto" panose="02000000000000000000" pitchFamily="2" charset="0"/>
              </a:rPr>
              <a:t>Activation at the receptor site leads to an influx of intracellular chloride and promotes an inhibitory effect on the central nervous system</a:t>
            </a:r>
            <a:r>
              <a:rPr lang="en-US" i="0" dirty="0">
                <a:solidFill>
                  <a:srgbClr val="202124"/>
                </a:solidFill>
                <a:effectLst/>
                <a:latin typeface="Roboto" panose="02000000000000000000" pitchFamily="2" charset="0"/>
              </a:rPr>
              <a:t>.</a:t>
            </a:r>
            <a:endParaRPr lang="en-US" dirty="0"/>
          </a:p>
          <a:p>
            <a:pPr marL="0" indent="0">
              <a:buNone/>
            </a:pPr>
            <a:endParaRPr lang="en-US" dirty="0"/>
          </a:p>
          <a:p>
            <a:r>
              <a:rPr lang="en-US" u="sng" dirty="0"/>
              <a:t>Prevalence</a:t>
            </a:r>
            <a:r>
              <a:rPr lang="en-US" dirty="0"/>
              <a:t>: unknown; however, more countries reporting DBZD and large crackdown missions    </a:t>
            </a:r>
          </a:p>
          <a:p>
            <a:endParaRPr lang="en-US" dirty="0"/>
          </a:p>
        </p:txBody>
      </p:sp>
      <p:sp>
        <p:nvSpPr>
          <p:cNvPr id="7" name="TextBox 6">
            <a:extLst>
              <a:ext uri="{FF2B5EF4-FFF2-40B4-BE49-F238E27FC236}">
                <a16:creationId xmlns:a16="http://schemas.microsoft.com/office/drawing/2014/main" id="{793BB4ED-F646-EB4A-B112-CEE2BE5E12F0}"/>
              </a:ext>
            </a:extLst>
          </p:cNvPr>
          <p:cNvSpPr txBox="1"/>
          <p:nvPr/>
        </p:nvSpPr>
        <p:spPr>
          <a:xfrm>
            <a:off x="215153" y="6490447"/>
            <a:ext cx="2351584" cy="369332"/>
          </a:xfrm>
          <a:prstGeom prst="rect">
            <a:avLst/>
          </a:prstGeom>
          <a:noFill/>
        </p:spPr>
        <p:txBody>
          <a:bodyPr wrap="square" rtlCol="0">
            <a:spAutoFit/>
          </a:bodyPr>
          <a:lstStyle/>
          <a:p>
            <a:r>
              <a:rPr lang="en-US" dirty="0"/>
              <a:t>11-12, 14-15, 17</a:t>
            </a:r>
          </a:p>
        </p:txBody>
      </p:sp>
    </p:spTree>
    <p:extLst>
      <p:ext uri="{BB962C8B-B14F-4D97-AF65-F5344CB8AC3E}">
        <p14:creationId xmlns:p14="http://schemas.microsoft.com/office/powerpoint/2010/main" val="3241413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a:xfrm>
            <a:off x="628650" y="365127"/>
            <a:ext cx="8067878" cy="1212662"/>
          </a:xfrm>
        </p:spPr>
        <p:txBody>
          <a:bodyPr>
            <a:normAutofit fontScale="90000"/>
          </a:bodyPr>
          <a:lstStyle/>
          <a:p>
            <a:r>
              <a:rPr lang="en-US" u="sng" dirty="0"/>
              <a:t>SB: Pharmacokinetics: Ultrashort ½ life  </a:t>
            </a:r>
          </a:p>
        </p:txBody>
      </p:sp>
      <p:pic>
        <p:nvPicPr>
          <p:cNvPr id="6" name="Picture 5">
            <a:extLst>
              <a:ext uri="{FF2B5EF4-FFF2-40B4-BE49-F238E27FC236}">
                <a16:creationId xmlns:a16="http://schemas.microsoft.com/office/drawing/2014/main" id="{CDB34424-6E05-8644-AFE8-B71B8F94CFF5}"/>
              </a:ext>
            </a:extLst>
          </p:cNvPr>
          <p:cNvPicPr>
            <a:picLocks noChangeAspect="1"/>
          </p:cNvPicPr>
          <p:nvPr/>
        </p:nvPicPr>
        <p:blipFill>
          <a:blip r:embed="rId4"/>
          <a:stretch>
            <a:fillRect/>
          </a:stretch>
        </p:blipFill>
        <p:spPr>
          <a:xfrm>
            <a:off x="708265" y="1925409"/>
            <a:ext cx="7727469" cy="3007181"/>
          </a:xfrm>
          <a:prstGeom prst="rect">
            <a:avLst/>
          </a:prstGeom>
        </p:spPr>
      </p:pic>
      <p:sp>
        <p:nvSpPr>
          <p:cNvPr id="8" name="TextBox 7">
            <a:extLst>
              <a:ext uri="{FF2B5EF4-FFF2-40B4-BE49-F238E27FC236}">
                <a16:creationId xmlns:a16="http://schemas.microsoft.com/office/drawing/2014/main" id="{97839AEE-1DD3-E344-B6B1-D3F454217E44}"/>
              </a:ext>
            </a:extLst>
          </p:cNvPr>
          <p:cNvSpPr txBox="1"/>
          <p:nvPr/>
        </p:nvSpPr>
        <p:spPr>
          <a:xfrm>
            <a:off x="215152" y="6490447"/>
            <a:ext cx="669925" cy="369332"/>
          </a:xfrm>
          <a:prstGeom prst="rect">
            <a:avLst/>
          </a:prstGeom>
          <a:noFill/>
        </p:spPr>
        <p:txBody>
          <a:bodyPr wrap="square" rtlCol="0">
            <a:spAutoFit/>
          </a:bodyPr>
          <a:lstStyle/>
          <a:p>
            <a:r>
              <a:rPr lang="en-US" dirty="0"/>
              <a:t>12</a:t>
            </a:r>
          </a:p>
        </p:txBody>
      </p:sp>
      <p:sp>
        <p:nvSpPr>
          <p:cNvPr id="7" name="Double Brace 6">
            <a:extLst>
              <a:ext uri="{FF2B5EF4-FFF2-40B4-BE49-F238E27FC236}">
                <a16:creationId xmlns:a16="http://schemas.microsoft.com/office/drawing/2014/main" id="{1DDEC67D-E9A5-4ADA-92FC-D277DB3EFB91}"/>
              </a:ext>
            </a:extLst>
          </p:cNvPr>
          <p:cNvSpPr/>
          <p:nvPr/>
        </p:nvSpPr>
        <p:spPr>
          <a:xfrm>
            <a:off x="2188723" y="2869660"/>
            <a:ext cx="4708188" cy="17509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EDBB23E0-C2F1-4BFC-B2CB-0231883617C7}"/>
              </a:ext>
            </a:extLst>
          </p:cNvPr>
          <p:cNvSpPr/>
          <p:nvPr/>
        </p:nvSpPr>
        <p:spPr>
          <a:xfrm>
            <a:off x="1488330" y="2916546"/>
            <a:ext cx="569847" cy="175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717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a:xfrm>
            <a:off x="628650" y="365126"/>
            <a:ext cx="7886700" cy="1176803"/>
          </a:xfrm>
        </p:spPr>
        <p:txBody>
          <a:bodyPr/>
          <a:lstStyle/>
          <a:p>
            <a:r>
              <a:rPr lang="en-US" u="sng" dirty="0"/>
              <a:t>SB: Pharmacokinetics- Short ½ life </a:t>
            </a:r>
          </a:p>
        </p:txBody>
      </p:sp>
      <p:pic>
        <p:nvPicPr>
          <p:cNvPr id="9" name="Picture 8">
            <a:extLst>
              <a:ext uri="{FF2B5EF4-FFF2-40B4-BE49-F238E27FC236}">
                <a16:creationId xmlns:a16="http://schemas.microsoft.com/office/drawing/2014/main" id="{C520CB1E-BED5-A54A-834A-B33F442D758D}"/>
              </a:ext>
            </a:extLst>
          </p:cNvPr>
          <p:cNvPicPr>
            <a:picLocks noChangeAspect="1"/>
          </p:cNvPicPr>
          <p:nvPr/>
        </p:nvPicPr>
        <p:blipFill>
          <a:blip r:embed="rId4"/>
          <a:stretch>
            <a:fillRect/>
          </a:stretch>
        </p:blipFill>
        <p:spPr>
          <a:xfrm>
            <a:off x="885078" y="1741250"/>
            <a:ext cx="7373843" cy="4751623"/>
          </a:xfrm>
          <a:prstGeom prst="rect">
            <a:avLst/>
          </a:prstGeom>
        </p:spPr>
      </p:pic>
      <p:sp>
        <p:nvSpPr>
          <p:cNvPr id="10" name="TextBox 9">
            <a:extLst>
              <a:ext uri="{FF2B5EF4-FFF2-40B4-BE49-F238E27FC236}">
                <a16:creationId xmlns:a16="http://schemas.microsoft.com/office/drawing/2014/main" id="{2EA0796C-6244-9248-BAF5-81CFC19852CD}"/>
              </a:ext>
            </a:extLst>
          </p:cNvPr>
          <p:cNvSpPr txBox="1"/>
          <p:nvPr/>
        </p:nvSpPr>
        <p:spPr>
          <a:xfrm>
            <a:off x="215152" y="6490447"/>
            <a:ext cx="669925" cy="369332"/>
          </a:xfrm>
          <a:prstGeom prst="rect">
            <a:avLst/>
          </a:prstGeom>
          <a:noFill/>
        </p:spPr>
        <p:txBody>
          <a:bodyPr wrap="square" rtlCol="0">
            <a:spAutoFit/>
          </a:bodyPr>
          <a:lstStyle/>
          <a:p>
            <a:r>
              <a:rPr lang="en-US" dirty="0"/>
              <a:t>12</a:t>
            </a:r>
          </a:p>
        </p:txBody>
      </p:sp>
      <p:sp>
        <p:nvSpPr>
          <p:cNvPr id="7" name="Double Brace 6">
            <a:extLst>
              <a:ext uri="{FF2B5EF4-FFF2-40B4-BE49-F238E27FC236}">
                <a16:creationId xmlns:a16="http://schemas.microsoft.com/office/drawing/2014/main" id="{B228B889-5ABE-4C3E-9367-89A686271F21}"/>
              </a:ext>
            </a:extLst>
          </p:cNvPr>
          <p:cNvSpPr/>
          <p:nvPr/>
        </p:nvSpPr>
        <p:spPr>
          <a:xfrm>
            <a:off x="738221" y="2874585"/>
            <a:ext cx="7777129" cy="100675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D210EB13-FD63-4CA9-ABE8-32B36B148848}"/>
              </a:ext>
            </a:extLst>
          </p:cNvPr>
          <p:cNvPicPr>
            <a:picLocks noChangeAspect="1"/>
          </p:cNvPicPr>
          <p:nvPr/>
        </p:nvPicPr>
        <p:blipFill>
          <a:blip r:embed="rId5"/>
          <a:stretch>
            <a:fillRect/>
          </a:stretch>
        </p:blipFill>
        <p:spPr>
          <a:xfrm>
            <a:off x="146858" y="3108933"/>
            <a:ext cx="591363" cy="213378"/>
          </a:xfrm>
          <a:prstGeom prst="rect">
            <a:avLst/>
          </a:prstGeom>
        </p:spPr>
      </p:pic>
    </p:spTree>
    <p:extLst>
      <p:ext uri="{BB962C8B-B14F-4D97-AF65-F5344CB8AC3E}">
        <p14:creationId xmlns:p14="http://schemas.microsoft.com/office/powerpoint/2010/main" val="368356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a:xfrm>
            <a:off x="628650" y="365126"/>
            <a:ext cx="7886700" cy="1069227"/>
          </a:xfrm>
        </p:spPr>
        <p:txBody>
          <a:bodyPr/>
          <a:lstStyle/>
          <a:p>
            <a:r>
              <a:rPr lang="en-US" u="sng" dirty="0"/>
              <a:t>SB: Pharmacokinetics- Med ½ life </a:t>
            </a:r>
          </a:p>
        </p:txBody>
      </p:sp>
      <p:pic>
        <p:nvPicPr>
          <p:cNvPr id="6" name="Picture 5">
            <a:extLst>
              <a:ext uri="{FF2B5EF4-FFF2-40B4-BE49-F238E27FC236}">
                <a16:creationId xmlns:a16="http://schemas.microsoft.com/office/drawing/2014/main" id="{DAAEA82C-44EB-2545-8928-F036E91C09E4}"/>
              </a:ext>
            </a:extLst>
          </p:cNvPr>
          <p:cNvPicPr>
            <a:picLocks noChangeAspect="1"/>
          </p:cNvPicPr>
          <p:nvPr/>
        </p:nvPicPr>
        <p:blipFill>
          <a:blip r:embed="rId4"/>
          <a:stretch>
            <a:fillRect/>
          </a:stretch>
        </p:blipFill>
        <p:spPr>
          <a:xfrm>
            <a:off x="1107330" y="1653701"/>
            <a:ext cx="6929340" cy="5081679"/>
          </a:xfrm>
          <a:prstGeom prst="rect">
            <a:avLst/>
          </a:prstGeom>
        </p:spPr>
      </p:pic>
      <p:sp>
        <p:nvSpPr>
          <p:cNvPr id="8" name="TextBox 7">
            <a:extLst>
              <a:ext uri="{FF2B5EF4-FFF2-40B4-BE49-F238E27FC236}">
                <a16:creationId xmlns:a16="http://schemas.microsoft.com/office/drawing/2014/main" id="{50591AB5-26B4-394C-9F87-B102B9A53AF5}"/>
              </a:ext>
            </a:extLst>
          </p:cNvPr>
          <p:cNvSpPr txBox="1"/>
          <p:nvPr/>
        </p:nvSpPr>
        <p:spPr>
          <a:xfrm>
            <a:off x="215152" y="6490447"/>
            <a:ext cx="669925" cy="369332"/>
          </a:xfrm>
          <a:prstGeom prst="rect">
            <a:avLst/>
          </a:prstGeom>
          <a:noFill/>
        </p:spPr>
        <p:txBody>
          <a:bodyPr wrap="square" rtlCol="0">
            <a:spAutoFit/>
          </a:bodyPr>
          <a:lstStyle/>
          <a:p>
            <a:r>
              <a:rPr lang="en-US" dirty="0"/>
              <a:t>12</a:t>
            </a:r>
          </a:p>
        </p:txBody>
      </p:sp>
      <p:sp>
        <p:nvSpPr>
          <p:cNvPr id="7" name="Double Brace 6">
            <a:extLst>
              <a:ext uri="{FF2B5EF4-FFF2-40B4-BE49-F238E27FC236}">
                <a16:creationId xmlns:a16="http://schemas.microsoft.com/office/drawing/2014/main" id="{D5EBD556-8D81-4B24-A26E-8EBBA8EF92AA}"/>
              </a:ext>
            </a:extLst>
          </p:cNvPr>
          <p:cNvSpPr/>
          <p:nvPr/>
        </p:nvSpPr>
        <p:spPr>
          <a:xfrm>
            <a:off x="885078" y="2850204"/>
            <a:ext cx="7480710" cy="164397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007B5195-CA37-4B4D-81EA-CE16A59CBBF7}"/>
              </a:ext>
            </a:extLst>
          </p:cNvPr>
          <p:cNvSpPr/>
          <p:nvPr/>
        </p:nvSpPr>
        <p:spPr>
          <a:xfrm>
            <a:off x="310439" y="3224719"/>
            <a:ext cx="564910" cy="107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222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Concerns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Low price and easy access through the internet</a:t>
            </a:r>
            <a:endParaRPr lang="en-US" baseline="30000" dirty="0"/>
          </a:p>
          <a:p>
            <a:endParaRPr lang="en-US" baseline="30000" dirty="0"/>
          </a:p>
          <a:p>
            <a:r>
              <a:rPr lang="en-US" dirty="0"/>
              <a:t>Higher risk for unintentional overdose 2/2</a:t>
            </a:r>
          </a:p>
          <a:p>
            <a:pPr lvl="1"/>
            <a:r>
              <a:rPr lang="en-US" dirty="0"/>
              <a:t>High potency</a:t>
            </a:r>
          </a:p>
          <a:p>
            <a:pPr lvl="1"/>
            <a:r>
              <a:rPr lang="en-US" dirty="0"/>
              <a:t>No guarantee of composition and purification</a:t>
            </a:r>
          </a:p>
          <a:p>
            <a:pPr lvl="1"/>
            <a:r>
              <a:rPr lang="en-US" dirty="0"/>
              <a:t>Increasing reports of contamination with fentanyl</a:t>
            </a:r>
            <a:endParaRPr lang="en-US" baseline="30000" dirty="0"/>
          </a:p>
          <a:p>
            <a:endParaRPr lang="en-US" baseline="30000" dirty="0"/>
          </a:p>
          <a:p>
            <a:r>
              <a:rPr lang="en-US" dirty="0"/>
              <a:t>Little scientific data available on risks</a:t>
            </a:r>
          </a:p>
          <a:p>
            <a:pPr lvl="1"/>
            <a:endParaRPr lang="en-US" dirty="0"/>
          </a:p>
          <a:p>
            <a:pPr lvl="1"/>
            <a:endParaRPr lang="en-US" dirty="0"/>
          </a:p>
          <a:p>
            <a:pPr lvl="1"/>
            <a:endParaRPr lang="en-US" dirty="0"/>
          </a:p>
          <a:p>
            <a:pPr lvl="1"/>
            <a:endParaRPr lang="en-US" dirty="0"/>
          </a:p>
        </p:txBody>
      </p:sp>
      <p:sp>
        <p:nvSpPr>
          <p:cNvPr id="9" name="TextBox 8">
            <a:extLst>
              <a:ext uri="{FF2B5EF4-FFF2-40B4-BE49-F238E27FC236}">
                <a16:creationId xmlns:a16="http://schemas.microsoft.com/office/drawing/2014/main" id="{6DA7E253-604D-AF4F-B0A8-87E03F416BEA}"/>
              </a:ext>
            </a:extLst>
          </p:cNvPr>
          <p:cNvSpPr txBox="1"/>
          <p:nvPr/>
        </p:nvSpPr>
        <p:spPr>
          <a:xfrm>
            <a:off x="215153" y="6490447"/>
            <a:ext cx="1956390" cy="369332"/>
          </a:xfrm>
          <a:prstGeom prst="rect">
            <a:avLst/>
          </a:prstGeom>
          <a:noFill/>
        </p:spPr>
        <p:txBody>
          <a:bodyPr wrap="square" rtlCol="0">
            <a:spAutoFit/>
          </a:bodyPr>
          <a:lstStyle/>
          <a:p>
            <a:r>
              <a:rPr lang="en-US" dirty="0"/>
              <a:t>16, 18, 21</a:t>
            </a:r>
          </a:p>
        </p:txBody>
      </p:sp>
    </p:spTree>
    <p:extLst>
      <p:ext uri="{BB962C8B-B14F-4D97-AF65-F5344CB8AC3E}">
        <p14:creationId xmlns:p14="http://schemas.microsoft.com/office/powerpoint/2010/main" val="3821379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Acute effects</a:t>
            </a:r>
          </a:p>
        </p:txBody>
      </p:sp>
      <p:sp>
        <p:nvSpPr>
          <p:cNvPr id="7" name="TextBox 6">
            <a:extLst>
              <a:ext uri="{FF2B5EF4-FFF2-40B4-BE49-F238E27FC236}">
                <a16:creationId xmlns:a16="http://schemas.microsoft.com/office/drawing/2014/main" id="{AE0728A8-B2E6-384F-B2B3-26C5E1CF80B6}"/>
              </a:ext>
            </a:extLst>
          </p:cNvPr>
          <p:cNvSpPr txBox="1"/>
          <p:nvPr/>
        </p:nvSpPr>
        <p:spPr>
          <a:xfrm>
            <a:off x="215152" y="6490447"/>
            <a:ext cx="669925" cy="369332"/>
          </a:xfrm>
          <a:prstGeom prst="rect">
            <a:avLst/>
          </a:prstGeom>
          <a:noFill/>
        </p:spPr>
        <p:txBody>
          <a:bodyPr wrap="square" rtlCol="0">
            <a:spAutoFit/>
          </a:bodyPr>
          <a:lstStyle/>
          <a:p>
            <a:r>
              <a:rPr lang="en-US" dirty="0"/>
              <a:t>19</a:t>
            </a:r>
          </a:p>
        </p:txBody>
      </p:sp>
      <p:pic>
        <p:nvPicPr>
          <p:cNvPr id="10" name="Picture 9">
            <a:extLst>
              <a:ext uri="{FF2B5EF4-FFF2-40B4-BE49-F238E27FC236}">
                <a16:creationId xmlns:a16="http://schemas.microsoft.com/office/drawing/2014/main" id="{3A2840B8-2396-4E43-8F74-346C91267204}"/>
              </a:ext>
            </a:extLst>
          </p:cNvPr>
          <p:cNvPicPr>
            <a:picLocks noChangeAspect="1"/>
          </p:cNvPicPr>
          <p:nvPr/>
        </p:nvPicPr>
        <p:blipFill>
          <a:blip r:embed="rId4"/>
          <a:stretch>
            <a:fillRect/>
          </a:stretch>
        </p:blipFill>
        <p:spPr>
          <a:xfrm>
            <a:off x="0" y="1642984"/>
            <a:ext cx="9144000" cy="4074910"/>
          </a:xfrm>
          <a:prstGeom prst="rect">
            <a:avLst/>
          </a:prstGeom>
        </p:spPr>
      </p:pic>
    </p:spTree>
    <p:extLst>
      <p:ext uri="{BB962C8B-B14F-4D97-AF65-F5344CB8AC3E}">
        <p14:creationId xmlns:p14="http://schemas.microsoft.com/office/powerpoint/2010/main" val="374028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Audience Question 1</a:t>
            </a:r>
            <a:r>
              <a:rPr lang="en-US" dirty="0"/>
              <a:t>: </a:t>
            </a:r>
          </a:p>
        </p:txBody>
      </p:sp>
    </p:spTree>
    <p:extLst>
      <p:ext uri="{BB962C8B-B14F-4D97-AF65-F5344CB8AC3E}">
        <p14:creationId xmlns:p14="http://schemas.microsoft.com/office/powerpoint/2010/main" val="376624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Adverse effects (acute)</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813306"/>
            <a:ext cx="7886700" cy="4411703"/>
          </a:xfrm>
        </p:spPr>
        <p:txBody>
          <a:bodyPr>
            <a:normAutofit lnSpcReduction="10000"/>
          </a:bodyPr>
          <a:lstStyle/>
          <a:p>
            <a:r>
              <a:rPr lang="en-US" dirty="0"/>
              <a:t>Common adverse effects include somnolence, impaired balance, ataxia, impaired thinking, muscle weakness, confusion, slurred speech, blurred vision, amnesia, dizziness, delirium, AVH, respiratory depression and coma</a:t>
            </a:r>
            <a:endParaRPr lang="en-US" baseline="30000" dirty="0"/>
          </a:p>
          <a:p>
            <a:pPr marL="0" indent="0">
              <a:buNone/>
            </a:pPr>
            <a:endParaRPr lang="en-US" dirty="0"/>
          </a:p>
          <a:p>
            <a:r>
              <a:rPr lang="en-US" dirty="0"/>
              <a:t>Abrupt cessation can lead to anxiety, insomnia, restlessness, seizures that may be life-threatening </a:t>
            </a:r>
          </a:p>
          <a:p>
            <a:endParaRPr lang="en-US" dirty="0"/>
          </a:p>
          <a:p>
            <a:r>
              <a:rPr lang="en-US" dirty="0"/>
              <a:t>There are reports that AMS lasting several days</a:t>
            </a:r>
          </a:p>
          <a:p>
            <a:pPr marL="0" indent="0">
              <a:buNone/>
            </a:pPr>
            <a:endParaRPr lang="en-US" dirty="0"/>
          </a:p>
          <a:p>
            <a:endParaRPr lang="en-US" baseline="30000" dirty="0"/>
          </a:p>
          <a:p>
            <a:endParaRPr lang="en-US" dirty="0"/>
          </a:p>
          <a:p>
            <a:endParaRPr lang="en-US" dirty="0"/>
          </a:p>
        </p:txBody>
      </p:sp>
      <p:sp>
        <p:nvSpPr>
          <p:cNvPr id="9" name="TextBox 8">
            <a:extLst>
              <a:ext uri="{FF2B5EF4-FFF2-40B4-BE49-F238E27FC236}">
                <a16:creationId xmlns:a16="http://schemas.microsoft.com/office/drawing/2014/main" id="{3916E184-9844-AF4B-A516-94916F9E3575}"/>
              </a:ext>
            </a:extLst>
          </p:cNvPr>
          <p:cNvSpPr txBox="1"/>
          <p:nvPr/>
        </p:nvSpPr>
        <p:spPr>
          <a:xfrm>
            <a:off x="215153" y="6490447"/>
            <a:ext cx="795500" cy="369332"/>
          </a:xfrm>
          <a:prstGeom prst="rect">
            <a:avLst/>
          </a:prstGeom>
          <a:noFill/>
        </p:spPr>
        <p:txBody>
          <a:bodyPr wrap="square" rtlCol="0">
            <a:spAutoFit/>
          </a:bodyPr>
          <a:lstStyle/>
          <a:p>
            <a:r>
              <a:rPr lang="en-US" dirty="0"/>
              <a:t>6, 22</a:t>
            </a:r>
          </a:p>
        </p:txBody>
      </p:sp>
    </p:spTree>
    <p:extLst>
      <p:ext uri="{BB962C8B-B14F-4D97-AF65-F5344CB8AC3E}">
        <p14:creationId xmlns:p14="http://schemas.microsoft.com/office/powerpoint/2010/main" val="65453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Adverse effects (chronic)</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690690"/>
            <a:ext cx="7886700" cy="4674250"/>
          </a:xfrm>
        </p:spPr>
        <p:txBody>
          <a:bodyPr>
            <a:normAutofit/>
          </a:bodyPr>
          <a:lstStyle/>
          <a:p>
            <a:r>
              <a:rPr lang="en-US" dirty="0"/>
              <a:t>Extended use is associated with risk of impaired cognition, physiological and mental health sequelae consistent with traditional benzodiazepines</a:t>
            </a:r>
          </a:p>
          <a:p>
            <a:endParaRPr lang="en-US" dirty="0"/>
          </a:p>
          <a:p>
            <a:r>
              <a:rPr lang="en-US" dirty="0"/>
              <a:t>Dependence and tolerance have been documented</a:t>
            </a:r>
            <a:endParaRPr lang="en-US" baseline="30000" dirty="0"/>
          </a:p>
          <a:p>
            <a:endParaRPr lang="en-US" baseline="30000" dirty="0"/>
          </a:p>
          <a:p>
            <a:r>
              <a:rPr lang="en-US" dirty="0"/>
              <a:t>Compared with classical BZD, DBZD produce strong sedation and increase the risk of respiratory depression and death with concurrent use of CNS depressants</a:t>
            </a:r>
          </a:p>
          <a:p>
            <a:endParaRPr lang="en-US" dirty="0"/>
          </a:p>
        </p:txBody>
      </p:sp>
      <p:sp>
        <p:nvSpPr>
          <p:cNvPr id="7" name="TextBox 6">
            <a:extLst>
              <a:ext uri="{FF2B5EF4-FFF2-40B4-BE49-F238E27FC236}">
                <a16:creationId xmlns:a16="http://schemas.microsoft.com/office/drawing/2014/main" id="{989F024C-981D-D743-85CD-E6117DABFF48}"/>
              </a:ext>
            </a:extLst>
          </p:cNvPr>
          <p:cNvSpPr txBox="1"/>
          <p:nvPr/>
        </p:nvSpPr>
        <p:spPr>
          <a:xfrm>
            <a:off x="215153" y="6490447"/>
            <a:ext cx="1758026" cy="369332"/>
          </a:xfrm>
          <a:prstGeom prst="rect">
            <a:avLst/>
          </a:prstGeom>
          <a:noFill/>
        </p:spPr>
        <p:txBody>
          <a:bodyPr wrap="square" rtlCol="0">
            <a:spAutoFit/>
          </a:bodyPr>
          <a:lstStyle/>
          <a:p>
            <a:r>
              <a:rPr lang="en-US" dirty="0"/>
              <a:t>6, 19-20, 22</a:t>
            </a:r>
          </a:p>
        </p:txBody>
      </p:sp>
    </p:spTree>
    <p:extLst>
      <p:ext uri="{BB962C8B-B14F-4D97-AF65-F5344CB8AC3E}">
        <p14:creationId xmlns:p14="http://schemas.microsoft.com/office/powerpoint/2010/main" val="3150831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Testing </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lnSpcReduction="10000"/>
          </a:bodyPr>
          <a:lstStyle/>
          <a:p>
            <a:r>
              <a:rPr lang="en-US" dirty="0"/>
              <a:t>Most DBZD can be detected by immunochemical assays in urine samples (sharing similar metabolites)</a:t>
            </a:r>
          </a:p>
          <a:p>
            <a:endParaRPr lang="en-US" dirty="0"/>
          </a:p>
          <a:p>
            <a:r>
              <a:rPr lang="en-US" dirty="0"/>
              <a:t>However</a:t>
            </a:r>
          </a:p>
          <a:p>
            <a:pPr marL="914400" lvl="1" indent="-457200">
              <a:buAutoNum type="arabicPeriod"/>
            </a:pPr>
            <a:r>
              <a:rPr lang="en-US" dirty="0"/>
              <a:t>Some DBZD have atypical structures such as </a:t>
            </a:r>
            <a:r>
              <a:rPr lang="en-US" b="1" dirty="0" err="1"/>
              <a:t>flutazolam</a:t>
            </a:r>
            <a:r>
              <a:rPr lang="en-US" dirty="0"/>
              <a:t> and </a:t>
            </a:r>
            <a:r>
              <a:rPr lang="en-US" b="1" dirty="0"/>
              <a:t>ketazolam</a:t>
            </a:r>
          </a:p>
          <a:p>
            <a:pPr marL="914400" lvl="1" indent="-457200">
              <a:buAutoNum type="arabicPeriod"/>
            </a:pPr>
            <a:r>
              <a:rPr lang="en-US" dirty="0"/>
              <a:t>Blood/serum levels of DBZD can be too low to be detected by immunoassays</a:t>
            </a:r>
          </a:p>
          <a:p>
            <a:pPr marL="914400" lvl="1" indent="-457200">
              <a:buAutoNum type="arabicPeriod"/>
            </a:pPr>
            <a:r>
              <a:rPr lang="en-US" dirty="0"/>
              <a:t>False negative confirmation by mass spectrometry 2/2 assays do not test for DBZD compounds </a:t>
            </a:r>
          </a:p>
          <a:p>
            <a:pPr marL="914400" lvl="1" indent="-457200">
              <a:buAutoNum type="arabicPeriod"/>
            </a:pPr>
            <a:endParaRPr lang="en-US" dirty="0"/>
          </a:p>
          <a:p>
            <a:pPr marL="914400" lvl="1" indent="-457200">
              <a:buAutoNum type="arabicPeriod"/>
            </a:pPr>
            <a:endParaRPr lang="en-US" dirty="0"/>
          </a:p>
          <a:p>
            <a:endParaRPr lang="en-US" dirty="0"/>
          </a:p>
        </p:txBody>
      </p:sp>
      <p:sp>
        <p:nvSpPr>
          <p:cNvPr id="7" name="TextBox 6">
            <a:extLst>
              <a:ext uri="{FF2B5EF4-FFF2-40B4-BE49-F238E27FC236}">
                <a16:creationId xmlns:a16="http://schemas.microsoft.com/office/drawing/2014/main" id="{DC44C88B-1B9F-CE4C-8CD2-61CC3C1788C2}"/>
              </a:ext>
            </a:extLst>
          </p:cNvPr>
          <p:cNvSpPr txBox="1"/>
          <p:nvPr/>
        </p:nvSpPr>
        <p:spPr>
          <a:xfrm>
            <a:off x="215153" y="6490447"/>
            <a:ext cx="1421142" cy="369332"/>
          </a:xfrm>
          <a:prstGeom prst="rect">
            <a:avLst/>
          </a:prstGeom>
          <a:noFill/>
        </p:spPr>
        <p:txBody>
          <a:bodyPr wrap="square" rtlCol="0">
            <a:spAutoFit/>
          </a:bodyPr>
          <a:lstStyle/>
          <a:p>
            <a:r>
              <a:rPr lang="en-US" dirty="0"/>
              <a:t>14, 23</a:t>
            </a:r>
          </a:p>
        </p:txBody>
      </p:sp>
    </p:spTree>
    <p:extLst>
      <p:ext uri="{BB962C8B-B14F-4D97-AF65-F5344CB8AC3E}">
        <p14:creationId xmlns:p14="http://schemas.microsoft.com/office/powerpoint/2010/main" val="2219672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SB: Treatment</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690689"/>
            <a:ext cx="7886700" cy="4486274"/>
          </a:xfrm>
        </p:spPr>
        <p:txBody>
          <a:bodyPr>
            <a:normAutofit lnSpcReduction="10000"/>
          </a:bodyPr>
          <a:lstStyle/>
          <a:p>
            <a:r>
              <a:rPr lang="en-US" dirty="0"/>
              <a:t>In the light of limited research, recommend treating like typical benzodiazepine withdrawal </a:t>
            </a:r>
          </a:p>
          <a:p>
            <a:endParaRPr lang="en-US" dirty="0"/>
          </a:p>
          <a:p>
            <a:r>
              <a:rPr lang="en-US" dirty="0"/>
              <a:t>Important to: </a:t>
            </a:r>
          </a:p>
          <a:p>
            <a:pPr lvl="1"/>
            <a:r>
              <a:rPr lang="en-US" dirty="0"/>
              <a:t>consider extreme half life variations (ranging from a few hours to 100+ hours)</a:t>
            </a:r>
          </a:p>
          <a:p>
            <a:pPr lvl="2"/>
            <a:r>
              <a:rPr lang="en-US" b="0" dirty="0"/>
              <a:t>Anywhere from 2hr (</a:t>
            </a:r>
            <a:r>
              <a:rPr lang="en-US" sz="2000" kern="1200" dirty="0">
                <a:solidFill>
                  <a:schemeClr val="tx1"/>
                </a:solidFill>
                <a:effectLst/>
                <a:latin typeface="+mn-lt"/>
                <a:ea typeface="+mn-ea"/>
                <a:cs typeface="+mn-cs"/>
              </a:rPr>
              <a:t>Bentazepam, brotizolam</a:t>
            </a:r>
            <a:r>
              <a:rPr lang="en-US" b="0" dirty="0"/>
              <a:t>) to 106 hours (</a:t>
            </a:r>
            <a:r>
              <a:rPr lang="en-US" b="0" dirty="0" err="1"/>
              <a:t>Flubromazepam</a:t>
            </a:r>
            <a:r>
              <a:rPr lang="en-US" b="0" dirty="0"/>
              <a:t>)</a:t>
            </a:r>
            <a:endParaRPr lang="en-US" dirty="0"/>
          </a:p>
          <a:p>
            <a:pPr lvl="1"/>
            <a:r>
              <a:rPr lang="en-US" dirty="0"/>
              <a:t>Assess for risk of acute withdrawal and determine ASAM LOC</a:t>
            </a:r>
          </a:p>
          <a:p>
            <a:pPr lvl="1"/>
            <a:endParaRPr lang="en-US" dirty="0"/>
          </a:p>
          <a:p>
            <a:r>
              <a:rPr lang="en-US" dirty="0"/>
              <a:t>Treat any co-occurring psychiatric conditions </a:t>
            </a:r>
          </a:p>
          <a:p>
            <a:endParaRPr lang="en-US" dirty="0"/>
          </a:p>
          <a:p>
            <a:endParaRPr lang="en-US" dirty="0"/>
          </a:p>
        </p:txBody>
      </p:sp>
    </p:spTree>
    <p:extLst>
      <p:ext uri="{BB962C8B-B14F-4D97-AF65-F5344CB8AC3E}">
        <p14:creationId xmlns:p14="http://schemas.microsoft.com/office/powerpoint/2010/main" val="3706991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NPS associated with fatalities</a:t>
            </a:r>
          </a:p>
        </p:txBody>
      </p:sp>
      <p:sp>
        <p:nvSpPr>
          <p:cNvPr id="11" name="TextBox 10">
            <a:extLst>
              <a:ext uri="{FF2B5EF4-FFF2-40B4-BE49-F238E27FC236}">
                <a16:creationId xmlns:a16="http://schemas.microsoft.com/office/drawing/2014/main" id="{0AD01BD9-CED2-2B4D-905F-3190E967ED74}"/>
              </a:ext>
            </a:extLst>
          </p:cNvPr>
          <p:cNvSpPr txBox="1"/>
          <p:nvPr/>
        </p:nvSpPr>
        <p:spPr>
          <a:xfrm>
            <a:off x="215153" y="6490447"/>
            <a:ext cx="412376" cy="369332"/>
          </a:xfrm>
          <a:prstGeom prst="rect">
            <a:avLst/>
          </a:prstGeom>
          <a:noFill/>
        </p:spPr>
        <p:txBody>
          <a:bodyPr wrap="square" rtlCol="0">
            <a:spAutoFit/>
          </a:bodyPr>
          <a:lstStyle/>
          <a:p>
            <a:r>
              <a:rPr lang="en-US" dirty="0"/>
              <a:t>2</a:t>
            </a:r>
          </a:p>
        </p:txBody>
      </p:sp>
      <p:pic>
        <p:nvPicPr>
          <p:cNvPr id="12" name="Picture 11">
            <a:extLst>
              <a:ext uri="{FF2B5EF4-FFF2-40B4-BE49-F238E27FC236}">
                <a16:creationId xmlns:a16="http://schemas.microsoft.com/office/drawing/2014/main" id="{41AEE60B-66E7-2B4C-89FF-71444111E7C5}"/>
              </a:ext>
            </a:extLst>
          </p:cNvPr>
          <p:cNvPicPr>
            <a:picLocks noChangeAspect="1"/>
          </p:cNvPicPr>
          <p:nvPr/>
        </p:nvPicPr>
        <p:blipFill>
          <a:blip r:embed="rId4"/>
          <a:stretch>
            <a:fillRect/>
          </a:stretch>
        </p:blipFill>
        <p:spPr>
          <a:xfrm>
            <a:off x="1816100" y="1690689"/>
            <a:ext cx="5511800" cy="4203700"/>
          </a:xfrm>
          <a:prstGeom prst="rect">
            <a:avLst/>
          </a:prstGeom>
        </p:spPr>
      </p:pic>
      <p:sp>
        <p:nvSpPr>
          <p:cNvPr id="14" name="Rounded Rectangle 13">
            <a:extLst>
              <a:ext uri="{FF2B5EF4-FFF2-40B4-BE49-F238E27FC236}">
                <a16:creationId xmlns:a16="http://schemas.microsoft.com/office/drawing/2014/main" id="{AEDEB31A-99F7-6D46-9147-858D438F1C76}"/>
              </a:ext>
            </a:extLst>
          </p:cNvPr>
          <p:cNvSpPr/>
          <p:nvPr/>
        </p:nvSpPr>
        <p:spPr>
          <a:xfrm>
            <a:off x="1816100" y="5289176"/>
            <a:ext cx="1447053" cy="605213"/>
          </a:xfrm>
          <a:prstGeom prst="roundRect">
            <a:avLst/>
          </a:prstGeom>
          <a:noFill/>
          <a:ln w="19050">
            <a:solidFill>
              <a:srgbClr val="99773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4230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#3</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ID: 31 M transferred to VUH for paralysis of bilateral lower extremity, rhabdomyolysis and acute hypoxic respiratory failure</a:t>
            </a:r>
          </a:p>
          <a:p>
            <a:r>
              <a:rPr lang="en-US" dirty="0"/>
              <a:t>Consult: assessment/management of substance use</a:t>
            </a:r>
          </a:p>
          <a:p>
            <a:r>
              <a:rPr lang="en-US" dirty="0"/>
              <a:t>HPI: (HD 2) limited d/t </a:t>
            </a:r>
            <a:r>
              <a:rPr lang="en-US" dirty="0" err="1"/>
              <a:t>pt</a:t>
            </a:r>
            <a:r>
              <a:rPr lang="en-US" dirty="0"/>
              <a:t> intubated and sedated; mother and fiancé report “polysubstance use”; recommend re-engagement once patient able to engage in meaningful interview</a:t>
            </a:r>
          </a:p>
          <a:p>
            <a:endParaRPr lang="en-US" dirty="0"/>
          </a:p>
        </p:txBody>
      </p:sp>
    </p:spTree>
    <p:extLst>
      <p:ext uri="{BB962C8B-B14F-4D97-AF65-F5344CB8AC3E}">
        <p14:creationId xmlns:p14="http://schemas.microsoft.com/office/powerpoint/2010/main" val="749710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#3</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(HD 13)- reconsulted for agitation recommendations in the context of infection and discontinuation of fentanyl; recommend PRN opioid agonist for pain and possible opioid withdrawal</a:t>
            </a:r>
          </a:p>
          <a:p>
            <a:endParaRPr lang="en-US" dirty="0"/>
          </a:p>
          <a:p>
            <a:r>
              <a:rPr lang="en-US" dirty="0"/>
              <a:t>(HD 17)- delirium resolving, </a:t>
            </a:r>
            <a:r>
              <a:rPr lang="en-US" dirty="0" err="1"/>
              <a:t>pt</a:t>
            </a:r>
            <a:r>
              <a:rPr lang="en-US" dirty="0"/>
              <a:t> intubated but able to engage in limited interview, endorses using kratom and tianeptine daily; recommend methadone for withdrawal/cravings</a:t>
            </a:r>
          </a:p>
          <a:p>
            <a:endParaRPr lang="en-US" dirty="0"/>
          </a:p>
        </p:txBody>
      </p:sp>
    </p:spTree>
    <p:extLst>
      <p:ext uri="{BB962C8B-B14F-4D97-AF65-F5344CB8AC3E}">
        <p14:creationId xmlns:p14="http://schemas.microsoft.com/office/powerpoint/2010/main" val="3453005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Case #3</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Medical course: hospital course complicated by ventilator-associated pneumonia, pneumothorax and sacral osteomyelitis. Pt and family prefer abstinence treatment. Completed methadone taper and placed in skilled nursing facility </a:t>
            </a:r>
          </a:p>
          <a:p>
            <a:endParaRPr lang="en-US" dirty="0"/>
          </a:p>
          <a:p>
            <a:r>
              <a:rPr lang="en-US" dirty="0"/>
              <a:t>Recommendations: provided education re: MOUD and relapse prevention, naloxone prescription upon discharge and SUD </a:t>
            </a:r>
            <a:r>
              <a:rPr lang="en-US" dirty="0" err="1"/>
              <a:t>tx</a:t>
            </a:r>
            <a:r>
              <a:rPr lang="en-US" dirty="0"/>
              <a:t> resources </a:t>
            </a:r>
          </a:p>
        </p:txBody>
      </p:sp>
    </p:spTree>
    <p:extLst>
      <p:ext uri="{BB962C8B-B14F-4D97-AF65-F5344CB8AC3E}">
        <p14:creationId xmlns:p14="http://schemas.microsoft.com/office/powerpoint/2010/main" val="4171838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Kratom (KT)</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690689"/>
            <a:ext cx="7886700" cy="4486274"/>
          </a:xfrm>
        </p:spPr>
        <p:txBody>
          <a:bodyPr>
            <a:normAutofit/>
          </a:bodyPr>
          <a:lstStyle/>
          <a:p>
            <a:r>
              <a:rPr lang="en-US" dirty="0" err="1"/>
              <a:t>Mitragyna</a:t>
            </a:r>
            <a:r>
              <a:rPr lang="en-US" dirty="0"/>
              <a:t> speciosa </a:t>
            </a:r>
          </a:p>
          <a:p>
            <a:pPr lvl="1"/>
            <a:r>
              <a:rPr lang="en-US" dirty="0"/>
              <a:t>a tree native to Asian countries </a:t>
            </a:r>
          </a:p>
          <a:p>
            <a:r>
              <a:rPr lang="en-US" dirty="0" err="1"/>
              <a:t>Mitragynine</a:t>
            </a:r>
            <a:r>
              <a:rPr lang="en-US" dirty="0"/>
              <a:t>- partial agonist of the mu/delta opioid receptors. </a:t>
            </a:r>
          </a:p>
          <a:p>
            <a:pPr lvl="1"/>
            <a:r>
              <a:rPr lang="en-US" dirty="0"/>
              <a:t>may interact w/ adrenergic and serotonergic receptors</a:t>
            </a:r>
          </a:p>
          <a:p>
            <a:r>
              <a:rPr lang="en-US" dirty="0"/>
              <a:t>7-hydroxymitragynine- mu-opioid agonist </a:t>
            </a:r>
          </a:p>
          <a:p>
            <a:pPr lvl="1"/>
            <a:r>
              <a:rPr lang="en-US" dirty="0"/>
              <a:t>30-fold more potent than </a:t>
            </a:r>
            <a:r>
              <a:rPr lang="en-US" dirty="0" err="1"/>
              <a:t>mitragynine</a:t>
            </a:r>
            <a:endParaRPr lang="en-US" dirty="0"/>
          </a:p>
          <a:p>
            <a:r>
              <a:rPr lang="en-US" dirty="0"/>
              <a:t>Mitraphylline- acts both on mu/delta opiate receptors and NMDA receptor antagonist </a:t>
            </a:r>
          </a:p>
        </p:txBody>
      </p:sp>
      <p:sp>
        <p:nvSpPr>
          <p:cNvPr id="7" name="TextBox 6">
            <a:extLst>
              <a:ext uri="{FF2B5EF4-FFF2-40B4-BE49-F238E27FC236}">
                <a16:creationId xmlns:a16="http://schemas.microsoft.com/office/drawing/2014/main" id="{54255FF6-DD2D-B340-B769-78A8EBF9F397}"/>
              </a:ext>
            </a:extLst>
          </p:cNvPr>
          <p:cNvSpPr txBox="1"/>
          <p:nvPr/>
        </p:nvSpPr>
        <p:spPr>
          <a:xfrm>
            <a:off x="215152" y="6490447"/>
            <a:ext cx="1219201" cy="369332"/>
          </a:xfrm>
          <a:prstGeom prst="rect">
            <a:avLst/>
          </a:prstGeom>
          <a:noFill/>
        </p:spPr>
        <p:txBody>
          <a:bodyPr wrap="square" rtlCol="0">
            <a:spAutoFit/>
          </a:bodyPr>
          <a:lstStyle/>
          <a:p>
            <a:r>
              <a:rPr lang="en-US" dirty="0"/>
              <a:t>24, 26</a:t>
            </a:r>
          </a:p>
        </p:txBody>
      </p:sp>
    </p:spTree>
    <p:extLst>
      <p:ext uri="{BB962C8B-B14F-4D97-AF65-F5344CB8AC3E}">
        <p14:creationId xmlns:p14="http://schemas.microsoft.com/office/powerpoint/2010/main" val="1653393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Kratom (KT)</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Sold over the internet and at smoke shops</a:t>
            </a:r>
          </a:p>
          <a:p>
            <a:endParaRPr lang="en-US" dirty="0"/>
          </a:p>
          <a:p>
            <a:r>
              <a:rPr lang="en-US" dirty="0"/>
              <a:t>Primarily marketed as an herbal medicine to treat a variety of ailments, “legal” high, and alternative to traditional opioids</a:t>
            </a:r>
          </a:p>
          <a:p>
            <a:r>
              <a:rPr lang="en-US" dirty="0"/>
              <a:t>Considered </a:t>
            </a:r>
            <a:r>
              <a:rPr lang="en-US" b="1" dirty="0"/>
              <a:t>novel synthetic opioid (SO)/designer opioid </a:t>
            </a:r>
          </a:p>
          <a:p>
            <a:r>
              <a:rPr lang="en-US" dirty="0"/>
              <a:t>Kratom may be smoked, brewed, ingested as an extract or consumed as capsules </a:t>
            </a:r>
          </a:p>
        </p:txBody>
      </p:sp>
      <p:sp>
        <p:nvSpPr>
          <p:cNvPr id="9" name="TextBox 8">
            <a:extLst>
              <a:ext uri="{FF2B5EF4-FFF2-40B4-BE49-F238E27FC236}">
                <a16:creationId xmlns:a16="http://schemas.microsoft.com/office/drawing/2014/main" id="{4AC8288C-F8A2-D04A-9F22-99B8C60DF850}"/>
              </a:ext>
            </a:extLst>
          </p:cNvPr>
          <p:cNvSpPr txBox="1"/>
          <p:nvPr/>
        </p:nvSpPr>
        <p:spPr>
          <a:xfrm>
            <a:off x="215152" y="6490447"/>
            <a:ext cx="627529" cy="369332"/>
          </a:xfrm>
          <a:prstGeom prst="rect">
            <a:avLst/>
          </a:prstGeom>
          <a:noFill/>
        </p:spPr>
        <p:txBody>
          <a:bodyPr wrap="square" rtlCol="0">
            <a:spAutoFit/>
          </a:bodyPr>
          <a:lstStyle/>
          <a:p>
            <a:r>
              <a:rPr lang="en-US" dirty="0"/>
              <a:t>25</a:t>
            </a:r>
          </a:p>
        </p:txBody>
      </p:sp>
    </p:spTree>
    <p:extLst>
      <p:ext uri="{BB962C8B-B14F-4D97-AF65-F5344CB8AC3E}">
        <p14:creationId xmlns:p14="http://schemas.microsoft.com/office/powerpoint/2010/main" val="108313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79380-8FFA-4BEA-AF39-A4B253CD1DD5}"/>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234816FE-467D-46C4-A2AA-F0F676F0675B}"/>
              </a:ext>
            </a:extLst>
          </p:cNvPr>
          <p:cNvPicPr>
            <a:picLocks/>
          </p:cNvPicPr>
          <p:nvPr>
            <p:custDataLst>
              <p:tags r:id="rId3"/>
            </p:custDataLst>
          </p:nvPr>
        </p:nvPicPr>
        <p:blipFill>
          <a:blip r:embed="rId9"/>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ABBD6C2E-ECB6-46F9-AFD6-F247356AB59B}"/>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You see a patient in a clinic who states they have been using Spice. What substance are they referring to? </a:t>
            </a:r>
          </a:p>
        </p:txBody>
      </p:sp>
      <p:sp>
        <p:nvSpPr>
          <p:cNvPr id="7" name="Rectangle 6">
            <a:extLst>
              <a:ext uri="{FF2B5EF4-FFF2-40B4-BE49-F238E27FC236}">
                <a16:creationId xmlns:a16="http://schemas.microsoft.com/office/drawing/2014/main" id="{D17D355C-41D7-4C9A-9C7A-9E8CC01221D5}"/>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56065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4098" name="Picture 2" descr="Kratom: Deadly Drug or Herbal Cure for Opioid Epidemic? - Rolling Stone">
            <a:extLst>
              <a:ext uri="{FF2B5EF4-FFF2-40B4-BE49-F238E27FC236}">
                <a16:creationId xmlns:a16="http://schemas.microsoft.com/office/drawing/2014/main" id="{3EB6ECD3-5B69-914B-AD84-96214433E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951" y="3025341"/>
            <a:ext cx="3984244" cy="30175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7 Top Kratom Selling Brands In 2021 (Best Kratom Products Review) | Mercer  Island Reporter">
            <a:extLst>
              <a:ext uri="{FF2B5EF4-FFF2-40B4-BE49-F238E27FC236}">
                <a16:creationId xmlns:a16="http://schemas.microsoft.com/office/drawing/2014/main" id="{EBB457A0-C9A2-9C47-AB3E-A8D1F25ED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30" y="236166"/>
            <a:ext cx="3787445" cy="25249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uy 100 CT Kratom Capsules | Soulful Herbals Kratom">
            <a:extLst>
              <a:ext uri="{FF2B5EF4-FFF2-40B4-BE49-F238E27FC236}">
                <a16:creationId xmlns:a16="http://schemas.microsoft.com/office/drawing/2014/main" id="{AAE2873F-8914-4E40-B40E-3D8068CDDC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912261"/>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797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KT: Demographics &amp; prevalence</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lnSpcReduction="10000"/>
          </a:bodyPr>
          <a:lstStyle/>
          <a:p>
            <a:r>
              <a:rPr lang="en-US" dirty="0"/>
              <a:t>Previous research has shown that Kratom users are</a:t>
            </a:r>
          </a:p>
          <a:p>
            <a:pPr lvl="1"/>
            <a:r>
              <a:rPr lang="en-US" dirty="0"/>
              <a:t>White non-Hispanic males </a:t>
            </a:r>
          </a:p>
          <a:p>
            <a:pPr lvl="1"/>
            <a:r>
              <a:rPr lang="en-US" dirty="0"/>
              <a:t>Ages 31 and 50 years old</a:t>
            </a:r>
          </a:p>
          <a:p>
            <a:pPr lvl="1"/>
            <a:r>
              <a:rPr lang="en-US" dirty="0"/>
              <a:t>In a relationship</a:t>
            </a:r>
          </a:p>
          <a:p>
            <a:pPr lvl="1"/>
            <a:r>
              <a:rPr lang="en-US" dirty="0"/>
              <a:t>Employed with an income of $35,000+</a:t>
            </a:r>
          </a:p>
          <a:p>
            <a:pPr lvl="1"/>
            <a:r>
              <a:rPr lang="en-US" dirty="0"/>
              <a:t>At least some college education </a:t>
            </a:r>
          </a:p>
          <a:p>
            <a:pPr lvl="1"/>
            <a:r>
              <a:rPr lang="en-US" dirty="0"/>
              <a:t>Students</a:t>
            </a:r>
          </a:p>
          <a:p>
            <a:pPr lvl="1"/>
            <a:r>
              <a:rPr lang="en-US" dirty="0"/>
              <a:t>Healthcare professionals </a:t>
            </a:r>
          </a:p>
          <a:p>
            <a:pPr marL="0" indent="0">
              <a:buNone/>
            </a:pPr>
            <a:endParaRPr lang="en-US" dirty="0"/>
          </a:p>
          <a:p>
            <a:r>
              <a:rPr lang="en-US" u="sng" dirty="0"/>
              <a:t>Prevalence:</a:t>
            </a:r>
            <a:r>
              <a:rPr lang="en-US" dirty="0"/>
              <a:t> in 2021 use was 0.8%, life-time prevalence of 1.3%</a:t>
            </a:r>
          </a:p>
        </p:txBody>
      </p:sp>
      <p:sp>
        <p:nvSpPr>
          <p:cNvPr id="9" name="TextBox 8">
            <a:extLst>
              <a:ext uri="{FF2B5EF4-FFF2-40B4-BE49-F238E27FC236}">
                <a16:creationId xmlns:a16="http://schemas.microsoft.com/office/drawing/2014/main" id="{4AC8288C-F8A2-D04A-9F22-99B8C60DF850}"/>
              </a:ext>
            </a:extLst>
          </p:cNvPr>
          <p:cNvSpPr txBox="1"/>
          <p:nvPr/>
        </p:nvSpPr>
        <p:spPr>
          <a:xfrm>
            <a:off x="215152" y="6490447"/>
            <a:ext cx="1470213" cy="369332"/>
          </a:xfrm>
          <a:prstGeom prst="rect">
            <a:avLst/>
          </a:prstGeom>
          <a:noFill/>
        </p:spPr>
        <p:txBody>
          <a:bodyPr wrap="square" rtlCol="0">
            <a:spAutoFit/>
          </a:bodyPr>
          <a:lstStyle/>
          <a:p>
            <a:r>
              <a:rPr lang="en-US" dirty="0"/>
              <a:t>26, 29</a:t>
            </a:r>
          </a:p>
        </p:txBody>
      </p:sp>
    </p:spTree>
    <p:extLst>
      <p:ext uri="{BB962C8B-B14F-4D97-AF65-F5344CB8AC3E}">
        <p14:creationId xmlns:p14="http://schemas.microsoft.com/office/powerpoint/2010/main" val="998969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KT: Acute effects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pPr lvl="0"/>
            <a:r>
              <a:rPr lang="en-US" dirty="0"/>
              <a:t>Reports use for</a:t>
            </a:r>
          </a:p>
          <a:p>
            <a:pPr lvl="1"/>
            <a:r>
              <a:rPr lang="en-US" dirty="0"/>
              <a:t>Acute or chronic pain</a:t>
            </a:r>
          </a:p>
          <a:p>
            <a:pPr lvl="1"/>
            <a:r>
              <a:rPr lang="en-US" dirty="0"/>
              <a:t>Anxiety or depression</a:t>
            </a:r>
          </a:p>
          <a:p>
            <a:pPr lvl="1"/>
            <a:r>
              <a:rPr lang="en-US" dirty="0"/>
              <a:t>Opioid withdrawal </a:t>
            </a:r>
          </a:p>
          <a:p>
            <a:pPr lvl="1"/>
            <a:r>
              <a:rPr lang="en-US" dirty="0"/>
              <a:t>Increased energy </a:t>
            </a:r>
          </a:p>
          <a:p>
            <a:pPr lvl="1"/>
            <a:endParaRPr lang="en-US" dirty="0"/>
          </a:p>
          <a:p>
            <a:r>
              <a:rPr lang="en-US" dirty="0"/>
              <a:t>Users report either </a:t>
            </a:r>
            <a:r>
              <a:rPr lang="en-US" u="sng" dirty="0"/>
              <a:t>opiate-like sedation at higher </a:t>
            </a:r>
            <a:r>
              <a:rPr lang="en-US" dirty="0"/>
              <a:t>dosages or </a:t>
            </a:r>
            <a:r>
              <a:rPr lang="en-US" u="sng" dirty="0"/>
              <a:t>cocaine-like stimulation at lower </a:t>
            </a:r>
            <a:r>
              <a:rPr lang="en-US" dirty="0"/>
              <a:t>dosages </a:t>
            </a:r>
          </a:p>
          <a:p>
            <a:pPr lvl="0"/>
            <a:endParaRPr lang="en-US" dirty="0"/>
          </a:p>
          <a:p>
            <a:endParaRPr lang="en-US" dirty="0"/>
          </a:p>
        </p:txBody>
      </p:sp>
      <p:sp>
        <p:nvSpPr>
          <p:cNvPr id="7" name="TextBox 6">
            <a:extLst>
              <a:ext uri="{FF2B5EF4-FFF2-40B4-BE49-F238E27FC236}">
                <a16:creationId xmlns:a16="http://schemas.microsoft.com/office/drawing/2014/main" id="{C3E960B7-F490-AF4F-8D22-EE1D0A507F0C}"/>
              </a:ext>
            </a:extLst>
          </p:cNvPr>
          <p:cNvSpPr txBox="1"/>
          <p:nvPr/>
        </p:nvSpPr>
        <p:spPr>
          <a:xfrm>
            <a:off x="215152" y="6490447"/>
            <a:ext cx="1437185" cy="369332"/>
          </a:xfrm>
          <a:prstGeom prst="rect">
            <a:avLst/>
          </a:prstGeom>
          <a:noFill/>
        </p:spPr>
        <p:txBody>
          <a:bodyPr wrap="square" rtlCol="0">
            <a:spAutoFit/>
          </a:bodyPr>
          <a:lstStyle/>
          <a:p>
            <a:r>
              <a:rPr lang="en-US" dirty="0"/>
              <a:t>24, 26</a:t>
            </a:r>
          </a:p>
        </p:txBody>
      </p:sp>
    </p:spTree>
    <p:extLst>
      <p:ext uri="{BB962C8B-B14F-4D97-AF65-F5344CB8AC3E}">
        <p14:creationId xmlns:p14="http://schemas.microsoft.com/office/powerpoint/2010/main" val="4105009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KT: Adverse effects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690690"/>
            <a:ext cx="7886700" cy="4534318"/>
          </a:xfrm>
        </p:spPr>
        <p:txBody>
          <a:bodyPr>
            <a:normAutofit lnSpcReduction="10000"/>
          </a:bodyPr>
          <a:lstStyle/>
          <a:p>
            <a:pPr lvl="0"/>
            <a:r>
              <a:rPr lang="en-US" dirty="0"/>
              <a:t>Adverse effects include agitation/irritability, tachycardia, nausea, drowsiness/lethargy, vomiting, confusion, and HTN </a:t>
            </a:r>
          </a:p>
          <a:p>
            <a:pPr lvl="0"/>
            <a:endParaRPr lang="en-US" dirty="0"/>
          </a:p>
          <a:p>
            <a:pPr lvl="0"/>
            <a:r>
              <a:rPr lang="en-US" dirty="0"/>
              <a:t>Serious clinical effects include seizures, respiratory depression, coma, bradycardia, rhabdomyolysis, renal failure, cardiac arrest/asystole and hepatotoxicity</a:t>
            </a:r>
          </a:p>
          <a:p>
            <a:pPr lvl="0"/>
            <a:endParaRPr lang="en-US" dirty="0"/>
          </a:p>
          <a:p>
            <a:r>
              <a:rPr lang="en-US" dirty="0"/>
              <a:t>Dependence and opioid-like withdrawal symptoms with extended use</a:t>
            </a:r>
          </a:p>
        </p:txBody>
      </p:sp>
      <p:sp>
        <p:nvSpPr>
          <p:cNvPr id="7" name="TextBox 6">
            <a:extLst>
              <a:ext uri="{FF2B5EF4-FFF2-40B4-BE49-F238E27FC236}">
                <a16:creationId xmlns:a16="http://schemas.microsoft.com/office/drawing/2014/main" id="{C3E960B7-F490-AF4F-8D22-EE1D0A507F0C}"/>
              </a:ext>
            </a:extLst>
          </p:cNvPr>
          <p:cNvSpPr txBox="1"/>
          <p:nvPr/>
        </p:nvSpPr>
        <p:spPr>
          <a:xfrm>
            <a:off x="215152" y="6490447"/>
            <a:ext cx="1165413" cy="369332"/>
          </a:xfrm>
          <a:prstGeom prst="rect">
            <a:avLst/>
          </a:prstGeom>
          <a:noFill/>
        </p:spPr>
        <p:txBody>
          <a:bodyPr wrap="square" rtlCol="0">
            <a:spAutoFit/>
          </a:bodyPr>
          <a:lstStyle/>
          <a:p>
            <a:r>
              <a:rPr lang="en-US" dirty="0"/>
              <a:t>24, 26</a:t>
            </a:r>
          </a:p>
        </p:txBody>
      </p:sp>
    </p:spTree>
    <p:extLst>
      <p:ext uri="{BB962C8B-B14F-4D97-AF65-F5344CB8AC3E}">
        <p14:creationId xmlns:p14="http://schemas.microsoft.com/office/powerpoint/2010/main" val="1613088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KT: Testing</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825624"/>
            <a:ext cx="7886700" cy="4399383"/>
          </a:xfrm>
        </p:spPr>
        <p:txBody>
          <a:bodyPr>
            <a:normAutofit/>
          </a:bodyPr>
          <a:lstStyle/>
          <a:p>
            <a:pPr lvl="0"/>
            <a:r>
              <a:rPr lang="en-US" dirty="0"/>
              <a:t>Not detected in standard toxicology (point of care)</a:t>
            </a:r>
          </a:p>
          <a:p>
            <a:pPr lvl="0"/>
            <a:endParaRPr lang="en-US" dirty="0"/>
          </a:p>
          <a:p>
            <a:r>
              <a:rPr lang="en-US" dirty="0"/>
              <a:t>Can use gas chromatography (GC) or mass spectrometry (MS) for the detection of </a:t>
            </a:r>
            <a:r>
              <a:rPr lang="en-US" dirty="0" err="1"/>
              <a:t>mitragynine</a:t>
            </a:r>
            <a:r>
              <a:rPr lang="en-US" dirty="0"/>
              <a:t> and its metabolites</a:t>
            </a:r>
          </a:p>
          <a:p>
            <a:pPr lvl="1"/>
            <a:r>
              <a:rPr lang="en-US" dirty="0"/>
              <a:t>However, this is expensive and uncommon (more seen with sports)</a:t>
            </a:r>
          </a:p>
        </p:txBody>
      </p:sp>
      <p:sp>
        <p:nvSpPr>
          <p:cNvPr id="7" name="TextBox 6">
            <a:extLst>
              <a:ext uri="{FF2B5EF4-FFF2-40B4-BE49-F238E27FC236}">
                <a16:creationId xmlns:a16="http://schemas.microsoft.com/office/drawing/2014/main" id="{C3E960B7-F490-AF4F-8D22-EE1D0A507F0C}"/>
              </a:ext>
            </a:extLst>
          </p:cNvPr>
          <p:cNvSpPr txBox="1"/>
          <p:nvPr/>
        </p:nvSpPr>
        <p:spPr>
          <a:xfrm>
            <a:off x="215152" y="6490447"/>
            <a:ext cx="1165413" cy="369332"/>
          </a:xfrm>
          <a:prstGeom prst="rect">
            <a:avLst/>
          </a:prstGeom>
          <a:noFill/>
        </p:spPr>
        <p:txBody>
          <a:bodyPr wrap="square" rtlCol="0">
            <a:spAutoFit/>
          </a:bodyPr>
          <a:lstStyle/>
          <a:p>
            <a:r>
              <a:rPr lang="en-US" dirty="0"/>
              <a:t>24, 26</a:t>
            </a:r>
          </a:p>
        </p:txBody>
      </p:sp>
    </p:spTree>
    <p:extLst>
      <p:ext uri="{BB962C8B-B14F-4D97-AF65-F5344CB8AC3E}">
        <p14:creationId xmlns:p14="http://schemas.microsoft.com/office/powerpoint/2010/main" val="4285554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KT: Treatment</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fontScale="92500" lnSpcReduction="20000"/>
          </a:bodyPr>
          <a:lstStyle/>
          <a:p>
            <a:r>
              <a:rPr lang="en-US" dirty="0"/>
              <a:t>In-patient detoxification with buprenorphine or clonidine and a combination of oral dihydrocodeine and </a:t>
            </a:r>
            <a:r>
              <a:rPr lang="en-US" dirty="0" err="1"/>
              <a:t>lofexidine</a:t>
            </a:r>
            <a:endParaRPr lang="en-US" dirty="0"/>
          </a:p>
          <a:p>
            <a:endParaRPr lang="en-US" dirty="0"/>
          </a:p>
          <a:p>
            <a:r>
              <a:rPr lang="en-US" dirty="0"/>
              <a:t>Case reports utilizing buprenorphine and methadone for long term treatment as MOUD</a:t>
            </a:r>
          </a:p>
          <a:p>
            <a:pPr lvl="1"/>
            <a:r>
              <a:rPr lang="en-US" dirty="0"/>
              <a:t> These have not been explored much due to the medico-legal hindrance from the classification of kratom as a nonopioid until recently. With kratom’s active constituents being declared opioid analogues, we are likely to see these agonist therapy modalities being used.</a:t>
            </a:r>
          </a:p>
          <a:p>
            <a:endParaRPr lang="en-US" dirty="0"/>
          </a:p>
          <a:p>
            <a:r>
              <a:rPr lang="en-US" dirty="0"/>
              <a:t>Contingency management</a:t>
            </a:r>
          </a:p>
          <a:p>
            <a:endParaRPr lang="en-US" dirty="0"/>
          </a:p>
          <a:p>
            <a:endParaRPr lang="en-US" dirty="0"/>
          </a:p>
        </p:txBody>
      </p:sp>
      <p:sp>
        <p:nvSpPr>
          <p:cNvPr id="7" name="TextBox 6">
            <a:extLst>
              <a:ext uri="{FF2B5EF4-FFF2-40B4-BE49-F238E27FC236}">
                <a16:creationId xmlns:a16="http://schemas.microsoft.com/office/drawing/2014/main" id="{DF3F056F-E2AB-944D-9635-1378A61DCE5B}"/>
              </a:ext>
            </a:extLst>
          </p:cNvPr>
          <p:cNvSpPr txBox="1"/>
          <p:nvPr/>
        </p:nvSpPr>
        <p:spPr>
          <a:xfrm>
            <a:off x="215152" y="6490447"/>
            <a:ext cx="1165413" cy="369332"/>
          </a:xfrm>
          <a:prstGeom prst="rect">
            <a:avLst/>
          </a:prstGeom>
          <a:noFill/>
        </p:spPr>
        <p:txBody>
          <a:bodyPr wrap="square" rtlCol="0">
            <a:spAutoFit/>
          </a:bodyPr>
          <a:lstStyle/>
          <a:p>
            <a:r>
              <a:rPr lang="en-US" dirty="0"/>
              <a:t>39-40, 43</a:t>
            </a:r>
          </a:p>
        </p:txBody>
      </p:sp>
    </p:spTree>
    <p:extLst>
      <p:ext uri="{BB962C8B-B14F-4D97-AF65-F5344CB8AC3E}">
        <p14:creationId xmlns:p14="http://schemas.microsoft.com/office/powerpoint/2010/main" val="3262534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and other designer opioids </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813306"/>
            <a:ext cx="7886700" cy="4554519"/>
          </a:xfrm>
        </p:spPr>
        <p:txBody>
          <a:bodyPr>
            <a:normAutofit/>
          </a:bodyPr>
          <a:lstStyle/>
          <a:p>
            <a:r>
              <a:rPr lang="en-US" dirty="0"/>
              <a:t>Many of them are derivatives of therapeutically used drugs, namely fentanyl</a:t>
            </a:r>
          </a:p>
          <a:p>
            <a:endParaRPr lang="en-US" dirty="0"/>
          </a:p>
          <a:p>
            <a:r>
              <a:rPr lang="en-US" dirty="0"/>
              <a:t>Typically subdivided from base compound </a:t>
            </a:r>
          </a:p>
          <a:p>
            <a:pPr lvl="1"/>
            <a:r>
              <a:rPr lang="en-US" dirty="0"/>
              <a:t>4,5-epoxymorphinan ring (e.g. morphine)</a:t>
            </a:r>
          </a:p>
          <a:p>
            <a:pPr lvl="1"/>
            <a:r>
              <a:rPr lang="en-US" dirty="0"/>
              <a:t>phenylpiperidines (e.g. fentanyl) </a:t>
            </a:r>
          </a:p>
          <a:p>
            <a:pPr lvl="1"/>
            <a:r>
              <a:rPr lang="en-US" dirty="0" err="1"/>
              <a:t>diphenylheptylamines</a:t>
            </a:r>
            <a:r>
              <a:rPr lang="en-US" dirty="0"/>
              <a:t> (e.g. methadone)</a:t>
            </a:r>
          </a:p>
          <a:p>
            <a:endParaRPr lang="en-US" dirty="0"/>
          </a:p>
          <a:p>
            <a:r>
              <a:rPr lang="en-US" dirty="0"/>
              <a:t>However, new synthetic opioids such as AH-7921, MT-45, and U-47700 with distinct structures</a:t>
            </a:r>
          </a:p>
        </p:txBody>
      </p:sp>
      <p:sp>
        <p:nvSpPr>
          <p:cNvPr id="7" name="TextBox 6">
            <a:extLst>
              <a:ext uri="{FF2B5EF4-FFF2-40B4-BE49-F238E27FC236}">
                <a16:creationId xmlns:a16="http://schemas.microsoft.com/office/drawing/2014/main" id="{CCAEEF36-A188-DA4D-AD39-A3C0CB09FADA}"/>
              </a:ext>
            </a:extLst>
          </p:cNvPr>
          <p:cNvSpPr txBox="1"/>
          <p:nvPr/>
        </p:nvSpPr>
        <p:spPr>
          <a:xfrm>
            <a:off x="215152" y="6490447"/>
            <a:ext cx="1165413" cy="369332"/>
          </a:xfrm>
          <a:prstGeom prst="rect">
            <a:avLst/>
          </a:prstGeom>
          <a:noFill/>
        </p:spPr>
        <p:txBody>
          <a:bodyPr wrap="square" rtlCol="0">
            <a:spAutoFit/>
          </a:bodyPr>
          <a:lstStyle/>
          <a:p>
            <a:r>
              <a:rPr lang="en-US" dirty="0"/>
              <a:t>30-31</a:t>
            </a:r>
          </a:p>
        </p:txBody>
      </p:sp>
    </p:spTree>
    <p:extLst>
      <p:ext uri="{BB962C8B-B14F-4D97-AF65-F5344CB8AC3E}">
        <p14:creationId xmlns:p14="http://schemas.microsoft.com/office/powerpoint/2010/main" val="875733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5122" name="Picture 2" descr="Fentanyl DrugFacts | National Institute on Drug Abuse (NIDA)">
            <a:extLst>
              <a:ext uri="{FF2B5EF4-FFF2-40B4-BE49-F238E27FC236}">
                <a16:creationId xmlns:a16="http://schemas.microsoft.com/office/drawing/2014/main" id="{56E125AD-D414-8F49-8B47-4272F0AAE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578" y="2280075"/>
            <a:ext cx="4123764" cy="30928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ntibodies reverse synthetic opioid overdoses in mice">
            <a:extLst>
              <a:ext uri="{FF2B5EF4-FFF2-40B4-BE49-F238E27FC236}">
                <a16:creationId xmlns:a16="http://schemas.microsoft.com/office/drawing/2014/main" id="{FCA745CC-D9EA-6644-A3C7-2346EA77B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76" y="412375"/>
            <a:ext cx="3783106" cy="204918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E GROWING COMPLEXITY OF THE OPIOID CRISIS">
            <a:extLst>
              <a:ext uri="{FF2B5EF4-FFF2-40B4-BE49-F238E27FC236}">
                <a16:creationId xmlns:a16="http://schemas.microsoft.com/office/drawing/2014/main" id="{5A4907F0-A9F2-9242-9729-A545CB6F4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036" y="3336772"/>
            <a:ext cx="2334931" cy="264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26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10" name="Picture 9">
            <a:extLst>
              <a:ext uri="{FF2B5EF4-FFF2-40B4-BE49-F238E27FC236}">
                <a16:creationId xmlns:a16="http://schemas.microsoft.com/office/drawing/2014/main" id="{5CDBBBC8-B8DC-3145-B58A-25403D4CCCBF}"/>
              </a:ext>
            </a:extLst>
          </p:cNvPr>
          <p:cNvPicPr>
            <a:picLocks noChangeAspect="1"/>
          </p:cNvPicPr>
          <p:nvPr/>
        </p:nvPicPr>
        <p:blipFill>
          <a:blip r:embed="rId4"/>
          <a:stretch>
            <a:fillRect/>
          </a:stretch>
        </p:blipFill>
        <p:spPr>
          <a:xfrm>
            <a:off x="0" y="773169"/>
            <a:ext cx="9144000" cy="5311661"/>
          </a:xfrm>
          <a:prstGeom prst="rect">
            <a:avLst/>
          </a:prstGeom>
        </p:spPr>
      </p:pic>
      <p:sp>
        <p:nvSpPr>
          <p:cNvPr id="11" name="TextBox 10">
            <a:extLst>
              <a:ext uri="{FF2B5EF4-FFF2-40B4-BE49-F238E27FC236}">
                <a16:creationId xmlns:a16="http://schemas.microsoft.com/office/drawing/2014/main" id="{031010F5-44D2-8C49-820C-CCBDDC38E46F}"/>
              </a:ext>
            </a:extLst>
          </p:cNvPr>
          <p:cNvSpPr txBox="1"/>
          <p:nvPr/>
        </p:nvSpPr>
        <p:spPr>
          <a:xfrm>
            <a:off x="215152" y="6490447"/>
            <a:ext cx="1165413" cy="369332"/>
          </a:xfrm>
          <a:prstGeom prst="rect">
            <a:avLst/>
          </a:prstGeom>
          <a:noFill/>
        </p:spPr>
        <p:txBody>
          <a:bodyPr wrap="square" rtlCol="0">
            <a:spAutoFit/>
          </a:bodyPr>
          <a:lstStyle/>
          <a:p>
            <a:r>
              <a:rPr lang="en-US" dirty="0"/>
              <a:t>32</a:t>
            </a:r>
          </a:p>
        </p:txBody>
      </p:sp>
      <p:sp>
        <p:nvSpPr>
          <p:cNvPr id="2" name="Arrow: Down 1">
            <a:extLst>
              <a:ext uri="{FF2B5EF4-FFF2-40B4-BE49-F238E27FC236}">
                <a16:creationId xmlns:a16="http://schemas.microsoft.com/office/drawing/2014/main" id="{F0C52410-17EC-4CE6-BC95-F624082FA315}"/>
              </a:ext>
            </a:extLst>
          </p:cNvPr>
          <p:cNvSpPr/>
          <p:nvPr/>
        </p:nvSpPr>
        <p:spPr>
          <a:xfrm>
            <a:off x="1303619" y="1498059"/>
            <a:ext cx="153891" cy="579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510FA54-0BD4-49C9-B3D0-ECFE0E91FD2C}"/>
              </a:ext>
            </a:extLst>
          </p:cNvPr>
          <p:cNvPicPr>
            <a:picLocks noChangeAspect="1"/>
          </p:cNvPicPr>
          <p:nvPr/>
        </p:nvPicPr>
        <p:blipFill>
          <a:blip r:embed="rId5"/>
          <a:stretch>
            <a:fillRect/>
          </a:stretch>
        </p:blipFill>
        <p:spPr>
          <a:xfrm>
            <a:off x="6267393" y="596869"/>
            <a:ext cx="188992" cy="597460"/>
          </a:xfrm>
          <a:prstGeom prst="rect">
            <a:avLst/>
          </a:prstGeom>
        </p:spPr>
      </p:pic>
      <p:sp>
        <p:nvSpPr>
          <p:cNvPr id="7" name="Arrow: Up 6">
            <a:extLst>
              <a:ext uri="{FF2B5EF4-FFF2-40B4-BE49-F238E27FC236}">
                <a16:creationId xmlns:a16="http://schemas.microsoft.com/office/drawing/2014/main" id="{717C921F-33EC-4F29-B6EC-A7DAAD57FF51}"/>
              </a:ext>
            </a:extLst>
          </p:cNvPr>
          <p:cNvSpPr/>
          <p:nvPr/>
        </p:nvSpPr>
        <p:spPr>
          <a:xfrm>
            <a:off x="6060332" y="5058511"/>
            <a:ext cx="116732" cy="3675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697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Mechanism of action  </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dirty="0"/>
              <a:t>Full agonists at mu, delta and kappa opioid receptor subtypes, with selectivity for the mu opioid receptor</a:t>
            </a:r>
          </a:p>
          <a:p>
            <a:endParaRPr lang="en-US" dirty="0"/>
          </a:p>
          <a:p>
            <a:r>
              <a:rPr lang="en-US" dirty="0"/>
              <a:t>Many synthetic opioids are considerably more potent than traditional opioids </a:t>
            </a:r>
          </a:p>
          <a:p>
            <a:pPr lvl="1"/>
            <a:r>
              <a:rPr lang="en-US" dirty="0"/>
              <a:t>The potency of fentanyl: 50–100 times higher than morphine</a:t>
            </a:r>
          </a:p>
          <a:p>
            <a:pPr lvl="1"/>
            <a:r>
              <a:rPr lang="en-US" dirty="0" err="1"/>
              <a:t>Carfentanil</a:t>
            </a:r>
            <a:r>
              <a:rPr lang="en-US" dirty="0"/>
              <a:t>: 10,000 times higher than morphine</a:t>
            </a:r>
          </a:p>
        </p:txBody>
      </p:sp>
      <p:sp>
        <p:nvSpPr>
          <p:cNvPr id="7" name="TextBox 6">
            <a:extLst>
              <a:ext uri="{FF2B5EF4-FFF2-40B4-BE49-F238E27FC236}">
                <a16:creationId xmlns:a16="http://schemas.microsoft.com/office/drawing/2014/main" id="{DBE61B59-D875-2C4B-8D35-BBD7E7E41E7C}"/>
              </a:ext>
            </a:extLst>
          </p:cNvPr>
          <p:cNvSpPr txBox="1"/>
          <p:nvPr/>
        </p:nvSpPr>
        <p:spPr>
          <a:xfrm>
            <a:off x="215152" y="6490447"/>
            <a:ext cx="1165413" cy="369332"/>
          </a:xfrm>
          <a:prstGeom prst="rect">
            <a:avLst/>
          </a:prstGeom>
          <a:noFill/>
        </p:spPr>
        <p:txBody>
          <a:bodyPr wrap="square" rtlCol="0">
            <a:spAutoFit/>
          </a:bodyPr>
          <a:lstStyle/>
          <a:p>
            <a:r>
              <a:rPr lang="en-US" dirty="0"/>
              <a:t>34</a:t>
            </a:r>
          </a:p>
        </p:txBody>
      </p:sp>
    </p:spTree>
    <p:extLst>
      <p:ext uri="{BB962C8B-B14F-4D97-AF65-F5344CB8AC3E}">
        <p14:creationId xmlns:p14="http://schemas.microsoft.com/office/powerpoint/2010/main" val="144190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Audience Answer 1</a:t>
            </a:r>
            <a:r>
              <a:rPr lang="en-US" dirty="0"/>
              <a:t>: </a:t>
            </a:r>
          </a:p>
        </p:txBody>
      </p:sp>
      <p:sp>
        <p:nvSpPr>
          <p:cNvPr id="6" name="TextBox 5">
            <a:extLst>
              <a:ext uri="{FF2B5EF4-FFF2-40B4-BE49-F238E27FC236}">
                <a16:creationId xmlns:a16="http://schemas.microsoft.com/office/drawing/2014/main" id="{03145816-1A61-42B4-9C63-DA566276C986}"/>
              </a:ext>
            </a:extLst>
          </p:cNvPr>
          <p:cNvSpPr txBox="1"/>
          <p:nvPr/>
        </p:nvSpPr>
        <p:spPr>
          <a:xfrm>
            <a:off x="982494" y="2480713"/>
            <a:ext cx="6511452" cy="369332"/>
          </a:xfrm>
          <a:prstGeom prst="rect">
            <a:avLst/>
          </a:prstGeom>
          <a:noFill/>
        </p:spPr>
        <p:txBody>
          <a:bodyPr wrap="square" rtlCol="0">
            <a:spAutoFit/>
          </a:bodyPr>
          <a:lstStyle/>
          <a:p>
            <a:r>
              <a:rPr lang="en-US"/>
              <a:t>C-Synthetic Cannabinoids </a:t>
            </a:r>
            <a:endParaRPr lang="en-US" dirty="0"/>
          </a:p>
        </p:txBody>
      </p:sp>
    </p:spTree>
    <p:extLst>
      <p:ext uri="{BB962C8B-B14F-4D97-AF65-F5344CB8AC3E}">
        <p14:creationId xmlns:p14="http://schemas.microsoft.com/office/powerpoint/2010/main" val="1506512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4E417-1EFB-4FE1-A5BB-315BE12C91EA}"/>
              </a:ext>
            </a:extLst>
          </p:cNvPr>
          <p:cNvPicPr>
            <a:picLocks noChangeAspect="1"/>
          </p:cNvPicPr>
          <p:nvPr/>
        </p:nvPicPr>
        <p:blipFill>
          <a:blip r:embed="rId2"/>
          <a:stretch>
            <a:fillRect/>
          </a:stretch>
        </p:blipFill>
        <p:spPr>
          <a:xfrm>
            <a:off x="603116" y="2120003"/>
            <a:ext cx="5419817" cy="3131450"/>
          </a:xfrm>
          <a:prstGeom prst="rect">
            <a:avLst/>
          </a:prstGeom>
        </p:spPr>
      </p:pic>
      <p:pic>
        <p:nvPicPr>
          <p:cNvPr id="4" name="Picture 3">
            <a:extLst>
              <a:ext uri="{FF2B5EF4-FFF2-40B4-BE49-F238E27FC236}">
                <a16:creationId xmlns:a16="http://schemas.microsoft.com/office/drawing/2014/main" id="{F28B5AC7-7C39-4C33-937C-79D2F5FDBC05}"/>
              </a:ext>
            </a:extLst>
          </p:cNvPr>
          <p:cNvPicPr>
            <a:picLocks noChangeAspect="1"/>
          </p:cNvPicPr>
          <p:nvPr/>
        </p:nvPicPr>
        <p:blipFill>
          <a:blip r:embed="rId3"/>
          <a:stretch>
            <a:fillRect/>
          </a:stretch>
        </p:blipFill>
        <p:spPr>
          <a:xfrm>
            <a:off x="7021512" y="1641653"/>
            <a:ext cx="910945" cy="956700"/>
          </a:xfrm>
          <a:prstGeom prst="rect">
            <a:avLst/>
          </a:prstGeom>
        </p:spPr>
      </p:pic>
      <p:pic>
        <p:nvPicPr>
          <p:cNvPr id="5" name="Picture 4">
            <a:extLst>
              <a:ext uri="{FF2B5EF4-FFF2-40B4-BE49-F238E27FC236}">
                <a16:creationId xmlns:a16="http://schemas.microsoft.com/office/drawing/2014/main" id="{FB5728A1-D0D4-418E-A64E-E4646B6E9920}"/>
              </a:ext>
            </a:extLst>
          </p:cNvPr>
          <p:cNvPicPr>
            <a:picLocks noChangeAspect="1"/>
          </p:cNvPicPr>
          <p:nvPr/>
        </p:nvPicPr>
        <p:blipFill>
          <a:blip r:embed="rId4"/>
          <a:stretch>
            <a:fillRect/>
          </a:stretch>
        </p:blipFill>
        <p:spPr>
          <a:xfrm>
            <a:off x="6819474" y="2649970"/>
            <a:ext cx="1319990" cy="878393"/>
          </a:xfrm>
          <a:prstGeom prst="rect">
            <a:avLst/>
          </a:prstGeom>
        </p:spPr>
      </p:pic>
      <p:pic>
        <p:nvPicPr>
          <p:cNvPr id="8" name="Picture 7">
            <a:extLst>
              <a:ext uri="{FF2B5EF4-FFF2-40B4-BE49-F238E27FC236}">
                <a16:creationId xmlns:a16="http://schemas.microsoft.com/office/drawing/2014/main" id="{043514E3-5EB9-4B3E-9F93-38343FA74896}"/>
              </a:ext>
            </a:extLst>
          </p:cNvPr>
          <p:cNvPicPr>
            <a:picLocks noChangeAspect="1"/>
          </p:cNvPicPr>
          <p:nvPr/>
        </p:nvPicPr>
        <p:blipFill>
          <a:blip r:embed="rId5"/>
          <a:stretch>
            <a:fillRect/>
          </a:stretch>
        </p:blipFill>
        <p:spPr>
          <a:xfrm>
            <a:off x="6859236" y="3579979"/>
            <a:ext cx="1461559" cy="972601"/>
          </a:xfrm>
          <a:prstGeom prst="rect">
            <a:avLst/>
          </a:prstGeom>
        </p:spPr>
      </p:pic>
      <p:pic>
        <p:nvPicPr>
          <p:cNvPr id="9" name="Picture 8">
            <a:extLst>
              <a:ext uri="{FF2B5EF4-FFF2-40B4-BE49-F238E27FC236}">
                <a16:creationId xmlns:a16="http://schemas.microsoft.com/office/drawing/2014/main" id="{6B6854C8-24F0-4A4D-80FA-E092EBA3C1C8}"/>
              </a:ext>
            </a:extLst>
          </p:cNvPr>
          <p:cNvPicPr>
            <a:picLocks noChangeAspect="1"/>
          </p:cNvPicPr>
          <p:nvPr/>
        </p:nvPicPr>
        <p:blipFill>
          <a:blip r:embed="rId6"/>
          <a:stretch>
            <a:fillRect/>
          </a:stretch>
        </p:blipFill>
        <p:spPr>
          <a:xfrm>
            <a:off x="6859235" y="4805262"/>
            <a:ext cx="1235499" cy="822169"/>
          </a:xfrm>
          <a:prstGeom prst="rect">
            <a:avLst/>
          </a:prstGeom>
        </p:spPr>
      </p:pic>
      <p:pic>
        <p:nvPicPr>
          <p:cNvPr id="10" name="Picture 9">
            <a:extLst>
              <a:ext uri="{FF2B5EF4-FFF2-40B4-BE49-F238E27FC236}">
                <a16:creationId xmlns:a16="http://schemas.microsoft.com/office/drawing/2014/main" id="{7D9DCB9A-ACE5-4755-B53C-B959A01355CE}"/>
              </a:ext>
            </a:extLst>
          </p:cNvPr>
          <p:cNvPicPr>
            <a:picLocks noChangeAspect="1"/>
          </p:cNvPicPr>
          <p:nvPr/>
        </p:nvPicPr>
        <p:blipFill>
          <a:blip r:embed="rId7"/>
          <a:stretch>
            <a:fillRect/>
          </a:stretch>
        </p:blipFill>
        <p:spPr>
          <a:xfrm>
            <a:off x="417497" y="465023"/>
            <a:ext cx="7815749" cy="1176630"/>
          </a:xfrm>
          <a:prstGeom prst="rect">
            <a:avLst/>
          </a:prstGeom>
        </p:spPr>
      </p:pic>
    </p:spTree>
    <p:extLst>
      <p:ext uri="{BB962C8B-B14F-4D97-AF65-F5344CB8AC3E}">
        <p14:creationId xmlns:p14="http://schemas.microsoft.com/office/powerpoint/2010/main" val="561526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pic>
        <p:nvPicPr>
          <p:cNvPr id="9" name="Picture 8">
            <a:extLst>
              <a:ext uri="{FF2B5EF4-FFF2-40B4-BE49-F238E27FC236}">
                <a16:creationId xmlns:a16="http://schemas.microsoft.com/office/drawing/2014/main" id="{9CDC3457-341B-5F4A-9FC3-1780BDA0E4AC}"/>
              </a:ext>
            </a:extLst>
          </p:cNvPr>
          <p:cNvPicPr>
            <a:picLocks noChangeAspect="1"/>
          </p:cNvPicPr>
          <p:nvPr/>
        </p:nvPicPr>
        <p:blipFill>
          <a:blip r:embed="rId4"/>
          <a:stretch>
            <a:fillRect/>
          </a:stretch>
        </p:blipFill>
        <p:spPr>
          <a:xfrm>
            <a:off x="0" y="967154"/>
            <a:ext cx="9144000" cy="4923692"/>
          </a:xfrm>
          <a:prstGeom prst="rect">
            <a:avLst/>
          </a:prstGeom>
        </p:spPr>
      </p:pic>
      <p:sp>
        <p:nvSpPr>
          <p:cNvPr id="10" name="TextBox 9">
            <a:extLst>
              <a:ext uri="{FF2B5EF4-FFF2-40B4-BE49-F238E27FC236}">
                <a16:creationId xmlns:a16="http://schemas.microsoft.com/office/drawing/2014/main" id="{BF6D8493-740B-3349-BD92-436A354154A4}"/>
              </a:ext>
            </a:extLst>
          </p:cNvPr>
          <p:cNvSpPr txBox="1"/>
          <p:nvPr/>
        </p:nvSpPr>
        <p:spPr>
          <a:xfrm>
            <a:off x="215152" y="6490447"/>
            <a:ext cx="1165413" cy="369332"/>
          </a:xfrm>
          <a:prstGeom prst="rect">
            <a:avLst/>
          </a:prstGeom>
          <a:noFill/>
        </p:spPr>
        <p:txBody>
          <a:bodyPr wrap="square" rtlCol="0">
            <a:spAutoFit/>
          </a:bodyPr>
          <a:lstStyle/>
          <a:p>
            <a:r>
              <a:rPr lang="en-US" dirty="0"/>
              <a:t>33</a:t>
            </a:r>
          </a:p>
        </p:txBody>
      </p:sp>
    </p:spTree>
    <p:extLst>
      <p:ext uri="{BB962C8B-B14F-4D97-AF65-F5344CB8AC3E}">
        <p14:creationId xmlns:p14="http://schemas.microsoft.com/office/powerpoint/2010/main" val="2472765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FFCE-0159-43CA-A865-24400099BB7F}"/>
              </a:ext>
            </a:extLst>
          </p:cNvPr>
          <p:cNvSpPr>
            <a:spLocks noGrp="1"/>
          </p:cNvSpPr>
          <p:nvPr>
            <p:ph type="title"/>
          </p:nvPr>
        </p:nvSpPr>
        <p:spPr/>
        <p:txBody>
          <a:bodyPr/>
          <a:lstStyle/>
          <a:p>
            <a:r>
              <a:rPr lang="en-US" u="sng" dirty="0"/>
              <a:t>Fentanyl: In the media</a:t>
            </a:r>
          </a:p>
        </p:txBody>
      </p:sp>
      <p:pic>
        <p:nvPicPr>
          <p:cNvPr id="4" name="Picture 3">
            <a:extLst>
              <a:ext uri="{FF2B5EF4-FFF2-40B4-BE49-F238E27FC236}">
                <a16:creationId xmlns:a16="http://schemas.microsoft.com/office/drawing/2014/main" id="{341354F9-EBDD-4CF2-9ED5-1539A3AD36EE}"/>
              </a:ext>
            </a:extLst>
          </p:cNvPr>
          <p:cNvPicPr>
            <a:picLocks noChangeAspect="1"/>
          </p:cNvPicPr>
          <p:nvPr/>
        </p:nvPicPr>
        <p:blipFill>
          <a:blip r:embed="rId2"/>
          <a:stretch>
            <a:fillRect/>
          </a:stretch>
        </p:blipFill>
        <p:spPr>
          <a:xfrm>
            <a:off x="0" y="1428042"/>
            <a:ext cx="8957115" cy="4846298"/>
          </a:xfrm>
          <a:prstGeom prst="rect">
            <a:avLst/>
          </a:prstGeom>
        </p:spPr>
      </p:pic>
      <p:sp>
        <p:nvSpPr>
          <p:cNvPr id="5" name="TextBox 4">
            <a:extLst>
              <a:ext uri="{FF2B5EF4-FFF2-40B4-BE49-F238E27FC236}">
                <a16:creationId xmlns:a16="http://schemas.microsoft.com/office/drawing/2014/main" id="{4BD1607F-B06B-4E10-84C0-1651C72E05F4}"/>
              </a:ext>
            </a:extLst>
          </p:cNvPr>
          <p:cNvSpPr txBox="1"/>
          <p:nvPr/>
        </p:nvSpPr>
        <p:spPr>
          <a:xfrm>
            <a:off x="55726" y="6410687"/>
            <a:ext cx="418704" cy="369332"/>
          </a:xfrm>
          <a:prstGeom prst="rect">
            <a:avLst/>
          </a:prstGeom>
          <a:noFill/>
        </p:spPr>
        <p:txBody>
          <a:bodyPr wrap="none" rtlCol="0">
            <a:spAutoFit/>
          </a:bodyPr>
          <a:lstStyle/>
          <a:p>
            <a:r>
              <a:rPr lang="en-US" dirty="0"/>
              <a:t>45</a:t>
            </a:r>
          </a:p>
        </p:txBody>
      </p:sp>
    </p:spTree>
    <p:extLst>
      <p:ext uri="{BB962C8B-B14F-4D97-AF65-F5344CB8AC3E}">
        <p14:creationId xmlns:p14="http://schemas.microsoft.com/office/powerpoint/2010/main" val="948490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FFCE-0159-43CA-A865-24400099BB7F}"/>
              </a:ext>
            </a:extLst>
          </p:cNvPr>
          <p:cNvSpPr>
            <a:spLocks noGrp="1"/>
          </p:cNvSpPr>
          <p:nvPr>
            <p:ph type="title"/>
          </p:nvPr>
        </p:nvSpPr>
        <p:spPr/>
        <p:txBody>
          <a:bodyPr/>
          <a:lstStyle/>
          <a:p>
            <a:r>
              <a:rPr lang="en-US" u="sng" dirty="0"/>
              <a:t>Fentanyl: In the media</a:t>
            </a:r>
          </a:p>
        </p:txBody>
      </p:sp>
      <p:sp>
        <p:nvSpPr>
          <p:cNvPr id="5" name="Rectangle 1">
            <a:extLst>
              <a:ext uri="{FF2B5EF4-FFF2-40B4-BE49-F238E27FC236}">
                <a16:creationId xmlns:a16="http://schemas.microsoft.com/office/drawing/2014/main" id="{5ED22511-430E-48BA-B060-B63D25D8766D}"/>
              </a:ext>
            </a:extLst>
          </p:cNvPr>
          <p:cNvSpPr>
            <a:spLocks noChangeArrowheads="1"/>
          </p:cNvSpPr>
          <p:nvPr/>
        </p:nvSpPr>
        <p:spPr bwMode="auto">
          <a:xfrm>
            <a:off x="281353" y="2334348"/>
            <a:ext cx="8629184" cy="42473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Public Sans"/>
              </a:rPr>
              <a:t>“WASHINGTON –</a:t>
            </a:r>
            <a:r>
              <a:rPr kumimoji="0" lang="en-US" altLang="en-US" sz="1800" b="0" i="0" u="none" strike="noStrike" cap="none" normalizeH="0" baseline="0" dirty="0">
                <a:ln>
                  <a:noFill/>
                </a:ln>
                <a:solidFill>
                  <a:srgbClr val="000000"/>
                </a:solidFill>
                <a:effectLst/>
                <a:latin typeface="Public Sans"/>
              </a:rPr>
              <a:t> The Drug Enforcement Administration is advising the public of an alarming emerging trend of colorful fentanyl available across the United States.  In August 2022, DEA and our law enforcement partners seized brightly-colored fentanyl and fentanyl pills in 18 states.  Dubbed “rainbow fentanyl” in the media, this trend appears to be a new method used by drug cartels to sell highly addictive and potentially deadly fentanyl made to look like candy to children and young people.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inherit"/>
              </a:rPr>
              <a:t>“</a:t>
            </a:r>
            <a:r>
              <a:rPr kumimoji="0" lang="en-US" altLang="en-US" sz="1800" b="1" i="0" u="none" strike="noStrike" cap="none" normalizeH="0" baseline="0" dirty="0">
                <a:ln>
                  <a:noFill/>
                </a:ln>
                <a:solidFill>
                  <a:schemeClr val="tx1"/>
                </a:solidFill>
                <a:effectLst/>
                <a:latin typeface="inherit"/>
              </a:rPr>
              <a:t>Rainbow fentanyl</a:t>
            </a:r>
            <a:r>
              <a:rPr kumimoji="0" lang="en-US" altLang="en-US" sz="1800" b="0" i="0" u="none" strike="noStrike" cap="none" normalizeH="0" baseline="0" dirty="0">
                <a:ln>
                  <a:noFill/>
                </a:ln>
                <a:solidFill>
                  <a:schemeClr val="tx1"/>
                </a:solidFill>
                <a:effectLst/>
                <a:latin typeface="inherit"/>
              </a:rPr>
              <a:t>—fentanyl pills and powder that come in a variety of bright colors, shapes, and sizes—is a deliberate effort by drug traffickers to drive addiction amongst kids and young adults,” said DEA Administrator Anne Milgram.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Public Sans"/>
              </a:rPr>
              <a:t>Brightly-colored fentanyl is being seized in multiple forms, including pills, powder, and blocks </a:t>
            </a:r>
            <a:r>
              <a:rPr kumimoji="0" lang="en-US" altLang="en-US" sz="1800" b="0" i="0" u="sng" strike="noStrike" cap="none" normalizeH="0" baseline="0" dirty="0">
                <a:ln>
                  <a:noFill/>
                </a:ln>
                <a:solidFill>
                  <a:srgbClr val="000000"/>
                </a:solidFill>
                <a:effectLst/>
                <a:latin typeface="Public Sans"/>
              </a:rPr>
              <a:t>that resembles sidewalk chalk</a:t>
            </a:r>
            <a:r>
              <a:rPr kumimoji="0" lang="en-US" altLang="en-US" sz="1800" b="0" i="0" u="none" strike="noStrike" cap="none" normalizeH="0" baseline="0" dirty="0">
                <a:ln>
                  <a:noFill/>
                </a:ln>
                <a:solidFill>
                  <a:srgbClr val="000000"/>
                </a:solidFill>
                <a:effectLst/>
                <a:latin typeface="Public Sans"/>
              </a:rPr>
              <a:t>. Despite claims that certain colors may be more potent than others, there is no indication through DEA’s laboratory testing that this is the case.  Every color, shape, and size of fentanyl should be considered extremely dangerous.”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7556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Concerns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690689"/>
            <a:ext cx="7886700" cy="4486274"/>
          </a:xfrm>
        </p:spPr>
        <p:txBody>
          <a:bodyPr>
            <a:normAutofit fontScale="85000" lnSpcReduction="10000"/>
          </a:bodyPr>
          <a:lstStyle/>
          <a:p>
            <a:r>
              <a:rPr lang="en-US" dirty="0"/>
              <a:t>Increasing rates of precipitated withdrawals with buprenorphine induction</a:t>
            </a:r>
          </a:p>
          <a:p>
            <a:pPr lvl="1"/>
            <a:r>
              <a:rPr lang="en-US" dirty="0"/>
              <a:t>Fentanyl highly</a:t>
            </a:r>
            <a:r>
              <a:rPr lang="en-US" b="1" dirty="0"/>
              <a:t> lipophilic</a:t>
            </a:r>
            <a:r>
              <a:rPr lang="en-US" dirty="0"/>
              <a:t>, rapidly transported across the blood brain barrier leading to rapid effects. High lipophilicity also causes fentanyl to be redistributed into adipocytes (fat), which may result in protracted excretion patterns--- precipitated withdrawal </a:t>
            </a:r>
          </a:p>
          <a:p>
            <a:pPr marL="0" indent="0">
              <a:buNone/>
            </a:pPr>
            <a:endParaRPr lang="en-US" dirty="0"/>
          </a:p>
          <a:p>
            <a:r>
              <a:rPr lang="en-US" dirty="0"/>
              <a:t>Highly potent, thus requires </a:t>
            </a:r>
            <a:r>
              <a:rPr lang="en-US" b="1" dirty="0"/>
              <a:t>more Narcan</a:t>
            </a:r>
          </a:p>
          <a:p>
            <a:endParaRPr lang="en-US" dirty="0"/>
          </a:p>
          <a:p>
            <a:r>
              <a:rPr lang="en-US" b="1" dirty="0"/>
              <a:t>Undetected</a:t>
            </a:r>
            <a:r>
              <a:rPr lang="en-US" dirty="0"/>
              <a:t> on standard toxicology, thus can be overlooked</a:t>
            </a:r>
          </a:p>
          <a:p>
            <a:endParaRPr lang="en-US" dirty="0"/>
          </a:p>
          <a:p>
            <a:r>
              <a:rPr lang="en-US" b="1" dirty="0"/>
              <a:t>Cheap</a:t>
            </a:r>
            <a:r>
              <a:rPr lang="en-US" dirty="0"/>
              <a:t> and most often sold as other substances </a:t>
            </a:r>
          </a:p>
          <a:p>
            <a:endParaRPr lang="en-US" dirty="0"/>
          </a:p>
        </p:txBody>
      </p:sp>
      <p:sp>
        <p:nvSpPr>
          <p:cNvPr id="7" name="TextBox 6">
            <a:extLst>
              <a:ext uri="{FF2B5EF4-FFF2-40B4-BE49-F238E27FC236}">
                <a16:creationId xmlns:a16="http://schemas.microsoft.com/office/drawing/2014/main" id="{827332C6-735A-0D4E-9B93-159C61963E1D}"/>
              </a:ext>
            </a:extLst>
          </p:cNvPr>
          <p:cNvSpPr txBox="1"/>
          <p:nvPr/>
        </p:nvSpPr>
        <p:spPr>
          <a:xfrm>
            <a:off x="215152" y="6490447"/>
            <a:ext cx="1165413" cy="369332"/>
          </a:xfrm>
          <a:prstGeom prst="rect">
            <a:avLst/>
          </a:prstGeom>
          <a:noFill/>
        </p:spPr>
        <p:txBody>
          <a:bodyPr wrap="square" rtlCol="0">
            <a:spAutoFit/>
          </a:bodyPr>
          <a:lstStyle/>
          <a:p>
            <a:r>
              <a:rPr lang="en-US" dirty="0"/>
              <a:t>35-37</a:t>
            </a:r>
          </a:p>
        </p:txBody>
      </p:sp>
    </p:spTree>
    <p:extLst>
      <p:ext uri="{BB962C8B-B14F-4D97-AF65-F5344CB8AC3E}">
        <p14:creationId xmlns:p14="http://schemas.microsoft.com/office/powerpoint/2010/main" val="2567245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Concerns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628650" y="1690689"/>
            <a:ext cx="7886700" cy="4486274"/>
          </a:xfrm>
        </p:spPr>
        <p:txBody>
          <a:bodyPr>
            <a:normAutofit/>
          </a:bodyPr>
          <a:lstStyle/>
          <a:p>
            <a:r>
              <a:rPr lang="en-US" b="0" i="0" dirty="0">
                <a:solidFill>
                  <a:srgbClr val="000000"/>
                </a:solidFill>
                <a:effectLst/>
                <a:latin typeface="Public Sans"/>
              </a:rPr>
              <a:t>Fentanyl remains the deadliest drug threat facing this country.  </a:t>
            </a:r>
          </a:p>
          <a:p>
            <a:r>
              <a:rPr lang="en-US" b="0" i="0" dirty="0">
                <a:solidFill>
                  <a:srgbClr val="000000"/>
                </a:solidFill>
                <a:effectLst/>
                <a:latin typeface="Public Sans"/>
              </a:rPr>
              <a:t>According to the CDC, 107,622 Americans died of drug overdoses in 2021, with </a:t>
            </a:r>
            <a:r>
              <a:rPr lang="en-US" b="1" i="0" dirty="0">
                <a:solidFill>
                  <a:srgbClr val="000000"/>
                </a:solidFill>
                <a:effectLst/>
                <a:latin typeface="Public Sans"/>
              </a:rPr>
              <a:t>66 percent </a:t>
            </a:r>
            <a:r>
              <a:rPr lang="en-US" b="0" i="0" dirty="0">
                <a:solidFill>
                  <a:srgbClr val="000000"/>
                </a:solidFill>
                <a:effectLst/>
                <a:latin typeface="Public Sans"/>
              </a:rPr>
              <a:t>of those deaths related to synthetic opioids like fentanyl.  </a:t>
            </a:r>
          </a:p>
          <a:p>
            <a:r>
              <a:rPr lang="en-US" b="0" i="0" dirty="0">
                <a:solidFill>
                  <a:srgbClr val="000000"/>
                </a:solidFill>
                <a:effectLst/>
                <a:latin typeface="Public Sans"/>
              </a:rPr>
              <a:t>Fentanyl available in the United States is primarily </a:t>
            </a:r>
            <a:r>
              <a:rPr lang="en-US" b="1" i="0" dirty="0">
                <a:solidFill>
                  <a:srgbClr val="000000"/>
                </a:solidFill>
                <a:effectLst/>
                <a:latin typeface="Public Sans"/>
              </a:rPr>
              <a:t>supplied by two criminal drug networks, the Sinaloa Cartel and the Jalisco New Generation Cartel (CJNG).</a:t>
            </a:r>
            <a:endParaRPr lang="en-US" b="1" dirty="0"/>
          </a:p>
        </p:txBody>
      </p:sp>
      <p:sp>
        <p:nvSpPr>
          <p:cNvPr id="7" name="TextBox 6">
            <a:extLst>
              <a:ext uri="{FF2B5EF4-FFF2-40B4-BE49-F238E27FC236}">
                <a16:creationId xmlns:a16="http://schemas.microsoft.com/office/drawing/2014/main" id="{827332C6-735A-0D4E-9B93-159C61963E1D}"/>
              </a:ext>
            </a:extLst>
          </p:cNvPr>
          <p:cNvSpPr txBox="1"/>
          <p:nvPr/>
        </p:nvSpPr>
        <p:spPr>
          <a:xfrm>
            <a:off x="215152" y="6490447"/>
            <a:ext cx="1165413" cy="369332"/>
          </a:xfrm>
          <a:prstGeom prst="rect">
            <a:avLst/>
          </a:prstGeom>
          <a:noFill/>
        </p:spPr>
        <p:txBody>
          <a:bodyPr wrap="square" rtlCol="0">
            <a:spAutoFit/>
          </a:bodyPr>
          <a:lstStyle/>
          <a:p>
            <a:r>
              <a:rPr lang="en-US" dirty="0"/>
              <a:t>45</a:t>
            </a:r>
          </a:p>
        </p:txBody>
      </p:sp>
    </p:spTree>
    <p:extLst>
      <p:ext uri="{BB962C8B-B14F-4D97-AF65-F5344CB8AC3E}">
        <p14:creationId xmlns:p14="http://schemas.microsoft.com/office/powerpoint/2010/main" val="2303963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Acute effects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Similar to opioids:</a:t>
            </a:r>
          </a:p>
          <a:p>
            <a:pPr lvl="1"/>
            <a:r>
              <a:rPr lang="en-US" dirty="0"/>
              <a:t>Analgesia</a:t>
            </a:r>
          </a:p>
          <a:p>
            <a:pPr lvl="1"/>
            <a:r>
              <a:rPr lang="en-US" dirty="0"/>
              <a:t>Anxiolysis</a:t>
            </a:r>
          </a:p>
          <a:p>
            <a:pPr lvl="1"/>
            <a:r>
              <a:rPr lang="en-US" dirty="0"/>
              <a:t>Euphoria</a:t>
            </a:r>
          </a:p>
          <a:p>
            <a:pPr lvl="1"/>
            <a:r>
              <a:rPr lang="en-US" dirty="0"/>
              <a:t>Drowsiness</a:t>
            </a:r>
          </a:p>
          <a:p>
            <a:pPr lvl="1"/>
            <a:r>
              <a:rPr lang="en-US" dirty="0"/>
              <a:t>Feelings of relaxation</a:t>
            </a:r>
          </a:p>
          <a:p>
            <a:endParaRPr lang="en-US" dirty="0"/>
          </a:p>
          <a:p>
            <a:r>
              <a:rPr lang="en-US" dirty="0"/>
              <a:t>Intoxication: reduced level of consciousness, respiratory depression and miosis </a:t>
            </a:r>
          </a:p>
          <a:p>
            <a:pPr marL="0" indent="0">
              <a:buNone/>
            </a:pPr>
            <a:endParaRPr lang="en-US" dirty="0"/>
          </a:p>
        </p:txBody>
      </p:sp>
      <p:sp>
        <p:nvSpPr>
          <p:cNvPr id="7" name="TextBox 6">
            <a:extLst>
              <a:ext uri="{FF2B5EF4-FFF2-40B4-BE49-F238E27FC236}">
                <a16:creationId xmlns:a16="http://schemas.microsoft.com/office/drawing/2014/main" id="{0B330429-D124-2E4D-8DC7-963F1C7F2002}"/>
              </a:ext>
            </a:extLst>
          </p:cNvPr>
          <p:cNvSpPr txBox="1"/>
          <p:nvPr/>
        </p:nvSpPr>
        <p:spPr>
          <a:xfrm>
            <a:off x="215152" y="6490447"/>
            <a:ext cx="1165413" cy="369332"/>
          </a:xfrm>
          <a:prstGeom prst="rect">
            <a:avLst/>
          </a:prstGeom>
          <a:noFill/>
        </p:spPr>
        <p:txBody>
          <a:bodyPr wrap="square" rtlCol="0">
            <a:spAutoFit/>
          </a:bodyPr>
          <a:lstStyle/>
          <a:p>
            <a:r>
              <a:rPr lang="en-US" dirty="0"/>
              <a:t>31-32</a:t>
            </a:r>
          </a:p>
        </p:txBody>
      </p:sp>
    </p:spTree>
    <p:extLst>
      <p:ext uri="{BB962C8B-B14F-4D97-AF65-F5344CB8AC3E}">
        <p14:creationId xmlns:p14="http://schemas.microsoft.com/office/powerpoint/2010/main" val="3680246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Adverse effects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a:bodyPr>
          <a:lstStyle/>
          <a:p>
            <a:r>
              <a:rPr lang="en-US" b="1" dirty="0"/>
              <a:t>Mild</a:t>
            </a:r>
            <a:r>
              <a:rPr lang="en-US" dirty="0"/>
              <a:t>: pruritus, nausea, vomiting, constipation, dizziness, dissociation, memory loss, motor impairment and sleep disturbance </a:t>
            </a:r>
          </a:p>
          <a:p>
            <a:endParaRPr lang="en-US" dirty="0"/>
          </a:p>
          <a:p>
            <a:r>
              <a:rPr lang="en-US" b="1" dirty="0"/>
              <a:t>Severe</a:t>
            </a:r>
            <a:r>
              <a:rPr lang="en-US" dirty="0"/>
              <a:t>: respiratory depression, apnea, central nervous system depression, pulmonary edema, acute lung injury, diffuse alveolar hemorrhage, and rhabdomyolysis</a:t>
            </a:r>
          </a:p>
          <a:p>
            <a:pPr marL="0" indent="0">
              <a:buNone/>
            </a:pPr>
            <a:endParaRPr lang="en-US" dirty="0"/>
          </a:p>
          <a:p>
            <a:endParaRPr lang="en-US" dirty="0"/>
          </a:p>
          <a:p>
            <a:endParaRPr lang="en-US" dirty="0"/>
          </a:p>
        </p:txBody>
      </p:sp>
      <p:sp>
        <p:nvSpPr>
          <p:cNvPr id="7" name="TextBox 6">
            <a:extLst>
              <a:ext uri="{FF2B5EF4-FFF2-40B4-BE49-F238E27FC236}">
                <a16:creationId xmlns:a16="http://schemas.microsoft.com/office/drawing/2014/main" id="{CB035DDD-1AA4-EE46-B68C-9DF6AA106F0F}"/>
              </a:ext>
            </a:extLst>
          </p:cNvPr>
          <p:cNvSpPr txBox="1"/>
          <p:nvPr/>
        </p:nvSpPr>
        <p:spPr>
          <a:xfrm>
            <a:off x="215152" y="6490447"/>
            <a:ext cx="1165413" cy="369332"/>
          </a:xfrm>
          <a:prstGeom prst="rect">
            <a:avLst/>
          </a:prstGeom>
          <a:noFill/>
        </p:spPr>
        <p:txBody>
          <a:bodyPr wrap="square" rtlCol="0">
            <a:spAutoFit/>
          </a:bodyPr>
          <a:lstStyle/>
          <a:p>
            <a:r>
              <a:rPr lang="en-US" dirty="0"/>
              <a:t>31</a:t>
            </a:r>
          </a:p>
        </p:txBody>
      </p:sp>
    </p:spTree>
    <p:extLst>
      <p:ext uri="{BB962C8B-B14F-4D97-AF65-F5344CB8AC3E}">
        <p14:creationId xmlns:p14="http://schemas.microsoft.com/office/powerpoint/2010/main" val="3846756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Testing</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lnSpcReduction="10000"/>
          </a:bodyPr>
          <a:lstStyle/>
          <a:p>
            <a:r>
              <a:rPr lang="en-US" b="1" dirty="0"/>
              <a:t>Not detected on typical toxicology</a:t>
            </a:r>
          </a:p>
          <a:p>
            <a:endParaRPr lang="en-US" dirty="0"/>
          </a:p>
          <a:p>
            <a:r>
              <a:rPr lang="en-US" dirty="0"/>
              <a:t>Can use gas chromatography (GC) or mass spectrometry (MS) for the detection of fentanyl and its metabolites</a:t>
            </a:r>
          </a:p>
          <a:p>
            <a:endParaRPr lang="en-US" dirty="0"/>
          </a:p>
          <a:p>
            <a:r>
              <a:rPr lang="en-US" dirty="0"/>
              <a:t>Specific enzyme-linked immunosorbent assays (ELISAs) are also available for MT-45, AH-7921, and U-47700 </a:t>
            </a:r>
          </a:p>
          <a:p>
            <a:pPr lvl="1"/>
            <a:r>
              <a:rPr lang="en-US" dirty="0"/>
              <a:t>However, more manual processes and expensive</a:t>
            </a:r>
          </a:p>
          <a:p>
            <a:endParaRPr lang="en-US" dirty="0"/>
          </a:p>
        </p:txBody>
      </p:sp>
      <p:sp>
        <p:nvSpPr>
          <p:cNvPr id="7" name="TextBox 6">
            <a:extLst>
              <a:ext uri="{FF2B5EF4-FFF2-40B4-BE49-F238E27FC236}">
                <a16:creationId xmlns:a16="http://schemas.microsoft.com/office/drawing/2014/main" id="{8A2FA9A0-434A-8845-9CDE-E538012B3205}"/>
              </a:ext>
            </a:extLst>
          </p:cNvPr>
          <p:cNvSpPr txBox="1"/>
          <p:nvPr/>
        </p:nvSpPr>
        <p:spPr>
          <a:xfrm>
            <a:off x="215152" y="6490447"/>
            <a:ext cx="1165413" cy="369332"/>
          </a:xfrm>
          <a:prstGeom prst="rect">
            <a:avLst/>
          </a:prstGeom>
          <a:noFill/>
        </p:spPr>
        <p:txBody>
          <a:bodyPr wrap="square" rtlCol="0">
            <a:spAutoFit/>
          </a:bodyPr>
          <a:lstStyle/>
          <a:p>
            <a:r>
              <a:rPr lang="en-US" dirty="0"/>
              <a:t>32</a:t>
            </a:r>
          </a:p>
        </p:txBody>
      </p:sp>
    </p:spTree>
    <p:extLst>
      <p:ext uri="{BB962C8B-B14F-4D97-AF65-F5344CB8AC3E}">
        <p14:creationId xmlns:p14="http://schemas.microsoft.com/office/powerpoint/2010/main" val="3072393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u="sng" dirty="0"/>
              <a:t>Fentanyl: Treatment</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lstStyle/>
          <a:p>
            <a:r>
              <a:rPr lang="en-US" dirty="0"/>
              <a:t>Acute:</a:t>
            </a:r>
          </a:p>
          <a:p>
            <a:pPr lvl="1"/>
            <a:r>
              <a:rPr lang="en-US" dirty="0"/>
              <a:t>Protecting the airway and maintaining breathing and circulation </a:t>
            </a:r>
          </a:p>
          <a:p>
            <a:pPr lvl="1"/>
            <a:r>
              <a:rPr lang="en-US" dirty="0"/>
              <a:t>Naloxone (typically requiring higher doses)</a:t>
            </a:r>
          </a:p>
          <a:p>
            <a:endParaRPr lang="en-US" dirty="0"/>
          </a:p>
          <a:p>
            <a:r>
              <a:rPr lang="en-US" dirty="0"/>
              <a:t>Long term:</a:t>
            </a:r>
          </a:p>
          <a:p>
            <a:pPr lvl="1"/>
            <a:r>
              <a:rPr lang="en-US" dirty="0"/>
              <a:t>MOUD- buprenorphine, methadone, naltrexone</a:t>
            </a:r>
          </a:p>
          <a:p>
            <a:pPr lvl="1"/>
            <a:r>
              <a:rPr lang="en-US" dirty="0"/>
              <a:t>Naloxone script</a:t>
            </a:r>
          </a:p>
          <a:p>
            <a:pPr lvl="1"/>
            <a:r>
              <a:rPr lang="en-US" dirty="0"/>
              <a:t>Treat any co-occurring psychiatric conditions</a:t>
            </a:r>
          </a:p>
          <a:p>
            <a:pPr lvl="1"/>
            <a:r>
              <a:rPr lang="en-US" dirty="0"/>
              <a:t>Therapy/groups</a:t>
            </a:r>
          </a:p>
        </p:txBody>
      </p:sp>
      <p:sp>
        <p:nvSpPr>
          <p:cNvPr id="7" name="TextBox 6">
            <a:extLst>
              <a:ext uri="{FF2B5EF4-FFF2-40B4-BE49-F238E27FC236}">
                <a16:creationId xmlns:a16="http://schemas.microsoft.com/office/drawing/2014/main" id="{EAA410F2-E65B-7348-B95E-A504B0A23E7C}"/>
              </a:ext>
            </a:extLst>
          </p:cNvPr>
          <p:cNvSpPr txBox="1"/>
          <p:nvPr/>
        </p:nvSpPr>
        <p:spPr>
          <a:xfrm>
            <a:off x="215152" y="6490447"/>
            <a:ext cx="1165413" cy="369332"/>
          </a:xfrm>
          <a:prstGeom prst="rect">
            <a:avLst/>
          </a:prstGeom>
          <a:noFill/>
        </p:spPr>
        <p:txBody>
          <a:bodyPr wrap="square" rtlCol="0">
            <a:spAutoFit/>
          </a:bodyPr>
          <a:lstStyle/>
          <a:p>
            <a:r>
              <a:rPr lang="en-US" dirty="0"/>
              <a:t>32,36</a:t>
            </a:r>
          </a:p>
        </p:txBody>
      </p:sp>
    </p:spTree>
    <p:extLst>
      <p:ext uri="{BB962C8B-B14F-4D97-AF65-F5344CB8AC3E}">
        <p14:creationId xmlns:p14="http://schemas.microsoft.com/office/powerpoint/2010/main" val="226418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Audience Question 2</a:t>
            </a:r>
            <a:r>
              <a:rPr lang="en-US" dirty="0"/>
              <a:t>: </a:t>
            </a:r>
          </a:p>
        </p:txBody>
      </p:sp>
    </p:spTree>
    <p:extLst>
      <p:ext uri="{BB962C8B-B14F-4D97-AF65-F5344CB8AC3E}">
        <p14:creationId xmlns:p14="http://schemas.microsoft.com/office/powerpoint/2010/main" val="970138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dirty="0"/>
              <a:t>Novel psychoactive substances: Summary</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p:txBody>
          <a:bodyPr>
            <a:normAutofit fontScale="92500" lnSpcReduction="10000"/>
          </a:bodyPr>
          <a:lstStyle/>
          <a:p>
            <a:r>
              <a:rPr lang="en-US" dirty="0"/>
              <a:t>Novel psychoactive substances are becoming more prevalent over the past decade </a:t>
            </a:r>
          </a:p>
          <a:p>
            <a:endParaRPr lang="en-US" dirty="0"/>
          </a:p>
          <a:p>
            <a:r>
              <a:rPr lang="en-US" dirty="0"/>
              <a:t>Most NPS are not detected on standard toxicology, so remember to ask about synthetic substance use (especially if atypical presentation)</a:t>
            </a:r>
          </a:p>
          <a:p>
            <a:endParaRPr lang="en-US" dirty="0"/>
          </a:p>
          <a:p>
            <a:r>
              <a:rPr lang="en-US" dirty="0"/>
              <a:t>Provide education regarding risks, encourage safe cessation, screen for appropriate level of care, treat co-occurring psychiatric conditions and consult Addiction Psychiatry when needed</a:t>
            </a:r>
          </a:p>
        </p:txBody>
      </p:sp>
    </p:spTree>
    <p:extLst>
      <p:ext uri="{BB962C8B-B14F-4D97-AF65-F5344CB8AC3E}">
        <p14:creationId xmlns:p14="http://schemas.microsoft.com/office/powerpoint/2010/main" val="332945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dirty="0"/>
              <a:t>References</a:t>
            </a:r>
          </a:p>
        </p:txBody>
      </p:sp>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118534" y="1422401"/>
            <a:ext cx="9025466" cy="4754562"/>
          </a:xfrm>
        </p:spPr>
        <p:txBody>
          <a:bodyPr>
            <a:normAutofit fontScale="32500" lnSpcReduction="20000"/>
          </a:bodyPr>
          <a:lstStyle/>
          <a:p>
            <a:pPr marL="514350" lvl="0" indent="-514350">
              <a:buFont typeface="+mj-lt"/>
              <a:buAutoNum type="arabicPeriod"/>
            </a:pPr>
            <a:r>
              <a:rPr lang="en-US" dirty="0"/>
              <a:t>Bright, Stephen. "New and emerging drugs." </a:t>
            </a:r>
            <a:r>
              <a:rPr lang="en-US" i="1" dirty="0"/>
              <a:t>Melbourne: Australian Drug Foundation</a:t>
            </a:r>
            <a:r>
              <a:rPr lang="en-US" dirty="0"/>
              <a:t> (2013).</a:t>
            </a:r>
          </a:p>
          <a:p>
            <a:pPr marL="514350" lvl="0" indent="-514350">
              <a:buFont typeface="+mj-lt"/>
              <a:buAutoNum type="arabicPeriod"/>
            </a:pPr>
            <a:r>
              <a:rPr lang="en-US" dirty="0"/>
              <a:t>United Nations Office on Drug and Crime. Current NPS Threats: Volume IV [internet]. November 2021. Cited 22 December 2021. Available from: </a:t>
            </a:r>
            <a:r>
              <a:rPr lang="en-US" u="sng" dirty="0">
                <a:hlinkClick r:id="rId4"/>
              </a:rPr>
              <a:t>https://www.unodc.org/documents/scientific/NPS_threats_IV_web.pdf</a:t>
            </a:r>
            <a:r>
              <a:rPr lang="en-US" dirty="0"/>
              <a:t> </a:t>
            </a:r>
          </a:p>
          <a:p>
            <a:pPr marL="514350" lvl="0" indent="-514350">
              <a:buFont typeface="+mj-lt"/>
              <a:buAutoNum type="arabicPeriod"/>
            </a:pPr>
            <a:r>
              <a:rPr lang="en-US" dirty="0"/>
              <a:t>Mills, Brooke, Andres </a:t>
            </a:r>
            <a:r>
              <a:rPr lang="en-US" dirty="0" err="1"/>
              <a:t>Yepes</a:t>
            </a:r>
            <a:r>
              <a:rPr lang="en-US" dirty="0"/>
              <a:t>, and Kenneth Nugent. "Synthetic cannabinoids." </a:t>
            </a:r>
            <a:r>
              <a:rPr lang="en-US" i="1" dirty="0"/>
              <a:t>The American journal of the medical sciences</a:t>
            </a:r>
            <a:r>
              <a:rPr lang="en-US" dirty="0"/>
              <a:t> 350.1 (2015): 59-62.</a:t>
            </a:r>
          </a:p>
          <a:p>
            <a:pPr marL="514350" lvl="0" indent="-514350">
              <a:buFont typeface="+mj-lt"/>
              <a:buAutoNum type="arabicPeriod"/>
            </a:pPr>
            <a:r>
              <a:rPr lang="en-US" dirty="0" err="1"/>
              <a:t>Spaderna</a:t>
            </a:r>
            <a:r>
              <a:rPr lang="en-US" dirty="0"/>
              <a:t>, Max, Peter H. Addy, and Deepak Cyril D’Souza. "Spicing things up: synthetic cannabinoids." </a:t>
            </a:r>
            <a:r>
              <a:rPr lang="en-US" i="1" dirty="0"/>
              <a:t>Psychopharmacology</a:t>
            </a:r>
            <a:r>
              <a:rPr lang="en-US" dirty="0"/>
              <a:t> 228.4 (2013): 525-540.</a:t>
            </a:r>
          </a:p>
          <a:p>
            <a:pPr marL="514350" lvl="0" indent="-514350">
              <a:buFont typeface="+mj-lt"/>
              <a:buAutoNum type="arabicPeriod"/>
            </a:pPr>
            <a:r>
              <a:rPr lang="en-US" dirty="0"/>
              <a:t>Atwood BK, Huffman J, </a:t>
            </a:r>
            <a:r>
              <a:rPr lang="en-US" dirty="0" err="1"/>
              <a:t>Straiker</a:t>
            </a:r>
            <a:r>
              <a:rPr lang="en-US" dirty="0"/>
              <a:t> A, Mackie K (2010) JWH018, a common constituent of ‘Spice’ herbal blends, is a potent and efficacious cannabinoid CB receptor agonist. Br J </a:t>
            </a:r>
            <a:r>
              <a:rPr lang="en-US" dirty="0" err="1"/>
              <a:t>Pharmacol</a:t>
            </a:r>
            <a:r>
              <a:rPr lang="en-US" dirty="0"/>
              <a:t> 160:585–593</a:t>
            </a:r>
          </a:p>
          <a:p>
            <a:pPr marL="514350" lvl="0" indent="-514350">
              <a:buFont typeface="+mj-lt"/>
              <a:buAutoNum type="arabicPeriod"/>
            </a:pPr>
            <a:r>
              <a:rPr lang="en-US" dirty="0"/>
              <a:t>Tracy, Derek K., David M. Wood, and David Baumeister. "Novel psychoactive substances: types, mechanisms of action, and effects." </a:t>
            </a:r>
            <a:r>
              <a:rPr lang="en-US" i="1" dirty="0" err="1"/>
              <a:t>Bmj</a:t>
            </a:r>
            <a:r>
              <a:rPr lang="en-US" dirty="0"/>
              <a:t> 356 (2017).</a:t>
            </a:r>
          </a:p>
          <a:p>
            <a:pPr marL="514350" lvl="0" indent="-514350">
              <a:buFont typeface="+mj-lt"/>
              <a:buAutoNum type="arabicPeriod"/>
            </a:pPr>
            <a:r>
              <a:rPr lang="en-US" dirty="0"/>
              <a:t>Barratt MJ, </a:t>
            </a:r>
            <a:r>
              <a:rPr lang="en-US" dirty="0" err="1"/>
              <a:t>Cakic</a:t>
            </a:r>
            <a:r>
              <a:rPr lang="en-US" dirty="0"/>
              <a:t> V, </a:t>
            </a:r>
            <a:r>
              <a:rPr lang="en-US" dirty="0" err="1"/>
              <a:t>Lenton</a:t>
            </a:r>
            <a:r>
              <a:rPr lang="en-US" dirty="0"/>
              <a:t> S (2013) Patterns of synthetic cannabinoid use in Australia. Drug Alcohol Rev 32:141–146</a:t>
            </a:r>
          </a:p>
          <a:p>
            <a:pPr marL="514350" lvl="0" indent="-514350">
              <a:buFont typeface="+mj-lt"/>
              <a:buAutoNum type="arabicPeriod"/>
            </a:pPr>
            <a:r>
              <a:rPr lang="en-US" dirty="0" err="1"/>
              <a:t>Vardakou</a:t>
            </a:r>
            <a:r>
              <a:rPr lang="en-US" dirty="0"/>
              <a:t>, </a:t>
            </a:r>
            <a:r>
              <a:rPr lang="en-US" dirty="0" err="1"/>
              <a:t>Ioanna</a:t>
            </a:r>
            <a:r>
              <a:rPr lang="en-US" dirty="0"/>
              <a:t>, </a:t>
            </a:r>
            <a:r>
              <a:rPr lang="en-US" dirty="0" err="1"/>
              <a:t>Constantinos</a:t>
            </a:r>
            <a:r>
              <a:rPr lang="en-US" dirty="0"/>
              <a:t> </a:t>
            </a:r>
            <a:r>
              <a:rPr lang="en-US" dirty="0" err="1"/>
              <a:t>Pistos</a:t>
            </a:r>
            <a:r>
              <a:rPr lang="en-US" dirty="0"/>
              <a:t>, and Ch </a:t>
            </a:r>
            <a:r>
              <a:rPr lang="en-US" dirty="0" err="1"/>
              <a:t>Spiliopoulou</a:t>
            </a:r>
            <a:r>
              <a:rPr lang="en-US" dirty="0"/>
              <a:t>. "Spice drugs as a new trend: mode of action, identification and legislation." </a:t>
            </a:r>
            <a:r>
              <a:rPr lang="en-US" i="1" dirty="0"/>
              <a:t>Toxicology letters</a:t>
            </a:r>
            <a:r>
              <a:rPr lang="en-US" dirty="0"/>
              <a:t> 197.3 (2010): 157-162.</a:t>
            </a:r>
          </a:p>
          <a:p>
            <a:pPr marL="514350" lvl="0" indent="-514350">
              <a:buFont typeface="+mj-lt"/>
              <a:buAutoNum type="arabicPeriod"/>
            </a:pPr>
            <a:r>
              <a:rPr lang="en-US" dirty="0"/>
              <a:t>Loeffler, George, Eileen Delaney, and Michael Hann. "International trends in spice use: prevalence, motivation for use, relationship to other substances, and perception of use and safety for synthetic cannabinoids." </a:t>
            </a:r>
            <a:r>
              <a:rPr lang="en-US" i="1" dirty="0"/>
              <a:t>Brain research bulletin</a:t>
            </a:r>
            <a:r>
              <a:rPr lang="en-US" dirty="0"/>
              <a:t> 126 (2016): 8-28.</a:t>
            </a:r>
          </a:p>
          <a:p>
            <a:pPr marL="514350" lvl="0" indent="-514350">
              <a:buFont typeface="+mj-lt"/>
              <a:buAutoNum type="arabicPeriod"/>
            </a:pPr>
            <a:r>
              <a:rPr lang="en-US" dirty="0" err="1"/>
              <a:t>Fantegrossi</a:t>
            </a:r>
            <a:r>
              <a:rPr lang="en-US" dirty="0"/>
              <a:t>, William E., et al. "Distinct pharmacology and metabolism of K2 synthetic cannabinoids compared to Δ9-THC: mechanism underlying greater toxicity?" </a:t>
            </a:r>
            <a:r>
              <a:rPr lang="en-US" i="1" dirty="0"/>
              <a:t>Life sciences</a:t>
            </a:r>
            <a:r>
              <a:rPr lang="en-US" dirty="0"/>
              <a:t> 97.1 (2014): 45-54.</a:t>
            </a:r>
          </a:p>
          <a:p>
            <a:pPr marL="514350" lvl="0" indent="-514350">
              <a:buFont typeface="+mj-lt"/>
              <a:buAutoNum type="arabicPeriod"/>
            </a:pPr>
            <a:r>
              <a:rPr lang="en-US" dirty="0"/>
              <a:t>United Nations Office of Drug Control. UNOD. “Non-medical use of benzodiazepines: a growing threat to public health?” 2017.  </a:t>
            </a:r>
          </a:p>
          <a:p>
            <a:pPr marL="514350" lvl="0" indent="-514350">
              <a:buFont typeface="+mj-lt"/>
              <a:buAutoNum type="arabicPeriod"/>
            </a:pPr>
            <a:r>
              <a:rPr lang="en-US" dirty="0" err="1"/>
              <a:t>Orsolini</a:t>
            </a:r>
            <a:r>
              <a:rPr lang="en-US" dirty="0"/>
              <a:t>, Laura, et al. "‘New/Designer Benzodiazepines’: an analysis of the literature and </a:t>
            </a:r>
            <a:r>
              <a:rPr lang="en-US" dirty="0" err="1"/>
              <a:t>psychonauts</a:t>
            </a:r>
            <a:r>
              <a:rPr lang="en-US" dirty="0"/>
              <a:t>’ trip reports." </a:t>
            </a:r>
            <a:r>
              <a:rPr lang="en-US" i="1" dirty="0"/>
              <a:t>Current neuropharmacology</a:t>
            </a:r>
            <a:r>
              <a:rPr lang="en-US" dirty="0"/>
              <a:t> 18.9 (2020): 809-837.</a:t>
            </a:r>
          </a:p>
          <a:p>
            <a:pPr marL="514350" lvl="0" indent="-514350">
              <a:buFont typeface="+mj-lt"/>
              <a:buAutoNum type="arabicPeriod"/>
            </a:pPr>
            <a:r>
              <a:rPr lang="en-US" dirty="0"/>
              <a:t>Pope, Jeffrey D., et al. "Novel benzodiazepines (</a:t>
            </a:r>
            <a:r>
              <a:rPr lang="en-US" dirty="0" err="1"/>
              <a:t>clonazolam</a:t>
            </a:r>
            <a:r>
              <a:rPr lang="en-US" dirty="0"/>
              <a:t> and </a:t>
            </a:r>
            <a:r>
              <a:rPr lang="en-US" dirty="0" err="1"/>
              <a:t>flubromazolam</a:t>
            </a:r>
            <a:r>
              <a:rPr lang="en-US" dirty="0"/>
              <a:t>) identified in candy-like pills." </a:t>
            </a:r>
            <a:r>
              <a:rPr lang="en-US" i="1" dirty="0"/>
              <a:t>Journal of Applied Laboratory Medicine</a:t>
            </a:r>
            <a:r>
              <a:rPr lang="en-US" dirty="0"/>
              <a:t> 3.1 (2018): 48-55.</a:t>
            </a:r>
          </a:p>
          <a:p>
            <a:pPr marL="514350" lvl="0" indent="-514350">
              <a:buFont typeface="+mj-lt"/>
              <a:buAutoNum type="arabicPeriod"/>
            </a:pPr>
            <a:r>
              <a:rPr lang="en-US" dirty="0" err="1"/>
              <a:t>Moosmann</a:t>
            </a:r>
            <a:r>
              <a:rPr lang="en-US" dirty="0"/>
              <a:t>, </a:t>
            </a:r>
            <a:r>
              <a:rPr lang="en-US" dirty="0" err="1"/>
              <a:t>Bjoern</a:t>
            </a:r>
            <a:r>
              <a:rPr lang="en-US" dirty="0"/>
              <a:t>, and Volker </a:t>
            </a:r>
            <a:r>
              <a:rPr lang="en-US" dirty="0" err="1"/>
              <a:t>Auwärter</a:t>
            </a:r>
            <a:r>
              <a:rPr lang="en-US" dirty="0"/>
              <a:t>. "Designer benzodiazepines: another class of new psychoactive substances." </a:t>
            </a:r>
            <a:r>
              <a:rPr lang="en-US" i="1" dirty="0"/>
              <a:t>New psychoactive substances</a:t>
            </a:r>
            <a:r>
              <a:rPr lang="en-US" dirty="0"/>
              <a:t>. Springer, Cham, 2018. 383-410.</a:t>
            </a:r>
          </a:p>
          <a:p>
            <a:pPr marL="514350" lvl="0" indent="-514350">
              <a:buFont typeface="+mj-lt"/>
              <a:buAutoNum type="arabicPeriod"/>
            </a:pPr>
            <a:r>
              <a:rPr lang="en-US" dirty="0"/>
              <a:t>Manchester, Kieran R., et al. "The emergence of new psychoactive substance (NPS) benzodiazepines: A review." </a:t>
            </a:r>
            <a:r>
              <a:rPr lang="en-US" i="1" dirty="0"/>
              <a:t>Drug testing and analysis</a:t>
            </a:r>
            <a:r>
              <a:rPr lang="en-US" dirty="0"/>
              <a:t> 10.1 (2018): 37-53.</a:t>
            </a:r>
          </a:p>
          <a:p>
            <a:pPr marL="514350" indent="-514350">
              <a:buFont typeface="+mj-lt"/>
              <a:buAutoNum type="arabicPeriod"/>
            </a:pPr>
            <a:r>
              <a:rPr lang="en-US" dirty="0" err="1"/>
              <a:t>Arens</a:t>
            </a:r>
            <a:r>
              <a:rPr lang="en-US" dirty="0"/>
              <a:t>, Ann M., et al. "Adverse effects from counterfeit alprazolam tablets." </a:t>
            </a:r>
            <a:r>
              <a:rPr lang="en-US" i="1" dirty="0"/>
              <a:t>JAMA internal medicine</a:t>
            </a:r>
            <a:r>
              <a:rPr lang="en-US" dirty="0"/>
              <a:t> 176.10 (2016): 1554-1555.</a:t>
            </a:r>
          </a:p>
          <a:p>
            <a:pPr marL="514350" lvl="0" indent="-514350">
              <a:buFont typeface="+mj-lt"/>
              <a:buAutoNum type="arabicPeriod" startAt="17"/>
            </a:pPr>
            <a:r>
              <a:rPr lang="en-US" dirty="0"/>
              <a:t>European Monitoring Centre for Drugs and Drug Addiction. European Drug Report: Trends and Developments [internet]. 2020. Cited 22 December 2021. Available from: </a:t>
            </a:r>
            <a:r>
              <a:rPr lang="en-US" u="sng" dirty="0">
                <a:hlinkClick r:id="rId5"/>
              </a:rPr>
              <a:t>https://www.emcdda.europa.eu/system/files/publications/13236/TDAT20001ENN_web.pdf</a:t>
            </a:r>
            <a:r>
              <a:rPr lang="en-US" dirty="0"/>
              <a:t>  </a:t>
            </a:r>
          </a:p>
          <a:p>
            <a:pPr marL="514350" lvl="0" indent="-514350">
              <a:buFont typeface="+mj-lt"/>
              <a:buAutoNum type="arabicPeriod" startAt="17"/>
            </a:pPr>
            <a:r>
              <a:rPr lang="en-US" dirty="0" err="1"/>
              <a:t>Abouchedid</a:t>
            </a:r>
            <a:r>
              <a:rPr lang="en-US" dirty="0"/>
              <a:t>, Rachelle, et al. "Assessment of the availability, cost, and motivations for use over time of the new psychoactive substances—benzodiazepines </a:t>
            </a:r>
            <a:r>
              <a:rPr lang="en-US" dirty="0" err="1"/>
              <a:t>diclazepam</a:t>
            </a:r>
            <a:r>
              <a:rPr lang="en-US" dirty="0"/>
              <a:t>, </a:t>
            </a:r>
            <a:r>
              <a:rPr lang="en-US" dirty="0" err="1"/>
              <a:t>flubromazepam</a:t>
            </a:r>
            <a:r>
              <a:rPr lang="en-US" dirty="0"/>
              <a:t>, and </a:t>
            </a:r>
            <a:r>
              <a:rPr lang="en-US" dirty="0" err="1"/>
              <a:t>pyrazolam</a:t>
            </a:r>
            <a:r>
              <a:rPr lang="en-US" dirty="0"/>
              <a:t>—in the UK." </a:t>
            </a:r>
            <a:r>
              <a:rPr lang="en-US" i="1" dirty="0"/>
              <a:t>Journal of Medical Toxicology</a:t>
            </a:r>
            <a:r>
              <a:rPr lang="en-US" dirty="0"/>
              <a:t> 14.2 (2018): 134-143.</a:t>
            </a:r>
          </a:p>
          <a:p>
            <a:pPr marL="514350" indent="-514350">
              <a:buFont typeface="+mj-lt"/>
              <a:buAutoNum type="arabicPeriod"/>
            </a:pPr>
            <a:endParaRPr lang="en-US" dirty="0"/>
          </a:p>
          <a:p>
            <a:pPr marL="514350" lvl="0" indent="-514350">
              <a:buFont typeface="+mj-lt"/>
              <a:buAutoNum type="arabicPeriod"/>
            </a:pPr>
            <a:endParaRPr lang="en-US" dirty="0"/>
          </a:p>
        </p:txBody>
      </p:sp>
    </p:spTree>
    <p:extLst>
      <p:ext uri="{BB962C8B-B14F-4D97-AF65-F5344CB8AC3E}">
        <p14:creationId xmlns:p14="http://schemas.microsoft.com/office/powerpoint/2010/main" val="1055180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8" name="Content Placeholder 7">
            <a:extLst>
              <a:ext uri="{FF2B5EF4-FFF2-40B4-BE49-F238E27FC236}">
                <a16:creationId xmlns:a16="http://schemas.microsoft.com/office/drawing/2014/main" id="{1A86E810-3DD0-BC4C-824C-C800E065E37D}"/>
              </a:ext>
            </a:extLst>
          </p:cNvPr>
          <p:cNvSpPr>
            <a:spLocks noGrp="1"/>
          </p:cNvSpPr>
          <p:nvPr>
            <p:ph idx="1"/>
          </p:nvPr>
        </p:nvSpPr>
        <p:spPr>
          <a:xfrm>
            <a:off x="118534" y="122620"/>
            <a:ext cx="9025466" cy="5981550"/>
          </a:xfrm>
        </p:spPr>
        <p:txBody>
          <a:bodyPr>
            <a:noAutofit/>
          </a:bodyPr>
          <a:lstStyle/>
          <a:p>
            <a:pPr marL="514350" lvl="0" indent="-514350">
              <a:buFont typeface="+mj-lt"/>
              <a:buAutoNum type="arabicPeriod" startAt="19"/>
            </a:pPr>
            <a:r>
              <a:rPr lang="en-US" sz="800" dirty="0"/>
              <a:t>El </a:t>
            </a:r>
            <a:r>
              <a:rPr lang="en-US" sz="800" dirty="0" err="1"/>
              <a:t>Balkhi</a:t>
            </a:r>
            <a:r>
              <a:rPr lang="en-US" sz="800" dirty="0"/>
              <a:t>, </a:t>
            </a:r>
            <a:r>
              <a:rPr lang="en-US" sz="800" dirty="0" err="1"/>
              <a:t>Souleiman</a:t>
            </a:r>
            <a:r>
              <a:rPr lang="en-US" sz="800" dirty="0"/>
              <a:t>, et al. "Designer benzodiazepines’ pharmacological effects and potencies: how to find the information." </a:t>
            </a:r>
            <a:r>
              <a:rPr lang="en-US" sz="800" i="1" dirty="0"/>
              <a:t>Journal of Psychopharmacology</a:t>
            </a:r>
            <a:r>
              <a:rPr lang="en-US" sz="800" dirty="0"/>
              <a:t> 34.9 (2020): 1021-1029.</a:t>
            </a:r>
          </a:p>
          <a:p>
            <a:pPr marL="514350" lvl="0" indent="-514350">
              <a:buFont typeface="+mj-lt"/>
              <a:buAutoNum type="arabicPeriod" startAt="19"/>
            </a:pPr>
            <a:r>
              <a:rPr lang="en-US" sz="800" dirty="0"/>
              <a:t>Brunetti, Pietro, et al. "Designer Benzodiazepines: A Review of Toxicology and Public Health Risks." </a:t>
            </a:r>
            <a:r>
              <a:rPr lang="en-US" sz="800" i="1" dirty="0"/>
              <a:t>Pharmaceuticals</a:t>
            </a:r>
            <a:r>
              <a:rPr lang="en-US" sz="800" dirty="0"/>
              <a:t> 14.6 (2021): 560.</a:t>
            </a:r>
          </a:p>
          <a:p>
            <a:pPr marL="514350" lvl="0" indent="-514350">
              <a:buFont typeface="+mj-lt"/>
              <a:buAutoNum type="arabicPeriod" startAt="19"/>
            </a:pPr>
            <a:r>
              <a:rPr lang="en-US" sz="800" dirty="0"/>
              <a:t>Beharry S and Gibbons S (2016) An overview of emerging and new psychoactive substances in the United Kingdom. Forensic Sci Int 267: 25–34.</a:t>
            </a:r>
          </a:p>
          <a:p>
            <a:pPr marL="514350" lvl="0" indent="-514350">
              <a:buFont typeface="+mj-lt"/>
              <a:buAutoNum type="arabicPeriod" startAt="19"/>
            </a:pPr>
            <a:r>
              <a:rPr lang="en-US" sz="800" dirty="0" err="1"/>
              <a:t>Zawilska</a:t>
            </a:r>
            <a:r>
              <a:rPr lang="en-US" sz="800" dirty="0"/>
              <a:t>, Jolanta B., and Jakub </a:t>
            </a:r>
            <a:r>
              <a:rPr lang="en-US" sz="800" dirty="0" err="1"/>
              <a:t>Wojcieszak</a:t>
            </a:r>
            <a:r>
              <a:rPr lang="en-US" sz="800" dirty="0"/>
              <a:t>. "An expanding world of new psychoactive substances—designer benzodiazepines." </a:t>
            </a:r>
            <a:r>
              <a:rPr lang="en-US" sz="800" i="1" dirty="0"/>
              <a:t>Neurotoxicology</a:t>
            </a:r>
            <a:r>
              <a:rPr lang="en-US" sz="800" dirty="0"/>
              <a:t> 73 (2019): 8-16.</a:t>
            </a:r>
          </a:p>
          <a:p>
            <a:pPr marL="514350" lvl="0" indent="-514350">
              <a:buFont typeface="+mj-lt"/>
              <a:buAutoNum type="arabicPeriod" startAt="19"/>
            </a:pPr>
            <a:r>
              <a:rPr lang="en-US" sz="800" dirty="0"/>
              <a:t>Marin MJ, van </a:t>
            </a:r>
            <a:r>
              <a:rPr lang="en-US" sz="800" dirty="0" err="1"/>
              <a:t>Wijk</a:t>
            </a:r>
            <a:r>
              <a:rPr lang="en-US" sz="800" dirty="0"/>
              <a:t> XMR. Designer benzodiazepines: New drugs challenge laboratories. </a:t>
            </a:r>
            <a:r>
              <a:rPr lang="en-US" sz="800" i="1" dirty="0"/>
              <a:t>Clinical and Forensic Toxicology News</a:t>
            </a:r>
            <a:r>
              <a:rPr lang="en-US" sz="800" dirty="0"/>
              <a:t> (Quarterly, AACC/CAP) June 2018:1-6.</a:t>
            </a:r>
          </a:p>
          <a:p>
            <a:pPr marL="514350" lvl="0" indent="-514350">
              <a:buFont typeface="+mj-lt"/>
              <a:buAutoNum type="arabicPeriod" startAt="19"/>
            </a:pPr>
            <a:r>
              <a:rPr lang="en-US" sz="800" dirty="0" err="1"/>
              <a:t>Schifano</a:t>
            </a:r>
            <a:r>
              <a:rPr lang="en-US" sz="800" dirty="0"/>
              <a:t>, Fabrizio, et al. "Novel psychoactive substances of interest for psychiatry." </a:t>
            </a:r>
            <a:r>
              <a:rPr lang="en-US" sz="800" i="1" dirty="0"/>
              <a:t>World Psychiatry</a:t>
            </a:r>
            <a:r>
              <a:rPr lang="en-US" sz="800" dirty="0"/>
              <a:t> 14.1 (2015): 15-26.</a:t>
            </a:r>
          </a:p>
          <a:p>
            <a:pPr marL="514350" lvl="0" indent="-514350">
              <a:buFont typeface="+mj-lt"/>
              <a:buAutoNum type="arabicPeriod" startAt="19"/>
            </a:pPr>
            <a:r>
              <a:rPr lang="en-US" sz="800" dirty="0" err="1"/>
              <a:t>Veltri</a:t>
            </a:r>
            <a:r>
              <a:rPr lang="en-US" sz="800" dirty="0"/>
              <a:t>, Charles, and Oliver </a:t>
            </a:r>
            <a:r>
              <a:rPr lang="en-US" sz="800" dirty="0" err="1"/>
              <a:t>Grundmann</a:t>
            </a:r>
            <a:r>
              <a:rPr lang="en-US" sz="800" dirty="0"/>
              <a:t>. "Current perspectives on the impact of Kratom use." </a:t>
            </a:r>
            <a:r>
              <a:rPr lang="en-US" sz="800" i="1" dirty="0"/>
              <a:t>Substance abuse and rehabilitation</a:t>
            </a:r>
            <a:r>
              <a:rPr lang="en-US" sz="800" dirty="0"/>
              <a:t> 10 (2019): 23.</a:t>
            </a:r>
          </a:p>
          <a:p>
            <a:pPr marL="514350" lvl="0" indent="-514350">
              <a:buFont typeface="+mj-lt"/>
              <a:buAutoNum type="arabicPeriod" startAt="19"/>
            </a:pPr>
            <a:r>
              <a:rPr lang="en-US" sz="800" dirty="0" err="1"/>
              <a:t>Grundmann</a:t>
            </a:r>
            <a:r>
              <a:rPr lang="en-US" sz="800" dirty="0"/>
              <a:t>, Oliver. "Patterns of kratom use and health impact in the US—results from an online survey." </a:t>
            </a:r>
            <a:r>
              <a:rPr lang="en-US" sz="800" i="1" dirty="0"/>
              <a:t>Drug and alcohol dependence</a:t>
            </a:r>
            <a:r>
              <a:rPr lang="en-US" sz="800" dirty="0"/>
              <a:t> 176 (2017): 63-70.</a:t>
            </a:r>
          </a:p>
          <a:p>
            <a:pPr marL="514350" lvl="0" indent="-514350">
              <a:buFont typeface="+mj-lt"/>
              <a:buAutoNum type="arabicPeriod" startAt="19"/>
            </a:pPr>
            <a:r>
              <a:rPr lang="en-US" sz="800" dirty="0" err="1"/>
              <a:t>Guddat</a:t>
            </a:r>
            <a:r>
              <a:rPr lang="en-US" sz="800" dirty="0"/>
              <a:t>, Sven, et al. "</a:t>
            </a:r>
            <a:r>
              <a:rPr lang="en-US" sz="800" dirty="0" err="1"/>
              <a:t>Mitragynine</a:t>
            </a:r>
            <a:r>
              <a:rPr lang="en-US" sz="800" dirty="0"/>
              <a:t> (Kratom)‐monitoring in sports drug testing." </a:t>
            </a:r>
            <a:r>
              <a:rPr lang="en-US" sz="800" i="1" dirty="0"/>
              <a:t>Drug testing and analysis</a:t>
            </a:r>
            <a:r>
              <a:rPr lang="en-US" sz="800" dirty="0"/>
              <a:t> 8.11-12 (2016): 1114-1118.</a:t>
            </a:r>
          </a:p>
          <a:p>
            <a:pPr marL="514350" lvl="0" indent="-514350">
              <a:buFont typeface="+mj-lt"/>
              <a:buAutoNum type="arabicPeriod" startAt="19"/>
            </a:pPr>
            <a:r>
              <a:rPr lang="en-US" sz="800" dirty="0"/>
              <a:t>Eggleston, William, et al. "Kratom use and toxicities in the United States." </a:t>
            </a:r>
            <a:r>
              <a:rPr lang="en-US" sz="800" i="1" dirty="0"/>
              <a:t>Pharmacotherapy: The Journal of Human Pharmacology and Drug Therapy</a:t>
            </a:r>
            <a:r>
              <a:rPr lang="en-US" sz="800" dirty="0"/>
              <a:t> 39.7 (2019): 775-777.</a:t>
            </a:r>
          </a:p>
          <a:p>
            <a:pPr marL="514350" lvl="0" indent="-514350">
              <a:buFont typeface="+mj-lt"/>
              <a:buAutoNum type="arabicPeriod" startAt="19"/>
            </a:pPr>
            <a:r>
              <a:rPr lang="en-US" sz="800" dirty="0"/>
              <a:t>Schimmel, Jonathan, et al. "Prevalence and description of kratom (</a:t>
            </a:r>
            <a:r>
              <a:rPr lang="en-US" sz="800" dirty="0" err="1"/>
              <a:t>Mitragyna</a:t>
            </a:r>
            <a:r>
              <a:rPr lang="en-US" sz="800" dirty="0"/>
              <a:t> speciosa) use in the United States: a cross‐sectional study." </a:t>
            </a:r>
            <a:r>
              <a:rPr lang="en-US" sz="800" i="1" dirty="0"/>
              <a:t>Addiction</a:t>
            </a:r>
            <a:r>
              <a:rPr lang="en-US" sz="800" dirty="0"/>
              <a:t> 116.1 (2021): 176-181.</a:t>
            </a:r>
          </a:p>
          <a:p>
            <a:pPr marL="514350" lvl="0" indent="-514350">
              <a:buFont typeface="+mj-lt"/>
              <a:buAutoNum type="arabicPeriod" startAt="19"/>
            </a:pPr>
            <a:r>
              <a:rPr lang="en-US" sz="800" dirty="0" err="1"/>
              <a:t>Zawilska</a:t>
            </a:r>
            <a:r>
              <a:rPr lang="en-US" sz="800" dirty="0"/>
              <a:t>, Jolanta B. "An expanding world of novel psychoactive substances: opioids." </a:t>
            </a:r>
            <a:r>
              <a:rPr lang="en-US" sz="800" i="1" dirty="0"/>
              <a:t>Frontiers in psychiatry</a:t>
            </a:r>
            <a:r>
              <a:rPr lang="en-US" sz="800" dirty="0"/>
              <a:t> 8 (2017): 110.</a:t>
            </a:r>
          </a:p>
          <a:p>
            <a:pPr marL="514350" lvl="0" indent="-514350">
              <a:buFont typeface="+mj-lt"/>
              <a:buAutoNum type="arabicPeriod" startAt="19"/>
            </a:pPr>
            <a:r>
              <a:rPr lang="en-US" sz="800" dirty="0" err="1"/>
              <a:t>Shafi</a:t>
            </a:r>
            <a:r>
              <a:rPr lang="en-US" sz="800" dirty="0"/>
              <a:t>, Abu, et al. "New psychoactive substances: a review and updates." </a:t>
            </a:r>
            <a:r>
              <a:rPr lang="en-US" sz="800" i="1" dirty="0"/>
              <a:t>Therapeutic advances in psychopharmacology</a:t>
            </a:r>
            <a:r>
              <a:rPr lang="en-US" sz="800" dirty="0"/>
              <a:t> 10 (2020): 2045125320967197.</a:t>
            </a:r>
          </a:p>
          <a:p>
            <a:pPr marL="514350" lvl="0" indent="-514350">
              <a:buFont typeface="+mj-lt"/>
              <a:buAutoNum type="arabicPeriod" startAt="19"/>
            </a:pPr>
            <a:r>
              <a:rPr lang="en-US" sz="800" dirty="0"/>
              <a:t>Armenian, Patil, et al. "Fentanyl, fentanyl analogs and novel synthetic opioids: a comprehensive review." </a:t>
            </a:r>
            <a:r>
              <a:rPr lang="en-US" sz="800" i="1" dirty="0"/>
              <a:t>Neuropharmacology</a:t>
            </a:r>
            <a:r>
              <a:rPr lang="en-US" sz="800" dirty="0"/>
              <a:t> 134 (2018): 121-132.</a:t>
            </a:r>
          </a:p>
          <a:p>
            <a:pPr marL="514350" lvl="0" indent="-514350">
              <a:buFont typeface="+mj-lt"/>
              <a:buAutoNum type="arabicPeriod" startAt="19"/>
            </a:pPr>
            <a:r>
              <a:rPr lang="en-US" sz="800" dirty="0"/>
              <a:t>Wide-ranging online data for epidemiologic research (WONDER). Atlanta, GA: CDC, National Center for Health Statistics; 2020. Available at </a:t>
            </a:r>
            <a:r>
              <a:rPr lang="en-US" sz="800" u="sng" dirty="0">
                <a:hlinkClick r:id="rId4"/>
              </a:rPr>
              <a:t>http://wonder.cdc.gov</a:t>
            </a:r>
            <a:r>
              <a:rPr lang="en-US" sz="800" dirty="0"/>
              <a:t>.</a:t>
            </a:r>
          </a:p>
          <a:p>
            <a:pPr marL="514350" lvl="0" indent="-514350">
              <a:buFont typeface="+mj-lt"/>
              <a:buAutoNum type="arabicPeriod" startAt="19"/>
            </a:pPr>
            <a:r>
              <a:rPr lang="en-US" sz="800" dirty="0" err="1"/>
              <a:t>Zawilska</a:t>
            </a:r>
            <a:r>
              <a:rPr lang="en-US" sz="800" dirty="0"/>
              <a:t>, Jolanta B. "An expanding world of novel psychoactive substances: opioids." </a:t>
            </a:r>
            <a:r>
              <a:rPr lang="en-US" sz="800" i="1" dirty="0"/>
              <a:t>Frontiers in psychiatry</a:t>
            </a:r>
            <a:r>
              <a:rPr lang="en-US" sz="800" dirty="0"/>
              <a:t> 8 (2017): 110.</a:t>
            </a:r>
          </a:p>
          <a:p>
            <a:pPr marL="514350" lvl="0" indent="-514350">
              <a:buFont typeface="+mj-lt"/>
              <a:buAutoNum type="arabicPeriod" startAt="19"/>
            </a:pPr>
            <a:r>
              <a:rPr lang="en-US" sz="800" dirty="0" err="1"/>
              <a:t>Glasscott</a:t>
            </a:r>
            <a:r>
              <a:rPr lang="en-US" sz="800" dirty="0"/>
              <a:t>, Matthew W., et al. "Electrochemical sensors for the detection of fentanyl and its analogs: Foundations and recent advances." </a:t>
            </a:r>
            <a:r>
              <a:rPr lang="en-US" sz="800" i="1" dirty="0" err="1"/>
              <a:t>TrAC</a:t>
            </a:r>
            <a:r>
              <a:rPr lang="en-US" sz="800" i="1" dirty="0"/>
              <a:t> Trends in Analytical Chemistry</a:t>
            </a:r>
            <a:r>
              <a:rPr lang="en-US" sz="800" dirty="0"/>
              <a:t> (2020): 116037.</a:t>
            </a:r>
          </a:p>
          <a:p>
            <a:pPr marL="514350" lvl="0" indent="-514350">
              <a:buFont typeface="+mj-lt"/>
              <a:buAutoNum type="arabicPeriod" startAt="19"/>
            </a:pPr>
            <a:r>
              <a:rPr lang="en-US" sz="800" dirty="0"/>
              <a:t>Salle, Sophie, et al. "Novel synthetic opioids: A review of the literature." </a:t>
            </a:r>
            <a:r>
              <a:rPr lang="en-US" sz="800" i="1" dirty="0" err="1"/>
              <a:t>Toxicologie</a:t>
            </a:r>
            <a:r>
              <a:rPr lang="en-US" sz="800" i="1" dirty="0"/>
              <a:t> </a:t>
            </a:r>
            <a:r>
              <a:rPr lang="en-US" sz="800" i="1" dirty="0" err="1"/>
              <a:t>Analytique</a:t>
            </a:r>
            <a:r>
              <a:rPr lang="en-US" sz="800" i="1" dirty="0"/>
              <a:t> et Clinique</a:t>
            </a:r>
            <a:r>
              <a:rPr lang="en-US" sz="800" dirty="0"/>
              <a:t> 31.4 (2019): 298-316.</a:t>
            </a:r>
          </a:p>
          <a:p>
            <a:pPr marL="514350" lvl="0" indent="-514350">
              <a:buFont typeface="+mj-lt"/>
              <a:buAutoNum type="arabicPeriod" startAt="19"/>
            </a:pPr>
            <a:r>
              <a:rPr lang="en-US" sz="800" dirty="0"/>
              <a:t>Antoine, Denis, et al. "Method for successfully inducting individuals who use illicit fentanyl onto buprenorphine/naloxone." </a:t>
            </a:r>
            <a:r>
              <a:rPr lang="en-US" sz="800" i="1" dirty="0"/>
              <a:t>The American Journal on Addictions</a:t>
            </a:r>
            <a:r>
              <a:rPr lang="en-US" sz="800" dirty="0"/>
              <a:t> 30.1 (2021): 83-87.</a:t>
            </a:r>
          </a:p>
          <a:p>
            <a:pPr marL="514350" lvl="0" indent="-514350">
              <a:buFont typeface="+mj-lt"/>
              <a:buAutoNum type="arabicPeriod" startAt="19"/>
            </a:pPr>
            <a:r>
              <a:rPr lang="en-US" sz="800" dirty="0"/>
              <a:t>Cooper, </a:t>
            </a:r>
            <a:r>
              <a:rPr lang="en-US" sz="800" dirty="0" err="1"/>
              <a:t>Ziva</a:t>
            </a:r>
            <a:r>
              <a:rPr lang="en-US" sz="800" dirty="0"/>
              <a:t> D. "Adverse effects of synthetic cannabinoids: management of acute toxicity and withdrawal." </a:t>
            </a:r>
            <a:r>
              <a:rPr lang="en-US" sz="800" i="1" dirty="0"/>
              <a:t>Current psychiatry reports</a:t>
            </a:r>
            <a:r>
              <a:rPr lang="en-US" sz="800" dirty="0"/>
              <a:t> 18.5 (2016): 52.</a:t>
            </a:r>
          </a:p>
          <a:p>
            <a:pPr marL="514350" lvl="0" indent="-514350">
              <a:buFont typeface="+mj-lt"/>
              <a:buAutoNum type="arabicPeriod" startAt="19"/>
            </a:pPr>
            <a:r>
              <a:rPr lang="en-US" sz="800" dirty="0"/>
              <a:t>Kalin, Seth, </a:t>
            </a:r>
            <a:r>
              <a:rPr lang="en-US" sz="800" dirty="0" err="1"/>
              <a:t>Salaahuddin</a:t>
            </a:r>
            <a:r>
              <a:rPr lang="en-US" sz="800" dirty="0"/>
              <a:t> </a:t>
            </a:r>
            <a:r>
              <a:rPr lang="en-US" sz="800" dirty="0" err="1"/>
              <a:t>Dakhlalla</a:t>
            </a:r>
            <a:r>
              <a:rPr lang="en-US" sz="800" dirty="0"/>
              <a:t>, and Saurabh Bhardwaj. "Treatment for kratom abuse in a contingency-management-based MAT setting: A case series." </a:t>
            </a:r>
            <a:r>
              <a:rPr lang="en-US" sz="800" i="1" dirty="0"/>
              <a:t>Journal of Opioid Management</a:t>
            </a:r>
            <a:r>
              <a:rPr lang="en-US" sz="800" dirty="0"/>
              <a:t> 16.5 (2020): 391-394.</a:t>
            </a:r>
          </a:p>
          <a:p>
            <a:pPr marL="514350" lvl="0" indent="-514350">
              <a:buFont typeface="+mj-lt"/>
              <a:buAutoNum type="arabicPeriod" startAt="19"/>
            </a:pPr>
            <a:r>
              <a:rPr lang="en-US" sz="800" dirty="0"/>
              <a:t>Abdullah, Bin, and Mohammad Farris Iman Leong. "Kratom dependence and treatment options: a comprehensive review of the literature." </a:t>
            </a:r>
            <a:r>
              <a:rPr lang="en-US" sz="800" i="1" dirty="0"/>
              <a:t>Current drug targets</a:t>
            </a:r>
            <a:r>
              <a:rPr lang="en-US" sz="800" dirty="0"/>
              <a:t> 21.15 (2020): 1566-1579.</a:t>
            </a:r>
          </a:p>
          <a:p>
            <a:pPr marL="514350" lvl="0" indent="-514350">
              <a:buFont typeface="+mj-lt"/>
              <a:buAutoNum type="arabicPeriod" startAt="19"/>
            </a:pPr>
            <a:r>
              <a:rPr lang="en-US" sz="800" dirty="0"/>
              <a:t>Seely, Kathryn A., et al. "Spice drugs are more than harmless herbal blends: a review of the pharmacology and toxicology of synthetic cannabinoids." </a:t>
            </a:r>
            <a:r>
              <a:rPr lang="en-US" sz="800" i="1" dirty="0"/>
              <a:t>Progress in Neuro-psychopharmacology and biological psychiatry</a:t>
            </a:r>
            <a:r>
              <a:rPr lang="en-US" sz="800" dirty="0"/>
              <a:t> 39.2 (2012): 234-243.</a:t>
            </a:r>
          </a:p>
          <a:p>
            <a:pPr marL="514350" lvl="0" indent="-514350">
              <a:buFont typeface="+mj-lt"/>
              <a:buAutoNum type="arabicPeriod" startAt="19"/>
            </a:pPr>
            <a:r>
              <a:rPr lang="en-US" sz="800" dirty="0"/>
              <a:t>May, Benedict, et al. "Synthetic cannabinoid receptor agonists detection using fluorescence spectral fingerprinting." </a:t>
            </a:r>
            <a:r>
              <a:rPr lang="en-US" sz="800" i="1" dirty="0"/>
              <a:t>Analytical chemistry</a:t>
            </a:r>
            <a:r>
              <a:rPr lang="en-US" sz="800" dirty="0"/>
              <a:t> 91.20 (2019): 12971-12979.</a:t>
            </a:r>
          </a:p>
          <a:p>
            <a:pPr marL="514350" lvl="0" indent="-514350">
              <a:buFont typeface="+mj-lt"/>
              <a:buAutoNum type="arabicPeriod" startAt="19"/>
            </a:pPr>
            <a:r>
              <a:rPr lang="en-US" sz="800" dirty="0" err="1"/>
              <a:t>Stanciu</a:t>
            </a:r>
            <a:r>
              <a:rPr lang="en-US" sz="800" dirty="0"/>
              <a:t>, Cornel N., et al. "Kratom withdrawal: a systematic review with case series." </a:t>
            </a:r>
            <a:r>
              <a:rPr lang="en-US" sz="800" i="1" dirty="0"/>
              <a:t>Journal of psychoactive drugs</a:t>
            </a:r>
            <a:r>
              <a:rPr lang="en-US" sz="800" dirty="0"/>
              <a:t> 51.1 (2019): 12-18.</a:t>
            </a:r>
          </a:p>
          <a:p>
            <a:pPr marL="514350" lvl="0" indent="-514350">
              <a:buFont typeface="+mj-lt"/>
              <a:buAutoNum type="arabicPeriod" startAt="19"/>
            </a:pPr>
            <a:r>
              <a:rPr lang="en-US" sz="800" dirty="0">
                <a:hlinkClick r:id="rId5"/>
              </a:rPr>
              <a:t>https://www.westword.com/marijuana/marshmallow-og-strain-review-14113992</a:t>
            </a:r>
            <a:endParaRPr lang="en-US" sz="800" dirty="0"/>
          </a:p>
          <a:p>
            <a:pPr marL="514350" lvl="0" indent="-514350">
              <a:buFont typeface="+mj-lt"/>
              <a:buAutoNum type="arabicPeriod" startAt="19"/>
            </a:pPr>
            <a:r>
              <a:rPr lang="en-US" sz="800" dirty="0"/>
              <a:t>https://www.dea.gov/press-releases/2022/08/30/dea-warns-brightly-colored-fentanyl-used-target-young-americans</a:t>
            </a:r>
          </a:p>
        </p:txBody>
      </p:sp>
    </p:spTree>
    <p:extLst>
      <p:ext uri="{BB962C8B-B14F-4D97-AF65-F5344CB8AC3E}">
        <p14:creationId xmlns:p14="http://schemas.microsoft.com/office/powerpoint/2010/main" val="4128285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E141B-1062-469B-AD50-479802AC4478}"/>
              </a:ext>
            </a:extLst>
          </p:cNvPr>
          <p:cNvPicPr>
            <a:picLocks/>
          </p:cNvPicPr>
          <p:nvPr>
            <p:custDataLst>
              <p:tags r:id="rId2"/>
            </p:custDataLst>
          </p:nvPr>
        </p:nvPicPr>
        <p:blipFill>
          <a:blip r:embed="rId7"/>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DEFE2C84-F13C-44C1-BA67-707B323526E1}"/>
              </a:ext>
            </a:extLst>
          </p:cNvPr>
          <p:cNvPicPr>
            <a:picLocks/>
          </p:cNvPicPr>
          <p:nvPr>
            <p:custDataLst>
              <p:tags r:id="rId3"/>
            </p:custDataLst>
          </p:nvPr>
        </p:nvPicPr>
        <p:blipFill>
          <a:blip r:embed="rId8"/>
          <a:stretch>
            <a:fillRect/>
          </a:stretch>
        </p:blipFill>
        <p:spPr>
          <a:xfrm>
            <a:off x="508000" y="2514600"/>
            <a:ext cx="1828800" cy="1828800"/>
          </a:xfrm>
          <a:prstGeom prst="rect">
            <a:avLst/>
          </a:prstGeom>
        </p:spPr>
      </p:pic>
      <p:sp>
        <p:nvSpPr>
          <p:cNvPr id="6" name="Rectangle 5">
            <a:extLst>
              <a:ext uri="{FF2B5EF4-FFF2-40B4-BE49-F238E27FC236}">
                <a16:creationId xmlns:a16="http://schemas.microsoft.com/office/drawing/2014/main" id="{97BEBD29-F334-4665-9D68-E38F2C0B635A}"/>
              </a:ext>
            </a:extLst>
          </p:cNvPr>
          <p:cNvSpPr/>
          <p:nvPr>
            <p:custDataLst>
              <p:tags r:id="rId4"/>
            </p:custDataLst>
          </p:nvPr>
        </p:nvSpPr>
        <p:spPr>
          <a:xfrm>
            <a:off x="2590800" y="2571750"/>
            <a:ext cx="60452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The United Nations Office on Drug and Crime (UNODC) Early Warning Advisory for Nov 2021 reported which novel psychoactive substance is the most associated with fatalities? </a:t>
            </a:r>
          </a:p>
        </p:txBody>
      </p:sp>
      <p:sp>
        <p:nvSpPr>
          <p:cNvPr id="7" name="Rectangle 6">
            <a:extLst>
              <a:ext uri="{FF2B5EF4-FFF2-40B4-BE49-F238E27FC236}">
                <a16:creationId xmlns:a16="http://schemas.microsoft.com/office/drawing/2014/main" id="{18F6CF76-93AF-4BD8-900B-2AC06E66A184}"/>
              </a:ext>
            </a:extLst>
          </p:cNvPr>
          <p:cNvSpPr/>
          <p:nvPr>
            <p:custDataLst>
              <p:tags r:id="rId5"/>
            </p:custDataLst>
          </p:nvPr>
        </p:nvSpPr>
        <p:spPr>
          <a:xfrm>
            <a:off x="2590800" y="6096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65909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04170"/>
            <a:ext cx="9144000" cy="753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610417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805" y="6226789"/>
            <a:ext cx="1956390" cy="508592"/>
          </a:xfrm>
          <a:prstGeom prst="rect">
            <a:avLst/>
          </a:prstGeom>
        </p:spPr>
      </p:pic>
      <p:sp>
        <p:nvSpPr>
          <p:cNvPr id="2" name="Title 1">
            <a:extLst>
              <a:ext uri="{FF2B5EF4-FFF2-40B4-BE49-F238E27FC236}">
                <a16:creationId xmlns:a16="http://schemas.microsoft.com/office/drawing/2014/main" id="{015BCE68-6A83-A247-B648-085BFBC87C1A}"/>
              </a:ext>
            </a:extLst>
          </p:cNvPr>
          <p:cNvSpPr>
            <a:spLocks noGrp="1"/>
          </p:cNvSpPr>
          <p:nvPr>
            <p:ph type="title"/>
          </p:nvPr>
        </p:nvSpPr>
        <p:spPr/>
        <p:txBody>
          <a:bodyPr/>
          <a:lstStyle/>
          <a:p>
            <a:r>
              <a:rPr lang="en-US" b="1" u="sng" dirty="0"/>
              <a:t>Audience Answer 2</a:t>
            </a:r>
            <a:r>
              <a:rPr lang="en-US" dirty="0"/>
              <a:t>: </a:t>
            </a:r>
          </a:p>
        </p:txBody>
      </p:sp>
      <p:sp>
        <p:nvSpPr>
          <p:cNvPr id="6" name="TextBox 5">
            <a:extLst>
              <a:ext uri="{FF2B5EF4-FFF2-40B4-BE49-F238E27FC236}">
                <a16:creationId xmlns:a16="http://schemas.microsoft.com/office/drawing/2014/main" id="{03145816-1A61-42B4-9C63-DA566276C986}"/>
              </a:ext>
            </a:extLst>
          </p:cNvPr>
          <p:cNvSpPr txBox="1"/>
          <p:nvPr/>
        </p:nvSpPr>
        <p:spPr>
          <a:xfrm>
            <a:off x="982494" y="2490600"/>
            <a:ext cx="6511452" cy="369332"/>
          </a:xfrm>
          <a:prstGeom prst="rect">
            <a:avLst/>
          </a:prstGeom>
          <a:noFill/>
        </p:spPr>
        <p:txBody>
          <a:bodyPr wrap="square" rtlCol="0">
            <a:spAutoFit/>
          </a:bodyPr>
          <a:lstStyle/>
          <a:p>
            <a:r>
              <a:rPr lang="en-US" dirty="0"/>
              <a:t> B- Synthetic benzodiazepines </a:t>
            </a:r>
          </a:p>
        </p:txBody>
      </p:sp>
    </p:spTree>
    <p:extLst>
      <p:ext uri="{BB962C8B-B14F-4D97-AF65-F5344CB8AC3E}">
        <p14:creationId xmlns:p14="http://schemas.microsoft.com/office/powerpoint/2010/main" val="3040140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1.3319"/>
  <p:tag name="SLIDO_PRESENTATION_ID" val="00000000-0000-0000-0000-000000000000"/>
  <p:tag name="SLIDO_EVENT_UUID" val="1fbcf56b-16f6-4a08-88d1-8b5845dcc807"/>
  <p:tag name="SLIDO_EVENT_SECTION_UUID" val="fb565030-b775-434b-9441-6b81ae4d27db"/>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2NjQ4MjQwNDV9"/>
  <p:tag name="SLIDO_TYPE" val="SlidoPoll"/>
  <p:tag name="SLIDO_POLL_UUID" val="e3dbc0dd-e6c4-4606-abb9-2907a3f527f0"/>
  <p:tag name="SLIDO_TIMELINE" val="W3sicG9sbFF1ZXN0aW9uVXVpZCI6ImNiODM0N2NjLTIyYjMtNDU4MS04NDc4LTJhMmE3ZTZlMTU3NCIsInNob3dSZXN1bHRzIjpmYWxzZSwic2hvd0NvcnJlY3RBbnN3ZXJzIjpmYWxzZSwidm90aW5nTG9ja2VkIjpmYWxzZX0seyJwb2xsUXVlc3Rpb25VdWlkIjoiY2I4MzQ3Y2MtMjJiMy00NTgxLTg0NzgtMmEyYTdlNmUxNTc0Iiwic2hvd1Jlc3VsdHMiOnRydWUsInNob3dDb3JyZWN0QW5zd2VycyI6ZmFsc2UsInZvdGluZ0xvY2tlZCI6ZmFsc2V9XQ=="/>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Q4MjMyMTV9"/>
  <p:tag name="SLIDO_TYPE" val="SlidoPoll"/>
  <p:tag name="SLIDO_POLL_UUID" val="1ea910f2-5785-49ec-95b1-02dfec9eff2e"/>
  <p:tag name="SLIDO_TIMELINE" val="W3sicG9sbFF1ZXN0aW9uVXVpZCI6IjhmODc0ZDJhLWMwZDEtNDRkMS1hNWJmLTE0MzJiYTQyNTY4NSIsInNob3dSZXN1bHRzIjpmYWxzZSwic2hvd0NvcnJlY3RBbnN3ZXJzIjpmYWxzZSwidm90aW5nTG9ja2VkIjpmYWxzZX0seyJwb2xsUXVlc3Rpb25VdWlkIjoiOGY4NzRkMmEtYzBkMS00NGQxLWE1YmYtMTQzMmJhNDI1Njg1Iiwic2hvd1Jlc3VsdHMiOnRydWUsInNob3dDb3JyZWN0QW5zd2VycyI6ZmFsc2UsInZvdGluZ0xvY2tlZCI6ZmFsc2V9XQ=="/>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NjQ4MjM3NzF9"/>
  <p:tag name="SLIDO_TYPE" val="SlidoPoll"/>
  <p:tag name="SLIDO_POLL_UUID" val="92d0d34b-ad6a-49e6-864c-6d4f2ee6391a"/>
  <p:tag name="SLIDO_TIMELINE" val="W3sicG9sbFF1ZXN0aW9uVXVpZCI6IjM1OWU3MzlhLWJiMzQtNGEyZi05MDdhLTJlNTk0Yzk0MzdjYiIsInNob3dSZXN1bHRzIjpmYWxzZSwic2hvd0NvcnJlY3RBbnN3ZXJzIjpmYWxzZSwidm90aW5nTG9ja2VkIjpmYWxzZX0seyJwb2xsUXVlc3Rpb25VdWlkIjoiMzU5ZTczOWEtYmIzNC00YTJmLTkwN2EtMmU1OTRjOTQzN2NiIiwic2hvd1Jlc3VsdHMiOnRydWUsInNob3dDb3JyZWN0QW5zd2VycyI6ZmFsc2UsInZvdGluZ0xvY2tlZCI6ZmFsc2V9XQ=="/>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21120</TotalTime>
  <Words>5542</Words>
  <Application>Microsoft Office PowerPoint</Application>
  <PresentationFormat>On-screen Show (4:3)</PresentationFormat>
  <Paragraphs>538</Paragraphs>
  <Slides>72</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Calibri Light</vt:lpstr>
      <vt:lpstr>inherit</vt:lpstr>
      <vt:lpstr>Public Sans</vt:lpstr>
      <vt:lpstr>Roboto</vt:lpstr>
      <vt:lpstr>Office Theme</vt:lpstr>
      <vt:lpstr>PowerPoint Presentation</vt:lpstr>
      <vt:lpstr>Disclosures</vt:lpstr>
      <vt:lpstr>Objectives</vt:lpstr>
      <vt:lpstr>Audience Question 1: </vt:lpstr>
      <vt:lpstr>PowerPoint Presentation</vt:lpstr>
      <vt:lpstr>Audience Answer 1: </vt:lpstr>
      <vt:lpstr>Audience Question 2: </vt:lpstr>
      <vt:lpstr>PowerPoint Presentation</vt:lpstr>
      <vt:lpstr>Audience Answer 2: </vt:lpstr>
      <vt:lpstr>Audience Question 3: </vt:lpstr>
      <vt:lpstr>PowerPoint Presentation</vt:lpstr>
      <vt:lpstr>Audience Answer 2: </vt:lpstr>
      <vt:lpstr>What are novel psychoactive drugs?</vt:lpstr>
      <vt:lpstr>Global emergence of NPS</vt:lpstr>
      <vt:lpstr>Emergence of NPS reported to the UNODC EWA 2010-2020</vt:lpstr>
      <vt:lpstr>Case #1</vt:lpstr>
      <vt:lpstr>Case #1</vt:lpstr>
      <vt:lpstr>Case #1</vt:lpstr>
      <vt:lpstr>Synthetic Cannabinoids (SCB)</vt:lpstr>
      <vt:lpstr>PowerPoint Presentation</vt:lpstr>
      <vt:lpstr>SCB: Concerns</vt:lpstr>
      <vt:lpstr>SCB: Prevalence</vt:lpstr>
      <vt:lpstr>SCB: Onset and duration</vt:lpstr>
      <vt:lpstr>SCB: Adverse effects and treatment options</vt:lpstr>
      <vt:lpstr>SCB: Screening and testing</vt:lpstr>
      <vt:lpstr>SCB: Currently…</vt:lpstr>
      <vt:lpstr>SCB: Treatment</vt:lpstr>
      <vt:lpstr>Case #2</vt:lpstr>
      <vt:lpstr>Case #2</vt:lpstr>
      <vt:lpstr>Case #2</vt:lpstr>
      <vt:lpstr>Synthetic benzodiazepines (SB)</vt:lpstr>
      <vt:lpstr>PowerPoint Presentation</vt:lpstr>
      <vt:lpstr>SB: Structural classification</vt:lpstr>
      <vt:lpstr>SB: Formulation, mechanism of action and prevalence</vt:lpstr>
      <vt:lpstr>SB: Pharmacokinetics: Ultrashort ½ life  </vt:lpstr>
      <vt:lpstr>SB: Pharmacokinetics- Short ½ life </vt:lpstr>
      <vt:lpstr>SB: Pharmacokinetics- Med ½ life </vt:lpstr>
      <vt:lpstr>SB: Concerns</vt:lpstr>
      <vt:lpstr>SB: Acute effects</vt:lpstr>
      <vt:lpstr>SB: Adverse effects (acute)</vt:lpstr>
      <vt:lpstr>SB: Adverse effects (chronic)</vt:lpstr>
      <vt:lpstr>SB: Testing </vt:lpstr>
      <vt:lpstr>SB: Treatment</vt:lpstr>
      <vt:lpstr>NPS associated with fatalities</vt:lpstr>
      <vt:lpstr>Case #3</vt:lpstr>
      <vt:lpstr>Case #3</vt:lpstr>
      <vt:lpstr>Case #3</vt:lpstr>
      <vt:lpstr>Kratom (KT)</vt:lpstr>
      <vt:lpstr>Kratom (KT)</vt:lpstr>
      <vt:lpstr>PowerPoint Presentation</vt:lpstr>
      <vt:lpstr>KT: Demographics &amp; prevalence</vt:lpstr>
      <vt:lpstr>KT: Acute effects</vt:lpstr>
      <vt:lpstr>KT: Adverse effects</vt:lpstr>
      <vt:lpstr>KT: Testing</vt:lpstr>
      <vt:lpstr>KT: Treatment</vt:lpstr>
      <vt:lpstr>Fentanyl and other designer opioids </vt:lpstr>
      <vt:lpstr>PowerPoint Presentation</vt:lpstr>
      <vt:lpstr>PowerPoint Presentation</vt:lpstr>
      <vt:lpstr>Fentanyl: Mechanism of action  </vt:lpstr>
      <vt:lpstr>PowerPoint Presentation</vt:lpstr>
      <vt:lpstr>PowerPoint Presentation</vt:lpstr>
      <vt:lpstr>Fentanyl: In the media</vt:lpstr>
      <vt:lpstr>Fentanyl: In the media</vt:lpstr>
      <vt:lpstr>Fentanyl: Concerns</vt:lpstr>
      <vt:lpstr>Fentanyl: Concerns</vt:lpstr>
      <vt:lpstr>Fentanyl: Acute effects</vt:lpstr>
      <vt:lpstr>Fentanyl: Adverse effects</vt:lpstr>
      <vt:lpstr>Fentanyl: Testing</vt:lpstr>
      <vt:lpstr>Fentanyl: Treatment</vt:lpstr>
      <vt:lpstr>Novel psychoactive substances: Summary</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Smith, Mariah</cp:lastModifiedBy>
  <cp:revision>138</cp:revision>
  <dcterms:created xsi:type="dcterms:W3CDTF">2017-11-21T16:46:51Z</dcterms:created>
  <dcterms:modified xsi:type="dcterms:W3CDTF">2022-10-03T21:12:30Z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1.5.1.3319</vt:lpwstr>
  </property>
</Properties>
</file>