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dia/image7.jpg" ContentType="image/png"/>
  <Override PartName="/ppt/media/image8.jpg" ContentType="image/png"/>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296" r:id="rId2"/>
    <p:sldId id="303" r:id="rId3"/>
    <p:sldId id="301" r:id="rId4"/>
    <p:sldId id="302" r:id="rId5"/>
    <p:sldId id="304" r:id="rId6"/>
    <p:sldId id="298" r:id="rId7"/>
    <p:sldId id="294" r:id="rId8"/>
    <p:sldId id="295" r:id="rId9"/>
    <p:sldId id="305" r:id="rId10"/>
    <p:sldId id="271" r:id="rId11"/>
    <p:sldId id="270" r:id="rId12"/>
    <p:sldId id="272" r:id="rId13"/>
    <p:sldId id="279" r:id="rId14"/>
    <p:sldId id="306" r:id="rId15"/>
    <p:sldId id="256" r:id="rId16"/>
    <p:sldId id="288" r:id="rId17"/>
    <p:sldId id="300" r:id="rId18"/>
    <p:sldId id="307" r:id="rId19"/>
    <p:sldId id="292" r:id="rId20"/>
    <p:sldId id="297" r:id="rId21"/>
    <p:sldId id="308" r:id="rId22"/>
    <p:sldId id="309" r:id="rId23"/>
    <p:sldId id="319" r:id="rId24"/>
    <p:sldId id="320" r:id="rId25"/>
    <p:sldId id="321" r:id="rId26"/>
    <p:sldId id="318" r:id="rId27"/>
    <p:sldId id="310" r:id="rId28"/>
    <p:sldId id="315" r:id="rId29"/>
    <p:sldId id="316" r:id="rId30"/>
    <p:sldId id="311" r:id="rId31"/>
    <p:sldId id="314" r:id="rId32"/>
    <p:sldId id="289" r:id="rId33"/>
    <p:sldId id="290" r:id="rId34"/>
    <p:sldId id="291" r:id="rId35"/>
    <p:sldId id="293" r:id="rId36"/>
    <p:sldId id="258" r:id="rId37"/>
    <p:sldId id="259" r:id="rId38"/>
    <p:sldId id="261" r:id="rId39"/>
    <p:sldId id="260" r:id="rId40"/>
    <p:sldId id="262" r:id="rId41"/>
    <p:sldId id="263" r:id="rId42"/>
    <p:sldId id="264" r:id="rId43"/>
    <p:sldId id="257" r:id="rId44"/>
    <p:sldId id="283" r:id="rId45"/>
    <p:sldId id="267" r:id="rId46"/>
    <p:sldId id="282" r:id="rId47"/>
    <p:sldId id="265" r:id="rId48"/>
    <p:sldId id="266" r:id="rId49"/>
    <p:sldId id="284" r:id="rId50"/>
    <p:sldId id="268" r:id="rId51"/>
    <p:sldId id="275" r:id="rId52"/>
    <p:sldId id="276" r:id="rId53"/>
    <p:sldId id="287" r:id="rId54"/>
    <p:sldId id="277" r:id="rId55"/>
    <p:sldId id="269" r:id="rId56"/>
    <p:sldId id="278" r:id="rId57"/>
    <p:sldId id="274" r:id="rId58"/>
    <p:sldId id="280" r:id="rId59"/>
    <p:sldId id="273" r:id="rId60"/>
    <p:sldId id="286" r:id="rId61"/>
    <p:sldId id="285" r:id="rId62"/>
    <p:sldId id="299" r:id="rId63"/>
  </p:sldIdLst>
  <p:sldSz cx="9144000" cy="6858000" type="screen4x3"/>
  <p:notesSz cx="7102475" cy="938847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80995" autoAdjust="0"/>
  </p:normalViewPr>
  <p:slideViewPr>
    <p:cSldViewPr>
      <p:cViewPr varScale="1">
        <p:scale>
          <a:sx n="43" d="100"/>
          <a:sy n="43" d="100"/>
        </p:scale>
        <p:origin x="1164" y="4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77739" cy="46942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defRPr sz="1200"/>
            </a:lvl1pPr>
          </a:lstStyle>
          <a:p>
            <a:endParaRPr lang="en-US"/>
          </a:p>
        </p:txBody>
      </p:sp>
      <p:sp>
        <p:nvSpPr>
          <p:cNvPr id="7171" name="Rectangle 3"/>
          <p:cNvSpPr>
            <a:spLocks noGrp="1" noChangeArrowheads="1"/>
          </p:cNvSpPr>
          <p:nvPr>
            <p:ph type="dt" idx="1"/>
          </p:nvPr>
        </p:nvSpPr>
        <p:spPr bwMode="auto">
          <a:xfrm>
            <a:off x="4023092" y="0"/>
            <a:ext cx="3077739" cy="46942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lvl1pPr algn="r">
              <a:defRPr sz="1200"/>
            </a:lvl1pPr>
          </a:lstStyle>
          <a:p>
            <a:endParaRPr lang="en-US"/>
          </a:p>
        </p:txBody>
      </p:sp>
      <p:sp>
        <p:nvSpPr>
          <p:cNvPr id="7172" name="Rectangle 4"/>
          <p:cNvSpPr>
            <a:spLocks noGrp="1" noRot="1" noChangeAspect="1" noChangeArrowheads="1" noTextEdit="1"/>
          </p:cNvSpPr>
          <p:nvPr>
            <p:ph type="sldImg" idx="2"/>
          </p:nvPr>
        </p:nvSpPr>
        <p:spPr bwMode="auto">
          <a:xfrm>
            <a:off x="1204913" y="704850"/>
            <a:ext cx="4692650" cy="3519488"/>
          </a:xfrm>
          <a:prstGeom prst="rect">
            <a:avLst/>
          </a:prstGeom>
          <a:noFill/>
          <a:ln w="9525">
            <a:solidFill>
              <a:srgbClr val="000000"/>
            </a:solidFill>
            <a:miter lim="800000"/>
            <a:headEnd/>
            <a:tailEnd/>
          </a:ln>
          <a:effectLst/>
        </p:spPr>
      </p:sp>
      <p:sp>
        <p:nvSpPr>
          <p:cNvPr id="7173" name="Rectangle 5"/>
          <p:cNvSpPr>
            <a:spLocks noGrp="1" noChangeArrowheads="1"/>
          </p:cNvSpPr>
          <p:nvPr>
            <p:ph type="body" sz="quarter" idx="3"/>
          </p:nvPr>
        </p:nvSpPr>
        <p:spPr bwMode="auto">
          <a:xfrm>
            <a:off x="710248" y="4459526"/>
            <a:ext cx="5681980" cy="4224814"/>
          </a:xfrm>
          <a:prstGeom prst="rect">
            <a:avLst/>
          </a:prstGeom>
          <a:noFill/>
          <a:ln w="9525">
            <a:noFill/>
            <a:miter lim="800000"/>
            <a:headEnd/>
            <a:tailEnd/>
          </a:ln>
          <a:effectLst/>
        </p:spPr>
        <p:txBody>
          <a:bodyPr vert="horz" wrap="square" lIns="94229" tIns="47114" rIns="94229" bIns="471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4" name="Rectangle 6"/>
          <p:cNvSpPr>
            <a:spLocks noGrp="1" noChangeArrowheads="1"/>
          </p:cNvSpPr>
          <p:nvPr>
            <p:ph type="ftr" sz="quarter" idx="4"/>
          </p:nvPr>
        </p:nvSpPr>
        <p:spPr bwMode="auto">
          <a:xfrm>
            <a:off x="0" y="8917422"/>
            <a:ext cx="3077739" cy="469424"/>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defRPr sz="1200"/>
            </a:lvl1pPr>
          </a:lstStyle>
          <a:p>
            <a:endParaRPr lang="en-US"/>
          </a:p>
        </p:txBody>
      </p:sp>
      <p:sp>
        <p:nvSpPr>
          <p:cNvPr id="7175" name="Rectangle 7"/>
          <p:cNvSpPr>
            <a:spLocks noGrp="1" noChangeArrowheads="1"/>
          </p:cNvSpPr>
          <p:nvPr>
            <p:ph type="sldNum" sz="quarter" idx="5"/>
          </p:nvPr>
        </p:nvSpPr>
        <p:spPr bwMode="auto">
          <a:xfrm>
            <a:off x="4023092" y="8917422"/>
            <a:ext cx="3077739" cy="469424"/>
          </a:xfrm>
          <a:prstGeom prst="rect">
            <a:avLst/>
          </a:prstGeom>
          <a:noFill/>
          <a:ln w="9525">
            <a:noFill/>
            <a:miter lim="800000"/>
            <a:headEnd/>
            <a:tailEnd/>
          </a:ln>
          <a:effectLst/>
        </p:spPr>
        <p:txBody>
          <a:bodyPr vert="horz" wrap="square" lIns="94229" tIns="47114" rIns="94229" bIns="47114" numCol="1" anchor="b" anchorCtr="0" compatLnSpc="1">
            <a:prstTxWarp prst="textNoShape">
              <a:avLst/>
            </a:prstTxWarp>
          </a:bodyPr>
          <a:lstStyle>
            <a:lvl1pPr algn="r">
              <a:defRPr sz="1200"/>
            </a:lvl1pPr>
          </a:lstStyle>
          <a:p>
            <a:fld id="{D63B24C7-E68C-44F3-9678-F984AA97E9E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3" Type="http://schemas.openxmlformats.org/officeDocument/2006/relationships/hyperlink" Target="http://en.wikipedia.org/wiki/Trifluoperazine" TargetMode="External"/><Relationship Id="rId18" Type="http://schemas.openxmlformats.org/officeDocument/2006/relationships/hyperlink" Target="http://en.wikipedia.org/wiki/Histamine_receptor" TargetMode="External"/><Relationship Id="rId26" Type="http://schemas.openxmlformats.org/officeDocument/2006/relationships/hyperlink" Target="http://en.wikipedia.org/wiki/Emesis" TargetMode="External"/><Relationship Id="rId39" Type="http://schemas.openxmlformats.org/officeDocument/2006/relationships/hyperlink" Target="http://en.wikipedia.org/wiki/Liver_function_tests" TargetMode="External"/><Relationship Id="rId21" Type="http://schemas.openxmlformats.org/officeDocument/2006/relationships/hyperlink" Target="http://en.wikipedia.org/wiki/Muscarinic_acetylcholine_receptor" TargetMode="External"/><Relationship Id="rId34" Type="http://schemas.openxmlformats.org/officeDocument/2006/relationships/hyperlink" Target="http://en.wikipedia.org/wiki/Lethal_injection" TargetMode="External"/><Relationship Id="rId42" Type="http://schemas.openxmlformats.org/officeDocument/2006/relationships/hyperlink" Target="http://en.wikipedia.org/wiki/ECG" TargetMode="External"/><Relationship Id="rId7" Type="http://schemas.openxmlformats.org/officeDocument/2006/relationships/hyperlink" Target="http://en.wikipedia.org/wiki/Psychiatric_hospitals" TargetMode="External"/><Relationship Id="rId2" Type="http://schemas.openxmlformats.org/officeDocument/2006/relationships/slide" Target="../slides/slide47.xml"/><Relationship Id="rId16" Type="http://schemas.openxmlformats.org/officeDocument/2006/relationships/hyperlink" Target="http://en.wikipedia.org/wiki/Serotonin_receptor" TargetMode="External"/><Relationship Id="rId29" Type="http://schemas.openxmlformats.org/officeDocument/2006/relationships/hyperlink" Target="http://en.wikipedia.org/wiki/Akathisia" TargetMode="External"/><Relationship Id="rId1" Type="http://schemas.openxmlformats.org/officeDocument/2006/relationships/notesMaster" Target="../notesMasters/notesMaster1.xml"/><Relationship Id="rId6" Type="http://schemas.openxmlformats.org/officeDocument/2006/relationships/hyperlink" Target="http://en.wikipedia.org/wiki/Antiemetic" TargetMode="External"/><Relationship Id="rId11" Type="http://schemas.openxmlformats.org/officeDocument/2006/relationships/hyperlink" Target="http://en.wikipedia.org/wiki/Neuroleptic" TargetMode="External"/><Relationship Id="rId24" Type="http://schemas.openxmlformats.org/officeDocument/2006/relationships/hyperlink" Target="http://en.wikipedia.org/wiki/Hiccups" TargetMode="External"/><Relationship Id="rId32" Type="http://schemas.openxmlformats.org/officeDocument/2006/relationships/hyperlink" Target="http://en.wikipedia.org/wiki/Olanzapine" TargetMode="External"/><Relationship Id="rId37" Type="http://schemas.openxmlformats.org/officeDocument/2006/relationships/hyperlink" Target="http://en.wikipedia.org/wiki/Blood-pressure" TargetMode="External"/><Relationship Id="rId40" Type="http://schemas.openxmlformats.org/officeDocument/2006/relationships/hyperlink" Target="http://en.wikipedia.org/wiki/Kidney" TargetMode="External"/><Relationship Id="rId45" Type="http://schemas.openxmlformats.org/officeDocument/2006/relationships/hyperlink" Target="http://en.wikipedia.org/wiki/Hypotension" TargetMode="External"/><Relationship Id="rId5" Type="http://schemas.openxmlformats.org/officeDocument/2006/relationships/hyperlink" Target="http://en.wikipedia.org/wiki/Generic_drug" TargetMode="External"/><Relationship Id="rId15" Type="http://schemas.openxmlformats.org/officeDocument/2006/relationships/hyperlink" Target="http://en.wikipedia.org/wiki/Dopamine_receptor" TargetMode="External"/><Relationship Id="rId23" Type="http://schemas.openxmlformats.org/officeDocument/2006/relationships/hyperlink" Target="http://en.wikipedia.org/wiki/Dopamine" TargetMode="External"/><Relationship Id="rId28" Type="http://schemas.openxmlformats.org/officeDocument/2006/relationships/hyperlink" Target="http://en.wikipedia.org/wiki/Diabetic" TargetMode="External"/><Relationship Id="rId36" Type="http://schemas.openxmlformats.org/officeDocument/2006/relationships/hyperlink" Target="http://en.wikipedia.org/wiki/Wikipedia:Citation_needed" TargetMode="External"/><Relationship Id="rId10" Type="http://schemas.openxmlformats.org/officeDocument/2006/relationships/hyperlink" Target="http://en.wikipedia.org/wiki/Tardive_dyskinesia" TargetMode="External"/><Relationship Id="rId19" Type="http://schemas.openxmlformats.org/officeDocument/2006/relationships/hyperlink" Target="http://en.wikipedia.org/wiki/Histamine_H1_receptor" TargetMode="External"/><Relationship Id="rId31" Type="http://schemas.openxmlformats.org/officeDocument/2006/relationships/hyperlink" Target="http://en.wikipedia.org/wiki/Risperidone" TargetMode="External"/><Relationship Id="rId44" Type="http://schemas.openxmlformats.org/officeDocument/2006/relationships/hyperlink" Target="http://en.wikipedia.org/wiki/Sedation" TargetMode="External"/><Relationship Id="rId4" Type="http://schemas.openxmlformats.org/officeDocument/2006/relationships/hyperlink" Target="http://en.wikipedia.org/wiki/GlaxoSmithKline" TargetMode="External"/><Relationship Id="rId9" Type="http://schemas.openxmlformats.org/officeDocument/2006/relationships/hyperlink" Target="http://en.wikipedia.org/wiki/Extrapyramidal_side_effect" TargetMode="External"/><Relationship Id="rId14" Type="http://schemas.openxmlformats.org/officeDocument/2006/relationships/hyperlink" Target="http://en.wikipedia.org/wiki/Receptor_antagonist" TargetMode="External"/><Relationship Id="rId22" Type="http://schemas.openxmlformats.org/officeDocument/2006/relationships/hyperlink" Target="http://en.wikipedia.org/wiki/Electrocardiogram" TargetMode="External"/><Relationship Id="rId27" Type="http://schemas.openxmlformats.org/officeDocument/2006/relationships/hyperlink" Target="http://en.wikipedia.org/wiki/Preanesthetic" TargetMode="External"/><Relationship Id="rId30" Type="http://schemas.openxmlformats.org/officeDocument/2006/relationships/hyperlink" Target="http://en.wikipedia.org/wiki/Haloperidol" TargetMode="External"/><Relationship Id="rId35" Type="http://schemas.openxmlformats.org/officeDocument/2006/relationships/hyperlink" Target="http://www.clarkprosecutor.org/html/death/methods.htm" TargetMode="External"/><Relationship Id="rId43" Type="http://schemas.openxmlformats.org/officeDocument/2006/relationships/hyperlink" Target="http://en.wikipedia.org/wiki/EEG" TargetMode="External"/><Relationship Id="rId8" Type="http://schemas.openxmlformats.org/officeDocument/2006/relationships/hyperlink" Target="http://en.wikipedia.org/wiki/Penicillin" TargetMode="External"/><Relationship Id="rId3" Type="http://schemas.openxmlformats.org/officeDocument/2006/relationships/hyperlink" Target="http://en.wikipedia.org/wiki/Laboratoires_Rh%C3%B4ne-Poulenc" TargetMode="External"/><Relationship Id="rId12" Type="http://schemas.openxmlformats.org/officeDocument/2006/relationships/hyperlink" Target="http://en.wikipedia.org/wiki/Triflupromazine" TargetMode="External"/><Relationship Id="rId17" Type="http://schemas.openxmlformats.org/officeDocument/2006/relationships/hyperlink" Target="http://en.wikipedia.org/wiki/Side_effect" TargetMode="External"/><Relationship Id="rId25" Type="http://schemas.openxmlformats.org/officeDocument/2006/relationships/hyperlink" Target="http://en.wikipedia.org/wiki/Nausea" TargetMode="External"/><Relationship Id="rId33" Type="http://schemas.openxmlformats.org/officeDocument/2006/relationships/hyperlink" Target="http://en.wikipedia.org/wiki/Neuroleptic_malignant_syndrome" TargetMode="External"/><Relationship Id="rId38" Type="http://schemas.openxmlformats.org/officeDocument/2006/relationships/hyperlink" Target="http://en.wikipedia.org/wiki/Pulse_rate" TargetMode="External"/><Relationship Id="rId46" Type="http://schemas.openxmlformats.org/officeDocument/2006/relationships/hyperlink" Target="http://en.wikipedia.org/wiki/Hepatotoxicity" TargetMode="External"/><Relationship Id="rId20" Type="http://schemas.openxmlformats.org/officeDocument/2006/relationships/hyperlink" Target="http://en.wikipedia.org/wiki/Adrenergic_receptor" TargetMode="External"/><Relationship Id="rId41" Type="http://schemas.openxmlformats.org/officeDocument/2006/relationships/hyperlink" Target="http://en.wikipedia.org/wiki/Complete_blood_count" TargetMode="External"/></Relationships>
</file>

<file path=ppt/notesSlides/_rels/notesSlide11.xml.rels><?xml version="1.0" encoding="UTF-8" standalone="yes"?>
<Relationships xmlns="http://schemas.openxmlformats.org/package/2006/relationships"><Relationship Id="rId8" Type="http://schemas.openxmlformats.org/officeDocument/2006/relationships/hyperlink" Target="http://en.wikipedia.org/wiki/Extrapyramidal_system" TargetMode="External"/><Relationship Id="rId13" Type="http://schemas.openxmlformats.org/officeDocument/2006/relationships/hyperlink" Target="http://en.wikipedia.org/wiki/Teratogenic" TargetMode="External"/><Relationship Id="rId18" Type="http://schemas.openxmlformats.org/officeDocument/2006/relationships/hyperlink" Target="http://en.wikipedia.org/wiki/Syndrome" TargetMode="External"/><Relationship Id="rId3" Type="http://schemas.openxmlformats.org/officeDocument/2006/relationships/hyperlink" Target="http://en.wikipedia.org/wiki/Delusions" TargetMode="External"/><Relationship Id="rId7" Type="http://schemas.openxmlformats.org/officeDocument/2006/relationships/hyperlink" Target="http://en.wikipedia.org/wiki/Nigrostriatal_pathway" TargetMode="External"/><Relationship Id="rId12" Type="http://schemas.openxmlformats.org/officeDocument/2006/relationships/hyperlink" Target="http://en.wikipedia.org/wiki/Animal_testing" TargetMode="External"/><Relationship Id="rId17" Type="http://schemas.openxmlformats.org/officeDocument/2006/relationships/hyperlink" Target="http://en.wikipedia.org/wiki/Tic_disorder" TargetMode="External"/><Relationship Id="rId2" Type="http://schemas.openxmlformats.org/officeDocument/2006/relationships/slide" Target="../slides/slide48.xml"/><Relationship Id="rId16" Type="http://schemas.openxmlformats.org/officeDocument/2006/relationships/hyperlink" Target="http://en.wikipedia.org/wiki/Tic" TargetMode="External"/><Relationship Id="rId1" Type="http://schemas.openxmlformats.org/officeDocument/2006/relationships/notesMaster" Target="../notesMasters/notesMaster1.xml"/><Relationship Id="rId6" Type="http://schemas.openxmlformats.org/officeDocument/2006/relationships/hyperlink" Target="http://en.wikipedia.org/wiki/Limbic_system" TargetMode="External"/><Relationship Id="rId11" Type="http://schemas.openxmlformats.org/officeDocument/2006/relationships/hyperlink" Target="http://en.wikipedia.org/wiki/Parkinson's_disease" TargetMode="External"/><Relationship Id="rId5" Type="http://schemas.openxmlformats.org/officeDocument/2006/relationships/hyperlink" Target="http://en.wikipedia.org/wiki/Dopamine" TargetMode="External"/><Relationship Id="rId15" Type="http://schemas.openxmlformats.org/officeDocument/2006/relationships/hyperlink" Target="http://en.wikipedia.org/wiki/Neuropsychiatry" TargetMode="External"/><Relationship Id="rId10" Type="http://schemas.openxmlformats.org/officeDocument/2006/relationships/hyperlink" Target="http://en.wikipedia.org/wiki/Akathisia" TargetMode="External"/><Relationship Id="rId19" Type="http://schemas.openxmlformats.org/officeDocument/2006/relationships/hyperlink" Target="http://en.wikipedia.org/wiki/Coprolalia" TargetMode="External"/><Relationship Id="rId4" Type="http://schemas.openxmlformats.org/officeDocument/2006/relationships/hyperlink" Target="http://en.wikipedia.org/wiki/Hallucinations" TargetMode="External"/><Relationship Id="rId9" Type="http://schemas.openxmlformats.org/officeDocument/2006/relationships/hyperlink" Target="http://en.wikipedia.org/wiki/Dystonia" TargetMode="External"/><Relationship Id="rId14" Type="http://schemas.openxmlformats.org/officeDocument/2006/relationships/hyperlink" Target="http://en.wikipedia.org/wiki/Heredity" TargetMode="External"/></Relationships>
</file>

<file path=ppt/notesSlides/_rels/notesSlide12.xml.rels><?xml version="1.0" encoding="UTF-8" standalone="yes"?>
<Relationships xmlns="http://schemas.openxmlformats.org/package/2006/relationships"><Relationship Id="rId117" Type="http://schemas.openxmlformats.org/officeDocument/2006/relationships/hyperlink" Target="http://en.wikipedia.org/wiki/Stiripentol" TargetMode="External"/><Relationship Id="rId21" Type="http://schemas.openxmlformats.org/officeDocument/2006/relationships/hyperlink" Target="http://en.wikipedia.org/wiki/Simplified_molecular_input_line_entry_specification" TargetMode="External"/><Relationship Id="rId42" Type="http://schemas.openxmlformats.org/officeDocument/2006/relationships/hyperlink" Target="http://en.wikipedia.org/wiki/Liver" TargetMode="External"/><Relationship Id="rId63" Type="http://schemas.openxmlformats.org/officeDocument/2006/relationships/hyperlink" Target="http://en.wikipedia.org/wiki/Image:Trileptal_tablets.jpg" TargetMode="External"/><Relationship Id="rId84" Type="http://schemas.openxmlformats.org/officeDocument/2006/relationships/hyperlink" Target="http://en.wikipedia.org/wiki/Ethosuximide" TargetMode="External"/><Relationship Id="rId138" Type="http://schemas.openxmlformats.org/officeDocument/2006/relationships/hyperlink" Target="http://en.wikipedia.org/wiki/Beclamide" TargetMode="External"/><Relationship Id="rId159" Type="http://schemas.openxmlformats.org/officeDocument/2006/relationships/hyperlink" Target="http://en.wikipedia.org/w/index.php?title=Special:UserLogout&amp;returnto=Oxcarbazepine" TargetMode="External"/><Relationship Id="rId170" Type="http://schemas.openxmlformats.org/officeDocument/2006/relationships/hyperlink" Target="http://en.wikipedia.org/wiki/Help:Contents" TargetMode="External"/><Relationship Id="rId107" Type="http://schemas.openxmlformats.org/officeDocument/2006/relationships/hyperlink" Target="http://en.wikipedia.org/wiki/GABA" TargetMode="External"/><Relationship Id="rId11" Type="http://schemas.openxmlformats.org/officeDocument/2006/relationships/hyperlink" Target="http://en.wikipedia.org/wiki/PubChem" TargetMode="External"/><Relationship Id="rId32" Type="http://schemas.openxmlformats.org/officeDocument/2006/relationships/hyperlink" Target="http://en.wikipedia.org/wiki/Prescription_drug" TargetMode="External"/><Relationship Id="rId53" Type="http://schemas.openxmlformats.org/officeDocument/2006/relationships/hyperlink" Target="http://en.wikipedia.org/w/index.php?title=Oxcarbazepine&amp;action=edit&amp;section=6" TargetMode="External"/><Relationship Id="rId74" Type="http://schemas.openxmlformats.org/officeDocument/2006/relationships/hyperlink" Target="http://en.wikipedia.org/wiki/Hydantoin" TargetMode="External"/><Relationship Id="rId128" Type="http://schemas.openxmlformats.org/officeDocument/2006/relationships/hyperlink" Target="http://en.wikipedia.org/wiki/Brivaracetam" TargetMode="External"/><Relationship Id="rId149" Type="http://schemas.openxmlformats.org/officeDocument/2006/relationships/hyperlink" Target="http://en.wikipedia.org/wiki/Category:All_articles_with_unsourced_statements" TargetMode="External"/><Relationship Id="rId5" Type="http://schemas.openxmlformats.org/officeDocument/2006/relationships/hyperlink" Target="http://en.wikipedia.org/wiki/International_Union_of_Pure_and_Applied_Chemistry_nomenclature" TargetMode="External"/><Relationship Id="rId95" Type="http://schemas.openxmlformats.org/officeDocument/2006/relationships/hyperlink" Target="http://en.wikipedia.org/wiki/Nitrazepam" TargetMode="External"/><Relationship Id="rId160" Type="http://schemas.openxmlformats.org/officeDocument/2006/relationships/hyperlink" Target="http://en.wikipedia.org/wiki/Main_Page" TargetMode="External"/><Relationship Id="rId181" Type="http://schemas.openxmlformats.org/officeDocument/2006/relationships/hyperlink" Target="http://en.wikipedia.org/wiki/Wikipedia:Text_of_the_GNU_Free_Documentation_License" TargetMode="External"/><Relationship Id="rId22" Type="http://schemas.openxmlformats.org/officeDocument/2006/relationships/hyperlink" Target="http://www.emolecules.com/cgi-bin/search?t=ex&amp;q=O=C1Cc2ccccc2N(C(=O)N)c2ccccc12" TargetMode="External"/><Relationship Id="rId43" Type="http://schemas.openxmlformats.org/officeDocument/2006/relationships/hyperlink" Target="http://en.wikipedia.org/wiki/Anemia" TargetMode="External"/><Relationship Id="rId64" Type="http://schemas.openxmlformats.org/officeDocument/2006/relationships/hyperlink" Target="http://en.wikipedia.org/wiki/Template:Anticonvulsants" TargetMode="External"/><Relationship Id="rId118" Type="http://schemas.openxmlformats.org/officeDocument/2006/relationships/hyperlink" Target="http://en.wikipedia.org/wiki/Urea" TargetMode="External"/><Relationship Id="rId139" Type="http://schemas.openxmlformats.org/officeDocument/2006/relationships/hyperlink" Target="http://en.wikipedia.org/wiki/Aldehyde" TargetMode="External"/><Relationship Id="rId85" Type="http://schemas.openxmlformats.org/officeDocument/2006/relationships/hyperlink" Target="http://en.wikipedia.org/wiki/Mesuximide" TargetMode="External"/><Relationship Id="rId150" Type="http://schemas.openxmlformats.org/officeDocument/2006/relationships/hyperlink" Target="http://en.wikipedia.org/wiki/Category:Articles_with_unsourced_statements_since_April_2007" TargetMode="External"/><Relationship Id="rId171" Type="http://schemas.openxmlformats.org/officeDocument/2006/relationships/hyperlink" Target="http://en.wikipedia.org/wiki/Special:WhatLinksHere/Oxcarbazepine" TargetMode="External"/><Relationship Id="rId12" Type="http://schemas.openxmlformats.org/officeDocument/2006/relationships/hyperlink" Target="http://pubchem.ncbi.nlm.nih.gov/summary/summary.cgi?cid=34312" TargetMode="External"/><Relationship Id="rId33" Type="http://schemas.openxmlformats.org/officeDocument/2006/relationships/hyperlink" Target="http://en.wikipedia.org/wiki/United_Kingdom" TargetMode="External"/><Relationship Id="rId108" Type="http://schemas.openxmlformats.org/officeDocument/2006/relationships/hyperlink" Target="http://en.wikipedia.org/wiki/Gabapentin" TargetMode="External"/><Relationship Id="rId129" Type="http://schemas.openxmlformats.org/officeDocument/2006/relationships/hyperlink" Target="http://en.wikipedia.org/wiki/Levetiracetam" TargetMode="External"/><Relationship Id="rId54" Type="http://schemas.openxmlformats.org/officeDocument/2006/relationships/hyperlink" Target="http://www.ncbi.nlm.nih.gov/pubmed/17300991" TargetMode="External"/><Relationship Id="rId75" Type="http://schemas.openxmlformats.org/officeDocument/2006/relationships/hyperlink" Target="http://en.wikipedia.org/wiki/Ethotoin" TargetMode="External"/><Relationship Id="rId96" Type="http://schemas.openxmlformats.org/officeDocument/2006/relationships/hyperlink" Target="http://en.wikipedia.org/wiki/Temazepam" TargetMode="External"/><Relationship Id="rId140" Type="http://schemas.openxmlformats.org/officeDocument/2006/relationships/hyperlink" Target="http://en.wikipedia.org/wiki/Paraldehyde" TargetMode="External"/><Relationship Id="rId161" Type="http://schemas.openxmlformats.org/officeDocument/2006/relationships/hyperlink" Target="http://en.wikipedia.org/wiki/Portal:Contents" TargetMode="External"/><Relationship Id="rId182" Type="http://schemas.openxmlformats.org/officeDocument/2006/relationships/hyperlink" Target="http://en.wikipedia.org/wiki/Wikipedia:Copyrights" TargetMode="External"/><Relationship Id="rId6" Type="http://schemas.openxmlformats.org/officeDocument/2006/relationships/hyperlink" Target="http://en.wikipedia.org/wiki/CAS_registry_number" TargetMode="External"/><Relationship Id="rId23" Type="http://schemas.openxmlformats.org/officeDocument/2006/relationships/hyperlink" Target="http://pubchem.ncbi.nlm.nih.gov/search/?smarts=O=C1Cc2ccccc2N(C(=O)N)c2ccccc12" TargetMode="External"/><Relationship Id="rId119" Type="http://schemas.openxmlformats.org/officeDocument/2006/relationships/hyperlink" Target="http://en.wikipedia.org/wiki/Phenacemide" TargetMode="External"/><Relationship Id="rId44" Type="http://schemas.openxmlformats.org/officeDocument/2006/relationships/hyperlink" Target="http://en.wikipedia.org/wiki/Agranulocytosis" TargetMode="External"/><Relationship Id="rId65" Type="http://schemas.openxmlformats.org/officeDocument/2006/relationships/hyperlink" Target="http://en.wikipedia.org/wiki/Template_talk:Anticonvulsants" TargetMode="External"/><Relationship Id="rId86" Type="http://schemas.openxmlformats.org/officeDocument/2006/relationships/hyperlink" Target="http://en.wikipedia.org/wiki/Phensuximide" TargetMode="External"/><Relationship Id="rId130" Type="http://schemas.openxmlformats.org/officeDocument/2006/relationships/hyperlink" Target="http://en.wikipedia.org/wiki/Nefiracetam" TargetMode="External"/><Relationship Id="rId151" Type="http://schemas.openxmlformats.org/officeDocument/2006/relationships/hyperlink" Target="http://en.wikipedia.org/wiki/Talk:Oxcarbazepine" TargetMode="External"/><Relationship Id="rId172" Type="http://schemas.openxmlformats.org/officeDocument/2006/relationships/hyperlink" Target="http://en.wikipedia.org/wiki/Special:RecentChangesLinked/Oxcarbazepine" TargetMode="External"/><Relationship Id="rId13" Type="http://schemas.openxmlformats.org/officeDocument/2006/relationships/hyperlink" Target="http://en.wikipedia.org/wiki/DrugBank" TargetMode="External"/><Relationship Id="rId18" Type="http://schemas.openxmlformats.org/officeDocument/2006/relationships/hyperlink" Target="http://en.wikipedia.org/wiki/Nitrogen" TargetMode="External"/><Relationship Id="rId39" Type="http://schemas.openxmlformats.org/officeDocument/2006/relationships/hyperlink" Target="http://en.wikipedia.org/wiki/Bipolar_disorder" TargetMode="External"/><Relationship Id="rId109" Type="http://schemas.openxmlformats.org/officeDocument/2006/relationships/hyperlink" Target="http://en.wikipedia.org/wiki/Pregabalin" TargetMode="External"/><Relationship Id="rId34" Type="http://schemas.openxmlformats.org/officeDocument/2006/relationships/hyperlink" Target="http://en.wikipedia.org/wiki/Route_of_administration" TargetMode="External"/><Relationship Id="rId50" Type="http://schemas.openxmlformats.org/officeDocument/2006/relationships/hyperlink" Target="http://en.wikipedia.org/w/index.php?title=Oxcarbazepine&amp;action=edit&amp;section=3" TargetMode="External"/><Relationship Id="rId55" Type="http://schemas.openxmlformats.org/officeDocument/2006/relationships/hyperlink" Target="http://www.chemicalland21.com/lifescience/phar/OXCARBAZEPINE.htm" TargetMode="External"/><Relationship Id="rId76" Type="http://schemas.openxmlformats.org/officeDocument/2006/relationships/hyperlink" Target="http://en.wikipedia.org/wiki/Fosphenytoin" TargetMode="External"/><Relationship Id="rId97" Type="http://schemas.openxmlformats.org/officeDocument/2006/relationships/hyperlink" Target="http://en.wikipedia.org/wiki/Carboxamide" TargetMode="External"/><Relationship Id="rId104" Type="http://schemas.openxmlformats.org/officeDocument/2006/relationships/hyperlink" Target="http://en.wikipedia.org/wiki/Sodium_valproate" TargetMode="External"/><Relationship Id="rId120" Type="http://schemas.openxmlformats.org/officeDocument/2006/relationships/hyperlink" Target="http://en.wikipedia.org/wiki/Pheneturide" TargetMode="External"/><Relationship Id="rId125" Type="http://schemas.openxmlformats.org/officeDocument/2006/relationships/hyperlink" Target="http://en.wikipedia.org/wiki/Felbamate" TargetMode="External"/><Relationship Id="rId141" Type="http://schemas.openxmlformats.org/officeDocument/2006/relationships/hyperlink" Target="http://en.wikipedia.org/wiki/Bromide" TargetMode="External"/><Relationship Id="rId146" Type="http://schemas.openxmlformats.org/officeDocument/2006/relationships/hyperlink" Target="http://en.wikipedia.org/wiki/Category:Anticonvulsants" TargetMode="External"/><Relationship Id="rId167" Type="http://schemas.openxmlformats.org/officeDocument/2006/relationships/hyperlink" Target="http://en.wikipedia.org/wiki/Special:RecentChanges" TargetMode="External"/><Relationship Id="rId188" Type="http://schemas.openxmlformats.org/officeDocument/2006/relationships/hyperlink" Target="http://wikimediafoundation.org/wiki/Privacy_policy" TargetMode="External"/><Relationship Id="rId7" Type="http://schemas.openxmlformats.org/officeDocument/2006/relationships/hyperlink" Target="http://www.nlm.nih.gov/cgi/mesh/2006/MB_cgi?term=28721-07-5&amp;rn=1" TargetMode="External"/><Relationship Id="rId71" Type="http://schemas.openxmlformats.org/officeDocument/2006/relationships/hyperlink" Target="http://en.wikipedia.org/wiki/Pentobarbital" TargetMode="External"/><Relationship Id="rId92" Type="http://schemas.openxmlformats.org/officeDocument/2006/relationships/hyperlink" Target="http://en.wikipedia.org/wiki/Lorazepam" TargetMode="External"/><Relationship Id="rId162" Type="http://schemas.openxmlformats.org/officeDocument/2006/relationships/hyperlink" Target="http://en.wikipedia.org/wiki/Portal:Featured_content" TargetMode="External"/><Relationship Id="rId183" Type="http://schemas.openxmlformats.org/officeDocument/2006/relationships/hyperlink" Target="http://www.wikimediafoundation.org/" TargetMode="External"/><Relationship Id="rId2" Type="http://schemas.openxmlformats.org/officeDocument/2006/relationships/slide" Target="../slides/slide49.xml"/><Relationship Id="rId29" Type="http://schemas.openxmlformats.org/officeDocument/2006/relationships/hyperlink" Target="http://en.wikipedia.org/wiki/Pregnancy_category" TargetMode="External"/><Relationship Id="rId24" Type="http://schemas.openxmlformats.org/officeDocument/2006/relationships/hyperlink" Target="http://en.wikipedia.org/wiki/Bioavailability" TargetMode="External"/><Relationship Id="rId40" Type="http://schemas.openxmlformats.org/officeDocument/2006/relationships/hyperlink" Target="http://en.wikipedia.org/wiki/Generic_drug" TargetMode="External"/><Relationship Id="rId45" Type="http://schemas.openxmlformats.org/officeDocument/2006/relationships/hyperlink" Target="http://en.wikipedia.org/wiki/Sodium_channel" TargetMode="External"/><Relationship Id="rId66" Type="http://schemas.openxmlformats.org/officeDocument/2006/relationships/hyperlink" Target="http://en.wikipedia.org/w/index.php?title=Template:Anticonvulsants&amp;action=edit" TargetMode="External"/><Relationship Id="rId87" Type="http://schemas.openxmlformats.org/officeDocument/2006/relationships/hyperlink" Target="http://en.wikipedia.org/wiki/Benzodiazepine" TargetMode="External"/><Relationship Id="rId110" Type="http://schemas.openxmlformats.org/officeDocument/2006/relationships/hyperlink" Target="http://en.wikipedia.org/wiki/Progabide" TargetMode="External"/><Relationship Id="rId115" Type="http://schemas.openxmlformats.org/officeDocument/2006/relationships/hyperlink" Target="http://en.wikipedia.org/wiki/Allylic" TargetMode="External"/><Relationship Id="rId131" Type="http://schemas.openxmlformats.org/officeDocument/2006/relationships/hyperlink" Target="http://en.wikipedia.org/wiki/Seletracetam" TargetMode="External"/><Relationship Id="rId136" Type="http://schemas.openxmlformats.org/officeDocument/2006/relationships/hyperlink" Target="http://en.wikipedia.org/wiki/Zonisamide" TargetMode="External"/><Relationship Id="rId157" Type="http://schemas.openxmlformats.org/officeDocument/2006/relationships/hyperlink" Target="http://en.wikipedia.org/wiki/Special:Watchlist" TargetMode="External"/><Relationship Id="rId178" Type="http://schemas.openxmlformats.org/officeDocument/2006/relationships/hyperlink" Target="http://de.wikipedia.org/wiki/Oxcarbazepin" TargetMode="External"/><Relationship Id="rId61" Type="http://schemas.openxmlformats.org/officeDocument/2006/relationships/hyperlink" Target="http://www.psycheducation.org/depression/meds/moodstabilizers.htm" TargetMode="External"/><Relationship Id="rId82" Type="http://schemas.openxmlformats.org/officeDocument/2006/relationships/hyperlink" Target="http://en.wikipedia.org/wiki/Trimethadione" TargetMode="External"/><Relationship Id="rId152" Type="http://schemas.openxmlformats.org/officeDocument/2006/relationships/hyperlink" Target="http://en.wikipedia.org/w/index.php?title=Oxcarbazepine&amp;action=edit" TargetMode="External"/><Relationship Id="rId173" Type="http://schemas.openxmlformats.org/officeDocument/2006/relationships/hyperlink" Target="http://en.wikipedia.org/wiki/Wikipedia:Upload" TargetMode="External"/><Relationship Id="rId19" Type="http://schemas.openxmlformats.org/officeDocument/2006/relationships/hyperlink" Target="http://en.wikipedia.org/wiki/Oxygen" TargetMode="External"/><Relationship Id="rId14" Type="http://schemas.openxmlformats.org/officeDocument/2006/relationships/hyperlink" Target="http://redpoll.pharmacy.ualberta.ca/drugbank/cgi-bin/getCard.cgi?CARD=APRD01308" TargetMode="External"/><Relationship Id="rId30" Type="http://schemas.openxmlformats.org/officeDocument/2006/relationships/hyperlink" Target="http://en.wikipedia.org/wiki/United_States" TargetMode="External"/><Relationship Id="rId35" Type="http://schemas.openxmlformats.org/officeDocument/2006/relationships/hyperlink" Target="http://en.wikipedia.org/wiki/Novartis" TargetMode="External"/><Relationship Id="rId56" Type="http://schemas.openxmlformats.org/officeDocument/2006/relationships/hyperlink" Target="http://www.trileptal.info/media_center/content/pages/media_center/story.htm" TargetMode="External"/><Relationship Id="rId77" Type="http://schemas.openxmlformats.org/officeDocument/2006/relationships/hyperlink" Target="http://en.wikipedia.org/wiki/Mephenytoin" TargetMode="External"/><Relationship Id="rId100" Type="http://schemas.openxmlformats.org/officeDocument/2006/relationships/hyperlink" Target="http://en.wikipedia.org/wiki/Valpromide" TargetMode="External"/><Relationship Id="rId105" Type="http://schemas.openxmlformats.org/officeDocument/2006/relationships/hyperlink" Target="http://en.wikipedia.org/wiki/Valproate_semisodium" TargetMode="External"/><Relationship Id="rId126" Type="http://schemas.openxmlformats.org/officeDocument/2006/relationships/hyperlink" Target="http://en.wikipedia.org/wiki/Meprobamate" TargetMode="External"/><Relationship Id="rId147" Type="http://schemas.openxmlformats.org/officeDocument/2006/relationships/hyperlink" Target="http://en.wikipedia.org/wiki/Category:Carboxamides" TargetMode="External"/><Relationship Id="rId168" Type="http://schemas.openxmlformats.org/officeDocument/2006/relationships/hyperlink" Target="http://en.wikipedia.org/wiki/Wikipedia:Contact_us" TargetMode="External"/><Relationship Id="rId8" Type="http://schemas.openxmlformats.org/officeDocument/2006/relationships/hyperlink" Target="http://en.wikipedia.org/wiki/Anatomical_Therapeutic_Chemical_Classification_System" TargetMode="External"/><Relationship Id="rId51" Type="http://schemas.openxmlformats.org/officeDocument/2006/relationships/hyperlink" Target="http://en.wikipedia.org/w/index.php?title=Oxcarbazepine&amp;action=edit&amp;section=4" TargetMode="External"/><Relationship Id="rId72" Type="http://schemas.openxmlformats.org/officeDocument/2006/relationships/hyperlink" Target="http://en.wikipedia.org/wiki/Phenobarbital" TargetMode="External"/><Relationship Id="rId93" Type="http://schemas.openxmlformats.org/officeDocument/2006/relationships/hyperlink" Target="http://en.wikipedia.org/wiki/Midazolam" TargetMode="External"/><Relationship Id="rId98" Type="http://schemas.openxmlformats.org/officeDocument/2006/relationships/hyperlink" Target="http://en.wikipedia.org/wiki/Rufinamide" TargetMode="External"/><Relationship Id="rId121" Type="http://schemas.openxmlformats.org/officeDocument/2006/relationships/hyperlink" Target="http://en.wikipedia.org/wiki/Phenyltriazine" TargetMode="External"/><Relationship Id="rId142" Type="http://schemas.openxmlformats.org/officeDocument/2006/relationships/hyperlink" Target="http://en.wikipedia.org/wiki/Potassium_bromide" TargetMode="External"/><Relationship Id="rId163" Type="http://schemas.openxmlformats.org/officeDocument/2006/relationships/hyperlink" Target="http://en.wikipedia.org/wiki/Portal:Current_events" TargetMode="External"/><Relationship Id="rId184" Type="http://schemas.openxmlformats.org/officeDocument/2006/relationships/hyperlink" Target="http://en.wikipedia.org/wiki/501(c)#501.28c.29.283.29" TargetMode="External"/><Relationship Id="rId189" Type="http://schemas.openxmlformats.org/officeDocument/2006/relationships/hyperlink" Target="http://en.wikipedia.org/wiki/Wikipedia:General_disclaimer" TargetMode="External"/><Relationship Id="rId3" Type="http://schemas.openxmlformats.org/officeDocument/2006/relationships/hyperlink" Target="http://wikimania2008.wikimedia.org/wiki/" TargetMode="External"/><Relationship Id="rId25" Type="http://schemas.openxmlformats.org/officeDocument/2006/relationships/hyperlink" Target="http://en.wikipedia.org/wiki/Plasma_protein_binding" TargetMode="External"/><Relationship Id="rId46" Type="http://schemas.openxmlformats.org/officeDocument/2006/relationships/hyperlink" Target="http://en.wikipedia.org/w/index.php?title=Oxcarbazepine&amp;action=edit&amp;section=1" TargetMode="External"/><Relationship Id="rId67" Type="http://schemas.openxmlformats.org/officeDocument/2006/relationships/hyperlink" Target="http://en.wikipedia.org/wiki/Barbiturate" TargetMode="External"/><Relationship Id="rId116" Type="http://schemas.openxmlformats.org/officeDocument/2006/relationships/hyperlink" Target="http://en.wikipedia.org/wiki/Alcohol" TargetMode="External"/><Relationship Id="rId137" Type="http://schemas.openxmlformats.org/officeDocument/2006/relationships/hyperlink" Target="http://en.wikipedia.org/wiki/Propionate" TargetMode="External"/><Relationship Id="rId158" Type="http://schemas.openxmlformats.org/officeDocument/2006/relationships/hyperlink" Target="http://en.wikipedia.org/wiki/Special:Contributions/Odysseus7" TargetMode="External"/><Relationship Id="rId20" Type="http://schemas.openxmlformats.org/officeDocument/2006/relationships/hyperlink" Target="http://en.wikipedia.org/wiki/Molecular_mass" TargetMode="External"/><Relationship Id="rId41" Type="http://schemas.openxmlformats.org/officeDocument/2006/relationships/hyperlink" Target="http://en.wikipedia.org/wiki/Carbamazepine" TargetMode="External"/><Relationship Id="rId62" Type="http://schemas.openxmlformats.org/officeDocument/2006/relationships/hyperlink" Target="http://www.psycheducation.org/depression/meds/trileptal.htm" TargetMode="External"/><Relationship Id="rId83" Type="http://schemas.openxmlformats.org/officeDocument/2006/relationships/hyperlink" Target="http://en.wikipedia.org/wiki/Succinimide" TargetMode="External"/><Relationship Id="rId88" Type="http://schemas.openxmlformats.org/officeDocument/2006/relationships/hyperlink" Target="http://en.wikipedia.org/wiki/Clobazam" TargetMode="External"/><Relationship Id="rId111" Type="http://schemas.openxmlformats.org/officeDocument/2006/relationships/hyperlink" Target="http://en.wikipedia.org/wiki/Vigabatrin" TargetMode="External"/><Relationship Id="rId132" Type="http://schemas.openxmlformats.org/officeDocument/2006/relationships/hyperlink" Target="http://en.wikipedia.org/wiki/Sulfonamide_(medicine)" TargetMode="External"/><Relationship Id="rId153" Type="http://schemas.openxmlformats.org/officeDocument/2006/relationships/hyperlink" Target="http://en.wikipedia.org/w/index.php?title=Oxcarbazepine&amp;action=history" TargetMode="External"/><Relationship Id="rId174" Type="http://schemas.openxmlformats.org/officeDocument/2006/relationships/hyperlink" Target="http://en.wikipedia.org/wiki/Special:SpecialPages" TargetMode="External"/><Relationship Id="rId179" Type="http://schemas.openxmlformats.org/officeDocument/2006/relationships/hyperlink" Target="http://es.wikipedia.org/wiki/Oxcarbazepina" TargetMode="External"/><Relationship Id="rId15" Type="http://schemas.openxmlformats.org/officeDocument/2006/relationships/hyperlink" Target="http://en.wikipedia.org/wiki/Chemical_formula" TargetMode="External"/><Relationship Id="rId36" Type="http://schemas.openxmlformats.org/officeDocument/2006/relationships/hyperlink" Target="http://en.wikipedia.org/wiki/Anticonvulsant" TargetMode="External"/><Relationship Id="rId57" Type="http://schemas.openxmlformats.org/officeDocument/2006/relationships/hyperlink" Target="http://www.trileptal.com/" TargetMode="External"/><Relationship Id="rId106" Type="http://schemas.openxmlformats.org/officeDocument/2006/relationships/hyperlink" Target="http://en.wikipedia.org/wiki/Tiagabine" TargetMode="External"/><Relationship Id="rId127" Type="http://schemas.openxmlformats.org/officeDocument/2006/relationships/hyperlink" Target="http://en.wikipedia.org/wiki/Pyrrolidine" TargetMode="External"/><Relationship Id="rId10" Type="http://schemas.openxmlformats.org/officeDocument/2006/relationships/hyperlink" Target="http://www.whocc.no/atcddd/indexdatabase/index.php?query=N03AF02" TargetMode="External"/><Relationship Id="rId31" Type="http://schemas.openxmlformats.org/officeDocument/2006/relationships/hyperlink" Target="http://en.wikipedia.org/wiki/Regulation_of_therapeutic_goods" TargetMode="External"/><Relationship Id="rId52" Type="http://schemas.openxmlformats.org/officeDocument/2006/relationships/hyperlink" Target="http://en.wikipedia.org/w/index.php?title=Oxcarbazepine&amp;action=edit&amp;section=5" TargetMode="External"/><Relationship Id="rId73" Type="http://schemas.openxmlformats.org/officeDocument/2006/relationships/hyperlink" Target="http://en.wikipedia.org/wiki/Primidone" TargetMode="External"/><Relationship Id="rId78" Type="http://schemas.openxmlformats.org/officeDocument/2006/relationships/hyperlink" Target="http://en.wikipedia.org/wiki/Phenytoin" TargetMode="External"/><Relationship Id="rId94" Type="http://schemas.openxmlformats.org/officeDocument/2006/relationships/hyperlink" Target="http://en.wikipedia.org/wiki/Nimetazepam" TargetMode="External"/><Relationship Id="rId99" Type="http://schemas.openxmlformats.org/officeDocument/2006/relationships/hyperlink" Target="http://en.wikipedia.org/wiki/Fatty_acid" TargetMode="External"/><Relationship Id="rId101" Type="http://schemas.openxmlformats.org/officeDocument/2006/relationships/hyperlink" Target="http://en.wikipedia.org/wiki/Valnoctamide" TargetMode="External"/><Relationship Id="rId122" Type="http://schemas.openxmlformats.org/officeDocument/2006/relationships/hyperlink" Target="http://en.wikipedia.org/wiki/Lamotrigine" TargetMode="External"/><Relationship Id="rId143" Type="http://schemas.openxmlformats.org/officeDocument/2006/relationships/hyperlink" Target="http://en.wikipedia.org/wiki/Sodium_bromide" TargetMode="External"/><Relationship Id="rId148" Type="http://schemas.openxmlformats.org/officeDocument/2006/relationships/hyperlink" Target="http://en.wikipedia.org/wiki/Category:Mood_stabilizers" TargetMode="External"/><Relationship Id="rId164" Type="http://schemas.openxmlformats.org/officeDocument/2006/relationships/hyperlink" Target="http://en.wikipedia.org/wiki/Special:Random" TargetMode="External"/><Relationship Id="rId169" Type="http://schemas.openxmlformats.org/officeDocument/2006/relationships/hyperlink" Target="http://wikimediafoundation.org/wiki/Donate" TargetMode="External"/><Relationship Id="rId185" Type="http://schemas.openxmlformats.org/officeDocument/2006/relationships/hyperlink" Target="http://wikimediafoundation.org/wiki/Deductibility_of_donations" TargetMode="External"/><Relationship Id="rId4" Type="http://schemas.openxmlformats.org/officeDocument/2006/relationships/hyperlink" Target="http://wikimania2008.wikimedia.org/wiki/Call_for_Participation" TargetMode="External"/><Relationship Id="rId9" Type="http://schemas.openxmlformats.org/officeDocument/2006/relationships/hyperlink" Target="http://en.wikipedia.org/wiki/ATC_code_N03" TargetMode="External"/><Relationship Id="rId180" Type="http://schemas.openxmlformats.org/officeDocument/2006/relationships/hyperlink" Target="http://ru.wikipedia.org/wiki/%D0%9E%D0%BA%D1%81%D0%BA%D0%B0%D1%80%D0%B1%D0%B0%D0%B7%D0%B5%D0%BF%D0%B8%D0%BD" TargetMode="External"/><Relationship Id="rId26" Type="http://schemas.openxmlformats.org/officeDocument/2006/relationships/hyperlink" Target="http://en.wikipedia.org/wiki/Drug_metabolism" TargetMode="External"/><Relationship Id="rId47" Type="http://schemas.openxmlformats.org/officeDocument/2006/relationships/hyperlink" Target="http://en.wikipedia.org/wiki/Hyponatremia" TargetMode="External"/><Relationship Id="rId68" Type="http://schemas.openxmlformats.org/officeDocument/2006/relationships/hyperlink" Target="http://en.wikipedia.org/wiki/Barbexaclone" TargetMode="External"/><Relationship Id="rId89" Type="http://schemas.openxmlformats.org/officeDocument/2006/relationships/hyperlink" Target="http://en.wikipedia.org/wiki/Clonazepam" TargetMode="External"/><Relationship Id="rId112" Type="http://schemas.openxmlformats.org/officeDocument/2006/relationships/hyperlink" Target="http://en.wikipedia.org/wiki/Monosaccharide" TargetMode="External"/><Relationship Id="rId133" Type="http://schemas.openxmlformats.org/officeDocument/2006/relationships/hyperlink" Target="http://en.wikipedia.org/wiki/Acetazolamide" TargetMode="External"/><Relationship Id="rId154" Type="http://schemas.openxmlformats.org/officeDocument/2006/relationships/hyperlink" Target="http://en.wikipedia.org/wiki/Special:MovePage/Oxcarbazepine" TargetMode="External"/><Relationship Id="rId175" Type="http://schemas.openxmlformats.org/officeDocument/2006/relationships/hyperlink" Target="http://en.wikipedia.org/w/index.php?title=Oxcarbazepine&amp;printable=yes" TargetMode="External"/><Relationship Id="rId16" Type="http://schemas.openxmlformats.org/officeDocument/2006/relationships/hyperlink" Target="http://en.wikipedia.org/wiki/Carbon" TargetMode="External"/><Relationship Id="rId37" Type="http://schemas.openxmlformats.org/officeDocument/2006/relationships/hyperlink" Target="http://en.wikipedia.org/wiki/Mood_stabilizer" TargetMode="External"/><Relationship Id="rId58" Type="http://schemas.openxmlformats.org/officeDocument/2006/relationships/hyperlink" Target="http://www.pharma.us.novartis.com/product/pi/pdf/trileptal.pdf" TargetMode="External"/><Relationship Id="rId79" Type="http://schemas.openxmlformats.org/officeDocument/2006/relationships/hyperlink" Target="http://en.wikipedia.org/wiki/Oxazolidinedione" TargetMode="External"/><Relationship Id="rId102" Type="http://schemas.openxmlformats.org/officeDocument/2006/relationships/hyperlink" Target="http://en.wikipedia.org/wiki/Carboxylic_acid" TargetMode="External"/><Relationship Id="rId123" Type="http://schemas.openxmlformats.org/officeDocument/2006/relationships/hyperlink" Target="http://en.wikipedia.org/wiki/Carbamate" TargetMode="External"/><Relationship Id="rId144" Type="http://schemas.openxmlformats.org/officeDocument/2006/relationships/hyperlink" Target="http://en.wikipedia.org/wiki/Oxcarbazepine" TargetMode="External"/><Relationship Id="rId90" Type="http://schemas.openxmlformats.org/officeDocument/2006/relationships/hyperlink" Target="http://en.wikipedia.org/wiki/Clorazepate" TargetMode="External"/><Relationship Id="rId165" Type="http://schemas.openxmlformats.org/officeDocument/2006/relationships/hyperlink" Target="http://en.wikipedia.org/wiki/Wikipedia:About" TargetMode="External"/><Relationship Id="rId186" Type="http://schemas.openxmlformats.org/officeDocument/2006/relationships/hyperlink" Target="http://en.wikipedia.org/wiki/Non-profit_organization" TargetMode="External"/><Relationship Id="rId27" Type="http://schemas.openxmlformats.org/officeDocument/2006/relationships/hyperlink" Target="http://en.wikipedia.org/wiki/Biological_half-life" TargetMode="External"/><Relationship Id="rId48" Type="http://schemas.openxmlformats.org/officeDocument/2006/relationships/hyperlink" Target="http://en.wikipedia.org/w/index.php?title=Oxcarbazepine&amp;action=edit&amp;section=2" TargetMode="External"/><Relationship Id="rId69" Type="http://schemas.openxmlformats.org/officeDocument/2006/relationships/hyperlink" Target="http://en.wikipedia.org/wiki/Metharbital" TargetMode="External"/><Relationship Id="rId113" Type="http://schemas.openxmlformats.org/officeDocument/2006/relationships/hyperlink" Target="http://en.wikipedia.org/wiki/Topiramate" TargetMode="External"/><Relationship Id="rId134" Type="http://schemas.openxmlformats.org/officeDocument/2006/relationships/hyperlink" Target="http://en.wikipedia.org/wiki/Ethoxzolamide" TargetMode="External"/><Relationship Id="rId80" Type="http://schemas.openxmlformats.org/officeDocument/2006/relationships/hyperlink" Target="http://en.wikipedia.org/wiki/Ethadione" TargetMode="External"/><Relationship Id="rId155" Type="http://schemas.openxmlformats.org/officeDocument/2006/relationships/hyperlink" Target="http://en.wikipedia.org/w/index.php?title=Oxcarbazepine&amp;action=watch" TargetMode="External"/><Relationship Id="rId176" Type="http://schemas.openxmlformats.org/officeDocument/2006/relationships/hyperlink" Target="http://en.wikipedia.org/w/index.php?title=Oxcarbazepine&amp;oldid=191216443" TargetMode="External"/><Relationship Id="rId17" Type="http://schemas.openxmlformats.org/officeDocument/2006/relationships/hyperlink" Target="http://en.wikipedia.org/wiki/Hydrogen" TargetMode="External"/><Relationship Id="rId38" Type="http://schemas.openxmlformats.org/officeDocument/2006/relationships/hyperlink" Target="http://en.wikipedia.org/wiki/Epilepsy" TargetMode="External"/><Relationship Id="rId59" Type="http://schemas.openxmlformats.org/officeDocument/2006/relationships/hyperlink" Target="http://en.wikipedia.org/w/index.php?title=Oxcarbazepine&amp;action=edit&amp;section=7" TargetMode="External"/><Relationship Id="rId103" Type="http://schemas.openxmlformats.org/officeDocument/2006/relationships/hyperlink" Target="http://en.wikipedia.org/wiki/Valproic_acid" TargetMode="External"/><Relationship Id="rId124" Type="http://schemas.openxmlformats.org/officeDocument/2006/relationships/hyperlink" Target="http://en.wikipedia.org/wiki/Emylcamate" TargetMode="External"/><Relationship Id="rId70" Type="http://schemas.openxmlformats.org/officeDocument/2006/relationships/hyperlink" Target="http://en.wikipedia.org/wiki/Methylphenobarbital" TargetMode="External"/><Relationship Id="rId91" Type="http://schemas.openxmlformats.org/officeDocument/2006/relationships/hyperlink" Target="http://en.wikipedia.org/wiki/Diazepam" TargetMode="External"/><Relationship Id="rId145" Type="http://schemas.openxmlformats.org/officeDocument/2006/relationships/hyperlink" Target="http://en.wikipedia.org/wiki/Special:Categories" TargetMode="External"/><Relationship Id="rId166" Type="http://schemas.openxmlformats.org/officeDocument/2006/relationships/hyperlink" Target="http://en.wikipedia.org/wiki/Wikipedia:Community_Portal" TargetMode="External"/><Relationship Id="rId187" Type="http://schemas.openxmlformats.org/officeDocument/2006/relationships/hyperlink" Target="http://en.wikipedia.org/wiki/Charitable_organization" TargetMode="External"/><Relationship Id="rId1" Type="http://schemas.openxmlformats.org/officeDocument/2006/relationships/notesMaster" Target="../notesMasters/notesMaster1.xml"/><Relationship Id="rId28" Type="http://schemas.openxmlformats.org/officeDocument/2006/relationships/hyperlink" Target="http://en.wikipedia.org/wiki/Excretion" TargetMode="External"/><Relationship Id="rId49" Type="http://schemas.openxmlformats.org/officeDocument/2006/relationships/hyperlink" Target="http://en.wikipedia.org/wiki/Wikipedia:Citation_needed" TargetMode="External"/><Relationship Id="rId114" Type="http://schemas.openxmlformats.org/officeDocument/2006/relationships/hyperlink" Target="http://en.wikipedia.org/wiki/Aromatic" TargetMode="External"/><Relationship Id="rId60" Type="http://schemas.openxmlformats.org/officeDocument/2006/relationships/hyperlink" Target="http://www.rxlist.com/cgi/generic3/oxcarbazepine.htm" TargetMode="External"/><Relationship Id="rId81" Type="http://schemas.openxmlformats.org/officeDocument/2006/relationships/hyperlink" Target="http://en.wikipedia.org/wiki/Paramethadione" TargetMode="External"/><Relationship Id="rId135" Type="http://schemas.openxmlformats.org/officeDocument/2006/relationships/hyperlink" Target="http://en.wikipedia.org/wiki/Sultiame" TargetMode="External"/><Relationship Id="rId156" Type="http://schemas.openxmlformats.org/officeDocument/2006/relationships/hyperlink" Target="http://en.wikipedia.org/wiki/Special:Preferences" TargetMode="External"/><Relationship Id="rId177" Type="http://schemas.openxmlformats.org/officeDocument/2006/relationships/hyperlink" Target="http://en.wikipedia.org/w/index.php?title=Special:Cite&amp;page=Oxcarbazepine&amp;id=191216443"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8" Type="http://schemas.openxmlformats.org/officeDocument/2006/relationships/hyperlink" Target="http://www.ncbi.nlm.nih.gov/sites/entrez?Db=pubmed&amp;Cmd=Search&amp;Term=%22Lindenmayer%20JP%22%5bAuthor%5d&amp;itool=EntrezSystem2.PEntrez.Pubmed.Pubmed_ResultsPanel.Pubmed_DiscoveryPanel.Pubmed_RVAbstractPlus" TargetMode="External"/><Relationship Id="rId13" Type="http://schemas.openxmlformats.org/officeDocument/2006/relationships/hyperlink" Target="http://www.ncbi.nlm.nih.gov/sites/entrez?Db=pubmed&amp;Cmd=Search&amp;Term=%22Lieberman%20JA%22%5bAuthor%5d&amp;itool=EntrezSystem2.PEntrez.Pubmed.Pubmed_ResultsPanel.Pubmed_DiscoveryPanel.Pubmed_RVAbstractPlus" TargetMode="External"/><Relationship Id="rId18" Type="http://schemas.openxmlformats.org/officeDocument/2006/relationships/hyperlink" Target="http://www.ncbi.nlm.nih.gov/sites/entrez?Db=pubmed&amp;Cmd=Search&amp;Term=%22Kahn%20R%22%5bAuthor%5d&amp;itool=EntrezSystem2.PEntrez.Pubmed.Pubmed_ResultsPanel.Pubmed_DiscoveryPanel.Pubmed_RVAbstractPlus" TargetMode="External"/><Relationship Id="rId26" Type="http://schemas.openxmlformats.org/officeDocument/2006/relationships/hyperlink" Target="http://www.ncbi.nlm.nih.gov/sites/entrez?Db=pubmed&amp;Cmd=Search&amp;Term=%22Nasrallah%20HA%22%5bAuthor%5d&amp;itool=EntrezSystem2.PEntrez.Pubmed.Pubmed_ResultsPanel.Pubmed_DiscoveryPanel.Pubmed_RVAbstractPlus" TargetMode="External"/><Relationship Id="rId3" Type="http://schemas.openxmlformats.org/officeDocument/2006/relationships/hyperlink" Target="http://www.ncbi.nlm.nih.gov/sites/entrez?Db=pubmed&amp;Cmd=Search&amp;Term=%22Krakowski%20MI%22%5bAuthor%5d&amp;itool=EntrezSystem2.PEntrez.Pubmed.Pubmed_ResultsPanel.Pubmed_DiscoveryPanel.Pubmed_RVAbstractPlus" TargetMode="External"/><Relationship Id="rId21" Type="http://schemas.openxmlformats.org/officeDocument/2006/relationships/hyperlink" Target="http://www.ncbi.nlm.nih.gov/sites/entrez?Db=pubmed&amp;Cmd=Search&amp;Term=%22Sharma%20T%22%5bAuthor%5d&amp;itool=EntrezSystem2.PEntrez.Pubmed.Pubmed_ResultsPanel.Pubmed_DiscoveryPanel.Pubmed_RVAbstractPlus" TargetMode="External"/><Relationship Id="rId7" Type="http://schemas.openxmlformats.org/officeDocument/2006/relationships/hyperlink" Target="http://www.ncbi.nlm.nih.gov/sites/entrez?Db=pubmed&amp;Cmd=Search&amp;Term=%22Cooper%20TB%22%5bAuthor%5d&amp;itool=EntrezSystem2.PEntrez.Pubmed.Pubmed_ResultsPanel.Pubmed_DiscoveryPanel.Pubmed_RVAbstractPlus" TargetMode="External"/><Relationship Id="rId12" Type="http://schemas.openxmlformats.org/officeDocument/2006/relationships/hyperlink" Target="http://www.ncbi.nlm.nih.gov/sites/entrez?Db=pubmed&amp;Cmd=Search&amp;Term=%22Parker%20B%22%5bAuthor%5d&amp;itool=EntrezSystem2.PEntrez.Pubmed.Pubmed_ResultsPanel.Pubmed_DiscoveryPanel.Pubmed_RVAbstractPlus" TargetMode="External"/><Relationship Id="rId17" Type="http://schemas.openxmlformats.org/officeDocument/2006/relationships/hyperlink" Target="http://www.ncbi.nlm.nih.gov/sites/entrez?Db=pubmed&amp;Cmd=Search&amp;Term=%22Gur%20RE%22%5bAuthor%5d&amp;itool=EntrezSystem2.PEntrez.Pubmed.Pubmed_ResultsPanel.Pubmed_DiscoveryPanel.Pubmed_RVAbstractPlus" TargetMode="External"/><Relationship Id="rId25" Type="http://schemas.openxmlformats.org/officeDocument/2006/relationships/hyperlink" Target="http://www.ncbi.nlm.nih.gov/sites/entrez?Db=pubmed&amp;Cmd=Search&amp;Term=%22HGDH%20Study%20Group%22%5bCorporate%20Author%5d&amp;itool=EntrezSystem2.PEntrez.Pubmed.Pubmed_ResultsPanel.Pubmed_DiscoveryPanel.Pubmed_RVAbstractPlus" TargetMode="External"/><Relationship Id="rId2" Type="http://schemas.openxmlformats.org/officeDocument/2006/relationships/slide" Target="../slides/slide60.xml"/><Relationship Id="rId16" Type="http://schemas.openxmlformats.org/officeDocument/2006/relationships/hyperlink" Target="http://www.ncbi.nlm.nih.gov/sites/entrez?Db=pubmed&amp;Cmd=Search&amp;Term=%22Green%20AI%22%5bAuthor%5d&amp;itool=EntrezSystem2.PEntrez.Pubmed.Pubmed_ResultsPanel.Pubmed_DiscoveryPanel.Pubmed_RVAbstractPlus" TargetMode="External"/><Relationship Id="rId20" Type="http://schemas.openxmlformats.org/officeDocument/2006/relationships/hyperlink" Target="http://www.ncbi.nlm.nih.gov/sites/entrez?Db=pubmed&amp;Cmd=Search&amp;Term=%22Perkins%20D%22%5bAuthor%5d&amp;itool=EntrezSystem2.PEntrez.Pubmed.Pubmed_ResultsPanel.Pubmed_DiscoveryPanel.Pubmed_RVAbstractPlus" TargetMode="External"/><Relationship Id="rId29" Type="http://schemas.openxmlformats.org/officeDocument/2006/relationships/hyperlink" Target="http://www.ncbi.nlm.nih.gov/sites/entrez?Db=pubmed&amp;Cmd=Search&amp;Term=%22Boshes%20RA%22%5bAuthor%5d&amp;itool=EntrezSystem2.PEntrez.Pubmed.Pubmed_ResultsPanel.Pubmed_DiscoveryPanel.Pubmed_RVAbstractPlus" TargetMode="External"/><Relationship Id="rId1" Type="http://schemas.openxmlformats.org/officeDocument/2006/relationships/notesMaster" Target="../notesMasters/notesMaster1.xml"/><Relationship Id="rId6" Type="http://schemas.openxmlformats.org/officeDocument/2006/relationships/hyperlink" Target="http://www.ncbi.nlm.nih.gov/sites/entrez?Db=pubmed&amp;Cmd=Search&amp;Term=%22Bark%20N%22%5bAuthor%5d&amp;itool=EntrezSystem2.PEntrez.Pubmed.Pubmed_ResultsPanel.Pubmed_DiscoveryPanel.Pubmed_RVAbstractPlus" TargetMode="External"/><Relationship Id="rId11" Type="http://schemas.openxmlformats.org/officeDocument/2006/relationships/hyperlink" Target="http://www.ncbi.nlm.nih.gov/sites/entrez?Db=pubmed&amp;Cmd=Search&amp;Term=%22Abad%20MT%22%5bAuthor%5d&amp;itool=EntrezSystem2.PEntrez.Pubmed.Pubmed_ResultsPanel.Pubmed_DiscoveryPanel.Pubmed_RVAbstractPlus" TargetMode="External"/><Relationship Id="rId24" Type="http://schemas.openxmlformats.org/officeDocument/2006/relationships/hyperlink" Target="http://www.ncbi.nlm.nih.gov/sites/entrez?Db=pubmed&amp;Cmd=Search&amp;Term=%22Hamer%20RM%22%5bAuthor%5d&amp;itool=EntrezSystem2.PEntrez.Pubmed.Pubmed_ResultsPanel.Pubmed_DiscoveryPanel.Pubmed_RVAbstractPlus" TargetMode="External"/><Relationship Id="rId5" Type="http://schemas.openxmlformats.org/officeDocument/2006/relationships/hyperlink" Target="http://www.ncbi.nlm.nih.gov/sites/entrez?Db=pubmed&amp;Cmd=Search&amp;Term=%22Citrome%20L%22%5bAuthor%5d&amp;itool=EntrezSystem2.PEntrez.Pubmed.Pubmed_ResultsPanel.Pubmed_DiscoveryPanel.Pubmed_RVAbstractPlus" TargetMode="External"/><Relationship Id="rId15" Type="http://schemas.openxmlformats.org/officeDocument/2006/relationships/hyperlink" Target="http://www.ncbi.nlm.nih.gov/sites/entrez?Db=pubmed&amp;Cmd=Search&amp;Term=%22Tohen%20M%22%5bAuthor%5d&amp;itool=EntrezSystem2.PEntrez.Pubmed.Pubmed_ResultsPanel.Pubmed_DiscoveryPanel.Pubmed_RVAbstractPlus" TargetMode="External"/><Relationship Id="rId23" Type="http://schemas.openxmlformats.org/officeDocument/2006/relationships/hyperlink" Target="http://www.ncbi.nlm.nih.gov/sites/entrez?Db=pubmed&amp;Cmd=Search&amp;Term=%22Wei%20H%22%5bAuthor%5d&amp;itool=EntrezSystem2.PEntrez.Pubmed.Pubmed_ResultsPanel.Pubmed_DiscoveryPanel.Pubmed_RVAbstractPlus" TargetMode="External"/><Relationship Id="rId28" Type="http://schemas.openxmlformats.org/officeDocument/2006/relationships/hyperlink" Target="http://www.ncbi.nlm.nih.gov/sites/entrez?Db=pubmed&amp;Cmd=Search&amp;Term=%22Manschreck%20TC%22%5bAuthor%5d&amp;itool=EntrezSystem2.PEntrez.Pubmed.Pubmed_ResultsPanel.Pubmed_DiscoveryPanel.Pubmed_RVAbstractPlus" TargetMode="External"/><Relationship Id="rId10" Type="http://schemas.openxmlformats.org/officeDocument/2006/relationships/hyperlink" Target="http://www.ncbi.nlm.nih.gov/sites/entrez?Db=pubmed&amp;Cmd=Search&amp;Term=%22Iskander%20A%22%5bAuthor%5d&amp;itool=EntrezSystem2.PEntrez.Pubmed.Pubmed_ResultsPanel.Pubmed_DiscoveryPanel.Pubmed_RVAbstractPlus" TargetMode="External"/><Relationship Id="rId19" Type="http://schemas.openxmlformats.org/officeDocument/2006/relationships/hyperlink" Target="http://www.ncbi.nlm.nih.gov/sites/entrez?Db=pubmed&amp;Cmd=Search&amp;Term=%22McEvoy%20J%22%5bAuthor%5d&amp;itool=EntrezSystem2.PEntrez.Pubmed.Pubmed_ResultsPanel.Pubmed_DiscoveryPanel.Pubmed_RVAbstractPlus" TargetMode="External"/><Relationship Id="rId4" Type="http://schemas.openxmlformats.org/officeDocument/2006/relationships/hyperlink" Target="http://www.ncbi.nlm.nih.gov/sites/entrez?Db=pubmed&amp;Cmd=Search&amp;Term=%22Czobor%20P%22%5bAuthor%5d&amp;itool=EntrezSystem2.PEntrez.Pubmed.Pubmed_ResultsPanel.Pubmed_DiscoveryPanel.Pubmed_RVAbstractPlus" TargetMode="External"/><Relationship Id="rId9" Type="http://schemas.openxmlformats.org/officeDocument/2006/relationships/hyperlink" Target="http://www.ncbi.nlm.nih.gov/sites/entrez?Db=pubmed&amp;Cmd=Search&amp;Term=%22Khan%20A%22%5bAuthor%5d&amp;itool=EntrezSystem2.PEntrez.Pubmed.Pubmed_ResultsPanel.Pubmed_DiscoveryPanel.Pubmed_RVAbstractPlus" TargetMode="External"/><Relationship Id="rId14" Type="http://schemas.openxmlformats.org/officeDocument/2006/relationships/hyperlink" Target="http://www.ncbi.nlm.nih.gov/sites/entrez?Db=pubmed&amp;Cmd=Search&amp;Term=%22Tollefson%20G%22%5bAuthor%5d&amp;itool=EntrezSystem2.PEntrez.Pubmed.Pubmed_ResultsPanel.Pubmed_DiscoveryPanel.Pubmed_RVAbstractPlus" TargetMode="External"/><Relationship Id="rId22" Type="http://schemas.openxmlformats.org/officeDocument/2006/relationships/hyperlink" Target="http://www.ncbi.nlm.nih.gov/sites/entrez?Db=pubmed&amp;Cmd=Search&amp;Term=%22Zipursky%20R%22%5bAuthor%5d&amp;itool=EntrezSystem2.PEntrez.Pubmed.Pubmed_ResultsPanel.Pubmed_DiscoveryPanel.Pubmed_RVAbstractPlus" TargetMode="External"/><Relationship Id="rId27" Type="http://schemas.openxmlformats.org/officeDocument/2006/relationships/hyperlink" Target="http://www.ncbi.nlm.nih.gov/entrez/utils/fref.fcgi?PrId=3079&amp;itool=AbstractPlus-def&amp;uid=17924259&amp;db=pubmed&amp;url=http://www.informaworld.com/openurl?genre=article&amp;doi=10.1080/10673220701679838&amp;magic=pubmed||1B69BA326FFE69C3F0A8F227DF8201D0" TargetMode="External"/></Relationships>
</file>

<file path=ppt/notesSlides/_rels/notesSlide17.xml.rels><?xml version="1.0" encoding="UTF-8" standalone="yes"?>
<Relationships xmlns="http://schemas.openxmlformats.org/package/2006/relationships"><Relationship Id="rId26" Type="http://schemas.openxmlformats.org/officeDocument/2006/relationships/hyperlink" Target="http://en.wikipedia.org/wiki/Lithium_chloride" TargetMode="External"/><Relationship Id="rId117" Type="http://schemas.openxmlformats.org/officeDocument/2006/relationships/hyperlink" Target="http://en.wikipedia.org/wiki/January_8" TargetMode="External"/><Relationship Id="rId21" Type="http://schemas.openxmlformats.org/officeDocument/2006/relationships/hyperlink" Target="http://en.wikipedia.org/wiki/Hypercalcemia" TargetMode="External"/><Relationship Id="rId42" Type="http://schemas.openxmlformats.org/officeDocument/2006/relationships/hyperlink" Target="http://en.wikipedia.org/wiki/Aluminium" TargetMode="External"/><Relationship Id="rId47" Type="http://schemas.openxmlformats.org/officeDocument/2006/relationships/hyperlink" Target="http://en.wikipedia.org/wiki/Al-Li" TargetMode="External"/><Relationship Id="rId63" Type="http://schemas.openxmlformats.org/officeDocument/2006/relationships/hyperlink" Target="http://en.wikipedia.org/wiki/Nuclear_weapons" TargetMode="External"/><Relationship Id="rId68" Type="http://schemas.openxmlformats.org/officeDocument/2006/relationships/hyperlink" Target="http://en.wikipedia.org/wiki/Lithium_perchlorate" TargetMode="External"/><Relationship Id="rId84" Type="http://schemas.openxmlformats.org/officeDocument/2006/relationships/hyperlink" Target="http://en.wikipedia.org/wiki/World_War_II" TargetMode="External"/><Relationship Id="rId89" Type="http://schemas.openxmlformats.org/officeDocument/2006/relationships/hyperlink" Target="http://en.wikipedia.org/wiki/US_dollar" TargetMode="External"/><Relationship Id="rId112" Type="http://schemas.openxmlformats.org/officeDocument/2006/relationships/hyperlink" Target="http://www.echeat.com/essay.php?t=29195" TargetMode="External"/><Relationship Id="rId16" Type="http://schemas.openxmlformats.org/officeDocument/2006/relationships/hyperlink" Target="http://en.wikipedia.org/wiki/Vitamin_B" TargetMode="External"/><Relationship Id="rId107" Type="http://schemas.openxmlformats.org/officeDocument/2006/relationships/hyperlink" Target="http://www.webelements.com/webelements/elements/text/Li/hist.html" TargetMode="External"/><Relationship Id="rId11" Type="http://schemas.openxmlformats.org/officeDocument/2006/relationships/hyperlink" Target="http://en.wikipedia.org/wiki/Depression_(mood)" TargetMode="External"/><Relationship Id="rId32" Type="http://schemas.openxmlformats.org/officeDocument/2006/relationships/hyperlink" Target="http://en.wikipedia.org/wiki/Alloy" TargetMode="External"/><Relationship Id="rId37" Type="http://schemas.openxmlformats.org/officeDocument/2006/relationships/hyperlink" Target="http://en.wikipedia.org/wiki/Ceramic" TargetMode="External"/><Relationship Id="rId53" Type="http://schemas.openxmlformats.org/officeDocument/2006/relationships/hyperlink" Target="http://en.wikipedia.org/wiki/Mobile_phone" TargetMode="External"/><Relationship Id="rId58" Type="http://schemas.openxmlformats.org/officeDocument/2006/relationships/hyperlink" Target="http://en.wikipedia.org/wiki/Nuclear_weapon" TargetMode="External"/><Relationship Id="rId74" Type="http://schemas.openxmlformats.org/officeDocument/2006/relationships/hyperlink" Target="http://en.wikipedia.org/wiki/Beryllium" TargetMode="External"/><Relationship Id="rId79" Type="http://schemas.openxmlformats.org/officeDocument/2006/relationships/hyperlink" Target="http://en.wikipedia.org/wiki/Submarine" TargetMode="External"/><Relationship Id="rId102" Type="http://schemas.openxmlformats.org/officeDocument/2006/relationships/hyperlink" Target="http://en.wikipedia.org/wiki/Birch_reduction" TargetMode="External"/><Relationship Id="rId5" Type="http://schemas.openxmlformats.org/officeDocument/2006/relationships/hyperlink" Target="http://en.wikipedia.org/wiki/Gout" TargetMode="External"/><Relationship Id="rId90" Type="http://schemas.openxmlformats.org/officeDocument/2006/relationships/hyperlink" Target="http://en.wikipedia.org/wiki/Pound_(mass)" TargetMode="External"/><Relationship Id="rId95" Type="http://schemas.openxmlformats.org/officeDocument/2006/relationships/hyperlink" Target="http://en.wikipedia.org/wiki/Nevada" TargetMode="External"/><Relationship Id="rId22" Type="http://schemas.openxmlformats.org/officeDocument/2006/relationships/hyperlink" Target="http://en.wikipedia.org/wiki/Hypertension" TargetMode="External"/><Relationship Id="rId27" Type="http://schemas.openxmlformats.org/officeDocument/2006/relationships/hyperlink" Target="http://en.wikipedia.org/wiki/Lithium_bromide" TargetMode="External"/><Relationship Id="rId43" Type="http://schemas.openxmlformats.org/officeDocument/2006/relationships/hyperlink" Target="http://en.wikipedia.org/wiki/Cadmium" TargetMode="External"/><Relationship Id="rId48" Type="http://schemas.openxmlformats.org/officeDocument/2006/relationships/hyperlink" Target="http://en.wikipedia.org/wiki/Aerospace" TargetMode="External"/><Relationship Id="rId64" Type="http://schemas.openxmlformats.org/officeDocument/2006/relationships/hyperlink" Target="http://en.wikipedia.org/wiki/Hydride" TargetMode="External"/><Relationship Id="rId69" Type="http://schemas.openxmlformats.org/officeDocument/2006/relationships/hyperlink" Target="http://en.wikipedia.org/wiki/Oxygen_candle" TargetMode="External"/><Relationship Id="rId113" Type="http://schemas.openxmlformats.org/officeDocument/2006/relationships/hyperlink" Target="http://en.wikipedia.org/wiki/Digital_object_identifier" TargetMode="External"/><Relationship Id="rId118" Type="http://schemas.openxmlformats.org/officeDocument/2006/relationships/hyperlink" Target="http://en.wikipedia.org/wiki/August_19" TargetMode="External"/><Relationship Id="rId80" Type="http://schemas.openxmlformats.org/officeDocument/2006/relationships/hyperlink" Target="http://en.wikipedia.org/wiki/Reducing_agent" TargetMode="External"/><Relationship Id="rId85" Type="http://schemas.openxmlformats.org/officeDocument/2006/relationships/hyperlink" Target="http://en.wikipedia.org/wiki/Mineral_springs" TargetMode="External"/><Relationship Id="rId12" Type="http://schemas.openxmlformats.org/officeDocument/2006/relationships/hyperlink" Target="http://en.wikipedia.org/wiki/Antidepressant" TargetMode="External"/><Relationship Id="rId17" Type="http://schemas.openxmlformats.org/officeDocument/2006/relationships/hyperlink" Target="http://en.wikipedia.org/wiki/Wikipedia:Citation_needed" TargetMode="External"/><Relationship Id="rId33" Type="http://schemas.openxmlformats.org/officeDocument/2006/relationships/hyperlink" Target="http://en.wikipedia.org/wiki/Organic_compound" TargetMode="External"/><Relationship Id="rId38" Type="http://schemas.openxmlformats.org/officeDocument/2006/relationships/hyperlink" Target="http://en.wikipedia.org/wiki/Vitreous_enamel" TargetMode="External"/><Relationship Id="rId59" Type="http://schemas.openxmlformats.org/officeDocument/2006/relationships/hyperlink" Target="http://en.wikipedia.org/wiki/Neutron" TargetMode="External"/><Relationship Id="rId103" Type="http://schemas.openxmlformats.org/officeDocument/2006/relationships/hyperlink" Target="http://en.wikipedia.org/wiki/Short_circuit" TargetMode="External"/><Relationship Id="rId108" Type="http://schemas.openxmlformats.org/officeDocument/2006/relationships/hyperlink" Target="http://en.wikipedia.org/wiki/2007" TargetMode="External"/><Relationship Id="rId54" Type="http://schemas.openxmlformats.org/officeDocument/2006/relationships/hyperlink" Target="http://en.wikipedia.org/wiki/Optical_modulator" TargetMode="External"/><Relationship Id="rId70" Type="http://schemas.openxmlformats.org/officeDocument/2006/relationships/hyperlink" Target="http://en.wikipedia.org/wiki/ITER" TargetMode="External"/><Relationship Id="rId75" Type="http://schemas.openxmlformats.org/officeDocument/2006/relationships/hyperlink" Target="http://en.wikipedia.org/wiki/Nuclear_reaction" TargetMode="External"/><Relationship Id="rId91" Type="http://schemas.openxmlformats.org/officeDocument/2006/relationships/hyperlink" Target="http://en.wikipedia.org/wiki/Kilogram" TargetMode="External"/><Relationship Id="rId96" Type="http://schemas.openxmlformats.org/officeDocument/2006/relationships/hyperlink" Target="http://en.wikipedia.org/w/index.php?title=Lithium&amp;action=edit&amp;section=10" TargetMode="External"/><Relationship Id="rId1" Type="http://schemas.openxmlformats.org/officeDocument/2006/relationships/notesMaster" Target="../notesMasters/notesMaster1.xml"/><Relationship Id="rId6" Type="http://schemas.openxmlformats.org/officeDocument/2006/relationships/hyperlink" Target="http://en.wikipedia.org/wiki/Lithium_carbonate" TargetMode="External"/><Relationship Id="rId23" Type="http://schemas.openxmlformats.org/officeDocument/2006/relationships/hyperlink" Target="http://en.wikipedia.org/wiki/Nephrogenic_diabetes_insipidus" TargetMode="External"/><Relationship Id="rId28" Type="http://schemas.openxmlformats.org/officeDocument/2006/relationships/hyperlink" Target="http://en.wikipedia.org/wiki/Hygroscopic" TargetMode="External"/><Relationship Id="rId49" Type="http://schemas.openxmlformats.org/officeDocument/2006/relationships/hyperlink" Target="http://en.wikipedia.org/wiki/Space_Shuttle_external_tank" TargetMode="External"/><Relationship Id="rId114" Type="http://schemas.openxmlformats.org/officeDocument/2006/relationships/hyperlink" Target="http://dx.doi.org/10.1002/0471238961.1209200811011309.a01.pub2" TargetMode="External"/><Relationship Id="rId119" Type="http://schemas.openxmlformats.org/officeDocument/2006/relationships/hyperlink" Target="http://dx.doi.org/10.1002/prep.200400032" TargetMode="External"/><Relationship Id="rId10" Type="http://schemas.openxmlformats.org/officeDocument/2006/relationships/hyperlink" Target="http://en.wikipedia.org/wiki/Mania" TargetMode="External"/><Relationship Id="rId31" Type="http://schemas.openxmlformats.org/officeDocument/2006/relationships/hyperlink" Target="http://en.wikipedia.org/wiki/Lubricant" TargetMode="External"/><Relationship Id="rId44" Type="http://schemas.openxmlformats.org/officeDocument/2006/relationships/hyperlink" Target="http://en.wikipedia.org/wiki/Copper" TargetMode="External"/><Relationship Id="rId52" Type="http://schemas.openxmlformats.org/officeDocument/2006/relationships/hyperlink" Target="http://en.wikipedia.org/wiki/Lithium_niobate" TargetMode="External"/><Relationship Id="rId60" Type="http://schemas.openxmlformats.org/officeDocument/2006/relationships/hyperlink" Target="http://en.wikipedia.org/wiki/Tritium" TargetMode="External"/><Relationship Id="rId65" Type="http://schemas.openxmlformats.org/officeDocument/2006/relationships/hyperlink" Target="http://en.wikipedia.org/wiki/Rocket_propellant" TargetMode="External"/><Relationship Id="rId73" Type="http://schemas.openxmlformats.org/officeDocument/2006/relationships/hyperlink" Target="http://en.wikipedia.org/wiki/Proton" TargetMode="External"/><Relationship Id="rId78" Type="http://schemas.openxmlformats.org/officeDocument/2006/relationships/hyperlink" Target="http://en.wikipedia.org/wiki/Spacecraft" TargetMode="External"/><Relationship Id="rId81" Type="http://schemas.openxmlformats.org/officeDocument/2006/relationships/hyperlink" Target="http://en.wikipedia.org/wiki/Methamphetamine" TargetMode="External"/><Relationship Id="rId86" Type="http://schemas.openxmlformats.org/officeDocument/2006/relationships/hyperlink" Target="http://en.wikipedia.org/wiki/Electrolysis" TargetMode="External"/><Relationship Id="rId94" Type="http://schemas.openxmlformats.org/officeDocument/2006/relationships/hyperlink" Target="http://en.wikipedia.org/wiki/United_States" TargetMode="External"/><Relationship Id="rId99" Type="http://schemas.openxmlformats.org/officeDocument/2006/relationships/hyperlink" Target="http://en.wikipedia.org/wiki/Wikipedia:Citing_sources" TargetMode="External"/><Relationship Id="rId101" Type="http://schemas.openxmlformats.org/officeDocument/2006/relationships/hyperlink" Target="http://en.wikipedia.org/wiki/Lithium_battery" TargetMode="External"/><Relationship Id="rId4" Type="http://schemas.openxmlformats.org/officeDocument/2006/relationships/hyperlink" Target="http://en.wikipedia.org/wiki/Lithium_pharmacology" TargetMode="External"/><Relationship Id="rId9" Type="http://schemas.openxmlformats.org/officeDocument/2006/relationships/hyperlink" Target="http://en.wikipedia.org/wiki/Bipolar_disorder" TargetMode="External"/><Relationship Id="rId13" Type="http://schemas.openxmlformats.org/officeDocument/2006/relationships/hyperlink" Target="http://en.wikipedia.org/wiki/Migraine" TargetMode="External"/><Relationship Id="rId18" Type="http://schemas.openxmlformats.org/officeDocument/2006/relationships/hyperlink" Target="http://en.wikipedia.org/wiki/Tremor" TargetMode="External"/><Relationship Id="rId39" Type="http://schemas.openxmlformats.org/officeDocument/2006/relationships/hyperlink" Target="http://en.wikipedia.org/wiki/Glass" TargetMode="External"/><Relationship Id="rId109" Type="http://schemas.openxmlformats.org/officeDocument/2006/relationships/hyperlink" Target="http://en.wikipedia.org/wiki/Special:BookSources/9783527306664" TargetMode="External"/><Relationship Id="rId34" Type="http://schemas.openxmlformats.org/officeDocument/2006/relationships/hyperlink" Target="http://en.wikipedia.org/wiki/Flux_(metallurgy)" TargetMode="External"/><Relationship Id="rId50" Type="http://schemas.openxmlformats.org/officeDocument/2006/relationships/hyperlink" Target="http://en.wikipedia.org/wiki/Space_Shuttle" TargetMode="External"/><Relationship Id="rId55" Type="http://schemas.openxmlformats.org/officeDocument/2006/relationships/hyperlink" Target="http://en.wikipedia.org/wiki/Nonlinear_optics" TargetMode="External"/><Relationship Id="rId76" Type="http://schemas.openxmlformats.org/officeDocument/2006/relationships/hyperlink" Target="http://en.wikipedia.org/wiki/1929" TargetMode="External"/><Relationship Id="rId97" Type="http://schemas.openxmlformats.org/officeDocument/2006/relationships/hyperlink" Target="http://en.wikipedia.org/wiki/Pulmonary_edema" TargetMode="External"/><Relationship Id="rId104" Type="http://schemas.openxmlformats.org/officeDocument/2006/relationships/hyperlink" Target="http://en.wikipedia.org/wiki/Explosion" TargetMode="External"/><Relationship Id="rId7" Type="http://schemas.openxmlformats.org/officeDocument/2006/relationships/hyperlink" Target="http://en.wikipedia.org/wiki/Lithium_citrate" TargetMode="External"/><Relationship Id="rId71" Type="http://schemas.openxmlformats.org/officeDocument/2006/relationships/hyperlink" Target="http://en.wikipedia.org/wiki/Alpha_particle" TargetMode="External"/><Relationship Id="rId92" Type="http://schemas.openxmlformats.org/officeDocument/2006/relationships/hyperlink" Target="http://en.wikipedia.org/wiki/Chile" TargetMode="External"/><Relationship Id="rId2" Type="http://schemas.openxmlformats.org/officeDocument/2006/relationships/slide" Target="../slides/slide61.xml"/><Relationship Id="rId29" Type="http://schemas.openxmlformats.org/officeDocument/2006/relationships/hyperlink" Target="http://en.wikipedia.org/wiki/Desiccant" TargetMode="External"/><Relationship Id="rId24" Type="http://schemas.openxmlformats.org/officeDocument/2006/relationships/hyperlink" Target="http://en.wikipedia.org/wiki/Seizure" TargetMode="External"/><Relationship Id="rId40" Type="http://schemas.openxmlformats.org/officeDocument/2006/relationships/hyperlink" Target="http://en.wikipedia.org/wiki/Telescope" TargetMode="External"/><Relationship Id="rId45" Type="http://schemas.openxmlformats.org/officeDocument/2006/relationships/hyperlink" Target="http://en.wikipedia.org/wiki/Manganese" TargetMode="External"/><Relationship Id="rId66" Type="http://schemas.openxmlformats.org/officeDocument/2006/relationships/hyperlink" Target="http://en.wikipedia.org/wiki/Lithium_peroxide" TargetMode="External"/><Relationship Id="rId87" Type="http://schemas.openxmlformats.org/officeDocument/2006/relationships/hyperlink" Target="http://en.wikipedia.org/wiki/Potassium_chloride" TargetMode="External"/><Relationship Id="rId110" Type="http://schemas.openxmlformats.org/officeDocument/2006/relationships/hyperlink" Target="http://www.vanderkrogt.net/elements/elem/li.html" TargetMode="External"/><Relationship Id="rId115" Type="http://schemas.openxmlformats.org/officeDocument/2006/relationships/hyperlink" Target="http://www.moneyweek.com/file/32991/two-ways-to-play-the-lithium-boom.html" TargetMode="External"/><Relationship Id="rId61" Type="http://schemas.openxmlformats.org/officeDocument/2006/relationships/hyperlink" Target="http://en.wikipedia.org/wiki/Castle_Bravo" TargetMode="External"/><Relationship Id="rId82" Type="http://schemas.openxmlformats.org/officeDocument/2006/relationships/hyperlink" Target="http://en.wikipedia.org/wiki/Bose-Einstein_Condensate" TargetMode="External"/><Relationship Id="rId19" Type="http://schemas.openxmlformats.org/officeDocument/2006/relationships/hyperlink" Target="http://en.wikipedia.org/wiki/Ataxia" TargetMode="External"/><Relationship Id="rId14" Type="http://schemas.openxmlformats.org/officeDocument/2006/relationships/hyperlink" Target="http://en.wikipedia.org/wiki/Cluster_headache" TargetMode="External"/><Relationship Id="rId30" Type="http://schemas.openxmlformats.org/officeDocument/2006/relationships/hyperlink" Target="http://en.wikipedia.org/wiki/Stearic_acid" TargetMode="External"/><Relationship Id="rId35" Type="http://schemas.openxmlformats.org/officeDocument/2006/relationships/hyperlink" Target="http://en.wikipedia.org/wiki/Welding" TargetMode="External"/><Relationship Id="rId56" Type="http://schemas.openxmlformats.org/officeDocument/2006/relationships/hyperlink" Target="http://en.wikipedia.org/wiki/Lithium_deuteride" TargetMode="External"/><Relationship Id="rId77" Type="http://schemas.openxmlformats.org/officeDocument/2006/relationships/hyperlink" Target="http://en.wikipedia.org/wiki/Lithium_hydroxide" TargetMode="External"/><Relationship Id="rId100" Type="http://schemas.openxmlformats.org/officeDocument/2006/relationships/hyperlink" Target="http://en.wikipedia.org/w/index.php?title=Lithium&amp;action=edit&amp;section=11" TargetMode="External"/><Relationship Id="rId105" Type="http://schemas.openxmlformats.org/officeDocument/2006/relationships/hyperlink" Target="http://en.wikipedia.org/w/index.php?title=Lithium&amp;action=edit&amp;section=12" TargetMode="External"/><Relationship Id="rId8" Type="http://schemas.openxmlformats.org/officeDocument/2006/relationships/hyperlink" Target="http://en.wikipedia.org/wiki/Lithium_orotate" TargetMode="External"/><Relationship Id="rId51" Type="http://schemas.openxmlformats.org/officeDocument/2006/relationships/hyperlink" Target="http://en.wikipedia.org/wiki/Orion_(spacecraft)" TargetMode="External"/><Relationship Id="rId72" Type="http://schemas.openxmlformats.org/officeDocument/2006/relationships/hyperlink" Target="http://en.wikipedia.org/wiki/Helium" TargetMode="External"/><Relationship Id="rId93" Type="http://schemas.openxmlformats.org/officeDocument/2006/relationships/hyperlink" Target="http://en.wikipedia.org/wiki/Argentina" TargetMode="External"/><Relationship Id="rId98" Type="http://schemas.openxmlformats.org/officeDocument/2006/relationships/hyperlink" Target="http://en.wikipedia.org/wiki/Naphtha" TargetMode="External"/><Relationship Id="rId3" Type="http://schemas.openxmlformats.org/officeDocument/2006/relationships/hyperlink" Target="http://en.wikipedia.org/w/index.php?title=Lithium&amp;action=edit&amp;section=7" TargetMode="External"/><Relationship Id="rId25" Type="http://schemas.openxmlformats.org/officeDocument/2006/relationships/hyperlink" Target="http://en.wikipedia.org/w/index.php?title=Lithium&amp;action=edit&amp;section=8" TargetMode="External"/><Relationship Id="rId46" Type="http://schemas.openxmlformats.org/officeDocument/2006/relationships/hyperlink" Target="http://en.wikipedia.org/wiki/Aircraft" TargetMode="External"/><Relationship Id="rId67" Type="http://schemas.openxmlformats.org/officeDocument/2006/relationships/hyperlink" Target="http://en.wikipedia.org/wiki/Lithium_nitrate" TargetMode="External"/><Relationship Id="rId116" Type="http://schemas.openxmlformats.org/officeDocument/2006/relationships/hyperlink" Target="http://en.wikipedia.org/wiki/MoneyWeek" TargetMode="External"/><Relationship Id="rId20" Type="http://schemas.openxmlformats.org/officeDocument/2006/relationships/hyperlink" Target="http://en.wikipedia.org/wiki/Hyperparathyroidism" TargetMode="External"/><Relationship Id="rId41" Type="http://schemas.openxmlformats.org/officeDocument/2006/relationships/hyperlink" Target="http://en.wikipedia.org/wiki/Mt._Palomar" TargetMode="External"/><Relationship Id="rId62" Type="http://schemas.openxmlformats.org/officeDocument/2006/relationships/hyperlink" Target="http://en.wikipedia.org/wiki/Deuterium" TargetMode="External"/><Relationship Id="rId83" Type="http://schemas.openxmlformats.org/officeDocument/2006/relationships/hyperlink" Target="http://en.wikipedia.org/w/index.php?title=Lithium&amp;action=edit&amp;section=9" TargetMode="External"/><Relationship Id="rId88" Type="http://schemas.openxmlformats.org/officeDocument/2006/relationships/hyperlink" Target="http://en.wikipedia.org/wiki/1998" TargetMode="External"/><Relationship Id="rId111" Type="http://schemas.openxmlformats.org/officeDocument/2006/relationships/hyperlink" Target="http://www.diracdelta.co.uk/science/source/t/i/timeline/source.html" TargetMode="External"/><Relationship Id="rId15" Type="http://schemas.openxmlformats.org/officeDocument/2006/relationships/hyperlink" Target="http://en.wikipedia.org/wiki/Vitamin_D" TargetMode="External"/><Relationship Id="rId36" Type="http://schemas.openxmlformats.org/officeDocument/2006/relationships/hyperlink" Target="http://en.wikipedia.org/wiki/Soldering" TargetMode="External"/><Relationship Id="rId57" Type="http://schemas.openxmlformats.org/officeDocument/2006/relationships/hyperlink" Target="http://en.wikipedia.org/wiki/Nuclear_fusion" TargetMode="External"/><Relationship Id="rId106" Type="http://schemas.openxmlformats.org/officeDocument/2006/relationships/hyperlink" Target="http://en.wikipedia.org/wiki/Special:BookSources/0313334382"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8" Type="http://schemas.openxmlformats.org/officeDocument/2006/relationships/hyperlink" Target="http://en.wikipedia.org/wiki/Autoreceptor" TargetMode="External"/><Relationship Id="rId13" Type="http://schemas.openxmlformats.org/officeDocument/2006/relationships/hyperlink" Target="http://en.wikipedia.org/wiki/Agonist" TargetMode="External"/><Relationship Id="rId3" Type="http://schemas.openxmlformats.org/officeDocument/2006/relationships/hyperlink" Target="http://en.wikipedia.org/wiki/G_protein" TargetMode="External"/><Relationship Id="rId7" Type="http://schemas.openxmlformats.org/officeDocument/2006/relationships/hyperlink" Target="http://www.genenames.org/data/hgnc_data.php?match=DRD2" TargetMode="External"/><Relationship Id="rId12" Type="http://schemas.openxmlformats.org/officeDocument/2006/relationships/hyperlink" Target="http://en.wikipedia.org/wiki/Neurotransmitter" TargetMode="External"/><Relationship Id="rId2" Type="http://schemas.openxmlformats.org/officeDocument/2006/relationships/slide" Target="../slides/slide45.xml"/><Relationship Id="rId1" Type="http://schemas.openxmlformats.org/officeDocument/2006/relationships/notesMaster" Target="../notesMasters/notesMaster1.xml"/><Relationship Id="rId6" Type="http://schemas.openxmlformats.org/officeDocument/2006/relationships/hyperlink" Target="http://en.wikipedia.org/wiki/Dopamine_receptor_D2" TargetMode="External"/><Relationship Id="rId11" Type="http://schemas.openxmlformats.org/officeDocument/2006/relationships/hyperlink" Target="http://en.wikipedia.org/wiki/Receptor_antagonist" TargetMode="External"/><Relationship Id="rId5" Type="http://schemas.openxmlformats.org/officeDocument/2006/relationships/hyperlink" Target="http://en.wikipedia.org/wiki/Phosphodiesterase" TargetMode="External"/><Relationship Id="rId10" Type="http://schemas.openxmlformats.org/officeDocument/2006/relationships/hyperlink" Target="http://en.wikipedia.org/wiki/Synaptic_cleft" TargetMode="External"/><Relationship Id="rId4" Type="http://schemas.openxmlformats.org/officeDocument/2006/relationships/hyperlink" Target="http://en.wikipedia.org/wiki/Gi_alpha_subunit" TargetMode="External"/><Relationship Id="rId9" Type="http://schemas.openxmlformats.org/officeDocument/2006/relationships/hyperlink" Target="http://en.wikipedia.org/wiki/Dopamine"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Milton Dusky was alleged to have, along with two teenage boys, abducted a 15 year old girl and drove her across state lines.  The two boys raped her and Dusky attempted to rape her.  Dusky’ attorney had concerns for his competency and he was hospitalized at a federal medical center.</a:t>
            </a:r>
          </a:p>
          <a:p>
            <a:r>
              <a:rPr lang="en-US" dirty="0"/>
              <a:t> </a:t>
            </a:r>
          </a:p>
          <a:p>
            <a:r>
              <a:rPr lang="en-US" dirty="0"/>
              <a:t>A psychiatrist testified at the hearing that Dusky suffered from a “Schizophrenic reaction” marked by visual hallucinations.  The trial court ruled Dusky was competent and the 8</a:t>
            </a:r>
            <a:r>
              <a:rPr lang="en-US" baseline="30000" dirty="0"/>
              <a:t>th</a:t>
            </a:r>
            <a:r>
              <a:rPr lang="en-US" dirty="0"/>
              <a:t> circuit affirmed.  The case was appealed to the US Supreme Court.</a:t>
            </a:r>
          </a:p>
          <a:p>
            <a:endParaRPr lang="en-US" dirty="0"/>
          </a:p>
        </p:txBody>
      </p:sp>
      <p:sp>
        <p:nvSpPr>
          <p:cNvPr id="4" name="Slide Number Placeholder 3"/>
          <p:cNvSpPr>
            <a:spLocks noGrp="1"/>
          </p:cNvSpPr>
          <p:nvPr>
            <p:ph type="sldNum" sz="quarter" idx="10"/>
          </p:nvPr>
        </p:nvSpPr>
        <p:spPr/>
        <p:txBody>
          <a:bodyPr/>
          <a:lstStyle/>
          <a:p>
            <a:fld id="{D63B24C7-E68C-44F3-9678-F984AA97E9EE}" type="slidenum">
              <a:rPr lang="en-US" smtClean="0"/>
              <a:pPr/>
              <a:t>7</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99C5E3-B5A2-4630-8204-671A37568AB0}" type="slidenum">
              <a:rPr lang="en-US"/>
              <a:pPr/>
              <a:t>47</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pPr>
              <a:lnSpc>
                <a:spcPct val="80000"/>
              </a:lnSpc>
            </a:pPr>
            <a:r>
              <a:rPr lang="en-US" sz="800"/>
              <a:t>The drug had been developed by </a:t>
            </a:r>
            <a:r>
              <a:rPr lang="en-US" sz="800">
                <a:hlinkClick r:id="rId3" tooltip="Laboratoires Rhône-Poulenc"/>
              </a:rPr>
              <a:t>Laboratoires Rhône-Poulenc</a:t>
            </a:r>
            <a:r>
              <a:rPr lang="en-US" sz="800"/>
              <a:t> in 1950 but they sold the rights in 1952 to Smith-Kline &amp; French (today's </a:t>
            </a:r>
            <a:r>
              <a:rPr lang="en-US" sz="800">
                <a:hlinkClick r:id="rId4" tooltip="GlaxoSmithKline"/>
              </a:rPr>
              <a:t>GlaxoSmithKline</a:t>
            </a:r>
            <a:r>
              <a:rPr lang="en-US" sz="800"/>
              <a:t>). GlaxoSmithKline has since discontinued the drug and it is now only available as a </a:t>
            </a:r>
            <a:r>
              <a:rPr lang="en-US" sz="800">
                <a:hlinkClick r:id="rId5" tooltip="Generic drug"/>
              </a:rPr>
              <a:t>generic drug</a:t>
            </a:r>
            <a:r>
              <a:rPr lang="en-US" sz="800"/>
              <a:t>. The drug was being sold as an </a:t>
            </a:r>
            <a:r>
              <a:rPr lang="en-US" sz="800">
                <a:hlinkClick r:id="rId6" tooltip="Antiemetic"/>
              </a:rPr>
              <a:t>antiemetic</a:t>
            </a:r>
            <a:r>
              <a:rPr lang="en-US" sz="800"/>
              <a:t> when its other use was noted. Smith-Kline was quick to encourage clinical trials and in 1954 the drug was approved in the US for psychiatric treatment. The effect of this drug in emptying </a:t>
            </a:r>
            <a:r>
              <a:rPr lang="en-US" sz="800">
                <a:hlinkClick r:id="rId7" tooltip="Psychiatric hospitals"/>
              </a:rPr>
              <a:t>psychiatric hospitals</a:t>
            </a:r>
            <a:r>
              <a:rPr lang="en-US" sz="800"/>
              <a:t> has been compared to that of </a:t>
            </a:r>
            <a:r>
              <a:rPr lang="en-US" sz="800">
                <a:hlinkClick r:id="rId8" tooltip="Penicillin"/>
              </a:rPr>
              <a:t>penicillin</a:t>
            </a:r>
            <a:r>
              <a:rPr lang="en-US" sz="800"/>
              <a:t> and infectious diseases.</a:t>
            </a:r>
            <a:r>
              <a:rPr lang="en-US" sz="800">
                <a:hlinkClick r:id="" action="ppaction://noaction"/>
              </a:rPr>
              <a:t>[2]</a:t>
            </a:r>
            <a:r>
              <a:rPr lang="en-US" sz="800"/>
              <a:t> Over 100 million people were treated but the popularity of the drug fell from the late 1960s as the severe </a:t>
            </a:r>
            <a:r>
              <a:rPr lang="en-US" sz="800">
                <a:hlinkClick r:id="rId9" tooltip="Extrapyramidal side effect"/>
              </a:rPr>
              <a:t>extrapyramidal side effects</a:t>
            </a:r>
            <a:r>
              <a:rPr lang="en-US" sz="800"/>
              <a:t> and </a:t>
            </a:r>
            <a:r>
              <a:rPr lang="en-US" sz="800">
                <a:hlinkClick r:id="rId10" tooltip="Tardive dyskinesia"/>
              </a:rPr>
              <a:t>tardive dyskinesia</a:t>
            </a:r>
            <a:r>
              <a:rPr lang="en-US" sz="800"/>
              <a:t> became more of a concern. From chlorpromazine a number of other similar </a:t>
            </a:r>
            <a:r>
              <a:rPr lang="en-US" sz="800">
                <a:hlinkClick r:id="rId11" tooltip="Neuroleptic"/>
              </a:rPr>
              <a:t>neuroleptics</a:t>
            </a:r>
            <a:r>
              <a:rPr lang="en-US" sz="800"/>
              <a:t> were developed (e.g. </a:t>
            </a:r>
            <a:r>
              <a:rPr lang="en-US" sz="800">
                <a:hlinkClick r:id="rId12" tooltip="Triflupromazine"/>
              </a:rPr>
              <a:t>triflupromazine</a:t>
            </a:r>
            <a:r>
              <a:rPr lang="en-US" sz="800"/>
              <a:t>, </a:t>
            </a:r>
            <a:r>
              <a:rPr lang="en-US" sz="800">
                <a:hlinkClick r:id="rId13" tooltip="Trifluoperazine"/>
              </a:rPr>
              <a:t>trifluoperazine</a:t>
            </a:r>
            <a:r>
              <a:rPr lang="en-US" sz="800"/>
              <a:t>).  Antipsychotic properties of chlorpromazine appear to be unrelated to its sedative properties. During long term therapy some tolerance to the sedative effect develops. </a:t>
            </a:r>
          </a:p>
          <a:p>
            <a:pPr>
              <a:lnSpc>
                <a:spcPct val="80000"/>
              </a:lnSpc>
            </a:pPr>
            <a:r>
              <a:rPr lang="en-US" sz="800"/>
              <a:t>Chlorpromazine acts as an </a:t>
            </a:r>
            <a:r>
              <a:rPr lang="en-US" sz="800">
                <a:hlinkClick r:id="rId14" tooltip="Receptor antagonist"/>
              </a:rPr>
              <a:t>antagonist</a:t>
            </a:r>
            <a:r>
              <a:rPr lang="en-US" sz="800"/>
              <a:t> (blocking agent) on different postsynaptic receptors:</a:t>
            </a:r>
          </a:p>
          <a:p>
            <a:pPr>
              <a:lnSpc>
                <a:spcPct val="80000"/>
              </a:lnSpc>
            </a:pPr>
            <a:r>
              <a:rPr lang="en-US" sz="800">
                <a:hlinkClick r:id="rId15" tooltip="Dopamine receptor"/>
              </a:rPr>
              <a:t>dopamine receptors</a:t>
            </a:r>
            <a:r>
              <a:rPr lang="en-US" sz="800"/>
              <a:t> (subtypes D1, D2, D3 and D4), which account for its different antipsychotic properties on productive and unproductive symptoms; </a:t>
            </a:r>
          </a:p>
          <a:p>
            <a:pPr>
              <a:lnSpc>
                <a:spcPct val="80000"/>
              </a:lnSpc>
            </a:pPr>
            <a:r>
              <a:rPr lang="en-US" sz="800">
                <a:hlinkClick r:id="rId16" tooltip="Serotonin receptor"/>
              </a:rPr>
              <a:t>serotonin receptors</a:t>
            </a:r>
            <a:r>
              <a:rPr lang="en-US" sz="800"/>
              <a:t> (5-HT1 and 5-HT2), with anxiolytic, antidepressive and antiaggressive properties as well as an attenuation of </a:t>
            </a:r>
            <a:r>
              <a:rPr lang="en-US" sz="800">
                <a:hlinkClick r:id="rId9" tooltip="Extrapyramidal side effect"/>
              </a:rPr>
              <a:t>extrapypramidal</a:t>
            </a:r>
            <a:r>
              <a:rPr lang="en-US" sz="800"/>
              <a:t> </a:t>
            </a:r>
            <a:r>
              <a:rPr lang="en-US" sz="800">
                <a:hlinkClick r:id="rId17" tooltip="Side effect"/>
              </a:rPr>
              <a:t>side effects</a:t>
            </a:r>
            <a:r>
              <a:rPr lang="en-US" sz="800"/>
              <a:t>, but also leading to weight gain, fall in blood pressure, sedation and ejaculation difficulties), </a:t>
            </a:r>
          </a:p>
          <a:p>
            <a:pPr>
              <a:lnSpc>
                <a:spcPct val="80000"/>
              </a:lnSpc>
            </a:pPr>
            <a:r>
              <a:rPr lang="en-US" sz="800">
                <a:hlinkClick r:id="rId18" tooltip="Histamine receptor"/>
              </a:rPr>
              <a:t>histamine receptors</a:t>
            </a:r>
            <a:r>
              <a:rPr lang="en-US" sz="800"/>
              <a:t> (</a:t>
            </a:r>
            <a:r>
              <a:rPr lang="en-US" sz="800">
                <a:hlinkClick r:id="rId19" tooltip="Histamine H1 receptor"/>
              </a:rPr>
              <a:t>H1 receptors</a:t>
            </a:r>
            <a:r>
              <a:rPr lang="en-US" sz="800"/>
              <a:t>, accounting for sedation, antiemetic effect, vertigo, fall in blood pressure and weight gain), </a:t>
            </a:r>
          </a:p>
          <a:p>
            <a:pPr>
              <a:lnSpc>
                <a:spcPct val="80000"/>
              </a:lnSpc>
            </a:pPr>
            <a:r>
              <a:rPr lang="en-US" sz="800">
                <a:hlinkClick r:id="rId20" tooltip="Adrenergic receptor"/>
              </a:rPr>
              <a:t>α1- and α2-adrenergic receptors</a:t>
            </a:r>
            <a:r>
              <a:rPr lang="en-US" sz="800"/>
              <a:t> (antisympathomimetic properties, lowering of blood pressure, reflex tachycardia, vertigo, sedation, hypersalivation and incontinence as well as sexual dysfunction, but may also attenuate pseudoparkinsonism—controversial), and </a:t>
            </a:r>
          </a:p>
          <a:p>
            <a:pPr>
              <a:lnSpc>
                <a:spcPct val="80000"/>
              </a:lnSpc>
            </a:pPr>
            <a:r>
              <a:rPr lang="en-US" sz="800">
                <a:hlinkClick r:id="rId21" tooltip="Muscarinic acetylcholine receptor"/>
              </a:rPr>
              <a:t>M1 and M2 muscarinic acetylcholine receptors</a:t>
            </a:r>
            <a:r>
              <a:rPr lang="en-US" sz="800"/>
              <a:t> (causing anticholinergic symptoms such as dry mouth, blurred vision, constipation, difficulty or inability to urinate, sinus tachycardia, </a:t>
            </a:r>
            <a:r>
              <a:rPr lang="en-US" sz="800">
                <a:hlinkClick r:id="rId22" tooltip="Electrocardiogram"/>
              </a:rPr>
              <a:t>electrocardiographic</a:t>
            </a:r>
            <a:r>
              <a:rPr lang="en-US" sz="800"/>
              <a:t> changes and loss of memory, but the anticholinergic action may attenuate extrapyramidal side effects). </a:t>
            </a:r>
          </a:p>
          <a:p>
            <a:pPr>
              <a:lnSpc>
                <a:spcPct val="80000"/>
              </a:lnSpc>
            </a:pPr>
            <a:r>
              <a:rPr lang="en-US" sz="800"/>
              <a:t>Additionally, chlorpromazine is a presynaptic inhibitor of </a:t>
            </a:r>
            <a:r>
              <a:rPr lang="en-US" sz="800">
                <a:hlinkClick r:id="rId23" tooltip="Dopamine"/>
              </a:rPr>
              <a:t>dopamine</a:t>
            </a:r>
            <a:r>
              <a:rPr lang="en-US" sz="800"/>
              <a:t> reuptake, which may lead to (mild) antidepressive and antiparkinsonian effects. This action could also account for psychomotor agitation and amplification of psychosis (very rarely noted in clinical use). Chlorpromazine is the neuroleptic drug with the highest rates (0.5% to 1%) of liver toxicity of the cholestatic type. Resistant and severe </a:t>
            </a:r>
            <a:r>
              <a:rPr lang="en-US" sz="800">
                <a:hlinkClick r:id="rId24" tooltip="Hiccups"/>
              </a:rPr>
              <a:t>hiccups</a:t>
            </a:r>
            <a:r>
              <a:rPr lang="en-US" sz="800"/>
              <a:t>, severe </a:t>
            </a:r>
            <a:r>
              <a:rPr lang="en-US" sz="800">
                <a:hlinkClick r:id="rId25" tooltip="Nausea"/>
              </a:rPr>
              <a:t>nausea</a:t>
            </a:r>
            <a:r>
              <a:rPr lang="en-US" sz="800"/>
              <a:t>/</a:t>
            </a:r>
            <a:r>
              <a:rPr lang="en-US" sz="800">
                <a:hlinkClick r:id="rId26" tooltip="Emesis"/>
              </a:rPr>
              <a:t>emesis</a:t>
            </a:r>
            <a:r>
              <a:rPr lang="en-US" sz="800"/>
              <a:t> and </a:t>
            </a:r>
            <a:r>
              <a:rPr lang="en-US" sz="800">
                <a:hlinkClick r:id="rId27" tooltip="Preanesthetic"/>
              </a:rPr>
              <a:t>preanesthetic</a:t>
            </a:r>
            <a:r>
              <a:rPr lang="en-US" sz="800"/>
              <a:t> conditioning have been other indications in the past. Chlorpromazine may increase the insulin needs of </a:t>
            </a:r>
            <a:r>
              <a:rPr lang="en-US" sz="800">
                <a:hlinkClick r:id="rId28" tooltip="Diabetic"/>
              </a:rPr>
              <a:t>diabetic</a:t>
            </a:r>
            <a:r>
              <a:rPr lang="en-US" sz="800"/>
              <a:t> patients. </a:t>
            </a:r>
            <a:r>
              <a:rPr lang="en-US" sz="800">
                <a:hlinkClick r:id="rId10" tooltip="Tardive dyskinesia"/>
              </a:rPr>
              <a:t>Tardive dyskinesia</a:t>
            </a:r>
            <a:r>
              <a:rPr lang="en-US" sz="800"/>
              <a:t> and </a:t>
            </a:r>
            <a:r>
              <a:rPr lang="en-US" sz="800">
                <a:hlinkClick r:id="rId29" tooltip="Akathisia"/>
              </a:rPr>
              <a:t>akathisia</a:t>
            </a:r>
            <a:r>
              <a:rPr lang="en-US" sz="800"/>
              <a:t> are less commonly seen with chlorpromazine than they are with high potency typical antipsychotics such as </a:t>
            </a:r>
            <a:r>
              <a:rPr lang="en-US" sz="800">
                <a:hlinkClick r:id="rId30" tooltip="Haloperidol"/>
              </a:rPr>
              <a:t>haloperidol</a:t>
            </a:r>
            <a:r>
              <a:rPr lang="en-US" sz="800"/>
              <a:t> or </a:t>
            </a:r>
            <a:r>
              <a:rPr lang="en-US" sz="800">
                <a:hlinkClick r:id="rId13" tooltip="Trifluoperazine"/>
              </a:rPr>
              <a:t>trifluoperazine</a:t>
            </a:r>
            <a:r>
              <a:rPr lang="en-US" sz="800"/>
              <a:t>, and some evidence suggests that, in conservative dosing, the incidence of such effects with chlorpromazine may be comparable with that of newer agents such as </a:t>
            </a:r>
            <a:r>
              <a:rPr lang="en-US" sz="800">
                <a:hlinkClick r:id="rId31" tooltip="Risperidone"/>
              </a:rPr>
              <a:t>risperidone</a:t>
            </a:r>
            <a:r>
              <a:rPr lang="en-US" sz="800"/>
              <a:t> or </a:t>
            </a:r>
            <a:r>
              <a:rPr lang="en-US" sz="800">
                <a:hlinkClick r:id="rId32" tooltip="Olanzapine"/>
              </a:rPr>
              <a:t>olanzapine</a:t>
            </a:r>
            <a:r>
              <a:rPr lang="en-US" sz="800"/>
              <a:t>.</a:t>
            </a:r>
            <a:r>
              <a:rPr lang="en-US" sz="800">
                <a:hlinkClick r:id="" action="ppaction://noaction"/>
              </a:rPr>
              <a:t>[3]</a:t>
            </a:r>
            <a:endParaRPr lang="en-US" sz="800"/>
          </a:p>
          <a:p>
            <a:pPr>
              <a:lnSpc>
                <a:spcPct val="80000"/>
              </a:lnSpc>
            </a:pPr>
            <a:r>
              <a:rPr lang="en-US" sz="800"/>
              <a:t>A particularly severe side effect is </a:t>
            </a:r>
            <a:r>
              <a:rPr lang="en-US" sz="800">
                <a:hlinkClick r:id="rId33" tooltip="Neuroleptic malignant syndrome"/>
              </a:rPr>
              <a:t>neuroleptic malignant syndrome</a:t>
            </a:r>
            <a:r>
              <a:rPr lang="en-US" sz="800"/>
              <a:t> which occurs in approximately 0.05% of those taking chlorpromazine and can be fatal.  </a:t>
            </a:r>
          </a:p>
          <a:p>
            <a:pPr>
              <a:lnSpc>
                <a:spcPct val="80000"/>
              </a:lnSpc>
            </a:pPr>
            <a:endParaRPr lang="en-US" sz="800"/>
          </a:p>
          <a:p>
            <a:pPr>
              <a:lnSpc>
                <a:spcPct val="80000"/>
              </a:lnSpc>
            </a:pPr>
            <a:r>
              <a:rPr lang="en-US" sz="800"/>
              <a:t>Some jurisdictions in the United States use Thorazine as a sedative/tranquilizer prior to carrying out a death sentence by </a:t>
            </a:r>
            <a:r>
              <a:rPr lang="en-US" sz="800">
                <a:hlinkClick r:id="rId34" tooltip="Lethal injection"/>
              </a:rPr>
              <a:t>lethal injection</a:t>
            </a:r>
            <a:r>
              <a:rPr lang="en-US" sz="800"/>
              <a:t>.</a:t>
            </a:r>
            <a:r>
              <a:rPr lang="en-US" sz="800">
                <a:hlinkClick r:id="rId35" tooltip="http://www.clarkprosecutor.org/html/death/methods.htm"/>
              </a:rPr>
              <a:t>[4]</a:t>
            </a:r>
            <a:r>
              <a:rPr lang="en-US" sz="800"/>
              <a:t> The condemned may be offered the sedative and some states require that it be administered, even against the wishes of the condemned.[</a:t>
            </a:r>
            <a:r>
              <a:rPr lang="en-US" sz="800" i="1">
                <a:hlinkClick r:id="rId36" tooltip="Wikipedia:Citation needed"/>
              </a:rPr>
              <a:t>citation needed</a:t>
            </a:r>
            <a:r>
              <a:rPr lang="en-US" sz="800"/>
              <a:t>]  All patients treated with chlorpromazine on a long-term-basis should have the following checked regularly: </a:t>
            </a:r>
            <a:r>
              <a:rPr lang="en-US" sz="800">
                <a:hlinkClick r:id="rId37" tooltip="Blood-pressure"/>
              </a:rPr>
              <a:t>blood-pressure</a:t>
            </a:r>
            <a:r>
              <a:rPr lang="en-US" sz="800"/>
              <a:t>, </a:t>
            </a:r>
            <a:r>
              <a:rPr lang="en-US" sz="800">
                <a:hlinkClick r:id="rId38" tooltip="Pulse rate"/>
              </a:rPr>
              <a:t>pulse rate</a:t>
            </a:r>
            <a:r>
              <a:rPr lang="en-US" sz="800"/>
              <a:t>, laboratory-tests (</a:t>
            </a:r>
            <a:r>
              <a:rPr lang="en-US" sz="800">
                <a:hlinkClick r:id="rId39" tooltip="Liver function tests"/>
              </a:rPr>
              <a:t>liver function tests</a:t>
            </a:r>
            <a:r>
              <a:rPr lang="en-US" sz="800"/>
              <a:t>, </a:t>
            </a:r>
            <a:r>
              <a:rPr lang="en-US" sz="800">
                <a:hlinkClick r:id="rId40" tooltip="Kidney"/>
              </a:rPr>
              <a:t>kidney</a:t>
            </a:r>
            <a:r>
              <a:rPr lang="en-US" sz="800"/>
              <a:t>-values, </a:t>
            </a:r>
            <a:r>
              <a:rPr lang="en-US" sz="800">
                <a:hlinkClick r:id="rId41" tooltip="Complete blood count"/>
              </a:rPr>
              <a:t>blood cell counts</a:t>
            </a:r>
            <a:r>
              <a:rPr lang="en-US" sz="800"/>
              <a:t>, </a:t>
            </a:r>
            <a:r>
              <a:rPr lang="en-US" sz="800">
                <a:hlinkClick r:id="rId42" tooltip="ECG"/>
              </a:rPr>
              <a:t>ECG</a:t>
            </a:r>
            <a:r>
              <a:rPr lang="en-US" sz="800"/>
              <a:t> and </a:t>
            </a:r>
            <a:r>
              <a:rPr lang="en-US" sz="800">
                <a:hlinkClick r:id="rId43" tooltip="EEG"/>
              </a:rPr>
              <a:t>EEG</a:t>
            </a:r>
            <a:r>
              <a:rPr lang="en-US" sz="800"/>
              <a:t>. Some side effects seem to appear more frequently during the first months of therapy (</a:t>
            </a:r>
            <a:r>
              <a:rPr lang="en-US" sz="800">
                <a:hlinkClick r:id="rId44" tooltip="Sedation"/>
              </a:rPr>
              <a:t>sedation</a:t>
            </a:r>
            <a:r>
              <a:rPr lang="en-US" sz="800"/>
              <a:t>, </a:t>
            </a:r>
            <a:r>
              <a:rPr lang="en-US" sz="800">
                <a:hlinkClick r:id="rId45" tooltip="Hypotension"/>
              </a:rPr>
              <a:t>hypotension</a:t>
            </a:r>
            <a:r>
              <a:rPr lang="en-US" sz="800"/>
              <a:t>, </a:t>
            </a:r>
            <a:r>
              <a:rPr lang="en-US" sz="800">
                <a:hlinkClick r:id="rId46" tooltip="Hepatotoxicity"/>
              </a:rPr>
              <a:t>liver damage</a:t>
            </a:r>
            <a:r>
              <a:rPr lang="en-US" sz="800"/>
              <a:t>) while others do not (e.g. </a:t>
            </a:r>
            <a:r>
              <a:rPr lang="en-US" sz="800">
                <a:hlinkClick r:id="rId10" tooltip="Tardive dyskinesia"/>
              </a:rPr>
              <a:t>tardive dyskinesia</a:t>
            </a:r>
            <a:r>
              <a:rPr lang="en-US" sz="800"/>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8AABBA8-B099-4D69-BB8E-B30F37DB71A7}" type="slidenum">
              <a:rPr lang="en-US"/>
              <a:pPr/>
              <a:t>48</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sz="1000"/>
              <a:t>Haloperidol possesses a strong activity against </a:t>
            </a:r>
            <a:r>
              <a:rPr lang="en-US" sz="1000">
                <a:hlinkClick r:id="rId3" tooltip="Delusions"/>
              </a:rPr>
              <a:t>delusions</a:t>
            </a:r>
            <a:r>
              <a:rPr lang="en-US" sz="1000"/>
              <a:t> and </a:t>
            </a:r>
            <a:r>
              <a:rPr lang="en-US" sz="1000">
                <a:hlinkClick r:id="rId4" tooltip="Hallucinations"/>
              </a:rPr>
              <a:t>hallucinations</a:t>
            </a:r>
            <a:r>
              <a:rPr lang="en-US" sz="1000"/>
              <a:t>, most likely due to an effective </a:t>
            </a:r>
            <a:r>
              <a:rPr lang="en-US" sz="1000">
                <a:hlinkClick r:id="rId5" tooltip="Dopamine"/>
              </a:rPr>
              <a:t>dopaminergic</a:t>
            </a:r>
            <a:r>
              <a:rPr lang="en-US" sz="1000"/>
              <a:t> receptor blockage in the mesocortex and the </a:t>
            </a:r>
            <a:r>
              <a:rPr lang="en-US" sz="1000">
                <a:hlinkClick r:id="rId6" tooltip="Limbic system"/>
              </a:rPr>
              <a:t>limbic system</a:t>
            </a:r>
            <a:r>
              <a:rPr lang="en-US" sz="1000"/>
              <a:t> of the brain. It blocks the </a:t>
            </a:r>
            <a:r>
              <a:rPr lang="en-US" sz="1000">
                <a:hlinkClick r:id="rId5" tooltip="Dopamine"/>
              </a:rPr>
              <a:t>dopaminergic</a:t>
            </a:r>
            <a:r>
              <a:rPr lang="en-US" sz="1000"/>
              <a:t> action in the </a:t>
            </a:r>
            <a:r>
              <a:rPr lang="en-US" sz="1000">
                <a:hlinkClick r:id="rId7" tooltip="Nigrostriatal pathway"/>
              </a:rPr>
              <a:t>nigrostriatal pathways</a:t>
            </a:r>
            <a:r>
              <a:rPr lang="en-US" sz="1000"/>
              <a:t>, which is the probable reason for the high frequency of </a:t>
            </a:r>
            <a:r>
              <a:rPr lang="en-US" sz="1000">
                <a:hlinkClick r:id="rId8" tooltip="Extrapyramidal system"/>
              </a:rPr>
              <a:t>extrapyramidal</a:t>
            </a:r>
            <a:r>
              <a:rPr lang="en-US" sz="1000"/>
              <a:t>-motoric side-effects (</a:t>
            </a:r>
            <a:r>
              <a:rPr lang="en-US" sz="1000">
                <a:hlinkClick r:id="rId9" tooltip="Dystonia"/>
              </a:rPr>
              <a:t>dystonias</a:t>
            </a:r>
            <a:r>
              <a:rPr lang="en-US" sz="1000"/>
              <a:t>, </a:t>
            </a:r>
            <a:r>
              <a:rPr lang="en-US" sz="1000">
                <a:hlinkClick r:id="rId10" tooltip="Akathisia"/>
              </a:rPr>
              <a:t>akathisia</a:t>
            </a:r>
            <a:r>
              <a:rPr lang="en-US" sz="1000"/>
              <a:t>, </a:t>
            </a:r>
            <a:r>
              <a:rPr lang="en-US" sz="1000">
                <a:hlinkClick r:id="rId11" tooltip="Parkinson's disease"/>
              </a:rPr>
              <a:t>pseudoparkinsonism</a:t>
            </a:r>
            <a:r>
              <a:rPr lang="en-US" sz="1000"/>
              <a:t>). Haloperidol is completely devoid of any potential psychological dependence. A greater problem is that psychiatric patients prescribed this drug may seek to avoid taking it and consequently risk relapse of their symptoms. Data from </a:t>
            </a:r>
            <a:r>
              <a:rPr lang="en-US" sz="1000">
                <a:hlinkClick r:id="rId12" tooltip="Animal testing"/>
              </a:rPr>
              <a:t>animal experiments</a:t>
            </a:r>
            <a:r>
              <a:rPr lang="en-US" sz="1000"/>
              <a:t> indicate haloperidol is not </a:t>
            </a:r>
            <a:r>
              <a:rPr lang="en-US" sz="1000">
                <a:hlinkClick r:id="rId13" tooltip="Teratogenic"/>
              </a:rPr>
              <a:t>teratogenic</a:t>
            </a:r>
            <a:r>
              <a:rPr lang="en-US" sz="1000"/>
              <a:t>, but is  in high doses. In humans, no controlled studies exist. Unconfirmed studies in pregnant women revealed possible damage to the fetus, although most of the women were exposed to multiple drugs during pregnancy. Following accepted general principles, haloperidol should only be given during pregnancy if the benefit to the mother clearly outweighs the potential fetal risk.</a:t>
            </a:r>
          </a:p>
          <a:p>
            <a:r>
              <a:rPr lang="en-US" sz="1000" b="1"/>
              <a:t>Tourette syndrome</a:t>
            </a:r>
            <a:r>
              <a:rPr lang="en-US" sz="1000"/>
              <a:t> (also called </a:t>
            </a:r>
            <a:r>
              <a:rPr lang="en-US" sz="1000" b="1"/>
              <a:t>Tourette's syndrome</a:t>
            </a:r>
            <a:r>
              <a:rPr lang="en-US" sz="1000"/>
              <a:t>, </a:t>
            </a:r>
            <a:r>
              <a:rPr lang="en-US" sz="1000" b="1"/>
              <a:t>Tourette's disorder</a:t>
            </a:r>
            <a:r>
              <a:rPr lang="en-US" sz="1000"/>
              <a:t>, </a:t>
            </a:r>
            <a:r>
              <a:rPr lang="en-US" sz="1000" b="1"/>
              <a:t>Gilles de la Tourette syndrome</a:t>
            </a:r>
            <a:r>
              <a:rPr lang="en-US" sz="1000"/>
              <a:t>, </a:t>
            </a:r>
            <a:r>
              <a:rPr lang="en-US" sz="1000" b="1"/>
              <a:t>GTS</a:t>
            </a:r>
            <a:r>
              <a:rPr lang="en-US" sz="1000"/>
              <a:t> or, more commonly, simply </a:t>
            </a:r>
            <a:r>
              <a:rPr lang="en-US" sz="1000" b="1"/>
              <a:t>Tourette's</a:t>
            </a:r>
            <a:r>
              <a:rPr lang="en-US" sz="1000"/>
              <a:t> or </a:t>
            </a:r>
            <a:r>
              <a:rPr lang="en-US" sz="1000" b="1"/>
              <a:t>TS</a:t>
            </a:r>
            <a:r>
              <a:rPr lang="en-US" sz="1000"/>
              <a:t>) is an </a:t>
            </a:r>
            <a:r>
              <a:rPr lang="en-US" sz="1000">
                <a:hlinkClick r:id="rId14" tooltip="Heredity"/>
              </a:rPr>
              <a:t>inherited</a:t>
            </a:r>
            <a:r>
              <a:rPr lang="en-US" sz="1000"/>
              <a:t> </a:t>
            </a:r>
            <a:r>
              <a:rPr lang="en-US" sz="1000">
                <a:hlinkClick r:id="rId15" tooltip="Neuropsychiatry"/>
              </a:rPr>
              <a:t>neuropsychiatric</a:t>
            </a:r>
            <a:r>
              <a:rPr lang="en-US" sz="1000"/>
              <a:t> disorder with onset in childhood, characterized by the presence of multiple physical (motor) </a:t>
            </a:r>
            <a:r>
              <a:rPr lang="en-US" sz="1000">
                <a:hlinkClick r:id="rId16" tooltip="Tic"/>
              </a:rPr>
              <a:t>tics</a:t>
            </a:r>
            <a:r>
              <a:rPr lang="en-US" sz="1000"/>
              <a:t> and at least one vocal (phonic) tic; these tics characteristically wax and wane. Tourette's is defined as part of a spectrum of </a:t>
            </a:r>
            <a:r>
              <a:rPr lang="en-US" sz="1000">
                <a:hlinkClick r:id="rId17" tooltip="Tic disorder"/>
              </a:rPr>
              <a:t>tic disorders</a:t>
            </a:r>
            <a:r>
              <a:rPr lang="en-US" sz="1000"/>
              <a:t>, which includes transient and chronic tics.</a:t>
            </a:r>
          </a:p>
          <a:p>
            <a:r>
              <a:rPr lang="en-US" sz="1000"/>
              <a:t>Tourette's was once considered a rare and bizarre </a:t>
            </a:r>
            <a:r>
              <a:rPr lang="en-US" sz="1000">
                <a:hlinkClick r:id="rId18" tooltip="Syndrome"/>
              </a:rPr>
              <a:t>syndrome</a:t>
            </a:r>
            <a:r>
              <a:rPr lang="en-US" sz="1000"/>
              <a:t>, most often associated with the exclamation of obscene words or socially inappropriate and derogatory remarks (</a:t>
            </a:r>
            <a:r>
              <a:rPr lang="en-US" sz="1000">
                <a:hlinkClick r:id="rId19" tooltip="Coprolalia"/>
              </a:rPr>
              <a:t>coprolalia</a:t>
            </a:r>
            <a:r>
              <a:rPr lang="en-US" sz="1000"/>
              <a:t>). However, this symptom is present in only a small minority of people with Tourette's.</a:t>
            </a:r>
            <a:r>
              <a:rPr lang="en-US" sz="1000">
                <a:hlinkClick r:id="" action="ppaction://noaction"/>
              </a:rPr>
              <a:t>[1]</a:t>
            </a:r>
            <a:r>
              <a:rPr lang="en-US" sz="1000"/>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ACDE257-6D62-4B9D-B7EC-D5F416D08D16}" type="slidenum">
              <a:rPr lang="en-US"/>
              <a:pPr/>
              <a:t>49</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pPr>
              <a:lnSpc>
                <a:spcPct val="80000"/>
              </a:lnSpc>
            </a:pPr>
            <a:r>
              <a:rPr lang="en-US" sz="800"/>
              <a:t>The </a:t>
            </a:r>
            <a:r>
              <a:rPr lang="en-US" sz="800">
                <a:hlinkClick r:id="rId3" tooltip="http://wikimania2008.wikimedia.org/wiki/"/>
              </a:rPr>
              <a:t>Wikimania 2008</a:t>
            </a:r>
            <a:r>
              <a:rPr lang="en-US" sz="800"/>
              <a:t> </a:t>
            </a:r>
            <a:r>
              <a:rPr lang="en-US" sz="800">
                <a:hlinkClick r:id="rId4" tooltip="http://wikimania2008.wikimedia.org/wiki/Call_for_Participation"/>
              </a:rPr>
              <a:t>Call for Participation</a:t>
            </a:r>
            <a:r>
              <a:rPr lang="en-US" sz="800"/>
              <a:t> has been extended to the 19th.</a:t>
            </a:r>
            <a:br>
              <a:rPr lang="en-US" sz="800"/>
            </a:br>
            <a:r>
              <a:rPr lang="en-US" sz="800"/>
              <a:t>Send in any last-minute proposals now![hide]</a:t>
            </a:r>
            <a:r>
              <a:rPr lang="en-US" sz="800" b="1"/>
              <a:t>Oxcarbazepine</a:t>
            </a:r>
          </a:p>
          <a:p>
            <a:pPr>
              <a:lnSpc>
                <a:spcPct val="80000"/>
              </a:lnSpc>
            </a:pPr>
            <a:r>
              <a:rPr lang="en-US" sz="800" b="1"/>
              <a:t>From Wikipedia, the free encyclopedia</a:t>
            </a:r>
          </a:p>
          <a:p>
            <a:pPr>
              <a:lnSpc>
                <a:spcPct val="80000"/>
              </a:lnSpc>
            </a:pPr>
            <a:r>
              <a:rPr lang="en-US" sz="800"/>
              <a:t>Jump to: </a:t>
            </a:r>
            <a:r>
              <a:rPr lang="en-US" sz="800">
                <a:hlinkClick r:id="" action="ppaction://noaction"/>
              </a:rPr>
              <a:t>navigation</a:t>
            </a:r>
            <a:r>
              <a:rPr lang="en-US" sz="800"/>
              <a:t>, </a:t>
            </a:r>
            <a:r>
              <a:rPr lang="en-US" sz="800">
                <a:hlinkClick r:id="" action="ppaction://noaction"/>
              </a:rPr>
              <a:t>search</a:t>
            </a:r>
            <a:endParaRPr lang="en-US" sz="800"/>
          </a:p>
          <a:p>
            <a:pPr>
              <a:lnSpc>
                <a:spcPct val="80000"/>
              </a:lnSpc>
            </a:pPr>
            <a:r>
              <a:rPr lang="en-US" sz="800"/>
              <a:t>Oxcarbazepine</a:t>
            </a:r>
            <a:r>
              <a:rPr lang="en-US" sz="800" b="1"/>
              <a:t>Systematic (</a:t>
            </a:r>
            <a:r>
              <a:rPr lang="en-US" sz="800" b="1">
                <a:hlinkClick r:id="rId5" tooltip="International Union of Pure and Applied Chemistry nomenclature"/>
              </a:rPr>
              <a:t>IUPAC</a:t>
            </a:r>
            <a:r>
              <a:rPr lang="en-US" sz="800" b="1"/>
              <a:t>) name</a:t>
            </a:r>
            <a:r>
              <a:rPr lang="en-US" sz="800"/>
              <a:t>10,11-Dihydro-10-oxo-5 H -dibenz(b,f)azepine-5-carboxamide</a:t>
            </a:r>
            <a:r>
              <a:rPr lang="en-US" sz="800" b="1"/>
              <a:t>Identifiers</a:t>
            </a:r>
            <a:r>
              <a:rPr lang="en-US" sz="800">
                <a:hlinkClick r:id="rId6" tooltip="CAS registry number"/>
              </a:rPr>
              <a:t>CAS number</a:t>
            </a:r>
            <a:r>
              <a:rPr lang="en-US" sz="800">
                <a:hlinkClick r:id="rId7" tooltip="http://www.nlm.nih.gov/cgi/mesh/2006/MB_cgi?term=28721-07-5&amp;rn=1"/>
              </a:rPr>
              <a:t>28721-07-5</a:t>
            </a:r>
            <a:r>
              <a:rPr lang="en-US" sz="800">
                <a:hlinkClick r:id="rId8" tooltip="Anatomical Therapeutic Chemical Classification System"/>
              </a:rPr>
              <a:t>ATC code</a:t>
            </a:r>
            <a:r>
              <a:rPr lang="en-US" sz="800">
                <a:hlinkClick r:id="rId9" tooltip="ATC code N03"/>
              </a:rPr>
              <a:t>N03</a:t>
            </a:r>
            <a:r>
              <a:rPr lang="en-US" sz="800">
                <a:hlinkClick r:id="rId10" tooltip="http://www.whocc.no/atcddd/indexdatabase/index.php?query=N03AF02"/>
              </a:rPr>
              <a:t>AF02</a:t>
            </a:r>
            <a:r>
              <a:rPr lang="en-US" sz="800">
                <a:hlinkClick r:id="rId11" tooltip="PubChem"/>
              </a:rPr>
              <a:t>PubChem</a:t>
            </a:r>
            <a:r>
              <a:rPr lang="en-US" sz="800">
                <a:hlinkClick r:id="rId12" tooltip="http://pubchem.ncbi.nlm.nih.gov/summary/summary.cgi?cid=34312"/>
              </a:rPr>
              <a:t>34312</a:t>
            </a:r>
            <a:r>
              <a:rPr lang="en-US" sz="800">
                <a:hlinkClick r:id="rId13" tooltip="DrugBank"/>
              </a:rPr>
              <a:t>DrugBank</a:t>
            </a:r>
            <a:r>
              <a:rPr lang="en-US" sz="800">
                <a:hlinkClick r:id="rId14" tooltip="http://redpoll.pharmacy.ualberta.ca/drugbank/cgi-bin/getCard.cgi?CARD=APRD01308"/>
              </a:rPr>
              <a:t>APRD01308</a:t>
            </a:r>
            <a:r>
              <a:rPr lang="en-US" sz="800" b="1"/>
              <a:t>Chemical data</a:t>
            </a:r>
            <a:r>
              <a:rPr lang="en-US" sz="800">
                <a:hlinkClick r:id="rId15" tooltip="Chemical formula"/>
              </a:rPr>
              <a:t>Formula</a:t>
            </a:r>
            <a:r>
              <a:rPr lang="en-US" sz="800" b="1">
                <a:hlinkClick r:id="rId16" tooltip="Carbon"/>
              </a:rPr>
              <a:t>C</a:t>
            </a:r>
            <a:r>
              <a:rPr lang="en-US" sz="800"/>
              <a:t>15</a:t>
            </a:r>
            <a:r>
              <a:rPr lang="en-US" sz="800" b="1">
                <a:hlinkClick r:id="rId17" tooltip="Hydrogen"/>
              </a:rPr>
              <a:t>H</a:t>
            </a:r>
            <a:r>
              <a:rPr lang="en-US" sz="800"/>
              <a:t>12</a:t>
            </a:r>
            <a:r>
              <a:rPr lang="en-US" sz="800" b="1">
                <a:hlinkClick r:id="rId18" tooltip="Nitrogen"/>
              </a:rPr>
              <a:t>N</a:t>
            </a:r>
            <a:r>
              <a:rPr lang="en-US" sz="800"/>
              <a:t>2</a:t>
            </a:r>
            <a:r>
              <a:rPr lang="en-US" sz="800" b="1">
                <a:hlinkClick r:id="rId19" tooltip="Oxygen"/>
              </a:rPr>
              <a:t>O</a:t>
            </a:r>
            <a:r>
              <a:rPr lang="en-US" sz="800"/>
              <a:t>2 </a:t>
            </a:r>
            <a:r>
              <a:rPr lang="en-US" sz="800">
                <a:hlinkClick r:id="rId20" tooltip="Molecular mass"/>
              </a:rPr>
              <a:t>Mol. mass</a:t>
            </a:r>
            <a:r>
              <a:rPr lang="en-US" sz="800"/>
              <a:t>252.268 g/mol</a:t>
            </a:r>
            <a:r>
              <a:rPr lang="en-US" sz="800">
                <a:hlinkClick r:id="rId21" tooltip="Simplified molecular input line entry specification"/>
              </a:rPr>
              <a:t>SMILES</a:t>
            </a:r>
            <a:r>
              <a:rPr lang="en-US" sz="800">
                <a:hlinkClick r:id="rId22" tooltip="http://www.emolecules.com/cgi-bin/search?t=ex&amp;q=O%3DC1Cc2ccccc2N%28C%28%3DO%29N%29c2ccccc12"/>
              </a:rPr>
              <a:t>eMolecules</a:t>
            </a:r>
            <a:r>
              <a:rPr lang="en-US" sz="800"/>
              <a:t> &amp; </a:t>
            </a:r>
            <a:r>
              <a:rPr lang="en-US" sz="800">
                <a:hlinkClick r:id="rId23" tooltip="http://pubchem.ncbi.nlm.nih.gov/search/?smarts=O%3DC1Cc2ccccc2N%28C%28%3DO%29N%29c2ccccc12"/>
              </a:rPr>
              <a:t>PubChem</a:t>
            </a:r>
            <a:r>
              <a:rPr lang="en-US" sz="800" b="1"/>
              <a:t>Pharmacokinetic data</a:t>
            </a:r>
            <a:r>
              <a:rPr lang="en-US" sz="800">
                <a:hlinkClick r:id="rId24" tooltip="Bioavailability"/>
              </a:rPr>
              <a:t>Bioavailability</a:t>
            </a:r>
            <a:r>
              <a:rPr lang="en-US" sz="800"/>
              <a:t>&gt; 95%</a:t>
            </a:r>
            <a:r>
              <a:rPr lang="en-US" sz="800">
                <a:hlinkClick r:id="rId25" tooltip="Plasma protein binding"/>
              </a:rPr>
              <a:t>Protein binding</a:t>
            </a:r>
            <a:r>
              <a:rPr lang="en-US" sz="800"/>
              <a:t> ?</a:t>
            </a:r>
            <a:r>
              <a:rPr lang="en-US" sz="800">
                <a:hlinkClick r:id="rId26" tooltip="Drug metabolism"/>
              </a:rPr>
              <a:t>Metabolism</a:t>
            </a:r>
            <a:r>
              <a:rPr lang="en-US" sz="800"/>
              <a:t>Hepatic</a:t>
            </a:r>
            <a:br>
              <a:rPr lang="en-US" sz="800"/>
            </a:br>
            <a:r>
              <a:rPr lang="en-US" sz="800"/>
              <a:t>(Cytosolic Enzymes &amp; Glucuronic Acid)</a:t>
            </a:r>
            <a:r>
              <a:rPr lang="en-US" sz="800">
                <a:hlinkClick r:id="rId27" tooltip="Biological half-life"/>
              </a:rPr>
              <a:t>Half life</a:t>
            </a:r>
            <a:r>
              <a:rPr lang="en-US" sz="800"/>
              <a:t>1-5 hours (healthy adults)</a:t>
            </a:r>
            <a:r>
              <a:rPr lang="en-US" sz="800">
                <a:hlinkClick r:id="rId28" tooltip="Excretion"/>
              </a:rPr>
              <a:t>Excretion</a:t>
            </a:r>
            <a:r>
              <a:rPr lang="en-US" sz="800"/>
              <a:t>Renal</a:t>
            </a:r>
            <a:r>
              <a:rPr lang="en-US" sz="800" b="1"/>
              <a:t>Therapeutic considerations</a:t>
            </a:r>
            <a:r>
              <a:rPr lang="en-US" sz="800">
                <a:hlinkClick r:id="rId29" tooltip="Pregnancy category"/>
              </a:rPr>
              <a:t>Pregnancy cat.</a:t>
            </a:r>
            <a:r>
              <a:rPr lang="en-US" sz="800"/>
              <a:t>C(</a:t>
            </a:r>
            <a:r>
              <a:rPr lang="en-US" sz="800">
                <a:hlinkClick r:id="rId30" tooltip="United States"/>
              </a:rPr>
              <a:t>US</a:t>
            </a:r>
            <a:r>
              <a:rPr lang="en-US" sz="800"/>
              <a:t>)</a:t>
            </a:r>
            <a:r>
              <a:rPr lang="en-US" sz="800">
                <a:hlinkClick r:id="rId31" tooltip="Regulation of therapeutic goods"/>
              </a:rPr>
              <a:t>Legal status</a:t>
            </a:r>
            <a:r>
              <a:rPr lang="en-US" sz="800">
                <a:hlinkClick r:id="rId32" tooltip="Prescription drug"/>
              </a:rPr>
              <a:t>POM</a:t>
            </a:r>
            <a:r>
              <a:rPr lang="en-US" sz="800"/>
              <a:t>(</a:t>
            </a:r>
            <a:r>
              <a:rPr lang="en-US" sz="800">
                <a:hlinkClick r:id="rId33" tooltip="United Kingdom"/>
              </a:rPr>
              <a:t>UK</a:t>
            </a:r>
            <a:r>
              <a:rPr lang="en-US" sz="800"/>
              <a:t>) </a:t>
            </a:r>
            <a:r>
              <a:rPr lang="en-US" sz="800">
                <a:hlinkClick r:id="rId32" tooltip="Prescription drug"/>
              </a:rPr>
              <a:t>℞-only</a:t>
            </a:r>
            <a:r>
              <a:rPr lang="en-US" sz="800"/>
              <a:t>(</a:t>
            </a:r>
            <a:r>
              <a:rPr lang="en-US" sz="800">
                <a:hlinkClick r:id="rId30" tooltip="United States"/>
              </a:rPr>
              <a:t>US</a:t>
            </a:r>
            <a:r>
              <a:rPr lang="en-US" sz="800"/>
              <a:t>)</a:t>
            </a:r>
            <a:r>
              <a:rPr lang="en-US" sz="800">
                <a:hlinkClick r:id="rId34" tooltip="Route of administration"/>
              </a:rPr>
              <a:t>Routes</a:t>
            </a:r>
            <a:r>
              <a:rPr lang="en-US" sz="800"/>
              <a:t>Oral (Tablets or Suspension)</a:t>
            </a:r>
            <a:r>
              <a:rPr lang="en-US" sz="800" b="1"/>
              <a:t>Oxcarbazepine</a:t>
            </a:r>
            <a:r>
              <a:rPr lang="en-US" sz="800"/>
              <a:t> (marketed as </a:t>
            </a:r>
            <a:r>
              <a:rPr lang="en-US" sz="800" b="1"/>
              <a:t>Trileptal</a:t>
            </a:r>
            <a:r>
              <a:rPr lang="en-US" sz="800"/>
              <a:t>® by </a:t>
            </a:r>
            <a:r>
              <a:rPr lang="en-US" sz="800">
                <a:hlinkClick r:id="rId35" tooltip="Novartis"/>
              </a:rPr>
              <a:t>Novartis</a:t>
            </a:r>
            <a:r>
              <a:rPr lang="en-US" sz="800"/>
              <a:t> or </a:t>
            </a:r>
            <a:r>
              <a:rPr lang="en-US" sz="800" b="1"/>
              <a:t>Trexapin</a:t>
            </a:r>
            <a:r>
              <a:rPr lang="en-US" sz="800"/>
              <a:t> by Taro) is an </a:t>
            </a:r>
            <a:r>
              <a:rPr lang="en-US" sz="800">
                <a:hlinkClick r:id="rId36" tooltip="Anticonvulsant"/>
              </a:rPr>
              <a:t>anticonvulsant</a:t>
            </a:r>
            <a:r>
              <a:rPr lang="en-US" sz="800"/>
              <a:t> and </a:t>
            </a:r>
            <a:r>
              <a:rPr lang="en-US" sz="800">
                <a:hlinkClick r:id="rId37" tooltip="Mood stabilizer"/>
              </a:rPr>
              <a:t>mood stabilizing drug</a:t>
            </a:r>
            <a:r>
              <a:rPr lang="en-US" sz="800"/>
              <a:t>, used primarily in the treatment of </a:t>
            </a:r>
            <a:r>
              <a:rPr lang="en-US" sz="800">
                <a:hlinkClick r:id="rId38" tooltip="Epilepsy"/>
              </a:rPr>
              <a:t>epilepsy</a:t>
            </a:r>
            <a:r>
              <a:rPr lang="en-US" sz="800"/>
              <a:t> and </a:t>
            </a:r>
            <a:r>
              <a:rPr lang="en-US" sz="800">
                <a:hlinkClick r:id="rId39" tooltip="Bipolar disorder"/>
              </a:rPr>
              <a:t>bipolar disorder</a:t>
            </a:r>
            <a:r>
              <a:rPr lang="en-US" sz="800"/>
              <a:t>. As of October 2007, Trileptal has also been available as a </a:t>
            </a:r>
            <a:r>
              <a:rPr lang="en-US" sz="800">
                <a:hlinkClick r:id="rId40" tooltip="Generic drug"/>
              </a:rPr>
              <a:t>generic drug</a:t>
            </a:r>
            <a:r>
              <a:rPr lang="en-US" sz="800"/>
              <a:t> in the United States.</a:t>
            </a:r>
          </a:p>
          <a:p>
            <a:pPr>
              <a:lnSpc>
                <a:spcPct val="80000"/>
              </a:lnSpc>
            </a:pPr>
            <a:r>
              <a:rPr lang="en-US" sz="800"/>
              <a:t>Oxcarbazepine is structurally a derivative of </a:t>
            </a:r>
            <a:r>
              <a:rPr lang="en-US" sz="800">
                <a:hlinkClick r:id="rId41" tooltip="Carbamazepine"/>
              </a:rPr>
              <a:t>carbamazepine</a:t>
            </a:r>
            <a:r>
              <a:rPr lang="en-US" sz="800"/>
              <a:t>, adding an extra </a:t>
            </a:r>
            <a:r>
              <a:rPr lang="en-US" sz="800">
                <a:hlinkClick r:id="rId19" tooltip="Oxygen"/>
              </a:rPr>
              <a:t>oxygen</a:t>
            </a:r>
            <a:r>
              <a:rPr lang="en-US" sz="800"/>
              <a:t> atom on the dibenzazepine ring. This difference helps reduce the impact on the </a:t>
            </a:r>
            <a:r>
              <a:rPr lang="en-US" sz="800">
                <a:hlinkClick r:id="rId42" tooltip="Liver"/>
              </a:rPr>
              <a:t>liver</a:t>
            </a:r>
            <a:r>
              <a:rPr lang="en-US" sz="800"/>
              <a:t> of </a:t>
            </a:r>
            <a:r>
              <a:rPr lang="en-US" sz="800">
                <a:hlinkClick r:id="rId26" tooltip="Drug metabolism"/>
              </a:rPr>
              <a:t>metabolizing</a:t>
            </a:r>
            <a:r>
              <a:rPr lang="en-US" sz="800"/>
              <a:t> the drug, and also prevents the serious forms of </a:t>
            </a:r>
            <a:r>
              <a:rPr lang="en-US" sz="800">
                <a:hlinkClick r:id="rId43" tooltip="Anemia"/>
              </a:rPr>
              <a:t>anemia</a:t>
            </a:r>
            <a:r>
              <a:rPr lang="en-US" sz="800"/>
              <a:t> or </a:t>
            </a:r>
            <a:r>
              <a:rPr lang="en-US" sz="800">
                <a:hlinkClick r:id="rId44" tooltip="Agranulocytosis"/>
              </a:rPr>
              <a:t>agranulocytosis</a:t>
            </a:r>
            <a:r>
              <a:rPr lang="en-US" sz="800"/>
              <a:t> occasionally associated with </a:t>
            </a:r>
            <a:r>
              <a:rPr lang="en-US" sz="800">
                <a:hlinkClick r:id="rId41" tooltip="Carbamazepine"/>
              </a:rPr>
              <a:t>carbamazepine</a:t>
            </a:r>
            <a:r>
              <a:rPr lang="en-US" sz="800"/>
              <a:t>. Aside from this reduction in side effects, it is thought to have the same mechanism as carbamazepine - </a:t>
            </a:r>
            <a:r>
              <a:rPr lang="en-US" sz="800">
                <a:hlinkClick r:id="rId45" tooltip="Sodium channel"/>
              </a:rPr>
              <a:t>sodium channel</a:t>
            </a:r>
            <a:r>
              <a:rPr lang="en-US" sz="800"/>
              <a:t> inhibition (presumably, the main mechanism of action) - and is generally used to treat the same conditions. Oxcarbazepine has recently been found associated with a greater enhancement in mood and reduction in anxiety symptoms than other drugs employed to treat epilepsy.</a:t>
            </a:r>
            <a:r>
              <a:rPr lang="en-US" sz="800">
                <a:hlinkClick r:id="" action="ppaction://noaction"/>
              </a:rPr>
              <a:t>[1]</a:t>
            </a:r>
            <a:endParaRPr lang="en-US" sz="800" b="1"/>
          </a:p>
          <a:p>
            <a:pPr>
              <a:lnSpc>
                <a:spcPct val="80000"/>
              </a:lnSpc>
            </a:pPr>
            <a:r>
              <a:rPr lang="en-US" sz="800" b="1"/>
              <a:t>Contents</a:t>
            </a:r>
          </a:p>
          <a:p>
            <a:pPr>
              <a:lnSpc>
                <a:spcPct val="80000"/>
              </a:lnSpc>
            </a:pPr>
            <a:r>
              <a:rPr lang="en-US" sz="800"/>
              <a:t>[hide]</a:t>
            </a:r>
          </a:p>
          <a:p>
            <a:pPr>
              <a:lnSpc>
                <a:spcPct val="80000"/>
              </a:lnSpc>
            </a:pPr>
            <a:r>
              <a:rPr lang="en-US" sz="800">
                <a:hlinkClick r:id="" action="ppaction://noaction"/>
              </a:rPr>
              <a:t> Side effects</a:t>
            </a:r>
            <a:r>
              <a:rPr lang="en-US" sz="800"/>
              <a:t> </a:t>
            </a:r>
          </a:p>
          <a:p>
            <a:pPr>
              <a:lnSpc>
                <a:spcPct val="80000"/>
              </a:lnSpc>
            </a:pPr>
            <a:r>
              <a:rPr lang="en-US" sz="800">
                <a:hlinkClick r:id="" action="ppaction://noaction"/>
              </a:rPr>
              <a:t> History</a:t>
            </a:r>
            <a:r>
              <a:rPr lang="en-US" sz="800"/>
              <a:t> </a:t>
            </a:r>
          </a:p>
          <a:p>
            <a:pPr>
              <a:lnSpc>
                <a:spcPct val="80000"/>
              </a:lnSpc>
            </a:pPr>
            <a:r>
              <a:rPr lang="en-US" sz="800">
                <a:hlinkClick r:id="" action="ppaction://noaction"/>
              </a:rPr>
              <a:t> Other information</a:t>
            </a:r>
            <a:r>
              <a:rPr lang="en-US" sz="800"/>
              <a:t> </a:t>
            </a:r>
          </a:p>
          <a:p>
            <a:pPr lvl="2">
              <a:lnSpc>
                <a:spcPct val="80000"/>
              </a:lnSpc>
            </a:pPr>
            <a:r>
              <a:rPr lang="en-US" sz="800">
                <a:hlinkClick r:id="" action="ppaction://noaction"/>
              </a:rPr>
              <a:t> References</a:t>
            </a:r>
            <a:r>
              <a:rPr lang="en-US" sz="800"/>
              <a:t> </a:t>
            </a:r>
          </a:p>
          <a:p>
            <a:pPr>
              <a:lnSpc>
                <a:spcPct val="80000"/>
              </a:lnSpc>
            </a:pPr>
            <a:r>
              <a:rPr lang="en-US" sz="800">
                <a:hlinkClick r:id="" action="ppaction://noaction"/>
              </a:rPr>
              <a:t> External links</a:t>
            </a:r>
            <a:r>
              <a:rPr lang="en-US" sz="800"/>
              <a:t> </a:t>
            </a:r>
          </a:p>
          <a:p>
            <a:pPr>
              <a:lnSpc>
                <a:spcPct val="80000"/>
              </a:lnSpc>
            </a:pPr>
            <a:r>
              <a:rPr lang="en-US" sz="800" b="1"/>
              <a:t>[</a:t>
            </a:r>
            <a:r>
              <a:rPr lang="en-US" sz="800" b="1">
                <a:hlinkClick r:id="rId46" tooltip="Edit section: Side effects"/>
              </a:rPr>
              <a:t>edit</a:t>
            </a:r>
            <a:r>
              <a:rPr lang="en-US" sz="800" b="1"/>
              <a:t>] Side effects</a:t>
            </a:r>
          </a:p>
          <a:p>
            <a:pPr>
              <a:lnSpc>
                <a:spcPct val="80000"/>
              </a:lnSpc>
            </a:pPr>
            <a:r>
              <a:rPr lang="en-US" sz="800"/>
              <a:t>Oxcarbazepine occasionally causes fatigue, nausea, vomiting, headache, dizziness, drowsiness, and blurred or double vision. It can cause </a:t>
            </a:r>
            <a:r>
              <a:rPr lang="en-US" sz="800">
                <a:hlinkClick r:id="rId47" tooltip="Hyponatremia"/>
              </a:rPr>
              <a:t>hyponatremia</a:t>
            </a:r>
            <a:r>
              <a:rPr lang="en-US" sz="800"/>
              <a:t>( 2.7% of patients), so blood sodium levels should be tested if the patient complains of severe fatigue. Some of these side effects (such as headache) are more pronounced shortly after a dose is taken and tend to fade with the passage of time (generally 60 to 90 minutes). A craving for salty foods (such as potato chips) has also been noted. The frequency of adverse effects rises after dosage above 1200mg/d.</a:t>
            </a:r>
          </a:p>
          <a:p>
            <a:pPr>
              <a:lnSpc>
                <a:spcPct val="80000"/>
              </a:lnSpc>
            </a:pPr>
            <a:r>
              <a:rPr lang="en-US" sz="800"/>
              <a:t>Concentration loss is also reported to be a frequent side effect. Its appearance seems correlated to whether the patients actually make use of their concentration; for example, people working in areas related to mathematical reasoning seem to have trouble in almost every case. This tends to be noticed only by people whose life actually depends on their reasoning capabilities.</a:t>
            </a:r>
            <a:endParaRPr lang="en-US" sz="800" b="1"/>
          </a:p>
          <a:p>
            <a:pPr>
              <a:lnSpc>
                <a:spcPct val="80000"/>
              </a:lnSpc>
            </a:pPr>
            <a:r>
              <a:rPr lang="en-US" sz="800" b="1"/>
              <a:t>[</a:t>
            </a:r>
            <a:r>
              <a:rPr lang="en-US" sz="800" b="1">
                <a:hlinkClick r:id="rId48" tooltip="Edit section: History"/>
              </a:rPr>
              <a:t>edit</a:t>
            </a:r>
            <a:r>
              <a:rPr lang="en-US" sz="800" b="1"/>
              <a:t>] History</a:t>
            </a:r>
          </a:p>
          <a:p>
            <a:pPr>
              <a:lnSpc>
                <a:spcPct val="80000"/>
              </a:lnSpc>
            </a:pPr>
            <a:r>
              <a:rPr lang="en-US" sz="800"/>
              <a:t>First synthesized in 1966,[</a:t>
            </a:r>
            <a:r>
              <a:rPr lang="en-US" sz="800" i="1">
                <a:hlinkClick r:id="rId49" tooltip="Wikipedia:Citation needed"/>
              </a:rPr>
              <a:t>citation needed</a:t>
            </a:r>
            <a:r>
              <a:rPr lang="en-US" sz="800"/>
              <a:t>] it was approved for use as an anticonvulsant in Denmark in 1990. It was approved in Spain in 1993, in Portugal in 1997, and eventually for all other EU countries in 1999. It was approved in the US in 2000.</a:t>
            </a:r>
            <a:endParaRPr lang="en-US" sz="800" b="1"/>
          </a:p>
          <a:p>
            <a:pPr>
              <a:lnSpc>
                <a:spcPct val="80000"/>
              </a:lnSpc>
            </a:pPr>
            <a:r>
              <a:rPr lang="en-US" sz="800" b="1"/>
              <a:t>[</a:t>
            </a:r>
            <a:r>
              <a:rPr lang="en-US" sz="800" b="1">
                <a:hlinkClick r:id="rId50" tooltip="Edit section: Other information"/>
              </a:rPr>
              <a:t>edit</a:t>
            </a:r>
            <a:r>
              <a:rPr lang="en-US" sz="800" b="1"/>
              <a:t>] Other information</a:t>
            </a:r>
          </a:p>
          <a:p>
            <a:pPr>
              <a:lnSpc>
                <a:spcPct val="80000"/>
              </a:lnSpc>
            </a:pPr>
            <a:r>
              <a:rPr lang="en-US" sz="800"/>
              <a:t>Oxcarbazapine may cause oral hormonal contraceptives to be less effective.</a:t>
            </a:r>
          </a:p>
          <a:p>
            <a:pPr>
              <a:lnSpc>
                <a:spcPct val="80000"/>
              </a:lnSpc>
            </a:pPr>
            <a:r>
              <a:rPr lang="en-US" sz="800"/>
              <a:t>Increased incidences of fetal structural abnormalities and other manifestations of developmental toxicity (embryolethality, growth retardation) were observed in the offspring of animals treated with either oxcarbazepine or its active 10-hydroxy metabolite (MHD) during pregnancy at doses similar to the maximum recommended human dose.</a:t>
            </a:r>
          </a:p>
          <a:p>
            <a:pPr>
              <a:lnSpc>
                <a:spcPct val="80000"/>
              </a:lnSpc>
            </a:pPr>
            <a:r>
              <a:rPr lang="en-US" sz="800"/>
              <a:t>When pregnant rats were given oxcarbazepine (30, 300, or 1000 mg/kg) orally throughout the period of organogenesis, increased incidences of fetal malformations (craniofacial, cardiovascular, and skeletal) and variations were observed at the intermediate and high doses (approximately 1.2 and 4 times, respectively, the maximum recommended human dose [MRHD] on a mg/m2 basis). Increased embryofetal death and decreased fetal body weights were seen at the high dose. Doses ≥ 300 mg/kg were also maternally toxic (decreased body weight gain, clinical signs), but there is no evidence to suggest that teratogenicity was secondary to the maternal effects.</a:t>
            </a:r>
          </a:p>
          <a:p>
            <a:pPr>
              <a:lnSpc>
                <a:spcPct val="80000"/>
              </a:lnSpc>
            </a:pPr>
            <a:r>
              <a:rPr lang="en-US" sz="800"/>
              <a:t>In a study in which pregnant rabbits were orally administered MHD (20, 100, or 200 mg/kg) during organogenesis, embryofetal mortality was increased at the highest dose (1.5 times the MRHD on a mg/m2 basis). This dose produced only minimal maternal toxicity.</a:t>
            </a:r>
          </a:p>
          <a:p>
            <a:pPr>
              <a:lnSpc>
                <a:spcPct val="80000"/>
              </a:lnSpc>
            </a:pPr>
            <a:r>
              <a:rPr lang="en-US" sz="800"/>
              <a:t>In a study in which female rats were dosed orally with oxcarbazepine (25, 50, or 150 mg/kg) during the latter part of gestation and throughout the lactation period, a persistent reduction in body weights and altered behavior (decreased activity) were observed in offspring exposed to the highest dose (0.6 times the MRHD on a mg/m2 basis). Oral administration of MHD (25, 75, or 250 mg/kg) to rats during gestation and lactation resulted in a persistent reduction in offspring weights at the highest dose (equivalent to the MRHD on a mg/m2 basis).</a:t>
            </a:r>
          </a:p>
          <a:p>
            <a:pPr>
              <a:lnSpc>
                <a:spcPct val="80000"/>
              </a:lnSpc>
            </a:pPr>
            <a:r>
              <a:rPr lang="en-US" sz="800"/>
              <a:t>There are no adequate and well-controlled clinical studies of Trileptal in pregnant women; however, Trileptal is closely related structurally to carbamazepine, which is considered to be teratogenic in humans. Given this fact, and the results of the animal studies described, it is likely that Trileptal is a human teratogen. Trileptal should be used during pregnancy only if the potential benefit justifies the potential risk to the fetus.</a:t>
            </a:r>
            <a:endParaRPr lang="en-US" sz="800" b="1"/>
          </a:p>
          <a:p>
            <a:pPr>
              <a:lnSpc>
                <a:spcPct val="80000"/>
              </a:lnSpc>
            </a:pPr>
            <a:r>
              <a:rPr lang="en-US" sz="800" b="1"/>
              <a:t>[</a:t>
            </a:r>
            <a:r>
              <a:rPr lang="en-US" sz="800" b="1">
                <a:hlinkClick r:id="rId51" tooltip="Edit section: Labor and Delivery"/>
              </a:rPr>
              <a:t>edit</a:t>
            </a:r>
            <a:r>
              <a:rPr lang="en-US" sz="800" b="1"/>
              <a:t>] Labor and Delivery</a:t>
            </a:r>
          </a:p>
          <a:p>
            <a:pPr>
              <a:lnSpc>
                <a:spcPct val="80000"/>
              </a:lnSpc>
            </a:pPr>
            <a:r>
              <a:rPr lang="en-US" sz="800"/>
              <a:t>The effect of Trileptal on labor and delivery in humans has not been evaluated.</a:t>
            </a:r>
            <a:endParaRPr lang="en-US" sz="800" b="1"/>
          </a:p>
          <a:p>
            <a:pPr>
              <a:lnSpc>
                <a:spcPct val="80000"/>
              </a:lnSpc>
            </a:pPr>
            <a:r>
              <a:rPr lang="en-US" sz="800" b="1"/>
              <a:t>[</a:t>
            </a:r>
            <a:r>
              <a:rPr lang="en-US" sz="800" b="1">
                <a:hlinkClick r:id="rId52" tooltip="Edit section: Nursing Mothers"/>
              </a:rPr>
              <a:t>edit</a:t>
            </a:r>
            <a:r>
              <a:rPr lang="en-US" sz="800" b="1"/>
              <a:t>] Nursing Mothers</a:t>
            </a:r>
          </a:p>
          <a:p>
            <a:pPr>
              <a:lnSpc>
                <a:spcPct val="80000"/>
              </a:lnSpc>
            </a:pPr>
            <a:r>
              <a:rPr lang="en-US" sz="800"/>
              <a:t>Oxcarbazepine and its active metabolite (MHD) are excreted in human breast milk. A milk-to-plasma concentration ratio of 0.5 was found for both. Because of the potential for serious adverse reactions to Trileptal in nursing infants, a decision should be made about whether to discontinue nursing or to discontinue the drug in nursing women, taking into account the importance of the drug to the mother.</a:t>
            </a:r>
            <a:endParaRPr lang="en-US" sz="800" b="1"/>
          </a:p>
          <a:p>
            <a:pPr>
              <a:lnSpc>
                <a:spcPct val="80000"/>
              </a:lnSpc>
            </a:pPr>
            <a:r>
              <a:rPr lang="en-US" sz="800" b="1"/>
              <a:t>[</a:t>
            </a:r>
            <a:r>
              <a:rPr lang="en-US" sz="800" b="1">
                <a:hlinkClick r:id="rId53" tooltip="Edit section: References"/>
              </a:rPr>
              <a:t>edit</a:t>
            </a:r>
            <a:r>
              <a:rPr lang="en-US" sz="800" b="1"/>
              <a:t>] References</a:t>
            </a:r>
          </a:p>
          <a:p>
            <a:pPr>
              <a:lnSpc>
                <a:spcPct val="80000"/>
              </a:lnSpc>
            </a:pPr>
            <a:r>
              <a:rPr lang="en-US" sz="800" b="1">
                <a:hlinkClick r:id="" action="ppaction://noaction"/>
              </a:rPr>
              <a:t>^</a:t>
            </a:r>
            <a:r>
              <a:rPr lang="en-US" sz="800"/>
              <a:t> Mazza M, Della Marca G, Di Nicola M, Martinotti G, Pozzi G, Janiri L, Bria P, Mazza S. </a:t>
            </a:r>
            <a:r>
              <a:rPr lang="en-US" sz="800" i="1"/>
              <a:t>Oxcarbazepine improves mood in patients with epilepsy.</a:t>
            </a:r>
            <a:r>
              <a:rPr lang="en-US" sz="800"/>
              <a:t> Epilepsy Behav. 2007 May;10(3):397-401. Epub 2007 Feb 14. </a:t>
            </a:r>
            <a:r>
              <a:rPr lang="en-US" sz="800">
                <a:hlinkClick r:id="rId54" tooltip="http://www.ncbi.nlm.nih.gov/pubmed/17300991"/>
              </a:rPr>
              <a:t>PMID 17300991</a:t>
            </a:r>
            <a:r>
              <a:rPr lang="en-US" sz="800"/>
              <a:t> </a:t>
            </a:r>
          </a:p>
          <a:p>
            <a:pPr>
              <a:lnSpc>
                <a:spcPct val="80000"/>
              </a:lnSpc>
            </a:pPr>
            <a:r>
              <a:rPr lang="en-US" sz="800">
                <a:hlinkClick r:id="rId55" tooltip="http://www.chemicalland21.com/lifescience/phar/OXCARBAZEPINE.htm"/>
              </a:rPr>
              <a:t>ChemicalLand21.com: Oxcarbazepine</a:t>
            </a:r>
            <a:r>
              <a:rPr lang="en-US" sz="800"/>
              <a:t> </a:t>
            </a:r>
          </a:p>
          <a:p>
            <a:pPr>
              <a:lnSpc>
                <a:spcPct val="80000"/>
              </a:lnSpc>
            </a:pPr>
            <a:r>
              <a:rPr lang="en-US" sz="800">
                <a:hlinkClick r:id="rId56" tooltip="http://www.trileptal.info/media_center/content/pages/media_center/story.htm"/>
              </a:rPr>
              <a:t>Trileptal Story</a:t>
            </a:r>
            <a:r>
              <a:rPr lang="en-US" sz="800"/>
              <a:t> </a:t>
            </a:r>
          </a:p>
          <a:p>
            <a:pPr>
              <a:lnSpc>
                <a:spcPct val="80000"/>
              </a:lnSpc>
            </a:pPr>
            <a:r>
              <a:rPr lang="en-US" sz="800">
                <a:hlinkClick r:id="rId57" tooltip="http://www.trileptal.com/"/>
              </a:rPr>
              <a:t>Trileptal.com(Novartis)</a:t>
            </a:r>
            <a:r>
              <a:rPr lang="en-US" sz="800"/>
              <a:t> </a:t>
            </a:r>
          </a:p>
          <a:p>
            <a:pPr>
              <a:lnSpc>
                <a:spcPct val="80000"/>
              </a:lnSpc>
            </a:pPr>
            <a:r>
              <a:rPr lang="en-US" sz="800">
                <a:hlinkClick r:id="rId58" tooltip="http://www.pharma.us.novartis.com/product/pi/pdf/trileptal.pdf"/>
              </a:rPr>
              <a:t>Prescribing Information(PDF)</a:t>
            </a:r>
            <a:r>
              <a:rPr lang="en-US" sz="800"/>
              <a:t> </a:t>
            </a:r>
          </a:p>
          <a:p>
            <a:pPr>
              <a:lnSpc>
                <a:spcPct val="80000"/>
              </a:lnSpc>
            </a:pPr>
            <a:r>
              <a:rPr lang="en-US" sz="800" b="1"/>
              <a:t>[</a:t>
            </a:r>
            <a:r>
              <a:rPr lang="en-US" sz="800" b="1">
                <a:hlinkClick r:id="rId59" tooltip="Edit section: External links"/>
              </a:rPr>
              <a:t>edit</a:t>
            </a:r>
            <a:r>
              <a:rPr lang="en-US" sz="800" b="1"/>
              <a:t>] External links</a:t>
            </a:r>
          </a:p>
          <a:p>
            <a:pPr>
              <a:lnSpc>
                <a:spcPct val="80000"/>
              </a:lnSpc>
            </a:pPr>
            <a:r>
              <a:rPr lang="en-US" sz="800">
                <a:hlinkClick r:id="rId60" tooltip="http://www.rxlist.com/cgi/generic3/oxcarbazepine.htm"/>
              </a:rPr>
              <a:t>RxList entry</a:t>
            </a:r>
            <a:r>
              <a:rPr lang="en-US" sz="800"/>
              <a:t> </a:t>
            </a:r>
          </a:p>
          <a:p>
            <a:pPr>
              <a:lnSpc>
                <a:spcPct val="80000"/>
              </a:lnSpc>
            </a:pPr>
            <a:r>
              <a:rPr lang="en-US" sz="800">
                <a:hlinkClick r:id="rId61" tooltip="http://www.psycheducation.org/depression/meds/moodstabilizers.htm"/>
              </a:rPr>
              <a:t>http://www.psycheducation.org/depression/meds/moodstabilizers.htm</a:t>
            </a:r>
            <a:r>
              <a:rPr lang="en-US" sz="800"/>
              <a:t> </a:t>
            </a:r>
          </a:p>
          <a:p>
            <a:pPr>
              <a:lnSpc>
                <a:spcPct val="80000"/>
              </a:lnSpc>
            </a:pPr>
            <a:r>
              <a:rPr lang="en-US" sz="800">
                <a:hlinkClick r:id="rId62" tooltip="http://www.psycheducation.org/depression/meds/trileptal.htm"/>
              </a:rPr>
              <a:t>http://www.psycheducation.org/depression/meds/trileptal.htm</a:t>
            </a:r>
            <a:r>
              <a:rPr lang="en-US" sz="800"/>
              <a:t> </a:t>
            </a:r>
          </a:p>
          <a:p>
            <a:pPr>
              <a:lnSpc>
                <a:spcPct val="80000"/>
              </a:lnSpc>
            </a:pPr>
            <a:r>
              <a:rPr lang="en-US" sz="800">
                <a:hlinkClick r:id="rId14" tooltip="http://redpoll.pharmacy.ualberta.ca/drugbank/cgi-bin/getCard.cgi?CARD=APRD01308"/>
              </a:rPr>
              <a:t>DrugBank entry</a:t>
            </a:r>
            <a:r>
              <a:rPr lang="en-US" sz="800"/>
              <a:t> </a:t>
            </a:r>
          </a:p>
          <a:p>
            <a:pPr>
              <a:lnSpc>
                <a:spcPct val="80000"/>
              </a:lnSpc>
            </a:pPr>
            <a:r>
              <a:rPr lang="en-US" sz="800">
                <a:hlinkClick r:id="rId63" tooltip="300mg Trileptal tablets"/>
              </a:rPr>
              <a:t> </a:t>
            </a:r>
            <a:r>
              <a:rPr lang="en-US" sz="800"/>
              <a:t> </a:t>
            </a:r>
          </a:p>
          <a:p>
            <a:pPr>
              <a:lnSpc>
                <a:spcPct val="80000"/>
              </a:lnSpc>
            </a:pPr>
            <a:r>
              <a:rPr lang="en-US" sz="800"/>
              <a:t>300mg Trileptal tablets</a:t>
            </a:r>
          </a:p>
          <a:p>
            <a:pPr>
              <a:lnSpc>
                <a:spcPct val="80000"/>
              </a:lnSpc>
            </a:pPr>
            <a:r>
              <a:rPr lang="en-US" sz="800"/>
              <a:t>[hide]</a:t>
            </a:r>
            <a:r>
              <a:rPr lang="en-US" sz="800" b="1"/>
              <a:t> </a:t>
            </a:r>
          </a:p>
          <a:p>
            <a:pPr>
              <a:lnSpc>
                <a:spcPct val="80000"/>
              </a:lnSpc>
            </a:pPr>
            <a:r>
              <a:rPr lang="en-US" sz="800">
                <a:hlinkClick r:id="rId64" tooltip="Template:Anticonvulsants"/>
              </a:rPr>
              <a:t>v</a:t>
            </a:r>
            <a:r>
              <a:rPr lang="en-US" sz="800"/>
              <a:t> • </a:t>
            </a:r>
            <a:r>
              <a:rPr lang="en-US" sz="800">
                <a:hlinkClick r:id="rId65" tooltip="Template talk:Anticonvulsants"/>
              </a:rPr>
              <a:t>d</a:t>
            </a:r>
            <a:r>
              <a:rPr lang="en-US" sz="800"/>
              <a:t> • </a:t>
            </a:r>
            <a:r>
              <a:rPr lang="en-US" sz="800">
                <a:hlinkClick r:id="rId66" tooltip="http://en.wikipedia.org/w/index.php?title=Template:Anticonvulsants&amp;action=edit"/>
              </a:rPr>
              <a:t>e</a:t>
            </a:r>
            <a:r>
              <a:rPr lang="en-US" sz="800" b="1">
                <a:hlinkClick r:id="rId36" tooltip="Anticonvulsant"/>
              </a:rPr>
              <a:t>Anticonvulsants</a:t>
            </a:r>
            <a:r>
              <a:rPr lang="en-US" sz="800" b="1"/>
              <a:t> (</a:t>
            </a:r>
            <a:r>
              <a:rPr lang="en-US" sz="800" b="1">
                <a:hlinkClick r:id="rId9" tooltip="ATC code N03"/>
              </a:rPr>
              <a:t>N03</a:t>
            </a:r>
            <a:r>
              <a:rPr lang="en-US" sz="800" b="1"/>
              <a:t>)</a:t>
            </a:r>
            <a:r>
              <a:rPr lang="en-US" sz="800" b="1">
                <a:hlinkClick r:id="rId67" tooltip="Barbiturate"/>
              </a:rPr>
              <a:t>Barbiturates</a:t>
            </a:r>
            <a:r>
              <a:rPr lang="en-US" sz="800">
                <a:hlinkClick r:id="rId68" tooltip="Barbexaclone"/>
              </a:rPr>
              <a:t>Barbexaclone</a:t>
            </a:r>
            <a:r>
              <a:rPr lang="en-US" sz="800"/>
              <a:t>, </a:t>
            </a:r>
            <a:r>
              <a:rPr lang="en-US" sz="800">
                <a:hlinkClick r:id="rId69" tooltip="Metharbital"/>
              </a:rPr>
              <a:t>Metharbital</a:t>
            </a:r>
            <a:r>
              <a:rPr lang="en-US" sz="800"/>
              <a:t>, </a:t>
            </a:r>
            <a:r>
              <a:rPr lang="en-US" sz="800">
                <a:hlinkClick r:id="rId70" tooltip="Methylphenobarbital"/>
              </a:rPr>
              <a:t>Methylphenobarbital</a:t>
            </a:r>
            <a:r>
              <a:rPr lang="en-US" sz="800"/>
              <a:t>, </a:t>
            </a:r>
            <a:r>
              <a:rPr lang="en-US" sz="800">
                <a:hlinkClick r:id="rId71" tooltip="Pentobarbital"/>
              </a:rPr>
              <a:t>Pentobarbital</a:t>
            </a:r>
            <a:r>
              <a:rPr lang="en-US" sz="800"/>
              <a:t>, </a:t>
            </a:r>
            <a:r>
              <a:rPr lang="en-US" sz="800">
                <a:hlinkClick r:id="rId72" tooltip="Phenobarbital"/>
              </a:rPr>
              <a:t>Phenobarbital</a:t>
            </a:r>
            <a:r>
              <a:rPr lang="en-US" sz="800"/>
              <a:t>, </a:t>
            </a:r>
            <a:r>
              <a:rPr lang="en-US" sz="800">
                <a:hlinkClick r:id="rId73" tooltip="Primidone"/>
              </a:rPr>
              <a:t>Primidone</a:t>
            </a:r>
            <a:r>
              <a:rPr lang="en-US" sz="800" b="1">
                <a:hlinkClick r:id="rId74" tooltip="Hydantoin"/>
              </a:rPr>
              <a:t>Hydantoins</a:t>
            </a:r>
            <a:r>
              <a:rPr lang="en-US" sz="800">
                <a:hlinkClick r:id="rId75" tooltip="Ethotoin"/>
              </a:rPr>
              <a:t>Ethotoin</a:t>
            </a:r>
            <a:r>
              <a:rPr lang="en-US" sz="800"/>
              <a:t>, </a:t>
            </a:r>
            <a:r>
              <a:rPr lang="en-US" sz="800">
                <a:hlinkClick r:id="rId76" tooltip="Fosphenytoin"/>
              </a:rPr>
              <a:t>Fosphenytoin</a:t>
            </a:r>
            <a:r>
              <a:rPr lang="en-US" sz="800"/>
              <a:t>, </a:t>
            </a:r>
            <a:r>
              <a:rPr lang="en-US" sz="800">
                <a:hlinkClick r:id="rId77" tooltip="Mephenytoin"/>
              </a:rPr>
              <a:t>Mephenytoin</a:t>
            </a:r>
            <a:r>
              <a:rPr lang="en-US" sz="800"/>
              <a:t>, </a:t>
            </a:r>
            <a:r>
              <a:rPr lang="en-US" sz="800">
                <a:hlinkClick r:id="rId78" tooltip="Phenytoin"/>
              </a:rPr>
              <a:t>Phenytoin</a:t>
            </a:r>
            <a:r>
              <a:rPr lang="en-US" sz="800" b="1">
                <a:hlinkClick r:id="rId79" tooltip="Oxazolidinedione"/>
              </a:rPr>
              <a:t>Oxazolidinediones</a:t>
            </a:r>
            <a:r>
              <a:rPr lang="en-US" sz="800">
                <a:hlinkClick r:id="rId80" tooltip="Ethadione"/>
              </a:rPr>
              <a:t>Ethadione</a:t>
            </a:r>
            <a:r>
              <a:rPr lang="en-US" sz="800"/>
              <a:t>, </a:t>
            </a:r>
            <a:r>
              <a:rPr lang="en-US" sz="800">
                <a:hlinkClick r:id="rId81" tooltip="Paramethadione"/>
              </a:rPr>
              <a:t>Paramethadione</a:t>
            </a:r>
            <a:r>
              <a:rPr lang="en-US" sz="800"/>
              <a:t>, </a:t>
            </a:r>
            <a:r>
              <a:rPr lang="en-US" sz="800">
                <a:hlinkClick r:id="rId82" tooltip="Trimethadione"/>
              </a:rPr>
              <a:t>Trimethadione</a:t>
            </a:r>
            <a:r>
              <a:rPr lang="en-US" sz="800" b="1">
                <a:hlinkClick r:id="rId83" tooltip="Succinimide"/>
              </a:rPr>
              <a:t>Succinimides</a:t>
            </a:r>
            <a:r>
              <a:rPr lang="en-US" sz="800">
                <a:hlinkClick r:id="rId84" tooltip="Ethosuximide"/>
              </a:rPr>
              <a:t>Ethosuximide</a:t>
            </a:r>
            <a:r>
              <a:rPr lang="en-US" sz="800"/>
              <a:t>, </a:t>
            </a:r>
            <a:r>
              <a:rPr lang="en-US" sz="800">
                <a:hlinkClick r:id="rId85" tooltip="Mesuximide"/>
              </a:rPr>
              <a:t>Mesuximide</a:t>
            </a:r>
            <a:r>
              <a:rPr lang="en-US" sz="800"/>
              <a:t>, </a:t>
            </a:r>
            <a:r>
              <a:rPr lang="en-US" sz="800">
                <a:hlinkClick r:id="rId86" tooltip="Phensuximide"/>
              </a:rPr>
              <a:t>Phensuximide</a:t>
            </a:r>
            <a:r>
              <a:rPr lang="en-US" sz="800" b="1">
                <a:hlinkClick r:id="rId87" tooltip="Benzodiazepine"/>
              </a:rPr>
              <a:t>Benzodiazepines</a:t>
            </a:r>
            <a:r>
              <a:rPr lang="en-US" sz="800">
                <a:hlinkClick r:id="rId88" tooltip="Clobazam"/>
              </a:rPr>
              <a:t>Clobazam</a:t>
            </a:r>
            <a:r>
              <a:rPr lang="en-US" sz="800"/>
              <a:t>, </a:t>
            </a:r>
            <a:r>
              <a:rPr lang="en-US" sz="800">
                <a:hlinkClick r:id="rId89" tooltip="Clonazepam"/>
              </a:rPr>
              <a:t>Clonazepam</a:t>
            </a:r>
            <a:r>
              <a:rPr lang="en-US" sz="800"/>
              <a:t>, </a:t>
            </a:r>
            <a:r>
              <a:rPr lang="en-US" sz="800">
                <a:hlinkClick r:id="rId90" tooltip="Clorazepate"/>
              </a:rPr>
              <a:t>Clorazepate</a:t>
            </a:r>
            <a:r>
              <a:rPr lang="en-US" sz="800"/>
              <a:t>, </a:t>
            </a:r>
            <a:r>
              <a:rPr lang="en-US" sz="800">
                <a:hlinkClick r:id="rId91" tooltip="Diazepam"/>
              </a:rPr>
              <a:t>Diazepam</a:t>
            </a:r>
            <a:r>
              <a:rPr lang="en-US" sz="800"/>
              <a:t>, </a:t>
            </a:r>
            <a:r>
              <a:rPr lang="en-US" sz="800">
                <a:hlinkClick r:id="rId92" tooltip="Lorazepam"/>
              </a:rPr>
              <a:t>Lorazepam</a:t>
            </a:r>
            <a:r>
              <a:rPr lang="en-US" sz="800"/>
              <a:t>, </a:t>
            </a:r>
            <a:r>
              <a:rPr lang="en-US" sz="800">
                <a:hlinkClick r:id="rId93" tooltip="Midazolam"/>
              </a:rPr>
              <a:t>Midazolam</a:t>
            </a:r>
            <a:r>
              <a:rPr lang="en-US" sz="800"/>
              <a:t>, </a:t>
            </a:r>
            <a:r>
              <a:rPr lang="en-US" sz="800">
                <a:hlinkClick r:id="rId94" tooltip="Nimetazepam"/>
              </a:rPr>
              <a:t>Nimetazepam</a:t>
            </a:r>
            <a:r>
              <a:rPr lang="en-US" sz="800"/>
              <a:t>, </a:t>
            </a:r>
            <a:r>
              <a:rPr lang="en-US" sz="800">
                <a:hlinkClick r:id="rId95" tooltip="Nitrazepam"/>
              </a:rPr>
              <a:t>Nitrazepam</a:t>
            </a:r>
            <a:r>
              <a:rPr lang="en-US" sz="800"/>
              <a:t>, </a:t>
            </a:r>
            <a:r>
              <a:rPr lang="en-US" sz="800">
                <a:hlinkClick r:id="rId96" tooltip="Temazepam"/>
              </a:rPr>
              <a:t>Temazepam</a:t>
            </a:r>
            <a:r>
              <a:rPr lang="en-US" sz="800" b="1">
                <a:hlinkClick r:id="rId97" tooltip="Carboxamide"/>
              </a:rPr>
              <a:t>Carboxamides</a:t>
            </a:r>
            <a:r>
              <a:rPr lang="en-US" sz="800">
                <a:hlinkClick r:id="rId41" tooltip="Carbamazepine"/>
              </a:rPr>
              <a:t>Carbamazepine</a:t>
            </a:r>
            <a:r>
              <a:rPr lang="en-US" sz="800"/>
              <a:t>, </a:t>
            </a:r>
            <a:r>
              <a:rPr lang="en-US" sz="800" b="1"/>
              <a:t>Oxcarbazepine</a:t>
            </a:r>
            <a:r>
              <a:rPr lang="en-US" sz="800"/>
              <a:t>, </a:t>
            </a:r>
            <a:r>
              <a:rPr lang="en-US" sz="800">
                <a:hlinkClick r:id="rId98" tooltip="Rufinamide"/>
              </a:rPr>
              <a:t>Rufinamide</a:t>
            </a:r>
            <a:r>
              <a:rPr lang="en-US" sz="800" b="1">
                <a:hlinkClick r:id="rId99" tooltip="Fatty acid"/>
              </a:rPr>
              <a:t>Fatty acid derivatives</a:t>
            </a:r>
            <a:r>
              <a:rPr lang="en-US" sz="800">
                <a:hlinkClick r:id="rId100" tooltip="Valpromide"/>
              </a:rPr>
              <a:t>Valpromide</a:t>
            </a:r>
            <a:r>
              <a:rPr lang="en-US" sz="800"/>
              <a:t>, </a:t>
            </a:r>
            <a:r>
              <a:rPr lang="en-US" sz="800">
                <a:hlinkClick r:id="rId101" tooltip="Valnoctamide"/>
              </a:rPr>
              <a:t>Valnoctamide</a:t>
            </a:r>
            <a:r>
              <a:rPr lang="en-US" sz="800" b="1">
                <a:hlinkClick r:id="rId102" tooltip="Carboxylic acid"/>
              </a:rPr>
              <a:t>Carboxylic acids</a:t>
            </a:r>
            <a:r>
              <a:rPr lang="en-US" sz="800">
                <a:hlinkClick r:id="rId103" tooltip="Valproic acid"/>
              </a:rPr>
              <a:t>Valproic acid</a:t>
            </a:r>
            <a:r>
              <a:rPr lang="en-US" sz="800"/>
              <a:t> (</a:t>
            </a:r>
            <a:r>
              <a:rPr lang="en-US" sz="800">
                <a:hlinkClick r:id="rId104" tooltip="Sodium valproate"/>
              </a:rPr>
              <a:t>Sodium valproate</a:t>
            </a:r>
            <a:r>
              <a:rPr lang="en-US" sz="800"/>
              <a:t> &amp; </a:t>
            </a:r>
            <a:r>
              <a:rPr lang="en-US" sz="800">
                <a:hlinkClick r:id="rId105" tooltip="Valproate semisodium"/>
              </a:rPr>
              <a:t>Valproate semisodium</a:t>
            </a:r>
            <a:r>
              <a:rPr lang="en-US" sz="800"/>
              <a:t>), </a:t>
            </a:r>
            <a:r>
              <a:rPr lang="en-US" sz="800">
                <a:hlinkClick r:id="rId106" tooltip="Tiagabine"/>
              </a:rPr>
              <a:t>Tiagabine</a:t>
            </a:r>
            <a:r>
              <a:rPr lang="en-US" sz="800" b="1"/>
              <a:t>Others</a:t>
            </a:r>
            <a:r>
              <a:rPr lang="en-US" sz="800" b="1">
                <a:hlinkClick r:id="rId107" tooltip="GABA"/>
              </a:rPr>
              <a:t>GABA analogs</a:t>
            </a:r>
            <a:r>
              <a:rPr lang="en-US" sz="800" b="1"/>
              <a:t>:</a:t>
            </a:r>
            <a:r>
              <a:rPr lang="en-US" sz="800"/>
              <a:t> </a:t>
            </a:r>
            <a:r>
              <a:rPr lang="en-US" sz="800">
                <a:hlinkClick r:id="rId108" tooltip="Gabapentin"/>
              </a:rPr>
              <a:t>Gabapentin</a:t>
            </a:r>
            <a:r>
              <a:rPr lang="en-US" sz="800"/>
              <a:t>, </a:t>
            </a:r>
            <a:r>
              <a:rPr lang="en-US" sz="800">
                <a:hlinkClick r:id="rId109" tooltip="Pregabalin"/>
              </a:rPr>
              <a:t>Pregabalin</a:t>
            </a:r>
            <a:r>
              <a:rPr lang="en-US" sz="800"/>
              <a:t>, </a:t>
            </a:r>
            <a:r>
              <a:rPr lang="en-US" sz="800">
                <a:hlinkClick r:id="rId110" tooltip="Progabide"/>
              </a:rPr>
              <a:t>Progabide</a:t>
            </a:r>
            <a:r>
              <a:rPr lang="en-US" sz="800"/>
              <a:t>, </a:t>
            </a:r>
            <a:r>
              <a:rPr lang="en-US" sz="800">
                <a:hlinkClick r:id="rId111" tooltip="Vigabatrin"/>
              </a:rPr>
              <a:t>Vigabatrin</a:t>
            </a:r>
            <a:r>
              <a:rPr lang="en-US" sz="800"/>
              <a:t> -- </a:t>
            </a:r>
            <a:r>
              <a:rPr lang="en-US" sz="800" b="1">
                <a:hlinkClick r:id="rId112" tooltip="Monosaccharide"/>
              </a:rPr>
              <a:t>Monosaccharides</a:t>
            </a:r>
            <a:r>
              <a:rPr lang="en-US" sz="800" b="1"/>
              <a:t>:</a:t>
            </a:r>
            <a:r>
              <a:rPr lang="en-US" sz="800"/>
              <a:t> </a:t>
            </a:r>
            <a:r>
              <a:rPr lang="en-US" sz="800">
                <a:hlinkClick r:id="rId113" tooltip="Topiramate"/>
              </a:rPr>
              <a:t>Topiramate</a:t>
            </a:r>
            <a:r>
              <a:rPr lang="en-US" sz="800"/>
              <a:t> -- </a:t>
            </a:r>
            <a:r>
              <a:rPr lang="en-US" sz="800" b="1">
                <a:hlinkClick r:id="rId114" tooltip="Aromatic"/>
              </a:rPr>
              <a:t>Aromatic</a:t>
            </a:r>
            <a:r>
              <a:rPr lang="en-US" sz="800" b="1"/>
              <a:t> </a:t>
            </a:r>
            <a:r>
              <a:rPr lang="en-US" sz="800" b="1">
                <a:hlinkClick r:id="rId115" tooltip="Allylic"/>
              </a:rPr>
              <a:t>allylic</a:t>
            </a:r>
            <a:r>
              <a:rPr lang="en-US" sz="800" b="1"/>
              <a:t> </a:t>
            </a:r>
            <a:r>
              <a:rPr lang="en-US" sz="800" b="1">
                <a:hlinkClick r:id="rId116" tooltip="Alcohol"/>
              </a:rPr>
              <a:t>alcohols</a:t>
            </a:r>
            <a:r>
              <a:rPr lang="en-US" sz="800" b="1"/>
              <a:t>:</a:t>
            </a:r>
            <a:r>
              <a:rPr lang="en-US" sz="800"/>
              <a:t> </a:t>
            </a:r>
            <a:r>
              <a:rPr lang="en-US" sz="800">
                <a:hlinkClick r:id="rId117" tooltip="Stiripentol"/>
              </a:rPr>
              <a:t>Stiripentol</a:t>
            </a:r>
            <a:r>
              <a:rPr lang="en-US" sz="800"/>
              <a:t> -- </a:t>
            </a:r>
            <a:r>
              <a:rPr lang="en-US" sz="800" b="1">
                <a:hlinkClick r:id="rId118" tooltip="Urea"/>
              </a:rPr>
              <a:t>Ureas</a:t>
            </a:r>
            <a:r>
              <a:rPr lang="en-US" sz="800" b="1"/>
              <a:t>:</a:t>
            </a:r>
            <a:r>
              <a:rPr lang="en-US" sz="800"/>
              <a:t> </a:t>
            </a:r>
            <a:r>
              <a:rPr lang="en-US" sz="800">
                <a:hlinkClick r:id="rId119" tooltip="Phenacemide"/>
              </a:rPr>
              <a:t>Phenacemide</a:t>
            </a:r>
            <a:r>
              <a:rPr lang="en-US" sz="800"/>
              <a:t>, </a:t>
            </a:r>
            <a:r>
              <a:rPr lang="en-US" sz="800">
                <a:hlinkClick r:id="rId120" tooltip="Pheneturide"/>
              </a:rPr>
              <a:t>Pheneturide</a:t>
            </a:r>
            <a:r>
              <a:rPr lang="en-US" sz="800"/>
              <a:t> -- </a:t>
            </a:r>
            <a:r>
              <a:rPr lang="en-US" sz="800" b="1">
                <a:hlinkClick r:id="rId121" tooltip="Phenyltriazine"/>
              </a:rPr>
              <a:t>Phenyltriazines</a:t>
            </a:r>
            <a:r>
              <a:rPr lang="en-US" sz="800" b="1"/>
              <a:t>:</a:t>
            </a:r>
            <a:r>
              <a:rPr lang="en-US" sz="800"/>
              <a:t> </a:t>
            </a:r>
            <a:r>
              <a:rPr lang="en-US" sz="800">
                <a:hlinkClick r:id="rId122" tooltip="Lamotrigine"/>
              </a:rPr>
              <a:t>Lamotrigine</a:t>
            </a:r>
            <a:r>
              <a:rPr lang="en-US" sz="800"/>
              <a:t> </a:t>
            </a:r>
          </a:p>
          <a:p>
            <a:pPr>
              <a:lnSpc>
                <a:spcPct val="80000"/>
              </a:lnSpc>
            </a:pPr>
            <a:r>
              <a:rPr lang="en-US" sz="800" b="1">
                <a:hlinkClick r:id="rId123" tooltip="Carbamate"/>
              </a:rPr>
              <a:t>Carbamates</a:t>
            </a:r>
            <a:r>
              <a:rPr lang="en-US" sz="800" b="1"/>
              <a:t>:</a:t>
            </a:r>
            <a:r>
              <a:rPr lang="en-US" sz="800"/>
              <a:t> </a:t>
            </a:r>
            <a:r>
              <a:rPr lang="en-US" sz="800">
                <a:hlinkClick r:id="rId124" tooltip="Emylcamate"/>
              </a:rPr>
              <a:t>Emylcamate</a:t>
            </a:r>
            <a:r>
              <a:rPr lang="en-US" sz="800"/>
              <a:t>, </a:t>
            </a:r>
            <a:r>
              <a:rPr lang="en-US" sz="800">
                <a:hlinkClick r:id="rId125" tooltip="Felbamate"/>
              </a:rPr>
              <a:t>Felbamate</a:t>
            </a:r>
            <a:r>
              <a:rPr lang="en-US" sz="800"/>
              <a:t>, </a:t>
            </a:r>
            <a:r>
              <a:rPr lang="en-US" sz="800">
                <a:hlinkClick r:id="rId126" tooltip="Meprobamate"/>
              </a:rPr>
              <a:t>Meprobamate</a:t>
            </a:r>
            <a:r>
              <a:rPr lang="en-US" sz="800"/>
              <a:t> -- </a:t>
            </a:r>
            <a:r>
              <a:rPr lang="en-US" sz="800" b="1">
                <a:hlinkClick r:id="rId127" tooltip="Pyrrolidine"/>
              </a:rPr>
              <a:t>Pyrrolidines</a:t>
            </a:r>
            <a:r>
              <a:rPr lang="en-US" sz="800" b="1"/>
              <a:t>:</a:t>
            </a:r>
            <a:r>
              <a:rPr lang="en-US" sz="800"/>
              <a:t> </a:t>
            </a:r>
            <a:r>
              <a:rPr lang="en-US" sz="800">
                <a:hlinkClick r:id="rId128" tooltip="Brivaracetam"/>
              </a:rPr>
              <a:t>Brivaracetam</a:t>
            </a:r>
            <a:r>
              <a:rPr lang="en-US" sz="800"/>
              <a:t>, </a:t>
            </a:r>
            <a:r>
              <a:rPr lang="en-US" sz="800">
                <a:hlinkClick r:id="rId129" tooltip="Levetiracetam"/>
              </a:rPr>
              <a:t>Levetiracetam</a:t>
            </a:r>
            <a:r>
              <a:rPr lang="en-US" sz="800"/>
              <a:t>, </a:t>
            </a:r>
            <a:r>
              <a:rPr lang="en-US" sz="800">
                <a:hlinkClick r:id="rId130" tooltip="Nefiracetam"/>
              </a:rPr>
              <a:t>Nefiracetam</a:t>
            </a:r>
            <a:r>
              <a:rPr lang="en-US" sz="800"/>
              <a:t>, </a:t>
            </a:r>
            <a:r>
              <a:rPr lang="en-US" sz="800">
                <a:hlinkClick r:id="rId131" tooltip="Seletracetam"/>
              </a:rPr>
              <a:t>Seletracetam</a:t>
            </a:r>
            <a:endParaRPr lang="en-US" sz="800"/>
          </a:p>
          <a:p>
            <a:pPr>
              <a:lnSpc>
                <a:spcPct val="80000"/>
              </a:lnSpc>
            </a:pPr>
            <a:r>
              <a:rPr lang="en-US" sz="800" b="1">
                <a:hlinkClick r:id="rId132" tooltip="Sulfonamide (medicine)"/>
              </a:rPr>
              <a:t>Sulfa drugs</a:t>
            </a:r>
            <a:r>
              <a:rPr lang="en-US" sz="800" b="1"/>
              <a:t>:</a:t>
            </a:r>
            <a:r>
              <a:rPr lang="en-US" sz="800"/>
              <a:t> </a:t>
            </a:r>
            <a:r>
              <a:rPr lang="en-US" sz="800">
                <a:hlinkClick r:id="rId133" tooltip="Acetazolamide"/>
              </a:rPr>
              <a:t>Acetazolamide</a:t>
            </a:r>
            <a:r>
              <a:rPr lang="en-US" sz="800"/>
              <a:t>, </a:t>
            </a:r>
            <a:r>
              <a:rPr lang="en-US" sz="800">
                <a:hlinkClick r:id="rId134" tooltip="Ethoxzolamide"/>
              </a:rPr>
              <a:t>Ethoxzolamide</a:t>
            </a:r>
            <a:r>
              <a:rPr lang="en-US" sz="800"/>
              <a:t>, </a:t>
            </a:r>
            <a:r>
              <a:rPr lang="en-US" sz="800">
                <a:hlinkClick r:id="rId135" tooltip="Sultiame"/>
              </a:rPr>
              <a:t>Sultiame</a:t>
            </a:r>
            <a:r>
              <a:rPr lang="en-US" sz="800"/>
              <a:t>, </a:t>
            </a:r>
            <a:r>
              <a:rPr lang="en-US" sz="800">
                <a:hlinkClick r:id="rId136" tooltip="Zonisamide"/>
              </a:rPr>
              <a:t>Zonisamide</a:t>
            </a:r>
            <a:r>
              <a:rPr lang="en-US" sz="800"/>
              <a:t> -- </a:t>
            </a:r>
            <a:r>
              <a:rPr lang="en-US" sz="800" b="1">
                <a:hlinkClick r:id="rId137" tooltip="Propionate"/>
              </a:rPr>
              <a:t>Propionates</a:t>
            </a:r>
            <a:r>
              <a:rPr lang="en-US" sz="800" b="1"/>
              <a:t>:</a:t>
            </a:r>
            <a:r>
              <a:rPr lang="en-US" sz="800"/>
              <a:t> </a:t>
            </a:r>
            <a:r>
              <a:rPr lang="en-US" sz="800">
                <a:hlinkClick r:id="rId138" tooltip="Beclamide"/>
              </a:rPr>
              <a:t>Beclamide</a:t>
            </a:r>
            <a:r>
              <a:rPr lang="en-US" sz="800"/>
              <a:t> -- </a:t>
            </a:r>
            <a:r>
              <a:rPr lang="en-US" sz="800" b="1">
                <a:hlinkClick r:id="rId139" tooltip="Aldehyde"/>
              </a:rPr>
              <a:t>Aldehydes</a:t>
            </a:r>
            <a:r>
              <a:rPr lang="en-US" sz="800" b="1"/>
              <a:t>:</a:t>
            </a:r>
            <a:r>
              <a:rPr lang="en-US" sz="800"/>
              <a:t> </a:t>
            </a:r>
            <a:r>
              <a:rPr lang="en-US" sz="800">
                <a:hlinkClick r:id="rId140" tooltip="Paraldehyde"/>
              </a:rPr>
              <a:t>Paraldehyde</a:t>
            </a:r>
            <a:r>
              <a:rPr lang="en-US" sz="800"/>
              <a:t> -- </a:t>
            </a:r>
            <a:r>
              <a:rPr lang="en-US" sz="800" b="1">
                <a:hlinkClick r:id="rId141" tooltip="Bromide"/>
              </a:rPr>
              <a:t>Bromides</a:t>
            </a:r>
            <a:r>
              <a:rPr lang="en-US" sz="800" b="1"/>
              <a:t>:</a:t>
            </a:r>
            <a:r>
              <a:rPr lang="en-US" sz="800"/>
              <a:t> </a:t>
            </a:r>
            <a:r>
              <a:rPr lang="en-US" sz="800">
                <a:hlinkClick r:id="rId142" tooltip="Potassium bromide"/>
              </a:rPr>
              <a:t>Potassium bromide</a:t>
            </a:r>
            <a:r>
              <a:rPr lang="en-US" sz="800"/>
              <a:t>, </a:t>
            </a:r>
            <a:r>
              <a:rPr lang="en-US" sz="800">
                <a:hlinkClick r:id="rId143" tooltip="Sodium bromide"/>
              </a:rPr>
              <a:t>Sodium bromide</a:t>
            </a:r>
            <a:endParaRPr lang="en-US" sz="800"/>
          </a:p>
          <a:p>
            <a:pPr>
              <a:lnSpc>
                <a:spcPct val="80000"/>
              </a:lnSpc>
            </a:pPr>
            <a:r>
              <a:rPr lang="en-US" sz="800"/>
              <a:t>Retrieved from "</a:t>
            </a:r>
            <a:r>
              <a:rPr lang="en-US" sz="800">
                <a:hlinkClick r:id="rId144"/>
              </a:rPr>
              <a:t>http://en.wikipedia.org/wiki/Oxcarbazepine</a:t>
            </a:r>
            <a:r>
              <a:rPr lang="en-US" sz="800"/>
              <a:t>"</a:t>
            </a:r>
          </a:p>
          <a:p>
            <a:pPr>
              <a:lnSpc>
                <a:spcPct val="80000"/>
              </a:lnSpc>
            </a:pPr>
            <a:r>
              <a:rPr lang="en-US" sz="800">
                <a:hlinkClick r:id="rId145" tooltip="Special:Categories"/>
              </a:rPr>
              <a:t>Categories</a:t>
            </a:r>
            <a:r>
              <a:rPr lang="en-US" sz="800"/>
              <a:t>: </a:t>
            </a:r>
            <a:r>
              <a:rPr lang="en-US" sz="800">
                <a:hlinkClick r:id="rId146" tooltip="Category:Anticonvulsants"/>
              </a:rPr>
              <a:t>Anticonvulsants</a:t>
            </a:r>
            <a:r>
              <a:rPr lang="en-US" sz="800"/>
              <a:t> | </a:t>
            </a:r>
            <a:r>
              <a:rPr lang="en-US" sz="800">
                <a:hlinkClick r:id="rId147" tooltip="Category:Carboxamides"/>
              </a:rPr>
              <a:t>Carboxamides</a:t>
            </a:r>
            <a:r>
              <a:rPr lang="en-US" sz="800"/>
              <a:t> | </a:t>
            </a:r>
            <a:r>
              <a:rPr lang="en-US" sz="800">
                <a:hlinkClick r:id="rId148" tooltip="Category:Mood stabilizers"/>
              </a:rPr>
              <a:t>Mood stabilizers</a:t>
            </a:r>
            <a:endParaRPr lang="en-US" sz="800"/>
          </a:p>
          <a:p>
            <a:pPr>
              <a:lnSpc>
                <a:spcPct val="80000"/>
              </a:lnSpc>
            </a:pPr>
            <a:r>
              <a:rPr lang="en-US" sz="800"/>
              <a:t>Hidden categories: </a:t>
            </a:r>
            <a:r>
              <a:rPr lang="en-US" sz="800">
                <a:hlinkClick r:id="rId149" tooltip="Category:All articles with unsourced statements"/>
              </a:rPr>
              <a:t>All articles with unsourced statements</a:t>
            </a:r>
            <a:r>
              <a:rPr lang="en-US" sz="800"/>
              <a:t> | </a:t>
            </a:r>
            <a:r>
              <a:rPr lang="en-US" sz="800">
                <a:hlinkClick r:id="rId150" tooltip="Category:Articles with unsourced statements since April 2007"/>
              </a:rPr>
              <a:t>Articles with unsourced statements since April 2007</a:t>
            </a:r>
            <a:endParaRPr lang="en-US" sz="800"/>
          </a:p>
          <a:p>
            <a:pPr>
              <a:lnSpc>
                <a:spcPct val="80000"/>
              </a:lnSpc>
            </a:pPr>
            <a:endParaRPr lang="en-US" sz="800" b="1"/>
          </a:p>
          <a:p>
            <a:pPr>
              <a:lnSpc>
                <a:spcPct val="80000"/>
              </a:lnSpc>
            </a:pPr>
            <a:r>
              <a:rPr lang="en-US" sz="800" b="1"/>
              <a:t>Views</a:t>
            </a:r>
          </a:p>
          <a:p>
            <a:pPr>
              <a:lnSpc>
                <a:spcPct val="80000"/>
              </a:lnSpc>
            </a:pPr>
            <a:r>
              <a:rPr lang="en-US" sz="800">
                <a:hlinkClick r:id="rId144" tooltip="View the content page [alt-c]"/>
              </a:rPr>
              <a:t>Article</a:t>
            </a:r>
            <a:r>
              <a:rPr lang="en-US" sz="800"/>
              <a:t> </a:t>
            </a:r>
          </a:p>
          <a:p>
            <a:pPr>
              <a:lnSpc>
                <a:spcPct val="80000"/>
              </a:lnSpc>
            </a:pPr>
            <a:r>
              <a:rPr lang="en-US" sz="800">
                <a:hlinkClick r:id="rId151" tooltip="Discussion about the content page [alt-t]"/>
              </a:rPr>
              <a:t>Discussion</a:t>
            </a:r>
            <a:r>
              <a:rPr lang="en-US" sz="800"/>
              <a:t> </a:t>
            </a:r>
          </a:p>
          <a:p>
            <a:pPr>
              <a:lnSpc>
                <a:spcPct val="80000"/>
              </a:lnSpc>
            </a:pPr>
            <a:r>
              <a:rPr lang="en-US" sz="800">
                <a:hlinkClick r:id="rId152" tooltip="You can edit this page. Please use the preview button before saving. [alt-e]"/>
              </a:rPr>
              <a:t>Edit this page</a:t>
            </a:r>
            <a:r>
              <a:rPr lang="en-US" sz="800"/>
              <a:t> </a:t>
            </a:r>
          </a:p>
          <a:p>
            <a:pPr>
              <a:lnSpc>
                <a:spcPct val="80000"/>
              </a:lnSpc>
            </a:pPr>
            <a:r>
              <a:rPr lang="en-US" sz="800">
                <a:hlinkClick r:id="rId153" tooltip="Past versions of this page [alt-h]"/>
              </a:rPr>
              <a:t>History</a:t>
            </a:r>
            <a:r>
              <a:rPr lang="en-US" sz="800"/>
              <a:t> </a:t>
            </a:r>
          </a:p>
          <a:p>
            <a:pPr>
              <a:lnSpc>
                <a:spcPct val="80000"/>
              </a:lnSpc>
            </a:pPr>
            <a:r>
              <a:rPr lang="en-US" sz="800">
                <a:hlinkClick r:id="rId154" tooltip="Rename this page [alt-m]"/>
              </a:rPr>
              <a:t>Move</a:t>
            </a:r>
            <a:r>
              <a:rPr lang="en-US" sz="800"/>
              <a:t> </a:t>
            </a:r>
          </a:p>
          <a:p>
            <a:pPr>
              <a:lnSpc>
                <a:spcPct val="80000"/>
              </a:lnSpc>
            </a:pPr>
            <a:r>
              <a:rPr lang="en-US" sz="800">
                <a:hlinkClick r:id="rId155" tooltip="Add this page to your watchlist [alt-w]"/>
              </a:rPr>
              <a:t>Watch</a:t>
            </a:r>
            <a:r>
              <a:rPr lang="en-US" sz="800"/>
              <a:t> </a:t>
            </a:r>
          </a:p>
          <a:p>
            <a:pPr>
              <a:lnSpc>
                <a:spcPct val="80000"/>
              </a:lnSpc>
            </a:pPr>
            <a:endParaRPr lang="en-US" sz="800" b="1"/>
          </a:p>
          <a:p>
            <a:pPr>
              <a:lnSpc>
                <a:spcPct val="80000"/>
              </a:lnSpc>
            </a:pPr>
            <a:r>
              <a:rPr lang="en-US" sz="800" b="1"/>
              <a:t>Personal tools</a:t>
            </a:r>
          </a:p>
          <a:p>
            <a:pPr>
              <a:lnSpc>
                <a:spcPct val="80000"/>
              </a:lnSpc>
            </a:pPr>
            <a:r>
              <a:rPr lang="en-US" sz="800"/>
              <a:t> </a:t>
            </a:r>
          </a:p>
          <a:p>
            <a:pPr>
              <a:lnSpc>
                <a:spcPct val="80000"/>
              </a:lnSpc>
            </a:pPr>
            <a:r>
              <a:rPr lang="en-US" sz="800"/>
              <a:t> </a:t>
            </a:r>
          </a:p>
          <a:p>
            <a:pPr>
              <a:lnSpc>
                <a:spcPct val="80000"/>
              </a:lnSpc>
            </a:pPr>
            <a:r>
              <a:rPr lang="en-US" sz="800">
                <a:hlinkClick r:id="rId156" tooltip="My preferences"/>
              </a:rPr>
              <a:t>My preferences</a:t>
            </a:r>
            <a:r>
              <a:rPr lang="en-US" sz="800"/>
              <a:t> </a:t>
            </a:r>
          </a:p>
          <a:p>
            <a:pPr>
              <a:lnSpc>
                <a:spcPct val="80000"/>
              </a:lnSpc>
            </a:pPr>
            <a:r>
              <a:rPr lang="en-US" sz="800">
                <a:hlinkClick r:id="rId157" tooltip="The list of pages that you are monitoring for changes [alt-l]"/>
              </a:rPr>
              <a:t>My watchlist</a:t>
            </a:r>
            <a:r>
              <a:rPr lang="en-US" sz="800"/>
              <a:t> </a:t>
            </a:r>
          </a:p>
          <a:p>
            <a:pPr>
              <a:lnSpc>
                <a:spcPct val="80000"/>
              </a:lnSpc>
            </a:pPr>
            <a:r>
              <a:rPr lang="en-US" sz="800">
                <a:hlinkClick r:id="rId158" tooltip="List of my contributions [alt-y]"/>
              </a:rPr>
              <a:t>My contributions</a:t>
            </a:r>
            <a:r>
              <a:rPr lang="en-US" sz="800"/>
              <a:t> </a:t>
            </a:r>
          </a:p>
          <a:p>
            <a:pPr>
              <a:lnSpc>
                <a:spcPct val="80000"/>
              </a:lnSpc>
            </a:pPr>
            <a:r>
              <a:rPr lang="en-US" sz="800">
                <a:hlinkClick r:id="rId159" tooltip="Log out"/>
              </a:rPr>
              <a:t>Log out</a:t>
            </a:r>
            <a:r>
              <a:rPr lang="en-US" sz="800"/>
              <a:t> </a:t>
            </a:r>
          </a:p>
          <a:p>
            <a:pPr>
              <a:lnSpc>
                <a:spcPct val="80000"/>
              </a:lnSpc>
            </a:pPr>
            <a:endParaRPr lang="en-US" sz="800" b="1"/>
          </a:p>
          <a:p>
            <a:pPr>
              <a:lnSpc>
                <a:spcPct val="80000"/>
              </a:lnSpc>
            </a:pPr>
            <a:r>
              <a:rPr lang="en-US" sz="800" b="1"/>
              <a:t>Navigation</a:t>
            </a:r>
          </a:p>
          <a:p>
            <a:pPr>
              <a:lnSpc>
                <a:spcPct val="80000"/>
              </a:lnSpc>
            </a:pPr>
            <a:r>
              <a:rPr lang="en-US" sz="800">
                <a:hlinkClick r:id="rId160" tooltip="Visit the main page [alt-z]"/>
              </a:rPr>
              <a:t>Main Page</a:t>
            </a:r>
            <a:r>
              <a:rPr lang="en-US" sz="800"/>
              <a:t> </a:t>
            </a:r>
          </a:p>
          <a:p>
            <a:pPr>
              <a:lnSpc>
                <a:spcPct val="80000"/>
              </a:lnSpc>
            </a:pPr>
            <a:r>
              <a:rPr lang="en-US" sz="800">
                <a:hlinkClick r:id="rId161" tooltip="Guides to browsing Wikipedia"/>
              </a:rPr>
              <a:t>Contents</a:t>
            </a:r>
            <a:r>
              <a:rPr lang="en-US" sz="800"/>
              <a:t> </a:t>
            </a:r>
          </a:p>
          <a:p>
            <a:pPr>
              <a:lnSpc>
                <a:spcPct val="80000"/>
              </a:lnSpc>
            </a:pPr>
            <a:r>
              <a:rPr lang="en-US" sz="800">
                <a:hlinkClick r:id="rId162"/>
              </a:rPr>
              <a:t>Featured content</a:t>
            </a:r>
            <a:r>
              <a:rPr lang="en-US" sz="800"/>
              <a:t> </a:t>
            </a:r>
          </a:p>
          <a:p>
            <a:pPr>
              <a:lnSpc>
                <a:spcPct val="80000"/>
              </a:lnSpc>
            </a:pPr>
            <a:r>
              <a:rPr lang="en-US" sz="800">
                <a:hlinkClick r:id="rId163" tooltip="Find background information on current events"/>
              </a:rPr>
              <a:t>Current events</a:t>
            </a:r>
            <a:r>
              <a:rPr lang="en-US" sz="800"/>
              <a:t> </a:t>
            </a:r>
          </a:p>
          <a:p>
            <a:pPr>
              <a:lnSpc>
                <a:spcPct val="80000"/>
              </a:lnSpc>
            </a:pPr>
            <a:r>
              <a:rPr lang="en-US" sz="800">
                <a:hlinkClick r:id="rId164" tooltip="Load a random article [alt-x]"/>
              </a:rPr>
              <a:t>Random article</a:t>
            </a:r>
            <a:r>
              <a:rPr lang="en-US" sz="800"/>
              <a:t> </a:t>
            </a:r>
          </a:p>
          <a:p>
            <a:pPr>
              <a:lnSpc>
                <a:spcPct val="80000"/>
              </a:lnSpc>
            </a:pPr>
            <a:endParaRPr lang="en-US" sz="800" b="1"/>
          </a:p>
          <a:p>
            <a:pPr>
              <a:lnSpc>
                <a:spcPct val="80000"/>
              </a:lnSpc>
            </a:pPr>
            <a:r>
              <a:rPr lang="en-US" sz="800" b="1"/>
              <a:t>Interaction</a:t>
            </a:r>
          </a:p>
          <a:p>
            <a:pPr>
              <a:lnSpc>
                <a:spcPct val="80000"/>
              </a:lnSpc>
            </a:pPr>
            <a:r>
              <a:rPr lang="en-US" sz="800">
                <a:hlinkClick r:id="rId165"/>
              </a:rPr>
              <a:t>About Wikipedia</a:t>
            </a:r>
            <a:r>
              <a:rPr lang="en-US" sz="800"/>
              <a:t> </a:t>
            </a:r>
          </a:p>
          <a:p>
            <a:pPr>
              <a:lnSpc>
                <a:spcPct val="80000"/>
              </a:lnSpc>
            </a:pPr>
            <a:r>
              <a:rPr lang="en-US" sz="800">
                <a:hlinkClick r:id="rId166" tooltip="About the project, what you can do, where to find things"/>
              </a:rPr>
              <a:t>Community portal</a:t>
            </a:r>
            <a:r>
              <a:rPr lang="en-US" sz="800"/>
              <a:t> </a:t>
            </a:r>
          </a:p>
          <a:p>
            <a:pPr>
              <a:lnSpc>
                <a:spcPct val="80000"/>
              </a:lnSpc>
            </a:pPr>
            <a:r>
              <a:rPr lang="en-US" sz="800">
                <a:hlinkClick r:id="rId167" tooltip="The list of recent changes in the wiki [alt-r]"/>
              </a:rPr>
              <a:t>Recent changes</a:t>
            </a:r>
            <a:r>
              <a:rPr lang="en-US" sz="800"/>
              <a:t> </a:t>
            </a:r>
          </a:p>
          <a:p>
            <a:pPr>
              <a:lnSpc>
                <a:spcPct val="80000"/>
              </a:lnSpc>
            </a:pPr>
            <a:r>
              <a:rPr lang="en-US" sz="800">
                <a:hlinkClick r:id="rId168" tooltip="How to contact Wikipedia"/>
              </a:rPr>
              <a:t>Contact Wikipedia</a:t>
            </a:r>
            <a:r>
              <a:rPr lang="en-US" sz="800"/>
              <a:t> </a:t>
            </a:r>
          </a:p>
          <a:p>
            <a:pPr>
              <a:lnSpc>
                <a:spcPct val="80000"/>
              </a:lnSpc>
            </a:pPr>
            <a:r>
              <a:rPr lang="en-US" sz="800">
                <a:hlinkClick r:id="rId169" tooltip="Support us"/>
              </a:rPr>
              <a:t>Donate to Wikipedia</a:t>
            </a:r>
            <a:r>
              <a:rPr lang="en-US" sz="800"/>
              <a:t> </a:t>
            </a:r>
          </a:p>
          <a:p>
            <a:pPr>
              <a:lnSpc>
                <a:spcPct val="80000"/>
              </a:lnSpc>
            </a:pPr>
            <a:r>
              <a:rPr lang="en-US" sz="800">
                <a:hlinkClick r:id="rId170" tooltip="Guidance on how to use and edit Wikipedia"/>
              </a:rPr>
              <a:t>Help</a:t>
            </a:r>
            <a:r>
              <a:rPr lang="en-US" sz="800"/>
              <a:t> </a:t>
            </a:r>
          </a:p>
          <a:p>
            <a:pPr>
              <a:lnSpc>
                <a:spcPct val="80000"/>
              </a:lnSpc>
            </a:pPr>
            <a:r>
              <a:rPr lang="en-US" sz="800" b="1"/>
              <a:t>Search</a:t>
            </a:r>
          </a:p>
          <a:p>
            <a:pPr>
              <a:lnSpc>
                <a:spcPct val="80000"/>
              </a:lnSpc>
            </a:pPr>
            <a:r>
              <a:rPr lang="en-US" sz="800"/>
              <a:t>  </a:t>
            </a:r>
          </a:p>
          <a:p>
            <a:pPr>
              <a:lnSpc>
                <a:spcPct val="80000"/>
              </a:lnSpc>
            </a:pPr>
            <a:endParaRPr lang="en-US" sz="800" b="1"/>
          </a:p>
          <a:p>
            <a:pPr>
              <a:lnSpc>
                <a:spcPct val="80000"/>
              </a:lnSpc>
            </a:pPr>
            <a:r>
              <a:rPr lang="en-US" sz="800" b="1"/>
              <a:t>Toolbox</a:t>
            </a:r>
          </a:p>
          <a:p>
            <a:pPr>
              <a:lnSpc>
                <a:spcPct val="80000"/>
              </a:lnSpc>
            </a:pPr>
            <a:r>
              <a:rPr lang="en-US" sz="800">
                <a:hlinkClick r:id="rId171" tooltip="List of all English Wikipedia pages that link here [alt-j]"/>
              </a:rPr>
              <a:t>What links here</a:t>
            </a:r>
            <a:r>
              <a:rPr lang="en-US" sz="800"/>
              <a:t> </a:t>
            </a:r>
          </a:p>
          <a:p>
            <a:pPr>
              <a:lnSpc>
                <a:spcPct val="80000"/>
              </a:lnSpc>
            </a:pPr>
            <a:r>
              <a:rPr lang="en-US" sz="800">
                <a:hlinkClick r:id="rId172" tooltip="Recent changes in pages linked from this page [alt-k]"/>
              </a:rPr>
              <a:t>Related changes</a:t>
            </a:r>
            <a:r>
              <a:rPr lang="en-US" sz="800"/>
              <a:t> </a:t>
            </a:r>
          </a:p>
          <a:p>
            <a:pPr>
              <a:lnSpc>
                <a:spcPct val="80000"/>
              </a:lnSpc>
            </a:pPr>
            <a:r>
              <a:rPr lang="en-US" sz="800">
                <a:hlinkClick r:id="rId173" tooltip="Upload files [alt-u]"/>
              </a:rPr>
              <a:t>Upload file</a:t>
            </a:r>
            <a:r>
              <a:rPr lang="en-US" sz="800"/>
              <a:t> </a:t>
            </a:r>
          </a:p>
          <a:p>
            <a:pPr>
              <a:lnSpc>
                <a:spcPct val="80000"/>
              </a:lnSpc>
            </a:pPr>
            <a:r>
              <a:rPr lang="en-US" sz="800">
                <a:hlinkClick r:id="rId174" tooltip="List of all special pages [alt-q]"/>
              </a:rPr>
              <a:t>Special pages</a:t>
            </a:r>
            <a:r>
              <a:rPr lang="en-US" sz="800"/>
              <a:t> </a:t>
            </a:r>
          </a:p>
          <a:p>
            <a:pPr>
              <a:lnSpc>
                <a:spcPct val="80000"/>
              </a:lnSpc>
            </a:pPr>
            <a:r>
              <a:rPr lang="en-US" sz="800">
                <a:hlinkClick r:id="rId175" tooltip="Printable version of this page [alt-p]"/>
              </a:rPr>
              <a:t>Printable version</a:t>
            </a:r>
            <a:r>
              <a:rPr lang="en-US" sz="800"/>
              <a:t> </a:t>
            </a:r>
          </a:p>
          <a:p>
            <a:pPr>
              <a:lnSpc>
                <a:spcPct val="80000"/>
              </a:lnSpc>
            </a:pPr>
            <a:r>
              <a:rPr lang="en-US" sz="800">
                <a:hlinkClick r:id="rId176" tooltip="Permanent link to this version of the page"/>
              </a:rPr>
              <a:t>Permanent link</a:t>
            </a:r>
            <a:r>
              <a:rPr lang="en-US" sz="800"/>
              <a:t> </a:t>
            </a:r>
          </a:p>
          <a:p>
            <a:pPr>
              <a:lnSpc>
                <a:spcPct val="80000"/>
              </a:lnSpc>
            </a:pPr>
            <a:r>
              <a:rPr lang="en-US" sz="800">
                <a:hlinkClick r:id="rId177"/>
              </a:rPr>
              <a:t>Cite this page</a:t>
            </a:r>
            <a:r>
              <a:rPr lang="en-US" sz="800"/>
              <a:t> </a:t>
            </a:r>
          </a:p>
          <a:p>
            <a:pPr>
              <a:lnSpc>
                <a:spcPct val="80000"/>
              </a:lnSpc>
            </a:pPr>
            <a:endParaRPr lang="en-US" sz="800" b="1"/>
          </a:p>
          <a:p>
            <a:pPr>
              <a:lnSpc>
                <a:spcPct val="80000"/>
              </a:lnSpc>
            </a:pPr>
            <a:r>
              <a:rPr lang="en-US" sz="800" b="1"/>
              <a:t>Languages</a:t>
            </a:r>
          </a:p>
          <a:p>
            <a:pPr>
              <a:lnSpc>
                <a:spcPct val="80000"/>
              </a:lnSpc>
            </a:pPr>
            <a:r>
              <a:rPr lang="en-US" sz="800">
                <a:hlinkClick r:id="rId178"/>
              </a:rPr>
              <a:t>Deutsch</a:t>
            </a:r>
            <a:r>
              <a:rPr lang="en-US" sz="800"/>
              <a:t> </a:t>
            </a:r>
          </a:p>
          <a:p>
            <a:pPr>
              <a:lnSpc>
                <a:spcPct val="80000"/>
              </a:lnSpc>
            </a:pPr>
            <a:r>
              <a:rPr lang="en-US" sz="800">
                <a:hlinkClick r:id="rId179"/>
              </a:rPr>
              <a:t>Español</a:t>
            </a:r>
            <a:r>
              <a:rPr lang="en-US" sz="800"/>
              <a:t> </a:t>
            </a:r>
          </a:p>
          <a:p>
            <a:pPr>
              <a:lnSpc>
                <a:spcPct val="80000"/>
              </a:lnSpc>
            </a:pPr>
            <a:r>
              <a:rPr lang="en-US" sz="800">
                <a:hlinkClick r:id="rId180"/>
              </a:rPr>
              <a:t>Русский</a:t>
            </a:r>
            <a:r>
              <a:rPr lang="en-US" sz="800"/>
              <a:t> </a:t>
            </a:r>
          </a:p>
          <a:p>
            <a:pPr>
              <a:lnSpc>
                <a:spcPct val="80000"/>
              </a:lnSpc>
            </a:pPr>
            <a:r>
              <a:rPr lang="en-US" sz="800"/>
              <a:t>This page was last modified on 13 February 2008, at 20:04. </a:t>
            </a:r>
          </a:p>
          <a:p>
            <a:pPr>
              <a:lnSpc>
                <a:spcPct val="80000"/>
              </a:lnSpc>
            </a:pPr>
            <a:r>
              <a:rPr lang="en-US" sz="800"/>
              <a:t>All text is available under the terms of the </a:t>
            </a:r>
            <a:r>
              <a:rPr lang="en-US" sz="800">
                <a:hlinkClick r:id="rId181" tooltip="Wikipedia:Text of the GNU Free Documentation License"/>
              </a:rPr>
              <a:t>GNU Free Documentation License</a:t>
            </a:r>
            <a:r>
              <a:rPr lang="en-US" sz="800"/>
              <a:t>. (See </a:t>
            </a:r>
            <a:r>
              <a:rPr lang="en-US" sz="800" b="1">
                <a:hlinkClick r:id="rId182" tooltip="Wikipedia:Copyrights"/>
              </a:rPr>
              <a:t>Copyrights</a:t>
            </a:r>
            <a:r>
              <a:rPr lang="en-US" sz="800"/>
              <a:t> for details.) </a:t>
            </a:r>
            <a:br>
              <a:rPr lang="en-US" sz="800"/>
            </a:br>
            <a:r>
              <a:rPr lang="en-US" sz="800"/>
              <a:t>Wikipedia® is a registered trademark of the </a:t>
            </a:r>
            <a:r>
              <a:rPr lang="en-US" sz="800">
                <a:hlinkClick r:id="rId183"/>
              </a:rPr>
              <a:t>Wikimedia Foundation, Inc</a:t>
            </a:r>
            <a:r>
              <a:rPr lang="en-US" sz="800"/>
              <a:t>., a U.S. registered </a:t>
            </a:r>
            <a:r>
              <a:rPr lang="en-US" sz="800">
                <a:hlinkClick r:id="rId184" tooltip="501(c)(3)"/>
              </a:rPr>
              <a:t>501(c)(3)</a:t>
            </a:r>
            <a:r>
              <a:rPr lang="en-US" sz="800"/>
              <a:t> </a:t>
            </a:r>
            <a:r>
              <a:rPr lang="en-US" sz="800">
                <a:hlinkClick r:id="rId185"/>
              </a:rPr>
              <a:t>tax-deductible</a:t>
            </a:r>
            <a:r>
              <a:rPr lang="en-US" sz="800"/>
              <a:t> </a:t>
            </a:r>
            <a:r>
              <a:rPr lang="en-US" sz="800">
                <a:hlinkClick r:id="rId186" tooltip="Non-profit organization"/>
              </a:rPr>
              <a:t>nonprofit</a:t>
            </a:r>
            <a:r>
              <a:rPr lang="en-US" sz="800"/>
              <a:t> </a:t>
            </a:r>
            <a:r>
              <a:rPr lang="en-US" sz="800">
                <a:hlinkClick r:id="rId187" tooltip="Charitable organization"/>
              </a:rPr>
              <a:t>charity</a:t>
            </a:r>
            <a:r>
              <a:rPr lang="en-US" sz="800"/>
              <a:t>.</a:t>
            </a:r>
            <a:br>
              <a:rPr lang="en-US" sz="800"/>
            </a:br>
            <a:endParaRPr lang="en-US" sz="800"/>
          </a:p>
          <a:p>
            <a:pPr>
              <a:lnSpc>
                <a:spcPct val="80000"/>
              </a:lnSpc>
            </a:pPr>
            <a:r>
              <a:rPr lang="en-US" sz="800">
                <a:hlinkClick r:id="rId188" tooltip="wikimedia:Privacy policy"/>
              </a:rPr>
              <a:t>Privacy policy</a:t>
            </a:r>
            <a:r>
              <a:rPr lang="en-US" sz="800"/>
              <a:t> </a:t>
            </a:r>
          </a:p>
          <a:p>
            <a:pPr>
              <a:lnSpc>
                <a:spcPct val="80000"/>
              </a:lnSpc>
            </a:pPr>
            <a:r>
              <a:rPr lang="en-US" sz="800">
                <a:hlinkClick r:id="rId165" tooltip="Wikipedia:About"/>
              </a:rPr>
              <a:t>About Wikipedia</a:t>
            </a:r>
            <a:r>
              <a:rPr lang="en-US" sz="800"/>
              <a:t> </a:t>
            </a:r>
          </a:p>
          <a:p>
            <a:pPr>
              <a:lnSpc>
                <a:spcPct val="80000"/>
              </a:lnSpc>
            </a:pPr>
            <a:r>
              <a:rPr lang="en-US" sz="800">
                <a:hlinkClick r:id="rId189" tooltip="Wikipedia:General disclaimer"/>
              </a:rPr>
              <a:t>Disclaimers</a:t>
            </a:r>
            <a:r>
              <a:rPr lang="en-US" sz="800"/>
              <a:t> </a:t>
            </a:r>
          </a:p>
          <a:p>
            <a:pPr>
              <a:lnSpc>
                <a:spcPct val="80000"/>
              </a:lnSpc>
            </a:pPr>
            <a:endParaRPr lang="en-US" sz="8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9474AA-453C-4FB3-91F8-A1C59082E1AD}" type="slidenum">
              <a:rPr lang="en-US"/>
              <a:pPr/>
              <a:t>52</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r>
              <a:rPr lang="en-US"/>
              <a:t>Washington Administrative Code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4B5497-DE96-48CC-AB4C-508404715B4E}" type="slidenum">
              <a:rPr lang="en-US"/>
              <a:pPr/>
              <a:t>58</a:t>
            </a:fld>
            <a:endParaRPr lang="en-US"/>
          </a:p>
        </p:txBody>
      </p:sp>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p:txBody>
          <a:bodyPr/>
          <a:lstStyle/>
          <a:p>
            <a:r>
              <a:rPr lang="en-US" dirty="0"/>
              <a:t>The author was responding to a question regarding whether or not a (Civil Commitment) patient needed a “Sell” hearing for medication override, (after attacking a staff member and not yet being charged.)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9AE2C3-AFFF-4489-B238-C0660D514759}" type="slidenum">
              <a:rPr lang="en-US"/>
              <a:pPr/>
              <a:t>59</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pPr>
              <a:lnSpc>
                <a:spcPct val="80000"/>
              </a:lnSpc>
            </a:pPr>
            <a:r>
              <a:rPr lang="en-US" sz="800"/>
              <a:t>Court's Decision in Sell v. United States Reflects Psychology's Recommendation that Alternatives to Drug Therapy Should be Considered</a:t>
            </a:r>
          </a:p>
          <a:p>
            <a:pPr>
              <a:lnSpc>
                <a:spcPct val="80000"/>
              </a:lnSpc>
            </a:pPr>
            <a:r>
              <a:rPr lang="en-US" sz="800"/>
              <a:t>--------------------------------------------------------------------------------</a:t>
            </a:r>
          </a:p>
          <a:p>
            <a:pPr>
              <a:lnSpc>
                <a:spcPct val="80000"/>
              </a:lnSpc>
            </a:pPr>
            <a:r>
              <a:rPr lang="en-US" sz="800"/>
              <a:t>(Washington, DC) --- In it's decision in Sell v. United States, announced on Monday, June 16, the Supreme Court agreed with a major tenant of an amicus curiae brief filed by the American Psychological Association (APA) –- that courts should consider “alternative, less intrusive means” before forcibly medicating mentally ill criminal defendants. The Court's decision in Sell is furthermore consistent with the test that APA recommended in its brief and cites APA's brief with approval on one important issue.</a:t>
            </a:r>
          </a:p>
          <a:p>
            <a:pPr>
              <a:lnSpc>
                <a:spcPct val="80000"/>
              </a:lnSpc>
            </a:pPr>
            <a:r>
              <a:rPr lang="en-US" sz="800"/>
              <a:t>The APA filed an amicus curiae brief with the Court as a neutral amicus to the Court i.e. not in support of either party.</a:t>
            </a:r>
          </a:p>
          <a:p>
            <a:pPr>
              <a:lnSpc>
                <a:spcPct val="80000"/>
              </a:lnSpc>
            </a:pPr>
            <a:r>
              <a:rPr lang="en-US" sz="800"/>
              <a:t>In Sell, the Court was asked to clarify the circumstances in which a court may order the involuntary administration of antipsychotic medication to a criminal defendant who is incompetent to stand trial, but who is competent to make medical decisions on his own behalf (including the decision to refuse antipsychotic medication) and who is not dangerous to himself or others. In its brief, APA took the position that, although such involuntary administration of antipsychotic medication is not flatly forbidden by the Constitution, its use must be carefully limited to those circumstances where no less intrusive (nondrug-based) approach will be effective, the specific identified medication is substantially likely to be effective at restoring the individual to competency, and the medication is not likely to result in serious adverse side effects.</a:t>
            </a:r>
          </a:p>
          <a:p>
            <a:pPr>
              <a:lnSpc>
                <a:spcPct val="80000"/>
              </a:lnSpc>
            </a:pPr>
            <a:r>
              <a:rPr lang="en-US" sz="800"/>
              <a:t>The Supreme Court agreed with this analysis. In its decision, the Court states (at pp. 11-12):</a:t>
            </a:r>
          </a:p>
          <a:p>
            <a:pPr>
              <a:lnSpc>
                <a:spcPct val="80000"/>
              </a:lnSpc>
            </a:pPr>
            <a:r>
              <a:rPr lang="en-US" sz="800"/>
              <a:t>[T]he Constitution permits the Government involuntarily to administer antipsychotic drugs to a mentally ill defendant facing serious criminal charges in order to render that defendant competent to stand trial, but only if the treatment is medically appropriate, is substantially unlikely to have side effects that may undermine the fairness of the trial, and, taking account of less intrusive alternatives, is necessary significantly to further important governmental trial-related interests.</a:t>
            </a:r>
          </a:p>
          <a:p>
            <a:pPr>
              <a:lnSpc>
                <a:spcPct val="80000"/>
              </a:lnSpc>
            </a:pPr>
            <a:r>
              <a:rPr lang="en-US" sz="800"/>
              <a:t>Consistent with APA's analysis, the Court further clarified (at pp. 12-13) that (1) in determining whether the government has an important interest in bringing a defendant to trial, a trial court must consider the possibility that the defendant will be civilly committed, or has already been detained for a lengthy period; (2) the government must show that the medication is substantially likely to render the defendant competent to stand trial; (3) the court must find that no alternative, less intrusive approach is likely to achieve substantially the same result of restoring a defendant to competency; and (4) the particular medication must be in the patient's best interest, taking into account both efficaciousness and side effects.</a:t>
            </a:r>
          </a:p>
          <a:p>
            <a:pPr>
              <a:lnSpc>
                <a:spcPct val="80000"/>
              </a:lnSpc>
            </a:pPr>
            <a:r>
              <a:rPr lang="en-US" sz="800"/>
              <a:t>“The bottom line is that -- thanks to APA's submission -- the Court has specifically required that trial courts consider and rule out nondrug alternatives before ordering involuntary drug treatment,” states Nathalie F. P. Gilfoyle, General Counsel for the APA.</a:t>
            </a:r>
          </a:p>
          <a:p>
            <a:pPr>
              <a:lnSpc>
                <a:spcPct val="80000"/>
              </a:lnSpc>
            </a:pPr>
            <a:r>
              <a:rPr lang="en-US" sz="800"/>
              <a:t>A further important point is that the Court made clear that, before ordering involuntary administration of drugs to restore a defendant to competency, a trial court should first consider whether involuntary medication would be justified to address the defendant's dangerousness to himself or others (pp. 14-15). The Court clearly seems much more comfortable with involuntary drug treatment on grounds of dangerousness than with such treatment for restoration of competency. Indeed, the Court specifically remarked that, although involuntary administration of drugs solely for trial competence may be permitted in certain instances, "those instances will be rare" (p. 12).</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BB8C83-358B-4EE8-A10C-A943DD0775BA}" type="slidenum">
              <a:rPr lang="en-US"/>
              <a:pPr/>
              <a:t>60</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pPr>
              <a:lnSpc>
                <a:spcPct val="80000"/>
              </a:lnSpc>
            </a:pPr>
            <a:r>
              <a:rPr lang="en-US" sz="800" b="1"/>
              <a:t>Atypical antipsychotic agents in the treatment of violent patients with schizophrenia and schizoaffective disorder.</a:t>
            </a:r>
            <a:r>
              <a:rPr lang="en-US" sz="800"/>
              <a:t> </a:t>
            </a:r>
            <a:endParaRPr lang="en-US" sz="800" b="1"/>
          </a:p>
          <a:p>
            <a:pPr>
              <a:lnSpc>
                <a:spcPct val="80000"/>
              </a:lnSpc>
            </a:pPr>
            <a:endParaRPr lang="en-US" sz="800" b="1"/>
          </a:p>
          <a:p>
            <a:pPr>
              <a:lnSpc>
                <a:spcPct val="80000"/>
              </a:lnSpc>
            </a:pPr>
            <a:r>
              <a:rPr lang="en-US" sz="800" b="1">
                <a:hlinkClick r:id="rId3"/>
              </a:rPr>
              <a:t>Krakowski MI</a:t>
            </a:r>
            <a:r>
              <a:rPr lang="en-US" sz="800"/>
              <a:t>, </a:t>
            </a:r>
            <a:r>
              <a:rPr lang="en-US" sz="800" b="1">
                <a:hlinkClick r:id="rId4"/>
              </a:rPr>
              <a:t>Czobor P</a:t>
            </a:r>
            <a:r>
              <a:rPr lang="en-US" sz="800"/>
              <a:t>, </a:t>
            </a:r>
            <a:r>
              <a:rPr lang="en-US" sz="800" b="1">
                <a:hlinkClick r:id="rId5"/>
              </a:rPr>
              <a:t>Citrome L</a:t>
            </a:r>
            <a:r>
              <a:rPr lang="en-US" sz="800"/>
              <a:t>, </a:t>
            </a:r>
            <a:r>
              <a:rPr lang="en-US" sz="800" b="1">
                <a:hlinkClick r:id="rId6"/>
              </a:rPr>
              <a:t>Bark N</a:t>
            </a:r>
            <a:r>
              <a:rPr lang="en-US" sz="800"/>
              <a:t>, </a:t>
            </a:r>
            <a:r>
              <a:rPr lang="en-US" sz="800" b="1">
                <a:hlinkClick r:id="rId7"/>
              </a:rPr>
              <a:t>Cooper TB</a:t>
            </a:r>
            <a:r>
              <a:rPr lang="en-US" sz="800"/>
              <a:t>.</a:t>
            </a:r>
          </a:p>
          <a:p>
            <a:pPr>
              <a:lnSpc>
                <a:spcPct val="80000"/>
              </a:lnSpc>
            </a:pPr>
            <a:r>
              <a:rPr lang="en-US" sz="800"/>
              <a:t>Nathan Kline Institute for Psychiatric Research, Orangeburg, NY 10962, USA. krakow@nki.rfmh.org</a:t>
            </a:r>
          </a:p>
          <a:p>
            <a:pPr>
              <a:lnSpc>
                <a:spcPct val="80000"/>
              </a:lnSpc>
            </a:pPr>
            <a:r>
              <a:rPr lang="en-US" sz="800"/>
              <a:t>CONTEXT: Violent behavior of patients with schizophrenia prolongs hospital stay and interferes with their integration into the community. Finding appropriate treatment of violent behaviors is of primary importance. OBJECTIVE: To compare the efficacy of 2 atypical antipsychotic agents, clozapine and olanzapine, with one another and with haloperidol in the treatment of physical assaults and other aggressive behaviors in physically assaultive patients with schizophrenia and schizoaffective disorder. DESIGN AND SETTING: Randomized, double-blind, parallel-group, 12-week trial. Physically assaultive subjects with schizophrenia or schizoaffective disorder who were inpatients in state psychiatric facilities were randomly assigned to treatment with clozapine (n = 37), olanzapine (n = 37), or haloperidol (n = 36). MAIN OUTCOME MEASURES: Number and severity of physical assaults as measured by the Modified Overt Aggression Scale (MOAS) physical aggression score and the number and severity of all aggressive events as measured by the MOAS overall score. Psychiatric symptoms were assessed through the Positive and Negative Syndrome Scale (PANSS). RESULTS: Clozapine was superior to both olanzapine and haloperidol in reducing the number and severity of physical assaults as assessed by the MOAS physical aggression score and in reducing overall aggression as measured by the MOAS total score. Olanzapine was superior to haloperidol in reducing the number and severity of aggressive incidents on these 2 MOAS measures. There were no significant differences among the 3 medication groups in improvement of psychiatric symptoms as measured by the PANSS total score and the 3 PANSS subscales. CONCLUSIONS: Clozapine shows greater efficacy than olanzapine and olanzapine greater efficacy than haloperidol in reducing aggressive behavior. This antiaggressive effect appears to be separate from the antipsychotic and sedative action of these medications.</a:t>
            </a:r>
          </a:p>
          <a:p>
            <a:pPr>
              <a:lnSpc>
                <a:spcPct val="80000"/>
              </a:lnSpc>
            </a:pPr>
            <a:r>
              <a:rPr lang="en-US" sz="800"/>
              <a:t>PMID: 16754835 [PubMed - indexed for MEDLINE]</a:t>
            </a:r>
          </a:p>
          <a:p>
            <a:pPr>
              <a:lnSpc>
                <a:spcPct val="80000"/>
              </a:lnSpc>
            </a:pPr>
            <a:endParaRPr lang="en-US" sz="800"/>
          </a:p>
          <a:p>
            <a:pPr>
              <a:lnSpc>
                <a:spcPct val="80000"/>
              </a:lnSpc>
            </a:pPr>
            <a:r>
              <a:rPr lang="en-US" sz="800" b="1"/>
              <a:t>A randomized controlled trial of olanzapine versus haloperidol in the treatment of primary negative symptoms and neurocognitive deficits in schizophrenia.</a:t>
            </a:r>
          </a:p>
          <a:p>
            <a:pPr>
              <a:lnSpc>
                <a:spcPct val="80000"/>
              </a:lnSpc>
            </a:pPr>
            <a:r>
              <a:rPr lang="en-US" sz="800" b="1">
                <a:hlinkClick r:id="rId8"/>
              </a:rPr>
              <a:t>Lindenmayer JP</a:t>
            </a:r>
            <a:r>
              <a:rPr lang="en-US" sz="800"/>
              <a:t>, </a:t>
            </a:r>
            <a:r>
              <a:rPr lang="en-US" sz="800" b="1">
                <a:hlinkClick r:id="rId9"/>
              </a:rPr>
              <a:t>Khan A</a:t>
            </a:r>
            <a:r>
              <a:rPr lang="en-US" sz="800"/>
              <a:t>, </a:t>
            </a:r>
            <a:r>
              <a:rPr lang="en-US" sz="800" b="1">
                <a:hlinkClick r:id="rId10"/>
              </a:rPr>
              <a:t>Iskander A</a:t>
            </a:r>
            <a:r>
              <a:rPr lang="en-US" sz="800"/>
              <a:t>, </a:t>
            </a:r>
            <a:r>
              <a:rPr lang="en-US" sz="800" b="1">
                <a:hlinkClick r:id="rId11"/>
              </a:rPr>
              <a:t>Abad MT</a:t>
            </a:r>
            <a:r>
              <a:rPr lang="en-US" sz="800"/>
              <a:t>, </a:t>
            </a:r>
            <a:r>
              <a:rPr lang="en-US" sz="800" b="1">
                <a:hlinkClick r:id="rId12"/>
              </a:rPr>
              <a:t>Parker B</a:t>
            </a:r>
            <a:r>
              <a:rPr lang="en-US" sz="800"/>
              <a:t>.</a:t>
            </a:r>
          </a:p>
          <a:p>
            <a:pPr>
              <a:lnSpc>
                <a:spcPct val="80000"/>
              </a:lnSpc>
            </a:pPr>
            <a:r>
              <a:rPr lang="en-US" sz="800"/>
              <a:t>Manhattan Psychiatric Center, Psychopharmacology Research Unit, New York, NY 10035, USA. Lindenmay2@aol.com</a:t>
            </a:r>
          </a:p>
          <a:p>
            <a:pPr>
              <a:lnSpc>
                <a:spcPct val="80000"/>
              </a:lnSpc>
            </a:pPr>
            <a:r>
              <a:rPr lang="en-US" sz="800"/>
              <a:t>OBJECTIVE: Primary negative symptoms are intrinsic to the pathology of schizophrenia and are associated with significant deficits in motivation, verbal and nonverbal communication, affect, and cognitive and social functioning. Overall, atypical antipsychotic medications have been found to be more efficacious than conventional antipsychotics in the treatment of negative symptoms, based on studies with acute patients. Results have been confounded by concomitant improvements in positive, depressive, and extrapyramidal symptoms. This 12-week, double-blind, controlled study aimed to examine the effects of the atypical antipsychotic olanzapine versus haloperidol on persistent, primary negative symptoms and neurocognitive functions in stable schizophrenic patients with the deficit syndrome and low levels of concomitant positive, depressive, and extrapyramidal symptoms. METHOD: Thirty-five patients with DSM-IV-TR schizophrenia and predominant negative symptoms were randomly assigned in a 12-week double-blind study to either olanzapine (15-20 mg/day) or haloperidol (15-20 mg/day). Patients taking haloperidol received additional blinded benztropine. Inclusion criteria were Positive and Negative Syndrome Scale (PANSS) negative score of &gt;or=20, PANSS positive score &lt; 20, and fulfilling the criteria for the Schedule for the Deficit Syndrome. The PANSS, Clinical Global Impressions, Hamilton Rating Scale for Depression (HAM-D), Simpson-Angus Scale, and Abnormal Involuntary Movement Scale were assessed at regular subsequent intervals. A neuropsychological battery examining declarative verbal learning memory, attention and processing speed, executive functioning, and simple motor functioning domains of cognition was assessed at baseline and endpoint. The study ran from September 1998 through May 2005. RESULTS: Clinical Results: There was a statistically significant difference for PANSS negative symptoms (F = 5.44, df = 1,15; p &lt;or=.05), with an 8.63-point decrease in the olanzapine group (t = 5.66, df = 1,33; p &lt;or=.05), and PANSS total score (t = 9.304, df = 1,33; p &lt;or=.05). Linear mixed model for repeated measures indicated that the olanzapine group showed a statistically significant change in negative symptom scores (F = 9.70, df = 1,15; p &lt;or=.05). There were no significant differences for change in PANSS positive score, PANSS general psychopathology score, and HAM-D score. Using a criterion of 40% decrease in the PANSS negative subscale score, 31.25% of patients were classified as responders in the olanzapine group, while only 10.53% were responders in the haloperidol group. There were no significant between-treatment differences in the incidence of extrapyramidal side effects. Olanzapine-treated patients experienced more weight gain than the haloperidol-treated group (F = 7.044, df = 1,33; p &lt;or=.05). Neuropsychological Results: Significant differences in change from baseline to endpoint for the olanzapine-treated group were seen for declarative verbal learning memory (F = 11.499, df = 1,14; p = .021) and the motor functioning domain (F = 4.405, df = 1,31; p = .044). CONCLUSIONS: The results of this study suggest that olanzapine treatment was associated with significant improvement in primary negative symptoms, overall symptomatic improvement as measured by the PANSS total score, and improvement in some areas of neurocognition as compared with haloperidol/benztropine mesylate treatment.</a:t>
            </a:r>
          </a:p>
          <a:p>
            <a:pPr>
              <a:lnSpc>
                <a:spcPct val="80000"/>
              </a:lnSpc>
            </a:pPr>
            <a:r>
              <a:rPr lang="en-US" sz="800"/>
              <a:t>PMID: 17388705 [PubMed - indexed for MEDLINE]</a:t>
            </a:r>
          </a:p>
          <a:p>
            <a:pPr>
              <a:lnSpc>
                <a:spcPct val="80000"/>
              </a:lnSpc>
            </a:pPr>
            <a:endParaRPr lang="en-US" sz="800"/>
          </a:p>
          <a:p>
            <a:pPr>
              <a:lnSpc>
                <a:spcPct val="80000"/>
              </a:lnSpc>
            </a:pPr>
            <a:r>
              <a:rPr lang="en-US" sz="800" b="1"/>
              <a:t>Comparative efficacy and safety of atypical and conventional antipsychotic drugs in first-episode psychosis: a randomized, double-blind trial of olanzapine versus haloperidol.</a:t>
            </a:r>
          </a:p>
          <a:p>
            <a:pPr>
              <a:lnSpc>
                <a:spcPct val="80000"/>
              </a:lnSpc>
            </a:pPr>
            <a:r>
              <a:rPr lang="en-US" sz="800" b="1">
                <a:hlinkClick r:id="rId13"/>
              </a:rPr>
              <a:t>Lieberman JA</a:t>
            </a:r>
            <a:r>
              <a:rPr lang="en-US" sz="800"/>
              <a:t>, </a:t>
            </a:r>
            <a:r>
              <a:rPr lang="en-US" sz="800" b="1">
                <a:hlinkClick r:id="rId14"/>
              </a:rPr>
              <a:t>Tollefson G</a:t>
            </a:r>
            <a:r>
              <a:rPr lang="en-US" sz="800"/>
              <a:t>, </a:t>
            </a:r>
            <a:r>
              <a:rPr lang="en-US" sz="800" b="1">
                <a:hlinkClick r:id="rId15"/>
              </a:rPr>
              <a:t>Tohen M</a:t>
            </a:r>
            <a:r>
              <a:rPr lang="en-US" sz="800"/>
              <a:t>, </a:t>
            </a:r>
            <a:r>
              <a:rPr lang="en-US" sz="800" b="1">
                <a:hlinkClick r:id="rId16"/>
              </a:rPr>
              <a:t>Green AI</a:t>
            </a:r>
            <a:r>
              <a:rPr lang="en-US" sz="800"/>
              <a:t>, </a:t>
            </a:r>
            <a:r>
              <a:rPr lang="en-US" sz="800" b="1">
                <a:hlinkClick r:id="rId17"/>
              </a:rPr>
              <a:t>Gur RE</a:t>
            </a:r>
            <a:r>
              <a:rPr lang="en-US" sz="800"/>
              <a:t>, </a:t>
            </a:r>
            <a:r>
              <a:rPr lang="en-US" sz="800" b="1">
                <a:hlinkClick r:id="rId18"/>
              </a:rPr>
              <a:t>Kahn R</a:t>
            </a:r>
            <a:r>
              <a:rPr lang="en-US" sz="800"/>
              <a:t>, </a:t>
            </a:r>
            <a:r>
              <a:rPr lang="en-US" sz="800" b="1">
                <a:hlinkClick r:id="rId19"/>
              </a:rPr>
              <a:t>McEvoy J</a:t>
            </a:r>
            <a:r>
              <a:rPr lang="en-US" sz="800"/>
              <a:t>, </a:t>
            </a:r>
            <a:r>
              <a:rPr lang="en-US" sz="800" b="1">
                <a:hlinkClick r:id="rId20"/>
              </a:rPr>
              <a:t>Perkins D</a:t>
            </a:r>
            <a:r>
              <a:rPr lang="en-US" sz="800"/>
              <a:t>, </a:t>
            </a:r>
            <a:r>
              <a:rPr lang="en-US" sz="800" b="1">
                <a:hlinkClick r:id="rId21"/>
              </a:rPr>
              <a:t>Sharma T</a:t>
            </a:r>
            <a:r>
              <a:rPr lang="en-US" sz="800"/>
              <a:t>, </a:t>
            </a:r>
            <a:r>
              <a:rPr lang="en-US" sz="800" b="1">
                <a:hlinkClick r:id="rId22"/>
              </a:rPr>
              <a:t>Zipursky R</a:t>
            </a:r>
            <a:r>
              <a:rPr lang="en-US" sz="800"/>
              <a:t>, </a:t>
            </a:r>
            <a:r>
              <a:rPr lang="en-US" sz="800" b="1">
                <a:hlinkClick r:id="rId23"/>
              </a:rPr>
              <a:t>Wei H</a:t>
            </a:r>
            <a:r>
              <a:rPr lang="en-US" sz="800"/>
              <a:t>, </a:t>
            </a:r>
            <a:r>
              <a:rPr lang="en-US" sz="800" b="1">
                <a:hlinkClick r:id="rId24"/>
              </a:rPr>
              <a:t>Hamer RM</a:t>
            </a:r>
            <a:r>
              <a:rPr lang="en-US" sz="800"/>
              <a:t>; </a:t>
            </a:r>
            <a:r>
              <a:rPr lang="en-US" sz="800" b="1">
                <a:hlinkClick r:id="rId25"/>
              </a:rPr>
              <a:t>HGDH Study Group</a:t>
            </a:r>
            <a:r>
              <a:rPr lang="en-US" sz="800"/>
              <a:t>.</a:t>
            </a:r>
          </a:p>
          <a:p>
            <a:pPr>
              <a:lnSpc>
                <a:spcPct val="80000"/>
              </a:lnSpc>
            </a:pPr>
            <a:r>
              <a:rPr lang="en-US" sz="800"/>
              <a:t>Department of Psychiatry, University of North Carolina School of Medicine, NC 27599-7160, USA. jlieberman@unc.edu</a:t>
            </a:r>
          </a:p>
          <a:p>
            <a:pPr>
              <a:lnSpc>
                <a:spcPct val="80000"/>
              </a:lnSpc>
            </a:pPr>
            <a:r>
              <a:rPr lang="en-US" sz="800"/>
              <a:t>OBJECTIVE: Few long-term studies have compared the efficacy and safety of typical and atypical antipsychotic medications directly in patients with a first episode of psychosis who met the criteria for schizophrenia or a related psychotic disorder. This study compared the acute and long-term effectiveness of haloperidol with that of olanzapine in patients with first-episode psychosis in a large, controlled clinical trial. METHOD: Patients with first-episode psychosis (N=263) were randomly assigned under double-blind conditions to receive haloperidol or olanzapine and were followed for up to 104 weeks. Domains measured included psychopathology, psychosocial variables, neurocognitive functioning, and brain morphology and metabolism. This report presents data from clinical measures of treatment response and safety data from the 12-week acute treatment phase. RESULTS: Haloperidol and olanzapine were associated with substantial and comparable baseline-to-endpoint reductions in symptom severity, which did not differ significantly in last-observation-carried-forward analyses. However, in a mixed-model analysis, olanzapine-treated subjects had significantly greater decreases in symptom severity as measured by the Positive and Negative Syndrome Scale total score and negative and general scales and by the Montgomery-Asberg Depression Rating Scale but not as measured by the Positive and Negative Syndrome Scale positive scale and by the Clinical Global Impression severity rating. Olanzapine-treated patients experienced a lower rate of treatment-emergent parkinsonism and akathisia but had significantly more weight gain, compared with the haloperidol-treated patients. Overall, significantly more olanzapine-treated subjects than haloperidol-treated subjects completed the 12-week acute phase of the study (67% versus 54%). CONCLUSIONS: As expected on the basis of previous studies, both olanzapine and haloperidol were effective in the acute reduction of psychopathological symptoms in this group of patients with first-episode psychosis. However, olanzapine had several relative advantages in therapeutic response. Although the nature of adverse events differed between the two agents, retention in the study was greater with olanzapine. Retention in treatment is important in this patient population, given their risk of relapse. Longer-term results are needed to determine whether treatment with atypical antipsychotics results in superior outcomes for a first episode of schizophrenia.</a:t>
            </a:r>
          </a:p>
          <a:p>
            <a:pPr>
              <a:lnSpc>
                <a:spcPct val="80000"/>
              </a:lnSpc>
            </a:pPr>
            <a:r>
              <a:rPr lang="en-US" sz="800"/>
              <a:t>J Clin Psychiatry. 2007;68 Suppl 1:5-11</a:t>
            </a:r>
          </a:p>
          <a:p>
            <a:pPr>
              <a:lnSpc>
                <a:spcPct val="80000"/>
              </a:lnSpc>
            </a:pPr>
            <a:r>
              <a:rPr lang="en-US" sz="800" b="1"/>
              <a:t>The roles of efficacy, safety, and tolerability in antipsychotic effectiveness: practical implications of the CATIE schizophrenia trial.</a:t>
            </a:r>
          </a:p>
          <a:p>
            <a:pPr>
              <a:lnSpc>
                <a:spcPct val="80000"/>
              </a:lnSpc>
            </a:pPr>
            <a:r>
              <a:rPr lang="en-US" sz="800" b="1">
                <a:hlinkClick r:id="rId26"/>
              </a:rPr>
              <a:t>Nasrallah HA</a:t>
            </a:r>
            <a:r>
              <a:rPr lang="en-US" sz="800"/>
              <a:t>.</a:t>
            </a:r>
          </a:p>
          <a:p>
            <a:pPr>
              <a:lnSpc>
                <a:spcPct val="80000"/>
              </a:lnSpc>
            </a:pPr>
            <a:r>
              <a:rPr lang="en-US" sz="800"/>
              <a:t>Department of Psychiatry, University of Cincinnati College of Medicine, OH 45267-0559, USA. henry.nasrallah@uc.edu</a:t>
            </a:r>
          </a:p>
          <a:p>
            <a:pPr>
              <a:lnSpc>
                <a:spcPct val="80000"/>
              </a:lnSpc>
            </a:pPr>
            <a:r>
              <a:rPr lang="en-US" sz="800"/>
              <a:t>The Clinical Antipsychotic Trials of Intervention Effectiveness (CATIE) series of studies has set a standard for trials in schizophrenia. Included in the 3-phase National Institute of Mental Health-sponsored series were 1460 patients drawn from 57 sites in 24 states. This was designed as a "real-world" practical clinical trial, including a broad array of patients and asking straightforward, clinically relevant questions. The primary aim was to compare the available atypical agents olanzapine, quetiapine, risperidone, and ziprasidone-to each other and to the typical agent perphenazine-with regard to drug effectiveness and tolerability. In general, the various agents studied were similar, with olanzapine being relatively the most effective, as measured by treatment discontinuation. This might be due in part to the more optimal dosing of olanzapine compared with the other antipsychotics. In the study arm that included clozapine, that agent was shown to be more effective than olanzapine, quetiapine, or risperidone. Perphenazine tended to perform as well as the atypical agents. Except for clozapine, olanzapine clearly had the greatest metabolic side effect burden, and ziprasidone, the least. Perphenazine had the most motor side effects, although the rate was modest.</a:t>
            </a:r>
          </a:p>
          <a:p>
            <a:pPr>
              <a:lnSpc>
                <a:spcPct val="80000"/>
              </a:lnSpc>
            </a:pPr>
            <a:r>
              <a:rPr lang="en-US" sz="800"/>
              <a:t>PMID: 17286522 [PubMed - indexed for MEDLINE]</a:t>
            </a:r>
          </a:p>
          <a:p>
            <a:pPr>
              <a:lnSpc>
                <a:spcPct val="80000"/>
              </a:lnSpc>
            </a:pPr>
            <a:endParaRPr lang="en-US" sz="800"/>
          </a:p>
          <a:p>
            <a:pPr>
              <a:lnSpc>
                <a:spcPct val="80000"/>
              </a:lnSpc>
            </a:pPr>
            <a:r>
              <a:rPr lang="en-US" sz="800"/>
              <a:t>Harv Rev Psychiatry. 2007 Sep-Oct;15(5):245-58.</a:t>
            </a:r>
            <a:r>
              <a:rPr lang="en-US" sz="800">
                <a:hlinkClick r:id="rId27"/>
              </a:rPr>
              <a:t> </a:t>
            </a:r>
            <a:r>
              <a:rPr lang="en-US" sz="800"/>
              <a:t> Links</a:t>
            </a:r>
          </a:p>
          <a:p>
            <a:pPr lvl="1">
              <a:lnSpc>
                <a:spcPct val="80000"/>
              </a:lnSpc>
            </a:pPr>
            <a:endParaRPr lang="en-US" sz="800" b="1"/>
          </a:p>
          <a:p>
            <a:pPr lvl="1">
              <a:lnSpc>
                <a:spcPct val="80000"/>
              </a:lnSpc>
            </a:pPr>
            <a:r>
              <a:rPr lang="en-US" sz="800" b="1"/>
              <a:t>The CATIE schizophrenia trial: results, impact, controversy.</a:t>
            </a:r>
          </a:p>
          <a:p>
            <a:pPr lvl="1">
              <a:lnSpc>
                <a:spcPct val="80000"/>
              </a:lnSpc>
            </a:pPr>
            <a:r>
              <a:rPr lang="en-US" sz="800" b="1">
                <a:hlinkClick r:id="rId28"/>
              </a:rPr>
              <a:t>Manschreck TC</a:t>
            </a:r>
            <a:r>
              <a:rPr lang="en-US" sz="800"/>
              <a:t>, </a:t>
            </a:r>
            <a:r>
              <a:rPr lang="en-US" sz="800" b="1">
                <a:hlinkClick r:id="rId29"/>
              </a:rPr>
              <a:t>Boshes RA</a:t>
            </a:r>
            <a:r>
              <a:rPr lang="en-US" sz="800"/>
              <a:t>.</a:t>
            </a:r>
          </a:p>
          <a:p>
            <a:pPr lvl="1">
              <a:lnSpc>
                <a:spcPct val="80000"/>
              </a:lnSpc>
            </a:pPr>
            <a:r>
              <a:rPr lang="en-US" sz="800"/>
              <a:t>Harvard Commonwealth of Massachusetts Research Center, Department of Psychiatry, Harvard Medical School, John C. Corrigan Mental Health Center, Fall River, MA 02720, USA. Theo.Manschreck@dmh.state.ma.us</a:t>
            </a:r>
          </a:p>
          <a:p>
            <a:pPr lvl="1">
              <a:lnSpc>
                <a:spcPct val="80000"/>
              </a:lnSpc>
            </a:pPr>
            <a:r>
              <a:rPr lang="en-US" sz="800"/>
              <a:t>The CATIE (Clinical Antipsychotic Trials for Intervention Effectiveness) Schizophrenia Trial was designed to examine fundamental issues about second-generation antipsychotic (SGA) medications (olanzapine, risperidone, quetiapine, and ziprasidone) - their relative effectiveness and their effectiveness compared to a first-generation antipsychotic (FGA), perphenazine. This article reviews these and other findings from this important trial and offers a perspective regarding their meaning for practice and their significance for the advancement of research in psychiatry. The primary outcome measure, time to discontinuation, served as an index of effectiveness and was remarkably short; only 26% of subjects completed the 18-month trial on the medicine to which they were initially randomized. Subjects receiving olanzapine experienced a slightly longer time to discontinuation. Based on this single criterion, olanzapine showed greater effectiveness than the other agents despite its association with significant metabolic disturbance, especially weight gain. Perphenazine unexpectedly showed comparable levels of effectiveness and produced no more extrapyramidal side effects than the other agents. Despite modest prolactin elevation, risperidone was the best-tolerated medication. Ziprasidone was associated with weight loss and with positive impact on lipids and blood glucose. In Phase 2, clozapine demonstrated better effectiveness compared to other SGAs for subjects who discontinued their Phase 1 medication because of efficacy. Olanzapine and risperidone showed greater effectiveness in the tolerability pathway. CATIE secondary outcomes are currently being examined. Improvements in cognition were modest among all the agents in Phase 1, and perphenazine was no less effective in improving cognitive performance than the SGAs. Cost-effectiveness analysis revealed a significant advantage for perphenazine, due to the impact of the high-priced, brand-name SGAs on overall health care costs.</a:t>
            </a:r>
          </a:p>
          <a:p>
            <a:pPr>
              <a:lnSpc>
                <a:spcPct val="80000"/>
              </a:lnSpc>
            </a:pPr>
            <a:endParaRPr lang="en-US" sz="8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DBEED9-4EB4-47D1-A29B-28059ED1F650}" type="slidenum">
              <a:rPr lang="en-US"/>
              <a:pPr/>
              <a:t>61</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pPr>
              <a:lnSpc>
                <a:spcPct val="80000"/>
              </a:lnSpc>
            </a:pPr>
            <a:r>
              <a:rPr lang="en-US" sz="800" b="1" dirty="0"/>
              <a:t>[</a:t>
            </a:r>
            <a:r>
              <a:rPr lang="en-US" sz="800" b="1" dirty="0">
                <a:hlinkClick r:id="rId3" tooltip="Edit section: Medical use"/>
              </a:rPr>
              <a:t>edit</a:t>
            </a:r>
            <a:r>
              <a:rPr lang="en-US" sz="800" b="1" dirty="0"/>
              <a:t>] Medical use</a:t>
            </a:r>
          </a:p>
          <a:p>
            <a:pPr lvl="1">
              <a:lnSpc>
                <a:spcPct val="80000"/>
              </a:lnSpc>
            </a:pPr>
            <a:r>
              <a:rPr lang="en-US" sz="800" i="1" dirty="0"/>
              <a:t>Main article: </a:t>
            </a:r>
            <a:r>
              <a:rPr lang="en-US" sz="800" i="1" dirty="0">
                <a:hlinkClick r:id="rId4" tooltip="Lithium pharmacology"/>
              </a:rPr>
              <a:t>Lithium pharmacology</a:t>
            </a:r>
            <a:endParaRPr lang="en-US" sz="800" dirty="0"/>
          </a:p>
          <a:p>
            <a:pPr>
              <a:lnSpc>
                <a:spcPct val="80000"/>
              </a:lnSpc>
            </a:pPr>
            <a:r>
              <a:rPr lang="en-US" sz="800" dirty="0"/>
              <a:t>Lithium salts were used during the 19th century to treat </a:t>
            </a:r>
            <a:r>
              <a:rPr lang="en-US" sz="800" dirty="0">
                <a:hlinkClick r:id="rId5" tooltip="Gout"/>
              </a:rPr>
              <a:t>gout</a:t>
            </a:r>
            <a:r>
              <a:rPr lang="en-US" sz="800" dirty="0"/>
              <a:t>. Lithium salts such as </a:t>
            </a:r>
            <a:r>
              <a:rPr lang="en-US" sz="800" dirty="0">
                <a:hlinkClick r:id="rId6" tooltip="Lithium carbonate"/>
              </a:rPr>
              <a:t>lithium carbonate</a:t>
            </a:r>
            <a:r>
              <a:rPr lang="en-US" sz="800" dirty="0"/>
              <a:t> (Li2CO3), </a:t>
            </a:r>
            <a:r>
              <a:rPr lang="en-US" sz="800" dirty="0">
                <a:hlinkClick r:id="rId7" tooltip="Lithium citrate"/>
              </a:rPr>
              <a:t>lithium citrate</a:t>
            </a:r>
            <a:r>
              <a:rPr lang="en-US" sz="800" dirty="0"/>
              <a:t>, and </a:t>
            </a:r>
            <a:r>
              <a:rPr lang="en-US" sz="800" dirty="0">
                <a:hlinkClick r:id="rId8" tooltip="Lithium orotate"/>
              </a:rPr>
              <a:t>lithium </a:t>
            </a:r>
            <a:r>
              <a:rPr lang="en-US" sz="800" dirty="0" err="1">
                <a:hlinkClick r:id="rId8" tooltip="Lithium orotate"/>
              </a:rPr>
              <a:t>orotate</a:t>
            </a:r>
            <a:r>
              <a:rPr lang="en-US" sz="800" dirty="0"/>
              <a:t> are mood stabilizers. They are used in the treatment of </a:t>
            </a:r>
            <a:r>
              <a:rPr lang="en-US" sz="800" dirty="0">
                <a:hlinkClick r:id="rId9" tooltip="Bipolar disorder"/>
              </a:rPr>
              <a:t>bipolar disorder</a:t>
            </a:r>
            <a:r>
              <a:rPr lang="en-US" sz="800" dirty="0"/>
              <a:t>, since unlike most other mood altering drugs, they counteract both </a:t>
            </a:r>
            <a:r>
              <a:rPr lang="en-US" sz="800" dirty="0">
                <a:hlinkClick r:id="rId10" tooltip="Mania"/>
              </a:rPr>
              <a:t>mania</a:t>
            </a:r>
            <a:r>
              <a:rPr lang="en-US" sz="800" dirty="0"/>
              <a:t> and </a:t>
            </a:r>
            <a:r>
              <a:rPr lang="en-US" sz="800" dirty="0">
                <a:hlinkClick r:id="rId11" tooltip="Depression (mood)"/>
              </a:rPr>
              <a:t>depression</a:t>
            </a:r>
            <a:r>
              <a:rPr lang="en-US" sz="800" dirty="0"/>
              <a:t>. Lithium can also be used to augment other </a:t>
            </a:r>
            <a:r>
              <a:rPr lang="en-US" sz="800" dirty="0">
                <a:hlinkClick r:id="rId12" tooltip="Antidepressant"/>
              </a:rPr>
              <a:t>antidepressant</a:t>
            </a:r>
            <a:r>
              <a:rPr lang="en-US" sz="800" dirty="0"/>
              <a:t> drugs. It is also sometimes prescribed as a preventive treatment for </a:t>
            </a:r>
            <a:r>
              <a:rPr lang="en-US" sz="800" dirty="0">
                <a:hlinkClick r:id="rId13" tooltip="Migraine"/>
              </a:rPr>
              <a:t>migraine</a:t>
            </a:r>
            <a:r>
              <a:rPr lang="en-US" sz="800" dirty="0"/>
              <a:t> disease and </a:t>
            </a:r>
            <a:r>
              <a:rPr lang="en-US" sz="800" dirty="0">
                <a:hlinkClick r:id="rId14" tooltip="Cluster headache"/>
              </a:rPr>
              <a:t>cluster headaches</a:t>
            </a:r>
            <a:r>
              <a:rPr lang="en-US" sz="800" dirty="0"/>
              <a:t>.</a:t>
            </a:r>
          </a:p>
          <a:p>
            <a:pPr>
              <a:lnSpc>
                <a:spcPct val="80000"/>
              </a:lnSpc>
            </a:pPr>
            <a:r>
              <a:rPr lang="en-US" sz="800" dirty="0"/>
              <a:t>The active principle in these salts is the lithium ion Li+, which having a smaller diameter, can easily displace K+ and Na+ and even Ca+2, in spite of its greater charge, occupying their sites in several critical neuronal enzymes and neurotransmitter receptors. Although Li+ cannot displace Mg2+ and Zn2+, because of these ions small size and greater charge (higher charge density, hence stronger bonding), when Mg+2 or Zn+2 are present in low concentrations, and Li+ is present in high concentrations, the latter can occupy sites normally occupied by Mg+2 or Zn+2 in various enzymes. Therapeutically useful amounts of lithium (0.6 to 1.2 </a:t>
            </a:r>
            <a:r>
              <a:rPr lang="en-US" sz="800" dirty="0" err="1"/>
              <a:t>mmol</a:t>
            </a:r>
            <a:r>
              <a:rPr lang="en-US" sz="800" dirty="0"/>
              <a:t>/l) are only slightly lower than toxic amounts (&gt;1.5 </a:t>
            </a:r>
            <a:r>
              <a:rPr lang="en-US" sz="800" dirty="0" err="1"/>
              <a:t>mmol</a:t>
            </a:r>
            <a:r>
              <a:rPr lang="en-US" sz="800" dirty="0"/>
              <a:t>/l), so the blood levels of lithium must be carefully monitored during treatment to avoid toxicity. Therefore, in theory, </a:t>
            </a:r>
            <a:r>
              <a:rPr lang="en-US" sz="800" dirty="0" err="1"/>
              <a:t>coadministration</a:t>
            </a:r>
            <a:r>
              <a:rPr lang="en-US" sz="800" dirty="0"/>
              <a:t> of 400 IU </a:t>
            </a:r>
            <a:r>
              <a:rPr lang="en-US" sz="800" dirty="0">
                <a:hlinkClick r:id="rId15" tooltip="Vitamin D"/>
              </a:rPr>
              <a:t>vitamin D</a:t>
            </a:r>
            <a:r>
              <a:rPr lang="en-US" sz="800" dirty="0"/>
              <a:t>, 1 g magnesium citrate (not the insoluble oxide or carbonate), 15 mg Zn (as </a:t>
            </a:r>
            <a:r>
              <a:rPr lang="en-US" sz="800" dirty="0" err="1"/>
              <a:t>gluconate</a:t>
            </a:r>
            <a:r>
              <a:rPr lang="en-US" sz="800" dirty="0"/>
              <a:t> or </a:t>
            </a:r>
            <a:r>
              <a:rPr lang="en-US" sz="800" dirty="0" err="1"/>
              <a:t>piccolinate</a:t>
            </a:r>
            <a:r>
              <a:rPr lang="en-US" sz="800" dirty="0"/>
              <a:t>, not the insoluble oxide) and 1 pill of </a:t>
            </a:r>
            <a:r>
              <a:rPr lang="en-US" sz="800" dirty="0">
                <a:hlinkClick r:id="rId16" tooltip="Vitamin B"/>
              </a:rPr>
              <a:t>vitamin B</a:t>
            </a:r>
            <a:r>
              <a:rPr lang="en-US" sz="800" dirty="0"/>
              <a:t> complex a day, should potentiate the effect of Li,[</a:t>
            </a:r>
            <a:r>
              <a:rPr lang="en-US" sz="800" i="1" dirty="0">
                <a:hlinkClick r:id="rId17" tooltip="Wikipedia:Citation needed"/>
              </a:rPr>
              <a:t>citation needed</a:t>
            </a:r>
            <a:r>
              <a:rPr lang="en-US" sz="800" dirty="0"/>
              <a:t>] in some cases allowing for the reduction of the therapeutic range to 0.5 to 0.9 </a:t>
            </a:r>
            <a:r>
              <a:rPr lang="en-US" sz="800" dirty="0" err="1"/>
              <a:t>mmol</a:t>
            </a:r>
            <a:r>
              <a:rPr lang="en-US" sz="800" dirty="0"/>
              <a:t>/l, of the daily dose of lithium carbonate and of the risk of toxicity.</a:t>
            </a:r>
          </a:p>
          <a:p>
            <a:pPr>
              <a:lnSpc>
                <a:spcPct val="80000"/>
              </a:lnSpc>
            </a:pPr>
            <a:r>
              <a:rPr lang="en-US" sz="800" dirty="0"/>
              <a:t>Common side effects include muscle </a:t>
            </a:r>
            <a:r>
              <a:rPr lang="en-US" sz="800" dirty="0">
                <a:hlinkClick r:id="rId18" tooltip="Tremor"/>
              </a:rPr>
              <a:t>tremors</a:t>
            </a:r>
            <a:r>
              <a:rPr lang="en-US" sz="800" dirty="0"/>
              <a:t>, twitching, </a:t>
            </a:r>
            <a:r>
              <a:rPr lang="en-US" sz="800" dirty="0">
                <a:hlinkClick r:id="rId19" tooltip="Ataxia"/>
              </a:rPr>
              <a:t>ataxia</a:t>
            </a:r>
            <a:r>
              <a:rPr lang="en-US" sz="800" dirty="0"/>
              <a:t>, </a:t>
            </a:r>
            <a:r>
              <a:rPr lang="en-US" sz="800" dirty="0">
                <a:hlinkClick r:id="rId20" tooltip="Hyperparathyroidism"/>
              </a:rPr>
              <a:t>hyperparathyroidism</a:t>
            </a:r>
            <a:r>
              <a:rPr lang="en-US" sz="800" dirty="0"/>
              <a:t> (bone loss, </a:t>
            </a:r>
            <a:r>
              <a:rPr lang="en-US" sz="800" dirty="0" err="1">
                <a:hlinkClick r:id="rId21" tooltip="Hypercalcemia"/>
              </a:rPr>
              <a:t>hypercalcemia</a:t>
            </a:r>
            <a:r>
              <a:rPr lang="en-US" sz="800" dirty="0"/>
              <a:t>, </a:t>
            </a:r>
            <a:r>
              <a:rPr lang="en-US" sz="800" dirty="0">
                <a:hlinkClick r:id="rId22" tooltip="Hypertension"/>
              </a:rPr>
              <a:t>hypertension</a:t>
            </a:r>
            <a:r>
              <a:rPr lang="en-US" sz="800" dirty="0"/>
              <a:t>, etc,), kidney damage, </a:t>
            </a:r>
            <a:r>
              <a:rPr lang="en-US" sz="800" dirty="0" err="1">
                <a:hlinkClick r:id="rId23" tooltip="Nephrogenic diabetes insipidus"/>
              </a:rPr>
              <a:t>nephrogenic</a:t>
            </a:r>
            <a:r>
              <a:rPr lang="en-US" sz="800" dirty="0">
                <a:hlinkClick r:id="rId23" tooltip="Nephrogenic diabetes insipidus"/>
              </a:rPr>
              <a:t> diabetes </a:t>
            </a:r>
            <a:r>
              <a:rPr lang="en-US" sz="800" dirty="0" err="1">
                <a:hlinkClick r:id="rId23" tooltip="Nephrogenic diabetes insipidus"/>
              </a:rPr>
              <a:t>insipidus</a:t>
            </a:r>
            <a:r>
              <a:rPr lang="en-US" sz="800" dirty="0"/>
              <a:t> (</a:t>
            </a:r>
            <a:r>
              <a:rPr lang="en-US" sz="800" dirty="0" err="1"/>
              <a:t>polyuria</a:t>
            </a:r>
            <a:r>
              <a:rPr lang="en-US" sz="800" dirty="0"/>
              <a:t> and </a:t>
            </a:r>
            <a:r>
              <a:rPr lang="en-US" sz="800" dirty="0" err="1"/>
              <a:t>polydipsia</a:t>
            </a:r>
            <a:r>
              <a:rPr lang="en-US" sz="800" dirty="0"/>
              <a:t>) and </a:t>
            </a:r>
            <a:r>
              <a:rPr lang="en-US" sz="800" dirty="0">
                <a:hlinkClick r:id="rId24" tooltip="Seizure"/>
              </a:rPr>
              <a:t>seizures</a:t>
            </a:r>
            <a:r>
              <a:rPr lang="en-US" sz="800" dirty="0"/>
              <a:t>. Many of the side-effects are a result caused by the increased elimination of potassium.</a:t>
            </a:r>
            <a:endParaRPr lang="en-US" sz="800" b="1" dirty="0"/>
          </a:p>
          <a:p>
            <a:pPr>
              <a:lnSpc>
                <a:spcPct val="80000"/>
              </a:lnSpc>
            </a:pPr>
            <a:r>
              <a:rPr lang="en-US" sz="800" b="1" dirty="0"/>
              <a:t>[</a:t>
            </a:r>
            <a:r>
              <a:rPr lang="en-US" sz="800" b="1" dirty="0">
                <a:hlinkClick r:id="rId25" tooltip="Edit section: Other uses"/>
              </a:rPr>
              <a:t>edit</a:t>
            </a:r>
            <a:r>
              <a:rPr lang="en-US" sz="800" b="1" dirty="0"/>
              <a:t>] Other uses</a:t>
            </a:r>
          </a:p>
          <a:p>
            <a:pPr>
              <a:lnSpc>
                <a:spcPct val="80000"/>
              </a:lnSpc>
            </a:pPr>
            <a:r>
              <a:rPr lang="en-US" sz="800" dirty="0">
                <a:hlinkClick r:id="rId26" tooltip="Lithium chloride"/>
              </a:rPr>
              <a:t>Lithium chloride</a:t>
            </a:r>
            <a:r>
              <a:rPr lang="en-US" sz="800" dirty="0"/>
              <a:t> and </a:t>
            </a:r>
            <a:r>
              <a:rPr lang="en-US" sz="800" dirty="0">
                <a:hlinkClick r:id="rId27" tooltip="Lithium bromide"/>
              </a:rPr>
              <a:t>lithium bromide</a:t>
            </a:r>
            <a:r>
              <a:rPr lang="en-US" sz="800" dirty="0"/>
              <a:t> are extremely </a:t>
            </a:r>
            <a:r>
              <a:rPr lang="en-US" sz="800" dirty="0">
                <a:hlinkClick r:id="rId28" tooltip="Hygroscopic"/>
              </a:rPr>
              <a:t>hygroscopic</a:t>
            </a:r>
            <a:r>
              <a:rPr lang="en-US" sz="800" dirty="0"/>
              <a:t> and frequently used as </a:t>
            </a:r>
            <a:r>
              <a:rPr lang="en-US" sz="800" dirty="0">
                <a:hlinkClick r:id="rId29" tooltip="Desiccant"/>
              </a:rPr>
              <a:t>desiccants</a:t>
            </a:r>
            <a:r>
              <a:rPr lang="en-US" sz="800" dirty="0"/>
              <a:t>. </a:t>
            </a:r>
          </a:p>
          <a:p>
            <a:pPr>
              <a:lnSpc>
                <a:spcPct val="80000"/>
              </a:lnSpc>
            </a:pPr>
            <a:r>
              <a:rPr lang="en-US" sz="800" dirty="0">
                <a:hlinkClick r:id="rId30" tooltip="Stearic acid"/>
              </a:rPr>
              <a:t>Lithium </a:t>
            </a:r>
            <a:r>
              <a:rPr lang="en-US" sz="800" dirty="0" err="1">
                <a:hlinkClick r:id="rId30" tooltip="Stearic acid"/>
              </a:rPr>
              <a:t>stearate</a:t>
            </a:r>
            <a:r>
              <a:rPr lang="en-US" sz="800" dirty="0"/>
              <a:t> is a common all-purpose high-temperature </a:t>
            </a:r>
            <a:r>
              <a:rPr lang="en-US" sz="800" dirty="0">
                <a:hlinkClick r:id="rId31" tooltip="Lubricant"/>
              </a:rPr>
              <a:t>lubricant</a:t>
            </a:r>
            <a:r>
              <a:rPr lang="en-US" sz="800" dirty="0"/>
              <a:t>. </a:t>
            </a:r>
          </a:p>
          <a:p>
            <a:pPr>
              <a:lnSpc>
                <a:spcPct val="80000"/>
              </a:lnSpc>
            </a:pPr>
            <a:r>
              <a:rPr lang="en-US" sz="800" dirty="0"/>
              <a:t>Lithium is an </a:t>
            </a:r>
            <a:r>
              <a:rPr lang="en-US" sz="800" dirty="0">
                <a:hlinkClick r:id="rId32" tooltip="Alloy"/>
              </a:rPr>
              <a:t>alloying</a:t>
            </a:r>
            <a:r>
              <a:rPr lang="en-US" sz="800" dirty="0"/>
              <a:t> agent used to synthesize </a:t>
            </a:r>
            <a:r>
              <a:rPr lang="en-US" sz="800" dirty="0">
                <a:hlinkClick r:id="rId33" tooltip="Organic compound"/>
              </a:rPr>
              <a:t>organic compounds</a:t>
            </a:r>
            <a:r>
              <a:rPr lang="en-US" sz="800" dirty="0"/>
              <a:t>. </a:t>
            </a:r>
          </a:p>
          <a:p>
            <a:pPr>
              <a:lnSpc>
                <a:spcPct val="80000"/>
              </a:lnSpc>
            </a:pPr>
            <a:r>
              <a:rPr lang="en-US" sz="800" dirty="0"/>
              <a:t>Lithium is used as a </a:t>
            </a:r>
            <a:r>
              <a:rPr lang="en-US" sz="800" dirty="0">
                <a:hlinkClick r:id="rId34" tooltip="Flux (metallurgy)"/>
              </a:rPr>
              <a:t>flux</a:t>
            </a:r>
            <a:r>
              <a:rPr lang="en-US" sz="800" dirty="0"/>
              <a:t> to promote the fusing of metals during </a:t>
            </a:r>
            <a:r>
              <a:rPr lang="en-US" sz="800" dirty="0">
                <a:hlinkClick r:id="rId35" tooltip="Welding"/>
              </a:rPr>
              <a:t>welding</a:t>
            </a:r>
            <a:r>
              <a:rPr lang="en-US" sz="800" dirty="0"/>
              <a:t> and </a:t>
            </a:r>
            <a:r>
              <a:rPr lang="en-US" sz="800" dirty="0">
                <a:hlinkClick r:id="rId36" tooltip="Soldering"/>
              </a:rPr>
              <a:t>soldering</a:t>
            </a:r>
            <a:r>
              <a:rPr lang="en-US" sz="800" dirty="0"/>
              <a:t>. It also eliminates the forming of oxides during welding by absorbing impurities. This fusing quality is also important as a flux for producing </a:t>
            </a:r>
            <a:r>
              <a:rPr lang="en-US" sz="800" dirty="0">
                <a:hlinkClick r:id="rId37" tooltip="Ceramic"/>
              </a:rPr>
              <a:t>ceramics</a:t>
            </a:r>
            <a:r>
              <a:rPr lang="en-US" sz="800" dirty="0"/>
              <a:t>, </a:t>
            </a:r>
            <a:r>
              <a:rPr lang="en-US" sz="800" dirty="0">
                <a:hlinkClick r:id="rId38" tooltip="Vitreous enamel"/>
              </a:rPr>
              <a:t>enamels</a:t>
            </a:r>
            <a:r>
              <a:rPr lang="en-US" sz="800" dirty="0"/>
              <a:t>, and </a:t>
            </a:r>
            <a:r>
              <a:rPr lang="en-US" sz="800" dirty="0">
                <a:hlinkClick r:id="rId39" tooltip="Glass"/>
              </a:rPr>
              <a:t>glass</a:t>
            </a:r>
            <a:r>
              <a:rPr lang="en-US" sz="800" dirty="0"/>
              <a:t>. </a:t>
            </a:r>
          </a:p>
          <a:p>
            <a:pPr>
              <a:lnSpc>
                <a:spcPct val="80000"/>
              </a:lnSpc>
            </a:pPr>
            <a:r>
              <a:rPr lang="en-US" sz="800" dirty="0"/>
              <a:t>Lithium is sometimes used in glasses and ceramics including the glass for the 200-inch (5.08 m) </a:t>
            </a:r>
            <a:r>
              <a:rPr lang="en-US" sz="800" dirty="0">
                <a:hlinkClick r:id="rId40" tooltip="Telescope"/>
              </a:rPr>
              <a:t>telescope</a:t>
            </a:r>
            <a:r>
              <a:rPr lang="en-US" sz="800" dirty="0"/>
              <a:t> at </a:t>
            </a:r>
            <a:r>
              <a:rPr lang="en-US" sz="800" dirty="0">
                <a:hlinkClick r:id="rId41" tooltip="Mt. Palomar"/>
              </a:rPr>
              <a:t>Mt. Palomar</a:t>
            </a:r>
            <a:r>
              <a:rPr lang="en-US" sz="800" dirty="0"/>
              <a:t>. </a:t>
            </a:r>
          </a:p>
          <a:p>
            <a:pPr>
              <a:lnSpc>
                <a:spcPct val="80000"/>
              </a:lnSpc>
            </a:pPr>
            <a:r>
              <a:rPr lang="en-US" sz="800" dirty="0">
                <a:hlinkClick r:id="rId32" tooltip="Alloy"/>
              </a:rPr>
              <a:t>Alloys</a:t>
            </a:r>
            <a:r>
              <a:rPr lang="en-US" sz="800" dirty="0"/>
              <a:t> of the metal with </a:t>
            </a:r>
            <a:r>
              <a:rPr lang="en-US" sz="800" dirty="0" err="1">
                <a:hlinkClick r:id="rId42" tooltip="Aluminium"/>
              </a:rPr>
              <a:t>aluminium</a:t>
            </a:r>
            <a:r>
              <a:rPr lang="en-US" sz="800" dirty="0"/>
              <a:t>, </a:t>
            </a:r>
            <a:r>
              <a:rPr lang="en-US" sz="800" dirty="0">
                <a:hlinkClick r:id="rId43" tooltip="Cadmium"/>
              </a:rPr>
              <a:t>cadmium</a:t>
            </a:r>
            <a:r>
              <a:rPr lang="en-US" sz="800" dirty="0"/>
              <a:t>, </a:t>
            </a:r>
            <a:r>
              <a:rPr lang="en-US" sz="800" dirty="0">
                <a:hlinkClick r:id="rId44" tooltip="Copper"/>
              </a:rPr>
              <a:t>copper</a:t>
            </a:r>
            <a:r>
              <a:rPr lang="en-US" sz="800" dirty="0"/>
              <a:t>, and </a:t>
            </a:r>
            <a:r>
              <a:rPr lang="en-US" sz="800" dirty="0">
                <a:hlinkClick r:id="rId45" tooltip="Manganese"/>
              </a:rPr>
              <a:t>manganese</a:t>
            </a:r>
            <a:r>
              <a:rPr lang="en-US" sz="800" dirty="0"/>
              <a:t> are used to make high performance </a:t>
            </a:r>
            <a:r>
              <a:rPr lang="en-US" sz="800" dirty="0">
                <a:hlinkClick r:id="rId46" tooltip="Aircraft"/>
              </a:rPr>
              <a:t>aircraft</a:t>
            </a:r>
            <a:r>
              <a:rPr lang="en-US" sz="800" dirty="0"/>
              <a:t> parts. </a:t>
            </a:r>
          </a:p>
          <a:p>
            <a:pPr>
              <a:lnSpc>
                <a:spcPct val="80000"/>
              </a:lnSpc>
            </a:pPr>
            <a:r>
              <a:rPr lang="en-US" sz="800" dirty="0">
                <a:hlinkClick r:id="rId47" tooltip="Al-Li"/>
              </a:rPr>
              <a:t>Lithium-aluminum alloys</a:t>
            </a:r>
            <a:r>
              <a:rPr lang="en-US" sz="800" dirty="0"/>
              <a:t> are used in </a:t>
            </a:r>
            <a:r>
              <a:rPr lang="en-US" sz="800" dirty="0">
                <a:hlinkClick r:id="rId48" tooltip="Aerospace"/>
              </a:rPr>
              <a:t>aerospace</a:t>
            </a:r>
            <a:r>
              <a:rPr lang="en-US" sz="800" dirty="0"/>
              <a:t> applications, such as the </a:t>
            </a:r>
            <a:r>
              <a:rPr lang="en-US" sz="800" dirty="0">
                <a:hlinkClick r:id="rId49" tooltip="Space Shuttle external tank"/>
              </a:rPr>
              <a:t>external tank</a:t>
            </a:r>
            <a:r>
              <a:rPr lang="en-US" sz="800" dirty="0"/>
              <a:t> of the </a:t>
            </a:r>
            <a:r>
              <a:rPr lang="en-US" sz="800" dirty="0">
                <a:hlinkClick r:id="rId50" tooltip="Space Shuttle"/>
              </a:rPr>
              <a:t>Space Shuttle</a:t>
            </a:r>
            <a:r>
              <a:rPr lang="en-US" sz="800" dirty="0"/>
              <a:t>, and is planned for the </a:t>
            </a:r>
            <a:r>
              <a:rPr lang="en-US" sz="800" dirty="0">
                <a:hlinkClick r:id="rId51" tooltip="Orion (spacecraft)"/>
              </a:rPr>
              <a:t>Orion spacecraft</a:t>
            </a:r>
            <a:r>
              <a:rPr lang="en-US" sz="800" dirty="0"/>
              <a:t>. </a:t>
            </a:r>
          </a:p>
          <a:p>
            <a:pPr>
              <a:lnSpc>
                <a:spcPct val="80000"/>
              </a:lnSpc>
            </a:pPr>
            <a:r>
              <a:rPr lang="en-US" sz="800" dirty="0">
                <a:hlinkClick r:id="rId52" tooltip="Lithium niobate"/>
              </a:rPr>
              <a:t>Lithium </a:t>
            </a:r>
            <a:r>
              <a:rPr lang="en-US" sz="800" dirty="0" err="1">
                <a:hlinkClick r:id="rId52" tooltip="Lithium niobate"/>
              </a:rPr>
              <a:t>niobate</a:t>
            </a:r>
            <a:r>
              <a:rPr lang="en-US" sz="800" dirty="0"/>
              <a:t> is used extensively in telecommunication products, such as </a:t>
            </a:r>
            <a:r>
              <a:rPr lang="en-US" sz="800" dirty="0">
                <a:hlinkClick r:id="rId53" tooltip="Mobile phone"/>
              </a:rPr>
              <a:t>mobile phones</a:t>
            </a:r>
            <a:r>
              <a:rPr lang="en-US" sz="800" dirty="0"/>
              <a:t> and </a:t>
            </a:r>
            <a:r>
              <a:rPr lang="en-US" sz="800" dirty="0">
                <a:hlinkClick r:id="rId54" tooltip="Optical modulator"/>
              </a:rPr>
              <a:t>optical modulators</a:t>
            </a:r>
            <a:r>
              <a:rPr lang="en-US" sz="800" dirty="0"/>
              <a:t>, for such components as resonant crystals. Lithium products are currently used in more than 60 percent of mobile phones.</a:t>
            </a:r>
            <a:r>
              <a:rPr lang="en-US" sz="800" dirty="0">
                <a:hlinkClick r:id="" action="ppaction://noaction"/>
              </a:rPr>
              <a:t>[8]</a:t>
            </a:r>
            <a:r>
              <a:rPr lang="en-US" sz="800" dirty="0"/>
              <a:t> </a:t>
            </a:r>
          </a:p>
          <a:p>
            <a:pPr>
              <a:lnSpc>
                <a:spcPct val="80000"/>
              </a:lnSpc>
            </a:pPr>
            <a:r>
              <a:rPr lang="en-US" sz="800" dirty="0"/>
              <a:t>The high non-linearity of lithium </a:t>
            </a:r>
            <a:r>
              <a:rPr lang="en-US" sz="800" dirty="0" err="1"/>
              <a:t>niobate</a:t>
            </a:r>
            <a:r>
              <a:rPr lang="en-US" sz="800" dirty="0"/>
              <a:t> also makes a good choice for </a:t>
            </a:r>
            <a:r>
              <a:rPr lang="en-US" sz="800" dirty="0">
                <a:hlinkClick r:id="rId55" tooltip="Nonlinear optics"/>
              </a:rPr>
              <a:t>non-linear optics applications</a:t>
            </a:r>
            <a:r>
              <a:rPr lang="en-US" sz="800" dirty="0"/>
              <a:t>. </a:t>
            </a:r>
          </a:p>
          <a:p>
            <a:pPr>
              <a:lnSpc>
                <a:spcPct val="80000"/>
              </a:lnSpc>
            </a:pPr>
            <a:r>
              <a:rPr lang="en-US" sz="800" dirty="0">
                <a:hlinkClick r:id="rId56" tooltip="Lithium deuteride"/>
              </a:rPr>
              <a:t>Lithium </a:t>
            </a:r>
            <a:r>
              <a:rPr lang="en-US" sz="800" dirty="0" err="1">
                <a:hlinkClick r:id="rId56" tooltip="Lithium deuteride"/>
              </a:rPr>
              <a:t>deuteride</a:t>
            </a:r>
            <a:r>
              <a:rPr lang="en-US" sz="800" dirty="0"/>
              <a:t> was the </a:t>
            </a:r>
            <a:r>
              <a:rPr lang="en-US" sz="800" dirty="0">
                <a:hlinkClick r:id="rId57" tooltip="Nuclear fusion"/>
              </a:rPr>
              <a:t>fusion fuel</a:t>
            </a:r>
            <a:r>
              <a:rPr lang="en-US" sz="800" dirty="0"/>
              <a:t> of choice in early versions of the </a:t>
            </a:r>
            <a:r>
              <a:rPr lang="en-US" sz="800" dirty="0">
                <a:hlinkClick r:id="rId58" tooltip="Nuclear weapon"/>
              </a:rPr>
              <a:t>hydrogen bomb</a:t>
            </a:r>
            <a:r>
              <a:rPr lang="en-US" sz="800" dirty="0"/>
              <a:t>. When bombarded by </a:t>
            </a:r>
            <a:r>
              <a:rPr lang="en-US" sz="800" dirty="0">
                <a:hlinkClick r:id="rId59" tooltip="Neutron"/>
              </a:rPr>
              <a:t>neutrons</a:t>
            </a:r>
            <a:r>
              <a:rPr lang="en-US" sz="800" dirty="0"/>
              <a:t>, both 6Li and 7Li produce </a:t>
            </a:r>
            <a:r>
              <a:rPr lang="en-US" sz="800" dirty="0">
                <a:hlinkClick r:id="rId60" tooltip="Tritium"/>
              </a:rPr>
              <a:t>tritium</a:t>
            </a:r>
            <a:r>
              <a:rPr lang="en-US" sz="800" dirty="0"/>
              <a:t>—this reaction, which was not fully understood when hydrogen bombs were first tested, was responsible for the runaway yield of the </a:t>
            </a:r>
            <a:r>
              <a:rPr lang="en-US" sz="800" dirty="0">
                <a:hlinkClick r:id="rId61" tooltip="Castle Bravo"/>
              </a:rPr>
              <a:t>Castle Bravo</a:t>
            </a:r>
            <a:r>
              <a:rPr lang="en-US" sz="800" dirty="0"/>
              <a:t> nuclear test. Tritium fuses with </a:t>
            </a:r>
            <a:r>
              <a:rPr lang="en-US" sz="800" dirty="0">
                <a:hlinkClick r:id="rId62" tooltip="Deuterium"/>
              </a:rPr>
              <a:t>deuterium</a:t>
            </a:r>
            <a:r>
              <a:rPr lang="en-US" sz="800" dirty="0"/>
              <a:t> in a </a:t>
            </a:r>
            <a:r>
              <a:rPr lang="en-US" sz="800" dirty="0">
                <a:hlinkClick r:id="rId57" tooltip="Nuclear fusion"/>
              </a:rPr>
              <a:t>fusion</a:t>
            </a:r>
            <a:r>
              <a:rPr lang="en-US" sz="800" dirty="0"/>
              <a:t> reaction that is relatively easy to achieve. Although details remain secret, lithium-6 </a:t>
            </a:r>
            <a:r>
              <a:rPr lang="en-US" sz="800" dirty="0" err="1"/>
              <a:t>deuteride</a:t>
            </a:r>
            <a:r>
              <a:rPr lang="en-US" sz="800" dirty="0"/>
              <a:t> still apparently plays a role in modern </a:t>
            </a:r>
            <a:r>
              <a:rPr lang="en-US" sz="800" dirty="0">
                <a:hlinkClick r:id="rId63" tooltip="Nuclear weapons"/>
              </a:rPr>
              <a:t>nuclear weapons</a:t>
            </a:r>
            <a:r>
              <a:rPr lang="en-US" sz="800" dirty="0"/>
              <a:t>, as a fusion material. </a:t>
            </a:r>
          </a:p>
          <a:p>
            <a:pPr>
              <a:lnSpc>
                <a:spcPct val="80000"/>
              </a:lnSpc>
            </a:pPr>
            <a:r>
              <a:rPr lang="en-US" sz="800" dirty="0"/>
              <a:t>Metallic lithium and its complex </a:t>
            </a:r>
            <a:r>
              <a:rPr lang="en-US" sz="800" dirty="0">
                <a:hlinkClick r:id="rId64" tooltip="Hydride"/>
              </a:rPr>
              <a:t>hydrides</a:t>
            </a:r>
            <a:r>
              <a:rPr lang="en-US" sz="800" dirty="0"/>
              <a:t> such as e.g. Li[AlH4] are considered as high energy additives to </a:t>
            </a:r>
            <a:r>
              <a:rPr lang="en-US" sz="800" dirty="0">
                <a:hlinkClick r:id="rId65" tooltip="Rocket propellant"/>
              </a:rPr>
              <a:t>rocket propellants</a:t>
            </a:r>
            <a:r>
              <a:rPr lang="en-US" sz="800" dirty="0"/>
              <a:t>[3]. </a:t>
            </a:r>
          </a:p>
          <a:p>
            <a:pPr>
              <a:lnSpc>
                <a:spcPct val="80000"/>
              </a:lnSpc>
            </a:pPr>
            <a:r>
              <a:rPr lang="en-US" sz="800" dirty="0">
                <a:hlinkClick r:id="rId66" tooltip="Lithium peroxide"/>
              </a:rPr>
              <a:t>Lithium peroxide</a:t>
            </a:r>
            <a:r>
              <a:rPr lang="en-US" sz="800" dirty="0"/>
              <a:t>, </a:t>
            </a:r>
            <a:r>
              <a:rPr lang="en-US" sz="800" dirty="0">
                <a:hlinkClick r:id="rId67" tooltip="Lithium nitrate"/>
              </a:rPr>
              <a:t>lithium nitrate</a:t>
            </a:r>
            <a:r>
              <a:rPr lang="en-US" sz="800" dirty="0"/>
              <a:t>, lithium chlorate and </a:t>
            </a:r>
            <a:r>
              <a:rPr lang="en-US" sz="800" dirty="0">
                <a:hlinkClick r:id="rId68" tooltip="Lithium perchlorate"/>
              </a:rPr>
              <a:t>lithium </a:t>
            </a:r>
            <a:r>
              <a:rPr lang="en-US" sz="800" dirty="0" err="1">
                <a:hlinkClick r:id="rId68" tooltip="Lithium perchlorate"/>
              </a:rPr>
              <a:t>perchlorate</a:t>
            </a:r>
            <a:r>
              <a:rPr lang="en-US" sz="800" dirty="0"/>
              <a:t> are used and thought of as oxidizers in both rocket propellants and </a:t>
            </a:r>
            <a:r>
              <a:rPr lang="en-US" sz="800" dirty="0">
                <a:hlinkClick r:id="rId69" tooltip="Oxygen candle"/>
              </a:rPr>
              <a:t>oxygen candles</a:t>
            </a:r>
            <a:r>
              <a:rPr lang="en-US" sz="800" dirty="0"/>
              <a:t> to supply submarines and space capsules with oxygen.</a:t>
            </a:r>
            <a:r>
              <a:rPr lang="en-US" sz="800" dirty="0">
                <a:hlinkClick r:id="" action="ppaction://noaction"/>
              </a:rPr>
              <a:t>[9]</a:t>
            </a:r>
            <a:r>
              <a:rPr lang="en-US" sz="800" dirty="0"/>
              <a:t> </a:t>
            </a:r>
          </a:p>
          <a:p>
            <a:pPr>
              <a:lnSpc>
                <a:spcPct val="80000"/>
              </a:lnSpc>
            </a:pPr>
            <a:r>
              <a:rPr lang="en-US" sz="800" dirty="0"/>
              <a:t>Lithium will be used to produce tritium in magnetically confined nuclear fusion reactors using deuterium and tritium as the fuel. Tritium does not occur naturally and will be produced by surrounding the reacting plasma with a 'blanket' containing lithium where neutrons from the deuterium-tritium reaction in the plasma will react with the lithium to produce more tritium. 6Li + n → 4He + 3H. Various means of doing this will be tested at the </a:t>
            </a:r>
            <a:r>
              <a:rPr lang="en-US" sz="800" dirty="0">
                <a:hlinkClick r:id="rId70" tooltip="ITER"/>
              </a:rPr>
              <a:t>ITER</a:t>
            </a:r>
            <a:r>
              <a:rPr lang="en-US" sz="800" dirty="0"/>
              <a:t> reactor being built at </a:t>
            </a:r>
            <a:r>
              <a:rPr lang="en-US" sz="800" dirty="0" err="1"/>
              <a:t>Cadarache</a:t>
            </a:r>
            <a:r>
              <a:rPr lang="en-US" sz="800" dirty="0"/>
              <a:t>, France. </a:t>
            </a:r>
          </a:p>
          <a:p>
            <a:pPr>
              <a:lnSpc>
                <a:spcPct val="80000"/>
              </a:lnSpc>
            </a:pPr>
            <a:r>
              <a:rPr lang="en-US" sz="800" dirty="0"/>
              <a:t>Lithium is used as a source for </a:t>
            </a:r>
            <a:r>
              <a:rPr lang="en-US" sz="800" dirty="0">
                <a:hlinkClick r:id="rId71" tooltip="Alpha particle"/>
              </a:rPr>
              <a:t>alpha particles</a:t>
            </a:r>
            <a:r>
              <a:rPr lang="en-US" sz="800" dirty="0"/>
              <a:t>, or </a:t>
            </a:r>
            <a:r>
              <a:rPr lang="en-US" sz="800" dirty="0">
                <a:hlinkClick r:id="rId72" tooltip="Helium"/>
              </a:rPr>
              <a:t>helium</a:t>
            </a:r>
            <a:r>
              <a:rPr lang="en-US" sz="800" dirty="0"/>
              <a:t> nuclei. When 7Li is bombarded by accelerated </a:t>
            </a:r>
            <a:r>
              <a:rPr lang="en-US" sz="800" dirty="0">
                <a:hlinkClick r:id="rId73" tooltip="Proton"/>
              </a:rPr>
              <a:t>protons</a:t>
            </a:r>
            <a:r>
              <a:rPr lang="en-US" sz="800" dirty="0"/>
              <a:t>, 8</a:t>
            </a:r>
            <a:r>
              <a:rPr lang="en-US" sz="800" dirty="0">
                <a:hlinkClick r:id="rId74" tooltip="Beryllium"/>
              </a:rPr>
              <a:t>Be</a:t>
            </a:r>
            <a:r>
              <a:rPr lang="en-US" sz="800" dirty="0"/>
              <a:t> is formed, which undergoes spontaneous fission to form two alpha particles. This was the first man-made </a:t>
            </a:r>
            <a:r>
              <a:rPr lang="en-US" sz="800" dirty="0">
                <a:hlinkClick r:id="rId75" tooltip="Nuclear reaction"/>
              </a:rPr>
              <a:t>nuclear reaction</a:t>
            </a:r>
            <a:r>
              <a:rPr lang="en-US" sz="800" dirty="0"/>
              <a:t>, produced by </a:t>
            </a:r>
            <a:r>
              <a:rPr lang="en-US" sz="800" dirty="0" err="1"/>
              <a:t>Cockroft</a:t>
            </a:r>
            <a:r>
              <a:rPr lang="en-US" sz="800" dirty="0"/>
              <a:t> and Walton in </a:t>
            </a:r>
            <a:r>
              <a:rPr lang="en-US" sz="800" dirty="0">
                <a:hlinkClick r:id="rId76" tooltip="1929"/>
              </a:rPr>
              <a:t>1929</a:t>
            </a:r>
            <a:r>
              <a:rPr lang="en-US" sz="800" dirty="0"/>
              <a:t>. </a:t>
            </a:r>
          </a:p>
          <a:p>
            <a:pPr>
              <a:lnSpc>
                <a:spcPct val="80000"/>
              </a:lnSpc>
            </a:pPr>
            <a:r>
              <a:rPr lang="en-US" sz="800" dirty="0">
                <a:hlinkClick r:id="rId77" tooltip="Lithium hydroxide"/>
              </a:rPr>
              <a:t>Lithium hydroxide</a:t>
            </a:r>
            <a:r>
              <a:rPr lang="en-US" sz="800" dirty="0"/>
              <a:t> (</a:t>
            </a:r>
            <a:r>
              <a:rPr lang="en-US" sz="800" dirty="0" err="1"/>
              <a:t>LiOH</a:t>
            </a:r>
            <a:r>
              <a:rPr lang="en-US" sz="800" dirty="0"/>
              <a:t>) is an important compound of lithium obtained from lithium carbonate (Li2CO3). It is a strong base, and when heated with a fat, it produces a lithium soap. Lithium soap has the ability to thicken oils and so is used commercially to manufacture lubricating greases. </a:t>
            </a:r>
          </a:p>
          <a:p>
            <a:pPr>
              <a:lnSpc>
                <a:spcPct val="80000"/>
              </a:lnSpc>
            </a:pPr>
            <a:r>
              <a:rPr lang="en-US" sz="800" dirty="0"/>
              <a:t>It is also an efficient and lightweight purifier of air. In confined areas, such as aboard </a:t>
            </a:r>
            <a:r>
              <a:rPr lang="en-US" sz="800" dirty="0">
                <a:hlinkClick r:id="rId78" tooltip="Spacecraft"/>
              </a:rPr>
              <a:t>spacecraft</a:t>
            </a:r>
            <a:r>
              <a:rPr lang="en-US" sz="800" dirty="0"/>
              <a:t> and </a:t>
            </a:r>
            <a:r>
              <a:rPr lang="en-US" sz="800" dirty="0">
                <a:hlinkClick r:id="rId79" tooltip="Submarine"/>
              </a:rPr>
              <a:t>submarines</a:t>
            </a:r>
            <a:r>
              <a:rPr lang="en-US" sz="800" dirty="0"/>
              <a:t>, the concentration of carbon dioxide can approach unhealthy or toxic levels. Lithium hydroxide absorbs the carbon dioxide from the air by reacting with it to form lithium carbonate. Any alkali hydroxide will absorb CO2, but lithium hydroxide is preferred, especially in spacecraft applications, because of the low formula weight conferred by the lithium. Even better materials for this purpose include lithium peroxide (Li2O2) that, in presence of moisture, not only absorb carbon dioxide to form lithium carbonate, but also release oxygen. E.g. 2 Li2O2 + 2 CO2 → 2 Li2CO3 + O2. </a:t>
            </a:r>
          </a:p>
          <a:p>
            <a:pPr>
              <a:lnSpc>
                <a:spcPct val="80000"/>
              </a:lnSpc>
            </a:pPr>
            <a:r>
              <a:rPr lang="en-US" sz="800" dirty="0"/>
              <a:t>Lithium metal is used as a </a:t>
            </a:r>
            <a:r>
              <a:rPr lang="en-US" sz="800" dirty="0">
                <a:hlinkClick r:id="rId80" tooltip="Reducing agent"/>
              </a:rPr>
              <a:t>reducing agent</a:t>
            </a:r>
            <a:r>
              <a:rPr lang="en-US" sz="800" dirty="0"/>
              <a:t> in some types of </a:t>
            </a:r>
            <a:r>
              <a:rPr lang="en-US" sz="800" dirty="0">
                <a:hlinkClick r:id="rId81" tooltip="Methamphetamine"/>
              </a:rPr>
              <a:t>methamphetamine</a:t>
            </a:r>
            <a:r>
              <a:rPr lang="en-US" sz="800" dirty="0"/>
              <a:t> production, particularly in illegal amateur “meth labs.” </a:t>
            </a:r>
          </a:p>
          <a:p>
            <a:pPr>
              <a:lnSpc>
                <a:spcPct val="80000"/>
              </a:lnSpc>
            </a:pPr>
            <a:r>
              <a:rPr lang="en-US" sz="800" dirty="0"/>
              <a:t>A </a:t>
            </a:r>
            <a:r>
              <a:rPr lang="en-US" sz="800" dirty="0">
                <a:hlinkClick r:id="rId82" tooltip="Bose-Einstein Condensate"/>
              </a:rPr>
              <a:t>Bose-Einstein Condensate</a:t>
            </a:r>
            <a:r>
              <a:rPr lang="en-US" sz="800" dirty="0"/>
              <a:t> of Lithium was achieved in 1995. </a:t>
            </a:r>
          </a:p>
          <a:p>
            <a:pPr>
              <a:lnSpc>
                <a:spcPct val="80000"/>
              </a:lnSpc>
            </a:pPr>
            <a:r>
              <a:rPr lang="en-US" sz="800" b="1" dirty="0"/>
              <a:t>[</a:t>
            </a:r>
            <a:r>
              <a:rPr lang="en-US" sz="800" b="1" dirty="0">
                <a:hlinkClick r:id="rId83" tooltip="Edit section: Production"/>
              </a:rPr>
              <a:t>edit</a:t>
            </a:r>
            <a:r>
              <a:rPr lang="en-US" sz="800" b="1" dirty="0"/>
              <a:t>] Production</a:t>
            </a:r>
          </a:p>
          <a:p>
            <a:pPr>
              <a:lnSpc>
                <a:spcPct val="80000"/>
              </a:lnSpc>
            </a:pPr>
            <a:r>
              <a:rPr lang="en-US" sz="800" dirty="0"/>
              <a:t>Since the end of </a:t>
            </a:r>
            <a:r>
              <a:rPr lang="en-US" sz="800" dirty="0">
                <a:hlinkClick r:id="rId84" tooltip="World War II"/>
              </a:rPr>
              <a:t>World War II</a:t>
            </a:r>
            <a:r>
              <a:rPr lang="en-US" sz="800" dirty="0"/>
              <a:t>, lithium metal production has greatly increased. The metal is separated from other elements in igneous mineral such as those above, and is also extracted from the water of </a:t>
            </a:r>
            <a:r>
              <a:rPr lang="en-US" sz="800" dirty="0">
                <a:hlinkClick r:id="rId85" tooltip="Mineral springs"/>
              </a:rPr>
              <a:t>mineral springs</a:t>
            </a:r>
            <a:r>
              <a:rPr lang="en-US" sz="800" dirty="0"/>
              <a:t>.</a:t>
            </a:r>
          </a:p>
          <a:p>
            <a:pPr>
              <a:lnSpc>
                <a:spcPct val="80000"/>
              </a:lnSpc>
            </a:pPr>
            <a:r>
              <a:rPr lang="en-US" sz="800" dirty="0"/>
              <a:t>The metal is produced </a:t>
            </a:r>
            <a:r>
              <a:rPr lang="en-US" sz="800" dirty="0" err="1">
                <a:hlinkClick r:id="rId86" tooltip="Electrolysis"/>
              </a:rPr>
              <a:t>electrolytically</a:t>
            </a:r>
            <a:r>
              <a:rPr lang="en-US" sz="800" dirty="0"/>
              <a:t> from a mixture of fused lithium and </a:t>
            </a:r>
            <a:r>
              <a:rPr lang="en-US" sz="800" dirty="0">
                <a:hlinkClick r:id="rId87" tooltip="Potassium chloride"/>
              </a:rPr>
              <a:t>potassium chloride</a:t>
            </a:r>
            <a:r>
              <a:rPr lang="en-US" sz="800" dirty="0"/>
              <a:t>. In </a:t>
            </a:r>
            <a:r>
              <a:rPr lang="en-US" sz="800" dirty="0">
                <a:hlinkClick r:id="rId88" tooltip="1998"/>
              </a:rPr>
              <a:t>1998</a:t>
            </a:r>
            <a:r>
              <a:rPr lang="en-US" sz="800" dirty="0"/>
              <a:t> it was about </a:t>
            </a:r>
            <a:r>
              <a:rPr lang="en-US" sz="800" dirty="0">
                <a:hlinkClick r:id="rId89" tooltip="US dollar"/>
              </a:rPr>
              <a:t>US$</a:t>
            </a:r>
            <a:r>
              <a:rPr lang="en-US" sz="800" dirty="0"/>
              <a:t> 43 per </a:t>
            </a:r>
            <a:r>
              <a:rPr lang="en-US" sz="800" dirty="0">
                <a:hlinkClick r:id="rId90" tooltip="Pound (mass)"/>
              </a:rPr>
              <a:t>pound</a:t>
            </a:r>
            <a:r>
              <a:rPr lang="en-US" sz="800" dirty="0"/>
              <a:t> ($95 per </a:t>
            </a:r>
            <a:r>
              <a:rPr lang="en-US" sz="800" dirty="0">
                <a:hlinkClick r:id="rId91" tooltip="Kilogram"/>
              </a:rPr>
              <a:t>kg</a:t>
            </a:r>
            <a:r>
              <a:rPr lang="en-US" sz="800" dirty="0"/>
              <a:t>).</a:t>
            </a:r>
            <a:r>
              <a:rPr lang="en-US" sz="800" dirty="0">
                <a:hlinkClick r:id="" action="ppaction://noaction"/>
              </a:rPr>
              <a:t>[10]</a:t>
            </a:r>
            <a:endParaRPr lang="en-US" sz="800" dirty="0">
              <a:hlinkClick r:id="rId92" tooltip="Chile"/>
            </a:endParaRPr>
          </a:p>
          <a:p>
            <a:pPr>
              <a:lnSpc>
                <a:spcPct val="80000"/>
              </a:lnSpc>
            </a:pPr>
            <a:r>
              <a:rPr lang="en-US" sz="800" dirty="0">
                <a:hlinkClick r:id="rId92" tooltip="Chile"/>
              </a:rPr>
              <a:t>Chile</a:t>
            </a:r>
            <a:r>
              <a:rPr lang="en-US" sz="800" dirty="0"/>
              <a:t> is currently the leading lithium metal producer in the world, with </a:t>
            </a:r>
            <a:r>
              <a:rPr lang="en-US" sz="800" dirty="0">
                <a:hlinkClick r:id="rId93" tooltip="Argentina"/>
              </a:rPr>
              <a:t>Argentina</a:t>
            </a:r>
            <a:r>
              <a:rPr lang="en-US" sz="800" dirty="0"/>
              <a:t> next. Both countries recover the lithium from brine pools. In the </a:t>
            </a:r>
            <a:r>
              <a:rPr lang="en-US" sz="800" dirty="0">
                <a:hlinkClick r:id="rId94" tooltip="United States"/>
              </a:rPr>
              <a:t>United States</a:t>
            </a:r>
            <a:r>
              <a:rPr lang="en-US" sz="800" dirty="0"/>
              <a:t> lithium is similarly recovered from brine pools in </a:t>
            </a:r>
            <a:r>
              <a:rPr lang="en-US" sz="800" dirty="0">
                <a:hlinkClick r:id="rId95" tooltip="Nevada"/>
              </a:rPr>
              <a:t>Nevada</a:t>
            </a:r>
            <a:r>
              <a:rPr lang="en-US" sz="800" dirty="0"/>
              <a:t>.</a:t>
            </a:r>
            <a:r>
              <a:rPr lang="en-US" sz="800" dirty="0">
                <a:hlinkClick r:id="" action="ppaction://noaction"/>
              </a:rPr>
              <a:t>[11]</a:t>
            </a:r>
            <a:endParaRPr lang="en-US" sz="800" dirty="0"/>
          </a:p>
          <a:p>
            <a:pPr>
              <a:lnSpc>
                <a:spcPct val="80000"/>
              </a:lnSpc>
            </a:pPr>
            <a:r>
              <a:rPr lang="en-US" sz="800" dirty="0"/>
              <a:t>China may emerge as a significant producer of brine-based lithium carbonate around 2010. Potential capacity of up to 45,000 </a:t>
            </a:r>
            <a:r>
              <a:rPr lang="en-US" sz="800" dirty="0" err="1"/>
              <a:t>tonnes</a:t>
            </a:r>
            <a:r>
              <a:rPr lang="en-US" sz="800" dirty="0"/>
              <a:t> per year could come on-stream if projects in Qinghai province and Tibet proceed.[</a:t>
            </a:r>
            <a:r>
              <a:rPr lang="en-US" sz="800" i="1" dirty="0">
                <a:hlinkClick r:id="rId17" tooltip="Wikipedia:Citation needed"/>
              </a:rPr>
              <a:t>citation needed</a:t>
            </a:r>
            <a:r>
              <a:rPr lang="en-US" sz="800" dirty="0"/>
              <a:t>]</a:t>
            </a:r>
            <a:endParaRPr lang="en-US" sz="800" b="1" dirty="0"/>
          </a:p>
          <a:p>
            <a:pPr>
              <a:lnSpc>
                <a:spcPct val="80000"/>
              </a:lnSpc>
            </a:pPr>
            <a:r>
              <a:rPr lang="en-US" sz="800" b="1" dirty="0"/>
              <a:t>[</a:t>
            </a:r>
            <a:r>
              <a:rPr lang="en-US" sz="800" b="1" dirty="0">
                <a:hlinkClick r:id="rId96" tooltip="Edit section: Precautions"/>
              </a:rPr>
              <a:t>edit</a:t>
            </a:r>
            <a:r>
              <a:rPr lang="en-US" sz="800" b="1" dirty="0"/>
              <a:t>] Precautions</a:t>
            </a:r>
          </a:p>
          <a:p>
            <a:pPr>
              <a:lnSpc>
                <a:spcPct val="80000"/>
              </a:lnSpc>
            </a:pPr>
            <a:r>
              <a:rPr lang="en-US" sz="800" dirty="0"/>
              <a:t>Lithium metal, due to its alkaline tarnish, is corrosive and requires special handling to avoid skin contact. Breathing lithium dust or lithium compounds (which are often alkaline) can irritate the nose and throat; higher exposure to lithium can cause a build-up of fluid in the lungs, leading to </a:t>
            </a:r>
            <a:r>
              <a:rPr lang="en-US" sz="800" dirty="0">
                <a:hlinkClick r:id="rId97" tooltip="Pulmonary edema"/>
              </a:rPr>
              <a:t>pulmonary edema</a:t>
            </a:r>
            <a:r>
              <a:rPr lang="en-US" sz="800" dirty="0"/>
              <a:t>. The metal itself is usually a handling hazard because of the caustic hydroxide produced when it is in contact with moisture causing an explosion. Lithium should be stored in a non-reactive compound such as </a:t>
            </a:r>
            <a:r>
              <a:rPr lang="en-US" sz="800" dirty="0">
                <a:hlinkClick r:id="rId98" tooltip="Naphtha"/>
              </a:rPr>
              <a:t>naphtha</a:t>
            </a:r>
            <a:r>
              <a:rPr lang="en-US" sz="800" dirty="0"/>
              <a:t> or a hydrocarbon.[</a:t>
            </a:r>
            <a:r>
              <a:rPr lang="en-US" sz="800" i="1" dirty="0">
                <a:hlinkClick r:id="rId99" tooltip="Wikipedia:Citing sources"/>
              </a:rPr>
              <a:t>citations needed</a:t>
            </a:r>
            <a:r>
              <a:rPr lang="en-US" sz="800" dirty="0"/>
              <a:t>]</a:t>
            </a:r>
            <a:endParaRPr lang="en-US" sz="800" b="1" dirty="0"/>
          </a:p>
          <a:p>
            <a:pPr>
              <a:lnSpc>
                <a:spcPct val="80000"/>
              </a:lnSpc>
            </a:pPr>
            <a:r>
              <a:rPr lang="en-US" sz="800" b="1" dirty="0"/>
              <a:t>[</a:t>
            </a:r>
            <a:r>
              <a:rPr lang="en-US" sz="800" b="1" dirty="0">
                <a:hlinkClick r:id="rId100" tooltip="Edit section: Regulation"/>
              </a:rPr>
              <a:t>edit</a:t>
            </a:r>
            <a:r>
              <a:rPr lang="en-US" sz="800" b="1" dirty="0"/>
              <a:t>] Regulation</a:t>
            </a:r>
          </a:p>
          <a:p>
            <a:pPr>
              <a:lnSpc>
                <a:spcPct val="80000"/>
              </a:lnSpc>
            </a:pPr>
            <a:r>
              <a:rPr lang="en-US" sz="800" dirty="0"/>
              <a:t>Some jurisdictions limit the sale of </a:t>
            </a:r>
            <a:r>
              <a:rPr lang="en-US" sz="800" dirty="0">
                <a:hlinkClick r:id="rId101" tooltip="Lithium battery"/>
              </a:rPr>
              <a:t>lithium batteries</a:t>
            </a:r>
            <a:r>
              <a:rPr lang="en-US" sz="800" dirty="0"/>
              <a:t>, which are the most readily available source of lithium metal for ordinary consumers. Lithium can be used to reduce pseudoephedrine and ephedrine to </a:t>
            </a:r>
            <a:r>
              <a:rPr lang="en-US" sz="800" dirty="0">
                <a:hlinkClick r:id="rId81" tooltip="Methamphetamine"/>
              </a:rPr>
              <a:t>methamphetamine</a:t>
            </a:r>
            <a:r>
              <a:rPr lang="en-US" sz="800" dirty="0"/>
              <a:t> in the </a:t>
            </a:r>
            <a:r>
              <a:rPr lang="en-US" sz="800" dirty="0">
                <a:hlinkClick r:id="rId102" tooltip="Birch reduction"/>
              </a:rPr>
              <a:t>Birch reduction</a:t>
            </a:r>
            <a:r>
              <a:rPr lang="en-US" sz="800" dirty="0"/>
              <a:t> method, which employs solutions of alkali metals dissolved in anhydrous ammonia. However, the effectiveness of such restrictions in controlling illegal production of methamphetamine remains indeterminate and controversial.[</a:t>
            </a:r>
            <a:r>
              <a:rPr lang="en-US" sz="800" i="1" dirty="0">
                <a:hlinkClick r:id="rId99" tooltip="Wikipedia:Citing sources"/>
              </a:rPr>
              <a:t>citations needed</a:t>
            </a:r>
            <a:r>
              <a:rPr lang="en-US" sz="800" dirty="0"/>
              <a:t>]</a:t>
            </a:r>
          </a:p>
          <a:p>
            <a:pPr>
              <a:lnSpc>
                <a:spcPct val="80000"/>
              </a:lnSpc>
            </a:pPr>
            <a:r>
              <a:rPr lang="en-US" sz="800" dirty="0"/>
              <a:t>Carriage and shipment of some kinds of lithium batteries may be prohibited aboard certain types of transportation (particularly aircraft), because of the ability of most types of lithium batteries to fully discharge very rapidly when </a:t>
            </a:r>
            <a:r>
              <a:rPr lang="en-US" sz="800" dirty="0">
                <a:hlinkClick r:id="rId103" tooltip="Short circuit"/>
              </a:rPr>
              <a:t>short-circuited</a:t>
            </a:r>
            <a:r>
              <a:rPr lang="en-US" sz="800" dirty="0"/>
              <a:t>, leading to overheating and possible </a:t>
            </a:r>
            <a:r>
              <a:rPr lang="en-US" sz="800" dirty="0">
                <a:hlinkClick r:id="rId104" tooltip="Explosion"/>
              </a:rPr>
              <a:t>explosion</a:t>
            </a:r>
            <a:r>
              <a:rPr lang="en-US" sz="800" dirty="0"/>
              <a:t>. However, most consumer lithium batteries have thermal overload protection built-in to prevent this type of incident, or their design inherently limits short-circuit currents.[</a:t>
            </a:r>
            <a:r>
              <a:rPr lang="en-US" sz="800" i="1" dirty="0">
                <a:hlinkClick r:id="rId99" tooltip="Wikipedia:Citing sources"/>
              </a:rPr>
              <a:t>citations needed</a:t>
            </a:r>
            <a:r>
              <a:rPr lang="en-US" sz="800" dirty="0"/>
              <a:t>]</a:t>
            </a:r>
            <a:endParaRPr lang="en-US" sz="800" b="1" dirty="0"/>
          </a:p>
          <a:p>
            <a:pPr>
              <a:lnSpc>
                <a:spcPct val="80000"/>
              </a:lnSpc>
            </a:pPr>
            <a:r>
              <a:rPr lang="en-US" sz="800" b="1" dirty="0"/>
              <a:t>[</a:t>
            </a:r>
            <a:r>
              <a:rPr lang="en-US" sz="800" b="1" dirty="0">
                <a:hlinkClick r:id="rId105" tooltip="Edit section: References"/>
              </a:rPr>
              <a:t>edit</a:t>
            </a:r>
            <a:r>
              <a:rPr lang="en-US" sz="800" b="1" dirty="0"/>
              <a:t>] References</a:t>
            </a:r>
          </a:p>
          <a:p>
            <a:pPr>
              <a:lnSpc>
                <a:spcPct val="80000"/>
              </a:lnSpc>
            </a:pPr>
            <a:r>
              <a:rPr lang="en-US" sz="800" dirty="0"/>
              <a:t>^ </a:t>
            </a:r>
            <a:r>
              <a:rPr lang="en-US" sz="800" b="1" i="1" dirty="0">
                <a:hlinkClick r:id="" action="ppaction://noaction"/>
              </a:rPr>
              <a:t>a</a:t>
            </a:r>
            <a:r>
              <a:rPr lang="en-US" sz="800" dirty="0"/>
              <a:t> </a:t>
            </a:r>
            <a:r>
              <a:rPr lang="en-US" sz="800" b="1" i="1" dirty="0">
                <a:hlinkClick r:id="" action="ppaction://noaction"/>
              </a:rPr>
              <a:t>b</a:t>
            </a:r>
            <a:r>
              <a:rPr lang="en-US" sz="800" dirty="0"/>
              <a:t> Krebs, Robert E. (2006). </a:t>
            </a:r>
            <a:r>
              <a:rPr lang="en-US" sz="800" i="1" dirty="0"/>
              <a:t>The History and Use of Our Earth's Chemical Elements : A Reference Guide</a:t>
            </a:r>
            <a:r>
              <a:rPr lang="en-US" sz="800" dirty="0"/>
              <a:t>. Westport, Conn.: Greenwood Press, 47-50. </a:t>
            </a:r>
            <a:r>
              <a:rPr lang="en-US" sz="800" dirty="0">
                <a:hlinkClick r:id="rId106"/>
              </a:rPr>
              <a:t>ISBN 0-313-33438-2</a:t>
            </a:r>
            <a:r>
              <a:rPr lang="en-US" sz="800" dirty="0"/>
              <a:t>.  </a:t>
            </a:r>
          </a:p>
          <a:p>
            <a:pPr>
              <a:lnSpc>
                <a:spcPct val="80000"/>
              </a:lnSpc>
            </a:pPr>
            <a:r>
              <a:rPr lang="en-US" sz="800" dirty="0"/>
              <a:t>^ </a:t>
            </a:r>
            <a:r>
              <a:rPr lang="en-US" sz="800" b="1" i="1" dirty="0">
                <a:hlinkClick r:id="" action="ppaction://noaction"/>
              </a:rPr>
              <a:t>a</a:t>
            </a:r>
            <a:r>
              <a:rPr lang="en-US" sz="800" dirty="0"/>
              <a:t> </a:t>
            </a:r>
            <a:r>
              <a:rPr lang="en-US" sz="800" b="1" i="1" dirty="0">
                <a:hlinkClick r:id="" action="ppaction://noaction"/>
              </a:rPr>
              <a:t>b</a:t>
            </a:r>
            <a:r>
              <a:rPr lang="en-US" sz="800" dirty="0"/>
              <a:t> Winter, Mark J. </a:t>
            </a:r>
            <a:r>
              <a:rPr lang="en-US" sz="800" dirty="0">
                <a:hlinkClick r:id="rId107" tooltip="http://www.webelements.com/webelements/elements/text/Li/hist.html"/>
              </a:rPr>
              <a:t>Chemistry : Periodic Table : lithium : historical information</a:t>
            </a:r>
            <a:r>
              <a:rPr lang="en-US" sz="800" dirty="0"/>
              <a:t>. Web Elements. Retrieved on August 19, </a:t>
            </a:r>
            <a:r>
              <a:rPr lang="en-US" sz="800" dirty="0">
                <a:hlinkClick r:id="rId108" tooltip="2007"/>
              </a:rPr>
              <a:t>2007</a:t>
            </a:r>
            <a:r>
              <a:rPr lang="en-US" sz="800" dirty="0"/>
              <a:t>. </a:t>
            </a:r>
          </a:p>
          <a:p>
            <a:pPr>
              <a:lnSpc>
                <a:spcPct val="80000"/>
              </a:lnSpc>
            </a:pPr>
            <a:r>
              <a:rPr lang="en-US" sz="800" dirty="0"/>
              <a:t>^ </a:t>
            </a:r>
            <a:r>
              <a:rPr lang="en-US" sz="800" b="1" i="1" dirty="0">
                <a:hlinkClick r:id="" action="ppaction://noaction"/>
              </a:rPr>
              <a:t>a</a:t>
            </a:r>
            <a:r>
              <a:rPr lang="en-US" sz="800" dirty="0"/>
              <a:t> </a:t>
            </a:r>
            <a:r>
              <a:rPr lang="en-US" sz="800" b="1" i="1" dirty="0">
                <a:hlinkClick r:id="" action="ppaction://noaction"/>
              </a:rPr>
              <a:t>b</a:t>
            </a:r>
            <a:r>
              <a:rPr lang="en-US" sz="800" dirty="0"/>
              <a:t> (2004) </a:t>
            </a:r>
            <a:r>
              <a:rPr lang="en-US" sz="800" i="1" dirty="0"/>
              <a:t>Encyclopedia of the Elements: Technical Data - History - Processing - Applications</a:t>
            </a:r>
            <a:r>
              <a:rPr lang="en-US" sz="800" dirty="0"/>
              <a:t>. Wiley, 287-300. </a:t>
            </a:r>
            <a:r>
              <a:rPr lang="en-US" sz="800" dirty="0">
                <a:hlinkClick r:id="rId109"/>
              </a:rPr>
              <a:t>ISBN 978-3527306664</a:t>
            </a:r>
            <a:r>
              <a:rPr lang="en-US" sz="800" dirty="0"/>
              <a:t>.  </a:t>
            </a:r>
          </a:p>
          <a:p>
            <a:pPr>
              <a:lnSpc>
                <a:spcPct val="80000"/>
              </a:lnSpc>
            </a:pPr>
            <a:r>
              <a:rPr lang="en-US" sz="800" b="1" dirty="0">
                <a:hlinkClick r:id="" action="ppaction://noaction"/>
              </a:rPr>
              <a:t>^</a:t>
            </a:r>
            <a:r>
              <a:rPr lang="en-US" sz="800" dirty="0"/>
              <a:t> </a:t>
            </a:r>
            <a:r>
              <a:rPr lang="en-US" sz="800" dirty="0">
                <a:hlinkClick r:id="rId110" tooltip="http://www.vanderkrogt.net/elements/elem/li.html"/>
              </a:rPr>
              <a:t>03 Lithium</a:t>
            </a:r>
            <a:r>
              <a:rPr lang="en-US" sz="800" dirty="0"/>
              <a:t> </a:t>
            </a:r>
          </a:p>
          <a:p>
            <a:pPr>
              <a:lnSpc>
                <a:spcPct val="80000"/>
              </a:lnSpc>
            </a:pPr>
            <a:r>
              <a:rPr lang="en-US" sz="800" b="1" dirty="0">
                <a:hlinkClick r:id="" action="ppaction://noaction"/>
              </a:rPr>
              <a:t>^</a:t>
            </a:r>
            <a:r>
              <a:rPr lang="en-US" sz="800" dirty="0"/>
              <a:t> </a:t>
            </a:r>
            <a:r>
              <a:rPr lang="en-US" sz="800" dirty="0">
                <a:hlinkClick r:id="rId111" tooltip="http://www.diracdelta.co.uk/science/source/t/i/timeline/source.html"/>
              </a:rPr>
              <a:t>Timeline - </a:t>
            </a:r>
            <a:r>
              <a:rPr lang="en-US" sz="800" dirty="0" err="1">
                <a:hlinkClick r:id="rId111" tooltip="http://www.diracdelta.co.uk/science/source/t/i/timeline/source.html"/>
              </a:rPr>
              <a:t>DiracDelta</a:t>
            </a:r>
            <a:r>
              <a:rPr lang="en-US" sz="800" dirty="0">
                <a:hlinkClick r:id="rId111" tooltip="http://www.diracdelta.co.uk/science/source/t/i/timeline/source.html"/>
              </a:rPr>
              <a:t> Science &amp; Engineering Encyclopedia</a:t>
            </a:r>
            <a:r>
              <a:rPr lang="en-US" sz="800" dirty="0"/>
              <a:t> </a:t>
            </a:r>
          </a:p>
          <a:p>
            <a:pPr>
              <a:lnSpc>
                <a:spcPct val="80000"/>
              </a:lnSpc>
            </a:pPr>
            <a:r>
              <a:rPr lang="en-US" sz="800" b="1" dirty="0">
                <a:hlinkClick r:id="" action="ppaction://noaction"/>
              </a:rPr>
              <a:t>^</a:t>
            </a:r>
            <a:r>
              <a:rPr lang="en-US" sz="800" dirty="0"/>
              <a:t> </a:t>
            </a:r>
            <a:r>
              <a:rPr lang="en-US" sz="800" dirty="0">
                <a:hlinkClick r:id="rId112" tooltip="http://www.echeat.com/essay.php?t=29195"/>
              </a:rPr>
              <a:t>Free Essay Analysis of the Element Lithium</a:t>
            </a:r>
            <a:r>
              <a:rPr lang="en-US" sz="800" dirty="0"/>
              <a:t> </a:t>
            </a:r>
          </a:p>
          <a:p>
            <a:pPr>
              <a:lnSpc>
                <a:spcPct val="80000"/>
              </a:lnSpc>
            </a:pPr>
            <a:r>
              <a:rPr lang="en-US" sz="800" dirty="0"/>
              <a:t>^ </a:t>
            </a:r>
            <a:r>
              <a:rPr lang="en-US" sz="800" b="1" i="1" dirty="0">
                <a:hlinkClick r:id="" action="ppaction://noaction"/>
              </a:rPr>
              <a:t>a</a:t>
            </a:r>
            <a:r>
              <a:rPr lang="en-US" sz="800" dirty="0"/>
              <a:t> </a:t>
            </a:r>
            <a:r>
              <a:rPr lang="en-US" sz="800" b="1" i="1" dirty="0">
                <a:hlinkClick r:id="" action="ppaction://noaction"/>
              </a:rPr>
              <a:t>b</a:t>
            </a:r>
            <a:r>
              <a:rPr lang="en-US" sz="800" dirty="0"/>
              <a:t> </a:t>
            </a:r>
            <a:r>
              <a:rPr lang="en-US" sz="800" b="1" i="1" dirty="0">
                <a:hlinkClick r:id="" action="ppaction://noaction"/>
              </a:rPr>
              <a:t>c</a:t>
            </a:r>
            <a:r>
              <a:rPr lang="en-US" sz="800" dirty="0"/>
              <a:t> </a:t>
            </a:r>
            <a:r>
              <a:rPr lang="en-US" sz="800" b="1" i="1" dirty="0">
                <a:hlinkClick r:id="" action="ppaction://noaction"/>
              </a:rPr>
              <a:t>d</a:t>
            </a:r>
            <a:r>
              <a:rPr lang="en-US" sz="800" dirty="0"/>
              <a:t> </a:t>
            </a:r>
            <a:r>
              <a:rPr lang="en-US" sz="800" b="1" i="1" dirty="0">
                <a:hlinkClick r:id="" action="ppaction://noaction"/>
              </a:rPr>
              <a:t>e</a:t>
            </a:r>
            <a:r>
              <a:rPr lang="en-US" sz="800" dirty="0"/>
              <a:t> </a:t>
            </a:r>
            <a:r>
              <a:rPr lang="en-US" sz="800" dirty="0" err="1"/>
              <a:t>Kamienski</a:t>
            </a:r>
            <a:r>
              <a:rPr lang="en-US" sz="800" dirty="0"/>
              <a:t> et al. "Lithium and lithium compounds". </a:t>
            </a:r>
            <a:r>
              <a:rPr lang="en-US" sz="800" i="1" dirty="0"/>
              <a:t>Kirk-</a:t>
            </a:r>
            <a:r>
              <a:rPr lang="en-US" sz="800" i="1" dirty="0" err="1"/>
              <a:t>Othmer</a:t>
            </a:r>
            <a:r>
              <a:rPr lang="en-US" sz="800" i="1" dirty="0"/>
              <a:t> Encyclopedia of Chemical Technology</a:t>
            </a:r>
            <a:r>
              <a:rPr lang="en-US" sz="800" dirty="0"/>
              <a:t>. John Wiley &amp; Sons, Inc. Published online </a:t>
            </a:r>
            <a:r>
              <a:rPr lang="en-US" sz="800" b="1" dirty="0"/>
              <a:t>2004</a:t>
            </a:r>
            <a:r>
              <a:rPr lang="en-US" sz="800" dirty="0"/>
              <a:t>. </a:t>
            </a:r>
            <a:r>
              <a:rPr lang="en-US" sz="800" dirty="0">
                <a:hlinkClick r:id="rId113" tooltip="Digital object identifier"/>
              </a:rPr>
              <a:t>doi</a:t>
            </a:r>
            <a:r>
              <a:rPr lang="en-US" sz="800" dirty="0"/>
              <a:t>:</a:t>
            </a:r>
            <a:r>
              <a:rPr lang="en-US" sz="800" dirty="0">
                <a:hlinkClick r:id="rId114" tooltip="http://dx.doi.org/10.1002/0471238961.1209200811011309.a01.pub2"/>
              </a:rPr>
              <a:t>10.1002/0471238961.1209200811011309.a01.pub2</a:t>
            </a:r>
            <a:r>
              <a:rPr lang="en-US" sz="800" dirty="0"/>
              <a:t> </a:t>
            </a:r>
          </a:p>
          <a:p>
            <a:pPr>
              <a:lnSpc>
                <a:spcPct val="80000"/>
              </a:lnSpc>
            </a:pPr>
            <a:r>
              <a:rPr lang="en-US" sz="800" b="1" dirty="0">
                <a:hlinkClick r:id="" action="ppaction://noaction"/>
              </a:rPr>
              <a:t>^</a:t>
            </a:r>
            <a:r>
              <a:rPr lang="en-US" sz="800" dirty="0"/>
              <a:t> Spring, Martin. "</a:t>
            </a:r>
            <a:r>
              <a:rPr lang="en-US" sz="800" dirty="0">
                <a:hlinkClick r:id="rId115" tooltip="http://www.moneyweek.com/file/32991/two-ways-to-play-the-lithium-boom.html"/>
              </a:rPr>
              <a:t>Two ways to play the lithium boom</a:t>
            </a:r>
            <a:r>
              <a:rPr lang="en-US" sz="800" dirty="0"/>
              <a:t>", </a:t>
            </a:r>
            <a:r>
              <a:rPr lang="en-US" sz="800" dirty="0" err="1">
                <a:hlinkClick r:id="rId116" tooltip="MoneyWeek"/>
              </a:rPr>
              <a:t>MoneyWeek</a:t>
            </a:r>
            <a:r>
              <a:rPr lang="en-US" sz="800" dirty="0"/>
              <a:t>, </a:t>
            </a:r>
            <a:r>
              <a:rPr lang="en-US" sz="800" dirty="0">
                <a:hlinkClick r:id="rId108" tooltip="2007"/>
              </a:rPr>
              <a:t>2007</a:t>
            </a:r>
            <a:r>
              <a:rPr lang="en-US" sz="800" dirty="0"/>
              <a:t>-</a:t>
            </a:r>
            <a:r>
              <a:rPr lang="en-US" sz="800" dirty="0">
                <a:hlinkClick r:id="rId117" tooltip="January 8"/>
              </a:rPr>
              <a:t>01-08</a:t>
            </a:r>
            <a:r>
              <a:rPr lang="en-US" sz="800" dirty="0"/>
              <a:t>. Retrieved on </a:t>
            </a:r>
            <a:r>
              <a:rPr lang="en-US" sz="800" dirty="0">
                <a:hlinkClick r:id="rId108" tooltip="2007"/>
              </a:rPr>
              <a:t>2007</a:t>
            </a:r>
            <a:r>
              <a:rPr lang="en-US" sz="800" dirty="0"/>
              <a:t>-</a:t>
            </a:r>
            <a:r>
              <a:rPr lang="en-US" sz="800" dirty="0">
                <a:hlinkClick r:id="rId118" tooltip="August 19"/>
              </a:rPr>
              <a:t>08-19</a:t>
            </a:r>
            <a:r>
              <a:rPr lang="en-US" sz="800" dirty="0"/>
              <a:t>.  </a:t>
            </a:r>
          </a:p>
          <a:p>
            <a:pPr>
              <a:lnSpc>
                <a:spcPct val="80000"/>
              </a:lnSpc>
            </a:pPr>
            <a:r>
              <a:rPr lang="en-US" sz="800" b="1" dirty="0">
                <a:hlinkClick r:id="" action="ppaction://noaction"/>
              </a:rPr>
              <a:t>^</a:t>
            </a:r>
            <a:r>
              <a:rPr lang="en-US" sz="800" dirty="0"/>
              <a:t> K. Ernst-Christian (2004). "Special Materials in Pyrotechnics: III. Application of Lithium and its Compounds in Energetic Systems".  29 (2): 67-80. </a:t>
            </a:r>
            <a:r>
              <a:rPr lang="en-US" sz="800" dirty="0">
                <a:hlinkClick r:id="rId113" tooltip="Digital object identifier"/>
              </a:rPr>
              <a:t>doi</a:t>
            </a:r>
            <a:r>
              <a:rPr lang="en-US" sz="800" dirty="0"/>
              <a:t>:</a:t>
            </a:r>
            <a:r>
              <a:rPr lang="en-US" sz="800" dirty="0">
                <a:hlinkClick r:id="rId119" tooltip="http://dx.doi.org/10.1002/prep.200400032"/>
              </a:rPr>
              <a:t>10.1002/prep.200400032</a:t>
            </a:r>
            <a:r>
              <a:rPr lang="en-US" sz="800" dirty="0"/>
              <a:t>.  </a:t>
            </a:r>
          </a:p>
          <a:p>
            <a:pPr>
              <a:lnSpc>
                <a:spcPct val="80000"/>
              </a:lnSpc>
            </a:pPr>
            <a:endParaRPr lang="en-US" sz="800" dirty="0"/>
          </a:p>
          <a:p>
            <a:pPr>
              <a:lnSpc>
                <a:spcPct val="80000"/>
              </a:lnSpc>
            </a:pPr>
            <a:r>
              <a:rPr lang="en-US" sz="800" dirty="0"/>
              <a:t/>
            </a:r>
            <a:br>
              <a:rPr lang="en-US" sz="800" dirty="0"/>
            </a:br>
            <a:endParaRPr lang="en-US" sz="8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63B24C7-E68C-44F3-9678-F984AA97E9EE}"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0B94F7-39CD-445D-B58D-012AAE4DE7DD}" type="slidenum">
              <a:rPr lang="en-US"/>
              <a:pPr/>
              <a:t>11</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pPr>
              <a:lnSpc>
                <a:spcPct val="80000"/>
              </a:lnSpc>
            </a:pPr>
            <a:r>
              <a:rPr lang="en-US" sz="1000"/>
              <a:t>On 6/18/03, the USSC in a 6/3 decision said that…medicating Dr. Charles T. Sell (D.D.S.) in Missouri over his objection, strictly for the purpose of restoring him to competency, (without a substantial likelihood of success, and/or with a substantial risk of side effects which would interfere with his “appearance” at trial);                         </a:t>
            </a:r>
          </a:p>
          <a:p>
            <a:pPr>
              <a:lnSpc>
                <a:spcPct val="80000"/>
              </a:lnSpc>
            </a:pPr>
            <a:endParaRPr lang="en-US" sz="1000"/>
          </a:p>
          <a:p>
            <a:pPr>
              <a:lnSpc>
                <a:spcPct val="80000"/>
              </a:lnSpc>
            </a:pPr>
            <a:r>
              <a:rPr lang="en-US" sz="1000"/>
              <a:t> </a:t>
            </a:r>
            <a:r>
              <a:rPr lang="en-US" sz="1000" b="1" i="1" u="sng"/>
              <a:t>Is Unconstitutional</a:t>
            </a:r>
            <a:r>
              <a:rPr lang="en-US" sz="1000"/>
              <a:t>.</a:t>
            </a:r>
          </a:p>
          <a:p>
            <a:pPr>
              <a:lnSpc>
                <a:spcPct val="80000"/>
              </a:lnSpc>
            </a:pPr>
            <a:r>
              <a:rPr lang="en-US" sz="1000"/>
              <a:t>  </a:t>
            </a:r>
          </a:p>
          <a:p>
            <a:pPr>
              <a:lnSpc>
                <a:spcPct val="80000"/>
              </a:lnSpc>
            </a:pPr>
            <a:r>
              <a:rPr lang="en-US" sz="800"/>
              <a:t>FACTS:  Dr Charles T. Sell was arrested and was being processed for trial on charges of Medicaid Fraud.  During the Medicaid Fraud trial, Dr. Sell incurred additional charges pertaining to CONSPIRACY TO COMMIT MURDER.  These charges stem, in part from his court appearances where manifestations of psychosis began to appear in Dr. Sell’s behavior and subsequently he was hospitalized for treatment of that psychosis coinciding with a court order to restore him to competency to stand trial, (CST).   Progress notes for his treatment (for restoration to CST and Psychosis) also produced concerns pertaining to questions regarding his dangerousness to self and/or others.  “Diagnosed by government </a:t>
            </a:r>
            <a:r>
              <a:rPr lang="en-US" sz="800" b="1" i="1"/>
              <a:t>psychologists </a:t>
            </a:r>
            <a:r>
              <a:rPr lang="en-US" sz="800"/>
              <a:t>with a delusional disorder, he became uncontrollable in court and spat at a judge.”(3)  Dr. Sell refused treatment with antipsychotic medication and the treatment team was forced to apply for a court order to medicate him over his objection.  That court ruled against Dr. Sell and he appealed to “the St. Louis–based U.S. Court of Appeals which ruled 2-1 that the government could require Sell to take antipsychotic medication because it would help him medically and the government had an “essential” need to try him on what the court considered serious charges.”(3)</a:t>
            </a:r>
          </a:p>
          <a:p>
            <a:pPr>
              <a:lnSpc>
                <a:spcPct val="80000"/>
              </a:lnSpc>
            </a:pPr>
            <a:endParaRPr lang="en-US" sz="800"/>
          </a:p>
          <a:p>
            <a:pPr>
              <a:lnSpc>
                <a:spcPct val="80000"/>
              </a:lnSpc>
            </a:pPr>
            <a:r>
              <a:rPr lang="en-US" sz="800"/>
              <a:t>HOLDING:  The JUDGMENT OF the EIGHTH CIRCUIT IS VACATED and the CASE is REMANDED for further consideration</a:t>
            </a:r>
          </a:p>
          <a:p>
            <a:pPr>
              <a:lnSpc>
                <a:spcPct val="80000"/>
              </a:lnSpc>
            </a:pPr>
            <a:endParaRPr lang="en-US" sz="800"/>
          </a:p>
          <a:p>
            <a:pPr>
              <a:lnSpc>
                <a:spcPct val="80000"/>
              </a:lnSpc>
            </a:pPr>
            <a:r>
              <a:rPr lang="en-US" sz="800"/>
              <a:t>ISSUE(S):  RIGHT TO PRIVACY?   </a:t>
            </a:r>
            <a:r>
              <a:rPr lang="en-US" sz="800" b="1" i="1"/>
              <a:t>RIGHT TO FREEDOM FROM ILLEAGAL SEARCH AND SEISURE, DUE PROCESS, </a:t>
            </a:r>
          </a:p>
          <a:p>
            <a:pPr>
              <a:lnSpc>
                <a:spcPct val="80000"/>
              </a:lnSpc>
            </a:pPr>
            <a:endParaRPr lang="en-US" sz="800" b="1" i="1"/>
          </a:p>
          <a:p>
            <a:pPr>
              <a:lnSpc>
                <a:spcPct val="80000"/>
              </a:lnSpc>
            </a:pPr>
            <a:r>
              <a:rPr lang="en-US" sz="800"/>
              <a:t>REASONING:  Dr. Sell’s expert Psychiatrist did not dispute Dr. Sell’s dangerousness, only DRUG EFFICACY, (OR LACK THEREOF) </a:t>
            </a:r>
          </a:p>
          <a:p>
            <a:pPr>
              <a:lnSpc>
                <a:spcPct val="80000"/>
              </a:lnSpc>
            </a:pPr>
            <a:endParaRPr lang="en-US" sz="800"/>
          </a:p>
          <a:p>
            <a:pPr>
              <a:lnSpc>
                <a:spcPct val="80000"/>
              </a:lnSpc>
            </a:pPr>
            <a:endParaRPr lang="en-US" sz="900"/>
          </a:p>
          <a:p>
            <a:pPr>
              <a:lnSpc>
                <a:spcPct val="80000"/>
              </a:lnSpc>
            </a:pPr>
            <a:endParaRPr lang="en-US" sz="8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F73781-A6F3-46BD-8963-2148859035C4}" type="slidenum">
              <a:rPr lang="en-US"/>
              <a:pPr/>
              <a:t>36</a:t>
            </a:fld>
            <a:endParaRPr lang="en-US"/>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en-US" dirty="0"/>
              <a:t>Lower Center:  </a:t>
            </a:r>
            <a:r>
              <a:rPr lang="en-US" dirty="0" err="1"/>
              <a:t>Mesolimbic</a:t>
            </a:r>
            <a:r>
              <a:rPr lang="en-US" dirty="0"/>
              <a:t> and </a:t>
            </a:r>
            <a:r>
              <a:rPr lang="en-US" dirty="0" err="1"/>
              <a:t>MesoCortical</a:t>
            </a:r>
            <a:r>
              <a:rPr lang="en-US" dirty="0"/>
              <a:t> Cortical Tracts (Ventral </a:t>
            </a:r>
            <a:r>
              <a:rPr lang="en-US" dirty="0" err="1"/>
              <a:t>Tegmental</a:t>
            </a:r>
            <a:r>
              <a:rPr lang="en-US" dirty="0"/>
              <a:t> Area to Nucleus </a:t>
            </a:r>
            <a:br>
              <a:rPr lang="en-US" dirty="0"/>
            </a:br>
            <a:r>
              <a:rPr lang="en-US" dirty="0" err="1"/>
              <a:t>Accumbens</a:t>
            </a:r>
            <a:r>
              <a:rPr lang="en-US" dirty="0"/>
              <a:t>, </a:t>
            </a:r>
            <a:r>
              <a:rPr lang="en-US" dirty="0" err="1"/>
              <a:t>Amygdala</a:t>
            </a:r>
            <a:r>
              <a:rPr lang="en-US" dirty="0"/>
              <a:t> &amp; Hippocampus, </a:t>
            </a:r>
            <a:br>
              <a:rPr lang="en-US" dirty="0"/>
            </a:br>
            <a:r>
              <a:rPr lang="en-US" dirty="0"/>
              <a:t>and Prefrontal Cortex) </a:t>
            </a:r>
            <a:br>
              <a:rPr lang="en-US" dirty="0"/>
            </a:br>
            <a:r>
              <a:rPr lang="en-US" dirty="0"/>
              <a:t>. Memory </a:t>
            </a:r>
            <a:br>
              <a:rPr lang="en-US" dirty="0"/>
            </a:br>
            <a:r>
              <a:rPr lang="en-US" dirty="0"/>
              <a:t>. Motivation and emotional response </a:t>
            </a:r>
            <a:br>
              <a:rPr lang="en-US" dirty="0"/>
            </a:br>
            <a:r>
              <a:rPr lang="en-US" dirty="0"/>
              <a:t>. Reward and desire </a:t>
            </a:r>
            <a:br>
              <a:rPr lang="en-US" dirty="0"/>
            </a:br>
            <a:r>
              <a:rPr lang="en-US" dirty="0"/>
              <a:t>. Addiction </a:t>
            </a:r>
            <a:br>
              <a:rPr lang="en-US" dirty="0"/>
            </a:br>
            <a:r>
              <a:rPr lang="en-US" dirty="0"/>
              <a:t>. Can cause hallucinations and schizophrenia if not functioning properly </a:t>
            </a:r>
          </a:p>
          <a:p>
            <a:r>
              <a:rPr lang="en-US" dirty="0"/>
              <a:t>Top Left:  </a:t>
            </a:r>
            <a:r>
              <a:rPr lang="en-US" dirty="0" err="1"/>
              <a:t>Nigrostriatal</a:t>
            </a:r>
            <a:r>
              <a:rPr lang="en-US" dirty="0"/>
              <a:t> Tract (</a:t>
            </a:r>
            <a:r>
              <a:rPr lang="en-US" dirty="0" err="1"/>
              <a:t>Substantia</a:t>
            </a:r>
            <a:r>
              <a:rPr lang="en-US" dirty="0"/>
              <a:t> </a:t>
            </a:r>
            <a:r>
              <a:rPr lang="en-US" dirty="0" err="1"/>
              <a:t>Nigra</a:t>
            </a:r>
            <a:r>
              <a:rPr lang="en-US" dirty="0"/>
              <a:t> to {Corpus} Striatum) </a:t>
            </a:r>
            <a:br>
              <a:rPr lang="en-US" dirty="0"/>
            </a:br>
            <a:r>
              <a:rPr lang="en-US" dirty="0"/>
              <a:t>. Motor control </a:t>
            </a:r>
            <a:br>
              <a:rPr lang="en-US" dirty="0"/>
            </a:br>
            <a:r>
              <a:rPr lang="en-US" dirty="0"/>
              <a:t>. Death of neurons in </a:t>
            </a:r>
            <a:br>
              <a:rPr lang="en-US" dirty="0"/>
            </a:br>
            <a:r>
              <a:rPr lang="en-US" dirty="0"/>
              <a:t>this pathway can result in </a:t>
            </a:r>
            <a:br>
              <a:rPr lang="en-US" dirty="0"/>
            </a:br>
            <a:r>
              <a:rPr lang="en-US" dirty="0"/>
              <a:t>Parkinson's Disease</a:t>
            </a:r>
          </a:p>
          <a:p>
            <a:r>
              <a:rPr lang="en-US" dirty="0"/>
              <a:t>Top Right:  </a:t>
            </a:r>
            <a:r>
              <a:rPr lang="en-US" dirty="0" err="1"/>
              <a:t>Tubero-Infundibular</a:t>
            </a:r>
            <a:r>
              <a:rPr lang="en-US" dirty="0"/>
              <a:t> Tract (Hypothalamus to Pituitary gland) </a:t>
            </a:r>
            <a:br>
              <a:rPr lang="en-US" dirty="0"/>
            </a:br>
            <a:r>
              <a:rPr lang="en-US" dirty="0"/>
              <a:t>. Hormonal regulation </a:t>
            </a:r>
            <a:br>
              <a:rPr lang="en-US" dirty="0"/>
            </a:br>
            <a:r>
              <a:rPr lang="en-US" dirty="0"/>
              <a:t>. Maternal behavior (nurturing) </a:t>
            </a:r>
            <a:br>
              <a:rPr lang="en-US" dirty="0"/>
            </a:br>
            <a:r>
              <a:rPr lang="en-US" dirty="0"/>
              <a:t>. Pregnancy </a:t>
            </a:r>
            <a:br>
              <a:rPr lang="en-US" dirty="0"/>
            </a:br>
            <a:r>
              <a:rPr lang="en-US" dirty="0"/>
              <a:t>. Sensory processes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2BE203-921A-49DF-9B86-79402FBCF1D0}" type="slidenum">
              <a:rPr lang="en-US"/>
              <a:pPr/>
              <a:t>37</a:t>
            </a:fld>
            <a:endParaRPr lang="en-US"/>
          </a:p>
        </p:txBody>
      </p:sp>
      <p:sp>
        <p:nvSpPr>
          <p:cNvPr id="11266" name="Rectangle 2"/>
          <p:cNvSpPr>
            <a:spLocks noGrp="1" noRot="1" noChangeAspect="1" noChangeArrowheads="1" noTextEdit="1"/>
          </p:cNvSpPr>
          <p:nvPr>
            <p:ph type="sldImg"/>
          </p:nvPr>
        </p:nvSpPr>
        <p:spPr>
          <a:ln/>
        </p:spPr>
      </p:sp>
      <p:sp>
        <p:nvSpPr>
          <p:cNvPr id="11267" name="Rectangle 3"/>
          <p:cNvSpPr>
            <a:spLocks noGrp="1" noChangeArrowheads="1"/>
          </p:cNvSpPr>
          <p:nvPr>
            <p:ph type="body" idx="1"/>
          </p:nvPr>
        </p:nvSpPr>
        <p:spPr/>
        <p:txBody>
          <a:bodyPr/>
          <a:lstStyle/>
          <a:p>
            <a:r>
              <a:rPr lang="en-US"/>
              <a:t>Dopamine is the neurotransmitter used by the reward pathway (also called the mesolimbic pathway, which is closely associated with the mesocortical pathway). But there are two other important pathways in the brain that utilize dopamine: the nigrostriatal pathway and the tuberoinfundibular pathway. Generally, drugs that affect dopamine levels in the brain affect all three of these dopamine pathways. </a:t>
            </a:r>
          </a:p>
          <a:p>
            <a:r>
              <a:rPr lang="en-US"/>
              <a:t>  </a:t>
            </a:r>
          </a:p>
          <a:p>
            <a:r>
              <a:rPr lang="en-US" b="1"/>
              <a:t>Nigrostriatal pathway</a:t>
            </a:r>
            <a:r>
              <a:rPr lang="en-US"/>
              <a:t> </a:t>
            </a:r>
            <a:br>
              <a:rPr lang="en-US"/>
            </a:br>
            <a:r>
              <a:rPr lang="en-US"/>
              <a:t>Substantia Nigra to Striatum </a:t>
            </a:r>
            <a:br>
              <a:rPr lang="en-US"/>
            </a:br>
            <a:r>
              <a:rPr lang="en-US"/>
              <a:t>. Motor control </a:t>
            </a:r>
            <a:br>
              <a:rPr lang="en-US"/>
            </a:br>
            <a:r>
              <a:rPr lang="en-US"/>
              <a:t>. Death of neurons in </a:t>
            </a:r>
            <a:br>
              <a:rPr lang="en-US"/>
            </a:br>
            <a:r>
              <a:rPr lang="en-US"/>
              <a:t>this pathway can result in </a:t>
            </a:r>
            <a:br>
              <a:rPr lang="en-US"/>
            </a:br>
            <a:r>
              <a:rPr lang="en-US"/>
              <a:t>Parkinson's Disease</a:t>
            </a:r>
          </a:p>
          <a:p>
            <a:r>
              <a:rPr lang="en-US" b="1"/>
              <a:t>Tuberoinfundibular pathway</a:t>
            </a:r>
            <a:r>
              <a:rPr lang="en-US"/>
              <a:t> </a:t>
            </a:r>
            <a:br>
              <a:rPr lang="en-US"/>
            </a:br>
            <a:r>
              <a:rPr lang="en-US"/>
              <a:t>Hypothalamus to Pituitary gland </a:t>
            </a:r>
            <a:br>
              <a:rPr lang="en-US"/>
            </a:br>
            <a:r>
              <a:rPr lang="en-US"/>
              <a:t>. Hormonal regulation </a:t>
            </a:r>
            <a:br>
              <a:rPr lang="en-US"/>
            </a:br>
            <a:r>
              <a:rPr lang="en-US"/>
              <a:t>. Maternal behavior (nurturing) </a:t>
            </a:r>
            <a:br>
              <a:rPr lang="en-US"/>
            </a:br>
            <a:r>
              <a:rPr lang="en-US"/>
              <a:t>. Pregnancy </a:t>
            </a:r>
            <a:br>
              <a:rPr lang="en-US"/>
            </a:br>
            <a:r>
              <a:rPr lang="en-US"/>
              <a:t>. Sensory processes</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4FAAC0-E523-48FF-B957-95089DF2D250}" type="slidenum">
              <a:rPr lang="en-US"/>
              <a:pPr/>
              <a:t>38</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a:t>The raphe nuclei are traditionally considered to be the medial portion of the reticular formation, and they appear as a ridge of cells in the center and most medial portion of the brain stem, (Panic Attacks.)</a:t>
            </a:r>
          </a:p>
          <a:p>
            <a:endParaRPr lang="en-US"/>
          </a:p>
          <a:p>
            <a:r>
              <a:rPr lang="en-US"/>
              <a:t>The 8 raphe nuclei receive afferent connections from some of the most fascinating spots in the brain, (Frontal lobes: Depression/?Mania, Parietal lobes:  OCD, Anticipatory Anxiety associated with Panic and Agoraphobia) only to project back to them and alter their processes.</a:t>
            </a:r>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D4C164-3889-4B38-B947-DB24029B5321}" type="slidenum">
              <a:rPr lang="en-US"/>
              <a:pPr/>
              <a:t>44</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r>
              <a:rPr lang="en-US" sz="600"/>
              <a:t>One of several processes potentially involved in learning, memory and normal and disease states that are described by the general term of neuroplasticity.  Up-regulation involves the expression of more receptor sites in response to a reduced availability of substrate or neurotransmitter.  </a:t>
            </a: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771661-678B-4DA6-85BD-9EAAE1DF33BF}" type="slidenum">
              <a:rPr lang="en-US"/>
              <a:pPr/>
              <a:t>45</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b="1"/>
              <a:t>D2-like family (inhibitory)</a:t>
            </a:r>
          </a:p>
          <a:p>
            <a:r>
              <a:rPr lang="en-US"/>
              <a:t>D2-like activation is coupled to the </a:t>
            </a:r>
            <a:r>
              <a:rPr lang="en-US">
                <a:hlinkClick r:id="rId3" tooltip="G protein"/>
              </a:rPr>
              <a:t>G protein</a:t>
            </a:r>
            <a:r>
              <a:rPr lang="en-US"/>
              <a:t> </a:t>
            </a:r>
            <a:r>
              <a:rPr lang="en-US">
                <a:hlinkClick r:id="rId4" tooltip="Gi alpha subunit"/>
              </a:rPr>
              <a:t>Gαi</a:t>
            </a:r>
            <a:r>
              <a:rPr lang="en-US"/>
              <a:t>, which subsequently increases </a:t>
            </a:r>
            <a:r>
              <a:rPr lang="en-US">
                <a:hlinkClick r:id="rId5" tooltip="Phosphodiesterase"/>
              </a:rPr>
              <a:t>phosphodiesterase</a:t>
            </a:r>
            <a:r>
              <a:rPr lang="en-US"/>
              <a:t> activity. Phosphodiesterases break down cAMP, producing an inhibitory effect in neurons.</a:t>
            </a:r>
          </a:p>
          <a:p>
            <a:r>
              <a:rPr lang="en-US">
                <a:hlinkClick r:id="rId6" tooltip="Dopamine receptor D2"/>
              </a:rPr>
              <a:t>D2</a:t>
            </a:r>
            <a:r>
              <a:rPr lang="en-US"/>
              <a:t> (</a:t>
            </a:r>
            <a:r>
              <a:rPr lang="en-US" i="1">
                <a:hlinkClick r:id="rId7" tooltip="http://www.genenames.org/data/hgnc_data.php?match=DRD2"/>
              </a:rPr>
              <a:t>DRD2</a:t>
            </a:r>
            <a:r>
              <a:rPr lang="en-US"/>
              <a:t>). There is a short version of D2 (D2Sh) and a long version of D2 (D2Lh): </a:t>
            </a:r>
          </a:p>
          <a:p>
            <a:pPr lvl="1"/>
            <a:r>
              <a:rPr lang="en-US"/>
              <a:t>The </a:t>
            </a:r>
            <a:r>
              <a:rPr lang="en-US" i="1"/>
              <a:t>D2Sh</a:t>
            </a:r>
            <a:r>
              <a:rPr lang="en-US"/>
              <a:t> are pre-synaptic situated, having modulatory functions (called </a:t>
            </a:r>
            <a:r>
              <a:rPr lang="en-US">
                <a:hlinkClick r:id="rId8" tooltip="Autoreceptor"/>
              </a:rPr>
              <a:t>autoreceptor</a:t>
            </a:r>
            <a:r>
              <a:rPr lang="en-US"/>
              <a:t>, they regulate the neurotransmission by feed-back mechanisms, i.e., synthesis, storage and release of </a:t>
            </a:r>
            <a:r>
              <a:rPr lang="en-US">
                <a:hlinkClick r:id="rId9" tooltip="Dopamine"/>
              </a:rPr>
              <a:t>dopamine</a:t>
            </a:r>
            <a:r>
              <a:rPr lang="en-US"/>
              <a:t> into the </a:t>
            </a:r>
            <a:r>
              <a:rPr lang="en-US">
                <a:hlinkClick r:id="rId10" tooltip="Synaptic cleft"/>
              </a:rPr>
              <a:t>synaptic cleft</a:t>
            </a:r>
            <a:r>
              <a:rPr lang="en-US"/>
              <a:t>). </a:t>
            </a:r>
          </a:p>
          <a:p>
            <a:pPr lvl="1"/>
            <a:r>
              <a:rPr lang="en-US"/>
              <a:t>The </a:t>
            </a:r>
            <a:r>
              <a:rPr lang="en-US" i="1"/>
              <a:t>D2Lh</a:t>
            </a:r>
            <a:r>
              <a:rPr lang="en-US"/>
              <a:t> may have the classic function of a post-synaptic receptor, i.e., keep going on the neurotransmission (excitatory or inhibitory) once blocked by a </a:t>
            </a:r>
            <a:r>
              <a:rPr lang="en-US">
                <a:hlinkClick r:id="rId11" tooltip="Receptor antagonist"/>
              </a:rPr>
              <a:t>receptor antagonist</a:t>
            </a:r>
            <a:r>
              <a:rPr lang="en-US"/>
              <a:t> or stimulated by the endogenous </a:t>
            </a:r>
            <a:r>
              <a:rPr lang="en-US">
                <a:hlinkClick r:id="rId12" tooltip="Neurotransmitter"/>
              </a:rPr>
              <a:t>neurotransmitter</a:t>
            </a:r>
            <a:r>
              <a:rPr lang="en-US"/>
              <a:t> itself or a synthetic full or partial </a:t>
            </a:r>
            <a:r>
              <a:rPr lang="en-US">
                <a:hlinkClick r:id="rId13" tooltip="Agonist"/>
              </a:rPr>
              <a:t>agonist</a:t>
            </a:r>
            <a:r>
              <a:rPr lang="en-US"/>
              <a:t>. </a:t>
            </a:r>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3DAB86-D0AC-4E11-A0CF-C9FC5F921020}" type="slidenum">
              <a:rPr lang="en-US"/>
              <a:pPr/>
              <a:t>46</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US"/>
              <a:t>Val/Val genotype have poorer PFC-mediated cognition</a:t>
            </a:r>
          </a:p>
          <a:p>
            <a:r>
              <a:rPr lang="en-US"/>
              <a:t>Val/Val </a:t>
            </a:r>
            <a:r>
              <a:rPr lang="en-US">
                <a:sym typeface="Wingdings" pitchFamily="2" charset="2"/>
              </a:rPr>
              <a:t> increased midbrain uptake of DOPA &amp; increased tyrosine hydroxlase ::: VTA  PFC</a:t>
            </a: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E17673E-0ED0-4A4B-B56C-75D31661014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09DD11D-A44F-4ADE-957E-546976E5E60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1552B55-0AD8-4BAE-ADC9-6D0927B8F2C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13176FD-D4CC-4B41-9FFF-40BA6ECCF619}"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EE138E4A-399C-49D7-A79D-50FBFB68669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CBF7EC5-3E66-48A9-B1EB-91124B23673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68F670-8DFF-4232-956E-E2A3E8CF429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DA21865-38F8-46DF-BB68-6928908F51C6}"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BFD75C9-CBA4-41D0-A3F2-F448A88497F3}"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C0C9B40F-C4FF-420D-A81F-03DB28CB2A6C}"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1CE2CC0-EBAF-4648-A0FD-8FE4610F164D}"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949CB8E-3F4B-4212-8E6C-46BDC6561E7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7A899186-9FDC-4811-8268-1B3792E4BAC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E407BFC2-03D3-48F7-9DB6-E753F836ECB0}"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pitchFamily="34" charset="0"/>
        </a:defRPr>
      </a:lvl2pPr>
      <a:lvl3pPr algn="ctr" rtl="0" eaLnBrk="1" fontAlgn="base" hangingPunct="1">
        <a:spcBef>
          <a:spcPct val="0"/>
        </a:spcBef>
        <a:spcAft>
          <a:spcPct val="0"/>
        </a:spcAft>
        <a:defRPr sz="4400">
          <a:solidFill>
            <a:schemeClr val="tx2"/>
          </a:solidFill>
          <a:latin typeface="Arial" pitchFamily="34" charset="0"/>
        </a:defRPr>
      </a:lvl3pPr>
      <a:lvl4pPr algn="ctr" rtl="0" eaLnBrk="1" fontAlgn="base" hangingPunct="1">
        <a:spcBef>
          <a:spcPct val="0"/>
        </a:spcBef>
        <a:spcAft>
          <a:spcPct val="0"/>
        </a:spcAft>
        <a:defRPr sz="4400">
          <a:solidFill>
            <a:schemeClr val="tx2"/>
          </a:solidFill>
          <a:latin typeface="Arial" pitchFamily="34" charset="0"/>
        </a:defRPr>
      </a:lvl4pPr>
      <a:lvl5pPr algn="ctr" rtl="0" eaLnBrk="1" fontAlgn="base" hangingPunct="1">
        <a:spcBef>
          <a:spcPct val="0"/>
        </a:spcBef>
        <a:spcAft>
          <a:spcPct val="0"/>
        </a:spcAft>
        <a:defRPr sz="4400">
          <a:solidFill>
            <a:schemeClr val="tx2"/>
          </a:solidFill>
          <a:latin typeface="Arial" pitchFamily="34" charset="0"/>
        </a:defRPr>
      </a:lvl5pPr>
      <a:lvl6pPr marL="457200" algn="ctr" rtl="0" eaLnBrk="1" fontAlgn="base" hangingPunct="1">
        <a:spcBef>
          <a:spcPct val="0"/>
        </a:spcBef>
        <a:spcAft>
          <a:spcPct val="0"/>
        </a:spcAft>
        <a:defRPr sz="4400">
          <a:solidFill>
            <a:schemeClr val="tx2"/>
          </a:solidFill>
          <a:latin typeface="Arial" pitchFamily="34" charset="0"/>
        </a:defRPr>
      </a:lvl6pPr>
      <a:lvl7pPr marL="914400" algn="ctr" rtl="0" eaLnBrk="1" fontAlgn="base" hangingPunct="1">
        <a:spcBef>
          <a:spcPct val="0"/>
        </a:spcBef>
        <a:spcAft>
          <a:spcPct val="0"/>
        </a:spcAft>
        <a:defRPr sz="4400">
          <a:solidFill>
            <a:schemeClr val="tx2"/>
          </a:solidFill>
          <a:latin typeface="Arial" pitchFamily="34" charset="0"/>
        </a:defRPr>
      </a:lvl7pPr>
      <a:lvl8pPr marL="1371600" algn="ctr" rtl="0" eaLnBrk="1" fontAlgn="base" hangingPunct="1">
        <a:spcBef>
          <a:spcPct val="0"/>
        </a:spcBef>
        <a:spcAft>
          <a:spcPct val="0"/>
        </a:spcAft>
        <a:defRPr sz="4400">
          <a:solidFill>
            <a:schemeClr val="tx2"/>
          </a:solidFill>
          <a:latin typeface="Arial" pitchFamily="34" charset="0"/>
        </a:defRPr>
      </a:lvl8pPr>
      <a:lvl9pPr marL="1828800" algn="ctr" rtl="0" eaLnBrk="1" fontAlgn="base" hangingPunct="1">
        <a:spcBef>
          <a:spcPct val="0"/>
        </a:spcBef>
        <a:spcAft>
          <a:spcPct val="0"/>
        </a:spcAft>
        <a:defRPr sz="4400">
          <a:solidFill>
            <a:schemeClr val="tx2"/>
          </a:solidFill>
          <a:latin typeface="Arial"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en.wikipedia.org/wiki/5-HT" TargetMode="External"/><Relationship Id="rId3" Type="http://schemas.openxmlformats.org/officeDocument/2006/relationships/image" Target="../media/image12.jpeg"/><Relationship Id="rId7" Type="http://schemas.openxmlformats.org/officeDocument/2006/relationships/hyperlink" Target="http://en.wikipedia.org/wiki/Monoamine"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hyperlink" Target="http://en.wikipedia.org/wiki/Serotonin" TargetMode="External"/><Relationship Id="rId5" Type="http://schemas.openxmlformats.org/officeDocument/2006/relationships/hyperlink" Target="http://en.wikipedia.org/wiki/Brain_stem" TargetMode="External"/><Relationship Id="rId4" Type="http://schemas.openxmlformats.org/officeDocument/2006/relationships/hyperlink" Target="http://en.wikipedia.org/wiki/Reticular_formation"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8" Type="http://schemas.openxmlformats.org/officeDocument/2006/relationships/hyperlink" Target="http://en.wikipedia.org/wiki/Chlorpromazine" TargetMode="External"/><Relationship Id="rId13" Type="http://schemas.openxmlformats.org/officeDocument/2006/relationships/hyperlink" Target="http://en.wikipedia.org/wiki/Trifluoperazine" TargetMode="External"/><Relationship Id="rId18" Type="http://schemas.openxmlformats.org/officeDocument/2006/relationships/image" Target="../media/image21.png"/><Relationship Id="rId3" Type="http://schemas.openxmlformats.org/officeDocument/2006/relationships/notesSlide" Target="../notesSlides/notesSlide10.xml"/><Relationship Id="rId7" Type="http://schemas.openxmlformats.org/officeDocument/2006/relationships/hyperlink" Target="http://en.wikipedia.org/wiki/Phenothiazines" TargetMode="External"/><Relationship Id="rId12" Type="http://schemas.openxmlformats.org/officeDocument/2006/relationships/hyperlink" Target="http://en.wikipedia.org/wiki/Thioridazine" TargetMode="External"/><Relationship Id="rId17" Type="http://schemas.openxmlformats.org/officeDocument/2006/relationships/hyperlink" Target="http://en.wikipedia.org/wiki/Levomepromazine" TargetMode="External"/><Relationship Id="rId2" Type="http://schemas.openxmlformats.org/officeDocument/2006/relationships/slideLayout" Target="../slideLayouts/slideLayout6.xml"/><Relationship Id="rId16" Type="http://schemas.openxmlformats.org/officeDocument/2006/relationships/hyperlink" Target="http://en.wikipedia.org/wiki/Triflupromazine" TargetMode="External"/><Relationship Id="rId1" Type="http://schemas.openxmlformats.org/officeDocument/2006/relationships/vmlDrawing" Target="../drawings/vmlDrawing1.vml"/><Relationship Id="rId6" Type="http://schemas.openxmlformats.org/officeDocument/2006/relationships/hyperlink" Target="http://en.wikipedia.org/wiki/Typical_antipsychotic" TargetMode="External"/><Relationship Id="rId11" Type="http://schemas.openxmlformats.org/officeDocument/2006/relationships/hyperlink" Target="http://en.wikipedia.org/wiki/Prochlorperazine" TargetMode="External"/><Relationship Id="rId5" Type="http://schemas.openxmlformats.org/officeDocument/2006/relationships/image" Target="../media/image20.emf"/><Relationship Id="rId15" Type="http://schemas.openxmlformats.org/officeDocument/2006/relationships/hyperlink" Target="http://en.wikipedia.org/wiki/Promazine" TargetMode="External"/><Relationship Id="rId10" Type="http://schemas.openxmlformats.org/officeDocument/2006/relationships/hyperlink" Target="http://en.wikipedia.org/wiki/Perphenazine" TargetMode="External"/><Relationship Id="rId4" Type="http://schemas.openxmlformats.org/officeDocument/2006/relationships/oleObject" Target="../embeddings/oleObject1.bin"/><Relationship Id="rId9" Type="http://schemas.openxmlformats.org/officeDocument/2006/relationships/hyperlink" Target="http://en.wikipedia.org/wiki/Fluphenazine" TargetMode="External"/><Relationship Id="rId14" Type="http://schemas.openxmlformats.org/officeDocument/2006/relationships/hyperlink" Target="http://en.wikipedia.org/wiki/Mesoridazine"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en.wikipedia.org/wiki/Melperone" TargetMode="External"/><Relationship Id="rId3" Type="http://schemas.openxmlformats.org/officeDocument/2006/relationships/hyperlink" Target="http://en.wikipedia.org/wiki/Butyrophenones" TargetMode="External"/><Relationship Id="rId7" Type="http://schemas.openxmlformats.org/officeDocument/2006/relationships/hyperlink" Target="http://en.wikipedia.org/wiki/Tourette_syndrome"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http://en.wikipedia.org/wiki/Pimozide" TargetMode="External"/><Relationship Id="rId5" Type="http://schemas.openxmlformats.org/officeDocument/2006/relationships/hyperlink" Target="http://en.wikipedia.org/wiki/Droperidol" TargetMode="External"/><Relationship Id="rId4" Type="http://schemas.openxmlformats.org/officeDocument/2006/relationships/hyperlink" Target="http://en.wikipedia.org/wiki/Haloperidol" TargetMode="External"/><Relationship Id="rId9" Type="http://schemas.openxmlformats.org/officeDocument/2006/relationships/image" Target="../media/image22.png"/></Relationships>
</file>

<file path=ppt/slides/_rels/slide49.xml.rels><?xml version="1.0" encoding="UTF-8" standalone="yes"?>
<Relationships xmlns="http://schemas.openxmlformats.org/package/2006/relationships"><Relationship Id="rId3" Type="http://schemas.openxmlformats.org/officeDocument/2006/relationships/hyperlink" Target="http://en.wikipedia.org/wiki/Hormonal_contraception" TargetMode="External"/><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hyperlink" Target="http://apps.leg.wa.gov/RCW/default.aspx?cite=71.05.370"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apps.leg.wa.gov/RCW/default.aspx?cite=71.05" TargetMode="External"/><Relationship Id="rId2" Type="http://schemas.openxmlformats.org/officeDocument/2006/relationships/hyperlink" Target="http://apps.leg.wa.gov/RCW/default.aspx?cite=10.77.030"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81001"/>
            <a:ext cx="7772400" cy="3962399"/>
          </a:xfrm>
        </p:spPr>
        <p:txBody>
          <a:bodyPr/>
          <a:lstStyle/>
          <a:p>
            <a:r>
              <a:rPr lang="en-US" dirty="0" smtClean="0"/>
              <a:t>Addiction In The </a:t>
            </a:r>
            <a:br>
              <a:rPr lang="en-US" dirty="0" smtClean="0"/>
            </a:br>
            <a:r>
              <a:rPr lang="en-US" dirty="0" smtClean="0"/>
              <a:t>Carceral System</a:t>
            </a:r>
            <a:br>
              <a:rPr lang="en-US" dirty="0" smtClean="0"/>
            </a:br>
            <a:r>
              <a:rPr lang="en-US" dirty="0" smtClean="0"/>
              <a:t>A.K.A.</a:t>
            </a:r>
            <a:br>
              <a:rPr lang="en-US" dirty="0" smtClean="0"/>
            </a:br>
            <a:r>
              <a:rPr lang="en-US" dirty="0" smtClean="0"/>
              <a:t>Forensic Psychopharmacology Part III</a:t>
            </a:r>
            <a:endParaRPr lang="en-US" dirty="0"/>
          </a:p>
        </p:txBody>
      </p:sp>
      <p:sp>
        <p:nvSpPr>
          <p:cNvPr id="2051" name="Rectangle 3"/>
          <p:cNvSpPr>
            <a:spLocks noGrp="1" noChangeArrowheads="1"/>
          </p:cNvSpPr>
          <p:nvPr>
            <p:ph type="subTitle" idx="1"/>
          </p:nvPr>
        </p:nvSpPr>
        <p:spPr>
          <a:xfrm>
            <a:off x="1371600" y="4114800"/>
            <a:ext cx="6400800" cy="2286000"/>
          </a:xfrm>
        </p:spPr>
        <p:txBody>
          <a:bodyPr/>
          <a:lstStyle/>
          <a:p>
            <a:r>
              <a:rPr lang="en-US" sz="2800" dirty="0">
                <a:solidFill>
                  <a:schemeClr val="tx1"/>
                </a:solidFill>
                <a:latin typeface="+mn-lt"/>
                <a:ea typeface="+mn-ea"/>
                <a:cs typeface="+mn-cs"/>
              </a:rPr>
              <a:t>William D. </a:t>
            </a:r>
            <a:r>
              <a:rPr lang="en-US" sz="2800" dirty="0" smtClean="0">
                <a:solidFill>
                  <a:schemeClr val="tx1"/>
                </a:solidFill>
                <a:latin typeface="+mn-lt"/>
                <a:ea typeface="+mn-ea"/>
                <a:cs typeface="+mn-cs"/>
              </a:rPr>
              <a:t>Richie</a:t>
            </a:r>
            <a:r>
              <a:rPr lang="en-US" sz="2800" dirty="0">
                <a:solidFill>
                  <a:schemeClr val="tx1"/>
                </a:solidFill>
                <a:latin typeface="+mn-lt"/>
                <a:ea typeface="+mn-ea"/>
                <a:cs typeface="+mn-cs"/>
              </a:rPr>
              <a:t>, M.D., </a:t>
            </a:r>
            <a:r>
              <a:rPr lang="en-US" sz="2800" dirty="0" smtClean="0">
                <a:solidFill>
                  <a:schemeClr val="tx1"/>
                </a:solidFill>
                <a:latin typeface="+mn-lt"/>
                <a:ea typeface="+mn-ea"/>
                <a:cs typeface="+mn-cs"/>
              </a:rPr>
              <a:t>D.F.A.P.A.</a:t>
            </a:r>
          </a:p>
          <a:p>
            <a:r>
              <a:rPr lang="en-US" sz="2800" dirty="0" smtClean="0">
                <a:solidFill>
                  <a:schemeClr val="tx1"/>
                </a:solidFill>
                <a:latin typeface="+mn-lt"/>
                <a:ea typeface="+mn-ea"/>
                <a:cs typeface="+mn-cs"/>
              </a:rPr>
              <a:t>Mid-South Addiction Conference</a:t>
            </a:r>
          </a:p>
          <a:p>
            <a:r>
              <a:rPr lang="en-US" sz="2800" dirty="0" smtClean="0">
                <a:solidFill>
                  <a:schemeClr val="tx1"/>
                </a:solidFill>
                <a:latin typeface="+mn-lt"/>
                <a:ea typeface="+mn-ea"/>
                <a:cs typeface="+mn-cs"/>
              </a:rPr>
              <a:t>October 21, 2022</a:t>
            </a:r>
          </a:p>
          <a:p>
            <a:r>
              <a:rPr lang="en-US" sz="1600" dirty="0" smtClean="0">
                <a:solidFill>
                  <a:schemeClr val="tx1"/>
                </a:solidFill>
                <a:latin typeface="+mn-lt"/>
                <a:ea typeface="+mn-ea"/>
                <a:cs typeface="+mn-cs"/>
              </a:rPr>
              <a:t>Staff Psychiatrist, Centurion Healthcare, Tennessee</a:t>
            </a:r>
          </a:p>
          <a:p>
            <a:r>
              <a:rPr lang="en-US" sz="1600" dirty="0" smtClean="0"/>
              <a:t>Private Practice of General and Forensic Psychiatry</a:t>
            </a:r>
          </a:p>
          <a:p>
            <a:r>
              <a:rPr lang="en-US" sz="1600" dirty="0" smtClean="0">
                <a:solidFill>
                  <a:schemeClr val="tx1"/>
                </a:solidFill>
                <a:latin typeface="+mn-lt"/>
                <a:ea typeface="+mn-ea"/>
                <a:cs typeface="+mn-cs"/>
              </a:rPr>
              <a:t>Tennessee, Texas, Washington, DC, Washington State</a:t>
            </a:r>
          </a:p>
          <a:p>
            <a:r>
              <a:rPr lang="en-US" dirty="0" smtClean="0">
                <a:solidFill>
                  <a:schemeClr val="tx1"/>
                </a:solidFill>
                <a:latin typeface="+mn-lt"/>
                <a:ea typeface="+mn-ea"/>
                <a:cs typeface="+mn-cs"/>
              </a:rPr>
              <a:t> </a:t>
            </a:r>
            <a:endParaRPr lang="en-US" dirty="0"/>
          </a:p>
        </p:txBody>
      </p:sp>
    </p:spTree>
    <p:extLst>
      <p:ext uri="{BB962C8B-B14F-4D97-AF65-F5344CB8AC3E}">
        <p14:creationId xmlns:p14="http://schemas.microsoft.com/office/powerpoint/2010/main" val="24260938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8229600" cy="639762"/>
          </a:xfrm>
        </p:spPr>
        <p:txBody>
          <a:bodyPr/>
          <a:lstStyle/>
          <a:p>
            <a:r>
              <a:rPr lang="en-US" sz="4000"/>
              <a:t>U.S. vs. Sell</a:t>
            </a:r>
          </a:p>
        </p:txBody>
      </p:sp>
      <p:sp>
        <p:nvSpPr>
          <p:cNvPr id="37891" name="Rectangle 3"/>
          <p:cNvSpPr>
            <a:spLocks noGrp="1" noChangeArrowheads="1"/>
          </p:cNvSpPr>
          <p:nvPr>
            <p:ph type="body" idx="1"/>
          </p:nvPr>
        </p:nvSpPr>
        <p:spPr>
          <a:xfrm>
            <a:off x="457200" y="838200"/>
            <a:ext cx="8229600" cy="5715000"/>
          </a:xfrm>
        </p:spPr>
        <p:txBody>
          <a:bodyPr/>
          <a:lstStyle/>
          <a:p>
            <a:r>
              <a:rPr lang="en-US" sz="1800" b="1" dirty="0">
                <a:latin typeface="Arial Unicode MS" pitchFamily="34" charset="-128"/>
                <a:ea typeface="Arial Unicode MS" pitchFamily="34" charset="-128"/>
                <a:cs typeface="Arial Unicode MS" pitchFamily="34" charset="-128"/>
              </a:rPr>
              <a:t>“New” Developments in Forensic Psychiatry…</a:t>
            </a:r>
          </a:p>
          <a:p>
            <a:pPr>
              <a:lnSpc>
                <a:spcPct val="90000"/>
              </a:lnSpc>
            </a:pPr>
            <a:r>
              <a:rPr lang="en-US" sz="1800" b="1" dirty="0">
                <a:latin typeface="Arial Unicode MS" pitchFamily="34" charset="-128"/>
                <a:ea typeface="Arial Unicode MS" pitchFamily="34" charset="-128"/>
                <a:cs typeface="Arial Unicode MS" pitchFamily="34" charset="-128"/>
              </a:rPr>
              <a:t>On 6/18/03, the USSC in a 6/3 decision said that…medicating Dr. Charles T. Sell (D.D.S.) in Missouri over his objection, strictly for the purpose of restoring him to competency, (without a substantial likelihood of success, and/or with a substantial risk of side effects which would interfere with his “appearance” at trial); </a:t>
            </a:r>
            <a:r>
              <a:rPr lang="en-US" sz="1800" b="1" u="sng" dirty="0">
                <a:latin typeface="Arial Unicode MS" pitchFamily="34" charset="-128"/>
                <a:ea typeface="Arial Unicode MS" pitchFamily="34" charset="-128"/>
                <a:cs typeface="Arial Unicode MS" pitchFamily="34" charset="-128"/>
              </a:rPr>
              <a:t>Is Unconstitutional</a:t>
            </a:r>
            <a:r>
              <a:rPr lang="en-US" sz="1800" b="1" dirty="0">
                <a:latin typeface="Arial Unicode MS" pitchFamily="34" charset="-128"/>
                <a:ea typeface="Arial Unicode MS" pitchFamily="34" charset="-128"/>
                <a:cs typeface="Arial Unicode MS" pitchFamily="34" charset="-128"/>
              </a:rPr>
              <a:t>.  </a:t>
            </a:r>
          </a:p>
          <a:p>
            <a:pPr>
              <a:lnSpc>
                <a:spcPct val="90000"/>
              </a:lnSpc>
            </a:pPr>
            <a:r>
              <a:rPr lang="en-US" sz="1800" b="1" dirty="0">
                <a:latin typeface="Arial Unicode MS" pitchFamily="34" charset="-128"/>
                <a:ea typeface="Arial Unicode MS" pitchFamily="34" charset="-128"/>
                <a:cs typeface="Arial Unicode MS" pitchFamily="34" charset="-128"/>
              </a:rPr>
              <a:t>FACTS:  Arrest and Trial for Medicaid Fraud…Additional charges regarding CONSPIRACY TO COMMIT MURDER, Manifestations of Psychosis…Treatment for Restoration to Competency and Psychosis with questions regarding dangerousness to self and/or others</a:t>
            </a:r>
          </a:p>
          <a:p>
            <a:pPr>
              <a:lnSpc>
                <a:spcPct val="90000"/>
              </a:lnSpc>
            </a:pPr>
            <a:endParaRPr lang="en-US" sz="1800" b="1" dirty="0">
              <a:latin typeface="Arial Unicode MS" pitchFamily="34" charset="-128"/>
              <a:ea typeface="Arial Unicode MS" pitchFamily="34" charset="-128"/>
              <a:cs typeface="Arial Unicode MS" pitchFamily="34" charset="-128"/>
            </a:endParaRPr>
          </a:p>
          <a:p>
            <a:pPr>
              <a:lnSpc>
                <a:spcPct val="90000"/>
              </a:lnSpc>
            </a:pPr>
            <a:r>
              <a:rPr lang="en-US" sz="1800" b="1" dirty="0">
                <a:latin typeface="Arial Unicode MS" pitchFamily="34" charset="-128"/>
                <a:ea typeface="Arial Unicode MS" pitchFamily="34" charset="-128"/>
                <a:cs typeface="Arial Unicode MS" pitchFamily="34" charset="-128"/>
              </a:rPr>
              <a:t>HOLDING:  The JUDGMENT OF the EIGHTH CIRCUIT IS VACATED and the CASE is REMANDED for further consideration.</a:t>
            </a:r>
          </a:p>
          <a:p>
            <a:pPr>
              <a:lnSpc>
                <a:spcPct val="90000"/>
              </a:lnSpc>
            </a:pPr>
            <a:endParaRPr lang="en-US" sz="1800" b="1" dirty="0">
              <a:latin typeface="Arial Unicode MS" pitchFamily="34" charset="-128"/>
              <a:ea typeface="Arial Unicode MS" pitchFamily="34" charset="-128"/>
              <a:cs typeface="Arial Unicode MS" pitchFamily="34" charset="-128"/>
            </a:endParaRPr>
          </a:p>
          <a:p>
            <a:pPr>
              <a:lnSpc>
                <a:spcPct val="90000"/>
              </a:lnSpc>
            </a:pPr>
            <a:r>
              <a:rPr lang="en-US" sz="1800" b="1" dirty="0">
                <a:latin typeface="Arial Unicode MS" pitchFamily="34" charset="-128"/>
                <a:ea typeface="Arial Unicode MS" pitchFamily="34" charset="-128"/>
                <a:cs typeface="Arial Unicode MS" pitchFamily="34" charset="-128"/>
              </a:rPr>
              <a:t>ISSUE(S):  RIGHT TO PRIVACY?   RIGHT TO FREEDOM FROM </a:t>
            </a:r>
            <a:r>
              <a:rPr lang="en-US" sz="1800" b="1" dirty="0" smtClean="0">
                <a:latin typeface="Arial Unicode MS" pitchFamily="34" charset="-128"/>
                <a:ea typeface="Arial Unicode MS" pitchFamily="34" charset="-128"/>
                <a:cs typeface="Arial Unicode MS" pitchFamily="34" charset="-128"/>
              </a:rPr>
              <a:t>ILLEGAL </a:t>
            </a:r>
            <a:r>
              <a:rPr lang="en-US" sz="1800" b="1" dirty="0">
                <a:latin typeface="Arial Unicode MS" pitchFamily="34" charset="-128"/>
                <a:ea typeface="Arial Unicode MS" pitchFamily="34" charset="-128"/>
                <a:cs typeface="Arial Unicode MS" pitchFamily="34" charset="-128"/>
              </a:rPr>
              <a:t>SEARCH AND SEISURE, DUE PROCESS, </a:t>
            </a:r>
          </a:p>
          <a:p>
            <a:pPr>
              <a:lnSpc>
                <a:spcPct val="90000"/>
              </a:lnSpc>
            </a:pPr>
            <a:endParaRPr lang="en-US" sz="1800" b="1" dirty="0">
              <a:latin typeface="Arial Unicode MS" pitchFamily="34" charset="-128"/>
              <a:ea typeface="Arial Unicode MS" pitchFamily="34" charset="-128"/>
              <a:cs typeface="Arial Unicode MS" pitchFamily="34" charset="-128"/>
            </a:endParaRPr>
          </a:p>
          <a:p>
            <a:pPr>
              <a:lnSpc>
                <a:spcPct val="90000"/>
              </a:lnSpc>
            </a:pPr>
            <a:r>
              <a:rPr lang="en-US" sz="1800" b="1" dirty="0">
                <a:latin typeface="Arial Unicode MS" pitchFamily="34" charset="-128"/>
                <a:ea typeface="Arial Unicode MS" pitchFamily="34" charset="-128"/>
                <a:cs typeface="Arial Unicode MS" pitchFamily="34" charset="-128"/>
              </a:rPr>
              <a:t>REASONING:  Dr. Sell’s expert Psychiatrist did not dispute Dr. Sell’s dangerousness, only DRUG EFFICACY, (OR LACK THEREOF) </a:t>
            </a:r>
          </a:p>
          <a:p>
            <a:pPr>
              <a:lnSpc>
                <a:spcPct val="90000"/>
              </a:lnSpc>
            </a:pPr>
            <a:endParaRPr lang="en-US" sz="1800" b="1" dirty="0">
              <a:latin typeface="Arial Unicode MS" pitchFamily="34" charset="-128"/>
              <a:ea typeface="Arial Unicode MS" pitchFamily="34" charset="-128"/>
              <a:cs typeface="Arial Unicode MS" pitchFamily="34" charset="-128"/>
            </a:endParaRPr>
          </a:p>
          <a:p>
            <a:endParaRPr lang="en-US" sz="1800" b="1" dirty="0">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274638"/>
            <a:ext cx="8229600" cy="715962"/>
          </a:xfrm>
        </p:spPr>
        <p:txBody>
          <a:bodyPr/>
          <a:lstStyle/>
          <a:p>
            <a:r>
              <a:rPr lang="en-US" sz="4000"/>
              <a:t>U.S. vs. Sell</a:t>
            </a:r>
          </a:p>
        </p:txBody>
      </p:sp>
      <p:sp>
        <p:nvSpPr>
          <p:cNvPr id="36867" name="Rectangle 3"/>
          <p:cNvSpPr>
            <a:spLocks noGrp="1" noChangeArrowheads="1"/>
          </p:cNvSpPr>
          <p:nvPr>
            <p:ph type="body" idx="1"/>
          </p:nvPr>
        </p:nvSpPr>
        <p:spPr/>
        <p:txBody>
          <a:bodyPr/>
          <a:lstStyle/>
          <a:p>
            <a:r>
              <a:rPr lang="en-US" sz="1800" b="1">
                <a:latin typeface="Arial Unicode MS" pitchFamily="34" charset="-128"/>
                <a:ea typeface="Arial Unicode MS" pitchFamily="34" charset="-128"/>
                <a:cs typeface="Arial Unicode MS" pitchFamily="34" charset="-128"/>
              </a:rPr>
              <a:t>Majority Opinion Written by Justice Breyer</a:t>
            </a:r>
          </a:p>
          <a:p>
            <a:pPr>
              <a:lnSpc>
                <a:spcPct val="90000"/>
              </a:lnSpc>
            </a:pPr>
            <a:r>
              <a:rPr lang="en-US" sz="1800" b="1">
                <a:latin typeface="Arial Unicode MS" pitchFamily="34" charset="-128"/>
                <a:ea typeface="Arial Unicode MS" pitchFamily="34" charset="-128"/>
                <a:cs typeface="Arial Unicode MS" pitchFamily="34" charset="-128"/>
              </a:rPr>
              <a:t>Rehnquist, Stevens, Kennedy, Souter and Ginsburg joined </a:t>
            </a:r>
          </a:p>
          <a:p>
            <a:pPr>
              <a:lnSpc>
                <a:spcPct val="90000"/>
              </a:lnSpc>
            </a:pPr>
            <a:r>
              <a:rPr lang="en-US" sz="1800" b="1">
                <a:latin typeface="Arial Unicode MS" pitchFamily="34" charset="-128"/>
                <a:ea typeface="Arial Unicode MS" pitchFamily="34" charset="-128"/>
                <a:cs typeface="Arial Unicode MS" pitchFamily="34" charset="-128"/>
              </a:rPr>
              <a:t>Scalia/Thomas, O’Connor Dissenting…(Minority Opinion written by Scalia)</a:t>
            </a:r>
          </a:p>
          <a:p>
            <a:pPr>
              <a:lnSpc>
                <a:spcPct val="90000"/>
              </a:lnSpc>
            </a:pPr>
            <a:r>
              <a:rPr lang="en-US" sz="1800" b="1">
                <a:latin typeface="Arial Unicode MS" pitchFamily="34" charset="-128"/>
                <a:ea typeface="Arial Unicode MS" pitchFamily="34" charset="-128"/>
                <a:cs typeface="Arial Unicode MS" pitchFamily="34" charset="-128"/>
              </a:rPr>
              <a:t>Majority opinion drawing upon…</a:t>
            </a:r>
          </a:p>
          <a:p>
            <a:pPr>
              <a:lnSpc>
                <a:spcPct val="90000"/>
              </a:lnSpc>
            </a:pPr>
            <a:r>
              <a:rPr lang="en-US" sz="1800" b="1">
                <a:latin typeface="Arial Unicode MS" pitchFamily="34" charset="-128"/>
                <a:ea typeface="Arial Unicode MS" pitchFamily="34" charset="-128"/>
                <a:cs typeface="Arial Unicode MS" pitchFamily="34" charset="-128"/>
              </a:rPr>
              <a:t>Washington v. Harper  (Antipsychotics, treatment overrides convicted individual’s interest in refusing)</a:t>
            </a:r>
          </a:p>
          <a:p>
            <a:pPr>
              <a:lnSpc>
                <a:spcPct val="90000"/>
              </a:lnSpc>
            </a:pPr>
            <a:r>
              <a:rPr lang="en-US" sz="1800" b="1">
                <a:latin typeface="Arial Unicode MS" pitchFamily="34" charset="-128"/>
                <a:ea typeface="Arial Unicode MS" pitchFamily="34" charset="-128"/>
                <a:cs typeface="Arial Unicode MS" pitchFamily="34" charset="-128"/>
              </a:rPr>
              <a:t>Riggins v. Nevada  (Antipsychotics, treatment overrides defendant’s protected interest in refusing)</a:t>
            </a:r>
          </a:p>
          <a:p>
            <a:pPr>
              <a:lnSpc>
                <a:spcPct val="90000"/>
              </a:lnSpc>
            </a:pPr>
            <a:r>
              <a:rPr lang="en-US" sz="1800" b="1">
                <a:latin typeface="Arial Unicode MS" pitchFamily="34" charset="-128"/>
                <a:ea typeface="Arial Unicode MS" pitchFamily="34" charset="-128"/>
                <a:cs typeface="Arial Unicode MS" pitchFamily="34" charset="-128"/>
              </a:rPr>
              <a:t>Cruzan v. Director, Missouri State Dept. of Health  (Right to Refuse Treatment, Substituted Judgment, C &amp; C Evidence Standard)</a:t>
            </a:r>
          </a:p>
          <a:p>
            <a:endParaRPr lang="en-US" sz="1800" b="1">
              <a:latin typeface="Arial Unicode MS" pitchFamily="34" charset="-128"/>
              <a:ea typeface="Arial Unicode MS" pitchFamily="34" charset="-128"/>
              <a:cs typeface="Arial Unicode MS" pitchFamily="34"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0"/>
            <a:ext cx="8229600" cy="609600"/>
          </a:xfrm>
        </p:spPr>
        <p:txBody>
          <a:bodyPr/>
          <a:lstStyle/>
          <a:p>
            <a:r>
              <a:rPr lang="en-US" sz="2400"/>
              <a:t>“Sell” Factors</a:t>
            </a:r>
          </a:p>
        </p:txBody>
      </p:sp>
      <p:sp>
        <p:nvSpPr>
          <p:cNvPr id="39939" name="Rectangle 3"/>
          <p:cNvSpPr>
            <a:spLocks noGrp="1" noChangeArrowheads="1"/>
          </p:cNvSpPr>
          <p:nvPr>
            <p:ph type="body" idx="1"/>
          </p:nvPr>
        </p:nvSpPr>
        <p:spPr>
          <a:xfrm>
            <a:off x="457200" y="1143000"/>
            <a:ext cx="8229600" cy="4983163"/>
          </a:xfrm>
        </p:spPr>
        <p:txBody>
          <a:bodyPr/>
          <a:lstStyle/>
          <a:p>
            <a:r>
              <a:rPr lang="en-US" sz="2000" b="1" u="sng">
                <a:ea typeface="Arial Unicode MS" pitchFamily="34" charset="-128"/>
                <a:cs typeface="Arial Unicode MS" pitchFamily="34" charset="-128"/>
              </a:rPr>
              <a:t>All</a:t>
            </a:r>
            <a:r>
              <a:rPr lang="en-US" sz="2000" b="1">
                <a:ea typeface="Arial Unicode MS" pitchFamily="34" charset="-128"/>
                <a:cs typeface="Arial Unicode MS" pitchFamily="34" charset="-128"/>
              </a:rPr>
              <a:t> Documentation for Pretrial defendants could or perhaps should include…</a:t>
            </a:r>
          </a:p>
          <a:p>
            <a:pPr>
              <a:lnSpc>
                <a:spcPct val="90000"/>
              </a:lnSpc>
            </a:pPr>
            <a:r>
              <a:rPr lang="en-US" sz="2000" b="1">
                <a:ea typeface="Arial Unicode MS" pitchFamily="34" charset="-128"/>
                <a:cs typeface="Arial Unicode MS" pitchFamily="34" charset="-128"/>
              </a:rPr>
              <a:t>Seriousness of the alleged crime, (Substantial government interest addressed, though this is the purview of the court)</a:t>
            </a:r>
          </a:p>
          <a:p>
            <a:pPr>
              <a:lnSpc>
                <a:spcPct val="90000"/>
              </a:lnSpc>
            </a:pPr>
            <a:r>
              <a:rPr lang="en-US" sz="2000" b="1">
                <a:ea typeface="Arial Unicode MS" pitchFamily="34" charset="-128"/>
                <a:cs typeface="Arial Unicode MS" pitchFamily="34" charset="-128"/>
              </a:rPr>
              <a:t>Specific (Target) symptoms of psychosis and or depression/mania (medical appropriateness)</a:t>
            </a:r>
          </a:p>
          <a:p>
            <a:pPr>
              <a:lnSpc>
                <a:spcPct val="90000"/>
              </a:lnSpc>
            </a:pPr>
            <a:r>
              <a:rPr lang="en-US" sz="2000" b="1">
                <a:ea typeface="Arial Unicode MS" pitchFamily="34" charset="-128"/>
                <a:cs typeface="Arial Unicode MS" pitchFamily="34" charset="-128"/>
              </a:rPr>
              <a:t>Alternative or complimentary treatments, (and why they are/are not a consideration in the treatment plan)</a:t>
            </a:r>
          </a:p>
          <a:p>
            <a:pPr>
              <a:lnSpc>
                <a:spcPct val="90000"/>
              </a:lnSpc>
            </a:pPr>
            <a:r>
              <a:rPr lang="en-US" sz="2000" b="1">
                <a:ea typeface="Arial Unicode MS" pitchFamily="34" charset="-128"/>
                <a:cs typeface="Arial Unicode MS" pitchFamily="34" charset="-128"/>
              </a:rPr>
              <a:t>Likelihood (or actual degree) of success with medication</a:t>
            </a:r>
          </a:p>
          <a:p>
            <a:pPr>
              <a:lnSpc>
                <a:spcPct val="90000"/>
              </a:lnSpc>
            </a:pPr>
            <a:r>
              <a:rPr lang="en-US" sz="2000" b="1">
                <a:ea typeface="Arial Unicode MS" pitchFamily="34" charset="-128"/>
                <a:cs typeface="Arial Unicode MS" pitchFamily="34" charset="-128"/>
              </a:rPr>
              <a:t>Likelihood (or actual degree) of medication interfering with defendant’s ability to assist in his defense</a:t>
            </a:r>
          </a:p>
          <a:p>
            <a:pPr>
              <a:lnSpc>
                <a:spcPct val="90000"/>
              </a:lnSpc>
            </a:pPr>
            <a:endParaRPr lang="en-US" sz="2000" b="1">
              <a:ea typeface="Arial Unicode MS" pitchFamily="34" charset="-128"/>
              <a:cs typeface="Arial Unicode MS" pitchFamily="34" charset="-128"/>
            </a:endParaRPr>
          </a:p>
          <a:p>
            <a:pPr>
              <a:lnSpc>
                <a:spcPct val="90000"/>
              </a:lnSpc>
            </a:pPr>
            <a:endParaRPr lang="en-US" sz="2800"/>
          </a:p>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304800"/>
            <a:ext cx="8229600" cy="381000"/>
          </a:xfrm>
        </p:spPr>
        <p:txBody>
          <a:bodyPr/>
          <a:lstStyle/>
          <a:p>
            <a:r>
              <a:rPr lang="en-US" sz="4000"/>
              <a:t>U.S. vs. Sell </a:t>
            </a:r>
            <a:br>
              <a:rPr lang="en-US" sz="4000"/>
            </a:br>
            <a:r>
              <a:rPr lang="en-US" sz="2000"/>
              <a:t>(Continued)</a:t>
            </a:r>
          </a:p>
        </p:txBody>
      </p:sp>
      <p:sp>
        <p:nvSpPr>
          <p:cNvPr id="48131" name="Rectangle 3"/>
          <p:cNvSpPr>
            <a:spLocks noGrp="1" noChangeArrowheads="1"/>
          </p:cNvSpPr>
          <p:nvPr>
            <p:ph type="body" idx="1"/>
          </p:nvPr>
        </p:nvSpPr>
        <p:spPr/>
        <p:txBody>
          <a:bodyPr/>
          <a:lstStyle/>
          <a:p>
            <a:pPr>
              <a:lnSpc>
                <a:spcPct val="90000"/>
              </a:lnSpc>
            </a:pPr>
            <a:r>
              <a:rPr lang="en-US" sz="1800" b="1">
                <a:latin typeface="Asian"/>
                <a:ea typeface="Arial Unicode MS" pitchFamily="34" charset="-128"/>
                <a:cs typeface="Arial Unicode MS" pitchFamily="34" charset="-128"/>
              </a:rPr>
              <a:t>(In dictum)</a:t>
            </a:r>
            <a:r>
              <a:rPr lang="en-US" sz="1800" b="1">
                <a:latin typeface="Arial Unicode MS"/>
                <a:ea typeface="Arial Unicode MS" pitchFamily="34" charset="-128"/>
                <a:cs typeface="Arial Unicode MS" pitchFamily="34" charset="-128"/>
              </a:rPr>
              <a:t>…</a:t>
            </a:r>
            <a:r>
              <a:rPr lang="en-US" sz="1800" b="1">
                <a:latin typeface="Asian"/>
                <a:ea typeface="Arial Unicode MS" pitchFamily="34" charset="-128"/>
                <a:cs typeface="Arial Unicode MS" pitchFamily="34" charset="-128"/>
              </a:rPr>
              <a:t>We consequently believe that a court, asked to approve forced administration of drugs for purposes of rendering a defendant competent to stand trial, should ordinarily determine whether the Government seeks, or has first sought, permission for forced administration of drugs on these other Harper-type grounds; and, if not, why not.</a:t>
            </a:r>
          </a:p>
          <a:p>
            <a:pPr>
              <a:lnSpc>
                <a:spcPct val="90000"/>
              </a:lnSpc>
            </a:pPr>
            <a:r>
              <a:rPr lang="en-US" sz="1800" b="1">
                <a:latin typeface="Asian"/>
                <a:ea typeface="Arial Unicode MS" pitchFamily="34" charset="-128"/>
                <a:cs typeface="Arial Unicode MS" pitchFamily="34" charset="-128"/>
              </a:rPr>
              <a:t>SCALIA, J., (dissenting)</a:t>
            </a:r>
          </a:p>
          <a:p>
            <a:pPr lvl="1">
              <a:lnSpc>
                <a:spcPct val="90000"/>
              </a:lnSpc>
            </a:pPr>
            <a:r>
              <a:rPr lang="en-US" sz="1800" b="1">
                <a:latin typeface="Asian"/>
                <a:ea typeface="Arial Unicode MS" pitchFamily="34" charset="-128"/>
                <a:cs typeface="Arial Unicode MS" pitchFamily="34" charset="-128"/>
              </a:rPr>
              <a:t>B </a:t>
            </a:r>
          </a:p>
          <a:p>
            <a:pPr>
              <a:lnSpc>
                <a:spcPct val="90000"/>
              </a:lnSpc>
            </a:pPr>
            <a:r>
              <a:rPr lang="en-US" sz="1800" b="1">
                <a:latin typeface="Asian"/>
                <a:ea typeface="Arial Unicode MS" pitchFamily="34" charset="-128"/>
                <a:cs typeface="Arial Unicode MS" pitchFamily="34" charset="-128"/>
              </a:rPr>
              <a:t>Today</a:t>
            </a:r>
            <a:r>
              <a:rPr lang="en-US" sz="1800" b="1">
                <a:latin typeface="Arial Unicode MS"/>
                <a:ea typeface="Arial Unicode MS" pitchFamily="34" charset="-128"/>
                <a:cs typeface="Arial Unicode MS" pitchFamily="34" charset="-128"/>
              </a:rPr>
              <a:t>’</a:t>
            </a:r>
            <a:r>
              <a:rPr lang="en-US" sz="1800" b="1">
                <a:latin typeface="Asian"/>
                <a:ea typeface="Arial Unicode MS" pitchFamily="34" charset="-128"/>
                <a:cs typeface="Arial Unicode MS" pitchFamily="34" charset="-128"/>
              </a:rPr>
              <a:t>s narrow holding will allow criminal defendants in petitioner</a:t>
            </a:r>
            <a:r>
              <a:rPr lang="en-US" sz="1800" b="1">
                <a:latin typeface="Arial Unicode MS"/>
                <a:ea typeface="Arial Unicode MS" pitchFamily="34" charset="-128"/>
                <a:cs typeface="Arial Unicode MS" pitchFamily="34" charset="-128"/>
              </a:rPr>
              <a:t>’</a:t>
            </a:r>
            <a:r>
              <a:rPr lang="en-US" sz="1800" b="1">
                <a:latin typeface="Asian"/>
                <a:ea typeface="Arial Unicode MS" pitchFamily="34" charset="-128"/>
                <a:cs typeface="Arial Unicode MS" pitchFamily="34" charset="-128"/>
              </a:rPr>
              <a:t>s position to engage in opportunistic behavior. They can, for example, voluntarily take their medication until halfway through trial, then abruptly refuse and demand an interlocutory appeal from the order that medication continue on a compulsory basis. This sort of concern for the disruption of criminal proceedings</a:t>
            </a:r>
            <a:r>
              <a:rPr lang="en-US" sz="1800" b="1">
                <a:latin typeface="Arial Unicode MS"/>
                <a:ea typeface="Arial Unicode MS" pitchFamily="34" charset="-128"/>
                <a:cs typeface="Arial Unicode MS" pitchFamily="34" charset="-128"/>
              </a:rPr>
              <a:t>—</a:t>
            </a:r>
            <a:r>
              <a:rPr lang="en-US" sz="1800" b="1">
                <a:latin typeface="Asian"/>
                <a:ea typeface="Arial Unicode MS" pitchFamily="34" charset="-128"/>
                <a:cs typeface="Arial Unicode MS" pitchFamily="34" charset="-128"/>
              </a:rPr>
              <a:t>strangely missing from the Court</a:t>
            </a:r>
            <a:r>
              <a:rPr lang="en-US" sz="1800" b="1">
                <a:latin typeface="Arial Unicode MS"/>
                <a:ea typeface="Arial Unicode MS" pitchFamily="34" charset="-128"/>
                <a:cs typeface="Arial Unicode MS" pitchFamily="34" charset="-128"/>
              </a:rPr>
              <a:t>’</a:t>
            </a:r>
            <a:r>
              <a:rPr lang="en-US" sz="1800" b="1">
                <a:latin typeface="Asian"/>
                <a:ea typeface="Arial Unicode MS" pitchFamily="34" charset="-128"/>
                <a:cs typeface="Arial Unicode MS" pitchFamily="34" charset="-128"/>
              </a:rPr>
              <a:t>s discussion today</a:t>
            </a:r>
            <a:r>
              <a:rPr lang="en-US" sz="1800" b="1">
                <a:latin typeface="Arial Unicode MS"/>
                <a:ea typeface="Arial Unicode MS" pitchFamily="34" charset="-128"/>
                <a:cs typeface="Arial Unicode MS" pitchFamily="34" charset="-128"/>
              </a:rPr>
              <a:t>—</a:t>
            </a:r>
            <a:r>
              <a:rPr lang="en-US" sz="1800" b="1">
                <a:latin typeface="Asian"/>
                <a:ea typeface="Arial Unicode MS" pitchFamily="34" charset="-128"/>
                <a:cs typeface="Arial Unicode MS" pitchFamily="34" charset="-128"/>
              </a:rPr>
              <a:t>is what has led us to state many times that we interpret the collateral-order exception narrowly in criminal cases.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dirty="0" smtClean="0"/>
              <a:t>March 29, 2011</a:t>
            </a:r>
            <a:endParaRPr lang="en-US" dirty="0"/>
          </a:p>
        </p:txBody>
      </p:sp>
      <p:pic>
        <p:nvPicPr>
          <p:cNvPr id="4" name="Content Placeholder 3"/>
          <p:cNvPicPr>
            <a:picLocks noGrp="1" noChangeAspect="1"/>
          </p:cNvPicPr>
          <p:nvPr>
            <p:ph idx="1"/>
          </p:nvPr>
        </p:nvPicPr>
        <p:blipFill>
          <a:blip r:embed="rId2"/>
          <a:stretch>
            <a:fillRect/>
          </a:stretch>
        </p:blipFill>
        <p:spPr>
          <a:xfrm>
            <a:off x="1599438" y="1219200"/>
            <a:ext cx="5945124" cy="4839303"/>
          </a:xfrm>
          <a:prstGeom prst="rect">
            <a:avLst/>
          </a:prstGeom>
        </p:spPr>
      </p:pic>
    </p:spTree>
    <p:extLst>
      <p:ext uri="{BB962C8B-B14F-4D97-AF65-F5344CB8AC3E}">
        <p14:creationId xmlns:p14="http://schemas.microsoft.com/office/powerpoint/2010/main" val="1310469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81001"/>
            <a:ext cx="7772400" cy="2438399"/>
          </a:xfrm>
        </p:spPr>
        <p:txBody>
          <a:bodyPr/>
          <a:lstStyle/>
          <a:p>
            <a:r>
              <a:rPr lang="en-US" dirty="0" smtClean="0"/>
              <a:t>Forensic Psychopharmacology Part II</a:t>
            </a:r>
            <a:endParaRPr lang="en-US" dirty="0"/>
          </a:p>
        </p:txBody>
      </p:sp>
      <p:sp>
        <p:nvSpPr>
          <p:cNvPr id="2051" name="Rectangle 3"/>
          <p:cNvSpPr>
            <a:spLocks noGrp="1" noChangeArrowheads="1"/>
          </p:cNvSpPr>
          <p:nvPr>
            <p:ph type="subTitle" idx="1"/>
          </p:nvPr>
        </p:nvSpPr>
        <p:spPr>
          <a:xfrm>
            <a:off x="1371600" y="2438400"/>
            <a:ext cx="6400800" cy="3200400"/>
          </a:xfrm>
        </p:spPr>
        <p:txBody>
          <a:bodyPr/>
          <a:lstStyle/>
          <a:p>
            <a:r>
              <a:rPr lang="en-US" sz="2000" dirty="0">
                <a:solidFill>
                  <a:schemeClr val="tx1"/>
                </a:solidFill>
              </a:rPr>
              <a:t>William D. </a:t>
            </a:r>
            <a:r>
              <a:rPr lang="en-US" sz="2000" dirty="0" smtClean="0">
                <a:solidFill>
                  <a:schemeClr val="tx1"/>
                </a:solidFill>
              </a:rPr>
              <a:t>Richie</a:t>
            </a:r>
            <a:r>
              <a:rPr lang="en-US" sz="2000" dirty="0">
                <a:solidFill>
                  <a:schemeClr val="tx1"/>
                </a:solidFill>
              </a:rPr>
              <a:t>, M.D., </a:t>
            </a:r>
            <a:r>
              <a:rPr lang="en-US" sz="2000" dirty="0" smtClean="0">
                <a:solidFill>
                  <a:schemeClr val="tx1"/>
                </a:solidFill>
              </a:rPr>
              <a:t>D.F.A.P.A.</a:t>
            </a:r>
          </a:p>
          <a:p>
            <a:r>
              <a:rPr lang="en-US" sz="2000" dirty="0" smtClean="0">
                <a:solidFill>
                  <a:schemeClr val="tx1"/>
                </a:solidFill>
              </a:rPr>
              <a:t>Director, Division of Forensic Psychiatry</a:t>
            </a:r>
            <a:br>
              <a:rPr lang="en-US" sz="2000" dirty="0" smtClean="0">
                <a:solidFill>
                  <a:schemeClr val="tx1"/>
                </a:solidFill>
              </a:rPr>
            </a:br>
            <a:r>
              <a:rPr lang="en-US" sz="2000" dirty="0" smtClean="0">
                <a:solidFill>
                  <a:schemeClr val="tx1"/>
                </a:solidFill>
              </a:rPr>
              <a:t>(The Criminalization Of Mental </a:t>
            </a:r>
            <a:r>
              <a:rPr lang="en-US" sz="2000" dirty="0" smtClean="0">
                <a:solidFill>
                  <a:schemeClr val="tx1"/>
                </a:solidFill>
              </a:rPr>
              <a:t>Illness) </a:t>
            </a:r>
          </a:p>
          <a:p>
            <a:r>
              <a:rPr lang="en-US" sz="2000" dirty="0" smtClean="0"/>
              <a:t>Vanderbilt </a:t>
            </a:r>
            <a:r>
              <a:rPr lang="en-US" sz="2000" dirty="0" smtClean="0"/>
              <a:t>University Medical </a:t>
            </a:r>
            <a:r>
              <a:rPr lang="en-US" sz="2000" dirty="0" smtClean="0"/>
              <a:t>Center</a:t>
            </a:r>
          </a:p>
          <a:p>
            <a:r>
              <a:rPr lang="en-US" sz="2000" dirty="0" smtClean="0"/>
              <a:t>In Association With The </a:t>
            </a:r>
          </a:p>
          <a:p>
            <a:r>
              <a:rPr lang="en-US" sz="2000" dirty="0" smtClean="0"/>
              <a:t>Mayor’s Behavioral Health And Wellness Council</a:t>
            </a:r>
            <a:endParaRPr lang="en-US" sz="2000" dirty="0" smtClean="0"/>
          </a:p>
          <a:p>
            <a:r>
              <a:rPr lang="en-US" sz="2000" dirty="0" smtClean="0">
                <a:solidFill>
                  <a:schemeClr val="tx1"/>
                </a:solidFill>
              </a:rPr>
              <a:t>March </a:t>
            </a:r>
            <a:r>
              <a:rPr lang="en-US" sz="2000" dirty="0" smtClean="0">
                <a:solidFill>
                  <a:schemeClr val="tx1"/>
                </a:solidFill>
              </a:rPr>
              <a:t>5, 2018</a:t>
            </a:r>
            <a:endParaRPr lang="en-US" sz="2000" dirty="0" smtClean="0">
              <a:solidFill>
                <a:schemeClr val="tx1"/>
              </a:solidFill>
            </a:endParaRPr>
          </a:p>
          <a:p>
            <a:r>
              <a:rPr lang="en-US" sz="2000" dirty="0" smtClean="0">
                <a:solidFill>
                  <a:schemeClr val="tx1"/>
                </a:solidFill>
              </a:rPr>
              <a:t>Department of Psychiatry and Behavioral Sciences</a:t>
            </a:r>
          </a:p>
          <a:p>
            <a:r>
              <a:rPr lang="en-US" sz="2000" dirty="0" smtClean="0">
                <a:solidFill>
                  <a:schemeClr val="tx1"/>
                </a:solidFill>
              </a:rPr>
              <a:t>Meharry Medical College</a:t>
            </a:r>
          </a:p>
          <a:p>
            <a:r>
              <a:rPr lang="en-US" dirty="0" smtClean="0">
                <a:solidFill>
                  <a:schemeClr val="tx1"/>
                </a:solidFill>
                <a:latin typeface="+mn-lt"/>
                <a:ea typeface="+mn-ea"/>
                <a:cs typeface="+mn-cs"/>
              </a:rPr>
              <a:t> </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dirty="0" smtClean="0"/>
              <a:t>Primarily…</a:t>
            </a:r>
            <a:endParaRPr lang="en-US" dirty="0"/>
          </a:p>
        </p:txBody>
      </p:sp>
      <p:sp>
        <p:nvSpPr>
          <p:cNvPr id="3" name="Content Placeholder 2"/>
          <p:cNvSpPr>
            <a:spLocks noGrp="1"/>
          </p:cNvSpPr>
          <p:nvPr>
            <p:ph idx="1"/>
          </p:nvPr>
        </p:nvSpPr>
        <p:spPr>
          <a:xfrm>
            <a:off x="457200" y="1600200"/>
            <a:ext cx="8229600" cy="7239000"/>
          </a:xfrm>
        </p:spPr>
        <p:txBody>
          <a:bodyPr/>
          <a:lstStyle/>
          <a:p>
            <a:pPr marL="0" indent="0">
              <a:buNone/>
            </a:pPr>
            <a:endParaRPr lang="en-US" sz="1600" dirty="0" smtClean="0"/>
          </a:p>
          <a:p>
            <a:pPr marL="0" indent="0">
              <a:buNone/>
            </a:pPr>
            <a:r>
              <a:rPr lang="en-US" sz="1600" dirty="0"/>
              <a:t>Souder v. Brennan, 367 F. Supp. 808 (D.D.C. 1973)</a:t>
            </a:r>
          </a:p>
          <a:p>
            <a:pPr marL="0" indent="0">
              <a:buNone/>
            </a:pPr>
            <a:r>
              <a:rPr lang="en-US" sz="1600" dirty="0"/>
              <a:t>U.S. District Court for the District of Columbia - 367 F. Supp. 808 (D.D.C. 1973)</a:t>
            </a:r>
          </a:p>
          <a:p>
            <a:pPr marL="0" indent="0">
              <a:buNone/>
            </a:pPr>
            <a:r>
              <a:rPr lang="en-US" sz="1600" dirty="0"/>
              <a:t>December 7, 1973</a:t>
            </a:r>
          </a:p>
          <a:p>
            <a:pPr marL="0" indent="0">
              <a:buNone/>
            </a:pPr>
            <a:endParaRPr lang="en-US" sz="1400" dirty="0" smtClean="0"/>
          </a:p>
          <a:p>
            <a:pPr marL="0" indent="0">
              <a:buNone/>
            </a:pPr>
            <a:endParaRPr lang="en-US" sz="1400" dirty="0"/>
          </a:p>
          <a:p>
            <a:r>
              <a:rPr lang="en-US" sz="1400" dirty="0"/>
              <a:t>367 F. Supp. 808 (1973)</a:t>
            </a:r>
          </a:p>
          <a:p>
            <a:r>
              <a:rPr lang="en-US" sz="1400" dirty="0"/>
              <a:t>Nelson Eugene SOUDER et al., Plaintiffs,</a:t>
            </a:r>
          </a:p>
          <a:p>
            <a:r>
              <a:rPr lang="en-US" sz="1400" dirty="0"/>
              <a:t>v.</a:t>
            </a:r>
          </a:p>
          <a:p>
            <a:r>
              <a:rPr lang="en-US" sz="1400" dirty="0"/>
              <a:t>Peter J. BRENNAN, Secretary of Labor, et al., Defendants.</a:t>
            </a:r>
          </a:p>
          <a:p>
            <a:r>
              <a:rPr lang="en-US" sz="1400" dirty="0"/>
              <a:t>Civ. A. No. 482-73.</a:t>
            </a:r>
          </a:p>
          <a:p>
            <a:r>
              <a:rPr lang="en-US" sz="1400" dirty="0"/>
              <a:t>United States District Court, District of Columbia.</a:t>
            </a:r>
          </a:p>
          <a:p>
            <a:endParaRPr lang="en-US" sz="1400" dirty="0"/>
          </a:p>
          <a:p>
            <a:r>
              <a:rPr lang="en-US" sz="1400" dirty="0"/>
              <a:t>December 7, 1973.</a:t>
            </a:r>
          </a:p>
          <a:p>
            <a:r>
              <a:rPr lang="en-US" sz="1400" dirty="0"/>
              <a:t>*809 Paul R. Friedman, Margaret A. Kohn, Patricia M. Wald, Washington, D. C., for plaintiffs.</a:t>
            </a:r>
          </a:p>
          <a:p>
            <a:endParaRPr lang="en-US" sz="1400" dirty="0"/>
          </a:p>
          <a:p>
            <a:r>
              <a:rPr lang="en-US" sz="1400" dirty="0"/>
              <a:t>Harold Titus, Jr., U. S. Atty., Arnold T. Aikens, Robert M. </a:t>
            </a:r>
            <a:r>
              <a:rPr lang="en-US" sz="1400" dirty="0" err="1"/>
              <a:t>Werdig</a:t>
            </a:r>
            <a:r>
              <a:rPr lang="en-US" sz="1400" dirty="0"/>
              <a:t>, Jr., Asst. U. S. Attys., Washington, D. C., for defendants.</a:t>
            </a:r>
          </a:p>
          <a:p>
            <a:pPr>
              <a:buNone/>
            </a:pPr>
            <a:endParaRPr lang="en-US" sz="1400" dirty="0"/>
          </a:p>
          <a:p>
            <a:pPr>
              <a:buNone/>
            </a:pPr>
            <a:endParaRPr lang="en-US" sz="1400" dirty="0"/>
          </a:p>
        </p:txBody>
      </p:sp>
      <p:sp>
        <p:nvSpPr>
          <p:cNvPr id="4" name="Rectangle 3"/>
          <p:cNvSpPr/>
          <p:nvPr/>
        </p:nvSpPr>
        <p:spPr>
          <a:xfrm>
            <a:off x="2286000" y="2743200"/>
            <a:ext cx="4572000" cy="369332"/>
          </a:xfrm>
          <a:prstGeom prst="rect">
            <a:avLst/>
          </a:prstGeom>
        </p:spPr>
        <p:txBody>
          <a:bodyPr wrap="square">
            <a:spAutoFit/>
          </a:bodyPr>
          <a:lstStyle/>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lstStyle/>
          <a:p>
            <a:pPr algn="l"/>
            <a:r>
              <a:rPr lang="en-US" sz="1800" dirty="0"/>
              <a:t>DECLARATORY JUDGMENT AND INJUNCTION ORDER</a:t>
            </a:r>
            <a:br>
              <a:rPr lang="en-US" sz="1800" dirty="0"/>
            </a:br>
            <a:r>
              <a:rPr lang="en-US" sz="1800" dirty="0"/>
              <a:t>AUBREY E. ROBINSON, Jr., District Judge</a:t>
            </a:r>
            <a:r>
              <a:rPr lang="en-US" sz="1800" dirty="0" smtClean="0"/>
              <a:t>.</a:t>
            </a:r>
            <a:br>
              <a:rPr lang="en-US" sz="1800" dirty="0" smtClean="0"/>
            </a:br>
            <a:r>
              <a:rPr lang="en-US" sz="1800" dirty="0" smtClean="0"/>
              <a:t>December 7, 1973</a:t>
            </a:r>
            <a:endParaRPr lang="en-US" sz="1800" dirty="0"/>
          </a:p>
        </p:txBody>
      </p:sp>
      <p:sp>
        <p:nvSpPr>
          <p:cNvPr id="3" name="Content Placeholder 2"/>
          <p:cNvSpPr>
            <a:spLocks noGrp="1"/>
          </p:cNvSpPr>
          <p:nvPr>
            <p:ph idx="1"/>
          </p:nvPr>
        </p:nvSpPr>
        <p:spPr>
          <a:xfrm>
            <a:off x="475938" y="1371600"/>
            <a:ext cx="8229600" cy="4983163"/>
          </a:xfrm>
        </p:spPr>
        <p:txBody>
          <a:bodyPr/>
          <a:lstStyle/>
          <a:p>
            <a:r>
              <a:rPr lang="en-US" sz="1800" b="1" dirty="0"/>
              <a:t>The Right to Self-Determination: Freedom from Involuntary Servitude (Employment)</a:t>
            </a:r>
          </a:p>
          <a:p>
            <a:r>
              <a:rPr lang="en-US" sz="1800" b="1" dirty="0"/>
              <a:t>“Involuntary servitude,” or “peonage,” occurs when a person is forced to work against his or her will, with little or no control over working conditions. This work might be paid or unpaid. The Thirteenth Amendment, prohibiting slavery and outlawing involuntary servitude, was passed in 1865, shortly before the end of the Civil War. Unfortunately, this protection was not extended to people with developmental disabilities until nearly a century after the passage of the 13th Amendment.</a:t>
            </a:r>
            <a:endParaRPr lang="en-US" sz="1800" b="1" dirty="0"/>
          </a:p>
        </p:txBody>
      </p:sp>
    </p:spTree>
    <p:extLst>
      <p:ext uri="{BB962C8B-B14F-4D97-AF65-F5344CB8AC3E}">
        <p14:creationId xmlns:p14="http://schemas.microsoft.com/office/powerpoint/2010/main" val="950844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Souder v. Brennan</a:t>
            </a:r>
            <a:br>
              <a:rPr lang="en-US" dirty="0"/>
            </a:br>
            <a:endParaRPr lang="en-US" dirty="0"/>
          </a:p>
        </p:txBody>
      </p:sp>
      <p:sp>
        <p:nvSpPr>
          <p:cNvPr id="3" name="Content Placeholder 2"/>
          <p:cNvSpPr>
            <a:spLocks noGrp="1"/>
          </p:cNvSpPr>
          <p:nvPr>
            <p:ph idx="1"/>
          </p:nvPr>
        </p:nvSpPr>
        <p:spPr>
          <a:xfrm>
            <a:off x="457200" y="1143000"/>
            <a:ext cx="8229600" cy="4983163"/>
          </a:xfrm>
        </p:spPr>
        <p:txBody>
          <a:bodyPr/>
          <a:lstStyle/>
          <a:p>
            <a:r>
              <a:rPr lang="en-US" sz="1400" b="1" dirty="0" smtClean="0"/>
              <a:t>One </a:t>
            </a:r>
            <a:r>
              <a:rPr lang="en-US" sz="1400" b="1" dirty="0"/>
              <a:t>key case was Souder v. Brennan, 367 F. Supp. 808 (D.D.C. 1973) which established that the Fair Labor Standards Act (FLSA) protected patient-laborers in state institutions and required the U.S. Department of Labor to enforce its provisions and provide guidelines and policy directives for state institutions. The Fair Labor Standards Act was amended in 1966 to extend the minimum wage and overtime provisions to all nonprofessional employees of “hospitals, institutions and schools for the mentally handicapped.” 29 U.S.C. § 203(d), (r) and (s) The U.S. District Court for the District of Columbia found that these provisions also applied to working residents in institutions. The decision also required superintendents of state institutions required to keep records of patient-laborer activities and inform them of their rights under this decision.</a:t>
            </a:r>
          </a:p>
          <a:p>
            <a:endParaRPr lang="en-US" sz="1400" b="1" dirty="0"/>
          </a:p>
          <a:p>
            <a:r>
              <a:rPr lang="en-US" sz="1400" b="1" dirty="0"/>
              <a:t>The Department of Labor had argued that it was difficult to distinguish between work and work therapy or vocational training. In response, the Court noted:</a:t>
            </a:r>
          </a:p>
          <a:p>
            <a:endParaRPr lang="en-US" sz="1400" b="1" dirty="0"/>
          </a:p>
          <a:p>
            <a:r>
              <a:rPr lang="en-US" sz="1400" b="1" dirty="0"/>
              <a:t>Economic reality is the test of employment and the reality is that many of the patient workers perform work for which they are in no way compensated and from which the institution derives full economic benefit. So long as the institution derives any consequential benefit the economic reality test would indicate an employment relationship rather than mere therapeutic exercise.</a:t>
            </a:r>
          </a:p>
        </p:txBody>
      </p:sp>
    </p:spTree>
    <p:extLst>
      <p:ext uri="{BB962C8B-B14F-4D97-AF65-F5344CB8AC3E}">
        <p14:creationId xmlns:p14="http://schemas.microsoft.com/office/powerpoint/2010/main" val="1408857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lstStyle/>
          <a:p>
            <a:r>
              <a:rPr lang="en-US" dirty="0" smtClean="0"/>
              <a:t>Furthermore…</a:t>
            </a:r>
            <a:endParaRPr lang="en-US" dirty="0"/>
          </a:p>
        </p:txBody>
      </p:sp>
      <p:sp>
        <p:nvSpPr>
          <p:cNvPr id="3" name="Content Placeholder 2"/>
          <p:cNvSpPr>
            <a:spLocks noGrp="1"/>
          </p:cNvSpPr>
          <p:nvPr>
            <p:ph idx="1"/>
          </p:nvPr>
        </p:nvSpPr>
        <p:spPr>
          <a:xfrm>
            <a:off x="457200" y="685800"/>
            <a:ext cx="8229600" cy="5440363"/>
          </a:xfrm>
        </p:spPr>
        <p:txBody>
          <a:bodyPr/>
          <a:lstStyle/>
          <a:p>
            <a:r>
              <a:rPr lang="en-US" sz="1400" dirty="0"/>
              <a:t>A. NOTIFICATION TO THE CLASS. That the Secretary of Labor, his officers, agents, servants, and all persons acting or claiming to act in his behalf and interest [hereinafter, the "Secretary"], undertake the following notification activities:</a:t>
            </a:r>
          </a:p>
          <a:p>
            <a:endParaRPr lang="en-US" sz="1400" dirty="0"/>
          </a:p>
          <a:p>
            <a:r>
              <a:rPr lang="en-US" sz="1400" dirty="0"/>
              <a:t>(1) Within 120 days from the date of this Order, notify the Superintendent of each non-Federal facility for the residential care of the mentally ill and/or mentally retarded, and the chief executive officer or officers of the supervising state agency for mental health and/or mental retardation, that they have the same statutory responsibility to compensate patient-workers as non-patient workers, and that defendants intend to enforce the minimum wage and overtime compensation provisions of the Fair Labor Standards Act on behalf of patient-workers.</a:t>
            </a:r>
          </a:p>
          <a:p>
            <a:endParaRPr lang="en-US" sz="1400" dirty="0"/>
          </a:p>
          <a:p>
            <a:r>
              <a:rPr lang="en-US" sz="1400" dirty="0"/>
              <a:t>(2) Within 120 days from the date of this Order, inform the Superintendent of each non-Federal facility for the residential care of the mentally ill and/or mentally retarded; and the chief executive officer or officers of the supervising state agency for mental health and/or mental retardation of their obligation to maintain records of hours worked and other conditions of employment under 29 U.S.C. § 211(c) and 29 C.F.R. Part 516 for patient-workers, *810 just as is required for non-patient employees at the same facilities.</a:t>
            </a:r>
          </a:p>
          <a:p>
            <a:endParaRPr lang="en-US" sz="1400" dirty="0"/>
          </a:p>
          <a:p>
            <a:r>
              <a:rPr lang="en-US" sz="1400" dirty="0"/>
              <a:t>(3) Within 120 days from the date of this Order, contact the Superintendent of each non-Federal facility for the residential care of the mentally ill and/or mentally retarded and request that he inform patient-workers at his facility of their rights under the Fair Labor Standards Act. Indications that proper attention has been given to informing the patient-workers of their rights will be: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dirty="0" smtClean="0"/>
              <a:t>VUMC Department of Psychiatry</a:t>
            </a:r>
          </a:p>
          <a:p>
            <a:r>
              <a:rPr lang="en-US" dirty="0" smtClean="0"/>
              <a:t>Drs. </a:t>
            </a:r>
            <a:r>
              <a:rPr lang="en-US" dirty="0" err="1" smtClean="0"/>
              <a:t>Markovitz</a:t>
            </a:r>
            <a:r>
              <a:rPr lang="en-US" dirty="0" smtClean="0"/>
              <a:t>, Kast and Ms. Williams </a:t>
            </a:r>
            <a:endParaRPr lang="en-US" dirty="0"/>
          </a:p>
        </p:txBody>
      </p:sp>
    </p:spTree>
    <p:extLst>
      <p:ext uri="{BB962C8B-B14F-4D97-AF65-F5344CB8AC3E}">
        <p14:creationId xmlns:p14="http://schemas.microsoft.com/office/powerpoint/2010/main" val="1915395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lstStyle/>
          <a:p>
            <a:r>
              <a:rPr lang="en-US" dirty="0" smtClean="0"/>
              <a:t>Furthermore…</a:t>
            </a:r>
            <a:endParaRPr lang="en-US" dirty="0"/>
          </a:p>
        </p:txBody>
      </p:sp>
      <p:sp>
        <p:nvSpPr>
          <p:cNvPr id="3" name="Content Placeholder 2"/>
          <p:cNvSpPr>
            <a:spLocks noGrp="1"/>
          </p:cNvSpPr>
          <p:nvPr>
            <p:ph idx="1"/>
          </p:nvPr>
        </p:nvSpPr>
        <p:spPr>
          <a:xfrm>
            <a:off x="457200" y="685800"/>
            <a:ext cx="8229600" cy="5440363"/>
          </a:xfrm>
        </p:spPr>
        <p:txBody>
          <a:bodyPr/>
          <a:lstStyle/>
          <a:p>
            <a:r>
              <a:rPr lang="en-US" sz="2800" dirty="0"/>
              <a:t>Statutory Minimum Wages</a:t>
            </a:r>
          </a:p>
          <a:p>
            <a:r>
              <a:rPr lang="en-US" sz="2800" dirty="0"/>
              <a:t>The minimum wage is $1.60 an hour for employment subject to the act before the 1966 amendments. The minimum wage for employment made subject to the act by the 1966 amendments (which includes work in covered hospitals and </a:t>
            </a:r>
            <a:r>
              <a:rPr lang="en-US" sz="2800" dirty="0" err="1"/>
              <a:t>institututions</a:t>
            </a:r>
            <a:r>
              <a:rPr lang="en-US" sz="2800" dirty="0"/>
              <a:t>) is now $1.15 an hour, advancing to $1.30 on February 1, 1969, and except for employment in agriculture advancing to $1.45 on February 1, 1970, and to $1.60 on February 1, 1971.</a:t>
            </a:r>
          </a:p>
        </p:txBody>
      </p:sp>
    </p:spTree>
    <p:extLst>
      <p:ext uri="{BB962C8B-B14F-4D97-AF65-F5344CB8AC3E}">
        <p14:creationId xmlns:p14="http://schemas.microsoft.com/office/powerpoint/2010/main" val="27110722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Forensic Psychopharmacology Part III</a:t>
            </a:r>
          </a:p>
        </p:txBody>
      </p:sp>
      <p:sp>
        <p:nvSpPr>
          <p:cNvPr id="3" name="Content Placeholder 2"/>
          <p:cNvSpPr>
            <a:spLocks noGrp="1"/>
          </p:cNvSpPr>
          <p:nvPr>
            <p:ph idx="1"/>
          </p:nvPr>
        </p:nvSpPr>
        <p:spPr/>
        <p:txBody>
          <a:bodyPr/>
          <a:lstStyle/>
          <a:p>
            <a:r>
              <a:rPr lang="en-US" dirty="0" smtClean="0"/>
              <a:t>With particular attention to Diagnosis and Treatment of Addiction in the Carceral System.</a:t>
            </a:r>
          </a:p>
          <a:p>
            <a:endParaRPr lang="en-US" dirty="0"/>
          </a:p>
          <a:p>
            <a:r>
              <a:rPr lang="en-US" dirty="0" smtClean="0"/>
              <a:t>Scope of the problem</a:t>
            </a:r>
          </a:p>
          <a:p>
            <a:endParaRPr lang="en-US" dirty="0"/>
          </a:p>
          <a:p>
            <a:endParaRPr lang="en-US" dirty="0"/>
          </a:p>
        </p:txBody>
      </p:sp>
    </p:spTree>
    <p:extLst>
      <p:ext uri="{BB962C8B-B14F-4D97-AF65-F5344CB8AC3E}">
        <p14:creationId xmlns:p14="http://schemas.microsoft.com/office/powerpoint/2010/main" val="2456923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066800"/>
          </a:xfrm>
        </p:spPr>
        <p:txBody>
          <a:bodyPr/>
          <a:lstStyle/>
          <a:p>
            <a:pPr algn="l"/>
            <a:r>
              <a:rPr lang="en-US" sz="2800" dirty="0"/>
              <a:t>Middle Tennessee Region</a:t>
            </a:r>
            <a:br>
              <a:rPr lang="en-US" sz="2800" dirty="0"/>
            </a:br>
            <a:r>
              <a:rPr lang="en-US" sz="2800" dirty="0"/>
              <a:t>Correctional Administrator </a:t>
            </a:r>
            <a:r>
              <a:rPr lang="en-US" sz="2800" dirty="0" smtClean="0"/>
              <a:t/>
            </a:r>
            <a:br>
              <a:rPr lang="en-US" sz="2800" dirty="0" smtClean="0"/>
            </a:br>
            <a:r>
              <a:rPr lang="en-US" sz="2800" dirty="0" smtClean="0"/>
              <a:t>Bert </a:t>
            </a:r>
            <a:r>
              <a:rPr lang="en-US" sz="2800" dirty="0"/>
              <a:t>Boyd</a:t>
            </a:r>
            <a:br>
              <a:rPr lang="en-US" sz="2800" dirty="0"/>
            </a:br>
            <a:endParaRPr lang="en-US" sz="2800" dirty="0"/>
          </a:p>
        </p:txBody>
      </p:sp>
      <p:sp>
        <p:nvSpPr>
          <p:cNvPr id="3" name="Content Placeholder 2"/>
          <p:cNvSpPr>
            <a:spLocks noGrp="1"/>
          </p:cNvSpPr>
          <p:nvPr>
            <p:ph idx="1"/>
          </p:nvPr>
        </p:nvSpPr>
        <p:spPr/>
        <p:txBody>
          <a:bodyPr/>
          <a:lstStyle/>
          <a:p>
            <a:endParaRPr lang="en-US" sz="2000" dirty="0"/>
          </a:p>
          <a:p>
            <a:r>
              <a:rPr lang="en-US" sz="2000" dirty="0"/>
              <a:t>Debra K. Johnson Rehabilitation Center </a:t>
            </a:r>
            <a:endParaRPr lang="en-US" sz="2000" dirty="0" smtClean="0"/>
          </a:p>
          <a:p>
            <a:r>
              <a:rPr lang="en-US" sz="2000" dirty="0" smtClean="0"/>
              <a:t>(</a:t>
            </a:r>
            <a:r>
              <a:rPr lang="en-US" sz="2000" dirty="0"/>
              <a:t>formerly Tennessee Prison for Women) - (Davidson County) </a:t>
            </a:r>
            <a:r>
              <a:rPr lang="en-US" sz="2000" dirty="0" smtClean="0"/>
              <a:t>Nashville 760 Inmates </a:t>
            </a:r>
            <a:endParaRPr lang="en-US" sz="2000" dirty="0"/>
          </a:p>
          <a:p>
            <a:endParaRPr lang="en-US" sz="2000" dirty="0"/>
          </a:p>
          <a:p>
            <a:r>
              <a:rPr lang="en-US" sz="2000" dirty="0"/>
              <a:t>Lois M. </a:t>
            </a:r>
            <a:r>
              <a:rPr lang="en-US" sz="2000" dirty="0" err="1"/>
              <a:t>DeBerry</a:t>
            </a:r>
            <a:r>
              <a:rPr lang="en-US" sz="2000" dirty="0"/>
              <a:t> Special Needs Facility - (Davidson County) </a:t>
            </a:r>
            <a:r>
              <a:rPr lang="en-US" sz="2000" dirty="0" smtClean="0"/>
              <a:t>Nashville  678 Inmates</a:t>
            </a:r>
            <a:endParaRPr lang="en-US" sz="2000" dirty="0"/>
          </a:p>
          <a:p>
            <a:endParaRPr lang="en-US" sz="2000" dirty="0"/>
          </a:p>
          <a:p>
            <a:r>
              <a:rPr lang="en-US" sz="2000" dirty="0" err="1"/>
              <a:t>Riverbend</a:t>
            </a:r>
            <a:r>
              <a:rPr lang="en-US" sz="2000" dirty="0"/>
              <a:t> Maximum Security Institution - (Davidson County) </a:t>
            </a:r>
            <a:r>
              <a:rPr lang="en-US" sz="2000" dirty="0" smtClean="0"/>
              <a:t>Nashville  785 Inmates</a:t>
            </a:r>
            <a:endParaRPr lang="en-US" sz="2000" dirty="0"/>
          </a:p>
          <a:p>
            <a:endParaRPr lang="en-US" sz="2000" dirty="0"/>
          </a:p>
          <a:p>
            <a:r>
              <a:rPr lang="en-US" sz="2000" dirty="0" err="1"/>
              <a:t>Turney</a:t>
            </a:r>
            <a:r>
              <a:rPr lang="en-US" sz="2000" dirty="0"/>
              <a:t> Center Industrial Complex - (Hickman County) Site 1 </a:t>
            </a:r>
            <a:endParaRPr lang="en-US" sz="2000" dirty="0" smtClean="0"/>
          </a:p>
          <a:p>
            <a:r>
              <a:rPr lang="en-US" sz="2000" dirty="0" smtClean="0"/>
              <a:t>Only  1541 Inmates </a:t>
            </a:r>
            <a:endParaRPr lang="en-US" sz="2000" dirty="0"/>
          </a:p>
        </p:txBody>
      </p:sp>
    </p:spTree>
    <p:extLst>
      <p:ext uri="{BB962C8B-B14F-4D97-AF65-F5344CB8AC3E}">
        <p14:creationId xmlns:p14="http://schemas.microsoft.com/office/powerpoint/2010/main" val="2013357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DJRC</a:t>
            </a:r>
            <a:br>
              <a:rPr lang="en-US" dirty="0" smtClean="0"/>
            </a:b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59037" y="1885042"/>
            <a:ext cx="4343776" cy="2629128"/>
          </a:xfrm>
        </p:spPr>
      </p:pic>
      <p:sp>
        <p:nvSpPr>
          <p:cNvPr id="4" name="Text Placeholder 3"/>
          <p:cNvSpPr>
            <a:spLocks noGrp="1"/>
          </p:cNvSpPr>
          <p:nvPr>
            <p:ph type="body" sz="half" idx="2"/>
          </p:nvPr>
        </p:nvSpPr>
        <p:spPr/>
        <p:txBody>
          <a:bodyPr/>
          <a:lstStyle/>
          <a:p>
            <a:r>
              <a:rPr lang="en-US" dirty="0"/>
              <a:t>Mondays And Wednesdays</a:t>
            </a:r>
          </a:p>
        </p:txBody>
      </p:sp>
    </p:spTree>
    <p:extLst>
      <p:ext uri="{BB962C8B-B14F-4D97-AF65-F5344CB8AC3E}">
        <p14:creationId xmlns:p14="http://schemas.microsoft.com/office/powerpoint/2010/main" val="1348820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DSNF</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96208" y="1618319"/>
            <a:ext cx="4069433" cy="3162574"/>
          </a:xfrm>
        </p:spPr>
      </p:pic>
      <p:sp>
        <p:nvSpPr>
          <p:cNvPr id="4" name="Text Placeholder 3"/>
          <p:cNvSpPr>
            <a:spLocks noGrp="1"/>
          </p:cNvSpPr>
          <p:nvPr>
            <p:ph type="body" sz="half" idx="2"/>
          </p:nvPr>
        </p:nvSpPr>
        <p:spPr>
          <a:xfrm>
            <a:off x="457200" y="1435101"/>
            <a:ext cx="3008313" cy="546100"/>
          </a:xfrm>
        </p:spPr>
        <p:txBody>
          <a:bodyPr/>
          <a:lstStyle/>
          <a:p>
            <a:r>
              <a:rPr lang="en-US" dirty="0" smtClean="0"/>
              <a:t>Tuesdays</a:t>
            </a:r>
            <a:endParaRPr lang="en-US" dirty="0"/>
          </a:p>
        </p:txBody>
      </p:sp>
    </p:spTree>
    <p:extLst>
      <p:ext uri="{BB962C8B-B14F-4D97-AF65-F5344CB8AC3E}">
        <p14:creationId xmlns:p14="http://schemas.microsoft.com/office/powerpoint/2010/main" val="27836069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RMSI</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5050" y="1841798"/>
            <a:ext cx="5111750" cy="2715617"/>
          </a:xfrm>
        </p:spPr>
      </p:pic>
      <p:sp>
        <p:nvSpPr>
          <p:cNvPr id="4" name="Text Placeholder 3"/>
          <p:cNvSpPr>
            <a:spLocks noGrp="1"/>
          </p:cNvSpPr>
          <p:nvPr>
            <p:ph type="body" sz="half" idx="2"/>
          </p:nvPr>
        </p:nvSpPr>
        <p:spPr>
          <a:xfrm>
            <a:off x="457200" y="1435101"/>
            <a:ext cx="3008313" cy="406698"/>
          </a:xfrm>
        </p:spPr>
        <p:txBody>
          <a:bodyPr/>
          <a:lstStyle/>
          <a:p>
            <a:r>
              <a:rPr lang="en-US" dirty="0" smtClean="0"/>
              <a:t>Thursdays</a:t>
            </a:r>
            <a:endParaRPr lang="en-US" dirty="0"/>
          </a:p>
        </p:txBody>
      </p:sp>
    </p:spTree>
    <p:extLst>
      <p:ext uri="{BB962C8B-B14F-4D97-AF65-F5344CB8AC3E}">
        <p14:creationId xmlns:p14="http://schemas.microsoft.com/office/powerpoint/2010/main" val="7216376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TCIX-M</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75050" y="1733173"/>
            <a:ext cx="5111750" cy="2932866"/>
          </a:xfrm>
        </p:spPr>
      </p:pic>
      <p:sp>
        <p:nvSpPr>
          <p:cNvPr id="4" name="Text Placeholder 3"/>
          <p:cNvSpPr>
            <a:spLocks noGrp="1"/>
          </p:cNvSpPr>
          <p:nvPr>
            <p:ph type="body" sz="half" idx="2"/>
          </p:nvPr>
        </p:nvSpPr>
        <p:spPr>
          <a:xfrm>
            <a:off x="457200" y="1435101"/>
            <a:ext cx="3008313" cy="469900"/>
          </a:xfrm>
        </p:spPr>
        <p:txBody>
          <a:bodyPr/>
          <a:lstStyle/>
          <a:p>
            <a:r>
              <a:rPr lang="en-US" dirty="0"/>
              <a:t>({1/4-5 Fridays On Site} [3-4/4-5 Fridays Remote])</a:t>
            </a:r>
          </a:p>
          <a:p>
            <a:endParaRPr lang="en-US" dirty="0"/>
          </a:p>
        </p:txBody>
      </p:sp>
    </p:spTree>
    <p:extLst>
      <p:ext uri="{BB962C8B-B14F-4D97-AF65-F5344CB8AC3E}">
        <p14:creationId xmlns:p14="http://schemas.microsoft.com/office/powerpoint/2010/main" val="1463349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dirty="0" smtClean="0"/>
              <a:t>Trends…</a:t>
            </a:r>
            <a:endParaRPr lang="en-US" dirty="0"/>
          </a:p>
        </p:txBody>
      </p:sp>
      <p:sp>
        <p:nvSpPr>
          <p:cNvPr id="3" name="Content Placeholder 2"/>
          <p:cNvSpPr>
            <a:spLocks noGrp="1"/>
          </p:cNvSpPr>
          <p:nvPr>
            <p:ph idx="1"/>
          </p:nvPr>
        </p:nvSpPr>
        <p:spPr>
          <a:xfrm>
            <a:off x="457200" y="914401"/>
            <a:ext cx="8229600" cy="4800600"/>
          </a:xfrm>
        </p:spPr>
        <p:txBody>
          <a:bodyPr/>
          <a:lstStyle/>
          <a:p>
            <a:r>
              <a:rPr lang="en-US" sz="2800" dirty="0" smtClean="0"/>
              <a:t>Inmates requesting/receiving Quetiapine, Bupropion</a:t>
            </a:r>
          </a:p>
          <a:p>
            <a:endParaRPr lang="en-US" sz="2800" dirty="0"/>
          </a:p>
          <a:p>
            <a:r>
              <a:rPr lang="en-US" sz="2800" dirty="0" smtClean="0"/>
              <a:t>Inmates who report a pre-Carceral history of physician supervised medication with psychostimulant medication</a:t>
            </a:r>
          </a:p>
          <a:p>
            <a:endParaRPr lang="en-US" sz="2800" dirty="0"/>
          </a:p>
          <a:p>
            <a:r>
              <a:rPr lang="en-US" sz="2800" dirty="0" smtClean="0"/>
              <a:t>Inmates who test positive for Buprenorphine/Opioid metabolites</a:t>
            </a:r>
          </a:p>
          <a:p>
            <a:endParaRPr lang="en-US" sz="2800" dirty="0"/>
          </a:p>
          <a:p>
            <a:r>
              <a:rPr lang="en-US" sz="2800" dirty="0" smtClean="0"/>
              <a:t>Inmates who require Detoxification and/or MAT</a:t>
            </a:r>
            <a:endParaRPr lang="en-US" sz="2800" dirty="0"/>
          </a:p>
        </p:txBody>
      </p:sp>
    </p:spTree>
    <p:extLst>
      <p:ext uri="{BB962C8B-B14F-4D97-AF65-F5344CB8AC3E}">
        <p14:creationId xmlns:p14="http://schemas.microsoft.com/office/powerpoint/2010/main" val="862844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04800" y="76201"/>
            <a:ext cx="9650408" cy="1219199"/>
          </a:xfrm>
          <a:prstGeom prst="rect">
            <a:avLst/>
          </a:prstGeom>
        </p:spPr>
      </p:pic>
      <p:sp>
        <p:nvSpPr>
          <p:cNvPr id="3" name="Title 2"/>
          <p:cNvSpPr>
            <a:spLocks noGrp="1"/>
          </p:cNvSpPr>
          <p:nvPr>
            <p:ph type="ctrTitle"/>
          </p:nvPr>
        </p:nvSpPr>
        <p:spPr>
          <a:xfrm>
            <a:off x="685800" y="762001"/>
            <a:ext cx="7772400" cy="914399"/>
          </a:xfrm>
        </p:spPr>
        <p:txBody>
          <a:bodyPr/>
          <a:lstStyle/>
          <a:p>
            <a:r>
              <a:rPr lang="en-US" dirty="0" smtClean="0"/>
              <a:t>Requesting These Meds</a:t>
            </a:r>
            <a:endParaRPr lang="en-US" dirty="0"/>
          </a:p>
        </p:txBody>
      </p:sp>
      <p:sp>
        <p:nvSpPr>
          <p:cNvPr id="4" name="Subtitle 3"/>
          <p:cNvSpPr>
            <a:spLocks noGrp="1"/>
          </p:cNvSpPr>
          <p:nvPr>
            <p:ph type="subTitle" idx="1"/>
          </p:nvPr>
        </p:nvSpPr>
        <p:spPr>
          <a:xfrm>
            <a:off x="1371600" y="1752600"/>
            <a:ext cx="6400800" cy="2133600"/>
          </a:xfrm>
        </p:spPr>
        <p:txBody>
          <a:bodyPr/>
          <a:lstStyle/>
          <a:p>
            <a:pPr algn="l"/>
            <a:r>
              <a:rPr lang="en-US" dirty="0" smtClean="0"/>
              <a:t>Alternatives:  </a:t>
            </a:r>
            <a:r>
              <a:rPr lang="en-US" dirty="0" err="1" smtClean="0"/>
              <a:t>Sinequan</a:t>
            </a:r>
            <a:r>
              <a:rPr lang="en-US" dirty="0" smtClean="0"/>
              <a:t>/Doxepin</a:t>
            </a:r>
          </a:p>
          <a:p>
            <a:pPr algn="l"/>
            <a:r>
              <a:rPr lang="en-US" dirty="0" smtClean="0"/>
              <a:t>Alternatives:  Venlafaxine </a:t>
            </a:r>
            <a:endParaRPr lang="en-US" dirty="0"/>
          </a:p>
        </p:txBody>
      </p:sp>
    </p:spTree>
    <p:extLst>
      <p:ext uri="{BB962C8B-B14F-4D97-AF65-F5344CB8AC3E}">
        <p14:creationId xmlns:p14="http://schemas.microsoft.com/office/powerpoint/2010/main" val="34244055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0"/>
            <a:ext cx="7772400" cy="685800"/>
          </a:xfrm>
        </p:spPr>
        <p:txBody>
          <a:bodyPr/>
          <a:lstStyle/>
          <a:p>
            <a:r>
              <a:rPr lang="en-US" dirty="0" smtClean="0"/>
              <a:t>Receiving These Meds</a:t>
            </a:r>
            <a:endParaRPr lang="en-US" dirty="0"/>
          </a:p>
        </p:txBody>
      </p:sp>
      <p:sp>
        <p:nvSpPr>
          <p:cNvPr id="3" name="Subtitle 2"/>
          <p:cNvSpPr>
            <a:spLocks noGrp="1"/>
          </p:cNvSpPr>
          <p:nvPr>
            <p:ph type="subTitle" idx="1"/>
          </p:nvPr>
        </p:nvSpPr>
        <p:spPr>
          <a:xfrm>
            <a:off x="1371600" y="2057400"/>
            <a:ext cx="6400800" cy="1905000"/>
          </a:xfrm>
        </p:spPr>
        <p:txBody>
          <a:bodyPr/>
          <a:lstStyle/>
          <a:p>
            <a:pPr algn="l"/>
            <a:r>
              <a:rPr lang="en-US" dirty="0" smtClean="0"/>
              <a:t>Informed Consent and the advisement…</a:t>
            </a:r>
            <a:endParaRPr lang="en-US" dirty="0"/>
          </a:p>
        </p:txBody>
      </p:sp>
      <p:pic>
        <p:nvPicPr>
          <p:cNvPr id="4" name="Picture 3"/>
          <p:cNvPicPr>
            <a:picLocks noChangeAspect="1"/>
          </p:cNvPicPr>
          <p:nvPr/>
        </p:nvPicPr>
        <p:blipFill>
          <a:blip r:embed="rId2"/>
          <a:stretch>
            <a:fillRect/>
          </a:stretch>
        </p:blipFill>
        <p:spPr>
          <a:xfrm>
            <a:off x="-304800" y="0"/>
            <a:ext cx="9650408" cy="1295400"/>
          </a:xfrm>
          <a:prstGeom prst="rect">
            <a:avLst/>
          </a:prstGeom>
        </p:spPr>
      </p:pic>
    </p:spTree>
    <p:extLst>
      <p:ext uri="{BB962C8B-B14F-4D97-AF65-F5344CB8AC3E}">
        <p14:creationId xmlns:p14="http://schemas.microsoft.com/office/powerpoint/2010/main" val="2274405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3008313" cy="1066800"/>
          </a:xfrm>
        </p:spPr>
        <p:txBody>
          <a:bodyPr/>
          <a:lstStyle/>
          <a:p>
            <a:r>
              <a:rPr lang="en-US" dirty="0" smtClean="0"/>
              <a:t>Now I don’t want to take you for a ride but…</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57600" y="0"/>
            <a:ext cx="4191000" cy="6126163"/>
          </a:xfrm>
        </p:spPr>
      </p:pic>
      <p:sp>
        <p:nvSpPr>
          <p:cNvPr id="4" name="Text Placeholder 3"/>
          <p:cNvSpPr>
            <a:spLocks noGrp="1"/>
          </p:cNvSpPr>
          <p:nvPr>
            <p:ph type="body" sz="half" idx="2"/>
          </p:nvPr>
        </p:nvSpPr>
        <p:spPr>
          <a:xfrm>
            <a:off x="457200" y="2362200"/>
            <a:ext cx="3008313" cy="3763963"/>
          </a:xfrm>
        </p:spPr>
        <p:txBody>
          <a:bodyPr/>
          <a:lstStyle/>
          <a:p>
            <a:r>
              <a:rPr lang="en-US" sz="2000" dirty="0" smtClean="0"/>
              <a:t>Please silence your cell phones and/or pagers…</a:t>
            </a:r>
          </a:p>
          <a:p>
            <a:endParaRPr lang="en-US" sz="2000" dirty="0"/>
          </a:p>
          <a:p>
            <a:r>
              <a:rPr lang="en-US" sz="2000" dirty="0" smtClean="0"/>
              <a:t>Please execute any hard copy or online CME feedback forms…</a:t>
            </a:r>
            <a:endParaRPr lang="en-US" sz="2000" dirty="0"/>
          </a:p>
        </p:txBody>
      </p:sp>
    </p:spTree>
    <p:extLst>
      <p:ext uri="{BB962C8B-B14F-4D97-AF65-F5344CB8AC3E}">
        <p14:creationId xmlns:p14="http://schemas.microsoft.com/office/powerpoint/2010/main" val="25494319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7562"/>
          </a:xfrm>
        </p:spPr>
        <p:txBody>
          <a:bodyPr/>
          <a:lstStyle/>
          <a:p>
            <a:r>
              <a:rPr lang="en-US" dirty="0"/>
              <a:t>Inmates who test positive for </a:t>
            </a:r>
            <a:r>
              <a:rPr lang="en-US" dirty="0" smtClean="0"/>
              <a:t>Buprenorphine/Opioid </a:t>
            </a:r>
            <a:r>
              <a:rPr lang="en-US" dirty="0"/>
              <a:t>metabolites</a:t>
            </a:r>
            <a:br>
              <a:rPr lang="en-US" dirty="0"/>
            </a:br>
            <a:endParaRPr lang="en-US" dirty="0"/>
          </a:p>
        </p:txBody>
      </p:sp>
      <p:sp>
        <p:nvSpPr>
          <p:cNvPr id="3" name="Content Placeholder 2"/>
          <p:cNvSpPr>
            <a:spLocks noGrp="1"/>
          </p:cNvSpPr>
          <p:nvPr>
            <p:ph idx="1"/>
          </p:nvPr>
        </p:nvSpPr>
        <p:spPr>
          <a:xfrm>
            <a:off x="457200" y="2362200"/>
            <a:ext cx="8229600" cy="3763963"/>
          </a:xfrm>
        </p:spPr>
        <p:txBody>
          <a:bodyPr/>
          <a:lstStyle/>
          <a:p>
            <a:pPr marL="0" indent="0">
              <a:buNone/>
            </a:pPr>
            <a:r>
              <a:rPr lang="en-US" dirty="0" smtClean="0"/>
              <a:t>If they survive…</a:t>
            </a:r>
          </a:p>
          <a:p>
            <a:pPr marL="0" indent="0">
              <a:buNone/>
            </a:pPr>
            <a:endParaRPr lang="en-US" dirty="0"/>
          </a:p>
          <a:p>
            <a:pPr marL="0" indent="0">
              <a:buNone/>
            </a:pPr>
            <a:r>
              <a:rPr lang="en-US" dirty="0" smtClean="0"/>
              <a:t>Withdrawal Management Unit</a:t>
            </a:r>
          </a:p>
          <a:p>
            <a:pPr marL="0" indent="0">
              <a:buNone/>
            </a:pPr>
            <a:endParaRPr lang="en-US" dirty="0"/>
          </a:p>
          <a:p>
            <a:pPr marL="0" indent="0">
              <a:buNone/>
            </a:pPr>
            <a:r>
              <a:rPr lang="en-US" dirty="0" smtClean="0"/>
              <a:t>DSNF Special Cases…</a:t>
            </a:r>
            <a:endParaRPr lang="en-US" dirty="0"/>
          </a:p>
        </p:txBody>
      </p:sp>
    </p:spTree>
    <p:extLst>
      <p:ext uri="{BB962C8B-B14F-4D97-AF65-F5344CB8AC3E}">
        <p14:creationId xmlns:p14="http://schemas.microsoft.com/office/powerpoint/2010/main" val="5330132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20762"/>
          </a:xfrm>
        </p:spPr>
        <p:txBody>
          <a:bodyPr/>
          <a:lstStyle/>
          <a:p>
            <a:r>
              <a:rPr lang="en-US" dirty="0" smtClean="0"/>
              <a:t>So I’d Like To Close The Book…</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43200" y="1600200"/>
            <a:ext cx="3657600" cy="4876800"/>
          </a:xfrm>
        </p:spPr>
      </p:pic>
    </p:spTree>
    <p:extLst>
      <p:ext uri="{BB962C8B-B14F-4D97-AF65-F5344CB8AC3E}">
        <p14:creationId xmlns:p14="http://schemas.microsoft.com/office/powerpoint/2010/main" val="32224762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smtClean="0"/>
              <a:t>What is Forensic Psychopharmacology?</a:t>
            </a:r>
            <a:endParaRPr lang="en-US" dirty="0"/>
          </a:p>
        </p:txBody>
      </p:sp>
      <p:sp>
        <p:nvSpPr>
          <p:cNvPr id="3" name="Content Placeholder 2"/>
          <p:cNvSpPr>
            <a:spLocks noGrp="1"/>
          </p:cNvSpPr>
          <p:nvPr>
            <p:ph idx="1"/>
          </p:nvPr>
        </p:nvSpPr>
        <p:spPr/>
        <p:txBody>
          <a:bodyPr/>
          <a:lstStyle/>
          <a:p>
            <a:pPr marL="274320" indent="-274320" eaLnBrk="1" fontAlgn="auto" hangingPunct="1">
              <a:spcAft>
                <a:spcPts val="0"/>
              </a:spcAft>
              <a:buFont typeface="Wingdings 2"/>
              <a:buNone/>
              <a:defRPr/>
            </a:pPr>
            <a:r>
              <a:rPr lang="en-US" b="1" dirty="0" smtClean="0"/>
              <a:t>Forensic </a:t>
            </a:r>
            <a:r>
              <a:rPr lang="en-US" b="1" dirty="0"/>
              <a:t>Psychiatry:</a:t>
            </a:r>
          </a:p>
          <a:p>
            <a:pPr marL="274320" indent="-274320" eaLnBrk="1" fontAlgn="auto" hangingPunct="1">
              <a:spcAft>
                <a:spcPts val="0"/>
              </a:spcAft>
              <a:buFont typeface="Wingdings 2"/>
              <a:buNone/>
              <a:defRPr/>
            </a:pPr>
            <a:r>
              <a:rPr lang="en-US" i="1" dirty="0"/>
              <a:t>	A subspecialty of psychiatry in which scientific and clinical expertise is applied to legal issues in legal contexts embracing civil, criminal, correctional or legislative matters</a:t>
            </a:r>
            <a:endParaRPr lang="en-US" dirty="0"/>
          </a:p>
          <a:p>
            <a:pPr marL="274320" indent="-274320" algn="ctr" eaLnBrk="1" fontAlgn="auto" hangingPunct="1">
              <a:spcBef>
                <a:spcPts val="300"/>
              </a:spcBef>
              <a:spcAft>
                <a:spcPts val="0"/>
              </a:spcAft>
              <a:buFont typeface="Wingdings 2"/>
              <a:buNone/>
              <a:defRPr/>
            </a:pPr>
            <a:endParaRPr lang="en-US" sz="1200" dirty="0"/>
          </a:p>
          <a:p>
            <a:pPr marL="274320" indent="-274320" algn="ctr" eaLnBrk="1" fontAlgn="auto" hangingPunct="1">
              <a:spcBef>
                <a:spcPts val="300"/>
              </a:spcBef>
              <a:spcAft>
                <a:spcPts val="0"/>
              </a:spcAft>
              <a:buFont typeface="Wingdings 2"/>
              <a:buNone/>
              <a:defRPr/>
            </a:pPr>
            <a:endParaRPr lang="en-US" sz="1200" dirty="0"/>
          </a:p>
          <a:p>
            <a:pPr marL="274320" indent="-274320" eaLnBrk="1" fontAlgn="auto" hangingPunct="1">
              <a:spcBef>
                <a:spcPts val="300"/>
              </a:spcBef>
              <a:spcAft>
                <a:spcPts val="0"/>
              </a:spcAft>
              <a:buFont typeface="Wingdings 2"/>
              <a:buNone/>
              <a:defRPr/>
            </a:pPr>
            <a:r>
              <a:rPr lang="en-US" sz="1200" dirty="0"/>
              <a:t>Bailey, RK and </a:t>
            </a:r>
            <a:r>
              <a:rPr lang="en-US" sz="1200" dirty="0" err="1"/>
              <a:t>Scarano</a:t>
            </a:r>
            <a:r>
              <a:rPr lang="en-US" sz="1200" dirty="0"/>
              <a:t>, VR. </a:t>
            </a:r>
            <a:r>
              <a:rPr lang="en-US" sz="1100" dirty="0"/>
              <a:t>The Practice of Forensic Psychiatry: Is it the Practice of Medicine? American Journal of Forensic Psychiatry, Volume 26, Issue 1, 2004.</a:t>
            </a:r>
            <a:endParaRPr lang="en-US" sz="1200" dirty="0"/>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dirty="0" smtClean="0"/>
              <a:t>Forensic Psycho-Pharmacology</a:t>
            </a:r>
            <a:endParaRPr lang="en-US" dirty="0"/>
          </a:p>
        </p:txBody>
      </p:sp>
      <p:sp>
        <p:nvSpPr>
          <p:cNvPr id="3" name="Content Placeholder 2"/>
          <p:cNvSpPr>
            <a:spLocks noGrp="1"/>
          </p:cNvSpPr>
          <p:nvPr>
            <p:ph idx="1"/>
          </p:nvPr>
        </p:nvSpPr>
        <p:spPr/>
        <p:txBody>
          <a:bodyPr/>
          <a:lstStyle/>
          <a:p>
            <a:r>
              <a:rPr lang="en-US" dirty="0" smtClean="0"/>
              <a:t>The application of psychiatric principals and medication techniques to court mandated scenarios</a:t>
            </a:r>
          </a:p>
          <a:p>
            <a:r>
              <a:rPr lang="en-US" dirty="0" smtClean="0"/>
              <a:t>Pre-Trial Defendants</a:t>
            </a:r>
          </a:p>
          <a:p>
            <a:r>
              <a:rPr lang="en-US" dirty="0" smtClean="0"/>
              <a:t>Post-Trial Inmates</a:t>
            </a:r>
          </a:p>
          <a:p>
            <a:r>
              <a:rPr lang="en-US" dirty="0" smtClean="0"/>
              <a:t>Civil Commitment Detainees</a:t>
            </a:r>
          </a:p>
          <a:p>
            <a:endParaRPr lang="en-US" dirty="0"/>
          </a:p>
          <a:p>
            <a:r>
              <a:rPr lang="en-US" dirty="0" smtClean="0"/>
              <a:t>Other Applications</a:t>
            </a:r>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dirty="0" smtClean="0"/>
              <a:t>Pre-Trial Defendants</a:t>
            </a:r>
            <a:endParaRPr lang="en-US" dirty="0"/>
          </a:p>
        </p:txBody>
      </p:sp>
      <p:sp>
        <p:nvSpPr>
          <p:cNvPr id="3" name="Content Placeholder 2"/>
          <p:cNvSpPr>
            <a:spLocks noGrp="1"/>
          </p:cNvSpPr>
          <p:nvPr>
            <p:ph idx="1"/>
          </p:nvPr>
        </p:nvSpPr>
        <p:spPr/>
        <p:txBody>
          <a:bodyPr/>
          <a:lstStyle/>
          <a:p>
            <a:r>
              <a:rPr lang="en-US" dirty="0" smtClean="0"/>
              <a:t>Competency to Stand Trial</a:t>
            </a:r>
          </a:p>
          <a:p>
            <a:endParaRPr lang="en-US" dirty="0"/>
          </a:p>
          <a:p>
            <a:r>
              <a:rPr lang="en-US" dirty="0" smtClean="0"/>
              <a:t>Milton Dusky</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2438400"/>
          </a:xfrm>
        </p:spPr>
        <p:txBody>
          <a:bodyPr/>
          <a:lstStyle/>
          <a:p>
            <a:r>
              <a:rPr lang="en-US" dirty="0" smtClean="0"/>
              <a:t>The Patient-Doctor Relationship </a:t>
            </a:r>
            <a:br>
              <a:rPr lang="en-US" dirty="0" smtClean="0"/>
            </a:br>
            <a:r>
              <a:rPr lang="en-US" dirty="0" smtClean="0"/>
              <a:t>vis-à-vis</a:t>
            </a:r>
            <a:br>
              <a:rPr lang="en-US" dirty="0" smtClean="0"/>
            </a:br>
            <a:r>
              <a:rPr lang="en-US" dirty="0" smtClean="0"/>
              <a:t>Forensic Psycho-Pharmacology</a:t>
            </a:r>
            <a:br>
              <a:rPr lang="en-US" dirty="0" smtClean="0"/>
            </a:br>
            <a:endParaRPr lang="en-US" dirty="0"/>
          </a:p>
        </p:txBody>
      </p:sp>
      <p:sp>
        <p:nvSpPr>
          <p:cNvPr id="3" name="Content Placeholder 2"/>
          <p:cNvSpPr>
            <a:spLocks noGrp="1"/>
          </p:cNvSpPr>
          <p:nvPr>
            <p:ph idx="1"/>
          </p:nvPr>
        </p:nvSpPr>
        <p:spPr>
          <a:xfrm>
            <a:off x="457200" y="3886200"/>
            <a:ext cx="8229600" cy="2239963"/>
          </a:xfrm>
        </p:spPr>
        <p:txBody>
          <a:bodyPr/>
          <a:lstStyle/>
          <a:p>
            <a:r>
              <a:rPr lang="en-US" dirty="0" smtClean="0"/>
              <a:t>Who is your client/patient?</a:t>
            </a:r>
          </a:p>
          <a:p>
            <a:endParaRPr lang="en-US" dirty="0" smtClean="0"/>
          </a:p>
          <a:p>
            <a:endParaRPr lang="en-US"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Dopamine Pathways"/>
          <p:cNvPicPr>
            <a:picLocks noGrp="1" noChangeAspect="1" noChangeArrowheads="1"/>
          </p:cNvPicPr>
          <p:nvPr>
            <p:ph type="body" idx="1"/>
          </p:nvPr>
        </p:nvPicPr>
        <p:blipFill>
          <a:blip r:embed="rId3" cstate="print"/>
          <a:srcRect/>
          <a:stretch>
            <a:fillRect/>
          </a:stretch>
        </p:blipFill>
        <p:spPr>
          <a:xfrm>
            <a:off x="0" y="0"/>
            <a:ext cx="9144000" cy="6858000"/>
          </a:xfrm>
          <a:noFill/>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133600" y="228600"/>
            <a:ext cx="5334000" cy="762000"/>
          </a:xfrm>
        </p:spPr>
        <p:txBody>
          <a:bodyPr/>
          <a:lstStyle/>
          <a:p>
            <a:r>
              <a:rPr lang="en-US" sz="1800">
                <a:solidFill>
                  <a:schemeClr val="tx1"/>
                </a:solidFill>
              </a:rPr>
              <a:t>Relevant Dopamine Tracts</a:t>
            </a:r>
          </a:p>
        </p:txBody>
      </p:sp>
      <p:sp>
        <p:nvSpPr>
          <p:cNvPr id="10243" name="Rectangle 3"/>
          <p:cNvSpPr>
            <a:spLocks noGrp="1" noChangeArrowheads="1"/>
          </p:cNvSpPr>
          <p:nvPr>
            <p:ph type="body" idx="1"/>
          </p:nvPr>
        </p:nvSpPr>
        <p:spPr>
          <a:xfrm>
            <a:off x="457200" y="838200"/>
            <a:ext cx="8229600" cy="5791200"/>
          </a:xfrm>
        </p:spPr>
        <p:txBody>
          <a:bodyPr/>
          <a:lstStyle/>
          <a:p>
            <a:pPr>
              <a:lnSpc>
                <a:spcPct val="90000"/>
              </a:lnSpc>
            </a:pPr>
            <a:r>
              <a:rPr lang="en-US" sz="1600"/>
              <a:t>Dopamine is the neurotransmitter used by the reward pathway (also called the mesolimbic pathway, which is closely associated with the mesocortical pathway). But there are two other important pathways in the brain that utilize dopamine: the nigrostriatal pathway and the tuberoinfundibular pathway. Generally, drugs that affect dopamine levels in the brain affect all three of these dopamine pathways. </a:t>
            </a:r>
            <a:br>
              <a:rPr lang="en-US" sz="1600"/>
            </a:br>
            <a:r>
              <a:rPr lang="en-US" sz="1600"/>
              <a:t>  </a:t>
            </a:r>
            <a:br>
              <a:rPr lang="en-US" sz="1600"/>
            </a:br>
            <a:endParaRPr lang="en-US" sz="1600"/>
          </a:p>
          <a:p>
            <a:pPr>
              <a:lnSpc>
                <a:spcPct val="90000"/>
              </a:lnSpc>
            </a:pPr>
            <a:r>
              <a:rPr lang="en-US" sz="1600" b="1"/>
              <a:t>(Top Left)  Nigrostriatal pathway</a:t>
            </a:r>
            <a:r>
              <a:rPr lang="en-US" sz="1600"/>
              <a:t> (from) Substantia Nigra to (Corpus) Striatum </a:t>
            </a:r>
            <a:br>
              <a:rPr lang="en-US" sz="1600"/>
            </a:br>
            <a:r>
              <a:rPr lang="en-US" sz="1600"/>
              <a:t>. Motor control </a:t>
            </a:r>
            <a:br>
              <a:rPr lang="en-US" sz="1600"/>
            </a:br>
            <a:r>
              <a:rPr lang="en-US" sz="1600"/>
              <a:t>. Death of neurons in  this pathway can result in Parkinson's Disease</a:t>
            </a:r>
            <a:br>
              <a:rPr lang="en-US" sz="1600"/>
            </a:br>
            <a:endParaRPr lang="en-US" sz="1600"/>
          </a:p>
          <a:p>
            <a:pPr>
              <a:lnSpc>
                <a:spcPct val="90000"/>
              </a:lnSpc>
            </a:pPr>
            <a:r>
              <a:rPr lang="en-US" sz="1600" b="1"/>
              <a:t>(Middle)  Mesolimbic and Mesocortical pathways</a:t>
            </a:r>
            <a:r>
              <a:rPr lang="en-US" sz="1600"/>
              <a:t> (from) Ventral Tegmental Area to Nucleus </a:t>
            </a:r>
            <a:br>
              <a:rPr lang="en-US" sz="1600"/>
            </a:br>
            <a:r>
              <a:rPr lang="en-US" sz="1600"/>
              <a:t>Accumbens, Amygdala &amp; Hippocampus, and Prefrontal Cortex </a:t>
            </a:r>
            <a:br>
              <a:rPr lang="en-US" sz="1600"/>
            </a:br>
            <a:r>
              <a:rPr lang="en-US" sz="1600"/>
              <a:t>. Memory </a:t>
            </a:r>
            <a:br>
              <a:rPr lang="en-US" sz="1600"/>
            </a:br>
            <a:r>
              <a:rPr lang="en-US" sz="1600"/>
              <a:t>. Motivation and emotional response </a:t>
            </a:r>
            <a:br>
              <a:rPr lang="en-US" sz="1600"/>
            </a:br>
            <a:r>
              <a:rPr lang="en-US" sz="1600"/>
              <a:t>. Reward and desire </a:t>
            </a:r>
            <a:br>
              <a:rPr lang="en-US" sz="1600"/>
            </a:br>
            <a:r>
              <a:rPr lang="en-US" sz="1600"/>
              <a:t>. Addiction </a:t>
            </a:r>
            <a:br>
              <a:rPr lang="en-US" sz="1600"/>
            </a:br>
            <a:r>
              <a:rPr lang="en-US" sz="1600"/>
              <a:t>. Can cause hallucinations and schizophrenia if not functioning properly </a:t>
            </a:r>
          </a:p>
          <a:p>
            <a:pPr>
              <a:lnSpc>
                <a:spcPct val="90000"/>
              </a:lnSpc>
            </a:pPr>
            <a:r>
              <a:rPr lang="en-US" sz="1600" b="1"/>
              <a:t>(Upper Right)  Tuberoinfundibular pathway</a:t>
            </a:r>
            <a:r>
              <a:rPr lang="en-US" sz="1600"/>
              <a:t> (from) Hypothalamus to Pituitary gland </a:t>
            </a:r>
            <a:br>
              <a:rPr lang="en-US" sz="1600"/>
            </a:br>
            <a:r>
              <a:rPr lang="en-US" sz="1600"/>
              <a:t>. Hormonal regulation, (Lactation) </a:t>
            </a:r>
            <a:br>
              <a:rPr lang="en-US" sz="1600"/>
            </a:br>
            <a:r>
              <a:rPr lang="en-US" sz="1600"/>
              <a:t>. Maternal behavior (nurturing) </a:t>
            </a:r>
            <a:br>
              <a:rPr lang="en-US" sz="1600"/>
            </a:br>
            <a:r>
              <a:rPr lang="en-US" sz="1600"/>
              <a:t>. Pregnancy </a:t>
            </a:r>
            <a:br>
              <a:rPr lang="en-US" sz="1600"/>
            </a:br>
            <a:r>
              <a:rPr lang="en-US" sz="1600"/>
              <a:t>. Sensory processes</a:t>
            </a:r>
            <a:r>
              <a:rPr lang="en-US" sz="1000"/>
              <a:t/>
            </a:r>
            <a:br>
              <a:rPr lang="en-US" sz="1000"/>
            </a:br>
            <a:endParaRPr lang="en-US" sz="10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4" descr="serotonin-pathway"/>
          <p:cNvPicPr>
            <a:picLocks noChangeAspect="1" noChangeArrowheads="1"/>
          </p:cNvPicPr>
          <p:nvPr/>
        </p:nvPicPr>
        <p:blipFill>
          <a:blip r:embed="rId3" cstate="print"/>
          <a:srcRect/>
          <a:stretch>
            <a:fillRect/>
          </a:stretch>
        </p:blipFill>
        <p:spPr bwMode="auto">
          <a:xfrm>
            <a:off x="304800" y="3276600"/>
            <a:ext cx="4343400" cy="3276600"/>
          </a:xfrm>
          <a:prstGeom prst="rect">
            <a:avLst/>
          </a:prstGeom>
          <a:noFill/>
        </p:spPr>
      </p:pic>
      <p:sp>
        <p:nvSpPr>
          <p:cNvPr id="13317" name="Rectangle 5"/>
          <p:cNvSpPr>
            <a:spLocks noGrp="1" noChangeArrowheads="1"/>
          </p:cNvSpPr>
          <p:nvPr>
            <p:ph type="title"/>
          </p:nvPr>
        </p:nvSpPr>
        <p:spPr>
          <a:xfrm>
            <a:off x="457200" y="274638"/>
            <a:ext cx="8229600" cy="334962"/>
          </a:xfrm>
        </p:spPr>
        <p:txBody>
          <a:bodyPr/>
          <a:lstStyle/>
          <a:p>
            <a:r>
              <a:rPr lang="en-US" sz="4000"/>
              <a:t>Raphe Nuclei and Projections</a:t>
            </a:r>
          </a:p>
        </p:txBody>
      </p:sp>
      <p:sp>
        <p:nvSpPr>
          <p:cNvPr id="13318" name="Rectangle 6"/>
          <p:cNvSpPr>
            <a:spLocks noGrp="1" noChangeArrowheads="1"/>
          </p:cNvSpPr>
          <p:nvPr>
            <p:ph type="body" sz="half" idx="1"/>
          </p:nvPr>
        </p:nvSpPr>
        <p:spPr>
          <a:xfrm flipH="1" flipV="1">
            <a:off x="-76200" y="6858000"/>
            <a:ext cx="76200" cy="122238"/>
          </a:xfrm>
        </p:spPr>
        <p:txBody>
          <a:bodyPr/>
          <a:lstStyle/>
          <a:p>
            <a:pPr lvl="1">
              <a:lnSpc>
                <a:spcPct val="80000"/>
              </a:lnSpc>
            </a:pPr>
            <a:endParaRPr lang="en-US" sz="1000"/>
          </a:p>
        </p:txBody>
      </p:sp>
      <p:sp>
        <p:nvSpPr>
          <p:cNvPr id="13319" name="Rectangle 7"/>
          <p:cNvSpPr>
            <a:spLocks noGrp="1" noChangeArrowheads="1"/>
          </p:cNvSpPr>
          <p:nvPr>
            <p:ph type="body" sz="half" idx="2"/>
          </p:nvPr>
        </p:nvSpPr>
        <p:spPr>
          <a:xfrm>
            <a:off x="4572000" y="762000"/>
            <a:ext cx="4343400" cy="5791200"/>
          </a:xfrm>
        </p:spPr>
        <p:txBody>
          <a:bodyPr/>
          <a:lstStyle/>
          <a:p>
            <a:pPr>
              <a:lnSpc>
                <a:spcPct val="80000"/>
              </a:lnSpc>
            </a:pPr>
            <a:r>
              <a:rPr lang="en-US" sz="1200"/>
              <a:t>The raphe nuclei are traditionally considered to be the medial portion of the </a:t>
            </a:r>
            <a:r>
              <a:rPr lang="en-US" sz="1200">
                <a:hlinkClick r:id="rId4" tooltip="Reticular formation"/>
              </a:rPr>
              <a:t>reticular formation</a:t>
            </a:r>
            <a:r>
              <a:rPr lang="en-US" sz="1200"/>
              <a:t>, and they appear as a ridge of cells in the center and most medial portion of the </a:t>
            </a:r>
            <a:r>
              <a:rPr lang="en-US" sz="1200">
                <a:hlinkClick r:id="rId5" tooltip="Brain stem"/>
              </a:rPr>
              <a:t>brain stem</a:t>
            </a:r>
            <a:r>
              <a:rPr lang="en-US" sz="1200"/>
              <a:t>.</a:t>
            </a:r>
          </a:p>
          <a:p>
            <a:pPr>
              <a:lnSpc>
                <a:spcPct val="80000"/>
              </a:lnSpc>
            </a:pPr>
            <a:endParaRPr lang="en-US" sz="1200"/>
          </a:p>
          <a:p>
            <a:pPr>
              <a:lnSpc>
                <a:spcPct val="80000"/>
              </a:lnSpc>
            </a:pPr>
            <a:r>
              <a:rPr lang="en-US" sz="1200"/>
              <a:t>All of these nuclei have fascinating interactions with almost every pertinent portion of the brain, but only a few of them have specifically independent interaction worth exploring in their own right. </a:t>
            </a:r>
          </a:p>
          <a:p>
            <a:pPr>
              <a:lnSpc>
                <a:spcPct val="80000"/>
              </a:lnSpc>
            </a:pPr>
            <a:endParaRPr lang="en-US" sz="1200"/>
          </a:p>
          <a:p>
            <a:pPr>
              <a:lnSpc>
                <a:spcPct val="80000"/>
              </a:lnSpc>
            </a:pPr>
            <a:r>
              <a:rPr lang="en-US" sz="1200"/>
              <a:t>The 8 raphe nuclei receive afferent connections from some of the most fascinating spots in the brain, only to project back to them and alter their processes.</a:t>
            </a:r>
          </a:p>
          <a:p>
            <a:pPr>
              <a:lnSpc>
                <a:spcPct val="80000"/>
              </a:lnSpc>
            </a:pPr>
            <a:endParaRPr lang="en-US" sz="1200"/>
          </a:p>
          <a:p>
            <a:pPr>
              <a:lnSpc>
                <a:spcPct val="80000"/>
              </a:lnSpc>
            </a:pPr>
            <a:r>
              <a:rPr lang="en-US" sz="1200"/>
              <a:t>The raphe nuclei have a vast impact upon the central nervous system. The raphe nuclei can be of particular interest to neurologists and psychologists since many of the neurons in the nuclei (but not the majority) are serotonergic, i.e., contain </a:t>
            </a:r>
            <a:r>
              <a:rPr lang="en-US" sz="1200">
                <a:hlinkClick r:id="rId6" tooltip="Serotonin"/>
              </a:rPr>
              <a:t>serotonin</a:t>
            </a:r>
            <a:r>
              <a:rPr lang="en-US" sz="1200"/>
              <a:t> - a type of </a:t>
            </a:r>
            <a:r>
              <a:rPr lang="en-US" sz="1200">
                <a:hlinkClick r:id="rId7" tooltip="Monoamine"/>
              </a:rPr>
              <a:t>monoamine</a:t>
            </a:r>
            <a:r>
              <a:rPr lang="en-US" sz="1200"/>
              <a:t> neurotransmitter. Serotonin, also called </a:t>
            </a:r>
            <a:r>
              <a:rPr lang="en-US" sz="1200">
                <a:hlinkClick r:id="rId8" tooltip="5-HT"/>
              </a:rPr>
              <a:t>5-HT</a:t>
            </a:r>
            <a:r>
              <a:rPr lang="en-US" sz="1200"/>
              <a:t>, seems to be the culprit in many of our modern psycho-pharmaceutical problems, such as anorexia, depression, and sleep disorders. It is not the sole culprit in the aforementioned disorders, but it is the area that the pharmacologists know how to affect in the best manner. It is important to note that pharmacology traditionally affects global serotonin levels, while the actions of the raphe nuclei are dependent on the complex interplay between nuclei.</a:t>
            </a:r>
          </a:p>
          <a:p>
            <a:pPr>
              <a:lnSpc>
                <a:spcPct val="80000"/>
              </a:lnSpc>
            </a:pPr>
            <a:r>
              <a:rPr lang="en-US" sz="1200"/>
              <a:t>Projections from the raphe nuclei also terminate in the dorsal horn of spinal gray matter where they regulate the release of enkephalins, which inhibit pain sensation.</a:t>
            </a:r>
          </a:p>
        </p:txBody>
      </p:sp>
      <p:sp>
        <p:nvSpPr>
          <p:cNvPr id="13320" name="Rectangle 8"/>
          <p:cNvSpPr>
            <a:spLocks noChangeArrowheads="1"/>
          </p:cNvSpPr>
          <p:nvPr/>
        </p:nvSpPr>
        <p:spPr bwMode="auto">
          <a:xfrm>
            <a:off x="5410200" y="1981200"/>
            <a:ext cx="184150" cy="366713"/>
          </a:xfrm>
          <a:prstGeom prst="rect">
            <a:avLst/>
          </a:prstGeom>
          <a:noFill/>
          <a:ln w="9525">
            <a:noFill/>
            <a:miter lim="800000"/>
            <a:headEnd/>
            <a:tailEnd/>
          </a:ln>
          <a:effectLst/>
        </p:spPr>
        <p:txBody>
          <a:bodyPr wrap="none" anchor="ctr">
            <a:spAutoFit/>
          </a:bodyPr>
          <a:lstStyle/>
          <a:p>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0" y="274638"/>
            <a:ext cx="8229600" cy="411162"/>
          </a:xfrm>
        </p:spPr>
        <p:txBody>
          <a:bodyPr/>
          <a:lstStyle/>
          <a:p>
            <a:r>
              <a:rPr lang="en-US" sz="1600"/>
              <a:t>Relevant Serotonin Pathways</a:t>
            </a:r>
          </a:p>
        </p:txBody>
      </p:sp>
      <p:sp>
        <p:nvSpPr>
          <p:cNvPr id="12291" name="Rectangle 3"/>
          <p:cNvSpPr>
            <a:spLocks noGrp="1" noChangeArrowheads="1"/>
          </p:cNvSpPr>
          <p:nvPr>
            <p:ph type="body" idx="4294967295"/>
          </p:nvPr>
        </p:nvSpPr>
        <p:spPr>
          <a:xfrm>
            <a:off x="0" y="1066800"/>
            <a:ext cx="9144000" cy="5334000"/>
          </a:xfrm>
        </p:spPr>
        <p:txBody>
          <a:bodyPr/>
          <a:lstStyle/>
          <a:p>
            <a:pPr>
              <a:lnSpc>
                <a:spcPct val="80000"/>
              </a:lnSpc>
              <a:buFontTx/>
              <a:buNone/>
            </a:pPr>
            <a:r>
              <a:rPr lang="en-US" sz="2800"/>
              <a:t>  </a:t>
            </a:r>
          </a:p>
          <a:p>
            <a:pPr>
              <a:lnSpc>
                <a:spcPct val="80000"/>
              </a:lnSpc>
            </a:pPr>
            <a:r>
              <a:rPr lang="en-US" sz="2800"/>
              <a:t>Serotonin is another neurotransmitter that is affected by many of the drugs of abuse, including cocaine, amphetamines, LSD, and alcohol. Serotonin is produced by neurons in the Raphe nuclei. As previously discussed, the Raphe nuclei neurons extend processes to and dump serotonin onto almost the entire brain, as well as the spinal cord. Serotonin plays a role in many brain processes, including regulation of body temperature, sleep, mood, appetite and pain. Problems with the serotonin pathway can cause obsessive-compulsive disorder, anxiety disorders, and depression. Most of the drugs used to treat depression today work by increasing serotonin levels in the brain.</a:t>
            </a:r>
          </a:p>
          <a:p>
            <a:pPr>
              <a:lnSpc>
                <a:spcPct val="80000"/>
              </a:lnSpc>
              <a:buFontTx/>
              <a:buNone/>
            </a:pPr>
            <a:endParaRPr lang="en-US" sz="28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2743199" cy="336550"/>
          </a:xfrm>
        </p:spPr>
        <p:txBody>
          <a:bodyPr/>
          <a:lstStyle/>
          <a:p>
            <a:r>
              <a:rPr lang="en-US" dirty="0" smtClean="0"/>
              <a:t>No Declarations</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81591" y="762000"/>
            <a:ext cx="7500409" cy="5364163"/>
          </a:xfrm>
        </p:spPr>
      </p:pic>
      <p:sp>
        <p:nvSpPr>
          <p:cNvPr id="4" name="Text Placeholder 3"/>
          <p:cNvSpPr>
            <a:spLocks noGrp="1"/>
          </p:cNvSpPr>
          <p:nvPr>
            <p:ph type="body" sz="half" idx="2"/>
          </p:nvPr>
        </p:nvSpPr>
        <p:spPr>
          <a:xfrm flipH="1">
            <a:off x="-1143000" y="6705600"/>
            <a:ext cx="381000" cy="152398"/>
          </a:xfrm>
        </p:spPr>
        <p:txBody>
          <a:bodyPr/>
          <a:lstStyle/>
          <a:p>
            <a:endParaRPr lang="en-US" dirty="0"/>
          </a:p>
        </p:txBody>
      </p:sp>
    </p:spTree>
    <p:extLst>
      <p:ext uri="{BB962C8B-B14F-4D97-AF65-F5344CB8AC3E}">
        <p14:creationId xmlns:p14="http://schemas.microsoft.com/office/powerpoint/2010/main" val="20184854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descr="Gray694"/>
          <p:cNvPicPr>
            <a:picLocks noChangeAspect="1" noChangeArrowheads="1"/>
          </p:cNvPicPr>
          <p:nvPr/>
        </p:nvPicPr>
        <p:blipFill>
          <a:blip r:embed="rId2" cstate="print"/>
          <a:srcRect/>
          <a:stretch>
            <a:fillRect/>
          </a:stretch>
        </p:blipFill>
        <p:spPr bwMode="auto">
          <a:xfrm>
            <a:off x="533400" y="177800"/>
            <a:ext cx="7924800" cy="5232400"/>
          </a:xfrm>
          <a:prstGeom prst="rect">
            <a:avLst/>
          </a:prstGeom>
          <a:noFill/>
        </p:spPr>
      </p:pic>
      <p:sp>
        <p:nvSpPr>
          <p:cNvPr id="14342" name="Rectangle 6"/>
          <p:cNvSpPr>
            <a:spLocks noGrp="1" noChangeArrowheads="1"/>
          </p:cNvSpPr>
          <p:nvPr>
            <p:ph type="ctrTitle"/>
          </p:nvPr>
        </p:nvSpPr>
        <p:spPr>
          <a:xfrm flipH="1" flipV="1">
            <a:off x="8534400" y="2590800"/>
            <a:ext cx="76200" cy="74613"/>
          </a:xfrm>
        </p:spPr>
        <p:txBody>
          <a:bodyPr/>
          <a:lstStyle/>
          <a:p>
            <a:endParaRPr lang="en-US" sz="4000"/>
          </a:p>
        </p:txBody>
      </p:sp>
      <p:sp>
        <p:nvSpPr>
          <p:cNvPr id="14343" name="Rectangle 7"/>
          <p:cNvSpPr>
            <a:spLocks noGrp="1" noChangeArrowheads="1"/>
          </p:cNvSpPr>
          <p:nvPr>
            <p:ph type="subTitle" idx="1"/>
          </p:nvPr>
        </p:nvSpPr>
        <p:spPr>
          <a:xfrm>
            <a:off x="1371600" y="5867400"/>
            <a:ext cx="6400800" cy="533400"/>
          </a:xfrm>
        </p:spPr>
        <p:txBody>
          <a:bodyPr/>
          <a:lstStyle/>
          <a:p>
            <a:pPr>
              <a:lnSpc>
                <a:spcPct val="80000"/>
              </a:lnSpc>
            </a:pPr>
            <a:r>
              <a:rPr lang="en-US" sz="1800"/>
              <a:t>Section of the medulla oblongata at about the middle of the olive. (Raphe nuclei not labeled, but 'raphe' labeled at left.)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Grp="1" noChangeArrowheads="1"/>
          </p:cNvSpPr>
          <p:nvPr>
            <p:ph type="title"/>
          </p:nvPr>
        </p:nvSpPr>
        <p:spPr>
          <a:xfrm>
            <a:off x="457200" y="274638"/>
            <a:ext cx="8229600" cy="334962"/>
          </a:xfrm>
        </p:spPr>
        <p:txBody>
          <a:bodyPr/>
          <a:lstStyle/>
          <a:p>
            <a:r>
              <a:rPr lang="en-US" sz="2000"/>
              <a:t>Brain Sagittal Section including Pituitary</a:t>
            </a:r>
          </a:p>
        </p:txBody>
      </p:sp>
      <p:sp>
        <p:nvSpPr>
          <p:cNvPr id="17413" name="Rectangle 5"/>
          <p:cNvSpPr>
            <a:spLocks noGrp="1" noChangeArrowheads="1"/>
          </p:cNvSpPr>
          <p:nvPr>
            <p:ph type="body" sz="half" idx="1"/>
          </p:nvPr>
        </p:nvSpPr>
        <p:spPr>
          <a:xfrm>
            <a:off x="457200" y="762000"/>
            <a:ext cx="6248400" cy="5287963"/>
          </a:xfrm>
        </p:spPr>
        <p:txBody>
          <a:bodyPr/>
          <a:lstStyle/>
          <a:p>
            <a:pPr>
              <a:lnSpc>
                <a:spcPct val="80000"/>
              </a:lnSpc>
            </a:pPr>
            <a:endParaRPr lang="en-US" sz="1200"/>
          </a:p>
        </p:txBody>
      </p:sp>
      <p:sp>
        <p:nvSpPr>
          <p:cNvPr id="17414" name="Rectangle 6"/>
          <p:cNvSpPr>
            <a:spLocks noGrp="1" noChangeArrowheads="1"/>
          </p:cNvSpPr>
          <p:nvPr>
            <p:ph type="body" sz="half" idx="2"/>
          </p:nvPr>
        </p:nvSpPr>
        <p:spPr>
          <a:xfrm>
            <a:off x="6781800" y="1524000"/>
            <a:ext cx="2057400" cy="4525963"/>
          </a:xfrm>
        </p:spPr>
        <p:txBody>
          <a:bodyPr/>
          <a:lstStyle/>
          <a:p>
            <a:pPr>
              <a:lnSpc>
                <a:spcPct val="80000"/>
              </a:lnSpc>
            </a:pPr>
            <a:r>
              <a:rPr lang="en-US" sz="1200"/>
              <a:t>Located at the base of the brain, the pituitary is functionally linked to the hypothalamus. It is composed of two lobes: the adenohypophysis and neurohypophysis. The adenohypophysis, also referred to as the anterior pituitary is divided into anatomical regions known as the pars tuberalis and pars distalis. The neurohypophysis, also referred to as the posterior pituitary. The pituitary is functionally linked to the hypothalamus by the pituitary stalk, whereby hypothalamic releasing factors are released and in turn stimulate the release of pituitary hormones.</a:t>
            </a:r>
          </a:p>
          <a:p>
            <a:pPr>
              <a:lnSpc>
                <a:spcPct val="80000"/>
              </a:lnSpc>
            </a:pPr>
            <a:endParaRPr lang="en-US" sz="1200"/>
          </a:p>
          <a:p>
            <a:pPr>
              <a:lnSpc>
                <a:spcPct val="80000"/>
              </a:lnSpc>
            </a:pPr>
            <a:endParaRPr lang="en-US" sz="1200"/>
          </a:p>
        </p:txBody>
      </p:sp>
      <p:pic>
        <p:nvPicPr>
          <p:cNvPr id="17415" name="Picture 7" descr="Gray715Brain sagital section_Pituitary"/>
          <p:cNvPicPr>
            <a:picLocks noChangeAspect="1" noChangeArrowheads="1"/>
          </p:cNvPicPr>
          <p:nvPr/>
        </p:nvPicPr>
        <p:blipFill>
          <a:blip r:embed="rId2" cstate="print"/>
          <a:srcRect/>
          <a:stretch>
            <a:fillRect/>
          </a:stretch>
        </p:blipFill>
        <p:spPr bwMode="auto">
          <a:xfrm>
            <a:off x="457200" y="685800"/>
            <a:ext cx="6400800" cy="52832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258762"/>
          </a:xfrm>
        </p:spPr>
        <p:txBody>
          <a:bodyPr/>
          <a:lstStyle/>
          <a:p>
            <a:r>
              <a:rPr lang="en-US" sz="2000"/>
              <a:t>Basal Brain at Pituitary</a:t>
            </a:r>
          </a:p>
        </p:txBody>
      </p:sp>
      <p:sp>
        <p:nvSpPr>
          <p:cNvPr id="19459" name="Rectangle 3"/>
          <p:cNvSpPr>
            <a:spLocks noGrp="1" noChangeArrowheads="1"/>
          </p:cNvSpPr>
          <p:nvPr>
            <p:ph type="body" idx="1"/>
          </p:nvPr>
        </p:nvSpPr>
        <p:spPr>
          <a:xfrm>
            <a:off x="457200" y="685800"/>
            <a:ext cx="8229600" cy="5440363"/>
          </a:xfrm>
        </p:spPr>
        <p:txBody>
          <a:bodyPr/>
          <a:lstStyle/>
          <a:p>
            <a:pPr>
              <a:buFontTx/>
              <a:buNone/>
            </a:pPr>
            <a:endParaRPr lang="en-US"/>
          </a:p>
        </p:txBody>
      </p:sp>
      <p:pic>
        <p:nvPicPr>
          <p:cNvPr id="19460" name="Picture 4" descr="Gray1180_0"/>
          <p:cNvPicPr>
            <a:picLocks noChangeAspect="1" noChangeArrowheads="1"/>
          </p:cNvPicPr>
          <p:nvPr/>
        </p:nvPicPr>
        <p:blipFill>
          <a:blip r:embed="rId2" cstate="print"/>
          <a:srcRect/>
          <a:stretch>
            <a:fillRect/>
          </a:stretch>
        </p:blipFill>
        <p:spPr bwMode="auto">
          <a:xfrm>
            <a:off x="457200" y="762000"/>
            <a:ext cx="8229600" cy="533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800px-Complete_neuron_cell_diagram"/>
          <p:cNvPicPr>
            <a:picLocks noChangeAspect="1" noChangeArrowheads="1"/>
          </p:cNvPicPr>
          <p:nvPr/>
        </p:nvPicPr>
        <p:blipFill>
          <a:blip r:embed="rId2" cstate="print"/>
          <a:srcRect/>
          <a:stretch>
            <a:fillRect/>
          </a:stretch>
        </p:blipFill>
        <p:spPr bwMode="auto">
          <a:xfrm>
            <a:off x="762000" y="657225"/>
            <a:ext cx="7620000" cy="554355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00" name="Rectangle 4"/>
          <p:cNvSpPr>
            <a:spLocks noGrp="1" noChangeArrowheads="1"/>
          </p:cNvSpPr>
          <p:nvPr>
            <p:ph type="title"/>
          </p:nvPr>
        </p:nvSpPr>
        <p:spPr>
          <a:xfrm>
            <a:off x="457200" y="274638"/>
            <a:ext cx="8229600" cy="563562"/>
          </a:xfrm>
        </p:spPr>
        <p:txBody>
          <a:bodyPr/>
          <a:lstStyle/>
          <a:p>
            <a:r>
              <a:rPr lang="en-US" sz="4000"/>
              <a:t>Neuron Cell “Up-regulation”</a:t>
            </a:r>
            <a:br>
              <a:rPr lang="en-US" sz="4000"/>
            </a:br>
            <a:endParaRPr lang="en-US" sz="4000"/>
          </a:p>
        </p:txBody>
      </p:sp>
      <p:sp>
        <p:nvSpPr>
          <p:cNvPr id="55301" name="Rectangle 5"/>
          <p:cNvSpPr>
            <a:spLocks noGrp="1" noChangeArrowheads="1"/>
          </p:cNvSpPr>
          <p:nvPr>
            <p:ph type="body" sz="half" idx="1"/>
          </p:nvPr>
        </p:nvSpPr>
        <p:spPr>
          <a:xfrm>
            <a:off x="457200" y="1600200"/>
            <a:ext cx="1371600" cy="4525963"/>
          </a:xfrm>
        </p:spPr>
        <p:txBody>
          <a:bodyPr/>
          <a:lstStyle/>
          <a:p>
            <a:r>
              <a:rPr lang="en-US" sz="1400"/>
              <a:t>One of several processes potentially involved in learning, memory</a:t>
            </a:r>
          </a:p>
        </p:txBody>
      </p:sp>
      <p:pic>
        <p:nvPicPr>
          <p:cNvPr id="55303" name="Picture 7" descr="800px-Complete_Up-regulated neuron_cell_diagram"/>
          <p:cNvPicPr>
            <a:picLocks noGrp="1" noChangeAspect="1" noChangeArrowheads="1"/>
          </p:cNvPicPr>
          <p:nvPr>
            <p:ph sz="half" idx="2"/>
          </p:nvPr>
        </p:nvPicPr>
        <p:blipFill>
          <a:blip r:embed="rId3" cstate="print"/>
          <a:srcRect/>
          <a:stretch>
            <a:fillRect/>
          </a:stretch>
        </p:blipFill>
        <p:spPr>
          <a:xfrm>
            <a:off x="3276600" y="1600200"/>
            <a:ext cx="5867400" cy="4495800"/>
          </a:xfrm>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t>Dopamine Receptors</a:t>
            </a:r>
          </a:p>
        </p:txBody>
      </p:sp>
      <p:sp>
        <p:nvSpPr>
          <p:cNvPr id="28675" name="Rectangle 3"/>
          <p:cNvSpPr>
            <a:spLocks noGrp="1" noChangeArrowheads="1"/>
          </p:cNvSpPr>
          <p:nvPr>
            <p:ph type="body" idx="1"/>
          </p:nvPr>
        </p:nvSpPr>
        <p:spPr/>
        <p:txBody>
          <a:bodyPr/>
          <a:lstStyle/>
          <a:p>
            <a:endParaRPr lang="en-US"/>
          </a:p>
        </p:txBody>
      </p:sp>
      <p:pic>
        <p:nvPicPr>
          <p:cNvPr id="28676" name="Picture 4"/>
          <p:cNvPicPr>
            <a:picLocks noChangeAspect="1" noChangeArrowheads="1"/>
          </p:cNvPicPr>
          <p:nvPr/>
        </p:nvPicPr>
        <p:blipFill>
          <a:blip r:embed="rId3" cstate="print"/>
          <a:srcRect/>
          <a:stretch>
            <a:fillRect/>
          </a:stretch>
        </p:blipFill>
        <p:spPr bwMode="auto">
          <a:xfrm>
            <a:off x="457200" y="1600200"/>
            <a:ext cx="8305800" cy="4572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6" name="Group 2"/>
          <p:cNvGrpSpPr>
            <a:grpSpLocks/>
          </p:cNvGrpSpPr>
          <p:nvPr/>
        </p:nvGrpSpPr>
        <p:grpSpPr bwMode="auto">
          <a:xfrm>
            <a:off x="990600" y="1676400"/>
            <a:ext cx="2743200" cy="1295400"/>
            <a:chOff x="336" y="816"/>
            <a:chExt cx="1920" cy="960"/>
          </a:xfrm>
        </p:grpSpPr>
        <p:sp>
          <p:nvSpPr>
            <p:cNvPr id="52227" name="Rectangle 3"/>
            <p:cNvSpPr>
              <a:spLocks noChangeArrowheads="1"/>
            </p:cNvSpPr>
            <p:nvPr/>
          </p:nvSpPr>
          <p:spPr bwMode="auto">
            <a:xfrm>
              <a:off x="336" y="816"/>
              <a:ext cx="1920" cy="96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52228" name="Text Box 4"/>
            <p:cNvSpPr txBox="1">
              <a:spLocks noChangeArrowheads="1"/>
            </p:cNvSpPr>
            <p:nvPr/>
          </p:nvSpPr>
          <p:spPr bwMode="auto">
            <a:xfrm>
              <a:off x="384" y="911"/>
              <a:ext cx="1420" cy="476"/>
            </a:xfrm>
            <a:prstGeom prst="rect">
              <a:avLst/>
            </a:prstGeom>
            <a:noFill/>
            <a:ln w="9525">
              <a:noFill/>
              <a:miter lim="800000"/>
              <a:headEnd/>
              <a:tailEnd/>
            </a:ln>
            <a:effectLst/>
          </p:spPr>
          <p:txBody>
            <a:bodyPr>
              <a:spAutoFit/>
            </a:bodyPr>
            <a:lstStyle/>
            <a:p>
              <a:pPr>
                <a:spcBef>
                  <a:spcPct val="50000"/>
                </a:spcBef>
              </a:pPr>
              <a:r>
                <a:rPr lang="en-US" b="1"/>
                <a:t>Prefrontal Cortex</a:t>
              </a:r>
            </a:p>
          </p:txBody>
        </p:sp>
      </p:grpSp>
      <p:grpSp>
        <p:nvGrpSpPr>
          <p:cNvPr id="52229" name="Group 5"/>
          <p:cNvGrpSpPr>
            <a:grpSpLocks/>
          </p:cNvGrpSpPr>
          <p:nvPr/>
        </p:nvGrpSpPr>
        <p:grpSpPr bwMode="auto">
          <a:xfrm>
            <a:off x="304800" y="838200"/>
            <a:ext cx="838200" cy="838200"/>
            <a:chOff x="672" y="1248"/>
            <a:chExt cx="528" cy="528"/>
          </a:xfrm>
        </p:grpSpPr>
        <p:sp>
          <p:nvSpPr>
            <p:cNvPr id="52230" name="Line 6"/>
            <p:cNvSpPr>
              <a:spLocks noChangeShapeType="1"/>
            </p:cNvSpPr>
            <p:nvPr/>
          </p:nvSpPr>
          <p:spPr bwMode="auto">
            <a:xfrm>
              <a:off x="960" y="1536"/>
              <a:ext cx="240" cy="240"/>
            </a:xfrm>
            <a:prstGeom prst="line">
              <a:avLst/>
            </a:prstGeom>
            <a:noFill/>
            <a:ln w="76200">
              <a:solidFill>
                <a:srgbClr val="FFFF00"/>
              </a:solidFill>
              <a:round/>
              <a:headEnd/>
              <a:tailEnd type="triangle" w="med" len="med"/>
            </a:ln>
            <a:effectLst/>
          </p:spPr>
          <p:txBody>
            <a:bodyPr/>
            <a:lstStyle/>
            <a:p>
              <a:endParaRPr lang="en-US"/>
            </a:p>
          </p:txBody>
        </p:sp>
        <p:grpSp>
          <p:nvGrpSpPr>
            <p:cNvPr id="52231" name="Group 7"/>
            <p:cNvGrpSpPr>
              <a:grpSpLocks/>
            </p:cNvGrpSpPr>
            <p:nvPr/>
          </p:nvGrpSpPr>
          <p:grpSpPr bwMode="auto">
            <a:xfrm>
              <a:off x="672" y="1248"/>
              <a:ext cx="334" cy="320"/>
              <a:chOff x="1488" y="2000"/>
              <a:chExt cx="334" cy="320"/>
            </a:xfrm>
          </p:grpSpPr>
          <p:sp>
            <p:nvSpPr>
              <p:cNvPr id="52232" name="Oval 8"/>
              <p:cNvSpPr>
                <a:spLocks noChangeArrowheads="1"/>
              </p:cNvSpPr>
              <p:nvPr/>
            </p:nvSpPr>
            <p:spPr bwMode="auto">
              <a:xfrm>
                <a:off x="1488" y="2000"/>
                <a:ext cx="334" cy="320"/>
              </a:xfrm>
              <a:prstGeom prst="ellipse">
                <a:avLst/>
              </a:prstGeom>
              <a:solidFill>
                <a:srgbClr val="FFFF00"/>
              </a:solidFill>
              <a:ln w="9525">
                <a:solidFill>
                  <a:srgbClr val="FFFF00"/>
                </a:solidFill>
                <a:round/>
                <a:headEnd/>
                <a:tailEnd/>
              </a:ln>
              <a:effectLst/>
            </p:spPr>
            <p:txBody>
              <a:bodyPr wrap="none" anchor="ctr"/>
              <a:lstStyle/>
              <a:p>
                <a:endParaRPr lang="en-US"/>
              </a:p>
            </p:txBody>
          </p:sp>
          <p:sp>
            <p:nvSpPr>
              <p:cNvPr id="52233" name="Text Box 9"/>
              <p:cNvSpPr txBox="1">
                <a:spLocks noChangeArrowheads="1"/>
              </p:cNvSpPr>
              <p:nvPr/>
            </p:nvSpPr>
            <p:spPr bwMode="auto">
              <a:xfrm>
                <a:off x="1536" y="2016"/>
                <a:ext cx="192" cy="288"/>
              </a:xfrm>
              <a:prstGeom prst="rect">
                <a:avLst/>
              </a:prstGeom>
              <a:noFill/>
              <a:ln w="9525">
                <a:noFill/>
                <a:miter lim="800000"/>
                <a:headEnd/>
                <a:tailEnd/>
              </a:ln>
              <a:effectLst/>
            </p:spPr>
            <p:txBody>
              <a:bodyPr>
                <a:spAutoFit/>
              </a:bodyPr>
              <a:lstStyle/>
              <a:p>
                <a:pPr>
                  <a:spcBef>
                    <a:spcPct val="50000"/>
                  </a:spcBef>
                </a:pPr>
                <a:r>
                  <a:rPr lang="en-US" sz="2400" b="1">
                    <a:solidFill>
                      <a:srgbClr val="000000"/>
                    </a:solidFill>
                  </a:rPr>
                  <a:t>D</a:t>
                </a:r>
              </a:p>
            </p:txBody>
          </p:sp>
        </p:grpSp>
      </p:grpSp>
      <p:pic>
        <p:nvPicPr>
          <p:cNvPr id="52234" name="Picture 10" descr="Fig60-10"/>
          <p:cNvPicPr>
            <a:picLocks noChangeAspect="1" noChangeArrowheads="1"/>
          </p:cNvPicPr>
          <p:nvPr/>
        </p:nvPicPr>
        <p:blipFill>
          <a:blip r:embed="rId3" cstate="print"/>
          <a:srcRect l="32961" r="25270"/>
          <a:stretch>
            <a:fillRect/>
          </a:stretch>
        </p:blipFill>
        <p:spPr bwMode="auto">
          <a:xfrm>
            <a:off x="4371975" y="838200"/>
            <a:ext cx="4238625" cy="5751513"/>
          </a:xfrm>
          <a:prstGeom prst="rect">
            <a:avLst/>
          </a:prstGeom>
          <a:noFill/>
        </p:spPr>
      </p:pic>
      <p:grpSp>
        <p:nvGrpSpPr>
          <p:cNvPr id="52235" name="Group 11"/>
          <p:cNvGrpSpPr>
            <a:grpSpLocks/>
          </p:cNvGrpSpPr>
          <p:nvPr/>
        </p:nvGrpSpPr>
        <p:grpSpPr bwMode="auto">
          <a:xfrm>
            <a:off x="152400" y="3687763"/>
            <a:ext cx="1371600" cy="914400"/>
            <a:chOff x="384" y="2640"/>
            <a:chExt cx="864" cy="576"/>
          </a:xfrm>
        </p:grpSpPr>
        <p:sp>
          <p:nvSpPr>
            <p:cNvPr id="52236" name="Oval 12"/>
            <p:cNvSpPr>
              <a:spLocks noChangeArrowheads="1"/>
            </p:cNvSpPr>
            <p:nvPr/>
          </p:nvSpPr>
          <p:spPr bwMode="auto">
            <a:xfrm>
              <a:off x="384" y="2640"/>
              <a:ext cx="864" cy="576"/>
            </a:xfrm>
            <a:prstGeom prst="ellipse">
              <a:avLst/>
            </a:prstGeom>
            <a:solidFill>
              <a:srgbClr val="FF99FF"/>
            </a:solidFill>
            <a:ln w="9525">
              <a:solidFill>
                <a:schemeClr val="tx1"/>
              </a:solidFill>
              <a:round/>
              <a:headEnd/>
              <a:tailEnd/>
            </a:ln>
            <a:effectLst/>
          </p:spPr>
          <p:txBody>
            <a:bodyPr wrap="none" anchor="ctr"/>
            <a:lstStyle/>
            <a:p>
              <a:endParaRPr lang="en-US"/>
            </a:p>
          </p:txBody>
        </p:sp>
        <p:sp>
          <p:nvSpPr>
            <p:cNvPr id="52237" name="Text Box 13"/>
            <p:cNvSpPr txBox="1">
              <a:spLocks noChangeArrowheads="1"/>
            </p:cNvSpPr>
            <p:nvPr/>
          </p:nvSpPr>
          <p:spPr bwMode="auto">
            <a:xfrm>
              <a:off x="528" y="2784"/>
              <a:ext cx="624" cy="231"/>
            </a:xfrm>
            <a:prstGeom prst="rect">
              <a:avLst/>
            </a:prstGeom>
            <a:solidFill>
              <a:srgbClr val="FF99FF"/>
            </a:solidFill>
            <a:ln w="9525">
              <a:noFill/>
              <a:miter lim="800000"/>
              <a:headEnd/>
              <a:tailEnd/>
            </a:ln>
            <a:effectLst/>
          </p:spPr>
          <p:txBody>
            <a:bodyPr>
              <a:spAutoFit/>
            </a:bodyPr>
            <a:lstStyle/>
            <a:p>
              <a:pPr>
                <a:spcBef>
                  <a:spcPct val="50000"/>
                </a:spcBef>
              </a:pPr>
              <a:r>
                <a:rPr lang="en-US" b="1"/>
                <a:t>COMT</a:t>
              </a:r>
            </a:p>
          </p:txBody>
        </p:sp>
      </p:grpSp>
      <p:sp>
        <p:nvSpPr>
          <p:cNvPr id="52238" name="Text Box 14"/>
          <p:cNvSpPr txBox="1">
            <a:spLocks noChangeArrowheads="1"/>
          </p:cNvSpPr>
          <p:nvPr/>
        </p:nvSpPr>
        <p:spPr bwMode="auto">
          <a:xfrm>
            <a:off x="304800" y="4144963"/>
            <a:ext cx="1219200" cy="366712"/>
          </a:xfrm>
          <a:prstGeom prst="rect">
            <a:avLst/>
          </a:prstGeom>
          <a:noFill/>
          <a:ln w="9525">
            <a:noFill/>
            <a:miter lim="800000"/>
            <a:headEnd/>
            <a:tailEnd/>
          </a:ln>
          <a:effectLst/>
        </p:spPr>
        <p:txBody>
          <a:bodyPr>
            <a:spAutoFit/>
          </a:bodyPr>
          <a:lstStyle/>
          <a:p>
            <a:pPr>
              <a:spcBef>
                <a:spcPct val="50000"/>
              </a:spcBef>
            </a:pPr>
            <a:r>
              <a:rPr lang="en-US"/>
              <a:t>Val/Val</a:t>
            </a:r>
            <a:r>
              <a:rPr lang="en-US" baseline="30000"/>
              <a:t>158</a:t>
            </a:r>
            <a:endParaRPr lang="en-US"/>
          </a:p>
        </p:txBody>
      </p:sp>
      <p:grpSp>
        <p:nvGrpSpPr>
          <p:cNvPr id="52239" name="Group 15"/>
          <p:cNvGrpSpPr>
            <a:grpSpLocks/>
          </p:cNvGrpSpPr>
          <p:nvPr/>
        </p:nvGrpSpPr>
        <p:grpSpPr bwMode="auto">
          <a:xfrm>
            <a:off x="228600" y="4906963"/>
            <a:ext cx="1371600" cy="914400"/>
            <a:chOff x="384" y="2640"/>
            <a:chExt cx="864" cy="576"/>
          </a:xfrm>
        </p:grpSpPr>
        <p:sp>
          <p:nvSpPr>
            <p:cNvPr id="52240" name="Oval 16"/>
            <p:cNvSpPr>
              <a:spLocks noChangeArrowheads="1"/>
            </p:cNvSpPr>
            <p:nvPr/>
          </p:nvSpPr>
          <p:spPr bwMode="auto">
            <a:xfrm>
              <a:off x="384" y="2640"/>
              <a:ext cx="864" cy="576"/>
            </a:xfrm>
            <a:prstGeom prst="ellipse">
              <a:avLst/>
            </a:prstGeom>
            <a:solidFill>
              <a:srgbClr val="FF99FF"/>
            </a:solidFill>
            <a:ln w="9525">
              <a:solidFill>
                <a:schemeClr val="tx1"/>
              </a:solidFill>
              <a:round/>
              <a:headEnd/>
              <a:tailEnd/>
            </a:ln>
            <a:effectLst/>
          </p:spPr>
          <p:txBody>
            <a:bodyPr wrap="none" anchor="ctr"/>
            <a:lstStyle/>
            <a:p>
              <a:endParaRPr lang="en-US"/>
            </a:p>
          </p:txBody>
        </p:sp>
        <p:sp>
          <p:nvSpPr>
            <p:cNvPr id="52241" name="Text Box 17"/>
            <p:cNvSpPr txBox="1">
              <a:spLocks noChangeArrowheads="1"/>
            </p:cNvSpPr>
            <p:nvPr/>
          </p:nvSpPr>
          <p:spPr bwMode="auto">
            <a:xfrm>
              <a:off x="528" y="2784"/>
              <a:ext cx="624" cy="231"/>
            </a:xfrm>
            <a:prstGeom prst="rect">
              <a:avLst/>
            </a:prstGeom>
            <a:solidFill>
              <a:srgbClr val="FF99FF"/>
            </a:solidFill>
            <a:ln w="9525">
              <a:noFill/>
              <a:miter lim="800000"/>
              <a:headEnd/>
              <a:tailEnd/>
            </a:ln>
            <a:effectLst/>
          </p:spPr>
          <p:txBody>
            <a:bodyPr>
              <a:spAutoFit/>
            </a:bodyPr>
            <a:lstStyle/>
            <a:p>
              <a:pPr>
                <a:spcBef>
                  <a:spcPct val="50000"/>
                </a:spcBef>
              </a:pPr>
              <a:r>
                <a:rPr lang="en-US" b="1"/>
                <a:t>COMT</a:t>
              </a:r>
            </a:p>
          </p:txBody>
        </p:sp>
      </p:grpSp>
      <p:sp>
        <p:nvSpPr>
          <p:cNvPr id="52242" name="Text Box 18"/>
          <p:cNvSpPr txBox="1">
            <a:spLocks noChangeArrowheads="1"/>
          </p:cNvSpPr>
          <p:nvPr/>
        </p:nvSpPr>
        <p:spPr bwMode="auto">
          <a:xfrm>
            <a:off x="304800" y="5364163"/>
            <a:ext cx="1371600" cy="366712"/>
          </a:xfrm>
          <a:prstGeom prst="rect">
            <a:avLst/>
          </a:prstGeom>
          <a:noFill/>
          <a:ln w="9525">
            <a:noFill/>
            <a:miter lim="800000"/>
            <a:headEnd/>
            <a:tailEnd/>
          </a:ln>
          <a:effectLst/>
        </p:spPr>
        <p:txBody>
          <a:bodyPr>
            <a:spAutoFit/>
          </a:bodyPr>
          <a:lstStyle/>
          <a:p>
            <a:pPr>
              <a:spcBef>
                <a:spcPct val="50000"/>
              </a:spcBef>
            </a:pPr>
            <a:r>
              <a:rPr lang="en-US"/>
              <a:t>Met/Met</a:t>
            </a:r>
            <a:r>
              <a:rPr lang="en-US" baseline="30000"/>
              <a:t>158</a:t>
            </a:r>
            <a:endParaRPr lang="en-US"/>
          </a:p>
        </p:txBody>
      </p:sp>
      <p:sp>
        <p:nvSpPr>
          <p:cNvPr id="52243" name="Text Box 19"/>
          <p:cNvSpPr txBox="1">
            <a:spLocks noChangeArrowheads="1"/>
          </p:cNvSpPr>
          <p:nvPr/>
        </p:nvSpPr>
        <p:spPr bwMode="auto">
          <a:xfrm>
            <a:off x="1752600" y="3840163"/>
            <a:ext cx="2438400" cy="731837"/>
          </a:xfrm>
          <a:prstGeom prst="rect">
            <a:avLst/>
          </a:prstGeom>
          <a:noFill/>
          <a:ln w="9525">
            <a:noFill/>
            <a:miter lim="800000"/>
            <a:headEnd/>
            <a:tailEnd/>
          </a:ln>
          <a:effectLst/>
        </p:spPr>
        <p:txBody>
          <a:bodyPr>
            <a:spAutoFit/>
          </a:bodyPr>
          <a:lstStyle/>
          <a:p>
            <a:pPr>
              <a:spcBef>
                <a:spcPct val="50000"/>
              </a:spcBef>
            </a:pPr>
            <a:r>
              <a:rPr lang="en-US" b="1"/>
              <a:t>3X </a:t>
            </a:r>
            <a:r>
              <a:rPr lang="en-US" b="1">
                <a:sym typeface="Wingdings" pitchFamily="2" charset="2"/>
              </a:rPr>
              <a:t> </a:t>
            </a:r>
            <a:r>
              <a:rPr lang="en-US" sz="2400" b="1">
                <a:cs typeface="Arial" pitchFamily="34" charset="0"/>
                <a:sym typeface="Wingdings" pitchFamily="2" charset="2"/>
              </a:rPr>
              <a:t>↓</a:t>
            </a:r>
            <a:r>
              <a:rPr lang="en-US" sz="2400" b="1">
                <a:sym typeface="Wingdings" pitchFamily="2" charset="2"/>
              </a:rPr>
              <a:t>↓↓</a:t>
            </a:r>
            <a:r>
              <a:rPr lang="en-US" b="1">
                <a:cs typeface="Arial" pitchFamily="34" charset="0"/>
                <a:sym typeface="Wingdings" pitchFamily="2" charset="2"/>
              </a:rPr>
              <a:t> Dopamine</a:t>
            </a:r>
          </a:p>
        </p:txBody>
      </p:sp>
      <p:sp>
        <p:nvSpPr>
          <p:cNvPr id="52244" name="Text Box 20"/>
          <p:cNvSpPr txBox="1">
            <a:spLocks noChangeArrowheads="1"/>
          </p:cNvSpPr>
          <p:nvPr/>
        </p:nvSpPr>
        <p:spPr bwMode="auto">
          <a:xfrm>
            <a:off x="1752600" y="5211763"/>
            <a:ext cx="2438400" cy="457200"/>
          </a:xfrm>
          <a:prstGeom prst="rect">
            <a:avLst/>
          </a:prstGeom>
          <a:noFill/>
          <a:ln w="9525">
            <a:noFill/>
            <a:miter lim="800000"/>
            <a:headEnd/>
            <a:tailEnd/>
          </a:ln>
          <a:effectLst/>
        </p:spPr>
        <p:txBody>
          <a:bodyPr>
            <a:spAutoFit/>
          </a:bodyPr>
          <a:lstStyle/>
          <a:p>
            <a:pPr>
              <a:spcBef>
                <a:spcPct val="50000"/>
              </a:spcBef>
            </a:pPr>
            <a:r>
              <a:rPr lang="en-US" b="1"/>
              <a:t>1X </a:t>
            </a:r>
            <a:r>
              <a:rPr lang="en-US" b="1">
                <a:sym typeface="Wingdings" pitchFamily="2" charset="2"/>
              </a:rPr>
              <a:t> </a:t>
            </a:r>
            <a:r>
              <a:rPr lang="en-US" sz="2400" b="1">
                <a:cs typeface="Arial" pitchFamily="34" charset="0"/>
                <a:sym typeface="Wingdings" pitchFamily="2" charset="2"/>
              </a:rPr>
              <a:t>↓</a:t>
            </a:r>
            <a:r>
              <a:rPr lang="en-US" b="1">
                <a:cs typeface="Arial" pitchFamily="34" charset="0"/>
                <a:sym typeface="Wingdings" pitchFamily="2" charset="2"/>
              </a:rPr>
              <a:t> Dopamine</a:t>
            </a:r>
            <a:endParaRPr lang="en-US" b="1">
              <a:cs typeface="Arial" pitchFamily="34" charset="0"/>
            </a:endParaRPr>
          </a:p>
        </p:txBody>
      </p:sp>
      <p:sp>
        <p:nvSpPr>
          <p:cNvPr id="52245" name="Text Box 21"/>
          <p:cNvSpPr txBox="1">
            <a:spLocks noChangeArrowheads="1"/>
          </p:cNvSpPr>
          <p:nvPr/>
        </p:nvSpPr>
        <p:spPr bwMode="auto">
          <a:xfrm>
            <a:off x="7162800" y="6096000"/>
            <a:ext cx="1219200" cy="466725"/>
          </a:xfrm>
          <a:prstGeom prst="rect">
            <a:avLst/>
          </a:prstGeom>
          <a:solidFill>
            <a:srgbClr val="FFFF00"/>
          </a:solidFill>
          <a:ln w="9525">
            <a:solidFill>
              <a:schemeClr val="tx1"/>
            </a:solidFill>
            <a:miter lim="800000"/>
            <a:headEnd/>
            <a:tailEnd/>
          </a:ln>
          <a:effectLst/>
        </p:spPr>
        <p:txBody>
          <a:bodyPr>
            <a:spAutoFit/>
          </a:bodyPr>
          <a:lstStyle/>
          <a:p>
            <a:pPr>
              <a:spcBef>
                <a:spcPct val="50000"/>
              </a:spcBef>
            </a:pPr>
            <a:r>
              <a:rPr lang="en-US" sz="2400" b="1">
                <a:solidFill>
                  <a:srgbClr val="000000"/>
                </a:solidFill>
              </a:rPr>
              <a:t>PFC</a:t>
            </a:r>
          </a:p>
        </p:txBody>
      </p:sp>
      <p:sp>
        <p:nvSpPr>
          <p:cNvPr id="52246" name="Text Box 22"/>
          <p:cNvSpPr txBox="1">
            <a:spLocks noChangeArrowheads="1"/>
          </p:cNvSpPr>
          <p:nvPr/>
        </p:nvSpPr>
        <p:spPr bwMode="auto">
          <a:xfrm>
            <a:off x="7010400" y="1295400"/>
            <a:ext cx="1676400" cy="831850"/>
          </a:xfrm>
          <a:prstGeom prst="rect">
            <a:avLst/>
          </a:prstGeom>
          <a:solidFill>
            <a:srgbClr val="FFFF00"/>
          </a:solidFill>
          <a:ln w="9525">
            <a:solidFill>
              <a:schemeClr val="tx1"/>
            </a:solidFill>
            <a:miter lim="800000"/>
            <a:headEnd/>
            <a:tailEnd/>
          </a:ln>
          <a:effectLst/>
        </p:spPr>
        <p:txBody>
          <a:bodyPr>
            <a:spAutoFit/>
          </a:bodyPr>
          <a:lstStyle/>
          <a:p>
            <a:pPr>
              <a:spcBef>
                <a:spcPct val="50000"/>
              </a:spcBef>
            </a:pPr>
            <a:r>
              <a:rPr lang="en-US" sz="2400" b="1">
                <a:solidFill>
                  <a:srgbClr val="000000"/>
                </a:solidFill>
              </a:rPr>
              <a:t>Neurons to PFC</a:t>
            </a:r>
          </a:p>
        </p:txBody>
      </p:sp>
      <p:sp>
        <p:nvSpPr>
          <p:cNvPr id="52247" name="Text Box 23"/>
          <p:cNvSpPr txBox="1">
            <a:spLocks noChangeArrowheads="1"/>
          </p:cNvSpPr>
          <p:nvPr/>
        </p:nvSpPr>
        <p:spPr bwMode="auto">
          <a:xfrm>
            <a:off x="5105400" y="6172200"/>
            <a:ext cx="609600" cy="366713"/>
          </a:xfrm>
          <a:prstGeom prst="rect">
            <a:avLst/>
          </a:prstGeom>
          <a:solidFill>
            <a:schemeClr val="bg1"/>
          </a:solidFill>
          <a:ln w="9525">
            <a:noFill/>
            <a:miter lim="800000"/>
            <a:headEnd/>
            <a:tailEnd/>
          </a:ln>
          <a:effectLst/>
        </p:spPr>
        <p:txBody>
          <a:bodyPr>
            <a:spAutoFit/>
          </a:bodyPr>
          <a:lstStyle/>
          <a:p>
            <a:pPr>
              <a:spcBef>
                <a:spcPct val="50000"/>
              </a:spcBef>
            </a:pPr>
            <a:r>
              <a:rPr lang="en-US"/>
              <a:t>D</a:t>
            </a:r>
            <a:r>
              <a:rPr lang="en-US" baseline="-25000"/>
              <a:t>1</a:t>
            </a:r>
            <a:endParaRPr lang="en-US"/>
          </a:p>
        </p:txBody>
      </p:sp>
      <p:sp>
        <p:nvSpPr>
          <p:cNvPr id="52248" name="Text Box 24"/>
          <p:cNvSpPr txBox="1">
            <a:spLocks noChangeArrowheads="1"/>
          </p:cNvSpPr>
          <p:nvPr/>
        </p:nvSpPr>
        <p:spPr bwMode="auto">
          <a:xfrm>
            <a:off x="6172200" y="6172200"/>
            <a:ext cx="609600" cy="366713"/>
          </a:xfrm>
          <a:prstGeom prst="rect">
            <a:avLst/>
          </a:prstGeom>
          <a:solidFill>
            <a:schemeClr val="bg1"/>
          </a:solidFill>
          <a:ln w="9525">
            <a:noFill/>
            <a:miter lim="800000"/>
            <a:headEnd/>
            <a:tailEnd/>
          </a:ln>
          <a:effectLst/>
        </p:spPr>
        <p:txBody>
          <a:bodyPr>
            <a:spAutoFit/>
          </a:bodyPr>
          <a:lstStyle/>
          <a:p>
            <a:pPr>
              <a:spcBef>
                <a:spcPct val="50000"/>
              </a:spcBef>
            </a:pPr>
            <a:r>
              <a:rPr lang="en-US"/>
              <a:t>D</a:t>
            </a:r>
            <a:r>
              <a:rPr lang="en-US" baseline="-25000"/>
              <a:t>1</a:t>
            </a:r>
            <a:endParaRPr lang="en-US"/>
          </a:p>
        </p:txBody>
      </p:sp>
      <p:sp>
        <p:nvSpPr>
          <p:cNvPr id="52249" name="Text Box 25"/>
          <p:cNvSpPr txBox="1">
            <a:spLocks noChangeArrowheads="1"/>
          </p:cNvSpPr>
          <p:nvPr/>
        </p:nvSpPr>
        <p:spPr bwMode="auto">
          <a:xfrm>
            <a:off x="533400" y="6248400"/>
            <a:ext cx="1676400" cy="244475"/>
          </a:xfrm>
          <a:prstGeom prst="rect">
            <a:avLst/>
          </a:prstGeom>
          <a:noFill/>
          <a:ln w="9525">
            <a:noFill/>
            <a:miter lim="800000"/>
            <a:headEnd/>
            <a:tailEnd/>
          </a:ln>
          <a:effectLst/>
        </p:spPr>
        <p:txBody>
          <a:bodyPr>
            <a:spAutoFit/>
          </a:bodyPr>
          <a:lstStyle/>
          <a:p>
            <a:pPr>
              <a:spcBef>
                <a:spcPct val="50000"/>
              </a:spcBef>
            </a:pPr>
            <a:r>
              <a:rPr lang="en-US" sz="1000"/>
              <a:t>Stone et al, 2007</a:t>
            </a:r>
          </a:p>
        </p:txBody>
      </p:sp>
      <p:sp>
        <p:nvSpPr>
          <p:cNvPr id="52250" name="Text Box 26"/>
          <p:cNvSpPr txBox="1">
            <a:spLocks noChangeArrowheads="1"/>
          </p:cNvSpPr>
          <p:nvPr/>
        </p:nvSpPr>
        <p:spPr bwMode="auto">
          <a:xfrm>
            <a:off x="5334000" y="6629400"/>
            <a:ext cx="2209800" cy="244475"/>
          </a:xfrm>
          <a:prstGeom prst="rect">
            <a:avLst/>
          </a:prstGeom>
          <a:noFill/>
          <a:ln w="9525">
            <a:noFill/>
            <a:miter lim="800000"/>
            <a:headEnd/>
            <a:tailEnd/>
          </a:ln>
          <a:effectLst/>
        </p:spPr>
        <p:txBody>
          <a:bodyPr>
            <a:spAutoFit/>
          </a:bodyPr>
          <a:lstStyle/>
          <a:p>
            <a:pPr>
              <a:spcBef>
                <a:spcPct val="50000"/>
              </a:spcBef>
            </a:pPr>
            <a:r>
              <a:rPr lang="en-US" sz="1000"/>
              <a:t>Kandel, Schwartz &amp; Jessel, 2001</a:t>
            </a:r>
          </a:p>
        </p:txBody>
      </p:sp>
      <p:sp>
        <p:nvSpPr>
          <p:cNvPr id="52251" name="Text Box 27"/>
          <p:cNvSpPr txBox="1">
            <a:spLocks noChangeArrowheads="1"/>
          </p:cNvSpPr>
          <p:nvPr/>
        </p:nvSpPr>
        <p:spPr bwMode="auto">
          <a:xfrm>
            <a:off x="1676400" y="304800"/>
            <a:ext cx="2362200" cy="519113"/>
          </a:xfrm>
          <a:prstGeom prst="rect">
            <a:avLst/>
          </a:prstGeom>
          <a:solidFill>
            <a:srgbClr val="FF99FF"/>
          </a:solidFill>
          <a:ln w="9525">
            <a:noFill/>
            <a:miter lim="800000"/>
            <a:headEnd/>
            <a:tailEnd/>
          </a:ln>
          <a:effectLst/>
        </p:spPr>
        <p:txBody>
          <a:bodyPr>
            <a:spAutoFit/>
          </a:bodyPr>
          <a:lstStyle/>
          <a:p>
            <a:pPr>
              <a:spcBef>
                <a:spcPct val="50000"/>
              </a:spcBef>
            </a:pPr>
            <a:r>
              <a:rPr lang="en-US" sz="2800" b="1"/>
              <a:t>COMT</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1" name="Rectangle 11"/>
          <p:cNvSpPr>
            <a:spLocks noGrp="1" noChangeArrowheads="1"/>
          </p:cNvSpPr>
          <p:nvPr>
            <p:ph type="title"/>
          </p:nvPr>
        </p:nvSpPr>
        <p:spPr>
          <a:xfrm flipH="1" flipV="1">
            <a:off x="457200" y="274638"/>
            <a:ext cx="8229600" cy="1143000"/>
          </a:xfrm>
        </p:spPr>
        <p:txBody>
          <a:bodyPr/>
          <a:lstStyle/>
          <a:p>
            <a:r>
              <a:rPr lang="en-US"/>
              <a:t>C</a:t>
            </a:r>
          </a:p>
        </p:txBody>
      </p:sp>
      <p:graphicFrame>
        <p:nvGraphicFramePr>
          <p:cNvPr id="20486" name="Object 6"/>
          <p:cNvGraphicFramePr>
            <a:graphicFrameLocks noGrp="1" noChangeAspect="1"/>
          </p:cNvGraphicFramePr>
          <p:nvPr>
            <p:ph sz="quarter" idx="4294967295"/>
          </p:nvPr>
        </p:nvGraphicFramePr>
        <p:xfrm>
          <a:off x="0" y="685800"/>
          <a:ext cx="76200" cy="2871788"/>
        </p:xfrm>
        <a:graphic>
          <a:graphicData uri="http://schemas.openxmlformats.org/presentationml/2006/ole">
            <mc:AlternateContent xmlns:mc="http://schemas.openxmlformats.org/markup-compatibility/2006">
              <mc:Choice xmlns:v="urn:schemas-microsoft-com:vml" Requires="v">
                <p:oleObj spid="_x0000_s20504" name="Chart" r:id="rId4" imgW="4305300" imgH="3048000" progId="MSGraph.Chart.8">
                  <p:embed followColorScheme="full"/>
                </p:oleObj>
              </mc:Choice>
              <mc:Fallback>
                <p:oleObj name="Chart" r:id="rId4" imgW="4305300" imgH="3048000" progId="MSGraph.Chart.8">
                  <p:embed followColorScheme="full"/>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85800"/>
                        <a:ext cx="76200" cy="2871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490" name="Rectangle 10"/>
          <p:cNvSpPr>
            <a:spLocks noChangeArrowheads="1"/>
          </p:cNvSpPr>
          <p:nvPr/>
        </p:nvSpPr>
        <p:spPr bwMode="auto">
          <a:xfrm>
            <a:off x="304800" y="2057400"/>
            <a:ext cx="8534400" cy="3937000"/>
          </a:xfrm>
          <a:prstGeom prst="rect">
            <a:avLst/>
          </a:prstGeom>
          <a:noFill/>
          <a:ln w="9525">
            <a:noFill/>
            <a:miter lim="800000"/>
            <a:headEnd/>
            <a:tailEnd/>
          </a:ln>
          <a:effectLst/>
        </p:spPr>
        <p:txBody>
          <a:bodyPr anchor="ctr">
            <a:spAutoFit/>
          </a:bodyPr>
          <a:lstStyle/>
          <a:p>
            <a:pPr algn="ctr"/>
            <a:r>
              <a:rPr lang="en-US"/>
              <a:t>Trade names appear in parentheses.</a:t>
            </a:r>
          </a:p>
          <a:p>
            <a:pPr algn="ctr"/>
            <a:r>
              <a:rPr lang="en-US" b="1">
                <a:hlinkClick r:id="rId6" tooltip="Typical antipsychotic"/>
              </a:rPr>
              <a:t>Typical antipsychotics</a:t>
            </a:r>
            <a:endParaRPr lang="en-US" b="1"/>
          </a:p>
          <a:p>
            <a:pPr algn="ctr"/>
            <a:r>
              <a:rPr lang="en-US" b="1">
                <a:hlinkClick r:id="rId7" tooltip="Phenothiazines"/>
              </a:rPr>
              <a:t>Phenothiazines</a:t>
            </a:r>
            <a:endParaRPr lang="en-US" b="1"/>
          </a:p>
          <a:p>
            <a:pPr algn="ctr"/>
            <a:r>
              <a:rPr lang="en-US">
                <a:hlinkClick r:id="rId8" tooltip="Chlorpromazine"/>
              </a:rPr>
              <a:t>Chlorpromazine</a:t>
            </a:r>
            <a:r>
              <a:rPr lang="en-US"/>
              <a:t> (Thorazine as shown above in 2-D) </a:t>
            </a:r>
          </a:p>
          <a:p>
            <a:pPr algn="ctr"/>
            <a:r>
              <a:rPr lang="en-US">
                <a:hlinkClick r:id="rId9" tooltip="Fluphenazine"/>
              </a:rPr>
              <a:t>Fluphenazine</a:t>
            </a:r>
            <a:r>
              <a:rPr lang="en-US"/>
              <a:t> (Prolixin) - Available in decanoate (long-acting) form </a:t>
            </a:r>
          </a:p>
          <a:p>
            <a:pPr algn="ctr"/>
            <a:r>
              <a:rPr lang="en-US">
                <a:hlinkClick r:id="rId10" tooltip="Perphenazine"/>
              </a:rPr>
              <a:t>Perphenazine</a:t>
            </a:r>
            <a:r>
              <a:rPr lang="en-US"/>
              <a:t> (Trilafon) </a:t>
            </a:r>
          </a:p>
          <a:p>
            <a:pPr algn="ctr"/>
            <a:r>
              <a:rPr lang="en-US">
                <a:hlinkClick r:id="rId11" tooltip="Prochlorperazine"/>
              </a:rPr>
              <a:t>Prochlorperazine</a:t>
            </a:r>
            <a:r>
              <a:rPr lang="en-US"/>
              <a:t> (Compazine) </a:t>
            </a:r>
          </a:p>
          <a:p>
            <a:pPr algn="ctr"/>
            <a:r>
              <a:rPr lang="en-US">
                <a:hlinkClick r:id="rId12" tooltip="Thioridazine"/>
              </a:rPr>
              <a:t>Thioridazine</a:t>
            </a:r>
            <a:r>
              <a:rPr lang="en-US"/>
              <a:t> (Mellaril) </a:t>
            </a:r>
          </a:p>
          <a:p>
            <a:pPr algn="ctr"/>
            <a:r>
              <a:rPr lang="en-US">
                <a:hlinkClick r:id="rId13" tooltip="Trifluoperazine"/>
              </a:rPr>
              <a:t>Trifluoperazine</a:t>
            </a:r>
            <a:r>
              <a:rPr lang="en-US"/>
              <a:t> (Stelazine) </a:t>
            </a:r>
          </a:p>
          <a:p>
            <a:pPr algn="ctr"/>
            <a:r>
              <a:rPr lang="en-US">
                <a:hlinkClick r:id="rId14" tooltip="Mesoridazine"/>
              </a:rPr>
              <a:t>Mesoridazine</a:t>
            </a:r>
            <a:r>
              <a:rPr lang="en-US"/>
              <a:t> </a:t>
            </a:r>
          </a:p>
          <a:p>
            <a:pPr algn="ctr"/>
            <a:r>
              <a:rPr lang="en-US">
                <a:hlinkClick r:id="rId15" tooltip="Promazine"/>
              </a:rPr>
              <a:t>Promazine</a:t>
            </a:r>
            <a:r>
              <a:rPr lang="en-US"/>
              <a:t> </a:t>
            </a:r>
          </a:p>
          <a:p>
            <a:pPr algn="ctr"/>
            <a:r>
              <a:rPr lang="en-US">
                <a:hlinkClick r:id="rId16" tooltip="Triflupromazine"/>
              </a:rPr>
              <a:t>Triflupromazine</a:t>
            </a:r>
            <a:r>
              <a:rPr lang="en-US"/>
              <a:t> (Vesprin) </a:t>
            </a:r>
          </a:p>
          <a:p>
            <a:pPr algn="ctr"/>
            <a:r>
              <a:rPr lang="en-US">
                <a:hlinkClick r:id="rId17" tooltip="Levomepromazine"/>
              </a:rPr>
              <a:t>Levomepromazine</a:t>
            </a:r>
            <a:r>
              <a:rPr lang="en-US"/>
              <a:t> (Nozinan</a:t>
            </a:r>
          </a:p>
          <a:p>
            <a:pPr algn="ctr" eaLnBrk="0" hangingPunct="0"/>
            <a:endParaRPr lang="en-US"/>
          </a:p>
        </p:txBody>
      </p:sp>
      <p:pic>
        <p:nvPicPr>
          <p:cNvPr id="20493" name="Picture 13" descr="Chlorpromazine-2D-skeletal"/>
          <p:cNvPicPr>
            <a:picLocks noChangeAspect="1" noChangeArrowheads="1"/>
          </p:cNvPicPr>
          <p:nvPr/>
        </p:nvPicPr>
        <p:blipFill>
          <a:blip r:embed="rId18" cstate="print"/>
          <a:srcRect/>
          <a:stretch>
            <a:fillRect/>
          </a:stretch>
        </p:blipFill>
        <p:spPr bwMode="auto">
          <a:xfrm>
            <a:off x="3733800" y="304800"/>
            <a:ext cx="1524000" cy="9144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85" name="Rectangle 37"/>
          <p:cNvSpPr>
            <a:spLocks noGrp="1" noChangeArrowheads="1"/>
          </p:cNvSpPr>
          <p:nvPr>
            <p:ph type="title"/>
          </p:nvPr>
        </p:nvSpPr>
        <p:spPr/>
        <p:txBody>
          <a:bodyPr/>
          <a:lstStyle/>
          <a:p>
            <a:endParaRPr lang="en-US"/>
          </a:p>
        </p:txBody>
      </p:sp>
      <p:sp>
        <p:nvSpPr>
          <p:cNvPr id="27651" name="Rectangle 3"/>
          <p:cNvSpPr>
            <a:spLocks noGrp="1" noChangeArrowheads="1"/>
          </p:cNvSpPr>
          <p:nvPr>
            <p:ph type="body" sz="half" idx="1"/>
          </p:nvPr>
        </p:nvSpPr>
        <p:spPr>
          <a:xfrm>
            <a:off x="457200" y="2971800"/>
            <a:ext cx="7772400" cy="3154363"/>
          </a:xfrm>
        </p:spPr>
        <p:txBody>
          <a:bodyPr/>
          <a:lstStyle/>
          <a:p>
            <a:pPr>
              <a:lnSpc>
                <a:spcPct val="90000"/>
              </a:lnSpc>
            </a:pPr>
            <a:r>
              <a:rPr lang="en-US" sz="2800" b="1">
                <a:hlinkClick r:id="rId3" tooltip="Butyrophenones"/>
              </a:rPr>
              <a:t>Butyrophenones</a:t>
            </a:r>
            <a:endParaRPr lang="en-US" sz="2800" b="1"/>
          </a:p>
          <a:p>
            <a:pPr>
              <a:lnSpc>
                <a:spcPct val="90000"/>
              </a:lnSpc>
            </a:pPr>
            <a:r>
              <a:rPr lang="en-US" sz="2800">
                <a:hlinkClick r:id="rId4" tooltip="Haloperidol"/>
              </a:rPr>
              <a:t>Haloperidol</a:t>
            </a:r>
            <a:r>
              <a:rPr lang="en-US" sz="2800"/>
              <a:t> (Haldol-Pictured above in 3-D) Available in decanoate (long-acting) form</a:t>
            </a:r>
          </a:p>
          <a:p>
            <a:pPr>
              <a:lnSpc>
                <a:spcPct val="90000"/>
              </a:lnSpc>
            </a:pPr>
            <a:r>
              <a:rPr lang="en-US" sz="2800">
                <a:hlinkClick r:id="rId5" tooltip="Droperidol"/>
              </a:rPr>
              <a:t>Droperidol</a:t>
            </a:r>
            <a:r>
              <a:rPr lang="en-US" sz="2800"/>
              <a:t> </a:t>
            </a:r>
          </a:p>
          <a:p>
            <a:pPr>
              <a:lnSpc>
                <a:spcPct val="90000"/>
              </a:lnSpc>
            </a:pPr>
            <a:r>
              <a:rPr lang="en-US" sz="2800">
                <a:hlinkClick r:id="rId6" tooltip="Pimozide"/>
              </a:rPr>
              <a:t>Pimozide</a:t>
            </a:r>
            <a:r>
              <a:rPr lang="en-US" sz="2800"/>
              <a:t> (Orap) - Used to treat </a:t>
            </a:r>
            <a:r>
              <a:rPr lang="en-US" sz="2800">
                <a:hlinkClick r:id="rId7" tooltip="Tourette syndrome"/>
              </a:rPr>
              <a:t>Tourette’s syndrome</a:t>
            </a:r>
            <a:r>
              <a:rPr lang="en-US" sz="2800"/>
              <a:t> </a:t>
            </a:r>
          </a:p>
          <a:p>
            <a:pPr>
              <a:lnSpc>
                <a:spcPct val="90000"/>
              </a:lnSpc>
            </a:pPr>
            <a:r>
              <a:rPr lang="en-US" sz="2800">
                <a:hlinkClick r:id="rId8" tooltip="Melperone"/>
              </a:rPr>
              <a:t>Melperone</a:t>
            </a:r>
            <a:r>
              <a:rPr lang="en-US" sz="2800"/>
              <a:t> </a:t>
            </a:r>
          </a:p>
          <a:p>
            <a:pPr>
              <a:lnSpc>
                <a:spcPct val="90000"/>
              </a:lnSpc>
            </a:pPr>
            <a:endParaRPr lang="en-US" sz="2800"/>
          </a:p>
        </p:txBody>
      </p:sp>
      <p:sp>
        <p:nvSpPr>
          <p:cNvPr id="27652" name="Rectangle 4"/>
          <p:cNvSpPr>
            <a:spLocks noChangeArrowheads="1"/>
          </p:cNvSpPr>
          <p:nvPr/>
        </p:nvSpPr>
        <p:spPr bwMode="auto">
          <a:xfrm>
            <a:off x="0" y="-1554163"/>
            <a:ext cx="9144000" cy="366713"/>
          </a:xfrm>
          <a:prstGeom prst="rect">
            <a:avLst/>
          </a:prstGeom>
          <a:noFill/>
          <a:ln w="9525">
            <a:noFill/>
            <a:miter lim="800000"/>
            <a:headEnd/>
            <a:tailEnd/>
          </a:ln>
          <a:effectLst/>
        </p:spPr>
        <p:txBody>
          <a:bodyPr anchor="ctr">
            <a:spAutoFit/>
          </a:bodyPr>
          <a:lstStyle/>
          <a:p>
            <a:endParaRPr lang="en-US"/>
          </a:p>
        </p:txBody>
      </p:sp>
      <p:graphicFrame>
        <p:nvGraphicFramePr>
          <p:cNvPr id="27666" name="Group 18"/>
          <p:cNvGraphicFramePr>
            <a:graphicFrameLocks noGrp="1"/>
          </p:cNvGraphicFramePr>
          <p:nvPr/>
        </p:nvGraphicFramePr>
        <p:xfrm>
          <a:off x="0" y="0"/>
          <a:ext cx="208280" cy="103632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27667" name="Picture 19"/>
          <p:cNvPicPr>
            <a:picLocks noChangeAspect="1" noChangeArrowheads="1"/>
          </p:cNvPicPr>
          <p:nvPr/>
        </p:nvPicPr>
        <p:blipFill>
          <a:blip r:embed="rId9" cstate="print"/>
          <a:srcRect/>
          <a:stretch>
            <a:fillRect/>
          </a:stretch>
        </p:blipFill>
        <p:spPr bwMode="auto">
          <a:xfrm>
            <a:off x="381000" y="228600"/>
            <a:ext cx="8458200" cy="2819400"/>
          </a:xfrm>
          <a:prstGeom prst="rect">
            <a:avLst/>
          </a:prstGeom>
          <a:noFill/>
          <a:ln w="9525">
            <a:noFill/>
            <a:miter lim="800000"/>
            <a:headEnd/>
            <a:tailEnd/>
          </a:ln>
          <a:effectLst/>
        </p:spPr>
      </p:pic>
      <p:graphicFrame>
        <p:nvGraphicFramePr>
          <p:cNvPr id="27694" name="Group 46"/>
          <p:cNvGraphicFramePr>
            <a:graphicFrameLocks noGrp="1"/>
          </p:cNvGraphicFramePr>
          <p:nvPr>
            <p:ph sz="half" idx="2"/>
          </p:nvPr>
        </p:nvGraphicFramePr>
        <p:xfrm>
          <a:off x="9448800" y="-1552575"/>
          <a:ext cx="208280" cy="1554480"/>
        </p:xfrm>
        <a:graphic>
          <a:graphicData uri="http://schemas.openxmlformats.org/drawingml/2006/table">
            <a:tbl>
              <a:tblPr/>
              <a:tblGrid>
                <a:gridCol w="208280">
                  <a:extLst>
                    <a:ext uri="{9D8B030D-6E8A-4147-A177-3AD203B41FA5}">
                      <a16:colId xmlns:a16="http://schemas.microsoft.com/office/drawing/2014/main" val="20000"/>
                    </a:ext>
                  </a:extLst>
                </a:gridCol>
              </a:tblGrid>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cap="flat">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0">
                <a:tc>
                  <a:txBody>
                    <a:bodyPr/>
                    <a:lstStyle/>
                    <a:p>
                      <a:pPr marL="342900" marR="0" lvl="0" indent="-342900" algn="ctr" defTabSz="914400" rtl="0" eaLnBrk="1" fontAlgn="t"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pitchFamily="34" charset="0"/>
                      </a:endParaRPr>
                    </a:p>
                  </a:txBody>
                  <a:tcPr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4" name="Rectangle 6"/>
          <p:cNvSpPr>
            <a:spLocks noGrp="1" noChangeArrowheads="1"/>
          </p:cNvSpPr>
          <p:nvPr>
            <p:ph type="title"/>
          </p:nvPr>
        </p:nvSpPr>
        <p:spPr/>
        <p:txBody>
          <a:bodyPr/>
          <a:lstStyle/>
          <a:p>
            <a:r>
              <a:rPr lang="en-US" sz="2000"/>
              <a:t>Carbamazepine</a:t>
            </a:r>
            <a:br>
              <a:rPr lang="en-US" sz="2000"/>
            </a:br>
            <a:r>
              <a:rPr lang="en-US" sz="2000"/>
              <a:t>(Tegretol)</a:t>
            </a:r>
            <a:br>
              <a:rPr lang="en-US" sz="2000"/>
            </a:br>
            <a:r>
              <a:rPr lang="en-US" sz="2000"/>
              <a:t>Oxcarbazepine</a:t>
            </a:r>
            <a:br>
              <a:rPr lang="en-US" sz="2000"/>
            </a:br>
            <a:r>
              <a:rPr lang="en-US" sz="2000"/>
              <a:t>(Trileptal)</a:t>
            </a:r>
          </a:p>
        </p:txBody>
      </p:sp>
      <p:sp>
        <p:nvSpPr>
          <p:cNvPr id="58375" name="Rectangle 7"/>
          <p:cNvSpPr>
            <a:spLocks noGrp="1" noChangeArrowheads="1"/>
          </p:cNvSpPr>
          <p:nvPr>
            <p:ph type="body" sz="half" idx="1"/>
          </p:nvPr>
        </p:nvSpPr>
        <p:spPr/>
        <p:txBody>
          <a:bodyPr/>
          <a:lstStyle/>
          <a:p>
            <a:pPr>
              <a:lnSpc>
                <a:spcPct val="80000"/>
              </a:lnSpc>
            </a:pPr>
            <a:endParaRPr lang="en-US" sz="1800"/>
          </a:p>
          <a:p>
            <a:pPr>
              <a:lnSpc>
                <a:spcPct val="80000"/>
              </a:lnSpc>
            </a:pPr>
            <a:r>
              <a:rPr lang="en-US" sz="1800"/>
              <a:t>Carbamazepine, (Pictured in 3-D at top right) is known to render many </a:t>
            </a:r>
            <a:r>
              <a:rPr lang="en-US" sz="1800">
                <a:hlinkClick r:id="rId3" tooltip="Hormonal contraception"/>
              </a:rPr>
              <a:t>hormonal contraception</a:t>
            </a:r>
            <a:r>
              <a:rPr lang="en-US" sz="1800"/>
              <a:t> products ineffective, due to its action as a cytochrome P450 enzyme inducer, which is the system that metabolizes many oral contraceptives. Carbamazepine causes more cytochrome P450 enzyme to be produced, which hastens removal of the contraceptive from the blood plasma although the clinical significance of this effect is debatable. </a:t>
            </a:r>
          </a:p>
          <a:p>
            <a:pPr>
              <a:lnSpc>
                <a:spcPct val="80000"/>
              </a:lnSpc>
            </a:pPr>
            <a:r>
              <a:rPr lang="en-US" sz="1800"/>
              <a:t>Oxcarbazepine (Shown in 2-D at bottom right)</a:t>
            </a:r>
          </a:p>
        </p:txBody>
      </p:sp>
      <p:pic>
        <p:nvPicPr>
          <p:cNvPr id="58373" name="Picture 5" descr="Carbamazepine_3D"/>
          <p:cNvPicPr>
            <a:picLocks noGrp="1" noChangeAspect="1" noChangeArrowheads="1"/>
          </p:cNvPicPr>
          <p:nvPr>
            <p:ph sz="quarter" idx="2"/>
          </p:nvPr>
        </p:nvPicPr>
        <p:blipFill>
          <a:blip r:embed="rId4" cstate="print"/>
          <a:srcRect/>
          <a:stretch>
            <a:fillRect/>
          </a:stretch>
        </p:blipFill>
        <p:spPr>
          <a:xfrm>
            <a:off x="5281613" y="1600200"/>
            <a:ext cx="2770187" cy="2185988"/>
          </a:xfrm>
          <a:noFill/>
          <a:ln/>
        </p:spPr>
      </p:pic>
      <p:pic>
        <p:nvPicPr>
          <p:cNvPr id="58377" name="Picture 9" descr="141px-Oxcarbazepine svg"/>
          <p:cNvPicPr>
            <a:picLocks noGrp="1" noChangeAspect="1" noChangeArrowheads="1"/>
          </p:cNvPicPr>
          <p:nvPr>
            <p:ph sz="quarter" idx="3"/>
          </p:nvPr>
        </p:nvPicPr>
        <p:blipFill>
          <a:blip r:embed="rId5" cstate="print"/>
          <a:srcRect/>
          <a:stretch>
            <a:fillRect/>
          </a:stretch>
        </p:blipFill>
        <p:spPr>
          <a:xfrm>
            <a:off x="5257800" y="3962400"/>
            <a:ext cx="2743200" cy="2362200"/>
          </a:xfrm>
          <a:solidFill>
            <a:schemeClr val="tx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0" y="-914400"/>
            <a:ext cx="9144000" cy="8076960"/>
          </a:xfrm>
          <a:prstGeom prst="rect">
            <a:avLst/>
          </a:prstGeom>
        </p:spPr>
      </p:pic>
    </p:spTree>
    <p:extLst>
      <p:ext uri="{BB962C8B-B14F-4D97-AF65-F5344CB8AC3E}">
        <p14:creationId xmlns:p14="http://schemas.microsoft.com/office/powerpoint/2010/main" val="37720167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8229600" cy="258762"/>
          </a:xfrm>
        </p:spPr>
        <p:txBody>
          <a:bodyPr/>
          <a:lstStyle/>
          <a:p>
            <a:r>
              <a:rPr lang="en-US" sz="4000" b="1"/>
              <a:t>RCW 71.05.215</a:t>
            </a:r>
          </a:p>
        </p:txBody>
      </p:sp>
      <p:sp>
        <p:nvSpPr>
          <p:cNvPr id="33795" name="Rectangle 3"/>
          <p:cNvSpPr>
            <a:spLocks noGrp="1" noChangeArrowheads="1"/>
          </p:cNvSpPr>
          <p:nvPr>
            <p:ph type="body" idx="1"/>
          </p:nvPr>
        </p:nvSpPr>
        <p:spPr>
          <a:xfrm>
            <a:off x="457200" y="685800"/>
            <a:ext cx="8229600" cy="5440363"/>
          </a:xfrm>
        </p:spPr>
        <p:txBody>
          <a:bodyPr/>
          <a:lstStyle/>
          <a:p>
            <a:pPr>
              <a:lnSpc>
                <a:spcPct val="80000"/>
              </a:lnSpc>
            </a:pPr>
            <a:endParaRPr lang="en-US" sz="800" b="1"/>
          </a:p>
          <a:p>
            <a:pPr>
              <a:lnSpc>
                <a:spcPct val="80000"/>
              </a:lnSpc>
            </a:pPr>
            <a:r>
              <a:rPr lang="en-US" sz="1800" b="1">
                <a:latin typeface="Arial Unicode MS" pitchFamily="34" charset="-128"/>
              </a:rPr>
              <a:t>Right to refuse antipsychotic medicine — Rules.</a:t>
            </a:r>
          </a:p>
          <a:p>
            <a:pPr>
              <a:lnSpc>
                <a:spcPct val="80000"/>
              </a:lnSpc>
            </a:pPr>
            <a:r>
              <a:rPr lang="en-US" sz="1800" b="1">
                <a:latin typeface="Arial Unicode MS" pitchFamily="34" charset="-128"/>
              </a:rPr>
              <a:t>(1) A person found to be gravely disabled or presents a likelihood of serious harm as a result of a mental disorder has a right to refuse antipsychotic medication unless it is determined that the failure to medicate may result in a likelihood of serious harm or substantial deterioration or substantially prolong the length of involuntary commitment and there is no less intrusive course of treatment than medication in the best interest of that person.</a:t>
            </a:r>
            <a:br>
              <a:rPr lang="en-US" sz="1800" b="1">
                <a:latin typeface="Arial Unicode MS" pitchFamily="34" charset="-128"/>
              </a:rPr>
            </a:br>
            <a:r>
              <a:rPr lang="en-US" sz="1800" b="1">
                <a:latin typeface="Arial Unicode MS" pitchFamily="34" charset="-128"/>
              </a:rPr>
              <a:t/>
            </a:r>
            <a:br>
              <a:rPr lang="en-US" sz="1800" b="1">
                <a:latin typeface="Arial Unicode MS" pitchFamily="34" charset="-128"/>
              </a:rPr>
            </a:br>
            <a:r>
              <a:rPr lang="en-US" sz="1800" b="1">
                <a:latin typeface="Arial Unicode MS" pitchFamily="34" charset="-128"/>
              </a:rPr>
              <a:t>     (2) The department shall adopt rules to carry out the purposes of this chapter. These rules shall include:</a:t>
            </a:r>
            <a:br>
              <a:rPr lang="en-US" sz="1800" b="1">
                <a:latin typeface="Arial Unicode MS" pitchFamily="34" charset="-128"/>
              </a:rPr>
            </a:br>
            <a:r>
              <a:rPr lang="en-US" sz="1800" b="1">
                <a:latin typeface="Arial Unicode MS" pitchFamily="34" charset="-128"/>
              </a:rPr>
              <a:t/>
            </a:r>
            <a:br>
              <a:rPr lang="en-US" sz="1800" b="1">
                <a:latin typeface="Arial Unicode MS" pitchFamily="34" charset="-128"/>
              </a:rPr>
            </a:br>
            <a:r>
              <a:rPr lang="en-US" sz="1800" b="1">
                <a:latin typeface="Arial Unicode MS" pitchFamily="34" charset="-128"/>
              </a:rPr>
              <a:t>     (a) An attempt to obtain the informed consent of the person prior to administration of antipsychotic medication.</a:t>
            </a:r>
            <a:br>
              <a:rPr lang="en-US" sz="1800" b="1">
                <a:latin typeface="Arial Unicode MS" pitchFamily="34" charset="-128"/>
              </a:rPr>
            </a:br>
            <a:r>
              <a:rPr lang="en-US" sz="1800" b="1">
                <a:latin typeface="Arial Unicode MS" pitchFamily="34" charset="-128"/>
              </a:rPr>
              <a:t/>
            </a:r>
            <a:br>
              <a:rPr lang="en-US" sz="1800" b="1">
                <a:latin typeface="Arial Unicode MS" pitchFamily="34" charset="-128"/>
              </a:rPr>
            </a:br>
            <a:r>
              <a:rPr lang="en-US" sz="1800" b="1">
                <a:latin typeface="Arial Unicode MS" pitchFamily="34" charset="-128"/>
              </a:rPr>
              <a:t>     (b) For short-term treatment up to thirty days, the right to refuse antipsychotic medications unless there is an additional concurring medical opinion approving medication.</a:t>
            </a:r>
            <a:br>
              <a:rPr lang="en-US" sz="1800" b="1">
                <a:latin typeface="Arial Unicode MS" pitchFamily="34" charset="-128"/>
              </a:rPr>
            </a:br>
            <a:r>
              <a:rPr lang="en-US" sz="1800" b="1">
                <a:latin typeface="Arial Unicode MS" pitchFamily="34" charset="-128"/>
              </a:rPr>
              <a:t/>
            </a:r>
            <a:br>
              <a:rPr lang="en-US" sz="1800" b="1">
                <a:latin typeface="Arial Unicode MS" pitchFamily="34" charset="-128"/>
              </a:rPr>
            </a:br>
            <a:r>
              <a:rPr lang="en-US" sz="1800" b="1">
                <a:latin typeface="Arial Unicode MS" pitchFamily="34" charset="-128"/>
              </a:rPr>
              <a:t>     (c) For continued treatment beyond thirty days through the hearing on any petition filed under *RCW </a:t>
            </a:r>
            <a:r>
              <a:rPr lang="en-US" sz="1800" b="1">
                <a:latin typeface="Arial Unicode MS" pitchFamily="34" charset="-128"/>
                <a:hlinkClick r:id="rId2"/>
              </a:rPr>
              <a:t>71.05.370</a:t>
            </a:r>
            <a:r>
              <a:rPr lang="en-US" sz="1800" b="1">
                <a:latin typeface="Arial Unicode MS" pitchFamily="34" charset="-128"/>
              </a:rPr>
              <a:t>(7), the right to periodic review of the decision to medicate by the medical director or designee.</a:t>
            </a:r>
            <a:br>
              <a:rPr lang="en-US" sz="1800" b="1">
                <a:latin typeface="Arial Unicode MS" pitchFamily="34" charset="-128"/>
              </a:rPr>
            </a:br>
            <a:r>
              <a:rPr lang="en-US" sz="1800" b="1">
                <a:latin typeface="Arial Unicode MS" pitchFamily="34" charset="-128"/>
              </a:rPr>
              <a:t/>
            </a:r>
            <a:br>
              <a:rPr lang="en-US" sz="1800" b="1">
                <a:latin typeface="Arial Unicode MS" pitchFamily="34" charset="-128"/>
              </a:rPr>
            </a:br>
            <a:endParaRPr lang="en-US" sz="1800" b="1">
              <a:latin typeface="Arial Unicode MS" pitchFamily="34" charset="-12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b="1"/>
              <a:t>RCW 71.05.215 </a:t>
            </a:r>
            <a:r>
              <a:rPr lang="en-US" sz="2400" b="1"/>
              <a:t/>
            </a:r>
            <a:br>
              <a:rPr lang="en-US" sz="2400" b="1"/>
            </a:br>
            <a:r>
              <a:rPr lang="en-US" sz="2400" b="1"/>
              <a:t>(Continued)</a:t>
            </a:r>
            <a:endParaRPr lang="en-US" b="1"/>
          </a:p>
        </p:txBody>
      </p:sp>
      <p:sp>
        <p:nvSpPr>
          <p:cNvPr id="43011" name="Rectangle 3"/>
          <p:cNvSpPr>
            <a:spLocks noGrp="1" noChangeArrowheads="1"/>
          </p:cNvSpPr>
          <p:nvPr>
            <p:ph type="body" idx="1"/>
          </p:nvPr>
        </p:nvSpPr>
        <p:spPr/>
        <p:txBody>
          <a:bodyPr/>
          <a:lstStyle/>
          <a:p>
            <a:pPr>
              <a:lnSpc>
                <a:spcPct val="80000"/>
              </a:lnSpc>
            </a:pPr>
            <a:r>
              <a:rPr lang="en-US" sz="1800" b="1">
                <a:latin typeface="Arial Unicode MS" pitchFamily="34" charset="-128"/>
              </a:rPr>
              <a:t>     (d) Administration of antipsychotic medication in an emergency and review of this decision within twenty-four hours. An emergency exists if the person presents an imminent likelihood of serious harm, and medically acceptable alternatives to administration of antipsychotic medications are not available or are unlikely to be successful; and in the opinion of the physician, the person's condition constitutes an emergency requiring the treatment be instituted prior to obtaining a second medical opinion.</a:t>
            </a:r>
            <a:br>
              <a:rPr lang="en-US" sz="1800" b="1">
                <a:latin typeface="Arial Unicode MS" pitchFamily="34" charset="-128"/>
              </a:rPr>
            </a:br>
            <a:r>
              <a:rPr lang="en-US" sz="1800" b="1">
                <a:latin typeface="Arial Unicode MS" pitchFamily="34" charset="-128"/>
              </a:rPr>
              <a:t/>
            </a:r>
            <a:br>
              <a:rPr lang="en-US" sz="1800" b="1">
                <a:latin typeface="Arial Unicode MS" pitchFamily="34" charset="-128"/>
              </a:rPr>
            </a:br>
            <a:r>
              <a:rPr lang="en-US" sz="1800" b="1">
                <a:latin typeface="Arial Unicode MS" pitchFamily="34" charset="-128"/>
              </a:rPr>
              <a:t>     (e) Documentation in the medical record of the physician's attempt to obtain informed consent and the reasons why antipsychotic medication is being administered over the person's objection or lack of consent.</a:t>
            </a:r>
          </a:p>
          <a:p>
            <a:pPr>
              <a:lnSpc>
                <a:spcPct val="80000"/>
              </a:lnSpc>
            </a:pPr>
            <a:endParaRPr lang="en-US" sz="1800" b="1">
              <a:latin typeface="Arial Unicode MS" pitchFamily="34" charset="-128"/>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74638"/>
            <a:ext cx="8229600" cy="487362"/>
          </a:xfrm>
        </p:spPr>
        <p:txBody>
          <a:bodyPr/>
          <a:lstStyle/>
          <a:p>
            <a:r>
              <a:rPr lang="en-US" sz="4000"/>
              <a:t>WAC 388 -101 -3750 </a:t>
            </a:r>
          </a:p>
        </p:txBody>
      </p:sp>
      <p:sp>
        <p:nvSpPr>
          <p:cNvPr id="44035" name="Rectangle 3"/>
          <p:cNvSpPr>
            <a:spLocks noGrp="1" noChangeArrowheads="1"/>
          </p:cNvSpPr>
          <p:nvPr>
            <p:ph type="body" idx="1"/>
          </p:nvPr>
        </p:nvSpPr>
        <p:spPr>
          <a:xfrm>
            <a:off x="457200" y="762000"/>
            <a:ext cx="8229600" cy="5364163"/>
          </a:xfrm>
        </p:spPr>
        <p:txBody>
          <a:bodyPr/>
          <a:lstStyle/>
          <a:p>
            <a:pPr>
              <a:lnSpc>
                <a:spcPct val="80000"/>
              </a:lnSpc>
            </a:pPr>
            <a:r>
              <a:rPr lang="en-US" sz="1800" b="1">
                <a:latin typeface="Arial Unicode MS" pitchFamily="34" charset="-128"/>
              </a:rPr>
              <a:t>WAC 388-101-3750 Psychoactive medication treatment plan. </a:t>
            </a:r>
          </a:p>
          <a:p>
            <a:pPr>
              <a:lnSpc>
                <a:spcPct val="80000"/>
              </a:lnSpc>
            </a:pPr>
            <a:r>
              <a:rPr lang="en-US" sz="1800" b="1">
                <a:latin typeface="Arial Unicode MS" pitchFamily="34" charset="-128"/>
              </a:rPr>
              <a:t>    (1) If the assessing treatment professional recommends psychoactive medications, the prescribing professional or service provider must document this in the client's psychoactive medication treatment plan. The service provider must ensure the plan includes the following:</a:t>
            </a:r>
            <a:br>
              <a:rPr lang="en-US" sz="1800" b="1">
                <a:latin typeface="Arial Unicode MS" pitchFamily="34" charset="-128"/>
              </a:rPr>
            </a:br>
            <a:r>
              <a:rPr lang="en-US" sz="1800" b="1">
                <a:latin typeface="Arial Unicode MS" pitchFamily="34" charset="-128"/>
              </a:rPr>
              <a:t/>
            </a:r>
            <a:br>
              <a:rPr lang="en-US" sz="1800" b="1">
                <a:latin typeface="Arial Unicode MS" pitchFamily="34" charset="-128"/>
              </a:rPr>
            </a:br>
            <a:r>
              <a:rPr lang="en-US" sz="1800" b="1">
                <a:latin typeface="Arial Unicode MS" pitchFamily="34" charset="-128"/>
              </a:rPr>
              <a:t>     (a) A description of the behaviors, symptoms or conditions for which the medication is prescribed and a mental health diagnosis, if available;</a:t>
            </a:r>
            <a:br>
              <a:rPr lang="en-US" sz="1800" b="1">
                <a:latin typeface="Arial Unicode MS" pitchFamily="34" charset="-128"/>
              </a:rPr>
            </a:br>
            <a:r>
              <a:rPr lang="en-US" sz="1800" b="1">
                <a:latin typeface="Arial Unicode MS" pitchFamily="34" charset="-128"/>
              </a:rPr>
              <a:t/>
            </a:r>
            <a:br>
              <a:rPr lang="en-US" sz="1800" b="1">
                <a:latin typeface="Arial Unicode MS" pitchFamily="34" charset="-128"/>
              </a:rPr>
            </a:br>
            <a:r>
              <a:rPr lang="en-US" sz="1800" b="1">
                <a:latin typeface="Arial Unicode MS" pitchFamily="34" charset="-128"/>
              </a:rPr>
              <a:t>     (b) The name, dosage, and frequency of the medication and subsequent changes in dosage must be documented in the person's medical record;</a:t>
            </a:r>
            <a:br>
              <a:rPr lang="en-US" sz="1800" b="1">
                <a:latin typeface="Arial Unicode MS" pitchFamily="34" charset="-128"/>
              </a:rPr>
            </a:br>
            <a:r>
              <a:rPr lang="en-US" sz="1800" b="1">
                <a:latin typeface="Arial Unicode MS" pitchFamily="34" charset="-128"/>
              </a:rPr>
              <a:t/>
            </a:r>
            <a:br>
              <a:rPr lang="en-US" sz="1800" b="1">
                <a:latin typeface="Arial Unicode MS" pitchFamily="34" charset="-128"/>
              </a:rPr>
            </a:br>
            <a:r>
              <a:rPr lang="en-US" sz="1800" b="1">
                <a:latin typeface="Arial Unicode MS" pitchFamily="34" charset="-128"/>
              </a:rPr>
              <a:t>     (c) The length of time considered sufficient to determine if the medication is effective; </a:t>
            </a:r>
            <a:br>
              <a:rPr lang="en-US" sz="1800" b="1">
                <a:latin typeface="Arial Unicode MS" pitchFamily="34" charset="-128"/>
              </a:rPr>
            </a:br>
            <a:r>
              <a:rPr lang="en-US" sz="1800" b="1">
                <a:latin typeface="Arial Unicode MS" pitchFamily="34" charset="-128"/>
              </a:rPr>
              <a:t/>
            </a:r>
            <a:br>
              <a:rPr lang="en-US" sz="1800" b="1">
                <a:latin typeface="Arial Unicode MS" pitchFamily="34" charset="-128"/>
              </a:rPr>
            </a:br>
            <a:r>
              <a:rPr lang="en-US" sz="1800" b="1">
                <a:latin typeface="Arial Unicode MS" pitchFamily="34" charset="-128"/>
              </a:rPr>
              <a:t>     (d) The behavioral criteria to determine whether the medication is effective and what changes in behavior, mood, thought, or functioning are considered evidence that the medication is effective; and</a:t>
            </a:r>
            <a:br>
              <a:rPr lang="en-US" sz="1800" b="1">
                <a:latin typeface="Arial Unicode MS" pitchFamily="34" charset="-128"/>
              </a:rPr>
            </a:br>
            <a:r>
              <a:rPr lang="en-US" sz="1800" b="1">
                <a:latin typeface="Arial Unicode MS" pitchFamily="34" charset="-128"/>
              </a:rPr>
              <a:t/>
            </a:r>
            <a:br>
              <a:rPr lang="en-US" sz="1800" b="1">
                <a:latin typeface="Arial Unicode MS" pitchFamily="34" charset="-128"/>
              </a:rPr>
            </a:br>
            <a:r>
              <a:rPr lang="en-US" sz="1800" b="1">
                <a:latin typeface="Arial Unicode MS" pitchFamily="34" charset="-128"/>
              </a:rPr>
              <a:t>     (e) The anticipated schedule of visits with the prescribing professional.</a:t>
            </a:r>
            <a:br>
              <a:rPr lang="en-US" sz="1800" b="1">
                <a:latin typeface="Arial Unicode MS" pitchFamily="34" charset="-128"/>
              </a:rPr>
            </a:br>
            <a:r>
              <a:rPr lang="en-US" sz="1800" b="1">
                <a:latin typeface="Arial Unicode MS" pitchFamily="34" charset="-128"/>
              </a:rPr>
              <a:t/>
            </a:r>
            <a:br>
              <a:rPr lang="en-US" sz="1800" b="1">
                <a:latin typeface="Arial Unicode MS" pitchFamily="34" charset="-128"/>
              </a:rPr>
            </a:br>
            <a:r>
              <a:rPr lang="en-US" sz="1800" b="1">
                <a:latin typeface="Arial Unicode MS" pitchFamily="34" charset="-128"/>
              </a:rPr>
              <a:t>     </a:t>
            </a:r>
            <a:br>
              <a:rPr lang="en-US" sz="1800" b="1">
                <a:latin typeface="Arial Unicode MS" pitchFamily="34" charset="-128"/>
              </a:rPr>
            </a:br>
            <a:endParaRPr lang="en-US" sz="1800" b="1">
              <a:latin typeface="Arial Unicode MS" pitchFamily="34" charset="-128"/>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t>WAC 388 -101 -3750</a:t>
            </a:r>
            <a:br>
              <a:rPr lang="en-US"/>
            </a:br>
            <a:r>
              <a:rPr lang="en-US" sz="2400"/>
              <a:t>(Continued)</a:t>
            </a:r>
          </a:p>
        </p:txBody>
      </p:sp>
      <p:sp>
        <p:nvSpPr>
          <p:cNvPr id="66563" name="Rectangle 3"/>
          <p:cNvSpPr>
            <a:spLocks noGrp="1" noChangeArrowheads="1"/>
          </p:cNvSpPr>
          <p:nvPr>
            <p:ph type="body" idx="1"/>
          </p:nvPr>
        </p:nvSpPr>
        <p:spPr>
          <a:xfrm>
            <a:off x="457200" y="2133600"/>
            <a:ext cx="8229600" cy="3992563"/>
          </a:xfrm>
        </p:spPr>
        <p:txBody>
          <a:bodyPr/>
          <a:lstStyle/>
          <a:p>
            <a:pPr>
              <a:lnSpc>
                <a:spcPct val="80000"/>
              </a:lnSpc>
              <a:spcBef>
                <a:spcPct val="0"/>
              </a:spcBef>
              <a:buFontTx/>
              <a:buNone/>
            </a:pPr>
            <a:r>
              <a:rPr lang="en-US" sz="1800" b="1">
                <a:latin typeface="Arial Unicode MS" pitchFamily="34" charset="-128"/>
                <a:ea typeface="Arial Unicode MS" pitchFamily="34" charset="-128"/>
                <a:cs typeface="Arial Unicode MS" pitchFamily="34" charset="-128"/>
              </a:rPr>
              <a:t>(2) The service provider must make sure the treatment plan is updated when there is a change in psychoactive medication type, including intraclass changes.</a:t>
            </a:r>
            <a:br>
              <a:rPr lang="en-US" sz="1800" b="1">
                <a:latin typeface="Arial Unicode MS" pitchFamily="34" charset="-128"/>
                <a:ea typeface="Arial Unicode MS" pitchFamily="34" charset="-128"/>
                <a:cs typeface="Arial Unicode MS" pitchFamily="34" charset="-128"/>
              </a:rPr>
            </a:br>
            <a:r>
              <a:rPr lang="en-US" sz="1800" b="1">
                <a:latin typeface="Arial Unicode MS" pitchFamily="34" charset="-128"/>
                <a:ea typeface="Arial Unicode MS" pitchFamily="34" charset="-128"/>
                <a:cs typeface="Arial Unicode MS" pitchFamily="34" charset="-128"/>
              </a:rPr>
              <a:t/>
            </a:r>
            <a:br>
              <a:rPr lang="en-US" sz="1800" b="1">
                <a:latin typeface="Arial Unicode MS" pitchFamily="34" charset="-128"/>
                <a:ea typeface="Arial Unicode MS" pitchFamily="34" charset="-128"/>
                <a:cs typeface="Arial Unicode MS" pitchFamily="34" charset="-128"/>
              </a:rPr>
            </a:br>
            <a:r>
              <a:rPr lang="en-US" sz="1800" b="1">
                <a:latin typeface="Arial Unicode MS" pitchFamily="34" charset="-128"/>
                <a:ea typeface="Arial Unicode MS" pitchFamily="34" charset="-128"/>
                <a:cs typeface="Arial Unicode MS" pitchFamily="34" charset="-128"/>
              </a:rPr>
              <a:t>(3) The service provider must:</a:t>
            </a:r>
            <a:br>
              <a:rPr lang="en-US" sz="1800" b="1">
                <a:latin typeface="Arial Unicode MS" pitchFamily="34" charset="-128"/>
                <a:ea typeface="Arial Unicode MS" pitchFamily="34" charset="-128"/>
                <a:cs typeface="Arial Unicode MS" pitchFamily="34" charset="-128"/>
              </a:rPr>
            </a:br>
            <a:r>
              <a:rPr lang="en-US" sz="1800" b="1">
                <a:latin typeface="Arial Unicode MS" pitchFamily="34" charset="-128"/>
                <a:ea typeface="Arial Unicode MS" pitchFamily="34" charset="-128"/>
                <a:cs typeface="Arial Unicode MS" pitchFamily="34" charset="-128"/>
              </a:rPr>
              <a:t/>
            </a:r>
            <a:br>
              <a:rPr lang="en-US" sz="1800" b="1">
                <a:latin typeface="Arial Unicode MS" pitchFamily="34" charset="-128"/>
                <a:ea typeface="Arial Unicode MS" pitchFamily="34" charset="-128"/>
                <a:cs typeface="Arial Unicode MS" pitchFamily="34" charset="-128"/>
              </a:rPr>
            </a:br>
            <a:r>
              <a:rPr lang="en-US" sz="1800" b="1">
                <a:latin typeface="Arial Unicode MS" pitchFamily="34" charset="-128"/>
                <a:ea typeface="Arial Unicode MS" pitchFamily="34" charset="-128"/>
                <a:cs typeface="Arial Unicode MS" pitchFamily="34" charset="-128"/>
              </a:rPr>
              <a:t>     (a) Review the name, purpose, potential side effects and any known potential drug interactions of the psychoactive medication(s) with the client and his/her legal representative and document the review in the client record; and</a:t>
            </a:r>
            <a:br>
              <a:rPr lang="en-US" sz="1800" b="1">
                <a:latin typeface="Arial Unicode MS" pitchFamily="34" charset="-128"/>
                <a:ea typeface="Arial Unicode MS" pitchFamily="34" charset="-128"/>
                <a:cs typeface="Arial Unicode MS" pitchFamily="34" charset="-128"/>
              </a:rPr>
            </a:br>
            <a:r>
              <a:rPr lang="en-US" sz="1800" b="1">
                <a:latin typeface="Arial Unicode MS" pitchFamily="34" charset="-128"/>
                <a:ea typeface="Arial Unicode MS" pitchFamily="34" charset="-128"/>
                <a:cs typeface="Arial Unicode MS" pitchFamily="34" charset="-128"/>
              </a:rPr>
              <a:t/>
            </a:r>
            <a:br>
              <a:rPr lang="en-US" sz="1800" b="1">
                <a:latin typeface="Arial Unicode MS" pitchFamily="34" charset="-128"/>
                <a:ea typeface="Arial Unicode MS" pitchFamily="34" charset="-128"/>
                <a:cs typeface="Arial Unicode MS" pitchFamily="34" charset="-128"/>
              </a:rPr>
            </a:br>
            <a:r>
              <a:rPr lang="en-US" sz="1800" b="1">
                <a:latin typeface="Arial Unicode MS" pitchFamily="34" charset="-128"/>
                <a:ea typeface="Arial Unicode MS" pitchFamily="34" charset="-128"/>
                <a:cs typeface="Arial Unicode MS" pitchFamily="34" charset="-128"/>
              </a:rPr>
              <a:t>     (b) Have available to staff and clients an information sheet for each psychoactive medication that is being used by each client served by the provider.</a:t>
            </a:r>
            <a:br>
              <a:rPr lang="en-US" sz="1800" b="1">
                <a:latin typeface="Arial Unicode MS" pitchFamily="34" charset="-128"/>
                <a:ea typeface="Arial Unicode MS" pitchFamily="34" charset="-128"/>
                <a:cs typeface="Arial Unicode MS" pitchFamily="34" charset="-128"/>
              </a:rPr>
            </a:br>
            <a:endParaRPr lang="en-US" sz="1800" b="1">
              <a:latin typeface="Arial Unicode MS" pitchFamily="34" charset="-128"/>
              <a:ea typeface="Arial Unicode MS" pitchFamily="34" charset="-128"/>
              <a:cs typeface="Arial Unicode MS" pitchFamily="34" charset="-128"/>
            </a:endParaRPr>
          </a:p>
          <a:p>
            <a:pPr>
              <a:lnSpc>
                <a:spcPct val="80000"/>
              </a:lnSpc>
              <a:buFontTx/>
              <a:buNone/>
            </a:pPr>
            <a:endParaRPr lang="en-US" sz="1800">
              <a:latin typeface="Arial Unicode MS" pitchFamily="34" charset="-128"/>
              <a:ea typeface="Arial Unicode MS" pitchFamily="34" charset="-128"/>
              <a:cs typeface="Arial Unicode MS" pitchFamily="34" charset="-128"/>
            </a:endParaRPr>
          </a:p>
        </p:txBody>
      </p:sp>
      <p:sp>
        <p:nvSpPr>
          <p:cNvPr id="66566" name="Rectangle 6"/>
          <p:cNvSpPr>
            <a:spLocks noChangeArrowheads="1"/>
          </p:cNvSpPr>
          <p:nvPr/>
        </p:nvSpPr>
        <p:spPr bwMode="auto">
          <a:xfrm>
            <a:off x="457200" y="1600200"/>
            <a:ext cx="8229600" cy="336550"/>
          </a:xfrm>
          <a:prstGeom prst="rect">
            <a:avLst/>
          </a:prstGeom>
          <a:noFill/>
          <a:ln w="9525">
            <a:noFill/>
            <a:miter lim="800000"/>
            <a:headEnd/>
            <a:tailEnd/>
          </a:ln>
          <a:effectLst/>
        </p:spPr>
        <p:txBody>
          <a:bodyPr>
            <a:spAutoFit/>
          </a:bodyPr>
          <a:lstStyle/>
          <a:p>
            <a:endParaRPr lang="en-US" sz="1600" b="1">
              <a:latin typeface="Arial Unicode MS" pitchFamily="34" charset="-128"/>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304800"/>
            <a:ext cx="8229600" cy="411163"/>
          </a:xfrm>
        </p:spPr>
        <p:txBody>
          <a:bodyPr/>
          <a:lstStyle/>
          <a:p>
            <a:r>
              <a:rPr lang="en-US" sz="4000"/>
              <a:t>WAC 388 -101 -3750</a:t>
            </a:r>
            <a:br>
              <a:rPr lang="en-US" sz="4000"/>
            </a:br>
            <a:r>
              <a:rPr lang="en-US" sz="2000"/>
              <a:t>(Continued)</a:t>
            </a:r>
          </a:p>
        </p:txBody>
      </p:sp>
      <p:sp>
        <p:nvSpPr>
          <p:cNvPr id="45059" name="Rectangle 3"/>
          <p:cNvSpPr>
            <a:spLocks noGrp="1" noChangeArrowheads="1"/>
          </p:cNvSpPr>
          <p:nvPr>
            <p:ph type="body" idx="1"/>
          </p:nvPr>
        </p:nvSpPr>
        <p:spPr>
          <a:xfrm>
            <a:off x="381000" y="1219200"/>
            <a:ext cx="8229600" cy="5211763"/>
          </a:xfrm>
        </p:spPr>
        <p:txBody>
          <a:bodyPr/>
          <a:lstStyle/>
          <a:p>
            <a:pPr>
              <a:lnSpc>
                <a:spcPct val="80000"/>
              </a:lnSpc>
            </a:pPr>
            <a:r>
              <a:rPr lang="en-US" sz="1600" b="1">
                <a:latin typeface="Arial Unicode MS" pitchFamily="34" charset="-128"/>
              </a:rPr>
              <a:t/>
            </a:r>
            <a:br>
              <a:rPr lang="en-US" sz="1600" b="1">
                <a:latin typeface="Arial Unicode MS" pitchFamily="34" charset="-128"/>
              </a:rPr>
            </a:br>
            <a:r>
              <a:rPr lang="en-US" sz="1800" b="1">
                <a:latin typeface="Arial Unicode MS" pitchFamily="34" charset="-128"/>
              </a:rPr>
              <a:t>(4) The service provider must assist the client in obtaining and taking the medication when:</a:t>
            </a:r>
            <a:br>
              <a:rPr lang="en-US" sz="1800" b="1">
                <a:latin typeface="Arial Unicode MS" pitchFamily="34" charset="-128"/>
              </a:rPr>
            </a:br>
            <a:r>
              <a:rPr lang="en-US" sz="1800" b="1">
                <a:latin typeface="Arial Unicode MS" pitchFamily="34" charset="-128"/>
              </a:rPr>
              <a:t/>
            </a:r>
            <a:br>
              <a:rPr lang="en-US" sz="1800" b="1">
                <a:latin typeface="Arial Unicode MS" pitchFamily="34" charset="-128"/>
              </a:rPr>
            </a:br>
            <a:r>
              <a:rPr lang="en-US" sz="1800" b="1">
                <a:latin typeface="Arial Unicode MS" pitchFamily="34" charset="-128"/>
              </a:rPr>
              <a:t>     (a) The client's legal representative if any, is unavailable; and</a:t>
            </a:r>
            <a:br>
              <a:rPr lang="en-US" sz="1800" b="1">
                <a:latin typeface="Arial Unicode MS" pitchFamily="34" charset="-128"/>
              </a:rPr>
            </a:br>
            <a:r>
              <a:rPr lang="en-US" sz="1800" b="1">
                <a:latin typeface="Arial Unicode MS" pitchFamily="34" charset="-128"/>
              </a:rPr>
              <a:t/>
            </a:r>
            <a:br>
              <a:rPr lang="en-US" sz="1800" b="1">
                <a:latin typeface="Arial Unicode MS" pitchFamily="34" charset="-128"/>
              </a:rPr>
            </a:br>
            <a:r>
              <a:rPr lang="en-US" sz="1800" b="1">
                <a:latin typeface="Arial Unicode MS" pitchFamily="34" charset="-128"/>
              </a:rPr>
              <a:t>     (b) In the prescribing professional's opinion, medication is needed and no significant risks are associated with the use of the medication.</a:t>
            </a:r>
            <a:br>
              <a:rPr lang="en-US" sz="1800" b="1">
                <a:latin typeface="Arial Unicode MS" pitchFamily="34" charset="-128"/>
              </a:rPr>
            </a:br>
            <a:r>
              <a:rPr lang="en-US" sz="1800" b="1">
                <a:latin typeface="Arial Unicode MS" pitchFamily="34" charset="-128"/>
              </a:rPr>
              <a:t/>
            </a:r>
            <a:br>
              <a:rPr lang="en-US" sz="1800" b="1">
                <a:latin typeface="Arial Unicode MS" pitchFamily="34" charset="-128"/>
              </a:rPr>
            </a:br>
            <a:r>
              <a:rPr lang="en-US" sz="1800" b="1">
                <a:latin typeface="Arial Unicode MS" pitchFamily="34" charset="-128"/>
              </a:rPr>
              <a:t>(5) If a client takes psychoactive medications to reduce challenging behaviors or to treat symptoms of a mental illness that are interfering with the client's ability to have positive life experiences and form and maintain relationships, the service provider must develop and implement a positive behavior support plan.</a:t>
            </a:r>
            <a:br>
              <a:rPr lang="en-US" sz="1800" b="1">
                <a:latin typeface="Arial Unicode MS" pitchFamily="34" charset="-128"/>
              </a:rPr>
            </a:br>
            <a:r>
              <a:rPr lang="en-US" sz="1800" b="1">
                <a:latin typeface="Arial Unicode MS" pitchFamily="34" charset="-128"/>
              </a:rPr>
              <a:t/>
            </a:r>
            <a:br>
              <a:rPr lang="en-US" sz="1800" b="1">
                <a:latin typeface="Arial Unicode MS" pitchFamily="34" charset="-128"/>
              </a:rPr>
            </a:br>
            <a:r>
              <a:rPr lang="en-US" sz="1800">
                <a:latin typeface="Arial Unicode MS" pitchFamily="34" charset="-128"/>
              </a:rPr>
              <a:t/>
            </a:r>
            <a:br>
              <a:rPr lang="en-US" sz="1800">
                <a:latin typeface="Arial Unicode MS" pitchFamily="34" charset="-128"/>
              </a:rPr>
            </a:br>
            <a:endParaRPr lang="en-US" sz="1800">
              <a:latin typeface="Arial Unicode MS" pitchFamily="34" charset="-128"/>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944562"/>
          </a:xfrm>
        </p:spPr>
        <p:txBody>
          <a:bodyPr/>
          <a:lstStyle/>
          <a:p>
            <a:r>
              <a:rPr lang="en-US" sz="2000" b="1"/>
              <a:t>RCW 10.77.060</a:t>
            </a:r>
            <a:br>
              <a:rPr lang="en-US" sz="2000" b="1"/>
            </a:br>
            <a:r>
              <a:rPr lang="en-US" sz="2000" b="1"/>
              <a:t>Plea of not guilty due to insanity — Doubt as to competency — Examination — Bail — Report.</a:t>
            </a:r>
            <a:br>
              <a:rPr lang="en-US" sz="2000" b="1"/>
            </a:br>
            <a:endParaRPr lang="en-US" sz="2000" b="1"/>
          </a:p>
        </p:txBody>
      </p:sp>
      <p:sp>
        <p:nvSpPr>
          <p:cNvPr id="35843" name="Rectangle 3"/>
          <p:cNvSpPr>
            <a:spLocks noGrp="1" noChangeArrowheads="1"/>
          </p:cNvSpPr>
          <p:nvPr>
            <p:ph type="body" idx="1"/>
          </p:nvPr>
        </p:nvSpPr>
        <p:spPr>
          <a:xfrm>
            <a:off x="457200" y="1447800"/>
            <a:ext cx="8229600" cy="4678363"/>
          </a:xfrm>
        </p:spPr>
        <p:txBody>
          <a:bodyPr/>
          <a:lstStyle/>
          <a:p>
            <a:pPr>
              <a:lnSpc>
                <a:spcPct val="80000"/>
              </a:lnSpc>
            </a:pPr>
            <a:r>
              <a:rPr lang="en-US" sz="1600" b="1">
                <a:latin typeface="Arial Unicode MS" pitchFamily="34" charset="-128"/>
                <a:ea typeface="Arial Unicode MS" pitchFamily="34" charset="-128"/>
                <a:cs typeface="Arial Unicode MS" pitchFamily="34" charset="-128"/>
              </a:rPr>
              <a:t>Information from Competency Evaluation/Restoration reports…</a:t>
            </a:r>
          </a:p>
          <a:p>
            <a:pPr>
              <a:lnSpc>
                <a:spcPct val="80000"/>
              </a:lnSpc>
            </a:pPr>
            <a:endParaRPr lang="en-US" sz="1600" b="1">
              <a:latin typeface="Arial Unicode MS" pitchFamily="34" charset="-128"/>
              <a:ea typeface="Arial Unicode MS" pitchFamily="34" charset="-128"/>
              <a:cs typeface="Arial Unicode MS" pitchFamily="34" charset="-128"/>
            </a:endParaRPr>
          </a:p>
          <a:p>
            <a:pPr>
              <a:lnSpc>
                <a:spcPct val="80000"/>
              </a:lnSpc>
            </a:pPr>
            <a:r>
              <a:rPr lang="en-US" sz="1600" b="1">
                <a:latin typeface="Arial Unicode MS" pitchFamily="34" charset="-128"/>
                <a:ea typeface="Arial Unicode MS" pitchFamily="34" charset="-128"/>
                <a:cs typeface="Arial Unicode MS" pitchFamily="34" charset="-128"/>
              </a:rPr>
              <a:t>As is mandated by RCW 10.77.060, this case status report also will address Mr. Magoo's mental condition, dangerousness to others, likelihood of committing further criminal acts, and any further need for evaluation under RCW 71.05. </a:t>
            </a:r>
          </a:p>
          <a:p>
            <a:pPr>
              <a:lnSpc>
                <a:spcPct val="80000"/>
              </a:lnSpc>
            </a:pPr>
            <a:r>
              <a:rPr lang="en-US" sz="1600" b="1">
                <a:latin typeface="Arial Unicode MS" pitchFamily="34" charset="-128"/>
                <a:ea typeface="Arial Unicode MS" pitchFamily="34" charset="-128"/>
                <a:cs typeface="Arial Unicode MS" pitchFamily="34" charset="-128"/>
              </a:rPr>
              <a:t>(1)(a) Whenever a defendant has pleaded not guilty by reason of insanity, or there is reason to doubt his or her competency, the court on its own motion or on the motion of any party shall either appoint or request the secretary to designate at least two qualified experts or professional persons, one of whom shall be approved by the prosecuting attorney, to examine and report upon the mental condition of the defendant. The signed order of the court shall serve as authority for the experts to be given access to all records held by any mental health, medical, educational, or correctional facility that relate to the present or past mental, emotional, or physical condition of the defendant. At least one of the experts or professional persons appointed shall be a developmental disabilities professional if the court is advised by any party that the defendant may be developmentally disabled. Upon agreement of the parties, the court may designate one expert or professional person to conduct the examination and report on the mental condition of the defendant. For purposes of the examination, the court may order the defendant committed to a hospital or other suitably secure public or private mental health facility for a period of time necessary to complete the examination, but not to exceed fifteen days from the time of admission to the facility. If the defendant is being held in jail or other detention facility, upon agreement of the parties, the court may direct that the examination be conducted at the jail or other detention facility.</a:t>
            </a:r>
            <a:br>
              <a:rPr lang="en-US" sz="1600" b="1">
                <a:latin typeface="Arial Unicode MS" pitchFamily="34" charset="-128"/>
                <a:ea typeface="Arial Unicode MS" pitchFamily="34" charset="-128"/>
                <a:cs typeface="Arial Unicode MS" pitchFamily="34" charset="-128"/>
              </a:rPr>
            </a:br>
            <a:r>
              <a:rPr lang="en-US" sz="1600" b="1">
                <a:latin typeface="arial "/>
              </a:rPr>
              <a:t/>
            </a:r>
            <a:br>
              <a:rPr lang="en-US" sz="1600" b="1">
                <a:latin typeface="arial "/>
              </a:rPr>
            </a:br>
            <a:endParaRPr lang="en-US" sz="1600" b="1">
              <a:latin typeface="arial "/>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74638"/>
            <a:ext cx="8229600" cy="1249362"/>
          </a:xfrm>
        </p:spPr>
        <p:txBody>
          <a:bodyPr/>
          <a:lstStyle/>
          <a:p>
            <a:r>
              <a:rPr lang="en-US" sz="2400" b="1"/>
              <a:t>RCW 10.77.060</a:t>
            </a:r>
            <a:br>
              <a:rPr lang="en-US" sz="2400" b="1"/>
            </a:br>
            <a:r>
              <a:rPr lang="en-US" sz="2400" b="1"/>
              <a:t>Plea of not guilty due to insanity — Doubt as to competency — Examination — Bail — Report.</a:t>
            </a:r>
            <a:br>
              <a:rPr lang="en-US" sz="2400" b="1"/>
            </a:br>
            <a:r>
              <a:rPr lang="en-US" sz="2400" b="1"/>
              <a:t>(Continued)</a:t>
            </a:r>
            <a:br>
              <a:rPr lang="en-US" sz="2400" b="1"/>
            </a:br>
            <a:endParaRPr lang="en-US" sz="2400" b="1"/>
          </a:p>
        </p:txBody>
      </p:sp>
      <p:sp>
        <p:nvSpPr>
          <p:cNvPr id="47107" name="Rectangle 3"/>
          <p:cNvSpPr>
            <a:spLocks noGrp="1" noChangeArrowheads="1"/>
          </p:cNvSpPr>
          <p:nvPr>
            <p:ph type="body" idx="1"/>
          </p:nvPr>
        </p:nvSpPr>
        <p:spPr/>
        <p:txBody>
          <a:bodyPr/>
          <a:lstStyle/>
          <a:p>
            <a:pPr>
              <a:lnSpc>
                <a:spcPct val="80000"/>
              </a:lnSpc>
            </a:pPr>
            <a:r>
              <a:rPr lang="en-US" sz="1800" b="1">
                <a:latin typeface="Arial Unicode MS" pitchFamily="34" charset="-128"/>
              </a:rPr>
              <a:t>     (b) When a defendant is ordered to be committed for inpatient examination under this subsection (1), the court may delay granting bail until the defendant has been evaluated for competency or sanity and appears before the court. Following the evaluation, in determining bail the court shall consider: </a:t>
            </a:r>
          </a:p>
          <a:p>
            <a:pPr>
              <a:lnSpc>
                <a:spcPct val="80000"/>
              </a:lnSpc>
            </a:pPr>
            <a:r>
              <a:rPr lang="en-US" sz="1800" b="1">
                <a:latin typeface="Arial Unicode MS" pitchFamily="34" charset="-128"/>
              </a:rPr>
              <a:t>     (i) Recommendations of the expert or professional persons regarding the defendant's competency, sanity, or diminished capacity; (ii) whether the defendant has a recent history of one or more violent acts; (iii) whether the defendant has previously been acquitted by reason of insanity or found incompetent; (iv) whether it is reasonably likely the defendant will fail to appear for a future court hearing; and (v) whether the defendant is a threat to public safety.</a:t>
            </a:r>
            <a:br>
              <a:rPr lang="en-US" sz="1800" b="1">
                <a:latin typeface="Arial Unicode MS" pitchFamily="34" charset="-128"/>
              </a:rPr>
            </a:br>
            <a:r>
              <a:rPr lang="en-US" sz="1800" b="1">
                <a:latin typeface="Arial Unicode MS" pitchFamily="34" charset="-128"/>
              </a:rPr>
              <a:t/>
            </a:r>
            <a:br>
              <a:rPr lang="en-US" sz="1800" b="1">
                <a:latin typeface="Arial Unicode MS" pitchFamily="34" charset="-128"/>
              </a:rPr>
            </a:br>
            <a:r>
              <a:rPr lang="en-US" sz="1800" b="1">
                <a:latin typeface="Arial Unicode MS" pitchFamily="34" charset="-128"/>
              </a:rPr>
              <a:t>     (2) The court may direct that a qualified expert or professional person retained by or appointed for the defendant be permitted to witness the examination authorized by subsection (1) of this section, and that the defendant shall have access to all information obtained by the court appointed experts or professional persons. The defendant's expert or professional person shall have the right to file his or her own report following the guidelines of subsection (3) of this section. If the defendant is indigent, the court shall upon the request of the defendant assist him or her in obtaining an expert or professional person.</a:t>
            </a:r>
            <a:br>
              <a:rPr lang="en-US" sz="1800" b="1">
                <a:latin typeface="Arial Unicode MS" pitchFamily="34" charset="-128"/>
              </a:rPr>
            </a:br>
            <a:r>
              <a:rPr lang="en-US" sz="1800" b="1">
                <a:latin typeface="Arial Unicode MS" pitchFamily="34" charset="-128"/>
              </a:rPr>
              <a:t/>
            </a:r>
            <a:br>
              <a:rPr lang="en-US" sz="1800" b="1">
                <a:latin typeface="Arial Unicode MS" pitchFamily="34" charset="-128"/>
              </a:rPr>
            </a:br>
            <a:endParaRPr lang="en-US" sz="1800" b="1">
              <a:latin typeface="Arial Unicode MS" pitchFamily="34" charset="-128"/>
            </a:endParaRPr>
          </a:p>
          <a:p>
            <a:pPr>
              <a:lnSpc>
                <a:spcPct val="80000"/>
              </a:lnSpc>
            </a:pPr>
            <a:endParaRPr lang="en-US" sz="140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304800"/>
            <a:ext cx="8229600" cy="1219200"/>
          </a:xfrm>
        </p:spPr>
        <p:txBody>
          <a:bodyPr/>
          <a:lstStyle/>
          <a:p>
            <a:r>
              <a:rPr lang="en-US" sz="2400" b="1"/>
              <a:t>RCW 10.77.060</a:t>
            </a:r>
            <a:br>
              <a:rPr lang="en-US" sz="2400" b="1"/>
            </a:br>
            <a:r>
              <a:rPr lang="en-US" sz="2400" b="1"/>
              <a:t>Plea of not guilty due to insanity — Doubt as to competency — Examination — Bail — Report.</a:t>
            </a:r>
            <a:br>
              <a:rPr lang="en-US" sz="2400" b="1"/>
            </a:br>
            <a:r>
              <a:rPr lang="en-US" sz="2400" b="1"/>
              <a:t>(Continued)</a:t>
            </a:r>
          </a:p>
        </p:txBody>
      </p:sp>
      <p:sp>
        <p:nvSpPr>
          <p:cNvPr id="41987" name="Rectangle 3"/>
          <p:cNvSpPr>
            <a:spLocks noGrp="1" noChangeArrowheads="1"/>
          </p:cNvSpPr>
          <p:nvPr>
            <p:ph type="body" idx="1"/>
          </p:nvPr>
        </p:nvSpPr>
        <p:spPr>
          <a:xfrm>
            <a:off x="457200" y="1600200"/>
            <a:ext cx="8229600" cy="4800600"/>
          </a:xfrm>
        </p:spPr>
        <p:txBody>
          <a:bodyPr/>
          <a:lstStyle/>
          <a:p>
            <a:pPr>
              <a:lnSpc>
                <a:spcPct val="80000"/>
              </a:lnSpc>
            </a:pPr>
            <a:r>
              <a:rPr lang="en-US" sz="1800">
                <a:latin typeface="Arial Unicode MS" pitchFamily="34" charset="-128"/>
                <a:ea typeface="Arial Unicode MS" pitchFamily="34" charset="-128"/>
                <a:cs typeface="Arial Unicode MS" pitchFamily="34" charset="-128"/>
              </a:rPr>
              <a:t> </a:t>
            </a:r>
            <a:r>
              <a:rPr lang="en-US" sz="1800" b="1">
                <a:latin typeface="Arial Unicode MS" pitchFamily="34" charset="-128"/>
                <a:ea typeface="Arial Unicode MS" pitchFamily="34" charset="-128"/>
                <a:cs typeface="Arial Unicode MS" pitchFamily="34" charset="-128"/>
              </a:rPr>
              <a:t>    (3) The report of the examination shall include the following:</a:t>
            </a:r>
            <a:br>
              <a:rPr lang="en-US" sz="1800" b="1">
                <a:latin typeface="Arial Unicode MS" pitchFamily="34" charset="-128"/>
                <a:ea typeface="Arial Unicode MS" pitchFamily="34" charset="-128"/>
                <a:cs typeface="Arial Unicode MS" pitchFamily="34" charset="-128"/>
              </a:rPr>
            </a:br>
            <a:r>
              <a:rPr lang="en-US" sz="1800" b="1">
                <a:latin typeface="Arial Unicode MS" pitchFamily="34" charset="-128"/>
                <a:ea typeface="Arial Unicode MS" pitchFamily="34" charset="-128"/>
                <a:cs typeface="Arial Unicode MS" pitchFamily="34" charset="-128"/>
              </a:rPr>
              <a:t/>
            </a:r>
            <a:br>
              <a:rPr lang="en-US" sz="1800" b="1">
                <a:latin typeface="Arial Unicode MS" pitchFamily="34" charset="-128"/>
                <a:ea typeface="Arial Unicode MS" pitchFamily="34" charset="-128"/>
                <a:cs typeface="Arial Unicode MS" pitchFamily="34" charset="-128"/>
              </a:rPr>
            </a:br>
            <a:r>
              <a:rPr lang="en-US" sz="1800" b="1">
                <a:latin typeface="Arial Unicode MS" pitchFamily="34" charset="-128"/>
                <a:ea typeface="Arial Unicode MS" pitchFamily="34" charset="-128"/>
                <a:cs typeface="Arial Unicode MS" pitchFamily="34" charset="-128"/>
              </a:rPr>
              <a:t>     (a) A description of the nature of the examination;</a:t>
            </a:r>
            <a:br>
              <a:rPr lang="en-US" sz="1800" b="1">
                <a:latin typeface="Arial Unicode MS" pitchFamily="34" charset="-128"/>
                <a:ea typeface="Arial Unicode MS" pitchFamily="34" charset="-128"/>
                <a:cs typeface="Arial Unicode MS" pitchFamily="34" charset="-128"/>
              </a:rPr>
            </a:br>
            <a:r>
              <a:rPr lang="en-US" sz="1800" b="1">
                <a:latin typeface="Arial Unicode MS" pitchFamily="34" charset="-128"/>
                <a:ea typeface="Arial Unicode MS" pitchFamily="34" charset="-128"/>
                <a:cs typeface="Arial Unicode MS" pitchFamily="34" charset="-128"/>
              </a:rPr>
              <a:t/>
            </a:r>
            <a:br>
              <a:rPr lang="en-US" sz="1800" b="1">
                <a:latin typeface="Arial Unicode MS" pitchFamily="34" charset="-128"/>
                <a:ea typeface="Arial Unicode MS" pitchFamily="34" charset="-128"/>
                <a:cs typeface="Arial Unicode MS" pitchFamily="34" charset="-128"/>
              </a:rPr>
            </a:br>
            <a:r>
              <a:rPr lang="en-US" sz="1800" b="1">
                <a:latin typeface="Arial Unicode MS" pitchFamily="34" charset="-128"/>
                <a:ea typeface="Arial Unicode MS" pitchFamily="34" charset="-128"/>
                <a:cs typeface="Arial Unicode MS" pitchFamily="34" charset="-128"/>
              </a:rPr>
              <a:t>     (b) A diagnosis of the mental condition of the defendant;</a:t>
            </a:r>
            <a:br>
              <a:rPr lang="en-US" sz="1800" b="1">
                <a:latin typeface="Arial Unicode MS" pitchFamily="34" charset="-128"/>
                <a:ea typeface="Arial Unicode MS" pitchFamily="34" charset="-128"/>
                <a:cs typeface="Arial Unicode MS" pitchFamily="34" charset="-128"/>
              </a:rPr>
            </a:br>
            <a:r>
              <a:rPr lang="en-US" sz="1800" b="1">
                <a:latin typeface="Arial Unicode MS" pitchFamily="34" charset="-128"/>
                <a:ea typeface="Arial Unicode MS" pitchFamily="34" charset="-128"/>
                <a:cs typeface="Arial Unicode MS" pitchFamily="34" charset="-128"/>
              </a:rPr>
              <a:t/>
            </a:r>
            <a:br>
              <a:rPr lang="en-US" sz="1800" b="1">
                <a:latin typeface="Arial Unicode MS" pitchFamily="34" charset="-128"/>
                <a:ea typeface="Arial Unicode MS" pitchFamily="34" charset="-128"/>
                <a:cs typeface="Arial Unicode MS" pitchFamily="34" charset="-128"/>
              </a:rPr>
            </a:br>
            <a:r>
              <a:rPr lang="en-US" sz="1800" b="1">
                <a:latin typeface="Arial Unicode MS" pitchFamily="34" charset="-128"/>
                <a:ea typeface="Arial Unicode MS" pitchFamily="34" charset="-128"/>
                <a:cs typeface="Arial Unicode MS" pitchFamily="34" charset="-128"/>
              </a:rPr>
              <a:t>     (c) If the defendant suffers from a mental disease or defect, or is developmentally disabled, an opinion as to competency;</a:t>
            </a:r>
            <a:br>
              <a:rPr lang="en-US" sz="1800" b="1">
                <a:latin typeface="Arial Unicode MS" pitchFamily="34" charset="-128"/>
                <a:ea typeface="Arial Unicode MS" pitchFamily="34" charset="-128"/>
                <a:cs typeface="Arial Unicode MS" pitchFamily="34" charset="-128"/>
              </a:rPr>
            </a:br>
            <a:r>
              <a:rPr lang="en-US" sz="1800" b="1">
                <a:latin typeface="Arial Unicode MS" pitchFamily="34" charset="-128"/>
                <a:ea typeface="Arial Unicode MS" pitchFamily="34" charset="-128"/>
                <a:cs typeface="Arial Unicode MS" pitchFamily="34" charset="-128"/>
              </a:rPr>
              <a:t/>
            </a:r>
            <a:br>
              <a:rPr lang="en-US" sz="1800" b="1">
                <a:latin typeface="Arial Unicode MS" pitchFamily="34" charset="-128"/>
                <a:ea typeface="Arial Unicode MS" pitchFamily="34" charset="-128"/>
                <a:cs typeface="Arial Unicode MS" pitchFamily="34" charset="-128"/>
              </a:rPr>
            </a:br>
            <a:r>
              <a:rPr lang="en-US" sz="1800" b="1">
                <a:latin typeface="Arial Unicode MS" pitchFamily="34" charset="-128"/>
                <a:ea typeface="Arial Unicode MS" pitchFamily="34" charset="-128"/>
                <a:cs typeface="Arial Unicode MS" pitchFamily="34" charset="-128"/>
              </a:rPr>
              <a:t>     (d) If the defendant has indicated his or her intention to rely on the defense of insanity pursuant to RCW </a:t>
            </a:r>
            <a:r>
              <a:rPr lang="en-US" sz="1800" b="1">
                <a:latin typeface="Arial Unicode MS" pitchFamily="34" charset="-128"/>
                <a:ea typeface="Arial Unicode MS" pitchFamily="34" charset="-128"/>
                <a:cs typeface="Arial Unicode MS" pitchFamily="34" charset="-128"/>
                <a:hlinkClick r:id="rId2"/>
              </a:rPr>
              <a:t>10.77.030</a:t>
            </a:r>
            <a:r>
              <a:rPr lang="en-US" sz="1800" b="1">
                <a:latin typeface="Arial Unicode MS" pitchFamily="34" charset="-128"/>
                <a:ea typeface="Arial Unicode MS" pitchFamily="34" charset="-128"/>
                <a:cs typeface="Arial Unicode MS" pitchFamily="34" charset="-128"/>
              </a:rPr>
              <a:t>, an opinion as to the defendant's sanity at the time of the act;</a:t>
            </a:r>
            <a:br>
              <a:rPr lang="en-US" sz="1800" b="1">
                <a:latin typeface="Arial Unicode MS" pitchFamily="34" charset="-128"/>
                <a:ea typeface="Arial Unicode MS" pitchFamily="34" charset="-128"/>
                <a:cs typeface="Arial Unicode MS" pitchFamily="34" charset="-128"/>
              </a:rPr>
            </a:br>
            <a:r>
              <a:rPr lang="en-US" sz="1800" b="1">
                <a:latin typeface="Arial Unicode MS" pitchFamily="34" charset="-128"/>
                <a:ea typeface="Arial Unicode MS" pitchFamily="34" charset="-128"/>
                <a:cs typeface="Arial Unicode MS" pitchFamily="34" charset="-128"/>
              </a:rPr>
              <a:t/>
            </a:r>
            <a:br>
              <a:rPr lang="en-US" sz="1800" b="1">
                <a:latin typeface="Arial Unicode MS" pitchFamily="34" charset="-128"/>
                <a:ea typeface="Arial Unicode MS" pitchFamily="34" charset="-128"/>
                <a:cs typeface="Arial Unicode MS" pitchFamily="34" charset="-128"/>
              </a:rPr>
            </a:br>
            <a:r>
              <a:rPr lang="en-US" sz="1800" b="1">
                <a:latin typeface="Arial Unicode MS" pitchFamily="34" charset="-128"/>
                <a:ea typeface="Arial Unicode MS" pitchFamily="34" charset="-128"/>
                <a:cs typeface="Arial Unicode MS" pitchFamily="34" charset="-128"/>
              </a:rPr>
              <a:t>     (e) When directed by the court, an opinion as to the capacity of the defendant to have a particular state of mind which is an element of the offense charged;</a:t>
            </a:r>
            <a:br>
              <a:rPr lang="en-US" sz="1800" b="1">
                <a:latin typeface="Arial Unicode MS" pitchFamily="34" charset="-128"/>
                <a:ea typeface="Arial Unicode MS" pitchFamily="34" charset="-128"/>
                <a:cs typeface="Arial Unicode MS" pitchFamily="34" charset="-128"/>
              </a:rPr>
            </a:br>
            <a:r>
              <a:rPr lang="en-US" sz="1800" b="1">
                <a:latin typeface="Arial Unicode MS" pitchFamily="34" charset="-128"/>
                <a:ea typeface="Arial Unicode MS" pitchFamily="34" charset="-128"/>
                <a:cs typeface="Arial Unicode MS" pitchFamily="34" charset="-128"/>
              </a:rPr>
              <a:t/>
            </a:r>
            <a:br>
              <a:rPr lang="en-US" sz="1800" b="1">
                <a:latin typeface="Arial Unicode MS" pitchFamily="34" charset="-128"/>
                <a:ea typeface="Arial Unicode MS" pitchFamily="34" charset="-128"/>
                <a:cs typeface="Arial Unicode MS" pitchFamily="34" charset="-128"/>
              </a:rPr>
            </a:br>
            <a:r>
              <a:rPr lang="en-US" sz="1800" b="1">
                <a:latin typeface="Arial Unicode MS" pitchFamily="34" charset="-128"/>
                <a:ea typeface="Arial Unicode MS" pitchFamily="34" charset="-128"/>
                <a:cs typeface="Arial Unicode MS" pitchFamily="34" charset="-128"/>
              </a:rPr>
              <a:t>     (f) An opinion as to whether the defendant should be evaluated by a *county designated mental health professional under chapter </a:t>
            </a:r>
            <a:r>
              <a:rPr lang="en-US" sz="1800" b="1">
                <a:latin typeface="Arial Unicode MS" pitchFamily="34" charset="-128"/>
                <a:ea typeface="Arial Unicode MS" pitchFamily="34" charset="-128"/>
                <a:cs typeface="Arial Unicode MS" pitchFamily="34" charset="-128"/>
                <a:hlinkClick r:id="rId3"/>
              </a:rPr>
              <a:t>71.05</a:t>
            </a:r>
            <a:r>
              <a:rPr lang="en-US" sz="1800" b="1">
                <a:latin typeface="Arial Unicode MS" pitchFamily="34" charset="-128"/>
                <a:ea typeface="Arial Unicode MS" pitchFamily="34" charset="-128"/>
                <a:cs typeface="Arial Unicode MS" pitchFamily="34" charset="-128"/>
              </a:rPr>
              <a:t> RCW, and an opinion as to whether the defendant is a substantial danger to other persons, or presents a substantial likelihood of committing criminal acts jeopardizing public safety or security, unless kept under further control by the court or other persons or institutions. </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74638"/>
            <a:ext cx="8229600" cy="334962"/>
          </a:xfrm>
        </p:spPr>
        <p:txBody>
          <a:bodyPr/>
          <a:lstStyle/>
          <a:p>
            <a:r>
              <a:rPr lang="en-US" sz="4000"/>
              <a:t>“Sell” in Practice at WSH/CFS</a:t>
            </a:r>
          </a:p>
        </p:txBody>
      </p:sp>
      <p:sp>
        <p:nvSpPr>
          <p:cNvPr id="49155" name="Rectangle 3"/>
          <p:cNvSpPr>
            <a:spLocks noGrp="1" noChangeArrowheads="1"/>
          </p:cNvSpPr>
          <p:nvPr>
            <p:ph type="body" idx="1"/>
          </p:nvPr>
        </p:nvSpPr>
        <p:spPr>
          <a:xfrm>
            <a:off x="457200" y="838200"/>
            <a:ext cx="8229600" cy="5287963"/>
          </a:xfrm>
        </p:spPr>
        <p:txBody>
          <a:bodyPr/>
          <a:lstStyle/>
          <a:p>
            <a:pPr>
              <a:lnSpc>
                <a:spcPct val="80000"/>
              </a:lnSpc>
            </a:pPr>
            <a:r>
              <a:rPr lang="en-US" sz="1600" b="1">
                <a:latin typeface="Arial Unicode MS" pitchFamily="34" charset="-128"/>
                <a:ea typeface="Arial Unicode MS" pitchFamily="34" charset="-128"/>
                <a:cs typeface="Arial Unicode MS" pitchFamily="34" charset="-128"/>
              </a:rPr>
              <a:t>From: 	Bowman, David (DSHS/WSH)  </a:t>
            </a:r>
          </a:p>
          <a:p>
            <a:pPr>
              <a:lnSpc>
                <a:spcPct val="80000"/>
              </a:lnSpc>
            </a:pPr>
            <a:r>
              <a:rPr lang="en-US" sz="1600" b="1">
                <a:latin typeface="Arial Unicode MS" pitchFamily="34" charset="-128"/>
                <a:ea typeface="Arial Unicode MS" pitchFamily="34" charset="-128"/>
                <a:cs typeface="Arial Unicode MS" pitchFamily="34" charset="-128"/>
              </a:rPr>
              <a:t>Sent:	Wednesday, March 14, 2007 9:26 AM</a:t>
            </a:r>
          </a:p>
          <a:p>
            <a:pPr>
              <a:lnSpc>
                <a:spcPct val="80000"/>
              </a:lnSpc>
            </a:pPr>
            <a:r>
              <a:rPr lang="en-US" sz="1600" b="1">
                <a:latin typeface="Arial Unicode MS" pitchFamily="34" charset="-128"/>
                <a:ea typeface="Arial Unicode MS" pitchFamily="34" charset="-128"/>
                <a:cs typeface="Arial Unicode MS" pitchFamily="34" charset="-128"/>
              </a:rPr>
              <a:t>To:	HAL 9000 (DSHS/WSH) </a:t>
            </a:r>
          </a:p>
          <a:p>
            <a:pPr>
              <a:lnSpc>
                <a:spcPct val="80000"/>
              </a:lnSpc>
            </a:pPr>
            <a:r>
              <a:rPr lang="en-US" sz="1600" b="1">
                <a:latin typeface="Arial Unicode MS" pitchFamily="34" charset="-128"/>
                <a:ea typeface="Arial Unicode MS" pitchFamily="34" charset="-128"/>
                <a:cs typeface="Arial Unicode MS" pitchFamily="34" charset="-128"/>
              </a:rPr>
              <a:t>Cc:	Poole, Frank (DSHS/WSH)</a:t>
            </a:r>
          </a:p>
          <a:p>
            <a:pPr>
              <a:lnSpc>
                <a:spcPct val="80000"/>
              </a:lnSpc>
            </a:pPr>
            <a:r>
              <a:rPr lang="en-US" sz="1600" b="1">
                <a:latin typeface="Arial Unicode MS" pitchFamily="34" charset="-128"/>
                <a:ea typeface="Arial Unicode MS" pitchFamily="34" charset="-128"/>
                <a:cs typeface="Arial Unicode MS" pitchFamily="34" charset="-128"/>
              </a:rPr>
              <a:t>Subject:	RE:  C-6/FYI  </a:t>
            </a:r>
          </a:p>
          <a:p>
            <a:pPr>
              <a:lnSpc>
                <a:spcPct val="80000"/>
              </a:lnSpc>
            </a:pPr>
            <a:endParaRPr lang="en-US" sz="1600" b="1">
              <a:latin typeface="Arial Unicode MS" pitchFamily="34" charset="-128"/>
              <a:ea typeface="Arial Unicode MS" pitchFamily="34" charset="-128"/>
              <a:cs typeface="Arial Unicode MS" pitchFamily="34" charset="-128"/>
            </a:endParaRPr>
          </a:p>
          <a:p>
            <a:pPr>
              <a:lnSpc>
                <a:spcPct val="80000"/>
              </a:lnSpc>
            </a:pPr>
            <a:r>
              <a:rPr lang="en-US" sz="1600" b="1">
                <a:latin typeface="Arial Unicode MS" pitchFamily="34" charset="-128"/>
                <a:ea typeface="Arial Unicode MS" pitchFamily="34" charset="-128"/>
                <a:cs typeface="Arial Unicode MS" pitchFamily="34" charset="-128"/>
              </a:rPr>
              <a:t>My understanding is that...</a:t>
            </a:r>
          </a:p>
          <a:p>
            <a:pPr>
              <a:lnSpc>
                <a:spcPct val="80000"/>
              </a:lnSpc>
            </a:pPr>
            <a:r>
              <a:rPr lang="en-US" sz="1600" b="1">
                <a:latin typeface="Arial Unicode MS" pitchFamily="34" charset="-128"/>
                <a:ea typeface="Arial Unicode MS" pitchFamily="34" charset="-128"/>
                <a:cs typeface="Arial Unicode MS" pitchFamily="34" charset="-128"/>
              </a:rPr>
              <a:t>(1.) A "Sell" hearing would not be convened before…</a:t>
            </a:r>
          </a:p>
          <a:p>
            <a:pPr>
              <a:lnSpc>
                <a:spcPct val="80000"/>
              </a:lnSpc>
            </a:pPr>
            <a:r>
              <a:rPr lang="en-US" sz="1600" b="1">
                <a:latin typeface="Arial Unicode MS" pitchFamily="34" charset="-128"/>
                <a:ea typeface="Arial Unicode MS" pitchFamily="34" charset="-128"/>
                <a:cs typeface="Arial Unicode MS" pitchFamily="34" charset="-128"/>
              </a:rPr>
              <a:t>	(a.) A court determines that she is not competent to stand trial</a:t>
            </a:r>
          </a:p>
          <a:p>
            <a:pPr>
              <a:lnSpc>
                <a:spcPct val="80000"/>
              </a:lnSpc>
            </a:pPr>
            <a:r>
              <a:rPr lang="en-US" sz="1600" b="1">
                <a:latin typeface="Arial Unicode MS" pitchFamily="34" charset="-128"/>
                <a:ea typeface="Arial Unicode MS" pitchFamily="34" charset="-128"/>
                <a:cs typeface="Arial Unicode MS" pitchFamily="34" charset="-128"/>
              </a:rPr>
              <a:t>	(b.) A court order is generated for a competency to stand trial examination</a:t>
            </a:r>
          </a:p>
          <a:p>
            <a:pPr>
              <a:lnSpc>
                <a:spcPct val="80000"/>
              </a:lnSpc>
            </a:pPr>
            <a:r>
              <a:rPr lang="en-US" sz="1600" b="1">
                <a:latin typeface="Arial Unicode MS" pitchFamily="34" charset="-128"/>
                <a:ea typeface="Arial Unicode MS" pitchFamily="34" charset="-128"/>
                <a:cs typeface="Arial Unicode MS" pitchFamily="34" charset="-128"/>
              </a:rPr>
              <a:t>	(c.) An evaluator indicates that the patient will not likely be "restored" to competency without medication</a:t>
            </a:r>
          </a:p>
          <a:p>
            <a:pPr>
              <a:lnSpc>
                <a:spcPct val="80000"/>
              </a:lnSpc>
            </a:pPr>
            <a:endParaRPr lang="en-US" sz="1600" b="1">
              <a:latin typeface="Arial Unicode MS" pitchFamily="34" charset="-128"/>
              <a:ea typeface="Arial Unicode MS" pitchFamily="34" charset="-128"/>
              <a:cs typeface="Arial Unicode MS" pitchFamily="34" charset="-128"/>
            </a:endParaRPr>
          </a:p>
          <a:p>
            <a:pPr>
              <a:lnSpc>
                <a:spcPct val="80000"/>
              </a:lnSpc>
            </a:pPr>
            <a:r>
              <a:rPr lang="en-US" sz="1600" b="1">
                <a:latin typeface="Arial Unicode MS" pitchFamily="34" charset="-128"/>
                <a:ea typeface="Arial Unicode MS" pitchFamily="34" charset="-128"/>
                <a:cs typeface="Arial Unicode MS" pitchFamily="34" charset="-128"/>
              </a:rPr>
              <a:t>At points a, b, and c a savvy defense lawyer will be (able and probably willing) to stall the proceedings and this extends the time that the patient will go without medication.  (My cynicism in parentheses.)  As I said in another communication, there are some attendings who believe and advocate that some defense attorneys will stipulate to "Sell" determinations but I think that most defense attorneys would not and that we are setting ourselves up for a mistrial in the case where a naïve defense attorney accedes to this tactic.  As I interpret Justice Breyer's decision in the Sell case, we should exhaust our internal mechanisms for providing medication to patients who appear to need it, (regardless of the status, (civil vs. criminal) of their case.  I don't think that there is a clearer example of a patient who needs medication than one who (has been here on a Civil Commitment) refuses it, (medication) and subsequently attacks another patient or staff (to a level of severity that charges are filed).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457200" y="274638"/>
            <a:ext cx="8229600" cy="334962"/>
          </a:xfrm>
        </p:spPr>
        <p:txBody>
          <a:bodyPr/>
          <a:lstStyle/>
          <a:p>
            <a:r>
              <a:rPr lang="en-US" sz="2000"/>
              <a:t>DR. CHARLES THOMAS SELL, D.D.S.,</a:t>
            </a:r>
            <a:br>
              <a:rPr lang="en-US" sz="2000"/>
            </a:br>
            <a:endParaRPr lang="en-US" sz="2000"/>
          </a:p>
        </p:txBody>
      </p:sp>
      <p:sp>
        <p:nvSpPr>
          <p:cNvPr id="40963" name="Rectangle 3"/>
          <p:cNvSpPr>
            <a:spLocks noGrp="1" noChangeArrowheads="1"/>
          </p:cNvSpPr>
          <p:nvPr>
            <p:ph type="body" idx="1"/>
          </p:nvPr>
        </p:nvSpPr>
        <p:spPr>
          <a:xfrm>
            <a:off x="457200" y="838200"/>
            <a:ext cx="8229600" cy="5287963"/>
          </a:xfrm>
        </p:spPr>
        <p:txBody>
          <a:bodyPr/>
          <a:lstStyle/>
          <a:p>
            <a:pPr>
              <a:lnSpc>
                <a:spcPct val="90000"/>
              </a:lnSpc>
            </a:pPr>
            <a:r>
              <a:rPr lang="en-US" sz="1800" b="1">
                <a:ea typeface="Arial Unicode MS" pitchFamily="34" charset="-128"/>
                <a:cs typeface="Arial Unicode MS" pitchFamily="34" charset="-128"/>
              </a:rPr>
              <a:t>Petitioner,</a:t>
            </a:r>
          </a:p>
          <a:p>
            <a:pPr>
              <a:lnSpc>
                <a:spcPct val="90000"/>
              </a:lnSpc>
            </a:pPr>
            <a:r>
              <a:rPr lang="en-US" sz="1800" b="1">
                <a:ea typeface="Arial Unicode MS" pitchFamily="34" charset="-128"/>
                <a:cs typeface="Arial Unicode MS" pitchFamily="34" charset="-128"/>
              </a:rPr>
              <a:t>v.</a:t>
            </a:r>
          </a:p>
          <a:p>
            <a:pPr>
              <a:lnSpc>
                <a:spcPct val="90000"/>
              </a:lnSpc>
            </a:pPr>
            <a:r>
              <a:rPr lang="en-US" sz="1800" b="1">
                <a:ea typeface="Arial Unicode MS" pitchFamily="34" charset="-128"/>
                <a:cs typeface="Arial Unicode MS" pitchFamily="34" charset="-128"/>
              </a:rPr>
              <a:t>UNITED STATES OF AMERICA,</a:t>
            </a:r>
          </a:p>
          <a:p>
            <a:pPr>
              <a:lnSpc>
                <a:spcPct val="90000"/>
              </a:lnSpc>
            </a:pPr>
            <a:r>
              <a:rPr lang="en-US" sz="1800" b="1">
                <a:ea typeface="Arial Unicode MS" pitchFamily="34" charset="-128"/>
                <a:cs typeface="Arial Unicode MS" pitchFamily="34" charset="-128"/>
              </a:rPr>
              <a:t>Respondent.</a:t>
            </a:r>
          </a:p>
          <a:p>
            <a:pPr>
              <a:lnSpc>
                <a:spcPct val="90000"/>
              </a:lnSpc>
            </a:pPr>
            <a:r>
              <a:rPr lang="en-US" sz="1800" b="1">
                <a:ea typeface="Arial Unicode MS" pitchFamily="34" charset="-128"/>
                <a:cs typeface="Arial Unicode MS" pitchFamily="34" charset="-128"/>
              </a:rPr>
              <a:t>————</a:t>
            </a:r>
          </a:p>
          <a:p>
            <a:pPr>
              <a:lnSpc>
                <a:spcPct val="90000"/>
              </a:lnSpc>
            </a:pPr>
            <a:r>
              <a:rPr lang="en-US" sz="1800" b="1">
                <a:ea typeface="Arial Unicode MS" pitchFamily="34" charset="-128"/>
                <a:cs typeface="Arial Unicode MS" pitchFamily="34" charset="-128"/>
              </a:rPr>
              <a:t>On Petition for a Writ of Certiorari to the</a:t>
            </a:r>
          </a:p>
          <a:p>
            <a:pPr>
              <a:lnSpc>
                <a:spcPct val="90000"/>
              </a:lnSpc>
            </a:pPr>
            <a:r>
              <a:rPr lang="en-US" sz="1800" b="1">
                <a:ea typeface="Arial Unicode MS" pitchFamily="34" charset="-128"/>
                <a:cs typeface="Arial Unicode MS" pitchFamily="34" charset="-128"/>
              </a:rPr>
              <a:t>United States Court of Appeals</a:t>
            </a:r>
          </a:p>
          <a:p>
            <a:pPr>
              <a:lnSpc>
                <a:spcPct val="90000"/>
              </a:lnSpc>
            </a:pPr>
            <a:r>
              <a:rPr lang="en-US" sz="1800" b="1">
                <a:ea typeface="Arial Unicode MS" pitchFamily="34" charset="-128"/>
                <a:cs typeface="Arial Unicode MS" pitchFamily="34" charset="-128"/>
              </a:rPr>
              <a:t>for the Eighth Circuit</a:t>
            </a:r>
          </a:p>
          <a:p>
            <a:pPr>
              <a:lnSpc>
                <a:spcPct val="90000"/>
              </a:lnSpc>
            </a:pPr>
            <a:r>
              <a:rPr lang="en-US" sz="1800" b="1">
                <a:ea typeface="Arial Unicode MS" pitchFamily="34" charset="-128"/>
                <a:cs typeface="Arial Unicode MS" pitchFamily="34" charset="-128"/>
              </a:rPr>
              <a:t>————</a:t>
            </a:r>
          </a:p>
          <a:p>
            <a:pPr>
              <a:lnSpc>
                <a:spcPct val="90000"/>
              </a:lnSpc>
            </a:pPr>
            <a:r>
              <a:rPr lang="en-US" sz="1800" b="1">
                <a:ea typeface="Arial Unicode MS" pitchFamily="34" charset="-128"/>
                <a:cs typeface="Arial Unicode MS" pitchFamily="34" charset="-128"/>
              </a:rPr>
              <a:t>BRIEF OF AMICI CURIAE</a:t>
            </a:r>
          </a:p>
          <a:p>
            <a:pPr>
              <a:lnSpc>
                <a:spcPct val="90000"/>
              </a:lnSpc>
            </a:pPr>
            <a:r>
              <a:rPr lang="en-US" sz="1800" b="1">
                <a:ea typeface="Arial Unicode MS" pitchFamily="34" charset="-128"/>
                <a:cs typeface="Arial Unicode MS" pitchFamily="34" charset="-128"/>
              </a:rPr>
              <a:t>THE ASSOCIATION OF AMERICAN PHYSICIANS &amp;</a:t>
            </a:r>
          </a:p>
          <a:p>
            <a:pPr>
              <a:lnSpc>
                <a:spcPct val="90000"/>
              </a:lnSpc>
            </a:pPr>
            <a:r>
              <a:rPr lang="en-US" sz="1800" b="1">
                <a:ea typeface="Arial Unicode MS" pitchFamily="34" charset="-128"/>
                <a:cs typeface="Arial Unicode MS" pitchFamily="34" charset="-128"/>
              </a:rPr>
              <a:t>SURGEONS, INC. AND EAGLE FORUM EDUCATION</a:t>
            </a:r>
          </a:p>
          <a:p>
            <a:pPr>
              <a:lnSpc>
                <a:spcPct val="90000"/>
              </a:lnSpc>
            </a:pPr>
            <a:r>
              <a:rPr lang="en-US" sz="1800" b="1">
                <a:ea typeface="Arial Unicode MS" pitchFamily="34" charset="-128"/>
                <a:cs typeface="Arial Unicode MS" pitchFamily="34" charset="-128"/>
              </a:rPr>
              <a:t>&amp; LEGAL DEFENSE FUND</a:t>
            </a:r>
          </a:p>
          <a:p>
            <a:pPr>
              <a:lnSpc>
                <a:spcPct val="90000"/>
              </a:lnSpc>
            </a:pPr>
            <a:r>
              <a:rPr lang="en-US" sz="1800" b="1">
                <a:ea typeface="Arial Unicode MS" pitchFamily="34" charset="-128"/>
                <a:cs typeface="Arial Unicode MS" pitchFamily="34" charset="-128"/>
              </a:rPr>
              <a:t>IN SUPPORT OF PETITIONER</a:t>
            </a:r>
          </a:p>
          <a:p>
            <a:pPr>
              <a:lnSpc>
                <a:spcPct val="90000"/>
              </a:lnSpc>
            </a:pPr>
            <a:endParaRPr lang="en-US" sz="1800" b="1">
              <a:ea typeface="Arial Unicode MS" pitchFamily="34" charset="-128"/>
              <a:cs typeface="Arial Unicode MS" pitchFamily="34" charset="-128"/>
            </a:endParaRPr>
          </a:p>
          <a:p>
            <a:pPr>
              <a:lnSpc>
                <a:spcPct val="90000"/>
              </a:lnSpc>
            </a:pPr>
            <a:endParaRPr lang="en-US" sz="1800" b="1">
              <a:ea typeface="Arial Unicode MS" pitchFamily="34" charset="-128"/>
              <a:cs typeface="Arial Unicode MS" pitchFamily="34" charset="-128"/>
            </a:endParaRPr>
          </a:p>
          <a:p>
            <a:endParaRPr lang="en-US" sz="20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81001"/>
            <a:ext cx="7772400" cy="2438399"/>
          </a:xfrm>
        </p:spPr>
        <p:txBody>
          <a:bodyPr/>
          <a:lstStyle/>
          <a:p>
            <a:r>
              <a:rPr lang="en-US" dirty="0" smtClean="0"/>
              <a:t>Forensic Psychopharmacology Part I</a:t>
            </a:r>
            <a:endParaRPr lang="en-US" dirty="0"/>
          </a:p>
        </p:txBody>
      </p:sp>
      <p:sp>
        <p:nvSpPr>
          <p:cNvPr id="2051" name="Rectangle 3"/>
          <p:cNvSpPr>
            <a:spLocks noGrp="1" noChangeArrowheads="1"/>
          </p:cNvSpPr>
          <p:nvPr>
            <p:ph type="subTitle" idx="1"/>
          </p:nvPr>
        </p:nvSpPr>
        <p:spPr>
          <a:xfrm>
            <a:off x="1371600" y="2438400"/>
            <a:ext cx="6400800" cy="3200400"/>
          </a:xfrm>
        </p:spPr>
        <p:txBody>
          <a:bodyPr/>
          <a:lstStyle/>
          <a:p>
            <a:r>
              <a:rPr lang="en-US" sz="2800" dirty="0">
                <a:solidFill>
                  <a:schemeClr val="tx1"/>
                </a:solidFill>
                <a:latin typeface="+mn-lt"/>
                <a:ea typeface="+mn-ea"/>
                <a:cs typeface="+mn-cs"/>
              </a:rPr>
              <a:t>William D. </a:t>
            </a:r>
            <a:r>
              <a:rPr lang="en-US" sz="2800" dirty="0" smtClean="0">
                <a:solidFill>
                  <a:schemeClr val="tx1"/>
                </a:solidFill>
                <a:latin typeface="+mn-lt"/>
                <a:ea typeface="+mn-ea"/>
                <a:cs typeface="+mn-cs"/>
              </a:rPr>
              <a:t>Richie</a:t>
            </a:r>
            <a:r>
              <a:rPr lang="en-US" sz="2800" dirty="0">
                <a:solidFill>
                  <a:schemeClr val="tx1"/>
                </a:solidFill>
                <a:latin typeface="+mn-lt"/>
                <a:ea typeface="+mn-ea"/>
                <a:cs typeface="+mn-cs"/>
              </a:rPr>
              <a:t>, M.D., </a:t>
            </a:r>
            <a:r>
              <a:rPr lang="en-US" sz="2800" dirty="0" smtClean="0">
                <a:solidFill>
                  <a:schemeClr val="tx1"/>
                </a:solidFill>
                <a:latin typeface="+mn-lt"/>
                <a:ea typeface="+mn-ea"/>
                <a:cs typeface="+mn-cs"/>
              </a:rPr>
              <a:t>D.F.A.P.A.</a:t>
            </a:r>
          </a:p>
          <a:p>
            <a:r>
              <a:rPr lang="en-US" sz="2400" dirty="0" smtClean="0">
                <a:solidFill>
                  <a:schemeClr val="tx1"/>
                </a:solidFill>
                <a:latin typeface="+mn-lt"/>
                <a:ea typeface="+mn-ea"/>
                <a:cs typeface="+mn-cs"/>
              </a:rPr>
              <a:t>Director, Division of Forensic Psychiatry</a:t>
            </a:r>
            <a:br>
              <a:rPr lang="en-US" sz="2400" dirty="0" smtClean="0">
                <a:solidFill>
                  <a:schemeClr val="tx1"/>
                </a:solidFill>
                <a:latin typeface="+mn-lt"/>
                <a:ea typeface="+mn-ea"/>
                <a:cs typeface="+mn-cs"/>
              </a:rPr>
            </a:br>
            <a:r>
              <a:rPr lang="en-US" sz="2400" dirty="0" smtClean="0">
                <a:solidFill>
                  <a:schemeClr val="tx1"/>
                </a:solidFill>
                <a:latin typeface="+mn-lt"/>
                <a:ea typeface="+mn-ea"/>
                <a:cs typeface="+mn-cs"/>
              </a:rPr>
              <a:t>Associate/Residency Training Director</a:t>
            </a:r>
          </a:p>
          <a:p>
            <a:r>
              <a:rPr lang="en-US" sz="2400" dirty="0" smtClean="0">
                <a:solidFill>
                  <a:schemeClr val="tx1"/>
                </a:solidFill>
                <a:latin typeface="+mn-lt"/>
                <a:ea typeface="+mn-ea"/>
                <a:cs typeface="+mn-cs"/>
              </a:rPr>
              <a:t>Department of Psychiatry and Behavioral Sciences</a:t>
            </a:r>
          </a:p>
          <a:p>
            <a:r>
              <a:rPr lang="en-US" sz="2400" dirty="0" smtClean="0">
                <a:solidFill>
                  <a:schemeClr val="tx1"/>
                </a:solidFill>
                <a:latin typeface="+mn-lt"/>
                <a:ea typeface="+mn-ea"/>
                <a:cs typeface="+mn-cs"/>
              </a:rPr>
              <a:t>Meharry Medical College</a:t>
            </a:r>
          </a:p>
          <a:p>
            <a:r>
              <a:rPr lang="en-US" dirty="0" smtClean="0">
                <a:solidFill>
                  <a:schemeClr val="tx1"/>
                </a:solidFill>
                <a:latin typeface="+mn-lt"/>
                <a:ea typeface="+mn-ea"/>
                <a:cs typeface="+mn-cs"/>
              </a:rPr>
              <a:t> </a:t>
            </a:r>
            <a:endParaRPr lang="en-US" dirty="0"/>
          </a:p>
        </p:txBody>
      </p:sp>
    </p:spTree>
    <p:extLst>
      <p:ext uri="{BB962C8B-B14F-4D97-AF65-F5344CB8AC3E}">
        <p14:creationId xmlns:p14="http://schemas.microsoft.com/office/powerpoint/2010/main" val="317906214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381000"/>
            <a:ext cx="8229600" cy="533400"/>
          </a:xfrm>
        </p:spPr>
        <p:txBody>
          <a:bodyPr/>
          <a:lstStyle/>
          <a:p>
            <a:r>
              <a:rPr lang="en-US" sz="4000"/>
              <a:t>Other Interesting Areas</a:t>
            </a:r>
          </a:p>
        </p:txBody>
      </p:sp>
      <p:sp>
        <p:nvSpPr>
          <p:cNvPr id="64515" name="Rectangle 3"/>
          <p:cNvSpPr>
            <a:spLocks noGrp="1" noChangeArrowheads="1"/>
          </p:cNvSpPr>
          <p:nvPr>
            <p:ph type="body" idx="1"/>
          </p:nvPr>
        </p:nvSpPr>
        <p:spPr>
          <a:xfrm>
            <a:off x="457200" y="990600"/>
            <a:ext cx="8229600" cy="5867400"/>
          </a:xfrm>
        </p:spPr>
        <p:txBody>
          <a:bodyPr/>
          <a:lstStyle/>
          <a:p>
            <a:pPr>
              <a:lnSpc>
                <a:spcPct val="80000"/>
              </a:lnSpc>
            </a:pPr>
            <a:r>
              <a:rPr lang="en-US" sz="1800" b="1">
                <a:latin typeface="Arial Unicode MS" pitchFamily="34" charset="-128"/>
                <a:ea typeface="Arial Unicode MS" pitchFamily="34" charset="-128"/>
                <a:cs typeface="Arial Unicode MS" pitchFamily="34" charset="-128"/>
              </a:rPr>
              <a:t>From: 	</a:t>
            </a:r>
            <a:r>
              <a:rPr lang="en-US" sz="1800">
                <a:latin typeface="Arial Unicode MS" pitchFamily="34" charset="-128"/>
                <a:ea typeface="Arial Unicode MS" pitchFamily="34" charset="-128"/>
                <a:cs typeface="Arial Unicode MS" pitchFamily="34" charset="-128"/>
              </a:rPr>
              <a:t>McFly, Marty (DSHS/WSH)  </a:t>
            </a:r>
          </a:p>
          <a:p>
            <a:pPr>
              <a:lnSpc>
                <a:spcPct val="80000"/>
              </a:lnSpc>
            </a:pPr>
            <a:r>
              <a:rPr lang="en-US" sz="1800" b="1">
                <a:latin typeface="Arial Unicode MS" pitchFamily="34" charset="-128"/>
                <a:ea typeface="Arial Unicode MS" pitchFamily="34" charset="-128"/>
                <a:cs typeface="Arial Unicode MS" pitchFamily="34" charset="-128"/>
              </a:rPr>
              <a:t>Sent:	</a:t>
            </a:r>
            <a:r>
              <a:rPr lang="en-US" sz="1800">
                <a:latin typeface="Arial Unicode MS" pitchFamily="34" charset="-128"/>
                <a:ea typeface="Arial Unicode MS" pitchFamily="34" charset="-128"/>
                <a:cs typeface="Arial Unicode MS" pitchFamily="34" charset="-128"/>
              </a:rPr>
              <a:t>Friday, September 28, 2007 7:52 AM</a:t>
            </a:r>
          </a:p>
          <a:p>
            <a:pPr>
              <a:lnSpc>
                <a:spcPct val="80000"/>
              </a:lnSpc>
            </a:pPr>
            <a:r>
              <a:rPr lang="en-US" sz="1800" b="1">
                <a:latin typeface="Arial Unicode MS" pitchFamily="34" charset="-128"/>
                <a:ea typeface="Arial Unicode MS" pitchFamily="34" charset="-128"/>
                <a:cs typeface="Arial Unicode MS" pitchFamily="34" charset="-128"/>
              </a:rPr>
              <a:t>To:	</a:t>
            </a:r>
            <a:r>
              <a:rPr lang="en-US" sz="1800">
                <a:latin typeface="Arial Unicode MS" pitchFamily="34" charset="-128"/>
                <a:ea typeface="Arial Unicode MS" pitchFamily="34" charset="-128"/>
                <a:cs typeface="Arial Unicode MS" pitchFamily="34" charset="-128"/>
              </a:rPr>
              <a:t>Brown, Emmett (DSHS/WSH); Lewis, Huey (DSHS/WSH); Parker, Jennifer (DSHS/WSH)</a:t>
            </a:r>
          </a:p>
          <a:p>
            <a:pPr>
              <a:lnSpc>
                <a:spcPct val="80000"/>
              </a:lnSpc>
            </a:pPr>
            <a:r>
              <a:rPr lang="en-US" sz="1800" b="1">
                <a:latin typeface="Arial Unicode MS" pitchFamily="34" charset="-128"/>
                <a:ea typeface="Arial Unicode MS" pitchFamily="34" charset="-128"/>
                <a:cs typeface="Arial Unicode MS" pitchFamily="34" charset="-128"/>
              </a:rPr>
              <a:t>Subject:	</a:t>
            </a:r>
            <a:r>
              <a:rPr lang="en-US" sz="1800">
                <a:latin typeface="Arial Unicode MS" pitchFamily="34" charset="-128"/>
                <a:ea typeface="Arial Unicode MS" pitchFamily="34" charset="-128"/>
                <a:cs typeface="Arial Unicode MS" pitchFamily="34" charset="-128"/>
              </a:rPr>
              <a:t>Topic for Discussion</a:t>
            </a:r>
          </a:p>
          <a:p>
            <a:pPr>
              <a:lnSpc>
                <a:spcPct val="80000"/>
              </a:lnSpc>
            </a:pPr>
            <a:endParaRPr lang="en-US" sz="1800">
              <a:latin typeface="Arial Unicode MS" pitchFamily="34" charset="-128"/>
              <a:ea typeface="Arial Unicode MS" pitchFamily="34" charset="-128"/>
              <a:cs typeface="Arial Unicode MS" pitchFamily="34" charset="-128"/>
            </a:endParaRPr>
          </a:p>
          <a:p>
            <a:pPr>
              <a:lnSpc>
                <a:spcPct val="80000"/>
              </a:lnSpc>
            </a:pPr>
            <a:r>
              <a:rPr lang="en-US" sz="1800">
                <a:latin typeface="Arial Unicode MS" pitchFamily="34" charset="-128"/>
                <a:ea typeface="Arial Unicode MS" pitchFamily="34" charset="-128"/>
                <a:cs typeface="Arial Unicode MS" pitchFamily="34" charset="-128"/>
              </a:rPr>
              <a:t>Guys,</a:t>
            </a:r>
          </a:p>
          <a:p>
            <a:pPr>
              <a:lnSpc>
                <a:spcPct val="80000"/>
              </a:lnSpc>
            </a:pPr>
            <a:endParaRPr lang="en-US" sz="1800">
              <a:latin typeface="Arial Unicode MS" pitchFamily="34" charset="-128"/>
              <a:ea typeface="Arial Unicode MS" pitchFamily="34" charset="-128"/>
              <a:cs typeface="Arial Unicode MS" pitchFamily="34" charset="-128"/>
            </a:endParaRPr>
          </a:p>
          <a:p>
            <a:pPr>
              <a:lnSpc>
                <a:spcPct val="80000"/>
              </a:lnSpc>
            </a:pPr>
            <a:r>
              <a:rPr lang="en-US" sz="1800">
                <a:latin typeface="Arial Unicode MS" pitchFamily="34" charset="-128"/>
                <a:ea typeface="Arial Unicode MS" pitchFamily="34" charset="-128"/>
                <a:cs typeface="Arial Unicode MS" pitchFamily="34" charset="-128"/>
              </a:rPr>
              <a:t>At some point in our discussion of the function of the Sanity Commission, I would like for us to take a look at a practice that appears to be quite incongruent:</a:t>
            </a:r>
          </a:p>
          <a:p>
            <a:pPr>
              <a:lnSpc>
                <a:spcPct val="80000"/>
              </a:lnSpc>
            </a:pPr>
            <a:endParaRPr lang="en-US" sz="1800">
              <a:latin typeface="Arial Unicode MS" pitchFamily="34" charset="-128"/>
              <a:ea typeface="Arial Unicode MS" pitchFamily="34" charset="-128"/>
              <a:cs typeface="Arial Unicode MS" pitchFamily="34" charset="-128"/>
            </a:endParaRPr>
          </a:p>
          <a:p>
            <a:pPr>
              <a:lnSpc>
                <a:spcPct val="80000"/>
              </a:lnSpc>
            </a:pPr>
            <a:r>
              <a:rPr lang="en-US" sz="1800">
                <a:latin typeface="Arial Unicode MS" pitchFamily="34" charset="-128"/>
                <a:ea typeface="Arial Unicode MS" pitchFamily="34" charset="-128"/>
                <a:cs typeface="Arial Unicode MS" pitchFamily="34" charset="-128"/>
              </a:rPr>
              <a:t>At some point, the sanity commission decides that the defendant is most likely malingering.</a:t>
            </a:r>
          </a:p>
          <a:p>
            <a:pPr>
              <a:lnSpc>
                <a:spcPct val="80000"/>
              </a:lnSpc>
            </a:pPr>
            <a:endParaRPr lang="en-US" sz="1800">
              <a:latin typeface="Arial Unicode MS" pitchFamily="34" charset="-128"/>
              <a:ea typeface="Arial Unicode MS" pitchFamily="34" charset="-128"/>
              <a:cs typeface="Arial Unicode MS" pitchFamily="34" charset="-128"/>
            </a:endParaRPr>
          </a:p>
          <a:p>
            <a:pPr>
              <a:lnSpc>
                <a:spcPct val="80000"/>
              </a:lnSpc>
            </a:pPr>
            <a:r>
              <a:rPr lang="en-US" sz="1800">
                <a:latin typeface="Arial Unicode MS" pitchFamily="34" charset="-128"/>
                <a:ea typeface="Arial Unicode MS" pitchFamily="34" charset="-128"/>
                <a:cs typeface="Arial Unicode MS" pitchFamily="34" charset="-128"/>
              </a:rPr>
              <a:t>1. The psychiatrist does not decertify the patient.</a:t>
            </a:r>
          </a:p>
          <a:p>
            <a:pPr>
              <a:lnSpc>
                <a:spcPct val="80000"/>
              </a:lnSpc>
            </a:pPr>
            <a:r>
              <a:rPr lang="en-US" sz="1800">
                <a:latin typeface="Arial Unicode MS" pitchFamily="34" charset="-128"/>
                <a:ea typeface="Arial Unicode MS" pitchFamily="34" charset="-128"/>
                <a:cs typeface="Arial Unicode MS" pitchFamily="34" charset="-128"/>
              </a:rPr>
              <a:t>2. The psychiatrist continues to prescribe antipsychotic medications.</a:t>
            </a:r>
          </a:p>
          <a:p>
            <a:pPr>
              <a:lnSpc>
                <a:spcPct val="80000"/>
              </a:lnSpc>
            </a:pPr>
            <a:r>
              <a:rPr lang="en-US" sz="1800">
                <a:latin typeface="Arial Unicode MS" pitchFamily="34" charset="-128"/>
                <a:ea typeface="Arial Unicode MS" pitchFamily="34" charset="-128"/>
                <a:cs typeface="Arial Unicode MS" pitchFamily="34" charset="-128"/>
              </a:rPr>
              <a:t>3. Psychotic Disorder NOS continues to be the diagnosis in the ward chart.</a:t>
            </a:r>
          </a:p>
          <a:p>
            <a:pPr>
              <a:lnSpc>
                <a:spcPct val="80000"/>
              </a:lnSpc>
            </a:pPr>
            <a:endParaRPr lang="en-US" sz="1800">
              <a:latin typeface="Arial Unicode MS" pitchFamily="34" charset="-128"/>
              <a:ea typeface="Arial Unicode MS" pitchFamily="34" charset="-128"/>
              <a:cs typeface="Arial Unicode MS" pitchFamily="34" charset="-128"/>
            </a:endParaRPr>
          </a:p>
          <a:p>
            <a:pPr>
              <a:lnSpc>
                <a:spcPct val="80000"/>
              </a:lnSpc>
            </a:pPr>
            <a:r>
              <a:rPr lang="en-US" sz="1800">
                <a:latin typeface="Arial Unicode MS" pitchFamily="34" charset="-128"/>
                <a:ea typeface="Arial Unicode MS" pitchFamily="34" charset="-128"/>
                <a:cs typeface="Arial Unicode MS" pitchFamily="34" charset="-128"/>
              </a:rPr>
              <a:t>If this information comes to light at hearing or trial, it can be difficult to explain.</a:t>
            </a:r>
          </a:p>
        </p:txBody>
      </p:sp>
      <p:sp>
        <p:nvSpPr>
          <p:cNvPr id="64516" name="Rectangle 4"/>
          <p:cNvSpPr>
            <a:spLocks noChangeArrowheads="1"/>
          </p:cNvSpPr>
          <p:nvPr/>
        </p:nvSpPr>
        <p:spPr bwMode="auto">
          <a:xfrm>
            <a:off x="-2797175" y="2971800"/>
            <a:ext cx="11941175" cy="366713"/>
          </a:xfrm>
          <a:prstGeom prst="rect">
            <a:avLst/>
          </a:prstGeom>
          <a:noFill/>
          <a:ln w="9525">
            <a:noFill/>
            <a:miter lim="800000"/>
            <a:headEnd/>
            <a:tailEnd/>
          </a:ln>
          <a:effectLst/>
        </p:spPr>
        <p:txBody>
          <a:bodyPr>
            <a:spAutoFit/>
          </a:bodyPr>
          <a:lstStyle/>
          <a:p>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457200" y="274638"/>
            <a:ext cx="8229600" cy="334962"/>
          </a:xfrm>
        </p:spPr>
        <p:txBody>
          <a:bodyPr/>
          <a:lstStyle/>
          <a:p>
            <a:r>
              <a:rPr lang="en-US" sz="4000"/>
              <a:t>Bibliography</a:t>
            </a:r>
          </a:p>
        </p:txBody>
      </p:sp>
      <p:sp>
        <p:nvSpPr>
          <p:cNvPr id="63491" name="Rectangle 3"/>
          <p:cNvSpPr>
            <a:spLocks noGrp="1" noChangeArrowheads="1"/>
          </p:cNvSpPr>
          <p:nvPr>
            <p:ph type="body" idx="1"/>
          </p:nvPr>
        </p:nvSpPr>
        <p:spPr>
          <a:xfrm>
            <a:off x="457200" y="838200"/>
            <a:ext cx="8229600" cy="5287963"/>
          </a:xfrm>
        </p:spPr>
        <p:txBody>
          <a:bodyPr/>
          <a:lstStyle/>
          <a:p>
            <a:pPr>
              <a:lnSpc>
                <a:spcPct val="80000"/>
              </a:lnSpc>
            </a:pPr>
            <a:r>
              <a:rPr lang="en-US" sz="2800" dirty="0" err="1" smtClean="0"/>
              <a:t>Harv</a:t>
            </a:r>
            <a:r>
              <a:rPr lang="en-US" sz="2800" dirty="0" smtClean="0"/>
              <a:t> </a:t>
            </a:r>
            <a:r>
              <a:rPr lang="en-US" sz="2800" dirty="0"/>
              <a:t>Rev Psychiatry. 2007 Sep-Oct;15(5):245-58</a:t>
            </a:r>
          </a:p>
          <a:p>
            <a:pPr>
              <a:lnSpc>
                <a:spcPct val="80000"/>
              </a:lnSpc>
            </a:pPr>
            <a:r>
              <a:rPr lang="en-US" sz="2800" dirty="0"/>
              <a:t>J </a:t>
            </a:r>
            <a:r>
              <a:rPr lang="en-US" sz="2800" dirty="0" err="1"/>
              <a:t>Clin</a:t>
            </a:r>
            <a:r>
              <a:rPr lang="en-US" sz="2800" dirty="0"/>
              <a:t> Psychiatry. 2007 Mar;68(3):368-79. </a:t>
            </a:r>
          </a:p>
          <a:p>
            <a:pPr>
              <a:lnSpc>
                <a:spcPct val="80000"/>
              </a:lnSpc>
            </a:pPr>
            <a:r>
              <a:rPr lang="en-US" sz="2800" dirty="0"/>
              <a:t>Arch Gen Psychiatry. 2006 Jun;63(6):622-9.</a:t>
            </a:r>
          </a:p>
          <a:p>
            <a:pPr>
              <a:lnSpc>
                <a:spcPct val="80000"/>
              </a:lnSpc>
            </a:pPr>
            <a:r>
              <a:rPr lang="en-US" sz="2800" dirty="0"/>
              <a:t>J </a:t>
            </a:r>
            <a:r>
              <a:rPr lang="en-US" sz="2800" dirty="0" err="1"/>
              <a:t>Clin</a:t>
            </a:r>
            <a:r>
              <a:rPr lang="en-US" sz="2800" dirty="0"/>
              <a:t> Psychiatry. 2007;68 </a:t>
            </a:r>
            <a:r>
              <a:rPr lang="en-US" sz="2800" dirty="0" err="1"/>
              <a:t>Suppl</a:t>
            </a:r>
            <a:r>
              <a:rPr lang="en-US" sz="2800" dirty="0"/>
              <a:t> 1:5-11 </a:t>
            </a:r>
            <a:endParaRPr lang="en-US" sz="2800" dirty="0" smtClean="0"/>
          </a:p>
          <a:p>
            <a:r>
              <a:rPr lang="en-US" sz="2800" dirty="0">
                <a:solidFill>
                  <a:schemeClr val="tx1"/>
                </a:solidFill>
                <a:latin typeface="+mn-lt"/>
                <a:ea typeface="+mn-ea"/>
                <a:cs typeface="+mn-cs"/>
              </a:rPr>
              <a:t>J Am </a:t>
            </a:r>
            <a:r>
              <a:rPr lang="en-US" sz="2800" dirty="0" err="1">
                <a:solidFill>
                  <a:schemeClr val="tx1"/>
                </a:solidFill>
                <a:latin typeface="+mn-lt"/>
                <a:ea typeface="+mn-ea"/>
                <a:cs typeface="+mn-cs"/>
              </a:rPr>
              <a:t>Acad</a:t>
            </a:r>
            <a:r>
              <a:rPr lang="en-US" sz="2800" dirty="0">
                <a:solidFill>
                  <a:schemeClr val="tx1"/>
                </a:solidFill>
                <a:latin typeface="+mn-lt"/>
                <a:ea typeface="+mn-ea"/>
                <a:cs typeface="+mn-cs"/>
              </a:rPr>
              <a:t> Psychiatry Law 37:1:122-124 (2009) </a:t>
            </a:r>
          </a:p>
          <a:p>
            <a:r>
              <a:rPr lang="en-US" sz="2800" dirty="0">
                <a:solidFill>
                  <a:schemeClr val="tx1"/>
                </a:solidFill>
                <a:latin typeface="+mn-lt"/>
                <a:ea typeface="+mn-ea"/>
                <a:cs typeface="+mn-cs"/>
              </a:rPr>
              <a:t>U.S. v. Hernandez-Vasquez, 513 F.3d 908 (9th Cir. 2008)</a:t>
            </a:r>
          </a:p>
          <a:p>
            <a:r>
              <a:rPr lang="en-US" sz="2800" dirty="0" err="1">
                <a:solidFill>
                  <a:schemeClr val="tx1"/>
                </a:solidFill>
                <a:latin typeface="+mn-lt"/>
                <a:ea typeface="+mn-ea"/>
                <a:cs typeface="+mn-cs"/>
              </a:rPr>
              <a:t>Harv</a:t>
            </a:r>
            <a:r>
              <a:rPr lang="en-US" sz="2800" dirty="0">
                <a:solidFill>
                  <a:schemeClr val="tx1"/>
                </a:solidFill>
                <a:latin typeface="+mn-lt"/>
                <a:ea typeface="+mn-ea"/>
                <a:cs typeface="+mn-cs"/>
              </a:rPr>
              <a:t> Rev Psychiatry. 2007 Sep-Oct;15(5):245-58.</a:t>
            </a:r>
          </a:p>
          <a:p>
            <a:r>
              <a:rPr lang="en-US" sz="2800" dirty="0">
                <a:solidFill>
                  <a:schemeClr val="tx1"/>
                </a:solidFill>
                <a:latin typeface="+mn-lt"/>
                <a:ea typeface="+mn-ea"/>
                <a:cs typeface="+mn-cs"/>
              </a:rPr>
              <a:t>Arch Gen Psychiatry. 2006 Jun;63(6):622-9.</a:t>
            </a:r>
          </a:p>
          <a:p>
            <a:pPr>
              <a:lnSpc>
                <a:spcPct val="80000"/>
              </a:lnSpc>
            </a:pPr>
            <a:endParaRPr lang="en-US" sz="28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457200"/>
          </a:xfrm>
        </p:spPr>
        <p:txBody>
          <a:bodyPr/>
          <a:lstStyle/>
          <a:p>
            <a:r>
              <a:rPr lang="en-US" dirty="0" smtClean="0"/>
              <a:t>References</a:t>
            </a:r>
            <a:endParaRPr lang="en-US" dirty="0"/>
          </a:p>
        </p:txBody>
      </p:sp>
      <p:sp>
        <p:nvSpPr>
          <p:cNvPr id="3" name="Subtitle 2"/>
          <p:cNvSpPr>
            <a:spLocks noGrp="1"/>
          </p:cNvSpPr>
          <p:nvPr>
            <p:ph type="subTitle" idx="1"/>
          </p:nvPr>
        </p:nvSpPr>
        <p:spPr>
          <a:xfrm>
            <a:off x="152400" y="685801"/>
            <a:ext cx="8991600" cy="1219199"/>
          </a:xfrm>
        </p:spPr>
        <p:txBody>
          <a:bodyPr/>
          <a:lstStyle/>
          <a:p>
            <a:pPr algn="l"/>
            <a:endParaRPr lang="en-US" dirty="0" smtClean="0"/>
          </a:p>
          <a:p>
            <a:pPr algn="l"/>
            <a:endParaRPr lang="en-US" dirty="0"/>
          </a:p>
          <a:p>
            <a:pPr algn="l"/>
            <a:r>
              <a:rPr lang="en-US" dirty="0" smtClean="0"/>
              <a:t>J </a:t>
            </a:r>
            <a:r>
              <a:rPr lang="en-US" dirty="0"/>
              <a:t>Am </a:t>
            </a:r>
            <a:r>
              <a:rPr lang="en-US" dirty="0" err="1"/>
              <a:t>Acad</a:t>
            </a:r>
            <a:r>
              <a:rPr lang="en-US" dirty="0"/>
              <a:t> Psychiatry Law 37:1:122-124 (2009</a:t>
            </a:r>
            <a:r>
              <a:rPr lang="en-US" dirty="0" smtClean="0"/>
              <a:t>)</a:t>
            </a:r>
          </a:p>
          <a:p>
            <a:pPr algn="l"/>
            <a:r>
              <a:rPr lang="en-US" dirty="0" smtClean="0"/>
              <a:t> </a:t>
            </a:r>
            <a:endParaRPr lang="en-US" dirty="0"/>
          </a:p>
          <a:p>
            <a:endParaRPr lang="en-US" dirty="0"/>
          </a:p>
        </p:txBody>
      </p:sp>
    </p:spTree>
    <p:extLst>
      <p:ext uri="{BB962C8B-B14F-4D97-AF65-F5344CB8AC3E}">
        <p14:creationId xmlns:p14="http://schemas.microsoft.com/office/powerpoint/2010/main" val="19520198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2438400"/>
          </a:xfrm>
        </p:spPr>
        <p:txBody>
          <a:bodyPr/>
          <a:lstStyle/>
          <a:p>
            <a:r>
              <a:rPr lang="en-US" sz="1400" b="1" dirty="0" smtClean="0"/>
              <a:t/>
            </a:r>
            <a:br>
              <a:rPr lang="en-US" sz="1400" b="1" dirty="0" smtClean="0"/>
            </a:br>
            <a:r>
              <a:rPr lang="en-US" sz="1400" b="1" dirty="0" smtClean="0"/>
              <a:t/>
            </a:r>
            <a:br>
              <a:rPr lang="en-US" sz="1400" b="1" dirty="0" smtClean="0"/>
            </a:br>
            <a:r>
              <a:rPr lang="en-US" sz="1400" b="1" dirty="0" smtClean="0"/>
              <a:t/>
            </a:r>
            <a:br>
              <a:rPr lang="en-US" sz="1400" b="1" dirty="0" smtClean="0"/>
            </a:br>
            <a:r>
              <a:rPr lang="en-US" sz="1400" b="1" dirty="0" smtClean="0"/>
              <a:t>DUSKY v. UNITED STATES</a:t>
            </a:r>
            <a:r>
              <a:rPr lang="en-US" sz="1400" dirty="0" smtClean="0"/>
              <a:t/>
            </a:r>
            <a:br>
              <a:rPr lang="en-US" sz="1400" dirty="0" smtClean="0"/>
            </a:br>
            <a:r>
              <a:rPr lang="en-US" sz="1400" b="1" dirty="0" smtClean="0"/>
              <a:t> </a:t>
            </a:r>
            <a:r>
              <a:rPr lang="en-US" sz="1400" dirty="0" smtClean="0"/>
              <a:t/>
            </a:r>
            <a:br>
              <a:rPr lang="en-US" sz="1400" dirty="0" smtClean="0"/>
            </a:br>
            <a:r>
              <a:rPr lang="en-US" sz="1400" b="1" dirty="0" smtClean="0"/>
              <a:t>No. 504, Misc.</a:t>
            </a:r>
            <a:r>
              <a:rPr lang="en-US" sz="1400" dirty="0" smtClean="0"/>
              <a:t/>
            </a:r>
            <a:br>
              <a:rPr lang="en-US" sz="1400" dirty="0" smtClean="0"/>
            </a:br>
            <a:r>
              <a:rPr lang="en-US" sz="1400" b="1" dirty="0" smtClean="0"/>
              <a:t> </a:t>
            </a:r>
            <a:r>
              <a:rPr lang="en-US" sz="1400" dirty="0" smtClean="0"/>
              <a:t/>
            </a:r>
            <a:br>
              <a:rPr lang="en-US" sz="1400" dirty="0" smtClean="0"/>
            </a:br>
            <a:r>
              <a:rPr lang="en-US" sz="1400" b="1" dirty="0" smtClean="0"/>
              <a:t>SUPREME COURT OF THE UNITED STATES</a:t>
            </a:r>
            <a:r>
              <a:rPr lang="en-US" sz="1400" dirty="0" smtClean="0"/>
              <a:t/>
            </a:r>
            <a:br>
              <a:rPr lang="en-US" sz="1400" dirty="0" smtClean="0"/>
            </a:br>
            <a:r>
              <a:rPr lang="en-US" sz="1400" b="1" dirty="0" smtClean="0"/>
              <a:t> </a:t>
            </a:r>
            <a:r>
              <a:rPr lang="en-US" sz="1400" dirty="0" smtClean="0"/>
              <a:t/>
            </a:r>
            <a:br>
              <a:rPr lang="en-US" sz="1400" dirty="0" smtClean="0"/>
            </a:br>
            <a:r>
              <a:rPr lang="en-US" sz="1400" b="1" dirty="0" smtClean="0"/>
              <a:t>362 U.S. 402; 80 S. Ct. 788; 4 L. Ed. 2d 824; 1960 U.S. LEXIS 1307</a:t>
            </a:r>
            <a:r>
              <a:rPr lang="en-US" sz="1400" dirty="0" smtClean="0"/>
              <a:t/>
            </a:r>
            <a:br>
              <a:rPr lang="en-US" sz="1400" dirty="0" smtClean="0"/>
            </a:br>
            <a:r>
              <a:rPr lang="en-US" sz="1400" b="1" dirty="0" smtClean="0"/>
              <a:t> </a:t>
            </a:r>
            <a:r>
              <a:rPr lang="en-US" sz="1400" dirty="0" smtClean="0"/>
              <a:t/>
            </a:r>
            <a:br>
              <a:rPr lang="en-US" sz="1400" dirty="0" smtClean="0"/>
            </a:br>
            <a:r>
              <a:rPr lang="en-US" sz="1400" b="1" dirty="0" smtClean="0"/>
              <a:t> </a:t>
            </a:r>
            <a:r>
              <a:rPr lang="en-US" sz="1400" dirty="0" smtClean="0"/>
              <a:t/>
            </a:r>
            <a:br>
              <a:rPr lang="en-US" sz="1400" dirty="0" smtClean="0"/>
            </a:br>
            <a:r>
              <a:rPr lang="en-US" sz="1400" b="1" dirty="0" smtClean="0"/>
              <a:t>April 18, 1960, Decided </a:t>
            </a:r>
            <a:r>
              <a:rPr lang="en-US" dirty="0" smtClean="0"/>
              <a:t/>
            </a:r>
            <a:br>
              <a:rPr lang="en-US" dirty="0" smtClean="0"/>
            </a:br>
            <a:endParaRPr lang="en-US" dirty="0"/>
          </a:p>
        </p:txBody>
      </p:sp>
      <p:sp>
        <p:nvSpPr>
          <p:cNvPr id="3" name="Content Placeholder 2"/>
          <p:cNvSpPr>
            <a:spLocks noGrp="1"/>
          </p:cNvSpPr>
          <p:nvPr>
            <p:ph idx="1"/>
          </p:nvPr>
        </p:nvSpPr>
        <p:spPr>
          <a:xfrm>
            <a:off x="457200" y="2819400"/>
            <a:ext cx="8229600" cy="3306763"/>
          </a:xfrm>
        </p:spPr>
        <p:txBody>
          <a:bodyPr/>
          <a:lstStyle/>
          <a:p>
            <a:r>
              <a:rPr lang="en-US" dirty="0" smtClean="0"/>
              <a:t>Facts</a:t>
            </a:r>
          </a:p>
          <a:p>
            <a:endParaRPr lang="en-US" dirty="0" smtClean="0"/>
          </a:p>
          <a:p>
            <a:r>
              <a:rPr lang="en-US" dirty="0" smtClean="0"/>
              <a:t>Issue(s)</a:t>
            </a:r>
          </a:p>
          <a:p>
            <a:endParaRPr lang="en-US" dirty="0" smtClean="0"/>
          </a:p>
          <a:p>
            <a:r>
              <a:rPr lang="en-US" dirty="0" smtClean="0"/>
              <a:t>Holding</a:t>
            </a:r>
          </a:p>
          <a:p>
            <a:endParaRPr lang="en-US" dirty="0" smtClean="0"/>
          </a:p>
          <a:p>
            <a:r>
              <a:rPr lang="en-US" dirty="0" smtClean="0"/>
              <a:t>Reasoning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linds(horizont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r>
              <a:rPr lang="en-US" dirty="0" smtClean="0"/>
              <a:t>Dictum</a:t>
            </a:r>
            <a:endParaRPr lang="en-US" dirty="0"/>
          </a:p>
        </p:txBody>
      </p:sp>
      <p:sp>
        <p:nvSpPr>
          <p:cNvPr id="3" name="Content Placeholder 2"/>
          <p:cNvSpPr>
            <a:spLocks noGrp="1"/>
          </p:cNvSpPr>
          <p:nvPr>
            <p:ph idx="1"/>
          </p:nvPr>
        </p:nvSpPr>
        <p:spPr>
          <a:xfrm>
            <a:off x="457200" y="1828800"/>
            <a:ext cx="8229600" cy="4297363"/>
          </a:xfrm>
        </p:spPr>
        <p:txBody>
          <a:bodyPr/>
          <a:lstStyle/>
          <a:p>
            <a:r>
              <a:rPr lang="en-US" dirty="0" smtClean="0"/>
              <a:t>“</a:t>
            </a:r>
            <a:r>
              <a:rPr lang="en-US" b="1" i="1" u="sng" dirty="0" smtClean="0"/>
              <a:t>difficulties of determining retrospectively</a:t>
            </a:r>
            <a:r>
              <a:rPr lang="en-US" dirty="0" smtClean="0"/>
              <a:t> the accused's </a:t>
            </a:r>
            <a:r>
              <a:rPr lang="en-US" b="1" i="1" u="sng" dirty="0" smtClean="0"/>
              <a:t>competency</a:t>
            </a:r>
            <a:r>
              <a:rPr lang="en-US" dirty="0" smtClean="0"/>
              <a:t> as of time of the trial”</a:t>
            </a:r>
          </a:p>
          <a:p>
            <a:r>
              <a:rPr lang="en-US" dirty="0" smtClean="0"/>
              <a:t>“the case will be remanded to the District Court for a new hearing to ascertain the accused's </a:t>
            </a:r>
            <a:r>
              <a:rPr lang="en-US" b="1" i="1" u="sng" dirty="0" smtClean="0"/>
              <a:t>present</a:t>
            </a:r>
            <a:r>
              <a:rPr lang="en-US" dirty="0" smtClean="0"/>
              <a:t> competency to stand trial, and for a new trial if he is found competent”</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746660"/>
      </p:ext>
    </p:extLst>
  </p:cSld>
  <p:clrMapOvr>
    <a:masterClrMapping/>
  </p:clrMapOvr>
</p:sld>
</file>

<file path=ppt/theme/theme1.xml><?xml version="1.0" encoding="utf-8"?>
<a:theme xmlns:a="http://schemas.openxmlformats.org/drawingml/2006/main" name="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Forensic Psychopharmacology Part III (Working Copy)</Template>
  <TotalTime>318</TotalTime>
  <Words>13278</Words>
  <Application>Microsoft Office PowerPoint</Application>
  <PresentationFormat>On-screen Show (4:3)</PresentationFormat>
  <Paragraphs>573</Paragraphs>
  <Slides>62</Slides>
  <Notes>17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70" baseType="lpstr">
      <vt:lpstr>Arial</vt:lpstr>
      <vt:lpstr>arial </vt:lpstr>
      <vt:lpstr>Arial Unicode MS</vt:lpstr>
      <vt:lpstr>Asian</vt:lpstr>
      <vt:lpstr>Wingdings</vt:lpstr>
      <vt:lpstr>Wingdings 2</vt:lpstr>
      <vt:lpstr>Default Design</vt:lpstr>
      <vt:lpstr>Chart</vt:lpstr>
      <vt:lpstr>Addiction In The  Carceral System A.K.A. Forensic Psychopharmacology Part III</vt:lpstr>
      <vt:lpstr>Acknowledgements</vt:lpstr>
      <vt:lpstr>Now I don’t want to take you for a ride but…</vt:lpstr>
      <vt:lpstr>No Declarations</vt:lpstr>
      <vt:lpstr>PowerPoint Presentation</vt:lpstr>
      <vt:lpstr>Forensic Psychopharmacology Part I</vt:lpstr>
      <vt:lpstr>   DUSKY v. UNITED STATES   No. 504, Misc.   SUPREME COURT OF THE UNITED STATES   362 U.S. 402; 80 S. Ct. 788; 4 L. Ed. 2d 824; 1960 U.S. LEXIS 1307     April 18, 1960, Decided  </vt:lpstr>
      <vt:lpstr>Dictum</vt:lpstr>
      <vt:lpstr>PowerPoint Presentation</vt:lpstr>
      <vt:lpstr>U.S. vs. Sell</vt:lpstr>
      <vt:lpstr>U.S. vs. Sell</vt:lpstr>
      <vt:lpstr>“Sell” Factors</vt:lpstr>
      <vt:lpstr>U.S. vs. Sell  (Continued)</vt:lpstr>
      <vt:lpstr>March 29, 2011</vt:lpstr>
      <vt:lpstr>Forensic Psychopharmacology Part II</vt:lpstr>
      <vt:lpstr>Primarily…</vt:lpstr>
      <vt:lpstr>DECLARATORY JUDGMENT AND INJUNCTION ORDER AUBREY E. ROBINSON, Jr., District Judge. December 7, 1973</vt:lpstr>
      <vt:lpstr>Souder v. Brennan </vt:lpstr>
      <vt:lpstr>Furthermore…</vt:lpstr>
      <vt:lpstr>Furthermore…</vt:lpstr>
      <vt:lpstr>Forensic Psychopharmacology Part III</vt:lpstr>
      <vt:lpstr>Middle Tennessee Region Correctional Administrator  Bert Boyd </vt:lpstr>
      <vt:lpstr>DJRC </vt:lpstr>
      <vt:lpstr>DSNF</vt:lpstr>
      <vt:lpstr>RMSI</vt:lpstr>
      <vt:lpstr>TCIX-M</vt:lpstr>
      <vt:lpstr>Trends…</vt:lpstr>
      <vt:lpstr>Requesting These Meds</vt:lpstr>
      <vt:lpstr>Receiving These Meds</vt:lpstr>
      <vt:lpstr>Inmates who test positive for Buprenorphine/Opioid metabolites </vt:lpstr>
      <vt:lpstr>So I’d Like To Close The Book…</vt:lpstr>
      <vt:lpstr>What is Forensic Psychopharmacology?</vt:lpstr>
      <vt:lpstr>Forensic Psycho-Pharmacology</vt:lpstr>
      <vt:lpstr>Pre-Trial Defendants</vt:lpstr>
      <vt:lpstr>The Patient-Doctor Relationship  vis-à-vis Forensic Psycho-Pharmacology </vt:lpstr>
      <vt:lpstr>PowerPoint Presentation</vt:lpstr>
      <vt:lpstr>Relevant Dopamine Tracts</vt:lpstr>
      <vt:lpstr>Raphe Nuclei and Projections</vt:lpstr>
      <vt:lpstr>Relevant Serotonin Pathways</vt:lpstr>
      <vt:lpstr>PowerPoint Presentation</vt:lpstr>
      <vt:lpstr>Brain Sagittal Section including Pituitary</vt:lpstr>
      <vt:lpstr>Basal Brain at Pituitary</vt:lpstr>
      <vt:lpstr>PowerPoint Presentation</vt:lpstr>
      <vt:lpstr>Neuron Cell “Up-regulation” </vt:lpstr>
      <vt:lpstr>Dopamine Receptors</vt:lpstr>
      <vt:lpstr>PowerPoint Presentation</vt:lpstr>
      <vt:lpstr>C</vt:lpstr>
      <vt:lpstr>PowerPoint Presentation</vt:lpstr>
      <vt:lpstr>Carbamazepine (Tegretol) Oxcarbazepine (Trileptal)</vt:lpstr>
      <vt:lpstr>RCW 71.05.215</vt:lpstr>
      <vt:lpstr>RCW 71.05.215  (Continued)</vt:lpstr>
      <vt:lpstr>WAC 388 -101 -3750 </vt:lpstr>
      <vt:lpstr>WAC 388 -101 -3750 (Continued)</vt:lpstr>
      <vt:lpstr>WAC 388 -101 -3750 (Continued)</vt:lpstr>
      <vt:lpstr>RCW 10.77.060 Plea of not guilty due to insanity — Doubt as to competency — Examination — Bail — Report. </vt:lpstr>
      <vt:lpstr>RCW 10.77.060 Plea of not guilty due to insanity — Doubt as to competency — Examination — Bail — Report. (Continued) </vt:lpstr>
      <vt:lpstr>RCW 10.77.060 Plea of not guilty due to insanity — Doubt as to competency — Examination — Bail — Report. (Continued)</vt:lpstr>
      <vt:lpstr>“Sell” in Practice at WSH/CFS</vt:lpstr>
      <vt:lpstr>DR. CHARLES THOMAS SELL, D.D.S., </vt:lpstr>
      <vt:lpstr>Other Interesting Areas</vt:lpstr>
      <vt:lpstr>Bibliography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Addiction In The  Carceral System A.K.A. Forensic Psychopharmacology Part III</dc:title>
  <dc:creator>Richie, William</dc:creator>
  <cp:lastModifiedBy>Richie, William</cp:lastModifiedBy>
  <cp:revision>21</cp:revision>
  <cp:lastPrinted>2022-10-21T18:13:47Z</cp:lastPrinted>
  <dcterms:created xsi:type="dcterms:W3CDTF">2022-10-21T12:55:28Z</dcterms:created>
  <dcterms:modified xsi:type="dcterms:W3CDTF">2022-10-21T18:14:01Z</dcterms:modified>
</cp:coreProperties>
</file>