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972" r:id="rId3"/>
    <p:sldId id="977" r:id="rId4"/>
    <p:sldId id="983" r:id="rId5"/>
    <p:sldId id="1061" r:id="rId6"/>
    <p:sldId id="1091" r:id="rId7"/>
    <p:sldId id="1049" r:id="rId8"/>
    <p:sldId id="1074" r:id="rId9"/>
    <p:sldId id="1114" r:id="rId10"/>
    <p:sldId id="1115" r:id="rId11"/>
    <p:sldId id="1118" r:id="rId12"/>
    <p:sldId id="1059" r:id="rId13"/>
    <p:sldId id="1093" r:id="rId14"/>
    <p:sldId id="1058" r:id="rId15"/>
    <p:sldId id="1096" r:id="rId16"/>
    <p:sldId id="1057" r:id="rId17"/>
    <p:sldId id="1056" r:id="rId18"/>
    <p:sldId id="1104" r:id="rId19"/>
    <p:sldId id="1098" r:id="rId20"/>
    <p:sldId id="1055" r:id="rId21"/>
    <p:sldId id="1090" r:id="rId22"/>
    <p:sldId id="1099" r:id="rId23"/>
    <p:sldId id="1054" r:id="rId24"/>
    <p:sldId id="1106" r:id="rId25"/>
    <p:sldId id="1053" r:id="rId26"/>
    <p:sldId id="273" r:id="rId27"/>
    <p:sldId id="1105" r:id="rId28"/>
    <p:sldId id="1052" r:id="rId29"/>
    <p:sldId id="1085" r:id="rId30"/>
    <p:sldId id="1108" r:id="rId31"/>
    <p:sldId id="1111" r:id="rId32"/>
    <p:sldId id="1107" r:id="rId33"/>
    <p:sldId id="1109" r:id="rId34"/>
    <p:sldId id="1116" r:id="rId35"/>
    <p:sldId id="35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D3B9-39D3-4A56-BF05-62C44825A93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8A16-BFB5-452A-A769-0A8C5AB23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7B1172-1E8C-42B3-8500-1DCB50DD7E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E0D2F1-C148-4AD4-A3A9-D41749BC6E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D3C76-52FE-4C26-B9C2-533856BC50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4" tIns="45002" rIns="90004" bIns="45002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334B-347C-4609-9F05-F00F5DA25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C4CBD-8F09-4C51-8BDD-A6FF1DF32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3D3D-6E8F-4E39-81BB-3995FC72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EB9F-8965-4F13-94CE-7E36246E976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C4B31-5B81-4B4A-98E3-313FA8D1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6232A-6D2D-4FBB-BFEB-66FBFFC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0E7D-4B5E-4CFB-B07D-1A408067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1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93BE1-D878-488F-B2FF-BBDD9119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A0FEE-0183-493C-A140-CCE63C2D9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64847-E0C6-46E0-9576-F1AC2895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EB9F-8965-4F13-94CE-7E36246E976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CC247-A1C9-4280-BD48-E8C19EF6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51ADA-0BFF-47E5-A25A-9D3B02A95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0E7D-4B5E-4CFB-B07D-1A408067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6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EEC05-89FE-446C-94D6-7C8809E8F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B4512-F8AF-42C5-B378-2BCB989F7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0CCC2-81AD-4CFE-98DC-1C43E184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EB9F-8965-4F13-94CE-7E36246E976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8FDE5-7BB3-4D5D-BDD3-CC2D4E94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85048-D78F-4CCA-9057-DD4A0392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0E7D-4B5E-4CFB-B07D-1A408067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8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B5B5-7D87-4B19-AA50-FC1BCB2F5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896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8CA08-9126-4899-B366-F4CA6D3172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688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13FF-00FF-4356-8D57-2A788D2FD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582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E6CA9-5E55-4182-B084-8F14F9DF7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67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98AA6-F8C6-459C-9C2C-06530AE68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306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BFD96-4985-49DE-AA5A-41DDA4D0C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275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5F947-01AE-4C61-8BB0-BA2803FC1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7776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5FF60-CCD3-4787-ABD5-0338F45A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20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B26F-1197-4CA3-B216-5951798D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D78FC-A188-4320-B379-DB72AEDBF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81CC4-FC70-4AFC-A315-E762045B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EB9F-8965-4F13-94CE-7E36246E976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470AF-1AC3-4A0F-9700-766E0661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9FC5E-BF51-422A-A44D-96A44E96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0E7D-4B5E-4CFB-B07D-1A408067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18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9C43B-98E2-4637-A471-96E664171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3852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03D88-FB3F-40FF-B0F1-098B25AF85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830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B1FE1-6D67-49AF-B0FC-C03BFC687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02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7EABF-35E4-4406-8E15-7097D03B77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31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8EA5-A3E7-4590-AE49-86185874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FF9B7-303D-46D3-9644-3A646ADEF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B5BF1-7232-4750-A752-25CB7AD3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EB9F-8965-4F13-94CE-7E36246E976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B253B-F242-46FB-9E74-7B520A09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12EF-BBFD-4619-98EE-7AB61CDD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0E7D-4B5E-4CFB-B07D-1A408067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6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1428-5021-49FD-A0ED-925EF207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01D20-F942-4FEE-AC0F-4C19189DF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EA74F-2DF7-4ABE-95C3-5265C755C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3CD1B-8B84-4886-A6E9-E3CD6DC5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EB9F-8965-4F13-94CE-7E36246E976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78618-7619-4302-BDAD-96D96C19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C0F6E-C849-4E68-ADB2-4CF9928E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0E7D-4B5E-4CFB-B07D-1A408067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2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3AE8-3AFE-424B-9F9B-C738E715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E8D67-0FB4-4018-85A9-D5B1D956E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5BC91-2CF2-4DAC-9C7B-9853F87C1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83160-B0A3-49F9-BD0D-1208455A7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4CB57-2A04-446E-99FD-35A75C177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A8982-3E6B-4FBF-A71D-D5640975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EB9F-8965-4F13-94CE-7E36246E976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79061-C7EB-404A-A898-C0907861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663F73-795B-4A6D-AF84-4C55746F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0E7D-4B5E-4CFB-B07D-1A408067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8517-95BC-4401-BB5B-FE48ECBD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B1224-4591-4583-B45F-62FE6A19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EB9F-8965-4F13-94CE-7E36246E976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45557-DA50-483B-845D-464D9802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9B999-95F1-4368-9F22-828D99C3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0E7D-4B5E-4CFB-B07D-1A408067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2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57FF5-D838-4B55-83D9-F0EFACB3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EB9F-8965-4F13-94CE-7E36246E976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ADC04-0742-4F19-BBC1-43A73EAF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0EC3B-DF6A-4292-841F-17E569CD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0E7D-4B5E-4CFB-B07D-1A408067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074E4-4F06-4106-A88C-1C683555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E465F-ECE3-47ED-916B-C9638724D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CECA9-B8F0-4FFD-9E70-1DBE89D8B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4B81F-F656-43DB-8342-2ADB5D54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EB9F-8965-4F13-94CE-7E36246E976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4E1AF-D40C-4696-B503-2BA9E56A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101D9-7327-4E80-A826-0C2B8FFA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0E7D-4B5E-4CFB-B07D-1A408067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0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C24-C3D6-49FD-8D4F-48490F06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9E1CD-BBEE-4690-B563-CCC0C6743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2C496-22FA-4FAF-AF91-BA68A6D08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762F3-EFEA-495D-AAF7-BEEEA6DE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EB9F-8965-4F13-94CE-7E36246E976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5BBF7-633E-4018-AD7B-BB7CB59B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5E996-4FEE-4B1C-A91B-19E01710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0E7D-4B5E-4CFB-B07D-1A408067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E3F3A-B2B0-4373-8EB0-CB73377A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E19D0-6E01-44C5-80A2-E27BAF56D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8069F-DB27-4E1C-9E72-575D24B04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FEB9F-8965-4F13-94CE-7E36246E976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E7310-772A-4A12-998C-922AE9870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FFC00-D37D-47E7-954C-AFB59FE96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90E7D-4B5E-4CFB-B07D-1A408067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0D7BB9-6744-4FFB-AF47-FD3D1B401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00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22864" y="4103649"/>
            <a:ext cx="8697952" cy="1154151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Tennessee Bureau of Investigation</a:t>
            </a:r>
            <a:b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Trends in Law Enforcement Drug Seizures</a:t>
            </a:r>
            <a:endParaRPr lang="en-US" dirty="0"/>
          </a:p>
        </p:txBody>
      </p:sp>
      <p:pic>
        <p:nvPicPr>
          <p:cNvPr id="31747" name="Picture 4" descr="tbiseal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E3091"/>
              </a:clrFrom>
              <a:clrTo>
                <a:srgbClr val="2E30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3290888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2447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60C15B-CF03-4985-BA71-BAEAE409A64A}"/>
              </a:ext>
            </a:extLst>
          </p:cNvPr>
          <p:cNvSpPr/>
          <p:nvPr/>
        </p:nvSpPr>
        <p:spPr>
          <a:xfrm>
            <a:off x="904708" y="5041045"/>
            <a:ext cx="10506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THCP –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</a:rPr>
              <a:t>Tetrahydrocannabiphoral</a:t>
            </a:r>
            <a:endParaRPr lang="en-US" sz="5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30 times more potent than delta-9?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CB56F-E7B1-4E3F-9E2B-8F4887B04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939" y="777477"/>
            <a:ext cx="7620660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4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7E705-FC09-47ED-9324-E5071E35F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33" y="180974"/>
            <a:ext cx="11829408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4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03CE6-5514-4365-BEA3-2856C6839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93119"/>
            <a:ext cx="9477375" cy="64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2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AEBBA1-95DC-400C-9B90-04202344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30" y="228600"/>
            <a:ext cx="1152126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4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D72E7D-E8B4-4553-8DC4-2BA3B93B2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5" y="0"/>
            <a:ext cx="11595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87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45CF4A-DF89-4C5D-912F-F2433599C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38" y="133350"/>
            <a:ext cx="11733512" cy="65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5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4E1A0-E9A5-46D2-824E-50BFDDF15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15" y="0"/>
            <a:ext cx="11310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0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F22D2-87F3-4EFE-A8DB-15CF46FA3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75030"/>
            <a:ext cx="11634658" cy="647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9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186354-5F73-426C-8DF8-3ABAEA9E0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6" y="0"/>
            <a:ext cx="11682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2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9F984B-73BB-4D72-8115-D2AA6AD79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05" y="476250"/>
            <a:ext cx="1171043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1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2133600" y="5334001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Forensic Chemistry / Drugs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2209800" y="411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Tennessee Bureau of Investigation</a:t>
            </a:r>
            <a:b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Forensics Services/Crime Laboratory</a:t>
            </a:r>
            <a:endParaRPr lang="en-US" sz="4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6868" name="Picture 4" descr="tbiseal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E3091"/>
              </a:clrFrom>
              <a:clrTo>
                <a:srgbClr val="2E30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3290888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1642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60C15B-CF03-4985-BA71-BAEAE409A64A}"/>
              </a:ext>
            </a:extLst>
          </p:cNvPr>
          <p:cNvSpPr/>
          <p:nvPr/>
        </p:nvSpPr>
        <p:spPr>
          <a:xfrm>
            <a:off x="1000124" y="1876425"/>
            <a:ext cx="10506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ANPP </a:t>
            </a:r>
          </a:p>
          <a:p>
            <a:pPr algn="ctr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(although schedule 2 on its own) </a:t>
            </a:r>
          </a:p>
          <a:p>
            <a:pPr algn="ctr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is a precursor in the </a:t>
            </a:r>
          </a:p>
          <a:p>
            <a:pPr algn="ctr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manufacturing process of fentanyl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8394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A19D68-27D6-41D3-B5BF-994EB2C91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45" y="285750"/>
            <a:ext cx="11298709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2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D97B6-1E04-46F4-9320-DDFAC4899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43" y="0"/>
            <a:ext cx="1145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AD37C-3CCC-4500-8132-0166C2A8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15" y="0"/>
            <a:ext cx="11310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39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EBCF98-6192-420E-8708-7FA9B7ED5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257175"/>
            <a:ext cx="11435664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4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2D86F8-D465-43C6-B9D6-084647061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260523"/>
              </p:ext>
            </p:extLst>
          </p:nvPr>
        </p:nvGraphicFramePr>
        <p:xfrm>
          <a:off x="1495425" y="1333500"/>
          <a:ext cx="9429750" cy="4133850"/>
        </p:xfrm>
        <a:graphic>
          <a:graphicData uri="http://schemas.openxmlformats.org/drawingml/2006/table">
            <a:tbl>
              <a:tblPr/>
              <a:tblGrid>
                <a:gridCol w="9429750">
                  <a:extLst>
                    <a:ext uri="{9D8B030D-6E8A-4147-A177-3AD203B41FA5}">
                      <a16:colId xmlns:a16="http://schemas.microsoft.com/office/drawing/2014/main" val="4002945899"/>
                    </a:ext>
                  </a:extLst>
                </a:gridCol>
              </a:tblGrid>
              <a:tr h="22535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Approximately 93.45% (2,269 out </a:t>
                      </a:r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2,428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of plant material is presumptively consistent with marijuana.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97203"/>
                  </a:ext>
                </a:extLst>
              </a:tr>
              <a:tr h="18803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Approximately 6.55% (159 out of 2,428) of plant material is presumptively consistent with hemp.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53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412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97AC2-0A16-43A6-87D0-3E4A876E6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60" y="0"/>
            <a:ext cx="10970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32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2314A-22BC-462B-BF5E-073D767E7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48" y="238125"/>
            <a:ext cx="11435664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8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64901-7B29-47BF-91FB-02A9E6D53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05" y="0"/>
            <a:ext cx="9477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7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2D86F8-D465-43C6-B9D6-084647061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433788"/>
              </p:ext>
            </p:extLst>
          </p:nvPr>
        </p:nvGraphicFramePr>
        <p:xfrm>
          <a:off x="1457325" y="676275"/>
          <a:ext cx="9429750" cy="5673652"/>
        </p:xfrm>
        <a:graphic>
          <a:graphicData uri="http://schemas.openxmlformats.org/drawingml/2006/table">
            <a:tbl>
              <a:tblPr/>
              <a:tblGrid>
                <a:gridCol w="9429750">
                  <a:extLst>
                    <a:ext uri="{9D8B030D-6E8A-4147-A177-3AD203B41FA5}">
                      <a16:colId xmlns:a16="http://schemas.microsoft.com/office/drawing/2014/main" val="4002945899"/>
                    </a:ext>
                  </a:extLst>
                </a:gridCol>
              </a:tblGrid>
              <a:tr h="22535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Drugs to watch</a:t>
                      </a:r>
                    </a:p>
                    <a:p>
                      <a:pPr algn="ctr" fontAlgn="t"/>
                      <a:r>
                        <a:rPr lang="en-US" sz="4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Nitazenes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97203"/>
                  </a:ext>
                </a:extLst>
              </a:tr>
              <a:tr h="18803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Metonitazene</a:t>
                      </a:r>
                      <a:endParaRPr lang="en-US" sz="3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3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Isonitazene</a:t>
                      </a:r>
                      <a:endParaRPr lang="en-US" sz="3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3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Pronitazene</a:t>
                      </a:r>
                      <a:endParaRPr lang="en-US" sz="3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3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</a:t>
                      </a:r>
                      <a:r>
                        <a:rPr lang="en-US" sz="3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pyrrolidino</a:t>
                      </a:r>
                      <a:r>
                        <a:rPr lang="en-US" sz="3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Etonitazene</a:t>
                      </a:r>
                    </a:p>
                    <a:p>
                      <a:pPr algn="ctr" fontAlgn="t"/>
                      <a:r>
                        <a:rPr lang="en-US" sz="3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Flunitazene</a:t>
                      </a:r>
                      <a:endParaRPr lang="en-US" sz="3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53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76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pPr algn="ctr"/>
            <a:endParaRPr lang="en-US" b="1" dirty="0"/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39" y="1333501"/>
            <a:ext cx="7239522" cy="523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331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2D86F8-D465-43C6-B9D6-084647061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566907"/>
              </p:ext>
            </p:extLst>
          </p:nvPr>
        </p:nvGraphicFramePr>
        <p:xfrm>
          <a:off x="781050" y="676275"/>
          <a:ext cx="10839450" cy="5551732"/>
        </p:xfrm>
        <a:graphic>
          <a:graphicData uri="http://schemas.openxmlformats.org/drawingml/2006/table">
            <a:tbl>
              <a:tblPr/>
              <a:tblGrid>
                <a:gridCol w="10839450">
                  <a:extLst>
                    <a:ext uri="{9D8B030D-6E8A-4147-A177-3AD203B41FA5}">
                      <a16:colId xmlns:a16="http://schemas.microsoft.com/office/drawing/2014/main" val="4002945899"/>
                    </a:ext>
                  </a:extLst>
                </a:gridCol>
              </a:tblGrid>
              <a:tr h="22535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Drugs to watch</a:t>
                      </a:r>
                    </a:p>
                    <a:p>
                      <a:pPr algn="ctr" fontAlgn="t"/>
                      <a:r>
                        <a:rPr lang="en-US" sz="4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Nitazenes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97203"/>
                  </a:ext>
                </a:extLst>
              </a:tr>
              <a:tr h="1880308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Nitazenes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are potent synthetic opioids from a drug class known as benzimidazole-opioids.</a:t>
                      </a:r>
                    </a:p>
                    <a:p>
                      <a:pPr algn="ctr" fontAlgn="t"/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Recent studies show that the potency of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nitazene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compounds varies, with some being 1.5-40 times more potent than fentanyl.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53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473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F910B1-0A1C-4EA8-8FEC-064105EA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85" y="180975"/>
            <a:ext cx="9984590" cy="63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06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2D86F8-D465-43C6-B9D6-084647061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83090"/>
              </p:ext>
            </p:extLst>
          </p:nvPr>
        </p:nvGraphicFramePr>
        <p:xfrm>
          <a:off x="733425" y="276225"/>
          <a:ext cx="10687050" cy="8016948"/>
        </p:xfrm>
        <a:graphic>
          <a:graphicData uri="http://schemas.openxmlformats.org/drawingml/2006/table">
            <a:tbl>
              <a:tblPr/>
              <a:tblGrid>
                <a:gridCol w="10687050">
                  <a:extLst>
                    <a:ext uri="{9D8B030D-6E8A-4147-A177-3AD203B41FA5}">
                      <a16:colId xmlns:a16="http://schemas.microsoft.com/office/drawing/2014/main" val="4002945899"/>
                    </a:ext>
                  </a:extLst>
                </a:gridCol>
              </a:tblGrid>
              <a:tr h="60378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Drugs to watch</a:t>
                      </a:r>
                    </a:p>
                    <a:p>
                      <a:pPr algn="ctr" fontAlgn="t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Xylazine</a:t>
                      </a:r>
                    </a:p>
                    <a:p>
                      <a:pPr algn="l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Xylazine, a non-opioid veterinary tranquilizer not approved for human use, has been linked to an increasing number of overdose deaths nationwide in the evolving drug addiction and overdose crisis. </a:t>
                      </a:r>
                    </a:p>
                    <a:p>
                      <a:pPr algn="l" fontAlgn="t"/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Studies show people exposed to xylazine often knowingly or unknowingly used it in combination with other drugs, particularly illicit fentanyl.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97203"/>
                  </a:ext>
                </a:extLst>
              </a:tr>
              <a:tr h="1979064">
                <a:tc>
                  <a:txBody>
                    <a:bodyPr/>
                    <a:lstStyle/>
                    <a:p>
                      <a:pPr algn="ctr" fontAlgn="t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53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575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D2E968-6820-4710-A7A9-47D2726E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98" y="7070"/>
            <a:ext cx="10657002" cy="68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91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2209800" y="457201"/>
            <a:ext cx="7543800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David B. Rausch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Director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Tennessee Bureau of Investigation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Office (615) 744-4367 / Cell (629) 395-0813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David.Rausch@tn.gov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4691" name="Picture 4" descr="tbiseal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E3091"/>
              </a:clrFrom>
              <a:clrTo>
                <a:srgbClr val="2E30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2757488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DB13B4-4523-40F1-BFB9-C90C6497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1" y="209550"/>
            <a:ext cx="11658213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3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B0F9B5-9660-480B-9981-103E002A916F}"/>
              </a:ext>
            </a:extLst>
          </p:cNvPr>
          <p:cNvSpPr txBox="1"/>
          <p:nvPr/>
        </p:nvSpPr>
        <p:spPr>
          <a:xfrm>
            <a:off x="2363856" y="2075290"/>
            <a:ext cx="7464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233B86-698E-493A-A7AB-3581024B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61" y="180975"/>
            <a:ext cx="10118679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4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AAC8C5-BFDD-45E8-A70F-80512A94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45" y="533400"/>
            <a:ext cx="1150465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0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F83F0-0FA6-4EA7-AA27-A6114E8D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12" y="0"/>
            <a:ext cx="11498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6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60C15B-CF03-4985-BA71-BAEAE409A64A}"/>
              </a:ext>
            </a:extLst>
          </p:cNvPr>
          <p:cNvSpPr/>
          <p:nvPr/>
        </p:nvSpPr>
        <p:spPr>
          <a:xfrm>
            <a:off x="904708" y="5041045"/>
            <a:ext cx="10506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HHC -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</a:rPr>
              <a:t>Hexahydrocannabinol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F1C0B-5CC5-43C4-87C0-F31650F32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44" y="536794"/>
            <a:ext cx="7371895" cy="42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5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976D02-AACA-4C13-A885-9432CE742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62" y="71562"/>
            <a:ext cx="5083023" cy="65780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D4C00B-4E7B-4B1E-BE0F-951A73329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052" y="43458"/>
            <a:ext cx="5083022" cy="65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3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15087</TotalTime>
  <Words>230</Words>
  <Application>Microsoft Office PowerPoint</Application>
  <PresentationFormat>Widescreen</PresentationFormat>
  <Paragraphs>37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Default Design</vt:lpstr>
      <vt:lpstr>Tennessee Bureau of Investigation  Trends in Law Enforcement Drug Seizures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Lyttle</dc:creator>
  <cp:lastModifiedBy>David Rausch</cp:lastModifiedBy>
  <cp:revision>80</cp:revision>
  <dcterms:created xsi:type="dcterms:W3CDTF">2020-02-21T16:14:34Z</dcterms:created>
  <dcterms:modified xsi:type="dcterms:W3CDTF">2022-10-04T19:08:42Z</dcterms:modified>
</cp:coreProperties>
</file>