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56"/>
  </p:notesMasterIdLst>
  <p:sldIdLst>
    <p:sldId id="287" r:id="rId2"/>
    <p:sldId id="256" r:id="rId3"/>
    <p:sldId id="257" r:id="rId4"/>
    <p:sldId id="294" r:id="rId5"/>
    <p:sldId id="314" r:id="rId6"/>
    <p:sldId id="259" r:id="rId7"/>
    <p:sldId id="333" r:id="rId8"/>
    <p:sldId id="295" r:id="rId9"/>
    <p:sldId id="328" r:id="rId10"/>
    <p:sldId id="296" r:id="rId11"/>
    <p:sldId id="261" r:id="rId12"/>
    <p:sldId id="326" r:id="rId13"/>
    <p:sldId id="318" r:id="rId14"/>
    <p:sldId id="323" r:id="rId15"/>
    <p:sldId id="319" r:id="rId16"/>
    <p:sldId id="324" r:id="rId17"/>
    <p:sldId id="263" r:id="rId18"/>
    <p:sldId id="327" r:id="rId19"/>
    <p:sldId id="331" r:id="rId20"/>
    <p:sldId id="325" r:id="rId21"/>
    <p:sldId id="322" r:id="rId22"/>
    <p:sldId id="334" r:id="rId23"/>
    <p:sldId id="264" r:id="rId24"/>
    <p:sldId id="265" r:id="rId25"/>
    <p:sldId id="280" r:id="rId26"/>
    <p:sldId id="304" r:id="rId27"/>
    <p:sldId id="283" r:id="rId28"/>
    <p:sldId id="332" r:id="rId29"/>
    <p:sldId id="315" r:id="rId30"/>
    <p:sldId id="316" r:id="rId31"/>
    <p:sldId id="305" r:id="rId32"/>
    <p:sldId id="306" r:id="rId33"/>
    <p:sldId id="307" r:id="rId34"/>
    <p:sldId id="320" r:id="rId35"/>
    <p:sldId id="267" r:id="rId36"/>
    <p:sldId id="269" r:id="rId37"/>
    <p:sldId id="309" r:id="rId38"/>
    <p:sldId id="308" r:id="rId39"/>
    <p:sldId id="310" r:id="rId40"/>
    <p:sldId id="311" r:id="rId41"/>
    <p:sldId id="268" r:id="rId42"/>
    <p:sldId id="270" r:id="rId43"/>
    <p:sldId id="272" r:id="rId44"/>
    <p:sldId id="284" r:id="rId45"/>
    <p:sldId id="321" r:id="rId46"/>
    <p:sldId id="335" r:id="rId47"/>
    <p:sldId id="302" r:id="rId48"/>
    <p:sldId id="286" r:id="rId49"/>
    <p:sldId id="312" r:id="rId50"/>
    <p:sldId id="285" r:id="rId51"/>
    <p:sldId id="279" r:id="rId52"/>
    <p:sldId id="273" r:id="rId53"/>
    <p:sldId id="330" r:id="rId54"/>
    <p:sldId id="313"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4" autoAdjust="0"/>
    <p:restoredTop sz="77522" autoAdjust="0"/>
  </p:normalViewPr>
  <p:slideViewPr>
    <p:cSldViewPr snapToGrid="0">
      <p:cViewPr varScale="1">
        <p:scale>
          <a:sx n="51" d="100"/>
          <a:sy n="51" d="100"/>
        </p:scale>
        <p:origin x="1328"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ECE34-BE58-439F-9951-F2F2AA7825D0}" type="datetimeFigureOut">
              <a:rPr lang="en-US" smtClean="0"/>
              <a:pPr/>
              <a:t>10/22/2022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8057AE-4FA1-4DD5-AD82-E28154633CA2}" type="slidenum">
              <a:rPr lang="en-US" smtClean="0"/>
              <a:pPr/>
              <a:t>‹#›</a:t>
            </a:fld>
            <a:endParaRPr lang="en-US"/>
          </a:p>
        </p:txBody>
      </p:sp>
    </p:spTree>
    <p:extLst>
      <p:ext uri="{BB962C8B-B14F-4D97-AF65-F5344CB8AC3E}">
        <p14:creationId xmlns:p14="http://schemas.microsoft.com/office/powerpoint/2010/main" val="745617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ciencedirect.com/topics/medicine-and-dentistry/opioid-dependence"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sciencedirect.com/science/article/pii/S0376871614010710#bib0175"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at objectives by</a:t>
            </a:r>
            <a:r>
              <a:rPr lang="en-US" baseline="0" dirty="0"/>
              <a:t> taking this from the angle of a patient in your clinic: what are your reservations about referring and what are the patient’s reservations about going </a:t>
            </a:r>
            <a:r>
              <a:rPr lang="en-US" baseline="0" dirty="0">
                <a:sym typeface="Wingdings" panose="05000000000000000000" pitchFamily="2" charset="2"/>
              </a:rPr>
              <a:t> this gets obliquely at the evidence, the referral procedure and how to increase the effectiveness of your referrals.</a:t>
            </a:r>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3</a:t>
            </a:fld>
            <a:endParaRPr lang="en-US"/>
          </a:p>
        </p:txBody>
      </p:sp>
    </p:spTree>
    <p:extLst>
      <p:ext uri="{BB962C8B-B14F-4D97-AF65-F5344CB8AC3E}">
        <p14:creationId xmlns:p14="http://schemas.microsoft.com/office/powerpoint/2010/main" val="1243227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MATCH – Matching Alcohol Treatments to Client Heterogeneity – N=1726, 8 year multisite, two groups (inpatient and outpatient), NIAAA funded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People who had high network support for drinking had big effect at 3 years from AA; helps people change their social network</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lvl="1"/>
            <a:r>
              <a:rPr lang="en-US" sz="1200" dirty="0"/>
              <a:t>Moos and Moos,2006: Longer duration of AA attendance in years 1-3 predicted abstinence at year 16</a:t>
            </a:r>
          </a:p>
          <a:p>
            <a:endParaRPr lang="en-US" baseline="0" dirty="0"/>
          </a:p>
          <a:p>
            <a:r>
              <a:rPr lang="en-US" baseline="0" dirty="0"/>
              <a:t>IOM called for more research in 1990 because so influential, so many groups, so now we’ve moved over past 25 years from numerous high quality effectiveness trials and efficacy studies of TSF to moderators of how it works.  This is on the national registry of evidence based practices on SAMSHA.</a:t>
            </a:r>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15</a:t>
            </a:fld>
            <a:endParaRPr lang="en-US"/>
          </a:p>
        </p:txBody>
      </p:sp>
    </p:spTree>
    <p:extLst>
      <p:ext uri="{BB962C8B-B14F-4D97-AF65-F5344CB8AC3E}">
        <p14:creationId xmlns:p14="http://schemas.microsoft.com/office/powerpoint/2010/main" val="3279937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16</a:t>
            </a:fld>
            <a:endParaRPr lang="en-US"/>
          </a:p>
        </p:txBody>
      </p:sp>
    </p:spTree>
    <p:extLst>
      <p:ext uri="{BB962C8B-B14F-4D97-AF65-F5344CB8AC3E}">
        <p14:creationId xmlns:p14="http://schemas.microsoft.com/office/powerpoint/2010/main" val="236376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17</a:t>
            </a:fld>
            <a:endParaRPr lang="en-US"/>
          </a:p>
        </p:txBody>
      </p:sp>
    </p:spTree>
    <p:extLst>
      <p:ext uri="{BB962C8B-B14F-4D97-AF65-F5344CB8AC3E}">
        <p14:creationId xmlns:p14="http://schemas.microsoft.com/office/powerpoint/2010/main" val="3998889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Indeed, participants in one study with 5-year longitudinal outcomes included predominantly heroin users (77%), but did find similarly that attendance at A.A. and N.A. was associated with greater reported abstinence at follow up in a dose-dependent fashion, such that greater frequency of meeting attendance correlated with increased abstinence (</a:t>
            </a:r>
            <a:r>
              <a:rPr lang="en-US" sz="1200" kern="1200" dirty="0" err="1">
                <a:solidFill>
                  <a:schemeClr val="tx1"/>
                </a:solidFill>
                <a:effectLst/>
                <a:latin typeface="+mn-lt"/>
                <a:ea typeface="+mn-ea"/>
                <a:cs typeface="+mn-cs"/>
              </a:rPr>
              <a:t>Gossop</a:t>
            </a:r>
            <a:r>
              <a:rPr lang="en-US" sz="1200" kern="1200" dirty="0">
                <a:solidFill>
                  <a:schemeClr val="tx1"/>
                </a:solidFill>
                <a:effectLst/>
                <a:latin typeface="+mn-lt"/>
                <a:ea typeface="+mn-ea"/>
                <a:cs typeface="+mn-cs"/>
              </a:rPr>
              <a:t>, Stewart, &amp; Marsden, 2008).  In that cohort, 71% of subjects attending mutual-help (A.A or N.A.) reported 90-day abstinence in year 4-5 compared to 40% of patients not attending.  In another study of emerging adults (age 18-25 years old) with opioid use problems, participants with opioid dependence (72.6% used heroin) who attended a 4 week, 12-Step based residential program prior to outpatient treatment had a 29% rate of continuous abstinence at 12 months.  Although this rate of abstinence may seem low, emerging adults have been shown empirically to have significantly worse outcomes with outpatient buprenorphine treatment compared to older adults (Schuman-Olivier, Weiss, </a:t>
            </a:r>
            <a:r>
              <a:rPr lang="en-US" sz="1200" kern="1200" dirty="0" err="1">
                <a:solidFill>
                  <a:schemeClr val="tx1"/>
                </a:solidFill>
                <a:effectLst/>
                <a:latin typeface="+mn-lt"/>
                <a:ea typeface="+mn-ea"/>
                <a:cs typeface="+mn-cs"/>
              </a:rPr>
              <a:t>Hoeppner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Borodovsky</a:t>
            </a:r>
            <a:r>
              <a:rPr lang="en-US" sz="1200" kern="1200" dirty="0">
                <a:solidFill>
                  <a:schemeClr val="tx1"/>
                </a:solidFill>
                <a:effectLst/>
                <a:latin typeface="+mn-lt"/>
                <a:ea typeface="+mn-ea"/>
                <a:cs typeface="+mn-cs"/>
              </a:rPr>
              <a:t>, &amp; Albanese, 2014) such that the authors are quick to underscore this rate represents a significant improvement over previously reported outcomes for outpatient treatment alone in this population (Schuman-Olivier, Greene, Bergman, &amp; Kelly, 2014).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Multiple cohort studies of patients receiving outpatient BN therapy have noted an association between mutual help attendance and improved abstinence (</a:t>
            </a:r>
            <a:r>
              <a:rPr lang="en-US" sz="1200" kern="1200" dirty="0" err="1">
                <a:solidFill>
                  <a:schemeClr val="tx1"/>
                </a:solidFill>
                <a:effectLst/>
                <a:latin typeface="+mn-lt"/>
                <a:ea typeface="+mn-ea"/>
                <a:cs typeface="+mn-cs"/>
              </a:rPr>
              <a:t>Mintzer</a:t>
            </a:r>
            <a:r>
              <a:rPr lang="en-US" sz="1200" kern="1200" dirty="0">
                <a:solidFill>
                  <a:schemeClr val="tx1"/>
                </a:solidFill>
                <a:effectLst/>
                <a:latin typeface="+mn-lt"/>
                <a:ea typeface="+mn-ea"/>
                <a:cs typeface="+mn-cs"/>
              </a:rPr>
              <a:t> et al., 2007; </a:t>
            </a:r>
            <a:r>
              <a:rPr lang="en-US" sz="1200" kern="1200" dirty="0" err="1">
                <a:solidFill>
                  <a:schemeClr val="tx1"/>
                </a:solidFill>
                <a:effectLst/>
                <a:latin typeface="+mn-lt"/>
                <a:ea typeface="+mn-ea"/>
                <a:cs typeface="+mn-cs"/>
              </a:rPr>
              <a:t>Parran</a:t>
            </a:r>
            <a:r>
              <a:rPr lang="en-US" sz="1200" kern="1200" dirty="0">
                <a:solidFill>
                  <a:schemeClr val="tx1"/>
                </a:solidFill>
                <a:effectLst/>
                <a:latin typeface="+mn-lt"/>
                <a:ea typeface="+mn-ea"/>
                <a:cs typeface="+mn-cs"/>
              </a:rPr>
              <a:t> et al., 2010) or treatment retention (Marcovitz, McHugh, Volpe, </a:t>
            </a:r>
            <a:r>
              <a:rPr lang="en-US" sz="1200" kern="1200" dirty="0" err="1">
                <a:solidFill>
                  <a:schemeClr val="tx1"/>
                </a:solidFill>
                <a:effectLst/>
                <a:latin typeface="+mn-lt"/>
                <a:ea typeface="+mn-ea"/>
                <a:cs typeface="+mn-cs"/>
              </a:rPr>
              <a:t>Votaw</a:t>
            </a:r>
            <a:r>
              <a:rPr lang="en-US" sz="1200" kern="1200" dirty="0">
                <a:solidFill>
                  <a:schemeClr val="tx1"/>
                </a:solidFill>
                <a:effectLst/>
                <a:latin typeface="+mn-lt"/>
                <a:ea typeface="+mn-ea"/>
                <a:cs typeface="+mn-cs"/>
              </a:rPr>
              <a:t>, &amp; Connery, 2016; Stein &amp; </a:t>
            </a:r>
            <a:r>
              <a:rPr lang="en-US" sz="1200" kern="1200" dirty="0" err="1">
                <a:solidFill>
                  <a:schemeClr val="tx1"/>
                </a:solidFill>
                <a:effectLst/>
                <a:latin typeface="+mn-lt"/>
                <a:ea typeface="+mn-ea"/>
                <a:cs typeface="+mn-cs"/>
              </a:rPr>
              <a:t>Friedmann</a:t>
            </a:r>
            <a:r>
              <a:rPr lang="en-US" sz="1200" kern="1200" dirty="0">
                <a:solidFill>
                  <a:schemeClr val="tx1"/>
                </a:solidFill>
                <a:effectLst/>
                <a:latin typeface="+mn-lt"/>
                <a:ea typeface="+mn-ea"/>
                <a:cs typeface="+mn-cs"/>
              </a:rPr>
              <a:t>, 2005).  Perhaps the most rigorous of these studies, a mixed-methods analysis of 300 opioid-dependent African American patients in Baltimore who participated in an RCT of standard versus intensive outpatient services for patients receiving BN, found that attendance at N.A. was associated with greater retention and abstinence at 6 months, with more frequent meeting attendance predicting greater abstinence, though “requiring” N.A. attendance did not yield better outcomes (</a:t>
            </a:r>
            <a:r>
              <a:rPr lang="en-US" sz="1200" kern="1200" dirty="0" err="1">
                <a:solidFill>
                  <a:schemeClr val="tx1"/>
                </a:solidFill>
                <a:effectLst/>
                <a:latin typeface="+mn-lt"/>
                <a:ea typeface="+mn-ea"/>
                <a:cs typeface="+mn-cs"/>
              </a:rPr>
              <a:t>Monico</a:t>
            </a:r>
            <a:r>
              <a:rPr lang="en-US" sz="1200" kern="1200" dirty="0">
                <a:solidFill>
                  <a:schemeClr val="tx1"/>
                </a:solidFill>
                <a:effectLst/>
                <a:latin typeface="+mn-lt"/>
                <a:ea typeface="+mn-ea"/>
                <a:cs typeface="+mn-cs"/>
              </a:rPr>
              <a:t> et al., 2015). </a:t>
            </a:r>
          </a:p>
          <a:p>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20</a:t>
            </a:fld>
            <a:endParaRPr lang="en-US"/>
          </a:p>
        </p:txBody>
      </p:sp>
    </p:spTree>
    <p:extLst>
      <p:ext uri="{BB962C8B-B14F-4D97-AF65-F5344CB8AC3E}">
        <p14:creationId xmlns:p14="http://schemas.microsoft.com/office/powerpoint/2010/main" val="3289395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E2E2E"/>
                </a:solidFill>
                <a:effectLst/>
                <a:latin typeface="NexusSerif"/>
              </a:rPr>
              <a:t>First, complete abstinence rates for emerging adults with </a:t>
            </a:r>
            <a:r>
              <a:rPr lang="en-US" b="0" i="0" dirty="0">
                <a:solidFill>
                  <a:srgbClr val="2E2E2E"/>
                </a:solidFill>
                <a:effectLst/>
                <a:latin typeface="NexusSerif"/>
                <a:hlinkClick r:id="rId3" tooltip="Learn more about opioid dependence from ScienceDirect's AI-generated Topic Pages"/>
              </a:rPr>
              <a:t>opioid dependence</a:t>
            </a:r>
            <a:r>
              <a:rPr lang="en-US" b="0" i="0" dirty="0">
                <a:solidFill>
                  <a:srgbClr val="2E2E2E"/>
                </a:solidFill>
                <a:effectLst/>
                <a:latin typeface="NexusSerif"/>
              </a:rPr>
              <a:t> were substantially higher at 12 month follow-up (29%) than was expected given results from a prior study of emerging adults with opioid dependence enrolled in outpatient B/N maintenance treatment, which had only 17% 12-month retention (</a:t>
            </a:r>
            <a:r>
              <a:rPr lang="en-US" b="0" i="0" u="none" strike="noStrike" dirty="0">
                <a:solidFill>
                  <a:srgbClr val="0C7DBB"/>
                </a:solidFill>
                <a:effectLst/>
                <a:latin typeface="NexusSerif"/>
                <a:hlinkClick r:id="rId4"/>
              </a:rPr>
              <a:t>Schuman-Olivier et al., 2014</a:t>
            </a:r>
            <a:r>
              <a:rPr lang="en-US" b="0" i="0" dirty="0">
                <a:solidFill>
                  <a:srgbClr val="2E2E2E"/>
                </a:solidFill>
                <a:effectLst/>
                <a:latin typeface="NexusSerif"/>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21</a:t>
            </a:fld>
            <a:endParaRPr lang="en-US"/>
          </a:p>
        </p:txBody>
      </p:sp>
    </p:spTree>
    <p:extLst>
      <p:ext uri="{BB962C8B-B14F-4D97-AF65-F5344CB8AC3E}">
        <p14:creationId xmlns:p14="http://schemas.microsoft.com/office/powerpoint/2010/main" val="3312642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at objectives by</a:t>
            </a:r>
            <a:r>
              <a:rPr lang="en-US" baseline="0" dirty="0"/>
              <a:t> taking this from the angle of a patient in your clinic: what are your reservations about referring and what are the patient’s reservations about going </a:t>
            </a:r>
            <a:r>
              <a:rPr lang="en-US" baseline="0" dirty="0">
                <a:sym typeface="Wingdings" panose="05000000000000000000" pitchFamily="2" charset="2"/>
              </a:rPr>
              <a:t> this gets obliquely at the evidence, the referral procedure and how to increase the effectiveness of your referrals.</a:t>
            </a:r>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22</a:t>
            </a:fld>
            <a:endParaRPr lang="en-US"/>
          </a:p>
        </p:txBody>
      </p:sp>
    </p:spTree>
    <p:extLst>
      <p:ext uri="{BB962C8B-B14F-4D97-AF65-F5344CB8AC3E}">
        <p14:creationId xmlns:p14="http://schemas.microsoft.com/office/powerpoint/2010/main" val="847881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a:t>
            </a:r>
            <a:r>
              <a:rPr lang="en-US" baseline="0" dirty="0"/>
              <a:t> can tell me what they know about 12-Steps?  What is a sponsor?</a:t>
            </a:r>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23</a:t>
            </a:fld>
            <a:endParaRPr lang="en-US"/>
          </a:p>
        </p:txBody>
      </p:sp>
    </p:spTree>
    <p:extLst>
      <p:ext uri="{BB962C8B-B14F-4D97-AF65-F5344CB8AC3E}">
        <p14:creationId xmlns:p14="http://schemas.microsoft.com/office/powerpoint/2010/main" val="640745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1800 meetings/week within 45 minute</a:t>
            </a:r>
            <a:r>
              <a:rPr lang="en-US" baseline="0" dirty="0"/>
              <a:t> drive of MGH, 600 NA meetings, which goes against other groups; Cite aaboston.org</a:t>
            </a:r>
          </a:p>
          <a:p>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24</a:t>
            </a:fld>
            <a:endParaRPr lang="en-US"/>
          </a:p>
        </p:txBody>
      </p:sp>
    </p:spTree>
    <p:extLst>
      <p:ext uri="{BB962C8B-B14F-4D97-AF65-F5344CB8AC3E}">
        <p14:creationId xmlns:p14="http://schemas.microsoft.com/office/powerpoint/2010/main" val="3284478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 that you</a:t>
            </a:r>
            <a:r>
              <a:rPr lang="en-US" baseline="0" dirty="0"/>
              <a:t> get power back, chapter “we agnostics”, hone in a 1-3, 4, 7 (positive psychology), 8, 10 (across the board), 11 (DBT, ACT), 12 (service)</a:t>
            </a:r>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25</a:t>
            </a:fld>
            <a:endParaRPr lang="en-US"/>
          </a:p>
        </p:txBody>
      </p:sp>
    </p:spTree>
    <p:extLst>
      <p:ext uri="{BB962C8B-B14F-4D97-AF65-F5344CB8AC3E}">
        <p14:creationId xmlns:p14="http://schemas.microsoft.com/office/powerpoint/2010/main" val="2437088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12-Step patients show</a:t>
            </a:r>
            <a:r>
              <a:rPr lang="en-US" baseline="0" dirty="0"/>
              <a:t> better progress on cognitive behavioral coping then do patients in pro CBT training; </a:t>
            </a:r>
            <a:r>
              <a:rPr lang="en-US" baseline="0" dirty="0" err="1"/>
              <a:t>Morganstern</a:t>
            </a:r>
            <a:r>
              <a:rPr lang="en-US" baseline="0" dirty="0"/>
              <a:t> et al 1997 Journal of consulting and clinical psychology is best one (mediate effect of AA on outcome)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Take the</a:t>
            </a:r>
            <a:r>
              <a:rPr lang="en-US" baseline="0" dirty="0"/>
              <a:t> action and the feeling will follow, easy does, first things first, one day at a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27</a:t>
            </a:fld>
            <a:endParaRPr lang="en-US"/>
          </a:p>
        </p:txBody>
      </p:sp>
    </p:spTree>
    <p:extLst>
      <p:ext uri="{BB962C8B-B14F-4D97-AF65-F5344CB8AC3E}">
        <p14:creationId xmlns:p14="http://schemas.microsoft.com/office/powerpoint/2010/main" val="2140847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4</a:t>
            </a:fld>
            <a:endParaRPr lang="en-US"/>
          </a:p>
        </p:txBody>
      </p:sp>
    </p:spTree>
    <p:extLst>
      <p:ext uri="{BB962C8B-B14F-4D97-AF65-F5344CB8AC3E}">
        <p14:creationId xmlns:p14="http://schemas.microsoft.com/office/powerpoint/2010/main" val="896466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a:t>Off shoot of Rational Recovery, 1994.</a:t>
            </a:r>
          </a:p>
          <a:p>
            <a:r>
              <a:rPr lang="en-US" dirty="0"/>
              <a:t>most SMART participants were Caucasian (93.2%), 42.7% were female, and had a median age of approximately 50 years old. Slightly over half (53.5%) of those surveyed reported being SMART members for less than one year. Despite SMART having a secular orientation and providing an alternative to 12 step organizations, 60.7% of members reported believing in some kind of God </a:t>
            </a:r>
          </a:p>
          <a:p>
            <a:r>
              <a:rPr lang="en-US" dirty="0"/>
              <a:t>or Higher Power, and 85.2% reported attending AA or other 12-step organizations in addition to SMART</a:t>
            </a:r>
          </a:p>
          <a:p>
            <a:endParaRPr lang="en-US" dirty="0"/>
          </a:p>
          <a:p>
            <a:r>
              <a:rPr lang="en-US" dirty="0"/>
              <a:t>Although not a test of SMART Recovery as a mutual-help organization, a related study compared professionally led 12-step -and SMART-based intensive outpatient treatment programs for dually diagnosed patients (Brooks &amp; Penn, 2003). Findings revealed SMART Recovery-based treatment was less effective at reducing alcohol use than the 12-step-based </a:t>
            </a:r>
          </a:p>
          <a:p>
            <a:r>
              <a:rPr lang="en-US" dirty="0"/>
              <a:t>treatment, but more effective at improving participants’ employment status and medical concerns. Several limitations were apparent in this study, however, including a high dropout rate and unequal treatment exposure across conditions. Also, as alluded to above, intensive outpatient treatment is not comparable to the context in which real world SMART Recovery groups are run, and this study sample was composed of dually diagnosed individuals who may not be representative of </a:t>
            </a:r>
            <a:r>
              <a:rPr lang="en-US" dirty="0" err="1"/>
              <a:t>mostSMART</a:t>
            </a:r>
            <a:r>
              <a:rPr lang="en-US" dirty="0"/>
              <a:t> Recovery members (Horvath &amp; </a:t>
            </a:r>
            <a:r>
              <a:rPr lang="en-US" dirty="0" err="1"/>
              <a:t>Yeterian</a:t>
            </a:r>
            <a:r>
              <a:rPr lang="en-US" dirty="0"/>
              <a:t>, in press).</a:t>
            </a:r>
          </a:p>
          <a:p>
            <a:endParaRPr lang="en-US" dirty="0"/>
          </a:p>
          <a:p>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31</a:t>
            </a:fld>
            <a:endParaRPr lang="en-US"/>
          </a:p>
        </p:txBody>
      </p:sp>
    </p:spTree>
    <p:extLst>
      <p:ext uri="{BB962C8B-B14F-4D97-AF65-F5344CB8AC3E}">
        <p14:creationId xmlns:p14="http://schemas.microsoft.com/office/powerpoint/2010/main" val="3768814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32</a:t>
            </a:fld>
            <a:endParaRPr lang="en-US"/>
          </a:p>
        </p:txBody>
      </p:sp>
    </p:spTree>
    <p:extLst>
      <p:ext uri="{BB962C8B-B14F-4D97-AF65-F5344CB8AC3E}">
        <p14:creationId xmlns:p14="http://schemas.microsoft.com/office/powerpoint/2010/main" val="3731713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a:t>Off shoot of Rational Recovery, 1994.</a:t>
            </a:r>
          </a:p>
          <a:p>
            <a:r>
              <a:rPr lang="en-US" dirty="0"/>
              <a:t>most SMART participants were Caucasian (93.2%), 42.7% were female, and had a median age of approximately 50 years old. Slightly over half (53.5%) of those surveyed reported being SMART members for less than one year. Despite SMART having a secular orientation and providing an alternative to 12 step organizations, 60.7% of members reported believing in some kind of God </a:t>
            </a:r>
          </a:p>
          <a:p>
            <a:r>
              <a:rPr lang="en-US" dirty="0"/>
              <a:t>or Higher Power, and 85.2% reported attending AA or other 12-step organizations in addition to SMART</a:t>
            </a:r>
          </a:p>
          <a:p>
            <a:endParaRPr lang="en-US" dirty="0"/>
          </a:p>
          <a:p>
            <a:r>
              <a:rPr lang="en-US" dirty="0"/>
              <a:t>Although not a test of SMART Recovery as a mutual-help organization, a related study compared professionally led 12-step -and SMART-based intensive outpatient treatment programs for dually diagnosed patients (Brooks &amp; Penn, 2003). Findings revealed SMART Recovery-based treatment was less effective at reducing alcohol use than the 12-step-based </a:t>
            </a:r>
          </a:p>
          <a:p>
            <a:r>
              <a:rPr lang="en-US" dirty="0"/>
              <a:t>treatment, but more effective at improving participants’ employment status and medical concerns. Several limitations were apparent in this study, however, including a high dropout rate and unequal treatment exposure across conditions. Also, as alluded to above, intensive outpatient treatment is not comparable to the context in which real world SMART Recovery groups are run, and this study sample was composed of dually diagnosed individuals who may not be representative of </a:t>
            </a:r>
            <a:r>
              <a:rPr lang="en-US" dirty="0" err="1"/>
              <a:t>mostSMART</a:t>
            </a:r>
            <a:r>
              <a:rPr lang="en-US" dirty="0"/>
              <a:t> Recovery members (Horvath &amp; </a:t>
            </a:r>
            <a:r>
              <a:rPr lang="en-US" dirty="0" err="1"/>
              <a:t>Yeterian</a:t>
            </a:r>
            <a:r>
              <a:rPr lang="en-US" dirty="0"/>
              <a:t>, in press).</a:t>
            </a:r>
          </a:p>
          <a:p>
            <a:endParaRPr lang="en-US" dirty="0"/>
          </a:p>
          <a:p>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33</a:t>
            </a:fld>
            <a:endParaRPr lang="en-US"/>
          </a:p>
        </p:txBody>
      </p:sp>
    </p:spTree>
    <p:extLst>
      <p:ext uri="{BB962C8B-B14F-4D97-AF65-F5344CB8AC3E}">
        <p14:creationId xmlns:p14="http://schemas.microsoft.com/office/powerpoint/2010/main" val="3510990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In training you might go to a few open meetings (project MATCH); could contact local treatment center to get a list or even ask your own patients</a:t>
            </a:r>
          </a:p>
          <a:p>
            <a:endParaRPr lang="en-US" baseline="0" dirty="0"/>
          </a:p>
          <a:p>
            <a:r>
              <a:rPr lang="en-US" baseline="0" dirty="0"/>
              <a:t>-All patients benefitted equally from TSF approach compared to RP (CBT) after SUD residential, but female subgroup did better with TSF (Brown)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-Women fewer in percent but get more involved, me</a:t>
            </a:r>
            <a:r>
              <a:rPr lang="en-US" dirty="0"/>
              <a:t>chanism that they can cope with affect, men benefit from social risk prevention (these were zero for the opposite group)</a:t>
            </a:r>
          </a:p>
          <a:p>
            <a:endParaRPr lang="en-US" baseline="0" dirty="0"/>
          </a:p>
          <a:p>
            <a:r>
              <a:rPr lang="en-US" baseline="0" dirty="0"/>
              <a:t>-Specific meetings exist for young people, gays; significant percent of minorities as above</a:t>
            </a:r>
          </a:p>
        </p:txBody>
      </p:sp>
      <p:sp>
        <p:nvSpPr>
          <p:cNvPr id="4" name="Slide Number Placeholder 3"/>
          <p:cNvSpPr>
            <a:spLocks noGrp="1"/>
          </p:cNvSpPr>
          <p:nvPr>
            <p:ph type="sldNum" sz="quarter" idx="10"/>
          </p:nvPr>
        </p:nvSpPr>
        <p:spPr/>
        <p:txBody>
          <a:bodyPr/>
          <a:lstStyle/>
          <a:p>
            <a:fld id="{4E8057AE-4FA1-4DD5-AD82-E28154633CA2}" type="slidenum">
              <a:rPr lang="en-US" smtClean="0"/>
              <a:pPr/>
              <a:t>36</a:t>
            </a:fld>
            <a:endParaRPr lang="en-US"/>
          </a:p>
        </p:txBody>
      </p:sp>
    </p:spTree>
    <p:extLst>
      <p:ext uri="{BB962C8B-B14F-4D97-AF65-F5344CB8AC3E}">
        <p14:creationId xmlns:p14="http://schemas.microsoft.com/office/powerpoint/2010/main" val="2543658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Gender specific treatment can enhance treatment outcomes</a:t>
            </a:r>
          </a:p>
          <a:p>
            <a:r>
              <a:rPr lang="en-US" baseline="0" dirty="0"/>
              <a:t>Neighborhood also has implications for anonymity</a:t>
            </a:r>
          </a:p>
          <a:p>
            <a:r>
              <a:rPr lang="en-US" baseline="0" dirty="0"/>
              <a:t>AA may be better for some narcotics addicts than NA depending on neighborhoods etc., example of RN abusing pills; patient should try both, patient qualifies under Third Tradition either way</a:t>
            </a:r>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37</a:t>
            </a:fld>
            <a:endParaRPr lang="en-US"/>
          </a:p>
        </p:txBody>
      </p:sp>
    </p:spTree>
    <p:extLst>
      <p:ext uri="{BB962C8B-B14F-4D97-AF65-F5344CB8AC3E}">
        <p14:creationId xmlns:p14="http://schemas.microsoft.com/office/powerpoint/2010/main" val="3405094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personality change sufficient to brin</a:t>
            </a:r>
            <a:r>
              <a:rPr lang="en-US" b="1" baseline="0" dirty="0"/>
              <a:t>g about recovery from alcoholism </a:t>
            </a:r>
            <a:r>
              <a:rPr lang="en-US" baseline="0" dirty="0"/>
              <a:t>has manifested itself among us in many different forms. They develop slowly over a period of time.  They have tapped an </a:t>
            </a:r>
            <a:r>
              <a:rPr lang="en-US" b="1" baseline="0" dirty="0"/>
              <a:t>unsuspected inner resource which they present identify with their own conception of a Power greater than themselves.</a:t>
            </a:r>
          </a:p>
          <a:p>
            <a:endParaRPr lang="en-US" baseline="0" dirty="0"/>
          </a:p>
          <a:p>
            <a:r>
              <a:rPr lang="en-US" baseline="0" dirty="0"/>
              <a:t>-PCP can prep for this language, passing basket, also can duck out 5 minutes early if holding hands in prayer would raise discomfort</a:t>
            </a:r>
          </a:p>
          <a:p>
            <a:r>
              <a:rPr lang="en-US" baseline="0" dirty="0"/>
              <a:t>-Recommend </a:t>
            </a:r>
            <a:r>
              <a:rPr lang="en-US" b="1" baseline="0" dirty="0"/>
              <a:t>patients look up names of meetings; if focus is step study or 11</a:t>
            </a:r>
            <a:r>
              <a:rPr lang="en-US" b="1" baseline="30000" dirty="0"/>
              <a:t>th</a:t>
            </a:r>
            <a:r>
              <a:rPr lang="en-US" b="1" baseline="0" dirty="0"/>
              <a:t> step, held Sunday morning, may be more religious.</a:t>
            </a:r>
          </a:p>
          <a:p>
            <a:r>
              <a:rPr lang="en-US" b="1" baseline="0" dirty="0"/>
              <a:t>-Take what works and leave the rest mentality</a:t>
            </a:r>
          </a:p>
          <a:p>
            <a:br>
              <a:rPr lang="en-US" dirty="0"/>
            </a:br>
            <a:r>
              <a:rPr lang="en-US" dirty="0"/>
              <a:t>-”My message is that AA is a fellowship more than a spiritual program, and although the spiritual route is there for the taking, there is no required belief system other than one drunk helping another drunk.  AA only offers suggestions, there are no rules” (PHS physician)</a:t>
            </a:r>
            <a:endParaRPr lang="en-US" b="1"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38</a:t>
            </a:fld>
            <a:endParaRPr lang="en-US"/>
          </a:p>
        </p:txBody>
      </p:sp>
    </p:spTree>
    <p:extLst>
      <p:ext uri="{BB962C8B-B14F-4D97-AF65-F5344CB8AC3E}">
        <p14:creationId xmlns:p14="http://schemas.microsoft.com/office/powerpoint/2010/main" val="2099698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¼ to 1/3 of</a:t>
            </a:r>
            <a:r>
              <a:rPr lang="en-US" baseline="0" dirty="0"/>
              <a:t> this 83% had positive experiences</a:t>
            </a:r>
            <a:endParaRPr lang="en-US" dirty="0"/>
          </a:p>
          <a:p>
            <a:pPr defTabSz="931774">
              <a:defRPr/>
            </a:pPr>
            <a:endParaRPr lang="en-US" dirty="0"/>
          </a:p>
          <a:p>
            <a:pPr defTabSz="931774">
              <a:defRPr/>
            </a:pPr>
            <a:r>
              <a:rPr lang="en-US" dirty="0"/>
              <a:t>Different impairment; concept of bottom and</a:t>
            </a:r>
            <a:r>
              <a:rPr lang="en-US" baseline="0" dirty="0"/>
              <a:t> “bottom is when you stop digging”; </a:t>
            </a:r>
            <a:r>
              <a:rPr lang="en-US" dirty="0"/>
              <a:t>give it a try and see if it fits, even if you try a few and decide it’s not for you, especially if they’ve had trouble on their own before, if they couldn’t cut back.  also “play the tape through” when you get triggered</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39</a:t>
            </a:fld>
            <a:endParaRPr lang="en-US"/>
          </a:p>
        </p:txBody>
      </p:sp>
    </p:spTree>
    <p:extLst>
      <p:ext uri="{BB962C8B-B14F-4D97-AF65-F5344CB8AC3E}">
        <p14:creationId xmlns:p14="http://schemas.microsoft.com/office/powerpoint/2010/main" val="3105611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Different impairment; concept of bottom and</a:t>
            </a:r>
            <a:r>
              <a:rPr lang="en-US" baseline="0" dirty="0"/>
              <a:t> “bottom is when you stop digging”; </a:t>
            </a:r>
            <a:r>
              <a:rPr lang="en-US" dirty="0"/>
              <a:t>give it a try and see if it fits, even if you try a few and decide it’s not for you, especially if they’ve had trouble on their own before, if they couldn’t cut back.</a:t>
            </a:r>
          </a:p>
          <a:p>
            <a:pPr defTabSz="931774">
              <a:defRPr/>
            </a:pPr>
            <a:endParaRPr lang="en-US" dirty="0"/>
          </a:p>
          <a:p>
            <a:pPr defTabSz="931774">
              <a:defRPr/>
            </a:pPr>
            <a:r>
              <a:rPr lang="en-US" dirty="0"/>
              <a:t>also “play the tape through” when you get triggered</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40</a:t>
            </a:fld>
            <a:endParaRPr lang="en-US"/>
          </a:p>
        </p:txBody>
      </p:sp>
    </p:spTree>
    <p:extLst>
      <p:ext uri="{BB962C8B-B14F-4D97-AF65-F5344CB8AC3E}">
        <p14:creationId xmlns:p14="http://schemas.microsoft.com/office/powerpoint/2010/main" val="18573308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41</a:t>
            </a:fld>
            <a:endParaRPr lang="en-US"/>
          </a:p>
        </p:txBody>
      </p:sp>
    </p:spTree>
    <p:extLst>
      <p:ext uri="{BB962C8B-B14F-4D97-AF65-F5344CB8AC3E}">
        <p14:creationId xmlns:p14="http://schemas.microsoft.com/office/powerpoint/2010/main" val="3600943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Manning study; as a doctor you’re a powerful</a:t>
            </a:r>
            <a:r>
              <a:rPr lang="en-US" baseline="0" dirty="0"/>
              <a:t> person, in this study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Analogy of telling patient to pick</a:t>
            </a:r>
            <a:r>
              <a:rPr lang="en-US" baseline="0" dirty="0"/>
              <a:t> up PDR and choose antidepressant is same as “call AA”</a:t>
            </a:r>
          </a:p>
          <a:p>
            <a:r>
              <a:rPr lang="en-US" dirty="0"/>
              <a:t>This touches on topic of increasing</a:t>
            </a:r>
            <a:r>
              <a:rPr lang="en-US" baseline="0" dirty="0"/>
              <a:t> effectiveness of referrals</a:t>
            </a:r>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42</a:t>
            </a:fld>
            <a:endParaRPr lang="en-US"/>
          </a:p>
        </p:txBody>
      </p:sp>
    </p:spTree>
    <p:extLst>
      <p:ext uri="{BB962C8B-B14F-4D97-AF65-F5344CB8AC3E}">
        <p14:creationId xmlns:p14="http://schemas.microsoft.com/office/powerpoint/2010/main" val="1796865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5</a:t>
            </a:fld>
            <a:endParaRPr lang="en-US"/>
          </a:p>
        </p:txBody>
      </p:sp>
    </p:spTree>
    <p:extLst>
      <p:ext uri="{BB962C8B-B14F-4D97-AF65-F5344CB8AC3E}">
        <p14:creationId xmlns:p14="http://schemas.microsoft.com/office/powerpoint/2010/main" val="8451961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gay meetings,</a:t>
            </a:r>
            <a:r>
              <a:rPr lang="en-US" baseline="0" dirty="0"/>
              <a:t> women’s meetings, young person’s meetings, men’s</a:t>
            </a:r>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43</a:t>
            </a:fld>
            <a:endParaRPr lang="en-US"/>
          </a:p>
        </p:txBody>
      </p:sp>
    </p:spTree>
    <p:extLst>
      <p:ext uri="{BB962C8B-B14F-4D97-AF65-F5344CB8AC3E}">
        <p14:creationId xmlns:p14="http://schemas.microsoft.com/office/powerpoint/2010/main" val="11716730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we’re really getting at.</a:t>
            </a:r>
          </a:p>
          <a:p>
            <a:endParaRPr lang="en-US" baseline="0" dirty="0"/>
          </a:p>
          <a:p>
            <a:r>
              <a:rPr lang="en-US" baseline="0" dirty="0"/>
              <a:t>Should you be directive or motivational in your approach?</a:t>
            </a:r>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44</a:t>
            </a:fld>
            <a:endParaRPr lang="en-US"/>
          </a:p>
        </p:txBody>
      </p:sp>
    </p:spTree>
    <p:extLst>
      <p:ext uri="{BB962C8B-B14F-4D97-AF65-F5344CB8AC3E}">
        <p14:creationId xmlns:p14="http://schemas.microsoft.com/office/powerpoint/2010/main" val="23942460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Topics we will not discuss in detail</a:t>
            </a:r>
          </a:p>
        </p:txBody>
      </p:sp>
      <p:sp>
        <p:nvSpPr>
          <p:cNvPr id="4" name="Slide Number Placeholder 3"/>
          <p:cNvSpPr>
            <a:spLocks noGrp="1"/>
          </p:cNvSpPr>
          <p:nvPr>
            <p:ph type="sldNum" sz="quarter" idx="10"/>
          </p:nvPr>
        </p:nvSpPr>
        <p:spPr/>
        <p:txBody>
          <a:bodyPr/>
          <a:lstStyle/>
          <a:p>
            <a:fld id="{4E8057AE-4FA1-4DD5-AD82-E28154633CA2}" type="slidenum">
              <a:rPr lang="en-US" smtClean="0"/>
              <a:pPr/>
              <a:t>45</a:t>
            </a:fld>
            <a:endParaRPr lang="en-US"/>
          </a:p>
        </p:txBody>
      </p:sp>
    </p:spTree>
    <p:extLst>
      <p:ext uri="{BB962C8B-B14F-4D97-AF65-F5344CB8AC3E}">
        <p14:creationId xmlns:p14="http://schemas.microsoft.com/office/powerpoint/2010/main" val="28412328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at objectives by</a:t>
            </a:r>
            <a:r>
              <a:rPr lang="en-US" baseline="0" dirty="0"/>
              <a:t> taking this from the angle of a patient in your clinic: what are your reservations about referring and what are the patient’s reservations about going </a:t>
            </a:r>
            <a:r>
              <a:rPr lang="en-US" baseline="0" dirty="0">
                <a:sym typeface="Wingdings" panose="05000000000000000000" pitchFamily="2" charset="2"/>
              </a:rPr>
              <a:t> this gets obliquely at the evidence, the referral procedure and how to increase the effectiveness of your referrals.</a:t>
            </a:r>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46</a:t>
            </a:fld>
            <a:endParaRPr lang="en-US"/>
          </a:p>
        </p:txBody>
      </p:sp>
    </p:spTree>
    <p:extLst>
      <p:ext uri="{BB962C8B-B14F-4D97-AF65-F5344CB8AC3E}">
        <p14:creationId xmlns:p14="http://schemas.microsoft.com/office/powerpoint/2010/main" val="115980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a:t>Patients</a:t>
            </a:r>
            <a:r>
              <a:rPr lang="en-US" baseline="0" dirty="0"/>
              <a:t> in directive condition attended more meetings, got more involved, and had a higher percentage days abstinent</a:t>
            </a:r>
            <a:endParaRPr lang="en-US" dirty="0"/>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dirty="0">
              <a:sym typeface="Wingdings" pitchFamily="2" charset="2"/>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dirty="0" err="1">
                <a:sym typeface="Wingdings" pitchFamily="2" charset="2"/>
              </a:rPr>
              <a:t>Kahler</a:t>
            </a:r>
            <a:r>
              <a:rPr lang="en-US" sz="1200" dirty="0">
                <a:sym typeface="Wingdings" pitchFamily="2" charset="2"/>
              </a:rPr>
              <a:t>: more time spent with 12-Step naïve is helpful, slightly different approach</a:t>
            </a:r>
            <a:r>
              <a:rPr lang="en-US" sz="1200" baseline="0" dirty="0">
                <a:sym typeface="Wingdings" pitchFamily="2" charset="2"/>
              </a:rPr>
              <a:t> if experienced in 12-steps  (but part of the beauty of the primary care setting is that many people are MHO-naïve)</a:t>
            </a:r>
            <a:endParaRPr lang="en-US" sz="1800" dirty="0">
              <a:sym typeface="Wingdings" pitchFamily="2" charset="2"/>
            </a:endParaRPr>
          </a:p>
        </p:txBody>
      </p:sp>
      <p:sp>
        <p:nvSpPr>
          <p:cNvPr id="4" name="Slide Number Placeholder 3"/>
          <p:cNvSpPr>
            <a:spLocks noGrp="1"/>
          </p:cNvSpPr>
          <p:nvPr>
            <p:ph type="sldNum" sz="quarter" idx="10"/>
          </p:nvPr>
        </p:nvSpPr>
        <p:spPr/>
        <p:txBody>
          <a:bodyPr/>
          <a:lstStyle/>
          <a:p>
            <a:fld id="{4E8057AE-4FA1-4DD5-AD82-E28154633CA2}" type="slidenum">
              <a:rPr lang="en-US" smtClean="0"/>
              <a:pPr/>
              <a:t>48</a:t>
            </a:fld>
            <a:endParaRPr lang="en-US"/>
          </a:p>
        </p:txBody>
      </p:sp>
    </p:spTree>
    <p:extLst>
      <p:ext uri="{BB962C8B-B14F-4D97-AF65-F5344CB8AC3E}">
        <p14:creationId xmlns:p14="http://schemas.microsoft.com/office/powerpoint/2010/main" val="31602477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Analogy</a:t>
            </a:r>
            <a:r>
              <a:rPr lang="en-US" baseline="0" dirty="0"/>
              <a:t> that “Go to AA” is like saying go to the PDR and choose a medication</a:t>
            </a:r>
          </a:p>
          <a:p>
            <a:endParaRPr lang="en-US" baseline="0" dirty="0"/>
          </a:p>
          <a:p>
            <a:r>
              <a:rPr lang="en-US" baseline="0" dirty="0"/>
              <a:t>Patient in </a:t>
            </a:r>
            <a:r>
              <a:rPr lang="en-US" baseline="0" dirty="0" err="1"/>
              <a:t>Timko</a:t>
            </a:r>
            <a:r>
              <a:rPr lang="en-US" baseline="0" dirty="0"/>
              <a:t> and </a:t>
            </a:r>
            <a:r>
              <a:rPr lang="en-US" baseline="0" dirty="0" err="1"/>
              <a:t>Debenedetti</a:t>
            </a:r>
            <a:r>
              <a:rPr lang="en-US" baseline="0" dirty="0"/>
              <a:t>, 2007 were more likely to attend and more likely to be abstinent at 1 year</a:t>
            </a:r>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49</a:t>
            </a:fld>
            <a:endParaRPr lang="en-US"/>
          </a:p>
        </p:txBody>
      </p:sp>
    </p:spTree>
    <p:extLst>
      <p:ext uri="{BB962C8B-B14F-4D97-AF65-F5344CB8AC3E}">
        <p14:creationId xmlns:p14="http://schemas.microsoft.com/office/powerpoint/2010/main" val="4174900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51</a:t>
            </a:fld>
            <a:endParaRPr lang="en-US"/>
          </a:p>
        </p:txBody>
      </p:sp>
    </p:spTree>
    <p:extLst>
      <p:ext uri="{BB962C8B-B14F-4D97-AF65-F5344CB8AC3E}">
        <p14:creationId xmlns:p14="http://schemas.microsoft.com/office/powerpoint/2010/main" val="23362779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52</a:t>
            </a:fld>
            <a:endParaRPr lang="en-US"/>
          </a:p>
        </p:txBody>
      </p:sp>
    </p:spTree>
    <p:extLst>
      <p:ext uri="{BB962C8B-B14F-4D97-AF65-F5344CB8AC3E}">
        <p14:creationId xmlns:p14="http://schemas.microsoft.com/office/powerpoint/2010/main" val="1818100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Topics we will not discuss in detail</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Does severity</a:t>
            </a:r>
            <a:r>
              <a:rPr lang="en-US" baseline="0" dirty="0"/>
              <a:t> impact whether you will think of referring?</a:t>
            </a:r>
            <a:endParaRPr lang="en-US" dirty="0"/>
          </a:p>
          <a:p>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6</a:t>
            </a:fld>
            <a:endParaRPr lang="en-US"/>
          </a:p>
        </p:txBody>
      </p:sp>
    </p:spTree>
    <p:extLst>
      <p:ext uri="{BB962C8B-B14F-4D97-AF65-F5344CB8AC3E}">
        <p14:creationId xmlns:p14="http://schemas.microsoft.com/office/powerpoint/2010/main" val="1269110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at objectives by</a:t>
            </a:r>
            <a:r>
              <a:rPr lang="en-US" baseline="0" dirty="0"/>
              <a:t> taking this from the angle of a patient in your clinic: what are your reservations about referring and what are the patient’s reservations about going </a:t>
            </a:r>
            <a:r>
              <a:rPr lang="en-US" baseline="0" dirty="0">
                <a:sym typeface="Wingdings" panose="05000000000000000000" pitchFamily="2" charset="2"/>
              </a:rPr>
              <a:t> this gets obliquely at the evidence, the referral procedure and how to increase the effectiveness of your referrals.</a:t>
            </a:r>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7</a:t>
            </a:fld>
            <a:endParaRPr lang="en-US"/>
          </a:p>
        </p:txBody>
      </p:sp>
    </p:spTree>
    <p:extLst>
      <p:ext uri="{BB962C8B-B14F-4D97-AF65-F5344CB8AC3E}">
        <p14:creationId xmlns:p14="http://schemas.microsoft.com/office/powerpoint/2010/main" val="3657895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 asked me basis for abstinence</a:t>
            </a:r>
            <a:r>
              <a:rPr lang="en-US" baseline="0" dirty="0"/>
              <a:t> model.</a:t>
            </a:r>
            <a:endParaRPr lang="en-US" dirty="0"/>
          </a:p>
          <a:p>
            <a:r>
              <a:rPr lang="en-US" dirty="0"/>
              <a:t>We tell our patients</a:t>
            </a:r>
            <a:r>
              <a:rPr lang="en-US" baseline="0" dirty="0"/>
              <a:t> “Our data suggests that” while AA says, “If you think you are one of us, half measures avail us nothing”; </a:t>
            </a:r>
          </a:p>
          <a:p>
            <a:endParaRPr lang="en-US" baseline="0" dirty="0"/>
          </a:p>
          <a:p>
            <a:r>
              <a:rPr lang="en-US" baseline="0" dirty="0"/>
              <a:t>A lot about alcohol; more prevalent still, also more gray areas given legalization etc. compared to opioids.</a:t>
            </a:r>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10</a:t>
            </a:fld>
            <a:endParaRPr lang="en-US"/>
          </a:p>
        </p:txBody>
      </p:sp>
    </p:spTree>
    <p:extLst>
      <p:ext uri="{BB962C8B-B14F-4D97-AF65-F5344CB8AC3E}">
        <p14:creationId xmlns:p14="http://schemas.microsoft.com/office/powerpoint/2010/main" val="3132634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Mention AA, NA, MA, CA by name, behaviorally</a:t>
            </a:r>
            <a:r>
              <a:rPr lang="en-US" sz="1200" baseline="0" dirty="0"/>
              <a:t> focused i.e. gambling, debt, sexual compulsions</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(meant to be voluntary and unethical to deny access)</a:t>
            </a:r>
          </a:p>
          <a:p>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11</a:t>
            </a:fld>
            <a:endParaRPr lang="en-US"/>
          </a:p>
        </p:txBody>
      </p:sp>
    </p:spTree>
    <p:extLst>
      <p:ext uri="{BB962C8B-B14F-4D97-AF65-F5344CB8AC3E}">
        <p14:creationId xmlns:p14="http://schemas.microsoft.com/office/powerpoint/2010/main" val="2647920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Arial" panose="020B0604020202020204" pitchFamily="34" charset="0"/>
              </a:rPr>
              <a:t>Twelve studies (including three evaluations of effectiveness) were identified. Alcohol-related outcomes were the primary focus. Standardized assessment of nonalcohol substance use was infrequent. Information about behavioral addiction was restricted to limited prevalence data. Functional outcomes were rarely reported. Feasibility was largely indexed by attendance. Economic analysis has not been undertaken. Little is known about the variables that may influence treatment outcome, but attendance represents a potential candidate. Assessment and reporting of mental health status was poor. Although positive effects were found, the modest sample and diversity of methods prevent us from making conclusive remarks about efficacy. Further research is needed to understand the clinical and public health utility of SMART as a viable recovery support option. (</a:t>
            </a:r>
            <a:r>
              <a:rPr lang="en-US" b="0" i="0" dirty="0" err="1">
                <a:solidFill>
                  <a:srgbClr val="333333"/>
                </a:solidFill>
                <a:effectLst/>
                <a:latin typeface="Arial" panose="020B0604020202020204" pitchFamily="34" charset="0"/>
              </a:rPr>
              <a:t>PsycInfo</a:t>
            </a:r>
            <a:r>
              <a:rPr lang="en-US" b="0" i="0" dirty="0">
                <a:solidFill>
                  <a:srgbClr val="333333"/>
                </a:solidFill>
                <a:effectLst/>
                <a:latin typeface="Arial" panose="020B0604020202020204" pitchFamily="34" charset="0"/>
              </a:rPr>
              <a:t> Database Record (c) 2020 APA, all rights reserved)</a:t>
            </a:r>
            <a:endParaRPr lang="en-US" dirty="0"/>
          </a:p>
        </p:txBody>
      </p:sp>
      <p:sp>
        <p:nvSpPr>
          <p:cNvPr id="4" name="Slide Number Placeholder 3"/>
          <p:cNvSpPr>
            <a:spLocks noGrp="1"/>
          </p:cNvSpPr>
          <p:nvPr>
            <p:ph type="sldNum" sz="quarter" idx="5"/>
          </p:nvPr>
        </p:nvSpPr>
        <p:spPr/>
        <p:txBody>
          <a:bodyPr/>
          <a:lstStyle/>
          <a:p>
            <a:fld id="{4E8057AE-4FA1-4DD5-AD82-E28154633CA2}" type="slidenum">
              <a:rPr lang="en-US" smtClean="0"/>
              <a:pPr/>
              <a:t>12</a:t>
            </a:fld>
            <a:endParaRPr lang="en-US"/>
          </a:p>
        </p:txBody>
      </p:sp>
    </p:spTree>
    <p:extLst>
      <p:ext uri="{BB962C8B-B14F-4D97-AF65-F5344CB8AC3E}">
        <p14:creationId xmlns:p14="http://schemas.microsoft.com/office/powerpoint/2010/main" val="2599185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MATCH – Matching Alcohol Treatments to Client Heterogeneity – N=1726, 8 year multisite, two groups (inpatient and outpatient), NIAAA funded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People who had high network support for drinking had big effect at 3 years from AA; helps people change their social network</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lvl="1"/>
            <a:r>
              <a:rPr lang="en-US" sz="1200" dirty="0"/>
              <a:t>Moos and Moos,2006: Longer duration of AA attendance in years 1-3 predicted abstinence at year 16</a:t>
            </a:r>
          </a:p>
          <a:p>
            <a:endParaRPr lang="en-US" baseline="0" dirty="0"/>
          </a:p>
          <a:p>
            <a:r>
              <a:rPr lang="en-US" baseline="0" dirty="0"/>
              <a:t>IOM called for more research in 1990 because so influential, so many groups, so now we’ve moved over past 25 years from numerous high quality effectiveness trials and efficacy studies of TSF to moderators of how it works.  This is on the national registry of evidence based practices on SAMSHA.</a:t>
            </a:r>
            <a:endParaRPr lang="en-US" dirty="0"/>
          </a:p>
        </p:txBody>
      </p:sp>
      <p:sp>
        <p:nvSpPr>
          <p:cNvPr id="4" name="Slide Number Placeholder 3"/>
          <p:cNvSpPr>
            <a:spLocks noGrp="1"/>
          </p:cNvSpPr>
          <p:nvPr>
            <p:ph type="sldNum" sz="quarter" idx="10"/>
          </p:nvPr>
        </p:nvSpPr>
        <p:spPr/>
        <p:txBody>
          <a:bodyPr/>
          <a:lstStyle/>
          <a:p>
            <a:fld id="{4E8057AE-4FA1-4DD5-AD82-E28154633CA2}" type="slidenum">
              <a:rPr lang="en-US" smtClean="0"/>
              <a:pPr/>
              <a:t>13</a:t>
            </a:fld>
            <a:endParaRPr lang="en-US"/>
          </a:p>
        </p:txBody>
      </p:sp>
    </p:spTree>
    <p:extLst>
      <p:ext uri="{BB962C8B-B14F-4D97-AF65-F5344CB8AC3E}">
        <p14:creationId xmlns:p14="http://schemas.microsoft.com/office/powerpoint/2010/main" val="1212644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4B4B72-E606-460F-8405-16D6AF8BA5EE}"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80325-037F-4FB0-ADC0-9125FD709328}" type="slidenum">
              <a:rPr lang="en-US" smtClean="0"/>
              <a:pPr/>
              <a:t>‹#›</a:t>
            </a:fld>
            <a:endParaRPr lang="en-US"/>
          </a:p>
        </p:txBody>
      </p:sp>
    </p:spTree>
    <p:extLst>
      <p:ext uri="{BB962C8B-B14F-4D97-AF65-F5344CB8AC3E}">
        <p14:creationId xmlns:p14="http://schemas.microsoft.com/office/powerpoint/2010/main" val="2129008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4B4B72-E606-460F-8405-16D6AF8BA5EE}"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80325-037F-4FB0-ADC0-9125FD709328}" type="slidenum">
              <a:rPr lang="en-US" smtClean="0"/>
              <a:pPr/>
              <a:t>‹#›</a:t>
            </a:fld>
            <a:endParaRPr lang="en-US"/>
          </a:p>
        </p:txBody>
      </p:sp>
    </p:spTree>
    <p:extLst>
      <p:ext uri="{BB962C8B-B14F-4D97-AF65-F5344CB8AC3E}">
        <p14:creationId xmlns:p14="http://schemas.microsoft.com/office/powerpoint/2010/main" val="148802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44B4B72-E606-460F-8405-16D6AF8BA5EE}"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80325-037F-4FB0-ADC0-9125FD709328}" type="slidenum">
              <a:rPr lang="en-US" smtClean="0"/>
              <a:pPr/>
              <a:t>‹#›</a:t>
            </a:fld>
            <a:endParaRPr lang="en-US"/>
          </a:p>
        </p:txBody>
      </p:sp>
    </p:spTree>
    <p:extLst>
      <p:ext uri="{BB962C8B-B14F-4D97-AF65-F5344CB8AC3E}">
        <p14:creationId xmlns:p14="http://schemas.microsoft.com/office/powerpoint/2010/main" val="3048739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44B4B72-E606-460F-8405-16D6AF8BA5EE}"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80325-037F-4FB0-ADC0-9125FD709328}"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63344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4B4B72-E606-460F-8405-16D6AF8BA5EE}"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80325-037F-4FB0-ADC0-9125FD709328}" type="slidenum">
              <a:rPr lang="en-US" smtClean="0"/>
              <a:pPr/>
              <a:t>‹#›</a:t>
            </a:fld>
            <a:endParaRPr lang="en-US"/>
          </a:p>
        </p:txBody>
      </p:sp>
    </p:spTree>
    <p:extLst>
      <p:ext uri="{BB962C8B-B14F-4D97-AF65-F5344CB8AC3E}">
        <p14:creationId xmlns:p14="http://schemas.microsoft.com/office/powerpoint/2010/main" val="1705716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44B4B72-E606-460F-8405-16D6AF8BA5EE}" type="datetimeFigureOut">
              <a:rPr lang="en-US" smtClean="0"/>
              <a:pPr/>
              <a:t>10/22/2022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80325-037F-4FB0-ADC0-9125FD709328}" type="slidenum">
              <a:rPr lang="en-US" smtClean="0"/>
              <a:pPr/>
              <a:t>‹#›</a:t>
            </a:fld>
            <a:endParaRPr lang="en-US"/>
          </a:p>
        </p:txBody>
      </p:sp>
    </p:spTree>
    <p:extLst>
      <p:ext uri="{BB962C8B-B14F-4D97-AF65-F5344CB8AC3E}">
        <p14:creationId xmlns:p14="http://schemas.microsoft.com/office/powerpoint/2010/main" val="2983940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44B4B72-E606-460F-8405-16D6AF8BA5EE}" type="datetimeFigureOut">
              <a:rPr lang="en-US" smtClean="0"/>
              <a:pPr/>
              <a:t>10/22/2022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80325-037F-4FB0-ADC0-9125FD709328}" type="slidenum">
              <a:rPr lang="en-US" smtClean="0"/>
              <a:pPr/>
              <a:t>‹#›</a:t>
            </a:fld>
            <a:endParaRPr lang="en-US"/>
          </a:p>
        </p:txBody>
      </p:sp>
    </p:spTree>
    <p:extLst>
      <p:ext uri="{BB962C8B-B14F-4D97-AF65-F5344CB8AC3E}">
        <p14:creationId xmlns:p14="http://schemas.microsoft.com/office/powerpoint/2010/main" val="81387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4B4B72-E606-460F-8405-16D6AF8BA5EE}"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80325-037F-4FB0-ADC0-9125FD709328}" type="slidenum">
              <a:rPr lang="en-US" smtClean="0"/>
              <a:pPr/>
              <a:t>‹#›</a:t>
            </a:fld>
            <a:endParaRPr lang="en-US"/>
          </a:p>
        </p:txBody>
      </p:sp>
    </p:spTree>
    <p:extLst>
      <p:ext uri="{BB962C8B-B14F-4D97-AF65-F5344CB8AC3E}">
        <p14:creationId xmlns:p14="http://schemas.microsoft.com/office/powerpoint/2010/main" val="4242842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4B4B72-E606-460F-8405-16D6AF8BA5EE}"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80325-037F-4FB0-ADC0-9125FD709328}" type="slidenum">
              <a:rPr lang="en-US" smtClean="0"/>
              <a:pPr/>
              <a:t>‹#›</a:t>
            </a:fld>
            <a:endParaRPr lang="en-US"/>
          </a:p>
        </p:txBody>
      </p:sp>
    </p:spTree>
    <p:extLst>
      <p:ext uri="{BB962C8B-B14F-4D97-AF65-F5344CB8AC3E}">
        <p14:creationId xmlns:p14="http://schemas.microsoft.com/office/powerpoint/2010/main" val="195527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44B4B72-E606-460F-8405-16D6AF8BA5EE}"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80325-037F-4FB0-ADC0-9125FD709328}" type="slidenum">
              <a:rPr lang="en-US" smtClean="0"/>
              <a:pPr/>
              <a:t>‹#›</a:t>
            </a:fld>
            <a:endParaRPr lang="en-US"/>
          </a:p>
        </p:txBody>
      </p:sp>
    </p:spTree>
    <p:extLst>
      <p:ext uri="{BB962C8B-B14F-4D97-AF65-F5344CB8AC3E}">
        <p14:creationId xmlns:p14="http://schemas.microsoft.com/office/powerpoint/2010/main" val="2326685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4B4B72-E606-460F-8405-16D6AF8BA5EE}"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80325-037F-4FB0-ADC0-9125FD709328}" type="slidenum">
              <a:rPr lang="en-US" smtClean="0"/>
              <a:pPr/>
              <a:t>‹#›</a:t>
            </a:fld>
            <a:endParaRPr lang="en-US"/>
          </a:p>
        </p:txBody>
      </p:sp>
    </p:spTree>
    <p:extLst>
      <p:ext uri="{BB962C8B-B14F-4D97-AF65-F5344CB8AC3E}">
        <p14:creationId xmlns:p14="http://schemas.microsoft.com/office/powerpoint/2010/main" val="3029870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4B4B72-E606-460F-8405-16D6AF8BA5EE}"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80325-037F-4FB0-ADC0-9125FD709328}" type="slidenum">
              <a:rPr lang="en-US" smtClean="0"/>
              <a:pPr/>
              <a:t>‹#›</a:t>
            </a:fld>
            <a:endParaRPr lang="en-US"/>
          </a:p>
        </p:txBody>
      </p:sp>
    </p:spTree>
    <p:extLst>
      <p:ext uri="{BB962C8B-B14F-4D97-AF65-F5344CB8AC3E}">
        <p14:creationId xmlns:p14="http://schemas.microsoft.com/office/powerpoint/2010/main" val="1058657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4B4B72-E606-460F-8405-16D6AF8BA5EE}" type="datetimeFigureOut">
              <a:rPr lang="en-US" smtClean="0"/>
              <a:pPr/>
              <a:t>10/22/2022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780325-037F-4FB0-ADC0-9125FD709328}" type="slidenum">
              <a:rPr lang="en-US" smtClean="0"/>
              <a:pPr/>
              <a:t>‹#›</a:t>
            </a:fld>
            <a:endParaRPr lang="en-US"/>
          </a:p>
        </p:txBody>
      </p:sp>
    </p:spTree>
    <p:extLst>
      <p:ext uri="{BB962C8B-B14F-4D97-AF65-F5344CB8AC3E}">
        <p14:creationId xmlns:p14="http://schemas.microsoft.com/office/powerpoint/2010/main" val="4277059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44B4B72-E606-460F-8405-16D6AF8BA5EE}" type="datetimeFigureOut">
              <a:rPr lang="en-US" smtClean="0"/>
              <a:pPr/>
              <a:t>10/22/2022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8780325-037F-4FB0-ADC0-9125FD709328}" type="slidenum">
              <a:rPr lang="en-US" smtClean="0"/>
              <a:pPr/>
              <a:t>‹#›</a:t>
            </a:fld>
            <a:endParaRPr lang="en-US"/>
          </a:p>
        </p:txBody>
      </p:sp>
    </p:spTree>
    <p:extLst>
      <p:ext uri="{BB962C8B-B14F-4D97-AF65-F5344CB8AC3E}">
        <p14:creationId xmlns:p14="http://schemas.microsoft.com/office/powerpoint/2010/main" val="20181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44B4B72-E606-460F-8405-16D6AF8BA5EE}" type="datetimeFigureOut">
              <a:rPr lang="en-US" smtClean="0"/>
              <a:pPr/>
              <a:t>10/22/2022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8780325-037F-4FB0-ADC0-9125FD709328}" type="slidenum">
              <a:rPr lang="en-US" smtClean="0"/>
              <a:pPr/>
              <a:t>‹#›</a:t>
            </a:fld>
            <a:endParaRPr lang="en-US"/>
          </a:p>
        </p:txBody>
      </p:sp>
    </p:spTree>
    <p:extLst>
      <p:ext uri="{BB962C8B-B14F-4D97-AF65-F5344CB8AC3E}">
        <p14:creationId xmlns:p14="http://schemas.microsoft.com/office/powerpoint/2010/main" val="1273782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44B4B72-E606-460F-8405-16D6AF8BA5EE}" type="datetimeFigureOut">
              <a:rPr lang="en-US" smtClean="0"/>
              <a:pPr/>
              <a:t>10/22/2022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8780325-037F-4FB0-ADC0-9125FD709328}" type="slidenum">
              <a:rPr lang="en-US" smtClean="0"/>
              <a:pPr/>
              <a:t>‹#›</a:t>
            </a:fld>
            <a:endParaRPr lang="en-US"/>
          </a:p>
        </p:txBody>
      </p:sp>
    </p:spTree>
    <p:extLst>
      <p:ext uri="{BB962C8B-B14F-4D97-AF65-F5344CB8AC3E}">
        <p14:creationId xmlns:p14="http://schemas.microsoft.com/office/powerpoint/2010/main" val="1691595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4B4B72-E606-460F-8405-16D6AF8BA5EE}"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780325-037F-4FB0-ADC0-9125FD709328}" type="slidenum">
              <a:rPr lang="en-US" smtClean="0"/>
              <a:pPr/>
              <a:t>‹#›</a:t>
            </a:fld>
            <a:endParaRPr lang="en-US"/>
          </a:p>
        </p:txBody>
      </p:sp>
    </p:spTree>
    <p:extLst>
      <p:ext uri="{BB962C8B-B14F-4D97-AF65-F5344CB8AC3E}">
        <p14:creationId xmlns:p14="http://schemas.microsoft.com/office/powerpoint/2010/main" val="12576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44B4B72-E606-460F-8405-16D6AF8BA5EE}" type="datetimeFigureOut">
              <a:rPr lang="en-US" smtClean="0"/>
              <a:pPr/>
              <a:t>10/22/2022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8780325-037F-4FB0-ADC0-9125FD709328}" type="slidenum">
              <a:rPr lang="en-US" smtClean="0"/>
              <a:pPr/>
              <a:t>‹#›</a:t>
            </a:fld>
            <a:endParaRPr lang="en-US"/>
          </a:p>
        </p:txBody>
      </p:sp>
    </p:spTree>
    <p:extLst>
      <p:ext uri="{BB962C8B-B14F-4D97-AF65-F5344CB8AC3E}">
        <p14:creationId xmlns:p14="http://schemas.microsoft.com/office/powerpoint/2010/main" val="217136009"/>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gif"/></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16.jpe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aspe.hhs.gov/health/reports/2013/mental/rb_mental.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www.ncbi.nlm.nih.gov/pubmed/23206376" TargetMode="External"/><Relationship Id="rId3" Type="http://schemas.openxmlformats.org/officeDocument/2006/relationships/hyperlink" Target="http://www.emeraldinsight.com/doi/abs/10.1108/JFP-02-2015-0018?journalCode=jfp" TargetMode="External"/><Relationship Id="rId7" Type="http://schemas.openxmlformats.org/officeDocument/2006/relationships/hyperlink" Target="http://www.ncbi.nlm.nih.gov/pubmed?term=Hoeppner%20BB%5bAuthor%5d&amp;cauthor=true&amp;cauthor_uid=23206376"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ncbi.nlm.nih.gov/pubmed?term=Kelly%20JF%5bAuthor%5d&amp;cauthor=true&amp;cauthor_uid=23206376" TargetMode="External"/><Relationship Id="rId5" Type="http://schemas.openxmlformats.org/officeDocument/2006/relationships/hyperlink" Target="http://www.ncbi.nlm.nih.gov/pubmed/16856072" TargetMode="External"/><Relationship Id="rId4" Type="http://schemas.openxmlformats.org/officeDocument/2006/relationships/hyperlink" Target="http://www.ncbi.nlm.nih.gov/pubmed?term=Ferri%20M%5bAuthor%5d&amp;cauthor=true&amp;cauthor_uid=16856072"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www.ncbi.nlm.nih.gov/pubmed?term=Barrick%20C%5bAuthor%5d&amp;cauthor=true&amp;cauthor_uid=19207347" TargetMode="External"/><Relationship Id="rId3" Type="http://schemas.openxmlformats.org/officeDocument/2006/relationships/hyperlink" Target="http://phstwlp1.partners.org:2111/pubmed/22677458" TargetMode="External"/><Relationship Id="rId7" Type="http://schemas.openxmlformats.org/officeDocument/2006/relationships/hyperlink" Target="http://www.ncbi.nlm.nih.gov/pubmed?term=Dermen%20KH%5bAuthor%5d&amp;cauthor=true&amp;cauthor_uid=19207347" TargetMode="External"/><Relationship Id="rId2" Type="http://schemas.openxmlformats.org/officeDocument/2006/relationships/hyperlink" Target="http://phstwlp1.partners.org:2111/pubmed?term=Manning%20V%5bAuthor%5d&amp;cauthor=true&amp;cauthor_uid=22677458" TargetMode="External"/><Relationship Id="rId1" Type="http://schemas.openxmlformats.org/officeDocument/2006/relationships/slideLayout" Target="../slideLayouts/slideLayout2.xml"/><Relationship Id="rId6" Type="http://schemas.openxmlformats.org/officeDocument/2006/relationships/hyperlink" Target="http://www.ncbi.nlm.nih.gov/pubmed?term=Walitzer%20KS%5bAuthor%5d&amp;cauthor=true&amp;cauthor_uid=19207347" TargetMode="External"/><Relationship Id="rId5" Type="http://schemas.openxmlformats.org/officeDocument/2006/relationships/hyperlink" Target="http://www.ncbi.nlm.nih.gov/pubmed/10928723" TargetMode="External"/><Relationship Id="rId4" Type="http://schemas.openxmlformats.org/officeDocument/2006/relationships/hyperlink" Target="http://www.ncbi.nlm.nih.gov/pubmed?term=Timko%20C%5bAuthor%5d&amp;cauthor=true&amp;cauthor_uid=10928723" TargetMode="External"/><Relationship Id="rId9" Type="http://schemas.openxmlformats.org/officeDocument/2006/relationships/hyperlink" Target="http://www.ncbi.nlm.nih.gov/pubmed/21515004"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describe</a:t>
            </a:r>
          </a:p>
        </p:txBody>
      </p:sp>
      <p:sp>
        <p:nvSpPr>
          <p:cNvPr id="3" name="Content Placeholder 2"/>
          <p:cNvSpPr>
            <a:spLocks noGrp="1"/>
          </p:cNvSpPr>
          <p:nvPr>
            <p:ph idx="1"/>
          </p:nvPr>
        </p:nvSpPr>
        <p:spPr>
          <a:xfrm>
            <a:off x="1103312" y="2052918"/>
            <a:ext cx="9881363" cy="4195481"/>
          </a:xfrm>
        </p:spPr>
        <p:txBody>
          <a:bodyPr>
            <a:noAutofit/>
          </a:bodyPr>
          <a:lstStyle/>
          <a:p>
            <a:r>
              <a:rPr lang="en-US" sz="3200" dirty="0"/>
              <a:t>A barrier you face to referring patients to MHOs</a:t>
            </a:r>
          </a:p>
        </p:txBody>
      </p:sp>
    </p:spTree>
    <p:extLst>
      <p:ext uri="{BB962C8B-B14F-4D97-AF65-F5344CB8AC3E}">
        <p14:creationId xmlns:p14="http://schemas.microsoft.com/office/powerpoint/2010/main" val="3404578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56" y="286463"/>
            <a:ext cx="9404723" cy="1400530"/>
          </a:xfrm>
        </p:spPr>
        <p:txBody>
          <a:bodyPr/>
          <a:lstStyle/>
          <a:p>
            <a:r>
              <a:rPr lang="en-US" dirty="0"/>
              <a:t>Pathways: Natural recovery?</a:t>
            </a:r>
          </a:p>
        </p:txBody>
      </p:sp>
      <p:sp>
        <p:nvSpPr>
          <p:cNvPr id="3" name="Content Placeholder 2"/>
          <p:cNvSpPr>
            <a:spLocks noGrp="1"/>
          </p:cNvSpPr>
          <p:nvPr>
            <p:ph idx="1"/>
          </p:nvPr>
        </p:nvSpPr>
        <p:spPr>
          <a:xfrm>
            <a:off x="479855" y="1409415"/>
            <a:ext cx="5137173" cy="4836748"/>
          </a:xfrm>
        </p:spPr>
        <p:txBody>
          <a:bodyPr>
            <a:normAutofit fontScale="92500" lnSpcReduction="10000"/>
          </a:bodyPr>
          <a:lstStyle/>
          <a:p>
            <a:r>
              <a:rPr lang="en-US" sz="2800" dirty="0"/>
              <a:t>Only 25% of persons with PPY alcohol dependence still dependent in past year</a:t>
            </a:r>
          </a:p>
          <a:p>
            <a:r>
              <a:rPr lang="en-US" sz="2800" dirty="0"/>
              <a:t>Of 35% in full remission, ~10% had professional </a:t>
            </a:r>
            <a:r>
              <a:rPr lang="en-US" sz="2800" dirty="0" err="1"/>
              <a:t>tx</a:t>
            </a:r>
            <a:endParaRPr lang="en-US" sz="2800" dirty="0"/>
          </a:p>
          <a:p>
            <a:r>
              <a:rPr lang="en-US" sz="2800" b="1" dirty="0"/>
              <a:t>Severity of AUD more than level of consumption associated negatively with non-abstinent recovery (Tucker et al, 2020)</a:t>
            </a:r>
          </a:p>
          <a:p>
            <a:r>
              <a:rPr lang="en-US" sz="2800" b="1" dirty="0"/>
              <a:t>But consumption level maya matter (Moos, 2006)</a:t>
            </a:r>
          </a:p>
          <a:p>
            <a:endParaRPr lang="en-US" dirty="0"/>
          </a:p>
        </p:txBody>
      </p:sp>
      <p:pic>
        <p:nvPicPr>
          <p:cNvPr id="4" name="Picture 3"/>
          <p:cNvPicPr>
            <a:picLocks noChangeAspect="1"/>
          </p:cNvPicPr>
          <p:nvPr/>
        </p:nvPicPr>
        <p:blipFill>
          <a:blip r:embed="rId3" cstate="print"/>
          <a:stretch>
            <a:fillRect/>
          </a:stretch>
        </p:blipFill>
        <p:spPr>
          <a:xfrm>
            <a:off x="5882982" y="1231162"/>
            <a:ext cx="5521841" cy="5193255"/>
          </a:xfrm>
          <a:prstGeom prst="rect">
            <a:avLst/>
          </a:prstGeom>
        </p:spPr>
      </p:pic>
      <p:sp>
        <p:nvSpPr>
          <p:cNvPr id="5" name="Rectangle 4"/>
          <p:cNvSpPr/>
          <p:nvPr/>
        </p:nvSpPr>
        <p:spPr>
          <a:xfrm>
            <a:off x="5892882" y="6424417"/>
            <a:ext cx="6096000" cy="388696"/>
          </a:xfrm>
          <a:prstGeom prst="rect">
            <a:avLst/>
          </a:prstGeom>
        </p:spPr>
        <p:txBody>
          <a:bodyPr>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Dawson, D. A., et al Addiction 2001-2002 using NESARC data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5882982" y="5723907"/>
            <a:ext cx="4555281" cy="249381"/>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92882" y="4795645"/>
            <a:ext cx="4555281" cy="249381"/>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82979" y="2102615"/>
            <a:ext cx="4555281" cy="249381"/>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80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164" y="452718"/>
            <a:ext cx="10223947" cy="1400530"/>
          </a:xfrm>
        </p:spPr>
        <p:txBody>
          <a:bodyPr>
            <a:normAutofit fontScale="90000"/>
          </a:bodyPr>
          <a:lstStyle/>
          <a:p>
            <a:r>
              <a:rPr lang="en-US" sz="3200" dirty="0"/>
              <a:t>Lack of familiarity with evidence-base (or whether this is even an evidence-based treatment)</a:t>
            </a:r>
            <a:br>
              <a:rPr lang="en-US" sz="3200" dirty="0"/>
            </a:br>
            <a:endParaRPr lang="en-US" sz="3200" dirty="0"/>
          </a:p>
        </p:txBody>
      </p:sp>
      <p:sp>
        <p:nvSpPr>
          <p:cNvPr id="3" name="Content Placeholder 2"/>
          <p:cNvSpPr>
            <a:spLocks noGrp="1"/>
          </p:cNvSpPr>
          <p:nvPr>
            <p:ph idx="1"/>
          </p:nvPr>
        </p:nvSpPr>
        <p:spPr>
          <a:xfrm>
            <a:off x="521677" y="1853248"/>
            <a:ext cx="11068640" cy="4454321"/>
          </a:xfrm>
        </p:spPr>
        <p:txBody>
          <a:bodyPr>
            <a:noAutofit/>
          </a:bodyPr>
          <a:lstStyle/>
          <a:p>
            <a:r>
              <a:rPr lang="en-US" sz="2800" dirty="0"/>
              <a:t>A variety of MHOs exist with differing amounts of evidence.  These include: 12-Step Groups, Self-Management and Recovery Training (aka SMART Recovery), Moderation Management, Women for Sobriety, etc.</a:t>
            </a:r>
          </a:p>
          <a:p>
            <a:r>
              <a:rPr lang="en-US" sz="2800" b="1" dirty="0"/>
              <a:t>Key take home</a:t>
            </a:r>
            <a:r>
              <a:rPr lang="en-US" sz="2800" dirty="0"/>
              <a:t>: 12-Step groups currently have the most evidence w/ &gt;100 studies done looking at effectiveness of AA.  Overall meta-analyses show a moderate beneficial effect of attending </a:t>
            </a:r>
            <a:r>
              <a:rPr lang="en-US" sz="2800" u="sng" dirty="0"/>
              <a:t>on par with professional treatment</a:t>
            </a:r>
            <a:r>
              <a:rPr lang="en-US" sz="2800" dirty="0"/>
              <a:t>. </a:t>
            </a:r>
          </a:p>
        </p:txBody>
      </p:sp>
      <p:sp>
        <p:nvSpPr>
          <p:cNvPr id="4" name="TextBox 3"/>
          <p:cNvSpPr txBox="1"/>
          <p:nvPr/>
        </p:nvSpPr>
        <p:spPr>
          <a:xfrm>
            <a:off x="4918578" y="6360112"/>
            <a:ext cx="8166652" cy="338554"/>
          </a:xfrm>
          <a:prstGeom prst="rect">
            <a:avLst/>
          </a:prstGeom>
          <a:noFill/>
        </p:spPr>
        <p:txBody>
          <a:bodyPr wrap="square" rtlCol="0">
            <a:spAutoFit/>
          </a:bodyPr>
          <a:lstStyle/>
          <a:p>
            <a:r>
              <a:rPr lang="en-US" sz="1600" dirty="0"/>
              <a:t>Kelly et al, 2020.  Ferri et al, 2006., Timko et al, 2000.; Emrick et al, 1993.  </a:t>
            </a:r>
          </a:p>
        </p:txBody>
      </p:sp>
    </p:spTree>
    <p:extLst>
      <p:ext uri="{BB962C8B-B14F-4D97-AF65-F5344CB8AC3E}">
        <p14:creationId xmlns:p14="http://schemas.microsoft.com/office/powerpoint/2010/main" val="1940263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F4F70-5123-4DBF-83CB-A5ABA6323D0B}"/>
              </a:ext>
            </a:extLst>
          </p:cNvPr>
          <p:cNvSpPr>
            <a:spLocks noGrp="1"/>
          </p:cNvSpPr>
          <p:nvPr>
            <p:ph type="title"/>
          </p:nvPr>
        </p:nvSpPr>
        <p:spPr/>
        <p:txBody>
          <a:bodyPr/>
          <a:lstStyle/>
          <a:p>
            <a:r>
              <a:rPr lang="en-US" dirty="0"/>
              <a:t>Updated Cochrane Review: 2020</a:t>
            </a:r>
          </a:p>
        </p:txBody>
      </p:sp>
      <p:sp>
        <p:nvSpPr>
          <p:cNvPr id="3" name="Content Placeholder 2">
            <a:extLst>
              <a:ext uri="{FF2B5EF4-FFF2-40B4-BE49-F238E27FC236}">
                <a16:creationId xmlns:a16="http://schemas.microsoft.com/office/drawing/2014/main" id="{C7886446-37B4-4F66-A751-FAE89E21DFF0}"/>
              </a:ext>
            </a:extLst>
          </p:cNvPr>
          <p:cNvSpPr>
            <a:spLocks noGrp="1"/>
          </p:cNvSpPr>
          <p:nvPr>
            <p:ph idx="1"/>
          </p:nvPr>
        </p:nvSpPr>
        <p:spPr>
          <a:xfrm>
            <a:off x="646111" y="1591253"/>
            <a:ext cx="8946541" cy="4195481"/>
          </a:xfrm>
        </p:spPr>
        <p:txBody>
          <a:bodyPr>
            <a:normAutofit lnSpcReduction="10000"/>
          </a:bodyPr>
          <a:lstStyle/>
          <a:p>
            <a:r>
              <a:rPr lang="en-US" sz="2800" b="0" i="0" dirty="0">
                <a:effectLst/>
                <a:latin typeface="Merriweather" panose="00000500000000000000" pitchFamily="2" charset="0"/>
              </a:rPr>
              <a:t>Results: A total of 27 studies (21 RCTs/quasi-experiments, 5 nonrandomized and 1 purely economic study) containing 10,565 participants were included. AA/TSF interventions performed at least as well as established active comparison treatments (e.g. CBT) on all outcomes except for abstinence where it often outperformed other treatments. AA/TSF also demonstrated higher health care cost savings than other AUD treatments.</a:t>
            </a:r>
            <a:endParaRPr lang="en-US" sz="2800" dirty="0"/>
          </a:p>
        </p:txBody>
      </p:sp>
      <p:sp>
        <p:nvSpPr>
          <p:cNvPr id="5" name="TextBox 4">
            <a:extLst>
              <a:ext uri="{FF2B5EF4-FFF2-40B4-BE49-F238E27FC236}">
                <a16:creationId xmlns:a16="http://schemas.microsoft.com/office/drawing/2014/main" id="{E8140E12-9575-4E8C-AF91-5C872BB9F902}"/>
              </a:ext>
            </a:extLst>
          </p:cNvPr>
          <p:cNvSpPr txBox="1"/>
          <p:nvPr/>
        </p:nvSpPr>
        <p:spPr>
          <a:xfrm>
            <a:off x="5817705" y="5786734"/>
            <a:ext cx="6096000" cy="923330"/>
          </a:xfrm>
          <a:prstGeom prst="rect">
            <a:avLst/>
          </a:prstGeom>
          <a:noFill/>
        </p:spPr>
        <p:txBody>
          <a:bodyPr wrap="square">
            <a:spAutoFit/>
          </a:bodyPr>
          <a:lstStyle/>
          <a:p>
            <a:r>
              <a:rPr lang="en-US" b="0" i="0" dirty="0">
                <a:effectLst/>
                <a:latin typeface="Arial" panose="020B0604020202020204" pitchFamily="34" charset="0"/>
              </a:rPr>
              <a:t>Kelly, J. F., Humphreys, K., &amp; Ferri, M. (2020). Alcoholics Anonymous and other 12‐step programs for alcohol use disorder. </a:t>
            </a:r>
            <a:r>
              <a:rPr lang="en-US" b="0" i="1" dirty="0">
                <a:effectLst/>
                <a:latin typeface="Arial" panose="020B0604020202020204" pitchFamily="34" charset="0"/>
              </a:rPr>
              <a:t>Cochrane Database of Systematic Reviews</a:t>
            </a:r>
            <a:r>
              <a:rPr lang="en-US" b="0" i="0" dirty="0">
                <a:effectLst/>
                <a:latin typeface="Arial" panose="020B0604020202020204" pitchFamily="34" charset="0"/>
              </a:rPr>
              <a:t>, (3).</a:t>
            </a:r>
            <a:endParaRPr lang="en-US" dirty="0"/>
          </a:p>
        </p:txBody>
      </p:sp>
    </p:spTree>
    <p:extLst>
      <p:ext uri="{BB962C8B-B14F-4D97-AF65-F5344CB8AC3E}">
        <p14:creationId xmlns:p14="http://schemas.microsoft.com/office/powerpoint/2010/main" val="1271882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523390"/>
            <a:ext cx="10660064" cy="1400530"/>
          </a:xfrm>
        </p:spPr>
        <p:txBody>
          <a:bodyPr/>
          <a:lstStyle/>
          <a:p>
            <a:r>
              <a:rPr lang="en-US" sz="4000" dirty="0"/>
              <a:t>AUD: Evidence Base for 12-Step Groups</a:t>
            </a:r>
          </a:p>
        </p:txBody>
      </p:sp>
      <p:sp>
        <p:nvSpPr>
          <p:cNvPr id="3" name="Content Placeholder 2"/>
          <p:cNvSpPr>
            <a:spLocks noGrp="1"/>
          </p:cNvSpPr>
          <p:nvPr>
            <p:ph idx="1"/>
          </p:nvPr>
        </p:nvSpPr>
        <p:spPr>
          <a:xfrm>
            <a:off x="646111" y="1456108"/>
            <a:ext cx="10306848" cy="4398429"/>
          </a:xfrm>
        </p:spPr>
        <p:txBody>
          <a:bodyPr>
            <a:noAutofit/>
          </a:bodyPr>
          <a:lstStyle/>
          <a:p>
            <a:pPr lvl="1"/>
            <a:r>
              <a:rPr lang="en-US" sz="3200" dirty="0"/>
              <a:t>Challenging to study 12-Steps? Various ways including RCT of “proxies” for attendance (like 12-Step Facilitation) versus prospective trials</a:t>
            </a:r>
          </a:p>
          <a:p>
            <a:pPr lvl="1"/>
            <a:endParaRPr lang="en-US" sz="2800" dirty="0"/>
          </a:p>
        </p:txBody>
      </p:sp>
    </p:spTree>
    <p:extLst>
      <p:ext uri="{BB962C8B-B14F-4D97-AF65-F5344CB8AC3E}">
        <p14:creationId xmlns:p14="http://schemas.microsoft.com/office/powerpoint/2010/main" val="3758017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7358" y="2091073"/>
            <a:ext cx="10458660" cy="2893100"/>
          </a:xfrm>
          <a:prstGeom prst="rect">
            <a:avLst/>
          </a:prstGeom>
        </p:spPr>
        <p:txBody>
          <a:bodyPr wrap="square">
            <a:spAutoFit/>
          </a:bodyPr>
          <a:lstStyle/>
          <a:p>
            <a:pPr marL="914400" lvl="1" indent="-457200">
              <a:buFont typeface="Arial" panose="020B0604020202020204" pitchFamily="34" charset="0"/>
              <a:buChar char="•"/>
            </a:pPr>
            <a:r>
              <a:rPr lang="en-US" sz="3200" dirty="0"/>
              <a:t>Best known RCT of TSF: </a:t>
            </a:r>
            <a:r>
              <a:rPr lang="en-US" sz="3000" dirty="0"/>
              <a:t>NIAAA-funded Project MATCH: TSF condition compared with CBT or MET </a:t>
            </a:r>
          </a:p>
          <a:p>
            <a:pPr marL="1371600" lvl="2" indent="-457200">
              <a:buFont typeface="Arial" panose="020B0604020202020204" pitchFamily="34" charset="0"/>
              <a:buChar char="•"/>
            </a:pPr>
            <a:r>
              <a:rPr lang="en-US" sz="3000" dirty="0"/>
              <a:t>Equal</a:t>
            </a:r>
          </a:p>
          <a:p>
            <a:pPr marL="1371600" lvl="2" indent="-457200">
              <a:buFont typeface="Arial" panose="020B0604020202020204" pitchFamily="34" charset="0"/>
              <a:buChar char="•"/>
            </a:pPr>
            <a:r>
              <a:rPr lang="en-US" sz="3000" dirty="0"/>
              <a:t>Though more patients continuously abstinent at 1 and 3 years in TSF condition</a:t>
            </a:r>
          </a:p>
          <a:p>
            <a:pPr marL="1371600" lvl="2" indent="-457200">
              <a:buFont typeface="Arial" panose="020B0604020202020204" pitchFamily="34" charset="0"/>
              <a:buChar char="•"/>
            </a:pPr>
            <a:r>
              <a:rPr lang="en-US" sz="3000" dirty="0"/>
              <a:t>*Patients in MET and CBT able to attend AA</a:t>
            </a:r>
          </a:p>
        </p:txBody>
      </p:sp>
      <p:sp>
        <p:nvSpPr>
          <p:cNvPr id="5" name="Title 1"/>
          <p:cNvSpPr txBox="1">
            <a:spLocks/>
          </p:cNvSpPr>
          <p:nvPr/>
        </p:nvSpPr>
        <p:spPr>
          <a:xfrm>
            <a:off x="325954" y="690543"/>
            <a:ext cx="10660064"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AUD: Evidence Base for 12-Step Groups</a:t>
            </a:r>
          </a:p>
        </p:txBody>
      </p:sp>
      <p:sp>
        <p:nvSpPr>
          <p:cNvPr id="6" name="TextBox 5"/>
          <p:cNvSpPr txBox="1"/>
          <p:nvPr/>
        </p:nvSpPr>
        <p:spPr>
          <a:xfrm>
            <a:off x="4025348" y="6319444"/>
            <a:ext cx="8166652" cy="338554"/>
          </a:xfrm>
          <a:prstGeom prst="rect">
            <a:avLst/>
          </a:prstGeom>
          <a:noFill/>
        </p:spPr>
        <p:txBody>
          <a:bodyPr wrap="square" rtlCol="0">
            <a:spAutoFit/>
          </a:bodyPr>
          <a:lstStyle/>
          <a:p>
            <a:r>
              <a:rPr lang="en-US" sz="1600" dirty="0"/>
              <a:t>McKellar, Stewart, &amp; Humphrey, 2003; </a:t>
            </a:r>
            <a:r>
              <a:rPr lang="en-US" sz="1600" dirty="0" err="1"/>
              <a:t>Tonigan</a:t>
            </a:r>
            <a:r>
              <a:rPr lang="en-US" sz="1600" dirty="0"/>
              <a:t> et al 2003, Cooney et al 2003)</a:t>
            </a:r>
          </a:p>
        </p:txBody>
      </p:sp>
    </p:spTree>
    <p:extLst>
      <p:ext uri="{BB962C8B-B14F-4D97-AF65-F5344CB8AC3E}">
        <p14:creationId xmlns:p14="http://schemas.microsoft.com/office/powerpoint/2010/main" val="2546076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879" y="660459"/>
            <a:ext cx="11388437" cy="4849691"/>
          </a:xfrm>
        </p:spPr>
        <p:txBody>
          <a:bodyPr>
            <a:noAutofit/>
          </a:bodyPr>
          <a:lstStyle/>
          <a:p>
            <a:pPr lvl="1"/>
            <a:r>
              <a:rPr lang="en-US" sz="3600" dirty="0"/>
              <a:t>AUD: Prospective examples:</a:t>
            </a:r>
          </a:p>
          <a:p>
            <a:pPr lvl="2"/>
            <a:r>
              <a:rPr lang="en-US" sz="2800" dirty="0"/>
              <a:t>Moos and Moos, 2006: Long term prospective study, N=626, AA has similar outcomes w/ pro. </a:t>
            </a:r>
            <a:r>
              <a:rPr lang="en-US" sz="2800" dirty="0" err="1"/>
              <a:t>tx</a:t>
            </a:r>
            <a:r>
              <a:rPr lang="en-US" sz="2800" dirty="0"/>
              <a:t> at year 8, followed to year 16. </a:t>
            </a:r>
          </a:p>
          <a:p>
            <a:pPr lvl="2"/>
            <a:r>
              <a:rPr lang="en-US" sz="2800" dirty="0" err="1"/>
              <a:t>Ouimette</a:t>
            </a:r>
            <a:r>
              <a:rPr lang="en-US" sz="2800" dirty="0"/>
              <a:t>, 1998: Large VA sample N=3,018; 12-Step MHO attendance alone resulted in greater abstinence at 1 year, less depression, compared to OP (combo best)</a:t>
            </a:r>
          </a:p>
          <a:p>
            <a:pPr lvl="2"/>
            <a:r>
              <a:rPr lang="en-US" sz="2800" dirty="0"/>
              <a:t>Humphreys and Moos, 2007: 12-Step compared to CBT; 1/3 more patients abstinent at 1 and 3 years compared to CBT; health care cost off-set of 8K per patient at 2 years</a:t>
            </a:r>
          </a:p>
        </p:txBody>
      </p:sp>
      <p:sp>
        <p:nvSpPr>
          <p:cNvPr id="4" name="TextBox 3"/>
          <p:cNvSpPr txBox="1"/>
          <p:nvPr/>
        </p:nvSpPr>
        <p:spPr>
          <a:xfrm>
            <a:off x="4250979" y="6402571"/>
            <a:ext cx="8166652" cy="338554"/>
          </a:xfrm>
          <a:prstGeom prst="rect">
            <a:avLst/>
          </a:prstGeom>
          <a:noFill/>
        </p:spPr>
        <p:txBody>
          <a:bodyPr wrap="square" rtlCol="0">
            <a:spAutoFit/>
          </a:bodyPr>
          <a:lstStyle/>
          <a:p>
            <a:r>
              <a:rPr lang="en-US" sz="1600" dirty="0"/>
              <a:t>McKellar, Stewart, &amp; Humphrey, 2003; </a:t>
            </a:r>
            <a:r>
              <a:rPr lang="en-US" sz="1600" dirty="0" err="1"/>
              <a:t>Tonigan</a:t>
            </a:r>
            <a:r>
              <a:rPr lang="en-US" sz="1600" dirty="0"/>
              <a:t> et al 2003, Cooney et al 2003)</a:t>
            </a:r>
          </a:p>
        </p:txBody>
      </p:sp>
    </p:spTree>
    <p:extLst>
      <p:ext uri="{BB962C8B-B14F-4D97-AF65-F5344CB8AC3E}">
        <p14:creationId xmlns:p14="http://schemas.microsoft.com/office/powerpoint/2010/main" val="2798810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6656" y="1426060"/>
            <a:ext cx="10973656" cy="3816429"/>
          </a:xfrm>
          <a:prstGeom prst="rect">
            <a:avLst/>
          </a:prstGeom>
        </p:spPr>
        <p:txBody>
          <a:bodyPr wrap="square">
            <a:spAutoFit/>
          </a:bodyPr>
          <a:lstStyle/>
          <a:p>
            <a:pPr marL="914400" lvl="1" indent="-457200">
              <a:buFont typeface="Arial" panose="020B0604020202020204" pitchFamily="34" charset="0"/>
              <a:buChar char="•"/>
            </a:pPr>
            <a:r>
              <a:rPr lang="en-US" sz="3200" dirty="0"/>
              <a:t>Also COMBINE Trial</a:t>
            </a:r>
          </a:p>
          <a:p>
            <a:pPr marL="1371600" lvl="2" indent="-457200">
              <a:buFont typeface="Arial" panose="020B0604020202020204" pitchFamily="34" charset="0"/>
              <a:buChar char="•"/>
            </a:pPr>
            <a:r>
              <a:rPr lang="en-US" sz="3000" dirty="0"/>
              <a:t>Landmark study of various combinations of meds + “medical management” + BT for AUD</a:t>
            </a:r>
          </a:p>
          <a:p>
            <a:pPr marL="1371600" lvl="2" indent="-457200">
              <a:buFont typeface="Arial" panose="020B0604020202020204" pitchFamily="34" charset="0"/>
              <a:buChar char="•"/>
            </a:pPr>
            <a:r>
              <a:rPr lang="en-US" sz="3000" dirty="0"/>
              <a:t>Medical Management + Placebo better than specialized BT</a:t>
            </a:r>
          </a:p>
          <a:p>
            <a:pPr marL="1371600" lvl="2" indent="-457200">
              <a:buFont typeface="Arial" panose="020B0604020202020204" pitchFamily="34" charset="0"/>
              <a:buChar char="•"/>
            </a:pPr>
            <a:r>
              <a:rPr lang="en-US" sz="3000" dirty="0"/>
              <a:t>Added benefit of medical management partially mediated by strong rec to attend AA. </a:t>
            </a:r>
          </a:p>
          <a:p>
            <a:pPr lvl="2"/>
            <a:r>
              <a:rPr lang="en-US" sz="3000" dirty="0"/>
              <a:t>	*Also true of “cocaine collaborative” trial</a:t>
            </a:r>
          </a:p>
        </p:txBody>
      </p:sp>
      <p:sp>
        <p:nvSpPr>
          <p:cNvPr id="5" name="Title 1"/>
          <p:cNvSpPr txBox="1">
            <a:spLocks/>
          </p:cNvSpPr>
          <p:nvPr/>
        </p:nvSpPr>
        <p:spPr>
          <a:xfrm>
            <a:off x="325954" y="369914"/>
            <a:ext cx="10660064"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AUD: Evidence Base for 12-Step Groups</a:t>
            </a:r>
          </a:p>
        </p:txBody>
      </p:sp>
      <p:sp>
        <p:nvSpPr>
          <p:cNvPr id="6" name="TextBox 5"/>
          <p:cNvSpPr txBox="1"/>
          <p:nvPr/>
        </p:nvSpPr>
        <p:spPr>
          <a:xfrm>
            <a:off x="5521639" y="6260822"/>
            <a:ext cx="8166652" cy="338554"/>
          </a:xfrm>
          <a:prstGeom prst="rect">
            <a:avLst/>
          </a:prstGeom>
          <a:noFill/>
        </p:spPr>
        <p:txBody>
          <a:bodyPr wrap="square" rtlCol="0">
            <a:spAutoFit/>
          </a:bodyPr>
          <a:lstStyle/>
          <a:p>
            <a:r>
              <a:rPr lang="en-US" sz="1600" dirty="0"/>
              <a:t>Anton et al, 2006.  Weiss et al, 2008.  *</a:t>
            </a:r>
            <a:r>
              <a:rPr lang="en-US" sz="1600" dirty="0" err="1"/>
              <a:t>Crits-Cristoph</a:t>
            </a:r>
            <a:r>
              <a:rPr lang="en-US" sz="1600" dirty="0"/>
              <a:t>, 1999.</a:t>
            </a:r>
          </a:p>
        </p:txBody>
      </p:sp>
    </p:spTree>
    <p:extLst>
      <p:ext uri="{BB962C8B-B14F-4D97-AF65-F5344CB8AC3E}">
        <p14:creationId xmlns:p14="http://schemas.microsoft.com/office/powerpoint/2010/main" val="2679070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base for other MHOs</a:t>
            </a:r>
          </a:p>
        </p:txBody>
      </p:sp>
      <p:sp>
        <p:nvSpPr>
          <p:cNvPr id="3" name="Content Placeholder 2"/>
          <p:cNvSpPr>
            <a:spLocks noGrp="1"/>
          </p:cNvSpPr>
          <p:nvPr>
            <p:ph idx="1"/>
          </p:nvPr>
        </p:nvSpPr>
        <p:spPr>
          <a:xfrm>
            <a:off x="664773" y="1399775"/>
            <a:ext cx="8946541" cy="4195481"/>
          </a:xfrm>
        </p:spPr>
        <p:txBody>
          <a:bodyPr>
            <a:normAutofit/>
          </a:bodyPr>
          <a:lstStyle/>
          <a:p>
            <a:r>
              <a:rPr lang="en-US" sz="2800" dirty="0"/>
              <a:t>SMART Recovery – one small RCT N=189, 2 cross sectional survey studies</a:t>
            </a:r>
          </a:p>
          <a:p>
            <a:pPr lvl="1"/>
            <a:r>
              <a:rPr lang="en-US" sz="2400" dirty="0"/>
              <a:t>Meeting attendance increased percent days abstinent and decreased drinks per drinking day at 3 months</a:t>
            </a:r>
          </a:p>
          <a:p>
            <a:r>
              <a:rPr lang="en-US" sz="2800" dirty="0"/>
              <a:t>Australian quasi-experimental study of n=5764 ; SMART reduced rates of prison recidivism</a:t>
            </a:r>
          </a:p>
          <a:p>
            <a:r>
              <a:rPr lang="en-US" sz="2800" dirty="0"/>
              <a:t>Other groups – minimal if any data</a:t>
            </a:r>
          </a:p>
        </p:txBody>
      </p:sp>
      <p:sp>
        <p:nvSpPr>
          <p:cNvPr id="4" name="TextBox 3"/>
          <p:cNvSpPr txBox="1"/>
          <p:nvPr/>
        </p:nvSpPr>
        <p:spPr>
          <a:xfrm>
            <a:off x="832498" y="6082849"/>
            <a:ext cx="6768124" cy="584775"/>
          </a:xfrm>
          <a:prstGeom prst="rect">
            <a:avLst/>
          </a:prstGeom>
          <a:noFill/>
        </p:spPr>
        <p:txBody>
          <a:bodyPr wrap="square" rtlCol="0">
            <a:spAutoFit/>
          </a:bodyPr>
          <a:lstStyle/>
          <a:p>
            <a:r>
              <a:rPr lang="en-US" sz="1600" dirty="0"/>
              <a:t>Hester, 2013., </a:t>
            </a:r>
            <a:r>
              <a:rPr lang="de-DE" sz="1600" dirty="0"/>
              <a:t>Atkins &amp; Hawdon, 2007; Li, Feifer, &amp; Strohm, 2000, Bland 2016.</a:t>
            </a:r>
            <a:endParaRPr lang="en-US" sz="1600" dirty="0"/>
          </a:p>
        </p:txBody>
      </p:sp>
      <p:pic>
        <p:nvPicPr>
          <p:cNvPr id="52226" name="Picture 2" descr="https://www.recoveryanswers.org/assets/Addiction-Treatment-Program-Attendance-Group-Addiction-Treatment-Program-To-Reduce-Recidivism-Rates-Among-Offenders-with-Substance-Use-Disorders-Blatch-Graph-1.jpg"/>
          <p:cNvPicPr>
            <a:picLocks noChangeAspect="1" noChangeArrowheads="1"/>
          </p:cNvPicPr>
          <p:nvPr/>
        </p:nvPicPr>
        <p:blipFill>
          <a:blip r:embed="rId3" cstate="print"/>
          <a:srcRect/>
          <a:stretch>
            <a:fillRect/>
          </a:stretch>
        </p:blipFill>
        <p:spPr bwMode="auto">
          <a:xfrm>
            <a:off x="8749070" y="4861249"/>
            <a:ext cx="3133104" cy="1817753"/>
          </a:xfrm>
          <a:prstGeom prst="rect">
            <a:avLst/>
          </a:prstGeom>
          <a:noFill/>
        </p:spPr>
      </p:pic>
    </p:spTree>
    <p:extLst>
      <p:ext uri="{BB962C8B-B14F-4D97-AF65-F5344CB8AC3E}">
        <p14:creationId xmlns:p14="http://schemas.microsoft.com/office/powerpoint/2010/main" val="3548982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8CAA0-8401-4A01-8D46-4D88498F3609}"/>
              </a:ext>
            </a:extLst>
          </p:cNvPr>
          <p:cNvSpPr>
            <a:spLocks noGrp="1"/>
          </p:cNvSpPr>
          <p:nvPr>
            <p:ph type="title"/>
          </p:nvPr>
        </p:nvSpPr>
        <p:spPr/>
        <p:txBody>
          <a:bodyPr/>
          <a:lstStyle/>
          <a:p>
            <a:r>
              <a:rPr lang="en-US" dirty="0"/>
              <a:t>SMART Recovery</a:t>
            </a:r>
          </a:p>
        </p:txBody>
      </p:sp>
      <p:sp>
        <p:nvSpPr>
          <p:cNvPr id="3" name="Content Placeholder 2">
            <a:extLst>
              <a:ext uri="{FF2B5EF4-FFF2-40B4-BE49-F238E27FC236}">
                <a16:creationId xmlns:a16="http://schemas.microsoft.com/office/drawing/2014/main" id="{D85B29D5-6A33-4F5D-BB21-DC6D4C0E8A12}"/>
              </a:ext>
            </a:extLst>
          </p:cNvPr>
          <p:cNvSpPr>
            <a:spLocks noGrp="1"/>
          </p:cNvSpPr>
          <p:nvPr>
            <p:ph idx="1"/>
          </p:nvPr>
        </p:nvSpPr>
        <p:spPr>
          <a:xfrm>
            <a:off x="1103312" y="2052918"/>
            <a:ext cx="10220217" cy="4195481"/>
          </a:xfrm>
        </p:spPr>
        <p:txBody>
          <a:bodyPr>
            <a:normAutofit/>
          </a:bodyPr>
          <a:lstStyle/>
          <a:p>
            <a:r>
              <a:rPr lang="en-US" sz="2800" b="0" i="0" dirty="0">
                <a:effectLst/>
                <a:latin typeface="Arial" panose="020B0604020202020204" pitchFamily="34" charset="0"/>
              </a:rPr>
              <a:t>Although positive effects were found, the modest sample and diversity of methods prevent us from making conclusive remarks about efficacy. Further research is needed to understand the clinical and public health utility of SMART as a viable recovery support option.</a:t>
            </a:r>
            <a:endParaRPr lang="en-US" sz="2800" dirty="0"/>
          </a:p>
        </p:txBody>
      </p:sp>
      <p:sp>
        <p:nvSpPr>
          <p:cNvPr id="5" name="TextBox 4">
            <a:extLst>
              <a:ext uri="{FF2B5EF4-FFF2-40B4-BE49-F238E27FC236}">
                <a16:creationId xmlns:a16="http://schemas.microsoft.com/office/drawing/2014/main" id="{55F70F2C-8780-4A92-9A17-2369E5D0590C}"/>
              </a:ext>
            </a:extLst>
          </p:cNvPr>
          <p:cNvSpPr txBox="1"/>
          <p:nvPr/>
        </p:nvSpPr>
        <p:spPr>
          <a:xfrm>
            <a:off x="2451652" y="5786734"/>
            <a:ext cx="9300443" cy="923330"/>
          </a:xfrm>
          <a:prstGeom prst="rect">
            <a:avLst/>
          </a:prstGeom>
          <a:noFill/>
        </p:spPr>
        <p:txBody>
          <a:bodyPr wrap="square">
            <a:spAutoFit/>
          </a:bodyPr>
          <a:lstStyle/>
          <a:p>
            <a:r>
              <a:rPr lang="en-US" b="0" i="0" dirty="0">
                <a:effectLst/>
                <a:latin typeface="Arial" panose="020B0604020202020204" pitchFamily="34" charset="0"/>
              </a:rPr>
              <a:t>Beck, A. K., Forbes, E., Baker, A. L., Kelly, P. J., Deane, F. P., </a:t>
            </a:r>
            <a:r>
              <a:rPr lang="en-US" b="0" i="0" dirty="0" err="1">
                <a:effectLst/>
                <a:latin typeface="Arial" panose="020B0604020202020204" pitchFamily="34" charset="0"/>
              </a:rPr>
              <a:t>Shakeshaft</a:t>
            </a:r>
            <a:r>
              <a:rPr lang="en-US" b="0" i="0" dirty="0">
                <a:effectLst/>
                <a:latin typeface="Arial" panose="020B0604020202020204" pitchFamily="34" charset="0"/>
              </a:rPr>
              <a:t>, A., ... &amp; Kelly, J. F. (2017). Systematic review of SMART Recovery: Outcomes, process variables, and implications for research. </a:t>
            </a:r>
            <a:r>
              <a:rPr lang="en-US" b="0" i="1" dirty="0">
                <a:effectLst/>
                <a:latin typeface="Arial" panose="020B0604020202020204" pitchFamily="34" charset="0"/>
              </a:rPr>
              <a:t>Psychology of Addictive Behaviors</a:t>
            </a:r>
            <a:r>
              <a:rPr lang="en-US" b="0" i="0" dirty="0">
                <a:effectLst/>
                <a:latin typeface="Arial" panose="020B0604020202020204" pitchFamily="34" charset="0"/>
              </a:rPr>
              <a:t>, </a:t>
            </a:r>
            <a:r>
              <a:rPr lang="en-US" b="0" i="1" dirty="0">
                <a:effectLst/>
                <a:latin typeface="Arial" panose="020B0604020202020204" pitchFamily="34" charset="0"/>
              </a:rPr>
              <a:t>31</a:t>
            </a:r>
            <a:r>
              <a:rPr lang="en-US" b="0" i="0" dirty="0">
                <a:effectLst/>
                <a:latin typeface="Arial" panose="020B0604020202020204" pitchFamily="34" charset="0"/>
              </a:rPr>
              <a:t>(1), 1.</a:t>
            </a:r>
            <a:endParaRPr lang="en-US" dirty="0"/>
          </a:p>
        </p:txBody>
      </p:sp>
    </p:spTree>
    <p:extLst>
      <p:ext uri="{BB962C8B-B14F-4D97-AF65-F5344CB8AC3E}">
        <p14:creationId xmlns:p14="http://schemas.microsoft.com/office/powerpoint/2010/main" val="1039870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DB5F0-AFAA-4903-9226-C78E553FFB2E}"/>
              </a:ext>
            </a:extLst>
          </p:cNvPr>
          <p:cNvSpPr>
            <a:spLocks noGrp="1"/>
          </p:cNvSpPr>
          <p:nvPr>
            <p:ph type="title"/>
          </p:nvPr>
        </p:nvSpPr>
        <p:spPr/>
        <p:txBody>
          <a:bodyPr/>
          <a:lstStyle/>
          <a:p>
            <a:r>
              <a:rPr lang="en-US" dirty="0"/>
              <a:t>What about OUD?</a:t>
            </a:r>
          </a:p>
        </p:txBody>
      </p:sp>
      <p:sp>
        <p:nvSpPr>
          <p:cNvPr id="3" name="Text Placeholder 2">
            <a:extLst>
              <a:ext uri="{FF2B5EF4-FFF2-40B4-BE49-F238E27FC236}">
                <a16:creationId xmlns:a16="http://schemas.microsoft.com/office/drawing/2014/main" id="{F8CA5FC7-FB8F-499E-821F-F5FAF3C5013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55705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699656"/>
            <a:ext cx="9330957" cy="3329581"/>
          </a:xfrm>
        </p:spPr>
        <p:txBody>
          <a:bodyPr>
            <a:normAutofit fontScale="90000"/>
          </a:bodyPr>
          <a:lstStyle/>
          <a:p>
            <a:r>
              <a:rPr lang="en-US" dirty="0"/>
              <a:t>Intensive Referral to Mutual Help Organizations (MHOs)	</a:t>
            </a:r>
          </a:p>
        </p:txBody>
      </p:sp>
      <p:sp>
        <p:nvSpPr>
          <p:cNvPr id="3" name="Subtitle 2"/>
          <p:cNvSpPr>
            <a:spLocks noGrp="1"/>
          </p:cNvSpPr>
          <p:nvPr>
            <p:ph type="subTitle" idx="1"/>
          </p:nvPr>
        </p:nvSpPr>
        <p:spPr>
          <a:xfrm>
            <a:off x="1154955" y="4325898"/>
            <a:ext cx="8825658" cy="861420"/>
          </a:xfrm>
        </p:spPr>
        <p:txBody>
          <a:bodyPr>
            <a:noAutofit/>
          </a:bodyPr>
          <a:lstStyle/>
          <a:p>
            <a:r>
              <a:rPr lang="en-US" sz="2400" dirty="0"/>
              <a:t>David Marcovitz, MD</a:t>
            </a:r>
          </a:p>
          <a:p>
            <a:r>
              <a:rPr lang="en-US" sz="2400" dirty="0"/>
              <a:t>Mid-South Addiction Conference</a:t>
            </a:r>
          </a:p>
          <a:p>
            <a:r>
              <a:rPr lang="en-US" sz="2400" dirty="0"/>
              <a:t>October 23</a:t>
            </a:r>
            <a:r>
              <a:rPr lang="en-US" sz="2400" baseline="30000" dirty="0"/>
              <a:t>rd</a:t>
            </a:r>
            <a:r>
              <a:rPr lang="en-US" sz="2400" dirty="0"/>
              <a:t> 2022</a:t>
            </a:r>
          </a:p>
        </p:txBody>
      </p:sp>
    </p:spTree>
    <p:extLst>
      <p:ext uri="{BB962C8B-B14F-4D97-AF65-F5344CB8AC3E}">
        <p14:creationId xmlns:p14="http://schemas.microsoft.com/office/powerpoint/2010/main" val="4199270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9075" y="523390"/>
            <a:ext cx="10660064" cy="1400530"/>
          </a:xfrm>
        </p:spPr>
        <p:txBody>
          <a:bodyPr/>
          <a:lstStyle/>
          <a:p>
            <a:r>
              <a:rPr lang="en-US" sz="4000" dirty="0"/>
              <a:t>OUD: Evidence Base for 12-Step Groups</a:t>
            </a:r>
          </a:p>
        </p:txBody>
      </p:sp>
      <p:sp>
        <p:nvSpPr>
          <p:cNvPr id="3" name="Content Placeholder 2"/>
          <p:cNvSpPr>
            <a:spLocks noGrp="1"/>
          </p:cNvSpPr>
          <p:nvPr>
            <p:ph idx="1"/>
          </p:nvPr>
        </p:nvSpPr>
        <p:spPr>
          <a:xfrm>
            <a:off x="408234" y="1700493"/>
            <a:ext cx="10992078" cy="4771559"/>
          </a:xfrm>
        </p:spPr>
        <p:txBody>
          <a:bodyPr>
            <a:normAutofit/>
          </a:bodyPr>
          <a:lstStyle/>
          <a:p>
            <a:r>
              <a:rPr lang="en-US" sz="2800" dirty="0"/>
              <a:t>Cohort studies of outpatients receiving Suboxone that show association between mutual help attendance and:</a:t>
            </a:r>
          </a:p>
          <a:p>
            <a:pPr lvl="1"/>
            <a:r>
              <a:rPr lang="en-US" sz="2400" dirty="0"/>
              <a:t>Improved abstinence (</a:t>
            </a:r>
            <a:r>
              <a:rPr lang="en-US" sz="2400" dirty="0" err="1"/>
              <a:t>Mintzer</a:t>
            </a:r>
            <a:r>
              <a:rPr lang="en-US" sz="2400" dirty="0"/>
              <a:t> et al., 2007; </a:t>
            </a:r>
            <a:r>
              <a:rPr lang="en-US" sz="2400" dirty="0" err="1"/>
              <a:t>Parran</a:t>
            </a:r>
            <a:r>
              <a:rPr lang="en-US" sz="2400" dirty="0"/>
              <a:t> et al., 2010) or treatment retention (Marcovitz et al, 2016; Stein &amp; Friedmann, 2005).</a:t>
            </a:r>
          </a:p>
          <a:p>
            <a:pPr lvl="1"/>
            <a:r>
              <a:rPr lang="en-US" sz="2400" dirty="0" err="1"/>
              <a:t>Monico</a:t>
            </a:r>
            <a:r>
              <a:rPr lang="en-US" sz="2400" dirty="0"/>
              <a:t> et al., 2015 –300 opioid-dependent African American patients in Baltimore from RCT of standard versus intensive outpatient services for pts receiving BN</a:t>
            </a:r>
          </a:p>
          <a:p>
            <a:pPr lvl="2"/>
            <a:r>
              <a:rPr lang="en-US" sz="2400" dirty="0"/>
              <a:t>Attendance at N.A. associated with greater retention and abstinence at 6 months, dose dependent, though “requiring” N.A. did not yield better outcomes </a:t>
            </a:r>
          </a:p>
          <a:p>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556311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9075" y="523390"/>
            <a:ext cx="10660064" cy="1400530"/>
          </a:xfrm>
        </p:spPr>
        <p:txBody>
          <a:bodyPr/>
          <a:lstStyle/>
          <a:p>
            <a:r>
              <a:rPr lang="en-US" sz="4000" u="sng" dirty="0"/>
              <a:t>OUD: Evidence Base for 12-Step Groups</a:t>
            </a:r>
          </a:p>
        </p:txBody>
      </p:sp>
      <p:sp>
        <p:nvSpPr>
          <p:cNvPr id="3" name="Content Placeholder 2"/>
          <p:cNvSpPr>
            <a:spLocks noGrp="1"/>
          </p:cNvSpPr>
          <p:nvPr>
            <p:ph idx="1"/>
          </p:nvPr>
        </p:nvSpPr>
        <p:spPr>
          <a:xfrm>
            <a:off x="358130" y="1725545"/>
            <a:ext cx="10992078" cy="4771559"/>
          </a:xfrm>
        </p:spPr>
        <p:txBody>
          <a:bodyPr>
            <a:normAutofit fontScale="92500" lnSpcReduction="20000"/>
          </a:bodyPr>
          <a:lstStyle/>
          <a:p>
            <a:r>
              <a:rPr lang="en-US" sz="3600" dirty="0"/>
              <a:t>Longitudinal studies of OUD demonstrating association between A.A./N.A. attendance and improved self-reported abstinence:</a:t>
            </a:r>
          </a:p>
          <a:p>
            <a:pPr lvl="1"/>
            <a:r>
              <a:rPr lang="en-US" sz="3200" dirty="0"/>
              <a:t>Weiss et al, 2019 – Correlates of opioid abstinence in 42-month naturalistic follow up</a:t>
            </a:r>
          </a:p>
          <a:p>
            <a:pPr lvl="1"/>
            <a:r>
              <a:rPr lang="en-US" sz="3200" dirty="0" err="1"/>
              <a:t>Gossop</a:t>
            </a:r>
            <a:r>
              <a:rPr lang="en-US" sz="3200" dirty="0"/>
              <a:t>, Stewart, &amp; Marsden, 2008: n=142, 5 year follow up, 71% abstinent among those attending AA/NA, 40% among those not attending.  </a:t>
            </a:r>
          </a:p>
          <a:p>
            <a:pPr lvl="1"/>
            <a:r>
              <a:rPr lang="en-US" sz="3200" dirty="0"/>
              <a:t>(Schuman-Olivier, Greene, Bergman, &amp; Kelly, 2014)</a:t>
            </a:r>
          </a:p>
          <a:p>
            <a:pPr lvl="1"/>
            <a:r>
              <a:rPr lang="en-US" sz="3200" dirty="0"/>
              <a:t>Need for RCTs of TSF in OUD space</a:t>
            </a:r>
          </a:p>
          <a:p>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232250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646112" y="1487840"/>
            <a:ext cx="10694824" cy="4984212"/>
          </a:xfrm>
        </p:spPr>
        <p:txBody>
          <a:bodyPr>
            <a:normAutofit/>
          </a:bodyPr>
          <a:lstStyle/>
          <a:p>
            <a:r>
              <a:rPr lang="en-US" sz="2800" dirty="0"/>
              <a:t>Participants will be able to discuss the evidence in support of the effectiveness of Mutual Help Organizations (MHOs) like Alcoholics Anonymous/Narcotics Anonymous (AA/NA) and SMART Recovery as adjunctive treatment in patients with addictions</a:t>
            </a:r>
          </a:p>
          <a:p>
            <a:r>
              <a:rPr lang="en-US" sz="2800" dirty="0">
                <a:solidFill>
                  <a:srgbClr val="FFFF00"/>
                </a:solidFill>
              </a:rPr>
              <a:t>Participants will be able to address common patient reservations about attending MHOs</a:t>
            </a:r>
          </a:p>
          <a:p>
            <a:r>
              <a:rPr lang="en-US" sz="2800" dirty="0"/>
              <a:t>Participants will be able to make referrals to MHOs and know three methods to increase the effectiveness of these referrals</a:t>
            </a:r>
          </a:p>
          <a:p>
            <a:endParaRPr lang="en-US" dirty="0"/>
          </a:p>
        </p:txBody>
      </p:sp>
    </p:spTree>
    <p:extLst>
      <p:ext uri="{BB962C8B-B14F-4D97-AF65-F5344CB8AC3E}">
        <p14:creationId xmlns:p14="http://schemas.microsoft.com/office/powerpoint/2010/main" val="4249063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provider hesitations</a:t>
            </a:r>
          </a:p>
        </p:txBody>
      </p:sp>
      <p:sp>
        <p:nvSpPr>
          <p:cNvPr id="5" name="Content Placeholder 2"/>
          <p:cNvSpPr txBox="1">
            <a:spLocks/>
          </p:cNvSpPr>
          <p:nvPr/>
        </p:nvSpPr>
        <p:spPr>
          <a:xfrm>
            <a:off x="990296" y="2004095"/>
            <a:ext cx="9468796"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2800" dirty="0"/>
              <a:t>Effectiveness: Lack of familiarity with evidence-base (or whether this is even an evidence-based treatment on par with others)</a:t>
            </a:r>
          </a:p>
          <a:p>
            <a:r>
              <a:rPr lang="en-US" sz="2800" dirty="0">
                <a:solidFill>
                  <a:srgbClr val="FFFF00"/>
                </a:solidFill>
              </a:rPr>
              <a:t>Lack of knowledge about what MHOs are and do</a:t>
            </a:r>
          </a:p>
          <a:p>
            <a:r>
              <a:rPr lang="en-US" sz="2800" dirty="0"/>
              <a:t>Concern patient will not be a good fit for MHOs (gender, socioeconomics, religious aspects) or that they will experience adverse effects</a:t>
            </a:r>
          </a:p>
          <a:p>
            <a:r>
              <a:rPr lang="en-US" sz="2800" dirty="0"/>
              <a:t>Lack of time to discuss MHOs as a provider.</a:t>
            </a:r>
          </a:p>
        </p:txBody>
      </p:sp>
    </p:spTree>
    <p:extLst>
      <p:ext uri="{BB962C8B-B14F-4D97-AF65-F5344CB8AC3E}">
        <p14:creationId xmlns:p14="http://schemas.microsoft.com/office/powerpoint/2010/main" val="983400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Lack of knowledge about what MHOs are and do</a:t>
            </a:r>
          </a:p>
        </p:txBody>
      </p:sp>
      <p:sp>
        <p:nvSpPr>
          <p:cNvPr id="3" name="Content Placeholder 2"/>
          <p:cNvSpPr>
            <a:spLocks noGrp="1"/>
          </p:cNvSpPr>
          <p:nvPr>
            <p:ph idx="1"/>
          </p:nvPr>
        </p:nvSpPr>
        <p:spPr>
          <a:xfrm>
            <a:off x="1103312" y="2052918"/>
            <a:ext cx="9919592" cy="4195481"/>
          </a:xfrm>
        </p:spPr>
        <p:txBody>
          <a:bodyPr>
            <a:normAutofit/>
          </a:bodyPr>
          <a:lstStyle/>
          <a:p>
            <a:r>
              <a:rPr lang="en-US" sz="2800" b="1" dirty="0"/>
              <a:t>Overview of 12-Step groups (brief history, model, steps, sponsorship, meetings)</a:t>
            </a:r>
          </a:p>
          <a:p>
            <a:pPr lvl="1"/>
            <a:r>
              <a:rPr lang="en-US" sz="2600" dirty="0"/>
              <a:t>Founded in 1935 by Bill W. and Dr. Bob</a:t>
            </a:r>
          </a:p>
          <a:p>
            <a:pPr lvl="1"/>
            <a:r>
              <a:rPr lang="en-US" sz="2600" dirty="0"/>
              <a:t>Prevalence of AA (over 50K in US, &gt;1.1 million members;&gt;68K NA in world</a:t>
            </a:r>
          </a:p>
          <a:p>
            <a:pPr lvl="1"/>
            <a:r>
              <a:rPr lang="en-US" sz="2600" dirty="0"/>
              <a:t>Conception of addiction: allergy + obsession = powerlessness and need for abstinence, disease model.</a:t>
            </a:r>
          </a:p>
        </p:txBody>
      </p:sp>
      <p:sp>
        <p:nvSpPr>
          <p:cNvPr id="4" name="TextBox 3"/>
          <p:cNvSpPr txBox="1"/>
          <p:nvPr/>
        </p:nvSpPr>
        <p:spPr>
          <a:xfrm>
            <a:off x="9342784" y="6278792"/>
            <a:ext cx="1794140" cy="338554"/>
          </a:xfrm>
          <a:prstGeom prst="rect">
            <a:avLst/>
          </a:prstGeom>
          <a:noFill/>
        </p:spPr>
        <p:txBody>
          <a:bodyPr wrap="square" rtlCol="0">
            <a:spAutoFit/>
          </a:bodyPr>
          <a:lstStyle/>
          <a:p>
            <a:r>
              <a:rPr lang="en-US" sz="1600" dirty="0"/>
              <a:t>AA, 1939, 2001.</a:t>
            </a:r>
          </a:p>
        </p:txBody>
      </p:sp>
    </p:spTree>
    <p:extLst>
      <p:ext uri="{BB962C8B-B14F-4D97-AF65-F5344CB8AC3E}">
        <p14:creationId xmlns:p14="http://schemas.microsoft.com/office/powerpoint/2010/main" val="3824223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2 - Twelve Steps and Twelve Tradi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988" y="3172493"/>
            <a:ext cx="1414960" cy="24971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yourwifeisevolving.files.wordpress.com/2014/03/12s3.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9113" y="357086"/>
            <a:ext cx="8318911" cy="61216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ecx.images-amazon.com/images/I/91FMPKncc-L._SL1500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19854" y="3152679"/>
            <a:ext cx="1671291" cy="2517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999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duct Detai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2656" y="3305298"/>
            <a:ext cx="2933989" cy="29339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duct Detai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5778" y="364021"/>
            <a:ext cx="2815236" cy="28152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oduct Detai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1419" y="230064"/>
            <a:ext cx="2726891" cy="27268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oduct Detail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5759" y="3182587"/>
            <a:ext cx="3179412" cy="31794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B-2 - Twelve Steps and Twelve Traditi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378" y="1453189"/>
            <a:ext cx="2498665" cy="440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47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additive="base">
                                        <p:cTn id="11" dur="500" fill="hold"/>
                                        <p:tgtEl>
                                          <p:spTgt spid="1032"/>
                                        </p:tgtEl>
                                        <p:attrNameLst>
                                          <p:attrName>ppt_x</p:attrName>
                                        </p:attrNameLst>
                                      </p:cBhvr>
                                      <p:tavLst>
                                        <p:tav tm="0">
                                          <p:val>
                                            <p:strVal val="#ppt_x"/>
                                          </p:val>
                                        </p:tav>
                                        <p:tav tm="100000">
                                          <p:val>
                                            <p:strVal val="#ppt_x"/>
                                          </p:val>
                                        </p:tav>
                                      </p:tavLst>
                                    </p:anim>
                                    <p:anim calcmode="lin" valueType="num">
                                      <p:cBhvr additive="base">
                                        <p:cTn id="12" dur="500" fill="hold"/>
                                        <p:tgtEl>
                                          <p:spTgt spid="10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Lack of knowledge about what MHOs are and do</a:t>
            </a:r>
          </a:p>
        </p:txBody>
      </p:sp>
      <p:sp>
        <p:nvSpPr>
          <p:cNvPr id="3" name="Content Placeholder 2"/>
          <p:cNvSpPr>
            <a:spLocks noGrp="1"/>
          </p:cNvSpPr>
          <p:nvPr>
            <p:ph idx="1"/>
          </p:nvPr>
        </p:nvSpPr>
        <p:spPr>
          <a:xfrm>
            <a:off x="1103312" y="2052918"/>
            <a:ext cx="9342714" cy="4195481"/>
          </a:xfrm>
        </p:spPr>
        <p:txBody>
          <a:bodyPr/>
          <a:lstStyle/>
          <a:p>
            <a:r>
              <a:rPr lang="en-US" sz="2800" b="1" dirty="0"/>
              <a:t>Overview of 12-Step groups continued</a:t>
            </a:r>
          </a:p>
          <a:p>
            <a:pPr lvl="1"/>
            <a:r>
              <a:rPr lang="en-US" sz="2800" dirty="0"/>
              <a:t>Discussion of 12-Steps and traditions</a:t>
            </a:r>
          </a:p>
          <a:p>
            <a:pPr lvl="1"/>
            <a:r>
              <a:rPr lang="en-US" sz="2800" dirty="0"/>
              <a:t>What are meetings like?</a:t>
            </a:r>
          </a:p>
          <a:p>
            <a:pPr lvl="1"/>
            <a:r>
              <a:rPr lang="en-US" sz="2800" dirty="0"/>
              <a:t>Beneath the surface: elements of CBT, slogans, role of sponsorship</a:t>
            </a:r>
          </a:p>
          <a:p>
            <a:endParaRPr lang="en-US" dirty="0"/>
          </a:p>
        </p:txBody>
      </p:sp>
      <p:sp>
        <p:nvSpPr>
          <p:cNvPr id="4" name="TextBox 3"/>
          <p:cNvSpPr txBox="1"/>
          <p:nvPr/>
        </p:nvSpPr>
        <p:spPr>
          <a:xfrm>
            <a:off x="5635958" y="6248399"/>
            <a:ext cx="6073542" cy="338554"/>
          </a:xfrm>
          <a:prstGeom prst="rect">
            <a:avLst/>
          </a:prstGeom>
          <a:noFill/>
        </p:spPr>
        <p:txBody>
          <a:bodyPr wrap="square" rtlCol="0">
            <a:spAutoFit/>
          </a:bodyPr>
          <a:lstStyle/>
          <a:p>
            <a:pPr algn="r"/>
            <a:r>
              <a:rPr lang="en-US" sz="1600" dirty="0" err="1"/>
              <a:t>Morganstern</a:t>
            </a:r>
            <a:r>
              <a:rPr lang="en-US" sz="1600" dirty="0"/>
              <a:t> et al, 1997; Marcovitz et al, 2020.</a:t>
            </a:r>
          </a:p>
        </p:txBody>
      </p:sp>
    </p:spTree>
    <p:extLst>
      <p:ext uri="{BB962C8B-B14F-4D97-AF65-F5344CB8AC3E}">
        <p14:creationId xmlns:p14="http://schemas.microsoft.com/office/powerpoint/2010/main" val="3651177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C6B605-675B-473B-A5FD-FAAC10160BBC}"/>
              </a:ext>
            </a:extLst>
          </p:cNvPr>
          <p:cNvPicPr>
            <a:picLocks noChangeAspect="1"/>
          </p:cNvPicPr>
          <p:nvPr/>
        </p:nvPicPr>
        <p:blipFill>
          <a:blip r:embed="rId2"/>
          <a:stretch>
            <a:fillRect/>
          </a:stretch>
        </p:blipFill>
        <p:spPr>
          <a:xfrm>
            <a:off x="425885" y="352232"/>
            <a:ext cx="9807879" cy="5283348"/>
          </a:xfrm>
          <a:prstGeom prst="rect">
            <a:avLst/>
          </a:prstGeom>
        </p:spPr>
      </p:pic>
      <p:pic>
        <p:nvPicPr>
          <p:cNvPr id="5" name="Picture 4">
            <a:extLst>
              <a:ext uri="{FF2B5EF4-FFF2-40B4-BE49-F238E27FC236}">
                <a16:creationId xmlns:a16="http://schemas.microsoft.com/office/drawing/2014/main" id="{ACDC09A4-C791-4751-9B95-B4B2CC3381E9}"/>
              </a:ext>
            </a:extLst>
          </p:cNvPr>
          <p:cNvPicPr>
            <a:picLocks noChangeAspect="1"/>
          </p:cNvPicPr>
          <p:nvPr/>
        </p:nvPicPr>
        <p:blipFill>
          <a:blip r:embed="rId3"/>
          <a:stretch>
            <a:fillRect/>
          </a:stretch>
        </p:blipFill>
        <p:spPr>
          <a:xfrm>
            <a:off x="778438" y="562888"/>
            <a:ext cx="10635123" cy="6107221"/>
          </a:xfrm>
          <a:prstGeom prst="rect">
            <a:avLst/>
          </a:prstGeom>
        </p:spPr>
      </p:pic>
      <p:sp>
        <p:nvSpPr>
          <p:cNvPr id="6" name="Rectangle 5">
            <a:extLst>
              <a:ext uri="{FF2B5EF4-FFF2-40B4-BE49-F238E27FC236}">
                <a16:creationId xmlns:a16="http://schemas.microsoft.com/office/drawing/2014/main" id="{BE35B231-539F-4E75-A27F-C57D191461C4}"/>
              </a:ext>
            </a:extLst>
          </p:cNvPr>
          <p:cNvSpPr/>
          <p:nvPr/>
        </p:nvSpPr>
        <p:spPr>
          <a:xfrm>
            <a:off x="4809995" y="1478071"/>
            <a:ext cx="2129424" cy="7139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25257C-8B42-435B-B3F1-428DD25BA0D1}"/>
              </a:ext>
            </a:extLst>
          </p:cNvPr>
          <p:cNvSpPr/>
          <p:nvPr/>
        </p:nvSpPr>
        <p:spPr>
          <a:xfrm>
            <a:off x="4809995" y="3259506"/>
            <a:ext cx="2129424" cy="237607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0E3297C-5DF2-45EA-A77B-C5C003BD4439}"/>
              </a:ext>
            </a:extLst>
          </p:cNvPr>
          <p:cNvPicPr>
            <a:picLocks noChangeAspect="1"/>
          </p:cNvPicPr>
          <p:nvPr/>
        </p:nvPicPr>
        <p:blipFill>
          <a:blip r:embed="rId4"/>
          <a:stretch>
            <a:fillRect/>
          </a:stretch>
        </p:blipFill>
        <p:spPr>
          <a:xfrm>
            <a:off x="1546185" y="881584"/>
            <a:ext cx="10427526" cy="7063376"/>
          </a:xfrm>
          <a:prstGeom prst="rect">
            <a:avLst/>
          </a:prstGeom>
        </p:spPr>
      </p:pic>
    </p:spTree>
    <p:extLst>
      <p:ext uri="{BB962C8B-B14F-4D97-AF65-F5344CB8AC3E}">
        <p14:creationId xmlns:p14="http://schemas.microsoft.com/office/powerpoint/2010/main" val="201309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028452" y="1277216"/>
            <a:ext cx="3858617" cy="5096590"/>
          </a:xfrm>
          <a:prstGeom prst="rect">
            <a:avLst/>
          </a:prstGeom>
        </p:spPr>
      </p:pic>
      <p:sp>
        <p:nvSpPr>
          <p:cNvPr id="6" name="Left Arrow 5"/>
          <p:cNvSpPr/>
          <p:nvPr/>
        </p:nvSpPr>
        <p:spPr>
          <a:xfrm>
            <a:off x="5047816" y="3270253"/>
            <a:ext cx="1515650" cy="300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5084493" y="1349417"/>
            <a:ext cx="1515650" cy="300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5732857" y="1263188"/>
            <a:ext cx="5010411" cy="2427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a:off x="5047816" y="4164218"/>
            <a:ext cx="1515650" cy="300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732856" y="3908333"/>
            <a:ext cx="5010411" cy="15074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805641" y="1400059"/>
            <a:ext cx="4749737" cy="707886"/>
          </a:xfrm>
          <a:prstGeom prst="rect">
            <a:avLst/>
          </a:prstGeom>
          <a:noFill/>
        </p:spPr>
        <p:txBody>
          <a:bodyPr wrap="square" rtlCol="0">
            <a:spAutoFit/>
          </a:bodyPr>
          <a:lstStyle/>
          <a:p>
            <a:r>
              <a:rPr lang="en-US" sz="2000" b="1" dirty="0"/>
              <a:t>Admitting need for outside help (common to all therapies).</a:t>
            </a:r>
          </a:p>
        </p:txBody>
      </p:sp>
      <p:sp>
        <p:nvSpPr>
          <p:cNvPr id="20" name="TextBox 19"/>
          <p:cNvSpPr txBox="1"/>
          <p:nvPr/>
        </p:nvSpPr>
        <p:spPr>
          <a:xfrm>
            <a:off x="5842318" y="2328352"/>
            <a:ext cx="4749737" cy="1323439"/>
          </a:xfrm>
          <a:prstGeom prst="rect">
            <a:avLst/>
          </a:prstGeom>
          <a:noFill/>
        </p:spPr>
        <p:txBody>
          <a:bodyPr wrap="square" rtlCol="0">
            <a:spAutoFit/>
          </a:bodyPr>
          <a:lstStyle/>
          <a:p>
            <a:r>
              <a:rPr lang="en-US" sz="2000" b="1" dirty="0"/>
              <a:t>Making a decision to accept guidance from HP, which for many is represented by advice from sponsor and/or group</a:t>
            </a:r>
          </a:p>
        </p:txBody>
      </p:sp>
      <p:sp>
        <p:nvSpPr>
          <p:cNvPr id="21" name="TextBox 20"/>
          <p:cNvSpPr txBox="1"/>
          <p:nvPr/>
        </p:nvSpPr>
        <p:spPr>
          <a:xfrm>
            <a:off x="5805640" y="3969267"/>
            <a:ext cx="4749737" cy="1323439"/>
          </a:xfrm>
          <a:prstGeom prst="rect">
            <a:avLst/>
          </a:prstGeom>
          <a:noFill/>
        </p:spPr>
        <p:txBody>
          <a:bodyPr wrap="square" rtlCol="0">
            <a:spAutoFit/>
          </a:bodyPr>
          <a:lstStyle/>
          <a:p>
            <a:r>
              <a:rPr lang="en-US" sz="2000" b="1" dirty="0"/>
              <a:t>Various analogs of CBT, in particular, looking at various distortions in one’s self image and getting to the roots of these (i.e. core beliefs)</a:t>
            </a:r>
          </a:p>
        </p:txBody>
      </p:sp>
      <p:sp>
        <p:nvSpPr>
          <p:cNvPr id="22" name="Rectangle 21"/>
          <p:cNvSpPr/>
          <p:nvPr/>
        </p:nvSpPr>
        <p:spPr>
          <a:xfrm>
            <a:off x="614563" y="358826"/>
            <a:ext cx="8935459" cy="584775"/>
          </a:xfrm>
          <a:prstGeom prst="rect">
            <a:avLst/>
          </a:prstGeom>
        </p:spPr>
        <p:txBody>
          <a:bodyPr wrap="none">
            <a:spAutoFit/>
          </a:bodyPr>
          <a:lstStyle/>
          <a:p>
            <a:r>
              <a:rPr lang="en-US" sz="3200" b="1" dirty="0"/>
              <a:t>12-Step Analogs in Other Therapy Modalities</a:t>
            </a:r>
          </a:p>
        </p:txBody>
      </p:sp>
      <p:sp>
        <p:nvSpPr>
          <p:cNvPr id="12" name="Left Arrow 11"/>
          <p:cNvSpPr/>
          <p:nvPr/>
        </p:nvSpPr>
        <p:spPr>
          <a:xfrm>
            <a:off x="5084493" y="5873023"/>
            <a:ext cx="1515650" cy="2906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732856" y="5578648"/>
            <a:ext cx="5010411" cy="8610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842318" y="5655209"/>
            <a:ext cx="4749737" cy="707886"/>
          </a:xfrm>
          <a:prstGeom prst="rect">
            <a:avLst/>
          </a:prstGeom>
          <a:noFill/>
        </p:spPr>
        <p:txBody>
          <a:bodyPr wrap="square" rtlCol="0">
            <a:spAutoFit/>
          </a:bodyPr>
          <a:lstStyle/>
          <a:p>
            <a:r>
              <a:rPr lang="en-US" sz="2000" b="1" dirty="0"/>
              <a:t> Psychodynamic analog: looking at patterns of behavior</a:t>
            </a:r>
          </a:p>
        </p:txBody>
      </p:sp>
      <p:sp>
        <p:nvSpPr>
          <p:cNvPr id="3" name="Rectangle 2"/>
          <p:cNvSpPr/>
          <p:nvPr/>
        </p:nvSpPr>
        <p:spPr>
          <a:xfrm>
            <a:off x="10240857" y="6516218"/>
            <a:ext cx="3149466" cy="276999"/>
          </a:xfrm>
          <a:prstGeom prst="rect">
            <a:avLst/>
          </a:prstGeom>
        </p:spPr>
        <p:txBody>
          <a:bodyPr wrap="square">
            <a:spAutoFit/>
          </a:bodyPr>
          <a:lstStyle/>
          <a:p>
            <a:r>
              <a:rPr lang="en-US" sz="1200" dirty="0"/>
              <a:t>Marcovitz et al, 2020</a:t>
            </a:r>
            <a:endParaRPr lang="en-US" sz="900" dirty="0"/>
          </a:p>
        </p:txBody>
      </p:sp>
    </p:spTree>
    <p:extLst>
      <p:ext uri="{BB962C8B-B14F-4D97-AF65-F5344CB8AC3E}">
        <p14:creationId xmlns:p14="http://schemas.microsoft.com/office/powerpoint/2010/main" val="194990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6" grpId="0" animBg="1"/>
      <p:bldP spid="17" grpId="0" animBg="1"/>
      <p:bldP spid="19" grpId="0"/>
      <p:bldP spid="20" grpId="0"/>
      <p:bldP spid="21" grpId="0"/>
      <p:bldP spid="12" grpId="0" animBg="1"/>
      <p:bldP spid="13"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646112" y="1487840"/>
            <a:ext cx="10694824" cy="4984212"/>
          </a:xfrm>
        </p:spPr>
        <p:txBody>
          <a:bodyPr>
            <a:normAutofit/>
          </a:bodyPr>
          <a:lstStyle/>
          <a:p>
            <a:r>
              <a:rPr lang="en-US" sz="2800" dirty="0"/>
              <a:t>Participants will be able to discuss the evidence in support of the effectiveness of Mutual Help Organizations (MHOs) like Alcoholics Anonymous/Narcotics Anonymous (AA/NA) and SMART Recovery as adjunctive treatment in patients with addictions</a:t>
            </a:r>
          </a:p>
          <a:p>
            <a:r>
              <a:rPr lang="en-US" sz="2800" dirty="0"/>
              <a:t>Participants will be able to address common patient reservations about attending MHOs</a:t>
            </a:r>
          </a:p>
          <a:p>
            <a:r>
              <a:rPr lang="en-US" sz="2800" dirty="0"/>
              <a:t>Participants will be able to make referrals to MHOs and know three methods to increase the effectiveness of these referrals</a:t>
            </a:r>
          </a:p>
          <a:p>
            <a:endParaRPr lang="en-US" dirty="0"/>
          </a:p>
        </p:txBody>
      </p:sp>
    </p:spTree>
    <p:extLst>
      <p:ext uri="{BB962C8B-B14F-4D97-AF65-F5344CB8AC3E}">
        <p14:creationId xmlns:p14="http://schemas.microsoft.com/office/powerpoint/2010/main" val="1284496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eft Arrow 10"/>
          <p:cNvSpPr/>
          <p:nvPr/>
        </p:nvSpPr>
        <p:spPr>
          <a:xfrm>
            <a:off x="4426306" y="6251864"/>
            <a:ext cx="1515650" cy="300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4405285" y="4190895"/>
            <a:ext cx="1515650" cy="300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stretch>
            <a:fillRect/>
          </a:stretch>
        </p:blipFill>
        <p:spPr>
          <a:xfrm>
            <a:off x="493394" y="252022"/>
            <a:ext cx="3625879" cy="6308441"/>
          </a:xfrm>
          <a:prstGeom prst="rect">
            <a:avLst/>
          </a:prstGeom>
        </p:spPr>
      </p:pic>
      <p:sp>
        <p:nvSpPr>
          <p:cNvPr id="3" name="Left Arrow 2"/>
          <p:cNvSpPr/>
          <p:nvPr/>
        </p:nvSpPr>
        <p:spPr>
          <a:xfrm>
            <a:off x="4390681" y="2873577"/>
            <a:ext cx="1515650" cy="300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323560" y="1246909"/>
            <a:ext cx="6314258" cy="19272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323562" y="3531502"/>
            <a:ext cx="6314256" cy="900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323557" y="4940253"/>
            <a:ext cx="6314261" cy="1620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537023" y="1360253"/>
            <a:ext cx="5970166" cy="1631216"/>
          </a:xfrm>
          <a:prstGeom prst="rect">
            <a:avLst/>
          </a:prstGeom>
          <a:noFill/>
        </p:spPr>
        <p:txBody>
          <a:bodyPr wrap="square" rtlCol="0">
            <a:spAutoFit/>
          </a:bodyPr>
          <a:lstStyle/>
          <a:p>
            <a:r>
              <a:rPr lang="en-US" sz="2000" b="1" dirty="0"/>
              <a:t>Journaling and self-reflection common element of many types of CBT.  Gratitude lists in Positive Psychology.  (This also represents prominent “maintenance phase” in the Stages of Change model)</a:t>
            </a:r>
          </a:p>
        </p:txBody>
      </p:sp>
      <p:sp>
        <p:nvSpPr>
          <p:cNvPr id="9" name="TextBox 8"/>
          <p:cNvSpPr txBox="1"/>
          <p:nvPr/>
        </p:nvSpPr>
        <p:spPr>
          <a:xfrm>
            <a:off x="5537023" y="3706860"/>
            <a:ext cx="5507030" cy="400110"/>
          </a:xfrm>
          <a:prstGeom prst="rect">
            <a:avLst/>
          </a:prstGeom>
          <a:noFill/>
        </p:spPr>
        <p:txBody>
          <a:bodyPr wrap="square" rtlCol="0">
            <a:spAutoFit/>
          </a:bodyPr>
          <a:lstStyle/>
          <a:p>
            <a:r>
              <a:rPr lang="en-US" sz="2000" b="1" dirty="0"/>
              <a:t>Analogs with mindfulness movement</a:t>
            </a:r>
          </a:p>
        </p:txBody>
      </p:sp>
      <p:sp>
        <p:nvSpPr>
          <p:cNvPr id="13" name="TextBox 12"/>
          <p:cNvSpPr txBox="1"/>
          <p:nvPr/>
        </p:nvSpPr>
        <p:spPr>
          <a:xfrm>
            <a:off x="5453893" y="5108103"/>
            <a:ext cx="6053296" cy="1015663"/>
          </a:xfrm>
          <a:prstGeom prst="rect">
            <a:avLst/>
          </a:prstGeom>
          <a:noFill/>
        </p:spPr>
        <p:txBody>
          <a:bodyPr wrap="square" rtlCol="0">
            <a:spAutoFit/>
          </a:bodyPr>
          <a:lstStyle/>
          <a:p>
            <a:r>
              <a:rPr lang="en-US" sz="2000" b="1" dirty="0"/>
              <a:t>Prescription for taking ongoing value-based actions is a core element of Acceptable and Commitment Therapy (ACT)</a:t>
            </a:r>
          </a:p>
        </p:txBody>
      </p:sp>
      <p:sp>
        <p:nvSpPr>
          <p:cNvPr id="6" name="Rectangle 5"/>
          <p:cNvSpPr/>
          <p:nvPr/>
        </p:nvSpPr>
        <p:spPr>
          <a:xfrm>
            <a:off x="10462039" y="113522"/>
            <a:ext cx="1729961" cy="276999"/>
          </a:xfrm>
          <a:prstGeom prst="rect">
            <a:avLst/>
          </a:prstGeom>
        </p:spPr>
        <p:txBody>
          <a:bodyPr wrap="none">
            <a:spAutoFit/>
          </a:bodyPr>
          <a:lstStyle/>
          <a:p>
            <a:r>
              <a:rPr lang="en-US" sz="1200" dirty="0"/>
              <a:t>Created by DM 2015</a:t>
            </a:r>
            <a:endParaRPr lang="en-US" sz="900" dirty="0"/>
          </a:p>
        </p:txBody>
      </p:sp>
    </p:spTree>
    <p:extLst>
      <p:ext uri="{BB962C8B-B14F-4D97-AF65-F5344CB8AC3E}">
        <p14:creationId xmlns:p14="http://schemas.microsoft.com/office/powerpoint/2010/main" val="294507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3" grpId="0" animBg="1"/>
      <p:bldP spid="4" grpId="0" animBg="1"/>
      <p:bldP spid="5" grpId="0" animBg="1"/>
      <p:bldP spid="7" grpId="0" animBg="1"/>
      <p:bldP spid="8" grpId="0"/>
      <p:bldP spid="9"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720" y="293692"/>
            <a:ext cx="9404723" cy="1400530"/>
          </a:xfrm>
        </p:spPr>
        <p:txBody>
          <a:bodyPr>
            <a:normAutofit/>
          </a:bodyPr>
          <a:lstStyle/>
          <a:p>
            <a:r>
              <a:rPr lang="en-US" dirty="0"/>
              <a:t>Lack of knowledge about what MHOs are and do</a:t>
            </a:r>
          </a:p>
        </p:txBody>
      </p:sp>
      <p:sp>
        <p:nvSpPr>
          <p:cNvPr id="3" name="Content Placeholder 2"/>
          <p:cNvSpPr>
            <a:spLocks noGrp="1"/>
          </p:cNvSpPr>
          <p:nvPr>
            <p:ph idx="1"/>
          </p:nvPr>
        </p:nvSpPr>
        <p:spPr>
          <a:xfrm>
            <a:off x="1103312" y="2052918"/>
            <a:ext cx="9949001" cy="4347881"/>
          </a:xfrm>
        </p:spPr>
        <p:txBody>
          <a:bodyPr>
            <a:normAutofit/>
          </a:bodyPr>
          <a:lstStyle/>
          <a:p>
            <a:r>
              <a:rPr lang="en-US" sz="3000" b="1" dirty="0"/>
              <a:t>Overview of SMART recovery (brief history, model)</a:t>
            </a:r>
          </a:p>
          <a:p>
            <a:pPr lvl="1"/>
            <a:r>
              <a:rPr lang="en-US" sz="3000" dirty="0"/>
              <a:t>Off shoot of Rational Recovery in 1994</a:t>
            </a:r>
          </a:p>
          <a:p>
            <a:pPr lvl="1"/>
            <a:r>
              <a:rPr lang="en-US" sz="3000" dirty="0"/>
              <a:t>Addiction model: maladaptive behaviors with possible physiologic influences. </a:t>
            </a:r>
          </a:p>
          <a:p>
            <a:pPr lvl="1"/>
            <a:r>
              <a:rPr lang="en-US" sz="3000" dirty="0"/>
              <a:t>Self-empowerment in four areas 1) lifestyle balance 2) coping with urges 3) motivation to abstain and 4) problem solving</a:t>
            </a:r>
          </a:p>
          <a:p>
            <a:pPr lvl="1"/>
            <a:r>
              <a:rPr lang="en-US" sz="3000" dirty="0"/>
              <a:t>Evolves as science evolves</a:t>
            </a:r>
          </a:p>
        </p:txBody>
      </p:sp>
      <p:sp>
        <p:nvSpPr>
          <p:cNvPr id="4" name="TextBox 3"/>
          <p:cNvSpPr txBox="1"/>
          <p:nvPr/>
        </p:nvSpPr>
        <p:spPr>
          <a:xfrm>
            <a:off x="5635958" y="6248399"/>
            <a:ext cx="6073542" cy="338554"/>
          </a:xfrm>
          <a:prstGeom prst="rect">
            <a:avLst/>
          </a:prstGeom>
          <a:noFill/>
        </p:spPr>
        <p:txBody>
          <a:bodyPr wrap="square" rtlCol="0">
            <a:spAutoFit/>
          </a:bodyPr>
          <a:lstStyle/>
          <a:p>
            <a:pPr algn="r"/>
            <a:r>
              <a:rPr lang="en-US" sz="1600" dirty="0"/>
              <a:t>Kelly, J. &amp; White, W. (2012)</a:t>
            </a:r>
          </a:p>
        </p:txBody>
      </p:sp>
    </p:spTree>
    <p:extLst>
      <p:ext uri="{BB962C8B-B14F-4D97-AF65-F5344CB8AC3E}">
        <p14:creationId xmlns:p14="http://schemas.microsoft.com/office/powerpoint/2010/main" val="1508525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from SMART Website:</a:t>
            </a:r>
          </a:p>
        </p:txBody>
      </p:sp>
      <p:sp>
        <p:nvSpPr>
          <p:cNvPr id="3" name="Content Placeholder 2"/>
          <p:cNvSpPr>
            <a:spLocks noGrp="1"/>
          </p:cNvSpPr>
          <p:nvPr>
            <p:ph idx="1"/>
          </p:nvPr>
        </p:nvSpPr>
        <p:spPr>
          <a:xfrm>
            <a:off x="875201" y="1661032"/>
            <a:ext cx="9871968" cy="4609139"/>
          </a:xfrm>
        </p:spPr>
        <p:txBody>
          <a:bodyPr>
            <a:normAutofit fontScale="85000" lnSpcReduction="20000"/>
          </a:bodyPr>
          <a:lstStyle/>
          <a:p>
            <a:r>
              <a:rPr lang="en-US" sz="3000" dirty="0"/>
              <a:t>SMART Recovery® teaches increasing self-reliance, rather than powerlessness. </a:t>
            </a:r>
          </a:p>
          <a:p>
            <a:r>
              <a:rPr lang="en-US" sz="3000" dirty="0"/>
              <a:t>SMART Recovery® meetings are discussion meetings in which individuals talk with one another, rather than to one another. </a:t>
            </a:r>
          </a:p>
          <a:p>
            <a:r>
              <a:rPr lang="en-US" sz="3000" dirty="0"/>
              <a:t>SMART Recovery® encourages attendance for months to years, but probably not a lifetime. </a:t>
            </a:r>
          </a:p>
          <a:p>
            <a:r>
              <a:rPr lang="en-US" sz="3000" dirty="0"/>
              <a:t>There are no sponsors in SMART Recovery®. </a:t>
            </a:r>
          </a:p>
          <a:p>
            <a:r>
              <a:rPr lang="en-US" sz="3000" dirty="0"/>
              <a:t>SMART Recovery® discourages use of labels such as "alcoholic" or "addict".</a:t>
            </a:r>
          </a:p>
          <a:p>
            <a:r>
              <a:rPr lang="en-US" sz="3000" dirty="0"/>
              <a:t>SMART Recovery® has a scientific foundation, not a spiritual one. </a:t>
            </a:r>
          </a:p>
          <a:p>
            <a:pPr marL="0" indent="0">
              <a:buNone/>
            </a:pPr>
            <a:endParaRPr lang="en-US" dirty="0"/>
          </a:p>
        </p:txBody>
      </p:sp>
    </p:spTree>
    <p:extLst>
      <p:ext uri="{BB962C8B-B14F-4D97-AF65-F5344CB8AC3E}">
        <p14:creationId xmlns:p14="http://schemas.microsoft.com/office/powerpoint/2010/main" val="3461832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720" y="293692"/>
            <a:ext cx="9404723" cy="1400530"/>
          </a:xfrm>
        </p:spPr>
        <p:txBody>
          <a:bodyPr>
            <a:normAutofit/>
          </a:bodyPr>
          <a:lstStyle/>
          <a:p>
            <a:r>
              <a:rPr lang="en-US" dirty="0"/>
              <a:t>Lack of knowledge about what MHOs are and do</a:t>
            </a:r>
          </a:p>
        </p:txBody>
      </p:sp>
      <p:sp>
        <p:nvSpPr>
          <p:cNvPr id="3" name="Content Placeholder 2"/>
          <p:cNvSpPr>
            <a:spLocks noGrp="1"/>
          </p:cNvSpPr>
          <p:nvPr>
            <p:ph idx="1"/>
          </p:nvPr>
        </p:nvSpPr>
        <p:spPr>
          <a:xfrm>
            <a:off x="-274226" y="1972079"/>
            <a:ext cx="9949001" cy="2614085"/>
          </a:xfrm>
        </p:spPr>
        <p:txBody>
          <a:bodyPr>
            <a:normAutofit/>
          </a:bodyPr>
          <a:lstStyle/>
          <a:p>
            <a:pPr lvl="2"/>
            <a:r>
              <a:rPr lang="en-US" sz="3200" dirty="0"/>
              <a:t>Over half of patients go to 12-Steps as well (61% believe in some sort of God)</a:t>
            </a:r>
          </a:p>
          <a:p>
            <a:pPr lvl="2"/>
            <a:r>
              <a:rPr lang="en-US" sz="3200" dirty="0"/>
              <a:t>53.5% SMART member less than one year</a:t>
            </a:r>
          </a:p>
          <a:p>
            <a:pPr lvl="2"/>
            <a:r>
              <a:rPr lang="en-US" sz="3200" dirty="0"/>
              <a:t>What are meetings like?</a:t>
            </a:r>
          </a:p>
          <a:p>
            <a:pPr marL="914400" lvl="2" indent="0">
              <a:buNone/>
            </a:pPr>
            <a:endParaRPr lang="en-US" sz="2800" dirty="0"/>
          </a:p>
        </p:txBody>
      </p:sp>
      <p:sp>
        <p:nvSpPr>
          <p:cNvPr id="4" name="TextBox 3"/>
          <p:cNvSpPr txBox="1"/>
          <p:nvPr/>
        </p:nvSpPr>
        <p:spPr>
          <a:xfrm>
            <a:off x="5635958" y="6414654"/>
            <a:ext cx="6073542" cy="338554"/>
          </a:xfrm>
          <a:prstGeom prst="rect">
            <a:avLst/>
          </a:prstGeom>
          <a:noFill/>
        </p:spPr>
        <p:txBody>
          <a:bodyPr wrap="square" rtlCol="0">
            <a:spAutoFit/>
          </a:bodyPr>
          <a:lstStyle/>
          <a:p>
            <a:pPr algn="r"/>
            <a:r>
              <a:rPr lang="en-US" sz="1600" dirty="0"/>
              <a:t>Kelly, J. &amp; White, W. (2012)</a:t>
            </a:r>
          </a:p>
        </p:txBody>
      </p:sp>
      <p:pic>
        <p:nvPicPr>
          <p:cNvPr id="5" name="Picture 4"/>
          <p:cNvPicPr>
            <a:picLocks noChangeAspect="1"/>
          </p:cNvPicPr>
          <p:nvPr/>
        </p:nvPicPr>
        <p:blipFill>
          <a:blip r:embed="rId3" cstate="print"/>
          <a:stretch>
            <a:fillRect/>
          </a:stretch>
        </p:blipFill>
        <p:spPr>
          <a:xfrm>
            <a:off x="2550961" y="4435225"/>
            <a:ext cx="7400482" cy="1680258"/>
          </a:xfrm>
          <a:prstGeom prst="rect">
            <a:avLst/>
          </a:prstGeom>
        </p:spPr>
      </p:pic>
    </p:spTree>
    <p:extLst>
      <p:ext uri="{BB962C8B-B14F-4D97-AF65-F5344CB8AC3E}">
        <p14:creationId xmlns:p14="http://schemas.microsoft.com/office/powerpoint/2010/main" val="1101664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34791" y="670305"/>
            <a:ext cx="7908966" cy="532014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p:cNvSpPr/>
          <p:nvPr/>
        </p:nvSpPr>
        <p:spPr>
          <a:xfrm>
            <a:off x="4513175" y="3877414"/>
            <a:ext cx="1926365" cy="1264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6956959" y="3506186"/>
            <a:ext cx="1915333" cy="11992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72363" y="4241471"/>
            <a:ext cx="1693960" cy="523220"/>
          </a:xfrm>
          <a:prstGeom prst="rect">
            <a:avLst/>
          </a:prstGeom>
          <a:noFill/>
        </p:spPr>
        <p:txBody>
          <a:bodyPr wrap="square" rtlCol="0">
            <a:spAutoFit/>
          </a:bodyPr>
          <a:lstStyle/>
          <a:p>
            <a:pPr algn="ctr"/>
            <a:r>
              <a:rPr lang="en-US" sz="2800" dirty="0"/>
              <a:t>12-Steps</a:t>
            </a:r>
          </a:p>
        </p:txBody>
      </p:sp>
      <p:sp>
        <p:nvSpPr>
          <p:cNvPr id="6" name="TextBox 5"/>
          <p:cNvSpPr txBox="1"/>
          <p:nvPr/>
        </p:nvSpPr>
        <p:spPr>
          <a:xfrm>
            <a:off x="7317330" y="3803425"/>
            <a:ext cx="1439952" cy="523220"/>
          </a:xfrm>
          <a:prstGeom prst="rect">
            <a:avLst/>
          </a:prstGeom>
          <a:noFill/>
        </p:spPr>
        <p:txBody>
          <a:bodyPr wrap="square" rtlCol="0">
            <a:spAutoFit/>
          </a:bodyPr>
          <a:lstStyle/>
          <a:p>
            <a:r>
              <a:rPr lang="en-US" sz="2800" dirty="0"/>
              <a:t>SMART</a:t>
            </a:r>
            <a:endParaRPr lang="en-US" sz="3600" dirty="0"/>
          </a:p>
        </p:txBody>
      </p:sp>
      <p:sp>
        <p:nvSpPr>
          <p:cNvPr id="7" name="TextBox 6"/>
          <p:cNvSpPr txBox="1"/>
          <p:nvPr/>
        </p:nvSpPr>
        <p:spPr>
          <a:xfrm>
            <a:off x="4857007" y="1350601"/>
            <a:ext cx="4607627" cy="1754326"/>
          </a:xfrm>
          <a:prstGeom prst="rect">
            <a:avLst/>
          </a:prstGeom>
          <a:noFill/>
        </p:spPr>
        <p:txBody>
          <a:bodyPr wrap="square" rtlCol="0">
            <a:spAutoFit/>
          </a:bodyPr>
          <a:lstStyle/>
          <a:p>
            <a:pPr algn="ctr"/>
            <a:r>
              <a:rPr lang="en-US" sz="3600" b="1" dirty="0"/>
              <a:t>Mechanisms Common to All Groups</a:t>
            </a:r>
          </a:p>
        </p:txBody>
      </p:sp>
      <p:sp>
        <p:nvSpPr>
          <p:cNvPr id="8" name="TextBox 7"/>
          <p:cNvSpPr txBox="1"/>
          <p:nvPr/>
        </p:nvSpPr>
        <p:spPr>
          <a:xfrm>
            <a:off x="1512614" y="1712062"/>
            <a:ext cx="1972297" cy="646331"/>
          </a:xfrm>
          <a:prstGeom prst="rect">
            <a:avLst/>
          </a:prstGeom>
          <a:noFill/>
        </p:spPr>
        <p:txBody>
          <a:bodyPr wrap="square" rtlCol="0">
            <a:spAutoFit/>
          </a:bodyPr>
          <a:lstStyle/>
          <a:p>
            <a:r>
              <a:rPr lang="en-US" sz="3600" dirty="0"/>
              <a:t>Altruism</a:t>
            </a:r>
          </a:p>
        </p:txBody>
      </p:sp>
      <p:sp>
        <p:nvSpPr>
          <p:cNvPr id="9" name="TextBox 8"/>
          <p:cNvSpPr txBox="1"/>
          <p:nvPr/>
        </p:nvSpPr>
        <p:spPr>
          <a:xfrm>
            <a:off x="782778" y="4285012"/>
            <a:ext cx="2625441" cy="646331"/>
          </a:xfrm>
          <a:prstGeom prst="rect">
            <a:avLst/>
          </a:prstGeom>
          <a:noFill/>
        </p:spPr>
        <p:txBody>
          <a:bodyPr wrap="square" rtlCol="0">
            <a:spAutoFit/>
          </a:bodyPr>
          <a:lstStyle/>
          <a:p>
            <a:r>
              <a:rPr lang="en-US" sz="3600" dirty="0"/>
              <a:t>Universality</a:t>
            </a:r>
          </a:p>
        </p:txBody>
      </p:sp>
      <p:sp>
        <p:nvSpPr>
          <p:cNvPr id="10" name="TextBox 9"/>
          <p:cNvSpPr txBox="1"/>
          <p:nvPr/>
        </p:nvSpPr>
        <p:spPr>
          <a:xfrm>
            <a:off x="3104652" y="5343896"/>
            <a:ext cx="4489371" cy="646331"/>
          </a:xfrm>
          <a:prstGeom prst="rect">
            <a:avLst/>
          </a:prstGeom>
          <a:noFill/>
        </p:spPr>
        <p:txBody>
          <a:bodyPr wrap="square" rtlCol="0">
            <a:spAutoFit/>
          </a:bodyPr>
          <a:lstStyle/>
          <a:p>
            <a:r>
              <a:rPr lang="en-US" sz="3600" dirty="0"/>
              <a:t>Instillation of Hope</a:t>
            </a:r>
          </a:p>
        </p:txBody>
      </p:sp>
      <p:sp>
        <p:nvSpPr>
          <p:cNvPr id="11" name="TextBox 10"/>
          <p:cNvSpPr txBox="1"/>
          <p:nvPr/>
        </p:nvSpPr>
        <p:spPr>
          <a:xfrm>
            <a:off x="2510517" y="455874"/>
            <a:ext cx="5120494" cy="646331"/>
          </a:xfrm>
          <a:prstGeom prst="rect">
            <a:avLst/>
          </a:prstGeom>
          <a:noFill/>
        </p:spPr>
        <p:txBody>
          <a:bodyPr wrap="square" rtlCol="0">
            <a:spAutoFit/>
          </a:bodyPr>
          <a:lstStyle/>
          <a:p>
            <a:r>
              <a:rPr lang="en-US" sz="3600" dirty="0"/>
              <a:t>Imparting Information</a:t>
            </a:r>
          </a:p>
        </p:txBody>
      </p:sp>
      <p:sp>
        <p:nvSpPr>
          <p:cNvPr id="12" name="TextBox 11"/>
          <p:cNvSpPr txBox="1"/>
          <p:nvPr/>
        </p:nvSpPr>
        <p:spPr>
          <a:xfrm>
            <a:off x="479211" y="2931776"/>
            <a:ext cx="2625441" cy="646331"/>
          </a:xfrm>
          <a:prstGeom prst="rect">
            <a:avLst/>
          </a:prstGeom>
          <a:noFill/>
        </p:spPr>
        <p:txBody>
          <a:bodyPr wrap="square" rtlCol="0">
            <a:spAutoFit/>
          </a:bodyPr>
          <a:lstStyle/>
          <a:p>
            <a:r>
              <a:rPr lang="en-US" sz="3600" dirty="0"/>
              <a:t>Catharsis</a:t>
            </a:r>
          </a:p>
        </p:txBody>
      </p:sp>
      <p:sp>
        <p:nvSpPr>
          <p:cNvPr id="13" name="TextBox 12"/>
          <p:cNvSpPr txBox="1"/>
          <p:nvPr/>
        </p:nvSpPr>
        <p:spPr>
          <a:xfrm>
            <a:off x="9295656" y="3007213"/>
            <a:ext cx="2625441" cy="646331"/>
          </a:xfrm>
          <a:prstGeom prst="rect">
            <a:avLst/>
          </a:prstGeom>
          <a:noFill/>
        </p:spPr>
        <p:txBody>
          <a:bodyPr wrap="square" rtlCol="0">
            <a:spAutoFit/>
          </a:bodyPr>
          <a:lstStyle/>
          <a:p>
            <a:r>
              <a:rPr lang="en-US" sz="3600" dirty="0"/>
              <a:t>Universality</a:t>
            </a:r>
          </a:p>
        </p:txBody>
      </p:sp>
      <p:sp>
        <p:nvSpPr>
          <p:cNvPr id="14" name="TextBox 13"/>
          <p:cNvSpPr txBox="1"/>
          <p:nvPr/>
        </p:nvSpPr>
        <p:spPr>
          <a:xfrm>
            <a:off x="7631011" y="4924796"/>
            <a:ext cx="5120494" cy="646331"/>
          </a:xfrm>
          <a:prstGeom prst="rect">
            <a:avLst/>
          </a:prstGeom>
          <a:noFill/>
        </p:spPr>
        <p:txBody>
          <a:bodyPr wrap="square" rtlCol="0">
            <a:spAutoFit/>
          </a:bodyPr>
          <a:lstStyle/>
          <a:p>
            <a:r>
              <a:rPr lang="en-US" sz="3600" dirty="0"/>
              <a:t>Imitative behavior</a:t>
            </a:r>
          </a:p>
        </p:txBody>
      </p:sp>
      <p:sp>
        <p:nvSpPr>
          <p:cNvPr id="15" name="TextBox 14"/>
          <p:cNvSpPr txBox="1"/>
          <p:nvPr/>
        </p:nvSpPr>
        <p:spPr>
          <a:xfrm>
            <a:off x="8959433" y="1263647"/>
            <a:ext cx="2625441" cy="646331"/>
          </a:xfrm>
          <a:prstGeom prst="rect">
            <a:avLst/>
          </a:prstGeom>
          <a:noFill/>
        </p:spPr>
        <p:txBody>
          <a:bodyPr wrap="square" rtlCol="0">
            <a:spAutoFit/>
          </a:bodyPr>
          <a:lstStyle/>
          <a:p>
            <a:r>
              <a:rPr lang="en-US" sz="3600" dirty="0"/>
              <a:t>Pro-social</a:t>
            </a:r>
          </a:p>
        </p:txBody>
      </p:sp>
      <p:sp>
        <p:nvSpPr>
          <p:cNvPr id="16" name="Oval 15"/>
          <p:cNvSpPr/>
          <p:nvPr/>
        </p:nvSpPr>
        <p:spPr>
          <a:xfrm>
            <a:off x="3252414" y="2451963"/>
            <a:ext cx="1837090" cy="13063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613707" y="2633418"/>
            <a:ext cx="1381129" cy="954107"/>
          </a:xfrm>
          <a:prstGeom prst="rect">
            <a:avLst/>
          </a:prstGeom>
          <a:noFill/>
        </p:spPr>
        <p:txBody>
          <a:bodyPr wrap="square" rtlCol="0">
            <a:spAutoFit/>
          </a:bodyPr>
          <a:lstStyle/>
          <a:p>
            <a:r>
              <a:rPr lang="en-US" sz="2800" dirty="0"/>
              <a:t>Other MHOs</a:t>
            </a:r>
          </a:p>
        </p:txBody>
      </p:sp>
      <p:sp>
        <p:nvSpPr>
          <p:cNvPr id="18" name="Rectangle 17"/>
          <p:cNvSpPr/>
          <p:nvPr/>
        </p:nvSpPr>
        <p:spPr>
          <a:xfrm>
            <a:off x="10320979" y="194264"/>
            <a:ext cx="1600118" cy="261610"/>
          </a:xfrm>
          <a:prstGeom prst="rect">
            <a:avLst/>
          </a:prstGeom>
        </p:spPr>
        <p:txBody>
          <a:bodyPr wrap="none">
            <a:spAutoFit/>
          </a:bodyPr>
          <a:lstStyle/>
          <a:p>
            <a:r>
              <a:rPr lang="en-US" sz="1100" dirty="0"/>
              <a:t>Created by DM 2015</a:t>
            </a:r>
            <a:endParaRPr lang="en-US" sz="800" dirty="0"/>
          </a:p>
        </p:txBody>
      </p:sp>
    </p:spTree>
    <p:extLst>
      <p:ext uri="{BB962C8B-B14F-4D97-AF65-F5344CB8AC3E}">
        <p14:creationId xmlns:p14="http://schemas.microsoft.com/office/powerpoint/2010/main" val="482150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provider hesitations</a:t>
            </a:r>
          </a:p>
        </p:txBody>
      </p:sp>
      <p:sp>
        <p:nvSpPr>
          <p:cNvPr id="5" name="Content Placeholder 2"/>
          <p:cNvSpPr txBox="1">
            <a:spLocks/>
          </p:cNvSpPr>
          <p:nvPr/>
        </p:nvSpPr>
        <p:spPr>
          <a:xfrm>
            <a:off x="990296" y="1695336"/>
            <a:ext cx="9468796"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2800" dirty="0"/>
              <a:t>Effectiveness: Lack of familiarity with evidence-base (or whether this is even an evidence-based treatment on par with others)</a:t>
            </a:r>
          </a:p>
          <a:p>
            <a:r>
              <a:rPr lang="en-US" sz="2800" dirty="0"/>
              <a:t>Lack of knowledge about what MHOs are and do</a:t>
            </a:r>
          </a:p>
          <a:p>
            <a:r>
              <a:rPr lang="en-US" sz="2800" dirty="0">
                <a:solidFill>
                  <a:srgbClr val="FFFF00"/>
                </a:solidFill>
              </a:rPr>
              <a:t>Concern patient will not be a good fit for MHOs (age, gender, socioeconomics, religious aspects) or that they will experience adverse effects</a:t>
            </a:r>
          </a:p>
          <a:p>
            <a:r>
              <a:rPr lang="en-US" sz="2800" dirty="0"/>
              <a:t>Lack of time to discuss MHOs as a provider</a:t>
            </a:r>
          </a:p>
        </p:txBody>
      </p:sp>
    </p:spTree>
    <p:extLst>
      <p:ext uri="{BB962C8B-B14F-4D97-AF65-F5344CB8AC3E}">
        <p14:creationId xmlns:p14="http://schemas.microsoft.com/office/powerpoint/2010/main" val="2522308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67712"/>
            <a:ext cx="9404723" cy="1400530"/>
          </a:xfrm>
        </p:spPr>
        <p:txBody>
          <a:bodyPr>
            <a:normAutofit fontScale="90000"/>
          </a:bodyPr>
          <a:lstStyle/>
          <a:p>
            <a:r>
              <a:rPr lang="en-US" dirty="0">
                <a:solidFill>
                  <a:schemeClr val="tx1"/>
                </a:solidFill>
              </a:rPr>
              <a:t>Concern patient will not be a good fit for MHOs</a:t>
            </a:r>
            <a:br>
              <a:rPr lang="en-US" dirty="0">
                <a:solidFill>
                  <a:srgbClr val="FF0000"/>
                </a:solidFill>
              </a:rPr>
            </a:br>
            <a:endParaRPr lang="en-US" dirty="0"/>
          </a:p>
        </p:txBody>
      </p:sp>
      <p:sp>
        <p:nvSpPr>
          <p:cNvPr id="3" name="Content Placeholder 2"/>
          <p:cNvSpPr>
            <a:spLocks noGrp="1"/>
          </p:cNvSpPr>
          <p:nvPr>
            <p:ph idx="1"/>
          </p:nvPr>
        </p:nvSpPr>
        <p:spPr>
          <a:xfrm>
            <a:off x="557046" y="1708534"/>
            <a:ext cx="10487005" cy="4195481"/>
          </a:xfrm>
        </p:spPr>
        <p:txBody>
          <a:bodyPr>
            <a:normAutofit/>
          </a:bodyPr>
          <a:lstStyle/>
          <a:p>
            <a:r>
              <a:rPr lang="en-US" sz="2400" dirty="0"/>
              <a:t>Demographics of 12-Steps and SMART</a:t>
            </a:r>
          </a:p>
          <a:p>
            <a:r>
              <a:rPr lang="en-US" sz="2400" dirty="0"/>
              <a:t>Specific socioeconomic hesitations discussed later in presentation</a:t>
            </a:r>
          </a:p>
        </p:txBody>
      </p:sp>
      <p:pic>
        <p:nvPicPr>
          <p:cNvPr id="4" name="Picture 3"/>
          <p:cNvPicPr>
            <a:picLocks noChangeAspect="1"/>
          </p:cNvPicPr>
          <p:nvPr/>
        </p:nvPicPr>
        <p:blipFill>
          <a:blip r:embed="rId3" cstate="print"/>
          <a:stretch>
            <a:fillRect/>
          </a:stretch>
        </p:blipFill>
        <p:spPr>
          <a:xfrm>
            <a:off x="996584" y="2748596"/>
            <a:ext cx="9709083" cy="3488293"/>
          </a:xfrm>
          <a:prstGeom prst="rect">
            <a:avLst/>
          </a:prstGeom>
        </p:spPr>
      </p:pic>
      <p:sp>
        <p:nvSpPr>
          <p:cNvPr id="5" name="TextBox 4"/>
          <p:cNvSpPr txBox="1"/>
          <p:nvPr/>
        </p:nvSpPr>
        <p:spPr>
          <a:xfrm>
            <a:off x="6201508" y="6378732"/>
            <a:ext cx="5937115" cy="584775"/>
          </a:xfrm>
          <a:prstGeom prst="rect">
            <a:avLst/>
          </a:prstGeom>
          <a:noFill/>
        </p:spPr>
        <p:txBody>
          <a:bodyPr wrap="square" rtlCol="0">
            <a:spAutoFit/>
          </a:bodyPr>
          <a:lstStyle/>
          <a:p>
            <a:r>
              <a:rPr lang="en-US" sz="1600" dirty="0"/>
              <a:t>Brown et al 2002., Kelly and </a:t>
            </a:r>
            <a:r>
              <a:rPr lang="en-US" sz="1600" dirty="0" err="1"/>
              <a:t>Hoeppner</a:t>
            </a:r>
            <a:r>
              <a:rPr lang="en-US" sz="1600" dirty="0"/>
              <a:t>, 2013, </a:t>
            </a:r>
            <a:r>
              <a:rPr lang="en-US" sz="1600" dirty="0" err="1"/>
              <a:t>Laudet</a:t>
            </a:r>
            <a:r>
              <a:rPr lang="en-US" sz="1600" dirty="0"/>
              <a:t>, 2012.</a:t>
            </a:r>
          </a:p>
          <a:p>
            <a:r>
              <a:rPr lang="en-US" sz="1600" dirty="0"/>
              <a:t> </a:t>
            </a:r>
          </a:p>
        </p:txBody>
      </p:sp>
      <p:sp>
        <p:nvSpPr>
          <p:cNvPr id="6" name="Rectangle 5"/>
          <p:cNvSpPr/>
          <p:nvPr/>
        </p:nvSpPr>
        <p:spPr>
          <a:xfrm>
            <a:off x="2529444" y="5094514"/>
            <a:ext cx="522514" cy="546265"/>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21875" y="5105569"/>
            <a:ext cx="2353294" cy="546265"/>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992095" y="5105569"/>
            <a:ext cx="688768" cy="546265"/>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599220" y="5105569"/>
            <a:ext cx="993570" cy="546265"/>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6883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Objections based on age, gender and socioeconomic considerations</a:t>
            </a:r>
          </a:p>
        </p:txBody>
      </p:sp>
      <p:sp>
        <p:nvSpPr>
          <p:cNvPr id="3" name="Content Placeholder 2"/>
          <p:cNvSpPr>
            <a:spLocks noGrp="1"/>
          </p:cNvSpPr>
          <p:nvPr>
            <p:ph idx="1"/>
          </p:nvPr>
        </p:nvSpPr>
        <p:spPr>
          <a:xfrm>
            <a:off x="875201" y="2052918"/>
            <a:ext cx="10172755" cy="4195481"/>
          </a:xfrm>
        </p:spPr>
        <p:txBody>
          <a:bodyPr>
            <a:noAutofit/>
          </a:bodyPr>
          <a:lstStyle/>
          <a:p>
            <a:r>
              <a:rPr lang="en-US" sz="2800" dirty="0"/>
              <a:t>We reviewed slide earlier on age, gender and race</a:t>
            </a:r>
          </a:p>
          <a:p>
            <a:pPr lvl="1"/>
            <a:r>
              <a:rPr lang="en-US" sz="2600" dirty="0"/>
              <a:t>Existence of men’s meetings, women’s meetings, youth meetings, gay meetings</a:t>
            </a:r>
          </a:p>
          <a:p>
            <a:r>
              <a:rPr lang="en-US" sz="2800" dirty="0"/>
              <a:t>Mental illness?  Consider DRA, multimodal approach.</a:t>
            </a:r>
          </a:p>
          <a:p>
            <a:r>
              <a:rPr lang="en-US" sz="2800" dirty="0"/>
              <a:t>Keep in mind variety of meetings and importance of fit (patient may consider neighborhood as proxy – “not elitist but pragmatic” </a:t>
            </a:r>
          </a:p>
          <a:p>
            <a:pPr lvl="1"/>
            <a:r>
              <a:rPr lang="en-US" sz="2400" dirty="0"/>
              <a:t>“Socioeconomic and cultural factors … over biochemistry”</a:t>
            </a:r>
          </a:p>
          <a:p>
            <a:pPr lvl="1">
              <a:buNone/>
            </a:pPr>
            <a:endParaRPr lang="en-US" sz="2400" dirty="0"/>
          </a:p>
        </p:txBody>
      </p:sp>
      <p:sp>
        <p:nvSpPr>
          <p:cNvPr id="10" name="Rectangle 9"/>
          <p:cNvSpPr/>
          <p:nvPr/>
        </p:nvSpPr>
        <p:spPr>
          <a:xfrm>
            <a:off x="9186681" y="6063733"/>
            <a:ext cx="2332384" cy="369332"/>
          </a:xfrm>
          <a:prstGeom prst="rect">
            <a:avLst/>
          </a:prstGeom>
        </p:spPr>
        <p:txBody>
          <a:bodyPr wrap="square">
            <a:spAutoFit/>
          </a:bodyPr>
          <a:lstStyle/>
          <a:p>
            <a:r>
              <a:rPr lang="en-US" dirty="0"/>
              <a:t>Forman, 2002.</a:t>
            </a:r>
          </a:p>
        </p:txBody>
      </p:sp>
    </p:spTree>
    <p:extLst>
      <p:ext uri="{BB962C8B-B14F-4D97-AF65-F5344CB8AC3E}">
        <p14:creationId xmlns:p14="http://schemas.microsoft.com/office/powerpoint/2010/main" val="186423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22" y="655102"/>
            <a:ext cx="9900716" cy="1400530"/>
          </a:xfrm>
        </p:spPr>
        <p:txBody>
          <a:bodyPr>
            <a:normAutofit/>
          </a:bodyPr>
          <a:lstStyle/>
          <a:p>
            <a:r>
              <a:rPr lang="en-US" dirty="0"/>
              <a:t>Objections to perception of religiosity</a:t>
            </a:r>
          </a:p>
        </p:txBody>
      </p:sp>
      <p:sp>
        <p:nvSpPr>
          <p:cNvPr id="3" name="Content Placeholder 2"/>
          <p:cNvSpPr>
            <a:spLocks noGrp="1"/>
          </p:cNvSpPr>
          <p:nvPr>
            <p:ph idx="1"/>
          </p:nvPr>
        </p:nvSpPr>
        <p:spPr>
          <a:xfrm>
            <a:off x="574860" y="1739323"/>
            <a:ext cx="8946541" cy="3053471"/>
          </a:xfrm>
        </p:spPr>
        <p:txBody>
          <a:bodyPr>
            <a:noAutofit/>
          </a:bodyPr>
          <a:lstStyle/>
          <a:p>
            <a:r>
              <a:rPr lang="en-US" sz="2800" dirty="0" err="1"/>
              <a:t>Kaskutas</a:t>
            </a:r>
            <a:r>
              <a:rPr lang="en-US" sz="2800" dirty="0"/>
              <a:t>, 2003: N=587, baseline beliefs not predictive of abstinence at year 3</a:t>
            </a:r>
          </a:p>
          <a:p>
            <a:pPr lvl="1"/>
            <a:r>
              <a:rPr lang="en-US" sz="2400" dirty="0"/>
              <a:t>Attend less frequently and drop out rates higher,</a:t>
            </a:r>
            <a:r>
              <a:rPr lang="en-US" sz="2400" b="1" dirty="0"/>
              <a:t> but those who stay benefit equally.</a:t>
            </a:r>
          </a:p>
          <a:p>
            <a:r>
              <a:rPr lang="en-US" sz="2800" dirty="0"/>
              <a:t>“Spiritual awakening,” “God as we understood Him”, “We agnostics” chapter; what is religion?  </a:t>
            </a:r>
          </a:p>
          <a:p>
            <a:r>
              <a:rPr lang="en-US" sz="2800" dirty="0"/>
              <a:t>Half of original members agnostic or atheist</a:t>
            </a:r>
          </a:p>
          <a:p>
            <a:r>
              <a:rPr lang="en-US" sz="2800" dirty="0"/>
              <a:t>SMART versus 12 Steps </a:t>
            </a:r>
            <a:r>
              <a:rPr lang="en-US" sz="2800" dirty="0">
                <a:sym typeface="Wingdings" panose="05000000000000000000" pitchFamily="2" charset="2"/>
              </a:rPr>
              <a:t> how to decide?</a:t>
            </a:r>
            <a:endParaRPr lang="en-US" sz="2800" dirty="0"/>
          </a:p>
          <a:p>
            <a:endParaRPr lang="en-US" sz="2600" b="1" dirty="0"/>
          </a:p>
        </p:txBody>
      </p:sp>
      <p:sp>
        <p:nvSpPr>
          <p:cNvPr id="4" name="TextBox 3"/>
          <p:cNvSpPr txBox="1"/>
          <p:nvPr/>
        </p:nvSpPr>
        <p:spPr>
          <a:xfrm>
            <a:off x="5256380" y="6273225"/>
            <a:ext cx="6935620" cy="584775"/>
          </a:xfrm>
          <a:prstGeom prst="rect">
            <a:avLst/>
          </a:prstGeom>
          <a:noFill/>
        </p:spPr>
        <p:txBody>
          <a:bodyPr wrap="square" rtlCol="0">
            <a:spAutoFit/>
          </a:bodyPr>
          <a:lstStyle/>
          <a:p>
            <a:r>
              <a:rPr lang="en-US" sz="1600" dirty="0" err="1"/>
              <a:t>Tonnigan</a:t>
            </a:r>
            <a:r>
              <a:rPr lang="en-US" sz="1600" dirty="0"/>
              <a:t>, Miller and </a:t>
            </a:r>
            <a:r>
              <a:rPr lang="en-US" sz="1600" dirty="0" err="1"/>
              <a:t>Schermer</a:t>
            </a:r>
            <a:r>
              <a:rPr lang="en-US" sz="1600" dirty="0"/>
              <a:t>, 2002; AA, 2001; Kelly and Moos, 2003; </a:t>
            </a:r>
            <a:r>
              <a:rPr lang="en-US" sz="1600" dirty="0" err="1"/>
              <a:t>Winzelberg</a:t>
            </a:r>
            <a:r>
              <a:rPr lang="en-US" sz="1600" dirty="0"/>
              <a:t> and </a:t>
            </a:r>
            <a:r>
              <a:rPr lang="en-US" sz="1600" dirty="0" err="1"/>
              <a:t>Humpheys</a:t>
            </a:r>
            <a:r>
              <a:rPr lang="en-US" sz="1600" dirty="0"/>
              <a:t>, 1999, </a:t>
            </a:r>
            <a:r>
              <a:rPr lang="en-US" sz="1600" dirty="0" err="1"/>
              <a:t>Kaskutas</a:t>
            </a:r>
            <a:r>
              <a:rPr lang="en-US" sz="1600" dirty="0"/>
              <a:t>, 2003.</a:t>
            </a:r>
          </a:p>
        </p:txBody>
      </p:sp>
      <p:pic>
        <p:nvPicPr>
          <p:cNvPr id="3074" name="Picture 2" descr="P-84 - Many Paths to Spiritual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90239" y="1739323"/>
            <a:ext cx="1746245" cy="4060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689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Objection: prior AA experiences</a:t>
            </a:r>
          </a:p>
        </p:txBody>
      </p:sp>
      <p:sp>
        <p:nvSpPr>
          <p:cNvPr id="3" name="Content Placeholder 2"/>
          <p:cNvSpPr>
            <a:spLocks noGrp="1"/>
          </p:cNvSpPr>
          <p:nvPr>
            <p:ph idx="1"/>
          </p:nvPr>
        </p:nvSpPr>
        <p:spPr>
          <a:xfrm>
            <a:off x="783772" y="1460666"/>
            <a:ext cx="9266082" cy="4567600"/>
          </a:xfrm>
        </p:spPr>
        <p:txBody>
          <a:bodyPr>
            <a:normAutofit/>
          </a:bodyPr>
          <a:lstStyle/>
          <a:p>
            <a:r>
              <a:rPr lang="en-US" sz="2800" b="1" dirty="0"/>
              <a:t>83% of individuals seeking alcohol treatment at a representative sample of programs had at least some prior AA involvement.</a:t>
            </a:r>
          </a:p>
          <a:p>
            <a:r>
              <a:rPr lang="en-US" sz="2800" dirty="0"/>
              <a:t>“I’m not that bad”: emphasize variety/variability in degree to which people in AA have encountered </a:t>
            </a:r>
            <a:r>
              <a:rPr lang="en-US" sz="2800" dirty="0" err="1"/>
              <a:t>EtOH</a:t>
            </a:r>
            <a:r>
              <a:rPr lang="en-US" sz="2800" dirty="0"/>
              <a:t> related problems</a:t>
            </a:r>
          </a:p>
          <a:p>
            <a:r>
              <a:rPr lang="en-US" sz="2800" dirty="0"/>
              <a:t>“Found it triggering”: remind them they have found triggers outside of meetings; assess for ambivalence; encourage inquiry.</a:t>
            </a:r>
          </a:p>
        </p:txBody>
      </p:sp>
      <p:sp>
        <p:nvSpPr>
          <p:cNvPr id="4" name="TextBox 3"/>
          <p:cNvSpPr txBox="1"/>
          <p:nvPr/>
        </p:nvSpPr>
        <p:spPr>
          <a:xfrm>
            <a:off x="5925787" y="6242021"/>
            <a:ext cx="6080166" cy="400110"/>
          </a:xfrm>
          <a:prstGeom prst="rect">
            <a:avLst/>
          </a:prstGeom>
          <a:noFill/>
        </p:spPr>
        <p:txBody>
          <a:bodyPr wrap="square" rtlCol="0">
            <a:spAutoFit/>
          </a:bodyPr>
          <a:lstStyle/>
          <a:p>
            <a:r>
              <a:rPr lang="en-US" sz="2000" dirty="0"/>
              <a:t>Humphreys et al, Drug and Alcohol </a:t>
            </a:r>
            <a:r>
              <a:rPr lang="en-US" sz="2000" dirty="0" err="1"/>
              <a:t>Dep</a:t>
            </a:r>
            <a:r>
              <a:rPr lang="en-US" sz="2000" dirty="0"/>
              <a:t>, 1998.  </a:t>
            </a:r>
          </a:p>
        </p:txBody>
      </p:sp>
    </p:spTree>
    <p:extLst>
      <p:ext uri="{BB962C8B-B14F-4D97-AF65-F5344CB8AC3E}">
        <p14:creationId xmlns:p14="http://schemas.microsoft.com/office/powerpoint/2010/main" val="263735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care about MHOs?</a:t>
            </a:r>
          </a:p>
        </p:txBody>
      </p:sp>
      <p:sp>
        <p:nvSpPr>
          <p:cNvPr id="3" name="Content Placeholder 2"/>
          <p:cNvSpPr>
            <a:spLocks noGrp="1"/>
          </p:cNvSpPr>
          <p:nvPr>
            <p:ph idx="1"/>
          </p:nvPr>
        </p:nvSpPr>
        <p:spPr>
          <a:xfrm>
            <a:off x="616423" y="1566030"/>
            <a:ext cx="10831390" cy="4195481"/>
          </a:xfrm>
        </p:spPr>
        <p:txBody>
          <a:bodyPr>
            <a:noAutofit/>
          </a:bodyPr>
          <a:lstStyle/>
          <a:p>
            <a:r>
              <a:rPr lang="en-US" sz="2800" dirty="0"/>
              <a:t>Passage of ACA plus updates on parity laws will mean and additional 62.5 million people obtained mental health and/or substance use disorder benefits.</a:t>
            </a:r>
          </a:p>
          <a:p>
            <a:r>
              <a:rPr lang="en-US" sz="2800" dirty="0"/>
              <a:t>Professional addiction services remain inadequate to the needs to those with SUD</a:t>
            </a:r>
          </a:p>
          <a:p>
            <a:r>
              <a:rPr lang="en-US" sz="2800" b="1" dirty="0"/>
              <a:t>In the US, MHOs are the most frequently sought source of support for substance-related problems.</a:t>
            </a:r>
          </a:p>
          <a:p>
            <a:r>
              <a:rPr lang="en-US" sz="2800" dirty="0"/>
              <a:t>MHOs are free of charge and in the case of 12-Step groups, highly prevalent</a:t>
            </a:r>
          </a:p>
        </p:txBody>
      </p:sp>
      <p:sp>
        <p:nvSpPr>
          <p:cNvPr id="4" name="Rectangle 3"/>
          <p:cNvSpPr/>
          <p:nvPr/>
        </p:nvSpPr>
        <p:spPr>
          <a:xfrm>
            <a:off x="486888" y="6124903"/>
            <a:ext cx="11705112" cy="461665"/>
          </a:xfrm>
          <a:prstGeom prst="rect">
            <a:avLst/>
          </a:prstGeom>
        </p:spPr>
        <p:txBody>
          <a:bodyPr wrap="square">
            <a:spAutoFit/>
          </a:bodyPr>
          <a:lstStyle/>
          <a:p>
            <a:pPr algn="r"/>
            <a:r>
              <a:rPr lang="en-US" sz="1200" dirty="0">
                <a:latin typeface="+mj-lt"/>
              </a:rPr>
              <a:t>www.drugabuse.gov/nidamed-medical-health-professionals/addiction_medicine_in_primary_care</a:t>
            </a:r>
          </a:p>
          <a:p>
            <a:pPr algn="r"/>
            <a:r>
              <a:rPr lang="en-US" sz="1200" dirty="0" err="1">
                <a:latin typeface="+mj-lt"/>
              </a:rPr>
              <a:t>Beronio</a:t>
            </a:r>
            <a:r>
              <a:rPr lang="en-US" sz="1200" dirty="0">
                <a:latin typeface="+mj-lt"/>
              </a:rPr>
              <a:t> et al </a:t>
            </a:r>
            <a:r>
              <a:rPr lang="en-US" sz="1200" dirty="0">
                <a:latin typeface="+mj-lt"/>
                <a:hlinkClick r:id="rId3"/>
              </a:rPr>
              <a:t>http://aspe.hhs.gov/health/reports/2013/mental/rb_mental.pdf</a:t>
            </a:r>
            <a:r>
              <a:rPr lang="en-US" sz="1200" dirty="0">
                <a:latin typeface="+mj-lt"/>
              </a:rPr>
              <a:t>; </a:t>
            </a:r>
            <a:r>
              <a:rPr lang="en-US" sz="1200" dirty="0">
                <a:latin typeface="+mj-lt"/>
                <a:ea typeface="Calibri" panose="020F0502020204030204" pitchFamily="34" charset="0"/>
                <a:cs typeface="Times New Roman" panose="02020603050405020304" pitchFamily="18" charset="0"/>
              </a:rPr>
              <a:t>SAMSHA, 2010.  aaboston.org</a:t>
            </a:r>
            <a:endParaRPr lang="en-US"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29983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Objection: Medication stigma</a:t>
            </a:r>
          </a:p>
        </p:txBody>
      </p:sp>
      <p:sp>
        <p:nvSpPr>
          <p:cNvPr id="3" name="Content Placeholder 2"/>
          <p:cNvSpPr>
            <a:spLocks noGrp="1"/>
          </p:cNvSpPr>
          <p:nvPr>
            <p:ph idx="1"/>
          </p:nvPr>
        </p:nvSpPr>
        <p:spPr>
          <a:xfrm>
            <a:off x="356260" y="1460666"/>
            <a:ext cx="9693594" cy="5205216"/>
          </a:xfrm>
        </p:spPr>
        <p:txBody>
          <a:bodyPr>
            <a:normAutofit/>
          </a:bodyPr>
          <a:lstStyle/>
          <a:p>
            <a:r>
              <a:rPr lang="en-US" sz="2800" dirty="0"/>
              <a:t>AA’s policy supports sovereignty of physician-patient relationship: “No A.A. member should ‘play doctor’”</a:t>
            </a:r>
          </a:p>
          <a:p>
            <a:r>
              <a:rPr lang="en-US" sz="2800" dirty="0"/>
              <a:t>NA World Services </a:t>
            </a:r>
          </a:p>
          <a:p>
            <a:pPr lvl="1"/>
            <a:r>
              <a:rPr lang="en-US" sz="2800" dirty="0"/>
              <a:t>Bulletin #29 (1996) – Groups may limit sharing by those on ORT</a:t>
            </a:r>
          </a:p>
          <a:p>
            <a:pPr lvl="1"/>
            <a:r>
              <a:rPr lang="en-US" sz="2800" dirty="0"/>
              <a:t>PR Handbook (2006-07) &amp; NA Pamphlet  “NA Groups and Medication”(2007) - softer stance, acknowledges tapers, not NA role to judge, group variability (but still not ‘clean’)</a:t>
            </a:r>
          </a:p>
        </p:txBody>
      </p:sp>
      <p:sp>
        <p:nvSpPr>
          <p:cNvPr id="4" name="TextBox 3"/>
          <p:cNvSpPr txBox="1"/>
          <p:nvPr/>
        </p:nvSpPr>
        <p:spPr>
          <a:xfrm>
            <a:off x="10287153" y="6265772"/>
            <a:ext cx="1722130" cy="400110"/>
          </a:xfrm>
          <a:prstGeom prst="rect">
            <a:avLst/>
          </a:prstGeom>
          <a:noFill/>
        </p:spPr>
        <p:txBody>
          <a:bodyPr wrap="square" rtlCol="0">
            <a:spAutoFit/>
          </a:bodyPr>
          <a:lstStyle/>
          <a:p>
            <a:r>
              <a:rPr lang="en-US" sz="2000" dirty="0"/>
              <a:t>White, 2011</a:t>
            </a:r>
          </a:p>
        </p:txBody>
      </p:sp>
      <p:pic>
        <p:nvPicPr>
          <p:cNvPr id="4098" name="Picture 2" descr="P-11 - A.A. Member—Medications and Other Dru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8556" y="1460666"/>
            <a:ext cx="1720727" cy="4015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356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provider hesitations</a:t>
            </a:r>
          </a:p>
        </p:txBody>
      </p:sp>
      <p:sp>
        <p:nvSpPr>
          <p:cNvPr id="5" name="Content Placeholder 2"/>
          <p:cNvSpPr txBox="1">
            <a:spLocks/>
          </p:cNvSpPr>
          <p:nvPr/>
        </p:nvSpPr>
        <p:spPr>
          <a:xfrm>
            <a:off x="990296" y="1695336"/>
            <a:ext cx="9468796"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2800" dirty="0"/>
              <a:t>Effectiveness: Lack of familiarity with evidence-base (or whether this is even an evidence-based treatment on par with others)</a:t>
            </a:r>
          </a:p>
          <a:p>
            <a:r>
              <a:rPr lang="en-US" sz="2800" dirty="0"/>
              <a:t>Lack of knowledge about what MHOs are and do</a:t>
            </a:r>
          </a:p>
          <a:p>
            <a:r>
              <a:rPr lang="en-US" sz="2800" dirty="0"/>
              <a:t>Concern patient will not be a good fit for MHOs (age, gender, socioeconomics, religious aspects) or that they will experience adverse effects</a:t>
            </a:r>
          </a:p>
          <a:p>
            <a:r>
              <a:rPr lang="en-US" sz="2800" dirty="0">
                <a:solidFill>
                  <a:srgbClr val="FFFF00"/>
                </a:solidFill>
              </a:rPr>
              <a:t>Lack of time to discuss MHOs as a provider</a:t>
            </a:r>
          </a:p>
        </p:txBody>
      </p:sp>
    </p:spTree>
    <p:extLst>
      <p:ext uri="{BB962C8B-B14F-4D97-AF65-F5344CB8AC3E}">
        <p14:creationId xmlns:p14="http://schemas.microsoft.com/office/powerpoint/2010/main" val="1126736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Lack of time to discuss MHOs as a provider</a:t>
            </a:r>
            <a:br>
              <a:rPr lang="en-US" dirty="0">
                <a:solidFill>
                  <a:srgbClr val="FF0000"/>
                </a:solidFill>
              </a:rPr>
            </a:br>
            <a:endParaRPr lang="en-US" dirty="0"/>
          </a:p>
        </p:txBody>
      </p:sp>
      <p:sp>
        <p:nvSpPr>
          <p:cNvPr id="3" name="Content Placeholder 2"/>
          <p:cNvSpPr>
            <a:spLocks noGrp="1"/>
          </p:cNvSpPr>
          <p:nvPr>
            <p:ph idx="1"/>
          </p:nvPr>
        </p:nvSpPr>
        <p:spPr>
          <a:xfrm>
            <a:off x="1103312" y="2052918"/>
            <a:ext cx="10213872" cy="4195481"/>
          </a:xfrm>
        </p:spPr>
        <p:txBody>
          <a:bodyPr>
            <a:noAutofit/>
          </a:bodyPr>
          <a:lstStyle/>
          <a:p>
            <a:r>
              <a:rPr lang="en-US" sz="2800" dirty="0"/>
              <a:t>Active referral interventions delivered by a doctor or peer increased post-discharge attendance rates</a:t>
            </a:r>
          </a:p>
          <a:p>
            <a:pPr lvl="1"/>
            <a:r>
              <a:rPr lang="en-US" sz="2800" dirty="0"/>
              <a:t>DI group 48% versus 33% attended compared to non-intervention, </a:t>
            </a:r>
          </a:p>
          <a:p>
            <a:r>
              <a:rPr lang="en-US" sz="2800" dirty="0"/>
              <a:t>*Of those patients who were formerly 12-Step naïve, ALL had received an intervention but TWICE as many had received </a:t>
            </a:r>
            <a:r>
              <a:rPr lang="en-US" sz="2800" b="1" dirty="0"/>
              <a:t>doctor</a:t>
            </a:r>
            <a:r>
              <a:rPr lang="en-US" sz="2800" dirty="0"/>
              <a:t> intervention</a:t>
            </a:r>
          </a:p>
          <a:p>
            <a:r>
              <a:rPr lang="en-US" sz="2800" dirty="0"/>
              <a:t>30-45 minute intervention in this study</a:t>
            </a:r>
          </a:p>
        </p:txBody>
      </p:sp>
      <p:sp>
        <p:nvSpPr>
          <p:cNvPr id="4" name="TextBox 3"/>
          <p:cNvSpPr txBox="1"/>
          <p:nvPr/>
        </p:nvSpPr>
        <p:spPr>
          <a:xfrm>
            <a:off x="5635958" y="6248399"/>
            <a:ext cx="6073542" cy="338554"/>
          </a:xfrm>
          <a:prstGeom prst="rect">
            <a:avLst/>
          </a:prstGeom>
          <a:noFill/>
        </p:spPr>
        <p:txBody>
          <a:bodyPr wrap="square" rtlCol="0">
            <a:spAutoFit/>
          </a:bodyPr>
          <a:lstStyle/>
          <a:p>
            <a:pPr algn="r"/>
            <a:r>
              <a:rPr lang="en-US" sz="1600" dirty="0"/>
              <a:t>Manning, 2012.</a:t>
            </a:r>
          </a:p>
        </p:txBody>
      </p:sp>
    </p:spTree>
    <p:extLst>
      <p:ext uri="{BB962C8B-B14F-4D97-AF65-F5344CB8AC3E}">
        <p14:creationId xmlns:p14="http://schemas.microsoft.com/office/powerpoint/2010/main" val="12526596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Continued</a:t>
            </a:r>
          </a:p>
        </p:txBody>
      </p:sp>
      <p:sp>
        <p:nvSpPr>
          <p:cNvPr id="3" name="Content Placeholder 2"/>
          <p:cNvSpPr>
            <a:spLocks noGrp="1"/>
          </p:cNvSpPr>
          <p:nvPr>
            <p:ph idx="1"/>
          </p:nvPr>
        </p:nvSpPr>
        <p:spPr>
          <a:xfrm>
            <a:off x="646111" y="1387901"/>
            <a:ext cx="10474149" cy="4977274"/>
          </a:xfrm>
        </p:spPr>
        <p:txBody>
          <a:bodyPr>
            <a:normAutofit/>
          </a:bodyPr>
          <a:lstStyle/>
          <a:p>
            <a:r>
              <a:rPr lang="en-US" sz="2600" dirty="0"/>
              <a:t>Ms. B is interested in your idea that she attend but has several reservations :</a:t>
            </a:r>
          </a:p>
          <a:p>
            <a:pPr lvl="1"/>
            <a:r>
              <a:rPr lang="en-US" sz="2400" dirty="0"/>
              <a:t>She believes in God but doesn’t subscribe to any organized religion, worries AA would be “too religious”</a:t>
            </a:r>
          </a:p>
          <a:p>
            <a:pPr lvl="1"/>
            <a:r>
              <a:rPr lang="en-US" sz="2600" dirty="0"/>
              <a:t>She went to a group once and didn’t relate to anyone there: “I’m not that bad”.</a:t>
            </a:r>
          </a:p>
          <a:p>
            <a:pPr lvl="1"/>
            <a:r>
              <a:rPr lang="en-US" sz="2600" dirty="0"/>
              <a:t>She also found some of their shares to be triggering and left wanting to drink more.</a:t>
            </a:r>
          </a:p>
          <a:p>
            <a:pPr lvl="2"/>
            <a:r>
              <a:rPr lang="en-US" sz="2200" dirty="0"/>
              <a:t>How might you respond to some of these concerns?</a:t>
            </a:r>
          </a:p>
          <a:p>
            <a:pPr lvl="1"/>
            <a:endParaRPr lang="en-US" dirty="0"/>
          </a:p>
          <a:p>
            <a:pPr lvl="1"/>
            <a:endParaRPr lang="en-US" dirty="0"/>
          </a:p>
        </p:txBody>
      </p:sp>
    </p:spTree>
    <p:extLst>
      <p:ext uri="{BB962C8B-B14F-4D97-AF65-F5344CB8AC3E}">
        <p14:creationId xmlns:p14="http://schemas.microsoft.com/office/powerpoint/2010/main" val="2636499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rved Up Arrow 2"/>
          <p:cNvSpPr/>
          <p:nvPr/>
        </p:nvSpPr>
        <p:spPr>
          <a:xfrm rot="581171">
            <a:off x="3576634" y="4861654"/>
            <a:ext cx="3950352" cy="135378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7042703" y="2314640"/>
            <a:ext cx="3950625" cy="1938992"/>
          </a:xfrm>
          <a:prstGeom prst="rect">
            <a:avLst/>
          </a:prstGeom>
          <a:noFill/>
        </p:spPr>
        <p:txBody>
          <a:bodyPr wrap="square" rtlCol="0">
            <a:spAutoFit/>
          </a:bodyPr>
          <a:lstStyle/>
          <a:p>
            <a:pPr algn="ctr"/>
            <a:r>
              <a:rPr lang="en-US" sz="4000" dirty="0"/>
              <a:t>Concern referral won’t be effective</a:t>
            </a:r>
          </a:p>
        </p:txBody>
      </p:sp>
      <p:sp>
        <p:nvSpPr>
          <p:cNvPr id="7" name="TextBox 6"/>
          <p:cNvSpPr txBox="1"/>
          <p:nvPr/>
        </p:nvSpPr>
        <p:spPr>
          <a:xfrm>
            <a:off x="1031173" y="810062"/>
            <a:ext cx="3950625" cy="3170099"/>
          </a:xfrm>
          <a:prstGeom prst="rect">
            <a:avLst/>
          </a:prstGeom>
          <a:noFill/>
        </p:spPr>
        <p:txBody>
          <a:bodyPr wrap="square" rtlCol="0">
            <a:spAutoFit/>
          </a:bodyPr>
          <a:lstStyle/>
          <a:p>
            <a:pPr algn="ctr"/>
            <a:r>
              <a:rPr lang="en-US" sz="4000" dirty="0"/>
              <a:t>Provider reservations</a:t>
            </a:r>
          </a:p>
          <a:p>
            <a:pPr algn="ctr"/>
            <a:r>
              <a:rPr lang="en-US" sz="4000" dirty="0"/>
              <a:t>+</a:t>
            </a:r>
          </a:p>
          <a:p>
            <a:pPr algn="ctr"/>
            <a:r>
              <a:rPr lang="en-US" sz="4000" dirty="0"/>
              <a:t>Patient reservations</a:t>
            </a:r>
          </a:p>
        </p:txBody>
      </p:sp>
    </p:spTree>
    <p:extLst>
      <p:ext uri="{BB962C8B-B14F-4D97-AF65-F5344CB8AC3E}">
        <p14:creationId xmlns:p14="http://schemas.microsoft.com/office/powerpoint/2010/main" val="3837389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Continued</a:t>
            </a:r>
          </a:p>
        </p:txBody>
      </p:sp>
      <p:sp>
        <p:nvSpPr>
          <p:cNvPr id="3" name="Content Placeholder 2"/>
          <p:cNvSpPr>
            <a:spLocks noGrp="1"/>
          </p:cNvSpPr>
          <p:nvPr>
            <p:ph idx="1"/>
          </p:nvPr>
        </p:nvSpPr>
        <p:spPr/>
        <p:txBody>
          <a:bodyPr/>
          <a:lstStyle/>
          <a:p>
            <a:r>
              <a:rPr lang="en-US" sz="2800" dirty="0"/>
              <a:t>You have spent 10-15 minutes discussing MHOs with Ms. B and addressing several of her reservations.  She now says he is still ambivalent about attending but respects you as an expert and so she will go to at least a couple meetings.</a:t>
            </a:r>
          </a:p>
          <a:p>
            <a:pPr lvl="1"/>
            <a:r>
              <a:rPr lang="en-US" sz="2400" dirty="0"/>
              <a:t>How do you actually make the referral?</a:t>
            </a:r>
          </a:p>
          <a:p>
            <a:pPr lvl="1"/>
            <a:endParaRPr lang="en-US" dirty="0"/>
          </a:p>
          <a:p>
            <a:pPr lvl="1"/>
            <a:endParaRPr lang="en-US" dirty="0"/>
          </a:p>
        </p:txBody>
      </p:sp>
    </p:spTree>
    <p:extLst>
      <p:ext uri="{BB962C8B-B14F-4D97-AF65-F5344CB8AC3E}">
        <p14:creationId xmlns:p14="http://schemas.microsoft.com/office/powerpoint/2010/main" val="703148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646112" y="1487840"/>
            <a:ext cx="10694824" cy="4984212"/>
          </a:xfrm>
        </p:spPr>
        <p:txBody>
          <a:bodyPr>
            <a:normAutofit/>
          </a:bodyPr>
          <a:lstStyle/>
          <a:p>
            <a:r>
              <a:rPr lang="en-US" sz="2800" dirty="0"/>
              <a:t>Participants will be able to discuss the evidence in support of the effectiveness of Mutual Help Organizations (MHOs) like Alcoholics Anonymous/Narcotics Anonymous (AA/NA) and SMART Recovery as adjunctive treatment in patients with addictions</a:t>
            </a:r>
          </a:p>
          <a:p>
            <a:r>
              <a:rPr lang="en-US" sz="2800" dirty="0"/>
              <a:t>Participants will be able to address common patient reservations about attending MHOs</a:t>
            </a:r>
          </a:p>
          <a:p>
            <a:r>
              <a:rPr lang="en-US" sz="2800" dirty="0">
                <a:solidFill>
                  <a:srgbClr val="FFFF00"/>
                </a:solidFill>
              </a:rPr>
              <a:t>Participants will be able to make referrals to MHOs and know three methods to increase the effectiveness of these referrals</a:t>
            </a:r>
          </a:p>
          <a:p>
            <a:endParaRPr lang="en-US" dirty="0"/>
          </a:p>
        </p:txBody>
      </p:sp>
    </p:spTree>
    <p:extLst>
      <p:ext uri="{BB962C8B-B14F-4D97-AF65-F5344CB8AC3E}">
        <p14:creationId xmlns:p14="http://schemas.microsoft.com/office/powerpoint/2010/main" val="24777901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101927" y="1304366"/>
            <a:ext cx="5010411" cy="2673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3125" y="4582383"/>
            <a:ext cx="5010411" cy="19965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846746" y="365528"/>
            <a:ext cx="5767810" cy="1371600"/>
          </a:xfrm>
        </p:spPr>
        <p:txBody>
          <a:bodyPr>
            <a:noAutofit/>
          </a:bodyPr>
          <a:lstStyle/>
          <a:p>
            <a:r>
              <a:rPr lang="en-US" sz="4000" dirty="0"/>
              <a:t>Consider a sliding scale approach to MHO referral in inpatient setting:</a:t>
            </a:r>
          </a:p>
        </p:txBody>
      </p:sp>
      <p:sp>
        <p:nvSpPr>
          <p:cNvPr id="5" name="Left-Right Arrow 4"/>
          <p:cNvSpPr/>
          <p:nvPr/>
        </p:nvSpPr>
        <p:spPr>
          <a:xfrm>
            <a:off x="1163783" y="4085110"/>
            <a:ext cx="9630888" cy="38470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5364" y="4582383"/>
            <a:ext cx="4918172" cy="2215991"/>
          </a:xfrm>
          <a:prstGeom prst="rect">
            <a:avLst/>
          </a:prstGeom>
        </p:spPr>
        <p:txBody>
          <a:bodyPr wrap="square">
            <a:spAutoFit/>
          </a:bodyPr>
          <a:lstStyle/>
          <a:p>
            <a:r>
              <a:rPr lang="en-US" sz="2000" b="1" dirty="0"/>
              <a:t>Less likely to emphasize:</a:t>
            </a:r>
          </a:p>
          <a:p>
            <a:pPr marL="342900" indent="-342900">
              <a:buAutoNum type="arabicParenR"/>
            </a:pPr>
            <a:r>
              <a:rPr lang="en-US" sz="2000" dirty="0"/>
              <a:t>(You have 3 discharges and an admission)</a:t>
            </a:r>
          </a:p>
          <a:p>
            <a:pPr marL="342900" indent="-342900">
              <a:buAutoNum type="arabicParenR"/>
            </a:pPr>
            <a:r>
              <a:rPr lang="en-US" sz="2000" dirty="0"/>
              <a:t>Patient adamant about prior negative experience with MHOs / prefers professional treatment only</a:t>
            </a:r>
          </a:p>
          <a:p>
            <a:pPr marL="342900" indent="-342900">
              <a:buAutoNum type="arabicParenR"/>
            </a:pPr>
            <a:endParaRPr lang="en-US" dirty="0"/>
          </a:p>
        </p:txBody>
      </p:sp>
      <p:sp>
        <p:nvSpPr>
          <p:cNvPr id="7" name="Rectangle 6"/>
          <p:cNvSpPr/>
          <p:nvPr/>
        </p:nvSpPr>
        <p:spPr>
          <a:xfrm>
            <a:off x="7315197" y="1396073"/>
            <a:ext cx="4880757" cy="2831544"/>
          </a:xfrm>
          <a:prstGeom prst="rect">
            <a:avLst/>
          </a:prstGeom>
        </p:spPr>
        <p:txBody>
          <a:bodyPr wrap="square">
            <a:spAutoFit/>
          </a:bodyPr>
          <a:lstStyle/>
          <a:p>
            <a:r>
              <a:rPr lang="en-US" sz="2000" b="1" dirty="0"/>
              <a:t>More likely to emphasize:</a:t>
            </a:r>
          </a:p>
          <a:p>
            <a:pPr marL="342900" indent="-342900">
              <a:buAutoNum type="arabicParenR"/>
            </a:pPr>
            <a:r>
              <a:rPr lang="en-US" sz="2000" dirty="0"/>
              <a:t>(You are fairly compensated)</a:t>
            </a:r>
          </a:p>
          <a:p>
            <a:pPr marL="342900" indent="-342900">
              <a:buAutoNum type="arabicParenR"/>
            </a:pPr>
            <a:r>
              <a:rPr lang="en-US" sz="2000" dirty="0"/>
              <a:t>Patient has mild reservations / no experience / is open to MHOs</a:t>
            </a:r>
          </a:p>
          <a:p>
            <a:pPr marL="342900" indent="-342900">
              <a:buAutoNum type="arabicParenR"/>
            </a:pPr>
            <a:r>
              <a:rPr lang="en-US" sz="2000" dirty="0"/>
              <a:t>Patient has failed with professional treatment alone</a:t>
            </a:r>
          </a:p>
          <a:p>
            <a:pPr marL="342900" indent="-342900">
              <a:buAutoNum type="arabicParenR"/>
            </a:pPr>
            <a:r>
              <a:rPr lang="en-US" sz="2000" dirty="0"/>
              <a:t>Patient is not willing to engage in professional treatment</a:t>
            </a:r>
          </a:p>
          <a:p>
            <a:pPr marL="342900" indent="-342900">
              <a:buAutoNum type="arabicParenR"/>
            </a:pPr>
            <a:endParaRPr lang="en-US" dirty="0"/>
          </a:p>
        </p:txBody>
      </p:sp>
    </p:spTree>
    <p:extLst>
      <p:ext uri="{BB962C8B-B14F-4D97-AF65-F5344CB8AC3E}">
        <p14:creationId xmlns:p14="http://schemas.microsoft.com/office/powerpoint/2010/main" val="53080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355" y="262713"/>
            <a:ext cx="9404723" cy="1400530"/>
          </a:xfrm>
        </p:spPr>
        <p:txBody>
          <a:bodyPr/>
          <a:lstStyle/>
          <a:p>
            <a:r>
              <a:rPr lang="en-US" dirty="0"/>
              <a:t>Making an effective referral</a:t>
            </a:r>
          </a:p>
        </p:txBody>
      </p:sp>
      <p:sp>
        <p:nvSpPr>
          <p:cNvPr id="3" name="Content Placeholder 2"/>
          <p:cNvSpPr>
            <a:spLocks noGrp="1"/>
          </p:cNvSpPr>
          <p:nvPr>
            <p:ph idx="1"/>
          </p:nvPr>
        </p:nvSpPr>
        <p:spPr>
          <a:xfrm>
            <a:off x="661445" y="1423526"/>
            <a:ext cx="10453859" cy="4685989"/>
          </a:xfrm>
        </p:spPr>
        <p:txBody>
          <a:bodyPr>
            <a:normAutofit lnSpcReduction="10000"/>
          </a:bodyPr>
          <a:lstStyle/>
          <a:p>
            <a:pPr lvl="1"/>
            <a:r>
              <a:rPr lang="en-US" sz="2800" dirty="0"/>
              <a:t>For starters, should your approach be directive or motivational?</a:t>
            </a:r>
          </a:p>
          <a:p>
            <a:pPr lvl="2"/>
            <a:r>
              <a:rPr lang="en-US" sz="2000" dirty="0" err="1"/>
              <a:t>Walitzer</a:t>
            </a:r>
            <a:r>
              <a:rPr lang="en-US" sz="2000" dirty="0"/>
              <a:t>, 2009 </a:t>
            </a:r>
            <a:r>
              <a:rPr lang="en-US" sz="2000" dirty="0">
                <a:sym typeface="Wingdings" pitchFamily="2" charset="2"/>
              </a:rPr>
              <a:t> directive approach (sometimes) more effective than MET</a:t>
            </a:r>
          </a:p>
          <a:p>
            <a:pPr lvl="2"/>
            <a:r>
              <a:rPr lang="en-US" sz="2000" dirty="0">
                <a:sym typeface="Wingdings" pitchFamily="2" charset="2"/>
              </a:rPr>
              <a:t>I favor a synthesis – always asking permission after hearing pros/cons</a:t>
            </a:r>
          </a:p>
          <a:p>
            <a:pPr lvl="1"/>
            <a:r>
              <a:rPr lang="en-US" sz="2800" dirty="0"/>
              <a:t>What to say? </a:t>
            </a:r>
            <a:r>
              <a:rPr lang="en-US" sz="2800" i="1" dirty="0"/>
              <a:t>Prescribe</a:t>
            </a:r>
            <a:r>
              <a:rPr lang="en-US" sz="2800" dirty="0"/>
              <a:t> they attend 3 meetings between now and next visit; 6 visits before making a decision</a:t>
            </a:r>
          </a:p>
          <a:p>
            <a:pPr lvl="2"/>
            <a:r>
              <a:rPr lang="en-US" sz="2000" dirty="0"/>
              <a:t>Also, start listening for someone who has something you want (potential sponsor)</a:t>
            </a:r>
          </a:p>
          <a:p>
            <a:pPr lvl="2"/>
            <a:r>
              <a:rPr lang="en-US" sz="2000" dirty="0"/>
              <a:t>Tell them a little about what to expect (how to identify, sharing optional, people may approach them but okay to exit early)</a:t>
            </a:r>
          </a:p>
          <a:p>
            <a:pPr lvl="2"/>
            <a:endParaRPr lang="en-US" dirty="0"/>
          </a:p>
          <a:p>
            <a:pPr lvl="1"/>
            <a:endParaRPr lang="en-US" dirty="0"/>
          </a:p>
          <a:p>
            <a:pPr lvl="1"/>
            <a:endParaRPr lang="en-US" dirty="0"/>
          </a:p>
        </p:txBody>
      </p:sp>
      <p:sp>
        <p:nvSpPr>
          <p:cNvPr id="4" name="TextBox 3"/>
          <p:cNvSpPr txBox="1"/>
          <p:nvPr/>
        </p:nvSpPr>
        <p:spPr>
          <a:xfrm>
            <a:off x="7505190" y="6263895"/>
            <a:ext cx="4382011" cy="338554"/>
          </a:xfrm>
          <a:prstGeom prst="rect">
            <a:avLst/>
          </a:prstGeom>
          <a:noFill/>
        </p:spPr>
        <p:txBody>
          <a:bodyPr wrap="square" rtlCol="0">
            <a:spAutoFit/>
          </a:bodyPr>
          <a:lstStyle/>
          <a:p>
            <a:r>
              <a:rPr lang="en-US" sz="1600" dirty="0"/>
              <a:t>AA, 2007; NA, 2010.  </a:t>
            </a:r>
            <a:r>
              <a:rPr lang="en-US" sz="1600" dirty="0" err="1"/>
              <a:t>Walitzer</a:t>
            </a:r>
            <a:r>
              <a:rPr lang="en-US" sz="1600" dirty="0"/>
              <a:t> et al 2009.</a:t>
            </a:r>
          </a:p>
        </p:txBody>
      </p:sp>
    </p:spTree>
    <p:extLst>
      <p:ext uri="{BB962C8B-B14F-4D97-AF65-F5344CB8AC3E}">
        <p14:creationId xmlns:p14="http://schemas.microsoft.com/office/powerpoint/2010/main" val="4219328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an effective referral</a:t>
            </a:r>
          </a:p>
        </p:txBody>
      </p:sp>
      <p:sp>
        <p:nvSpPr>
          <p:cNvPr id="3" name="Content Placeholder 2"/>
          <p:cNvSpPr>
            <a:spLocks noGrp="1"/>
          </p:cNvSpPr>
          <p:nvPr>
            <p:ph idx="1"/>
          </p:nvPr>
        </p:nvSpPr>
        <p:spPr>
          <a:xfrm>
            <a:off x="984559" y="1696659"/>
            <a:ext cx="9703233" cy="4195481"/>
          </a:xfrm>
        </p:spPr>
        <p:txBody>
          <a:bodyPr/>
          <a:lstStyle/>
          <a:p>
            <a:r>
              <a:rPr lang="en-US" sz="2800" dirty="0"/>
              <a:t>You’ve </a:t>
            </a:r>
            <a:r>
              <a:rPr lang="en-US" sz="2800" u="sng" dirty="0"/>
              <a:t>already</a:t>
            </a:r>
            <a:r>
              <a:rPr lang="en-US" sz="2800" dirty="0"/>
              <a:t> done 50% of intensive referral by discussing what various MHOs are (12-Steps, SMART).</a:t>
            </a:r>
          </a:p>
          <a:p>
            <a:r>
              <a:rPr lang="en-US" sz="2800" dirty="0" err="1"/>
              <a:t>Timko</a:t>
            </a:r>
            <a:r>
              <a:rPr lang="en-US" sz="2800" dirty="0"/>
              <a:t> and </a:t>
            </a:r>
            <a:r>
              <a:rPr lang="en-US" sz="2800" dirty="0" err="1"/>
              <a:t>DeBenedetti</a:t>
            </a:r>
            <a:r>
              <a:rPr lang="en-US" sz="2800" dirty="0"/>
              <a:t>, 2007: gave lists of meetings and locations, encouraged/provided journal, linked to a peer, recommended sponsor</a:t>
            </a:r>
          </a:p>
          <a:p>
            <a:pPr lvl="1"/>
            <a:r>
              <a:rPr lang="en-US" sz="2400" b="1" dirty="0"/>
              <a:t>Outpatient</a:t>
            </a:r>
            <a:r>
              <a:rPr lang="en-US" sz="2400" dirty="0"/>
              <a:t>: a peer if you have access, or a prior patient who is willing to be a contact (could build up a cadre)</a:t>
            </a:r>
          </a:p>
          <a:p>
            <a:pPr lvl="1"/>
            <a:r>
              <a:rPr lang="en-US" sz="2400" b="1" dirty="0"/>
              <a:t>Inpatient</a:t>
            </a:r>
            <a:r>
              <a:rPr lang="en-US" sz="2400" dirty="0"/>
              <a:t>: ask if THEY know anybody who can plug them in</a:t>
            </a:r>
          </a:p>
          <a:p>
            <a:endParaRPr lang="en-US" dirty="0"/>
          </a:p>
        </p:txBody>
      </p:sp>
      <p:sp>
        <p:nvSpPr>
          <p:cNvPr id="4" name="TextBox 3"/>
          <p:cNvSpPr txBox="1"/>
          <p:nvPr/>
        </p:nvSpPr>
        <p:spPr>
          <a:xfrm>
            <a:off x="6044540" y="6263895"/>
            <a:ext cx="5842661" cy="584775"/>
          </a:xfrm>
          <a:prstGeom prst="rect">
            <a:avLst/>
          </a:prstGeom>
          <a:noFill/>
        </p:spPr>
        <p:txBody>
          <a:bodyPr wrap="square" rtlCol="0">
            <a:spAutoFit/>
          </a:bodyPr>
          <a:lstStyle/>
          <a:p>
            <a:r>
              <a:rPr lang="en-US" sz="1600" dirty="0"/>
              <a:t>Sisson and Mallams,1981.  </a:t>
            </a:r>
            <a:r>
              <a:rPr lang="en-US" sz="1600" dirty="0" err="1"/>
              <a:t>Timko</a:t>
            </a:r>
            <a:r>
              <a:rPr lang="en-US" sz="1600" dirty="0"/>
              <a:t> and </a:t>
            </a:r>
            <a:r>
              <a:rPr lang="en-US" sz="1600" dirty="0" err="1"/>
              <a:t>DeBenedetti</a:t>
            </a:r>
            <a:r>
              <a:rPr lang="en-US" sz="1600" dirty="0"/>
              <a:t>, 2007.  </a:t>
            </a:r>
            <a:r>
              <a:rPr lang="en-US" sz="1600" dirty="0" err="1"/>
              <a:t>Blondell</a:t>
            </a:r>
            <a:r>
              <a:rPr lang="en-US" sz="1600" dirty="0"/>
              <a:t>, J Family Practice, 2001.</a:t>
            </a:r>
          </a:p>
        </p:txBody>
      </p:sp>
    </p:spTree>
    <p:extLst>
      <p:ext uri="{BB962C8B-B14F-4D97-AF65-F5344CB8AC3E}">
        <p14:creationId xmlns:p14="http://schemas.microsoft.com/office/powerpoint/2010/main" val="3285074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a:t>
            </a:r>
          </a:p>
        </p:txBody>
      </p:sp>
      <p:sp>
        <p:nvSpPr>
          <p:cNvPr id="3" name="Content Placeholder 2"/>
          <p:cNvSpPr>
            <a:spLocks noGrp="1"/>
          </p:cNvSpPr>
          <p:nvPr>
            <p:ph idx="1"/>
          </p:nvPr>
        </p:nvSpPr>
        <p:spPr>
          <a:xfrm>
            <a:off x="646111" y="1295487"/>
            <a:ext cx="10782794" cy="4974685"/>
          </a:xfrm>
        </p:spPr>
        <p:txBody>
          <a:bodyPr>
            <a:noAutofit/>
          </a:bodyPr>
          <a:lstStyle/>
          <a:p>
            <a:r>
              <a:rPr lang="en-US" sz="3600" dirty="0"/>
              <a:t>Ms. B is a 56 year old widowed woman with HTN and alcoholic hepatitis who presents after a fall and is found to have </a:t>
            </a:r>
            <a:r>
              <a:rPr lang="en-US" sz="3600" dirty="0" err="1"/>
              <a:t>urosepsis</a:t>
            </a:r>
            <a:r>
              <a:rPr lang="en-US" sz="3600" dirty="0"/>
              <a:t>.  As she recovers from her infection, psych is consulted about her ongoing alcohol use at home.  She admits to drinking at least 4-6 vodka drinks each night when she gets home from work.</a:t>
            </a:r>
          </a:p>
          <a:p>
            <a:pPr lvl="1"/>
            <a:r>
              <a:rPr lang="en-US" sz="2400" dirty="0"/>
              <a:t>What steps will you take to help this patient?</a:t>
            </a:r>
          </a:p>
        </p:txBody>
      </p:sp>
    </p:spTree>
    <p:extLst>
      <p:ext uri="{BB962C8B-B14F-4D97-AF65-F5344CB8AC3E}">
        <p14:creationId xmlns:p14="http://schemas.microsoft.com/office/powerpoint/2010/main" val="3994006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Bottom lines re: referral</a:t>
            </a:r>
          </a:p>
        </p:txBody>
      </p:sp>
      <p:sp>
        <p:nvSpPr>
          <p:cNvPr id="3" name="Content Placeholder 2"/>
          <p:cNvSpPr>
            <a:spLocks noGrp="1"/>
          </p:cNvSpPr>
          <p:nvPr>
            <p:ph idx="1"/>
          </p:nvPr>
        </p:nvSpPr>
        <p:spPr>
          <a:xfrm>
            <a:off x="391886" y="1661033"/>
            <a:ext cx="11055927" cy="4587366"/>
          </a:xfrm>
        </p:spPr>
        <p:txBody>
          <a:bodyPr>
            <a:normAutofit fontScale="92500" lnSpcReduction="10000"/>
          </a:bodyPr>
          <a:lstStyle/>
          <a:p>
            <a:r>
              <a:rPr lang="en-US" sz="3000" dirty="0"/>
              <a:t>In several studies, time spent discussing MHO referral has mediated effectiveness of intervention.</a:t>
            </a:r>
          </a:p>
          <a:p>
            <a:pPr lvl="1"/>
            <a:r>
              <a:rPr lang="en-US" sz="3000" dirty="0"/>
              <a:t>1-Spend time discussing MHOs with patients</a:t>
            </a:r>
          </a:p>
          <a:p>
            <a:r>
              <a:rPr lang="en-US" sz="3000" dirty="0"/>
              <a:t>Good evidence that intensive referral is more effective than basic referral </a:t>
            </a:r>
          </a:p>
          <a:p>
            <a:pPr lvl="1"/>
            <a:r>
              <a:rPr lang="en-US" sz="3000" dirty="0"/>
              <a:t>2-prescribing and following up attendance </a:t>
            </a:r>
          </a:p>
          <a:p>
            <a:pPr lvl="1"/>
            <a:r>
              <a:rPr lang="en-US" sz="3000" dirty="0"/>
              <a:t>3-linking to the community)</a:t>
            </a:r>
          </a:p>
          <a:p>
            <a:pPr marL="457200" lvl="1" indent="0">
              <a:buNone/>
            </a:pPr>
            <a:endParaRPr lang="en-US" sz="2600" dirty="0"/>
          </a:p>
          <a:p>
            <a:pPr marL="742950" lvl="2" indent="-342900"/>
            <a:r>
              <a:rPr lang="en-US" sz="2600" dirty="0"/>
              <a:t>Don’t be discouraged if patients leave saying they won’t go.  People will reflect.  49% NA / 33% AA referred by professional.</a:t>
            </a:r>
          </a:p>
          <a:p>
            <a:endParaRPr lang="en-US" dirty="0"/>
          </a:p>
        </p:txBody>
      </p:sp>
      <p:sp>
        <p:nvSpPr>
          <p:cNvPr id="4" name="TextBox 3"/>
          <p:cNvSpPr txBox="1"/>
          <p:nvPr/>
        </p:nvSpPr>
        <p:spPr>
          <a:xfrm>
            <a:off x="5635958" y="6248399"/>
            <a:ext cx="6073542" cy="338554"/>
          </a:xfrm>
          <a:prstGeom prst="rect">
            <a:avLst/>
          </a:prstGeom>
          <a:noFill/>
        </p:spPr>
        <p:txBody>
          <a:bodyPr wrap="square" rtlCol="0">
            <a:spAutoFit/>
          </a:bodyPr>
          <a:lstStyle/>
          <a:p>
            <a:pPr algn="r"/>
            <a:r>
              <a:rPr lang="en-US" sz="1600" dirty="0" err="1"/>
              <a:t>Walitzer</a:t>
            </a:r>
            <a:r>
              <a:rPr lang="en-US" sz="1600" dirty="0"/>
              <a:t>, 2009.</a:t>
            </a:r>
          </a:p>
        </p:txBody>
      </p:sp>
    </p:spTree>
    <p:extLst>
      <p:ext uri="{BB962C8B-B14F-4D97-AF65-F5344CB8AC3E}">
        <p14:creationId xmlns:p14="http://schemas.microsoft.com/office/powerpoint/2010/main" val="42894922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t>Role playing and Q&amp;A</a:t>
            </a:r>
          </a:p>
        </p:txBody>
      </p:sp>
      <p:sp>
        <p:nvSpPr>
          <p:cNvPr id="3" name="Content Placeholder 2"/>
          <p:cNvSpPr>
            <a:spLocks noGrp="1"/>
          </p:cNvSpPr>
          <p:nvPr>
            <p:ph idx="1"/>
          </p:nvPr>
        </p:nvSpPr>
        <p:spPr>
          <a:xfrm>
            <a:off x="1103313" y="2052918"/>
            <a:ext cx="5760626" cy="4195481"/>
          </a:xfrm>
        </p:spPr>
        <p:txBody>
          <a:bodyPr>
            <a:normAutofit/>
          </a:bodyPr>
          <a:lstStyle/>
          <a:p>
            <a:r>
              <a:rPr lang="en-US" sz="3200" dirty="0"/>
              <a:t>I am your patient, you are my PCP.</a:t>
            </a:r>
          </a:p>
          <a:p>
            <a:r>
              <a:rPr lang="en-US" sz="3200" dirty="0"/>
              <a:t>Let’s have fun</a:t>
            </a:r>
          </a:p>
          <a:p>
            <a:r>
              <a:rPr lang="en-US" sz="3200" dirty="0"/>
              <a:t>dmarcovitz@partners.org</a:t>
            </a:r>
          </a:p>
        </p:txBody>
      </p:sp>
      <p:pic>
        <p:nvPicPr>
          <p:cNvPr id="4" name="Picture 2" descr="http://3.bp.blogspot.com/_BAX9sVAcV2M/SkyZZJg8CzI/AAAAAAAAADo/QWhBkcY2XEI/s320/nyer.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3892" y="1716814"/>
            <a:ext cx="4867687" cy="4867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7887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References</a:t>
            </a:r>
          </a:p>
        </p:txBody>
      </p:sp>
      <p:sp>
        <p:nvSpPr>
          <p:cNvPr id="3" name="Content Placeholder 2"/>
          <p:cNvSpPr>
            <a:spLocks noGrp="1"/>
          </p:cNvSpPr>
          <p:nvPr>
            <p:ph idx="1"/>
          </p:nvPr>
        </p:nvSpPr>
        <p:spPr>
          <a:xfrm>
            <a:off x="570619" y="1356189"/>
            <a:ext cx="10710940" cy="5274449"/>
          </a:xfrm>
        </p:spPr>
        <p:txBody>
          <a:bodyPr>
            <a:normAutofit/>
          </a:bodyPr>
          <a:lstStyle/>
          <a:p>
            <a:r>
              <a:rPr lang="en-US" sz="1200" b="0" i="0" dirty="0">
                <a:effectLst/>
                <a:latin typeface="Arial" panose="020B0604020202020204" pitchFamily="34" charset="0"/>
              </a:rPr>
              <a:t>Beck, A. K., Forbes, E., Baker, A. L., Kelly, P. J., Deane, F. P., </a:t>
            </a:r>
            <a:r>
              <a:rPr lang="en-US" sz="1200" b="0" i="0" dirty="0" err="1">
                <a:effectLst/>
                <a:latin typeface="Arial" panose="020B0604020202020204" pitchFamily="34" charset="0"/>
              </a:rPr>
              <a:t>Shakeshaft</a:t>
            </a:r>
            <a:r>
              <a:rPr lang="en-US" sz="1200" b="0" i="0" dirty="0">
                <a:effectLst/>
                <a:latin typeface="Arial" panose="020B0604020202020204" pitchFamily="34" charset="0"/>
              </a:rPr>
              <a:t>, A., ... &amp; Kelly, J. F. (2017). Systematic review of SMART Recovery: Outcomes, process variables, and implications for research. </a:t>
            </a:r>
            <a:r>
              <a:rPr lang="en-US" sz="1200" b="0" i="1" dirty="0">
                <a:effectLst/>
                <a:latin typeface="Arial" panose="020B0604020202020204" pitchFamily="34" charset="0"/>
              </a:rPr>
              <a:t>Psychology of Addictive Behaviors</a:t>
            </a:r>
            <a:r>
              <a:rPr lang="en-US" sz="1200" b="0" i="0" dirty="0">
                <a:effectLst/>
                <a:latin typeface="Arial" panose="020B0604020202020204" pitchFamily="34" charset="0"/>
              </a:rPr>
              <a:t>, </a:t>
            </a:r>
            <a:r>
              <a:rPr lang="en-US" sz="1200" b="0" i="1" dirty="0">
                <a:effectLst/>
                <a:latin typeface="Arial" panose="020B0604020202020204" pitchFamily="34" charset="0"/>
              </a:rPr>
              <a:t>31</a:t>
            </a:r>
            <a:r>
              <a:rPr lang="en-US" sz="1200" b="0" i="0" dirty="0">
                <a:effectLst/>
                <a:latin typeface="Arial" panose="020B0604020202020204" pitchFamily="34" charset="0"/>
              </a:rPr>
              <a:t>(1), 1.</a:t>
            </a:r>
            <a:endParaRPr lang="en-US" sz="1200" dirty="0"/>
          </a:p>
          <a:p>
            <a:r>
              <a:rPr lang="en-US" sz="1200" dirty="0" err="1"/>
              <a:t>Blatch</a:t>
            </a:r>
            <a:r>
              <a:rPr lang="en-US" sz="1200" dirty="0"/>
              <a:t>, C., O’Sullivan, K., Delaney, J. J., &amp; </a:t>
            </a:r>
            <a:r>
              <a:rPr lang="en-US" sz="1200" dirty="0" err="1"/>
              <a:t>Rathbone</a:t>
            </a:r>
            <a:r>
              <a:rPr lang="en-US" sz="1200" dirty="0"/>
              <a:t>, D. (2016). </a:t>
            </a:r>
            <a:r>
              <a:rPr lang="en-US" sz="1200" dirty="0">
                <a:hlinkClick r:id="rId3"/>
              </a:rPr>
              <a:t>Getting SMART, SMART Recovery© programs and reoffending</a:t>
            </a:r>
            <a:r>
              <a:rPr lang="en-US" sz="1200" dirty="0"/>
              <a:t>. </a:t>
            </a:r>
            <a:r>
              <a:rPr lang="en-US" sz="1200" i="1" dirty="0"/>
              <a:t>The Journal of Forensic Practice, 18</a:t>
            </a:r>
            <a:r>
              <a:rPr lang="en-US" sz="1200" dirty="0"/>
              <a:t>(1), 3-16. </a:t>
            </a:r>
          </a:p>
          <a:p>
            <a:r>
              <a:rPr lang="en-US" sz="1200" dirty="0" err="1"/>
              <a:t>Crits</a:t>
            </a:r>
            <a:r>
              <a:rPr lang="en-US" sz="1200" dirty="0"/>
              <a:t>-Christoph, P., </a:t>
            </a:r>
            <a:r>
              <a:rPr lang="en-US" sz="1200" dirty="0" err="1"/>
              <a:t>Siqueland</a:t>
            </a:r>
            <a:r>
              <a:rPr lang="en-US" sz="1200" dirty="0"/>
              <a:t>, L., Blaine, J., Frank, A., </a:t>
            </a:r>
            <a:r>
              <a:rPr lang="en-US" sz="1200" dirty="0" err="1"/>
              <a:t>Luborsky</a:t>
            </a:r>
            <a:r>
              <a:rPr lang="en-US" sz="1200" dirty="0"/>
              <a:t>, L., </a:t>
            </a:r>
            <a:r>
              <a:rPr lang="en-US" sz="1200" dirty="0" err="1"/>
              <a:t>Onken</a:t>
            </a:r>
            <a:r>
              <a:rPr lang="en-US" sz="1200" dirty="0"/>
              <a:t>, L. S., ... &amp; Woody, G. E. (1999). Psychosocial treatments for cocaine dependence: National Institute on Drug Abuse collaborative cocaine treatment study. </a:t>
            </a:r>
            <a:r>
              <a:rPr lang="en-US" sz="1200" i="1" dirty="0"/>
              <a:t>Archives of general psychiatry</a:t>
            </a:r>
            <a:r>
              <a:rPr lang="en-US" sz="1200" dirty="0"/>
              <a:t>, </a:t>
            </a:r>
            <a:r>
              <a:rPr lang="en-US" sz="1200" i="1" dirty="0"/>
              <a:t>56</a:t>
            </a:r>
            <a:r>
              <a:rPr lang="en-US" sz="1200" dirty="0"/>
              <a:t>(6), 493-502.</a:t>
            </a:r>
          </a:p>
          <a:p>
            <a:r>
              <a:rPr lang="en-US" sz="1200" dirty="0" err="1"/>
              <a:t>Emrick</a:t>
            </a:r>
            <a:r>
              <a:rPr lang="en-US" sz="1200" dirty="0"/>
              <a:t> CD, </a:t>
            </a:r>
            <a:r>
              <a:rPr lang="en-US" sz="1200" dirty="0" err="1"/>
              <a:t>Tonigan</a:t>
            </a:r>
            <a:r>
              <a:rPr lang="en-US" sz="1200" dirty="0"/>
              <a:t> JS, Montgomery H, Little L. Alcoholics anonymous: what is currently known? In: </a:t>
            </a:r>
            <a:r>
              <a:rPr lang="en-US" sz="1200" dirty="0" err="1"/>
              <a:t>McCrady</a:t>
            </a:r>
            <a:r>
              <a:rPr lang="en-US" sz="1200" dirty="0"/>
              <a:t> BS, Miller WR, editors. Research on Alcoholics Anonymous: Opportunities and Alternatives. New Brunswick, NJ: Rutgers Center for Alcohol Studies; 1993. pp. 41–77.</a:t>
            </a:r>
          </a:p>
          <a:p>
            <a:r>
              <a:rPr lang="en-US" sz="1200" u="sng" dirty="0" err="1">
                <a:hlinkClick r:id="rId4"/>
              </a:rPr>
              <a:t>Ferri</a:t>
            </a:r>
            <a:r>
              <a:rPr lang="en-US" sz="1200" u="sng" dirty="0">
                <a:hlinkClick r:id="rId4"/>
              </a:rPr>
              <a:t> </a:t>
            </a:r>
            <a:r>
              <a:rPr lang="en-US" sz="1200" u="sng" dirty="0"/>
              <a:t> M, et al.</a:t>
            </a:r>
            <a:r>
              <a:rPr lang="en-US" sz="1200" b="1" dirty="0"/>
              <a:t>  Alcoholics Anonymous and other 12-step </a:t>
            </a:r>
            <a:r>
              <a:rPr lang="en-US" sz="1200" b="1" dirty="0" err="1"/>
              <a:t>programmes</a:t>
            </a:r>
            <a:r>
              <a:rPr lang="en-US" sz="1200" b="1" dirty="0"/>
              <a:t> for alcohol dependence. </a:t>
            </a:r>
            <a:r>
              <a:rPr lang="en-US" sz="1200" u="sng" dirty="0">
                <a:hlinkClick r:id="rId5" tooltip="The Cochrane database of systematic reviews."/>
              </a:rPr>
              <a:t>Cochrane Database </a:t>
            </a:r>
            <a:r>
              <a:rPr lang="en-US" sz="1200" u="sng" dirty="0" err="1">
                <a:hlinkClick r:id="rId5" tooltip="The Cochrane database of systematic reviews."/>
              </a:rPr>
              <a:t>Syst</a:t>
            </a:r>
            <a:r>
              <a:rPr lang="en-US" sz="1200" u="sng" dirty="0">
                <a:hlinkClick r:id="rId5" tooltip="The Cochrane database of systematic reviews."/>
              </a:rPr>
              <a:t> Rev.</a:t>
            </a:r>
            <a:r>
              <a:rPr lang="en-US" sz="1200" dirty="0"/>
              <a:t> 2006 Jul 19;(3):CD005032.</a:t>
            </a:r>
          </a:p>
          <a:p>
            <a:r>
              <a:rPr lang="en-US" sz="1200" dirty="0"/>
              <a:t>Forman, Robert, PhD. One AA Meeting Doesn’t Fit All: 6 Keys to Prescribing 12 Step Programs.  Current Psychiatry.  Volume 1, Number 10.  October 2002</a:t>
            </a:r>
          </a:p>
          <a:p>
            <a:r>
              <a:rPr lang="en-US" sz="1200" dirty="0"/>
              <a:t>Kelly, J. &amp; White, W. (2012) Broadening the base of addiction  recovery mutual aid. Journal of Groups in Addiction &amp; Recovery, 7(2-4), 82-101. </a:t>
            </a:r>
          </a:p>
          <a:p>
            <a:r>
              <a:rPr lang="en-US" sz="1200" dirty="0"/>
              <a:t>Kelly, John and </a:t>
            </a:r>
            <a:r>
              <a:rPr lang="en-US" sz="1200" dirty="0" err="1"/>
              <a:t>Yeterian</a:t>
            </a:r>
            <a:r>
              <a:rPr lang="en-US" sz="1200" dirty="0"/>
              <a:t>, Julie.  Mutual Help Groups for Alcohol and Other Substance Use Disorders. Chapter in </a:t>
            </a:r>
            <a:r>
              <a:rPr lang="en-US" sz="1200" b="1" dirty="0"/>
              <a:t>Addictions: A Comprehensive Guidebook </a:t>
            </a:r>
            <a:r>
              <a:rPr lang="en-US" sz="1200" b="1" dirty="0" err="1"/>
              <a:t>McGrady</a:t>
            </a:r>
            <a:r>
              <a:rPr lang="en-US" sz="1200" b="1" dirty="0"/>
              <a:t> and Epstein,</a:t>
            </a:r>
            <a:r>
              <a:rPr lang="en-US" sz="1200" dirty="0"/>
              <a:t>, 2013</a:t>
            </a:r>
          </a:p>
          <a:p>
            <a:r>
              <a:rPr lang="en-US" sz="1200" dirty="0">
                <a:hlinkClick r:id="rId6"/>
              </a:rPr>
              <a:t>Kelly JF</a:t>
            </a:r>
            <a:r>
              <a:rPr lang="en-US" sz="1200" baseline="30000" dirty="0"/>
              <a:t>1</a:t>
            </a:r>
            <a:r>
              <a:rPr lang="en-US" sz="1200" dirty="0"/>
              <a:t>, </a:t>
            </a:r>
            <a:r>
              <a:rPr lang="en-US" sz="1200" dirty="0" err="1">
                <a:hlinkClick r:id="rId7"/>
              </a:rPr>
              <a:t>Hoeppner</a:t>
            </a:r>
            <a:r>
              <a:rPr lang="en-US" sz="1200" dirty="0">
                <a:hlinkClick r:id="rId7"/>
              </a:rPr>
              <a:t> BB</a:t>
            </a:r>
            <a:r>
              <a:rPr lang="en-US" sz="1200" dirty="0"/>
              <a:t>. </a:t>
            </a:r>
            <a:r>
              <a:rPr lang="en-US" sz="1200" b="1" dirty="0"/>
              <a:t>Does Alcoholics Anonymous work differently for men and women? A moderated multiple-mediation analysis in a large clinical sample. </a:t>
            </a:r>
            <a:r>
              <a:rPr lang="en-US" sz="1200" dirty="0">
                <a:hlinkClick r:id="rId8" tooltip="Drug and alcohol dependence."/>
              </a:rPr>
              <a:t>Drug Alcohol Depend.</a:t>
            </a:r>
            <a:r>
              <a:rPr lang="en-US" sz="1200" dirty="0"/>
              <a:t> 2013 Jun.</a:t>
            </a:r>
          </a:p>
        </p:txBody>
      </p:sp>
    </p:spTree>
    <p:extLst>
      <p:ext uri="{BB962C8B-B14F-4D97-AF65-F5344CB8AC3E}">
        <p14:creationId xmlns:p14="http://schemas.microsoft.com/office/powerpoint/2010/main" val="20489661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B4FF7-A426-4F0D-A615-C1AEE8881CBF}"/>
              </a:ext>
            </a:extLst>
          </p:cNvPr>
          <p:cNvSpPr>
            <a:spLocks noGrp="1"/>
          </p:cNvSpPr>
          <p:nvPr>
            <p:ph type="title"/>
          </p:nvPr>
        </p:nvSpPr>
        <p:spPr/>
        <p:txBody>
          <a:bodyPr/>
          <a:lstStyle/>
          <a:p>
            <a:r>
              <a:rPr lang="en-US" dirty="0"/>
              <a:t>References Continued </a:t>
            </a:r>
          </a:p>
        </p:txBody>
      </p:sp>
      <p:sp>
        <p:nvSpPr>
          <p:cNvPr id="3" name="Content Placeholder 2">
            <a:extLst>
              <a:ext uri="{FF2B5EF4-FFF2-40B4-BE49-F238E27FC236}">
                <a16:creationId xmlns:a16="http://schemas.microsoft.com/office/drawing/2014/main" id="{C42EC4FD-F5E1-4F15-AF16-4B99317B3FC6}"/>
              </a:ext>
            </a:extLst>
          </p:cNvPr>
          <p:cNvSpPr>
            <a:spLocks noGrp="1"/>
          </p:cNvSpPr>
          <p:nvPr>
            <p:ph idx="1"/>
          </p:nvPr>
        </p:nvSpPr>
        <p:spPr>
          <a:xfrm>
            <a:off x="779212" y="1551877"/>
            <a:ext cx="10633576" cy="4510720"/>
          </a:xfrm>
        </p:spPr>
        <p:txBody>
          <a:bodyPr>
            <a:normAutofit fontScale="62500" lnSpcReduction="20000"/>
          </a:bodyPr>
          <a:lstStyle/>
          <a:p>
            <a:r>
              <a:rPr lang="en-US" sz="2000" u="sng" dirty="0">
                <a:hlinkClick r:id="rId2"/>
              </a:rPr>
              <a:t>Manning V</a:t>
            </a:r>
            <a:r>
              <a:rPr lang="en-US" sz="2000" dirty="0"/>
              <a:t> et al. Does active referral by a doctor or 12-Step peer improve 12-Step meeting attendance? Results from a pilot </a:t>
            </a:r>
            <a:r>
              <a:rPr lang="en-US" sz="2000" dirty="0" err="1"/>
              <a:t>randomised</a:t>
            </a:r>
            <a:r>
              <a:rPr lang="en-US" sz="2000" dirty="0"/>
              <a:t> control trial. </a:t>
            </a:r>
            <a:r>
              <a:rPr lang="en-US" sz="2000" u="sng" dirty="0">
                <a:hlinkClick r:id="rId3" tooltip="Drug and alcohol dependence."/>
              </a:rPr>
              <a:t>Drug Alcohol Depend.</a:t>
            </a:r>
            <a:r>
              <a:rPr lang="en-US" sz="2000" dirty="0"/>
              <a:t> 2012 Nov 1;126(1-2):131-7.</a:t>
            </a:r>
          </a:p>
          <a:p>
            <a:r>
              <a:rPr lang="en-US" b="0" i="0" dirty="0">
                <a:effectLst/>
                <a:latin typeface="Arial" panose="020B0604020202020204" pitchFamily="34" charset="0"/>
              </a:rPr>
              <a:t>Marcovitz, D. E., McHugh, R. K., Roos, C., West, J. J., &amp; Kelly, J. (2020). Overlapping mechanisms of recovery between professional psychotherapies and alcoholics anonymous. </a:t>
            </a:r>
            <a:r>
              <a:rPr lang="en-US" b="0" i="1" dirty="0">
                <a:effectLst/>
                <a:latin typeface="Arial" panose="020B0604020202020204" pitchFamily="34" charset="0"/>
              </a:rPr>
              <a:t>Journal of addiction medicine</a:t>
            </a:r>
            <a:r>
              <a:rPr lang="en-US" b="0" i="0" dirty="0">
                <a:effectLst/>
                <a:latin typeface="Arial" panose="020B0604020202020204" pitchFamily="34" charset="0"/>
              </a:rPr>
              <a:t>, </a:t>
            </a:r>
            <a:r>
              <a:rPr lang="en-US" b="0" i="1" dirty="0">
                <a:effectLst/>
                <a:latin typeface="Arial" panose="020B0604020202020204" pitchFamily="34" charset="0"/>
              </a:rPr>
              <a:t>14</a:t>
            </a:r>
            <a:r>
              <a:rPr lang="en-US" b="0" i="0" dirty="0">
                <a:effectLst/>
                <a:latin typeface="Arial" panose="020B0604020202020204" pitchFamily="34" charset="0"/>
              </a:rPr>
              <a:t>(5), 367.</a:t>
            </a:r>
            <a:endParaRPr lang="en-US" sz="2000" dirty="0"/>
          </a:p>
          <a:p>
            <a:r>
              <a:rPr lang="en-US" sz="2000" b="0" i="0" dirty="0">
                <a:effectLst/>
                <a:latin typeface="Arial" panose="020B0604020202020204" pitchFamily="34" charset="0"/>
              </a:rPr>
              <a:t>Moos, R. H., &amp; Moos, B. S. (2006). Rates and predictors of relapse after natural and treated remission from alcohol use disorders. </a:t>
            </a:r>
            <a:r>
              <a:rPr lang="en-US" sz="2000" b="0" i="1" dirty="0">
                <a:effectLst/>
                <a:latin typeface="Arial" panose="020B0604020202020204" pitchFamily="34" charset="0"/>
              </a:rPr>
              <a:t>Addiction</a:t>
            </a:r>
            <a:r>
              <a:rPr lang="en-US" sz="2000" b="0" i="0" dirty="0">
                <a:effectLst/>
                <a:latin typeface="Arial" panose="020B0604020202020204" pitchFamily="34" charset="0"/>
              </a:rPr>
              <a:t>, </a:t>
            </a:r>
            <a:r>
              <a:rPr lang="en-US" sz="2000" b="0" i="1" dirty="0">
                <a:effectLst/>
                <a:latin typeface="Arial" panose="020B0604020202020204" pitchFamily="34" charset="0"/>
              </a:rPr>
              <a:t>101</a:t>
            </a:r>
            <a:r>
              <a:rPr lang="en-US" sz="2000" b="0" i="0" dirty="0">
                <a:effectLst/>
                <a:latin typeface="Arial" panose="020B0604020202020204" pitchFamily="34" charset="0"/>
              </a:rPr>
              <a:t>(2), 212-222.</a:t>
            </a:r>
            <a:endParaRPr lang="en-US" sz="2000" dirty="0"/>
          </a:p>
          <a:p>
            <a:r>
              <a:rPr lang="en-US" sz="2000" dirty="0"/>
              <a:t>Project Match. Matching Alcoholism treatments to client heterogeneity.  Project MATCH post-treatment </a:t>
            </a:r>
            <a:r>
              <a:rPr lang="en-US" sz="2000" dirty="0" err="1"/>
              <a:t>drinkingoutcomes</a:t>
            </a:r>
            <a:r>
              <a:rPr lang="en-US" sz="2000" dirty="0"/>
              <a:t>.  J Studies Alcohol 1997;58(1): 7-29.</a:t>
            </a:r>
          </a:p>
          <a:p>
            <a:r>
              <a:rPr lang="en-US" sz="2000" b="0" i="0" dirty="0">
                <a:effectLst/>
                <a:latin typeface="Arial" panose="020B0604020202020204" pitchFamily="34" charset="0"/>
              </a:rPr>
              <a:t>Tucker, J. A., Cheong, J., James, T. G., Jung, S., &amp; Chandler, S. D. (2020). </a:t>
            </a:r>
            <a:r>
              <a:rPr lang="en-US" sz="2000" b="0" i="0" dirty="0" err="1">
                <a:effectLst/>
                <a:latin typeface="Arial" panose="020B0604020202020204" pitchFamily="34" charset="0"/>
              </a:rPr>
              <a:t>Preresolution</a:t>
            </a:r>
            <a:r>
              <a:rPr lang="en-US" sz="2000" b="0" i="0" dirty="0">
                <a:effectLst/>
                <a:latin typeface="Arial" panose="020B0604020202020204" pitchFamily="34" charset="0"/>
              </a:rPr>
              <a:t> drinking problem severity profiles associated with stable moderation outcomes of natural recovery attempts. </a:t>
            </a:r>
            <a:r>
              <a:rPr lang="en-US" sz="2000" b="0" i="1" dirty="0">
                <a:effectLst/>
                <a:latin typeface="Arial" panose="020B0604020202020204" pitchFamily="34" charset="0"/>
              </a:rPr>
              <a:t>Alcoholism: Clinical and Experimental Research</a:t>
            </a:r>
            <a:r>
              <a:rPr lang="en-US" sz="2000" b="0" i="0" dirty="0">
                <a:effectLst/>
                <a:latin typeface="Arial" panose="020B0604020202020204" pitchFamily="34" charset="0"/>
              </a:rPr>
              <a:t>, </a:t>
            </a:r>
            <a:r>
              <a:rPr lang="en-US" sz="2000" b="0" i="1" dirty="0">
                <a:effectLst/>
                <a:latin typeface="Arial" panose="020B0604020202020204" pitchFamily="34" charset="0"/>
              </a:rPr>
              <a:t>44</a:t>
            </a:r>
            <a:r>
              <a:rPr lang="en-US" sz="2000" b="0" i="0" dirty="0">
                <a:effectLst/>
                <a:latin typeface="Arial" panose="020B0604020202020204" pitchFamily="34" charset="0"/>
              </a:rPr>
              <a:t>(3), 738-745.</a:t>
            </a:r>
            <a:endParaRPr lang="en-US" sz="2000" dirty="0"/>
          </a:p>
          <a:p>
            <a:r>
              <a:rPr lang="en-US" sz="2000" u="sng" dirty="0">
                <a:hlinkClick r:id="rId4"/>
              </a:rPr>
              <a:t>Timko C</a:t>
            </a:r>
            <a:r>
              <a:rPr lang="en-US" sz="2000" baseline="30000" dirty="0"/>
              <a:t>1</a:t>
            </a:r>
            <a:r>
              <a:rPr lang="en-US" sz="2000" dirty="0"/>
              <a:t>, </a:t>
            </a:r>
            <a:r>
              <a:rPr lang="en-US" sz="2000" b="1" dirty="0"/>
              <a:t>Long-term outcomes of alcohol use disorders: comparing untreated individuals with those </a:t>
            </a:r>
            <a:r>
              <a:rPr lang="en-US" sz="2000" b="1" dirty="0" err="1"/>
              <a:t>inalcoholics</a:t>
            </a:r>
            <a:r>
              <a:rPr lang="en-US" sz="2000" b="1" dirty="0"/>
              <a:t> anonymous and formal treatment.</a:t>
            </a:r>
            <a:r>
              <a:rPr lang="en-US" sz="2000" u="sng" dirty="0">
                <a:hlinkClick r:id="rId5" tooltip="Journal of studies on alcohol."/>
              </a:rPr>
              <a:t> J Stud Alcohol.</a:t>
            </a:r>
            <a:r>
              <a:rPr lang="en-US" sz="2000" dirty="0"/>
              <a:t> 2000 Jul;61(4):529-40.</a:t>
            </a:r>
            <a:endParaRPr lang="en-US" sz="2000" b="1" dirty="0"/>
          </a:p>
          <a:p>
            <a:r>
              <a:rPr lang="en-US" sz="2000" dirty="0" err="1">
                <a:hlinkClick r:id="rId6"/>
              </a:rPr>
              <a:t>Walitzer</a:t>
            </a:r>
            <a:r>
              <a:rPr lang="en-US" sz="2000" u="sng" dirty="0">
                <a:hlinkClick r:id="rId6"/>
              </a:rPr>
              <a:t> KS</a:t>
            </a:r>
            <a:r>
              <a:rPr lang="en-US" sz="2000" dirty="0"/>
              <a:t>, </a:t>
            </a:r>
            <a:r>
              <a:rPr lang="en-US" sz="2000" dirty="0" err="1">
                <a:hlinkClick r:id="rId7"/>
              </a:rPr>
              <a:t>Dermen</a:t>
            </a:r>
            <a:r>
              <a:rPr lang="en-US" sz="2000" u="sng" dirty="0">
                <a:hlinkClick r:id="rId7"/>
              </a:rPr>
              <a:t> KH</a:t>
            </a:r>
            <a:r>
              <a:rPr lang="en-US" sz="2000" dirty="0"/>
              <a:t>, </a:t>
            </a:r>
            <a:r>
              <a:rPr lang="en-US" sz="2000" u="sng" dirty="0">
                <a:hlinkClick r:id="rId8"/>
              </a:rPr>
              <a:t>Barrick C</a:t>
            </a:r>
            <a:r>
              <a:rPr lang="en-US" sz="2000" dirty="0"/>
              <a:t>. Facilitating involvement in Alcoholics Anonymous during out-patient treatment: a randomized clinical trial.  </a:t>
            </a:r>
            <a:r>
              <a:rPr lang="en-US" sz="2000" u="sng" dirty="0">
                <a:hlinkClick r:id="rId9" tooltip="Drug and alcohol dependence."/>
              </a:rPr>
              <a:t>Drug Alcohol Depend.</a:t>
            </a:r>
            <a:r>
              <a:rPr lang="en-US" sz="2000" dirty="0"/>
              <a:t> 2011 Nov 1;118(2-3):194-201. </a:t>
            </a:r>
          </a:p>
          <a:p>
            <a:r>
              <a:rPr lang="en-US" sz="2000" dirty="0"/>
              <a:t>Weiss, R. D., </a:t>
            </a:r>
            <a:r>
              <a:rPr lang="en-US" sz="2000" dirty="0" err="1"/>
              <a:t>O'malley</a:t>
            </a:r>
            <a:r>
              <a:rPr lang="en-US" sz="2000" dirty="0"/>
              <a:t>, S. S., Hosking, J. D., </a:t>
            </a:r>
            <a:r>
              <a:rPr lang="en-US" sz="2000" dirty="0" err="1"/>
              <a:t>LoCastro</a:t>
            </a:r>
            <a:r>
              <a:rPr lang="en-US" sz="2000" dirty="0"/>
              <a:t>, J. S., Swift, R., &amp; COMBINE Study Research Group. (2008). Do patients with alcohol dependence respond to placebo? Results from the COMBINE Study. </a:t>
            </a:r>
            <a:r>
              <a:rPr lang="en-US" sz="2000" i="1" dirty="0"/>
              <a:t>Journal of studies on alcohol and drugs</a:t>
            </a:r>
            <a:r>
              <a:rPr lang="en-US" sz="2000" dirty="0"/>
              <a:t>, </a:t>
            </a:r>
            <a:r>
              <a:rPr lang="en-US" sz="2000" i="1" dirty="0"/>
              <a:t>69</a:t>
            </a:r>
            <a:r>
              <a:rPr lang="en-US" sz="2000" dirty="0"/>
              <a:t>(6), 878-884.</a:t>
            </a:r>
          </a:p>
          <a:p>
            <a:r>
              <a:rPr lang="en-US" sz="2000" b="0" i="0" dirty="0">
                <a:effectLst/>
                <a:latin typeface="Arial" panose="020B0604020202020204" pitchFamily="34" charset="0"/>
              </a:rPr>
              <a:t>Weiss, R. D., Griffin, M. L., Marcovitz, D. E., Hilton, B. T., Fitzmaurice, G. M., McHugh, R. K., &amp; Carroll, K. M. (2019). Correlates of opioid abstinence in a 42-month posttreatment naturalistic follow-up study of prescription opioid dependence. </a:t>
            </a:r>
            <a:r>
              <a:rPr lang="en-US" sz="2000" b="0" i="1" dirty="0">
                <a:effectLst/>
                <a:latin typeface="Arial" panose="020B0604020202020204" pitchFamily="34" charset="0"/>
              </a:rPr>
              <a:t>The Journal of clinical psychiatry</a:t>
            </a:r>
            <a:r>
              <a:rPr lang="en-US" sz="2000" b="0" i="0" dirty="0">
                <a:effectLst/>
                <a:latin typeface="Arial" panose="020B0604020202020204" pitchFamily="34" charset="0"/>
              </a:rPr>
              <a:t>, </a:t>
            </a:r>
            <a:r>
              <a:rPr lang="en-US" sz="2000" b="0" i="1" dirty="0">
                <a:effectLst/>
                <a:latin typeface="Arial" panose="020B0604020202020204" pitchFamily="34" charset="0"/>
              </a:rPr>
              <a:t>80</a:t>
            </a:r>
            <a:r>
              <a:rPr lang="en-US" sz="2000" b="0" i="0" dirty="0">
                <a:effectLst/>
                <a:latin typeface="Arial" panose="020B0604020202020204" pitchFamily="34" charset="0"/>
              </a:rPr>
              <a:t>(2), 13469.</a:t>
            </a:r>
            <a:endParaRPr lang="en-US" sz="2000" dirty="0"/>
          </a:p>
          <a:p>
            <a:endParaRPr lang="en-US" dirty="0"/>
          </a:p>
        </p:txBody>
      </p:sp>
    </p:spTree>
    <p:extLst>
      <p:ext uri="{BB962C8B-B14F-4D97-AF65-F5344CB8AC3E}">
        <p14:creationId xmlns:p14="http://schemas.microsoft.com/office/powerpoint/2010/main" val="27143152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111" y="2911438"/>
            <a:ext cx="5703889" cy="1400530"/>
          </a:xfrm>
        </p:spPr>
        <p:txBody>
          <a:bodyPr>
            <a:normAutofit/>
          </a:bodyPr>
          <a:lstStyle/>
          <a:p>
            <a:r>
              <a:rPr lang="en-US" dirty="0"/>
              <a:t>Supplementary Slides</a:t>
            </a:r>
            <a:br>
              <a:rPr lang="en-US" dirty="0"/>
            </a:br>
            <a:endParaRPr lang="en-US" dirty="0"/>
          </a:p>
        </p:txBody>
      </p:sp>
    </p:spTree>
    <p:extLst>
      <p:ext uri="{BB962C8B-B14F-4D97-AF65-F5344CB8AC3E}">
        <p14:creationId xmlns:p14="http://schemas.microsoft.com/office/powerpoint/2010/main" val="1985729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Continued</a:t>
            </a:r>
          </a:p>
        </p:txBody>
      </p:sp>
      <p:sp>
        <p:nvSpPr>
          <p:cNvPr id="3" name="Content Placeholder 2"/>
          <p:cNvSpPr>
            <a:spLocks noGrp="1"/>
          </p:cNvSpPr>
          <p:nvPr>
            <p:ph idx="1"/>
          </p:nvPr>
        </p:nvSpPr>
        <p:spPr/>
        <p:txBody>
          <a:bodyPr>
            <a:normAutofit/>
          </a:bodyPr>
          <a:lstStyle/>
          <a:p>
            <a:r>
              <a:rPr lang="en-US" sz="2400" dirty="0"/>
              <a:t>Further history, ?need for detoxification</a:t>
            </a:r>
          </a:p>
          <a:p>
            <a:r>
              <a:rPr lang="en-US" sz="2400" dirty="0"/>
              <a:t>Outpatient service options</a:t>
            </a:r>
          </a:p>
          <a:p>
            <a:r>
              <a:rPr lang="en-US" sz="2400" dirty="0"/>
              <a:t>Role of medications</a:t>
            </a:r>
          </a:p>
          <a:p>
            <a:r>
              <a:rPr lang="en-US" sz="3600" dirty="0"/>
              <a:t>Role of mutual help organizations?</a:t>
            </a:r>
          </a:p>
          <a:p>
            <a:pPr lvl="2"/>
            <a:r>
              <a:rPr lang="en-US" sz="2400" dirty="0"/>
              <a:t>What are your hesitations about discussing MHOs like AA/NA and SMART with this patient?</a:t>
            </a:r>
          </a:p>
        </p:txBody>
      </p:sp>
    </p:spTree>
    <p:extLst>
      <p:ext uri="{BB962C8B-B14F-4D97-AF65-F5344CB8AC3E}">
        <p14:creationId xmlns:p14="http://schemas.microsoft.com/office/powerpoint/2010/main" val="2997921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646112" y="1487840"/>
            <a:ext cx="10694824" cy="4984212"/>
          </a:xfrm>
        </p:spPr>
        <p:txBody>
          <a:bodyPr>
            <a:normAutofit/>
          </a:bodyPr>
          <a:lstStyle/>
          <a:p>
            <a:r>
              <a:rPr lang="en-US" sz="2800" dirty="0">
                <a:solidFill>
                  <a:srgbClr val="FFFF00"/>
                </a:solidFill>
              </a:rPr>
              <a:t>Participants will be able to discuss the evidence in support of the effectiveness of Mutual Help Organizations (MHOs) like Alcoholics Anonymous/Narcotics Anonymous (AA/NA) and SMART Recovery as adjunctive treatment in patients with addictions</a:t>
            </a:r>
          </a:p>
          <a:p>
            <a:r>
              <a:rPr lang="en-US" sz="2800" dirty="0"/>
              <a:t>Participants will be able to address common patient reservations about attending MHOs</a:t>
            </a:r>
          </a:p>
          <a:p>
            <a:r>
              <a:rPr lang="en-US" sz="2800" dirty="0"/>
              <a:t>Participants will be able to make referrals to MHOs and know three methods to increase the effectiveness of these referrals</a:t>
            </a:r>
          </a:p>
          <a:p>
            <a:endParaRPr lang="en-US" dirty="0"/>
          </a:p>
        </p:txBody>
      </p:sp>
    </p:spTree>
    <p:extLst>
      <p:ext uri="{BB962C8B-B14F-4D97-AF65-F5344CB8AC3E}">
        <p14:creationId xmlns:p14="http://schemas.microsoft.com/office/powerpoint/2010/main" val="2238707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7049" y="2780567"/>
            <a:ext cx="5557652" cy="395011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587" y="211941"/>
            <a:ext cx="6333094" cy="4173463"/>
          </a:xfrm>
          <a:prstGeom prst="rect">
            <a:avLst/>
          </a:prstGeom>
        </p:spPr>
      </p:pic>
    </p:spTree>
    <p:extLst>
      <p:ext uri="{BB962C8B-B14F-4D97-AF65-F5344CB8AC3E}">
        <p14:creationId xmlns:p14="http://schemas.microsoft.com/office/powerpoint/2010/main" val="7765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F334-0872-41DC-8033-363CC253502B}"/>
              </a:ext>
            </a:extLst>
          </p:cNvPr>
          <p:cNvSpPr>
            <a:spLocks noGrp="1"/>
          </p:cNvSpPr>
          <p:nvPr>
            <p:ph type="title"/>
          </p:nvPr>
        </p:nvSpPr>
        <p:spPr/>
        <p:txBody>
          <a:bodyPr/>
          <a:lstStyle/>
          <a:p>
            <a:r>
              <a:rPr lang="en-US" dirty="0"/>
              <a:t>Evidence vs. Philosophy</a:t>
            </a:r>
          </a:p>
        </p:txBody>
      </p:sp>
      <p:sp>
        <p:nvSpPr>
          <p:cNvPr id="3" name="Content Placeholder 2">
            <a:extLst>
              <a:ext uri="{FF2B5EF4-FFF2-40B4-BE49-F238E27FC236}">
                <a16:creationId xmlns:a16="http://schemas.microsoft.com/office/drawing/2014/main" id="{ACA5E78F-BB27-405D-AA78-18423024FFA4}"/>
              </a:ext>
            </a:extLst>
          </p:cNvPr>
          <p:cNvSpPr>
            <a:spLocks noGrp="1"/>
          </p:cNvSpPr>
          <p:nvPr>
            <p:ph idx="1"/>
          </p:nvPr>
        </p:nvSpPr>
        <p:spPr/>
        <p:txBody>
          <a:bodyPr>
            <a:normAutofit/>
          </a:bodyPr>
          <a:lstStyle/>
          <a:p>
            <a:r>
              <a:rPr lang="en-US" sz="2800" dirty="0"/>
              <a:t>Moderation and harm-reduction are different goals than abstinence.</a:t>
            </a:r>
          </a:p>
          <a:p>
            <a:r>
              <a:rPr lang="en-US" sz="2800" dirty="0"/>
              <a:t>Which is “better”?</a:t>
            </a:r>
          </a:p>
          <a:p>
            <a:r>
              <a:rPr lang="en-US" sz="2800" dirty="0"/>
              <a:t>It depends</a:t>
            </a:r>
          </a:p>
        </p:txBody>
      </p:sp>
    </p:spTree>
    <p:extLst>
      <p:ext uri="{BB962C8B-B14F-4D97-AF65-F5344CB8AC3E}">
        <p14:creationId xmlns:p14="http://schemas.microsoft.com/office/powerpoint/2010/main" val="32808342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1267</TotalTime>
  <Words>6537</Words>
  <Application>Microsoft Office PowerPoint</Application>
  <PresentationFormat>Widescreen</PresentationFormat>
  <Paragraphs>395</Paragraphs>
  <Slides>54</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Century Gothic</vt:lpstr>
      <vt:lpstr>Merriweather</vt:lpstr>
      <vt:lpstr>NexusSerif</vt:lpstr>
      <vt:lpstr>Wingdings 3</vt:lpstr>
      <vt:lpstr>Ion</vt:lpstr>
      <vt:lpstr>Please describe</vt:lpstr>
      <vt:lpstr>Intensive Referral to Mutual Help Organizations (MHOs) </vt:lpstr>
      <vt:lpstr>Learning objectives</vt:lpstr>
      <vt:lpstr>Why do we care about MHOs?</vt:lpstr>
      <vt:lpstr>Case</vt:lpstr>
      <vt:lpstr>Case Continued</vt:lpstr>
      <vt:lpstr>Learning objectives</vt:lpstr>
      <vt:lpstr>PowerPoint Presentation</vt:lpstr>
      <vt:lpstr>Evidence vs. Philosophy</vt:lpstr>
      <vt:lpstr>Pathways: Natural recovery?</vt:lpstr>
      <vt:lpstr>Lack of familiarity with evidence-base (or whether this is even an evidence-based treatment) </vt:lpstr>
      <vt:lpstr>Updated Cochrane Review: 2020</vt:lpstr>
      <vt:lpstr>AUD: Evidence Base for 12-Step Groups</vt:lpstr>
      <vt:lpstr>PowerPoint Presentation</vt:lpstr>
      <vt:lpstr>PowerPoint Presentation</vt:lpstr>
      <vt:lpstr>PowerPoint Presentation</vt:lpstr>
      <vt:lpstr>Evidence base for other MHOs</vt:lpstr>
      <vt:lpstr>SMART Recovery</vt:lpstr>
      <vt:lpstr>What about OUD?</vt:lpstr>
      <vt:lpstr>OUD: Evidence Base for 12-Step Groups</vt:lpstr>
      <vt:lpstr>OUD: Evidence Base for 12-Step Groups</vt:lpstr>
      <vt:lpstr>Learning objectives</vt:lpstr>
      <vt:lpstr>Common provider hesitations</vt:lpstr>
      <vt:lpstr>Lack of knowledge about what MHOs are and do</vt:lpstr>
      <vt:lpstr>PowerPoint Presentation</vt:lpstr>
      <vt:lpstr>PowerPoint Presentation</vt:lpstr>
      <vt:lpstr>Lack of knowledge about what MHOs are and do</vt:lpstr>
      <vt:lpstr>PowerPoint Presentation</vt:lpstr>
      <vt:lpstr>PowerPoint Presentation</vt:lpstr>
      <vt:lpstr>PowerPoint Presentation</vt:lpstr>
      <vt:lpstr>Lack of knowledge about what MHOs are and do</vt:lpstr>
      <vt:lpstr>Differences from SMART Website:</vt:lpstr>
      <vt:lpstr>Lack of knowledge about what MHOs are and do</vt:lpstr>
      <vt:lpstr>PowerPoint Presentation</vt:lpstr>
      <vt:lpstr>Common provider hesitations</vt:lpstr>
      <vt:lpstr>Concern patient will not be a good fit for MHOs </vt:lpstr>
      <vt:lpstr>Objections based on age, gender and socioeconomic considerations</vt:lpstr>
      <vt:lpstr>Objections to perception of religiosity</vt:lpstr>
      <vt:lpstr>Objection: prior AA experiences</vt:lpstr>
      <vt:lpstr>Objection: Medication stigma</vt:lpstr>
      <vt:lpstr>Common provider hesitations</vt:lpstr>
      <vt:lpstr>Lack of time to discuss MHOs as a provider </vt:lpstr>
      <vt:lpstr>Case Continued</vt:lpstr>
      <vt:lpstr>PowerPoint Presentation</vt:lpstr>
      <vt:lpstr>Case Continued</vt:lpstr>
      <vt:lpstr>Learning objectives</vt:lpstr>
      <vt:lpstr>PowerPoint Presentation</vt:lpstr>
      <vt:lpstr>Making an effective referral</vt:lpstr>
      <vt:lpstr>Making an effective referral</vt:lpstr>
      <vt:lpstr>3 Bottom lines re: referral</vt:lpstr>
      <vt:lpstr>Role playing and Q&amp;A</vt:lpstr>
      <vt:lpstr>Selected References</vt:lpstr>
      <vt:lpstr>References Continued </vt:lpstr>
      <vt:lpstr>Supplementary Slides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Intensive Referral to Mutual Help Organizations (MHOs)</dc:title>
  <dc:creator>David Marcovitz</dc:creator>
  <cp:lastModifiedBy>Marcovitz, David E</cp:lastModifiedBy>
  <cp:revision>124</cp:revision>
  <dcterms:created xsi:type="dcterms:W3CDTF">2014-08-03T21:49:37Z</dcterms:created>
  <dcterms:modified xsi:type="dcterms:W3CDTF">2022-10-22T15:07:58Z</dcterms:modified>
</cp:coreProperties>
</file>