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0" r:id="rId1"/>
  </p:sldMasterIdLst>
  <p:notesMasterIdLst>
    <p:notesMasterId r:id="rId59"/>
  </p:notesMasterIdLst>
  <p:handoutMasterIdLst>
    <p:handoutMasterId r:id="rId60"/>
  </p:handoutMasterIdLst>
  <p:sldIdLst>
    <p:sldId id="294" r:id="rId2"/>
    <p:sldId id="269" r:id="rId3"/>
    <p:sldId id="295" r:id="rId4"/>
    <p:sldId id="275" r:id="rId5"/>
    <p:sldId id="296" r:id="rId6"/>
    <p:sldId id="259" r:id="rId7"/>
    <p:sldId id="375" r:id="rId8"/>
    <p:sldId id="297" r:id="rId9"/>
    <p:sldId id="298" r:id="rId10"/>
    <p:sldId id="307" r:id="rId11"/>
    <p:sldId id="272" r:id="rId12"/>
    <p:sldId id="306" r:id="rId13"/>
    <p:sldId id="308" r:id="rId14"/>
    <p:sldId id="309" r:id="rId15"/>
    <p:sldId id="310" r:id="rId16"/>
    <p:sldId id="311" r:id="rId17"/>
    <p:sldId id="288" r:id="rId18"/>
    <p:sldId id="408" r:id="rId19"/>
    <p:sldId id="283" r:id="rId20"/>
    <p:sldId id="364" r:id="rId21"/>
    <p:sldId id="369" r:id="rId22"/>
    <p:sldId id="374" r:id="rId23"/>
    <p:sldId id="312" r:id="rId24"/>
    <p:sldId id="373" r:id="rId25"/>
    <p:sldId id="405" r:id="rId26"/>
    <p:sldId id="406" r:id="rId27"/>
    <p:sldId id="377" r:id="rId28"/>
    <p:sldId id="379" r:id="rId29"/>
    <p:sldId id="376" r:id="rId30"/>
    <p:sldId id="380" r:id="rId31"/>
    <p:sldId id="387" r:id="rId32"/>
    <p:sldId id="390" r:id="rId33"/>
    <p:sldId id="394" r:id="rId34"/>
    <p:sldId id="395" r:id="rId35"/>
    <p:sldId id="391" r:id="rId36"/>
    <p:sldId id="392" r:id="rId37"/>
    <p:sldId id="393" r:id="rId38"/>
    <p:sldId id="396" r:id="rId39"/>
    <p:sldId id="382" r:id="rId40"/>
    <p:sldId id="276" r:id="rId41"/>
    <p:sldId id="281" r:id="rId42"/>
    <p:sldId id="282" r:id="rId43"/>
    <p:sldId id="388" r:id="rId44"/>
    <p:sldId id="277" r:id="rId45"/>
    <p:sldId id="303" r:id="rId46"/>
    <p:sldId id="304" r:id="rId47"/>
    <p:sldId id="273" r:id="rId48"/>
    <p:sldId id="305" r:id="rId49"/>
    <p:sldId id="268" r:id="rId50"/>
    <p:sldId id="279" r:id="rId51"/>
    <p:sldId id="407" r:id="rId52"/>
    <p:sldId id="398" r:id="rId53"/>
    <p:sldId id="399" r:id="rId54"/>
    <p:sldId id="404" r:id="rId55"/>
    <p:sldId id="400" r:id="rId56"/>
    <p:sldId id="401" r:id="rId57"/>
    <p:sldId id="402" r:id="rId58"/>
  </p:sldIdLst>
  <p:sldSz cx="12192000" cy="6858000"/>
  <p:notesSz cx="9296400" cy="7010400"/>
  <p:defaultTex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pos="6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enattoor, Anju" initials="M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64A"/>
    <a:srgbClr val="E1F3F4"/>
    <a:srgbClr val="C3D3D4"/>
    <a:srgbClr val="E2EDAE"/>
    <a:srgbClr val="D8EAEB"/>
    <a:srgbClr val="FDEDD0"/>
    <a:srgbClr val="D2E076"/>
    <a:srgbClr val="FFEED1"/>
    <a:srgbClr val="00A9E0"/>
    <a:srgbClr val="F8EE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CFB171-AEA0-472F-A11A-96A0E4C28FDD}" v="1" dt="2022-10-21T17:46:34.540"/>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63916" autoAdjust="0"/>
  </p:normalViewPr>
  <p:slideViewPr>
    <p:cSldViewPr snapToObjects="1" showGuides="1">
      <p:cViewPr varScale="1">
        <p:scale>
          <a:sx n="42" d="100"/>
          <a:sy n="42" d="100"/>
        </p:scale>
        <p:origin x="844" y="48"/>
      </p:cViewPr>
      <p:guideLst>
        <p:guide orient="horz" pos="1920"/>
        <p:guide pos="624"/>
      </p:guideLst>
    </p:cSldViewPr>
  </p:slideViewPr>
  <p:outlineViewPr>
    <p:cViewPr>
      <p:scale>
        <a:sx n="33" d="100"/>
        <a:sy n="33" d="100"/>
      </p:scale>
      <p:origin x="0" y="0"/>
    </p:cViewPr>
  </p:outlineViewPr>
  <p:notesTextViewPr>
    <p:cViewPr>
      <p:scale>
        <a:sx n="130" d="100"/>
        <a:sy n="130" d="100"/>
      </p:scale>
      <p:origin x="0" y="0"/>
    </p:cViewPr>
  </p:notesTextViewPr>
  <p:sorterViewPr>
    <p:cViewPr>
      <p:scale>
        <a:sx n="66" d="100"/>
        <a:sy n="66" d="100"/>
      </p:scale>
      <p:origin x="0" y="0"/>
    </p:cViewPr>
  </p:sorterViewPr>
  <p:notesViewPr>
    <p:cSldViewPr snapToObjects="1" showGuides="1">
      <p:cViewPr varScale="1">
        <p:scale>
          <a:sx n="108" d="100"/>
          <a:sy n="108" d="100"/>
        </p:scale>
        <p:origin x="1833" y="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Michelle E" userId="c5bb8617-c78f-4d33-91e5-b9e4a9bda3dc" providerId="ADAL" clId="{F1CFB171-AEA0-472F-A11A-96A0E4C28FDD}"/>
    <pc:docChg chg="modSld">
      <pc:chgData name="Williams, Michelle E" userId="c5bb8617-c78f-4d33-91e5-b9e4a9bda3dc" providerId="ADAL" clId="{F1CFB171-AEA0-472F-A11A-96A0E4C28FDD}" dt="2022-10-21T17:46:34.540" v="0" actId="571"/>
      <pc:docMkLst>
        <pc:docMk/>
      </pc:docMkLst>
      <pc:sldChg chg="addSp modSp">
        <pc:chgData name="Williams, Michelle E" userId="c5bb8617-c78f-4d33-91e5-b9e4a9bda3dc" providerId="ADAL" clId="{F1CFB171-AEA0-472F-A11A-96A0E4C28FDD}" dt="2022-10-21T17:46:34.540" v="0" actId="571"/>
        <pc:sldMkLst>
          <pc:docMk/>
          <pc:sldMk cId="1436912587" sldId="275"/>
        </pc:sldMkLst>
        <pc:spChg chg="add mod">
          <ac:chgData name="Williams, Michelle E" userId="c5bb8617-c78f-4d33-91e5-b9e4a9bda3dc" providerId="ADAL" clId="{F1CFB171-AEA0-472F-A11A-96A0E4C28FDD}" dt="2022-10-21T17:46:34.540" v="0" actId="571"/>
          <ac:spMkLst>
            <pc:docMk/>
            <pc:sldMk cId="1436912587" sldId="275"/>
            <ac:spMk id="3" creationId="{21C9344D-D469-8BF5-5673-24B5FB3A077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DSM-IV</c:v>
                </c:pt>
              </c:strCache>
            </c:strRef>
          </c:tx>
          <c:spPr>
            <a:solidFill>
              <a:schemeClr val="accent1"/>
            </a:solidFill>
            <a:ln>
              <a:noFill/>
            </a:ln>
            <a:effectLst/>
          </c:spPr>
          <c:invertIfNegative val="0"/>
          <c:cat>
            <c:strRef>
              <c:f>Sheet1!$A$2:$A$3</c:f>
              <c:strCache>
                <c:ptCount val="2"/>
                <c:pt idx="0">
                  <c:v>Past Year AUD</c:v>
                </c:pt>
                <c:pt idx="1">
                  <c:v>Past Year DUD</c:v>
                </c:pt>
              </c:strCache>
            </c:strRef>
          </c:cat>
          <c:val>
            <c:numRef>
              <c:f>Sheet1!$B$2:$B$3</c:f>
              <c:numCache>
                <c:formatCode>General</c:formatCode>
                <c:ptCount val="2"/>
                <c:pt idx="0">
                  <c:v>12.7</c:v>
                </c:pt>
                <c:pt idx="1">
                  <c:v>4.0999999999999996</c:v>
                </c:pt>
              </c:numCache>
            </c:numRef>
          </c:val>
          <c:extLst>
            <c:ext xmlns:c16="http://schemas.microsoft.com/office/drawing/2014/chart" uri="{C3380CC4-5D6E-409C-BE32-E72D297353CC}">
              <c16:uniqueId val="{00000000-8741-8A46-B31F-39EF8C43771F}"/>
            </c:ext>
          </c:extLst>
        </c:ser>
        <c:ser>
          <c:idx val="1"/>
          <c:order val="1"/>
          <c:tx>
            <c:strRef>
              <c:f>Sheet1!$C$1</c:f>
              <c:strCache>
                <c:ptCount val="1"/>
                <c:pt idx="0">
                  <c:v>DSM-5</c:v>
                </c:pt>
              </c:strCache>
            </c:strRef>
          </c:tx>
          <c:spPr>
            <a:solidFill>
              <a:schemeClr val="accent2"/>
            </a:solidFill>
            <a:ln>
              <a:noFill/>
            </a:ln>
            <a:effectLst/>
          </c:spPr>
          <c:invertIfNegative val="0"/>
          <c:cat>
            <c:strRef>
              <c:f>Sheet1!$A$2:$A$3</c:f>
              <c:strCache>
                <c:ptCount val="2"/>
                <c:pt idx="0">
                  <c:v>Past Year AUD</c:v>
                </c:pt>
                <c:pt idx="1">
                  <c:v>Past Year DUD</c:v>
                </c:pt>
              </c:strCache>
            </c:strRef>
          </c:cat>
          <c:val>
            <c:numRef>
              <c:f>Sheet1!$C$2:$C$3</c:f>
              <c:numCache>
                <c:formatCode>General</c:formatCode>
                <c:ptCount val="2"/>
                <c:pt idx="0">
                  <c:v>13.9</c:v>
                </c:pt>
                <c:pt idx="1">
                  <c:v>3.9</c:v>
                </c:pt>
              </c:numCache>
            </c:numRef>
          </c:val>
          <c:extLst>
            <c:ext xmlns:c16="http://schemas.microsoft.com/office/drawing/2014/chart" uri="{C3380CC4-5D6E-409C-BE32-E72D297353CC}">
              <c16:uniqueId val="{00000001-8741-8A46-B31F-39EF8C43771F}"/>
            </c:ext>
          </c:extLst>
        </c:ser>
        <c:dLbls>
          <c:showLegendKey val="0"/>
          <c:showVal val="0"/>
          <c:showCatName val="0"/>
          <c:showSerName val="0"/>
          <c:showPercent val="0"/>
          <c:showBubbleSize val="0"/>
        </c:dLbls>
        <c:gapWidth val="99"/>
        <c:overlap val="-27"/>
        <c:axId val="151065743"/>
        <c:axId val="151067391"/>
      </c:barChart>
      <c:catAx>
        <c:axId val="151065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51067391"/>
        <c:crosses val="autoZero"/>
        <c:auto val="1"/>
        <c:lblAlgn val="ctr"/>
        <c:lblOffset val="100"/>
        <c:noMultiLvlLbl val="0"/>
      </c:catAx>
      <c:valAx>
        <c:axId val="1510673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065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340E13-4D64-604A-8DC1-0D29175766DF}"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954F780B-F4C2-F249-8072-6868B78F0668}">
      <dgm:prSet phldrT="[Text]"/>
      <dgm:spPr/>
      <dgm:t>
        <a:bodyPr/>
        <a:lstStyle/>
        <a:p>
          <a:r>
            <a:rPr lang="en-US" dirty="0"/>
            <a:t>NESARC-I (Wave 1)</a:t>
          </a:r>
        </a:p>
      </dgm:t>
    </dgm:pt>
    <dgm:pt modelId="{5D7CE32D-B3E9-0A40-BBE9-7A38EF780111}" type="parTrans" cxnId="{C87CC923-E56D-DE49-9C4E-792EF1455D67}">
      <dgm:prSet/>
      <dgm:spPr/>
      <dgm:t>
        <a:bodyPr/>
        <a:lstStyle/>
        <a:p>
          <a:endParaRPr lang="en-US"/>
        </a:p>
      </dgm:t>
    </dgm:pt>
    <dgm:pt modelId="{6C3D4F08-9EF8-2F4B-BB10-8E158A559DEB}" type="sibTrans" cxnId="{C87CC923-E56D-DE49-9C4E-792EF1455D67}">
      <dgm:prSet/>
      <dgm:spPr/>
      <dgm:t>
        <a:bodyPr/>
        <a:lstStyle/>
        <a:p>
          <a:endParaRPr lang="en-US"/>
        </a:p>
      </dgm:t>
    </dgm:pt>
    <dgm:pt modelId="{313E47C6-FF46-3848-8034-6294CB090208}">
      <dgm:prSet phldrT="[Text]"/>
      <dgm:spPr/>
      <dgm:t>
        <a:bodyPr/>
        <a:lstStyle/>
        <a:p>
          <a:r>
            <a:rPr lang="en-US" dirty="0"/>
            <a:t>NESARC–II (Wave 2)</a:t>
          </a:r>
        </a:p>
      </dgm:t>
    </dgm:pt>
    <dgm:pt modelId="{60AD045D-5954-784E-912B-1D7AD2CAD034}" type="parTrans" cxnId="{0B6F9398-5C32-D048-AC33-CC8E3A2CE6B9}">
      <dgm:prSet/>
      <dgm:spPr/>
      <dgm:t>
        <a:bodyPr/>
        <a:lstStyle/>
        <a:p>
          <a:endParaRPr lang="en-US"/>
        </a:p>
      </dgm:t>
    </dgm:pt>
    <dgm:pt modelId="{E4B32C1A-46B0-D04C-A189-44B2C203549D}" type="sibTrans" cxnId="{0B6F9398-5C32-D048-AC33-CC8E3A2CE6B9}">
      <dgm:prSet/>
      <dgm:spPr/>
      <dgm:t>
        <a:bodyPr/>
        <a:lstStyle/>
        <a:p>
          <a:endParaRPr lang="en-US"/>
        </a:p>
      </dgm:t>
    </dgm:pt>
    <dgm:pt modelId="{AEC3E301-BAB7-1040-B480-CF62FEF4225B}">
      <dgm:prSet phldrT="[Text]"/>
      <dgm:spPr/>
      <dgm:t>
        <a:bodyPr/>
        <a:lstStyle/>
        <a:p>
          <a:r>
            <a:rPr lang="en-US" dirty="0"/>
            <a:t>NESARC-III (Wave 3)</a:t>
          </a:r>
        </a:p>
      </dgm:t>
    </dgm:pt>
    <dgm:pt modelId="{5D27BE0F-AD94-1243-AD53-8A7DD146FAD8}" type="parTrans" cxnId="{27DFA6E2-A9A5-494B-B964-5A0F506DFB02}">
      <dgm:prSet/>
      <dgm:spPr/>
      <dgm:t>
        <a:bodyPr/>
        <a:lstStyle/>
        <a:p>
          <a:endParaRPr lang="en-US"/>
        </a:p>
      </dgm:t>
    </dgm:pt>
    <dgm:pt modelId="{503FAEEA-B20A-CE44-BF0D-870ECD9C4CE3}" type="sibTrans" cxnId="{27DFA6E2-A9A5-494B-B964-5A0F506DFB02}">
      <dgm:prSet/>
      <dgm:spPr/>
      <dgm:t>
        <a:bodyPr/>
        <a:lstStyle/>
        <a:p>
          <a:endParaRPr lang="en-US"/>
        </a:p>
      </dgm:t>
    </dgm:pt>
    <dgm:pt modelId="{246F6F45-8382-1B4B-86CD-0ADC8E8EF8F2}">
      <dgm:prSet phldrT="[Text]"/>
      <dgm:spPr/>
      <dgm:t>
        <a:bodyPr/>
        <a:lstStyle/>
        <a:p>
          <a:r>
            <a:rPr lang="en-US" dirty="0"/>
            <a:t>2002-3, </a:t>
          </a:r>
          <a:r>
            <a:rPr lang="en-US" b="0" i="0" u="none" dirty="0"/>
            <a:t>43,093</a:t>
          </a:r>
          <a:r>
            <a:rPr lang="en-US" dirty="0"/>
            <a:t> people</a:t>
          </a:r>
        </a:p>
      </dgm:t>
    </dgm:pt>
    <dgm:pt modelId="{ACD5719D-3A02-BB49-99DB-AC44536A2E8C}" type="parTrans" cxnId="{59A88D88-0ABB-5C41-84A2-7772E511EE2C}">
      <dgm:prSet/>
      <dgm:spPr/>
      <dgm:t>
        <a:bodyPr/>
        <a:lstStyle/>
        <a:p>
          <a:endParaRPr lang="en-US"/>
        </a:p>
      </dgm:t>
    </dgm:pt>
    <dgm:pt modelId="{8CBF9A70-F43D-D244-8342-FAC931DB1079}" type="sibTrans" cxnId="{59A88D88-0ABB-5C41-84A2-7772E511EE2C}">
      <dgm:prSet/>
      <dgm:spPr/>
      <dgm:t>
        <a:bodyPr/>
        <a:lstStyle/>
        <a:p>
          <a:endParaRPr lang="en-US"/>
        </a:p>
      </dgm:t>
    </dgm:pt>
    <dgm:pt modelId="{A839930E-CFC3-4247-AE19-96D9A8D1EC93}">
      <dgm:prSet phldrT="[Text]"/>
      <dgm:spPr/>
      <dgm:t>
        <a:bodyPr/>
        <a:lstStyle/>
        <a:p>
          <a:r>
            <a:rPr lang="en-US" dirty="0"/>
            <a:t>DSM-IV Abuse &amp; Dependence</a:t>
          </a:r>
        </a:p>
      </dgm:t>
    </dgm:pt>
    <dgm:pt modelId="{85515C23-244F-DA4C-87AE-8BD3A61EDCF5}" type="parTrans" cxnId="{B3235A62-4C2D-2340-BA71-24EED5556F99}">
      <dgm:prSet/>
      <dgm:spPr/>
      <dgm:t>
        <a:bodyPr/>
        <a:lstStyle/>
        <a:p>
          <a:endParaRPr lang="en-US"/>
        </a:p>
      </dgm:t>
    </dgm:pt>
    <dgm:pt modelId="{222956E2-9A4B-0342-9B3D-975B9E2D8FFF}" type="sibTrans" cxnId="{B3235A62-4C2D-2340-BA71-24EED5556F99}">
      <dgm:prSet/>
      <dgm:spPr/>
      <dgm:t>
        <a:bodyPr/>
        <a:lstStyle/>
        <a:p>
          <a:endParaRPr lang="en-US"/>
        </a:p>
      </dgm:t>
    </dgm:pt>
    <dgm:pt modelId="{1F8F5050-CA80-1744-943E-73FAD4228D60}">
      <dgm:prSet phldrT="[Text]"/>
      <dgm:spPr/>
      <dgm:t>
        <a:bodyPr/>
        <a:lstStyle/>
        <a:p>
          <a:r>
            <a:rPr lang="en-US" dirty="0"/>
            <a:t>Other DSM-IV diagnoses (mood, anxiety, </a:t>
          </a:r>
          <a:r>
            <a:rPr lang="en-US" b="1" dirty="0"/>
            <a:t>personality</a:t>
          </a:r>
          <a:r>
            <a:rPr lang="en-US" dirty="0"/>
            <a:t>, PTSD)</a:t>
          </a:r>
        </a:p>
      </dgm:t>
    </dgm:pt>
    <dgm:pt modelId="{5C8D3144-35A3-404E-8346-F24DD7B8F735}" type="parTrans" cxnId="{1058AFA7-6726-184C-8A93-B3AAC4BEB586}">
      <dgm:prSet/>
      <dgm:spPr/>
      <dgm:t>
        <a:bodyPr/>
        <a:lstStyle/>
        <a:p>
          <a:endParaRPr lang="en-US"/>
        </a:p>
      </dgm:t>
    </dgm:pt>
    <dgm:pt modelId="{85056D9C-2742-3948-9287-01CCDFDDB3E7}" type="sibTrans" cxnId="{1058AFA7-6726-184C-8A93-B3AAC4BEB586}">
      <dgm:prSet/>
      <dgm:spPr/>
      <dgm:t>
        <a:bodyPr/>
        <a:lstStyle/>
        <a:p>
          <a:endParaRPr lang="en-US"/>
        </a:p>
      </dgm:t>
    </dgm:pt>
    <dgm:pt modelId="{45E7F6B8-8B70-5A47-A494-F5958D429E5E}">
      <dgm:prSet/>
      <dgm:spPr/>
      <dgm:t>
        <a:bodyPr/>
        <a:lstStyle/>
        <a:p>
          <a:r>
            <a:rPr lang="en-US" dirty="0"/>
            <a:t>2004-5, </a:t>
          </a:r>
          <a:r>
            <a:rPr lang="en-US" b="0" i="0" u="none" dirty="0"/>
            <a:t>34,653 </a:t>
          </a:r>
          <a:r>
            <a:rPr lang="en-US" dirty="0"/>
            <a:t>people</a:t>
          </a:r>
        </a:p>
      </dgm:t>
    </dgm:pt>
    <dgm:pt modelId="{F36D0210-F260-EA41-AD07-06296EFEA9C8}" type="parTrans" cxnId="{DCCB004B-3977-064B-A01C-50DDEC3D2096}">
      <dgm:prSet/>
      <dgm:spPr/>
      <dgm:t>
        <a:bodyPr/>
        <a:lstStyle/>
        <a:p>
          <a:endParaRPr lang="en-US"/>
        </a:p>
      </dgm:t>
    </dgm:pt>
    <dgm:pt modelId="{850FFC27-0572-6E4D-B616-39230217C927}" type="sibTrans" cxnId="{DCCB004B-3977-064B-A01C-50DDEC3D2096}">
      <dgm:prSet/>
      <dgm:spPr/>
      <dgm:t>
        <a:bodyPr/>
        <a:lstStyle/>
        <a:p>
          <a:endParaRPr lang="en-US"/>
        </a:p>
      </dgm:t>
    </dgm:pt>
    <dgm:pt modelId="{3428B9E9-ACAA-5445-8C57-11F0531C2DC7}">
      <dgm:prSet/>
      <dgm:spPr/>
      <dgm:t>
        <a:bodyPr/>
        <a:lstStyle/>
        <a:p>
          <a:r>
            <a:rPr lang="en-US" dirty="0"/>
            <a:t>Longitudinal sample</a:t>
          </a:r>
        </a:p>
      </dgm:t>
    </dgm:pt>
    <dgm:pt modelId="{FD79FB1C-5F92-2548-B94B-84E381B6B237}" type="parTrans" cxnId="{D828C327-0FDB-D14D-8D58-ED707E07A89C}">
      <dgm:prSet/>
      <dgm:spPr/>
      <dgm:t>
        <a:bodyPr/>
        <a:lstStyle/>
        <a:p>
          <a:endParaRPr lang="en-US"/>
        </a:p>
      </dgm:t>
    </dgm:pt>
    <dgm:pt modelId="{746CC3EA-B6AB-B241-86D8-394CA1468412}" type="sibTrans" cxnId="{D828C327-0FDB-D14D-8D58-ED707E07A89C}">
      <dgm:prSet/>
      <dgm:spPr/>
      <dgm:t>
        <a:bodyPr/>
        <a:lstStyle/>
        <a:p>
          <a:endParaRPr lang="en-US"/>
        </a:p>
      </dgm:t>
    </dgm:pt>
    <dgm:pt modelId="{44DB5A64-9618-C044-83A0-28A8D2266DCE}">
      <dgm:prSet/>
      <dgm:spPr/>
      <dgm:t>
        <a:bodyPr/>
        <a:lstStyle/>
        <a:p>
          <a:r>
            <a:rPr lang="en-US" dirty="0"/>
            <a:t>2012-13, </a:t>
          </a:r>
          <a:r>
            <a:rPr lang="en-US" b="0" i="0" u="none" dirty="0"/>
            <a:t>36,309 </a:t>
          </a:r>
          <a:r>
            <a:rPr lang="en-US" dirty="0"/>
            <a:t>people</a:t>
          </a:r>
        </a:p>
      </dgm:t>
    </dgm:pt>
    <dgm:pt modelId="{ADBC2EC1-EB70-6446-B6F1-4F7E272C0915}" type="parTrans" cxnId="{F730F9CD-6F3F-814F-8061-3602CAD32F93}">
      <dgm:prSet/>
      <dgm:spPr/>
      <dgm:t>
        <a:bodyPr/>
        <a:lstStyle/>
        <a:p>
          <a:endParaRPr lang="en-US"/>
        </a:p>
      </dgm:t>
    </dgm:pt>
    <dgm:pt modelId="{E1DBD044-A61A-F34E-82CD-EBF408FC0DF9}" type="sibTrans" cxnId="{F730F9CD-6F3F-814F-8061-3602CAD32F93}">
      <dgm:prSet/>
      <dgm:spPr/>
      <dgm:t>
        <a:bodyPr/>
        <a:lstStyle/>
        <a:p>
          <a:endParaRPr lang="en-US"/>
        </a:p>
      </dgm:t>
    </dgm:pt>
    <dgm:pt modelId="{F72F9699-0BC0-8A4C-ADA6-772005989AEA}">
      <dgm:prSet/>
      <dgm:spPr/>
      <dgm:t>
        <a:bodyPr/>
        <a:lstStyle/>
        <a:p>
          <a:r>
            <a:rPr lang="en-US" dirty="0"/>
            <a:t>compared DSM-5 to DSM-IV rates</a:t>
          </a:r>
        </a:p>
      </dgm:t>
    </dgm:pt>
    <dgm:pt modelId="{C03F4F6F-5FE2-8148-BF68-A5C59D6EC852}" type="parTrans" cxnId="{5C10D233-6464-F248-B49F-48354B2AC50B}">
      <dgm:prSet/>
      <dgm:spPr/>
      <dgm:t>
        <a:bodyPr/>
        <a:lstStyle/>
        <a:p>
          <a:endParaRPr lang="en-US"/>
        </a:p>
      </dgm:t>
    </dgm:pt>
    <dgm:pt modelId="{7B323F15-194C-944A-9E5F-E8AF34F40623}" type="sibTrans" cxnId="{5C10D233-6464-F248-B49F-48354B2AC50B}">
      <dgm:prSet/>
      <dgm:spPr/>
      <dgm:t>
        <a:bodyPr/>
        <a:lstStyle/>
        <a:p>
          <a:endParaRPr lang="en-US"/>
        </a:p>
      </dgm:t>
    </dgm:pt>
    <dgm:pt modelId="{9AE7C347-2CCA-7244-8F06-1CF888DD2F40}">
      <dgm:prSet/>
      <dgm:spPr/>
      <dgm:t>
        <a:bodyPr/>
        <a:lstStyle/>
        <a:p>
          <a:r>
            <a:rPr lang="en-US" dirty="0"/>
            <a:t>DSM-IV</a:t>
          </a:r>
        </a:p>
      </dgm:t>
    </dgm:pt>
    <dgm:pt modelId="{3485B85C-3136-F346-ABC6-A027FBA2F8DF}" type="parTrans" cxnId="{229D0E66-EB9E-814A-B2F4-A980373B1E81}">
      <dgm:prSet/>
      <dgm:spPr/>
      <dgm:t>
        <a:bodyPr/>
        <a:lstStyle/>
        <a:p>
          <a:endParaRPr lang="en-US"/>
        </a:p>
      </dgm:t>
    </dgm:pt>
    <dgm:pt modelId="{32B7F327-6A01-2243-8A04-0A56256F5582}" type="sibTrans" cxnId="{229D0E66-EB9E-814A-B2F4-A980373B1E81}">
      <dgm:prSet/>
      <dgm:spPr/>
      <dgm:t>
        <a:bodyPr/>
        <a:lstStyle/>
        <a:p>
          <a:endParaRPr lang="en-US"/>
        </a:p>
      </dgm:t>
    </dgm:pt>
    <dgm:pt modelId="{8A867FCE-03BB-4C45-B0BE-CBE43ECFA23E}">
      <dgm:prSet/>
      <dgm:spPr/>
      <dgm:t>
        <a:bodyPr/>
        <a:lstStyle/>
        <a:p>
          <a:r>
            <a:rPr lang="en-US" dirty="0"/>
            <a:t>DSM-5</a:t>
          </a:r>
        </a:p>
      </dgm:t>
    </dgm:pt>
    <dgm:pt modelId="{00A6D712-E3A4-DB49-AFCF-BE20E72C0268}" type="parTrans" cxnId="{10B93410-4A51-6E46-8EC4-313B10E87011}">
      <dgm:prSet/>
      <dgm:spPr/>
      <dgm:t>
        <a:bodyPr/>
        <a:lstStyle/>
        <a:p>
          <a:endParaRPr lang="en-US"/>
        </a:p>
      </dgm:t>
    </dgm:pt>
    <dgm:pt modelId="{5E7D6BD0-0C29-F747-9064-839487224B60}" type="sibTrans" cxnId="{10B93410-4A51-6E46-8EC4-313B10E87011}">
      <dgm:prSet/>
      <dgm:spPr/>
      <dgm:t>
        <a:bodyPr/>
        <a:lstStyle/>
        <a:p>
          <a:endParaRPr lang="en-US"/>
        </a:p>
      </dgm:t>
    </dgm:pt>
    <dgm:pt modelId="{72D712C6-9913-C447-8644-FA3A2BB86B5F}">
      <dgm:prSet/>
      <dgm:spPr/>
      <dgm:t>
        <a:bodyPr/>
        <a:lstStyle/>
        <a:p>
          <a:r>
            <a:rPr lang="en-US" dirty="0"/>
            <a:t>Genetic data released 2021, </a:t>
          </a:r>
          <a:r>
            <a:rPr lang="en-US" b="0" i="0" u="none" dirty="0"/>
            <a:t>22,848 people provided saliva</a:t>
          </a:r>
          <a:r>
            <a:rPr lang="en-US" dirty="0"/>
            <a:t> sample</a:t>
          </a:r>
        </a:p>
      </dgm:t>
    </dgm:pt>
    <dgm:pt modelId="{C2F12F80-57C1-A744-B2A1-9CD500CA6E97}" type="parTrans" cxnId="{52E9E373-1C40-E54E-81D5-04F490C70D36}">
      <dgm:prSet/>
      <dgm:spPr/>
      <dgm:t>
        <a:bodyPr/>
        <a:lstStyle/>
        <a:p>
          <a:endParaRPr lang="en-US"/>
        </a:p>
      </dgm:t>
    </dgm:pt>
    <dgm:pt modelId="{89C8C18B-6086-2E40-BE03-6CECF1723AB0}" type="sibTrans" cxnId="{52E9E373-1C40-E54E-81D5-04F490C70D36}">
      <dgm:prSet/>
      <dgm:spPr/>
      <dgm:t>
        <a:bodyPr/>
        <a:lstStyle/>
        <a:p>
          <a:endParaRPr lang="en-US"/>
        </a:p>
      </dgm:t>
    </dgm:pt>
    <dgm:pt modelId="{EDB61677-28CF-CD43-BF3D-14F824612D1B}">
      <dgm:prSet/>
      <dgm:spPr/>
      <dgm:t>
        <a:bodyPr/>
        <a:lstStyle/>
        <a:p>
          <a:r>
            <a:rPr lang="en-US" dirty="0"/>
            <a:t>Assessed adverse childhood events</a:t>
          </a:r>
        </a:p>
      </dgm:t>
    </dgm:pt>
    <dgm:pt modelId="{DD6BA437-E360-F049-9BBB-7897BBFAC98B}" type="parTrans" cxnId="{F69A9B7A-38CD-5842-BBFF-9D05C7A8ACD1}">
      <dgm:prSet/>
      <dgm:spPr/>
      <dgm:t>
        <a:bodyPr/>
        <a:lstStyle/>
        <a:p>
          <a:endParaRPr lang="en-US"/>
        </a:p>
      </dgm:t>
    </dgm:pt>
    <dgm:pt modelId="{69C892AC-6094-5C41-BBEA-79897418E3C9}" type="sibTrans" cxnId="{F69A9B7A-38CD-5842-BBFF-9D05C7A8ACD1}">
      <dgm:prSet/>
      <dgm:spPr/>
      <dgm:t>
        <a:bodyPr/>
        <a:lstStyle/>
        <a:p>
          <a:endParaRPr lang="en-US"/>
        </a:p>
      </dgm:t>
    </dgm:pt>
    <dgm:pt modelId="{F168E6BF-F30C-A147-8E64-3A6D5683A1AF}" type="pres">
      <dgm:prSet presAssocID="{5B340E13-4D64-604A-8DC1-0D29175766DF}" presName="linear" presStyleCnt="0">
        <dgm:presLayoutVars>
          <dgm:dir/>
          <dgm:animLvl val="lvl"/>
          <dgm:resizeHandles val="exact"/>
        </dgm:presLayoutVars>
      </dgm:prSet>
      <dgm:spPr/>
    </dgm:pt>
    <dgm:pt modelId="{D23C101A-55CD-2F4A-88B1-E4C89B70CD5B}" type="pres">
      <dgm:prSet presAssocID="{954F780B-F4C2-F249-8072-6868B78F0668}" presName="parentLin" presStyleCnt="0"/>
      <dgm:spPr/>
    </dgm:pt>
    <dgm:pt modelId="{C98D48FC-C9B2-EF4A-B1CC-485983077556}" type="pres">
      <dgm:prSet presAssocID="{954F780B-F4C2-F249-8072-6868B78F0668}" presName="parentLeftMargin" presStyleLbl="node1" presStyleIdx="0" presStyleCnt="3"/>
      <dgm:spPr/>
    </dgm:pt>
    <dgm:pt modelId="{79F05B86-01FE-7B46-B1A7-2DC2E5EE53BB}" type="pres">
      <dgm:prSet presAssocID="{954F780B-F4C2-F249-8072-6868B78F0668}" presName="parentText" presStyleLbl="node1" presStyleIdx="0" presStyleCnt="3">
        <dgm:presLayoutVars>
          <dgm:chMax val="0"/>
          <dgm:bulletEnabled val="1"/>
        </dgm:presLayoutVars>
      </dgm:prSet>
      <dgm:spPr/>
    </dgm:pt>
    <dgm:pt modelId="{3486655B-9467-4641-ADC2-433DBE76F8E2}" type="pres">
      <dgm:prSet presAssocID="{954F780B-F4C2-F249-8072-6868B78F0668}" presName="negativeSpace" presStyleCnt="0"/>
      <dgm:spPr/>
    </dgm:pt>
    <dgm:pt modelId="{264FB8CB-5E4D-0640-835D-D184B6369369}" type="pres">
      <dgm:prSet presAssocID="{954F780B-F4C2-F249-8072-6868B78F0668}" presName="childText" presStyleLbl="conFgAcc1" presStyleIdx="0" presStyleCnt="3">
        <dgm:presLayoutVars>
          <dgm:bulletEnabled val="1"/>
        </dgm:presLayoutVars>
      </dgm:prSet>
      <dgm:spPr/>
    </dgm:pt>
    <dgm:pt modelId="{63EFF122-756D-C34A-925F-CB8F61BEDFB9}" type="pres">
      <dgm:prSet presAssocID="{6C3D4F08-9EF8-2F4B-BB10-8E158A559DEB}" presName="spaceBetweenRectangles" presStyleCnt="0"/>
      <dgm:spPr/>
    </dgm:pt>
    <dgm:pt modelId="{DB809340-F400-D145-B151-A22768111E25}" type="pres">
      <dgm:prSet presAssocID="{313E47C6-FF46-3848-8034-6294CB090208}" presName="parentLin" presStyleCnt="0"/>
      <dgm:spPr/>
    </dgm:pt>
    <dgm:pt modelId="{5FE5C580-9259-D94E-A2BB-8492A32B0FF6}" type="pres">
      <dgm:prSet presAssocID="{313E47C6-FF46-3848-8034-6294CB090208}" presName="parentLeftMargin" presStyleLbl="node1" presStyleIdx="0" presStyleCnt="3"/>
      <dgm:spPr/>
    </dgm:pt>
    <dgm:pt modelId="{0C02951B-4800-EE44-86FC-96C53846FF7E}" type="pres">
      <dgm:prSet presAssocID="{313E47C6-FF46-3848-8034-6294CB090208}" presName="parentText" presStyleLbl="node1" presStyleIdx="1" presStyleCnt="3">
        <dgm:presLayoutVars>
          <dgm:chMax val="0"/>
          <dgm:bulletEnabled val="1"/>
        </dgm:presLayoutVars>
      </dgm:prSet>
      <dgm:spPr/>
    </dgm:pt>
    <dgm:pt modelId="{CFA263F3-AB43-2F45-944D-3957CCE7154F}" type="pres">
      <dgm:prSet presAssocID="{313E47C6-FF46-3848-8034-6294CB090208}" presName="negativeSpace" presStyleCnt="0"/>
      <dgm:spPr/>
    </dgm:pt>
    <dgm:pt modelId="{AA8C98B8-FAA5-3946-AA6C-E835C4D96818}" type="pres">
      <dgm:prSet presAssocID="{313E47C6-FF46-3848-8034-6294CB090208}" presName="childText" presStyleLbl="conFgAcc1" presStyleIdx="1" presStyleCnt="3">
        <dgm:presLayoutVars>
          <dgm:bulletEnabled val="1"/>
        </dgm:presLayoutVars>
      </dgm:prSet>
      <dgm:spPr/>
    </dgm:pt>
    <dgm:pt modelId="{6FF91FF1-389E-6A40-8034-169016D1D704}" type="pres">
      <dgm:prSet presAssocID="{E4B32C1A-46B0-D04C-A189-44B2C203549D}" presName="spaceBetweenRectangles" presStyleCnt="0"/>
      <dgm:spPr/>
    </dgm:pt>
    <dgm:pt modelId="{CB26C493-EBDB-7846-A77B-3CB97C37756D}" type="pres">
      <dgm:prSet presAssocID="{AEC3E301-BAB7-1040-B480-CF62FEF4225B}" presName="parentLin" presStyleCnt="0"/>
      <dgm:spPr/>
    </dgm:pt>
    <dgm:pt modelId="{B6E85C54-1016-9C49-8385-F1CC3DFA2597}" type="pres">
      <dgm:prSet presAssocID="{AEC3E301-BAB7-1040-B480-CF62FEF4225B}" presName="parentLeftMargin" presStyleLbl="node1" presStyleIdx="1" presStyleCnt="3"/>
      <dgm:spPr/>
    </dgm:pt>
    <dgm:pt modelId="{8A129910-D9A9-4343-901A-A3C5284F829E}" type="pres">
      <dgm:prSet presAssocID="{AEC3E301-BAB7-1040-B480-CF62FEF4225B}" presName="parentText" presStyleLbl="node1" presStyleIdx="2" presStyleCnt="3">
        <dgm:presLayoutVars>
          <dgm:chMax val="0"/>
          <dgm:bulletEnabled val="1"/>
        </dgm:presLayoutVars>
      </dgm:prSet>
      <dgm:spPr/>
    </dgm:pt>
    <dgm:pt modelId="{F935F8D7-9DB1-A644-A6F4-7652BFF93670}" type="pres">
      <dgm:prSet presAssocID="{AEC3E301-BAB7-1040-B480-CF62FEF4225B}" presName="negativeSpace" presStyleCnt="0"/>
      <dgm:spPr/>
    </dgm:pt>
    <dgm:pt modelId="{A8923793-105F-1745-A545-C621F18C901A}" type="pres">
      <dgm:prSet presAssocID="{AEC3E301-BAB7-1040-B480-CF62FEF4225B}" presName="childText" presStyleLbl="conFgAcc1" presStyleIdx="2" presStyleCnt="3">
        <dgm:presLayoutVars>
          <dgm:bulletEnabled val="1"/>
        </dgm:presLayoutVars>
      </dgm:prSet>
      <dgm:spPr/>
    </dgm:pt>
  </dgm:ptLst>
  <dgm:cxnLst>
    <dgm:cxn modelId="{AA892C02-4EA2-BB46-BE12-49E1C8DD7D67}" type="presOf" srcId="{954F780B-F4C2-F249-8072-6868B78F0668}" destId="{79F05B86-01FE-7B46-B1A7-2DC2E5EE53BB}" srcOrd="1" destOrd="0" presId="urn:microsoft.com/office/officeart/2005/8/layout/list1"/>
    <dgm:cxn modelId="{E7FC0A09-DFC9-CB4F-9524-6FE2561B5D17}" type="presOf" srcId="{45E7F6B8-8B70-5A47-A494-F5958D429E5E}" destId="{AA8C98B8-FAA5-3946-AA6C-E835C4D96818}" srcOrd="0" destOrd="0" presId="urn:microsoft.com/office/officeart/2005/8/layout/list1"/>
    <dgm:cxn modelId="{22892E0F-582C-8740-9DB6-9E59659F061E}" type="presOf" srcId="{313E47C6-FF46-3848-8034-6294CB090208}" destId="{0C02951B-4800-EE44-86FC-96C53846FF7E}" srcOrd="1" destOrd="0" presId="urn:microsoft.com/office/officeart/2005/8/layout/list1"/>
    <dgm:cxn modelId="{10B93410-4A51-6E46-8EC4-313B10E87011}" srcId="{AEC3E301-BAB7-1040-B480-CF62FEF4225B}" destId="{8A867FCE-03BB-4C45-B0BE-CBE43ECFA23E}" srcOrd="1" destOrd="0" parTransId="{00A6D712-E3A4-DB49-AFCF-BE20E72C0268}" sibTransId="{5E7D6BD0-0C29-F747-9064-839487224B60}"/>
    <dgm:cxn modelId="{E9386011-FD7F-1343-A7DE-5B0F2991CB6E}" type="presOf" srcId="{9AE7C347-2CCA-7244-8F06-1CF888DD2F40}" destId="{AA8C98B8-FAA5-3946-AA6C-E835C4D96818}" srcOrd="0" destOrd="1" presId="urn:microsoft.com/office/officeart/2005/8/layout/list1"/>
    <dgm:cxn modelId="{286C5813-03DD-9B46-9761-07F63BA1C397}" type="presOf" srcId="{EDB61677-28CF-CD43-BF3D-14F824612D1B}" destId="{A8923793-105F-1745-A545-C621F18C901A}" srcOrd="0" destOrd="3" presId="urn:microsoft.com/office/officeart/2005/8/layout/list1"/>
    <dgm:cxn modelId="{A5869916-2D4B-AA49-AE36-884132D25365}" type="presOf" srcId="{5B340E13-4D64-604A-8DC1-0D29175766DF}" destId="{F168E6BF-F30C-A147-8E64-3A6D5683A1AF}" srcOrd="0" destOrd="0" presId="urn:microsoft.com/office/officeart/2005/8/layout/list1"/>
    <dgm:cxn modelId="{C87CC923-E56D-DE49-9C4E-792EF1455D67}" srcId="{5B340E13-4D64-604A-8DC1-0D29175766DF}" destId="{954F780B-F4C2-F249-8072-6868B78F0668}" srcOrd="0" destOrd="0" parTransId="{5D7CE32D-B3E9-0A40-BBE9-7A38EF780111}" sibTransId="{6C3D4F08-9EF8-2F4B-BB10-8E158A559DEB}"/>
    <dgm:cxn modelId="{4BD3CB23-C17A-BD40-BC84-A87C64222D5D}" type="presOf" srcId="{44DB5A64-9618-C044-83A0-28A8D2266DCE}" destId="{A8923793-105F-1745-A545-C621F18C901A}" srcOrd="0" destOrd="0" presId="urn:microsoft.com/office/officeart/2005/8/layout/list1"/>
    <dgm:cxn modelId="{D828C327-0FDB-D14D-8D58-ED707E07A89C}" srcId="{313E47C6-FF46-3848-8034-6294CB090208}" destId="{3428B9E9-ACAA-5445-8C57-11F0531C2DC7}" srcOrd="2" destOrd="0" parTransId="{FD79FB1C-5F92-2548-B94B-84E381B6B237}" sibTransId="{746CC3EA-B6AB-B241-86D8-394CA1468412}"/>
    <dgm:cxn modelId="{B94BC532-F964-9C4C-8D4C-100E55ECA535}" type="presOf" srcId="{3428B9E9-ACAA-5445-8C57-11F0531C2DC7}" destId="{AA8C98B8-FAA5-3946-AA6C-E835C4D96818}" srcOrd="0" destOrd="2" presId="urn:microsoft.com/office/officeart/2005/8/layout/list1"/>
    <dgm:cxn modelId="{5C10D233-6464-F248-B49F-48354B2AC50B}" srcId="{AEC3E301-BAB7-1040-B480-CF62FEF4225B}" destId="{F72F9699-0BC0-8A4C-ADA6-772005989AEA}" srcOrd="2" destOrd="0" parTransId="{C03F4F6F-5FE2-8148-BF68-A5C59D6EC852}" sibTransId="{7B323F15-194C-944A-9E5F-E8AF34F40623}"/>
    <dgm:cxn modelId="{FEFB3742-12E3-004F-A352-AF5ED1B93EC3}" type="presOf" srcId="{72D712C6-9913-C447-8644-FA3A2BB86B5F}" destId="{A8923793-105F-1745-A545-C621F18C901A}" srcOrd="0" destOrd="4" presId="urn:microsoft.com/office/officeart/2005/8/layout/list1"/>
    <dgm:cxn modelId="{B3235A62-4C2D-2340-BA71-24EED5556F99}" srcId="{954F780B-F4C2-F249-8072-6868B78F0668}" destId="{A839930E-CFC3-4247-AE19-96D9A8D1EC93}" srcOrd="1" destOrd="0" parTransId="{85515C23-244F-DA4C-87AE-8BD3A61EDCF5}" sibTransId="{222956E2-9A4B-0342-9B3D-975B9E2D8FFF}"/>
    <dgm:cxn modelId="{9131CD43-3C98-0A42-9292-9BB6C911FA70}" type="presOf" srcId="{F72F9699-0BC0-8A4C-ADA6-772005989AEA}" destId="{A8923793-105F-1745-A545-C621F18C901A}" srcOrd="0" destOrd="2" presId="urn:microsoft.com/office/officeart/2005/8/layout/list1"/>
    <dgm:cxn modelId="{229D0E66-EB9E-814A-B2F4-A980373B1E81}" srcId="{313E47C6-FF46-3848-8034-6294CB090208}" destId="{9AE7C347-2CCA-7244-8F06-1CF888DD2F40}" srcOrd="1" destOrd="0" parTransId="{3485B85C-3136-F346-ABC6-A027FBA2F8DF}" sibTransId="{32B7F327-6A01-2243-8A04-0A56256F5582}"/>
    <dgm:cxn modelId="{DCCB004B-3977-064B-A01C-50DDEC3D2096}" srcId="{313E47C6-FF46-3848-8034-6294CB090208}" destId="{45E7F6B8-8B70-5A47-A494-F5958D429E5E}" srcOrd="0" destOrd="0" parTransId="{F36D0210-F260-EA41-AD07-06296EFEA9C8}" sibTransId="{850FFC27-0572-6E4D-B616-39230217C927}"/>
    <dgm:cxn modelId="{F8C4536F-BE4F-734A-A6AD-B635A370D787}" type="presOf" srcId="{AEC3E301-BAB7-1040-B480-CF62FEF4225B}" destId="{B6E85C54-1016-9C49-8385-F1CC3DFA2597}" srcOrd="0" destOrd="0" presId="urn:microsoft.com/office/officeart/2005/8/layout/list1"/>
    <dgm:cxn modelId="{52E9E373-1C40-E54E-81D5-04F490C70D36}" srcId="{AEC3E301-BAB7-1040-B480-CF62FEF4225B}" destId="{72D712C6-9913-C447-8644-FA3A2BB86B5F}" srcOrd="4" destOrd="0" parTransId="{C2F12F80-57C1-A744-B2A1-9CD500CA6E97}" sibTransId="{89C8C18B-6086-2E40-BE03-6CECF1723AB0}"/>
    <dgm:cxn modelId="{F7ACFA79-2049-6E4A-9400-0A74C90CC220}" type="presOf" srcId="{246F6F45-8382-1B4B-86CD-0ADC8E8EF8F2}" destId="{264FB8CB-5E4D-0640-835D-D184B6369369}" srcOrd="0" destOrd="0" presId="urn:microsoft.com/office/officeart/2005/8/layout/list1"/>
    <dgm:cxn modelId="{F69A9B7A-38CD-5842-BBFF-9D05C7A8ACD1}" srcId="{AEC3E301-BAB7-1040-B480-CF62FEF4225B}" destId="{EDB61677-28CF-CD43-BF3D-14F824612D1B}" srcOrd="3" destOrd="0" parTransId="{DD6BA437-E360-F049-9BBB-7897BBFAC98B}" sibTransId="{69C892AC-6094-5C41-BBEA-79897418E3C9}"/>
    <dgm:cxn modelId="{59A88D88-0ABB-5C41-84A2-7772E511EE2C}" srcId="{954F780B-F4C2-F249-8072-6868B78F0668}" destId="{246F6F45-8382-1B4B-86CD-0ADC8E8EF8F2}" srcOrd="0" destOrd="0" parTransId="{ACD5719D-3A02-BB49-99DB-AC44536A2E8C}" sibTransId="{8CBF9A70-F43D-D244-8342-FAC931DB1079}"/>
    <dgm:cxn modelId="{E27BEC8D-C3FC-3C47-A49D-8CCE6B1EE15B}" type="presOf" srcId="{954F780B-F4C2-F249-8072-6868B78F0668}" destId="{C98D48FC-C9B2-EF4A-B1CC-485983077556}" srcOrd="0" destOrd="0" presId="urn:microsoft.com/office/officeart/2005/8/layout/list1"/>
    <dgm:cxn modelId="{9A065D8E-6BBF-F548-9F68-38506E94665C}" type="presOf" srcId="{AEC3E301-BAB7-1040-B480-CF62FEF4225B}" destId="{8A129910-D9A9-4343-901A-A3C5284F829E}" srcOrd="1" destOrd="0" presId="urn:microsoft.com/office/officeart/2005/8/layout/list1"/>
    <dgm:cxn modelId="{0B6F9398-5C32-D048-AC33-CC8E3A2CE6B9}" srcId="{5B340E13-4D64-604A-8DC1-0D29175766DF}" destId="{313E47C6-FF46-3848-8034-6294CB090208}" srcOrd="1" destOrd="0" parTransId="{60AD045D-5954-784E-912B-1D7AD2CAD034}" sibTransId="{E4B32C1A-46B0-D04C-A189-44B2C203549D}"/>
    <dgm:cxn modelId="{1058AFA7-6726-184C-8A93-B3AAC4BEB586}" srcId="{954F780B-F4C2-F249-8072-6868B78F0668}" destId="{1F8F5050-CA80-1744-943E-73FAD4228D60}" srcOrd="2" destOrd="0" parTransId="{5C8D3144-35A3-404E-8346-F24DD7B8F735}" sibTransId="{85056D9C-2742-3948-9287-01CCDFDDB3E7}"/>
    <dgm:cxn modelId="{5FF43FA8-5BF9-744C-9F6D-E51FBD910D5C}" type="presOf" srcId="{1F8F5050-CA80-1744-943E-73FAD4228D60}" destId="{264FB8CB-5E4D-0640-835D-D184B6369369}" srcOrd="0" destOrd="2" presId="urn:microsoft.com/office/officeart/2005/8/layout/list1"/>
    <dgm:cxn modelId="{F730F9CD-6F3F-814F-8061-3602CAD32F93}" srcId="{AEC3E301-BAB7-1040-B480-CF62FEF4225B}" destId="{44DB5A64-9618-C044-83A0-28A8D2266DCE}" srcOrd="0" destOrd="0" parTransId="{ADBC2EC1-EB70-6446-B6F1-4F7E272C0915}" sibTransId="{E1DBD044-A61A-F34E-82CD-EBF408FC0DF9}"/>
    <dgm:cxn modelId="{18BDB0DD-A982-0544-A3A1-53F7D6A747E3}" type="presOf" srcId="{313E47C6-FF46-3848-8034-6294CB090208}" destId="{5FE5C580-9259-D94E-A2BB-8492A32B0FF6}" srcOrd="0" destOrd="0" presId="urn:microsoft.com/office/officeart/2005/8/layout/list1"/>
    <dgm:cxn modelId="{27DFA6E2-A9A5-494B-B964-5A0F506DFB02}" srcId="{5B340E13-4D64-604A-8DC1-0D29175766DF}" destId="{AEC3E301-BAB7-1040-B480-CF62FEF4225B}" srcOrd="2" destOrd="0" parTransId="{5D27BE0F-AD94-1243-AD53-8A7DD146FAD8}" sibTransId="{503FAEEA-B20A-CE44-BF0D-870ECD9C4CE3}"/>
    <dgm:cxn modelId="{F144F6E2-A88F-454A-A88D-1AB176638AF7}" type="presOf" srcId="{A839930E-CFC3-4247-AE19-96D9A8D1EC93}" destId="{264FB8CB-5E4D-0640-835D-D184B6369369}" srcOrd="0" destOrd="1" presId="urn:microsoft.com/office/officeart/2005/8/layout/list1"/>
    <dgm:cxn modelId="{7621FAF1-CF69-354B-89B0-D93CCBE582CC}" type="presOf" srcId="{8A867FCE-03BB-4C45-B0BE-CBE43ECFA23E}" destId="{A8923793-105F-1745-A545-C621F18C901A}" srcOrd="0" destOrd="1" presId="urn:microsoft.com/office/officeart/2005/8/layout/list1"/>
    <dgm:cxn modelId="{82884DAA-B186-A443-B5E5-726396E744D3}" type="presParOf" srcId="{F168E6BF-F30C-A147-8E64-3A6D5683A1AF}" destId="{D23C101A-55CD-2F4A-88B1-E4C89B70CD5B}" srcOrd="0" destOrd="0" presId="urn:microsoft.com/office/officeart/2005/8/layout/list1"/>
    <dgm:cxn modelId="{B6ED0CD8-A108-0D46-87CB-6D5740D1A2BB}" type="presParOf" srcId="{D23C101A-55CD-2F4A-88B1-E4C89B70CD5B}" destId="{C98D48FC-C9B2-EF4A-B1CC-485983077556}" srcOrd="0" destOrd="0" presId="urn:microsoft.com/office/officeart/2005/8/layout/list1"/>
    <dgm:cxn modelId="{ECA74251-F0AA-3241-AD33-1EFC8A314B33}" type="presParOf" srcId="{D23C101A-55CD-2F4A-88B1-E4C89B70CD5B}" destId="{79F05B86-01FE-7B46-B1A7-2DC2E5EE53BB}" srcOrd="1" destOrd="0" presId="urn:microsoft.com/office/officeart/2005/8/layout/list1"/>
    <dgm:cxn modelId="{002E0466-70DE-E04D-9B92-17968AF4C5F1}" type="presParOf" srcId="{F168E6BF-F30C-A147-8E64-3A6D5683A1AF}" destId="{3486655B-9467-4641-ADC2-433DBE76F8E2}" srcOrd="1" destOrd="0" presId="urn:microsoft.com/office/officeart/2005/8/layout/list1"/>
    <dgm:cxn modelId="{4A3A69C3-113A-3249-8F3D-6A0B522DE604}" type="presParOf" srcId="{F168E6BF-F30C-A147-8E64-3A6D5683A1AF}" destId="{264FB8CB-5E4D-0640-835D-D184B6369369}" srcOrd="2" destOrd="0" presId="urn:microsoft.com/office/officeart/2005/8/layout/list1"/>
    <dgm:cxn modelId="{B84C1DE4-E343-9041-B1DF-C5F7B7B21ACD}" type="presParOf" srcId="{F168E6BF-F30C-A147-8E64-3A6D5683A1AF}" destId="{63EFF122-756D-C34A-925F-CB8F61BEDFB9}" srcOrd="3" destOrd="0" presId="urn:microsoft.com/office/officeart/2005/8/layout/list1"/>
    <dgm:cxn modelId="{9C3791DD-E104-334F-BC75-4380D842A2D5}" type="presParOf" srcId="{F168E6BF-F30C-A147-8E64-3A6D5683A1AF}" destId="{DB809340-F400-D145-B151-A22768111E25}" srcOrd="4" destOrd="0" presId="urn:microsoft.com/office/officeart/2005/8/layout/list1"/>
    <dgm:cxn modelId="{DA00C160-BE22-304F-BAA7-F36E3767544B}" type="presParOf" srcId="{DB809340-F400-D145-B151-A22768111E25}" destId="{5FE5C580-9259-D94E-A2BB-8492A32B0FF6}" srcOrd="0" destOrd="0" presId="urn:microsoft.com/office/officeart/2005/8/layout/list1"/>
    <dgm:cxn modelId="{AD591092-CCF0-E346-8898-082D8FA70763}" type="presParOf" srcId="{DB809340-F400-D145-B151-A22768111E25}" destId="{0C02951B-4800-EE44-86FC-96C53846FF7E}" srcOrd="1" destOrd="0" presId="urn:microsoft.com/office/officeart/2005/8/layout/list1"/>
    <dgm:cxn modelId="{BCE82DB3-C262-3D45-A448-3C5978F2F617}" type="presParOf" srcId="{F168E6BF-F30C-A147-8E64-3A6D5683A1AF}" destId="{CFA263F3-AB43-2F45-944D-3957CCE7154F}" srcOrd="5" destOrd="0" presId="urn:microsoft.com/office/officeart/2005/8/layout/list1"/>
    <dgm:cxn modelId="{B10EADD6-8395-7748-9343-A005905CE155}" type="presParOf" srcId="{F168E6BF-F30C-A147-8E64-3A6D5683A1AF}" destId="{AA8C98B8-FAA5-3946-AA6C-E835C4D96818}" srcOrd="6" destOrd="0" presId="urn:microsoft.com/office/officeart/2005/8/layout/list1"/>
    <dgm:cxn modelId="{5D979CE6-2633-6A4A-8B83-A58AB8BDDB5F}" type="presParOf" srcId="{F168E6BF-F30C-A147-8E64-3A6D5683A1AF}" destId="{6FF91FF1-389E-6A40-8034-169016D1D704}" srcOrd="7" destOrd="0" presId="urn:microsoft.com/office/officeart/2005/8/layout/list1"/>
    <dgm:cxn modelId="{36B10A68-7017-8642-9E5D-503EE3BACDB4}" type="presParOf" srcId="{F168E6BF-F30C-A147-8E64-3A6D5683A1AF}" destId="{CB26C493-EBDB-7846-A77B-3CB97C37756D}" srcOrd="8" destOrd="0" presId="urn:microsoft.com/office/officeart/2005/8/layout/list1"/>
    <dgm:cxn modelId="{A346EB3A-B6E0-834F-9CDF-12067B467691}" type="presParOf" srcId="{CB26C493-EBDB-7846-A77B-3CB97C37756D}" destId="{B6E85C54-1016-9C49-8385-F1CC3DFA2597}" srcOrd="0" destOrd="0" presId="urn:microsoft.com/office/officeart/2005/8/layout/list1"/>
    <dgm:cxn modelId="{6582960E-E61A-5747-8B94-251544863188}" type="presParOf" srcId="{CB26C493-EBDB-7846-A77B-3CB97C37756D}" destId="{8A129910-D9A9-4343-901A-A3C5284F829E}" srcOrd="1" destOrd="0" presId="urn:microsoft.com/office/officeart/2005/8/layout/list1"/>
    <dgm:cxn modelId="{C429F88D-6127-624E-86CB-529EED81FE96}" type="presParOf" srcId="{F168E6BF-F30C-A147-8E64-3A6D5683A1AF}" destId="{F935F8D7-9DB1-A644-A6F4-7652BFF93670}" srcOrd="9" destOrd="0" presId="urn:microsoft.com/office/officeart/2005/8/layout/list1"/>
    <dgm:cxn modelId="{3BC313D9-8136-CC47-8961-5FD7EE55298F}" type="presParOf" srcId="{F168E6BF-F30C-A147-8E64-3A6D5683A1AF}" destId="{A8923793-105F-1745-A545-C621F18C901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FB8CB-5E4D-0640-835D-D184B6369369}">
      <dsp:nvSpPr>
        <dsp:cNvPr id="0" name=""/>
        <dsp:cNvSpPr/>
      </dsp:nvSpPr>
      <dsp:spPr>
        <a:xfrm>
          <a:off x="0" y="307460"/>
          <a:ext cx="10828337" cy="1014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0399" tIns="291592" rIns="84039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2002-3, </a:t>
          </a:r>
          <a:r>
            <a:rPr lang="en-US" sz="1400" b="0" i="0" u="none" kern="1200" dirty="0"/>
            <a:t>43,093</a:t>
          </a:r>
          <a:r>
            <a:rPr lang="en-US" sz="1400" kern="1200" dirty="0"/>
            <a:t> people</a:t>
          </a:r>
        </a:p>
        <a:p>
          <a:pPr marL="114300" lvl="1" indent="-114300" algn="l" defTabSz="622300">
            <a:lnSpc>
              <a:spcPct val="90000"/>
            </a:lnSpc>
            <a:spcBef>
              <a:spcPct val="0"/>
            </a:spcBef>
            <a:spcAft>
              <a:spcPct val="15000"/>
            </a:spcAft>
            <a:buChar char="•"/>
          </a:pPr>
          <a:r>
            <a:rPr lang="en-US" sz="1400" kern="1200" dirty="0"/>
            <a:t>DSM-IV Abuse &amp; Dependence</a:t>
          </a:r>
        </a:p>
        <a:p>
          <a:pPr marL="114300" lvl="1" indent="-114300" algn="l" defTabSz="622300">
            <a:lnSpc>
              <a:spcPct val="90000"/>
            </a:lnSpc>
            <a:spcBef>
              <a:spcPct val="0"/>
            </a:spcBef>
            <a:spcAft>
              <a:spcPct val="15000"/>
            </a:spcAft>
            <a:buChar char="•"/>
          </a:pPr>
          <a:r>
            <a:rPr lang="en-US" sz="1400" kern="1200" dirty="0"/>
            <a:t>Other DSM-IV diagnoses (mood, anxiety, </a:t>
          </a:r>
          <a:r>
            <a:rPr lang="en-US" sz="1400" b="1" kern="1200" dirty="0"/>
            <a:t>personality</a:t>
          </a:r>
          <a:r>
            <a:rPr lang="en-US" sz="1400" kern="1200" dirty="0"/>
            <a:t>, PTSD)</a:t>
          </a:r>
        </a:p>
      </dsp:txBody>
      <dsp:txXfrm>
        <a:off x="0" y="307460"/>
        <a:ext cx="10828337" cy="1014300"/>
      </dsp:txXfrm>
    </dsp:sp>
    <dsp:sp modelId="{79F05B86-01FE-7B46-B1A7-2DC2E5EE53BB}">
      <dsp:nvSpPr>
        <dsp:cNvPr id="0" name=""/>
        <dsp:cNvSpPr/>
      </dsp:nvSpPr>
      <dsp:spPr>
        <a:xfrm>
          <a:off x="541416" y="100820"/>
          <a:ext cx="7579835"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500" tIns="0" rIns="286500" bIns="0" numCol="1" spcCol="1270" anchor="ctr" anchorCtr="0">
          <a:noAutofit/>
        </a:bodyPr>
        <a:lstStyle/>
        <a:p>
          <a:pPr marL="0" lvl="0" indent="0" algn="l" defTabSz="622300">
            <a:lnSpc>
              <a:spcPct val="90000"/>
            </a:lnSpc>
            <a:spcBef>
              <a:spcPct val="0"/>
            </a:spcBef>
            <a:spcAft>
              <a:spcPct val="35000"/>
            </a:spcAft>
            <a:buNone/>
          </a:pPr>
          <a:r>
            <a:rPr lang="en-US" sz="1400" kern="1200" dirty="0"/>
            <a:t>NESARC-I (Wave 1)</a:t>
          </a:r>
        </a:p>
      </dsp:txBody>
      <dsp:txXfrm>
        <a:off x="561591" y="120995"/>
        <a:ext cx="7539485" cy="372930"/>
      </dsp:txXfrm>
    </dsp:sp>
    <dsp:sp modelId="{AA8C98B8-FAA5-3946-AA6C-E835C4D96818}">
      <dsp:nvSpPr>
        <dsp:cNvPr id="0" name=""/>
        <dsp:cNvSpPr/>
      </dsp:nvSpPr>
      <dsp:spPr>
        <a:xfrm>
          <a:off x="0" y="1604000"/>
          <a:ext cx="10828337" cy="1014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0399" tIns="291592" rIns="84039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2004-5, </a:t>
          </a:r>
          <a:r>
            <a:rPr lang="en-US" sz="1400" b="0" i="0" u="none" kern="1200" dirty="0"/>
            <a:t>34,653 </a:t>
          </a:r>
          <a:r>
            <a:rPr lang="en-US" sz="1400" kern="1200" dirty="0"/>
            <a:t>people</a:t>
          </a:r>
        </a:p>
        <a:p>
          <a:pPr marL="114300" lvl="1" indent="-114300" algn="l" defTabSz="622300">
            <a:lnSpc>
              <a:spcPct val="90000"/>
            </a:lnSpc>
            <a:spcBef>
              <a:spcPct val="0"/>
            </a:spcBef>
            <a:spcAft>
              <a:spcPct val="15000"/>
            </a:spcAft>
            <a:buChar char="•"/>
          </a:pPr>
          <a:r>
            <a:rPr lang="en-US" sz="1400" kern="1200" dirty="0"/>
            <a:t>DSM-IV</a:t>
          </a:r>
        </a:p>
        <a:p>
          <a:pPr marL="114300" lvl="1" indent="-114300" algn="l" defTabSz="622300">
            <a:lnSpc>
              <a:spcPct val="90000"/>
            </a:lnSpc>
            <a:spcBef>
              <a:spcPct val="0"/>
            </a:spcBef>
            <a:spcAft>
              <a:spcPct val="15000"/>
            </a:spcAft>
            <a:buChar char="•"/>
          </a:pPr>
          <a:r>
            <a:rPr lang="en-US" sz="1400" kern="1200" dirty="0"/>
            <a:t>Longitudinal sample</a:t>
          </a:r>
        </a:p>
      </dsp:txBody>
      <dsp:txXfrm>
        <a:off x="0" y="1604000"/>
        <a:ext cx="10828337" cy="1014300"/>
      </dsp:txXfrm>
    </dsp:sp>
    <dsp:sp modelId="{0C02951B-4800-EE44-86FC-96C53846FF7E}">
      <dsp:nvSpPr>
        <dsp:cNvPr id="0" name=""/>
        <dsp:cNvSpPr/>
      </dsp:nvSpPr>
      <dsp:spPr>
        <a:xfrm>
          <a:off x="541416" y="1397360"/>
          <a:ext cx="7579835"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500" tIns="0" rIns="286500" bIns="0" numCol="1" spcCol="1270" anchor="ctr" anchorCtr="0">
          <a:noAutofit/>
        </a:bodyPr>
        <a:lstStyle/>
        <a:p>
          <a:pPr marL="0" lvl="0" indent="0" algn="l" defTabSz="622300">
            <a:lnSpc>
              <a:spcPct val="90000"/>
            </a:lnSpc>
            <a:spcBef>
              <a:spcPct val="0"/>
            </a:spcBef>
            <a:spcAft>
              <a:spcPct val="35000"/>
            </a:spcAft>
            <a:buNone/>
          </a:pPr>
          <a:r>
            <a:rPr lang="en-US" sz="1400" kern="1200" dirty="0"/>
            <a:t>NESARC–II (Wave 2)</a:t>
          </a:r>
        </a:p>
      </dsp:txBody>
      <dsp:txXfrm>
        <a:off x="561591" y="1417535"/>
        <a:ext cx="7539485" cy="372930"/>
      </dsp:txXfrm>
    </dsp:sp>
    <dsp:sp modelId="{A8923793-105F-1745-A545-C621F18C901A}">
      <dsp:nvSpPr>
        <dsp:cNvPr id="0" name=""/>
        <dsp:cNvSpPr/>
      </dsp:nvSpPr>
      <dsp:spPr>
        <a:xfrm>
          <a:off x="0" y="2900540"/>
          <a:ext cx="10828337" cy="1455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0399" tIns="291592" rIns="84039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2012-13, </a:t>
          </a:r>
          <a:r>
            <a:rPr lang="en-US" sz="1400" b="0" i="0" u="none" kern="1200" dirty="0"/>
            <a:t>36,309 </a:t>
          </a:r>
          <a:r>
            <a:rPr lang="en-US" sz="1400" kern="1200" dirty="0"/>
            <a:t>people</a:t>
          </a:r>
        </a:p>
        <a:p>
          <a:pPr marL="114300" lvl="1" indent="-114300" algn="l" defTabSz="622300">
            <a:lnSpc>
              <a:spcPct val="90000"/>
            </a:lnSpc>
            <a:spcBef>
              <a:spcPct val="0"/>
            </a:spcBef>
            <a:spcAft>
              <a:spcPct val="15000"/>
            </a:spcAft>
            <a:buChar char="•"/>
          </a:pPr>
          <a:r>
            <a:rPr lang="en-US" sz="1400" kern="1200" dirty="0"/>
            <a:t>DSM-5</a:t>
          </a:r>
        </a:p>
        <a:p>
          <a:pPr marL="114300" lvl="1" indent="-114300" algn="l" defTabSz="622300">
            <a:lnSpc>
              <a:spcPct val="90000"/>
            </a:lnSpc>
            <a:spcBef>
              <a:spcPct val="0"/>
            </a:spcBef>
            <a:spcAft>
              <a:spcPct val="15000"/>
            </a:spcAft>
            <a:buChar char="•"/>
          </a:pPr>
          <a:r>
            <a:rPr lang="en-US" sz="1400" kern="1200" dirty="0"/>
            <a:t>compared DSM-5 to DSM-IV rates</a:t>
          </a:r>
        </a:p>
        <a:p>
          <a:pPr marL="114300" lvl="1" indent="-114300" algn="l" defTabSz="622300">
            <a:lnSpc>
              <a:spcPct val="90000"/>
            </a:lnSpc>
            <a:spcBef>
              <a:spcPct val="0"/>
            </a:spcBef>
            <a:spcAft>
              <a:spcPct val="15000"/>
            </a:spcAft>
            <a:buChar char="•"/>
          </a:pPr>
          <a:r>
            <a:rPr lang="en-US" sz="1400" kern="1200" dirty="0"/>
            <a:t>Assessed adverse childhood events</a:t>
          </a:r>
        </a:p>
        <a:p>
          <a:pPr marL="114300" lvl="1" indent="-114300" algn="l" defTabSz="622300">
            <a:lnSpc>
              <a:spcPct val="90000"/>
            </a:lnSpc>
            <a:spcBef>
              <a:spcPct val="0"/>
            </a:spcBef>
            <a:spcAft>
              <a:spcPct val="15000"/>
            </a:spcAft>
            <a:buChar char="•"/>
          </a:pPr>
          <a:r>
            <a:rPr lang="en-US" sz="1400" kern="1200" dirty="0"/>
            <a:t>Genetic data released 2021, </a:t>
          </a:r>
          <a:r>
            <a:rPr lang="en-US" sz="1400" b="0" i="0" u="none" kern="1200" dirty="0"/>
            <a:t>22,848 people provided saliva</a:t>
          </a:r>
          <a:r>
            <a:rPr lang="en-US" sz="1400" kern="1200" dirty="0"/>
            <a:t> sample</a:t>
          </a:r>
        </a:p>
      </dsp:txBody>
      <dsp:txXfrm>
        <a:off x="0" y="2900540"/>
        <a:ext cx="10828337" cy="1455299"/>
      </dsp:txXfrm>
    </dsp:sp>
    <dsp:sp modelId="{8A129910-D9A9-4343-901A-A3C5284F829E}">
      <dsp:nvSpPr>
        <dsp:cNvPr id="0" name=""/>
        <dsp:cNvSpPr/>
      </dsp:nvSpPr>
      <dsp:spPr>
        <a:xfrm>
          <a:off x="541416" y="2693900"/>
          <a:ext cx="7579835"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500" tIns="0" rIns="286500" bIns="0" numCol="1" spcCol="1270" anchor="ctr" anchorCtr="0">
          <a:noAutofit/>
        </a:bodyPr>
        <a:lstStyle/>
        <a:p>
          <a:pPr marL="0" lvl="0" indent="0" algn="l" defTabSz="622300">
            <a:lnSpc>
              <a:spcPct val="90000"/>
            </a:lnSpc>
            <a:spcBef>
              <a:spcPct val="0"/>
            </a:spcBef>
            <a:spcAft>
              <a:spcPct val="35000"/>
            </a:spcAft>
            <a:buNone/>
          </a:pPr>
          <a:r>
            <a:rPr lang="en-US" sz="1400" kern="1200" dirty="0"/>
            <a:t>NESARC-III (Wave 3)</a:t>
          </a:r>
        </a:p>
      </dsp:txBody>
      <dsp:txXfrm>
        <a:off x="561591" y="2714075"/>
        <a:ext cx="7539485"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0.31368</cdr:x>
      <cdr:y>0.21706</cdr:y>
    </cdr:from>
    <cdr:to>
      <cdr:x>0.42557</cdr:x>
      <cdr:y>0.31954</cdr:y>
    </cdr:to>
    <cdr:sp macro="" textlink="">
      <cdr:nvSpPr>
        <cdr:cNvPr id="2" name="TextBox 1">
          <a:extLst xmlns:a="http://schemas.openxmlformats.org/drawingml/2006/main">
            <a:ext uri="{FF2B5EF4-FFF2-40B4-BE49-F238E27FC236}">
              <a16:creationId xmlns:a16="http://schemas.microsoft.com/office/drawing/2014/main" id="{7B283561-5917-41BC-79FC-36A7D0A43B56}"/>
            </a:ext>
          </a:extLst>
        </cdr:cNvPr>
        <cdr:cNvSpPr txBox="1"/>
      </cdr:nvSpPr>
      <cdr:spPr>
        <a:xfrm xmlns:a="http://schemas.openxmlformats.org/drawingml/2006/main">
          <a:off x="3417887" y="1108164"/>
          <a:ext cx="1219201" cy="52322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2800" dirty="0">
              <a:solidFill>
                <a:schemeClr val="bg1"/>
              </a:solidFill>
              <a:latin typeface="+mn-lt"/>
            </a:rPr>
            <a:t>13.9%</a:t>
          </a:r>
        </a:p>
      </cdr:txBody>
    </cdr:sp>
  </cdr:relSizeAnchor>
  <cdr:relSizeAnchor xmlns:cdr="http://schemas.openxmlformats.org/drawingml/2006/chartDrawing">
    <cdr:from>
      <cdr:x>0.13185</cdr:x>
      <cdr:y>0.28147</cdr:y>
    </cdr:from>
    <cdr:to>
      <cdr:x>0.24375</cdr:x>
      <cdr:y>0.38396</cdr:y>
    </cdr:to>
    <cdr:sp macro="" textlink="">
      <cdr:nvSpPr>
        <cdr:cNvPr id="3" name="TextBox 1">
          <a:extLst xmlns:a="http://schemas.openxmlformats.org/drawingml/2006/main">
            <a:ext uri="{FF2B5EF4-FFF2-40B4-BE49-F238E27FC236}">
              <a16:creationId xmlns:a16="http://schemas.microsoft.com/office/drawing/2014/main" id="{1DD084C2-4C98-3906-E6C3-4EA5419E346C}"/>
            </a:ext>
          </a:extLst>
        </cdr:cNvPr>
        <cdr:cNvSpPr txBox="1"/>
      </cdr:nvSpPr>
      <cdr:spPr>
        <a:xfrm xmlns:a="http://schemas.openxmlformats.org/drawingml/2006/main">
          <a:off x="1436687" y="1437024"/>
          <a:ext cx="1219200"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2800" dirty="0">
              <a:solidFill>
                <a:schemeClr val="bg1"/>
              </a:solidFill>
              <a:latin typeface="+mn-lt"/>
            </a:rPr>
            <a:t>12.7%</a:t>
          </a:r>
        </a:p>
      </cdr:txBody>
    </cdr:sp>
  </cdr:relSizeAnchor>
  <cdr:relSizeAnchor xmlns:cdr="http://schemas.openxmlformats.org/drawingml/2006/chartDrawing">
    <cdr:from>
      <cdr:x>0.61439</cdr:x>
      <cdr:y>0.61801</cdr:y>
    </cdr:from>
    <cdr:to>
      <cdr:x>0.71364</cdr:x>
      <cdr:y>0.72049</cdr:y>
    </cdr:to>
    <cdr:sp macro="" textlink="">
      <cdr:nvSpPr>
        <cdr:cNvPr id="6" name="TextBox 1">
          <a:extLst xmlns:a="http://schemas.openxmlformats.org/drawingml/2006/main">
            <a:ext uri="{FF2B5EF4-FFF2-40B4-BE49-F238E27FC236}">
              <a16:creationId xmlns:a16="http://schemas.microsoft.com/office/drawing/2014/main" id="{6A370037-404E-6F72-37D3-338FC8E4BC06}"/>
            </a:ext>
          </a:extLst>
        </cdr:cNvPr>
        <cdr:cNvSpPr txBox="1"/>
      </cdr:nvSpPr>
      <cdr:spPr>
        <a:xfrm xmlns:a="http://schemas.openxmlformats.org/drawingml/2006/main">
          <a:off x="6694487" y="3155187"/>
          <a:ext cx="1081422"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2800" dirty="0">
              <a:solidFill>
                <a:schemeClr val="bg1"/>
              </a:solidFill>
            </a:rPr>
            <a:t>4</a:t>
          </a:r>
          <a:r>
            <a:rPr lang="en-US" sz="2800" dirty="0">
              <a:solidFill>
                <a:schemeClr val="bg1"/>
              </a:solidFill>
              <a:latin typeface="+mn-lt"/>
            </a:rPr>
            <a:t>.1%</a:t>
          </a:r>
        </a:p>
      </cdr:txBody>
    </cdr:sp>
  </cdr:relSizeAnchor>
  <cdr:relSizeAnchor xmlns:cdr="http://schemas.openxmlformats.org/drawingml/2006/chartDrawing">
    <cdr:from>
      <cdr:x>0.80321</cdr:x>
      <cdr:y>0.61801</cdr:y>
    </cdr:from>
    <cdr:to>
      <cdr:x>0.90232</cdr:x>
      <cdr:y>0.72049</cdr:y>
    </cdr:to>
    <cdr:sp macro="" textlink="">
      <cdr:nvSpPr>
        <cdr:cNvPr id="7" name="TextBox 1">
          <a:extLst xmlns:a="http://schemas.openxmlformats.org/drawingml/2006/main">
            <a:ext uri="{FF2B5EF4-FFF2-40B4-BE49-F238E27FC236}">
              <a16:creationId xmlns:a16="http://schemas.microsoft.com/office/drawing/2014/main" id="{6A370037-404E-6F72-37D3-338FC8E4BC06}"/>
            </a:ext>
          </a:extLst>
        </cdr:cNvPr>
        <cdr:cNvSpPr txBox="1"/>
      </cdr:nvSpPr>
      <cdr:spPr>
        <a:xfrm xmlns:a="http://schemas.openxmlformats.org/drawingml/2006/main">
          <a:off x="8751887" y="3155187"/>
          <a:ext cx="1079849"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2800" dirty="0">
              <a:solidFill>
                <a:schemeClr val="bg1"/>
              </a:solidFill>
              <a:latin typeface="+mn-lt"/>
            </a:rPr>
            <a:t>3.9%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7ECD89-6E20-46AE-9126-502B3E017CAD}"/>
              </a:ext>
            </a:extLst>
          </p:cNvPr>
          <p:cNvSpPr>
            <a:spLocks noGrp="1"/>
          </p:cNvSpPr>
          <p:nvPr>
            <p:ph type="hdr" sz="quarter"/>
          </p:nvPr>
        </p:nvSpPr>
        <p:spPr>
          <a:xfrm>
            <a:off x="0" y="2"/>
            <a:ext cx="4028440" cy="351737"/>
          </a:xfrm>
          <a:prstGeom prst="rect">
            <a:avLst/>
          </a:prstGeom>
        </p:spPr>
        <p:txBody>
          <a:bodyPr vert="horz" lIns="93174" tIns="46586" rIns="93174" bIns="46586" rtlCol="0"/>
          <a:lstStyle>
            <a:lvl1pPr algn="l">
              <a:defRPr sz="1200">
                <a:latin typeface="Georgia" charset="0"/>
              </a:defRPr>
            </a:lvl1pPr>
          </a:lstStyle>
          <a:p>
            <a:pPr>
              <a:defRPr/>
            </a:pPr>
            <a:endParaRPr lang="en-US" dirty="0">
              <a:latin typeface="Microsoft Sans Serif" panose="020B0604020202020204" pitchFamily="34" charset="0"/>
            </a:endParaRPr>
          </a:p>
        </p:txBody>
      </p:sp>
      <p:sp>
        <p:nvSpPr>
          <p:cNvPr id="3" name="Date Placeholder 2">
            <a:extLst>
              <a:ext uri="{FF2B5EF4-FFF2-40B4-BE49-F238E27FC236}">
                <a16:creationId xmlns:a16="http://schemas.microsoft.com/office/drawing/2014/main" id="{FC94E869-0EDA-405A-A7D9-92382A74B13B}"/>
              </a:ext>
            </a:extLst>
          </p:cNvPr>
          <p:cNvSpPr>
            <a:spLocks noGrp="1"/>
          </p:cNvSpPr>
          <p:nvPr>
            <p:ph type="dt" sz="quarter" idx="1"/>
          </p:nvPr>
        </p:nvSpPr>
        <p:spPr>
          <a:xfrm>
            <a:off x="5265809" y="2"/>
            <a:ext cx="4028440" cy="351737"/>
          </a:xfrm>
          <a:prstGeom prst="rect">
            <a:avLst/>
          </a:prstGeom>
        </p:spPr>
        <p:txBody>
          <a:bodyPr vert="horz" lIns="93174" tIns="46586" rIns="93174" bIns="46586" rtlCol="0"/>
          <a:lstStyle>
            <a:lvl1pPr algn="r">
              <a:defRPr sz="1200">
                <a:latin typeface="Georgia" charset="0"/>
              </a:defRPr>
            </a:lvl1pPr>
          </a:lstStyle>
          <a:p>
            <a:pPr>
              <a:defRPr/>
            </a:pPr>
            <a:fld id="{E9ADAC2C-45C6-B44F-B589-619C21E27118}" type="datetimeFigureOut">
              <a:rPr lang="en-US">
                <a:latin typeface="Microsoft Sans Serif" panose="020B0604020202020204" pitchFamily="34" charset="0"/>
              </a:rPr>
              <a:pPr>
                <a:defRPr/>
              </a:pPr>
              <a:t>10/21/2022</a:t>
            </a:fld>
            <a:endParaRPr lang="en-US" dirty="0">
              <a:latin typeface="Microsoft Sans Serif" panose="020B0604020202020204" pitchFamily="34" charset="0"/>
            </a:endParaRPr>
          </a:p>
        </p:txBody>
      </p:sp>
      <p:sp>
        <p:nvSpPr>
          <p:cNvPr id="4" name="Footer Placeholder 3">
            <a:extLst>
              <a:ext uri="{FF2B5EF4-FFF2-40B4-BE49-F238E27FC236}">
                <a16:creationId xmlns:a16="http://schemas.microsoft.com/office/drawing/2014/main" id="{3F825ED6-0A32-448F-AA08-448AC7575CDC}"/>
              </a:ext>
            </a:extLst>
          </p:cNvPr>
          <p:cNvSpPr>
            <a:spLocks noGrp="1"/>
          </p:cNvSpPr>
          <p:nvPr>
            <p:ph type="ftr" sz="quarter" idx="2"/>
          </p:nvPr>
        </p:nvSpPr>
        <p:spPr>
          <a:xfrm>
            <a:off x="0" y="6658664"/>
            <a:ext cx="4028440" cy="351736"/>
          </a:xfrm>
          <a:prstGeom prst="rect">
            <a:avLst/>
          </a:prstGeom>
        </p:spPr>
        <p:txBody>
          <a:bodyPr vert="horz" lIns="93174" tIns="46586" rIns="93174" bIns="46586" rtlCol="0" anchor="b"/>
          <a:lstStyle>
            <a:lvl1pPr algn="l">
              <a:defRPr sz="1200">
                <a:latin typeface="Georgia" charset="0"/>
              </a:defRPr>
            </a:lvl1pPr>
          </a:lstStyle>
          <a:p>
            <a:pPr>
              <a:defRPr/>
            </a:pPr>
            <a:endParaRPr lang="en-US" dirty="0">
              <a:latin typeface="Microsoft Sans Serif" panose="020B0604020202020204" pitchFamily="34" charset="0"/>
            </a:endParaRPr>
          </a:p>
        </p:txBody>
      </p:sp>
      <p:sp>
        <p:nvSpPr>
          <p:cNvPr id="5" name="Slide Number Placeholder 4">
            <a:extLst>
              <a:ext uri="{FF2B5EF4-FFF2-40B4-BE49-F238E27FC236}">
                <a16:creationId xmlns:a16="http://schemas.microsoft.com/office/drawing/2014/main" id="{AC86E6DB-0B8B-4BBC-AD9C-0B53FCAAEB15}"/>
              </a:ext>
            </a:extLst>
          </p:cNvPr>
          <p:cNvSpPr>
            <a:spLocks noGrp="1"/>
          </p:cNvSpPr>
          <p:nvPr>
            <p:ph type="sldNum" sz="quarter" idx="3"/>
          </p:nvPr>
        </p:nvSpPr>
        <p:spPr>
          <a:xfrm>
            <a:off x="5265809" y="6658664"/>
            <a:ext cx="4028440" cy="351736"/>
          </a:xfrm>
          <a:prstGeom prst="rect">
            <a:avLst/>
          </a:prstGeom>
        </p:spPr>
        <p:txBody>
          <a:bodyPr vert="horz" lIns="93174" tIns="46586" rIns="93174" bIns="46586" rtlCol="0" anchor="b"/>
          <a:lstStyle>
            <a:lvl1pPr algn="r">
              <a:defRPr sz="1200">
                <a:latin typeface="Georgia" charset="0"/>
              </a:defRPr>
            </a:lvl1pPr>
          </a:lstStyle>
          <a:p>
            <a:pPr>
              <a:defRPr/>
            </a:pPr>
            <a:fld id="{5383DF5D-FA39-A949-850F-48BE7279BF40}" type="slidenum">
              <a:rPr lang="en-US">
                <a:latin typeface="Microsoft Sans Serif" panose="020B0604020202020204" pitchFamily="34" charset="0"/>
              </a:rPr>
              <a:pPr>
                <a:defRPr/>
              </a:pPr>
              <a:t>‹#›</a:t>
            </a:fld>
            <a:endParaRPr lang="en-US" dirty="0">
              <a:latin typeface="Microsoft Sans Serif" panose="020B060402020202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E16D5F-FE40-4A50-B7E9-DD127F1D3511}"/>
              </a:ext>
            </a:extLst>
          </p:cNvPr>
          <p:cNvSpPr>
            <a:spLocks noGrp="1"/>
          </p:cNvSpPr>
          <p:nvPr>
            <p:ph type="hdr" sz="quarter"/>
          </p:nvPr>
        </p:nvSpPr>
        <p:spPr>
          <a:xfrm>
            <a:off x="0" y="2"/>
            <a:ext cx="4028440" cy="351737"/>
          </a:xfrm>
          <a:prstGeom prst="rect">
            <a:avLst/>
          </a:prstGeom>
        </p:spPr>
        <p:txBody>
          <a:bodyPr vert="horz" lIns="93174" tIns="46586" rIns="93174" bIns="46586"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531B2DAD-7CD6-467A-B323-A8AEE8812AD2}"/>
              </a:ext>
            </a:extLst>
          </p:cNvPr>
          <p:cNvSpPr>
            <a:spLocks noGrp="1"/>
          </p:cNvSpPr>
          <p:nvPr>
            <p:ph type="dt" idx="1"/>
          </p:nvPr>
        </p:nvSpPr>
        <p:spPr>
          <a:xfrm>
            <a:off x="5265809" y="2"/>
            <a:ext cx="4028440" cy="351737"/>
          </a:xfrm>
          <a:prstGeom prst="rect">
            <a:avLst/>
          </a:prstGeom>
        </p:spPr>
        <p:txBody>
          <a:bodyPr vert="horz" lIns="93174" tIns="46586" rIns="93174" bIns="46586" rtlCol="0"/>
          <a:lstStyle>
            <a:lvl1pPr algn="r" eaLnBrk="1" fontAlgn="auto" hangingPunct="1">
              <a:spcBef>
                <a:spcPts val="0"/>
              </a:spcBef>
              <a:spcAft>
                <a:spcPts val="0"/>
              </a:spcAft>
              <a:defRPr sz="1200">
                <a:latin typeface="+mn-lt"/>
              </a:defRPr>
            </a:lvl1pPr>
          </a:lstStyle>
          <a:p>
            <a:pPr>
              <a:defRPr/>
            </a:pPr>
            <a:fld id="{74B7D46C-3B4A-8F42-A8CB-618954543440}" type="datetimeFigureOut">
              <a:rPr lang="en-US"/>
              <a:pPr>
                <a:defRPr/>
              </a:pPr>
              <a:t>10/21/2022</a:t>
            </a:fld>
            <a:endParaRPr lang="en-US" dirty="0"/>
          </a:p>
        </p:txBody>
      </p:sp>
      <p:sp>
        <p:nvSpPr>
          <p:cNvPr id="4" name="Slide Image Placeholder 3">
            <a:extLst>
              <a:ext uri="{FF2B5EF4-FFF2-40B4-BE49-F238E27FC236}">
                <a16:creationId xmlns:a16="http://schemas.microsoft.com/office/drawing/2014/main" id="{F233CAE2-D2DF-49E8-B278-19644862EDA8}"/>
              </a:ext>
            </a:extLst>
          </p:cNvPr>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4" tIns="46586" rIns="93174" bIns="46586" rtlCol="0" anchor="ctr"/>
          <a:lstStyle/>
          <a:p>
            <a:pPr lvl="0"/>
            <a:endParaRPr lang="en-US" noProof="0" dirty="0"/>
          </a:p>
        </p:txBody>
      </p:sp>
      <p:sp>
        <p:nvSpPr>
          <p:cNvPr id="5" name="Notes Placeholder 4">
            <a:extLst>
              <a:ext uri="{FF2B5EF4-FFF2-40B4-BE49-F238E27FC236}">
                <a16:creationId xmlns:a16="http://schemas.microsoft.com/office/drawing/2014/main" id="{232D9E76-C867-45C3-AAD3-4CCDCDFF388C}"/>
              </a:ext>
            </a:extLst>
          </p:cNvPr>
          <p:cNvSpPr>
            <a:spLocks noGrp="1"/>
          </p:cNvSpPr>
          <p:nvPr>
            <p:ph type="body" sz="quarter" idx="3"/>
          </p:nvPr>
        </p:nvSpPr>
        <p:spPr>
          <a:xfrm>
            <a:off x="929640" y="3373755"/>
            <a:ext cx="7437120" cy="2760345"/>
          </a:xfrm>
          <a:prstGeom prst="rect">
            <a:avLst/>
          </a:prstGeom>
        </p:spPr>
        <p:txBody>
          <a:bodyPr vert="horz" lIns="93174" tIns="46586" rIns="93174" bIns="4658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37AA36D-2403-4F2D-AAAA-5386649095C9}"/>
              </a:ext>
            </a:extLst>
          </p:cNvPr>
          <p:cNvSpPr>
            <a:spLocks noGrp="1"/>
          </p:cNvSpPr>
          <p:nvPr>
            <p:ph type="ftr" sz="quarter" idx="4"/>
          </p:nvPr>
        </p:nvSpPr>
        <p:spPr>
          <a:xfrm>
            <a:off x="0" y="6658664"/>
            <a:ext cx="4028440" cy="351736"/>
          </a:xfrm>
          <a:prstGeom prst="rect">
            <a:avLst/>
          </a:prstGeom>
        </p:spPr>
        <p:txBody>
          <a:bodyPr vert="horz" lIns="93174" tIns="46586" rIns="93174" bIns="46586"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F24DBE23-BAC4-4B9F-9C72-C1B920F6ABF3}"/>
              </a:ext>
            </a:extLst>
          </p:cNvPr>
          <p:cNvSpPr>
            <a:spLocks noGrp="1"/>
          </p:cNvSpPr>
          <p:nvPr>
            <p:ph type="sldNum" sz="quarter" idx="5"/>
          </p:nvPr>
        </p:nvSpPr>
        <p:spPr>
          <a:xfrm>
            <a:off x="5265809" y="6658664"/>
            <a:ext cx="4028440" cy="351736"/>
          </a:xfrm>
          <a:prstGeom prst="rect">
            <a:avLst/>
          </a:prstGeom>
        </p:spPr>
        <p:txBody>
          <a:bodyPr vert="horz" lIns="93174" tIns="46586" rIns="93174" bIns="46586" rtlCol="0" anchor="b"/>
          <a:lstStyle>
            <a:lvl1pPr algn="r" eaLnBrk="1" fontAlgn="auto" hangingPunct="1">
              <a:spcBef>
                <a:spcPts val="0"/>
              </a:spcBef>
              <a:spcAft>
                <a:spcPts val="0"/>
              </a:spcAft>
              <a:defRPr sz="1200">
                <a:latin typeface="+mn-lt"/>
              </a:defRPr>
            </a:lvl1pPr>
          </a:lstStyle>
          <a:p>
            <a:pPr>
              <a:defRPr/>
            </a:pPr>
            <a:fld id="{2EB28E24-4E3A-0742-9838-90EF27C375A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amhsa.gov/dat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dc.gov/nchs/hus/sources-definitions/mtf.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cbi.nlm.nih.gov/projects/gap/population/cgi-bin/StudySubjectAncestry.cgi?phs=1590&amp;version=2&amp;exp2=1&amp;exp2=1&amp;exp3=1"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ncbi.nlm.nih.gov/projects/gap/cgi-bin/Software.cgi"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jamanetwork.com/journals/jamapsychiatry/fullarticle/2470680#yoi150064r17"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jamanetwork.com/journals/jamapsychiatry/fullarticle/2470680#yoi150064r19" TargetMode="External"/><Relationship Id="rId4" Type="http://schemas.openxmlformats.org/officeDocument/2006/relationships/hyperlink" Target="https://jamanetwork.com/journals/jamapsychiatry/fullarticle/2470680#yoi150064r18"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jamanetwork.com/journals/jama/fullarticle/2755266#jvp190159r2"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ncbi.nlm.nih.gov/pmc/articles/PMC7082493/#ref9" TargetMode="External"/><Relationship Id="rId4" Type="http://schemas.openxmlformats.org/officeDocument/2006/relationships/hyperlink" Target="https://jamanetwork.com/journals/jama/fullarticle/2755266#jvp190159r1" TargetMode="Externa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ncbi.nlm.nih.gov/pmc/articles/PMC7703683/#B27" TargetMode="External"/><Relationship Id="rId13" Type="http://schemas.openxmlformats.org/officeDocument/2006/relationships/hyperlink" Target="https://jamanetwork.com/journals/jama/fullarticle/2755266#jvp19012" TargetMode="External"/><Relationship Id="rId3" Type="http://schemas.openxmlformats.org/officeDocument/2006/relationships/hyperlink" Target="https://doi.org/10.2105/AJPH.2008.139006" TargetMode="External"/><Relationship Id="rId7" Type="http://schemas.openxmlformats.org/officeDocument/2006/relationships/hyperlink" Target="https://www.ncbi.nlm.nih.gov/pmc/articles/PMC7703683/#B73" TargetMode="External"/><Relationship Id="rId12" Type="http://schemas.openxmlformats.org/officeDocument/2006/relationships/hyperlink" Target="https://jamanetwork.com/journals/jama/fullarticle/2755266#jvp190159r2"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ncbi.nlm.nih.gov/pmc/articles/PMC7703683/#B72" TargetMode="External"/><Relationship Id="rId11" Type="http://schemas.openxmlformats.org/officeDocument/2006/relationships/hyperlink" Target="https://jamanetwork.com/journals/jama/fullarticle/2755266#jvp190159r1" TargetMode="External"/><Relationship Id="rId5" Type="http://schemas.openxmlformats.org/officeDocument/2006/relationships/hyperlink" Target="https://www.ncbi.nlm.nih.gov/pmc/articles/PMC7703683/#B34" TargetMode="External"/><Relationship Id="rId15" Type="http://schemas.openxmlformats.org/officeDocument/2006/relationships/hyperlink" Target="https://jamanetwork.com/journals/jama/fullarticle/2755266#jvp190159r4" TargetMode="External"/><Relationship Id="rId10" Type="http://schemas.openxmlformats.org/officeDocument/2006/relationships/hyperlink" Target="https://www.ncbi.nlm.nih.gov/pmc/articles/PMC7703683/#B75" TargetMode="External"/><Relationship Id="rId4" Type="http://schemas.openxmlformats.org/officeDocument/2006/relationships/hyperlink" Target="https://pubmed.ncbi.nlm.nih.gov/19059847" TargetMode="External"/><Relationship Id="rId9" Type="http://schemas.openxmlformats.org/officeDocument/2006/relationships/hyperlink" Target="https://www.ncbi.nlm.nih.gov/pmc/articles/PMC7703683/#B74" TargetMode="External"/><Relationship Id="rId14" Type="http://schemas.openxmlformats.org/officeDocument/2006/relationships/hyperlink" Target="https://jamanetwork.com/journals/jama/fullarticle/2755266#jvp190159r5" TargetMode="Externa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ncbi.nlm.nih.gov/pmc/articles/PMC7703683/#B72" TargetMode="External"/><Relationship Id="rId13" Type="http://schemas.openxmlformats.org/officeDocument/2006/relationships/hyperlink" Target="https://jamanetwork.com/journals/jama/fullarticle/2755266#jvp19012" TargetMode="External"/><Relationship Id="rId3" Type="http://schemas.openxmlformats.org/officeDocument/2006/relationships/hyperlink" Target="https://jamanetwork.com/journals/jama/fullarticle/2755266#jvp190159r1" TargetMode="External"/><Relationship Id="rId7" Type="http://schemas.openxmlformats.org/officeDocument/2006/relationships/hyperlink" Target="https://www.ncbi.nlm.nih.gov/pmc/articles/PMC7703683/#B34" TargetMode="External"/><Relationship Id="rId12" Type="http://schemas.openxmlformats.org/officeDocument/2006/relationships/hyperlink" Target="https://www.ncbi.nlm.nih.gov/pmc/articles/PMC7703683/#B75"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pubmed.ncbi.nlm.nih.gov/19059847" TargetMode="External"/><Relationship Id="rId11" Type="http://schemas.openxmlformats.org/officeDocument/2006/relationships/hyperlink" Target="https://www.ncbi.nlm.nih.gov/pmc/articles/PMC7703683/#B74" TargetMode="External"/><Relationship Id="rId5" Type="http://schemas.openxmlformats.org/officeDocument/2006/relationships/hyperlink" Target="https://doi.org/10.2105/AJPH.2008.139006" TargetMode="External"/><Relationship Id="rId15" Type="http://schemas.openxmlformats.org/officeDocument/2006/relationships/hyperlink" Target="https://jamanetwork.com/journals/jama/fullarticle/2755266#jvp190159r4" TargetMode="External"/><Relationship Id="rId10" Type="http://schemas.openxmlformats.org/officeDocument/2006/relationships/hyperlink" Target="https://www.ncbi.nlm.nih.gov/pmc/articles/PMC7703683/#B27" TargetMode="External"/><Relationship Id="rId4" Type="http://schemas.openxmlformats.org/officeDocument/2006/relationships/hyperlink" Target="https://jamanetwork.com/journals/jama/fullarticle/2755266#jvp190159r2" TargetMode="External"/><Relationship Id="rId9" Type="http://schemas.openxmlformats.org/officeDocument/2006/relationships/hyperlink" Target="https://www.ncbi.nlm.nih.gov/pmc/articles/PMC7703683/#B73" TargetMode="External"/><Relationship Id="rId14" Type="http://schemas.openxmlformats.org/officeDocument/2006/relationships/hyperlink" Target="https://jamanetwork.com/journals/jama/fullarticle/2755266#jvp190159r5" TargetMode="Externa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ncbi.nlm.nih.gov/pmc/articles/PMC7703683/#B75" TargetMode="External"/><Relationship Id="rId13" Type="http://schemas.openxmlformats.org/officeDocument/2006/relationships/hyperlink" Target="https://jamanetwork.com/journals/jama/fullarticle/2755266#jvp190159r5" TargetMode="External"/><Relationship Id="rId3" Type="http://schemas.openxmlformats.org/officeDocument/2006/relationships/hyperlink" Target="https://www.ncbi.nlm.nih.gov/pmc/articles/PMC7703683/#B34" TargetMode="External"/><Relationship Id="rId7" Type="http://schemas.openxmlformats.org/officeDocument/2006/relationships/hyperlink" Target="https://www.ncbi.nlm.nih.gov/pmc/articles/PMC7703683/#B74" TargetMode="External"/><Relationship Id="rId12" Type="http://schemas.openxmlformats.org/officeDocument/2006/relationships/hyperlink" Target="https://jamanetwork.com/journals/jama/fullarticle/2755266#jvp19012"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ncbi.nlm.nih.gov/pmc/articles/PMC7703683/#B27" TargetMode="External"/><Relationship Id="rId11" Type="http://schemas.openxmlformats.org/officeDocument/2006/relationships/hyperlink" Target="https://jamanetwork.com/journals/jama/fullarticle/2755266#jvp190159r2" TargetMode="External"/><Relationship Id="rId5" Type="http://schemas.openxmlformats.org/officeDocument/2006/relationships/hyperlink" Target="https://www.ncbi.nlm.nih.gov/pmc/articles/PMC7703683/#B73" TargetMode="External"/><Relationship Id="rId10" Type="http://schemas.openxmlformats.org/officeDocument/2006/relationships/hyperlink" Target="https://jamanetwork.com/journals/jama/fullarticle/2755266#jvp190159r1" TargetMode="External"/><Relationship Id="rId4" Type="http://schemas.openxmlformats.org/officeDocument/2006/relationships/hyperlink" Target="https://www.ncbi.nlm.nih.gov/pmc/articles/PMC7703683/#B72" TargetMode="External"/><Relationship Id="rId9" Type="http://schemas.openxmlformats.org/officeDocument/2006/relationships/hyperlink" Target="https://www.scribbr.com/methodology/independent-and-dependent-variables/" TargetMode="External"/><Relationship Id="rId14" Type="http://schemas.openxmlformats.org/officeDocument/2006/relationships/hyperlink" Target="https://jamanetwork.com/journals/jama/fullarticle/2755266#jvp190159r4"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www.ncbi.nlm.nih.gov/pmc/articles/PMC7703683/#B75" TargetMode="External"/><Relationship Id="rId13" Type="http://schemas.openxmlformats.org/officeDocument/2006/relationships/hyperlink" Target="https://jamanetwork.com/journals/jama/fullarticle/2755266#jvp190159r5" TargetMode="External"/><Relationship Id="rId3" Type="http://schemas.openxmlformats.org/officeDocument/2006/relationships/hyperlink" Target="https://www.ncbi.nlm.nih.gov/pmc/articles/PMC7703683/#B34" TargetMode="External"/><Relationship Id="rId7" Type="http://schemas.openxmlformats.org/officeDocument/2006/relationships/hyperlink" Target="https://www.ncbi.nlm.nih.gov/pmc/articles/PMC7703683/#B74" TargetMode="External"/><Relationship Id="rId12" Type="http://schemas.openxmlformats.org/officeDocument/2006/relationships/hyperlink" Target="https://jamanetwork.com/journals/jama/fullarticle/2755266#jvp19012"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ncbi.nlm.nih.gov/pmc/articles/PMC7703683/#B27" TargetMode="External"/><Relationship Id="rId11" Type="http://schemas.openxmlformats.org/officeDocument/2006/relationships/hyperlink" Target="https://jamanetwork.com/journals/jama/fullarticle/2755266#jvp190159r2" TargetMode="External"/><Relationship Id="rId5" Type="http://schemas.openxmlformats.org/officeDocument/2006/relationships/hyperlink" Target="https://www.ncbi.nlm.nih.gov/pmc/articles/PMC7703683/#B73" TargetMode="External"/><Relationship Id="rId10" Type="http://schemas.openxmlformats.org/officeDocument/2006/relationships/hyperlink" Target="https://jamanetwork.com/journals/jama/fullarticle/2755266#jvp190159r1" TargetMode="External"/><Relationship Id="rId4" Type="http://schemas.openxmlformats.org/officeDocument/2006/relationships/hyperlink" Target="https://www.ncbi.nlm.nih.gov/pmc/articles/PMC7703683/#B72" TargetMode="External"/><Relationship Id="rId9" Type="http://schemas.openxmlformats.org/officeDocument/2006/relationships/hyperlink" Target="https://www.scribbr.com/methodology/independent-and-dependent-variables/" TargetMode="External"/><Relationship Id="rId14" Type="http://schemas.openxmlformats.org/officeDocument/2006/relationships/hyperlink" Target="https://jamanetwork.com/journals/jama/fullarticle/2755266#jvp190159r4"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jamanetwork.com/journals/jama/fullarticle/2755266#jvp190159r1"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jamanetwork.com/journals/jama/fullarticle/2755266#jvp190159r4"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National_Survey_on_Drug_Use_and_Health#cite_note-3" TargetMode="External"/><Relationship Id="rId3" Type="http://schemas.openxmlformats.org/officeDocument/2006/relationships/hyperlink" Target="https://accp1.onlinelibrary.wiley.com/doi/full/10.1002/jcph.1937#jcph1937-bib-0001" TargetMode="External"/><Relationship Id="rId7" Type="http://schemas.openxmlformats.org/officeDocument/2006/relationships/hyperlink" Target="https://en.wikipedia.org/wiki/National_Institute_on_Drug_Abus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Monitoring_the_Future" TargetMode="External"/><Relationship Id="rId5" Type="http://schemas.openxmlformats.org/officeDocument/2006/relationships/hyperlink" Target="https://accp1.onlinelibrary.wiley.com/doi/full/10.1002/jcph.1937#jcph1937-bib-0005" TargetMode="External"/><Relationship Id="rId4" Type="http://schemas.openxmlformats.org/officeDocument/2006/relationships/hyperlink" Target="https://accp1.onlinelibrary.wiley.com/doi/full/10.1002/jcph.1937#jcph1937-bib-000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I’m very happy to be here today – back in my home state of TN – with other people who are passionate about bringing high quality addiction treatment to people living in the mid-south.  I have been asked to speak on the epidemiology of substance use, probably because I studied psychiatric epidemiology in graduate school. My early career was in health services research where I examined large data sets looking for associations with homelessness and substance use differences related to sex  and race. More recently, I’ve really turned to health profession substance use education and, clinically, to the management of chronic pain in people prescribed long-term opioid therapy. So, it’s been fun to dive back into a lake that I used to swim in. </a:t>
            </a:r>
          </a:p>
          <a:p>
            <a:endParaRPr lang="en-US" dirty="0"/>
          </a:p>
          <a:p>
            <a:pPr algn="l" fontAlgn="base"/>
            <a:r>
              <a:rPr lang="en-US" sz="1800" b="0" i="0" u="none" strike="noStrike" dirty="0">
                <a:solidFill>
                  <a:srgbClr val="000000"/>
                </a:solidFill>
                <a:effectLst/>
                <a:latin typeface="Calibri" panose="020F0502020204030204" pitchFamily="34" charset="0"/>
              </a:rPr>
              <a:t>A few of the References for this talk:</a:t>
            </a:r>
          </a:p>
          <a:p>
            <a:pPr algn="l" fontAlgn="base">
              <a:buFont typeface="+mj-lt"/>
              <a:buAutoNum type="arabicPeriod"/>
            </a:pPr>
            <a:r>
              <a:rPr lang="en-US" sz="1800" b="0" i="0" u="none" strike="noStrike" dirty="0">
                <a:solidFill>
                  <a:srgbClr val="212121"/>
                </a:solidFill>
                <a:effectLst/>
                <a:latin typeface="Arial" panose="020B0604020202020204" pitchFamily="34" charset="0"/>
              </a:rPr>
              <a:t>Hasin DS, Stinson FS, Ogburn E, Grant BF. Prevalence, correlates, disability, and comorbidity of DSM-IV alcohol abuse and dependence in the United States: results from the National Epidemiologic Survey on Alcohol and Related Conditions. Arch Gen Psychiatry. 2007 Jul;64(7):830-42. doi: 10.1001/archpsyc.64.7.830. PMID: 17606817.</a:t>
            </a:r>
          </a:p>
          <a:p>
            <a:pPr algn="l" fontAlgn="base">
              <a:buFont typeface="+mj-lt"/>
              <a:buAutoNum type="arabicPeriod" startAt="2"/>
            </a:pPr>
            <a:r>
              <a:rPr lang="en-US" sz="1800" b="0" i="0" u="none" strike="noStrike" dirty="0">
                <a:solidFill>
                  <a:srgbClr val="212121"/>
                </a:solidFill>
                <a:effectLst/>
                <a:latin typeface="Arial" panose="020B0604020202020204" pitchFamily="34" charset="0"/>
              </a:rPr>
              <a:t>Grant BF, Goldstein RB, Saha TD, Chou SP, Jung J, Zhang H, Pickering RP, Ruan WJ, Smith SM, Huang B, Hasin DS. Epidemiology of DSM-5 Alcohol Use Disorder: Results From the National Epidemiologic Survey on Alcohol and Related Conditions III. JAMA Psychiatry. 2015 Aug;72(8):757-66. doi: 10.1001/jamapsychiatry.2015.0584. PMID: 26039070; PMCID: PMC5240584.</a:t>
            </a:r>
          </a:p>
          <a:p>
            <a:pPr algn="l" fontAlgn="base">
              <a:buFont typeface="+mj-lt"/>
              <a:buAutoNum type="arabicPeriod" startAt="3"/>
            </a:pPr>
            <a:r>
              <a:rPr lang="en-US" sz="1800" b="0" i="0" u="none" strike="noStrike" dirty="0">
                <a:solidFill>
                  <a:srgbClr val="333333"/>
                </a:solidFill>
                <a:effectLst/>
                <a:latin typeface="Arial" panose="020B0604020202020204" pitchFamily="34" charset="0"/>
              </a:rPr>
              <a:t>Grant BF, Saha TD, Ruan WJ, et al. Epidemiology of</a:t>
            </a:r>
            <a:r>
              <a:rPr lang="en-US" sz="1800" b="0" i="1" u="none" strike="noStrike" dirty="0">
                <a:solidFill>
                  <a:srgbClr val="333333"/>
                </a:solidFill>
                <a:effectLst/>
                <a:latin typeface="Arial" panose="020B0604020202020204" pitchFamily="34" charset="0"/>
              </a:rPr>
              <a:t>DSM-5</a:t>
            </a:r>
            <a:r>
              <a:rPr lang="en-US" sz="1800" b="0" i="0" u="none" strike="noStrike" dirty="0">
                <a:solidFill>
                  <a:srgbClr val="333333"/>
                </a:solidFill>
                <a:effectLst/>
                <a:latin typeface="Arial" panose="020B0604020202020204" pitchFamily="34" charset="0"/>
              </a:rPr>
              <a:t>Drug Use Disorder:Results From the National Epidemiologic Survey on Alcohol and Related Conditions–III.</a:t>
            </a:r>
            <a:r>
              <a:rPr lang="en-US" sz="1800" b="0" i="1" u="none" strike="noStrike" dirty="0">
                <a:solidFill>
                  <a:srgbClr val="333333"/>
                </a:solidFill>
                <a:effectLst/>
                <a:latin typeface="Arial" panose="020B0604020202020204" pitchFamily="34" charset="0"/>
              </a:rPr>
              <a:t>JAMA Psychiatry.</a:t>
            </a:r>
            <a:r>
              <a:rPr lang="en-US" sz="1800" b="0" i="0" u="none" strike="noStrike" dirty="0">
                <a:solidFill>
                  <a:srgbClr val="333333"/>
                </a:solidFill>
                <a:effectLst/>
                <a:latin typeface="Arial" panose="020B0604020202020204" pitchFamily="34" charset="0"/>
              </a:rPr>
              <a:t>2016;73(1):39–47. doi:10.1001/jamapsychiatry.2015.2132</a:t>
            </a:r>
            <a:endParaRPr lang="en-US" sz="1800" b="0" i="0" u="none" strike="noStrike" dirty="0">
              <a:solidFill>
                <a:srgbClr val="000000"/>
              </a:solidFill>
              <a:effectLst/>
              <a:latin typeface="Arial" panose="020B0604020202020204" pitchFamily="34" charset="0"/>
            </a:endParaRPr>
          </a:p>
          <a:p>
            <a:pPr algn="l" fontAlgn="base">
              <a:buFont typeface="+mj-lt"/>
              <a:buAutoNum type="arabicPeriod" startAt="4"/>
            </a:pPr>
            <a:r>
              <a:rPr lang="en-US" sz="1800" b="0" i="0" u="none" strike="noStrike" dirty="0">
                <a:solidFill>
                  <a:srgbClr val="000000"/>
                </a:solidFill>
                <a:effectLst/>
                <a:latin typeface="Arial" panose="020B0604020202020204" pitchFamily="34" charset="0"/>
              </a:rPr>
              <a:t>Substance Abuse and Mental Health Services Administration. (2021). </a:t>
            </a:r>
            <a:r>
              <a:rPr lang="en-US" sz="1800" b="0" i="1" u="none" strike="noStrike" dirty="0">
                <a:solidFill>
                  <a:srgbClr val="000000"/>
                </a:solidFill>
                <a:effectLst/>
                <a:latin typeface="Arial" panose="020B0604020202020204" pitchFamily="34" charset="0"/>
              </a:rPr>
              <a:t>Key substance use and mental health indicators in the United States: Results from the 2020 National Survey on Drug Use and Health </a:t>
            </a:r>
            <a:r>
              <a:rPr lang="en-US" sz="1800" b="0" i="0" u="none" strike="noStrike" dirty="0">
                <a:solidFill>
                  <a:srgbClr val="000000"/>
                </a:solidFill>
                <a:effectLst/>
                <a:latin typeface="Arial" panose="020B0604020202020204" pitchFamily="34" charset="0"/>
              </a:rPr>
              <a:t>(HHS Publication No. PEP21-07-01-003, NSDUH Series H-56). Rockville, MD: Center for Behavioral Health Statistics and Quality, Substance Abuse and Mental Health Services Administration. Retrieved from </a:t>
            </a:r>
            <a:r>
              <a:rPr lang="en-US" sz="1800" b="0" i="0" u="none" strike="noStrike" dirty="0">
                <a:solidFill>
                  <a:srgbClr val="1E409A"/>
                </a:solidFill>
                <a:effectLst/>
                <a:latin typeface="Arial" panose="020B0604020202020204" pitchFamily="34" charset="0"/>
                <a:hlinkClick r:id="rId3"/>
              </a:rPr>
              <a:t>https://www.samhsa.gov/data/</a:t>
            </a:r>
            <a:endParaRPr lang="en-US" sz="1800" b="0" i="0" u="none" strike="noStrike" dirty="0">
              <a:solidFill>
                <a:srgbClr val="000000"/>
              </a:solidFill>
              <a:effectLst/>
              <a:latin typeface="Times" pitchFamily="2" charset="0"/>
            </a:endParaRPr>
          </a:p>
          <a:p>
            <a:pPr algn="l" fontAlgn="base">
              <a:buFont typeface="+mj-lt"/>
              <a:buAutoNum type="arabicPeriod" startAt="5"/>
            </a:pPr>
            <a:r>
              <a:rPr lang="en-US" sz="1800" b="0" i="0" u="none" strike="noStrike" dirty="0">
                <a:solidFill>
                  <a:srgbClr val="000000"/>
                </a:solidFill>
                <a:effectLst/>
                <a:latin typeface="Arial" panose="020B0604020202020204" pitchFamily="34" charset="0"/>
              </a:rPr>
              <a:t>Johnston, L. D., Miech, R. A., O’Malley, P. M., Bachman, J. G., Schulenberg, J. E., &amp; Patrick, M. E. (2022). Monitoring the Future national survey results on drug use 1975-2021: Overview, key findings on adolescent drug use. Ann Arbor: Institute for Social Research, University of Michigan.</a:t>
            </a:r>
          </a:p>
          <a:p>
            <a:pPr algn="l" fontAlgn="base">
              <a:buFont typeface="+mj-lt"/>
              <a:buAutoNum type="arabicPeriod" startAt="5"/>
            </a:pPr>
            <a:r>
              <a:rPr lang="en-US" sz="1800" b="0" i="0" u="none" strike="noStrike" dirty="0">
                <a:solidFill>
                  <a:srgbClr val="000000"/>
                </a:solidFill>
                <a:effectLst/>
                <a:latin typeface="Arial" panose="020B0604020202020204" pitchFamily="34" charset="0"/>
              </a:rPr>
              <a:t>Patrick ME, Schulenberg JE, Miech RA, Johnson LD, O'Malley PM &amp; Bachman JG (2022). Monitoring the Future Panel Study annual report: National data on substance use among adults ages 19 to 60, 1976-2021. Monitoring the Future Monograph Series. University of Michigan Institute for Social Research: Ann Arbor, MI. doi:10.7826/ISR-UM.06.585140.002.07.001.2022</a:t>
            </a:r>
          </a:p>
          <a:p>
            <a:pPr algn="l" fontAlgn="base">
              <a:buFont typeface="+mj-lt"/>
              <a:buAutoNum type="arabicPeriod" startAt="5"/>
            </a:pPr>
            <a:r>
              <a:rPr lang="en-US" sz="1800" b="0" i="0" u="none" strike="noStrike" dirty="0">
                <a:solidFill>
                  <a:srgbClr val="212121"/>
                </a:solidFill>
                <a:effectLst/>
                <a:latin typeface="BlinkMacSystemFont"/>
              </a:rPr>
              <a:t>Compton WM, Dawson D, Duffy SQ, Grant BF. The effect of inmate populations on estimates of DSM-IV alcohol and drug use disorders in the United States. Am J Psychiatry. 2010 Apr;167(4):473-4. doi: 10.1176/appi.ajp.2009.09081087. PMID: 20360330; PMCID: PMC2917586.</a:t>
            </a:r>
            <a:endParaRPr lang="en-US" sz="18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0</a:t>
            </a:fld>
            <a:endParaRPr lang="en-US" dirty="0"/>
          </a:p>
        </p:txBody>
      </p:sp>
    </p:spTree>
    <p:extLst>
      <p:ext uri="{BB962C8B-B14F-4D97-AF65-F5344CB8AC3E}">
        <p14:creationId xmlns:p14="http://schemas.microsoft.com/office/powerpoint/2010/main" val="270185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that vaping group specifically, you can see that most of it is driving by the 18-25year age group. So, these are young people who would have started relatively recently – rather than older people trying to use this as a cessation tool. I think we will all continue to watch to see the trends in nicotine vaping. </a:t>
            </a:r>
          </a:p>
        </p:txBody>
      </p:sp>
      <p:sp>
        <p:nvSpPr>
          <p:cNvPr id="4" name="Slide Number Placeholder 3"/>
          <p:cNvSpPr>
            <a:spLocks noGrp="1"/>
          </p:cNvSpPr>
          <p:nvPr>
            <p:ph type="sldNum" sz="quarter" idx="5"/>
          </p:nvPr>
        </p:nvSpPr>
        <p:spPr/>
        <p:txBody>
          <a:bodyPr/>
          <a:lstStyle/>
          <a:p>
            <a:fld id="{B3D18918-CD39-4C82-974B-8F09DDD24D1A}" type="slidenum">
              <a:rPr lang="en-US" smtClean="0"/>
              <a:t>10</a:t>
            </a:fld>
            <a:endParaRPr lang="en-US" dirty="0"/>
          </a:p>
        </p:txBody>
      </p:sp>
    </p:spTree>
    <p:extLst>
      <p:ext uri="{BB962C8B-B14F-4D97-AF65-F5344CB8AC3E}">
        <p14:creationId xmlns:p14="http://schemas.microsoft.com/office/powerpoint/2010/main" val="2122724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we look at cigarettes specifically, we can see that, since 2002 – the year I graduated medical school – rates of past month cigarette use have continued to drop. </a:t>
            </a:r>
          </a:p>
          <a:p>
            <a:endParaRPr lang="en-US" dirty="0"/>
          </a:p>
          <a:p>
            <a:r>
              <a:rPr lang="en-US" dirty="0"/>
              <a:t>Indeed, this </a:t>
            </a:r>
            <a:r>
              <a:rPr lang="en-US" sz="1200" dirty="0">
                <a:effectLst/>
                <a:latin typeface="ClearfaceStd"/>
              </a:rPr>
              <a:t>reduction in smoking that has occurred during the past half century i</a:t>
            </a:r>
            <a:r>
              <a:rPr lang="en-US" dirty="0"/>
              <a:t>s o</a:t>
            </a:r>
            <a:r>
              <a:rPr lang="en-US" sz="1800" dirty="0">
                <a:effectLst/>
                <a:latin typeface="ClearfaceStd"/>
              </a:rPr>
              <a:t>ne of the most significant public health successes in modern U.S. history  Today, the prevalence of cigarette smoking among American adults is at an all-time low, 15%. It’s a great example of finding an association between smoking and cancer in epidemiologic samples and then following that up with more rigorous study designs that can assess causality – along with political will and public funding to launch a national public health campaign to reduce smoking.</a:t>
            </a:r>
          </a:p>
          <a:p>
            <a:endParaRPr lang="en-US" sz="1800" dirty="0">
              <a:effectLst/>
              <a:latin typeface="ClearfaceStd"/>
            </a:endParaRPr>
          </a:p>
          <a:p>
            <a:r>
              <a:rPr lang="en-US" sz="1800" dirty="0">
                <a:effectLst/>
                <a:latin typeface="ClearfaceStd"/>
              </a:rPr>
              <a:t>Let’s not take this for granted. I was recently chatting with colleagues from Jordan who indicated that this is not the case in Jordan, where tobacco smoking prevalence has increased dramatically over this same period. </a:t>
            </a:r>
          </a:p>
          <a:p>
            <a:endParaRPr lang="en-US" sz="1800" dirty="0">
              <a:effectLst/>
              <a:latin typeface="ClearfaceStd"/>
            </a:endParaRPr>
          </a:p>
          <a:p>
            <a:r>
              <a:rPr lang="en-US" sz="1800" dirty="0">
                <a:effectLst/>
                <a:latin typeface="ClearfaceStd"/>
              </a:rPr>
              <a:t>And let’s also remember that, among our patients who use and misuse alcohol and other drugs, smoking prevalences remain much higher. Our patients continue to die disproportionately of smoking – related deaths.</a:t>
            </a:r>
          </a:p>
          <a:p>
            <a:endParaRPr lang="en-US" sz="1800" dirty="0">
              <a:effectLst/>
              <a:latin typeface="ClearfaceStd"/>
            </a:endParaRPr>
          </a:p>
          <a:p>
            <a:r>
              <a:rPr lang="en-US" sz="1800" dirty="0">
                <a:effectLst/>
                <a:latin typeface="ClearfaceStd"/>
              </a:rPr>
              <a:t>According to the CDC’s national health statistics report, d</a:t>
            </a:r>
            <a:r>
              <a:rPr lang="en-US" sz="2800" b="0" i="0" u="none" strike="noStrike" dirty="0">
                <a:solidFill>
                  <a:srgbClr val="000000"/>
                </a:solidFill>
                <a:effectLst/>
                <a:latin typeface="Aeonik"/>
              </a:rPr>
              <a:t>espite the national cigarette smoking rate being 14% overall among adults, it is 23% for individuals with a behavioral health disorder.</a:t>
            </a:r>
            <a:r>
              <a:rPr lang="en-US" sz="2800" b="0" i="0" u="none" strike="noStrike" baseline="30000" dirty="0">
                <a:solidFill>
                  <a:srgbClr val="000000"/>
                </a:solidFill>
                <a:effectLst/>
                <a:latin typeface="Aeonik"/>
              </a:rPr>
              <a:t>1</a:t>
            </a:r>
          </a:p>
          <a:p>
            <a:endParaRPr lang="en-US" sz="2800" b="0" i="0" u="none" strike="noStrike" baseline="30000" dirty="0">
              <a:solidFill>
                <a:srgbClr val="000000"/>
              </a:solidFill>
              <a:effectLst/>
              <a:latin typeface="Aeonik"/>
            </a:endParaRPr>
          </a:p>
          <a:p>
            <a:endParaRPr lang="en-US" sz="2800" b="0" i="0" u="none" strike="noStrike" baseline="30000" dirty="0">
              <a:solidFill>
                <a:srgbClr val="000000"/>
              </a:solidFill>
              <a:effectLst/>
              <a:latin typeface="Aeonik"/>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800" b="0" i="0" u="none" strike="noStrike" baseline="30000" dirty="0">
                <a:solidFill>
                  <a:srgbClr val="000000"/>
                </a:solidFill>
                <a:effectLst/>
                <a:latin typeface="Aeonik"/>
              </a:rPr>
              <a:t>====================================================================</a:t>
            </a:r>
            <a:endParaRPr lang="en-US" sz="2800" b="0" i="0" u="none" strike="noStrike" dirty="0">
              <a:solidFill>
                <a:srgbClr val="000000"/>
              </a:solidFill>
              <a:effectLst/>
              <a:latin typeface="Aeonik"/>
            </a:endParaRPr>
          </a:p>
          <a:p>
            <a:endParaRPr lang="en-US" sz="1800" dirty="0">
              <a:effectLst/>
              <a:latin typeface="ClearfaceStd"/>
            </a:endParaRPr>
          </a:p>
          <a:p>
            <a:r>
              <a:rPr lang="en-US" sz="1800" dirty="0">
                <a:effectLst/>
                <a:latin typeface="ClearfaceStd"/>
              </a:rPr>
              <a:t>Nonetheless, today, 16 million Americans are living with a smoking-related disease. And smoking remains the </a:t>
            </a:r>
            <a:r>
              <a:rPr lang="en-US" sz="1800" b="1" dirty="0">
                <a:effectLst/>
                <a:latin typeface="ClearfaceStd"/>
              </a:rPr>
              <a:t>single largest cause of preventable disease and death </a:t>
            </a:r>
            <a:r>
              <a:rPr lang="en-US" sz="1800" dirty="0">
                <a:effectLst/>
                <a:latin typeface="ClearfaceStd"/>
              </a:rPr>
              <a:t>in the United States. We’ve learned a ton about effective public health interventions. Did y’all know that, every year over half of smokers make a serious attempt to quit? And most want to quit? It often takes multiple quit attempts – and using many of the proven aids can help (including medications, quit lines, etc.) can help.</a:t>
            </a:r>
          </a:p>
          <a:p>
            <a:endParaRPr lang="en-US" sz="1800" dirty="0">
              <a:effectLst/>
              <a:latin typeface="ClearfaceStd"/>
            </a:endParaRPr>
          </a:p>
          <a:p>
            <a:r>
              <a:rPr lang="en-US" sz="1800" dirty="0">
                <a:effectLst/>
                <a:latin typeface="ClearfaceStd"/>
              </a:rPr>
              <a:t>Clinical interventions for smoking cessation are critical if we are to achieve our goal of eliminating the devastating effects of smoking on public health. Primary care physicians, nurses, pharma- cists, and other providers in all medical disciplines and in all healthcare environments should take advantage of these opportunities to inform and encourage smokers to quit. Doing so could enable half a million smokers to quit each year. </a:t>
            </a:r>
            <a:endParaRPr lang="en-US" dirty="0"/>
          </a:p>
          <a:p>
            <a:r>
              <a:rPr lang="en-US" sz="1800" dirty="0">
                <a:effectLst/>
                <a:latin typeface="ClearfaceStd"/>
              </a:rPr>
              <a:t>As a physician, I am acutely aware of the many pressing demands that healthcare providers must address to deliver the highest quality care possible to their patients. At the same time, the evidence in this report clearly points to the tremendous positive impact that healthcare professionals can have on the health and quality of life of their patients and on the public health of our nation—just by helping smokers to quit.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11</a:t>
            </a:fld>
            <a:endParaRPr lang="en-US" dirty="0"/>
          </a:p>
        </p:txBody>
      </p:sp>
    </p:spTree>
    <p:extLst>
      <p:ext uri="{BB962C8B-B14F-4D97-AF65-F5344CB8AC3E}">
        <p14:creationId xmlns:p14="http://schemas.microsoft.com/office/powerpoint/2010/main" val="1995587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66666"/>
                </a:solidFill>
                <a:effectLst/>
                <a:latin typeface="HelveticaNeue" panose="02000503000000020004" pitchFamily="2" charset="0"/>
              </a:rPr>
              <a:t>Moving onto alcohol- related behaviors. Who here knew that the government had different definitions of binge drinking??</a:t>
            </a:r>
          </a:p>
          <a:p>
            <a:pPr algn="l"/>
            <a:endParaRPr lang="en-US" b="0" i="0" u="none" strike="noStrike" dirty="0">
              <a:solidFill>
                <a:srgbClr val="666666"/>
              </a:solidFill>
              <a:effectLst/>
              <a:latin typeface="HelveticaNeue" panose="02000503000000020004" pitchFamily="2" charset="0"/>
            </a:endParaRPr>
          </a:p>
          <a:p>
            <a:pPr algn="l"/>
            <a:r>
              <a:rPr lang="en-US" b="0" i="0" u="none" strike="noStrike" dirty="0">
                <a:solidFill>
                  <a:srgbClr val="666666"/>
                </a:solidFill>
                <a:effectLst/>
                <a:latin typeface="HelveticaNeue" panose="02000503000000020004" pitchFamily="2" charset="0"/>
              </a:rPr>
              <a:t>To break this down, about 50% of people living in the US have drunk alcohol in the past year. Of those, close to half -44% drink at binge levels. In order to understand what this means, we have to discuss what is a binge – and this is where national surveys and funding sources can differ. </a:t>
            </a:r>
          </a:p>
          <a:p>
            <a:pPr algn="l"/>
            <a:endParaRPr lang="en-US" b="0" i="0" u="none" strike="noStrike" dirty="0">
              <a:solidFill>
                <a:srgbClr val="666666"/>
              </a:solidFill>
              <a:effectLst/>
              <a:latin typeface="HelveticaNeue" panose="02000503000000020004" pitchFamily="2" charset="0"/>
            </a:endParaRPr>
          </a:p>
          <a:p>
            <a:pPr algn="l"/>
            <a:r>
              <a:rPr lang="en-US" b="0" i="0" u="none" strike="noStrike" dirty="0">
                <a:solidFill>
                  <a:srgbClr val="666666"/>
                </a:solidFill>
                <a:effectLst/>
                <a:latin typeface="HelveticaNeue" panose="02000503000000020004" pitchFamily="2" charset="0"/>
              </a:rPr>
              <a:t>So…since this is NSDUH, which is funded by SAMHSA, when they say that there are almost 18 million people who are “heavy alcohol users”, they are meaning that about 13% of people who use alcohol have had a binge use at least 5 times in the past 30 days (so frequent binge, at least or more than weekly). </a:t>
            </a:r>
          </a:p>
          <a:p>
            <a:pPr algn="l"/>
            <a:endParaRPr lang="en-US" b="0" i="0" u="none" strike="noStrike" dirty="0">
              <a:solidFill>
                <a:srgbClr val="666666"/>
              </a:solidFill>
              <a:effectLst/>
              <a:latin typeface="HelveticaNeue" panose="02000503000000020004" pitchFamily="2" charset="0"/>
            </a:endParaRPr>
          </a:p>
          <a:p>
            <a:pPr algn="l"/>
            <a:r>
              <a:rPr lang="en-US" b="0" i="0" u="none" strike="noStrike" dirty="0">
                <a:solidFill>
                  <a:srgbClr val="666666"/>
                </a:solidFill>
                <a:effectLst/>
                <a:latin typeface="HelveticaNeue" panose="02000503000000020004" pitchFamily="2" charset="0"/>
              </a:rPr>
              <a:t>We know that binge use is a risk factor for trauma, for developing an AUD, and a huge host of things – so making sure that we are identifying this group and intervening in some way with them, is critical. </a:t>
            </a:r>
          </a:p>
          <a:p>
            <a:pPr algn="l"/>
            <a:endParaRPr lang="en-US" b="0" i="0" u="none" strike="noStrike" dirty="0">
              <a:solidFill>
                <a:srgbClr val="666666"/>
              </a:solidFill>
              <a:effectLst/>
              <a:latin typeface="HelveticaNeue" panose="02000503000000020004"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30000" dirty="0">
                <a:solidFill>
                  <a:srgbClr val="000000"/>
                </a:solidFill>
                <a:effectLst/>
                <a:latin typeface="Aeonik"/>
              </a:rPr>
              <a:t>====================================================================</a:t>
            </a:r>
            <a:endParaRPr lang="en-US" b="0" i="0" u="none" strike="noStrike" dirty="0">
              <a:solidFill>
                <a:srgbClr val="666666"/>
              </a:solidFill>
              <a:effectLst/>
              <a:latin typeface="HelveticaNeue" panose="02000503000000020004" pitchFamily="2" charset="0"/>
            </a:endParaRPr>
          </a:p>
          <a:p>
            <a:pPr algn="l"/>
            <a:endParaRPr lang="en-US" b="1" i="0" u="none" strike="noStrike" dirty="0">
              <a:solidFill>
                <a:srgbClr val="666666"/>
              </a:solidFill>
              <a:effectLst/>
              <a:latin typeface="HelveticaNeue" panose="02000503000000020004" pitchFamily="2" charset="0"/>
            </a:endParaRPr>
          </a:p>
          <a:p>
            <a:pPr algn="l"/>
            <a:r>
              <a:rPr lang="en-US" b="1" i="0" u="none" strike="noStrike" dirty="0">
                <a:solidFill>
                  <a:srgbClr val="666666"/>
                </a:solidFill>
                <a:effectLst/>
                <a:latin typeface="HelveticaNeue" panose="02000503000000020004" pitchFamily="2" charset="0"/>
              </a:rPr>
              <a:t>Binge Drinking:</a:t>
            </a:r>
            <a:endParaRPr lang="en-US" b="0" i="0" u="none" strike="noStrike" dirty="0">
              <a:solidFill>
                <a:srgbClr val="666666"/>
              </a:solidFill>
              <a:effectLst/>
              <a:latin typeface="HelveticaNeue" panose="02000503000000020004" pitchFamily="2" charset="0"/>
            </a:endParaRPr>
          </a:p>
          <a:p>
            <a:pPr algn="l">
              <a:buFont typeface="Arial" panose="020B0604020202020204" pitchFamily="34" charset="0"/>
              <a:buChar char="•"/>
            </a:pPr>
            <a:r>
              <a:rPr lang="en-US" b="0" i="0" u="none" strike="noStrike" dirty="0">
                <a:solidFill>
                  <a:srgbClr val="666666"/>
                </a:solidFill>
                <a:effectLst/>
                <a:latin typeface="HelveticaNeue" panose="02000503000000020004" pitchFamily="2" charset="0"/>
              </a:rPr>
              <a:t>NIAAA defines binge drinking as a pattern of drinking alcohol that brings blood alcohol concentration (BAC) to 0.08 percent - or 0.08 grams of alcohol per deciliter - or higher. For a typical adult, this pattern corresponds to consuming 5 or more drinks (male), or 4 or more drinks (female), in about 2 hours.</a:t>
            </a:r>
          </a:p>
          <a:p>
            <a:pPr algn="l">
              <a:buFont typeface="Arial" panose="020B0604020202020204" pitchFamily="34" charset="0"/>
              <a:buChar char="•"/>
            </a:pPr>
            <a:r>
              <a:rPr lang="en-US" b="0" i="0" u="none" strike="noStrike" dirty="0">
                <a:solidFill>
                  <a:srgbClr val="666666"/>
                </a:solidFill>
                <a:effectLst/>
                <a:latin typeface="HelveticaNeue" panose="02000503000000020004" pitchFamily="2" charset="0"/>
              </a:rPr>
              <a:t>The Substance Abuse and Mental Health Services Administration (SAMHSA), which conducts the annual National Survey on Drug Use and Health (NSDUH), defines binge drinking as 5 or more alcoholic drinks for males or 4 or more alcoholic drinks for females on the same occasion (i.e., at the same time or within a couple of hours of each other) on at least 1 day in the past month.</a:t>
            </a:r>
          </a:p>
          <a:p>
            <a:pPr algn="l"/>
            <a:r>
              <a:rPr lang="en-US" b="0" i="0" u="none" strike="noStrike" dirty="0">
                <a:solidFill>
                  <a:srgbClr val="666666"/>
                </a:solidFill>
                <a:effectLst/>
                <a:latin typeface="HelveticaNeue" panose="02000503000000020004" pitchFamily="2" charset="0"/>
              </a:rPr>
              <a:t> </a:t>
            </a:r>
          </a:p>
          <a:p>
            <a:pPr algn="l"/>
            <a:r>
              <a:rPr lang="en-US" b="1" i="0" u="none" strike="noStrike" dirty="0">
                <a:solidFill>
                  <a:srgbClr val="666666"/>
                </a:solidFill>
                <a:effectLst/>
                <a:latin typeface="HelveticaNeue" panose="02000503000000020004" pitchFamily="2" charset="0"/>
              </a:rPr>
              <a:t>Heavy Alcohol Use:</a:t>
            </a:r>
            <a:endParaRPr lang="en-US" b="0" i="0" u="none" strike="noStrike" dirty="0">
              <a:solidFill>
                <a:srgbClr val="666666"/>
              </a:solidFill>
              <a:effectLst/>
              <a:latin typeface="HelveticaNeue" panose="02000503000000020004" pitchFamily="2" charset="0"/>
            </a:endParaRPr>
          </a:p>
          <a:p>
            <a:pPr algn="l"/>
            <a:r>
              <a:rPr lang="en-US" b="0" i="0" u="none" strike="noStrike" dirty="0">
                <a:solidFill>
                  <a:srgbClr val="666666"/>
                </a:solidFill>
                <a:effectLst/>
                <a:latin typeface="HelveticaNeue" panose="02000503000000020004" pitchFamily="2" charset="0"/>
              </a:rPr>
              <a:t> </a:t>
            </a:r>
          </a:p>
          <a:p>
            <a:pPr algn="l">
              <a:buFont typeface="Arial" panose="020B0604020202020204" pitchFamily="34" charset="0"/>
              <a:buChar char="•"/>
            </a:pPr>
            <a:r>
              <a:rPr lang="en-US" b="0" i="0" u="none" strike="noStrike" dirty="0">
                <a:solidFill>
                  <a:srgbClr val="666666"/>
                </a:solidFill>
                <a:effectLst/>
                <a:latin typeface="HelveticaNeue" panose="02000503000000020004" pitchFamily="2" charset="0"/>
              </a:rPr>
              <a:t>NIAAA defines heavy drinking as follows:</a:t>
            </a:r>
            <a:br>
              <a:rPr lang="en-US" b="0" i="0" u="none" strike="noStrike" dirty="0">
                <a:solidFill>
                  <a:srgbClr val="666666"/>
                </a:solidFill>
                <a:effectLst/>
                <a:latin typeface="HelveticaNeue" panose="02000503000000020004" pitchFamily="2" charset="0"/>
              </a:rPr>
            </a:br>
            <a:r>
              <a:rPr lang="en-US" b="0" i="0" u="none" strike="noStrike" dirty="0">
                <a:solidFill>
                  <a:srgbClr val="666666"/>
                </a:solidFill>
                <a:effectLst/>
                <a:latin typeface="HelveticaNeue" panose="02000503000000020004" pitchFamily="2" charset="0"/>
              </a:rPr>
              <a:t> </a:t>
            </a:r>
          </a:p>
          <a:p>
            <a:pPr marL="742950" lvl="1" indent="-285750" algn="l">
              <a:buFont typeface="Arial" panose="020B0604020202020204" pitchFamily="34" charset="0"/>
              <a:buChar char="•"/>
            </a:pPr>
            <a:r>
              <a:rPr lang="en-US" b="0" i="0" u="none" strike="noStrike" dirty="0">
                <a:solidFill>
                  <a:srgbClr val="666666"/>
                </a:solidFill>
                <a:effectLst/>
                <a:latin typeface="HelveticaNeue" panose="02000503000000020004" pitchFamily="2" charset="0"/>
              </a:rPr>
              <a:t>For men, consuming more than 4 drinks on any day or more than 14 drinks per week</a:t>
            </a:r>
            <a:br>
              <a:rPr lang="en-US" b="0" i="0" u="none" strike="noStrike" dirty="0">
                <a:solidFill>
                  <a:srgbClr val="666666"/>
                </a:solidFill>
                <a:effectLst/>
                <a:latin typeface="HelveticaNeue" panose="02000503000000020004" pitchFamily="2" charset="0"/>
              </a:rPr>
            </a:br>
            <a:r>
              <a:rPr lang="en-US" b="0" i="0" u="none" strike="noStrike" dirty="0">
                <a:solidFill>
                  <a:srgbClr val="666666"/>
                </a:solidFill>
                <a:effectLst/>
                <a:latin typeface="HelveticaNeue" panose="02000503000000020004" pitchFamily="2" charset="0"/>
              </a:rPr>
              <a:t> </a:t>
            </a:r>
          </a:p>
          <a:p>
            <a:pPr marL="742950" lvl="1" indent="-285750" algn="l">
              <a:buFont typeface="Arial" panose="020B0604020202020204" pitchFamily="34" charset="0"/>
              <a:buChar char="•"/>
            </a:pPr>
            <a:r>
              <a:rPr lang="en-US" b="0" i="0" u="none" strike="noStrike" dirty="0">
                <a:solidFill>
                  <a:srgbClr val="666666"/>
                </a:solidFill>
                <a:effectLst/>
                <a:latin typeface="HelveticaNeue" panose="02000503000000020004" pitchFamily="2" charset="0"/>
              </a:rPr>
              <a:t>For women, consuming more than 3 drinks on any day or more than 7 drinks per week</a:t>
            </a:r>
            <a:br>
              <a:rPr lang="en-US" b="0" i="0" u="none" strike="noStrike" dirty="0">
                <a:solidFill>
                  <a:srgbClr val="666666"/>
                </a:solidFill>
                <a:effectLst/>
                <a:latin typeface="HelveticaNeue" panose="02000503000000020004" pitchFamily="2" charset="0"/>
              </a:rPr>
            </a:br>
            <a:r>
              <a:rPr lang="en-US" b="0" i="0" u="none" strike="noStrike" dirty="0">
                <a:solidFill>
                  <a:srgbClr val="666666"/>
                </a:solidFill>
                <a:effectLst/>
                <a:latin typeface="HelveticaNeue" panose="02000503000000020004" pitchFamily="2" charset="0"/>
              </a:rPr>
              <a:t> </a:t>
            </a:r>
          </a:p>
          <a:p>
            <a:pPr algn="l">
              <a:buFont typeface="Arial" panose="020B0604020202020204" pitchFamily="34" charset="0"/>
              <a:buChar char="•"/>
            </a:pPr>
            <a:r>
              <a:rPr lang="en-US" b="0" i="0" u="none" strike="noStrike" dirty="0">
                <a:solidFill>
                  <a:srgbClr val="666666"/>
                </a:solidFill>
                <a:effectLst/>
                <a:latin typeface="HelveticaNeue" panose="02000503000000020004" pitchFamily="2" charset="0"/>
              </a:rPr>
              <a:t>SAMHSA defines heavy alcohol use as binge drinking on 5 or more days in the past month.</a:t>
            </a:r>
          </a:p>
          <a:p>
            <a:br>
              <a:rPr lang="en-US" dirty="0"/>
            </a:br>
            <a:endParaRPr lang="en-US" dirty="0"/>
          </a:p>
        </p:txBody>
      </p:sp>
      <p:sp>
        <p:nvSpPr>
          <p:cNvPr id="4" name="Slide Number Placeholder 3"/>
          <p:cNvSpPr>
            <a:spLocks noGrp="1"/>
          </p:cNvSpPr>
          <p:nvPr>
            <p:ph type="sldNum" sz="quarter" idx="5"/>
          </p:nvPr>
        </p:nvSpPr>
        <p:spPr/>
        <p:txBody>
          <a:bodyPr/>
          <a:lstStyle/>
          <a:p>
            <a:fld id="{B3D18918-CD39-4C82-974B-8F09DDD24D1A}" type="slidenum">
              <a:rPr lang="en-US" smtClean="0"/>
              <a:t>12</a:t>
            </a:fld>
            <a:endParaRPr lang="en-US" dirty="0"/>
          </a:p>
        </p:txBody>
      </p:sp>
    </p:spTree>
    <p:extLst>
      <p:ext uri="{BB962C8B-B14F-4D97-AF65-F5344CB8AC3E}">
        <p14:creationId xmlns:p14="http://schemas.microsoft.com/office/powerpoint/2010/main" val="371198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just that middle circle/group in the previous slide – the near 62 million people who reported binge alcohol use – we can see that the highest prevalence of binge alcohol use is in ages 18-25. When you hear that substance use/misuse start in adolescence and young adulthood, this is where that data is coming from. </a:t>
            </a:r>
          </a:p>
          <a:p>
            <a:endParaRPr lang="en-US" dirty="0"/>
          </a:p>
          <a:p>
            <a:r>
              <a:rPr lang="en-US" dirty="0"/>
              <a:t>Because the data collection was so different in 2020, the study authors don’t make comparisons or draw trend conclusions from 2019 and previous data. So we will need to watch to see if rates of binge drinking continue to decline:</a:t>
            </a:r>
          </a:p>
          <a:p>
            <a:endParaRPr lang="en-US" dirty="0"/>
          </a:p>
          <a:p>
            <a:pPr marL="228600" indent="-228600">
              <a:buAutoNum type="arabicPeriod"/>
            </a:pPr>
            <a:r>
              <a:rPr lang="en-US" dirty="0"/>
              <a:t>Binge drinking is highest in 18-25 yo</a:t>
            </a:r>
          </a:p>
          <a:p>
            <a:pPr marL="228600" indent="-228600">
              <a:buAutoNum type="arabicPeriod"/>
            </a:pPr>
            <a:r>
              <a:rPr lang="en-US" dirty="0"/>
              <a:t>Bing drinking is very prevalent, almost 50% among people who drink.</a:t>
            </a:r>
          </a:p>
          <a:p>
            <a:pPr marL="228600" indent="-228600">
              <a:buAutoNum type="arabicPeriod"/>
            </a:pPr>
            <a:r>
              <a:rPr lang="en-US" dirty="0"/>
              <a:t>Binge drinking was showing some decline in 18-25yo group. Let’s watch for this!</a:t>
            </a:r>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13</a:t>
            </a:fld>
            <a:endParaRPr lang="en-US" dirty="0"/>
          </a:p>
        </p:txBody>
      </p:sp>
    </p:spTree>
    <p:extLst>
      <p:ext uri="{BB962C8B-B14F-4D97-AF65-F5344CB8AC3E}">
        <p14:creationId xmlns:p14="http://schemas.microsoft.com/office/powerpoint/2010/main" val="2272493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home point of this slide is that about 1 of 5 people in the US population have used what are considered at least federally to be illegal drugs –and not surprisingly, Cannabis is the primary driver.</a:t>
            </a:r>
          </a:p>
        </p:txBody>
      </p:sp>
      <p:sp>
        <p:nvSpPr>
          <p:cNvPr id="4" name="Slide Number Placeholder 3"/>
          <p:cNvSpPr>
            <a:spLocks noGrp="1"/>
          </p:cNvSpPr>
          <p:nvPr>
            <p:ph type="sldNum" sz="quarter" idx="5"/>
          </p:nvPr>
        </p:nvSpPr>
        <p:spPr/>
        <p:txBody>
          <a:bodyPr/>
          <a:lstStyle/>
          <a:p>
            <a:fld id="{B3D18918-CD39-4C82-974B-8F09DDD24D1A}" type="slidenum">
              <a:rPr lang="en-US" smtClean="0"/>
              <a:t>14</a:t>
            </a:fld>
            <a:endParaRPr lang="en-US" dirty="0"/>
          </a:p>
        </p:txBody>
      </p:sp>
    </p:spTree>
    <p:extLst>
      <p:ext uri="{BB962C8B-B14F-4D97-AF65-F5344CB8AC3E}">
        <p14:creationId xmlns:p14="http://schemas.microsoft.com/office/powerpoint/2010/main" val="559523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while we can’t/won’t extrapolate any trend data from the most recent survey, we can go back to pre-COVID and look at changes.</a:t>
            </a:r>
          </a:p>
          <a:p>
            <a:endParaRPr lang="en-US" dirty="0"/>
          </a:p>
          <a:p>
            <a:r>
              <a:rPr lang="en-US" dirty="0"/>
              <a:t>It seems that 2009 seems to be an inflection point – and note that we see our first medical marijuana laws passing in 2012, indicative of changing public opinion. And so, over the past 18 years we can see substantial increases in cannabis use – which won’t come as a surprise to us.</a:t>
            </a:r>
          </a:p>
          <a:p>
            <a:endParaRPr lang="en-US" dirty="0"/>
          </a:p>
          <a:p>
            <a:r>
              <a:rPr lang="en-US" dirty="0"/>
              <a:t>Again, it’s the young adults who are using most prominently – almost 1/3rd have tried cannabis in the past year as of 2020. And, compared to 2002, this has increase quite steadily. Actually, the greatest change has been in the 26 and older crowd. </a:t>
            </a:r>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15</a:t>
            </a:fld>
            <a:endParaRPr lang="en-US" dirty="0"/>
          </a:p>
        </p:txBody>
      </p:sp>
    </p:spTree>
    <p:extLst>
      <p:ext uri="{BB962C8B-B14F-4D97-AF65-F5344CB8AC3E}">
        <p14:creationId xmlns:p14="http://schemas.microsoft.com/office/powerpoint/2010/main" val="710962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to say about the epidemic of rising opioid overdose deaths – among those who use opioids AND among those who use stimulants. But, this slide focuses on the reduction in prescription pain reliever misuse – which probably speaks to changing prescribing practices and decrease in use of LTOT for the management of chronic pain. </a:t>
            </a:r>
          </a:p>
          <a:p>
            <a:endParaRPr lang="en-US" dirty="0"/>
          </a:p>
          <a:p>
            <a:r>
              <a:rPr lang="en-US" dirty="0"/>
              <a:t>What I found most curious here [NEXT SLIDE] </a:t>
            </a:r>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16</a:t>
            </a:fld>
            <a:endParaRPr lang="en-US" dirty="0"/>
          </a:p>
        </p:txBody>
      </p:sp>
    </p:spTree>
    <p:extLst>
      <p:ext uri="{BB962C8B-B14F-4D97-AF65-F5344CB8AC3E}">
        <p14:creationId xmlns:p14="http://schemas.microsoft.com/office/powerpoint/2010/main" val="3237832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33333"/>
                </a:solidFill>
                <a:effectLst/>
                <a:latin typeface="Guardian TextSans Web"/>
              </a:rPr>
              <a:t>Han B, Compton WM, Jones CM, Einstein EB, Volkow ND. Methamphetamine Use, Methamphetamine Use Disorder, and Associated Overdose Deaths Among US Adults. </a:t>
            </a:r>
            <a:r>
              <a:rPr lang="en-US" b="0" i="1" u="none" strike="noStrike" dirty="0">
                <a:solidFill>
                  <a:srgbClr val="333333"/>
                </a:solidFill>
                <a:effectLst/>
                <a:latin typeface="Guardian TextSans Web"/>
              </a:rPr>
              <a:t>JAMA Psychiatry.</a:t>
            </a:r>
            <a:r>
              <a:rPr lang="en-US" b="0" i="0" u="none" strike="noStrike" dirty="0">
                <a:solidFill>
                  <a:srgbClr val="333333"/>
                </a:solidFill>
                <a:effectLst/>
                <a:latin typeface="Guardian TextSans Web"/>
              </a:rPr>
              <a:t> 2021;78(12):1329–1342. doi:10.1001/jamapsychiatry.2021.2588</a:t>
            </a:r>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17</a:t>
            </a:fld>
            <a:endParaRPr lang="en-US" dirty="0"/>
          </a:p>
        </p:txBody>
      </p:sp>
    </p:spTree>
    <p:extLst>
      <p:ext uri="{BB962C8B-B14F-4D97-AF65-F5344CB8AC3E}">
        <p14:creationId xmlns:p14="http://schemas.microsoft.com/office/powerpoint/2010/main" val="2531932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I thought there might be some interest in hallucinogen use – given Michael Pollen’s book, “how to change your mind” and increasing numbers of studies coming out on some positive effects upon several psychiatric disorders.</a:t>
            </a:r>
            <a:br>
              <a:rPr lang="en-US" dirty="0">
                <a:effectLst/>
                <a:latin typeface="Helvetica" pitchFamily="2" charset="0"/>
              </a:rPr>
            </a:br>
            <a:endParaRPr lang="en-US" dirty="0">
              <a:effectLst/>
              <a:latin typeface="Helvetica" pitchFamily="2" charset="0"/>
            </a:endParaRPr>
          </a:p>
          <a:p>
            <a:r>
              <a:rPr lang="en-US" b="1" dirty="0">
                <a:solidFill>
                  <a:srgbClr val="1A3649"/>
                </a:solidFill>
                <a:effectLst/>
                <a:latin typeface="Helvetica" pitchFamily="2" charset="0"/>
              </a:rPr>
              <a:t>Hallucinogen Use </a:t>
            </a:r>
            <a:endParaRPr lang="en-US" dirty="0">
              <a:solidFill>
                <a:srgbClr val="1A3649"/>
              </a:solidFill>
              <a:effectLst/>
              <a:latin typeface="Helvetica" pitchFamily="2" charset="0"/>
            </a:endParaRPr>
          </a:p>
          <a:p>
            <a:r>
              <a:rPr lang="en-US" dirty="0">
                <a:effectLst/>
                <a:latin typeface="Times" pitchFamily="2" charset="0"/>
              </a:rPr>
              <a:t>Several drugs are grouped under the category of hallucinogens, including LSD, PCP, peyote, mescaline, psilocybin mushrooms, “Ecstasy” (MDMA or “Molly”), ketamine, DMT/AMT/“Foxy,” and </a:t>
            </a:r>
            <a:r>
              <a:rPr lang="en-US" i="1" dirty="0">
                <a:effectLst/>
                <a:latin typeface="Times" pitchFamily="2" charset="0"/>
              </a:rPr>
              <a:t>Salvia divinorum</a:t>
            </a:r>
            <a:r>
              <a:rPr lang="en-US" dirty="0">
                <a:effectLst/>
                <a:latin typeface="Times" pitchFamily="2" charset="0"/>
              </a:rPr>
              <a:t>.</a:t>
            </a:r>
            <a:r>
              <a:rPr lang="en-US" dirty="0">
                <a:solidFill>
                  <a:srgbClr val="1E409A"/>
                </a:solidFill>
                <a:effectLst/>
                <a:latin typeface="Times" pitchFamily="2" charset="0"/>
              </a:rPr>
              <a:t>37 </a:t>
            </a:r>
            <a:r>
              <a:rPr lang="en-US" dirty="0">
                <a:effectLst/>
                <a:latin typeface="Times" pitchFamily="2" charset="0"/>
              </a:rPr>
              <a:t>In 2020, 2.6 percent of people aged 12 or older (or 7.1 million people) used hallucinogens in the past year (</a:t>
            </a:r>
            <a:r>
              <a:rPr lang="en-US" dirty="0">
                <a:solidFill>
                  <a:srgbClr val="1E409A"/>
                </a:solidFill>
                <a:effectLst/>
                <a:latin typeface="Times" pitchFamily="2" charset="0"/>
              </a:rPr>
              <a:t>Figures 9 </a:t>
            </a:r>
            <a:r>
              <a:rPr lang="en-US" dirty="0">
                <a:effectLst/>
                <a:latin typeface="Times" pitchFamily="2" charset="0"/>
              </a:rPr>
              <a:t>and </a:t>
            </a:r>
            <a:r>
              <a:rPr lang="en-US" dirty="0">
                <a:solidFill>
                  <a:srgbClr val="1E409A"/>
                </a:solidFill>
                <a:effectLst/>
                <a:latin typeface="Times" pitchFamily="2" charset="0"/>
              </a:rPr>
              <a:t>13</a:t>
            </a:r>
            <a:r>
              <a:rPr lang="en-US" dirty="0">
                <a:effectLst/>
                <a:latin typeface="Times" pitchFamily="2" charset="0"/>
              </a:rPr>
              <a:t>). The percentage among young adults aged 18 to 25 (7.3 percent or 2.4 million people) was higher than the percentages among adolescents aged 12 to 17 (1.5 percent or 370,000 people) or adults aged 26 or older (2.0 percent or 4.3 million people). </a:t>
            </a:r>
          </a:p>
        </p:txBody>
      </p:sp>
      <p:sp>
        <p:nvSpPr>
          <p:cNvPr id="4" name="Slide Number Placeholder 3"/>
          <p:cNvSpPr>
            <a:spLocks noGrp="1"/>
          </p:cNvSpPr>
          <p:nvPr>
            <p:ph type="sldNum" sz="quarter" idx="5"/>
          </p:nvPr>
        </p:nvSpPr>
        <p:spPr/>
        <p:txBody>
          <a:bodyPr/>
          <a:lstStyle/>
          <a:p>
            <a:fld id="{B3D18918-CD39-4C82-974B-8F09DDD24D1A}" type="slidenum">
              <a:rPr lang="en-US" smtClean="0"/>
              <a:t>18</a:t>
            </a:fld>
            <a:endParaRPr lang="en-US" dirty="0"/>
          </a:p>
        </p:txBody>
      </p:sp>
    </p:spTree>
    <p:extLst>
      <p:ext uri="{BB962C8B-B14F-4D97-AF65-F5344CB8AC3E}">
        <p14:creationId xmlns:p14="http://schemas.microsoft.com/office/powerpoint/2010/main" val="451852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quickly to substance use disorders, remember that this was the first year for DSM-5 diagnoses to be used by NSDUH. </a:t>
            </a:r>
          </a:p>
          <a:p>
            <a:endParaRPr lang="en-US" dirty="0"/>
          </a:p>
          <a:p>
            <a:r>
              <a:rPr lang="en-US" dirty="0"/>
              <a:t>As expected, the highest rates of SUDs are found in the 18-25year old's – which is indicative of an overall prognosis that many people do “age out” of SUDs. </a:t>
            </a:r>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19</a:t>
            </a:fld>
            <a:endParaRPr lang="en-US" dirty="0"/>
          </a:p>
        </p:txBody>
      </p:sp>
    </p:spTree>
    <p:extLst>
      <p:ext uri="{BB962C8B-B14F-4D97-AF65-F5344CB8AC3E}">
        <p14:creationId xmlns:p14="http://schemas.microsoft.com/office/powerpoint/2010/main" val="344019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disclosures, mostly, I am an academic psychiatrist who works full time at the VA – and of note, I am not speaking for the government today.</a:t>
            </a:r>
          </a:p>
          <a:p>
            <a:endParaRPr lang="en-US" dirty="0"/>
          </a:p>
          <a:p>
            <a:r>
              <a:rPr lang="en-US" dirty="0"/>
              <a:t>I am on the advisory board of one company that’s providing in-home addiction treatment services b/c I’m interested in anyone who is trying to bring creative solutions to complex problems.</a:t>
            </a:r>
          </a:p>
          <a:p>
            <a:endParaRPr lang="en-US" dirty="0"/>
          </a:p>
          <a:p>
            <a:r>
              <a:rPr lang="en-US" dirty="0"/>
              <a:t>Lastly, I have this to disclose [click animation]. I am the mom to 4 kids – and I am looking much more chipper in this picture than I usually feel. </a:t>
            </a:r>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1</a:t>
            </a:fld>
            <a:endParaRPr lang="en-US" dirty="0"/>
          </a:p>
        </p:txBody>
      </p:sp>
    </p:spTree>
    <p:extLst>
      <p:ext uri="{BB962C8B-B14F-4D97-AF65-F5344CB8AC3E}">
        <p14:creationId xmlns:p14="http://schemas.microsoft.com/office/powerpoint/2010/main" val="3391037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33333"/>
                </a:solidFill>
                <a:effectLst/>
                <a:latin typeface="Open Sans Semibold" panose="020B0606030504020204" pitchFamily="34" charset="0"/>
              </a:rPr>
              <a:t>Overview</a:t>
            </a:r>
          </a:p>
          <a:p>
            <a:r>
              <a:rPr lang="en-US" dirty="0">
                <a:effectLst/>
              </a:rPr>
              <a:t>MTF is an ongoing study that uses annual surveys to track the behaviors, attitudes, and values of U.S. secondary school students, college students, and adults through age 60. Data collected include lifetime, annual, 30-day prevalence, and daily of use of many illegal drugs, inhalants, tobacco, and alcohol.</a:t>
            </a:r>
          </a:p>
          <a:p>
            <a:r>
              <a:rPr lang="en-US" b="1" dirty="0">
                <a:solidFill>
                  <a:srgbClr val="333333"/>
                </a:solidFill>
                <a:effectLst/>
                <a:latin typeface="Open Sans Semibold" panose="020B0606030504020204" pitchFamily="34" charset="0"/>
              </a:rPr>
              <a:t>Coverage</a:t>
            </a:r>
          </a:p>
          <a:p>
            <a:r>
              <a:rPr lang="en-US" dirty="0">
                <a:effectLst/>
              </a:rPr>
              <a:t>MTF surveys a sample of 12th, 10th, and 8th graders in public and private high schools in the contiguous United States. Follow-up questionnaires are mailed to a randomly selected sample from each graduating class for a number of years after their initial participation, to gather information on college students, young adults, and older adults.</a:t>
            </a:r>
          </a:p>
          <a:p>
            <a:pPr algn="r"/>
            <a:r>
              <a:rPr lang="en-US" u="sng" dirty="0">
                <a:solidFill>
                  <a:srgbClr val="075290"/>
                </a:solidFill>
                <a:effectLst/>
                <a:hlinkClick r:id="rId3"/>
              </a:rPr>
              <a:t>Top of Page</a:t>
            </a:r>
            <a:endParaRPr lang="en-US" dirty="0">
              <a:effectLst/>
            </a:endParaRPr>
          </a:p>
          <a:p>
            <a:pPr algn="l"/>
            <a:r>
              <a:rPr lang="en-US" b="1" i="0" u="none" strike="noStrike" dirty="0">
                <a:solidFill>
                  <a:srgbClr val="333333"/>
                </a:solidFill>
                <a:effectLst/>
                <a:latin typeface="Open Sans Semibold" panose="020B0606030504020204" pitchFamily="34" charset="0"/>
              </a:rPr>
              <a:t>Methodology</a:t>
            </a:r>
          </a:p>
          <a:p>
            <a:pPr algn="l"/>
            <a:r>
              <a:rPr lang="en-US" b="0" i="0" u="none" strike="noStrike" dirty="0">
                <a:solidFill>
                  <a:srgbClr val="000000"/>
                </a:solidFill>
                <a:effectLst/>
                <a:latin typeface="Open Sans" panose="020B0606030504020204" pitchFamily="34" charset="0"/>
              </a:rPr>
              <a:t>The survey design is a multistage random sample, with stage 1 being the selection of particular geographic areas; stage 2 the selection of one or more high schools in each area; and stage 3 the selection of students within each school. Data are collected using self-administered questionnaires conducted in the classroom by representatives of the University of Michigan’s Institute for Social Research. Dropouts and students who are absent from school or class at the time of data collection are excluded. Recognizing that the dropout population is at higher risk for drug use, MTF was expanded in 1991 to include two nationally representative samples of 8th and 10th graders, who have lower dropout rates than 12th graders, and to include future high-risk 12th grade dropouts. Separate samples of schools and students are drawn at each grade level, and the survey procedures used for the 8th and 10th grade students closely parallel those used for the 12th grade students. For more information on MTF adjustments for absentees and dropouts, see Johnston et al (data years 2014 and earlier) and Miech RA et al (data years 2015 onward).</a:t>
            </a:r>
          </a:p>
          <a:p>
            <a:br>
              <a:rPr lang="en-US" dirty="0"/>
            </a:br>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22</a:t>
            </a:fld>
            <a:endParaRPr lang="en-US" dirty="0"/>
          </a:p>
        </p:txBody>
      </p:sp>
    </p:spTree>
    <p:extLst>
      <p:ext uri="{BB962C8B-B14F-4D97-AF65-F5344CB8AC3E}">
        <p14:creationId xmlns:p14="http://schemas.microsoft.com/office/powerpoint/2010/main" val="372139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NewRomanPSMT"/>
              </a:rPr>
              <a:t>In 2021 32,260 students in 319 public and private secondary schools participated in the study, with sample sizes of 11,446 in 8th grade, 11,792 in 10th grade, and 9,022 in 12th grade.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NewRomanPSMT"/>
            </a:endParaRPr>
          </a:p>
          <a:p>
            <a:r>
              <a:rPr lang="en-US" sz="2800" dirty="0">
                <a:effectLst/>
                <a:latin typeface="Helvetica" pitchFamily="2" charset="0"/>
              </a:rPr>
              <a:t>The key findings regarding use of various substances by 8th, 10th, and 12th graders</a:t>
            </a:r>
          </a:p>
          <a:p>
            <a:r>
              <a:rPr lang="en-US" sz="2800" dirty="0">
                <a:effectLst/>
                <a:latin typeface="Helvetica" pitchFamily="2" charset="0"/>
              </a:rPr>
              <a:t>surveyed across the U.S. in 2021 are summarized below. But first a few words</a:t>
            </a:r>
          </a:p>
          <a:p>
            <a:r>
              <a:rPr lang="en-US" sz="2800" dirty="0">
                <a:effectLst/>
                <a:latin typeface="Helvetica" pitchFamily="2" charset="0"/>
              </a:rPr>
              <a:t>about the context. The preceding year, 2020, was an unusual year for the study in</a:t>
            </a:r>
          </a:p>
          <a:p>
            <a:r>
              <a:rPr lang="en-US" sz="2800" dirty="0">
                <a:effectLst/>
                <a:latin typeface="Helvetica" pitchFamily="2" charset="0"/>
              </a:rPr>
              <a:t>that data collection was halted earlier than usual, in March of that year, due to the</a:t>
            </a:r>
          </a:p>
          <a:p>
            <a:r>
              <a:rPr lang="en-US" sz="2800" dirty="0">
                <a:effectLst/>
                <a:latin typeface="Helvetica" pitchFamily="2" charset="0"/>
              </a:rPr>
              <a:t>emerging COVID-19 epidemic and the University of Michigan halting in-person</a:t>
            </a:r>
          </a:p>
          <a:p>
            <a:r>
              <a:rPr lang="en-US" sz="2800" dirty="0">
                <a:effectLst/>
                <a:latin typeface="Helvetica" pitchFamily="2" charset="0"/>
              </a:rPr>
              <a:t>research. This resulted in smaller samples being obtained that year, but based on</a:t>
            </a:r>
          </a:p>
          <a:p>
            <a:r>
              <a:rPr lang="en-US" sz="2800" dirty="0">
                <a:effectLst/>
                <a:latin typeface="Helvetica" pitchFamily="2" charset="0"/>
              </a:rPr>
              <a:t>careful analyses we believe that the smaller samples reflect drug use for all students</a:t>
            </a:r>
          </a:p>
          <a:p>
            <a:r>
              <a:rPr lang="en-US" sz="2800" dirty="0">
                <a:effectLst/>
                <a:latin typeface="Helvetica" pitchFamily="2" charset="0"/>
              </a:rPr>
              <a:t>that year with reasonable accuracy (more on this is presented in the section on</a:t>
            </a:r>
          </a:p>
          <a:p>
            <a:r>
              <a:rPr lang="en-US" sz="2800" dirty="0">
                <a:effectLst/>
                <a:latin typeface="Helvetica" pitchFamily="2" charset="0"/>
              </a:rPr>
              <a:t>Study Design and Methods). The previous year, 2019, was unusual in a different</a:t>
            </a:r>
          </a:p>
          <a:p>
            <a:r>
              <a:rPr lang="en-US" sz="2800" dirty="0">
                <a:effectLst/>
                <a:latin typeface="Helvetica" pitchFamily="2" charset="0"/>
              </a:rPr>
              <a:t>way—it was the year that the study was transitioning from using paper and pencil</a:t>
            </a:r>
          </a:p>
          <a:p>
            <a:r>
              <a:rPr lang="en-US" sz="2800" dirty="0">
                <a:effectLst/>
                <a:latin typeface="Helvetica" pitchFamily="2" charset="0"/>
              </a:rPr>
              <a:t>questionnaires in schools to having students use electronic tablets. A random half</a:t>
            </a:r>
          </a:p>
          <a:p>
            <a:r>
              <a:rPr lang="en-US" sz="2800" dirty="0">
                <a:effectLst/>
                <a:latin typeface="Helvetica" pitchFamily="2" charset="0"/>
              </a:rPr>
              <a:t>of all respondents in 2019 used the older mode of administration, while the other</a:t>
            </a:r>
          </a:p>
          <a:p>
            <a:r>
              <a:rPr lang="en-US" sz="2800" dirty="0">
                <a:effectLst/>
                <a:latin typeface="Helvetica" pitchFamily="2" charset="0"/>
              </a:rPr>
              <a:t>half used tablets. How we dealt with these two disruptions to the ongoing series</a:t>
            </a:r>
          </a:p>
          <a:p>
            <a:r>
              <a:rPr lang="en-US" sz="2800" dirty="0">
                <a:effectLst/>
                <a:latin typeface="Helvetica" pitchFamily="2" charset="0"/>
              </a:rPr>
              <a:t>will be described in the section on Study Design and Methods. It should be noted</a:t>
            </a:r>
          </a:p>
          <a:p>
            <a:r>
              <a:rPr lang="en-US" sz="2800" dirty="0">
                <a:effectLst/>
                <a:latin typeface="Helvetica" pitchFamily="2" charset="0"/>
              </a:rPr>
              <a:t>that the 2020 data collection occurred early in 2020, covering the early months of</a:t>
            </a:r>
          </a:p>
          <a:p>
            <a:r>
              <a:rPr lang="en-US" sz="2800" dirty="0">
                <a:effectLst/>
                <a:latin typeface="Helvetica" pitchFamily="2" charset="0"/>
              </a:rPr>
              <a:t>the epidemic, but it did not cover most of the period of the epidemic that year, nor</a:t>
            </a:r>
          </a:p>
          <a:p>
            <a:r>
              <a:rPr lang="en-US" sz="2800" dirty="0">
                <a:effectLst/>
                <a:latin typeface="Helvetica" pitchFamily="2" charset="0"/>
              </a:rPr>
              <a:t>of its effects. However, the 2021 data collection occurred more than a year into the</a:t>
            </a:r>
          </a:p>
          <a:p>
            <a:r>
              <a:rPr lang="en-US" sz="2800" dirty="0">
                <a:effectLst/>
                <a:latin typeface="Helvetica" pitchFamily="2" charset="0"/>
              </a:rPr>
              <a:t>COVID epidemic and brought quite dramatic changes in adolescent drug use in the</a:t>
            </a:r>
          </a:p>
          <a:p>
            <a:r>
              <a:rPr lang="en-US" sz="2800" dirty="0">
                <a:effectLst/>
                <a:latin typeface="Helvetica" pitchFamily="2" charset="0"/>
              </a:rPr>
              <a:t>United States, as will be summarized in this section.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NewRomanPSM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NewRomanPSMT"/>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23</a:t>
            </a:fld>
            <a:endParaRPr lang="en-US" dirty="0"/>
          </a:p>
        </p:txBody>
      </p:sp>
    </p:spTree>
    <p:extLst>
      <p:ext uri="{BB962C8B-B14F-4D97-AF65-F5344CB8AC3E}">
        <p14:creationId xmlns:p14="http://schemas.microsoft.com/office/powerpoint/2010/main" val="3865517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Nicotine vaping has tripled since 2017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Opioids decreased in all groups. Cig smoking decline in all groups.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Historic highs for marijuana and hallucinogens</a:t>
            </a:r>
          </a:p>
          <a:p>
            <a:endParaRPr lang="en-US" dirty="0"/>
          </a:p>
          <a:p>
            <a:r>
              <a:rPr lang="en-US" sz="1200" b="1" dirty="0">
                <a:solidFill>
                  <a:srgbClr val="001E5E"/>
                </a:solidFill>
                <a:effectLst/>
                <a:latin typeface="Arial" panose="020B0604020202020204" pitchFamily="34" charset="0"/>
              </a:rPr>
              <a:t>The Impact of the COVID-19 Epidemic </a:t>
            </a:r>
            <a:endParaRPr lang="en-US" dirty="0"/>
          </a:p>
          <a:p>
            <a:r>
              <a:rPr lang="en-US" sz="1200" dirty="0">
                <a:effectLst/>
                <a:latin typeface="TimesNewRomanPSMT"/>
              </a:rPr>
              <a:t>As should be clear by now, given the number of drugs that showed an extraordinary decline in 2021, it appears that the COVID-19 pandemic had a major impact on substance use of almost all kinds that year among U.S. adolescents. This may be seen visually in the many figures that follow showing trends in use and factually in the many sizeable and record setting declines documented in this section. </a:t>
            </a:r>
          </a:p>
          <a:p>
            <a:endParaRPr lang="en-US" dirty="0"/>
          </a:p>
          <a:p>
            <a:r>
              <a:rPr lang="en-US" sz="1200" dirty="0">
                <a:effectLst/>
                <a:latin typeface="TimesNewRomanPSMT"/>
              </a:rPr>
              <a:t>What changed in 2021 to bring about that amount of decline in substance use? To some degree potential factors are documented in the adjoining figures for each drug class showing concurrent changes in perceived risk, personal disapproval, and perceived availability. </a:t>
            </a:r>
            <a:r>
              <a:rPr lang="en-US" sz="1200" b="1" dirty="0">
                <a:effectLst/>
                <a:latin typeface="TimesNewRomanPSMT"/>
              </a:rPr>
              <a:t>Perceived availability, </a:t>
            </a:r>
            <a:r>
              <a:rPr lang="en-US" sz="1200" b="0" dirty="0">
                <a:effectLst/>
                <a:latin typeface="TimesNewRomanPSMT"/>
              </a:rPr>
              <a:t>in particular, appears to have been the most important of these. That makes sense, especially considering the changes in the lives of adolescents during the pandemic. Many were not in school, some were locked down at home, likely more had a parent at home during the school week who could monitor their behavior, and many were told not to mingle with their friends or other teens—and the decline in social events removed adolescents from parties and other social activities where drug use is likely to be occurring. </a:t>
            </a: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24</a:t>
            </a:fld>
            <a:endParaRPr lang="en-US" dirty="0"/>
          </a:p>
        </p:txBody>
      </p:sp>
    </p:spTree>
    <p:extLst>
      <p:ext uri="{BB962C8B-B14F-4D97-AF65-F5344CB8AC3E}">
        <p14:creationId xmlns:p14="http://schemas.microsoft.com/office/powerpoint/2010/main" val="82410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Nicotine vaping has tripled since 2017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Opioids decreased in all groups. Cig smoking decline in all groups.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Historic highs for marijuana and hallucinogens</a:t>
            </a:r>
          </a:p>
          <a:p>
            <a:endParaRPr lang="en-US" dirty="0"/>
          </a:p>
          <a:p>
            <a:r>
              <a:rPr lang="en-US" sz="1200" b="1" dirty="0">
                <a:solidFill>
                  <a:srgbClr val="001E5E"/>
                </a:solidFill>
                <a:effectLst/>
                <a:latin typeface="Arial" panose="020B0604020202020204" pitchFamily="34" charset="0"/>
              </a:rPr>
              <a:t>The Impact of the COVID-19 Epidemic </a:t>
            </a:r>
            <a:endParaRPr lang="en-US" dirty="0"/>
          </a:p>
          <a:p>
            <a:r>
              <a:rPr lang="en-US" sz="1200" dirty="0">
                <a:effectLst/>
                <a:latin typeface="TimesNewRomanPSMT"/>
              </a:rPr>
              <a:t>As should be clear by now, given the number of drugs that showed an extraordinary decline in 2021, it appears that the COVID-19 pandemic had a major impact on substance use of almost all kinds that year among U.S. adolescents. This may be seen visually in the many figures that follow showing trends in use and factually in the many sizeable and record setting declines documented in this section. </a:t>
            </a:r>
          </a:p>
          <a:p>
            <a:endParaRPr lang="en-US" dirty="0"/>
          </a:p>
          <a:p>
            <a:r>
              <a:rPr lang="en-US" sz="1200" dirty="0">
                <a:effectLst/>
                <a:latin typeface="TimesNewRomanPSMT"/>
              </a:rPr>
              <a:t>What changed in 2021 to bring about that amount of decline in substance use? To some degree potential factors are documented in the adjoining figures for each drug class showing concurrent changes in perceived risk, personal disapproval, and perceived availability. </a:t>
            </a:r>
            <a:r>
              <a:rPr lang="en-US" sz="1200" b="1" dirty="0">
                <a:effectLst/>
                <a:latin typeface="TimesNewRomanPSMT"/>
              </a:rPr>
              <a:t>Perceived availability, </a:t>
            </a:r>
            <a:r>
              <a:rPr lang="en-US" sz="1200" b="0" dirty="0">
                <a:effectLst/>
                <a:latin typeface="TimesNewRomanPSMT"/>
              </a:rPr>
              <a:t>in particular, appears to have been the most important of these. That makes sense, especially considering the changes in the lives of adolescents during the pandemic. Many were not in school, some were locked down at home, likely more had a parent at home during the school week who could monitor their behavior, and many were told not to mingle with their friends or other teens—and the decline in social events removed adolescents from parties and other social activities where drug use is likely to be occurring. </a:t>
            </a: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25</a:t>
            </a:fld>
            <a:endParaRPr lang="en-US" dirty="0"/>
          </a:p>
        </p:txBody>
      </p:sp>
    </p:spTree>
    <p:extLst>
      <p:ext uri="{BB962C8B-B14F-4D97-AF65-F5344CB8AC3E}">
        <p14:creationId xmlns:p14="http://schemas.microsoft.com/office/powerpoint/2010/main" val="129476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NewRomanPSMT"/>
              </a:rPr>
              <a:t>In 2021 32,260 students in 319 public and private secondary schools participated in the study, with sample sizes of 11,446 in 8th grade, 11,792 in 10th grade, and 9,022 in 12th grade.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NewRomanPSMT"/>
              </a:rPr>
              <a:t> </a:t>
            </a:r>
          </a:p>
          <a:p>
            <a:r>
              <a:rPr lang="en-US" sz="1800" b="1" dirty="0">
                <a:solidFill>
                  <a:srgbClr val="001E5E"/>
                </a:solidFill>
                <a:effectLst/>
                <a:latin typeface="Arial" panose="020B0604020202020204" pitchFamily="34" charset="0"/>
              </a:rPr>
              <a:t>The Impact of the COVID-19 Epidemic </a:t>
            </a:r>
            <a:endParaRPr lang="en-US" dirty="0"/>
          </a:p>
          <a:p>
            <a:r>
              <a:rPr lang="en-US" sz="1800" dirty="0">
                <a:effectLst/>
                <a:latin typeface="TimesNewRomanPSMT"/>
              </a:rPr>
              <a:t>As should be clear by now, given the number of drugs that showed an extraordinary decline in 2021, it appears that the COVID-19 pandemic had a major impact on substance use of almost all kinds that year among U.S. adolescents. This may be seen visually in the many figures that follow showing trends in use and factually in the many sizeable and record setting declines documented in this section. </a:t>
            </a:r>
          </a:p>
          <a:p>
            <a:endParaRPr lang="en-US" dirty="0"/>
          </a:p>
          <a:p>
            <a:r>
              <a:rPr lang="en-US" sz="1800" dirty="0">
                <a:effectLst/>
                <a:latin typeface="TimesNewRomanPSMT"/>
              </a:rPr>
              <a:t>What changed in 2021 to bring about that amount of decline in substance use? To some degree potential factors are documented in the adjoining figures for each drug class showing concurrent changes in perceived risk, personal disapproval, and perceived availability. </a:t>
            </a:r>
            <a:r>
              <a:rPr lang="en-US" sz="1800" b="1" dirty="0">
                <a:effectLst/>
                <a:latin typeface="TimesNewRomanPSMT"/>
              </a:rPr>
              <a:t>Perceived availability, </a:t>
            </a:r>
            <a:r>
              <a:rPr lang="en-US" sz="1800" b="0" dirty="0">
                <a:effectLst/>
                <a:latin typeface="TimesNewRomanPSMT"/>
              </a:rPr>
              <a:t>in particular, appears to have been the most important of these. That makes sense, especially considering the changes in the lives of adolescents during the pandemic. Many were not in school, some were locked down at home, likely more had a parent at home during the school week who could monitor their behavior, and many were told not to mingle with their friends or other teens—and the decline in social events removed adolescents from parties and other social activities where drug use is likely to be occurring. </a:t>
            </a: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26</a:t>
            </a:fld>
            <a:endParaRPr lang="en-US" dirty="0"/>
          </a:p>
        </p:txBody>
      </p:sp>
    </p:spTree>
    <p:extLst>
      <p:ext uri="{BB962C8B-B14F-4D97-AF65-F5344CB8AC3E}">
        <p14:creationId xmlns:p14="http://schemas.microsoft.com/office/powerpoint/2010/main" val="3974627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Nicotine vaping has tripled since 2017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Opioids decreased in all groups. Cig smoking decline in all groups.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Historic highs for marijuana and hallucinogens</a:t>
            </a:r>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27</a:t>
            </a:fld>
            <a:endParaRPr lang="en-US" dirty="0"/>
          </a:p>
        </p:txBody>
      </p:sp>
    </p:spTree>
    <p:extLst>
      <p:ext uri="{BB962C8B-B14F-4D97-AF65-F5344CB8AC3E}">
        <p14:creationId xmlns:p14="http://schemas.microsoft.com/office/powerpoint/2010/main" val="2210394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0000"/>
                </a:solidFill>
                <a:effectLst/>
                <a:latin typeface="Times New Roman" panose="02020603050405020304" pitchFamily="18" charset="0"/>
              </a:rPr>
              <a:t>National Epidemiologic Survey on Alcohol and Related Conditions (NESARC) is another key source of information on substance abuse in the U.S. Drawing from the tradition of psychiatric epidemiology, the NESARC utilized an in-depth diagnostic interview and focused on diagnoses of psychiatric and substance use disorders as primary outcomes</a:t>
            </a:r>
          </a:p>
          <a:p>
            <a:pPr algn="l"/>
            <a:endParaRPr lang="en-US" b="0" i="0" u="none" strike="noStrike" dirty="0">
              <a:solidFill>
                <a:srgbClr val="000000"/>
              </a:solidFill>
              <a:effectLst/>
              <a:latin typeface="Source Sans Pro" panose="020F0502020204030204" pitchFamily="34" charset="0"/>
            </a:endParaRPr>
          </a:p>
          <a:p>
            <a:pPr algn="l"/>
            <a:r>
              <a:rPr lang="en-US" b="0" i="0" u="none" strike="noStrike" dirty="0">
                <a:solidFill>
                  <a:srgbClr val="000000"/>
                </a:solidFill>
                <a:effectLst/>
                <a:latin typeface="Source Sans Pro" panose="020F0502020204030204" pitchFamily="34" charset="0"/>
              </a:rPr>
              <a:t>Design:</a:t>
            </a:r>
          </a:p>
          <a:p>
            <a:pPr algn="l">
              <a:buFont typeface="Arial" panose="020B0604020202020204" pitchFamily="34" charset="0"/>
              <a:buChar char="•"/>
            </a:pPr>
            <a:r>
              <a:rPr lang="en-US" b="0" i="0" u="none" strike="noStrike" dirty="0">
                <a:solidFill>
                  <a:srgbClr val="000000"/>
                </a:solidFill>
                <a:effectLst/>
                <a:latin typeface="Source Sans Pro" panose="020B0503030403020204" pitchFamily="34" charset="0"/>
              </a:rPr>
              <a:t>The study will involve three main components: an automated computer-assisted interview, an automated questionnaire, and the collection of a saliva sample.</a:t>
            </a:r>
          </a:p>
          <a:p>
            <a:pPr algn="l">
              <a:buFont typeface="Arial" panose="020B0604020202020204" pitchFamily="34" charset="0"/>
              <a:buChar char="•"/>
            </a:pPr>
            <a:r>
              <a:rPr lang="en-US" b="0" i="0" u="none" strike="noStrike" dirty="0">
                <a:solidFill>
                  <a:srgbClr val="000000"/>
                </a:solidFill>
                <a:effectLst/>
                <a:latin typeface="Source Sans Pro" panose="020B0503030403020204" pitchFamily="34" charset="0"/>
              </a:rPr>
              <a:t>Participants will be recruited through community through publicly available U.S. Census Bureau files.</a:t>
            </a:r>
          </a:p>
          <a:p>
            <a:pPr algn="l">
              <a:buFont typeface="Arial" panose="020B0604020202020204" pitchFamily="34" charset="0"/>
              <a:buChar char="•"/>
            </a:pPr>
            <a:r>
              <a:rPr lang="en-US" b="0" i="0" u="none" strike="noStrike" dirty="0">
                <a:solidFill>
                  <a:srgbClr val="000000"/>
                </a:solidFill>
                <a:effectLst/>
                <a:latin typeface="Source Sans Pro" panose="020B0503030403020204" pitchFamily="34" charset="0"/>
              </a:rPr>
              <a:t>The interview and questionnaire will ask standardized questions related to personal history; alcohol use and possible disorders; symptoms scales of mood, anxiety, and eating conditions that frequently co-occur with alcohol and drug use disorders; tobacco, medicine and drug use and disorders; selected personality traits, including behavior; alcohol, drug, and mental health treatment utilization; and medical conditions related to alcohol consumption.</a:t>
            </a:r>
          </a:p>
          <a:p>
            <a:pPr algn="l">
              <a:buFont typeface="Arial" panose="020B0604020202020204" pitchFamily="34" charset="0"/>
              <a:buChar char="•"/>
            </a:pPr>
            <a:r>
              <a:rPr lang="en-US" b="0" i="0" u="none" strike="noStrike" dirty="0">
                <a:solidFill>
                  <a:srgbClr val="000000"/>
                </a:solidFill>
                <a:effectLst/>
                <a:latin typeface="Source Sans Pro" panose="020B0503030403020204" pitchFamily="34" charset="0"/>
              </a:rPr>
              <a:t>Participants will provide a saliva sample for genetic study.</a:t>
            </a:r>
          </a:p>
          <a:p>
            <a:pPr algn="l">
              <a:buFont typeface="Arial" panose="020B0604020202020204" pitchFamily="34" charset="0"/>
              <a:buChar char="•"/>
            </a:pPr>
            <a:endParaRPr lang="en-US" b="0" i="0" u="none" strike="noStrike" dirty="0">
              <a:solidFill>
                <a:srgbClr val="000000"/>
              </a:solidFill>
              <a:effectLst/>
              <a:latin typeface="Source Sans Pro" panose="020B0503030403020204" pitchFamily="34" charset="0"/>
            </a:endParaRPr>
          </a:p>
          <a:p>
            <a:pPr algn="l"/>
            <a:r>
              <a:rPr lang="en-US" b="0" i="0" u="none" strike="noStrike" dirty="0">
                <a:solidFill>
                  <a:srgbClr val="000000"/>
                </a:solidFill>
                <a:effectLst/>
                <a:latin typeface="Verdana" panose="020B0604030504040204" pitchFamily="34" charset="0"/>
              </a:rPr>
              <a:t>The National Epidemiologic Survey on Alcohol and Related Conditions-III (NESARC-III) is a nationally representative cross-sectional survey of the U.S. general population, which was sponsored by the National Institute on Alcohol Abuse and Alcoholism (NIAAA) and conducted in 2012-2013. The NESARC-III's target population was the U.S. noninstitutionalized civilian population, 18 years and older, including residents of selected group quarters (e.g., group homes, workers' dormitories). Multistage probability sampling was used to randomly select respondents. Primary sampling units (PSUs) were individual counties or groups of contiguous counties, secondary sampling units (SSU) comprised groups of Census-defined blocks, and tertiary sampling units were households within SSUs. Finally, eligible adults within sampled households were randomly selected. Hispanics, Blacks, and Asians were oversampled and resulted in a total of 36,309 respondents. All respondents provided informed consent for survey participation.</a:t>
            </a:r>
          </a:p>
          <a:p>
            <a:pPr algn="l"/>
            <a:r>
              <a:rPr lang="en-US" b="0" i="0" u="none" strike="noStrike" dirty="0">
                <a:solidFill>
                  <a:srgbClr val="000000"/>
                </a:solidFill>
                <a:effectLst/>
                <a:latin typeface="Verdana" panose="020B0604030504040204" pitchFamily="34" charset="0"/>
              </a:rPr>
              <a:t>Data were adjusted for oversampling and screener - and person-level nonresponse, then weighted through post-stratification to represent the US civilian population based on the 2012 American Community Survey. These weighting adjustments were found to compensate adequately for nonresponse. Interviewer field methods involved initial structured home study, in-person training, ongoing supervision, and random respondent callbacks to verify data.</a:t>
            </a:r>
          </a:p>
          <a:p>
            <a:pPr algn="l"/>
            <a:r>
              <a:rPr lang="en-US" b="0" i="0" u="none" strike="noStrike" dirty="0">
                <a:solidFill>
                  <a:srgbClr val="000000"/>
                </a:solidFill>
                <a:effectLst/>
                <a:latin typeface="Verdana" panose="020B0604030504040204" pitchFamily="34" charset="0"/>
              </a:rPr>
              <a:t>The NESARC-III collected information on alcohol and drug consumption, alcohol use disorder, other substance use disorders (e.g., nicotine, cannabis and opioid), and associated physical and psychiatric adverse consequences. In addition to a full array of sociodemographic characteristics such as race/ethnicity, gender, age, risk and environmental factors including adverse childhood experiences (e.g., sexual, physical abuse and neglect) and family history for alcohol, drug use disorders and other psychiatric disorders (e.g., mood, anxiety, personality disorders and PTSD) were included (phenotypic variables=4,320).</a:t>
            </a:r>
          </a:p>
          <a:p>
            <a:pPr algn="l"/>
            <a:endParaRPr lang="en-US" b="0" i="0" u="none" strike="noStrike" dirty="0">
              <a:solidFill>
                <a:srgbClr val="000000"/>
              </a:solidFill>
              <a:effectLst/>
              <a:latin typeface="Verdana" panose="020B0604030504040204" pitchFamily="34" charset="0"/>
            </a:endParaRPr>
          </a:p>
          <a:p>
            <a:pPr algn="l"/>
            <a:r>
              <a:rPr lang="en-US" b="0" i="0" u="none" strike="noStrike" dirty="0">
                <a:solidFill>
                  <a:srgbClr val="000000"/>
                </a:solidFill>
                <a:effectLst/>
                <a:latin typeface="Verdana" panose="020B0604030504040204" pitchFamily="34" charset="0"/>
              </a:rPr>
              <a:t>As part of the NESARC-III, 22,848 informative samples were genotyped on Affymetrix Axiom Exome Array consisting of 319,283 SNPs and 103,404 custom-selected SNPs Array (refer to the SNP annotation file). The latter array was selected based on the addiction associated genes, the results of 5 GWAS of alcohol and other psychiatric disorders, and animal models with addiction phenotypes. After filtering out poor quality SNPs using the standard Affymetrix pipeline there are 295,218 SNPs in the NESARC-III genetic data.</a:t>
            </a:r>
          </a:p>
          <a:p>
            <a:pPr algn="l"/>
            <a:endParaRPr lang="en-US" b="0" i="0" u="none" strike="noStrike" dirty="0">
              <a:solidFill>
                <a:srgbClr val="000000"/>
              </a:solidFill>
              <a:effectLst/>
              <a:latin typeface="Verdana" panose="020B0604030504040204" pitchFamily="34" charset="0"/>
            </a:endParaRPr>
          </a:p>
          <a:p>
            <a:pPr algn="l"/>
            <a:r>
              <a:rPr lang="en-US" b="0" i="0" u="none" strike="noStrike" dirty="0">
                <a:solidFill>
                  <a:srgbClr val="000000"/>
                </a:solidFill>
                <a:effectLst/>
                <a:latin typeface="Verdana" panose="020B0604030504040204" pitchFamily="34" charset="0"/>
              </a:rPr>
              <a:t>The 22,848 subjects in this study were all deeply and consistently phenotyped via structured diagnostic interview. Controls group can be selected for specific disorders from a pool of all samples. Here are numbers of cases for major DSM-5 mental disorders in NESARC-III genetic data: Alcohol use disorder (7,075); Nicotine use disorder (6,641); Drug use disorder (2,570); Major depressive disorder (5,214); Persistent depression(1,429); Bipolar I (543); Anxiety disorders (4,226); PTSD (1,674); Personality disorders (4,014); Eating Disorders (457). </a:t>
            </a:r>
          </a:p>
          <a:p>
            <a:pPr algn="l">
              <a:buFont typeface="Arial" panose="020B0604020202020204" pitchFamily="34" charset="0"/>
              <a:buChar char="•"/>
            </a:pPr>
            <a:r>
              <a:rPr lang="en-US" b="0" i="0" u="none" strike="noStrike" dirty="0">
                <a:solidFill>
                  <a:srgbClr val="000000"/>
                </a:solidFill>
                <a:effectLst/>
                <a:latin typeface="Verdana" panose="020B0604030504040204" pitchFamily="34" charset="0"/>
              </a:rPr>
              <a:t>Study Design: </a:t>
            </a:r>
          </a:p>
          <a:p>
            <a:pPr marL="742950" lvl="1" indent="-285750" algn="l">
              <a:buFont typeface="Arial" panose="020B0604020202020204" pitchFamily="34" charset="0"/>
              <a:buChar char="•"/>
            </a:pPr>
            <a:r>
              <a:rPr lang="en-US" b="0" i="0" u="none" strike="noStrike" dirty="0">
                <a:solidFill>
                  <a:srgbClr val="000000"/>
                </a:solidFill>
                <a:effectLst/>
                <a:latin typeface="Verdana" panose="020B0604030504040204" pitchFamily="34" charset="0"/>
              </a:rPr>
              <a:t>Cross-Sectional</a:t>
            </a:r>
          </a:p>
          <a:p>
            <a:pPr algn="l">
              <a:buFont typeface="Arial" panose="020B0604020202020204" pitchFamily="34" charset="0"/>
              <a:buChar char="•"/>
            </a:pPr>
            <a:r>
              <a:rPr lang="en-US" b="0" i="0" u="none" strike="noStrike" dirty="0">
                <a:solidFill>
                  <a:srgbClr val="000000"/>
                </a:solidFill>
                <a:effectLst/>
                <a:latin typeface="Verdana" panose="020B0604030504040204" pitchFamily="34" charset="0"/>
              </a:rPr>
              <a:t>Study Type:</a:t>
            </a:r>
          </a:p>
          <a:p>
            <a:pPr marL="742950" lvl="1" indent="-285750" algn="l">
              <a:buFont typeface="Arial" panose="020B0604020202020204" pitchFamily="34" charset="0"/>
              <a:buChar char="•"/>
            </a:pPr>
            <a:r>
              <a:rPr lang="en-US" b="0" i="0" u="none" strike="noStrike" dirty="0">
                <a:solidFill>
                  <a:srgbClr val="000000"/>
                </a:solidFill>
                <a:effectLst/>
                <a:latin typeface="Verdana" panose="020B0604030504040204" pitchFamily="34" charset="0"/>
              </a:rPr>
              <a:t>Genotype</a:t>
            </a:r>
          </a:p>
          <a:p>
            <a:pPr marL="742950" lvl="1" indent="-285750" algn="l">
              <a:buFont typeface="Arial" panose="020B0604020202020204" pitchFamily="34" charset="0"/>
              <a:buChar char="•"/>
            </a:pPr>
            <a:r>
              <a:rPr lang="en-US" b="0" i="0" u="none" strike="noStrike" dirty="0">
                <a:solidFill>
                  <a:srgbClr val="000000"/>
                </a:solidFill>
                <a:effectLst/>
                <a:latin typeface="Verdana" panose="020B0604030504040204" pitchFamily="34" charset="0"/>
              </a:rPr>
              <a:t>GWAS</a:t>
            </a:r>
          </a:p>
          <a:p>
            <a:pPr marL="742950" lvl="1" indent="-285750" algn="l">
              <a:buFont typeface="Arial" panose="020B0604020202020204" pitchFamily="34" charset="0"/>
              <a:buChar char="•"/>
            </a:pPr>
            <a:r>
              <a:rPr lang="en-US" b="0" i="0" u="none" strike="noStrike" dirty="0">
                <a:solidFill>
                  <a:srgbClr val="000000"/>
                </a:solidFill>
                <a:effectLst/>
                <a:latin typeface="Verdana" panose="020B0604030504040204" pitchFamily="34" charset="0"/>
              </a:rPr>
              <a:t>Individual-Level Genomic Data</a:t>
            </a:r>
          </a:p>
          <a:p>
            <a:pPr marL="742950" lvl="1" indent="-285750" algn="l">
              <a:buFont typeface="Arial" panose="020B0604020202020204" pitchFamily="34" charset="0"/>
              <a:buChar char="•"/>
            </a:pPr>
            <a:r>
              <a:rPr lang="en-US" b="0" i="0" u="none" strike="noStrike" dirty="0">
                <a:solidFill>
                  <a:srgbClr val="000000"/>
                </a:solidFill>
                <a:effectLst/>
                <a:latin typeface="Verdana" panose="020B0604030504040204" pitchFamily="34" charset="0"/>
              </a:rPr>
              <a:t>Population Genomics</a:t>
            </a:r>
          </a:p>
          <a:p>
            <a:pPr algn="l">
              <a:buFont typeface="Arial" panose="020B0604020202020204" pitchFamily="34" charset="0"/>
              <a:buChar char="•"/>
            </a:pPr>
            <a:r>
              <a:rPr lang="en-US" b="0" i="0" u="none" strike="noStrike" dirty="0">
                <a:solidFill>
                  <a:srgbClr val="000000"/>
                </a:solidFill>
                <a:effectLst/>
                <a:latin typeface="Verdana" panose="020B0604030504040204" pitchFamily="34" charset="0"/>
              </a:rPr>
              <a:t>dbGaP estimated </a:t>
            </a:r>
            <a:r>
              <a:rPr lang="en-US" b="0" i="0" u="none" strike="noStrike" dirty="0">
                <a:solidFill>
                  <a:srgbClr val="000000"/>
                </a:solidFill>
                <a:effectLst/>
                <a:latin typeface="Verdana" panose="020B0604030504040204" pitchFamily="34" charset="0"/>
                <a:hlinkClick r:id="rId3"/>
              </a:rPr>
              <a:t>ancestry</a:t>
            </a:r>
            <a:r>
              <a:rPr lang="en-US" b="0" i="0" u="none" strike="noStrike" dirty="0">
                <a:solidFill>
                  <a:srgbClr val="000000"/>
                </a:solidFill>
                <a:effectLst/>
                <a:latin typeface="Verdana" panose="020B0604030504040204" pitchFamily="34" charset="0"/>
              </a:rPr>
              <a:t> using </a:t>
            </a:r>
            <a:r>
              <a:rPr lang="en-US" b="0" i="0" u="none" strike="noStrike" dirty="0">
                <a:solidFill>
                  <a:srgbClr val="000000"/>
                </a:solidFill>
                <a:effectLst/>
                <a:latin typeface="Verdana" panose="020B0604030504040204" pitchFamily="34" charset="0"/>
                <a:hlinkClick r:id="rId4"/>
              </a:rPr>
              <a:t>GRAF-pop</a:t>
            </a:r>
            <a:endParaRPr lang="en-US" b="0" i="0" u="none" strike="noStrike" dirty="0">
              <a:solidFill>
                <a:srgbClr val="000000"/>
              </a:solidFill>
              <a:effectLst/>
              <a:latin typeface="Verdana" panose="020B0604030504040204" pitchFamily="34" charset="0"/>
            </a:endParaRPr>
          </a:p>
          <a:p>
            <a:pPr algn="l">
              <a:buFont typeface="Arial" panose="020B0604020202020204" pitchFamily="34" charset="0"/>
              <a:buChar char="•"/>
            </a:pPr>
            <a:r>
              <a:rPr lang="en-US" b="0" i="0" u="none" strike="noStrike" dirty="0">
                <a:solidFill>
                  <a:srgbClr val="000000"/>
                </a:solidFill>
                <a:effectLst/>
                <a:latin typeface="Verdana" panose="020B0604030504040204" pitchFamily="34" charset="0"/>
              </a:rPr>
              <a:t>Total number of consented subjects: 22848</a:t>
            </a:r>
          </a:p>
          <a:p>
            <a:pPr algn="l">
              <a:buFont typeface="Arial" panose="020B0604020202020204" pitchFamily="34" charset="0"/>
              <a:buChar char="•"/>
            </a:pPr>
            <a:endParaRPr lang="en-US" b="0" i="0" u="none" strike="noStrike" dirty="0">
              <a:solidFill>
                <a:srgbClr val="000000"/>
              </a:solidFill>
              <a:effectLst/>
              <a:latin typeface="Source Sans Pro" panose="020B0503030403020204" pitchFamily="34" charset="0"/>
            </a:endParaRPr>
          </a:p>
          <a:p>
            <a:r>
              <a:rPr lang="en-US" dirty="0"/>
              <a:t>NESARC-I: </a:t>
            </a:r>
            <a:r>
              <a:rPr lang="en-US" b="0" i="0" u="none" strike="noStrike" dirty="0">
                <a:solidFill>
                  <a:srgbClr val="666666"/>
                </a:solidFill>
                <a:effectLst/>
                <a:latin typeface="Open Sans" panose="020B0606030504020204" pitchFamily="34" charset="0"/>
              </a:rPr>
              <a:t>Our sample consisted of participants in the 2001 to 2002 NESARC, a nationally representative US survey of civilian noninstitutionalized participants 18 years and older interviewed in person. Young adults, Hispanics, and African Americans were oversampled; the overall response rate was 81%.</a:t>
            </a:r>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29</a:t>
            </a:fld>
            <a:endParaRPr lang="en-US" dirty="0"/>
          </a:p>
        </p:txBody>
      </p:sp>
    </p:spTree>
    <p:extLst>
      <p:ext uri="{BB962C8B-B14F-4D97-AF65-F5344CB8AC3E}">
        <p14:creationId xmlns:p14="http://schemas.microsoft.com/office/powerpoint/2010/main" val="1002512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Times New Roman" panose="02020603050405020304" pitchFamily="18" charset="0"/>
              </a:rPr>
              <a:t>The recently completed National Epidemiologic Survey on Alcohol and Related Conditions (NESARC) is another key source of information on substance abuse in the U.S. Drawing from the tradition of psychiatric epidemiology, the NESARC utilized an in-depth diagnostic interview and focused on diagnoses of psychiatric and substance use disorders as primary outcomes</a:t>
            </a:r>
          </a:p>
          <a:p>
            <a:endParaRPr lang="en-US" b="0" i="0" u="none" strike="noStrike" dirty="0">
              <a:solidFill>
                <a:srgbClr val="000000"/>
              </a:solidFill>
              <a:effectLst/>
              <a:latin typeface="Times New Roman" panose="02020603050405020304" pitchFamily="18" charset="0"/>
            </a:endParaRPr>
          </a:p>
          <a:p>
            <a:r>
              <a:rPr lang="en-US" dirty="0">
                <a:effectLst/>
                <a:latin typeface="Times New Roman" panose="02020603050405020304" pitchFamily="18" charset="0"/>
              </a:rPr>
              <a:t>Prevalences (SE) of 12-month and lifetime DSM-5 AUD were 13.9% (0.31%) and 29.1% (0.48%), respectively (</a:t>
            </a:r>
            <a:r>
              <a:rPr lang="en-US" b="1" dirty="0">
                <a:effectLst/>
                <a:latin typeface="Times New Roman" panose="02020603050405020304" pitchFamily="18" charset="0"/>
              </a:rPr>
              <a:t>Table 2</a:t>
            </a:r>
            <a:r>
              <a:rPr lang="en-US" dirty="0">
                <a:effectLst/>
                <a:latin typeface="Times New Roman" panose="02020603050405020304" pitchFamily="18" charset="0"/>
              </a:rPr>
              <a:t>). Twelve-month prevalences of mild, moderate, and severe AUD were 7.3% (0.19%), 3.2% (0.13%), and 3.4% (0.12%), respectively; prevalences of lifetime AUD, 8.6% (0.18%), 6.6% (0.18%), and 13.9% (0.31%), respectively. Mean age at AUD onset was 26.2 years, which decreased with increasing severity to 30.1 years for mild AUD, 25.9 years for moderate AUD, and 23.9 years for severe AUD. Rates of 12-month and lifetime DSM-IV AUDs in the NESARC-III were 12.7% and 43.6%, respectively, which are considerably higher than those of the 2001-2002 NESARC (8.5% and 30.3%, respectively).6</a:t>
            </a:r>
          </a:p>
          <a:p>
            <a:endParaRPr lang="en-US" b="0" i="0" u="none" strike="noStrike" dirty="0">
              <a:solidFill>
                <a:srgbClr val="333333"/>
              </a:solidFill>
              <a:effectLst/>
              <a:latin typeface="Guardian TextSans Web"/>
            </a:endParaRPr>
          </a:p>
          <a:p>
            <a:r>
              <a:rPr lang="en-US" b="0" i="0" u="none" strike="noStrike" dirty="0">
                <a:solidFill>
                  <a:srgbClr val="333333"/>
                </a:solidFill>
                <a:effectLst/>
                <a:latin typeface="Guardian TextSans Web"/>
              </a:rPr>
              <a:t>Prevalences of 12-month and lifetime DSM-5 DUD were 3.9% and 9.9%, respectively. </a:t>
            </a:r>
          </a:p>
          <a:p>
            <a:endParaRPr lang="en-US" b="0" i="0" u="none" strike="noStrike" dirty="0">
              <a:solidFill>
                <a:srgbClr val="333333"/>
              </a:solidFill>
              <a:effectLst/>
              <a:latin typeface="Guardian TextSans Web"/>
            </a:endParaRPr>
          </a:p>
          <a:p>
            <a:r>
              <a:rPr lang="en-US" b="0" i="0" u="none" strike="noStrike" dirty="0">
                <a:solidFill>
                  <a:srgbClr val="333333"/>
                </a:solidFill>
                <a:effectLst/>
                <a:latin typeface="Guardian TextSans Web"/>
              </a:rPr>
              <a:t>Comparisons of 12-month and lifetime </a:t>
            </a:r>
            <a:r>
              <a:rPr lang="en-US" b="0" i="1" u="none" strike="noStrike" dirty="0">
                <a:solidFill>
                  <a:srgbClr val="333333"/>
                </a:solidFill>
                <a:effectLst/>
                <a:latin typeface="Guardian TextSans Web"/>
              </a:rPr>
              <a:t>DSM-IV</a:t>
            </a:r>
            <a:r>
              <a:rPr lang="en-US" b="0" i="0" u="none" strike="noStrike" dirty="0">
                <a:solidFill>
                  <a:srgbClr val="333333"/>
                </a:solidFill>
                <a:effectLst/>
                <a:latin typeface="Guardian TextSans Web"/>
              </a:rPr>
              <a:t> DUD prevalence in the general adult population in 2001-2002 (2.0% and 10.3%, respectively)</a:t>
            </a:r>
            <a:r>
              <a:rPr lang="en-US" b="0" i="0" u="none" strike="noStrike" baseline="30000" dirty="0">
                <a:solidFill>
                  <a:srgbClr val="0084C0"/>
                </a:solidFill>
                <a:effectLst/>
                <a:latin typeface="Guardian TextSans Web"/>
                <a:hlinkClick r:id="rId3"/>
              </a:rPr>
              <a:t>17</a:t>
            </a:r>
            <a:r>
              <a:rPr lang="en-US" b="0" i="0" u="none" strike="noStrike" dirty="0">
                <a:solidFill>
                  <a:srgbClr val="333333"/>
                </a:solidFill>
                <a:effectLst/>
                <a:latin typeface="Guardian TextSans Web"/>
              </a:rPr>
              <a:t> and 2012-2013 (4.1% and 15.6%, respectively)</a:t>
            </a:r>
            <a:r>
              <a:rPr lang="en-US" b="0" i="0" u="none" strike="noStrike" baseline="30000" dirty="0">
                <a:solidFill>
                  <a:srgbClr val="0084C0"/>
                </a:solidFill>
                <a:effectLst/>
                <a:latin typeface="Guardian TextSans Web"/>
                <a:hlinkClick r:id="rId4"/>
              </a:rPr>
              <a:t>18</a:t>
            </a:r>
            <a:r>
              <a:rPr lang="en-US" b="0" i="0" u="none" strike="noStrike" baseline="30000" dirty="0">
                <a:solidFill>
                  <a:srgbClr val="333333"/>
                </a:solidFill>
                <a:effectLst/>
                <a:latin typeface="Guardian TextSans Web"/>
              </a:rPr>
              <a:t>,</a:t>
            </a:r>
            <a:r>
              <a:rPr lang="en-US" b="0" i="0" u="none" strike="noStrike" baseline="30000" dirty="0">
                <a:solidFill>
                  <a:srgbClr val="0084C0"/>
                </a:solidFill>
                <a:effectLst/>
                <a:latin typeface="Guardian TextSans Web"/>
                <a:hlinkClick r:id="rId5"/>
              </a:rPr>
              <a:t>19</a:t>
            </a:r>
            <a:r>
              <a:rPr lang="en-US" b="0" i="0" u="none" strike="noStrike" dirty="0">
                <a:solidFill>
                  <a:srgbClr val="333333"/>
                </a:solidFill>
                <a:effectLst/>
                <a:latin typeface="Guardian TextSans Web"/>
              </a:rPr>
              <a:t> indicate that rates of 12-month DUDs more than doubled, while rates of lifetime DUDs increased by 50%. With a wider segment of the population now affected by DUDs, up-to</a:t>
            </a:r>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30</a:t>
            </a:fld>
            <a:endParaRPr lang="en-US" dirty="0"/>
          </a:p>
        </p:txBody>
      </p:sp>
    </p:spTree>
    <p:extLst>
      <p:ext uri="{BB962C8B-B14F-4D97-AF65-F5344CB8AC3E}">
        <p14:creationId xmlns:p14="http://schemas.microsoft.com/office/powerpoint/2010/main" val="1604818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BlinkMacSystemFont"/>
              </a:rPr>
              <a:t>Significant associations were found between 12-month and lifetime AUD and other substance use disorders, major depressive and bipolar I disorders, and antisocial and borderline personality disorders across all levels of AUD severity, with odds ratios ranging from 1.2 (95% CI, 1.08-1.36) to 6.4 (95% CI, 5.76-7.22). </a:t>
            </a:r>
          </a:p>
          <a:p>
            <a:endParaRPr lang="en-US" b="0" i="0" u="none" strike="noStrike" dirty="0">
              <a:solidFill>
                <a:srgbClr val="212121"/>
              </a:solidFill>
              <a:effectLst/>
              <a:latin typeface="BlinkMacSystemFont"/>
            </a:endParaRPr>
          </a:p>
          <a:p>
            <a:r>
              <a:rPr lang="en-US" b="0" i="0" u="none" strike="noStrike" dirty="0">
                <a:solidFill>
                  <a:srgbClr val="000000"/>
                </a:solidFill>
                <a:effectLst/>
                <a:latin typeface="Trebuchet MS" panose="020B0703020202090204" pitchFamily="34" charset="0"/>
              </a:rPr>
              <a:t>Grant BF, Goldstein RB, Saha TD, et al. Epidemiology of DSM-5 Alcohol Use Disorder: Results From the National Epidemiologic Survey on Alcohol and Related Conditions III. </a:t>
            </a:r>
            <a:r>
              <a:rPr lang="en-US" b="0" i="1" u="none" strike="noStrike" dirty="0">
                <a:solidFill>
                  <a:srgbClr val="000000"/>
                </a:solidFill>
                <a:effectLst/>
                <a:latin typeface="Trebuchet MS" panose="020B0703020202090204" pitchFamily="34" charset="0"/>
              </a:rPr>
              <a:t>JAMA Psychiatry</a:t>
            </a:r>
            <a:r>
              <a:rPr lang="en-US" b="0" i="0" u="none" strike="noStrike" dirty="0">
                <a:solidFill>
                  <a:srgbClr val="000000"/>
                </a:solidFill>
                <a:effectLst/>
                <a:latin typeface="Trebuchet MS" panose="020B0703020202090204" pitchFamily="34" charset="0"/>
              </a:rPr>
              <a:t>. 2015;72(8):757-766. doi:10.1001/jamapsychiatry.2015.0584</a:t>
            </a:r>
            <a:endParaRPr lang="en-US" dirty="0"/>
          </a:p>
        </p:txBody>
      </p:sp>
      <p:sp>
        <p:nvSpPr>
          <p:cNvPr id="4" name="Slide Number Placeholder 3"/>
          <p:cNvSpPr>
            <a:spLocks noGrp="1"/>
          </p:cNvSpPr>
          <p:nvPr>
            <p:ph type="sldNum" sz="quarter" idx="5"/>
          </p:nvPr>
        </p:nvSpPr>
        <p:spPr/>
        <p:txBody>
          <a:bodyPr/>
          <a:lstStyle/>
          <a:p>
            <a:fld id="{DBE1B57B-C9D6-304D-95D7-4A191FB4E0D4}" type="slidenum">
              <a:rPr lang="en-US" smtClean="0"/>
              <a:t>31</a:t>
            </a:fld>
            <a:endParaRPr lang="en-US" dirty="0"/>
          </a:p>
        </p:txBody>
      </p:sp>
    </p:spTree>
    <p:extLst>
      <p:ext uri="{BB962C8B-B14F-4D97-AF65-F5344CB8AC3E}">
        <p14:creationId xmlns:p14="http://schemas.microsoft.com/office/powerpoint/2010/main" val="3645030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you read in the TIP42 about the comorbidity of MH disorders and SUDs, it’s NSDUH and NESARC that they are citing. </a:t>
            </a:r>
          </a:p>
        </p:txBody>
      </p:sp>
      <p:sp>
        <p:nvSpPr>
          <p:cNvPr id="4" name="Slide Number Placeholder 3"/>
          <p:cNvSpPr>
            <a:spLocks noGrp="1"/>
          </p:cNvSpPr>
          <p:nvPr>
            <p:ph type="sldNum" sz="quarter" idx="5"/>
          </p:nvPr>
        </p:nvSpPr>
        <p:spPr/>
        <p:txBody>
          <a:bodyPr/>
          <a:lstStyle/>
          <a:p>
            <a:fld id="{DBE1B57B-C9D6-304D-95D7-4A191FB4E0D4}" type="slidenum">
              <a:rPr lang="en-US" smtClean="0"/>
              <a:t>32</a:t>
            </a:fld>
            <a:endParaRPr lang="en-US" dirty="0"/>
          </a:p>
        </p:txBody>
      </p:sp>
    </p:spTree>
    <p:extLst>
      <p:ext uri="{BB962C8B-B14F-4D97-AF65-F5344CB8AC3E}">
        <p14:creationId xmlns:p14="http://schemas.microsoft.com/office/powerpoint/2010/main" val="347259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always start the epidemiology lectures that I give to my first-year psychiatry residents with – “Why should you care?” What does epidemiology do for us? It can often feel like this cartoon here – making random association after random association.  </a:t>
            </a:r>
          </a:p>
          <a:p>
            <a:endParaRPr lang="en-US" dirty="0"/>
          </a:p>
          <a:p>
            <a:r>
              <a:rPr lang="en-US" dirty="0"/>
              <a:t>My goal then, today, is very a very basic one. I’ve geared this talk toward trainees – or people new to the field – who may not be familiar with the major studies from which our substance use data comes from. I am going to talk about 3 such studies – so that everyone here can leave with some baseline knowledge of these studies.</a:t>
            </a:r>
          </a:p>
          <a:p>
            <a:endParaRPr lang="en-US" dirty="0"/>
          </a:p>
          <a:p>
            <a:r>
              <a:rPr lang="en-US" dirty="0"/>
              <a:t>Second, we are also going to address some of the limitations of epidemiology – namely it can only tell us WHAT we are seeing but never the WHY of what we are seeing. </a:t>
            </a:r>
            <a:r>
              <a:rPr lang="en-US" b="1" dirty="0"/>
              <a:t>It can’t get at causality. </a:t>
            </a:r>
            <a:r>
              <a:rPr lang="en-US" dirty="0"/>
              <a:t>It also is limited by WHO we are studying – and we will specifically look at what it means when we exclude prisoners from our national household surveys.</a:t>
            </a:r>
          </a:p>
          <a:p>
            <a:endParaRPr lang="en-US" dirty="0"/>
          </a:p>
          <a:p>
            <a:r>
              <a:rPr lang="en-US" dirty="0"/>
              <a:t>Thirdly, we will talk about how, while epidemiology doesn’t prove something causes something else, it can help us generate hypotheses. For example, as we will learn in this talk, adverse childhood events, especially cumulative ones, are strongly associated with substance use and SUDs. This, it turns out, can lead us to imagine what an intervention might be to address that finding – and then to test that hypothesis.</a:t>
            </a:r>
          </a:p>
        </p:txBody>
      </p:sp>
      <p:sp>
        <p:nvSpPr>
          <p:cNvPr id="4" name="Slide Number Placeholder 3"/>
          <p:cNvSpPr>
            <a:spLocks noGrp="1"/>
          </p:cNvSpPr>
          <p:nvPr>
            <p:ph type="sldNum" sz="quarter" idx="5"/>
          </p:nvPr>
        </p:nvSpPr>
        <p:spPr/>
        <p:txBody>
          <a:bodyPr/>
          <a:lstStyle/>
          <a:p>
            <a:fld id="{DBE1B57B-C9D6-304D-95D7-4A191FB4E0D4}" type="slidenum">
              <a:rPr lang="en-US" smtClean="0"/>
              <a:t>2</a:t>
            </a:fld>
            <a:endParaRPr lang="en-US" dirty="0"/>
          </a:p>
        </p:txBody>
      </p:sp>
    </p:spTree>
    <p:extLst>
      <p:ext uri="{BB962C8B-B14F-4D97-AF65-F5344CB8AC3E}">
        <p14:creationId xmlns:p14="http://schemas.microsoft.com/office/powerpoint/2010/main" val="2893542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let’s turn to another consistent and important finding in our epidemiologic studies. </a:t>
            </a:r>
            <a:r>
              <a:rPr lang="en-US" b="0" i="0" u="none" strike="noStrike" dirty="0">
                <a:solidFill>
                  <a:srgbClr val="333333"/>
                </a:solidFill>
                <a:effectLst/>
                <a:latin typeface="Guardian TextSans Web"/>
              </a:rPr>
              <a:t>Since the publication of the ACES Study by the Centers for Disease Control and Prevention and Kaiser Permanente in 1998,</a:t>
            </a:r>
            <a:r>
              <a:rPr lang="en-US" b="0" i="0" u="none" strike="noStrike" baseline="30000" dirty="0">
                <a:solidFill>
                  <a:srgbClr val="981B1E"/>
                </a:solidFill>
                <a:effectLst/>
                <a:latin typeface="Guardian TextSans Web"/>
                <a:hlinkClick r:id="rId3"/>
              </a:rPr>
              <a:t>2</a:t>
            </a:r>
            <a:r>
              <a:rPr lang="en-US" b="0" i="0" u="none" strike="noStrike" dirty="0">
                <a:solidFill>
                  <a:srgbClr val="333333"/>
                </a:solidFill>
                <a:effectLst/>
                <a:latin typeface="Guardian TextSans Web"/>
              </a:rPr>
              <a:t> more than 2 decades of research have documented the association of ACEs with health and well-being across the life span.</a:t>
            </a:r>
            <a:r>
              <a:rPr lang="en-US" b="0" i="0" u="none" strike="noStrike" baseline="30000" dirty="0">
                <a:solidFill>
                  <a:srgbClr val="981B1E"/>
                </a:solidFill>
                <a:effectLst/>
                <a:latin typeface="Guardian TextSans Web"/>
                <a:hlinkClick r:id="rId4"/>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4"/>
              </a:rPr>
              <a:t>3</a:t>
            </a:r>
            <a:r>
              <a:rPr lang="en-US" b="0" i="0" u="none" strike="noStrike" baseline="30000" dirty="0">
                <a:solidFill>
                  <a:srgbClr val="981B1E"/>
                </a:solidFill>
                <a:effectLst/>
                <a:latin typeface="Guardian TextSans Web"/>
              </a:rPr>
              <a:t> </a:t>
            </a:r>
            <a:r>
              <a:rPr lang="en-US" b="0" i="0" u="none" strike="noStrike" baseline="30000" dirty="0">
                <a:solidFill>
                  <a:srgbClr val="333333"/>
                </a:solidFill>
                <a:effectLst/>
                <a:latin typeface="Guardian TextSans Web"/>
              </a:rPr>
              <a:t> </a:t>
            </a:r>
            <a:r>
              <a:rPr lang="en-US" b="0" i="0" u="none" strike="noStrike" dirty="0">
                <a:solidFill>
                  <a:srgbClr val="000000"/>
                </a:solidFill>
                <a:effectLst/>
                <a:latin typeface="Times New Roman" panose="02020603050405020304" pitchFamily="18" charset="0"/>
              </a:rPr>
              <a:t>Child abuse is common in the USA: the US Children’s Bureau documented </a:t>
            </a:r>
            <a:r>
              <a:rPr lang="en-US" sz="1800" dirty="0">
                <a:effectLst/>
                <a:latin typeface="Lora" panose="020F0502020204030204" pitchFamily="34" charset="0"/>
              </a:rPr>
              <a:t>656,000 </a:t>
            </a:r>
            <a:r>
              <a:rPr lang="en-US" b="0" i="0" u="none" strike="noStrike" dirty="0">
                <a:solidFill>
                  <a:srgbClr val="000000"/>
                </a:solidFill>
                <a:effectLst/>
                <a:latin typeface="Times New Roman" panose="02020603050405020304" pitchFamily="18" charset="0"/>
              </a:rPr>
              <a:t>cases of childhood sexual abuse, physical abuse and neglect in 2019 (https://www.childwelfare.gov/pubpdfs/canstats.pdf). When expanding the ACE definition to include categories of household dysfunction, such as having mentally ill or incarcerated family members, or observing violence toward a mother or stepmother, approximately half of the children in the USA have experienced at least one type of trauma (</a:t>
            </a:r>
            <a:r>
              <a:rPr lang="en-US" b="0" i="0" u="none" strike="noStrike" dirty="0">
                <a:solidFill>
                  <a:srgbClr val="642A8F"/>
                </a:solidFill>
                <a:effectLst/>
                <a:latin typeface="Times New Roman" panose="02020603050405020304" pitchFamily="18" charset="0"/>
                <a:hlinkClick r:id="rId5"/>
              </a:rPr>
              <a:t>Felitti </a:t>
            </a:r>
            <a:r>
              <a:rPr lang="en-US" b="0" i="1" u="none" strike="noStrike" dirty="0">
                <a:solidFill>
                  <a:srgbClr val="642A8F"/>
                </a:solidFill>
                <a:effectLst/>
                <a:latin typeface="Times New Roman" panose="02020603050405020304" pitchFamily="18" charset="0"/>
                <a:hlinkClick r:id="rId5"/>
              </a:rPr>
              <a:t>et al</a:t>
            </a:r>
            <a:r>
              <a:rPr lang="en-US" b="0" i="0" u="none" strike="noStrike" dirty="0">
                <a:solidFill>
                  <a:srgbClr val="642A8F"/>
                </a:solidFill>
                <a:effectLst/>
                <a:latin typeface="Times New Roman" panose="02020603050405020304" pitchFamily="18" charset="0"/>
                <a:hlinkClick r:id="rId5"/>
              </a:rPr>
              <a:t>., 1998</a:t>
            </a:r>
            <a:r>
              <a:rPr lang="en-US" b="0" i="0" u="none" strike="noStrike" dirty="0">
                <a:solidFill>
                  <a:srgbClr val="000000"/>
                </a:solidFill>
                <a:effectLst/>
                <a:latin typeface="Times New Roman" panose="02020603050405020304" pitchFamily="18"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0000"/>
                </a:solidFill>
                <a:effectLst/>
                <a:latin typeface="Times New Roman" panose="02020603050405020304" pitchFamily="18" charset="0"/>
              </a:rPr>
              <a:t>We know that exposure to ACEs is linked to higher odds of adulthood alcohol, opioid, and nicotine dependence, as well as depression, anxiety, suicidal behaviors, and schizophrenia. In other words, a history of trauma is strongly associated with the exact outcomes that we are interested in.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0000"/>
                </a:solidFill>
                <a:effectLst/>
                <a:latin typeface="Times New Roman" panose="02020603050405020304" pitchFamily="18" charset="0"/>
              </a:rPr>
              <a:t>And NESARC has something to say about this too.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0000"/>
                </a:solidFill>
                <a:effectLst/>
                <a:latin typeface="Times New Roman" panose="02020603050405020304" pitchFamily="18"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333333"/>
                </a:solidFill>
                <a:effectLst/>
                <a:latin typeface="Guardian TextSans Web"/>
              </a:rPr>
              <a:t>Adverse childhood experiences, commonly referred to as ACEs, are potentially traumatic events that occur in childhood and adolescence, such as experiencing physical, emotional, or sexual abuse; witnessing violence in the home; having a family member attempt or die by suicide; and growing up in a household with substance use, mental health problems, or instability due to parental separation, divorce, or incarceration.</a:t>
            </a:r>
            <a:r>
              <a:rPr lang="en-US" b="0" i="0" u="none" strike="noStrike" baseline="30000" dirty="0">
                <a:solidFill>
                  <a:srgbClr val="981B1E"/>
                </a:solidFill>
                <a:effectLst/>
                <a:latin typeface="Guardian TextSans Web"/>
                <a:hlinkClick r:id="rId4"/>
              </a:rPr>
              <a:t>1</a:t>
            </a:r>
            <a:r>
              <a:rPr lang="en-US" b="0" i="0" u="none" strike="noStrike" dirty="0">
                <a:solidFill>
                  <a:srgbClr val="333333"/>
                </a:solidFill>
                <a:effectLst/>
                <a:latin typeface="Guardian TextSans Web"/>
              </a:rPr>
              <a:t> </a:t>
            </a:r>
            <a:endParaRPr lang="en-US" b="0" i="0" u="none" strike="noStrike" dirty="0">
              <a:solidFill>
                <a:srgbClr val="333333"/>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DBE1B57B-C9D6-304D-95D7-4A191FB4E0D4}" type="slidenum">
              <a:rPr lang="en-US" smtClean="0"/>
              <a:t>33</a:t>
            </a:fld>
            <a:endParaRPr lang="en-US" dirty="0"/>
          </a:p>
        </p:txBody>
      </p:sp>
    </p:spTree>
    <p:extLst>
      <p:ext uri="{BB962C8B-B14F-4D97-AF65-F5344CB8AC3E}">
        <p14:creationId xmlns:p14="http://schemas.microsoft.com/office/powerpoint/2010/main" val="2036429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333333"/>
                </a:solidFill>
                <a:effectLst/>
                <a:latin typeface="Georgia" panose="02040502050405020303" pitchFamily="18" charset="0"/>
              </a:rPr>
              <a:t>I’m going to review 2 studies – 1 coming from NESARC, Wave 1 and then NESARC, Wave 3 that included a much more robust assessment of ACEs, more similar to the ACES study.</a:t>
            </a:r>
          </a:p>
          <a:p>
            <a:endParaRPr lang="en-US" b="0" i="0" u="none" strike="noStrike" dirty="0">
              <a:solidFill>
                <a:srgbClr val="333333"/>
              </a:solidFill>
              <a:effectLst/>
              <a:latin typeface="Georgia" panose="02040502050405020303" pitchFamily="18" charset="0"/>
            </a:endParaRPr>
          </a:p>
          <a:p>
            <a:r>
              <a:rPr lang="en-US" b="0" i="0" u="none" strike="noStrike" dirty="0">
                <a:solidFill>
                  <a:srgbClr val="333333"/>
                </a:solidFill>
                <a:effectLst/>
                <a:latin typeface="Georgia" panose="02040502050405020303" pitchFamily="18" charset="0"/>
              </a:rPr>
              <a:t>In this first study, using NESARC, Wave 1 Data, what the authors did was to look at reported childhood adversity but controlling for FH of alcohol problems, early drinking, and heavy binge drinking – known and strong risk factors for developing alcohol dependence. In past decades, we used to think of growing up in a family with substance use as an adverse childhood event – which it certainly may be – but we also know that alcohol addiction has a very strong genetic component. So, to tease this out, the authors controlled for FH of alcohol problems – as well as early drinking and heavy/binge drinking. </a:t>
            </a:r>
          </a:p>
          <a:p>
            <a:endParaRPr lang="en-US" b="0" i="0" u="none" strike="noStrike" dirty="0">
              <a:solidFill>
                <a:srgbClr val="333333"/>
              </a:solidFill>
              <a:effectLst/>
              <a:latin typeface="Georgia" panose="02040502050405020303" pitchFamily="18" charset="0"/>
            </a:endParaRPr>
          </a:p>
          <a:p>
            <a:r>
              <a:rPr lang="en-US" b="0" i="0" u="none" strike="noStrike" dirty="0">
                <a:solidFill>
                  <a:srgbClr val="333333"/>
                </a:solidFill>
                <a:effectLst/>
                <a:latin typeface="Georgia" panose="02040502050405020303" pitchFamily="18" charset="0"/>
              </a:rPr>
              <a:t>They found that, even controlling for these known risk factors for Alcohol dependence, 2 or more adverse childhood events increased the odds of developing DSM-IV alcohol dependence.</a:t>
            </a:r>
          </a:p>
          <a:p>
            <a:r>
              <a:rPr lang="en-US" b="0" i="0" u="none" strike="noStrike" dirty="0">
                <a:solidFill>
                  <a:srgbClr val="333333"/>
                </a:solidFill>
                <a:effectLst/>
                <a:latin typeface="Georgia" panose="02040502050405020303" pitchFamily="18" charset="0"/>
              </a:rPr>
              <a:t>though admittedly, only 4 adverse childhood events were included. </a:t>
            </a:r>
            <a:r>
              <a:rPr lang="en-US" b="0" i="0" u="none" strike="noStrike" dirty="0">
                <a:solidFill>
                  <a:srgbClr val="000000"/>
                </a:solidFill>
                <a:effectLst/>
                <a:latin typeface="Times New Roman" panose="02020603050405020304" pitchFamily="18" charset="0"/>
              </a:rPr>
              <a:t>(1) parental divorce, (2) death of a biological parent, (3) living with foster parents, and (4) living in an institution outside the home. </a:t>
            </a:r>
            <a:endParaRPr lang="en-US" b="0" i="0" u="none" strike="noStrike" dirty="0">
              <a:solidFill>
                <a:srgbClr val="333333"/>
              </a:solidFill>
              <a:effectLst/>
              <a:latin typeface="Georgia" panose="02040502050405020303" pitchFamily="18" charset="0"/>
            </a:endParaRPr>
          </a:p>
          <a:p>
            <a:endParaRPr lang="en-US" b="0" i="0" u="none" strike="noStrike" dirty="0">
              <a:solidFill>
                <a:srgbClr val="333333"/>
              </a:solidFill>
              <a:effectLst/>
              <a:latin typeface="Georgia" panose="02040502050405020303" pitchFamily="18" charset="0"/>
            </a:endParaRPr>
          </a:p>
          <a:p>
            <a:r>
              <a:rPr lang="en-US" b="0" i="0" u="none" strike="noStrike" dirty="0">
                <a:solidFill>
                  <a:srgbClr val="333333"/>
                </a:solidFill>
                <a:effectLst/>
                <a:latin typeface="Georgia" panose="02040502050405020303" pitchFamily="18" charset="0"/>
              </a:rPr>
              <a:t>Studies involving adult and adolescent samples have also shown that child maltreatment and other adverse childhood experiences (ACEs) such as bullying/peer victimization, spanking, parental divorce or separation, parental mental disorders, and parental problems with substances are associated with significantly increased likelihood of substance use </a:t>
            </a:r>
          </a:p>
          <a:p>
            <a:endParaRPr lang="en-US" b="0" i="0" u="none" strike="noStrike" dirty="0">
              <a:solidFill>
                <a:srgbClr val="333333"/>
              </a:solidFill>
              <a:effectLst/>
              <a:latin typeface="Georgia" panose="02040502050405020303" pitchFamily="18" charset="0"/>
            </a:endParaRPr>
          </a:p>
          <a:p>
            <a:endParaRPr lang="en-US" b="0" i="0" u="none" strike="noStrike" dirty="0">
              <a:solidFill>
                <a:srgbClr val="333333"/>
              </a:solidFill>
              <a:effectLst/>
              <a:latin typeface="Georgia" panose="02040502050405020303" pitchFamily="18" charset="0"/>
            </a:endParaRPr>
          </a:p>
          <a:p>
            <a:r>
              <a:rPr lang="en-US" dirty="0"/>
              <a:t>Daniel J. Pilowsky, Katherine M. Keyes, Deborah S. Hasin, “Adverse Childhood Events and Lifetime Alcohol Dependence”, </a:t>
            </a:r>
            <a:r>
              <a:rPr lang="en-US" i="1" dirty="0">
                <a:effectLst/>
              </a:rPr>
              <a:t>American Journal of Public Health</a:t>
            </a:r>
            <a:r>
              <a:rPr lang="en-US" dirty="0"/>
              <a:t> 99, no. 2 (February 1, 2009): pp. 258-263.</a:t>
            </a:r>
            <a:r>
              <a:rPr lang="en-US" u="none" strike="noStrike" dirty="0">
                <a:solidFill>
                  <a:srgbClr val="234E89"/>
                </a:solidFill>
                <a:effectLst/>
                <a:hlinkClick r:id="rId3" tooltip="Adverse Childhood Events and Lifetime Alcohol Dependence"/>
              </a:rPr>
              <a:t>https://doi.org/10.2105/AJPH.2008.139006</a:t>
            </a:r>
            <a:endParaRPr lang="en-US" dirty="0">
              <a:effectLst/>
            </a:endParaRPr>
          </a:p>
          <a:p>
            <a:r>
              <a:rPr lang="en-US" dirty="0">
                <a:effectLst/>
              </a:rPr>
              <a:t>PMID: </a:t>
            </a:r>
            <a:r>
              <a:rPr lang="en-US" u="none" strike="noStrike" dirty="0">
                <a:solidFill>
                  <a:srgbClr val="234E89"/>
                </a:solidFill>
                <a:effectLst/>
                <a:hlinkClick r:id="rId4" tooltip="PubMed link"/>
              </a:rPr>
              <a:t>19059847</a:t>
            </a:r>
            <a:endParaRPr 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666666"/>
                </a:solidFill>
                <a:effectLst/>
                <a:latin typeface="Open Sans" panose="020B0606030504020204" pitchFamily="34" charset="0"/>
              </a:rPr>
              <a:t>First, only 4 adverse childhood events were included in wave 1 of the NESARC.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666666"/>
              </a:solidFill>
              <a:effectLst/>
              <a:latin typeface="Open Sans" panose="020B0606030504020204" pitchFamily="34" charset="0"/>
            </a:endParaRPr>
          </a:p>
          <a:p>
            <a:pPr algn="l"/>
            <a:r>
              <a:rPr lang="en-US" b="0" i="0" u="none" strike="noStrike" dirty="0">
                <a:solidFill>
                  <a:srgbClr val="814D31"/>
                </a:solidFill>
                <a:effectLst/>
                <a:latin typeface="Archivo Narrow"/>
              </a:rPr>
              <a:t>Childhood Adversity </a:t>
            </a:r>
          </a:p>
          <a:p>
            <a:pPr algn="l"/>
            <a:r>
              <a:rPr lang="en-US" b="0" i="0" u="none" strike="noStrike" dirty="0">
                <a:solidFill>
                  <a:srgbClr val="000000"/>
                </a:solidFill>
                <a:effectLst/>
                <a:latin typeface="Times New Roman" panose="02020603050405020304" pitchFamily="18" charset="0"/>
              </a:rPr>
              <a:t>NESARC-III utilized a retrospective measure of adversity during childhood, reportedly modified from two standardized instruments (</a:t>
            </a:r>
            <a:r>
              <a:rPr lang="en-US" b="0" i="0" u="none" strike="noStrike" dirty="0">
                <a:solidFill>
                  <a:srgbClr val="642A8F"/>
                </a:solidFill>
                <a:effectLst/>
                <a:latin typeface="Times New Roman" panose="02020603050405020304" pitchFamily="18" charset="0"/>
                <a:hlinkClick r:id="rId5"/>
              </a:rPr>
              <a:t>34</a:t>
            </a:r>
            <a:r>
              <a:rPr lang="en-US" b="0" i="0" u="none" strike="noStrike" dirty="0">
                <a:solidFill>
                  <a:srgbClr val="000000"/>
                </a:solidFill>
                <a:effectLst/>
                <a:latin typeface="Times New Roman" panose="02020603050405020304" pitchFamily="18" charset="0"/>
              </a:rPr>
              <a:t>), the 70-item Childhood Trauma Questionnaire (a valid and reliable retrospective measure of child abuse and neglect) (</a:t>
            </a:r>
            <a:r>
              <a:rPr lang="en-US" b="0" i="0" u="none" strike="noStrike" dirty="0">
                <a:solidFill>
                  <a:srgbClr val="642A8F"/>
                </a:solidFill>
                <a:effectLst/>
                <a:latin typeface="Times New Roman" panose="02020603050405020304" pitchFamily="18" charset="0"/>
                <a:hlinkClick r:id="rId6"/>
              </a:rPr>
              <a:t>72</a:t>
            </a:r>
            <a:r>
              <a:rPr lang="en-US" b="0" i="0" u="none" strike="noStrike" dirty="0">
                <a:solidFill>
                  <a:srgbClr val="000000"/>
                </a:solidFill>
                <a:effectLst/>
                <a:latin typeface="Times New Roman" panose="02020603050405020304" pitchFamily="18" charset="0"/>
              </a:rPr>
              <a:t>) and the Conflict Tactics Scales (a valid and reliable measure of reasoning, verbal aggression, and violence within the family) (</a:t>
            </a:r>
            <a:r>
              <a:rPr lang="en-US" b="0" i="0" u="none" strike="noStrike" dirty="0">
                <a:solidFill>
                  <a:srgbClr val="642A8F"/>
                </a:solidFill>
                <a:effectLst/>
                <a:latin typeface="Times New Roman" panose="02020603050405020304" pitchFamily="18" charset="0"/>
                <a:hlinkClick r:id="rId7"/>
              </a:rPr>
              <a:t>73</a:t>
            </a:r>
            <a:r>
              <a:rPr lang="en-US" b="0" i="0" u="none" strike="noStrike" dirty="0">
                <a:solidFill>
                  <a:srgbClr val="000000"/>
                </a:solidFill>
                <a:effectLst/>
                <a:latin typeface="Times New Roman" panose="02020603050405020304" pitchFamily="18" charset="0"/>
              </a:rPr>
              <a:t>). Questions in NESARC-III's measure are also relatively similar to those appearing in Kaiser Permanente's landmark Adverse Childhood Experiences (ACE) Study (</a:t>
            </a:r>
            <a:r>
              <a:rPr lang="en-US" b="0" i="0" u="none" strike="noStrike" dirty="0">
                <a:solidFill>
                  <a:srgbClr val="642A8F"/>
                </a:solidFill>
                <a:effectLst/>
                <a:latin typeface="Times New Roman" panose="02020603050405020304" pitchFamily="18" charset="0"/>
                <a:hlinkClick r:id="rId8"/>
              </a:rPr>
              <a:t>27</a:t>
            </a:r>
            <a:r>
              <a:rPr lang="en-US" b="0" i="0" u="none" strike="noStrike" dirty="0">
                <a:solidFill>
                  <a:srgbClr val="000000"/>
                </a:solidFill>
                <a:effectLst/>
                <a:latin typeface="Times New Roman" panose="02020603050405020304" pitchFamily="18" charset="0"/>
              </a:rPr>
              <a:t>).</a:t>
            </a:r>
          </a:p>
          <a:p>
            <a:pPr algn="l"/>
            <a:r>
              <a:rPr lang="en-US" b="0" i="0" u="none" strike="noStrike" dirty="0">
                <a:solidFill>
                  <a:srgbClr val="000000"/>
                </a:solidFill>
                <a:effectLst/>
                <a:latin typeface="Times New Roman" panose="02020603050405020304" pitchFamily="18" charset="0"/>
              </a:rPr>
              <a:t>NESARC-III included 29 questions covering maltreatment by parents or caregivers before the age of 18 years, family support, domestic violence, and household members with alcohol, drug, mental health, or legal-related issues. To examine associations with psychiatric disorders, prior research utilizing NESARC-III's measure has selected a varying number of adverse experiences, for example ten experiences (</a:t>
            </a:r>
            <a:r>
              <a:rPr lang="en-US" b="0" i="0" u="none" strike="noStrike" dirty="0">
                <a:solidFill>
                  <a:srgbClr val="642A8F"/>
                </a:solidFill>
                <a:effectLst/>
                <a:latin typeface="Times New Roman" panose="02020603050405020304" pitchFamily="18" charset="0"/>
                <a:hlinkClick r:id="rId9"/>
              </a:rPr>
              <a:t>74</a:t>
            </a:r>
            <a:r>
              <a:rPr lang="en-US" b="0" i="0" u="none" strike="noStrike" dirty="0">
                <a:solidFill>
                  <a:srgbClr val="000000"/>
                </a:solidFill>
                <a:effectLst/>
                <a:latin typeface="Times New Roman" panose="02020603050405020304" pitchFamily="18" charset="0"/>
              </a:rPr>
              <a:t>) or 19 experiences (</a:t>
            </a:r>
            <a:r>
              <a:rPr lang="en-US" b="0" i="0" u="none" strike="noStrike" dirty="0">
                <a:solidFill>
                  <a:srgbClr val="642A8F"/>
                </a:solidFill>
                <a:effectLst/>
                <a:latin typeface="Times New Roman" panose="02020603050405020304" pitchFamily="18" charset="0"/>
                <a:hlinkClick r:id="rId5"/>
              </a:rPr>
              <a:t>34</a:t>
            </a:r>
            <a:r>
              <a:rPr lang="en-US" b="0" i="0" u="none" strike="noStrike" dirty="0">
                <a:solidFill>
                  <a:srgbClr val="000000"/>
                </a:solidFill>
                <a:effectLst/>
                <a:latin typeface="Times New Roman" panose="02020603050405020304" pitchFamily="18" charset="0"/>
              </a:rPr>
              <a:t>). Scoring has also varied, with some studies treating items as polytomous (</a:t>
            </a:r>
            <a:r>
              <a:rPr lang="en-US" b="0" i="0" u="none" strike="noStrike" dirty="0">
                <a:solidFill>
                  <a:srgbClr val="642A8F"/>
                </a:solidFill>
                <a:effectLst/>
                <a:latin typeface="Times New Roman" panose="02020603050405020304" pitchFamily="18" charset="0"/>
                <a:hlinkClick r:id="rId5"/>
              </a:rPr>
              <a:t>34</a:t>
            </a:r>
            <a:r>
              <a:rPr lang="en-US" b="0" i="0" u="none" strike="noStrike" dirty="0">
                <a:solidFill>
                  <a:srgbClr val="000000"/>
                </a:solidFill>
                <a:effectLst/>
                <a:latin typeface="Times New Roman" panose="02020603050405020304" pitchFamily="18" charset="0"/>
              </a:rPr>
              <a:t>) or dichotomous indicators (</a:t>
            </a:r>
            <a:r>
              <a:rPr lang="en-US" b="0" i="0" u="none" strike="noStrike" dirty="0">
                <a:solidFill>
                  <a:srgbClr val="642A8F"/>
                </a:solidFill>
                <a:effectLst/>
                <a:latin typeface="Times New Roman" panose="02020603050405020304" pitchFamily="18" charset="0"/>
                <a:hlinkClick r:id="rId9"/>
              </a:rPr>
              <a:t>74</a:t>
            </a:r>
            <a:r>
              <a:rPr lang="en-US" b="0" i="0" u="none" strike="noStrike" dirty="0">
                <a:solidFill>
                  <a:srgbClr val="000000"/>
                </a:solidFill>
                <a:effectLst/>
                <a:latin typeface="Times New Roman" panose="02020603050405020304" pitchFamily="18" charset="0"/>
              </a:rPr>
              <a:t>).</a:t>
            </a:r>
          </a:p>
          <a:p>
            <a:pPr algn="l"/>
            <a:r>
              <a:rPr lang="en-US" b="0" i="0" u="none" strike="noStrike" dirty="0">
                <a:solidFill>
                  <a:srgbClr val="000000"/>
                </a:solidFill>
                <a:effectLst/>
                <a:latin typeface="Times New Roman" panose="02020603050405020304" pitchFamily="18" charset="0"/>
              </a:rPr>
              <a:t>Considering categories of abuse and household dysfunction in the ACE Study (</a:t>
            </a:r>
            <a:r>
              <a:rPr lang="en-US" b="0" i="0" u="none" strike="noStrike" dirty="0">
                <a:solidFill>
                  <a:srgbClr val="642A8F"/>
                </a:solidFill>
                <a:effectLst/>
                <a:latin typeface="Times New Roman" panose="02020603050405020304" pitchFamily="18" charset="0"/>
                <a:hlinkClick r:id="rId8"/>
              </a:rPr>
              <a:t>27</a:t>
            </a:r>
            <a:r>
              <a:rPr lang="en-US" b="0" i="0" u="none" strike="noStrike" dirty="0">
                <a:solidFill>
                  <a:srgbClr val="000000"/>
                </a:solidFill>
                <a:effectLst/>
                <a:latin typeface="Times New Roman" panose="02020603050405020304" pitchFamily="18" charset="0"/>
              </a:rPr>
              <a:t>), as well as the role of neglect in childhood maltreatment (</a:t>
            </a:r>
            <a:r>
              <a:rPr lang="en-US" b="0" i="0" u="none" strike="noStrike" dirty="0">
                <a:solidFill>
                  <a:srgbClr val="642A8F"/>
                </a:solidFill>
                <a:effectLst/>
                <a:latin typeface="Times New Roman" panose="02020603050405020304" pitchFamily="18" charset="0"/>
                <a:hlinkClick r:id="rId10"/>
              </a:rPr>
              <a:t>75</a:t>
            </a:r>
            <a:r>
              <a:rPr lang="en-US" b="0" i="0" u="none" strike="noStrike" dirty="0">
                <a:solidFill>
                  <a:srgbClr val="000000"/>
                </a:solidFill>
                <a:effectLst/>
                <a:latin typeface="Times New Roman" panose="02020603050405020304" pitchFamily="18" charset="0"/>
              </a:rPr>
              <a:t>), the following nine indicators of childhood adversity (presented by category) were included in the present study; these items were dichotomized, consistent with recommendations in the original Conflict Tactics Scales (</a:t>
            </a:r>
            <a:r>
              <a:rPr lang="en-US" b="0" i="0" u="none" strike="noStrike" dirty="0">
                <a:solidFill>
                  <a:srgbClr val="642A8F"/>
                </a:solidFill>
                <a:effectLst/>
                <a:latin typeface="Times New Roman" panose="02020603050405020304" pitchFamily="18" charset="0"/>
                <a:hlinkClick r:id="rId7"/>
              </a:rPr>
              <a:t>73</a:t>
            </a:r>
            <a:r>
              <a:rPr lang="en-US" b="0" i="0" u="none" strike="noStrike" dirty="0">
                <a:solidFill>
                  <a:srgbClr val="000000"/>
                </a:solidFill>
                <a:effectLst/>
                <a:latin typeface="Times New Roman" panose="02020603050405020304" pitchFamily="18" charset="0"/>
              </a:rPr>
              <a:t>). </a:t>
            </a: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000000"/>
                </a:solidFill>
                <a:effectLst/>
                <a:latin typeface="Trebuchet MS" panose="020B0703020202090204" pitchFamily="34" charset="0"/>
              </a:rPr>
              <a:t>Jung, J., Rosoff, D. B., Muench, C., Luo, A., Longley, M., Lee, J., Charlet, K., &amp; Lohoff, F. W. (2020). Adverse Childhood Experiences are Associated with High-Intensity Binge Drinking Behavior in Adulthood and Mediated by Psychiatric Disorders. </a:t>
            </a:r>
            <a:r>
              <a:rPr lang="en-US" b="0" i="1" u="none" strike="noStrike" dirty="0">
                <a:solidFill>
                  <a:srgbClr val="000000"/>
                </a:solidFill>
                <a:effectLst/>
                <a:latin typeface="Trebuchet MS" panose="020B0703020202090204" pitchFamily="34" charset="0"/>
              </a:rPr>
              <a:t>Alcohol and alcoholism (Oxford, Oxfordshire)</a:t>
            </a:r>
            <a:r>
              <a:rPr lang="en-US" b="0" i="0" u="none" strike="noStrike" dirty="0">
                <a:solidFill>
                  <a:srgbClr val="000000"/>
                </a:solidFill>
                <a:effectLst/>
                <a:latin typeface="Trebuchet MS" panose="020B0703020202090204" pitchFamily="34" charset="0"/>
              </a:rPr>
              <a:t>, </a:t>
            </a:r>
            <a:r>
              <a:rPr lang="en-US" b="0" i="1" u="none" strike="noStrike" dirty="0">
                <a:solidFill>
                  <a:srgbClr val="000000"/>
                </a:solidFill>
                <a:effectLst/>
                <a:latin typeface="Trebuchet MS" panose="020B0703020202090204" pitchFamily="34" charset="0"/>
              </a:rPr>
              <a:t>55</a:t>
            </a:r>
            <a:r>
              <a:rPr lang="en-US" b="0" i="0" u="none" strike="noStrike" dirty="0">
                <a:solidFill>
                  <a:srgbClr val="000000"/>
                </a:solidFill>
                <a:effectLst/>
                <a:latin typeface="Trebuchet MS" panose="020B0703020202090204" pitchFamily="34" charset="0"/>
              </a:rPr>
              <a:t>(2), 204–214. https://doi.org/10.1093/alcalc/agz098</a:t>
            </a:r>
            <a:endParaRPr lang="en-US" b="0" i="0" u="none" strike="noStrike" dirty="0">
              <a:solidFill>
                <a:srgbClr val="000000"/>
              </a:solidFill>
              <a:effectLst/>
              <a:latin typeface="Times New Roman" panose="02020603050405020304" pitchFamily="18" charset="0"/>
            </a:endParaRP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000000"/>
                </a:solidFill>
                <a:effectLst/>
                <a:latin typeface="Times New Roman" panose="02020603050405020304" pitchFamily="18" charset="0"/>
              </a:rPr>
              <a:t>Screening for recent HIBD is recommended, given the associations between binge level I, II, and III and broad health-related risks. The present study’s findings indicate that health-care providers should include questions about early childhood experiences of trauma and psychiatric disorders when assessing cases of HIBD behavior, regardless of AD diagnosis. At the public health level, there is evidence that BD rates respond to population level alcohol policies. As such, policy changes may reduce BD rates and prevent the consequences of harmful BD. Another recommendation at the public health level resulting from these findings is that the first stage that seems to contribute to HIBD and SUD, namely ACEs, should be minimized through adequate policies and child protection services.</a:t>
            </a: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baseline="30000" dirty="0">
                <a:solidFill>
                  <a:srgbClr val="000000"/>
                </a:solidFill>
                <a:effectLst/>
                <a:latin typeface="Times New Roman" panose="02020603050405020304" pitchFamily="18" charset="0"/>
              </a:rPr>
              <a:t>b</a:t>
            </a:r>
            <a:r>
              <a:rPr lang="en-US" b="0" i="0" u="none" strike="noStrike" dirty="0">
                <a:solidFill>
                  <a:srgbClr val="000000"/>
                </a:solidFill>
                <a:effectLst/>
                <a:latin typeface="Times New Roman" panose="02020603050405020304" pitchFamily="18" charset="0"/>
              </a:rPr>
              <a:t>Alcohol binge levels are gender-specific: for women, non-binge = 1–3; level I = 4–7; level II = 8–11; level III  12 drinks; for men, non-binge = 1–4; level L = 5–9; level II = 10–14; level III  15 drinks.</a:t>
            </a:r>
          </a:p>
          <a:p>
            <a:pPr algn="l"/>
            <a:endParaRPr lang="en-US" b="0" i="0" u="none" strike="noStrike" dirty="0">
              <a:solidFill>
                <a:srgbClr val="000000"/>
              </a:solidFill>
              <a:effectLst/>
              <a:latin typeface="Times New Roman" panose="02020603050405020304" pitchFamily="18" charset="0"/>
            </a:endParaRP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333333"/>
                </a:solidFill>
                <a:effectLst/>
                <a:latin typeface="Guardian TextSans Web"/>
              </a:rPr>
              <a:t>Jones CM, Merrick MT, Houry DE. Identifying and Preventing Adverse Childhood Experiences: Implications for Clinical Practice. </a:t>
            </a:r>
            <a:r>
              <a:rPr lang="en-US" b="0" i="1" u="none" strike="noStrike" dirty="0">
                <a:solidFill>
                  <a:srgbClr val="333333"/>
                </a:solidFill>
                <a:effectLst/>
                <a:latin typeface="Guardian TextSans Web"/>
              </a:rPr>
              <a:t>JAMA.</a:t>
            </a:r>
            <a:r>
              <a:rPr lang="en-US" b="0" i="0" u="none" strike="noStrike" dirty="0">
                <a:solidFill>
                  <a:srgbClr val="333333"/>
                </a:solidFill>
                <a:effectLst/>
                <a:latin typeface="Guardian TextSans Web"/>
              </a:rPr>
              <a:t> 2020;323(1):25–26. doi:10.1001/jama.2019.18499</a:t>
            </a:r>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333333"/>
                </a:solidFill>
                <a:effectLst/>
                <a:latin typeface="Guardian TextSans Web"/>
              </a:rPr>
              <a:t>Adverse childhood experiences, commonly referred to as ACEs, are potentially traumatic events that occur in childhood and adolescence, such as experiencing physical, emotional, or sexual abuse; witnessing violence in the home; having a family member attempt or die by suicide; and growing up in a household with substance use, mental health problems, or instability due to parental separation, divorce, or incarceration.</a:t>
            </a:r>
            <a:r>
              <a:rPr lang="en-US" b="0" i="0" u="none" strike="noStrike" baseline="30000" dirty="0">
                <a:solidFill>
                  <a:srgbClr val="981B1E"/>
                </a:solidFill>
                <a:effectLst/>
                <a:latin typeface="Guardian TextSans Web"/>
                <a:hlinkClick r:id="rId11"/>
              </a:rPr>
              <a:t>1</a:t>
            </a:r>
            <a:r>
              <a:rPr lang="en-US" b="0" i="0" u="none" strike="noStrike" dirty="0">
                <a:solidFill>
                  <a:srgbClr val="333333"/>
                </a:solidFill>
                <a:effectLst/>
                <a:latin typeface="Guardian TextSans Web"/>
              </a:rPr>
              <a:t> Since the publication of the ACES Study by the Centers for Disease Control and Prevention and Kaiser Permanente in 1998,</a:t>
            </a:r>
            <a:r>
              <a:rPr lang="en-US" b="0" i="0" u="none" strike="noStrike" baseline="30000" dirty="0">
                <a:solidFill>
                  <a:srgbClr val="981B1E"/>
                </a:solidFill>
                <a:effectLst/>
                <a:latin typeface="Guardian TextSans Web"/>
                <a:hlinkClick r:id="rId12"/>
              </a:rPr>
              <a:t>2</a:t>
            </a:r>
            <a:r>
              <a:rPr lang="en-US" b="0" i="0" u="none" strike="noStrike" dirty="0">
                <a:solidFill>
                  <a:srgbClr val="333333"/>
                </a:solidFill>
                <a:effectLst/>
                <a:latin typeface="Guardian TextSans Web"/>
              </a:rPr>
              <a:t> more than 2 decades of research have documented the association of ACEs with health and well-being across the life span.</a:t>
            </a:r>
            <a:r>
              <a:rPr lang="en-US" b="0" i="0" u="none" strike="noStrike" baseline="30000" dirty="0">
                <a:solidFill>
                  <a:srgbClr val="981B1E"/>
                </a:solidFill>
                <a:effectLst/>
                <a:latin typeface="Guardian TextSans Web"/>
                <a:hlinkClick r:id="rId11"/>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1"/>
              </a:rPr>
              <a:t>3</a:t>
            </a:r>
            <a:endParaRPr lang="en-US" b="0" i="0" u="none" strike="noStrike" dirty="0">
              <a:solidFill>
                <a:srgbClr val="333333"/>
              </a:solidFill>
              <a:effectLst/>
              <a:latin typeface="Guardian TextSans Web"/>
            </a:endParaRPr>
          </a:p>
          <a:p>
            <a:pPr algn="l"/>
            <a:r>
              <a:rPr lang="en-US" b="0" i="0" u="none" strike="noStrike" dirty="0">
                <a:solidFill>
                  <a:srgbClr val="333333"/>
                </a:solidFill>
                <a:effectLst/>
                <a:latin typeface="Guardian TextSans Web"/>
              </a:rPr>
              <a:t>ACEs are associated with increased risk for numerous negative outcomes, including a wide range of chronic diseases and leading causes of morbidity and mortality such as cancer, diabetes, heart disease, suicide, and drug overdose. Risk is particularly pronounced for individuals who experience multiple types of ACEs.</a:t>
            </a:r>
            <a:r>
              <a:rPr lang="en-US" b="0" i="0" u="none" strike="noStrike" baseline="30000" dirty="0">
                <a:solidFill>
                  <a:srgbClr val="981B1E"/>
                </a:solidFill>
                <a:effectLst/>
                <a:latin typeface="Guardian TextSans Web"/>
                <a:hlinkClick r:id="rId11"/>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1"/>
              </a:rPr>
              <a:t>4</a:t>
            </a:r>
            <a:r>
              <a:rPr lang="en-US" b="0" i="0" u="none" strike="noStrike" dirty="0">
                <a:solidFill>
                  <a:srgbClr val="333333"/>
                </a:solidFill>
                <a:effectLst/>
                <a:latin typeface="Guardian TextSans Web"/>
              </a:rPr>
              <a:t> ACEs are also associated with negative effects on educational achievement and employment potential.</a:t>
            </a:r>
            <a:r>
              <a:rPr lang="en-US" b="0" i="0" u="none" strike="noStrike" baseline="30000" dirty="0">
                <a:solidFill>
                  <a:srgbClr val="981B1E"/>
                </a:solidFill>
                <a:effectLst/>
                <a:latin typeface="Guardian TextSans Web"/>
                <a:hlinkClick r:id="rId11"/>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3"/>
              </a:rPr>
              <a:t>2</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4"/>
              </a:rPr>
              <a:t>5</a:t>
            </a:r>
            <a:r>
              <a:rPr lang="en-US" b="0" i="0" u="none" strike="noStrike" dirty="0">
                <a:solidFill>
                  <a:srgbClr val="333333"/>
                </a:solidFill>
                <a:effectLst/>
                <a:latin typeface="Guardian TextSans Web"/>
              </a:rPr>
              <a:t> Importantly, the historical and ongoing effects of racism or poverty, living in under-resourced or racially segregated neighborhoods, and experiencing housing or food insecurity (social determinants of health) can contribute to and exacerbate the effects of ACEs.</a:t>
            </a:r>
            <a:r>
              <a:rPr lang="en-US" b="0" i="0" u="none" strike="noStrike" baseline="30000" dirty="0">
                <a:solidFill>
                  <a:srgbClr val="981B1E"/>
                </a:solidFill>
                <a:effectLst/>
                <a:latin typeface="Guardian TextSans Web"/>
                <a:hlinkClick r:id="rId11"/>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5"/>
              </a:rPr>
              <a:t>4</a:t>
            </a:r>
            <a:r>
              <a:rPr lang="en-US" b="0" i="0" u="none" strike="noStrike" dirty="0">
                <a:solidFill>
                  <a:srgbClr val="333333"/>
                </a:solidFill>
                <a:effectLst/>
                <a:latin typeface="Guardian TextSans Web"/>
              </a:rPr>
              <a:t> The potential societal costs of ACEs are estimated to be in the hundreds of billions of dollars each year, with a significant proportion of these costs occurring in the health care system.</a:t>
            </a:r>
            <a:r>
              <a:rPr lang="en-US" b="0" i="0" u="none" strike="noStrike" baseline="30000" dirty="0">
                <a:solidFill>
                  <a:srgbClr val="981B1E"/>
                </a:solidFill>
                <a:effectLst/>
                <a:latin typeface="Guardian TextSans Web"/>
                <a:hlinkClick r:id="rId11"/>
              </a:rPr>
              <a:t>1</a:t>
            </a:r>
            <a:endParaRPr lang="en-US" b="0" i="0" u="none" strike="noStrike" dirty="0">
              <a:solidFill>
                <a:srgbClr val="333333"/>
              </a:solidFill>
              <a:effectLst/>
              <a:latin typeface="Guardian TextSans Web"/>
            </a:endParaRPr>
          </a:p>
          <a:p>
            <a:pPr algn="l"/>
            <a:r>
              <a:rPr lang="en-US" b="0" i="0" u="none" strike="noStrike" dirty="0">
                <a:solidFill>
                  <a:srgbClr val="333333"/>
                </a:solidFill>
                <a:effectLst/>
                <a:latin typeface="Guardian TextSans Web"/>
              </a:rPr>
              <a:t>A large and growing body of research indicates that the underlying mechanism by which ACEs are associated with health outcomes is through the development of toxic stress, a chronic activation of the stress response system. Toxic stress results in dysregulation of the limbic-hypothalamic-pituitary-adrenal axis, elevating levels of catecholamines (“fight or flight” response), cortisol, and proinflammatory cytokines, leading to cascading effects on the nervous, endocrine, and immune systems. These changes can affect attention and other executive functioning, impulsive behavior, brain reward systems, decision-making, and response to stress throughout the life span.</a:t>
            </a:r>
            <a:r>
              <a:rPr lang="en-US" b="0" i="0" u="none" strike="noStrike" baseline="30000" dirty="0">
                <a:solidFill>
                  <a:srgbClr val="981B1E"/>
                </a:solidFill>
                <a:effectLst/>
                <a:latin typeface="Guardian TextSans Web"/>
                <a:hlinkClick r:id="rId11"/>
              </a:rPr>
              <a:t>1</a:t>
            </a:r>
            <a:r>
              <a:rPr lang="en-US" b="0" i="0" u="none" strike="noStrike" dirty="0">
                <a:solidFill>
                  <a:srgbClr val="333333"/>
                </a:solidFill>
                <a:effectLst/>
                <a:latin typeface="Guardian TextSans Web"/>
              </a:rPr>
              <a:t> The scientific understanding of ACEs and toxic stress maps the pathways for how these early life experiences affect health and provides a potential scientific basis for preventing ACEs.</a:t>
            </a:r>
          </a:p>
          <a:p>
            <a:pPr algn="l"/>
            <a:r>
              <a:rPr lang="en-US" b="0" i="0" u="none" strike="noStrike" dirty="0">
                <a:solidFill>
                  <a:srgbClr val="333333"/>
                </a:solidFill>
                <a:effectLst/>
                <a:latin typeface="Guardian TextSans Web"/>
              </a:rPr>
              <a:t>A report released by the Centers for Disease Control and Prevention on November 5, 2019, using data from 144 017 adults aged 18 years or older from 25 states participating in the 2015-2017 Behavioral Risk Factor Surveillance System found that 60.9% of adults reported they had experienced at least 1 type of ACE in their lifetime and 15.6% (1 in 6 adults) reported they had experienced 4 or more types of ACEs.</a:t>
            </a:r>
            <a:r>
              <a:rPr lang="en-US" b="0" i="0" u="none" strike="noStrike" baseline="30000" dirty="0">
                <a:solidFill>
                  <a:srgbClr val="981B1E"/>
                </a:solidFill>
                <a:effectLst/>
                <a:latin typeface="Guardian TextSans Web"/>
                <a:hlinkClick r:id="rId14"/>
              </a:rPr>
              <a:t>5</a:t>
            </a:r>
            <a:r>
              <a:rPr lang="en-US" b="0" i="0" u="none" strike="noStrike" dirty="0">
                <a:solidFill>
                  <a:srgbClr val="333333"/>
                </a:solidFill>
                <a:effectLst/>
                <a:latin typeface="Guardian TextSans Web"/>
              </a:rPr>
              <a:t> A graded, dose-response relationship was found between the number of types of ACEs experienced and increased risk for a range of outcomes, including health-risk behaviors (current smoking, heavy drinking), chronic health conditions (depressive disorder, cancer, coronary heart disease, stroke, diabetes, kidney disease, chronic obstructive pulmonary disease, asthma, overweight/obesity), and socioeconomic challenges such as having no health insurance. For example, after controlling for race/ethnicity, sex, and age, compared with adults without exposure to ACEs, adults who reported that they had experienced 4 or more types of ACEs had an adjusted odds ratio (AOR) of 1.8 (95% CI, 1.6-2.1) for having coronary heart disease, 1.4 (95% CI, 1.2-1.6) for cancer, 2.1 (95% CI, 1.7-2.5) for stroke, 2.8 (95% CI, 2.5-3.1) for chronic obstructive pulmonary disease, and 5.3 (95% CI, 4.9-5.7) for depression.</a:t>
            </a:r>
            <a:r>
              <a:rPr lang="en-US" b="0" i="0" u="none" strike="noStrike" baseline="30000" dirty="0">
                <a:solidFill>
                  <a:srgbClr val="981B1E"/>
                </a:solidFill>
                <a:effectLst/>
                <a:latin typeface="Guardian TextSans Web"/>
                <a:hlinkClick r:id="rId14"/>
              </a:rPr>
              <a:t>5</a:t>
            </a:r>
            <a:endParaRPr lang="en-US" b="0" i="0" u="none" strike="noStrike" dirty="0">
              <a:solidFill>
                <a:srgbClr val="333333"/>
              </a:solidFill>
              <a:effectLst/>
              <a:latin typeface="Guardian TextSans Web"/>
            </a:endParaRPr>
          </a:p>
          <a:p>
            <a:pPr algn="l"/>
            <a:r>
              <a:rPr lang="en-US" b="0" i="0" u="none" strike="noStrike" dirty="0">
                <a:solidFill>
                  <a:srgbClr val="333333"/>
                </a:solidFill>
                <a:effectLst/>
                <a:latin typeface="Guardian TextSans Web"/>
              </a:rPr>
              <a:t>Although prospective, longitudinal studies are needed to examine the association between preventing ACEs and specific health outcomes and financial savings, some studies have indicated that ACEs and the harms stemming from exposure to them can be prevented.</a:t>
            </a:r>
            <a:r>
              <a:rPr lang="en-US" b="0" i="0" u="none" strike="noStrike" baseline="30000" dirty="0">
                <a:solidFill>
                  <a:srgbClr val="981B1E"/>
                </a:solidFill>
                <a:effectLst/>
                <a:latin typeface="Guardian TextSans Web"/>
                <a:hlinkClick r:id="rId11"/>
              </a:rPr>
              <a:t>1</a:t>
            </a:r>
            <a:endParaRPr lang="en-US" b="0" i="0" u="none" strike="noStrike" dirty="0">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333333"/>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DBE1B57B-C9D6-304D-95D7-4A191FB4E0D4}" type="slidenum">
              <a:rPr lang="en-US" smtClean="0"/>
              <a:t>34</a:t>
            </a:fld>
            <a:endParaRPr lang="en-US" dirty="0"/>
          </a:p>
        </p:txBody>
      </p:sp>
    </p:spTree>
    <p:extLst>
      <p:ext uri="{BB962C8B-B14F-4D97-AF65-F5344CB8AC3E}">
        <p14:creationId xmlns:p14="http://schemas.microsoft.com/office/powerpoint/2010/main" val="492439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333333"/>
                </a:solidFill>
                <a:effectLst/>
                <a:latin typeface="Guardian TextSans Web"/>
              </a:rPr>
              <a:t>Adverse childhood experiences, commonly referred to as ACEs, are potentially traumatic events that occur in childhood and adolescence, such as experiencing physical, emotional, or sexual abuse; witnessing violence in the home; having a family member attempt or die by suicide; and growing up in a household with substance use, mental health problems, or instability due to parental separation, divorce, or incarceration.</a:t>
            </a:r>
            <a:r>
              <a:rPr lang="en-US" b="0" i="0" u="none" strike="noStrike" baseline="30000" dirty="0">
                <a:solidFill>
                  <a:srgbClr val="981B1E"/>
                </a:solidFill>
                <a:effectLst/>
                <a:latin typeface="Guardian TextSans Web"/>
                <a:hlinkClick r:id="rId3"/>
              </a:rPr>
              <a:t>1</a:t>
            </a:r>
            <a:r>
              <a:rPr lang="en-US" b="0" i="0" u="none" strike="noStrike" dirty="0">
                <a:solidFill>
                  <a:srgbClr val="333333"/>
                </a:solidFill>
                <a:effectLst/>
                <a:latin typeface="Guardian TextSans Web"/>
              </a:rPr>
              <a:t> Since the publication of the ACES Study by the Centers for Disease Control and Prevention and Kaiser Permanente in 1998,</a:t>
            </a:r>
            <a:r>
              <a:rPr lang="en-US" b="0" i="0" u="none" strike="noStrike" baseline="30000" dirty="0">
                <a:solidFill>
                  <a:srgbClr val="981B1E"/>
                </a:solidFill>
                <a:effectLst/>
                <a:latin typeface="Guardian TextSans Web"/>
                <a:hlinkClick r:id="rId4"/>
              </a:rPr>
              <a:t>2</a:t>
            </a:r>
            <a:r>
              <a:rPr lang="en-US" b="0" i="0" u="none" strike="noStrike" dirty="0">
                <a:solidFill>
                  <a:srgbClr val="333333"/>
                </a:solidFill>
                <a:effectLst/>
                <a:latin typeface="Guardian TextSans Web"/>
              </a:rPr>
              <a:t> more than 2 decades of research have documented the association of ACEs with health and well-being across the life span.</a:t>
            </a:r>
            <a:r>
              <a:rPr lang="en-US" b="0" i="0" u="none" strike="noStrike" baseline="30000" dirty="0">
                <a:solidFill>
                  <a:srgbClr val="981B1E"/>
                </a:solidFill>
                <a:effectLst/>
                <a:latin typeface="Guardian TextSans Web"/>
                <a:hlinkClick r:id="rId3"/>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3"/>
              </a:rPr>
              <a:t>3</a:t>
            </a:r>
            <a:r>
              <a:rPr lang="en-US" b="0" i="0" u="none" strike="noStrike" baseline="30000" dirty="0">
                <a:solidFill>
                  <a:srgbClr val="981B1E"/>
                </a:solidFill>
                <a:effectLst/>
                <a:latin typeface="Guardian TextSans Web"/>
              </a:rPr>
              <a:t> </a:t>
            </a:r>
            <a:endParaRPr lang="en-US" b="0" i="0" u="none" strike="noStrike" dirty="0">
              <a:solidFill>
                <a:srgbClr val="333333"/>
              </a:solidFill>
              <a:effectLst/>
              <a:latin typeface="Guardian TextSans Web"/>
            </a:endParaRPr>
          </a:p>
          <a:p>
            <a:endParaRPr lang="en-US" b="0" i="0" u="none" strike="noStrike" dirty="0">
              <a:solidFill>
                <a:srgbClr val="333333"/>
              </a:solidFill>
              <a:effectLst/>
              <a:latin typeface="Georgia" panose="02040502050405020303" pitchFamily="18" charset="0"/>
            </a:endParaRPr>
          </a:p>
          <a:p>
            <a:r>
              <a:rPr lang="en-US" b="0" i="0" u="none" strike="noStrike" dirty="0">
                <a:solidFill>
                  <a:srgbClr val="333333"/>
                </a:solidFill>
                <a:effectLst/>
                <a:latin typeface="Georgia" panose="02040502050405020303" pitchFamily="18" charset="0"/>
              </a:rPr>
              <a:t>And major psychiatric epidemiologic studies corroborate this as well. I’m going to review 2 studies – 1 coming from NESARC, Wave 1 and then NESARC, Wave 3 that included a much more robust assessment of ACES, more similar to the ACES study.</a:t>
            </a:r>
          </a:p>
          <a:p>
            <a:endParaRPr lang="en-US" b="0" i="0" u="none" strike="noStrike" dirty="0">
              <a:solidFill>
                <a:srgbClr val="333333"/>
              </a:solidFill>
              <a:effectLst/>
              <a:latin typeface="Georgia" panose="02040502050405020303" pitchFamily="18" charset="0"/>
            </a:endParaRPr>
          </a:p>
          <a:p>
            <a:r>
              <a:rPr lang="en-US" b="0" i="0" u="none" strike="noStrike" dirty="0">
                <a:solidFill>
                  <a:srgbClr val="333333"/>
                </a:solidFill>
                <a:effectLst/>
                <a:latin typeface="Georgia" panose="02040502050405020303" pitchFamily="18" charset="0"/>
              </a:rPr>
              <a:t>In this first study, using NESARC, Wave 1 Data, what the authors did was to look at reported childhood adversity but controlling for FH of alcohol problems, early drinking, and heavy binge drinking – known and strong risk factors for developing alcohol dependence.</a:t>
            </a:r>
          </a:p>
          <a:p>
            <a:r>
              <a:rPr lang="en-US" b="0" i="0" u="none" strike="noStrike" dirty="0">
                <a:solidFill>
                  <a:srgbClr val="333333"/>
                </a:solidFill>
                <a:effectLst/>
                <a:latin typeface="Georgia" panose="02040502050405020303" pitchFamily="18" charset="0"/>
              </a:rPr>
              <a:t>though admittedly, only 4 adverse childhood events were included. </a:t>
            </a:r>
            <a:r>
              <a:rPr lang="en-US" b="0" i="0" u="none" strike="noStrike" dirty="0">
                <a:solidFill>
                  <a:srgbClr val="000000"/>
                </a:solidFill>
                <a:effectLst/>
                <a:latin typeface="Times New Roman" panose="02020603050405020304" pitchFamily="18" charset="0"/>
              </a:rPr>
              <a:t>(1) parental divorce, (2) death of a biological parent, (3) living with foster parents, and (4) living in an institution outside the home. </a:t>
            </a:r>
            <a:endParaRPr lang="en-US" b="0" i="0" u="none" strike="noStrike" dirty="0">
              <a:solidFill>
                <a:srgbClr val="333333"/>
              </a:solidFill>
              <a:effectLst/>
              <a:latin typeface="Georgia" panose="02040502050405020303" pitchFamily="18" charset="0"/>
            </a:endParaRPr>
          </a:p>
          <a:p>
            <a:endParaRPr lang="en-US" b="0" i="0" u="none" strike="noStrike" dirty="0">
              <a:solidFill>
                <a:srgbClr val="333333"/>
              </a:solidFill>
              <a:effectLst/>
              <a:latin typeface="Georgia" panose="02040502050405020303" pitchFamily="18" charset="0"/>
            </a:endParaRPr>
          </a:p>
          <a:p>
            <a:r>
              <a:rPr lang="en-US" b="0" i="0" u="none" strike="noStrike" dirty="0">
                <a:solidFill>
                  <a:srgbClr val="333333"/>
                </a:solidFill>
                <a:effectLst/>
                <a:latin typeface="Georgia" panose="02040502050405020303" pitchFamily="18" charset="0"/>
              </a:rPr>
              <a:t>Studies involving adult and adolescent samples have also shown that child maltreatment and other adverse childhood experiences (ACEs) such as bullying/peer victimization, spanking, parental divorce or separation, parental mental disorders, and parental problems with substances are associated with significantly increased likelihood of substance use </a:t>
            </a:r>
          </a:p>
          <a:p>
            <a:endParaRPr lang="en-US" b="0" i="0" u="none" strike="noStrike" dirty="0">
              <a:solidFill>
                <a:srgbClr val="333333"/>
              </a:solidFill>
              <a:effectLst/>
              <a:latin typeface="Georgia" panose="02040502050405020303" pitchFamily="18" charset="0"/>
            </a:endParaRPr>
          </a:p>
          <a:p>
            <a:endParaRPr lang="en-US" b="0" i="0" u="none" strike="noStrike" dirty="0">
              <a:solidFill>
                <a:srgbClr val="333333"/>
              </a:solidFill>
              <a:effectLst/>
              <a:latin typeface="Georgia" panose="02040502050405020303" pitchFamily="18" charset="0"/>
            </a:endParaRPr>
          </a:p>
          <a:p>
            <a:r>
              <a:rPr lang="en-US" dirty="0"/>
              <a:t>Daniel J. Pilowsky, Katherine M. Keyes, Deborah S. Hasin, “Adverse Childhood Events and Lifetime Alcohol Dependence”, </a:t>
            </a:r>
            <a:r>
              <a:rPr lang="en-US" i="1" dirty="0">
                <a:effectLst/>
              </a:rPr>
              <a:t>American Journal of Public Health</a:t>
            </a:r>
            <a:r>
              <a:rPr lang="en-US" dirty="0"/>
              <a:t> 99, no. 2 (February 1, 2009): pp. 258-263.</a:t>
            </a:r>
            <a:r>
              <a:rPr lang="en-US" u="none" strike="noStrike" dirty="0">
                <a:solidFill>
                  <a:srgbClr val="234E89"/>
                </a:solidFill>
                <a:effectLst/>
                <a:hlinkClick r:id="rId5" tooltip="Adverse Childhood Events and Lifetime Alcohol Dependence"/>
              </a:rPr>
              <a:t>https://doi.org/10.2105/AJPH.2008.139006</a:t>
            </a:r>
            <a:endParaRPr lang="en-US" dirty="0">
              <a:effectLst/>
            </a:endParaRPr>
          </a:p>
          <a:p>
            <a:r>
              <a:rPr lang="en-US" dirty="0">
                <a:effectLst/>
              </a:rPr>
              <a:t>PMID: </a:t>
            </a:r>
            <a:r>
              <a:rPr lang="en-US" u="none" strike="noStrike" dirty="0">
                <a:solidFill>
                  <a:srgbClr val="234E89"/>
                </a:solidFill>
                <a:effectLst/>
                <a:hlinkClick r:id="rId6" tooltip="PubMed link"/>
              </a:rPr>
              <a:t>19059847</a:t>
            </a:r>
            <a:endParaRPr 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666666"/>
                </a:solidFill>
                <a:effectLst/>
                <a:latin typeface="Open Sans" panose="020B0606030504020204" pitchFamily="34" charset="0"/>
              </a:rPr>
              <a:t>First, only 4 adverse childhood events were included in wave 1 of the NESARC.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666666"/>
              </a:solidFill>
              <a:effectLst/>
              <a:latin typeface="Open Sans" panose="020B0606030504020204" pitchFamily="34" charset="0"/>
            </a:endParaRPr>
          </a:p>
          <a:p>
            <a:pPr algn="l"/>
            <a:r>
              <a:rPr lang="en-US" b="0" i="0" u="none" strike="noStrike" dirty="0">
                <a:solidFill>
                  <a:srgbClr val="814D31"/>
                </a:solidFill>
                <a:effectLst/>
                <a:latin typeface="Archivo Narrow"/>
              </a:rPr>
              <a:t>Childhood Adversity </a:t>
            </a:r>
          </a:p>
          <a:p>
            <a:pPr algn="l"/>
            <a:r>
              <a:rPr lang="en-US" b="0" i="0" u="none" strike="noStrike" dirty="0">
                <a:solidFill>
                  <a:srgbClr val="000000"/>
                </a:solidFill>
                <a:effectLst/>
                <a:latin typeface="Times New Roman" panose="02020603050405020304" pitchFamily="18" charset="0"/>
              </a:rPr>
              <a:t>NESARC-III utilized a retrospective measure of adversity during childhood, reportedly modified from two standardized instruments (</a:t>
            </a:r>
            <a:r>
              <a:rPr lang="en-US" b="0" i="0" u="none" strike="noStrike" dirty="0">
                <a:solidFill>
                  <a:srgbClr val="642A8F"/>
                </a:solidFill>
                <a:effectLst/>
                <a:latin typeface="Times New Roman" panose="02020603050405020304" pitchFamily="18" charset="0"/>
                <a:hlinkClick r:id="rId7"/>
              </a:rPr>
              <a:t>34</a:t>
            </a:r>
            <a:r>
              <a:rPr lang="en-US" b="0" i="0" u="none" strike="noStrike" dirty="0">
                <a:solidFill>
                  <a:srgbClr val="000000"/>
                </a:solidFill>
                <a:effectLst/>
                <a:latin typeface="Times New Roman" panose="02020603050405020304" pitchFamily="18" charset="0"/>
              </a:rPr>
              <a:t>), the 70-item Childhood Trauma Questionnaire (a valid and reliable retrospective measure of child abuse and neglect) (</a:t>
            </a:r>
            <a:r>
              <a:rPr lang="en-US" b="0" i="0" u="none" strike="noStrike" dirty="0">
                <a:solidFill>
                  <a:srgbClr val="642A8F"/>
                </a:solidFill>
                <a:effectLst/>
                <a:latin typeface="Times New Roman" panose="02020603050405020304" pitchFamily="18" charset="0"/>
                <a:hlinkClick r:id="rId8"/>
              </a:rPr>
              <a:t>72</a:t>
            </a:r>
            <a:r>
              <a:rPr lang="en-US" b="0" i="0" u="none" strike="noStrike" dirty="0">
                <a:solidFill>
                  <a:srgbClr val="000000"/>
                </a:solidFill>
                <a:effectLst/>
                <a:latin typeface="Times New Roman" panose="02020603050405020304" pitchFamily="18" charset="0"/>
              </a:rPr>
              <a:t>) and the Conflict Tactics Scales (a valid and reliable measure of reasoning, verbal aggression, and violence within the family) (</a:t>
            </a:r>
            <a:r>
              <a:rPr lang="en-US" b="0" i="0" u="none" strike="noStrike" dirty="0">
                <a:solidFill>
                  <a:srgbClr val="642A8F"/>
                </a:solidFill>
                <a:effectLst/>
                <a:latin typeface="Times New Roman" panose="02020603050405020304" pitchFamily="18" charset="0"/>
                <a:hlinkClick r:id="rId9"/>
              </a:rPr>
              <a:t>73</a:t>
            </a:r>
            <a:r>
              <a:rPr lang="en-US" b="0" i="0" u="none" strike="noStrike" dirty="0">
                <a:solidFill>
                  <a:srgbClr val="000000"/>
                </a:solidFill>
                <a:effectLst/>
                <a:latin typeface="Times New Roman" panose="02020603050405020304" pitchFamily="18" charset="0"/>
              </a:rPr>
              <a:t>). Questions in NESARC-III's measure are also relatively similar to those appearing in Kaiser Permanente's landmark Adverse Childhood Experiences (ACE) Study (</a:t>
            </a:r>
            <a:r>
              <a:rPr lang="en-US" b="0" i="0" u="none" strike="noStrike" dirty="0">
                <a:solidFill>
                  <a:srgbClr val="642A8F"/>
                </a:solidFill>
                <a:effectLst/>
                <a:latin typeface="Times New Roman" panose="02020603050405020304" pitchFamily="18" charset="0"/>
                <a:hlinkClick r:id="rId10"/>
              </a:rPr>
              <a:t>27</a:t>
            </a:r>
            <a:r>
              <a:rPr lang="en-US" b="0" i="0" u="none" strike="noStrike" dirty="0">
                <a:solidFill>
                  <a:srgbClr val="000000"/>
                </a:solidFill>
                <a:effectLst/>
                <a:latin typeface="Times New Roman" panose="02020603050405020304" pitchFamily="18" charset="0"/>
              </a:rPr>
              <a:t>).</a:t>
            </a:r>
          </a:p>
          <a:p>
            <a:pPr algn="l"/>
            <a:r>
              <a:rPr lang="en-US" b="0" i="0" u="none" strike="noStrike" dirty="0">
                <a:solidFill>
                  <a:srgbClr val="000000"/>
                </a:solidFill>
                <a:effectLst/>
                <a:latin typeface="Times New Roman" panose="02020603050405020304" pitchFamily="18" charset="0"/>
              </a:rPr>
              <a:t>NESARC-III included 29 questions covering maltreatment by parents or caregivers before the age of 18 years, family support, domestic violence, and household members with alcohol, drug, mental health, or legal-related issues. To examine associations with psychiatric disorders, prior research utilizing NESARC-III's measure has selected a varying number of adverse experiences, for example ten experiences (</a:t>
            </a:r>
            <a:r>
              <a:rPr lang="en-US" b="0" i="0" u="none" strike="noStrike" dirty="0">
                <a:solidFill>
                  <a:srgbClr val="642A8F"/>
                </a:solidFill>
                <a:effectLst/>
                <a:latin typeface="Times New Roman" panose="02020603050405020304" pitchFamily="18" charset="0"/>
                <a:hlinkClick r:id="rId11"/>
              </a:rPr>
              <a:t>74</a:t>
            </a:r>
            <a:r>
              <a:rPr lang="en-US" b="0" i="0" u="none" strike="noStrike" dirty="0">
                <a:solidFill>
                  <a:srgbClr val="000000"/>
                </a:solidFill>
                <a:effectLst/>
                <a:latin typeface="Times New Roman" panose="02020603050405020304" pitchFamily="18" charset="0"/>
              </a:rPr>
              <a:t>) or 19 experiences (</a:t>
            </a:r>
            <a:r>
              <a:rPr lang="en-US" b="0" i="0" u="none" strike="noStrike" dirty="0">
                <a:solidFill>
                  <a:srgbClr val="642A8F"/>
                </a:solidFill>
                <a:effectLst/>
                <a:latin typeface="Times New Roman" panose="02020603050405020304" pitchFamily="18" charset="0"/>
                <a:hlinkClick r:id="rId7"/>
              </a:rPr>
              <a:t>34</a:t>
            </a:r>
            <a:r>
              <a:rPr lang="en-US" b="0" i="0" u="none" strike="noStrike" dirty="0">
                <a:solidFill>
                  <a:srgbClr val="000000"/>
                </a:solidFill>
                <a:effectLst/>
                <a:latin typeface="Times New Roman" panose="02020603050405020304" pitchFamily="18" charset="0"/>
              </a:rPr>
              <a:t>). Scoring has also varied, with some studies treating items as polytomous (</a:t>
            </a:r>
            <a:r>
              <a:rPr lang="en-US" b="0" i="0" u="none" strike="noStrike" dirty="0">
                <a:solidFill>
                  <a:srgbClr val="642A8F"/>
                </a:solidFill>
                <a:effectLst/>
                <a:latin typeface="Times New Roman" panose="02020603050405020304" pitchFamily="18" charset="0"/>
                <a:hlinkClick r:id="rId7"/>
              </a:rPr>
              <a:t>34</a:t>
            </a:r>
            <a:r>
              <a:rPr lang="en-US" b="0" i="0" u="none" strike="noStrike" dirty="0">
                <a:solidFill>
                  <a:srgbClr val="000000"/>
                </a:solidFill>
                <a:effectLst/>
                <a:latin typeface="Times New Roman" panose="02020603050405020304" pitchFamily="18" charset="0"/>
              </a:rPr>
              <a:t>) or dichotomous indicators (</a:t>
            </a:r>
            <a:r>
              <a:rPr lang="en-US" b="0" i="0" u="none" strike="noStrike" dirty="0">
                <a:solidFill>
                  <a:srgbClr val="642A8F"/>
                </a:solidFill>
                <a:effectLst/>
                <a:latin typeface="Times New Roman" panose="02020603050405020304" pitchFamily="18" charset="0"/>
                <a:hlinkClick r:id="rId11"/>
              </a:rPr>
              <a:t>74</a:t>
            </a:r>
            <a:r>
              <a:rPr lang="en-US" b="0" i="0" u="none" strike="noStrike" dirty="0">
                <a:solidFill>
                  <a:srgbClr val="000000"/>
                </a:solidFill>
                <a:effectLst/>
                <a:latin typeface="Times New Roman" panose="02020603050405020304" pitchFamily="18" charset="0"/>
              </a:rPr>
              <a:t>).</a:t>
            </a:r>
          </a:p>
          <a:p>
            <a:pPr algn="l"/>
            <a:r>
              <a:rPr lang="en-US" b="0" i="0" u="none" strike="noStrike" dirty="0">
                <a:solidFill>
                  <a:srgbClr val="000000"/>
                </a:solidFill>
                <a:effectLst/>
                <a:latin typeface="Times New Roman" panose="02020603050405020304" pitchFamily="18" charset="0"/>
              </a:rPr>
              <a:t>Considering categories of abuse and household dysfunction in the ACE Study (</a:t>
            </a:r>
            <a:r>
              <a:rPr lang="en-US" b="0" i="0" u="none" strike="noStrike" dirty="0">
                <a:solidFill>
                  <a:srgbClr val="642A8F"/>
                </a:solidFill>
                <a:effectLst/>
                <a:latin typeface="Times New Roman" panose="02020603050405020304" pitchFamily="18" charset="0"/>
                <a:hlinkClick r:id="rId10"/>
              </a:rPr>
              <a:t>27</a:t>
            </a:r>
            <a:r>
              <a:rPr lang="en-US" b="0" i="0" u="none" strike="noStrike" dirty="0">
                <a:solidFill>
                  <a:srgbClr val="000000"/>
                </a:solidFill>
                <a:effectLst/>
                <a:latin typeface="Times New Roman" panose="02020603050405020304" pitchFamily="18" charset="0"/>
              </a:rPr>
              <a:t>), as well as the role of neglect in childhood maltreatment (</a:t>
            </a:r>
            <a:r>
              <a:rPr lang="en-US" b="0" i="0" u="none" strike="noStrike" dirty="0">
                <a:solidFill>
                  <a:srgbClr val="642A8F"/>
                </a:solidFill>
                <a:effectLst/>
                <a:latin typeface="Times New Roman" panose="02020603050405020304" pitchFamily="18" charset="0"/>
                <a:hlinkClick r:id="rId12"/>
              </a:rPr>
              <a:t>75</a:t>
            </a:r>
            <a:r>
              <a:rPr lang="en-US" b="0" i="0" u="none" strike="noStrike" dirty="0">
                <a:solidFill>
                  <a:srgbClr val="000000"/>
                </a:solidFill>
                <a:effectLst/>
                <a:latin typeface="Times New Roman" panose="02020603050405020304" pitchFamily="18" charset="0"/>
              </a:rPr>
              <a:t>), the following nine indicators of childhood adversity (presented by category) were included in the present study; these items were dichotomized, consistent with recommendations in the original Conflict Tactics Scales (</a:t>
            </a:r>
            <a:r>
              <a:rPr lang="en-US" b="0" i="0" u="none" strike="noStrike" dirty="0">
                <a:solidFill>
                  <a:srgbClr val="642A8F"/>
                </a:solidFill>
                <a:effectLst/>
                <a:latin typeface="Times New Roman" panose="02020603050405020304" pitchFamily="18" charset="0"/>
                <a:hlinkClick r:id="rId9"/>
              </a:rPr>
              <a:t>73</a:t>
            </a:r>
            <a:r>
              <a:rPr lang="en-US" b="0" i="0" u="none" strike="noStrike" dirty="0">
                <a:solidFill>
                  <a:srgbClr val="000000"/>
                </a:solidFill>
                <a:effectLst/>
                <a:latin typeface="Times New Roman" panose="02020603050405020304" pitchFamily="18" charset="0"/>
              </a:rPr>
              <a:t>). </a:t>
            </a: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000000"/>
                </a:solidFill>
                <a:effectLst/>
                <a:latin typeface="Trebuchet MS" panose="020B0703020202090204" pitchFamily="34" charset="0"/>
              </a:rPr>
              <a:t>Jung, J., Rosoff, D. B., Muench, C., Luo, A., Longley, M., Lee, J., Charlet, K., &amp; Lohoff, F. W. (2020). Adverse Childhood Experiences are Associated with High-Intensity Binge Drinking Behavior in Adulthood and Mediated by Psychiatric Disorders. </a:t>
            </a:r>
            <a:r>
              <a:rPr lang="en-US" b="0" i="1" u="none" strike="noStrike" dirty="0">
                <a:solidFill>
                  <a:srgbClr val="000000"/>
                </a:solidFill>
                <a:effectLst/>
                <a:latin typeface="Trebuchet MS" panose="020B0703020202090204" pitchFamily="34" charset="0"/>
              </a:rPr>
              <a:t>Alcohol and alcoholism (Oxford, Oxfordshire)</a:t>
            </a:r>
            <a:r>
              <a:rPr lang="en-US" b="0" i="0" u="none" strike="noStrike" dirty="0">
                <a:solidFill>
                  <a:srgbClr val="000000"/>
                </a:solidFill>
                <a:effectLst/>
                <a:latin typeface="Trebuchet MS" panose="020B0703020202090204" pitchFamily="34" charset="0"/>
              </a:rPr>
              <a:t>, </a:t>
            </a:r>
            <a:r>
              <a:rPr lang="en-US" b="0" i="1" u="none" strike="noStrike" dirty="0">
                <a:solidFill>
                  <a:srgbClr val="000000"/>
                </a:solidFill>
                <a:effectLst/>
                <a:latin typeface="Trebuchet MS" panose="020B0703020202090204" pitchFamily="34" charset="0"/>
              </a:rPr>
              <a:t>55</a:t>
            </a:r>
            <a:r>
              <a:rPr lang="en-US" b="0" i="0" u="none" strike="noStrike" dirty="0">
                <a:solidFill>
                  <a:srgbClr val="000000"/>
                </a:solidFill>
                <a:effectLst/>
                <a:latin typeface="Trebuchet MS" panose="020B0703020202090204" pitchFamily="34" charset="0"/>
              </a:rPr>
              <a:t>(2), 204–214. https://doi.org/10.1093/alcalc/agz098</a:t>
            </a:r>
            <a:endParaRPr lang="en-US" b="0" i="0" u="none" strike="noStrike" dirty="0">
              <a:solidFill>
                <a:srgbClr val="000000"/>
              </a:solidFill>
              <a:effectLst/>
              <a:latin typeface="Times New Roman" panose="02020603050405020304" pitchFamily="18" charset="0"/>
            </a:endParaRP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000000"/>
                </a:solidFill>
                <a:effectLst/>
                <a:latin typeface="Times New Roman" panose="02020603050405020304" pitchFamily="18" charset="0"/>
              </a:rPr>
              <a:t>Screening for recent HIBD is recommended, given the associations between binge level I, II, and III and broad health-related risks. The present study’s findings indicate that health-care providers should include questions about early childhood experiences of trauma and psychiatric disorders when assessing cases of HIBD behavior, regardless of AD diagnosis. At the public health level, there is evidence that BD rates respond to population level alcohol policies. As such, policy changes may reduce BD rates and prevent the consequences of harmful BD. Another recommendation at the public health level resulting from these findings is that the first stage that seems to contribute to HIBD and SUD, namely ACEs, should be minimized through adequate policies and child protection services.</a:t>
            </a: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baseline="30000" dirty="0">
                <a:solidFill>
                  <a:srgbClr val="000000"/>
                </a:solidFill>
                <a:effectLst/>
                <a:latin typeface="Times New Roman" panose="02020603050405020304" pitchFamily="18" charset="0"/>
              </a:rPr>
              <a:t>b</a:t>
            </a:r>
            <a:r>
              <a:rPr lang="en-US" b="0" i="0" u="none" strike="noStrike" dirty="0">
                <a:solidFill>
                  <a:srgbClr val="000000"/>
                </a:solidFill>
                <a:effectLst/>
                <a:latin typeface="Times New Roman" panose="02020603050405020304" pitchFamily="18" charset="0"/>
              </a:rPr>
              <a:t>Alcohol binge levels are gender-specific: for women, non-binge = 1–3; level I = 4–7; level II = 8–11; level III  12 drinks; for men, non-binge = 1–4; level L = 5–9; level II = 10–14; level III  15 drinks.</a:t>
            </a:r>
          </a:p>
          <a:p>
            <a:pPr algn="l"/>
            <a:endParaRPr lang="en-US" b="0" i="0" u="none" strike="noStrike" dirty="0">
              <a:solidFill>
                <a:srgbClr val="000000"/>
              </a:solidFill>
              <a:effectLst/>
              <a:latin typeface="Times New Roman" panose="02020603050405020304" pitchFamily="18" charset="0"/>
            </a:endParaRP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333333"/>
                </a:solidFill>
                <a:effectLst/>
                <a:latin typeface="Guardian TextSans Web"/>
              </a:rPr>
              <a:t>Jones CM, Merrick MT, Houry DE. Identifying and Preventing Adverse Childhood Experiences: Implications for Clinical Practice. </a:t>
            </a:r>
            <a:r>
              <a:rPr lang="en-US" b="0" i="1" u="none" strike="noStrike" dirty="0">
                <a:solidFill>
                  <a:srgbClr val="333333"/>
                </a:solidFill>
                <a:effectLst/>
                <a:latin typeface="Guardian TextSans Web"/>
              </a:rPr>
              <a:t>JAMA.</a:t>
            </a:r>
            <a:r>
              <a:rPr lang="en-US" b="0" i="0" u="none" strike="noStrike" dirty="0">
                <a:solidFill>
                  <a:srgbClr val="333333"/>
                </a:solidFill>
                <a:effectLst/>
                <a:latin typeface="Guardian TextSans Web"/>
              </a:rPr>
              <a:t> 2020;323(1):25–26. doi:10.1001/jama.2019.18499</a:t>
            </a:r>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333333"/>
                </a:solidFill>
                <a:effectLst/>
                <a:latin typeface="Guardian TextSans Web"/>
              </a:rPr>
              <a:t>Adverse childhood experiences, commonly referred to as ACEs, are potentially traumatic events that occur in childhood and adolescence, such as experiencing physical, emotional, or sexual abuse; witnessing violence in the home; having a family member attempt or die by suicide; and growing up in a household with substance use, mental health problems, or instability due to parental separation, divorce, or incarceration.</a:t>
            </a:r>
            <a:r>
              <a:rPr lang="en-US" b="0" i="0" u="none" strike="noStrike" baseline="30000" dirty="0">
                <a:solidFill>
                  <a:srgbClr val="981B1E"/>
                </a:solidFill>
                <a:effectLst/>
                <a:latin typeface="Guardian TextSans Web"/>
                <a:hlinkClick r:id="rId3"/>
              </a:rPr>
              <a:t>1</a:t>
            </a:r>
            <a:r>
              <a:rPr lang="en-US" b="0" i="0" u="none" strike="noStrike" dirty="0">
                <a:solidFill>
                  <a:srgbClr val="333333"/>
                </a:solidFill>
                <a:effectLst/>
                <a:latin typeface="Guardian TextSans Web"/>
              </a:rPr>
              <a:t> Since the publication of the ACES Study by the Centers for Disease Control and Prevention and Kaiser Permanente in 1998,</a:t>
            </a:r>
            <a:r>
              <a:rPr lang="en-US" b="0" i="0" u="none" strike="noStrike" baseline="30000" dirty="0">
                <a:solidFill>
                  <a:srgbClr val="981B1E"/>
                </a:solidFill>
                <a:effectLst/>
                <a:latin typeface="Guardian TextSans Web"/>
                <a:hlinkClick r:id="rId4"/>
              </a:rPr>
              <a:t>2</a:t>
            </a:r>
            <a:r>
              <a:rPr lang="en-US" b="0" i="0" u="none" strike="noStrike" dirty="0">
                <a:solidFill>
                  <a:srgbClr val="333333"/>
                </a:solidFill>
                <a:effectLst/>
                <a:latin typeface="Guardian TextSans Web"/>
              </a:rPr>
              <a:t> more than 2 decades of research have documented the association of ACEs with health and well-being across the life span.</a:t>
            </a:r>
            <a:r>
              <a:rPr lang="en-US" b="0" i="0" u="none" strike="noStrike" baseline="30000" dirty="0">
                <a:solidFill>
                  <a:srgbClr val="981B1E"/>
                </a:solidFill>
                <a:effectLst/>
                <a:latin typeface="Guardian TextSans Web"/>
                <a:hlinkClick r:id="rId3"/>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3"/>
              </a:rPr>
              <a:t>3</a:t>
            </a:r>
            <a:endParaRPr lang="en-US" b="0" i="0" u="none" strike="noStrike" dirty="0">
              <a:solidFill>
                <a:srgbClr val="333333"/>
              </a:solidFill>
              <a:effectLst/>
              <a:latin typeface="Guardian TextSans Web"/>
            </a:endParaRPr>
          </a:p>
          <a:p>
            <a:pPr algn="l"/>
            <a:r>
              <a:rPr lang="en-US" b="0" i="0" u="none" strike="noStrike" dirty="0">
                <a:solidFill>
                  <a:srgbClr val="333333"/>
                </a:solidFill>
                <a:effectLst/>
                <a:latin typeface="Guardian TextSans Web"/>
              </a:rPr>
              <a:t>ACEs are associated with increased risk for numerous negative outcomes, including a wide range of chronic diseases and leading causes of morbidity and mortality such as cancer, diabetes, heart disease, suicide, and drug overdose. Risk is particularly pronounced for individuals who experience multiple types of ACEs.</a:t>
            </a:r>
            <a:r>
              <a:rPr lang="en-US" b="0" i="0" u="none" strike="noStrike" baseline="30000" dirty="0">
                <a:solidFill>
                  <a:srgbClr val="981B1E"/>
                </a:solidFill>
                <a:effectLst/>
                <a:latin typeface="Guardian TextSans Web"/>
                <a:hlinkClick r:id="rId3"/>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3"/>
              </a:rPr>
              <a:t>4</a:t>
            </a:r>
            <a:r>
              <a:rPr lang="en-US" b="0" i="0" u="none" strike="noStrike" dirty="0">
                <a:solidFill>
                  <a:srgbClr val="333333"/>
                </a:solidFill>
                <a:effectLst/>
                <a:latin typeface="Guardian TextSans Web"/>
              </a:rPr>
              <a:t> ACEs are also associated with negative effects on educational achievement and employment potential.</a:t>
            </a:r>
            <a:r>
              <a:rPr lang="en-US" b="0" i="0" u="none" strike="noStrike" baseline="30000" dirty="0">
                <a:solidFill>
                  <a:srgbClr val="981B1E"/>
                </a:solidFill>
                <a:effectLst/>
                <a:latin typeface="Guardian TextSans Web"/>
                <a:hlinkClick r:id="rId3"/>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3"/>
              </a:rPr>
              <a:t>2</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4"/>
              </a:rPr>
              <a:t>5</a:t>
            </a:r>
            <a:r>
              <a:rPr lang="en-US" b="0" i="0" u="none" strike="noStrike" dirty="0">
                <a:solidFill>
                  <a:srgbClr val="333333"/>
                </a:solidFill>
                <a:effectLst/>
                <a:latin typeface="Guardian TextSans Web"/>
              </a:rPr>
              <a:t> Importantly, the historical and ongoing effects of racism or poverty, living in under-resourced or racially segregated neighborhoods, and experiencing housing or food insecurity (social determinants of health) can contribute to and exacerbate the effects of ACEs.</a:t>
            </a:r>
            <a:r>
              <a:rPr lang="en-US" b="0" i="0" u="none" strike="noStrike" baseline="30000" dirty="0">
                <a:solidFill>
                  <a:srgbClr val="981B1E"/>
                </a:solidFill>
                <a:effectLst/>
                <a:latin typeface="Guardian TextSans Web"/>
                <a:hlinkClick r:id="rId3"/>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5"/>
              </a:rPr>
              <a:t>4</a:t>
            </a:r>
            <a:r>
              <a:rPr lang="en-US" b="0" i="0" u="none" strike="noStrike" dirty="0">
                <a:solidFill>
                  <a:srgbClr val="333333"/>
                </a:solidFill>
                <a:effectLst/>
                <a:latin typeface="Guardian TextSans Web"/>
              </a:rPr>
              <a:t> The potential societal costs of ACEs are estimated to be in the hundreds of billions of dollars each year, with a significant proportion of these costs occurring in the health care system.</a:t>
            </a:r>
            <a:r>
              <a:rPr lang="en-US" b="0" i="0" u="none" strike="noStrike" baseline="30000" dirty="0">
                <a:solidFill>
                  <a:srgbClr val="981B1E"/>
                </a:solidFill>
                <a:effectLst/>
                <a:latin typeface="Guardian TextSans Web"/>
                <a:hlinkClick r:id="rId3"/>
              </a:rPr>
              <a:t>1</a:t>
            </a:r>
            <a:endParaRPr lang="en-US" b="0" i="0" u="none" strike="noStrike" dirty="0">
              <a:solidFill>
                <a:srgbClr val="333333"/>
              </a:solidFill>
              <a:effectLst/>
              <a:latin typeface="Guardian TextSans Web"/>
            </a:endParaRPr>
          </a:p>
          <a:p>
            <a:pPr algn="l"/>
            <a:r>
              <a:rPr lang="en-US" b="0" i="0" u="none" strike="noStrike" dirty="0">
                <a:solidFill>
                  <a:srgbClr val="333333"/>
                </a:solidFill>
                <a:effectLst/>
                <a:latin typeface="Guardian TextSans Web"/>
              </a:rPr>
              <a:t>A large and growing body of research indicates that the underlying mechanism by which ACEs are associated with health outcomes is through the development of toxic stress, a chronic activation of the stress response system. Toxic stress results in dysregulation of the limbic-hypothalamic-pituitary-adrenal axis, elevating levels of catecholamines (“fight or flight” response), cortisol, and proinflammatory cytokines, leading to cascading effects on the nervous, endocrine, and immune systems. These changes can affect attention and other executive functioning, impulsive behavior, brain reward systems, decision-making, and response to stress throughout the life span.</a:t>
            </a:r>
            <a:r>
              <a:rPr lang="en-US" b="0" i="0" u="none" strike="noStrike" baseline="30000" dirty="0">
                <a:solidFill>
                  <a:srgbClr val="981B1E"/>
                </a:solidFill>
                <a:effectLst/>
                <a:latin typeface="Guardian TextSans Web"/>
                <a:hlinkClick r:id="rId3"/>
              </a:rPr>
              <a:t>1</a:t>
            </a:r>
            <a:r>
              <a:rPr lang="en-US" b="0" i="0" u="none" strike="noStrike" dirty="0">
                <a:solidFill>
                  <a:srgbClr val="333333"/>
                </a:solidFill>
                <a:effectLst/>
                <a:latin typeface="Guardian TextSans Web"/>
              </a:rPr>
              <a:t> The scientific understanding of ACEs and toxic stress maps the pathways for how these early life experiences affect health and provides a potential scientific basis for preventing ACEs.</a:t>
            </a:r>
          </a:p>
          <a:p>
            <a:pPr algn="l"/>
            <a:r>
              <a:rPr lang="en-US" b="0" i="0" u="none" strike="noStrike" dirty="0">
                <a:solidFill>
                  <a:srgbClr val="333333"/>
                </a:solidFill>
                <a:effectLst/>
                <a:latin typeface="Guardian TextSans Web"/>
              </a:rPr>
              <a:t>A report released by the Centers for Disease Control and Prevention on November 5, 2019, using data from 144 017 adults aged 18 years or older from 25 states participating in the 2015-2017 Behavioral Risk Factor Surveillance System found that 60.9% of adults reported they had experienced at least 1 type of ACE in their lifetime and 15.6% (1 in 6 adults) reported they had experienced 4 or more types of ACEs.</a:t>
            </a:r>
            <a:r>
              <a:rPr lang="en-US" b="0" i="0" u="none" strike="noStrike" baseline="30000" dirty="0">
                <a:solidFill>
                  <a:srgbClr val="981B1E"/>
                </a:solidFill>
                <a:effectLst/>
                <a:latin typeface="Guardian TextSans Web"/>
                <a:hlinkClick r:id="rId14"/>
              </a:rPr>
              <a:t>5</a:t>
            </a:r>
            <a:r>
              <a:rPr lang="en-US" b="0" i="0" u="none" strike="noStrike" dirty="0">
                <a:solidFill>
                  <a:srgbClr val="333333"/>
                </a:solidFill>
                <a:effectLst/>
                <a:latin typeface="Guardian TextSans Web"/>
              </a:rPr>
              <a:t> A graded, dose-response relationship was found between the number of types of ACEs experienced and increased risk for a range of outcomes, including health-risk behaviors (current smoking, heavy drinking), chronic health conditions (depressive disorder, cancer, coronary heart disease, stroke, diabetes, kidney disease, chronic obstructive pulmonary disease, asthma, overweight/obesity), and socioeconomic challenges such as having no health insurance. For example, after controlling for race/ethnicity, sex, and age, compared with adults without exposure to ACEs, adults who reported that they had experienced 4 or more types of ACEs had an adjusted odds ratio (AOR) of 1.8 (95% CI, 1.6-2.1) for having coronary heart disease, 1.4 (95% CI, 1.2-1.6) for cancer, 2.1 (95% CI, 1.7-2.5) for stroke, 2.8 (95% CI, 2.5-3.1) for chronic obstructive pulmonary disease, and 5.3 (95% CI, 4.9-5.7) for depression.</a:t>
            </a:r>
            <a:r>
              <a:rPr lang="en-US" b="0" i="0" u="none" strike="noStrike" baseline="30000" dirty="0">
                <a:solidFill>
                  <a:srgbClr val="981B1E"/>
                </a:solidFill>
                <a:effectLst/>
                <a:latin typeface="Guardian TextSans Web"/>
                <a:hlinkClick r:id="rId14"/>
              </a:rPr>
              <a:t>5</a:t>
            </a:r>
            <a:endParaRPr lang="en-US" b="0" i="0" u="none" strike="noStrike" dirty="0">
              <a:solidFill>
                <a:srgbClr val="333333"/>
              </a:solidFill>
              <a:effectLst/>
              <a:latin typeface="Guardian TextSans Web"/>
            </a:endParaRPr>
          </a:p>
          <a:p>
            <a:pPr algn="l"/>
            <a:r>
              <a:rPr lang="en-US" b="0" i="0" u="none" strike="noStrike" dirty="0">
                <a:solidFill>
                  <a:srgbClr val="333333"/>
                </a:solidFill>
                <a:effectLst/>
                <a:latin typeface="Guardian TextSans Web"/>
              </a:rPr>
              <a:t>Although prospective, longitudinal studies are needed to examine the association between preventing ACEs and specific health outcomes and financial savings, some studies have indicated that ACEs and the harms stemming from exposure to them can be prevented.</a:t>
            </a:r>
            <a:r>
              <a:rPr lang="en-US" b="0" i="0" u="none" strike="noStrike" baseline="30000" dirty="0">
                <a:solidFill>
                  <a:srgbClr val="981B1E"/>
                </a:solidFill>
                <a:effectLst/>
                <a:latin typeface="Guardian TextSans Web"/>
                <a:hlinkClick r:id="rId3"/>
              </a:rPr>
              <a:t>1</a:t>
            </a:r>
            <a:endParaRPr lang="en-US" b="0" i="0" u="none" strike="noStrike" dirty="0">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333333"/>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DBE1B57B-C9D6-304D-95D7-4A191FB4E0D4}" type="slidenum">
              <a:rPr lang="en-US" smtClean="0"/>
              <a:t>35</a:t>
            </a:fld>
            <a:endParaRPr lang="en-US" dirty="0"/>
          </a:p>
        </p:txBody>
      </p:sp>
    </p:spTree>
    <p:extLst>
      <p:ext uri="{BB962C8B-B14F-4D97-AF65-F5344CB8AC3E}">
        <p14:creationId xmlns:p14="http://schemas.microsoft.com/office/powerpoint/2010/main" val="4006131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666666"/>
                </a:solidFill>
                <a:effectLst/>
                <a:latin typeface="Open Sans" panose="020B0606030504020204" pitchFamily="34" charset="0"/>
              </a:rPr>
              <a:t>NESARC-III also looked at ACEs – but in a more comprehensive way, using validated questionnaires. This study was published in 2020 and broke down binge levels into lower, mod, high intensity binge drinking and then looked at the relationship to ACEs.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666666"/>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666666"/>
                </a:solidFill>
                <a:effectLst/>
                <a:latin typeface="Open Sans" panose="020B0606030504020204" pitchFamily="34" charset="0"/>
              </a:rPr>
              <a:t>You can see here, how the authors defined binge drinking - anything 4 or more was considered a binge episode for females, anything 5 or more was considered a binge for males – and HIBD, 12+ for females and 15+ for males.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666666"/>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666666"/>
                </a:solidFill>
                <a:effectLst/>
                <a:latin typeface="Open Sans" panose="020B0606030504020204" pitchFamily="34" charset="0"/>
              </a:rPr>
              <a:t>As for the ACEs variables, NESARC </a:t>
            </a:r>
            <a:r>
              <a:rPr lang="en-US" b="0" i="0" u="none" strike="noStrike" dirty="0">
                <a:solidFill>
                  <a:srgbClr val="000000"/>
                </a:solidFill>
                <a:effectLst/>
                <a:latin typeface="Times New Roman" panose="02020603050405020304" pitchFamily="18" charset="0"/>
              </a:rPr>
              <a:t>ACEs include categories for child abuse (sexual, physical, verbal abuse and physical and emotional neglect), as well as categories for household dysfunction consisting of witnessing a battered mother or stepmother, having a household member with a mental health or substance use disorder (SUD) or who was incarcerated, or who either attempted or committed suicide when respondents were younger than 18 years old. </a:t>
            </a:r>
            <a:endParaRPr lang="en-US" b="0" i="0" u="none" strike="noStrike" dirty="0">
              <a:solidFill>
                <a:srgbClr val="666666"/>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666666"/>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0000"/>
                </a:solidFill>
                <a:effectLst/>
                <a:latin typeface="Times New Roman" panose="02020603050405020304" pitchFamily="18" charset="0"/>
              </a:rPr>
              <a:t>Screening for recent HIBD is recommended, given the associations between binge level I, II, and III and broad health-related risks. The present study’s findings indicate that health-care providers should include questions about early childhood experiences of trauma and psychiatric disorders when assessing cases of HIBD behavior, regardless of AD diagnosis. At the public health level, there is evidence that BD rates respond to population level alcohol policies. As such, policy changes may reduce BD rates and prevent the consequences of harmful BD. Another recommendation at the public health level resulting from these findings is that the first stage that seems to contribute to HIBD and SUD, namely ACEs, should be minimized through adequate policies and child protection services.</a:t>
            </a:r>
            <a:endParaRPr lang="en-US" b="0" i="0" u="none" strike="noStrike" dirty="0">
              <a:solidFill>
                <a:srgbClr val="666666"/>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666666"/>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666666"/>
              </a:solidFill>
              <a:effectLst/>
              <a:latin typeface="Open Sans" panose="020B0606030504020204" pitchFamily="34" charset="0"/>
            </a:endParaRPr>
          </a:p>
          <a:p>
            <a:pPr algn="l"/>
            <a:r>
              <a:rPr lang="en-US" b="0" i="0" u="none" strike="noStrike" dirty="0">
                <a:solidFill>
                  <a:srgbClr val="814D31"/>
                </a:solidFill>
                <a:effectLst/>
                <a:latin typeface="Archivo Narrow"/>
              </a:rPr>
              <a:t>Childhood Adversity </a:t>
            </a:r>
          </a:p>
          <a:p>
            <a:pPr algn="l"/>
            <a:r>
              <a:rPr lang="en-US" b="0" i="0" u="none" strike="noStrike" dirty="0">
                <a:solidFill>
                  <a:srgbClr val="000000"/>
                </a:solidFill>
                <a:effectLst/>
                <a:latin typeface="Times New Roman" panose="02020603050405020304" pitchFamily="18" charset="0"/>
              </a:rPr>
              <a:t>NESARC-III utilized a retrospective measure of adversity during childhood, reportedly modified from two standardized instruments (</a:t>
            </a:r>
            <a:r>
              <a:rPr lang="en-US" b="0" i="0" u="none" strike="noStrike" dirty="0">
                <a:solidFill>
                  <a:srgbClr val="642A8F"/>
                </a:solidFill>
                <a:effectLst/>
                <a:latin typeface="Times New Roman" panose="02020603050405020304" pitchFamily="18" charset="0"/>
                <a:hlinkClick r:id="rId3"/>
              </a:rPr>
              <a:t>34</a:t>
            </a:r>
            <a:r>
              <a:rPr lang="en-US" b="0" i="0" u="none" strike="noStrike" dirty="0">
                <a:solidFill>
                  <a:srgbClr val="000000"/>
                </a:solidFill>
                <a:effectLst/>
                <a:latin typeface="Times New Roman" panose="02020603050405020304" pitchFamily="18" charset="0"/>
              </a:rPr>
              <a:t>), the 70-item Childhood Trauma Questionnaire (a valid and reliable retrospective measure of child abuse and neglect) (</a:t>
            </a:r>
            <a:r>
              <a:rPr lang="en-US" b="0" i="0" u="none" strike="noStrike" dirty="0">
                <a:solidFill>
                  <a:srgbClr val="642A8F"/>
                </a:solidFill>
                <a:effectLst/>
                <a:latin typeface="Times New Roman" panose="02020603050405020304" pitchFamily="18" charset="0"/>
                <a:hlinkClick r:id="rId4"/>
              </a:rPr>
              <a:t>72</a:t>
            </a:r>
            <a:r>
              <a:rPr lang="en-US" b="0" i="0" u="none" strike="noStrike" dirty="0">
                <a:solidFill>
                  <a:srgbClr val="000000"/>
                </a:solidFill>
                <a:effectLst/>
                <a:latin typeface="Times New Roman" panose="02020603050405020304" pitchFamily="18" charset="0"/>
              </a:rPr>
              <a:t>) and the Conflict Tactics Scales (a valid and reliable measure of reasoning, verbal aggression, and violence within the family) (</a:t>
            </a:r>
            <a:r>
              <a:rPr lang="en-US" b="0" i="0" u="none" strike="noStrike" dirty="0">
                <a:solidFill>
                  <a:srgbClr val="642A8F"/>
                </a:solidFill>
                <a:effectLst/>
                <a:latin typeface="Times New Roman" panose="02020603050405020304" pitchFamily="18" charset="0"/>
                <a:hlinkClick r:id="rId5"/>
              </a:rPr>
              <a:t>73</a:t>
            </a:r>
            <a:r>
              <a:rPr lang="en-US" b="0" i="0" u="none" strike="noStrike" dirty="0">
                <a:solidFill>
                  <a:srgbClr val="000000"/>
                </a:solidFill>
                <a:effectLst/>
                <a:latin typeface="Times New Roman" panose="02020603050405020304" pitchFamily="18" charset="0"/>
              </a:rPr>
              <a:t>). Questions in NESARC-III's measure are also relatively similar to those appearing in Kaiser Permanente's landmark Adverse Childhood Experiences (ACE) Study (</a:t>
            </a:r>
            <a:r>
              <a:rPr lang="en-US" b="0" i="0" u="none" strike="noStrike" dirty="0">
                <a:solidFill>
                  <a:srgbClr val="642A8F"/>
                </a:solidFill>
                <a:effectLst/>
                <a:latin typeface="Times New Roman" panose="02020603050405020304" pitchFamily="18" charset="0"/>
                <a:hlinkClick r:id="rId6"/>
              </a:rPr>
              <a:t>27</a:t>
            </a:r>
            <a:r>
              <a:rPr lang="en-US" b="0" i="0" u="none" strike="noStrike" dirty="0">
                <a:solidFill>
                  <a:srgbClr val="000000"/>
                </a:solidFill>
                <a:effectLst/>
                <a:latin typeface="Times New Roman" panose="02020603050405020304" pitchFamily="18" charset="0"/>
              </a:rPr>
              <a:t>).</a:t>
            </a:r>
          </a:p>
          <a:p>
            <a:pPr algn="l"/>
            <a:r>
              <a:rPr lang="en-US" b="0" i="0" u="none" strike="noStrike" dirty="0">
                <a:solidFill>
                  <a:srgbClr val="000000"/>
                </a:solidFill>
                <a:effectLst/>
                <a:latin typeface="Times New Roman" panose="02020603050405020304" pitchFamily="18" charset="0"/>
              </a:rPr>
              <a:t>NESARC-III included 29 questions covering maltreatment by parents or caregivers before the age of 18 years, family support, domestic violence, and household members with alcohol, drug, mental health, or legal-related issues. To examine associations with psychiatric disorders, prior research utilizing NESARC-III's measure has selected a varying number of adverse experiences, for example ten experiences (</a:t>
            </a:r>
            <a:r>
              <a:rPr lang="en-US" b="0" i="0" u="none" strike="noStrike" dirty="0">
                <a:solidFill>
                  <a:srgbClr val="642A8F"/>
                </a:solidFill>
                <a:effectLst/>
                <a:latin typeface="Times New Roman" panose="02020603050405020304" pitchFamily="18" charset="0"/>
                <a:hlinkClick r:id="rId7"/>
              </a:rPr>
              <a:t>74</a:t>
            </a:r>
            <a:r>
              <a:rPr lang="en-US" b="0" i="0" u="none" strike="noStrike" dirty="0">
                <a:solidFill>
                  <a:srgbClr val="000000"/>
                </a:solidFill>
                <a:effectLst/>
                <a:latin typeface="Times New Roman" panose="02020603050405020304" pitchFamily="18" charset="0"/>
              </a:rPr>
              <a:t>) or 19 experiences (</a:t>
            </a:r>
            <a:r>
              <a:rPr lang="en-US" b="0" i="0" u="none" strike="noStrike" dirty="0">
                <a:solidFill>
                  <a:srgbClr val="642A8F"/>
                </a:solidFill>
                <a:effectLst/>
                <a:latin typeface="Times New Roman" panose="02020603050405020304" pitchFamily="18" charset="0"/>
                <a:hlinkClick r:id="rId3"/>
              </a:rPr>
              <a:t>34</a:t>
            </a:r>
            <a:r>
              <a:rPr lang="en-US" b="0" i="0" u="none" strike="noStrike" dirty="0">
                <a:solidFill>
                  <a:srgbClr val="000000"/>
                </a:solidFill>
                <a:effectLst/>
                <a:latin typeface="Times New Roman" panose="02020603050405020304" pitchFamily="18" charset="0"/>
              </a:rPr>
              <a:t>). Scoring has also varied, with some studies treating items as polytomous (</a:t>
            </a:r>
            <a:r>
              <a:rPr lang="en-US" b="0" i="0" u="none" strike="noStrike" dirty="0">
                <a:solidFill>
                  <a:srgbClr val="642A8F"/>
                </a:solidFill>
                <a:effectLst/>
                <a:latin typeface="Times New Roman" panose="02020603050405020304" pitchFamily="18" charset="0"/>
                <a:hlinkClick r:id="rId3"/>
              </a:rPr>
              <a:t>34</a:t>
            </a:r>
            <a:r>
              <a:rPr lang="en-US" b="0" i="0" u="none" strike="noStrike" dirty="0">
                <a:solidFill>
                  <a:srgbClr val="000000"/>
                </a:solidFill>
                <a:effectLst/>
                <a:latin typeface="Times New Roman" panose="02020603050405020304" pitchFamily="18" charset="0"/>
              </a:rPr>
              <a:t>) or dichotomous indicators (</a:t>
            </a:r>
            <a:r>
              <a:rPr lang="en-US" b="0" i="0" u="none" strike="noStrike" dirty="0">
                <a:solidFill>
                  <a:srgbClr val="642A8F"/>
                </a:solidFill>
                <a:effectLst/>
                <a:latin typeface="Times New Roman" panose="02020603050405020304" pitchFamily="18" charset="0"/>
                <a:hlinkClick r:id="rId7"/>
              </a:rPr>
              <a:t>74</a:t>
            </a:r>
            <a:r>
              <a:rPr lang="en-US" b="0" i="0" u="none" strike="noStrike" dirty="0">
                <a:solidFill>
                  <a:srgbClr val="000000"/>
                </a:solidFill>
                <a:effectLst/>
                <a:latin typeface="Times New Roman" panose="02020603050405020304" pitchFamily="18" charset="0"/>
              </a:rPr>
              <a:t>).</a:t>
            </a:r>
          </a:p>
          <a:p>
            <a:pPr algn="l"/>
            <a:r>
              <a:rPr lang="en-US" b="0" i="0" u="none" strike="noStrike" dirty="0">
                <a:solidFill>
                  <a:srgbClr val="000000"/>
                </a:solidFill>
                <a:effectLst/>
                <a:latin typeface="Times New Roman" panose="02020603050405020304" pitchFamily="18" charset="0"/>
              </a:rPr>
              <a:t>Considering categories of abuse and household dysfunction in the ACE Study (</a:t>
            </a:r>
            <a:r>
              <a:rPr lang="en-US" b="0" i="0" u="none" strike="noStrike" dirty="0">
                <a:solidFill>
                  <a:srgbClr val="642A8F"/>
                </a:solidFill>
                <a:effectLst/>
                <a:latin typeface="Times New Roman" panose="02020603050405020304" pitchFamily="18" charset="0"/>
                <a:hlinkClick r:id="rId6"/>
              </a:rPr>
              <a:t>27</a:t>
            </a:r>
            <a:r>
              <a:rPr lang="en-US" b="0" i="0" u="none" strike="noStrike" dirty="0">
                <a:solidFill>
                  <a:srgbClr val="000000"/>
                </a:solidFill>
                <a:effectLst/>
                <a:latin typeface="Times New Roman" panose="02020603050405020304" pitchFamily="18" charset="0"/>
              </a:rPr>
              <a:t>), as well as the role of neglect in childhood maltreatment (</a:t>
            </a:r>
            <a:r>
              <a:rPr lang="en-US" b="0" i="0" u="none" strike="noStrike" dirty="0">
                <a:solidFill>
                  <a:srgbClr val="642A8F"/>
                </a:solidFill>
                <a:effectLst/>
                <a:latin typeface="Times New Roman" panose="02020603050405020304" pitchFamily="18" charset="0"/>
                <a:hlinkClick r:id="rId8"/>
              </a:rPr>
              <a:t>75</a:t>
            </a:r>
            <a:r>
              <a:rPr lang="en-US" b="0" i="0" u="none" strike="noStrike" dirty="0">
                <a:solidFill>
                  <a:srgbClr val="000000"/>
                </a:solidFill>
                <a:effectLst/>
                <a:latin typeface="Times New Roman" panose="02020603050405020304" pitchFamily="18" charset="0"/>
              </a:rPr>
              <a:t>), the following nine indicators of childhood adversity (presented by category) were included in the present study; these items were dichotomized, consistent with recommendations in the original Conflict Tactics Scales (</a:t>
            </a:r>
            <a:r>
              <a:rPr lang="en-US" b="0" i="0" u="none" strike="noStrike" dirty="0">
                <a:solidFill>
                  <a:srgbClr val="642A8F"/>
                </a:solidFill>
                <a:effectLst/>
                <a:latin typeface="Times New Roman" panose="02020603050405020304" pitchFamily="18" charset="0"/>
                <a:hlinkClick r:id="rId5"/>
              </a:rPr>
              <a:t>73</a:t>
            </a:r>
            <a:r>
              <a:rPr lang="en-US" b="0" i="0" u="none" strike="noStrike" dirty="0">
                <a:solidFill>
                  <a:srgbClr val="000000"/>
                </a:solidFill>
                <a:effectLst/>
                <a:latin typeface="Times New Roman" panose="02020603050405020304" pitchFamily="18" charset="0"/>
              </a:rPr>
              <a:t>). </a:t>
            </a: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000000"/>
                </a:solidFill>
                <a:effectLst/>
                <a:latin typeface="Trebuchet MS" panose="020B0703020202090204" pitchFamily="34" charset="0"/>
              </a:rPr>
              <a:t>Jung, J., Rosoff, D. B., Muench, C., Luo, A., Longley, M., Lee, J., Charlet, K., &amp; Lohoff, F. W. (2020). Adverse Childhood Experiences are Associated with High-Intensity Binge Drinking Behavior in Adulthood and Mediated by Psychiatric Disorders. </a:t>
            </a:r>
            <a:r>
              <a:rPr lang="en-US" b="0" i="1" u="none" strike="noStrike" dirty="0">
                <a:solidFill>
                  <a:srgbClr val="000000"/>
                </a:solidFill>
                <a:effectLst/>
                <a:latin typeface="Trebuchet MS" panose="020B0703020202090204" pitchFamily="34" charset="0"/>
              </a:rPr>
              <a:t>Alcohol and alcoholism (Oxford, Oxfordshire)</a:t>
            </a:r>
            <a:r>
              <a:rPr lang="en-US" b="0" i="0" u="none" strike="noStrike" dirty="0">
                <a:solidFill>
                  <a:srgbClr val="000000"/>
                </a:solidFill>
                <a:effectLst/>
                <a:latin typeface="Trebuchet MS" panose="020B0703020202090204" pitchFamily="34" charset="0"/>
              </a:rPr>
              <a:t>, </a:t>
            </a:r>
            <a:r>
              <a:rPr lang="en-US" b="0" i="1" u="none" strike="noStrike" dirty="0">
                <a:solidFill>
                  <a:srgbClr val="000000"/>
                </a:solidFill>
                <a:effectLst/>
                <a:latin typeface="Trebuchet MS" panose="020B0703020202090204" pitchFamily="34" charset="0"/>
              </a:rPr>
              <a:t>55</a:t>
            </a:r>
            <a:r>
              <a:rPr lang="en-US" b="0" i="0" u="none" strike="noStrike" dirty="0">
                <a:solidFill>
                  <a:srgbClr val="000000"/>
                </a:solidFill>
                <a:effectLst/>
                <a:latin typeface="Trebuchet MS" panose="020B0703020202090204" pitchFamily="34" charset="0"/>
              </a:rPr>
              <a:t>(2), 204–214. https://doi.org/10.1093/alcalc/agz098</a:t>
            </a:r>
            <a:endParaRPr lang="en-US" b="0" i="0" u="none" strike="noStrike" dirty="0">
              <a:solidFill>
                <a:srgbClr val="000000"/>
              </a:solidFill>
              <a:effectLst/>
              <a:latin typeface="Times New Roman" panose="02020603050405020304" pitchFamily="18" charset="0"/>
            </a:endParaRPr>
          </a:p>
          <a:p>
            <a:pPr algn="l"/>
            <a:endParaRPr lang="en-US" b="0" i="0" u="none" strike="noStrike" dirty="0">
              <a:solidFill>
                <a:srgbClr val="000000"/>
              </a:solidFill>
              <a:effectLst/>
              <a:latin typeface="Times New Roman" panose="02020603050405020304" pitchFamily="18" charset="0"/>
            </a:endParaRP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baseline="30000" dirty="0">
                <a:solidFill>
                  <a:srgbClr val="000000"/>
                </a:solidFill>
                <a:effectLst/>
                <a:latin typeface="Times New Roman" panose="02020603050405020304" pitchFamily="18" charset="0"/>
              </a:rPr>
              <a:t>b</a:t>
            </a:r>
            <a:r>
              <a:rPr lang="en-US" b="0" i="0" u="none" strike="noStrike" dirty="0">
                <a:solidFill>
                  <a:srgbClr val="000000"/>
                </a:solidFill>
                <a:effectLst/>
                <a:latin typeface="Times New Roman" panose="02020603050405020304" pitchFamily="18" charset="0"/>
              </a:rPr>
              <a:t>Alcohol binge levels are gender-specific: for women, non-binge = 1–3; level I = 4–7; level II = 8–11; level III  12 drinks; for men, non-binge = 1–4; level L = 5–9; level II = 10–14; level III  15 drinks.</a:t>
            </a: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0D405F"/>
                </a:solidFill>
                <a:effectLst/>
                <a:latin typeface="Inter"/>
              </a:rPr>
              <a:t>You can think of a </a:t>
            </a:r>
            <a:r>
              <a:rPr lang="en-US" b="1" i="0" u="none" strike="noStrike" dirty="0">
                <a:solidFill>
                  <a:srgbClr val="0D405F"/>
                </a:solidFill>
                <a:effectLst/>
                <a:latin typeface="Inter"/>
              </a:rPr>
              <a:t>mediator</a:t>
            </a:r>
            <a:r>
              <a:rPr lang="en-US" b="0" i="0" u="none" strike="noStrike" dirty="0">
                <a:solidFill>
                  <a:srgbClr val="0D405F"/>
                </a:solidFill>
                <a:effectLst/>
                <a:latin typeface="Inter"/>
              </a:rPr>
              <a:t> as a go-between for two variables. For example, sleep quality (an </a:t>
            </a:r>
            <a:r>
              <a:rPr lang="en-US" b="0" i="0" u="none" strike="noStrike" dirty="0">
                <a:solidFill>
                  <a:srgbClr val="1F80E8"/>
                </a:solidFill>
                <a:effectLst/>
                <a:latin typeface="Inter"/>
                <a:hlinkClick r:id="rId9"/>
              </a:rPr>
              <a:t>independent variable</a:t>
            </a:r>
            <a:r>
              <a:rPr lang="en-US" b="0" i="0" u="none" strike="noStrike" dirty="0">
                <a:solidFill>
                  <a:srgbClr val="0D405F"/>
                </a:solidFill>
                <a:effectLst/>
                <a:latin typeface="Inter"/>
              </a:rPr>
              <a:t>) can affect academic achievement (a dependent variable) through the mediator of alertness. In a mediation relationship, you can draw an arrow from an independent variable to a mediator and then from the mediator to the dependent variable.</a:t>
            </a:r>
          </a:p>
          <a:p>
            <a:pPr algn="l"/>
            <a:r>
              <a:rPr lang="en-US" b="0" i="0" u="none" strike="noStrike" dirty="0">
                <a:solidFill>
                  <a:srgbClr val="0D405F"/>
                </a:solidFill>
                <a:effectLst/>
                <a:latin typeface="Inter"/>
              </a:rPr>
              <a:t>In contrast, a </a:t>
            </a:r>
            <a:r>
              <a:rPr lang="en-US" b="1" i="0" u="none" strike="noStrike" dirty="0">
                <a:solidFill>
                  <a:srgbClr val="0D405F"/>
                </a:solidFill>
                <a:effectLst/>
                <a:latin typeface="Inter"/>
              </a:rPr>
              <a:t>moderator</a:t>
            </a:r>
            <a:r>
              <a:rPr lang="en-US" b="0" i="0" u="none" strike="noStrike" dirty="0">
                <a:solidFill>
                  <a:srgbClr val="0D405F"/>
                </a:solidFill>
                <a:effectLst/>
                <a:latin typeface="Inter"/>
              </a:rPr>
              <a:t> is something that acts upon the relationship between two variables and changes its direction or strength. For example, mental health status may moderate the relationship between sleep quality and academic achievement: the relationship might be stronger for people without diagnosed mental health conditions than for people with them.</a:t>
            </a:r>
          </a:p>
          <a:p>
            <a:pPr algn="l"/>
            <a:endParaRPr lang="en-US" b="0" i="0" u="none" strike="noStrike" dirty="0">
              <a:solidFill>
                <a:srgbClr val="000000"/>
              </a:solidFill>
              <a:effectLst/>
              <a:latin typeface="Times New Roman" panose="02020603050405020304" pitchFamily="18" charset="0"/>
            </a:endParaRP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333333"/>
                </a:solidFill>
                <a:effectLst/>
                <a:latin typeface="Guardian TextSans Web"/>
              </a:rPr>
              <a:t>Jones CM, Merrick MT, Houry DE. Identifying and Preventing Adverse Childhood Experiences: Implications for Clinical Practice. </a:t>
            </a:r>
            <a:r>
              <a:rPr lang="en-US" b="0" i="1" u="none" strike="noStrike" dirty="0">
                <a:solidFill>
                  <a:srgbClr val="333333"/>
                </a:solidFill>
                <a:effectLst/>
                <a:latin typeface="Guardian TextSans Web"/>
              </a:rPr>
              <a:t>JAMA.</a:t>
            </a:r>
            <a:r>
              <a:rPr lang="en-US" b="0" i="0" u="none" strike="noStrike" dirty="0">
                <a:solidFill>
                  <a:srgbClr val="333333"/>
                </a:solidFill>
                <a:effectLst/>
                <a:latin typeface="Guardian TextSans Web"/>
              </a:rPr>
              <a:t> 2020;323(1):25–26. doi:10.1001/jama.2019.18499</a:t>
            </a:r>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333333"/>
                </a:solidFill>
                <a:effectLst/>
                <a:latin typeface="Guardian TextSans Web"/>
              </a:rPr>
              <a:t>Adverse childhood experiences, commonly referred to as ACEs, are potentially traumatic events that occur in childhood and adolescence, such as experiencing physical, emotional, or sexual abuse; witnessing violence in the home; having a family member attempt or die by suicide; and growing up in a household with substance use, mental health problems, or instability due to parental separation, divorce, or incarceration.</a:t>
            </a:r>
            <a:r>
              <a:rPr lang="en-US" b="0" i="0" u="none" strike="noStrike" baseline="30000" dirty="0">
                <a:solidFill>
                  <a:srgbClr val="981B1E"/>
                </a:solidFill>
                <a:effectLst/>
                <a:latin typeface="Guardian TextSans Web"/>
                <a:hlinkClick r:id="rId10"/>
              </a:rPr>
              <a:t>1</a:t>
            </a:r>
            <a:r>
              <a:rPr lang="en-US" b="0" i="0" u="none" strike="noStrike" dirty="0">
                <a:solidFill>
                  <a:srgbClr val="333333"/>
                </a:solidFill>
                <a:effectLst/>
                <a:latin typeface="Guardian TextSans Web"/>
              </a:rPr>
              <a:t> Since the publication of the ACES Study by the Centers for Disease Control and Prevention and Kaiser Permanente in 1998,</a:t>
            </a:r>
            <a:r>
              <a:rPr lang="en-US" b="0" i="0" u="none" strike="noStrike" baseline="30000" dirty="0">
                <a:solidFill>
                  <a:srgbClr val="981B1E"/>
                </a:solidFill>
                <a:effectLst/>
                <a:latin typeface="Guardian TextSans Web"/>
                <a:hlinkClick r:id="rId11"/>
              </a:rPr>
              <a:t>2</a:t>
            </a:r>
            <a:r>
              <a:rPr lang="en-US" b="0" i="0" u="none" strike="noStrike" dirty="0">
                <a:solidFill>
                  <a:srgbClr val="333333"/>
                </a:solidFill>
                <a:effectLst/>
                <a:latin typeface="Guardian TextSans Web"/>
              </a:rPr>
              <a:t> more than 2 decades of research have documented the association of ACEs with health and well-being across the life span.</a:t>
            </a:r>
            <a:r>
              <a:rPr lang="en-US" b="0" i="0" u="none" strike="noStrike" baseline="30000" dirty="0">
                <a:solidFill>
                  <a:srgbClr val="981B1E"/>
                </a:solidFill>
                <a:effectLst/>
                <a:latin typeface="Guardian TextSans Web"/>
                <a:hlinkClick r:id="rId10"/>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0"/>
              </a:rPr>
              <a:t>3</a:t>
            </a:r>
            <a:endParaRPr lang="en-US" b="0" i="0" u="none" strike="noStrike" dirty="0">
              <a:solidFill>
                <a:srgbClr val="333333"/>
              </a:solidFill>
              <a:effectLst/>
              <a:latin typeface="Guardian TextSans Web"/>
            </a:endParaRPr>
          </a:p>
          <a:p>
            <a:pPr algn="l"/>
            <a:r>
              <a:rPr lang="en-US" b="0" i="0" u="none" strike="noStrike" dirty="0">
                <a:solidFill>
                  <a:srgbClr val="333333"/>
                </a:solidFill>
                <a:effectLst/>
                <a:latin typeface="Guardian TextSans Web"/>
              </a:rPr>
              <a:t>ACEs are associated with increased risk for numerous negative outcomes, including a wide range of chronic diseases and leading causes of morbidity and mortality such as cancer, diabetes, heart disease, suicide, and drug overdose. Risk is particularly pronounced for individuals who experience multiple types of ACEs.</a:t>
            </a:r>
            <a:r>
              <a:rPr lang="en-US" b="0" i="0" u="none" strike="noStrike" baseline="30000" dirty="0">
                <a:solidFill>
                  <a:srgbClr val="981B1E"/>
                </a:solidFill>
                <a:effectLst/>
                <a:latin typeface="Guardian TextSans Web"/>
                <a:hlinkClick r:id="rId10"/>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0"/>
              </a:rPr>
              <a:t>4</a:t>
            </a:r>
            <a:r>
              <a:rPr lang="en-US" b="0" i="0" u="none" strike="noStrike" dirty="0">
                <a:solidFill>
                  <a:srgbClr val="333333"/>
                </a:solidFill>
                <a:effectLst/>
                <a:latin typeface="Guardian TextSans Web"/>
              </a:rPr>
              <a:t> ACEs are also associated with negative effects on educational achievement and employment potential.</a:t>
            </a:r>
            <a:r>
              <a:rPr lang="en-US" b="0" i="0" u="none" strike="noStrike" baseline="30000" dirty="0">
                <a:solidFill>
                  <a:srgbClr val="981B1E"/>
                </a:solidFill>
                <a:effectLst/>
                <a:latin typeface="Guardian TextSans Web"/>
                <a:hlinkClick r:id="rId10"/>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2"/>
              </a:rPr>
              <a:t>2</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3"/>
              </a:rPr>
              <a:t>5</a:t>
            </a:r>
            <a:r>
              <a:rPr lang="en-US" b="0" i="0" u="none" strike="noStrike" dirty="0">
                <a:solidFill>
                  <a:srgbClr val="333333"/>
                </a:solidFill>
                <a:effectLst/>
                <a:latin typeface="Guardian TextSans Web"/>
              </a:rPr>
              <a:t> Importantly, the historical and ongoing effects of racism or poverty, living in under-resourced or racially segregated neighborhoods, and experiencing housing or food insecurity (social determinants of health) can contribute to and exacerbate the effects of ACEs.</a:t>
            </a:r>
            <a:r>
              <a:rPr lang="en-US" b="0" i="0" u="none" strike="noStrike" baseline="30000" dirty="0">
                <a:solidFill>
                  <a:srgbClr val="981B1E"/>
                </a:solidFill>
                <a:effectLst/>
                <a:latin typeface="Guardian TextSans Web"/>
                <a:hlinkClick r:id="rId10"/>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4"/>
              </a:rPr>
              <a:t>4</a:t>
            </a:r>
            <a:r>
              <a:rPr lang="en-US" b="0" i="0" u="none" strike="noStrike" dirty="0">
                <a:solidFill>
                  <a:srgbClr val="333333"/>
                </a:solidFill>
                <a:effectLst/>
                <a:latin typeface="Guardian TextSans Web"/>
              </a:rPr>
              <a:t> The potential societal costs of ACEs are estimated to be in the hundreds of billions of dollars each year, with a significant proportion of these costs occurring in the health care system.</a:t>
            </a:r>
            <a:r>
              <a:rPr lang="en-US" b="0" i="0" u="none" strike="noStrike" baseline="30000" dirty="0">
                <a:solidFill>
                  <a:srgbClr val="981B1E"/>
                </a:solidFill>
                <a:effectLst/>
                <a:latin typeface="Guardian TextSans Web"/>
                <a:hlinkClick r:id="rId10"/>
              </a:rPr>
              <a:t>1</a:t>
            </a:r>
            <a:endParaRPr lang="en-US" b="0" i="0" u="none" strike="noStrike" dirty="0">
              <a:solidFill>
                <a:srgbClr val="333333"/>
              </a:solidFill>
              <a:effectLst/>
              <a:latin typeface="Guardian TextSans Web"/>
            </a:endParaRPr>
          </a:p>
          <a:p>
            <a:pPr algn="l"/>
            <a:r>
              <a:rPr lang="en-US" b="0" i="0" u="none" strike="noStrike" dirty="0">
                <a:solidFill>
                  <a:srgbClr val="333333"/>
                </a:solidFill>
                <a:effectLst/>
                <a:latin typeface="Guardian TextSans Web"/>
              </a:rPr>
              <a:t>A large and growing body of research indicates that the underlying mechanism by which ACEs are associated with health outcomes is through the development of toxic stress, a chronic activation of the stress response system. Toxic stress results in dysregulation of the limbic-hypothalamic-pituitary-adrenal axis, elevating levels of catecholamines (“fight or flight” response), cortisol, and proinflammatory cytokines, leading to cascading effects on the nervous, endocrine, and immune systems. These changes can affect attention and other executive functioning, impulsive behavior, brain reward systems, decision-making, and response to stress throughout the life span.</a:t>
            </a:r>
            <a:r>
              <a:rPr lang="en-US" b="0" i="0" u="none" strike="noStrike" baseline="30000" dirty="0">
                <a:solidFill>
                  <a:srgbClr val="981B1E"/>
                </a:solidFill>
                <a:effectLst/>
                <a:latin typeface="Guardian TextSans Web"/>
                <a:hlinkClick r:id="rId10"/>
              </a:rPr>
              <a:t>1</a:t>
            </a:r>
            <a:r>
              <a:rPr lang="en-US" b="0" i="0" u="none" strike="noStrike" dirty="0">
                <a:solidFill>
                  <a:srgbClr val="333333"/>
                </a:solidFill>
                <a:effectLst/>
                <a:latin typeface="Guardian TextSans Web"/>
              </a:rPr>
              <a:t> The scientific understanding of ACEs and toxic stress maps the pathways for how these early life experiences affect health and provides a potential scientific basis for preventing ACEs.</a:t>
            </a:r>
          </a:p>
          <a:p>
            <a:pPr algn="l"/>
            <a:r>
              <a:rPr lang="en-US" b="0" i="0" u="none" strike="noStrike" dirty="0">
                <a:solidFill>
                  <a:srgbClr val="333333"/>
                </a:solidFill>
                <a:effectLst/>
                <a:latin typeface="Guardian TextSans Web"/>
              </a:rPr>
              <a:t>A report released by the Centers for Disease Control and Prevention on November 5, 2019, using data from 144 017 adults aged 18 years or older from 25 states participating in the 2015-2017 Behavioral Risk Factor Surveillance System found that 60.9% of adults reported they had experienced at least 1 type of ACE in their lifetime and 15.6% (1 in 6 adults) reported they had experienced 4 or more types of ACEs.</a:t>
            </a:r>
            <a:r>
              <a:rPr lang="en-US" b="0" i="0" u="none" strike="noStrike" baseline="30000" dirty="0">
                <a:solidFill>
                  <a:srgbClr val="981B1E"/>
                </a:solidFill>
                <a:effectLst/>
                <a:latin typeface="Guardian TextSans Web"/>
                <a:hlinkClick r:id="rId13"/>
              </a:rPr>
              <a:t>5</a:t>
            </a:r>
            <a:r>
              <a:rPr lang="en-US" b="0" i="0" u="none" strike="noStrike" dirty="0">
                <a:solidFill>
                  <a:srgbClr val="333333"/>
                </a:solidFill>
                <a:effectLst/>
                <a:latin typeface="Guardian TextSans Web"/>
              </a:rPr>
              <a:t> A graded, dose-response relationship was found between the number of types of ACEs experienced and increased risk for a range of outcomes, including health-risk behaviors (current smoking, heavy drinking), chronic health conditions (depressive disorder, cancer, coronary heart disease, stroke, diabetes, kidney disease, chronic obstructive pulmonary disease, asthma, overweight/obesity), and socioeconomic challenges such as having no health insurance. For example, after controlling for race/ethnicity, sex, and age, compared with adults without exposure to ACEs, adults who reported that they had experienced 4 or more types of ACEs had an adjusted odds ratio (AOR) of 1.8 (95% CI, 1.6-2.1) for having coronary heart disease, 1.4 (95% CI, 1.2-1.6) for cancer, 2.1 (95% CI, 1.7-2.5) for stroke, 2.8 (95% CI, 2.5-3.1) for chronic obstructive pulmonary disease, and 5.3 (95% CI, 4.9-5.7) for depression.</a:t>
            </a:r>
            <a:r>
              <a:rPr lang="en-US" b="0" i="0" u="none" strike="noStrike" baseline="30000" dirty="0">
                <a:solidFill>
                  <a:srgbClr val="981B1E"/>
                </a:solidFill>
                <a:effectLst/>
                <a:latin typeface="Guardian TextSans Web"/>
                <a:hlinkClick r:id="rId13"/>
              </a:rPr>
              <a:t>5</a:t>
            </a:r>
            <a:endParaRPr lang="en-US" b="0" i="0" u="none" strike="noStrike" dirty="0">
              <a:solidFill>
                <a:srgbClr val="333333"/>
              </a:solidFill>
              <a:effectLst/>
              <a:latin typeface="Guardian TextSans Web"/>
            </a:endParaRPr>
          </a:p>
          <a:p>
            <a:pPr algn="l"/>
            <a:r>
              <a:rPr lang="en-US" b="0" i="0" u="none" strike="noStrike" dirty="0">
                <a:solidFill>
                  <a:srgbClr val="333333"/>
                </a:solidFill>
                <a:effectLst/>
                <a:latin typeface="Guardian TextSans Web"/>
              </a:rPr>
              <a:t>Although prospective, longitudinal studies are needed to examine the association between preventing ACEs and specific health outcomes and financial savings, some studies have indicated that ACEs and the harms stemming from exposure to them can be prevented.</a:t>
            </a:r>
            <a:r>
              <a:rPr lang="en-US" b="0" i="0" u="none" strike="noStrike" baseline="30000" dirty="0">
                <a:solidFill>
                  <a:srgbClr val="981B1E"/>
                </a:solidFill>
                <a:effectLst/>
                <a:latin typeface="Guardian TextSans Web"/>
                <a:hlinkClick r:id="rId10"/>
              </a:rPr>
              <a:t>1</a:t>
            </a:r>
            <a:endParaRPr lang="en-US" b="0" i="0" u="none" strike="noStrike" dirty="0">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333333"/>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DBE1B57B-C9D6-304D-95D7-4A191FB4E0D4}" type="slidenum">
              <a:rPr lang="en-US" smtClean="0"/>
              <a:t>36</a:t>
            </a:fld>
            <a:endParaRPr lang="en-US" dirty="0"/>
          </a:p>
        </p:txBody>
      </p:sp>
    </p:spTree>
    <p:extLst>
      <p:ext uri="{BB962C8B-B14F-4D97-AF65-F5344CB8AC3E}">
        <p14:creationId xmlns:p14="http://schemas.microsoft.com/office/powerpoint/2010/main" val="137868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666666"/>
                </a:solidFill>
                <a:effectLst/>
                <a:latin typeface="Open Sans" panose="020B0606030504020204" pitchFamily="34" charset="0"/>
              </a:rPr>
              <a:t>NESARC-III also looked at ACEs – but in a more comprehensive way, using validated questionnaires. This study was published in 2020 and broke down binge levels into lower, mod, high intensity binge drinking and then looked at the relationship to ACEs.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666666"/>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666666"/>
                </a:solidFill>
                <a:effectLst/>
                <a:latin typeface="Open Sans" panose="020B0606030504020204" pitchFamily="34" charset="0"/>
              </a:rPr>
              <a:t>You can see here, how the authors defined binge drinking - anything 4 or more was considered a binge episode for females, anything 5 or more was considered a binge for males – and HIBD, 12+ for females and 15+ for males.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666666"/>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0000"/>
                </a:solidFill>
                <a:effectLst/>
                <a:latin typeface="Times New Roman" panose="02020603050405020304" pitchFamily="18" charset="0"/>
              </a:rPr>
              <a:t>The authors conclude that we should be screening for levels of binge drinking – but that also that health-care providers should include questions about early childhood experiences of trauma and psychiatric disorders when assessing cases of HIBD behavior, regardless of AD diagnosis. And that, at the public health level, “the first stage that seems to contribute to HIBD and SUD, namely ACEs, should be minimized through adequate policies and child protection services.”</a:t>
            </a:r>
            <a:endParaRPr lang="en-US" b="0" i="0" u="none" strike="noStrike" dirty="0">
              <a:solidFill>
                <a:srgbClr val="666666"/>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666666"/>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666666"/>
              </a:solidFill>
              <a:effectLst/>
              <a:latin typeface="Open Sans" panose="020B0606030504020204" pitchFamily="34" charset="0"/>
            </a:endParaRPr>
          </a:p>
          <a:p>
            <a:pPr algn="l"/>
            <a:r>
              <a:rPr lang="en-US" b="0" i="0" u="none" strike="noStrike" dirty="0">
                <a:solidFill>
                  <a:srgbClr val="814D31"/>
                </a:solidFill>
                <a:effectLst/>
                <a:latin typeface="Archivo Narrow"/>
              </a:rPr>
              <a:t>Childhood Adversity </a:t>
            </a:r>
          </a:p>
          <a:p>
            <a:pPr algn="l"/>
            <a:r>
              <a:rPr lang="en-US" b="0" i="0" u="none" strike="noStrike" dirty="0">
                <a:solidFill>
                  <a:srgbClr val="000000"/>
                </a:solidFill>
                <a:effectLst/>
                <a:latin typeface="Times New Roman" panose="02020603050405020304" pitchFamily="18" charset="0"/>
              </a:rPr>
              <a:t>NESARC-III utilized a retrospective measure of adversity during childhood, reportedly modified from two standardized instruments (</a:t>
            </a:r>
            <a:r>
              <a:rPr lang="en-US" b="0" i="0" u="none" strike="noStrike" dirty="0">
                <a:solidFill>
                  <a:srgbClr val="642A8F"/>
                </a:solidFill>
                <a:effectLst/>
                <a:latin typeface="Times New Roman" panose="02020603050405020304" pitchFamily="18" charset="0"/>
                <a:hlinkClick r:id="rId3"/>
              </a:rPr>
              <a:t>34</a:t>
            </a:r>
            <a:r>
              <a:rPr lang="en-US" b="0" i="0" u="none" strike="noStrike" dirty="0">
                <a:solidFill>
                  <a:srgbClr val="000000"/>
                </a:solidFill>
                <a:effectLst/>
                <a:latin typeface="Times New Roman" panose="02020603050405020304" pitchFamily="18" charset="0"/>
              </a:rPr>
              <a:t>), the 70-item Childhood Trauma Questionnaire (a valid and reliable retrospective measure of child abuse and neglect) (</a:t>
            </a:r>
            <a:r>
              <a:rPr lang="en-US" b="0" i="0" u="none" strike="noStrike" dirty="0">
                <a:solidFill>
                  <a:srgbClr val="642A8F"/>
                </a:solidFill>
                <a:effectLst/>
                <a:latin typeface="Times New Roman" panose="02020603050405020304" pitchFamily="18" charset="0"/>
                <a:hlinkClick r:id="rId4"/>
              </a:rPr>
              <a:t>72</a:t>
            </a:r>
            <a:r>
              <a:rPr lang="en-US" b="0" i="0" u="none" strike="noStrike" dirty="0">
                <a:solidFill>
                  <a:srgbClr val="000000"/>
                </a:solidFill>
                <a:effectLst/>
                <a:latin typeface="Times New Roman" panose="02020603050405020304" pitchFamily="18" charset="0"/>
              </a:rPr>
              <a:t>) and the Conflict Tactics Scales (a valid and reliable measure of reasoning, verbal aggression, and violence within the family) (</a:t>
            </a:r>
            <a:r>
              <a:rPr lang="en-US" b="0" i="0" u="none" strike="noStrike" dirty="0">
                <a:solidFill>
                  <a:srgbClr val="642A8F"/>
                </a:solidFill>
                <a:effectLst/>
                <a:latin typeface="Times New Roman" panose="02020603050405020304" pitchFamily="18" charset="0"/>
                <a:hlinkClick r:id="rId5"/>
              </a:rPr>
              <a:t>73</a:t>
            </a:r>
            <a:r>
              <a:rPr lang="en-US" b="0" i="0" u="none" strike="noStrike" dirty="0">
                <a:solidFill>
                  <a:srgbClr val="000000"/>
                </a:solidFill>
                <a:effectLst/>
                <a:latin typeface="Times New Roman" panose="02020603050405020304" pitchFamily="18" charset="0"/>
              </a:rPr>
              <a:t>). Questions in NESARC-III's measure are also relatively similar to those appearing in Kaiser Permanente's landmark Adverse Childhood Experiences (ACE) Study (</a:t>
            </a:r>
            <a:r>
              <a:rPr lang="en-US" b="0" i="0" u="none" strike="noStrike" dirty="0">
                <a:solidFill>
                  <a:srgbClr val="642A8F"/>
                </a:solidFill>
                <a:effectLst/>
                <a:latin typeface="Times New Roman" panose="02020603050405020304" pitchFamily="18" charset="0"/>
                <a:hlinkClick r:id="rId6"/>
              </a:rPr>
              <a:t>27</a:t>
            </a:r>
            <a:r>
              <a:rPr lang="en-US" b="0" i="0" u="none" strike="noStrike" dirty="0">
                <a:solidFill>
                  <a:srgbClr val="000000"/>
                </a:solidFill>
                <a:effectLst/>
                <a:latin typeface="Times New Roman" panose="02020603050405020304" pitchFamily="18" charset="0"/>
              </a:rPr>
              <a:t>).</a:t>
            </a:r>
          </a:p>
          <a:p>
            <a:pPr algn="l"/>
            <a:r>
              <a:rPr lang="en-US" b="0" i="0" u="none" strike="noStrike" dirty="0">
                <a:solidFill>
                  <a:srgbClr val="000000"/>
                </a:solidFill>
                <a:effectLst/>
                <a:latin typeface="Times New Roman" panose="02020603050405020304" pitchFamily="18" charset="0"/>
              </a:rPr>
              <a:t>NESARC-III included 29 questions covering maltreatment by parents or caregivers before the age of 18 years, family support, domestic violence, and household members with alcohol, drug, mental health, or legal-related issues. To examine associations with psychiatric disorders, prior research utilizing NESARC-III's measure has selected a varying number of adverse experiences, for example ten experiences (</a:t>
            </a:r>
            <a:r>
              <a:rPr lang="en-US" b="0" i="0" u="none" strike="noStrike" dirty="0">
                <a:solidFill>
                  <a:srgbClr val="642A8F"/>
                </a:solidFill>
                <a:effectLst/>
                <a:latin typeface="Times New Roman" panose="02020603050405020304" pitchFamily="18" charset="0"/>
                <a:hlinkClick r:id="rId7"/>
              </a:rPr>
              <a:t>74</a:t>
            </a:r>
            <a:r>
              <a:rPr lang="en-US" b="0" i="0" u="none" strike="noStrike" dirty="0">
                <a:solidFill>
                  <a:srgbClr val="000000"/>
                </a:solidFill>
                <a:effectLst/>
                <a:latin typeface="Times New Roman" panose="02020603050405020304" pitchFamily="18" charset="0"/>
              </a:rPr>
              <a:t>) or 19 experiences (</a:t>
            </a:r>
            <a:r>
              <a:rPr lang="en-US" b="0" i="0" u="none" strike="noStrike" dirty="0">
                <a:solidFill>
                  <a:srgbClr val="642A8F"/>
                </a:solidFill>
                <a:effectLst/>
                <a:latin typeface="Times New Roman" panose="02020603050405020304" pitchFamily="18" charset="0"/>
                <a:hlinkClick r:id="rId3"/>
              </a:rPr>
              <a:t>34</a:t>
            </a:r>
            <a:r>
              <a:rPr lang="en-US" b="0" i="0" u="none" strike="noStrike" dirty="0">
                <a:solidFill>
                  <a:srgbClr val="000000"/>
                </a:solidFill>
                <a:effectLst/>
                <a:latin typeface="Times New Roman" panose="02020603050405020304" pitchFamily="18" charset="0"/>
              </a:rPr>
              <a:t>). Scoring has also varied, with some studies treating items as polytomous (</a:t>
            </a:r>
            <a:r>
              <a:rPr lang="en-US" b="0" i="0" u="none" strike="noStrike" dirty="0">
                <a:solidFill>
                  <a:srgbClr val="642A8F"/>
                </a:solidFill>
                <a:effectLst/>
                <a:latin typeface="Times New Roman" panose="02020603050405020304" pitchFamily="18" charset="0"/>
                <a:hlinkClick r:id="rId3"/>
              </a:rPr>
              <a:t>34</a:t>
            </a:r>
            <a:r>
              <a:rPr lang="en-US" b="0" i="0" u="none" strike="noStrike" dirty="0">
                <a:solidFill>
                  <a:srgbClr val="000000"/>
                </a:solidFill>
                <a:effectLst/>
                <a:latin typeface="Times New Roman" panose="02020603050405020304" pitchFamily="18" charset="0"/>
              </a:rPr>
              <a:t>) or dichotomous indicators (</a:t>
            </a:r>
            <a:r>
              <a:rPr lang="en-US" b="0" i="0" u="none" strike="noStrike" dirty="0">
                <a:solidFill>
                  <a:srgbClr val="642A8F"/>
                </a:solidFill>
                <a:effectLst/>
                <a:latin typeface="Times New Roman" panose="02020603050405020304" pitchFamily="18" charset="0"/>
                <a:hlinkClick r:id="rId7"/>
              </a:rPr>
              <a:t>74</a:t>
            </a:r>
            <a:r>
              <a:rPr lang="en-US" b="0" i="0" u="none" strike="noStrike" dirty="0">
                <a:solidFill>
                  <a:srgbClr val="000000"/>
                </a:solidFill>
                <a:effectLst/>
                <a:latin typeface="Times New Roman" panose="02020603050405020304" pitchFamily="18" charset="0"/>
              </a:rPr>
              <a:t>).</a:t>
            </a:r>
          </a:p>
          <a:p>
            <a:pPr algn="l"/>
            <a:r>
              <a:rPr lang="en-US" b="0" i="0" u="none" strike="noStrike" dirty="0">
                <a:solidFill>
                  <a:srgbClr val="000000"/>
                </a:solidFill>
                <a:effectLst/>
                <a:latin typeface="Times New Roman" panose="02020603050405020304" pitchFamily="18" charset="0"/>
              </a:rPr>
              <a:t>Considering categories of abuse and household dysfunction in the ACE Study (</a:t>
            </a:r>
            <a:r>
              <a:rPr lang="en-US" b="0" i="0" u="none" strike="noStrike" dirty="0">
                <a:solidFill>
                  <a:srgbClr val="642A8F"/>
                </a:solidFill>
                <a:effectLst/>
                <a:latin typeface="Times New Roman" panose="02020603050405020304" pitchFamily="18" charset="0"/>
                <a:hlinkClick r:id="rId6"/>
              </a:rPr>
              <a:t>27</a:t>
            </a:r>
            <a:r>
              <a:rPr lang="en-US" b="0" i="0" u="none" strike="noStrike" dirty="0">
                <a:solidFill>
                  <a:srgbClr val="000000"/>
                </a:solidFill>
                <a:effectLst/>
                <a:latin typeface="Times New Roman" panose="02020603050405020304" pitchFamily="18" charset="0"/>
              </a:rPr>
              <a:t>), as well as the role of neglect in childhood maltreatment (</a:t>
            </a:r>
            <a:r>
              <a:rPr lang="en-US" b="0" i="0" u="none" strike="noStrike" dirty="0">
                <a:solidFill>
                  <a:srgbClr val="642A8F"/>
                </a:solidFill>
                <a:effectLst/>
                <a:latin typeface="Times New Roman" panose="02020603050405020304" pitchFamily="18" charset="0"/>
                <a:hlinkClick r:id="rId8"/>
              </a:rPr>
              <a:t>75</a:t>
            </a:r>
            <a:r>
              <a:rPr lang="en-US" b="0" i="0" u="none" strike="noStrike" dirty="0">
                <a:solidFill>
                  <a:srgbClr val="000000"/>
                </a:solidFill>
                <a:effectLst/>
                <a:latin typeface="Times New Roman" panose="02020603050405020304" pitchFamily="18" charset="0"/>
              </a:rPr>
              <a:t>), the following nine indicators of childhood adversity (presented by category) were included in the present study; these items were dichotomized, consistent with recommendations in the original Conflict Tactics Scales (</a:t>
            </a:r>
            <a:r>
              <a:rPr lang="en-US" b="0" i="0" u="none" strike="noStrike" dirty="0">
                <a:solidFill>
                  <a:srgbClr val="642A8F"/>
                </a:solidFill>
                <a:effectLst/>
                <a:latin typeface="Times New Roman" panose="02020603050405020304" pitchFamily="18" charset="0"/>
                <a:hlinkClick r:id="rId5"/>
              </a:rPr>
              <a:t>73</a:t>
            </a:r>
            <a:r>
              <a:rPr lang="en-US" b="0" i="0" u="none" strike="noStrike" dirty="0">
                <a:solidFill>
                  <a:srgbClr val="000000"/>
                </a:solidFill>
                <a:effectLst/>
                <a:latin typeface="Times New Roman" panose="02020603050405020304" pitchFamily="18" charset="0"/>
              </a:rPr>
              <a:t>). </a:t>
            </a: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000000"/>
                </a:solidFill>
                <a:effectLst/>
                <a:latin typeface="Trebuchet MS" panose="020B0703020202090204" pitchFamily="34" charset="0"/>
              </a:rPr>
              <a:t>Jung, J., Rosoff, D. B., Muench, C., Luo, A., Longley, M., Lee, J., Charlet, K., &amp; Lohoff, F. W. (2020). Adverse Childhood Experiences are Associated with High-Intensity Binge Drinking Behavior in Adulthood and Mediated by Psychiatric Disorders. </a:t>
            </a:r>
            <a:r>
              <a:rPr lang="en-US" b="0" i="1" u="none" strike="noStrike" dirty="0">
                <a:solidFill>
                  <a:srgbClr val="000000"/>
                </a:solidFill>
                <a:effectLst/>
                <a:latin typeface="Trebuchet MS" panose="020B0703020202090204" pitchFamily="34" charset="0"/>
              </a:rPr>
              <a:t>Alcohol and alcoholism (Oxford, Oxfordshire)</a:t>
            </a:r>
            <a:r>
              <a:rPr lang="en-US" b="0" i="0" u="none" strike="noStrike" dirty="0">
                <a:solidFill>
                  <a:srgbClr val="000000"/>
                </a:solidFill>
                <a:effectLst/>
                <a:latin typeface="Trebuchet MS" panose="020B0703020202090204" pitchFamily="34" charset="0"/>
              </a:rPr>
              <a:t>, </a:t>
            </a:r>
            <a:r>
              <a:rPr lang="en-US" b="0" i="1" u="none" strike="noStrike" dirty="0">
                <a:solidFill>
                  <a:srgbClr val="000000"/>
                </a:solidFill>
                <a:effectLst/>
                <a:latin typeface="Trebuchet MS" panose="020B0703020202090204" pitchFamily="34" charset="0"/>
              </a:rPr>
              <a:t>55</a:t>
            </a:r>
            <a:r>
              <a:rPr lang="en-US" b="0" i="0" u="none" strike="noStrike" dirty="0">
                <a:solidFill>
                  <a:srgbClr val="000000"/>
                </a:solidFill>
                <a:effectLst/>
                <a:latin typeface="Trebuchet MS" panose="020B0703020202090204" pitchFamily="34" charset="0"/>
              </a:rPr>
              <a:t>(2), 204–214. https://doi.org/10.1093/alcalc/agz098</a:t>
            </a:r>
            <a:endParaRPr lang="en-US" b="0" i="0" u="none" strike="noStrike" dirty="0">
              <a:solidFill>
                <a:srgbClr val="000000"/>
              </a:solidFill>
              <a:effectLst/>
              <a:latin typeface="Times New Roman" panose="02020603050405020304" pitchFamily="18" charset="0"/>
            </a:endParaRPr>
          </a:p>
          <a:p>
            <a:pPr algn="l"/>
            <a:endParaRPr lang="en-US" b="0" i="0" u="none" strike="noStrike" dirty="0">
              <a:solidFill>
                <a:srgbClr val="000000"/>
              </a:solidFill>
              <a:effectLst/>
              <a:latin typeface="Times New Roman" panose="02020603050405020304" pitchFamily="18" charset="0"/>
            </a:endParaRP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baseline="30000" dirty="0">
                <a:solidFill>
                  <a:srgbClr val="000000"/>
                </a:solidFill>
                <a:effectLst/>
                <a:latin typeface="Times New Roman" panose="02020603050405020304" pitchFamily="18" charset="0"/>
              </a:rPr>
              <a:t>b</a:t>
            </a:r>
            <a:r>
              <a:rPr lang="en-US" b="0" i="0" u="none" strike="noStrike" dirty="0">
                <a:solidFill>
                  <a:srgbClr val="000000"/>
                </a:solidFill>
                <a:effectLst/>
                <a:latin typeface="Times New Roman" panose="02020603050405020304" pitchFamily="18" charset="0"/>
              </a:rPr>
              <a:t>Alcohol binge levels are gender-specific: for women, non-binge = 1–3; level I = 4–7; level II = 8–11; level III  12 drinks; for men, non-binge = 1–4; level L = 5–9; level II = 10–14; level III  15 drinks.</a:t>
            </a: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0D405F"/>
                </a:solidFill>
                <a:effectLst/>
                <a:latin typeface="Inter"/>
              </a:rPr>
              <a:t>You can think of a </a:t>
            </a:r>
            <a:r>
              <a:rPr lang="en-US" b="1" i="0" u="none" strike="noStrike" dirty="0">
                <a:solidFill>
                  <a:srgbClr val="0D405F"/>
                </a:solidFill>
                <a:effectLst/>
                <a:latin typeface="Inter"/>
              </a:rPr>
              <a:t>mediator</a:t>
            </a:r>
            <a:r>
              <a:rPr lang="en-US" b="0" i="0" u="none" strike="noStrike" dirty="0">
                <a:solidFill>
                  <a:srgbClr val="0D405F"/>
                </a:solidFill>
                <a:effectLst/>
                <a:latin typeface="Inter"/>
              </a:rPr>
              <a:t> as a go-between for two variables. For example, sleep quality (an </a:t>
            </a:r>
            <a:r>
              <a:rPr lang="en-US" b="0" i="0" u="none" strike="noStrike" dirty="0">
                <a:solidFill>
                  <a:srgbClr val="1F80E8"/>
                </a:solidFill>
                <a:effectLst/>
                <a:latin typeface="Inter"/>
                <a:hlinkClick r:id="rId9"/>
              </a:rPr>
              <a:t>independent variable</a:t>
            </a:r>
            <a:r>
              <a:rPr lang="en-US" b="0" i="0" u="none" strike="noStrike" dirty="0">
                <a:solidFill>
                  <a:srgbClr val="0D405F"/>
                </a:solidFill>
                <a:effectLst/>
                <a:latin typeface="Inter"/>
              </a:rPr>
              <a:t>) can affect academic achievement (a dependent variable) through the mediator of alertness. In a mediation relationship, you can draw an arrow from an independent variable to a mediator and then from the mediator to the dependent variable.</a:t>
            </a:r>
          </a:p>
          <a:p>
            <a:pPr algn="l"/>
            <a:r>
              <a:rPr lang="en-US" b="0" i="0" u="none" strike="noStrike" dirty="0">
                <a:solidFill>
                  <a:srgbClr val="0D405F"/>
                </a:solidFill>
                <a:effectLst/>
                <a:latin typeface="Inter"/>
              </a:rPr>
              <a:t>In contrast, a </a:t>
            </a:r>
            <a:r>
              <a:rPr lang="en-US" b="1" i="0" u="none" strike="noStrike" dirty="0">
                <a:solidFill>
                  <a:srgbClr val="0D405F"/>
                </a:solidFill>
                <a:effectLst/>
                <a:latin typeface="Inter"/>
              </a:rPr>
              <a:t>moderator</a:t>
            </a:r>
            <a:r>
              <a:rPr lang="en-US" b="0" i="0" u="none" strike="noStrike" dirty="0">
                <a:solidFill>
                  <a:srgbClr val="0D405F"/>
                </a:solidFill>
                <a:effectLst/>
                <a:latin typeface="Inter"/>
              </a:rPr>
              <a:t> is something that acts upon the relationship between two variables and changes its direction or strength. For example, mental health status may moderate the relationship between sleep quality and academic achievement: the relationship might be stronger for people without diagnosed mental health conditions than for people with them.</a:t>
            </a:r>
          </a:p>
          <a:p>
            <a:pPr algn="l"/>
            <a:endParaRPr lang="en-US" b="0" i="0" u="none" strike="noStrike" dirty="0">
              <a:solidFill>
                <a:srgbClr val="000000"/>
              </a:solidFill>
              <a:effectLst/>
              <a:latin typeface="Times New Roman" panose="02020603050405020304" pitchFamily="18" charset="0"/>
            </a:endParaRPr>
          </a:p>
          <a:p>
            <a:pPr algn="l"/>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333333"/>
                </a:solidFill>
                <a:effectLst/>
                <a:latin typeface="Guardian TextSans Web"/>
              </a:rPr>
              <a:t>Jones CM, Merrick MT, Houry DE. Identifying and Preventing Adverse Childhood Experiences: Implications for Clinical Practice. </a:t>
            </a:r>
            <a:r>
              <a:rPr lang="en-US" b="0" i="1" u="none" strike="noStrike" dirty="0">
                <a:solidFill>
                  <a:srgbClr val="333333"/>
                </a:solidFill>
                <a:effectLst/>
                <a:latin typeface="Guardian TextSans Web"/>
              </a:rPr>
              <a:t>JAMA.</a:t>
            </a:r>
            <a:r>
              <a:rPr lang="en-US" b="0" i="0" u="none" strike="noStrike" dirty="0">
                <a:solidFill>
                  <a:srgbClr val="333333"/>
                </a:solidFill>
                <a:effectLst/>
                <a:latin typeface="Guardian TextSans Web"/>
              </a:rPr>
              <a:t> 2020;323(1):25–26. doi:10.1001/jama.2019.18499</a:t>
            </a:r>
            <a:endParaRPr lang="en-US" b="0" i="0" u="none" strike="noStrike" dirty="0">
              <a:solidFill>
                <a:srgbClr val="000000"/>
              </a:solidFill>
              <a:effectLst/>
              <a:latin typeface="Times New Roman" panose="02020603050405020304" pitchFamily="18" charset="0"/>
            </a:endParaRPr>
          </a:p>
          <a:p>
            <a:pPr algn="l"/>
            <a:r>
              <a:rPr lang="en-US" b="0" i="0" u="none" strike="noStrike" dirty="0">
                <a:solidFill>
                  <a:srgbClr val="333333"/>
                </a:solidFill>
                <a:effectLst/>
                <a:latin typeface="Guardian TextSans Web"/>
              </a:rPr>
              <a:t>Adverse childhood experiences, commonly referred to as ACEs, are potentially traumatic events that occur in childhood and adolescence, such as experiencing physical, emotional, or sexual abuse; witnessing violence in the home; having a family member attempt or die by suicide; and growing up in a household with substance use, mental health problems, or instability due to parental separation, divorce, or incarceration.</a:t>
            </a:r>
            <a:r>
              <a:rPr lang="en-US" b="0" i="0" u="none" strike="noStrike" baseline="30000" dirty="0">
                <a:solidFill>
                  <a:srgbClr val="981B1E"/>
                </a:solidFill>
                <a:effectLst/>
                <a:latin typeface="Guardian TextSans Web"/>
                <a:hlinkClick r:id="rId10"/>
              </a:rPr>
              <a:t>1</a:t>
            </a:r>
            <a:r>
              <a:rPr lang="en-US" b="0" i="0" u="none" strike="noStrike" dirty="0">
                <a:solidFill>
                  <a:srgbClr val="333333"/>
                </a:solidFill>
                <a:effectLst/>
                <a:latin typeface="Guardian TextSans Web"/>
              </a:rPr>
              <a:t> Since the publication of the ACES Study by the Centers for Disease Control and Prevention and Kaiser Permanente in 1998,</a:t>
            </a:r>
            <a:r>
              <a:rPr lang="en-US" b="0" i="0" u="none" strike="noStrike" baseline="30000" dirty="0">
                <a:solidFill>
                  <a:srgbClr val="981B1E"/>
                </a:solidFill>
                <a:effectLst/>
                <a:latin typeface="Guardian TextSans Web"/>
                <a:hlinkClick r:id="rId11"/>
              </a:rPr>
              <a:t>2</a:t>
            </a:r>
            <a:r>
              <a:rPr lang="en-US" b="0" i="0" u="none" strike="noStrike" dirty="0">
                <a:solidFill>
                  <a:srgbClr val="333333"/>
                </a:solidFill>
                <a:effectLst/>
                <a:latin typeface="Guardian TextSans Web"/>
              </a:rPr>
              <a:t> more than 2 decades of research have documented the association of ACEs with health and well-being across the life span.</a:t>
            </a:r>
            <a:r>
              <a:rPr lang="en-US" b="0" i="0" u="none" strike="noStrike" baseline="30000" dirty="0">
                <a:solidFill>
                  <a:srgbClr val="981B1E"/>
                </a:solidFill>
                <a:effectLst/>
                <a:latin typeface="Guardian TextSans Web"/>
                <a:hlinkClick r:id="rId10"/>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0"/>
              </a:rPr>
              <a:t>3</a:t>
            </a:r>
            <a:endParaRPr lang="en-US" b="0" i="0" u="none" strike="noStrike" dirty="0">
              <a:solidFill>
                <a:srgbClr val="333333"/>
              </a:solidFill>
              <a:effectLst/>
              <a:latin typeface="Guardian TextSans Web"/>
            </a:endParaRPr>
          </a:p>
          <a:p>
            <a:pPr algn="l"/>
            <a:r>
              <a:rPr lang="en-US" b="0" i="0" u="none" strike="noStrike" dirty="0">
                <a:solidFill>
                  <a:srgbClr val="333333"/>
                </a:solidFill>
                <a:effectLst/>
                <a:latin typeface="Guardian TextSans Web"/>
              </a:rPr>
              <a:t>ACEs are associated with increased risk for numerous negative outcomes, including a wide range of chronic diseases and leading causes of morbidity and mortality such as cancer, diabetes, heart disease, suicide, and drug overdose. Risk is particularly pronounced for individuals who experience multiple types of ACEs.</a:t>
            </a:r>
            <a:r>
              <a:rPr lang="en-US" b="0" i="0" u="none" strike="noStrike" baseline="30000" dirty="0">
                <a:solidFill>
                  <a:srgbClr val="981B1E"/>
                </a:solidFill>
                <a:effectLst/>
                <a:latin typeface="Guardian TextSans Web"/>
                <a:hlinkClick r:id="rId10"/>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0"/>
              </a:rPr>
              <a:t>4</a:t>
            </a:r>
            <a:r>
              <a:rPr lang="en-US" b="0" i="0" u="none" strike="noStrike" dirty="0">
                <a:solidFill>
                  <a:srgbClr val="333333"/>
                </a:solidFill>
                <a:effectLst/>
                <a:latin typeface="Guardian TextSans Web"/>
              </a:rPr>
              <a:t> ACEs are also associated with negative effects on educational achievement and employment potential.</a:t>
            </a:r>
            <a:r>
              <a:rPr lang="en-US" b="0" i="0" u="none" strike="noStrike" baseline="30000" dirty="0">
                <a:solidFill>
                  <a:srgbClr val="981B1E"/>
                </a:solidFill>
                <a:effectLst/>
                <a:latin typeface="Guardian TextSans Web"/>
                <a:hlinkClick r:id="rId10"/>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2"/>
              </a:rPr>
              <a:t>2</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3"/>
              </a:rPr>
              <a:t>5</a:t>
            </a:r>
            <a:r>
              <a:rPr lang="en-US" b="0" i="0" u="none" strike="noStrike" dirty="0">
                <a:solidFill>
                  <a:srgbClr val="333333"/>
                </a:solidFill>
                <a:effectLst/>
                <a:latin typeface="Guardian TextSans Web"/>
              </a:rPr>
              <a:t> Importantly, the historical and ongoing effects of racism or poverty, living in under-resourced or racially segregated neighborhoods, and experiencing housing or food insecurity (social determinants of health) can contribute to and exacerbate the effects of ACEs.</a:t>
            </a:r>
            <a:r>
              <a:rPr lang="en-US" b="0" i="0" u="none" strike="noStrike" baseline="30000" dirty="0">
                <a:solidFill>
                  <a:srgbClr val="981B1E"/>
                </a:solidFill>
                <a:effectLst/>
                <a:latin typeface="Guardian TextSans Web"/>
                <a:hlinkClick r:id="rId10"/>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14"/>
              </a:rPr>
              <a:t>4</a:t>
            </a:r>
            <a:r>
              <a:rPr lang="en-US" b="0" i="0" u="none" strike="noStrike" dirty="0">
                <a:solidFill>
                  <a:srgbClr val="333333"/>
                </a:solidFill>
                <a:effectLst/>
                <a:latin typeface="Guardian TextSans Web"/>
              </a:rPr>
              <a:t> The potential societal costs of ACEs are estimated to be in the hundreds of billions of dollars each year, with a significant proportion of these costs occurring in the health care system.</a:t>
            </a:r>
            <a:r>
              <a:rPr lang="en-US" b="0" i="0" u="none" strike="noStrike" baseline="30000" dirty="0">
                <a:solidFill>
                  <a:srgbClr val="981B1E"/>
                </a:solidFill>
                <a:effectLst/>
                <a:latin typeface="Guardian TextSans Web"/>
                <a:hlinkClick r:id="rId10"/>
              </a:rPr>
              <a:t>1</a:t>
            </a:r>
            <a:endParaRPr lang="en-US" b="0" i="0" u="none" strike="noStrike" dirty="0">
              <a:solidFill>
                <a:srgbClr val="333333"/>
              </a:solidFill>
              <a:effectLst/>
              <a:latin typeface="Guardian TextSans Web"/>
            </a:endParaRPr>
          </a:p>
          <a:p>
            <a:pPr algn="l"/>
            <a:r>
              <a:rPr lang="en-US" b="0" i="0" u="none" strike="noStrike" dirty="0">
                <a:solidFill>
                  <a:srgbClr val="333333"/>
                </a:solidFill>
                <a:effectLst/>
                <a:latin typeface="Guardian TextSans Web"/>
              </a:rPr>
              <a:t>A large and growing body of research indicates that the underlying mechanism by which ACEs are associated with health outcomes is through the development of toxic stress, a chronic activation of the stress response system. Toxic stress results in dysregulation of the limbic-hypothalamic-pituitary-adrenal axis, elevating levels of catecholamines (“fight or flight” response), cortisol, and proinflammatory cytokines, leading to cascading effects on the nervous, endocrine, and immune systems. These changes can affect attention and other executive functioning, impulsive behavior, brain reward systems, decision-making, and response to stress throughout the life span.</a:t>
            </a:r>
            <a:r>
              <a:rPr lang="en-US" b="0" i="0" u="none" strike="noStrike" baseline="30000" dirty="0">
                <a:solidFill>
                  <a:srgbClr val="981B1E"/>
                </a:solidFill>
                <a:effectLst/>
                <a:latin typeface="Guardian TextSans Web"/>
                <a:hlinkClick r:id="rId10"/>
              </a:rPr>
              <a:t>1</a:t>
            </a:r>
            <a:r>
              <a:rPr lang="en-US" b="0" i="0" u="none" strike="noStrike" dirty="0">
                <a:solidFill>
                  <a:srgbClr val="333333"/>
                </a:solidFill>
                <a:effectLst/>
                <a:latin typeface="Guardian TextSans Web"/>
              </a:rPr>
              <a:t> The scientific understanding of ACEs and toxic stress maps the pathways for how these early life experiences affect health and provides a potential scientific basis for preventing ACEs.</a:t>
            </a:r>
          </a:p>
          <a:p>
            <a:pPr algn="l"/>
            <a:r>
              <a:rPr lang="en-US" b="0" i="0" u="none" strike="noStrike" dirty="0">
                <a:solidFill>
                  <a:srgbClr val="333333"/>
                </a:solidFill>
                <a:effectLst/>
                <a:latin typeface="Guardian TextSans Web"/>
              </a:rPr>
              <a:t>A report released by the Centers for Disease Control and Prevention on November 5, 2019, using data from 144 017 adults aged 18 years or older from 25 states participating in the 2015-2017 Behavioral Risk Factor Surveillance System found that 60.9% of adults reported they had experienced at least 1 type of ACE in their lifetime and 15.6% (1 in 6 adults) reported they had experienced 4 or more types of ACEs.</a:t>
            </a:r>
            <a:r>
              <a:rPr lang="en-US" b="0" i="0" u="none" strike="noStrike" baseline="30000" dirty="0">
                <a:solidFill>
                  <a:srgbClr val="981B1E"/>
                </a:solidFill>
                <a:effectLst/>
                <a:latin typeface="Guardian TextSans Web"/>
                <a:hlinkClick r:id="rId13"/>
              </a:rPr>
              <a:t>5</a:t>
            </a:r>
            <a:r>
              <a:rPr lang="en-US" b="0" i="0" u="none" strike="noStrike" dirty="0">
                <a:solidFill>
                  <a:srgbClr val="333333"/>
                </a:solidFill>
                <a:effectLst/>
                <a:latin typeface="Guardian TextSans Web"/>
              </a:rPr>
              <a:t> A graded, dose-response relationship was found between the number of types of ACEs experienced and increased risk for a range of outcomes, including health-risk behaviors (current smoking, heavy drinking), chronic health conditions (depressive disorder, cancer, coronary heart disease, stroke, diabetes, kidney disease, chronic obstructive pulmonary disease, asthma, overweight/obesity), and socioeconomic challenges such as having no health insurance. For example, after controlling for race/ethnicity, sex, and age, compared with adults without exposure to ACEs, adults who reported that they had experienced 4 or more types of ACEs had an adjusted odds ratio (AOR) of 1.8 (95% CI, 1.6-2.1) for having coronary heart disease, 1.4 (95% CI, 1.2-1.6) for cancer, 2.1 (95% CI, 1.7-2.5) for stroke, 2.8 (95% CI, 2.5-3.1) for chronic obstructive pulmonary disease, and 5.3 (95% CI, 4.9-5.7) for depression.</a:t>
            </a:r>
            <a:r>
              <a:rPr lang="en-US" b="0" i="0" u="none" strike="noStrike" baseline="30000" dirty="0">
                <a:solidFill>
                  <a:srgbClr val="981B1E"/>
                </a:solidFill>
                <a:effectLst/>
                <a:latin typeface="Guardian TextSans Web"/>
                <a:hlinkClick r:id="rId13"/>
              </a:rPr>
              <a:t>5</a:t>
            </a:r>
            <a:endParaRPr lang="en-US" b="0" i="0" u="none" strike="noStrike" dirty="0">
              <a:solidFill>
                <a:srgbClr val="333333"/>
              </a:solidFill>
              <a:effectLst/>
              <a:latin typeface="Guardian TextSans Web"/>
            </a:endParaRPr>
          </a:p>
          <a:p>
            <a:pPr algn="l"/>
            <a:r>
              <a:rPr lang="en-US" b="0" i="0" u="none" strike="noStrike" dirty="0">
                <a:solidFill>
                  <a:srgbClr val="333333"/>
                </a:solidFill>
                <a:effectLst/>
                <a:latin typeface="Guardian TextSans Web"/>
              </a:rPr>
              <a:t>Although prospective, longitudinal studies are needed to examine the association between preventing ACEs and specific health outcomes and financial savings, some studies have indicated that ACEs and the harms stemming from exposure to them can be prevented.</a:t>
            </a:r>
            <a:r>
              <a:rPr lang="en-US" b="0" i="0" u="none" strike="noStrike" baseline="30000" dirty="0">
                <a:solidFill>
                  <a:srgbClr val="981B1E"/>
                </a:solidFill>
                <a:effectLst/>
                <a:latin typeface="Guardian TextSans Web"/>
                <a:hlinkClick r:id="rId10"/>
              </a:rPr>
              <a:t>1</a:t>
            </a:r>
            <a:endParaRPr lang="en-US" b="0" i="0" u="none" strike="noStrike" dirty="0">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333333"/>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DBE1B57B-C9D6-304D-95D7-4A191FB4E0D4}" type="slidenum">
              <a:rPr lang="en-US" smtClean="0"/>
              <a:t>37</a:t>
            </a:fld>
            <a:endParaRPr lang="en-US" dirty="0"/>
          </a:p>
        </p:txBody>
      </p:sp>
    </p:spTree>
    <p:extLst>
      <p:ext uri="{BB962C8B-B14F-4D97-AF65-F5344CB8AC3E}">
        <p14:creationId xmlns:p14="http://schemas.microsoft.com/office/powerpoint/2010/main" val="2910318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39</a:t>
            </a:fld>
            <a:endParaRPr lang="en-US" dirty="0"/>
          </a:p>
        </p:txBody>
      </p:sp>
    </p:spTree>
    <p:extLst>
      <p:ext uri="{BB962C8B-B14F-4D97-AF65-F5344CB8AC3E}">
        <p14:creationId xmlns:p14="http://schemas.microsoft.com/office/powerpoint/2010/main" val="2413776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BlinkMacSystemFont"/>
              </a:rPr>
              <a:t>Compton WM, Dawson D, Duffy SQ, Grant BF.. Am J Psychiatry. </a:t>
            </a:r>
            <a:endParaRPr lang="en-US" dirty="0"/>
          </a:p>
        </p:txBody>
      </p:sp>
      <p:sp>
        <p:nvSpPr>
          <p:cNvPr id="4" name="Slide Number Placeholder 3"/>
          <p:cNvSpPr>
            <a:spLocks noGrp="1"/>
          </p:cNvSpPr>
          <p:nvPr>
            <p:ph type="sldNum" sz="quarter" idx="5"/>
          </p:nvPr>
        </p:nvSpPr>
        <p:spPr/>
        <p:txBody>
          <a:bodyPr/>
          <a:lstStyle/>
          <a:p>
            <a:fld id="{DBE1B57B-C9D6-304D-95D7-4A191FB4E0D4}" type="slidenum">
              <a:rPr lang="en-US" smtClean="0"/>
              <a:t>40</a:t>
            </a:fld>
            <a:endParaRPr lang="en-US" dirty="0"/>
          </a:p>
        </p:txBody>
      </p:sp>
    </p:spTree>
    <p:extLst>
      <p:ext uri="{BB962C8B-B14F-4D97-AF65-F5344CB8AC3E}">
        <p14:creationId xmlns:p14="http://schemas.microsoft.com/office/powerpoint/2010/main" val="3716360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nnsans"/>
              </a:rPr>
              <a:t>These are recent results from the CDC’s National Health Interview Study that shows some trends in MH treatment between 2019 and 2021. Here, you can see that overall rates of MH treatment has increased in the population – largely driven by increases among adults aged 18-44.</a:t>
            </a:r>
          </a:p>
          <a:p>
            <a:endParaRPr lang="en-US" b="0" i="0" u="none" strike="noStrike" dirty="0">
              <a:solidFill>
                <a:srgbClr val="000000"/>
              </a:solidFill>
              <a:effectLst/>
              <a:latin typeface="cnnsans"/>
            </a:endParaRPr>
          </a:p>
          <a:p>
            <a:r>
              <a:rPr lang="en-US" b="0" i="0" u="none" strike="noStrike" dirty="0">
                <a:solidFill>
                  <a:srgbClr val="000000"/>
                </a:solidFill>
                <a:effectLst/>
                <a:latin typeface="cnnsans"/>
              </a:rPr>
              <a:t>Adults 18 to 44 were least likely to have received treatment for mental health in 2019 but became the most likely in 2021. Nearly 1 in 4 adults (more than 23%) in this age group received treatment for mental health in 2021, a jump of nearly 5 percentage points from 2019.</a:t>
            </a:r>
          </a:p>
          <a:p>
            <a:endParaRPr lang="en-US" b="0" i="0" u="none" strike="noStrike" dirty="0">
              <a:solidFill>
                <a:srgbClr val="000000"/>
              </a:solidFill>
              <a:effectLst/>
              <a:latin typeface="cnnsans"/>
            </a:endParaRPr>
          </a:p>
          <a:p>
            <a:r>
              <a:rPr lang="en-US" b="0" i="0" u="none" strike="noStrike" dirty="0">
                <a:solidFill>
                  <a:srgbClr val="000000"/>
                </a:solidFill>
                <a:effectLst/>
                <a:latin typeface="cnnsans"/>
              </a:rPr>
              <a:t>This may signal worsening MH symptoms and distress – remember, this is the period impacted by the COVID-19 pandemic. But it also may signal growing access to treatment as we transition to more online care delivery. Remember, epidemiology only tells us what, not why.</a:t>
            </a:r>
          </a:p>
          <a:p>
            <a:endParaRPr lang="en-US" b="0" i="0" u="none" strike="noStrike" dirty="0">
              <a:solidFill>
                <a:srgbClr val="000000"/>
              </a:solidFill>
              <a:effectLst/>
              <a:latin typeface="cnnsans"/>
            </a:endParaRPr>
          </a:p>
          <a:p>
            <a:r>
              <a:rPr lang="en-US" b="0" i="0" u="none" strike="noStrike" dirty="0">
                <a:solidFill>
                  <a:srgbClr val="000000"/>
                </a:solidFill>
                <a:effectLst/>
                <a:latin typeface="cnnsans"/>
              </a:rPr>
              <a:t>*************************************************************</a:t>
            </a:r>
          </a:p>
          <a:p>
            <a:pPr algn="l"/>
            <a:r>
              <a:rPr lang="en-US" b="0" i="0" u="none" strike="noStrike" dirty="0">
                <a:solidFill>
                  <a:srgbClr val="000000"/>
                </a:solidFill>
                <a:effectLst/>
                <a:latin typeface="cnnsans"/>
              </a:rPr>
              <a:t>“The Covid-19 pandemic exacerbated numerous social stressors that we know can increase the risk of both substance use and mental illness, alongside substantial changes to the illicit drug supply,” said Dr. Nora Volkow, director of the National Institute on Drug Abuse, </a:t>
            </a:r>
          </a:p>
          <a:p>
            <a:pPr algn="l"/>
            <a:r>
              <a:rPr lang="en-US" b="0" i="0" u="none" strike="noStrike" dirty="0">
                <a:solidFill>
                  <a:srgbClr val="000000"/>
                </a:solidFill>
                <a:effectLst/>
                <a:latin typeface="cnnsans"/>
              </a:rPr>
              <a:t>But, she said, increases in mental health treatment as found in the CDC report “may not be a negative signal in and of itself” because it could mean people are connecting with the help they need. </a:t>
            </a:r>
          </a:p>
          <a:p>
            <a:pPr algn="l"/>
            <a:r>
              <a:rPr lang="en-US" b="0" i="0" u="none" strike="noStrike" dirty="0">
                <a:solidFill>
                  <a:srgbClr val="000000"/>
                </a:solidFill>
                <a:effectLst/>
                <a:latin typeface="cnnsans"/>
              </a:rPr>
              <a:t>“For many people, drug and alcohol problems begin as self-medication for other mental health symptoms. Half of people with a substance use disorder have another mental illness at some point, and vice-versa,” she said. “Fragmented and hard-to-access mental health care means that these conditions and addiction often go untreated.”</a:t>
            </a:r>
          </a:p>
          <a:p>
            <a:pPr algn="l"/>
            <a:r>
              <a:rPr lang="en-US" b="0" i="0" u="none" strike="noStrike" dirty="0">
                <a:solidFill>
                  <a:srgbClr val="000000"/>
                </a:solidFill>
                <a:effectLst/>
                <a:latin typeface="cnnsans"/>
              </a:rPr>
              <a:t>Better access to telehealth has broadened treatment options – but not for everyone, Holingue said. </a:t>
            </a:r>
          </a:p>
          <a:p>
            <a:endParaRPr lang="en-US" dirty="0"/>
          </a:p>
        </p:txBody>
      </p:sp>
      <p:sp>
        <p:nvSpPr>
          <p:cNvPr id="4" name="Slide Number Placeholder 3"/>
          <p:cNvSpPr>
            <a:spLocks noGrp="1"/>
          </p:cNvSpPr>
          <p:nvPr>
            <p:ph type="sldNum" sz="quarter" idx="5"/>
          </p:nvPr>
        </p:nvSpPr>
        <p:spPr/>
        <p:txBody>
          <a:bodyPr/>
          <a:lstStyle/>
          <a:p>
            <a:fld id="{DBE1B57B-C9D6-304D-95D7-4A191FB4E0D4}" type="slidenum">
              <a:rPr lang="en-US" smtClean="0"/>
              <a:t>43</a:t>
            </a:fld>
            <a:endParaRPr lang="en-US" dirty="0"/>
          </a:p>
        </p:txBody>
      </p:sp>
    </p:spTree>
    <p:extLst>
      <p:ext uri="{BB962C8B-B14F-4D97-AF65-F5344CB8AC3E}">
        <p14:creationId xmlns:p14="http://schemas.microsoft.com/office/powerpoint/2010/main" val="1914858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nnsans"/>
              </a:rPr>
              <a:t>This same report noted that increases in MH treatment were gained among both men and women - though far fewer men access treatment compared with women.</a:t>
            </a:r>
          </a:p>
          <a:p>
            <a:endParaRPr lang="en-US" b="0" i="0" u="none" strike="noStrike" dirty="0">
              <a:solidFill>
                <a:srgbClr val="000000"/>
              </a:solidFill>
              <a:effectLst/>
              <a:latin typeface="cnnsans"/>
            </a:endParaRPr>
          </a:p>
          <a:p>
            <a:r>
              <a:rPr lang="en-US" b="0" i="0" u="none" strike="noStrike" dirty="0">
                <a:solidFill>
                  <a:srgbClr val="000000"/>
                </a:solidFill>
                <a:effectLst/>
                <a:latin typeface="cnnsans"/>
              </a:rPr>
              <a:t>In 2021, more than 1 in 4 women (29%) reported receiving mental health treatment compared with fewer than 1 in 5 men (18%).</a:t>
            </a:r>
            <a:endParaRPr lang="en-US" dirty="0"/>
          </a:p>
        </p:txBody>
      </p:sp>
      <p:sp>
        <p:nvSpPr>
          <p:cNvPr id="4" name="Slide Number Placeholder 3"/>
          <p:cNvSpPr>
            <a:spLocks noGrp="1"/>
          </p:cNvSpPr>
          <p:nvPr>
            <p:ph type="sldNum" sz="quarter" idx="5"/>
          </p:nvPr>
        </p:nvSpPr>
        <p:spPr/>
        <p:txBody>
          <a:bodyPr/>
          <a:lstStyle/>
          <a:p>
            <a:fld id="{DBE1B57B-C9D6-304D-95D7-4A191FB4E0D4}" type="slidenum">
              <a:rPr lang="en-US" smtClean="0"/>
              <a:t>44</a:t>
            </a:fld>
            <a:endParaRPr lang="en-US" dirty="0"/>
          </a:p>
        </p:txBody>
      </p:sp>
    </p:spTree>
    <p:extLst>
      <p:ext uri="{BB962C8B-B14F-4D97-AF65-F5344CB8AC3E}">
        <p14:creationId xmlns:p14="http://schemas.microsoft.com/office/powerpoint/2010/main" val="1626544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latin typeface="cnnsans"/>
              </a:rPr>
              <a:t>According to the CDC report, white people were consistently more likely than any other racial or ethnic group to receive mental health treatment. More than 30% of white people reported receiving mental health treatment in 2021, compared with 15% of Black people, 13% of Hispanic people and 11% of Asian people. </a:t>
            </a:r>
          </a:p>
          <a:p>
            <a:pPr algn="l"/>
            <a:endParaRPr lang="en-US" b="0" i="0" u="none" strike="noStrike" dirty="0">
              <a:solidFill>
                <a:srgbClr val="000000"/>
              </a:solidFill>
              <a:effectLst/>
              <a:latin typeface="cnnsans"/>
            </a:endParaRPr>
          </a:p>
          <a:p>
            <a:pPr algn="l"/>
            <a:r>
              <a:rPr lang="en-US" b="0" i="0" u="none" strike="noStrike" dirty="0">
                <a:solidFill>
                  <a:srgbClr val="000000"/>
                </a:solidFill>
                <a:effectLst/>
                <a:latin typeface="cnnsans"/>
              </a:rPr>
              <a:t>Despite having the lowest rates, Asian people saw one of the largest increases in mental health treatment between 2019 and 2021.</a:t>
            </a:r>
          </a:p>
          <a:p>
            <a:pPr algn="l"/>
            <a:endParaRPr lang="en-US" b="0" i="0" u="none" strike="noStrike" dirty="0">
              <a:solidFill>
                <a:srgbClr val="000000"/>
              </a:solidFill>
              <a:effectLst/>
              <a:latin typeface="cnnsans"/>
            </a:endParaRPr>
          </a:p>
          <a:p>
            <a:pPr algn="l"/>
            <a:r>
              <a:rPr lang="en-US" b="0" i="0" u="none" strike="noStrike" dirty="0">
                <a:solidFill>
                  <a:srgbClr val="000000"/>
                </a:solidFill>
                <a:effectLst/>
                <a:latin typeface="cnnsans"/>
              </a:rPr>
              <a:t>In addition to the coronavirus, 2020 and 2021 brought increased anti-Asian hate crimes and protests against police brutality and racism in the wake of George Floyd’s death. </a:t>
            </a:r>
          </a:p>
          <a:p>
            <a:pPr algn="l"/>
            <a:endParaRPr lang="en-US" b="0" i="0" u="none" strike="noStrike" dirty="0">
              <a:solidFill>
                <a:srgbClr val="000000"/>
              </a:solidFill>
              <a:effectLst/>
              <a:latin typeface="cnnsans"/>
            </a:endParaRPr>
          </a:p>
          <a:p>
            <a:pPr algn="l"/>
            <a:r>
              <a:rPr lang="en-US" b="0" i="0" u="none" strike="noStrike" dirty="0">
                <a:solidFill>
                  <a:srgbClr val="000000"/>
                </a:solidFill>
                <a:effectLst/>
                <a:latin typeface="cnnsans"/>
              </a:rPr>
              <a:t>In April 2021, CDC Director Dr. Rochelle Walensky declared racism a serious public health threat.</a:t>
            </a:r>
          </a:p>
          <a:p>
            <a:endParaRPr lang="en-US" dirty="0"/>
          </a:p>
        </p:txBody>
      </p:sp>
      <p:sp>
        <p:nvSpPr>
          <p:cNvPr id="4" name="Slide Number Placeholder 3"/>
          <p:cNvSpPr>
            <a:spLocks noGrp="1"/>
          </p:cNvSpPr>
          <p:nvPr>
            <p:ph type="sldNum" sz="quarter" idx="5"/>
          </p:nvPr>
        </p:nvSpPr>
        <p:spPr/>
        <p:txBody>
          <a:bodyPr/>
          <a:lstStyle/>
          <a:p>
            <a:fld id="{DBE1B57B-C9D6-304D-95D7-4A191FB4E0D4}" type="slidenum">
              <a:rPr lang="en-US" smtClean="0"/>
              <a:t>45</a:t>
            </a:fld>
            <a:endParaRPr lang="en-US" dirty="0"/>
          </a:p>
        </p:txBody>
      </p:sp>
    </p:spTree>
    <p:extLst>
      <p:ext uri="{BB962C8B-B14F-4D97-AF65-F5344CB8AC3E}">
        <p14:creationId xmlns:p14="http://schemas.microsoft.com/office/powerpoint/2010/main" val="2151323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So, let’s jump into the meat of things by playing a game. Get out your smart phones and log onto www.kahoot.it and enter the game code that I am about to generate. [press link] Let’s test your knowledge. </a:t>
            </a:r>
          </a:p>
          <a:p>
            <a:pPr marL="0" indent="0">
              <a:buNone/>
            </a:pPr>
            <a:endParaRPr lang="en-US" dirty="0"/>
          </a:p>
          <a:p>
            <a:pPr marL="228600" indent="-228600">
              <a:buFont typeface="+mj-lt"/>
              <a:buAutoNum type="arabicPeriod"/>
            </a:pPr>
            <a:r>
              <a:rPr lang="en-US" sz="1200" dirty="0"/>
              <a:t>From which 3 key epidemiologic studies are much of the national SUD trends/ rates derived?</a:t>
            </a:r>
          </a:p>
          <a:p>
            <a:pPr marL="685800" lvl="1" indent="-228600">
              <a:buAutoNum type="arabicPeriod"/>
            </a:pPr>
            <a:r>
              <a:rPr lang="en-US" dirty="0"/>
              <a:t>AUDIT, DAST, CAGE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NLAES, ECA, NCS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NSDUH, MTF, NESARC</a:t>
            </a:r>
          </a:p>
          <a:p>
            <a:pPr marL="685800" lvl="1" indent="-228600">
              <a:buAutoNum type="arabicPeriod"/>
            </a:pPr>
            <a:r>
              <a:rPr lang="en-US" dirty="0"/>
              <a:t>5As, RIPTEAR, START</a:t>
            </a:r>
          </a:p>
          <a:p>
            <a:pPr marL="685800" lvl="1" indent="-228600">
              <a:buAutoNum type="arabicPeriod"/>
            </a:pPr>
            <a:endParaRPr lang="en-US" dirty="0"/>
          </a:p>
          <a:p>
            <a:pPr marL="228600" indent="-228600">
              <a:buAutoNum type="arabicPeriod"/>
            </a:pPr>
            <a:r>
              <a:rPr lang="en-US" b="0" i="0" u="none" strike="noStrike" dirty="0">
                <a:solidFill>
                  <a:srgbClr val="333333"/>
                </a:solidFill>
                <a:effectLst/>
                <a:latin typeface="Montserrat" pitchFamily="2" charset="77"/>
              </a:rPr>
              <a:t>Which of the following epidemiologic studies surveys approximately 70,000 US persons age 12 and up every year?</a:t>
            </a:r>
          </a:p>
          <a:p>
            <a:pPr marL="685800" lvl="1" indent="-228600">
              <a:buAutoNum type="arabicPeriod"/>
            </a:pPr>
            <a:r>
              <a:rPr lang="en-US" dirty="0"/>
              <a:t>National Survey of Drug Use and Health</a:t>
            </a:r>
          </a:p>
          <a:p>
            <a:pPr marL="685800" lvl="1" indent="-228600">
              <a:buAutoNum type="arabicPeriod"/>
            </a:pPr>
            <a:r>
              <a:rPr lang="en-US" dirty="0"/>
              <a:t>Monitoring The Future</a:t>
            </a:r>
          </a:p>
          <a:p>
            <a:pPr marL="685800" lvl="1" indent="-228600">
              <a:buAutoNum type="arabicPeriod"/>
            </a:pPr>
            <a:r>
              <a:rPr lang="en-US" dirty="0"/>
              <a:t>National Epidemiologic Survey of Alcohol and Related Conditions</a:t>
            </a:r>
            <a:endParaRPr lang="en-US" b="0" i="0" u="none" strike="noStrike" dirty="0">
              <a:solidFill>
                <a:srgbClr val="333333"/>
              </a:solidFill>
              <a:effectLst/>
              <a:latin typeface="Montserrat" pitchFamily="2" charset="77"/>
            </a:endParaRPr>
          </a:p>
          <a:p>
            <a:pPr marL="457200" lvl="1" indent="0">
              <a:buFontTx/>
              <a:buNone/>
            </a:pPr>
            <a:endParaRPr lang="en-US" b="0" i="0" u="none" strike="noStrike" dirty="0">
              <a:solidFill>
                <a:srgbClr val="333333"/>
              </a:solidFill>
              <a:effectLst/>
              <a:latin typeface="Montserrat" pitchFamily="2" charset="77"/>
            </a:endParaRPr>
          </a:p>
          <a:p>
            <a:pPr marL="228600" indent="-228600">
              <a:buAutoNum type="arabicPeriod"/>
            </a:pPr>
            <a:r>
              <a:rPr lang="en-US" b="0" i="0" u="none" strike="noStrike" dirty="0">
                <a:solidFill>
                  <a:srgbClr val="333333"/>
                </a:solidFill>
                <a:effectLst/>
                <a:latin typeface="Montserrat" pitchFamily="2" charset="77"/>
              </a:rPr>
              <a:t>Which of the following from Monitoring the Future is FALSE?</a:t>
            </a:r>
          </a:p>
          <a:p>
            <a:pPr marL="685800" lvl="1" indent="-228600">
              <a:buAutoNum type="arabicPeriod"/>
            </a:pPr>
            <a:r>
              <a:rPr lang="en-US" b="0" i="0" u="none" strike="noStrike" dirty="0">
                <a:solidFill>
                  <a:srgbClr val="FFFFFF"/>
                </a:solidFill>
                <a:effectLst/>
                <a:latin typeface="Montserrat" pitchFamily="2" charset="77"/>
              </a:rPr>
              <a:t>Among 18-30yo, nicotine vaping has tripled.</a:t>
            </a:r>
            <a:endParaRPr lang="en-US" b="0" i="0" u="none" strike="noStrike" dirty="0">
              <a:solidFill>
                <a:srgbClr val="333333"/>
              </a:solidFill>
              <a:effectLst/>
              <a:latin typeface="Montserrat" pitchFamily="2" charset="77"/>
            </a:endParaRPr>
          </a:p>
          <a:p>
            <a:pPr marL="685800" lvl="1" indent="-228600">
              <a:buAutoNum type="arabicPeriod"/>
            </a:pPr>
            <a:r>
              <a:rPr lang="en-US" b="0" i="0" u="none" strike="noStrike" dirty="0">
                <a:solidFill>
                  <a:srgbClr val="333333"/>
                </a:solidFill>
                <a:effectLst/>
                <a:latin typeface="Montserrat" pitchFamily="2" charset="77"/>
              </a:rPr>
              <a:t>Cannabis use has doubled</a:t>
            </a:r>
          </a:p>
          <a:p>
            <a:pPr marL="685800" lvl="1" indent="-228600">
              <a:buAutoNum type="arabicPeriod"/>
            </a:pPr>
            <a:r>
              <a:rPr lang="en-US" b="0" i="0" u="none" strike="noStrike" dirty="0">
                <a:solidFill>
                  <a:srgbClr val="333333"/>
                </a:solidFill>
                <a:effectLst/>
                <a:latin typeface="Montserrat" pitchFamily="2" charset="77"/>
              </a:rPr>
              <a:t>Alcohol/binge use is declining</a:t>
            </a:r>
          </a:p>
          <a:p>
            <a:pPr marL="685800" lvl="1" indent="-228600">
              <a:buAutoNum type="arabicPeriod"/>
            </a:pPr>
            <a:r>
              <a:rPr lang="en-US" b="0" i="0" u="none" strike="noStrike" dirty="0">
                <a:solidFill>
                  <a:srgbClr val="333333"/>
                </a:solidFill>
                <a:effectLst/>
                <a:latin typeface="Montserrat" pitchFamily="2" charset="77"/>
              </a:rPr>
              <a:t>Alcohol/binge use is declining</a:t>
            </a:r>
          </a:p>
          <a:p>
            <a:pPr marL="685800" lvl="1" indent="-228600">
              <a:buAutoNum type="arabicPeriod"/>
            </a:pPr>
            <a:endParaRPr lang="en-US" b="0" i="0" u="none" strike="noStrike" dirty="0">
              <a:solidFill>
                <a:srgbClr val="333333"/>
              </a:solidFill>
              <a:effectLst/>
              <a:latin typeface="Montserrat" pitchFamily="2" charset="77"/>
            </a:endParaRPr>
          </a:p>
          <a:p>
            <a:pPr marL="228600" indent="-228600">
              <a:buAutoNum type="arabicPeriod"/>
            </a:pPr>
            <a:r>
              <a:rPr lang="en-US" b="0" i="0" u="none" strike="noStrike" dirty="0">
                <a:solidFill>
                  <a:srgbClr val="333333"/>
                </a:solidFill>
                <a:effectLst/>
                <a:latin typeface="Montserrat" pitchFamily="2" charset="77"/>
              </a:rPr>
              <a:t>True or False: Adverse Childhood Events (aka trauma) is strongly associated with adult SUD.</a:t>
            </a:r>
          </a:p>
          <a:p>
            <a:pPr marL="228600" indent="-228600">
              <a:buAutoNum type="arabicPeriod"/>
            </a:pPr>
            <a:endParaRPr lang="en-US" b="0" i="0" u="none" strike="noStrike" dirty="0">
              <a:solidFill>
                <a:srgbClr val="333333"/>
              </a:solidFill>
              <a:effectLst/>
              <a:latin typeface="Montserrat" pitchFamily="2" charset="77"/>
            </a:endParaRPr>
          </a:p>
          <a:p>
            <a:pPr marL="228600" indent="-228600">
              <a:buAutoNum type="arabicPeriod"/>
            </a:pPr>
            <a:r>
              <a:rPr lang="en-US" b="0" i="0" u="none" strike="noStrike" dirty="0">
                <a:solidFill>
                  <a:srgbClr val="333333"/>
                </a:solidFill>
                <a:effectLst/>
                <a:latin typeface="Montserrat" pitchFamily="2" charset="77"/>
              </a:rPr>
              <a:t>What % of people with SUDs have another mental illness?</a:t>
            </a:r>
          </a:p>
          <a:p>
            <a:pPr marL="685800" lvl="1" indent="-228600">
              <a:buAutoNum type="arabicPeriod"/>
            </a:pPr>
            <a:r>
              <a:rPr lang="en-US" b="0" i="0" u="none" strike="noStrike" dirty="0">
                <a:solidFill>
                  <a:srgbClr val="333333"/>
                </a:solidFill>
                <a:effectLst/>
                <a:latin typeface="Montserrat" pitchFamily="2" charset="77"/>
              </a:rPr>
              <a:t>25%</a:t>
            </a:r>
          </a:p>
          <a:p>
            <a:pPr marL="685800" lvl="1" indent="-228600">
              <a:buAutoNum type="arabicPeriod"/>
            </a:pPr>
            <a:r>
              <a:rPr lang="en-US" b="0" i="0" u="none" strike="noStrike" dirty="0">
                <a:solidFill>
                  <a:srgbClr val="333333"/>
                </a:solidFill>
                <a:effectLst/>
                <a:latin typeface="Montserrat" pitchFamily="2" charset="77"/>
              </a:rPr>
              <a:t>45%</a:t>
            </a:r>
          </a:p>
          <a:p>
            <a:pPr marL="685800" lvl="1" indent="-228600">
              <a:buAutoNum type="arabicPeriod"/>
            </a:pPr>
            <a:r>
              <a:rPr lang="en-US" b="0" i="0" u="none" strike="noStrike" dirty="0">
                <a:solidFill>
                  <a:srgbClr val="333333"/>
                </a:solidFill>
                <a:effectLst/>
                <a:latin typeface="Montserrat" pitchFamily="2" charset="77"/>
              </a:rPr>
              <a:t>Xx%</a:t>
            </a:r>
          </a:p>
          <a:p>
            <a:pPr marL="228600" indent="-228600">
              <a:buAutoNum type="arabicPeriod"/>
            </a:pPr>
            <a:endParaRPr lang="en-US" b="0" i="0" u="none" strike="noStrike" dirty="0">
              <a:solidFill>
                <a:srgbClr val="333333"/>
              </a:solidFill>
              <a:effectLst/>
              <a:latin typeface="Montserrat" pitchFamily="2" charset="77"/>
            </a:endParaRPr>
          </a:p>
          <a:p>
            <a:pPr marL="228600" indent="-228600">
              <a:buAutoNum type="arabicPeriod"/>
            </a:pPr>
            <a:r>
              <a:rPr lang="en-US" b="0" i="0" u="none" strike="noStrike" dirty="0">
                <a:solidFill>
                  <a:srgbClr val="333333"/>
                </a:solidFill>
                <a:effectLst/>
                <a:latin typeface="Montserrat" pitchFamily="2" charset="77"/>
              </a:rPr>
              <a:t>Black and Brown People are 3-4x more likely to receive buprenorphine treatment compared to non-Hispanic white people.</a:t>
            </a:r>
          </a:p>
        </p:txBody>
      </p:sp>
      <p:sp>
        <p:nvSpPr>
          <p:cNvPr id="4" name="Slide Number Placeholder 3"/>
          <p:cNvSpPr>
            <a:spLocks noGrp="1"/>
          </p:cNvSpPr>
          <p:nvPr>
            <p:ph type="sldNum" sz="quarter" idx="5"/>
          </p:nvPr>
        </p:nvSpPr>
        <p:spPr/>
        <p:txBody>
          <a:bodyPr/>
          <a:lstStyle/>
          <a:p>
            <a:fld id="{DBE1B57B-C9D6-304D-95D7-4A191FB4E0D4}" type="slidenum">
              <a:rPr lang="en-US" smtClean="0"/>
              <a:t>3</a:t>
            </a:fld>
            <a:endParaRPr lang="en-US" dirty="0"/>
          </a:p>
        </p:txBody>
      </p:sp>
    </p:spTree>
    <p:extLst>
      <p:ext uri="{BB962C8B-B14F-4D97-AF65-F5344CB8AC3E}">
        <p14:creationId xmlns:p14="http://schemas.microsoft.com/office/powerpoint/2010/main" val="6350061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7mins if put at 1.25 x speed. Allow for 10 mins (??)</a:t>
            </a:r>
          </a:p>
          <a:p>
            <a:endParaRPr lang="en-US" dirty="0"/>
          </a:p>
          <a:p>
            <a:r>
              <a:rPr lang="en-US" b="0" i="0" u="none" strike="noStrike" dirty="0">
                <a:solidFill>
                  <a:srgbClr val="333333"/>
                </a:solidFill>
                <a:effectLst/>
                <a:latin typeface="Guardian TextSans Web"/>
              </a:rPr>
              <a:t>Importantly, the historical and ongoing effects of racism or poverty, living in under-resourced or racially segregated neighborhoods, and experiencing housing or food insecurity (social determinants of health) can contribute to and exacerbate the effects of ACEs.</a:t>
            </a:r>
            <a:r>
              <a:rPr lang="en-US" b="0" i="0" u="none" strike="noStrike" baseline="30000" dirty="0">
                <a:solidFill>
                  <a:srgbClr val="981B1E"/>
                </a:solidFill>
                <a:effectLst/>
                <a:latin typeface="Guardian TextSans Web"/>
                <a:hlinkClick r:id="rId3"/>
              </a:rPr>
              <a:t>1</a:t>
            </a:r>
            <a:r>
              <a:rPr lang="en-US" b="0" i="0" u="none" strike="noStrike" baseline="30000" dirty="0">
                <a:solidFill>
                  <a:srgbClr val="333333"/>
                </a:solidFill>
                <a:effectLst/>
                <a:latin typeface="Guardian TextSans Web"/>
              </a:rPr>
              <a:t>,</a:t>
            </a:r>
            <a:r>
              <a:rPr lang="en-US" b="0" i="0" u="none" strike="noStrike" baseline="30000" dirty="0">
                <a:solidFill>
                  <a:srgbClr val="981B1E"/>
                </a:solidFill>
                <a:effectLst/>
                <a:latin typeface="Guardian TextSans Web"/>
                <a:hlinkClick r:id="rId4"/>
              </a:rPr>
              <a:t>4</a:t>
            </a:r>
            <a:r>
              <a:rPr lang="en-US" b="0" i="0" u="none" strike="noStrike" dirty="0">
                <a:solidFill>
                  <a:srgbClr val="333333"/>
                </a:solidFill>
                <a:effectLst/>
                <a:latin typeface="Guardian TextSans Web"/>
              </a:rPr>
              <a:t> </a:t>
            </a:r>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46</a:t>
            </a:fld>
            <a:endParaRPr lang="en-US" dirty="0"/>
          </a:p>
        </p:txBody>
      </p:sp>
    </p:spTree>
    <p:extLst>
      <p:ext uri="{BB962C8B-B14F-4D97-AF65-F5344CB8AC3E}">
        <p14:creationId xmlns:p14="http://schemas.microsoft.com/office/powerpoint/2010/main" val="3304352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47</a:t>
            </a:fld>
            <a:endParaRPr lang="en-US" dirty="0"/>
          </a:p>
        </p:txBody>
      </p:sp>
    </p:spTree>
    <p:extLst>
      <p:ext uri="{BB962C8B-B14F-4D97-AF65-F5344CB8AC3E}">
        <p14:creationId xmlns:p14="http://schemas.microsoft.com/office/powerpoint/2010/main" val="2970308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1C1D1E"/>
                </a:solidFill>
                <a:effectLst/>
                <a:latin typeface="Open Sans" panose="020F0502020204030204" pitchFamily="34" charset="0"/>
              </a:rPr>
              <a:t>Data on alcohol and drug use in the United States come from 3 major sources: the National Survey of Drug Use and Health,</a:t>
            </a:r>
            <a:r>
              <a:rPr lang="en-US" b="0" i="0" u="none" strike="noStrike" baseline="30000" dirty="0">
                <a:solidFill>
                  <a:srgbClr val="000000"/>
                </a:solidFill>
                <a:effectLst/>
                <a:latin typeface="Open Sans" panose="020B0606030504020204" pitchFamily="34" charset="0"/>
                <a:hlinkClick r:id="rId3"/>
              </a:rPr>
              <a:t>1</a:t>
            </a:r>
            <a:r>
              <a:rPr lang="en-US" b="0" i="0" u="none" strike="noStrike" dirty="0">
                <a:solidFill>
                  <a:srgbClr val="1C1D1E"/>
                </a:solidFill>
                <a:effectLst/>
                <a:latin typeface="Open Sans" panose="020B0606030504020204" pitchFamily="34" charset="0"/>
              </a:rPr>
              <a:t> the National Epidemiologic Survey on Alcohol and Related Conditions,</a:t>
            </a:r>
            <a:r>
              <a:rPr lang="en-US" b="0" i="0" u="none" strike="noStrike" baseline="30000" dirty="0">
                <a:solidFill>
                  <a:srgbClr val="000000"/>
                </a:solidFill>
                <a:effectLst/>
                <a:latin typeface="Open Sans" panose="020B0606030504020204" pitchFamily="34" charset="0"/>
                <a:hlinkClick r:id="rId4"/>
              </a:rPr>
              <a:t>4</a:t>
            </a:r>
            <a:r>
              <a:rPr lang="en-US" b="0" i="0" u="none" strike="noStrike" dirty="0">
                <a:solidFill>
                  <a:srgbClr val="1C1D1E"/>
                </a:solidFill>
                <a:effectLst/>
                <a:latin typeface="Open Sans" panose="020B0606030504020204" pitchFamily="34" charset="0"/>
              </a:rPr>
              <a:t> and the Monitoring the Future Study.</a:t>
            </a:r>
            <a:r>
              <a:rPr lang="en-US" b="0" i="0" u="none" strike="noStrike" baseline="30000" dirty="0">
                <a:solidFill>
                  <a:srgbClr val="000000"/>
                </a:solidFill>
                <a:effectLst/>
                <a:latin typeface="Open Sans" panose="020B0606030504020204" pitchFamily="34" charset="0"/>
                <a:hlinkClick r:id="rId5"/>
              </a:rPr>
              <a:t>5</a:t>
            </a:r>
            <a:endParaRPr lang="en-US" b="0" i="0" u="none" strike="noStrike" baseline="30000" dirty="0">
              <a:solidFill>
                <a:srgbClr val="000000"/>
              </a:solidFill>
              <a:effectLst/>
              <a:latin typeface="Open Sans" panose="020B0606030504020204" pitchFamily="34" charset="0"/>
            </a:endParaRPr>
          </a:p>
          <a:p>
            <a:pPr algn="l"/>
            <a:endParaRPr lang="en-US" b="0" i="0" u="none" strike="noStrike" baseline="30000" dirty="0">
              <a:solidFill>
                <a:srgbClr val="000000"/>
              </a:solidFill>
              <a:effectLst/>
              <a:latin typeface="Open Sans" panose="020B0606030504020204" pitchFamily="34" charset="0"/>
            </a:endParaRPr>
          </a:p>
          <a:p>
            <a:pPr algn="l"/>
            <a:r>
              <a:rPr lang="en-US" b="0" i="0" u="none" strike="noStrike" dirty="0">
                <a:solidFill>
                  <a:srgbClr val="212121"/>
                </a:solidFill>
                <a:effectLst/>
                <a:latin typeface="Source Sans Pro" panose="020B0503030403020204" pitchFamily="34" charset="0"/>
              </a:rPr>
              <a:t>The National Survey on Drug Use and Health (NSDUH) is a nationwide study that provides up-to-date information on tobacco, alcohol, and drug use, mental health and other health-related issues in the United States. Each year, NSDUH interviews approximately 70,000 people age 12 and older and study results are released each Fall for the previous year. Results are used to inform public health programs and policies. It is funded by SAMHSA and t</a:t>
            </a:r>
            <a:r>
              <a:rPr lang="en-US" b="0" i="0" u="none" strike="noStrike" dirty="0">
                <a:solidFill>
                  <a:srgbClr val="202122"/>
                </a:solidFill>
                <a:effectLst/>
                <a:latin typeface="Arial" panose="020B0604020202020204" pitchFamily="34" charset="0"/>
              </a:rPr>
              <a:t>he NSDUH, and along with the </a:t>
            </a:r>
            <a:r>
              <a:rPr lang="en-US" b="0" i="0" u="none" strike="noStrike" dirty="0">
                <a:solidFill>
                  <a:srgbClr val="0B0080"/>
                </a:solidFill>
                <a:effectLst/>
                <a:latin typeface="Arial" panose="020B0604020202020204" pitchFamily="34" charset="0"/>
                <a:hlinkClick r:id="rId6" tooltip="Monitoring the Future"/>
              </a:rPr>
              <a:t>Monitoring the Future</a:t>
            </a:r>
            <a:r>
              <a:rPr lang="en-US" b="0" i="0" u="none" strike="noStrike" dirty="0">
                <a:solidFill>
                  <a:srgbClr val="202122"/>
                </a:solidFill>
                <a:effectLst/>
                <a:latin typeface="Arial" panose="020B0604020202020204" pitchFamily="34" charset="0"/>
              </a:rPr>
              <a:t>, is one of the two main ways the </a:t>
            </a:r>
            <a:r>
              <a:rPr lang="en-US" b="0" i="0" u="none" strike="noStrike" dirty="0">
                <a:solidFill>
                  <a:srgbClr val="0B0080"/>
                </a:solidFill>
                <a:effectLst/>
                <a:latin typeface="Arial" panose="020B0604020202020204" pitchFamily="34" charset="0"/>
                <a:hlinkClick r:id="rId7" tooltip="National Institute on Drug Abuse"/>
              </a:rPr>
              <a:t>National Institute on Drug Abuse</a:t>
            </a:r>
            <a:r>
              <a:rPr lang="en-US" b="0" i="0" u="none" strike="noStrike" dirty="0">
                <a:solidFill>
                  <a:srgbClr val="202122"/>
                </a:solidFill>
                <a:effectLst/>
                <a:latin typeface="Arial" panose="020B0604020202020204" pitchFamily="34" charset="0"/>
              </a:rPr>
              <a:t> measures drug use in the United States.</a:t>
            </a:r>
            <a:r>
              <a:rPr lang="en-US" b="0" i="0" u="none" strike="noStrike" baseline="30000" dirty="0">
                <a:solidFill>
                  <a:srgbClr val="0B0080"/>
                </a:solidFill>
                <a:effectLst/>
                <a:latin typeface="Arial" panose="020B0604020202020204" pitchFamily="34" charset="0"/>
                <a:hlinkClick r:id="rId8"/>
              </a:rPr>
              <a:t>[3]</a:t>
            </a:r>
            <a:endParaRPr lang="en-US" b="0" i="0" u="none" strike="noStrike" dirty="0">
              <a:solidFill>
                <a:srgbClr val="212121"/>
              </a:solidFill>
              <a:effectLst/>
              <a:latin typeface="Source Sans Pro" panose="020B0503030403020204" pitchFamily="34" charset="0"/>
            </a:endParaRPr>
          </a:p>
          <a:p>
            <a:pPr algn="l"/>
            <a:endParaRPr lang="en-US" b="0" i="0" u="none" strike="noStrike" dirty="0">
              <a:solidFill>
                <a:srgbClr val="212121"/>
              </a:solidFill>
              <a:effectLst/>
              <a:latin typeface="Source Sans Pro" panose="020B0503030403020204" pitchFamily="34" charset="0"/>
            </a:endParaRPr>
          </a:p>
          <a:p>
            <a:pPr algn="l"/>
            <a:r>
              <a:rPr lang="en-US" b="0" i="0" u="none" strike="noStrike" dirty="0">
                <a:solidFill>
                  <a:srgbClr val="474747"/>
                </a:solidFill>
                <a:effectLst/>
                <a:latin typeface="Open Sans" panose="020B0606030504020204" pitchFamily="34" charset="0"/>
              </a:rPr>
              <a:t>Since 1975 the MTF survey has measured drug and alcohol use and related attitudes among adolescent students nationwide. A nationally representative sample of survey participants report their drug use behaviors across three time periods: lifetime, past year, and past month. The survey is funded by the NIDA, a component of the National Institutes of Health (NIH), and conducted by the University of Michigan.</a:t>
            </a:r>
          </a:p>
          <a:p>
            <a:pPr algn="l"/>
            <a:r>
              <a:rPr lang="en-US" b="0" i="0" u="none" strike="noStrike" dirty="0">
                <a:solidFill>
                  <a:srgbClr val="474747"/>
                </a:solidFill>
                <a:effectLst/>
                <a:latin typeface="Open Sans" panose="020B0606030504020204" pitchFamily="34" charset="0"/>
              </a:rPr>
              <a:t>Results from the Survey are released each fall. </a:t>
            </a:r>
            <a:endParaRPr lang="en-US" b="0" i="0" u="none" strike="noStrike" dirty="0">
              <a:solidFill>
                <a:srgbClr val="212121"/>
              </a:solidFill>
              <a:effectLst/>
              <a:latin typeface="Source Sans Pro" panose="020B0503030403020204" pitchFamily="34" charset="0"/>
            </a:endParaRPr>
          </a:p>
          <a:p>
            <a:pPr algn="l"/>
            <a:endParaRPr lang="en-US" b="0" i="0" u="none" strike="noStrike" dirty="0">
              <a:solidFill>
                <a:srgbClr val="212121"/>
              </a:solidFill>
              <a:effectLst/>
              <a:latin typeface="Source Sans Pro" panose="020B0503030403020204" pitchFamily="34" charset="0"/>
            </a:endParaRPr>
          </a:p>
          <a:p>
            <a:pPr algn="l"/>
            <a:r>
              <a:rPr lang="en-US" b="0" i="0" u="none" strike="noStrike" dirty="0">
                <a:solidFill>
                  <a:srgbClr val="666666"/>
                </a:solidFill>
                <a:effectLst/>
                <a:latin typeface="HelveticaNeue" panose="02000503000000020004" pitchFamily="2" charset="0"/>
              </a:rPr>
              <a:t>The National Epidemiologic Survey on Alcohol and Related Conditions-III (NESARC-III) was sponsored, designed and directed by the National Institute on Alcohol Abuse and Alcoholism (NIAAA). The NESARC-III is cross-sectional, based on a nationally representative sample of the civilian noninstitutionalized population of the United States aged 18 years and older. Utilizing the NIAAA Alcohol Use Disorder and Associated Disabilities Interview Schedule (AUDADIS-5), the NESARC-III collected information on alcohol and drug use and disorders, related risk factors, and associated physical and mental disabilities. In addition, DNA was obtained through saliva samples. The final sample size was 36,309 and included persons living in households and select noninstitutional group quarters.</a:t>
            </a:r>
          </a:p>
          <a:p>
            <a:pPr algn="l"/>
            <a:endParaRPr lang="en-US" b="0" i="0" u="none" strike="noStrike" dirty="0">
              <a:solidFill>
                <a:srgbClr val="666666"/>
              </a:solidFill>
              <a:effectLst/>
              <a:latin typeface="HelveticaNeue" panose="02000503000000020004" pitchFamily="2" charset="0"/>
            </a:endParaRPr>
          </a:p>
          <a:p>
            <a:pPr algn="l"/>
            <a:r>
              <a:rPr lang="en-US" b="0" i="0" u="none" strike="noStrike" dirty="0">
                <a:solidFill>
                  <a:srgbClr val="666666"/>
                </a:solidFill>
                <a:effectLst/>
                <a:latin typeface="HelveticaNeue" panose="02000503000000020004" pitchFamily="2" charset="0"/>
              </a:rPr>
              <a:t>Objectives and content areas of the NESARC-III, the fourth national survey conducted by NIAAA, are similar to those of the three prior NIAAA surveys, except for the NESARC-III’s collection of saliva samples. Prior NIAAA national surveys included the 1988 Alcohol Supplement of the National Household Interview Survey (fielded by the National Center for Health Statistics), the 1991-1992 National Longitudinal Alcohol Epidemiologic Survey, the 2001-2002 Wave 1 NESARC, and the 2004-2005 Wave 2 NESARC.</a:t>
            </a:r>
            <a:endParaRPr lang="en-US" b="0" i="0" u="none" strike="noStrike" dirty="0">
              <a:solidFill>
                <a:srgbClr val="212121"/>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DBE1B57B-C9D6-304D-95D7-4A191FB4E0D4}" type="slidenum">
              <a:rPr lang="en-US" smtClean="0"/>
              <a:t>5</a:t>
            </a:fld>
            <a:endParaRPr lang="en-US" dirty="0"/>
          </a:p>
        </p:txBody>
      </p:sp>
    </p:spTree>
    <p:extLst>
      <p:ext uri="{BB962C8B-B14F-4D97-AF65-F5344CB8AC3E}">
        <p14:creationId xmlns:p14="http://schemas.microsoft.com/office/powerpoint/2010/main" val="1302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go through the National Survey of Drug use and Health, otherwise known as NSDUH. This is the study that you are going to hear on the radio and in the news. It’s released each fall – even now, we are waiting for the results from the 2021 survey.</a:t>
            </a:r>
          </a:p>
          <a:p>
            <a:endParaRPr lang="en-US" dirty="0"/>
          </a:p>
          <a:p>
            <a:r>
              <a:rPr lang="en-US" dirty="0"/>
              <a:t>Which means that we currently have only the 2020 data – which is what I’ll present. </a:t>
            </a:r>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6</a:t>
            </a:fld>
            <a:endParaRPr lang="en-US" dirty="0"/>
          </a:p>
        </p:txBody>
      </p:sp>
    </p:spTree>
    <p:extLst>
      <p:ext uri="{BB962C8B-B14F-4D97-AF65-F5344CB8AC3E}">
        <p14:creationId xmlns:p14="http://schemas.microsoft.com/office/powerpoint/2010/main" val="2078583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I tell you highlights, lets note that NSDUH has been ongoing since 1971 and it is designed to gives  accurate data on the health and substance use of the US population age 12+, which right now is approximately 276.83 million people. NSDUH excludes active-duty, those not living in shelters, prisoners, and long-term hospital residents. </a:t>
            </a:r>
          </a:p>
          <a:p>
            <a:endParaRPr lang="en-US" dirty="0"/>
          </a:p>
          <a:p>
            <a:r>
              <a:rPr lang="en-US" dirty="0"/>
              <a:t>Several important things happened in the most recent version. 1</a:t>
            </a:r>
            <a:r>
              <a:rPr lang="en-US" baseline="30000" dirty="0"/>
              <a:t>st</a:t>
            </a:r>
            <a:r>
              <a:rPr lang="en-US" dirty="0"/>
              <a:t>, in 2020, a global pandemic hit. As a result, NSDUH halted interviewing from March until September. It shifted to web-based interviews from October – December. The COVID effect was real – with a much lower response rate, especially for adolescents, than usual. </a:t>
            </a:r>
            <a:br>
              <a:rPr lang="en-US" dirty="0">
                <a:effectLst/>
                <a:latin typeface="Times" pitchFamily="2" charset="0"/>
              </a:rPr>
            </a:br>
            <a:endParaRPr lang="en-US" dirty="0">
              <a:effectLst/>
              <a:latin typeface="Times" pitchFamily="2" charset="0"/>
            </a:endParaRPr>
          </a:p>
          <a:p>
            <a:r>
              <a:rPr lang="en-US" dirty="0">
                <a:effectLst/>
                <a:latin typeface="Times" pitchFamily="2" charset="0"/>
              </a:rPr>
              <a:t>From January to March 2020, screening was completed at 35,304 addresses, and 15,628 completed interviews were obtained, including 3,936 interviews from adolescents aged 12 to 17 and 11,692 interviews from adults aged 18 or older. Weighted response rates for household screening and for interviewing were 67.8 and 63.2 percent, respectively, for an overall response rate of 42.9 percent for people aged 12 or older. The weighted interview response rates were 70.5 percent for adolescents and 62.5 percent for adults.</a:t>
            </a:r>
            <a:r>
              <a:rPr lang="en-US" dirty="0">
                <a:solidFill>
                  <a:srgbClr val="1E409A"/>
                </a:solidFill>
                <a:effectLst/>
                <a:latin typeface="Times" pitchFamily="2" charset="0"/>
              </a:rPr>
              <a:t>7 </a:t>
            </a:r>
            <a:r>
              <a:rPr lang="en-US" dirty="0">
                <a:effectLst/>
                <a:latin typeface="Times" pitchFamily="2" charset="0"/>
              </a:rPr>
              <a:t>In-person data collection was suspended on March 16, 2020, because of the coronavirus disease 2019 (COVID-19) pandemic. </a:t>
            </a:r>
            <a:br>
              <a:rPr lang="en-US" dirty="0">
                <a:effectLst/>
                <a:latin typeface="Times" pitchFamily="2" charset="0"/>
              </a:rPr>
            </a:br>
            <a:endParaRPr lang="en-US" dirty="0">
              <a:effectLst/>
              <a:latin typeface="Times" pitchFamily="2" charset="0"/>
            </a:endParaRPr>
          </a:p>
          <a:p>
            <a:r>
              <a:rPr lang="en-US" dirty="0">
                <a:effectLst/>
                <a:latin typeface="Times" pitchFamily="2" charset="0"/>
              </a:rPr>
              <a:t>In July 2020 for a small number of interviews, and principally in October to December 2020, screening was completed for 55,633 addresses, and 20,656 completed interviews were obtained, including 2,401 interviews from adolescents aged 12 to 17 and 18,255 interviews from adults aged 18 or older. Weighted response rates for household screening and for interviewing were 11.1 and 59.5 percent, respectively, for an overall response rate of 6.6 percent for people aged 12 or older. The weighted interview response rates were 25.6 percent for adolescents and 62.9 percent for adults.</a:t>
            </a:r>
            <a:r>
              <a:rPr lang="en-US" dirty="0">
                <a:solidFill>
                  <a:srgbClr val="1E409A"/>
                </a:solidFill>
                <a:effectLst/>
                <a:latin typeface="Times" pitchFamily="2" charset="0"/>
              </a:rPr>
              <a:t>7 </a:t>
            </a:r>
            <a:r>
              <a:rPr lang="en-US" dirty="0">
                <a:effectLst/>
                <a:latin typeface="Times" pitchFamily="2" charset="0"/>
              </a:rPr>
              <a:t>Approximately 93 percent of these interviews were completed via the web because of limitations on where it was considered safe to conduct interviews in person. </a:t>
            </a:r>
          </a:p>
          <a:p>
            <a:endParaRPr lang="en-US" dirty="0">
              <a:effectLst/>
              <a:latin typeface="Times" pitchFamily="2" charset="0"/>
            </a:endParaRPr>
          </a:p>
          <a:p>
            <a:br>
              <a:rPr lang="en-US" dirty="0">
                <a:effectLst/>
                <a:latin typeface="Times" pitchFamily="2" charset="0"/>
              </a:rPr>
            </a:br>
            <a:endParaRPr lang="en-US" dirty="0">
              <a:effectLst/>
              <a:latin typeface="Times" pitchFamily="2" charset="0"/>
            </a:endParaRPr>
          </a:p>
          <a:p>
            <a:r>
              <a:rPr lang="en-US" dirty="0">
                <a:effectLst/>
                <a:latin typeface="Times" pitchFamily="2" charset="0"/>
              </a:rPr>
              <a:t>Altogether for 2020, then, screening was completed for 90,937 addresses, and the final sample consisted of 36,284 completed interviews. There were 6,337 interviews from adolescents aged 12 to 17 and 29,947 interviews from adults aged 18 or older. Weighted response rates for household screening and for interviewing were 25.7 and 60.4 percent, respectively, for an overall response rate of 15.5 percent for people aged 12 or older. The weighted interview response rates were 36.8 percent for adolescents and 62.8 percent for adults.</a:t>
            </a:r>
            <a:endParaRPr lang="en-US" dirty="0">
              <a:solidFill>
                <a:srgbClr val="1E409A"/>
              </a:solidFill>
              <a:effectLst/>
              <a:latin typeface="Times" pitchFamily="2" charset="0"/>
            </a:endParaRPr>
          </a:p>
          <a:p>
            <a:endParaRPr lang="en-US" dirty="0">
              <a:solidFill>
                <a:srgbClr val="1E409A"/>
              </a:solidFill>
              <a:effectLst/>
              <a:latin typeface="Times" pitchFamily="2" charset="0"/>
            </a:endParaRPr>
          </a:p>
          <a:p>
            <a:r>
              <a:rPr lang="en-US" b="0" i="0" u="none" strike="noStrike" dirty="0">
                <a:solidFill>
                  <a:srgbClr val="000000"/>
                </a:solidFill>
                <a:effectLst/>
                <a:latin typeface="Open Sans" panose="020B0606030504020204" pitchFamily="34" charset="0"/>
              </a:rPr>
              <a:t>In 2019, screening was completed at 148,023 addresses, and 67,625 interviews were completed, including 16,894 interviews from adolescents aged 12–17 years and 50,731 interviews from adults aged 18 and over. Weighted response rates for household screening and for interviewing were 70.5% and 64.9%, respectively, for an overall weighted response rate of 45.8% for people aged 12 years and over.</a:t>
            </a:r>
            <a:endParaRPr lang="en-US" dirty="0">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DBE1B57B-C9D6-304D-95D7-4A191FB4E0D4}" type="slidenum">
              <a:rPr lang="en-US" smtClean="0"/>
              <a:t>7</a:t>
            </a:fld>
            <a:endParaRPr lang="en-US" dirty="0"/>
          </a:p>
        </p:txBody>
      </p:sp>
    </p:spTree>
    <p:extLst>
      <p:ext uri="{BB962C8B-B14F-4D97-AF65-F5344CB8AC3E}">
        <p14:creationId xmlns:p14="http://schemas.microsoft.com/office/powerpoint/2010/main" val="317257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33333"/>
                </a:solidFill>
                <a:effectLst/>
                <a:latin typeface="Montserrat" panose="020F0502020204030204" pitchFamily="34" charset="0"/>
              </a:rPr>
              <a:t>Let’s start with general substance use. Here you can see that the two legal substances – with cannabis also close behind – are the most prevalent substances used. This number of past month users of alcohol represents 50% of US population age 12+ have drunk alcohol in the past month. Less than 20% have used any tobacco products and 13.5% have used any illicit drug in the US, with cannabis making up the majority of this.</a:t>
            </a:r>
          </a:p>
          <a:p>
            <a:endParaRPr lang="en-US" b="0" i="0" u="none" strike="noStrike" dirty="0">
              <a:solidFill>
                <a:srgbClr val="333333"/>
              </a:solidFill>
              <a:effectLst/>
              <a:latin typeface="Montserrat" panose="020F0502020204030204" pitchFamily="34" charset="0"/>
            </a:endParaRPr>
          </a:p>
          <a:p>
            <a:r>
              <a:rPr lang="en-US" dirty="0"/>
              <a:t>Total US Population, age 12+ = 276.8 million</a:t>
            </a:r>
          </a:p>
          <a:p>
            <a:r>
              <a:rPr lang="en-US" dirty="0"/>
              <a:t>General Substance Use = 58.7% or </a:t>
            </a:r>
            <a:r>
              <a:rPr lang="en-US" dirty="0">
                <a:effectLst/>
              </a:rPr>
              <a:t>162.5 million people </a:t>
            </a:r>
            <a:endParaRPr lang="en-US" b="0" i="0" u="none" strike="noStrike" dirty="0">
              <a:solidFill>
                <a:srgbClr val="333333"/>
              </a:solidFill>
              <a:effectLst/>
              <a:latin typeface="Montserrat" panose="020F0502020204030204" pitchFamily="34" charset="0"/>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DBE1B57B-C9D6-304D-95D7-4A191FB4E0D4}" type="slidenum">
              <a:rPr lang="en-US" smtClean="0"/>
              <a:t>8</a:t>
            </a:fld>
            <a:endParaRPr lang="en-US" dirty="0"/>
          </a:p>
        </p:txBody>
      </p:sp>
    </p:spTree>
    <p:extLst>
      <p:ext uri="{BB962C8B-B14F-4D97-AF65-F5344CB8AC3E}">
        <p14:creationId xmlns:p14="http://schemas.microsoft.com/office/powerpoint/2010/main" val="317672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tobacco as we run through the NSDUH results. </a:t>
            </a:r>
          </a:p>
          <a:p>
            <a:endParaRPr lang="en-US" dirty="0"/>
          </a:p>
          <a:p>
            <a:r>
              <a:rPr lang="en-US" dirty="0"/>
              <a:t>Here, you can see that there are 57 million (or close to 21%) of us (age 12+) have used any nicotine (tobacco or vaping) product. If you break this down, the majority remain cigarettes.  But vaping is also significant – reaching prevalence of cigar use these days. </a:t>
            </a:r>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9</a:t>
            </a:fld>
            <a:endParaRPr lang="en-US" dirty="0"/>
          </a:p>
        </p:txBody>
      </p:sp>
    </p:spTree>
    <p:extLst>
      <p:ext uri="{BB962C8B-B14F-4D97-AF65-F5344CB8AC3E}">
        <p14:creationId xmlns:p14="http://schemas.microsoft.com/office/powerpoint/2010/main" val="957250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2" name="Text Placeholder 9"/>
          <p:cNvSpPr>
            <a:spLocks noGrp="1"/>
          </p:cNvSpPr>
          <p:nvPr>
            <p:ph type="body" sz="quarter" idx="14" hasCustomPrompt="1"/>
          </p:nvPr>
        </p:nvSpPr>
        <p:spPr>
          <a:xfrm>
            <a:off x="594360" y="3002280"/>
            <a:ext cx="10895293" cy="274320"/>
          </a:xfrm>
          <a:prstGeom prst="rect">
            <a:avLst/>
          </a:prstGeom>
          <a:noFill/>
        </p:spPr>
        <p:txBody>
          <a:bodyPr anchor="ctr"/>
          <a:lstStyle>
            <a:lvl1pPr marL="0" indent="0">
              <a:lnSpc>
                <a:spcPct val="100000"/>
              </a:lnSpc>
              <a:buNone/>
              <a:defRPr sz="2800" b="0" baseline="0">
                <a:solidFill>
                  <a:schemeClr val="tx1"/>
                </a:solidFill>
                <a:latin typeface="Microsoft Sans Serif" panose="020B0604020202020204" pitchFamily="34" charset="0"/>
                <a:cs typeface="Microsoft Sans Serif" panose="020B0604020202020204" pitchFamily="34" charset="0"/>
              </a:defRPr>
            </a:lvl1pPr>
            <a:lvl2pPr marL="342900" indent="0">
              <a:buNone/>
              <a:defRPr b="1">
                <a:latin typeface="Arial"/>
                <a:cs typeface="Arial"/>
              </a:defRPr>
            </a:lvl2pPr>
            <a:lvl3pPr marL="685800" indent="0">
              <a:buNone/>
              <a:defRPr b="1">
                <a:latin typeface="Arial"/>
                <a:cs typeface="Arial"/>
              </a:defRPr>
            </a:lvl3pPr>
            <a:lvl4pPr marL="1028700" indent="0">
              <a:buNone/>
              <a:defRPr b="1">
                <a:latin typeface="Arial"/>
                <a:cs typeface="Arial"/>
              </a:defRPr>
            </a:lvl4pPr>
            <a:lvl5pPr marL="1371600" indent="0">
              <a:buNone/>
              <a:defRPr b="1">
                <a:latin typeface="Arial"/>
                <a:cs typeface="Arial"/>
              </a:defRPr>
            </a:lvl5pPr>
          </a:lstStyle>
          <a:p>
            <a:pPr lvl="0"/>
            <a:r>
              <a:rPr lang="en-US" dirty="0"/>
              <a:t>Presenter, Department</a:t>
            </a:r>
          </a:p>
        </p:txBody>
      </p:sp>
      <p:sp>
        <p:nvSpPr>
          <p:cNvPr id="2" name="Title 1"/>
          <p:cNvSpPr>
            <a:spLocks noGrp="1"/>
          </p:cNvSpPr>
          <p:nvPr>
            <p:ph type="title" hasCustomPrompt="1"/>
          </p:nvPr>
        </p:nvSpPr>
        <p:spPr>
          <a:xfrm>
            <a:off x="609600" y="2311569"/>
            <a:ext cx="10896196" cy="507831"/>
          </a:xfrm>
          <a:noFill/>
        </p:spPr>
        <p:txBody>
          <a:bodyPr/>
          <a:lstStyle>
            <a:lvl1pPr>
              <a:lnSpc>
                <a:spcPct val="100000"/>
              </a:lnSpc>
              <a:defRPr sz="4800" baseline="0">
                <a:solidFill>
                  <a:schemeClr val="tx1"/>
                </a:solidFill>
                <a:latin typeface="YaleNew" panose="02000602050000020003" pitchFamily="2" charset="77"/>
                <a:cs typeface="Microsoft Sans Serif" panose="020B0604020202020204" pitchFamily="34" charset="0"/>
              </a:defRPr>
            </a:lvl1pPr>
          </a:lstStyle>
          <a:p>
            <a:r>
              <a:rPr lang="en-US" dirty="0"/>
              <a:t>Title</a:t>
            </a:r>
          </a:p>
        </p:txBody>
      </p:sp>
      <p:sp>
        <p:nvSpPr>
          <p:cNvPr id="8" name="Text Placeholder 9">
            <a:extLst>
              <a:ext uri="{FF2B5EF4-FFF2-40B4-BE49-F238E27FC236}">
                <a16:creationId xmlns:a16="http://schemas.microsoft.com/office/drawing/2014/main" id="{F639F0F7-B6A2-134A-84D6-28C74C31FFAE}"/>
              </a:ext>
            </a:extLst>
          </p:cNvPr>
          <p:cNvSpPr>
            <a:spLocks noGrp="1"/>
          </p:cNvSpPr>
          <p:nvPr>
            <p:ph type="body" sz="quarter" idx="16" hasCustomPrompt="1"/>
          </p:nvPr>
        </p:nvSpPr>
        <p:spPr>
          <a:xfrm>
            <a:off x="603504" y="3459480"/>
            <a:ext cx="10895293" cy="274320"/>
          </a:xfrm>
          <a:prstGeom prst="rect">
            <a:avLst/>
          </a:prstGeom>
          <a:noFill/>
        </p:spPr>
        <p:txBody>
          <a:bodyPr anchor="ctr"/>
          <a:lstStyle>
            <a:lvl1pPr marL="0" indent="0">
              <a:lnSpc>
                <a:spcPct val="100000"/>
              </a:lnSpc>
              <a:buNone/>
              <a:defRPr sz="1600" b="0" i="0" baseline="0">
                <a:solidFill>
                  <a:schemeClr val="tx1"/>
                </a:solidFill>
                <a:latin typeface="Microsoft Sans Serif" panose="020B0604020202020204" pitchFamily="34" charset="0"/>
                <a:cs typeface="Arial"/>
              </a:defRPr>
            </a:lvl1pPr>
            <a:lvl2pPr marL="342900" indent="0">
              <a:buNone/>
              <a:defRPr b="1">
                <a:latin typeface="Arial"/>
                <a:cs typeface="Arial"/>
              </a:defRPr>
            </a:lvl2pPr>
            <a:lvl3pPr marL="685800" indent="0">
              <a:buNone/>
              <a:defRPr b="1">
                <a:latin typeface="Arial"/>
                <a:cs typeface="Arial"/>
              </a:defRPr>
            </a:lvl3pPr>
            <a:lvl4pPr marL="1028700" indent="0">
              <a:buNone/>
              <a:defRPr b="1">
                <a:latin typeface="Arial"/>
                <a:cs typeface="Arial"/>
              </a:defRPr>
            </a:lvl4pPr>
            <a:lvl5pPr marL="1371600" indent="0">
              <a:buNone/>
              <a:defRPr b="1">
                <a:latin typeface="Arial"/>
                <a:cs typeface="Arial"/>
              </a:defRPr>
            </a:lvl5pPr>
          </a:lstStyle>
          <a:p>
            <a:pPr lvl="0"/>
            <a:r>
              <a:rPr lang="en-US" dirty="0"/>
              <a:t>Month Day, Year</a:t>
            </a:r>
          </a:p>
        </p:txBody>
      </p:sp>
      <p:pic>
        <p:nvPicPr>
          <p:cNvPr id="9" name="Picture 8" descr="A picture containing clipart&#10;&#10;Description automatically generated">
            <a:extLst>
              <a:ext uri="{FF2B5EF4-FFF2-40B4-BE49-F238E27FC236}">
                <a16:creationId xmlns:a16="http://schemas.microsoft.com/office/drawing/2014/main" id="{F0AAB75F-C12E-EF48-991F-89CE62CA31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400" y="5772224"/>
            <a:ext cx="5486400" cy="399976"/>
          </a:xfrm>
          <a:prstGeom prst="rect">
            <a:avLst/>
          </a:prstGeom>
        </p:spPr>
      </p:pic>
    </p:spTree>
    <p:extLst>
      <p:ext uri="{BB962C8B-B14F-4D97-AF65-F5344CB8AC3E}">
        <p14:creationId xmlns:p14="http://schemas.microsoft.com/office/powerpoint/2010/main" val="13453302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p15:clr>
            <a:srgbClr val="FBAE40"/>
          </p15:clr>
        </p15:guide>
        <p15:guide id="2" pos="3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orange SUBTITLE">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620891" y="1143000"/>
            <a:ext cx="10896196" cy="429768"/>
          </a:xfrm>
          <a:prstGeom prst="rect">
            <a:avLst/>
          </a:prstGeom>
        </p:spPr>
        <p:txBody>
          <a:bodyPr lIns="0" tIns="0" rIns="0" bIns="0" anchor="ctr">
            <a:noAutofit/>
          </a:bodyPr>
          <a:lstStyle>
            <a:lvl1pPr marL="0" indent="0">
              <a:lnSpc>
                <a:spcPct val="100000"/>
              </a:lnSpc>
              <a:buNone/>
              <a:defRPr sz="2400" b="1">
                <a:solidFill>
                  <a:schemeClr val="accent1"/>
                </a:solidFill>
                <a:latin typeface="Microsoft Sans Serif" panose="020B0604020202020204" pitchFamily="34" charset="0"/>
                <a:cs typeface="Microsoft Sans Serif" panose="020B0604020202020204" pitchFamily="34" charset="0"/>
              </a:defRPr>
            </a:lvl1pPr>
            <a:lvl2pPr marL="457189" indent="0">
              <a:buNone/>
              <a:defRPr b="1">
                <a:latin typeface="Arial"/>
                <a:cs typeface="Arial"/>
              </a:defRPr>
            </a:lvl2pPr>
            <a:lvl3pPr marL="914377" indent="0">
              <a:buNone/>
              <a:defRPr b="1">
                <a:latin typeface="Arial"/>
                <a:cs typeface="Arial"/>
              </a:defRPr>
            </a:lvl3pPr>
            <a:lvl4pPr marL="1371566" indent="0">
              <a:buNone/>
              <a:defRPr b="1">
                <a:latin typeface="Arial"/>
                <a:cs typeface="Arial"/>
              </a:defRPr>
            </a:lvl4pPr>
            <a:lvl5pPr marL="1828754"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620184" y="1703387"/>
            <a:ext cx="10896600" cy="4075308"/>
          </a:xfrm>
        </p:spPr>
        <p:txBody>
          <a:bodyPr/>
          <a:lstStyle>
            <a:lvl1pPr marL="0" indent="0">
              <a:buNone/>
              <a:defRPr>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pic>
        <p:nvPicPr>
          <p:cNvPr id="8" name="Picture 7">
            <a:extLst>
              <a:ext uri="{FF2B5EF4-FFF2-40B4-BE49-F238E27FC236}">
                <a16:creationId xmlns:a16="http://schemas.microsoft.com/office/drawing/2014/main" id="{2A919CF1-2C68-2742-9BFE-3F6D9C4004DE}"/>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123482519"/>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blue SUBTITLE and Bullets">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620891" y="1143000"/>
            <a:ext cx="10896196" cy="429768"/>
          </a:xfrm>
          <a:prstGeom prst="rect">
            <a:avLst/>
          </a:prstGeom>
        </p:spPr>
        <p:txBody>
          <a:bodyPr lIns="0" tIns="0" rIns="0" bIns="0" anchor="ctr">
            <a:noAutofit/>
          </a:bodyPr>
          <a:lstStyle>
            <a:lvl1pPr marL="0" indent="0">
              <a:lnSpc>
                <a:spcPct val="100000"/>
              </a:lnSpc>
              <a:buNone/>
              <a:defRPr sz="2400" b="1">
                <a:solidFill>
                  <a:schemeClr val="accent1"/>
                </a:solidFill>
                <a:latin typeface="Microsoft Sans Serif" panose="020B0604020202020204" pitchFamily="34" charset="0"/>
                <a:cs typeface="Microsoft Sans Serif" panose="020B0604020202020204" pitchFamily="34" charset="0"/>
              </a:defRPr>
            </a:lvl1pPr>
            <a:lvl2pPr marL="457189" indent="0">
              <a:buNone/>
              <a:defRPr b="1">
                <a:latin typeface="Arial"/>
                <a:cs typeface="Arial"/>
              </a:defRPr>
            </a:lvl2pPr>
            <a:lvl3pPr marL="914377" indent="0">
              <a:buNone/>
              <a:defRPr b="1">
                <a:latin typeface="Arial"/>
                <a:cs typeface="Arial"/>
              </a:defRPr>
            </a:lvl3pPr>
            <a:lvl4pPr marL="1371566" indent="0">
              <a:buNone/>
              <a:defRPr b="1">
                <a:latin typeface="Arial"/>
                <a:cs typeface="Arial"/>
              </a:defRPr>
            </a:lvl4pPr>
            <a:lvl5pPr marL="1828754"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hasCustomPrompt="1"/>
          </p:nvPr>
        </p:nvSpPr>
        <p:spPr>
          <a:xfrm>
            <a:off x="620184" y="1703387"/>
            <a:ext cx="10896600" cy="4075308"/>
          </a:xfrm>
        </p:spPr>
        <p:txBody>
          <a:bodyPr/>
          <a:lstStyle>
            <a:lvl1pPr marL="342900" indent="-342900">
              <a:buFont typeface="Arial" panose="020B0604020202020204" pitchFamily="34" charset="0"/>
              <a:buChar char="•"/>
              <a:defRPr b="0" i="0">
                <a:solidFill>
                  <a:schemeClr val="tx2"/>
                </a:solidFill>
                <a:latin typeface="Microsoft Sans Serif" panose="020B0604020202020204" pitchFamily="34" charset="0"/>
                <a:cs typeface="Microsoft Sans Serif" panose="020B0604020202020204" pitchFamily="34" charset="0"/>
              </a:defRPr>
            </a:lvl1pPr>
            <a:lvl2pPr marL="628650" indent="-285750">
              <a:buFont typeface="Arial" panose="020B0604020202020204" pitchFamily="34" charset="0"/>
              <a:buChar char="•"/>
              <a:defRPr>
                <a:solidFill>
                  <a:schemeClr val="tx2"/>
                </a:solidFill>
                <a:latin typeface="Microsoft Sans Serif" panose="020B0604020202020204" pitchFamily="34" charset="0"/>
                <a:cs typeface="Microsoft Sans Serif" panose="020B0604020202020204" pitchFamily="34" charset="0"/>
              </a:defRPr>
            </a:lvl2pPr>
            <a:lvl3pPr>
              <a:defRPr>
                <a:solidFill>
                  <a:schemeClr val="tx2"/>
                </a:solidFill>
                <a:latin typeface="Microsoft Sans Serif" panose="020B0604020202020204" pitchFamily="34" charset="0"/>
                <a:cs typeface="Microsoft Sans Serif" panose="020B0604020202020204" pitchFamily="34" charset="0"/>
              </a:defRPr>
            </a:lvl3pPr>
            <a:lvl4pPr>
              <a:defRPr>
                <a:solidFill>
                  <a:schemeClr val="tx2"/>
                </a:solidFill>
                <a:latin typeface="Microsoft Sans Serif" panose="020B0604020202020204" pitchFamily="34" charset="0"/>
                <a:cs typeface="Microsoft Sans Serif" panose="020B0604020202020204" pitchFamily="34" charset="0"/>
              </a:defRPr>
            </a:lvl4pPr>
            <a:lvl5pPr>
              <a:defRPr/>
            </a:lvl5pPr>
          </a:lstStyle>
          <a:p>
            <a:pPr lvl="0"/>
            <a:r>
              <a:rPr lang="en-US" altLang="en-US" dirty="0"/>
              <a:t>Bullet</a:t>
            </a:r>
          </a:p>
          <a:p>
            <a:pPr lvl="1"/>
            <a:r>
              <a:rPr lang="en-US" altLang="en-US" dirty="0"/>
              <a:t>Sub-bullet</a:t>
            </a:r>
          </a:p>
          <a:p>
            <a:pPr lvl="2"/>
            <a:r>
              <a:rPr lang="en-US" altLang="en-US" dirty="0"/>
              <a:t>Sub-bullet</a:t>
            </a:r>
          </a:p>
          <a:p>
            <a:pPr lvl="3"/>
            <a:r>
              <a:rPr lang="en-US" altLang="en-US" dirty="0"/>
              <a:t>Sub-bullet</a:t>
            </a:r>
          </a:p>
        </p:txBody>
      </p:sp>
      <p:pic>
        <p:nvPicPr>
          <p:cNvPr id="8" name="Picture 7">
            <a:extLst>
              <a:ext uri="{FF2B5EF4-FFF2-40B4-BE49-F238E27FC236}">
                <a16:creationId xmlns:a16="http://schemas.microsoft.com/office/drawing/2014/main" id="{ABC0B471-FCF1-314A-8DFB-FC3CF43C3F42}"/>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3562198426"/>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blue SUBTITLE and Photo ">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620891" y="1143000"/>
            <a:ext cx="5475613" cy="429768"/>
          </a:xfrm>
          <a:prstGeom prst="rect">
            <a:avLst/>
          </a:prstGeom>
        </p:spPr>
        <p:txBody>
          <a:bodyPr lIns="0" tIns="0" rIns="0" bIns="0" anchor="ctr">
            <a:noAutofit/>
          </a:bodyPr>
          <a:lstStyle>
            <a:lvl1pPr marL="0" indent="0">
              <a:lnSpc>
                <a:spcPct val="100000"/>
              </a:lnSpc>
              <a:buNone/>
              <a:defRPr sz="2400" b="1">
                <a:solidFill>
                  <a:schemeClr val="accent1"/>
                </a:solidFill>
                <a:latin typeface="Microsoft Sans Serif" panose="020B0604020202020204" pitchFamily="34" charset="0"/>
                <a:cs typeface="Microsoft Sans Serif" panose="020B0604020202020204" pitchFamily="34" charset="0"/>
              </a:defRPr>
            </a:lvl1pPr>
            <a:lvl2pPr marL="457189" indent="0">
              <a:buNone/>
              <a:defRPr b="1">
                <a:latin typeface="Arial"/>
                <a:cs typeface="Arial"/>
              </a:defRPr>
            </a:lvl2pPr>
            <a:lvl3pPr marL="914377" indent="0">
              <a:buNone/>
              <a:defRPr b="1">
                <a:latin typeface="Arial"/>
                <a:cs typeface="Arial"/>
              </a:defRPr>
            </a:lvl3pPr>
            <a:lvl4pPr marL="1371566" indent="0">
              <a:buNone/>
              <a:defRPr b="1">
                <a:latin typeface="Arial"/>
                <a:cs typeface="Arial"/>
              </a:defRPr>
            </a:lvl4pPr>
            <a:lvl5pPr marL="1828754"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a:xfrm>
            <a:off x="620184" y="466725"/>
            <a:ext cx="5475816"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620184" y="1703387"/>
            <a:ext cx="5475816" cy="3974742"/>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
        <p:nvSpPr>
          <p:cNvPr id="4" name="Picture Placeholder 3">
            <a:extLst>
              <a:ext uri="{FF2B5EF4-FFF2-40B4-BE49-F238E27FC236}">
                <a16:creationId xmlns:a16="http://schemas.microsoft.com/office/drawing/2014/main" id="{7569B0B1-812C-844D-9925-F70677E51560}"/>
              </a:ext>
            </a:extLst>
          </p:cNvPr>
          <p:cNvSpPr>
            <a:spLocks noGrp="1"/>
          </p:cNvSpPr>
          <p:nvPr>
            <p:ph type="pic" sz="quarter" idx="16"/>
          </p:nvPr>
        </p:nvSpPr>
        <p:spPr>
          <a:xfrm>
            <a:off x="6096000" y="0"/>
            <a:ext cx="6096000" cy="6858000"/>
          </a:xfrm>
        </p:spPr>
        <p:txBody>
          <a:bodyPr/>
          <a:lstStyle/>
          <a:p>
            <a:r>
              <a:rPr lang="en-US" dirty="0"/>
              <a:t>Click icon to add picture</a:t>
            </a:r>
          </a:p>
        </p:txBody>
      </p:sp>
      <p:pic>
        <p:nvPicPr>
          <p:cNvPr id="8" name="Picture 7">
            <a:extLst>
              <a:ext uri="{FF2B5EF4-FFF2-40B4-BE49-F238E27FC236}">
                <a16:creationId xmlns:a16="http://schemas.microsoft.com/office/drawing/2014/main" id="{215E4C2E-2AD7-C64E-9C07-697C8CB099C4}"/>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526867274"/>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with grey block">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20184" y="466725"/>
            <a:ext cx="5475816"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620184" y="1219200"/>
            <a:ext cx="5475816" cy="4953000"/>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
        <p:nvSpPr>
          <p:cNvPr id="2" name="Rectangle 1">
            <a:extLst>
              <a:ext uri="{FF2B5EF4-FFF2-40B4-BE49-F238E27FC236}">
                <a16:creationId xmlns:a16="http://schemas.microsoft.com/office/drawing/2014/main" id="{A39D6E8A-FD7D-B549-B36D-A28CD760A414}"/>
              </a:ext>
            </a:extLst>
          </p:cNvPr>
          <p:cNvSpPr/>
          <p:nvPr userDrawn="1"/>
        </p:nvSpPr>
        <p:spPr>
          <a:xfrm>
            <a:off x="6172200" y="0"/>
            <a:ext cx="6096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pic>
        <p:nvPicPr>
          <p:cNvPr id="8" name="Picture 7">
            <a:extLst>
              <a:ext uri="{FF2B5EF4-FFF2-40B4-BE49-F238E27FC236}">
                <a16:creationId xmlns:a16="http://schemas.microsoft.com/office/drawing/2014/main" id="{A4A823BE-1FEC-6F46-8534-3C85C97C01DE}"/>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3860876515"/>
      </p:ext>
    </p:extLst>
  </p:cSld>
  <p:clrMapOvr>
    <a:masterClrMapping/>
  </p:clrMapOvr>
  <p:extLst>
    <p:ext uri="{DCECCB84-F9BA-43D5-87BE-67443E8EF086}">
      <p15:sldGuideLst xmlns:p15="http://schemas.microsoft.com/office/powerpoint/2012/main">
        <p15:guide id="1" orient="horz" pos="4128">
          <p15:clr>
            <a:srgbClr val="FBAE40"/>
          </p15:clr>
        </p15:guide>
        <p15:guide id="2" pos="3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with blue block">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620891" y="1143000"/>
            <a:ext cx="5475613" cy="429768"/>
          </a:xfrm>
          <a:prstGeom prst="rect">
            <a:avLst/>
          </a:prstGeom>
        </p:spPr>
        <p:txBody>
          <a:bodyPr lIns="0" tIns="0" rIns="0" bIns="0" anchor="ctr">
            <a:noAutofit/>
          </a:bodyPr>
          <a:lstStyle>
            <a:lvl1pPr marL="0" indent="0">
              <a:lnSpc>
                <a:spcPct val="100000"/>
              </a:lnSpc>
              <a:buNone/>
              <a:defRPr sz="2400" b="1">
                <a:solidFill>
                  <a:schemeClr val="accent1"/>
                </a:solidFill>
                <a:latin typeface="Microsoft Sans Serif" panose="020B0604020202020204" pitchFamily="34" charset="0"/>
                <a:cs typeface="Microsoft Sans Serif" panose="020B0604020202020204" pitchFamily="34" charset="0"/>
              </a:defRPr>
            </a:lvl1pPr>
            <a:lvl2pPr marL="457189" indent="0">
              <a:buNone/>
              <a:defRPr b="1">
                <a:latin typeface="Arial"/>
                <a:cs typeface="Arial"/>
              </a:defRPr>
            </a:lvl2pPr>
            <a:lvl3pPr marL="914377" indent="0">
              <a:buNone/>
              <a:defRPr b="1">
                <a:latin typeface="Arial"/>
                <a:cs typeface="Arial"/>
              </a:defRPr>
            </a:lvl3pPr>
            <a:lvl4pPr marL="1371566" indent="0">
              <a:buNone/>
              <a:defRPr b="1">
                <a:latin typeface="Arial"/>
                <a:cs typeface="Arial"/>
              </a:defRPr>
            </a:lvl4pPr>
            <a:lvl5pPr marL="1828754"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a:xfrm>
            <a:off x="620184" y="466725"/>
            <a:ext cx="5475816"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620184" y="1703387"/>
            <a:ext cx="5475816" cy="3974742"/>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
        <p:nvSpPr>
          <p:cNvPr id="2" name="Rectangle 1">
            <a:extLst>
              <a:ext uri="{FF2B5EF4-FFF2-40B4-BE49-F238E27FC236}">
                <a16:creationId xmlns:a16="http://schemas.microsoft.com/office/drawing/2014/main" id="{A39D6E8A-FD7D-B549-B36D-A28CD760A414}"/>
              </a:ext>
            </a:extLst>
          </p:cNvPr>
          <p:cNvSpPr/>
          <p:nvPr userDrawn="1"/>
        </p:nvSpPr>
        <p:spPr>
          <a:xfrm>
            <a:off x="61722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pic>
        <p:nvPicPr>
          <p:cNvPr id="8" name="Picture 7">
            <a:extLst>
              <a:ext uri="{FF2B5EF4-FFF2-40B4-BE49-F238E27FC236}">
                <a16:creationId xmlns:a16="http://schemas.microsoft.com/office/drawing/2014/main" id="{F8A4DD89-16C8-1E49-B2DA-227E90698D31}"/>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172227408"/>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blue subtitle grey block">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620891" y="1143000"/>
            <a:ext cx="5475613" cy="429768"/>
          </a:xfrm>
          <a:prstGeom prst="rect">
            <a:avLst/>
          </a:prstGeom>
        </p:spPr>
        <p:txBody>
          <a:bodyPr lIns="0" tIns="0" rIns="0" bIns="0" anchor="ctr">
            <a:noAutofit/>
          </a:bodyPr>
          <a:lstStyle>
            <a:lvl1pPr marL="0" indent="0">
              <a:lnSpc>
                <a:spcPct val="100000"/>
              </a:lnSpc>
              <a:buNone/>
              <a:defRPr sz="2400" b="1">
                <a:solidFill>
                  <a:schemeClr val="accent1"/>
                </a:solidFill>
                <a:latin typeface="Microsoft Sans Serif" panose="020B0604020202020204" pitchFamily="34" charset="0"/>
                <a:cs typeface="Microsoft Sans Serif" panose="020B0604020202020204" pitchFamily="34" charset="0"/>
              </a:defRPr>
            </a:lvl1pPr>
            <a:lvl2pPr marL="457189" indent="0">
              <a:buNone/>
              <a:defRPr b="1">
                <a:latin typeface="Arial"/>
                <a:cs typeface="Arial"/>
              </a:defRPr>
            </a:lvl2pPr>
            <a:lvl3pPr marL="914377" indent="0">
              <a:buNone/>
              <a:defRPr b="1">
                <a:latin typeface="Arial"/>
                <a:cs typeface="Arial"/>
              </a:defRPr>
            </a:lvl3pPr>
            <a:lvl4pPr marL="1371566" indent="0">
              <a:buNone/>
              <a:defRPr b="1">
                <a:latin typeface="Arial"/>
                <a:cs typeface="Arial"/>
              </a:defRPr>
            </a:lvl4pPr>
            <a:lvl5pPr marL="1828754"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a:xfrm>
            <a:off x="620184" y="466725"/>
            <a:ext cx="5475816"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620184" y="1703387"/>
            <a:ext cx="5475816" cy="3974742"/>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
        <p:nvSpPr>
          <p:cNvPr id="2" name="Rectangle 1">
            <a:extLst>
              <a:ext uri="{FF2B5EF4-FFF2-40B4-BE49-F238E27FC236}">
                <a16:creationId xmlns:a16="http://schemas.microsoft.com/office/drawing/2014/main" id="{A39D6E8A-FD7D-B549-B36D-A28CD760A414}"/>
              </a:ext>
            </a:extLst>
          </p:cNvPr>
          <p:cNvSpPr/>
          <p:nvPr userDrawn="1"/>
        </p:nvSpPr>
        <p:spPr>
          <a:xfrm>
            <a:off x="6172200" y="0"/>
            <a:ext cx="6096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pic>
        <p:nvPicPr>
          <p:cNvPr id="8" name="Picture 7">
            <a:extLst>
              <a:ext uri="{FF2B5EF4-FFF2-40B4-BE49-F238E27FC236}">
                <a16:creationId xmlns:a16="http://schemas.microsoft.com/office/drawing/2014/main" id="{A4A823BE-1FEC-6F46-8534-3C85C97C01DE}"/>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3491476011"/>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38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ontent- with blue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9D6E8A-FD7D-B549-B36D-A28CD760A414}"/>
              </a:ext>
            </a:extLst>
          </p:cNvPr>
          <p:cNvSpPr/>
          <p:nvPr userDrawn="1"/>
        </p:nvSpPr>
        <p:spPr>
          <a:xfrm>
            <a:off x="6172200" y="0"/>
            <a:ext cx="6096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sp>
        <p:nvSpPr>
          <p:cNvPr id="3" name="Title 2"/>
          <p:cNvSpPr>
            <a:spLocks noGrp="1"/>
          </p:cNvSpPr>
          <p:nvPr>
            <p:ph type="title" hasCustomPrompt="1"/>
          </p:nvPr>
        </p:nvSpPr>
        <p:spPr>
          <a:xfrm>
            <a:off x="620184" y="466725"/>
            <a:ext cx="5475816"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pic>
        <p:nvPicPr>
          <p:cNvPr id="8" name="Picture 7">
            <a:extLst>
              <a:ext uri="{FF2B5EF4-FFF2-40B4-BE49-F238E27FC236}">
                <a16:creationId xmlns:a16="http://schemas.microsoft.com/office/drawing/2014/main" id="{A4A823BE-1FEC-6F46-8534-3C85C97C01DE}"/>
              </a:ext>
            </a:extLst>
          </p:cNvPr>
          <p:cNvPicPr>
            <a:picLocks noChangeAspect="1"/>
          </p:cNvPicPr>
          <p:nvPr userDrawn="1"/>
        </p:nvPicPr>
        <p:blipFill>
          <a:blip r:embed="rId2"/>
          <a:stretch>
            <a:fillRect/>
          </a:stretch>
        </p:blipFill>
        <p:spPr>
          <a:xfrm>
            <a:off x="601287" y="6407151"/>
            <a:ext cx="2551176" cy="189511"/>
          </a:xfrm>
          <a:prstGeom prst="rect">
            <a:avLst/>
          </a:prstGeom>
        </p:spPr>
      </p:pic>
      <p:sp>
        <p:nvSpPr>
          <p:cNvPr id="7" name="Text Placeholder 6"/>
          <p:cNvSpPr>
            <a:spLocks noGrp="1"/>
          </p:cNvSpPr>
          <p:nvPr>
            <p:ph type="body" sz="quarter" idx="15"/>
          </p:nvPr>
        </p:nvSpPr>
        <p:spPr>
          <a:xfrm>
            <a:off x="6482292" y="974725"/>
            <a:ext cx="5475816" cy="5349874"/>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
        <p:nvSpPr>
          <p:cNvPr id="5" name="Chart Placeholder 4">
            <a:extLst>
              <a:ext uri="{FF2B5EF4-FFF2-40B4-BE49-F238E27FC236}">
                <a16:creationId xmlns:a16="http://schemas.microsoft.com/office/drawing/2014/main" id="{F894DDC1-84FF-EE40-A217-B9E305079F86}"/>
              </a:ext>
            </a:extLst>
          </p:cNvPr>
          <p:cNvSpPr>
            <a:spLocks noGrp="1"/>
          </p:cNvSpPr>
          <p:nvPr>
            <p:ph type="chart" sz="quarter" idx="16"/>
          </p:nvPr>
        </p:nvSpPr>
        <p:spPr>
          <a:xfrm>
            <a:off x="620713" y="974725"/>
            <a:ext cx="5475287" cy="5349875"/>
          </a:xfrm>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8044930"/>
      </p:ext>
    </p:extLst>
  </p:cSld>
  <p:clrMapOvr>
    <a:masterClrMapping/>
  </p:clrMapOvr>
  <p:extLst>
    <p:ext uri="{DCECCB84-F9BA-43D5-87BE-67443E8EF086}">
      <p15:sldGuideLst xmlns:p15="http://schemas.microsoft.com/office/powerpoint/2012/main">
        <p15:guide id="1" orient="horz" pos="4128">
          <p15:clr>
            <a:srgbClr val="FBAE40"/>
          </p15:clr>
        </p15:guide>
        <p15:guide id="2" pos="3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grey block w photo holder">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C92B01F2-5ECA-4C44-B61B-55D5DF47EB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1" y="6356350"/>
            <a:ext cx="2553005" cy="182880"/>
          </a:xfrm>
          <a:prstGeom prst="rect">
            <a:avLst/>
          </a:prstGeom>
        </p:spPr>
      </p:pic>
      <p:sp>
        <p:nvSpPr>
          <p:cNvPr id="2" name="Rectangle 1">
            <a:extLst>
              <a:ext uri="{FF2B5EF4-FFF2-40B4-BE49-F238E27FC236}">
                <a16:creationId xmlns:a16="http://schemas.microsoft.com/office/drawing/2014/main" id="{A39D6E8A-FD7D-B549-B36D-A28CD760A414}"/>
              </a:ext>
            </a:extLst>
          </p:cNvPr>
          <p:cNvSpPr/>
          <p:nvPr userDrawn="1"/>
        </p:nvSpPr>
        <p:spPr>
          <a:xfrm>
            <a:off x="-101324" y="14177"/>
            <a:ext cx="6223905"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sp>
        <p:nvSpPr>
          <p:cNvPr id="7" name="Text Placeholder 6"/>
          <p:cNvSpPr>
            <a:spLocks noGrp="1"/>
          </p:cNvSpPr>
          <p:nvPr>
            <p:ph type="body" sz="quarter" idx="15"/>
          </p:nvPr>
        </p:nvSpPr>
        <p:spPr>
          <a:xfrm>
            <a:off x="620184" y="1066800"/>
            <a:ext cx="4942416" cy="4876800"/>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
        <p:nvSpPr>
          <p:cNvPr id="5" name="Picture Placeholder 4">
            <a:extLst>
              <a:ext uri="{FF2B5EF4-FFF2-40B4-BE49-F238E27FC236}">
                <a16:creationId xmlns:a16="http://schemas.microsoft.com/office/drawing/2014/main" id="{56C44FC9-0D96-E247-B211-F8396F8E9D63}"/>
              </a:ext>
            </a:extLst>
          </p:cNvPr>
          <p:cNvSpPr>
            <a:spLocks noGrp="1"/>
          </p:cNvSpPr>
          <p:nvPr>
            <p:ph type="pic" sz="quarter" idx="16"/>
          </p:nvPr>
        </p:nvSpPr>
        <p:spPr>
          <a:xfrm>
            <a:off x="6130895" y="0"/>
            <a:ext cx="6061105" cy="6858000"/>
          </a:xfrm>
        </p:spPr>
        <p:txBody>
          <a:bodyPr/>
          <a:lstStyle/>
          <a:p>
            <a:endParaRPr lang="en-US" dirty="0"/>
          </a:p>
        </p:txBody>
      </p:sp>
      <p:pic>
        <p:nvPicPr>
          <p:cNvPr id="8" name="Picture 7">
            <a:extLst>
              <a:ext uri="{FF2B5EF4-FFF2-40B4-BE49-F238E27FC236}">
                <a16:creationId xmlns:a16="http://schemas.microsoft.com/office/drawing/2014/main" id="{45087E51-EF17-4D46-BA79-FF4340AF7FBF}"/>
              </a:ext>
            </a:extLst>
          </p:cNvPr>
          <p:cNvPicPr>
            <a:picLocks noChangeAspect="1"/>
          </p:cNvPicPr>
          <p:nvPr userDrawn="1"/>
        </p:nvPicPr>
        <p:blipFill>
          <a:blip r:embed="rId3"/>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2210154052"/>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with photo">
    <p:bg>
      <p:bgPr>
        <a:solidFill>
          <a:schemeClr val="tx2"/>
        </a:solidFill>
        <a:effectLst/>
      </p:bgPr>
    </p:bg>
    <p:spTree>
      <p:nvGrpSpPr>
        <p:cNvPr id="1" name=""/>
        <p:cNvGrpSpPr/>
        <p:nvPr/>
      </p:nvGrpSpPr>
      <p:grpSpPr>
        <a:xfrm>
          <a:off x="0" y="0"/>
          <a:ext cx="0" cy="0"/>
          <a:chOff x="0" y="0"/>
          <a:chExt cx="0" cy="0"/>
        </a:xfrm>
      </p:grpSpPr>
      <p:sp>
        <p:nvSpPr>
          <p:cNvPr id="16" name="Title 3"/>
          <p:cNvSpPr>
            <a:spLocks noGrp="1"/>
          </p:cNvSpPr>
          <p:nvPr>
            <p:ph type="title"/>
          </p:nvPr>
        </p:nvSpPr>
        <p:spPr>
          <a:xfrm>
            <a:off x="601581" y="466346"/>
            <a:ext cx="5646819" cy="507831"/>
          </a:xfrm>
        </p:spPr>
        <p:txBody>
          <a:bodyPr/>
          <a:lstStyle>
            <a:lvl1pPr>
              <a:defRPr>
                <a:solidFill>
                  <a:schemeClr val="bg1"/>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solidFill>
                  <a:schemeClr val="bg1"/>
                </a:solidFill>
              </a:defRPr>
            </a:lvl1pPr>
          </a:lstStyle>
          <a:p>
            <a:pPr>
              <a:defRPr/>
            </a:pPr>
            <a:fld id="{A48725E7-0BCD-FA4A-B64F-9E36BFFE79F3}" type="slidenum">
              <a:rPr lang="en-US" smtClean="0"/>
              <a:pPr>
                <a:defRPr/>
              </a:pPr>
              <a:t>‹#›</a:t>
            </a:fld>
            <a:endParaRPr lang="en-US" dirty="0"/>
          </a:p>
        </p:txBody>
      </p:sp>
      <p:pic>
        <p:nvPicPr>
          <p:cNvPr id="5" name="Picture 4" descr="A picture containing clipart&#10;&#10;Description automatically generated">
            <a:extLst>
              <a:ext uri="{FF2B5EF4-FFF2-40B4-BE49-F238E27FC236}">
                <a16:creationId xmlns:a16="http://schemas.microsoft.com/office/drawing/2014/main" id="{05E291B8-A057-0942-BB86-80926689AC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504" y="6409944"/>
            <a:ext cx="2633989" cy="192024"/>
          </a:xfrm>
          <a:prstGeom prst="rect">
            <a:avLst/>
          </a:prstGeom>
        </p:spPr>
      </p:pic>
      <p:sp>
        <p:nvSpPr>
          <p:cNvPr id="3" name="Picture Placeholder 2">
            <a:extLst>
              <a:ext uri="{FF2B5EF4-FFF2-40B4-BE49-F238E27FC236}">
                <a16:creationId xmlns:a16="http://schemas.microsoft.com/office/drawing/2014/main" id="{EC5C65D9-87AD-A847-8626-7EA1F0CC8FFE}"/>
              </a:ext>
            </a:extLst>
          </p:cNvPr>
          <p:cNvSpPr>
            <a:spLocks noGrp="1"/>
          </p:cNvSpPr>
          <p:nvPr>
            <p:ph type="pic" sz="quarter" idx="11"/>
          </p:nvPr>
        </p:nvSpPr>
        <p:spPr>
          <a:xfrm>
            <a:off x="6400800" y="0"/>
            <a:ext cx="5791200" cy="6858000"/>
          </a:xfrm>
        </p:spPr>
        <p:txBody>
          <a:bodyPr/>
          <a:lstStyle/>
          <a:p>
            <a:endParaRPr lang="en-US" dirty="0"/>
          </a:p>
        </p:txBody>
      </p:sp>
      <p:sp>
        <p:nvSpPr>
          <p:cNvPr id="7" name="Text Placeholder 6">
            <a:extLst>
              <a:ext uri="{FF2B5EF4-FFF2-40B4-BE49-F238E27FC236}">
                <a16:creationId xmlns:a16="http://schemas.microsoft.com/office/drawing/2014/main" id="{9B18EBAF-6748-534E-B6F6-2CFDB7BFCA77}"/>
              </a:ext>
            </a:extLst>
          </p:cNvPr>
          <p:cNvSpPr>
            <a:spLocks noGrp="1"/>
          </p:cNvSpPr>
          <p:nvPr>
            <p:ph type="body" sz="quarter" idx="15"/>
          </p:nvPr>
        </p:nvSpPr>
        <p:spPr>
          <a:xfrm>
            <a:off x="620184" y="1703387"/>
            <a:ext cx="5475816" cy="3974742"/>
          </a:xfrm>
        </p:spPr>
        <p:txBody>
          <a:bodyPr/>
          <a:lstStyle>
            <a:lvl1pPr marL="0" indent="0">
              <a:buFontTx/>
              <a:buNone/>
              <a:defRPr sz="2400">
                <a:solidFill>
                  <a:schemeClr val="bg1"/>
                </a:solidFill>
                <a:latin typeface="Microsoft Sans Serif" panose="020B0604020202020204" pitchFamily="34" charset="0"/>
                <a:cs typeface="Microsoft Sans Serif" panose="020B0604020202020204" pitchFamily="34" charset="0"/>
              </a:defRPr>
            </a:lvl1pPr>
            <a:lvl2pPr marL="342900" indent="0">
              <a:buFontTx/>
              <a:buNone/>
              <a:defRPr/>
            </a:lvl2pPr>
            <a:lvl3pPr marL="685800" indent="0">
              <a:buFontTx/>
              <a:buNone/>
              <a:defRPr/>
            </a:lvl3pPr>
            <a:lvl4pPr marL="1028700" indent="0">
              <a:buFontTx/>
              <a:buNone/>
              <a:defRPr/>
            </a:lvl4pPr>
            <a:lvl5pPr>
              <a:defRPr/>
            </a:lvl5pPr>
          </a:lstStyle>
          <a:p>
            <a:pPr lvl="0"/>
            <a:r>
              <a:rPr lang="en-US" altLang="en-US" dirty="0"/>
              <a:t>Edit Master text styles</a:t>
            </a:r>
          </a:p>
        </p:txBody>
      </p:sp>
    </p:spTree>
    <p:extLst>
      <p:ext uri="{BB962C8B-B14F-4D97-AF65-F5344CB8AC3E}">
        <p14:creationId xmlns:p14="http://schemas.microsoft.com/office/powerpoint/2010/main" val="3597206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shot - with blu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8BC2-EA92-8546-B889-F3A835E4AE98}"/>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76660BE-476D-F94B-A6A5-B6EF8460D075}"/>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5" name="Text Placeholder 2">
            <a:extLst>
              <a:ext uri="{FF2B5EF4-FFF2-40B4-BE49-F238E27FC236}">
                <a16:creationId xmlns:a16="http://schemas.microsoft.com/office/drawing/2014/main" id="{084D4E49-BC50-6B44-ADC4-5B983089E424}"/>
              </a:ext>
            </a:extLst>
          </p:cNvPr>
          <p:cNvSpPr>
            <a:spLocks noGrp="1"/>
          </p:cNvSpPr>
          <p:nvPr>
            <p:ph type="body" sz="half" idx="2"/>
          </p:nvPr>
        </p:nvSpPr>
        <p:spPr>
          <a:xfrm>
            <a:off x="4470401" y="1143001"/>
            <a:ext cx="7046383" cy="415721"/>
          </a:xfrm>
        </p:spPr>
        <p:txBody>
          <a:bodyPr anchor="ctr"/>
          <a:lstStyle>
            <a:lvl1pPr>
              <a:defRPr sz="2400" b="1">
                <a:solidFill>
                  <a:schemeClr val="accent1"/>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6" name="Text Placeholder 3">
            <a:extLst>
              <a:ext uri="{FF2B5EF4-FFF2-40B4-BE49-F238E27FC236}">
                <a16:creationId xmlns:a16="http://schemas.microsoft.com/office/drawing/2014/main" id="{2BF4D3B4-098D-3445-96AB-6DB6760E3036}"/>
              </a:ext>
            </a:extLst>
          </p:cNvPr>
          <p:cNvSpPr>
            <a:spLocks noGrp="1"/>
          </p:cNvSpPr>
          <p:nvPr>
            <p:ph type="body" sz="half" idx="13"/>
          </p:nvPr>
        </p:nvSpPr>
        <p:spPr>
          <a:xfrm>
            <a:off x="4470398" y="1754705"/>
            <a:ext cx="7046385" cy="4341295"/>
          </a:xfrm>
        </p:spPr>
        <p:txBody>
          <a:bodyPr/>
          <a:lstStyle>
            <a:lvl1pPr marL="0" indent="0">
              <a:buFontTx/>
              <a:buNone/>
              <a:defRPr sz="2000">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2" name="Picture Placeholder 11">
            <a:extLst>
              <a:ext uri="{FF2B5EF4-FFF2-40B4-BE49-F238E27FC236}">
                <a16:creationId xmlns:a16="http://schemas.microsoft.com/office/drawing/2014/main" id="{6C3F77CD-DE2C-6C46-B3BD-5480D5AA884B}"/>
              </a:ext>
            </a:extLst>
          </p:cNvPr>
          <p:cNvSpPr>
            <a:spLocks noGrp="1"/>
          </p:cNvSpPr>
          <p:nvPr>
            <p:ph type="pic" sz="quarter" idx="14" hasCustomPrompt="1"/>
          </p:nvPr>
        </p:nvSpPr>
        <p:spPr>
          <a:xfrm>
            <a:off x="620184" y="1143000"/>
            <a:ext cx="3657600" cy="4953000"/>
          </a:xfrm>
        </p:spPr>
        <p:txBody>
          <a:bodyPr/>
          <a:lstStyle/>
          <a:p>
            <a:r>
              <a:rPr lang="en-US" dirty="0"/>
              <a:t>Headshot</a:t>
            </a:r>
          </a:p>
        </p:txBody>
      </p:sp>
      <p:pic>
        <p:nvPicPr>
          <p:cNvPr id="9" name="Picture 8">
            <a:extLst>
              <a:ext uri="{FF2B5EF4-FFF2-40B4-BE49-F238E27FC236}">
                <a16:creationId xmlns:a16="http://schemas.microsoft.com/office/drawing/2014/main" id="{447186DF-F24F-D449-8B86-A8106A2B4CF9}"/>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2747055137"/>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ernat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2" name="Text Placeholder 9"/>
          <p:cNvSpPr>
            <a:spLocks noGrp="1"/>
          </p:cNvSpPr>
          <p:nvPr>
            <p:ph type="body" sz="quarter" idx="14" hasCustomPrompt="1"/>
          </p:nvPr>
        </p:nvSpPr>
        <p:spPr>
          <a:xfrm>
            <a:off x="594360" y="3002280"/>
            <a:ext cx="10895293" cy="274320"/>
          </a:xfrm>
          <a:prstGeom prst="rect">
            <a:avLst/>
          </a:prstGeom>
        </p:spPr>
        <p:txBody>
          <a:bodyPr anchor="ctr"/>
          <a:lstStyle>
            <a:lvl1pPr marL="0" indent="0">
              <a:lnSpc>
                <a:spcPct val="100000"/>
              </a:lnSpc>
              <a:buNone/>
              <a:defRPr sz="2800" b="0" baseline="0">
                <a:solidFill>
                  <a:schemeClr val="bg2"/>
                </a:solidFill>
                <a:latin typeface="Microsoft Sans Serif" panose="020B0604020202020204" pitchFamily="34" charset="0"/>
                <a:cs typeface="Microsoft Sans Serif" panose="020B0604020202020204" pitchFamily="34" charset="0"/>
              </a:defRPr>
            </a:lvl1pPr>
            <a:lvl2pPr marL="342900" indent="0">
              <a:buNone/>
              <a:defRPr b="1">
                <a:latin typeface="Arial"/>
                <a:cs typeface="Arial"/>
              </a:defRPr>
            </a:lvl2pPr>
            <a:lvl3pPr marL="685800" indent="0">
              <a:buNone/>
              <a:defRPr b="1">
                <a:latin typeface="Arial"/>
                <a:cs typeface="Arial"/>
              </a:defRPr>
            </a:lvl3pPr>
            <a:lvl4pPr marL="1028700" indent="0">
              <a:buNone/>
              <a:defRPr b="1">
                <a:latin typeface="Arial"/>
                <a:cs typeface="Arial"/>
              </a:defRPr>
            </a:lvl4pPr>
            <a:lvl5pPr marL="1371600" indent="0">
              <a:buNone/>
              <a:defRPr b="1">
                <a:latin typeface="Arial"/>
                <a:cs typeface="Arial"/>
              </a:defRPr>
            </a:lvl5pPr>
          </a:lstStyle>
          <a:p>
            <a:pPr lvl="0"/>
            <a:r>
              <a:rPr lang="en-US" dirty="0"/>
              <a:t>Presenter, Department</a:t>
            </a:r>
          </a:p>
        </p:txBody>
      </p:sp>
      <p:sp>
        <p:nvSpPr>
          <p:cNvPr id="2" name="Title 1"/>
          <p:cNvSpPr>
            <a:spLocks noGrp="1"/>
          </p:cNvSpPr>
          <p:nvPr>
            <p:ph type="title" hasCustomPrompt="1"/>
          </p:nvPr>
        </p:nvSpPr>
        <p:spPr>
          <a:xfrm>
            <a:off x="609600" y="2311569"/>
            <a:ext cx="10896196" cy="507831"/>
          </a:xfrm>
        </p:spPr>
        <p:txBody>
          <a:bodyPr/>
          <a:lstStyle>
            <a:lvl1pPr>
              <a:lnSpc>
                <a:spcPct val="100000"/>
              </a:lnSpc>
              <a:defRPr sz="4800" baseline="0">
                <a:solidFill>
                  <a:schemeClr val="bg2"/>
                </a:solidFill>
                <a:latin typeface="YaleNew" panose="02000602050000020003" pitchFamily="2" charset="77"/>
                <a:cs typeface="Microsoft Sans Serif" panose="020B0604020202020204" pitchFamily="34" charset="0"/>
              </a:defRPr>
            </a:lvl1pPr>
          </a:lstStyle>
          <a:p>
            <a:r>
              <a:rPr lang="en-US" dirty="0"/>
              <a:t>Title</a:t>
            </a:r>
          </a:p>
        </p:txBody>
      </p:sp>
      <p:sp>
        <p:nvSpPr>
          <p:cNvPr id="8" name="Text Placeholder 9">
            <a:extLst>
              <a:ext uri="{FF2B5EF4-FFF2-40B4-BE49-F238E27FC236}">
                <a16:creationId xmlns:a16="http://schemas.microsoft.com/office/drawing/2014/main" id="{F639F0F7-B6A2-134A-84D6-28C74C31FFAE}"/>
              </a:ext>
            </a:extLst>
          </p:cNvPr>
          <p:cNvSpPr>
            <a:spLocks noGrp="1"/>
          </p:cNvSpPr>
          <p:nvPr>
            <p:ph type="body" sz="quarter" idx="16" hasCustomPrompt="1"/>
          </p:nvPr>
        </p:nvSpPr>
        <p:spPr>
          <a:xfrm>
            <a:off x="603504" y="3459480"/>
            <a:ext cx="10895293" cy="274320"/>
          </a:xfrm>
          <a:prstGeom prst="rect">
            <a:avLst/>
          </a:prstGeom>
        </p:spPr>
        <p:txBody>
          <a:bodyPr anchor="ctr"/>
          <a:lstStyle>
            <a:lvl1pPr marL="0" indent="0">
              <a:lnSpc>
                <a:spcPct val="100000"/>
              </a:lnSpc>
              <a:buNone/>
              <a:defRPr sz="1600" b="0" i="0" baseline="0">
                <a:solidFill>
                  <a:schemeClr val="bg2"/>
                </a:solidFill>
                <a:latin typeface="Microsoft Sans Serif" panose="020B0604020202020204" pitchFamily="34" charset="0"/>
                <a:cs typeface="Arial"/>
              </a:defRPr>
            </a:lvl1pPr>
            <a:lvl2pPr marL="342900" indent="0">
              <a:buNone/>
              <a:defRPr b="1">
                <a:latin typeface="Arial"/>
                <a:cs typeface="Arial"/>
              </a:defRPr>
            </a:lvl2pPr>
            <a:lvl3pPr marL="685800" indent="0">
              <a:buNone/>
              <a:defRPr b="1">
                <a:latin typeface="Arial"/>
                <a:cs typeface="Arial"/>
              </a:defRPr>
            </a:lvl3pPr>
            <a:lvl4pPr marL="1028700" indent="0">
              <a:buNone/>
              <a:defRPr b="1">
                <a:latin typeface="Arial"/>
                <a:cs typeface="Arial"/>
              </a:defRPr>
            </a:lvl4pPr>
            <a:lvl5pPr marL="1371600" indent="0">
              <a:buNone/>
              <a:defRPr b="1">
                <a:latin typeface="Arial"/>
                <a:cs typeface="Arial"/>
              </a:defRPr>
            </a:lvl5pPr>
          </a:lstStyle>
          <a:p>
            <a:pPr lvl="0"/>
            <a:r>
              <a:rPr lang="en-US" dirty="0"/>
              <a:t>Month Day, Year</a:t>
            </a:r>
          </a:p>
        </p:txBody>
      </p:sp>
      <p:pic>
        <p:nvPicPr>
          <p:cNvPr id="6" name="Picture 5">
            <a:extLst>
              <a:ext uri="{FF2B5EF4-FFF2-40B4-BE49-F238E27FC236}">
                <a16:creationId xmlns:a16="http://schemas.microsoft.com/office/drawing/2014/main" id="{09AB1481-E1B5-7642-B608-A776DE1A417C}"/>
              </a:ext>
            </a:extLst>
          </p:cNvPr>
          <p:cNvPicPr>
            <a:picLocks noChangeAspect="1"/>
          </p:cNvPicPr>
          <p:nvPr userDrawn="1"/>
        </p:nvPicPr>
        <p:blipFill>
          <a:blip r:embed="rId2"/>
          <a:stretch>
            <a:fillRect/>
          </a:stretch>
        </p:blipFill>
        <p:spPr>
          <a:xfrm>
            <a:off x="598588" y="5740270"/>
            <a:ext cx="5539154" cy="411480"/>
          </a:xfrm>
          <a:prstGeom prst="rect">
            <a:avLst/>
          </a:prstGeom>
        </p:spPr>
      </p:pic>
    </p:spTree>
    <p:extLst>
      <p:ext uri="{BB962C8B-B14F-4D97-AF65-F5344CB8AC3E}">
        <p14:creationId xmlns:p14="http://schemas.microsoft.com/office/powerpoint/2010/main" val="27266601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userDrawn="1">
          <p15:clr>
            <a:srgbClr val="FBAE40"/>
          </p15:clr>
        </p15:guide>
        <p15:guide id="2" pos="38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ple 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8BC2-EA92-8546-B889-F3A835E4AE98}"/>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76660BE-476D-F94B-A6A5-B6EF8460D075}"/>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5" name="Text Placeholder 2">
            <a:extLst>
              <a:ext uri="{FF2B5EF4-FFF2-40B4-BE49-F238E27FC236}">
                <a16:creationId xmlns:a16="http://schemas.microsoft.com/office/drawing/2014/main" id="{084D4E49-BC50-6B44-ADC4-5B983089E424}"/>
              </a:ext>
            </a:extLst>
          </p:cNvPr>
          <p:cNvSpPr>
            <a:spLocks noGrp="1"/>
          </p:cNvSpPr>
          <p:nvPr>
            <p:ph type="body" sz="half" idx="2"/>
          </p:nvPr>
        </p:nvSpPr>
        <p:spPr>
          <a:xfrm>
            <a:off x="610192" y="4038601"/>
            <a:ext cx="2448392" cy="415721"/>
          </a:xfrm>
        </p:spPr>
        <p:txBody>
          <a:bodyPr anchor="ctr"/>
          <a:lstStyle>
            <a:lvl1pPr>
              <a:defRPr sz="1400" b="1">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6" name="Text Placeholder 3">
            <a:extLst>
              <a:ext uri="{FF2B5EF4-FFF2-40B4-BE49-F238E27FC236}">
                <a16:creationId xmlns:a16="http://schemas.microsoft.com/office/drawing/2014/main" id="{2BF4D3B4-098D-3445-96AB-6DB6760E3036}"/>
              </a:ext>
            </a:extLst>
          </p:cNvPr>
          <p:cNvSpPr>
            <a:spLocks noGrp="1"/>
          </p:cNvSpPr>
          <p:nvPr>
            <p:ph type="body" sz="half" idx="13"/>
          </p:nvPr>
        </p:nvSpPr>
        <p:spPr>
          <a:xfrm>
            <a:off x="610193" y="4648202"/>
            <a:ext cx="2448393" cy="1510443"/>
          </a:xfrm>
        </p:spPr>
        <p:txBody>
          <a:bodyPr/>
          <a:lstStyle>
            <a:lvl1pPr marL="0" indent="0">
              <a:buFontTx/>
              <a:buNone/>
              <a:defRPr sz="1400">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2" name="Picture Placeholder 11">
            <a:extLst>
              <a:ext uri="{FF2B5EF4-FFF2-40B4-BE49-F238E27FC236}">
                <a16:creationId xmlns:a16="http://schemas.microsoft.com/office/drawing/2014/main" id="{6C3F77CD-DE2C-6C46-B3BD-5480D5AA884B}"/>
              </a:ext>
            </a:extLst>
          </p:cNvPr>
          <p:cNvSpPr>
            <a:spLocks noGrp="1"/>
          </p:cNvSpPr>
          <p:nvPr>
            <p:ph type="pic" sz="quarter" idx="14" hasCustomPrompt="1"/>
          </p:nvPr>
        </p:nvSpPr>
        <p:spPr>
          <a:xfrm>
            <a:off x="615188" y="1143000"/>
            <a:ext cx="2438400" cy="2743200"/>
          </a:xfrm>
        </p:spPr>
        <p:txBody>
          <a:bodyPr/>
          <a:lstStyle/>
          <a:p>
            <a:r>
              <a:rPr lang="en-US" dirty="0"/>
              <a:t>Headshot</a:t>
            </a:r>
          </a:p>
        </p:txBody>
      </p:sp>
      <p:sp>
        <p:nvSpPr>
          <p:cNvPr id="8" name="Picture Placeholder 11">
            <a:extLst>
              <a:ext uri="{FF2B5EF4-FFF2-40B4-BE49-F238E27FC236}">
                <a16:creationId xmlns:a16="http://schemas.microsoft.com/office/drawing/2014/main" id="{D31FE0AC-DECD-F242-BAC2-5E44BCD2B6F1}"/>
              </a:ext>
            </a:extLst>
          </p:cNvPr>
          <p:cNvSpPr>
            <a:spLocks noGrp="1"/>
          </p:cNvSpPr>
          <p:nvPr>
            <p:ph type="pic" sz="quarter" idx="15" hasCustomPrompt="1"/>
          </p:nvPr>
        </p:nvSpPr>
        <p:spPr>
          <a:xfrm>
            <a:off x="3436253" y="1143000"/>
            <a:ext cx="2438400" cy="2743200"/>
          </a:xfrm>
        </p:spPr>
        <p:txBody>
          <a:bodyPr/>
          <a:lstStyle/>
          <a:p>
            <a:r>
              <a:rPr lang="en-US" dirty="0"/>
              <a:t>Headshot</a:t>
            </a:r>
          </a:p>
        </p:txBody>
      </p:sp>
      <p:sp>
        <p:nvSpPr>
          <p:cNvPr id="9" name="Picture Placeholder 11">
            <a:extLst>
              <a:ext uri="{FF2B5EF4-FFF2-40B4-BE49-F238E27FC236}">
                <a16:creationId xmlns:a16="http://schemas.microsoft.com/office/drawing/2014/main" id="{506C69E5-0657-3C49-AF53-301A064988AF}"/>
              </a:ext>
            </a:extLst>
          </p:cNvPr>
          <p:cNvSpPr>
            <a:spLocks noGrp="1"/>
          </p:cNvSpPr>
          <p:nvPr>
            <p:ph type="pic" sz="quarter" idx="16" hasCustomPrompt="1"/>
          </p:nvPr>
        </p:nvSpPr>
        <p:spPr>
          <a:xfrm>
            <a:off x="6257318" y="1143000"/>
            <a:ext cx="2438400" cy="2743200"/>
          </a:xfrm>
        </p:spPr>
        <p:txBody>
          <a:bodyPr/>
          <a:lstStyle/>
          <a:p>
            <a:r>
              <a:rPr lang="en-US" dirty="0"/>
              <a:t>Headshot</a:t>
            </a:r>
          </a:p>
        </p:txBody>
      </p:sp>
      <p:sp>
        <p:nvSpPr>
          <p:cNvPr id="10" name="Picture Placeholder 11">
            <a:extLst>
              <a:ext uri="{FF2B5EF4-FFF2-40B4-BE49-F238E27FC236}">
                <a16:creationId xmlns:a16="http://schemas.microsoft.com/office/drawing/2014/main" id="{F4DF5B58-5903-9F46-A0D4-0371D7F1EE4B}"/>
              </a:ext>
            </a:extLst>
          </p:cNvPr>
          <p:cNvSpPr>
            <a:spLocks noGrp="1"/>
          </p:cNvSpPr>
          <p:nvPr>
            <p:ph type="pic" sz="quarter" idx="17" hasCustomPrompt="1"/>
          </p:nvPr>
        </p:nvSpPr>
        <p:spPr>
          <a:xfrm>
            <a:off x="9078384" y="1130332"/>
            <a:ext cx="2438400" cy="2743200"/>
          </a:xfrm>
        </p:spPr>
        <p:txBody>
          <a:bodyPr/>
          <a:lstStyle/>
          <a:p>
            <a:r>
              <a:rPr lang="en-US" dirty="0"/>
              <a:t>Headshot</a:t>
            </a:r>
          </a:p>
        </p:txBody>
      </p:sp>
      <p:sp>
        <p:nvSpPr>
          <p:cNvPr id="13" name="Text Placeholder 2">
            <a:extLst>
              <a:ext uri="{FF2B5EF4-FFF2-40B4-BE49-F238E27FC236}">
                <a16:creationId xmlns:a16="http://schemas.microsoft.com/office/drawing/2014/main" id="{36BDD94C-BED4-674A-8D5F-BD1A7D0E8B6C}"/>
              </a:ext>
            </a:extLst>
          </p:cNvPr>
          <p:cNvSpPr>
            <a:spLocks noGrp="1"/>
          </p:cNvSpPr>
          <p:nvPr>
            <p:ph type="body" sz="half" idx="18"/>
          </p:nvPr>
        </p:nvSpPr>
        <p:spPr>
          <a:xfrm>
            <a:off x="3451464" y="4038601"/>
            <a:ext cx="2448392" cy="415721"/>
          </a:xfrm>
        </p:spPr>
        <p:txBody>
          <a:bodyPr anchor="ctr"/>
          <a:lstStyle>
            <a:lvl1pPr>
              <a:defRPr sz="1400" b="1">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4" name="Text Placeholder 2">
            <a:extLst>
              <a:ext uri="{FF2B5EF4-FFF2-40B4-BE49-F238E27FC236}">
                <a16:creationId xmlns:a16="http://schemas.microsoft.com/office/drawing/2014/main" id="{8F79720F-6650-A046-BC48-78BC62B9FE8D}"/>
              </a:ext>
            </a:extLst>
          </p:cNvPr>
          <p:cNvSpPr>
            <a:spLocks noGrp="1"/>
          </p:cNvSpPr>
          <p:nvPr>
            <p:ph type="body" sz="half" idx="19"/>
          </p:nvPr>
        </p:nvSpPr>
        <p:spPr>
          <a:xfrm>
            <a:off x="6292736" y="4076873"/>
            <a:ext cx="2448392" cy="415721"/>
          </a:xfrm>
        </p:spPr>
        <p:txBody>
          <a:bodyPr anchor="ctr"/>
          <a:lstStyle>
            <a:lvl1pPr>
              <a:defRPr sz="1400" b="1">
                <a:solidFill>
                  <a:schemeClr val="tx2"/>
                </a:solidFill>
                <a:latin typeface="Microsoft Sans Serif" panose="020B0604020202020204" pitchFamily="34" charset="0"/>
                <a:cs typeface="Microsoft Sans Serif" panose="020B0604020202020204" pitchFamily="34" charset="0"/>
              </a:defRPr>
            </a:lvl1pPr>
          </a:lstStyle>
          <a:p>
            <a:pPr lvl="0"/>
            <a:r>
              <a:rPr lang="en-US"/>
              <a:t>Edit Master text styles</a:t>
            </a:r>
          </a:p>
        </p:txBody>
      </p:sp>
      <p:sp>
        <p:nvSpPr>
          <p:cNvPr id="15" name="Text Placeholder 2">
            <a:extLst>
              <a:ext uri="{FF2B5EF4-FFF2-40B4-BE49-F238E27FC236}">
                <a16:creationId xmlns:a16="http://schemas.microsoft.com/office/drawing/2014/main" id="{BF5D5785-9F6C-BD47-B38A-CAEBF32FFBBE}"/>
              </a:ext>
            </a:extLst>
          </p:cNvPr>
          <p:cNvSpPr>
            <a:spLocks noGrp="1"/>
          </p:cNvSpPr>
          <p:nvPr>
            <p:ph type="body" sz="half" idx="20"/>
          </p:nvPr>
        </p:nvSpPr>
        <p:spPr>
          <a:xfrm>
            <a:off x="9134008" y="4076873"/>
            <a:ext cx="2448392" cy="415721"/>
          </a:xfrm>
        </p:spPr>
        <p:txBody>
          <a:bodyPr anchor="ctr"/>
          <a:lstStyle>
            <a:lvl1pPr>
              <a:defRPr sz="1400" b="1">
                <a:solidFill>
                  <a:schemeClr val="tx2"/>
                </a:solidFill>
                <a:latin typeface="Microsoft Sans Serif" panose="020B0604020202020204" pitchFamily="34" charset="0"/>
                <a:cs typeface="Microsoft Sans Serif" panose="020B0604020202020204" pitchFamily="34" charset="0"/>
              </a:defRPr>
            </a:lvl1pPr>
          </a:lstStyle>
          <a:p>
            <a:pPr lvl="0"/>
            <a:r>
              <a:rPr lang="en-US"/>
              <a:t>Edit Master text styles</a:t>
            </a:r>
          </a:p>
        </p:txBody>
      </p:sp>
      <p:sp>
        <p:nvSpPr>
          <p:cNvPr id="16" name="Text Placeholder 3">
            <a:extLst>
              <a:ext uri="{FF2B5EF4-FFF2-40B4-BE49-F238E27FC236}">
                <a16:creationId xmlns:a16="http://schemas.microsoft.com/office/drawing/2014/main" id="{4AA1F096-394C-3F45-B181-631B8CDE2302}"/>
              </a:ext>
            </a:extLst>
          </p:cNvPr>
          <p:cNvSpPr>
            <a:spLocks noGrp="1"/>
          </p:cNvSpPr>
          <p:nvPr>
            <p:ph type="body" sz="half" idx="21"/>
          </p:nvPr>
        </p:nvSpPr>
        <p:spPr>
          <a:xfrm>
            <a:off x="3451464" y="4660354"/>
            <a:ext cx="2448393" cy="1510443"/>
          </a:xfrm>
        </p:spPr>
        <p:txBody>
          <a:bodyPr/>
          <a:lstStyle>
            <a:lvl1pPr marL="0" indent="0">
              <a:buFontTx/>
              <a:buNone/>
              <a:defRPr sz="1400">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7" name="Text Placeholder 3">
            <a:extLst>
              <a:ext uri="{FF2B5EF4-FFF2-40B4-BE49-F238E27FC236}">
                <a16:creationId xmlns:a16="http://schemas.microsoft.com/office/drawing/2014/main" id="{19332133-FF02-C04A-841F-EFE8C927EB21}"/>
              </a:ext>
            </a:extLst>
          </p:cNvPr>
          <p:cNvSpPr>
            <a:spLocks noGrp="1"/>
          </p:cNvSpPr>
          <p:nvPr>
            <p:ph type="body" sz="half" idx="22"/>
          </p:nvPr>
        </p:nvSpPr>
        <p:spPr>
          <a:xfrm>
            <a:off x="6292735" y="4664275"/>
            <a:ext cx="2448393" cy="1510443"/>
          </a:xfrm>
        </p:spPr>
        <p:txBody>
          <a:bodyPr/>
          <a:lstStyle>
            <a:lvl1pPr marL="0" indent="0">
              <a:buFontTx/>
              <a:buNone/>
              <a:defRPr sz="1400">
                <a:solidFill>
                  <a:schemeClr val="tx2"/>
                </a:solidFill>
                <a:latin typeface="Microsoft Sans Serif" panose="020B0604020202020204" pitchFamily="34" charset="0"/>
                <a:cs typeface="Microsoft Sans Serif" panose="020B0604020202020204" pitchFamily="34" charset="0"/>
              </a:defRPr>
            </a:lvl1pPr>
          </a:lstStyle>
          <a:p>
            <a:pPr lvl="0"/>
            <a:r>
              <a:rPr lang="en-US"/>
              <a:t>Edit Master text styles</a:t>
            </a:r>
          </a:p>
        </p:txBody>
      </p:sp>
      <p:sp>
        <p:nvSpPr>
          <p:cNvPr id="18" name="Text Placeholder 3">
            <a:extLst>
              <a:ext uri="{FF2B5EF4-FFF2-40B4-BE49-F238E27FC236}">
                <a16:creationId xmlns:a16="http://schemas.microsoft.com/office/drawing/2014/main" id="{32E0B844-386A-E142-8B65-BA5E816F3195}"/>
              </a:ext>
            </a:extLst>
          </p:cNvPr>
          <p:cNvSpPr>
            <a:spLocks noGrp="1"/>
          </p:cNvSpPr>
          <p:nvPr>
            <p:ph type="body" sz="half" idx="23"/>
          </p:nvPr>
        </p:nvSpPr>
        <p:spPr>
          <a:xfrm>
            <a:off x="9134007" y="4648201"/>
            <a:ext cx="2448393" cy="1510443"/>
          </a:xfrm>
        </p:spPr>
        <p:txBody>
          <a:bodyPr/>
          <a:lstStyle>
            <a:lvl1pPr marL="0" indent="0">
              <a:buFontTx/>
              <a:buNone/>
              <a:defRPr sz="1400">
                <a:solidFill>
                  <a:schemeClr val="tx2"/>
                </a:solidFill>
                <a:latin typeface="Microsoft Sans Serif" panose="020B0604020202020204" pitchFamily="34" charset="0"/>
                <a:cs typeface="Microsoft Sans Serif" panose="020B0604020202020204" pitchFamily="34" charset="0"/>
              </a:defRPr>
            </a:lvl1pPr>
          </a:lstStyle>
          <a:p>
            <a:pPr lvl="0"/>
            <a:r>
              <a:rPr lang="en-US"/>
              <a:t>Edit Master text styles</a:t>
            </a:r>
          </a:p>
        </p:txBody>
      </p:sp>
      <p:pic>
        <p:nvPicPr>
          <p:cNvPr id="20" name="Picture 19">
            <a:extLst>
              <a:ext uri="{FF2B5EF4-FFF2-40B4-BE49-F238E27FC236}">
                <a16:creationId xmlns:a16="http://schemas.microsoft.com/office/drawing/2014/main" id="{BF0E69B4-7F84-CB44-B965-2D3477D98D9A}"/>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1369061392"/>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16" name="Title 3"/>
          <p:cNvSpPr>
            <a:spLocks noGrp="1"/>
          </p:cNvSpPr>
          <p:nvPr>
            <p:ph type="title"/>
          </p:nvPr>
        </p:nvSpPr>
        <p:spPr>
          <a:xfrm>
            <a:off x="601581" y="466346"/>
            <a:ext cx="10915203" cy="507831"/>
          </a:xfrm>
        </p:spPr>
        <p:txBody>
          <a:bodyPr/>
          <a:lstStyle>
            <a:lvl1pPr>
              <a:defRPr>
                <a:solidFill>
                  <a:schemeClr val="tx2"/>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5" name="Picture 4">
            <a:extLst>
              <a:ext uri="{FF2B5EF4-FFF2-40B4-BE49-F238E27FC236}">
                <a16:creationId xmlns:a16="http://schemas.microsoft.com/office/drawing/2014/main" id="{EE04982C-00DC-984F-90CC-4310F9CE0EE5}"/>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2594380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 no content">
    <p:bg>
      <p:bgPr>
        <a:solidFill>
          <a:schemeClr val="tx2"/>
        </a:solidFill>
        <a:effectLst/>
      </p:bgPr>
    </p:bg>
    <p:spTree>
      <p:nvGrpSpPr>
        <p:cNvPr id="1" name=""/>
        <p:cNvGrpSpPr/>
        <p:nvPr/>
      </p:nvGrpSpPr>
      <p:grpSpPr>
        <a:xfrm>
          <a:off x="0" y="0"/>
          <a:ext cx="0" cy="0"/>
          <a:chOff x="0" y="0"/>
          <a:chExt cx="0" cy="0"/>
        </a:xfrm>
      </p:grpSpPr>
      <p:sp>
        <p:nvSpPr>
          <p:cNvPr id="16" name="Title 3"/>
          <p:cNvSpPr>
            <a:spLocks noGrp="1"/>
          </p:cNvSpPr>
          <p:nvPr>
            <p:ph type="title"/>
          </p:nvPr>
        </p:nvSpPr>
        <p:spPr>
          <a:xfrm>
            <a:off x="601581" y="466346"/>
            <a:ext cx="10915203" cy="507831"/>
          </a:xfrm>
        </p:spPr>
        <p:txBody>
          <a:bodyPr/>
          <a:lstStyle>
            <a:lvl1pPr>
              <a:defRPr>
                <a:solidFill>
                  <a:schemeClr val="bg1"/>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solidFill>
                  <a:schemeClr val="bg1"/>
                </a:solidFill>
              </a:defRPr>
            </a:lvl1pPr>
          </a:lstStyle>
          <a:p>
            <a:pPr>
              <a:defRPr/>
            </a:pPr>
            <a:fld id="{A48725E7-0BCD-FA4A-B64F-9E36BFFE79F3}" type="slidenum">
              <a:rPr lang="en-US" smtClean="0"/>
              <a:pPr>
                <a:defRPr/>
              </a:pPr>
              <a:t>‹#›</a:t>
            </a:fld>
            <a:endParaRPr lang="en-US" dirty="0"/>
          </a:p>
        </p:txBody>
      </p:sp>
      <p:pic>
        <p:nvPicPr>
          <p:cNvPr id="6" name="Picture 5" descr="A picture containing clipart&#10;&#10;Description automatically generated">
            <a:extLst>
              <a:ext uri="{FF2B5EF4-FFF2-40B4-BE49-F238E27FC236}">
                <a16:creationId xmlns:a16="http://schemas.microsoft.com/office/drawing/2014/main" id="{3A644695-A651-3A47-B162-040C7FA4F8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504" y="6409944"/>
            <a:ext cx="2633472" cy="191986"/>
          </a:xfrm>
          <a:prstGeom prst="rect">
            <a:avLst/>
          </a:prstGeom>
        </p:spPr>
      </p:pic>
    </p:spTree>
    <p:extLst>
      <p:ext uri="{BB962C8B-B14F-4D97-AF65-F5344CB8AC3E}">
        <p14:creationId xmlns:p14="http://schemas.microsoft.com/office/powerpoint/2010/main" val="4190428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7741FB7F-4339-CE40-88F6-F6B2A9B73936}"/>
              </a:ext>
            </a:extLst>
          </p:cNvPr>
          <p:cNvSpPr>
            <a:spLocks noGrp="1"/>
          </p:cNvSpPr>
          <p:nvPr>
            <p:ph type="sldNum" sz="quarter" idx="15"/>
          </p:nvPr>
        </p:nvSpPr>
        <p:spPr/>
        <p:txBody>
          <a:bodyPr/>
          <a:lstStyle>
            <a:lvl1pPr>
              <a:defRPr/>
            </a:lvl1pPr>
          </a:lstStyle>
          <a:p>
            <a:pPr>
              <a:defRPr/>
            </a:pPr>
            <a:fld id="{59D14E7F-45AD-DE46-9B52-3C1C3176B3A7}" type="slidenum">
              <a:rPr lang="en-US"/>
              <a:pPr>
                <a:defRPr/>
              </a:pPr>
              <a:t>‹#›</a:t>
            </a:fld>
            <a:endParaRPr lang="en-US" dirty="0"/>
          </a:p>
        </p:txBody>
      </p:sp>
      <p:pic>
        <p:nvPicPr>
          <p:cNvPr id="5" name="Picture 4">
            <a:extLst>
              <a:ext uri="{FF2B5EF4-FFF2-40B4-BE49-F238E27FC236}">
                <a16:creationId xmlns:a16="http://schemas.microsoft.com/office/drawing/2014/main" id="{234612E1-61AF-F141-B4E6-86D0A4A8C078}"/>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2995903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119A-19D4-5042-BD25-4B26A7DA920E}"/>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501971E2-F7CE-8949-AB1E-612A229C9339}"/>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12" name="Chart Placeholder 11">
            <a:extLst>
              <a:ext uri="{FF2B5EF4-FFF2-40B4-BE49-F238E27FC236}">
                <a16:creationId xmlns:a16="http://schemas.microsoft.com/office/drawing/2014/main" id="{3D392CC4-5A4E-4A4C-9411-B96922F9F67F}"/>
              </a:ext>
            </a:extLst>
          </p:cNvPr>
          <p:cNvSpPr>
            <a:spLocks noGrp="1"/>
          </p:cNvSpPr>
          <p:nvPr>
            <p:ph type="chart" sz="quarter" idx="12"/>
          </p:nvPr>
        </p:nvSpPr>
        <p:spPr>
          <a:xfrm>
            <a:off x="620184" y="1143000"/>
            <a:ext cx="10896600" cy="5105400"/>
          </a:xfrm>
        </p:spPr>
        <p:txBody>
          <a:bodyPr/>
          <a:lstStyle>
            <a:lvl1pPr>
              <a:defRPr>
                <a:solidFill>
                  <a:schemeClr val="tx2"/>
                </a:solidFill>
              </a:defRPr>
            </a:lvl1pPr>
          </a:lstStyle>
          <a:p>
            <a:r>
              <a:rPr lang="en-US" dirty="0"/>
              <a:t>Click icon to add chart</a:t>
            </a:r>
          </a:p>
        </p:txBody>
      </p:sp>
      <p:pic>
        <p:nvPicPr>
          <p:cNvPr id="7" name="Picture 6">
            <a:extLst>
              <a:ext uri="{FF2B5EF4-FFF2-40B4-BE49-F238E27FC236}">
                <a16:creationId xmlns:a16="http://schemas.microsoft.com/office/drawing/2014/main" id="{93D557D3-4999-814A-9C85-398CEFECEA63}"/>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3176331728"/>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EA19-75A2-2C4D-BE76-12341A59DE0C}"/>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60A5169B-F387-F444-BE95-7D794A0B01DF}"/>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6" name="Chart Placeholder 5">
            <a:extLst>
              <a:ext uri="{FF2B5EF4-FFF2-40B4-BE49-F238E27FC236}">
                <a16:creationId xmlns:a16="http://schemas.microsoft.com/office/drawing/2014/main" id="{0FEE9A2A-A81C-6049-8701-D21AC5179F5D}"/>
              </a:ext>
            </a:extLst>
          </p:cNvPr>
          <p:cNvSpPr>
            <a:spLocks noGrp="1"/>
          </p:cNvSpPr>
          <p:nvPr>
            <p:ph type="chart" sz="quarter" idx="12"/>
          </p:nvPr>
        </p:nvSpPr>
        <p:spPr>
          <a:xfrm>
            <a:off x="620181" y="1143000"/>
            <a:ext cx="5242560" cy="3657600"/>
          </a:xfrm>
        </p:spPr>
        <p:txBody>
          <a:bodyPr/>
          <a:lstStyle>
            <a:lvl1pPr>
              <a:defRPr>
                <a:solidFill>
                  <a:schemeClr val="tx2"/>
                </a:solidFill>
              </a:defRPr>
            </a:lvl1pPr>
          </a:lstStyle>
          <a:p>
            <a:r>
              <a:rPr lang="en-US" dirty="0"/>
              <a:t>Click icon to add chart</a:t>
            </a:r>
          </a:p>
        </p:txBody>
      </p:sp>
      <p:sp>
        <p:nvSpPr>
          <p:cNvPr id="8" name="Chart Placeholder 7">
            <a:extLst>
              <a:ext uri="{FF2B5EF4-FFF2-40B4-BE49-F238E27FC236}">
                <a16:creationId xmlns:a16="http://schemas.microsoft.com/office/drawing/2014/main" id="{3E789D38-FF8D-6143-941C-6805D2D33734}"/>
              </a:ext>
            </a:extLst>
          </p:cNvPr>
          <p:cNvSpPr>
            <a:spLocks noGrp="1"/>
          </p:cNvSpPr>
          <p:nvPr>
            <p:ph type="chart" sz="quarter" idx="13"/>
          </p:nvPr>
        </p:nvSpPr>
        <p:spPr>
          <a:xfrm>
            <a:off x="6274224" y="1143000"/>
            <a:ext cx="5242560" cy="3657600"/>
          </a:xfrm>
        </p:spPr>
        <p:txBody>
          <a:bodyPr/>
          <a:lstStyle>
            <a:lvl1pPr>
              <a:defRPr>
                <a:solidFill>
                  <a:schemeClr val="tx2"/>
                </a:solidFill>
              </a:defRPr>
            </a:lvl1pPr>
          </a:lstStyle>
          <a:p>
            <a:r>
              <a:rPr lang="en-US" dirty="0"/>
              <a:t>Click icon to add chart</a:t>
            </a:r>
          </a:p>
        </p:txBody>
      </p:sp>
      <p:sp>
        <p:nvSpPr>
          <p:cNvPr id="10" name="Text Placeholder 9">
            <a:extLst>
              <a:ext uri="{FF2B5EF4-FFF2-40B4-BE49-F238E27FC236}">
                <a16:creationId xmlns:a16="http://schemas.microsoft.com/office/drawing/2014/main" id="{82615200-71D9-7F43-AACD-7AC8EB2186F8}"/>
              </a:ext>
            </a:extLst>
          </p:cNvPr>
          <p:cNvSpPr>
            <a:spLocks noGrp="1"/>
          </p:cNvSpPr>
          <p:nvPr>
            <p:ph type="body" sz="quarter" idx="14"/>
          </p:nvPr>
        </p:nvSpPr>
        <p:spPr>
          <a:xfrm>
            <a:off x="620184" y="4953000"/>
            <a:ext cx="10896600" cy="1219200"/>
          </a:xfrm>
        </p:spPr>
        <p:txBody>
          <a:bodyPr/>
          <a:lstStyle>
            <a:lvl1pPr>
              <a:defRPr sz="2000">
                <a:solidFill>
                  <a:schemeClr val="tx2"/>
                </a:solidFill>
                <a:latin typeface="Microsoft Sans Serif" panose="020B0604020202020204" pitchFamily="34" charset="0"/>
                <a:cs typeface="Microsoft Sans Serif" panose="020B0604020202020204" pitchFamily="34" charset="0"/>
              </a:defRPr>
            </a:lvl1pPr>
            <a:lvl2pPr marL="342900" indent="0">
              <a:buNone/>
              <a:defRPr/>
            </a:lvl2pPr>
          </a:lstStyle>
          <a:p>
            <a:pPr lvl="0"/>
            <a:r>
              <a:rPr lang="en-US" dirty="0"/>
              <a:t>Edit Master text styles</a:t>
            </a:r>
          </a:p>
        </p:txBody>
      </p:sp>
      <p:pic>
        <p:nvPicPr>
          <p:cNvPr id="11" name="Picture 10">
            <a:extLst>
              <a:ext uri="{FF2B5EF4-FFF2-40B4-BE49-F238E27FC236}">
                <a16:creationId xmlns:a16="http://schemas.microsoft.com/office/drawing/2014/main" id="{61271D9E-1C8B-D141-8C20-0FFBCA37B23F}"/>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2940374842"/>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itle 1"/>
          <p:cNvSpPr>
            <a:spLocks noGrp="1"/>
          </p:cNvSpPr>
          <p:nvPr>
            <p:ph type="title"/>
          </p:nvPr>
        </p:nvSpPr>
        <p:spPr>
          <a:xfrm>
            <a:off x="609601" y="466346"/>
            <a:ext cx="10907183" cy="507831"/>
          </a:xfrm>
        </p:spPr>
        <p:txBody>
          <a:bodyPr/>
          <a:lstStyle>
            <a:lvl1pPr>
              <a:defRPr>
                <a:solidFill>
                  <a:schemeClr val="tx2"/>
                </a:solidFill>
              </a:defRPr>
            </a:lvl1pPr>
          </a:lstStyle>
          <a:p>
            <a:r>
              <a:rPr lang="en-US"/>
              <a:t>Click to edit Master title style</a:t>
            </a:r>
            <a:endParaRPr lang="en-US" dirty="0"/>
          </a:p>
        </p:txBody>
      </p:sp>
      <p:sp>
        <p:nvSpPr>
          <p:cNvPr id="8" name="Text Placeholder 4"/>
          <p:cNvSpPr>
            <a:spLocks noGrp="1"/>
          </p:cNvSpPr>
          <p:nvPr>
            <p:ph type="body" sz="quarter" idx="15"/>
          </p:nvPr>
        </p:nvSpPr>
        <p:spPr>
          <a:xfrm>
            <a:off x="610112" y="4572002"/>
            <a:ext cx="10906669" cy="1567543"/>
          </a:xfrm>
        </p:spPr>
        <p:txBody>
          <a:bodyPr/>
          <a:lstStyle>
            <a:lvl1pPr>
              <a:defRPr sz="1800" b="0" i="0">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6" name="Slide Number Placeholder 4">
            <a:extLst>
              <a:ext uri="{FF2B5EF4-FFF2-40B4-BE49-F238E27FC236}">
                <a16:creationId xmlns:a16="http://schemas.microsoft.com/office/drawing/2014/main" id="{378213C8-6D91-FD4B-A50E-349D42AA0222}"/>
              </a:ext>
            </a:extLst>
          </p:cNvPr>
          <p:cNvSpPr>
            <a:spLocks noGrp="1"/>
          </p:cNvSpPr>
          <p:nvPr>
            <p:ph type="sldNum" sz="quarter" idx="17"/>
          </p:nvPr>
        </p:nvSpPr>
        <p:spPr/>
        <p:txBody>
          <a:bodyPr/>
          <a:lstStyle>
            <a:lvl1pPr>
              <a:defRPr/>
            </a:lvl1pPr>
          </a:lstStyle>
          <a:p>
            <a:pPr>
              <a:defRPr/>
            </a:pPr>
            <a:fld id="{586077A5-E507-0946-B60C-D7438FBFCEB0}" type="slidenum">
              <a:rPr lang="en-US"/>
              <a:pPr>
                <a:defRPr/>
              </a:pPr>
              <a:t>‹#›</a:t>
            </a:fld>
            <a:endParaRPr lang="en-US" dirty="0"/>
          </a:p>
        </p:txBody>
      </p:sp>
      <p:sp>
        <p:nvSpPr>
          <p:cNvPr id="3" name="Table Placeholder 2">
            <a:extLst>
              <a:ext uri="{FF2B5EF4-FFF2-40B4-BE49-F238E27FC236}">
                <a16:creationId xmlns:a16="http://schemas.microsoft.com/office/drawing/2014/main" id="{6AC54179-3132-9C4B-A9F4-C91CCD1FF789}"/>
              </a:ext>
            </a:extLst>
          </p:cNvPr>
          <p:cNvSpPr>
            <a:spLocks noGrp="1"/>
          </p:cNvSpPr>
          <p:nvPr>
            <p:ph type="tbl" sz="quarter" idx="18"/>
          </p:nvPr>
        </p:nvSpPr>
        <p:spPr>
          <a:xfrm>
            <a:off x="620183" y="1143000"/>
            <a:ext cx="10896599" cy="3124200"/>
          </a:xfrm>
        </p:spPr>
        <p:txBody>
          <a:bodyPr/>
          <a:lstStyle>
            <a:lvl1pPr>
              <a:defRPr>
                <a:solidFill>
                  <a:schemeClr val="tx2"/>
                </a:solidFill>
              </a:defRPr>
            </a:lvl1pPr>
          </a:lstStyle>
          <a:p>
            <a:r>
              <a:rPr lang="en-US" dirty="0"/>
              <a:t>Click icon to add table</a:t>
            </a:r>
          </a:p>
        </p:txBody>
      </p:sp>
      <p:pic>
        <p:nvPicPr>
          <p:cNvPr id="10" name="Picture 9">
            <a:extLst>
              <a:ext uri="{FF2B5EF4-FFF2-40B4-BE49-F238E27FC236}">
                <a16:creationId xmlns:a16="http://schemas.microsoft.com/office/drawing/2014/main" id="{8A681F5B-11BD-4547-AF0F-907A50D15F1E}"/>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1242922026"/>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B4D-21F8-AA4B-A4AB-F901C3E2C62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1DF4140-D900-9F4C-A188-DB1561238F29}"/>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6" name="SmartArt Placeholder 5">
            <a:extLst>
              <a:ext uri="{FF2B5EF4-FFF2-40B4-BE49-F238E27FC236}">
                <a16:creationId xmlns:a16="http://schemas.microsoft.com/office/drawing/2014/main" id="{1577DB20-3A75-5540-A8B7-AC25C38E506C}"/>
              </a:ext>
            </a:extLst>
          </p:cNvPr>
          <p:cNvSpPr>
            <a:spLocks noGrp="1"/>
          </p:cNvSpPr>
          <p:nvPr>
            <p:ph type="dgm" sz="quarter" idx="12"/>
          </p:nvPr>
        </p:nvSpPr>
        <p:spPr>
          <a:xfrm>
            <a:off x="620184" y="1143000"/>
            <a:ext cx="10896600" cy="5029200"/>
          </a:xfrm>
        </p:spPr>
        <p:txBody>
          <a:bodyPr/>
          <a:lstStyle>
            <a:lvl1pPr>
              <a:defRPr>
                <a:solidFill>
                  <a:schemeClr val="tx2"/>
                </a:solidFill>
              </a:defRPr>
            </a:lvl1pPr>
          </a:lstStyle>
          <a:p>
            <a:r>
              <a:rPr lang="en-US" dirty="0"/>
              <a:t>Click icon to add SmartArt graphic</a:t>
            </a:r>
          </a:p>
        </p:txBody>
      </p:sp>
      <p:pic>
        <p:nvPicPr>
          <p:cNvPr id="8" name="Picture 7">
            <a:extLst>
              <a:ext uri="{FF2B5EF4-FFF2-40B4-BE49-F238E27FC236}">
                <a16:creationId xmlns:a16="http://schemas.microsoft.com/office/drawing/2014/main" id="{50414960-3A69-5C40-A39D-5A1D6D1938A6}"/>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1234263866"/>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38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with 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8680FF-786A-F44A-94C3-DAF6CFD975C1}"/>
              </a:ext>
            </a:extLst>
          </p:cNvPr>
          <p:cNvSpPr/>
          <p:nvPr userDrawn="1"/>
        </p:nvSpPr>
        <p:spPr>
          <a:xfrm>
            <a:off x="0" y="0"/>
            <a:ext cx="12192000" cy="68949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YaleNew" panose="02000602050000020003" pitchFamily="2" charset="77"/>
            </a:endParaRPr>
          </a:p>
        </p:txBody>
      </p:sp>
      <p:sp>
        <p:nvSpPr>
          <p:cNvPr id="3" name="Slide Number Placeholder 2">
            <a:extLst>
              <a:ext uri="{FF2B5EF4-FFF2-40B4-BE49-F238E27FC236}">
                <a16:creationId xmlns:a16="http://schemas.microsoft.com/office/drawing/2014/main" id="{A9C2F93A-27A3-264E-8A33-BD9FC7D2BC89}"/>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6" name="Picture Placeholder 5">
            <a:extLst>
              <a:ext uri="{FF2B5EF4-FFF2-40B4-BE49-F238E27FC236}">
                <a16:creationId xmlns:a16="http://schemas.microsoft.com/office/drawing/2014/main" id="{42DD2C47-95C8-8D49-A86D-94C1BD69DD89}"/>
              </a:ext>
            </a:extLst>
          </p:cNvPr>
          <p:cNvSpPr>
            <a:spLocks noGrp="1"/>
          </p:cNvSpPr>
          <p:nvPr>
            <p:ph type="pic" sz="quarter" idx="12"/>
          </p:nvPr>
        </p:nvSpPr>
        <p:spPr>
          <a:xfrm>
            <a:off x="6096000" y="0"/>
            <a:ext cx="6096000" cy="6858000"/>
          </a:xfrm>
        </p:spPr>
        <p:txBody>
          <a:bodyPr/>
          <a:lstStyle>
            <a:lvl1pPr>
              <a:defRPr>
                <a:solidFill>
                  <a:schemeClr val="bg1"/>
                </a:solidFill>
              </a:defRPr>
            </a:lvl1pPr>
          </a:lstStyle>
          <a:p>
            <a:r>
              <a:rPr lang="en-US" dirty="0"/>
              <a:t>Click icon to add picture</a:t>
            </a:r>
          </a:p>
        </p:txBody>
      </p:sp>
      <p:sp>
        <p:nvSpPr>
          <p:cNvPr id="9" name="Text Placeholder 8">
            <a:extLst>
              <a:ext uri="{FF2B5EF4-FFF2-40B4-BE49-F238E27FC236}">
                <a16:creationId xmlns:a16="http://schemas.microsoft.com/office/drawing/2014/main" id="{2FBD2504-2234-DB4A-9011-7F2E5781B233}"/>
              </a:ext>
            </a:extLst>
          </p:cNvPr>
          <p:cNvSpPr>
            <a:spLocks noGrp="1"/>
          </p:cNvSpPr>
          <p:nvPr>
            <p:ph type="body" sz="quarter" idx="13"/>
          </p:nvPr>
        </p:nvSpPr>
        <p:spPr>
          <a:xfrm>
            <a:off x="1377951" y="1629568"/>
            <a:ext cx="4165600" cy="3581400"/>
          </a:xfrm>
        </p:spPr>
        <p:txBody>
          <a:bodyPr/>
          <a:lstStyle>
            <a:lvl1pPr>
              <a:defRPr sz="2800" b="0" i="0">
                <a:solidFill>
                  <a:schemeClr val="bg1"/>
                </a:solidFill>
                <a:latin typeface="Times New Roman" panose="02020603050405020304" pitchFamily="18" charset="0"/>
                <a:cs typeface="Times New Roman" panose="02020603050405020304" pitchFamily="18" charset="0"/>
              </a:defRPr>
            </a:lvl1pPr>
          </a:lstStyle>
          <a:p>
            <a:pPr lvl="0"/>
            <a:r>
              <a:rPr lang="en-US" dirty="0"/>
              <a:t>Edit Master text styles</a:t>
            </a:r>
          </a:p>
        </p:txBody>
      </p:sp>
      <p:sp>
        <p:nvSpPr>
          <p:cNvPr id="10" name="TextBox 9">
            <a:extLst>
              <a:ext uri="{FF2B5EF4-FFF2-40B4-BE49-F238E27FC236}">
                <a16:creationId xmlns:a16="http://schemas.microsoft.com/office/drawing/2014/main" id="{6337A635-4865-8B4D-9E7F-F1B8102F0005}"/>
              </a:ext>
            </a:extLst>
          </p:cNvPr>
          <p:cNvSpPr txBox="1"/>
          <p:nvPr userDrawn="1"/>
        </p:nvSpPr>
        <p:spPr>
          <a:xfrm>
            <a:off x="577081" y="1295400"/>
            <a:ext cx="649537" cy="1446550"/>
          </a:xfrm>
          <a:prstGeom prst="rect">
            <a:avLst/>
          </a:prstGeom>
          <a:noFill/>
        </p:spPr>
        <p:txBody>
          <a:bodyPr wrap="none" rtlCol="0">
            <a:spAutoFit/>
          </a:bodyPr>
          <a:lstStyle/>
          <a:p>
            <a:r>
              <a:rPr lang="en-US" sz="8800" b="0" i="0" dirty="0">
                <a:solidFill>
                  <a:schemeClr val="bg1"/>
                </a:solidFill>
                <a:latin typeface="YaleNew" panose="02000602050000020003" pitchFamily="2" charset="77"/>
                <a:cs typeface="Arial" panose="020B0604020202020204" pitchFamily="34" charset="0"/>
              </a:rPr>
              <a:t>“</a:t>
            </a:r>
          </a:p>
        </p:txBody>
      </p:sp>
      <p:pic>
        <p:nvPicPr>
          <p:cNvPr id="8" name="Picture 7" descr="A picture containing clipart&#10;&#10;Description automatically generated">
            <a:extLst>
              <a:ext uri="{FF2B5EF4-FFF2-40B4-BE49-F238E27FC236}">
                <a16:creationId xmlns:a16="http://schemas.microsoft.com/office/drawing/2014/main" id="{ACEE7CCD-3052-2645-89AB-85486B416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504" y="6409944"/>
            <a:ext cx="2633472" cy="191986"/>
          </a:xfrm>
          <a:prstGeom prst="rect">
            <a:avLst/>
          </a:prstGeom>
        </p:spPr>
      </p:pic>
    </p:spTree>
    <p:extLst>
      <p:ext uri="{BB962C8B-B14F-4D97-AF65-F5344CB8AC3E}">
        <p14:creationId xmlns:p14="http://schemas.microsoft.com/office/powerpoint/2010/main" val="2448190837"/>
      </p:ext>
    </p:extLst>
  </p:cSld>
  <p:clrMapOvr>
    <a:masterClrMapping/>
  </p:clrMapOvr>
  <p:extLst>
    <p:ext uri="{DCECCB84-F9BA-43D5-87BE-67443E8EF086}">
      <p15:sldGuideLst xmlns:p15="http://schemas.microsoft.com/office/powerpoint/2012/main">
        <p15:guide id="1" orient="horz" pos="3888" userDrawn="1">
          <p15:clr>
            <a:srgbClr val="FBAE40"/>
          </p15:clr>
        </p15:guide>
        <p15:guide id="2" pos="206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alo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AD3980-FB4D-EC42-9801-19806E107496}"/>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solidFill>
                <a:schemeClr val="tx2"/>
              </a:solidFill>
              <a:latin typeface="Proxima Nova Regular"/>
            </a:endParaRPr>
          </a:p>
        </p:txBody>
      </p:sp>
      <p:sp>
        <p:nvSpPr>
          <p:cNvPr id="3" name="Slide Number Placeholder 2">
            <a:extLst>
              <a:ext uri="{FF2B5EF4-FFF2-40B4-BE49-F238E27FC236}">
                <a16:creationId xmlns:a16="http://schemas.microsoft.com/office/drawing/2014/main" id="{562F2F46-7980-2A4A-B53D-CF0D7E7A579D}"/>
              </a:ext>
            </a:extLst>
          </p:cNvPr>
          <p:cNvSpPr>
            <a:spLocks noGrp="1"/>
          </p:cNvSpPr>
          <p:nvPr>
            <p:ph type="sldNum" sz="quarter" idx="10"/>
          </p:nvPr>
        </p:nvSpPr>
        <p:spPr/>
        <p:txBody>
          <a:bodyPr/>
          <a:lstStyle>
            <a:lvl1pPr>
              <a:defRPr>
                <a:solidFill>
                  <a:schemeClr val="tx2"/>
                </a:solidFill>
              </a:defRPr>
            </a:lvl1pPr>
          </a:lstStyle>
          <a:p>
            <a:pPr>
              <a:defRPr/>
            </a:pPr>
            <a:fld id="{6E185F3A-9EB0-004F-8466-36A321E6E181}" type="slidenum">
              <a:rPr lang="en-US" smtClean="0"/>
              <a:pPr>
                <a:defRPr/>
              </a:pPr>
              <a:t>‹#›</a:t>
            </a:fld>
            <a:endParaRPr lang="en-US" dirty="0"/>
          </a:p>
        </p:txBody>
      </p:sp>
      <p:sp>
        <p:nvSpPr>
          <p:cNvPr id="6" name="TextBox 5">
            <a:extLst>
              <a:ext uri="{FF2B5EF4-FFF2-40B4-BE49-F238E27FC236}">
                <a16:creationId xmlns:a16="http://schemas.microsoft.com/office/drawing/2014/main" id="{A63D3B9E-2470-B649-B01F-0F1C1B86A2E0}"/>
              </a:ext>
            </a:extLst>
          </p:cNvPr>
          <p:cNvSpPr txBox="1"/>
          <p:nvPr userDrawn="1"/>
        </p:nvSpPr>
        <p:spPr>
          <a:xfrm>
            <a:off x="1176555" y="1757025"/>
            <a:ext cx="649537" cy="1446550"/>
          </a:xfrm>
          <a:prstGeom prst="rect">
            <a:avLst/>
          </a:prstGeom>
          <a:noFill/>
        </p:spPr>
        <p:txBody>
          <a:bodyPr wrap="none" rtlCol="0">
            <a:spAutoFit/>
          </a:bodyPr>
          <a:lstStyle/>
          <a:p>
            <a:r>
              <a:rPr lang="en-US" sz="8800" b="0" i="0" dirty="0">
                <a:solidFill>
                  <a:schemeClr val="tx2"/>
                </a:solidFill>
                <a:latin typeface="YaleNew" panose="02000602050000020003" pitchFamily="2" charset="77"/>
                <a:cs typeface="Arial" panose="020B0604020202020204" pitchFamily="34" charset="0"/>
              </a:rPr>
              <a:t>“</a:t>
            </a:r>
          </a:p>
        </p:txBody>
      </p:sp>
      <p:sp>
        <p:nvSpPr>
          <p:cNvPr id="8" name="Text Placeholder 7">
            <a:extLst>
              <a:ext uri="{FF2B5EF4-FFF2-40B4-BE49-F238E27FC236}">
                <a16:creationId xmlns:a16="http://schemas.microsoft.com/office/drawing/2014/main" id="{A42A0092-31A2-E943-A83A-88B613D0A601}"/>
              </a:ext>
            </a:extLst>
          </p:cNvPr>
          <p:cNvSpPr>
            <a:spLocks noGrp="1"/>
          </p:cNvSpPr>
          <p:nvPr>
            <p:ph type="body" sz="quarter" idx="12"/>
          </p:nvPr>
        </p:nvSpPr>
        <p:spPr>
          <a:xfrm>
            <a:off x="2040467" y="2133600"/>
            <a:ext cx="8830733" cy="2667000"/>
          </a:xfrm>
        </p:spPr>
        <p:txBody>
          <a:bodyPr/>
          <a:lstStyle>
            <a:lvl1pPr>
              <a:defRPr sz="2800">
                <a:solidFill>
                  <a:schemeClr val="tx2"/>
                </a:solidFill>
                <a:latin typeface="YaleNew" panose="02000602050000020003" pitchFamily="2" charset="77"/>
              </a:defRPr>
            </a:lvl1pPr>
          </a:lstStyle>
          <a:p>
            <a:pPr lvl="0"/>
            <a:r>
              <a:rPr lang="en-US" dirty="0"/>
              <a:t>Edit Master text styles</a:t>
            </a:r>
          </a:p>
        </p:txBody>
      </p:sp>
      <p:pic>
        <p:nvPicPr>
          <p:cNvPr id="7" name="Picture 6">
            <a:extLst>
              <a:ext uri="{FF2B5EF4-FFF2-40B4-BE49-F238E27FC236}">
                <a16:creationId xmlns:a16="http://schemas.microsoft.com/office/drawing/2014/main" id="{FE67C11C-5E10-4241-9A78-5A9C85629874}"/>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2227700998"/>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3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half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D524A9E-B306-5E46-98CD-D906F89F0106}"/>
              </a:ext>
            </a:extLst>
          </p:cNvPr>
          <p:cNvSpPr>
            <a:spLocks noGrp="1"/>
          </p:cNvSpPr>
          <p:nvPr>
            <p:ph type="pic" sz="quarter" idx="16"/>
          </p:nvPr>
        </p:nvSpPr>
        <p:spPr>
          <a:xfrm>
            <a:off x="0" y="1"/>
            <a:ext cx="12192000" cy="3509041"/>
          </a:xfrm>
        </p:spPr>
        <p:txBody>
          <a:bodyPr/>
          <a:lstStyle/>
          <a:p>
            <a:r>
              <a:rPr lang="en-US" dirty="0"/>
              <a:t>Click icon to add picture</a:t>
            </a:r>
          </a:p>
        </p:txBody>
      </p:sp>
      <p:sp>
        <p:nvSpPr>
          <p:cNvPr id="6" name="Rectangle 5">
            <a:extLst>
              <a:ext uri="{FF2B5EF4-FFF2-40B4-BE49-F238E27FC236}">
                <a16:creationId xmlns:a16="http://schemas.microsoft.com/office/drawing/2014/main" id="{B42F87A6-A280-FA4B-9E06-EA5E8C554BB0}"/>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pic>
        <p:nvPicPr>
          <p:cNvPr id="14" name="Picture 13" descr="A picture containing clipart&#10;&#10;Description automatically generated">
            <a:extLst>
              <a:ext uri="{FF2B5EF4-FFF2-40B4-BE49-F238E27FC236}">
                <a16:creationId xmlns:a16="http://schemas.microsoft.com/office/drawing/2014/main" id="{AB4E21DD-A4D7-4643-80F7-739851F26C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400" y="5772224"/>
            <a:ext cx="5486400" cy="399976"/>
          </a:xfrm>
          <a:prstGeom prst="rect">
            <a:avLst/>
          </a:prstGeom>
        </p:spPr>
      </p:pic>
      <p:sp>
        <p:nvSpPr>
          <p:cNvPr id="15" name="Text Placeholder 9">
            <a:extLst>
              <a:ext uri="{FF2B5EF4-FFF2-40B4-BE49-F238E27FC236}">
                <a16:creationId xmlns:a16="http://schemas.microsoft.com/office/drawing/2014/main" id="{63C30ADB-0272-764D-8129-4CD4C33A46DE}"/>
              </a:ext>
            </a:extLst>
          </p:cNvPr>
          <p:cNvSpPr>
            <a:spLocks noGrp="1"/>
          </p:cNvSpPr>
          <p:nvPr>
            <p:ph type="body" sz="quarter" idx="14" hasCustomPrompt="1"/>
          </p:nvPr>
        </p:nvSpPr>
        <p:spPr>
          <a:xfrm>
            <a:off x="533400" y="4663496"/>
            <a:ext cx="10895293" cy="274320"/>
          </a:xfrm>
          <a:prstGeom prst="rect">
            <a:avLst/>
          </a:prstGeom>
        </p:spPr>
        <p:txBody>
          <a:bodyPr anchor="ctr"/>
          <a:lstStyle>
            <a:lvl1pPr marL="0" indent="0">
              <a:lnSpc>
                <a:spcPct val="100000"/>
              </a:lnSpc>
              <a:buNone/>
              <a:defRPr sz="2800" b="0" baseline="0">
                <a:solidFill>
                  <a:srgbClr val="FFFFFF"/>
                </a:solidFill>
                <a:latin typeface="Microsoft Sans Serif" panose="020B0604020202020204" pitchFamily="34" charset="0"/>
                <a:cs typeface="Microsoft Sans Serif" panose="020B0604020202020204" pitchFamily="34" charset="0"/>
              </a:defRPr>
            </a:lvl1pPr>
            <a:lvl2pPr marL="342900" indent="0">
              <a:buNone/>
              <a:defRPr b="1">
                <a:latin typeface="Arial"/>
                <a:cs typeface="Arial"/>
              </a:defRPr>
            </a:lvl2pPr>
            <a:lvl3pPr marL="685800" indent="0">
              <a:buNone/>
              <a:defRPr b="1">
                <a:latin typeface="Arial"/>
                <a:cs typeface="Arial"/>
              </a:defRPr>
            </a:lvl3pPr>
            <a:lvl4pPr marL="1028700" indent="0">
              <a:buNone/>
              <a:defRPr b="1">
                <a:latin typeface="Arial"/>
                <a:cs typeface="Arial"/>
              </a:defRPr>
            </a:lvl4pPr>
            <a:lvl5pPr marL="1371600" indent="0">
              <a:buNone/>
              <a:defRPr b="1">
                <a:latin typeface="Arial"/>
                <a:cs typeface="Arial"/>
              </a:defRPr>
            </a:lvl5pPr>
          </a:lstStyle>
          <a:p>
            <a:pPr lvl="0"/>
            <a:r>
              <a:rPr lang="en-US" dirty="0"/>
              <a:t>Presenter, Department</a:t>
            </a:r>
          </a:p>
        </p:txBody>
      </p:sp>
      <p:sp>
        <p:nvSpPr>
          <p:cNvPr id="16" name="Title 1">
            <a:extLst>
              <a:ext uri="{FF2B5EF4-FFF2-40B4-BE49-F238E27FC236}">
                <a16:creationId xmlns:a16="http://schemas.microsoft.com/office/drawing/2014/main" id="{832B27C2-7468-CA48-BBE2-03D15C938C45}"/>
              </a:ext>
            </a:extLst>
          </p:cNvPr>
          <p:cNvSpPr>
            <a:spLocks noGrp="1"/>
          </p:cNvSpPr>
          <p:nvPr>
            <p:ph type="title" hasCustomPrompt="1"/>
          </p:nvPr>
        </p:nvSpPr>
        <p:spPr>
          <a:xfrm>
            <a:off x="533804" y="3956363"/>
            <a:ext cx="10896196" cy="507831"/>
          </a:xfrm>
        </p:spPr>
        <p:txBody>
          <a:bodyPr/>
          <a:lstStyle>
            <a:lvl1pPr>
              <a:lnSpc>
                <a:spcPct val="100000"/>
              </a:lnSpc>
              <a:defRPr sz="4800" baseline="0">
                <a:solidFill>
                  <a:schemeClr val="bg1"/>
                </a:solidFill>
                <a:latin typeface="YaleNew" panose="02000602050000020003" pitchFamily="2" charset="77"/>
                <a:cs typeface="Microsoft Sans Serif" panose="020B0604020202020204" pitchFamily="34" charset="0"/>
              </a:defRPr>
            </a:lvl1pPr>
          </a:lstStyle>
          <a:p>
            <a:r>
              <a:rPr lang="en-US" dirty="0"/>
              <a:t>Title</a:t>
            </a:r>
          </a:p>
        </p:txBody>
      </p:sp>
      <p:sp>
        <p:nvSpPr>
          <p:cNvPr id="21" name="Text Placeholder 9">
            <a:extLst>
              <a:ext uri="{FF2B5EF4-FFF2-40B4-BE49-F238E27FC236}">
                <a16:creationId xmlns:a16="http://schemas.microsoft.com/office/drawing/2014/main" id="{B695E12F-DFE3-ED48-A11A-378A21155C83}"/>
              </a:ext>
            </a:extLst>
          </p:cNvPr>
          <p:cNvSpPr>
            <a:spLocks noGrp="1"/>
          </p:cNvSpPr>
          <p:nvPr>
            <p:ph type="body" sz="quarter" idx="17" hasCustomPrompt="1"/>
          </p:nvPr>
        </p:nvSpPr>
        <p:spPr>
          <a:xfrm>
            <a:off x="533400" y="5120696"/>
            <a:ext cx="10895293" cy="274320"/>
          </a:xfrm>
          <a:prstGeom prst="rect">
            <a:avLst/>
          </a:prstGeom>
        </p:spPr>
        <p:txBody>
          <a:bodyPr anchor="ctr"/>
          <a:lstStyle>
            <a:lvl1pPr marL="0" indent="0">
              <a:lnSpc>
                <a:spcPct val="100000"/>
              </a:lnSpc>
              <a:buNone/>
              <a:defRPr sz="1600" b="0" i="0" baseline="0">
                <a:solidFill>
                  <a:srgbClr val="FFFFFF"/>
                </a:solidFill>
                <a:latin typeface="Microsoft Sans Serif" panose="020B0604020202020204" pitchFamily="34" charset="0"/>
                <a:cs typeface="Arial"/>
              </a:defRPr>
            </a:lvl1pPr>
            <a:lvl2pPr marL="342900" indent="0">
              <a:buNone/>
              <a:defRPr b="1">
                <a:latin typeface="Arial"/>
                <a:cs typeface="Arial"/>
              </a:defRPr>
            </a:lvl2pPr>
            <a:lvl3pPr marL="685800" indent="0">
              <a:buNone/>
              <a:defRPr b="1">
                <a:latin typeface="Arial"/>
                <a:cs typeface="Arial"/>
              </a:defRPr>
            </a:lvl3pPr>
            <a:lvl4pPr marL="1028700" indent="0">
              <a:buNone/>
              <a:defRPr b="1">
                <a:latin typeface="Arial"/>
                <a:cs typeface="Arial"/>
              </a:defRPr>
            </a:lvl4pPr>
            <a:lvl5pPr marL="1371600" indent="0">
              <a:buNone/>
              <a:defRPr b="1">
                <a:latin typeface="Arial"/>
                <a:cs typeface="Arial"/>
              </a:defRPr>
            </a:lvl5pPr>
          </a:lstStyle>
          <a:p>
            <a:pPr lvl="0"/>
            <a:r>
              <a:rPr lang="en-US" dirty="0"/>
              <a:t>Month Day, Year</a:t>
            </a:r>
          </a:p>
        </p:txBody>
      </p:sp>
    </p:spTree>
    <p:extLst>
      <p:ext uri="{BB962C8B-B14F-4D97-AF65-F5344CB8AC3E}">
        <p14:creationId xmlns:p14="http://schemas.microsoft.com/office/powerpoint/2010/main" val="2248346368"/>
      </p:ext>
    </p:extLst>
  </p:cSld>
  <p:clrMapOvr>
    <a:masterClrMapping/>
  </p:clrMapOvr>
  <p:extLst>
    <p:ext uri="{DCECCB84-F9BA-43D5-87BE-67443E8EF086}">
      <p15:sldGuideLst xmlns:p15="http://schemas.microsoft.com/office/powerpoint/2012/main">
        <p15:guide id="1" orient="horz" pos="3888" userDrawn="1">
          <p15:clr>
            <a:srgbClr val="FBAE40"/>
          </p15:clr>
        </p15:guide>
        <p15:guide id="2" pos="33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09600" y="3048000"/>
            <a:ext cx="8174736" cy="704088"/>
          </a:xfrm>
        </p:spPr>
        <p:txBody>
          <a:bodyPr/>
          <a:lstStyle>
            <a:lvl1pPr>
              <a:defRPr sz="3200">
                <a:solidFill>
                  <a:schemeClr val="bg1"/>
                </a:solidFill>
              </a:defRPr>
            </a:lvl1pPr>
          </a:lstStyle>
          <a:p>
            <a:r>
              <a:rPr lang="en-US"/>
              <a:t>Click to edit Master title style</a:t>
            </a:r>
            <a:endParaRPr lang="en-US" dirty="0"/>
          </a:p>
        </p:txBody>
      </p:sp>
      <p:pic>
        <p:nvPicPr>
          <p:cNvPr id="6" name="Picture 5" descr="A picture containing clipart&#10;&#10;Description automatically generated">
            <a:extLst>
              <a:ext uri="{FF2B5EF4-FFF2-40B4-BE49-F238E27FC236}">
                <a16:creationId xmlns:a16="http://schemas.microsoft.com/office/drawing/2014/main" id="{7707A2B3-1602-394F-8744-0C019B516F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504" y="6409944"/>
            <a:ext cx="2633472" cy="191986"/>
          </a:xfrm>
          <a:prstGeom prst="rect">
            <a:avLst/>
          </a:prstGeom>
        </p:spPr>
      </p:pic>
    </p:spTree>
    <p:extLst>
      <p:ext uri="{BB962C8B-B14F-4D97-AF65-F5344CB8AC3E}">
        <p14:creationId xmlns:p14="http://schemas.microsoft.com/office/powerpoint/2010/main" val="613006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1FBA-02F0-F05E-6618-2DFC89734E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0881D2-3ECB-2C11-9F0B-92EBDCFD9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C45BB5-C74E-07D9-1D20-4575E3EA8956}"/>
              </a:ext>
            </a:extLst>
          </p:cNvPr>
          <p:cNvSpPr>
            <a:spLocks noGrp="1"/>
          </p:cNvSpPr>
          <p:nvPr>
            <p:ph type="dt" sz="half" idx="10"/>
          </p:nvPr>
        </p:nvSpPr>
        <p:spPr/>
        <p:txBody>
          <a:bodyPr/>
          <a:lstStyle/>
          <a:p>
            <a:fld id="{3346BC8E-0653-8247-9BFA-9509F5CF94B4}" type="datetimeFigureOut">
              <a:rPr lang="en-US" smtClean="0"/>
              <a:t>10/21/2022</a:t>
            </a:fld>
            <a:endParaRPr lang="en-US" dirty="0"/>
          </a:p>
        </p:txBody>
      </p:sp>
      <p:sp>
        <p:nvSpPr>
          <p:cNvPr id="5" name="Footer Placeholder 4">
            <a:extLst>
              <a:ext uri="{FF2B5EF4-FFF2-40B4-BE49-F238E27FC236}">
                <a16:creationId xmlns:a16="http://schemas.microsoft.com/office/drawing/2014/main" id="{485C5F23-CA64-FA55-3AD0-C5AFC1148C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7F4AEB-5AD2-948A-4E67-941D03D1B48C}"/>
              </a:ext>
            </a:extLst>
          </p:cNvPr>
          <p:cNvSpPr>
            <a:spLocks noGrp="1"/>
          </p:cNvSpPr>
          <p:nvPr>
            <p:ph type="sldNum" sz="quarter" idx="12"/>
          </p:nvPr>
        </p:nvSpPr>
        <p:spPr/>
        <p:txBody>
          <a:bodyPr/>
          <a:lstStyle/>
          <a:p>
            <a:fld id="{6F3E855D-A371-6D45-92FF-70815252D33A}" type="slidenum">
              <a:rPr lang="en-US" smtClean="0"/>
              <a:t>‹#›</a:t>
            </a:fld>
            <a:endParaRPr lang="en-US" dirty="0"/>
          </a:p>
        </p:txBody>
      </p:sp>
    </p:spTree>
    <p:extLst>
      <p:ext uri="{BB962C8B-B14F-4D97-AF65-F5344CB8AC3E}">
        <p14:creationId xmlns:p14="http://schemas.microsoft.com/office/powerpoint/2010/main" val="3939251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FB29C-736B-D3D5-62D6-EC938CB0D5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7E3CEC-0DEB-BECC-3B0A-291178F925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D663E1-F11C-E37A-FE34-D702E18040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5817A1-9057-A42B-A4CE-7468FBDAC1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65309F-2F97-8A94-858E-C4D8254A40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F063AF-0C0F-B19F-A294-1E00948D163D}"/>
              </a:ext>
            </a:extLst>
          </p:cNvPr>
          <p:cNvSpPr>
            <a:spLocks noGrp="1"/>
          </p:cNvSpPr>
          <p:nvPr>
            <p:ph type="dt" sz="half" idx="10"/>
          </p:nvPr>
        </p:nvSpPr>
        <p:spPr/>
        <p:txBody>
          <a:bodyPr/>
          <a:lstStyle/>
          <a:p>
            <a:fld id="{3346BC8E-0653-8247-9BFA-9509F5CF94B4}" type="datetimeFigureOut">
              <a:rPr lang="en-US" smtClean="0"/>
              <a:t>10/21/2022</a:t>
            </a:fld>
            <a:endParaRPr lang="en-US" dirty="0"/>
          </a:p>
        </p:txBody>
      </p:sp>
      <p:sp>
        <p:nvSpPr>
          <p:cNvPr id="8" name="Footer Placeholder 7">
            <a:extLst>
              <a:ext uri="{FF2B5EF4-FFF2-40B4-BE49-F238E27FC236}">
                <a16:creationId xmlns:a16="http://schemas.microsoft.com/office/drawing/2014/main" id="{C2E43C33-14B3-2C78-07C5-2A66B914CA1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FAFD717-3389-D7FE-5428-33FE5CA9133A}"/>
              </a:ext>
            </a:extLst>
          </p:cNvPr>
          <p:cNvSpPr>
            <a:spLocks noGrp="1"/>
          </p:cNvSpPr>
          <p:nvPr>
            <p:ph type="sldNum" sz="quarter" idx="12"/>
          </p:nvPr>
        </p:nvSpPr>
        <p:spPr/>
        <p:txBody>
          <a:bodyPr/>
          <a:lstStyle/>
          <a:p>
            <a:fld id="{6F3E855D-A371-6D45-92FF-70815252D33A}" type="slidenum">
              <a:rPr lang="en-US" smtClean="0"/>
              <a:t>‹#›</a:t>
            </a:fld>
            <a:endParaRPr lang="en-US" dirty="0"/>
          </a:p>
        </p:txBody>
      </p:sp>
    </p:spTree>
    <p:extLst>
      <p:ext uri="{BB962C8B-B14F-4D97-AF65-F5344CB8AC3E}">
        <p14:creationId xmlns:p14="http://schemas.microsoft.com/office/powerpoint/2010/main" val="411193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4" name="Text Placeholder 1"/>
          <p:cNvSpPr>
            <a:spLocks noGrp="1"/>
          </p:cNvSpPr>
          <p:nvPr>
            <p:ph type="body" sz="quarter" idx="4294967295"/>
          </p:nvPr>
        </p:nvSpPr>
        <p:spPr>
          <a:xfrm>
            <a:off x="601580" y="1143000"/>
            <a:ext cx="10828421" cy="4876800"/>
          </a:xfrm>
        </p:spPr>
        <p:txBody>
          <a:bodyPr/>
          <a:lstStyle>
            <a:lvl1pPr marL="0" indent="0">
              <a:buFont typeface="Arial" charset="0"/>
              <a:buNone/>
              <a:defRPr>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6" name="Title 3"/>
          <p:cNvSpPr>
            <a:spLocks noGrp="1"/>
          </p:cNvSpPr>
          <p:nvPr>
            <p:ph type="title"/>
          </p:nvPr>
        </p:nvSpPr>
        <p:spPr>
          <a:xfrm>
            <a:off x="601581" y="466346"/>
            <a:ext cx="10828420" cy="507831"/>
          </a:xfrm>
        </p:spPr>
        <p:txBody>
          <a:bodyPr/>
          <a:lstStyle>
            <a:lvl1pPr>
              <a:defRPr sz="3600">
                <a:solidFill>
                  <a:schemeClr val="tx2"/>
                </a:solidFill>
                <a:latin typeface="YaleNew" panose="02000602050000020003" pitchFamily="2" charset="77"/>
                <a:cs typeface="Microsoft Sans Serif" panose="020B060402020202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7" name="Picture 6">
            <a:extLst>
              <a:ext uri="{FF2B5EF4-FFF2-40B4-BE49-F238E27FC236}">
                <a16:creationId xmlns:a16="http://schemas.microsoft.com/office/drawing/2014/main" id="{42803B98-4473-4845-B33B-93D1EB0BF5E1}"/>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3613230860"/>
      </p:ext>
    </p:extLst>
  </p:cSld>
  <p:clrMapOvr>
    <a:masterClrMapping/>
  </p:clrMapOvr>
  <p:extLst>
    <p:ext uri="{DCECCB84-F9BA-43D5-87BE-67443E8EF086}">
      <p15:sldGuideLst xmlns:p15="http://schemas.microsoft.com/office/powerpoint/2012/main">
        <p15:guide id="1" orient="horz" pos="408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sp>
        <p:nvSpPr>
          <p:cNvPr id="14" name="Text Placeholder 1"/>
          <p:cNvSpPr>
            <a:spLocks noGrp="1"/>
          </p:cNvSpPr>
          <p:nvPr>
            <p:ph type="body" sz="quarter" idx="4294967295"/>
          </p:nvPr>
        </p:nvSpPr>
        <p:spPr>
          <a:xfrm>
            <a:off x="601580" y="1677582"/>
            <a:ext cx="10828421" cy="4342217"/>
          </a:xfrm>
        </p:spPr>
        <p:txBody>
          <a:bodyPr/>
          <a:lstStyle>
            <a:lvl1pPr marL="0" indent="0">
              <a:buFont typeface="Arial" charset="0"/>
              <a:buNone/>
              <a:defRPr>
                <a:solidFill>
                  <a:schemeClr val="tx2"/>
                </a:solidFill>
                <a:latin typeface="Microsoft Sans Serif" panose="020B0604020202020204" pitchFamily="34" charset="0"/>
                <a:cs typeface="Microsoft Sans Serif" panose="020B0604020202020204" pitchFamily="34" charset="0"/>
              </a:defRPr>
            </a:lvl1pPr>
            <a:lvl2pPr>
              <a:defRPr>
                <a:solidFill>
                  <a:schemeClr val="tx2"/>
                </a:solidFill>
                <a:latin typeface="Microsoft Sans Serif" panose="020B0604020202020204" pitchFamily="34" charset="0"/>
                <a:cs typeface="Microsoft Sans Serif" panose="020B0604020202020204" pitchFamily="34" charset="0"/>
              </a:defRPr>
            </a:lvl2pPr>
            <a:lvl3pPr>
              <a:defRPr>
                <a:solidFill>
                  <a:schemeClr val="tx2"/>
                </a:solidFill>
                <a:latin typeface="Microsoft Sans Serif" panose="020B0604020202020204" pitchFamily="34" charset="0"/>
                <a:cs typeface="Microsoft Sans Serif" panose="020B0604020202020204" pitchFamily="34" charset="0"/>
              </a:defRPr>
            </a:lvl3pPr>
            <a:lvl4pPr>
              <a:defRPr>
                <a:solidFill>
                  <a:schemeClr val="tx2"/>
                </a:solidFill>
                <a:latin typeface="Microsoft Sans Serif" panose="020B0604020202020204" pitchFamily="34" charset="0"/>
                <a:cs typeface="Microsoft Sans Serif"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itle 3"/>
          <p:cNvSpPr>
            <a:spLocks noGrp="1"/>
          </p:cNvSpPr>
          <p:nvPr>
            <p:ph type="title"/>
          </p:nvPr>
        </p:nvSpPr>
        <p:spPr>
          <a:xfrm>
            <a:off x="601581" y="466346"/>
            <a:ext cx="10828420" cy="507831"/>
          </a:xfrm>
        </p:spPr>
        <p:txBody>
          <a:bodyPr/>
          <a:lstStyle>
            <a:lvl1pPr>
              <a:defRPr sz="3600">
                <a:solidFill>
                  <a:schemeClr val="tx2"/>
                </a:solidFill>
                <a:latin typeface="YaleNew" panose="02000602050000020003" pitchFamily="2" charset="77"/>
                <a:cs typeface="Microsoft Sans Serif" panose="020B060402020202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7" name="Picture 6">
            <a:extLst>
              <a:ext uri="{FF2B5EF4-FFF2-40B4-BE49-F238E27FC236}">
                <a16:creationId xmlns:a16="http://schemas.microsoft.com/office/drawing/2014/main" id="{42803B98-4473-4845-B33B-93D1EB0BF5E1}"/>
              </a:ext>
            </a:extLst>
          </p:cNvPr>
          <p:cNvPicPr>
            <a:picLocks noChangeAspect="1"/>
          </p:cNvPicPr>
          <p:nvPr userDrawn="1"/>
        </p:nvPicPr>
        <p:blipFill>
          <a:blip r:embed="rId2"/>
          <a:stretch>
            <a:fillRect/>
          </a:stretch>
        </p:blipFill>
        <p:spPr>
          <a:xfrm>
            <a:off x="601287" y="6407151"/>
            <a:ext cx="2551176" cy="189511"/>
          </a:xfrm>
          <a:prstGeom prst="rect">
            <a:avLst/>
          </a:prstGeom>
        </p:spPr>
      </p:pic>
      <p:sp>
        <p:nvSpPr>
          <p:cNvPr id="3" name="Text Placeholder 2">
            <a:extLst>
              <a:ext uri="{FF2B5EF4-FFF2-40B4-BE49-F238E27FC236}">
                <a16:creationId xmlns:a16="http://schemas.microsoft.com/office/drawing/2014/main" id="{142C0793-E1F7-4143-8EEE-B1FF00AA2353}"/>
              </a:ext>
            </a:extLst>
          </p:cNvPr>
          <p:cNvSpPr>
            <a:spLocks noGrp="1"/>
          </p:cNvSpPr>
          <p:nvPr>
            <p:ph type="body" sz="quarter" idx="11" hasCustomPrompt="1"/>
          </p:nvPr>
        </p:nvSpPr>
        <p:spPr>
          <a:xfrm>
            <a:off x="601663" y="1143000"/>
            <a:ext cx="10828337" cy="365760"/>
          </a:xfrm>
          <a:solidFill>
            <a:schemeClr val="accent3">
              <a:lumMod val="20000"/>
              <a:lumOff val="80000"/>
            </a:schemeClr>
          </a:solidFill>
        </p:spPr>
        <p:txBody>
          <a:bodyPr anchor="ctr"/>
          <a:lstStyle>
            <a:lvl1pPr>
              <a:defRPr sz="2000">
                <a:solidFill>
                  <a:schemeClr val="tx2"/>
                </a:solidFill>
              </a:defRPr>
            </a:lvl1pPr>
          </a:lstStyle>
          <a:p>
            <a:pPr lvl="0"/>
            <a:r>
              <a:rPr lang="en-US" dirty="0"/>
              <a:t>EDIT MASTER TEXT STYLES</a:t>
            </a:r>
          </a:p>
        </p:txBody>
      </p:sp>
    </p:spTree>
    <p:extLst>
      <p:ext uri="{BB962C8B-B14F-4D97-AF65-F5344CB8AC3E}">
        <p14:creationId xmlns:p14="http://schemas.microsoft.com/office/powerpoint/2010/main" val="563635413"/>
      </p:ext>
    </p:extLst>
  </p:cSld>
  <p:clrMapOvr>
    <a:masterClrMapping/>
  </p:clrMapOvr>
  <p:extLst>
    <p:ext uri="{DCECCB84-F9BA-43D5-87BE-67443E8EF086}">
      <p15:sldGuideLst xmlns:p15="http://schemas.microsoft.com/office/powerpoint/2012/main">
        <p15:guide id="1" orient="horz" pos="408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sp>
        <p:nvSpPr>
          <p:cNvPr id="16" name="Title 3"/>
          <p:cNvSpPr>
            <a:spLocks noGrp="1"/>
          </p:cNvSpPr>
          <p:nvPr>
            <p:ph type="title"/>
          </p:nvPr>
        </p:nvSpPr>
        <p:spPr>
          <a:xfrm>
            <a:off x="601581" y="466346"/>
            <a:ext cx="10828420" cy="507831"/>
          </a:xfrm>
        </p:spPr>
        <p:txBody>
          <a:bodyPr/>
          <a:lstStyle>
            <a:lvl1pPr>
              <a:defRPr sz="3600">
                <a:solidFill>
                  <a:schemeClr val="tx2"/>
                </a:solidFill>
                <a:latin typeface="YaleNew" panose="02000602050000020003" pitchFamily="2" charset="77"/>
                <a:cs typeface="Microsoft Sans Serif" panose="020B060402020202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7" name="Picture 6">
            <a:extLst>
              <a:ext uri="{FF2B5EF4-FFF2-40B4-BE49-F238E27FC236}">
                <a16:creationId xmlns:a16="http://schemas.microsoft.com/office/drawing/2014/main" id="{42803B98-4473-4845-B33B-93D1EB0BF5E1}"/>
              </a:ext>
            </a:extLst>
          </p:cNvPr>
          <p:cNvPicPr>
            <a:picLocks noChangeAspect="1"/>
          </p:cNvPicPr>
          <p:nvPr userDrawn="1"/>
        </p:nvPicPr>
        <p:blipFill>
          <a:blip r:embed="rId2"/>
          <a:stretch>
            <a:fillRect/>
          </a:stretch>
        </p:blipFill>
        <p:spPr>
          <a:xfrm>
            <a:off x="601287" y="6407151"/>
            <a:ext cx="2551176" cy="189511"/>
          </a:xfrm>
          <a:prstGeom prst="rect">
            <a:avLst/>
          </a:prstGeom>
        </p:spPr>
      </p:pic>
      <p:sp>
        <p:nvSpPr>
          <p:cNvPr id="2" name="Rectangle 1">
            <a:extLst>
              <a:ext uri="{FF2B5EF4-FFF2-40B4-BE49-F238E27FC236}">
                <a16:creationId xmlns:a16="http://schemas.microsoft.com/office/drawing/2014/main" id="{5E7FAE46-5523-A449-BBC9-B01DE2E34319}"/>
              </a:ext>
            </a:extLst>
          </p:cNvPr>
          <p:cNvSpPr/>
          <p:nvPr userDrawn="1"/>
        </p:nvSpPr>
        <p:spPr>
          <a:xfrm>
            <a:off x="0" y="1050376"/>
            <a:ext cx="12192000" cy="1371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sp>
        <p:nvSpPr>
          <p:cNvPr id="5" name="Text Placeholder 4">
            <a:extLst>
              <a:ext uri="{FF2B5EF4-FFF2-40B4-BE49-F238E27FC236}">
                <a16:creationId xmlns:a16="http://schemas.microsoft.com/office/drawing/2014/main" id="{74660C22-5402-1741-9ACA-7B960AF53EA7}"/>
              </a:ext>
            </a:extLst>
          </p:cNvPr>
          <p:cNvSpPr>
            <a:spLocks noGrp="1"/>
          </p:cNvSpPr>
          <p:nvPr>
            <p:ph type="body" sz="quarter" idx="11"/>
          </p:nvPr>
        </p:nvSpPr>
        <p:spPr>
          <a:xfrm>
            <a:off x="601287" y="1355176"/>
            <a:ext cx="10828337" cy="762000"/>
          </a:xfrm>
        </p:spPr>
        <p:txBody>
          <a:bodyPr anchor="ctr"/>
          <a:lstStyle>
            <a:lvl1pPr>
              <a:defRPr sz="2400">
                <a:solidFill>
                  <a:schemeClr val="tx2"/>
                </a:solidFill>
              </a:defRPr>
            </a:lvl1pPr>
          </a:lstStyle>
          <a:p>
            <a:pPr lvl="0"/>
            <a:r>
              <a:rPr lang="en-US" dirty="0"/>
              <a:t>Edit Master text styles</a:t>
            </a:r>
          </a:p>
        </p:txBody>
      </p:sp>
      <p:sp>
        <p:nvSpPr>
          <p:cNvPr id="8" name="Content Placeholder 7">
            <a:extLst>
              <a:ext uri="{FF2B5EF4-FFF2-40B4-BE49-F238E27FC236}">
                <a16:creationId xmlns:a16="http://schemas.microsoft.com/office/drawing/2014/main" id="{6A3A0CFA-19B1-E741-9C2C-F4F262C3C6A2}"/>
              </a:ext>
            </a:extLst>
          </p:cNvPr>
          <p:cNvSpPr>
            <a:spLocks noGrp="1"/>
          </p:cNvSpPr>
          <p:nvPr>
            <p:ph sz="quarter" idx="12"/>
          </p:nvPr>
        </p:nvSpPr>
        <p:spPr>
          <a:xfrm>
            <a:off x="601287" y="2599287"/>
            <a:ext cx="10828337" cy="36734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1921369"/>
      </p:ext>
    </p:extLst>
  </p:cSld>
  <p:clrMapOvr>
    <a:masterClrMapping/>
  </p:clrMapOvr>
  <p:extLst>
    <p:ext uri="{DCECCB84-F9BA-43D5-87BE-67443E8EF086}">
      <p15:sldGuideLst xmlns:p15="http://schemas.microsoft.com/office/powerpoint/2012/main">
        <p15:guide id="1" orient="horz" pos="408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7741FB7F-4339-CE40-88F6-F6B2A9B73936}"/>
              </a:ext>
            </a:extLst>
          </p:cNvPr>
          <p:cNvSpPr>
            <a:spLocks noGrp="1"/>
          </p:cNvSpPr>
          <p:nvPr>
            <p:ph type="sldNum" sz="quarter" idx="15"/>
          </p:nvPr>
        </p:nvSpPr>
        <p:spPr/>
        <p:txBody>
          <a:bodyPr/>
          <a:lstStyle>
            <a:lvl1pPr>
              <a:defRPr/>
            </a:lvl1pPr>
          </a:lstStyle>
          <a:p>
            <a:pPr>
              <a:defRPr/>
            </a:pPr>
            <a:fld id="{59D14E7F-45AD-DE46-9B52-3C1C3176B3A7}" type="slidenum">
              <a:rPr lang="en-US"/>
              <a:pPr>
                <a:defRPr/>
              </a:pPr>
              <a:t>‹#›</a:t>
            </a:fld>
            <a:endParaRPr lang="en-US" dirty="0"/>
          </a:p>
        </p:txBody>
      </p:sp>
      <p:pic>
        <p:nvPicPr>
          <p:cNvPr id="5" name="Picture 4">
            <a:extLst>
              <a:ext uri="{FF2B5EF4-FFF2-40B4-BE49-F238E27FC236}">
                <a16:creationId xmlns:a16="http://schemas.microsoft.com/office/drawing/2014/main" id="{234612E1-61AF-F141-B4E6-86D0A4A8C078}"/>
              </a:ext>
            </a:extLst>
          </p:cNvPr>
          <p:cNvPicPr>
            <a:picLocks noChangeAspect="1"/>
          </p:cNvPicPr>
          <p:nvPr userDrawn="1"/>
        </p:nvPicPr>
        <p:blipFill>
          <a:blip r:embed="rId2"/>
          <a:stretch>
            <a:fillRect/>
          </a:stretch>
        </p:blipFill>
        <p:spPr>
          <a:xfrm>
            <a:off x="601287" y="6407151"/>
            <a:ext cx="2551176" cy="189511"/>
          </a:xfrm>
          <a:prstGeom prst="rect">
            <a:avLst/>
          </a:prstGeom>
        </p:spPr>
      </p:pic>
      <p:sp>
        <p:nvSpPr>
          <p:cNvPr id="4" name="Text Placeholder 3">
            <a:extLst>
              <a:ext uri="{FF2B5EF4-FFF2-40B4-BE49-F238E27FC236}">
                <a16:creationId xmlns:a16="http://schemas.microsoft.com/office/drawing/2014/main" id="{AACC622F-487B-E241-B84C-53A83BDC9440}"/>
              </a:ext>
            </a:extLst>
          </p:cNvPr>
          <p:cNvSpPr>
            <a:spLocks noGrp="1"/>
          </p:cNvSpPr>
          <p:nvPr>
            <p:ph type="body" sz="quarter" idx="16" hasCustomPrompt="1"/>
          </p:nvPr>
        </p:nvSpPr>
        <p:spPr>
          <a:xfrm>
            <a:off x="381000" y="2324100"/>
            <a:ext cx="11430000" cy="2209800"/>
          </a:xfrm>
        </p:spPr>
        <p:txBody>
          <a:bodyPr anchor="ctr"/>
          <a:lstStyle>
            <a:lvl1pPr>
              <a:defRPr sz="8000">
                <a:latin typeface="YaleNew" panose="02000602050000020003" pitchFamily="2" charset="77"/>
              </a:defRPr>
            </a:lvl1pPr>
          </a:lstStyle>
          <a:p>
            <a:pPr lvl="0"/>
            <a:r>
              <a:rPr lang="en-US" dirty="0"/>
              <a:t>Divider Slide</a:t>
            </a:r>
          </a:p>
        </p:txBody>
      </p:sp>
    </p:spTree>
    <p:extLst>
      <p:ext uri="{BB962C8B-B14F-4D97-AF65-F5344CB8AC3E}">
        <p14:creationId xmlns:p14="http://schemas.microsoft.com/office/powerpoint/2010/main" val="871298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Slide 1">
    <p:spTree>
      <p:nvGrpSpPr>
        <p:cNvPr id="1" name=""/>
        <p:cNvGrpSpPr/>
        <p:nvPr/>
      </p:nvGrpSpPr>
      <p:grpSpPr>
        <a:xfrm>
          <a:off x="0" y="0"/>
          <a:ext cx="0" cy="0"/>
          <a:chOff x="0" y="0"/>
          <a:chExt cx="0" cy="0"/>
        </a:xfrm>
      </p:grpSpPr>
      <p:sp>
        <p:nvSpPr>
          <p:cNvPr id="16" name="Title 3"/>
          <p:cNvSpPr>
            <a:spLocks noGrp="1"/>
          </p:cNvSpPr>
          <p:nvPr>
            <p:ph type="title"/>
          </p:nvPr>
        </p:nvSpPr>
        <p:spPr>
          <a:xfrm>
            <a:off x="601581" y="466346"/>
            <a:ext cx="10828420" cy="507831"/>
          </a:xfrm>
        </p:spPr>
        <p:txBody>
          <a:bodyPr/>
          <a:lstStyle>
            <a:lvl1pPr>
              <a:defRPr sz="3600">
                <a:solidFill>
                  <a:schemeClr val="tx2"/>
                </a:solidFill>
                <a:latin typeface="YaleNew" panose="02000602050000020003" pitchFamily="2" charset="77"/>
                <a:cs typeface="Microsoft Sans Serif" panose="020B060402020202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7" name="Picture 6">
            <a:extLst>
              <a:ext uri="{FF2B5EF4-FFF2-40B4-BE49-F238E27FC236}">
                <a16:creationId xmlns:a16="http://schemas.microsoft.com/office/drawing/2014/main" id="{42803B98-4473-4845-B33B-93D1EB0BF5E1}"/>
              </a:ext>
            </a:extLst>
          </p:cNvPr>
          <p:cNvPicPr>
            <a:picLocks noChangeAspect="1"/>
          </p:cNvPicPr>
          <p:nvPr userDrawn="1"/>
        </p:nvPicPr>
        <p:blipFill>
          <a:blip r:embed="rId2"/>
          <a:stretch>
            <a:fillRect/>
          </a:stretch>
        </p:blipFill>
        <p:spPr>
          <a:xfrm>
            <a:off x="601287" y="6407151"/>
            <a:ext cx="2551176" cy="189511"/>
          </a:xfrm>
          <a:prstGeom prst="rect">
            <a:avLst/>
          </a:prstGeom>
        </p:spPr>
      </p:pic>
      <p:sp>
        <p:nvSpPr>
          <p:cNvPr id="3" name="Text Placeholder 2">
            <a:extLst>
              <a:ext uri="{FF2B5EF4-FFF2-40B4-BE49-F238E27FC236}">
                <a16:creationId xmlns:a16="http://schemas.microsoft.com/office/drawing/2014/main" id="{142C0793-E1F7-4143-8EEE-B1FF00AA2353}"/>
              </a:ext>
            </a:extLst>
          </p:cNvPr>
          <p:cNvSpPr>
            <a:spLocks noGrp="1"/>
          </p:cNvSpPr>
          <p:nvPr>
            <p:ph type="body" sz="quarter" idx="11" hasCustomPrompt="1"/>
          </p:nvPr>
        </p:nvSpPr>
        <p:spPr>
          <a:xfrm>
            <a:off x="601663" y="1143000"/>
            <a:ext cx="10828337" cy="365760"/>
          </a:xfrm>
          <a:solidFill>
            <a:schemeClr val="accent3">
              <a:lumMod val="20000"/>
              <a:lumOff val="80000"/>
            </a:schemeClr>
          </a:solidFill>
        </p:spPr>
        <p:txBody>
          <a:bodyPr anchor="ctr"/>
          <a:lstStyle>
            <a:lvl1pPr>
              <a:defRPr sz="2000">
                <a:solidFill>
                  <a:schemeClr val="tx2"/>
                </a:solidFill>
              </a:defRPr>
            </a:lvl1pPr>
          </a:lstStyle>
          <a:p>
            <a:pPr lvl="0"/>
            <a:r>
              <a:rPr lang="en-US" dirty="0"/>
              <a:t>EDIT MASTER TEXT STYLES</a:t>
            </a:r>
          </a:p>
        </p:txBody>
      </p:sp>
      <p:sp>
        <p:nvSpPr>
          <p:cNvPr id="8" name="Content Placeholder 7">
            <a:extLst>
              <a:ext uri="{FF2B5EF4-FFF2-40B4-BE49-F238E27FC236}">
                <a16:creationId xmlns:a16="http://schemas.microsoft.com/office/drawing/2014/main" id="{C8433FC3-5296-964B-AD6E-84BADB8C2AA7}"/>
              </a:ext>
            </a:extLst>
          </p:cNvPr>
          <p:cNvSpPr>
            <a:spLocks noGrp="1"/>
          </p:cNvSpPr>
          <p:nvPr>
            <p:ph sz="quarter" idx="13"/>
          </p:nvPr>
        </p:nvSpPr>
        <p:spPr>
          <a:xfrm>
            <a:off x="6096000" y="1676400"/>
            <a:ext cx="533400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E5A66AA7-1DC7-CD42-AA8F-4303706B4626}"/>
              </a:ext>
            </a:extLst>
          </p:cNvPr>
          <p:cNvSpPr>
            <a:spLocks noGrp="1"/>
          </p:cNvSpPr>
          <p:nvPr>
            <p:ph sz="quarter" idx="14"/>
          </p:nvPr>
        </p:nvSpPr>
        <p:spPr>
          <a:xfrm>
            <a:off x="598829" y="1676400"/>
            <a:ext cx="533400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9834758"/>
      </p:ext>
    </p:extLst>
  </p:cSld>
  <p:clrMapOvr>
    <a:masterClrMapping/>
  </p:clrMapOvr>
  <p:extLst>
    <p:ext uri="{DCECCB84-F9BA-43D5-87BE-67443E8EF086}">
      <p15:sldGuideLst xmlns:p15="http://schemas.microsoft.com/office/powerpoint/2012/main">
        <p15:guide id="1" orient="horz" pos="408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bullets">
    <p:spTree>
      <p:nvGrpSpPr>
        <p:cNvPr id="1" name=""/>
        <p:cNvGrpSpPr/>
        <p:nvPr/>
      </p:nvGrpSpPr>
      <p:grpSpPr>
        <a:xfrm>
          <a:off x="0" y="0"/>
          <a:ext cx="0" cy="0"/>
          <a:chOff x="0" y="0"/>
          <a:chExt cx="0" cy="0"/>
        </a:xfrm>
      </p:grpSpPr>
      <p:sp>
        <p:nvSpPr>
          <p:cNvPr id="14" name="Text Placeholder 1"/>
          <p:cNvSpPr>
            <a:spLocks noGrp="1"/>
          </p:cNvSpPr>
          <p:nvPr>
            <p:ph type="body" sz="quarter" idx="4294967295"/>
          </p:nvPr>
        </p:nvSpPr>
        <p:spPr>
          <a:xfrm>
            <a:off x="601580" y="1143000"/>
            <a:ext cx="10828421" cy="4800600"/>
          </a:xfrm>
        </p:spPr>
        <p:txBody>
          <a:bodyPr/>
          <a:lstStyle>
            <a:lvl1pPr marL="214313" indent="-214313">
              <a:buFont typeface="Arial" panose="020B0604020202020204" pitchFamily="34" charset="0"/>
              <a:buChar char="•"/>
              <a:defRPr i="0">
                <a:solidFill>
                  <a:schemeClr val="tx2"/>
                </a:solidFill>
                <a:latin typeface="Microsoft Sans Serif" panose="020B0604020202020204" pitchFamily="34" charset="0"/>
                <a:cs typeface="Microsoft Sans Serif" panose="020B0604020202020204" pitchFamily="34" charset="0"/>
              </a:defRPr>
            </a:lvl1pPr>
            <a:lvl2pPr>
              <a:defRPr i="0">
                <a:solidFill>
                  <a:schemeClr val="tx2"/>
                </a:solidFill>
                <a:latin typeface="Microsoft Sans Serif" panose="020B0604020202020204" pitchFamily="34" charset="0"/>
                <a:cs typeface="Microsoft Sans Serif" panose="020B0604020202020204" pitchFamily="34" charset="0"/>
              </a:defRPr>
            </a:lvl2pPr>
            <a:lvl3pPr>
              <a:defRPr i="0">
                <a:solidFill>
                  <a:schemeClr val="tx2"/>
                </a:solidFill>
                <a:latin typeface="Microsoft Sans Serif" panose="020B0604020202020204" pitchFamily="34" charset="0"/>
                <a:cs typeface="Microsoft Sans Serif" panose="020B0604020202020204" pitchFamily="34" charset="0"/>
              </a:defRPr>
            </a:lvl3pPr>
            <a:lvl4pPr>
              <a:defRPr i="0">
                <a:solidFill>
                  <a:schemeClr val="tx2"/>
                </a:solidFill>
                <a:latin typeface="Microsoft Sans Serif" panose="020B0604020202020204" pitchFamily="34" charset="0"/>
                <a:cs typeface="Microsoft Sans Serif"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itle 3"/>
          <p:cNvSpPr>
            <a:spLocks noGrp="1"/>
          </p:cNvSpPr>
          <p:nvPr>
            <p:ph type="title"/>
          </p:nvPr>
        </p:nvSpPr>
        <p:spPr>
          <a:xfrm>
            <a:off x="601581" y="466346"/>
            <a:ext cx="10828420" cy="507831"/>
          </a:xfrm>
        </p:spPr>
        <p:txBody>
          <a:bodyPr/>
          <a:lstStyle>
            <a:lvl1pPr>
              <a:defRPr sz="3600">
                <a:solidFill>
                  <a:schemeClr val="tx2"/>
                </a:solidFill>
                <a:latin typeface="YaleNew" panose="02000602050000020003" pitchFamily="2" charset="77"/>
                <a:cs typeface="Microsoft Sans Serif"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47B60CCC-B084-C348-9BCD-BBA56EC3E47E}"/>
              </a:ext>
            </a:extLst>
          </p:cNvPr>
          <p:cNvSpPr>
            <a:spLocks noGrp="1"/>
          </p:cNvSpPr>
          <p:nvPr>
            <p:ph type="sldNum" sz="quarter" idx="10"/>
          </p:nvPr>
        </p:nvSpPr>
        <p:spPr/>
        <p:txBody>
          <a:bodyPr/>
          <a:lstStyle>
            <a:lvl1pPr>
              <a:defRPr/>
            </a:lvl1pPr>
          </a:lstStyle>
          <a:p>
            <a:pPr>
              <a:defRPr/>
            </a:pPr>
            <a:fld id="{5A0BCCF5-4884-6E4B-9EA1-561DD01E3524}" type="slidenum">
              <a:rPr lang="en-US"/>
              <a:pPr>
                <a:defRPr/>
              </a:pPr>
              <a:t>‹#›</a:t>
            </a:fld>
            <a:endParaRPr lang="en-US" dirty="0"/>
          </a:p>
        </p:txBody>
      </p:sp>
      <p:pic>
        <p:nvPicPr>
          <p:cNvPr id="7" name="Picture 6">
            <a:extLst>
              <a:ext uri="{FF2B5EF4-FFF2-40B4-BE49-F238E27FC236}">
                <a16:creationId xmlns:a16="http://schemas.microsoft.com/office/drawing/2014/main" id="{D55614B9-0AF3-6C44-B9DE-33D82E751E20}"/>
              </a:ext>
            </a:extLst>
          </p:cNvPr>
          <p:cNvPicPr>
            <a:picLocks noChangeAspect="1"/>
          </p:cNvPicPr>
          <p:nvPr userDrawn="1"/>
        </p:nvPicPr>
        <p:blipFill>
          <a:blip r:embed="rId2"/>
          <a:stretch>
            <a:fillRect/>
          </a:stretch>
        </p:blipFill>
        <p:spPr>
          <a:xfrm>
            <a:off x="601287" y="6407151"/>
            <a:ext cx="2551176" cy="189511"/>
          </a:xfrm>
          <a:prstGeom prst="rect">
            <a:avLst/>
          </a:prstGeom>
        </p:spPr>
      </p:pic>
    </p:spTree>
    <p:extLst>
      <p:ext uri="{BB962C8B-B14F-4D97-AF65-F5344CB8AC3E}">
        <p14:creationId xmlns:p14="http://schemas.microsoft.com/office/powerpoint/2010/main" val="94821166"/>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D2636B2-A160-994F-823A-B4842843481B}"/>
              </a:ext>
            </a:extLst>
          </p:cNvPr>
          <p:cNvSpPr>
            <a:spLocks noGrp="1"/>
          </p:cNvSpPr>
          <p:nvPr>
            <p:ph type="title"/>
          </p:nvPr>
        </p:nvSpPr>
        <p:spPr bwMode="auto">
          <a:xfrm>
            <a:off x="620184" y="466725"/>
            <a:ext cx="10896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Title</a:t>
            </a:r>
          </a:p>
        </p:txBody>
      </p:sp>
      <p:sp>
        <p:nvSpPr>
          <p:cNvPr id="1027" name="Text Placeholder 2">
            <a:extLst>
              <a:ext uri="{FF2B5EF4-FFF2-40B4-BE49-F238E27FC236}">
                <a16:creationId xmlns:a16="http://schemas.microsoft.com/office/drawing/2014/main" id="{CEDDAC83-1CA6-5842-93DA-FC551F2B83A7}"/>
              </a:ext>
            </a:extLst>
          </p:cNvPr>
          <p:cNvSpPr>
            <a:spLocks noGrp="1"/>
          </p:cNvSpPr>
          <p:nvPr>
            <p:ph type="body" idx="1"/>
          </p:nvPr>
        </p:nvSpPr>
        <p:spPr bwMode="auto">
          <a:xfrm>
            <a:off x="620184" y="1323975"/>
            <a:ext cx="10896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Slide Number Placeholder 5">
            <a:extLst>
              <a:ext uri="{FF2B5EF4-FFF2-40B4-BE49-F238E27FC236}">
                <a16:creationId xmlns:a16="http://schemas.microsoft.com/office/drawing/2014/main" id="{34BFCD74-2D11-411D-BA34-B9AF6CDF1527}"/>
              </a:ext>
            </a:extLst>
          </p:cNvPr>
          <p:cNvSpPr>
            <a:spLocks noGrp="1"/>
          </p:cNvSpPr>
          <p:nvPr>
            <p:ph type="sldNum" sz="quarter" idx="4"/>
          </p:nvPr>
        </p:nvSpPr>
        <p:spPr>
          <a:xfrm>
            <a:off x="8773584" y="6407151"/>
            <a:ext cx="2743200" cy="214313"/>
          </a:xfrm>
          <a:prstGeom prst="rect">
            <a:avLst/>
          </a:prstGeom>
        </p:spPr>
        <p:txBody>
          <a:bodyPr vert="horz" lIns="0" tIns="0" rIns="0" bIns="0" rtlCol="0" anchor="t"/>
          <a:lstStyle>
            <a:lvl1pPr algn="r" defTabSz="342900" eaLnBrk="1" fontAlgn="auto" hangingPunct="1">
              <a:spcBef>
                <a:spcPts val="0"/>
              </a:spcBef>
              <a:spcAft>
                <a:spcPts val="0"/>
              </a:spcAft>
              <a:defRPr sz="900" b="0" i="0" baseline="0">
                <a:solidFill>
                  <a:prstClr val="black">
                    <a:tint val="75000"/>
                  </a:prstClr>
                </a:solidFill>
                <a:latin typeface="Microsoft Sans Serif" panose="020B0604020202020204" pitchFamily="34" charset="0"/>
              </a:defRPr>
            </a:lvl1pPr>
          </a:lstStyle>
          <a:p>
            <a:pPr>
              <a:defRPr/>
            </a:pPr>
            <a:fld id="{6E185F3A-9EB0-004F-8466-36A321E6E18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66" r:id="rId1"/>
    <p:sldLayoutId id="2147483785" r:id="rId2"/>
    <p:sldLayoutId id="2147483809" r:id="rId3"/>
    <p:sldLayoutId id="2147483783" r:id="rId4"/>
    <p:sldLayoutId id="2147483844" r:id="rId5"/>
    <p:sldLayoutId id="2147483843" r:id="rId6"/>
    <p:sldLayoutId id="2147483865" r:id="rId7"/>
    <p:sldLayoutId id="2147483845" r:id="rId8"/>
    <p:sldLayoutId id="2147483784" r:id="rId9"/>
    <p:sldLayoutId id="2147483803" r:id="rId10"/>
    <p:sldLayoutId id="2147483812" r:id="rId11"/>
    <p:sldLayoutId id="2147483814" r:id="rId12"/>
    <p:sldLayoutId id="2147483897" r:id="rId13"/>
    <p:sldLayoutId id="2147483838" r:id="rId14"/>
    <p:sldLayoutId id="2147483840" r:id="rId15"/>
    <p:sldLayoutId id="2147483842" r:id="rId16"/>
    <p:sldLayoutId id="2147483841" r:id="rId17"/>
    <p:sldLayoutId id="2147483839" r:id="rId18"/>
    <p:sldLayoutId id="2147483802" r:id="rId19"/>
    <p:sldLayoutId id="2147483811" r:id="rId20"/>
    <p:sldLayoutId id="2147483798" r:id="rId21"/>
    <p:sldLayoutId id="2147483816" r:id="rId22"/>
    <p:sldLayoutId id="2147483788" r:id="rId23"/>
    <p:sldLayoutId id="2147483804" r:id="rId24"/>
    <p:sldLayoutId id="2147483808" r:id="rId25"/>
    <p:sldLayoutId id="2147483789" r:id="rId26"/>
    <p:sldLayoutId id="2147483805" r:id="rId27"/>
    <p:sldLayoutId id="2147483806" r:id="rId28"/>
    <p:sldLayoutId id="2147483807" r:id="rId29"/>
    <p:sldLayoutId id="2147483795" r:id="rId30"/>
    <p:sldLayoutId id="2147483899" r:id="rId31"/>
    <p:sldLayoutId id="2147483900" r:id="rId32"/>
  </p:sldLayoutIdLst>
  <p:hf hdr="0" ftr="0" dt="0"/>
  <p:txStyles>
    <p:titleStyle>
      <a:lvl1pPr algn="l" defTabSz="685800" rtl="0" eaLnBrk="1" fontAlgn="base" hangingPunct="1">
        <a:spcBef>
          <a:spcPts val="750"/>
        </a:spcBef>
        <a:spcAft>
          <a:spcPct val="0"/>
        </a:spcAft>
        <a:defRPr sz="3600" b="0" kern="1200">
          <a:solidFill>
            <a:schemeClr val="tx2"/>
          </a:solidFill>
          <a:latin typeface="YaleNew" panose="02000602050000020003" pitchFamily="2" charset="77"/>
          <a:ea typeface="+mj-ea"/>
          <a:cs typeface="Microsoft Sans Serif" panose="020B0604020202020204" pitchFamily="34" charset="0"/>
        </a:defRPr>
      </a:lvl1pPr>
      <a:lvl2pPr algn="l" defTabSz="685800" rtl="0" eaLnBrk="1" fontAlgn="base" hangingPunct="1">
        <a:spcBef>
          <a:spcPts val="750"/>
        </a:spcBef>
        <a:spcAft>
          <a:spcPct val="0"/>
        </a:spcAft>
        <a:defRPr sz="2200" b="1">
          <a:solidFill>
            <a:schemeClr val="tx1"/>
          </a:solidFill>
          <a:latin typeface="Arial" charset="0"/>
        </a:defRPr>
      </a:lvl2pPr>
      <a:lvl3pPr algn="l" defTabSz="685800" rtl="0" eaLnBrk="1" fontAlgn="base" hangingPunct="1">
        <a:spcBef>
          <a:spcPts val="750"/>
        </a:spcBef>
        <a:spcAft>
          <a:spcPct val="0"/>
        </a:spcAft>
        <a:defRPr sz="2200" b="1">
          <a:solidFill>
            <a:schemeClr val="tx1"/>
          </a:solidFill>
          <a:latin typeface="Arial" charset="0"/>
        </a:defRPr>
      </a:lvl3pPr>
      <a:lvl4pPr algn="l" defTabSz="685800" rtl="0" eaLnBrk="1" fontAlgn="base" hangingPunct="1">
        <a:spcBef>
          <a:spcPts val="750"/>
        </a:spcBef>
        <a:spcAft>
          <a:spcPct val="0"/>
        </a:spcAft>
        <a:defRPr sz="2200" b="1">
          <a:solidFill>
            <a:schemeClr val="tx1"/>
          </a:solidFill>
          <a:latin typeface="Arial" charset="0"/>
        </a:defRPr>
      </a:lvl4pPr>
      <a:lvl5pPr algn="l" defTabSz="685800" rtl="0" eaLnBrk="1" fontAlgn="base" hangingPunct="1">
        <a:spcBef>
          <a:spcPts val="750"/>
        </a:spcBef>
        <a:spcAft>
          <a:spcPct val="0"/>
        </a:spcAft>
        <a:defRPr sz="2200" b="1">
          <a:solidFill>
            <a:schemeClr val="tx1"/>
          </a:solidFill>
          <a:latin typeface="Arial" charset="0"/>
        </a:defRPr>
      </a:lvl5pPr>
      <a:lvl6pPr marL="457200" algn="l" defTabSz="685800" rtl="0" eaLnBrk="1" fontAlgn="base" hangingPunct="1">
        <a:spcBef>
          <a:spcPts val="750"/>
        </a:spcBef>
        <a:spcAft>
          <a:spcPct val="0"/>
        </a:spcAft>
        <a:defRPr sz="2200" b="1">
          <a:solidFill>
            <a:schemeClr val="tx1"/>
          </a:solidFill>
          <a:latin typeface="Arial" charset="0"/>
        </a:defRPr>
      </a:lvl6pPr>
      <a:lvl7pPr marL="914400" algn="l" defTabSz="685800" rtl="0" eaLnBrk="1" fontAlgn="base" hangingPunct="1">
        <a:spcBef>
          <a:spcPts val="750"/>
        </a:spcBef>
        <a:spcAft>
          <a:spcPct val="0"/>
        </a:spcAft>
        <a:defRPr sz="2200" b="1">
          <a:solidFill>
            <a:schemeClr val="tx1"/>
          </a:solidFill>
          <a:latin typeface="Arial" charset="0"/>
        </a:defRPr>
      </a:lvl7pPr>
      <a:lvl8pPr marL="1371600" algn="l" defTabSz="685800" rtl="0" eaLnBrk="1" fontAlgn="base" hangingPunct="1">
        <a:spcBef>
          <a:spcPts val="750"/>
        </a:spcBef>
        <a:spcAft>
          <a:spcPct val="0"/>
        </a:spcAft>
        <a:defRPr sz="2200" b="1">
          <a:solidFill>
            <a:schemeClr val="tx1"/>
          </a:solidFill>
          <a:latin typeface="Arial" charset="0"/>
        </a:defRPr>
      </a:lvl8pPr>
      <a:lvl9pPr marL="1828800" algn="l" defTabSz="685800" rtl="0" eaLnBrk="1" fontAlgn="base" hangingPunct="1">
        <a:spcBef>
          <a:spcPts val="750"/>
        </a:spcBef>
        <a:spcAft>
          <a:spcPct val="0"/>
        </a:spcAft>
        <a:defRPr sz="2200" b="1">
          <a:solidFill>
            <a:schemeClr val="tx1"/>
          </a:solidFill>
          <a:latin typeface="Arial" charset="0"/>
        </a:defRPr>
      </a:lvl9pPr>
    </p:titleStyle>
    <p:bodyStyle>
      <a:lvl1pPr algn="l" defTabSz="685800" rtl="0" eaLnBrk="1" fontAlgn="base" hangingPunct="1">
        <a:lnSpc>
          <a:spcPct val="120000"/>
        </a:lnSpc>
        <a:spcBef>
          <a:spcPts val="750"/>
        </a:spcBef>
        <a:spcAft>
          <a:spcPct val="0"/>
        </a:spcAft>
        <a:buFont typeface="Arial" panose="020B0604020202020204" pitchFamily="34" charset="0"/>
        <a:defRPr sz="2000" i="0" kern="1200">
          <a:solidFill>
            <a:schemeClr val="tx2"/>
          </a:solidFill>
          <a:latin typeface="Microsoft Sans Serif" panose="020B0604020202020204" pitchFamily="34" charset="0"/>
          <a:ea typeface="+mn-ea"/>
          <a:cs typeface="Microsoft Sans Serif" panose="020B0604020202020204" pitchFamily="34" charset="0"/>
        </a:defRPr>
      </a:lvl1pPr>
      <a:lvl2pPr marL="557213" indent="-214313" algn="l" defTabSz="685800" rtl="0" eaLnBrk="1" fontAlgn="base" hangingPunct="1">
        <a:lnSpc>
          <a:spcPct val="120000"/>
        </a:lnSpc>
        <a:spcBef>
          <a:spcPts val="375"/>
        </a:spcBef>
        <a:spcAft>
          <a:spcPct val="0"/>
        </a:spcAft>
        <a:buSzPct val="100000"/>
        <a:buFont typeface="Arial" panose="020B0604020202020204" pitchFamily="34" charset="0"/>
        <a:buChar char="•"/>
        <a:defRPr sz="1800" i="0" kern="1200">
          <a:solidFill>
            <a:schemeClr val="tx2"/>
          </a:solidFill>
          <a:latin typeface="Microsoft Sans Serif" panose="020B0604020202020204" pitchFamily="34" charset="0"/>
          <a:ea typeface="+mn-ea"/>
          <a:cs typeface="Microsoft Sans Serif" panose="020B0604020202020204" pitchFamily="34" charset="0"/>
        </a:defRPr>
      </a:lvl2pPr>
      <a:lvl3pPr marL="900113" indent="-214313" algn="l" defTabSz="685800" rtl="0" eaLnBrk="1" fontAlgn="base" hangingPunct="1">
        <a:lnSpc>
          <a:spcPct val="120000"/>
        </a:lnSpc>
        <a:spcBef>
          <a:spcPts val="375"/>
        </a:spcBef>
        <a:spcAft>
          <a:spcPct val="0"/>
        </a:spcAft>
        <a:buSzPct val="100000"/>
        <a:buFont typeface="Arial" panose="020B0604020202020204" pitchFamily="34" charset="0"/>
        <a:buChar char="•"/>
        <a:defRPr sz="1600" i="0" kern="1200">
          <a:solidFill>
            <a:schemeClr val="tx2"/>
          </a:solidFill>
          <a:latin typeface="Microsoft Sans Serif" panose="020B0604020202020204" pitchFamily="34" charset="0"/>
          <a:ea typeface="+mn-ea"/>
          <a:cs typeface="Microsoft Sans Serif" panose="020B0604020202020204" pitchFamily="34" charset="0"/>
        </a:defRPr>
      </a:lvl3pPr>
      <a:lvl4pPr marL="1243013" indent="-214313" algn="l" defTabSz="685800" rtl="0" eaLnBrk="1" fontAlgn="base" hangingPunct="1">
        <a:lnSpc>
          <a:spcPct val="120000"/>
        </a:lnSpc>
        <a:spcBef>
          <a:spcPts val="375"/>
        </a:spcBef>
        <a:spcAft>
          <a:spcPct val="0"/>
        </a:spcAft>
        <a:buSzPct val="100000"/>
        <a:buFont typeface="Arial" panose="020B0604020202020204" pitchFamily="34" charset="0"/>
        <a:buChar char="•"/>
        <a:defRPr sz="1400" i="0" kern="1200">
          <a:solidFill>
            <a:schemeClr val="tx2"/>
          </a:solidFill>
          <a:latin typeface="Microsoft Sans Serif" panose="020B0604020202020204" pitchFamily="34" charset="0"/>
          <a:ea typeface="+mn-ea"/>
          <a:cs typeface="Microsoft Sans Serif" panose="020B0604020202020204" pitchFamily="34" charset="0"/>
        </a:defRPr>
      </a:lvl4pPr>
      <a:lvl5pPr marL="1585913" indent="-214313" algn="l" defTabSz="685800" rtl="0" eaLnBrk="1" fontAlgn="base" hangingPunct="1">
        <a:lnSpc>
          <a:spcPct val="120000"/>
        </a:lnSpc>
        <a:spcBef>
          <a:spcPts val="375"/>
        </a:spcBef>
        <a:spcAft>
          <a:spcPct val="0"/>
        </a:spcAft>
        <a:buSzPct val="100000"/>
        <a:buFont typeface="Arial" panose="020B0604020202020204" pitchFamily="34" charset="0"/>
        <a:buChar char="•"/>
        <a:defRPr sz="1200" i="0" kern="1200">
          <a:solidFill>
            <a:schemeClr val="tx2"/>
          </a:solidFill>
          <a:latin typeface="Microsoft Sans Serif" panose="020B0604020202020204" pitchFamily="34" charset="0"/>
          <a:ea typeface="+mn-ea"/>
          <a:cs typeface="Microsoft Sans Serif"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pixabay.com/en/magnifying-glass-search-to-find-1019870/" TargetMode="External"/><Relationship Id="rId5" Type="http://schemas.openxmlformats.org/officeDocument/2006/relationships/image" Target="../media/image14.jp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pixabay.com/en/magnifying-glass-search-to-find-1019870/" TargetMode="External"/><Relationship Id="rId5" Type="http://schemas.openxmlformats.org/officeDocument/2006/relationships/image" Target="../media/image14.jp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hyperlink" Target="https://pubmed.ncbi.nlm.nih.gov/19059847" TargetMode="External"/><Relationship Id="rId4" Type="http://schemas.openxmlformats.org/officeDocument/2006/relationships/hyperlink" Target="https://doi.org/10.2105/AJPH.2008.139006"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hyperlink" Target="https://pubmed.ncbi.nlm.nih.gov/19059847" TargetMode="External"/><Relationship Id="rId4" Type="http://schemas.openxmlformats.org/officeDocument/2006/relationships/hyperlink" Target="https://doi.org/10.2105/AJPH.2008.13900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hyperlink" Target="https://doi.org/10.1093/alcalc/agz09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hyperlink" Target="https://doi.org/10.1093/alcalc/agz098"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hyperlink" Target="http://www.kahoot.it/"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hyperlink" Target="https://play.kahoot.it/v2/?quizId=36d9a321-d014-4496-aa82-0c31c7cfce2b"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2.bin"/><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hyperlink" Target="https://www.cdc.gov/nchs/data/databriefs/db444.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hyperlink" Target="https://www.cdc.gov/nchs/data/databriefs/db444.pdf" TargetMode="External"/><Relationship Id="rId4" Type="http://schemas.openxmlformats.org/officeDocument/2006/relationships/image" Target="../media/image6.jpe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hyperlink" Target="https://www.cdc.gov/nchs/data/databriefs/db444.pdf" TargetMode="External"/><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video" Target="https://www.youtube.com/embed/aphEbGtlZ4U?feature=oembed" TargetMode="External"/><Relationship Id="rId5" Type="http://schemas.openxmlformats.org/officeDocument/2006/relationships/image" Target="../media/image40.jpeg"/><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3" Type="http://schemas.openxmlformats.org/officeDocument/2006/relationships/hyperlink" Target="https://www.cdc.gov/media/releases/2021/s0408-racism-health.html#print"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hyperlink" Target="http://www.reachgrant.org/" TargetMode="External"/><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4E04617-E002-3998-BBFB-064B76DAA97A}"/>
              </a:ext>
            </a:extLst>
          </p:cNvPr>
          <p:cNvSpPr>
            <a:spLocks noGrp="1"/>
          </p:cNvSpPr>
          <p:nvPr>
            <p:ph type="body" sz="quarter" idx="14"/>
          </p:nvPr>
        </p:nvSpPr>
        <p:spPr>
          <a:xfrm>
            <a:off x="648353" y="3733800"/>
            <a:ext cx="10895293" cy="274320"/>
          </a:xfrm>
        </p:spPr>
        <p:txBody>
          <a:bodyPr/>
          <a:lstStyle/>
          <a:p>
            <a:r>
              <a:rPr lang="en-US" dirty="0"/>
              <a:t>Ellen Lockard Edens, MD MPE</a:t>
            </a:r>
          </a:p>
          <a:p>
            <a:r>
              <a:rPr lang="en-US" sz="2000" dirty="0"/>
              <a:t>Yale School of Medicine, Department of Psychiatry</a:t>
            </a:r>
          </a:p>
          <a:p>
            <a:r>
              <a:rPr lang="en-US" sz="2000" dirty="0"/>
              <a:t>VA Connecticut Healthcare System</a:t>
            </a:r>
          </a:p>
        </p:txBody>
      </p:sp>
      <p:sp>
        <p:nvSpPr>
          <p:cNvPr id="2" name="Title 1">
            <a:extLst>
              <a:ext uri="{FF2B5EF4-FFF2-40B4-BE49-F238E27FC236}">
                <a16:creationId xmlns:a16="http://schemas.microsoft.com/office/drawing/2014/main" id="{CCE1463C-57CD-C824-4F11-8CC2D4110416}"/>
              </a:ext>
            </a:extLst>
          </p:cNvPr>
          <p:cNvSpPr>
            <a:spLocks noGrp="1"/>
          </p:cNvSpPr>
          <p:nvPr>
            <p:ph type="title"/>
          </p:nvPr>
        </p:nvSpPr>
        <p:spPr>
          <a:xfrm>
            <a:off x="593457" y="1371600"/>
            <a:ext cx="10896196" cy="507831"/>
          </a:xfrm>
        </p:spPr>
        <p:txBody>
          <a:bodyPr>
            <a:normAutofit fontScale="90000"/>
          </a:bodyPr>
          <a:lstStyle/>
          <a:p>
            <a:r>
              <a:rPr lang="en-US" dirty="0"/>
              <a:t>Epidemiology of Substance Use in the U.S.: History, Trends, and Needed Public Health Interventions</a:t>
            </a:r>
          </a:p>
        </p:txBody>
      </p:sp>
      <p:sp>
        <p:nvSpPr>
          <p:cNvPr id="5" name="Text Placeholder 4">
            <a:extLst>
              <a:ext uri="{FF2B5EF4-FFF2-40B4-BE49-F238E27FC236}">
                <a16:creationId xmlns:a16="http://schemas.microsoft.com/office/drawing/2014/main" id="{A9AD935B-E86E-DA85-271B-581D9B9F0139}"/>
              </a:ext>
            </a:extLst>
          </p:cNvPr>
          <p:cNvSpPr>
            <a:spLocks noGrp="1"/>
          </p:cNvSpPr>
          <p:nvPr>
            <p:ph type="body" sz="quarter" idx="16"/>
          </p:nvPr>
        </p:nvSpPr>
        <p:spPr>
          <a:xfrm>
            <a:off x="648353" y="4704250"/>
            <a:ext cx="10895293" cy="274320"/>
          </a:xfrm>
        </p:spPr>
        <p:txBody>
          <a:bodyPr/>
          <a:lstStyle/>
          <a:p>
            <a:r>
              <a:rPr lang="en-US" dirty="0"/>
              <a:t>October 21, 2022</a:t>
            </a:r>
          </a:p>
        </p:txBody>
      </p:sp>
    </p:spTree>
    <p:extLst>
      <p:ext uri="{BB962C8B-B14F-4D97-AF65-F5344CB8AC3E}">
        <p14:creationId xmlns:p14="http://schemas.microsoft.com/office/powerpoint/2010/main" val="614517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231" y="747300"/>
            <a:ext cx="10828420" cy="507831"/>
          </a:xfrm>
        </p:spPr>
        <p:txBody>
          <a:bodyPr>
            <a:normAutofit fontScale="90000"/>
          </a:bodyPr>
          <a:lstStyle/>
          <a:p>
            <a:r>
              <a:rPr lang="en-US" sz="2800" dirty="0"/>
              <a:t>Past Month Tobacco Use and Nicotine Vaping: Among People Aged 12 or Older; 2020</a:t>
            </a:r>
          </a:p>
        </p:txBody>
      </p:sp>
      <p:pic>
        <p:nvPicPr>
          <p:cNvPr id="7" name="Content Placeholder 6" descr="Graphical user interface&#10;&#10;Description automatically generated">
            <a:extLst>
              <a:ext uri="{FF2B5EF4-FFF2-40B4-BE49-F238E27FC236}">
                <a16:creationId xmlns:a16="http://schemas.microsoft.com/office/drawing/2014/main" id="{C7AD6C94-E9C4-4F45-84C7-B6443F3615AF}"/>
              </a:ext>
            </a:extLst>
          </p:cNvPr>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50532" y="1728194"/>
            <a:ext cx="11051818" cy="3962400"/>
          </a:xfrm>
        </p:spPr>
      </p:pic>
      <p:pic>
        <p:nvPicPr>
          <p:cNvPr id="5" name="Picture 2" descr="Yale Psychiatry (@YalePsych) | Twitter">
            <a:extLst>
              <a:ext uri="{FF2B5EF4-FFF2-40B4-BE49-F238E27FC236}">
                <a16:creationId xmlns:a16="http://schemas.microsoft.com/office/drawing/2014/main" id="{18084543-EDFE-B68E-F23B-1EAC024C0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889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Past Month Nicotine Vaping: Among People Aged 12 or Older; 2020</a:t>
            </a:r>
          </a:p>
        </p:txBody>
      </p:sp>
      <p:pic>
        <p:nvPicPr>
          <p:cNvPr id="8" name="Content Placeholder 7" descr="A screenshot of a computer&#10;&#10;Description automatically generated with medium confidence">
            <a:extLst>
              <a:ext uri="{FF2B5EF4-FFF2-40B4-BE49-F238E27FC236}">
                <a16:creationId xmlns:a16="http://schemas.microsoft.com/office/drawing/2014/main" id="{0DAC4CE5-D50B-0F43-AFAA-711DBE622EDA}"/>
              </a:ext>
            </a:extLst>
          </p:cNvPr>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1447800" y="1295400"/>
            <a:ext cx="8753483" cy="4547264"/>
          </a:xfrm>
        </p:spPr>
      </p:pic>
      <p:pic>
        <p:nvPicPr>
          <p:cNvPr id="4" name="Picture 2" descr="Yale Psychiatry (@YalePsych) | Twitter">
            <a:extLst>
              <a:ext uri="{FF2B5EF4-FFF2-40B4-BE49-F238E27FC236}">
                <a16:creationId xmlns:a16="http://schemas.microsoft.com/office/drawing/2014/main" id="{2790D513-D209-9367-A2DF-CB139782F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holding a magnifying glass&#10;&#10;Description automatically generated with low confidence">
            <a:extLst>
              <a:ext uri="{FF2B5EF4-FFF2-40B4-BE49-F238E27FC236}">
                <a16:creationId xmlns:a16="http://schemas.microsoft.com/office/drawing/2014/main" id="{22D35CE1-8842-D182-D6EF-B2AEF2C7FD5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flipH="1">
            <a:off x="8924918" y="1400897"/>
            <a:ext cx="2505083" cy="2922597"/>
          </a:xfrm>
          <a:prstGeom prst="rect">
            <a:avLst/>
          </a:prstGeom>
        </p:spPr>
      </p:pic>
      <p:sp>
        <p:nvSpPr>
          <p:cNvPr id="9" name="TextBox 8">
            <a:extLst>
              <a:ext uri="{FF2B5EF4-FFF2-40B4-BE49-F238E27FC236}">
                <a16:creationId xmlns:a16="http://schemas.microsoft.com/office/drawing/2014/main" id="{F0351CB4-A412-9AAA-B651-C35AD96E6A40}"/>
              </a:ext>
            </a:extLst>
          </p:cNvPr>
          <p:cNvSpPr txBox="1"/>
          <p:nvPr/>
        </p:nvSpPr>
        <p:spPr>
          <a:xfrm rot="20099959">
            <a:off x="7906023" y="1690744"/>
            <a:ext cx="1264326" cy="1569660"/>
          </a:xfrm>
          <a:prstGeom prst="rect">
            <a:avLst/>
          </a:prstGeom>
          <a:noFill/>
        </p:spPr>
        <p:txBody>
          <a:bodyPr wrap="square" rtlCol="0">
            <a:spAutoFit/>
          </a:bodyPr>
          <a:lstStyle/>
          <a:p>
            <a:pPr algn="l"/>
            <a:r>
              <a:rPr lang="en-US" sz="9600" dirty="0">
                <a:solidFill>
                  <a:schemeClr val="tx2"/>
                </a:solidFill>
                <a:latin typeface="Cambria Math" panose="02040503050406030204" pitchFamily="18" charset="0"/>
                <a:ea typeface="Cambria Math" panose="02040503050406030204" pitchFamily="18" charset="0"/>
              </a:rPr>
              <a:t>←</a:t>
            </a:r>
            <a:endParaRPr lang="en-US" sz="9600" dirty="0">
              <a:solidFill>
                <a:schemeClr val="tx2"/>
              </a:solidFill>
              <a:latin typeface="+mn-lt"/>
            </a:endParaRPr>
          </a:p>
        </p:txBody>
      </p:sp>
    </p:spTree>
    <p:extLst>
      <p:ext uri="{BB962C8B-B14F-4D97-AF65-F5344CB8AC3E}">
        <p14:creationId xmlns:p14="http://schemas.microsoft.com/office/powerpoint/2010/main" val="288096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Past Month Cigarette Use: Among People Aged 12 or Older; 2002-2020</a:t>
            </a:r>
          </a:p>
        </p:txBody>
      </p:sp>
      <p:pic>
        <p:nvPicPr>
          <p:cNvPr id="10" name="Content Placeholder 9" descr="A screenshot of a video game&#10;&#10;Description automatically generated with medium confidence">
            <a:extLst>
              <a:ext uri="{FF2B5EF4-FFF2-40B4-BE49-F238E27FC236}">
                <a16:creationId xmlns:a16="http://schemas.microsoft.com/office/drawing/2014/main" id="{B9841E68-0937-5149-BD34-C456DB9AD304}"/>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231415" y="1007659"/>
            <a:ext cx="7107537" cy="4205480"/>
          </a:xfrm>
        </p:spPr>
      </p:pic>
      <p:graphicFrame>
        <p:nvGraphicFramePr>
          <p:cNvPr id="6" name="Content Placeholder 5"/>
          <p:cNvGraphicFramePr>
            <a:graphicFrameLocks/>
          </p:cNvGraphicFramePr>
          <p:nvPr>
            <p:extLst>
              <p:ext uri="{D42A27DB-BD31-4B8C-83A1-F6EECF244321}">
                <p14:modId xmlns:p14="http://schemas.microsoft.com/office/powerpoint/2010/main" val="143554995"/>
              </p:ext>
            </p:extLst>
          </p:nvPr>
        </p:nvGraphicFramePr>
        <p:xfrm>
          <a:off x="2391836" y="5246622"/>
          <a:ext cx="7408327" cy="1145032"/>
        </p:xfrm>
        <a:graphic>
          <a:graphicData uri="http://schemas.openxmlformats.org/drawingml/2006/table">
            <a:tbl>
              <a:tblPr firstRow="1" bandRow="1">
                <a:tableStyleId>{5C22544A-7EE6-4342-B048-85BDC9FD1C3A}</a:tableStyleId>
              </a:tblPr>
              <a:tblGrid>
                <a:gridCol w="706894">
                  <a:extLst>
                    <a:ext uri="{9D8B030D-6E8A-4147-A177-3AD203B41FA5}">
                      <a16:colId xmlns:a16="http://schemas.microsoft.com/office/drawing/2014/main" val="4142788167"/>
                    </a:ext>
                  </a:extLst>
                </a:gridCol>
                <a:gridCol w="352707">
                  <a:extLst>
                    <a:ext uri="{9D8B030D-6E8A-4147-A177-3AD203B41FA5}">
                      <a16:colId xmlns:a16="http://schemas.microsoft.com/office/drawing/2014/main" val="3634112893"/>
                    </a:ext>
                  </a:extLst>
                </a:gridCol>
                <a:gridCol w="352707">
                  <a:extLst>
                    <a:ext uri="{9D8B030D-6E8A-4147-A177-3AD203B41FA5}">
                      <a16:colId xmlns:a16="http://schemas.microsoft.com/office/drawing/2014/main" val="2418091539"/>
                    </a:ext>
                  </a:extLst>
                </a:gridCol>
                <a:gridCol w="352707">
                  <a:extLst>
                    <a:ext uri="{9D8B030D-6E8A-4147-A177-3AD203B41FA5}">
                      <a16:colId xmlns:a16="http://schemas.microsoft.com/office/drawing/2014/main" val="4027973214"/>
                    </a:ext>
                  </a:extLst>
                </a:gridCol>
                <a:gridCol w="352707">
                  <a:extLst>
                    <a:ext uri="{9D8B030D-6E8A-4147-A177-3AD203B41FA5}">
                      <a16:colId xmlns:a16="http://schemas.microsoft.com/office/drawing/2014/main" val="136896608"/>
                    </a:ext>
                  </a:extLst>
                </a:gridCol>
                <a:gridCol w="352707">
                  <a:extLst>
                    <a:ext uri="{9D8B030D-6E8A-4147-A177-3AD203B41FA5}">
                      <a16:colId xmlns:a16="http://schemas.microsoft.com/office/drawing/2014/main" val="2096703043"/>
                    </a:ext>
                  </a:extLst>
                </a:gridCol>
                <a:gridCol w="352707">
                  <a:extLst>
                    <a:ext uri="{9D8B030D-6E8A-4147-A177-3AD203B41FA5}">
                      <a16:colId xmlns:a16="http://schemas.microsoft.com/office/drawing/2014/main" val="239597111"/>
                    </a:ext>
                  </a:extLst>
                </a:gridCol>
                <a:gridCol w="352707">
                  <a:extLst>
                    <a:ext uri="{9D8B030D-6E8A-4147-A177-3AD203B41FA5}">
                      <a16:colId xmlns:a16="http://schemas.microsoft.com/office/drawing/2014/main" val="2918926557"/>
                    </a:ext>
                  </a:extLst>
                </a:gridCol>
                <a:gridCol w="352707">
                  <a:extLst>
                    <a:ext uri="{9D8B030D-6E8A-4147-A177-3AD203B41FA5}">
                      <a16:colId xmlns:a16="http://schemas.microsoft.com/office/drawing/2014/main" val="2929735918"/>
                    </a:ext>
                  </a:extLst>
                </a:gridCol>
                <a:gridCol w="352707">
                  <a:extLst>
                    <a:ext uri="{9D8B030D-6E8A-4147-A177-3AD203B41FA5}">
                      <a16:colId xmlns:a16="http://schemas.microsoft.com/office/drawing/2014/main" val="632359118"/>
                    </a:ext>
                  </a:extLst>
                </a:gridCol>
                <a:gridCol w="352707">
                  <a:extLst>
                    <a:ext uri="{9D8B030D-6E8A-4147-A177-3AD203B41FA5}">
                      <a16:colId xmlns:a16="http://schemas.microsoft.com/office/drawing/2014/main" val="1745707243"/>
                    </a:ext>
                  </a:extLst>
                </a:gridCol>
                <a:gridCol w="352707">
                  <a:extLst>
                    <a:ext uri="{9D8B030D-6E8A-4147-A177-3AD203B41FA5}">
                      <a16:colId xmlns:a16="http://schemas.microsoft.com/office/drawing/2014/main" val="2763140936"/>
                    </a:ext>
                  </a:extLst>
                </a:gridCol>
                <a:gridCol w="352707">
                  <a:extLst>
                    <a:ext uri="{9D8B030D-6E8A-4147-A177-3AD203B41FA5}">
                      <a16:colId xmlns:a16="http://schemas.microsoft.com/office/drawing/2014/main" val="2372938439"/>
                    </a:ext>
                  </a:extLst>
                </a:gridCol>
                <a:gridCol w="352707">
                  <a:extLst>
                    <a:ext uri="{9D8B030D-6E8A-4147-A177-3AD203B41FA5}">
                      <a16:colId xmlns:a16="http://schemas.microsoft.com/office/drawing/2014/main" val="1365329351"/>
                    </a:ext>
                  </a:extLst>
                </a:gridCol>
                <a:gridCol w="352707">
                  <a:extLst>
                    <a:ext uri="{9D8B030D-6E8A-4147-A177-3AD203B41FA5}">
                      <a16:colId xmlns:a16="http://schemas.microsoft.com/office/drawing/2014/main" val="559966514"/>
                    </a:ext>
                  </a:extLst>
                </a:gridCol>
                <a:gridCol w="352707">
                  <a:extLst>
                    <a:ext uri="{9D8B030D-6E8A-4147-A177-3AD203B41FA5}">
                      <a16:colId xmlns:a16="http://schemas.microsoft.com/office/drawing/2014/main" val="3185468010"/>
                    </a:ext>
                  </a:extLst>
                </a:gridCol>
                <a:gridCol w="352707">
                  <a:extLst>
                    <a:ext uri="{9D8B030D-6E8A-4147-A177-3AD203B41FA5}">
                      <a16:colId xmlns:a16="http://schemas.microsoft.com/office/drawing/2014/main" val="49655839"/>
                    </a:ext>
                  </a:extLst>
                </a:gridCol>
                <a:gridCol w="352707">
                  <a:extLst>
                    <a:ext uri="{9D8B030D-6E8A-4147-A177-3AD203B41FA5}">
                      <a16:colId xmlns:a16="http://schemas.microsoft.com/office/drawing/2014/main" val="3994574227"/>
                    </a:ext>
                  </a:extLst>
                </a:gridCol>
                <a:gridCol w="352707">
                  <a:extLst>
                    <a:ext uri="{9D8B030D-6E8A-4147-A177-3AD203B41FA5}">
                      <a16:colId xmlns:a16="http://schemas.microsoft.com/office/drawing/2014/main" val="628244432"/>
                    </a:ext>
                  </a:extLst>
                </a:gridCol>
                <a:gridCol w="352707">
                  <a:extLst>
                    <a:ext uri="{9D8B030D-6E8A-4147-A177-3AD203B41FA5}">
                      <a16:colId xmlns:a16="http://schemas.microsoft.com/office/drawing/2014/main" val="694744946"/>
                    </a:ext>
                  </a:extLst>
                </a:gridCol>
              </a:tblGrid>
              <a:tr h="194165">
                <a:tc>
                  <a:txBody>
                    <a:bodyPr/>
                    <a:lstStyle/>
                    <a:p>
                      <a:pPr marL="0" marR="0">
                        <a:spcBef>
                          <a:spcPts val="0"/>
                        </a:spcBef>
                        <a:spcAft>
                          <a:spcPts val="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  Age</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2002</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2003</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2004</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2005</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2006</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2007</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2008</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2009</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2010</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2011</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2012</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2013</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2014</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2015</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2016</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2017</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2018</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2019</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2020</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418158399"/>
                  </a:ext>
                </a:extLst>
              </a:tr>
              <a:tr h="165866">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12 or Older</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26.0</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25.4</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24.9</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24.9</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25.0</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24.3</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24.0</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23.3</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23.0</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22.1</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22.1</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21.3</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20.8</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19.4</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19.1</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17.9</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17.2</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16.7</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15.0</a:t>
                      </a:r>
                    </a:p>
                  </a:txBody>
                  <a:tcPr marL="0" marR="0" marT="63500" marB="0" anchor="ctr">
                    <a:lnT w="38100" cmpd="sng">
                      <a:noFill/>
                    </a:lnT>
                    <a:solidFill>
                      <a:schemeClr val="bg1"/>
                    </a:solidFill>
                  </a:tcPr>
                </a:tc>
                <a:extLst>
                  <a:ext uri="{0D108BD9-81ED-4DB2-BD59-A6C34878D82A}">
                    <a16:rowId xmlns:a16="http://schemas.microsoft.com/office/drawing/2014/main" val="1743740650"/>
                  </a:ext>
                </a:extLst>
              </a:tr>
              <a:tr h="165866">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12 to 17</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13.0</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12.2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11.9</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10.4</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9.9</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9.2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9.0</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8.4</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7.8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6.6</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5.6</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4.9</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3.4</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2.7</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2.3</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1.4</a:t>
                      </a:r>
                    </a:p>
                  </a:txBody>
                  <a:tcPr marL="0" marR="0" marT="63500" marB="0" anchor="ctr">
                    <a:solidFill>
                      <a:schemeClr val="bg1"/>
                    </a:solidFill>
                  </a:tcPr>
                </a:tc>
                <a:extLst>
                  <a:ext uri="{0D108BD9-81ED-4DB2-BD59-A6C34878D82A}">
                    <a16:rowId xmlns:a16="http://schemas.microsoft.com/office/drawing/2014/main" val="2077398858"/>
                  </a:ext>
                </a:extLst>
              </a:tr>
              <a:tr h="165866">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18 to 25</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40.8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40.2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39.5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39.0</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38.5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36.2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35.7</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35.8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34.4</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33.5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31.8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30.6</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28.4</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26.7</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23.5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22.3</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19.1</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17.5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13.9</a:t>
                      </a:r>
                    </a:p>
                  </a:txBody>
                  <a:tcPr marL="0" marR="0" marT="63500" marB="0" anchor="ctr">
                    <a:solidFill>
                      <a:schemeClr val="bg1"/>
                    </a:solidFill>
                  </a:tcPr>
                </a:tc>
                <a:extLst>
                  <a:ext uri="{0D108BD9-81ED-4DB2-BD59-A6C34878D82A}">
                    <a16:rowId xmlns:a16="http://schemas.microsoft.com/office/drawing/2014/main" val="2145282720"/>
                  </a:ext>
                </a:extLst>
              </a:tr>
              <a:tr h="194165">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26 or Older</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36576"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25.2</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24.7</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24.1</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24.3</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24.7</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24.1</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23.8</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23.0</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22.8</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21.9</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22.4</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21.6</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21.5</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20.0</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20.2</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18.9</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18.5</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18.2</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16.7</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0597750"/>
                  </a:ext>
                </a:extLst>
              </a:tr>
            </a:tbl>
          </a:graphicData>
        </a:graphic>
      </p:graphicFrame>
      <p:pic>
        <p:nvPicPr>
          <p:cNvPr id="4" name="Picture 2" descr="Yale Psychiatry (@YalePsych) | Twitter">
            <a:extLst>
              <a:ext uri="{FF2B5EF4-FFF2-40B4-BE49-F238E27FC236}">
                <a16:creationId xmlns:a16="http://schemas.microsoft.com/office/drawing/2014/main" id="{C24BF7D9-3848-DC10-8E6A-26BB25110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8A2CA8-60FD-1DC7-10AE-7766D8F059DB}"/>
              </a:ext>
            </a:extLst>
          </p:cNvPr>
          <p:cNvSpPr txBox="1"/>
          <p:nvPr/>
        </p:nvSpPr>
        <p:spPr>
          <a:xfrm>
            <a:off x="7184418" y="1524000"/>
            <a:ext cx="4474182" cy="523220"/>
          </a:xfrm>
          <a:prstGeom prst="rect">
            <a:avLst/>
          </a:prstGeom>
          <a:noFill/>
          <a:ln w="57150">
            <a:solidFill>
              <a:schemeClr val="accent1">
                <a:lumMod val="75000"/>
              </a:schemeClr>
            </a:solidFill>
          </a:ln>
        </p:spPr>
        <p:txBody>
          <a:bodyPr wrap="square" rtlCol="0">
            <a:spAutoFit/>
          </a:bodyPr>
          <a:lstStyle/>
          <a:p>
            <a:r>
              <a:rPr lang="en-US" sz="2800" b="1" dirty="0">
                <a:solidFill>
                  <a:schemeClr val="accent1">
                    <a:lumMod val="75000"/>
                  </a:schemeClr>
                </a:solidFill>
                <a:latin typeface="+mj-lt"/>
                <a:cs typeface="Segoe UI" panose="020B0502040204020203" pitchFamily="34" charset="0"/>
              </a:rPr>
              <a:t>Past month cigarette = </a:t>
            </a:r>
            <a:r>
              <a:rPr lang="en-US" sz="2800" b="1" dirty="0">
                <a:solidFill>
                  <a:schemeClr val="accent1">
                    <a:lumMod val="75000"/>
                  </a:schemeClr>
                </a:solidFill>
                <a:effectLst/>
                <a:latin typeface="+mj-lt"/>
                <a:cs typeface="Segoe UI" panose="020B0502040204020203" pitchFamily="34" charset="0"/>
              </a:rPr>
              <a:t>15%</a:t>
            </a:r>
          </a:p>
        </p:txBody>
      </p:sp>
      <p:sp>
        <p:nvSpPr>
          <p:cNvPr id="11" name="Frame 10">
            <a:extLst>
              <a:ext uri="{FF2B5EF4-FFF2-40B4-BE49-F238E27FC236}">
                <a16:creationId xmlns:a16="http://schemas.microsoft.com/office/drawing/2014/main" id="{8E346D0A-0A51-3425-2D62-881585C2D77E}"/>
              </a:ext>
            </a:extLst>
          </p:cNvPr>
          <p:cNvSpPr/>
          <p:nvPr/>
        </p:nvSpPr>
        <p:spPr>
          <a:xfrm>
            <a:off x="9338952" y="5169323"/>
            <a:ext cx="643247" cy="138387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Frame 2">
            <a:extLst>
              <a:ext uri="{FF2B5EF4-FFF2-40B4-BE49-F238E27FC236}">
                <a16:creationId xmlns:a16="http://schemas.microsoft.com/office/drawing/2014/main" id="{ABCCD31F-0272-4BC4-1471-DC88B31AA140}"/>
              </a:ext>
            </a:extLst>
          </p:cNvPr>
          <p:cNvSpPr/>
          <p:nvPr/>
        </p:nvSpPr>
        <p:spPr>
          <a:xfrm>
            <a:off x="2971800" y="5213139"/>
            <a:ext cx="643247" cy="138387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15709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66346"/>
            <a:ext cx="11262503" cy="671877"/>
          </a:xfrm>
        </p:spPr>
        <p:txBody>
          <a:bodyPr>
            <a:noAutofit/>
          </a:bodyPr>
          <a:lstStyle/>
          <a:p>
            <a:r>
              <a:rPr lang="en-US" sz="2800" dirty="0"/>
              <a:t>Current, Binge, and Heavy Alcohol Use: Among People Aged 12 or Older; 2020</a:t>
            </a:r>
          </a:p>
        </p:txBody>
      </p:sp>
      <p:pic>
        <p:nvPicPr>
          <p:cNvPr id="9" name="Content Placeholder 8" descr="Diagram&#10;&#10;Description automatically generated">
            <a:extLst>
              <a:ext uri="{FF2B5EF4-FFF2-40B4-BE49-F238E27FC236}">
                <a16:creationId xmlns:a16="http://schemas.microsoft.com/office/drawing/2014/main" id="{694939E7-5D91-4940-BD42-58E6A182BC3E}"/>
              </a:ext>
            </a:extLst>
          </p:cNvPr>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189706" y="1215326"/>
            <a:ext cx="8056061" cy="5176328"/>
          </a:xfrm>
        </p:spPr>
      </p:pic>
      <p:pic>
        <p:nvPicPr>
          <p:cNvPr id="4" name="Picture 2" descr="Yale Psychiatry (@YalePsych) | Twitter">
            <a:extLst>
              <a:ext uri="{FF2B5EF4-FFF2-40B4-BE49-F238E27FC236}">
                <a16:creationId xmlns:a16="http://schemas.microsoft.com/office/drawing/2014/main" id="{9F439265-917F-105B-C779-7AC327969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37C3CE-11F5-8A63-580E-C6BF12786207}"/>
              </a:ext>
            </a:extLst>
          </p:cNvPr>
          <p:cNvSpPr txBox="1"/>
          <p:nvPr/>
        </p:nvSpPr>
        <p:spPr>
          <a:xfrm>
            <a:off x="8245766" y="1541332"/>
            <a:ext cx="3756527" cy="2800767"/>
          </a:xfrm>
          <a:prstGeom prst="rect">
            <a:avLst/>
          </a:prstGeom>
          <a:noFill/>
          <a:ln w="57150">
            <a:solidFill>
              <a:schemeClr val="accent1">
                <a:lumMod val="75000"/>
              </a:schemeClr>
            </a:solidFill>
          </a:ln>
        </p:spPr>
        <p:txBody>
          <a:bodyPr wrap="square" rtlCol="0">
            <a:spAutoFit/>
          </a:bodyPr>
          <a:lstStyle/>
          <a:p>
            <a:pPr algn="ctr"/>
            <a:r>
              <a:rPr lang="en-US" sz="2800" b="1" u="sng" dirty="0">
                <a:solidFill>
                  <a:schemeClr val="accent1">
                    <a:lumMod val="75000"/>
                  </a:schemeClr>
                </a:solidFill>
                <a:latin typeface="+mj-lt"/>
                <a:cs typeface="Segoe UI" panose="020B0502040204020203" pitchFamily="34" charset="0"/>
              </a:rPr>
              <a:t>SAMHSA</a:t>
            </a:r>
          </a:p>
          <a:p>
            <a:r>
              <a:rPr lang="en-US" sz="2400" b="1" dirty="0">
                <a:solidFill>
                  <a:schemeClr val="accent1">
                    <a:lumMod val="75000"/>
                  </a:schemeClr>
                </a:solidFill>
                <a:latin typeface="+mj-lt"/>
                <a:cs typeface="Segoe UI" panose="020B0502040204020203" pitchFamily="34" charset="0"/>
              </a:rPr>
              <a:t>Binge: 5</a:t>
            </a:r>
            <a:r>
              <a:rPr lang="en-US" sz="2400" b="1" baseline="30000" dirty="0">
                <a:solidFill>
                  <a:schemeClr val="accent1">
                    <a:lumMod val="75000"/>
                  </a:schemeClr>
                </a:solidFill>
                <a:latin typeface="+mj-lt"/>
                <a:cs typeface="Segoe UI" panose="020B0502040204020203" pitchFamily="34" charset="0"/>
              </a:rPr>
              <a:t>+</a:t>
            </a:r>
            <a:r>
              <a:rPr lang="en-US" sz="2400" b="1" dirty="0">
                <a:solidFill>
                  <a:schemeClr val="accent1">
                    <a:lumMod val="75000"/>
                  </a:schemeClr>
                </a:solidFill>
                <a:latin typeface="+mj-lt"/>
                <a:cs typeface="Segoe UI" panose="020B0502040204020203" pitchFamily="34" charset="0"/>
              </a:rPr>
              <a:t>M, 4+F 1x</a:t>
            </a:r>
          </a:p>
          <a:p>
            <a:r>
              <a:rPr lang="en-US" sz="2400" b="1" dirty="0">
                <a:solidFill>
                  <a:schemeClr val="accent1">
                    <a:lumMod val="75000"/>
                  </a:schemeClr>
                </a:solidFill>
                <a:effectLst/>
                <a:latin typeface="+mj-lt"/>
                <a:cs typeface="Segoe UI" panose="020B0502040204020203" pitchFamily="34" charset="0"/>
              </a:rPr>
              <a:t>Heavy: binge 5</a:t>
            </a:r>
            <a:r>
              <a:rPr lang="en-US" sz="2400" b="1" baseline="30000" dirty="0">
                <a:solidFill>
                  <a:schemeClr val="accent1">
                    <a:lumMod val="75000"/>
                  </a:schemeClr>
                </a:solidFill>
                <a:effectLst/>
                <a:latin typeface="+mj-lt"/>
                <a:cs typeface="Segoe UI" panose="020B0502040204020203" pitchFamily="34" charset="0"/>
              </a:rPr>
              <a:t>+ </a:t>
            </a:r>
            <a:r>
              <a:rPr lang="en-US" sz="2400" b="1" dirty="0">
                <a:solidFill>
                  <a:schemeClr val="accent1">
                    <a:lumMod val="75000"/>
                  </a:schemeClr>
                </a:solidFill>
                <a:effectLst/>
                <a:latin typeface="+mj-lt"/>
                <a:cs typeface="Segoe UI" panose="020B0502040204020203" pitchFamily="34" charset="0"/>
              </a:rPr>
              <a:t>in 30d</a:t>
            </a:r>
          </a:p>
          <a:p>
            <a:pPr algn="ctr"/>
            <a:r>
              <a:rPr lang="en-US" sz="2800" b="1" u="sng" dirty="0">
                <a:solidFill>
                  <a:schemeClr val="accent1">
                    <a:lumMod val="75000"/>
                  </a:schemeClr>
                </a:solidFill>
                <a:latin typeface="+mj-lt"/>
                <a:cs typeface="Segoe UI" panose="020B0502040204020203" pitchFamily="34" charset="0"/>
              </a:rPr>
              <a:t>NIAAA</a:t>
            </a:r>
          </a:p>
          <a:p>
            <a:r>
              <a:rPr lang="en-US" sz="2400" b="1" dirty="0">
                <a:solidFill>
                  <a:schemeClr val="accent1">
                    <a:lumMod val="75000"/>
                  </a:schemeClr>
                </a:solidFill>
                <a:latin typeface="+mj-lt"/>
                <a:cs typeface="Segoe UI" panose="020B0502040204020203" pitchFamily="34" charset="0"/>
              </a:rPr>
              <a:t>Binge:  amt. BAC = 0.08% </a:t>
            </a:r>
          </a:p>
          <a:p>
            <a:r>
              <a:rPr lang="en-US" sz="2400" b="1" dirty="0">
                <a:solidFill>
                  <a:schemeClr val="accent1">
                    <a:lumMod val="75000"/>
                  </a:schemeClr>
                </a:solidFill>
                <a:effectLst/>
                <a:latin typeface="+mj-lt"/>
                <a:cs typeface="Segoe UI" panose="020B0502040204020203" pitchFamily="34" charset="0"/>
              </a:rPr>
              <a:t>Heavy: either &gt; 4/day or 14/</a:t>
            </a:r>
            <a:r>
              <a:rPr lang="en-US" sz="2400" b="1" dirty="0" err="1">
                <a:solidFill>
                  <a:schemeClr val="accent1">
                    <a:lumMod val="75000"/>
                  </a:schemeClr>
                </a:solidFill>
                <a:effectLst/>
                <a:latin typeface="+mj-lt"/>
                <a:cs typeface="Segoe UI" panose="020B0502040204020203" pitchFamily="34" charset="0"/>
              </a:rPr>
              <a:t>wk</a:t>
            </a:r>
            <a:r>
              <a:rPr lang="en-US" sz="2400" b="1" dirty="0">
                <a:solidFill>
                  <a:schemeClr val="accent1">
                    <a:lumMod val="75000"/>
                  </a:schemeClr>
                </a:solidFill>
                <a:effectLst/>
                <a:latin typeface="+mj-lt"/>
                <a:cs typeface="Segoe UI" panose="020B0502040204020203" pitchFamily="34" charset="0"/>
              </a:rPr>
              <a:t> M; &gt;3/day or 7/</a:t>
            </a:r>
            <a:r>
              <a:rPr lang="en-US" sz="2400" b="1" dirty="0" err="1">
                <a:solidFill>
                  <a:schemeClr val="accent1">
                    <a:lumMod val="75000"/>
                  </a:schemeClr>
                </a:solidFill>
                <a:effectLst/>
                <a:latin typeface="+mj-lt"/>
                <a:cs typeface="Segoe UI" panose="020B0502040204020203" pitchFamily="34" charset="0"/>
              </a:rPr>
              <a:t>wk</a:t>
            </a:r>
            <a:r>
              <a:rPr lang="en-US" sz="2400" b="1" dirty="0">
                <a:solidFill>
                  <a:schemeClr val="accent1">
                    <a:lumMod val="75000"/>
                  </a:schemeClr>
                </a:solidFill>
                <a:effectLst/>
                <a:latin typeface="+mj-lt"/>
                <a:cs typeface="Segoe UI" panose="020B0502040204020203" pitchFamily="34" charset="0"/>
              </a:rPr>
              <a:t> F </a:t>
            </a:r>
          </a:p>
        </p:txBody>
      </p:sp>
      <p:sp>
        <p:nvSpPr>
          <p:cNvPr id="3" name="Frame 2">
            <a:extLst>
              <a:ext uri="{FF2B5EF4-FFF2-40B4-BE49-F238E27FC236}">
                <a16:creationId xmlns:a16="http://schemas.microsoft.com/office/drawing/2014/main" id="{AD31D71E-71C7-5E55-6F44-785558157F7B}"/>
              </a:ext>
            </a:extLst>
          </p:cNvPr>
          <p:cNvSpPr/>
          <p:nvPr/>
        </p:nvSpPr>
        <p:spPr>
          <a:xfrm rot="16200000">
            <a:off x="5024994" y="2260121"/>
            <a:ext cx="1227612" cy="2590800"/>
          </a:xfrm>
          <a:prstGeom prst="frame">
            <a:avLst>
              <a:gd name="adj1" fmla="val 53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0590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Past Month Binge Alcohol Use: Among People Aged 12 or Older; 2015-2020 </a:t>
            </a:r>
          </a:p>
        </p:txBody>
      </p:sp>
      <p:pic>
        <p:nvPicPr>
          <p:cNvPr id="10" name="Content Placeholder 9" descr="A picture containing chart&#10;&#10;Description automatically generated">
            <a:extLst>
              <a:ext uri="{FF2B5EF4-FFF2-40B4-BE49-F238E27FC236}">
                <a16:creationId xmlns:a16="http://schemas.microsoft.com/office/drawing/2014/main" id="{1B6CC1BF-1675-9846-A1C6-D0764F2E0045}"/>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930110" y="1017063"/>
            <a:ext cx="6678585" cy="4117313"/>
          </a:xfrm>
        </p:spPr>
      </p:pic>
      <p:graphicFrame>
        <p:nvGraphicFramePr>
          <p:cNvPr id="6" name="Content Placeholder 5"/>
          <p:cNvGraphicFramePr>
            <a:graphicFrameLocks/>
          </p:cNvGraphicFramePr>
          <p:nvPr>
            <p:extLst>
              <p:ext uri="{D42A27DB-BD31-4B8C-83A1-F6EECF244321}">
                <p14:modId xmlns:p14="http://schemas.microsoft.com/office/powerpoint/2010/main" val="1782572238"/>
              </p:ext>
            </p:extLst>
          </p:nvPr>
        </p:nvGraphicFramePr>
        <p:xfrm>
          <a:off x="2629170" y="5177262"/>
          <a:ext cx="5280463" cy="1145032"/>
        </p:xfrm>
        <a:graphic>
          <a:graphicData uri="http://schemas.openxmlformats.org/drawingml/2006/table">
            <a:tbl>
              <a:tblPr firstRow="1" bandRow="1">
                <a:tableStyleId>{5C22544A-7EE6-4342-B048-85BDC9FD1C3A}</a:tableStyleId>
              </a:tblPr>
              <a:tblGrid>
                <a:gridCol w="1322191">
                  <a:extLst>
                    <a:ext uri="{9D8B030D-6E8A-4147-A177-3AD203B41FA5}">
                      <a16:colId xmlns:a16="http://schemas.microsoft.com/office/drawing/2014/main" val="4142788167"/>
                    </a:ext>
                  </a:extLst>
                </a:gridCol>
                <a:gridCol w="659712">
                  <a:extLst>
                    <a:ext uri="{9D8B030D-6E8A-4147-A177-3AD203B41FA5}">
                      <a16:colId xmlns:a16="http://schemas.microsoft.com/office/drawing/2014/main" val="559966514"/>
                    </a:ext>
                  </a:extLst>
                </a:gridCol>
                <a:gridCol w="659712">
                  <a:extLst>
                    <a:ext uri="{9D8B030D-6E8A-4147-A177-3AD203B41FA5}">
                      <a16:colId xmlns:a16="http://schemas.microsoft.com/office/drawing/2014/main" val="3185468010"/>
                    </a:ext>
                  </a:extLst>
                </a:gridCol>
                <a:gridCol w="659712">
                  <a:extLst>
                    <a:ext uri="{9D8B030D-6E8A-4147-A177-3AD203B41FA5}">
                      <a16:colId xmlns:a16="http://schemas.microsoft.com/office/drawing/2014/main" val="49655839"/>
                    </a:ext>
                  </a:extLst>
                </a:gridCol>
                <a:gridCol w="659712">
                  <a:extLst>
                    <a:ext uri="{9D8B030D-6E8A-4147-A177-3AD203B41FA5}">
                      <a16:colId xmlns:a16="http://schemas.microsoft.com/office/drawing/2014/main" val="3994574227"/>
                    </a:ext>
                  </a:extLst>
                </a:gridCol>
                <a:gridCol w="659712">
                  <a:extLst>
                    <a:ext uri="{9D8B030D-6E8A-4147-A177-3AD203B41FA5}">
                      <a16:colId xmlns:a16="http://schemas.microsoft.com/office/drawing/2014/main" val="628244432"/>
                    </a:ext>
                  </a:extLst>
                </a:gridCol>
                <a:gridCol w="659712">
                  <a:extLst>
                    <a:ext uri="{9D8B030D-6E8A-4147-A177-3AD203B41FA5}">
                      <a16:colId xmlns:a16="http://schemas.microsoft.com/office/drawing/2014/main" val="694744946"/>
                    </a:ext>
                  </a:extLst>
                </a:gridCol>
              </a:tblGrid>
              <a:tr h="237445">
                <a:tc>
                  <a:txBody>
                    <a:bodyPr/>
                    <a:lstStyle/>
                    <a:p>
                      <a:pPr marL="0" marR="0">
                        <a:spcBef>
                          <a:spcPts val="0"/>
                        </a:spcBef>
                        <a:spcAft>
                          <a:spcPts val="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  Age</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2015</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2016</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2017</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2018</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2019</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2020</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418158399"/>
                  </a:ext>
                </a:extLst>
              </a:tr>
              <a:tr h="202838">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12 or Older</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24.9</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24.2</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24.5</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24.5</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23.9</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22.2</a:t>
                      </a:r>
                    </a:p>
                  </a:txBody>
                  <a:tcPr marL="0" marR="0" marT="63500" marB="0" anchor="ctr">
                    <a:lnT w="38100" cmpd="sng">
                      <a:noFill/>
                    </a:lnT>
                    <a:solidFill>
                      <a:schemeClr val="bg1"/>
                    </a:solidFill>
                  </a:tcPr>
                </a:tc>
                <a:extLst>
                  <a:ext uri="{0D108BD9-81ED-4DB2-BD59-A6C34878D82A}">
                    <a16:rowId xmlns:a16="http://schemas.microsoft.com/office/drawing/2014/main" val="1743740650"/>
                  </a:ext>
                </a:extLst>
              </a:tr>
              <a:tr h="202838">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12 to 17</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5.8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4.9</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5.3</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4.7</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4.9</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4.1</a:t>
                      </a:r>
                    </a:p>
                  </a:txBody>
                  <a:tcPr marL="0" marR="0" marT="63500" marB="0" anchor="ctr">
                    <a:solidFill>
                      <a:schemeClr val="bg1"/>
                    </a:solidFill>
                  </a:tcPr>
                </a:tc>
                <a:extLst>
                  <a:ext uri="{0D108BD9-81ED-4DB2-BD59-A6C34878D82A}">
                    <a16:rowId xmlns:a16="http://schemas.microsoft.com/office/drawing/2014/main" val="2077398858"/>
                  </a:ext>
                </a:extLst>
              </a:tr>
              <a:tr h="202838">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18 to 25</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39.0</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38.4</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36.9</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34.9</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34.3</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31.4</a:t>
                      </a:r>
                    </a:p>
                  </a:txBody>
                  <a:tcPr marL="0" marR="0" marT="63500" marB="0" anchor="ctr">
                    <a:solidFill>
                      <a:schemeClr val="bg1"/>
                    </a:solidFill>
                  </a:tcPr>
                </a:tc>
                <a:extLst>
                  <a:ext uri="{0D108BD9-81ED-4DB2-BD59-A6C34878D82A}">
                    <a16:rowId xmlns:a16="http://schemas.microsoft.com/office/drawing/2014/main" val="2145282720"/>
                  </a:ext>
                </a:extLst>
              </a:tr>
              <a:tr h="237445">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26 or Older</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36576"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24.8</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24.2</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24.7</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25.1</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24.5</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22.9</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0597750"/>
                  </a:ext>
                </a:extLst>
              </a:tr>
            </a:tbl>
          </a:graphicData>
        </a:graphic>
      </p:graphicFrame>
      <p:pic>
        <p:nvPicPr>
          <p:cNvPr id="5" name="Picture 2" descr="Yale Psychiatry (@YalePsych) | Twitter">
            <a:extLst>
              <a:ext uri="{FF2B5EF4-FFF2-40B4-BE49-F238E27FC236}">
                <a16:creationId xmlns:a16="http://schemas.microsoft.com/office/drawing/2014/main" id="{AD792BD5-F082-CB25-563C-2FD173B1C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7" name="Frame 6">
            <a:extLst>
              <a:ext uri="{FF2B5EF4-FFF2-40B4-BE49-F238E27FC236}">
                <a16:creationId xmlns:a16="http://schemas.microsoft.com/office/drawing/2014/main" id="{F97B2BD2-5F39-D393-399B-62BB35C21F46}"/>
              </a:ext>
            </a:extLst>
          </p:cNvPr>
          <p:cNvSpPr/>
          <p:nvPr/>
        </p:nvSpPr>
        <p:spPr>
          <a:xfrm>
            <a:off x="6511220" y="5117066"/>
            <a:ext cx="643247" cy="138387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39F5044D-760A-E05F-1318-AAE6D843F67B}"/>
              </a:ext>
            </a:extLst>
          </p:cNvPr>
          <p:cNvSpPr txBox="1"/>
          <p:nvPr/>
        </p:nvSpPr>
        <p:spPr>
          <a:xfrm>
            <a:off x="8354250" y="1528227"/>
            <a:ext cx="3380550" cy="1138773"/>
          </a:xfrm>
          <a:prstGeom prst="rect">
            <a:avLst/>
          </a:prstGeom>
          <a:noFill/>
          <a:ln w="57150">
            <a:solidFill>
              <a:schemeClr val="accent1">
                <a:lumMod val="75000"/>
              </a:schemeClr>
            </a:solidFill>
          </a:ln>
        </p:spPr>
        <p:txBody>
          <a:bodyPr wrap="square" rtlCol="0">
            <a:spAutoFit/>
          </a:bodyPr>
          <a:lstStyle/>
          <a:p>
            <a:r>
              <a:rPr lang="en-US" sz="3600" b="1" dirty="0">
                <a:solidFill>
                  <a:schemeClr val="accent1">
                    <a:lumMod val="75000"/>
                  </a:schemeClr>
                </a:solidFill>
                <a:latin typeface="+mj-lt"/>
                <a:cs typeface="Segoe UI" panose="020B0502040204020203" pitchFamily="34" charset="0"/>
              </a:rPr>
              <a:t>18-25: </a:t>
            </a:r>
            <a:r>
              <a:rPr lang="en-US" sz="3200" b="1" dirty="0">
                <a:solidFill>
                  <a:schemeClr val="accent1">
                    <a:lumMod val="75000"/>
                  </a:schemeClr>
                </a:solidFill>
                <a:latin typeface="+mj-lt"/>
                <a:cs typeface="Segoe UI" panose="020B0502040204020203" pitchFamily="34" charset="0"/>
              </a:rPr>
              <a:t>~1/3 binge </a:t>
            </a:r>
          </a:p>
          <a:p>
            <a:r>
              <a:rPr lang="en-US" sz="3200" b="1" dirty="0">
                <a:solidFill>
                  <a:schemeClr val="accent1">
                    <a:lumMod val="75000"/>
                  </a:schemeClr>
                </a:solidFill>
                <a:latin typeface="+mj-lt"/>
                <a:cs typeface="Segoe UI" panose="020B0502040204020203" pitchFamily="34" charset="0"/>
              </a:rPr>
              <a:t>~10% heavy use</a:t>
            </a:r>
            <a:endParaRPr lang="en-US" sz="2800" b="1" dirty="0">
              <a:solidFill>
                <a:schemeClr val="accent1">
                  <a:lumMod val="75000"/>
                </a:schemeClr>
              </a:solidFill>
              <a:effectLst/>
              <a:latin typeface="+mj-lt"/>
              <a:cs typeface="Segoe UI" panose="020B0502040204020203" pitchFamily="34" charset="0"/>
            </a:endParaRPr>
          </a:p>
        </p:txBody>
      </p:sp>
      <p:pic>
        <p:nvPicPr>
          <p:cNvPr id="11" name="Picture 10" descr="A person holding a magnifying glass&#10;&#10;Description automatically generated with low confidence">
            <a:extLst>
              <a:ext uri="{FF2B5EF4-FFF2-40B4-BE49-F238E27FC236}">
                <a16:creationId xmlns:a16="http://schemas.microsoft.com/office/drawing/2014/main" id="{65A44182-C414-32FA-091B-86FD0538BAA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flipH="1">
            <a:off x="8427452" y="5184727"/>
            <a:ext cx="1336972" cy="1559801"/>
          </a:xfrm>
          <a:prstGeom prst="rect">
            <a:avLst/>
          </a:prstGeom>
        </p:spPr>
      </p:pic>
      <p:sp>
        <p:nvSpPr>
          <p:cNvPr id="12" name="TextBox 11">
            <a:extLst>
              <a:ext uri="{FF2B5EF4-FFF2-40B4-BE49-F238E27FC236}">
                <a16:creationId xmlns:a16="http://schemas.microsoft.com/office/drawing/2014/main" id="{660E18BB-5CAF-993F-EBC1-21AEC8F7DEDB}"/>
              </a:ext>
            </a:extLst>
          </p:cNvPr>
          <p:cNvSpPr txBox="1"/>
          <p:nvPr/>
        </p:nvSpPr>
        <p:spPr>
          <a:xfrm>
            <a:off x="7909633" y="5560657"/>
            <a:ext cx="889234" cy="830997"/>
          </a:xfrm>
          <a:prstGeom prst="rect">
            <a:avLst/>
          </a:prstGeom>
          <a:noFill/>
        </p:spPr>
        <p:txBody>
          <a:bodyPr wrap="square" rtlCol="0">
            <a:spAutoFit/>
          </a:bodyPr>
          <a:lstStyle/>
          <a:p>
            <a:pPr algn="l"/>
            <a:r>
              <a:rPr lang="en-US" sz="4800" dirty="0">
                <a:solidFill>
                  <a:schemeClr val="tx2"/>
                </a:solidFill>
                <a:latin typeface="Cambria Math" panose="02040503050406030204" pitchFamily="18" charset="0"/>
                <a:ea typeface="Cambria Math" panose="02040503050406030204" pitchFamily="18" charset="0"/>
              </a:rPr>
              <a:t>←</a:t>
            </a:r>
            <a:endParaRPr lang="en-US" sz="4800" dirty="0">
              <a:solidFill>
                <a:schemeClr val="tx2"/>
              </a:solidFill>
              <a:latin typeface="+mn-lt"/>
            </a:endParaRPr>
          </a:p>
        </p:txBody>
      </p:sp>
      <p:sp>
        <p:nvSpPr>
          <p:cNvPr id="3" name="Frame 2">
            <a:extLst>
              <a:ext uri="{FF2B5EF4-FFF2-40B4-BE49-F238E27FC236}">
                <a16:creationId xmlns:a16="http://schemas.microsoft.com/office/drawing/2014/main" id="{4E82F6F9-A54A-6F8B-3762-C1C7DAB26C31}"/>
              </a:ext>
            </a:extLst>
          </p:cNvPr>
          <p:cNvSpPr/>
          <p:nvPr/>
        </p:nvSpPr>
        <p:spPr>
          <a:xfrm>
            <a:off x="3913153" y="5117067"/>
            <a:ext cx="643247" cy="138387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51319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Past Year Illicit Drug Use: Among People Aged 12 or Older; 2020</a:t>
            </a:r>
          </a:p>
        </p:txBody>
      </p:sp>
      <p:pic>
        <p:nvPicPr>
          <p:cNvPr id="8" name="Content Placeholder 7" descr="Chart&#10;&#10;Description automatically generated">
            <a:extLst>
              <a:ext uri="{FF2B5EF4-FFF2-40B4-BE49-F238E27FC236}">
                <a16:creationId xmlns:a16="http://schemas.microsoft.com/office/drawing/2014/main" id="{2AD49BA8-3E28-1742-B74F-CF836B92A0A3}"/>
              </a:ext>
            </a:extLst>
          </p:cNvPr>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1142999" y="974177"/>
            <a:ext cx="9815661" cy="5258119"/>
          </a:xfrm>
        </p:spPr>
      </p:pic>
      <p:pic>
        <p:nvPicPr>
          <p:cNvPr id="5" name="Picture 2" descr="Yale Psychiatry (@YalePsych) | Twitter">
            <a:extLst>
              <a:ext uri="{FF2B5EF4-FFF2-40B4-BE49-F238E27FC236}">
                <a16:creationId xmlns:a16="http://schemas.microsoft.com/office/drawing/2014/main" id="{F9B7AD21-D4AD-7100-5C0C-7FB76482B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326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Past Year Marijuana Use: Among People Aged 12 or Older; 2002-2020 </a:t>
            </a:r>
          </a:p>
        </p:txBody>
      </p:sp>
      <p:pic>
        <p:nvPicPr>
          <p:cNvPr id="10" name="Content Placeholder 9" descr="A picture containing graphical user interface&#10;&#10;Description automatically generated">
            <a:extLst>
              <a:ext uri="{FF2B5EF4-FFF2-40B4-BE49-F238E27FC236}">
                <a16:creationId xmlns:a16="http://schemas.microsoft.com/office/drawing/2014/main" id="{A9CA0235-CED5-8A43-AA78-C18050F2FE33}"/>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057400" y="1020488"/>
            <a:ext cx="6426200" cy="3962400"/>
          </a:xfrm>
        </p:spPr>
      </p:pic>
      <p:graphicFrame>
        <p:nvGraphicFramePr>
          <p:cNvPr id="6" name="Content Placeholder 5"/>
          <p:cNvGraphicFramePr>
            <a:graphicFrameLocks/>
          </p:cNvGraphicFramePr>
          <p:nvPr>
            <p:extLst>
              <p:ext uri="{D42A27DB-BD31-4B8C-83A1-F6EECF244321}">
                <p14:modId xmlns:p14="http://schemas.microsoft.com/office/powerpoint/2010/main" val="879353687"/>
              </p:ext>
            </p:extLst>
          </p:nvPr>
        </p:nvGraphicFramePr>
        <p:xfrm>
          <a:off x="1710057" y="5029200"/>
          <a:ext cx="8611468" cy="1145032"/>
        </p:xfrm>
        <a:graphic>
          <a:graphicData uri="http://schemas.openxmlformats.org/drawingml/2006/table">
            <a:tbl>
              <a:tblPr firstRow="1" bandRow="1">
                <a:tableStyleId>{5C22544A-7EE6-4342-B048-85BDC9FD1C3A}</a:tableStyleId>
              </a:tblPr>
              <a:tblGrid>
                <a:gridCol w="821696">
                  <a:extLst>
                    <a:ext uri="{9D8B030D-6E8A-4147-A177-3AD203B41FA5}">
                      <a16:colId xmlns:a16="http://schemas.microsoft.com/office/drawing/2014/main" val="4142788167"/>
                    </a:ext>
                  </a:extLst>
                </a:gridCol>
                <a:gridCol w="409988">
                  <a:extLst>
                    <a:ext uri="{9D8B030D-6E8A-4147-A177-3AD203B41FA5}">
                      <a16:colId xmlns:a16="http://schemas.microsoft.com/office/drawing/2014/main" val="3634112893"/>
                    </a:ext>
                  </a:extLst>
                </a:gridCol>
                <a:gridCol w="409988">
                  <a:extLst>
                    <a:ext uri="{9D8B030D-6E8A-4147-A177-3AD203B41FA5}">
                      <a16:colId xmlns:a16="http://schemas.microsoft.com/office/drawing/2014/main" val="2418091539"/>
                    </a:ext>
                  </a:extLst>
                </a:gridCol>
                <a:gridCol w="409988">
                  <a:extLst>
                    <a:ext uri="{9D8B030D-6E8A-4147-A177-3AD203B41FA5}">
                      <a16:colId xmlns:a16="http://schemas.microsoft.com/office/drawing/2014/main" val="4027973214"/>
                    </a:ext>
                  </a:extLst>
                </a:gridCol>
                <a:gridCol w="409988">
                  <a:extLst>
                    <a:ext uri="{9D8B030D-6E8A-4147-A177-3AD203B41FA5}">
                      <a16:colId xmlns:a16="http://schemas.microsoft.com/office/drawing/2014/main" val="136896608"/>
                    </a:ext>
                  </a:extLst>
                </a:gridCol>
                <a:gridCol w="409988">
                  <a:extLst>
                    <a:ext uri="{9D8B030D-6E8A-4147-A177-3AD203B41FA5}">
                      <a16:colId xmlns:a16="http://schemas.microsoft.com/office/drawing/2014/main" val="2096703043"/>
                    </a:ext>
                  </a:extLst>
                </a:gridCol>
                <a:gridCol w="409988">
                  <a:extLst>
                    <a:ext uri="{9D8B030D-6E8A-4147-A177-3AD203B41FA5}">
                      <a16:colId xmlns:a16="http://schemas.microsoft.com/office/drawing/2014/main" val="239597111"/>
                    </a:ext>
                  </a:extLst>
                </a:gridCol>
                <a:gridCol w="409988">
                  <a:extLst>
                    <a:ext uri="{9D8B030D-6E8A-4147-A177-3AD203B41FA5}">
                      <a16:colId xmlns:a16="http://schemas.microsoft.com/office/drawing/2014/main" val="2918926557"/>
                    </a:ext>
                  </a:extLst>
                </a:gridCol>
                <a:gridCol w="409988">
                  <a:extLst>
                    <a:ext uri="{9D8B030D-6E8A-4147-A177-3AD203B41FA5}">
                      <a16:colId xmlns:a16="http://schemas.microsoft.com/office/drawing/2014/main" val="2929735918"/>
                    </a:ext>
                  </a:extLst>
                </a:gridCol>
                <a:gridCol w="409988">
                  <a:extLst>
                    <a:ext uri="{9D8B030D-6E8A-4147-A177-3AD203B41FA5}">
                      <a16:colId xmlns:a16="http://schemas.microsoft.com/office/drawing/2014/main" val="632359118"/>
                    </a:ext>
                  </a:extLst>
                </a:gridCol>
                <a:gridCol w="409988">
                  <a:extLst>
                    <a:ext uri="{9D8B030D-6E8A-4147-A177-3AD203B41FA5}">
                      <a16:colId xmlns:a16="http://schemas.microsoft.com/office/drawing/2014/main" val="1745707243"/>
                    </a:ext>
                  </a:extLst>
                </a:gridCol>
                <a:gridCol w="409988">
                  <a:extLst>
                    <a:ext uri="{9D8B030D-6E8A-4147-A177-3AD203B41FA5}">
                      <a16:colId xmlns:a16="http://schemas.microsoft.com/office/drawing/2014/main" val="2763140936"/>
                    </a:ext>
                  </a:extLst>
                </a:gridCol>
                <a:gridCol w="409988">
                  <a:extLst>
                    <a:ext uri="{9D8B030D-6E8A-4147-A177-3AD203B41FA5}">
                      <a16:colId xmlns:a16="http://schemas.microsoft.com/office/drawing/2014/main" val="2372938439"/>
                    </a:ext>
                  </a:extLst>
                </a:gridCol>
                <a:gridCol w="409988">
                  <a:extLst>
                    <a:ext uri="{9D8B030D-6E8A-4147-A177-3AD203B41FA5}">
                      <a16:colId xmlns:a16="http://schemas.microsoft.com/office/drawing/2014/main" val="1365329351"/>
                    </a:ext>
                  </a:extLst>
                </a:gridCol>
                <a:gridCol w="409988">
                  <a:extLst>
                    <a:ext uri="{9D8B030D-6E8A-4147-A177-3AD203B41FA5}">
                      <a16:colId xmlns:a16="http://schemas.microsoft.com/office/drawing/2014/main" val="559966514"/>
                    </a:ext>
                  </a:extLst>
                </a:gridCol>
                <a:gridCol w="409988">
                  <a:extLst>
                    <a:ext uri="{9D8B030D-6E8A-4147-A177-3AD203B41FA5}">
                      <a16:colId xmlns:a16="http://schemas.microsoft.com/office/drawing/2014/main" val="3185468010"/>
                    </a:ext>
                  </a:extLst>
                </a:gridCol>
                <a:gridCol w="409988">
                  <a:extLst>
                    <a:ext uri="{9D8B030D-6E8A-4147-A177-3AD203B41FA5}">
                      <a16:colId xmlns:a16="http://schemas.microsoft.com/office/drawing/2014/main" val="49655839"/>
                    </a:ext>
                  </a:extLst>
                </a:gridCol>
                <a:gridCol w="409988">
                  <a:extLst>
                    <a:ext uri="{9D8B030D-6E8A-4147-A177-3AD203B41FA5}">
                      <a16:colId xmlns:a16="http://schemas.microsoft.com/office/drawing/2014/main" val="3994574227"/>
                    </a:ext>
                  </a:extLst>
                </a:gridCol>
                <a:gridCol w="409988">
                  <a:extLst>
                    <a:ext uri="{9D8B030D-6E8A-4147-A177-3AD203B41FA5}">
                      <a16:colId xmlns:a16="http://schemas.microsoft.com/office/drawing/2014/main" val="628244432"/>
                    </a:ext>
                  </a:extLst>
                </a:gridCol>
                <a:gridCol w="409988">
                  <a:extLst>
                    <a:ext uri="{9D8B030D-6E8A-4147-A177-3AD203B41FA5}">
                      <a16:colId xmlns:a16="http://schemas.microsoft.com/office/drawing/2014/main" val="694744946"/>
                    </a:ext>
                  </a:extLst>
                </a:gridCol>
              </a:tblGrid>
              <a:tr h="245874">
                <a:tc>
                  <a:txBody>
                    <a:bodyPr/>
                    <a:lstStyle/>
                    <a:p>
                      <a:pPr marL="0" marR="0">
                        <a:spcBef>
                          <a:spcPts val="0"/>
                        </a:spcBef>
                        <a:spcAft>
                          <a:spcPts val="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  Age</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2002</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2003</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2004</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2005</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2006</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2007</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2008</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2009</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2010</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2011</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2012</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2013</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spc="5" dirty="0">
                          <a:solidFill>
                            <a:srgbClr val="FFFFFF"/>
                          </a:solidFill>
                          <a:effectLst/>
                          <a:latin typeface="Arial Narrow" panose="020B0606020202030204" pitchFamily="34" charset="0"/>
                          <a:ea typeface="Calibri" panose="020F0502020204030204" pitchFamily="34" charset="0"/>
                          <a:cs typeface="HelveticaNeueLT Std Med Cn" panose="020B0606030502030204" pitchFamily="34" charset="0"/>
                        </a:rPr>
                        <a:t>2014</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2015</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2016</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2017</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2018</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2019</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2020</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418158399"/>
                  </a:ext>
                </a:extLst>
              </a:tr>
              <a:tr h="154075">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12 or Older</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11.0</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10.6</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10.6</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10.4</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10.3</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10.1</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10.4</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11.4</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11.6</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11.5</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12.1</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12.6</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13.2</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13.5</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13.9</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15.0</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15.9</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17.5</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17.9</a:t>
                      </a:r>
                    </a:p>
                  </a:txBody>
                  <a:tcPr marL="0" marR="0" marT="63500" marB="0" anchor="ctr">
                    <a:lnT w="38100" cmpd="sng">
                      <a:noFill/>
                    </a:lnT>
                    <a:solidFill>
                      <a:schemeClr val="bg1"/>
                    </a:solidFill>
                  </a:tcPr>
                </a:tc>
                <a:extLst>
                  <a:ext uri="{0D108BD9-81ED-4DB2-BD59-A6C34878D82A}">
                    <a16:rowId xmlns:a16="http://schemas.microsoft.com/office/drawing/2014/main" val="1743740650"/>
                  </a:ext>
                </a:extLst>
              </a:tr>
              <a:tr h="154075">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12 to 17</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15.8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15.0</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14.5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13.3</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12.5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13.1</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13.7</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14.0</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14.2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13.4</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13.1</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12.6</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12.0</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12.4</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12.5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10.1</a:t>
                      </a:r>
                    </a:p>
                  </a:txBody>
                  <a:tcPr marL="0" marR="0" marT="63500" marB="0" anchor="ctr">
                    <a:solidFill>
                      <a:schemeClr val="bg1"/>
                    </a:solidFill>
                  </a:tcPr>
                </a:tc>
                <a:extLst>
                  <a:ext uri="{0D108BD9-81ED-4DB2-BD59-A6C34878D82A}">
                    <a16:rowId xmlns:a16="http://schemas.microsoft.com/office/drawing/2014/main" val="2077398858"/>
                  </a:ext>
                </a:extLst>
              </a:tr>
              <a:tr h="154075">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18 to 25</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29.8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28.5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27.8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28.0</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28.1</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27.5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27.8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30.8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30.0</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30.8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31.5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31.6</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31.9</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32.2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33.0</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34.9</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34.8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35.4</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34.5</a:t>
                      </a:r>
                    </a:p>
                  </a:txBody>
                  <a:tcPr marL="0" marR="0" marT="63500" marB="0" anchor="ctr">
                    <a:solidFill>
                      <a:schemeClr val="bg1"/>
                    </a:solidFill>
                  </a:tcPr>
                </a:tc>
                <a:extLst>
                  <a:ext uri="{0D108BD9-81ED-4DB2-BD59-A6C34878D82A}">
                    <a16:rowId xmlns:a16="http://schemas.microsoft.com/office/drawing/2014/main" val="2145282720"/>
                  </a:ext>
                </a:extLst>
              </a:tr>
              <a:tr h="180363">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26 or Older</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36576"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7.0</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6.9</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7.0</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6.9</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6.9</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6.8</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7.0</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7.7</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8.0</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7.9</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8.6</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9.2</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10.1</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10.4</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11.0</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12.2</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13.3</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15.2</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16.3</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0597750"/>
                  </a:ext>
                </a:extLst>
              </a:tr>
            </a:tbl>
          </a:graphicData>
        </a:graphic>
      </p:graphicFrame>
      <p:pic>
        <p:nvPicPr>
          <p:cNvPr id="5" name="Picture 2" descr="Yale Psychiatry (@YalePsych) | Twitter">
            <a:extLst>
              <a:ext uri="{FF2B5EF4-FFF2-40B4-BE49-F238E27FC236}">
                <a16:creationId xmlns:a16="http://schemas.microsoft.com/office/drawing/2014/main" id="{6DC1EC16-8B1E-D0F0-B9A7-18815631A1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A7F28D64-AC6F-4722-B0D2-A2694990F92A}"/>
              </a:ext>
            </a:extLst>
          </p:cNvPr>
          <p:cNvCxnSpPr/>
          <p:nvPr/>
        </p:nvCxnSpPr>
        <p:spPr>
          <a:xfrm>
            <a:off x="4953000" y="1219200"/>
            <a:ext cx="0" cy="8046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Frame 7">
            <a:extLst>
              <a:ext uri="{FF2B5EF4-FFF2-40B4-BE49-F238E27FC236}">
                <a16:creationId xmlns:a16="http://schemas.microsoft.com/office/drawing/2014/main" id="{1003EBB1-C78A-EAB8-353E-57890783ACDA}"/>
              </a:ext>
            </a:extLst>
          </p:cNvPr>
          <p:cNvSpPr/>
          <p:nvPr/>
        </p:nvSpPr>
        <p:spPr>
          <a:xfrm>
            <a:off x="9834222" y="4919908"/>
            <a:ext cx="643247" cy="147174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Frame 8">
            <a:extLst>
              <a:ext uri="{FF2B5EF4-FFF2-40B4-BE49-F238E27FC236}">
                <a16:creationId xmlns:a16="http://schemas.microsoft.com/office/drawing/2014/main" id="{048E5F68-C7C2-346F-AB50-40DE637271FF}"/>
              </a:ext>
            </a:extLst>
          </p:cNvPr>
          <p:cNvSpPr/>
          <p:nvPr/>
        </p:nvSpPr>
        <p:spPr>
          <a:xfrm>
            <a:off x="2362200" y="4865843"/>
            <a:ext cx="643247" cy="147174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AE453317-8E90-9445-3D18-12CF27B2A468}"/>
              </a:ext>
            </a:extLst>
          </p:cNvPr>
          <p:cNvSpPr txBox="1"/>
          <p:nvPr/>
        </p:nvSpPr>
        <p:spPr>
          <a:xfrm rot="21145343">
            <a:off x="8251374" y="2216857"/>
            <a:ext cx="1264326" cy="1569660"/>
          </a:xfrm>
          <a:prstGeom prst="rect">
            <a:avLst/>
          </a:prstGeom>
          <a:noFill/>
        </p:spPr>
        <p:txBody>
          <a:bodyPr wrap="square" rtlCol="0">
            <a:spAutoFit/>
          </a:bodyPr>
          <a:lstStyle/>
          <a:p>
            <a:pPr algn="l"/>
            <a:r>
              <a:rPr lang="en-US" sz="9600" dirty="0">
                <a:solidFill>
                  <a:schemeClr val="accent5">
                    <a:lumMod val="50000"/>
                  </a:schemeClr>
                </a:solidFill>
                <a:latin typeface="Cambria Math" panose="02040503050406030204" pitchFamily="18" charset="0"/>
                <a:ea typeface="Cambria Math" panose="02040503050406030204" pitchFamily="18" charset="0"/>
              </a:rPr>
              <a:t>←</a:t>
            </a:r>
            <a:endParaRPr lang="en-US" sz="9600" dirty="0">
              <a:solidFill>
                <a:schemeClr val="accent5">
                  <a:lumMod val="50000"/>
                </a:schemeClr>
              </a:solidFill>
              <a:latin typeface="+mn-lt"/>
            </a:endParaRPr>
          </a:p>
        </p:txBody>
      </p:sp>
    </p:spTree>
    <p:extLst>
      <p:ext uri="{BB962C8B-B14F-4D97-AF65-F5344CB8AC3E}">
        <p14:creationId xmlns:p14="http://schemas.microsoft.com/office/powerpoint/2010/main" val="118694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091" y="195994"/>
            <a:ext cx="10828420" cy="905254"/>
          </a:xfrm>
        </p:spPr>
        <p:txBody>
          <a:bodyPr>
            <a:normAutofit/>
          </a:bodyPr>
          <a:lstStyle/>
          <a:p>
            <a:r>
              <a:rPr lang="en-US" sz="2800" dirty="0"/>
              <a:t>Past Year Prescription Pain Reliever Misuse: Among People Aged 12 or Older; 2015-2020 </a:t>
            </a:r>
          </a:p>
        </p:txBody>
      </p:sp>
      <p:pic>
        <p:nvPicPr>
          <p:cNvPr id="10" name="Content Placeholder 9" descr="A picture containing chart&#10;&#10;Description automatically generated">
            <a:extLst>
              <a:ext uri="{FF2B5EF4-FFF2-40B4-BE49-F238E27FC236}">
                <a16:creationId xmlns:a16="http://schemas.microsoft.com/office/drawing/2014/main" id="{01D1BF4E-3059-5043-A982-D024D9D02A47}"/>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057400" y="1000347"/>
            <a:ext cx="7010400" cy="4064000"/>
          </a:xfrm>
        </p:spPr>
      </p:pic>
      <p:graphicFrame>
        <p:nvGraphicFramePr>
          <p:cNvPr id="6" name="Content Placeholder 5"/>
          <p:cNvGraphicFramePr>
            <a:graphicFrameLocks/>
          </p:cNvGraphicFramePr>
          <p:nvPr>
            <p:extLst>
              <p:ext uri="{D42A27DB-BD31-4B8C-83A1-F6EECF244321}">
                <p14:modId xmlns:p14="http://schemas.microsoft.com/office/powerpoint/2010/main" val="2926893418"/>
              </p:ext>
            </p:extLst>
          </p:nvPr>
        </p:nvGraphicFramePr>
        <p:xfrm>
          <a:off x="3221375" y="5064347"/>
          <a:ext cx="5596717" cy="1145032"/>
        </p:xfrm>
        <a:graphic>
          <a:graphicData uri="http://schemas.openxmlformats.org/drawingml/2006/table">
            <a:tbl>
              <a:tblPr firstRow="1" bandRow="1">
                <a:tableStyleId>{5C22544A-7EE6-4342-B048-85BDC9FD1C3A}</a:tableStyleId>
              </a:tblPr>
              <a:tblGrid>
                <a:gridCol w="1401379">
                  <a:extLst>
                    <a:ext uri="{9D8B030D-6E8A-4147-A177-3AD203B41FA5}">
                      <a16:colId xmlns:a16="http://schemas.microsoft.com/office/drawing/2014/main" val="4142788167"/>
                    </a:ext>
                  </a:extLst>
                </a:gridCol>
                <a:gridCol w="699223">
                  <a:extLst>
                    <a:ext uri="{9D8B030D-6E8A-4147-A177-3AD203B41FA5}">
                      <a16:colId xmlns:a16="http://schemas.microsoft.com/office/drawing/2014/main" val="559966514"/>
                    </a:ext>
                  </a:extLst>
                </a:gridCol>
                <a:gridCol w="699223">
                  <a:extLst>
                    <a:ext uri="{9D8B030D-6E8A-4147-A177-3AD203B41FA5}">
                      <a16:colId xmlns:a16="http://schemas.microsoft.com/office/drawing/2014/main" val="3185468010"/>
                    </a:ext>
                  </a:extLst>
                </a:gridCol>
                <a:gridCol w="699223">
                  <a:extLst>
                    <a:ext uri="{9D8B030D-6E8A-4147-A177-3AD203B41FA5}">
                      <a16:colId xmlns:a16="http://schemas.microsoft.com/office/drawing/2014/main" val="49655839"/>
                    </a:ext>
                  </a:extLst>
                </a:gridCol>
                <a:gridCol w="699223">
                  <a:extLst>
                    <a:ext uri="{9D8B030D-6E8A-4147-A177-3AD203B41FA5}">
                      <a16:colId xmlns:a16="http://schemas.microsoft.com/office/drawing/2014/main" val="3994574227"/>
                    </a:ext>
                  </a:extLst>
                </a:gridCol>
                <a:gridCol w="699223">
                  <a:extLst>
                    <a:ext uri="{9D8B030D-6E8A-4147-A177-3AD203B41FA5}">
                      <a16:colId xmlns:a16="http://schemas.microsoft.com/office/drawing/2014/main" val="628244432"/>
                    </a:ext>
                  </a:extLst>
                </a:gridCol>
                <a:gridCol w="699223">
                  <a:extLst>
                    <a:ext uri="{9D8B030D-6E8A-4147-A177-3AD203B41FA5}">
                      <a16:colId xmlns:a16="http://schemas.microsoft.com/office/drawing/2014/main" val="694744946"/>
                    </a:ext>
                  </a:extLst>
                </a:gridCol>
              </a:tblGrid>
              <a:tr h="237445">
                <a:tc>
                  <a:txBody>
                    <a:bodyPr/>
                    <a:lstStyle/>
                    <a:p>
                      <a:pPr marL="0" marR="0">
                        <a:spcBef>
                          <a:spcPts val="0"/>
                        </a:spcBef>
                        <a:spcAft>
                          <a:spcPts val="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  Age</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2015</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2016</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2017</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2018</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2019</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2020</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418158399"/>
                  </a:ext>
                </a:extLst>
              </a:tr>
              <a:tr h="202838">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12 or Older</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4.7</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4.3</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4.1</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3.6</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3.5</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3.3</a:t>
                      </a:r>
                    </a:p>
                  </a:txBody>
                  <a:tcPr marL="0" marR="0" marT="63500" marB="0" anchor="ctr">
                    <a:lnT w="38100" cmpd="sng">
                      <a:noFill/>
                    </a:lnT>
                    <a:solidFill>
                      <a:schemeClr val="bg1"/>
                    </a:solidFill>
                  </a:tcPr>
                </a:tc>
                <a:extLst>
                  <a:ext uri="{0D108BD9-81ED-4DB2-BD59-A6C34878D82A}">
                    <a16:rowId xmlns:a16="http://schemas.microsoft.com/office/drawing/2014/main" val="1743740650"/>
                  </a:ext>
                </a:extLst>
              </a:tr>
              <a:tr h="202838">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12 to 17</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3.9</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3.1</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2.3</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1.6</a:t>
                      </a:r>
                    </a:p>
                  </a:txBody>
                  <a:tcPr marL="0" marR="0" marT="63500" marB="0" anchor="ctr">
                    <a:solidFill>
                      <a:schemeClr val="bg1"/>
                    </a:solidFill>
                  </a:tcPr>
                </a:tc>
                <a:extLst>
                  <a:ext uri="{0D108BD9-81ED-4DB2-BD59-A6C34878D82A}">
                    <a16:rowId xmlns:a16="http://schemas.microsoft.com/office/drawing/2014/main" val="2077398858"/>
                  </a:ext>
                </a:extLst>
              </a:tr>
              <a:tr h="202838">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18 to 25</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8.5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7.1</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7.2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5.5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5.2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4.1</a:t>
                      </a:r>
                    </a:p>
                  </a:txBody>
                  <a:tcPr marL="0" marR="0" marT="63500" marB="0" anchor="ctr">
                    <a:solidFill>
                      <a:schemeClr val="bg1"/>
                    </a:solidFill>
                  </a:tcPr>
                </a:tc>
                <a:extLst>
                  <a:ext uri="{0D108BD9-81ED-4DB2-BD59-A6C34878D82A}">
                    <a16:rowId xmlns:a16="http://schemas.microsoft.com/office/drawing/2014/main" val="2145282720"/>
                  </a:ext>
                </a:extLst>
              </a:tr>
              <a:tr h="237445">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26 or Older</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36576"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4.1</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3.9</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3.7</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3.4</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3.4</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3.4</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0597750"/>
                  </a:ext>
                </a:extLst>
              </a:tr>
            </a:tbl>
          </a:graphicData>
        </a:graphic>
      </p:graphicFrame>
      <p:pic>
        <p:nvPicPr>
          <p:cNvPr id="5" name="Picture 2" descr="Yale Psychiatry (@YalePsych) | Twitter">
            <a:extLst>
              <a:ext uri="{FF2B5EF4-FFF2-40B4-BE49-F238E27FC236}">
                <a16:creationId xmlns:a16="http://schemas.microsoft.com/office/drawing/2014/main" id="{0699C548-B227-4446-8447-C426310E5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CD0929-9BC5-5E70-F7C1-F13AEB80C1CF}"/>
              </a:ext>
            </a:extLst>
          </p:cNvPr>
          <p:cNvSpPr txBox="1"/>
          <p:nvPr/>
        </p:nvSpPr>
        <p:spPr>
          <a:xfrm>
            <a:off x="8818095" y="1372369"/>
            <a:ext cx="2695416" cy="646331"/>
          </a:xfrm>
          <a:prstGeom prst="rect">
            <a:avLst/>
          </a:prstGeom>
          <a:noFill/>
          <a:ln w="57150">
            <a:solidFill>
              <a:schemeClr val="accent1">
                <a:lumMod val="75000"/>
              </a:schemeClr>
            </a:solidFill>
          </a:ln>
        </p:spPr>
        <p:txBody>
          <a:bodyPr wrap="square" rtlCol="0">
            <a:spAutoFit/>
          </a:bodyPr>
          <a:lstStyle/>
          <a:p>
            <a:r>
              <a:rPr lang="en-US" sz="3600" b="1" dirty="0">
                <a:solidFill>
                  <a:schemeClr val="accent1">
                    <a:lumMod val="75000"/>
                  </a:schemeClr>
                </a:solidFill>
                <a:latin typeface="+mj-lt"/>
                <a:cs typeface="Segoe UI" panose="020B0502040204020203" pitchFamily="34" charset="0"/>
              </a:rPr>
              <a:t>Good News!</a:t>
            </a:r>
            <a:endParaRPr lang="en-US" sz="2800" b="1" dirty="0">
              <a:solidFill>
                <a:schemeClr val="accent1">
                  <a:lumMod val="75000"/>
                </a:schemeClr>
              </a:solidFill>
              <a:effectLst/>
              <a:latin typeface="+mj-lt"/>
              <a:cs typeface="Segoe UI" panose="020B0502040204020203" pitchFamily="34" charset="0"/>
            </a:endParaRPr>
          </a:p>
        </p:txBody>
      </p:sp>
    </p:spTree>
    <p:extLst>
      <p:ext uri="{BB962C8B-B14F-4D97-AF65-F5344CB8AC3E}">
        <p14:creationId xmlns:p14="http://schemas.microsoft.com/office/powerpoint/2010/main" val="3820900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Past Year Methamphetamine Use: Among People Aged 12 or Older, 2015-2020</a:t>
            </a:r>
          </a:p>
        </p:txBody>
      </p:sp>
      <p:sp>
        <p:nvSpPr>
          <p:cNvPr id="4" name="Text Placeholder 3">
            <a:extLst>
              <a:ext uri="{FF2B5EF4-FFF2-40B4-BE49-F238E27FC236}">
                <a16:creationId xmlns:a16="http://schemas.microsoft.com/office/drawing/2014/main" id="{91909EFA-4921-125E-7AC1-41BDC4BD8AF8}"/>
              </a:ext>
            </a:extLst>
          </p:cNvPr>
          <p:cNvSpPr>
            <a:spLocks noGrp="1"/>
          </p:cNvSpPr>
          <p:nvPr>
            <p:ph type="body" sz="quarter" idx="11"/>
          </p:nvPr>
        </p:nvSpPr>
        <p:spPr/>
        <p:txBody>
          <a:bodyPr/>
          <a:lstStyle/>
          <a:p>
            <a:endParaRPr lang="en-US"/>
          </a:p>
        </p:txBody>
      </p:sp>
      <p:pic>
        <p:nvPicPr>
          <p:cNvPr id="5" name="Picture 2" descr="Yale Psychiatry (@YalePsych) | Twitter">
            <a:extLst>
              <a:ext uri="{FF2B5EF4-FFF2-40B4-BE49-F238E27FC236}">
                <a16:creationId xmlns:a16="http://schemas.microsoft.com/office/drawing/2014/main" id="{0699C548-B227-4446-8447-C426310E5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12" descr="Chart, bar chart&#10;&#10;Description automatically generated">
            <a:extLst>
              <a:ext uri="{FF2B5EF4-FFF2-40B4-BE49-F238E27FC236}">
                <a16:creationId xmlns:a16="http://schemas.microsoft.com/office/drawing/2014/main" id="{F7076594-0E03-8972-A11D-5D5266B7C3F8}"/>
              </a:ext>
            </a:extLst>
          </p:cNvPr>
          <p:cNvPicPr>
            <a:picLocks noGrp="1" noChangeAspect="1"/>
          </p:cNvPicPr>
          <p:nvPr>
            <p:ph sz="quarter" idx="13"/>
          </p:nvPr>
        </p:nvPicPr>
        <p:blipFill>
          <a:blip r:embed="rId4"/>
          <a:stretch>
            <a:fillRect/>
          </a:stretch>
        </p:blipFill>
        <p:spPr>
          <a:xfrm>
            <a:off x="6538960" y="1792575"/>
            <a:ext cx="5443008" cy="3898020"/>
          </a:xfrm>
        </p:spPr>
      </p:pic>
      <p:pic>
        <p:nvPicPr>
          <p:cNvPr id="16" name="Content Placeholder 15" descr="Chart, line chart&#10;&#10;Description automatically generated">
            <a:extLst>
              <a:ext uri="{FF2B5EF4-FFF2-40B4-BE49-F238E27FC236}">
                <a16:creationId xmlns:a16="http://schemas.microsoft.com/office/drawing/2014/main" id="{FE985685-1083-6043-3806-C1CE60E2ED80}"/>
              </a:ext>
            </a:extLst>
          </p:cNvPr>
          <p:cNvPicPr>
            <a:picLocks noGrp="1" noChangeAspect="1"/>
          </p:cNvPicPr>
          <p:nvPr>
            <p:ph sz="quarter" idx="14"/>
          </p:nvPr>
        </p:nvPicPr>
        <p:blipFill>
          <a:blip r:embed="rId5"/>
          <a:stretch>
            <a:fillRect/>
          </a:stretch>
        </p:blipFill>
        <p:spPr>
          <a:xfrm>
            <a:off x="457200" y="1792574"/>
            <a:ext cx="5334000" cy="3272852"/>
          </a:xfrm>
        </p:spPr>
      </p:pic>
      <p:pic>
        <p:nvPicPr>
          <p:cNvPr id="18" name="Picture 17" descr="Table&#10;&#10;Description automatically generated">
            <a:extLst>
              <a:ext uri="{FF2B5EF4-FFF2-40B4-BE49-F238E27FC236}">
                <a16:creationId xmlns:a16="http://schemas.microsoft.com/office/drawing/2014/main" id="{7F456600-B2FC-3E3B-7DD8-D216B3F5B924}"/>
              </a:ext>
            </a:extLst>
          </p:cNvPr>
          <p:cNvPicPr>
            <a:picLocks noChangeAspect="1"/>
          </p:cNvPicPr>
          <p:nvPr/>
        </p:nvPicPr>
        <p:blipFill>
          <a:blip r:embed="rId6"/>
          <a:stretch>
            <a:fillRect/>
          </a:stretch>
        </p:blipFill>
        <p:spPr>
          <a:xfrm>
            <a:off x="601581" y="5065426"/>
            <a:ext cx="5321300" cy="1333500"/>
          </a:xfrm>
          <a:prstGeom prst="rect">
            <a:avLst/>
          </a:prstGeom>
        </p:spPr>
      </p:pic>
      <p:cxnSp>
        <p:nvCxnSpPr>
          <p:cNvPr id="21" name="Straight Arrow Connector 20">
            <a:extLst>
              <a:ext uri="{FF2B5EF4-FFF2-40B4-BE49-F238E27FC236}">
                <a16:creationId xmlns:a16="http://schemas.microsoft.com/office/drawing/2014/main" id="{553D106E-23A2-9E97-C84D-784F62009396}"/>
              </a:ext>
            </a:extLst>
          </p:cNvPr>
          <p:cNvCxnSpPr>
            <a:cxnSpLocks/>
          </p:cNvCxnSpPr>
          <p:nvPr/>
        </p:nvCxnSpPr>
        <p:spPr>
          <a:xfrm flipH="1">
            <a:off x="10363200" y="2971800"/>
            <a:ext cx="4572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982EC83-0E06-E859-A943-A15A564FCD5B}"/>
              </a:ext>
            </a:extLst>
          </p:cNvPr>
          <p:cNvCxnSpPr>
            <a:cxnSpLocks/>
          </p:cNvCxnSpPr>
          <p:nvPr/>
        </p:nvCxnSpPr>
        <p:spPr>
          <a:xfrm flipH="1">
            <a:off x="9372600" y="3352800"/>
            <a:ext cx="4572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D8794C6-17B7-47C8-D13C-7852C065C769}"/>
              </a:ext>
            </a:extLst>
          </p:cNvPr>
          <p:cNvCxnSpPr>
            <a:cxnSpLocks/>
          </p:cNvCxnSpPr>
          <p:nvPr/>
        </p:nvCxnSpPr>
        <p:spPr>
          <a:xfrm flipH="1">
            <a:off x="10363200" y="4495800"/>
            <a:ext cx="4572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3AF59D0-CEDF-224B-ABE1-C25216E6241D}"/>
              </a:ext>
            </a:extLst>
          </p:cNvPr>
          <p:cNvCxnSpPr>
            <a:cxnSpLocks/>
          </p:cNvCxnSpPr>
          <p:nvPr/>
        </p:nvCxnSpPr>
        <p:spPr>
          <a:xfrm flipH="1">
            <a:off x="10508166" y="5065426"/>
            <a:ext cx="4572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63F06B8-BB07-80B6-219B-A2BCA1A7F9C0}"/>
              </a:ext>
            </a:extLst>
          </p:cNvPr>
          <p:cNvSpPr txBox="1"/>
          <p:nvPr/>
        </p:nvSpPr>
        <p:spPr>
          <a:xfrm>
            <a:off x="2301370" y="1792574"/>
            <a:ext cx="4099432" cy="1015663"/>
          </a:xfrm>
          <a:prstGeom prst="rect">
            <a:avLst/>
          </a:prstGeom>
          <a:noFill/>
        </p:spPr>
        <p:txBody>
          <a:bodyPr wrap="square" rtlCol="0">
            <a:spAutoFit/>
          </a:bodyPr>
          <a:lstStyle/>
          <a:p>
            <a:pPr algn="l"/>
            <a:r>
              <a:rPr lang="en-US" sz="2000" dirty="0">
                <a:solidFill>
                  <a:schemeClr val="tx2"/>
                </a:solidFill>
                <a:latin typeface="+mn-lt"/>
              </a:rPr>
              <a:t>Despite relatively stable use, overdose deaths have jumped 180% between 2015-2019. </a:t>
            </a:r>
          </a:p>
        </p:txBody>
      </p:sp>
    </p:spTree>
    <p:extLst>
      <p:ext uri="{BB962C8B-B14F-4D97-AF65-F5344CB8AC3E}">
        <p14:creationId xmlns:p14="http://schemas.microsoft.com/office/powerpoint/2010/main" val="393651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Past Year Hallucinogen Use: Among People Aged 12 or Older; 2015-2020 </a:t>
            </a:r>
          </a:p>
        </p:txBody>
      </p:sp>
      <p:pic>
        <p:nvPicPr>
          <p:cNvPr id="9" name="Content Placeholder 8" descr="Chart&#10;&#10;Description automatically generated with medium confidence">
            <a:extLst>
              <a:ext uri="{FF2B5EF4-FFF2-40B4-BE49-F238E27FC236}">
                <a16:creationId xmlns:a16="http://schemas.microsoft.com/office/drawing/2014/main" id="{103DB380-8AC6-9A45-A376-E2D590674114}"/>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209800" y="1234891"/>
            <a:ext cx="6553200" cy="4040574"/>
          </a:xfrm>
        </p:spPr>
      </p:pic>
      <p:graphicFrame>
        <p:nvGraphicFramePr>
          <p:cNvPr id="6" name="Content Placeholder 5"/>
          <p:cNvGraphicFramePr>
            <a:graphicFrameLocks/>
          </p:cNvGraphicFramePr>
          <p:nvPr>
            <p:extLst>
              <p:ext uri="{D42A27DB-BD31-4B8C-83A1-F6EECF244321}">
                <p14:modId xmlns:p14="http://schemas.microsoft.com/office/powerpoint/2010/main" val="3333591"/>
              </p:ext>
            </p:extLst>
          </p:nvPr>
        </p:nvGraphicFramePr>
        <p:xfrm>
          <a:off x="3352801" y="5308061"/>
          <a:ext cx="4267197" cy="1145032"/>
        </p:xfrm>
        <a:graphic>
          <a:graphicData uri="http://schemas.openxmlformats.org/drawingml/2006/table">
            <a:tbl>
              <a:tblPr firstRow="1" bandRow="1">
                <a:tableStyleId>{5C22544A-7EE6-4342-B048-85BDC9FD1C3A}</a:tableStyleId>
              </a:tblPr>
              <a:tblGrid>
                <a:gridCol w="1068477">
                  <a:extLst>
                    <a:ext uri="{9D8B030D-6E8A-4147-A177-3AD203B41FA5}">
                      <a16:colId xmlns:a16="http://schemas.microsoft.com/office/drawing/2014/main" val="4142788167"/>
                    </a:ext>
                  </a:extLst>
                </a:gridCol>
                <a:gridCol w="533120">
                  <a:extLst>
                    <a:ext uri="{9D8B030D-6E8A-4147-A177-3AD203B41FA5}">
                      <a16:colId xmlns:a16="http://schemas.microsoft.com/office/drawing/2014/main" val="559966514"/>
                    </a:ext>
                  </a:extLst>
                </a:gridCol>
                <a:gridCol w="533120">
                  <a:extLst>
                    <a:ext uri="{9D8B030D-6E8A-4147-A177-3AD203B41FA5}">
                      <a16:colId xmlns:a16="http://schemas.microsoft.com/office/drawing/2014/main" val="3185468010"/>
                    </a:ext>
                  </a:extLst>
                </a:gridCol>
                <a:gridCol w="533120">
                  <a:extLst>
                    <a:ext uri="{9D8B030D-6E8A-4147-A177-3AD203B41FA5}">
                      <a16:colId xmlns:a16="http://schemas.microsoft.com/office/drawing/2014/main" val="49655839"/>
                    </a:ext>
                  </a:extLst>
                </a:gridCol>
                <a:gridCol w="533120">
                  <a:extLst>
                    <a:ext uri="{9D8B030D-6E8A-4147-A177-3AD203B41FA5}">
                      <a16:colId xmlns:a16="http://schemas.microsoft.com/office/drawing/2014/main" val="3994574227"/>
                    </a:ext>
                  </a:extLst>
                </a:gridCol>
                <a:gridCol w="533120">
                  <a:extLst>
                    <a:ext uri="{9D8B030D-6E8A-4147-A177-3AD203B41FA5}">
                      <a16:colId xmlns:a16="http://schemas.microsoft.com/office/drawing/2014/main" val="628244432"/>
                    </a:ext>
                  </a:extLst>
                </a:gridCol>
                <a:gridCol w="533120">
                  <a:extLst>
                    <a:ext uri="{9D8B030D-6E8A-4147-A177-3AD203B41FA5}">
                      <a16:colId xmlns:a16="http://schemas.microsoft.com/office/drawing/2014/main" val="694744946"/>
                    </a:ext>
                  </a:extLst>
                </a:gridCol>
              </a:tblGrid>
              <a:tr h="245874">
                <a:tc>
                  <a:txBody>
                    <a:bodyPr/>
                    <a:lstStyle/>
                    <a:p>
                      <a:pPr marL="0" marR="0">
                        <a:spcBef>
                          <a:spcPts val="0"/>
                        </a:spcBef>
                        <a:spcAft>
                          <a:spcPts val="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  Age</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2015</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2016</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2017</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2018</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2019</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pPr marL="0" marR="0" algn="ctr" fontAlgn="ctr">
                        <a:lnSpc>
                          <a:spcPts val="1400"/>
                        </a:lnSpc>
                        <a:spcBef>
                          <a:spcPts val="0"/>
                        </a:spcBef>
                        <a:spcAft>
                          <a:spcPts val="400"/>
                        </a:spcAft>
                      </a:pPr>
                      <a:r>
                        <a:rPr lang="en-US" sz="1050" dirty="0">
                          <a:effectLst/>
                          <a:latin typeface="Arial Narrow" panose="020B0606020202030204" pitchFamily="34" charset="0"/>
                          <a:ea typeface="Calibri" panose="020F0502020204030204" pitchFamily="34" charset="0"/>
                          <a:cs typeface="Times New Roman" panose="02020603050405020304" pitchFamily="18" charset="0"/>
                        </a:rPr>
                        <a:t>2020</a:t>
                      </a:r>
                    </a:p>
                  </a:txBody>
                  <a:tcPr marL="27432" marR="27432"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418158399"/>
                  </a:ext>
                </a:extLst>
              </a:tr>
              <a:tr h="154075">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12 or Older</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1.8</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1.8</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1.9</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2.0</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2.2</a:t>
                      </a:r>
                    </a:p>
                  </a:txBody>
                  <a:tcPr marL="0" marR="0" marT="63500" marB="0" anchor="ctr">
                    <a:lnT w="38100" cmpd="sng">
                      <a:noFill/>
                    </a:lnT>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2.6</a:t>
                      </a:r>
                    </a:p>
                  </a:txBody>
                  <a:tcPr marL="0" marR="0" marT="63500" marB="0" anchor="ctr">
                    <a:lnT w="38100" cmpd="sng">
                      <a:noFill/>
                    </a:lnT>
                    <a:solidFill>
                      <a:schemeClr val="bg1"/>
                    </a:solidFill>
                  </a:tcPr>
                </a:tc>
                <a:extLst>
                  <a:ext uri="{0D108BD9-81ED-4DB2-BD59-A6C34878D82A}">
                    <a16:rowId xmlns:a16="http://schemas.microsoft.com/office/drawing/2014/main" val="1743740650"/>
                  </a:ext>
                </a:extLst>
              </a:tr>
              <a:tr h="154075">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12 to 17</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2.1</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2.1</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1.5</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1.8</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1.5</a:t>
                      </a:r>
                    </a:p>
                  </a:txBody>
                  <a:tcPr marL="0" marR="0" marT="63500" marB="0" anchor="ctr">
                    <a:solidFill>
                      <a:schemeClr val="bg1"/>
                    </a:solidFill>
                  </a:tcPr>
                </a:tc>
                <a:extLst>
                  <a:ext uri="{0D108BD9-81ED-4DB2-BD59-A6C34878D82A}">
                    <a16:rowId xmlns:a16="http://schemas.microsoft.com/office/drawing/2014/main" val="2077398858"/>
                  </a:ext>
                </a:extLst>
              </a:tr>
              <a:tr h="154075">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18 to 25</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7.0</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6.9</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7.0</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6.9</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7.2</a:t>
                      </a:r>
                    </a:p>
                  </a:txBody>
                  <a:tcPr marL="0" marR="0" marT="63500" marB="0" anchor="ctr">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7.3</a:t>
                      </a:r>
                    </a:p>
                  </a:txBody>
                  <a:tcPr marL="0" marR="0" marT="63500" marB="0" anchor="ctr">
                    <a:solidFill>
                      <a:schemeClr val="bg1"/>
                    </a:solidFill>
                  </a:tcPr>
                </a:tc>
                <a:extLst>
                  <a:ext uri="{0D108BD9-81ED-4DB2-BD59-A6C34878D82A}">
                    <a16:rowId xmlns:a16="http://schemas.microsoft.com/office/drawing/2014/main" val="2145282720"/>
                  </a:ext>
                </a:extLst>
              </a:tr>
              <a:tr h="180363">
                <a:tc>
                  <a:txBody>
                    <a:bodyPr/>
                    <a:lstStyle/>
                    <a:p>
                      <a:pPr marL="0" marR="0" fontAlgn="ctr">
                        <a:lnSpc>
                          <a:spcPts val="1400"/>
                        </a:lnSpc>
                        <a:spcBef>
                          <a:spcPts val="0"/>
                        </a:spcBef>
                        <a:spcAft>
                          <a:spcPts val="400"/>
                        </a:spcAft>
                      </a:pPr>
                      <a:r>
                        <a:rPr lang="en-US" sz="1050" spc="5"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26 or Older</a:t>
                      </a:r>
                      <a:endParaRPr lang="en-US" sz="105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4864" marR="27432" marT="36576" marB="36576"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0.8</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1.0</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1.3</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1.5</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400"/>
                        </a:spcAft>
                        <a:tabLst>
                          <a:tab pos="196850" algn="dec"/>
                          <a:tab pos="101600" algn="dec"/>
                        </a:tabLst>
                      </a:pPr>
                      <a:r>
                        <a:rPr lang="en-US" sz="1050" i="1" dirty="0">
                          <a:solidFill>
                            <a:srgbClr val="000000"/>
                          </a:solidFill>
                          <a:effectLst/>
                          <a:latin typeface="Arial Narrow" panose="020B0606020202030204" pitchFamily="34" charset="0"/>
                          <a:ea typeface="Calibri" panose="020F0502020204030204" pitchFamily="34" charset="0"/>
                          <a:cs typeface="HelveticaNeueLT Std Cn" panose="020B0506030502030204" pitchFamily="34" charset="0"/>
                        </a:rPr>
                        <a:t>	2.0</a:t>
                      </a:r>
                    </a:p>
                  </a:txBody>
                  <a:tcPr marL="0" marR="0" marT="63500" marB="63500" anchor="ctr">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0597750"/>
                  </a:ext>
                </a:extLst>
              </a:tr>
            </a:tbl>
          </a:graphicData>
        </a:graphic>
      </p:graphicFrame>
      <p:pic>
        <p:nvPicPr>
          <p:cNvPr id="4" name="Picture 2" descr="Yale Psychiatry (@YalePsych) | Twitter">
            <a:extLst>
              <a:ext uri="{FF2B5EF4-FFF2-40B4-BE49-F238E27FC236}">
                <a16:creationId xmlns:a16="http://schemas.microsoft.com/office/drawing/2014/main" id="{B2C637D1-25F9-871B-1274-EC330BEBC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A82EFA-9225-B392-F54A-BB31772CD4E9}"/>
              </a:ext>
            </a:extLst>
          </p:cNvPr>
          <p:cNvSpPr txBox="1"/>
          <p:nvPr/>
        </p:nvSpPr>
        <p:spPr>
          <a:xfrm>
            <a:off x="8982401" y="1828800"/>
            <a:ext cx="2614237" cy="523220"/>
          </a:xfrm>
          <a:prstGeom prst="rect">
            <a:avLst/>
          </a:prstGeom>
          <a:noFill/>
          <a:ln w="57150">
            <a:solidFill>
              <a:schemeClr val="accent1">
                <a:lumMod val="75000"/>
              </a:schemeClr>
            </a:solidFill>
          </a:ln>
        </p:spPr>
        <p:txBody>
          <a:bodyPr wrap="square" rtlCol="0" anchor="ctr">
            <a:spAutoFit/>
          </a:bodyPr>
          <a:lstStyle/>
          <a:p>
            <a:pPr algn="ctr"/>
            <a:r>
              <a:rPr lang="en-US" sz="2800" b="1" dirty="0">
                <a:solidFill>
                  <a:schemeClr val="accent1">
                    <a:lumMod val="75000"/>
                  </a:schemeClr>
                </a:solidFill>
                <a:latin typeface="+mj-lt"/>
                <a:cs typeface="Segoe UI" panose="020B0502040204020203" pitchFamily="34" charset="0"/>
              </a:rPr>
              <a:t>Stay Tuned!</a:t>
            </a:r>
            <a:endParaRPr lang="en-US" sz="2000" b="1" dirty="0">
              <a:solidFill>
                <a:schemeClr val="accent1">
                  <a:lumMod val="75000"/>
                </a:schemeClr>
              </a:solidFill>
              <a:effectLst/>
              <a:latin typeface="+mj-lt"/>
              <a:cs typeface="Segoe UI" panose="020B0502040204020203" pitchFamily="34" charset="0"/>
            </a:endParaRPr>
          </a:p>
        </p:txBody>
      </p:sp>
      <p:sp>
        <p:nvSpPr>
          <p:cNvPr id="3" name="Frame 2">
            <a:extLst>
              <a:ext uri="{FF2B5EF4-FFF2-40B4-BE49-F238E27FC236}">
                <a16:creationId xmlns:a16="http://schemas.microsoft.com/office/drawing/2014/main" id="{24EEC09E-38DB-0818-71C4-7D6179F1727D}"/>
              </a:ext>
            </a:extLst>
          </p:cNvPr>
          <p:cNvSpPr/>
          <p:nvPr/>
        </p:nvSpPr>
        <p:spPr>
          <a:xfrm>
            <a:off x="6976751" y="5235446"/>
            <a:ext cx="643247" cy="147174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Frame 4">
            <a:extLst>
              <a:ext uri="{FF2B5EF4-FFF2-40B4-BE49-F238E27FC236}">
                <a16:creationId xmlns:a16="http://schemas.microsoft.com/office/drawing/2014/main" id="{F785836A-EAC3-5A78-9251-C10C0F74301E}"/>
              </a:ext>
            </a:extLst>
          </p:cNvPr>
          <p:cNvSpPr/>
          <p:nvPr/>
        </p:nvSpPr>
        <p:spPr>
          <a:xfrm>
            <a:off x="4267200" y="5157205"/>
            <a:ext cx="643247" cy="147174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9314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31DD52-EA27-AD3B-8316-95D84A33E975}"/>
              </a:ext>
            </a:extLst>
          </p:cNvPr>
          <p:cNvSpPr>
            <a:spLocks noGrp="1"/>
          </p:cNvSpPr>
          <p:nvPr>
            <p:ph type="body" sz="quarter" idx="4294967295"/>
          </p:nvPr>
        </p:nvSpPr>
        <p:spPr/>
        <p:txBody>
          <a:bodyPr/>
          <a:lstStyle/>
          <a:p>
            <a:pPr marL="457200" indent="-457200">
              <a:buFont typeface="+mj-lt"/>
              <a:buAutoNum type="arabicPeriod"/>
            </a:pPr>
            <a:r>
              <a:rPr lang="en-US" dirty="0"/>
              <a:t>Academic Addiction Psychiatrist, full time VA. I am not speaking for the federal government</a:t>
            </a:r>
          </a:p>
          <a:p>
            <a:pPr marL="457200" indent="-457200">
              <a:buFont typeface="+mj-lt"/>
              <a:buAutoNum type="arabicPeriod"/>
            </a:pPr>
            <a:r>
              <a:rPr lang="en-US" dirty="0"/>
              <a:t>Advisory Board, Aspire-365: A company that provides in-home addiction treatment services. Not income-generating.</a:t>
            </a:r>
          </a:p>
          <a:p>
            <a:pPr marL="457200" indent="-457200">
              <a:buFont typeface="+mj-lt"/>
              <a:buAutoNum type="arabicPeriod"/>
            </a:pPr>
            <a:r>
              <a:rPr lang="en-US" dirty="0"/>
              <a:t>This…</a:t>
            </a:r>
          </a:p>
          <a:p>
            <a:pPr marL="457200" indent="-457200">
              <a:buFont typeface="+mj-lt"/>
              <a:buAutoNum type="arabicPeriod"/>
            </a:pPr>
            <a:endParaRPr lang="en-US" dirty="0"/>
          </a:p>
          <a:p>
            <a:pPr marL="342900" indent="-3429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2DF79209-B10F-FB42-C18D-531964DF46E5}"/>
              </a:ext>
            </a:extLst>
          </p:cNvPr>
          <p:cNvSpPr>
            <a:spLocks noGrp="1"/>
          </p:cNvSpPr>
          <p:nvPr>
            <p:ph type="title"/>
          </p:nvPr>
        </p:nvSpPr>
        <p:spPr/>
        <p:txBody>
          <a:bodyPr/>
          <a:lstStyle/>
          <a:p>
            <a:r>
              <a:rPr lang="en-US" dirty="0"/>
              <a:t>Disclosures</a:t>
            </a:r>
          </a:p>
        </p:txBody>
      </p:sp>
      <p:pic>
        <p:nvPicPr>
          <p:cNvPr id="7" name="Picture 6" descr="A group of people in a car&#10;&#10;Description automatically generated">
            <a:extLst>
              <a:ext uri="{FF2B5EF4-FFF2-40B4-BE49-F238E27FC236}">
                <a16:creationId xmlns:a16="http://schemas.microsoft.com/office/drawing/2014/main" id="{93CA5753-37F3-7850-1C92-B5F950E30E76}"/>
              </a:ext>
            </a:extLst>
          </p:cNvPr>
          <p:cNvPicPr>
            <a:picLocks noChangeAspect="1"/>
          </p:cNvPicPr>
          <p:nvPr/>
        </p:nvPicPr>
        <p:blipFill>
          <a:blip r:embed="rId3"/>
          <a:stretch>
            <a:fillRect/>
          </a:stretch>
        </p:blipFill>
        <p:spPr>
          <a:xfrm>
            <a:off x="3733800" y="2511288"/>
            <a:ext cx="6019800" cy="3888387"/>
          </a:xfrm>
          <a:prstGeom prst="rect">
            <a:avLst/>
          </a:prstGeom>
        </p:spPr>
      </p:pic>
      <p:pic>
        <p:nvPicPr>
          <p:cNvPr id="8" name="Picture 2" descr="Yale Psychiatry (@YalePsych) | Twitter">
            <a:extLst>
              <a:ext uri="{FF2B5EF4-FFF2-40B4-BE49-F238E27FC236}">
                <a16:creationId xmlns:a16="http://schemas.microsoft.com/office/drawing/2014/main" id="{4C3EDB4B-F286-2409-DAAD-9017D3C27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6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Substance Use Disorder, Alcohol Use Disorder, and Illicit Drug Use Disorder in the Past Year: Among People Aged 12 or Older; 2020</a:t>
            </a:r>
          </a:p>
        </p:txBody>
      </p:sp>
      <p:pic>
        <p:nvPicPr>
          <p:cNvPr id="5" name="Picture 4" descr="Chart, bar chart&#10;&#10;Description automatically generated">
            <a:extLst>
              <a:ext uri="{FF2B5EF4-FFF2-40B4-BE49-F238E27FC236}">
                <a16:creationId xmlns:a16="http://schemas.microsoft.com/office/drawing/2014/main" id="{C6ED2FBB-A22C-400F-994C-ABE5F23D2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361" y="1374546"/>
            <a:ext cx="7234052" cy="4857750"/>
          </a:xfrm>
          <a:prstGeom prst="rect">
            <a:avLst/>
          </a:prstGeom>
        </p:spPr>
      </p:pic>
      <p:pic>
        <p:nvPicPr>
          <p:cNvPr id="4" name="Picture 2" descr="Yale Psychiatry (@YalePsych) | Twitter">
            <a:extLst>
              <a:ext uri="{FF2B5EF4-FFF2-40B4-BE49-F238E27FC236}">
                <a16:creationId xmlns:a16="http://schemas.microsoft.com/office/drawing/2014/main" id="{3342E51A-CD21-CBDC-23BE-E727A3942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3BE6B8-F74D-7467-C634-9A3D8A9964FA}"/>
              </a:ext>
            </a:extLst>
          </p:cNvPr>
          <p:cNvSpPr txBox="1"/>
          <p:nvPr/>
        </p:nvSpPr>
        <p:spPr>
          <a:xfrm>
            <a:off x="8558734" y="1391347"/>
            <a:ext cx="3238458" cy="1384995"/>
          </a:xfrm>
          <a:prstGeom prst="rect">
            <a:avLst/>
          </a:prstGeom>
          <a:noFill/>
          <a:ln w="57150">
            <a:solidFill>
              <a:schemeClr val="accent1">
                <a:lumMod val="75000"/>
              </a:schemeClr>
            </a:solidFill>
          </a:ln>
        </p:spPr>
        <p:txBody>
          <a:bodyPr wrap="square" rtlCol="0" anchor="ctr">
            <a:spAutoFit/>
          </a:bodyPr>
          <a:lstStyle/>
          <a:p>
            <a:pPr algn="ctr"/>
            <a:r>
              <a:rPr lang="en-US" sz="2800" b="1" dirty="0">
                <a:solidFill>
                  <a:schemeClr val="accent1">
                    <a:lumMod val="75000"/>
                  </a:schemeClr>
                </a:solidFill>
                <a:latin typeface="+mj-lt"/>
                <a:cs typeface="Segoe UI" panose="020B0502040204020203" pitchFamily="34" charset="0"/>
              </a:rPr>
              <a:t>For AUD and DUD, highest prevalence in 18-25</a:t>
            </a:r>
            <a:endParaRPr lang="en-US" sz="2000" b="1" dirty="0">
              <a:solidFill>
                <a:schemeClr val="accent1">
                  <a:lumMod val="75000"/>
                </a:schemeClr>
              </a:solidFill>
              <a:effectLst/>
              <a:latin typeface="+mj-lt"/>
              <a:cs typeface="Segoe UI" panose="020B0502040204020203" pitchFamily="34" charset="0"/>
            </a:endParaRPr>
          </a:p>
        </p:txBody>
      </p:sp>
    </p:spTree>
    <p:extLst>
      <p:ext uri="{BB962C8B-B14F-4D97-AF65-F5344CB8AC3E}">
        <p14:creationId xmlns:p14="http://schemas.microsoft.com/office/powerpoint/2010/main" val="1716393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9CAD6FB4-E405-361D-9CD9-6F8D9F447D3B}"/>
              </a:ext>
            </a:extLst>
          </p:cNvPr>
          <p:cNvSpPr>
            <a:spLocks noGrp="1"/>
          </p:cNvSpPr>
          <p:nvPr>
            <p:ph type="body" sz="quarter" idx="4294967295"/>
          </p:nvPr>
        </p:nvSpPr>
        <p:spPr>
          <a:xfrm>
            <a:off x="620184" y="1323974"/>
            <a:ext cx="11190816" cy="4930641"/>
          </a:xfrm>
        </p:spPr>
        <p:txBody>
          <a:bodyPr/>
          <a:lstStyle/>
          <a:p>
            <a:pPr marL="342900" indent="-342900">
              <a:buFont typeface="Arial" panose="020B0604020202020204" pitchFamily="34" charset="0"/>
              <a:buChar char="•"/>
            </a:pPr>
            <a:r>
              <a:rPr lang="en-US" sz="2800" dirty="0"/>
              <a:t>Alcohol &amp; Nicotine most prevalent</a:t>
            </a:r>
          </a:p>
          <a:p>
            <a:pPr marL="342900" indent="-342900">
              <a:buFont typeface="Arial" panose="020B0604020202020204" pitchFamily="34" charset="0"/>
              <a:buChar char="•"/>
            </a:pPr>
            <a:r>
              <a:rPr lang="en-US" sz="2800" dirty="0"/>
              <a:t>Nicotine vaping most prevalent in 18-25yo</a:t>
            </a:r>
          </a:p>
          <a:p>
            <a:pPr marL="342900" indent="-342900">
              <a:buFont typeface="Arial" panose="020B0604020202020204" pitchFamily="34" charset="0"/>
              <a:buChar char="•"/>
            </a:pPr>
            <a:r>
              <a:rPr lang="en-US" sz="2800" dirty="0"/>
              <a:t>Cigarette smoking continues to decline, thought less in MH patients</a:t>
            </a:r>
          </a:p>
          <a:p>
            <a:pPr marL="342900" indent="-342900">
              <a:buFont typeface="Arial" panose="020B0604020202020204" pitchFamily="34" charset="0"/>
              <a:buChar char="•"/>
            </a:pPr>
            <a:r>
              <a:rPr lang="en-US" sz="2800" dirty="0"/>
              <a:t>Almost half of current alcohol users binge drink, 1 out of 8 &gt; 5x/</a:t>
            </a:r>
            <a:r>
              <a:rPr lang="en-US" sz="2800" dirty="0" err="1"/>
              <a:t>mo</a:t>
            </a:r>
            <a:endParaRPr lang="en-US" sz="2800" dirty="0"/>
          </a:p>
          <a:p>
            <a:pPr marL="342900" indent="-342900">
              <a:buFont typeface="Arial" panose="020B0604020202020204" pitchFamily="34" charset="0"/>
              <a:buChar char="•"/>
            </a:pPr>
            <a:r>
              <a:rPr lang="en-US" sz="2800" dirty="0"/>
              <a:t>Binge use appears to be on decline in 18-25yo</a:t>
            </a:r>
          </a:p>
          <a:p>
            <a:pPr marL="342900" indent="-342900">
              <a:buFont typeface="Arial" panose="020B0604020202020204" pitchFamily="34" charset="0"/>
              <a:buChar char="•"/>
            </a:pPr>
            <a:r>
              <a:rPr lang="en-US" sz="2800" dirty="0"/>
              <a:t>Most illicit drug use is cannabis, which is increasing in prevalence</a:t>
            </a:r>
          </a:p>
          <a:p>
            <a:pPr marL="342900" indent="-342900">
              <a:buFont typeface="Arial" panose="020B0604020202020204" pitchFamily="34" charset="0"/>
              <a:buChar char="•"/>
            </a:pPr>
            <a:r>
              <a:rPr lang="en-US" sz="2800" dirty="0"/>
              <a:t>Prescription pain reliever misuse is on decline!</a:t>
            </a:r>
          </a:p>
          <a:p>
            <a:pPr marL="342900" indent="-342900">
              <a:buFont typeface="Arial" panose="020B0604020202020204" pitchFamily="34" charset="0"/>
              <a:buChar char="•"/>
            </a:pPr>
            <a:endParaRPr lang="en-US" sz="2800" dirty="0"/>
          </a:p>
        </p:txBody>
      </p:sp>
      <p:sp>
        <p:nvSpPr>
          <p:cNvPr id="19" name="Title 18">
            <a:extLst>
              <a:ext uri="{FF2B5EF4-FFF2-40B4-BE49-F238E27FC236}">
                <a16:creationId xmlns:a16="http://schemas.microsoft.com/office/drawing/2014/main" id="{5D021D58-1FB1-6187-D953-DE958F057CD4}"/>
              </a:ext>
            </a:extLst>
          </p:cNvPr>
          <p:cNvSpPr>
            <a:spLocks noGrp="1"/>
          </p:cNvSpPr>
          <p:nvPr>
            <p:ph type="title"/>
          </p:nvPr>
        </p:nvSpPr>
        <p:spPr/>
        <p:txBody>
          <a:bodyPr/>
          <a:lstStyle/>
          <a:p>
            <a:r>
              <a:rPr lang="en-US" dirty="0"/>
              <a:t>2020 in Summary</a:t>
            </a:r>
          </a:p>
        </p:txBody>
      </p:sp>
      <p:sp>
        <p:nvSpPr>
          <p:cNvPr id="3" name="Slide Number Placeholder 2">
            <a:extLst>
              <a:ext uri="{FF2B5EF4-FFF2-40B4-BE49-F238E27FC236}">
                <a16:creationId xmlns:a16="http://schemas.microsoft.com/office/drawing/2014/main" id="{EE136297-8DD9-1F3B-59E7-7B0659DE0D04}"/>
              </a:ext>
            </a:extLst>
          </p:cNvPr>
          <p:cNvSpPr>
            <a:spLocks noGrp="1"/>
          </p:cNvSpPr>
          <p:nvPr>
            <p:ph type="sldNum" sz="quarter" idx="10"/>
          </p:nvPr>
        </p:nvSpPr>
        <p:spPr/>
        <p:txBody>
          <a:bodyPr/>
          <a:lstStyle/>
          <a:p>
            <a:pPr>
              <a:defRPr/>
            </a:pPr>
            <a:fld id="{6E185F3A-9EB0-004F-8466-36A321E6E181}" type="slidenum">
              <a:rPr lang="en-US" smtClean="0"/>
              <a:pPr>
                <a:defRPr/>
              </a:pPr>
              <a:t>20</a:t>
            </a:fld>
            <a:endParaRPr lang="en-US" dirty="0"/>
          </a:p>
        </p:txBody>
      </p:sp>
      <p:pic>
        <p:nvPicPr>
          <p:cNvPr id="21" name="Picture 2" descr="Yale Psychiatry (@YalePsych) | Twitter">
            <a:extLst>
              <a:ext uri="{FF2B5EF4-FFF2-40B4-BE49-F238E27FC236}">
                <a16:creationId xmlns:a16="http://schemas.microsoft.com/office/drawing/2014/main" id="{F36A73A0-8721-2E3D-6FF7-4577F0F0A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pic>
        <p:nvPicPr>
          <p:cNvPr id="23" name="Content Placeholder 18" descr="Logo&#10;&#10;Description automatically generated">
            <a:extLst>
              <a:ext uri="{FF2B5EF4-FFF2-40B4-BE49-F238E27FC236}">
                <a16:creationId xmlns:a16="http://schemas.microsoft.com/office/drawing/2014/main" id="{A93FDF18-FDB6-8D30-76F7-50F8B690266F}"/>
              </a:ext>
            </a:extLst>
          </p:cNvPr>
          <p:cNvPicPr>
            <a:picLocks noChangeAspect="1"/>
          </p:cNvPicPr>
          <p:nvPr/>
        </p:nvPicPr>
        <p:blipFill>
          <a:blip r:embed="rId3"/>
          <a:stretch>
            <a:fillRect/>
          </a:stretch>
        </p:blipFill>
        <p:spPr bwMode="auto">
          <a:xfrm>
            <a:off x="9516360" y="214823"/>
            <a:ext cx="2645160" cy="75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254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8EC0-77C4-83AD-5CF3-F42B82583E64}"/>
              </a:ext>
            </a:extLst>
          </p:cNvPr>
          <p:cNvSpPr>
            <a:spLocks noGrp="1"/>
          </p:cNvSpPr>
          <p:nvPr>
            <p:ph type="title"/>
          </p:nvPr>
        </p:nvSpPr>
        <p:spPr/>
        <p:txBody>
          <a:bodyPr/>
          <a:lstStyle/>
          <a:p>
            <a:r>
              <a:rPr lang="en-US" dirty="0"/>
              <a:t>Monitoring the Future</a:t>
            </a:r>
          </a:p>
        </p:txBody>
      </p:sp>
      <p:pic>
        <p:nvPicPr>
          <p:cNvPr id="3" name="Picture 2" descr="Diagram&#10;&#10;Description automatically generated">
            <a:extLst>
              <a:ext uri="{FF2B5EF4-FFF2-40B4-BE49-F238E27FC236}">
                <a16:creationId xmlns:a16="http://schemas.microsoft.com/office/drawing/2014/main" id="{18D76BDE-9A12-6C54-42C6-28BAF699B14E}"/>
              </a:ext>
            </a:extLst>
          </p:cNvPr>
          <p:cNvPicPr>
            <a:picLocks noChangeAspect="1"/>
          </p:cNvPicPr>
          <p:nvPr/>
        </p:nvPicPr>
        <p:blipFill>
          <a:blip r:embed="rId2"/>
          <a:stretch>
            <a:fillRect/>
          </a:stretch>
        </p:blipFill>
        <p:spPr>
          <a:xfrm>
            <a:off x="8788347" y="457200"/>
            <a:ext cx="2982865" cy="1847041"/>
          </a:xfrm>
          <a:prstGeom prst="rect">
            <a:avLst/>
          </a:prstGeom>
        </p:spPr>
      </p:pic>
    </p:spTree>
    <p:extLst>
      <p:ext uri="{BB962C8B-B14F-4D97-AF65-F5344CB8AC3E}">
        <p14:creationId xmlns:p14="http://schemas.microsoft.com/office/powerpoint/2010/main" val="2896629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302170-1452-6F49-6444-C2A927175492}"/>
              </a:ext>
            </a:extLst>
          </p:cNvPr>
          <p:cNvSpPr>
            <a:spLocks noGrp="1"/>
          </p:cNvSpPr>
          <p:nvPr>
            <p:ph type="title"/>
          </p:nvPr>
        </p:nvSpPr>
        <p:spPr/>
        <p:txBody>
          <a:bodyPr/>
          <a:lstStyle/>
          <a:p>
            <a:r>
              <a:rPr lang="en-US" dirty="0"/>
              <a:t>Monitoring the Future: 2021</a:t>
            </a:r>
          </a:p>
        </p:txBody>
      </p:sp>
      <p:sp>
        <p:nvSpPr>
          <p:cNvPr id="4" name="Slide Number Placeholder 3">
            <a:extLst>
              <a:ext uri="{FF2B5EF4-FFF2-40B4-BE49-F238E27FC236}">
                <a16:creationId xmlns:a16="http://schemas.microsoft.com/office/drawing/2014/main" id="{F9B84095-0161-B1B3-1A9C-259E4A3E60AB}"/>
              </a:ext>
            </a:extLst>
          </p:cNvPr>
          <p:cNvSpPr>
            <a:spLocks noGrp="1"/>
          </p:cNvSpPr>
          <p:nvPr>
            <p:ph type="sldNum" sz="quarter" idx="10"/>
          </p:nvPr>
        </p:nvSpPr>
        <p:spPr/>
        <p:txBody>
          <a:bodyPr/>
          <a:lstStyle/>
          <a:p>
            <a:pPr>
              <a:defRPr/>
            </a:pPr>
            <a:fld id="{5A0BCCF5-4884-6E4B-9EA1-561DD01E3524}" type="slidenum">
              <a:rPr lang="en-US" smtClean="0"/>
              <a:pPr>
                <a:defRPr/>
              </a:pPr>
              <a:t>22</a:t>
            </a:fld>
            <a:endParaRPr lang="en-US" dirty="0"/>
          </a:p>
        </p:txBody>
      </p:sp>
      <p:sp>
        <p:nvSpPr>
          <p:cNvPr id="2" name="Text Placeholder 1">
            <a:extLst>
              <a:ext uri="{FF2B5EF4-FFF2-40B4-BE49-F238E27FC236}">
                <a16:creationId xmlns:a16="http://schemas.microsoft.com/office/drawing/2014/main" id="{5A7AD3C5-C48E-80CA-BC26-ED51115568B5}"/>
              </a:ext>
            </a:extLst>
          </p:cNvPr>
          <p:cNvSpPr>
            <a:spLocks noGrp="1"/>
          </p:cNvSpPr>
          <p:nvPr>
            <p:ph type="body" sz="quarter" idx="11"/>
          </p:nvPr>
        </p:nvSpPr>
        <p:spPr/>
        <p:txBody>
          <a:bodyPr/>
          <a:lstStyle/>
          <a:p>
            <a:endParaRPr lang="en-US" sz="2800" dirty="0"/>
          </a:p>
        </p:txBody>
      </p:sp>
      <p:sp>
        <p:nvSpPr>
          <p:cNvPr id="11" name="Content Placeholder 10">
            <a:extLst>
              <a:ext uri="{FF2B5EF4-FFF2-40B4-BE49-F238E27FC236}">
                <a16:creationId xmlns:a16="http://schemas.microsoft.com/office/drawing/2014/main" id="{41C0AEBC-8824-A354-CA8E-4036AED11C39}"/>
              </a:ext>
            </a:extLst>
          </p:cNvPr>
          <p:cNvSpPr>
            <a:spLocks noGrp="1"/>
          </p:cNvSpPr>
          <p:nvPr>
            <p:ph sz="quarter" idx="13"/>
          </p:nvPr>
        </p:nvSpPr>
        <p:spPr/>
        <p:txBody>
          <a:bodyPr/>
          <a:lstStyle/>
          <a:p>
            <a:pPr marL="342900" indent="-342900">
              <a:buFont typeface="Arial" panose="020B0604020202020204" pitchFamily="34" charset="0"/>
              <a:buChar char="•"/>
            </a:pPr>
            <a:r>
              <a:rPr lang="en-US" sz="2400" dirty="0"/>
              <a:t>Since 1975, 8</a:t>
            </a:r>
            <a:r>
              <a:rPr lang="en-US" sz="2400" baseline="30000" dirty="0"/>
              <a:t>th</a:t>
            </a:r>
            <a:r>
              <a:rPr lang="en-US" sz="2400" dirty="0"/>
              <a:t> &amp; 10th since 1991</a:t>
            </a:r>
          </a:p>
          <a:p>
            <a:pPr marL="342900" indent="-342900">
              <a:buFont typeface="Arial" panose="020B0604020202020204" pitchFamily="34" charset="0"/>
              <a:buChar char="•"/>
            </a:pPr>
            <a:r>
              <a:rPr lang="en-US" sz="2400" dirty="0"/>
              <a:t>A</a:t>
            </a:r>
            <a:r>
              <a:rPr lang="en-US" sz="2400" dirty="0">
                <a:effectLst/>
              </a:rPr>
              <a:t>nnual survey of ~40k 8</a:t>
            </a:r>
            <a:r>
              <a:rPr lang="en-US" sz="2400" baseline="30000" dirty="0">
                <a:effectLst/>
              </a:rPr>
              <a:t>th</a:t>
            </a:r>
            <a:r>
              <a:rPr lang="en-US" sz="2400" dirty="0">
                <a:effectLst/>
              </a:rPr>
              <a:t>, 10</a:t>
            </a:r>
            <a:r>
              <a:rPr lang="en-US" sz="2400" baseline="30000" dirty="0">
                <a:effectLst/>
              </a:rPr>
              <a:t>th</a:t>
            </a:r>
            <a:r>
              <a:rPr lang="en-US" sz="2400" dirty="0">
                <a:effectLst/>
              </a:rPr>
              <a:t>, 12</a:t>
            </a:r>
            <a:r>
              <a:rPr lang="en-US" sz="2400" baseline="30000" dirty="0">
                <a:effectLst/>
              </a:rPr>
              <a:t>th</a:t>
            </a:r>
            <a:r>
              <a:rPr lang="en-US" sz="2400" dirty="0">
                <a:effectLst/>
              </a:rPr>
              <a:t> graders</a:t>
            </a:r>
          </a:p>
          <a:p>
            <a:pPr marL="342900" indent="-342900">
              <a:buFont typeface="Arial" panose="020B0604020202020204" pitchFamily="34" charset="0"/>
              <a:buChar char="•"/>
            </a:pPr>
            <a:r>
              <a:rPr lang="en-US" sz="2400" dirty="0"/>
              <a:t>Public and private high schools in contiguous US</a:t>
            </a:r>
          </a:p>
          <a:p>
            <a:pPr marL="342900" indent="-342900">
              <a:buFont typeface="Arial" panose="020B0604020202020204" pitchFamily="34" charset="0"/>
              <a:buChar char="•"/>
            </a:pPr>
            <a:r>
              <a:rPr lang="en-US" sz="2400" dirty="0">
                <a:effectLst/>
              </a:rPr>
              <a:t>Follow-up question</a:t>
            </a:r>
            <a:r>
              <a:rPr lang="en-US" sz="2400" dirty="0"/>
              <a:t>naires sent to selected sample up to age 60.</a:t>
            </a:r>
            <a:endParaRPr lang="en-US" sz="2400" dirty="0">
              <a:effectLst/>
            </a:endParaRPr>
          </a:p>
          <a:p>
            <a:pPr marL="342900" indent="-342900">
              <a:buFont typeface="Arial" panose="020B0604020202020204" pitchFamily="34" charset="0"/>
              <a:buChar char="•"/>
            </a:pPr>
            <a:r>
              <a:rPr lang="en-US" sz="2400" dirty="0"/>
              <a:t>L</a:t>
            </a:r>
            <a:r>
              <a:rPr lang="en-US" sz="2400" dirty="0">
                <a:effectLst/>
              </a:rPr>
              <a:t>ifetime, annual, 30-day prevalence, and daily </a:t>
            </a:r>
            <a:r>
              <a:rPr lang="en-US" sz="2400" dirty="0"/>
              <a:t>substance </a:t>
            </a:r>
            <a:r>
              <a:rPr lang="en-US" sz="2400" dirty="0">
                <a:effectLst/>
              </a:rPr>
              <a:t>use</a:t>
            </a:r>
            <a:endParaRPr lang="en-US" sz="2400" dirty="0"/>
          </a:p>
        </p:txBody>
      </p:sp>
      <p:pic>
        <p:nvPicPr>
          <p:cNvPr id="9" name="Picture Placeholder 8" descr="Diagram&#10;&#10;Description automatically generated">
            <a:extLst>
              <a:ext uri="{FF2B5EF4-FFF2-40B4-BE49-F238E27FC236}">
                <a16:creationId xmlns:a16="http://schemas.microsoft.com/office/drawing/2014/main" id="{C45D4F6B-4762-6D4D-B163-6F31899076A8}"/>
              </a:ext>
            </a:extLst>
          </p:cNvPr>
          <p:cNvPicPr>
            <a:picLocks noGrp="1" noChangeAspect="1"/>
          </p:cNvPicPr>
          <p:nvPr>
            <p:ph sz="quarter" idx="14"/>
          </p:nvPr>
        </p:nvPicPr>
        <p:blipFill rotWithShape="1">
          <a:blip r:embed="rId3"/>
          <a:stretch/>
        </p:blipFill>
        <p:spPr>
          <a:xfrm>
            <a:off x="598488" y="2275579"/>
            <a:ext cx="5334000" cy="3373641"/>
          </a:xfrm>
        </p:spPr>
      </p:pic>
      <p:pic>
        <p:nvPicPr>
          <p:cNvPr id="5" name="Picture 2" descr="Yale Psychiatry (@YalePsych) | Twitter">
            <a:extLst>
              <a:ext uri="{FF2B5EF4-FFF2-40B4-BE49-F238E27FC236}">
                <a16:creationId xmlns:a16="http://schemas.microsoft.com/office/drawing/2014/main" id="{E1E7F2C6-63D5-A27A-0DA3-B97344B7F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iagram&#10;&#10;Description automatically generated">
            <a:extLst>
              <a:ext uri="{FF2B5EF4-FFF2-40B4-BE49-F238E27FC236}">
                <a16:creationId xmlns:a16="http://schemas.microsoft.com/office/drawing/2014/main" id="{DBB34DE3-85E4-73C2-E6C4-19EA5F202CFD}"/>
              </a:ext>
            </a:extLst>
          </p:cNvPr>
          <p:cNvPicPr>
            <a:picLocks noChangeAspect="1"/>
          </p:cNvPicPr>
          <p:nvPr/>
        </p:nvPicPr>
        <p:blipFill>
          <a:blip r:embed="rId5"/>
          <a:stretch>
            <a:fillRect/>
          </a:stretch>
        </p:blipFill>
        <p:spPr>
          <a:xfrm>
            <a:off x="9873242" y="93164"/>
            <a:ext cx="2273355" cy="1407700"/>
          </a:xfrm>
          <a:prstGeom prst="rect">
            <a:avLst/>
          </a:prstGeom>
        </p:spPr>
      </p:pic>
    </p:spTree>
    <p:extLst>
      <p:ext uri="{BB962C8B-B14F-4D97-AF65-F5344CB8AC3E}">
        <p14:creationId xmlns:p14="http://schemas.microsoft.com/office/powerpoint/2010/main" val="1644042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7A0EF8-F5D9-7B0D-514C-1B80018187C1}"/>
              </a:ext>
            </a:extLst>
          </p:cNvPr>
          <p:cNvSpPr>
            <a:spLocks noGrp="1"/>
          </p:cNvSpPr>
          <p:nvPr>
            <p:ph type="title"/>
          </p:nvPr>
        </p:nvSpPr>
        <p:spPr/>
        <p:txBody>
          <a:bodyPr/>
          <a:lstStyle/>
          <a:p>
            <a:r>
              <a:rPr lang="en-US" dirty="0"/>
              <a:t>Data Collection February – June 2021</a:t>
            </a:r>
          </a:p>
        </p:txBody>
      </p:sp>
      <p:sp>
        <p:nvSpPr>
          <p:cNvPr id="3" name="Slide Number Placeholder 2">
            <a:extLst>
              <a:ext uri="{FF2B5EF4-FFF2-40B4-BE49-F238E27FC236}">
                <a16:creationId xmlns:a16="http://schemas.microsoft.com/office/drawing/2014/main" id="{9BD4F77E-6241-7169-080E-D39CCBE1E6EA}"/>
              </a:ext>
            </a:extLst>
          </p:cNvPr>
          <p:cNvSpPr>
            <a:spLocks noGrp="1"/>
          </p:cNvSpPr>
          <p:nvPr>
            <p:ph type="sldNum" sz="quarter" idx="10"/>
          </p:nvPr>
        </p:nvSpPr>
        <p:spPr/>
        <p:txBody>
          <a:bodyPr/>
          <a:lstStyle/>
          <a:p>
            <a:pPr>
              <a:defRPr/>
            </a:pPr>
            <a:fld id="{A48725E7-0BCD-FA4A-B64F-9E36BFFE79F3}" type="slidenum">
              <a:rPr lang="en-US" smtClean="0"/>
              <a:pPr>
                <a:defRPr/>
              </a:pPr>
              <a:t>23</a:t>
            </a:fld>
            <a:endParaRPr lang="en-US" dirty="0"/>
          </a:p>
        </p:txBody>
      </p:sp>
      <p:pic>
        <p:nvPicPr>
          <p:cNvPr id="5" name="Content Placeholder 4">
            <a:extLst>
              <a:ext uri="{FF2B5EF4-FFF2-40B4-BE49-F238E27FC236}">
                <a16:creationId xmlns:a16="http://schemas.microsoft.com/office/drawing/2014/main" id="{F1E434B3-3D31-1BA6-93EE-BE6044B0842B}"/>
              </a:ext>
            </a:extLst>
          </p:cNvPr>
          <p:cNvPicPr>
            <a:picLocks noGrp="1" noChangeAspect="1"/>
          </p:cNvPicPr>
          <p:nvPr>
            <p:ph sz="quarter" idx="14"/>
          </p:nvPr>
        </p:nvPicPr>
        <p:blipFill>
          <a:blip r:embed="rId3"/>
          <a:stretch>
            <a:fillRect/>
          </a:stretch>
        </p:blipFill>
        <p:spPr>
          <a:xfrm>
            <a:off x="1143000" y="1676400"/>
            <a:ext cx="3532909" cy="4572000"/>
          </a:xfrm>
        </p:spPr>
      </p:pic>
      <p:pic>
        <p:nvPicPr>
          <p:cNvPr id="17" name="Picture 2" descr="Yale Psychiatry (@YalePsych) | Twitter">
            <a:extLst>
              <a:ext uri="{FF2B5EF4-FFF2-40B4-BE49-F238E27FC236}">
                <a16:creationId xmlns:a16="http://schemas.microsoft.com/office/drawing/2014/main" id="{FFC47119-90A1-688E-9901-B1926C1EF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E6FFC8F0-D0A2-0ADE-FFC9-33038F9F9DCA}"/>
              </a:ext>
            </a:extLst>
          </p:cNvPr>
          <p:cNvSpPr>
            <a:spLocks noGrp="1"/>
          </p:cNvSpPr>
          <p:nvPr>
            <p:ph sz="quarter" idx="13"/>
          </p:nvPr>
        </p:nvSpPr>
        <p:spPr>
          <a:xfrm>
            <a:off x="6096000" y="1676400"/>
            <a:ext cx="5715000" cy="4945064"/>
          </a:xfrm>
        </p:spPr>
        <p:txBody>
          <a:bodyPr/>
          <a:lstStyle/>
          <a:p>
            <a:r>
              <a:rPr lang="en-US" sz="2800" u="sng" dirty="0">
                <a:latin typeface="+mn-lt"/>
              </a:rPr>
              <a:t>2021: </a:t>
            </a:r>
          </a:p>
          <a:p>
            <a:pPr marL="342900" indent="-342900">
              <a:buFont typeface="Arial" panose="020B0604020202020204" pitchFamily="34" charset="0"/>
              <a:buChar char="•"/>
            </a:pPr>
            <a:r>
              <a:rPr lang="en-US" sz="2800" dirty="0">
                <a:latin typeface="+mn-lt"/>
              </a:rPr>
              <a:t>319 schools</a:t>
            </a:r>
          </a:p>
          <a:p>
            <a:pPr marL="342900" indent="-342900">
              <a:buFont typeface="Arial" panose="020B0604020202020204" pitchFamily="34" charset="0"/>
              <a:buChar char="•"/>
            </a:pPr>
            <a:r>
              <a:rPr lang="en-US" sz="2800" dirty="0">
                <a:latin typeface="+mn-lt"/>
              </a:rPr>
              <a:t>11,446 8</a:t>
            </a:r>
            <a:r>
              <a:rPr lang="en-US" sz="2800" baseline="30000" dirty="0">
                <a:latin typeface="+mn-lt"/>
              </a:rPr>
              <a:t>th</a:t>
            </a:r>
            <a:r>
              <a:rPr lang="en-US" sz="2800" dirty="0">
                <a:latin typeface="+mn-lt"/>
              </a:rPr>
              <a:t> grade (31</a:t>
            </a:r>
            <a:r>
              <a:rPr lang="en-US" sz="2800" baseline="30000" dirty="0">
                <a:latin typeface="+mn-lt"/>
              </a:rPr>
              <a:t>st</a:t>
            </a:r>
            <a:r>
              <a:rPr lang="en-US" sz="2800" dirty="0">
                <a:latin typeface="+mn-lt"/>
              </a:rPr>
              <a:t> survey)</a:t>
            </a:r>
          </a:p>
          <a:p>
            <a:pPr marL="342900" indent="-342900">
              <a:buFont typeface="Arial" panose="020B0604020202020204" pitchFamily="34" charset="0"/>
              <a:buChar char="•"/>
            </a:pPr>
            <a:r>
              <a:rPr lang="en-US" sz="2800" dirty="0">
                <a:latin typeface="+mn-lt"/>
              </a:rPr>
              <a:t>11,792 10</a:t>
            </a:r>
            <a:r>
              <a:rPr lang="en-US" sz="2800" baseline="30000" dirty="0">
                <a:latin typeface="+mn-lt"/>
              </a:rPr>
              <a:t>th</a:t>
            </a:r>
            <a:r>
              <a:rPr lang="en-US" sz="2800" dirty="0">
                <a:latin typeface="+mn-lt"/>
              </a:rPr>
              <a:t> grade (31</a:t>
            </a:r>
            <a:r>
              <a:rPr lang="en-US" sz="2800" baseline="30000" dirty="0">
                <a:latin typeface="+mn-lt"/>
              </a:rPr>
              <a:t>st</a:t>
            </a:r>
            <a:r>
              <a:rPr lang="en-US" sz="2800" dirty="0">
                <a:latin typeface="+mn-lt"/>
              </a:rPr>
              <a:t> survey)</a:t>
            </a:r>
          </a:p>
          <a:p>
            <a:pPr marL="342900" indent="-342900">
              <a:buFont typeface="Arial" panose="020B0604020202020204" pitchFamily="34" charset="0"/>
              <a:buChar char="•"/>
            </a:pPr>
            <a:r>
              <a:rPr lang="en-US" sz="2800" dirty="0">
                <a:latin typeface="+mn-lt"/>
              </a:rPr>
              <a:t>9,022 12</a:t>
            </a:r>
            <a:r>
              <a:rPr lang="en-US" sz="2800" baseline="30000" dirty="0">
                <a:latin typeface="+mn-lt"/>
              </a:rPr>
              <a:t>th</a:t>
            </a:r>
            <a:r>
              <a:rPr lang="en-US" sz="2800" dirty="0">
                <a:latin typeface="+mn-lt"/>
              </a:rPr>
              <a:t> grade (47</a:t>
            </a:r>
            <a:r>
              <a:rPr lang="en-US" sz="2800" baseline="30000" dirty="0">
                <a:latin typeface="+mn-lt"/>
              </a:rPr>
              <a:t>th</a:t>
            </a:r>
            <a:r>
              <a:rPr lang="en-US" sz="2800" dirty="0">
                <a:latin typeface="+mn-lt"/>
              </a:rPr>
              <a:t> survey)</a:t>
            </a:r>
          </a:p>
        </p:txBody>
      </p:sp>
      <p:sp>
        <p:nvSpPr>
          <p:cNvPr id="6" name="Text Placeholder 5">
            <a:extLst>
              <a:ext uri="{FF2B5EF4-FFF2-40B4-BE49-F238E27FC236}">
                <a16:creationId xmlns:a16="http://schemas.microsoft.com/office/drawing/2014/main" id="{58B2711E-553B-DEB7-B03D-84A2CDDF953D}"/>
              </a:ext>
            </a:extLst>
          </p:cNvPr>
          <p:cNvSpPr>
            <a:spLocks noGrp="1"/>
          </p:cNvSpPr>
          <p:nvPr>
            <p:ph type="body" sz="quarter" idx="11"/>
          </p:nvPr>
        </p:nvSpPr>
        <p:spPr/>
        <p:txBody>
          <a:bodyPr/>
          <a:lstStyle/>
          <a:p>
            <a:endParaRPr lang="en-US" dirty="0"/>
          </a:p>
        </p:txBody>
      </p:sp>
      <p:pic>
        <p:nvPicPr>
          <p:cNvPr id="8" name="Picture 7" descr="Diagram&#10;&#10;Description automatically generated">
            <a:extLst>
              <a:ext uri="{FF2B5EF4-FFF2-40B4-BE49-F238E27FC236}">
                <a16:creationId xmlns:a16="http://schemas.microsoft.com/office/drawing/2014/main" id="{849375EE-B796-27DF-E23E-608DC31F2543}"/>
              </a:ext>
            </a:extLst>
          </p:cNvPr>
          <p:cNvPicPr>
            <a:picLocks noChangeAspect="1"/>
          </p:cNvPicPr>
          <p:nvPr/>
        </p:nvPicPr>
        <p:blipFill>
          <a:blip r:embed="rId5"/>
          <a:stretch>
            <a:fillRect/>
          </a:stretch>
        </p:blipFill>
        <p:spPr>
          <a:xfrm>
            <a:off x="9873242" y="93164"/>
            <a:ext cx="2273355" cy="1407700"/>
          </a:xfrm>
          <a:prstGeom prst="rect">
            <a:avLst/>
          </a:prstGeom>
        </p:spPr>
      </p:pic>
    </p:spTree>
    <p:extLst>
      <p:ext uri="{BB962C8B-B14F-4D97-AF65-F5344CB8AC3E}">
        <p14:creationId xmlns:p14="http://schemas.microsoft.com/office/powerpoint/2010/main" val="2855903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3DA3-2ECC-3F8F-0B91-F43739A1064D}"/>
              </a:ext>
            </a:extLst>
          </p:cNvPr>
          <p:cNvSpPr>
            <a:spLocks noGrp="1"/>
          </p:cNvSpPr>
          <p:nvPr>
            <p:ph type="title"/>
          </p:nvPr>
        </p:nvSpPr>
        <p:spPr/>
        <p:txBody>
          <a:bodyPr/>
          <a:lstStyle/>
          <a:p>
            <a:r>
              <a:rPr lang="en-US" dirty="0"/>
              <a:t>Key Findings: 8</a:t>
            </a:r>
            <a:r>
              <a:rPr lang="en-US" baseline="30000" dirty="0"/>
              <a:t>th</a:t>
            </a:r>
            <a:r>
              <a:rPr lang="en-US" dirty="0"/>
              <a:t>, 10</a:t>
            </a:r>
            <a:r>
              <a:rPr lang="en-US" baseline="30000" dirty="0"/>
              <a:t>th</a:t>
            </a:r>
            <a:r>
              <a:rPr lang="en-US" dirty="0"/>
              <a:t>, and 12</a:t>
            </a:r>
            <a:r>
              <a:rPr lang="en-US" baseline="30000" dirty="0"/>
              <a:t>th</a:t>
            </a:r>
            <a:r>
              <a:rPr lang="en-US" dirty="0"/>
              <a:t> graders</a:t>
            </a:r>
          </a:p>
        </p:txBody>
      </p:sp>
      <p:sp>
        <p:nvSpPr>
          <p:cNvPr id="3" name="Slide Number Placeholder 2">
            <a:extLst>
              <a:ext uri="{FF2B5EF4-FFF2-40B4-BE49-F238E27FC236}">
                <a16:creationId xmlns:a16="http://schemas.microsoft.com/office/drawing/2014/main" id="{9568CEDC-C80D-4D13-23B2-E7A4257FE032}"/>
              </a:ext>
            </a:extLst>
          </p:cNvPr>
          <p:cNvSpPr>
            <a:spLocks noGrp="1"/>
          </p:cNvSpPr>
          <p:nvPr>
            <p:ph type="sldNum" sz="quarter" idx="10"/>
          </p:nvPr>
        </p:nvSpPr>
        <p:spPr/>
        <p:txBody>
          <a:bodyPr/>
          <a:lstStyle/>
          <a:p>
            <a:pPr>
              <a:defRPr/>
            </a:pPr>
            <a:fld id="{A48725E7-0BCD-FA4A-B64F-9E36BFFE79F3}" type="slidenum">
              <a:rPr lang="en-US" smtClean="0"/>
              <a:pPr>
                <a:defRPr/>
              </a:pPr>
              <a:t>24</a:t>
            </a:fld>
            <a:endParaRPr lang="en-US" dirty="0"/>
          </a:p>
        </p:txBody>
      </p:sp>
      <p:sp>
        <p:nvSpPr>
          <p:cNvPr id="4" name="Text Placeholder 3">
            <a:extLst>
              <a:ext uri="{FF2B5EF4-FFF2-40B4-BE49-F238E27FC236}">
                <a16:creationId xmlns:a16="http://schemas.microsoft.com/office/drawing/2014/main" id="{9D2E0905-97DA-4D73-6E22-B8AE59A89EBB}"/>
              </a:ext>
            </a:extLst>
          </p:cNvPr>
          <p:cNvSpPr>
            <a:spLocks noGrp="1"/>
          </p:cNvSpPr>
          <p:nvPr>
            <p:ph type="body" sz="quarter" idx="11"/>
          </p:nvPr>
        </p:nvSpPr>
        <p:spPr/>
        <p:txBody>
          <a:bodyPr/>
          <a:lstStyle/>
          <a:p>
            <a:r>
              <a:rPr lang="en-US" dirty="0"/>
              <a:t>Impact of COVID-19: </a:t>
            </a:r>
            <a:r>
              <a:rPr lang="en-US" dirty="0">
                <a:solidFill>
                  <a:srgbClr val="002060"/>
                </a:solidFill>
                <a:effectLst/>
                <a:latin typeface="Helvetica" pitchFamily="2" charset="0"/>
              </a:rPr>
              <a:t>A Broad and Deep Decline in Drug Use </a:t>
            </a:r>
            <a:endParaRPr lang="en-US" dirty="0"/>
          </a:p>
        </p:txBody>
      </p:sp>
      <p:sp>
        <p:nvSpPr>
          <p:cNvPr id="6" name="Content Placeholder 5">
            <a:extLst>
              <a:ext uri="{FF2B5EF4-FFF2-40B4-BE49-F238E27FC236}">
                <a16:creationId xmlns:a16="http://schemas.microsoft.com/office/drawing/2014/main" id="{24A18554-FD9B-ACCD-B368-24A9351CBCA4}"/>
              </a:ext>
            </a:extLst>
          </p:cNvPr>
          <p:cNvSpPr>
            <a:spLocks noGrp="1"/>
          </p:cNvSpPr>
          <p:nvPr>
            <p:ph sz="quarter" idx="14"/>
          </p:nvPr>
        </p:nvSpPr>
        <p:spPr/>
        <p:txBody>
          <a:bodyPr/>
          <a:lstStyle/>
          <a:p>
            <a:pPr marL="342900" indent="-342900">
              <a:buFont typeface="Arial" panose="020B0604020202020204" pitchFamily="34" charset="0"/>
              <a:buChar char="•"/>
            </a:pPr>
            <a:r>
              <a:rPr lang="en-US" dirty="0">
                <a:solidFill>
                  <a:srgbClr val="002060"/>
                </a:solidFill>
                <a:effectLst/>
                <a:latin typeface="Helvetica" pitchFamily="2" charset="0"/>
              </a:rPr>
              <a:t>Unprecedented declines seen in the 47-year history of MTF study </a:t>
            </a:r>
          </a:p>
          <a:p>
            <a:pPr marL="342900" indent="-342900">
              <a:buFont typeface="Arial" panose="020B0604020202020204" pitchFamily="34" charset="0"/>
              <a:buChar char="•"/>
            </a:pPr>
            <a:r>
              <a:rPr lang="en-US" dirty="0">
                <a:solidFill>
                  <a:srgbClr val="002060"/>
                </a:solidFill>
                <a:effectLst/>
                <a:latin typeface="Helvetica" pitchFamily="2" charset="0"/>
              </a:rPr>
              <a:t>Cannabis use shows a sharp </a:t>
            </a:r>
            <a:r>
              <a:rPr lang="en-US" dirty="0">
                <a:solidFill>
                  <a:srgbClr val="002060"/>
                </a:solidFill>
                <a:latin typeface="Helvetica" pitchFamily="2" charset="0"/>
              </a:rPr>
              <a:t>d</a:t>
            </a:r>
            <a:r>
              <a:rPr lang="en-US" dirty="0">
                <a:solidFill>
                  <a:srgbClr val="002060"/>
                </a:solidFill>
                <a:effectLst/>
                <a:latin typeface="Helvetica" pitchFamily="2" charset="0"/>
              </a:rPr>
              <a:t>ecline</a:t>
            </a:r>
          </a:p>
          <a:p>
            <a:pPr marL="342900" indent="-342900">
              <a:buFont typeface="Arial" panose="020B0604020202020204" pitchFamily="34" charset="0"/>
              <a:buChar char="•"/>
            </a:pPr>
            <a:r>
              <a:rPr lang="en-US" dirty="0">
                <a:solidFill>
                  <a:srgbClr val="002060"/>
                </a:solidFill>
                <a:effectLst/>
                <a:latin typeface="Helvetica" pitchFamily="2" charset="0"/>
              </a:rPr>
              <a:t>Vaping declines </a:t>
            </a:r>
            <a:r>
              <a:rPr lang="en-US" dirty="0">
                <a:solidFill>
                  <a:srgbClr val="002060"/>
                </a:solidFill>
                <a:latin typeface="Helvetica" pitchFamily="2" charset="0"/>
              </a:rPr>
              <a:t>s</a:t>
            </a:r>
            <a:r>
              <a:rPr lang="en-US" dirty="0">
                <a:solidFill>
                  <a:srgbClr val="002060"/>
                </a:solidFill>
                <a:effectLst/>
                <a:latin typeface="Helvetica" pitchFamily="2" charset="0"/>
              </a:rPr>
              <a:t>harply in 2021</a:t>
            </a:r>
          </a:p>
          <a:p>
            <a:pPr marL="342900" indent="-342900">
              <a:buFont typeface="Arial" panose="020B0604020202020204" pitchFamily="34" charset="0"/>
              <a:buChar char="•"/>
            </a:pPr>
            <a:r>
              <a:rPr lang="en-US" dirty="0">
                <a:solidFill>
                  <a:srgbClr val="002060"/>
                </a:solidFill>
                <a:latin typeface="Helvetica" pitchFamily="2" charset="0"/>
              </a:rPr>
              <a:t>Smaller declines in cocaine, methamphetamine, prescription narcotics</a:t>
            </a:r>
          </a:p>
          <a:p>
            <a:pPr marL="342900" indent="-342900">
              <a:buFont typeface="Arial" panose="020B0604020202020204" pitchFamily="34" charset="0"/>
              <a:buChar char="•"/>
            </a:pPr>
            <a:r>
              <a:rPr lang="en-US" dirty="0">
                <a:solidFill>
                  <a:srgbClr val="002060"/>
                </a:solidFill>
                <a:effectLst/>
                <a:latin typeface="Helvetica" pitchFamily="2" charset="0"/>
              </a:rPr>
              <a:t>Alcohol use </a:t>
            </a:r>
            <a:r>
              <a:rPr lang="en-US" dirty="0">
                <a:solidFill>
                  <a:srgbClr val="002060"/>
                </a:solidFill>
                <a:latin typeface="Helvetica" pitchFamily="2" charset="0"/>
              </a:rPr>
              <a:t>a</a:t>
            </a:r>
            <a:r>
              <a:rPr lang="en-US" dirty="0">
                <a:solidFill>
                  <a:srgbClr val="002060"/>
                </a:solidFill>
                <a:effectLst/>
                <a:latin typeface="Helvetica" pitchFamily="2" charset="0"/>
              </a:rPr>
              <a:t>lso </a:t>
            </a:r>
            <a:r>
              <a:rPr lang="en-US" dirty="0">
                <a:solidFill>
                  <a:srgbClr val="002060"/>
                </a:solidFill>
                <a:latin typeface="Helvetica" pitchFamily="2" charset="0"/>
              </a:rPr>
              <a:t>d</a:t>
            </a:r>
            <a:r>
              <a:rPr lang="en-US" dirty="0">
                <a:solidFill>
                  <a:srgbClr val="002060"/>
                </a:solidFill>
                <a:effectLst/>
                <a:latin typeface="Helvetica" pitchFamily="2" charset="0"/>
              </a:rPr>
              <a:t>eclined in 2021 - </a:t>
            </a:r>
            <a:r>
              <a:rPr lang="en-US" sz="1800" dirty="0">
                <a:effectLst/>
                <a:latin typeface="Helvetica" pitchFamily="2" charset="0"/>
              </a:rPr>
              <a:t>lowest levels ever recorded by the study</a:t>
            </a:r>
          </a:p>
          <a:p>
            <a:pPr marL="342900" indent="-342900">
              <a:buFont typeface="Arial" panose="020B0604020202020204" pitchFamily="34" charset="0"/>
              <a:buChar char="•"/>
            </a:pPr>
            <a:r>
              <a:rPr lang="en-US" sz="1800" dirty="0">
                <a:solidFill>
                  <a:srgbClr val="002060"/>
                </a:solidFill>
                <a:effectLst/>
                <a:latin typeface="Helvetica" pitchFamily="2" charset="0"/>
              </a:rPr>
              <a:t>No drugs </a:t>
            </a:r>
            <a:r>
              <a:rPr lang="en-US" sz="1800" dirty="0">
                <a:solidFill>
                  <a:srgbClr val="002060"/>
                </a:solidFill>
                <a:latin typeface="Helvetica" pitchFamily="2" charset="0"/>
              </a:rPr>
              <a:t>s</a:t>
            </a:r>
            <a:r>
              <a:rPr lang="en-US" sz="1800" dirty="0">
                <a:solidFill>
                  <a:srgbClr val="002060"/>
                </a:solidFill>
                <a:effectLst/>
                <a:latin typeface="Helvetica" pitchFamily="2" charset="0"/>
              </a:rPr>
              <a:t>howed a significant </a:t>
            </a:r>
            <a:r>
              <a:rPr lang="en-US" sz="1800" dirty="0">
                <a:solidFill>
                  <a:srgbClr val="002060"/>
                </a:solidFill>
                <a:latin typeface="Helvetica" pitchFamily="2" charset="0"/>
              </a:rPr>
              <a:t>i</a:t>
            </a:r>
            <a:r>
              <a:rPr lang="en-US" sz="1800" dirty="0">
                <a:solidFill>
                  <a:srgbClr val="002060"/>
                </a:solidFill>
                <a:effectLst/>
                <a:latin typeface="Helvetica" pitchFamily="2" charset="0"/>
              </a:rPr>
              <a:t>ncrease</a:t>
            </a:r>
          </a:p>
        </p:txBody>
      </p:sp>
      <p:pic>
        <p:nvPicPr>
          <p:cNvPr id="10" name="Picture 2" descr="Yale Psychiatry (@YalePsych) | Twitter">
            <a:extLst>
              <a:ext uri="{FF2B5EF4-FFF2-40B4-BE49-F238E27FC236}">
                <a16:creationId xmlns:a16="http://schemas.microsoft.com/office/drawing/2014/main" id="{718F7A7C-F1DF-ECD5-6793-7E382863B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iagram&#10;&#10;Description automatically generated">
            <a:extLst>
              <a:ext uri="{FF2B5EF4-FFF2-40B4-BE49-F238E27FC236}">
                <a16:creationId xmlns:a16="http://schemas.microsoft.com/office/drawing/2014/main" id="{98A1FCD9-2ED7-AED8-D1D4-3095168F3021}"/>
              </a:ext>
            </a:extLst>
          </p:cNvPr>
          <p:cNvPicPr>
            <a:picLocks noChangeAspect="1"/>
          </p:cNvPicPr>
          <p:nvPr/>
        </p:nvPicPr>
        <p:blipFill>
          <a:blip r:embed="rId4"/>
          <a:stretch>
            <a:fillRect/>
          </a:stretch>
        </p:blipFill>
        <p:spPr>
          <a:xfrm>
            <a:off x="9873242" y="93164"/>
            <a:ext cx="2273355" cy="1407700"/>
          </a:xfrm>
          <a:prstGeom prst="rect">
            <a:avLst/>
          </a:prstGeom>
        </p:spPr>
      </p:pic>
      <p:pic>
        <p:nvPicPr>
          <p:cNvPr id="12" name="Content Placeholder 11">
            <a:extLst>
              <a:ext uri="{FF2B5EF4-FFF2-40B4-BE49-F238E27FC236}">
                <a16:creationId xmlns:a16="http://schemas.microsoft.com/office/drawing/2014/main" id="{942CE002-AD71-2235-2586-6ED28D2A8E96}"/>
              </a:ext>
            </a:extLst>
          </p:cNvPr>
          <p:cNvPicPr>
            <a:picLocks noGrp="1" noChangeAspect="1"/>
          </p:cNvPicPr>
          <p:nvPr>
            <p:ph sz="quarter" idx="13"/>
          </p:nvPr>
        </p:nvPicPr>
        <p:blipFill>
          <a:blip r:embed="rId5"/>
          <a:stretch>
            <a:fillRect/>
          </a:stretch>
        </p:blipFill>
        <p:spPr>
          <a:xfrm>
            <a:off x="6096000" y="1735474"/>
            <a:ext cx="5334000" cy="4453852"/>
          </a:xfrm>
        </p:spPr>
      </p:pic>
    </p:spTree>
    <p:extLst>
      <p:ext uri="{BB962C8B-B14F-4D97-AF65-F5344CB8AC3E}">
        <p14:creationId xmlns:p14="http://schemas.microsoft.com/office/powerpoint/2010/main" val="1772193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4A18554-FD9B-ACCD-B368-24A9351CBCA4}"/>
              </a:ext>
            </a:extLst>
          </p:cNvPr>
          <p:cNvSpPr>
            <a:spLocks noGrp="1"/>
          </p:cNvSpPr>
          <p:nvPr>
            <p:ph type="body" sz="quarter" idx="4294967295"/>
          </p:nvPr>
        </p:nvSpPr>
        <p:spPr>
          <a:xfrm>
            <a:off x="601580" y="1874046"/>
            <a:ext cx="10828421" cy="4145754"/>
          </a:xfrm>
        </p:spPr>
        <p:txBody>
          <a:bodyPr/>
          <a:lstStyle/>
          <a:p>
            <a:r>
              <a:rPr lang="en-US" sz="3600" b="1" dirty="0">
                <a:solidFill>
                  <a:srgbClr val="002060"/>
                </a:solidFill>
                <a:effectLst/>
                <a:latin typeface="Helvetica" pitchFamily="2" charset="0"/>
              </a:rPr>
              <a:t>Perceived availability </a:t>
            </a:r>
            <a:r>
              <a:rPr lang="en-US" sz="3600" dirty="0">
                <a:solidFill>
                  <a:srgbClr val="002060"/>
                </a:solidFill>
                <a:effectLst/>
                <a:latin typeface="Helvetica" pitchFamily="2" charset="0"/>
              </a:rPr>
              <a:t>of drugs dropped</a:t>
            </a:r>
          </a:p>
          <a:p>
            <a:pPr marL="900113" lvl="1" indent="-342900"/>
            <a:r>
              <a:rPr lang="en-US" sz="3200" dirty="0">
                <a:solidFill>
                  <a:srgbClr val="002060"/>
                </a:solidFill>
                <a:latin typeface="Helvetica" pitchFamily="2" charset="0"/>
              </a:rPr>
              <a:t>Some not in school</a:t>
            </a:r>
          </a:p>
          <a:p>
            <a:pPr marL="900113" lvl="1" indent="-342900"/>
            <a:r>
              <a:rPr lang="en-US" sz="3200" dirty="0">
                <a:solidFill>
                  <a:srgbClr val="002060"/>
                </a:solidFill>
                <a:latin typeface="Helvetica" pitchFamily="2" charset="0"/>
              </a:rPr>
              <a:t>More locked down at home</a:t>
            </a:r>
          </a:p>
          <a:p>
            <a:pPr marL="900113" lvl="1" indent="-342900"/>
            <a:r>
              <a:rPr lang="en-US" sz="3200" dirty="0">
                <a:solidFill>
                  <a:srgbClr val="002060"/>
                </a:solidFill>
                <a:effectLst/>
                <a:latin typeface="Helvetica" pitchFamily="2" charset="0"/>
              </a:rPr>
              <a:t>Parent at home</a:t>
            </a:r>
          </a:p>
          <a:p>
            <a:pPr marL="900113" lvl="1" indent="-342900"/>
            <a:r>
              <a:rPr lang="en-US" sz="3200" dirty="0">
                <a:solidFill>
                  <a:srgbClr val="002060"/>
                </a:solidFill>
                <a:latin typeface="Helvetica" pitchFamily="2" charset="0"/>
              </a:rPr>
              <a:t>Told not to mingle with friends</a:t>
            </a:r>
          </a:p>
          <a:p>
            <a:pPr marL="900113" lvl="1" indent="-342900"/>
            <a:r>
              <a:rPr lang="en-US" sz="3200" dirty="0">
                <a:solidFill>
                  <a:srgbClr val="002060"/>
                </a:solidFill>
                <a:effectLst/>
                <a:latin typeface="Helvetica" pitchFamily="2" charset="0"/>
              </a:rPr>
              <a:t>Decline in social events</a:t>
            </a:r>
          </a:p>
        </p:txBody>
      </p:sp>
      <p:sp>
        <p:nvSpPr>
          <p:cNvPr id="2" name="Title 1">
            <a:extLst>
              <a:ext uri="{FF2B5EF4-FFF2-40B4-BE49-F238E27FC236}">
                <a16:creationId xmlns:a16="http://schemas.microsoft.com/office/drawing/2014/main" id="{DF063DA3-2ECC-3F8F-0B91-F43739A1064D}"/>
              </a:ext>
            </a:extLst>
          </p:cNvPr>
          <p:cNvSpPr>
            <a:spLocks noGrp="1"/>
          </p:cNvSpPr>
          <p:nvPr>
            <p:ph type="title"/>
          </p:nvPr>
        </p:nvSpPr>
        <p:spPr/>
        <p:txBody>
          <a:bodyPr/>
          <a:lstStyle/>
          <a:p>
            <a:r>
              <a:rPr lang="en-US" dirty="0"/>
              <a:t>What changed that may explain this decline?</a:t>
            </a:r>
          </a:p>
        </p:txBody>
      </p:sp>
      <p:sp>
        <p:nvSpPr>
          <p:cNvPr id="3" name="Slide Number Placeholder 2">
            <a:extLst>
              <a:ext uri="{FF2B5EF4-FFF2-40B4-BE49-F238E27FC236}">
                <a16:creationId xmlns:a16="http://schemas.microsoft.com/office/drawing/2014/main" id="{9568CEDC-C80D-4D13-23B2-E7A4257FE032}"/>
              </a:ext>
            </a:extLst>
          </p:cNvPr>
          <p:cNvSpPr>
            <a:spLocks noGrp="1"/>
          </p:cNvSpPr>
          <p:nvPr>
            <p:ph type="sldNum" sz="quarter" idx="10"/>
          </p:nvPr>
        </p:nvSpPr>
        <p:spPr/>
        <p:txBody>
          <a:bodyPr/>
          <a:lstStyle/>
          <a:p>
            <a:pPr>
              <a:defRPr/>
            </a:pPr>
            <a:fld id="{A48725E7-0BCD-FA4A-B64F-9E36BFFE79F3}" type="slidenum">
              <a:rPr lang="en-US" smtClean="0"/>
              <a:pPr>
                <a:defRPr/>
              </a:pPr>
              <a:t>25</a:t>
            </a:fld>
            <a:endParaRPr lang="en-US" dirty="0"/>
          </a:p>
        </p:txBody>
      </p:sp>
      <p:pic>
        <p:nvPicPr>
          <p:cNvPr id="10" name="Picture 2" descr="Yale Psychiatry (@YalePsych) | Twitter">
            <a:extLst>
              <a:ext uri="{FF2B5EF4-FFF2-40B4-BE49-F238E27FC236}">
                <a16:creationId xmlns:a16="http://schemas.microsoft.com/office/drawing/2014/main" id="{718F7A7C-F1DF-ECD5-6793-7E382863B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iagram&#10;&#10;Description automatically generated">
            <a:extLst>
              <a:ext uri="{FF2B5EF4-FFF2-40B4-BE49-F238E27FC236}">
                <a16:creationId xmlns:a16="http://schemas.microsoft.com/office/drawing/2014/main" id="{98A1FCD9-2ED7-AED8-D1D4-3095168F3021}"/>
              </a:ext>
            </a:extLst>
          </p:cNvPr>
          <p:cNvPicPr>
            <a:picLocks noChangeAspect="1"/>
          </p:cNvPicPr>
          <p:nvPr/>
        </p:nvPicPr>
        <p:blipFill>
          <a:blip r:embed="rId4"/>
          <a:stretch>
            <a:fillRect/>
          </a:stretch>
        </p:blipFill>
        <p:spPr>
          <a:xfrm>
            <a:off x="9873242" y="93164"/>
            <a:ext cx="2273355" cy="1407700"/>
          </a:xfrm>
          <a:prstGeom prst="rect">
            <a:avLst/>
          </a:prstGeom>
        </p:spPr>
      </p:pic>
    </p:spTree>
    <p:extLst>
      <p:ext uri="{BB962C8B-B14F-4D97-AF65-F5344CB8AC3E}">
        <p14:creationId xmlns:p14="http://schemas.microsoft.com/office/powerpoint/2010/main" val="525120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7A0EF8-F5D9-7B0D-514C-1B80018187C1}"/>
              </a:ext>
            </a:extLst>
          </p:cNvPr>
          <p:cNvSpPr>
            <a:spLocks noGrp="1"/>
          </p:cNvSpPr>
          <p:nvPr>
            <p:ph type="title"/>
          </p:nvPr>
        </p:nvSpPr>
        <p:spPr/>
        <p:txBody>
          <a:bodyPr/>
          <a:lstStyle/>
          <a:p>
            <a:r>
              <a:rPr lang="en-US" dirty="0"/>
              <a:t>Data Collection for 19+: April – October 2021</a:t>
            </a:r>
          </a:p>
        </p:txBody>
      </p:sp>
      <p:sp>
        <p:nvSpPr>
          <p:cNvPr id="3" name="Slide Number Placeholder 2">
            <a:extLst>
              <a:ext uri="{FF2B5EF4-FFF2-40B4-BE49-F238E27FC236}">
                <a16:creationId xmlns:a16="http://schemas.microsoft.com/office/drawing/2014/main" id="{9BD4F77E-6241-7169-080E-D39CCBE1E6EA}"/>
              </a:ext>
            </a:extLst>
          </p:cNvPr>
          <p:cNvSpPr>
            <a:spLocks noGrp="1"/>
          </p:cNvSpPr>
          <p:nvPr>
            <p:ph type="sldNum" sz="quarter" idx="10"/>
          </p:nvPr>
        </p:nvSpPr>
        <p:spPr/>
        <p:txBody>
          <a:bodyPr/>
          <a:lstStyle/>
          <a:p>
            <a:pPr>
              <a:defRPr/>
            </a:pPr>
            <a:fld id="{A48725E7-0BCD-FA4A-B64F-9E36BFFE79F3}" type="slidenum">
              <a:rPr lang="en-US" smtClean="0"/>
              <a:pPr>
                <a:defRPr/>
              </a:pPr>
              <a:t>26</a:t>
            </a:fld>
            <a:endParaRPr lang="en-US" dirty="0"/>
          </a:p>
        </p:txBody>
      </p:sp>
      <p:sp>
        <p:nvSpPr>
          <p:cNvPr id="15" name="Text Placeholder 14">
            <a:extLst>
              <a:ext uri="{FF2B5EF4-FFF2-40B4-BE49-F238E27FC236}">
                <a16:creationId xmlns:a16="http://schemas.microsoft.com/office/drawing/2014/main" id="{3DF2F99D-372C-F619-01BC-F0D6877260DA}"/>
              </a:ext>
            </a:extLst>
          </p:cNvPr>
          <p:cNvSpPr>
            <a:spLocks noGrp="1"/>
          </p:cNvSpPr>
          <p:nvPr>
            <p:ph type="body" sz="quarter" idx="11"/>
          </p:nvPr>
        </p:nvSpPr>
        <p:spPr/>
        <p:txBody>
          <a:bodyPr/>
          <a:lstStyle/>
          <a:p>
            <a:endParaRPr lang="en-US" dirty="0"/>
          </a:p>
        </p:txBody>
      </p:sp>
      <p:sp>
        <p:nvSpPr>
          <p:cNvPr id="16" name="Content Placeholder 15">
            <a:extLst>
              <a:ext uri="{FF2B5EF4-FFF2-40B4-BE49-F238E27FC236}">
                <a16:creationId xmlns:a16="http://schemas.microsoft.com/office/drawing/2014/main" id="{76089086-0CED-9316-9E3C-9029FAA0C78F}"/>
              </a:ext>
            </a:extLst>
          </p:cNvPr>
          <p:cNvSpPr>
            <a:spLocks noGrp="1"/>
          </p:cNvSpPr>
          <p:nvPr>
            <p:ph sz="quarter" idx="13"/>
          </p:nvPr>
        </p:nvSpPr>
        <p:spPr/>
        <p:txBody>
          <a:bodyPr/>
          <a:lstStyle/>
          <a:p>
            <a:pPr marL="342900" indent="-342900">
              <a:buFont typeface="Arial" panose="020B0604020202020204" pitchFamily="34" charset="0"/>
              <a:buChar char="•"/>
            </a:pPr>
            <a:r>
              <a:rPr lang="en-US" sz="2400" dirty="0"/>
              <a:t>Collected online</a:t>
            </a:r>
          </a:p>
          <a:p>
            <a:pPr marL="342900" indent="-342900">
              <a:buFont typeface="Arial" panose="020B0604020202020204" pitchFamily="34" charset="0"/>
              <a:buChar char="•"/>
            </a:pPr>
            <a:r>
              <a:rPr lang="en-US" sz="2400" dirty="0"/>
              <a:t>Specific Chapters for:</a:t>
            </a:r>
          </a:p>
          <a:p>
            <a:pPr marL="900113" lvl="1" indent="-342900"/>
            <a:r>
              <a:rPr lang="en-US" sz="2400" dirty="0"/>
              <a:t>Young adults 19-30</a:t>
            </a:r>
          </a:p>
          <a:p>
            <a:pPr marL="900113" lvl="1" indent="-342900"/>
            <a:r>
              <a:rPr lang="en-US" sz="2400" dirty="0"/>
              <a:t>College v. non-college</a:t>
            </a:r>
          </a:p>
          <a:p>
            <a:pPr marL="900113" lvl="1" indent="-342900"/>
            <a:r>
              <a:rPr lang="en-US" sz="2400" dirty="0"/>
              <a:t>Adults 35-50</a:t>
            </a:r>
          </a:p>
          <a:p>
            <a:pPr marL="900113" lvl="1" indent="-342900"/>
            <a:r>
              <a:rPr lang="en-US" sz="2400" dirty="0"/>
              <a:t>Other subgroups</a:t>
            </a:r>
          </a:p>
          <a:p>
            <a:pPr marL="1243013" lvl="2" indent="-342900"/>
            <a:r>
              <a:rPr lang="en-US" sz="2400" dirty="0"/>
              <a:t>Sex</a:t>
            </a:r>
          </a:p>
          <a:p>
            <a:pPr marL="1243013" lvl="2" indent="-342900"/>
            <a:r>
              <a:rPr lang="en-US" sz="2400" dirty="0"/>
              <a:t>US region</a:t>
            </a:r>
          </a:p>
          <a:p>
            <a:pPr marL="1243013" lvl="2" indent="-342900"/>
            <a:r>
              <a:rPr lang="en-US" sz="2400" dirty="0"/>
              <a:t>Race/ethnicity</a:t>
            </a:r>
          </a:p>
        </p:txBody>
      </p:sp>
      <p:pic>
        <p:nvPicPr>
          <p:cNvPr id="10" name="Content Placeholder 9" descr="Graphical user interface, text, application&#10;&#10;Description automatically generated">
            <a:extLst>
              <a:ext uri="{FF2B5EF4-FFF2-40B4-BE49-F238E27FC236}">
                <a16:creationId xmlns:a16="http://schemas.microsoft.com/office/drawing/2014/main" id="{1A9677E8-3290-9865-5415-1CC708B949B9}"/>
              </a:ext>
            </a:extLst>
          </p:cNvPr>
          <p:cNvPicPr>
            <a:picLocks noGrp="1" noChangeAspect="1"/>
          </p:cNvPicPr>
          <p:nvPr>
            <p:ph sz="quarter" idx="14"/>
          </p:nvPr>
        </p:nvPicPr>
        <p:blipFill>
          <a:blip r:embed="rId3"/>
          <a:stretch>
            <a:fillRect/>
          </a:stretch>
        </p:blipFill>
        <p:spPr>
          <a:xfrm>
            <a:off x="598488" y="2023048"/>
            <a:ext cx="5334000" cy="3878704"/>
          </a:xfrm>
        </p:spPr>
      </p:pic>
      <p:pic>
        <p:nvPicPr>
          <p:cNvPr id="17" name="Picture 2" descr="Yale Psychiatry (@YalePsych) | Twitter">
            <a:extLst>
              <a:ext uri="{FF2B5EF4-FFF2-40B4-BE49-F238E27FC236}">
                <a16:creationId xmlns:a16="http://schemas.microsoft.com/office/drawing/2014/main" id="{FFC47119-90A1-688E-9901-B1926C1EF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767E5F3-7A1E-B06C-5C9F-4346F7D985D3}"/>
              </a:ext>
            </a:extLst>
          </p:cNvPr>
          <p:cNvSpPr txBox="1"/>
          <p:nvPr/>
        </p:nvSpPr>
        <p:spPr>
          <a:xfrm>
            <a:off x="2532364" y="6022322"/>
            <a:ext cx="7127272" cy="369332"/>
          </a:xfrm>
          <a:prstGeom prst="rect">
            <a:avLst/>
          </a:prstGeom>
          <a:noFill/>
        </p:spPr>
        <p:txBody>
          <a:bodyPr wrap="none" rtlCol="0">
            <a:spAutoFit/>
          </a:bodyPr>
          <a:lstStyle/>
          <a:p>
            <a:pPr algn="l"/>
            <a:r>
              <a:rPr lang="en-US" dirty="0">
                <a:solidFill>
                  <a:schemeClr val="tx2"/>
                </a:solidFill>
                <a:latin typeface="+mn-lt"/>
              </a:rPr>
              <a:t>http://monitoringthefuture.org/pubs/monographs/mtfpanelreport2022</a:t>
            </a:r>
          </a:p>
        </p:txBody>
      </p:sp>
      <p:pic>
        <p:nvPicPr>
          <p:cNvPr id="12" name="Picture 11" descr="Diagram&#10;&#10;Description automatically generated">
            <a:extLst>
              <a:ext uri="{FF2B5EF4-FFF2-40B4-BE49-F238E27FC236}">
                <a16:creationId xmlns:a16="http://schemas.microsoft.com/office/drawing/2014/main" id="{242CC31F-62FE-82EE-C660-4A9F2F6BA105}"/>
              </a:ext>
            </a:extLst>
          </p:cNvPr>
          <p:cNvPicPr>
            <a:picLocks noChangeAspect="1"/>
          </p:cNvPicPr>
          <p:nvPr/>
        </p:nvPicPr>
        <p:blipFill>
          <a:blip r:embed="rId5"/>
          <a:stretch>
            <a:fillRect/>
          </a:stretch>
        </p:blipFill>
        <p:spPr>
          <a:xfrm>
            <a:off x="9873242" y="93164"/>
            <a:ext cx="2273355" cy="1407700"/>
          </a:xfrm>
          <a:prstGeom prst="rect">
            <a:avLst/>
          </a:prstGeom>
        </p:spPr>
      </p:pic>
    </p:spTree>
    <p:extLst>
      <p:ext uri="{BB962C8B-B14F-4D97-AF65-F5344CB8AC3E}">
        <p14:creationId xmlns:p14="http://schemas.microsoft.com/office/powerpoint/2010/main" val="1378416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3DA3-2ECC-3F8F-0B91-F43739A1064D}"/>
              </a:ext>
            </a:extLst>
          </p:cNvPr>
          <p:cNvSpPr>
            <a:spLocks noGrp="1"/>
          </p:cNvSpPr>
          <p:nvPr>
            <p:ph type="title"/>
          </p:nvPr>
        </p:nvSpPr>
        <p:spPr/>
        <p:txBody>
          <a:bodyPr/>
          <a:lstStyle/>
          <a:p>
            <a:r>
              <a:rPr lang="en-US" dirty="0"/>
              <a:t>Key Findings: Adults 19+</a:t>
            </a:r>
          </a:p>
        </p:txBody>
      </p:sp>
      <p:sp>
        <p:nvSpPr>
          <p:cNvPr id="3" name="Slide Number Placeholder 2">
            <a:extLst>
              <a:ext uri="{FF2B5EF4-FFF2-40B4-BE49-F238E27FC236}">
                <a16:creationId xmlns:a16="http://schemas.microsoft.com/office/drawing/2014/main" id="{9568CEDC-C80D-4D13-23B2-E7A4257FE032}"/>
              </a:ext>
            </a:extLst>
          </p:cNvPr>
          <p:cNvSpPr>
            <a:spLocks noGrp="1"/>
          </p:cNvSpPr>
          <p:nvPr>
            <p:ph type="sldNum" sz="quarter" idx="10"/>
          </p:nvPr>
        </p:nvSpPr>
        <p:spPr/>
        <p:txBody>
          <a:bodyPr/>
          <a:lstStyle/>
          <a:p>
            <a:pPr>
              <a:defRPr/>
            </a:pPr>
            <a:fld id="{A48725E7-0BCD-FA4A-B64F-9E36BFFE79F3}" type="slidenum">
              <a:rPr lang="en-US" smtClean="0"/>
              <a:pPr>
                <a:defRPr/>
              </a:pPr>
              <a:t>27</a:t>
            </a:fld>
            <a:endParaRPr lang="en-US" dirty="0"/>
          </a:p>
        </p:txBody>
      </p:sp>
      <p:sp>
        <p:nvSpPr>
          <p:cNvPr id="4" name="Text Placeholder 3">
            <a:extLst>
              <a:ext uri="{FF2B5EF4-FFF2-40B4-BE49-F238E27FC236}">
                <a16:creationId xmlns:a16="http://schemas.microsoft.com/office/drawing/2014/main" id="{9D2E0905-97DA-4D73-6E22-B8AE59A89EBB}"/>
              </a:ext>
            </a:extLst>
          </p:cNvPr>
          <p:cNvSpPr>
            <a:spLocks noGrp="1"/>
          </p:cNvSpPr>
          <p:nvPr>
            <p:ph type="body" sz="quarter" idx="11"/>
          </p:nvPr>
        </p:nvSpPr>
        <p:spPr/>
        <p:txBody>
          <a:bodyPr/>
          <a:lstStyle/>
          <a:p>
            <a:r>
              <a:rPr lang="en-US" dirty="0"/>
              <a:t>Impact of COVID-19: Appears less than for highschoolers</a:t>
            </a:r>
          </a:p>
        </p:txBody>
      </p:sp>
      <p:sp>
        <p:nvSpPr>
          <p:cNvPr id="6" name="Content Placeholder 5">
            <a:extLst>
              <a:ext uri="{FF2B5EF4-FFF2-40B4-BE49-F238E27FC236}">
                <a16:creationId xmlns:a16="http://schemas.microsoft.com/office/drawing/2014/main" id="{24A18554-FD9B-ACCD-B368-24A9351CBCA4}"/>
              </a:ext>
            </a:extLst>
          </p:cNvPr>
          <p:cNvSpPr>
            <a:spLocks noGrp="1"/>
          </p:cNvSpPr>
          <p:nvPr>
            <p:ph sz="quarter" idx="14"/>
          </p:nvPr>
        </p:nvSpPr>
        <p:spPr/>
        <p:txBody>
          <a:bodyPr/>
          <a:lstStyle/>
          <a:p>
            <a:pPr marL="342900" indent="-342900">
              <a:buFont typeface="Arial" panose="020B0604020202020204" pitchFamily="34" charset="0"/>
              <a:buChar char="•"/>
            </a:pPr>
            <a:r>
              <a:rPr lang="en-US" dirty="0"/>
              <a:t>Age 19-30 </a:t>
            </a:r>
          </a:p>
          <a:p>
            <a:pPr marL="900113" lvl="1" indent="-342900"/>
            <a:r>
              <a:rPr lang="en-US" dirty="0"/>
              <a:t>Historic highs for MJ and hallucinogens</a:t>
            </a:r>
          </a:p>
          <a:p>
            <a:pPr marL="900113" lvl="1" indent="-342900"/>
            <a:r>
              <a:rPr lang="en-US" dirty="0"/>
              <a:t>Nicotine vaping has tripled since 2017</a:t>
            </a:r>
          </a:p>
          <a:p>
            <a:pPr marL="900113" lvl="1" indent="-342900"/>
            <a:r>
              <a:rPr lang="en-US" dirty="0"/>
              <a:t>Alcohol (EtOH) use declining past 10 years</a:t>
            </a:r>
          </a:p>
          <a:p>
            <a:pPr marL="342900" indent="-342900">
              <a:buFont typeface="Arial" panose="020B0604020202020204" pitchFamily="34" charset="0"/>
              <a:buChar char="•"/>
            </a:pPr>
            <a:r>
              <a:rPr lang="en-US" dirty="0"/>
              <a:t>Age 35-50</a:t>
            </a:r>
          </a:p>
          <a:p>
            <a:pPr marL="900113" lvl="1" indent="-342900"/>
            <a:r>
              <a:rPr lang="en-US" dirty="0"/>
              <a:t>MJ use has doubled in past 10 years</a:t>
            </a:r>
          </a:p>
          <a:p>
            <a:pPr marL="900113" lvl="1" indent="-342900"/>
            <a:r>
              <a:rPr lang="en-US" dirty="0"/>
              <a:t>EtOH use/binge, hallucinogens increased</a:t>
            </a:r>
          </a:p>
          <a:p>
            <a:pPr marL="900113" lvl="1" indent="-342900"/>
            <a:r>
              <a:rPr lang="en-US" dirty="0"/>
              <a:t>Opioids decreased</a:t>
            </a:r>
          </a:p>
          <a:p>
            <a:pPr marL="342900" indent="-342900">
              <a:buFont typeface="Arial" panose="020B0604020202020204" pitchFamily="34" charset="0"/>
              <a:buChar char="•"/>
            </a:pPr>
            <a:r>
              <a:rPr lang="en-US" dirty="0"/>
              <a:t>Subgroups</a:t>
            </a:r>
          </a:p>
          <a:p>
            <a:pPr marL="900113" lvl="1" indent="-342900"/>
            <a:r>
              <a:rPr lang="en-US" dirty="0"/>
              <a:t>Sex differences narrowing for MJ, EtOH</a:t>
            </a:r>
          </a:p>
          <a:p>
            <a:pPr marL="900113" lvl="1" indent="-342900"/>
            <a:r>
              <a:rPr lang="en-US" dirty="0"/>
              <a:t>White young adults &gt; drug/alcohol use</a:t>
            </a:r>
          </a:p>
        </p:txBody>
      </p:sp>
      <p:pic>
        <p:nvPicPr>
          <p:cNvPr id="7" name="Content Placeholder 4" descr="Chart, line chart&#10;&#10;Description automatically generated">
            <a:extLst>
              <a:ext uri="{FF2B5EF4-FFF2-40B4-BE49-F238E27FC236}">
                <a16:creationId xmlns:a16="http://schemas.microsoft.com/office/drawing/2014/main" id="{037BD3D6-5775-4323-1507-83EC5BEE6648}"/>
              </a:ext>
            </a:extLst>
          </p:cNvPr>
          <p:cNvPicPr>
            <a:picLocks noGrp="1" noChangeAspect="1"/>
          </p:cNvPicPr>
          <p:nvPr>
            <p:ph sz="quarter" idx="13"/>
          </p:nvPr>
        </p:nvPicPr>
        <p:blipFill>
          <a:blip r:embed="rId3"/>
          <a:stretch>
            <a:fillRect/>
          </a:stretch>
        </p:blipFill>
        <p:spPr>
          <a:xfrm>
            <a:off x="6096000" y="1906384"/>
            <a:ext cx="4876800" cy="4103143"/>
          </a:xfrm>
        </p:spPr>
      </p:pic>
      <p:pic>
        <p:nvPicPr>
          <p:cNvPr id="10" name="Picture 2" descr="Yale Psychiatry (@YalePsych) | Twitter">
            <a:extLst>
              <a:ext uri="{FF2B5EF4-FFF2-40B4-BE49-F238E27FC236}">
                <a16:creationId xmlns:a16="http://schemas.microsoft.com/office/drawing/2014/main" id="{718F7A7C-F1DF-ECD5-6793-7E382863B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iagram&#10;&#10;Description automatically generated">
            <a:extLst>
              <a:ext uri="{FF2B5EF4-FFF2-40B4-BE49-F238E27FC236}">
                <a16:creationId xmlns:a16="http://schemas.microsoft.com/office/drawing/2014/main" id="{98A1FCD9-2ED7-AED8-D1D4-3095168F3021}"/>
              </a:ext>
            </a:extLst>
          </p:cNvPr>
          <p:cNvPicPr>
            <a:picLocks noChangeAspect="1"/>
          </p:cNvPicPr>
          <p:nvPr/>
        </p:nvPicPr>
        <p:blipFill>
          <a:blip r:embed="rId5"/>
          <a:stretch>
            <a:fillRect/>
          </a:stretch>
        </p:blipFill>
        <p:spPr>
          <a:xfrm>
            <a:off x="9873242" y="93164"/>
            <a:ext cx="2273355" cy="1407700"/>
          </a:xfrm>
          <a:prstGeom prst="rect">
            <a:avLst/>
          </a:prstGeom>
        </p:spPr>
      </p:pic>
    </p:spTree>
    <p:extLst>
      <p:ext uri="{BB962C8B-B14F-4D97-AF65-F5344CB8AC3E}">
        <p14:creationId xmlns:p14="http://schemas.microsoft.com/office/powerpoint/2010/main" val="3384029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8EC0-77C4-83AD-5CF3-F42B82583E64}"/>
              </a:ext>
            </a:extLst>
          </p:cNvPr>
          <p:cNvSpPr>
            <a:spLocks noGrp="1"/>
          </p:cNvSpPr>
          <p:nvPr>
            <p:ph type="title"/>
          </p:nvPr>
        </p:nvSpPr>
        <p:spPr/>
        <p:txBody>
          <a:bodyPr/>
          <a:lstStyle/>
          <a:p>
            <a:r>
              <a:rPr lang="en-US" dirty="0"/>
              <a:t>National Epidemiologic Survey of Alcohol &amp; Related Conditions (NESARC)</a:t>
            </a:r>
          </a:p>
        </p:txBody>
      </p:sp>
      <p:pic>
        <p:nvPicPr>
          <p:cNvPr id="4" name="Picture 3" descr="Graphical user interface, text, application&#10;&#10;Description automatically generated">
            <a:extLst>
              <a:ext uri="{FF2B5EF4-FFF2-40B4-BE49-F238E27FC236}">
                <a16:creationId xmlns:a16="http://schemas.microsoft.com/office/drawing/2014/main" id="{438A55BC-2F03-FE3A-8E8E-934A082D9FFD}"/>
              </a:ext>
            </a:extLst>
          </p:cNvPr>
          <p:cNvPicPr>
            <a:picLocks noChangeAspect="1"/>
          </p:cNvPicPr>
          <p:nvPr/>
        </p:nvPicPr>
        <p:blipFill>
          <a:blip r:embed="rId2"/>
          <a:stretch>
            <a:fillRect/>
          </a:stretch>
        </p:blipFill>
        <p:spPr>
          <a:xfrm>
            <a:off x="8730087" y="304800"/>
            <a:ext cx="3247623" cy="1295400"/>
          </a:xfrm>
          <a:prstGeom prst="rect">
            <a:avLst/>
          </a:prstGeom>
        </p:spPr>
      </p:pic>
    </p:spTree>
    <p:extLst>
      <p:ext uri="{BB962C8B-B14F-4D97-AF65-F5344CB8AC3E}">
        <p14:creationId xmlns:p14="http://schemas.microsoft.com/office/powerpoint/2010/main" val="1790323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2ED2-80C5-C1EB-F2DE-DBE0AD8F8380}"/>
              </a:ext>
            </a:extLst>
          </p:cNvPr>
          <p:cNvSpPr>
            <a:spLocks noGrp="1"/>
          </p:cNvSpPr>
          <p:nvPr>
            <p:ph type="title"/>
          </p:nvPr>
        </p:nvSpPr>
        <p:spPr/>
        <p:txBody>
          <a:bodyPr/>
          <a:lstStyle/>
          <a:p>
            <a:r>
              <a:rPr lang="en-US" dirty="0"/>
              <a:t>Epidemiology: </a:t>
            </a:r>
          </a:p>
        </p:txBody>
      </p:sp>
      <p:pic>
        <p:nvPicPr>
          <p:cNvPr id="8" name="Picture 7">
            <a:extLst>
              <a:ext uri="{FF2B5EF4-FFF2-40B4-BE49-F238E27FC236}">
                <a16:creationId xmlns:a16="http://schemas.microsoft.com/office/drawing/2014/main" id="{2D5AC0EF-45D1-3099-02F1-A712197C0C0B}"/>
              </a:ext>
            </a:extLst>
          </p:cNvPr>
          <p:cNvPicPr>
            <a:picLocks noChangeAspect="1"/>
          </p:cNvPicPr>
          <p:nvPr/>
        </p:nvPicPr>
        <p:blipFill>
          <a:blip r:embed="rId3"/>
          <a:stretch>
            <a:fillRect/>
          </a:stretch>
        </p:blipFill>
        <p:spPr>
          <a:xfrm>
            <a:off x="1905001" y="1156063"/>
            <a:ext cx="7743306" cy="5197562"/>
          </a:xfrm>
          <a:prstGeom prst="rect">
            <a:avLst/>
          </a:prstGeom>
        </p:spPr>
      </p:pic>
      <p:pic>
        <p:nvPicPr>
          <p:cNvPr id="9" name="Picture 2" descr="Yale Psychiatry (@YalePsych) | Twitter">
            <a:extLst>
              <a:ext uri="{FF2B5EF4-FFF2-40B4-BE49-F238E27FC236}">
                <a16:creationId xmlns:a16="http://schemas.microsoft.com/office/drawing/2014/main" id="{1F663BF8-E710-D21E-36D4-781F1F60B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862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D8BD67D1-FAD2-6D89-0049-A40156861CE3}"/>
              </a:ext>
            </a:extLst>
          </p:cNvPr>
          <p:cNvSpPr>
            <a:spLocks noGrp="1"/>
          </p:cNvSpPr>
          <p:nvPr>
            <p:ph type="title"/>
          </p:nvPr>
        </p:nvSpPr>
        <p:spPr/>
        <p:txBody>
          <a:bodyPr/>
          <a:lstStyle/>
          <a:p>
            <a:r>
              <a:rPr lang="en-US" dirty="0"/>
              <a:t>NESARC: Unpacking this nationally representative study</a:t>
            </a:r>
          </a:p>
        </p:txBody>
      </p:sp>
      <p:sp>
        <p:nvSpPr>
          <p:cNvPr id="3" name="Slide Number Placeholder 2">
            <a:extLst>
              <a:ext uri="{FF2B5EF4-FFF2-40B4-BE49-F238E27FC236}">
                <a16:creationId xmlns:a16="http://schemas.microsoft.com/office/drawing/2014/main" id="{F9B89B3B-5C38-67FB-E63C-B01EAC7EC87A}"/>
              </a:ext>
            </a:extLst>
          </p:cNvPr>
          <p:cNvSpPr>
            <a:spLocks noGrp="1"/>
          </p:cNvSpPr>
          <p:nvPr>
            <p:ph type="sldNum" sz="quarter" idx="10"/>
          </p:nvPr>
        </p:nvSpPr>
        <p:spPr/>
        <p:txBody>
          <a:bodyPr/>
          <a:lstStyle/>
          <a:p>
            <a:pPr>
              <a:defRPr/>
            </a:pPr>
            <a:fld id="{A48725E7-0BCD-FA4A-B64F-9E36BFFE79F3}" type="slidenum">
              <a:rPr lang="en-US" smtClean="0"/>
              <a:pPr>
                <a:defRPr/>
              </a:pPr>
              <a:t>29</a:t>
            </a:fld>
            <a:endParaRPr lang="en-US" dirty="0"/>
          </a:p>
        </p:txBody>
      </p:sp>
      <p:sp>
        <p:nvSpPr>
          <p:cNvPr id="20" name="Text Placeholder 19">
            <a:extLst>
              <a:ext uri="{FF2B5EF4-FFF2-40B4-BE49-F238E27FC236}">
                <a16:creationId xmlns:a16="http://schemas.microsoft.com/office/drawing/2014/main" id="{C91B1141-CB3C-7505-80E8-B63164ACCC25}"/>
              </a:ext>
            </a:extLst>
          </p:cNvPr>
          <p:cNvSpPr>
            <a:spLocks noGrp="1"/>
          </p:cNvSpPr>
          <p:nvPr>
            <p:ph type="body" sz="quarter" idx="11"/>
          </p:nvPr>
        </p:nvSpPr>
        <p:spPr>
          <a:xfrm>
            <a:off x="639763" y="1053553"/>
            <a:ext cx="10828337" cy="762000"/>
          </a:xfrm>
        </p:spPr>
        <p:txBody>
          <a:bodyPr/>
          <a:lstStyle/>
          <a:p>
            <a:r>
              <a:rPr lang="en-US" dirty="0"/>
              <a:t>Nationally-representative household sample, DSM-IV and -5</a:t>
            </a:r>
          </a:p>
        </p:txBody>
      </p:sp>
      <p:graphicFrame>
        <p:nvGraphicFramePr>
          <p:cNvPr id="10" name="Content Placeholder 9">
            <a:extLst>
              <a:ext uri="{FF2B5EF4-FFF2-40B4-BE49-F238E27FC236}">
                <a16:creationId xmlns:a16="http://schemas.microsoft.com/office/drawing/2014/main" id="{5A259B2C-06C3-347A-4A1D-2326F53BF6FB}"/>
              </a:ext>
            </a:extLst>
          </p:cNvPr>
          <p:cNvGraphicFramePr>
            <a:graphicFrameLocks noGrp="1"/>
          </p:cNvGraphicFramePr>
          <p:nvPr>
            <p:ph sz="quarter" idx="12"/>
            <p:extLst>
              <p:ext uri="{D42A27DB-BD31-4B8C-83A1-F6EECF244321}">
                <p14:modId xmlns:p14="http://schemas.microsoft.com/office/powerpoint/2010/main" val="527128280"/>
              </p:ext>
            </p:extLst>
          </p:nvPr>
        </p:nvGraphicFramePr>
        <p:xfrm>
          <a:off x="601663" y="1815552"/>
          <a:ext cx="10828337" cy="4456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 descr="Yale Psychiatry (@YalePsych) | Twitter">
            <a:extLst>
              <a:ext uri="{FF2B5EF4-FFF2-40B4-BE49-F238E27FC236}">
                <a16:creationId xmlns:a16="http://schemas.microsoft.com/office/drawing/2014/main" id="{2B16C20A-6F66-C405-75F2-F916AA032C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67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43F10E-8914-11A0-55E9-FC42395662E9}"/>
              </a:ext>
            </a:extLst>
          </p:cNvPr>
          <p:cNvSpPr>
            <a:spLocks noGrp="1"/>
          </p:cNvSpPr>
          <p:nvPr>
            <p:ph type="title"/>
          </p:nvPr>
        </p:nvSpPr>
        <p:spPr>
          <a:xfrm>
            <a:off x="620713" y="635000"/>
            <a:ext cx="10896600" cy="508000"/>
          </a:xfrm>
        </p:spPr>
        <p:txBody>
          <a:bodyPr/>
          <a:lstStyle/>
          <a:p>
            <a:r>
              <a:rPr lang="en-US" dirty="0"/>
              <a:t>NESARC-III: Comparing DSM-IV to DSM-5 Rates of SUD</a:t>
            </a:r>
          </a:p>
        </p:txBody>
      </p:sp>
      <p:sp>
        <p:nvSpPr>
          <p:cNvPr id="4" name="Slide Number Placeholder 3">
            <a:extLst>
              <a:ext uri="{FF2B5EF4-FFF2-40B4-BE49-F238E27FC236}">
                <a16:creationId xmlns:a16="http://schemas.microsoft.com/office/drawing/2014/main" id="{CCBC00AA-23F0-4A28-DDAB-2EB65AA079C9}"/>
              </a:ext>
            </a:extLst>
          </p:cNvPr>
          <p:cNvSpPr>
            <a:spLocks noGrp="1"/>
          </p:cNvSpPr>
          <p:nvPr>
            <p:ph type="sldNum" sz="quarter" idx="10"/>
          </p:nvPr>
        </p:nvSpPr>
        <p:spPr/>
        <p:txBody>
          <a:bodyPr/>
          <a:lstStyle/>
          <a:p>
            <a:pPr>
              <a:defRPr/>
            </a:pPr>
            <a:fld id="{A48725E7-0BCD-FA4A-B64F-9E36BFFE79F3}" type="slidenum">
              <a:rPr lang="en-US" smtClean="0"/>
              <a:pPr>
                <a:defRPr/>
              </a:pPr>
              <a:t>30</a:t>
            </a:fld>
            <a:endParaRPr lang="en-US" dirty="0"/>
          </a:p>
        </p:txBody>
      </p:sp>
      <p:graphicFrame>
        <p:nvGraphicFramePr>
          <p:cNvPr id="6" name="Chart Placeholder 5">
            <a:extLst>
              <a:ext uri="{FF2B5EF4-FFF2-40B4-BE49-F238E27FC236}">
                <a16:creationId xmlns:a16="http://schemas.microsoft.com/office/drawing/2014/main" id="{2BE131D5-1E61-A256-2BA1-5C175C8925CF}"/>
              </a:ext>
            </a:extLst>
          </p:cNvPr>
          <p:cNvGraphicFramePr>
            <a:graphicFrameLocks noGrp="1"/>
          </p:cNvGraphicFramePr>
          <p:nvPr>
            <p:ph type="chart" sz="quarter" idx="12"/>
            <p:extLst>
              <p:ext uri="{D42A27DB-BD31-4B8C-83A1-F6EECF244321}">
                <p14:modId xmlns:p14="http://schemas.microsoft.com/office/powerpoint/2010/main" val="1768167795"/>
              </p:ext>
            </p:extLst>
          </p:nvPr>
        </p:nvGraphicFramePr>
        <p:xfrm>
          <a:off x="620713" y="1143000"/>
          <a:ext cx="10896071" cy="5105400"/>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2" descr="Yale Psychiatry (@YalePsych) | Twitter">
            <a:extLst>
              <a:ext uri="{FF2B5EF4-FFF2-40B4-BE49-F238E27FC236}">
                <a16:creationId xmlns:a16="http://schemas.microsoft.com/office/drawing/2014/main" id="{17BD41A5-9379-523E-C4AD-9021F1737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1187ADA-9B21-F2F0-E8F7-47EAB8061A05}"/>
              </a:ext>
            </a:extLst>
          </p:cNvPr>
          <p:cNvSpPr txBox="1"/>
          <p:nvPr/>
        </p:nvSpPr>
        <p:spPr>
          <a:xfrm>
            <a:off x="6781800" y="1920894"/>
            <a:ext cx="4515139" cy="1077218"/>
          </a:xfrm>
          <a:prstGeom prst="rect">
            <a:avLst/>
          </a:prstGeom>
          <a:solidFill>
            <a:schemeClr val="bg1"/>
          </a:solidFill>
          <a:ln w="57150">
            <a:solidFill>
              <a:schemeClr val="accent1">
                <a:lumMod val="75000"/>
              </a:schemeClr>
            </a:solidFill>
          </a:ln>
        </p:spPr>
        <p:txBody>
          <a:bodyPr wrap="square" rtlCol="0" anchor="ctr">
            <a:spAutoFit/>
          </a:bodyPr>
          <a:lstStyle/>
          <a:p>
            <a:pPr algn="ctr"/>
            <a:r>
              <a:rPr lang="en-US" sz="3200" b="1" dirty="0">
                <a:solidFill>
                  <a:schemeClr val="accent1">
                    <a:lumMod val="75000"/>
                  </a:schemeClr>
                </a:solidFill>
                <a:latin typeface="+mj-lt"/>
                <a:cs typeface="Segoe UI" panose="020B0502040204020203" pitchFamily="34" charset="0"/>
              </a:rPr>
              <a:t>Past Year DSM-5 rates consistent with DSM-IV</a:t>
            </a:r>
          </a:p>
        </p:txBody>
      </p:sp>
    </p:spTree>
    <p:extLst>
      <p:ext uri="{BB962C8B-B14F-4D97-AF65-F5344CB8AC3E}">
        <p14:creationId xmlns:p14="http://schemas.microsoft.com/office/powerpoint/2010/main" val="3731410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5F1227-97ED-26F5-1561-F42AE3F3736A}"/>
              </a:ext>
            </a:extLst>
          </p:cNvPr>
          <p:cNvSpPr>
            <a:spLocks noGrp="1"/>
          </p:cNvSpPr>
          <p:nvPr>
            <p:ph type="body" sz="quarter" idx="4294967295"/>
          </p:nvPr>
        </p:nvSpPr>
        <p:spPr>
          <a:xfrm>
            <a:off x="601580" y="1143000"/>
            <a:ext cx="10828421" cy="4800600"/>
          </a:xfrm>
        </p:spPr>
        <p:txBody>
          <a:bodyPr/>
          <a:lstStyle/>
          <a:p>
            <a:r>
              <a:rPr lang="en-US" sz="2800" dirty="0"/>
              <a:t>Among people with past year alcohol use disorder</a:t>
            </a:r>
          </a:p>
        </p:txBody>
      </p:sp>
      <p:sp>
        <p:nvSpPr>
          <p:cNvPr id="2" name="Title 1">
            <a:extLst>
              <a:ext uri="{FF2B5EF4-FFF2-40B4-BE49-F238E27FC236}">
                <a16:creationId xmlns:a16="http://schemas.microsoft.com/office/drawing/2014/main" id="{7DAB62FB-BF91-67F0-31A8-4034575A1FF8}"/>
              </a:ext>
            </a:extLst>
          </p:cNvPr>
          <p:cNvSpPr>
            <a:spLocks noGrp="1"/>
          </p:cNvSpPr>
          <p:nvPr>
            <p:ph type="title"/>
          </p:nvPr>
        </p:nvSpPr>
        <p:spPr/>
        <p:txBody>
          <a:bodyPr/>
          <a:lstStyle/>
          <a:p>
            <a:r>
              <a:rPr lang="en-US" dirty="0"/>
              <a:t>Co-occurring Disorders</a:t>
            </a:r>
          </a:p>
        </p:txBody>
      </p:sp>
      <p:pic>
        <p:nvPicPr>
          <p:cNvPr id="5" name="Picture 2" descr="Yale Psychiatry (@YalePsych) | Twitter">
            <a:extLst>
              <a:ext uri="{FF2B5EF4-FFF2-40B4-BE49-F238E27FC236}">
                <a16:creationId xmlns:a16="http://schemas.microsoft.com/office/drawing/2014/main" id="{5F718B37-3CD4-04ED-72F6-453E1E89D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5">
            <a:extLst>
              <a:ext uri="{FF2B5EF4-FFF2-40B4-BE49-F238E27FC236}">
                <a16:creationId xmlns:a16="http://schemas.microsoft.com/office/drawing/2014/main" id="{46783F33-3472-79D5-8435-C6B616EE3007}"/>
              </a:ext>
            </a:extLst>
          </p:cNvPr>
          <p:cNvGraphicFramePr>
            <a:graphicFrameLocks noGrp="1"/>
          </p:cNvGraphicFramePr>
          <p:nvPr>
            <p:extLst>
              <p:ext uri="{D42A27DB-BD31-4B8C-83A1-F6EECF244321}">
                <p14:modId xmlns:p14="http://schemas.microsoft.com/office/powerpoint/2010/main" val="4135885115"/>
              </p:ext>
            </p:extLst>
          </p:nvPr>
        </p:nvGraphicFramePr>
        <p:xfrm>
          <a:off x="883920" y="1837765"/>
          <a:ext cx="10081260" cy="4282278"/>
        </p:xfrm>
        <a:graphic>
          <a:graphicData uri="http://schemas.openxmlformats.org/drawingml/2006/table">
            <a:tbl>
              <a:tblPr firstRow="1" bandRow="1">
                <a:tableStyleId>{5C22544A-7EE6-4342-B048-85BDC9FD1C3A}</a:tableStyleId>
              </a:tblPr>
              <a:tblGrid>
                <a:gridCol w="2777320">
                  <a:extLst>
                    <a:ext uri="{9D8B030D-6E8A-4147-A177-3AD203B41FA5}">
                      <a16:colId xmlns:a16="http://schemas.microsoft.com/office/drawing/2014/main" val="2151346748"/>
                    </a:ext>
                  </a:extLst>
                </a:gridCol>
                <a:gridCol w="1819735">
                  <a:extLst>
                    <a:ext uri="{9D8B030D-6E8A-4147-A177-3AD203B41FA5}">
                      <a16:colId xmlns:a16="http://schemas.microsoft.com/office/drawing/2014/main" val="2399545400"/>
                    </a:ext>
                  </a:extLst>
                </a:gridCol>
                <a:gridCol w="1693652">
                  <a:extLst>
                    <a:ext uri="{9D8B030D-6E8A-4147-A177-3AD203B41FA5}">
                      <a16:colId xmlns:a16="http://schemas.microsoft.com/office/drawing/2014/main" val="452565422"/>
                    </a:ext>
                  </a:extLst>
                </a:gridCol>
                <a:gridCol w="1935602">
                  <a:extLst>
                    <a:ext uri="{9D8B030D-6E8A-4147-A177-3AD203B41FA5}">
                      <a16:colId xmlns:a16="http://schemas.microsoft.com/office/drawing/2014/main" val="1878972073"/>
                    </a:ext>
                  </a:extLst>
                </a:gridCol>
                <a:gridCol w="1854951">
                  <a:extLst>
                    <a:ext uri="{9D8B030D-6E8A-4147-A177-3AD203B41FA5}">
                      <a16:colId xmlns:a16="http://schemas.microsoft.com/office/drawing/2014/main" val="3849933987"/>
                    </a:ext>
                  </a:extLst>
                </a:gridCol>
              </a:tblGrid>
              <a:tr h="576553">
                <a:tc>
                  <a:txBody>
                    <a:bodyPr/>
                    <a:lstStyle/>
                    <a:p>
                      <a:endParaRPr lang="en-US" sz="1600" dirty="0"/>
                    </a:p>
                  </a:txBody>
                  <a:tcPr/>
                </a:tc>
                <a:tc>
                  <a:txBody>
                    <a:bodyPr/>
                    <a:lstStyle/>
                    <a:p>
                      <a:pPr algn="ctr"/>
                      <a:r>
                        <a:rPr lang="en-US" sz="2400" b="1" dirty="0"/>
                        <a:t>Any AUD</a:t>
                      </a:r>
                    </a:p>
                  </a:txBody>
                  <a:tcPr anchor="ctr"/>
                </a:tc>
                <a:tc>
                  <a:txBody>
                    <a:bodyPr/>
                    <a:lstStyle/>
                    <a:p>
                      <a:pPr algn="ctr"/>
                      <a:r>
                        <a:rPr lang="en-US" sz="2400" b="1" dirty="0"/>
                        <a:t>Mild AUD</a:t>
                      </a:r>
                    </a:p>
                  </a:txBody>
                  <a:tcPr anchor="ctr"/>
                </a:tc>
                <a:tc>
                  <a:txBody>
                    <a:bodyPr/>
                    <a:lstStyle/>
                    <a:p>
                      <a:pPr algn="ctr"/>
                      <a:r>
                        <a:rPr lang="en-US" sz="2400" b="1" dirty="0"/>
                        <a:t>Mod. AUD</a:t>
                      </a:r>
                    </a:p>
                  </a:txBody>
                  <a:tcPr anchor="ctr"/>
                </a:tc>
                <a:tc>
                  <a:txBody>
                    <a:bodyPr/>
                    <a:lstStyle/>
                    <a:p>
                      <a:pPr algn="ctr"/>
                      <a:r>
                        <a:rPr lang="en-US" sz="2400" b="1" dirty="0"/>
                        <a:t>Severe AUD</a:t>
                      </a:r>
                    </a:p>
                  </a:txBody>
                  <a:tcPr anchor="ctr"/>
                </a:tc>
                <a:extLst>
                  <a:ext uri="{0D108BD9-81ED-4DB2-BD59-A6C34878D82A}">
                    <a16:rowId xmlns:a16="http://schemas.microsoft.com/office/drawing/2014/main" val="1863215540"/>
                  </a:ext>
                </a:extLst>
              </a:tr>
              <a:tr h="576553">
                <a:tc>
                  <a:txBody>
                    <a:bodyPr/>
                    <a:lstStyle/>
                    <a:p>
                      <a:r>
                        <a:rPr lang="en-US" sz="2000" b="1" dirty="0"/>
                        <a:t>Any drug use disorder</a:t>
                      </a:r>
                    </a:p>
                  </a:txBody>
                  <a:tcPr/>
                </a:tc>
                <a:tc>
                  <a:txBody>
                    <a:bodyPr/>
                    <a:lstStyle/>
                    <a:p>
                      <a:r>
                        <a:rPr lang="en-US" sz="1600" b="0" i="0" u="none" strike="noStrike" kern="1200" dirty="0">
                          <a:solidFill>
                            <a:schemeClr val="dk1"/>
                          </a:solidFill>
                          <a:effectLst/>
                          <a:latin typeface="+mn-lt"/>
                          <a:ea typeface="+mn-ea"/>
                          <a:cs typeface="+mn-cs"/>
                        </a:rPr>
                        <a:t>3.3 (2.88-3.76)</a:t>
                      </a:r>
                      <a:endParaRPr lang="en-US" sz="1600" dirty="0"/>
                    </a:p>
                  </a:txBody>
                  <a:tcPr/>
                </a:tc>
                <a:tc>
                  <a:txBody>
                    <a:bodyPr/>
                    <a:lstStyle/>
                    <a:p>
                      <a:r>
                        <a:rPr lang="en-US" sz="1600" b="0" i="0" u="none" strike="noStrike" kern="1200" dirty="0">
                          <a:solidFill>
                            <a:schemeClr val="dk1"/>
                          </a:solidFill>
                          <a:effectLst/>
                          <a:latin typeface="+mn-lt"/>
                          <a:ea typeface="+mn-ea"/>
                          <a:cs typeface="+mn-cs"/>
                        </a:rPr>
                        <a:t>2.2 (1.79-2.77)</a:t>
                      </a:r>
                      <a:endParaRPr lang="en-US" sz="1600" dirty="0"/>
                    </a:p>
                  </a:txBody>
                  <a:tcPr/>
                </a:tc>
                <a:tc>
                  <a:txBody>
                    <a:bodyPr/>
                    <a:lstStyle/>
                    <a:p>
                      <a:r>
                        <a:rPr lang="en-US" sz="1600" b="0" i="0" u="none" strike="noStrike" kern="1200" dirty="0">
                          <a:solidFill>
                            <a:schemeClr val="dk1"/>
                          </a:solidFill>
                          <a:effectLst/>
                          <a:latin typeface="+mn-lt"/>
                          <a:ea typeface="+mn-ea"/>
                          <a:cs typeface="+mn-cs"/>
                        </a:rPr>
                        <a:t>3.2 (2.56-4.00)</a:t>
                      </a:r>
                      <a:endParaRPr lang="en-US" sz="1600" dirty="0"/>
                    </a:p>
                  </a:txBody>
                  <a:tcPr/>
                </a:tc>
                <a:tc>
                  <a:txBody>
                    <a:bodyPr/>
                    <a:lstStyle/>
                    <a:p>
                      <a:r>
                        <a:rPr lang="en-US" sz="1600" b="0" i="0" u="none" strike="noStrike" kern="1200" dirty="0">
                          <a:solidFill>
                            <a:schemeClr val="dk1"/>
                          </a:solidFill>
                          <a:effectLst/>
                          <a:latin typeface="+mn-lt"/>
                          <a:ea typeface="+mn-ea"/>
                          <a:cs typeface="+mn-cs"/>
                        </a:rPr>
                        <a:t>5.3 (4.52-6.27)</a:t>
                      </a:r>
                      <a:endParaRPr lang="en-US" sz="1600" dirty="0"/>
                    </a:p>
                  </a:txBody>
                  <a:tcPr/>
                </a:tc>
                <a:extLst>
                  <a:ext uri="{0D108BD9-81ED-4DB2-BD59-A6C34878D82A}">
                    <a16:rowId xmlns:a16="http://schemas.microsoft.com/office/drawing/2014/main" val="1346164352"/>
                  </a:ext>
                </a:extLst>
              </a:tr>
              <a:tr h="576553">
                <a:tc>
                  <a:txBody>
                    <a:bodyPr/>
                    <a:lstStyle/>
                    <a:p>
                      <a:r>
                        <a:rPr lang="en-US" sz="2000" b="1" dirty="0"/>
                        <a:t>Nicotine use disorder</a:t>
                      </a:r>
                    </a:p>
                  </a:txBody>
                  <a:tcPr/>
                </a:tc>
                <a:tc>
                  <a:txBody>
                    <a:bodyPr/>
                    <a:lstStyle/>
                    <a:p>
                      <a:r>
                        <a:rPr lang="en-US" sz="1600" b="0" i="0" u="none" strike="noStrike" kern="1200" dirty="0">
                          <a:solidFill>
                            <a:schemeClr val="dk1"/>
                          </a:solidFill>
                          <a:effectLst/>
                          <a:latin typeface="+mn-lt"/>
                          <a:ea typeface="+mn-ea"/>
                          <a:cs typeface="+mn-cs"/>
                        </a:rPr>
                        <a:t>2.5 (2.24-2.69)</a:t>
                      </a:r>
                      <a:endParaRPr lang="en-US" sz="1600" dirty="0"/>
                    </a:p>
                  </a:txBody>
                  <a:tcPr/>
                </a:tc>
                <a:tc>
                  <a:txBody>
                    <a:bodyPr/>
                    <a:lstStyle/>
                    <a:p>
                      <a:r>
                        <a:rPr lang="en-US" sz="1600" b="0" i="0" u="none" strike="noStrike" kern="1200" dirty="0">
                          <a:solidFill>
                            <a:schemeClr val="dk1"/>
                          </a:solidFill>
                          <a:effectLst/>
                          <a:latin typeface="+mn-lt"/>
                          <a:ea typeface="+mn-ea"/>
                          <a:cs typeface="+mn-cs"/>
                        </a:rPr>
                        <a:t>2.0 (1.75-2.25)</a:t>
                      </a:r>
                      <a:endParaRPr lang="en-US" sz="1600" dirty="0"/>
                    </a:p>
                  </a:txBody>
                  <a:tcPr/>
                </a:tc>
                <a:tc>
                  <a:txBody>
                    <a:bodyPr/>
                    <a:lstStyle/>
                    <a:p>
                      <a:r>
                        <a:rPr lang="en-US" sz="1600" b="0" i="0" u="none" strike="noStrike" kern="1200" dirty="0">
                          <a:solidFill>
                            <a:schemeClr val="dk1"/>
                          </a:solidFill>
                          <a:effectLst/>
                          <a:latin typeface="+mn-lt"/>
                          <a:ea typeface="+mn-ea"/>
                          <a:cs typeface="+mn-cs"/>
                        </a:rPr>
                        <a:t>2.7 (2.26-3.32)</a:t>
                      </a:r>
                      <a:endParaRPr lang="en-US" sz="1600" dirty="0"/>
                    </a:p>
                  </a:txBody>
                  <a:tcPr/>
                </a:tc>
                <a:tc>
                  <a:txBody>
                    <a:bodyPr/>
                    <a:lstStyle/>
                    <a:p>
                      <a:r>
                        <a:rPr lang="en-US" sz="1600" b="0" i="0" u="none" strike="noStrike" kern="1200" dirty="0">
                          <a:solidFill>
                            <a:schemeClr val="dk1"/>
                          </a:solidFill>
                          <a:effectLst/>
                          <a:latin typeface="+mn-lt"/>
                          <a:ea typeface="+mn-ea"/>
                          <a:cs typeface="+mn-cs"/>
                        </a:rPr>
                        <a:t>3.6 (3.07-4.24)</a:t>
                      </a:r>
                      <a:endParaRPr lang="en-US" sz="1600" dirty="0"/>
                    </a:p>
                  </a:txBody>
                  <a:tcPr/>
                </a:tc>
                <a:extLst>
                  <a:ext uri="{0D108BD9-81ED-4DB2-BD59-A6C34878D82A}">
                    <a16:rowId xmlns:a16="http://schemas.microsoft.com/office/drawing/2014/main" val="2571165353"/>
                  </a:ext>
                </a:extLst>
              </a:tr>
              <a:tr h="576553">
                <a:tc>
                  <a:txBody>
                    <a:bodyPr/>
                    <a:lstStyle/>
                    <a:p>
                      <a:r>
                        <a:rPr lang="en-US" sz="2000" b="1" dirty="0"/>
                        <a:t>MDD</a:t>
                      </a:r>
                    </a:p>
                  </a:txBody>
                  <a:tcPr/>
                </a:tc>
                <a:tc>
                  <a:txBody>
                    <a:bodyPr/>
                    <a:lstStyle/>
                    <a:p>
                      <a:r>
                        <a:rPr lang="en-US" sz="1600" b="0" i="0" u="none" strike="noStrike" kern="1200" dirty="0">
                          <a:solidFill>
                            <a:schemeClr val="dk1"/>
                          </a:solidFill>
                          <a:effectLst/>
                          <a:latin typeface="+mn-lt"/>
                          <a:ea typeface="+mn-ea"/>
                          <a:cs typeface="+mn-cs"/>
                        </a:rPr>
                        <a:t>1.2 (1.08-1.36)</a:t>
                      </a:r>
                      <a:endParaRPr lang="en-US" sz="1600" dirty="0"/>
                    </a:p>
                  </a:txBody>
                  <a:tcPr/>
                </a:tc>
                <a:tc>
                  <a:txBody>
                    <a:bodyPr/>
                    <a:lstStyle/>
                    <a:p>
                      <a:r>
                        <a:rPr lang="en-US" sz="1600" b="0" i="0" u="none" strike="noStrike" kern="1200" dirty="0">
                          <a:solidFill>
                            <a:schemeClr val="bg1">
                              <a:lumMod val="50000"/>
                            </a:schemeClr>
                          </a:solidFill>
                          <a:effectLst/>
                          <a:latin typeface="+mn-lt"/>
                          <a:ea typeface="+mn-ea"/>
                          <a:cs typeface="+mn-cs"/>
                        </a:rPr>
                        <a:t>1.1 (0.91-1.29)</a:t>
                      </a:r>
                      <a:endParaRPr lang="en-US" sz="1600" dirty="0">
                        <a:solidFill>
                          <a:schemeClr val="bg1">
                            <a:lumMod val="50000"/>
                          </a:schemeClr>
                        </a:solidFill>
                      </a:endParaRPr>
                    </a:p>
                  </a:txBody>
                  <a:tcPr/>
                </a:tc>
                <a:tc>
                  <a:txBody>
                    <a:bodyPr/>
                    <a:lstStyle/>
                    <a:p>
                      <a:r>
                        <a:rPr lang="en-US" sz="1600" b="0" i="0" u="none" strike="noStrike" kern="1200" dirty="0">
                          <a:solidFill>
                            <a:schemeClr val="bg1">
                              <a:lumMod val="50000"/>
                            </a:schemeClr>
                          </a:solidFill>
                          <a:effectLst/>
                          <a:latin typeface="+mn-lt"/>
                          <a:ea typeface="+mn-ea"/>
                          <a:cs typeface="+mn-cs"/>
                        </a:rPr>
                        <a:t>1.2 (0.97-1.56)</a:t>
                      </a:r>
                      <a:endParaRPr lang="en-US" sz="1600" dirty="0">
                        <a:solidFill>
                          <a:schemeClr val="bg1">
                            <a:lumMod val="50000"/>
                          </a:schemeClr>
                        </a:solidFill>
                      </a:endParaRPr>
                    </a:p>
                  </a:txBody>
                  <a:tcPr/>
                </a:tc>
                <a:tc>
                  <a:txBody>
                    <a:bodyPr/>
                    <a:lstStyle/>
                    <a:p>
                      <a:r>
                        <a:rPr lang="en-US" sz="1600" b="0" i="0" u="none" strike="noStrike" kern="1200" dirty="0">
                          <a:solidFill>
                            <a:schemeClr val="dk1"/>
                          </a:solidFill>
                          <a:effectLst/>
                          <a:latin typeface="+mn-lt"/>
                          <a:ea typeface="+mn-ea"/>
                          <a:cs typeface="+mn-cs"/>
                        </a:rPr>
                        <a:t>1.4 (1.19-1.76)</a:t>
                      </a:r>
                      <a:endParaRPr lang="en-US" sz="1600" dirty="0"/>
                    </a:p>
                  </a:txBody>
                  <a:tcPr/>
                </a:tc>
                <a:extLst>
                  <a:ext uri="{0D108BD9-81ED-4DB2-BD59-A6C34878D82A}">
                    <a16:rowId xmlns:a16="http://schemas.microsoft.com/office/drawing/2014/main" val="1515096630"/>
                  </a:ext>
                </a:extLst>
              </a:tr>
              <a:tr h="576553">
                <a:tc>
                  <a:txBody>
                    <a:bodyPr/>
                    <a:lstStyle/>
                    <a:p>
                      <a:r>
                        <a:rPr lang="en-US" sz="2000" b="1" dirty="0"/>
                        <a:t>Bipolar I</a:t>
                      </a:r>
                    </a:p>
                  </a:txBody>
                  <a:tcPr/>
                </a:tc>
                <a:tc>
                  <a:txBody>
                    <a:bodyPr/>
                    <a:lstStyle/>
                    <a:p>
                      <a:r>
                        <a:rPr lang="en-US" sz="1600" b="0" i="0" u="none" strike="noStrike" kern="1200" dirty="0">
                          <a:solidFill>
                            <a:schemeClr val="dk1"/>
                          </a:solidFill>
                          <a:effectLst/>
                          <a:latin typeface="+mn-lt"/>
                          <a:ea typeface="+mn-ea"/>
                          <a:cs typeface="+mn-cs"/>
                        </a:rPr>
                        <a:t>1.4 (1.08-1.78)</a:t>
                      </a:r>
                      <a:endParaRPr lang="en-US" sz="1600" dirty="0"/>
                    </a:p>
                  </a:txBody>
                  <a:tcPr/>
                </a:tc>
                <a:tc>
                  <a:txBody>
                    <a:bodyPr/>
                    <a:lstStyle/>
                    <a:p>
                      <a:pPr algn="l" fontAlgn="t"/>
                      <a:r>
                        <a:rPr lang="en-US" sz="1600" dirty="0">
                          <a:solidFill>
                            <a:schemeClr val="bg1">
                              <a:lumMod val="50000"/>
                            </a:schemeClr>
                          </a:solidFill>
                          <a:effectLst/>
                        </a:rPr>
                        <a:t>1.2 (0.84-1.81)</a:t>
                      </a:r>
                    </a:p>
                  </a:txBody>
                  <a:tcPr/>
                </a:tc>
                <a:tc>
                  <a:txBody>
                    <a:bodyPr/>
                    <a:lstStyle/>
                    <a:p>
                      <a:pPr algn="l" fontAlgn="t"/>
                      <a:r>
                        <a:rPr lang="en-US" sz="1600" dirty="0">
                          <a:effectLst/>
                        </a:rPr>
                        <a:t>1.6 (1.06-2.55)</a:t>
                      </a:r>
                    </a:p>
                  </a:txBody>
                  <a:tcPr/>
                </a:tc>
                <a:tc>
                  <a:txBody>
                    <a:bodyPr/>
                    <a:lstStyle/>
                    <a:p>
                      <a:pPr algn="l" fontAlgn="t"/>
                      <a:r>
                        <a:rPr lang="en-US" sz="1600" dirty="0">
                          <a:effectLst/>
                        </a:rPr>
                        <a:t>1.4 (1.03-1.90)</a:t>
                      </a:r>
                    </a:p>
                  </a:txBody>
                  <a:tcPr/>
                </a:tc>
                <a:extLst>
                  <a:ext uri="{0D108BD9-81ED-4DB2-BD59-A6C34878D82A}">
                    <a16:rowId xmlns:a16="http://schemas.microsoft.com/office/drawing/2014/main" val="1191152191"/>
                  </a:ext>
                </a:extLst>
              </a:tr>
              <a:tr h="576553">
                <a:tc>
                  <a:txBody>
                    <a:bodyPr/>
                    <a:lstStyle/>
                    <a:p>
                      <a:r>
                        <a:rPr lang="en-US" sz="2000" b="1" dirty="0"/>
                        <a:t>Antisocial Personality </a:t>
                      </a:r>
                    </a:p>
                  </a:txBody>
                  <a:tcPr/>
                </a:tc>
                <a:tc>
                  <a:txBody>
                    <a:bodyPr/>
                    <a:lstStyle/>
                    <a:p>
                      <a:pPr algn="l" fontAlgn="t"/>
                      <a:r>
                        <a:rPr lang="en-US" sz="1600" dirty="0">
                          <a:effectLst/>
                        </a:rPr>
                        <a:t>1.6 (1.28-1.94)</a:t>
                      </a:r>
                    </a:p>
                  </a:txBody>
                  <a:tcPr/>
                </a:tc>
                <a:tc>
                  <a:txBody>
                    <a:bodyPr/>
                    <a:lstStyle/>
                    <a:p>
                      <a:pPr algn="l" fontAlgn="t"/>
                      <a:r>
                        <a:rPr lang="en-US" sz="1600" dirty="0">
                          <a:effectLst/>
                        </a:rPr>
                        <a:t>1.4 (1.06-1.76)</a:t>
                      </a:r>
                    </a:p>
                  </a:txBody>
                  <a:tcPr/>
                </a:tc>
                <a:tc>
                  <a:txBody>
                    <a:bodyPr/>
                    <a:lstStyle/>
                    <a:p>
                      <a:pPr algn="l" fontAlgn="t"/>
                      <a:r>
                        <a:rPr lang="en-US" sz="1600" dirty="0">
                          <a:effectLst/>
                        </a:rPr>
                        <a:t>1.7 (1.23-2.25)</a:t>
                      </a:r>
                    </a:p>
                  </a:txBody>
                  <a:tcPr/>
                </a:tc>
                <a:tc>
                  <a:txBody>
                    <a:bodyPr/>
                    <a:lstStyle/>
                    <a:p>
                      <a:pPr algn="l" fontAlgn="t"/>
                      <a:r>
                        <a:rPr lang="en-US" sz="1600" dirty="0">
                          <a:effectLst/>
                        </a:rPr>
                        <a:t>1.8 (1.40-2.36)</a:t>
                      </a:r>
                    </a:p>
                  </a:txBody>
                  <a:tcPr/>
                </a:tc>
                <a:extLst>
                  <a:ext uri="{0D108BD9-81ED-4DB2-BD59-A6C34878D82A}">
                    <a16:rowId xmlns:a16="http://schemas.microsoft.com/office/drawing/2014/main" val="3228378678"/>
                  </a:ext>
                </a:extLst>
              </a:tr>
              <a:tr h="576553">
                <a:tc>
                  <a:txBody>
                    <a:bodyPr/>
                    <a:lstStyle/>
                    <a:p>
                      <a:r>
                        <a:rPr lang="en-US" sz="2000" b="1" dirty="0"/>
                        <a:t>Borderline Personality</a:t>
                      </a:r>
                    </a:p>
                  </a:txBody>
                  <a:tcPr/>
                </a:tc>
                <a:tc>
                  <a:txBody>
                    <a:bodyPr/>
                    <a:lstStyle/>
                    <a:p>
                      <a:pPr algn="l" fontAlgn="t"/>
                      <a:r>
                        <a:rPr lang="en-US" sz="1600" dirty="0">
                          <a:effectLst/>
                        </a:rPr>
                        <a:t>1.9 (1.66-2.23)</a:t>
                      </a:r>
                    </a:p>
                  </a:txBody>
                  <a:tcPr/>
                </a:tc>
                <a:tc>
                  <a:txBody>
                    <a:bodyPr/>
                    <a:lstStyle/>
                    <a:p>
                      <a:pPr algn="l" fontAlgn="t"/>
                      <a:r>
                        <a:rPr lang="en-US" sz="1600" dirty="0">
                          <a:effectLst/>
                        </a:rPr>
                        <a:t>1.7 (1.42-2.06)</a:t>
                      </a:r>
                    </a:p>
                  </a:txBody>
                  <a:tcPr/>
                </a:tc>
                <a:tc>
                  <a:txBody>
                    <a:bodyPr/>
                    <a:lstStyle/>
                    <a:p>
                      <a:pPr algn="l" fontAlgn="t"/>
                      <a:r>
                        <a:rPr lang="en-US" sz="1600" dirty="0">
                          <a:effectLst/>
                        </a:rPr>
                        <a:t>1.8 (1.43-2.25)</a:t>
                      </a:r>
                    </a:p>
                  </a:txBody>
                  <a:tcPr/>
                </a:tc>
                <a:tc>
                  <a:txBody>
                    <a:bodyPr/>
                    <a:lstStyle/>
                    <a:p>
                      <a:pPr algn="l" fontAlgn="t"/>
                      <a:r>
                        <a:rPr lang="en-US" sz="1600" dirty="0">
                          <a:effectLst/>
                        </a:rPr>
                        <a:t>2.5 (2.02-3.17)</a:t>
                      </a:r>
                    </a:p>
                  </a:txBody>
                  <a:tcPr/>
                </a:tc>
                <a:extLst>
                  <a:ext uri="{0D108BD9-81ED-4DB2-BD59-A6C34878D82A}">
                    <a16:rowId xmlns:a16="http://schemas.microsoft.com/office/drawing/2014/main" val="4100207950"/>
                  </a:ext>
                </a:extLst>
              </a:tr>
            </a:tbl>
          </a:graphicData>
        </a:graphic>
      </p:graphicFrame>
      <p:sp>
        <p:nvSpPr>
          <p:cNvPr id="6" name="Frame 5">
            <a:extLst>
              <a:ext uri="{FF2B5EF4-FFF2-40B4-BE49-F238E27FC236}">
                <a16:creationId xmlns:a16="http://schemas.microsoft.com/office/drawing/2014/main" id="{1766B0A0-83A7-F1AD-6A5D-C2C501324C97}"/>
              </a:ext>
            </a:extLst>
          </p:cNvPr>
          <p:cNvSpPr/>
          <p:nvPr/>
        </p:nvSpPr>
        <p:spPr>
          <a:xfrm>
            <a:off x="8839200" y="1591055"/>
            <a:ext cx="2408320" cy="4800600"/>
          </a:xfrm>
          <a:prstGeom prst="frame">
            <a:avLst/>
          </a:prstGeom>
          <a:solidFill>
            <a:srgbClr val="FF0000"/>
          </a:solid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5A88AA40-5AC7-2486-979A-E4131390E89D}"/>
              </a:ext>
            </a:extLst>
          </p:cNvPr>
          <p:cNvSpPr txBox="1"/>
          <p:nvPr/>
        </p:nvSpPr>
        <p:spPr>
          <a:xfrm>
            <a:off x="3581400" y="6391655"/>
            <a:ext cx="5943600" cy="338554"/>
          </a:xfrm>
          <a:prstGeom prst="rect">
            <a:avLst/>
          </a:prstGeom>
          <a:noFill/>
        </p:spPr>
        <p:txBody>
          <a:bodyPr wrap="square" rtlCol="0">
            <a:spAutoFit/>
          </a:bodyPr>
          <a:lstStyle/>
          <a:p>
            <a:r>
              <a:rPr lang="en-US" sz="1600" dirty="0">
                <a:solidFill>
                  <a:schemeClr val="tx2"/>
                </a:solidFill>
                <a:latin typeface="+mn-lt"/>
              </a:rPr>
              <a:t>Grant, et al. JAMA Psychiatry 2015; </a:t>
            </a:r>
            <a:r>
              <a:rPr lang="en-US" sz="1600" b="0" i="0" u="none" strike="noStrike" dirty="0">
                <a:solidFill>
                  <a:schemeClr val="tx2"/>
                </a:solidFill>
                <a:effectLst/>
                <a:latin typeface="+mn-lt"/>
              </a:rPr>
              <a:t>PMID: 26039070</a:t>
            </a:r>
          </a:p>
        </p:txBody>
      </p:sp>
      <p:pic>
        <p:nvPicPr>
          <p:cNvPr id="9" name="Picture 8" descr="Graphical user interface, text, application&#10;&#10;Description automatically generated">
            <a:extLst>
              <a:ext uri="{FF2B5EF4-FFF2-40B4-BE49-F238E27FC236}">
                <a16:creationId xmlns:a16="http://schemas.microsoft.com/office/drawing/2014/main" id="{C0984D7E-5CE2-2BDA-08A6-D1273331A263}"/>
              </a:ext>
            </a:extLst>
          </p:cNvPr>
          <p:cNvPicPr>
            <a:picLocks noChangeAspect="1"/>
          </p:cNvPicPr>
          <p:nvPr/>
        </p:nvPicPr>
        <p:blipFill>
          <a:blip r:embed="rId4"/>
          <a:stretch>
            <a:fillRect/>
          </a:stretch>
        </p:blipFill>
        <p:spPr>
          <a:xfrm>
            <a:off x="9358290" y="35558"/>
            <a:ext cx="2833710" cy="1130300"/>
          </a:xfrm>
          <a:prstGeom prst="rect">
            <a:avLst/>
          </a:prstGeom>
        </p:spPr>
      </p:pic>
    </p:spTree>
    <p:extLst>
      <p:ext uri="{BB962C8B-B14F-4D97-AF65-F5344CB8AC3E}">
        <p14:creationId xmlns:p14="http://schemas.microsoft.com/office/powerpoint/2010/main" val="395303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5F1227-97ED-26F5-1561-F42AE3F3736A}"/>
              </a:ext>
            </a:extLst>
          </p:cNvPr>
          <p:cNvSpPr>
            <a:spLocks noGrp="1"/>
          </p:cNvSpPr>
          <p:nvPr>
            <p:ph type="body" sz="quarter" idx="4294967295"/>
          </p:nvPr>
        </p:nvSpPr>
        <p:spPr>
          <a:xfrm>
            <a:off x="601580" y="1143000"/>
            <a:ext cx="10828421" cy="4800600"/>
          </a:xfrm>
        </p:spPr>
        <p:txBody>
          <a:bodyPr/>
          <a:lstStyle/>
          <a:p>
            <a:endParaRPr lang="en-US" sz="2800" dirty="0"/>
          </a:p>
        </p:txBody>
      </p:sp>
      <p:sp>
        <p:nvSpPr>
          <p:cNvPr id="2" name="Title 1">
            <a:extLst>
              <a:ext uri="{FF2B5EF4-FFF2-40B4-BE49-F238E27FC236}">
                <a16:creationId xmlns:a16="http://schemas.microsoft.com/office/drawing/2014/main" id="{7DAB62FB-BF91-67F0-31A8-4034575A1FF8}"/>
              </a:ext>
            </a:extLst>
          </p:cNvPr>
          <p:cNvSpPr>
            <a:spLocks noGrp="1"/>
          </p:cNvSpPr>
          <p:nvPr>
            <p:ph type="title"/>
          </p:nvPr>
        </p:nvSpPr>
        <p:spPr/>
        <p:txBody>
          <a:bodyPr/>
          <a:lstStyle/>
          <a:p>
            <a:r>
              <a:rPr lang="en-US" dirty="0"/>
              <a:t>Co-occurring Disorders</a:t>
            </a:r>
          </a:p>
        </p:txBody>
      </p:sp>
      <p:pic>
        <p:nvPicPr>
          <p:cNvPr id="5" name="Picture 2" descr="Yale Psychiatry (@YalePsych) | Twitter">
            <a:extLst>
              <a:ext uri="{FF2B5EF4-FFF2-40B4-BE49-F238E27FC236}">
                <a16:creationId xmlns:a16="http://schemas.microsoft.com/office/drawing/2014/main" id="{5F718B37-3CD4-04ED-72F6-453E1E89D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website&#10;&#10;Description automatically generated">
            <a:extLst>
              <a:ext uri="{FF2B5EF4-FFF2-40B4-BE49-F238E27FC236}">
                <a16:creationId xmlns:a16="http://schemas.microsoft.com/office/drawing/2014/main" id="{C259E684-A576-1375-B602-36C978CCD3BC}"/>
              </a:ext>
            </a:extLst>
          </p:cNvPr>
          <p:cNvPicPr>
            <a:picLocks noChangeAspect="1"/>
          </p:cNvPicPr>
          <p:nvPr/>
        </p:nvPicPr>
        <p:blipFill>
          <a:blip r:embed="rId4"/>
          <a:stretch>
            <a:fillRect/>
          </a:stretch>
        </p:blipFill>
        <p:spPr>
          <a:xfrm rot="490176">
            <a:off x="7065911" y="806620"/>
            <a:ext cx="4509268" cy="5393861"/>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15FA6270-8CAE-65E6-0561-212B47C85D04}"/>
              </a:ext>
            </a:extLst>
          </p:cNvPr>
          <p:cNvPicPr>
            <a:picLocks noChangeAspect="1"/>
          </p:cNvPicPr>
          <p:nvPr/>
        </p:nvPicPr>
        <p:blipFill>
          <a:blip r:embed="rId5"/>
          <a:stretch>
            <a:fillRect/>
          </a:stretch>
        </p:blipFill>
        <p:spPr>
          <a:xfrm>
            <a:off x="1101175" y="2215506"/>
            <a:ext cx="7262472" cy="3035300"/>
          </a:xfrm>
          <a:prstGeom prst="rect">
            <a:avLst/>
          </a:prstGeom>
          <a:ln w="57150">
            <a:solidFill>
              <a:schemeClr val="tx2"/>
            </a:solidFill>
          </a:ln>
        </p:spPr>
      </p:pic>
    </p:spTree>
    <p:extLst>
      <p:ext uri="{BB962C8B-B14F-4D97-AF65-F5344CB8AC3E}">
        <p14:creationId xmlns:p14="http://schemas.microsoft.com/office/powerpoint/2010/main" val="3803937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62FB-BF91-67F0-31A8-4034575A1FF8}"/>
              </a:ext>
            </a:extLst>
          </p:cNvPr>
          <p:cNvSpPr>
            <a:spLocks noGrp="1"/>
          </p:cNvSpPr>
          <p:nvPr>
            <p:ph type="title"/>
          </p:nvPr>
        </p:nvSpPr>
        <p:spPr/>
        <p:txBody>
          <a:bodyPr/>
          <a:lstStyle/>
          <a:p>
            <a:r>
              <a:rPr lang="en-US" dirty="0"/>
              <a:t>Co-occurring Disorders: Trauma</a:t>
            </a:r>
          </a:p>
        </p:txBody>
      </p:sp>
      <p:pic>
        <p:nvPicPr>
          <p:cNvPr id="5" name="Picture 2" descr="Yale Psychiatry (@YalePsych) | Twitter">
            <a:extLst>
              <a:ext uri="{FF2B5EF4-FFF2-40B4-BE49-F238E27FC236}">
                <a16:creationId xmlns:a16="http://schemas.microsoft.com/office/drawing/2014/main" id="{5F718B37-3CD4-04ED-72F6-453E1E89D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website&#10;&#10;Description automatically generated">
            <a:extLst>
              <a:ext uri="{FF2B5EF4-FFF2-40B4-BE49-F238E27FC236}">
                <a16:creationId xmlns:a16="http://schemas.microsoft.com/office/drawing/2014/main" id="{C259E684-A576-1375-B602-36C978CCD3BC}"/>
              </a:ext>
            </a:extLst>
          </p:cNvPr>
          <p:cNvPicPr>
            <a:picLocks noChangeAspect="1"/>
          </p:cNvPicPr>
          <p:nvPr/>
        </p:nvPicPr>
        <p:blipFill>
          <a:blip r:embed="rId4"/>
          <a:stretch>
            <a:fillRect/>
          </a:stretch>
        </p:blipFill>
        <p:spPr>
          <a:xfrm rot="490176">
            <a:off x="7065911" y="806620"/>
            <a:ext cx="4509268" cy="5393861"/>
          </a:xfrm>
          <a:prstGeom prst="rect">
            <a:avLst/>
          </a:prstGeom>
        </p:spPr>
      </p:pic>
      <p:sp>
        <p:nvSpPr>
          <p:cNvPr id="3" name="TextBox 2">
            <a:extLst>
              <a:ext uri="{FF2B5EF4-FFF2-40B4-BE49-F238E27FC236}">
                <a16:creationId xmlns:a16="http://schemas.microsoft.com/office/drawing/2014/main" id="{461731FB-4426-16ED-68CF-48ED754D7992}"/>
              </a:ext>
            </a:extLst>
          </p:cNvPr>
          <p:cNvSpPr txBox="1"/>
          <p:nvPr/>
        </p:nvSpPr>
        <p:spPr>
          <a:xfrm>
            <a:off x="4267200" y="6391654"/>
            <a:ext cx="3276600" cy="694946"/>
          </a:xfrm>
          <a:prstGeom prst="rect">
            <a:avLst/>
          </a:prstGeom>
          <a:noFill/>
        </p:spPr>
        <p:txBody>
          <a:bodyPr wrap="square" rtlCol="0">
            <a:spAutoFit/>
          </a:bodyPr>
          <a:lstStyle/>
          <a:p>
            <a:pPr algn="l"/>
            <a:endParaRPr lang="en-US" dirty="0">
              <a:solidFill>
                <a:schemeClr val="tx2"/>
              </a:solidFill>
              <a:latin typeface="+mn-lt"/>
            </a:endParaRPr>
          </a:p>
        </p:txBody>
      </p:sp>
      <p:sp>
        <p:nvSpPr>
          <p:cNvPr id="6" name="TextBox 5">
            <a:extLst>
              <a:ext uri="{FF2B5EF4-FFF2-40B4-BE49-F238E27FC236}">
                <a16:creationId xmlns:a16="http://schemas.microsoft.com/office/drawing/2014/main" id="{CFA630FF-C854-2F87-647C-193362AD218F}"/>
              </a:ext>
            </a:extLst>
          </p:cNvPr>
          <p:cNvSpPr txBox="1"/>
          <p:nvPr/>
        </p:nvSpPr>
        <p:spPr>
          <a:xfrm>
            <a:off x="1219200" y="2226277"/>
            <a:ext cx="6539676" cy="2554545"/>
          </a:xfrm>
          <a:prstGeom prst="rect">
            <a:avLst/>
          </a:prstGeom>
          <a:solidFill>
            <a:schemeClr val="bg1"/>
          </a:solidFill>
          <a:ln w="57150">
            <a:solidFill>
              <a:schemeClr val="tx2"/>
            </a:solidFill>
          </a:ln>
        </p:spPr>
        <p:txBody>
          <a:bodyPr wrap="square" rtlCol="0">
            <a:spAutoFit/>
          </a:bodyPr>
          <a:lstStyle/>
          <a:p>
            <a:pPr algn="ctr"/>
            <a:r>
              <a:rPr lang="en-US" sz="4000" dirty="0">
                <a:solidFill>
                  <a:schemeClr val="tx2"/>
                </a:solidFill>
                <a:latin typeface="+mn-lt"/>
              </a:rPr>
              <a:t>“T</a:t>
            </a:r>
            <a:r>
              <a:rPr lang="en-US" sz="4000" dirty="0">
                <a:solidFill>
                  <a:schemeClr val="tx2"/>
                </a:solidFill>
                <a:effectLst/>
                <a:latin typeface="+mn-lt"/>
              </a:rPr>
              <a:t>rauma in people with addiction, mental illness, or both is the norm rather than the exception”</a:t>
            </a:r>
          </a:p>
        </p:txBody>
      </p:sp>
    </p:spTree>
    <p:extLst>
      <p:ext uri="{BB962C8B-B14F-4D97-AF65-F5344CB8AC3E}">
        <p14:creationId xmlns:p14="http://schemas.microsoft.com/office/powerpoint/2010/main" val="3354083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5F1227-97ED-26F5-1561-F42AE3F3736A}"/>
              </a:ext>
            </a:extLst>
          </p:cNvPr>
          <p:cNvSpPr>
            <a:spLocks noGrp="1"/>
          </p:cNvSpPr>
          <p:nvPr>
            <p:ph type="body" sz="quarter" idx="4294967295"/>
          </p:nvPr>
        </p:nvSpPr>
        <p:spPr>
          <a:xfrm>
            <a:off x="601663" y="1142999"/>
            <a:ext cx="10828337" cy="5184491"/>
          </a:xfrm>
        </p:spPr>
        <p:txBody>
          <a:bodyPr/>
          <a:lstStyle/>
          <a:p>
            <a:r>
              <a:rPr lang="en-US" sz="2800" i="1" dirty="0"/>
              <a:t>After adjusting for confounders, what was the effect of 4 ACEs upon the prevalence of DSM-IV alcohol dependence?</a:t>
            </a:r>
          </a:p>
          <a:p>
            <a:r>
              <a:rPr lang="en-US" dirty="0"/>
              <a:t>Confounders:</a:t>
            </a:r>
          </a:p>
          <a:p>
            <a:pPr marL="900113" lvl="1" indent="-342900"/>
            <a:r>
              <a:rPr lang="en-US" dirty="0"/>
              <a:t>Gender, age, race/ethnicity, education</a:t>
            </a:r>
          </a:p>
          <a:p>
            <a:pPr marL="900113" lvl="1" indent="-342900"/>
            <a:r>
              <a:rPr lang="en-US" b="1" dirty="0"/>
              <a:t>Family history of alcohol problems</a:t>
            </a:r>
          </a:p>
          <a:p>
            <a:pPr marL="900113" lvl="1" indent="-342900"/>
            <a:r>
              <a:rPr lang="en-US" b="1" dirty="0"/>
              <a:t>Drinking &lt; age 15</a:t>
            </a:r>
          </a:p>
          <a:p>
            <a:pPr marL="900113" lvl="1" indent="-342900"/>
            <a:r>
              <a:rPr lang="en-US" b="1" dirty="0"/>
              <a:t>Lifetime heavy binge</a:t>
            </a:r>
          </a:p>
          <a:p>
            <a:pPr marL="342900" indent="-342900"/>
            <a:r>
              <a:rPr lang="en-US" dirty="0"/>
              <a:t>Adverse Childhood Events:</a:t>
            </a:r>
          </a:p>
          <a:p>
            <a:pPr marL="900113" lvl="1" indent="-342900"/>
            <a:r>
              <a:rPr lang="en-US" dirty="0"/>
              <a:t>Divorce</a:t>
            </a:r>
          </a:p>
          <a:p>
            <a:pPr marL="900113" lvl="1" indent="-342900"/>
            <a:r>
              <a:rPr lang="en-US" dirty="0"/>
              <a:t>Death of parent</a:t>
            </a:r>
          </a:p>
          <a:p>
            <a:pPr marL="900113" lvl="1" indent="-342900"/>
            <a:r>
              <a:rPr lang="en-US" dirty="0"/>
              <a:t>Living with foster parents</a:t>
            </a:r>
          </a:p>
          <a:p>
            <a:pPr marL="900113" lvl="1" indent="-342900"/>
            <a:r>
              <a:rPr lang="en-US" dirty="0"/>
              <a:t>Living in an institution outside the home</a:t>
            </a:r>
          </a:p>
          <a:p>
            <a:endParaRPr lang="en-US" b="1" dirty="0"/>
          </a:p>
        </p:txBody>
      </p:sp>
      <p:sp>
        <p:nvSpPr>
          <p:cNvPr id="2" name="Title 1">
            <a:extLst>
              <a:ext uri="{FF2B5EF4-FFF2-40B4-BE49-F238E27FC236}">
                <a16:creationId xmlns:a16="http://schemas.microsoft.com/office/drawing/2014/main" id="{7DAB62FB-BF91-67F0-31A8-4034575A1FF8}"/>
              </a:ext>
            </a:extLst>
          </p:cNvPr>
          <p:cNvSpPr>
            <a:spLocks noGrp="1"/>
          </p:cNvSpPr>
          <p:nvPr>
            <p:ph type="title"/>
          </p:nvPr>
        </p:nvSpPr>
        <p:spPr/>
        <p:txBody>
          <a:bodyPr/>
          <a:lstStyle/>
          <a:p>
            <a:r>
              <a:rPr lang="en-US" dirty="0"/>
              <a:t>Adverse Childhood Events (ACEs): NESARC-I</a:t>
            </a:r>
          </a:p>
        </p:txBody>
      </p:sp>
      <p:pic>
        <p:nvPicPr>
          <p:cNvPr id="5" name="Picture 2" descr="Yale Psychiatry (@YalePsych) | Twitter">
            <a:extLst>
              <a:ext uri="{FF2B5EF4-FFF2-40B4-BE49-F238E27FC236}">
                <a16:creationId xmlns:a16="http://schemas.microsoft.com/office/drawing/2014/main" id="{5F718B37-3CD4-04ED-72F6-453E1E89D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B66CFF-81B9-75DC-05D8-EA5D1A57EB4E}"/>
              </a:ext>
            </a:extLst>
          </p:cNvPr>
          <p:cNvSpPr txBox="1"/>
          <p:nvPr/>
        </p:nvSpPr>
        <p:spPr>
          <a:xfrm>
            <a:off x="3512820" y="6327491"/>
            <a:ext cx="8549022" cy="338554"/>
          </a:xfrm>
          <a:prstGeom prst="rect">
            <a:avLst/>
          </a:prstGeom>
          <a:noFill/>
        </p:spPr>
        <p:txBody>
          <a:bodyPr wrap="square" rtlCol="0">
            <a:spAutoFit/>
          </a:bodyPr>
          <a:lstStyle/>
          <a:p>
            <a:r>
              <a:rPr lang="en-US" sz="1600" dirty="0">
                <a:solidFill>
                  <a:schemeClr val="tx2"/>
                </a:solidFill>
                <a:latin typeface="+mn-lt"/>
              </a:rPr>
              <a:t>Pilowsky, et al., 2009; </a:t>
            </a:r>
            <a:r>
              <a:rPr lang="en-US" sz="1600" u="none" strike="noStrike" dirty="0">
                <a:solidFill>
                  <a:srgbClr val="234E89"/>
                </a:solidFill>
                <a:effectLst/>
                <a:latin typeface="+mn-lt"/>
                <a:hlinkClick r:id="rId4" tooltip="Adverse Childhood Events and Lifetime Alcohol Dependence"/>
              </a:rPr>
              <a:t>https://doi.org/10.2105/AJPH.2008.139006</a:t>
            </a:r>
            <a:r>
              <a:rPr lang="en-US" sz="1600" u="none" strike="noStrike" dirty="0">
                <a:latin typeface="+mn-lt"/>
              </a:rPr>
              <a:t>; </a:t>
            </a:r>
            <a:r>
              <a:rPr lang="en-US" sz="1600" dirty="0">
                <a:solidFill>
                  <a:schemeClr val="tx2"/>
                </a:solidFill>
                <a:effectLst/>
                <a:latin typeface="+mn-lt"/>
              </a:rPr>
              <a:t>PMID: </a:t>
            </a:r>
            <a:r>
              <a:rPr lang="en-US" sz="1600" u="none" strike="noStrike" dirty="0">
                <a:solidFill>
                  <a:srgbClr val="234E89"/>
                </a:solidFill>
                <a:effectLst/>
                <a:latin typeface="+mn-lt"/>
                <a:hlinkClick r:id="rId5" tooltip="PubMed link"/>
              </a:rPr>
              <a:t>19059847</a:t>
            </a:r>
            <a:endParaRPr lang="en-US" sz="1600" dirty="0">
              <a:effectLst/>
              <a:latin typeface="+mn-lt"/>
            </a:endParaRPr>
          </a:p>
        </p:txBody>
      </p:sp>
      <p:graphicFrame>
        <p:nvGraphicFramePr>
          <p:cNvPr id="6" name="Table 6">
            <a:extLst>
              <a:ext uri="{FF2B5EF4-FFF2-40B4-BE49-F238E27FC236}">
                <a16:creationId xmlns:a16="http://schemas.microsoft.com/office/drawing/2014/main" id="{42AD8436-2A67-FB66-AF9B-1BA3E65C656E}"/>
              </a:ext>
            </a:extLst>
          </p:cNvPr>
          <p:cNvGraphicFramePr>
            <a:graphicFrameLocks noGrp="1"/>
          </p:cNvGraphicFramePr>
          <p:nvPr>
            <p:extLst>
              <p:ext uri="{D42A27DB-BD31-4B8C-83A1-F6EECF244321}">
                <p14:modId xmlns:p14="http://schemas.microsoft.com/office/powerpoint/2010/main" val="2746910685"/>
              </p:ext>
            </p:extLst>
          </p:nvPr>
        </p:nvGraphicFramePr>
        <p:xfrm>
          <a:off x="6179511" y="3049444"/>
          <a:ext cx="5250489" cy="1737360"/>
        </p:xfrm>
        <a:graphic>
          <a:graphicData uri="http://schemas.openxmlformats.org/drawingml/2006/table">
            <a:tbl>
              <a:tblPr firstRow="1" bandRow="1">
                <a:tableStyleId>{5C22544A-7EE6-4342-B048-85BDC9FD1C3A}</a:tableStyleId>
              </a:tblPr>
              <a:tblGrid>
                <a:gridCol w="1588708">
                  <a:extLst>
                    <a:ext uri="{9D8B030D-6E8A-4147-A177-3AD203B41FA5}">
                      <a16:colId xmlns:a16="http://schemas.microsoft.com/office/drawing/2014/main" val="3829004758"/>
                    </a:ext>
                  </a:extLst>
                </a:gridCol>
                <a:gridCol w="3661781">
                  <a:extLst>
                    <a:ext uri="{9D8B030D-6E8A-4147-A177-3AD203B41FA5}">
                      <a16:colId xmlns:a16="http://schemas.microsoft.com/office/drawing/2014/main" val="3396114379"/>
                    </a:ext>
                  </a:extLst>
                </a:gridCol>
              </a:tblGrid>
              <a:tr h="370840">
                <a:tc>
                  <a:txBody>
                    <a:bodyPr/>
                    <a:lstStyle/>
                    <a:p>
                      <a:pPr algn="ctr"/>
                      <a:r>
                        <a:rPr lang="en-US" sz="2400" dirty="0"/>
                        <a:t>Number </a:t>
                      </a:r>
                    </a:p>
                    <a:p>
                      <a:pPr algn="ctr"/>
                      <a:r>
                        <a:rPr lang="en-US" sz="2400" dirty="0"/>
                        <a:t>of ACEs</a:t>
                      </a:r>
                    </a:p>
                  </a:txBody>
                  <a:tcPr anchor="ctr"/>
                </a:tc>
                <a:tc>
                  <a:txBody>
                    <a:bodyPr/>
                    <a:lstStyle/>
                    <a:p>
                      <a:pPr algn="ctr"/>
                      <a:r>
                        <a:rPr lang="en-US" sz="2400" dirty="0"/>
                        <a:t>Odds Ratio (95% CI)</a:t>
                      </a:r>
                    </a:p>
                  </a:txBody>
                  <a:tcPr anchor="ctr"/>
                </a:tc>
                <a:extLst>
                  <a:ext uri="{0D108BD9-81ED-4DB2-BD59-A6C34878D82A}">
                    <a16:rowId xmlns:a16="http://schemas.microsoft.com/office/drawing/2014/main" val="945403598"/>
                  </a:ext>
                </a:extLst>
              </a:tr>
              <a:tr h="370840">
                <a:tc>
                  <a:txBody>
                    <a:bodyPr/>
                    <a:lstStyle/>
                    <a:p>
                      <a:pPr algn="ctr"/>
                      <a:r>
                        <a:rPr lang="en-US" sz="2400" dirty="0"/>
                        <a:t>2</a:t>
                      </a:r>
                    </a:p>
                  </a:txBody>
                  <a:tcPr/>
                </a:tc>
                <a:tc>
                  <a:txBody>
                    <a:bodyPr/>
                    <a:lstStyle/>
                    <a:p>
                      <a:r>
                        <a:rPr lang="en-US" sz="2400" b="0" i="0" u="none" strike="noStrike" kern="1200" dirty="0">
                          <a:solidFill>
                            <a:schemeClr val="dk1"/>
                          </a:solidFill>
                          <a:effectLst/>
                          <a:latin typeface="+mn-lt"/>
                          <a:ea typeface="+mn-ea"/>
                          <a:cs typeface="+mn-cs"/>
                        </a:rPr>
                        <a:t>1.37 (1.06, 1.77)</a:t>
                      </a:r>
                      <a:endParaRPr lang="en-US" sz="2400" dirty="0"/>
                    </a:p>
                  </a:txBody>
                  <a:tcPr/>
                </a:tc>
                <a:extLst>
                  <a:ext uri="{0D108BD9-81ED-4DB2-BD59-A6C34878D82A}">
                    <a16:rowId xmlns:a16="http://schemas.microsoft.com/office/drawing/2014/main" val="3815317991"/>
                  </a:ext>
                </a:extLst>
              </a:tr>
              <a:tr h="370840">
                <a:tc>
                  <a:txBody>
                    <a:bodyPr/>
                    <a:lstStyle/>
                    <a:p>
                      <a:pPr algn="ctr"/>
                      <a:r>
                        <a:rPr lang="en-US" sz="2400" dirty="0"/>
                        <a:t>1</a:t>
                      </a:r>
                    </a:p>
                  </a:txBody>
                  <a:tcPr/>
                </a:tc>
                <a:tc>
                  <a:txBody>
                    <a:bodyPr/>
                    <a:lstStyle/>
                    <a:p>
                      <a:r>
                        <a:rPr lang="en-US" sz="2400" b="0" i="0" u="none" strike="noStrike" kern="1200" dirty="0">
                          <a:solidFill>
                            <a:schemeClr val="dk1"/>
                          </a:solidFill>
                          <a:effectLst/>
                          <a:latin typeface="+mn-lt"/>
                          <a:ea typeface="+mn-ea"/>
                          <a:cs typeface="+mn-cs"/>
                        </a:rPr>
                        <a:t>1.08 (0.96, 1.20)</a:t>
                      </a:r>
                      <a:endParaRPr lang="en-US" sz="2400" dirty="0"/>
                    </a:p>
                  </a:txBody>
                  <a:tcPr/>
                </a:tc>
                <a:extLst>
                  <a:ext uri="{0D108BD9-81ED-4DB2-BD59-A6C34878D82A}">
                    <a16:rowId xmlns:a16="http://schemas.microsoft.com/office/drawing/2014/main" val="3952922579"/>
                  </a:ext>
                </a:extLst>
              </a:tr>
            </a:tbl>
          </a:graphicData>
        </a:graphic>
      </p:graphicFrame>
      <p:pic>
        <p:nvPicPr>
          <p:cNvPr id="7" name="Picture 6" descr="Graphical user interface, text, application&#10;&#10;Description automatically generated">
            <a:extLst>
              <a:ext uri="{FF2B5EF4-FFF2-40B4-BE49-F238E27FC236}">
                <a16:creationId xmlns:a16="http://schemas.microsoft.com/office/drawing/2014/main" id="{5714ADD9-1529-022E-D779-1B1B80682FD6}"/>
              </a:ext>
            </a:extLst>
          </p:cNvPr>
          <p:cNvPicPr>
            <a:picLocks noChangeAspect="1"/>
          </p:cNvPicPr>
          <p:nvPr/>
        </p:nvPicPr>
        <p:blipFill>
          <a:blip r:embed="rId6"/>
          <a:stretch>
            <a:fillRect/>
          </a:stretch>
        </p:blipFill>
        <p:spPr>
          <a:xfrm>
            <a:off x="9358290" y="35558"/>
            <a:ext cx="2833710" cy="1130300"/>
          </a:xfrm>
          <a:prstGeom prst="rect">
            <a:avLst/>
          </a:prstGeom>
        </p:spPr>
      </p:pic>
    </p:spTree>
    <p:extLst>
      <p:ext uri="{BB962C8B-B14F-4D97-AF65-F5344CB8AC3E}">
        <p14:creationId xmlns:p14="http://schemas.microsoft.com/office/powerpoint/2010/main" val="3100950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5F1227-97ED-26F5-1561-F42AE3F3736A}"/>
              </a:ext>
            </a:extLst>
          </p:cNvPr>
          <p:cNvSpPr>
            <a:spLocks noGrp="1"/>
          </p:cNvSpPr>
          <p:nvPr>
            <p:ph type="body" sz="quarter" idx="4294967295"/>
          </p:nvPr>
        </p:nvSpPr>
        <p:spPr>
          <a:xfrm>
            <a:off x="601663" y="1285411"/>
            <a:ext cx="10828337" cy="5042079"/>
          </a:xfrm>
        </p:spPr>
        <p:txBody>
          <a:bodyPr/>
          <a:lstStyle/>
          <a:p>
            <a:r>
              <a:rPr lang="en-US" sz="2800" b="1" i="1" dirty="0">
                <a:latin typeface="+mn-lt"/>
              </a:rPr>
              <a:t>Answer: I</a:t>
            </a:r>
            <a:r>
              <a:rPr lang="en-US" sz="2800" i="1" dirty="0">
                <a:latin typeface="+mn-lt"/>
              </a:rPr>
              <a:t>f 2+ ACEs were present, the odds of having an alcohol dependence diagnosis increased by more than one-third,  </a:t>
            </a:r>
            <a:r>
              <a:rPr lang="en-US" sz="2800" i="1" u="sng" dirty="0">
                <a:latin typeface="+mn-lt"/>
              </a:rPr>
              <a:t>independent of FH of alcohol problems, early drinking, or lifetime binge drinking</a:t>
            </a:r>
            <a:r>
              <a:rPr lang="en-US" sz="2800" i="1" dirty="0">
                <a:latin typeface="+mn-lt"/>
              </a:rPr>
              <a:t>. </a:t>
            </a:r>
          </a:p>
          <a:p>
            <a:endParaRPr lang="en-US" sz="2800" i="1" dirty="0"/>
          </a:p>
          <a:p>
            <a:endParaRPr lang="en-US" sz="2800" i="1" dirty="0"/>
          </a:p>
          <a:p>
            <a:endParaRPr lang="en-US" b="1" dirty="0"/>
          </a:p>
        </p:txBody>
      </p:sp>
      <p:sp>
        <p:nvSpPr>
          <p:cNvPr id="2" name="Title 1">
            <a:extLst>
              <a:ext uri="{FF2B5EF4-FFF2-40B4-BE49-F238E27FC236}">
                <a16:creationId xmlns:a16="http://schemas.microsoft.com/office/drawing/2014/main" id="{7DAB62FB-BF91-67F0-31A8-4034575A1FF8}"/>
              </a:ext>
            </a:extLst>
          </p:cNvPr>
          <p:cNvSpPr>
            <a:spLocks noGrp="1"/>
          </p:cNvSpPr>
          <p:nvPr>
            <p:ph type="title"/>
          </p:nvPr>
        </p:nvSpPr>
        <p:spPr/>
        <p:txBody>
          <a:bodyPr/>
          <a:lstStyle/>
          <a:p>
            <a:r>
              <a:rPr lang="en-US" dirty="0"/>
              <a:t>Adverse Childhood Events: NESARC-I</a:t>
            </a:r>
          </a:p>
        </p:txBody>
      </p:sp>
      <p:pic>
        <p:nvPicPr>
          <p:cNvPr id="5" name="Picture 2" descr="Yale Psychiatry (@YalePsych) | Twitter">
            <a:extLst>
              <a:ext uri="{FF2B5EF4-FFF2-40B4-BE49-F238E27FC236}">
                <a16:creationId xmlns:a16="http://schemas.microsoft.com/office/drawing/2014/main" id="{5F718B37-3CD4-04ED-72F6-453E1E89D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B66CFF-81B9-75DC-05D8-EA5D1A57EB4E}"/>
              </a:ext>
            </a:extLst>
          </p:cNvPr>
          <p:cNvSpPr txBox="1"/>
          <p:nvPr/>
        </p:nvSpPr>
        <p:spPr>
          <a:xfrm>
            <a:off x="3512820" y="6327491"/>
            <a:ext cx="8549022" cy="338554"/>
          </a:xfrm>
          <a:prstGeom prst="rect">
            <a:avLst/>
          </a:prstGeom>
          <a:noFill/>
        </p:spPr>
        <p:txBody>
          <a:bodyPr wrap="square" rtlCol="0">
            <a:spAutoFit/>
          </a:bodyPr>
          <a:lstStyle/>
          <a:p>
            <a:r>
              <a:rPr lang="en-US" sz="1600" dirty="0">
                <a:solidFill>
                  <a:schemeClr val="tx2"/>
                </a:solidFill>
                <a:latin typeface="+mn-lt"/>
              </a:rPr>
              <a:t>Pilowsky, et al. </a:t>
            </a:r>
            <a:r>
              <a:rPr lang="en-US" sz="1600" u="none" strike="noStrike" dirty="0">
                <a:solidFill>
                  <a:srgbClr val="234E89"/>
                </a:solidFill>
                <a:effectLst/>
                <a:latin typeface="+mn-lt"/>
                <a:hlinkClick r:id="rId4" tooltip="Adverse Childhood Events and Lifetime Alcohol Dependence"/>
              </a:rPr>
              <a:t>https://doi.org/10.2105/AJPH.2008.139006</a:t>
            </a:r>
            <a:r>
              <a:rPr lang="en-US" sz="1600" u="none" strike="noStrike" dirty="0">
                <a:latin typeface="+mn-lt"/>
              </a:rPr>
              <a:t>; </a:t>
            </a:r>
            <a:r>
              <a:rPr lang="en-US" sz="1600" dirty="0">
                <a:solidFill>
                  <a:schemeClr val="tx2"/>
                </a:solidFill>
                <a:effectLst/>
                <a:latin typeface="+mn-lt"/>
              </a:rPr>
              <a:t>PMID: </a:t>
            </a:r>
            <a:r>
              <a:rPr lang="en-US" sz="1600" u="none" strike="noStrike" dirty="0">
                <a:solidFill>
                  <a:srgbClr val="234E89"/>
                </a:solidFill>
                <a:effectLst/>
                <a:latin typeface="+mn-lt"/>
                <a:hlinkClick r:id="rId5" tooltip="PubMed link"/>
              </a:rPr>
              <a:t>19059847</a:t>
            </a:r>
            <a:endParaRPr lang="en-US" sz="1600" dirty="0">
              <a:effectLst/>
              <a:latin typeface="+mn-lt"/>
            </a:endParaRPr>
          </a:p>
        </p:txBody>
      </p:sp>
      <p:sp>
        <p:nvSpPr>
          <p:cNvPr id="12" name="Oval 11">
            <a:extLst>
              <a:ext uri="{FF2B5EF4-FFF2-40B4-BE49-F238E27FC236}">
                <a16:creationId xmlns:a16="http://schemas.microsoft.com/office/drawing/2014/main" id="{D24E5DD4-B793-86F7-5038-A7772A0CA581}"/>
              </a:ext>
            </a:extLst>
          </p:cNvPr>
          <p:cNvSpPr/>
          <p:nvPr/>
        </p:nvSpPr>
        <p:spPr>
          <a:xfrm>
            <a:off x="4144963" y="2895600"/>
            <a:ext cx="3536615" cy="3314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1B410D-E620-47AA-303C-3491A0D13D26}"/>
                  </a:ext>
                </a:extLst>
              </p:cNvPr>
              <p:cNvSpPr txBox="1"/>
              <p:nvPr/>
            </p:nvSpPr>
            <p:spPr>
              <a:xfrm>
                <a:off x="4343400" y="3829362"/>
                <a:ext cx="3962400" cy="1446550"/>
              </a:xfrm>
              <a:prstGeom prst="rect">
                <a:avLst/>
              </a:prstGeom>
              <a:noFill/>
            </p:spPr>
            <p:txBody>
              <a:bodyPr wrap="square" rtlCol="0">
                <a:spAutoFit/>
              </a:bodyPr>
              <a:lstStyle/>
              <a:p>
                <a:pPr algn="l"/>
                <a14:m>
                  <m:oMath xmlns:m="http://schemas.openxmlformats.org/officeDocument/2006/math">
                    <m:r>
                      <a:rPr lang="en-US" sz="8800" i="1" smtClean="0">
                        <a:solidFill>
                          <a:schemeClr val="bg1"/>
                        </a:solidFill>
                        <a:latin typeface="Cambria Math" panose="02040503050406030204" pitchFamily="18" charset="0"/>
                        <a:ea typeface="Cambria Math" panose="02040503050406030204" pitchFamily="18" charset="0"/>
                      </a:rPr>
                      <m:t>↑</m:t>
                    </m:r>
                    <m:r>
                      <a:rPr lang="en-US" sz="8800" b="0" i="0" smtClean="0">
                        <a:solidFill>
                          <a:schemeClr val="bg1"/>
                        </a:solidFill>
                        <a:latin typeface="Cambria Math" panose="02040503050406030204" pitchFamily="18" charset="0"/>
                        <a:ea typeface="Cambria Math" panose="02040503050406030204" pitchFamily="18" charset="0"/>
                      </a:rPr>
                      <m:t> </m:t>
                    </m:r>
                  </m:oMath>
                </a14:m>
                <a:r>
                  <a:rPr lang="en-US" sz="8800" dirty="0">
                    <a:solidFill>
                      <a:schemeClr val="bg1"/>
                    </a:solidFill>
                    <a:latin typeface="+mn-lt"/>
                  </a:rPr>
                  <a:t>37%</a:t>
                </a:r>
              </a:p>
            </p:txBody>
          </p:sp>
        </mc:Choice>
        <mc:Fallback xmlns="">
          <p:sp>
            <p:nvSpPr>
              <p:cNvPr id="13" name="TextBox 12">
                <a:extLst>
                  <a:ext uri="{FF2B5EF4-FFF2-40B4-BE49-F238E27FC236}">
                    <a16:creationId xmlns:a16="http://schemas.microsoft.com/office/drawing/2014/main" id="{E91B410D-E620-47AA-303C-3491A0D13D26}"/>
                  </a:ext>
                </a:extLst>
              </p:cNvPr>
              <p:cNvSpPr txBox="1">
                <a:spLocks noRot="1" noChangeAspect="1" noMove="1" noResize="1" noEditPoints="1" noAdjustHandles="1" noChangeArrowheads="1" noChangeShapeType="1" noTextEdit="1"/>
              </p:cNvSpPr>
              <p:nvPr/>
            </p:nvSpPr>
            <p:spPr>
              <a:xfrm>
                <a:off x="4343400" y="3829362"/>
                <a:ext cx="3962400" cy="1446550"/>
              </a:xfrm>
              <a:prstGeom prst="rect">
                <a:avLst/>
              </a:prstGeom>
              <a:blipFill>
                <a:blip r:embed="rId6"/>
                <a:stretch>
                  <a:fillRect l="-8307" t="-20000" b="-42609"/>
                </a:stretch>
              </a:blipFill>
            </p:spPr>
            <p:txBody>
              <a:bodyPr/>
              <a:lstStyle/>
              <a:p>
                <a:r>
                  <a:rPr lang="en-US">
                    <a:noFill/>
                  </a:rPr>
                  <a:t> </a:t>
                </a:r>
              </a:p>
            </p:txBody>
          </p:sp>
        </mc:Fallback>
      </mc:AlternateContent>
      <p:pic>
        <p:nvPicPr>
          <p:cNvPr id="14" name="Picture 13" descr="Graphical user interface, text, application&#10;&#10;Description automatically generated">
            <a:extLst>
              <a:ext uri="{FF2B5EF4-FFF2-40B4-BE49-F238E27FC236}">
                <a16:creationId xmlns:a16="http://schemas.microsoft.com/office/drawing/2014/main" id="{ED6843C0-1F86-1318-7AAF-F1B79481E8C1}"/>
              </a:ext>
            </a:extLst>
          </p:cNvPr>
          <p:cNvPicPr>
            <a:picLocks noChangeAspect="1"/>
          </p:cNvPicPr>
          <p:nvPr/>
        </p:nvPicPr>
        <p:blipFill>
          <a:blip r:embed="rId7"/>
          <a:stretch>
            <a:fillRect/>
          </a:stretch>
        </p:blipFill>
        <p:spPr>
          <a:xfrm>
            <a:off x="9358290" y="47157"/>
            <a:ext cx="2833710" cy="1130300"/>
          </a:xfrm>
          <a:prstGeom prst="rect">
            <a:avLst/>
          </a:prstGeom>
        </p:spPr>
      </p:pic>
    </p:spTree>
    <p:extLst>
      <p:ext uri="{BB962C8B-B14F-4D97-AF65-F5344CB8AC3E}">
        <p14:creationId xmlns:p14="http://schemas.microsoft.com/office/powerpoint/2010/main" val="3717944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5F1227-97ED-26F5-1561-F42AE3F3736A}"/>
              </a:ext>
            </a:extLst>
          </p:cNvPr>
          <p:cNvSpPr>
            <a:spLocks noGrp="1"/>
          </p:cNvSpPr>
          <p:nvPr>
            <p:ph type="body" sz="quarter" idx="4294967295"/>
          </p:nvPr>
        </p:nvSpPr>
        <p:spPr>
          <a:xfrm>
            <a:off x="601663" y="1142999"/>
            <a:ext cx="10828337" cy="5184491"/>
          </a:xfrm>
        </p:spPr>
        <p:txBody>
          <a:bodyPr/>
          <a:lstStyle/>
          <a:p>
            <a:r>
              <a:rPr lang="en-US" sz="2800" i="1" dirty="0"/>
              <a:t>What is the effect of Adverse Childhood Events upon High-Intensity Binge Drinking? </a:t>
            </a:r>
          </a:p>
        </p:txBody>
      </p:sp>
      <p:sp>
        <p:nvSpPr>
          <p:cNvPr id="2" name="Title 1">
            <a:extLst>
              <a:ext uri="{FF2B5EF4-FFF2-40B4-BE49-F238E27FC236}">
                <a16:creationId xmlns:a16="http://schemas.microsoft.com/office/drawing/2014/main" id="{7DAB62FB-BF91-67F0-31A8-4034575A1FF8}"/>
              </a:ext>
            </a:extLst>
          </p:cNvPr>
          <p:cNvSpPr>
            <a:spLocks noGrp="1"/>
          </p:cNvSpPr>
          <p:nvPr>
            <p:ph type="title"/>
          </p:nvPr>
        </p:nvSpPr>
        <p:spPr/>
        <p:txBody>
          <a:bodyPr/>
          <a:lstStyle/>
          <a:p>
            <a:r>
              <a:rPr lang="en-US" dirty="0"/>
              <a:t>Adverse Childhood Events: NESARC-III</a:t>
            </a:r>
          </a:p>
        </p:txBody>
      </p:sp>
      <p:pic>
        <p:nvPicPr>
          <p:cNvPr id="5" name="Picture 2" descr="Yale Psychiatry (@YalePsych) | Twitter">
            <a:extLst>
              <a:ext uri="{FF2B5EF4-FFF2-40B4-BE49-F238E27FC236}">
                <a16:creationId xmlns:a16="http://schemas.microsoft.com/office/drawing/2014/main" id="{5F718B37-3CD4-04ED-72F6-453E1E89D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B66CFF-81B9-75DC-05D8-EA5D1A57EB4E}"/>
              </a:ext>
            </a:extLst>
          </p:cNvPr>
          <p:cNvSpPr txBox="1"/>
          <p:nvPr/>
        </p:nvSpPr>
        <p:spPr>
          <a:xfrm>
            <a:off x="3512820" y="6327491"/>
            <a:ext cx="8549022" cy="338554"/>
          </a:xfrm>
          <a:prstGeom prst="rect">
            <a:avLst/>
          </a:prstGeom>
          <a:noFill/>
        </p:spPr>
        <p:txBody>
          <a:bodyPr wrap="square" rtlCol="0">
            <a:spAutoFit/>
          </a:bodyPr>
          <a:lstStyle/>
          <a:p>
            <a:r>
              <a:rPr lang="en-US" sz="1600" dirty="0">
                <a:solidFill>
                  <a:schemeClr val="tx2"/>
                </a:solidFill>
                <a:latin typeface="+mn-lt"/>
              </a:rPr>
              <a:t>Jung J, et al., 2020;  </a:t>
            </a:r>
            <a:r>
              <a:rPr lang="en-US" sz="1600" b="0" i="0" u="none" strike="noStrike" dirty="0">
                <a:solidFill>
                  <a:srgbClr val="000000"/>
                </a:solidFill>
                <a:effectLst/>
                <a:latin typeface="+mn-lt"/>
                <a:hlinkClick r:id="rId4"/>
              </a:rPr>
              <a:t>https://doi.org/10.1093/alcalc/agz098</a:t>
            </a:r>
            <a:r>
              <a:rPr lang="en-US" sz="1600" u="none" strike="noStrike" dirty="0">
                <a:latin typeface="+mn-lt"/>
              </a:rPr>
              <a:t>;  </a:t>
            </a:r>
            <a:r>
              <a:rPr lang="en-US" sz="1600" dirty="0">
                <a:solidFill>
                  <a:schemeClr val="tx2"/>
                </a:solidFill>
                <a:effectLst/>
                <a:latin typeface="+mn-lt"/>
              </a:rPr>
              <a:t>PMID: </a:t>
            </a:r>
            <a:r>
              <a:rPr lang="en-US" sz="1600" b="0" i="0" u="none" strike="noStrike" dirty="0">
                <a:solidFill>
                  <a:srgbClr val="212121"/>
                </a:solidFill>
                <a:effectLst/>
                <a:latin typeface="+mn-lt"/>
              </a:rPr>
              <a:t>31895420</a:t>
            </a:r>
          </a:p>
        </p:txBody>
      </p:sp>
      <p:graphicFrame>
        <p:nvGraphicFramePr>
          <p:cNvPr id="6" name="Table 6">
            <a:extLst>
              <a:ext uri="{FF2B5EF4-FFF2-40B4-BE49-F238E27FC236}">
                <a16:creationId xmlns:a16="http://schemas.microsoft.com/office/drawing/2014/main" id="{42AD8436-2A67-FB66-AF9B-1BA3E65C656E}"/>
              </a:ext>
            </a:extLst>
          </p:cNvPr>
          <p:cNvGraphicFramePr>
            <a:graphicFrameLocks noGrp="1"/>
          </p:cNvGraphicFramePr>
          <p:nvPr>
            <p:extLst>
              <p:ext uri="{D42A27DB-BD31-4B8C-83A1-F6EECF244321}">
                <p14:modId xmlns:p14="http://schemas.microsoft.com/office/powerpoint/2010/main" val="892349919"/>
              </p:ext>
            </p:extLst>
          </p:nvPr>
        </p:nvGraphicFramePr>
        <p:xfrm>
          <a:off x="762000" y="2765880"/>
          <a:ext cx="4328777" cy="2651760"/>
        </p:xfrm>
        <a:graphic>
          <a:graphicData uri="http://schemas.openxmlformats.org/drawingml/2006/table">
            <a:tbl>
              <a:tblPr firstRow="1" bandRow="1">
                <a:tableStyleId>{5C22544A-7EE6-4342-B048-85BDC9FD1C3A}</a:tableStyleId>
              </a:tblPr>
              <a:tblGrid>
                <a:gridCol w="1818477">
                  <a:extLst>
                    <a:ext uri="{9D8B030D-6E8A-4147-A177-3AD203B41FA5}">
                      <a16:colId xmlns:a16="http://schemas.microsoft.com/office/drawing/2014/main" val="3829004758"/>
                    </a:ext>
                  </a:extLst>
                </a:gridCol>
                <a:gridCol w="1255150">
                  <a:extLst>
                    <a:ext uri="{9D8B030D-6E8A-4147-A177-3AD203B41FA5}">
                      <a16:colId xmlns:a16="http://schemas.microsoft.com/office/drawing/2014/main" val="3396114379"/>
                    </a:ext>
                  </a:extLst>
                </a:gridCol>
                <a:gridCol w="1255150">
                  <a:extLst>
                    <a:ext uri="{9D8B030D-6E8A-4147-A177-3AD203B41FA5}">
                      <a16:colId xmlns:a16="http://schemas.microsoft.com/office/drawing/2014/main" val="3013328189"/>
                    </a:ext>
                  </a:extLst>
                </a:gridCol>
              </a:tblGrid>
              <a:tr h="370840">
                <a:tc>
                  <a:txBody>
                    <a:bodyPr/>
                    <a:lstStyle/>
                    <a:p>
                      <a:pPr algn="ctr"/>
                      <a:r>
                        <a:rPr lang="en-US" sz="2400" dirty="0"/>
                        <a:t>Binge Level</a:t>
                      </a:r>
                    </a:p>
                  </a:txBody>
                  <a:tcPr/>
                </a:tc>
                <a:tc>
                  <a:txBody>
                    <a:bodyPr/>
                    <a:lstStyle/>
                    <a:p>
                      <a:pPr algn="ctr"/>
                      <a:r>
                        <a:rPr lang="en-US" sz="2400" dirty="0"/>
                        <a:t>Drinks -Female</a:t>
                      </a:r>
                    </a:p>
                  </a:txBody>
                  <a:tcPr/>
                </a:tc>
                <a:tc>
                  <a:txBody>
                    <a:bodyPr/>
                    <a:lstStyle/>
                    <a:p>
                      <a:pPr algn="ctr"/>
                      <a:r>
                        <a:rPr lang="en-US" sz="2400" dirty="0"/>
                        <a:t>Drinks - Male</a:t>
                      </a:r>
                    </a:p>
                  </a:txBody>
                  <a:tcPr/>
                </a:tc>
                <a:extLst>
                  <a:ext uri="{0D108BD9-81ED-4DB2-BD59-A6C34878D82A}">
                    <a16:rowId xmlns:a16="http://schemas.microsoft.com/office/drawing/2014/main" val="945403598"/>
                  </a:ext>
                </a:extLst>
              </a:tr>
              <a:tr h="370840">
                <a:tc>
                  <a:txBody>
                    <a:bodyPr/>
                    <a:lstStyle/>
                    <a:p>
                      <a:r>
                        <a:rPr lang="en-US" sz="2400" dirty="0"/>
                        <a:t>Non-binge</a:t>
                      </a:r>
                    </a:p>
                  </a:txBody>
                  <a:tcPr/>
                </a:tc>
                <a:tc>
                  <a:txBody>
                    <a:bodyPr/>
                    <a:lstStyle/>
                    <a:p>
                      <a:r>
                        <a:rPr lang="en-US" sz="2400" b="0" i="0" u="none" strike="noStrike" kern="1200" dirty="0">
                          <a:solidFill>
                            <a:schemeClr val="dk1"/>
                          </a:solidFill>
                          <a:effectLst/>
                          <a:latin typeface="+mn-lt"/>
                          <a:ea typeface="+mn-ea"/>
                          <a:cs typeface="+mn-cs"/>
                        </a:rPr>
                        <a:t>1-3</a:t>
                      </a:r>
                      <a:endParaRPr lang="en-US" sz="2400" dirty="0"/>
                    </a:p>
                  </a:txBody>
                  <a:tcPr/>
                </a:tc>
                <a:tc>
                  <a:txBody>
                    <a:bodyPr/>
                    <a:lstStyle/>
                    <a:p>
                      <a:r>
                        <a:rPr lang="en-US" sz="2400" dirty="0"/>
                        <a:t>1-4</a:t>
                      </a:r>
                    </a:p>
                  </a:txBody>
                  <a:tcPr/>
                </a:tc>
                <a:extLst>
                  <a:ext uri="{0D108BD9-81ED-4DB2-BD59-A6C34878D82A}">
                    <a16:rowId xmlns:a16="http://schemas.microsoft.com/office/drawing/2014/main" val="3815317991"/>
                  </a:ext>
                </a:extLst>
              </a:tr>
              <a:tr h="370840">
                <a:tc>
                  <a:txBody>
                    <a:bodyPr/>
                    <a:lstStyle/>
                    <a:p>
                      <a:r>
                        <a:rPr lang="en-US" sz="2400" dirty="0"/>
                        <a:t>I</a:t>
                      </a:r>
                    </a:p>
                  </a:txBody>
                  <a:tcPr/>
                </a:tc>
                <a:tc>
                  <a:txBody>
                    <a:bodyPr/>
                    <a:lstStyle/>
                    <a:p>
                      <a:r>
                        <a:rPr lang="en-US" sz="2400" b="0" i="0" u="none" strike="noStrike" kern="1200" dirty="0">
                          <a:solidFill>
                            <a:schemeClr val="dk1"/>
                          </a:solidFill>
                          <a:effectLst/>
                          <a:latin typeface="+mn-lt"/>
                          <a:ea typeface="+mn-ea"/>
                          <a:cs typeface="+mn-cs"/>
                        </a:rPr>
                        <a:t>4-7</a:t>
                      </a:r>
                    </a:p>
                  </a:txBody>
                  <a:tcPr/>
                </a:tc>
                <a:tc>
                  <a:txBody>
                    <a:bodyPr/>
                    <a:lstStyle/>
                    <a:p>
                      <a:r>
                        <a:rPr lang="en-US" sz="2400" b="0" i="0" u="none" strike="noStrike" kern="1200" dirty="0">
                          <a:solidFill>
                            <a:schemeClr val="dk1"/>
                          </a:solidFill>
                          <a:effectLst/>
                          <a:latin typeface="+mn-lt"/>
                          <a:ea typeface="+mn-ea"/>
                          <a:cs typeface="+mn-cs"/>
                        </a:rPr>
                        <a:t>5-9</a:t>
                      </a:r>
                    </a:p>
                  </a:txBody>
                  <a:tcPr/>
                </a:tc>
                <a:extLst>
                  <a:ext uri="{0D108BD9-81ED-4DB2-BD59-A6C34878D82A}">
                    <a16:rowId xmlns:a16="http://schemas.microsoft.com/office/drawing/2014/main" val="3952922579"/>
                  </a:ext>
                </a:extLst>
              </a:tr>
              <a:tr h="370840">
                <a:tc>
                  <a:txBody>
                    <a:bodyPr/>
                    <a:lstStyle/>
                    <a:p>
                      <a:r>
                        <a:rPr lang="en-US" sz="2400" dirty="0"/>
                        <a:t>II</a:t>
                      </a:r>
                    </a:p>
                  </a:txBody>
                  <a:tcPr/>
                </a:tc>
                <a:tc>
                  <a:txBody>
                    <a:bodyPr/>
                    <a:lstStyle/>
                    <a:p>
                      <a:r>
                        <a:rPr lang="en-US" sz="2400" b="0" i="0" u="none" strike="noStrike" kern="1200" dirty="0">
                          <a:solidFill>
                            <a:schemeClr val="dk1"/>
                          </a:solidFill>
                          <a:effectLst/>
                          <a:latin typeface="+mn-lt"/>
                          <a:ea typeface="+mn-ea"/>
                          <a:cs typeface="+mn-cs"/>
                        </a:rPr>
                        <a:t>8-11</a:t>
                      </a:r>
                    </a:p>
                  </a:txBody>
                  <a:tcPr/>
                </a:tc>
                <a:tc>
                  <a:txBody>
                    <a:bodyPr/>
                    <a:lstStyle/>
                    <a:p>
                      <a:r>
                        <a:rPr lang="en-US" sz="2400" b="0" i="0" u="none" strike="noStrike" kern="1200" dirty="0">
                          <a:solidFill>
                            <a:schemeClr val="dk1"/>
                          </a:solidFill>
                          <a:effectLst/>
                          <a:latin typeface="+mn-lt"/>
                          <a:ea typeface="+mn-ea"/>
                          <a:cs typeface="+mn-cs"/>
                        </a:rPr>
                        <a:t>10-14</a:t>
                      </a:r>
                    </a:p>
                  </a:txBody>
                  <a:tcPr/>
                </a:tc>
                <a:extLst>
                  <a:ext uri="{0D108BD9-81ED-4DB2-BD59-A6C34878D82A}">
                    <a16:rowId xmlns:a16="http://schemas.microsoft.com/office/drawing/2014/main" val="130892476"/>
                  </a:ext>
                </a:extLst>
              </a:tr>
              <a:tr h="370840">
                <a:tc>
                  <a:txBody>
                    <a:bodyPr/>
                    <a:lstStyle/>
                    <a:p>
                      <a:r>
                        <a:rPr lang="en-US" sz="2400" dirty="0"/>
                        <a:t>III</a:t>
                      </a:r>
                    </a:p>
                  </a:txBody>
                  <a:tcPr/>
                </a:tc>
                <a:tc>
                  <a:txBody>
                    <a:bodyPr/>
                    <a:lstStyle/>
                    <a:p>
                      <a:r>
                        <a:rPr lang="en-US" sz="2400" b="0" i="0" u="none" strike="noStrike" kern="1200" dirty="0">
                          <a:solidFill>
                            <a:schemeClr val="dk1"/>
                          </a:solidFill>
                          <a:effectLst/>
                          <a:latin typeface="+mn-lt"/>
                          <a:ea typeface="+mn-ea"/>
                          <a:cs typeface="+mn-cs"/>
                        </a:rPr>
                        <a:t>12+</a:t>
                      </a:r>
                    </a:p>
                  </a:txBody>
                  <a:tcPr/>
                </a:tc>
                <a:tc>
                  <a:txBody>
                    <a:bodyPr/>
                    <a:lstStyle/>
                    <a:p>
                      <a:r>
                        <a:rPr lang="en-US" sz="2400" b="0" i="0" u="none" strike="noStrike" kern="1200" dirty="0">
                          <a:solidFill>
                            <a:schemeClr val="dk1"/>
                          </a:solidFill>
                          <a:effectLst/>
                          <a:latin typeface="+mn-lt"/>
                          <a:ea typeface="+mn-ea"/>
                          <a:cs typeface="+mn-cs"/>
                        </a:rPr>
                        <a:t>15+</a:t>
                      </a:r>
                    </a:p>
                  </a:txBody>
                  <a:tcPr/>
                </a:tc>
                <a:extLst>
                  <a:ext uri="{0D108BD9-81ED-4DB2-BD59-A6C34878D82A}">
                    <a16:rowId xmlns:a16="http://schemas.microsoft.com/office/drawing/2014/main" val="1252788016"/>
                  </a:ext>
                </a:extLst>
              </a:tr>
            </a:tbl>
          </a:graphicData>
        </a:graphic>
      </p:graphicFrame>
      <p:graphicFrame>
        <p:nvGraphicFramePr>
          <p:cNvPr id="13" name="Table 13">
            <a:extLst>
              <a:ext uri="{FF2B5EF4-FFF2-40B4-BE49-F238E27FC236}">
                <a16:creationId xmlns:a16="http://schemas.microsoft.com/office/drawing/2014/main" id="{F87228AD-9703-FA52-E186-71A4BF4372EE}"/>
              </a:ext>
            </a:extLst>
          </p:cNvPr>
          <p:cNvGraphicFramePr>
            <a:graphicFrameLocks noGrp="1"/>
          </p:cNvGraphicFramePr>
          <p:nvPr>
            <p:extLst>
              <p:ext uri="{D42A27DB-BD31-4B8C-83A1-F6EECF244321}">
                <p14:modId xmlns:p14="http://schemas.microsoft.com/office/powerpoint/2010/main" val="2440245037"/>
              </p:ext>
            </p:extLst>
          </p:nvPr>
        </p:nvGraphicFramePr>
        <p:xfrm>
          <a:off x="6046271" y="2750640"/>
          <a:ext cx="5463939" cy="2682240"/>
        </p:xfrm>
        <a:graphic>
          <a:graphicData uri="http://schemas.openxmlformats.org/drawingml/2006/table">
            <a:tbl>
              <a:tblPr firstRow="1" bandRow="1">
                <a:tableStyleId>{F5AB1C69-6EDB-4FF4-983F-18BD219EF322}</a:tableStyleId>
              </a:tblPr>
              <a:tblGrid>
                <a:gridCol w="2351295">
                  <a:extLst>
                    <a:ext uri="{9D8B030D-6E8A-4147-A177-3AD203B41FA5}">
                      <a16:colId xmlns:a16="http://schemas.microsoft.com/office/drawing/2014/main" val="2994573455"/>
                    </a:ext>
                  </a:extLst>
                </a:gridCol>
                <a:gridCol w="3112644">
                  <a:extLst>
                    <a:ext uri="{9D8B030D-6E8A-4147-A177-3AD203B41FA5}">
                      <a16:colId xmlns:a16="http://schemas.microsoft.com/office/drawing/2014/main" val="3129148659"/>
                    </a:ext>
                  </a:extLst>
                </a:gridCol>
              </a:tblGrid>
              <a:tr h="370840">
                <a:tc>
                  <a:txBody>
                    <a:bodyPr/>
                    <a:lstStyle/>
                    <a:p>
                      <a:pPr algn="ctr"/>
                      <a:r>
                        <a:rPr lang="en-US" sz="2000" dirty="0"/>
                        <a:t>Abuse/Neglect variables</a:t>
                      </a:r>
                    </a:p>
                  </a:txBody>
                  <a:tcPr anchor="ctr"/>
                </a:tc>
                <a:tc>
                  <a:txBody>
                    <a:bodyPr/>
                    <a:lstStyle/>
                    <a:p>
                      <a:pPr algn="ctr"/>
                      <a:r>
                        <a:rPr lang="en-US" sz="2000" dirty="0"/>
                        <a:t>Household Dysfunction variables</a:t>
                      </a:r>
                    </a:p>
                  </a:txBody>
                  <a:tcPr anchor="ctr"/>
                </a:tc>
                <a:extLst>
                  <a:ext uri="{0D108BD9-81ED-4DB2-BD59-A6C34878D82A}">
                    <a16:rowId xmlns:a16="http://schemas.microsoft.com/office/drawing/2014/main" val="3067096599"/>
                  </a:ext>
                </a:extLst>
              </a:tr>
              <a:tr h="370840">
                <a:tc>
                  <a:txBody>
                    <a:bodyPr/>
                    <a:lstStyle/>
                    <a:p>
                      <a:pPr algn="ctr"/>
                      <a:r>
                        <a:rPr lang="en-US" sz="2000" dirty="0"/>
                        <a:t>Sexual abuse</a:t>
                      </a:r>
                    </a:p>
                  </a:txBody>
                  <a:tcPr anchor="ctr"/>
                </a:tc>
                <a:tc>
                  <a:txBody>
                    <a:bodyPr/>
                    <a:lstStyle/>
                    <a:p>
                      <a:pPr algn="ctr"/>
                      <a:r>
                        <a:rPr lang="en-US" sz="2000" dirty="0"/>
                        <a:t>Mother abused</a:t>
                      </a:r>
                    </a:p>
                  </a:txBody>
                  <a:tcPr anchor="ctr"/>
                </a:tc>
                <a:extLst>
                  <a:ext uri="{0D108BD9-81ED-4DB2-BD59-A6C34878D82A}">
                    <a16:rowId xmlns:a16="http://schemas.microsoft.com/office/drawing/2014/main" val="1783741993"/>
                  </a:ext>
                </a:extLst>
              </a:tr>
              <a:tr h="370840">
                <a:tc>
                  <a:txBody>
                    <a:bodyPr/>
                    <a:lstStyle/>
                    <a:p>
                      <a:pPr algn="ctr"/>
                      <a:r>
                        <a:rPr lang="en-US" sz="2000" dirty="0"/>
                        <a:t>Physical abuse</a:t>
                      </a:r>
                    </a:p>
                  </a:txBody>
                  <a:tcPr anchor="ctr"/>
                </a:tc>
                <a:tc>
                  <a:txBody>
                    <a:bodyPr/>
                    <a:lstStyle/>
                    <a:p>
                      <a:pPr algn="ctr"/>
                      <a:r>
                        <a:rPr lang="en-US" sz="2000" dirty="0"/>
                        <a:t>Substance abuse</a:t>
                      </a:r>
                    </a:p>
                  </a:txBody>
                  <a:tcPr anchor="ctr"/>
                </a:tc>
                <a:extLst>
                  <a:ext uri="{0D108BD9-81ED-4DB2-BD59-A6C34878D82A}">
                    <a16:rowId xmlns:a16="http://schemas.microsoft.com/office/drawing/2014/main" val="3946252467"/>
                  </a:ext>
                </a:extLst>
              </a:tr>
              <a:tr h="370840">
                <a:tc>
                  <a:txBody>
                    <a:bodyPr/>
                    <a:lstStyle/>
                    <a:p>
                      <a:pPr algn="ctr"/>
                      <a:r>
                        <a:rPr lang="en-US" sz="2000" dirty="0"/>
                        <a:t>Verbal abuse</a:t>
                      </a:r>
                    </a:p>
                  </a:txBody>
                  <a:tcPr anchor="ctr"/>
                </a:tc>
                <a:tc>
                  <a:txBody>
                    <a:bodyPr/>
                    <a:lstStyle/>
                    <a:p>
                      <a:pPr algn="ctr"/>
                      <a:r>
                        <a:rPr lang="en-US" sz="2000" dirty="0"/>
                        <a:t>Mental Illness</a:t>
                      </a:r>
                    </a:p>
                  </a:txBody>
                  <a:tcPr anchor="ctr"/>
                </a:tc>
                <a:extLst>
                  <a:ext uri="{0D108BD9-81ED-4DB2-BD59-A6C34878D82A}">
                    <a16:rowId xmlns:a16="http://schemas.microsoft.com/office/drawing/2014/main" val="2938714683"/>
                  </a:ext>
                </a:extLst>
              </a:tr>
              <a:tr h="370840">
                <a:tc>
                  <a:txBody>
                    <a:bodyPr/>
                    <a:lstStyle/>
                    <a:p>
                      <a:pPr algn="ctr"/>
                      <a:r>
                        <a:rPr lang="en-US" sz="2000" dirty="0"/>
                        <a:t>Physical neglect</a:t>
                      </a:r>
                    </a:p>
                  </a:txBody>
                  <a:tcPr anchor="ctr"/>
                </a:tc>
                <a:tc>
                  <a:txBody>
                    <a:bodyPr/>
                    <a:lstStyle/>
                    <a:p>
                      <a:pPr algn="ctr"/>
                      <a:r>
                        <a:rPr lang="en-US" sz="2000" dirty="0"/>
                        <a:t>Incarceration</a:t>
                      </a:r>
                    </a:p>
                  </a:txBody>
                  <a:tcPr anchor="ctr"/>
                </a:tc>
                <a:extLst>
                  <a:ext uri="{0D108BD9-81ED-4DB2-BD59-A6C34878D82A}">
                    <a16:rowId xmlns:a16="http://schemas.microsoft.com/office/drawing/2014/main" val="2867975725"/>
                  </a:ext>
                </a:extLst>
              </a:tr>
              <a:tr h="370840">
                <a:tc>
                  <a:txBody>
                    <a:bodyPr/>
                    <a:lstStyle/>
                    <a:p>
                      <a:pPr algn="ctr"/>
                      <a:r>
                        <a:rPr lang="en-US" sz="2000" dirty="0"/>
                        <a:t>Emotional neglect</a:t>
                      </a:r>
                    </a:p>
                  </a:txBody>
                  <a:tcPr anchor="ctr"/>
                </a:tc>
                <a:tc>
                  <a:txBody>
                    <a:bodyPr/>
                    <a:lstStyle/>
                    <a:p>
                      <a:pPr algn="ctr"/>
                      <a:r>
                        <a:rPr lang="en-US" sz="2000" dirty="0"/>
                        <a:t>Suicide/Suicide Attempt</a:t>
                      </a:r>
                    </a:p>
                  </a:txBody>
                  <a:tcPr anchor="ctr"/>
                </a:tc>
                <a:extLst>
                  <a:ext uri="{0D108BD9-81ED-4DB2-BD59-A6C34878D82A}">
                    <a16:rowId xmlns:a16="http://schemas.microsoft.com/office/drawing/2014/main" val="355082740"/>
                  </a:ext>
                </a:extLst>
              </a:tr>
            </a:tbl>
          </a:graphicData>
        </a:graphic>
      </p:graphicFrame>
      <p:pic>
        <p:nvPicPr>
          <p:cNvPr id="14" name="Picture 13" descr="Graphical user interface, text, application&#10;&#10;Description automatically generated">
            <a:extLst>
              <a:ext uri="{FF2B5EF4-FFF2-40B4-BE49-F238E27FC236}">
                <a16:creationId xmlns:a16="http://schemas.microsoft.com/office/drawing/2014/main" id="{9EEED9EA-5506-346A-31DC-B9AB4EF4EA52}"/>
              </a:ext>
            </a:extLst>
          </p:cNvPr>
          <p:cNvPicPr>
            <a:picLocks noChangeAspect="1"/>
          </p:cNvPicPr>
          <p:nvPr/>
        </p:nvPicPr>
        <p:blipFill>
          <a:blip r:embed="rId5"/>
          <a:stretch>
            <a:fillRect/>
          </a:stretch>
        </p:blipFill>
        <p:spPr>
          <a:xfrm>
            <a:off x="9358290" y="35558"/>
            <a:ext cx="2833710" cy="1130300"/>
          </a:xfrm>
          <a:prstGeom prst="rect">
            <a:avLst/>
          </a:prstGeom>
        </p:spPr>
      </p:pic>
    </p:spTree>
    <p:extLst>
      <p:ext uri="{BB962C8B-B14F-4D97-AF65-F5344CB8AC3E}">
        <p14:creationId xmlns:p14="http://schemas.microsoft.com/office/powerpoint/2010/main" val="1079677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62FB-BF91-67F0-31A8-4034575A1FF8}"/>
              </a:ext>
            </a:extLst>
          </p:cNvPr>
          <p:cNvSpPr>
            <a:spLocks noGrp="1"/>
          </p:cNvSpPr>
          <p:nvPr>
            <p:ph type="title"/>
          </p:nvPr>
        </p:nvSpPr>
        <p:spPr/>
        <p:txBody>
          <a:bodyPr/>
          <a:lstStyle/>
          <a:p>
            <a:r>
              <a:rPr lang="en-US" dirty="0"/>
              <a:t>Adverse Childhood Events: NESARC-III</a:t>
            </a:r>
          </a:p>
        </p:txBody>
      </p:sp>
      <p:pic>
        <p:nvPicPr>
          <p:cNvPr id="5" name="Picture 2" descr="Yale Psychiatry (@YalePsych) | Twitter">
            <a:extLst>
              <a:ext uri="{FF2B5EF4-FFF2-40B4-BE49-F238E27FC236}">
                <a16:creationId xmlns:a16="http://schemas.microsoft.com/office/drawing/2014/main" id="{5F718B37-3CD4-04ED-72F6-453E1E89D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B66CFF-81B9-75DC-05D8-EA5D1A57EB4E}"/>
              </a:ext>
            </a:extLst>
          </p:cNvPr>
          <p:cNvSpPr txBox="1"/>
          <p:nvPr/>
        </p:nvSpPr>
        <p:spPr>
          <a:xfrm>
            <a:off x="3512820" y="6327491"/>
            <a:ext cx="8549022" cy="338554"/>
          </a:xfrm>
          <a:prstGeom prst="rect">
            <a:avLst/>
          </a:prstGeom>
          <a:noFill/>
        </p:spPr>
        <p:txBody>
          <a:bodyPr wrap="square" rtlCol="0">
            <a:spAutoFit/>
          </a:bodyPr>
          <a:lstStyle/>
          <a:p>
            <a:r>
              <a:rPr lang="en-US" sz="1600" dirty="0">
                <a:solidFill>
                  <a:schemeClr val="tx2"/>
                </a:solidFill>
                <a:latin typeface="+mn-lt"/>
              </a:rPr>
              <a:t>Jung J, et al., 2020;  </a:t>
            </a:r>
            <a:r>
              <a:rPr lang="en-US" sz="1600" b="0" i="0" u="none" strike="noStrike" dirty="0">
                <a:solidFill>
                  <a:srgbClr val="000000"/>
                </a:solidFill>
                <a:effectLst/>
                <a:latin typeface="+mn-lt"/>
                <a:hlinkClick r:id="rId4"/>
              </a:rPr>
              <a:t>https://doi.org/10.1093/alcalc/agz098</a:t>
            </a:r>
            <a:r>
              <a:rPr lang="en-US" sz="1600" u="none" strike="noStrike" dirty="0">
                <a:latin typeface="+mn-lt"/>
              </a:rPr>
              <a:t>;  </a:t>
            </a:r>
            <a:r>
              <a:rPr lang="en-US" sz="1600" dirty="0">
                <a:solidFill>
                  <a:schemeClr val="tx2"/>
                </a:solidFill>
                <a:effectLst/>
                <a:latin typeface="+mn-lt"/>
              </a:rPr>
              <a:t>PMID: </a:t>
            </a:r>
            <a:r>
              <a:rPr lang="en-US" sz="1600" b="0" i="0" u="none" strike="noStrike" dirty="0">
                <a:solidFill>
                  <a:srgbClr val="212121"/>
                </a:solidFill>
                <a:effectLst/>
                <a:latin typeface="+mn-lt"/>
              </a:rPr>
              <a:t>31895420</a:t>
            </a:r>
          </a:p>
        </p:txBody>
      </p:sp>
      <p:graphicFrame>
        <p:nvGraphicFramePr>
          <p:cNvPr id="6" name="Table 6">
            <a:extLst>
              <a:ext uri="{FF2B5EF4-FFF2-40B4-BE49-F238E27FC236}">
                <a16:creationId xmlns:a16="http://schemas.microsoft.com/office/drawing/2014/main" id="{42AD8436-2A67-FB66-AF9B-1BA3E65C656E}"/>
              </a:ext>
            </a:extLst>
          </p:cNvPr>
          <p:cNvGraphicFramePr>
            <a:graphicFrameLocks noGrp="1"/>
          </p:cNvGraphicFramePr>
          <p:nvPr>
            <p:extLst>
              <p:ext uri="{D42A27DB-BD31-4B8C-83A1-F6EECF244321}">
                <p14:modId xmlns:p14="http://schemas.microsoft.com/office/powerpoint/2010/main" val="970036442"/>
              </p:ext>
            </p:extLst>
          </p:nvPr>
        </p:nvGraphicFramePr>
        <p:xfrm>
          <a:off x="601583" y="1190337"/>
          <a:ext cx="10371217" cy="5029200"/>
        </p:xfrm>
        <a:graphic>
          <a:graphicData uri="http://schemas.openxmlformats.org/drawingml/2006/table">
            <a:tbl>
              <a:tblPr firstRow="1" bandRow="1">
                <a:tableStyleId>{5C22544A-7EE6-4342-B048-85BDC9FD1C3A}</a:tableStyleId>
              </a:tblPr>
              <a:tblGrid>
                <a:gridCol w="2757656">
                  <a:extLst>
                    <a:ext uri="{9D8B030D-6E8A-4147-A177-3AD203B41FA5}">
                      <a16:colId xmlns:a16="http://schemas.microsoft.com/office/drawing/2014/main" val="3829004758"/>
                    </a:ext>
                  </a:extLst>
                </a:gridCol>
                <a:gridCol w="2228602">
                  <a:extLst>
                    <a:ext uri="{9D8B030D-6E8A-4147-A177-3AD203B41FA5}">
                      <a16:colId xmlns:a16="http://schemas.microsoft.com/office/drawing/2014/main" val="3396114379"/>
                    </a:ext>
                  </a:extLst>
                </a:gridCol>
                <a:gridCol w="1578179">
                  <a:extLst>
                    <a:ext uri="{9D8B030D-6E8A-4147-A177-3AD203B41FA5}">
                      <a16:colId xmlns:a16="http://schemas.microsoft.com/office/drawing/2014/main" val="3013328189"/>
                    </a:ext>
                  </a:extLst>
                </a:gridCol>
                <a:gridCol w="1903390">
                  <a:extLst>
                    <a:ext uri="{9D8B030D-6E8A-4147-A177-3AD203B41FA5}">
                      <a16:colId xmlns:a16="http://schemas.microsoft.com/office/drawing/2014/main" val="1643859668"/>
                    </a:ext>
                  </a:extLst>
                </a:gridCol>
                <a:gridCol w="1903390">
                  <a:extLst>
                    <a:ext uri="{9D8B030D-6E8A-4147-A177-3AD203B41FA5}">
                      <a16:colId xmlns:a16="http://schemas.microsoft.com/office/drawing/2014/main" val="2169805177"/>
                    </a:ext>
                  </a:extLst>
                </a:gridCol>
              </a:tblGrid>
              <a:tr h="370840">
                <a:tc>
                  <a:txBody>
                    <a:bodyPr/>
                    <a:lstStyle/>
                    <a:p>
                      <a:pPr algn="ctr"/>
                      <a:r>
                        <a:rPr lang="en-US" sz="2400" b="1" dirty="0"/>
                        <a:t>ACEs</a:t>
                      </a:r>
                    </a:p>
                  </a:txBody>
                  <a:tcPr anchor="b"/>
                </a:tc>
                <a:tc>
                  <a:txBody>
                    <a:bodyPr/>
                    <a:lstStyle/>
                    <a:p>
                      <a:pPr algn="ctr"/>
                      <a:r>
                        <a:rPr lang="en-US" sz="2400" b="1" dirty="0"/>
                        <a:t>Non-Binge</a:t>
                      </a:r>
                    </a:p>
                  </a:txBody>
                  <a:tcPr/>
                </a:tc>
                <a:tc>
                  <a:txBody>
                    <a:bodyPr/>
                    <a:lstStyle/>
                    <a:p>
                      <a:pPr algn="ctr"/>
                      <a:r>
                        <a:rPr lang="en-US" sz="2400" b="1" dirty="0"/>
                        <a:t>Level I</a:t>
                      </a:r>
                    </a:p>
                  </a:txBody>
                  <a:tcPr/>
                </a:tc>
                <a:tc>
                  <a:txBody>
                    <a:bodyPr/>
                    <a:lstStyle/>
                    <a:p>
                      <a:pPr algn="ctr"/>
                      <a:r>
                        <a:rPr lang="en-US" sz="2400" b="1" dirty="0"/>
                        <a:t>Level II</a:t>
                      </a:r>
                    </a:p>
                  </a:txBody>
                  <a:tcPr/>
                </a:tc>
                <a:tc>
                  <a:txBody>
                    <a:bodyPr/>
                    <a:lstStyle/>
                    <a:p>
                      <a:pPr algn="ctr"/>
                      <a:r>
                        <a:rPr lang="en-US" sz="2400" b="1" dirty="0"/>
                        <a:t>Level III</a:t>
                      </a:r>
                    </a:p>
                  </a:txBody>
                  <a:tcPr/>
                </a:tc>
                <a:extLst>
                  <a:ext uri="{0D108BD9-81ED-4DB2-BD59-A6C34878D82A}">
                    <a16:rowId xmlns:a16="http://schemas.microsoft.com/office/drawing/2014/main" val="945403598"/>
                  </a:ext>
                </a:extLst>
              </a:tr>
              <a:tr h="370840">
                <a:tc>
                  <a:txBody>
                    <a:bodyPr/>
                    <a:lstStyle/>
                    <a:p>
                      <a:pPr algn="ctr"/>
                      <a:endParaRPr lang="en-US" sz="2400" dirty="0">
                        <a:latin typeface="+mn-lt"/>
                      </a:endParaRPr>
                    </a:p>
                  </a:txBody>
                  <a:tcPr anchor="ctr"/>
                </a:tc>
                <a:tc>
                  <a:txBody>
                    <a:bodyPr/>
                    <a:lstStyle/>
                    <a:p>
                      <a:pPr algn="ctr" fontAlgn="t"/>
                      <a:r>
                        <a:rPr lang="en-US" i="1" dirty="0">
                          <a:effectLst/>
                          <a:latin typeface="+mn-lt"/>
                        </a:rPr>
                        <a:t>N</a:t>
                      </a:r>
                      <a:r>
                        <a:rPr lang="en-US" dirty="0">
                          <a:effectLst/>
                          <a:latin typeface="+mn-lt"/>
                        </a:rPr>
                        <a:t> = 14,030</a:t>
                      </a:r>
                    </a:p>
                  </a:txBody>
                  <a:tcPr anchor="ctr"/>
                </a:tc>
                <a:tc>
                  <a:txBody>
                    <a:bodyPr/>
                    <a:lstStyle/>
                    <a:p>
                      <a:pPr algn="ctr" fontAlgn="t"/>
                      <a:r>
                        <a:rPr lang="en-US" i="1" dirty="0">
                          <a:effectLst/>
                          <a:latin typeface="+mn-lt"/>
                        </a:rPr>
                        <a:t>N</a:t>
                      </a:r>
                      <a:r>
                        <a:rPr lang="en-US" dirty="0">
                          <a:effectLst/>
                          <a:latin typeface="+mn-lt"/>
                        </a:rPr>
                        <a:t> = 7,190</a:t>
                      </a:r>
                    </a:p>
                  </a:txBody>
                  <a:tcPr anchor="ctr"/>
                </a:tc>
                <a:tc>
                  <a:txBody>
                    <a:bodyPr/>
                    <a:lstStyle/>
                    <a:p>
                      <a:pPr algn="ctr" fontAlgn="t"/>
                      <a:r>
                        <a:rPr lang="en-US" i="1" dirty="0">
                          <a:effectLst/>
                          <a:latin typeface="+mn-lt"/>
                        </a:rPr>
                        <a:t>N</a:t>
                      </a:r>
                      <a:r>
                        <a:rPr lang="en-US" dirty="0">
                          <a:effectLst/>
                          <a:latin typeface="+mn-lt"/>
                        </a:rPr>
                        <a:t> = 2,599</a:t>
                      </a:r>
                    </a:p>
                  </a:txBody>
                  <a:tcPr anchor="ctr"/>
                </a:tc>
                <a:tc>
                  <a:txBody>
                    <a:bodyPr/>
                    <a:lstStyle/>
                    <a:p>
                      <a:pPr algn="ctr" fontAlgn="t"/>
                      <a:r>
                        <a:rPr lang="en-US" i="1" dirty="0">
                          <a:effectLst/>
                          <a:latin typeface="+mn-lt"/>
                        </a:rPr>
                        <a:t>N</a:t>
                      </a:r>
                      <a:r>
                        <a:rPr lang="en-US" dirty="0">
                          <a:effectLst/>
                          <a:latin typeface="+mn-lt"/>
                        </a:rPr>
                        <a:t> = 1,733</a:t>
                      </a:r>
                    </a:p>
                  </a:txBody>
                  <a:tcPr anchor="ctr"/>
                </a:tc>
                <a:extLst>
                  <a:ext uri="{0D108BD9-81ED-4DB2-BD59-A6C34878D82A}">
                    <a16:rowId xmlns:a16="http://schemas.microsoft.com/office/drawing/2014/main" val="2779460234"/>
                  </a:ext>
                </a:extLst>
              </a:tr>
              <a:tr h="370840">
                <a:tc>
                  <a:txBody>
                    <a:bodyPr/>
                    <a:lstStyle/>
                    <a:p>
                      <a:pPr algn="ctr"/>
                      <a:r>
                        <a:rPr lang="en-US" sz="2400" dirty="0">
                          <a:latin typeface="+mn-lt"/>
                        </a:rPr>
                        <a:t>Sexual Abuse</a:t>
                      </a:r>
                    </a:p>
                  </a:txBody>
                  <a:tcPr anchor="ctr"/>
                </a:tc>
                <a:tc>
                  <a:txBody>
                    <a:bodyPr/>
                    <a:lstStyle/>
                    <a:p>
                      <a:pPr algn="ctr" fontAlgn="t"/>
                      <a:r>
                        <a:rPr lang="en-US" dirty="0">
                          <a:effectLst/>
                          <a:latin typeface="+mn-lt"/>
                        </a:rPr>
                        <a:t>1 (ref)</a:t>
                      </a:r>
                    </a:p>
                  </a:txBody>
                  <a:tcPr anchor="ctr"/>
                </a:tc>
                <a:tc>
                  <a:txBody>
                    <a:bodyPr/>
                    <a:lstStyle/>
                    <a:p>
                      <a:pPr algn="ctr" fontAlgn="t"/>
                      <a:r>
                        <a:rPr lang="en-US" dirty="0">
                          <a:effectLst/>
                          <a:latin typeface="+mn-lt"/>
                        </a:rPr>
                        <a:t>1.10 (0.96–1.27)</a:t>
                      </a:r>
                    </a:p>
                  </a:txBody>
                  <a:tcPr anchor="ctr"/>
                </a:tc>
                <a:tc>
                  <a:txBody>
                    <a:bodyPr/>
                    <a:lstStyle/>
                    <a:p>
                      <a:pPr algn="ctr" fontAlgn="t"/>
                      <a:r>
                        <a:rPr lang="en-US" dirty="0">
                          <a:effectLst/>
                          <a:latin typeface="+mn-lt"/>
                        </a:rPr>
                        <a:t>1.23 (0.94–1.62)</a:t>
                      </a:r>
                    </a:p>
                  </a:txBody>
                  <a:tcPr anchor="ctr"/>
                </a:tc>
                <a:tc>
                  <a:txBody>
                    <a:bodyPr/>
                    <a:lstStyle/>
                    <a:p>
                      <a:pPr algn="ctr" fontAlgn="t"/>
                      <a:r>
                        <a:rPr lang="en-US" b="1" dirty="0">
                          <a:effectLst/>
                          <a:latin typeface="+mn-lt"/>
                        </a:rPr>
                        <a:t>1.86 (1.45–2.39)</a:t>
                      </a:r>
                      <a:r>
                        <a:rPr lang="en-US" dirty="0">
                          <a:effectLst/>
                          <a:latin typeface="+mn-lt"/>
                        </a:rPr>
                        <a:t> </a:t>
                      </a:r>
                    </a:p>
                  </a:txBody>
                  <a:tcPr anchor="ctr"/>
                </a:tc>
                <a:extLst>
                  <a:ext uri="{0D108BD9-81ED-4DB2-BD59-A6C34878D82A}">
                    <a16:rowId xmlns:a16="http://schemas.microsoft.com/office/drawing/2014/main" val="3815317991"/>
                  </a:ext>
                </a:extLst>
              </a:tr>
              <a:tr h="370840">
                <a:tc>
                  <a:txBody>
                    <a:bodyPr/>
                    <a:lstStyle/>
                    <a:p>
                      <a:pPr algn="ctr"/>
                      <a:r>
                        <a:rPr lang="en-US" sz="2400" dirty="0">
                          <a:latin typeface="+mn-lt"/>
                        </a:rPr>
                        <a:t>Physical Abuse</a:t>
                      </a:r>
                    </a:p>
                  </a:txBody>
                  <a:tcPr anchor="ctr"/>
                </a:tc>
                <a:tc>
                  <a:txBody>
                    <a:bodyPr/>
                    <a:lstStyle/>
                    <a:p>
                      <a:pPr algn="ctr" fontAlgn="t"/>
                      <a:r>
                        <a:rPr lang="en-US" dirty="0">
                          <a:effectLst/>
                          <a:latin typeface="+mn-lt"/>
                        </a:rPr>
                        <a:t>1 (ref)</a:t>
                      </a:r>
                    </a:p>
                  </a:txBody>
                  <a:tcPr anchor="ctr"/>
                </a:tc>
                <a:tc>
                  <a:txBody>
                    <a:bodyPr/>
                    <a:lstStyle/>
                    <a:p>
                      <a:pPr algn="ctr" fontAlgn="t"/>
                      <a:r>
                        <a:rPr lang="en-US" b="1" dirty="0">
                          <a:effectLst/>
                          <a:latin typeface="+mn-lt"/>
                        </a:rPr>
                        <a:t>1.10 (1.0–1.21)</a:t>
                      </a:r>
                      <a:endParaRPr lang="en-US" dirty="0">
                        <a:effectLst/>
                        <a:latin typeface="+mn-lt"/>
                      </a:endParaRPr>
                    </a:p>
                  </a:txBody>
                  <a:tcPr anchor="ctr"/>
                </a:tc>
                <a:tc>
                  <a:txBody>
                    <a:bodyPr/>
                    <a:lstStyle/>
                    <a:p>
                      <a:pPr algn="ctr" fontAlgn="t"/>
                      <a:r>
                        <a:rPr lang="en-US" b="1" dirty="0">
                          <a:effectLst/>
                          <a:latin typeface="+mn-lt"/>
                        </a:rPr>
                        <a:t>1.23 (1.08–1.41)</a:t>
                      </a:r>
                      <a:endParaRPr lang="en-US" dirty="0">
                        <a:effectLst/>
                        <a:latin typeface="+mn-lt"/>
                      </a:endParaRPr>
                    </a:p>
                  </a:txBody>
                  <a:tcPr anchor="ctr"/>
                </a:tc>
                <a:tc>
                  <a:txBody>
                    <a:bodyPr/>
                    <a:lstStyle/>
                    <a:p>
                      <a:pPr algn="ctr" fontAlgn="t"/>
                      <a:r>
                        <a:rPr lang="en-US" b="1" dirty="0">
                          <a:effectLst/>
                          <a:latin typeface="+mn-lt"/>
                        </a:rPr>
                        <a:t>1.83 (1.54–2.18)</a:t>
                      </a:r>
                      <a:r>
                        <a:rPr lang="en-US" dirty="0">
                          <a:effectLst/>
                          <a:latin typeface="+mn-lt"/>
                        </a:rPr>
                        <a:t> </a:t>
                      </a:r>
                    </a:p>
                  </a:txBody>
                  <a:tcPr anchor="ctr"/>
                </a:tc>
                <a:extLst>
                  <a:ext uri="{0D108BD9-81ED-4DB2-BD59-A6C34878D82A}">
                    <a16:rowId xmlns:a16="http://schemas.microsoft.com/office/drawing/2014/main" val="3952922579"/>
                  </a:ext>
                </a:extLst>
              </a:tr>
              <a:tr h="370840">
                <a:tc>
                  <a:txBody>
                    <a:bodyPr/>
                    <a:lstStyle/>
                    <a:p>
                      <a:pPr algn="ctr"/>
                      <a:r>
                        <a:rPr lang="en-US" sz="2400" dirty="0">
                          <a:latin typeface="+mn-lt"/>
                        </a:rPr>
                        <a:t>Verbal Abuse</a:t>
                      </a:r>
                    </a:p>
                  </a:txBody>
                  <a:tcPr anchor="ctr"/>
                </a:tc>
                <a:tc>
                  <a:txBody>
                    <a:bodyPr/>
                    <a:lstStyle/>
                    <a:p>
                      <a:pPr algn="ctr" fontAlgn="t"/>
                      <a:r>
                        <a:rPr lang="en-US" dirty="0">
                          <a:effectLst/>
                          <a:latin typeface="+mn-lt"/>
                        </a:rPr>
                        <a:t>1 (ref)</a:t>
                      </a:r>
                    </a:p>
                  </a:txBody>
                  <a:tcPr anchor="ctr"/>
                </a:tc>
                <a:tc>
                  <a:txBody>
                    <a:bodyPr/>
                    <a:lstStyle/>
                    <a:p>
                      <a:pPr algn="ctr" fontAlgn="t"/>
                      <a:r>
                        <a:rPr lang="en-US" b="1" dirty="0">
                          <a:effectLst/>
                          <a:latin typeface="+mn-lt"/>
                        </a:rPr>
                        <a:t>1.11 (1.02–1.21)</a:t>
                      </a:r>
                      <a:endParaRPr lang="en-US" dirty="0">
                        <a:effectLst/>
                        <a:latin typeface="+mn-lt"/>
                      </a:endParaRPr>
                    </a:p>
                  </a:txBody>
                  <a:tcPr anchor="ctr"/>
                </a:tc>
                <a:tc>
                  <a:txBody>
                    <a:bodyPr/>
                    <a:lstStyle/>
                    <a:p>
                      <a:pPr algn="ctr" fontAlgn="t"/>
                      <a:r>
                        <a:rPr lang="en-US" b="1" dirty="0">
                          <a:effectLst/>
                          <a:latin typeface="+mn-lt"/>
                        </a:rPr>
                        <a:t>1.23 (1.09–1.38)</a:t>
                      </a:r>
                      <a:endParaRPr lang="en-US" dirty="0">
                        <a:effectLst/>
                        <a:latin typeface="+mn-lt"/>
                      </a:endParaRPr>
                    </a:p>
                  </a:txBody>
                  <a:tcPr anchor="ctr"/>
                </a:tc>
                <a:tc>
                  <a:txBody>
                    <a:bodyPr/>
                    <a:lstStyle/>
                    <a:p>
                      <a:pPr algn="ctr" fontAlgn="t"/>
                      <a:r>
                        <a:rPr lang="en-US" b="1" dirty="0">
                          <a:effectLst/>
                          <a:latin typeface="+mn-lt"/>
                        </a:rPr>
                        <a:t>1.90 (1.65–2.18)</a:t>
                      </a:r>
                      <a:r>
                        <a:rPr lang="en-US" dirty="0">
                          <a:effectLst/>
                          <a:latin typeface="+mn-lt"/>
                        </a:rPr>
                        <a:t> </a:t>
                      </a:r>
                    </a:p>
                  </a:txBody>
                  <a:tcPr anchor="ctr"/>
                </a:tc>
                <a:extLst>
                  <a:ext uri="{0D108BD9-81ED-4DB2-BD59-A6C34878D82A}">
                    <a16:rowId xmlns:a16="http://schemas.microsoft.com/office/drawing/2014/main" val="130892476"/>
                  </a:ext>
                </a:extLst>
              </a:tr>
              <a:tr h="370840">
                <a:tc>
                  <a:txBody>
                    <a:bodyPr/>
                    <a:lstStyle/>
                    <a:p>
                      <a:pPr algn="ctr"/>
                      <a:r>
                        <a:rPr lang="en-US" sz="2400" dirty="0">
                          <a:latin typeface="+mn-lt"/>
                        </a:rPr>
                        <a:t>Physical Neglect</a:t>
                      </a:r>
                    </a:p>
                  </a:txBody>
                  <a:tcPr anchor="ctr"/>
                </a:tc>
                <a:tc>
                  <a:txBody>
                    <a:bodyPr/>
                    <a:lstStyle/>
                    <a:p>
                      <a:pPr algn="ctr" fontAlgn="t"/>
                      <a:r>
                        <a:rPr lang="en-US" dirty="0">
                          <a:effectLst/>
                          <a:latin typeface="+mn-lt"/>
                        </a:rPr>
                        <a:t>1 (ref)</a:t>
                      </a:r>
                    </a:p>
                  </a:txBody>
                  <a:tcPr anchor="ctr"/>
                </a:tc>
                <a:tc>
                  <a:txBody>
                    <a:bodyPr/>
                    <a:lstStyle/>
                    <a:p>
                      <a:pPr algn="ctr" fontAlgn="t"/>
                      <a:r>
                        <a:rPr lang="en-US" b="1" dirty="0">
                          <a:effectLst/>
                          <a:latin typeface="+mn-lt"/>
                        </a:rPr>
                        <a:t>1.12 (1.02–1.24)</a:t>
                      </a:r>
                      <a:endParaRPr lang="en-US" dirty="0">
                        <a:effectLst/>
                        <a:latin typeface="+mn-lt"/>
                      </a:endParaRPr>
                    </a:p>
                  </a:txBody>
                  <a:tcPr anchor="ctr"/>
                </a:tc>
                <a:tc>
                  <a:txBody>
                    <a:bodyPr/>
                    <a:lstStyle/>
                    <a:p>
                      <a:pPr algn="ctr" fontAlgn="t"/>
                      <a:r>
                        <a:rPr lang="en-US" b="1" dirty="0">
                          <a:effectLst/>
                          <a:latin typeface="+mn-lt"/>
                        </a:rPr>
                        <a:t>1.27 (1.10–1.47)</a:t>
                      </a:r>
                      <a:endParaRPr lang="en-US" dirty="0">
                        <a:effectLst/>
                        <a:latin typeface="+mn-lt"/>
                      </a:endParaRPr>
                    </a:p>
                  </a:txBody>
                  <a:tcPr anchor="ctr"/>
                </a:tc>
                <a:tc>
                  <a:txBody>
                    <a:bodyPr/>
                    <a:lstStyle/>
                    <a:p>
                      <a:pPr algn="ctr" fontAlgn="t"/>
                      <a:r>
                        <a:rPr lang="en-US" b="1" dirty="0">
                          <a:effectLst/>
                          <a:latin typeface="+mn-lt"/>
                        </a:rPr>
                        <a:t>1.80 (1.52–2.14)</a:t>
                      </a:r>
                      <a:r>
                        <a:rPr lang="en-US" dirty="0">
                          <a:effectLst/>
                          <a:latin typeface="+mn-lt"/>
                        </a:rPr>
                        <a:t> </a:t>
                      </a:r>
                    </a:p>
                  </a:txBody>
                  <a:tcPr anchor="ctr"/>
                </a:tc>
                <a:extLst>
                  <a:ext uri="{0D108BD9-81ED-4DB2-BD59-A6C34878D82A}">
                    <a16:rowId xmlns:a16="http://schemas.microsoft.com/office/drawing/2014/main" val="1252788016"/>
                  </a:ext>
                </a:extLst>
              </a:tr>
              <a:tr h="370840">
                <a:tc>
                  <a:txBody>
                    <a:bodyPr/>
                    <a:lstStyle/>
                    <a:p>
                      <a:pPr algn="ctr"/>
                      <a:r>
                        <a:rPr lang="en-US" sz="2400" dirty="0">
                          <a:latin typeface="+mn-lt"/>
                        </a:rPr>
                        <a:t>Emotional Neglect</a:t>
                      </a:r>
                    </a:p>
                  </a:txBody>
                  <a:tcPr anchor="ctr"/>
                </a:tc>
                <a:tc>
                  <a:txBody>
                    <a:bodyPr/>
                    <a:lstStyle/>
                    <a:p>
                      <a:pPr algn="ctr" fontAlgn="t"/>
                      <a:r>
                        <a:rPr lang="en-US" dirty="0">
                          <a:effectLst/>
                          <a:latin typeface="+mn-lt"/>
                        </a:rPr>
                        <a:t>1 (ref)</a:t>
                      </a:r>
                    </a:p>
                  </a:txBody>
                  <a:tcPr anchor="ctr"/>
                </a:tc>
                <a:tc>
                  <a:txBody>
                    <a:bodyPr/>
                    <a:lstStyle/>
                    <a:p>
                      <a:pPr algn="ctr" fontAlgn="t"/>
                      <a:r>
                        <a:rPr lang="en-US" b="1" dirty="0">
                          <a:effectLst/>
                          <a:latin typeface="+mn-lt"/>
                        </a:rPr>
                        <a:t>1.09 (1.01–1.18)</a:t>
                      </a:r>
                      <a:endParaRPr lang="en-US" dirty="0">
                        <a:effectLst/>
                        <a:latin typeface="+mn-lt"/>
                      </a:endParaRPr>
                    </a:p>
                  </a:txBody>
                  <a:tcPr anchor="ctr"/>
                </a:tc>
                <a:tc>
                  <a:txBody>
                    <a:bodyPr/>
                    <a:lstStyle/>
                    <a:p>
                      <a:pPr algn="ctr" fontAlgn="t"/>
                      <a:r>
                        <a:rPr lang="en-US" b="1" dirty="0">
                          <a:effectLst/>
                          <a:latin typeface="+mn-lt"/>
                        </a:rPr>
                        <a:t>1.15 (1.02–1.29)</a:t>
                      </a:r>
                      <a:r>
                        <a:rPr lang="en-US" dirty="0">
                          <a:effectLst/>
                          <a:latin typeface="+mn-lt"/>
                        </a:rPr>
                        <a:t> </a:t>
                      </a:r>
                    </a:p>
                  </a:txBody>
                  <a:tcPr anchor="ctr"/>
                </a:tc>
                <a:tc>
                  <a:txBody>
                    <a:bodyPr/>
                    <a:lstStyle/>
                    <a:p>
                      <a:pPr algn="ctr" fontAlgn="t"/>
                      <a:r>
                        <a:rPr lang="en-US" b="1" dirty="0">
                          <a:effectLst/>
                          <a:latin typeface="+mn-lt"/>
                        </a:rPr>
                        <a:t>1.27 (1.11–1.43)</a:t>
                      </a:r>
                      <a:r>
                        <a:rPr lang="en-US" dirty="0">
                          <a:effectLst/>
                          <a:latin typeface="+mn-lt"/>
                        </a:rPr>
                        <a:t> </a:t>
                      </a:r>
                    </a:p>
                  </a:txBody>
                  <a:tcPr anchor="ctr"/>
                </a:tc>
                <a:extLst>
                  <a:ext uri="{0D108BD9-81ED-4DB2-BD59-A6C34878D82A}">
                    <a16:rowId xmlns:a16="http://schemas.microsoft.com/office/drawing/2014/main" val="3745707786"/>
                  </a:ext>
                </a:extLst>
              </a:tr>
              <a:tr h="370840">
                <a:tc>
                  <a:txBody>
                    <a:bodyPr/>
                    <a:lstStyle/>
                    <a:p>
                      <a:pPr algn="ctr"/>
                      <a:r>
                        <a:rPr lang="en-US" sz="2400" dirty="0">
                          <a:latin typeface="+mn-lt"/>
                        </a:rPr>
                        <a:t>Mother Abused</a:t>
                      </a:r>
                    </a:p>
                  </a:txBody>
                  <a:tcPr anchor="ctr"/>
                </a:tc>
                <a:tc>
                  <a:txBody>
                    <a:bodyPr/>
                    <a:lstStyle/>
                    <a:p>
                      <a:pPr algn="ctr" fontAlgn="t"/>
                      <a:r>
                        <a:rPr lang="en-US" dirty="0">
                          <a:effectLst/>
                          <a:latin typeface="+mn-lt"/>
                        </a:rPr>
                        <a:t>1 (ref)</a:t>
                      </a:r>
                    </a:p>
                  </a:txBody>
                  <a:tcPr anchor="ctr"/>
                </a:tc>
                <a:tc>
                  <a:txBody>
                    <a:bodyPr/>
                    <a:lstStyle/>
                    <a:p>
                      <a:pPr algn="ctr" fontAlgn="t"/>
                      <a:r>
                        <a:rPr lang="en-US" dirty="0">
                          <a:effectLst/>
                          <a:latin typeface="+mn-lt"/>
                        </a:rPr>
                        <a:t>1.09 (0.97–1.22)</a:t>
                      </a:r>
                    </a:p>
                  </a:txBody>
                  <a:tcPr anchor="ctr"/>
                </a:tc>
                <a:tc>
                  <a:txBody>
                    <a:bodyPr/>
                    <a:lstStyle/>
                    <a:p>
                      <a:pPr algn="ctr" fontAlgn="t"/>
                      <a:r>
                        <a:rPr lang="en-US" b="1" dirty="0">
                          <a:effectLst/>
                          <a:latin typeface="+mn-lt"/>
                        </a:rPr>
                        <a:t>1.38 (1.18–1.61)</a:t>
                      </a:r>
                      <a:r>
                        <a:rPr lang="en-US" dirty="0">
                          <a:effectLst/>
                          <a:latin typeface="+mn-lt"/>
                        </a:rPr>
                        <a:t> </a:t>
                      </a:r>
                    </a:p>
                  </a:txBody>
                  <a:tcPr anchor="ctr"/>
                </a:tc>
                <a:tc>
                  <a:txBody>
                    <a:bodyPr/>
                    <a:lstStyle/>
                    <a:p>
                      <a:pPr algn="ctr" fontAlgn="t"/>
                      <a:r>
                        <a:rPr lang="en-US" b="1" dirty="0">
                          <a:effectLst/>
                          <a:latin typeface="+mn-lt"/>
                        </a:rPr>
                        <a:t>1.77 (1.43–2.19)</a:t>
                      </a:r>
                      <a:r>
                        <a:rPr lang="en-US" dirty="0">
                          <a:effectLst/>
                          <a:latin typeface="+mn-lt"/>
                        </a:rPr>
                        <a:t> </a:t>
                      </a:r>
                    </a:p>
                  </a:txBody>
                  <a:tcPr anchor="ctr"/>
                </a:tc>
                <a:extLst>
                  <a:ext uri="{0D108BD9-81ED-4DB2-BD59-A6C34878D82A}">
                    <a16:rowId xmlns:a16="http://schemas.microsoft.com/office/drawing/2014/main" val="2150844705"/>
                  </a:ext>
                </a:extLst>
              </a:tr>
              <a:tr h="370840">
                <a:tc>
                  <a:txBody>
                    <a:bodyPr/>
                    <a:lstStyle/>
                    <a:p>
                      <a:pPr algn="ctr"/>
                      <a:r>
                        <a:rPr lang="en-US" sz="2400" dirty="0">
                          <a:latin typeface="+mn-lt"/>
                        </a:rPr>
                        <a:t>Substance Abuse</a:t>
                      </a:r>
                    </a:p>
                  </a:txBody>
                  <a:tcPr anchor="ctr"/>
                </a:tc>
                <a:tc>
                  <a:txBody>
                    <a:bodyPr/>
                    <a:lstStyle/>
                    <a:p>
                      <a:pPr algn="ctr" fontAlgn="t"/>
                      <a:r>
                        <a:rPr lang="en-US" dirty="0">
                          <a:effectLst/>
                          <a:latin typeface="+mn-lt"/>
                        </a:rPr>
                        <a:t>1 (ref)</a:t>
                      </a:r>
                    </a:p>
                  </a:txBody>
                  <a:tcPr anchor="ctr"/>
                </a:tc>
                <a:tc>
                  <a:txBody>
                    <a:bodyPr/>
                    <a:lstStyle/>
                    <a:p>
                      <a:pPr algn="ctr" fontAlgn="t"/>
                      <a:r>
                        <a:rPr lang="en-US" b="1" dirty="0">
                          <a:effectLst/>
                          <a:latin typeface="+mn-lt"/>
                        </a:rPr>
                        <a:t>1.18 (1.08–1.28)</a:t>
                      </a:r>
                      <a:r>
                        <a:rPr lang="en-US" dirty="0">
                          <a:effectLst/>
                          <a:latin typeface="+mn-lt"/>
                        </a:rPr>
                        <a:t> </a:t>
                      </a:r>
                    </a:p>
                  </a:txBody>
                  <a:tcPr anchor="ctr"/>
                </a:tc>
                <a:tc>
                  <a:txBody>
                    <a:bodyPr/>
                    <a:lstStyle/>
                    <a:p>
                      <a:pPr algn="ctr" fontAlgn="t"/>
                      <a:r>
                        <a:rPr lang="en-US" b="1" dirty="0">
                          <a:effectLst/>
                          <a:latin typeface="+mn-lt"/>
                        </a:rPr>
                        <a:t>1.40 (1.23–1.58)</a:t>
                      </a:r>
                      <a:r>
                        <a:rPr lang="en-US" dirty="0">
                          <a:effectLst/>
                          <a:latin typeface="+mn-lt"/>
                        </a:rPr>
                        <a:t> </a:t>
                      </a:r>
                    </a:p>
                  </a:txBody>
                  <a:tcPr anchor="ctr"/>
                </a:tc>
                <a:tc>
                  <a:txBody>
                    <a:bodyPr/>
                    <a:lstStyle/>
                    <a:p>
                      <a:pPr algn="ctr" fontAlgn="t"/>
                      <a:r>
                        <a:rPr lang="en-US" b="1" dirty="0">
                          <a:effectLst/>
                          <a:latin typeface="+mn-lt"/>
                        </a:rPr>
                        <a:t>1.90 (1.64–2.21)</a:t>
                      </a:r>
                      <a:endParaRPr lang="en-US" dirty="0">
                        <a:effectLst/>
                        <a:latin typeface="+mn-lt"/>
                      </a:endParaRPr>
                    </a:p>
                  </a:txBody>
                  <a:tcPr anchor="ctr"/>
                </a:tc>
                <a:extLst>
                  <a:ext uri="{0D108BD9-81ED-4DB2-BD59-A6C34878D82A}">
                    <a16:rowId xmlns:a16="http://schemas.microsoft.com/office/drawing/2014/main" val="72777438"/>
                  </a:ext>
                </a:extLst>
              </a:tr>
              <a:tr h="370840">
                <a:tc>
                  <a:txBody>
                    <a:bodyPr/>
                    <a:lstStyle/>
                    <a:p>
                      <a:pPr algn="ctr"/>
                      <a:r>
                        <a:rPr lang="en-US" sz="2400" dirty="0">
                          <a:latin typeface="+mn-lt"/>
                        </a:rPr>
                        <a:t>Incarceration</a:t>
                      </a:r>
                    </a:p>
                  </a:txBody>
                  <a:tcPr anchor="ctr"/>
                </a:tc>
                <a:tc>
                  <a:txBody>
                    <a:bodyPr/>
                    <a:lstStyle/>
                    <a:p>
                      <a:pPr algn="ctr" fontAlgn="t"/>
                      <a:r>
                        <a:rPr lang="en-US" dirty="0">
                          <a:effectLst/>
                          <a:latin typeface="+mn-lt"/>
                        </a:rPr>
                        <a:t>1 (ref)</a:t>
                      </a:r>
                    </a:p>
                  </a:txBody>
                  <a:tcPr anchor="ctr"/>
                </a:tc>
                <a:tc>
                  <a:txBody>
                    <a:bodyPr/>
                    <a:lstStyle/>
                    <a:p>
                      <a:pPr algn="ctr" fontAlgn="t"/>
                      <a:r>
                        <a:rPr lang="en-US" b="1" dirty="0">
                          <a:effectLst/>
                          <a:latin typeface="+mn-lt"/>
                        </a:rPr>
                        <a:t>1.16 (1.02–1.31)</a:t>
                      </a:r>
                      <a:r>
                        <a:rPr lang="en-US" dirty="0">
                          <a:effectLst/>
                          <a:latin typeface="+mn-lt"/>
                        </a:rPr>
                        <a:t> </a:t>
                      </a:r>
                    </a:p>
                  </a:txBody>
                  <a:tcPr anchor="ctr"/>
                </a:tc>
                <a:tc>
                  <a:txBody>
                    <a:bodyPr/>
                    <a:lstStyle/>
                    <a:p>
                      <a:pPr algn="ctr" fontAlgn="t"/>
                      <a:r>
                        <a:rPr lang="en-US" dirty="0">
                          <a:effectLst/>
                          <a:latin typeface="+mn-lt"/>
                        </a:rPr>
                        <a:t>1.19 (0.99–1.44)</a:t>
                      </a:r>
                    </a:p>
                  </a:txBody>
                  <a:tcPr anchor="ctr"/>
                </a:tc>
                <a:tc>
                  <a:txBody>
                    <a:bodyPr/>
                    <a:lstStyle/>
                    <a:p>
                      <a:pPr algn="ctr" fontAlgn="t"/>
                      <a:r>
                        <a:rPr lang="en-US" b="1" dirty="0">
                          <a:effectLst/>
                          <a:latin typeface="+mn-lt"/>
                        </a:rPr>
                        <a:t>1.71 (1.45–2.03)</a:t>
                      </a:r>
                      <a:endParaRPr lang="en-US" dirty="0">
                        <a:effectLst/>
                        <a:latin typeface="+mn-lt"/>
                      </a:endParaRPr>
                    </a:p>
                  </a:txBody>
                  <a:tcPr anchor="ctr"/>
                </a:tc>
                <a:extLst>
                  <a:ext uri="{0D108BD9-81ED-4DB2-BD59-A6C34878D82A}">
                    <a16:rowId xmlns:a16="http://schemas.microsoft.com/office/drawing/2014/main" val="3691170529"/>
                  </a:ext>
                </a:extLst>
              </a:tr>
              <a:tr h="370840">
                <a:tc>
                  <a:txBody>
                    <a:bodyPr/>
                    <a:lstStyle/>
                    <a:p>
                      <a:pPr algn="ctr"/>
                      <a:r>
                        <a:rPr lang="en-US" sz="2400" dirty="0">
                          <a:latin typeface="+mn-lt"/>
                        </a:rPr>
                        <a:t>Suicide/Attempt</a:t>
                      </a:r>
                    </a:p>
                  </a:txBody>
                  <a:tcPr anchor="ctr"/>
                </a:tc>
                <a:tc>
                  <a:txBody>
                    <a:bodyPr/>
                    <a:lstStyle/>
                    <a:p>
                      <a:pPr algn="ctr" fontAlgn="t"/>
                      <a:r>
                        <a:rPr lang="en-US" dirty="0">
                          <a:effectLst/>
                          <a:latin typeface="+mn-lt"/>
                        </a:rPr>
                        <a:t>1 (ref)</a:t>
                      </a:r>
                    </a:p>
                  </a:txBody>
                  <a:tcPr anchor="ctr"/>
                </a:tc>
                <a:tc>
                  <a:txBody>
                    <a:bodyPr/>
                    <a:lstStyle/>
                    <a:p>
                      <a:pPr algn="ctr" fontAlgn="t"/>
                      <a:r>
                        <a:rPr lang="en-US" b="1" dirty="0">
                          <a:effectLst/>
                          <a:latin typeface="+mn-lt"/>
                        </a:rPr>
                        <a:t>1.31 (1.06–1.61)</a:t>
                      </a:r>
                      <a:endParaRPr lang="en-US" dirty="0">
                        <a:effectLst/>
                        <a:latin typeface="+mn-lt"/>
                      </a:endParaRPr>
                    </a:p>
                  </a:txBody>
                  <a:tcPr anchor="ctr"/>
                </a:tc>
                <a:tc>
                  <a:txBody>
                    <a:bodyPr/>
                    <a:lstStyle/>
                    <a:p>
                      <a:pPr algn="ctr" fontAlgn="t"/>
                      <a:r>
                        <a:rPr lang="en-US" b="1" dirty="0">
                          <a:effectLst/>
                          <a:latin typeface="+mn-lt"/>
                        </a:rPr>
                        <a:t>1.35 (1.04–1.76)</a:t>
                      </a:r>
                      <a:r>
                        <a:rPr lang="en-US" dirty="0">
                          <a:effectLst/>
                          <a:latin typeface="+mn-lt"/>
                        </a:rPr>
                        <a:t> </a:t>
                      </a:r>
                    </a:p>
                  </a:txBody>
                  <a:tcPr anchor="ctr"/>
                </a:tc>
                <a:tc>
                  <a:txBody>
                    <a:bodyPr/>
                    <a:lstStyle/>
                    <a:p>
                      <a:pPr algn="ctr" fontAlgn="t"/>
                      <a:r>
                        <a:rPr lang="en-US" b="1" dirty="0">
                          <a:effectLst/>
                          <a:latin typeface="+mn-lt"/>
                        </a:rPr>
                        <a:t>1.58 (1.19–2.11)</a:t>
                      </a:r>
                      <a:endParaRPr lang="en-US" dirty="0">
                        <a:effectLst/>
                        <a:latin typeface="+mn-lt"/>
                      </a:endParaRPr>
                    </a:p>
                  </a:txBody>
                  <a:tcPr anchor="ctr"/>
                </a:tc>
                <a:extLst>
                  <a:ext uri="{0D108BD9-81ED-4DB2-BD59-A6C34878D82A}">
                    <a16:rowId xmlns:a16="http://schemas.microsoft.com/office/drawing/2014/main" val="892986629"/>
                  </a:ext>
                </a:extLst>
              </a:tr>
            </a:tbl>
          </a:graphicData>
        </a:graphic>
      </p:graphicFrame>
      <p:sp>
        <p:nvSpPr>
          <p:cNvPr id="8" name="Frame 7">
            <a:extLst>
              <a:ext uri="{FF2B5EF4-FFF2-40B4-BE49-F238E27FC236}">
                <a16:creationId xmlns:a16="http://schemas.microsoft.com/office/drawing/2014/main" id="{2DE5FC1B-687A-05E3-19CE-0D7FE84FDB0D}"/>
              </a:ext>
            </a:extLst>
          </p:cNvPr>
          <p:cNvSpPr/>
          <p:nvPr/>
        </p:nvSpPr>
        <p:spPr>
          <a:xfrm>
            <a:off x="8839200" y="974177"/>
            <a:ext cx="2408320" cy="5417478"/>
          </a:xfrm>
          <a:prstGeom prst="frame">
            <a:avLst/>
          </a:prstGeom>
          <a:solidFill>
            <a:srgbClr val="FF0000"/>
          </a:solid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dirty="0">
              <a:solidFill>
                <a:schemeClr val="tx1"/>
              </a:solidFill>
            </a:endParaRPr>
          </a:p>
        </p:txBody>
      </p:sp>
    </p:spTree>
    <p:extLst>
      <p:ext uri="{BB962C8B-B14F-4D97-AF65-F5344CB8AC3E}">
        <p14:creationId xmlns:p14="http://schemas.microsoft.com/office/powerpoint/2010/main" val="66047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8EC0-77C4-83AD-5CF3-F42B82583E64}"/>
              </a:ext>
            </a:extLst>
          </p:cNvPr>
          <p:cNvSpPr>
            <a:spLocks noGrp="1"/>
          </p:cNvSpPr>
          <p:nvPr>
            <p:ph type="title"/>
          </p:nvPr>
        </p:nvSpPr>
        <p:spPr>
          <a:xfrm>
            <a:off x="609600" y="3048000"/>
            <a:ext cx="8174736" cy="990600"/>
          </a:xfrm>
        </p:spPr>
        <p:txBody>
          <a:bodyPr/>
          <a:lstStyle/>
          <a:p>
            <a:r>
              <a:rPr lang="en-US" dirty="0"/>
              <a:t>Who is Excluded: An important factor to consider when interpreting Epidemiologic Studies</a:t>
            </a:r>
          </a:p>
        </p:txBody>
      </p:sp>
    </p:spTree>
    <p:extLst>
      <p:ext uri="{BB962C8B-B14F-4D97-AF65-F5344CB8AC3E}">
        <p14:creationId xmlns:p14="http://schemas.microsoft.com/office/powerpoint/2010/main" val="120628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EEAE96-792B-E3F6-7A0E-5C614BBEBD52}"/>
              </a:ext>
            </a:extLst>
          </p:cNvPr>
          <p:cNvSpPr>
            <a:spLocks noGrp="1"/>
          </p:cNvSpPr>
          <p:nvPr>
            <p:ph type="body" sz="quarter" idx="4294967295"/>
          </p:nvPr>
        </p:nvSpPr>
        <p:spPr/>
        <p:txBody>
          <a:bodyPr anchor="t"/>
          <a:lstStyle/>
          <a:p>
            <a:pPr marL="0" indent="0">
              <a:buNone/>
            </a:pPr>
            <a:r>
              <a:rPr lang="en-US" sz="4400" dirty="0"/>
              <a:t>Log onto </a:t>
            </a:r>
            <a:r>
              <a:rPr lang="en-US" sz="5400" b="1" i="0" u="none" strike="noStrike" dirty="0">
                <a:solidFill>
                  <a:srgbClr val="333333"/>
                </a:solidFill>
                <a:effectLst/>
                <a:latin typeface="Montserrat" pitchFamily="2" charset="77"/>
                <a:hlinkClick r:id="rId3"/>
              </a:rPr>
              <a:t>www.kahoot.it</a:t>
            </a:r>
            <a:r>
              <a:rPr lang="en-US" sz="5400" b="1" dirty="0">
                <a:solidFill>
                  <a:srgbClr val="333333"/>
                </a:solidFill>
                <a:latin typeface="Montserrat" pitchFamily="2" charset="77"/>
              </a:rPr>
              <a:t> </a:t>
            </a:r>
            <a:r>
              <a:rPr lang="en-US" sz="4400" dirty="0"/>
              <a:t>and enter the game code</a:t>
            </a:r>
          </a:p>
          <a:p>
            <a:pPr marL="0" indent="0">
              <a:buNone/>
            </a:pPr>
            <a:endParaRPr lang="en-US" sz="4400" dirty="0">
              <a:hlinkClick r:id="rId4">
                <a:extLst>
                  <a:ext uri="{A12FA001-AC4F-418D-AE19-62706E023703}">
                    <ahyp:hlinkClr xmlns:ahyp="http://schemas.microsoft.com/office/drawing/2018/hyperlinkcolor" val="tx"/>
                  </a:ext>
                </a:extLst>
              </a:hlinkClick>
            </a:endParaRPr>
          </a:p>
          <a:p>
            <a:pPr marL="0" indent="0" algn="ctr">
              <a:buNone/>
            </a:pPr>
            <a:r>
              <a:rPr lang="en-US" sz="4400" dirty="0">
                <a:solidFill>
                  <a:srgbClr val="FF0000"/>
                </a:solidFill>
                <a:hlinkClick r:id="rId4">
                  <a:extLst>
                    <a:ext uri="{A12FA001-AC4F-418D-AE19-62706E023703}">
                      <ahyp:hlinkClr xmlns:ahyp="http://schemas.microsoft.com/office/drawing/2018/hyperlinkcolor" val="tx"/>
                    </a:ext>
                  </a:extLst>
                </a:hlinkClick>
              </a:rPr>
              <a:t>Let's Play Kahoot</a:t>
            </a:r>
            <a:r>
              <a:rPr lang="en-US" sz="4400" dirty="0">
                <a:solidFill>
                  <a:srgbClr val="FF0000"/>
                </a:solidFill>
              </a:rPr>
              <a:t>!</a:t>
            </a:r>
          </a:p>
        </p:txBody>
      </p:sp>
      <p:sp>
        <p:nvSpPr>
          <p:cNvPr id="2" name="Title 1">
            <a:extLst>
              <a:ext uri="{FF2B5EF4-FFF2-40B4-BE49-F238E27FC236}">
                <a16:creationId xmlns:a16="http://schemas.microsoft.com/office/drawing/2014/main" id="{FE42D534-0892-C5F8-952C-EBE25AC452DF}"/>
              </a:ext>
            </a:extLst>
          </p:cNvPr>
          <p:cNvSpPr>
            <a:spLocks noGrp="1"/>
          </p:cNvSpPr>
          <p:nvPr>
            <p:ph type="title"/>
          </p:nvPr>
        </p:nvSpPr>
        <p:spPr/>
        <p:txBody>
          <a:bodyPr/>
          <a:lstStyle/>
          <a:p>
            <a:r>
              <a:rPr lang="en-US" dirty="0"/>
              <a:t>Test your knowledge:</a:t>
            </a:r>
          </a:p>
        </p:txBody>
      </p:sp>
      <p:pic>
        <p:nvPicPr>
          <p:cNvPr id="5" name="Picture 2" descr="Yale Psychiatry (@YalePsych) | Twitter">
            <a:extLst>
              <a:ext uri="{FF2B5EF4-FFF2-40B4-BE49-F238E27FC236}">
                <a16:creationId xmlns:a16="http://schemas.microsoft.com/office/drawing/2014/main" id="{797F2BE1-EB7C-B3C7-52B7-836CD130EB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21C9344D-D469-8BF5-5673-24B5FB3A077D}"/>
              </a:ext>
            </a:extLst>
          </p:cNvPr>
          <p:cNvSpPr>
            <a:spLocks noGrp="1"/>
          </p:cNvSpPr>
          <p:nvPr>
            <p:ph type="body" sz="quarter" idx="4294967295"/>
          </p:nvPr>
        </p:nvSpPr>
        <p:spPr>
          <a:xfrm>
            <a:off x="620184" y="1293495"/>
            <a:ext cx="10896600" cy="4351338"/>
          </a:xfrm>
        </p:spPr>
        <p:txBody>
          <a:bodyPr anchor="t"/>
          <a:lstStyle/>
          <a:p>
            <a:pPr marL="0" indent="0">
              <a:buNone/>
            </a:pPr>
            <a:r>
              <a:rPr lang="en-US" sz="4400" dirty="0"/>
              <a:t>Log onto </a:t>
            </a:r>
            <a:r>
              <a:rPr lang="en-US" sz="5400" b="1" i="0" u="none" strike="noStrike" dirty="0">
                <a:solidFill>
                  <a:srgbClr val="333333"/>
                </a:solidFill>
                <a:effectLst/>
                <a:latin typeface="Montserrat" pitchFamily="2" charset="77"/>
                <a:hlinkClick r:id="rId3"/>
              </a:rPr>
              <a:t>www.kahoot.it</a:t>
            </a:r>
            <a:r>
              <a:rPr lang="en-US" sz="5400" b="1" dirty="0">
                <a:solidFill>
                  <a:srgbClr val="333333"/>
                </a:solidFill>
                <a:latin typeface="Montserrat" pitchFamily="2" charset="77"/>
              </a:rPr>
              <a:t> </a:t>
            </a:r>
            <a:r>
              <a:rPr lang="en-US" sz="4400" dirty="0"/>
              <a:t>and enter the game code</a:t>
            </a:r>
          </a:p>
          <a:p>
            <a:pPr marL="0" indent="0">
              <a:buNone/>
            </a:pPr>
            <a:endParaRPr lang="en-US" sz="4400" dirty="0">
              <a:hlinkClick r:id="rId4">
                <a:extLst>
                  <a:ext uri="{A12FA001-AC4F-418D-AE19-62706E023703}">
                    <ahyp:hlinkClr xmlns:ahyp="http://schemas.microsoft.com/office/drawing/2018/hyperlinkcolor" val="tx"/>
                  </a:ext>
                </a:extLst>
              </a:hlinkClick>
            </a:endParaRPr>
          </a:p>
          <a:p>
            <a:pPr marL="0" indent="0" algn="ctr">
              <a:buNone/>
            </a:pPr>
            <a:r>
              <a:rPr lang="en-US" sz="4400" dirty="0">
                <a:solidFill>
                  <a:srgbClr val="FF0000"/>
                </a:solidFill>
                <a:hlinkClick r:id="rId4">
                  <a:extLst>
                    <a:ext uri="{A12FA001-AC4F-418D-AE19-62706E023703}">
                      <ahyp:hlinkClr xmlns:ahyp="http://schemas.microsoft.com/office/drawing/2018/hyperlinkcolor" val="tx"/>
                    </a:ext>
                  </a:extLst>
                </a:hlinkClick>
              </a:rPr>
              <a:t>Let's Play Kahoot</a:t>
            </a:r>
            <a:r>
              <a:rPr lang="en-US" sz="4400" dirty="0">
                <a:solidFill>
                  <a:srgbClr val="FF0000"/>
                </a:solidFill>
              </a:rPr>
              <a:t>!</a:t>
            </a:r>
          </a:p>
        </p:txBody>
      </p:sp>
    </p:spTree>
    <p:extLst>
      <p:ext uri="{BB962C8B-B14F-4D97-AF65-F5344CB8AC3E}">
        <p14:creationId xmlns:p14="http://schemas.microsoft.com/office/powerpoint/2010/main" val="1436912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1C0280-B8A7-846D-F5B5-BCC53CB09913}"/>
              </a:ext>
            </a:extLst>
          </p:cNvPr>
          <p:cNvSpPr>
            <a:spLocks noGrp="1"/>
          </p:cNvSpPr>
          <p:nvPr>
            <p:ph type="body" sz="quarter" idx="4294967295"/>
          </p:nvPr>
        </p:nvSpPr>
        <p:spPr>
          <a:xfrm>
            <a:off x="601580" y="1143000"/>
            <a:ext cx="10828421" cy="5248654"/>
          </a:xfrm>
        </p:spPr>
        <p:txBody>
          <a:bodyPr/>
          <a:lstStyle/>
          <a:p>
            <a:r>
              <a:rPr lang="en-US" sz="2400" dirty="0"/>
              <a:t>NSDUH: </a:t>
            </a:r>
          </a:p>
          <a:p>
            <a:pPr lvl="1"/>
            <a:r>
              <a:rPr lang="en-US" sz="2200" i="0" u="none" strike="noStrike" dirty="0">
                <a:solidFill>
                  <a:srgbClr val="202124"/>
                </a:solidFill>
                <a:effectLst/>
              </a:rPr>
              <a:t>Younger than 12</a:t>
            </a:r>
          </a:p>
          <a:p>
            <a:pPr lvl="1"/>
            <a:r>
              <a:rPr lang="en-US" sz="2200" i="0" u="none" strike="noStrike" dirty="0">
                <a:solidFill>
                  <a:srgbClr val="202124"/>
                </a:solidFill>
                <a:effectLst/>
              </a:rPr>
              <a:t>homeless persons who </a:t>
            </a:r>
            <a:r>
              <a:rPr lang="en-US" sz="2200" i="0" u="none" strike="noStrike" dirty="0">
                <a:solidFill>
                  <a:srgbClr val="202124"/>
                </a:solidFill>
                <a:effectLst/>
                <a:highlight>
                  <a:srgbClr val="FFFF00"/>
                </a:highlight>
              </a:rPr>
              <a:t>do not use shelters</a:t>
            </a:r>
          </a:p>
          <a:p>
            <a:pPr lvl="1"/>
            <a:r>
              <a:rPr lang="en-US" sz="2200" i="0" u="none" strike="noStrike" dirty="0">
                <a:solidFill>
                  <a:srgbClr val="202124"/>
                </a:solidFill>
                <a:effectLst/>
              </a:rPr>
              <a:t>military personnel on </a:t>
            </a:r>
            <a:r>
              <a:rPr lang="en-US" sz="2200" i="0" u="none" strike="noStrike" dirty="0">
                <a:solidFill>
                  <a:srgbClr val="202124"/>
                </a:solidFill>
                <a:effectLst/>
                <a:highlight>
                  <a:srgbClr val="FFFF00"/>
                </a:highlight>
              </a:rPr>
              <a:t>active duty</a:t>
            </a:r>
          </a:p>
          <a:p>
            <a:pPr lvl="1"/>
            <a:r>
              <a:rPr lang="en-US" sz="2200" i="0" u="none" strike="noStrike" dirty="0">
                <a:solidFill>
                  <a:srgbClr val="202124"/>
                </a:solidFill>
                <a:effectLst/>
              </a:rPr>
              <a:t>residents of institutional group quarters, such as</a:t>
            </a:r>
            <a:r>
              <a:rPr lang="en-US" sz="2200" i="0" u="none" strike="noStrike" dirty="0">
                <a:solidFill>
                  <a:srgbClr val="202124"/>
                </a:solidFill>
                <a:effectLst/>
                <a:highlight>
                  <a:srgbClr val="FFFF00"/>
                </a:highlight>
              </a:rPr>
              <a:t> jails </a:t>
            </a:r>
            <a:r>
              <a:rPr lang="en-US" sz="2200" i="0" u="none" strike="noStrike" dirty="0">
                <a:solidFill>
                  <a:srgbClr val="202124"/>
                </a:solidFill>
                <a:effectLst/>
              </a:rPr>
              <a:t>and hospitals.</a:t>
            </a:r>
          </a:p>
          <a:p>
            <a:r>
              <a:rPr lang="en-US" sz="2400" dirty="0">
                <a:solidFill>
                  <a:srgbClr val="202124"/>
                </a:solidFill>
              </a:rPr>
              <a:t>Monitoring the Future:</a:t>
            </a:r>
          </a:p>
          <a:p>
            <a:pPr lvl="1"/>
            <a:r>
              <a:rPr lang="en-US" sz="2200" dirty="0">
                <a:solidFill>
                  <a:srgbClr val="202124"/>
                </a:solidFill>
              </a:rPr>
              <a:t>People not in school, “drop outs”, sick</a:t>
            </a:r>
          </a:p>
          <a:p>
            <a:r>
              <a:rPr lang="en-US" sz="2400" dirty="0">
                <a:solidFill>
                  <a:srgbClr val="202124"/>
                </a:solidFill>
              </a:rPr>
              <a:t>NESARC:</a:t>
            </a:r>
          </a:p>
          <a:p>
            <a:pPr lvl="1"/>
            <a:r>
              <a:rPr lang="en-US" sz="2200" i="0" u="none" strike="noStrike" dirty="0">
                <a:solidFill>
                  <a:srgbClr val="202124"/>
                </a:solidFill>
                <a:effectLst/>
              </a:rPr>
              <a:t>Younger than 18</a:t>
            </a:r>
          </a:p>
          <a:p>
            <a:pPr lvl="1"/>
            <a:r>
              <a:rPr lang="en-US" sz="2200" i="0" u="none" strike="noStrike" dirty="0">
                <a:solidFill>
                  <a:srgbClr val="202124"/>
                </a:solidFill>
                <a:effectLst/>
                <a:highlight>
                  <a:srgbClr val="FFFF00"/>
                </a:highlight>
              </a:rPr>
              <a:t>Homeless</a:t>
            </a:r>
            <a:r>
              <a:rPr lang="en-US" sz="2200" i="0" u="none" strike="noStrike" dirty="0">
                <a:solidFill>
                  <a:srgbClr val="202124"/>
                </a:solidFill>
                <a:effectLst/>
              </a:rPr>
              <a:t> and institutionalized (e.g., </a:t>
            </a:r>
            <a:r>
              <a:rPr lang="en-US" sz="2200" i="0" u="none" strike="noStrike" dirty="0">
                <a:solidFill>
                  <a:srgbClr val="202124"/>
                </a:solidFill>
                <a:effectLst/>
                <a:highlight>
                  <a:srgbClr val="FFFF00"/>
                </a:highlight>
              </a:rPr>
              <a:t>prisoners</a:t>
            </a:r>
            <a:r>
              <a:rPr lang="en-US" sz="2200" i="0" u="none" strike="noStrike" dirty="0">
                <a:solidFill>
                  <a:srgbClr val="202124"/>
                </a:solidFill>
                <a:effectLst/>
              </a:rPr>
              <a:t>)</a:t>
            </a:r>
          </a:p>
          <a:p>
            <a:pPr lvl="1"/>
            <a:r>
              <a:rPr lang="en-US" sz="2200" i="0" u="none" strike="noStrike" dirty="0">
                <a:solidFill>
                  <a:srgbClr val="202124"/>
                </a:solidFill>
                <a:effectLst/>
                <a:highlight>
                  <a:srgbClr val="FFFF00"/>
                </a:highlight>
              </a:rPr>
              <a:t>Active-duty military</a:t>
            </a:r>
            <a:endParaRPr lang="en-US" sz="2200" dirty="0">
              <a:solidFill>
                <a:srgbClr val="202124"/>
              </a:solidFill>
            </a:endParaRPr>
          </a:p>
          <a:p>
            <a:pPr lvl="1"/>
            <a:endParaRPr lang="en-US" sz="2200" dirty="0">
              <a:solidFill>
                <a:srgbClr val="202124"/>
              </a:solidFill>
            </a:endParaRPr>
          </a:p>
          <a:p>
            <a:endParaRPr lang="en-US" dirty="0"/>
          </a:p>
        </p:txBody>
      </p:sp>
      <p:sp>
        <p:nvSpPr>
          <p:cNvPr id="4" name="Title 3">
            <a:extLst>
              <a:ext uri="{FF2B5EF4-FFF2-40B4-BE49-F238E27FC236}">
                <a16:creationId xmlns:a16="http://schemas.microsoft.com/office/drawing/2014/main" id="{EA683092-46E2-3E6D-AE02-9E34FDE13EB8}"/>
              </a:ext>
            </a:extLst>
          </p:cNvPr>
          <p:cNvSpPr>
            <a:spLocks noGrp="1"/>
          </p:cNvSpPr>
          <p:nvPr>
            <p:ph type="title"/>
          </p:nvPr>
        </p:nvSpPr>
        <p:spPr/>
        <p:txBody>
          <a:bodyPr/>
          <a:lstStyle/>
          <a:p>
            <a:r>
              <a:rPr lang="en-US" dirty="0"/>
              <a:t>Who is excluded?	</a:t>
            </a:r>
          </a:p>
        </p:txBody>
      </p:sp>
      <p:pic>
        <p:nvPicPr>
          <p:cNvPr id="2" name="Picture 2" descr="Yale Psychiatry (@YalePsych) | Twitter">
            <a:extLst>
              <a:ext uri="{FF2B5EF4-FFF2-40B4-BE49-F238E27FC236}">
                <a16:creationId xmlns:a16="http://schemas.microsoft.com/office/drawing/2014/main" id="{93C1CCD6-01DB-A11B-F37B-C080DB6C3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164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Line 1029"/>
          <p:cNvSpPr>
            <a:spLocks noChangeShapeType="1"/>
          </p:cNvSpPr>
          <p:nvPr/>
        </p:nvSpPr>
        <p:spPr bwMode="auto">
          <a:xfrm>
            <a:off x="1524000" y="1104900"/>
            <a:ext cx="9144000" cy="0"/>
          </a:xfrm>
          <a:prstGeom prst="line">
            <a:avLst/>
          </a:prstGeom>
          <a:noFill/>
          <a:ln w="57150">
            <a:solidFill>
              <a:srgbClr val="FF0000"/>
            </a:solidFill>
            <a:round/>
            <a:headEnd/>
            <a:tailEnd/>
          </a:ln>
        </p:spPr>
        <p:txBody>
          <a:bodyPr/>
          <a:lstStyle/>
          <a:p>
            <a:endParaRPr lang="en-US" dirty="0"/>
          </a:p>
        </p:txBody>
      </p:sp>
      <p:grpSp>
        <p:nvGrpSpPr>
          <p:cNvPr id="2" name="Group 12"/>
          <p:cNvGrpSpPr>
            <a:grpSpLocks/>
          </p:cNvGrpSpPr>
          <p:nvPr/>
        </p:nvGrpSpPr>
        <p:grpSpPr bwMode="auto">
          <a:xfrm>
            <a:off x="1143000" y="1383561"/>
            <a:ext cx="9144000" cy="5124422"/>
            <a:chOff x="191770" y="1059751"/>
            <a:chExt cx="10103144" cy="5124386"/>
          </a:xfrm>
        </p:grpSpPr>
        <p:graphicFrame>
          <p:nvGraphicFramePr>
            <p:cNvPr id="2054" name="Chart 6"/>
            <p:cNvGraphicFramePr>
              <a:graphicFrameLocks/>
            </p:cNvGraphicFramePr>
            <p:nvPr>
              <p:extLst>
                <p:ext uri="{D42A27DB-BD31-4B8C-83A1-F6EECF244321}">
                  <p14:modId xmlns:p14="http://schemas.microsoft.com/office/powerpoint/2010/main" val="1623563035"/>
                </p:ext>
              </p:extLst>
            </p:nvPr>
          </p:nvGraphicFramePr>
          <p:xfrm>
            <a:off x="846178" y="1059751"/>
            <a:ext cx="9448736" cy="5124386"/>
          </p:xfrm>
          <a:graphic>
            <a:graphicData uri="http://schemas.openxmlformats.org/presentationml/2006/ole">
              <mc:AlternateContent xmlns:mc="http://schemas.openxmlformats.org/markup-compatibility/2006">
                <mc:Choice xmlns:v="urn:schemas-microsoft-com:vml" Requires="v">
                  <p:oleObj r:id="rId3" imgW="8401016" imgH="5127180" progId="Excel.Sheet.8">
                    <p:embed/>
                  </p:oleObj>
                </mc:Choice>
                <mc:Fallback>
                  <p:oleObj r:id="rId3" imgW="8401016" imgH="5127180" progId="Excel.Sheet.8">
                    <p:embed/>
                    <p:pic>
                      <p:nvPicPr>
                        <p:cNvPr id="2054" name="Char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78" y="1059751"/>
                          <a:ext cx="9448736" cy="51243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91770" y="2197098"/>
              <a:ext cx="934975" cy="2209800"/>
            </a:xfrm>
            <a:prstGeom prst="rect">
              <a:avLst/>
            </a:prstGeom>
            <a:noFill/>
          </p:spPr>
          <p:txBody>
            <a:bodyPr vert="vert270">
              <a:spAutoFit/>
            </a:bodyPr>
            <a:lstStyle/>
            <a:p>
              <a:pPr>
                <a:defRPr/>
              </a:pPr>
              <a:r>
                <a:rPr lang="en-US" sz="4200" dirty="0">
                  <a:latin typeface="Corbel" pitchFamily="34" charset="0"/>
                </a:rPr>
                <a:t>Millions</a:t>
              </a:r>
            </a:p>
          </p:txBody>
        </p:sp>
      </p:grpSp>
      <p:sp>
        <p:nvSpPr>
          <p:cNvPr id="3" name="Title 2">
            <a:extLst>
              <a:ext uri="{FF2B5EF4-FFF2-40B4-BE49-F238E27FC236}">
                <a16:creationId xmlns:a16="http://schemas.microsoft.com/office/drawing/2014/main" id="{D4328C32-AD4E-3465-685E-B770F77DEBC9}"/>
              </a:ext>
            </a:extLst>
          </p:cNvPr>
          <p:cNvSpPr>
            <a:spLocks noGrp="1"/>
          </p:cNvSpPr>
          <p:nvPr>
            <p:ph type="title"/>
          </p:nvPr>
        </p:nvSpPr>
        <p:spPr>
          <a:xfrm>
            <a:off x="685091" y="390317"/>
            <a:ext cx="10828420" cy="507831"/>
          </a:xfrm>
        </p:spPr>
        <p:txBody>
          <a:bodyPr/>
          <a:lstStyle/>
          <a:p>
            <a:pPr eaLnBrk="0" hangingPunct="0">
              <a:lnSpc>
                <a:spcPct val="90000"/>
              </a:lnSpc>
            </a:pPr>
            <a:r>
              <a:rPr lang="en-US" sz="3600" dirty="0">
                <a:latin typeface="Corbel" pitchFamily="34" charset="0"/>
              </a:rPr>
              <a:t>Alcohol Use Disorders Among U.S. Age 18+: </a:t>
            </a:r>
            <a:br>
              <a:rPr lang="en-US" sz="3600" dirty="0">
                <a:latin typeface="Corbel" pitchFamily="34" charset="0"/>
              </a:rPr>
            </a:br>
            <a:r>
              <a:rPr lang="en-US" sz="3600" dirty="0">
                <a:latin typeface="Corbel" pitchFamily="34" charset="0"/>
              </a:rPr>
              <a:t>Impact of Adding Inmates to Household Population </a:t>
            </a:r>
            <a:endParaRPr lang="en-US" dirty="0"/>
          </a:p>
        </p:txBody>
      </p:sp>
      <p:pic>
        <p:nvPicPr>
          <p:cNvPr id="5" name="Picture 2" descr="Yale Psychiatry (@YalePsych) | Twitter">
            <a:extLst>
              <a:ext uri="{FF2B5EF4-FFF2-40B4-BE49-F238E27FC236}">
                <a16:creationId xmlns:a16="http://schemas.microsoft.com/office/drawing/2014/main" id="{47F01AD1-C5E6-8C12-8367-F0D1A5000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A542E024-1700-2685-978B-5462C7831FFF}"/>
              </a:ext>
            </a:extLst>
          </p:cNvPr>
          <p:cNvSpPr txBox="1">
            <a:spLocks noChangeArrowheads="1"/>
          </p:cNvSpPr>
          <p:nvPr/>
        </p:nvSpPr>
        <p:spPr bwMode="auto">
          <a:xfrm>
            <a:off x="2136348" y="6496016"/>
            <a:ext cx="8770501" cy="261610"/>
          </a:xfrm>
          <a:prstGeom prst="rect">
            <a:avLst/>
          </a:prstGeom>
          <a:noFill/>
          <a:ln w="9525">
            <a:noFill/>
            <a:miter lim="800000"/>
            <a:headEnd/>
            <a:tailEnd/>
          </a:ln>
        </p:spPr>
        <p:txBody>
          <a:bodyPr>
            <a:spAutoFit/>
          </a:bodyPr>
          <a:lstStyle/>
          <a:p>
            <a:pPr algn="r"/>
            <a:r>
              <a:rPr lang="en-US" sz="1100" dirty="0"/>
              <a:t>Source:  Compton, et al., American Journal of Psychiatry, </a:t>
            </a:r>
            <a:r>
              <a:rPr lang="en-US" sz="1100" b="0" i="0" u="none" strike="noStrike" dirty="0">
                <a:solidFill>
                  <a:srgbClr val="212121"/>
                </a:solidFill>
                <a:effectLst/>
              </a:rPr>
              <a:t>2010 Apr;167(4):473-4</a:t>
            </a:r>
            <a:r>
              <a:rPr lang="en-US" sz="1100" dirty="0"/>
              <a:t>, 2010</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117543" y="1356812"/>
            <a:ext cx="9017057" cy="5124415"/>
            <a:chOff x="220798" y="1257332"/>
            <a:chExt cx="9647069" cy="5124386"/>
          </a:xfrm>
        </p:grpSpPr>
        <p:graphicFrame>
          <p:nvGraphicFramePr>
            <p:cNvPr id="3079" name="Chart 6"/>
            <p:cNvGraphicFramePr>
              <a:graphicFrameLocks/>
            </p:cNvGraphicFramePr>
            <p:nvPr/>
          </p:nvGraphicFramePr>
          <p:xfrm>
            <a:off x="800131" y="1257332"/>
            <a:ext cx="9067736" cy="5124386"/>
          </p:xfrm>
          <a:graphic>
            <a:graphicData uri="http://schemas.openxmlformats.org/presentationml/2006/ole">
              <mc:AlternateContent xmlns:mc="http://schemas.openxmlformats.org/markup-compatibility/2006">
                <mc:Choice xmlns:v="urn:schemas-microsoft-com:vml" Requires="v">
                  <p:oleObj r:id="rId2" imgW="8059610" imgH="5127180" progId="Excel.Sheet.8">
                    <p:embed/>
                  </p:oleObj>
                </mc:Choice>
                <mc:Fallback>
                  <p:oleObj r:id="rId2" imgW="8059610" imgH="5127180" progId="Excel.Sheet.8">
                    <p:embed/>
                    <p:pic>
                      <p:nvPicPr>
                        <p:cNvPr id="3079" name="Chart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1" y="1257332"/>
                          <a:ext cx="9067736" cy="51243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20798" y="2095500"/>
              <a:ext cx="934933" cy="2209800"/>
            </a:xfrm>
            <a:prstGeom prst="rect">
              <a:avLst/>
            </a:prstGeom>
            <a:noFill/>
          </p:spPr>
          <p:txBody>
            <a:bodyPr vert="vert270">
              <a:spAutoFit/>
            </a:bodyPr>
            <a:lstStyle/>
            <a:p>
              <a:pPr>
                <a:defRPr/>
              </a:pPr>
              <a:r>
                <a:rPr lang="en-US" sz="4200" dirty="0">
                  <a:latin typeface="Corbel" pitchFamily="34" charset="0"/>
                </a:rPr>
                <a:t>Millions</a:t>
              </a:r>
            </a:p>
          </p:txBody>
        </p:sp>
      </p:grpSp>
      <p:sp>
        <p:nvSpPr>
          <p:cNvPr id="3076" name="Line 1029"/>
          <p:cNvSpPr>
            <a:spLocks noChangeShapeType="1"/>
          </p:cNvSpPr>
          <p:nvPr/>
        </p:nvSpPr>
        <p:spPr bwMode="auto">
          <a:xfrm>
            <a:off x="1524000" y="1104900"/>
            <a:ext cx="9144000" cy="0"/>
          </a:xfrm>
          <a:prstGeom prst="line">
            <a:avLst/>
          </a:prstGeom>
          <a:noFill/>
          <a:ln w="57150">
            <a:solidFill>
              <a:srgbClr val="FF0000"/>
            </a:solidFill>
            <a:round/>
            <a:headEnd/>
            <a:tailEnd/>
          </a:ln>
        </p:spPr>
        <p:txBody>
          <a:bodyPr/>
          <a:lstStyle/>
          <a:p>
            <a:endParaRPr lang="en-US" dirty="0"/>
          </a:p>
        </p:txBody>
      </p:sp>
      <p:sp>
        <p:nvSpPr>
          <p:cNvPr id="3" name="TextBox 4">
            <a:extLst>
              <a:ext uri="{FF2B5EF4-FFF2-40B4-BE49-F238E27FC236}">
                <a16:creationId xmlns:a16="http://schemas.microsoft.com/office/drawing/2014/main" id="{1D086150-AE36-EDE5-239F-099A6FAFF8B4}"/>
              </a:ext>
            </a:extLst>
          </p:cNvPr>
          <p:cNvSpPr txBox="1">
            <a:spLocks noChangeArrowheads="1"/>
          </p:cNvSpPr>
          <p:nvPr/>
        </p:nvSpPr>
        <p:spPr bwMode="auto">
          <a:xfrm>
            <a:off x="2136348" y="6496016"/>
            <a:ext cx="8770501" cy="261610"/>
          </a:xfrm>
          <a:prstGeom prst="rect">
            <a:avLst/>
          </a:prstGeom>
          <a:noFill/>
          <a:ln w="9525">
            <a:noFill/>
            <a:miter lim="800000"/>
            <a:headEnd/>
            <a:tailEnd/>
          </a:ln>
        </p:spPr>
        <p:txBody>
          <a:bodyPr>
            <a:spAutoFit/>
          </a:bodyPr>
          <a:lstStyle/>
          <a:p>
            <a:pPr algn="r"/>
            <a:r>
              <a:rPr lang="en-US" sz="1100" dirty="0"/>
              <a:t>Source:  Compton, et al., American Journal of Psychiatry, </a:t>
            </a:r>
            <a:r>
              <a:rPr lang="en-US" sz="1100" b="0" i="0" u="none" strike="noStrike" dirty="0">
                <a:solidFill>
                  <a:srgbClr val="212121"/>
                </a:solidFill>
                <a:effectLst/>
              </a:rPr>
              <a:t>2010 Apr;167(4):473-4</a:t>
            </a:r>
            <a:r>
              <a:rPr lang="en-US" sz="1100" dirty="0"/>
              <a:t>, 2010</a:t>
            </a:r>
          </a:p>
        </p:txBody>
      </p:sp>
      <p:sp>
        <p:nvSpPr>
          <p:cNvPr id="4" name="Title 3">
            <a:extLst>
              <a:ext uri="{FF2B5EF4-FFF2-40B4-BE49-F238E27FC236}">
                <a16:creationId xmlns:a16="http://schemas.microsoft.com/office/drawing/2014/main" id="{B613ADE8-2DEE-9596-0D47-4FCA69A731F8}"/>
              </a:ext>
            </a:extLst>
          </p:cNvPr>
          <p:cNvSpPr>
            <a:spLocks noGrp="1"/>
          </p:cNvSpPr>
          <p:nvPr>
            <p:ph type="title"/>
          </p:nvPr>
        </p:nvSpPr>
        <p:spPr>
          <a:xfrm>
            <a:off x="660473" y="582281"/>
            <a:ext cx="10828420" cy="507831"/>
          </a:xfrm>
        </p:spPr>
        <p:txBody>
          <a:bodyPr/>
          <a:lstStyle/>
          <a:p>
            <a:r>
              <a:rPr lang="en-US" sz="3600" dirty="0">
                <a:latin typeface="Corbel" pitchFamily="34" charset="0"/>
              </a:rPr>
              <a:t>Drug Use Disorders Among U.S. Age 18+: </a:t>
            </a:r>
            <a:br>
              <a:rPr lang="en-US" sz="3600" dirty="0">
                <a:latin typeface="Corbel" pitchFamily="34" charset="0"/>
              </a:rPr>
            </a:br>
            <a:r>
              <a:rPr lang="en-US" sz="3600" dirty="0">
                <a:latin typeface="Corbel" pitchFamily="34" charset="0"/>
              </a:rPr>
              <a:t>Impact of Adding Inmates to Household Population </a:t>
            </a:r>
            <a:br>
              <a:rPr lang="en-US" sz="3600" dirty="0">
                <a:latin typeface="Corbel" pitchFamily="34" charset="0"/>
              </a:rPr>
            </a:br>
            <a:endParaRPr lang="en-US" dirty="0"/>
          </a:p>
        </p:txBody>
      </p:sp>
      <p:pic>
        <p:nvPicPr>
          <p:cNvPr id="6" name="Picture 2" descr="Yale Psychiatry (@YalePsych) | Twitter">
            <a:extLst>
              <a:ext uri="{FF2B5EF4-FFF2-40B4-BE49-F238E27FC236}">
                <a16:creationId xmlns:a16="http://schemas.microsoft.com/office/drawing/2014/main" id="{21269B68-B641-2F4F-E082-9849E4854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8EC0-77C4-83AD-5CF3-F42B82583E64}"/>
              </a:ext>
            </a:extLst>
          </p:cNvPr>
          <p:cNvSpPr>
            <a:spLocks noGrp="1"/>
          </p:cNvSpPr>
          <p:nvPr>
            <p:ph type="title"/>
          </p:nvPr>
        </p:nvSpPr>
        <p:spPr/>
        <p:txBody>
          <a:bodyPr/>
          <a:lstStyle/>
          <a:p>
            <a:r>
              <a:rPr lang="en-US" dirty="0"/>
              <a:t>Accessing Care: Winners and Losers</a:t>
            </a:r>
          </a:p>
        </p:txBody>
      </p:sp>
    </p:spTree>
    <p:extLst>
      <p:ext uri="{BB962C8B-B14F-4D97-AF65-F5344CB8AC3E}">
        <p14:creationId xmlns:p14="http://schemas.microsoft.com/office/powerpoint/2010/main" val="2332721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hart, bar chart&#10;&#10;Description automatically generated">
            <a:extLst>
              <a:ext uri="{FF2B5EF4-FFF2-40B4-BE49-F238E27FC236}">
                <a16:creationId xmlns:a16="http://schemas.microsoft.com/office/drawing/2014/main" id="{5CD3A0B3-F4A9-451D-35EB-CEA898941AB5}"/>
              </a:ext>
            </a:extLst>
          </p:cNvPr>
          <p:cNvPicPr>
            <a:picLocks noGrp="1" noChangeAspect="1"/>
          </p:cNvPicPr>
          <p:nvPr>
            <p:ph idx="4294967295"/>
          </p:nvPr>
        </p:nvPicPr>
        <p:blipFill>
          <a:blip r:embed="rId3"/>
          <a:stretch>
            <a:fillRect/>
          </a:stretch>
        </p:blipFill>
        <p:spPr>
          <a:xfrm>
            <a:off x="1421489" y="1518410"/>
            <a:ext cx="9253362" cy="4873244"/>
          </a:xfrm>
        </p:spPr>
      </p:pic>
      <p:sp>
        <p:nvSpPr>
          <p:cNvPr id="4" name="TextBox 3">
            <a:extLst>
              <a:ext uri="{FF2B5EF4-FFF2-40B4-BE49-F238E27FC236}">
                <a16:creationId xmlns:a16="http://schemas.microsoft.com/office/drawing/2014/main" id="{33F81E67-C84D-7BF0-9AF5-2A551D7A3CDF}"/>
              </a:ext>
            </a:extLst>
          </p:cNvPr>
          <p:cNvSpPr txBox="1"/>
          <p:nvPr/>
        </p:nvSpPr>
        <p:spPr>
          <a:xfrm>
            <a:off x="4325867" y="6343112"/>
            <a:ext cx="6348984" cy="430887"/>
          </a:xfrm>
          <a:prstGeom prst="rect">
            <a:avLst/>
          </a:prstGeom>
          <a:noFill/>
        </p:spPr>
        <p:txBody>
          <a:bodyPr wrap="square" rtlCol="0">
            <a:spAutoFit/>
          </a:bodyPr>
          <a:lstStyle/>
          <a:p>
            <a:r>
              <a:rPr lang="en-US" sz="1100" dirty="0">
                <a:effectLst/>
              </a:rPr>
              <a:t>SOURCE: National Center for Health Statistics, National Health Interview Survey, 2019–2021; </a:t>
            </a:r>
          </a:p>
          <a:p>
            <a:r>
              <a:rPr lang="en-US" sz="1100" b="0" i="0" u="none" strike="noStrike" dirty="0">
                <a:solidFill>
                  <a:srgbClr val="000000"/>
                </a:solidFill>
                <a:effectLst/>
              </a:rPr>
              <a:t>NCHS Data Brief No. 444, September 2022.</a:t>
            </a:r>
            <a:r>
              <a:rPr lang="en-US" sz="1100" dirty="0">
                <a:effectLst/>
              </a:rPr>
              <a:t> </a:t>
            </a:r>
            <a:r>
              <a:rPr lang="en-US" sz="1100" dirty="0">
                <a:hlinkClick r:id="rId4"/>
              </a:rPr>
              <a:t>https://www.cdc.gov/nchs/data/databriefs/db444.pdf</a:t>
            </a:r>
            <a:endParaRPr lang="en-US" sz="1100" dirty="0"/>
          </a:p>
        </p:txBody>
      </p:sp>
      <p:cxnSp>
        <p:nvCxnSpPr>
          <p:cNvPr id="16" name="Straight Arrow Connector 15">
            <a:extLst>
              <a:ext uri="{FF2B5EF4-FFF2-40B4-BE49-F238E27FC236}">
                <a16:creationId xmlns:a16="http://schemas.microsoft.com/office/drawing/2014/main" id="{99963CBD-75AA-D8E8-CC37-E0F07121EA58}"/>
              </a:ext>
            </a:extLst>
          </p:cNvPr>
          <p:cNvCxnSpPr/>
          <p:nvPr/>
        </p:nvCxnSpPr>
        <p:spPr>
          <a:xfrm>
            <a:off x="5257800" y="1981200"/>
            <a:ext cx="0" cy="80467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2" descr="Yale Psychiatry (@YalePsych) | Twitter">
            <a:extLst>
              <a:ext uri="{FF2B5EF4-FFF2-40B4-BE49-F238E27FC236}">
                <a16:creationId xmlns:a16="http://schemas.microsoft.com/office/drawing/2014/main" id="{785C05D8-222D-4E30-D8ED-5532F45D3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5">
            <a:extLst>
              <a:ext uri="{FF2B5EF4-FFF2-40B4-BE49-F238E27FC236}">
                <a16:creationId xmlns:a16="http://schemas.microsoft.com/office/drawing/2014/main" id="{AF6316BB-ABE9-CCF4-842F-C2C4C414AE5D}"/>
              </a:ext>
            </a:extLst>
          </p:cNvPr>
          <p:cNvSpPr txBox="1">
            <a:spLocks/>
          </p:cNvSpPr>
          <p:nvPr/>
        </p:nvSpPr>
        <p:spPr bwMode="auto">
          <a:xfrm>
            <a:off x="601581" y="466346"/>
            <a:ext cx="10828420" cy="113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685800" rtl="0" eaLnBrk="1" fontAlgn="base" hangingPunct="1">
              <a:spcBef>
                <a:spcPts val="750"/>
              </a:spcBef>
              <a:spcAft>
                <a:spcPct val="0"/>
              </a:spcAft>
              <a:defRPr sz="3600" b="0" kern="1200">
                <a:solidFill>
                  <a:schemeClr val="tx2"/>
                </a:solidFill>
                <a:latin typeface="YaleNew" panose="02000602050000020003" pitchFamily="2" charset="77"/>
                <a:ea typeface="+mj-ea"/>
                <a:cs typeface="Microsoft Sans Serif" panose="020B0604020202020204" pitchFamily="34" charset="0"/>
              </a:defRPr>
            </a:lvl1pPr>
            <a:lvl2pPr algn="l" defTabSz="685800" rtl="0" eaLnBrk="1" fontAlgn="base" hangingPunct="1">
              <a:spcBef>
                <a:spcPts val="750"/>
              </a:spcBef>
              <a:spcAft>
                <a:spcPct val="0"/>
              </a:spcAft>
              <a:defRPr sz="2200" b="1">
                <a:solidFill>
                  <a:schemeClr val="tx1"/>
                </a:solidFill>
                <a:latin typeface="Arial" charset="0"/>
              </a:defRPr>
            </a:lvl2pPr>
            <a:lvl3pPr algn="l" defTabSz="685800" rtl="0" eaLnBrk="1" fontAlgn="base" hangingPunct="1">
              <a:spcBef>
                <a:spcPts val="750"/>
              </a:spcBef>
              <a:spcAft>
                <a:spcPct val="0"/>
              </a:spcAft>
              <a:defRPr sz="2200" b="1">
                <a:solidFill>
                  <a:schemeClr val="tx1"/>
                </a:solidFill>
                <a:latin typeface="Arial" charset="0"/>
              </a:defRPr>
            </a:lvl3pPr>
            <a:lvl4pPr algn="l" defTabSz="685800" rtl="0" eaLnBrk="1" fontAlgn="base" hangingPunct="1">
              <a:spcBef>
                <a:spcPts val="750"/>
              </a:spcBef>
              <a:spcAft>
                <a:spcPct val="0"/>
              </a:spcAft>
              <a:defRPr sz="2200" b="1">
                <a:solidFill>
                  <a:schemeClr val="tx1"/>
                </a:solidFill>
                <a:latin typeface="Arial" charset="0"/>
              </a:defRPr>
            </a:lvl4pPr>
            <a:lvl5pPr algn="l" defTabSz="685800" rtl="0" eaLnBrk="1" fontAlgn="base" hangingPunct="1">
              <a:spcBef>
                <a:spcPts val="750"/>
              </a:spcBef>
              <a:spcAft>
                <a:spcPct val="0"/>
              </a:spcAft>
              <a:defRPr sz="2200" b="1">
                <a:solidFill>
                  <a:schemeClr val="tx1"/>
                </a:solidFill>
                <a:latin typeface="Arial" charset="0"/>
              </a:defRPr>
            </a:lvl5pPr>
            <a:lvl6pPr marL="457200" algn="l" defTabSz="685800" rtl="0" eaLnBrk="1" fontAlgn="base" hangingPunct="1">
              <a:spcBef>
                <a:spcPts val="750"/>
              </a:spcBef>
              <a:spcAft>
                <a:spcPct val="0"/>
              </a:spcAft>
              <a:defRPr sz="2200" b="1">
                <a:solidFill>
                  <a:schemeClr val="tx1"/>
                </a:solidFill>
                <a:latin typeface="Arial" charset="0"/>
              </a:defRPr>
            </a:lvl6pPr>
            <a:lvl7pPr marL="914400" algn="l" defTabSz="685800" rtl="0" eaLnBrk="1" fontAlgn="base" hangingPunct="1">
              <a:spcBef>
                <a:spcPts val="750"/>
              </a:spcBef>
              <a:spcAft>
                <a:spcPct val="0"/>
              </a:spcAft>
              <a:defRPr sz="2200" b="1">
                <a:solidFill>
                  <a:schemeClr val="tx1"/>
                </a:solidFill>
                <a:latin typeface="Arial" charset="0"/>
              </a:defRPr>
            </a:lvl7pPr>
            <a:lvl8pPr marL="1371600" algn="l" defTabSz="685800" rtl="0" eaLnBrk="1" fontAlgn="base" hangingPunct="1">
              <a:spcBef>
                <a:spcPts val="750"/>
              </a:spcBef>
              <a:spcAft>
                <a:spcPct val="0"/>
              </a:spcAft>
              <a:defRPr sz="2200" b="1">
                <a:solidFill>
                  <a:schemeClr val="tx1"/>
                </a:solidFill>
                <a:latin typeface="Arial" charset="0"/>
              </a:defRPr>
            </a:lvl8pPr>
            <a:lvl9pPr marL="1828800" algn="l" defTabSz="685800" rtl="0" eaLnBrk="1" fontAlgn="base" hangingPunct="1">
              <a:spcBef>
                <a:spcPts val="750"/>
              </a:spcBef>
              <a:spcAft>
                <a:spcPct val="0"/>
              </a:spcAft>
              <a:defRPr sz="2200" b="1">
                <a:solidFill>
                  <a:schemeClr val="tx1"/>
                </a:solidFill>
                <a:latin typeface="Arial" charset="0"/>
              </a:defRPr>
            </a:lvl9pPr>
          </a:lstStyle>
          <a:p>
            <a:r>
              <a:rPr lang="en-US" dirty="0"/>
              <a:t>The percentage of adults 18+ who received any mental health treatment </a:t>
            </a:r>
            <a:r>
              <a:rPr lang="en-US" b="1" dirty="0"/>
              <a:t>increased </a:t>
            </a:r>
            <a:r>
              <a:rPr lang="en-US" dirty="0"/>
              <a:t>between 2019-21</a:t>
            </a:r>
            <a:br>
              <a:rPr lang="en-US" dirty="0"/>
            </a:br>
            <a:endParaRPr lang="en-US" dirty="0"/>
          </a:p>
        </p:txBody>
      </p:sp>
    </p:spTree>
    <p:extLst>
      <p:ext uri="{BB962C8B-B14F-4D97-AF65-F5344CB8AC3E}">
        <p14:creationId xmlns:p14="http://schemas.microsoft.com/office/powerpoint/2010/main" val="230434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C35A38D-1CCC-D526-197D-3648C1AE87B9}"/>
              </a:ext>
            </a:extLst>
          </p:cNvPr>
          <p:cNvSpPr>
            <a:spLocks noGrp="1"/>
          </p:cNvSpPr>
          <p:nvPr>
            <p:ph type="title"/>
          </p:nvPr>
        </p:nvSpPr>
        <p:spPr>
          <a:xfrm>
            <a:off x="681790" y="466346"/>
            <a:ext cx="10828420" cy="858890"/>
          </a:xfrm>
        </p:spPr>
        <p:txBody>
          <a:bodyPr>
            <a:noAutofit/>
          </a:bodyPr>
          <a:lstStyle/>
          <a:p>
            <a:r>
              <a:rPr lang="en-US" dirty="0">
                <a:effectLst/>
              </a:rPr>
              <a:t>This increase was seen in men &amp; women. Women still receive more treatment.</a:t>
            </a:r>
            <a:endParaRPr lang="en-US" dirty="0"/>
          </a:p>
        </p:txBody>
      </p:sp>
      <p:pic>
        <p:nvPicPr>
          <p:cNvPr id="6" name="Content Placeholder 5" descr="Chart, bar chart&#10;&#10;Description automatically generated">
            <a:extLst>
              <a:ext uri="{FF2B5EF4-FFF2-40B4-BE49-F238E27FC236}">
                <a16:creationId xmlns:a16="http://schemas.microsoft.com/office/drawing/2014/main" id="{D5075B4F-8D71-3210-5ADE-D7AA70299123}"/>
              </a:ext>
            </a:extLst>
          </p:cNvPr>
          <p:cNvPicPr>
            <a:picLocks noGrp="1" noChangeAspect="1"/>
          </p:cNvPicPr>
          <p:nvPr>
            <p:ph idx="4294967295"/>
          </p:nvPr>
        </p:nvPicPr>
        <p:blipFill>
          <a:blip r:embed="rId3"/>
          <a:stretch>
            <a:fillRect/>
          </a:stretch>
        </p:blipFill>
        <p:spPr>
          <a:xfrm>
            <a:off x="1600200" y="1325236"/>
            <a:ext cx="8458200" cy="5066418"/>
          </a:xfrm>
        </p:spPr>
      </p:pic>
      <p:pic>
        <p:nvPicPr>
          <p:cNvPr id="2" name="Picture 2" descr="Yale Psychiatry (@YalePsych) | Twitter">
            <a:extLst>
              <a:ext uri="{FF2B5EF4-FFF2-40B4-BE49-F238E27FC236}">
                <a16:creationId xmlns:a16="http://schemas.microsoft.com/office/drawing/2014/main" id="{3B29B262-FCFE-1440-313E-661135D70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FEB6E6-872B-1859-EFFA-0C392E10A08A}"/>
              </a:ext>
            </a:extLst>
          </p:cNvPr>
          <p:cNvSpPr txBox="1"/>
          <p:nvPr/>
        </p:nvSpPr>
        <p:spPr>
          <a:xfrm>
            <a:off x="4325867" y="6343112"/>
            <a:ext cx="6348984" cy="430887"/>
          </a:xfrm>
          <a:prstGeom prst="rect">
            <a:avLst/>
          </a:prstGeom>
          <a:noFill/>
        </p:spPr>
        <p:txBody>
          <a:bodyPr wrap="square" rtlCol="0">
            <a:spAutoFit/>
          </a:bodyPr>
          <a:lstStyle/>
          <a:p>
            <a:r>
              <a:rPr lang="en-US" sz="1100" dirty="0">
                <a:effectLst/>
              </a:rPr>
              <a:t>SOURCE: National Center for Health Statistics, National Health Interview Survey, 2019–2021; </a:t>
            </a:r>
          </a:p>
          <a:p>
            <a:r>
              <a:rPr lang="en-US" sz="1100" b="0" i="0" u="none" strike="noStrike" dirty="0">
                <a:solidFill>
                  <a:srgbClr val="000000"/>
                </a:solidFill>
                <a:effectLst/>
              </a:rPr>
              <a:t>NCHS Data Brief No. 444, September 2022.</a:t>
            </a:r>
            <a:r>
              <a:rPr lang="en-US" sz="1100" dirty="0">
                <a:effectLst/>
              </a:rPr>
              <a:t> </a:t>
            </a:r>
            <a:r>
              <a:rPr lang="en-US" sz="1100" dirty="0">
                <a:hlinkClick r:id="rId5"/>
              </a:rPr>
              <a:t>https://www.cdc.gov/nchs/data/databriefs/db444.pdf</a:t>
            </a:r>
            <a:endParaRPr lang="en-US" sz="1100" dirty="0"/>
          </a:p>
        </p:txBody>
      </p:sp>
    </p:spTree>
    <p:extLst>
      <p:ext uri="{BB962C8B-B14F-4D97-AF65-F5344CB8AC3E}">
        <p14:creationId xmlns:p14="http://schemas.microsoft.com/office/powerpoint/2010/main" val="3379134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4511-2FC9-4B50-4B07-46EA50CDE552}"/>
              </a:ext>
            </a:extLst>
          </p:cNvPr>
          <p:cNvSpPr>
            <a:spLocks noGrp="1"/>
          </p:cNvSpPr>
          <p:nvPr>
            <p:ph type="title"/>
          </p:nvPr>
        </p:nvSpPr>
        <p:spPr/>
        <p:txBody>
          <a:bodyPr>
            <a:normAutofit fontScale="90000"/>
          </a:bodyPr>
          <a:lstStyle/>
          <a:p>
            <a:r>
              <a:rPr lang="en-US" dirty="0"/>
              <a:t>This increase seen in Non-Hispanic White and Asian groups.</a:t>
            </a:r>
          </a:p>
        </p:txBody>
      </p:sp>
      <p:pic>
        <p:nvPicPr>
          <p:cNvPr id="6" name="Content Placeholder 5" descr="Chart, bar chart&#10;&#10;Description automatically generated">
            <a:extLst>
              <a:ext uri="{FF2B5EF4-FFF2-40B4-BE49-F238E27FC236}">
                <a16:creationId xmlns:a16="http://schemas.microsoft.com/office/drawing/2014/main" id="{DA7F57E7-5406-425D-6343-097392B002CB}"/>
              </a:ext>
            </a:extLst>
          </p:cNvPr>
          <p:cNvPicPr>
            <a:picLocks noGrp="1" noChangeAspect="1"/>
          </p:cNvPicPr>
          <p:nvPr>
            <p:ph idx="4294967295"/>
          </p:nvPr>
        </p:nvPicPr>
        <p:blipFill>
          <a:blip r:embed="rId3"/>
          <a:stretch>
            <a:fillRect/>
          </a:stretch>
        </p:blipFill>
        <p:spPr>
          <a:xfrm>
            <a:off x="927459" y="1241474"/>
            <a:ext cx="9300762" cy="5150180"/>
          </a:xfrm>
        </p:spPr>
      </p:pic>
      <p:cxnSp>
        <p:nvCxnSpPr>
          <p:cNvPr id="9" name="Straight Arrow Connector 8">
            <a:extLst>
              <a:ext uri="{FF2B5EF4-FFF2-40B4-BE49-F238E27FC236}">
                <a16:creationId xmlns:a16="http://schemas.microsoft.com/office/drawing/2014/main" id="{C9026FE1-A452-7320-D617-F998BE91F210}"/>
              </a:ext>
            </a:extLst>
          </p:cNvPr>
          <p:cNvCxnSpPr/>
          <p:nvPr/>
        </p:nvCxnSpPr>
        <p:spPr>
          <a:xfrm>
            <a:off x="4800600" y="1600200"/>
            <a:ext cx="0" cy="80467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39BBF60-7D1A-CDD7-0D4F-F352250D76CE}"/>
              </a:ext>
            </a:extLst>
          </p:cNvPr>
          <p:cNvCxnSpPr/>
          <p:nvPr/>
        </p:nvCxnSpPr>
        <p:spPr>
          <a:xfrm>
            <a:off x="8763000" y="3186567"/>
            <a:ext cx="0" cy="80467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8C52E0E-5217-B4FE-87F6-AD2440F4DFBB}"/>
              </a:ext>
            </a:extLst>
          </p:cNvPr>
          <p:cNvCxnSpPr/>
          <p:nvPr/>
        </p:nvCxnSpPr>
        <p:spPr>
          <a:xfrm>
            <a:off x="2743200" y="3221970"/>
            <a:ext cx="0" cy="8046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18205FD-B5CE-5AE7-F807-157832EEC14C}"/>
              </a:ext>
            </a:extLst>
          </p:cNvPr>
          <p:cNvCxnSpPr/>
          <p:nvPr/>
        </p:nvCxnSpPr>
        <p:spPr>
          <a:xfrm>
            <a:off x="6781800" y="2624328"/>
            <a:ext cx="0" cy="8046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2" descr="Yale Psychiatry (@YalePsych) | Twitter">
            <a:extLst>
              <a:ext uri="{FF2B5EF4-FFF2-40B4-BE49-F238E27FC236}">
                <a16:creationId xmlns:a16="http://schemas.microsoft.com/office/drawing/2014/main" id="{9604B085-53A3-B291-3676-93BEC0AE7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D4B2023-2324-22E7-B0D4-82ADB1CC7912}"/>
              </a:ext>
            </a:extLst>
          </p:cNvPr>
          <p:cNvSpPr txBox="1"/>
          <p:nvPr/>
        </p:nvSpPr>
        <p:spPr>
          <a:xfrm>
            <a:off x="4325867" y="6343112"/>
            <a:ext cx="6348984" cy="430887"/>
          </a:xfrm>
          <a:prstGeom prst="rect">
            <a:avLst/>
          </a:prstGeom>
          <a:noFill/>
        </p:spPr>
        <p:txBody>
          <a:bodyPr wrap="square" rtlCol="0">
            <a:spAutoFit/>
          </a:bodyPr>
          <a:lstStyle/>
          <a:p>
            <a:r>
              <a:rPr lang="en-US" sz="1100" dirty="0">
                <a:effectLst/>
              </a:rPr>
              <a:t>SOURCE: National Center for Health Statistics, National Health Interview Survey, 2019–2021; </a:t>
            </a:r>
          </a:p>
          <a:p>
            <a:r>
              <a:rPr lang="en-US" sz="1100" b="0" i="0" u="none" strike="noStrike" dirty="0">
                <a:solidFill>
                  <a:srgbClr val="000000"/>
                </a:solidFill>
                <a:effectLst/>
              </a:rPr>
              <a:t>NCHS Data Brief No. 444, September 2022.</a:t>
            </a:r>
            <a:r>
              <a:rPr lang="en-US" sz="1100" dirty="0">
                <a:effectLst/>
              </a:rPr>
              <a:t> </a:t>
            </a:r>
            <a:r>
              <a:rPr lang="en-US" sz="1100" dirty="0">
                <a:hlinkClick r:id="rId5"/>
              </a:rPr>
              <a:t>https://www.cdc.gov/nchs/data/databriefs/db444.pdf</a:t>
            </a:r>
            <a:endParaRPr lang="en-US" sz="1100" dirty="0"/>
          </a:p>
        </p:txBody>
      </p:sp>
    </p:spTree>
    <p:extLst>
      <p:ext uri="{BB962C8B-B14F-4D97-AF65-F5344CB8AC3E}">
        <p14:creationId xmlns:p14="http://schemas.microsoft.com/office/powerpoint/2010/main" val="7830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ACBE7-699C-A945-1A2D-7EDB2D43C9A2}"/>
              </a:ext>
            </a:extLst>
          </p:cNvPr>
          <p:cNvSpPr>
            <a:spLocks noGrp="1"/>
          </p:cNvSpPr>
          <p:nvPr>
            <p:ph type="title"/>
          </p:nvPr>
        </p:nvSpPr>
        <p:spPr/>
        <p:txBody>
          <a:bodyPr/>
          <a:lstStyle/>
          <a:p>
            <a:r>
              <a:rPr lang="en-US" dirty="0"/>
              <a:t>Structural Racism</a:t>
            </a:r>
          </a:p>
        </p:txBody>
      </p:sp>
      <p:pic>
        <p:nvPicPr>
          <p:cNvPr id="4" name="Picture 2" descr="Yale Psychiatry (@YalePsych) | Twitter">
            <a:extLst>
              <a:ext uri="{FF2B5EF4-FFF2-40B4-BE49-F238E27FC236}">
                <a16:creationId xmlns:a16="http://schemas.microsoft.com/office/drawing/2014/main" id="{4C439C03-6A60-EBBA-EE8B-16E052DD1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descr="How does systemic racism impact addiction treatment? Anti-Racism &amp; Structural Determinants of Health">
            <a:hlinkClick r:id="" action="ppaction://media"/>
            <a:extLst>
              <a:ext uri="{FF2B5EF4-FFF2-40B4-BE49-F238E27FC236}">
                <a16:creationId xmlns:a16="http://schemas.microsoft.com/office/drawing/2014/main" id="{AAB9C1FC-B913-B97B-DE18-BB6FE28AC3ED}"/>
              </a:ext>
            </a:extLst>
          </p:cNvPr>
          <p:cNvPicPr>
            <a:picLocks noRot="1" noChangeAspect="1"/>
          </p:cNvPicPr>
          <p:nvPr>
            <a:videoFile r:link="rId1"/>
          </p:nvPr>
        </p:nvPicPr>
        <p:blipFill>
          <a:blip r:embed="rId5"/>
          <a:stretch>
            <a:fillRect/>
          </a:stretch>
        </p:blipFill>
        <p:spPr>
          <a:xfrm>
            <a:off x="1872857" y="1143000"/>
            <a:ext cx="8496637" cy="4800600"/>
          </a:xfrm>
          <a:prstGeom prst="rect">
            <a:avLst/>
          </a:prstGeom>
        </p:spPr>
      </p:pic>
    </p:spTree>
    <p:extLst>
      <p:ext uri="{BB962C8B-B14F-4D97-AF65-F5344CB8AC3E}">
        <p14:creationId xmlns:p14="http://schemas.microsoft.com/office/powerpoint/2010/main" val="199489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5A477-5565-F7B2-3433-7DB78DCC20EC}"/>
              </a:ext>
            </a:extLst>
          </p:cNvPr>
          <p:cNvSpPr>
            <a:spLocks noGrp="1"/>
          </p:cNvSpPr>
          <p:nvPr>
            <p:ph type="body" sz="quarter" idx="4294967295"/>
          </p:nvPr>
        </p:nvSpPr>
        <p:spPr/>
        <p:txBody>
          <a:bodyPr>
            <a:normAutofit fontScale="77500" lnSpcReduction="20000"/>
          </a:bodyPr>
          <a:lstStyle/>
          <a:p>
            <a:pPr marL="0" indent="0" algn="ctr">
              <a:buNone/>
            </a:pPr>
            <a:r>
              <a:rPr lang="en-US" sz="3300" b="0" i="1" u="none" strike="noStrike" dirty="0">
                <a:solidFill>
                  <a:srgbClr val="000000"/>
                </a:solidFill>
                <a:effectLst/>
                <a:latin typeface="+mj-lt"/>
              </a:rPr>
              <a:t>What we know is this: </a:t>
            </a:r>
            <a:r>
              <a:rPr lang="en-US" sz="3300" b="1" i="1" u="none" strike="noStrike" dirty="0">
                <a:solidFill>
                  <a:srgbClr val="000000"/>
                </a:solidFill>
                <a:effectLst/>
                <a:latin typeface="+mj-lt"/>
              </a:rPr>
              <a:t>racism is a serious public health threat that directly affects the well-being of millions of Americans. </a:t>
            </a:r>
            <a:r>
              <a:rPr lang="en-US" sz="3300" b="0" i="1" u="none" strike="noStrike" dirty="0">
                <a:solidFill>
                  <a:srgbClr val="000000"/>
                </a:solidFill>
                <a:effectLst/>
                <a:latin typeface="+mj-lt"/>
              </a:rPr>
              <a:t>As a result, it affects the health of our entire nation. Racism is not just the discrimination against one group based on the color of their skin or their race or ethnicity, but the </a:t>
            </a:r>
            <a:r>
              <a:rPr lang="en-US" sz="3300" b="1" i="1" u="none" strike="noStrike" dirty="0">
                <a:solidFill>
                  <a:srgbClr val="000000"/>
                </a:solidFill>
                <a:effectLst/>
                <a:latin typeface="+mj-lt"/>
              </a:rPr>
              <a:t>structural barriers that impact racial and ethnic groups differently</a:t>
            </a:r>
            <a:r>
              <a:rPr lang="en-US" sz="3300" b="0" i="1" u="none" strike="noStrike" dirty="0">
                <a:solidFill>
                  <a:srgbClr val="000000"/>
                </a:solidFill>
                <a:effectLst/>
                <a:latin typeface="+mj-lt"/>
              </a:rPr>
              <a:t> to influence where a person lives, where they work, where their children play, and where they worship and gather in community. These social determinants of health have life-long negative effects on the mental and physical health of individuals in communities of color.</a:t>
            </a:r>
          </a:p>
          <a:p>
            <a:pPr marL="457200" lvl="1" indent="0">
              <a:buNone/>
            </a:pPr>
            <a:endParaRPr lang="en-US" sz="2000" b="0" i="0" u="none" strike="noStrike" dirty="0">
              <a:solidFill>
                <a:srgbClr val="000000"/>
              </a:solidFill>
              <a:effectLst/>
            </a:endParaRPr>
          </a:p>
          <a:p>
            <a:pPr marL="457200" lvl="1" indent="0">
              <a:buNone/>
            </a:pPr>
            <a:r>
              <a:rPr lang="en-US" sz="2000" b="0" i="0" u="none" strike="noStrike" dirty="0">
                <a:solidFill>
                  <a:srgbClr val="000000"/>
                </a:solidFill>
                <a:effectLst/>
              </a:rPr>
              <a:t>Rochelle P. Walensky MD, MPH, Director of the Centers for Disease Control and Prevention (CDC)</a:t>
            </a:r>
            <a:endParaRPr lang="en-US" sz="2000" dirty="0"/>
          </a:p>
        </p:txBody>
      </p:sp>
      <p:sp>
        <p:nvSpPr>
          <p:cNvPr id="2" name="Title 1">
            <a:extLst>
              <a:ext uri="{FF2B5EF4-FFF2-40B4-BE49-F238E27FC236}">
                <a16:creationId xmlns:a16="http://schemas.microsoft.com/office/drawing/2014/main" id="{A21F9715-7B62-B0BC-FA16-B89C00EF4A9E}"/>
              </a:ext>
            </a:extLst>
          </p:cNvPr>
          <p:cNvSpPr>
            <a:spLocks noGrp="1"/>
          </p:cNvSpPr>
          <p:nvPr>
            <p:ph type="title"/>
          </p:nvPr>
        </p:nvSpPr>
        <p:spPr/>
        <p:txBody>
          <a:bodyPr/>
          <a:lstStyle/>
          <a:p>
            <a:r>
              <a:rPr lang="en-US" dirty="0"/>
              <a:t>Racism as Public Health Threat</a:t>
            </a:r>
          </a:p>
        </p:txBody>
      </p:sp>
      <p:sp>
        <p:nvSpPr>
          <p:cNvPr id="4" name="TextBox 3">
            <a:extLst>
              <a:ext uri="{FF2B5EF4-FFF2-40B4-BE49-F238E27FC236}">
                <a16:creationId xmlns:a16="http://schemas.microsoft.com/office/drawing/2014/main" id="{B32FAEE6-E542-927C-4F10-C2A3DE05E5DD}"/>
              </a:ext>
            </a:extLst>
          </p:cNvPr>
          <p:cNvSpPr txBox="1"/>
          <p:nvPr/>
        </p:nvSpPr>
        <p:spPr>
          <a:xfrm>
            <a:off x="990600" y="5576500"/>
            <a:ext cx="9166860" cy="276999"/>
          </a:xfrm>
          <a:prstGeom prst="rect">
            <a:avLst/>
          </a:prstGeom>
          <a:noFill/>
        </p:spPr>
        <p:txBody>
          <a:bodyPr wrap="square" rtlCol="0">
            <a:spAutoFit/>
          </a:bodyPr>
          <a:lstStyle/>
          <a:p>
            <a:r>
              <a:rPr lang="en-US" sz="1200" dirty="0">
                <a:effectLst/>
              </a:rPr>
              <a:t>SOURCE: Media Release, </a:t>
            </a:r>
            <a:r>
              <a:rPr lang="en-US" sz="1200" b="0" i="0" u="none" strike="noStrike" dirty="0">
                <a:solidFill>
                  <a:srgbClr val="000000"/>
                </a:solidFill>
                <a:effectLst/>
              </a:rPr>
              <a:t>Thursday, April 8, 2021. </a:t>
            </a:r>
            <a:r>
              <a:rPr lang="en-US" sz="1200" dirty="0">
                <a:hlinkClick r:id="rId3"/>
              </a:rPr>
              <a:t>https://www.cdc.gov/media/releases/2021/s0408-racism-health.html#print</a:t>
            </a:r>
            <a:r>
              <a:rPr lang="en-US" sz="1200" dirty="0"/>
              <a:t> </a:t>
            </a:r>
          </a:p>
        </p:txBody>
      </p:sp>
      <p:pic>
        <p:nvPicPr>
          <p:cNvPr id="5" name="Picture 2" descr="Yale Psychiatry (@YalePsych) | Twitter">
            <a:extLst>
              <a:ext uri="{FF2B5EF4-FFF2-40B4-BE49-F238E27FC236}">
                <a16:creationId xmlns:a16="http://schemas.microsoft.com/office/drawing/2014/main" id="{369C82C5-977C-4FCF-0780-72947CDF5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496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60BE4C-B5D2-4FF7-055D-556C388592B4}"/>
              </a:ext>
            </a:extLst>
          </p:cNvPr>
          <p:cNvSpPr>
            <a:spLocks noGrp="1"/>
          </p:cNvSpPr>
          <p:nvPr>
            <p:ph type="body" sz="quarter" idx="4294967295"/>
          </p:nvPr>
        </p:nvSpPr>
        <p:spPr>
          <a:xfrm>
            <a:off x="601580" y="1028700"/>
            <a:ext cx="11452642" cy="5362954"/>
          </a:xfrm>
        </p:spPr>
        <p:txBody>
          <a:bodyPr/>
          <a:lstStyle/>
          <a:p>
            <a:pPr marL="457200" indent="-457200">
              <a:buFont typeface="+mj-lt"/>
              <a:buAutoNum type="arabicPeriod"/>
            </a:pPr>
            <a:r>
              <a:rPr lang="en-US" sz="2400" dirty="0">
                <a:latin typeface="+mn-lt"/>
              </a:rPr>
              <a:t>US. population data related to substance use and SUDs comes largely from a few national epidemiologic studies </a:t>
            </a:r>
            <a:r>
              <a:rPr lang="en-US" sz="2400" dirty="0">
                <a:latin typeface="+mn-lt"/>
                <a:ea typeface="Cambria Math" panose="02040503050406030204" pitchFamily="18" charset="0"/>
              </a:rPr>
              <a:t>→</a:t>
            </a:r>
            <a:r>
              <a:rPr lang="en-US" sz="2400" dirty="0">
                <a:latin typeface="+mn-lt"/>
              </a:rPr>
              <a:t> stay tuned for </a:t>
            </a:r>
          </a:p>
          <a:p>
            <a:pPr lvl="2"/>
            <a:r>
              <a:rPr lang="en-US" sz="2300" dirty="0">
                <a:latin typeface="+mn-lt"/>
              </a:rPr>
              <a:t>the release of 2021 NSDUH and 2022 MTF data!</a:t>
            </a:r>
          </a:p>
          <a:p>
            <a:pPr lvl="2"/>
            <a:r>
              <a:rPr lang="en-US" sz="2300" dirty="0">
                <a:latin typeface="+mn-lt"/>
              </a:rPr>
              <a:t>Genetic data from NESARC</a:t>
            </a:r>
          </a:p>
          <a:p>
            <a:pPr marL="457200" indent="-457200">
              <a:buFont typeface="+mj-lt"/>
              <a:buAutoNum type="arabicPeriod"/>
            </a:pPr>
            <a:r>
              <a:rPr lang="en-US" sz="2400" dirty="0">
                <a:latin typeface="+mn-lt"/>
              </a:rPr>
              <a:t>While rates of overdose death continue to reach staggering numbers, new opioid use is declining, overdose among stimulant users is rising.</a:t>
            </a:r>
          </a:p>
          <a:p>
            <a:pPr marL="457200" indent="-457200">
              <a:buFont typeface="+mj-lt"/>
              <a:buAutoNum type="arabicPeriod"/>
            </a:pPr>
            <a:r>
              <a:rPr lang="en-US" sz="2400" dirty="0">
                <a:latin typeface="+mn-lt"/>
              </a:rPr>
              <a:t>Watch trends on nicotine vaping, cannabis, hallucinogens</a:t>
            </a:r>
          </a:p>
          <a:p>
            <a:pPr marL="457200" indent="-457200">
              <a:buFont typeface="+mj-lt"/>
              <a:buAutoNum type="arabicPeriod"/>
            </a:pPr>
            <a:r>
              <a:rPr lang="en-US" sz="2400" dirty="0">
                <a:latin typeface="+mn-lt"/>
              </a:rPr>
              <a:t>Co-occurring MH disorders are the norm, not the exception</a:t>
            </a:r>
          </a:p>
          <a:p>
            <a:pPr marL="457200" indent="-457200">
              <a:buFont typeface="+mj-lt"/>
              <a:buAutoNum type="arabicPeriod"/>
            </a:pPr>
            <a:r>
              <a:rPr lang="en-US" sz="2400" dirty="0">
                <a:latin typeface="+mn-lt"/>
              </a:rPr>
              <a:t>Adverse childhood events increase vulnerability = potential prevention!</a:t>
            </a:r>
          </a:p>
          <a:p>
            <a:pPr marL="457200" indent="-457200">
              <a:buFont typeface="+mj-lt"/>
              <a:buAutoNum type="arabicPeriod"/>
            </a:pPr>
            <a:r>
              <a:rPr lang="en-US" sz="2400" dirty="0">
                <a:latin typeface="+mn-lt"/>
              </a:rPr>
              <a:t>Structural racism, not race, best explains racial disparities in healthcare.</a:t>
            </a:r>
          </a:p>
        </p:txBody>
      </p:sp>
      <p:sp>
        <p:nvSpPr>
          <p:cNvPr id="2" name="Title 1">
            <a:extLst>
              <a:ext uri="{FF2B5EF4-FFF2-40B4-BE49-F238E27FC236}">
                <a16:creationId xmlns:a16="http://schemas.microsoft.com/office/drawing/2014/main" id="{A1B1748C-B20E-358B-1495-0922A635DF12}"/>
              </a:ext>
            </a:extLst>
          </p:cNvPr>
          <p:cNvSpPr>
            <a:spLocks noGrp="1"/>
          </p:cNvSpPr>
          <p:nvPr>
            <p:ph type="title"/>
          </p:nvPr>
        </p:nvSpPr>
        <p:spPr/>
        <p:txBody>
          <a:bodyPr/>
          <a:lstStyle/>
          <a:p>
            <a:r>
              <a:rPr lang="en-US" dirty="0"/>
              <a:t>Take home messages</a:t>
            </a:r>
          </a:p>
        </p:txBody>
      </p:sp>
      <p:pic>
        <p:nvPicPr>
          <p:cNvPr id="5" name="Picture 2" descr="Yale Psychiatry (@YalePsych) | Twitter">
            <a:extLst>
              <a:ext uri="{FF2B5EF4-FFF2-40B4-BE49-F238E27FC236}">
                <a16:creationId xmlns:a16="http://schemas.microsoft.com/office/drawing/2014/main" id="{70DC2DC1-CED9-E441-BA19-55653C34B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696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A2120E-03D6-8C90-E731-E0A6DCBE17AD}"/>
              </a:ext>
            </a:extLst>
          </p:cNvPr>
          <p:cNvSpPr>
            <a:spLocks noGrp="1"/>
          </p:cNvSpPr>
          <p:nvPr>
            <p:ph type="body" sz="quarter" idx="4294967295"/>
          </p:nvPr>
        </p:nvSpPr>
        <p:spPr/>
        <p:txBody>
          <a:bodyPr/>
          <a:lstStyle/>
          <a:p>
            <a:pPr marL="0" indent="0">
              <a:buNone/>
            </a:pPr>
            <a:r>
              <a:rPr lang="en-US" dirty="0"/>
              <a:t>B</a:t>
            </a:r>
            <a:r>
              <a:rPr lang="en-US" sz="2400" dirty="0"/>
              <a:t>y the end of our time together, you should be better able to:</a:t>
            </a:r>
          </a:p>
          <a:p>
            <a:pPr marL="514350" indent="-514350">
              <a:buFont typeface="+mj-lt"/>
              <a:buAutoNum type="arabicPeriod"/>
            </a:pPr>
            <a:r>
              <a:rPr lang="en-US" sz="2400" dirty="0"/>
              <a:t>Explain recent trends in drug use in the U.S. using </a:t>
            </a:r>
            <a:r>
              <a:rPr lang="en-US" sz="2400" u="sng" dirty="0"/>
              <a:t>3 key studies</a:t>
            </a:r>
          </a:p>
          <a:p>
            <a:pPr marL="514350" indent="-514350">
              <a:buFont typeface="+mj-lt"/>
              <a:buAutoNum type="arabicPeriod"/>
            </a:pPr>
            <a:r>
              <a:rPr lang="en-US" sz="2400" dirty="0"/>
              <a:t>Describe the association between adverse childhood events on substance misuse and SUD</a:t>
            </a:r>
          </a:p>
          <a:p>
            <a:pPr marL="514350" indent="-514350">
              <a:buFont typeface="+mj-lt"/>
              <a:buAutoNum type="arabicPeriod"/>
            </a:pPr>
            <a:r>
              <a:rPr lang="en-US" sz="2400" dirty="0"/>
              <a:t>Define structural racism and self-reflect on how this may impact people who use and misuse substances</a:t>
            </a:r>
          </a:p>
        </p:txBody>
      </p:sp>
      <p:sp>
        <p:nvSpPr>
          <p:cNvPr id="2" name="Title 1">
            <a:extLst>
              <a:ext uri="{FF2B5EF4-FFF2-40B4-BE49-F238E27FC236}">
                <a16:creationId xmlns:a16="http://schemas.microsoft.com/office/drawing/2014/main" id="{1250DAEC-7FFC-0ACF-B5D0-97097526157A}"/>
              </a:ext>
            </a:extLst>
          </p:cNvPr>
          <p:cNvSpPr>
            <a:spLocks noGrp="1"/>
          </p:cNvSpPr>
          <p:nvPr>
            <p:ph type="title"/>
          </p:nvPr>
        </p:nvSpPr>
        <p:spPr/>
        <p:txBody>
          <a:bodyPr/>
          <a:lstStyle/>
          <a:p>
            <a:r>
              <a:rPr lang="en-US" dirty="0"/>
              <a:t>Objectives</a:t>
            </a:r>
          </a:p>
        </p:txBody>
      </p:sp>
      <p:pic>
        <p:nvPicPr>
          <p:cNvPr id="4" name="Picture 2" descr="Yale Psychiatry (@YalePsych) | Twitter">
            <a:extLst>
              <a:ext uri="{FF2B5EF4-FFF2-40B4-BE49-F238E27FC236}">
                <a16:creationId xmlns:a16="http://schemas.microsoft.com/office/drawing/2014/main" id="{4D7B02F7-CF78-89DA-336E-EB9DF848F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341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BE30A7-9EDF-4657-B9D1-FAAC6519FF5D}"/>
              </a:ext>
            </a:extLst>
          </p:cNvPr>
          <p:cNvSpPr>
            <a:spLocks noGrp="1"/>
          </p:cNvSpPr>
          <p:nvPr>
            <p:ph type="body" sz="quarter" idx="4294967295"/>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44F63ED-702E-4F81-82BF-D2A6264BDAF2}"/>
              </a:ext>
            </a:extLst>
          </p:cNvPr>
          <p:cNvSpPr>
            <a:spLocks noGrp="1"/>
          </p:cNvSpPr>
          <p:nvPr>
            <p:ph type="sldNum" sz="quarter" idx="10"/>
          </p:nvPr>
        </p:nvSpPr>
        <p:spPr/>
        <p:txBody>
          <a:bodyPr/>
          <a:lstStyle/>
          <a:p>
            <a:pPr>
              <a:defRPr/>
            </a:pPr>
            <a:fld id="{A48725E7-0BCD-FA4A-B64F-9E36BFFE79F3}" type="slidenum">
              <a:rPr lang="en-US" smtClean="0"/>
              <a:pPr>
                <a:defRPr/>
              </a:pPr>
              <a:t>49</a:t>
            </a:fld>
            <a:endParaRPr lang="en-US" dirty="0"/>
          </a:p>
        </p:txBody>
      </p:sp>
      <p:pic>
        <p:nvPicPr>
          <p:cNvPr id="5" name="Content Placeholder 6">
            <a:extLst>
              <a:ext uri="{FF2B5EF4-FFF2-40B4-BE49-F238E27FC236}">
                <a16:creationId xmlns:a16="http://schemas.microsoft.com/office/drawing/2014/main" id="{9336653D-657A-424B-BCA8-0155E337A6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752600" y="236536"/>
            <a:ext cx="8135937" cy="2016743"/>
          </a:xfrm>
          <a:prstGeom prst="rect">
            <a:avLst/>
          </a:prstGeom>
          <a:noFill/>
          <a:ln w="9525">
            <a:noFill/>
            <a:miter lim="800000"/>
            <a:headEnd/>
            <a:tailEnd/>
          </a:ln>
        </p:spPr>
      </p:pic>
      <p:sp>
        <p:nvSpPr>
          <p:cNvPr id="6" name="Content Placeholder 2">
            <a:extLst>
              <a:ext uri="{FF2B5EF4-FFF2-40B4-BE49-F238E27FC236}">
                <a16:creationId xmlns:a16="http://schemas.microsoft.com/office/drawing/2014/main" id="{434D168E-B47B-45C0-95A5-BDC4C99FA1EC}"/>
              </a:ext>
            </a:extLst>
          </p:cNvPr>
          <p:cNvSpPr txBox="1">
            <a:spLocks/>
          </p:cNvSpPr>
          <p:nvPr/>
        </p:nvSpPr>
        <p:spPr>
          <a:xfrm>
            <a:off x="675216" y="2514600"/>
            <a:ext cx="11734799" cy="4660900"/>
          </a:xfrm>
          <a:prstGeom prst="rect">
            <a:avLst/>
          </a:prstGeom>
        </p:spPr>
        <p:txBody>
          <a:bodyPr/>
          <a:lstStyle>
            <a:lvl1pPr algn="l" defTabSz="685800" rtl="0" eaLnBrk="1" fontAlgn="base" hangingPunct="1">
              <a:lnSpc>
                <a:spcPct val="120000"/>
              </a:lnSpc>
              <a:spcBef>
                <a:spcPts val="750"/>
              </a:spcBef>
              <a:spcAft>
                <a:spcPct val="0"/>
              </a:spcAft>
              <a:buFont typeface="Arial" panose="020B0604020202020204" pitchFamily="34" charset="0"/>
              <a:defRPr sz="2000" i="0" kern="1200">
                <a:solidFill>
                  <a:schemeClr val="tx2"/>
                </a:solidFill>
                <a:latin typeface="Microsoft Sans Serif" panose="020B0604020202020204" pitchFamily="34" charset="0"/>
                <a:ea typeface="+mn-ea"/>
                <a:cs typeface="Microsoft Sans Serif" panose="020B0604020202020204" pitchFamily="34" charset="0"/>
              </a:defRPr>
            </a:lvl1pPr>
            <a:lvl2pPr marL="557213" indent="-214313" algn="l" defTabSz="685800" rtl="0" eaLnBrk="1" fontAlgn="base" hangingPunct="1">
              <a:lnSpc>
                <a:spcPct val="120000"/>
              </a:lnSpc>
              <a:spcBef>
                <a:spcPts val="375"/>
              </a:spcBef>
              <a:spcAft>
                <a:spcPct val="0"/>
              </a:spcAft>
              <a:buSzPct val="100000"/>
              <a:buFont typeface="Arial" panose="020B0604020202020204" pitchFamily="34" charset="0"/>
              <a:buChar char="•"/>
              <a:defRPr sz="1800" i="0" kern="1200">
                <a:solidFill>
                  <a:schemeClr val="tx2"/>
                </a:solidFill>
                <a:latin typeface="Microsoft Sans Serif" panose="020B0604020202020204" pitchFamily="34" charset="0"/>
                <a:ea typeface="+mn-ea"/>
                <a:cs typeface="Microsoft Sans Serif" panose="020B0604020202020204" pitchFamily="34" charset="0"/>
              </a:defRPr>
            </a:lvl2pPr>
            <a:lvl3pPr marL="900113" indent="-214313" algn="l" defTabSz="685800" rtl="0" eaLnBrk="1" fontAlgn="base" hangingPunct="1">
              <a:lnSpc>
                <a:spcPct val="120000"/>
              </a:lnSpc>
              <a:spcBef>
                <a:spcPts val="375"/>
              </a:spcBef>
              <a:spcAft>
                <a:spcPct val="0"/>
              </a:spcAft>
              <a:buSzPct val="100000"/>
              <a:buFont typeface="Arial" panose="020B0604020202020204" pitchFamily="34" charset="0"/>
              <a:buChar char="•"/>
              <a:defRPr sz="1600" i="0" kern="1200">
                <a:solidFill>
                  <a:schemeClr val="tx2"/>
                </a:solidFill>
                <a:latin typeface="Microsoft Sans Serif" panose="020B0604020202020204" pitchFamily="34" charset="0"/>
                <a:ea typeface="+mn-ea"/>
                <a:cs typeface="Microsoft Sans Serif" panose="020B0604020202020204" pitchFamily="34" charset="0"/>
              </a:defRPr>
            </a:lvl3pPr>
            <a:lvl4pPr marL="1243013" indent="-214313" algn="l" defTabSz="685800" rtl="0" eaLnBrk="1" fontAlgn="base" hangingPunct="1">
              <a:lnSpc>
                <a:spcPct val="120000"/>
              </a:lnSpc>
              <a:spcBef>
                <a:spcPts val="375"/>
              </a:spcBef>
              <a:spcAft>
                <a:spcPct val="0"/>
              </a:spcAft>
              <a:buSzPct val="100000"/>
              <a:buFont typeface="Arial" panose="020B0604020202020204" pitchFamily="34" charset="0"/>
              <a:buChar char="•"/>
              <a:defRPr sz="1400" i="0" kern="1200">
                <a:solidFill>
                  <a:schemeClr val="tx2"/>
                </a:solidFill>
                <a:latin typeface="Microsoft Sans Serif" panose="020B0604020202020204" pitchFamily="34" charset="0"/>
                <a:ea typeface="+mn-ea"/>
                <a:cs typeface="Microsoft Sans Serif" panose="020B0604020202020204" pitchFamily="34" charset="0"/>
              </a:defRPr>
            </a:lvl4pPr>
            <a:lvl5pPr marL="1585913" indent="-214313" algn="l" defTabSz="685800" rtl="0" eaLnBrk="1" fontAlgn="base" hangingPunct="1">
              <a:lnSpc>
                <a:spcPct val="120000"/>
              </a:lnSpc>
              <a:spcBef>
                <a:spcPts val="375"/>
              </a:spcBef>
              <a:spcAft>
                <a:spcPct val="0"/>
              </a:spcAft>
              <a:buSzPct val="100000"/>
              <a:buFont typeface="Arial" panose="020B0604020202020204" pitchFamily="34" charset="0"/>
              <a:buChar char="•"/>
              <a:defRPr sz="1200" i="0" kern="1200">
                <a:solidFill>
                  <a:schemeClr val="tx2"/>
                </a:solidFill>
                <a:latin typeface="Microsoft Sans Serif" panose="020B0604020202020204" pitchFamily="34" charset="0"/>
                <a:ea typeface="+mn-ea"/>
                <a:cs typeface="Microsoft Sans Serif"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b="0" i="0" dirty="0">
                <a:effectLst/>
                <a:latin typeface="+mn-lt"/>
              </a:rPr>
              <a:t>The overall goal of the REACH training program is to: </a:t>
            </a:r>
          </a:p>
          <a:p>
            <a:pPr marL="900113" lvl="1" indent="-342900"/>
            <a:r>
              <a:rPr lang="en-US" b="0" i="0" dirty="0">
                <a:effectLst/>
                <a:latin typeface="+mn-lt"/>
              </a:rPr>
              <a:t>(1) Increase the overall number of racial and ethnic underrepresented minority (URM) addiction specialists in the Addiction Psychiatry and Addiction Medicine workforce, and</a:t>
            </a:r>
          </a:p>
          <a:p>
            <a:pPr marL="900113" lvl="1" indent="-342900"/>
            <a:r>
              <a:rPr lang="en-US" b="0" i="0" dirty="0">
                <a:effectLst/>
                <a:latin typeface="+mn-lt"/>
              </a:rPr>
              <a:t>(2) increase the number of addiction specialists adequately trained to work with racial and ethnic URM patients with substance use disorders (SUD).</a:t>
            </a:r>
            <a:endParaRPr lang="en-US" dirty="0">
              <a:latin typeface="+mn-lt"/>
            </a:endParaRPr>
          </a:p>
          <a:p>
            <a:pPr marL="342900" indent="-342900">
              <a:buFont typeface="Arial" panose="020B0604020202020204" pitchFamily="34" charset="0"/>
              <a:buChar char="•"/>
            </a:pPr>
            <a:r>
              <a:rPr lang="en-US" dirty="0"/>
              <a:t>Health professions students, Residents, Addiction Medicine and Addiction Psychiatry Fellows</a:t>
            </a:r>
          </a:p>
          <a:p>
            <a:pPr marL="342900" indent="-342900">
              <a:buFont typeface="Arial" panose="020B0604020202020204" pitchFamily="34" charset="0"/>
              <a:buChar char="•"/>
            </a:pPr>
            <a:r>
              <a:rPr lang="en-US" dirty="0"/>
              <a:t>Year long program on training and mentorship</a:t>
            </a:r>
          </a:p>
          <a:p>
            <a:pPr marL="342900" indent="-342900">
              <a:buFont typeface="Arial" panose="020B0604020202020204" pitchFamily="34" charset="0"/>
              <a:buChar char="•"/>
            </a:pPr>
            <a:r>
              <a:rPr lang="en-US" dirty="0"/>
              <a:t>Applications closed this year for residents and students, 2022</a:t>
            </a:r>
          </a:p>
          <a:p>
            <a:pPr marL="342900" indent="-342900">
              <a:buFont typeface="Arial" panose="020B0604020202020204" pitchFamily="34" charset="0"/>
              <a:buChar char="•"/>
            </a:pPr>
            <a:r>
              <a:rPr lang="en-US" dirty="0">
                <a:hlinkClick r:id="rId3"/>
              </a:rPr>
              <a:t>www.reachgrant.org</a:t>
            </a: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882403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6D67E2-8929-45FE-5F6D-D922AA7F4D10}"/>
              </a:ext>
            </a:extLst>
          </p:cNvPr>
          <p:cNvSpPr>
            <a:spLocks noGrp="1"/>
          </p:cNvSpPr>
          <p:nvPr>
            <p:ph type="sldNum" sz="quarter" idx="15"/>
          </p:nvPr>
        </p:nvSpPr>
        <p:spPr/>
        <p:txBody>
          <a:bodyPr/>
          <a:lstStyle/>
          <a:p>
            <a:pPr>
              <a:defRPr/>
            </a:pPr>
            <a:fld id="{59D14E7F-45AD-DE46-9B52-3C1C3176B3A7}" type="slidenum">
              <a:rPr lang="en-US" smtClean="0"/>
              <a:pPr>
                <a:defRPr/>
              </a:pPr>
              <a:t>50</a:t>
            </a:fld>
            <a:endParaRPr lang="en-US" dirty="0"/>
          </a:p>
        </p:txBody>
      </p:sp>
      <p:sp>
        <p:nvSpPr>
          <p:cNvPr id="3" name="Text Placeholder 2">
            <a:extLst>
              <a:ext uri="{FF2B5EF4-FFF2-40B4-BE49-F238E27FC236}">
                <a16:creationId xmlns:a16="http://schemas.microsoft.com/office/drawing/2014/main" id="{CA986BEA-F66D-3F9A-0ED2-16D8F091A59F}"/>
              </a:ext>
            </a:extLst>
          </p:cNvPr>
          <p:cNvSpPr>
            <a:spLocks noGrp="1"/>
          </p:cNvSpPr>
          <p:nvPr>
            <p:ph type="body" sz="quarter" idx="16"/>
          </p:nvPr>
        </p:nvSpPr>
        <p:spPr/>
        <p:txBody>
          <a:bodyPr/>
          <a:lstStyle/>
          <a:p>
            <a:r>
              <a:rPr lang="en-US" dirty="0"/>
              <a:t>Questions?</a:t>
            </a:r>
          </a:p>
        </p:txBody>
      </p:sp>
    </p:spTree>
    <p:extLst>
      <p:ext uri="{BB962C8B-B14F-4D97-AF65-F5344CB8AC3E}">
        <p14:creationId xmlns:p14="http://schemas.microsoft.com/office/powerpoint/2010/main" val="1749640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60BE4C-B5D2-4FF7-055D-556C388592B4}"/>
              </a:ext>
            </a:extLst>
          </p:cNvPr>
          <p:cNvSpPr>
            <a:spLocks noGrp="1"/>
          </p:cNvSpPr>
          <p:nvPr>
            <p:ph type="body" sz="quarter" idx="4294967295"/>
          </p:nvPr>
        </p:nvSpPr>
        <p:spPr>
          <a:xfrm>
            <a:off x="601580" y="1600200"/>
            <a:ext cx="11452642" cy="4229100"/>
          </a:xfrm>
        </p:spPr>
        <p:txBody>
          <a:bodyPr/>
          <a:lstStyle/>
          <a:p>
            <a:r>
              <a:rPr lang="en-US" sz="3200" dirty="0">
                <a:latin typeface="Montserrat" pitchFamily="2" charset="77"/>
              </a:rPr>
              <a:t>From which 3 key epidemiologic studies are much of the national SUD trends/ rates derived?</a:t>
            </a:r>
          </a:p>
          <a:p>
            <a:pPr marL="685800" lvl="1" indent="-228600">
              <a:buAutoNum type="arabicPeriod"/>
            </a:pPr>
            <a:r>
              <a:rPr lang="en-US" sz="2800" dirty="0">
                <a:latin typeface="Montserrat" pitchFamily="2" charset="77"/>
              </a:rPr>
              <a:t> AUDIT, DAST, CAGE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2800" dirty="0">
                <a:latin typeface="Montserrat" pitchFamily="2" charset="77"/>
              </a:rPr>
              <a:t> NLAES, ECA, NCS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2800" dirty="0">
                <a:latin typeface="Montserrat" pitchFamily="2" charset="77"/>
              </a:rPr>
              <a:t> NSDUH, MTF, NESARC</a:t>
            </a:r>
          </a:p>
          <a:p>
            <a:pPr marL="685800" lvl="1" indent="-228600">
              <a:buAutoNum type="arabicPeriod"/>
            </a:pPr>
            <a:r>
              <a:rPr lang="en-US" sz="2800" dirty="0">
                <a:latin typeface="Montserrat" pitchFamily="2" charset="77"/>
              </a:rPr>
              <a:t> 5A’s, RIPTEAR, START</a:t>
            </a:r>
          </a:p>
          <a:p>
            <a:endParaRPr lang="en-US" sz="2400" dirty="0">
              <a:latin typeface="+mn-lt"/>
            </a:endParaRPr>
          </a:p>
        </p:txBody>
      </p:sp>
      <p:sp>
        <p:nvSpPr>
          <p:cNvPr id="2" name="Title 1">
            <a:extLst>
              <a:ext uri="{FF2B5EF4-FFF2-40B4-BE49-F238E27FC236}">
                <a16:creationId xmlns:a16="http://schemas.microsoft.com/office/drawing/2014/main" id="{A1B1748C-B20E-358B-1495-0922A635DF12}"/>
              </a:ext>
            </a:extLst>
          </p:cNvPr>
          <p:cNvSpPr>
            <a:spLocks noGrp="1"/>
          </p:cNvSpPr>
          <p:nvPr>
            <p:ph type="title"/>
          </p:nvPr>
        </p:nvSpPr>
        <p:spPr/>
        <p:txBody>
          <a:bodyPr/>
          <a:lstStyle/>
          <a:p>
            <a:r>
              <a:rPr lang="en-US" dirty="0"/>
              <a:t>Question #1</a:t>
            </a:r>
          </a:p>
        </p:txBody>
      </p:sp>
      <p:pic>
        <p:nvPicPr>
          <p:cNvPr id="5" name="Picture 2" descr="Yale Psychiatry (@YalePsych) | Twitter">
            <a:extLst>
              <a:ext uri="{FF2B5EF4-FFF2-40B4-BE49-F238E27FC236}">
                <a16:creationId xmlns:a16="http://schemas.microsoft.com/office/drawing/2014/main" id="{70DC2DC1-CED9-E441-BA19-55653C34B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820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60BE4C-B5D2-4FF7-055D-556C388592B4}"/>
              </a:ext>
            </a:extLst>
          </p:cNvPr>
          <p:cNvSpPr>
            <a:spLocks noGrp="1"/>
          </p:cNvSpPr>
          <p:nvPr>
            <p:ph type="body" sz="quarter" idx="4294967295"/>
          </p:nvPr>
        </p:nvSpPr>
        <p:spPr>
          <a:xfrm>
            <a:off x="601580" y="1447800"/>
            <a:ext cx="11452642" cy="4381500"/>
          </a:xfrm>
        </p:spPr>
        <p:txBody>
          <a:bodyPr/>
          <a:lstStyle/>
          <a:p>
            <a:r>
              <a:rPr lang="en-US" sz="3200" b="0" i="0" u="none" strike="noStrike" dirty="0">
                <a:effectLst/>
                <a:latin typeface="Montserrat" pitchFamily="2" charset="77"/>
              </a:rPr>
              <a:t>Which of the following epidemiologic studies surveys approximately 70,000 US persons age 12 and up every year?</a:t>
            </a:r>
          </a:p>
          <a:p>
            <a:pPr marL="685800" lvl="1" indent="-228600">
              <a:buAutoNum type="arabicPeriod"/>
            </a:pPr>
            <a:r>
              <a:rPr lang="en-US" sz="2800" dirty="0">
                <a:latin typeface="Montserrat" pitchFamily="2" charset="77"/>
              </a:rPr>
              <a:t> National Survey of Drug Use and Health</a:t>
            </a:r>
          </a:p>
          <a:p>
            <a:pPr marL="685800" lvl="1" indent="-228600">
              <a:buAutoNum type="arabicPeriod"/>
            </a:pPr>
            <a:r>
              <a:rPr lang="en-US" sz="2800" dirty="0">
                <a:latin typeface="Montserrat" pitchFamily="2" charset="77"/>
              </a:rPr>
              <a:t> Monitoring The Future</a:t>
            </a:r>
          </a:p>
          <a:p>
            <a:pPr marL="685800" lvl="1" indent="-228600">
              <a:buAutoNum type="arabicPeriod"/>
            </a:pPr>
            <a:r>
              <a:rPr lang="en-US" sz="2800" dirty="0">
                <a:latin typeface="Montserrat" pitchFamily="2" charset="77"/>
              </a:rPr>
              <a:t> National Epidemiologic Survey of Alcohol and Related Conditions</a:t>
            </a:r>
            <a:endParaRPr lang="en-US" sz="2800" b="0" i="0" u="none" strike="noStrike" dirty="0">
              <a:solidFill>
                <a:srgbClr val="333333"/>
              </a:solidFill>
              <a:effectLst/>
              <a:latin typeface="Montserrat" pitchFamily="2" charset="77"/>
            </a:endParaRPr>
          </a:p>
          <a:p>
            <a:pPr marL="457200" indent="-457200">
              <a:buFont typeface="+mj-lt"/>
              <a:buAutoNum type="arabicPeriod"/>
            </a:pPr>
            <a:endParaRPr lang="en-US" sz="2400" dirty="0">
              <a:latin typeface="+mn-lt"/>
            </a:endParaRPr>
          </a:p>
        </p:txBody>
      </p:sp>
      <p:sp>
        <p:nvSpPr>
          <p:cNvPr id="2" name="Title 1">
            <a:extLst>
              <a:ext uri="{FF2B5EF4-FFF2-40B4-BE49-F238E27FC236}">
                <a16:creationId xmlns:a16="http://schemas.microsoft.com/office/drawing/2014/main" id="{A1B1748C-B20E-358B-1495-0922A635DF12}"/>
              </a:ext>
            </a:extLst>
          </p:cNvPr>
          <p:cNvSpPr>
            <a:spLocks noGrp="1"/>
          </p:cNvSpPr>
          <p:nvPr>
            <p:ph type="title"/>
          </p:nvPr>
        </p:nvSpPr>
        <p:spPr/>
        <p:txBody>
          <a:bodyPr/>
          <a:lstStyle/>
          <a:p>
            <a:r>
              <a:rPr lang="en-US" dirty="0"/>
              <a:t>Question #2</a:t>
            </a:r>
          </a:p>
        </p:txBody>
      </p:sp>
      <p:pic>
        <p:nvPicPr>
          <p:cNvPr id="5" name="Picture 2" descr="Yale Psychiatry (@YalePsych) | Twitter">
            <a:extLst>
              <a:ext uri="{FF2B5EF4-FFF2-40B4-BE49-F238E27FC236}">
                <a16:creationId xmlns:a16="http://schemas.microsoft.com/office/drawing/2014/main" id="{70DC2DC1-CED9-E441-BA19-55653C34B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597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60BE4C-B5D2-4FF7-055D-556C388592B4}"/>
              </a:ext>
            </a:extLst>
          </p:cNvPr>
          <p:cNvSpPr>
            <a:spLocks noGrp="1"/>
          </p:cNvSpPr>
          <p:nvPr>
            <p:ph type="body" sz="quarter" idx="4294967295"/>
          </p:nvPr>
        </p:nvSpPr>
        <p:spPr>
          <a:xfrm>
            <a:off x="601580" y="1447800"/>
            <a:ext cx="11452642" cy="4381500"/>
          </a:xfrm>
        </p:spPr>
        <p:txBody>
          <a:bodyPr/>
          <a:lstStyle/>
          <a:p>
            <a:r>
              <a:rPr lang="en-US" sz="3200" b="0" i="0" u="none" strike="noStrike" dirty="0">
                <a:effectLst/>
                <a:latin typeface="Montserrat" pitchFamily="2" charset="77"/>
              </a:rPr>
              <a:t>Which of the following from Monitoring the Future is FALSE?</a:t>
            </a:r>
          </a:p>
          <a:p>
            <a:pPr marL="685800" lvl="1" indent="-228600">
              <a:buAutoNum type="arabicPeriod"/>
            </a:pPr>
            <a:r>
              <a:rPr lang="en-US" sz="2800" b="0" i="0" u="none" strike="noStrike" dirty="0">
                <a:effectLst/>
                <a:latin typeface="Montserrat" pitchFamily="2" charset="77"/>
              </a:rPr>
              <a:t> Nicotine vaping has tripled in individuals ages 19-30</a:t>
            </a:r>
          </a:p>
          <a:p>
            <a:pPr marL="685800" lvl="1" indent="-228600">
              <a:buAutoNum type="arabicPeriod"/>
            </a:pPr>
            <a:r>
              <a:rPr lang="en-US" sz="2800" b="0" i="0" u="none" strike="noStrike" dirty="0">
                <a:effectLst/>
                <a:latin typeface="Montserrat" pitchFamily="2" charset="77"/>
              </a:rPr>
              <a:t> Cannabis use has doubled in past 10 years among individuals ages 35-50</a:t>
            </a:r>
          </a:p>
          <a:p>
            <a:pPr marL="685800" lvl="1" indent="-228600">
              <a:buAutoNum type="arabicPeriod"/>
            </a:pPr>
            <a:r>
              <a:rPr lang="en-US" sz="2800" dirty="0">
                <a:latin typeface="Montserrat" pitchFamily="2" charset="77"/>
              </a:rPr>
              <a:t> </a:t>
            </a:r>
            <a:r>
              <a:rPr lang="en-US" sz="2800" b="0" i="0" u="none" strike="noStrike" dirty="0">
                <a:effectLst/>
                <a:latin typeface="Montserrat" pitchFamily="2" charset="77"/>
              </a:rPr>
              <a:t>Alcohol/binge use is declining in individuals ages 19-30</a:t>
            </a:r>
          </a:p>
          <a:p>
            <a:pPr marL="685800" lvl="1" indent="-228600">
              <a:buAutoNum type="arabicPeriod"/>
            </a:pPr>
            <a:r>
              <a:rPr lang="en-US" sz="2800" b="0" i="0" u="none" strike="noStrike" dirty="0">
                <a:effectLst/>
                <a:latin typeface="Montserrat" pitchFamily="2" charset="77"/>
              </a:rPr>
              <a:t> Alcohol/binge use is declining in individuals ages 35-50</a:t>
            </a:r>
          </a:p>
        </p:txBody>
      </p:sp>
      <p:sp>
        <p:nvSpPr>
          <p:cNvPr id="2" name="Title 1">
            <a:extLst>
              <a:ext uri="{FF2B5EF4-FFF2-40B4-BE49-F238E27FC236}">
                <a16:creationId xmlns:a16="http://schemas.microsoft.com/office/drawing/2014/main" id="{A1B1748C-B20E-358B-1495-0922A635DF12}"/>
              </a:ext>
            </a:extLst>
          </p:cNvPr>
          <p:cNvSpPr>
            <a:spLocks noGrp="1"/>
          </p:cNvSpPr>
          <p:nvPr>
            <p:ph type="title"/>
          </p:nvPr>
        </p:nvSpPr>
        <p:spPr/>
        <p:txBody>
          <a:bodyPr/>
          <a:lstStyle/>
          <a:p>
            <a:r>
              <a:rPr lang="en-US" dirty="0"/>
              <a:t>Question #3</a:t>
            </a:r>
          </a:p>
        </p:txBody>
      </p:sp>
      <p:pic>
        <p:nvPicPr>
          <p:cNvPr id="5" name="Picture 2" descr="Yale Psychiatry (@YalePsych) | Twitter">
            <a:extLst>
              <a:ext uri="{FF2B5EF4-FFF2-40B4-BE49-F238E27FC236}">
                <a16:creationId xmlns:a16="http://schemas.microsoft.com/office/drawing/2014/main" id="{70DC2DC1-CED9-E441-BA19-55653C34B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2268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60BE4C-B5D2-4FF7-055D-556C388592B4}"/>
              </a:ext>
            </a:extLst>
          </p:cNvPr>
          <p:cNvSpPr>
            <a:spLocks noGrp="1"/>
          </p:cNvSpPr>
          <p:nvPr>
            <p:ph type="body" sz="quarter" idx="4294967295"/>
          </p:nvPr>
        </p:nvSpPr>
        <p:spPr>
          <a:xfrm>
            <a:off x="601580" y="1524000"/>
            <a:ext cx="11452642" cy="4305300"/>
          </a:xfrm>
        </p:spPr>
        <p:txBody>
          <a:bodyPr/>
          <a:lstStyle/>
          <a:p>
            <a:r>
              <a:rPr lang="en-US" sz="3200" b="0" i="0" u="none" strike="noStrike" dirty="0">
                <a:effectLst/>
                <a:latin typeface="Montserrat" pitchFamily="2" charset="77"/>
              </a:rPr>
              <a:t>True or False:</a:t>
            </a:r>
          </a:p>
          <a:p>
            <a:r>
              <a:rPr lang="en-US" sz="2800" b="0" i="0" u="none" strike="noStrike" dirty="0">
                <a:effectLst/>
                <a:latin typeface="Montserrat" pitchFamily="2" charset="77"/>
              </a:rPr>
              <a:t>Adverse Childhood Events (aka trauma) is strongly associated with adult SUD.</a:t>
            </a:r>
          </a:p>
          <a:p>
            <a:pPr marL="228600" indent="-228600">
              <a:buAutoNum type="arabicPeriod"/>
            </a:pPr>
            <a:endParaRPr lang="en-US" sz="2400" b="0" i="0" u="none" strike="noStrike" dirty="0">
              <a:solidFill>
                <a:srgbClr val="333333"/>
              </a:solidFill>
              <a:effectLst/>
              <a:latin typeface="Montserrat" pitchFamily="2" charset="77"/>
            </a:endParaRPr>
          </a:p>
          <a:p>
            <a:pPr marL="457200" indent="-457200">
              <a:buFont typeface="+mj-lt"/>
              <a:buAutoNum type="arabicPeriod"/>
            </a:pPr>
            <a:endParaRPr lang="en-US" sz="2400" dirty="0">
              <a:latin typeface="+mn-lt"/>
            </a:endParaRPr>
          </a:p>
        </p:txBody>
      </p:sp>
      <p:sp>
        <p:nvSpPr>
          <p:cNvPr id="2" name="Title 1">
            <a:extLst>
              <a:ext uri="{FF2B5EF4-FFF2-40B4-BE49-F238E27FC236}">
                <a16:creationId xmlns:a16="http://schemas.microsoft.com/office/drawing/2014/main" id="{A1B1748C-B20E-358B-1495-0922A635DF12}"/>
              </a:ext>
            </a:extLst>
          </p:cNvPr>
          <p:cNvSpPr>
            <a:spLocks noGrp="1"/>
          </p:cNvSpPr>
          <p:nvPr>
            <p:ph type="title"/>
          </p:nvPr>
        </p:nvSpPr>
        <p:spPr/>
        <p:txBody>
          <a:bodyPr/>
          <a:lstStyle/>
          <a:p>
            <a:r>
              <a:rPr lang="en-US" dirty="0"/>
              <a:t>Question #4</a:t>
            </a:r>
          </a:p>
        </p:txBody>
      </p:sp>
      <p:pic>
        <p:nvPicPr>
          <p:cNvPr id="5" name="Picture 2" descr="Yale Psychiatry (@YalePsych) | Twitter">
            <a:extLst>
              <a:ext uri="{FF2B5EF4-FFF2-40B4-BE49-F238E27FC236}">
                <a16:creationId xmlns:a16="http://schemas.microsoft.com/office/drawing/2014/main" id="{70DC2DC1-CED9-E441-BA19-55653C34B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0723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60BE4C-B5D2-4FF7-055D-556C388592B4}"/>
              </a:ext>
            </a:extLst>
          </p:cNvPr>
          <p:cNvSpPr>
            <a:spLocks noGrp="1"/>
          </p:cNvSpPr>
          <p:nvPr>
            <p:ph type="body" sz="quarter" idx="4294967295"/>
          </p:nvPr>
        </p:nvSpPr>
        <p:spPr>
          <a:xfrm>
            <a:off x="601580" y="1371600"/>
            <a:ext cx="11452642" cy="4457700"/>
          </a:xfrm>
        </p:spPr>
        <p:txBody>
          <a:bodyPr/>
          <a:lstStyle/>
          <a:p>
            <a:r>
              <a:rPr lang="en-US" sz="3200" b="0" i="0" u="none" strike="noStrike" dirty="0">
                <a:effectLst/>
                <a:latin typeface="Montserrat" pitchFamily="2" charset="77"/>
              </a:rPr>
              <a:t>What % of people with SUDs have another mental illness?</a:t>
            </a:r>
          </a:p>
          <a:p>
            <a:pPr marL="685800" lvl="1" indent="-228600">
              <a:buAutoNum type="arabicPeriod"/>
            </a:pPr>
            <a:r>
              <a:rPr lang="en-US" sz="3200" b="0" i="0" u="none" strike="noStrike" dirty="0">
                <a:effectLst/>
                <a:latin typeface="Montserrat" pitchFamily="2" charset="77"/>
              </a:rPr>
              <a:t> 25% </a:t>
            </a:r>
          </a:p>
          <a:p>
            <a:pPr marL="685800" lvl="1" indent="-228600">
              <a:buAutoNum type="arabicPeriod"/>
            </a:pPr>
            <a:r>
              <a:rPr lang="en-US" sz="3200" dirty="0">
                <a:latin typeface="Montserrat" pitchFamily="2" charset="77"/>
              </a:rPr>
              <a:t> 45%</a:t>
            </a:r>
          </a:p>
          <a:p>
            <a:pPr marL="685800" lvl="1" indent="-228600">
              <a:buAutoNum type="arabicPeriod"/>
            </a:pPr>
            <a:r>
              <a:rPr lang="en-US" sz="3200" b="0" i="0" u="none" strike="noStrike" dirty="0">
                <a:effectLst/>
                <a:latin typeface="Montserrat" pitchFamily="2" charset="77"/>
              </a:rPr>
              <a:t> 80%</a:t>
            </a:r>
          </a:p>
          <a:p>
            <a:pPr marL="457200" indent="-457200">
              <a:buFont typeface="+mj-lt"/>
              <a:buAutoNum type="arabicPeriod"/>
            </a:pPr>
            <a:endParaRPr lang="en-US" sz="2400" dirty="0">
              <a:latin typeface="+mn-lt"/>
            </a:endParaRPr>
          </a:p>
        </p:txBody>
      </p:sp>
      <p:sp>
        <p:nvSpPr>
          <p:cNvPr id="2" name="Title 1">
            <a:extLst>
              <a:ext uri="{FF2B5EF4-FFF2-40B4-BE49-F238E27FC236}">
                <a16:creationId xmlns:a16="http://schemas.microsoft.com/office/drawing/2014/main" id="{A1B1748C-B20E-358B-1495-0922A635DF12}"/>
              </a:ext>
            </a:extLst>
          </p:cNvPr>
          <p:cNvSpPr>
            <a:spLocks noGrp="1"/>
          </p:cNvSpPr>
          <p:nvPr>
            <p:ph type="title"/>
          </p:nvPr>
        </p:nvSpPr>
        <p:spPr/>
        <p:txBody>
          <a:bodyPr/>
          <a:lstStyle/>
          <a:p>
            <a:r>
              <a:rPr lang="en-US" dirty="0"/>
              <a:t>Question #5</a:t>
            </a:r>
          </a:p>
        </p:txBody>
      </p:sp>
      <p:pic>
        <p:nvPicPr>
          <p:cNvPr id="5" name="Picture 2" descr="Yale Psychiatry (@YalePsych) | Twitter">
            <a:extLst>
              <a:ext uri="{FF2B5EF4-FFF2-40B4-BE49-F238E27FC236}">
                <a16:creationId xmlns:a16="http://schemas.microsoft.com/office/drawing/2014/main" id="{70DC2DC1-CED9-E441-BA19-55653C34B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323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60BE4C-B5D2-4FF7-055D-556C388592B4}"/>
              </a:ext>
            </a:extLst>
          </p:cNvPr>
          <p:cNvSpPr>
            <a:spLocks noGrp="1"/>
          </p:cNvSpPr>
          <p:nvPr>
            <p:ph type="body" sz="quarter" idx="4294967295"/>
          </p:nvPr>
        </p:nvSpPr>
        <p:spPr>
          <a:xfrm>
            <a:off x="601580" y="1295400"/>
            <a:ext cx="11452642" cy="4533900"/>
          </a:xfrm>
        </p:spPr>
        <p:txBody>
          <a:bodyPr/>
          <a:lstStyle/>
          <a:p>
            <a:r>
              <a:rPr lang="en-US" sz="3200" dirty="0">
                <a:latin typeface="Montserrat" pitchFamily="2" charset="77"/>
              </a:rPr>
              <a:t>True or False:</a:t>
            </a:r>
          </a:p>
          <a:p>
            <a:r>
              <a:rPr lang="en-US" sz="2800" b="0" i="0" u="none" strike="noStrike" dirty="0">
                <a:effectLst/>
                <a:latin typeface="Montserrat" pitchFamily="2" charset="77"/>
              </a:rPr>
              <a:t>Black and Brown People are 3-4x more likely to receive buprenorphine treatment compared to non-Hispanic white people.</a:t>
            </a:r>
          </a:p>
          <a:p>
            <a:endParaRPr lang="en-US" sz="2400" dirty="0">
              <a:latin typeface="+mn-lt"/>
            </a:endParaRPr>
          </a:p>
        </p:txBody>
      </p:sp>
      <p:sp>
        <p:nvSpPr>
          <p:cNvPr id="2" name="Title 1">
            <a:extLst>
              <a:ext uri="{FF2B5EF4-FFF2-40B4-BE49-F238E27FC236}">
                <a16:creationId xmlns:a16="http://schemas.microsoft.com/office/drawing/2014/main" id="{A1B1748C-B20E-358B-1495-0922A635DF12}"/>
              </a:ext>
            </a:extLst>
          </p:cNvPr>
          <p:cNvSpPr>
            <a:spLocks noGrp="1"/>
          </p:cNvSpPr>
          <p:nvPr>
            <p:ph type="title"/>
          </p:nvPr>
        </p:nvSpPr>
        <p:spPr/>
        <p:txBody>
          <a:bodyPr/>
          <a:lstStyle/>
          <a:p>
            <a:r>
              <a:rPr lang="en-US" dirty="0"/>
              <a:t>Question #6</a:t>
            </a:r>
          </a:p>
        </p:txBody>
      </p:sp>
      <p:pic>
        <p:nvPicPr>
          <p:cNvPr id="5" name="Picture 2" descr="Yale Psychiatry (@YalePsych) | Twitter">
            <a:extLst>
              <a:ext uri="{FF2B5EF4-FFF2-40B4-BE49-F238E27FC236}">
                <a16:creationId xmlns:a16="http://schemas.microsoft.com/office/drawing/2014/main" id="{70DC2DC1-CED9-E441-BA19-55653C34B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63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8279-514D-71AE-A1FB-CABBE2F43C29}"/>
              </a:ext>
            </a:extLst>
          </p:cNvPr>
          <p:cNvSpPr>
            <a:spLocks noGrp="1"/>
          </p:cNvSpPr>
          <p:nvPr>
            <p:ph type="title"/>
          </p:nvPr>
        </p:nvSpPr>
        <p:spPr/>
        <p:txBody>
          <a:bodyPr/>
          <a:lstStyle/>
          <a:p>
            <a:r>
              <a:rPr lang="en-US" dirty="0"/>
              <a:t>Studies to know	</a:t>
            </a:r>
          </a:p>
        </p:txBody>
      </p:sp>
      <p:pic>
        <p:nvPicPr>
          <p:cNvPr id="19" name="Content Placeholder 18" descr="Logo&#10;&#10;Description automatically generated">
            <a:extLst>
              <a:ext uri="{FF2B5EF4-FFF2-40B4-BE49-F238E27FC236}">
                <a16:creationId xmlns:a16="http://schemas.microsoft.com/office/drawing/2014/main" id="{27BEA513-1170-FE57-0372-5D2EDD480862}"/>
              </a:ext>
            </a:extLst>
          </p:cNvPr>
          <p:cNvPicPr>
            <a:picLocks noGrp="1" noChangeAspect="1"/>
          </p:cNvPicPr>
          <p:nvPr>
            <p:ph sz="half" idx="4294967295"/>
          </p:nvPr>
        </p:nvPicPr>
        <p:blipFill>
          <a:blip r:embed="rId3"/>
          <a:stretch>
            <a:fillRect/>
          </a:stretch>
        </p:blipFill>
        <p:spPr>
          <a:xfrm>
            <a:off x="518006" y="1887774"/>
            <a:ext cx="3275013" cy="933450"/>
          </a:xfrm>
        </p:spPr>
      </p:pic>
      <p:pic>
        <p:nvPicPr>
          <p:cNvPr id="21" name="Content Placeholder 20" descr="Text&#10;&#10;Description automatically generated with medium confidence">
            <a:extLst>
              <a:ext uri="{FF2B5EF4-FFF2-40B4-BE49-F238E27FC236}">
                <a16:creationId xmlns:a16="http://schemas.microsoft.com/office/drawing/2014/main" id="{7CCA3BF4-F963-7230-BB3D-E791516DBDE3}"/>
              </a:ext>
            </a:extLst>
          </p:cNvPr>
          <p:cNvPicPr>
            <a:picLocks noGrp="1" noChangeAspect="1"/>
          </p:cNvPicPr>
          <p:nvPr>
            <p:ph sz="quarter" idx="4294967295"/>
          </p:nvPr>
        </p:nvPicPr>
        <p:blipFill>
          <a:blip r:embed="rId4"/>
          <a:stretch>
            <a:fillRect/>
          </a:stretch>
        </p:blipFill>
        <p:spPr>
          <a:xfrm>
            <a:off x="8175625" y="1617663"/>
            <a:ext cx="4016375" cy="933450"/>
          </a:xfrm>
        </p:spPr>
      </p:pic>
      <p:sp>
        <p:nvSpPr>
          <p:cNvPr id="11" name="Text Placeholder 10">
            <a:extLst>
              <a:ext uri="{FF2B5EF4-FFF2-40B4-BE49-F238E27FC236}">
                <a16:creationId xmlns:a16="http://schemas.microsoft.com/office/drawing/2014/main" id="{BFE5EFA8-04FB-0F2F-AE06-BF2EAA98E5E3}"/>
              </a:ext>
            </a:extLst>
          </p:cNvPr>
          <p:cNvSpPr>
            <a:spLocks noGrp="1"/>
          </p:cNvSpPr>
          <p:nvPr>
            <p:ph type="body" sz="quarter" idx="4294967295"/>
          </p:nvPr>
        </p:nvSpPr>
        <p:spPr>
          <a:xfrm>
            <a:off x="8175624" y="2551113"/>
            <a:ext cx="4016376" cy="384749"/>
          </a:xfrm>
        </p:spPr>
        <p:txBody>
          <a:bodyPr anchor="t">
            <a:noAutofit/>
          </a:bodyPr>
          <a:lstStyle/>
          <a:p>
            <a:pPr marL="0" indent="0" algn="ctr">
              <a:buNone/>
            </a:pPr>
            <a:r>
              <a:rPr lang="en-US" sz="1800" b="0" dirty="0"/>
              <a:t>National Epidemiologic Study of Alcohol &amp; Related Conditions</a:t>
            </a:r>
          </a:p>
        </p:txBody>
      </p:sp>
      <p:pic>
        <p:nvPicPr>
          <p:cNvPr id="23" name="Picture 22" descr="Diagram&#10;&#10;Description automatically generated">
            <a:extLst>
              <a:ext uri="{FF2B5EF4-FFF2-40B4-BE49-F238E27FC236}">
                <a16:creationId xmlns:a16="http://schemas.microsoft.com/office/drawing/2014/main" id="{AD49F0F7-AF33-42D5-0E83-F8E0FF85043A}"/>
              </a:ext>
            </a:extLst>
          </p:cNvPr>
          <p:cNvPicPr>
            <a:picLocks noChangeAspect="1"/>
          </p:cNvPicPr>
          <p:nvPr/>
        </p:nvPicPr>
        <p:blipFill>
          <a:blip r:embed="rId5"/>
          <a:stretch>
            <a:fillRect/>
          </a:stretch>
        </p:blipFill>
        <p:spPr>
          <a:xfrm>
            <a:off x="4356045" y="1312226"/>
            <a:ext cx="2982865" cy="1847041"/>
          </a:xfrm>
          <a:prstGeom prst="rect">
            <a:avLst/>
          </a:prstGeom>
        </p:spPr>
      </p:pic>
      <p:sp>
        <p:nvSpPr>
          <p:cNvPr id="24" name="Text Placeholder 8">
            <a:extLst>
              <a:ext uri="{FF2B5EF4-FFF2-40B4-BE49-F238E27FC236}">
                <a16:creationId xmlns:a16="http://schemas.microsoft.com/office/drawing/2014/main" id="{213337E9-D79D-7328-C360-5F1B84297B73}"/>
              </a:ext>
            </a:extLst>
          </p:cNvPr>
          <p:cNvSpPr txBox="1">
            <a:spLocks/>
          </p:cNvSpPr>
          <p:nvPr/>
        </p:nvSpPr>
        <p:spPr>
          <a:xfrm>
            <a:off x="4063898" y="3429000"/>
            <a:ext cx="3275012" cy="3166156"/>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dirty="0"/>
              <a:t>Since 1975, annual</a:t>
            </a:r>
          </a:p>
          <a:p>
            <a:pPr marL="342900" indent="-342900">
              <a:buFont typeface="Arial" panose="020B0604020202020204" pitchFamily="34" charset="0"/>
              <a:buChar char="•"/>
            </a:pPr>
            <a:r>
              <a:rPr lang="en-US" dirty="0"/>
              <a:t>~40k 8</a:t>
            </a:r>
            <a:r>
              <a:rPr lang="en-US" baseline="30000" dirty="0"/>
              <a:t>th</a:t>
            </a:r>
            <a:r>
              <a:rPr lang="en-US" dirty="0"/>
              <a:t>/10</a:t>
            </a:r>
            <a:r>
              <a:rPr lang="en-US" baseline="30000" dirty="0"/>
              <a:t>th</a:t>
            </a:r>
            <a:r>
              <a:rPr lang="en-US" dirty="0"/>
              <a:t>/12</a:t>
            </a:r>
            <a:r>
              <a:rPr lang="en-US" baseline="30000" dirty="0"/>
              <a:t>th</a:t>
            </a:r>
            <a:r>
              <a:rPr lang="en-US" dirty="0"/>
              <a:t>, +grads</a:t>
            </a:r>
          </a:p>
          <a:p>
            <a:pPr marL="342900" indent="-342900">
              <a:buFont typeface="Arial" panose="020B0604020202020204" pitchFamily="34" charset="0"/>
              <a:buChar char="•"/>
            </a:pPr>
            <a:r>
              <a:rPr lang="en-US" dirty="0"/>
              <a:t>1 or 2 ways NIDA measures drug use</a:t>
            </a:r>
          </a:p>
          <a:p>
            <a:pPr marL="342900" indent="-342900">
              <a:buFont typeface="Arial" panose="020B0604020202020204" pitchFamily="34" charset="0"/>
              <a:buChar char="•"/>
            </a:pPr>
            <a:r>
              <a:rPr lang="en-US" dirty="0"/>
              <a:t>NIDA-funded</a:t>
            </a:r>
          </a:p>
          <a:p>
            <a:pPr marL="342900" indent="-342900">
              <a:buFont typeface="Arial" panose="020B0604020202020204" pitchFamily="34" charset="0"/>
              <a:buChar char="•"/>
            </a:pPr>
            <a:r>
              <a:rPr lang="en-US" dirty="0">
                <a:highlight>
                  <a:srgbClr val="FFFF00"/>
                </a:highlight>
              </a:rPr>
              <a:t>2021 results </a:t>
            </a:r>
            <a:r>
              <a:rPr lang="en-US" dirty="0"/>
              <a:t>released Dec 2021</a:t>
            </a:r>
          </a:p>
        </p:txBody>
      </p:sp>
      <p:sp>
        <p:nvSpPr>
          <p:cNvPr id="25" name="Text Placeholder 8">
            <a:extLst>
              <a:ext uri="{FF2B5EF4-FFF2-40B4-BE49-F238E27FC236}">
                <a16:creationId xmlns:a16="http://schemas.microsoft.com/office/drawing/2014/main" id="{6AC5C431-AB6D-A194-0A62-B1B5F32F66BF}"/>
              </a:ext>
            </a:extLst>
          </p:cNvPr>
          <p:cNvSpPr txBox="1">
            <a:spLocks/>
          </p:cNvSpPr>
          <p:nvPr/>
        </p:nvSpPr>
        <p:spPr>
          <a:xfrm>
            <a:off x="8261782" y="3326719"/>
            <a:ext cx="3930218" cy="316615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dirty="0"/>
              <a:t>3 “waves”:</a:t>
            </a:r>
          </a:p>
          <a:p>
            <a:pPr marL="800100" lvl="1" indent="-342900">
              <a:buFont typeface="Arial" panose="020B0604020202020204" pitchFamily="34" charset="0"/>
              <a:buChar char="•"/>
            </a:pPr>
            <a:r>
              <a:rPr lang="en-US" dirty="0"/>
              <a:t>2002-3 (43k)</a:t>
            </a:r>
          </a:p>
          <a:p>
            <a:pPr marL="800100" lvl="1" indent="-342900">
              <a:buFont typeface="Arial" panose="020B0604020202020204" pitchFamily="34" charset="0"/>
              <a:buChar char="•"/>
            </a:pPr>
            <a:r>
              <a:rPr lang="en-US" dirty="0"/>
              <a:t>2004-5-longitudinal (34k)</a:t>
            </a:r>
          </a:p>
          <a:p>
            <a:pPr marL="800100" lvl="1" indent="-342900">
              <a:buFont typeface="Arial" panose="020B0604020202020204" pitchFamily="34" charset="0"/>
              <a:buChar char="•"/>
            </a:pPr>
            <a:r>
              <a:rPr lang="en-US" dirty="0">
                <a:highlight>
                  <a:srgbClr val="FFFF00"/>
                </a:highlight>
              </a:rPr>
              <a:t>2012-13 (36k)</a:t>
            </a:r>
          </a:p>
          <a:p>
            <a:pPr marL="342900" indent="-342900">
              <a:buFont typeface="Arial" panose="020B0604020202020204" pitchFamily="34" charset="0"/>
              <a:buChar char="•"/>
            </a:pPr>
            <a:r>
              <a:rPr lang="en-US" dirty="0"/>
              <a:t>DSM-IV, DSM-5</a:t>
            </a:r>
          </a:p>
          <a:p>
            <a:pPr marL="342900" indent="-342900">
              <a:buFont typeface="Arial" panose="020B0604020202020204" pitchFamily="34" charset="0"/>
              <a:buChar char="•"/>
            </a:pPr>
            <a:r>
              <a:rPr lang="en-US" dirty="0"/>
              <a:t>DNA-Wave III</a:t>
            </a:r>
          </a:p>
          <a:p>
            <a:pPr marL="800100" lvl="1" indent="-342900">
              <a:buFont typeface="Arial" panose="020B0604020202020204" pitchFamily="34" charset="0"/>
              <a:buChar char="•"/>
            </a:pPr>
            <a:r>
              <a:rPr lang="en-US" dirty="0"/>
              <a:t>Released 2021</a:t>
            </a:r>
          </a:p>
          <a:p>
            <a:pPr marL="342900" indent="-342900">
              <a:buFont typeface="Arial" panose="020B0604020202020204" pitchFamily="34" charset="0"/>
              <a:buChar char="•"/>
            </a:pPr>
            <a:r>
              <a:rPr lang="en-US" dirty="0"/>
              <a:t>NIAAA-funded</a:t>
            </a:r>
          </a:p>
        </p:txBody>
      </p:sp>
      <p:sp>
        <p:nvSpPr>
          <p:cNvPr id="26" name="Text Placeholder 8">
            <a:extLst>
              <a:ext uri="{FF2B5EF4-FFF2-40B4-BE49-F238E27FC236}">
                <a16:creationId xmlns:a16="http://schemas.microsoft.com/office/drawing/2014/main" id="{20CD64AD-37B5-7408-B6F7-E028F8C614C0}"/>
              </a:ext>
            </a:extLst>
          </p:cNvPr>
          <p:cNvSpPr txBox="1">
            <a:spLocks/>
          </p:cNvSpPr>
          <p:nvPr/>
        </p:nvSpPr>
        <p:spPr>
          <a:xfrm>
            <a:off x="528893" y="3429000"/>
            <a:ext cx="3275012" cy="3166156"/>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dirty="0"/>
              <a:t>Since 1971, annual</a:t>
            </a:r>
          </a:p>
          <a:p>
            <a:pPr marL="342900" indent="-342900">
              <a:buFont typeface="Arial" panose="020B0604020202020204" pitchFamily="34" charset="0"/>
              <a:buChar char="•"/>
            </a:pPr>
            <a:r>
              <a:rPr lang="en-US" dirty="0"/>
              <a:t>70K age 12+ in US</a:t>
            </a:r>
          </a:p>
          <a:p>
            <a:pPr marL="342900" indent="-342900">
              <a:buFont typeface="Arial" panose="020B0604020202020204" pitchFamily="34" charset="0"/>
              <a:buChar char="•"/>
            </a:pPr>
            <a:r>
              <a:rPr lang="en-US" dirty="0"/>
              <a:t>1 of 2 main ways NIDA measures drug use</a:t>
            </a:r>
          </a:p>
          <a:p>
            <a:pPr marL="342900" indent="-342900">
              <a:buFont typeface="Arial" panose="020B0604020202020204" pitchFamily="34" charset="0"/>
              <a:buChar char="•"/>
            </a:pPr>
            <a:r>
              <a:rPr lang="en-US" dirty="0"/>
              <a:t>SAMHSA-funded</a:t>
            </a:r>
          </a:p>
          <a:p>
            <a:pPr marL="342900" indent="-342900">
              <a:buFont typeface="Arial" panose="020B0604020202020204" pitchFamily="34" charset="0"/>
              <a:buChar char="•"/>
            </a:pPr>
            <a:r>
              <a:rPr lang="en-US" dirty="0">
                <a:highlight>
                  <a:srgbClr val="FFFF00"/>
                </a:highlight>
              </a:rPr>
              <a:t>2020 results </a:t>
            </a:r>
            <a:r>
              <a:rPr lang="en-US" dirty="0"/>
              <a:t>released Oct 2021</a:t>
            </a:r>
          </a:p>
        </p:txBody>
      </p:sp>
      <p:cxnSp>
        <p:nvCxnSpPr>
          <p:cNvPr id="30" name="Straight Connector 29">
            <a:extLst>
              <a:ext uri="{FF2B5EF4-FFF2-40B4-BE49-F238E27FC236}">
                <a16:creationId xmlns:a16="http://schemas.microsoft.com/office/drawing/2014/main" id="{B2D86DC3-9746-4DAC-35C7-1135940244C4}"/>
              </a:ext>
            </a:extLst>
          </p:cNvPr>
          <p:cNvCxnSpPr/>
          <p:nvPr/>
        </p:nvCxnSpPr>
        <p:spPr>
          <a:xfrm>
            <a:off x="201168" y="3249178"/>
            <a:ext cx="11706359"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Picture 2" descr="Yale Psychiatry (@YalePsych) | Twitter">
            <a:extLst>
              <a:ext uri="{FF2B5EF4-FFF2-40B4-BE49-F238E27FC236}">
                <a16:creationId xmlns:a16="http://schemas.microsoft.com/office/drawing/2014/main" id="{592092F4-7BD0-65C8-9690-BD1EE02281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692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8EC0-77C4-83AD-5CF3-F42B82583E64}"/>
              </a:ext>
            </a:extLst>
          </p:cNvPr>
          <p:cNvSpPr>
            <a:spLocks noGrp="1"/>
          </p:cNvSpPr>
          <p:nvPr>
            <p:ph type="title"/>
          </p:nvPr>
        </p:nvSpPr>
        <p:spPr/>
        <p:txBody>
          <a:bodyPr/>
          <a:lstStyle/>
          <a:p>
            <a:r>
              <a:rPr lang="en-US" dirty="0"/>
              <a:t>National Survey of Drug Use &amp; Health (NSDUH)</a:t>
            </a:r>
          </a:p>
        </p:txBody>
      </p:sp>
      <p:pic>
        <p:nvPicPr>
          <p:cNvPr id="3" name="Content Placeholder 18" descr="Logo&#10;&#10;Description automatically generated">
            <a:extLst>
              <a:ext uri="{FF2B5EF4-FFF2-40B4-BE49-F238E27FC236}">
                <a16:creationId xmlns:a16="http://schemas.microsoft.com/office/drawing/2014/main" id="{B2EE66A6-DC16-ABC1-C781-9C5E2D211F80}"/>
              </a:ext>
            </a:extLst>
          </p:cNvPr>
          <p:cNvPicPr>
            <a:picLocks noChangeAspect="1"/>
          </p:cNvPicPr>
          <p:nvPr/>
        </p:nvPicPr>
        <p:blipFill>
          <a:blip r:embed="rId3"/>
          <a:stretch>
            <a:fillRect/>
          </a:stretch>
        </p:blipFill>
        <p:spPr bwMode="auto">
          <a:xfrm>
            <a:off x="8610600" y="457200"/>
            <a:ext cx="3275013"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987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7D4C4DA-9ED6-D6C6-3389-EA3A3E2D9853}"/>
              </a:ext>
            </a:extLst>
          </p:cNvPr>
          <p:cNvSpPr>
            <a:spLocks noGrp="1"/>
          </p:cNvSpPr>
          <p:nvPr>
            <p:ph type="body" sz="quarter" idx="4294967295"/>
          </p:nvPr>
        </p:nvSpPr>
        <p:spPr>
          <a:xfrm>
            <a:off x="601580" y="1143000"/>
            <a:ext cx="10828421" cy="5248654"/>
          </a:xfrm>
        </p:spPr>
        <p:txBody>
          <a:bodyPr/>
          <a:lstStyle/>
          <a:p>
            <a:pPr marL="457200" indent="-457200">
              <a:buFont typeface="Arial" panose="020B0604020202020204" pitchFamily="34" charset="0"/>
              <a:buChar char="•"/>
            </a:pPr>
            <a:r>
              <a:rPr lang="en-US" sz="2800" dirty="0">
                <a:latin typeface="+mn-lt"/>
              </a:rPr>
              <a:t>COVID-19 Pandemic</a:t>
            </a:r>
          </a:p>
          <a:p>
            <a:pPr marL="1014413" lvl="1" indent="-457200"/>
            <a:r>
              <a:rPr lang="en-US" sz="2400" dirty="0">
                <a:effectLst/>
                <a:latin typeface="+mn-lt"/>
              </a:rPr>
              <a:t>Significant gaps in </a:t>
            </a:r>
            <a:r>
              <a:rPr lang="en-US" sz="2400" dirty="0">
                <a:latin typeface="+mn-lt"/>
              </a:rPr>
              <a:t>recruitment (halted Mar 16</a:t>
            </a:r>
            <a:r>
              <a:rPr lang="en-US" sz="2400" baseline="30000" dirty="0">
                <a:latin typeface="+mn-lt"/>
              </a:rPr>
              <a:t>th</a:t>
            </a:r>
            <a:r>
              <a:rPr lang="en-US" sz="2400" dirty="0">
                <a:latin typeface="+mn-lt"/>
              </a:rPr>
              <a:t>, web-approved Sept 11</a:t>
            </a:r>
            <a:r>
              <a:rPr lang="en-US" sz="2400" baseline="30000" dirty="0">
                <a:latin typeface="+mn-lt"/>
              </a:rPr>
              <a:t>th</a:t>
            </a:r>
            <a:r>
              <a:rPr lang="en-US" sz="2400" dirty="0">
                <a:latin typeface="+mn-lt"/>
              </a:rPr>
              <a:t>)</a:t>
            </a:r>
          </a:p>
          <a:p>
            <a:pPr marL="457200" indent="-457200">
              <a:buFont typeface="Arial" panose="020B0604020202020204" pitchFamily="34" charset="0"/>
              <a:buChar char="•"/>
            </a:pPr>
            <a:r>
              <a:rPr lang="en-US" sz="2800" dirty="0">
                <a:latin typeface="+mn-lt"/>
              </a:rPr>
              <a:t>Shift to web-based interviewing in Quarter 4 (Oct-Dec 2020)</a:t>
            </a:r>
          </a:p>
          <a:p>
            <a:pPr marL="457200" indent="-457200">
              <a:buFont typeface="Arial" panose="020B0604020202020204" pitchFamily="34" charset="0"/>
              <a:buChar char="•"/>
            </a:pPr>
            <a:r>
              <a:rPr lang="en-US" sz="2800" dirty="0">
                <a:latin typeface="+mn-lt"/>
              </a:rPr>
              <a:t>First year using DSM-5 vs. DSM-IV</a:t>
            </a:r>
          </a:p>
          <a:p>
            <a:pPr marL="457200" indent="-457200">
              <a:buFont typeface="Arial" panose="020B0604020202020204" pitchFamily="34" charset="0"/>
              <a:buChar char="•"/>
            </a:pPr>
            <a:r>
              <a:rPr lang="en-US" sz="2800" dirty="0">
                <a:effectLst/>
                <a:latin typeface="+mn-lt"/>
              </a:rPr>
              <a:t>New Questions:</a:t>
            </a:r>
          </a:p>
          <a:p>
            <a:pPr marL="1014413" lvl="1" indent="-457200"/>
            <a:r>
              <a:rPr lang="en-US" sz="2400" dirty="0">
                <a:latin typeface="+mn-lt"/>
              </a:rPr>
              <a:t>Vaping</a:t>
            </a:r>
          </a:p>
          <a:p>
            <a:pPr marL="1014413" lvl="1" indent="-457200"/>
            <a:r>
              <a:rPr lang="en-US" sz="2400" dirty="0">
                <a:effectLst/>
                <a:latin typeface="+mn-lt"/>
              </a:rPr>
              <a:t>Synthetic marijuana</a:t>
            </a:r>
          </a:p>
          <a:p>
            <a:pPr marL="1014413" lvl="1" indent="-457200"/>
            <a:r>
              <a:rPr lang="en-US" sz="2400" dirty="0">
                <a:latin typeface="+mn-lt"/>
              </a:rPr>
              <a:t>Synthetic stimulants</a:t>
            </a:r>
          </a:p>
          <a:p>
            <a:pPr marL="1014413" lvl="1" indent="-457200"/>
            <a:r>
              <a:rPr lang="en-US" sz="2400" dirty="0">
                <a:latin typeface="+mn-lt"/>
              </a:rPr>
              <a:t>Impact of COVID—19 upon people’s lives</a:t>
            </a:r>
          </a:p>
        </p:txBody>
      </p:sp>
      <p:sp>
        <p:nvSpPr>
          <p:cNvPr id="2" name="Title 1">
            <a:extLst>
              <a:ext uri="{FF2B5EF4-FFF2-40B4-BE49-F238E27FC236}">
                <a16:creationId xmlns:a16="http://schemas.microsoft.com/office/drawing/2014/main" id="{84627AA4-9165-A58C-8423-89F69BF6FBE4}"/>
              </a:ext>
            </a:extLst>
          </p:cNvPr>
          <p:cNvSpPr>
            <a:spLocks noGrp="1"/>
          </p:cNvSpPr>
          <p:nvPr>
            <p:ph type="title"/>
          </p:nvPr>
        </p:nvSpPr>
        <p:spPr/>
        <p:txBody>
          <a:bodyPr>
            <a:noAutofit/>
          </a:bodyPr>
          <a:lstStyle/>
          <a:p>
            <a:r>
              <a:rPr lang="en-US" dirty="0"/>
              <a:t>2020 brought Major Changes!</a:t>
            </a:r>
            <a:endParaRPr lang="en-US" sz="3200" dirty="0"/>
          </a:p>
        </p:txBody>
      </p:sp>
      <p:pic>
        <p:nvPicPr>
          <p:cNvPr id="3" name="Picture 2" descr="Yale Psychiatry (@YalePsych) | Twitter">
            <a:extLst>
              <a:ext uri="{FF2B5EF4-FFF2-40B4-BE49-F238E27FC236}">
                <a16:creationId xmlns:a16="http://schemas.microsoft.com/office/drawing/2014/main" id="{0C795C6C-B0B3-B452-5B9C-89AE911C6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18" descr="Logo&#10;&#10;Description automatically generated">
            <a:extLst>
              <a:ext uri="{FF2B5EF4-FFF2-40B4-BE49-F238E27FC236}">
                <a16:creationId xmlns:a16="http://schemas.microsoft.com/office/drawing/2014/main" id="{BB26A167-83D4-54ED-05BC-C308225EDB26}"/>
              </a:ext>
            </a:extLst>
          </p:cNvPr>
          <p:cNvPicPr>
            <a:picLocks noChangeAspect="1"/>
          </p:cNvPicPr>
          <p:nvPr/>
        </p:nvPicPr>
        <p:blipFill>
          <a:blip r:embed="rId4"/>
          <a:stretch>
            <a:fillRect/>
          </a:stretch>
        </p:blipFill>
        <p:spPr bwMode="auto">
          <a:xfrm>
            <a:off x="8467098" y="451106"/>
            <a:ext cx="3275013"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490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3581400" y="6374041"/>
            <a:ext cx="5029200" cy="279231"/>
          </a:xfrm>
        </p:spPr>
        <p:txBody>
          <a:bodyPr/>
          <a:lstStyle/>
          <a:p>
            <a:pPr marL="0" indent="0">
              <a:lnSpc>
                <a:spcPct val="100000"/>
              </a:lnSpc>
              <a:spcBef>
                <a:spcPts val="0"/>
              </a:spcBef>
              <a:buNone/>
            </a:pPr>
            <a:r>
              <a:rPr lang="en-US" sz="900" dirty="0"/>
              <a:t>Rx = prescription.</a:t>
            </a:r>
          </a:p>
          <a:p>
            <a:pPr marL="0" indent="0">
              <a:lnSpc>
                <a:spcPct val="100000"/>
              </a:lnSpc>
              <a:spcBef>
                <a:spcPts val="0"/>
              </a:spcBef>
              <a:buNone/>
            </a:pPr>
            <a:r>
              <a:rPr lang="en-US" sz="900" dirty="0"/>
              <a:t>Note: Tobacco products are defined as cigarettes, smokeless tobacco, cigars, and pipe tobacco.</a:t>
            </a:r>
          </a:p>
        </p:txBody>
      </p:sp>
      <p:sp>
        <p:nvSpPr>
          <p:cNvPr id="2" name="Title 1"/>
          <p:cNvSpPr>
            <a:spLocks noGrp="1"/>
          </p:cNvSpPr>
          <p:nvPr>
            <p:ph type="title"/>
          </p:nvPr>
        </p:nvSpPr>
        <p:spPr/>
        <p:txBody>
          <a:bodyPr>
            <a:normAutofit/>
          </a:bodyPr>
          <a:lstStyle/>
          <a:p>
            <a:r>
              <a:rPr lang="en-US" sz="2800" dirty="0"/>
              <a:t>Past Month General Substance Use: Among People Aged 12 or Older; 2020</a:t>
            </a:r>
          </a:p>
        </p:txBody>
      </p:sp>
      <p:pic>
        <p:nvPicPr>
          <p:cNvPr id="9" name="Content Placeholder 8" descr="Graphical user interface, text&#10;&#10;Description automatically generated">
            <a:extLst>
              <a:ext uri="{FF2B5EF4-FFF2-40B4-BE49-F238E27FC236}">
                <a16:creationId xmlns:a16="http://schemas.microsoft.com/office/drawing/2014/main" id="{7025AF7C-90EF-DC40-BBF7-DC27D1547987}"/>
              </a:ext>
            </a:extLst>
          </p:cNvPr>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270700" y="1284331"/>
            <a:ext cx="7824788" cy="4919662"/>
          </a:xfrm>
        </p:spPr>
      </p:pic>
      <p:sp>
        <p:nvSpPr>
          <p:cNvPr id="6" name="TextBox 5">
            <a:extLst>
              <a:ext uri="{FF2B5EF4-FFF2-40B4-BE49-F238E27FC236}">
                <a16:creationId xmlns:a16="http://schemas.microsoft.com/office/drawing/2014/main" id="{2158F24B-5608-E948-D07B-1068C98D6132}"/>
              </a:ext>
            </a:extLst>
          </p:cNvPr>
          <p:cNvSpPr txBox="1"/>
          <p:nvPr/>
        </p:nvSpPr>
        <p:spPr>
          <a:xfrm>
            <a:off x="6015791" y="2575450"/>
            <a:ext cx="5840033" cy="1384995"/>
          </a:xfrm>
          <a:prstGeom prst="rect">
            <a:avLst/>
          </a:prstGeom>
          <a:noFill/>
          <a:ln w="57150">
            <a:solidFill>
              <a:schemeClr val="accent1">
                <a:lumMod val="75000"/>
              </a:schemeClr>
            </a:solidFill>
          </a:ln>
        </p:spPr>
        <p:txBody>
          <a:bodyPr wrap="square" rtlCol="0">
            <a:spAutoFit/>
          </a:bodyPr>
          <a:lstStyle/>
          <a:p>
            <a:r>
              <a:rPr lang="en-US" sz="2800" b="1" dirty="0">
                <a:solidFill>
                  <a:schemeClr val="accent1">
                    <a:lumMod val="75000"/>
                  </a:schemeClr>
                </a:solidFill>
                <a:latin typeface="+mj-lt"/>
                <a:cs typeface="Segoe UI" panose="020B0502040204020203" pitchFamily="34" charset="0"/>
              </a:rPr>
              <a:t>Alcohol = 5</a:t>
            </a:r>
            <a:r>
              <a:rPr lang="en-US" sz="2800" b="1" dirty="0">
                <a:solidFill>
                  <a:schemeClr val="accent1">
                    <a:lumMod val="75000"/>
                  </a:schemeClr>
                </a:solidFill>
                <a:effectLst/>
                <a:latin typeface="+mj-lt"/>
                <a:cs typeface="Segoe UI" panose="020B0502040204020203" pitchFamily="34" charset="0"/>
              </a:rPr>
              <a:t>0.0 % </a:t>
            </a:r>
          </a:p>
          <a:p>
            <a:r>
              <a:rPr lang="en-US" sz="2800" b="1" dirty="0">
                <a:solidFill>
                  <a:schemeClr val="accent1">
                    <a:lumMod val="75000"/>
                  </a:schemeClr>
                </a:solidFill>
                <a:latin typeface="+mj-lt"/>
                <a:cs typeface="Segoe UI" panose="020B0502040204020203" pitchFamily="34" charset="0"/>
              </a:rPr>
              <a:t>Tobacco = </a:t>
            </a:r>
            <a:r>
              <a:rPr lang="en-US" sz="2800" b="1" dirty="0">
                <a:solidFill>
                  <a:schemeClr val="accent1">
                    <a:lumMod val="75000"/>
                  </a:schemeClr>
                </a:solidFill>
                <a:effectLst/>
                <a:latin typeface="+mj-lt"/>
                <a:cs typeface="Segoe UI" panose="020B0502040204020203" pitchFamily="34" charset="0"/>
              </a:rPr>
              <a:t>18.7 % </a:t>
            </a:r>
          </a:p>
          <a:p>
            <a:r>
              <a:rPr lang="en-US" sz="2800" b="1" dirty="0">
                <a:solidFill>
                  <a:schemeClr val="accent1">
                    <a:lumMod val="75000"/>
                  </a:schemeClr>
                </a:solidFill>
                <a:latin typeface="+mj-lt"/>
                <a:cs typeface="Segoe UI" panose="020B0502040204020203" pitchFamily="34" charset="0"/>
              </a:rPr>
              <a:t>Illicit drug (incl. cannabis) = </a:t>
            </a:r>
            <a:r>
              <a:rPr lang="en-US" sz="2800" b="1" dirty="0">
                <a:solidFill>
                  <a:schemeClr val="accent1">
                    <a:lumMod val="75000"/>
                  </a:schemeClr>
                </a:solidFill>
                <a:effectLst/>
                <a:latin typeface="+mj-lt"/>
                <a:cs typeface="Segoe UI" panose="020B0502040204020203" pitchFamily="34" charset="0"/>
              </a:rPr>
              <a:t>13.5 %</a:t>
            </a:r>
          </a:p>
        </p:txBody>
      </p:sp>
      <p:sp>
        <p:nvSpPr>
          <p:cNvPr id="7" name="TextBox 6">
            <a:extLst>
              <a:ext uri="{FF2B5EF4-FFF2-40B4-BE49-F238E27FC236}">
                <a16:creationId xmlns:a16="http://schemas.microsoft.com/office/drawing/2014/main" id="{EF48DF46-6934-AED6-1C33-44A11562CCF8}"/>
              </a:ext>
            </a:extLst>
          </p:cNvPr>
          <p:cNvSpPr txBox="1"/>
          <p:nvPr/>
        </p:nvSpPr>
        <p:spPr>
          <a:xfrm>
            <a:off x="8247888" y="4282550"/>
            <a:ext cx="3554034" cy="369332"/>
          </a:xfrm>
          <a:prstGeom prst="rect">
            <a:avLst/>
          </a:prstGeom>
          <a:noFill/>
        </p:spPr>
        <p:txBody>
          <a:bodyPr wrap="square" rtlCol="0">
            <a:spAutoFit/>
          </a:bodyPr>
          <a:lstStyle/>
          <a:p>
            <a:r>
              <a:rPr lang="en-US" dirty="0"/>
              <a:t> </a:t>
            </a:r>
          </a:p>
        </p:txBody>
      </p:sp>
      <p:pic>
        <p:nvPicPr>
          <p:cNvPr id="5" name="Picture 2" descr="Yale Psychiatry (@YalePsych) | Twitter">
            <a:extLst>
              <a:ext uri="{FF2B5EF4-FFF2-40B4-BE49-F238E27FC236}">
                <a16:creationId xmlns:a16="http://schemas.microsoft.com/office/drawing/2014/main" id="{B4F971F0-B305-59B2-A07D-4C9FC58D9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5690594"/>
            <a:ext cx="1081422" cy="10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90105"/>
      </p:ext>
    </p:extLst>
  </p:cSld>
  <p:clrMapOvr>
    <a:masterClrMapping/>
  </p:clrMapOvr>
</p:sld>
</file>

<file path=ppt/theme/theme1.xml><?xml version="1.0" encoding="utf-8"?>
<a:theme xmlns:a="http://schemas.openxmlformats.org/drawingml/2006/main" name="Content Slide- Master">
  <a:themeElements>
    <a:clrScheme name="New YSM Webcolors- 1-12-2020">
      <a:dk1>
        <a:srgbClr val="000000"/>
      </a:dk1>
      <a:lt1>
        <a:srgbClr val="FFFFFF"/>
      </a:lt1>
      <a:dk2>
        <a:srgbClr val="224570"/>
      </a:dk2>
      <a:lt2>
        <a:srgbClr val="E7E6E6"/>
      </a:lt2>
      <a:accent1>
        <a:srgbClr val="1271E3"/>
      </a:accent1>
      <a:accent2>
        <a:srgbClr val="E96051"/>
      </a:accent2>
      <a:accent3>
        <a:srgbClr val="71939C"/>
      </a:accent3>
      <a:accent4>
        <a:srgbClr val="444C57"/>
      </a:accent4>
      <a:accent5>
        <a:srgbClr val="FFB833"/>
      </a:accent5>
      <a:accent6>
        <a:srgbClr val="3BB3E5"/>
      </a:accent6>
      <a:hlink>
        <a:srgbClr val="4B617C"/>
      </a:hlink>
      <a:folHlink>
        <a:srgbClr val="B3E7F8"/>
      </a:folHlink>
    </a:clrScheme>
    <a:fontScheme name="Custom 2">
      <a:majorFont>
        <a:latin typeface="Times New Roman"/>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solidFill>
              <a:schemeClr val="tx2"/>
            </a:solidFill>
            <a:latin typeface="+mn-lt"/>
          </a:defRPr>
        </a:defPPr>
      </a:lstStyle>
    </a:txDef>
  </a:objectDefaults>
  <a:extraClrSchemeLst/>
  <a:extLst>
    <a:ext uri="{05A4C25C-085E-4340-85A3-A5531E510DB2}">
      <thm15:themeFamily xmlns:thm15="http://schemas.microsoft.com/office/thememl/2012/main" name="Presentation26" id="{AE23C7B2-4889-7143-91C7-C9D076B9C18C}" vid="{D5584349-9AC3-0947-BF6C-B9243D998C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50578</TotalTime>
  <Words>17072</Words>
  <Application>Microsoft Office PowerPoint</Application>
  <PresentationFormat>Widescreen</PresentationFormat>
  <Paragraphs>1155</Paragraphs>
  <Slides>57</Slides>
  <Notes>41</Notes>
  <HiddenSlides>0</HiddenSlides>
  <MMClips>1</MMClips>
  <ScaleCrop>false</ScaleCrop>
  <HeadingPairs>
    <vt:vector size="8" baseType="variant">
      <vt:variant>
        <vt:lpstr>Fonts Used</vt:lpstr>
      </vt:variant>
      <vt:variant>
        <vt:i4>28</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87" baseType="lpstr">
      <vt:lpstr>Aeonik</vt:lpstr>
      <vt:lpstr>Archivo Narrow</vt:lpstr>
      <vt:lpstr>Arial</vt:lpstr>
      <vt:lpstr>Arial Narrow</vt:lpstr>
      <vt:lpstr>BlinkMacSystemFont</vt:lpstr>
      <vt:lpstr>Calibri</vt:lpstr>
      <vt:lpstr>Cambria Math</vt:lpstr>
      <vt:lpstr>ClearfaceStd</vt:lpstr>
      <vt:lpstr>cnnsans</vt:lpstr>
      <vt:lpstr>Corbel</vt:lpstr>
      <vt:lpstr>Georgia</vt:lpstr>
      <vt:lpstr>Guardian TextSans Web</vt:lpstr>
      <vt:lpstr>Helvetica</vt:lpstr>
      <vt:lpstr>HelveticaNeue</vt:lpstr>
      <vt:lpstr>Inter</vt:lpstr>
      <vt:lpstr>Lora</vt:lpstr>
      <vt:lpstr>Microsoft Sans Serif</vt:lpstr>
      <vt:lpstr>Montserrat</vt:lpstr>
      <vt:lpstr>Open Sans</vt:lpstr>
      <vt:lpstr>Open Sans Semibold</vt:lpstr>
      <vt:lpstr>Proxima Nova Regular</vt:lpstr>
      <vt:lpstr>Source Sans Pro</vt:lpstr>
      <vt:lpstr>Times</vt:lpstr>
      <vt:lpstr>Times New Roman</vt:lpstr>
      <vt:lpstr>TimesNewRomanPSMT</vt:lpstr>
      <vt:lpstr>Trebuchet MS</vt:lpstr>
      <vt:lpstr>Verdana</vt:lpstr>
      <vt:lpstr>YaleNew</vt:lpstr>
      <vt:lpstr>Content Slide- Master</vt:lpstr>
      <vt:lpstr>Microsoft Excel 97-2003 Worksheet</vt:lpstr>
      <vt:lpstr>Epidemiology of Substance Use in the U.S.: History, Trends, and Needed Public Health Interventions</vt:lpstr>
      <vt:lpstr>Disclosures</vt:lpstr>
      <vt:lpstr>Epidemiology: </vt:lpstr>
      <vt:lpstr>Test your knowledge:</vt:lpstr>
      <vt:lpstr>Objectives</vt:lpstr>
      <vt:lpstr>Studies to know </vt:lpstr>
      <vt:lpstr>National Survey of Drug Use &amp; Health (NSDUH)</vt:lpstr>
      <vt:lpstr>2020 brought Major Changes!</vt:lpstr>
      <vt:lpstr>Past Month General Substance Use: Among People Aged 12 or Older; 2020</vt:lpstr>
      <vt:lpstr>Past Month Tobacco Use and Nicotine Vaping: Among People Aged 12 or Older; 2020</vt:lpstr>
      <vt:lpstr>Past Month Nicotine Vaping: Among People Aged 12 or Older; 2020</vt:lpstr>
      <vt:lpstr>Past Month Cigarette Use: Among People Aged 12 or Older; 2002-2020</vt:lpstr>
      <vt:lpstr>Current, Binge, and Heavy Alcohol Use: Among People Aged 12 or Older; 2020</vt:lpstr>
      <vt:lpstr>Past Month Binge Alcohol Use: Among People Aged 12 or Older; 2015-2020 </vt:lpstr>
      <vt:lpstr>Past Year Illicit Drug Use: Among People Aged 12 or Older; 2020</vt:lpstr>
      <vt:lpstr>Past Year Marijuana Use: Among People Aged 12 or Older; 2002-2020 </vt:lpstr>
      <vt:lpstr>Past Year Prescription Pain Reliever Misuse: Among People Aged 12 or Older; 2015-2020 </vt:lpstr>
      <vt:lpstr>Past Year Methamphetamine Use: Among People Aged 12 or Older, 2015-2020</vt:lpstr>
      <vt:lpstr>Past Year Hallucinogen Use: Among People Aged 12 or Older; 2015-2020 </vt:lpstr>
      <vt:lpstr>Substance Use Disorder, Alcohol Use Disorder, and Illicit Drug Use Disorder in the Past Year: Among People Aged 12 or Older; 2020</vt:lpstr>
      <vt:lpstr>2020 in Summary</vt:lpstr>
      <vt:lpstr>Monitoring the Future</vt:lpstr>
      <vt:lpstr>Monitoring the Future: 2021</vt:lpstr>
      <vt:lpstr>Data Collection February – June 2021</vt:lpstr>
      <vt:lpstr>Key Findings: 8th, 10th, and 12th graders</vt:lpstr>
      <vt:lpstr>What changed that may explain this decline?</vt:lpstr>
      <vt:lpstr>Data Collection for 19+: April – October 2021</vt:lpstr>
      <vt:lpstr>Key Findings: Adults 19+</vt:lpstr>
      <vt:lpstr>National Epidemiologic Survey of Alcohol &amp; Related Conditions (NESARC)</vt:lpstr>
      <vt:lpstr>NESARC: Unpacking this nationally representative study</vt:lpstr>
      <vt:lpstr>NESARC-III: Comparing DSM-IV to DSM-5 Rates of SUD</vt:lpstr>
      <vt:lpstr>Co-occurring Disorders</vt:lpstr>
      <vt:lpstr>Co-occurring Disorders</vt:lpstr>
      <vt:lpstr>Co-occurring Disorders: Trauma</vt:lpstr>
      <vt:lpstr>Adverse Childhood Events (ACEs): NESARC-I</vt:lpstr>
      <vt:lpstr>Adverse Childhood Events: NESARC-I</vt:lpstr>
      <vt:lpstr>Adverse Childhood Events: NESARC-III</vt:lpstr>
      <vt:lpstr>Adverse Childhood Events: NESARC-III</vt:lpstr>
      <vt:lpstr>Who is Excluded: An important factor to consider when interpreting Epidemiologic Studies</vt:lpstr>
      <vt:lpstr>Who is excluded? </vt:lpstr>
      <vt:lpstr>Alcohol Use Disorders Among U.S. Age 18+:  Impact of Adding Inmates to Household Population </vt:lpstr>
      <vt:lpstr>Drug Use Disorders Among U.S. Age 18+:  Impact of Adding Inmates to Household Population  </vt:lpstr>
      <vt:lpstr>Accessing Care: Winners and Losers</vt:lpstr>
      <vt:lpstr>PowerPoint Presentation</vt:lpstr>
      <vt:lpstr>This increase was seen in men &amp; women. Women still receive more treatment.</vt:lpstr>
      <vt:lpstr>This increase seen in Non-Hispanic White and Asian groups.</vt:lpstr>
      <vt:lpstr>Structural Racism</vt:lpstr>
      <vt:lpstr>Racism as Public Health Threat</vt:lpstr>
      <vt:lpstr>Take home messages</vt:lpstr>
      <vt:lpstr>PowerPoint Presentation</vt:lpstr>
      <vt:lpstr>PowerPoint Presentation</vt:lpstr>
      <vt:lpstr>Question #1</vt:lpstr>
      <vt:lpstr>Question #2</vt:lpstr>
      <vt:lpstr>Question #3</vt:lpstr>
      <vt:lpstr>Question #4</vt:lpstr>
      <vt:lpstr>Question #5</vt:lpstr>
      <vt:lpstr>Question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Maturo, Laura</dc:creator>
  <cp:lastModifiedBy>Williams, Michelle E</cp:lastModifiedBy>
  <cp:revision>717</cp:revision>
  <cp:lastPrinted>2020-06-12T14:24:39Z</cp:lastPrinted>
  <dcterms:created xsi:type="dcterms:W3CDTF">2020-01-12T16:52:19Z</dcterms:created>
  <dcterms:modified xsi:type="dcterms:W3CDTF">2022-10-21T17:46:45Z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2022-10-21T17:46:45Z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cf144383-94ba-4df1-a82c-d9e914206b0b</vt:lpwstr>
  </property>
  <property fmtid="{D5CDD505-2E9C-101B-9397-08002B2CF9AE}" pid="8" name="MSIP_Label_792c8cef-6f2b-4af1-b4ac-d815ff795cd6_ContentBits">
    <vt:lpwstr>0</vt:lpwstr>
  </property>
</Properties>
</file>