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97" r:id="rId3"/>
    <p:sldId id="278" r:id="rId4"/>
    <p:sldId id="281" r:id="rId5"/>
    <p:sldId id="296" r:id="rId6"/>
    <p:sldId id="298" r:id="rId7"/>
    <p:sldId id="305" r:id="rId8"/>
    <p:sldId id="306" r:id="rId9"/>
    <p:sldId id="280" r:id="rId10"/>
    <p:sldId id="282" r:id="rId11"/>
    <p:sldId id="291" r:id="rId12"/>
    <p:sldId id="283" r:id="rId13"/>
    <p:sldId id="274" r:id="rId14"/>
    <p:sldId id="293" r:id="rId15"/>
    <p:sldId id="302" r:id="rId16"/>
    <p:sldId id="286" r:id="rId17"/>
    <p:sldId id="277" r:id="rId18"/>
    <p:sldId id="294" r:id="rId19"/>
    <p:sldId id="284" r:id="rId20"/>
    <p:sldId id="288" r:id="rId21"/>
    <p:sldId id="299" r:id="rId22"/>
    <p:sldId id="301" r:id="rId23"/>
    <p:sldId id="303" r:id="rId24"/>
    <p:sldId id="289" r:id="rId25"/>
    <p:sldId id="300" r:id="rId26"/>
    <p:sldId id="287" r:id="rId27"/>
    <p:sldId id="304" r:id="rId28"/>
    <p:sldId id="295" r:id="rId29"/>
    <p:sldId id="290"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F708D-7514-4510-A35A-966999B4227E}" v="185" dt="2020-01-19T22:07:05.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48" autoAdjust="0"/>
  </p:normalViewPr>
  <p:slideViewPr>
    <p:cSldViewPr snapToGrid="0">
      <p:cViewPr varScale="1">
        <p:scale>
          <a:sx n="62" d="100"/>
          <a:sy n="62" d="100"/>
        </p:scale>
        <p:origin x="1454" y="6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10/12/2022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10/12/2022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step programs have a tradition of “attraction rather than promotion”.  I take this approach with patients.  I do not shame them, or try to make them fearful of consequence if they decide to not accept recovery support.  Part of our approach here at Vanderbilt is to empower the patient to decide for themselves which, if any, recovery pathway they will choose.  This means that if they wish to accept our help, I offer them a range of support, not just 12 step.  It is important that Recovery Coaches keep up to date on the community based programs of support that are available to patients and to not promote their own pathway of recovery as superior to others.  It has been shown that, if the patient is ready, whichever pathway they choose can be just as successful as the next.</a:t>
            </a:r>
          </a:p>
        </p:txBody>
      </p:sp>
      <p:sp>
        <p:nvSpPr>
          <p:cNvPr id="4" name="Slide Number Placeholder 3"/>
          <p:cNvSpPr>
            <a:spLocks noGrp="1"/>
          </p:cNvSpPr>
          <p:nvPr>
            <p:ph type="sldNum" sz="quarter" idx="5"/>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309091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face a lot of gaps in our healthcare system for patients who are uninsured, lacking funds, and support.  Not everyone who is willing to go to rehab has the ability to go.  In Tennessee, grant beds for residential treatment are hard to come by and we are so very grateful for our partners who have assisted us in finding placement for our high-risk and unfunded patients.  When patients are waiting for grant beds to open, RC’s can be a vital link in keeping them motivated and facilitating referrals to RTC in less than ideal situations where they have to wait for access.  One advantage that peer specialists have is that they understand how difficult recovery can be for someone when their basic needs are not met.  This nuanced approach to individualizing patient care is especially important for our patients who feel “forgotten” or “unworthy”.  RC’s can help link patients up to services for shelter, food, clothing, government services, </a:t>
            </a:r>
            <a:r>
              <a:rPr lang="en-US" dirty="0" err="1"/>
              <a:t>ect</a:t>
            </a:r>
            <a:r>
              <a:rPr lang="en-US" dirty="0"/>
              <a:t>.</a:t>
            </a:r>
          </a:p>
        </p:txBody>
      </p:sp>
      <p:sp>
        <p:nvSpPr>
          <p:cNvPr id="4" name="Slide Number Placeholder 3"/>
          <p:cNvSpPr>
            <a:spLocks noGrp="1"/>
          </p:cNvSpPr>
          <p:nvPr>
            <p:ph type="sldNum" sz="quarter" idx="5"/>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23545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I was not always listening to my counselors, therapists, and family when they were trying to help me.  I had so much going on in my head that it was hard for me to take in information from the lens of a newly sober, anxious, and depressed point of view.  Being able to provide information and resources to patients to process on their own time and space can be very impactful in helping them accept their diagnosis and the treatments available.  These handouts can also serve in a patient learning new coping skills as the needs arrive and to help with keeping them grounded as they move through their recovery.</a:t>
            </a:r>
          </a:p>
        </p:txBody>
      </p:sp>
      <p:sp>
        <p:nvSpPr>
          <p:cNvPr id="4" name="Slide Number Placeholder 3"/>
          <p:cNvSpPr>
            <a:spLocks noGrp="1"/>
          </p:cNvSpPr>
          <p:nvPr>
            <p:ph type="sldNum" sz="quarter" idx="5"/>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3267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crucial roles that Recovery Coaches fill is to connect patients to community recovery supports.  I like to frame it as their key to long term independence in their recovery and it is a chance to take full ownership of their recovery.  When a patient states they don’t like “this” or “that” program, we first explore their reasons and if the patient feels they are valid after we talk, we go onto the next program.  The important message that RC’s deliver is to use support of some kind and that the recovery community around them have established programs with support ready and willing to help them along the way.</a:t>
            </a:r>
          </a:p>
        </p:txBody>
      </p:sp>
      <p:sp>
        <p:nvSpPr>
          <p:cNvPr id="4" name="Slide Number Placeholder 3"/>
          <p:cNvSpPr>
            <a:spLocks noGrp="1"/>
          </p:cNvSpPr>
          <p:nvPr>
            <p:ph type="sldNum" sz="quarter" idx="5"/>
          </p:nvPr>
        </p:nvSpPr>
        <p:spPr/>
        <p:txBody>
          <a:bodyPr/>
          <a:lstStyle/>
          <a:p>
            <a:fld id="{E3B36274-F2B9-4C45-BBB4-0EDF4CD651A7}" type="slidenum">
              <a:rPr lang="en-US" smtClean="0"/>
              <a:t>20</a:t>
            </a:fld>
            <a:endParaRPr lang="en-US"/>
          </a:p>
        </p:txBody>
      </p:sp>
    </p:spTree>
    <p:extLst>
      <p:ext uri="{BB962C8B-B14F-4D97-AF65-F5344CB8AC3E}">
        <p14:creationId xmlns:p14="http://schemas.microsoft.com/office/powerpoint/2010/main" val="127422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Recovery Coach date is still in its infancy as this role is a rather new and sometimes, misunderstood one.  Let’s look briefly at some of the key studies on recovery coaching that have helped inform our practice here at Vanderbilt.</a:t>
            </a:r>
          </a:p>
        </p:txBody>
      </p:sp>
      <p:sp>
        <p:nvSpPr>
          <p:cNvPr id="4" name="Slide Number Placeholder 3"/>
          <p:cNvSpPr>
            <a:spLocks noGrp="1"/>
          </p:cNvSpPr>
          <p:nvPr>
            <p:ph type="sldNum" sz="quarter" idx="5"/>
          </p:nvPr>
        </p:nvSpPr>
        <p:spPr/>
        <p:txBody>
          <a:bodyPr/>
          <a:lstStyle/>
          <a:p>
            <a:fld id="{E3B36274-F2B9-4C45-BBB4-0EDF4CD651A7}" type="slidenum">
              <a:rPr lang="en-US" smtClean="0"/>
              <a:t>21</a:t>
            </a:fld>
            <a:endParaRPr lang="en-US"/>
          </a:p>
        </p:txBody>
      </p:sp>
    </p:spTree>
    <p:extLst>
      <p:ext uri="{BB962C8B-B14F-4D97-AF65-F5344CB8AC3E}">
        <p14:creationId xmlns:p14="http://schemas.microsoft.com/office/powerpoint/2010/main" val="151863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really highlights the need for recovery coaching in the hospital setting.  Unfortunately, most hospital systems have not implemented or do not have the resources to implement Recovery Coaching in the inpatient setting.  RC’s can fill a vital need in connecting patients to resources and </a:t>
            </a:r>
            <a:r>
              <a:rPr lang="en-US" dirty="0" err="1"/>
              <a:t>illiciting</a:t>
            </a:r>
            <a:r>
              <a:rPr lang="en-US" dirty="0"/>
              <a:t> motivation for change.  Here at VUMC, we have seen time and time again how effective RC’s working in tandem with Social Workers can develop timely and proper discharge plans to avoid a gap in care for patients who may otherwise not be given the tools available to address their underlying substance use problem.</a:t>
            </a:r>
          </a:p>
        </p:txBody>
      </p:sp>
      <p:sp>
        <p:nvSpPr>
          <p:cNvPr id="4" name="Slide Number Placeholder 3"/>
          <p:cNvSpPr>
            <a:spLocks noGrp="1"/>
          </p:cNvSpPr>
          <p:nvPr>
            <p:ph type="sldNum" sz="quarter" idx="5"/>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3463416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can’t stress this enough that Recovery Coaches are not sponsors.  They can provide support, but are not counselors.   Given that this a rather new role, it is RC’s responsibility to know their scope of practice and to communicate this to their teammates who may not know their scope yet.   I have had many patients ask me to sponsor them and I always say, “I can’t sponsor you, but you would really have a lot of support if you not only had a recovery coach but you also utilized a sponsor.  Would you like help learning how to find a sponsor?”  Indeed, Recovery Coaches like myself may receive additional training in Substance Abuse Counseling, but the traditional RC role is one of strictly peer support.  I make sure to communicate to my patients that during my work hours, I am available, but outside of those hours, they will need to establish additional supports in the community.  We don’t give medical advice.  At VUMC, I have experienced many patients wanting advice on their medications.  I always redirect them to discuss this with their medical provider but can also use this as an opportunity to process what they are experiencing to lead to a concern with their medications.  It is important that the patient feel the Recovery Coach is walking beside them but to also communicate to the patient that the RC is a part of their treatment team and that decisions regarding their care are made with the entire team involved.</a:t>
            </a:r>
          </a:p>
        </p:txBody>
      </p:sp>
      <p:sp>
        <p:nvSpPr>
          <p:cNvPr id="4" name="Slide Number Placeholder 3"/>
          <p:cNvSpPr>
            <a:spLocks noGrp="1"/>
          </p:cNvSpPr>
          <p:nvPr>
            <p:ph type="sldNum" sz="quarter" idx="5"/>
          </p:nvPr>
        </p:nvSpPr>
        <p:spPr/>
        <p:txBody>
          <a:bodyPr/>
          <a:lstStyle/>
          <a:p>
            <a:fld id="{E3B36274-F2B9-4C45-BBB4-0EDF4CD651A7}" type="slidenum">
              <a:rPr lang="en-US" smtClean="0"/>
              <a:t>25</a:t>
            </a:fld>
            <a:endParaRPr lang="en-US"/>
          </a:p>
        </p:txBody>
      </p:sp>
    </p:spTree>
    <p:extLst>
      <p:ext uri="{BB962C8B-B14F-4D97-AF65-F5344CB8AC3E}">
        <p14:creationId xmlns:p14="http://schemas.microsoft.com/office/powerpoint/2010/main" val="136905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each individual person ultimately defines what recovery means to them, SAMHSA defines recovery as the following: “A process of change through which individuals improve their health and wellness, live a self-directed life, and strive to reach their full potential.”  It is important to not define recovery for a patient and to be mindful to not project their own definition of recovery onto the patient.</a:t>
            </a:r>
          </a:p>
        </p:txBody>
      </p:sp>
      <p:sp>
        <p:nvSpPr>
          <p:cNvPr id="4" name="Slide Number Placeholder 3"/>
          <p:cNvSpPr>
            <a:spLocks noGrp="1"/>
          </p:cNvSpPr>
          <p:nvPr>
            <p:ph type="sldNum" sz="quarter" idx="5"/>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304752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12 step model of peer support as a basis on inspiration for RC’s.  Recovery Coaches are not sponsors, but the basic principles of mirroring behavior, behavior modification, and peer support can still apply under the recovery coach model.</a:t>
            </a:r>
          </a:p>
        </p:txBody>
      </p:sp>
      <p:sp>
        <p:nvSpPr>
          <p:cNvPr id="4" name="Slide Number Placeholder 3"/>
          <p:cNvSpPr>
            <a:spLocks noGrp="1"/>
          </p:cNvSpPr>
          <p:nvPr>
            <p:ph type="sldNum" sz="quarter" idx="5"/>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290848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195708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hardest part is knowing where to start and how to communicate what our needs are.  I should know as I am a person in long term recovery myself.  If all goes as planned, I will celebrate 6 years of continuous recovery on November 8</a:t>
            </a:r>
            <a:r>
              <a:rPr lang="en-US" baseline="30000" dirty="0"/>
              <a:t>th</a:t>
            </a:r>
            <a:r>
              <a:rPr lang="en-US" dirty="0"/>
              <a:t>.  I was skeptical, pessimistic, and at times, believed I was beyond help.  I was scared, but didn’t want to show it.  It wasn’t until I started to get to know people from various 12 step meetings that I started seeing that I wasn’t alone in how I was feeling and that validation was the beginning of me starting to trust my peers in recovery.  This is sometimes all a person needs to make a beginning in recovery.  Recovery Coaches can fill this vital need of establishing rapport and trust with a patient.  Throughout my recovery, there have been times where I felt “burned out” in my recovery.  Maintaining sobriety can be at times exciting, hopeful, and rewarding, but there are also days where I am emotionally overwhelmed, stressed, and feel like giving up.  This is where peers can really shine.  The same inspiration that I felt when getting started in my recovery, has been maintained by leaning on peer supports who validate my experience and offer tools to coping with the ups and downs without resulting to substance use.  In the outpatient setting, RC’s are crucial for helping patients navigate the ups and downs of recovery.  Relapse prevention planning between a patient and RC can be vital in keeping patients engaged in their recovery outside of the clinic setting.  </a:t>
            </a:r>
          </a:p>
        </p:txBody>
      </p:sp>
      <p:sp>
        <p:nvSpPr>
          <p:cNvPr id="4" name="Slide Number Placeholder 3"/>
          <p:cNvSpPr>
            <a:spLocks noGrp="1"/>
          </p:cNvSpPr>
          <p:nvPr>
            <p:ph type="sldNum" sz="quarter" idx="5"/>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386882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VUMC, Recovery Coaches work alongside MD’s, Social Workers, and Case Managers on the Addiction Consult Team.  Here, we meet with patients at bedside and provide peer support services.  This may look like connecting them to 12 step meetings, facilitating a residential rehab referral, connecting them with sober living, assessing motivation for change and using a motivational approach in an attempt to elicit meaningful change.  Sometimes, peer support in the hospital setting looks like encouraging the patient to finish their course of treatment set out by their primary team.  RC’s have the unique opportunity to provide bedside support that can lead to successful hospital courses and assure the patient has the support needed to get started in their recovery upon discharge, if they wish.  </a:t>
            </a:r>
          </a:p>
          <a:p>
            <a:endParaRPr lang="en-US" dirty="0"/>
          </a:p>
          <a:p>
            <a:r>
              <a:rPr lang="en-US" dirty="0"/>
              <a:t>When appropriate, some patients from the ACT discharge to Vanderbilt’s Bridge Clinic.  Bridge Clinic is a grant based outpatient clinic designed to be a short stay MOUD clinic where a patient can receive services such as social work, recovery coaching, case management, Psychiatric, Infectious Disease, Pain Management, and Internal Medicine care.  Recovery Coaching has proved to be instrumental in linking patients to these services and ensuring smooth transition from the hospital setting to the outpatient setting.</a:t>
            </a:r>
          </a:p>
        </p:txBody>
      </p:sp>
      <p:sp>
        <p:nvSpPr>
          <p:cNvPr id="4" name="Slide Number Placeholder 3"/>
          <p:cNvSpPr>
            <a:spLocks noGrp="1"/>
          </p:cNvSpPr>
          <p:nvPr>
            <p:ph type="sldNum" sz="quarter" idx="5"/>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307381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Vanderbilt, we are grateful to be able to offer long-term outpatient addiction care at the Vanderbilt Recovery Clinics.  Here, I have been able to offer peer support services to some patients for many years.  Keeping patients engaged in care long term is a very important step in achieving lasting recovery and recovery coaches often become the link between a patient who has fallen out of care to bringing them back to care.</a:t>
            </a:r>
          </a:p>
          <a:p>
            <a:endParaRPr lang="en-US" dirty="0"/>
          </a:p>
          <a:p>
            <a:r>
              <a:rPr lang="en-US" dirty="0"/>
              <a:t>In addition to relapse prevention, sometimes RC’s can assist with relapse processing.  This has been very useful when a patient experiences a strong abstinence violation effect where in the past, a slip could turn into months or years of active addiction where as a RC can take a </a:t>
            </a:r>
            <a:r>
              <a:rPr lang="en-US" dirty="0" err="1"/>
              <a:t>non-judgemental</a:t>
            </a:r>
            <a:r>
              <a:rPr lang="en-US" dirty="0"/>
              <a:t> and motivational approach to relapse to assist the patient in getting back on track with their recovery.</a:t>
            </a:r>
          </a:p>
        </p:txBody>
      </p:sp>
      <p:sp>
        <p:nvSpPr>
          <p:cNvPr id="4" name="Slide Number Placeholder 3"/>
          <p:cNvSpPr>
            <a:spLocks noGrp="1"/>
          </p:cNvSpPr>
          <p:nvPr>
            <p:ph type="sldNum" sz="quarter" idx="5"/>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363857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first started at Vanderbilt, one of my first patients was admitted with Endocarditis, which is a serious infection within the valves or chambers of the heart.  Untreated, it can be deadly.  Given the diagnosis of substance use disorder and a documented pattern of relapse and readmission to the hospital, this patient was not an ideal candidate for a heart valve replacement.  When a patients infection can not be treated with antibiotics, they sometimes require more invasive means of treatment through surgery.  Given that this patient was not ideal candidate for a surgical intervention, I was able to work intensively with the patient and advocate for their surgery.  While the patient was awaiting the cardiac teams decision, I was meeting with him daily.  We read from the AA Big Book and the NA basic text.  We made relapse prevention plans.  I helped him prepare a list of meetings to attend upon discharge.  I sat with him as he processed his medical course and his fear that he may not survive past the young age of 35.  During his hospital course, he found his motivation and his willingness to recover.  The ACT was instrumental in keeping this patient engaged and motivated as well as advocating on his behalf.  That patient was granted a heart valve replacement and he survived.  There have been dozens and dozens of cases just like this handled by the ACT and Recovery Coaches here at VUMC.  Recovery Coaches have been powerful advocates for combatting systematic stigma in the medical system as well.</a:t>
            </a:r>
          </a:p>
        </p:txBody>
      </p:sp>
      <p:sp>
        <p:nvSpPr>
          <p:cNvPr id="4" name="Slide Number Placeholder 3"/>
          <p:cNvSpPr>
            <a:spLocks noGrp="1"/>
          </p:cNvSpPr>
          <p:nvPr>
            <p:ph type="sldNum" sz="quarter" idx="5"/>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314724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patient population, historically, has a complicated relationship with their medical providers.  I can speak on my own experience here.  Going to doctor was like a complicated game where most times, I was hoping to convince the doctor of an exact diagnosis I “had” in hopes they would give me want I wanted.  Back in the early 2000’s, as most of us know now, the opioid epidemic was in full swing and pill mills were rampant around my home town of Johnson City.  Half of my friend would travel to Florida each month to reap the rewards of the loose prescribing laws in Florida at that time.  It was not very often that I would go to regular check ups, get a cold treated, or address any basic healthcare maintenance needs.  Let me say I have been picking up the pieces of my neglected health since day 1 of sobriety.  I feel it is of utmost importance that RC’s help patients relearn how to engage with their medical team in a way that fosters their recovery.  Part of that process may look like walking the patient through how to communicate what they are experiencing to their medical providers.  Another part may be helping a patient see that they may be exhibiting “drug seeking behavior” and at times, they may not realize it because it is engrained.  RC’s can fill the great need of keeping patients meaningfully engaged with their medical providers and help them establish a basis of trust.  I try to communicate the importance of trusting their medical providers early on as it has been an important link to keeping patients in care.</a:t>
            </a:r>
          </a:p>
        </p:txBody>
      </p:sp>
      <p:sp>
        <p:nvSpPr>
          <p:cNvPr id="4" name="Slide Number Placeholder 3"/>
          <p:cNvSpPr>
            <a:spLocks noGrp="1"/>
          </p:cNvSpPr>
          <p:nvPr>
            <p:ph type="sldNum" sz="quarter" idx="5"/>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1239911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t>Click to edit Master title style</a:t>
            </a: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83829175-527E-46A3-863C-1BB1F163B849}" type="datetimeFigureOut">
              <a:rPr lang="en-US"/>
              <a:t>10/12/2022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10/12/2022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t>Click to edit Master title style</a:t>
            </a: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10/12/2022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10/12/2022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t>Click to edit Master title style</a:t>
            </a: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10/12/2022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t>Click to edit Master title style</a:t>
            </a: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5" name="Date Placeholder 4"/>
          <p:cNvSpPr>
            <a:spLocks noGrp="1"/>
          </p:cNvSpPr>
          <p:nvPr>
            <p:ph type="dt" sz="half" idx="10"/>
          </p:nvPr>
        </p:nvSpPr>
        <p:spPr/>
        <p:txBody>
          <a:bodyPr/>
          <a:lstStyle/>
          <a:p>
            <a:fld id="{83829175-527E-46A3-863C-1BB1F163B849}" type="datetimeFigureOut">
              <a:rPr lang="en-US"/>
              <a:t>10/12/2022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t>Click to edit Master title style</a:t>
            </a: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7" name="Date Placeholder 6"/>
          <p:cNvSpPr>
            <a:spLocks noGrp="1"/>
          </p:cNvSpPr>
          <p:nvPr>
            <p:ph type="dt" sz="half" idx="10"/>
          </p:nvPr>
        </p:nvSpPr>
        <p:spPr/>
        <p:txBody>
          <a:bodyPr/>
          <a:lstStyle/>
          <a:p>
            <a:fld id="{83829175-527E-46A3-863C-1BB1F163B849}" type="datetimeFigureOut">
              <a:rPr lang="en-US"/>
              <a:t>10/12/2022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83829175-527E-46A3-863C-1BB1F163B849}" type="datetimeFigureOut">
              <a:rPr lang="en-US"/>
              <a:t>10/12/2022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10/12/2022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t>Click to edit Master title style</a:t>
            </a: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10/12/2022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t>Click to edit Master title style</a:t>
            </a: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10/12/2022</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582" y="-778569"/>
            <a:ext cx="9144000" cy="3505200"/>
          </a:xfrm>
        </p:spPr>
        <p:txBody>
          <a:bodyPr/>
          <a:lstStyle/>
          <a:p>
            <a:r>
              <a:rPr lang="en-US" dirty="0"/>
              <a:t>Recovery Coaching</a:t>
            </a:r>
          </a:p>
        </p:txBody>
      </p:sp>
      <p:sp>
        <p:nvSpPr>
          <p:cNvPr id="3" name="Subtitle 2"/>
          <p:cNvSpPr>
            <a:spLocks noGrp="1"/>
          </p:cNvSpPr>
          <p:nvPr>
            <p:ph type="subTitle" idx="1"/>
          </p:nvPr>
        </p:nvSpPr>
        <p:spPr/>
        <p:txBody>
          <a:bodyPr vert="horz" lIns="91440" tIns="45720" rIns="91440" bIns="45720" rtlCol="0" anchor="t">
            <a:normAutofit fontScale="92500"/>
          </a:bodyPr>
          <a:lstStyle/>
          <a:p>
            <a:r>
              <a:rPr lang="en-US" dirty="0">
                <a:solidFill>
                  <a:schemeClr val="tx1">
                    <a:lumMod val="50000"/>
                  </a:schemeClr>
                </a:solidFill>
              </a:rPr>
              <a:t>Schuyler Clayton, CPRS</a:t>
            </a:r>
          </a:p>
          <a:p>
            <a:r>
              <a:rPr lang="en-US" dirty="0">
                <a:solidFill>
                  <a:schemeClr val="tx1">
                    <a:lumMod val="50000"/>
                  </a:schemeClr>
                </a:solidFill>
              </a:rPr>
              <a:t>Addiction Consult Team/Bridge Clinic/VISTA Recovery Clinics</a:t>
            </a:r>
          </a:p>
          <a:p>
            <a:r>
              <a:rPr lang="en-US" dirty="0">
                <a:solidFill>
                  <a:schemeClr val="tx1">
                    <a:lumMod val="50000"/>
                  </a:schemeClr>
                </a:solidFill>
              </a:rPr>
              <a:t>VUMC</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5D54-7AD7-487E-9651-EBD3477DA154}"/>
              </a:ext>
            </a:extLst>
          </p:cNvPr>
          <p:cNvSpPr>
            <a:spLocks noGrp="1"/>
          </p:cNvSpPr>
          <p:nvPr>
            <p:ph type="title"/>
          </p:nvPr>
        </p:nvSpPr>
        <p:spPr/>
        <p:txBody>
          <a:bodyPr>
            <a:normAutofit fontScale="90000"/>
          </a:bodyPr>
          <a:lstStyle/>
          <a:p>
            <a:r>
              <a:rPr lang="en-US" sz="4400" dirty="0"/>
              <a:t>Recovery Coach Role at VUMC</a:t>
            </a:r>
            <a:br>
              <a:rPr lang="en-US" sz="4400" dirty="0"/>
            </a:br>
            <a:endParaRPr lang="en-US" sz="4400" dirty="0"/>
          </a:p>
        </p:txBody>
      </p:sp>
      <p:sp>
        <p:nvSpPr>
          <p:cNvPr id="3" name="Content Placeholder 2">
            <a:extLst>
              <a:ext uri="{FF2B5EF4-FFF2-40B4-BE49-F238E27FC236}">
                <a16:creationId xmlns:a16="http://schemas.microsoft.com/office/drawing/2014/main" id="{BD464C1C-DC87-4724-A469-F1AFB7D06164}"/>
              </a:ext>
            </a:extLst>
          </p:cNvPr>
          <p:cNvSpPr>
            <a:spLocks noGrp="1"/>
          </p:cNvSpPr>
          <p:nvPr>
            <p:ph sz="half" idx="1"/>
          </p:nvPr>
        </p:nvSpPr>
        <p:spPr/>
        <p:txBody>
          <a:bodyPr>
            <a:normAutofit lnSpcReduction="10000"/>
          </a:bodyPr>
          <a:lstStyle/>
          <a:p>
            <a:pPr marL="0" indent="0">
              <a:buNone/>
            </a:pPr>
            <a:r>
              <a:rPr lang="en-US" sz="3200" u="sng" dirty="0"/>
              <a:t>Inpatient VUH</a:t>
            </a:r>
          </a:p>
          <a:p>
            <a:pPr marL="0" indent="0">
              <a:buNone/>
            </a:pPr>
            <a:r>
              <a:rPr lang="en-US" dirty="0"/>
              <a:t>  * Consult with Primary Team to help determine patents treatment plan to help minimize length of stay and reduce readmission rates</a:t>
            </a:r>
          </a:p>
          <a:p>
            <a:pPr marL="0" indent="0">
              <a:buNone/>
            </a:pPr>
            <a:r>
              <a:rPr lang="en-US" dirty="0"/>
              <a:t>  * Provide bedside support to patients with SUD/Mental Health Disorder</a:t>
            </a:r>
          </a:p>
          <a:p>
            <a:pPr marL="0" indent="0">
              <a:buNone/>
            </a:pPr>
            <a:r>
              <a:rPr lang="en-US" dirty="0"/>
              <a:t>  * RC can use personal experience to build rapport and mentor patients through their medical course</a:t>
            </a:r>
          </a:p>
        </p:txBody>
      </p:sp>
      <p:sp>
        <p:nvSpPr>
          <p:cNvPr id="4" name="Content Placeholder 3">
            <a:extLst>
              <a:ext uri="{FF2B5EF4-FFF2-40B4-BE49-F238E27FC236}">
                <a16:creationId xmlns:a16="http://schemas.microsoft.com/office/drawing/2014/main" id="{8E815339-A38E-4D4C-8CCC-560E6E29CEF6}"/>
              </a:ext>
            </a:extLst>
          </p:cNvPr>
          <p:cNvSpPr>
            <a:spLocks noGrp="1"/>
          </p:cNvSpPr>
          <p:nvPr>
            <p:ph sz="half" idx="2"/>
          </p:nvPr>
        </p:nvSpPr>
        <p:spPr/>
        <p:txBody>
          <a:bodyPr>
            <a:normAutofit lnSpcReduction="10000"/>
          </a:bodyPr>
          <a:lstStyle/>
          <a:p>
            <a:pPr marL="0" indent="0">
              <a:buNone/>
            </a:pPr>
            <a:r>
              <a:rPr lang="en-US" sz="3200" u="sng" dirty="0"/>
              <a:t>Bridge Clinic</a:t>
            </a:r>
          </a:p>
          <a:p>
            <a:pPr marL="0" indent="0">
              <a:buNone/>
            </a:pPr>
            <a:r>
              <a:rPr lang="en-US" dirty="0"/>
              <a:t>  * Provides temporary treatment (up to 3 months) including MAT services, Social Work and Case Management support and Recovery Coaching.</a:t>
            </a:r>
          </a:p>
          <a:p>
            <a:pPr marL="0" indent="0">
              <a:buNone/>
            </a:pPr>
            <a:r>
              <a:rPr lang="en-US" dirty="0"/>
              <a:t>  * RC provides peer support, relapse prevention planning/processing, coping skills, referrals to community recovery support programs, and is a link to remaining in care.</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394269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0795-9265-4DBD-8B1F-DC17F289466B}"/>
              </a:ext>
            </a:extLst>
          </p:cNvPr>
          <p:cNvSpPr>
            <a:spLocks noGrp="1"/>
          </p:cNvSpPr>
          <p:nvPr>
            <p:ph type="title"/>
          </p:nvPr>
        </p:nvSpPr>
        <p:spPr>
          <a:xfrm>
            <a:off x="1366966" y="518652"/>
            <a:ext cx="9601200" cy="1143000"/>
          </a:xfrm>
        </p:spPr>
        <p:txBody>
          <a:bodyPr/>
          <a:lstStyle/>
          <a:p>
            <a:r>
              <a:rPr lang="en-US" u="sng" dirty="0"/>
              <a:t>Outpatient Vanderbilt Recovery Clinics</a:t>
            </a:r>
          </a:p>
        </p:txBody>
      </p:sp>
      <p:sp>
        <p:nvSpPr>
          <p:cNvPr id="3" name="Content Placeholder 2">
            <a:extLst>
              <a:ext uri="{FF2B5EF4-FFF2-40B4-BE49-F238E27FC236}">
                <a16:creationId xmlns:a16="http://schemas.microsoft.com/office/drawing/2014/main" id="{5564AF88-8EA1-49BE-9726-D59A00B37C18}"/>
              </a:ext>
            </a:extLst>
          </p:cNvPr>
          <p:cNvSpPr>
            <a:spLocks noGrp="1"/>
          </p:cNvSpPr>
          <p:nvPr>
            <p:ph sz="half" idx="1"/>
          </p:nvPr>
        </p:nvSpPr>
        <p:spPr/>
        <p:txBody>
          <a:bodyPr>
            <a:normAutofit/>
          </a:bodyPr>
          <a:lstStyle/>
          <a:p>
            <a:r>
              <a:rPr lang="en-US" dirty="0"/>
              <a:t>Provide long term care for patients graduating from Bridge Clinic as well as insured/self pay patients</a:t>
            </a:r>
          </a:p>
          <a:p>
            <a:r>
              <a:rPr lang="en-US" dirty="0"/>
              <a:t>Participation alongside Recovery Coach in group therapy facilitated by clinical social workers</a:t>
            </a:r>
          </a:p>
          <a:p>
            <a:r>
              <a:rPr lang="en-US" dirty="0"/>
              <a:t>More one on one time with RC’s outside clinic hours</a:t>
            </a:r>
          </a:p>
          <a:p>
            <a:r>
              <a:rPr lang="en-US" dirty="0"/>
              <a:t>Assist patients in building independence in their recovery</a:t>
            </a:r>
          </a:p>
        </p:txBody>
      </p:sp>
    </p:spTree>
    <p:extLst>
      <p:ext uri="{BB962C8B-B14F-4D97-AF65-F5344CB8AC3E}">
        <p14:creationId xmlns:p14="http://schemas.microsoft.com/office/powerpoint/2010/main" val="18818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5CDD-D485-4525-9188-1F876B5B4004}"/>
              </a:ext>
            </a:extLst>
          </p:cNvPr>
          <p:cNvSpPr>
            <a:spLocks noGrp="1"/>
          </p:cNvSpPr>
          <p:nvPr>
            <p:ph type="title"/>
          </p:nvPr>
        </p:nvSpPr>
        <p:spPr/>
        <p:txBody>
          <a:bodyPr>
            <a:normAutofit fontScale="90000"/>
          </a:bodyPr>
          <a:lstStyle/>
          <a:p>
            <a:r>
              <a:rPr lang="en-US" sz="4400" b="1" dirty="0"/>
              <a:t>Recovery Coaching in Outpatient Setting</a:t>
            </a:r>
          </a:p>
        </p:txBody>
      </p:sp>
      <p:sp>
        <p:nvSpPr>
          <p:cNvPr id="3" name="Content Placeholder 2">
            <a:extLst>
              <a:ext uri="{FF2B5EF4-FFF2-40B4-BE49-F238E27FC236}">
                <a16:creationId xmlns:a16="http://schemas.microsoft.com/office/drawing/2014/main" id="{1F7F6B07-08AB-4049-8223-918D91252296}"/>
              </a:ext>
            </a:extLst>
          </p:cNvPr>
          <p:cNvSpPr>
            <a:spLocks noGrp="1"/>
          </p:cNvSpPr>
          <p:nvPr>
            <p:ph idx="1"/>
          </p:nvPr>
        </p:nvSpPr>
        <p:spPr>
          <a:xfrm>
            <a:off x="1522414" y="1828800"/>
            <a:ext cx="9601200" cy="4191000"/>
          </a:xfrm>
        </p:spPr>
        <p:txBody>
          <a:bodyPr>
            <a:normAutofit fontScale="92500" lnSpcReduction="10000"/>
          </a:bodyPr>
          <a:lstStyle/>
          <a:p>
            <a:pPr marL="0" indent="0">
              <a:buNone/>
            </a:pPr>
            <a:r>
              <a:rPr lang="en-US" sz="3200" dirty="0"/>
              <a:t>	* check in with recovery progress</a:t>
            </a:r>
          </a:p>
          <a:p>
            <a:pPr marL="0" indent="0">
              <a:buNone/>
            </a:pPr>
            <a:r>
              <a:rPr lang="en-US" sz="3200" dirty="0"/>
              <a:t>	* help patient overcome any barriers that may get in the way of achieving recovery</a:t>
            </a:r>
          </a:p>
          <a:p>
            <a:pPr marL="0" indent="0">
              <a:buNone/>
            </a:pPr>
            <a:r>
              <a:rPr lang="en-US" sz="3200" dirty="0"/>
              <a:t>	* further provide coping skills</a:t>
            </a:r>
          </a:p>
          <a:p>
            <a:pPr marL="0" indent="0">
              <a:buNone/>
            </a:pPr>
            <a:r>
              <a:rPr lang="en-US" sz="3200" dirty="0"/>
              <a:t>	* help patient utilize a relapse prevention plan</a:t>
            </a:r>
          </a:p>
          <a:p>
            <a:pPr marL="0" indent="0">
              <a:buNone/>
            </a:pPr>
            <a:r>
              <a:rPr lang="en-US" sz="3200" dirty="0"/>
              <a:t>	* help patient further meet their overall personalized recovery goals</a:t>
            </a:r>
          </a:p>
          <a:p>
            <a:pPr marL="0" indent="0">
              <a:buNone/>
            </a:pPr>
            <a:r>
              <a:rPr lang="en-US" sz="3200" dirty="0"/>
              <a:t>	*connect patient with community resources</a:t>
            </a:r>
          </a:p>
        </p:txBody>
      </p:sp>
    </p:spTree>
    <p:extLst>
      <p:ext uri="{BB962C8B-B14F-4D97-AF65-F5344CB8AC3E}">
        <p14:creationId xmlns:p14="http://schemas.microsoft.com/office/powerpoint/2010/main" val="349078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1504950"/>
            <a:ext cx="3276599" cy="1924050"/>
          </a:xfrm>
        </p:spPr>
        <p:txBody>
          <a:bodyPr/>
          <a:lstStyle/>
          <a:p>
            <a:r>
              <a:rPr lang="en-US" dirty="0"/>
              <a:t>Recovery Coaching in a Medical Setting</a:t>
            </a:r>
          </a:p>
        </p:txBody>
      </p:sp>
      <p:sp>
        <p:nvSpPr>
          <p:cNvPr id="3" name="Content Placeholder 2"/>
          <p:cNvSpPr>
            <a:spLocks noGrp="1"/>
          </p:cNvSpPr>
          <p:nvPr>
            <p:ph idx="1"/>
          </p:nvPr>
        </p:nvSpPr>
        <p:spPr>
          <a:xfrm>
            <a:off x="5180011" y="838199"/>
            <a:ext cx="6172201" cy="5777753"/>
          </a:xfrm>
        </p:spPr>
        <p:txBody>
          <a:bodyPr>
            <a:normAutofit lnSpcReduction="10000"/>
          </a:bodyPr>
          <a:lstStyle/>
          <a:p>
            <a:pPr marL="0" indent="0">
              <a:buNone/>
            </a:pPr>
            <a:endParaRPr lang="en-US" dirty="0"/>
          </a:p>
          <a:p>
            <a:pPr marL="0" indent="0">
              <a:buNone/>
            </a:pPr>
            <a:endParaRPr lang="en-US" dirty="0"/>
          </a:p>
          <a:p>
            <a:pPr marL="0" indent="0">
              <a:buNone/>
            </a:pPr>
            <a:r>
              <a:rPr lang="en-US" dirty="0"/>
              <a:t>* Patients contemplating recovery have unique challenges in medical setting </a:t>
            </a:r>
          </a:p>
          <a:p>
            <a:pPr marL="0" indent="0">
              <a:buNone/>
            </a:pPr>
            <a:r>
              <a:rPr lang="en-US" dirty="0"/>
              <a:t>* Medical courses often complicate behavioral health care</a:t>
            </a:r>
          </a:p>
          <a:p>
            <a:pPr marL="0" indent="0">
              <a:buNone/>
            </a:pPr>
            <a:r>
              <a:rPr lang="en-US" dirty="0"/>
              <a:t>* Hospitalization can serve as an intervention and opportunity for providers to initiate treatment</a:t>
            </a:r>
          </a:p>
          <a:p>
            <a:r>
              <a:rPr lang="en-US" dirty="0"/>
              <a:t>Their medical course can be a motivating factor for change towards wellness that RC’s can help structure a relapse prevention plan</a:t>
            </a:r>
          </a:p>
          <a:p>
            <a:r>
              <a:rPr lang="en-US" dirty="0"/>
              <a:t>Provides unique opportunity to assess risk vs reward of behavior change with someone with lived experience.</a:t>
            </a:r>
          </a:p>
          <a:p>
            <a:r>
              <a:rPr lang="en-US" dirty="0"/>
              <a:t>Opportunity to provide harm reduction education</a:t>
            </a:r>
          </a:p>
          <a:p>
            <a:pPr marL="0" indent="0">
              <a:buNone/>
            </a:pPr>
            <a:endParaRPr lang="en-US" dirty="0"/>
          </a:p>
        </p:txBody>
      </p:sp>
      <p:sp>
        <p:nvSpPr>
          <p:cNvPr id="4" name="Text Placeholder 3"/>
          <p:cNvSpPr>
            <a:spLocks noGrp="1"/>
          </p:cNvSpPr>
          <p:nvPr>
            <p:ph type="body" sz="half" idx="2"/>
          </p:nvPr>
        </p:nvSpPr>
        <p:spPr>
          <a:xfrm>
            <a:off x="680719" y="4394200"/>
            <a:ext cx="3662681" cy="1924050"/>
          </a:xfrm>
        </p:spPr>
        <p:txBody>
          <a:bodyPr>
            <a:normAutofit/>
          </a:bodyPr>
          <a:lstStyle/>
          <a:p>
            <a:r>
              <a:rPr lang="en-US" dirty="0"/>
              <a:t>            </a:t>
            </a:r>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84A4-2FFE-463D-BB5C-24652B3F0B0B}"/>
              </a:ext>
            </a:extLst>
          </p:cNvPr>
          <p:cNvSpPr>
            <a:spLocks noGrp="1"/>
          </p:cNvSpPr>
          <p:nvPr>
            <p:ph type="title"/>
          </p:nvPr>
        </p:nvSpPr>
        <p:spPr/>
        <p:txBody>
          <a:bodyPr/>
          <a:lstStyle/>
          <a:p>
            <a:r>
              <a:rPr lang="en-US" dirty="0"/>
              <a:t>Recovery Coaching at VUMC</a:t>
            </a:r>
          </a:p>
        </p:txBody>
      </p:sp>
      <p:sp>
        <p:nvSpPr>
          <p:cNvPr id="3" name="Content Placeholder 2">
            <a:extLst>
              <a:ext uri="{FF2B5EF4-FFF2-40B4-BE49-F238E27FC236}">
                <a16:creationId xmlns:a16="http://schemas.microsoft.com/office/drawing/2014/main" id="{7646177F-6B55-4017-A738-EBD310DD57DC}"/>
              </a:ext>
            </a:extLst>
          </p:cNvPr>
          <p:cNvSpPr>
            <a:spLocks noGrp="1"/>
          </p:cNvSpPr>
          <p:nvPr>
            <p:ph idx="1"/>
          </p:nvPr>
        </p:nvSpPr>
        <p:spPr/>
        <p:txBody>
          <a:bodyPr/>
          <a:lstStyle/>
          <a:p>
            <a:r>
              <a:rPr lang="en-US" dirty="0"/>
              <a:t>Patient makes contact with RC via inpatient admission at VUH or at intake at Bridge Clinic</a:t>
            </a:r>
          </a:p>
          <a:p>
            <a:r>
              <a:rPr lang="en-US" dirty="0"/>
              <a:t>RC follows patient into Bridge Clinic to begin RC treatment planning</a:t>
            </a:r>
          </a:p>
          <a:p>
            <a:r>
              <a:rPr lang="en-US" dirty="0"/>
              <a:t>RC is point of contact to link patient to care in outpatient setting/reducing rehospitalization</a:t>
            </a:r>
          </a:p>
          <a:p>
            <a:r>
              <a:rPr lang="en-US" dirty="0"/>
              <a:t>RC facilitates referrals to community resources</a:t>
            </a:r>
          </a:p>
          <a:p>
            <a:r>
              <a:rPr lang="en-US" dirty="0"/>
              <a:t>RC works within interdisciplinary team model to address patient concerns along their episode of care</a:t>
            </a:r>
          </a:p>
          <a:p>
            <a:r>
              <a:rPr lang="en-US" dirty="0"/>
              <a:t>RC mentoring helps build trusts between the patient and the medical team to encourage them to remain engaged in their long term care</a:t>
            </a:r>
          </a:p>
          <a:p>
            <a:endParaRPr lang="en-US" dirty="0"/>
          </a:p>
          <a:p>
            <a:endParaRPr lang="en-US" dirty="0"/>
          </a:p>
        </p:txBody>
      </p:sp>
      <p:sp>
        <p:nvSpPr>
          <p:cNvPr id="4" name="Text Placeholder 3">
            <a:extLst>
              <a:ext uri="{FF2B5EF4-FFF2-40B4-BE49-F238E27FC236}">
                <a16:creationId xmlns:a16="http://schemas.microsoft.com/office/drawing/2014/main" id="{37E7F938-8E54-4D2B-B5ED-BAE8FE3397E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494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250-FE6F-4C1C-A3B4-513208E0D2C6}"/>
              </a:ext>
            </a:extLst>
          </p:cNvPr>
          <p:cNvSpPr>
            <a:spLocks noGrp="1"/>
          </p:cNvSpPr>
          <p:nvPr>
            <p:ph type="title"/>
          </p:nvPr>
        </p:nvSpPr>
        <p:spPr/>
        <p:txBody>
          <a:bodyPr/>
          <a:lstStyle/>
          <a:p>
            <a:r>
              <a:rPr lang="en-US" dirty="0"/>
              <a:t>The Patient Perspective</a:t>
            </a:r>
          </a:p>
        </p:txBody>
      </p:sp>
      <p:sp>
        <p:nvSpPr>
          <p:cNvPr id="3" name="Content Placeholder 2">
            <a:extLst>
              <a:ext uri="{FF2B5EF4-FFF2-40B4-BE49-F238E27FC236}">
                <a16:creationId xmlns:a16="http://schemas.microsoft.com/office/drawing/2014/main" id="{BAF41D51-E0E7-4917-963A-5214834B4362}"/>
              </a:ext>
            </a:extLst>
          </p:cNvPr>
          <p:cNvSpPr>
            <a:spLocks noGrp="1"/>
          </p:cNvSpPr>
          <p:nvPr>
            <p:ph idx="1"/>
          </p:nvPr>
        </p:nvSpPr>
        <p:spPr/>
        <p:txBody>
          <a:bodyPr/>
          <a:lstStyle/>
          <a:p>
            <a:pPr>
              <a:buFontTx/>
              <a:buChar char="-"/>
            </a:pPr>
            <a:r>
              <a:rPr lang="en-US" dirty="0"/>
              <a:t>Advocate for patient while they are developing communication skills.</a:t>
            </a:r>
          </a:p>
          <a:p>
            <a:pPr>
              <a:buFontTx/>
              <a:buChar char="-"/>
            </a:pPr>
            <a:r>
              <a:rPr lang="en-US" dirty="0"/>
              <a:t>RC’s provide insight to treatment team on what the patient is experiencing that may affect their engagement.</a:t>
            </a:r>
          </a:p>
          <a:p>
            <a:pPr>
              <a:buFontTx/>
              <a:buChar char="-"/>
            </a:pPr>
            <a:r>
              <a:rPr lang="en-US" dirty="0"/>
              <a:t>Assist patient in navigating their care as a person now living in recovery.</a:t>
            </a:r>
          </a:p>
          <a:p>
            <a:pPr>
              <a:buFontTx/>
              <a:buChar char="-"/>
            </a:pPr>
            <a:r>
              <a:rPr lang="en-US" dirty="0"/>
              <a:t>RC’s can be a strong advocate for reducing stigma.</a:t>
            </a:r>
          </a:p>
          <a:p>
            <a:pPr>
              <a:buFontTx/>
              <a:buChar char="-"/>
            </a:pPr>
            <a:r>
              <a:rPr lang="en-US" dirty="0"/>
              <a:t>RC’s provide validation for patients experience in early sobriety</a:t>
            </a:r>
          </a:p>
          <a:p>
            <a:pPr>
              <a:buFontTx/>
              <a:buChar char="-"/>
            </a:pPr>
            <a:endParaRPr lang="en-US" dirty="0"/>
          </a:p>
        </p:txBody>
      </p:sp>
      <p:sp>
        <p:nvSpPr>
          <p:cNvPr id="4" name="Text Placeholder 3">
            <a:extLst>
              <a:ext uri="{FF2B5EF4-FFF2-40B4-BE49-F238E27FC236}">
                <a16:creationId xmlns:a16="http://schemas.microsoft.com/office/drawing/2014/main" id="{CE6BD2A9-D0C3-4878-985D-F18FD2ED2AF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0343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3B50-6788-4D47-9C99-00AC4CCF00A0}"/>
              </a:ext>
            </a:extLst>
          </p:cNvPr>
          <p:cNvSpPr>
            <a:spLocks noGrp="1"/>
          </p:cNvSpPr>
          <p:nvPr>
            <p:ph type="title"/>
          </p:nvPr>
        </p:nvSpPr>
        <p:spPr/>
        <p:txBody>
          <a:bodyPr/>
          <a:lstStyle/>
          <a:p>
            <a:r>
              <a:rPr lang="en-US" dirty="0"/>
              <a:t>Importance of Choice</a:t>
            </a:r>
          </a:p>
        </p:txBody>
      </p:sp>
      <p:sp>
        <p:nvSpPr>
          <p:cNvPr id="3" name="Content Placeholder 2">
            <a:extLst>
              <a:ext uri="{FF2B5EF4-FFF2-40B4-BE49-F238E27FC236}">
                <a16:creationId xmlns:a16="http://schemas.microsoft.com/office/drawing/2014/main" id="{E925443F-295D-4FC0-A0F6-0323CC67D94C}"/>
              </a:ext>
            </a:extLst>
          </p:cNvPr>
          <p:cNvSpPr>
            <a:spLocks noGrp="1"/>
          </p:cNvSpPr>
          <p:nvPr>
            <p:ph idx="1"/>
          </p:nvPr>
        </p:nvSpPr>
        <p:spPr/>
        <p:txBody>
          <a:bodyPr>
            <a:normAutofit fontScale="92500" lnSpcReduction="10000"/>
          </a:bodyPr>
          <a:lstStyle/>
          <a:p>
            <a:pPr marL="0" indent="0">
              <a:buNone/>
            </a:pPr>
            <a:endParaRPr lang="en-US" dirty="0"/>
          </a:p>
          <a:p>
            <a:pPr marL="0" indent="0">
              <a:buNone/>
            </a:pPr>
            <a:r>
              <a:rPr lang="en-US" sz="3200" dirty="0"/>
              <a:t>“Participants emphasized the importance of having choices regarding their care, and not feeling coerced into accepting substance use treatment… One participant explained, ‘Regardless of the approach, providers need to recognize where the person is, </a:t>
            </a:r>
            <a:r>
              <a:rPr lang="en-US" sz="3200" b="1" dirty="0"/>
              <a:t>give the person a choice</a:t>
            </a:r>
            <a:r>
              <a:rPr lang="en-US" sz="3200" dirty="0"/>
              <a:t>, and provide the best care possible.”</a:t>
            </a:r>
          </a:p>
          <a:p>
            <a:pPr marL="0" indent="0">
              <a:buNone/>
            </a:pPr>
            <a:endParaRPr lang="en-US" dirty="0"/>
          </a:p>
          <a:p>
            <a:pPr marL="0" indent="0">
              <a:buNone/>
            </a:pPr>
            <a:r>
              <a:rPr lang="en-US" sz="1800" i="1" dirty="0"/>
              <a:t>*2016 Oregon Health and Science University, Qualitative Study of Hospitalized Patients with SUD</a:t>
            </a:r>
          </a:p>
        </p:txBody>
      </p:sp>
    </p:spTree>
    <p:extLst>
      <p:ext uri="{BB962C8B-B14F-4D97-AF65-F5344CB8AC3E}">
        <p14:creationId xmlns:p14="http://schemas.microsoft.com/office/powerpoint/2010/main" val="28954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9C20-35D1-4979-AF80-272B252C046A}"/>
              </a:ext>
            </a:extLst>
          </p:cNvPr>
          <p:cNvSpPr>
            <a:spLocks noGrp="1"/>
          </p:cNvSpPr>
          <p:nvPr>
            <p:ph type="title"/>
          </p:nvPr>
        </p:nvSpPr>
        <p:spPr/>
        <p:txBody>
          <a:bodyPr>
            <a:normAutofit fontScale="90000"/>
          </a:bodyPr>
          <a:lstStyle/>
          <a:p>
            <a:r>
              <a:rPr lang="en-US" dirty="0"/>
              <a:t>Challenges patients may face, some of which in turn could affect their treatment</a:t>
            </a:r>
          </a:p>
        </p:txBody>
      </p:sp>
      <p:sp>
        <p:nvSpPr>
          <p:cNvPr id="3" name="Content Placeholder 2">
            <a:extLst>
              <a:ext uri="{FF2B5EF4-FFF2-40B4-BE49-F238E27FC236}">
                <a16:creationId xmlns:a16="http://schemas.microsoft.com/office/drawing/2014/main" id="{9E0E9A83-D1F9-47AF-AF33-1635A0318DF7}"/>
              </a:ext>
            </a:extLst>
          </p:cNvPr>
          <p:cNvSpPr>
            <a:spLocks noGrp="1"/>
          </p:cNvSpPr>
          <p:nvPr>
            <p:ph idx="1"/>
          </p:nvPr>
        </p:nvSpPr>
        <p:spPr/>
        <p:txBody>
          <a:bodyPr/>
          <a:lstStyle/>
          <a:p>
            <a:r>
              <a:rPr lang="en-US" dirty="0"/>
              <a:t>Uninsured</a:t>
            </a:r>
          </a:p>
          <a:p>
            <a:r>
              <a:rPr lang="en-US" dirty="0"/>
              <a:t>Lack of support in the home</a:t>
            </a:r>
          </a:p>
          <a:p>
            <a:r>
              <a:rPr lang="en-US" dirty="0"/>
              <a:t>May be experiencing homelessness </a:t>
            </a:r>
          </a:p>
          <a:p>
            <a:r>
              <a:rPr lang="en-US" dirty="0"/>
              <a:t>Medical comorbidities complicating treatment</a:t>
            </a:r>
          </a:p>
          <a:p>
            <a:r>
              <a:rPr lang="en-US" dirty="0"/>
              <a:t>Lacking access to mental health treatment and counseling</a:t>
            </a:r>
          </a:p>
          <a:p>
            <a:r>
              <a:rPr lang="en-US" dirty="0"/>
              <a:t>May have legal issues</a:t>
            </a:r>
          </a:p>
          <a:p>
            <a:r>
              <a:rPr lang="en-US" dirty="0"/>
              <a:t>Experience stigma which can affect patient engagement with treatment team</a:t>
            </a:r>
          </a:p>
          <a:p>
            <a:r>
              <a:rPr lang="en-US" dirty="0"/>
              <a:t>Lack of employment opportunities</a:t>
            </a:r>
          </a:p>
          <a:p>
            <a:endParaRPr lang="en-US" dirty="0"/>
          </a:p>
          <a:p>
            <a:endParaRPr lang="en-US" dirty="0"/>
          </a:p>
        </p:txBody>
      </p:sp>
      <p:sp>
        <p:nvSpPr>
          <p:cNvPr id="4" name="Text Placeholder 3">
            <a:extLst>
              <a:ext uri="{FF2B5EF4-FFF2-40B4-BE49-F238E27FC236}">
                <a16:creationId xmlns:a16="http://schemas.microsoft.com/office/drawing/2014/main" id="{74A93153-1425-4ECC-BFF6-2EAA3BB58150}"/>
              </a:ext>
            </a:extLst>
          </p:cNvPr>
          <p:cNvSpPr>
            <a:spLocks noGrp="1"/>
          </p:cNvSpPr>
          <p:nvPr>
            <p:ph type="body" sz="half" idx="2"/>
          </p:nvPr>
        </p:nvSpPr>
        <p:spPr>
          <a:xfrm>
            <a:off x="-230188" y="4102100"/>
            <a:ext cx="407987" cy="190500"/>
          </a:xfrm>
        </p:spPr>
        <p:txBody>
          <a:bodyPr>
            <a:normAutofit fontScale="47500" lnSpcReduction="20000"/>
          </a:bodyPr>
          <a:lstStyle/>
          <a:p>
            <a:endParaRPr lang="en-US" dirty="0"/>
          </a:p>
        </p:txBody>
      </p:sp>
    </p:spTree>
    <p:extLst>
      <p:ext uri="{BB962C8B-B14F-4D97-AF65-F5344CB8AC3E}">
        <p14:creationId xmlns:p14="http://schemas.microsoft.com/office/powerpoint/2010/main" val="429392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8B12-2EAC-4B7C-AA6E-C30F4F0BC873}"/>
              </a:ext>
            </a:extLst>
          </p:cNvPr>
          <p:cNvSpPr>
            <a:spLocks noGrp="1"/>
          </p:cNvSpPr>
          <p:nvPr>
            <p:ph type="title"/>
          </p:nvPr>
        </p:nvSpPr>
        <p:spPr/>
        <p:txBody>
          <a:bodyPr/>
          <a:lstStyle/>
          <a:p>
            <a:r>
              <a:rPr lang="en-US" dirty="0"/>
              <a:t>Recovery Coaches help patient navigate these challenges</a:t>
            </a:r>
          </a:p>
        </p:txBody>
      </p:sp>
      <p:sp>
        <p:nvSpPr>
          <p:cNvPr id="3" name="Content Placeholder 2">
            <a:extLst>
              <a:ext uri="{FF2B5EF4-FFF2-40B4-BE49-F238E27FC236}">
                <a16:creationId xmlns:a16="http://schemas.microsoft.com/office/drawing/2014/main" id="{B3475AA3-BBAE-4E7B-B54F-B84C53821395}"/>
              </a:ext>
            </a:extLst>
          </p:cNvPr>
          <p:cNvSpPr>
            <a:spLocks noGrp="1"/>
          </p:cNvSpPr>
          <p:nvPr>
            <p:ph idx="1"/>
          </p:nvPr>
        </p:nvSpPr>
        <p:spPr/>
        <p:txBody>
          <a:bodyPr/>
          <a:lstStyle/>
          <a:p>
            <a:r>
              <a:rPr lang="en-US" dirty="0"/>
              <a:t>RC’s have lived experience with navigating barriers to sustained recovery and can pass this on to patients</a:t>
            </a:r>
          </a:p>
          <a:p>
            <a:r>
              <a:rPr lang="en-US" dirty="0"/>
              <a:t>RC’s can be a source of motivation to maintain the course when tackling these challenges</a:t>
            </a:r>
          </a:p>
          <a:p>
            <a:r>
              <a:rPr lang="en-US" dirty="0"/>
              <a:t>RC’s can become advocates for patients struggling with legal issues or stigma</a:t>
            </a:r>
          </a:p>
          <a:p>
            <a:r>
              <a:rPr lang="en-US" dirty="0"/>
              <a:t>RC’s can assist patients in finding employment, housing options such as sober living, connect them with assistance for legal issues, counseling, financial assistance, </a:t>
            </a:r>
            <a:r>
              <a:rPr lang="en-US" dirty="0" err="1"/>
              <a:t>ect</a:t>
            </a:r>
            <a:r>
              <a:rPr lang="en-US" dirty="0"/>
              <a:t>.</a:t>
            </a:r>
          </a:p>
          <a:p>
            <a:r>
              <a:rPr lang="en-US" dirty="0"/>
              <a:t>RC’s can help facilitate patient moving through stages of change</a:t>
            </a:r>
          </a:p>
        </p:txBody>
      </p:sp>
      <p:sp>
        <p:nvSpPr>
          <p:cNvPr id="4" name="Text Placeholder 3">
            <a:extLst>
              <a:ext uri="{FF2B5EF4-FFF2-40B4-BE49-F238E27FC236}">
                <a16:creationId xmlns:a16="http://schemas.microsoft.com/office/drawing/2014/main" id="{EEE33E9D-A96E-4D6D-9D34-F029F995601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1571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2990-D0F8-4670-8E4C-775B7206A719}"/>
              </a:ext>
            </a:extLst>
          </p:cNvPr>
          <p:cNvSpPr>
            <a:spLocks noGrp="1"/>
          </p:cNvSpPr>
          <p:nvPr>
            <p:ph type="title"/>
          </p:nvPr>
        </p:nvSpPr>
        <p:spPr/>
        <p:txBody>
          <a:bodyPr>
            <a:normAutofit/>
          </a:bodyPr>
          <a:lstStyle/>
          <a:p>
            <a:r>
              <a:rPr lang="en-US" sz="3600" dirty="0"/>
              <a:t>Recovery Coach Handouts</a:t>
            </a:r>
          </a:p>
        </p:txBody>
      </p:sp>
      <p:sp>
        <p:nvSpPr>
          <p:cNvPr id="3" name="Content Placeholder 2">
            <a:extLst>
              <a:ext uri="{FF2B5EF4-FFF2-40B4-BE49-F238E27FC236}">
                <a16:creationId xmlns:a16="http://schemas.microsoft.com/office/drawing/2014/main" id="{E5C3FC08-8695-445F-9E07-5692D035EB31}"/>
              </a:ext>
            </a:extLst>
          </p:cNvPr>
          <p:cNvSpPr>
            <a:spLocks noGrp="1"/>
          </p:cNvSpPr>
          <p:nvPr>
            <p:ph idx="1"/>
          </p:nvPr>
        </p:nvSpPr>
        <p:spPr/>
        <p:txBody>
          <a:bodyPr/>
          <a:lstStyle/>
          <a:p>
            <a:r>
              <a:rPr lang="en-US" dirty="0"/>
              <a:t>12 step literature or meeting lists for area</a:t>
            </a:r>
          </a:p>
          <a:p>
            <a:r>
              <a:rPr lang="en-US" dirty="0"/>
              <a:t>Relapse prevention worksheet</a:t>
            </a:r>
          </a:p>
          <a:p>
            <a:r>
              <a:rPr lang="en-US" dirty="0"/>
              <a:t>Daily gratitude journal</a:t>
            </a:r>
          </a:p>
          <a:p>
            <a:r>
              <a:rPr lang="en-US" dirty="0"/>
              <a:t>General tips/ coping skills</a:t>
            </a:r>
          </a:p>
          <a:p>
            <a:r>
              <a:rPr lang="en-US" dirty="0"/>
              <a:t>Information for Al-Anon or other family support options</a:t>
            </a:r>
          </a:p>
          <a:p>
            <a:r>
              <a:rPr lang="en-US" dirty="0"/>
              <a:t>Recovery Coach handouts serve to “plant seeds” of recovery that empower the patient to decide what works for them</a:t>
            </a:r>
          </a:p>
        </p:txBody>
      </p:sp>
    </p:spTree>
    <p:extLst>
      <p:ext uri="{BB962C8B-B14F-4D97-AF65-F5344CB8AC3E}">
        <p14:creationId xmlns:p14="http://schemas.microsoft.com/office/powerpoint/2010/main" val="336849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5376-739E-4966-A966-81706703595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87956AF-D486-4280-9FDA-ABC8A49C90EE}"/>
              </a:ext>
            </a:extLst>
          </p:cNvPr>
          <p:cNvSpPr>
            <a:spLocks noGrp="1"/>
          </p:cNvSpPr>
          <p:nvPr>
            <p:ph idx="1"/>
          </p:nvPr>
        </p:nvSpPr>
        <p:spPr/>
        <p:txBody>
          <a:bodyPr/>
          <a:lstStyle/>
          <a:p>
            <a:r>
              <a:rPr lang="en-US" dirty="0"/>
              <a:t>Define Recovery Coaching as an emerging profession and therapeutic approach.</a:t>
            </a:r>
          </a:p>
          <a:p>
            <a:r>
              <a:rPr lang="en-US" dirty="0"/>
              <a:t>Review the recovery coaching role across levels of care for addiction.</a:t>
            </a:r>
          </a:p>
          <a:p>
            <a:r>
              <a:rPr lang="en-US" dirty="0"/>
              <a:t>Describe the current evidence for recovery coaching interventions improving SUD outcomes.</a:t>
            </a:r>
          </a:p>
        </p:txBody>
      </p:sp>
    </p:spTree>
    <p:extLst>
      <p:ext uri="{BB962C8B-B14F-4D97-AF65-F5344CB8AC3E}">
        <p14:creationId xmlns:p14="http://schemas.microsoft.com/office/powerpoint/2010/main" val="418950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2990-D0F8-4670-8E4C-775B7206A719}"/>
              </a:ext>
            </a:extLst>
          </p:cNvPr>
          <p:cNvSpPr>
            <a:spLocks noGrp="1"/>
          </p:cNvSpPr>
          <p:nvPr>
            <p:ph type="title"/>
          </p:nvPr>
        </p:nvSpPr>
        <p:spPr/>
        <p:txBody>
          <a:bodyPr>
            <a:normAutofit/>
          </a:bodyPr>
          <a:lstStyle/>
          <a:p>
            <a:r>
              <a:rPr lang="en-US" sz="3600" dirty="0"/>
              <a:t>Connecting to Community Supports</a:t>
            </a:r>
          </a:p>
        </p:txBody>
      </p:sp>
      <p:sp>
        <p:nvSpPr>
          <p:cNvPr id="3" name="Content Placeholder 2">
            <a:extLst>
              <a:ext uri="{FF2B5EF4-FFF2-40B4-BE49-F238E27FC236}">
                <a16:creationId xmlns:a16="http://schemas.microsoft.com/office/drawing/2014/main" id="{E5C3FC08-8695-445F-9E07-5692D035EB31}"/>
              </a:ext>
            </a:extLst>
          </p:cNvPr>
          <p:cNvSpPr>
            <a:spLocks noGrp="1"/>
          </p:cNvSpPr>
          <p:nvPr>
            <p:ph idx="1"/>
          </p:nvPr>
        </p:nvSpPr>
        <p:spPr/>
        <p:txBody>
          <a:bodyPr>
            <a:normAutofit lnSpcReduction="10000"/>
          </a:bodyPr>
          <a:lstStyle/>
          <a:p>
            <a:r>
              <a:rPr lang="en-US" dirty="0"/>
              <a:t>RC’s provide encouragement for patient to engage in long term support for their recovery and to establish multiple avenues of support</a:t>
            </a:r>
          </a:p>
          <a:p>
            <a:r>
              <a:rPr lang="en-US" dirty="0"/>
              <a:t>Referrals to Residential Treatment, IOP, Outpatient care.</a:t>
            </a:r>
          </a:p>
          <a:p>
            <a:r>
              <a:rPr lang="en-US" dirty="0"/>
              <a:t>MAT provider</a:t>
            </a:r>
          </a:p>
          <a:p>
            <a:r>
              <a:rPr lang="en-US" dirty="0"/>
              <a:t>Provide Sober Living Resources</a:t>
            </a:r>
          </a:p>
          <a:p>
            <a:r>
              <a:rPr lang="en-US" dirty="0"/>
              <a:t>Support Groups</a:t>
            </a:r>
          </a:p>
          <a:p>
            <a:pPr lvl="1"/>
            <a:r>
              <a:rPr lang="en-US" dirty="0"/>
              <a:t>AA, NA, HA, SLAA, CA, EDA, etc.</a:t>
            </a:r>
          </a:p>
          <a:p>
            <a:pPr lvl="1"/>
            <a:r>
              <a:rPr lang="en-US" dirty="0"/>
              <a:t>Celebrate Recovery (CR)</a:t>
            </a:r>
          </a:p>
          <a:p>
            <a:pPr lvl="1"/>
            <a:r>
              <a:rPr lang="en-US" dirty="0"/>
              <a:t>Dharma Recovery</a:t>
            </a:r>
          </a:p>
          <a:p>
            <a:pPr lvl="1"/>
            <a:r>
              <a:rPr lang="en-US" dirty="0"/>
              <a:t>SMART Recovery</a:t>
            </a:r>
          </a:p>
          <a:p>
            <a:pPr lvl="1"/>
            <a:r>
              <a:rPr lang="en-US" dirty="0" err="1"/>
              <a:t>LifeRing</a:t>
            </a:r>
            <a:r>
              <a:rPr lang="en-US" dirty="0"/>
              <a:t>, </a:t>
            </a:r>
            <a:r>
              <a:rPr lang="en-US" dirty="0" err="1"/>
              <a:t>ect</a:t>
            </a:r>
            <a:r>
              <a:rPr lang="en-US" dirty="0"/>
              <a:t>.</a:t>
            </a:r>
          </a:p>
        </p:txBody>
      </p:sp>
    </p:spTree>
    <p:extLst>
      <p:ext uri="{BB962C8B-B14F-4D97-AF65-F5344CB8AC3E}">
        <p14:creationId xmlns:p14="http://schemas.microsoft.com/office/powerpoint/2010/main" val="297923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AC36-94E4-4D39-A0E2-0EA6F8286494}"/>
              </a:ext>
            </a:extLst>
          </p:cNvPr>
          <p:cNvSpPr>
            <a:spLocks noGrp="1"/>
          </p:cNvSpPr>
          <p:nvPr>
            <p:ph type="title"/>
          </p:nvPr>
        </p:nvSpPr>
        <p:spPr/>
        <p:txBody>
          <a:bodyPr/>
          <a:lstStyle/>
          <a:p>
            <a:r>
              <a:rPr lang="en-US" dirty="0"/>
              <a:t>Recovery Coaching Studies</a:t>
            </a:r>
          </a:p>
        </p:txBody>
      </p:sp>
      <p:sp>
        <p:nvSpPr>
          <p:cNvPr id="3" name="Content Placeholder 2">
            <a:extLst>
              <a:ext uri="{FF2B5EF4-FFF2-40B4-BE49-F238E27FC236}">
                <a16:creationId xmlns:a16="http://schemas.microsoft.com/office/drawing/2014/main" id="{D87B3ACE-A3DE-42B3-B265-A236DB082264}"/>
              </a:ext>
            </a:extLst>
          </p:cNvPr>
          <p:cNvSpPr>
            <a:spLocks noGrp="1"/>
          </p:cNvSpPr>
          <p:nvPr>
            <p:ph idx="1"/>
          </p:nvPr>
        </p:nvSpPr>
        <p:spPr/>
        <p:txBody>
          <a:bodyPr/>
          <a:lstStyle/>
          <a:p>
            <a:r>
              <a:rPr lang="en-US" dirty="0"/>
              <a:t>A 2020 study by </a:t>
            </a:r>
            <a:r>
              <a:rPr lang="en-US" dirty="0" err="1"/>
              <a:t>Kaileigh</a:t>
            </a:r>
            <a:r>
              <a:rPr lang="en-US" dirty="0"/>
              <a:t> Byrne and associates concluded that patient engagement rate over a 6-month period post discharge from an inpatient setting was higher for participants receiving recovery coaching interventions compared to the stand of care control who did not receive RC interventions.</a:t>
            </a:r>
          </a:p>
          <a:p>
            <a:r>
              <a:rPr lang="en-US" dirty="0"/>
              <a:t>A 2020 study by </a:t>
            </a:r>
            <a:r>
              <a:rPr lang="en-US" dirty="0" err="1"/>
              <a:t>Satinsky</a:t>
            </a:r>
            <a:r>
              <a:rPr lang="en-US" dirty="0"/>
              <a:t> presented further supporting evidence that implementing RC’s in a treatment team is a sustainable and cost effective strategy for long term patient engagement.</a:t>
            </a:r>
          </a:p>
          <a:p>
            <a:r>
              <a:rPr lang="en-US" dirty="0"/>
              <a:t>A 2019 study by David Eddie concluded that the peer specialists role displays great potential for improving patient outcomes while outlining the work needed to be done to establish the efficacy and effectiveness of RC’s.</a:t>
            </a:r>
          </a:p>
        </p:txBody>
      </p:sp>
    </p:spTree>
    <p:extLst>
      <p:ext uri="{BB962C8B-B14F-4D97-AF65-F5344CB8AC3E}">
        <p14:creationId xmlns:p14="http://schemas.microsoft.com/office/powerpoint/2010/main" val="140820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7DE5-D6B1-4843-998B-6168E6A04F19}"/>
              </a:ext>
            </a:extLst>
          </p:cNvPr>
          <p:cNvSpPr>
            <a:spLocks noGrp="1"/>
          </p:cNvSpPr>
          <p:nvPr>
            <p:ph type="title"/>
          </p:nvPr>
        </p:nvSpPr>
        <p:spPr/>
        <p:txBody>
          <a:bodyPr/>
          <a:lstStyle/>
          <a:p>
            <a:r>
              <a:rPr lang="en-US" dirty="0"/>
              <a:t>2020 Byrne Study</a:t>
            </a:r>
          </a:p>
        </p:txBody>
      </p:sp>
      <p:sp>
        <p:nvSpPr>
          <p:cNvPr id="3" name="Content Placeholder 2">
            <a:extLst>
              <a:ext uri="{FF2B5EF4-FFF2-40B4-BE49-F238E27FC236}">
                <a16:creationId xmlns:a16="http://schemas.microsoft.com/office/drawing/2014/main" id="{0C0A712F-83C0-4996-BBBB-75F042F2DC2A}"/>
              </a:ext>
            </a:extLst>
          </p:cNvPr>
          <p:cNvSpPr>
            <a:spLocks noGrp="1"/>
          </p:cNvSpPr>
          <p:nvPr>
            <p:ph idx="1"/>
          </p:nvPr>
        </p:nvSpPr>
        <p:spPr/>
        <p:txBody>
          <a:bodyPr/>
          <a:lstStyle/>
          <a:p>
            <a:r>
              <a:rPr lang="en-US" dirty="0"/>
              <a:t>6 month prospective randomized controlled trial comparing outcomes between “usual care” and a physician-initiated RC intervention.  Primary outcome measure was engagement in RC support services and secondary measure were substance use frequency as well as physical and mental health SF-12 survey.</a:t>
            </a:r>
          </a:p>
          <a:p>
            <a:r>
              <a:rPr lang="en-US" dirty="0"/>
              <a:t>Conclusion: “SUD is a chronic, relapse-prone disease, and the most important factor for predicting improvement at 5 years post-discharge is ongoing engagement.  This study demonstrates that inpatient linkage to recovery coaching services improves engagement rates and can feasibly be implemented in a single large hospital system.  This intervention is promising for both short-term and long-term engagement in recovery support services”.</a:t>
            </a:r>
          </a:p>
        </p:txBody>
      </p:sp>
    </p:spTree>
    <p:extLst>
      <p:ext uri="{BB962C8B-B14F-4D97-AF65-F5344CB8AC3E}">
        <p14:creationId xmlns:p14="http://schemas.microsoft.com/office/powerpoint/2010/main" val="232055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34A7-8DBD-4BBE-96FC-D493E51D2548}"/>
              </a:ext>
            </a:extLst>
          </p:cNvPr>
          <p:cNvSpPr>
            <a:spLocks noGrp="1"/>
          </p:cNvSpPr>
          <p:nvPr>
            <p:ph type="title"/>
          </p:nvPr>
        </p:nvSpPr>
        <p:spPr/>
        <p:txBody>
          <a:bodyPr/>
          <a:lstStyle/>
          <a:p>
            <a:r>
              <a:rPr lang="en-US" dirty="0"/>
              <a:t>2020 </a:t>
            </a:r>
            <a:r>
              <a:rPr lang="en-US" dirty="0" err="1"/>
              <a:t>Satinksy</a:t>
            </a:r>
            <a:r>
              <a:rPr lang="en-US" dirty="0"/>
              <a:t> Study</a:t>
            </a:r>
          </a:p>
        </p:txBody>
      </p:sp>
      <p:sp>
        <p:nvSpPr>
          <p:cNvPr id="3" name="Content Placeholder 2">
            <a:extLst>
              <a:ext uri="{FF2B5EF4-FFF2-40B4-BE49-F238E27FC236}">
                <a16:creationId xmlns:a16="http://schemas.microsoft.com/office/drawing/2014/main" id="{EA8C1E82-03AF-4968-800F-E4E7A2CA88BC}"/>
              </a:ext>
            </a:extLst>
          </p:cNvPr>
          <p:cNvSpPr>
            <a:spLocks noGrp="1"/>
          </p:cNvSpPr>
          <p:nvPr>
            <p:ph idx="1"/>
          </p:nvPr>
        </p:nvSpPr>
        <p:spPr/>
        <p:txBody>
          <a:bodyPr>
            <a:normAutofit lnSpcReduction="10000"/>
          </a:bodyPr>
          <a:lstStyle/>
          <a:p>
            <a:r>
              <a:rPr lang="en-US" dirty="0"/>
              <a:t>Study aimed at adapting and implementing recovery coach delivered behavioral activation interventions for problematic substance use among low-income, racial/ethnic minority populations receiving services in a community-based settings.</a:t>
            </a:r>
          </a:p>
          <a:p>
            <a:r>
              <a:rPr lang="en-US" dirty="0"/>
              <a:t>Study used qualitative methods to solicit feedback for the target population, center staff, and recovery coaches.</a:t>
            </a:r>
          </a:p>
          <a:p>
            <a:r>
              <a:rPr lang="en-US" dirty="0"/>
              <a:t>Clients expressed feeling more comfortable sharing their issues with RC.</a:t>
            </a:r>
          </a:p>
          <a:p>
            <a:r>
              <a:rPr lang="en-US" dirty="0"/>
              <a:t>Found that recovery coach support linkage to care was crucial for many patients receiving support for meeting basic needs such as getting an ID, shelter, food, and clothing.</a:t>
            </a:r>
          </a:p>
          <a:p>
            <a:r>
              <a:rPr lang="en-US" dirty="0"/>
              <a:t>RC’s working in tandem with case management to link patients to resources increased meaningful engagement in SUD treatment.</a:t>
            </a:r>
          </a:p>
        </p:txBody>
      </p:sp>
    </p:spTree>
    <p:extLst>
      <p:ext uri="{BB962C8B-B14F-4D97-AF65-F5344CB8AC3E}">
        <p14:creationId xmlns:p14="http://schemas.microsoft.com/office/powerpoint/2010/main" val="76431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B3AB-C2EA-4C31-B7EA-3051CD60E9D2}"/>
              </a:ext>
            </a:extLst>
          </p:cNvPr>
          <p:cNvSpPr>
            <a:spLocks noGrp="1"/>
          </p:cNvSpPr>
          <p:nvPr>
            <p:ph type="title"/>
          </p:nvPr>
        </p:nvSpPr>
        <p:spPr/>
        <p:txBody>
          <a:bodyPr/>
          <a:lstStyle/>
          <a:p>
            <a:pPr algn="ctr"/>
            <a:r>
              <a:rPr lang="en-US" dirty="0"/>
              <a:t>Patient Testimonials from </a:t>
            </a:r>
            <a:r>
              <a:rPr lang="en-US" dirty="0" err="1"/>
              <a:t>Satinsky</a:t>
            </a:r>
            <a:r>
              <a:rPr lang="en-US" dirty="0"/>
              <a:t> study</a:t>
            </a:r>
          </a:p>
        </p:txBody>
      </p:sp>
      <p:sp>
        <p:nvSpPr>
          <p:cNvPr id="3" name="Content Placeholder 2">
            <a:extLst>
              <a:ext uri="{FF2B5EF4-FFF2-40B4-BE49-F238E27FC236}">
                <a16:creationId xmlns:a16="http://schemas.microsoft.com/office/drawing/2014/main" id="{53961A75-9EB0-4B7E-87B3-36B86A4B5EA0}"/>
              </a:ext>
            </a:extLst>
          </p:cNvPr>
          <p:cNvSpPr>
            <a:spLocks noGrp="1"/>
          </p:cNvSpPr>
          <p:nvPr>
            <p:ph idx="1"/>
          </p:nvPr>
        </p:nvSpPr>
        <p:spPr/>
        <p:txBody>
          <a:bodyPr/>
          <a:lstStyle/>
          <a:p>
            <a:r>
              <a:rPr lang="en-US" dirty="0"/>
              <a:t> “[Staﬀ] used to help me [patient] a lot. She used to come to court with me. Everything. And [staﬀ] helps me with getting into Access to Recovery and setting up appointments and all of that…I need help because I can't read that good, but they help me with a lot of things.”</a:t>
            </a:r>
          </a:p>
          <a:p>
            <a:r>
              <a:rPr lang="en-US" dirty="0"/>
              <a:t> “…she's [recovery coach] like a teacher. Like somebody is trying to teach you [patients] but yet not…forcing into you. But they've been there. And they know so they know all the tricks and con artists and all that…they've been through it. They've done it. So… to come here, you got to be straight up truthful.” </a:t>
            </a:r>
          </a:p>
          <a:p>
            <a:r>
              <a:rPr lang="en-US" dirty="0"/>
              <a:t>“…and here she [recovery coach] is, a year and a half, two years later, she's working for the recovery team…That’s a pretty inspirational story…She used to sleep in the same clothes for seven days like I [patient] did…It helps when you can relate to the person who's helping you and you know they've been through a little.”</a:t>
            </a:r>
          </a:p>
          <a:p>
            <a:endParaRPr lang="en-US" dirty="0"/>
          </a:p>
          <a:p>
            <a:endParaRPr lang="en-US" dirty="0"/>
          </a:p>
        </p:txBody>
      </p:sp>
    </p:spTree>
    <p:extLst>
      <p:ext uri="{BB962C8B-B14F-4D97-AF65-F5344CB8AC3E}">
        <p14:creationId xmlns:p14="http://schemas.microsoft.com/office/powerpoint/2010/main" val="384736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DBC7-593B-48B7-A39A-459A6A77F622}"/>
              </a:ext>
            </a:extLst>
          </p:cNvPr>
          <p:cNvSpPr>
            <a:spLocks noGrp="1"/>
          </p:cNvSpPr>
          <p:nvPr>
            <p:ph type="title"/>
          </p:nvPr>
        </p:nvSpPr>
        <p:spPr/>
        <p:txBody>
          <a:bodyPr/>
          <a:lstStyle/>
          <a:p>
            <a:r>
              <a:rPr lang="en-US" dirty="0"/>
              <a:t>Concerns around Recovery Coaching</a:t>
            </a:r>
          </a:p>
        </p:txBody>
      </p:sp>
      <p:sp>
        <p:nvSpPr>
          <p:cNvPr id="3" name="Content Placeholder 2">
            <a:extLst>
              <a:ext uri="{FF2B5EF4-FFF2-40B4-BE49-F238E27FC236}">
                <a16:creationId xmlns:a16="http://schemas.microsoft.com/office/drawing/2014/main" id="{157930C0-D633-4570-AE4C-B3809704F29D}"/>
              </a:ext>
            </a:extLst>
          </p:cNvPr>
          <p:cNvSpPr>
            <a:spLocks noGrp="1"/>
          </p:cNvSpPr>
          <p:nvPr>
            <p:ph idx="1"/>
          </p:nvPr>
        </p:nvSpPr>
        <p:spPr/>
        <p:txBody>
          <a:bodyPr/>
          <a:lstStyle/>
          <a:p>
            <a:r>
              <a:rPr lang="en-US" dirty="0"/>
              <a:t>Boundaries issues can develop as RC work typically lies at the intersection or purely-peer, and purely-clinical support roles.</a:t>
            </a:r>
          </a:p>
          <a:p>
            <a:r>
              <a:rPr lang="en-US" dirty="0"/>
              <a:t>Need for clarity of the professional treatment realm with its clear roles, work schedules, and expectations, and marked differentiation between paid professional staff and clients, as well as the mutual-help 12 step tradition with its own well-articulated, and long-standing peer-support traditions.</a:t>
            </a:r>
          </a:p>
          <a:p>
            <a:r>
              <a:rPr lang="en-US" dirty="0"/>
              <a:t>Importance of RC’s communicating their scope of practice with their treatment team.</a:t>
            </a:r>
          </a:p>
          <a:p>
            <a:r>
              <a:rPr lang="en-US" dirty="0"/>
              <a:t>Being mindful that alliance with client does not complicate engagement with clinical staff.</a:t>
            </a:r>
          </a:p>
        </p:txBody>
      </p:sp>
    </p:spTree>
    <p:extLst>
      <p:ext uri="{BB962C8B-B14F-4D97-AF65-F5344CB8AC3E}">
        <p14:creationId xmlns:p14="http://schemas.microsoft.com/office/powerpoint/2010/main" val="19849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0800-4CC0-463B-9440-E32A8BA4FE3D}"/>
              </a:ext>
            </a:extLst>
          </p:cNvPr>
          <p:cNvSpPr>
            <a:spLocks noGrp="1"/>
          </p:cNvSpPr>
          <p:nvPr>
            <p:ph type="title"/>
          </p:nvPr>
        </p:nvSpPr>
        <p:spPr/>
        <p:txBody>
          <a:bodyPr/>
          <a:lstStyle/>
          <a:p>
            <a:r>
              <a:rPr lang="en-US" dirty="0"/>
              <a:t>How Recovery Coaching works in a team approach?</a:t>
            </a:r>
          </a:p>
        </p:txBody>
      </p:sp>
      <p:sp>
        <p:nvSpPr>
          <p:cNvPr id="3" name="Content Placeholder 2">
            <a:extLst>
              <a:ext uri="{FF2B5EF4-FFF2-40B4-BE49-F238E27FC236}">
                <a16:creationId xmlns:a16="http://schemas.microsoft.com/office/drawing/2014/main" id="{5D680021-BFE3-4FFF-AACE-F387D977CE39}"/>
              </a:ext>
            </a:extLst>
          </p:cNvPr>
          <p:cNvSpPr>
            <a:spLocks noGrp="1"/>
          </p:cNvSpPr>
          <p:nvPr>
            <p:ph idx="1"/>
          </p:nvPr>
        </p:nvSpPr>
        <p:spPr/>
        <p:txBody>
          <a:bodyPr/>
          <a:lstStyle/>
          <a:p>
            <a:r>
              <a:rPr lang="en-US" dirty="0"/>
              <a:t>Communicate patient needs</a:t>
            </a:r>
          </a:p>
          <a:p>
            <a:r>
              <a:rPr lang="en-US" dirty="0"/>
              <a:t>Provide patient perspective for better informed treatment</a:t>
            </a:r>
          </a:p>
          <a:p>
            <a:r>
              <a:rPr lang="en-US" dirty="0"/>
              <a:t>Help fight stigma/advocacy for the patient</a:t>
            </a:r>
          </a:p>
          <a:p>
            <a:r>
              <a:rPr lang="en-US" dirty="0"/>
              <a:t>Build trust between the patient and the medical provider</a:t>
            </a:r>
          </a:p>
          <a:p>
            <a:r>
              <a:rPr lang="en-US" dirty="0"/>
              <a:t>Further education on Substance Use Disorder and treatments available</a:t>
            </a:r>
          </a:p>
          <a:p>
            <a:r>
              <a:rPr lang="en-US" dirty="0"/>
              <a:t>Provide motivation for patient engagement in their treatment</a:t>
            </a:r>
          </a:p>
          <a:p>
            <a:r>
              <a:rPr lang="en-US" dirty="0"/>
              <a:t>Identify resources that RC’s have personal experience with</a:t>
            </a:r>
          </a:p>
          <a:p>
            <a:r>
              <a:rPr lang="en-US" dirty="0"/>
              <a:t>Provide patients with deeper level of support than typically available in outpatient setting</a:t>
            </a:r>
          </a:p>
        </p:txBody>
      </p:sp>
    </p:spTree>
    <p:extLst>
      <p:ext uri="{BB962C8B-B14F-4D97-AF65-F5344CB8AC3E}">
        <p14:creationId xmlns:p14="http://schemas.microsoft.com/office/powerpoint/2010/main" val="132745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8098-9D65-43D8-88F5-7B8836EA205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C65AF30-5979-4D8D-89F1-733BDD6F4A7B}"/>
              </a:ext>
            </a:extLst>
          </p:cNvPr>
          <p:cNvSpPr>
            <a:spLocks noGrp="1"/>
          </p:cNvSpPr>
          <p:nvPr>
            <p:ph idx="1"/>
          </p:nvPr>
        </p:nvSpPr>
        <p:spPr/>
        <p:txBody>
          <a:bodyPr>
            <a:normAutofit fontScale="92500" lnSpcReduction="20000"/>
          </a:bodyPr>
          <a:lstStyle/>
          <a:p>
            <a:r>
              <a:rPr lang="en-US" dirty="0"/>
              <a:t>Many states have free training programs for peer recovery services such as the CPRS program in TN.</a:t>
            </a:r>
          </a:p>
          <a:p>
            <a:r>
              <a:rPr lang="en-US" dirty="0"/>
              <a:t>Recovery Coaching in the hospital setting can help reduce recidivism and bridge patients to their next level of care.</a:t>
            </a:r>
          </a:p>
          <a:p>
            <a:r>
              <a:rPr lang="en-US" dirty="0"/>
              <a:t>Recovery Coaching can improve patient engagement in the short and long term.</a:t>
            </a:r>
          </a:p>
          <a:p>
            <a:r>
              <a:rPr lang="en-US" dirty="0"/>
              <a:t>Recovery Coaches provide unique insight into patient experience while working within an interdisciplinary team</a:t>
            </a:r>
          </a:p>
          <a:p>
            <a:r>
              <a:rPr lang="en-US" dirty="0"/>
              <a:t>Recovery Coaches can link patients to community support programs and provide insight to patient on how these programs operate</a:t>
            </a:r>
          </a:p>
          <a:p>
            <a:r>
              <a:rPr lang="en-US" dirty="0"/>
              <a:t>Recovery Coaches can be vital in assisting patients with basic needs that may lessen barriers to patient engagement</a:t>
            </a:r>
          </a:p>
          <a:p>
            <a:r>
              <a:rPr lang="en-US" dirty="0"/>
              <a:t>Recovery Coaches provide support for patients outside regularly scheduled visits which improves engagement</a:t>
            </a:r>
          </a:p>
          <a:p>
            <a:endParaRPr lang="en-US" dirty="0"/>
          </a:p>
        </p:txBody>
      </p:sp>
    </p:spTree>
    <p:extLst>
      <p:ext uri="{BB962C8B-B14F-4D97-AF65-F5344CB8AC3E}">
        <p14:creationId xmlns:p14="http://schemas.microsoft.com/office/powerpoint/2010/main" val="44680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C903-426E-45DB-BB24-D146DD8D545D}"/>
              </a:ext>
            </a:extLst>
          </p:cNvPr>
          <p:cNvSpPr>
            <a:spLocks noGrp="1"/>
          </p:cNvSpPr>
          <p:nvPr>
            <p:ph type="title"/>
          </p:nvPr>
        </p:nvSpPr>
        <p:spPr/>
        <p:txBody>
          <a:bodyPr/>
          <a:lstStyle/>
          <a:p>
            <a:r>
              <a:rPr lang="en-US" dirty="0"/>
              <a:t>The Importance of Recovery Coaching Going Forward</a:t>
            </a:r>
          </a:p>
        </p:txBody>
      </p:sp>
      <p:sp>
        <p:nvSpPr>
          <p:cNvPr id="3" name="Content Placeholder 2">
            <a:extLst>
              <a:ext uri="{FF2B5EF4-FFF2-40B4-BE49-F238E27FC236}">
                <a16:creationId xmlns:a16="http://schemas.microsoft.com/office/drawing/2014/main" id="{630DCAFF-3A4B-46C2-AD8A-F6B7F9017C73}"/>
              </a:ext>
            </a:extLst>
          </p:cNvPr>
          <p:cNvSpPr>
            <a:spLocks noGrp="1"/>
          </p:cNvSpPr>
          <p:nvPr>
            <p:ph idx="1"/>
          </p:nvPr>
        </p:nvSpPr>
        <p:spPr/>
        <p:txBody>
          <a:bodyPr>
            <a:normAutofit fontScale="92500" lnSpcReduction="20000"/>
          </a:bodyPr>
          <a:lstStyle/>
          <a:p>
            <a:r>
              <a:rPr lang="en-US" dirty="0"/>
              <a:t>Programs such as 12 steps provide a successful framework for the importance of peer-to-peer guidance in early recovery.</a:t>
            </a:r>
          </a:p>
          <a:p>
            <a:r>
              <a:rPr lang="en-US" dirty="0"/>
              <a:t>This peer-to-peer model can be utilized for patients who are averse to established community recovery programs.</a:t>
            </a:r>
          </a:p>
          <a:p>
            <a:r>
              <a:rPr lang="en-US" dirty="0"/>
              <a:t>Patients discharging from residential treatment and hospitals are at their most vulnerable time.  RC’s can help bridge this gap in treatment and help patients engage in aftercare.</a:t>
            </a:r>
          </a:p>
          <a:p>
            <a:r>
              <a:rPr lang="en-US" dirty="0"/>
              <a:t>Where could recovery coaching be utilized:  Legal system, hospital systems, outpatient addiction clinics, sober living, skilled nursing facilities, homeless missions, community centers, street outreach programs, EMS operations, school systems.</a:t>
            </a:r>
          </a:p>
          <a:p>
            <a:r>
              <a:rPr lang="en-US" dirty="0"/>
              <a:t>The RC role within a traditional treatment framework is still being defined, but shows great promise in keeping clients engaged in care and improving patient outcomes.  The scope of practice will become more clearly defined as the role is utilized in more levels of care.</a:t>
            </a:r>
          </a:p>
          <a:p>
            <a:endParaRPr lang="en-US" dirty="0"/>
          </a:p>
        </p:txBody>
      </p:sp>
    </p:spTree>
    <p:extLst>
      <p:ext uri="{BB962C8B-B14F-4D97-AF65-F5344CB8AC3E}">
        <p14:creationId xmlns:p14="http://schemas.microsoft.com/office/powerpoint/2010/main" val="298872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FD33-CEFB-40C4-9BC5-56E9940B185D}"/>
              </a:ext>
            </a:extLst>
          </p:cNvPr>
          <p:cNvSpPr>
            <a:spLocks noGrp="1"/>
          </p:cNvSpPr>
          <p:nvPr>
            <p:ph idx="1"/>
          </p:nvPr>
        </p:nvSpPr>
        <p:spPr/>
        <p:txBody>
          <a:bodyPr/>
          <a:lstStyle/>
          <a:p>
            <a:r>
              <a:rPr lang="en-US" dirty="0"/>
              <a:t>Patient testimonials taken from:</a:t>
            </a:r>
          </a:p>
          <a:p>
            <a:pPr marL="0" indent="0">
              <a:buNone/>
            </a:pPr>
            <a:r>
              <a:rPr lang="en-US" dirty="0"/>
              <a:t>Patient experiences with a transitional, low-threshold clinic for the treatment of substance use disorder: A qualitative study of a bridge clinic Rachel L. </a:t>
            </a:r>
            <a:r>
              <a:rPr lang="en-US" dirty="0" err="1"/>
              <a:t>Snowa</a:t>
            </a:r>
            <a:r>
              <a:rPr lang="en-US" dirty="0"/>
              <a:t>, Rachel E. </a:t>
            </a:r>
            <a:r>
              <a:rPr lang="en-US" dirty="0" err="1"/>
              <a:t>Simonb,c</a:t>
            </a:r>
            <a:r>
              <a:rPr lang="en-US" dirty="0"/>
              <a:t>, Helen E. </a:t>
            </a:r>
            <a:r>
              <a:rPr lang="en-US" dirty="0" err="1"/>
              <a:t>Jackd,e</a:t>
            </a:r>
            <a:r>
              <a:rPr lang="en-US" dirty="0"/>
              <a:t>, Devin </a:t>
            </a:r>
            <a:r>
              <a:rPr lang="en-US" dirty="0" err="1"/>
              <a:t>Ollerf</a:t>
            </a:r>
            <a:r>
              <a:rPr lang="en-US" dirty="0"/>
              <a:t>, Laura </a:t>
            </a:r>
            <a:r>
              <a:rPr lang="en-US" dirty="0" err="1"/>
              <a:t>Kehoeb,c</a:t>
            </a:r>
            <a:r>
              <a:rPr lang="en-US" dirty="0"/>
              <a:t>, Sarah E. </a:t>
            </a:r>
            <a:r>
              <a:rPr lang="en-US" dirty="0" err="1"/>
              <a:t>Wakema</a:t>
            </a:r>
            <a:endParaRPr lang="en-US" dirty="0"/>
          </a:p>
        </p:txBody>
      </p:sp>
    </p:spTree>
    <p:extLst>
      <p:ext uri="{BB962C8B-B14F-4D97-AF65-F5344CB8AC3E}">
        <p14:creationId xmlns:p14="http://schemas.microsoft.com/office/powerpoint/2010/main" val="232254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5CDD-D485-4525-9188-1F876B5B4004}"/>
              </a:ext>
            </a:extLst>
          </p:cNvPr>
          <p:cNvSpPr>
            <a:spLocks noGrp="1"/>
          </p:cNvSpPr>
          <p:nvPr>
            <p:ph type="title"/>
          </p:nvPr>
        </p:nvSpPr>
        <p:spPr/>
        <p:txBody>
          <a:bodyPr>
            <a:normAutofit/>
          </a:bodyPr>
          <a:lstStyle/>
          <a:p>
            <a:r>
              <a:rPr lang="en-US" sz="4400" b="1" dirty="0"/>
              <a:t>What is a Recovery Coach?</a:t>
            </a:r>
          </a:p>
        </p:txBody>
      </p:sp>
      <p:sp>
        <p:nvSpPr>
          <p:cNvPr id="3" name="Content Placeholder 2">
            <a:extLst>
              <a:ext uri="{FF2B5EF4-FFF2-40B4-BE49-F238E27FC236}">
                <a16:creationId xmlns:a16="http://schemas.microsoft.com/office/drawing/2014/main" id="{1F7F6B07-08AB-4049-8223-918D91252296}"/>
              </a:ext>
            </a:extLst>
          </p:cNvPr>
          <p:cNvSpPr>
            <a:spLocks noGrp="1"/>
          </p:cNvSpPr>
          <p:nvPr>
            <p:ph idx="1"/>
          </p:nvPr>
        </p:nvSpPr>
        <p:spPr>
          <a:xfrm>
            <a:off x="1522414" y="1828800"/>
            <a:ext cx="9601200" cy="4191000"/>
          </a:xfrm>
        </p:spPr>
        <p:txBody>
          <a:bodyPr>
            <a:normAutofit fontScale="92500" lnSpcReduction="20000"/>
          </a:bodyPr>
          <a:lstStyle/>
          <a:p>
            <a:r>
              <a:rPr lang="en-US" sz="3200" dirty="0"/>
              <a:t>Peer support role</a:t>
            </a:r>
          </a:p>
          <a:p>
            <a:r>
              <a:rPr lang="en-US" sz="3200" dirty="0"/>
              <a:t>Previously defined by SAMHSA as a “peer-helping-peer service alliance in which a peer leader in stable recovery provides social support services to a peer who is seeking help in establishing or maintaining their recovery.</a:t>
            </a:r>
          </a:p>
          <a:p>
            <a:r>
              <a:rPr lang="en-US" sz="3200" dirty="0"/>
              <a:t>Person with first- hand experience with Substance Use Disorder and/or mental illness and involved in long term recovery</a:t>
            </a:r>
          </a:p>
          <a:p>
            <a:r>
              <a:rPr lang="en-US" sz="3200" dirty="0"/>
              <a:t>Help patients define, achieve, and sustain recovery</a:t>
            </a:r>
          </a:p>
        </p:txBody>
      </p:sp>
    </p:spTree>
    <p:extLst>
      <p:ext uri="{BB962C8B-B14F-4D97-AF65-F5344CB8AC3E}">
        <p14:creationId xmlns:p14="http://schemas.microsoft.com/office/powerpoint/2010/main" val="115085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5CDD-D485-4525-9188-1F876B5B4004}"/>
              </a:ext>
            </a:extLst>
          </p:cNvPr>
          <p:cNvSpPr>
            <a:spLocks noGrp="1"/>
          </p:cNvSpPr>
          <p:nvPr>
            <p:ph type="title"/>
          </p:nvPr>
        </p:nvSpPr>
        <p:spPr/>
        <p:txBody>
          <a:bodyPr>
            <a:normAutofit/>
          </a:bodyPr>
          <a:lstStyle/>
          <a:p>
            <a:r>
              <a:rPr lang="en-US" sz="4400" b="1" dirty="0"/>
              <a:t>What is recovery?</a:t>
            </a:r>
          </a:p>
        </p:txBody>
      </p:sp>
      <p:sp>
        <p:nvSpPr>
          <p:cNvPr id="3" name="Content Placeholder 2">
            <a:extLst>
              <a:ext uri="{FF2B5EF4-FFF2-40B4-BE49-F238E27FC236}">
                <a16:creationId xmlns:a16="http://schemas.microsoft.com/office/drawing/2014/main" id="{1F7F6B07-08AB-4049-8223-918D91252296}"/>
              </a:ext>
            </a:extLst>
          </p:cNvPr>
          <p:cNvSpPr>
            <a:spLocks noGrp="1"/>
          </p:cNvSpPr>
          <p:nvPr>
            <p:ph idx="1"/>
          </p:nvPr>
        </p:nvSpPr>
        <p:spPr>
          <a:xfrm>
            <a:off x="1522414" y="1828800"/>
            <a:ext cx="9601200" cy="4191000"/>
          </a:xfrm>
        </p:spPr>
        <p:txBody>
          <a:bodyPr>
            <a:normAutofit/>
          </a:bodyPr>
          <a:lstStyle/>
          <a:p>
            <a:pPr marL="0" indent="0">
              <a:buNone/>
            </a:pPr>
            <a:r>
              <a:rPr lang="en-US" sz="3600" dirty="0"/>
              <a:t>“A process of change through which individuals improve their health and wellness, live a self-directed life, and strive to reach their full potential.”</a:t>
            </a:r>
          </a:p>
          <a:p>
            <a:pPr marL="0" indent="0">
              <a:buNone/>
            </a:pPr>
            <a:endParaRPr lang="en-US" sz="3200" dirty="0"/>
          </a:p>
          <a:p>
            <a:pPr marL="0" indent="0">
              <a:buNone/>
            </a:pPr>
            <a:r>
              <a:rPr lang="en-US" dirty="0"/>
              <a:t>The Substance Abuse and Mental Health Services Administration (SAMHSA)</a:t>
            </a:r>
          </a:p>
        </p:txBody>
      </p:sp>
    </p:spTree>
    <p:extLst>
      <p:ext uri="{BB962C8B-B14F-4D97-AF65-F5344CB8AC3E}">
        <p14:creationId xmlns:p14="http://schemas.microsoft.com/office/powerpoint/2010/main" val="284144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C807-647A-4459-8B5D-C2A69EBCC72B}"/>
              </a:ext>
            </a:extLst>
          </p:cNvPr>
          <p:cNvSpPr>
            <a:spLocks noGrp="1"/>
          </p:cNvSpPr>
          <p:nvPr>
            <p:ph type="title"/>
          </p:nvPr>
        </p:nvSpPr>
        <p:spPr/>
        <p:txBody>
          <a:bodyPr/>
          <a:lstStyle/>
          <a:p>
            <a:r>
              <a:rPr lang="en-US" dirty="0"/>
              <a:t>Recovery Coaching as an Emerging Profession</a:t>
            </a:r>
          </a:p>
        </p:txBody>
      </p:sp>
      <p:sp>
        <p:nvSpPr>
          <p:cNvPr id="3" name="Content Placeholder 2">
            <a:extLst>
              <a:ext uri="{FF2B5EF4-FFF2-40B4-BE49-F238E27FC236}">
                <a16:creationId xmlns:a16="http://schemas.microsoft.com/office/drawing/2014/main" id="{B305FDD3-A4C5-441F-A164-917884FC6AE1}"/>
              </a:ext>
            </a:extLst>
          </p:cNvPr>
          <p:cNvSpPr>
            <a:spLocks noGrp="1"/>
          </p:cNvSpPr>
          <p:nvPr>
            <p:ph idx="1"/>
          </p:nvPr>
        </p:nvSpPr>
        <p:spPr/>
        <p:txBody>
          <a:bodyPr/>
          <a:lstStyle/>
          <a:p>
            <a:r>
              <a:rPr lang="en-US" dirty="0"/>
              <a:t>Stemming from “Patient Navigators”, RC’s play an important role in linking patients to care.</a:t>
            </a:r>
          </a:p>
          <a:p>
            <a:r>
              <a:rPr lang="en-US" dirty="0"/>
              <a:t>Recovery Coaches can be utilized in recovery community centers, hospitals, treatment centers, outpatient clinical settings, and anywhere there is a need for peer support for patients in recovery from addiction or mental illness.</a:t>
            </a:r>
          </a:p>
          <a:p>
            <a:r>
              <a:rPr lang="en-US" dirty="0"/>
              <a:t>Many states have formalized trainings for certification in peer specialist services.</a:t>
            </a:r>
          </a:p>
          <a:p>
            <a:r>
              <a:rPr lang="en-US" dirty="0"/>
              <a:t>RC’s can be instrumental in assisting a patient in navigating complex medical systems.</a:t>
            </a:r>
          </a:p>
          <a:p>
            <a:endParaRPr lang="en-US" dirty="0"/>
          </a:p>
        </p:txBody>
      </p:sp>
    </p:spTree>
    <p:extLst>
      <p:ext uri="{BB962C8B-B14F-4D97-AF65-F5344CB8AC3E}">
        <p14:creationId xmlns:p14="http://schemas.microsoft.com/office/powerpoint/2010/main" val="428547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B8BC-B66B-49AE-8E25-07D807B99FB3}"/>
              </a:ext>
            </a:extLst>
          </p:cNvPr>
          <p:cNvSpPr>
            <a:spLocks noGrp="1"/>
          </p:cNvSpPr>
          <p:nvPr>
            <p:ph type="title"/>
          </p:nvPr>
        </p:nvSpPr>
        <p:spPr/>
        <p:txBody>
          <a:bodyPr/>
          <a:lstStyle/>
          <a:p>
            <a:r>
              <a:rPr lang="en-US" dirty="0"/>
              <a:t>CPRS Qualifications</a:t>
            </a:r>
          </a:p>
        </p:txBody>
      </p:sp>
      <p:sp>
        <p:nvSpPr>
          <p:cNvPr id="3" name="Content Placeholder 2">
            <a:extLst>
              <a:ext uri="{FF2B5EF4-FFF2-40B4-BE49-F238E27FC236}">
                <a16:creationId xmlns:a16="http://schemas.microsoft.com/office/drawing/2014/main" id="{93548F53-7E51-46FF-A357-7BA79F2DA0CA}"/>
              </a:ext>
            </a:extLst>
          </p:cNvPr>
          <p:cNvSpPr>
            <a:spLocks noGrp="1"/>
          </p:cNvSpPr>
          <p:nvPr>
            <p:ph idx="1"/>
          </p:nvPr>
        </p:nvSpPr>
        <p:spPr/>
        <p:txBody>
          <a:bodyPr>
            <a:normAutofit fontScale="92500"/>
          </a:bodyPr>
          <a:lstStyle/>
          <a:p>
            <a:r>
              <a:rPr lang="en-US" dirty="0"/>
              <a:t>Certified Peer Recovery Specialists (CPRS) is a free training in TN for peer specialists.</a:t>
            </a:r>
          </a:p>
          <a:p>
            <a:r>
              <a:rPr lang="en-US" dirty="0"/>
              <a:t>40 hours training including role playing, feedback, group work, self-examination, and tests.  Topics include communication, problem-solving, motivational interviewing, wellness, opioid use disorder, and ethics.</a:t>
            </a:r>
          </a:p>
          <a:p>
            <a:r>
              <a:rPr lang="en-US" dirty="0"/>
              <a:t>Must be 18 or older</a:t>
            </a:r>
          </a:p>
          <a:p>
            <a:r>
              <a:rPr lang="en-US" dirty="0"/>
              <a:t>Hold a high school diploma or GED</a:t>
            </a:r>
          </a:p>
          <a:p>
            <a:r>
              <a:rPr lang="en-US" dirty="0"/>
              <a:t>Self identify as a person who is in recovery from mental illness, substance abuse, or co-occurring disorder</a:t>
            </a:r>
          </a:p>
          <a:p>
            <a:r>
              <a:rPr lang="en-US" dirty="0"/>
              <a:t>Have demonstrated self directed recovery for a minimum of 24 consecutive months</a:t>
            </a:r>
          </a:p>
          <a:p>
            <a:r>
              <a:rPr lang="en-US" dirty="0"/>
              <a:t>Applications can be found on www.tn.gov</a:t>
            </a:r>
          </a:p>
        </p:txBody>
      </p:sp>
    </p:spTree>
    <p:extLst>
      <p:ext uri="{BB962C8B-B14F-4D97-AF65-F5344CB8AC3E}">
        <p14:creationId xmlns:p14="http://schemas.microsoft.com/office/powerpoint/2010/main" val="246283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EB22-55A0-4DB3-ADCB-8E6B2412A046}"/>
              </a:ext>
            </a:extLst>
          </p:cNvPr>
          <p:cNvSpPr>
            <a:spLocks noGrp="1"/>
          </p:cNvSpPr>
          <p:nvPr>
            <p:ph type="title"/>
          </p:nvPr>
        </p:nvSpPr>
        <p:spPr/>
        <p:txBody>
          <a:bodyPr/>
          <a:lstStyle/>
          <a:p>
            <a:r>
              <a:rPr lang="en-US" dirty="0"/>
              <a:t>CPRS Code of Ethics</a:t>
            </a:r>
          </a:p>
        </p:txBody>
      </p:sp>
      <p:sp>
        <p:nvSpPr>
          <p:cNvPr id="3" name="Content Placeholder 2">
            <a:extLst>
              <a:ext uri="{FF2B5EF4-FFF2-40B4-BE49-F238E27FC236}">
                <a16:creationId xmlns:a16="http://schemas.microsoft.com/office/drawing/2014/main" id="{DB59B732-2B34-4762-A263-E6A19463B7DE}"/>
              </a:ext>
            </a:extLst>
          </p:cNvPr>
          <p:cNvSpPr>
            <a:spLocks noGrp="1"/>
          </p:cNvSpPr>
          <p:nvPr>
            <p:ph idx="1"/>
          </p:nvPr>
        </p:nvSpPr>
        <p:spPr/>
        <p:txBody>
          <a:bodyPr/>
          <a:lstStyle/>
          <a:p>
            <a:r>
              <a:rPr lang="en-US" dirty="0"/>
              <a:t>1. The primary responsibility of CPRS is to help peers achieve their own needs, wants, and goals.</a:t>
            </a:r>
          </a:p>
          <a:p>
            <a:r>
              <a:rPr lang="en-US" dirty="0"/>
              <a:t>3. CPRS will conduct themselves in a manner that fosters their own recovery.</a:t>
            </a:r>
          </a:p>
          <a:p>
            <a:r>
              <a:rPr lang="en-US" dirty="0"/>
              <a:t>4. CPRS will openly share with peers, other CPRS’s, and non peers their recovery stories from mental illness, substance abuse, or co-occurring disorders as appropriate for the situation in order to promote recovery and resiliency.</a:t>
            </a:r>
          </a:p>
          <a:p>
            <a:r>
              <a:rPr lang="en-US" dirty="0"/>
              <a:t>8. CPRS will promote self-direction and decision making for those they serve.</a:t>
            </a:r>
          </a:p>
          <a:p>
            <a:r>
              <a:rPr lang="en-US" dirty="0"/>
              <a:t>9. CPRS will respect the privacy and confidentiality of those they serve.</a:t>
            </a:r>
          </a:p>
          <a:p>
            <a:r>
              <a:rPr lang="en-US" dirty="0"/>
              <a:t>10. CPRS will promote and support services that foster full integration of individuals into the communities of their choice.</a:t>
            </a:r>
          </a:p>
        </p:txBody>
      </p:sp>
    </p:spTree>
    <p:extLst>
      <p:ext uri="{BB962C8B-B14F-4D97-AF65-F5344CB8AC3E}">
        <p14:creationId xmlns:p14="http://schemas.microsoft.com/office/powerpoint/2010/main" val="19501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1C0A-B33F-4F20-B954-CF8460352B3F}"/>
              </a:ext>
            </a:extLst>
          </p:cNvPr>
          <p:cNvSpPr>
            <a:spLocks noGrp="1"/>
          </p:cNvSpPr>
          <p:nvPr>
            <p:ph type="title"/>
          </p:nvPr>
        </p:nvSpPr>
        <p:spPr/>
        <p:txBody>
          <a:bodyPr/>
          <a:lstStyle/>
          <a:p>
            <a:r>
              <a:rPr lang="en-US" dirty="0"/>
              <a:t>CPRS Code of Ethics</a:t>
            </a:r>
          </a:p>
        </p:txBody>
      </p:sp>
      <p:sp>
        <p:nvSpPr>
          <p:cNvPr id="3" name="Content Placeholder 2">
            <a:extLst>
              <a:ext uri="{FF2B5EF4-FFF2-40B4-BE49-F238E27FC236}">
                <a16:creationId xmlns:a16="http://schemas.microsoft.com/office/drawing/2014/main" id="{9A9C0BB8-E61F-49B9-A1FE-883F6CD1C0CA}"/>
              </a:ext>
            </a:extLst>
          </p:cNvPr>
          <p:cNvSpPr>
            <a:spLocks noGrp="1"/>
          </p:cNvSpPr>
          <p:nvPr>
            <p:ph idx="1"/>
          </p:nvPr>
        </p:nvSpPr>
        <p:spPr/>
        <p:txBody>
          <a:bodyPr>
            <a:normAutofit fontScale="85000" lnSpcReduction="10000"/>
          </a:bodyPr>
          <a:lstStyle/>
          <a:p>
            <a:r>
              <a:rPr lang="en-US" dirty="0"/>
              <a:t>11. CPRS will be directed by the knowledge that all individuals have the right to live and function in the least restrictive and least intrusive environment.</a:t>
            </a:r>
          </a:p>
          <a:p>
            <a:r>
              <a:rPr lang="en-US" dirty="0"/>
              <a:t>12. CPRS will not enter into dual relationships or commitments that conflict with the interests of those they service.</a:t>
            </a:r>
          </a:p>
          <a:p>
            <a:r>
              <a:rPr lang="en-US" dirty="0"/>
              <a:t>14. CPRS will not use illegal substances, misuse alcohol, or other drugs.</a:t>
            </a:r>
          </a:p>
          <a:p>
            <a:r>
              <a:rPr lang="en-US" dirty="0"/>
              <a:t>15. CPRS will keep current with emerging knowledge relevant to recovery and will share this knowledge with other CPRS’s.</a:t>
            </a:r>
          </a:p>
          <a:p>
            <a:r>
              <a:rPr lang="en-US" dirty="0"/>
              <a:t>17. CPRS will not provide services, either for employment or on a volunteer basis, without supervision.</a:t>
            </a:r>
          </a:p>
          <a:p>
            <a:r>
              <a:rPr lang="en-US" dirty="0"/>
              <a:t>18.  CPRS will not provide services beyond their qualifications.  This includes diagnosing an illness, prescribing medications, and providing clinical services.</a:t>
            </a:r>
          </a:p>
          <a:p>
            <a:r>
              <a:rPr lang="en-US" dirty="0"/>
              <a:t>19.  CPRS shall only provide services and support within the hours, days, and locations that are authorized by the TDMHSAS-approved agency with which they work.</a:t>
            </a:r>
          </a:p>
        </p:txBody>
      </p:sp>
    </p:spTree>
    <p:extLst>
      <p:ext uri="{BB962C8B-B14F-4D97-AF65-F5344CB8AC3E}">
        <p14:creationId xmlns:p14="http://schemas.microsoft.com/office/powerpoint/2010/main" val="341213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36D952-DCC3-4578-A0A6-42295C19DF31}"/>
              </a:ext>
            </a:extLst>
          </p:cNvPr>
          <p:cNvSpPr txBox="1"/>
          <p:nvPr/>
        </p:nvSpPr>
        <p:spPr>
          <a:xfrm>
            <a:off x="2451100" y="2705725"/>
            <a:ext cx="7670800" cy="1446550"/>
          </a:xfrm>
          <a:prstGeom prst="rect">
            <a:avLst/>
          </a:prstGeom>
          <a:noFill/>
        </p:spPr>
        <p:txBody>
          <a:bodyPr wrap="square" rtlCol="0">
            <a:spAutoFit/>
          </a:bodyPr>
          <a:lstStyle/>
          <a:p>
            <a:r>
              <a:rPr lang="en-US" sz="4400" b="1" dirty="0"/>
              <a:t>What’s it like to be a person in recovery?</a:t>
            </a:r>
          </a:p>
        </p:txBody>
      </p:sp>
    </p:spTree>
    <p:extLst>
      <p:ext uri="{BB962C8B-B14F-4D97-AF65-F5344CB8AC3E}">
        <p14:creationId xmlns:p14="http://schemas.microsoft.com/office/powerpoint/2010/main" val="7262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14368</TotalTime>
  <Words>4921</Words>
  <Application>Microsoft Office PowerPoint</Application>
  <PresentationFormat>Custom</PresentationFormat>
  <Paragraphs>210</Paragraphs>
  <Slides>29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Palatino Linotype</vt:lpstr>
      <vt:lpstr>Watercolor_16x9</vt:lpstr>
      <vt:lpstr>Recovery Coaching</vt:lpstr>
      <vt:lpstr>Objectives</vt:lpstr>
      <vt:lpstr>What is a Recovery Coach?</vt:lpstr>
      <vt:lpstr>What is recovery?</vt:lpstr>
      <vt:lpstr>Recovery Coaching as an Emerging Profession</vt:lpstr>
      <vt:lpstr>CPRS Qualifications</vt:lpstr>
      <vt:lpstr>CPRS Code of Ethics</vt:lpstr>
      <vt:lpstr>CPRS Code of Ethics</vt:lpstr>
      <vt:lpstr>PowerPoint Presentation</vt:lpstr>
      <vt:lpstr>Recovery Coach Role at VUMC </vt:lpstr>
      <vt:lpstr>Outpatient Vanderbilt Recovery Clinics</vt:lpstr>
      <vt:lpstr>Recovery Coaching in Outpatient Setting</vt:lpstr>
      <vt:lpstr>Recovery Coaching in a Medical Setting</vt:lpstr>
      <vt:lpstr>Recovery Coaching at VUMC</vt:lpstr>
      <vt:lpstr>The Patient Perspective</vt:lpstr>
      <vt:lpstr>Importance of Choice</vt:lpstr>
      <vt:lpstr>Challenges patients may face, some of which in turn could affect their treatment</vt:lpstr>
      <vt:lpstr>Recovery Coaches help patient navigate these challenges</vt:lpstr>
      <vt:lpstr>Recovery Coach Handouts</vt:lpstr>
      <vt:lpstr>Connecting to Community Supports</vt:lpstr>
      <vt:lpstr>Recovery Coaching Studies</vt:lpstr>
      <vt:lpstr>2020 Byrne Study</vt:lpstr>
      <vt:lpstr>2020 Satinksy Study</vt:lpstr>
      <vt:lpstr>Patient Testimonials from Satinsky study</vt:lpstr>
      <vt:lpstr>Concerns around Recovery Coaching</vt:lpstr>
      <vt:lpstr>How Recovery Coaching works in a team approach?</vt:lpstr>
      <vt:lpstr>Conclusion</vt:lpstr>
      <vt:lpstr>The Importance of Recovery Coaching Going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Byers, Emily</dc:creator>
  <cp:lastModifiedBy>Clayton, Matthew S</cp:lastModifiedBy>
  <cp:revision>111</cp:revision>
  <dcterms:created xsi:type="dcterms:W3CDTF">2020-01-15T21:21:27Z</dcterms:created>
  <dcterms:modified xsi:type="dcterms:W3CDTF">2022-10-18T15:32:59Z</dcterms:modified>
</cp:coreProperties>
</file>