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4" r:id="rId2"/>
  </p:sldMasterIdLst>
  <p:notesMasterIdLst>
    <p:notesMasterId r:id="rId37"/>
  </p:notesMasterIdLst>
  <p:sldIdLst>
    <p:sldId id="257" r:id="rId3"/>
    <p:sldId id="309" r:id="rId4"/>
    <p:sldId id="310" r:id="rId5"/>
    <p:sldId id="311" r:id="rId6"/>
    <p:sldId id="312" r:id="rId7"/>
    <p:sldId id="336" r:id="rId8"/>
    <p:sldId id="314" r:id="rId9"/>
    <p:sldId id="260" r:id="rId10"/>
    <p:sldId id="337" r:id="rId11"/>
    <p:sldId id="262" r:id="rId12"/>
    <p:sldId id="263" r:id="rId13"/>
    <p:sldId id="324" r:id="rId14"/>
    <p:sldId id="319" r:id="rId15"/>
    <p:sldId id="320" r:id="rId16"/>
    <p:sldId id="323" r:id="rId17"/>
    <p:sldId id="276" r:id="rId18"/>
    <p:sldId id="330" r:id="rId19"/>
    <p:sldId id="267" r:id="rId20"/>
    <p:sldId id="346" r:id="rId21"/>
    <p:sldId id="328" r:id="rId22"/>
    <p:sldId id="325" r:id="rId23"/>
    <p:sldId id="326" r:id="rId24"/>
    <p:sldId id="327" r:id="rId25"/>
    <p:sldId id="300" r:id="rId26"/>
    <p:sldId id="342" r:id="rId27"/>
    <p:sldId id="277" r:id="rId28"/>
    <p:sldId id="283" r:id="rId29"/>
    <p:sldId id="331" r:id="rId30"/>
    <p:sldId id="333" r:id="rId31"/>
    <p:sldId id="335" r:id="rId32"/>
    <p:sldId id="318" r:id="rId33"/>
    <p:sldId id="316" r:id="rId34"/>
    <p:sldId id="317" r:id="rId35"/>
    <p:sldId id="285" r:id="rId3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lliamson, Edwin D" initials="WE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44413F"/>
    <a:srgbClr val="39457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97"/>
    <p:restoredTop sz="94664"/>
  </p:normalViewPr>
  <p:slideViewPr>
    <p:cSldViewPr>
      <p:cViewPr varScale="1">
        <p:scale>
          <a:sx n="68" d="100"/>
          <a:sy n="68" d="100"/>
        </p:scale>
        <p:origin x="1256" y="60"/>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9-17T11:42:55.564" idx="1">
    <p:pos x="10" y="10"/>
    <p:text>Add Jerrod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4-09-17T11:42:55.564" idx="1">
    <p:pos x="10" y="10"/>
    <p:text>Add Jerrod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10" charset="-128"/>
                <a:cs typeface="+mn-cs"/>
              </a:defRPr>
            </a:lvl1pPr>
          </a:lstStyle>
          <a:p>
            <a:pPr>
              <a:defRPr/>
            </a:pPr>
            <a:endParaRPr lang="en-US"/>
          </a:p>
        </p:txBody>
      </p:sp>
      <p:sp>
        <p:nvSpPr>
          <p:cNvPr id="92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10" charset="-128"/>
                <a:cs typeface="+mn-cs"/>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10" charset="-128"/>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1133B5FD-7567-0F40-9AF2-D219E73B5AAC}" type="slidenum">
              <a:rPr lang="en-US"/>
              <a:pPr>
                <a:defRPr/>
              </a:pPr>
              <a:t>‹#›</a:t>
            </a:fld>
            <a:endParaRPr lang="en-US"/>
          </a:p>
        </p:txBody>
      </p:sp>
    </p:spTree>
    <p:extLst>
      <p:ext uri="{BB962C8B-B14F-4D97-AF65-F5344CB8AC3E}">
        <p14:creationId xmlns:p14="http://schemas.microsoft.com/office/powerpoint/2010/main" val="14087482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0" charset="-52"/>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Arial" pitchFamily="-110" charset="-52"/>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Arial" pitchFamily="-110" charset="-52"/>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Arial" pitchFamily="-110" charset="-52"/>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Arial" pitchFamily="-110" charset="-52"/>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89CD37-A7E2-7B4D-8FA0-65C10764B308}" type="slidenum">
              <a:rPr lang="en-US" sz="1200"/>
              <a:pPr/>
              <a:t>1</a:t>
            </a:fld>
            <a:endParaRPr lang="en-US" sz="1200"/>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1B7864-3374-C444-99F9-B84A111C78BE}" type="slidenum">
              <a:rPr lang="en-US" sz="1200">
                <a:latin typeface="Calibri" charset="0"/>
              </a:rPr>
              <a:pPr/>
              <a:t>5</a:t>
            </a:fld>
            <a:endParaRPr lang="en-US" sz="1200">
              <a:latin typeface="Calibri"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68A58D-F3C0-3D4E-A7FD-59B8618D4A26}" type="slidenum">
              <a:rPr lang="en-US" sz="1200">
                <a:latin typeface="Calibri" charset="0"/>
              </a:rPr>
              <a:pPr/>
              <a:t>6</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D99C1E-1BF1-5C4E-BD00-C1C92545E187}" type="slidenum">
              <a:rPr lang="en-US" sz="1200"/>
              <a:pPr/>
              <a:t>8</a:t>
            </a:fld>
            <a:endParaRPr lang="en-US"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D99C1E-1BF1-5C4E-BD00-C1C92545E187}" type="slidenum">
              <a:rPr lang="en-US" sz="1200"/>
              <a:pPr/>
              <a:t>9</a:t>
            </a:fld>
            <a:endParaRPr lang="en-US"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08648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33B5FD-7567-0F40-9AF2-D219E73B5AAC}" type="slidenum">
              <a:rPr lang="en-US" smtClean="0"/>
              <a:pPr>
                <a:defRPr/>
              </a:pPr>
              <a:t>15</a:t>
            </a:fld>
            <a:endParaRPr lang="en-US"/>
          </a:p>
        </p:txBody>
      </p:sp>
    </p:spTree>
    <p:extLst>
      <p:ext uri="{BB962C8B-B14F-4D97-AF65-F5344CB8AC3E}">
        <p14:creationId xmlns:p14="http://schemas.microsoft.com/office/powerpoint/2010/main" val="742979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47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7874DF-B32A-D647-B072-D5370F34D0B3}" type="slidenum">
              <a:rPr lang="en-US" sz="1200"/>
              <a:pPr/>
              <a:t>34</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5897563"/>
            <a:ext cx="2895600" cy="365125"/>
          </a:xfrm>
        </p:spPr>
        <p:txBody>
          <a:bodyPr wrap="square" numCol="1" anchor="t" anchorCtr="0" compatLnSpc="1">
            <a:prstTxWarp prst="textNoShape">
              <a:avLst/>
            </a:prstTxWarp>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6657B653-A43F-1D4D-82E7-83793028FDC8}" type="slidenum">
              <a:rPr lang="en-US"/>
              <a:pPr>
                <a:defRPr/>
              </a:pPr>
              <a:t>‹#›</a:t>
            </a:fld>
            <a:endParaRPr lang="en-US"/>
          </a:p>
        </p:txBody>
      </p:sp>
    </p:spTree>
    <p:extLst>
      <p:ext uri="{BB962C8B-B14F-4D97-AF65-F5344CB8AC3E}">
        <p14:creationId xmlns:p14="http://schemas.microsoft.com/office/powerpoint/2010/main" val="3219353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313563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a:xfrm>
            <a:off x="3124200" y="5897563"/>
            <a:ext cx="2895600" cy="365125"/>
          </a:xfrm>
        </p:spPr>
        <p:txBody>
          <a:bodyPr wrap="square" numCol="1" anchor="t" anchorCtr="0" compatLnSpc="1">
            <a:prstTxWarp prst="textNoShape">
              <a:avLst/>
            </a:prstTxWarp>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smtClean="0"/>
            </a:lvl1pPr>
          </a:lstStyle>
          <a:p>
            <a:pPr>
              <a:defRPr/>
            </a:pPr>
            <a:fld id="{5C442CB5-8881-5B46-B173-1A08B1F83A14}" type="slidenum">
              <a:rPr lang="en-US"/>
              <a:pPr>
                <a:defRPr/>
              </a:pPr>
              <a:t>‹#›</a:t>
            </a:fld>
            <a:endParaRPr lang="en-US"/>
          </a:p>
        </p:txBody>
      </p:sp>
    </p:spTree>
    <p:extLst>
      <p:ext uri="{BB962C8B-B14F-4D97-AF65-F5344CB8AC3E}">
        <p14:creationId xmlns:p14="http://schemas.microsoft.com/office/powerpoint/2010/main" val="170487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752600" y="2362200"/>
            <a:ext cx="67056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D8F35FC6-AE0A-D241-9080-702F6F08F5E3}" type="slidenum">
              <a:rPr lang="en-US"/>
              <a:pPr>
                <a:defRPr/>
              </a:pPr>
              <a:t>‹#›</a:t>
            </a:fld>
            <a:endParaRPr lang="en-US"/>
          </a:p>
        </p:txBody>
      </p:sp>
      <p:sp>
        <p:nvSpPr>
          <p:cNvPr id="6" name="Footer Placeholder 1"/>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488048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D9286F1-9751-674A-8EED-1CA2A57DDF7B}" type="datetime1">
              <a:rPr lang="en-US"/>
              <a:pPr>
                <a:defRPr/>
              </a:pPr>
              <a:t>8/12/2019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616CDE-5E3F-8E41-8D6D-0B31AF6EEC42}" type="slidenum">
              <a:rPr lang="en-US"/>
              <a:pPr>
                <a:defRPr/>
              </a:pPr>
              <a:t>‹#›</a:t>
            </a:fld>
            <a:endParaRPr lang="en-US"/>
          </a:p>
        </p:txBody>
      </p:sp>
    </p:spTree>
    <p:extLst>
      <p:ext uri="{BB962C8B-B14F-4D97-AF65-F5344CB8AC3E}">
        <p14:creationId xmlns:p14="http://schemas.microsoft.com/office/powerpoint/2010/main" val="3116201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056C9AC-B9CA-F840-A9E8-829F85AF9E70}" type="datetime1">
              <a:rPr lang="en-US"/>
              <a:pPr>
                <a:defRPr/>
              </a:pPr>
              <a:t>8/12/2019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BA8A49-EFA4-2945-B70C-2EA7AC23017A}" type="slidenum">
              <a:rPr lang="en-US"/>
              <a:pPr>
                <a:defRPr/>
              </a:pPr>
              <a:t>‹#›</a:t>
            </a:fld>
            <a:endParaRPr lang="en-US"/>
          </a:p>
        </p:txBody>
      </p:sp>
    </p:spTree>
    <p:extLst>
      <p:ext uri="{BB962C8B-B14F-4D97-AF65-F5344CB8AC3E}">
        <p14:creationId xmlns:p14="http://schemas.microsoft.com/office/powerpoint/2010/main" val="161675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981200"/>
            <a:ext cx="40386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E77C8703-E4F9-A641-AE1D-23346F5BAFC5}" type="datetime1">
              <a:rPr lang="en-US"/>
              <a:pPr>
                <a:defRPr/>
              </a:pPr>
              <a:t>8/12/2019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740B6E-88CF-D04B-8ACB-69134DABDB35}" type="slidenum">
              <a:rPr lang="en-US"/>
              <a:pPr>
                <a:defRPr/>
              </a:pPr>
              <a:t>‹#›</a:t>
            </a:fld>
            <a:endParaRPr lang="en-US"/>
          </a:p>
        </p:txBody>
      </p:sp>
    </p:spTree>
    <p:extLst>
      <p:ext uri="{BB962C8B-B14F-4D97-AF65-F5344CB8AC3E}">
        <p14:creationId xmlns:p14="http://schemas.microsoft.com/office/powerpoint/2010/main" val="2398251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CB95CB0-78DD-BC43-9A7B-AEB90916D23A}" type="datetime1">
              <a:rPr lang="en-US"/>
              <a:pPr>
                <a:defRPr/>
              </a:pPr>
              <a:t>8/12/2019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2BA8153-3749-C046-982D-FF028A6E98AB}" type="slidenum">
              <a:rPr lang="en-US"/>
              <a:pPr>
                <a:defRPr/>
              </a:pPr>
              <a:t>‹#›</a:t>
            </a:fld>
            <a:endParaRPr lang="en-US"/>
          </a:p>
        </p:txBody>
      </p:sp>
    </p:spTree>
    <p:extLst>
      <p:ext uri="{BB962C8B-B14F-4D97-AF65-F5344CB8AC3E}">
        <p14:creationId xmlns:p14="http://schemas.microsoft.com/office/powerpoint/2010/main" val="660650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7504BA-3B82-4E4F-B8D8-872356894A4F}" type="datetime1">
              <a:rPr lang="en-US"/>
              <a:pPr>
                <a:defRPr/>
              </a:pPr>
              <a:t>8/12/2019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5741ED-1862-7E41-AF7B-FE50F897C841}" type="slidenum">
              <a:rPr lang="en-US"/>
              <a:pPr>
                <a:defRPr/>
              </a:pPr>
              <a:t>‹#›</a:t>
            </a:fld>
            <a:endParaRPr lang="en-US"/>
          </a:p>
        </p:txBody>
      </p:sp>
    </p:spTree>
    <p:extLst>
      <p:ext uri="{BB962C8B-B14F-4D97-AF65-F5344CB8AC3E}">
        <p14:creationId xmlns:p14="http://schemas.microsoft.com/office/powerpoint/2010/main" val="1194037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A418A4-9EEE-4D44-8CC7-746E615C1978}" type="datetime1">
              <a:rPr lang="en-US"/>
              <a:pPr>
                <a:defRPr/>
              </a:pPr>
              <a:t>8/12/2019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59AFEB8-A2C5-1A4B-B2A3-E523096BC9C6}" type="slidenum">
              <a:rPr lang="en-US"/>
              <a:pPr>
                <a:defRPr/>
              </a:pPr>
              <a:t>‹#›</a:t>
            </a:fld>
            <a:endParaRPr lang="en-US"/>
          </a:p>
        </p:txBody>
      </p:sp>
    </p:spTree>
    <p:extLst>
      <p:ext uri="{BB962C8B-B14F-4D97-AF65-F5344CB8AC3E}">
        <p14:creationId xmlns:p14="http://schemas.microsoft.com/office/powerpoint/2010/main" val="7210430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14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a:defRPr/>
            </a:pPr>
            <a:fld id="{1EBE39D9-960A-CE41-833B-7AC6C0C66B62}" type="slidenum">
              <a:rPr lang="en-US"/>
              <a:pPr>
                <a:defRPr/>
              </a:pPr>
              <a:t>‹#›</a:t>
            </a:fld>
            <a:endParaRPr lang="en-US"/>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ＭＳ Ｐゴシック" charset="0"/>
                <a:cs typeface="ＭＳ Ｐゴシック"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872" r:id="rId1"/>
    <p:sldLayoutId id="2147483873" r:id="rId2"/>
    <p:sldLayoutId id="2147483865" r:id="rId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23863" y="762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758E8780-2515-5D4C-A886-ED333FC0748F}" type="datetime1">
              <a:rPr lang="en-US"/>
              <a:pPr>
                <a:defRPr/>
              </a:pPr>
              <a:t>8/12/2019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6ED3F716-472C-8447-B97A-F14FEA6A36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4" r:id="rId7"/>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1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jpeg"/><Relationship Id="rId17" Type="http://schemas.openxmlformats.org/officeDocument/2006/relationships/image" Target="../media/image47.png"/><Relationship Id="rId2" Type="http://schemas.openxmlformats.org/officeDocument/2006/relationships/notesSlide" Target="../notesSlides/notesSlide6.xml"/><Relationship Id="rId16" Type="http://schemas.openxmlformats.org/officeDocument/2006/relationships/image" Target="../media/image46.jpeg"/><Relationship Id="rId20" Type="http://schemas.openxmlformats.org/officeDocument/2006/relationships/image" Target="../media/image50.tiff"/><Relationship Id="rId1" Type="http://schemas.openxmlformats.org/officeDocument/2006/relationships/slideLayout" Target="../slideLayouts/slideLayout9.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45.png"/><Relationship Id="rId10" Type="http://schemas.openxmlformats.org/officeDocument/2006/relationships/image" Target="../media/image40.jpeg"/><Relationship Id="rId19" Type="http://schemas.openxmlformats.org/officeDocument/2006/relationships/image" Target="../media/image49.tiff"/><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image" Target="../media/image4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hyperlink" Target="https://www.vumc.org/psychiatry-geriatric-fellowship/seminars-and-didactics"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image" Target="../media/image55.jpeg"/><Relationship Id="rId1" Type="http://schemas.openxmlformats.org/officeDocument/2006/relationships/slideLayout" Target="../slideLayouts/slideLayout5.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jpeg"/><Relationship Id="rId3" Type="http://schemas.openxmlformats.org/officeDocument/2006/relationships/image" Target="../media/image69.jpeg"/><Relationship Id="rId7" Type="http://schemas.openxmlformats.org/officeDocument/2006/relationships/image" Target="../media/image73.jpeg"/><Relationship Id="rId12" Type="http://schemas.openxmlformats.org/officeDocument/2006/relationships/image" Target="../media/image78.jpeg"/><Relationship Id="rId2" Type="http://schemas.openxmlformats.org/officeDocument/2006/relationships/image" Target="../media/image68.png"/><Relationship Id="rId1" Type="http://schemas.openxmlformats.org/officeDocument/2006/relationships/slideLayout" Target="../slideLayouts/slideLayout10.xml"/><Relationship Id="rId6" Type="http://schemas.openxmlformats.org/officeDocument/2006/relationships/image" Target="../media/image72.jpeg"/><Relationship Id="rId11" Type="http://schemas.openxmlformats.org/officeDocument/2006/relationships/image" Target="../media/image77.png"/><Relationship Id="rId5" Type="http://schemas.openxmlformats.org/officeDocument/2006/relationships/image" Target="../media/image71.jpeg"/><Relationship Id="rId15" Type="http://schemas.openxmlformats.org/officeDocument/2006/relationships/image" Target="../media/image81.tiff"/><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png"/><Relationship Id="rId14" Type="http://schemas.openxmlformats.org/officeDocument/2006/relationships/image" Target="../media/image8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5.tiff"/><Relationship Id="rId4" Type="http://schemas.openxmlformats.org/officeDocument/2006/relationships/image" Target="../media/image14.tiff"/></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image" Target="../media/image19.tiff"/><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2.tiff"/><Relationship Id="rId7" Type="http://schemas.openxmlformats.org/officeDocument/2006/relationships/image" Target="../media/image26.tif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 Id="rId9" Type="http://schemas.openxmlformats.org/officeDocument/2006/relationships/comments" Target="../comments/commen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4"/>
          <p:cNvSpPr txBox="1">
            <a:spLocks noChangeArrowheads="1"/>
          </p:cNvSpPr>
          <p:nvPr/>
        </p:nvSpPr>
        <p:spPr bwMode="auto">
          <a:xfrm>
            <a:off x="-76200" y="1371600"/>
            <a:ext cx="91440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latin typeface="Cambria" charset="0"/>
              </a:rPr>
              <a:t>VANDERBILT UNIVERSITY MEDICAL CENTER</a:t>
            </a:r>
          </a:p>
          <a:p>
            <a:pPr algn="ctr"/>
            <a:r>
              <a:rPr lang="en-US" sz="3200" b="1" dirty="0">
                <a:latin typeface="Cambria" charset="0"/>
              </a:rPr>
              <a:t>VA TENNESSEE VALLEY HEALTH SYSTEM </a:t>
            </a:r>
          </a:p>
          <a:p>
            <a:pPr algn="ctr"/>
            <a:br>
              <a:rPr lang="en-US" sz="4000" dirty="0">
                <a:latin typeface="Cambria" charset="0"/>
              </a:rPr>
            </a:br>
            <a:r>
              <a:rPr lang="en-US" sz="3200" dirty="0">
                <a:latin typeface="Cambria" charset="0"/>
              </a:rPr>
              <a:t>GERIATRIC PSYCHIATRY FELLOWSHIP</a:t>
            </a:r>
          </a:p>
          <a:p>
            <a:pPr algn="ctr"/>
            <a:r>
              <a:rPr lang="en-US" sz="3200" dirty="0">
                <a:latin typeface="Cambria" charset="0"/>
              </a:rPr>
              <a:t>TRAINING PROGRAM</a:t>
            </a:r>
          </a:p>
          <a:p>
            <a:pPr algn="ctr"/>
            <a:endParaRPr lang="en-US" sz="4000" dirty="0">
              <a:latin typeface="Cambria" charset="0"/>
            </a:endParaRPr>
          </a:p>
        </p:txBody>
      </p:sp>
      <p:pic>
        <p:nvPicPr>
          <p:cNvPr id="3" name="Picture 5" descr="aerialwestend"/>
          <p:cNvPicPr>
            <a:picLocks noChangeAspect="1" noChangeArrowheads="1"/>
          </p:cNvPicPr>
          <p:nvPr/>
        </p:nvPicPr>
        <p:blipFill>
          <a:blip r:embed="rId3">
            <a:lum bright="-8000" contrast="2000"/>
            <a:extLst>
              <a:ext uri="{28A0092B-C50C-407E-A947-70E740481C1C}">
                <a14:useLocalDpi xmlns:a14="http://schemas.microsoft.com/office/drawing/2010/main" val="0"/>
              </a:ext>
            </a:extLst>
          </a:blip>
          <a:srcRect t="2" r="2113" b="4904"/>
          <a:stretch>
            <a:fillRect/>
          </a:stretch>
        </p:blipFill>
        <p:spPr bwMode="auto">
          <a:xfrm>
            <a:off x="304800" y="4267200"/>
            <a:ext cx="2865438" cy="1828800"/>
          </a:xfrm>
          <a:prstGeom prst="rect">
            <a:avLst/>
          </a:prstGeom>
          <a:noFill/>
          <a:ln w="9525">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4" name="Picture 8" descr="nash"/>
          <p:cNvPicPr>
            <a:picLocks noChangeAspect="1" noChangeArrowheads="1"/>
          </p:cNvPicPr>
          <p:nvPr/>
        </p:nvPicPr>
        <p:blipFill>
          <a:blip r:embed="rId4">
            <a:extLst>
              <a:ext uri="{28A0092B-C50C-407E-A947-70E740481C1C}">
                <a14:useLocalDpi xmlns:a14="http://schemas.microsoft.com/office/drawing/2010/main" val="0"/>
              </a:ext>
            </a:extLst>
          </a:blip>
          <a:srcRect r="3180" b="8054"/>
          <a:stretch>
            <a:fillRect/>
          </a:stretch>
        </p:blipFill>
        <p:spPr bwMode="auto">
          <a:xfrm>
            <a:off x="5867400" y="4267200"/>
            <a:ext cx="2905125" cy="1828800"/>
          </a:xfrm>
          <a:prstGeom prst="rect">
            <a:avLst/>
          </a:prstGeom>
          <a:noFill/>
          <a:ln w="9525">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pPr eaLnBrk="1" hangingPunct="1"/>
            <a:r>
              <a:rPr lang="en-US">
                <a:latin typeface="Cambria" charset="0"/>
                <a:ea typeface="ＭＳ Ｐゴシック" charset="0"/>
              </a:rPr>
              <a:t>Geriatric Psychiatry Fellowship Overall Program Goals</a:t>
            </a:r>
          </a:p>
        </p:txBody>
      </p:sp>
      <p:sp>
        <p:nvSpPr>
          <p:cNvPr id="15363" name="Rectangle 3"/>
          <p:cNvSpPr>
            <a:spLocks noGrp="1" noChangeArrowheads="1"/>
          </p:cNvSpPr>
          <p:nvPr>
            <p:ph idx="1"/>
          </p:nvPr>
        </p:nvSpPr>
        <p:spPr/>
        <p:txBody>
          <a:bodyPr/>
          <a:lstStyle/>
          <a:p>
            <a:pPr marL="0" indent="0" algn="ctr">
              <a:buFont typeface="Arial" charset="0"/>
              <a:buNone/>
              <a:defRPr/>
            </a:pPr>
            <a:r>
              <a:rPr lang="en-US" sz="2000" b="1" i="1" dirty="0">
                <a:cs typeface="+mn-cs"/>
              </a:rPr>
              <a:t>Our goal is to train the next generation of leaders in clinical and academic geriatric psychiatry.</a:t>
            </a:r>
          </a:p>
          <a:p>
            <a:pPr marL="0" indent="0">
              <a:buFont typeface="Arial" charset="0"/>
              <a:buNone/>
              <a:defRPr/>
            </a:pPr>
            <a:r>
              <a:rPr lang="en-US" sz="2000" dirty="0">
                <a:cs typeface="+mn-cs"/>
              </a:rPr>
              <a:t>The Geriatric Psychiatry Fellowship Program has been designed to enable fellows to be able to:</a:t>
            </a:r>
          </a:p>
          <a:p>
            <a:pPr>
              <a:defRPr/>
            </a:pPr>
            <a:r>
              <a:rPr lang="en-US" sz="2000" dirty="0">
                <a:cs typeface="+mn-cs"/>
              </a:rPr>
              <a:t>Provide patient care that is compassionate, appropriate, and effective for the promotion of health and the management of psychiatric problems related to aging;</a:t>
            </a:r>
          </a:p>
          <a:p>
            <a:pPr>
              <a:defRPr/>
            </a:pPr>
            <a:r>
              <a:rPr lang="en-US" sz="2000" dirty="0">
                <a:cs typeface="+mn-cs"/>
              </a:rPr>
              <a:t>Apply knowledge in the biomedical, clinical, epidemiological sciences and social-behavioral sciences to their care of patients;  </a:t>
            </a:r>
          </a:p>
          <a:p>
            <a:pPr>
              <a:defRPr/>
            </a:pPr>
            <a:r>
              <a:rPr lang="en-US" sz="2000" dirty="0"/>
              <a:t>Pursue an career focused on clinical care, research or teaching, health care leadership, and as a scholarly practitioner.</a:t>
            </a:r>
          </a:p>
          <a:p>
            <a:pPr>
              <a:defRPr/>
            </a:pPr>
            <a:endParaRPr lang="en-US" sz="2000" dirty="0">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pPr eaLnBrk="1" hangingPunct="1"/>
            <a:r>
              <a:rPr lang="en-US">
                <a:latin typeface="Cambria" charset="0"/>
                <a:ea typeface="ＭＳ Ｐゴシック" charset="0"/>
              </a:rPr>
              <a:t>Vanderbilt Medical Center</a:t>
            </a:r>
            <a:br>
              <a:rPr lang="en-US">
                <a:latin typeface="Cambria" charset="0"/>
                <a:ea typeface="ＭＳ Ｐゴシック" charset="0"/>
              </a:rPr>
            </a:br>
            <a:r>
              <a:rPr lang="en-US" sz="3200">
                <a:latin typeface="Cambria" charset="0"/>
                <a:ea typeface="ＭＳ Ｐゴシック" charset="0"/>
              </a:rPr>
              <a:t>~656-bed Hospital~</a:t>
            </a:r>
          </a:p>
        </p:txBody>
      </p:sp>
      <p:sp>
        <p:nvSpPr>
          <p:cNvPr id="26626" name="Rectangle 3"/>
          <p:cNvSpPr>
            <a:spLocks noGrp="1" noChangeArrowheads="1"/>
          </p:cNvSpPr>
          <p:nvPr>
            <p:ph idx="1"/>
          </p:nvPr>
        </p:nvSpPr>
        <p:spPr>
          <a:xfrm>
            <a:off x="838200" y="5008563"/>
            <a:ext cx="7543800" cy="1544637"/>
          </a:xfrm>
        </p:spPr>
        <p:txBody>
          <a:bodyPr/>
          <a:lstStyle/>
          <a:p>
            <a:pPr marL="0" indent="0" algn="ctr" eaLnBrk="1" hangingPunct="1">
              <a:buFont typeface="Arial" charset="0"/>
              <a:buNone/>
            </a:pPr>
            <a:r>
              <a:rPr lang="en-US" sz="1800">
                <a:latin typeface="Calibri" charset="0"/>
                <a:ea typeface="ＭＳ Ｐゴシック" charset="0"/>
              </a:rPr>
              <a:t>Vanderbilt University Medical Center (VUMC) is a leader in medical education, research, and patient care throughout the Southeast and the nation over the course of its 134-year history. A tertiary referral center for physicians and patients throughout the region, Vanderbilt University Hospital (VUH) and The Vanderbilt Clinic (TVC) consistently rank among the premier health care facilities in the United States.</a:t>
            </a:r>
            <a:endParaRPr lang="en-US" sz="1800" b="1">
              <a:latin typeface="Calibri Light" charset="0"/>
              <a:ea typeface="ＭＳ Ｐゴシック" charset="0"/>
            </a:endParaRPr>
          </a:p>
        </p:txBody>
      </p:sp>
      <p:pic>
        <p:nvPicPr>
          <p:cNvPr id="2662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84375"/>
            <a:ext cx="46482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r>
              <a:rPr lang="en-US" dirty="0">
                <a:latin typeface="Cambria" charset="0"/>
                <a:ea typeface="ＭＳ Ｐゴシック" charset="0"/>
              </a:rPr>
              <a:t>Vanderbilt Psychiatric Hospital</a:t>
            </a:r>
            <a:br>
              <a:rPr lang="en-US" dirty="0">
                <a:latin typeface="Cambria" charset="0"/>
                <a:ea typeface="ＭＳ Ｐゴシック" charset="0"/>
              </a:rPr>
            </a:br>
            <a:r>
              <a:rPr lang="en-US" sz="3200" dirty="0">
                <a:latin typeface="Cambria" charset="0"/>
                <a:ea typeface="ＭＳ Ｐゴシック" charset="0"/>
              </a:rPr>
              <a:t>~88 + bed Hospital~</a:t>
            </a:r>
          </a:p>
        </p:txBody>
      </p:sp>
      <p:sp>
        <p:nvSpPr>
          <p:cNvPr id="27650" name="Rectangle 3"/>
          <p:cNvSpPr>
            <a:spLocks noGrp="1" noChangeArrowheads="1"/>
          </p:cNvSpPr>
          <p:nvPr>
            <p:ph idx="1"/>
          </p:nvPr>
        </p:nvSpPr>
        <p:spPr>
          <a:xfrm>
            <a:off x="838200" y="5008563"/>
            <a:ext cx="7543800" cy="1544637"/>
          </a:xfrm>
        </p:spPr>
        <p:txBody>
          <a:bodyPr/>
          <a:lstStyle/>
          <a:p>
            <a:pPr marL="0" indent="0" algn="ctr" eaLnBrk="1" hangingPunct="1">
              <a:buFont typeface="Arial" charset="0"/>
              <a:buNone/>
            </a:pPr>
            <a:r>
              <a:rPr lang="en-US" sz="1800">
                <a:latin typeface="Calibri" charset="0"/>
                <a:ea typeface="ＭＳ Ｐゴシック" charset="0"/>
              </a:rPr>
              <a:t>Vanderbilt Behavioral Health (VBH) offers individualized patient care through a wide array of connected services that provide each patient with the right psychiatric treatments for his or her needs. We serve patients from Nashville and the Southeast with emotional problems, depression, mood and personality disorders, anxiety and other problems.</a:t>
            </a:r>
            <a:endParaRPr lang="en-US" sz="1800" b="1">
              <a:latin typeface="Calibri Light" charset="0"/>
              <a:ea typeface="ＭＳ Ｐゴシック" charset="0"/>
            </a:endParaRPr>
          </a:p>
        </p:txBody>
      </p:sp>
      <p:pic>
        <p:nvPicPr>
          <p:cNvPr id="2765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211388"/>
            <a:ext cx="2947988"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2667000"/>
            <a:ext cx="2811463"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10" descr="https://medicine.mc.vanderbilt.edu/sites/default/files/images/housestaff/VA-Hospial-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905000"/>
            <a:ext cx="4495800"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3" name="Rectangle 2"/>
          <p:cNvSpPr>
            <a:spLocks noGrp="1" noChangeArrowheads="1"/>
          </p:cNvSpPr>
          <p:nvPr>
            <p:ph type="title"/>
          </p:nvPr>
        </p:nvSpPr>
        <p:spPr>
          <a:xfrm>
            <a:off x="152400" y="457200"/>
            <a:ext cx="8839200" cy="1676400"/>
          </a:xfrm>
        </p:spPr>
        <p:txBody>
          <a:bodyPr/>
          <a:lstStyle/>
          <a:p>
            <a:pPr eaLnBrk="1" hangingPunct="1"/>
            <a:r>
              <a:rPr lang="en-US" sz="4000" dirty="0">
                <a:latin typeface="Cambria" charset="0"/>
                <a:ea typeface="ＭＳ Ｐゴシック" charset="0"/>
              </a:rPr>
              <a:t>Tennessee Valley VA Healthcare System</a:t>
            </a:r>
            <a:br>
              <a:rPr lang="en-US" sz="4000" dirty="0">
                <a:latin typeface="Cambria" charset="0"/>
                <a:ea typeface="ＭＳ Ｐゴシック" charset="0"/>
              </a:rPr>
            </a:br>
            <a:r>
              <a:rPr lang="en-US" sz="3200" dirty="0">
                <a:latin typeface="Cambria" charset="0"/>
                <a:ea typeface="ＭＳ Ｐゴシック" charset="0"/>
              </a:rPr>
              <a:t>VA – Nashville</a:t>
            </a:r>
          </a:p>
        </p:txBody>
      </p:sp>
      <p:sp>
        <p:nvSpPr>
          <p:cNvPr id="28674" name="Rectangle 3"/>
          <p:cNvSpPr>
            <a:spLocks noGrp="1" noChangeArrowheads="1"/>
          </p:cNvSpPr>
          <p:nvPr>
            <p:ph idx="1"/>
          </p:nvPr>
        </p:nvSpPr>
        <p:spPr>
          <a:xfrm>
            <a:off x="481013" y="4897438"/>
            <a:ext cx="8129587" cy="1579562"/>
          </a:xfrm>
        </p:spPr>
        <p:txBody>
          <a:bodyPr/>
          <a:lstStyle/>
          <a:p>
            <a:pPr marL="0" indent="0" algn="ctr" eaLnBrk="1" hangingPunct="1">
              <a:buFont typeface="Arial" charset="0"/>
              <a:buNone/>
            </a:pPr>
            <a:r>
              <a:rPr lang="en-US" sz="1900">
                <a:latin typeface="Calibri" charset="0"/>
                <a:ea typeface="ＭＳ Ｐゴシック" charset="0"/>
              </a:rPr>
              <a:t>The Nashville campus offers primary, secondary and tertiary care to veterans living in middle Tennessee and Kentucky. TVHS is affiliated with Vanderbilt University School of Medicine and Meharry Medical College, with active residency programs in all major medical and surgical specialties and sub-specialties. In addition, the Nashville campus supports a vigorous research program of over $26 million annually.</a:t>
            </a:r>
            <a:endParaRPr lang="en-US" sz="1900" b="1">
              <a:latin typeface="Calibri Light" charset="0"/>
              <a:ea typeface="ＭＳ Ｐゴシック" charset="0"/>
            </a:endParaRPr>
          </a:p>
        </p:txBody>
      </p:sp>
      <p:sp>
        <p:nvSpPr>
          <p:cNvPr id="28675" name="AutoShape 2" descr="data:image/jpeg;base64,/9j/4AAQSkZJRgABAQAAAQABAAD/2wCEAAkGBxQTEhUUExQVFhUXGRgXGBgYFxccHBkeHB8YHRcaGB8aHSggGBolHBccITEhJSorLi4uFyAzODMsNygtLisBCgoKDg0OGxAQGywmICQsLCwsLC8sLCwsLCwsLCwsLCwsLCwsLCwsLCwsLCwsLCwsLCwsLCwsLCwsLCwsLCwsLP/AABEIALgBEwMBIgACEQEDEQH/xAAcAAACAgMBAQAAAAAAAAAAAAAEBQMGAAECBwj/xABEEAACAQIEAwYDBQYEBQMFAAABAhEAAwQSITEFQVEGEyJhcYEykaFCscHR8AcUI1JykmKC4fEVM0OywhZToiQ0c5PS/8QAGQEAAwEBAQAAAAAAAAAAAAAAAAECAwQF/8QALREAAgIBAwMCBgAHAAAAAAAAAAECEQMSITETQVEEYRQicYGR8CMyobHB0eH/2gAMAwEAAhEDEQA/AFHEsOuGwV5g/eXr0K13m7P4dOiqCYA2Arz3iiZfD5fdt+vKrp2mwjWu5RpkhrxWfhjwpm8zmb+2qNxR5c1Llci0qiWP9mfZ8Yq+7OYt2lGYc2z5gADy+E6165wzG2nZ7dr4LUAlYyliWBUdSI19fWvM/wBnmGv3bD2rXgR7k3LnUAAZPLcnTeeQ39Q4Rw23h0yW/LMx3JAGrecVTJPPe2+IzYu4OSBUHsJP1Jqu2C2WWgHnB09R0o3HYgvcdzrnZm89STQ5UH33qkSc37oCs3RSfkPrVdwnEGRtNuYpvxSEsFQOgHufyqt0wLnwrieoe20MP1BHMVdeFccW74T4X6cj/T+W/wB9eN2bxUyDBqwcP4qGgNo3I9fTzoA9VN6o2uVXOG8bIhbpno//APXX1p3nBEgyDsRVqiWS95WxeoVmrg3KuibDziKgu3JoNr9R9/VqImzvEjQ0qurprRmIvaUC1/rWsUQ2QvQ7LXTNXM1skZtmglZFSK1cUCNTWorqsinQHMVkV1FZFAGoptg+zl+5bFxFEHYEgE+YnlUnZngpxFzWRbXVz9yjzP3TXo11ogAAKBoI2G0fSubNn0bLk1x49W7PK8Vwq9b+O26jrEj5jSlOLxDZltW9GbUt/KvX1nQV7QLnlVP7c8BAuLikEeHu7kR/NKN8yQfUVl8RqpMvpVuiT9m/CbTW8VaCA3Wt5hcaC5I5FjrqSNBTXs7dJtKsaiUP4fQilH7OsZkxlsEwHlD/AJhp9Yp5h7RtYnEWuj5l9Nvuy1GaNWvuVjYXhbJiWIzaKSoiQNgTvA/CiFQDYVwLgDsN9M2n19KCxvF0QMZkL8RWCo/qdiLSHyZwa5uTYnu2CSSKykON7QutxlFvMAdGDYkhhyYd3hWXUa6Md96ynpYtSPP+O8Wa+1280S0W0AOyrMAddWP1qoYh5YnzpjeDW7QVhBDEj79PnXPZrh7YjFWrSCSWB12hfE0+ympj3ZUuyPWcLxEYPD2cJYUPfCKGA2VvCXmN2OYtH3U6xLvawDG4xLi14idy5ETpt4jyrXCeE2sKokg3Ghcx3Y8gPl9KD7f3guFCnd3UR5CWP1UVexP1PNL9gMIMkb7wRWXrhEQpOoBjcDr51gvDPk5xMHp5GpaokVdon8Cjq0/If60hmm/HLg7xAdgJ+Z/0pc9qSctNIVkRFamsrKBjbhvFiujeJfqPzq1cM4mVEocyHccvboa8/orCY1kMg+3I0Aep2sWriVPqOYrlmqp8P4oGMTlccvy604GNJ0MDTef1FbQmuJGbj3QY92oTdoU3p2+dc5q61AwciW/emhjXVZWiRLZpUJMASToAOdOF7M38mdgF28JOus66CBttM+VWjsvwRbSB2E3GEk/yg8h+NH38Qty25XUK2UmOYOu/rXFl9U06gdMMKq5FETs/fYwqgn1/OmydjStstcfXovr1O/yFWHBXltAu5gRUOJ4s12UtJAKOwd+eVWYALvqVjWImddqz+IyyWw+nCPJV37O9H+Yod+A3BsVPzrLfaS74ZtKZ6N+YFYe1yKUD23Uucq7GTp0P+IUdbKg0Y2QPwm6Psz6EfjXFnh1xnC5YJMSdAPMnkKZWO1WHYAywkx8Lb6abedFpxqw3/UX3IFV8XNcoXRj5LlwfAJZtLbtwQNz/ADNzJ/X3VLil2NU9L9s6hl9qJTENydvZzHymuVybds2SrYsINZxmx3mGuLEyhj1AkfUCkX77cH2yfUKfwmmfDeIOxytljfYz586mx0eaWOLjD3EbVnBDKiiWMH6DzNXfGYzFXcZZxF6zasWsRbOVBcNx9tCzABQTlXQTE71T8L2cvLiL4FtmbvWGYDTJobfiOgGUjn91ejthe8wuFtuSLtgknKAwjMCBMgbADQmuvJJNJtmEYtNombCpcGRh4XGQ6Kf6TDgqSDBEgjSkHangajEKVDXPCpXMS5EDIYn4RKyYjenpLwcsKQQQT4iPMcqnySASSfX8K54y0m0o2B4OyCi94SHgAiRy0HPoBWUYFHT6VlLUwUT5241flonl99O/2eXks3LmIYBmRcttI3ZgSWzfYgLE6khyKq+JaWMV6/8As47OW7WFTEXNWuDvIOyjXKfXLBmiKSQ3bdh/BeH3715cTfMBSSin/OAQPs6Nz1MCdqA/aPiAXtW+is59yAP+01a+GcUS+z92ZS2QpbkxIB0PQAj1mvPu2mJD4u4OShUA9AJ+pNPuT2EmX9GoshzyT4SIynr1BrMK7FZKlTtB1qVWB/WlUBW+MAm6x9B8hQKtBqW/dl2PUk/WuTBpkms01yVrZSsUwR5UDOQa3FSMQfKuGUimI2jQad8P4wQIuajrz/1pGK3QBesPeVlBBkdRy/XSpStUfCY17ZlTHUcj61ZsBxZX0Phb6H0/KtceaUPdESgpfUYxWAVua6K12wnGatHPKLXJbePdpEsFTDNeUXIt5oUCGIa50lbZjn4veiOBY25fW93vJlyeGBlIU6eUzrXnWPxBFy4zNDEsS8ZiDkvyLY5sPMwBA00q+dh5y3vCQWWyxzNLyUE5xyPsPevKpKL8nbbs5x2Mi+wYEIlm6QANWhGdiNQD/wAsDWNjQ/CuKu9/CZbapbdlUl2EkM7KQpaA0gjQAnXep+LKf3q3ByzYvqCNxK3ACPPXSkmDuW0bD3GzXGW7OZyRsbTTAMzJ5sfStcf8tGWTmyqWcddQJme02W4ytrbGg7vT7OvxVxi2dl8VsMbVyBkmdZk6FudsVLx+0iXcShRfDiXXdxzvCdG/wihcZ3c35U/EH0aN2IG4P/u/WotlUiXEtkF2UcZbggz/APkEiVGmg+YovEcRtzcWGlSGmAREwOf+MGt8K4a2IuMtpmQtbRyxJyrPdtqVAPMjzk1c8B+z+CTfv3XEW0KohifAM0tnJUkSTlEaknnS1UPTZTb96yO8MqIYNsdjMGY5yPnR9vgmLuBWwyXCM4M5yqspnZnIBGg2616hguzWGs+K3ZtqwAGfKC2kR4mkjYbRtTZVG+/nvUudlKFFD4J2OxQP8fFErmPhtiSy6QC7AZTvqA29XDCcOW38I1iJY5j9dPkKPIrljFQWD5PGZJYxzJNSxQmKxaq6jdjOg3jqBufYUpu9pc3/ACbdy50IXKv91yPoDVKLfBLklyOLg8R6EVDYxK5TrMEgxrHrQPD893NcvKoKFCqhmYgHNmLHQHUKNBzrfFOG27isHQHIwcbxro0xvqV36U9G9MWpVaNv2gsAkd7a/wD2JWUvXDWwIFtI/pH5VlbdFeTHr+x4VhbBuOqDd2VB6sQB99etYe3iMaFS3/DwyZVXfLC5Cp/xmARGw+po/wCznh3f4+0DqqZrjf5Rp/8AIrXr/FeOWcMpVQGZRoixpAJE8lEL+QNYm743CuC8Jt4a3kWSJBJPMgAT8gB7V5VjsR3lx3/mZm18yTXqfFcSbeEuOfi7tj7kae0mvH8QzQMgDGdQelCBk+Wh8otW2gQACetTXLgUSTA86G4vciy3nA+ZFUIq8VlbFHYO0pAJGp61RIEtytkAnSnNsCDlI00MVDcCnXQ+elKxiorUiXuR2olwBUD2xypp+BHKWs0x1riCK2hI1FTd/Iggfr7qewtyCtin3CeyOJxJm0hC/wAz+EfdJ9QI86vHCf2UpAN+8zH+VAAPQnWfYik2kNKyg8N4uyiGOYdDv7GrDgcWt0TbM+XP5V6dwvsXgbK+HCW2bk1yXI9Jn76aNYRR4VtqP8KCB85qepTtFaL5PGsVw2+brZLbiZ8eVvCIuxlMSNW3XXU+9t7CYc2RdDhlBt2FzMAMxVCCFAJIiOZ9hGtzCAxqDMRoI122G2tKsBi1uWlch1JjMGVgQdtuY132ip1cjoVcV8WJwzLqocBvIEga/M7VWz3xsiClghm+GS2qpsVzXOXUCr5cySNdd/lHPkdf1FC3rKGR5A7U45NIpQs857Yo/wC940rcuBGfvFMXMsEg+ErII8fL8KV4e29253SOjvctoFBWZIVGJOdNvCTrXp1zAqxk6nTX6D6AUZwvhCW2z5Vzaw0eKDl0np4anUPSa7McJGHtINC5C5myhZMRsNgBoBy+dWi0dT5gGlXkPn0rjjSsuHd0dg62yQ2hPhMncEbUkrY+B1cuqASSAOp2HvsKTYztJZsqufNJEqApOYSQCp+EjTrVB4b/AB7h75muRtmYnr19tq9L7W8MGJ/c7ncm8TaOned2q6IZYjU6k6CtujTSZl1bTor+M7XP3q2ltqoLIM7tOjZfFlWORn4qXLiMTduFLl1pIuKFT+GA+Vsmq+I+ONyacYvg13OMptWfAgOQBiCoCwGbxbAfqKmHBJvm7mJ/iZwI882s7a1f8OJNzZr9ldtbWIZcyMzqQSjZhIhhJ5net4vD5Lly3Hwuyj0BMfSKYYTAC1lNoLbZZylQJEiJjYmPKpUt5hLsWY/ETzPUxUvKk7QdJuNMXYQ5M5bQFGB6yIZdN91A962cQWyEIxV1KsT4Y6HXzg+1MlQDYUMfhjoaylNydmsYaVRCMB5D5n8K1R4af963Rrl5Dpx8HinYLDXe7vXLIbO7LZUruAFZ3/pE92J869C4V2UA8V4ydSEG2pJ8R3Yyx+fOhf2e27eG4dbe4QpuE3CSd8xhPcqFppw3tB+8Xxbtqe7ALFjIJjIVgbgHON+hEUW+w2le5H28xATCFR9t1X5S2v8AbXm8A+dXX9o+KE2bcj7TH6AfjVEUtnIK+GJDD2/XtQhMkuWgRBgjoaC44x7sADn9wNGd6M2WdYmDQHFrhlRHIn6gCKoGRYfCWyqyFmNdedCYuUaFAjkemorsUPibvi+XIHbXnTbsmqO1vmRqIMltV21j6D61DcxDRssETGnWORopCpHosTlXmDP1NA3RJIHQfZA6dPWk1Q0aa/PKI6VJh7LO0L0npQrVYOzIzXrCEaOyIfRrmWkgYPguCX7jhEt5mJ0gr7zroK9T7MdgbNiHvRcuROokL1yjynfel3DeJpgw8IrPv8QkDTTUiYJ1A94pTxHtLiMQ4W2SxzGMqjKy8gUIOb3kffQ5N7IaSXJeu1GItLZQriBYIcZGE6PBhWA2GUmQ0DrQt/t/aRXWCXWNSVRXIIkKV7wEbmZAI2NVT/grrhES9CF8SWAPTIixA2MsdNKa9mOxVl8Ot24ZLQcsgR8W/MzE0khORrHftIusE7lbatrmGRm5+HKWMajypbc7YYt7jOgcWzP8OAo1Eam2FYkbz5VfMN2bwtt1i2v2ORPJd80VPbwlpVaLY2HJRzHkarSiXNnn3ZrimK/erC3C7K960CbjZiIZdidpnXrVbZ7pPd6lQWI8XlPrsNq9fbBI1yw0QUuSNfO2enlVIwFhf3iSZfOw5xGU69PL3qlGItTK+bt0kMSJXKBGWIExIiDtzmec0Xhe9/5hb4iZGWRrvAgKPaInSKvV6yI2G4+40x4dhxkUaAZiNB6fnUSpKxwk26BeBg3EVyIHSN+keW1Ecd4quHQuwJMGFGp0E/LSiuJYlbCyeqhVESSYAA86pGdsRcZ3nM6XFVeShkMLvvI1PPyqErNJSotHZvG99hkuEAFsxIHXMZpq7d5byhWIbPbJ20YQTruNaVdn8C1qyqOQY1089Y9tvantlvD6EGjh7DXG4o4d2Os2iGILMNQWJ0I8lgfOae27epUsxUAQs+FY/lHKpyaicw48xTc3LlgopcHQUDYVuuDdHX5UBieNWU+K4g8swn5CTUjGMVBZ+0OhpDiO11kfCWb+lYH/AMiD9KQ43tjlZmWBMaOxYCOgEQfnQBfS4HMUvu4pQ7LB1EzED5nSa81xnbS421xv8gC/UAH61eP2Yutyw14gm6zsrM2rQIgSeUEH3pibCLXHUAhyqsN1LrI6beVbqw3LetZQI86PZq5cuBV8Fq2FtoTroqoJUf1ITymedWjg3A7dj4ZJIgknfy9K44lx6xYBBbMwHwLqdiYjYaKd4GlT8Exhv2+8K5QWZQJnRWInbcxtrVNugSVlG7eYgNiyog5ERf8Ay/8AKq7l9qN7RX89++8T43j0Gg+gpbhbudQwkb6HXahCOzb1zQCevOl2M1u6zsB5cz+P0pil2diDy0NJeI3gS8GCOcHTYdKYmSPZk6Ax5A0Lcw7BiYJ3jWOUdK6t4tI1ZZ9G/KpBjE/mHyP5UwBBIzCGmNPF5r1HSo3aXI8WrQNZ3OlML2OQg6zyFLsB4rtv+tfvFDBFhs8ETLD+M9Yj8abdnMDbt4qxlABDodSdAGkxvJMn66jccyfKu+FBzireU6RckAkTlR2WRz1/Chga4bwb94dBmZbWWWWSASDllViBMTt9d77w/h9uyMttAon3MdeZqu8Pxq2jCgO4UKVUzl1PiY75epAMc4qDFdqHkeNQZMpaBaen8SRlPmuapJZauOYe41q2ECEZzmzQNM1gypMAMIJ16GoOB8RsWcOEe9bzIFzKhNwjUj/phhuYqr42xdu4WyxS5K3nOa4xZhPcBWzQN202rXZng9/EWyxxDqJXRWKk5gTLZfiMzqddKaB1RdcR2htjK62sS4MR/DVAMsDxF3GWdxI2oC92rtq5XKgTnc/ebR6HRPC2+msc6itdgUzAuWJOWSQeYHMmKItdkLCgnTbkbfUdAaqvcm14AsB2qzOit+7jxqFCNecyWSZIWBpt5jkKr+K453d65bCWlZbzCStw6DMMxA0n0PPartY7PWQA2ZgQeXllInw+tV/FYZTibsqI71lJ5+Jm+XOivcd7cANztKSBFxJAlptXY3gEeERvzneprXau4pm3DWwTICmRoN8wAMxy6Vl3sxoxzfZA3O+ZddugNMuB8AQI/eS8kDQno3SOlTJKiovcn49mYYW9lBuB7RM5oAMsxAGgIC7+VMOFcGW2JaC0z6akj76avZkyemg6b6/rauMXiFtqzsQABPyqL2o00q7NsdajwOIe6LosqGCwM3LNvGsA+xPnFVPFcVbGfvItO1pbCqT4dXzXAjDUgqASPM67VZ/2ZoVw91C2b+JOwESqiNP6arQ6sTmroUca7ZtZY22tMjD+dlHuMsyPeq1jO27uQQVBExkWd99WmjP2uYP+JaeP5h9RQ+C7MeEEW2Oxk/6QKIw1ClOhNjuP3nMN3jf1sY+WtBJib7tlCxrEhSR869K4p2Ne06z3csoMifPT4ZoduAEXY8TAZGIVSdwrEaetWsce7Ic34KP/AMGvspLMRpzOn0o/s72fLOVPjLLoACdvv3r2JOz3D7aGTLFT8byQSI+EflSngITC3RdCg5Q0rbUljI2EgDeOdH8NIKmeZJwBLZKkNIJBB0gjcGIq8/s/ITvLYAA0YR8j+FFY/hiX7r3st0C4c2UlFyzuDoZ1ojhXDltPmVQOROZiY9zHLpVSnDTSBQldlgasrc1lYmh5xgeybNBuEIJnKNTuDE7Ddhz3qzWLK4exAnJbVjr0EnXrW8TxC3bMM4BOgWRJJ6Dc60H2rvFMHdOglQn9xCn6GhybBRSWx5ZE6866E+tcCfI10G8jTEcWLQSYWJMnnSzFYcZWIUkkyfvn504zDrWitNMTQkt8PQhd9pP6nyNQXeHCJB5j8aftZB+VRtgS+g9aq0TTK7cwIE67Dz3j061nBVm/b9Z+QJ/CmuIwF0hggB6667zpy5daE4JhWF5SysAA2sQPhI3qSkWjKep+lE8LHjcT/wBK+JjTW1cABOw3n5VAfh3O/WpuFYOLjOZk2mGXyMDMx+zvA6z8xjOeG8L7+7lLMLJCsVH9wG0RJMCNJMAVduHcMtWvgtgb689upk0FwRILaR8Aj2/1pzbH3fgaDJvcT9pboi3K3ZVpBUeE6qTOuui/MU07K6YS3BiVSY0+zS3tFeGW3FwCZ8Ig54zTr/hK/WiOzHErYw1sSSVCqcqnQ5RHxZfp1poHwWKPEP8AJ9wqGPC3oP8AuWozxe13irkfN4OYG4WOvWhk4oCrSmXwg6tP2l6AUxUS4i8FtydgwHuYAHnrVRx1jLfuNP8A1oXXeCCQw6wwg+XzsFywmMtFSoHdurgjeeksTAIEGIMHcVVuNAjGX4C5ZzHQZt0mG3jQabb86XctLYsc6H0H3ij+GfC3qv8A5fnSbhN8XFOpkaEafr/b5ucDa+LUnQdOo6DzqZPYIx3DeK8QSygZpOh0AJJOkCqXj7z3mm6dFCFUHw6hWBPVtfQVbuOJ/wDStA+z+R/CkeF4Y1yCRAKWwTzkLBGu1EKW7KyW9kLOAWC2NxtsEDvLL6nQA95bdZ5davHY7AGz3ilgS2U6Ecp6E9aj4dglTkCT8RiJMRP0pvhLgDEAfZJ20oc3VDUO5S/2p4UtaUgTDffVh4YSLdtVA0RRLMTMAa+GKT9t8SLmHVgCAdTOhG9b4Piv4Fvl4B9Br91S2VRY/wB6vMTnuAxosIogchO/vUb25+Is3qxNA4fH6mZnSjrdwGlY6MFpRyFbrCwHMVw10daBnNm6AIJ1Hzoe3jIYqx1kDQddppfj8YocnYrGpgAzroTpSzH8btwrLcUsCJ1kkTsY2OlIC3HHDnIPvWUpwrLdRbgJIYA/FH05VlUSUfs7ZL4izmP2gx9vF+FWP9oWKAw6qJ8VwcuQBP3xST9nyFsQxJnIh9pgD8aL/aPd8dlOis39xAH/AGmlEb4KRdthiDMQf191d38xXwETUlayjpVknSLIg71s26huX1tiST0HOhrvFuinXbWpd2NUM2u+GABPWusNfCgzvSO5j3IMQIihrl9yYzH2oTYixWL8Ax/tvXKmYEiJ2ofh+HhTmkHl5+tM1w6qobKJ5npO0+fl+hQjsWQokjXkPz/L59DPwxmy4gicxt/ECcw/iW9Qfr5xQt0aDfnzNHcMSEvfFMIumsS0/Pw+33MCSzj7lslE08aCSJIEKI1ETAPLl8lD497jW+8uMZS6TMnlcGg9ttKtvCeGqS5YT45jloun307tYe2gzZVQARmgLp60ibRTuJ3Ft4eyCtyctxUJUKwbO85gxGXRW0En6mmPY/g2Ju2ibSgy8jxLBGS2NYOmoO8UTjsThbjKRaa+UnQMUtkksSSft6tyn6mprnaS+690rLYtqIFmwvdhR0JHiI9IFXFNEuSCuJdnntXlu38TYtx3ZK55eVCyMo6kb0q/f7No/Hdu5hlkJlWZBEZo/loN7RU5kEg/EvP1BPPy5+tYba3E6g7HoeR8iKrchyQ0tccZFIt2yJ1ObJvy2mkL4tb7NcNslmOviA+mgonAFm0YGVbKxA+ojypTbvBLtwA6ZiOekE9RyNLYdsb/APGshy5ACR0HOf5TvRuG7UBJzpvpMleY6jyqv6m7Jnykb6cpGtcYy7Jy9KTSGpMvuG4/ZuqoLFIOxGh9xIj5U0VgQCpBGuo2+leWABRJkE7QYqTBcTu2z4X/AA+cVDh4NFk8nqNt4IrQxqm4EkBp0kgTpJjXevJeNcUu3dC7KvQGVmZJPM6nmNKI7JOUxdjXRmgepBH3moaotO0XftRHd3FGxGYae5HsR9RVXwXGxbRVM5gpUQPM76jcH6Vb+0tsNbzjQgEMOW0H3iT+pry0tzPL/b8aGNFpPamNQp03lgJ+lQ4ntjeXUC2PUMf/ACiqob0E9OnX9Gg8QTBLMP16Uh2WK/2wxJ/6pHkqoI9wJ+tDni91/iu3GHQux+k1VziB1ovC3CN+f63ptEpjfvv1+udSC7zrmwJUHyqC80EqN9I86miiwYHtC1pAg2E/Uk/jWUgW8nN4PSD+VbqiaRdP2b2P/uH6uqCDuFEn6vSvt24OKIn4VVdz0n72pt2HweRsy6qyFlJABILACTAO9toB8zzqrcdvl8TeaN3aNeQMD6CiN9ysmm/l4F9u6CSAxkb10W1iRPTnUaIFJIWJ3rhra5g+sjSrIOeIWywUabk1AMJtJ2ovF31GUEgaTz5/7VzZvKzBQ2p/wn15+lSxkIww86N4fhwMzD4gBl8ieYnoPvoS/iQhhp9o/EVq1xJdIBHrGv5UIT4LJYthVAMnSSSra+4kVu2LZPI+QbX8KUf8QI1lhtpP50UvE5Op+YU/QRWlmTtDUW0GuW77ZT8qkwmKtpmCKxkgmWA+Gemo3NJ2xACkjITHIMp/Go0vFQSGjSPXyH65UDVssd3jbqPDkXrlHi1/q3+VR3HW5HeFieWcnT8AaqqXGIE6g6nyHtzqTBcSdSy6fDIBcLrIkGTA0JMx99RGe+4SjaLSrOv+IfI/l91SOVf1Gv8ALH4x9Krw4qwIAyiVLAqcw0Vm9G1ETHI+xN+8zJbdcRaDZ31ZLjGMtvQDu4G5189DvWmojpscWsSVZUInMVGY6AZiIJHPQg6aHyoPA8dUi5Fu2WyFyWVpJBWNM2XYxIE9aR8WxoGJtzfa66NY8AtsFlVTNEsIkryHPypZHdhv4d9PB8TpGnPnGsVLbZaikXKx2iuOjSUUhkgBBtDzuT5UsxWA/i3QW+26E5EMwZkSpyk+VKuC8QXxBQwgDWPXoTR9zGZS082n5/7U0gG6/vCBWF5Gt6EqUUHLzGiamPOk/ZbEDEXmW8QgFtnZgFXUQNQBl3byrR4z4smWBoJn/So2xE5upUj20MT6gfKhrwC9x1xDgl4HMhW4p2jQx6Hl6E0gxeOFslcrZxuCCsesiuMFxe7aPgJHlMg+oOlNcTxezikyYhMjj4bimQPpIHlqKi2i9KZV2xLOwJbWdBsKfcIuZbttgdriMPKCOlKMTwp0YZQLqtOVk8QbrtsR0++nfDeD3fCT4SIMHU/Sk02O0uT03jz/AMPvOujqDuNsw6715TjMKUUnkWgCRyze4/Xmavly+xBEeEmVBOqzy6EeopJf7PzMkwTMafjT0SF1IlTxDxA0OkkmBrpG/rUQw5C666ljt+H3U74v2fYZSqEjXNqDJ0jnHWgn4ReJ+DKPMj6xS09hqS5K4MNnuEZlUk8zp7xsaseE4Xos3Vgg8pBjfLqINbs9nYP8RyT0UwB95+6hsPww221uLOm86R761dbE6txkuHC6Az50DjUE6g8xI5e/Krn2AQEXVa5bNyZBH8pGg9iDt1oTtvhoUXMwOVozLrHKGMdeRnnUMtFat21jf6t+VZUXfdHgdNPx1rKdio9Y4Lhu5w9stuti2G/yBifqxryx3kyedepdo8UEwt4yPgK7/wA3h/GvKcPjMlxXAkqwYCY1Bka8taSKfIThMFcuPkVHJmCApkeumhreLwF1bvd91cDEnIpVsxGsEeEZtBuByNWTHPh3vHPeOYAK7IjLJ+IkgIZczrrvy5UItrBd6CMRdzDfR/CY1j+F8OvvqelSp7/Y6HgSj3u/D/f2isdpeFPbZSUuLKqDmBieYUwOc6dIqHhOCIuBidgfuj8avCnDB84xBdraO6pcDkabMoyiW29J560h4J3mNvYq4oACr3hBInxHYFVAJ0PICiErRGfGoydCTiGFzEmajt8O03/Xyri/jzndQBA8h5fnUnD8Y9x0UEeJlX4QIJIHnI1qrMA7iFkaClhwxmBvsKb8XlchH2iflUvZ/Am5eyrqQubnOmU8hO01Qjrh3ZNrgQszAHVgRHLkZnen/wD6XtxDXYjXl+NMV4dcnLkJYgCSDAAH2uk+e9AcULqELRqoywNQJJFE5qMW6HhwvLkUdXLBsT2TUAOt7SN9BPL0NAX+zV1vErTIgaCPYhvWibeIgsviIL5jKsADlUZVMRtB3+0aHfijWkuwHyhwwYgjxNOZAcokAAHc71lilGctOk6/UeheHHr1Xu124/2A3uzt9QoClsq5fCQOv8xHWi8Jwu5EXFga+o220I5daKN/Ei0TehQVLh8wJU66Mo5xrtyrOIYss1oK5VgyrMSQWC6+c6fWtnKKlRxzxZFiWTs3RIvZ1S+ch1PPL4em5ILRA2mI9TW7XYm2DIDLpHxdfSju0vGRauXkYlu8Cqq8hKLJ9ZNQcL4jet2ApRnfOUVTuIMBTJ2ETPKjHNSwxytci6GRzcIvi/bZBeG7KWVnQGdzA1+c0WOCrGjN9Pyrng3GxevC0wCMysR4pmBJ0jbfXyofjy3Lgt3MJclgneDdQ1thuQ2mhXYjnSh6jG8qxXT+m3fv9jFYpzhrXBBxbgiqjXCFbKJ1UT7GlWH4crswRdgDII2IB5+dNv3pzhQzuLvgDMwGWZ1AI+ntSO5jWRhlhJVV8Oo2nXaQIgVM8rWSnwdscMY+jeR83/TYKx3AUw9rvboYjQAZhJmNgsetRJ+7LkICsrNlBy66Ak6MJ0/GiO29pThrN3LDEKDmBmAD9SAKX8GwTpbU3BlLXJAJHwsAmvqeXOBRjy6/TrI6vU1t4Tr3/IQwLXKPPyt7+avsOeDYhWLKcsgkqAI0gcgddZ5dKl7U3LllVZDGV1DAbaqWEwNRWdj7YnEFAn7wFi27AaaaCek61L27eVueXcn38QPruPlWPp/VuXrI4Xx3MseFfD9R8jfht4QrG2GG+pGsjTcedT37cE3UjMT8APXQwBqeta7NWbYw2HvOSYS1AA8gGB57A9KIt49FuBmQlg26jXKRtyMgqIPR2rofIkBNindSrAA6HLBDe8/lSrG2318PLzqxXuJYfMbhQhwCCTHMBRILb6k/KgrvHrAJIVY8Q3X4SBlBliNCDO01OpDplcu2CAXKeKJGv1iq1xbEEqRcBU7g5SSSOWmg/wBat3FO1VtpREOojrHhtjw5h1tT6E1U799Llz+JOUE6EyRtqsb7a+lZvJbpDqgDDMGVdVlTsYBInrz/ANKN4qiAjKQJGsToZpdjLK23ORpBJIInY8qjDGdDvWtbCHVrhwIBDD+1vyrVCC7c5NH69ays6f6gtF07e4gLhQJHidQPTVj/ANtec270MCTsQdDrp0mr5/xbCH40nzhfwArdrFYD/wBv2Of8DVJvwUJcTdu3outdg3GLfDLHaJggbdAJiusRYaPCwBOklCPPm24+lObpwJiJEbAZ9PSagODwxEK566wfnO/v0qdKfY2XqMq2Uv3/AB9hOeKNh1a2ZL3bbW1ZAs7iZmYBjWNdOVKuHcYv4ZnW0SM4CuuQENptqMwgsdiKtbcMU+IM20A5U2Igxr0++hf/AE7aDAgwfYfc+lNUuxnOcpu5MrRRySBbY7SwDHePaieF2CuLSEIQPmnKY8IJ3j/DVow/BkWDmIP+T8STTC3w21zZf7QfuWnqISKhxEM7LE5VmSBovSemtTdneJd1nYSXEQ2bYEERA+/0pnxTD5CyoZRoJPdwVOuisdMvlHvSTCYZFJMkyRJMcp6etKWRcJ7ipj5e0F2YzMJnUuddvwMUq4jxQ3EynMDsDmJgCBAnaQPuoW1JcDrGvlI59AK29pO8ifCNyx3/AN6yjb5ZrFuLtcnWJx5Y6ZgBBMAZtI0meZnlRSYtHN1WzFWCkLsEKz4pnUwTr6b0ttIrOdQB5HUbcj5CmFruspysTOmrGTvrsY+VUvk+ZbGynmzPS239fYOw/CU7q+bt9+8ZFb4QZBMRBbxOASN9NOVG2+Fq2S8guSXV9TbiAIywWBjNBmk3EsWgtTu4KgRmgCRq0gA6CisH2kuuFIKkGB8IBHKJGs8jrqNNRRGTk9TZzesc8CUJLbmv37h3Eh+8XGzqdcpGVUlcog6kkEERPtWrji3ZBVnzriSZyjckOw3M7RPntW8VYFu4EQE5gLhzXHjUgaCdhnmPKpbOGFxB3nNu8ASBBI8xH096HJRioRknVbb7J7+AlN4t8m13437PuccJxCi8z2wwJEMMi6k7EGSYAJEbanyiz9k8WgeCn8LumQtEd2iZySxJgDxBdY5VWmVbRZ11gkQWAIzcgOeg386Z9muNKh+y1soWZTqYRy7T6hI10Mis/lbt7/v/AF/k26MoQjNKk/fZ9+OwPfwFw2roy3FtMpKGMoIJ8RUtpzLD3pFirSuDqy59oiRCgQN4H4mr52m7RWHQyXOe0LiBQZKmQD5DMDM1QOADv0Q/bBZImASQOv8AXUuUoq2ytKnHT73Te37wTmxcxIyxevIlvKFBHhGwI5liQN5P1o63jk0FxD4WWAREETE9QCNuoFOOJWLmCw1pMOQL124uYAAs88lkEAAkakRr5xSq5ZKg28o0cs0gF5J8UM3iJ5fFy51nhzNwtVTbpf3f5/Pc2XpJSTknugvsv2dfFNcNpALbAl2ufCWgZUAAJM8xyEk8gV3GMLdw7PZuImsIwzFgoA8KoJ8MAggCOtWfjXbrucGyYLDvbuqMozhcttRu6KCcz6ztBOpmING4ejd2GuFmdpdmYkks2pzHmfyrrgrXJyTxyx7SVWScNvuqgISiKNI3BEa/cJnc13ib11pL3GaNgXJjf3J1GtTX7GQrqfECdBr1A351xakgztJjXrEaHplNYODurII7/DnQLnbMDMc1kRJGumswZ9qBw9jvHgAwPYSJB3md+m5FNreZwxmWGuoJM9Jjc79K1hXyEkyOv+nyq9C5AWJhJeHBC6gSANvM89PrU3crOUgaaDr5azRmOKsYB1B3k+e45H1pbxHBNGZG1H2SOQ+/0rWKrgTOeJ8MUqSo1iR60m4baYtpuNYNWHBXzcUM5iBBAGum+9LcKoN0lBKydZHlO9Xq8ipvgy73hJ8A+laps2G15/MVlGpeR6JeCsC4eTfU10LzfzfX86ysqyTsX26zXa4g+fyrKypsZIuOjnU1rGcwy/r1FZWUxBVvijj7SkeZ0++iU44wHwp863WUtKHZKvGm5Ko9xUi8SzyLiqRy0X6zWVlLSh2Q3EsHdR/dA+QMVG2GsHmB/cfwrKylpQ9RpeE2d1uLPmB+YqDGYKxaIz3wszAy7xv9o9aysqdCezNI5JQ3iyMLhiCO/tn+ogD30qfhvAWYE2WttJ1ZG0HtJAMa1qsoeNJbCnllkdy3oZvwTEnLodFCzJmBqNZPQUZh+F31OlvSANxrHqRGlZWVnoQpPWqluCcS7P4i4WM5ZjQCfxqDA9nLlvP/AMwZ0FtoWSwkNp/Lqo2/OsrKWmuDV5JOKi+Fx7BNzDXrbI62ywtWWsQEJZ0PeCGzRm1uT/l6gUNgbF9GGW0Quh1B0+QPQaeVZWUnC+SE67DbD428MSl51YhUKgZSQpn4hOo0JFD8Y4uxu3H7o5CVywD4jAEmecz7RWVlYLBFSUl2VL6XZ14vUSjLYUniF5/hsx/VOvtpUVtbohZhl8myxqQPasrK0W3AZs0stag63iWLQUgjZohfOB51FfuuGBAkHkNtNeZrKyjU2Y6Ujti26r5Qdzt9ddxUJdoJyHUEEdflzrKynbFpSJHc3IYqykxpEbA6n5UNdzrqwOp5a+9ZWVLdsSihfi8Q6gnUM0R1IPQdal4eAo0Bk9d/Wt1laNWkJbMM71xyb2Bj6CsrKysaNdz/2Q=="/>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76" name="AutoShape 4" descr="data:image/jpeg;base64,/9j/4AAQSkZJRgABAQAAAQABAAD/2wCEAAkGBxQTEhUUExQVFhUXGRgXGBgYFxccHBkeHB8YHRcaGB8aHSggGBolHBccITEhJSorLi4uFyAzODMsNygtLisBCgoKDg0OGxAQGywmICQsLCwsLC8sLCwsLCwsLCwsLCwsLCwsLCwsLCwsLCwsLCwsLCwsLCwsLCwsLCwsLCwsLP/AABEIALgBEwMBIgACEQEDEQH/xAAcAAACAgMBAQAAAAAAAAAAAAAEBQMGAAECBwj/xABEEAACAQIEAwYDBQYEBQMFAAABAhEAAwQSITEFQVEGEyJhcYEykaFCscHR8AcUI1JykmKC4fEVM0OywhZToiQ0c5PS/8QAGQEAAwEBAQAAAAAAAAAAAAAAAAECAwQF/8QALREAAgIBAwMCBgAHAAAAAAAAAAECEQMSITETQVEEYRQicYGR8CMyobHB0eH/2gAMAwEAAhEDEQA/AFHEsOuGwV5g/eXr0K13m7P4dOiqCYA2Arz3iiZfD5fdt+vKrp2mwjWu5RpkhrxWfhjwpm8zmb+2qNxR5c1Llci0qiWP9mfZ8Yq+7OYt2lGYc2z5gADy+E6165wzG2nZ7dr4LUAlYyliWBUdSI19fWvM/wBnmGv3bD2rXgR7k3LnUAAZPLcnTeeQ39Q4Rw23h0yW/LMx3JAGrecVTJPPe2+IzYu4OSBUHsJP1Jqu2C2WWgHnB09R0o3HYgvcdzrnZm89STQ5UH33qkSc37oCs3RSfkPrVdwnEGRtNuYpvxSEsFQOgHufyqt0wLnwrieoe20MP1BHMVdeFccW74T4X6cj/T+W/wB9eN2bxUyDBqwcP4qGgNo3I9fTzoA9VN6o2uVXOG8bIhbpno//APXX1p3nBEgyDsRVqiWS95WxeoVmrg3KuibDziKgu3JoNr9R9/VqImzvEjQ0qurprRmIvaUC1/rWsUQ2QvQ7LXTNXM1skZtmglZFSK1cUCNTWorqsinQHMVkV1FZFAGoptg+zl+5bFxFEHYEgE+YnlUnZngpxFzWRbXVz9yjzP3TXo11ogAAKBoI2G0fSubNn0bLk1x49W7PK8Vwq9b+O26jrEj5jSlOLxDZltW9GbUt/KvX1nQV7QLnlVP7c8BAuLikEeHu7kR/NKN8yQfUVl8RqpMvpVuiT9m/CbTW8VaCA3Wt5hcaC5I5FjrqSNBTXs7dJtKsaiUP4fQilH7OsZkxlsEwHlD/AJhp9Yp5h7RtYnEWuj5l9Nvuy1GaNWvuVjYXhbJiWIzaKSoiQNgTvA/CiFQDYVwLgDsN9M2n19KCxvF0QMZkL8RWCo/qdiLSHyZwa5uTYnu2CSSKykON7QutxlFvMAdGDYkhhyYd3hWXUa6Md96ynpYtSPP+O8Wa+1280S0W0AOyrMAddWP1qoYh5YnzpjeDW7QVhBDEj79PnXPZrh7YjFWrSCSWB12hfE0+ympj3ZUuyPWcLxEYPD2cJYUPfCKGA2VvCXmN2OYtH3U6xLvawDG4xLi14idy5ETpt4jyrXCeE2sKokg3Ghcx3Y8gPl9KD7f3guFCnd3UR5CWP1UVexP1PNL9gMIMkb7wRWXrhEQpOoBjcDr51gvDPk5xMHp5GpaokVdon8Cjq0/If60hmm/HLg7xAdgJ+Z/0pc9qSctNIVkRFamsrKBjbhvFiujeJfqPzq1cM4mVEocyHccvboa8/orCY1kMg+3I0Aep2sWriVPqOYrlmqp8P4oGMTlccvy604GNJ0MDTef1FbQmuJGbj3QY92oTdoU3p2+dc5q61AwciW/emhjXVZWiRLZpUJMASToAOdOF7M38mdgF28JOus66CBttM+VWjsvwRbSB2E3GEk/yg8h+NH38Qty25XUK2UmOYOu/rXFl9U06gdMMKq5FETs/fYwqgn1/OmydjStstcfXovr1O/yFWHBXltAu5gRUOJ4s12UtJAKOwd+eVWYALvqVjWImddqz+IyyWw+nCPJV37O9H+Yod+A3BsVPzrLfaS74ZtKZ6N+YFYe1yKUD23Uucq7GTp0P+IUdbKg0Y2QPwm6Psz6EfjXFnh1xnC5YJMSdAPMnkKZWO1WHYAywkx8Lb6abedFpxqw3/UX3IFV8XNcoXRj5LlwfAJZtLbtwQNz/ADNzJ/X3VLil2NU9L9s6hl9qJTENydvZzHymuVybds2SrYsINZxmx3mGuLEyhj1AkfUCkX77cH2yfUKfwmmfDeIOxytljfYz586mx0eaWOLjD3EbVnBDKiiWMH6DzNXfGYzFXcZZxF6zasWsRbOVBcNx9tCzABQTlXQTE71T8L2cvLiL4FtmbvWGYDTJobfiOgGUjn91ejthe8wuFtuSLtgknKAwjMCBMgbADQmuvJJNJtmEYtNombCpcGRh4XGQ6Kf6TDgqSDBEgjSkHangajEKVDXPCpXMS5EDIYn4RKyYjenpLwcsKQQQT4iPMcqnySASSfX8K54y0m0o2B4OyCi94SHgAiRy0HPoBWUYFHT6VlLUwUT5241flonl99O/2eXks3LmIYBmRcttI3ZgSWzfYgLE6khyKq+JaWMV6/8As47OW7WFTEXNWuDvIOyjXKfXLBmiKSQ3bdh/BeH3715cTfMBSSin/OAQPs6Nz1MCdqA/aPiAXtW+is59yAP+01a+GcUS+z92ZS2QpbkxIB0PQAj1mvPu2mJD4u4OShUA9AJ+pNPuT2EmX9GoshzyT4SIynr1BrMK7FZKlTtB1qVWB/WlUBW+MAm6x9B8hQKtBqW/dl2PUk/WuTBpkms01yVrZSsUwR5UDOQa3FSMQfKuGUimI2jQad8P4wQIuajrz/1pGK3QBesPeVlBBkdRy/XSpStUfCY17ZlTHUcj61ZsBxZX0Phb6H0/KtceaUPdESgpfUYxWAVua6K12wnGatHPKLXJbePdpEsFTDNeUXIt5oUCGIa50lbZjn4veiOBY25fW93vJlyeGBlIU6eUzrXnWPxBFy4zNDEsS8ZiDkvyLY5sPMwBA00q+dh5y3vCQWWyxzNLyUE5xyPsPevKpKL8nbbs5x2Mi+wYEIlm6QANWhGdiNQD/wAsDWNjQ/CuKu9/CZbapbdlUl2EkM7KQpaA0gjQAnXep+LKf3q3ByzYvqCNxK3ACPPXSkmDuW0bD3GzXGW7OZyRsbTTAMzJ5sfStcf8tGWTmyqWcddQJme02W4ytrbGg7vT7OvxVxi2dl8VsMbVyBkmdZk6FudsVLx+0iXcShRfDiXXdxzvCdG/wihcZ3c35U/EH0aN2IG4P/u/WotlUiXEtkF2UcZbggz/APkEiVGmg+YovEcRtzcWGlSGmAREwOf+MGt8K4a2IuMtpmQtbRyxJyrPdtqVAPMjzk1c8B+z+CTfv3XEW0KohifAM0tnJUkSTlEaknnS1UPTZTb96yO8MqIYNsdjMGY5yPnR9vgmLuBWwyXCM4M5yqspnZnIBGg2616hguzWGs+K3ZtqwAGfKC2kR4mkjYbRtTZVG+/nvUudlKFFD4J2OxQP8fFErmPhtiSy6QC7AZTvqA29XDCcOW38I1iJY5j9dPkKPIrljFQWD5PGZJYxzJNSxQmKxaq6jdjOg3jqBufYUpu9pc3/ACbdy50IXKv91yPoDVKLfBLklyOLg8R6EVDYxK5TrMEgxrHrQPD893NcvKoKFCqhmYgHNmLHQHUKNBzrfFOG27isHQHIwcbxro0xvqV36U9G9MWpVaNv2gsAkd7a/wD2JWUvXDWwIFtI/pH5VlbdFeTHr+x4VhbBuOqDd2VB6sQB99etYe3iMaFS3/DwyZVXfLC5Cp/xmARGw+po/wCznh3f4+0DqqZrjf5Rp/8AIrXr/FeOWcMpVQGZRoixpAJE8lEL+QNYm743CuC8Jt4a3kWSJBJPMgAT8gB7V5VjsR3lx3/mZm18yTXqfFcSbeEuOfi7tj7kae0mvH8QzQMgDGdQelCBk+Wh8otW2gQACetTXLgUSTA86G4vciy3nA+ZFUIq8VlbFHYO0pAJGp61RIEtytkAnSnNsCDlI00MVDcCnXQ+elKxiorUiXuR2olwBUD2xypp+BHKWs0x1riCK2hI1FTd/Iggfr7qewtyCtin3CeyOJxJm0hC/wAz+EfdJ9QI86vHCf2UpAN+8zH+VAAPQnWfYik2kNKyg8N4uyiGOYdDv7GrDgcWt0TbM+XP5V6dwvsXgbK+HCW2bk1yXI9Jn76aNYRR4VtqP8KCB85qepTtFaL5PGsVw2+brZLbiZ8eVvCIuxlMSNW3XXU+9t7CYc2RdDhlBt2FzMAMxVCCFAJIiOZ9hGtzCAxqDMRoI122G2tKsBi1uWlch1JjMGVgQdtuY132ip1cjoVcV8WJwzLqocBvIEga/M7VWz3xsiClghm+GS2qpsVzXOXUCr5cySNdd/lHPkdf1FC3rKGR5A7U45NIpQs857Yo/wC940rcuBGfvFMXMsEg+ErII8fL8KV4e29253SOjvctoFBWZIVGJOdNvCTrXp1zAqxk6nTX6D6AUZwvhCW2z5Vzaw0eKDl0np4anUPSa7McJGHtINC5C5myhZMRsNgBoBy+dWi0dT5gGlXkPn0rjjSsuHd0dg62yQ2hPhMncEbUkrY+B1cuqASSAOp2HvsKTYztJZsqufNJEqApOYSQCp+EjTrVB4b/AB7h75muRtmYnr19tq9L7W8MGJ/c7ncm8TaOned2q6IZYjU6k6CtujTSZl1bTor+M7XP3q2ltqoLIM7tOjZfFlWORn4qXLiMTduFLl1pIuKFT+GA+Vsmq+I+ONyacYvg13OMptWfAgOQBiCoCwGbxbAfqKmHBJvm7mJ/iZwI882s7a1f8OJNzZr9ldtbWIZcyMzqQSjZhIhhJ5net4vD5Lly3Hwuyj0BMfSKYYTAC1lNoLbZZylQJEiJjYmPKpUt5hLsWY/ETzPUxUvKk7QdJuNMXYQ5M5bQFGB6yIZdN91A962cQWyEIxV1KsT4Y6HXzg+1MlQDYUMfhjoaylNydmsYaVRCMB5D5n8K1R4af963Rrl5Dpx8HinYLDXe7vXLIbO7LZUruAFZ3/pE92J869C4V2UA8V4ydSEG2pJ8R3Yyx+fOhf2e27eG4dbe4QpuE3CSd8xhPcqFppw3tB+8Xxbtqe7ALFjIJjIVgbgHON+hEUW+w2le5H28xATCFR9t1X5S2v8AbXm8A+dXX9o+KE2bcj7TH6AfjVEUtnIK+GJDD2/XtQhMkuWgRBgjoaC44x7sADn9wNGd6M2WdYmDQHFrhlRHIn6gCKoGRYfCWyqyFmNdedCYuUaFAjkemorsUPibvi+XIHbXnTbsmqO1vmRqIMltV21j6D61DcxDRssETGnWORopCpHosTlXmDP1NA3RJIHQfZA6dPWk1Q0aa/PKI6VJh7LO0L0npQrVYOzIzXrCEaOyIfRrmWkgYPguCX7jhEt5mJ0gr7zroK9T7MdgbNiHvRcuROokL1yjynfel3DeJpgw8IrPv8QkDTTUiYJ1A94pTxHtLiMQ4W2SxzGMqjKy8gUIOb3kffQ5N7IaSXJeu1GItLZQriBYIcZGE6PBhWA2GUmQ0DrQt/t/aRXWCXWNSVRXIIkKV7wEbmZAI2NVT/grrhES9CF8SWAPTIixA2MsdNKa9mOxVl8Ot24ZLQcsgR8W/MzE0khORrHftIusE7lbatrmGRm5+HKWMajypbc7YYt7jOgcWzP8OAo1Eam2FYkbz5VfMN2bwtt1i2v2ORPJd80VPbwlpVaLY2HJRzHkarSiXNnn3ZrimK/erC3C7K960CbjZiIZdidpnXrVbZ7pPd6lQWI8XlPrsNq9fbBI1yw0QUuSNfO2enlVIwFhf3iSZfOw5xGU69PL3qlGItTK+bt0kMSJXKBGWIExIiDtzmec0Xhe9/5hb4iZGWRrvAgKPaInSKvV6yI2G4+40x4dhxkUaAZiNB6fnUSpKxwk26BeBg3EVyIHSN+keW1Ecd4quHQuwJMGFGp0E/LSiuJYlbCyeqhVESSYAA86pGdsRcZ3nM6XFVeShkMLvvI1PPyqErNJSotHZvG99hkuEAFsxIHXMZpq7d5byhWIbPbJ20YQTruNaVdn8C1qyqOQY1089Y9tvantlvD6EGjh7DXG4o4d2Os2iGILMNQWJ0I8lgfOae27epUsxUAQs+FY/lHKpyaicw48xTc3LlgopcHQUDYVuuDdHX5UBieNWU+K4g8swn5CTUjGMVBZ+0OhpDiO11kfCWb+lYH/AMiD9KQ43tjlZmWBMaOxYCOgEQfnQBfS4HMUvu4pQ7LB1EzED5nSa81xnbS421xv8gC/UAH61eP2Yutyw14gm6zsrM2rQIgSeUEH3pibCLXHUAhyqsN1LrI6beVbqw3LetZQI86PZq5cuBV8Fq2FtoTroqoJUf1ITymedWjg3A7dj4ZJIgknfy9K44lx6xYBBbMwHwLqdiYjYaKd4GlT8Exhv2+8K5QWZQJnRWInbcxtrVNugSVlG7eYgNiyog5ERf8Ay/8AKq7l9qN7RX89++8T43j0Gg+gpbhbudQwkb6HXahCOzb1zQCevOl2M1u6zsB5cz+P0pil2diDy0NJeI3gS8GCOcHTYdKYmSPZk6Ax5A0Lcw7BiYJ3jWOUdK6t4tI1ZZ9G/KpBjE/mHyP5UwBBIzCGmNPF5r1HSo3aXI8WrQNZ3OlML2OQg6zyFLsB4rtv+tfvFDBFhs8ETLD+M9Yj8abdnMDbt4qxlABDodSdAGkxvJMn66jccyfKu+FBzireU6RckAkTlR2WRz1/Chga4bwb94dBmZbWWWWSASDllViBMTt9d77w/h9uyMttAon3MdeZqu8Pxq2jCgO4UKVUzl1PiY75epAMc4qDFdqHkeNQZMpaBaen8SRlPmuapJZauOYe41q2ECEZzmzQNM1gypMAMIJ16GoOB8RsWcOEe9bzIFzKhNwjUj/phhuYqr42xdu4WyxS5K3nOa4xZhPcBWzQN202rXZng9/EWyxxDqJXRWKk5gTLZfiMzqddKaB1RdcR2htjK62sS4MR/DVAMsDxF3GWdxI2oC92rtq5XKgTnc/ebR6HRPC2+msc6itdgUzAuWJOWSQeYHMmKItdkLCgnTbkbfUdAaqvcm14AsB2qzOit+7jxqFCNecyWSZIWBpt5jkKr+K453d65bCWlZbzCStw6DMMxA0n0PPartY7PWQA2ZgQeXllInw+tV/FYZTibsqI71lJ5+Jm+XOivcd7cANztKSBFxJAlptXY3gEeERvzneprXau4pm3DWwTICmRoN8wAMxy6Vl3sxoxzfZA3O+ZddugNMuB8AQI/eS8kDQno3SOlTJKiovcn49mYYW9lBuB7RM5oAMsxAGgIC7+VMOFcGW2JaC0z6akj76avZkyemg6b6/rauMXiFtqzsQABPyqL2o00q7NsdajwOIe6LosqGCwM3LNvGsA+xPnFVPFcVbGfvItO1pbCqT4dXzXAjDUgqASPM67VZ/2ZoVw91C2b+JOwESqiNP6arQ6sTmroUca7ZtZY22tMjD+dlHuMsyPeq1jO27uQQVBExkWd99WmjP2uYP+JaeP5h9RQ+C7MeEEW2Oxk/6QKIw1ClOhNjuP3nMN3jf1sY+WtBJib7tlCxrEhSR869K4p2Ne06z3csoMifPT4ZoduAEXY8TAZGIVSdwrEaetWsce7Ic34KP/AMGvspLMRpzOn0o/s72fLOVPjLLoACdvv3r2JOz3D7aGTLFT8byQSI+EflSngITC3RdCg5Q0rbUljI2EgDeOdH8NIKmeZJwBLZKkNIJBB0gjcGIq8/s/ITvLYAA0YR8j+FFY/hiX7r3st0C4c2UlFyzuDoZ1ojhXDltPmVQOROZiY9zHLpVSnDTSBQldlgasrc1lYmh5xgeybNBuEIJnKNTuDE7Ddhz3qzWLK4exAnJbVjr0EnXrW8TxC3bMM4BOgWRJJ6Dc60H2rvFMHdOglQn9xCn6GhybBRSWx5ZE6866E+tcCfI10G8jTEcWLQSYWJMnnSzFYcZWIUkkyfvn504zDrWitNMTQkt8PQhd9pP6nyNQXeHCJB5j8aftZB+VRtgS+g9aq0TTK7cwIE67Dz3j061nBVm/b9Z+QJ/CmuIwF0hggB6667zpy5daE4JhWF5SysAA2sQPhI3qSkWjKep+lE8LHjcT/wBK+JjTW1cABOw3n5VAfh3O/WpuFYOLjOZk2mGXyMDMx+zvA6z8xjOeG8L7+7lLMLJCsVH9wG0RJMCNJMAVduHcMtWvgtgb689upk0FwRILaR8Aj2/1pzbH3fgaDJvcT9pboi3K3ZVpBUeE6qTOuui/MU07K6YS3BiVSY0+zS3tFeGW3FwCZ8Ig54zTr/hK/WiOzHErYw1sSSVCqcqnQ5RHxZfp1poHwWKPEP8AJ9wqGPC3oP8AuWozxe13irkfN4OYG4WOvWhk4oCrSmXwg6tP2l6AUxUS4i8FtydgwHuYAHnrVRx1jLfuNP8A1oXXeCCQw6wwg+XzsFywmMtFSoHdurgjeeksTAIEGIMHcVVuNAjGX4C5ZzHQZt0mG3jQabb86XctLYsc6H0H3ij+GfC3qv8A5fnSbhN8XFOpkaEafr/b5ucDa+LUnQdOo6DzqZPYIx3DeK8QSygZpOh0AJJOkCqXj7z3mm6dFCFUHw6hWBPVtfQVbuOJ/wDStA+z+R/CkeF4Y1yCRAKWwTzkLBGu1EKW7KyW9kLOAWC2NxtsEDvLL6nQA95bdZ5davHY7AGz3ilgS2U6Ecp6E9aj4dglTkCT8RiJMRP0pvhLgDEAfZJ20oc3VDUO5S/2p4UtaUgTDffVh4YSLdtVA0RRLMTMAa+GKT9t8SLmHVgCAdTOhG9b4Piv4Fvl4B9Br91S2VRY/wB6vMTnuAxosIogchO/vUb25+Is3qxNA4fH6mZnSjrdwGlY6MFpRyFbrCwHMVw10daBnNm6AIJ1Hzoe3jIYqx1kDQddppfj8YocnYrGpgAzroTpSzH8btwrLcUsCJ1kkTsY2OlIC3HHDnIPvWUpwrLdRbgJIYA/FH05VlUSUfs7ZL4izmP2gx9vF+FWP9oWKAw6qJ8VwcuQBP3xST9nyFsQxJnIh9pgD8aL/aPd8dlOis39xAH/AGmlEb4KRdthiDMQf191d38xXwETUlayjpVknSLIg71s26huX1tiST0HOhrvFuinXbWpd2NUM2u+GABPWusNfCgzvSO5j3IMQIihrl9yYzH2oTYixWL8Ax/tvXKmYEiJ2ofh+HhTmkHl5+tM1w6qobKJ5npO0+fl+hQjsWQokjXkPz/L59DPwxmy4gicxt/ECcw/iW9Qfr5xQt0aDfnzNHcMSEvfFMIumsS0/Pw+33MCSzj7lslE08aCSJIEKI1ETAPLl8lD497jW+8uMZS6TMnlcGg9ttKtvCeGqS5YT45jloun307tYe2gzZVQARmgLp60ibRTuJ3Ft4eyCtyctxUJUKwbO85gxGXRW0En6mmPY/g2Ju2ibSgy8jxLBGS2NYOmoO8UTjsThbjKRaa+UnQMUtkksSSft6tyn6mprnaS+690rLYtqIFmwvdhR0JHiI9IFXFNEuSCuJdnntXlu38TYtx3ZK55eVCyMo6kb0q/f7No/Hdu5hlkJlWZBEZo/loN7RU5kEg/EvP1BPPy5+tYba3E6g7HoeR8iKrchyQ0tccZFIt2yJ1ObJvy2mkL4tb7NcNslmOviA+mgonAFm0YGVbKxA+ojypTbvBLtwA6ZiOekE9RyNLYdsb/APGshy5ACR0HOf5TvRuG7UBJzpvpMleY6jyqv6m7Jnykb6cpGtcYy7Jy9KTSGpMvuG4/ZuqoLFIOxGh9xIj5U0VgQCpBGuo2+leWABRJkE7QYqTBcTu2z4X/AA+cVDh4NFk8nqNt4IrQxqm4EkBp0kgTpJjXevJeNcUu3dC7KvQGVmZJPM6nmNKI7JOUxdjXRmgepBH3moaotO0XftRHd3FGxGYae5HsR9RVXwXGxbRVM5gpUQPM76jcH6Vb+0tsNbzjQgEMOW0H3iT+pry0tzPL/b8aGNFpPamNQp03lgJ+lQ4ntjeXUC2PUMf/ACiqob0E9OnX9Gg8QTBLMP16Uh2WK/2wxJ/6pHkqoI9wJ+tDni91/iu3GHQux+k1VziB1ovC3CN+f63ptEpjfvv1+udSC7zrmwJUHyqC80EqN9I86miiwYHtC1pAg2E/Uk/jWUgW8nN4PSD+VbqiaRdP2b2P/uH6uqCDuFEn6vSvt24OKIn4VVdz0n72pt2HweRsy6qyFlJABILACTAO9toB8zzqrcdvl8TeaN3aNeQMD6CiN9ysmm/l4F9u6CSAxkb10W1iRPTnUaIFJIWJ3rhra5g+sjSrIOeIWywUabk1AMJtJ2ovF31GUEgaTz5/7VzZvKzBQ2p/wn15+lSxkIww86N4fhwMzD4gBl8ieYnoPvoS/iQhhp9o/EVq1xJdIBHrGv5UIT4LJYthVAMnSSSra+4kVu2LZPI+QbX8KUf8QI1lhtpP50UvE5Op+YU/QRWlmTtDUW0GuW77ZT8qkwmKtpmCKxkgmWA+Gemo3NJ2xACkjITHIMp/Go0vFQSGjSPXyH65UDVssd3jbqPDkXrlHi1/q3+VR3HW5HeFieWcnT8AaqqXGIE6g6nyHtzqTBcSdSy6fDIBcLrIkGTA0JMx99RGe+4SjaLSrOv+IfI/l91SOVf1Gv8ALH4x9Krw4qwIAyiVLAqcw0Vm9G1ETHI+xN+8zJbdcRaDZ31ZLjGMtvQDu4G5189DvWmojpscWsSVZUInMVGY6AZiIJHPQg6aHyoPA8dUi5Fu2WyFyWVpJBWNM2XYxIE9aR8WxoGJtzfa66NY8AtsFlVTNEsIkryHPypZHdhv4d9PB8TpGnPnGsVLbZaikXKx2iuOjSUUhkgBBtDzuT5UsxWA/i3QW+26E5EMwZkSpyk+VKuC8QXxBQwgDWPXoTR9zGZS082n5/7U0gG6/vCBWF5Gt6EqUUHLzGiamPOk/ZbEDEXmW8QgFtnZgFXUQNQBl3byrR4z4smWBoJn/So2xE5upUj20MT6gfKhrwC9x1xDgl4HMhW4p2jQx6Hl6E0gxeOFslcrZxuCCsesiuMFxe7aPgJHlMg+oOlNcTxezikyYhMjj4bimQPpIHlqKi2i9KZV2xLOwJbWdBsKfcIuZbttgdriMPKCOlKMTwp0YZQLqtOVk8QbrtsR0++nfDeD3fCT4SIMHU/Sk02O0uT03jz/AMPvOujqDuNsw6715TjMKUUnkWgCRyze4/Xmavly+xBEeEmVBOqzy6EeopJf7PzMkwTMafjT0SF1IlTxDxA0OkkmBrpG/rUQw5C666ljt+H3U74v2fYZSqEjXNqDJ0jnHWgn4ReJ+DKPMj6xS09hqS5K4MNnuEZlUk8zp7xsaseE4Xos3Vgg8pBjfLqINbs9nYP8RyT0UwB95+6hsPww221uLOm86R761dbE6txkuHC6Az50DjUE6g8xI5e/Krn2AQEXVa5bNyZBH8pGg9iDt1oTtvhoUXMwOVozLrHKGMdeRnnUMtFat21jf6t+VZUXfdHgdNPx1rKdio9Y4Lhu5w9stuti2G/yBifqxryx3kyedepdo8UEwt4yPgK7/wA3h/GvKcPjMlxXAkqwYCY1Bka8taSKfIThMFcuPkVHJmCApkeumhreLwF1bvd91cDEnIpVsxGsEeEZtBuByNWTHPh3vHPeOYAK7IjLJ+IkgIZczrrvy5UItrBd6CMRdzDfR/CY1j+F8OvvqelSp7/Y6HgSj3u/D/f2isdpeFPbZSUuLKqDmBieYUwOc6dIqHhOCIuBidgfuj8avCnDB84xBdraO6pcDkabMoyiW29J560h4J3mNvYq4oACr3hBInxHYFVAJ0PICiErRGfGoydCTiGFzEmajt8O03/Xyri/jzndQBA8h5fnUnD8Y9x0UEeJlX4QIJIHnI1qrMA7iFkaClhwxmBvsKb8XlchH2iflUvZ/Am5eyrqQubnOmU8hO01Qjrh3ZNrgQszAHVgRHLkZnen/wD6XtxDXYjXl+NMV4dcnLkJYgCSDAAH2uk+e9AcULqELRqoywNQJJFE5qMW6HhwvLkUdXLBsT2TUAOt7SN9BPL0NAX+zV1vErTIgaCPYhvWibeIgsviIL5jKsADlUZVMRtB3+0aHfijWkuwHyhwwYgjxNOZAcokAAHc71lilGctOk6/UeheHHr1Xu124/2A3uzt9QoClsq5fCQOv8xHWi8Jwu5EXFga+o220I5daKN/Ei0TehQVLh8wJU66Mo5xrtyrOIYss1oK5VgyrMSQWC6+c6fWtnKKlRxzxZFiWTs3RIvZ1S+ch1PPL4em5ILRA2mI9TW7XYm2DIDLpHxdfSju0vGRauXkYlu8Cqq8hKLJ9ZNQcL4jet2ApRnfOUVTuIMBTJ2ETPKjHNSwxytci6GRzcIvi/bZBeG7KWVnQGdzA1+c0WOCrGjN9Pyrng3GxevC0wCMysR4pmBJ0jbfXyofjy3Lgt3MJclgneDdQ1thuQ2mhXYjnSh6jG8qxXT+m3fv9jFYpzhrXBBxbgiqjXCFbKJ1UT7GlWH4crswRdgDII2IB5+dNv3pzhQzuLvgDMwGWZ1AI+ntSO5jWRhlhJVV8Oo2nXaQIgVM8rWSnwdscMY+jeR83/TYKx3AUw9rvboYjQAZhJmNgsetRJ+7LkICsrNlBy66Ak6MJ0/GiO29pThrN3LDEKDmBmAD9SAKX8GwTpbU3BlLXJAJHwsAmvqeXOBRjy6/TrI6vU1t4Tr3/IQwLXKPPyt7+avsOeDYhWLKcsgkqAI0gcgddZ5dKl7U3LllVZDGV1DAbaqWEwNRWdj7YnEFAn7wFi27AaaaCek61L27eVueXcn38QPruPlWPp/VuXrI4Xx3MseFfD9R8jfht4QrG2GG+pGsjTcedT37cE3UjMT8APXQwBqeta7NWbYw2HvOSYS1AA8gGB57A9KIt49FuBmQlg26jXKRtyMgqIPR2rofIkBNindSrAA6HLBDe8/lSrG2318PLzqxXuJYfMbhQhwCCTHMBRILb6k/KgrvHrAJIVY8Q3X4SBlBliNCDO01OpDplcu2CAXKeKJGv1iq1xbEEqRcBU7g5SSSOWmg/wBat3FO1VtpREOojrHhtjw5h1tT6E1U799Llz+JOUE6EyRtqsb7a+lZvJbpDqgDDMGVdVlTsYBInrz/ANKN4qiAjKQJGsToZpdjLK23ORpBJIInY8qjDGdDvWtbCHVrhwIBDD+1vyrVCC7c5NH69ays6f6gtF07e4gLhQJHidQPTVj/ANtec270MCTsQdDrp0mr5/xbCH40nzhfwArdrFYD/wBv2Of8DVJvwUJcTdu3outdg3GLfDLHaJggbdAJiusRYaPCwBOklCPPm24+lObpwJiJEbAZ9PSagODwxEK566wfnO/v0qdKfY2XqMq2Uv3/AB9hOeKNh1a2ZL3bbW1ZAs7iZmYBjWNdOVKuHcYv4ZnW0SM4CuuQENptqMwgsdiKtbcMU+IM20A5U2Igxr0++hf/AE7aDAgwfYfc+lNUuxnOcpu5MrRRySBbY7SwDHePaieF2CuLSEIQPmnKY8IJ3j/DVow/BkWDmIP+T8STTC3w21zZf7QfuWnqISKhxEM7LE5VmSBovSemtTdneJd1nYSXEQ2bYEERA+/0pnxTD5CyoZRoJPdwVOuisdMvlHvSTCYZFJMkyRJMcp6etKWRcJ7ipj5e0F2YzMJnUuddvwMUq4jxQ3EynMDsDmJgCBAnaQPuoW1JcDrGvlI59AK29pO8ifCNyx3/AN6yjb5ZrFuLtcnWJx5Y6ZgBBMAZtI0meZnlRSYtHN1WzFWCkLsEKz4pnUwTr6b0ttIrOdQB5HUbcj5CmFruspysTOmrGTvrsY+VUvk+ZbGynmzPS239fYOw/CU7q+bt9+8ZFb4QZBMRBbxOASN9NOVG2+Fq2S8guSXV9TbiAIywWBjNBmk3EsWgtTu4KgRmgCRq0gA6CisH2kuuFIKkGB8IBHKJGs8jrqNNRRGTk9TZzesc8CUJLbmv37h3Eh+8XGzqdcpGVUlcog6kkEERPtWrji3ZBVnzriSZyjckOw3M7RPntW8VYFu4EQE5gLhzXHjUgaCdhnmPKpbOGFxB3nNu8ASBBI8xH096HJRioRknVbb7J7+AlN4t8m13437PuccJxCi8z2wwJEMMi6k7EGSYAJEbanyiz9k8WgeCn8LumQtEd2iZySxJgDxBdY5VWmVbRZ11gkQWAIzcgOeg386Z9muNKh+y1soWZTqYRy7T6hI10Mis/lbt7/v/AF/k26MoQjNKk/fZ9+OwPfwFw2roy3FtMpKGMoIJ8RUtpzLD3pFirSuDqy59oiRCgQN4H4mr52m7RWHQyXOe0LiBQZKmQD5DMDM1QOADv0Q/bBZImASQOv8AXUuUoq2ytKnHT73Te37wTmxcxIyxevIlvKFBHhGwI5liQN5P1o63jk0FxD4WWAREETE9QCNuoFOOJWLmCw1pMOQL124uYAAs88lkEAAkakRr5xSq5ZKg28o0cs0gF5J8UM3iJ5fFy51nhzNwtVTbpf3f5/Pc2XpJSTknugvsv2dfFNcNpALbAl2ufCWgZUAAJM8xyEk8gV3GMLdw7PZuImsIwzFgoA8KoJ8MAggCOtWfjXbrucGyYLDvbuqMozhcttRu6KCcz6ztBOpmING4ejd2GuFmdpdmYkks2pzHmfyrrgrXJyTxyx7SVWScNvuqgISiKNI3BEa/cJnc13ib11pL3GaNgXJjf3J1GtTX7GQrqfECdBr1A351xakgztJjXrEaHplNYODurII7/DnQLnbMDMc1kRJGumswZ9qBw9jvHgAwPYSJB3md+m5FNreZwxmWGuoJM9Jjc79K1hXyEkyOv+nyq9C5AWJhJeHBC6gSANvM89PrU3crOUgaaDr5azRmOKsYB1B3k+e45H1pbxHBNGZG1H2SOQ+/0rWKrgTOeJ8MUqSo1iR60m4baYtpuNYNWHBXzcUM5iBBAGum+9LcKoN0lBKydZHlO9Xq8ipvgy73hJ8A+laps2G15/MVlGpeR6JeCsC4eTfU10LzfzfX86ysqyTsX26zXa4g+fyrKypsZIuOjnU1rGcwy/r1FZWUxBVvijj7SkeZ0++iU44wHwp863WUtKHZKvGm5Ko9xUi8SzyLiqRy0X6zWVlLSh2Q3EsHdR/dA+QMVG2GsHmB/cfwrKylpQ9RpeE2d1uLPmB+YqDGYKxaIz3wszAy7xv9o9aysqdCezNI5JQ3iyMLhiCO/tn+ogD30qfhvAWYE2WttJ1ZG0HtJAMa1qsoeNJbCnllkdy3oZvwTEnLodFCzJmBqNZPQUZh+F31OlvSANxrHqRGlZWVnoQpPWqluCcS7P4i4WM5ZjQCfxqDA9nLlvP/AMwZ0FtoWSwkNp/Lqo2/OsrKWmuDV5JOKi+Fx7BNzDXrbI62ywtWWsQEJZ0PeCGzRm1uT/l6gUNgbF9GGW0Quh1B0+QPQaeVZWUnC+SE67DbD428MSl51YhUKgZSQpn4hOo0JFD8Y4uxu3H7o5CVywD4jAEmecz7RWVlYLBFSUl2VL6XZ14vUSjLYUniF5/hsx/VOvtpUVtbohZhl8myxqQPasrK0W3AZs0stag63iWLQUgjZohfOB51FfuuGBAkHkNtNeZrKyjU2Y6Ujti26r5Qdzt9ddxUJdoJyHUEEdflzrKynbFpSJHc3IYqykxpEbA6n5UNdzrqwOp5a+9ZWVLdsSihfi8Q6gnUM0R1IPQdal4eAo0Bk9d/Wt1laNWkJbMM71xyb2Bj6CsrKysaNdz/2Q=="/>
          <p:cNvSpPr>
            <a:spLocks noChangeAspect="1" noChangeArrowheads="1"/>
          </p:cNvSpPr>
          <p:nvPr/>
        </p:nvSpPr>
        <p:spPr bwMode="auto">
          <a:xfrm>
            <a:off x="328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152400" y="762000"/>
            <a:ext cx="8991600" cy="1143000"/>
          </a:xfrm>
        </p:spPr>
        <p:txBody>
          <a:bodyPr/>
          <a:lstStyle/>
          <a:p>
            <a:pPr eaLnBrk="1" hangingPunct="1"/>
            <a:r>
              <a:rPr lang="en-US" sz="4000" dirty="0">
                <a:latin typeface="Cambria" charset="0"/>
                <a:ea typeface="ＭＳ Ｐゴシック" charset="0"/>
              </a:rPr>
              <a:t>Tennessee Valley VA Healthcare System</a:t>
            </a:r>
            <a:br>
              <a:rPr lang="en-US" sz="4000" dirty="0">
                <a:latin typeface="Cambria" charset="0"/>
                <a:ea typeface="ＭＳ Ｐゴシック" charset="0"/>
              </a:rPr>
            </a:br>
            <a:r>
              <a:rPr lang="en-US" sz="3200" dirty="0">
                <a:latin typeface="Cambria" charset="0"/>
                <a:ea typeface="ＭＳ Ｐゴシック" charset="0"/>
              </a:rPr>
              <a:t>Alvin York Medical Ctr. Murfreesboro, TN</a:t>
            </a:r>
            <a:endParaRPr lang="en-US" dirty="0">
              <a:latin typeface="Cambria" charset="0"/>
              <a:ea typeface="ＭＳ Ｐゴシック" charset="0"/>
            </a:endParaRPr>
          </a:p>
        </p:txBody>
      </p:sp>
      <p:sp>
        <p:nvSpPr>
          <p:cNvPr id="29698" name="Rectangle 3"/>
          <p:cNvSpPr>
            <a:spLocks noGrp="1" noChangeArrowheads="1"/>
          </p:cNvSpPr>
          <p:nvPr>
            <p:ph idx="1"/>
          </p:nvPr>
        </p:nvSpPr>
        <p:spPr>
          <a:xfrm>
            <a:off x="685800" y="5165725"/>
            <a:ext cx="8001000" cy="1387475"/>
          </a:xfrm>
        </p:spPr>
        <p:txBody>
          <a:bodyPr/>
          <a:lstStyle/>
          <a:p>
            <a:pPr marL="0" indent="0" algn="ctr" eaLnBrk="1" hangingPunct="1">
              <a:buFont typeface="Arial" charset="0"/>
              <a:buNone/>
            </a:pPr>
            <a:r>
              <a:rPr lang="en-US" sz="2000">
                <a:latin typeface="Calibri" charset="0"/>
                <a:ea typeface="ＭＳ Ｐゴシック" charset="0"/>
              </a:rPr>
              <a:t>The Alvin C. York Campus of the VA Tennessee Valley Healthcare System  (TVHS) provides primary care and subspecialty medical, surgical, and psychiatric services to veterans. The campus provides long-term rehabilitation and nursing home care, and serves as a VISN 9 resource for the long-term inpatient care of psychiatric patients. </a:t>
            </a:r>
            <a:endParaRPr lang="en-US" sz="2000" b="1">
              <a:latin typeface="Calibri Light" charset="0"/>
              <a:ea typeface="ＭＳ Ｐゴシック" charset="0"/>
            </a:endParaRPr>
          </a:p>
        </p:txBody>
      </p:sp>
      <p:pic>
        <p:nvPicPr>
          <p:cNvPr id="29699" name="Picture 6" descr="http://www.veteransimpact.com/wp-content/uploads/2015/07/AlvinCYork_VA_Hospital.jpg"/>
          <p:cNvPicPr>
            <a:picLocks noChangeAspect="1" noChangeArrowheads="1"/>
          </p:cNvPicPr>
          <p:nvPr/>
        </p:nvPicPr>
        <p:blipFill>
          <a:blip r:embed="rId2">
            <a:extLst>
              <a:ext uri="{28A0092B-C50C-407E-A947-70E740481C1C}">
                <a14:useLocalDpi xmlns:a14="http://schemas.microsoft.com/office/drawing/2010/main" val="0"/>
              </a:ext>
            </a:extLst>
          </a:blip>
          <a:srcRect t="13713"/>
          <a:stretch>
            <a:fillRect/>
          </a:stretch>
        </p:blipFill>
        <p:spPr bwMode="auto">
          <a:xfrm>
            <a:off x="2209800" y="1905000"/>
            <a:ext cx="47244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96000" y="2667000"/>
            <a:ext cx="1307592" cy="1828800"/>
          </a:xfrm>
          <a:prstGeom prst="rect">
            <a:avLst/>
          </a:prstGeom>
        </p:spPr>
      </p:pic>
      <p:sp>
        <p:nvSpPr>
          <p:cNvPr id="30721" name="AutoShape 2" descr="Image result for vanderbilt child psychiatry"/>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22" name="AutoShape 4" descr="Image result for vanderbilt child psychiatry"/>
          <p:cNvSpPr>
            <a:spLocks noChangeAspect="1" noChangeArrowheads="1"/>
          </p:cNvSpPr>
          <p:nvPr/>
        </p:nvSpPr>
        <p:spPr bwMode="auto">
          <a:xfrm>
            <a:off x="328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23" name="AutoShape 6" descr="Image result for vanderbilt child psychiatry"/>
          <p:cNvSpPr>
            <a:spLocks noChangeAspect="1" noChangeArrowheads="1"/>
          </p:cNvSpPr>
          <p:nvPr/>
        </p:nvSpPr>
        <p:spPr bwMode="auto">
          <a:xfrm>
            <a:off x="481013"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0724" name="Picture 24" descr="\\ds.vanderbilt.edu\ncsdfs\PSY\Users\lockhajw\My Documents\My Pictures\Claasen_Dani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809625"/>
            <a:ext cx="1219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26" descr="\\ds.vanderbilt.edu\ncsdfs\PSY\Users\lockhajw\My Documents\My Pictures\erinpatelhead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9275" y="825500"/>
            <a:ext cx="1219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27" descr="\\ds.vanderbilt.edu\ncsdfs\PSY\Users\lockhajw\My Documents\My Pictures\Gwirtsma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939800"/>
            <a:ext cx="122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28" descr="\\ds.vanderbilt.edu\ncsdfs\PSY\Users\lockhajw\My Documents\My Pictures\Jabee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4495800"/>
            <a:ext cx="13303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29" descr="\\ds.vanderbilt.edu\ncsdfs\PSY\Users\lockhajw\My Documents\My Pictures\Karlekar_Mohan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5525" y="4435475"/>
            <a:ext cx="13049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31" descr="\\ds.vanderbilt.edu\ncsdfs\PSY\Users\lockhajw\My Documents\My Pictures\Monica Jacob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693738"/>
            <a:ext cx="1397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32" descr="\\ds.vanderbilt.edu\ncsdfs\PSY\Users\lockhajw\My Documents\My Pictures\Neil W..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6325" y="4191000"/>
            <a:ext cx="12763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34" descr="\\ds.vanderbilt.edu\ncsdfs\PSY\Users\lockhajw\My Documents\My Pictures\Newhous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3413" y="4435475"/>
            <a:ext cx="13065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36" descr="\\ds.vanderbilt.edu\ncsdfs\PSY\Users\lockhajw\My Documents\My Pictures\Petrie.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9788" y="4724400"/>
            <a:ext cx="12160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37" descr="\\ds.vanderbilt.edu\ncsdfs\PSY\Users\lockhajw\My Documents\My Pictures\Taylor.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57738" y="4610100"/>
            <a:ext cx="13081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Picture 41" descr="\\ds.vanderbilt.edu\ncsdfs\PSY\Users\lockhajw\My Documents\My Pictures\Keith Meador's Picture.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0563" y="817563"/>
            <a:ext cx="1219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0" name="Picture 40" descr="\\ds.vanderbilt.edu\ncsdfs\PSY\Users\lockhajw\My Documents\My Pictures\Pegg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6100" y="2522538"/>
            <a:ext cx="13065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1" name="Picture 44" descr="Kirshner.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76588" y="693738"/>
            <a:ext cx="13081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7"/>
          <a:stretch>
            <a:fillRect/>
          </a:stretch>
        </p:blipFill>
        <p:spPr>
          <a:xfrm>
            <a:off x="2057400" y="2667000"/>
            <a:ext cx="1282700" cy="1905000"/>
          </a:xfrm>
          <a:prstGeom prst="rect">
            <a:avLst/>
          </a:prstGeom>
        </p:spPr>
      </p:pic>
      <p:pic>
        <p:nvPicPr>
          <p:cNvPr id="3" name="Picture 2"/>
          <p:cNvPicPr>
            <a:picLocks noChangeAspect="1"/>
          </p:cNvPicPr>
          <p:nvPr/>
        </p:nvPicPr>
        <p:blipFill>
          <a:blip r:embed="rId18"/>
          <a:stretch>
            <a:fillRect/>
          </a:stretch>
        </p:blipFill>
        <p:spPr>
          <a:xfrm>
            <a:off x="3352800" y="2667000"/>
            <a:ext cx="1220561" cy="1828800"/>
          </a:xfrm>
          <a:prstGeom prst="rect">
            <a:avLst/>
          </a:prstGeom>
        </p:spPr>
      </p:pic>
      <p:pic>
        <p:nvPicPr>
          <p:cNvPr id="5" name="Picture 4">
            <a:extLst>
              <a:ext uri="{FF2B5EF4-FFF2-40B4-BE49-F238E27FC236}">
                <a16:creationId xmlns:a16="http://schemas.microsoft.com/office/drawing/2014/main" id="{CFA7BD5E-B618-1F43-88D6-DEDC28A0B5C5}"/>
              </a:ext>
            </a:extLst>
          </p:cNvPr>
          <p:cNvPicPr>
            <a:picLocks noChangeAspect="1"/>
          </p:cNvPicPr>
          <p:nvPr/>
        </p:nvPicPr>
        <p:blipFill>
          <a:blip r:embed="rId19"/>
          <a:stretch>
            <a:fillRect/>
          </a:stretch>
        </p:blipFill>
        <p:spPr>
          <a:xfrm>
            <a:off x="4694886" y="2743200"/>
            <a:ext cx="1306286" cy="1828800"/>
          </a:xfrm>
          <a:prstGeom prst="rect">
            <a:avLst/>
          </a:prstGeom>
        </p:spPr>
      </p:pic>
      <p:pic>
        <p:nvPicPr>
          <p:cNvPr id="6" name="Picture 5">
            <a:extLst>
              <a:ext uri="{FF2B5EF4-FFF2-40B4-BE49-F238E27FC236}">
                <a16:creationId xmlns:a16="http://schemas.microsoft.com/office/drawing/2014/main" id="{2B88A18A-D6B3-6F43-B322-D3829F7F76C0}"/>
              </a:ext>
            </a:extLst>
          </p:cNvPr>
          <p:cNvPicPr>
            <a:picLocks noChangeAspect="1"/>
          </p:cNvPicPr>
          <p:nvPr/>
        </p:nvPicPr>
        <p:blipFill>
          <a:blip r:embed="rId20"/>
          <a:stretch>
            <a:fillRect/>
          </a:stretch>
        </p:blipFill>
        <p:spPr>
          <a:xfrm>
            <a:off x="7469294" y="2480174"/>
            <a:ext cx="1240691" cy="173696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eaLnBrk="1" hangingPunct="1"/>
            <a:r>
              <a:rPr lang="en-US">
                <a:latin typeface="Cambria" charset="0"/>
                <a:ea typeface="ＭＳ Ｐゴシック" charset="0"/>
              </a:rPr>
              <a:t>Major Inpatient Rotations</a:t>
            </a:r>
          </a:p>
        </p:txBody>
      </p:sp>
      <p:sp>
        <p:nvSpPr>
          <p:cNvPr id="31746" name="Rectangle 3"/>
          <p:cNvSpPr>
            <a:spLocks noGrp="1" noChangeArrowheads="1"/>
          </p:cNvSpPr>
          <p:nvPr>
            <p:ph idx="1"/>
          </p:nvPr>
        </p:nvSpPr>
        <p:spPr>
          <a:xfrm>
            <a:off x="457200" y="1905000"/>
            <a:ext cx="7848600" cy="4724400"/>
          </a:xfrm>
        </p:spPr>
        <p:txBody>
          <a:bodyPr/>
          <a:lstStyle/>
          <a:p>
            <a:pPr eaLnBrk="1" hangingPunct="1">
              <a:lnSpc>
                <a:spcPct val="150000"/>
              </a:lnSpc>
            </a:pPr>
            <a:r>
              <a:rPr lang="en-US" sz="2800" dirty="0">
                <a:latin typeface="Calibri Light" charset="0"/>
                <a:ea typeface="ＭＳ Ｐゴシック" charset="0"/>
              </a:rPr>
              <a:t>Inpatient </a:t>
            </a:r>
            <a:r>
              <a:rPr lang="en-US" sz="2800" dirty="0" err="1">
                <a:latin typeface="Calibri Light" charset="0"/>
                <a:ea typeface="ＭＳ Ｐゴシック" charset="0"/>
              </a:rPr>
              <a:t>Geropsychiatry</a:t>
            </a:r>
            <a:endParaRPr lang="en-US" sz="2800" dirty="0">
              <a:latin typeface="Calibri Light" charset="0"/>
              <a:ea typeface="ＭＳ Ｐゴシック" charset="0"/>
            </a:endParaRPr>
          </a:p>
          <a:p>
            <a:pPr eaLnBrk="1" hangingPunct="1">
              <a:lnSpc>
                <a:spcPct val="150000"/>
              </a:lnSpc>
            </a:pPr>
            <a:r>
              <a:rPr lang="en-US" sz="2800" dirty="0">
                <a:latin typeface="Calibri Light" charset="0"/>
                <a:ea typeface="ＭＳ Ｐゴシック" charset="0"/>
              </a:rPr>
              <a:t>Inpatient Geriatric Psychiatry Consultation </a:t>
            </a:r>
          </a:p>
          <a:p>
            <a:pPr eaLnBrk="1" hangingPunct="1">
              <a:lnSpc>
                <a:spcPct val="150000"/>
              </a:lnSpc>
            </a:pPr>
            <a:r>
              <a:rPr lang="en-US" sz="2800" dirty="0">
                <a:latin typeface="Calibri Light" charset="0"/>
                <a:ea typeface="ＭＳ Ｐゴシック" charset="0"/>
              </a:rPr>
              <a:t>TVHS-VA Geriatric Extended Care (Long-Term Care  Consultation) </a:t>
            </a:r>
          </a:p>
          <a:p>
            <a:pPr eaLnBrk="1" hangingPunct="1">
              <a:lnSpc>
                <a:spcPct val="150000"/>
              </a:lnSpc>
            </a:pPr>
            <a:r>
              <a:rPr lang="en-US" sz="2800" dirty="0">
                <a:latin typeface="Calibri Light" charset="0"/>
                <a:ea typeface="ＭＳ Ｐゴシック" charset="0"/>
              </a:rPr>
              <a:t>Palliative Care</a:t>
            </a:r>
          </a:p>
          <a:p>
            <a:pPr eaLnBrk="1" hangingPunct="1">
              <a:lnSpc>
                <a:spcPct val="150000"/>
              </a:lnSpc>
            </a:pPr>
            <a:r>
              <a:rPr lang="en-US" sz="2800" dirty="0">
                <a:latin typeface="Calibri Light" charset="0"/>
                <a:ea typeface="ＭＳ Ｐゴシック" charset="0"/>
              </a:rPr>
              <a:t>Geriatric Medicine</a:t>
            </a:r>
          </a:p>
          <a:p>
            <a:pPr eaLnBrk="1" hangingPunct="1">
              <a:lnSpc>
                <a:spcPct val="150000"/>
              </a:lnSpc>
            </a:pPr>
            <a:endParaRPr lang="en-US" sz="2800" i="1" dirty="0">
              <a:latin typeface="Calibri Light"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381000" y="457200"/>
            <a:ext cx="8229600" cy="1143000"/>
          </a:xfrm>
        </p:spPr>
        <p:txBody>
          <a:bodyPr/>
          <a:lstStyle/>
          <a:p>
            <a:pPr eaLnBrk="1" hangingPunct="1"/>
            <a:r>
              <a:rPr lang="en-US" dirty="0">
                <a:latin typeface="Cambria" charset="0"/>
                <a:ea typeface="ＭＳ Ｐゴシック" charset="0"/>
              </a:rPr>
              <a:t>Major Outpatient Rotations</a:t>
            </a:r>
          </a:p>
        </p:txBody>
      </p:sp>
      <p:sp>
        <p:nvSpPr>
          <p:cNvPr id="32770" name="Rectangle 3"/>
          <p:cNvSpPr>
            <a:spLocks noGrp="1" noChangeArrowheads="1"/>
          </p:cNvSpPr>
          <p:nvPr>
            <p:ph idx="1"/>
          </p:nvPr>
        </p:nvSpPr>
        <p:spPr>
          <a:xfrm>
            <a:off x="457200" y="1371600"/>
            <a:ext cx="7848600" cy="4724400"/>
          </a:xfrm>
        </p:spPr>
        <p:txBody>
          <a:bodyPr/>
          <a:lstStyle/>
          <a:p>
            <a:pPr eaLnBrk="1" hangingPunct="1"/>
            <a:r>
              <a:rPr lang="en-US" sz="2800" dirty="0">
                <a:latin typeface="Calibri Light" charset="0"/>
                <a:ea typeface="ＭＳ Ｐゴシック" charset="0"/>
              </a:rPr>
              <a:t>Geropsychiatry Clinics – </a:t>
            </a:r>
            <a:r>
              <a:rPr lang="en-US" sz="2400" dirty="0">
                <a:latin typeface="Calibri Light" charset="0"/>
                <a:ea typeface="ＭＳ Ｐゴシック" charset="0"/>
              </a:rPr>
              <a:t>Village at Vanderbilt</a:t>
            </a:r>
          </a:p>
          <a:p>
            <a:pPr lvl="1" eaLnBrk="1" hangingPunct="1"/>
            <a:r>
              <a:rPr lang="en-US" sz="2400" dirty="0">
                <a:latin typeface="Calibri Light" charset="0"/>
                <a:ea typeface="ＭＳ Ｐゴシック" charset="0"/>
              </a:rPr>
              <a:t>Memory Disorder Clinic</a:t>
            </a:r>
          </a:p>
          <a:p>
            <a:pPr lvl="1" eaLnBrk="1" hangingPunct="1"/>
            <a:r>
              <a:rPr lang="en-US" sz="2400" dirty="0">
                <a:latin typeface="Calibri Light" charset="0"/>
                <a:ea typeface="ＭＳ Ｐゴシック" charset="0"/>
              </a:rPr>
              <a:t>Cognitive Neurology</a:t>
            </a:r>
          </a:p>
          <a:p>
            <a:pPr lvl="1" eaLnBrk="1" hangingPunct="1"/>
            <a:r>
              <a:rPr lang="en-US" sz="2400" dirty="0">
                <a:latin typeface="Calibri Light" charset="0"/>
                <a:ea typeface="ＭＳ Ｐゴシック" charset="0"/>
              </a:rPr>
              <a:t>Geriatric Mood Disorders</a:t>
            </a:r>
          </a:p>
          <a:p>
            <a:pPr lvl="1" eaLnBrk="1" hangingPunct="1"/>
            <a:r>
              <a:rPr lang="en-US" sz="2400" dirty="0">
                <a:latin typeface="Calibri Light" charset="0"/>
                <a:ea typeface="ＭＳ Ｐゴシック" charset="0"/>
              </a:rPr>
              <a:t>Continuity Clinic</a:t>
            </a:r>
          </a:p>
          <a:p>
            <a:pPr eaLnBrk="1" hangingPunct="1"/>
            <a:r>
              <a:rPr lang="en-US" sz="2800" dirty="0">
                <a:latin typeface="Calibri Light" charset="0"/>
                <a:ea typeface="ＭＳ Ｐゴシック" charset="0"/>
              </a:rPr>
              <a:t>Veterans Affairs Medical Center</a:t>
            </a:r>
          </a:p>
          <a:p>
            <a:pPr lvl="1" eaLnBrk="1" hangingPunct="1"/>
            <a:r>
              <a:rPr lang="en-US" sz="2400" dirty="0">
                <a:latin typeface="Calibri Light" charset="0"/>
                <a:ea typeface="ＭＳ Ｐゴシック" charset="0"/>
              </a:rPr>
              <a:t>Single Provider Clinic (Nashville)</a:t>
            </a:r>
          </a:p>
          <a:p>
            <a:pPr lvl="1" eaLnBrk="1" hangingPunct="1"/>
            <a:r>
              <a:rPr lang="en-US" sz="2400" dirty="0">
                <a:latin typeface="Calibri Light" charset="0"/>
                <a:ea typeface="ＭＳ Ｐゴシック" charset="0"/>
              </a:rPr>
              <a:t>Multidisciplinary Clinic (Murfreesboro)</a:t>
            </a:r>
          </a:p>
          <a:p>
            <a:pPr eaLnBrk="1" hangingPunct="1"/>
            <a:r>
              <a:rPr lang="en-US" sz="2800" dirty="0">
                <a:latin typeface="Calibri Light" charset="0"/>
                <a:ea typeface="ＭＳ Ｐゴシック" charset="0"/>
              </a:rPr>
              <a:t>Brain Stimulation Service</a:t>
            </a:r>
            <a:endParaRPr lang="en-US" sz="2800" i="1" dirty="0">
              <a:latin typeface="Calibri Light"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457200" y="228600"/>
            <a:ext cx="8229600" cy="1143000"/>
          </a:xfrm>
        </p:spPr>
        <p:txBody>
          <a:bodyPr/>
          <a:lstStyle/>
          <a:p>
            <a:pPr eaLnBrk="1" hangingPunct="1"/>
            <a:r>
              <a:rPr lang="en-US" dirty="0">
                <a:latin typeface="Cambria" charset="0"/>
                <a:ea typeface="ＭＳ Ｐゴシック" charset="0"/>
              </a:rPr>
              <a:t>First 6 months of Training</a:t>
            </a:r>
          </a:p>
        </p:txBody>
      </p:sp>
      <p:sp>
        <p:nvSpPr>
          <p:cNvPr id="7" name="TextBox 6"/>
          <p:cNvSpPr txBox="1"/>
          <p:nvPr/>
        </p:nvSpPr>
        <p:spPr>
          <a:xfrm>
            <a:off x="1524000" y="1447800"/>
            <a:ext cx="2286000" cy="338554"/>
          </a:xfrm>
          <a:prstGeom prst="rect">
            <a:avLst/>
          </a:prstGeom>
          <a:noFill/>
        </p:spPr>
        <p:txBody>
          <a:bodyPr wrap="square" rtlCol="0">
            <a:spAutoFit/>
          </a:bodyPr>
          <a:lstStyle/>
          <a:p>
            <a:r>
              <a:rPr lang="en-US" sz="1600" dirty="0"/>
              <a:t>Fellow 1</a:t>
            </a:r>
          </a:p>
        </p:txBody>
      </p:sp>
      <p:sp>
        <p:nvSpPr>
          <p:cNvPr id="8" name="TextBox 7"/>
          <p:cNvSpPr txBox="1"/>
          <p:nvPr/>
        </p:nvSpPr>
        <p:spPr>
          <a:xfrm>
            <a:off x="6400800" y="1447800"/>
            <a:ext cx="946093" cy="338554"/>
          </a:xfrm>
          <a:prstGeom prst="rect">
            <a:avLst/>
          </a:prstGeom>
          <a:noFill/>
        </p:spPr>
        <p:txBody>
          <a:bodyPr wrap="none" rtlCol="0">
            <a:spAutoFit/>
          </a:bodyPr>
          <a:lstStyle/>
          <a:p>
            <a:r>
              <a:rPr lang="en-US" sz="1600" dirty="0"/>
              <a:t>Fellow 2</a:t>
            </a:r>
          </a:p>
        </p:txBody>
      </p:sp>
      <p:sp>
        <p:nvSpPr>
          <p:cNvPr id="10" name="TextBox 9"/>
          <p:cNvSpPr txBox="1"/>
          <p:nvPr/>
        </p:nvSpPr>
        <p:spPr>
          <a:xfrm>
            <a:off x="4754882" y="4648200"/>
            <a:ext cx="4119435" cy="246221"/>
          </a:xfrm>
          <a:prstGeom prst="rect">
            <a:avLst/>
          </a:prstGeom>
          <a:solidFill>
            <a:srgbClr val="FFFF00"/>
          </a:solidFill>
        </p:spPr>
        <p:txBody>
          <a:bodyPr wrap="square" rtlCol="0">
            <a:spAutoFit/>
          </a:bodyPr>
          <a:lstStyle/>
          <a:p>
            <a:r>
              <a:rPr lang="en-US" sz="1000" dirty="0"/>
              <a:t>Geriatric Medicine and Palliative Care during this half of the year</a:t>
            </a:r>
          </a:p>
        </p:txBody>
      </p:sp>
      <p:graphicFrame>
        <p:nvGraphicFramePr>
          <p:cNvPr id="3" name="Table 2">
            <a:extLst>
              <a:ext uri="{FF2B5EF4-FFF2-40B4-BE49-F238E27FC236}">
                <a16:creationId xmlns:a16="http://schemas.microsoft.com/office/drawing/2014/main" id="{4DDCB776-8DCB-204F-9701-293B1BFE4660}"/>
              </a:ext>
            </a:extLst>
          </p:cNvPr>
          <p:cNvGraphicFramePr>
            <a:graphicFrameLocks noGrp="1"/>
          </p:cNvGraphicFramePr>
          <p:nvPr>
            <p:extLst>
              <p:ext uri="{D42A27DB-BD31-4B8C-83A1-F6EECF244321}">
                <p14:modId xmlns:p14="http://schemas.microsoft.com/office/powerpoint/2010/main" val="2498586046"/>
              </p:ext>
            </p:extLst>
          </p:nvPr>
        </p:nvGraphicFramePr>
        <p:xfrm>
          <a:off x="117284" y="1845677"/>
          <a:ext cx="4424236" cy="2667000"/>
        </p:xfrm>
        <a:graphic>
          <a:graphicData uri="http://schemas.openxmlformats.org/drawingml/2006/table">
            <a:tbl>
              <a:tblPr firstRow="1" bandRow="1">
                <a:tableStyleId>{69CF1AB2-1976-4502-BF36-3FF5EA218861}</a:tableStyleId>
              </a:tblPr>
              <a:tblGrid>
                <a:gridCol w="952857">
                  <a:extLst>
                    <a:ext uri="{9D8B030D-6E8A-4147-A177-3AD203B41FA5}">
                      <a16:colId xmlns:a16="http://schemas.microsoft.com/office/drawing/2014/main" val="2141002296"/>
                    </a:ext>
                  </a:extLst>
                </a:gridCol>
                <a:gridCol w="869046">
                  <a:extLst>
                    <a:ext uri="{9D8B030D-6E8A-4147-A177-3AD203B41FA5}">
                      <a16:colId xmlns:a16="http://schemas.microsoft.com/office/drawing/2014/main" val="1863410946"/>
                    </a:ext>
                  </a:extLst>
                </a:gridCol>
                <a:gridCol w="948051">
                  <a:extLst>
                    <a:ext uri="{9D8B030D-6E8A-4147-A177-3AD203B41FA5}">
                      <a16:colId xmlns:a16="http://schemas.microsoft.com/office/drawing/2014/main" val="1314084821"/>
                    </a:ext>
                  </a:extLst>
                </a:gridCol>
                <a:gridCol w="739882">
                  <a:extLst>
                    <a:ext uri="{9D8B030D-6E8A-4147-A177-3AD203B41FA5}">
                      <a16:colId xmlns:a16="http://schemas.microsoft.com/office/drawing/2014/main" val="1392075843"/>
                    </a:ext>
                  </a:extLst>
                </a:gridCol>
                <a:gridCol w="914400">
                  <a:extLst>
                    <a:ext uri="{9D8B030D-6E8A-4147-A177-3AD203B41FA5}">
                      <a16:colId xmlns:a16="http://schemas.microsoft.com/office/drawing/2014/main" val="3833418778"/>
                    </a:ext>
                  </a:extLst>
                </a:gridCol>
              </a:tblGrid>
              <a:tr h="381000">
                <a:tc>
                  <a:txBody>
                    <a:bodyPr/>
                    <a:lstStyle/>
                    <a:p>
                      <a:r>
                        <a:rPr lang="en-US" sz="1100" b="0" dirty="0"/>
                        <a:t>Monday</a:t>
                      </a:r>
                    </a:p>
                  </a:txBody>
                  <a:tcPr>
                    <a:noFill/>
                  </a:tcPr>
                </a:tc>
                <a:tc>
                  <a:txBody>
                    <a:bodyPr/>
                    <a:lstStyle/>
                    <a:p>
                      <a:r>
                        <a:rPr lang="en-US" sz="1100" b="0" dirty="0"/>
                        <a:t>Tuesday</a:t>
                      </a:r>
                    </a:p>
                  </a:txBody>
                  <a:tcPr>
                    <a:noFill/>
                  </a:tcPr>
                </a:tc>
                <a:tc>
                  <a:txBody>
                    <a:bodyPr/>
                    <a:lstStyle/>
                    <a:p>
                      <a:r>
                        <a:rPr lang="en-US" sz="1100" b="0" dirty="0"/>
                        <a:t>Wednesday</a:t>
                      </a:r>
                    </a:p>
                  </a:txBody>
                  <a:tcPr>
                    <a:noFill/>
                  </a:tcPr>
                </a:tc>
                <a:tc>
                  <a:txBody>
                    <a:bodyPr/>
                    <a:lstStyle/>
                    <a:p>
                      <a:r>
                        <a:rPr lang="en-US" sz="1100" b="0" dirty="0"/>
                        <a:t>Thursday</a:t>
                      </a:r>
                    </a:p>
                  </a:txBody>
                  <a:tcPr>
                    <a:noFill/>
                  </a:tcPr>
                </a:tc>
                <a:tc>
                  <a:txBody>
                    <a:bodyPr/>
                    <a:lstStyle/>
                    <a:p>
                      <a:r>
                        <a:rPr lang="en-US" sz="1100" b="0" dirty="0"/>
                        <a:t>Friday</a:t>
                      </a:r>
                    </a:p>
                  </a:txBody>
                  <a:tcPr>
                    <a:noFill/>
                  </a:tcPr>
                </a:tc>
                <a:extLst>
                  <a:ext uri="{0D108BD9-81ED-4DB2-BD59-A6C34878D82A}">
                    <a16:rowId xmlns:a16="http://schemas.microsoft.com/office/drawing/2014/main" val="3746225412"/>
                  </a:ext>
                </a:extLst>
              </a:tr>
              <a:tr h="680720">
                <a:tc>
                  <a:txBody>
                    <a:bodyPr/>
                    <a:lstStyle/>
                    <a:p>
                      <a:r>
                        <a:rPr lang="en-US" sz="1100" dirty="0"/>
                        <a:t>Memory &amp; Aging Clinic</a:t>
                      </a:r>
                    </a:p>
                    <a:p>
                      <a:r>
                        <a:rPr lang="en-US" sz="1100" dirty="0"/>
                        <a:t>(Newhouse)</a:t>
                      </a:r>
                    </a:p>
                  </a:txBody>
                  <a:tcPr>
                    <a:solidFill>
                      <a:schemeClr val="accent3">
                        <a:lumMod val="40000"/>
                        <a:lumOff val="60000"/>
                      </a:schemeClr>
                    </a:solidFill>
                  </a:tcPr>
                </a:tc>
                <a:tc>
                  <a:txBody>
                    <a:bodyPr/>
                    <a:lstStyle/>
                    <a:p>
                      <a:r>
                        <a:rPr lang="en-US" sz="1100" dirty="0"/>
                        <a:t>Late-Life Depression Clinic (Taylor)</a:t>
                      </a:r>
                    </a:p>
                  </a:txBody>
                  <a:tcPr>
                    <a:solidFill>
                      <a:schemeClr val="accent4">
                        <a:lumMod val="40000"/>
                        <a:lumOff val="60000"/>
                      </a:schemeClr>
                    </a:solidFill>
                  </a:tcPr>
                </a:tc>
                <a:tc>
                  <a:txBody>
                    <a:bodyPr/>
                    <a:lstStyle/>
                    <a:p>
                      <a:r>
                        <a:rPr lang="en-US" sz="1100" dirty="0"/>
                        <a:t>Elective</a:t>
                      </a:r>
                    </a:p>
                  </a:txBody>
                  <a:tcPr>
                    <a:solidFill>
                      <a:srgbClr val="FFFF00"/>
                    </a:solidFill>
                  </a:tcPr>
                </a:tc>
                <a:tc>
                  <a:txBody>
                    <a:bodyPr/>
                    <a:lstStyle/>
                    <a:p>
                      <a:r>
                        <a:rPr lang="en-US" sz="1100" dirty="0"/>
                        <a:t>Dementia Clinic (MU-VA)</a:t>
                      </a:r>
                    </a:p>
                  </a:txBody>
                  <a:tcPr>
                    <a:solidFill>
                      <a:schemeClr val="bg2">
                        <a:lumMod val="75000"/>
                      </a:schemeClr>
                    </a:solidFill>
                  </a:tcPr>
                </a:tc>
                <a:tc>
                  <a:txBody>
                    <a:bodyPr/>
                    <a:lstStyle/>
                    <a:p>
                      <a:r>
                        <a:rPr lang="en-US" sz="1100" dirty="0"/>
                        <a:t>Geriatric Hospital Consultation (Nashville VA)</a:t>
                      </a:r>
                    </a:p>
                  </a:txBody>
                  <a:tcPr>
                    <a:solidFill>
                      <a:schemeClr val="tx2">
                        <a:lumMod val="60000"/>
                        <a:lumOff val="40000"/>
                      </a:schemeClr>
                    </a:solidFill>
                  </a:tcPr>
                </a:tc>
                <a:extLst>
                  <a:ext uri="{0D108BD9-81ED-4DB2-BD59-A6C34878D82A}">
                    <a16:rowId xmlns:a16="http://schemas.microsoft.com/office/drawing/2014/main" val="870742037"/>
                  </a:ext>
                </a:extLst>
              </a:tr>
              <a:tr h="553720">
                <a:tc>
                  <a:txBody>
                    <a:bodyPr/>
                    <a:lstStyle/>
                    <a:p>
                      <a:r>
                        <a:rPr lang="en-US" sz="1100" dirty="0"/>
                        <a:t>Lunch Break</a:t>
                      </a:r>
                    </a:p>
                  </a:txBody>
                  <a:tcPr>
                    <a:noFill/>
                  </a:tcPr>
                </a:tc>
                <a:tc>
                  <a:txBody>
                    <a:bodyPr/>
                    <a:lstStyle/>
                    <a:p>
                      <a:endParaRPr lang="en-US" sz="1100" dirty="0"/>
                    </a:p>
                  </a:txBody>
                  <a:tcPr>
                    <a:noFill/>
                  </a:tcPr>
                </a:tc>
                <a:tc>
                  <a:txBody>
                    <a:bodyPr/>
                    <a:lstStyle/>
                    <a:p>
                      <a:r>
                        <a:rPr lang="en-US" sz="1100" dirty="0"/>
                        <a:t>Geriatric Didactics</a:t>
                      </a:r>
                    </a:p>
                  </a:txBody>
                  <a:tcPr>
                    <a:noFill/>
                  </a:tcPr>
                </a:tc>
                <a:tc>
                  <a:txBody>
                    <a:bodyPr/>
                    <a:lstStyle/>
                    <a:p>
                      <a:endParaRPr lang="en-US" sz="1100" dirty="0"/>
                    </a:p>
                  </a:txBody>
                  <a:tcPr>
                    <a:noFill/>
                  </a:tcPr>
                </a:tc>
                <a:tc>
                  <a:txBody>
                    <a:bodyPr/>
                    <a:lstStyle/>
                    <a:p>
                      <a:r>
                        <a:rPr lang="en-US" sz="1100" dirty="0"/>
                        <a:t>Psychiatry Grand Rounds</a:t>
                      </a:r>
                    </a:p>
                  </a:txBody>
                  <a:tcPr>
                    <a:noFill/>
                  </a:tcPr>
                </a:tc>
                <a:extLst>
                  <a:ext uri="{0D108BD9-81ED-4DB2-BD59-A6C34878D82A}">
                    <a16:rowId xmlns:a16="http://schemas.microsoft.com/office/drawing/2014/main" val="993687051"/>
                  </a:ext>
                </a:extLst>
              </a:tr>
              <a:tr h="680720">
                <a:tc>
                  <a:txBody>
                    <a:bodyPr/>
                    <a:lstStyle/>
                    <a:p>
                      <a:r>
                        <a:rPr lang="en-US" sz="1100" dirty="0"/>
                        <a:t>Cognitive Neurology Clinic (Petrie) </a:t>
                      </a:r>
                    </a:p>
                  </a:txBody>
                  <a:tcPr>
                    <a:solidFill>
                      <a:schemeClr val="accent6">
                        <a:lumMod val="40000"/>
                        <a:lumOff val="60000"/>
                      </a:schemeClr>
                    </a:solidFill>
                  </a:tcPr>
                </a:tc>
                <a:tc>
                  <a:txBody>
                    <a:bodyPr/>
                    <a:lstStyle/>
                    <a:p>
                      <a:r>
                        <a:rPr lang="en-US" sz="1100" dirty="0"/>
                        <a:t>Geriatric Continuity Clinic</a:t>
                      </a:r>
                    </a:p>
                  </a:txBody>
                  <a:tcPr>
                    <a:solidFill>
                      <a:schemeClr val="accent2">
                        <a:lumMod val="40000"/>
                        <a:lumOff val="60000"/>
                      </a:schemeClr>
                    </a:solidFill>
                  </a:tcPr>
                </a:tc>
                <a:tc>
                  <a:txBody>
                    <a:bodyPr/>
                    <a:lstStyle/>
                    <a:p>
                      <a:r>
                        <a:rPr lang="en-US" sz="1100" dirty="0"/>
                        <a:t>VA </a:t>
                      </a:r>
                      <a:r>
                        <a:rPr lang="en-US" sz="1100" dirty="0" err="1"/>
                        <a:t>Geropsych</a:t>
                      </a:r>
                      <a:r>
                        <a:rPr lang="en-US" sz="1100" dirty="0"/>
                        <a:t> Clinic</a:t>
                      </a:r>
                    </a:p>
                    <a:p>
                      <a:r>
                        <a:rPr lang="en-US" sz="1100" dirty="0"/>
                        <a:t>(</a:t>
                      </a:r>
                      <a:r>
                        <a:rPr lang="en-US" sz="1100" dirty="0" err="1"/>
                        <a:t>Gwirtsman</a:t>
                      </a:r>
                      <a:r>
                        <a:rPr lang="en-US" sz="1100" dirty="0"/>
                        <a:t>)</a:t>
                      </a:r>
                    </a:p>
                  </a:txBody>
                  <a:tcPr/>
                </a:tc>
                <a:tc>
                  <a:txBody>
                    <a:bodyPr/>
                    <a:lstStyle/>
                    <a:p>
                      <a:r>
                        <a:rPr lang="en-US" sz="1100" dirty="0" err="1"/>
                        <a:t>Geropsy</a:t>
                      </a:r>
                      <a:r>
                        <a:rPr lang="en-US" sz="1100" dirty="0"/>
                        <a:t> Clinic (MU-VA)</a:t>
                      </a:r>
                    </a:p>
                  </a:txBody>
                  <a:tcPr>
                    <a:solidFill>
                      <a:schemeClr val="bg2">
                        <a:lumMod val="75000"/>
                      </a:schemeClr>
                    </a:solidFill>
                  </a:tcPr>
                </a:tc>
                <a:tc>
                  <a:txBody>
                    <a:bodyPr/>
                    <a:lstStyle/>
                    <a:p>
                      <a:endParaRPr lang="en-US" dirty="0"/>
                    </a:p>
                  </a:txBody>
                  <a:tcPr>
                    <a:solidFill>
                      <a:schemeClr val="tx2">
                        <a:lumMod val="60000"/>
                        <a:lumOff val="40000"/>
                      </a:schemeClr>
                    </a:solidFill>
                  </a:tcPr>
                </a:tc>
                <a:extLst>
                  <a:ext uri="{0D108BD9-81ED-4DB2-BD59-A6C34878D82A}">
                    <a16:rowId xmlns:a16="http://schemas.microsoft.com/office/drawing/2014/main" val="3088779341"/>
                  </a:ext>
                </a:extLst>
              </a:tr>
            </a:tbl>
          </a:graphicData>
        </a:graphic>
      </p:graphicFrame>
      <p:graphicFrame>
        <p:nvGraphicFramePr>
          <p:cNvPr id="11" name="Table 10">
            <a:extLst>
              <a:ext uri="{FF2B5EF4-FFF2-40B4-BE49-F238E27FC236}">
                <a16:creationId xmlns:a16="http://schemas.microsoft.com/office/drawing/2014/main" id="{6845B70D-7061-9743-935D-2D68A19B883B}"/>
              </a:ext>
            </a:extLst>
          </p:cNvPr>
          <p:cNvGraphicFramePr>
            <a:graphicFrameLocks noGrp="1"/>
          </p:cNvGraphicFramePr>
          <p:nvPr>
            <p:extLst>
              <p:ext uri="{D42A27DB-BD31-4B8C-83A1-F6EECF244321}">
                <p14:modId xmlns:p14="http://schemas.microsoft.com/office/powerpoint/2010/main" val="2093730953"/>
              </p:ext>
            </p:extLst>
          </p:nvPr>
        </p:nvGraphicFramePr>
        <p:xfrm>
          <a:off x="4602482" y="1845677"/>
          <a:ext cx="4424236" cy="2667000"/>
        </p:xfrm>
        <a:graphic>
          <a:graphicData uri="http://schemas.openxmlformats.org/drawingml/2006/table">
            <a:tbl>
              <a:tblPr firstRow="1" bandRow="1">
                <a:tableStyleId>{69CF1AB2-1976-4502-BF36-3FF5EA218861}</a:tableStyleId>
              </a:tblPr>
              <a:tblGrid>
                <a:gridCol w="952857">
                  <a:extLst>
                    <a:ext uri="{9D8B030D-6E8A-4147-A177-3AD203B41FA5}">
                      <a16:colId xmlns:a16="http://schemas.microsoft.com/office/drawing/2014/main" val="2141002296"/>
                    </a:ext>
                  </a:extLst>
                </a:gridCol>
                <a:gridCol w="869046">
                  <a:extLst>
                    <a:ext uri="{9D8B030D-6E8A-4147-A177-3AD203B41FA5}">
                      <a16:colId xmlns:a16="http://schemas.microsoft.com/office/drawing/2014/main" val="1863410946"/>
                    </a:ext>
                  </a:extLst>
                </a:gridCol>
                <a:gridCol w="890815">
                  <a:extLst>
                    <a:ext uri="{9D8B030D-6E8A-4147-A177-3AD203B41FA5}">
                      <a16:colId xmlns:a16="http://schemas.microsoft.com/office/drawing/2014/main" val="1314084821"/>
                    </a:ext>
                  </a:extLst>
                </a:gridCol>
                <a:gridCol w="797118">
                  <a:extLst>
                    <a:ext uri="{9D8B030D-6E8A-4147-A177-3AD203B41FA5}">
                      <a16:colId xmlns:a16="http://schemas.microsoft.com/office/drawing/2014/main" val="1392075843"/>
                    </a:ext>
                  </a:extLst>
                </a:gridCol>
                <a:gridCol w="914400">
                  <a:extLst>
                    <a:ext uri="{9D8B030D-6E8A-4147-A177-3AD203B41FA5}">
                      <a16:colId xmlns:a16="http://schemas.microsoft.com/office/drawing/2014/main" val="3833418778"/>
                    </a:ext>
                  </a:extLst>
                </a:gridCol>
              </a:tblGrid>
              <a:tr h="381000">
                <a:tc>
                  <a:txBody>
                    <a:bodyPr/>
                    <a:lstStyle/>
                    <a:p>
                      <a:r>
                        <a:rPr lang="en-US" sz="1100" b="0" dirty="0"/>
                        <a:t>Monday</a:t>
                      </a:r>
                    </a:p>
                  </a:txBody>
                  <a:tcPr>
                    <a:noFill/>
                  </a:tcPr>
                </a:tc>
                <a:tc>
                  <a:txBody>
                    <a:bodyPr/>
                    <a:lstStyle/>
                    <a:p>
                      <a:r>
                        <a:rPr lang="en-US" sz="1100" b="0" dirty="0"/>
                        <a:t>Tuesday</a:t>
                      </a:r>
                    </a:p>
                  </a:txBody>
                  <a:tcPr>
                    <a:noFill/>
                  </a:tcPr>
                </a:tc>
                <a:tc>
                  <a:txBody>
                    <a:bodyPr/>
                    <a:lstStyle/>
                    <a:p>
                      <a:r>
                        <a:rPr lang="en-US" sz="1100" b="0" dirty="0"/>
                        <a:t>Wednesday</a:t>
                      </a:r>
                    </a:p>
                  </a:txBody>
                  <a:tcPr>
                    <a:noFill/>
                  </a:tcPr>
                </a:tc>
                <a:tc>
                  <a:txBody>
                    <a:bodyPr/>
                    <a:lstStyle/>
                    <a:p>
                      <a:r>
                        <a:rPr lang="en-US" sz="1100" b="0" dirty="0"/>
                        <a:t>Thursday</a:t>
                      </a:r>
                    </a:p>
                  </a:txBody>
                  <a:tcPr>
                    <a:noFill/>
                  </a:tcPr>
                </a:tc>
                <a:tc>
                  <a:txBody>
                    <a:bodyPr/>
                    <a:lstStyle/>
                    <a:p>
                      <a:r>
                        <a:rPr lang="en-US" sz="1100" b="0" dirty="0"/>
                        <a:t>Friday</a:t>
                      </a:r>
                    </a:p>
                  </a:txBody>
                  <a:tcPr>
                    <a:noFill/>
                  </a:tcPr>
                </a:tc>
                <a:extLst>
                  <a:ext uri="{0D108BD9-81ED-4DB2-BD59-A6C34878D82A}">
                    <a16:rowId xmlns:a16="http://schemas.microsoft.com/office/drawing/2014/main" val="3746225412"/>
                  </a:ext>
                </a:extLst>
              </a:tr>
              <a:tr h="680720">
                <a:tc>
                  <a:txBody>
                    <a:bodyPr/>
                    <a:lstStyle/>
                    <a:p>
                      <a:r>
                        <a:rPr lang="en-US" sz="1100" dirty="0"/>
                        <a:t>VBH Inpatient </a:t>
                      </a:r>
                      <a:r>
                        <a:rPr lang="en-US" sz="1100" dirty="0" err="1"/>
                        <a:t>Geropsych</a:t>
                      </a:r>
                      <a:endParaRPr lang="en-US" sz="1100" dirty="0"/>
                    </a:p>
                  </a:txBody>
                  <a:tcPr>
                    <a:solidFill>
                      <a:schemeClr val="accent6">
                        <a:lumMod val="40000"/>
                        <a:lumOff val="60000"/>
                      </a:schemeClr>
                    </a:solidFill>
                  </a:tcPr>
                </a:tc>
                <a:tc>
                  <a:txBody>
                    <a:bodyPr/>
                    <a:lstStyle/>
                    <a:p>
                      <a:r>
                        <a:rPr lang="en-US" sz="1100" dirty="0"/>
                        <a:t>VBH Inpatient </a:t>
                      </a:r>
                      <a:r>
                        <a:rPr lang="en-US" sz="1100" dirty="0" err="1"/>
                        <a:t>Geropsych</a:t>
                      </a:r>
                      <a:endParaRPr lang="en-US" sz="1100" dirty="0"/>
                    </a:p>
                  </a:txBody>
                  <a:tcPr>
                    <a:solidFill>
                      <a:schemeClr val="accent6">
                        <a:lumMod val="40000"/>
                        <a:lumOff val="60000"/>
                      </a:schemeClr>
                    </a:solidFill>
                  </a:tcPr>
                </a:tc>
                <a:tc>
                  <a:txBody>
                    <a:bodyPr/>
                    <a:lstStyle/>
                    <a:p>
                      <a:r>
                        <a:rPr lang="en-US" sz="1100" dirty="0"/>
                        <a:t>VBH Inpatient </a:t>
                      </a:r>
                      <a:r>
                        <a:rPr lang="en-US" sz="1100" dirty="0" err="1"/>
                        <a:t>Geropsych</a:t>
                      </a:r>
                      <a:endParaRPr lang="en-US" sz="1100" dirty="0"/>
                    </a:p>
                  </a:txBody>
                  <a:tcPr>
                    <a:solidFill>
                      <a:schemeClr val="accent6">
                        <a:lumMod val="40000"/>
                        <a:lumOff val="60000"/>
                      </a:schemeClr>
                    </a:solidFill>
                  </a:tcPr>
                </a:tc>
                <a:tc>
                  <a:txBody>
                    <a:bodyPr/>
                    <a:lstStyle/>
                    <a:p>
                      <a:r>
                        <a:rPr lang="en-US" sz="1100" dirty="0"/>
                        <a:t>VBH Inpatient </a:t>
                      </a:r>
                      <a:r>
                        <a:rPr lang="en-US" sz="1100" dirty="0" err="1"/>
                        <a:t>Geropsych</a:t>
                      </a:r>
                      <a:endParaRPr lang="en-US" sz="1100" dirty="0"/>
                    </a:p>
                    <a:p>
                      <a:endParaRPr lang="en-US" sz="1100" dirty="0"/>
                    </a:p>
                    <a:p>
                      <a:r>
                        <a:rPr lang="en-US" sz="1100" b="1" dirty="0"/>
                        <a:t>ECT / TMS</a:t>
                      </a:r>
                    </a:p>
                  </a:txBody>
                  <a:tcPr>
                    <a:solidFill>
                      <a:schemeClr val="accent6">
                        <a:lumMod val="40000"/>
                        <a:lumOff val="60000"/>
                      </a:schemeClr>
                    </a:solidFill>
                  </a:tcPr>
                </a:tc>
                <a:tc>
                  <a:txBody>
                    <a:bodyPr/>
                    <a:lstStyle/>
                    <a:p>
                      <a:r>
                        <a:rPr lang="en-US" sz="1100" dirty="0"/>
                        <a:t>VBH Inpatient </a:t>
                      </a:r>
                      <a:r>
                        <a:rPr lang="en-US" sz="1100" dirty="0" err="1"/>
                        <a:t>Geropsych</a:t>
                      </a:r>
                      <a:endParaRPr lang="en-US" sz="1100" dirty="0"/>
                    </a:p>
                    <a:p>
                      <a:endParaRPr lang="en-US" sz="1100" dirty="0"/>
                    </a:p>
                    <a:p>
                      <a:endParaRPr lang="en-US" sz="1100" dirty="0"/>
                    </a:p>
                  </a:txBody>
                  <a:tcPr>
                    <a:solidFill>
                      <a:schemeClr val="accent6">
                        <a:lumMod val="40000"/>
                        <a:lumOff val="60000"/>
                      </a:schemeClr>
                    </a:solidFill>
                  </a:tcPr>
                </a:tc>
                <a:extLst>
                  <a:ext uri="{0D108BD9-81ED-4DB2-BD59-A6C34878D82A}">
                    <a16:rowId xmlns:a16="http://schemas.microsoft.com/office/drawing/2014/main" val="870742037"/>
                  </a:ext>
                </a:extLst>
              </a:tr>
              <a:tr h="553720">
                <a:tc>
                  <a:txBody>
                    <a:bodyPr/>
                    <a:lstStyle/>
                    <a:p>
                      <a:r>
                        <a:rPr lang="en-US" sz="1100" dirty="0"/>
                        <a:t>Lunch Break</a:t>
                      </a:r>
                    </a:p>
                  </a:txBody>
                  <a:tcPr>
                    <a:noFill/>
                  </a:tcPr>
                </a:tc>
                <a:tc>
                  <a:txBody>
                    <a:bodyPr/>
                    <a:lstStyle/>
                    <a:p>
                      <a:endParaRPr lang="en-US" sz="1100" dirty="0"/>
                    </a:p>
                  </a:txBody>
                  <a:tcPr>
                    <a:noFill/>
                  </a:tcPr>
                </a:tc>
                <a:tc>
                  <a:txBody>
                    <a:bodyPr/>
                    <a:lstStyle/>
                    <a:p>
                      <a:r>
                        <a:rPr lang="en-US" sz="1100" dirty="0"/>
                        <a:t>Geriatric Didactics</a:t>
                      </a:r>
                    </a:p>
                  </a:txBody>
                  <a:tcPr>
                    <a:noFill/>
                  </a:tcPr>
                </a:tc>
                <a:tc>
                  <a:txBody>
                    <a:bodyPr/>
                    <a:lstStyle/>
                    <a:p>
                      <a:endParaRPr lang="en-US" sz="1100" dirty="0"/>
                    </a:p>
                  </a:txBody>
                  <a:tcPr>
                    <a:noFill/>
                  </a:tcPr>
                </a:tc>
                <a:tc>
                  <a:txBody>
                    <a:bodyPr/>
                    <a:lstStyle/>
                    <a:p>
                      <a:r>
                        <a:rPr lang="en-US" sz="1100" dirty="0"/>
                        <a:t>Psychiatry Grand Rounds</a:t>
                      </a:r>
                    </a:p>
                  </a:txBody>
                  <a:tcPr>
                    <a:noFill/>
                  </a:tcPr>
                </a:tc>
                <a:extLst>
                  <a:ext uri="{0D108BD9-81ED-4DB2-BD59-A6C34878D82A}">
                    <a16:rowId xmlns:a16="http://schemas.microsoft.com/office/drawing/2014/main" val="993687051"/>
                  </a:ext>
                </a:extLst>
              </a:tr>
              <a:tr h="680720">
                <a:tc>
                  <a:txBody>
                    <a:bodyPr/>
                    <a:lstStyle/>
                    <a:p>
                      <a:endParaRPr lang="en-US" sz="1100" dirty="0"/>
                    </a:p>
                  </a:txBody>
                  <a:tcPr>
                    <a:solidFill>
                      <a:schemeClr val="accent6">
                        <a:lumMod val="40000"/>
                        <a:lumOff val="60000"/>
                      </a:schemeClr>
                    </a:solidFill>
                  </a:tcPr>
                </a:tc>
                <a:tc>
                  <a:txBody>
                    <a:bodyPr/>
                    <a:lstStyle/>
                    <a:p>
                      <a:r>
                        <a:rPr lang="en-US" sz="1100" dirty="0"/>
                        <a:t>Geriatric Continuity Clinic</a:t>
                      </a:r>
                    </a:p>
                  </a:txBody>
                  <a:tcPr>
                    <a:solidFill>
                      <a:schemeClr val="accent2">
                        <a:lumMod val="40000"/>
                        <a:lumOff val="60000"/>
                      </a:schemeClr>
                    </a:solidFill>
                  </a:tcPr>
                </a:tc>
                <a:tc>
                  <a:txBody>
                    <a:bodyPr/>
                    <a:lstStyle/>
                    <a:p>
                      <a:r>
                        <a:rPr lang="en-US" sz="1100" dirty="0"/>
                        <a:t>VA </a:t>
                      </a:r>
                      <a:r>
                        <a:rPr lang="en-US" sz="1100" dirty="0" err="1"/>
                        <a:t>Geropsych</a:t>
                      </a:r>
                      <a:r>
                        <a:rPr lang="en-US" sz="1100" dirty="0"/>
                        <a:t> Clinic</a:t>
                      </a:r>
                    </a:p>
                    <a:p>
                      <a:r>
                        <a:rPr lang="en-US" sz="1100" dirty="0"/>
                        <a:t>(</a:t>
                      </a:r>
                      <a:r>
                        <a:rPr lang="en-US" sz="1100" dirty="0" err="1"/>
                        <a:t>Gwirtsman</a:t>
                      </a:r>
                      <a:r>
                        <a:rPr lang="en-US" sz="1100" dirty="0"/>
                        <a:t>)</a:t>
                      </a:r>
                    </a:p>
                  </a:txBody>
                  <a:tcPr/>
                </a:tc>
                <a:tc>
                  <a:txBody>
                    <a:bodyPr/>
                    <a:lstStyle/>
                    <a:p>
                      <a:endParaRPr lang="en-US" sz="1100"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3088779341"/>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457200" y="228600"/>
            <a:ext cx="8229600" cy="1143000"/>
          </a:xfrm>
        </p:spPr>
        <p:txBody>
          <a:bodyPr/>
          <a:lstStyle/>
          <a:p>
            <a:pPr eaLnBrk="1" hangingPunct="1"/>
            <a:r>
              <a:rPr lang="en-US" dirty="0">
                <a:latin typeface="Cambria" charset="0"/>
                <a:ea typeface="ＭＳ Ｐゴシック" charset="0"/>
              </a:rPr>
              <a:t>Second 6 months of Training</a:t>
            </a:r>
          </a:p>
        </p:txBody>
      </p:sp>
      <p:sp>
        <p:nvSpPr>
          <p:cNvPr id="7" name="TextBox 6"/>
          <p:cNvSpPr txBox="1"/>
          <p:nvPr/>
        </p:nvSpPr>
        <p:spPr>
          <a:xfrm>
            <a:off x="1524000" y="1447800"/>
            <a:ext cx="2286000" cy="338554"/>
          </a:xfrm>
          <a:prstGeom prst="rect">
            <a:avLst/>
          </a:prstGeom>
          <a:noFill/>
        </p:spPr>
        <p:txBody>
          <a:bodyPr wrap="square" rtlCol="0">
            <a:spAutoFit/>
          </a:bodyPr>
          <a:lstStyle/>
          <a:p>
            <a:r>
              <a:rPr lang="en-US" sz="1600" dirty="0"/>
              <a:t>Fellow 1</a:t>
            </a:r>
          </a:p>
        </p:txBody>
      </p:sp>
      <p:sp>
        <p:nvSpPr>
          <p:cNvPr id="8" name="TextBox 7"/>
          <p:cNvSpPr txBox="1"/>
          <p:nvPr/>
        </p:nvSpPr>
        <p:spPr>
          <a:xfrm>
            <a:off x="6400800" y="1447800"/>
            <a:ext cx="946093" cy="338554"/>
          </a:xfrm>
          <a:prstGeom prst="rect">
            <a:avLst/>
          </a:prstGeom>
          <a:noFill/>
        </p:spPr>
        <p:txBody>
          <a:bodyPr wrap="none" rtlCol="0">
            <a:spAutoFit/>
          </a:bodyPr>
          <a:lstStyle/>
          <a:p>
            <a:r>
              <a:rPr lang="en-US" sz="1600" dirty="0"/>
              <a:t>Fellow 2</a:t>
            </a:r>
          </a:p>
        </p:txBody>
      </p:sp>
      <p:sp>
        <p:nvSpPr>
          <p:cNvPr id="10" name="TextBox 9"/>
          <p:cNvSpPr txBox="1"/>
          <p:nvPr/>
        </p:nvSpPr>
        <p:spPr>
          <a:xfrm>
            <a:off x="215753" y="4543900"/>
            <a:ext cx="4119435" cy="246221"/>
          </a:xfrm>
          <a:prstGeom prst="rect">
            <a:avLst/>
          </a:prstGeom>
          <a:solidFill>
            <a:srgbClr val="FFFF00"/>
          </a:solidFill>
        </p:spPr>
        <p:txBody>
          <a:bodyPr wrap="square" rtlCol="0">
            <a:spAutoFit/>
          </a:bodyPr>
          <a:lstStyle/>
          <a:p>
            <a:r>
              <a:rPr lang="en-US" sz="1000" dirty="0"/>
              <a:t>Geriatric Medicine and Palliative Care during this half of the year</a:t>
            </a:r>
          </a:p>
        </p:txBody>
      </p:sp>
      <p:graphicFrame>
        <p:nvGraphicFramePr>
          <p:cNvPr id="3" name="Table 2">
            <a:extLst>
              <a:ext uri="{FF2B5EF4-FFF2-40B4-BE49-F238E27FC236}">
                <a16:creationId xmlns:a16="http://schemas.microsoft.com/office/drawing/2014/main" id="{4DDCB776-8DCB-204F-9701-293B1BFE4660}"/>
              </a:ext>
            </a:extLst>
          </p:cNvPr>
          <p:cNvGraphicFramePr>
            <a:graphicFrameLocks noGrp="1"/>
          </p:cNvGraphicFramePr>
          <p:nvPr>
            <p:extLst>
              <p:ext uri="{D42A27DB-BD31-4B8C-83A1-F6EECF244321}">
                <p14:modId xmlns:p14="http://schemas.microsoft.com/office/powerpoint/2010/main" val="3662825004"/>
              </p:ext>
            </p:extLst>
          </p:nvPr>
        </p:nvGraphicFramePr>
        <p:xfrm>
          <a:off x="4602481" y="1830741"/>
          <a:ext cx="4424236" cy="2667000"/>
        </p:xfrm>
        <a:graphic>
          <a:graphicData uri="http://schemas.openxmlformats.org/drawingml/2006/table">
            <a:tbl>
              <a:tblPr firstRow="1" bandRow="1">
                <a:tableStyleId>{69CF1AB2-1976-4502-BF36-3FF5EA218861}</a:tableStyleId>
              </a:tblPr>
              <a:tblGrid>
                <a:gridCol w="952857">
                  <a:extLst>
                    <a:ext uri="{9D8B030D-6E8A-4147-A177-3AD203B41FA5}">
                      <a16:colId xmlns:a16="http://schemas.microsoft.com/office/drawing/2014/main" val="2141002296"/>
                    </a:ext>
                  </a:extLst>
                </a:gridCol>
                <a:gridCol w="869046">
                  <a:extLst>
                    <a:ext uri="{9D8B030D-6E8A-4147-A177-3AD203B41FA5}">
                      <a16:colId xmlns:a16="http://schemas.microsoft.com/office/drawing/2014/main" val="1863410946"/>
                    </a:ext>
                  </a:extLst>
                </a:gridCol>
                <a:gridCol w="948051">
                  <a:extLst>
                    <a:ext uri="{9D8B030D-6E8A-4147-A177-3AD203B41FA5}">
                      <a16:colId xmlns:a16="http://schemas.microsoft.com/office/drawing/2014/main" val="1314084821"/>
                    </a:ext>
                  </a:extLst>
                </a:gridCol>
                <a:gridCol w="739882">
                  <a:extLst>
                    <a:ext uri="{9D8B030D-6E8A-4147-A177-3AD203B41FA5}">
                      <a16:colId xmlns:a16="http://schemas.microsoft.com/office/drawing/2014/main" val="1392075843"/>
                    </a:ext>
                  </a:extLst>
                </a:gridCol>
                <a:gridCol w="914400">
                  <a:extLst>
                    <a:ext uri="{9D8B030D-6E8A-4147-A177-3AD203B41FA5}">
                      <a16:colId xmlns:a16="http://schemas.microsoft.com/office/drawing/2014/main" val="3833418778"/>
                    </a:ext>
                  </a:extLst>
                </a:gridCol>
              </a:tblGrid>
              <a:tr h="381000">
                <a:tc>
                  <a:txBody>
                    <a:bodyPr/>
                    <a:lstStyle/>
                    <a:p>
                      <a:r>
                        <a:rPr lang="en-US" sz="1100" b="0" dirty="0"/>
                        <a:t>Monday</a:t>
                      </a:r>
                    </a:p>
                  </a:txBody>
                  <a:tcPr>
                    <a:noFill/>
                  </a:tcPr>
                </a:tc>
                <a:tc>
                  <a:txBody>
                    <a:bodyPr/>
                    <a:lstStyle/>
                    <a:p>
                      <a:r>
                        <a:rPr lang="en-US" sz="1100" b="0" dirty="0"/>
                        <a:t>Tuesday</a:t>
                      </a:r>
                    </a:p>
                  </a:txBody>
                  <a:tcPr>
                    <a:noFill/>
                  </a:tcPr>
                </a:tc>
                <a:tc>
                  <a:txBody>
                    <a:bodyPr/>
                    <a:lstStyle/>
                    <a:p>
                      <a:r>
                        <a:rPr lang="en-US" sz="1100" b="0" dirty="0"/>
                        <a:t>Wednesday</a:t>
                      </a:r>
                    </a:p>
                  </a:txBody>
                  <a:tcPr>
                    <a:noFill/>
                  </a:tcPr>
                </a:tc>
                <a:tc>
                  <a:txBody>
                    <a:bodyPr/>
                    <a:lstStyle/>
                    <a:p>
                      <a:r>
                        <a:rPr lang="en-US" sz="1100" b="0" dirty="0"/>
                        <a:t>Thursday</a:t>
                      </a:r>
                    </a:p>
                  </a:txBody>
                  <a:tcPr>
                    <a:noFill/>
                  </a:tcPr>
                </a:tc>
                <a:tc>
                  <a:txBody>
                    <a:bodyPr/>
                    <a:lstStyle/>
                    <a:p>
                      <a:r>
                        <a:rPr lang="en-US" sz="1100" b="0" dirty="0"/>
                        <a:t>Friday</a:t>
                      </a:r>
                    </a:p>
                  </a:txBody>
                  <a:tcPr>
                    <a:noFill/>
                  </a:tcPr>
                </a:tc>
                <a:extLst>
                  <a:ext uri="{0D108BD9-81ED-4DB2-BD59-A6C34878D82A}">
                    <a16:rowId xmlns:a16="http://schemas.microsoft.com/office/drawing/2014/main" val="3746225412"/>
                  </a:ext>
                </a:extLst>
              </a:tr>
              <a:tr h="680720">
                <a:tc>
                  <a:txBody>
                    <a:bodyPr/>
                    <a:lstStyle/>
                    <a:p>
                      <a:r>
                        <a:rPr lang="en-US" sz="1100" dirty="0"/>
                        <a:t>Memory &amp; Aging Clinic</a:t>
                      </a:r>
                    </a:p>
                    <a:p>
                      <a:r>
                        <a:rPr lang="en-US" sz="1100" dirty="0"/>
                        <a:t>(Newhouse)</a:t>
                      </a:r>
                    </a:p>
                  </a:txBody>
                  <a:tcPr>
                    <a:solidFill>
                      <a:schemeClr val="accent3">
                        <a:lumMod val="40000"/>
                        <a:lumOff val="60000"/>
                      </a:schemeClr>
                    </a:solidFill>
                  </a:tcPr>
                </a:tc>
                <a:tc>
                  <a:txBody>
                    <a:bodyPr/>
                    <a:lstStyle/>
                    <a:p>
                      <a:r>
                        <a:rPr lang="en-US" sz="1100" dirty="0"/>
                        <a:t>Late-Life Depression Clinic (Taylor)</a:t>
                      </a:r>
                    </a:p>
                  </a:txBody>
                  <a:tcPr>
                    <a:solidFill>
                      <a:schemeClr val="accent4">
                        <a:lumMod val="40000"/>
                        <a:lumOff val="60000"/>
                      </a:schemeClr>
                    </a:solidFill>
                  </a:tcPr>
                </a:tc>
                <a:tc>
                  <a:txBody>
                    <a:bodyPr/>
                    <a:lstStyle/>
                    <a:p>
                      <a:r>
                        <a:rPr lang="en-US" sz="1100" dirty="0"/>
                        <a:t>Elective</a:t>
                      </a:r>
                    </a:p>
                  </a:txBody>
                  <a:tcPr>
                    <a:solidFill>
                      <a:srgbClr val="FFFF00"/>
                    </a:solidFill>
                  </a:tcPr>
                </a:tc>
                <a:tc>
                  <a:txBody>
                    <a:bodyPr/>
                    <a:lstStyle/>
                    <a:p>
                      <a:r>
                        <a:rPr lang="en-US" sz="1100" dirty="0"/>
                        <a:t>Dementia Clinic (MU-VA)</a:t>
                      </a:r>
                    </a:p>
                  </a:txBody>
                  <a:tcPr>
                    <a:solidFill>
                      <a:schemeClr val="bg2">
                        <a:lumMod val="75000"/>
                      </a:schemeClr>
                    </a:solidFill>
                  </a:tcPr>
                </a:tc>
                <a:tc>
                  <a:txBody>
                    <a:bodyPr/>
                    <a:lstStyle/>
                    <a:p>
                      <a:r>
                        <a:rPr lang="en-US" sz="1100" dirty="0"/>
                        <a:t>Geriatric Hospital Consultation (Nashville VA)</a:t>
                      </a:r>
                    </a:p>
                  </a:txBody>
                  <a:tcPr>
                    <a:solidFill>
                      <a:schemeClr val="tx2">
                        <a:lumMod val="60000"/>
                        <a:lumOff val="40000"/>
                      </a:schemeClr>
                    </a:solidFill>
                  </a:tcPr>
                </a:tc>
                <a:extLst>
                  <a:ext uri="{0D108BD9-81ED-4DB2-BD59-A6C34878D82A}">
                    <a16:rowId xmlns:a16="http://schemas.microsoft.com/office/drawing/2014/main" val="870742037"/>
                  </a:ext>
                </a:extLst>
              </a:tr>
              <a:tr h="553720">
                <a:tc>
                  <a:txBody>
                    <a:bodyPr/>
                    <a:lstStyle/>
                    <a:p>
                      <a:r>
                        <a:rPr lang="en-US" sz="1100" dirty="0"/>
                        <a:t>Lunch Break</a:t>
                      </a:r>
                    </a:p>
                  </a:txBody>
                  <a:tcPr>
                    <a:noFill/>
                  </a:tcPr>
                </a:tc>
                <a:tc>
                  <a:txBody>
                    <a:bodyPr/>
                    <a:lstStyle/>
                    <a:p>
                      <a:endParaRPr lang="en-US" sz="1100" dirty="0"/>
                    </a:p>
                  </a:txBody>
                  <a:tcPr>
                    <a:noFill/>
                  </a:tcPr>
                </a:tc>
                <a:tc>
                  <a:txBody>
                    <a:bodyPr/>
                    <a:lstStyle/>
                    <a:p>
                      <a:r>
                        <a:rPr lang="en-US" sz="1100" dirty="0"/>
                        <a:t>Geriatric Didactics</a:t>
                      </a:r>
                    </a:p>
                  </a:txBody>
                  <a:tcPr>
                    <a:noFill/>
                  </a:tcPr>
                </a:tc>
                <a:tc>
                  <a:txBody>
                    <a:bodyPr/>
                    <a:lstStyle/>
                    <a:p>
                      <a:endParaRPr lang="en-US" sz="1100" dirty="0"/>
                    </a:p>
                  </a:txBody>
                  <a:tcPr>
                    <a:noFill/>
                  </a:tcPr>
                </a:tc>
                <a:tc>
                  <a:txBody>
                    <a:bodyPr/>
                    <a:lstStyle/>
                    <a:p>
                      <a:r>
                        <a:rPr lang="en-US" sz="1100" dirty="0"/>
                        <a:t>Psychiatry Grand Rounds</a:t>
                      </a:r>
                    </a:p>
                  </a:txBody>
                  <a:tcPr>
                    <a:noFill/>
                  </a:tcPr>
                </a:tc>
                <a:extLst>
                  <a:ext uri="{0D108BD9-81ED-4DB2-BD59-A6C34878D82A}">
                    <a16:rowId xmlns:a16="http://schemas.microsoft.com/office/drawing/2014/main" val="993687051"/>
                  </a:ext>
                </a:extLst>
              </a:tr>
              <a:tr h="680720">
                <a:tc>
                  <a:txBody>
                    <a:bodyPr/>
                    <a:lstStyle/>
                    <a:p>
                      <a:r>
                        <a:rPr lang="en-US" sz="1100" dirty="0"/>
                        <a:t>Cognitive Neurology Clinic (Petrie) </a:t>
                      </a:r>
                    </a:p>
                  </a:txBody>
                  <a:tcPr>
                    <a:solidFill>
                      <a:schemeClr val="accent6">
                        <a:lumMod val="40000"/>
                        <a:lumOff val="60000"/>
                      </a:schemeClr>
                    </a:solidFill>
                  </a:tcPr>
                </a:tc>
                <a:tc>
                  <a:txBody>
                    <a:bodyPr/>
                    <a:lstStyle/>
                    <a:p>
                      <a:r>
                        <a:rPr lang="en-US" sz="1100" dirty="0"/>
                        <a:t>Geriatric Continuity Clinic</a:t>
                      </a:r>
                    </a:p>
                  </a:txBody>
                  <a:tcPr>
                    <a:solidFill>
                      <a:schemeClr val="accent2">
                        <a:lumMod val="40000"/>
                        <a:lumOff val="60000"/>
                      </a:schemeClr>
                    </a:solidFill>
                  </a:tcPr>
                </a:tc>
                <a:tc>
                  <a:txBody>
                    <a:bodyPr/>
                    <a:lstStyle/>
                    <a:p>
                      <a:r>
                        <a:rPr lang="en-US" sz="1100" dirty="0"/>
                        <a:t>VA </a:t>
                      </a:r>
                      <a:r>
                        <a:rPr lang="en-US" sz="1100" dirty="0" err="1"/>
                        <a:t>Geropsych</a:t>
                      </a:r>
                      <a:r>
                        <a:rPr lang="en-US" sz="1100" dirty="0"/>
                        <a:t> Clinic</a:t>
                      </a:r>
                    </a:p>
                    <a:p>
                      <a:r>
                        <a:rPr lang="en-US" sz="1100" dirty="0"/>
                        <a:t>(</a:t>
                      </a:r>
                      <a:r>
                        <a:rPr lang="en-US" sz="1100" dirty="0" err="1"/>
                        <a:t>Gwirtsman</a:t>
                      </a:r>
                      <a:r>
                        <a:rPr lang="en-US" sz="1100" dirty="0"/>
                        <a:t>)</a:t>
                      </a:r>
                    </a:p>
                  </a:txBody>
                  <a:tcPr/>
                </a:tc>
                <a:tc>
                  <a:txBody>
                    <a:bodyPr/>
                    <a:lstStyle/>
                    <a:p>
                      <a:r>
                        <a:rPr lang="en-US" sz="1100" dirty="0" err="1"/>
                        <a:t>Geropsy</a:t>
                      </a:r>
                      <a:r>
                        <a:rPr lang="en-US" sz="1100" dirty="0"/>
                        <a:t> Clinic (MU-VA)</a:t>
                      </a:r>
                    </a:p>
                  </a:txBody>
                  <a:tcPr>
                    <a:solidFill>
                      <a:schemeClr val="bg2">
                        <a:lumMod val="75000"/>
                      </a:schemeClr>
                    </a:solidFill>
                  </a:tcPr>
                </a:tc>
                <a:tc>
                  <a:txBody>
                    <a:bodyPr/>
                    <a:lstStyle/>
                    <a:p>
                      <a:endParaRPr lang="en-US" dirty="0"/>
                    </a:p>
                  </a:txBody>
                  <a:tcPr>
                    <a:solidFill>
                      <a:schemeClr val="tx2">
                        <a:lumMod val="60000"/>
                        <a:lumOff val="40000"/>
                      </a:schemeClr>
                    </a:solidFill>
                  </a:tcPr>
                </a:tc>
                <a:extLst>
                  <a:ext uri="{0D108BD9-81ED-4DB2-BD59-A6C34878D82A}">
                    <a16:rowId xmlns:a16="http://schemas.microsoft.com/office/drawing/2014/main" val="3088779341"/>
                  </a:ext>
                </a:extLst>
              </a:tr>
            </a:tbl>
          </a:graphicData>
        </a:graphic>
      </p:graphicFrame>
      <p:graphicFrame>
        <p:nvGraphicFramePr>
          <p:cNvPr id="11" name="Table 10">
            <a:extLst>
              <a:ext uri="{FF2B5EF4-FFF2-40B4-BE49-F238E27FC236}">
                <a16:creationId xmlns:a16="http://schemas.microsoft.com/office/drawing/2014/main" id="{6845B70D-7061-9743-935D-2D68A19B883B}"/>
              </a:ext>
            </a:extLst>
          </p:cNvPr>
          <p:cNvGraphicFramePr>
            <a:graphicFrameLocks noGrp="1"/>
          </p:cNvGraphicFramePr>
          <p:nvPr>
            <p:extLst>
              <p:ext uri="{D42A27DB-BD31-4B8C-83A1-F6EECF244321}">
                <p14:modId xmlns:p14="http://schemas.microsoft.com/office/powerpoint/2010/main" val="1577682237"/>
              </p:ext>
            </p:extLst>
          </p:nvPr>
        </p:nvGraphicFramePr>
        <p:xfrm>
          <a:off x="63353" y="1830741"/>
          <a:ext cx="4424236" cy="2667000"/>
        </p:xfrm>
        <a:graphic>
          <a:graphicData uri="http://schemas.openxmlformats.org/drawingml/2006/table">
            <a:tbl>
              <a:tblPr firstRow="1" bandRow="1">
                <a:tableStyleId>{69CF1AB2-1976-4502-BF36-3FF5EA218861}</a:tableStyleId>
              </a:tblPr>
              <a:tblGrid>
                <a:gridCol w="952857">
                  <a:extLst>
                    <a:ext uri="{9D8B030D-6E8A-4147-A177-3AD203B41FA5}">
                      <a16:colId xmlns:a16="http://schemas.microsoft.com/office/drawing/2014/main" val="2141002296"/>
                    </a:ext>
                  </a:extLst>
                </a:gridCol>
                <a:gridCol w="869046">
                  <a:extLst>
                    <a:ext uri="{9D8B030D-6E8A-4147-A177-3AD203B41FA5}">
                      <a16:colId xmlns:a16="http://schemas.microsoft.com/office/drawing/2014/main" val="1863410946"/>
                    </a:ext>
                  </a:extLst>
                </a:gridCol>
                <a:gridCol w="890815">
                  <a:extLst>
                    <a:ext uri="{9D8B030D-6E8A-4147-A177-3AD203B41FA5}">
                      <a16:colId xmlns:a16="http://schemas.microsoft.com/office/drawing/2014/main" val="1314084821"/>
                    </a:ext>
                  </a:extLst>
                </a:gridCol>
                <a:gridCol w="797118">
                  <a:extLst>
                    <a:ext uri="{9D8B030D-6E8A-4147-A177-3AD203B41FA5}">
                      <a16:colId xmlns:a16="http://schemas.microsoft.com/office/drawing/2014/main" val="1392075843"/>
                    </a:ext>
                  </a:extLst>
                </a:gridCol>
                <a:gridCol w="914400">
                  <a:extLst>
                    <a:ext uri="{9D8B030D-6E8A-4147-A177-3AD203B41FA5}">
                      <a16:colId xmlns:a16="http://schemas.microsoft.com/office/drawing/2014/main" val="3833418778"/>
                    </a:ext>
                  </a:extLst>
                </a:gridCol>
              </a:tblGrid>
              <a:tr h="381000">
                <a:tc>
                  <a:txBody>
                    <a:bodyPr/>
                    <a:lstStyle/>
                    <a:p>
                      <a:r>
                        <a:rPr lang="en-US" sz="1100" b="0" dirty="0"/>
                        <a:t>Monday</a:t>
                      </a:r>
                    </a:p>
                  </a:txBody>
                  <a:tcPr>
                    <a:noFill/>
                  </a:tcPr>
                </a:tc>
                <a:tc>
                  <a:txBody>
                    <a:bodyPr/>
                    <a:lstStyle/>
                    <a:p>
                      <a:r>
                        <a:rPr lang="en-US" sz="1100" b="0" dirty="0"/>
                        <a:t>Tuesday</a:t>
                      </a:r>
                    </a:p>
                  </a:txBody>
                  <a:tcPr>
                    <a:noFill/>
                  </a:tcPr>
                </a:tc>
                <a:tc>
                  <a:txBody>
                    <a:bodyPr/>
                    <a:lstStyle/>
                    <a:p>
                      <a:r>
                        <a:rPr lang="en-US" sz="1100" b="0" dirty="0"/>
                        <a:t>Wednesday</a:t>
                      </a:r>
                    </a:p>
                  </a:txBody>
                  <a:tcPr>
                    <a:noFill/>
                  </a:tcPr>
                </a:tc>
                <a:tc>
                  <a:txBody>
                    <a:bodyPr/>
                    <a:lstStyle/>
                    <a:p>
                      <a:r>
                        <a:rPr lang="en-US" sz="1100" b="0" dirty="0"/>
                        <a:t>Thursday</a:t>
                      </a:r>
                    </a:p>
                  </a:txBody>
                  <a:tcPr>
                    <a:noFill/>
                  </a:tcPr>
                </a:tc>
                <a:tc>
                  <a:txBody>
                    <a:bodyPr/>
                    <a:lstStyle/>
                    <a:p>
                      <a:r>
                        <a:rPr lang="en-US" sz="1100" b="0" dirty="0"/>
                        <a:t>Friday</a:t>
                      </a:r>
                    </a:p>
                  </a:txBody>
                  <a:tcPr>
                    <a:noFill/>
                  </a:tcPr>
                </a:tc>
                <a:extLst>
                  <a:ext uri="{0D108BD9-81ED-4DB2-BD59-A6C34878D82A}">
                    <a16:rowId xmlns:a16="http://schemas.microsoft.com/office/drawing/2014/main" val="3746225412"/>
                  </a:ext>
                </a:extLst>
              </a:tr>
              <a:tr h="680720">
                <a:tc>
                  <a:txBody>
                    <a:bodyPr/>
                    <a:lstStyle/>
                    <a:p>
                      <a:r>
                        <a:rPr lang="en-US" sz="1100" dirty="0"/>
                        <a:t>VBH Inpatient </a:t>
                      </a:r>
                      <a:r>
                        <a:rPr lang="en-US" sz="1100" dirty="0" err="1"/>
                        <a:t>Geropsych</a:t>
                      </a:r>
                      <a:endParaRPr lang="en-US" sz="1100" dirty="0"/>
                    </a:p>
                  </a:txBody>
                  <a:tcPr>
                    <a:solidFill>
                      <a:schemeClr val="accent6">
                        <a:lumMod val="40000"/>
                        <a:lumOff val="60000"/>
                      </a:schemeClr>
                    </a:solidFill>
                  </a:tcPr>
                </a:tc>
                <a:tc>
                  <a:txBody>
                    <a:bodyPr/>
                    <a:lstStyle/>
                    <a:p>
                      <a:r>
                        <a:rPr lang="en-US" sz="1100" dirty="0"/>
                        <a:t>VBH Inpatient </a:t>
                      </a:r>
                      <a:r>
                        <a:rPr lang="en-US" sz="1100" dirty="0" err="1"/>
                        <a:t>Geropsych</a:t>
                      </a:r>
                      <a:endParaRPr lang="en-US" sz="1100" dirty="0"/>
                    </a:p>
                  </a:txBody>
                  <a:tcPr>
                    <a:solidFill>
                      <a:schemeClr val="accent6">
                        <a:lumMod val="40000"/>
                        <a:lumOff val="60000"/>
                      </a:schemeClr>
                    </a:solidFill>
                  </a:tcPr>
                </a:tc>
                <a:tc>
                  <a:txBody>
                    <a:bodyPr/>
                    <a:lstStyle/>
                    <a:p>
                      <a:r>
                        <a:rPr lang="en-US" sz="1100" dirty="0"/>
                        <a:t>VBH Inpatient </a:t>
                      </a:r>
                      <a:r>
                        <a:rPr lang="en-US" sz="1100" dirty="0" err="1"/>
                        <a:t>Geropsych</a:t>
                      </a:r>
                      <a:endParaRPr lang="en-US" sz="1100" dirty="0"/>
                    </a:p>
                  </a:txBody>
                  <a:tcPr>
                    <a:solidFill>
                      <a:schemeClr val="accent6">
                        <a:lumMod val="40000"/>
                        <a:lumOff val="60000"/>
                      </a:schemeClr>
                    </a:solidFill>
                  </a:tcPr>
                </a:tc>
                <a:tc>
                  <a:txBody>
                    <a:bodyPr/>
                    <a:lstStyle/>
                    <a:p>
                      <a:r>
                        <a:rPr lang="en-US" sz="1100" dirty="0"/>
                        <a:t>VBH Inpatient </a:t>
                      </a:r>
                      <a:r>
                        <a:rPr lang="en-US" sz="1100" dirty="0" err="1"/>
                        <a:t>Geropsych</a:t>
                      </a:r>
                      <a:endParaRPr lang="en-US" sz="1100" dirty="0"/>
                    </a:p>
                    <a:p>
                      <a:endParaRPr lang="en-US" sz="1100" dirty="0"/>
                    </a:p>
                    <a:p>
                      <a:r>
                        <a:rPr lang="en-US" sz="1100" b="1" dirty="0"/>
                        <a:t>ECT / TMS</a:t>
                      </a:r>
                    </a:p>
                  </a:txBody>
                  <a:tcPr>
                    <a:solidFill>
                      <a:schemeClr val="accent6">
                        <a:lumMod val="40000"/>
                        <a:lumOff val="60000"/>
                      </a:schemeClr>
                    </a:solidFill>
                  </a:tcPr>
                </a:tc>
                <a:tc>
                  <a:txBody>
                    <a:bodyPr/>
                    <a:lstStyle/>
                    <a:p>
                      <a:r>
                        <a:rPr lang="en-US" sz="1100" dirty="0"/>
                        <a:t>VBH Inpatient </a:t>
                      </a:r>
                      <a:r>
                        <a:rPr lang="en-US" sz="1100" dirty="0" err="1"/>
                        <a:t>Geropsych</a:t>
                      </a:r>
                      <a:endParaRPr lang="en-US" sz="1100" dirty="0"/>
                    </a:p>
                    <a:p>
                      <a:endParaRPr lang="en-US" sz="1100" dirty="0"/>
                    </a:p>
                    <a:p>
                      <a:endParaRPr lang="en-US" sz="1100" dirty="0"/>
                    </a:p>
                  </a:txBody>
                  <a:tcPr>
                    <a:solidFill>
                      <a:schemeClr val="accent6">
                        <a:lumMod val="40000"/>
                        <a:lumOff val="60000"/>
                      </a:schemeClr>
                    </a:solidFill>
                  </a:tcPr>
                </a:tc>
                <a:extLst>
                  <a:ext uri="{0D108BD9-81ED-4DB2-BD59-A6C34878D82A}">
                    <a16:rowId xmlns:a16="http://schemas.microsoft.com/office/drawing/2014/main" val="870742037"/>
                  </a:ext>
                </a:extLst>
              </a:tr>
              <a:tr h="553720">
                <a:tc>
                  <a:txBody>
                    <a:bodyPr/>
                    <a:lstStyle/>
                    <a:p>
                      <a:r>
                        <a:rPr lang="en-US" sz="1100" dirty="0"/>
                        <a:t>Lunch Break</a:t>
                      </a:r>
                    </a:p>
                  </a:txBody>
                  <a:tcPr>
                    <a:noFill/>
                  </a:tcPr>
                </a:tc>
                <a:tc>
                  <a:txBody>
                    <a:bodyPr/>
                    <a:lstStyle/>
                    <a:p>
                      <a:endParaRPr lang="en-US" sz="1100" dirty="0"/>
                    </a:p>
                  </a:txBody>
                  <a:tcPr>
                    <a:noFill/>
                  </a:tcPr>
                </a:tc>
                <a:tc>
                  <a:txBody>
                    <a:bodyPr/>
                    <a:lstStyle/>
                    <a:p>
                      <a:r>
                        <a:rPr lang="en-US" sz="1100" dirty="0"/>
                        <a:t>Geriatric Didactics</a:t>
                      </a:r>
                    </a:p>
                  </a:txBody>
                  <a:tcPr>
                    <a:noFill/>
                  </a:tcPr>
                </a:tc>
                <a:tc>
                  <a:txBody>
                    <a:bodyPr/>
                    <a:lstStyle/>
                    <a:p>
                      <a:endParaRPr lang="en-US" sz="1100" dirty="0"/>
                    </a:p>
                  </a:txBody>
                  <a:tcPr>
                    <a:noFill/>
                  </a:tcPr>
                </a:tc>
                <a:tc>
                  <a:txBody>
                    <a:bodyPr/>
                    <a:lstStyle/>
                    <a:p>
                      <a:r>
                        <a:rPr lang="en-US" sz="1100" dirty="0"/>
                        <a:t>Psychiatry Grand Rounds</a:t>
                      </a:r>
                    </a:p>
                  </a:txBody>
                  <a:tcPr>
                    <a:noFill/>
                  </a:tcPr>
                </a:tc>
                <a:extLst>
                  <a:ext uri="{0D108BD9-81ED-4DB2-BD59-A6C34878D82A}">
                    <a16:rowId xmlns:a16="http://schemas.microsoft.com/office/drawing/2014/main" val="993687051"/>
                  </a:ext>
                </a:extLst>
              </a:tr>
              <a:tr h="680720">
                <a:tc>
                  <a:txBody>
                    <a:bodyPr/>
                    <a:lstStyle/>
                    <a:p>
                      <a:endParaRPr lang="en-US" sz="1100" dirty="0"/>
                    </a:p>
                  </a:txBody>
                  <a:tcPr>
                    <a:solidFill>
                      <a:schemeClr val="accent6">
                        <a:lumMod val="40000"/>
                        <a:lumOff val="60000"/>
                      </a:schemeClr>
                    </a:solidFill>
                  </a:tcPr>
                </a:tc>
                <a:tc>
                  <a:txBody>
                    <a:bodyPr/>
                    <a:lstStyle/>
                    <a:p>
                      <a:r>
                        <a:rPr lang="en-US" sz="1100" dirty="0"/>
                        <a:t>Geriatric Continuity Clinic</a:t>
                      </a:r>
                    </a:p>
                  </a:txBody>
                  <a:tcPr>
                    <a:solidFill>
                      <a:schemeClr val="accent2">
                        <a:lumMod val="40000"/>
                        <a:lumOff val="60000"/>
                      </a:schemeClr>
                    </a:solidFill>
                  </a:tcPr>
                </a:tc>
                <a:tc>
                  <a:txBody>
                    <a:bodyPr/>
                    <a:lstStyle/>
                    <a:p>
                      <a:r>
                        <a:rPr lang="en-US" sz="1100" dirty="0"/>
                        <a:t>VA </a:t>
                      </a:r>
                      <a:r>
                        <a:rPr lang="en-US" sz="1100" dirty="0" err="1"/>
                        <a:t>Geropsych</a:t>
                      </a:r>
                      <a:r>
                        <a:rPr lang="en-US" sz="1100" dirty="0"/>
                        <a:t> Clinic</a:t>
                      </a:r>
                    </a:p>
                    <a:p>
                      <a:r>
                        <a:rPr lang="en-US" sz="1100" dirty="0"/>
                        <a:t>(</a:t>
                      </a:r>
                      <a:r>
                        <a:rPr lang="en-US" sz="1100" dirty="0" err="1"/>
                        <a:t>Gwirtsman</a:t>
                      </a:r>
                      <a:r>
                        <a:rPr lang="en-US" sz="1100" dirty="0"/>
                        <a:t>)</a:t>
                      </a:r>
                    </a:p>
                  </a:txBody>
                  <a:tcPr/>
                </a:tc>
                <a:tc>
                  <a:txBody>
                    <a:bodyPr/>
                    <a:lstStyle/>
                    <a:p>
                      <a:endParaRPr lang="en-US" sz="1100"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3088779341"/>
                  </a:ext>
                </a:extLst>
              </a:tr>
            </a:tbl>
          </a:graphicData>
        </a:graphic>
      </p:graphicFrame>
    </p:spTree>
    <p:extLst>
      <p:ext uri="{BB962C8B-B14F-4D97-AF65-F5344CB8AC3E}">
        <p14:creationId xmlns:p14="http://schemas.microsoft.com/office/powerpoint/2010/main" val="2891110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a:latin typeface="Calibri" charset="0"/>
                <a:ea typeface="ＭＳ Ｐゴシック" charset="0"/>
              </a:rPr>
              <a:t>Overview</a:t>
            </a:r>
          </a:p>
        </p:txBody>
      </p:sp>
      <p:sp>
        <p:nvSpPr>
          <p:cNvPr id="15362" name="Rectangle 2"/>
          <p:cNvSpPr>
            <a:spLocks noGrp="1" noChangeArrowheads="1"/>
          </p:cNvSpPr>
          <p:nvPr>
            <p:ph idx="1"/>
          </p:nvPr>
        </p:nvSpPr>
        <p:spPr/>
        <p:txBody>
          <a:bodyPr/>
          <a:lstStyle/>
          <a:p>
            <a:pPr eaLnBrk="1" hangingPunct="1">
              <a:lnSpc>
                <a:spcPct val="120000"/>
              </a:lnSpc>
            </a:pPr>
            <a:r>
              <a:rPr lang="en-US" sz="2800">
                <a:latin typeface="Calibri Light" charset="0"/>
                <a:ea typeface="ＭＳ Ｐゴシック" charset="0"/>
              </a:rPr>
              <a:t>Vanderbilt University</a:t>
            </a:r>
          </a:p>
          <a:p>
            <a:pPr eaLnBrk="1" hangingPunct="1">
              <a:lnSpc>
                <a:spcPct val="120000"/>
              </a:lnSpc>
            </a:pPr>
            <a:r>
              <a:rPr lang="en-US" sz="2800">
                <a:latin typeface="Calibri Light" charset="0"/>
                <a:ea typeface="ＭＳ Ｐゴシック" charset="0"/>
              </a:rPr>
              <a:t>VU School of Medicine</a:t>
            </a:r>
          </a:p>
          <a:p>
            <a:pPr eaLnBrk="1" hangingPunct="1">
              <a:lnSpc>
                <a:spcPct val="120000"/>
              </a:lnSpc>
            </a:pPr>
            <a:r>
              <a:rPr lang="en-US" sz="2800">
                <a:latin typeface="Calibri Light" charset="0"/>
                <a:ea typeface="ＭＳ Ｐゴシック" charset="0"/>
              </a:rPr>
              <a:t>VU Medical Center</a:t>
            </a:r>
          </a:p>
          <a:p>
            <a:pPr eaLnBrk="1" hangingPunct="1">
              <a:lnSpc>
                <a:spcPct val="120000"/>
              </a:lnSpc>
            </a:pPr>
            <a:r>
              <a:rPr lang="en-US" sz="2800">
                <a:latin typeface="Calibri Light" charset="0"/>
                <a:ea typeface="ＭＳ Ｐゴシック" charset="0"/>
              </a:rPr>
              <a:t>VU Psychiatry Department</a:t>
            </a:r>
          </a:p>
          <a:p>
            <a:pPr eaLnBrk="1" hangingPunct="1">
              <a:lnSpc>
                <a:spcPct val="120000"/>
              </a:lnSpc>
            </a:pPr>
            <a:r>
              <a:rPr lang="en-US" sz="2800">
                <a:latin typeface="Calibri Light" charset="0"/>
                <a:ea typeface="ＭＳ Ｐゴシック" charset="0"/>
              </a:rPr>
              <a:t>VA TVHS Hospitals</a:t>
            </a:r>
          </a:p>
          <a:p>
            <a:pPr eaLnBrk="1" hangingPunct="1">
              <a:lnSpc>
                <a:spcPct val="120000"/>
              </a:lnSpc>
            </a:pPr>
            <a:r>
              <a:rPr lang="en-US" sz="2800">
                <a:latin typeface="Calibri Light" charset="0"/>
                <a:ea typeface="ＭＳ Ｐゴシック" charset="0"/>
              </a:rPr>
              <a:t>Geriatric Psychiatry Fellowship</a:t>
            </a:r>
          </a:p>
          <a:p>
            <a:pPr eaLnBrk="1" hangingPunct="1">
              <a:lnSpc>
                <a:spcPct val="120000"/>
              </a:lnSpc>
            </a:pPr>
            <a:r>
              <a:rPr lang="en-US" sz="2800">
                <a:latin typeface="Calibri Light" charset="0"/>
                <a:ea typeface="ＭＳ Ｐゴシック" charset="0"/>
              </a:rPr>
              <a:t>Living in Nashville</a:t>
            </a:r>
          </a:p>
        </p:txBody>
      </p:sp>
      <p:pic>
        <p:nvPicPr>
          <p:cNvPr id="1536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10375" y="2133600"/>
            <a:ext cx="7286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200400"/>
            <a:ext cx="2157413" cy="1828800"/>
          </a:xfrm>
          <a:prstGeom prst="rect">
            <a:avLst/>
          </a:prstGeom>
          <a:noFill/>
          <a:ln w="19050">
            <a:solidFill>
              <a:schemeClr val="tx1"/>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a:latin typeface="Cambria" charset="0"/>
                <a:ea typeface="ＭＳ Ｐゴシック" charset="0"/>
              </a:rPr>
              <a:t>Geriatric Seminar/Didactics Series</a:t>
            </a:r>
          </a:p>
        </p:txBody>
      </p:sp>
      <p:sp>
        <p:nvSpPr>
          <p:cNvPr id="30723" name="Rectangle 3"/>
          <p:cNvSpPr>
            <a:spLocks noGrp="1" noChangeArrowheads="1"/>
          </p:cNvSpPr>
          <p:nvPr>
            <p:ph idx="1"/>
          </p:nvPr>
        </p:nvSpPr>
        <p:spPr>
          <a:xfrm>
            <a:off x="457200" y="2362200"/>
            <a:ext cx="8229600" cy="3763963"/>
          </a:xfrm>
        </p:spPr>
        <p:txBody>
          <a:bodyPr/>
          <a:lstStyle/>
          <a:p>
            <a:pPr eaLnBrk="1" hangingPunct="1">
              <a:lnSpc>
                <a:spcPct val="80000"/>
              </a:lnSpc>
              <a:defRPr/>
            </a:pPr>
            <a:r>
              <a:rPr lang="en-US" altLang="en-US" sz="2800" dirty="0">
                <a:latin typeface="Calibri Light" pitchFamily="34" charset="0"/>
                <a:cs typeface="+mn-cs"/>
              </a:rPr>
              <a:t>1-hour afternoon session per week </a:t>
            </a:r>
          </a:p>
          <a:p>
            <a:pPr eaLnBrk="1" hangingPunct="1">
              <a:lnSpc>
                <a:spcPct val="80000"/>
              </a:lnSpc>
              <a:defRPr/>
            </a:pPr>
            <a:r>
              <a:rPr lang="en-US" altLang="en-US" sz="2800" dirty="0">
                <a:latin typeface="Calibri Light" pitchFamily="34" charset="0"/>
                <a:cs typeface="+mn-cs"/>
              </a:rPr>
              <a:t>Protected time</a:t>
            </a:r>
          </a:p>
          <a:p>
            <a:pPr eaLnBrk="1" hangingPunct="1">
              <a:lnSpc>
                <a:spcPct val="80000"/>
              </a:lnSpc>
              <a:defRPr/>
            </a:pPr>
            <a:r>
              <a:rPr lang="en-US" altLang="en-US" sz="2800" dirty="0">
                <a:latin typeface="Calibri Light" pitchFamily="34" charset="0"/>
                <a:cs typeface="+mn-cs"/>
              </a:rPr>
              <a:t>Sessions are open to the entire department </a:t>
            </a:r>
          </a:p>
          <a:p>
            <a:pPr eaLnBrk="1" hangingPunct="1">
              <a:lnSpc>
                <a:spcPct val="80000"/>
              </a:lnSpc>
              <a:defRPr/>
            </a:pPr>
            <a:r>
              <a:rPr lang="en-US" altLang="en-US" sz="2800" dirty="0">
                <a:latin typeface="Calibri Light" pitchFamily="34" charset="0"/>
                <a:cs typeface="+mn-cs"/>
              </a:rPr>
              <a:t>Schedule and suggested readings will be posted on the following website</a:t>
            </a:r>
          </a:p>
          <a:p>
            <a:pPr marL="0" indent="0" eaLnBrk="1" hangingPunct="1">
              <a:lnSpc>
                <a:spcPct val="80000"/>
              </a:lnSpc>
              <a:buFont typeface="Arial" charset="0"/>
              <a:buNone/>
              <a:defRPr/>
            </a:pPr>
            <a:endParaRPr lang="en-US" altLang="en-US" sz="1600" dirty="0">
              <a:latin typeface="Calibri Light" pitchFamily="34" charset="0"/>
              <a:cs typeface="+mn-cs"/>
            </a:endParaRPr>
          </a:p>
          <a:p>
            <a:pPr marL="0" indent="0" eaLnBrk="1" hangingPunct="1">
              <a:lnSpc>
                <a:spcPct val="80000"/>
              </a:lnSpc>
              <a:buNone/>
              <a:defRPr/>
            </a:pPr>
            <a:r>
              <a:rPr lang="en-US" altLang="en-US" sz="1600" dirty="0">
                <a:latin typeface="Calibri Light" pitchFamily="34" charset="0"/>
                <a:cs typeface="+mn-cs"/>
                <a:hlinkClick r:id="rId2"/>
              </a:rPr>
              <a:t>https://www.vumc.org/psychiatry-geriatric-fellowship/seminars-and-didactics</a:t>
            </a:r>
            <a:endParaRPr lang="en-US" altLang="en-US" sz="1600" dirty="0">
              <a:latin typeface="Calibri Light" pitchFamily="34" charset="0"/>
              <a:cs typeface="+mn-cs"/>
            </a:endParaRPr>
          </a:p>
          <a:p>
            <a:pPr marL="0" indent="0" eaLnBrk="1" hangingPunct="1">
              <a:lnSpc>
                <a:spcPct val="80000"/>
              </a:lnSpc>
              <a:buNone/>
              <a:defRPr/>
            </a:pPr>
            <a:endParaRPr lang="en-US" altLang="en-US" sz="2800" i="1" dirty="0">
              <a:latin typeface="Calibri Light" pitchFamily="34" charset="0"/>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3"/>
          <p:cNvSpPr>
            <a:spLocks noGrp="1"/>
          </p:cNvSpPr>
          <p:nvPr>
            <p:ph type="title"/>
          </p:nvPr>
        </p:nvSpPr>
        <p:spPr/>
        <p:txBody>
          <a:bodyPr/>
          <a:lstStyle/>
          <a:p>
            <a:r>
              <a:rPr lang="en-US">
                <a:latin typeface="Cambria" charset="0"/>
                <a:ea typeface="ＭＳ Ｐゴシック" charset="0"/>
              </a:rPr>
              <a:t>Biology and Psychology of Aging</a:t>
            </a:r>
          </a:p>
        </p:txBody>
      </p:sp>
      <p:sp>
        <p:nvSpPr>
          <p:cNvPr id="36866" name="Content Placeholder 5"/>
          <p:cNvSpPr>
            <a:spLocks noGrp="1"/>
          </p:cNvSpPr>
          <p:nvPr>
            <p:ph sz="half" idx="2"/>
          </p:nvPr>
        </p:nvSpPr>
        <p:spPr/>
        <p:txBody>
          <a:bodyPr/>
          <a:lstStyle/>
          <a:p>
            <a:r>
              <a:rPr lang="en-US">
                <a:latin typeface="Calibri Light" charset="0"/>
                <a:ea typeface="ＭＳ Ｐゴシック" charset="0"/>
              </a:rPr>
              <a:t>Epidemiology of Aging</a:t>
            </a:r>
          </a:p>
          <a:p>
            <a:r>
              <a:rPr lang="en-US">
                <a:latin typeface="Calibri Light" charset="0"/>
                <a:ea typeface="ＭＳ Ｐゴシック" charset="0"/>
              </a:rPr>
              <a:t>Theories of Biological Aging</a:t>
            </a:r>
          </a:p>
          <a:p>
            <a:r>
              <a:rPr lang="en-US">
                <a:latin typeface="Calibri Light" charset="0"/>
                <a:ea typeface="ＭＳ Ｐゴシック" charset="0"/>
              </a:rPr>
              <a:t>Organ System Changes in Aging</a:t>
            </a:r>
          </a:p>
          <a:p>
            <a:r>
              <a:rPr lang="en-US">
                <a:latin typeface="Calibri Light" charset="0"/>
                <a:ea typeface="ＭＳ Ｐゴシック" charset="0"/>
              </a:rPr>
              <a:t>Drug Metabolism in Aging</a:t>
            </a:r>
          </a:p>
          <a:p>
            <a:r>
              <a:rPr lang="en-US">
                <a:latin typeface="Calibri Light" charset="0"/>
                <a:ea typeface="ＭＳ Ｐゴシック" charset="0"/>
              </a:rPr>
              <a:t>Structural and Functional Brain Changes in Aging</a:t>
            </a:r>
          </a:p>
          <a:p>
            <a:r>
              <a:rPr lang="en-US">
                <a:latin typeface="Calibri Light" charset="0"/>
                <a:ea typeface="ＭＳ Ｐゴシック" charset="0"/>
              </a:rPr>
              <a:t>Cognitive Changes that Occur with Normal Aging</a:t>
            </a:r>
          </a:p>
          <a:p>
            <a:endParaRPr lang="en-US">
              <a:latin typeface="Calibri Light" charset="0"/>
              <a:ea typeface="ＭＳ Ｐゴシック" charset="0"/>
            </a:endParaRPr>
          </a:p>
        </p:txBody>
      </p:sp>
      <p:sp>
        <p:nvSpPr>
          <p:cNvPr id="36867" name="Content Placeholder 7"/>
          <p:cNvSpPr>
            <a:spLocks noGrp="1"/>
          </p:cNvSpPr>
          <p:nvPr>
            <p:ph sz="quarter" idx="4"/>
          </p:nvPr>
        </p:nvSpPr>
        <p:spPr>
          <a:xfrm>
            <a:off x="4645025" y="2174875"/>
            <a:ext cx="4194175" cy="3951288"/>
          </a:xfrm>
        </p:spPr>
        <p:txBody>
          <a:bodyPr/>
          <a:lstStyle/>
          <a:p>
            <a:r>
              <a:rPr lang="en-US">
                <a:latin typeface="Calibri Light" charset="0"/>
                <a:ea typeface="ＭＳ Ｐゴシック" charset="0"/>
              </a:rPr>
              <a:t>Age‐Related Neurodegenerative Disorders</a:t>
            </a:r>
          </a:p>
          <a:p>
            <a:r>
              <a:rPr lang="en-US">
                <a:latin typeface="Calibri Light" charset="0"/>
                <a:ea typeface="ＭＳ Ｐゴシック" charset="0"/>
              </a:rPr>
              <a:t>Changes in Emotion and Emotional Functioning with Aging</a:t>
            </a:r>
          </a:p>
          <a:p>
            <a:r>
              <a:rPr lang="en-US">
                <a:latin typeface="Calibri Light" charset="0"/>
                <a:ea typeface="ＭＳ Ｐゴシック" charset="0"/>
              </a:rPr>
              <a:t>Preserving Brain Health and Aging</a:t>
            </a:r>
          </a:p>
          <a:p>
            <a:r>
              <a:rPr lang="en-US">
                <a:latin typeface="Calibri Light" charset="0"/>
                <a:ea typeface="ＭＳ Ｐゴシック" charset="0"/>
              </a:rPr>
              <a:t>Stress, Resilience, and Aging</a:t>
            </a:r>
          </a:p>
          <a:p>
            <a:r>
              <a:rPr lang="en-US">
                <a:latin typeface="Calibri Light" charset="0"/>
                <a:ea typeface="ＭＳ Ｐゴシック" charset="0"/>
              </a:rPr>
              <a:t>Motor and Gait Changes in Aging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3"/>
          <p:cNvSpPr>
            <a:spLocks noGrp="1"/>
          </p:cNvSpPr>
          <p:nvPr>
            <p:ph type="title"/>
          </p:nvPr>
        </p:nvSpPr>
        <p:spPr/>
        <p:txBody>
          <a:bodyPr/>
          <a:lstStyle/>
          <a:p>
            <a:r>
              <a:rPr lang="en-US">
                <a:latin typeface="Cambria" charset="0"/>
                <a:ea typeface="ＭＳ Ｐゴシック" charset="0"/>
              </a:rPr>
              <a:t>Assessment of Pathology in Aging</a:t>
            </a:r>
          </a:p>
        </p:txBody>
      </p:sp>
      <p:sp>
        <p:nvSpPr>
          <p:cNvPr id="37890" name="Content Placeholder 5"/>
          <p:cNvSpPr>
            <a:spLocks noGrp="1"/>
          </p:cNvSpPr>
          <p:nvPr>
            <p:ph sz="half" idx="2"/>
          </p:nvPr>
        </p:nvSpPr>
        <p:spPr>
          <a:xfrm>
            <a:off x="457200" y="1905000"/>
            <a:ext cx="4040188" cy="3951288"/>
          </a:xfrm>
        </p:spPr>
        <p:txBody>
          <a:bodyPr/>
          <a:lstStyle/>
          <a:p>
            <a:r>
              <a:rPr lang="en-US" sz="1800" dirty="0">
                <a:latin typeface="Calibri Light" charset="0"/>
                <a:ea typeface="ＭＳ Ｐゴシック" charset="0"/>
              </a:rPr>
              <a:t>Major and Minor Depression in Aging</a:t>
            </a:r>
          </a:p>
          <a:p>
            <a:r>
              <a:rPr lang="en-US" sz="1800" dirty="0">
                <a:latin typeface="Calibri Light" charset="0"/>
                <a:ea typeface="ＭＳ Ｐゴシック" charset="0"/>
              </a:rPr>
              <a:t>Bipolar Disorder</a:t>
            </a:r>
          </a:p>
          <a:p>
            <a:r>
              <a:rPr lang="en-US" sz="1800" dirty="0">
                <a:latin typeface="Calibri Light" charset="0"/>
                <a:ea typeface="ＭＳ Ｐゴシック" charset="0"/>
              </a:rPr>
              <a:t>Anxiety and Anxiety Disorders in Geriatrics</a:t>
            </a:r>
          </a:p>
          <a:p>
            <a:r>
              <a:rPr lang="en-US" sz="1800" dirty="0">
                <a:latin typeface="Calibri Light" charset="0"/>
                <a:ea typeface="ＭＳ Ｐゴシック" charset="0"/>
              </a:rPr>
              <a:t>Schizophrenia and Other Psychotic Disorders</a:t>
            </a:r>
          </a:p>
          <a:p>
            <a:r>
              <a:rPr lang="en-US" sz="1800" dirty="0">
                <a:latin typeface="Calibri Light" charset="0"/>
                <a:ea typeface="ＭＳ Ｐゴシック" charset="0"/>
              </a:rPr>
              <a:t>Alzheimer’s disease; Frontotemporal dementia</a:t>
            </a:r>
          </a:p>
          <a:p>
            <a:r>
              <a:rPr lang="en-US" sz="1800" dirty="0">
                <a:latin typeface="Calibri Light" charset="0"/>
                <a:ea typeface="ＭＳ Ｐゴシック" charset="0"/>
              </a:rPr>
              <a:t>Lewy‐Body dementia; Parkinson’s disease</a:t>
            </a:r>
          </a:p>
          <a:p>
            <a:r>
              <a:rPr lang="en-US" sz="1800" dirty="0">
                <a:latin typeface="Calibri Light" charset="0"/>
                <a:ea typeface="ＭＳ Ｐゴシック" charset="0"/>
              </a:rPr>
              <a:t>Stroke and Cerebrovascular dementia</a:t>
            </a:r>
          </a:p>
          <a:p>
            <a:r>
              <a:rPr lang="en-US" sz="1800" dirty="0">
                <a:latin typeface="Calibri Light" charset="0"/>
                <a:ea typeface="ＭＳ Ｐゴシック" charset="0"/>
              </a:rPr>
              <a:t>Somatic Therapies in Geriatric Psychiatry (ECT; DBS; TMS)</a:t>
            </a:r>
          </a:p>
          <a:p>
            <a:r>
              <a:rPr lang="en-US" sz="1800" dirty="0">
                <a:latin typeface="Calibri Light" charset="0"/>
                <a:ea typeface="ＭＳ Ｐゴシック" charset="0"/>
              </a:rPr>
              <a:t>Polypharmacy Issues in Geriatrics </a:t>
            </a:r>
          </a:p>
        </p:txBody>
      </p:sp>
      <p:sp>
        <p:nvSpPr>
          <p:cNvPr id="37891" name="Content Placeholder 7"/>
          <p:cNvSpPr>
            <a:spLocks noGrp="1"/>
          </p:cNvSpPr>
          <p:nvPr>
            <p:ph sz="quarter" idx="4"/>
          </p:nvPr>
        </p:nvSpPr>
        <p:spPr>
          <a:xfrm>
            <a:off x="4648200" y="1905000"/>
            <a:ext cx="4194175" cy="3951288"/>
          </a:xfrm>
        </p:spPr>
        <p:txBody>
          <a:bodyPr/>
          <a:lstStyle/>
          <a:p>
            <a:r>
              <a:rPr lang="en-US" sz="1800" dirty="0">
                <a:latin typeface="Calibri Light" charset="0"/>
                <a:ea typeface="ＭＳ Ｐゴシック" charset="0"/>
              </a:rPr>
              <a:t>Addictions and Substance Abuse in Geriatric Psychiatry (Alcohol abuse, Opiates, Marijuana )</a:t>
            </a:r>
          </a:p>
          <a:p>
            <a:r>
              <a:rPr lang="en-US" sz="1800" dirty="0">
                <a:latin typeface="Calibri Light" charset="0"/>
                <a:ea typeface="ＭＳ Ｐゴシック" charset="0"/>
              </a:rPr>
              <a:t>Ethical Treatment in Aging Issues</a:t>
            </a:r>
          </a:p>
          <a:p>
            <a:r>
              <a:rPr lang="en-US" sz="1800" dirty="0">
                <a:latin typeface="Calibri Light" charset="0"/>
                <a:ea typeface="ＭＳ Ｐゴシック" charset="0"/>
              </a:rPr>
              <a:t>Special Issues in Long‐Term Care</a:t>
            </a:r>
          </a:p>
          <a:p>
            <a:r>
              <a:rPr lang="en-US" sz="1800" dirty="0">
                <a:latin typeface="Calibri Light" charset="0"/>
                <a:ea typeface="ＭＳ Ｐゴシック" charset="0"/>
              </a:rPr>
              <a:t>End of Life Issues (Palliative Care; Hospice; Assisted Suicide/”Death with Dignity”</a:t>
            </a:r>
          </a:p>
          <a:p>
            <a:r>
              <a:rPr lang="en-US" sz="1800" dirty="0">
                <a:latin typeface="Calibri Light" charset="0"/>
                <a:ea typeface="ＭＳ Ｐゴシック" charset="0"/>
              </a:rPr>
              <a:t>Capacity Assessment and Guardianship in Geriatric Psychiatry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a:latin typeface="Cambria" charset="0"/>
                <a:ea typeface="ＭＳ Ｐゴシック" charset="0"/>
              </a:rPr>
              <a:t>Clinical Research Methodology</a:t>
            </a:r>
          </a:p>
        </p:txBody>
      </p:sp>
      <p:sp>
        <p:nvSpPr>
          <p:cNvPr id="38914" name="Content Placeholder 2"/>
          <p:cNvSpPr>
            <a:spLocks noGrp="1"/>
          </p:cNvSpPr>
          <p:nvPr>
            <p:ph idx="1"/>
          </p:nvPr>
        </p:nvSpPr>
        <p:spPr/>
        <p:txBody>
          <a:bodyPr/>
          <a:lstStyle/>
          <a:p>
            <a:pPr marL="0" indent="0"/>
            <a:r>
              <a:rPr lang="en-US" sz="2800" dirty="0">
                <a:latin typeface="Calibri Light" charset="0"/>
                <a:ea typeface="ＭＳ Ｐゴシック" charset="0"/>
              </a:rPr>
              <a:t>Neuroimaging in Psychiatry</a:t>
            </a:r>
          </a:p>
          <a:p>
            <a:pPr marL="0" indent="0"/>
            <a:r>
              <a:rPr lang="en-US" sz="2800" dirty="0">
                <a:latin typeface="Calibri Light" charset="0"/>
                <a:ea typeface="ＭＳ Ｐゴシック" charset="0"/>
              </a:rPr>
              <a:t>Statistics / Research Design</a:t>
            </a:r>
          </a:p>
          <a:p>
            <a:pPr marL="0" indent="0"/>
            <a:r>
              <a:rPr lang="en-US" sz="2800" dirty="0">
                <a:latin typeface="Calibri Light" charset="0"/>
                <a:ea typeface="ＭＳ Ｐゴシック" charset="0"/>
              </a:rPr>
              <a:t>Genetics and Psychiatry</a:t>
            </a:r>
          </a:p>
          <a:p>
            <a:pPr marL="0" indent="0"/>
            <a:r>
              <a:rPr lang="en-US" sz="2800" dirty="0">
                <a:latin typeface="Calibri Light" charset="0"/>
                <a:ea typeface="ＭＳ Ｐゴシック" charset="0"/>
              </a:rPr>
              <a:t>New Drug Development</a:t>
            </a:r>
          </a:p>
          <a:p>
            <a:pPr marL="0" indent="0"/>
            <a:r>
              <a:rPr lang="en-US" sz="2800" dirty="0">
                <a:latin typeface="Calibri Light" charset="0"/>
                <a:ea typeface="ＭＳ Ｐゴシック" charset="0"/>
              </a:rPr>
              <a:t>Psychiatric Epidemiology</a:t>
            </a:r>
          </a:p>
        </p:txBody>
      </p:sp>
      <p:pic>
        <p:nvPicPr>
          <p:cNvPr id="389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209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pPr eaLnBrk="1" hangingPunct="1"/>
            <a:r>
              <a:rPr lang="en-US">
                <a:latin typeface="Cambria" charset="0"/>
                <a:ea typeface="ＭＳ Ｐゴシック" charset="0"/>
              </a:rPr>
              <a:t>Additional Seminars</a:t>
            </a:r>
          </a:p>
        </p:txBody>
      </p:sp>
      <p:sp>
        <p:nvSpPr>
          <p:cNvPr id="39938" name="Rectangle 3"/>
          <p:cNvSpPr>
            <a:spLocks noGrp="1" noChangeArrowheads="1"/>
          </p:cNvSpPr>
          <p:nvPr>
            <p:ph idx="1"/>
          </p:nvPr>
        </p:nvSpPr>
        <p:spPr/>
        <p:txBody>
          <a:bodyPr/>
          <a:lstStyle/>
          <a:p>
            <a:pPr eaLnBrk="1" hangingPunct="1">
              <a:lnSpc>
                <a:spcPct val="80000"/>
              </a:lnSpc>
            </a:pPr>
            <a:r>
              <a:rPr lang="en-US" sz="2400" dirty="0" err="1">
                <a:latin typeface="Calibri" charset="0"/>
                <a:ea typeface="ＭＳ Ｐゴシック" charset="0"/>
              </a:rPr>
              <a:t>PsychoRadiology</a:t>
            </a:r>
            <a:r>
              <a:rPr lang="en-US" sz="2400" dirty="0">
                <a:latin typeface="Calibri" charset="0"/>
                <a:ea typeface="ＭＳ Ｐゴシック" charset="0"/>
              </a:rPr>
              <a:t> Conference</a:t>
            </a:r>
          </a:p>
          <a:p>
            <a:pPr lvl="1" eaLnBrk="1" hangingPunct="1">
              <a:lnSpc>
                <a:spcPct val="80000"/>
              </a:lnSpc>
            </a:pPr>
            <a:r>
              <a:rPr lang="en-US" sz="2000" dirty="0">
                <a:latin typeface="Calibri" charset="0"/>
                <a:ea typeface="ＭＳ Ｐゴシック" charset="0"/>
              </a:rPr>
              <a:t>Review of clinical MRI scans with neuroradiologist</a:t>
            </a:r>
          </a:p>
          <a:p>
            <a:pPr lvl="1" eaLnBrk="1" hangingPunct="1">
              <a:lnSpc>
                <a:spcPct val="80000"/>
              </a:lnSpc>
            </a:pPr>
            <a:r>
              <a:rPr lang="en-US" sz="2000" dirty="0">
                <a:latin typeface="Calibri" charset="0"/>
                <a:ea typeface="ＭＳ Ｐゴシック" charset="0"/>
              </a:rPr>
              <a:t>Replaces geriatric didactic that week</a:t>
            </a:r>
          </a:p>
          <a:p>
            <a:pPr marL="457200" lvl="1" indent="0" eaLnBrk="1" hangingPunct="1">
              <a:lnSpc>
                <a:spcPct val="80000"/>
              </a:lnSpc>
              <a:buNone/>
            </a:pPr>
            <a:endParaRPr lang="en-US" sz="1800" dirty="0">
              <a:latin typeface="Calibri" charset="0"/>
              <a:ea typeface="ＭＳ Ｐゴシック" charset="0"/>
            </a:endParaRPr>
          </a:p>
          <a:p>
            <a:pPr eaLnBrk="1" hangingPunct="1">
              <a:lnSpc>
                <a:spcPct val="80000"/>
              </a:lnSpc>
            </a:pPr>
            <a:r>
              <a:rPr lang="en-US" sz="2400" dirty="0">
                <a:latin typeface="Calibri" charset="0"/>
                <a:ea typeface="ＭＳ Ｐゴシック" charset="0"/>
              </a:rPr>
              <a:t>Geriatric Psychiatry Case Conference</a:t>
            </a:r>
          </a:p>
          <a:p>
            <a:pPr lvl="1" eaLnBrk="1" hangingPunct="1">
              <a:lnSpc>
                <a:spcPct val="80000"/>
              </a:lnSpc>
            </a:pPr>
            <a:r>
              <a:rPr lang="en-US" sz="2000" dirty="0">
                <a:latin typeface="Calibri Light" charset="0"/>
                <a:ea typeface="ＭＳ Ｐゴシック" charset="0"/>
              </a:rPr>
              <a:t>In this conference, fellows will be responsible for selecting a patient to present along with pertinent questions and relevant journal articles for discussion. A faculty member will be designated as the leader for this case conference and will serve as a mentor for the fellow presenting.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pPr eaLnBrk="1" hangingPunct="1"/>
            <a:r>
              <a:rPr lang="en-US">
                <a:latin typeface="Cambria" charset="0"/>
                <a:ea typeface="ＭＳ Ｐゴシック" charset="0"/>
              </a:rPr>
              <a:t>Additional Seminars</a:t>
            </a:r>
          </a:p>
        </p:txBody>
      </p:sp>
      <p:sp>
        <p:nvSpPr>
          <p:cNvPr id="39938" name="Rectangle 3"/>
          <p:cNvSpPr>
            <a:spLocks noGrp="1" noChangeArrowheads="1"/>
          </p:cNvSpPr>
          <p:nvPr>
            <p:ph idx="1"/>
          </p:nvPr>
        </p:nvSpPr>
        <p:spPr/>
        <p:txBody>
          <a:bodyPr/>
          <a:lstStyle/>
          <a:p>
            <a:pPr eaLnBrk="1" hangingPunct="1">
              <a:lnSpc>
                <a:spcPct val="80000"/>
              </a:lnSpc>
            </a:pPr>
            <a:r>
              <a:rPr lang="en-US" sz="2400" dirty="0">
                <a:latin typeface="Calibri" charset="0"/>
                <a:ea typeface="ＭＳ Ｐゴシック" charset="0"/>
              </a:rPr>
              <a:t>Psychiatry Grand Rounds</a:t>
            </a:r>
          </a:p>
          <a:p>
            <a:pPr lvl="1" eaLnBrk="1" hangingPunct="1">
              <a:lnSpc>
                <a:spcPct val="80000"/>
              </a:lnSpc>
            </a:pPr>
            <a:r>
              <a:rPr lang="en-US" sz="1800" dirty="0">
                <a:latin typeface="Calibri Light" charset="0"/>
                <a:ea typeface="ＭＳ Ｐゴシック" charset="0"/>
              </a:rPr>
              <a:t>This weekly presentation is centered around a formal research-oriented presentation by a visiting speaker or member of the faculty, or by a major clinical service of the Department of Psychiatry focusing on clinical management of particularly difficult problems.  Geriatric Psychiatry has at least two presentations each year.</a:t>
            </a:r>
          </a:p>
          <a:p>
            <a:pPr lvl="1" eaLnBrk="1" hangingPunct="1">
              <a:lnSpc>
                <a:spcPct val="80000"/>
              </a:lnSpc>
            </a:pPr>
            <a:endParaRPr lang="en-US" sz="1800" dirty="0">
              <a:latin typeface="Calibri Light" charset="0"/>
              <a:ea typeface="ＭＳ Ｐゴシック" charset="0"/>
            </a:endParaRPr>
          </a:p>
          <a:p>
            <a:pPr lvl="1" eaLnBrk="1" hangingPunct="1">
              <a:lnSpc>
                <a:spcPct val="80000"/>
              </a:lnSpc>
            </a:pPr>
            <a:r>
              <a:rPr lang="en-US" sz="1800" dirty="0">
                <a:latin typeface="Calibri Light" charset="0"/>
                <a:ea typeface="ＭＳ Ｐゴシック" charset="0"/>
              </a:rPr>
              <a:t>Geriatric Psychiatry Grand Rounds Case Conference</a:t>
            </a:r>
          </a:p>
          <a:p>
            <a:pPr lvl="2" eaLnBrk="1" hangingPunct="1">
              <a:lnSpc>
                <a:spcPct val="80000"/>
              </a:lnSpc>
            </a:pPr>
            <a:r>
              <a:rPr lang="en-US" sz="1400" dirty="0">
                <a:latin typeface="Calibri Light" charset="0"/>
                <a:ea typeface="ＭＳ Ｐゴシック" charset="0"/>
              </a:rPr>
              <a:t>Deep discussion of a clinical issue in geriatric psychiatry</a:t>
            </a:r>
          </a:p>
          <a:p>
            <a:pPr lvl="2" eaLnBrk="1" hangingPunct="1">
              <a:lnSpc>
                <a:spcPct val="80000"/>
              </a:lnSpc>
            </a:pPr>
            <a:r>
              <a:rPr lang="en-US" sz="1400" dirty="0">
                <a:latin typeface="Calibri Light" charset="0"/>
                <a:ea typeface="ＭＳ Ｐゴシック" charset="0"/>
              </a:rPr>
              <a:t>Faculty present review of clinical presentation, neurobiology and treatment</a:t>
            </a:r>
          </a:p>
          <a:p>
            <a:pPr lvl="2" eaLnBrk="1" hangingPunct="1">
              <a:lnSpc>
                <a:spcPct val="80000"/>
              </a:lnSpc>
            </a:pPr>
            <a:r>
              <a:rPr lang="en-US" sz="1400">
                <a:latin typeface="Calibri Light" charset="0"/>
                <a:ea typeface="ＭＳ Ｐゴシック" charset="0"/>
              </a:rPr>
              <a:t>Fellows </a:t>
            </a:r>
            <a:r>
              <a:rPr lang="en-US" sz="1400" dirty="0">
                <a:latin typeface="Calibri Light" charset="0"/>
                <a:ea typeface="ＭＳ Ｐゴシック" charset="0"/>
              </a:rPr>
              <a:t>present case (about 10min)</a:t>
            </a:r>
          </a:p>
          <a:p>
            <a:pPr lvl="1" eaLnBrk="1" hangingPunct="1">
              <a:lnSpc>
                <a:spcPct val="80000"/>
              </a:lnSpc>
            </a:pPr>
            <a:endParaRPr lang="en-US" sz="1800" dirty="0">
              <a:latin typeface="Calibri Light" charset="0"/>
              <a:ea typeface="ＭＳ Ｐゴシック" charset="0"/>
            </a:endParaRPr>
          </a:p>
          <a:p>
            <a:pPr lvl="1" eaLnBrk="1" hangingPunct="1">
              <a:lnSpc>
                <a:spcPct val="80000"/>
              </a:lnSpc>
            </a:pPr>
            <a:r>
              <a:rPr lang="en-US" sz="1800" dirty="0" err="1">
                <a:latin typeface="Calibri Light" charset="0"/>
                <a:ea typeface="ＭＳ Ｐゴシック" charset="0"/>
              </a:rPr>
              <a:t>Hollender</a:t>
            </a:r>
            <a:r>
              <a:rPr lang="en-US" sz="1800" dirty="0">
                <a:latin typeface="Calibri Light" charset="0"/>
                <a:ea typeface="ＭＳ Ｐゴシック" charset="0"/>
              </a:rPr>
              <a:t> Endowed Lecture</a:t>
            </a:r>
          </a:p>
          <a:p>
            <a:pPr lvl="2" eaLnBrk="1" hangingPunct="1">
              <a:lnSpc>
                <a:spcPct val="80000"/>
              </a:lnSpc>
            </a:pPr>
            <a:r>
              <a:rPr lang="en-US" sz="1400" dirty="0">
                <a:latin typeface="Calibri Light" charset="0"/>
                <a:ea typeface="ＭＳ Ｐゴシック" charset="0"/>
              </a:rPr>
              <a:t>Endowed grand rounds, focusing on geriatric psychiatry researchers / topics</a:t>
            </a:r>
          </a:p>
        </p:txBody>
      </p:sp>
    </p:spTree>
    <p:extLst>
      <p:ext uri="{BB962C8B-B14F-4D97-AF65-F5344CB8AC3E}">
        <p14:creationId xmlns:p14="http://schemas.microsoft.com/office/powerpoint/2010/main" val="1779606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r>
              <a:rPr lang="en-US">
                <a:latin typeface="Cambria" charset="0"/>
                <a:ea typeface="ＭＳ Ｐゴシック" charset="0"/>
              </a:rPr>
              <a:t>Elective Seminars &amp; Case Conferences</a:t>
            </a:r>
          </a:p>
        </p:txBody>
      </p:sp>
      <p:sp>
        <p:nvSpPr>
          <p:cNvPr id="40962" name="Rectangle 3"/>
          <p:cNvSpPr>
            <a:spLocks noGrp="1" noChangeArrowheads="1"/>
          </p:cNvSpPr>
          <p:nvPr>
            <p:ph idx="1"/>
          </p:nvPr>
        </p:nvSpPr>
        <p:spPr>
          <a:xfrm>
            <a:off x="457200" y="2286000"/>
            <a:ext cx="8229600" cy="3840163"/>
          </a:xfrm>
        </p:spPr>
        <p:txBody>
          <a:bodyPr/>
          <a:lstStyle/>
          <a:p>
            <a:pPr eaLnBrk="1" hangingPunct="1"/>
            <a:r>
              <a:rPr lang="en-US" sz="2400">
                <a:latin typeface="Calibri Light" charset="0"/>
                <a:ea typeface="ＭＳ Ｐゴシック" charset="0"/>
              </a:rPr>
              <a:t>Geriatric Medicine Core Curriculum (weekly)</a:t>
            </a:r>
          </a:p>
          <a:p>
            <a:pPr eaLnBrk="1" hangingPunct="1"/>
            <a:r>
              <a:rPr lang="en-US" sz="2400">
                <a:latin typeface="Calibri Light" charset="0"/>
                <a:ea typeface="ＭＳ Ｐゴシック" charset="0"/>
              </a:rPr>
              <a:t>Geriatrics and Gerontology Interest Group Grand Rounds (biweekly)</a:t>
            </a:r>
          </a:p>
          <a:p>
            <a:pPr eaLnBrk="1" hangingPunct="1"/>
            <a:r>
              <a:rPr lang="en-US" sz="2400">
                <a:latin typeface="Calibri Light" charset="0"/>
                <a:ea typeface="ＭＳ Ｐゴシック" charset="0"/>
              </a:rPr>
              <a:t>Biomedical Ethics Case Conference (monthly)</a:t>
            </a:r>
          </a:p>
          <a:p>
            <a:pPr eaLnBrk="1" hangingPunct="1"/>
            <a:r>
              <a:rPr lang="en-US" sz="2400">
                <a:latin typeface="Calibri Light" charset="0"/>
                <a:ea typeface="ＭＳ Ｐゴシック" charset="0"/>
              </a:rPr>
              <a:t>Palliative Care Journal Club (monthly)</a:t>
            </a:r>
          </a:p>
        </p:txBody>
      </p:sp>
      <p:pic>
        <p:nvPicPr>
          <p:cNvPr id="30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572000"/>
            <a:ext cx="2819400" cy="18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https://encrypted-tbn0.gstatic.com/images?q=tbn:ANd9GcQ02rmPYHtp9cA5PaISeLnzRrO-wWI424OL73XGY3s0csSZbb3i-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3653" y="4876800"/>
            <a:ext cx="2010721" cy="160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1986" name="Rectangle 2"/>
          <p:cNvSpPr>
            <a:spLocks noGrp="1" noChangeArrowheads="1"/>
          </p:cNvSpPr>
          <p:nvPr>
            <p:ph type="title"/>
          </p:nvPr>
        </p:nvSpPr>
        <p:spPr/>
        <p:txBody>
          <a:bodyPr/>
          <a:lstStyle/>
          <a:p>
            <a:pPr eaLnBrk="1" hangingPunct="1"/>
            <a:r>
              <a:rPr lang="en-US">
                <a:latin typeface="Cambria" charset="0"/>
                <a:ea typeface="ＭＳ Ｐゴシック" charset="0"/>
              </a:rPr>
              <a:t>Teaching Opportunities</a:t>
            </a:r>
          </a:p>
        </p:txBody>
      </p:sp>
      <p:sp>
        <p:nvSpPr>
          <p:cNvPr id="41987" name="Rectangle 3"/>
          <p:cNvSpPr>
            <a:spLocks noGrp="1" noChangeArrowheads="1"/>
          </p:cNvSpPr>
          <p:nvPr>
            <p:ph idx="1"/>
          </p:nvPr>
        </p:nvSpPr>
        <p:spPr/>
        <p:txBody>
          <a:bodyPr/>
          <a:lstStyle/>
          <a:p>
            <a:pPr eaLnBrk="1" hangingPunct="1"/>
            <a:r>
              <a:rPr lang="en-US" sz="2400" dirty="0">
                <a:latin typeface="Calibri Light" charset="0"/>
                <a:ea typeface="ＭＳ Ｐゴシック" charset="0"/>
              </a:rPr>
              <a:t>Teaching of Vanderbilt 2</a:t>
            </a:r>
            <a:r>
              <a:rPr lang="en-US" sz="2400" baseline="30000" dirty="0">
                <a:latin typeface="Calibri Light" charset="0"/>
                <a:ea typeface="ＭＳ Ｐゴシック" charset="0"/>
              </a:rPr>
              <a:t>nd</a:t>
            </a:r>
            <a:r>
              <a:rPr lang="en-US" sz="2400" dirty="0">
                <a:latin typeface="Calibri Light" charset="0"/>
                <a:ea typeface="ＭＳ Ｐゴシック" charset="0"/>
              </a:rPr>
              <a:t>, 3</a:t>
            </a:r>
            <a:r>
              <a:rPr lang="en-US" sz="2400" baseline="30000" dirty="0">
                <a:latin typeface="Calibri Light" charset="0"/>
                <a:ea typeface="ＭＳ Ｐゴシック" charset="0"/>
              </a:rPr>
              <a:t>rd</a:t>
            </a:r>
            <a:r>
              <a:rPr lang="en-US" sz="2400" dirty="0">
                <a:latin typeface="Calibri Light" charset="0"/>
                <a:ea typeface="ＭＳ Ｐゴシック" charset="0"/>
              </a:rPr>
              <a:t> and 4</a:t>
            </a:r>
            <a:r>
              <a:rPr lang="en-US" sz="2400" baseline="30000" dirty="0">
                <a:latin typeface="Calibri Light" charset="0"/>
                <a:ea typeface="ＭＳ Ｐゴシック" charset="0"/>
              </a:rPr>
              <a:t>th</a:t>
            </a:r>
            <a:r>
              <a:rPr lang="en-US" sz="2400" dirty="0">
                <a:latin typeface="Calibri Light" charset="0"/>
                <a:ea typeface="ＭＳ Ｐゴシック" charset="0"/>
              </a:rPr>
              <a:t> year medical students and visiting students/residents</a:t>
            </a:r>
          </a:p>
          <a:p>
            <a:pPr eaLnBrk="1" hangingPunct="1"/>
            <a:r>
              <a:rPr lang="en-US" sz="2400" dirty="0">
                <a:latin typeface="Calibri Light" charset="0"/>
                <a:ea typeface="ＭＳ Ｐゴシック" charset="0"/>
              </a:rPr>
              <a:t>Opportunities to teach first- and second-year General Psychiatry residents</a:t>
            </a:r>
          </a:p>
          <a:p>
            <a:pPr lvl="1" eaLnBrk="1" hangingPunct="1"/>
            <a:r>
              <a:rPr lang="en-US" sz="2000" dirty="0">
                <a:latin typeface="Calibri Light" charset="0"/>
                <a:ea typeface="ＭＳ Ｐゴシック" charset="0"/>
              </a:rPr>
              <a:t>Some first-year residents will rotate through inpatient service</a:t>
            </a:r>
          </a:p>
          <a:p>
            <a:pPr eaLnBrk="1" hangingPunct="1"/>
            <a:r>
              <a:rPr lang="en-US" sz="2400" dirty="0">
                <a:latin typeface="Calibri Light" charset="0"/>
                <a:ea typeface="ＭＳ Ｐゴシック" charset="0"/>
              </a:rPr>
              <a:t>Teaching opportunities within the community</a:t>
            </a:r>
          </a:p>
          <a:p>
            <a:pPr eaLnBrk="1" hangingPunct="1"/>
            <a:r>
              <a:rPr lang="en-US" sz="2400" dirty="0">
                <a:latin typeface="Calibri Light" charset="0"/>
                <a:ea typeface="ＭＳ Ｐゴシック" charset="0"/>
              </a:rPr>
              <a:t>Other opportunities, as identified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304800" y="457200"/>
            <a:ext cx="8229600" cy="1752600"/>
          </a:xfrm>
        </p:spPr>
        <p:txBody>
          <a:bodyPr/>
          <a:lstStyle/>
          <a:p>
            <a:r>
              <a:rPr lang="en-US" sz="3600" b="1">
                <a:latin typeface="Calibri" charset="0"/>
                <a:ea typeface="ＭＳ Ｐゴシック" charset="0"/>
              </a:rPr>
              <a:t>Geriatric Psychiatry Research at Vanderbilt: </a:t>
            </a:r>
            <a:r>
              <a:rPr lang="en-US" sz="3600" b="1" i="1">
                <a:latin typeface="Calibri" charset="0"/>
                <a:ea typeface="ＭＳ Ｐゴシック" charset="0"/>
              </a:rPr>
              <a:t>Center for Cognitive Medicine</a:t>
            </a:r>
            <a:br>
              <a:rPr lang="en-US" sz="3600" b="1" i="1">
                <a:latin typeface="Calibri" charset="0"/>
                <a:ea typeface="ＭＳ Ｐゴシック" charset="0"/>
              </a:rPr>
            </a:br>
            <a:r>
              <a:rPr lang="en-US" sz="2400" b="1" i="1">
                <a:latin typeface="Calibri" charset="0"/>
                <a:ea typeface="ＭＳ Ｐゴシック" charset="0"/>
              </a:rPr>
              <a:t>https://medschool.vanderbilt.edu/ccm/</a:t>
            </a:r>
          </a:p>
        </p:txBody>
      </p:sp>
      <p:sp>
        <p:nvSpPr>
          <p:cNvPr id="51202" name="Content Placeholder 2"/>
          <p:cNvSpPr>
            <a:spLocks noGrp="1"/>
          </p:cNvSpPr>
          <p:nvPr>
            <p:ph idx="1"/>
          </p:nvPr>
        </p:nvSpPr>
        <p:spPr>
          <a:xfrm>
            <a:off x="381000" y="2209800"/>
            <a:ext cx="8229600" cy="4419600"/>
          </a:xfrm>
        </p:spPr>
        <p:txBody>
          <a:bodyPr/>
          <a:lstStyle/>
          <a:p>
            <a:r>
              <a:rPr lang="en-US" sz="2800" b="1" dirty="0">
                <a:latin typeface="Calibri" charset="0"/>
                <a:ea typeface="ＭＳ Ｐゴシック" charset="0"/>
              </a:rPr>
              <a:t>Cognitive Aging Program </a:t>
            </a:r>
            <a:r>
              <a:rPr lang="en-US" sz="2800" i="1" dirty="0">
                <a:latin typeface="Calibri" charset="0"/>
                <a:ea typeface="ＭＳ Ｐゴシック" charset="0"/>
              </a:rPr>
              <a:t>(Newhouse)</a:t>
            </a:r>
            <a:r>
              <a:rPr lang="en-US" sz="2800" b="1" dirty="0">
                <a:latin typeface="Calibri" charset="0"/>
                <a:ea typeface="ＭＳ Ｐゴシック" charset="0"/>
              </a:rPr>
              <a:t>: </a:t>
            </a:r>
            <a:r>
              <a:rPr lang="en-US" sz="2800" dirty="0">
                <a:latin typeface="Calibri" charset="0"/>
                <a:ea typeface="ＭＳ Ｐゴシック" charset="0"/>
              </a:rPr>
              <a:t>Multiple projects with a focus on brain cholinergic pharmacology</a:t>
            </a:r>
          </a:p>
          <a:p>
            <a:r>
              <a:rPr lang="en-US" sz="2400" b="1" dirty="0">
                <a:latin typeface="Calibri" charset="0"/>
                <a:ea typeface="ＭＳ Ｐゴシック" charset="0"/>
              </a:rPr>
              <a:t>Estrogen/Menopause studies </a:t>
            </a:r>
            <a:r>
              <a:rPr lang="en-US" sz="2400" i="1" dirty="0">
                <a:latin typeface="Calibri" charset="0"/>
                <a:ea typeface="ＭＳ Ｐゴシック" charset="0"/>
              </a:rPr>
              <a:t>(Newhouse)</a:t>
            </a:r>
            <a:r>
              <a:rPr lang="en-US" sz="2400" b="1" dirty="0">
                <a:latin typeface="Calibri" charset="0"/>
                <a:ea typeface="ＭＳ Ｐゴシック" charset="0"/>
              </a:rPr>
              <a:t>:</a:t>
            </a:r>
          </a:p>
          <a:p>
            <a:pPr lvl="1"/>
            <a:r>
              <a:rPr lang="en-US" sz="2400" dirty="0">
                <a:latin typeface="Calibri" charset="0"/>
                <a:ea typeface="ＭＳ Ｐゴシック" charset="0"/>
              </a:rPr>
              <a:t>Brain structure and function in postmenopausal women with subjective cognitive impairment.</a:t>
            </a:r>
          </a:p>
          <a:p>
            <a:r>
              <a:rPr lang="en-US" sz="2400" b="1" dirty="0">
                <a:latin typeface="Calibri" charset="0"/>
                <a:ea typeface="ＭＳ Ｐゴシック" charset="0"/>
              </a:rPr>
              <a:t>Alzheimer’s Disease Studies </a:t>
            </a:r>
            <a:r>
              <a:rPr lang="en-US" sz="2400" i="1" dirty="0">
                <a:latin typeface="Calibri" charset="0"/>
                <a:ea typeface="ＭＳ Ｐゴシック" charset="0"/>
              </a:rPr>
              <a:t>(Newhouse)</a:t>
            </a:r>
            <a:r>
              <a:rPr lang="en-US" sz="2400" b="1" dirty="0">
                <a:latin typeface="Calibri" charset="0"/>
                <a:ea typeface="ＭＳ Ｐゴシック" charset="0"/>
              </a:rPr>
              <a:t>:</a:t>
            </a:r>
          </a:p>
          <a:p>
            <a:pPr lvl="1"/>
            <a:r>
              <a:rPr lang="en-US" sz="2400" dirty="0">
                <a:latin typeface="Calibri" charset="0"/>
                <a:ea typeface="ＭＳ Ｐゴシック" charset="0"/>
              </a:rPr>
              <a:t> Phase 3 clinical trials: monoclonal antibodies,  behavioral agents, etc.</a:t>
            </a:r>
          </a:p>
          <a:p>
            <a:endParaRPr lang="en-US" dirty="0">
              <a:latin typeface="Calibri"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sz="3600" b="1">
                <a:solidFill>
                  <a:srgbClr val="000000"/>
                </a:solidFill>
                <a:latin typeface="Calibri" charset="0"/>
                <a:ea typeface="ＭＳ Ｐゴシック" charset="0"/>
              </a:rPr>
              <a:t>Geriatric Psychiatry Research at Vanderbilt: </a:t>
            </a:r>
            <a:r>
              <a:rPr lang="en-US" sz="3600" b="1" i="1">
                <a:solidFill>
                  <a:srgbClr val="000000"/>
                </a:solidFill>
                <a:latin typeface="Calibri" charset="0"/>
                <a:ea typeface="ＭＳ Ｐゴシック" charset="0"/>
              </a:rPr>
              <a:t>Center for Cognitive Medicine </a:t>
            </a:r>
            <a:endParaRPr lang="en-US">
              <a:latin typeface="Calibri" charset="0"/>
              <a:ea typeface="ＭＳ Ｐゴシック" charset="0"/>
            </a:endParaRPr>
          </a:p>
        </p:txBody>
      </p:sp>
      <p:sp>
        <p:nvSpPr>
          <p:cNvPr id="53250" name="Content Placeholder 2"/>
          <p:cNvSpPr>
            <a:spLocks noGrp="1"/>
          </p:cNvSpPr>
          <p:nvPr>
            <p:ph idx="1"/>
          </p:nvPr>
        </p:nvSpPr>
        <p:spPr>
          <a:xfrm>
            <a:off x="228600" y="2057400"/>
            <a:ext cx="8686800" cy="2667000"/>
          </a:xfrm>
        </p:spPr>
        <p:txBody>
          <a:bodyPr/>
          <a:lstStyle/>
          <a:p>
            <a:r>
              <a:rPr lang="en-US" b="1" dirty="0">
                <a:latin typeface="Calibri" charset="0"/>
                <a:ea typeface="ＭＳ Ｐゴシック" charset="0"/>
              </a:rPr>
              <a:t>Geriatric Depression Research Program</a:t>
            </a:r>
            <a:r>
              <a:rPr lang="en-US" i="1" dirty="0">
                <a:latin typeface="Calibri" charset="0"/>
                <a:ea typeface="ＭＳ Ｐゴシック" charset="0"/>
              </a:rPr>
              <a:t> (Taylor)</a:t>
            </a:r>
            <a:r>
              <a:rPr lang="en-US" b="1" i="1" dirty="0">
                <a:latin typeface="Calibri" charset="0"/>
                <a:ea typeface="ＭＳ Ｐゴシック" charset="0"/>
              </a:rPr>
              <a:t>:</a:t>
            </a:r>
            <a:endParaRPr lang="en-US" i="1" dirty="0">
              <a:latin typeface="Calibri" charset="0"/>
              <a:ea typeface="ＭＳ Ｐゴシック" charset="0"/>
            </a:endParaRPr>
          </a:p>
          <a:p>
            <a:pPr lvl="1"/>
            <a:r>
              <a:rPr lang="en-US" dirty="0">
                <a:latin typeface="Calibri" charset="0"/>
                <a:ea typeface="ＭＳ Ｐゴシック" charset="0"/>
              </a:rPr>
              <a:t>Multiple projects focusing on late-life depression, brain structure, and treatment outcomes.</a:t>
            </a:r>
          </a:p>
          <a:p>
            <a:pPr lvl="1"/>
            <a:r>
              <a:rPr lang="en-US" dirty="0">
                <a:latin typeface="Calibri" charset="0"/>
                <a:ea typeface="ＭＳ Ｐゴシック" charset="0"/>
              </a:rPr>
              <a:t>Integration of brain aging measures and effect on outcomes</a:t>
            </a:r>
          </a:p>
          <a:p>
            <a:pPr lvl="1"/>
            <a:r>
              <a:rPr lang="en-US" dirty="0">
                <a:latin typeface="Calibri" charset="0"/>
                <a:ea typeface="ＭＳ Ｐゴシック" charset="0"/>
              </a:rPr>
              <a:t>Longitudinal study of predictors of depression recurrence (upcoming)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idx="1"/>
          </p:nvPr>
        </p:nvSpPr>
        <p:spPr/>
        <p:txBody>
          <a:bodyPr/>
          <a:lstStyle/>
          <a:p>
            <a:pPr eaLnBrk="1" hangingPunct="1">
              <a:lnSpc>
                <a:spcPct val="120000"/>
              </a:lnSpc>
            </a:pPr>
            <a:r>
              <a:rPr lang="en-US" sz="2400" dirty="0">
                <a:latin typeface="Calibri Light" charset="0"/>
                <a:ea typeface="ＭＳ Ｐゴシック" charset="0"/>
              </a:rPr>
              <a:t>Founded 1873</a:t>
            </a:r>
          </a:p>
          <a:p>
            <a:pPr eaLnBrk="1" hangingPunct="1">
              <a:lnSpc>
                <a:spcPct val="120000"/>
              </a:lnSpc>
            </a:pPr>
            <a:r>
              <a:rPr lang="en-US" sz="2400" dirty="0">
                <a:latin typeface="Calibri Light" charset="0"/>
                <a:ea typeface="ＭＳ Ｐゴシック" charset="0"/>
              </a:rPr>
              <a:t>Students: </a:t>
            </a:r>
          </a:p>
          <a:p>
            <a:pPr lvl="1" eaLnBrk="1" hangingPunct="1">
              <a:lnSpc>
                <a:spcPct val="120000"/>
              </a:lnSpc>
            </a:pPr>
            <a:r>
              <a:rPr lang="en-US" sz="2200" dirty="0">
                <a:latin typeface="Calibri Light" charset="0"/>
                <a:ea typeface="ＭＳ Ｐゴシック" charset="0"/>
              </a:rPr>
              <a:t>6,800 undergraduate</a:t>
            </a:r>
          </a:p>
          <a:p>
            <a:pPr lvl="1" eaLnBrk="1" hangingPunct="1">
              <a:lnSpc>
                <a:spcPct val="120000"/>
              </a:lnSpc>
            </a:pPr>
            <a:r>
              <a:rPr lang="en-US" sz="2200" dirty="0">
                <a:latin typeface="Calibri Light" charset="0"/>
                <a:ea typeface="ＭＳ Ｐゴシック" charset="0"/>
              </a:rPr>
              <a:t>5,900 graduate</a:t>
            </a:r>
          </a:p>
          <a:p>
            <a:pPr eaLnBrk="1" hangingPunct="1">
              <a:lnSpc>
                <a:spcPct val="120000"/>
              </a:lnSpc>
            </a:pPr>
            <a:r>
              <a:rPr lang="en-US" sz="2400" dirty="0">
                <a:latin typeface="Calibri Light" charset="0"/>
                <a:ea typeface="ＭＳ Ｐゴシック" charset="0"/>
              </a:rPr>
              <a:t>10 schools, Top 20 in US News &amp; World Report</a:t>
            </a:r>
          </a:p>
          <a:p>
            <a:pPr eaLnBrk="1" hangingPunct="1">
              <a:lnSpc>
                <a:spcPct val="120000"/>
              </a:lnSpc>
            </a:pPr>
            <a:r>
              <a:rPr lang="en-US" sz="2400" dirty="0">
                <a:latin typeface="Calibri Light" charset="0"/>
                <a:ea typeface="ＭＳ Ｐゴシック" charset="0"/>
              </a:rPr>
              <a:t>4,700 fulltime faculty</a:t>
            </a:r>
          </a:p>
        </p:txBody>
      </p:sp>
      <p:pic>
        <p:nvPicPr>
          <p:cNvPr id="2" name="Picture 5" descr="aerialwestend"/>
          <p:cNvPicPr>
            <a:picLocks noChangeAspect="1" noChangeArrowheads="1"/>
          </p:cNvPicPr>
          <p:nvPr/>
        </p:nvPicPr>
        <p:blipFill>
          <a:blip r:embed="rId2">
            <a:lum bright="-8000" contrast="2000"/>
            <a:extLst>
              <a:ext uri="{28A0092B-C50C-407E-A947-70E740481C1C}">
                <a14:useLocalDpi xmlns:a14="http://schemas.microsoft.com/office/drawing/2010/main" val="0"/>
              </a:ext>
            </a:extLst>
          </a:blip>
          <a:srcRect r="2155" b="4881"/>
          <a:stretch>
            <a:fillRect/>
          </a:stretch>
        </p:blipFill>
        <p:spPr bwMode="auto">
          <a:xfrm>
            <a:off x="5284788" y="4572000"/>
            <a:ext cx="3098800" cy="1979613"/>
          </a:xfrm>
          <a:prstGeom prst="rect">
            <a:avLst/>
          </a:prstGeom>
          <a:noFill/>
          <a:ln w="19050" cap="sq">
            <a:solidFill>
              <a:srgbClr val="000000"/>
            </a:solidFill>
            <a:miter lim="800000"/>
            <a:headEnd/>
            <a:tailEnd/>
          </a:ln>
          <a:effectLst>
            <a:outerShdw blurRad="57150" dist="508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pic>
        <p:nvPicPr>
          <p:cNvPr id="3" name="Picture 2" descr="a.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5088" y="2362200"/>
            <a:ext cx="1958975" cy="1652588"/>
          </a:xfrm>
          <a:prstGeom prst="rect">
            <a:avLst/>
          </a:prstGeom>
          <a:noFill/>
          <a:ln w="19050" cap="sq">
            <a:solidFill>
              <a:srgbClr val="000000"/>
            </a:solidFill>
            <a:miter lim="800000"/>
            <a:headEnd/>
            <a:tailEnd/>
          </a:ln>
          <a:effectLst>
            <a:outerShdw blurRad="57150" dist="508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sp>
        <p:nvSpPr>
          <p:cNvPr id="16388" name="AutoShape 7" descr="data:image/jpeg;base64,/9j/4AAQSkZJRgABAQAAAQABAAD/2wCEAAkGBxQTEhUUExQVFRUVFx0YFxgVGB0cHBcdGBgYGBoYGRwdHCggGBwmHBcYJDEiJSorLi4uGB8zODMsNygtLisBCgoKDg0OGxAQGy4kICQtMCwsLDYyLCwsLCwsLDQsLCwsLywsLCwsLCwsLC8sLCwsLCwsLCwsLCwsLCwsLCwsLP/AABEIAHoBnQMBEQACEQEDEQH/xAAcAAABBQEBAQAAAAAAAAAAAAAABAUGBwgDAgH/xABTEAABAgMEAg4FBwoDBgcAAAABAgMABBEFBhIhBzETMjQ1QVFxcnN0gaGxsiJhkbPBCDM2QlKSwhQVI0NTYoKi0dKDk8MkVGOj0+IWFyVEZOPx/8QAGgEAAgMBAQAAAAAAAAAAAAAAAAQCAwUBBv/EADoRAAIBAgEIBwgCAgMAAwAAAAABAgMEEQUhMTIzQXGBElGRobHB8BMUNEJSYdHhFfEiI3KCsiRiov/aAAwDAQACEQMRAD8AvGAAgAIACAAgAIACAAgAIACAAgAIACADg/ONo260J5ygPExCVSEdZpElFvQhA9eSWTrdB5oKvARRK9oR+bz8CaoVHuETt82BqS4rkAHiYollOitCb9fcsVrMRO34H1WT/EungkxTLKv0x7/0TVp1sSOX1eO1Q2OWp+Iit5TqbkiStY72JnL2zJ1KSnkSPjWKnlGu967CatqYmXeOZOt49gSPARU72vvn4fgl7Cn1HBVsvn9c52LPwMQdzVfzvtJeyh1HgTbyjQOOqJ4MSiT2VjiqVZPDpN82d6MVuR7MvMH6j5/hX/SO9Gs90uxnMYda7jz+bnz+peP+Gv8ApHPZVX8sux/gOnDrR9FlP/sXf8tX9I77Cr9D7GHtIdaPQseY/YufdMd92rfS+wPaw60dW7EmTqacHLl4kRJWtxuiyLq0+s+mzZtP1Huyp8DHXRuVukHTpvejzWbT/vKf8wRH/wCQvq//AEd/1vq7j5+dplP610c4n4x33ivH5mHs6b3I6t3mmh+uJ5UpP4Y6r6v9fh+DjoU+oUt3vmRrwK5U/wBCItWUa66uz9kHbQFTV9nPrNIPISP6xasqT3xXrtIu1juYravun6zKhzVA+IEWxypH5ov12EHaPcxazfCXOvGnlTXykxdHKVF6cVy/GJB20xczb8srU8gc44fNSLo3dCWiS8PEg6M1uFzTyVZpUFD1EHwhhSUtDK2mtJ0jpwIACAAgAIACAAgAIACAAgAIACAAgAIACAAgAIACAAgAIACAAgAIAEc1arLe3dQDxYhX2DOKZ16UNaSRONOUtCGqZvhLp2uNfNTQfzUhWeUqK0Yv198C1W03pzDXMX3V9RpI9alE9wp4wtPKkvlj2+vMtVot7G169UyvILCfUhI+NTC0soV5Zk8OC/stVvTW44FM27rEwuvHjp/SIYXNT6n2/wBHf9ceo4zlkPNJC3GylJNKkjXQnUDXgMQqW9SmulKOHYSjUjJ4Jn2xrNMw5sYUEnCVVIrqp/WO29B1p9BPDeFSfQWJ8mJqy2fnbTZNNYaoo/ylUaMclr5pd39iru3uQvulNWVPOLblluvFtONRUFIFCaZeikmL45NorTi+f4wIO5myIr0rWWNpIPq56kj8Zi1WNBfKQ9vU6xK7pklhtLKQee4n/pGJe6UPoXYjntp9bOC9Nqh83Z8sjiqSfBIi1UoLRFdhFzk954Y03PE/ppGVcT9lOJJ9qsQ7oHShJYNI4pyWhlmXfLD6pOdlQUtPlQKDrQoIWCn2pUOLLLIxnytY0riE4aG3m5MZVVypyT9ZyrL26SbWZnJpCH1IabmHW0foWyAlLikpGIozyHCY0xUZU6VbXJoJxRJ1ANM5/wDLgOCw35t857JM9ksn4NQHRvmNI1rpUUrm3kqGRSpCEkcowVEAF2aE7afm5Bbsy6p1YfWkKVSoAQ2QMgOEn2wAUxMXwtyVCdmenGgck7O2RWmsAuI9IwAe2dLtrJ1zQVzmmvggQAL2dN1pDX+TL5zZ/CsQAOchprKyBOyLDiSc1M1SoDjAWVVP8Q5YrnRpz1kmSjOUdDJ0uUZWZWYlzjlplSSmvBVQqk17RQ55ERjXNoqVWGGq2l36B2nWc4PHSkN16762XJzbsq9KPlTWGqmaUONtLgoC4ngVTsjSlY0JfL4oVVeot4lavjYbn/uJhn1KbUfbRCvGKZZMpPQ2vX3LFdT+wvZmLLczbtRgdKUp8ykxVLJa+WXd/RJXfWhwRdpTgqw8w8P3F/0qO+KZZMqrQ0+4sV1HeNUzJONLwrQpCuD18hGvshGdKdOWElgy9SjJYpikWhMs61vI9S8VPYrKLPbV6WltccfMj0KctyFsve+YTrKF85P9pEXRyjWXU+X4wIO2gxzl77/baPKhVe4geMNRyp9Uewqdp1MdJa9csrWooP76T4io74ZhlChLfhxKnbzQ6y0425tFoVzVA+ENQqwnqtMqcXHSjvEyIQAEABAAQAEABAAQAEABAAQAEABAAQAIpy12Wtu4kHirU+wVMU1LilT1pInGnOWhDJN30aHzaFL9Z9EfE90JVMp01qJvu9dhfG1k9LGeavg+ra4Gx6hU+05d0KTylWlq4L163F0baC05xqennnjRS3Fk/VBJ/lGXdCsqtWo8G2/t+kWqEI7sBTK3bmV6mikcayE9xz7oshZVpaI4cc37IyrwW86v2Eho0fnJZpXEpYHmIhmOS575Lx/BU7qO5Ce0rGW0hLgUhxpWpxs1Ger/APcxC1xaTorF511ltOtGeZDdpT0jTNmTaZaVblwgspcKloJVVSligooCno8XDHo4xS0IzW29JXE5pXtVwn/asAPA222mnIcOLvjpEn2iy3nZ6QnWph1bzzSw8lThqcJTtR6gW1ZfvwteU+nRkufYXUJdGaJRcbdP+GrxTGTk3b8n5DdzqczM8ztl85XiY9AZxo65d1pOxlFZmHVuPtJqFJyArWowpyzB1mFq11SpPCbz8GWwpSmsUVzpWudJyUtKuygc/TLUCXFEkgJBGWoZxbTmpxUo6GQlFxeDIto6kG37SlWnkBba3CFJOojCo0NPWBFhEvuzrAswzKpcWbL+iVDEpKVbX1FJ8YShd9Os6WGjHPwGJUcIdPEzZayAl94AAAOrAA1ABZAA9UOi5e2jaaU1Ycu4mmJEw5SuYzU4PAmEr6o6cFOOlP8AIxQipSwfUGlW0Fv2Gta6V/KEDIUFAqJWdaVWn0pacSNaChLBFHXf3VL9O37xMNlJqedtd1M8hkKGxkpqKDhFTnrjNqXFRXSpp5hqNOLpOW8zlpS32nel/CmNEWLN0QzS27EdW2rCoTZoRThDQOuFL2pKnRcovB5vEtoRUp4MRadn1LkbPWs1UpSyTx+iOKLbaTlSjKWlojVSU2kQPRLvvJ9Ifdri4rNDyk8HptxhxllSUlWZRUnCcq1yhCldSlcOk0sFj3DM6KVNSMq2ukB94AUAdXQDg9MxoCxeuj17DYcoo5hE0o9gccJA7/bGflBpQjJ7pJjFusW19jxpCu5ITktO2ilt1MwhAJJVQEpSlKfRqRTCkaqRfb3Ma6bjjmIVKTg85QRhkqLbXoPcKEFE8zVaQoJcQUHMV4Fqr7Ii5JPBskovSQG81337MmthWtIdSkLC2VKyxVpQkJIOUdIlu6JbyO2jKvy80ouuSuBxpxWayM8lHhIKaVOZC89UUXFJVIZ92dciylNxkc9JOk6cs+0VsNBlbQQhWF1BO2TU5pUD7axeQGmW0zMroJmzWzxqaWAewFH4oplbUpaYomqs1oZK7o23ZlqOqZl0TDLiUFwhdKUBSk0OJQ1qELSydQejFc/ziWq5mhXL2Oy8SJWcl3lA0KcQxAjgIBJB7BCk8lyWrLHu/JbG6W9HKZu7MozLRNOFFFeGfdCs7KvD5ezP+y5V4Pec2bXmWjQOOJI+qvPuVWkRjc16bw6TXH9nXThLcO0rfR0bdCF8lUn4juhqGU6i1kn3fkplaxehjzKXwYVt8TZ9YqPamvhDkMpUXrYr19imVtNaM48ys625m2tKuaQfbxQ7CrCeq0ymUZR0oURMiEABAAQAEABAB8UoAVJoPXA3gAzzt55dv6+M8Tfpd+174TqX1GG/Hhn/AEXRoTluwGGcvqs5NNpT61Gp9goB3wjUynJ6iw4jEbVfMxjm7XfdyW4o14AaD2CgMJVLmrU1pP1wL404R0I9SdiPubRpVONQwj2mleyCna1Z6sfI5KrCOlnecsyXlhWdnGGOHDiBUeQGhPYDD1PJcnryw4FErpfKjrdu07JmUTKmlLWiWQFOvOBSQAoLNUg0NQGz9XipWG45PoJYNYlLuZtlf27pncSS3ZrDbDQyDjicTiuJVK4U/wAWIw3TpQprCKwKZTcni2MpZvBaOsTq0kcNWWzXirgQYmcIhbtjOSj65d9IDjdMQBBAxJSsZjXkoR04WtoRmVLkLSZUaobwOJHEpSV1p/lphW8WNCfAtovCaJ3ac61Ny084qWaS4iUXRwgKXTA5QYsIIANacpiu1u/byawwwJ1qPs0s5l9MPC5YOgy1NhtRCDtZhtbJ4q0xpr2op/FHGdRcV1JfY55aPsJWOwKTQ+yMOyh0Lpx6k/FD1eXSpJmYJrbL5yvExuCBpa9/zjPQI8VRhZT2y4ebNC11HxIXps3us7nL8ojUs9hHgK19dkG0Ub7yfSHyLhkpL5sjfNznOfGMah8bLmPVNguRma2t0P8ASr86o2hEu24f0fZ6dfnXGflLY8xm11+R40hbwL6yjxEGTdjzYXOuUxd/dUv07fvExoCxpa1VhNpoJIABRUnID0Yxa7SvU39h6msaDIVezRambnH5n84y7YeXiCSAaZAa9kFdUanvFJfMu1Cvs59THyxrBbs+zHJUTTUwpT2yAooDnsYphxqJphrX1wlfV6UqLjGSbzb11l1vCSni0RjTdvdZvOX5RDVpsIcCqtrsg+iXfeT6Q+7XDBWX1Yu+TvK54xj2/wAbLmO1NiuRmO2d0PdKvzqjZES7rjfR+X6wvzuRnZT2K4/katdfkLrR3mtLo/hFeS9SXHyJXelGd1RqiZp28GuT6JHiIxso7WHrePW2oyqNPm+yuhb/ABRsCQ6fJ9VRyfI1iXB71RCq8IPgdhrInd4LQM1ZdoF5DZU2wopOHMEpVnnWhy4KQnY3M6yfTwzYF9elGGGBmoxoCxpK4V0pGz1MTSXXEOzEqkFLigUemG1qIOGoNUjWrhimpXp02lN4YlkacpLFIqbSRcF2R/2kvMvMvukIKK4qqxLzFKUoNYUYsjJSWKINNaRnse+dosEBibf4ggqLg7ELxDujpwuPR7e6YtGRnTNbGpTAASpKMJ9JKiSRqrlwAQtdpexlwZbRf+aHG05iz5aXllzalsl8EBxAURVNK4gAaa9dIUo2NKrRjJ5nhp9Zi+decZtBKWQ1MDFJTbEwOEBQxD1EAmh5QIpqZMmtR48cxON0t6Ek1ZD7RqptYp9YCoH8SdUJTtqtN4uL4/0XRqQloZ2k7xTDepwqHEv0u8598Tp3laGiWPHP+zkqEJbh9kr7cDrfa2fwn+sPU8qfXHsKJWv0sf5G3GHckOJqfqq9E+w6+yHqd1SqasvIXlSnHShxhgrCAAgAqiYm3X1AKUtwk5DXn6kjL2CPLSqVKrwk2/XUaqjGCzZhxYuw8RicwMoGZU4oZDjy1dtIZp5PrS05vX2K5XMFozjTaN4bHlK7LNKmVj6kuMQPqxA4QeVYh6nkymtdt9377xeV1J6MwsuDpAZnZh5qWlAwhphToWogrUUqSkAgDIekfrHVD1OjTp6qSKJTlLSypLWv3a022txTz4ZSfSLCS22itAEqUgDhIyUo6xFhEjFmyhffaar6TziUYjmauKCanPPMx04XTeO5bNlWLaIYeccccLCHSqgAo6g0SAMqpeNczrEQUk20t39kmmiil6omRNZW7aDqZxltK1BB2MkDKtVkGp1nIRk3VapG5jBPNm8RylCLpNtZ8/gUFpk35m+Vv3DUaomSvQVuW1eY35XoXu9hPgy2jrriTKztx2j1Rfu3Izsl60+XmM3ehGebGk9mfZZrTZXEN14sagmvfG0InuTmFykyhdKOS7wVTV6TS6ke1NIANVSiUmfS8jND8vjSePaDwwntjO9n0bzpdcfwvwM9LGjh1MyXNbZfOV4mNAWNLXv+cZ6BHiqMLKe2XDzZoWuo+JC9Nm91nc5flEalnsI8BWvrsg2ijfeT6Q+RcMlJfNkb5uc5z4xjUPjZcx6psFyMzW1uh/pV+dUbQiXbcP6Ps9OvzrjPylseYza6/I8aQt4F9ZR4iDJux5sLnXKYu/uqX6dv3iY0BY0zeaw33ZhS228SSEiuJI1D1msY17a1alVyisVyHqNWEYYNjBaNkusAF1OHFkMwdXIYQq29Skk5rDEYhUjPQIYoJjTpu3us3nL8oj01psIcDLra7IPol33k+kPu1wwVmgrJkXE2g4tSFBBK6KIyNTlnGVQpTV3KTWbPnG6k4uikn1GW7Z3Q90q/OqNYTLuuN9H5frC/O5GdlPYrj+Rq11+QutHea0uj+EV5L1JcfIld6UZ3VGqJmnbwa5PokeIjGyjtYet49bajKo0+b7K6Fv8AFGwJDnoA28/1YeKohV1JcGShrImDu9Vp9XPkXGXkrRLl5jV3uM7KjYEjSdr7mkOqo8iIxcqa0eDHrTQyL6YN55LrB8r0PWGwjz8Si42jK20db6SXWEeaGyg0Lb1u4VTDOxI9L0cacicsirL0qVMY93etOdJr7Y8h6lQWaeJXmm3e+zeVflTD9nsI8Batrsqy79kzEy+lqVSVPUKkhKgk+iKmiiQAaeuGiolrV9rasxYbeW8KZhubTjChxpUr0in1pVSOHSRyOmRh3KekEk0zclzQnkSog/zxTUtqVTWivMnGrKOhkkkLXsma+YnQys/UmBhzOoAqwg9hMI1Mlweo8O8vjdPehwm7svoTiAS4ilcSFA5cdDTurCVWwrQ3Yr11l8biEjtdGfc/KG28aihWKqSajJCiKV1Zgao7Y1qntowxzPHNyZyvCPQbwzlhR6AzwgAq2wd0s9InxjzNrto8TUq6j4EF0vXftByam5lSHVSbSklKlr9BIKUJ/RoKq0xKO1HHHpjLKuMdOGl7Ms6RspKFyktVb7IJcWtRJSqhoSa5ZA0AA1Qjd3nsGkljiMUaPtFjiNOly11KsMFQSnZphDYCBQAIKl/6UW2tWVWmpy+5CtBQlgiqNFspstrSaeJ3H/lpU5+CGSouPSc7isi0z/8AJbH3XZdPwhO1l0pVH/8AbwSL6qwUeBnFeqHCg1ReLfBj/C94YxLv4yH/AF8R6jsXz8CjNMm/M3yt+4ajaESV6Cty2rzG/K9C93sJ8GW0ddcSZWduO0eqL925GdkvWny8xm70IoK6RpOynWGfeojZER+0v2R+TWrMgCiXSH0+vZc1f8zHAdLu0PTwmbNlFk1XLhcur1BJASPuBsxBwTkpdWPf/RJSzNGY5rbL5yvExMgaWvf84z0CPFUYWU9suHmzQtdR8SF6bN7rO5y/KI1LPYR4CtfXZBtFG+8n0h8i4ZKS+bI3zc5znxjGofGy5j1TYLkZmtrdD/Sr86o2hEu24f0fZ6dfnXGflLY8xm11+R40hbwL6yjxEGTdjzYXOuUbLJUVpCK4yoBGHI4qjDQ8BrSNAWJ4bAvCrWLQPK+r4uRw6WnMsvIs2QTMYtmSijmM1VioK4jU1MZWVNWPEbtNLGeMYdGnTdvdZvOX5RHprTYQ4GXW12VNYy3w+2ZXZNnB/R7CCV1oa4QkVOVe+GSomYvXeBrWqdFPty9fbibjh0hsk0l58B55LIWolbq0qISSaklKBXXyDkjpw0LN2e3KSMnKsK2RkJ2QOggh0qqoqFCcjjKuKihStIyMqTeEY4ZtI7aJZ2JLR3mtLo/hEsl6kuPkcu9KM7mNUTNAt6Q7HfSyXX3mltoSnNpVPRprwoVwwrXtYVZKTbzF1Os4LBFbaYrYYm7RLsu4l1stIGJNaVFajMa4ZKiSaAmyBaLhHoJYSkn1nGactB3iK67Spyb6mSprGSJa9vVafVz5VxmZK0S5eY1d7jOyo2BI0na+5pDqqPIiMXKmtHgx600Mi+mHeeS6wfK9D1hsI8/EouNoyttHW+kl1hvzQ2UF23l3U9zvwiPNXm3lx8jUo7NEU03b32byr8qY3LPYR4CFbXZGtBm/DPMd92YZKx/+UhuuV6FXngAimie7jE/OliYCijYVqGFRSQoFABB7TrygA+aUrnt2ZNIZacW4hbQcGyUxD0lJpUAA7XiEBwlXyfXVYp5GI4QwDhqaVJIrTVWg1xGpqvgShpRNro7rZ/i92uPO2PxEOf8A5ZpXGzfreWXHpDMCACo5Z8oWladaTUV4xHlITcJKS0o15LFYMdpmZdnJC0WnFY1GWUUCgGYSsgADV6QTGxk+4nVlJTeOgSuKcYpYIzRGoKGjC7slmWY7rP5OlKjxkIQPFKox8qx1JcfIdtHpRGdNj2CzrOZ+2pbvsT/9sPWawoR4eIvWeM2MGgOUC7VCyPmWHFg8ROFvwWe+GWVk5vo5isGfV9p9tXtelzGbkyXShOXXJvuQzdLCSX2M/L1Rpipre3LMJmW5hTjbbTYRUrVTaqKjry74zq1pOpcKomsFh3PEZhWUabiZ20rzrb1rTTjS0ONqKMK0KCkqoy2DQjI5gjsjRFiZaCty2rzG/K9C13sJ8GW0ddcSZWduO0eqL925GdkvWny8xm70IoG6u7JTrDXvExsiJbnykLJ3LNAfaYWfa42O5z2wHTn8m+1qKmpUnWEvIHJ6Dni37IAKYmtsvnK8TAcNLXv+cZ6BHiqMLKe2XDzZoWuo+JC9Nm91nc5flEalnsI8BWvrsg2ijfeT6Q+RcMlJfNkb5uc5z4xjUPjZcx6psFyMzW1uh/pV+dUbQiXbcP6Ps9OvzrjPylseYza6/I8aQt4F9ZR4iDJux5sLnXKYu/uqX6dv3iY0BY0peiffTNFDa3AKJolBOsjgAjEva1VVujBvdmQ/QhBwxaGqZl5tymND66asSVmnJlCk4XE9ZSfJlqdOOhoSvWe6gYltLSkcKkkDPlEVyo1IrGUWkTU4t4JjBpu3us3nL8oj0NpsIcDNra7IPol33k+kPu1wwVGiLLtZ1c64ypVUJK6CgywnLOlYzaNxUlcypt5s43OnFUlJaTKts7oe6VfnVGmKF4XMcK7AlSo1KHlpSTxY3aDk/oIzcpr/AFJ/fyY1a6/IWWjvNaXR/CIZL1JcfIld6UZ3MaomXc/ockcLX+2vNLcQlQCwhQ9IDVRKeH1xTOvCDUZPBsnGnKSxSK0v5df82zZltl2aiErxYMO2rlhxHi44uIFs6NbeROWZMMNstyzktRa0sJwodSakKINTiIQQcztU8BoFL2DlQlhx7C6g0poXPb1Wp1c+VcJ5K+bl5l93uM6qjXEjSdr7mkOqo8iIxcqa0eDHrTQyL6Yd55LrB8r0PWGwjz8Si42jK20db6SXWG/NDZQXbeXdT3O/CI81ebeXHyNSjs0dJa3SGgy600+0BTA4kGo4s6g9oMW0b+pSSjgml69ZiM7eMnierDlbKamUzTcsZZ5IIqiux0UCk+iDTUeBIh+GUqT1sULytZrRnIP8o1QM1KEaiwSPvxop4izG35P2+p6u55m4AFfyjN8GOrD3rkAHT5Pvzk91ceKojU1XwOw0onF0d1s/xe7XHnbH4iHP/wAs0rjZv1vLLj0hmBABFrXu4y1LOFCfTAriUanIgn1DIHUIzK9lShRk4rPpx4DVOvKU1iMtzFD8oKDqcbUk9x8AYTybLCth1pl1ysYGa52WLTi2zrbWpB5UqKfhHoDOL1ua5ju/KnWWnXEn77pA9ikxmZUX+pPqfkNWr/zwI38oF+j0kx+ylsX31Yf9KH6UejBR6kLzeMmzroCawi0X+FthKQedsivwCOV5dGnKXUmdprGSRIb2/R6d6Vr3svCGStlL/l5IYu9ZcCgjGoKFhy+i22JxWN9JSabeaeqfYCtY7RHDpEr1WEqRmnZVakrU1hqpNaHEhK8q5/Wp2R04WToK3LavMb8r0LXewnwZbR11xJlZ247R6ov3bkZ2S9afLzGbvQigbq7slOsNe8TGyImidKMn+VWfaDWtbGB9HqCEJUadiXB/FFFOpjUnHqw70Wyj/imUjontb8mtWVUTRLi9hV6w6MAr6sZQeyLyois1tl85XiY6Bpa9/wA4z0CPFUYOU9suHmzQtdR8SF6bN7rO5y/KI1LPYR4CtfXZBtFG+8n0h8i4ZKS+bI3zc5znxjGofGy5j1TYLkZmtrdD/Sr86o2hEu24f0fZ6dfnXGflLY8xm11+R40hbwL6yjxEGTdjzYXOuUxd/dUv07fvExoCxpi0t9EcqPLGNV+OjyHobBlU6QNIdpMWjNMszSkNtuYUpCGzQUBpUoJ4Y2BImFyrdmJyxnXZl0urEzhCiEiiRsRA9EAayfbCOUdg+XiX220Qx6bt7rN5y/KIutNhDgQra7IPol33k+kPu1wwVl9WLvk7yueMY9v8bLmO1NiuRmO2d0PdKvzqjZES7rjfR+X6wvzuRnZT2K4/katdfkLrR3mtLo/hFeS9SXHyJXelGd1RqiZp28GuT6JHiIxso7WHrePW2oyqNPm+yuhb/FGwJDnoA29odXHiqIVdSXBkoayJg7vVafVz5Fxl5K0S5eY1d7jOyo2BI0na+5pDqqPIiMXKmtHgx600Mi+mHeeS6wfK9D1hsI8/EouNoyttHW+kl1hvzQ2UF23l3U9zvwiPNXm3lx8jUo7NDZCxafDA9AEd+UJ8/JdW/FHrIaq4GRLSxD8n7fU9Xc8zcSOFk2vNyc5lPSbbpHohaclgVOQNQoDhyVGRDKmDwnHs9eY47XqZ9ulYNnSSphyVdcSXmiktvHIUqRhJFT7TDXvtGpFpS7cxV7CcWsx4ujutn+L3a4yLH4iHP/yxy42b9byy49IZgQAcZxnG2tH2klPtBEQnHpRcetHYvBpla3bdwTLJ/ew/eBT8Y85aS6NaDfX45jTrLGDKX0lSWw2rOo/46l/5tHPxx6cyiztDR2WyJhrWUTaaeoL2H/uhW8h06XR+68UXUZdGWPHwIhp5msdrLT+yabRyVBc/1IZKiUaIGsFjTjmouTAQPWEpbH4lQpfy6NCXZ3l1usaiHG930fnuma97LwvkrZy/5eSLLvWXAoFeqNQUNV3idV+XMJxHD+iNKmldkOdNUY13J+9QWOb/AB8R6il7Jvj4FE6ZN+Zvlb9w1GwIkr0FbltXmN+V6F7vYT4Mto664kys7cdo9UX7tyM7JetPl5jN3oRQN1d2SnWGveJjZETTxdH5ydbVml5vAQdR/Rg+AI7YzFU6N611rDuxG3HGgn1GXbWklyk061UhbDqkhWo1bUQlQ9gIjUFBC6skknWSSe3OADTN7/nGegR4qjByntlw82aFrqPiQvTZvdZ3OX5RGpZ7CPAVr67INoo33k+kPkXDJSXzZG+bnOc+MY1D42XMeqbBcjM1tbof6VfnVG0Il23D+j7PTr864z8pbHmM2uvyPGkLeBfWUeIgybsebC51ymLv7ql+nb94mNAWNMWlvojlR5Yxqvx0eQ9DYMoHSlvtO9L+FMbAkWPot3he62fBmEco7B8vEvttohJpt3us3nL8oi6z2EOBCtrsg+iXfeT6Q+7XDBWX1Yu+TvK54xj2/wAbLmO1NiuRmO2d0PdKvzqjZES7rjfR+X6wvzuRnZT2K4/katdfkLrR3mtLo/hFeS9SXHyJXelGd1RqiZp28GuT6JHiIxso7WHrePW2oyqNPm+yuhb/ABRsCQ56ANvP9WHiqIVdSXBkoayJg7vVafVz5Fxl5K0S5eY1d7jOyo2BI0na+5pDqqPIiMXKmtHgx600Mi+mHeeS6wfK9D1hsI8/EouNoyttHW+kl1hvzQ2UF23l3U9zvwiPNXm3lx8jUo7NDZCxafDA9AEc+UJ8/JdW/FHrIaq4GRLSxF8n7fU9Xc8zcSOE6lpfZHkorTGsJrrpU0rHloQ6dRR62a0n0Y4jvOXQfRtcLg9RofYcu+GqmTq0dXB+vW8pjcwenMeLtyi25xoLQpOatsCP1a9XHEbSnOFzBSTWn/yztaSdN4P1iWJHoTOCAAgAqyeGxTK/3HSRyBVR3UjzFX/XWf2ePfiasf8AKC+6K709yYRapWP1zLbnLTE34NiPToyiSfJueqZ1o6jsKwPWkuAnywNYgivtKE3strTqhwPFH+UA3+COnC1LnM7HYEqKULrq1nkxuUPsCYzcpywpJdbGrVf5Y/YL3fR+e6Zr3svEclbOX/LyR271lwKBXqjUFDVF4t8GP8L3hjEu/jIf9fEeo7F8/AozTJvzN8rfuGo2hElegrctq8xvyvQvd7CfBltHXXEmVnbjtHqi/duRnZL1p8vMZu9CKBuruyU6w17xMbIiaJvM+W54rH1ChXsCTGDeT6Fz0urBmjRXSpYcSqNO1l7FaZdTtJlpDoPBUDY1AfdSf4o3k8TPZXSo6cNYT1jpmlt4X0JKWUgpFFKyqakYhQZxnXVk681LpYZsNGPmM0q/QjhgVVpotiVdlZNmWmWpgtLXi2Mg0BSKE0JpDlGn7OCh1FM5dKTZBLhWo3K2hLPvEhttZKiASQMKhqGZzIi0gXD/AOatkNOqeQJpbhJPoo+1roFKAhaNrTjUdRafyWurJx6O4oa0Hwt1xYqAtalCuuilEivrzhkqNE6LZLDZUg26kfpnVrCVDWk7KpJpxEYT2iFbjotwjJY4vyZdTxSbXV5kA0oaQEvImbNRKJaS1MqTsiXNtsLhTXBgFK048vXF8IRgsIrBFcpN52VrITOxOtuUrsa0rpqrhUFUrwaomRLYc05kqx/m9nFwKLlVDiz2OsQdOLl0sFj1kuk8MMSsry2uZuaemVJCC8rEUg1AyApXh1RMiX18nkf+mOdZX5Go4dKivvpCetNplDzTTewqKgWsQBxAClFE01ccCQHnRLvvJ9IfdrgAvqxd8neVzxjHt/jZcx2psVyMx2zuh7pV+dUbIiXBouvLIrkZeznnHEvl5WEJQaErWrCMWEilFcMUV6Ea0ejIsp1HB4okF+JySlZG0JQTSC+pv5pagF1KUqAAyxVCgcuOIW9sqCaTxxO1arqYYmc1Q0VGq7Tsl10Sq204glpAOYFNR4TxRmXtvUqVIyiscPyNUKkYxaZTWnzfZXQt/ijSFhz0Abef6sPFUQq6kuDJQ1kTB3eq0+rnyLjLyVoly8xq73GdlRsCRpO19zSHVUeREYuVNaPBj1poZF9MO88l1g+V6HrDYR5+JRcbRlbaOt9JLrDfmhsoNBtMpXaikqSFJJVUKFQf0fEYxVFSvWpLFfofbaoJr1nIo/f6yC84y8y/LqbcUgrQMSPQUU1ASSeD7MPTsKEt2HD1gLxuJreOk1Ky6pZE1Kvl5lxRSklJGrEDrAORSRQiMy8s1Qj0k8dw1RrubwaIT8oT5+S6t+KN2GquAhLSxF8n7fU9Xc8zcSOFgWRuprpU+YR5mht48fM1Kmo+BaUemMsIACAAgAIAK5vkzhml/vhKu7D4pMeeyhHCu/vg/LyNG3eNNEE0+NYk2c/9tlSCfWnY1U/mVG5Ql0qcZfZCFRYSaEvyeJrDaLqK5OSyvalbZHcVRaRK7t6a2WZmHf2jzi/vLUr4x04aAfZ2Kz7NZORTLJKh6yhFe/FGNlSWeK4jtotLG6930fnuma97LxbkrZy/5eSI3esuBQK9UagoaovFvgx/he8MYl38ZD/r4j1HYvn4FGaZN+Zvlb9w1G0Ikj0I2pLMs2gmZmG2A4GkgrUATk7XCCaqpXg4xEKsPaQcHvzEoS6LTJbfu9klZqHpRDTy3ZmVNFggoo4FoTXEqozqckxXQtqdHHoLSTnVlPSUbdjdkr1hr3iYYKjQl8d1r5E+UR53KG3fI0rfZojulGxHZ6zZN1hpbrzDhaKW0lSsKhStBxYG+TEY17Kp06Mftm7BOvHCbK9lNFtquUpJqSDwuLbTTsKq90NFJamiK4UzZjrzs0plKXGwgBKySCFVzqkCnbHG0tJ1IiqdCqBt7UYTx0bB/wBURW7iktMl2on7OfUxSzohkU/OWmVdG2kfFUQd5QXzI77GfUKEaMbHTtpubVzQAD/yfjFbyhQXzdz/AAS93qdQ4yd1rFlyFIlnJhScxs6iU9qScJ7UmKp5TpLVTfcTVrLePAvApUy28sei3UJQnUkFJFB68xn6oz/fJSrRqz3buQx7FKDit4kmpWynHFurs5KlrUVqUo7ZSiSokVpmSYd/lIfS+4p90fWePyKyeCzGu2kc/lI/Sw90fWfRL2WNVlsdoT/bHP5RfT3/AKO+6fc9AWaNVlSvalH/AE45/Kv6O/8AQe6ffuHOzryNS6CiXk2mUk4ilshKSTQE0SgZ0Az9UR/lZfR3/o77ousbVrs9W3sqU5QhA/046sqvfDv/AEc90+57s9uy2nUPNyAbcbNUqbNKGhGqoByJ1xYsqQ3xfcc90fWKbNtdCJtb6grCoqoABUYjUVzhOjcwjcOq9Dx7y6dJumoojs5cKxXVKUXJttS1FRIPCTU5FCo0llGh1vsYr7tUOliaPbLl5lmYanX6suJWEuAUJSa0J2NOUTV9QfzeKIuhUW48X50aC0J16aZn2AXcH6NQ1YG0N7YKzrgrq4YujXpy0SXaQdOS0oiU1oRtJIqhUs7xYHCK/eQB3xbiRwEaLkW9LCjbc0gDVsD47ghyABltWw7VfcxzEtPOOUCcTjLqjQahXDmIDhaWh27T8ixMzE22WS+ENNNuCijrzUnWKlQyOfoqyiqvNQg2+HaWU4tyzCjSffaWlROWcJZSVvMUDjeHCStBpiTlSlTqrEoUoQx6KSxOSm3pZQJiwgaas9DM/LSqZeZYW41LoC0BYKhRKAahJJTQ5ZiM+8tJV2nF6BmhWUMUyL6bpRTVlSba6BSZg1oa60unwMX2tOVOkoy0r8ldaSlNtFX6Ot9JLrDfmhgqNDSm+qucr3cY0Pjn63D0th66zNd6d2zXWHfeKjaES57nfR+V6Zz3j0ZmVNkuPkxq01+RHPlCfPyXVvxRoQ1VwF5aWIvk/b6nq7nmbiRwsCyN1NdKnzCPM0NvHj5mpU1HwLSj0xlhAAQAEABABCdIDNFtL40lP3TUeYxjZUj/AJRl9sPXaO2jzNEH0sM7JYku4NbMzQ+oKDg+KIdyfLGgvtiu8ouFhUZXejC0vye0W3K0Aafr2S7ih3pEOFBGJRguKQhOtakpHKogDxjoGnb0MY5ttlFBRCECuoVJ+FIw75OpcKC6kP0H0abkRrSXOS0tZU1JGaaXMrW2rYkn0hRxlRBAJp6KCc6Ro2ls6EHFvHF4936Fq1T2jxKCXqhspNUXi3wY/wAL3hjEu/jIf9fEeo7F8/AqnSTc6em7Ym1S8q64klui6YUGjLYNFqIScxxxtCR5kNCM4aKmX5eWRTOqitQ7AAn+aOSkorFvAEm9BYV6LAsqYeQ7Ml19aGkNUaUQiiMXERmcR+txQnUv6MNDx4F8beb+wmkpKypchTFnJKkkFKnTiIINQaqKs6wu8qR3RfrtLFaPewtefL7qnCnDWmQNdQpr7IzK9Z1Z9NrAapw6EcD1I2u8ykpbXhBNTkDnQDhBpqjtO4qU49GDwCVOMni0eHrWeVtnnD6sZHcDEZXFWWmT7QVOK0I8Jk3V5htxfrCVH4Rz2VSefot8md6UVvFTVgTKtTKu2g8SItVnXeiL7vMg61NbxU3dOZP1Up5VD4Vi1ZPrvcu0i7mmKEXLf4VtDtUfwxNZMq72u/8ABF3UOpihFyF8LyRyIJ+Iiz+Ll9Xd+yPva6jsm444Xj2I/wC6JrJa3y7jnvf2OibkI4XV9gES/i4fU+4572+o9i5LX7Rz+X+2O/xdP6n3fg571LqQf+CWf2jv8v8AbB/F0/qfd+A96l1IP/BLP7R3+X+2D+Lp/U+78B71LqR8NyWv2jn8v9IP4un9T7vwHvUupHhVyEcDqu1IiP8AFx+pnfe31HJVx+J/2o/7oi8ldU+79nfe/scV3Ic4HUHlSR8TEHkue6S7CXva6hOu5kwNSmj/ABH+2K3k2t1rv/B33qH3E7l1ZofqweRSfiREJWFdbseaJq4p9YkdsOYTrZX2DF4ViqVrWWmD8fAkqsHvExacb1pWjsKYq6M4bmu1EsYy+52Ztd9O1ec++T3ExONzVWib7TjpQelCoXlmv2p+6n+2LPfbj6u5fgj7Cn1CN+0HHFpU4tS8JBFTxGuQ1CKpVpzkpTeOBJQilgkdLw2XZVoOF2ZZfQ6oBJcQs6gKDIKIy5sbEcp0npTQm7WW4jkzoks9zc9orbP/AB0JP/ThiN7Ql8y55vErdCa3D/ou0bvWdOrfL7DzSmFNgtk4sSltqzTQilEH60MKSloZW01pKsvhY1qpUtEw3OKYDiloBxuNpzUAUkFSU+ifVHThHLvWr+SzTEwEhZZcS5hrTFhNaVoaeyOnC6rI0wWat0OvS7zDvCtP6RGYoa0IJy/dij3en7T2mGcs9pLo9HHMUpb0ylyamHEGqFvOLSaUqFLUQaHMZGLysvO4cmt2wJUNpKiHXSQNdNkeHbrEZ+Uac6lLCCxz+QzbSUZZyLfKFFJiTB/3c+aHYaqKJaRD8n7fU9Xc8zcSOE/stQEy2SaAOpqTzo8xReFaPHzNSeo+BaQNdUenMs+wAEABAAQARm/rNWEq+ysewgjxpGblOONJPqYzav8AyaITeNgvWFPoGtspdHIlSFHuQqOZLl/rkvudul/kmUA2spNQSDmMvWKHuJjUFB9uBJl20pJA/wB4bUeRCgtXckwAaAmXcVpg8TqR90AfCMGUsb3mvA0EsKHIjN7tFiJmffmX55tlDqwoISnEugSlPCoUOXEY2Z1qcNaSQlGEpaEeZO41iMbZMxNqH21FIryJwCnthSeUqK0Yv198C6NtN6cw9WtbBdfS8lOEow0BNdqoqBOrj1RlV7n2lVVEsMMO54jdOl0YdFnyavFML1ulI4kUT3jPvgne1paZYcM37CNCC3HBuzn3TUNuLrwkHzGK1Rq1Hj0W/XWyTnCO9DjL3SmVawlHOV/bWGIZOry0pLn+MSt3MEOLFyD9d7sSn4k/CGI5LfzS7vXgVO76kODFzpcbYrXyqp5QIYjk2itOL5/grdzPcL2bvyydTKDzvS81YvjZ0I6Irx8SDrTe8XMy6E7VKU80AeEXxhGOhFbk3pOsSOBAAQAEABAAQAEABAAQAEABAAQAEABAAQAEABAAQAJ3pFpe2bQrlSD8IrlShLWSZJTktDEL12pZX6oDmkp8DSKJWNCXy9mbwLFXqLeN79y2TtVuJ7QR3ivfFEsmUnobRNXUt6G9+5CxtHUq5ySnwJheWS5/LJdmH5LFdrehtmLrzKfqBQ40KB7jQ90LysK8d2PB/wBFquKb3jc5LOtGpS42eOhT3wu4VKbxaa7V3lilGX3FsreOZRqdKhxLorvOffF0L2tHRLHjn/ZCVCD3HqctKXmN1yMu8ftYRiHISCe8Q3DKkvmj2FMrVbmMU5cOxX9r+USiv3VFSa8iseXshqGUaMtOK9fbEqlbTWjOMU5oTWqpk55h7iS4Cg04qpKqmnqHZDcK0J6rTKZQlHSid2bZk5Z13ltAFM0ylxSdi9M1LxUCmgNfROqnLFhEoe9N6pmfU2ZpSVLaSUAhASTnU4gMq14gIDg+aHbeYkrQ2WZc2NstLRiwqIxKKCK4QSBkc9UB0tifs5vYRMMPtvsrVQKRx55VBINKEGPP3Vk6K6eOKxNGlX6bwwHrR8c3hwURl9+GMlPPNcPMru9xM42BIIACAAgAar0M4pV0cScX3SFfCFb2PSoS4Y9mctoPCoiHXelQ+1OSxIGzy6k1OoVCkVP34z8lywnJfbw/sZulmTIhZ+iWQYznJ1Tyh9RgBI5CfSPljRqXlGGmXn4CsaM5biS2X+b5IgyUihKxWjrvpLFddFEqUOxQhKplRfJHtGI2v1MSLcU44pQBK1KKqJB1k1yAz4Yym5Tm2tLzjWCisBfKXbmF6mykca/R7jn3RfTsa0tEcOOb9kJV4LePErchX6x0D1IFe808Ichkt/PLs9eRTK6W5DtLXSlk6wpZ/eV8BQQ1DJ1GOlY8Sl3M2O0tItN7RtCeakCGoUoQ1UkVOcpaWKIsIhAAQAEABAAQAEABAAQAEABAAQAEABAAQAEABAAQAEABAAQAEABAAQAEABAAQAEABAAQAIpmyGHNu0gnjpQ+0ZxTO3pT1oonGpOOhjTM3NYVtStHIajvqe+FZ5NpPVxXr7lyuprTnGmauU6No4hfOqk/EQpPJlRarT7vyWxuo70M83Yb7e2aVypGIe1NaQnUtasNaL8fAujVhLQwk7afa2rqqcSvSHsVWnZHad1Wp6JPx8QlShLSjvO2lLzQpOybL/BiwgKHITmOxQh2nlSS149nrzKJWq+Vkcn9GlkzFTLvuyazqS56aBy4jX+eHad/Rlvw45v0USt5rdiSSWu+ZGyWpcuJdwvEhaNSgouKGXBr4zFWUWnRTXWTtlhPP1Dto92z3IjxXC+StafLzLLvQiZxsiQQAEABABymWsaFJP1klPtFIjOPSi11nU8HiVfJ2U85tG1HgrSg9poI8zTt6s9WLNSVSEdLH2TuU4fnFpQOJIxH4Ad8PU8mTeu8O8oldR3Ie5S6cujWkuH98/AUEOU8n0Y6Vjx9YFErib+w8MS6ECiEpSOJIA8IcjCMVhFYFLbek6xI4EABAAQAEABAAQAEABAAQAEABAAQAEABAAQAEABAAQAEABAAQAEABAAQAEABAAQAEABAAQAEABAAQAEABAAQAEACabs9pz5xtCvWQK9h1iK50ac9ZJkozlHQxlnLnMK2hU2fUcQ9hz74Snk2lLVxXf4l8bma05xjnLnvp2hS4PUcJ9hy74SqZNqx1cH3eu0vjcwenMMkzKuNZLQpFftAgH4GEp05080k0XRkpaCTaPj6T3IjxVGlkrWny8xa70ImkbIkEABAAQAEABAAQAEABAAQAEABAAQAEABAAQAEABAAQAEABAAQAEABAAQAEABAAQAEABAAQAEABAAQAEABAAQAEABAAQAEABAAQAEABAAQAEABAAQAEAHlaARQgEHWDHGk8zAZLIZSiafCEhIwpySABrVxQnQhGNeaisMy8y+o24LEfYdKAgAIAP/Z"/>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389" name="AutoShape 9" descr="data:image/jpeg;base64,/9j/4AAQSkZJRgABAQAAAQABAAD/2wCEAAkGBxQTEhUUExQVFRUVFx0YFxgVGB0cHBcdGBgYGBoYGRwdHCggGBwmHBcYJDEiJSorLi4uGB8zODMsNygtLisBCgoKDg0OGxAQGy4kICQtMCwsLDYyLCwsLCwsLDQsLCwsLywsLCwsLCwsLC8sLCwsLCwsLCwsLCwsLCwsLCwsLP/AABEIAHoBnQMBEQACEQEDEQH/xAAcAAABBQEBAQAAAAAAAAAAAAAABAUGBwgDAgH/xABTEAABAgMEAg4FBwoDBgcAAAABAgMABBEFBhIhBzETMjQ1QVFxcnN0gaGxsiJhkbPBCDM2QlKSwhQVI0NTYoKi0dKDk8MkVGOj0+IWFyVEZOPx/8QAGgEAAgMBAQAAAAAAAAAAAAAAAAQCAwUBBv/EADoRAAIBAgEIBwgCAgMAAwAAAAABAgMEEQUhMTIzQXGBElGRobHB8BMUNEJSYdHhFfEiI3KCsiRiov/aAAwDAQACEQMRAD8AvGAAgAIACAAgAIACAAgAIACAAgAIACADg/ONo260J5ygPExCVSEdZpElFvQhA9eSWTrdB5oKvARRK9oR+bz8CaoVHuETt82BqS4rkAHiYollOitCb9fcsVrMRO34H1WT/EungkxTLKv0x7/0TVp1sSOX1eO1Q2OWp+Iit5TqbkiStY72JnL2zJ1KSnkSPjWKnlGu967CatqYmXeOZOt49gSPARU72vvn4fgl7Cn1HBVsvn9c52LPwMQdzVfzvtJeyh1HgTbyjQOOqJ4MSiT2VjiqVZPDpN82d6MVuR7MvMH6j5/hX/SO9Gs90uxnMYda7jz+bnz+peP+Gv8ApHPZVX8sux/gOnDrR9FlP/sXf8tX9I77Cr9D7GHtIdaPQseY/YufdMd92rfS+wPaw60dW7EmTqacHLl4kRJWtxuiyLq0+s+mzZtP1Huyp8DHXRuVukHTpvejzWbT/vKf8wRH/wCQvq//AEd/1vq7j5+dplP610c4n4x33ivH5mHs6b3I6t3mmh+uJ5UpP4Y6r6v9fh+DjoU+oUt3vmRrwK5U/wBCItWUa66uz9kHbQFTV9nPrNIPISP6xasqT3xXrtIu1juYravun6zKhzVA+IEWxypH5ov12EHaPcxazfCXOvGnlTXykxdHKVF6cVy/GJB20xczb8srU8gc44fNSLo3dCWiS8PEg6M1uFzTyVZpUFD1EHwhhSUtDK2mtJ0jpwIACAAgAIACAAgAIACAAgAIACAAgAIACAAgAIACAAgAIACAAgAIAEc1arLe3dQDxYhX2DOKZ16UNaSRONOUtCGqZvhLp2uNfNTQfzUhWeUqK0Yv198C1W03pzDXMX3V9RpI9alE9wp4wtPKkvlj2+vMtVot7G169UyvILCfUhI+NTC0soV5Zk8OC/stVvTW44FM27rEwuvHjp/SIYXNT6n2/wBHf9ceo4zlkPNJC3GylJNKkjXQnUDXgMQqW9SmulKOHYSjUjJ4Jn2xrNMw5sYUEnCVVIrqp/WO29B1p9BPDeFSfQWJ8mJqy2fnbTZNNYaoo/ylUaMclr5pd39iru3uQvulNWVPOLblluvFtONRUFIFCaZeikmL45NorTi+f4wIO5myIr0rWWNpIPq56kj8Zi1WNBfKQ9vU6xK7pklhtLKQee4n/pGJe6UPoXYjntp9bOC9Nqh83Z8sjiqSfBIi1UoLRFdhFzk954Y03PE/ppGVcT9lOJJ9qsQ7oHShJYNI4pyWhlmXfLD6pOdlQUtPlQKDrQoIWCn2pUOLLLIxnytY0riE4aG3m5MZVVypyT9ZyrL26SbWZnJpCH1IabmHW0foWyAlLikpGIozyHCY0xUZU6VbXJoJxRJ1ANM5/wDLgOCw35t857JM9ksn4NQHRvmNI1rpUUrm3kqGRSpCEkcowVEAF2aE7afm5Bbsy6p1YfWkKVSoAQ2QMgOEn2wAUxMXwtyVCdmenGgck7O2RWmsAuI9IwAe2dLtrJ1zQVzmmvggQAL2dN1pDX+TL5zZ/CsQAOchprKyBOyLDiSc1M1SoDjAWVVP8Q5YrnRpz1kmSjOUdDJ0uUZWZWYlzjlplSSmvBVQqk17RQ55ERjXNoqVWGGq2l36B2nWc4PHSkN16762XJzbsq9KPlTWGqmaUONtLgoC4ngVTsjSlY0JfL4oVVeot4lavjYbn/uJhn1KbUfbRCvGKZZMpPQ2vX3LFdT+wvZmLLczbtRgdKUp8ykxVLJa+WXd/RJXfWhwRdpTgqw8w8P3F/0qO+KZZMqrQ0+4sV1HeNUzJONLwrQpCuD18hGvshGdKdOWElgy9SjJYpikWhMs61vI9S8VPYrKLPbV6WltccfMj0KctyFsve+YTrKF85P9pEXRyjWXU+X4wIO2gxzl77/baPKhVe4geMNRyp9Uewqdp1MdJa9csrWooP76T4io74ZhlChLfhxKnbzQ6y0425tFoVzVA+ENQqwnqtMqcXHSjvEyIQAEABAAQAEABAAQAEABAAQAEABAAQAIpy12Wtu4kHirU+wVMU1LilT1pInGnOWhDJN30aHzaFL9Z9EfE90JVMp01qJvu9dhfG1k9LGeavg+ra4Gx6hU+05d0KTylWlq4L163F0baC05xqennnjRS3Fk/VBJ/lGXdCsqtWo8G2/t+kWqEI7sBTK3bmV6mikcayE9xz7oshZVpaI4cc37IyrwW86v2Eho0fnJZpXEpYHmIhmOS575Lx/BU7qO5Ce0rGW0hLgUhxpWpxs1Ger/APcxC1xaTorF511ltOtGeZDdpT0jTNmTaZaVblwgspcKloJVVSligooCno8XDHo4xS0IzW29JXE5pXtVwn/asAPA222mnIcOLvjpEn2iy3nZ6QnWph1bzzSw8lThqcJTtR6gW1ZfvwteU+nRkufYXUJdGaJRcbdP+GrxTGTk3b8n5DdzqczM8ztl85XiY9AZxo65d1pOxlFZmHVuPtJqFJyArWowpyzB1mFq11SpPCbz8GWwpSmsUVzpWudJyUtKuygc/TLUCXFEkgJBGWoZxbTmpxUo6GQlFxeDIto6kG37SlWnkBba3CFJOojCo0NPWBFhEvuzrAswzKpcWbL+iVDEpKVbX1FJ8YShd9Os6WGjHPwGJUcIdPEzZayAl94AAAOrAA1ABZAA9UOi5e2jaaU1Ycu4mmJEw5SuYzU4PAmEr6o6cFOOlP8AIxQipSwfUGlW0Fv2Gta6V/KEDIUFAqJWdaVWn0pacSNaChLBFHXf3VL9O37xMNlJqedtd1M8hkKGxkpqKDhFTnrjNqXFRXSpp5hqNOLpOW8zlpS32nel/CmNEWLN0QzS27EdW2rCoTZoRThDQOuFL2pKnRcovB5vEtoRUp4MRadn1LkbPWs1UpSyTx+iOKLbaTlSjKWlojVSU2kQPRLvvJ9Ifdri4rNDyk8HptxhxllSUlWZRUnCcq1yhCldSlcOk0sFj3DM6KVNSMq2ukB94AUAdXQDg9MxoCxeuj17DYcoo5hE0o9gccJA7/bGflBpQjJ7pJjFusW19jxpCu5ITktO2ilt1MwhAJJVQEpSlKfRqRTCkaqRfb3Ma6bjjmIVKTg85QRhkqLbXoPcKEFE8zVaQoJcQUHMV4Fqr7Ii5JPBskovSQG81337MmthWtIdSkLC2VKyxVpQkJIOUdIlu6JbyO2jKvy80ouuSuBxpxWayM8lHhIKaVOZC89UUXFJVIZ92dciylNxkc9JOk6cs+0VsNBlbQQhWF1BO2TU5pUD7axeQGmW0zMroJmzWzxqaWAewFH4oplbUpaYomqs1oZK7o23ZlqOqZl0TDLiUFwhdKUBSk0OJQ1qELSydQejFc/ziWq5mhXL2Oy8SJWcl3lA0KcQxAjgIBJB7BCk8lyWrLHu/JbG6W9HKZu7MozLRNOFFFeGfdCs7KvD5ezP+y5V4Pec2bXmWjQOOJI+qvPuVWkRjc16bw6TXH9nXThLcO0rfR0bdCF8lUn4juhqGU6i1kn3fkplaxehjzKXwYVt8TZ9YqPamvhDkMpUXrYr19imVtNaM48ys625m2tKuaQfbxQ7CrCeq0ymUZR0oURMiEABAAQAEABAB8UoAVJoPXA3gAzzt55dv6+M8Tfpd+174TqX1GG/Hhn/AEXRoTluwGGcvqs5NNpT61Gp9goB3wjUynJ6iw4jEbVfMxjm7XfdyW4o14AaD2CgMJVLmrU1pP1wL404R0I9SdiPubRpVONQwj2mleyCna1Z6sfI5KrCOlnecsyXlhWdnGGOHDiBUeQGhPYDD1PJcnryw4FErpfKjrdu07JmUTKmlLWiWQFOvOBSQAoLNUg0NQGz9XipWG45PoJYNYlLuZtlf27pncSS3ZrDbDQyDjicTiuJVK4U/wAWIw3TpQprCKwKZTcni2MpZvBaOsTq0kcNWWzXirgQYmcIhbtjOSj65d9IDjdMQBBAxJSsZjXkoR04WtoRmVLkLSZUaobwOJHEpSV1p/lphW8WNCfAtovCaJ3ac61Ny084qWaS4iUXRwgKXTA5QYsIIANacpiu1u/byawwwJ1qPs0s5l9MPC5YOgy1NhtRCDtZhtbJ4q0xpr2op/FHGdRcV1JfY55aPsJWOwKTQ+yMOyh0Lpx6k/FD1eXSpJmYJrbL5yvExuCBpa9/zjPQI8VRhZT2y4ebNC11HxIXps3us7nL8ojUs9hHgK19dkG0Ub7yfSHyLhkpL5sjfNznOfGMah8bLmPVNguRma2t0P8ASr86o2hEu24f0fZ6dfnXGflLY8xm11+R40hbwL6yjxEGTdjzYXOuUxd/dUv07fvExoCxpa1VhNpoJIABRUnID0Yxa7SvU39h6msaDIVezRambnH5n84y7YeXiCSAaZAa9kFdUanvFJfMu1Cvs59THyxrBbs+zHJUTTUwpT2yAooDnsYphxqJphrX1wlfV6UqLjGSbzb11l1vCSni0RjTdvdZvOX5RDVpsIcCqtrsg+iXfeT6Q+7XDBWX1Yu+TvK54xj2/wAbLmO1NiuRmO2d0PdKvzqjZES7rjfR+X6wvzuRnZT2K4/katdfkLrR3mtLo/hFeS9SXHyJXelGd1RqiZp28GuT6JHiIxso7WHrePW2oyqNPm+yuhb/ABRsCQ6fJ9VRyfI1iXB71RCq8IPgdhrInd4LQM1ZdoF5DZU2wopOHMEpVnnWhy4KQnY3M6yfTwzYF9elGGGBmoxoCxpK4V0pGz1MTSXXEOzEqkFLigUemG1qIOGoNUjWrhimpXp02lN4YlkacpLFIqbSRcF2R/2kvMvMvukIKK4qqxLzFKUoNYUYsjJSWKINNaRnse+dosEBibf4ggqLg7ELxDujpwuPR7e6YtGRnTNbGpTAASpKMJ9JKiSRqrlwAQtdpexlwZbRf+aHG05iz5aXllzalsl8EBxAURVNK4gAaa9dIUo2NKrRjJ5nhp9Zi+decZtBKWQ1MDFJTbEwOEBQxD1EAmh5QIpqZMmtR48cxON0t6Ek1ZD7RqptYp9YCoH8SdUJTtqtN4uL4/0XRqQloZ2k7xTDepwqHEv0u8598Tp3laGiWPHP+zkqEJbh9kr7cDrfa2fwn+sPU8qfXHsKJWv0sf5G3GHckOJqfqq9E+w6+yHqd1SqasvIXlSnHShxhgrCAAgAqiYm3X1AKUtwk5DXn6kjL2CPLSqVKrwk2/XUaqjGCzZhxYuw8RicwMoGZU4oZDjy1dtIZp5PrS05vX2K5XMFozjTaN4bHlK7LNKmVj6kuMQPqxA4QeVYh6nkymtdt9377xeV1J6MwsuDpAZnZh5qWlAwhphToWogrUUqSkAgDIekfrHVD1OjTp6qSKJTlLSypLWv3a022txTz4ZSfSLCS22itAEqUgDhIyUo6xFhEjFmyhffaar6TziUYjmauKCanPPMx04XTeO5bNlWLaIYeccccLCHSqgAo6g0SAMqpeNczrEQUk20t39kmmiil6omRNZW7aDqZxltK1BB2MkDKtVkGp1nIRk3VapG5jBPNm8RylCLpNtZ8/gUFpk35m+Vv3DUaomSvQVuW1eY35XoXu9hPgy2jrriTKztx2j1Rfu3Izsl60+XmM3ehGebGk9mfZZrTZXEN14sagmvfG0InuTmFykyhdKOS7wVTV6TS6ke1NIANVSiUmfS8jND8vjSePaDwwntjO9n0bzpdcfwvwM9LGjh1MyXNbZfOV4mNAWNLXv+cZ6BHiqMLKe2XDzZoWuo+JC9Nm91nc5flEalnsI8BWvrsg2ijfeT6Q+RcMlJfNkb5uc5z4xjUPjZcx6psFyMzW1uh/pV+dUbQiXbcP6Ps9OvzrjPylseYza6/I8aQt4F9ZR4iDJux5sLnXKYu/uqX6dv3iY0BY0zeaw33ZhS228SSEiuJI1D1msY17a1alVyisVyHqNWEYYNjBaNkusAF1OHFkMwdXIYQq29Skk5rDEYhUjPQIYoJjTpu3us3nL8oj01psIcDLra7IPol33k+kPu1wwVmgrJkXE2g4tSFBBK6KIyNTlnGVQpTV3KTWbPnG6k4uikn1GW7Z3Q90q/OqNYTLuuN9H5frC/O5GdlPYrj+Rq11+QutHea0uj+EV5L1JcfIld6UZ3VGqJmnbwa5PokeIjGyjtYet49bajKo0+b7K6Fv8AFGwJDnoA28/1YeKohV1JcGShrImDu9Vp9XPkXGXkrRLl5jV3uM7KjYEjSdr7mkOqo8iIxcqa0eDHrTQyL6YN55LrB8r0PWGwjz8Si42jK20db6SXWEeaGyg0Lb1u4VTDOxI9L0cacicsirL0qVMY93etOdJr7Y8h6lQWaeJXmm3e+zeVflTD9nsI8Batrsqy79kzEy+lqVSVPUKkhKgk+iKmiiQAaeuGiolrV9rasxYbeW8KZhubTjChxpUr0in1pVSOHSRyOmRh3KekEk0zclzQnkSog/zxTUtqVTWivMnGrKOhkkkLXsma+YnQys/UmBhzOoAqwg9hMI1Mlweo8O8vjdPehwm7svoTiAS4ilcSFA5cdDTurCVWwrQ3Yr11l8biEjtdGfc/KG28aihWKqSajJCiKV1Zgao7Y1qntowxzPHNyZyvCPQbwzlhR6AzwgAq2wd0s9InxjzNrto8TUq6j4EF0vXftByam5lSHVSbSklKlr9BIKUJ/RoKq0xKO1HHHpjLKuMdOGl7Ms6RspKFyktVb7IJcWtRJSqhoSa5ZA0AA1Qjd3nsGkljiMUaPtFjiNOly11KsMFQSnZphDYCBQAIKl/6UW2tWVWmpy+5CtBQlgiqNFspstrSaeJ3H/lpU5+CGSouPSc7isi0z/8AJbH3XZdPwhO1l0pVH/8AbwSL6qwUeBnFeqHCg1ReLfBj/C94YxLv4yH/AF8R6jsXz8CjNMm/M3yt+4ajaESV6Cty2rzG/K9C93sJ8GW0ddcSZWduO0eqL925GdkvWny8xm70IoK6RpOynWGfeojZER+0v2R+TWrMgCiXSH0+vZc1f8zHAdLu0PTwmbNlFk1XLhcur1BJASPuBsxBwTkpdWPf/RJSzNGY5rbL5yvExMgaWvf84z0CPFUYWU9suHmzQtdR8SF6bN7rO5y/KI1LPYR4CtfXZBtFG+8n0h8i4ZKS+bI3zc5znxjGofGy5j1TYLkZmtrdD/Sr86o2hEu24f0fZ6dfnXGflLY8xm11+R40hbwL6yjxEGTdjzYXOuUbLJUVpCK4yoBGHI4qjDQ8BrSNAWJ4bAvCrWLQPK+r4uRw6WnMsvIs2QTMYtmSijmM1VioK4jU1MZWVNWPEbtNLGeMYdGnTdvdZvOX5RHprTYQ4GXW12VNYy3w+2ZXZNnB/R7CCV1oa4QkVOVe+GSomYvXeBrWqdFPty9fbibjh0hsk0l58B55LIWolbq0qISSaklKBXXyDkjpw0LN2e3KSMnKsK2RkJ2QOggh0qqoqFCcjjKuKihStIyMqTeEY4ZtI7aJZ2JLR3mtLo/hEsl6kuPkcu9KM7mNUTNAt6Q7HfSyXX3mltoSnNpVPRprwoVwwrXtYVZKTbzF1Os4LBFbaYrYYm7RLsu4l1stIGJNaVFajMa4ZKiSaAmyBaLhHoJYSkn1nGactB3iK67Spyb6mSprGSJa9vVafVz5VxmZK0S5eY1d7jOyo2BI0na+5pDqqPIiMXKmtHgx600Mi+mHeeS6wfK9D1hsI8/EouNoyttHW+kl1hvzQ2UF23l3U9zvwiPNXm3lx8jUo7NEU03b32byr8qY3LPYR4CFbXZGtBm/DPMd92YZKx/+UhuuV6FXngAimie7jE/OliYCijYVqGFRSQoFABB7TrygA+aUrnt2ZNIZacW4hbQcGyUxD0lJpUAA7XiEBwlXyfXVYp5GI4QwDhqaVJIrTVWg1xGpqvgShpRNro7rZ/i92uPO2PxEOf8A5ZpXGzfreWXHpDMCACo5Z8oWladaTUV4xHlITcJKS0o15LFYMdpmZdnJC0WnFY1GWUUCgGYSsgADV6QTGxk+4nVlJTeOgSuKcYpYIzRGoKGjC7slmWY7rP5OlKjxkIQPFKox8qx1JcfIdtHpRGdNj2CzrOZ+2pbvsT/9sPWawoR4eIvWeM2MGgOUC7VCyPmWHFg8ROFvwWe+GWVk5vo5isGfV9p9tXtelzGbkyXShOXXJvuQzdLCSX2M/L1Rpipre3LMJmW5hTjbbTYRUrVTaqKjry74zq1pOpcKomsFh3PEZhWUabiZ20rzrb1rTTjS0ONqKMK0KCkqoy2DQjI5gjsjRFiZaCty2rzG/K9C13sJ8GW0ddcSZWduO0eqL925GdkvWny8xm70IoG6u7JTrDXvExsiJbnykLJ3LNAfaYWfa42O5z2wHTn8m+1qKmpUnWEvIHJ6Dni37IAKYmtsvnK8TAcNLXv+cZ6BHiqMLKe2XDzZoWuo+JC9Nm91nc5flEalnsI8BWvrsg2ijfeT6Q+RcMlJfNkb5uc5z4xjUPjZcx6psFyMzW1uh/pV+dUbQiXbcP6Ps9OvzrjPylseYza6/I8aQt4F9ZR4iDJux5sLnXKYu/uqX6dv3iY0BY0peiffTNFDa3AKJolBOsjgAjEva1VVujBvdmQ/QhBwxaGqZl5tymND66asSVmnJlCk4XE9ZSfJlqdOOhoSvWe6gYltLSkcKkkDPlEVyo1IrGUWkTU4t4JjBpu3us3nL8oj0NpsIcDNra7IPol33k+kPu1wwVGiLLtZ1c64ypVUJK6CgywnLOlYzaNxUlcypt5s43OnFUlJaTKts7oe6VfnVGmKF4XMcK7AlSo1KHlpSTxY3aDk/oIzcpr/AFJ/fyY1a6/IWWjvNaXR/CIZL1JcfIld6UZ3MaomXc/ockcLX+2vNLcQlQCwhQ9IDVRKeH1xTOvCDUZPBsnGnKSxSK0v5df82zZltl2aiErxYMO2rlhxHi44uIFs6NbeROWZMMNstyzktRa0sJwodSakKINTiIQQcztU8BoFL2DlQlhx7C6g0poXPb1Wp1c+VcJ5K+bl5l93uM6qjXEjSdr7mkOqo8iIxcqa0eDHrTQyL6Yd55LrB8r0PWGwjz8Si42jK20db6SXWG/NDZQXbeXdT3O/CI81ebeXHyNSjs0dJa3SGgy600+0BTA4kGo4s6g9oMW0b+pSSjgml69ZiM7eMnierDlbKamUzTcsZZ5IIqiux0UCk+iDTUeBIh+GUqT1sULytZrRnIP8o1QM1KEaiwSPvxop4izG35P2+p6u55m4AFfyjN8GOrD3rkAHT5Pvzk91ceKojU1XwOw0onF0d1s/xe7XHnbH4iHP/wAs0rjZv1vLLj0hmBABFrXu4y1LOFCfTAriUanIgn1DIHUIzK9lShRk4rPpx4DVOvKU1iMtzFD8oKDqcbUk9x8AYTybLCth1pl1ysYGa52WLTi2zrbWpB5UqKfhHoDOL1ua5ju/KnWWnXEn77pA9ikxmZUX+pPqfkNWr/zwI38oF+j0kx+ylsX31Yf9KH6UejBR6kLzeMmzroCawi0X+FthKQedsivwCOV5dGnKXUmdprGSRIb2/R6d6Vr3svCGStlL/l5IYu9ZcCgjGoKFhy+i22JxWN9JSabeaeqfYCtY7RHDpEr1WEqRmnZVakrU1hqpNaHEhK8q5/Wp2R04WToK3LavMb8r0LXewnwZbR11xJlZ247R6ov3bkZ2S9afLzGbvQigbq7slOsNe8TGyImidKMn+VWfaDWtbGB9HqCEJUadiXB/FFFOpjUnHqw70Wyj/imUjontb8mtWVUTRLi9hV6w6MAr6sZQeyLyois1tl85XiY6Bpa9/wA4z0CPFUYOU9suHmzQtdR8SF6bN7rO5y/KI1LPYR4CtfXZBtFG+8n0h8i4ZKS+bI3zc5znxjGofGy5j1TYLkZmtrdD/Sr86o2hEu24f0fZ6dfnXGflLY8xm11+R40hbwL6yjxEGTdjzYXOuUxd/dUv07fvExoCxpi0t9EcqPLGNV+OjyHobBlU6QNIdpMWjNMszSkNtuYUpCGzQUBpUoJ4Y2BImFyrdmJyxnXZl0urEzhCiEiiRsRA9EAayfbCOUdg+XiX220Qx6bt7rN5y/KIutNhDgQra7IPol33k+kPu1wwVl9WLvk7yueMY9v8bLmO1NiuRmO2d0PdKvzqjZES7rjfR+X6wvzuRnZT2K4/katdfkLrR3mtLo/hFeS9SXHyJXelGd1RqiZp28GuT6JHiIxso7WHrePW2oyqNPm+yuhb/FGwJDnoA29odXHiqIVdSXBkoayJg7vVafVz5Fxl5K0S5eY1d7jOyo2BI0na+5pDqqPIiMXKmtHgx600Mi+mHeeS6wfK9D1hsI8/EouNoyttHW+kl1hvzQ2UF23l3U9zvwiPNXm3lx8jUo7NDZCxafDA9AEd+UJ8/JdW/FHrIaq4GRLSxD8n7fU9Xc8zcSOFk2vNyc5lPSbbpHohaclgVOQNQoDhyVGRDKmDwnHs9eY47XqZ9ulYNnSSphyVdcSXmiktvHIUqRhJFT7TDXvtGpFpS7cxV7CcWsx4ujutn+L3a4yLH4iHP/yxy42b9byy49IZgQAcZxnG2tH2klPtBEQnHpRcetHYvBpla3bdwTLJ/ew/eBT8Y85aS6NaDfX45jTrLGDKX0lSWw2rOo/46l/5tHPxx6cyiztDR2WyJhrWUTaaeoL2H/uhW8h06XR+68UXUZdGWPHwIhp5msdrLT+yabRyVBc/1IZKiUaIGsFjTjmouTAQPWEpbH4lQpfy6NCXZ3l1usaiHG930fnuma97LwvkrZy/5eSLLvWXAoFeqNQUNV3idV+XMJxHD+iNKmldkOdNUY13J+9QWOb/AB8R6il7Jvj4FE6ZN+Zvlb9w1GwIkr0FbltXmN+V6F7vYT4Mto664kys7cdo9UX7tyM7JetPl5jN3oRQN1d2SnWGveJjZETTxdH5ydbVml5vAQdR/Rg+AI7YzFU6N611rDuxG3HGgn1GXbWklyk061UhbDqkhWo1bUQlQ9gIjUFBC6skknWSSe3OADTN7/nGegR4qjByntlw82aFrqPiQvTZvdZ3OX5RGpZ7CPAVr67INoo33k+kPkXDJSXzZG+bnOc+MY1D42XMeqbBcjM1tbof6VfnVG0Il23D+j7PTr864z8pbHmM2uvyPGkLeBfWUeIgybsebC51ymLv7ql+nb94mNAWNMWlvojlR5Yxqvx0eQ9DYMoHSlvtO9L+FMbAkWPot3he62fBmEco7B8vEvttohJpt3us3nL8oi6z2EOBCtrsg+iXfeT6Q+7XDBWX1Yu+TvK54xj2/wAbLmO1NiuRmO2d0PdKvzqjZES7rjfR+X6wvzuRnZT2K4/katdfkLrR3mtLo/hFeS9SXHyJXelGd1RqiZp28GuT6JHiIxso7WHrePW2oyqNPm+yuhb/ABRsCQ56ANvP9WHiqIVdSXBkoayJg7vVafVz5Fxl5K0S5eY1d7jOyo2BI0na+5pDqqPIiMXKmtHgx600Mi+mHeeS6wfK9D1hsI8/EouNoyttHW+kl1hvzQ2UF23l3U9zvwiPNXm3lx8jUo7NDZCxafDA9AEc+UJ8/JdW/FHrIaq4GRLSxF8n7fU9Xc8zcSOE6lpfZHkorTGsJrrpU0rHloQ6dRR62a0n0Y4jvOXQfRtcLg9RofYcu+GqmTq0dXB+vW8pjcwenMeLtyi25xoLQpOatsCP1a9XHEbSnOFzBSTWn/yztaSdN4P1iWJHoTOCAAgAqyeGxTK/3HSRyBVR3UjzFX/XWf2ePfiasf8AKC+6K709yYRapWP1zLbnLTE34NiPToyiSfJueqZ1o6jsKwPWkuAnywNYgivtKE3strTqhwPFH+UA3+COnC1LnM7HYEqKULrq1nkxuUPsCYzcpywpJdbGrVf5Y/YL3fR+e6Zr3svEclbOX/LyR271lwKBXqjUFDVF4t8GP8L3hjEu/jIf9fEeo7F8/AozTJvzN8rfuGo2hElegrctq8xvyvQvd7CfBltHXXEmVnbjtHqi/duRnZL1p8vMZu9CKBuruyU6w17xMbIiaJvM+W54rH1ChXsCTGDeT6Fz0urBmjRXSpYcSqNO1l7FaZdTtJlpDoPBUDY1AfdSf4o3k8TPZXSo6cNYT1jpmlt4X0JKWUgpFFKyqakYhQZxnXVk681LpYZsNGPmM0q/QjhgVVpotiVdlZNmWmWpgtLXi2Mg0BSKE0JpDlGn7OCh1FM5dKTZBLhWo3K2hLPvEhttZKiASQMKhqGZzIi0gXD/AOatkNOqeQJpbhJPoo+1roFKAhaNrTjUdRafyWurJx6O4oa0Hwt1xYqAtalCuuilEivrzhkqNE6LZLDZUg26kfpnVrCVDWk7KpJpxEYT2iFbjotwjJY4vyZdTxSbXV5kA0oaQEvImbNRKJaS1MqTsiXNtsLhTXBgFK048vXF8IRgsIrBFcpN52VrITOxOtuUrsa0rpqrhUFUrwaomRLYc05kqx/m9nFwKLlVDiz2OsQdOLl0sFj1kuk8MMSsry2uZuaemVJCC8rEUg1AyApXh1RMiX18nkf+mOdZX5Go4dKivvpCetNplDzTTewqKgWsQBxAClFE01ccCQHnRLvvJ9IfdrgAvqxd8neVzxjHt/jZcx2psVyMx2zuh7pV+dUbIiXBouvLIrkZeznnHEvl5WEJQaErWrCMWEilFcMUV6Ea0ejIsp1HB4okF+JySlZG0JQTSC+pv5pagF1KUqAAyxVCgcuOIW9sqCaTxxO1arqYYmc1Q0VGq7Tsl10Sq204glpAOYFNR4TxRmXtvUqVIyiscPyNUKkYxaZTWnzfZXQt/ijSFhz0Abef6sPFUQq6kuDJQ1kTB3eq0+rnyLjLyVoly8xq73GdlRsCRpO19zSHVUeREYuVNaPBj1poZF9MO88l1g+V6HrDYR5+JRcbRlbaOt9JLrDfmhsoNBtMpXaikqSFJJVUKFQf0fEYxVFSvWpLFfofbaoJr1nIo/f6yC84y8y/LqbcUgrQMSPQUU1ASSeD7MPTsKEt2HD1gLxuJreOk1Ky6pZE1Kvl5lxRSklJGrEDrAORSRQiMy8s1Qj0k8dw1RrubwaIT8oT5+S6t+KN2GquAhLSxF8n7fU9Xc8zcSOFgWRuprpU+YR5mht48fM1Kmo+BaUemMsIACAAgAIAK5vkzhml/vhKu7D4pMeeyhHCu/vg/LyNG3eNNEE0+NYk2c/9tlSCfWnY1U/mVG5Ql0qcZfZCFRYSaEvyeJrDaLqK5OSyvalbZHcVRaRK7t6a2WZmHf2jzi/vLUr4x04aAfZ2Kz7NZORTLJKh6yhFe/FGNlSWeK4jtotLG6930fnuma97LxbkrZy/5eSI3esuBQK9UagoaovFvgx/he8MYl38ZD/r4j1HYvn4FGaZN+Zvlb9w1G0Ikj0I2pLMs2gmZmG2A4GkgrUATk7XCCaqpXg4xEKsPaQcHvzEoS6LTJbfu9klZqHpRDTy3ZmVNFggoo4FoTXEqozqckxXQtqdHHoLSTnVlPSUbdjdkr1hr3iYYKjQl8d1r5E+UR53KG3fI0rfZojulGxHZ6zZN1hpbrzDhaKW0lSsKhStBxYG+TEY17Kp06Mftm7BOvHCbK9lNFtquUpJqSDwuLbTTsKq90NFJamiK4UzZjrzs0plKXGwgBKySCFVzqkCnbHG0tJ1IiqdCqBt7UYTx0bB/wBURW7iktMl2on7OfUxSzohkU/OWmVdG2kfFUQd5QXzI77GfUKEaMbHTtpubVzQAD/yfjFbyhQXzdz/AAS93qdQ4yd1rFlyFIlnJhScxs6iU9qScJ7UmKp5TpLVTfcTVrLePAvApUy28sei3UJQnUkFJFB68xn6oz/fJSrRqz3buQx7FKDit4kmpWynHFurs5KlrUVqUo7ZSiSokVpmSYd/lIfS+4p90fWePyKyeCzGu2kc/lI/Sw90fWfRL2WNVlsdoT/bHP5RfT3/AKO+6fc9AWaNVlSvalH/AE45/Kv6O/8AQe6ffuHOzryNS6CiXk2mUk4ilshKSTQE0SgZ0Az9UR/lZfR3/o77ousbVrs9W3sqU5QhA/046sqvfDv/AEc90+57s9uy2nUPNyAbcbNUqbNKGhGqoByJ1xYsqQ3xfcc90fWKbNtdCJtb6grCoqoABUYjUVzhOjcwjcOq9Dx7y6dJumoojs5cKxXVKUXJttS1FRIPCTU5FCo0llGh1vsYr7tUOliaPbLl5lmYanX6suJWEuAUJSa0J2NOUTV9QfzeKIuhUW48X50aC0J16aZn2AXcH6NQ1YG0N7YKzrgrq4YujXpy0SXaQdOS0oiU1oRtJIqhUs7xYHCK/eQB3xbiRwEaLkW9LCjbc0gDVsD47ghyABltWw7VfcxzEtPOOUCcTjLqjQahXDmIDhaWh27T8ixMzE22WS+ENNNuCijrzUnWKlQyOfoqyiqvNQg2+HaWU4tyzCjSffaWlROWcJZSVvMUDjeHCStBpiTlSlTqrEoUoQx6KSxOSm3pZQJiwgaas9DM/LSqZeZYW41LoC0BYKhRKAahJJTQ5ZiM+8tJV2nF6BmhWUMUyL6bpRTVlSba6BSZg1oa60unwMX2tOVOkoy0r8ldaSlNtFX6Ot9JLrDfmhgqNDSm+qucr3cY0Pjn63D0th66zNd6d2zXWHfeKjaES57nfR+V6Zz3j0ZmVNkuPkxq01+RHPlCfPyXVvxRoQ1VwF5aWIvk/b6nq7nmbiRwsCyN1NdKnzCPM0NvHj5mpU1HwLSj0xlhAAQAEABABCdIDNFtL40lP3TUeYxjZUj/AJRl9sPXaO2jzNEH0sM7JYku4NbMzQ+oKDg+KIdyfLGgvtiu8ouFhUZXejC0vye0W3K0Aafr2S7ih3pEOFBGJRguKQhOtakpHKogDxjoGnb0MY5ttlFBRCECuoVJ+FIw75OpcKC6kP0H0abkRrSXOS0tZU1JGaaXMrW2rYkn0hRxlRBAJp6KCc6Ro2ls6EHFvHF4936Fq1T2jxKCXqhspNUXi3wY/wAL3hjEu/jIf9fEeo7F8/AqnSTc6em7Ym1S8q64klui6YUGjLYNFqIScxxxtCR5kNCM4aKmX5eWRTOqitQ7AAn+aOSkorFvAEm9BYV6LAsqYeQ7Ml19aGkNUaUQiiMXERmcR+txQnUv6MNDx4F8beb+wmkpKypchTFnJKkkFKnTiIINQaqKs6wu8qR3RfrtLFaPewtefL7qnCnDWmQNdQpr7IzK9Z1Z9NrAapw6EcD1I2u8ykpbXhBNTkDnQDhBpqjtO4qU49GDwCVOMni0eHrWeVtnnD6sZHcDEZXFWWmT7QVOK0I8Jk3V5htxfrCVH4Rz2VSefot8md6UVvFTVgTKtTKu2g8SItVnXeiL7vMg61NbxU3dOZP1Up5VD4Vi1ZPrvcu0i7mmKEXLf4VtDtUfwxNZMq72u/8ABF3UOpihFyF8LyRyIJ+Iiz+Ll9Xd+yPva6jsm444Xj2I/wC6JrJa3y7jnvf2OibkI4XV9gES/i4fU+4572+o9i5LX7Rz+X+2O/xdP6n3fg571LqQf+CWf2jv8v8AbB/F0/qfd+A96l1IP/BLP7R3+X+2D+Lp/U+78B71LqR8NyWv2jn8v9IP4un9T7vwHvUupHhVyEcDqu1IiP8AFx+pnfe31HJVx+J/2o/7oi8ldU+79nfe/scV3Ic4HUHlSR8TEHkue6S7CXva6hOu5kwNSmj/ABH+2K3k2t1rv/B33qH3E7l1ZofqweRSfiREJWFdbseaJq4p9YkdsOYTrZX2DF4ViqVrWWmD8fAkqsHvExacb1pWjsKYq6M4bmu1EsYy+52Ztd9O1ec++T3ExONzVWib7TjpQelCoXlmv2p+6n+2LPfbj6u5fgj7Cn1CN+0HHFpU4tS8JBFTxGuQ1CKpVpzkpTeOBJQilgkdLw2XZVoOF2ZZfQ6oBJcQs6gKDIKIy5sbEcp0npTQm7WW4jkzoks9zc9orbP/AB0JP/ThiN7Ql8y55vErdCa3D/ou0bvWdOrfL7DzSmFNgtk4sSltqzTQilEH60MKSloZW01pKsvhY1qpUtEw3OKYDiloBxuNpzUAUkFSU+ifVHThHLvWr+SzTEwEhZZcS5hrTFhNaVoaeyOnC6rI0wWat0OvS7zDvCtP6RGYoa0IJy/dij3en7T2mGcs9pLo9HHMUpb0ylyamHEGqFvOLSaUqFLUQaHMZGLysvO4cmt2wJUNpKiHXSQNdNkeHbrEZ+Uac6lLCCxz+QzbSUZZyLfKFFJiTB/3c+aHYaqKJaRD8n7fU9Xc8zcSOE/stQEy2SaAOpqTzo8xReFaPHzNSeo+BaQNdUenMs+wAEABAAQARm/rNWEq+ysewgjxpGblOONJPqYzav8AyaITeNgvWFPoGtspdHIlSFHuQqOZLl/rkvudul/kmUA2spNQSDmMvWKHuJjUFB9uBJl20pJA/wB4bUeRCgtXckwAaAmXcVpg8TqR90AfCMGUsb3mvA0EsKHIjN7tFiJmffmX55tlDqwoISnEugSlPCoUOXEY2Z1qcNaSQlGEpaEeZO41iMbZMxNqH21FIryJwCnthSeUqK0Yv198C6NtN6cw9WtbBdfS8lOEow0BNdqoqBOrj1RlV7n2lVVEsMMO54jdOl0YdFnyavFML1ulI4kUT3jPvgne1paZYcM37CNCC3HBuzn3TUNuLrwkHzGK1Rq1Hj0W/XWyTnCO9DjL3SmVawlHOV/bWGIZOry0pLn+MSt3MEOLFyD9d7sSn4k/CGI5LfzS7vXgVO76kODFzpcbYrXyqp5QIYjk2itOL5/grdzPcL2bvyydTKDzvS81YvjZ0I6Irx8SDrTe8XMy6E7VKU80AeEXxhGOhFbk3pOsSOBAAQAEABAAQAEABAAQAEABAAQAEABAAQAEABAAQAJ3pFpe2bQrlSD8IrlShLWSZJTktDEL12pZX6oDmkp8DSKJWNCXy9mbwLFXqLeN79y2TtVuJ7QR3ivfFEsmUnobRNXUt6G9+5CxtHUq5ySnwJheWS5/LJdmH5LFdrehtmLrzKfqBQ40KB7jQ90LysK8d2PB/wBFquKb3jc5LOtGpS42eOhT3wu4VKbxaa7V3lilGX3FsreOZRqdKhxLorvOffF0L2tHRLHjn/ZCVCD3HqctKXmN1yMu8ftYRiHISCe8Q3DKkvmj2FMrVbmMU5cOxX9r+USiv3VFSa8iseXshqGUaMtOK9fbEqlbTWjOMU5oTWqpk55h7iS4Cg04qpKqmnqHZDcK0J6rTKZQlHSid2bZk5Z13ltAFM0ylxSdi9M1LxUCmgNfROqnLFhEoe9N6pmfU2ZpSVLaSUAhASTnU4gMq14gIDg+aHbeYkrQ2WZc2NstLRiwqIxKKCK4QSBkc9UB0tifs5vYRMMPtvsrVQKRx55VBINKEGPP3Vk6K6eOKxNGlX6bwwHrR8c3hwURl9+GMlPPNcPMru9xM42BIIACAAgAar0M4pV0cScX3SFfCFb2PSoS4Y9mctoPCoiHXelQ+1OSxIGzy6k1OoVCkVP34z8lywnJfbw/sZulmTIhZ+iWQYznJ1Tyh9RgBI5CfSPljRqXlGGmXn4CsaM5biS2X+b5IgyUihKxWjrvpLFddFEqUOxQhKplRfJHtGI2v1MSLcU44pQBK1KKqJB1k1yAz4Yym5Tm2tLzjWCisBfKXbmF6mykca/R7jn3RfTsa0tEcOOb9kJV4LePErchX6x0D1IFe808Ichkt/PLs9eRTK6W5DtLXSlk6wpZ/eV8BQQ1DJ1GOlY8Sl3M2O0tItN7RtCeakCGoUoQ1UkVOcpaWKIsIhAAQAEABAAQAEABAAQAEABAAQAEABAAQAEABAAQAEABAAQAEABAAQAEABAAQAEABAAQAIpmyGHNu0gnjpQ+0ZxTO3pT1oonGpOOhjTM3NYVtStHIajvqe+FZ5NpPVxXr7lyuprTnGmauU6No4hfOqk/EQpPJlRarT7vyWxuo70M83Yb7e2aVypGIe1NaQnUtasNaL8fAujVhLQwk7afa2rqqcSvSHsVWnZHad1Wp6JPx8QlShLSjvO2lLzQpOybL/BiwgKHITmOxQh2nlSS149nrzKJWq+Vkcn9GlkzFTLvuyazqS56aBy4jX+eHad/Rlvw45v0USt5rdiSSWu+ZGyWpcuJdwvEhaNSgouKGXBr4zFWUWnRTXWTtlhPP1Dto92z3IjxXC+StafLzLLvQiZxsiQQAEABABymWsaFJP1klPtFIjOPSi11nU8HiVfJ2U85tG1HgrSg9poI8zTt6s9WLNSVSEdLH2TuU4fnFpQOJIxH4Ad8PU8mTeu8O8oldR3Ie5S6cujWkuH98/AUEOU8n0Y6Vjx9YFErib+w8MS6ECiEpSOJIA8IcjCMVhFYFLbek6xI4EABAAQAEABAAQAEABAAQAEABAAQAEABAAQAEABAAQAEABAAQAEABAAQAEABAAQAEABAAQAEABAAQAEABAAQAEACabs9pz5xtCvWQK9h1iK50ac9ZJkozlHQxlnLnMK2hU2fUcQ9hz74Snk2lLVxXf4l8bma05xjnLnvp2hS4PUcJ9hy74SqZNqx1cH3eu0vjcwenMMkzKuNZLQpFftAgH4GEp05080k0XRkpaCTaPj6T3IjxVGlkrWny8xa70ImkbIkEABAAQAEABAAQAEABAAQAEABAAQAEABAAQAEABAAQAEABAAQAEABAAQAEABAAQAEABAAQAEABAAQAEABAAQAEABAAQAEABAAQAEABAAQAEABAAQAEAHlaARQgEHWDHGk8zAZLIZSiafCEhIwpySABrVxQnQhGNeaisMy8y+o24LEfYdKAgAIAP/Z"/>
          <p:cNvSpPr>
            <a:spLocks noChangeAspect="1" noChangeArrowheads="1"/>
          </p:cNvSpPr>
          <p:nvPr/>
        </p:nvSpPr>
        <p:spPr bwMode="auto">
          <a:xfrm>
            <a:off x="328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103" name="Picture 11" descr="http://content.sportslogos.net/logos/35/895/full/6798_vanderbilt_commodores-wordmark-1999.png"/>
          <p:cNvPicPr>
            <a:picLocks noChangeAspect="1" noChangeArrowheads="1"/>
          </p:cNvPicPr>
          <p:nvPr/>
        </p:nvPicPr>
        <p:blipFill>
          <a:blip r:embed="rId4">
            <a:extLst>
              <a:ext uri="{28A0092B-C50C-407E-A947-70E740481C1C}">
                <a14:useLocalDpi xmlns:a14="http://schemas.microsoft.com/office/drawing/2010/main" val="0"/>
              </a:ext>
            </a:extLst>
          </a:blip>
          <a:srcRect r="4216"/>
          <a:stretch>
            <a:fillRect/>
          </a:stretch>
        </p:blipFill>
        <p:spPr bwMode="auto">
          <a:xfrm>
            <a:off x="2971800" y="852488"/>
            <a:ext cx="3406775" cy="1052512"/>
          </a:xfrm>
          <a:prstGeom prst="rect">
            <a:avLst/>
          </a:prstGeom>
          <a:noFill/>
          <a:ln w="9525">
            <a:solidFill>
              <a:srgbClr val="00000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sz="3600">
                <a:latin typeface="Calibri" charset="0"/>
                <a:ea typeface="ＭＳ Ｐゴシック" charset="0"/>
              </a:rPr>
              <a:t>VA Tennessee Valley Geriatric Research Education and Clinical Center (GRECC)</a:t>
            </a:r>
          </a:p>
        </p:txBody>
      </p:sp>
      <p:sp>
        <p:nvSpPr>
          <p:cNvPr id="54274" name="Content Placeholder 2"/>
          <p:cNvSpPr>
            <a:spLocks noGrp="1"/>
          </p:cNvSpPr>
          <p:nvPr>
            <p:ph idx="1"/>
          </p:nvPr>
        </p:nvSpPr>
        <p:spPr>
          <a:xfrm>
            <a:off x="457200" y="2057400"/>
            <a:ext cx="8229600" cy="4495799"/>
          </a:xfrm>
        </p:spPr>
        <p:txBody>
          <a:bodyPr/>
          <a:lstStyle/>
          <a:p>
            <a:r>
              <a:rPr lang="en-US" sz="2600" b="1" dirty="0">
                <a:latin typeface="Calibri" charset="0"/>
                <a:ea typeface="ＭＳ Ｐゴシック" charset="0"/>
              </a:rPr>
              <a:t>Education: </a:t>
            </a:r>
            <a:r>
              <a:rPr lang="en-US" sz="2600" dirty="0">
                <a:latin typeface="Calibri" charset="0"/>
                <a:ea typeface="ＭＳ Ｐゴシック" charset="0"/>
              </a:rPr>
              <a:t>Disease Prevention, </a:t>
            </a:r>
            <a:r>
              <a:rPr lang="en-US" sz="2600" dirty="0" err="1">
                <a:latin typeface="Calibri" charset="0"/>
                <a:ea typeface="ＭＳ Ｐゴシック" charset="0"/>
              </a:rPr>
              <a:t>Pharmacoepidemiology</a:t>
            </a:r>
            <a:r>
              <a:rPr lang="en-US" sz="2600" dirty="0">
                <a:latin typeface="Calibri" charset="0"/>
                <a:ea typeface="ＭＳ Ｐゴシック" charset="0"/>
              </a:rPr>
              <a:t>, Quality Improvement/Patient Safety, </a:t>
            </a:r>
            <a:r>
              <a:rPr lang="en-US" sz="2600" dirty="0" err="1">
                <a:latin typeface="Calibri" charset="0"/>
                <a:ea typeface="ＭＳ Ｐゴシック" charset="0"/>
              </a:rPr>
              <a:t>Ethnogeriatrics</a:t>
            </a:r>
            <a:r>
              <a:rPr lang="en-US" sz="2600" dirty="0">
                <a:latin typeface="Calibri" charset="0"/>
                <a:ea typeface="ＭＳ Ｐゴシック" charset="0"/>
              </a:rPr>
              <a:t>.</a:t>
            </a:r>
          </a:p>
          <a:p>
            <a:r>
              <a:rPr lang="en-US" sz="2600" b="1" dirty="0">
                <a:latin typeface="Calibri" charset="0"/>
                <a:ea typeface="ＭＳ Ｐゴシック" charset="0"/>
              </a:rPr>
              <a:t>Research: </a:t>
            </a:r>
            <a:r>
              <a:rPr lang="en-US" sz="2600" dirty="0">
                <a:latin typeface="Calibri" charset="0"/>
                <a:ea typeface="ＭＳ Ｐゴシック" charset="0"/>
              </a:rPr>
              <a:t>Cancer prevention; Late life cognitive impairment; critical illness-associated cognitive impairment; quality and safety of care; and drug utilization.</a:t>
            </a:r>
          </a:p>
          <a:p>
            <a:r>
              <a:rPr lang="en-US" sz="2600" b="1" dirty="0">
                <a:latin typeface="Calibri" charset="0"/>
                <a:ea typeface="ＭＳ Ｐゴシック" charset="0"/>
              </a:rPr>
              <a:t>Clinical Care: </a:t>
            </a:r>
            <a:r>
              <a:rPr lang="en-US" sz="2600" dirty="0">
                <a:latin typeface="Calibri" charset="0"/>
                <a:ea typeface="ＭＳ Ｐゴシック" charset="0"/>
              </a:rPr>
              <a:t>Clinical demonstration and best practice projects.</a:t>
            </a:r>
          </a:p>
          <a:p>
            <a:r>
              <a:rPr lang="en-US" sz="2600" b="1" dirty="0">
                <a:latin typeface="Calibri" charset="0"/>
                <a:ea typeface="ＭＳ Ｐゴシック" charset="0"/>
              </a:rPr>
              <a:t>Quality Scholars Program:</a:t>
            </a:r>
            <a:r>
              <a:rPr lang="en-US" sz="2600" dirty="0">
                <a:latin typeface="Calibri" charset="0"/>
                <a:ea typeface="ＭＳ Ｐゴシック" charset="0"/>
              </a:rPr>
              <a:t> Two year funded research program for clinical research in aging</a:t>
            </a:r>
            <a:endParaRPr lang="en-US" b="1" dirty="0">
              <a:latin typeface="Calibri"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381000" y="304800"/>
            <a:ext cx="8229600" cy="1143000"/>
          </a:xfrm>
        </p:spPr>
        <p:txBody>
          <a:bodyPr/>
          <a:lstStyle/>
          <a:p>
            <a:pPr eaLnBrk="1" hangingPunct="1"/>
            <a:r>
              <a:rPr lang="en-US" dirty="0">
                <a:latin typeface="Calibri" charset="0"/>
                <a:ea typeface="ＭＳ Ｐゴシック" charset="0"/>
              </a:rPr>
              <a:t>We are wired …</a:t>
            </a:r>
          </a:p>
        </p:txBody>
      </p:sp>
      <p:sp>
        <p:nvSpPr>
          <p:cNvPr id="49154" name="Rectangle 2"/>
          <p:cNvSpPr>
            <a:spLocks noGrp="1" noChangeArrowheads="1"/>
          </p:cNvSpPr>
          <p:nvPr>
            <p:ph type="body" idx="1"/>
          </p:nvPr>
        </p:nvSpPr>
        <p:spPr>
          <a:xfrm>
            <a:off x="609600" y="1295400"/>
            <a:ext cx="8124825" cy="5257800"/>
          </a:xfrm>
        </p:spPr>
        <p:txBody>
          <a:bodyPr/>
          <a:lstStyle/>
          <a:p>
            <a:pPr eaLnBrk="1" hangingPunct="1">
              <a:lnSpc>
                <a:spcPct val="120000"/>
              </a:lnSpc>
              <a:defRPr/>
            </a:pPr>
            <a:r>
              <a:rPr lang="en-US" sz="2400" dirty="0">
                <a:ea typeface="ＭＳ Ｐゴシック" charset="0"/>
              </a:rPr>
              <a:t>Electronic Medical Record: </a:t>
            </a:r>
            <a:r>
              <a:rPr lang="en-US" sz="2400" u="sng" dirty="0">
                <a:ea typeface="ＭＳ Ｐゴシック" charset="0"/>
              </a:rPr>
              <a:t>Epic (or E-Star)</a:t>
            </a:r>
          </a:p>
          <a:p>
            <a:pPr eaLnBrk="1" hangingPunct="1">
              <a:lnSpc>
                <a:spcPct val="120000"/>
              </a:lnSpc>
              <a:defRPr/>
            </a:pPr>
            <a:r>
              <a:rPr lang="en-US" sz="2400" dirty="0">
                <a:ea typeface="ＭＳ Ｐゴシック" charset="0"/>
              </a:rPr>
              <a:t>Research Database: </a:t>
            </a:r>
            <a:r>
              <a:rPr lang="en-US" sz="2400" u="sng" dirty="0" err="1">
                <a:ea typeface="ＭＳ Ｐゴシック" charset="0"/>
              </a:rPr>
              <a:t>RedCap</a:t>
            </a:r>
            <a:r>
              <a:rPr lang="en-US" sz="2400" u="sng" dirty="0">
                <a:ea typeface="ＭＳ Ｐゴシック" charset="0"/>
              </a:rPr>
              <a:t> </a:t>
            </a:r>
            <a:r>
              <a:rPr lang="en-US" sz="2400" dirty="0"/>
              <a:t>is a secure, web-based application designed to support data capture for research. </a:t>
            </a:r>
          </a:p>
          <a:p>
            <a:pPr eaLnBrk="1" hangingPunct="1">
              <a:lnSpc>
                <a:spcPct val="120000"/>
              </a:lnSpc>
              <a:defRPr/>
            </a:pPr>
            <a:r>
              <a:rPr lang="en-US" sz="2400" dirty="0">
                <a:ea typeface="ＭＳ Ｐゴシック" charset="0"/>
              </a:rPr>
              <a:t>Personalized Medicine/Genetics: </a:t>
            </a:r>
            <a:r>
              <a:rPr lang="en-US" sz="2400" u="sng" dirty="0" err="1">
                <a:ea typeface="ＭＳ Ｐゴシック" charset="0"/>
              </a:rPr>
              <a:t>BioVU</a:t>
            </a:r>
            <a:r>
              <a:rPr lang="en-US" sz="2400" u="sng" dirty="0">
                <a:ea typeface="ＭＳ Ｐゴシック" charset="0"/>
              </a:rPr>
              <a:t> is </a:t>
            </a:r>
            <a:r>
              <a:rPr lang="en-US" sz="2400" dirty="0"/>
              <a:t>the Vanderbilt DNA Databank, a resource for exploration of genetic variation, disease susceptibility, and </a:t>
            </a:r>
            <a:r>
              <a:rPr lang="en-US" sz="2400" dirty="0" err="1"/>
              <a:t>pharmacogenetics</a:t>
            </a:r>
            <a:r>
              <a:rPr lang="en-US" sz="2400" dirty="0"/>
              <a:t>.</a:t>
            </a:r>
            <a:endParaRPr lang="en-US" sz="2400" u="sng" dirty="0">
              <a:ea typeface="ＭＳ Ｐゴシック" charset="0"/>
            </a:endParaRPr>
          </a:p>
          <a:p>
            <a:pPr eaLnBrk="1" hangingPunct="1">
              <a:lnSpc>
                <a:spcPct val="120000"/>
              </a:lnSpc>
              <a:defRPr/>
            </a:pPr>
            <a:r>
              <a:rPr lang="en-US" sz="2400" u="sng" dirty="0"/>
              <a:t>The Synthetic Derivative (SD):</a:t>
            </a:r>
            <a:r>
              <a:rPr lang="en-US" sz="2400" dirty="0"/>
              <a:t> The SD contains all clinical information in the EHR but is stripped of personal identifiers </a:t>
            </a:r>
            <a:endParaRPr lang="en-US" sz="2400" dirty="0">
              <a:ea typeface="ＭＳ Ｐゴシック" charset="0"/>
            </a:endParaRPr>
          </a:p>
          <a:p>
            <a:pPr eaLnBrk="1" hangingPunct="1">
              <a:lnSpc>
                <a:spcPct val="120000"/>
              </a:lnSpc>
              <a:defRPr/>
            </a:pPr>
            <a:r>
              <a:rPr lang="en-US" sz="2400" dirty="0" err="1">
                <a:ea typeface="ＭＳ Ｐゴシック" charset="0"/>
              </a:rPr>
              <a:t>Eskind</a:t>
            </a:r>
            <a:r>
              <a:rPr lang="en-US" sz="2400" dirty="0">
                <a:ea typeface="ＭＳ Ｐゴシック" charset="0"/>
              </a:rPr>
              <a:t> Electronic Library</a:t>
            </a:r>
          </a:p>
          <a:p>
            <a:pPr eaLnBrk="1" hangingPunct="1">
              <a:lnSpc>
                <a:spcPct val="120000"/>
              </a:lnSpc>
              <a:defRPr/>
            </a:pPr>
            <a:r>
              <a:rPr lang="en-US" sz="2400" dirty="0">
                <a:ea typeface="ＭＳ Ｐゴシック" charset="0"/>
              </a:rPr>
              <a:t>And many more…</a:t>
            </a:r>
          </a:p>
          <a:p>
            <a:pPr eaLnBrk="1" hangingPunct="1">
              <a:lnSpc>
                <a:spcPct val="80000"/>
              </a:lnSpc>
              <a:defRPr/>
            </a:pPr>
            <a:endParaRPr lang="en-US" sz="2400" dirty="0">
              <a:ea typeface="ＭＳ Ｐゴシック" charset="0"/>
            </a:endParaRPr>
          </a:p>
          <a:p>
            <a:pPr marL="0" indent="0" eaLnBrk="1" hangingPunct="1">
              <a:lnSpc>
                <a:spcPct val="80000"/>
              </a:lnSpc>
              <a:buFont typeface="Arial" charset="0"/>
              <a:buNone/>
              <a:defRPr/>
            </a:pPr>
            <a:endParaRPr lang="en-US" sz="2400" dirty="0">
              <a:ea typeface="ＭＳ Ｐゴシック" charset="0"/>
            </a:endParaRPr>
          </a:p>
        </p:txBody>
      </p:sp>
      <p:pic>
        <p:nvPicPr>
          <p:cNvPr id="2" name="Picture 1" descr="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5181600"/>
            <a:ext cx="2667000" cy="1435386"/>
          </a:xfrm>
          <a:prstGeom prst="rect">
            <a:avLst/>
          </a:prstGeom>
          <a:noFill/>
          <a:ln w="12700">
            <a:solidFill>
              <a:schemeClr val="tx1"/>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488" y="4429125"/>
            <a:ext cx="36163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03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338455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17463"/>
            <a:ext cx="1565275"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036"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8513" y="9525"/>
            <a:ext cx="21971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0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7250" y="-20638"/>
            <a:ext cx="2143125"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038" name="Picture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6363" y="3429000"/>
            <a:ext cx="15621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03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6363" y="2251075"/>
            <a:ext cx="15621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04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5" y="4500563"/>
            <a:ext cx="3119438"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041" name="Picture 1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963" y="2482850"/>
            <a:ext cx="2554288"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042" name="Picture 13"/>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01000" y="2241550"/>
            <a:ext cx="11334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043" name="Picture 8"/>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84438" y="2330450"/>
            <a:ext cx="40005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164" name="Picture 12"/>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22438" y="1808163"/>
            <a:ext cx="5535612" cy="1160462"/>
          </a:xfrm>
          <a:prstGeom prst="rect">
            <a:avLst/>
          </a:prstGeom>
          <a:noFill/>
          <a:ln>
            <a:noFill/>
          </a:ln>
          <a:effectLst>
            <a:outerShdw blurRad="127000" dist="76200" dir="3240006"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4045" name="Picture 16"/>
          <p:cNvPicPr>
            <a:picLocks noChangeAspect="1" noChangeArrowheads="1"/>
          </p:cNvPicPr>
          <p:nvPr/>
        </p:nvPicPr>
        <p:blipFill>
          <a:blip r:embed="rId14">
            <a:extLst>
              <a:ext uri="{28A0092B-C50C-407E-A947-70E740481C1C}">
                <a14:useLocalDpi xmlns:a14="http://schemas.microsoft.com/office/drawing/2010/main" val="0"/>
              </a:ext>
            </a:extLst>
          </a:blip>
          <a:srcRect r="9225"/>
          <a:stretch>
            <a:fillRect/>
          </a:stretch>
        </p:blipFill>
        <p:spPr bwMode="auto">
          <a:xfrm>
            <a:off x="2971800" y="4954588"/>
            <a:ext cx="2568575"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3"/>
          <p:cNvSpPr>
            <a:spLocks noGrp="1"/>
          </p:cNvSpPr>
          <p:nvPr>
            <p:ph type="title"/>
          </p:nvPr>
        </p:nvSpPr>
        <p:spPr>
          <a:xfrm>
            <a:off x="381000" y="609600"/>
            <a:ext cx="8229600" cy="846138"/>
          </a:xfrm>
        </p:spPr>
        <p:txBody>
          <a:bodyPr/>
          <a:lstStyle/>
          <a:p>
            <a:r>
              <a:rPr lang="en-US">
                <a:latin typeface="Calibri" charset="0"/>
                <a:ea typeface="ＭＳ Ｐゴシック" charset="0"/>
              </a:rPr>
              <a:t>Your neighbors in Nashville …</a:t>
            </a:r>
          </a:p>
        </p:txBody>
      </p:sp>
      <p:pic>
        <p:nvPicPr>
          <p:cNvPr id="45059" name="Picture 6" descr="nicole kidma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1600200"/>
            <a:ext cx="1325563"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7" descr="alanjacks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752600"/>
            <a:ext cx="204152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0" descr="doll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2925" y="3230563"/>
            <a:ext cx="12827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1" descr="keb m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800600"/>
            <a:ext cx="1576388"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2" descr="taylor swif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5257800"/>
            <a:ext cx="2151063"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3" descr="faith hil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22513" y="4821238"/>
            <a:ext cx="1404937"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4" descr="sheryl crow.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43800" y="3105150"/>
            <a:ext cx="12954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6" descr="tim mcgraw.bmp"/>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52875" y="5067300"/>
            <a:ext cx="1412875"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8" descr="allison krauss.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74888" y="3527425"/>
            <a:ext cx="1782763"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447800"/>
            <a:ext cx="15176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2" descr="Nashville-cast11.jpe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1676400"/>
            <a:ext cx="29622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Picture 19" descr="http://bebelmont.com/wp-content/uploads/2012/06/CeCe_IMG_1600-e1339680164319-1024x919.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7238" y="3617913"/>
            <a:ext cx="14033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9" descr="ashley judd.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4724400"/>
            <a:ext cx="1125538"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93E577A-7243-B140-A7AF-C7C287A2D6FF}"/>
              </a:ext>
            </a:extLst>
          </p:cNvPr>
          <p:cNvPicPr>
            <a:picLocks noChangeAspect="1"/>
          </p:cNvPicPr>
          <p:nvPr/>
        </p:nvPicPr>
        <p:blipFill>
          <a:blip r:embed="rId15"/>
          <a:stretch>
            <a:fillRect/>
          </a:stretch>
        </p:blipFill>
        <p:spPr>
          <a:xfrm>
            <a:off x="5686425" y="3235324"/>
            <a:ext cx="1933293" cy="1952626"/>
          </a:xfrm>
          <a:prstGeom prst="rect">
            <a:avLst/>
          </a:prstGeo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457200" y="381000"/>
            <a:ext cx="8229600" cy="1143000"/>
          </a:xfrm>
        </p:spPr>
        <p:txBody>
          <a:bodyPr/>
          <a:lstStyle/>
          <a:p>
            <a:pPr eaLnBrk="1" hangingPunct="1"/>
            <a:r>
              <a:rPr lang="en-US">
                <a:latin typeface="Cambria" charset="0"/>
                <a:ea typeface="ＭＳ Ｐゴシック" charset="0"/>
              </a:rPr>
              <a:t>Summary</a:t>
            </a:r>
            <a:r>
              <a:rPr lang="en-US">
                <a:latin typeface="Calibri" charset="0"/>
                <a:ea typeface="ＭＳ Ｐゴシック" charset="0"/>
              </a:rPr>
              <a:t>	</a:t>
            </a:r>
          </a:p>
        </p:txBody>
      </p:sp>
      <p:sp>
        <p:nvSpPr>
          <p:cNvPr id="46082" name="Rectangle 3"/>
          <p:cNvSpPr>
            <a:spLocks noGrp="1" noChangeArrowheads="1"/>
          </p:cNvSpPr>
          <p:nvPr>
            <p:ph idx="1"/>
          </p:nvPr>
        </p:nvSpPr>
        <p:spPr>
          <a:xfrm>
            <a:off x="457200" y="1371600"/>
            <a:ext cx="8229600" cy="4191000"/>
          </a:xfrm>
        </p:spPr>
        <p:txBody>
          <a:bodyPr/>
          <a:lstStyle/>
          <a:p>
            <a:pPr eaLnBrk="1" hangingPunct="1">
              <a:spcAft>
                <a:spcPts val="600"/>
              </a:spcAft>
            </a:pPr>
            <a:r>
              <a:rPr lang="en-US" sz="2400">
                <a:latin typeface="Calibri Light" charset="0"/>
                <a:ea typeface="ＭＳ Ｐゴシック" charset="0"/>
              </a:rPr>
              <a:t>Opportunity to develop skills in all aspects of Geriatric Psychiatry</a:t>
            </a:r>
          </a:p>
          <a:p>
            <a:pPr eaLnBrk="1" hangingPunct="1">
              <a:spcAft>
                <a:spcPts val="600"/>
              </a:spcAft>
            </a:pPr>
            <a:r>
              <a:rPr lang="en-US" sz="2400">
                <a:latin typeface="Calibri Light" charset="0"/>
                <a:ea typeface="ＭＳ Ｐゴシック" charset="0"/>
              </a:rPr>
              <a:t>Collegial and dynamic department</a:t>
            </a:r>
          </a:p>
          <a:p>
            <a:pPr eaLnBrk="1" hangingPunct="1">
              <a:spcAft>
                <a:spcPts val="600"/>
              </a:spcAft>
            </a:pPr>
            <a:r>
              <a:rPr lang="en-US" sz="2400">
                <a:latin typeface="Calibri Light" charset="0"/>
                <a:ea typeface="ＭＳ Ｐゴシック" charset="0"/>
              </a:rPr>
              <a:t>Outstanding (top 10) academic medical center with  substantial growth in geriatric medicine, psychiatry, and neuroscience</a:t>
            </a:r>
          </a:p>
          <a:p>
            <a:pPr eaLnBrk="1" hangingPunct="1">
              <a:spcAft>
                <a:spcPts val="600"/>
              </a:spcAft>
            </a:pPr>
            <a:r>
              <a:rPr lang="en-US" sz="2400">
                <a:latin typeface="Calibri Light" charset="0"/>
                <a:ea typeface="ＭＳ Ｐゴシック" charset="0"/>
              </a:rPr>
              <a:t>Opportunity to interface with strong Medical School, Department of Psychiatry and Geriatric Medicine</a:t>
            </a:r>
          </a:p>
          <a:p>
            <a:pPr eaLnBrk="1" hangingPunct="1">
              <a:spcAft>
                <a:spcPts val="600"/>
              </a:spcAft>
            </a:pPr>
            <a:r>
              <a:rPr lang="en-US" sz="2400">
                <a:latin typeface="Calibri Light" charset="0"/>
                <a:ea typeface="ＭＳ Ｐゴシック" charset="0"/>
              </a:rPr>
              <a:t>Great city for activities outside of work</a:t>
            </a:r>
          </a:p>
          <a:p>
            <a:pPr eaLnBrk="1" hangingPunct="1">
              <a:spcAft>
                <a:spcPts val="600"/>
              </a:spcAft>
            </a:pPr>
            <a:endParaRPr lang="en-US" sz="1100">
              <a:latin typeface="Calibri Light" charset="0"/>
              <a:ea typeface="ＭＳ Ｐゴシック" charset="0"/>
            </a:endParaRPr>
          </a:p>
          <a:p>
            <a:pPr algn="ctr" eaLnBrk="1" hangingPunct="1">
              <a:spcAft>
                <a:spcPts val="600"/>
              </a:spcAft>
              <a:buFontTx/>
              <a:buNone/>
            </a:pPr>
            <a:r>
              <a:rPr lang="en-US" sz="2400" b="1">
                <a:latin typeface="Cambria" charset="0"/>
                <a:ea typeface="ＭＳ Ｐゴシック" charset="0"/>
              </a:rPr>
              <a:t>WELCOME TO VANDERBILT!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300" y="838200"/>
            <a:ext cx="5867400" cy="1245108"/>
          </a:xfrm>
          <a:prstGeom prst="rect">
            <a:avLst/>
          </a:prstGeom>
          <a:ln>
            <a:noFill/>
          </a:ln>
          <a:effectLst>
            <a:softEdge rad="112500"/>
          </a:effectLst>
        </p:spPr>
      </p:pic>
      <p:sp>
        <p:nvSpPr>
          <p:cNvPr id="17411" name="Rectangle 2"/>
          <p:cNvSpPr>
            <a:spLocks noGrp="1" noChangeArrowheads="1"/>
          </p:cNvSpPr>
          <p:nvPr>
            <p:ph idx="1"/>
          </p:nvPr>
        </p:nvSpPr>
        <p:spPr/>
        <p:txBody>
          <a:bodyPr/>
          <a:lstStyle/>
          <a:p>
            <a:pPr eaLnBrk="1" hangingPunct="1">
              <a:lnSpc>
                <a:spcPct val="120000"/>
              </a:lnSpc>
            </a:pPr>
            <a:r>
              <a:rPr lang="en-US" sz="2400" dirty="0">
                <a:latin typeface="Calibri Light" charset="0"/>
                <a:ea typeface="ＭＳ Ｐゴシック" charset="0"/>
              </a:rPr>
              <a:t>Students: </a:t>
            </a:r>
          </a:p>
          <a:p>
            <a:pPr lvl="1" eaLnBrk="1" hangingPunct="1">
              <a:lnSpc>
                <a:spcPct val="120000"/>
              </a:lnSpc>
            </a:pPr>
            <a:r>
              <a:rPr lang="en-US" sz="2200" dirty="0">
                <a:latin typeface="Calibri Light" charset="0"/>
                <a:ea typeface="ＭＳ Ｐゴシック" charset="0"/>
              </a:rPr>
              <a:t>444 MD, 99 MD/PhD</a:t>
            </a:r>
          </a:p>
          <a:p>
            <a:pPr lvl="1" eaLnBrk="1" hangingPunct="1">
              <a:lnSpc>
                <a:spcPct val="120000"/>
              </a:lnSpc>
            </a:pPr>
            <a:r>
              <a:rPr lang="en-US" sz="2200" dirty="0">
                <a:latin typeface="Calibri Light" charset="0"/>
                <a:ea typeface="ＭＳ Ｐゴシック" charset="0"/>
              </a:rPr>
              <a:t>548 PhD</a:t>
            </a:r>
          </a:p>
          <a:p>
            <a:pPr lvl="1" eaLnBrk="1" hangingPunct="1">
              <a:lnSpc>
                <a:spcPct val="120000"/>
              </a:lnSpc>
            </a:pPr>
            <a:r>
              <a:rPr lang="en-US" sz="2200" dirty="0">
                <a:latin typeface="Calibri Light" charset="0"/>
                <a:ea typeface="ＭＳ Ｐゴシック" charset="0"/>
              </a:rPr>
              <a:t>29 MSCI</a:t>
            </a:r>
          </a:p>
          <a:p>
            <a:pPr eaLnBrk="1" hangingPunct="1">
              <a:lnSpc>
                <a:spcPct val="120000"/>
              </a:lnSpc>
            </a:pPr>
            <a:r>
              <a:rPr lang="en-US" sz="2400" dirty="0">
                <a:latin typeface="Calibri Light" charset="0"/>
                <a:ea typeface="ＭＳ Ｐゴシック" charset="0"/>
              </a:rPr>
              <a:t>Ranks #14 in US News &amp; World Report</a:t>
            </a:r>
          </a:p>
          <a:p>
            <a:pPr eaLnBrk="1" hangingPunct="1">
              <a:lnSpc>
                <a:spcPct val="120000"/>
              </a:lnSpc>
            </a:pPr>
            <a:r>
              <a:rPr lang="en-US" sz="2400" dirty="0">
                <a:latin typeface="Calibri Light" charset="0"/>
                <a:ea typeface="ＭＳ Ｐゴシック" charset="0"/>
              </a:rPr>
              <a:t>Top 10 in NIH funding (Over $300 Million)</a:t>
            </a:r>
          </a:p>
          <a:p>
            <a:pPr eaLnBrk="1" hangingPunct="1">
              <a:lnSpc>
                <a:spcPct val="120000"/>
              </a:lnSpc>
            </a:pPr>
            <a:r>
              <a:rPr lang="en-US" sz="2400" dirty="0">
                <a:latin typeface="Calibri Light" charset="0"/>
                <a:ea typeface="ＭＳ Ｐゴシック" charset="0"/>
              </a:rPr>
              <a:t>2,800 fulltime faculty</a:t>
            </a:r>
          </a:p>
        </p:txBody>
      </p:sp>
      <p:pic>
        <p:nvPicPr>
          <p:cNvPr id="2" name="Picture 1" descr="a.tiff"/>
          <p:cNvPicPr>
            <a:picLocks noChangeAspect="1"/>
          </p:cNvPicPr>
          <p:nvPr/>
        </p:nvPicPr>
        <p:blipFill>
          <a:blip r:embed="rId5">
            <a:extLst>
              <a:ext uri="{28A0092B-C50C-407E-A947-70E740481C1C}">
                <a14:useLocalDpi xmlns:a14="http://schemas.microsoft.com/office/drawing/2010/main" val="0"/>
              </a:ext>
            </a:extLst>
          </a:blip>
          <a:srcRect r="1773"/>
          <a:stretch>
            <a:fillRect/>
          </a:stretch>
        </p:blipFill>
        <p:spPr bwMode="auto">
          <a:xfrm>
            <a:off x="4864100" y="1884363"/>
            <a:ext cx="3487738" cy="1620837"/>
          </a:xfrm>
          <a:prstGeom prst="rect">
            <a:avLst/>
          </a:prstGeom>
          <a:noFill/>
          <a:ln w="19050">
            <a:solidFill>
              <a:srgbClr val="000000"/>
            </a:solidFill>
            <a:miter lim="800000"/>
            <a:headEnd/>
            <a:tailEnd/>
          </a:ln>
          <a:effectLst>
            <a:outerShdw blurRad="57150" dist="508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pic>
        <p:nvPicPr>
          <p:cNvPr id="8196" name="Picture 4" descr="a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86488" y="4953000"/>
            <a:ext cx="2638425" cy="1752600"/>
          </a:xfrm>
          <a:prstGeom prst="rect">
            <a:avLst/>
          </a:prstGeom>
          <a:noFill/>
          <a:ln w="19050">
            <a:solidFill>
              <a:srgbClr val="000000"/>
            </a:solidFill>
            <a:miter lim="800000"/>
            <a:headEnd/>
            <a:tailEnd/>
          </a:ln>
          <a:effectLst>
            <a:outerShdw blurRad="57150" dist="508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sp>
        <p:nvSpPr>
          <p:cNvPr id="17414" name="AutoShape 7" descr="data:image/jpeg;base64,/9j/4AAQSkZJRgABAQAAAQABAAD/2wCEAAkGBhESEBUUERMQEBEQFA4XDxAUFxQYEhIXFxAVHB8SFxkXHCYeGBojGRcXHy8gKDMpLSwvFh8zNTAqNSgrLCoBCQoKDQwOGQ0PFzUcHiQ1LTIqNTU1KSkyLDUyMjU0KiksLCo1NCksKTUsLCw1KTUpKiopNCk1LSk0KSkpKSksLP/AABEIAGQBHQMBIgACEQEDEQH/xAAbAAEAAgMBAQAAAAAAAAAAAAAAAQUEBgcDAv/EAEUQAAEDAgMCBwsKBgIDAAAAAAEAAgMEEQUSIQYxExdBUVOS0wcUFSIyNGFxdIGzCCM1QlJykbHR0jNUc6GisiRiFiVD/8QAGQEBAQEBAQEAAAAAAAAAAAAAAAECBAUD/8QAJxEBAAECBQIGAwAAAAAAAAAAAAECEQMSITFRsfAiMkFhoeEEgZH/2gAMAwEAAhEDEQA/AOcbafSVZ7VV/GcqZXO2n0lWe1VfxnKmUUREQEREBERAREQEREBERAREQEREBERAREQEREBERAREQEREBERAREQF3f5O3mlV7Qz4DFwhd3+Tt5pVe0M+AxByHbT6SrPaqv4zlTK520+kqz2qr+M5UyAiLNwWnbJURseLtc4Bw11FjzKTNouRrowkVh4Rh/lo+vL+5T4Rh/lo+vL+5ZzTx0W0cq5FY+EYf5aPry/uTwjD/LR9eX9yZp46Fo5VyKx8Iw/y0fXl/cvWKSGRkoEDIyyNzmuDpCQQ5o3E25UzTHp0Le6pREW0EREBERAREQESyICJZLICJZEBESyAiIgIlkQEU2UICIiAu7/J280qvaGfAYuELu/ydvNKr2hnwGIOQ7afSVZ7VV/GcqZXO2n0lWe1VfxnKmQFY7O+dw/fH5FVysdnfO4fvj8isYnllad4ZmzmJQAsimhicHG3CkXcC46Xvyci3XwHTdDF1QuWj9F1DAsQ4anY8+Vaz/vDQ/r71xfl0zT46ZffCm+ktN2sbkkyCCOFoJLJGj+ILc+73K52XhjnjJfTQhrMrWvtq8ga7/drzlV+0wrGtc2XLLDnzMkDR4uuguPJ5tfxXhs9FNUFsZeWQQEOdbTe64Gm8k33rcxfC3/evd2dq20YlR0kMTpHQxEN3DKLknc0LUG1rZXTObGyEd7uGRm7+I3X16/2Vrt5iFyyIHd47/WdAPwufeFr+F7pv6D/APdiYFE5M87yVz4rQwVvnck7zmqxS1tPTzNnEnASPb47ZAL5c19WloNhzj0rQ170Na+GVksZyyRPY9h5nNcCD+IXa+LbMIwTJjUkNTFBwVO+pdVtdGOBbBEC9z2t+rdgABG4vVLRUnf2IMjjjZA2olaGxsFmRMvqbf8AVgJJ5bEroXdPxamNMyrp9J8agp2yAfUihdd/vLuCYf6Z9K1nYajlp4KnEO9zM2KIxU7XNeY5HSuyyOOWxytjDwSDoXAILHuq7O0jYaOtw+NsdLUxlpDRYZhcteR9pzcwP3Aq/uXGjdPM2uggmp46eedz3svIzgyy+Ug3tYnT0Lb8EnOL4FVU4poqd1K4Po2QtcInOF35GZnHxic4Ov8A9AtO2AwOof3+WxSnLQV8Xkn+K4MtFr9fTyd6D7292KOGTNqIBHU0M13Uz3gSR6tJ4J/I7TUO5RrvCwu6GImVnBwwU9PGyOkdljZbMZKaOQ5iSbi7iAOYetXOwe2ccbH4ZiYzUM5czx99K8n0+S3Nr/1OvOqrupwBuLTMbctY2jaw8pDaSEA6b7gBBse0opafCsPqmUGHumrAeHzxOLD82T4rWvGXVVtXs3S12FSV9HEKSejdaspmuc6FzbNPCx5iSzQ3te3iu9BN9ths3Vy4FhccUE0ksI+eia0mSO8R8po1GqwRKMJwSop5nM7+xIkd7Nc1zoYizKXSZbhpLc2n/YcxsHh3K8Np6inreHpaad1LCZIXPZd+Yh5yuIILhdo0WuYtXtfQjPQU1K+SZvA1EMZYXBjDnjIc8ne+M3AAPpstz7idNMIMQexr2mSANgePFzSASaMd9oEj1LWsawzFpqN0mICdrKK7mS1IfwsjppIWcC0uNyNM3MLO50Ft3NqGmmoK989LSzPoYXSQSPZ418krrPIIzC4Hu0Xni+E0k+AtrxTw0VS2cRt4HM2KoGcC4Y4nkJOnRnk0Vr3HYZmUGJSMa4OfD/xiWgiR7Y5dGhwIeQbC2vMmKxnG8MaWfN4lhgLZ6MeIJW8rmR6AONr6DeHN5QqNf7kFDBUV4p6mCCeKRkrvnG3e0saLZXbwOcbld0+DUk9HiL6qjp6EUhkFFVRNfEXuBfaOznESm4aPTm57LA7iFDIMWDix4ZFHUNlcQQ1ji0ANcTuN+Tetn2cFU2SvOM8J4MAmyCr1BdwpymDPr5BPk87eVQc+7l1LFNiUME8MM8U+cPbI0OIywyOBad7TcD12WDtsGNxGojjihhjgmmjjZG0NblZK4Au+0TbUlW/cipnOxiBzGuMcbpi91tGNMEoBedwvu9arO6BSPZilXna5vCVNQ+O4IztdM4hzecEbig2faiipm4FR1MdLSR1FW57JpGxgGw4QXZrZh8UG491lp+z+NQ0zZTJS09XI8QiEVDM8UdnOL3FoINyMoFjzrom0WztVLs7h0UcE0ksb3mSJrSZGBxlsS3eBqPxXOse2XnozC2cZZZ2F/A/XjHCFrQ6xtd1ibcnrQdBx2qpYcHo6xmG4UZqt7xK10DjGAM/kgSAjyRvJXONocRhnqHSQQMpY3Nh+ZYAGNcImh+UDkLw4j1rom2GFzf8AjeHt4N+aF8hmZY5owRKczhvAtyrlKAiIgLu/ydvNKr2hnwGLhC7v8nbzSq9oZ8BiDkO2n0lWe1VfxnKmVztp9JVntVX8ZypkBWOzvncP3x+RVcrHZ3zuH74/IrGJ5ZWneFcP0W1bCYhZ74jueMzPWN494/1Wqj9F70FWYpWSDexwPr5x7xcKYtGeiaVpm03blJDXCUtd89G97rtu0R8HY3aSR4pIIAHoKqMBwEmd/C3ZHTuBkaTvIuQDbS1hcn9VvcUoc0ObqHAFp9BF1r21srYYnlpIkqcjHC+hDQbutz2NvevPw8WqZyRFr99HRVTEatNxOtM0z5D9dxI9A5B+Fl6YXum/oP8A92LBWdhe6b+g/wD3YvRqi1Noc0bsFEUtOo0vqNOf0LaBeTYEkgeSL7hfk5hdSJiNA5wGosCbekfmt4xFzKuWnnkllFDNXRxTUsvi96E5C6OMjxTEIyQCMpGUAjcVT7SYrXGWeGUyxxseWupg0tgia2TxQ1gGVrRpYjffeb6hr7ZiBo4gC+4mykTu+07U851PP610CjpKXwjhmZ8jZDHgnzQiYY3EiK13GQHXlNjv5VUxzywUBlpMzJH1dSyrnj/ixsDGGOPMNWMcTIbi2Ytsb2sg1Iuvre9+XfdS6Uk3JJOliTc6af2W+wUzZp8NdWMZ3xOKsyteA3vgNv3u6YaaySeJc6uaASeVYmDYhVVDqiOu4R9OyCqdUNlbZtK9kLjG6MEARPEoYwNFrh2WxCDT++Hfbdf7xv8Amvgnn95V7tBGeAobN0FGSSG6XNfV3uR6AF77LBzaerlhbmq4W05iIAc+KN0hEk0Y+2PEbmGrQ8nTeg10TOGgc4AcgJsPco4cnTMTzjNf+11s9fUST4YZasl8rKmJlHNJ/FkYY5DKzMdZGNIjOt8pdYb7LK7o9fepliE9Q5rJG/8AGc0CCK0Y8izze1/sjeg08TOGmZwHILn+yjhTe9zc7zc3/VbZshFH3tM2XKG100NK15AOQ8FK8PHNaXgSfQ23KvXFaER4e+mLQJqKSjlqNPGElQ2UPYTzMAhZb7Qcg09tQdwedTqA46nnOu9Q6a+hde24E3sfUtv2prHd708YmqQ3vPCr04Zam1po3Zswfq65v5O9WMddO6poqdoMlKaPCRUwPbenyOpo3SSOuLMs0l2fQgi90GgNkI3Ei++xIv8AgodKTvJNtBc3t6NVsjIIfB8tieD8JwtEn1uC4CTXq6r32uxGrjqJ6dhkipW52wwRgiA0/wBWQACzg5lnGQ3JJvdBqxqHH6zjz+Mf1UOlJtckkWsSST7ltNFGM2EaDxpXZvT/AOwA1VhUUscsVfVxNa28EjKqIAAQz+EaWz2jkZIxrnC24iQbgEGjGpduzu13jMdb8m9fK3DFJ3Mwyka2apYJaecuhYz5iT/nTi8js4sbN5juC09AREQF3f5O3mlV7Qz4DFwhd3+Tt5pVe0M+AxByHbT6SrPaqv4zlTK520+kqz2qr+M5UyArHZ3zuH74/IquXpBO5jg5hLXNN2kbwVmqLxMLGkvIEc45Ev6QrDw7P0n+LP2p4dn6T/Fn7UvVx8/RoyKPauoiY1jXMysFm3AJtzXusTE8ZkqCDK5pyghoFgNT+f6L78Oz9J/iz9qeHZ+k/wAWftWIotOaKYv37NX9Lq+/pCz8LOk39B/+7FPh2fpP8WftXzLjMzmlpeS1ws4WaLjm0C1OadLd/wATRhICiLbLKrsUmmtw0ss2W4bwj3Oy35sxNtw/BfU2M1D4xE+aZ0TbWidI8sFt1mk25Fhog9hWyZ2vzvzx5ODfmOZmS2XKb3GWwtbdZfdFic0Li+GWWJ53uje5rjrylp11WMiD0qKl8ji+Rznvcbue4kuJ5yTqVk1mN1MrAyWeeVjbZWPke5o9QJssJEGa3G6kRcEJ5xDYjgRI/g7EkluW9rEk6elY1PUvjcHxudG9vkvaS1w9RGoXmiDIrsRmmdmmkkmda2aRznOtzXcSvKedz3Fz3Oe52rnOJLj6STqV8Ig9BUPyhuZ2VrszW3OUOsBmA3A2A19C+31shLyXvJmIMxLiTIc2a79fG8bXXlXgiDNkxqodEInTzOhaGhsRe8xgNtYBpNgBYW5rKJMZqHRiJ00zogGtERe8sDQBZuW9rCw09Cw0QfYndkyZnZC4OLLnKXAWzW3XtpdZIxmo4LgeGm4HdwOd/B25st7WWGiD1FU8ZLPeOCN4tT4hzXu37OuunKjap4DgHPAkFpACbPGYOs77XjAHXlC8kQZgxqoEXAiebgbEcDnfwdiSSMt7WJJPvWGiICIiAu7/ACdvNKr2hnwGLhC7v8nbzSq9oZ8BiDkO2n0lWe1VfxnKmVztp9JVntVX8ZypkBERAREQEREBERAREQEREBERAREQEREBERAREQEREBERAREQEREBERAXd/k7eaVXtDPgMXCF3f5O3mlV7Qz4DEFTj/c0ppaueR0tSHSTTucAYrAukJsLxk21WBxU0nS1XWh7JSiq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ukdyzZqKjgmbE6R4fK1xLy0m/BtGmVo5lKIP/9k="/>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15" name="AutoShape 9" descr="data:image/jpeg;base64,/9j/4AAQSkZJRgABAQAAAQABAAD/2wCEAAkGBhESEBUUERMQEBEQFA4XDxAUFxQYEhIXFxAVHB8SFxkXHCYeGBojGRcXHy8gKDMpLSwvFh8zNTAqNSgrLCoBCQoKDQwOGQ0PFzUcHiQ1LTIqNTU1KSkyLDUyMjU0KiksLCo1NCksKTUsLCw1KTUpKiopNCk1LSk0KSkpKSksLP/AABEIAGQBHQMBIgACEQEDEQH/xAAbAAEAAgMBAQAAAAAAAAAAAAAAAQUEBgcDAv/EAEUQAAEDAgMCBwsKBgIDAAAAAAEAAgMEEQUSIQYxExdBUVOS0wcUFSIyNGFxdIGzCCM1QlJykbHR0jNUc6GisiRiFiVD/8QAGQEBAQEBAQEAAAAAAAAAAAAAAAECBAUD/8QAJxEBAAECBQIGAwAAAAAAAAAAAAECEQMSITFRsfAiMkFhoeEEgZH/2gAMAwEAAhEDEQA/AOcbafSVZ7VV/GcqZXO2n0lWe1VfxnKmUUREQEREBERAREQEREBERAREQEREBERAREQEREBERAREQEREBERAREQF3f5O3mlV7Qz4DFwhd3+Tt5pVe0M+AxByHbT6SrPaqv4zlTK520+kqz2qr+M5UyAiLNwWnbJURseLtc4Bw11FjzKTNouRrowkVh4Rh/lo+vL+5T4Rh/lo+vL+5ZzTx0W0cq5FY+EYf5aPry/uTwjD/LR9eX9yZp46Fo5VyKx8Iw/y0fXl/cvWKSGRkoEDIyyNzmuDpCQQ5o3E25UzTHp0Le6pREW0EREBERAREQESyICJZLICJZEBESyAiIgIlkQEU2UICIiAu7/J280qvaGfAYuELu/ydvNKr2hnwGIOQ7afSVZ7VV/GcqZXO2n0lWe1VfxnKmQFY7O+dw/fH5FVysdnfO4fvj8isYnllad4ZmzmJQAsimhicHG3CkXcC46Xvyci3XwHTdDF1QuWj9F1DAsQ4anY8+Vaz/vDQ/r71xfl0zT46ZffCm+ktN2sbkkyCCOFoJLJGj+ILc+73K52XhjnjJfTQhrMrWvtq8ga7/drzlV+0wrGtc2XLLDnzMkDR4uuguPJ5tfxXhs9FNUFsZeWQQEOdbTe64Gm8k33rcxfC3/evd2dq20YlR0kMTpHQxEN3DKLknc0LUG1rZXTObGyEd7uGRm7+I3X16/2Vrt5iFyyIHd47/WdAPwufeFr+F7pv6D/APdiYFE5M87yVz4rQwVvnck7zmqxS1tPTzNnEnASPb47ZAL5c19WloNhzj0rQ170Na+GVksZyyRPY9h5nNcCD+IXa+LbMIwTJjUkNTFBwVO+pdVtdGOBbBEC9z2t+rdgABG4vVLRUnf2IMjjjZA2olaGxsFmRMvqbf8AVgJJ5bEroXdPxamNMyrp9J8agp2yAfUihdd/vLuCYf6Z9K1nYajlp4KnEO9zM2KIxU7XNeY5HSuyyOOWxytjDwSDoXAILHuq7O0jYaOtw+NsdLUxlpDRYZhcteR9pzcwP3Aq/uXGjdPM2uggmp46eedz3svIzgyy+Ug3tYnT0Lb8EnOL4FVU4poqd1K4Po2QtcInOF35GZnHxic4Ov8A9AtO2AwOof3+WxSnLQV8Xkn+K4MtFr9fTyd6D7292KOGTNqIBHU0M13Uz3gSR6tJ4J/I7TUO5RrvCwu6GImVnBwwU9PGyOkdljZbMZKaOQ5iSbi7iAOYetXOwe2ccbH4ZiYzUM5czx99K8n0+S3Nr/1OvOqrupwBuLTMbctY2jaw8pDaSEA6b7gBBse0opafCsPqmUGHumrAeHzxOLD82T4rWvGXVVtXs3S12FSV9HEKSejdaspmuc6FzbNPCx5iSzQ3te3iu9BN9ths3Vy4FhccUE0ksI+eia0mSO8R8po1GqwRKMJwSop5nM7+xIkd7Nc1zoYizKXSZbhpLc2n/YcxsHh3K8Np6inreHpaad1LCZIXPZd+Yh5yuIILhdo0WuYtXtfQjPQU1K+SZvA1EMZYXBjDnjIc8ne+M3AAPpstz7idNMIMQexr2mSANgePFzSASaMd9oEj1LWsawzFpqN0mICdrKK7mS1IfwsjppIWcC0uNyNM3MLO50Ft3NqGmmoK989LSzPoYXSQSPZ418krrPIIzC4Hu0Xni+E0k+AtrxTw0VS2cRt4HM2KoGcC4Y4nkJOnRnk0Vr3HYZmUGJSMa4OfD/xiWgiR7Y5dGhwIeQbC2vMmKxnG8MaWfN4lhgLZ6MeIJW8rmR6AONr6DeHN5QqNf7kFDBUV4p6mCCeKRkrvnG3e0saLZXbwOcbld0+DUk9HiL6qjp6EUhkFFVRNfEXuBfaOznESm4aPTm57LA7iFDIMWDix4ZFHUNlcQQ1ji0ANcTuN+Tetn2cFU2SvOM8J4MAmyCr1BdwpymDPr5BPk87eVQc+7l1LFNiUME8MM8U+cPbI0OIywyOBad7TcD12WDtsGNxGojjihhjgmmjjZG0NblZK4Au+0TbUlW/cipnOxiBzGuMcbpi91tGNMEoBedwvu9arO6BSPZilXna5vCVNQ+O4IztdM4hzecEbig2faiipm4FR1MdLSR1FW57JpGxgGw4QXZrZh8UG491lp+z+NQ0zZTJS09XI8QiEVDM8UdnOL3FoINyMoFjzrom0WztVLs7h0UcE0ksb3mSJrSZGBxlsS3eBqPxXOse2XnozC2cZZZ2F/A/XjHCFrQ6xtd1ibcnrQdBx2qpYcHo6xmG4UZqt7xK10DjGAM/kgSAjyRvJXONocRhnqHSQQMpY3Nh+ZYAGNcImh+UDkLw4j1rom2GFzf8AjeHt4N+aF8hmZY5owRKczhvAtyrlKAiIgLu/ydvNKr2hnwGLhC7v8nbzSq9oZ8BiDkO2n0lWe1VfxnKmVztp9JVntVX8ZypkBWOzvncP3x+RVcrHZ3zuH74/IrGJ5ZWneFcP0W1bCYhZ74jueMzPWN494/1Wqj9F70FWYpWSDexwPr5x7xcKYtGeiaVpm03blJDXCUtd89G97rtu0R8HY3aSR4pIIAHoKqMBwEmd/C3ZHTuBkaTvIuQDbS1hcn9VvcUoc0ObqHAFp9BF1r21srYYnlpIkqcjHC+hDQbutz2NvevPw8WqZyRFr99HRVTEatNxOtM0z5D9dxI9A5B+Fl6YXum/oP8A92LBWdhe6b+g/wD3YvRqi1Noc0bsFEUtOo0vqNOf0LaBeTYEkgeSL7hfk5hdSJiNA5wGosCbekfmt4xFzKuWnnkllFDNXRxTUsvi96E5C6OMjxTEIyQCMpGUAjcVT7SYrXGWeGUyxxseWupg0tgia2TxQ1gGVrRpYjffeb6hr7ZiBo4gC+4mykTu+07U851PP610CjpKXwjhmZ8jZDHgnzQiYY3EiK13GQHXlNjv5VUxzywUBlpMzJH1dSyrnj/ixsDGGOPMNWMcTIbi2Ytsb2sg1Iuvre9+XfdS6Uk3JJOliTc6af2W+wUzZp8NdWMZ3xOKsyteA3vgNv3u6YaaySeJc6uaASeVYmDYhVVDqiOu4R9OyCqdUNlbZtK9kLjG6MEARPEoYwNFrh2WxCDT++Hfbdf7xv8Amvgnn95V7tBGeAobN0FGSSG6XNfV3uR6AF77LBzaerlhbmq4W05iIAc+KN0hEk0Y+2PEbmGrQ8nTeg10TOGgc4AcgJsPco4cnTMTzjNf+11s9fUST4YZasl8rKmJlHNJ/FkYY5DKzMdZGNIjOt8pdYb7LK7o9fepliE9Q5rJG/8AGc0CCK0Y8izze1/sjeg08TOGmZwHILn+yjhTe9zc7zc3/VbZshFH3tM2XKG100NK15AOQ8FK8PHNaXgSfQ23KvXFaER4e+mLQJqKSjlqNPGElQ2UPYTzMAhZb7Qcg09tQdwedTqA46nnOu9Q6a+hde24E3sfUtv2prHd708YmqQ3vPCr04Zam1po3Zswfq65v5O9WMddO6poqdoMlKaPCRUwPbenyOpo3SSOuLMs0l2fQgi90GgNkI3Ei++xIv8AgodKTvJNtBc3t6NVsjIIfB8tieD8JwtEn1uC4CTXq6r32uxGrjqJ6dhkipW52wwRgiA0/wBWQACzg5lnGQ3JJvdBqxqHH6zjz+Mf1UOlJtckkWsSST7ltNFGM2EaDxpXZvT/AOwA1VhUUscsVfVxNa28EjKqIAAQz+EaWz2jkZIxrnC24iQbgEGjGpduzu13jMdb8m9fK3DFJ3Mwyka2apYJaecuhYz5iT/nTi8js4sbN5juC09AREQF3f5O3mlV7Qz4DFwhd3+Tt5pVe0M+AxByHbT6SrPaqv4zlTK520+kqz2qr+M5UyArHZ3zuH74/IquXpBO5jg5hLXNN2kbwVmqLxMLGkvIEc45Ev6QrDw7P0n+LP2p4dn6T/Fn7UvVx8/RoyKPauoiY1jXMysFm3AJtzXusTE8ZkqCDK5pyghoFgNT+f6L78Oz9J/iz9qeHZ+k/wAWftWIotOaKYv37NX9Lq+/pCz8LOk39B/+7FPh2fpP8WftXzLjMzmlpeS1ws4WaLjm0C1OadLd/wATRhICiLbLKrsUmmtw0ss2W4bwj3Oy35sxNtw/BfU2M1D4xE+aZ0TbWidI8sFt1mk25Fhog9hWyZ2vzvzx5ODfmOZmS2XKb3GWwtbdZfdFic0Li+GWWJ53uje5rjrylp11WMiD0qKl8ji+Rznvcbue4kuJ5yTqVk1mN1MrAyWeeVjbZWPke5o9QJssJEGa3G6kRcEJ5xDYjgRI/g7EkluW9rEk6elY1PUvjcHxudG9vkvaS1w9RGoXmiDIrsRmmdmmkkmda2aRznOtzXcSvKedz3Fz3Oe52rnOJLj6STqV8Ig9BUPyhuZ2VrszW3OUOsBmA3A2A19C+31shLyXvJmIMxLiTIc2a79fG8bXXlXgiDNkxqodEInTzOhaGhsRe8xgNtYBpNgBYW5rKJMZqHRiJ00zogGtERe8sDQBZuW9rCw09Cw0QfYndkyZnZC4OLLnKXAWzW3XtpdZIxmo4LgeGm4HdwOd/B25st7WWGiD1FU8ZLPeOCN4tT4hzXu37OuunKjap4DgHPAkFpACbPGYOs77XjAHXlC8kQZgxqoEXAiebgbEcDnfwdiSSMt7WJJPvWGiICIiAu7/ACdvNKr2hnwGLhC7v8nbzSq9oZ8BiDkO2n0lWe1VfxnKmVztp9JVntVX8ZypkBERAREQEREBERAREQEREBERAREQEREBERAREQEREBERAREQEREBERAXd/k7eaVXtDPgMXCF3f5O3mlV7Qz4DEFTj/c0ppaueR0tSHSTTucAYrAukJsLxk21WBxU0nS1XWh7JSiq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ukdyzZqKjgmbE6R4fK1xLy0m/BtGmVo5lKIP/9k="/>
          <p:cNvSpPr>
            <a:spLocks noChangeAspect="1" noChangeArrowheads="1"/>
          </p:cNvSpPr>
          <p:nvPr/>
        </p:nvSpPr>
        <p:spPr bwMode="auto">
          <a:xfrm>
            <a:off x="328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16" name="AutoShape 11" descr="data:image/jpeg;base64,/9j/4AAQSkZJRgABAQAAAQABAAD/2wCEAAkGBhESEBUUERMQEBEQFA4XDxAUFxQYEhIXFxAVHB8SFxkXHCYeGBojGRcXHy8gKDMpLSwvFh8zNTAqNSgrLCoBCQoKDQwOGQ0PFzUcHiQ1LTIqNTU1KSkyLDUyMjU0KiksLCo1NCksKTUsLCw1KTUpKiopNCk1LSk0KSkpKSksLP/AABEIAGQBHQMBIgACEQEDEQH/xAAbAAEAAgMBAQAAAAAAAAAAAAAAAQUEBgcDAv/EAEUQAAEDAgMCBwsKBgIDAAAAAAEAAgMEEQUSIQYxExdBUVOS0wcUFSIyNGFxdIGzCCM1QlJykbHR0jNUc6GisiRiFiVD/8QAGQEBAQEBAQEAAAAAAAAAAAAAAAECBAUD/8QAJxEBAAECBQIGAwAAAAAAAAAAAAECEQMSITFRsfAiMkFhoeEEgZH/2gAMAwEAAhEDEQA/AOcbafSVZ7VV/GcqZXO2n0lWe1VfxnKmUUREQEREBERAREQEREBERAREQEREBERAREQEREBERAREQEREBERAREQF3f5O3mlV7Qz4DFwhd3+Tt5pVe0M+AxByHbT6SrPaqv4zlTK520+kqz2qr+M5UyAiLNwWnbJURseLtc4Bw11FjzKTNouRrowkVh4Rh/lo+vL+5T4Rh/lo+vL+5ZzTx0W0cq5FY+EYf5aPry/uTwjD/LR9eX9yZp46Fo5VyKx8Iw/y0fXl/cvWKSGRkoEDIyyNzmuDpCQQ5o3E25UzTHp0Le6pREW0EREBERAREQESyICJZLICJZEBESyAiIgIlkQEU2UICIiAu7/J280qvaGfAYuELu/ydvNKr2hnwGIOQ7afSVZ7VV/GcqZXO2n0lWe1VfxnKmQFY7O+dw/fH5FVysdnfO4fvj8isYnllad4ZmzmJQAsimhicHG3CkXcC46Xvyci3XwHTdDF1QuWj9F1DAsQ4anY8+Vaz/vDQ/r71xfl0zT46ZffCm+ktN2sbkkyCCOFoJLJGj+ILc+73K52XhjnjJfTQhrMrWvtq8ga7/drzlV+0wrGtc2XLLDnzMkDR4uuguPJ5tfxXhs9FNUFsZeWQQEOdbTe64Gm8k33rcxfC3/evd2dq20YlR0kMTpHQxEN3DKLknc0LUG1rZXTObGyEd7uGRm7+I3X16/2Vrt5iFyyIHd47/WdAPwufeFr+F7pv6D/APdiYFE5M87yVz4rQwVvnck7zmqxS1tPTzNnEnASPb47ZAL5c19WloNhzj0rQ170Na+GVksZyyRPY9h5nNcCD+IXa+LbMIwTJjUkNTFBwVO+pdVtdGOBbBEC9z2t+rdgABG4vVLRUnf2IMjjjZA2olaGxsFmRMvqbf8AVgJJ5bEroXdPxamNMyrp9J8agp2yAfUihdd/vLuCYf6Z9K1nYajlp4KnEO9zM2KIxU7XNeY5HSuyyOOWxytjDwSDoXAILHuq7O0jYaOtw+NsdLUxlpDRYZhcteR9pzcwP3Aq/uXGjdPM2uggmp46eedz3svIzgyy+Ug3tYnT0Lb8EnOL4FVU4poqd1K4Po2QtcInOF35GZnHxic4Ov8A9AtO2AwOof3+WxSnLQV8Xkn+K4MtFr9fTyd6D7292KOGTNqIBHU0M13Uz3gSR6tJ4J/I7TUO5RrvCwu6GImVnBwwU9PGyOkdljZbMZKaOQ5iSbi7iAOYetXOwe2ccbH4ZiYzUM5czx99K8n0+S3Nr/1OvOqrupwBuLTMbctY2jaw8pDaSEA6b7gBBse0opafCsPqmUGHumrAeHzxOLD82T4rWvGXVVtXs3S12FSV9HEKSejdaspmuc6FzbNPCx5iSzQ3te3iu9BN9ths3Vy4FhccUE0ksI+eia0mSO8R8po1GqwRKMJwSop5nM7+xIkd7Nc1zoYizKXSZbhpLc2n/YcxsHh3K8Np6inreHpaad1LCZIXPZd+Yh5yuIILhdo0WuYtXtfQjPQU1K+SZvA1EMZYXBjDnjIc8ne+M3AAPpstz7idNMIMQexr2mSANgePFzSASaMd9oEj1LWsawzFpqN0mICdrKK7mS1IfwsjppIWcC0uNyNM3MLO50Ft3NqGmmoK989LSzPoYXSQSPZ418krrPIIzC4Hu0Xni+E0k+AtrxTw0VS2cRt4HM2KoGcC4Y4nkJOnRnk0Vr3HYZmUGJSMa4OfD/xiWgiR7Y5dGhwIeQbC2vMmKxnG8MaWfN4lhgLZ6MeIJW8rmR6AONr6DeHN5QqNf7kFDBUV4p6mCCeKRkrvnG3e0saLZXbwOcbld0+DUk9HiL6qjp6EUhkFFVRNfEXuBfaOznESm4aPTm57LA7iFDIMWDix4ZFHUNlcQQ1ji0ANcTuN+Tetn2cFU2SvOM8J4MAmyCr1BdwpymDPr5BPk87eVQc+7l1LFNiUME8MM8U+cPbI0OIywyOBad7TcD12WDtsGNxGojjihhjgmmjjZG0NblZK4Au+0TbUlW/cipnOxiBzGuMcbpi91tGNMEoBedwvu9arO6BSPZilXna5vCVNQ+O4IztdM4hzecEbig2faiipm4FR1MdLSR1FW57JpGxgGw4QXZrZh8UG491lp+z+NQ0zZTJS09XI8QiEVDM8UdnOL3FoINyMoFjzrom0WztVLs7h0UcE0ksb3mSJrSZGBxlsS3eBqPxXOse2XnozC2cZZZ2F/A/XjHCFrQ6xtd1ibcnrQdBx2qpYcHo6xmG4UZqt7xK10DjGAM/kgSAjyRvJXONocRhnqHSQQMpY3Nh+ZYAGNcImh+UDkLw4j1rom2GFzf8AjeHt4N+aF8hmZY5owRKczhvAtyrlKAiIgLu/ydvNKr2hnwGLhC7v8nbzSq9oZ8BiDkO2n0lWe1VfxnKmVztp9JVntVX8ZypkBWOzvncP3x+RVcrHZ3zuH74/IrGJ5ZWneFcP0W1bCYhZ74jueMzPWN494/1Wqj9F70FWYpWSDexwPr5x7xcKYtGeiaVpm03blJDXCUtd89G97rtu0R8HY3aSR4pIIAHoKqMBwEmd/C3ZHTuBkaTvIuQDbS1hcn9VvcUoc0ObqHAFp9BF1r21srYYnlpIkqcjHC+hDQbutz2NvevPw8WqZyRFr99HRVTEatNxOtM0z5D9dxI9A5B+Fl6YXum/oP8A92LBWdhe6b+g/wD3YvRqi1Noc0bsFEUtOo0vqNOf0LaBeTYEkgeSL7hfk5hdSJiNA5wGosCbekfmt4xFzKuWnnkllFDNXRxTUsvi96E5C6OMjxTEIyQCMpGUAjcVT7SYrXGWeGUyxxseWupg0tgia2TxQ1gGVrRpYjffeb6hr7ZiBo4gC+4mykTu+07U851PP610CjpKXwjhmZ8jZDHgnzQiYY3EiK13GQHXlNjv5VUxzywUBlpMzJH1dSyrnj/ixsDGGOPMNWMcTIbi2Ytsb2sg1Iuvre9+XfdS6Uk3JJOliTc6af2W+wUzZp8NdWMZ3xOKsyteA3vgNv3u6YaaySeJc6uaASeVYmDYhVVDqiOu4R9OyCqdUNlbZtK9kLjG6MEARPEoYwNFrh2WxCDT++Hfbdf7xv8Amvgnn95V7tBGeAobN0FGSSG6XNfV3uR6AF77LBzaerlhbmq4W05iIAc+KN0hEk0Y+2PEbmGrQ8nTeg10TOGgc4AcgJsPco4cnTMTzjNf+11s9fUST4YZasl8rKmJlHNJ/FkYY5DKzMdZGNIjOt8pdYb7LK7o9fepliE9Q5rJG/8AGc0CCK0Y8izze1/sjeg08TOGmZwHILn+yjhTe9zc7zc3/VbZshFH3tM2XKG100NK15AOQ8FK8PHNaXgSfQ23KvXFaER4e+mLQJqKSjlqNPGElQ2UPYTzMAhZb7Qcg09tQdwedTqA46nnOu9Q6a+hde24E3sfUtv2prHd708YmqQ3vPCr04Zam1po3Zswfq65v5O9WMddO6poqdoMlKaPCRUwPbenyOpo3SSOuLMs0l2fQgi90GgNkI3Ei++xIv8AgodKTvJNtBc3t6NVsjIIfB8tieD8JwtEn1uC4CTXq6r32uxGrjqJ6dhkipW52wwRgiA0/wBWQACzg5lnGQ3JJvdBqxqHH6zjz+Mf1UOlJtckkWsSST7ltNFGM2EaDxpXZvT/AOwA1VhUUscsVfVxNa28EjKqIAAQz+EaWz2jkZIxrnC24iQbgEGjGpduzu13jMdb8m9fK3DFJ3Mwyka2apYJaecuhYz5iT/nTi8js4sbN5juC09AREQF3f5O3mlV7Qz4DFwhd3+Tt5pVe0M+AxByHbT6SrPaqv4zlTK520+kqz2qr+M5UyArHZ3zuH74/IquXpBO5jg5hLXNN2kbwVmqLxMLGkvIEc45Ev6QrDw7P0n+LP2p4dn6T/Fn7UvVx8/RoyKPauoiY1jXMysFm3AJtzXusTE8ZkqCDK5pyghoFgNT+f6L78Oz9J/iz9qeHZ+k/wAWftWIotOaKYv37NX9Lq+/pCz8LOk39B/+7FPh2fpP8WftXzLjMzmlpeS1ws4WaLjm0C1OadLd/wATRhICiLbLKrsUmmtw0ss2W4bwj3Oy35sxNtw/BfU2M1D4xE+aZ0TbWidI8sFt1mk25Fhog9hWyZ2vzvzx5ODfmOZmS2XKb3GWwtbdZfdFic0Li+GWWJ53uje5rjrylp11WMiD0qKl8ji+Rznvcbue4kuJ5yTqVk1mN1MrAyWeeVjbZWPke5o9QJssJEGa3G6kRcEJ5xDYjgRI/g7EkluW9rEk6elY1PUvjcHxudG9vkvaS1w9RGoXmiDIrsRmmdmmkkmda2aRznOtzXcSvKedz3Fz3Oe52rnOJLj6STqV8Ig9BUPyhuZ2VrszW3OUOsBmA3A2A19C+31shLyXvJmIMxLiTIc2a79fG8bXXlXgiDNkxqodEInTzOhaGhsRe8xgNtYBpNgBYW5rKJMZqHRiJ00zogGtERe8sDQBZuW9rCw09Cw0QfYndkyZnZC4OLLnKXAWzW3XtpdZIxmo4LgeGm4HdwOd/B25st7WWGiD1FU8ZLPeOCN4tT4hzXu37OuunKjap4DgHPAkFpACbPGYOs77XjAHXlC8kQZgxqoEXAiebgbEcDnfwdiSSMt7WJJPvWGiICIiAu7/ACdvNKr2hnwGLhC7v8nbzSq9oZ8BiDkO2n0lWe1VfxnKmVztp9JVntVX8ZypkBERAREQEREBERAREQEREBERAREQEREBERAREQEREBERAREQEREBERAXd/k7eaVXtDPgMXCF3f5O3mlV7Qz4DEFTj/c0ppaueR0tSHSTTucAYrAukJsLxk21WBxU0nS1XWh7JSiq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ukdyzZqKjgmbE6R4fK1xLy0m/BtGmVo5lKIP/9k="/>
          <p:cNvSpPr>
            <a:spLocks noChangeAspect="1" noChangeArrowheads="1"/>
          </p:cNvSpPr>
          <p:nvPr/>
        </p:nvSpPr>
        <p:spPr bwMode="auto">
          <a:xfrm>
            <a:off x="481013"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17" name="AutoShape 13" descr="data:image/jpeg;base64,/9j/4AAQSkZJRgABAQAAAQABAAD/2wCEAAkGBhESEBUUERMQEBEQFA4XDxAUFxQYEhIXFxAVHB8SFxkXHCYeGBojGRcXHy8gKDMpLSwvFh8zNTAqNSgrLCoBCQoKDQwOGQ0PFzUcHiQ1LTIqNTU1KSkyLDUyMjU0KiksLCo1NCksKTUsLCw1KTUpKiopNCk1LSk0KSkpKSksLP/AABEIAGQBHQMBIgACEQEDEQH/xAAbAAEAAgMBAQAAAAAAAAAAAAAAAQUEBgcDAv/EAEUQAAEDAgMCBwsKBgIDAAAAAAEAAgMEEQUSIQYxExdBUVOS0wcUFSIyNGFxdIGzCCM1QlJykbHR0jNUc6GisiRiFiVD/8QAGQEBAQEBAQEAAAAAAAAAAAAAAAECBAUD/8QAJxEBAAECBQIGAwAAAAAAAAAAAAECEQMSITFRsfAiMkFhoeEEgZH/2gAMAwEAAhEDEQA/AOcbafSVZ7VV/GcqZXO2n0lWe1VfxnKmUUREQEREBERAREQEREBERAREQEREBERAREQEREBERAREQEREBERAREQF3f5O3mlV7Qz4DFwhd3+Tt5pVe0M+AxByHbT6SrPaqv4zlTK520+kqz2qr+M5UyAiLNwWnbJURseLtc4Bw11FjzKTNouRrowkVh4Rh/lo+vL+5T4Rh/lo+vL+5ZzTx0W0cq5FY+EYf5aPry/uTwjD/LR9eX9yZp46Fo5VyKx8Iw/y0fXl/cvWKSGRkoEDIyyNzmuDpCQQ5o3E25UzTHp0Le6pREW0EREBERAREQESyICJZLICJZEBESyAiIgIlkQEU2UICIiAu7/J280qvaGfAYuELu/ydvNKr2hnwGIOQ7afSVZ7VV/GcqZXO2n0lWe1VfxnKmQFY7O+dw/fH5FVysdnfO4fvj8isYnllad4ZmzmJQAsimhicHG3CkXcC46Xvyci3XwHTdDF1QuWj9F1DAsQ4anY8+Vaz/vDQ/r71xfl0zT46ZffCm+ktN2sbkkyCCOFoJLJGj+ILc+73K52XhjnjJfTQhrMrWvtq8ga7/drzlV+0wrGtc2XLLDnzMkDR4uuguPJ5tfxXhs9FNUFsZeWQQEOdbTe64Gm8k33rcxfC3/evd2dq20YlR0kMTpHQxEN3DKLknc0LUG1rZXTObGyEd7uGRm7+I3X16/2Vrt5iFyyIHd47/WdAPwufeFr+F7pv6D/APdiYFE5M87yVz4rQwVvnck7zmqxS1tPTzNnEnASPb47ZAL5c19WloNhzj0rQ170Na+GVksZyyRPY9h5nNcCD+IXa+LbMIwTJjUkNTFBwVO+pdVtdGOBbBEC9z2t+rdgABG4vVLRUnf2IMjjjZA2olaGxsFmRMvqbf8AVgJJ5bEroXdPxamNMyrp9J8agp2yAfUihdd/vLuCYf6Z9K1nYajlp4KnEO9zM2KIxU7XNeY5HSuyyOOWxytjDwSDoXAILHuq7O0jYaOtw+NsdLUxlpDRYZhcteR9pzcwP3Aq/uXGjdPM2uggmp46eedz3svIzgyy+Ug3tYnT0Lb8EnOL4FVU4poqd1K4Po2QtcInOF35GZnHxic4Ov8A9AtO2AwOof3+WxSnLQV8Xkn+K4MtFr9fTyd6D7292KOGTNqIBHU0M13Uz3gSR6tJ4J/I7TUO5RrvCwu6GImVnBwwU9PGyOkdljZbMZKaOQ5iSbi7iAOYetXOwe2ccbH4ZiYzUM5czx99K8n0+S3Nr/1OvOqrupwBuLTMbctY2jaw8pDaSEA6b7gBBse0opafCsPqmUGHumrAeHzxOLD82T4rWvGXVVtXs3S12FSV9HEKSejdaspmuc6FzbNPCx5iSzQ3te3iu9BN9ths3Vy4FhccUE0ksI+eia0mSO8R8po1GqwRKMJwSop5nM7+xIkd7Nc1zoYizKXSZbhpLc2n/YcxsHh3K8Np6inreHpaad1LCZIXPZd+Yh5yuIILhdo0WuYtXtfQjPQU1K+SZvA1EMZYXBjDnjIc8ne+M3AAPpstz7idNMIMQexr2mSANgePFzSASaMd9oEj1LWsawzFpqN0mICdrKK7mS1IfwsjppIWcC0uNyNM3MLO50Ft3NqGmmoK989LSzPoYXSQSPZ418krrPIIzC4Hu0Xni+E0k+AtrxTw0VS2cRt4HM2KoGcC4Y4nkJOnRnk0Vr3HYZmUGJSMa4OfD/xiWgiR7Y5dGhwIeQbC2vMmKxnG8MaWfN4lhgLZ6MeIJW8rmR6AONr6DeHN5QqNf7kFDBUV4p6mCCeKRkrvnG3e0saLZXbwOcbld0+DUk9HiL6qjp6EUhkFFVRNfEXuBfaOznESm4aPTm57LA7iFDIMWDix4ZFHUNlcQQ1ji0ANcTuN+Tetn2cFU2SvOM8J4MAmyCr1BdwpymDPr5BPk87eVQc+7l1LFNiUME8MM8U+cPbI0OIywyOBad7TcD12WDtsGNxGojjihhjgmmjjZG0NblZK4Au+0TbUlW/cipnOxiBzGuMcbpi91tGNMEoBedwvu9arO6BSPZilXna5vCVNQ+O4IztdM4hzecEbig2faiipm4FR1MdLSR1FW57JpGxgGw4QXZrZh8UG491lp+z+NQ0zZTJS09XI8QiEVDM8UdnOL3FoINyMoFjzrom0WztVLs7h0UcE0ksb3mSJrSZGBxlsS3eBqPxXOse2XnozC2cZZZ2F/A/XjHCFrQ6xtd1ibcnrQdBx2qpYcHo6xmG4UZqt7xK10DjGAM/kgSAjyRvJXONocRhnqHSQQMpY3Nh+ZYAGNcImh+UDkLw4j1rom2GFzf8AjeHt4N+aF8hmZY5owRKczhvAtyrlKAiIgLu/ydvNKr2hnwGLhC7v8nbzSq9oZ8BiDkO2n0lWe1VfxnKmVztp9JVntVX8ZypkBWOzvncP3x+RVcrHZ3zuH74/IrGJ5ZWneFcP0W1bCYhZ74jueMzPWN494/1Wqj9F70FWYpWSDexwPr5x7xcKYtGeiaVpm03blJDXCUtd89G97rtu0R8HY3aSR4pIIAHoKqMBwEmd/C3ZHTuBkaTvIuQDbS1hcn9VvcUoc0ObqHAFp9BF1r21srYYnlpIkqcjHC+hDQbutz2NvevPw8WqZyRFr99HRVTEatNxOtM0z5D9dxI9A5B+Fl6YXum/oP8A92LBWdhe6b+g/wD3YvRqi1Noc0bsFEUtOo0vqNOf0LaBeTYEkgeSL7hfk5hdSJiNA5wGosCbekfmt4xFzKuWnnkllFDNXRxTUsvi96E5C6OMjxTEIyQCMpGUAjcVT7SYrXGWeGUyxxseWupg0tgia2TxQ1gGVrRpYjffeb6hr7ZiBo4gC+4mykTu+07U851PP610CjpKXwjhmZ8jZDHgnzQiYY3EiK13GQHXlNjv5VUxzywUBlpMzJH1dSyrnj/ixsDGGOPMNWMcTIbi2Ytsb2sg1Iuvre9+XfdS6Uk3JJOliTc6af2W+wUzZp8NdWMZ3xOKsyteA3vgNv3u6YaaySeJc6uaASeVYmDYhVVDqiOu4R9OyCqdUNlbZtK9kLjG6MEARPEoYwNFrh2WxCDT++Hfbdf7xv8Amvgnn95V7tBGeAobN0FGSSG6XNfV3uR6AF77LBzaerlhbmq4W05iIAc+KN0hEk0Y+2PEbmGrQ8nTeg10TOGgc4AcgJsPco4cnTMTzjNf+11s9fUST4YZasl8rKmJlHNJ/FkYY5DKzMdZGNIjOt8pdYb7LK7o9fepliE9Q5rJG/8AGc0CCK0Y8izze1/sjeg08TOGmZwHILn+yjhTe9zc7zc3/VbZshFH3tM2XKG100NK15AOQ8FK8PHNaXgSfQ23KvXFaER4e+mLQJqKSjlqNPGElQ2UPYTzMAhZb7Qcg09tQdwedTqA46nnOu9Q6a+hde24E3sfUtv2prHd708YmqQ3vPCr04Zam1po3Zswfq65v5O9WMddO6poqdoMlKaPCRUwPbenyOpo3SSOuLMs0l2fQgi90GgNkI3Ei++xIv8AgodKTvJNtBc3t6NVsjIIfB8tieD8JwtEn1uC4CTXq6r32uxGrjqJ6dhkipW52wwRgiA0/wBWQACzg5lnGQ3JJvdBqxqHH6zjz+Mf1UOlJtckkWsSST7ltNFGM2EaDxpXZvT/AOwA1VhUUscsVfVxNa28EjKqIAAQz+EaWz2jkZIxrnC24iQbgEGjGpduzu13jMdb8m9fK3DFJ3Mwyka2apYJaecuhYz5iT/nTi8js4sbN5juC09AREQF3f5O3mlV7Qz4DFwhd3+Tt5pVe0M+AxByHbT6SrPaqv4zlTK520+kqz2qr+M5UyArHZ3zuH74/IquXpBO5jg5hLXNN2kbwVmqLxMLGkvIEc45Ev6QrDw7P0n+LP2p4dn6T/Fn7UvVx8/RoyKPauoiY1jXMysFm3AJtzXusTE8ZkqCDK5pyghoFgNT+f6L78Oz9J/iz9qeHZ+k/wAWftWIotOaKYv37NX9Lq+/pCz8LOk39B/+7FPh2fpP8WftXzLjMzmlpeS1ws4WaLjm0C1OadLd/wATRhICiLbLKrsUmmtw0ss2W4bwj3Oy35sxNtw/BfU2M1D4xE+aZ0TbWidI8sFt1mk25Fhog9hWyZ2vzvzx5ODfmOZmS2XKb3GWwtbdZfdFic0Li+GWWJ53uje5rjrylp11WMiD0qKl8ji+Rznvcbue4kuJ5yTqVk1mN1MrAyWeeVjbZWPke5o9QJssJEGa3G6kRcEJ5xDYjgRI/g7EkluW9rEk6elY1PUvjcHxudG9vkvaS1w9RGoXmiDIrsRmmdmmkkmda2aRznOtzXcSvKedz3Fz3Oe52rnOJLj6STqV8Ig9BUPyhuZ2VrszW3OUOsBmA3A2A19C+31shLyXvJmIMxLiTIc2a79fG8bXXlXgiDNkxqodEInTzOhaGhsRe8xgNtYBpNgBYW5rKJMZqHRiJ00zogGtERe8sDQBZuW9rCw09Cw0QfYndkyZnZC4OLLnKXAWzW3XtpdZIxmo4LgeGm4HdwOd/B25st7WWGiD1FU8ZLPeOCN4tT4hzXu37OuunKjap4DgHPAkFpACbPGYOs77XjAHXlC8kQZgxqoEXAiebgbEcDnfwdiSSMt7WJJPvWGiICIiAu7/ACdvNKr2hnwGLhC7v8nbzSq9oZ8BiDkO2n0lWe1VfxnKmVztp9JVntVX8ZypkBERAREQEREBERAREQEREBERAREQEREBERAREQEREBERAREQEREBERAXd/k7eaVXtDPgMXCF3f5O3mlV7Qz4DEFTj/c0ppaueR0tSHSTTucAYrAukJsLxk21WBxU0nS1XWh7JSiq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nFTSdLVdaHslKII4qaTparrQ9kukdyzZqKjgmbE6R4fK1xLy0m/BtGmVo5lKIP/9k="/>
          <p:cNvSpPr>
            <a:spLocks noChangeAspect="1" noChangeArrowheads="1"/>
          </p:cNvSpPr>
          <p:nvPr/>
        </p:nvSpPr>
        <p:spPr bwMode="auto">
          <a:xfrm>
            <a:off x="633413" y="274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00" name="TextBox 7"/>
          <p:cNvSpPr txBox="1">
            <a:spLocks noChangeArrowheads="1"/>
          </p:cNvSpPr>
          <p:nvPr/>
        </p:nvSpPr>
        <p:spPr bwMode="auto">
          <a:xfrm>
            <a:off x="381000" y="2057400"/>
            <a:ext cx="4038600" cy="3600450"/>
          </a:xfrm>
          <a:prstGeom prst="rect">
            <a:avLst/>
          </a:prstGeom>
          <a:noFill/>
          <a:ln w="9525">
            <a:noFill/>
            <a:miter lim="800000"/>
            <a:headEnd/>
            <a:tailEnd/>
          </a:ln>
        </p:spPr>
        <p:txBody>
          <a:bodyPr lIns="91435" tIns="45718" rIns="91435" bIns="45718">
            <a:spAutoFit/>
          </a:bodyPr>
          <a:lstStyle/>
          <a:p>
            <a:pPr>
              <a:defRPr/>
            </a:pPr>
            <a:r>
              <a:rPr lang="en-US" b="1" dirty="0">
                <a:latin typeface="Calibri Light" panose="020F0302020204030204" pitchFamily="34" charset="0"/>
                <a:cs typeface="+mn-cs"/>
              </a:rPr>
              <a:t>&gt; 97 ACGME accredited programs</a:t>
            </a:r>
          </a:p>
          <a:p>
            <a:pPr marL="342900" indent="-342900">
              <a:lnSpc>
                <a:spcPct val="50000"/>
              </a:lnSpc>
              <a:buFont typeface="Arial"/>
              <a:buChar char="•"/>
              <a:defRPr/>
            </a:pPr>
            <a:endParaRPr lang="en-US" b="1" dirty="0">
              <a:latin typeface="Calibri Light" panose="020F0302020204030204" pitchFamily="34" charset="0"/>
              <a:cs typeface="+mn-cs"/>
            </a:endParaRPr>
          </a:p>
          <a:p>
            <a:pPr>
              <a:defRPr/>
            </a:pPr>
            <a:r>
              <a:rPr lang="en-US" b="1" dirty="0">
                <a:latin typeface="Calibri Light" panose="020F0302020204030204" pitchFamily="34" charset="0"/>
                <a:cs typeface="+mn-cs"/>
              </a:rPr>
              <a:t>Approx. 984 residents and fellows</a:t>
            </a:r>
          </a:p>
          <a:p>
            <a:pPr marL="342900" indent="-342900">
              <a:lnSpc>
                <a:spcPct val="50000"/>
              </a:lnSpc>
              <a:buFont typeface="Arial"/>
              <a:buChar char="•"/>
              <a:defRPr/>
            </a:pPr>
            <a:endParaRPr lang="en-US" b="1" dirty="0">
              <a:latin typeface="Calibri Light" panose="020F0302020204030204" pitchFamily="34" charset="0"/>
              <a:cs typeface="+mn-cs"/>
            </a:endParaRPr>
          </a:p>
          <a:p>
            <a:pPr>
              <a:defRPr/>
            </a:pPr>
            <a:r>
              <a:rPr lang="en-US" b="1" dirty="0">
                <a:latin typeface="Calibri Light" panose="020F0302020204030204" pitchFamily="34" charset="0"/>
                <a:cs typeface="+mn-cs"/>
              </a:rPr>
              <a:t>Orientation: 300+ new house staff</a:t>
            </a:r>
          </a:p>
          <a:p>
            <a:pPr marL="342900" indent="-342900">
              <a:lnSpc>
                <a:spcPct val="50000"/>
              </a:lnSpc>
              <a:buFont typeface="Arial"/>
              <a:buChar char="•"/>
              <a:defRPr/>
            </a:pPr>
            <a:endParaRPr lang="en-US" b="1" dirty="0">
              <a:latin typeface="Calibri Light" panose="020F0302020204030204" pitchFamily="34" charset="0"/>
              <a:cs typeface="+mn-cs"/>
            </a:endParaRPr>
          </a:p>
          <a:p>
            <a:pPr>
              <a:defRPr/>
            </a:pPr>
            <a:r>
              <a:rPr lang="en-US" b="1" dirty="0">
                <a:latin typeface="Calibri Light" panose="020F0302020204030204" pitchFamily="34" charset="0"/>
                <a:cs typeface="+mn-cs"/>
              </a:rPr>
              <a:t>VUMC: $2.9 billion annual enterprise</a:t>
            </a:r>
          </a:p>
        </p:txBody>
      </p:sp>
      <p:sp>
        <p:nvSpPr>
          <p:cNvPr id="18435" name="Title 2"/>
          <p:cNvSpPr>
            <a:spLocks noGrp="1"/>
          </p:cNvSpPr>
          <p:nvPr>
            <p:ph type="title"/>
          </p:nvPr>
        </p:nvSpPr>
        <p:spPr/>
        <p:txBody>
          <a:bodyPr/>
          <a:lstStyle/>
          <a:p>
            <a:r>
              <a:rPr lang="en-US">
                <a:latin typeface="Calibri" charset="0"/>
                <a:ea typeface="ＭＳ Ｐゴシック" charset="0"/>
              </a:rPr>
              <a:t>VUMC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457200" y="533400"/>
            <a:ext cx="8229600" cy="1143000"/>
          </a:xfrm>
        </p:spPr>
        <p:txBody>
          <a:bodyPr/>
          <a:lstStyle/>
          <a:p>
            <a:pPr eaLnBrk="1" hangingPunct="1"/>
            <a:r>
              <a:rPr lang="en-US" dirty="0">
                <a:solidFill>
                  <a:srgbClr val="44413F"/>
                </a:solidFill>
                <a:latin typeface="Cambria" charset="0"/>
                <a:ea typeface="ＭＳ Ｐゴシック" charset="0"/>
              </a:rPr>
              <a:t>VU Department of Psychiatry and Behavioral Sciences</a:t>
            </a:r>
          </a:p>
        </p:txBody>
      </p:sp>
      <p:sp>
        <p:nvSpPr>
          <p:cNvPr id="20482" name="Rectangle 2"/>
          <p:cNvSpPr>
            <a:spLocks noGrp="1" noChangeArrowheads="1"/>
          </p:cNvSpPr>
          <p:nvPr>
            <p:ph idx="1"/>
          </p:nvPr>
        </p:nvSpPr>
        <p:spPr>
          <a:xfrm>
            <a:off x="-76200" y="2133600"/>
            <a:ext cx="4648200" cy="4068763"/>
          </a:xfrm>
        </p:spPr>
        <p:txBody>
          <a:bodyPr/>
          <a:lstStyle/>
          <a:p>
            <a:pPr marL="579438" eaLnBrk="1" hangingPunct="1">
              <a:lnSpc>
                <a:spcPct val="120000"/>
              </a:lnSpc>
            </a:pPr>
            <a:r>
              <a:rPr lang="en-US" b="1" dirty="0">
                <a:latin typeface="Calibri Light" charset="0"/>
                <a:ea typeface="ＭＳ Ｐゴシック" charset="0"/>
              </a:rPr>
              <a:t>Founded in 1947</a:t>
            </a:r>
          </a:p>
          <a:p>
            <a:pPr marL="579438" eaLnBrk="1" hangingPunct="1">
              <a:lnSpc>
                <a:spcPct val="120000"/>
              </a:lnSpc>
            </a:pPr>
            <a:r>
              <a:rPr lang="en-US" b="1" dirty="0">
                <a:latin typeface="Calibri Light" charset="0"/>
                <a:ea typeface="ＭＳ Ｐゴシック" charset="0"/>
              </a:rPr>
              <a:t>Current Faculty: </a:t>
            </a:r>
          </a:p>
          <a:p>
            <a:pPr marL="979488" lvl="1" eaLnBrk="1" hangingPunct="1">
              <a:lnSpc>
                <a:spcPct val="120000"/>
              </a:lnSpc>
            </a:pPr>
            <a:r>
              <a:rPr lang="en-US" sz="3200" b="1" dirty="0">
                <a:latin typeface="Calibri Light" charset="0"/>
                <a:ea typeface="ＭＳ Ｐゴシック" charset="0"/>
              </a:rPr>
              <a:t>98 fulltime, 50 secondary, 77 voluntary</a:t>
            </a:r>
          </a:p>
        </p:txBody>
      </p:sp>
      <p:pic>
        <p:nvPicPr>
          <p:cNvPr id="4" name="Picture 3" descr="Screenshot 2016-06-29 10.3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4398963"/>
            <a:ext cx="4937760" cy="2082800"/>
          </a:xfrm>
          <a:prstGeom prst="rect">
            <a:avLst/>
          </a:prstGeom>
        </p:spPr>
      </p:pic>
      <p:pic>
        <p:nvPicPr>
          <p:cNvPr id="5" name="Picture 4">
            <a:extLst>
              <a:ext uri="{FF2B5EF4-FFF2-40B4-BE49-F238E27FC236}">
                <a16:creationId xmlns:a16="http://schemas.microsoft.com/office/drawing/2014/main" id="{969A5DEC-C52B-D14C-99BE-7DDBEEA9FC9A}"/>
              </a:ext>
            </a:extLst>
          </p:cNvPr>
          <p:cNvPicPr>
            <a:picLocks noChangeAspect="1"/>
          </p:cNvPicPr>
          <p:nvPr/>
        </p:nvPicPr>
        <p:blipFill>
          <a:blip r:embed="rId4"/>
          <a:stretch>
            <a:fillRect/>
          </a:stretch>
        </p:blipFill>
        <p:spPr>
          <a:xfrm>
            <a:off x="3657600" y="2413000"/>
            <a:ext cx="2280692" cy="2235200"/>
          </a:xfrm>
          <a:prstGeom prst="rect">
            <a:avLst/>
          </a:prstGeom>
        </p:spPr>
      </p:pic>
      <p:pic>
        <p:nvPicPr>
          <p:cNvPr id="2" name="Picture 1">
            <a:extLst>
              <a:ext uri="{FF2B5EF4-FFF2-40B4-BE49-F238E27FC236}">
                <a16:creationId xmlns:a16="http://schemas.microsoft.com/office/drawing/2014/main" id="{EFE634D2-94C8-914C-B03F-5AF0DE74D3EC}"/>
              </a:ext>
            </a:extLst>
          </p:cNvPr>
          <p:cNvPicPr>
            <a:picLocks noChangeAspect="1"/>
          </p:cNvPicPr>
          <p:nvPr/>
        </p:nvPicPr>
        <p:blipFill>
          <a:blip r:embed="rId5"/>
          <a:stretch>
            <a:fillRect/>
          </a:stretch>
        </p:blipFill>
        <p:spPr>
          <a:xfrm>
            <a:off x="5598319" y="1965325"/>
            <a:ext cx="3124200" cy="2082800"/>
          </a:xfrm>
          <a:prstGeom prst="rect">
            <a:avLst/>
          </a:prstGeom>
        </p:spPr>
      </p:pic>
    </p:spTree>
    <p:extLst>
      <p:ext uri="{BB962C8B-B14F-4D97-AF65-F5344CB8AC3E}">
        <p14:creationId xmlns:p14="http://schemas.microsoft.com/office/powerpoint/2010/main" val="10618949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p:txBody>
          <a:bodyPr/>
          <a:lstStyle/>
          <a:p>
            <a:pPr eaLnBrk="1" hangingPunct="1"/>
            <a:r>
              <a:rPr lang="en-US" dirty="0">
                <a:latin typeface="Cambria" charset="0"/>
                <a:ea typeface="ＭＳ Ｐゴシック" charset="0"/>
              </a:rPr>
              <a:t>VU Department of Psychiatry</a:t>
            </a:r>
          </a:p>
        </p:txBody>
      </p:sp>
      <p:sp>
        <p:nvSpPr>
          <p:cNvPr id="22530" name="Rectangle 2"/>
          <p:cNvSpPr>
            <a:spLocks noGrp="1" noChangeArrowheads="1"/>
          </p:cNvSpPr>
          <p:nvPr>
            <p:ph idx="1"/>
          </p:nvPr>
        </p:nvSpPr>
        <p:spPr/>
        <p:txBody>
          <a:bodyPr/>
          <a:lstStyle/>
          <a:p>
            <a:pPr marL="236538" indent="0" eaLnBrk="1" hangingPunct="1">
              <a:buFontTx/>
              <a:buNone/>
            </a:pPr>
            <a:r>
              <a:rPr lang="en-US" sz="2600" dirty="0">
                <a:latin typeface="Calibri" charset="0"/>
                <a:ea typeface="ＭＳ Ｐゴシック" charset="0"/>
              </a:rPr>
              <a:t>Growth since 2006:</a:t>
            </a:r>
          </a:p>
          <a:p>
            <a:pPr marL="574675" lvl="2" indent="-342900" eaLnBrk="1" hangingPunct="1">
              <a:spcBef>
                <a:spcPts val="425"/>
              </a:spcBef>
            </a:pPr>
            <a:r>
              <a:rPr lang="en-US" dirty="0">
                <a:latin typeface="Calibri" charset="0"/>
                <a:ea typeface="ＭＳ Ｐゴシック" charset="0"/>
              </a:rPr>
              <a:t>New faculty</a:t>
            </a:r>
          </a:p>
          <a:p>
            <a:pPr marL="1031875" lvl="3" indent="-342900" eaLnBrk="1" hangingPunct="1">
              <a:spcBef>
                <a:spcPts val="425"/>
              </a:spcBef>
            </a:pPr>
            <a:r>
              <a:rPr lang="en-US" sz="2200" dirty="0">
                <a:latin typeface="Calibri" charset="0"/>
                <a:ea typeface="ＭＳ Ｐゴシック" charset="0"/>
              </a:rPr>
              <a:t>97 new faculty members</a:t>
            </a:r>
          </a:p>
          <a:p>
            <a:pPr marL="1031875" lvl="3" indent="-342900" eaLnBrk="1" hangingPunct="1">
              <a:spcBef>
                <a:spcPts val="425"/>
              </a:spcBef>
            </a:pPr>
            <a:r>
              <a:rPr lang="en-US" sz="2200" dirty="0">
                <a:latin typeface="Calibri" charset="0"/>
                <a:ea typeface="ＭＳ Ｐゴシック" charset="0"/>
              </a:rPr>
              <a:t>8 tenure-track faculty</a:t>
            </a:r>
          </a:p>
          <a:p>
            <a:pPr marL="1031875" lvl="3" indent="-342900" eaLnBrk="1" hangingPunct="1">
              <a:spcBef>
                <a:spcPts val="425"/>
              </a:spcBef>
            </a:pPr>
            <a:r>
              <a:rPr lang="en-US" sz="2200" dirty="0">
                <a:latin typeface="Calibri" charset="0"/>
                <a:ea typeface="ＭＳ Ｐゴシック" charset="0"/>
              </a:rPr>
              <a:t>6 tenured faculty</a:t>
            </a:r>
          </a:p>
          <a:p>
            <a:pPr marL="1031875" lvl="3" indent="-342900" eaLnBrk="1" hangingPunct="1">
              <a:spcBef>
                <a:spcPts val="425"/>
              </a:spcBef>
            </a:pPr>
            <a:r>
              <a:rPr lang="en-US" sz="2200" dirty="0">
                <a:latin typeface="Calibri" charset="0"/>
                <a:ea typeface="ＭＳ Ｐゴシック" charset="0"/>
              </a:rPr>
              <a:t>New space for laboratory research</a:t>
            </a:r>
          </a:p>
          <a:p>
            <a:pPr marL="1031875" lvl="3" indent="-342900" eaLnBrk="1" hangingPunct="1">
              <a:spcBef>
                <a:spcPts val="425"/>
              </a:spcBef>
            </a:pPr>
            <a:r>
              <a:rPr lang="en-US" sz="2200" dirty="0">
                <a:latin typeface="Calibri" charset="0"/>
                <a:ea typeface="ＭＳ Ｐゴシック" charset="0"/>
              </a:rPr>
              <a:t>New training opportunities (Fellowships, K-awards)</a:t>
            </a:r>
          </a:p>
          <a:p>
            <a:pPr marL="574675" lvl="2" indent="-342900" eaLnBrk="1" hangingPunct="1">
              <a:spcBef>
                <a:spcPts val="425"/>
              </a:spcBef>
            </a:pPr>
            <a:r>
              <a:rPr lang="en-US" dirty="0">
                <a:latin typeface="Calibri" charset="0"/>
                <a:ea typeface="ＭＳ Ｐゴシック" charset="0"/>
              </a:rPr>
              <a:t>Renovation of VPH (3,500 discharges; &gt;85% occupancy) </a:t>
            </a:r>
          </a:p>
          <a:p>
            <a:pPr marL="1031875" lvl="3" indent="-342900" eaLnBrk="1" hangingPunct="1">
              <a:spcBef>
                <a:spcPts val="425"/>
              </a:spcBef>
            </a:pPr>
            <a:r>
              <a:rPr lang="en-US" dirty="0">
                <a:latin typeface="Calibri" charset="0"/>
                <a:ea typeface="ＭＳ Ｐゴシック" charset="0"/>
              </a:rPr>
              <a:t>Recent addition of inpatient unit on third floor</a:t>
            </a:r>
          </a:p>
          <a:p>
            <a:pPr marL="574675" lvl="2" indent="-342900" eaLnBrk="1" hangingPunct="1">
              <a:spcBef>
                <a:spcPts val="425"/>
              </a:spcBef>
            </a:pPr>
            <a:r>
              <a:rPr lang="en-US" dirty="0">
                <a:latin typeface="Calibri" charset="0"/>
                <a:ea typeface="ＭＳ Ｐゴシック" charset="0"/>
              </a:rPr>
              <a:t>Outpatient clinics (&gt;60,000 outpatient visits)</a:t>
            </a:r>
          </a:p>
        </p:txBody>
      </p:sp>
      <p:sp>
        <p:nvSpPr>
          <p:cNvPr id="22531" name="Rectangle 5"/>
          <p:cNvSpPr>
            <a:spLocks noChangeArrowheads="1"/>
          </p:cNvSpPr>
          <p:nvPr/>
        </p:nvSpPr>
        <p:spPr bwMode="auto">
          <a:xfrm>
            <a:off x="5181600" y="3810000"/>
            <a:ext cx="3209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Calibri" charset="0"/>
              </a:rPr>
              <a:t>Faculty Retreat 2016</a:t>
            </a:r>
          </a:p>
        </p:txBody>
      </p:sp>
      <p:pic>
        <p:nvPicPr>
          <p:cNvPr id="2" name="Picture 1"/>
          <p:cNvPicPr>
            <a:picLocks noChangeAspect="1"/>
          </p:cNvPicPr>
          <p:nvPr/>
        </p:nvPicPr>
        <p:blipFill>
          <a:blip r:embed="rId2"/>
          <a:stretch>
            <a:fillRect/>
          </a:stretch>
        </p:blipFill>
        <p:spPr>
          <a:xfrm>
            <a:off x="5181600" y="1752600"/>
            <a:ext cx="3086100" cy="2057400"/>
          </a:xfrm>
          <a:prstGeom prst="rect">
            <a:avLst/>
          </a:prstGeom>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US">
                <a:latin typeface="Cambria" charset="0"/>
                <a:ea typeface="ＭＳ Ｐゴシック" charset="0"/>
              </a:rPr>
              <a:t>Leadership &amp; Training Staff</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6812" y="2034381"/>
            <a:ext cx="966787" cy="1389063"/>
          </a:xfrm>
          <a:prstGeom prst="rect">
            <a:avLst/>
          </a:prstGeom>
          <a:noFill/>
          <a:ln>
            <a:noFill/>
          </a:ln>
          <a:effectLst>
            <a:outerShdw blurRad="57150" dist="508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cap="sq">
                <a:solidFill>
                  <a:srgbClr val="000000"/>
                </a:solidFill>
                <a:miter lim="800000"/>
                <a:headEnd/>
                <a:tailEnd/>
              </a14:hiddenLine>
            </a:ext>
          </a:extLst>
        </p:spPr>
      </p:pic>
      <p:sp>
        <p:nvSpPr>
          <p:cNvPr id="23559" name="TextBox 6"/>
          <p:cNvSpPr txBox="1">
            <a:spLocks noChangeArrowheads="1"/>
          </p:cNvSpPr>
          <p:nvPr/>
        </p:nvSpPr>
        <p:spPr bwMode="auto">
          <a:xfrm>
            <a:off x="481013" y="3452813"/>
            <a:ext cx="2438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b="1"/>
              <a:t>Stephan Heckers, MD, MSc.</a:t>
            </a:r>
          </a:p>
          <a:p>
            <a:pPr algn="ctr"/>
            <a:r>
              <a:rPr lang="en-US" sz="1000" i="1"/>
              <a:t>Chair of Psychiatry</a:t>
            </a:r>
          </a:p>
          <a:p>
            <a:endParaRPr lang="en-US" sz="1100"/>
          </a:p>
        </p:txBody>
      </p:sp>
      <p:sp>
        <p:nvSpPr>
          <p:cNvPr id="23561" name="TextBox 11"/>
          <p:cNvSpPr txBox="1">
            <a:spLocks noChangeArrowheads="1"/>
          </p:cNvSpPr>
          <p:nvPr/>
        </p:nvSpPr>
        <p:spPr bwMode="auto">
          <a:xfrm>
            <a:off x="3260788" y="3447965"/>
            <a:ext cx="24384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b="1" dirty="0"/>
              <a:t>Warren Taylor, MD</a:t>
            </a:r>
          </a:p>
          <a:p>
            <a:pPr algn="ctr"/>
            <a:r>
              <a:rPr lang="en-US" sz="1000" i="1" dirty="0"/>
              <a:t>Director, Geriatric Psychiatry Division</a:t>
            </a:r>
          </a:p>
          <a:p>
            <a:pPr algn="ctr"/>
            <a:r>
              <a:rPr lang="en-US" sz="1000" i="1" dirty="0"/>
              <a:t>Training Director, Geriatric Psychiatry Fellowship</a:t>
            </a:r>
            <a:endParaRPr lang="en-US" sz="1100" dirty="0"/>
          </a:p>
        </p:txBody>
      </p:sp>
      <p:sp>
        <p:nvSpPr>
          <p:cNvPr id="23563" name="TextBox 13"/>
          <p:cNvSpPr txBox="1">
            <a:spLocks noChangeArrowheads="1"/>
          </p:cNvSpPr>
          <p:nvPr/>
        </p:nvSpPr>
        <p:spPr bwMode="auto">
          <a:xfrm>
            <a:off x="5105400" y="5791200"/>
            <a:ext cx="243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b="1" dirty="0"/>
              <a:t>Elizabeth Wilson</a:t>
            </a:r>
          </a:p>
          <a:p>
            <a:pPr algn="ctr"/>
            <a:r>
              <a:rPr lang="en-US" sz="1000" i="1" dirty="0"/>
              <a:t>Associate Program Manager</a:t>
            </a:r>
          </a:p>
          <a:p>
            <a:endParaRPr lang="en-US" sz="1100" dirty="0"/>
          </a:p>
        </p:txBody>
      </p:sp>
      <p:sp>
        <p:nvSpPr>
          <p:cNvPr id="14" name="TextBox 13"/>
          <p:cNvSpPr txBox="1">
            <a:spLocks noChangeArrowheads="1"/>
          </p:cNvSpPr>
          <p:nvPr/>
        </p:nvSpPr>
        <p:spPr bwMode="auto">
          <a:xfrm>
            <a:off x="6184472" y="3447965"/>
            <a:ext cx="2438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a:r>
              <a:rPr lang="en-US" sz="1100" b="1" dirty="0"/>
              <a:t>Patricia Serrano, MD</a:t>
            </a:r>
          </a:p>
          <a:p>
            <a:pPr algn="ctr"/>
            <a:r>
              <a:rPr lang="en-US" sz="1000" i="1" dirty="0"/>
              <a:t>Assistant Training Director, </a:t>
            </a:r>
          </a:p>
          <a:p>
            <a:pPr algn="ctr"/>
            <a:r>
              <a:rPr lang="en-US" sz="1000" i="1" dirty="0"/>
              <a:t>Geriatric Psychiatry Fellowship</a:t>
            </a:r>
          </a:p>
          <a:p>
            <a:endParaRPr lang="en-US" sz="1100" dirty="0"/>
          </a:p>
        </p:txBody>
      </p:sp>
      <p:pic>
        <p:nvPicPr>
          <p:cNvPr id="1029" name="Picture 5" descr="https://www.vumc.org/psychiatry/files/psychiatry/styles/barista_person_full/public/people/Taylor-143x200.jpg?itok=d2rMq8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981200"/>
            <a:ext cx="1035177" cy="14478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3">
            <a:extLst>
              <a:ext uri="{FF2B5EF4-FFF2-40B4-BE49-F238E27FC236}">
                <a16:creationId xmlns:a16="http://schemas.microsoft.com/office/drawing/2014/main" id="{93C1812D-22B7-1142-B5B8-807BAF80C178}"/>
              </a:ext>
            </a:extLst>
          </p:cNvPr>
          <p:cNvSpPr txBox="1">
            <a:spLocks noChangeArrowheads="1"/>
          </p:cNvSpPr>
          <p:nvPr/>
        </p:nvSpPr>
        <p:spPr bwMode="auto">
          <a:xfrm>
            <a:off x="2133599" y="5803900"/>
            <a:ext cx="243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b="1" dirty="0"/>
              <a:t>Shana </a:t>
            </a:r>
            <a:r>
              <a:rPr lang="en-US" sz="1100" b="1" dirty="0" err="1"/>
              <a:t>Scanlin</a:t>
            </a:r>
            <a:endParaRPr lang="en-US" sz="1100" b="1" dirty="0"/>
          </a:p>
          <a:p>
            <a:pPr algn="ctr"/>
            <a:r>
              <a:rPr lang="en-US" sz="1000" i="1" dirty="0"/>
              <a:t>Program Manager</a:t>
            </a:r>
          </a:p>
          <a:p>
            <a:endParaRPr lang="en-US" sz="1100" dirty="0"/>
          </a:p>
        </p:txBody>
      </p:sp>
      <p:pic>
        <p:nvPicPr>
          <p:cNvPr id="2" name="Picture 1">
            <a:extLst>
              <a:ext uri="{FF2B5EF4-FFF2-40B4-BE49-F238E27FC236}">
                <a16:creationId xmlns:a16="http://schemas.microsoft.com/office/drawing/2014/main" id="{2BDFD4CD-DF1D-C541-904B-0FE3EDF72440}"/>
              </a:ext>
            </a:extLst>
          </p:cNvPr>
          <p:cNvPicPr>
            <a:picLocks noChangeAspect="1"/>
          </p:cNvPicPr>
          <p:nvPr/>
        </p:nvPicPr>
        <p:blipFill>
          <a:blip r:embed="rId5"/>
          <a:stretch>
            <a:fillRect/>
          </a:stretch>
        </p:blipFill>
        <p:spPr>
          <a:xfrm>
            <a:off x="2876550" y="4197350"/>
            <a:ext cx="1085850" cy="1447800"/>
          </a:xfrm>
          <a:prstGeom prst="rect">
            <a:avLst/>
          </a:prstGeom>
        </p:spPr>
      </p:pic>
      <p:pic>
        <p:nvPicPr>
          <p:cNvPr id="4" name="Picture 3">
            <a:extLst>
              <a:ext uri="{FF2B5EF4-FFF2-40B4-BE49-F238E27FC236}">
                <a16:creationId xmlns:a16="http://schemas.microsoft.com/office/drawing/2014/main" id="{6F69AEFB-6132-BA4F-AAB0-2EB6CA793AA4}"/>
              </a:ext>
            </a:extLst>
          </p:cNvPr>
          <p:cNvPicPr>
            <a:picLocks noChangeAspect="1"/>
          </p:cNvPicPr>
          <p:nvPr/>
        </p:nvPicPr>
        <p:blipFill>
          <a:blip r:embed="rId6"/>
          <a:stretch>
            <a:fillRect/>
          </a:stretch>
        </p:blipFill>
        <p:spPr>
          <a:xfrm>
            <a:off x="6940820" y="1962235"/>
            <a:ext cx="925704" cy="1447800"/>
          </a:xfrm>
          <a:prstGeom prst="rect">
            <a:avLst/>
          </a:prstGeom>
        </p:spPr>
      </p:pic>
      <p:pic>
        <p:nvPicPr>
          <p:cNvPr id="6" name="Picture 5">
            <a:extLst>
              <a:ext uri="{FF2B5EF4-FFF2-40B4-BE49-F238E27FC236}">
                <a16:creationId xmlns:a16="http://schemas.microsoft.com/office/drawing/2014/main" id="{39F36071-9F13-4348-B405-254175B3E2D3}"/>
              </a:ext>
            </a:extLst>
          </p:cNvPr>
          <p:cNvPicPr>
            <a:picLocks noChangeAspect="1"/>
          </p:cNvPicPr>
          <p:nvPr/>
        </p:nvPicPr>
        <p:blipFill>
          <a:blip r:embed="rId7"/>
          <a:stretch>
            <a:fillRect/>
          </a:stretch>
        </p:blipFill>
        <p:spPr>
          <a:xfrm>
            <a:off x="5781675" y="4221007"/>
            <a:ext cx="1085850" cy="152042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457200" y="672575"/>
            <a:ext cx="8229600" cy="1143000"/>
          </a:xfrm>
        </p:spPr>
        <p:txBody>
          <a:bodyPr/>
          <a:lstStyle/>
          <a:p>
            <a:pPr eaLnBrk="1" hangingPunct="1"/>
            <a:r>
              <a:rPr lang="en-US" dirty="0">
                <a:latin typeface="Cambria" charset="0"/>
                <a:ea typeface="ＭＳ Ｐゴシック" charset="0"/>
              </a:rPr>
              <a:t>Division Faculty</a:t>
            </a:r>
          </a:p>
        </p:txBody>
      </p:sp>
      <p:sp>
        <p:nvSpPr>
          <p:cNvPr id="23559" name="TextBox 6"/>
          <p:cNvSpPr txBox="1">
            <a:spLocks noChangeArrowheads="1"/>
          </p:cNvSpPr>
          <p:nvPr/>
        </p:nvSpPr>
        <p:spPr bwMode="auto">
          <a:xfrm>
            <a:off x="477486" y="3511980"/>
            <a:ext cx="24384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b="1" dirty="0"/>
              <a:t>Paul Newhouse, MD</a:t>
            </a:r>
            <a:endParaRPr lang="en-US" sz="1000" dirty="0"/>
          </a:p>
        </p:txBody>
      </p:sp>
      <p:sp>
        <p:nvSpPr>
          <p:cNvPr id="23561" name="TextBox 11"/>
          <p:cNvSpPr txBox="1">
            <a:spLocks noChangeArrowheads="1"/>
          </p:cNvSpPr>
          <p:nvPr/>
        </p:nvSpPr>
        <p:spPr bwMode="auto">
          <a:xfrm>
            <a:off x="3260788" y="3513638"/>
            <a:ext cx="24384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b="1" dirty="0"/>
              <a:t>William Petrie, MD</a:t>
            </a:r>
            <a:endParaRPr lang="en-US" sz="1100" dirty="0"/>
          </a:p>
        </p:txBody>
      </p:sp>
      <p:sp>
        <p:nvSpPr>
          <p:cNvPr id="23563" name="TextBox 13"/>
          <p:cNvSpPr txBox="1">
            <a:spLocks noChangeArrowheads="1"/>
          </p:cNvSpPr>
          <p:nvPr/>
        </p:nvSpPr>
        <p:spPr bwMode="auto">
          <a:xfrm>
            <a:off x="3370657" y="5955303"/>
            <a:ext cx="24384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b="1" dirty="0"/>
              <a:t>Suzi </a:t>
            </a:r>
            <a:r>
              <a:rPr lang="en-US" sz="1100" b="1" dirty="0" err="1"/>
              <a:t>Azzazy</a:t>
            </a:r>
            <a:r>
              <a:rPr lang="en-US" sz="1100" b="1" dirty="0"/>
              <a:t>, MD</a:t>
            </a:r>
          </a:p>
        </p:txBody>
      </p:sp>
      <p:sp>
        <p:nvSpPr>
          <p:cNvPr id="14" name="TextBox 13"/>
          <p:cNvSpPr txBox="1">
            <a:spLocks noChangeArrowheads="1"/>
          </p:cNvSpPr>
          <p:nvPr/>
        </p:nvSpPr>
        <p:spPr bwMode="auto">
          <a:xfrm>
            <a:off x="369488" y="5930445"/>
            <a:ext cx="24384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a:r>
              <a:rPr lang="en-US" sz="1100" b="1" dirty="0"/>
              <a:t>Harry </a:t>
            </a:r>
            <a:r>
              <a:rPr lang="en-US" sz="1100" b="1" dirty="0" err="1"/>
              <a:t>Gwirtsman</a:t>
            </a:r>
            <a:r>
              <a:rPr lang="en-US" sz="1100" b="1" dirty="0"/>
              <a:t>, MD</a:t>
            </a:r>
            <a:endParaRPr lang="en-US" sz="1000" i="1" dirty="0"/>
          </a:p>
        </p:txBody>
      </p:sp>
      <p:sp>
        <p:nvSpPr>
          <p:cNvPr id="13" name="TextBox 13">
            <a:extLst>
              <a:ext uri="{FF2B5EF4-FFF2-40B4-BE49-F238E27FC236}">
                <a16:creationId xmlns:a16="http://schemas.microsoft.com/office/drawing/2014/main" id="{93C1812D-22B7-1142-B5B8-807BAF80C178}"/>
              </a:ext>
            </a:extLst>
          </p:cNvPr>
          <p:cNvSpPr txBox="1">
            <a:spLocks noChangeArrowheads="1"/>
          </p:cNvSpPr>
          <p:nvPr/>
        </p:nvSpPr>
        <p:spPr bwMode="auto">
          <a:xfrm>
            <a:off x="6044090" y="3504156"/>
            <a:ext cx="2133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b="1" dirty="0"/>
              <a:t>Lili </a:t>
            </a:r>
            <a:r>
              <a:rPr lang="en-US" sz="1100" b="1" dirty="0" err="1"/>
              <a:t>Sepassi</a:t>
            </a:r>
            <a:r>
              <a:rPr lang="en-US" sz="1100" b="1" dirty="0"/>
              <a:t>, MD</a:t>
            </a:r>
          </a:p>
        </p:txBody>
      </p:sp>
      <p:pic>
        <p:nvPicPr>
          <p:cNvPr id="2" name="Picture 1">
            <a:extLst>
              <a:ext uri="{FF2B5EF4-FFF2-40B4-BE49-F238E27FC236}">
                <a16:creationId xmlns:a16="http://schemas.microsoft.com/office/drawing/2014/main" id="{380281EB-597E-6247-A3A9-B821D760626F}"/>
              </a:ext>
            </a:extLst>
          </p:cNvPr>
          <p:cNvPicPr>
            <a:picLocks noChangeAspect="1"/>
          </p:cNvPicPr>
          <p:nvPr/>
        </p:nvPicPr>
        <p:blipFill>
          <a:blip r:embed="rId3"/>
          <a:stretch>
            <a:fillRect/>
          </a:stretch>
        </p:blipFill>
        <p:spPr>
          <a:xfrm>
            <a:off x="1043781" y="1592828"/>
            <a:ext cx="1312863" cy="1836172"/>
          </a:xfrm>
          <a:prstGeom prst="rect">
            <a:avLst/>
          </a:prstGeom>
        </p:spPr>
      </p:pic>
      <p:pic>
        <p:nvPicPr>
          <p:cNvPr id="3" name="Picture 2">
            <a:extLst>
              <a:ext uri="{FF2B5EF4-FFF2-40B4-BE49-F238E27FC236}">
                <a16:creationId xmlns:a16="http://schemas.microsoft.com/office/drawing/2014/main" id="{977DD235-EA01-2F4E-ACAF-232A4CA7304A}"/>
              </a:ext>
            </a:extLst>
          </p:cNvPr>
          <p:cNvPicPr>
            <a:picLocks noChangeAspect="1"/>
          </p:cNvPicPr>
          <p:nvPr/>
        </p:nvPicPr>
        <p:blipFill>
          <a:blip r:embed="rId4"/>
          <a:stretch>
            <a:fillRect/>
          </a:stretch>
        </p:blipFill>
        <p:spPr>
          <a:xfrm>
            <a:off x="1008457" y="4038600"/>
            <a:ext cx="1312863" cy="1836172"/>
          </a:xfrm>
          <a:prstGeom prst="rect">
            <a:avLst/>
          </a:prstGeom>
        </p:spPr>
      </p:pic>
      <p:pic>
        <p:nvPicPr>
          <p:cNvPr id="4" name="Picture 3">
            <a:extLst>
              <a:ext uri="{FF2B5EF4-FFF2-40B4-BE49-F238E27FC236}">
                <a16:creationId xmlns:a16="http://schemas.microsoft.com/office/drawing/2014/main" id="{F62AB6E7-7E31-3A44-B3DF-A6742303AF91}"/>
              </a:ext>
            </a:extLst>
          </p:cNvPr>
          <p:cNvPicPr>
            <a:picLocks noChangeAspect="1"/>
          </p:cNvPicPr>
          <p:nvPr/>
        </p:nvPicPr>
        <p:blipFill>
          <a:blip r:embed="rId5"/>
          <a:stretch>
            <a:fillRect/>
          </a:stretch>
        </p:blipFill>
        <p:spPr>
          <a:xfrm>
            <a:off x="3816407" y="1553865"/>
            <a:ext cx="1327162" cy="1856170"/>
          </a:xfrm>
          <a:prstGeom prst="rect">
            <a:avLst/>
          </a:prstGeom>
        </p:spPr>
      </p:pic>
      <p:sp>
        <p:nvSpPr>
          <p:cNvPr id="11" name="TextBox 13">
            <a:extLst>
              <a:ext uri="{FF2B5EF4-FFF2-40B4-BE49-F238E27FC236}">
                <a16:creationId xmlns:a16="http://schemas.microsoft.com/office/drawing/2014/main" id="{CE3ADC55-CB04-5645-B3EC-639F7EA1490E}"/>
              </a:ext>
            </a:extLst>
          </p:cNvPr>
          <p:cNvSpPr txBox="1">
            <a:spLocks noChangeArrowheads="1"/>
          </p:cNvSpPr>
          <p:nvPr/>
        </p:nvSpPr>
        <p:spPr bwMode="auto">
          <a:xfrm>
            <a:off x="5961457" y="5933251"/>
            <a:ext cx="2438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b="1" dirty="0" err="1"/>
              <a:t>Shagufta</a:t>
            </a:r>
            <a:r>
              <a:rPr lang="en-US" sz="1100" b="1" dirty="0"/>
              <a:t> </a:t>
            </a:r>
            <a:r>
              <a:rPr lang="en-US" sz="1100" b="1" dirty="0" err="1"/>
              <a:t>Jabeen</a:t>
            </a:r>
            <a:r>
              <a:rPr lang="en-US" sz="1100" b="1" dirty="0"/>
              <a:t>, MD</a:t>
            </a:r>
          </a:p>
          <a:p>
            <a:endParaRPr lang="en-US" sz="1100" dirty="0"/>
          </a:p>
        </p:txBody>
      </p:sp>
      <p:pic>
        <p:nvPicPr>
          <p:cNvPr id="5" name="Picture 4">
            <a:extLst>
              <a:ext uri="{FF2B5EF4-FFF2-40B4-BE49-F238E27FC236}">
                <a16:creationId xmlns:a16="http://schemas.microsoft.com/office/drawing/2014/main" id="{EB050BA2-8EC5-884F-BE7C-4F7103EEADBD}"/>
              </a:ext>
            </a:extLst>
          </p:cNvPr>
          <p:cNvPicPr>
            <a:picLocks noChangeAspect="1"/>
          </p:cNvPicPr>
          <p:nvPr/>
        </p:nvPicPr>
        <p:blipFill>
          <a:blip r:embed="rId6"/>
          <a:stretch>
            <a:fillRect/>
          </a:stretch>
        </p:blipFill>
        <p:spPr>
          <a:xfrm>
            <a:off x="6507557" y="4038600"/>
            <a:ext cx="1312863" cy="1836172"/>
          </a:xfrm>
          <a:prstGeom prst="rect">
            <a:avLst/>
          </a:prstGeom>
        </p:spPr>
      </p:pic>
      <p:pic>
        <p:nvPicPr>
          <p:cNvPr id="6" name="Picture 5">
            <a:extLst>
              <a:ext uri="{FF2B5EF4-FFF2-40B4-BE49-F238E27FC236}">
                <a16:creationId xmlns:a16="http://schemas.microsoft.com/office/drawing/2014/main" id="{284B65EC-CD7C-1646-B57E-B8F15C4AA22D}"/>
              </a:ext>
            </a:extLst>
          </p:cNvPr>
          <p:cNvPicPr>
            <a:picLocks noChangeAspect="1"/>
          </p:cNvPicPr>
          <p:nvPr/>
        </p:nvPicPr>
        <p:blipFill>
          <a:blip r:embed="rId7"/>
          <a:stretch>
            <a:fillRect/>
          </a:stretch>
        </p:blipFill>
        <p:spPr>
          <a:xfrm>
            <a:off x="6435319" y="1587043"/>
            <a:ext cx="1367244" cy="1822992"/>
          </a:xfrm>
          <a:prstGeom prst="rect">
            <a:avLst/>
          </a:prstGeom>
        </p:spPr>
      </p:pic>
      <p:pic>
        <p:nvPicPr>
          <p:cNvPr id="7" name="Picture 6">
            <a:extLst>
              <a:ext uri="{FF2B5EF4-FFF2-40B4-BE49-F238E27FC236}">
                <a16:creationId xmlns:a16="http://schemas.microsoft.com/office/drawing/2014/main" id="{A4BF1512-53F7-1842-828A-2952511B3766}"/>
              </a:ext>
            </a:extLst>
          </p:cNvPr>
          <p:cNvPicPr>
            <a:picLocks noChangeAspect="1"/>
          </p:cNvPicPr>
          <p:nvPr/>
        </p:nvPicPr>
        <p:blipFill>
          <a:blip r:embed="rId8"/>
          <a:stretch>
            <a:fillRect/>
          </a:stretch>
        </p:blipFill>
        <p:spPr>
          <a:xfrm>
            <a:off x="3857625" y="4038600"/>
            <a:ext cx="1428750" cy="1905000"/>
          </a:xfrm>
          <a:prstGeom prst="rect">
            <a:avLst/>
          </a:prstGeom>
        </p:spPr>
      </p:pic>
      <p:cxnSp>
        <p:nvCxnSpPr>
          <p:cNvPr id="9" name="Straight Connector 8">
            <a:extLst>
              <a:ext uri="{FF2B5EF4-FFF2-40B4-BE49-F238E27FC236}">
                <a16:creationId xmlns:a16="http://schemas.microsoft.com/office/drawing/2014/main" id="{58D94FCD-20FE-914A-A51F-416C60D22067}"/>
              </a:ext>
            </a:extLst>
          </p:cNvPr>
          <p:cNvCxnSpPr/>
          <p:nvPr/>
        </p:nvCxnSpPr>
        <p:spPr>
          <a:xfrm>
            <a:off x="744271" y="3810000"/>
            <a:ext cx="733305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8138700"/>
      </p:ext>
    </p:extLst>
  </p:cSld>
  <p:clrMapOvr>
    <a:masterClrMapping/>
  </p:clrMapOvr>
</p:sld>
</file>

<file path=ppt/theme/theme1.xml><?xml version="1.0" encoding="utf-8"?>
<a:theme xmlns:a="http://schemas.openxmlformats.org/drawingml/2006/main" name="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condary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VUMC-POWERPOINT-20120-A</Template>
  <TotalTime>4928</TotalTime>
  <Words>1638</Words>
  <Application>Microsoft Office PowerPoint</Application>
  <PresentationFormat>On-screen Show (4:3)</PresentationFormat>
  <Paragraphs>289</Paragraphs>
  <Slides>34</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vt:lpstr>
      <vt:lpstr>Calibri</vt:lpstr>
      <vt:lpstr>Calibri Light</vt:lpstr>
      <vt:lpstr>Cambria</vt:lpstr>
      <vt:lpstr>Title Page</vt:lpstr>
      <vt:lpstr>Secondary Pages</vt:lpstr>
      <vt:lpstr>PowerPoint Presentation</vt:lpstr>
      <vt:lpstr>Overview</vt:lpstr>
      <vt:lpstr>PowerPoint Presentation</vt:lpstr>
      <vt:lpstr>PowerPoint Presentation</vt:lpstr>
      <vt:lpstr>VUMC</vt:lpstr>
      <vt:lpstr>VU Department of Psychiatry and Behavioral Sciences</vt:lpstr>
      <vt:lpstr>VU Department of Psychiatry</vt:lpstr>
      <vt:lpstr>Leadership &amp; Training Staff</vt:lpstr>
      <vt:lpstr>Division Faculty</vt:lpstr>
      <vt:lpstr>Geriatric Psychiatry Fellowship Overall Program Goals</vt:lpstr>
      <vt:lpstr>Vanderbilt Medical Center ~656-bed Hospital~</vt:lpstr>
      <vt:lpstr>Vanderbilt Psychiatric Hospital ~88 + bed Hospital~</vt:lpstr>
      <vt:lpstr>Tennessee Valley VA Healthcare System VA – Nashville</vt:lpstr>
      <vt:lpstr>Tennessee Valley VA Healthcare System Alvin York Medical Ctr. Murfreesboro, TN</vt:lpstr>
      <vt:lpstr>PowerPoint Presentation</vt:lpstr>
      <vt:lpstr>Major Inpatient Rotations</vt:lpstr>
      <vt:lpstr>Major Outpatient Rotations</vt:lpstr>
      <vt:lpstr>First 6 months of Training</vt:lpstr>
      <vt:lpstr>Second 6 months of Training</vt:lpstr>
      <vt:lpstr>Geriatric Seminar/Didactics Series</vt:lpstr>
      <vt:lpstr>Biology and Psychology of Aging</vt:lpstr>
      <vt:lpstr>Assessment of Pathology in Aging</vt:lpstr>
      <vt:lpstr>Clinical Research Methodology</vt:lpstr>
      <vt:lpstr>Additional Seminars</vt:lpstr>
      <vt:lpstr>Additional Seminars</vt:lpstr>
      <vt:lpstr>Elective Seminars &amp; Case Conferences</vt:lpstr>
      <vt:lpstr>Teaching Opportunities</vt:lpstr>
      <vt:lpstr>Geriatric Psychiatry Research at Vanderbilt: Center for Cognitive Medicine https://medschool.vanderbilt.edu/ccm/</vt:lpstr>
      <vt:lpstr>Geriatric Psychiatry Research at Vanderbilt: Center for Cognitive Medicine </vt:lpstr>
      <vt:lpstr>VA Tennessee Valley Geriatric Research Education and Clinical Center (GRECC)</vt:lpstr>
      <vt:lpstr>We are wired …</vt:lpstr>
      <vt:lpstr>PowerPoint Presentation</vt:lpstr>
      <vt:lpstr>Your neighbors in Nashville …</vt:lpstr>
      <vt:lpstr>Summary </vt:lpstr>
    </vt:vector>
  </TitlesOfParts>
  <Company>VUMC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Geriatriic Psychiatry Fellowship Orientation</dc:title>
  <dc:creator>Paul Newhouse</dc:creator>
  <cp:lastModifiedBy>Wilson, Elizabeth H</cp:lastModifiedBy>
  <cp:revision>243</cp:revision>
  <cp:lastPrinted>2016-06-29T15:38:34Z</cp:lastPrinted>
  <dcterms:created xsi:type="dcterms:W3CDTF">2005-10-18T16:13:28Z</dcterms:created>
  <dcterms:modified xsi:type="dcterms:W3CDTF">2019-08-12T18:50:27Z</dcterms:modified>
</cp:coreProperties>
</file>