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8EB2-358F-4474-A0B2-24B5397CF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61348-B66A-4056-B8AC-F96B43F22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2F03-19E8-4423-9894-68DC4E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4F7D-948F-4545-8013-DCD20EA3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B1313-58A5-4431-8F27-712EF63D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C11D-8C28-4E8F-BFB1-49B4FF83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F6E29-04BA-45DE-BCE7-E9693886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B723D-136E-4092-892B-CEBD242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D92F-8F06-4E88-A274-965F1120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2520-2BD7-4B89-90AC-FF2D0C2C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6D8AC-9232-4E24-8214-2A29D9FB5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75D32-814C-4FFB-A0D8-8A81C3CAF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656F-FDB2-4057-9E9B-1C2AF75C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33655-8BA2-4661-B5CE-1D4E3A3C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52700-8F6B-4BD2-A664-B021E0B7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56AB-86B0-45B5-93F1-3624DB1E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57A4-F635-4259-8E99-C59CAA29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723B-FCEA-40C0-A7A6-3BDAC4FE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85EE-20BC-414E-8D50-945A4E9B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3AB5-36E8-447B-9F78-91A7B9E5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2808-996B-4CDB-8AD1-7E20D45E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FFD4E-C7A2-4F45-BCB9-3EA2164F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137A6-CE3B-475B-838E-3DC62788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9217-A3C4-4B45-9498-9FAF6A18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FB3E1-F495-4F23-955F-02541A80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4880-C41D-4C08-8985-74854F2B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94C0-D1AD-41B2-BC6D-3D0BC9DB7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B491D-7D9B-4EDF-B242-053A7451E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99BEB-9F6D-4DDD-8436-768E864B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E42D-BD6A-4635-963E-D51C8479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33A55-9CCF-417F-ADA4-8C1B4A79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916-86D3-494E-BCAB-D64106CF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8C7F-9241-4334-99CB-08491920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7CB64-8EAF-4891-805F-B0049AE0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7B6C-DFDE-4AE8-9643-D9C7AD1CA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EFCE5-9BE8-4BE9-97E8-ECA99E1C1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FDCAE-C1A3-4919-8D77-27AF2D08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128F5-822E-48CB-A913-56C6EA1C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69CF9-933B-4DDC-A9B4-F721B77C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0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C1A-D126-42EF-B894-D2BD7659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68BDD-3285-4D17-A94B-5A6B701F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2B2D3-8EB2-48C7-813E-D85EE15B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2B02C-5139-4544-8369-A9113E84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5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AD461-7881-41B1-899F-4DC0DBFF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9BDA1-F6F2-40D8-82DE-83E622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E6C8-8E63-4875-85D1-D5CB6C9A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A219-78F4-427D-95F9-87073083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3C0C-ADB2-4ACF-87F4-19EF4385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1A83F-5CFB-42B0-B787-DCAE93D02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9862D-5360-4690-A20E-C324B54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BC31-5B55-429E-9115-048A1C13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C10D9-8C79-4B6F-96A6-3658A660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02BB-BE5B-41EF-8E46-88B74115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FA8A0-A173-468B-9B36-A1AF1EAD1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0F332-02AA-42CB-80F1-8AA5536E8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5BDC-2A2B-499E-8B12-664CBD1F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CEE3-517E-49E7-B38F-E841F4A9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DFD7D-3DDD-4DAF-98F2-78A1245F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FDDC5-1160-4819-9137-B4248CD0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831B0-FC87-4695-BCB6-722243237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6740-C46B-46D7-A0AE-456F75AD9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71E9-6AFC-4DCE-942D-219426EBB68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07791-0725-4189-AAF4-C79533DF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2A17-C5A9-41B5-B45F-5C315886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EFA0-A39C-4CBF-9F12-4C897CE6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egasus.vumc.org/request/discover/info/?id=436&amp;type=0&amp;from=%2frequest%2fdiscover%2fresults%2f%3ft%3dLIS%26s%3d&amp;s=" TargetMode="External"/><Relationship Id="rId13" Type="http://schemas.openxmlformats.org/officeDocument/2006/relationships/hyperlink" Target="https://pegasus.vumc.org/request/discover/info/?id=3805&amp;type=0&amp;from=%2frequest%2fdiscover%2fresults%2f%3ft%3dLIS%26s%3d&amp;s=" TargetMode="External"/><Relationship Id="rId18" Type="http://schemas.openxmlformats.org/officeDocument/2006/relationships/hyperlink" Target="https://pegasus.vumc.org/request/discover/info/?id=3864&amp;type=0&amp;from=%2frequest%2fdiscover%2fresults%2f%3ft%3dLIS%26s%3d&amp;s=" TargetMode="External"/><Relationship Id="rId3" Type="http://schemas.openxmlformats.org/officeDocument/2006/relationships/hyperlink" Target="https://pegasus.vumc.org/request/discover/info/?id=3787&amp;type=0&amp;from=%2frequest%2fdiscover%2fresults%2f%3ft%3dLIS%26s%3d&amp;s=" TargetMode="External"/><Relationship Id="rId21" Type="http://schemas.openxmlformats.org/officeDocument/2006/relationships/hyperlink" Target="https://pegasus.vumc.org/request/discover/info/?id=3822&amp;type=0&amp;from=%2frequest%2fdiscover%2fresults%2f%3ft%3dLIS%26s%3d&amp;s=" TargetMode="External"/><Relationship Id="rId7" Type="http://schemas.openxmlformats.org/officeDocument/2006/relationships/hyperlink" Target="https://pegasus.vumc.org/request/discover/info/?id=365&amp;type=0&amp;from=%2frequest%2fdiscover%2fresults%2f%3ft%3dLIS%26s%3d&amp;s=" TargetMode="External"/><Relationship Id="rId12" Type="http://schemas.openxmlformats.org/officeDocument/2006/relationships/hyperlink" Target="https://pegasus.vumc.org/request/discover/info/?id=3721&amp;type=0&amp;from=%2frequest%2fdiscover%2fresults%2f%3ft%3dLIS%26s%3d&amp;s=" TargetMode="External"/><Relationship Id="rId17" Type="http://schemas.openxmlformats.org/officeDocument/2006/relationships/hyperlink" Target="https://pegasus.vumc.org/request/discover/info/?id=431&amp;type=0&amp;from=%2frequest%2fdiscover%2fresults%2f%3ft%3dLIS%26s%3d&amp;s=" TargetMode="External"/><Relationship Id="rId25" Type="http://schemas.openxmlformats.org/officeDocument/2006/relationships/image" Target="../media/image35.png"/><Relationship Id="rId2" Type="http://schemas.openxmlformats.org/officeDocument/2006/relationships/hyperlink" Target="https://pegasus.vumc.org/request/discover/info/?id=599&amp;type=0&amp;from=%2frequest%2fdiscover%2fresults%2f%3ft%3dLIS%26s%3d&amp;s=" TargetMode="External"/><Relationship Id="rId16" Type="http://schemas.openxmlformats.org/officeDocument/2006/relationships/hyperlink" Target="https://pegasus.vumc.org/request/discover/info/?id=1023&amp;type=0&amp;from=%2frequest%2fdiscover%2fresults%2f%3ft%3dLIS%26s%3d&amp;s=" TargetMode="External"/><Relationship Id="rId20" Type="http://schemas.openxmlformats.org/officeDocument/2006/relationships/hyperlink" Target="https://pegasus.vumc.org/request/discover/info/?id=3821&amp;type=0&amp;from=%2frequest%2fdiscover%2fresults%2f%3ft%3dLIS%26s%3d&amp;s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gasus.vumc.org/request/discover/info/?id=843&amp;type=0&amp;from=%2frequest%2fdiscover%2fresults%2f%3ft%3dLIS%26s%3d&amp;s=" TargetMode="External"/><Relationship Id="rId11" Type="http://schemas.openxmlformats.org/officeDocument/2006/relationships/hyperlink" Target="https://pegasus.vumc.org/request/discover/info/?id=86&amp;type=0&amp;from=%2frequest%2fdiscover%2fresults%2f%3ft%3dLIS%26s%3d&amp;s=" TargetMode="External"/><Relationship Id="rId24" Type="http://schemas.openxmlformats.org/officeDocument/2006/relationships/hyperlink" Target="https://pegasus.vumc.org/request/discover/info/?id=1441&amp;type=0&amp;from=%2frequest%2fdiscover%2fresults%2f%3ft%3dLIS%26s%3d&amp;s=" TargetMode="External"/><Relationship Id="rId5" Type="http://schemas.openxmlformats.org/officeDocument/2006/relationships/hyperlink" Target="https://pegasus.vumc.org/request/discover/info/?id=472&amp;type=0&amp;from=%2frequest%2fdiscover%2fresults%2f%3ft%3dLIS%26s%3d&amp;s=" TargetMode="External"/><Relationship Id="rId15" Type="http://schemas.openxmlformats.org/officeDocument/2006/relationships/hyperlink" Target="https://pegasus.vumc.org/request/discover/info/?id=186&amp;type=0&amp;from=%2frequest%2fdiscover%2fresults%2f%3ft%3dLIS%26s%3d&amp;s=" TargetMode="External"/><Relationship Id="rId23" Type="http://schemas.openxmlformats.org/officeDocument/2006/relationships/hyperlink" Target="https://pegasus.vumc.org/request/discover/info/?id=3803&amp;type=0&amp;from=%2frequest%2fdiscover%2fresults%2f%3ft%3dLIS%26s%3d&amp;s=" TargetMode="External"/><Relationship Id="rId10" Type="http://schemas.openxmlformats.org/officeDocument/2006/relationships/hyperlink" Target="https://pegasus.vumc.org/request/discover/info/?id=603&amp;type=0&amp;from=%2frequest%2fdiscover%2fresults%2f%3ft%3dLIS%26s%3d&amp;s=" TargetMode="External"/><Relationship Id="rId19" Type="http://schemas.openxmlformats.org/officeDocument/2006/relationships/hyperlink" Target="https://pegasus.vumc.org/request/discover/info/?id=89&amp;type=0&amp;from=%2frequest%2fdiscover%2fresults%2f%3ft%3dLIS%26s%3d&amp;s=" TargetMode="External"/><Relationship Id="rId4" Type="http://schemas.openxmlformats.org/officeDocument/2006/relationships/hyperlink" Target="https://pegasus.vumc.org/request/discover/info/?id=584&amp;type=0&amp;from=%2frequest%2fdiscover%2fresults%2f%3ft%3dLIS%26s%3d&amp;s=" TargetMode="External"/><Relationship Id="rId9" Type="http://schemas.openxmlformats.org/officeDocument/2006/relationships/hyperlink" Target="https://pegasus.vumc.org/request/discover/info/?id=3661&amp;type=0&amp;from=%2frequest%2fdiscover%2fresults%2f%3ft%3dLIS%26s%3d&amp;s=" TargetMode="External"/><Relationship Id="rId14" Type="http://schemas.openxmlformats.org/officeDocument/2006/relationships/hyperlink" Target="https://pegasus.vumc.org/request/discover/info/?id=3804&amp;type=0&amp;from=%2frequest%2fdiscover%2fresults%2f%3ft%3dLIS%26s%3d&amp;s=" TargetMode="External"/><Relationship Id="rId22" Type="http://schemas.openxmlformats.org/officeDocument/2006/relationships/hyperlink" Target="https://pegasus.vumc.org/request/discover/info/?id=3863&amp;type=0&amp;from=%2frequest%2fdiscover%2fresults%2f%3ft%3dLIS%26s%3d&amp;s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5.safelinks.protection.outlook.com/?url=https%3A%2F%2Fwww.youtube.com%2Fwatch%3Fv%3De8J99iLzCaU&amp;data=02%7C01%7Cleonard.i.bloom%40vumc.org%7C58e5c9ebb4e34af6324608d83a0cb2f4%7Cef57503014244ed8b83c12c533d879ab%7C0%7C0%7C637323173494754402&amp;sdata=zF6ItiPBZPoOIyRw3T4ZQBNfN32j%2Fz9rFV0kNudoPcw%3D&amp;reserved=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EF2F3-11C1-4AE2-9925-1947612C5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PMI HealthIT Overview: </a:t>
            </a:r>
            <a:br>
              <a:rPr lang="en-US" sz="4700">
                <a:solidFill>
                  <a:srgbClr val="FFFFFF"/>
                </a:solidFill>
              </a:rPr>
            </a:br>
            <a:r>
              <a:rPr lang="en-US" sz="4700">
                <a:solidFill>
                  <a:srgbClr val="FFFFFF"/>
                </a:solidFill>
              </a:rPr>
              <a:t>LIS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AF097-75A3-498D-9876-A9C2FF7B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Leonard Bloom MPH, SCT(ASCP)CM</a:t>
            </a:r>
          </a:p>
        </p:txBody>
      </p:sp>
    </p:spTree>
    <p:extLst>
      <p:ext uri="{BB962C8B-B14F-4D97-AF65-F5344CB8AC3E}">
        <p14:creationId xmlns:p14="http://schemas.microsoft.com/office/powerpoint/2010/main" val="361536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#3 – How to correct a wrong DOS before case is signed out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1CA845F-C085-45D0-8D2E-FCC9C9A2299E}"/>
              </a:ext>
            </a:extLst>
          </p:cNvPr>
          <p:cNvSpPr/>
          <p:nvPr/>
        </p:nvSpPr>
        <p:spPr>
          <a:xfrm>
            <a:off x="440119" y="257790"/>
            <a:ext cx="3061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DOS in accession window must be modified by staff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DOS in billing window must be modified by pathology billing because it will require an ICD code. Please contact pathology billing when you have completed your accession window change.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Log into Millennium Charge Viewer in Millennium to absorb charges (if patient bill)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1CFF7-2BE8-4F49-8CE1-851C27B9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57" y="208861"/>
            <a:ext cx="6299524" cy="2673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C4EB1-58FD-49A8-83C0-853C9902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14" y="2928294"/>
            <a:ext cx="8369730" cy="19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#2 - How to prevent &amp; resolve a locked case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1">
            <a:extLst>
              <a:ext uri="{FF2B5EF4-FFF2-40B4-BE49-F238E27FC236}">
                <a16:creationId xmlns:a16="http://schemas.microsoft.com/office/drawing/2014/main" id="{C41EC23F-80C5-4400-9CDB-1BF1FF09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3" y="817562"/>
            <a:ext cx="3822956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3E0EB-8BD3-452C-83EC-1B88B6EC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41" y="716689"/>
            <a:ext cx="4934204" cy="28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#1 – How to resolve word crashes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7A7A2F-BC23-4482-9982-B4BC110E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9" y="226457"/>
            <a:ext cx="3422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B1995156-4B32-42EA-9BC9-86CA05B2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6" y="2045131"/>
            <a:ext cx="2971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BBB3B427-CFC0-4A1F-B5C5-1DCFC798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41" y="77001"/>
            <a:ext cx="41973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7B1BC-724E-4EC5-BBC0-D013C58B5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69" y="656511"/>
            <a:ext cx="1008514" cy="1124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55C76-5B55-4333-958F-F0F40B59C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3" y="2104957"/>
            <a:ext cx="4184865" cy="2648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8BFC6-390F-426D-8BDA-8FF021E38702}"/>
              </a:ext>
            </a:extLst>
          </p:cNvPr>
          <p:cNvSpPr txBox="1"/>
          <p:nvPr/>
        </p:nvSpPr>
        <p:spPr>
          <a:xfrm>
            <a:off x="566053" y="6282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A66F9-4BE8-4DC2-BB07-C9BC18498B1C}"/>
              </a:ext>
            </a:extLst>
          </p:cNvPr>
          <p:cNvSpPr txBox="1"/>
          <p:nvPr/>
        </p:nvSpPr>
        <p:spPr>
          <a:xfrm>
            <a:off x="4249338" y="226457"/>
            <a:ext cx="85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Citrix</a:t>
            </a:r>
          </a:p>
        </p:txBody>
      </p:sp>
    </p:spTree>
    <p:extLst>
      <p:ext uri="{BB962C8B-B14F-4D97-AF65-F5344CB8AC3E}">
        <p14:creationId xmlns:p14="http://schemas.microsoft.com/office/powerpoint/2010/main" val="54721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Take Home Message: Please report any unusual occurrences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6257BA-CB9F-4F68-BFFD-8898F36EB663}"/>
              </a:ext>
            </a:extLst>
          </p:cNvPr>
          <p:cNvSpPr/>
          <p:nvPr/>
        </p:nvSpPr>
        <p:spPr>
          <a:xfrm>
            <a:off x="446291" y="375253"/>
            <a:ext cx="80295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i="0" cap="all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"/>
              </a:rPr>
              <a:t>LIS ENHANCEMENT REQUEST FORM FOR CLINICAL LAB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3"/>
              </a:rPr>
              <a:t>LIS ENHANCEMENT REQUEST FORM FOR ANATOMIC PATHOLOGY (AP)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highlight>
                  <a:srgbClr val="FFFF00"/>
                </a:highlight>
                <a:latin typeface="Open Sans"/>
                <a:hlinkClick r:id="rId4"/>
              </a:rPr>
              <a:t>LIS QUESTION REQUEST</a:t>
            </a:r>
            <a:endParaRPr lang="en-US" sz="1200" b="0" i="0" dirty="0">
              <a:solidFill>
                <a:srgbClr val="616161"/>
              </a:solidFill>
              <a:effectLst/>
              <a:highlight>
                <a:srgbClr val="FFFF00"/>
              </a:highlight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5"/>
              </a:rPr>
              <a:t>LIS MAINTENANCE- APPLICATION SECURITY INACTIVATE REQUEST MILLENNIUM COPATH SOFT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6"/>
              </a:rPr>
              <a:t>LIS MAINTENANCE- APPLICATION SECURITY ADD REQUEST MILLENNIUM COPATH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7"/>
              </a:rPr>
              <a:t>LIS MAINTENANCE- STAIN ADD MODIFY REQUEST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8"/>
              </a:rPr>
              <a:t>LIS MAINTENANCE- VERIFY PROVIDER IN LAB INFORMATION SYSTEMS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9"/>
              </a:rPr>
              <a:t>LIS MAINTENANCE- CERNER FAX DISTRIBUTIONS FOR CLIENTS ADD_MODIFY_INACTIVATE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0"/>
              </a:rPr>
              <a:t>LIS MAINTENANCE- APPLICATION SECURITY ADD REQUEST SOFTBANK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1"/>
              </a:rPr>
              <a:t>LIS MAINTENANCE- STAIN INACTIVATION REQUEST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2"/>
              </a:rPr>
              <a:t>LIS MAINTENANCE- ICD10 IMPORT FILE FOR COPATH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3"/>
              </a:rPr>
              <a:t>LIS MAINTENANCE- ICD10 IMPORT FILE FOR MILLENNIUM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4"/>
              </a:rPr>
              <a:t>LIS MAINTENANCE- ICD10 IMPORT FILE FOR SOFTBANK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5"/>
              </a:rPr>
              <a:t>LIS MAINTENANCE- INSTRUMENT SERIAL NUMBER UPDATE</a:t>
            </a:r>
            <a:endParaRPr lang="en-US" sz="1200" b="0" i="0" u="none" strike="noStrike" dirty="0">
              <a:solidFill>
                <a:srgbClr val="3F66CC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6"/>
              </a:rPr>
              <a:t>LIS MAINTENANCE- APPLICATION SECURITY ADD REQUEST_VPLS STARPANEL DATABASE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7"/>
              </a:rPr>
              <a:t>LIS MAINTENANCE- APPLICATION SECURITY NATURAL LANGUAGE SEARCH REQUEST FOR COPATH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8"/>
              </a:rPr>
              <a:t>LIS MAINTENANCE- BILLING CODE EAP_CPT MODIFICATION IN MILLENNIUM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19"/>
              </a:rPr>
              <a:t>LIS MAINTENANCE- MERGE-PATIENT AND ENCOUNTER MERGE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0"/>
              </a:rPr>
              <a:t>LIS MAINTENANCE- VPLS CERNER NEW CLIENT SETUP FOR CLIENT BILL CLIENTS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1"/>
              </a:rPr>
              <a:t>LIS MAINTENANCE- VPLS CERNER CLIENT INFORMATION MODIFICATION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2"/>
              </a:rPr>
              <a:t>LIS MAINTENANCE- CPT ANNUAL UPDATES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3"/>
              </a:rPr>
              <a:t>LIS MAINTENANCE- WORD PROCESSING TEMPLATE (WPT) ADD_MODIFY_INACTIVATE FOR MILLENNIUM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3F66CC"/>
                </a:solidFill>
                <a:effectLst/>
                <a:latin typeface="Open Sans"/>
                <a:hlinkClick r:id="rId24"/>
              </a:rPr>
              <a:t>LIS MAINTENANCE- BLOOD GAS REPLACEMENT REQUEST (RT AND CORE LAB USE ONLY)</a:t>
            </a:r>
            <a:endParaRPr lang="en-US" sz="1200" b="0" i="0" dirty="0">
              <a:solidFill>
                <a:srgbClr val="616161"/>
              </a:solidFill>
              <a:effectLst/>
              <a:latin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90D2C-F477-4435-AD07-C48EFD7D32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67157" y="252768"/>
            <a:ext cx="7824843" cy="4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Upcoming Events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12C28B-5BA1-4B51-A996-BEC3672B6E75}"/>
              </a:ext>
            </a:extLst>
          </p:cNvPr>
          <p:cNvSpPr txBox="1"/>
          <p:nvPr/>
        </p:nvSpPr>
        <p:spPr>
          <a:xfrm>
            <a:off x="98023" y="125312"/>
            <a:ext cx="715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Copath</a:t>
            </a:r>
            <a:r>
              <a:rPr lang="en-US" dirty="0"/>
              <a:t> upgrade: Late Fall/Early 2021:  New text editor, remove MS Word</a:t>
            </a:r>
          </a:p>
          <a:p>
            <a:r>
              <a:rPr lang="en-US" dirty="0" err="1"/>
              <a:t>Picsplus</a:t>
            </a:r>
            <a:r>
              <a:rPr lang="en-US" dirty="0"/>
              <a:t>: approx. 1 Month:  scan requisitions, images; display images on reports</a:t>
            </a:r>
          </a:p>
          <a:p>
            <a:r>
              <a:rPr lang="en-US" dirty="0"/>
              <a:t>Add-on Specimen class: Billing items &gt; 30 days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EFEFB-1E4B-463A-A9B1-92E667D1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802362"/>
            <a:ext cx="4559534" cy="111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1C600-56E5-46DE-8D32-DA274A0A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19" y="3725324"/>
            <a:ext cx="3835597" cy="711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33B42-FDEA-4D50-9E87-B74690AC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642" y="63918"/>
            <a:ext cx="4534133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4EA15-4E98-49AA-B37B-13B92B3A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D712-289C-4A3D-AE77-35403544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#10 - How to send an ad hoc fax out of </a:t>
            </a:r>
            <a:r>
              <a:rPr lang="en-US" sz="2000" dirty="0" err="1">
                <a:solidFill>
                  <a:srgbClr val="FFC000"/>
                </a:solidFill>
              </a:rPr>
              <a:t>Copath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78D58-BAB7-4156-95EE-E8EA76E4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" r="-1" b="-1"/>
          <a:stretch/>
        </p:blipFill>
        <p:spPr>
          <a:xfrm>
            <a:off x="127529" y="103137"/>
            <a:ext cx="6456680" cy="24947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16792E-BE7E-4C07-996A-F7817A47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73" y="3499445"/>
            <a:ext cx="3314870" cy="1206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B6234-C53A-40D1-9DFA-95DBD94B7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914" y="103137"/>
            <a:ext cx="3860998" cy="3213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ACDF11-18CF-4963-B636-423ECAF22370}"/>
              </a:ext>
            </a:extLst>
          </p:cNvPr>
          <p:cNvSpPr txBox="1"/>
          <p:nvPr/>
        </p:nvSpPr>
        <p:spPr>
          <a:xfrm>
            <a:off x="2001520" y="3007360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Number: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EF9E6-0418-4E63-BC0E-F006DE23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825" y="2947070"/>
            <a:ext cx="1341262" cy="369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CA0A36-2B1E-4231-BBAC-A87E447B6C76}"/>
              </a:ext>
            </a:extLst>
          </p:cNvPr>
          <p:cNvSpPr txBox="1"/>
          <p:nvPr/>
        </p:nvSpPr>
        <p:spPr>
          <a:xfrm>
            <a:off x="2001520" y="3550223"/>
            <a:ext cx="15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Distance: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5B85B4-28FB-4B57-B2F7-F1C84DB83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739" y="3550222"/>
            <a:ext cx="1463902" cy="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64351-03CD-4829-AA4A-F59B757E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" y="2660627"/>
            <a:ext cx="2717940" cy="2686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#9 - How to save an </a:t>
            </a:r>
            <a:r>
              <a:rPr lang="en-US" sz="2000" dirty="0" err="1">
                <a:solidFill>
                  <a:srgbClr val="FFC000"/>
                </a:solidFill>
              </a:rPr>
              <a:t>infomaker</a:t>
            </a:r>
            <a:r>
              <a:rPr lang="en-US" sz="2000" dirty="0">
                <a:solidFill>
                  <a:srgbClr val="FFC000"/>
                </a:solidFill>
              </a:rPr>
              <a:t> report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DDD7676-5C0F-4C6B-B9FE-F85400A0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1" y="159537"/>
            <a:ext cx="4038808" cy="24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DF1E0-3297-42A5-9E8B-751284C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022" y="355459"/>
            <a:ext cx="6756747" cy="2305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F73E6-BD33-408C-BDE7-EBFC5DE83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481" y="386751"/>
            <a:ext cx="2444876" cy="216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160DF-51F7-4AB2-A8EF-98FF93AF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104" y="2701760"/>
            <a:ext cx="2736991" cy="1974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CF1EC-375E-4E0B-BAB9-E835E6DD1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675" y="2974134"/>
            <a:ext cx="3535405" cy="14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#8 - How to customize specimen tracking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E777CCF-62D0-436E-89CA-96D1F871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6" y="391784"/>
            <a:ext cx="3777209" cy="1020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ACF50-3DDC-418A-86A9-78DBCD3D2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3" y="2039000"/>
            <a:ext cx="7252073" cy="196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016CA4-90FB-4CD1-9D67-818287272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878" y="732755"/>
            <a:ext cx="3200564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#7 – How to create and edit a corrected report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E052E3-47F7-412F-AEB1-4EA4E496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6" y="501650"/>
            <a:ext cx="2585746" cy="646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C4B49-7347-4990-B857-BCDC4DDC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18" y="144759"/>
            <a:ext cx="5209860" cy="3705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51A90-A435-4981-845C-5ED46E1C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2" y="1600309"/>
            <a:ext cx="6715679" cy="2217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BED55-B80F-4C39-A6DB-69A4BE0C166C}"/>
              </a:ext>
            </a:extLst>
          </p:cNvPr>
          <p:cNvSpPr txBox="1"/>
          <p:nvPr/>
        </p:nvSpPr>
        <p:spPr>
          <a:xfrm>
            <a:off x="2011559" y="4038040"/>
            <a:ext cx="76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Once you create a corrected report, you cannot undo it, you can only edit it</a:t>
            </a:r>
          </a:p>
        </p:txBody>
      </p:sp>
    </p:spTree>
    <p:extLst>
      <p:ext uri="{BB962C8B-B14F-4D97-AF65-F5344CB8AC3E}">
        <p14:creationId xmlns:p14="http://schemas.microsoft.com/office/powerpoint/2010/main" val="226222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#6 – How to submit a Pegasus Request for LIS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F86ECE-A84E-41DB-9F11-DFE71FF9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" y="172107"/>
            <a:ext cx="6387783" cy="211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901028F-37AD-4E16-A217-69429E31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" y="2316119"/>
            <a:ext cx="10073315" cy="25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2FE4EF-A8B4-45E1-99C2-05B43071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6" y="172107"/>
            <a:ext cx="5804617" cy="3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6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#6 – How to submit a Pegasus Request for LIS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DA40BA4-638E-427B-B490-678E9212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2920"/>
            <a:ext cx="11792556" cy="4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#5 – How to perform routine maintenance on your zebra printers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171B2C9-182A-47CB-90C1-11066A12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169"/>
            <a:ext cx="10463030" cy="2329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64C74-4CC7-4FF4-A027-6EA5D098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972" y="387463"/>
            <a:ext cx="2630213" cy="2298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927EC-CCEB-4323-BB26-6DBAC69CA438}"/>
              </a:ext>
            </a:extLst>
          </p:cNvPr>
          <p:cNvSpPr txBox="1"/>
          <p:nvPr/>
        </p:nvSpPr>
        <p:spPr>
          <a:xfrm>
            <a:off x="5862054" y="281194"/>
            <a:ext cx="5989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do you power cycle a Zebra printer without restoring to factory default</a:t>
            </a:r>
            <a:r>
              <a:rPr lang="en-US" dirty="0"/>
              <a:t>:</a:t>
            </a:r>
          </a:p>
          <a:p>
            <a:r>
              <a:rPr lang="en-US" dirty="0"/>
              <a:t>Power off: Press and hold down the power button located on the top of the printer for 3-4 secs, release button when all LED lights go dark.</a:t>
            </a:r>
          </a:p>
          <a:p>
            <a:r>
              <a:rPr lang="en-US" dirty="0"/>
              <a:t>Power on: Press and hold down the power button for 2-3 secs, release button when you see all the LED lights flash on</a:t>
            </a:r>
          </a:p>
          <a:p>
            <a:r>
              <a:rPr lang="en-US" u="sng" dirty="0">
                <a:hlinkClick r:id="rId4"/>
              </a:rPr>
              <a:t>https://www.youtube.com/watch?v=e8J99iLzCaU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2188-CB57-49E2-87B5-CFCFC5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Top 10 Things to Know for Daily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703F-CD34-45B7-927A-8F799BA6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19" y="5091763"/>
            <a:ext cx="287119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#4 – Do not choose a CSN (Encounter) with missing location or patient type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1">
            <a:extLst>
              <a:ext uri="{FF2B5EF4-FFF2-40B4-BE49-F238E27FC236}">
                <a16:creationId xmlns:a16="http://schemas.microsoft.com/office/drawing/2014/main" id="{FEF1CA0B-387A-4092-93B6-D83139DF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35" y="1874202"/>
            <a:ext cx="8722118" cy="19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649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Source Sans Pro</vt:lpstr>
      <vt:lpstr>Office Theme</vt:lpstr>
      <vt:lpstr>PMI HealthIT Overview:  LIS Perspective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  <vt:lpstr>Top 10 Things to Know for Daily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 HealthIT Overview:  LIS Perspective</dc:title>
  <dc:creator>Bloom, Leonard I</dc:creator>
  <cp:lastModifiedBy>Bloom, Leonard I</cp:lastModifiedBy>
  <cp:revision>23</cp:revision>
  <dcterms:created xsi:type="dcterms:W3CDTF">2020-08-06T01:18:18Z</dcterms:created>
  <dcterms:modified xsi:type="dcterms:W3CDTF">2020-08-06T17:51:32Z</dcterms:modified>
</cp:coreProperties>
</file>