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89" r:id="rId1"/>
  </p:sldMasterIdLst>
  <p:notesMasterIdLst>
    <p:notesMasterId r:id="rId96"/>
  </p:notesMasterIdLst>
  <p:handoutMasterIdLst>
    <p:handoutMasterId r:id="rId97"/>
  </p:handoutMasterIdLst>
  <p:sldIdLst>
    <p:sldId id="256" r:id="rId2"/>
    <p:sldId id="257" r:id="rId3"/>
    <p:sldId id="387" r:id="rId4"/>
    <p:sldId id="301" r:id="rId5"/>
    <p:sldId id="338" r:id="rId6"/>
    <p:sldId id="265" r:id="rId7"/>
    <p:sldId id="258" r:id="rId8"/>
    <p:sldId id="266" r:id="rId9"/>
    <p:sldId id="259" r:id="rId10"/>
    <p:sldId id="260" r:id="rId11"/>
    <p:sldId id="261" r:id="rId12"/>
    <p:sldId id="262" r:id="rId13"/>
    <p:sldId id="267" r:id="rId14"/>
    <p:sldId id="272" r:id="rId15"/>
    <p:sldId id="388" r:id="rId16"/>
    <p:sldId id="269" r:id="rId17"/>
    <p:sldId id="389" r:id="rId18"/>
    <p:sldId id="270" r:id="rId19"/>
    <p:sldId id="391" r:id="rId20"/>
    <p:sldId id="373" r:id="rId21"/>
    <p:sldId id="340" r:id="rId22"/>
    <p:sldId id="318" r:id="rId23"/>
    <p:sldId id="315" r:id="rId24"/>
    <p:sldId id="316" r:id="rId25"/>
    <p:sldId id="317" r:id="rId26"/>
    <p:sldId id="321" r:id="rId27"/>
    <p:sldId id="343" r:id="rId28"/>
    <p:sldId id="322" r:id="rId29"/>
    <p:sldId id="264" r:id="rId30"/>
    <p:sldId id="273" r:id="rId31"/>
    <p:sldId id="274" r:id="rId32"/>
    <p:sldId id="275" r:id="rId33"/>
    <p:sldId id="276" r:id="rId34"/>
    <p:sldId id="277" r:id="rId35"/>
    <p:sldId id="278" r:id="rId36"/>
    <p:sldId id="279" r:id="rId37"/>
    <p:sldId id="286" r:id="rId38"/>
    <p:sldId id="287" r:id="rId39"/>
    <p:sldId id="282" r:id="rId40"/>
    <p:sldId id="308" r:id="rId41"/>
    <p:sldId id="376" r:id="rId42"/>
    <p:sldId id="281" r:id="rId43"/>
    <p:sldId id="352" r:id="rId44"/>
    <p:sldId id="284" r:id="rId45"/>
    <p:sldId id="285" r:id="rId46"/>
    <p:sldId id="345" r:id="rId47"/>
    <p:sldId id="323" r:id="rId48"/>
    <p:sldId id="336" r:id="rId49"/>
    <p:sldId id="324" r:id="rId50"/>
    <p:sldId id="337" r:id="rId51"/>
    <p:sldId id="346" r:id="rId52"/>
    <p:sldId id="379" r:id="rId53"/>
    <p:sldId id="291" r:id="rId54"/>
    <p:sldId id="292" r:id="rId55"/>
    <p:sldId id="293" r:id="rId56"/>
    <p:sldId id="294" r:id="rId57"/>
    <p:sldId id="289" r:id="rId58"/>
    <p:sldId id="290" r:id="rId59"/>
    <p:sldId id="295" r:id="rId60"/>
    <p:sldId id="296" r:id="rId61"/>
    <p:sldId id="325" r:id="rId62"/>
    <p:sldId id="326" r:id="rId63"/>
    <p:sldId id="327" r:id="rId64"/>
    <p:sldId id="367" r:id="rId65"/>
    <p:sldId id="371" r:id="rId66"/>
    <p:sldId id="307" r:id="rId67"/>
    <p:sldId id="297" r:id="rId68"/>
    <p:sldId id="380" r:id="rId69"/>
    <p:sldId id="385" r:id="rId70"/>
    <p:sldId id="309" r:id="rId71"/>
    <p:sldId id="383" r:id="rId72"/>
    <p:sldId id="384" r:id="rId73"/>
    <p:sldId id="332" r:id="rId74"/>
    <p:sldId id="310" r:id="rId75"/>
    <p:sldId id="381" r:id="rId76"/>
    <p:sldId id="382" r:id="rId77"/>
    <p:sldId id="342" r:id="rId78"/>
    <p:sldId id="370" r:id="rId79"/>
    <p:sldId id="305" r:id="rId80"/>
    <p:sldId id="334" r:id="rId81"/>
    <p:sldId id="306" r:id="rId82"/>
    <p:sldId id="329" r:id="rId83"/>
    <p:sldId id="328" r:id="rId84"/>
    <p:sldId id="330" r:id="rId85"/>
    <p:sldId id="359" r:id="rId86"/>
    <p:sldId id="360" r:id="rId87"/>
    <p:sldId id="365" r:id="rId88"/>
    <p:sldId id="362" r:id="rId89"/>
    <p:sldId id="363" r:id="rId90"/>
    <p:sldId id="364" r:id="rId91"/>
    <p:sldId id="366" r:id="rId92"/>
    <p:sldId id="351" r:id="rId93"/>
    <p:sldId id="390" r:id="rId94"/>
    <p:sldId id="386" r:id="rId9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9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B04F7-E826-40A3-9D85-477A2EB404F8}" v="1222" dt="2020-10-13T16:10:29.505"/>
    <p1510:client id="{1380BA30-88BE-4144-B9B5-CF61FF88594F}" v="44" dt="2020-08-17T20:50:01.678"/>
    <p1510:client id="{2D7FE487-8625-467B-945F-802E90C81569}" v="543" dt="2020-10-12T14:38:24.930"/>
    <p1510:client id="{522FF9FE-C2EC-4072-9B9D-80A67C752F72}" v="19" dt="2020-10-13T16:58:17.040"/>
    <p1510:client id="{5CC0E319-55E4-49A5-A401-FE673A7486AC}" v="220" dt="2021-03-12T22:13:45.076"/>
    <p1510:client id="{6C60FBAE-BC81-4731-9D38-694843094F12}" v="53" dt="2020-08-17T20:52:17.719"/>
    <p1510:client id="{7AFE803D-A513-4501-8DD3-07CD00A7ED40}" v="105" dt="2020-08-17T20:45:49.523"/>
    <p1510:client id="{AE839C68-B1BD-460C-A715-8750F950A6D8}" v="320" dt="2020-10-13T16:45:09.880"/>
    <p1510:client id="{B31D72D7-26F7-42B6-9388-EACCA16E361F}" v="36" dt="2021-03-12T22:08:54.937"/>
    <p1510:client id="{C5D443E1-969E-4FAA-A08D-8B734975A6B0}" v="93" dt="2020-10-16T18:45:44.395"/>
    <p1510:client id="{D051EEA7-D392-42E9-A238-D6B1E9BD664D}" v="87" dt="2021-08-03T13:34:17.373"/>
    <p1510:client id="{D2261843-BE8A-4606-AA75-75373FE12430}" v="102" dt="2020-10-13T17:01:25.379"/>
    <p1510:client id="{F126DDCA-4FE9-40E3-8051-E0667242A6C4}" v="17" dt="2020-10-13T17:26:14.7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85" autoAdjust="0"/>
    <p:restoredTop sz="94660"/>
  </p:normalViewPr>
  <p:slideViewPr>
    <p:cSldViewPr snapToGrid="0">
      <p:cViewPr varScale="1">
        <p:scale>
          <a:sx n="104" d="100"/>
          <a:sy n="104" d="100"/>
        </p:scale>
        <p:origin x="774" y="108"/>
      </p:cViewPr>
      <p:guideLst/>
    </p:cSldViewPr>
  </p:slideViewPr>
  <p:notesTextViewPr>
    <p:cViewPr>
      <p:scale>
        <a:sx n="1" d="1"/>
        <a:sy n="1" d="1"/>
      </p:scale>
      <p:origin x="0" y="0"/>
    </p:cViewPr>
  </p:notesTextViewPr>
  <p:sorterViewPr>
    <p:cViewPr>
      <p:scale>
        <a:sx n="100" d="100"/>
        <a:sy n="100" d="100"/>
      </p:scale>
      <p:origin x="0" y="-6990"/>
    </p:cViewPr>
  </p:sorterViewPr>
  <p:notesViewPr>
    <p:cSldViewPr snapToGrid="0">
      <p:cViewPr varScale="1">
        <p:scale>
          <a:sx n="87" d="100"/>
          <a:sy n="87" d="100"/>
        </p:scale>
        <p:origin x="29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6/11/relationships/changesInfo" Target="changesInfos/changesInfo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Reuscher" userId="7QczmUomBShIbmFyNYTJesvPe6z/o99Nz5VaMhABmSQ=" providerId="None" clId="Web-{5CC0E319-55E4-49A5-A401-FE673A7486AC}"/>
    <pc:docChg chg="modSld">
      <pc:chgData name="Christine Reuscher" userId="7QczmUomBShIbmFyNYTJesvPe6z/o99Nz5VaMhABmSQ=" providerId="None" clId="Web-{5CC0E319-55E4-49A5-A401-FE673A7486AC}" dt="2021-03-12T22:13:45.076" v="110" actId="14100"/>
      <pc:docMkLst>
        <pc:docMk/>
      </pc:docMkLst>
      <pc:sldChg chg="modSp">
        <pc:chgData name="Christine Reuscher" userId="7QczmUomBShIbmFyNYTJesvPe6z/o99Nz5VaMhABmSQ=" providerId="None" clId="Web-{5CC0E319-55E4-49A5-A401-FE673A7486AC}" dt="2021-03-12T22:13:45.076" v="110" actId="14100"/>
        <pc:sldMkLst>
          <pc:docMk/>
          <pc:sldMk cId="3820113434" sldId="335"/>
        </pc:sldMkLst>
        <pc:spChg chg="mod">
          <ac:chgData name="Christine Reuscher" userId="7QczmUomBShIbmFyNYTJesvPe6z/o99Nz5VaMhABmSQ=" providerId="None" clId="Web-{5CC0E319-55E4-49A5-A401-FE673A7486AC}" dt="2021-03-12T22:13:45.076" v="110" actId="14100"/>
          <ac:spMkLst>
            <pc:docMk/>
            <pc:sldMk cId="3820113434" sldId="335"/>
            <ac:spMk id="3" creationId="{0362171F-FC0C-4888-AF12-A19ABB39FAA0}"/>
          </ac:spMkLst>
        </pc:spChg>
      </pc:sldChg>
    </pc:docChg>
  </pc:docChgLst>
  <pc:docChgLst>
    <pc:chgData name="Christine Reuscher" userId="0tDCjfDfAGi0Tr0FK1BDWaJULbm6JaPYAoMvmJZ7y0c=" providerId="None" clId="Web-{D2261843-BE8A-4606-AA75-75373FE12430}"/>
    <pc:docChg chg="modSld">
      <pc:chgData name="Christine Reuscher" userId="0tDCjfDfAGi0Tr0FK1BDWaJULbm6JaPYAoMvmJZ7y0c=" providerId="None" clId="Web-{D2261843-BE8A-4606-AA75-75373FE12430}" dt="2020-10-13T17:01:25.379" v="99" actId="20577"/>
      <pc:docMkLst>
        <pc:docMk/>
      </pc:docMkLst>
      <pc:sldChg chg="modSp">
        <pc:chgData name="Christine Reuscher" userId="0tDCjfDfAGi0Tr0FK1BDWaJULbm6JaPYAoMvmJZ7y0c=" providerId="None" clId="Web-{D2261843-BE8A-4606-AA75-75373FE12430}" dt="2020-10-13T17:01:24.831" v="97" actId="20577"/>
        <pc:sldMkLst>
          <pc:docMk/>
          <pc:sldMk cId="750876539" sldId="301"/>
        </pc:sldMkLst>
        <pc:spChg chg="mod">
          <ac:chgData name="Christine Reuscher" userId="0tDCjfDfAGi0Tr0FK1BDWaJULbm6JaPYAoMvmJZ7y0c=" providerId="None" clId="Web-{D2261843-BE8A-4606-AA75-75373FE12430}" dt="2020-10-13T17:00:24.300" v="4" actId="20577"/>
          <ac:spMkLst>
            <pc:docMk/>
            <pc:sldMk cId="750876539" sldId="301"/>
            <ac:spMk id="2" creationId="{D641C612-295A-4B9D-B646-A85B6D078579}"/>
          </ac:spMkLst>
        </pc:spChg>
        <pc:spChg chg="mod">
          <ac:chgData name="Christine Reuscher" userId="0tDCjfDfAGi0Tr0FK1BDWaJULbm6JaPYAoMvmJZ7y0c=" providerId="None" clId="Web-{D2261843-BE8A-4606-AA75-75373FE12430}" dt="2020-10-13T17:01:24.831" v="97" actId="20577"/>
          <ac:spMkLst>
            <pc:docMk/>
            <pc:sldMk cId="750876539" sldId="301"/>
            <ac:spMk id="3" creationId="{B44DD6A8-6B28-44A0-A236-464D05155AD0}"/>
          </ac:spMkLst>
        </pc:spChg>
      </pc:sldChg>
    </pc:docChg>
  </pc:docChgLst>
  <pc:docChgLst>
    <pc:chgData name="Christine Reuscher" userId="0tDCjfDfAGi0Tr0FK1BDWaJULbm6JaPYAoMvmJZ7y0c=" providerId="None" clId="Web-{522FF9FE-C2EC-4072-9B9D-80A67C752F72}"/>
    <pc:docChg chg="addSld delSld modSld">
      <pc:chgData name="Christine Reuscher" userId="0tDCjfDfAGi0Tr0FK1BDWaJULbm6JaPYAoMvmJZ7y0c=" providerId="None" clId="Web-{522FF9FE-C2EC-4072-9B9D-80A67C752F72}" dt="2020-10-13T16:58:17.040" v="16"/>
      <pc:docMkLst>
        <pc:docMk/>
      </pc:docMkLst>
      <pc:sldChg chg="modSp">
        <pc:chgData name="Christine Reuscher" userId="0tDCjfDfAGi0Tr0FK1BDWaJULbm6JaPYAoMvmJZ7y0c=" providerId="None" clId="Web-{522FF9FE-C2EC-4072-9B9D-80A67C752F72}" dt="2020-10-13T16:54:37.032" v="8" actId="20577"/>
        <pc:sldMkLst>
          <pc:docMk/>
          <pc:sldMk cId="750876539" sldId="301"/>
        </pc:sldMkLst>
        <pc:spChg chg="mod">
          <ac:chgData name="Christine Reuscher" userId="0tDCjfDfAGi0Tr0FK1BDWaJULbm6JaPYAoMvmJZ7y0c=" providerId="None" clId="Web-{522FF9FE-C2EC-4072-9B9D-80A67C752F72}" dt="2020-10-13T16:54:37.032" v="8" actId="20577"/>
          <ac:spMkLst>
            <pc:docMk/>
            <pc:sldMk cId="750876539" sldId="301"/>
            <ac:spMk id="2" creationId="{D641C612-295A-4B9D-B646-A85B6D078579}"/>
          </ac:spMkLst>
        </pc:spChg>
      </pc:sldChg>
      <pc:sldChg chg="del">
        <pc:chgData name="Christine Reuscher" userId="0tDCjfDfAGi0Tr0FK1BDWaJULbm6JaPYAoMvmJZ7y0c=" providerId="None" clId="Web-{522FF9FE-C2EC-4072-9B9D-80A67C752F72}" dt="2020-10-13T16:58:17.040" v="16"/>
        <pc:sldMkLst>
          <pc:docMk/>
          <pc:sldMk cId="982495302" sldId="313"/>
        </pc:sldMkLst>
      </pc:sldChg>
      <pc:sldChg chg="delSp modSp new">
        <pc:chgData name="Christine Reuscher" userId="0tDCjfDfAGi0Tr0FK1BDWaJULbm6JaPYAoMvmJZ7y0c=" providerId="None" clId="Web-{522FF9FE-C2EC-4072-9B9D-80A67C752F72}" dt="2020-10-13T16:58:09.024" v="15"/>
        <pc:sldMkLst>
          <pc:docMk/>
          <pc:sldMk cId="1664336260" sldId="386"/>
        </pc:sldMkLst>
        <pc:spChg chg="mod">
          <ac:chgData name="Christine Reuscher" userId="0tDCjfDfAGi0Tr0FK1BDWaJULbm6JaPYAoMvmJZ7y0c=" providerId="None" clId="Web-{522FF9FE-C2EC-4072-9B9D-80A67C752F72}" dt="2020-10-13T16:58:05.102" v="14" actId="20577"/>
          <ac:spMkLst>
            <pc:docMk/>
            <pc:sldMk cId="1664336260" sldId="386"/>
            <ac:spMk id="2" creationId="{B015B861-896F-4961-8183-27D210A3F514}"/>
          </ac:spMkLst>
        </pc:spChg>
        <pc:spChg chg="del">
          <ac:chgData name="Christine Reuscher" userId="0tDCjfDfAGi0Tr0FK1BDWaJULbm6JaPYAoMvmJZ7y0c=" providerId="None" clId="Web-{522FF9FE-C2EC-4072-9B9D-80A67C752F72}" dt="2020-10-13T16:58:09.024" v="15"/>
          <ac:spMkLst>
            <pc:docMk/>
            <pc:sldMk cId="1664336260" sldId="386"/>
            <ac:spMk id="3" creationId="{493C2A74-B4EF-4DEB-9E2F-32853BE0BAF1}"/>
          </ac:spMkLst>
        </pc:spChg>
      </pc:sldChg>
    </pc:docChg>
  </pc:docChgLst>
  <pc:docChgLst>
    <pc:chgData name="Christine Reuscher" userId="7QczmUomBShIbmFyNYTJesvPe6z/o99Nz5VaMhABmSQ=" providerId="None" clId="Web-{B31D72D7-26F7-42B6-9388-EACCA16E361F}"/>
    <pc:docChg chg="addSld modSld">
      <pc:chgData name="Christine Reuscher" userId="7QczmUomBShIbmFyNYTJesvPe6z/o99Nz5VaMhABmSQ=" providerId="None" clId="Web-{B31D72D7-26F7-42B6-9388-EACCA16E361F}" dt="2021-03-12T22:08:54.937" v="15" actId="20577"/>
      <pc:docMkLst>
        <pc:docMk/>
      </pc:docMkLst>
      <pc:sldChg chg="modSp">
        <pc:chgData name="Christine Reuscher" userId="7QczmUomBShIbmFyNYTJesvPe6z/o99Nz5VaMhABmSQ=" providerId="None" clId="Web-{B31D72D7-26F7-42B6-9388-EACCA16E361F}" dt="2021-03-12T22:07:54.389" v="1" actId="20577"/>
        <pc:sldMkLst>
          <pc:docMk/>
          <pc:sldMk cId="1497401742" sldId="256"/>
        </pc:sldMkLst>
        <pc:spChg chg="mod">
          <ac:chgData name="Christine Reuscher" userId="7QczmUomBShIbmFyNYTJesvPe6z/o99Nz5VaMhABmSQ=" providerId="None" clId="Web-{B31D72D7-26F7-42B6-9388-EACCA16E361F}" dt="2021-03-12T22:07:54.389" v="1" actId="20577"/>
          <ac:spMkLst>
            <pc:docMk/>
            <pc:sldMk cId="1497401742" sldId="256"/>
            <ac:spMk id="3" creationId="{FCE5B2FB-CAED-4E18-BA2B-72FD31CBB8D2}"/>
          </ac:spMkLst>
        </pc:spChg>
      </pc:sldChg>
      <pc:sldChg chg="modSp">
        <pc:chgData name="Christine Reuscher" userId="7QczmUomBShIbmFyNYTJesvPe6z/o99Nz5VaMhABmSQ=" providerId="None" clId="Web-{B31D72D7-26F7-42B6-9388-EACCA16E361F}" dt="2021-03-12T22:08:23.155" v="8" actId="20577"/>
        <pc:sldMkLst>
          <pc:docMk/>
          <pc:sldMk cId="3330269986" sldId="257"/>
        </pc:sldMkLst>
        <pc:spChg chg="mod">
          <ac:chgData name="Christine Reuscher" userId="7QczmUomBShIbmFyNYTJesvPe6z/o99Nz5VaMhABmSQ=" providerId="None" clId="Web-{B31D72D7-26F7-42B6-9388-EACCA16E361F}" dt="2021-03-12T22:08:23.155" v="8" actId="20577"/>
          <ac:spMkLst>
            <pc:docMk/>
            <pc:sldMk cId="3330269986" sldId="257"/>
            <ac:spMk id="2" creationId="{20F59363-5B72-4EF3-9390-7F76A2AC62DC}"/>
          </ac:spMkLst>
        </pc:spChg>
      </pc:sldChg>
      <pc:sldChg chg="modSp new">
        <pc:chgData name="Christine Reuscher" userId="7QczmUomBShIbmFyNYTJesvPe6z/o99Nz5VaMhABmSQ=" providerId="None" clId="Web-{B31D72D7-26F7-42B6-9388-EACCA16E361F}" dt="2021-03-12T22:08:54.937" v="15" actId="20577"/>
        <pc:sldMkLst>
          <pc:docMk/>
          <pc:sldMk cId="2190943095" sldId="387"/>
        </pc:sldMkLst>
        <pc:spChg chg="mod">
          <ac:chgData name="Christine Reuscher" userId="7QczmUomBShIbmFyNYTJesvPe6z/o99Nz5VaMhABmSQ=" providerId="None" clId="Web-{B31D72D7-26F7-42B6-9388-EACCA16E361F}" dt="2021-03-12T22:08:45.312" v="11" actId="20577"/>
          <ac:spMkLst>
            <pc:docMk/>
            <pc:sldMk cId="2190943095" sldId="387"/>
            <ac:spMk id="2" creationId="{904279AF-C460-4492-92FD-FEE2D8B581C5}"/>
          </ac:spMkLst>
        </pc:spChg>
        <pc:spChg chg="mod">
          <ac:chgData name="Christine Reuscher" userId="7QczmUomBShIbmFyNYTJesvPe6z/o99Nz5VaMhABmSQ=" providerId="None" clId="Web-{B31D72D7-26F7-42B6-9388-EACCA16E361F}" dt="2021-03-12T22:08:54.937" v="15" actId="20577"/>
          <ac:spMkLst>
            <pc:docMk/>
            <pc:sldMk cId="2190943095" sldId="387"/>
            <ac:spMk id="3" creationId="{3DB3C365-5E89-40CA-A293-1F2CA2C8FFFE}"/>
          </ac:spMkLst>
        </pc:spChg>
      </pc:sldChg>
    </pc:docChg>
  </pc:docChgLst>
  <pc:docChgLst>
    <pc:chgData name="Christine Reuscher" userId="0tDCjfDfAGi0Tr0FK1BDWaJULbm6JaPYAoMvmJZ7y0c=" providerId="None" clId="Web-{C5D443E1-969E-4FAA-A08D-8B734975A6B0}"/>
    <pc:docChg chg="modSld">
      <pc:chgData name="Christine Reuscher" userId="0tDCjfDfAGi0Tr0FK1BDWaJULbm6JaPYAoMvmJZ7y0c=" providerId="None" clId="Web-{C5D443E1-969E-4FAA-A08D-8B734975A6B0}" dt="2020-10-16T18:45:44.395" v="90"/>
      <pc:docMkLst>
        <pc:docMk/>
      </pc:docMkLst>
      <pc:sldChg chg="addSp modSp addAnim modAnim">
        <pc:chgData name="Christine Reuscher" userId="0tDCjfDfAGi0Tr0FK1BDWaJULbm6JaPYAoMvmJZ7y0c=" providerId="None" clId="Web-{C5D443E1-969E-4FAA-A08D-8B734975A6B0}" dt="2020-10-16T18:45:33.036" v="89"/>
        <pc:sldMkLst>
          <pc:docMk/>
          <pc:sldMk cId="847432178" sldId="379"/>
        </pc:sldMkLst>
        <pc:spChg chg="mod">
          <ac:chgData name="Christine Reuscher" userId="0tDCjfDfAGi0Tr0FK1BDWaJULbm6JaPYAoMvmJZ7y0c=" providerId="None" clId="Web-{C5D443E1-969E-4FAA-A08D-8B734975A6B0}" dt="2020-10-16T18:45:23.051" v="85" actId="14100"/>
          <ac:spMkLst>
            <pc:docMk/>
            <pc:sldMk cId="847432178" sldId="379"/>
            <ac:spMk id="3" creationId="{A39917CD-FA44-4442-86C4-813E7AFFB5F5}"/>
          </ac:spMkLst>
        </pc:spChg>
        <pc:picChg chg="add mod">
          <ac:chgData name="Christine Reuscher" userId="0tDCjfDfAGi0Tr0FK1BDWaJULbm6JaPYAoMvmJZ7y0c=" providerId="None" clId="Web-{C5D443E1-969E-4FAA-A08D-8B734975A6B0}" dt="2020-10-16T18:45:25.379" v="86" actId="1076"/>
          <ac:picMkLst>
            <pc:docMk/>
            <pc:sldMk cId="847432178" sldId="379"/>
            <ac:picMk id="2" creationId="{2D7B3778-A401-4EFB-98E3-0408FE8B3CA9}"/>
          </ac:picMkLst>
        </pc:picChg>
      </pc:sldChg>
    </pc:docChg>
  </pc:docChgLst>
  <pc:docChgLst>
    <pc:chgData name="Christine Reuscher" userId="0tDCjfDfAGi0Tr0FK1BDWaJULbm6JaPYAoMvmJZ7y0c=" providerId="None" clId="Web-{F126DDCA-4FE9-40E3-8051-E0667242A6C4}"/>
    <pc:docChg chg="modSld">
      <pc:chgData name="Christine Reuscher" userId="0tDCjfDfAGi0Tr0FK1BDWaJULbm6JaPYAoMvmJZ7y0c=" providerId="None" clId="Web-{F126DDCA-4FE9-40E3-8051-E0667242A6C4}" dt="2020-10-13T17:26:14.755" v="16"/>
      <pc:docMkLst>
        <pc:docMk/>
      </pc:docMkLst>
      <pc:sldChg chg="modSp">
        <pc:chgData name="Christine Reuscher" userId="0tDCjfDfAGi0Tr0FK1BDWaJULbm6JaPYAoMvmJZ7y0c=" providerId="None" clId="Web-{F126DDCA-4FE9-40E3-8051-E0667242A6C4}" dt="2020-10-13T17:24:54.581" v="2" actId="20577"/>
        <pc:sldMkLst>
          <pc:docMk/>
          <pc:sldMk cId="3011087813" sldId="338"/>
        </pc:sldMkLst>
        <pc:spChg chg="mod">
          <ac:chgData name="Christine Reuscher" userId="0tDCjfDfAGi0Tr0FK1BDWaJULbm6JaPYAoMvmJZ7y0c=" providerId="None" clId="Web-{F126DDCA-4FE9-40E3-8051-E0667242A6C4}" dt="2020-10-13T17:24:54.581" v="2" actId="20577"/>
          <ac:spMkLst>
            <pc:docMk/>
            <pc:sldMk cId="3011087813" sldId="338"/>
            <ac:spMk id="5" creationId="{1D2E1536-81F4-4428-92E7-E70281B9C31F}"/>
          </ac:spMkLst>
        </pc:spChg>
      </pc:sldChg>
      <pc:sldChg chg="modSp">
        <pc:chgData name="Christine Reuscher" userId="0tDCjfDfAGi0Tr0FK1BDWaJULbm6JaPYAoMvmJZ7y0c=" providerId="None" clId="Web-{F126DDCA-4FE9-40E3-8051-E0667242A6C4}" dt="2020-10-13T17:25:59.239" v="15" actId="1076"/>
        <pc:sldMkLst>
          <pc:docMk/>
          <pc:sldMk cId="1468027441" sldId="342"/>
        </pc:sldMkLst>
        <pc:spChg chg="mod">
          <ac:chgData name="Christine Reuscher" userId="0tDCjfDfAGi0Tr0FK1BDWaJULbm6JaPYAoMvmJZ7y0c=" providerId="None" clId="Web-{F126DDCA-4FE9-40E3-8051-E0667242A6C4}" dt="2020-10-13T17:25:37.769" v="8" actId="1076"/>
          <ac:spMkLst>
            <pc:docMk/>
            <pc:sldMk cId="1468027441" sldId="342"/>
            <ac:spMk id="8" creationId="{1B4AEF6A-1F22-4BEE-BDDB-6D66978E185E}"/>
          </ac:spMkLst>
        </pc:spChg>
        <pc:spChg chg="mod">
          <ac:chgData name="Christine Reuscher" userId="0tDCjfDfAGi0Tr0FK1BDWaJULbm6JaPYAoMvmJZ7y0c=" providerId="None" clId="Web-{F126DDCA-4FE9-40E3-8051-E0667242A6C4}" dt="2020-10-13T17:25:59.239" v="15" actId="1076"/>
          <ac:spMkLst>
            <pc:docMk/>
            <pc:sldMk cId="1468027441" sldId="342"/>
            <ac:spMk id="9" creationId="{BB860D34-B25A-4EED-8047-9B9A92E53913}"/>
          </ac:spMkLst>
        </pc:spChg>
        <pc:picChg chg="mod">
          <ac:chgData name="Christine Reuscher" userId="0tDCjfDfAGi0Tr0FK1BDWaJULbm6JaPYAoMvmJZ7y0c=" providerId="None" clId="Web-{F126DDCA-4FE9-40E3-8051-E0667242A6C4}" dt="2020-10-13T17:25:55.676" v="13" actId="1076"/>
          <ac:picMkLst>
            <pc:docMk/>
            <pc:sldMk cId="1468027441" sldId="342"/>
            <ac:picMk id="3" creationId="{C7DEFAED-559C-477F-8D69-A5737542D124}"/>
          </ac:picMkLst>
        </pc:picChg>
        <pc:picChg chg="mod">
          <ac:chgData name="Christine Reuscher" userId="0tDCjfDfAGi0Tr0FK1BDWaJULbm6JaPYAoMvmJZ7y0c=" providerId="None" clId="Web-{F126DDCA-4FE9-40E3-8051-E0667242A6C4}" dt="2020-10-13T17:25:57.176" v="14" actId="1076"/>
          <ac:picMkLst>
            <pc:docMk/>
            <pc:sldMk cId="1468027441" sldId="342"/>
            <ac:picMk id="5" creationId="{ACFAEEAD-64E9-4641-B6A6-FDA026C7E0A1}"/>
          </ac:picMkLst>
        </pc:picChg>
      </pc:sldChg>
      <pc:sldChg chg="modSp">
        <pc:chgData name="Christine Reuscher" userId="0tDCjfDfAGi0Tr0FK1BDWaJULbm6JaPYAoMvmJZ7y0c=" providerId="None" clId="Web-{F126DDCA-4FE9-40E3-8051-E0667242A6C4}" dt="2020-10-13T17:26:14.755" v="16"/>
        <pc:sldMkLst>
          <pc:docMk/>
          <pc:sldMk cId="3071803372" sldId="370"/>
        </pc:sldMkLst>
        <pc:picChg chg="mod">
          <ac:chgData name="Christine Reuscher" userId="0tDCjfDfAGi0Tr0FK1BDWaJULbm6JaPYAoMvmJZ7y0c=" providerId="None" clId="Web-{F126DDCA-4FE9-40E3-8051-E0667242A6C4}" dt="2020-10-13T17:26:14.755" v="16"/>
          <ac:picMkLst>
            <pc:docMk/>
            <pc:sldMk cId="3071803372" sldId="370"/>
            <ac:picMk id="8" creationId="{E6D08F30-CD4E-4D7D-918B-6A6ADCF63599}"/>
          </ac:picMkLst>
        </pc:picChg>
      </pc:sldChg>
    </pc:docChg>
  </pc:docChgLst>
  <pc:docChgLst>
    <pc:chgData clId="Web-{B31D72D7-26F7-42B6-9388-EACCA16E361F}"/>
    <pc:docChg chg="modSld">
      <pc:chgData name="" userId="" providerId="" clId="Web-{B31D72D7-26F7-42B6-9388-EACCA16E361F}" dt="2021-03-12T22:07:45.561" v="0" actId="20577"/>
      <pc:docMkLst>
        <pc:docMk/>
      </pc:docMkLst>
      <pc:sldChg chg="modSp">
        <pc:chgData name="" userId="" providerId="" clId="Web-{B31D72D7-26F7-42B6-9388-EACCA16E361F}" dt="2021-03-12T22:07:45.561" v="0" actId="20577"/>
        <pc:sldMkLst>
          <pc:docMk/>
          <pc:sldMk cId="1497401742" sldId="256"/>
        </pc:sldMkLst>
        <pc:spChg chg="mod">
          <ac:chgData name="" userId="" providerId="" clId="Web-{B31D72D7-26F7-42B6-9388-EACCA16E361F}" dt="2021-03-12T22:07:45.561" v="0" actId="20577"/>
          <ac:spMkLst>
            <pc:docMk/>
            <pc:sldMk cId="1497401742" sldId="256"/>
            <ac:spMk id="3" creationId="{FCE5B2FB-CAED-4E18-BA2B-72FD31CBB8D2}"/>
          </ac:spMkLst>
        </pc:spChg>
      </pc:sldChg>
    </pc:docChg>
  </pc:docChgLst>
  <pc:docChgLst>
    <pc:chgData name="Bonnie Thompson" userId="tRAD+PjXKlgPkC6whi3VHcbsmHr/MChAy5TbwRd9I+A=" providerId="None" clId="Web-{D051EEA7-D392-42E9-A238-D6B1E9BD664D}"/>
    <pc:docChg chg="modSld">
      <pc:chgData name="Bonnie Thompson" userId="tRAD+PjXKlgPkC6whi3VHcbsmHr/MChAy5TbwRd9I+A=" providerId="None" clId="Web-{D051EEA7-D392-42E9-A238-D6B1E9BD664D}" dt="2021-08-03T13:34:17.373" v="54" actId="1076"/>
      <pc:docMkLst>
        <pc:docMk/>
      </pc:docMkLst>
      <pc:sldChg chg="addSp modSp">
        <pc:chgData name="Bonnie Thompson" userId="tRAD+PjXKlgPkC6whi3VHcbsmHr/MChAy5TbwRd9I+A=" providerId="None" clId="Web-{D051EEA7-D392-42E9-A238-D6B1E9BD664D}" dt="2021-08-03T13:34:17.373" v="54" actId="1076"/>
        <pc:sldMkLst>
          <pc:docMk/>
          <pc:sldMk cId="417789668" sldId="270"/>
        </pc:sldMkLst>
        <pc:spChg chg="add mod">
          <ac:chgData name="Bonnie Thompson" userId="tRAD+PjXKlgPkC6whi3VHcbsmHr/MChAy5TbwRd9I+A=" providerId="None" clId="Web-{D051EEA7-D392-42E9-A238-D6B1E9BD664D}" dt="2021-08-03T13:34:17.373" v="54" actId="1076"/>
          <ac:spMkLst>
            <pc:docMk/>
            <pc:sldMk cId="417789668" sldId="270"/>
            <ac:spMk id="4" creationId="{53EC0AFA-A20E-4028-B52F-9DEE78CA20B8}"/>
          </ac:spMkLst>
        </pc:spChg>
        <pc:spChg chg="add mod">
          <ac:chgData name="Bonnie Thompson" userId="tRAD+PjXKlgPkC6whi3VHcbsmHr/MChAy5TbwRd9I+A=" providerId="None" clId="Web-{D051EEA7-D392-42E9-A238-D6B1E9BD664D}" dt="2021-08-03T13:34:01.700" v="49" actId="1076"/>
          <ac:spMkLst>
            <pc:docMk/>
            <pc:sldMk cId="417789668" sldId="270"/>
            <ac:spMk id="5" creationId="{E13596A4-398B-47E2-8DC3-D586D5E90261}"/>
          </ac:spMkLst>
        </pc:spChg>
        <pc:picChg chg="add mod">
          <ac:chgData name="Bonnie Thompson" userId="tRAD+PjXKlgPkC6whi3VHcbsmHr/MChAy5TbwRd9I+A=" providerId="None" clId="Web-{D051EEA7-D392-42E9-A238-D6B1E9BD664D}" dt="2021-08-03T13:33:22.479" v="33" actId="14100"/>
          <ac:picMkLst>
            <pc:docMk/>
            <pc:sldMk cId="417789668" sldId="270"/>
            <ac:picMk id="2" creationId="{317AB0F9-4757-4916-BF70-66B921D6A057}"/>
          </ac:picMkLst>
        </pc:picChg>
        <pc:picChg chg="mod">
          <ac:chgData name="Bonnie Thompson" userId="tRAD+PjXKlgPkC6whi3VHcbsmHr/MChAy5TbwRd9I+A=" providerId="None" clId="Web-{D051EEA7-D392-42E9-A238-D6B1E9BD664D}" dt="2021-08-03T13:34:11.357" v="53" actId="14100"/>
          <ac:picMkLst>
            <pc:docMk/>
            <pc:sldMk cId="417789668" sldId="270"/>
            <ac:picMk id="3" creationId="{33837711-D6B2-4B76-8E7F-9A6D785BAEFD}"/>
          </ac:picMkLst>
        </pc:picChg>
      </pc:sldChg>
    </pc:docChg>
  </pc:docChgLst>
</pc:chgInfo>
</file>

<file path=ppt/diagrams/_rels/data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svg"/><Relationship Id="rId1" Type="http://schemas.openxmlformats.org/officeDocument/2006/relationships/image" Target="../media/image92.png"/><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7152-9517-42B6-9220-4FC41E63B11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3C7AAF3-C29A-4F22-9A6A-6E77D761EDA0}">
      <dgm:prSet custT="1"/>
      <dgm:spPr/>
      <dgm:t>
        <a:bodyPr/>
        <a:lstStyle/>
        <a:p>
          <a:r>
            <a:rPr lang="en-US" sz="2400" b="0" i="0" dirty="0">
              <a:solidFill>
                <a:schemeClr val="bg1"/>
              </a:solidFill>
            </a:rPr>
            <a:t>Stage 1 or 2: </a:t>
          </a:r>
        </a:p>
        <a:p>
          <a:r>
            <a:rPr lang="en-US" sz="1800" b="0" i="0" dirty="0"/>
            <a:t>No consult needed unless deterioration noted despite offloading and use of treatment guidelines</a:t>
          </a:r>
          <a:endParaRPr lang="en-US" sz="1800" dirty="0"/>
        </a:p>
      </dgm:t>
    </dgm:pt>
    <dgm:pt modelId="{39DCD208-2440-40CE-B81F-BFA467035988}" type="parTrans" cxnId="{4E154462-4A6A-4EC4-9EDF-F2C5189983AB}">
      <dgm:prSet/>
      <dgm:spPr/>
      <dgm:t>
        <a:bodyPr/>
        <a:lstStyle/>
        <a:p>
          <a:endParaRPr lang="en-US"/>
        </a:p>
      </dgm:t>
    </dgm:pt>
    <dgm:pt modelId="{9A575B39-7791-4DA7-84FB-965BE5F822D9}" type="sibTrans" cxnId="{4E154462-4A6A-4EC4-9EDF-F2C5189983AB}">
      <dgm:prSet/>
      <dgm:spPr/>
      <dgm:t>
        <a:bodyPr/>
        <a:lstStyle/>
        <a:p>
          <a:endParaRPr lang="en-US"/>
        </a:p>
      </dgm:t>
    </dgm:pt>
    <dgm:pt modelId="{2AB6A4E2-38D6-4B1D-93B3-392CDC79DE94}">
      <dgm:prSet custT="1"/>
      <dgm:spPr/>
      <dgm:t>
        <a:bodyPr/>
        <a:lstStyle/>
        <a:p>
          <a:r>
            <a:rPr lang="en-US" sz="2400" b="0" i="0" dirty="0">
              <a:solidFill>
                <a:schemeClr val="bg1"/>
              </a:solidFill>
            </a:rPr>
            <a:t>DTI: </a:t>
          </a:r>
        </a:p>
        <a:p>
          <a:r>
            <a:rPr lang="en-US" sz="1800" b="0" i="0" dirty="0"/>
            <a:t>Consult Simple Wound</a:t>
          </a:r>
          <a:endParaRPr lang="en-US" sz="1800" dirty="0"/>
        </a:p>
      </dgm:t>
    </dgm:pt>
    <dgm:pt modelId="{2578FCDC-6EF5-4D67-AA38-6DEF47B1B323}" type="parTrans" cxnId="{D0965BF3-DE08-4DD1-8350-A3467AEB5739}">
      <dgm:prSet/>
      <dgm:spPr/>
      <dgm:t>
        <a:bodyPr/>
        <a:lstStyle/>
        <a:p>
          <a:endParaRPr lang="en-US"/>
        </a:p>
      </dgm:t>
    </dgm:pt>
    <dgm:pt modelId="{42641B2D-6343-4C66-A700-878A00DACD99}" type="sibTrans" cxnId="{D0965BF3-DE08-4DD1-8350-A3467AEB5739}">
      <dgm:prSet/>
      <dgm:spPr/>
      <dgm:t>
        <a:bodyPr/>
        <a:lstStyle/>
        <a:p>
          <a:endParaRPr lang="en-US"/>
        </a:p>
      </dgm:t>
    </dgm:pt>
    <dgm:pt modelId="{FF2F9433-51A0-4262-B66E-01E358A46B17}">
      <dgm:prSet custT="1"/>
      <dgm:spPr/>
      <dgm:t>
        <a:bodyPr/>
        <a:lstStyle/>
        <a:p>
          <a:r>
            <a:rPr lang="en-US" sz="2400" b="0" i="0" dirty="0">
              <a:solidFill>
                <a:schemeClr val="bg1"/>
              </a:solidFill>
            </a:rPr>
            <a:t>Stage 3, 4, Unstageable: </a:t>
          </a:r>
        </a:p>
        <a:p>
          <a:r>
            <a:rPr lang="en-US" sz="1800" b="0" i="0" dirty="0"/>
            <a:t>Notify Team. Request consult to Complex Wound (Provider must consult)</a:t>
          </a:r>
          <a:endParaRPr lang="en-US" sz="1800" dirty="0"/>
        </a:p>
      </dgm:t>
    </dgm:pt>
    <dgm:pt modelId="{ED4A33F4-3EB7-43B5-AE58-E7DD9CFB0FE4}" type="parTrans" cxnId="{6568B54E-478D-4F00-A128-752CB8BEF078}">
      <dgm:prSet/>
      <dgm:spPr/>
      <dgm:t>
        <a:bodyPr/>
        <a:lstStyle/>
        <a:p>
          <a:endParaRPr lang="en-US"/>
        </a:p>
      </dgm:t>
    </dgm:pt>
    <dgm:pt modelId="{FE24A9E3-3D84-4035-BB51-73F90C052D3F}" type="sibTrans" cxnId="{6568B54E-478D-4F00-A128-752CB8BEF078}">
      <dgm:prSet/>
      <dgm:spPr/>
      <dgm:t>
        <a:bodyPr/>
        <a:lstStyle/>
        <a:p>
          <a:endParaRPr lang="en-US"/>
        </a:p>
      </dgm:t>
    </dgm:pt>
    <dgm:pt modelId="{30AFC255-3986-4DE8-95FC-CDF143096121}" type="pres">
      <dgm:prSet presAssocID="{AA697152-9517-42B6-9220-4FC41E63B115}" presName="linear" presStyleCnt="0">
        <dgm:presLayoutVars>
          <dgm:animLvl val="lvl"/>
          <dgm:resizeHandles val="exact"/>
        </dgm:presLayoutVars>
      </dgm:prSet>
      <dgm:spPr/>
    </dgm:pt>
    <dgm:pt modelId="{707C4874-7B71-4AE4-9AF4-E955084225FA}" type="pres">
      <dgm:prSet presAssocID="{93C7AAF3-C29A-4F22-9A6A-6E77D761EDA0}" presName="parentText" presStyleLbl="node1" presStyleIdx="0" presStyleCnt="3">
        <dgm:presLayoutVars>
          <dgm:chMax val="0"/>
          <dgm:bulletEnabled val="1"/>
        </dgm:presLayoutVars>
      </dgm:prSet>
      <dgm:spPr/>
    </dgm:pt>
    <dgm:pt modelId="{E120C6C7-1A79-4E0B-ACEE-E789B81A3EE3}" type="pres">
      <dgm:prSet presAssocID="{9A575B39-7791-4DA7-84FB-965BE5F822D9}" presName="spacer" presStyleCnt="0"/>
      <dgm:spPr/>
    </dgm:pt>
    <dgm:pt modelId="{5C801395-F535-4B84-90F6-64B897066567}" type="pres">
      <dgm:prSet presAssocID="{2AB6A4E2-38D6-4B1D-93B3-392CDC79DE94}" presName="parentText" presStyleLbl="node1" presStyleIdx="1" presStyleCnt="3">
        <dgm:presLayoutVars>
          <dgm:chMax val="0"/>
          <dgm:bulletEnabled val="1"/>
        </dgm:presLayoutVars>
      </dgm:prSet>
      <dgm:spPr/>
    </dgm:pt>
    <dgm:pt modelId="{5A98AA0C-E1D8-42C6-9430-E90902F2C9E1}" type="pres">
      <dgm:prSet presAssocID="{42641B2D-6343-4C66-A700-878A00DACD99}" presName="spacer" presStyleCnt="0"/>
      <dgm:spPr/>
    </dgm:pt>
    <dgm:pt modelId="{23ADBE47-9C9E-4BF4-8F25-614F246BCA73}" type="pres">
      <dgm:prSet presAssocID="{FF2F9433-51A0-4262-B66E-01E358A46B17}" presName="parentText" presStyleLbl="node1" presStyleIdx="2" presStyleCnt="3">
        <dgm:presLayoutVars>
          <dgm:chMax val="0"/>
          <dgm:bulletEnabled val="1"/>
        </dgm:presLayoutVars>
      </dgm:prSet>
      <dgm:spPr/>
    </dgm:pt>
  </dgm:ptLst>
  <dgm:cxnLst>
    <dgm:cxn modelId="{4E154462-4A6A-4EC4-9EDF-F2C5189983AB}" srcId="{AA697152-9517-42B6-9220-4FC41E63B115}" destId="{93C7AAF3-C29A-4F22-9A6A-6E77D761EDA0}" srcOrd="0" destOrd="0" parTransId="{39DCD208-2440-40CE-B81F-BFA467035988}" sibTransId="{9A575B39-7791-4DA7-84FB-965BE5F822D9}"/>
    <dgm:cxn modelId="{BC1BCD4D-DE31-472B-A561-C1BF76070D87}" type="presOf" srcId="{2AB6A4E2-38D6-4B1D-93B3-392CDC79DE94}" destId="{5C801395-F535-4B84-90F6-64B897066567}" srcOrd="0" destOrd="0" presId="urn:microsoft.com/office/officeart/2005/8/layout/vList2"/>
    <dgm:cxn modelId="{6568B54E-478D-4F00-A128-752CB8BEF078}" srcId="{AA697152-9517-42B6-9220-4FC41E63B115}" destId="{FF2F9433-51A0-4262-B66E-01E358A46B17}" srcOrd="2" destOrd="0" parTransId="{ED4A33F4-3EB7-43B5-AE58-E7DD9CFB0FE4}" sibTransId="{FE24A9E3-3D84-4035-BB51-73F90C052D3F}"/>
    <dgm:cxn modelId="{82B2B47A-39ED-43E7-8660-D574AED37B4E}" type="presOf" srcId="{AA697152-9517-42B6-9220-4FC41E63B115}" destId="{30AFC255-3986-4DE8-95FC-CDF143096121}" srcOrd="0" destOrd="0" presId="urn:microsoft.com/office/officeart/2005/8/layout/vList2"/>
    <dgm:cxn modelId="{8DF4D4A3-FAB1-44B7-97B4-DA20F438C1BB}" type="presOf" srcId="{FF2F9433-51A0-4262-B66E-01E358A46B17}" destId="{23ADBE47-9C9E-4BF4-8F25-614F246BCA73}" srcOrd="0" destOrd="0" presId="urn:microsoft.com/office/officeart/2005/8/layout/vList2"/>
    <dgm:cxn modelId="{D0965BF3-DE08-4DD1-8350-A3467AEB5739}" srcId="{AA697152-9517-42B6-9220-4FC41E63B115}" destId="{2AB6A4E2-38D6-4B1D-93B3-392CDC79DE94}" srcOrd="1" destOrd="0" parTransId="{2578FCDC-6EF5-4D67-AA38-6DEF47B1B323}" sibTransId="{42641B2D-6343-4C66-A700-878A00DACD99}"/>
    <dgm:cxn modelId="{557B35F5-EE4A-4A2F-8651-07262E25E374}" type="presOf" srcId="{93C7AAF3-C29A-4F22-9A6A-6E77D761EDA0}" destId="{707C4874-7B71-4AE4-9AF4-E955084225FA}" srcOrd="0" destOrd="0" presId="urn:microsoft.com/office/officeart/2005/8/layout/vList2"/>
    <dgm:cxn modelId="{D975CC96-1866-4625-B4DB-869604B8B23E}" type="presParOf" srcId="{30AFC255-3986-4DE8-95FC-CDF143096121}" destId="{707C4874-7B71-4AE4-9AF4-E955084225FA}" srcOrd="0" destOrd="0" presId="urn:microsoft.com/office/officeart/2005/8/layout/vList2"/>
    <dgm:cxn modelId="{D1457789-A34E-46C2-AA0F-5CE16584D6EB}" type="presParOf" srcId="{30AFC255-3986-4DE8-95FC-CDF143096121}" destId="{E120C6C7-1A79-4E0B-ACEE-E789B81A3EE3}" srcOrd="1" destOrd="0" presId="urn:microsoft.com/office/officeart/2005/8/layout/vList2"/>
    <dgm:cxn modelId="{3CA3EA7E-8CA3-4BD0-8A6C-375DF42F96CC}" type="presParOf" srcId="{30AFC255-3986-4DE8-95FC-CDF143096121}" destId="{5C801395-F535-4B84-90F6-64B897066567}" srcOrd="2" destOrd="0" presId="urn:microsoft.com/office/officeart/2005/8/layout/vList2"/>
    <dgm:cxn modelId="{1B57ABAE-0344-4B9A-9265-308AC15B319F}" type="presParOf" srcId="{30AFC255-3986-4DE8-95FC-CDF143096121}" destId="{5A98AA0C-E1D8-42C6-9430-E90902F2C9E1}" srcOrd="3" destOrd="0" presId="urn:microsoft.com/office/officeart/2005/8/layout/vList2"/>
    <dgm:cxn modelId="{4E8ED647-2964-4BFB-9936-8776783022A9}" type="presParOf" srcId="{30AFC255-3986-4DE8-95FC-CDF143096121}" destId="{23ADBE47-9C9E-4BF4-8F25-614F246BCA7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55FD14-FF8E-471C-B74B-86B417F82C5A}"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67EEEAFE-F59C-4B9D-AB73-856577775759}">
      <dgm:prSet/>
      <dgm:spPr/>
      <dgm:t>
        <a:bodyPr/>
        <a:lstStyle/>
        <a:p>
          <a:r>
            <a:rPr lang="en-US" b="0" i="0"/>
            <a:t>New process</a:t>
          </a:r>
          <a:endParaRPr lang="en-US"/>
        </a:p>
      </dgm:t>
    </dgm:pt>
    <dgm:pt modelId="{2F3BDB74-0EF1-474C-BB29-A69B23704F25}" type="parTrans" cxnId="{2B03B003-22D5-4139-AC4C-BC869EFEC6CB}">
      <dgm:prSet/>
      <dgm:spPr/>
      <dgm:t>
        <a:bodyPr/>
        <a:lstStyle/>
        <a:p>
          <a:endParaRPr lang="en-US"/>
        </a:p>
      </dgm:t>
    </dgm:pt>
    <dgm:pt modelId="{106D6D93-1260-4FF0-9DD2-A0F39B387A79}" type="sibTrans" cxnId="{2B03B003-22D5-4139-AC4C-BC869EFEC6CB}">
      <dgm:prSet/>
      <dgm:spPr/>
      <dgm:t>
        <a:bodyPr/>
        <a:lstStyle/>
        <a:p>
          <a:endParaRPr lang="en-US"/>
        </a:p>
      </dgm:t>
    </dgm:pt>
    <dgm:pt modelId="{2E79CDD1-97D1-44A3-87EE-23FFB02871CE}">
      <dgm:prSet/>
      <dgm:spPr/>
      <dgm:t>
        <a:bodyPr/>
        <a:lstStyle/>
        <a:p>
          <a:r>
            <a:rPr lang="en-US" b="0" i="0"/>
            <a:t>Adult </a:t>
          </a:r>
          <a:r>
            <a:rPr lang="en-US" b="1" i="0"/>
            <a:t>Ostomy/Fistula/Tube</a:t>
          </a:r>
          <a:endParaRPr lang="en-US"/>
        </a:p>
      </dgm:t>
    </dgm:pt>
    <dgm:pt modelId="{224E286F-4419-46A9-A0FA-3B023888B472}" type="parTrans" cxnId="{B5C3FA70-0BA8-4F88-8AC3-EDADB9C638F7}">
      <dgm:prSet/>
      <dgm:spPr/>
      <dgm:t>
        <a:bodyPr/>
        <a:lstStyle/>
        <a:p>
          <a:endParaRPr lang="en-US"/>
        </a:p>
      </dgm:t>
    </dgm:pt>
    <dgm:pt modelId="{5BBD781F-66CF-488C-A788-CBE6AB470703}" type="sibTrans" cxnId="{B5C3FA70-0BA8-4F88-8AC3-EDADB9C638F7}">
      <dgm:prSet/>
      <dgm:spPr/>
      <dgm:t>
        <a:bodyPr/>
        <a:lstStyle/>
        <a:p>
          <a:endParaRPr lang="en-US"/>
        </a:p>
      </dgm:t>
    </dgm:pt>
    <dgm:pt modelId="{DC17208B-170B-43FC-BE20-3AEF5B557D3B}">
      <dgm:prSet/>
      <dgm:spPr/>
      <dgm:t>
        <a:bodyPr/>
        <a:lstStyle/>
        <a:p>
          <a:r>
            <a:rPr lang="en-US" b="0" i="0"/>
            <a:t>Adult </a:t>
          </a:r>
          <a:r>
            <a:rPr lang="en-US" b="1" i="0"/>
            <a:t>Wound</a:t>
          </a:r>
          <a:endParaRPr lang="en-US"/>
        </a:p>
      </dgm:t>
    </dgm:pt>
    <dgm:pt modelId="{436428E5-F042-4EE9-84A6-04E0A1AD702A}" type="parTrans" cxnId="{B99A7E07-D7F8-4BDC-BDB9-AE4E0635E66B}">
      <dgm:prSet/>
      <dgm:spPr/>
      <dgm:t>
        <a:bodyPr/>
        <a:lstStyle/>
        <a:p>
          <a:endParaRPr lang="en-US"/>
        </a:p>
      </dgm:t>
    </dgm:pt>
    <dgm:pt modelId="{6D27FF4A-884E-45F1-A1BF-B759582B11F9}" type="sibTrans" cxnId="{B99A7E07-D7F8-4BDC-BDB9-AE4E0635E66B}">
      <dgm:prSet/>
      <dgm:spPr/>
      <dgm:t>
        <a:bodyPr/>
        <a:lstStyle/>
        <a:p>
          <a:endParaRPr lang="en-US"/>
        </a:p>
      </dgm:t>
    </dgm:pt>
    <dgm:pt modelId="{2D757E5E-54E7-405B-8DA4-87F09C7993C1}">
      <dgm:prSet/>
      <dgm:spPr/>
      <dgm:t>
        <a:bodyPr/>
        <a:lstStyle/>
        <a:p>
          <a:r>
            <a:rPr lang="en-US" b="0" i="0"/>
            <a:t>Complex Wound Team currently triaging all wound consults</a:t>
          </a:r>
          <a:endParaRPr lang="en-US"/>
        </a:p>
      </dgm:t>
    </dgm:pt>
    <dgm:pt modelId="{86A54873-43DF-427D-B8DA-9705CA20B67B}" type="parTrans" cxnId="{802ACFB1-051D-4A46-8D24-35B8872F82DE}">
      <dgm:prSet/>
      <dgm:spPr/>
      <dgm:t>
        <a:bodyPr/>
        <a:lstStyle/>
        <a:p>
          <a:endParaRPr lang="en-US"/>
        </a:p>
      </dgm:t>
    </dgm:pt>
    <dgm:pt modelId="{30DB6DB5-2963-4A9C-8863-611F55296511}" type="sibTrans" cxnId="{802ACFB1-051D-4A46-8D24-35B8872F82DE}">
      <dgm:prSet/>
      <dgm:spPr/>
      <dgm:t>
        <a:bodyPr/>
        <a:lstStyle/>
        <a:p>
          <a:endParaRPr lang="en-US"/>
        </a:p>
      </dgm:t>
    </dgm:pt>
    <dgm:pt modelId="{086908B4-7C83-4390-8D21-5A87DA698E21}">
      <dgm:prSet/>
      <dgm:spPr/>
      <dgm:t>
        <a:bodyPr/>
        <a:lstStyle/>
        <a:p>
          <a:r>
            <a:rPr lang="en-US" b="0" i="0"/>
            <a:t>Must be entered by provider</a:t>
          </a:r>
          <a:endParaRPr lang="en-US"/>
        </a:p>
      </dgm:t>
    </dgm:pt>
    <dgm:pt modelId="{E27AE76C-D038-45CF-922D-4DA679F9CD38}" type="parTrans" cxnId="{8B61A6C1-57AD-4311-88C6-307BBA38DD32}">
      <dgm:prSet/>
      <dgm:spPr/>
      <dgm:t>
        <a:bodyPr/>
        <a:lstStyle/>
        <a:p>
          <a:endParaRPr lang="en-US"/>
        </a:p>
      </dgm:t>
    </dgm:pt>
    <dgm:pt modelId="{4C93057B-C2E0-4744-8466-C0F12404DB95}" type="sibTrans" cxnId="{8B61A6C1-57AD-4311-88C6-307BBA38DD32}">
      <dgm:prSet/>
      <dgm:spPr/>
      <dgm:t>
        <a:bodyPr/>
        <a:lstStyle/>
        <a:p>
          <a:endParaRPr lang="en-US"/>
        </a:p>
      </dgm:t>
    </dgm:pt>
    <dgm:pt modelId="{B3539BBB-F166-460E-945B-4A8BA42E60F0}" type="pres">
      <dgm:prSet presAssocID="{2555FD14-FF8E-471C-B74B-86B417F82C5A}" presName="linear" presStyleCnt="0">
        <dgm:presLayoutVars>
          <dgm:dir/>
          <dgm:animLvl val="lvl"/>
          <dgm:resizeHandles val="exact"/>
        </dgm:presLayoutVars>
      </dgm:prSet>
      <dgm:spPr/>
    </dgm:pt>
    <dgm:pt modelId="{27709039-32E6-4B9C-931A-1A3E4FE8DEAC}" type="pres">
      <dgm:prSet presAssocID="{67EEEAFE-F59C-4B9D-AB73-856577775759}" presName="parentLin" presStyleCnt="0"/>
      <dgm:spPr/>
    </dgm:pt>
    <dgm:pt modelId="{B1E8151A-BEB3-4418-BD76-A7CB0243B284}" type="pres">
      <dgm:prSet presAssocID="{67EEEAFE-F59C-4B9D-AB73-856577775759}" presName="parentLeftMargin" presStyleLbl="node1" presStyleIdx="0" presStyleCnt="3"/>
      <dgm:spPr/>
    </dgm:pt>
    <dgm:pt modelId="{D5A3DB75-B082-406F-86E1-D5E41D1B798A}" type="pres">
      <dgm:prSet presAssocID="{67EEEAFE-F59C-4B9D-AB73-856577775759}" presName="parentText" presStyleLbl="node1" presStyleIdx="0" presStyleCnt="3">
        <dgm:presLayoutVars>
          <dgm:chMax val="0"/>
          <dgm:bulletEnabled val="1"/>
        </dgm:presLayoutVars>
      </dgm:prSet>
      <dgm:spPr/>
    </dgm:pt>
    <dgm:pt modelId="{E9E0F1D5-CF5F-48C4-AF7D-4A8C060A0144}" type="pres">
      <dgm:prSet presAssocID="{67EEEAFE-F59C-4B9D-AB73-856577775759}" presName="negativeSpace" presStyleCnt="0"/>
      <dgm:spPr/>
    </dgm:pt>
    <dgm:pt modelId="{E96353B7-03D4-40B6-9E2D-01A8222169F4}" type="pres">
      <dgm:prSet presAssocID="{67EEEAFE-F59C-4B9D-AB73-856577775759}" presName="childText" presStyleLbl="conFgAcc1" presStyleIdx="0" presStyleCnt="3">
        <dgm:presLayoutVars>
          <dgm:bulletEnabled val="1"/>
        </dgm:presLayoutVars>
      </dgm:prSet>
      <dgm:spPr/>
    </dgm:pt>
    <dgm:pt modelId="{D3B44B39-98B4-4CA5-BDA2-F69071802F94}" type="pres">
      <dgm:prSet presAssocID="{106D6D93-1260-4FF0-9DD2-A0F39B387A79}" presName="spaceBetweenRectangles" presStyleCnt="0"/>
      <dgm:spPr/>
    </dgm:pt>
    <dgm:pt modelId="{F5155CC6-6A3F-406F-98D7-8DABA24A42BC}" type="pres">
      <dgm:prSet presAssocID="{2E79CDD1-97D1-44A3-87EE-23FFB02871CE}" presName="parentLin" presStyleCnt="0"/>
      <dgm:spPr/>
    </dgm:pt>
    <dgm:pt modelId="{CADDEE19-BD61-42FF-86E1-1E78AB559F94}" type="pres">
      <dgm:prSet presAssocID="{2E79CDD1-97D1-44A3-87EE-23FFB02871CE}" presName="parentLeftMargin" presStyleLbl="node1" presStyleIdx="0" presStyleCnt="3"/>
      <dgm:spPr/>
    </dgm:pt>
    <dgm:pt modelId="{26FB3284-8F82-4610-87C7-3A434CB2F6E1}" type="pres">
      <dgm:prSet presAssocID="{2E79CDD1-97D1-44A3-87EE-23FFB02871CE}" presName="parentText" presStyleLbl="node1" presStyleIdx="1" presStyleCnt="3">
        <dgm:presLayoutVars>
          <dgm:chMax val="0"/>
          <dgm:bulletEnabled val="1"/>
        </dgm:presLayoutVars>
      </dgm:prSet>
      <dgm:spPr/>
    </dgm:pt>
    <dgm:pt modelId="{B90459B4-DB1D-4378-9745-6163FF0E7119}" type="pres">
      <dgm:prSet presAssocID="{2E79CDD1-97D1-44A3-87EE-23FFB02871CE}" presName="negativeSpace" presStyleCnt="0"/>
      <dgm:spPr/>
    </dgm:pt>
    <dgm:pt modelId="{30085F36-9734-4811-8203-B22BD6CEDB00}" type="pres">
      <dgm:prSet presAssocID="{2E79CDD1-97D1-44A3-87EE-23FFB02871CE}" presName="childText" presStyleLbl="conFgAcc1" presStyleIdx="1" presStyleCnt="3">
        <dgm:presLayoutVars>
          <dgm:bulletEnabled val="1"/>
        </dgm:presLayoutVars>
      </dgm:prSet>
      <dgm:spPr/>
    </dgm:pt>
    <dgm:pt modelId="{BBBC5470-3222-407A-9BAE-3097C6BC2738}" type="pres">
      <dgm:prSet presAssocID="{5BBD781F-66CF-488C-A788-CBE6AB470703}" presName="spaceBetweenRectangles" presStyleCnt="0"/>
      <dgm:spPr/>
    </dgm:pt>
    <dgm:pt modelId="{E1D11D3E-52FB-47D0-9459-1EFA8B714F55}" type="pres">
      <dgm:prSet presAssocID="{DC17208B-170B-43FC-BE20-3AEF5B557D3B}" presName="parentLin" presStyleCnt="0"/>
      <dgm:spPr/>
    </dgm:pt>
    <dgm:pt modelId="{E6987918-FD65-400E-8D6C-A9908606BD56}" type="pres">
      <dgm:prSet presAssocID="{DC17208B-170B-43FC-BE20-3AEF5B557D3B}" presName="parentLeftMargin" presStyleLbl="node1" presStyleIdx="1" presStyleCnt="3"/>
      <dgm:spPr/>
    </dgm:pt>
    <dgm:pt modelId="{2E3E8FB0-96D8-47E5-94E7-57A9A90A8BE0}" type="pres">
      <dgm:prSet presAssocID="{DC17208B-170B-43FC-BE20-3AEF5B557D3B}" presName="parentText" presStyleLbl="node1" presStyleIdx="2" presStyleCnt="3">
        <dgm:presLayoutVars>
          <dgm:chMax val="0"/>
          <dgm:bulletEnabled val="1"/>
        </dgm:presLayoutVars>
      </dgm:prSet>
      <dgm:spPr/>
    </dgm:pt>
    <dgm:pt modelId="{904B6441-A54F-4CBF-A7A7-C8DF6990EC33}" type="pres">
      <dgm:prSet presAssocID="{DC17208B-170B-43FC-BE20-3AEF5B557D3B}" presName="negativeSpace" presStyleCnt="0"/>
      <dgm:spPr/>
    </dgm:pt>
    <dgm:pt modelId="{BB7DC83B-3300-4597-ABC5-52E96834787E}" type="pres">
      <dgm:prSet presAssocID="{DC17208B-170B-43FC-BE20-3AEF5B557D3B}" presName="childText" presStyleLbl="conFgAcc1" presStyleIdx="2" presStyleCnt="3">
        <dgm:presLayoutVars>
          <dgm:bulletEnabled val="1"/>
        </dgm:presLayoutVars>
      </dgm:prSet>
      <dgm:spPr/>
    </dgm:pt>
  </dgm:ptLst>
  <dgm:cxnLst>
    <dgm:cxn modelId="{2B03B003-22D5-4139-AC4C-BC869EFEC6CB}" srcId="{2555FD14-FF8E-471C-B74B-86B417F82C5A}" destId="{67EEEAFE-F59C-4B9D-AB73-856577775759}" srcOrd="0" destOrd="0" parTransId="{2F3BDB74-0EF1-474C-BB29-A69B23704F25}" sibTransId="{106D6D93-1260-4FF0-9DD2-A0F39B387A79}"/>
    <dgm:cxn modelId="{B99A7E07-D7F8-4BDC-BDB9-AE4E0635E66B}" srcId="{2555FD14-FF8E-471C-B74B-86B417F82C5A}" destId="{DC17208B-170B-43FC-BE20-3AEF5B557D3B}" srcOrd="2" destOrd="0" parTransId="{436428E5-F042-4EE9-84A6-04E0A1AD702A}" sibTransId="{6D27FF4A-884E-45F1-A1BF-B759582B11F9}"/>
    <dgm:cxn modelId="{7352E425-3D94-4531-B828-79D3588D334F}" type="presOf" srcId="{2D757E5E-54E7-405B-8DA4-87F09C7993C1}" destId="{BB7DC83B-3300-4597-ABC5-52E96834787E}" srcOrd="0" destOrd="0" presId="urn:microsoft.com/office/officeart/2005/8/layout/list1"/>
    <dgm:cxn modelId="{08FA242B-73EC-4B3C-A86F-6DE3C98D6B56}" type="presOf" srcId="{DC17208B-170B-43FC-BE20-3AEF5B557D3B}" destId="{E6987918-FD65-400E-8D6C-A9908606BD56}" srcOrd="0" destOrd="0" presId="urn:microsoft.com/office/officeart/2005/8/layout/list1"/>
    <dgm:cxn modelId="{9BB31840-4942-46F3-93AE-2B49694C0D71}" type="presOf" srcId="{2555FD14-FF8E-471C-B74B-86B417F82C5A}" destId="{B3539BBB-F166-460E-945B-4A8BA42E60F0}" srcOrd="0" destOrd="0" presId="urn:microsoft.com/office/officeart/2005/8/layout/list1"/>
    <dgm:cxn modelId="{B5C3FA70-0BA8-4F88-8AC3-EDADB9C638F7}" srcId="{2555FD14-FF8E-471C-B74B-86B417F82C5A}" destId="{2E79CDD1-97D1-44A3-87EE-23FFB02871CE}" srcOrd="1" destOrd="0" parTransId="{224E286F-4419-46A9-A0FA-3B023888B472}" sibTransId="{5BBD781F-66CF-488C-A788-CBE6AB470703}"/>
    <dgm:cxn modelId="{9FF61687-C9DB-4C3D-9FAF-16B9C842C3A1}" type="presOf" srcId="{2E79CDD1-97D1-44A3-87EE-23FFB02871CE}" destId="{26FB3284-8F82-4610-87C7-3A434CB2F6E1}" srcOrd="1" destOrd="0" presId="urn:microsoft.com/office/officeart/2005/8/layout/list1"/>
    <dgm:cxn modelId="{4D058C99-85FE-471F-A0B4-BFB468BD3324}" type="presOf" srcId="{DC17208B-170B-43FC-BE20-3AEF5B557D3B}" destId="{2E3E8FB0-96D8-47E5-94E7-57A9A90A8BE0}" srcOrd="1" destOrd="0" presId="urn:microsoft.com/office/officeart/2005/8/layout/list1"/>
    <dgm:cxn modelId="{FC1139AE-65A4-4C72-A820-658AF86C9043}" type="presOf" srcId="{67EEEAFE-F59C-4B9D-AB73-856577775759}" destId="{B1E8151A-BEB3-4418-BD76-A7CB0243B284}" srcOrd="0" destOrd="0" presId="urn:microsoft.com/office/officeart/2005/8/layout/list1"/>
    <dgm:cxn modelId="{802ACFB1-051D-4A46-8D24-35B8872F82DE}" srcId="{DC17208B-170B-43FC-BE20-3AEF5B557D3B}" destId="{2D757E5E-54E7-405B-8DA4-87F09C7993C1}" srcOrd="0" destOrd="0" parTransId="{86A54873-43DF-427D-B8DA-9705CA20B67B}" sibTransId="{30DB6DB5-2963-4A9C-8863-611F55296511}"/>
    <dgm:cxn modelId="{2CE3F9C0-C1D4-4759-9FF9-94E49CED1477}" type="presOf" srcId="{67EEEAFE-F59C-4B9D-AB73-856577775759}" destId="{D5A3DB75-B082-406F-86E1-D5E41D1B798A}" srcOrd="1" destOrd="0" presId="urn:microsoft.com/office/officeart/2005/8/layout/list1"/>
    <dgm:cxn modelId="{8B61A6C1-57AD-4311-88C6-307BBA38DD32}" srcId="{DC17208B-170B-43FC-BE20-3AEF5B557D3B}" destId="{086908B4-7C83-4390-8D21-5A87DA698E21}" srcOrd="1" destOrd="0" parTransId="{E27AE76C-D038-45CF-922D-4DA679F9CD38}" sibTransId="{4C93057B-C2E0-4744-8466-C0F12404DB95}"/>
    <dgm:cxn modelId="{67E4F1CC-7BCE-4232-9834-8184EF94E1F8}" type="presOf" srcId="{086908B4-7C83-4390-8D21-5A87DA698E21}" destId="{BB7DC83B-3300-4597-ABC5-52E96834787E}" srcOrd="0" destOrd="1" presId="urn:microsoft.com/office/officeart/2005/8/layout/list1"/>
    <dgm:cxn modelId="{2A9BF6EA-96E0-45D5-946D-3871664CCB3F}" type="presOf" srcId="{2E79CDD1-97D1-44A3-87EE-23FFB02871CE}" destId="{CADDEE19-BD61-42FF-86E1-1E78AB559F94}" srcOrd="0" destOrd="0" presId="urn:microsoft.com/office/officeart/2005/8/layout/list1"/>
    <dgm:cxn modelId="{BFBC0FC2-F4A0-4D58-959C-06EE2E02D9AB}" type="presParOf" srcId="{B3539BBB-F166-460E-945B-4A8BA42E60F0}" destId="{27709039-32E6-4B9C-931A-1A3E4FE8DEAC}" srcOrd="0" destOrd="0" presId="urn:microsoft.com/office/officeart/2005/8/layout/list1"/>
    <dgm:cxn modelId="{6E2123A0-6C9D-48FF-A38C-7E2F98C5C4B8}" type="presParOf" srcId="{27709039-32E6-4B9C-931A-1A3E4FE8DEAC}" destId="{B1E8151A-BEB3-4418-BD76-A7CB0243B284}" srcOrd="0" destOrd="0" presId="urn:microsoft.com/office/officeart/2005/8/layout/list1"/>
    <dgm:cxn modelId="{FD89310E-4AB0-4843-9960-F65B4739C95E}" type="presParOf" srcId="{27709039-32E6-4B9C-931A-1A3E4FE8DEAC}" destId="{D5A3DB75-B082-406F-86E1-D5E41D1B798A}" srcOrd="1" destOrd="0" presId="urn:microsoft.com/office/officeart/2005/8/layout/list1"/>
    <dgm:cxn modelId="{3F3CF29B-BB4B-4E17-BA3A-E283DFFB26FD}" type="presParOf" srcId="{B3539BBB-F166-460E-945B-4A8BA42E60F0}" destId="{E9E0F1D5-CF5F-48C4-AF7D-4A8C060A0144}" srcOrd="1" destOrd="0" presId="urn:microsoft.com/office/officeart/2005/8/layout/list1"/>
    <dgm:cxn modelId="{9112FD4C-51E9-4E6F-8CA3-9ED35100C37A}" type="presParOf" srcId="{B3539BBB-F166-460E-945B-4A8BA42E60F0}" destId="{E96353B7-03D4-40B6-9E2D-01A8222169F4}" srcOrd="2" destOrd="0" presId="urn:microsoft.com/office/officeart/2005/8/layout/list1"/>
    <dgm:cxn modelId="{E3D47FD1-91B0-4150-BFB4-F9FFD6E5F30E}" type="presParOf" srcId="{B3539BBB-F166-460E-945B-4A8BA42E60F0}" destId="{D3B44B39-98B4-4CA5-BDA2-F69071802F94}" srcOrd="3" destOrd="0" presId="urn:microsoft.com/office/officeart/2005/8/layout/list1"/>
    <dgm:cxn modelId="{FF848F1F-D79A-4A9A-8852-6B5A44D84F7E}" type="presParOf" srcId="{B3539BBB-F166-460E-945B-4A8BA42E60F0}" destId="{F5155CC6-6A3F-406F-98D7-8DABA24A42BC}" srcOrd="4" destOrd="0" presId="urn:microsoft.com/office/officeart/2005/8/layout/list1"/>
    <dgm:cxn modelId="{A318F7F0-5DED-457A-BF79-400BEFD2BF43}" type="presParOf" srcId="{F5155CC6-6A3F-406F-98D7-8DABA24A42BC}" destId="{CADDEE19-BD61-42FF-86E1-1E78AB559F94}" srcOrd="0" destOrd="0" presId="urn:microsoft.com/office/officeart/2005/8/layout/list1"/>
    <dgm:cxn modelId="{7D2B8A6E-116B-470E-9216-37E226FBAC63}" type="presParOf" srcId="{F5155CC6-6A3F-406F-98D7-8DABA24A42BC}" destId="{26FB3284-8F82-4610-87C7-3A434CB2F6E1}" srcOrd="1" destOrd="0" presId="urn:microsoft.com/office/officeart/2005/8/layout/list1"/>
    <dgm:cxn modelId="{5EEBAC9E-86E9-4942-BF71-274FEF0877A6}" type="presParOf" srcId="{B3539BBB-F166-460E-945B-4A8BA42E60F0}" destId="{B90459B4-DB1D-4378-9745-6163FF0E7119}" srcOrd="5" destOrd="0" presId="urn:microsoft.com/office/officeart/2005/8/layout/list1"/>
    <dgm:cxn modelId="{B29ABA61-2154-485E-BA81-1A8A318D52AA}" type="presParOf" srcId="{B3539BBB-F166-460E-945B-4A8BA42E60F0}" destId="{30085F36-9734-4811-8203-B22BD6CEDB00}" srcOrd="6" destOrd="0" presId="urn:microsoft.com/office/officeart/2005/8/layout/list1"/>
    <dgm:cxn modelId="{B160D4D4-ECE6-447B-B731-517466EB92D2}" type="presParOf" srcId="{B3539BBB-F166-460E-945B-4A8BA42E60F0}" destId="{BBBC5470-3222-407A-9BAE-3097C6BC2738}" srcOrd="7" destOrd="0" presId="urn:microsoft.com/office/officeart/2005/8/layout/list1"/>
    <dgm:cxn modelId="{043BB538-E3AD-4E2A-968B-AD6AC6BBD6D0}" type="presParOf" srcId="{B3539BBB-F166-460E-945B-4A8BA42E60F0}" destId="{E1D11D3E-52FB-47D0-9459-1EFA8B714F55}" srcOrd="8" destOrd="0" presId="urn:microsoft.com/office/officeart/2005/8/layout/list1"/>
    <dgm:cxn modelId="{13558476-6A3C-40D3-B221-A157ED680E20}" type="presParOf" srcId="{E1D11D3E-52FB-47D0-9459-1EFA8B714F55}" destId="{E6987918-FD65-400E-8D6C-A9908606BD56}" srcOrd="0" destOrd="0" presId="urn:microsoft.com/office/officeart/2005/8/layout/list1"/>
    <dgm:cxn modelId="{141D23AE-8E66-4D52-AA76-12FD9C515D2D}" type="presParOf" srcId="{E1D11D3E-52FB-47D0-9459-1EFA8B714F55}" destId="{2E3E8FB0-96D8-47E5-94E7-57A9A90A8BE0}" srcOrd="1" destOrd="0" presId="urn:microsoft.com/office/officeart/2005/8/layout/list1"/>
    <dgm:cxn modelId="{C42D7843-302C-4591-940E-92B7B42EE9B9}" type="presParOf" srcId="{B3539BBB-F166-460E-945B-4A8BA42E60F0}" destId="{904B6441-A54F-4CBF-A7A7-C8DF6990EC33}" srcOrd="9" destOrd="0" presId="urn:microsoft.com/office/officeart/2005/8/layout/list1"/>
    <dgm:cxn modelId="{B4BA73B9-5DCF-4F41-A138-1CBBCF4781B5}" type="presParOf" srcId="{B3539BBB-F166-460E-945B-4A8BA42E60F0}" destId="{BB7DC83B-3300-4597-ABC5-52E96834787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DEB91A-D17C-40ED-8816-F484A4623C1C}" type="doc">
      <dgm:prSet loTypeId="urn:microsoft.com/office/officeart/2008/layout/LinedList" loCatId="list" qsTypeId="urn:microsoft.com/office/officeart/2005/8/quickstyle/simple1" qsCatId="simple" csTypeId="urn:microsoft.com/office/officeart/2005/8/colors/accent0_3" csCatId="mainScheme"/>
      <dgm:spPr/>
      <dgm:t>
        <a:bodyPr/>
        <a:lstStyle/>
        <a:p>
          <a:endParaRPr lang="en-US"/>
        </a:p>
      </dgm:t>
    </dgm:pt>
    <dgm:pt modelId="{CE5627F9-A5EA-4198-B6AA-A9BAA5D15D22}">
      <dgm:prSet/>
      <dgm:spPr/>
      <dgm:t>
        <a:bodyPr/>
        <a:lstStyle/>
        <a:p>
          <a:r>
            <a:rPr lang="en-US" b="0" i="0" dirty="0"/>
            <a:t>Must make prevention a PRIORITY</a:t>
          </a:r>
          <a:endParaRPr lang="en-US" dirty="0"/>
        </a:p>
      </dgm:t>
    </dgm:pt>
    <dgm:pt modelId="{E438C9A5-2C70-4F34-9D8F-B51685DCB6C7}" type="parTrans" cxnId="{F727C51E-D6CF-48CF-8E8B-1692B1717E30}">
      <dgm:prSet/>
      <dgm:spPr/>
      <dgm:t>
        <a:bodyPr/>
        <a:lstStyle/>
        <a:p>
          <a:endParaRPr lang="en-US"/>
        </a:p>
      </dgm:t>
    </dgm:pt>
    <dgm:pt modelId="{68DCD526-4DDD-448A-8055-6D523B31F05D}" type="sibTrans" cxnId="{F727C51E-D6CF-48CF-8E8B-1692B1717E30}">
      <dgm:prSet/>
      <dgm:spPr/>
      <dgm:t>
        <a:bodyPr/>
        <a:lstStyle/>
        <a:p>
          <a:endParaRPr lang="en-US"/>
        </a:p>
      </dgm:t>
    </dgm:pt>
    <dgm:pt modelId="{1794EC56-FA3F-4E21-8EBA-1BAAA293527D}">
      <dgm:prSet/>
      <dgm:spPr/>
      <dgm:t>
        <a:bodyPr/>
        <a:lstStyle/>
        <a:p>
          <a:r>
            <a:rPr lang="en-US" b="0" i="0" dirty="0"/>
            <a:t>As skin champions, look around your unit for opportunities for improvement:</a:t>
          </a:r>
          <a:endParaRPr lang="en-US" dirty="0"/>
        </a:p>
      </dgm:t>
    </dgm:pt>
    <dgm:pt modelId="{232E30C6-AF9A-4702-8C26-8716DDF5E1A7}" type="parTrans" cxnId="{7CABBCB2-5862-416B-86A0-CCF28918F07D}">
      <dgm:prSet/>
      <dgm:spPr/>
      <dgm:t>
        <a:bodyPr/>
        <a:lstStyle/>
        <a:p>
          <a:endParaRPr lang="en-US"/>
        </a:p>
      </dgm:t>
    </dgm:pt>
    <dgm:pt modelId="{35E92CE4-29CB-4013-ACE3-E0DC5A2BFB13}" type="sibTrans" cxnId="{7CABBCB2-5862-416B-86A0-CCF28918F07D}">
      <dgm:prSet/>
      <dgm:spPr/>
      <dgm:t>
        <a:bodyPr/>
        <a:lstStyle/>
        <a:p>
          <a:endParaRPr lang="en-US"/>
        </a:p>
      </dgm:t>
    </dgm:pt>
    <dgm:pt modelId="{D5E082C7-2F99-438C-B3C8-5C400DAD3059}">
      <dgm:prSet/>
      <dgm:spPr/>
      <dgm:t>
        <a:bodyPr/>
        <a:lstStyle/>
        <a:p>
          <a:r>
            <a:rPr lang="en-US" b="0" i="0" dirty="0"/>
            <a:t>Are heels being offloaded?</a:t>
          </a:r>
          <a:endParaRPr lang="en-US" dirty="0"/>
        </a:p>
      </dgm:t>
    </dgm:pt>
    <dgm:pt modelId="{1B39231E-AF40-454F-951F-92D6B5F91ABB}" type="parTrans" cxnId="{A30E904B-3005-4F38-9124-A3B3F051C2BC}">
      <dgm:prSet/>
      <dgm:spPr/>
      <dgm:t>
        <a:bodyPr/>
        <a:lstStyle/>
        <a:p>
          <a:endParaRPr lang="en-US"/>
        </a:p>
      </dgm:t>
    </dgm:pt>
    <dgm:pt modelId="{51C124FA-6A47-49E3-94A4-0860F81BA0A9}" type="sibTrans" cxnId="{A30E904B-3005-4F38-9124-A3B3F051C2BC}">
      <dgm:prSet/>
      <dgm:spPr/>
      <dgm:t>
        <a:bodyPr/>
        <a:lstStyle/>
        <a:p>
          <a:endParaRPr lang="en-US"/>
        </a:p>
      </dgm:t>
    </dgm:pt>
    <dgm:pt modelId="{801F2C80-D94F-4053-A99F-6B61399DE529}">
      <dgm:prSet/>
      <dgm:spPr/>
      <dgm:t>
        <a:bodyPr/>
        <a:lstStyle/>
        <a:p>
          <a:pPr rtl="0"/>
          <a:r>
            <a:rPr lang="en-US" b="0" i="0" dirty="0"/>
            <a:t>How can routine turning be improved? </a:t>
          </a:r>
          <a:r>
            <a:rPr lang="en-US" dirty="0">
              <a:latin typeface="Calibri Light" panose="020F0302020204030204"/>
            </a:rPr>
            <a:t>(Buddy system, other ideas?)</a:t>
          </a:r>
          <a:endParaRPr lang="en-US" dirty="0"/>
        </a:p>
      </dgm:t>
    </dgm:pt>
    <dgm:pt modelId="{DADAD2A3-E01D-42CF-A1C5-C8CC798BAA3B}" type="parTrans" cxnId="{7A2638D1-C89D-4E1C-B643-B66FFFD085F6}">
      <dgm:prSet/>
      <dgm:spPr/>
      <dgm:t>
        <a:bodyPr/>
        <a:lstStyle/>
        <a:p>
          <a:endParaRPr lang="en-US"/>
        </a:p>
      </dgm:t>
    </dgm:pt>
    <dgm:pt modelId="{177423BB-C2A6-43D5-B937-6FFCA91AEDB8}" type="sibTrans" cxnId="{7A2638D1-C89D-4E1C-B643-B66FFFD085F6}">
      <dgm:prSet/>
      <dgm:spPr/>
      <dgm:t>
        <a:bodyPr/>
        <a:lstStyle/>
        <a:p>
          <a:endParaRPr lang="en-US"/>
        </a:p>
      </dgm:t>
    </dgm:pt>
    <dgm:pt modelId="{3C94D60B-E78B-4206-A904-BCB062AA67B9}">
      <dgm:prSet/>
      <dgm:spPr/>
      <dgm:t>
        <a:bodyPr/>
        <a:lstStyle/>
        <a:p>
          <a:r>
            <a:rPr lang="en-US" b="0" i="0" dirty="0"/>
            <a:t>Share resources/knowledge with your colleagues</a:t>
          </a:r>
          <a:endParaRPr lang="en-US" dirty="0"/>
        </a:p>
      </dgm:t>
    </dgm:pt>
    <dgm:pt modelId="{6C581BE3-CBC4-4464-9B6C-5E91054BAB0F}" type="parTrans" cxnId="{AE1DC64F-A434-4073-BFD2-36226389AB6A}">
      <dgm:prSet/>
      <dgm:spPr/>
      <dgm:t>
        <a:bodyPr/>
        <a:lstStyle/>
        <a:p>
          <a:endParaRPr lang="en-US"/>
        </a:p>
      </dgm:t>
    </dgm:pt>
    <dgm:pt modelId="{173CC026-0860-49BB-96EF-51C232D6B213}" type="sibTrans" cxnId="{AE1DC64F-A434-4073-BFD2-36226389AB6A}">
      <dgm:prSet/>
      <dgm:spPr/>
      <dgm:t>
        <a:bodyPr/>
        <a:lstStyle/>
        <a:p>
          <a:endParaRPr lang="en-US"/>
        </a:p>
      </dgm:t>
    </dgm:pt>
    <dgm:pt modelId="{B743184B-C09E-48CD-BF2A-B059DFE94414}" type="pres">
      <dgm:prSet presAssocID="{37DEB91A-D17C-40ED-8816-F484A4623C1C}" presName="vert0" presStyleCnt="0">
        <dgm:presLayoutVars>
          <dgm:dir/>
          <dgm:animOne val="branch"/>
          <dgm:animLvl val="lvl"/>
        </dgm:presLayoutVars>
      </dgm:prSet>
      <dgm:spPr/>
    </dgm:pt>
    <dgm:pt modelId="{BF52CEBF-3942-4CE8-A815-4A63975F8720}" type="pres">
      <dgm:prSet presAssocID="{CE5627F9-A5EA-4198-B6AA-A9BAA5D15D22}" presName="thickLine" presStyleLbl="alignNode1" presStyleIdx="0" presStyleCnt="5"/>
      <dgm:spPr/>
    </dgm:pt>
    <dgm:pt modelId="{4DEF4E11-C6F7-4714-91F2-76EFED2E73DE}" type="pres">
      <dgm:prSet presAssocID="{CE5627F9-A5EA-4198-B6AA-A9BAA5D15D22}" presName="horz1" presStyleCnt="0"/>
      <dgm:spPr/>
    </dgm:pt>
    <dgm:pt modelId="{AF4061D4-AF66-49BA-83F6-E5FFAA249669}" type="pres">
      <dgm:prSet presAssocID="{CE5627F9-A5EA-4198-B6AA-A9BAA5D15D22}" presName="tx1" presStyleLbl="revTx" presStyleIdx="0" presStyleCnt="5"/>
      <dgm:spPr/>
    </dgm:pt>
    <dgm:pt modelId="{62418A71-C6F5-4179-8C10-3CDFC6FC5626}" type="pres">
      <dgm:prSet presAssocID="{CE5627F9-A5EA-4198-B6AA-A9BAA5D15D22}" presName="vert1" presStyleCnt="0"/>
      <dgm:spPr/>
    </dgm:pt>
    <dgm:pt modelId="{E99EBF27-3AFD-4090-89E3-146781D76282}" type="pres">
      <dgm:prSet presAssocID="{1794EC56-FA3F-4E21-8EBA-1BAAA293527D}" presName="thickLine" presStyleLbl="alignNode1" presStyleIdx="1" presStyleCnt="5"/>
      <dgm:spPr/>
    </dgm:pt>
    <dgm:pt modelId="{C7A03B05-1A82-4E60-A30E-AEC0667D5135}" type="pres">
      <dgm:prSet presAssocID="{1794EC56-FA3F-4E21-8EBA-1BAAA293527D}" presName="horz1" presStyleCnt="0"/>
      <dgm:spPr/>
    </dgm:pt>
    <dgm:pt modelId="{9FA7B828-5E49-4A40-8666-76403E57C5E1}" type="pres">
      <dgm:prSet presAssocID="{1794EC56-FA3F-4E21-8EBA-1BAAA293527D}" presName="tx1" presStyleLbl="revTx" presStyleIdx="1" presStyleCnt="5"/>
      <dgm:spPr/>
    </dgm:pt>
    <dgm:pt modelId="{BB2623EC-FA1C-4BFB-A694-80B0C44C9E72}" type="pres">
      <dgm:prSet presAssocID="{1794EC56-FA3F-4E21-8EBA-1BAAA293527D}" presName="vert1" presStyleCnt="0"/>
      <dgm:spPr/>
    </dgm:pt>
    <dgm:pt modelId="{0323254B-BE5F-4E8C-B382-65AFDDD65BD3}" type="pres">
      <dgm:prSet presAssocID="{D5E082C7-2F99-438C-B3C8-5C400DAD3059}" presName="thickLine" presStyleLbl="alignNode1" presStyleIdx="2" presStyleCnt="5"/>
      <dgm:spPr/>
    </dgm:pt>
    <dgm:pt modelId="{F61C5375-D103-40F9-ADFB-9FBF924FC63E}" type="pres">
      <dgm:prSet presAssocID="{D5E082C7-2F99-438C-B3C8-5C400DAD3059}" presName="horz1" presStyleCnt="0"/>
      <dgm:spPr/>
    </dgm:pt>
    <dgm:pt modelId="{F87A772D-E6F2-4306-81B4-23F0A8B6CDD8}" type="pres">
      <dgm:prSet presAssocID="{D5E082C7-2F99-438C-B3C8-5C400DAD3059}" presName="tx1" presStyleLbl="revTx" presStyleIdx="2" presStyleCnt="5"/>
      <dgm:spPr/>
    </dgm:pt>
    <dgm:pt modelId="{1738161A-C59C-4FD1-A99F-9468C22FA4CC}" type="pres">
      <dgm:prSet presAssocID="{D5E082C7-2F99-438C-B3C8-5C400DAD3059}" presName="vert1" presStyleCnt="0"/>
      <dgm:spPr/>
    </dgm:pt>
    <dgm:pt modelId="{F5C82E46-85A1-4C2A-8A97-67405D79A6C4}" type="pres">
      <dgm:prSet presAssocID="{801F2C80-D94F-4053-A99F-6B61399DE529}" presName="thickLine" presStyleLbl="alignNode1" presStyleIdx="3" presStyleCnt="5"/>
      <dgm:spPr/>
    </dgm:pt>
    <dgm:pt modelId="{0A426171-9631-4909-939B-64BF6CD1624F}" type="pres">
      <dgm:prSet presAssocID="{801F2C80-D94F-4053-A99F-6B61399DE529}" presName="horz1" presStyleCnt="0"/>
      <dgm:spPr/>
    </dgm:pt>
    <dgm:pt modelId="{22DD73B8-1103-4EB1-82C3-EEE5AC116730}" type="pres">
      <dgm:prSet presAssocID="{801F2C80-D94F-4053-A99F-6B61399DE529}" presName="tx1" presStyleLbl="revTx" presStyleIdx="3" presStyleCnt="5"/>
      <dgm:spPr/>
    </dgm:pt>
    <dgm:pt modelId="{29BCA552-8C89-4858-9B21-671F60FABEFB}" type="pres">
      <dgm:prSet presAssocID="{801F2C80-D94F-4053-A99F-6B61399DE529}" presName="vert1" presStyleCnt="0"/>
      <dgm:spPr/>
    </dgm:pt>
    <dgm:pt modelId="{02E11E9F-22B1-4479-AD66-5395352ABAB9}" type="pres">
      <dgm:prSet presAssocID="{3C94D60B-E78B-4206-A904-BCB062AA67B9}" presName="thickLine" presStyleLbl="alignNode1" presStyleIdx="4" presStyleCnt="5"/>
      <dgm:spPr/>
    </dgm:pt>
    <dgm:pt modelId="{DCC04730-3ED8-4FE2-A42B-0251D8DC2FDB}" type="pres">
      <dgm:prSet presAssocID="{3C94D60B-E78B-4206-A904-BCB062AA67B9}" presName="horz1" presStyleCnt="0"/>
      <dgm:spPr/>
    </dgm:pt>
    <dgm:pt modelId="{84FD9ED9-1073-4F2E-BE62-0273B97654F0}" type="pres">
      <dgm:prSet presAssocID="{3C94D60B-E78B-4206-A904-BCB062AA67B9}" presName="tx1" presStyleLbl="revTx" presStyleIdx="4" presStyleCnt="5"/>
      <dgm:spPr/>
    </dgm:pt>
    <dgm:pt modelId="{C20D8944-8158-453E-A39E-07C5EA7E0C05}" type="pres">
      <dgm:prSet presAssocID="{3C94D60B-E78B-4206-A904-BCB062AA67B9}" presName="vert1" presStyleCnt="0"/>
      <dgm:spPr/>
    </dgm:pt>
  </dgm:ptLst>
  <dgm:cxnLst>
    <dgm:cxn modelId="{2B3C3C17-E468-4F1E-AF76-3EA7ED108858}" type="presOf" srcId="{1794EC56-FA3F-4E21-8EBA-1BAAA293527D}" destId="{9FA7B828-5E49-4A40-8666-76403E57C5E1}" srcOrd="0" destOrd="0" presId="urn:microsoft.com/office/officeart/2008/layout/LinedList"/>
    <dgm:cxn modelId="{F727C51E-D6CF-48CF-8E8B-1692B1717E30}" srcId="{37DEB91A-D17C-40ED-8816-F484A4623C1C}" destId="{CE5627F9-A5EA-4198-B6AA-A9BAA5D15D22}" srcOrd="0" destOrd="0" parTransId="{E438C9A5-2C70-4F34-9D8F-B51685DCB6C7}" sibTransId="{68DCD526-4DDD-448A-8055-6D523B31F05D}"/>
    <dgm:cxn modelId="{A30E904B-3005-4F38-9124-A3B3F051C2BC}" srcId="{37DEB91A-D17C-40ED-8816-F484A4623C1C}" destId="{D5E082C7-2F99-438C-B3C8-5C400DAD3059}" srcOrd="2" destOrd="0" parTransId="{1B39231E-AF40-454F-951F-92D6B5F91ABB}" sibTransId="{51C124FA-6A47-49E3-94A4-0860F81BA0A9}"/>
    <dgm:cxn modelId="{AE1DC64F-A434-4073-BFD2-36226389AB6A}" srcId="{37DEB91A-D17C-40ED-8816-F484A4623C1C}" destId="{3C94D60B-E78B-4206-A904-BCB062AA67B9}" srcOrd="4" destOrd="0" parTransId="{6C581BE3-CBC4-4464-9B6C-5E91054BAB0F}" sibTransId="{173CC026-0860-49BB-96EF-51C232D6B213}"/>
    <dgm:cxn modelId="{32DC197A-0EA8-4A7D-95C1-03AA29A02E9E}" type="presOf" srcId="{801F2C80-D94F-4053-A99F-6B61399DE529}" destId="{22DD73B8-1103-4EB1-82C3-EEE5AC116730}" srcOrd="0" destOrd="0" presId="urn:microsoft.com/office/officeart/2008/layout/LinedList"/>
    <dgm:cxn modelId="{25268C7A-8C07-4035-BF30-AC134F60789F}" type="presOf" srcId="{CE5627F9-A5EA-4198-B6AA-A9BAA5D15D22}" destId="{AF4061D4-AF66-49BA-83F6-E5FFAA249669}" srcOrd="0" destOrd="0" presId="urn:microsoft.com/office/officeart/2008/layout/LinedList"/>
    <dgm:cxn modelId="{2105B092-05D3-40D3-8354-95E1A3A2AFBB}" type="presOf" srcId="{3C94D60B-E78B-4206-A904-BCB062AA67B9}" destId="{84FD9ED9-1073-4F2E-BE62-0273B97654F0}" srcOrd="0" destOrd="0" presId="urn:microsoft.com/office/officeart/2008/layout/LinedList"/>
    <dgm:cxn modelId="{A2569795-2C24-4920-ADCE-B976D6DC8A84}" type="presOf" srcId="{37DEB91A-D17C-40ED-8816-F484A4623C1C}" destId="{B743184B-C09E-48CD-BF2A-B059DFE94414}" srcOrd="0" destOrd="0" presId="urn:microsoft.com/office/officeart/2008/layout/LinedList"/>
    <dgm:cxn modelId="{7CABBCB2-5862-416B-86A0-CCF28918F07D}" srcId="{37DEB91A-D17C-40ED-8816-F484A4623C1C}" destId="{1794EC56-FA3F-4E21-8EBA-1BAAA293527D}" srcOrd="1" destOrd="0" parTransId="{232E30C6-AF9A-4702-8C26-8716DDF5E1A7}" sibTransId="{35E92CE4-29CB-4013-ACE3-E0DC5A2BFB13}"/>
    <dgm:cxn modelId="{7A2638D1-C89D-4E1C-B643-B66FFFD085F6}" srcId="{37DEB91A-D17C-40ED-8816-F484A4623C1C}" destId="{801F2C80-D94F-4053-A99F-6B61399DE529}" srcOrd="3" destOrd="0" parTransId="{DADAD2A3-E01D-42CF-A1C5-C8CC798BAA3B}" sibTransId="{177423BB-C2A6-43D5-B937-6FFCA91AEDB8}"/>
    <dgm:cxn modelId="{BCC727D6-D7BC-4C25-824C-8645C5635F0B}" type="presOf" srcId="{D5E082C7-2F99-438C-B3C8-5C400DAD3059}" destId="{F87A772D-E6F2-4306-81B4-23F0A8B6CDD8}" srcOrd="0" destOrd="0" presId="urn:microsoft.com/office/officeart/2008/layout/LinedList"/>
    <dgm:cxn modelId="{230E7983-077A-4CDF-B7B4-DAABF30FCBD2}" type="presParOf" srcId="{B743184B-C09E-48CD-BF2A-B059DFE94414}" destId="{BF52CEBF-3942-4CE8-A815-4A63975F8720}" srcOrd="0" destOrd="0" presId="urn:microsoft.com/office/officeart/2008/layout/LinedList"/>
    <dgm:cxn modelId="{113C07B8-E5C3-45BD-A916-395D339C17D8}" type="presParOf" srcId="{B743184B-C09E-48CD-BF2A-B059DFE94414}" destId="{4DEF4E11-C6F7-4714-91F2-76EFED2E73DE}" srcOrd="1" destOrd="0" presId="urn:microsoft.com/office/officeart/2008/layout/LinedList"/>
    <dgm:cxn modelId="{50A42E4C-CF1B-4EF2-95C0-1A1003F4D8FB}" type="presParOf" srcId="{4DEF4E11-C6F7-4714-91F2-76EFED2E73DE}" destId="{AF4061D4-AF66-49BA-83F6-E5FFAA249669}" srcOrd="0" destOrd="0" presId="urn:microsoft.com/office/officeart/2008/layout/LinedList"/>
    <dgm:cxn modelId="{2B692477-BB46-4251-9858-F9E908EF0F99}" type="presParOf" srcId="{4DEF4E11-C6F7-4714-91F2-76EFED2E73DE}" destId="{62418A71-C6F5-4179-8C10-3CDFC6FC5626}" srcOrd="1" destOrd="0" presId="urn:microsoft.com/office/officeart/2008/layout/LinedList"/>
    <dgm:cxn modelId="{79817041-8D77-4900-A053-2E3C164A20E6}" type="presParOf" srcId="{B743184B-C09E-48CD-BF2A-B059DFE94414}" destId="{E99EBF27-3AFD-4090-89E3-146781D76282}" srcOrd="2" destOrd="0" presId="urn:microsoft.com/office/officeart/2008/layout/LinedList"/>
    <dgm:cxn modelId="{AAC2675D-8339-4580-965F-8E0AC1EC0A49}" type="presParOf" srcId="{B743184B-C09E-48CD-BF2A-B059DFE94414}" destId="{C7A03B05-1A82-4E60-A30E-AEC0667D5135}" srcOrd="3" destOrd="0" presId="urn:microsoft.com/office/officeart/2008/layout/LinedList"/>
    <dgm:cxn modelId="{9AC8D494-056F-4701-8106-7CABAE863298}" type="presParOf" srcId="{C7A03B05-1A82-4E60-A30E-AEC0667D5135}" destId="{9FA7B828-5E49-4A40-8666-76403E57C5E1}" srcOrd="0" destOrd="0" presId="urn:microsoft.com/office/officeart/2008/layout/LinedList"/>
    <dgm:cxn modelId="{F39DA3F7-2012-464F-A97A-52D0D63FA9D1}" type="presParOf" srcId="{C7A03B05-1A82-4E60-A30E-AEC0667D5135}" destId="{BB2623EC-FA1C-4BFB-A694-80B0C44C9E72}" srcOrd="1" destOrd="0" presId="urn:microsoft.com/office/officeart/2008/layout/LinedList"/>
    <dgm:cxn modelId="{2F528F65-6FFC-4445-A7A2-C1D746A4C2ED}" type="presParOf" srcId="{B743184B-C09E-48CD-BF2A-B059DFE94414}" destId="{0323254B-BE5F-4E8C-B382-65AFDDD65BD3}" srcOrd="4" destOrd="0" presId="urn:microsoft.com/office/officeart/2008/layout/LinedList"/>
    <dgm:cxn modelId="{C6B9BF89-C471-4930-8868-2B893A23CC66}" type="presParOf" srcId="{B743184B-C09E-48CD-BF2A-B059DFE94414}" destId="{F61C5375-D103-40F9-ADFB-9FBF924FC63E}" srcOrd="5" destOrd="0" presId="urn:microsoft.com/office/officeart/2008/layout/LinedList"/>
    <dgm:cxn modelId="{FAC84591-ACBB-4D51-B0AF-7017D67B6C84}" type="presParOf" srcId="{F61C5375-D103-40F9-ADFB-9FBF924FC63E}" destId="{F87A772D-E6F2-4306-81B4-23F0A8B6CDD8}" srcOrd="0" destOrd="0" presId="urn:microsoft.com/office/officeart/2008/layout/LinedList"/>
    <dgm:cxn modelId="{A9FE414D-CAA6-4D36-B08A-5A51B2DC86CF}" type="presParOf" srcId="{F61C5375-D103-40F9-ADFB-9FBF924FC63E}" destId="{1738161A-C59C-4FD1-A99F-9468C22FA4CC}" srcOrd="1" destOrd="0" presId="urn:microsoft.com/office/officeart/2008/layout/LinedList"/>
    <dgm:cxn modelId="{DE9F2BFE-5F33-4A4F-B2D5-95F0138F010F}" type="presParOf" srcId="{B743184B-C09E-48CD-BF2A-B059DFE94414}" destId="{F5C82E46-85A1-4C2A-8A97-67405D79A6C4}" srcOrd="6" destOrd="0" presId="urn:microsoft.com/office/officeart/2008/layout/LinedList"/>
    <dgm:cxn modelId="{8C052F7B-95C1-4658-896B-C05CEDAD0F60}" type="presParOf" srcId="{B743184B-C09E-48CD-BF2A-B059DFE94414}" destId="{0A426171-9631-4909-939B-64BF6CD1624F}" srcOrd="7" destOrd="0" presId="urn:microsoft.com/office/officeart/2008/layout/LinedList"/>
    <dgm:cxn modelId="{1E7E9821-32A3-4656-B96A-C7118E340788}" type="presParOf" srcId="{0A426171-9631-4909-939B-64BF6CD1624F}" destId="{22DD73B8-1103-4EB1-82C3-EEE5AC116730}" srcOrd="0" destOrd="0" presId="urn:microsoft.com/office/officeart/2008/layout/LinedList"/>
    <dgm:cxn modelId="{BFBE503F-300B-4B22-B7CA-B54EFD878D9A}" type="presParOf" srcId="{0A426171-9631-4909-939B-64BF6CD1624F}" destId="{29BCA552-8C89-4858-9B21-671F60FABEFB}" srcOrd="1" destOrd="0" presId="urn:microsoft.com/office/officeart/2008/layout/LinedList"/>
    <dgm:cxn modelId="{37214A2F-8AAA-4218-B3F2-E35296426D6D}" type="presParOf" srcId="{B743184B-C09E-48CD-BF2A-B059DFE94414}" destId="{02E11E9F-22B1-4479-AD66-5395352ABAB9}" srcOrd="8" destOrd="0" presId="urn:microsoft.com/office/officeart/2008/layout/LinedList"/>
    <dgm:cxn modelId="{8EAB828B-850E-4E23-A5F3-F475809B9311}" type="presParOf" srcId="{B743184B-C09E-48CD-BF2A-B059DFE94414}" destId="{DCC04730-3ED8-4FE2-A42B-0251D8DC2FDB}" srcOrd="9" destOrd="0" presId="urn:microsoft.com/office/officeart/2008/layout/LinedList"/>
    <dgm:cxn modelId="{80809859-8AC3-45E6-9237-C400D1D225DA}" type="presParOf" srcId="{DCC04730-3ED8-4FE2-A42B-0251D8DC2FDB}" destId="{84FD9ED9-1073-4F2E-BE62-0273B97654F0}" srcOrd="0" destOrd="0" presId="urn:microsoft.com/office/officeart/2008/layout/LinedList"/>
    <dgm:cxn modelId="{0F0786CE-EAD4-4B25-8796-6D2782E8526F}" type="presParOf" srcId="{DCC04730-3ED8-4FE2-A42B-0251D8DC2FDB}" destId="{C20D8944-8158-453E-A39E-07C5EA7E0C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927F6B-8379-4FF7-A7B4-E74A9DDE2502}"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700D4F39-8638-4E66-8E32-316BA8F81ADB}">
      <dgm:prSet/>
      <dgm:spPr/>
      <dgm:t>
        <a:bodyPr/>
        <a:lstStyle/>
        <a:p>
          <a:r>
            <a:rPr lang="en-US"/>
            <a:t>Even WOC Nurses have difficulty with identification and staging! </a:t>
          </a:r>
        </a:p>
      </dgm:t>
    </dgm:pt>
    <dgm:pt modelId="{4C89F338-BE20-46DF-A637-A3263A3E5C61}" type="parTrans" cxnId="{8F374D73-ECA3-403E-A23E-CAA53C894791}">
      <dgm:prSet/>
      <dgm:spPr/>
      <dgm:t>
        <a:bodyPr/>
        <a:lstStyle/>
        <a:p>
          <a:endParaRPr lang="en-US"/>
        </a:p>
      </dgm:t>
    </dgm:pt>
    <dgm:pt modelId="{05719EF9-BB2C-45CF-8A3A-25469F44988E}" type="sibTrans" cxnId="{8F374D73-ECA3-403E-A23E-CAA53C894791}">
      <dgm:prSet/>
      <dgm:spPr/>
      <dgm:t>
        <a:bodyPr/>
        <a:lstStyle/>
        <a:p>
          <a:endParaRPr lang="en-US"/>
        </a:p>
      </dgm:t>
    </dgm:pt>
    <dgm:pt modelId="{060F9A5C-2228-4DE4-B5B6-0A34DA061263}">
      <dgm:prSet/>
      <dgm:spPr/>
      <dgm:t>
        <a:bodyPr/>
        <a:lstStyle/>
        <a:p>
          <a:r>
            <a:rPr lang="en-US"/>
            <a:t>More difficult with dark pigmented skin</a:t>
          </a:r>
        </a:p>
      </dgm:t>
    </dgm:pt>
    <dgm:pt modelId="{1D898D8B-4831-46EE-BD2E-4FA264DB068F}" type="parTrans" cxnId="{081F0694-5147-4EEB-B242-E6CD5E6E3CD3}">
      <dgm:prSet/>
      <dgm:spPr/>
      <dgm:t>
        <a:bodyPr/>
        <a:lstStyle/>
        <a:p>
          <a:endParaRPr lang="en-US"/>
        </a:p>
      </dgm:t>
    </dgm:pt>
    <dgm:pt modelId="{CA19CD18-4F4D-4AB6-8921-FCFF6E683EA2}" type="sibTrans" cxnId="{081F0694-5147-4EEB-B242-E6CD5E6E3CD3}">
      <dgm:prSet/>
      <dgm:spPr/>
      <dgm:t>
        <a:bodyPr/>
        <a:lstStyle/>
        <a:p>
          <a:endParaRPr lang="en-US"/>
        </a:p>
      </dgm:t>
    </dgm:pt>
    <dgm:pt modelId="{7BCD4EC3-B2D5-464B-A52D-A02397AEA1C9}">
      <dgm:prSet/>
      <dgm:spPr/>
      <dgm:t>
        <a:bodyPr/>
        <a:lstStyle/>
        <a:p>
          <a:r>
            <a:rPr lang="en-US"/>
            <a:t>Assess for variations in sensation, temperature, firmness, color</a:t>
          </a:r>
        </a:p>
      </dgm:t>
    </dgm:pt>
    <dgm:pt modelId="{FC03CD0E-AFAF-423C-B511-159F9FE83489}" type="parTrans" cxnId="{87D3AC35-FE6C-416C-9B84-3DFBEE2B8463}">
      <dgm:prSet/>
      <dgm:spPr/>
      <dgm:t>
        <a:bodyPr/>
        <a:lstStyle/>
        <a:p>
          <a:endParaRPr lang="en-US"/>
        </a:p>
      </dgm:t>
    </dgm:pt>
    <dgm:pt modelId="{E4D7F5CF-67C8-4E51-AC4D-5DA507A2410C}" type="sibTrans" cxnId="{87D3AC35-FE6C-416C-9B84-3DFBEE2B8463}">
      <dgm:prSet/>
      <dgm:spPr/>
      <dgm:t>
        <a:bodyPr/>
        <a:lstStyle/>
        <a:p>
          <a:endParaRPr lang="en-US"/>
        </a:p>
      </dgm:t>
    </dgm:pt>
    <dgm:pt modelId="{A3E857A1-1DE8-496E-90B0-4AFF35E97607}">
      <dgm:prSet/>
      <dgm:spPr/>
      <dgm:t>
        <a:bodyPr/>
        <a:lstStyle/>
        <a:p>
          <a:r>
            <a:rPr lang="en-US"/>
            <a:t>After flap/graft repair the PI is then considered a surgical wound</a:t>
          </a:r>
        </a:p>
      </dgm:t>
    </dgm:pt>
    <dgm:pt modelId="{694845EA-4401-49C7-86EC-C3A5621220E3}" type="parTrans" cxnId="{40E084F5-C5A6-45A8-B0AE-EBA290DE6465}">
      <dgm:prSet/>
      <dgm:spPr/>
      <dgm:t>
        <a:bodyPr/>
        <a:lstStyle/>
        <a:p>
          <a:endParaRPr lang="en-US"/>
        </a:p>
      </dgm:t>
    </dgm:pt>
    <dgm:pt modelId="{B344CFE4-2847-4216-8902-B0F393980E35}" type="sibTrans" cxnId="{40E084F5-C5A6-45A8-B0AE-EBA290DE6465}">
      <dgm:prSet/>
      <dgm:spPr/>
      <dgm:t>
        <a:bodyPr/>
        <a:lstStyle/>
        <a:p>
          <a:endParaRPr lang="en-US"/>
        </a:p>
      </dgm:t>
    </dgm:pt>
    <dgm:pt modelId="{0E03193C-2B36-4AD4-84BC-CD5D2B3903CD}" type="pres">
      <dgm:prSet presAssocID="{35927F6B-8379-4FF7-A7B4-E74A9DDE2502}" presName="vert0" presStyleCnt="0">
        <dgm:presLayoutVars>
          <dgm:dir/>
          <dgm:animOne val="branch"/>
          <dgm:animLvl val="lvl"/>
        </dgm:presLayoutVars>
      </dgm:prSet>
      <dgm:spPr/>
    </dgm:pt>
    <dgm:pt modelId="{DB4E732B-D859-4A2D-A43E-896DCB6D5D67}" type="pres">
      <dgm:prSet presAssocID="{700D4F39-8638-4E66-8E32-316BA8F81ADB}" presName="thickLine" presStyleLbl="alignNode1" presStyleIdx="0" presStyleCnt="4"/>
      <dgm:spPr/>
    </dgm:pt>
    <dgm:pt modelId="{0F6C8309-6E30-4ED7-98C2-0A120E22E64D}" type="pres">
      <dgm:prSet presAssocID="{700D4F39-8638-4E66-8E32-316BA8F81ADB}" presName="horz1" presStyleCnt="0"/>
      <dgm:spPr/>
    </dgm:pt>
    <dgm:pt modelId="{B43FB544-6878-4601-9587-E594477956F5}" type="pres">
      <dgm:prSet presAssocID="{700D4F39-8638-4E66-8E32-316BA8F81ADB}" presName="tx1" presStyleLbl="revTx" presStyleIdx="0" presStyleCnt="4"/>
      <dgm:spPr/>
    </dgm:pt>
    <dgm:pt modelId="{981F6AFC-054D-45E2-A003-F71A4EED23C5}" type="pres">
      <dgm:prSet presAssocID="{700D4F39-8638-4E66-8E32-316BA8F81ADB}" presName="vert1" presStyleCnt="0"/>
      <dgm:spPr/>
    </dgm:pt>
    <dgm:pt modelId="{0E2ED9E4-2DF9-4680-89A2-B7FCC999AD9E}" type="pres">
      <dgm:prSet presAssocID="{060F9A5C-2228-4DE4-B5B6-0A34DA061263}" presName="thickLine" presStyleLbl="alignNode1" presStyleIdx="1" presStyleCnt="4"/>
      <dgm:spPr/>
    </dgm:pt>
    <dgm:pt modelId="{288ECED2-6919-4773-9C44-D7AADE0CCAAA}" type="pres">
      <dgm:prSet presAssocID="{060F9A5C-2228-4DE4-B5B6-0A34DA061263}" presName="horz1" presStyleCnt="0"/>
      <dgm:spPr/>
    </dgm:pt>
    <dgm:pt modelId="{96F76184-2595-4F3D-A23D-7DDCFE75783D}" type="pres">
      <dgm:prSet presAssocID="{060F9A5C-2228-4DE4-B5B6-0A34DA061263}" presName="tx1" presStyleLbl="revTx" presStyleIdx="1" presStyleCnt="4"/>
      <dgm:spPr/>
    </dgm:pt>
    <dgm:pt modelId="{70FBAC33-7E50-450A-AF01-C5233D20B40D}" type="pres">
      <dgm:prSet presAssocID="{060F9A5C-2228-4DE4-B5B6-0A34DA061263}" presName="vert1" presStyleCnt="0"/>
      <dgm:spPr/>
    </dgm:pt>
    <dgm:pt modelId="{65B9E202-927D-4552-A1E5-A32250724284}" type="pres">
      <dgm:prSet presAssocID="{7BCD4EC3-B2D5-464B-A52D-A02397AEA1C9}" presName="thickLine" presStyleLbl="alignNode1" presStyleIdx="2" presStyleCnt="4"/>
      <dgm:spPr/>
    </dgm:pt>
    <dgm:pt modelId="{9A5EDDDC-D710-4513-B693-1C77C2FAF744}" type="pres">
      <dgm:prSet presAssocID="{7BCD4EC3-B2D5-464B-A52D-A02397AEA1C9}" presName="horz1" presStyleCnt="0"/>
      <dgm:spPr/>
    </dgm:pt>
    <dgm:pt modelId="{97595467-6D50-4BC5-B345-4F2D639096AC}" type="pres">
      <dgm:prSet presAssocID="{7BCD4EC3-B2D5-464B-A52D-A02397AEA1C9}" presName="tx1" presStyleLbl="revTx" presStyleIdx="2" presStyleCnt="4"/>
      <dgm:spPr/>
    </dgm:pt>
    <dgm:pt modelId="{3A1DBECD-3B57-4154-8CAA-236C827A6CDA}" type="pres">
      <dgm:prSet presAssocID="{7BCD4EC3-B2D5-464B-A52D-A02397AEA1C9}" presName="vert1" presStyleCnt="0"/>
      <dgm:spPr/>
    </dgm:pt>
    <dgm:pt modelId="{EF17226C-487D-48FE-AA1D-39A4CE89E577}" type="pres">
      <dgm:prSet presAssocID="{A3E857A1-1DE8-496E-90B0-4AFF35E97607}" presName="thickLine" presStyleLbl="alignNode1" presStyleIdx="3" presStyleCnt="4"/>
      <dgm:spPr/>
    </dgm:pt>
    <dgm:pt modelId="{A33F304E-A968-4DC3-80AD-986B29F04D75}" type="pres">
      <dgm:prSet presAssocID="{A3E857A1-1DE8-496E-90B0-4AFF35E97607}" presName="horz1" presStyleCnt="0"/>
      <dgm:spPr/>
    </dgm:pt>
    <dgm:pt modelId="{2948AA92-0A01-45DD-956A-C74A9216F66E}" type="pres">
      <dgm:prSet presAssocID="{A3E857A1-1DE8-496E-90B0-4AFF35E97607}" presName="tx1" presStyleLbl="revTx" presStyleIdx="3" presStyleCnt="4"/>
      <dgm:spPr/>
    </dgm:pt>
    <dgm:pt modelId="{94B44957-3CC5-4C08-892F-1638139FCF7E}" type="pres">
      <dgm:prSet presAssocID="{A3E857A1-1DE8-496E-90B0-4AFF35E97607}" presName="vert1" presStyleCnt="0"/>
      <dgm:spPr/>
    </dgm:pt>
  </dgm:ptLst>
  <dgm:cxnLst>
    <dgm:cxn modelId="{E9B6A334-6B4C-414F-9C6B-C710B118F7FC}" type="presOf" srcId="{A3E857A1-1DE8-496E-90B0-4AFF35E97607}" destId="{2948AA92-0A01-45DD-956A-C74A9216F66E}" srcOrd="0" destOrd="0" presId="urn:microsoft.com/office/officeart/2008/layout/LinedList"/>
    <dgm:cxn modelId="{87D3AC35-FE6C-416C-9B84-3DFBEE2B8463}" srcId="{35927F6B-8379-4FF7-A7B4-E74A9DDE2502}" destId="{7BCD4EC3-B2D5-464B-A52D-A02397AEA1C9}" srcOrd="2" destOrd="0" parTransId="{FC03CD0E-AFAF-423C-B511-159F9FE83489}" sibTransId="{E4D7F5CF-67C8-4E51-AC4D-5DA507A2410C}"/>
    <dgm:cxn modelId="{7283B960-C3F1-4FAD-BE93-71951348DD7F}" type="presOf" srcId="{35927F6B-8379-4FF7-A7B4-E74A9DDE2502}" destId="{0E03193C-2B36-4AD4-84BC-CD5D2B3903CD}" srcOrd="0" destOrd="0" presId="urn:microsoft.com/office/officeart/2008/layout/LinedList"/>
    <dgm:cxn modelId="{1A10CD41-D8F4-436E-9D94-65DCD07CDC9A}" type="presOf" srcId="{060F9A5C-2228-4DE4-B5B6-0A34DA061263}" destId="{96F76184-2595-4F3D-A23D-7DDCFE75783D}" srcOrd="0" destOrd="0" presId="urn:microsoft.com/office/officeart/2008/layout/LinedList"/>
    <dgm:cxn modelId="{8F374D73-ECA3-403E-A23E-CAA53C894791}" srcId="{35927F6B-8379-4FF7-A7B4-E74A9DDE2502}" destId="{700D4F39-8638-4E66-8E32-316BA8F81ADB}" srcOrd="0" destOrd="0" parTransId="{4C89F338-BE20-46DF-A637-A3263A3E5C61}" sibTransId="{05719EF9-BB2C-45CF-8A3A-25469F44988E}"/>
    <dgm:cxn modelId="{9F02108E-4EFF-48AA-B7B9-AC8AC3FF14B5}" type="presOf" srcId="{700D4F39-8638-4E66-8E32-316BA8F81ADB}" destId="{B43FB544-6878-4601-9587-E594477956F5}" srcOrd="0" destOrd="0" presId="urn:microsoft.com/office/officeart/2008/layout/LinedList"/>
    <dgm:cxn modelId="{081F0694-5147-4EEB-B242-E6CD5E6E3CD3}" srcId="{35927F6B-8379-4FF7-A7B4-E74A9DDE2502}" destId="{060F9A5C-2228-4DE4-B5B6-0A34DA061263}" srcOrd="1" destOrd="0" parTransId="{1D898D8B-4831-46EE-BD2E-4FA264DB068F}" sibTransId="{CA19CD18-4F4D-4AB6-8921-FCFF6E683EA2}"/>
    <dgm:cxn modelId="{F480F0CA-5DC8-4051-8D02-F2EF89B63DFE}" type="presOf" srcId="{7BCD4EC3-B2D5-464B-A52D-A02397AEA1C9}" destId="{97595467-6D50-4BC5-B345-4F2D639096AC}" srcOrd="0" destOrd="0" presId="urn:microsoft.com/office/officeart/2008/layout/LinedList"/>
    <dgm:cxn modelId="{40E084F5-C5A6-45A8-B0AE-EBA290DE6465}" srcId="{35927F6B-8379-4FF7-A7B4-E74A9DDE2502}" destId="{A3E857A1-1DE8-496E-90B0-4AFF35E97607}" srcOrd="3" destOrd="0" parTransId="{694845EA-4401-49C7-86EC-C3A5621220E3}" sibTransId="{B344CFE4-2847-4216-8902-B0F393980E35}"/>
    <dgm:cxn modelId="{3D2C77A5-54DB-4A7D-9AD1-FC83E90CB170}" type="presParOf" srcId="{0E03193C-2B36-4AD4-84BC-CD5D2B3903CD}" destId="{DB4E732B-D859-4A2D-A43E-896DCB6D5D67}" srcOrd="0" destOrd="0" presId="urn:microsoft.com/office/officeart/2008/layout/LinedList"/>
    <dgm:cxn modelId="{12EA4255-9505-420E-A20D-0EF3CBF29C9A}" type="presParOf" srcId="{0E03193C-2B36-4AD4-84BC-CD5D2B3903CD}" destId="{0F6C8309-6E30-4ED7-98C2-0A120E22E64D}" srcOrd="1" destOrd="0" presId="urn:microsoft.com/office/officeart/2008/layout/LinedList"/>
    <dgm:cxn modelId="{923862E5-D48D-4D4C-BFD4-6F643D4D9E5D}" type="presParOf" srcId="{0F6C8309-6E30-4ED7-98C2-0A120E22E64D}" destId="{B43FB544-6878-4601-9587-E594477956F5}" srcOrd="0" destOrd="0" presId="urn:microsoft.com/office/officeart/2008/layout/LinedList"/>
    <dgm:cxn modelId="{028C1246-32FE-4B9C-887F-3C70CFF90781}" type="presParOf" srcId="{0F6C8309-6E30-4ED7-98C2-0A120E22E64D}" destId="{981F6AFC-054D-45E2-A003-F71A4EED23C5}" srcOrd="1" destOrd="0" presId="urn:microsoft.com/office/officeart/2008/layout/LinedList"/>
    <dgm:cxn modelId="{000E6DBC-4213-4FCB-AF52-D3E081A0812B}" type="presParOf" srcId="{0E03193C-2B36-4AD4-84BC-CD5D2B3903CD}" destId="{0E2ED9E4-2DF9-4680-89A2-B7FCC999AD9E}" srcOrd="2" destOrd="0" presId="urn:microsoft.com/office/officeart/2008/layout/LinedList"/>
    <dgm:cxn modelId="{8E5D7A43-A224-4BE0-8084-110D04F998F5}" type="presParOf" srcId="{0E03193C-2B36-4AD4-84BC-CD5D2B3903CD}" destId="{288ECED2-6919-4773-9C44-D7AADE0CCAAA}" srcOrd="3" destOrd="0" presId="urn:microsoft.com/office/officeart/2008/layout/LinedList"/>
    <dgm:cxn modelId="{E0DFBD1E-6B4A-4BB8-ACA9-83D826491884}" type="presParOf" srcId="{288ECED2-6919-4773-9C44-D7AADE0CCAAA}" destId="{96F76184-2595-4F3D-A23D-7DDCFE75783D}" srcOrd="0" destOrd="0" presId="urn:microsoft.com/office/officeart/2008/layout/LinedList"/>
    <dgm:cxn modelId="{EC517396-2F9D-491F-ABB8-BFD2D944CB75}" type="presParOf" srcId="{288ECED2-6919-4773-9C44-D7AADE0CCAAA}" destId="{70FBAC33-7E50-450A-AF01-C5233D20B40D}" srcOrd="1" destOrd="0" presId="urn:microsoft.com/office/officeart/2008/layout/LinedList"/>
    <dgm:cxn modelId="{2B70046F-A3AB-4E26-ACFB-422FC909661E}" type="presParOf" srcId="{0E03193C-2B36-4AD4-84BC-CD5D2B3903CD}" destId="{65B9E202-927D-4552-A1E5-A32250724284}" srcOrd="4" destOrd="0" presId="urn:microsoft.com/office/officeart/2008/layout/LinedList"/>
    <dgm:cxn modelId="{9A0A5EB7-8818-4415-89E1-39F349413F99}" type="presParOf" srcId="{0E03193C-2B36-4AD4-84BC-CD5D2B3903CD}" destId="{9A5EDDDC-D710-4513-B693-1C77C2FAF744}" srcOrd="5" destOrd="0" presId="urn:microsoft.com/office/officeart/2008/layout/LinedList"/>
    <dgm:cxn modelId="{83ADD46B-0E24-4F9F-8521-3F1FB6983FA2}" type="presParOf" srcId="{9A5EDDDC-D710-4513-B693-1C77C2FAF744}" destId="{97595467-6D50-4BC5-B345-4F2D639096AC}" srcOrd="0" destOrd="0" presId="urn:microsoft.com/office/officeart/2008/layout/LinedList"/>
    <dgm:cxn modelId="{5F901396-754D-47DC-9075-A620DB9EB78B}" type="presParOf" srcId="{9A5EDDDC-D710-4513-B693-1C77C2FAF744}" destId="{3A1DBECD-3B57-4154-8CAA-236C827A6CDA}" srcOrd="1" destOrd="0" presId="urn:microsoft.com/office/officeart/2008/layout/LinedList"/>
    <dgm:cxn modelId="{E4749FEA-C397-47D2-B0D0-6D82D2DBFE83}" type="presParOf" srcId="{0E03193C-2B36-4AD4-84BC-CD5D2B3903CD}" destId="{EF17226C-487D-48FE-AA1D-39A4CE89E577}" srcOrd="6" destOrd="0" presId="urn:microsoft.com/office/officeart/2008/layout/LinedList"/>
    <dgm:cxn modelId="{627E4DD6-BC10-46CB-B656-5ABB1B99ABF8}" type="presParOf" srcId="{0E03193C-2B36-4AD4-84BC-CD5D2B3903CD}" destId="{A33F304E-A968-4DC3-80AD-986B29F04D75}" srcOrd="7" destOrd="0" presId="urn:microsoft.com/office/officeart/2008/layout/LinedList"/>
    <dgm:cxn modelId="{1CAFDF50-4FC6-461C-9B09-5B85F7DDA150}" type="presParOf" srcId="{A33F304E-A968-4DC3-80AD-986B29F04D75}" destId="{2948AA92-0A01-45DD-956A-C74A9216F66E}" srcOrd="0" destOrd="0" presId="urn:microsoft.com/office/officeart/2008/layout/LinedList"/>
    <dgm:cxn modelId="{03A0717C-857B-4D87-8141-74B19B1CCCB7}" type="presParOf" srcId="{A33F304E-A968-4DC3-80AD-986B29F04D75}" destId="{94B44957-3CC5-4C08-892F-1638139FCF7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6F2AD4-070A-428C-B2A0-FB0627452A4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DF46375-774F-4F68-A9F8-109D9E376CC2}">
      <dgm:prSet/>
      <dgm:spPr/>
      <dgm:t>
        <a:bodyPr/>
        <a:lstStyle/>
        <a:p>
          <a:pPr>
            <a:lnSpc>
              <a:spcPct val="100000"/>
            </a:lnSpc>
            <a:defRPr cap="all"/>
          </a:pPr>
          <a:r>
            <a:rPr lang="en-US"/>
            <a:t>Both NURSE and SKIN CHAMPION have separate responsibilities</a:t>
          </a:r>
        </a:p>
      </dgm:t>
    </dgm:pt>
    <dgm:pt modelId="{8390F793-0784-412C-B3F7-53B693FA7429}" type="parTrans" cxnId="{99EE49AF-2A51-49FA-8795-3962577A4D98}">
      <dgm:prSet/>
      <dgm:spPr/>
      <dgm:t>
        <a:bodyPr/>
        <a:lstStyle/>
        <a:p>
          <a:endParaRPr lang="en-US"/>
        </a:p>
      </dgm:t>
    </dgm:pt>
    <dgm:pt modelId="{2148331D-7B92-48D2-AA4C-DDAC88EF37D6}" type="sibTrans" cxnId="{99EE49AF-2A51-49FA-8795-3962577A4D98}">
      <dgm:prSet/>
      <dgm:spPr/>
      <dgm:t>
        <a:bodyPr/>
        <a:lstStyle/>
        <a:p>
          <a:endParaRPr lang="en-US"/>
        </a:p>
      </dgm:t>
    </dgm:pt>
    <dgm:pt modelId="{A7889C6F-2033-4218-9727-C8A9F422C101}">
      <dgm:prSet/>
      <dgm:spPr/>
      <dgm:t>
        <a:bodyPr/>
        <a:lstStyle/>
        <a:p>
          <a:pPr>
            <a:lnSpc>
              <a:spcPct val="100000"/>
            </a:lnSpc>
            <a:defRPr cap="all"/>
          </a:pPr>
          <a:r>
            <a:rPr lang="en-US"/>
            <a:t>Auditing for compliance</a:t>
          </a:r>
        </a:p>
      </dgm:t>
    </dgm:pt>
    <dgm:pt modelId="{4C430F4A-7DC2-41C9-A371-2C0B214DDBBA}" type="parTrans" cxnId="{3D5E7A45-86B6-4CE4-96C7-9CC64359164F}">
      <dgm:prSet/>
      <dgm:spPr/>
      <dgm:t>
        <a:bodyPr/>
        <a:lstStyle/>
        <a:p>
          <a:endParaRPr lang="en-US"/>
        </a:p>
      </dgm:t>
    </dgm:pt>
    <dgm:pt modelId="{82B6191C-E5E3-4D20-9207-A6CC1AED5E07}" type="sibTrans" cxnId="{3D5E7A45-86B6-4CE4-96C7-9CC64359164F}">
      <dgm:prSet/>
      <dgm:spPr/>
      <dgm:t>
        <a:bodyPr/>
        <a:lstStyle/>
        <a:p>
          <a:endParaRPr lang="en-US"/>
        </a:p>
      </dgm:t>
    </dgm:pt>
    <dgm:pt modelId="{0EE592E9-6C77-4BB2-98F6-EFD15FBD16A4}">
      <dgm:prSet/>
      <dgm:spPr/>
      <dgm:t>
        <a:bodyPr/>
        <a:lstStyle/>
        <a:p>
          <a:pPr>
            <a:lnSpc>
              <a:spcPct val="100000"/>
            </a:lnSpc>
            <a:defRPr cap="all"/>
          </a:pPr>
          <a:r>
            <a:rPr lang="en-US"/>
            <a:t>Must achieve 100% compliance</a:t>
          </a:r>
        </a:p>
      </dgm:t>
    </dgm:pt>
    <dgm:pt modelId="{AC804745-FA43-4146-B566-27D22B0DCC52}" type="parTrans" cxnId="{1CABA79F-6C77-49B6-BE25-78811C3A88EC}">
      <dgm:prSet/>
      <dgm:spPr/>
      <dgm:t>
        <a:bodyPr/>
        <a:lstStyle/>
        <a:p>
          <a:endParaRPr lang="en-US"/>
        </a:p>
      </dgm:t>
    </dgm:pt>
    <dgm:pt modelId="{91DFE103-300E-445B-BBF0-4B3EFAFED215}" type="sibTrans" cxnId="{1CABA79F-6C77-49B6-BE25-78811C3A88EC}">
      <dgm:prSet/>
      <dgm:spPr/>
      <dgm:t>
        <a:bodyPr/>
        <a:lstStyle/>
        <a:p>
          <a:endParaRPr lang="en-US"/>
        </a:p>
      </dgm:t>
    </dgm:pt>
    <dgm:pt modelId="{B53119E7-6AB1-4F21-9F99-D827FDB387E4}" type="pres">
      <dgm:prSet presAssocID="{ED6F2AD4-070A-428C-B2A0-FB0627452A4A}" presName="root" presStyleCnt="0">
        <dgm:presLayoutVars>
          <dgm:dir/>
          <dgm:resizeHandles val="exact"/>
        </dgm:presLayoutVars>
      </dgm:prSet>
      <dgm:spPr/>
    </dgm:pt>
    <dgm:pt modelId="{F4FB3D12-FB94-4877-ADC2-6DEE205AFEE4}" type="pres">
      <dgm:prSet presAssocID="{2DF46375-774F-4F68-A9F8-109D9E376CC2}" presName="compNode" presStyleCnt="0"/>
      <dgm:spPr/>
    </dgm:pt>
    <dgm:pt modelId="{076F914F-BD83-4A05-863D-70C034FDD253}" type="pres">
      <dgm:prSet presAssocID="{2DF46375-774F-4F68-A9F8-109D9E376CC2}" presName="iconBgRect" presStyleLbl="bgShp" presStyleIdx="0" presStyleCnt="3"/>
      <dgm:spPr/>
    </dgm:pt>
    <dgm:pt modelId="{70B67BEA-6E75-4CF2-A2B2-C66BEA4F6390}" type="pres">
      <dgm:prSet presAssocID="{2DF46375-774F-4F68-A9F8-109D9E376CC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12DB0DFA-BD7C-4837-97B8-3B40A29DE278}" type="pres">
      <dgm:prSet presAssocID="{2DF46375-774F-4F68-A9F8-109D9E376CC2}" presName="spaceRect" presStyleCnt="0"/>
      <dgm:spPr/>
    </dgm:pt>
    <dgm:pt modelId="{8C20B53A-B475-4CF5-90F9-AE2908696BDB}" type="pres">
      <dgm:prSet presAssocID="{2DF46375-774F-4F68-A9F8-109D9E376CC2}" presName="textRect" presStyleLbl="revTx" presStyleIdx="0" presStyleCnt="3">
        <dgm:presLayoutVars>
          <dgm:chMax val="1"/>
          <dgm:chPref val="1"/>
        </dgm:presLayoutVars>
      </dgm:prSet>
      <dgm:spPr/>
    </dgm:pt>
    <dgm:pt modelId="{BBBA00B5-3F47-407B-98D3-7B76FFD258D0}" type="pres">
      <dgm:prSet presAssocID="{2148331D-7B92-48D2-AA4C-DDAC88EF37D6}" presName="sibTrans" presStyleCnt="0"/>
      <dgm:spPr/>
    </dgm:pt>
    <dgm:pt modelId="{8A502FA7-7BF9-4888-87B7-0DF111751652}" type="pres">
      <dgm:prSet presAssocID="{A7889C6F-2033-4218-9727-C8A9F422C101}" presName="compNode" presStyleCnt="0"/>
      <dgm:spPr/>
    </dgm:pt>
    <dgm:pt modelId="{959FE8BE-64EC-49BC-B496-4E5003A48F98}" type="pres">
      <dgm:prSet presAssocID="{A7889C6F-2033-4218-9727-C8A9F422C101}" presName="iconBgRect" presStyleLbl="bgShp" presStyleIdx="1" presStyleCnt="3"/>
      <dgm:spPr/>
    </dgm:pt>
    <dgm:pt modelId="{E6A5223D-FE12-4F37-9FD2-CCC97F8AEBCF}" type="pres">
      <dgm:prSet presAssocID="{A7889C6F-2033-4218-9727-C8A9F422C1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AFBFA393-BF6E-44DF-A4C7-1B2962450753}" type="pres">
      <dgm:prSet presAssocID="{A7889C6F-2033-4218-9727-C8A9F422C101}" presName="spaceRect" presStyleCnt="0"/>
      <dgm:spPr/>
    </dgm:pt>
    <dgm:pt modelId="{BCD107FA-F54A-48CA-B552-3D899517B1F9}" type="pres">
      <dgm:prSet presAssocID="{A7889C6F-2033-4218-9727-C8A9F422C101}" presName="textRect" presStyleLbl="revTx" presStyleIdx="1" presStyleCnt="3">
        <dgm:presLayoutVars>
          <dgm:chMax val="1"/>
          <dgm:chPref val="1"/>
        </dgm:presLayoutVars>
      </dgm:prSet>
      <dgm:spPr/>
    </dgm:pt>
    <dgm:pt modelId="{B57AD502-2477-493E-ADBB-618FD101384D}" type="pres">
      <dgm:prSet presAssocID="{82B6191C-E5E3-4D20-9207-A6CC1AED5E07}" presName="sibTrans" presStyleCnt="0"/>
      <dgm:spPr/>
    </dgm:pt>
    <dgm:pt modelId="{8BEA6044-A52B-43D8-8776-D9E616B7ED37}" type="pres">
      <dgm:prSet presAssocID="{0EE592E9-6C77-4BB2-98F6-EFD15FBD16A4}" presName="compNode" presStyleCnt="0"/>
      <dgm:spPr/>
    </dgm:pt>
    <dgm:pt modelId="{8E2ACAA3-83B4-4F55-9DEB-F2032197CC13}" type="pres">
      <dgm:prSet presAssocID="{0EE592E9-6C77-4BB2-98F6-EFD15FBD16A4}" presName="iconBgRect" presStyleLbl="bgShp" presStyleIdx="2" presStyleCnt="3"/>
      <dgm:spPr/>
    </dgm:pt>
    <dgm:pt modelId="{68D9C340-F960-49E9-95C7-E9B131343965}" type="pres">
      <dgm:prSet presAssocID="{0EE592E9-6C77-4BB2-98F6-EFD15FBD16A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54BF3A2-A0D6-4BA9-96E0-52747319AE67}" type="pres">
      <dgm:prSet presAssocID="{0EE592E9-6C77-4BB2-98F6-EFD15FBD16A4}" presName="spaceRect" presStyleCnt="0"/>
      <dgm:spPr/>
    </dgm:pt>
    <dgm:pt modelId="{D62971F1-9A74-4301-B4F6-D5F30EFBBE8A}" type="pres">
      <dgm:prSet presAssocID="{0EE592E9-6C77-4BB2-98F6-EFD15FBD16A4}" presName="textRect" presStyleLbl="revTx" presStyleIdx="2" presStyleCnt="3">
        <dgm:presLayoutVars>
          <dgm:chMax val="1"/>
          <dgm:chPref val="1"/>
        </dgm:presLayoutVars>
      </dgm:prSet>
      <dgm:spPr/>
    </dgm:pt>
  </dgm:ptLst>
  <dgm:cxnLst>
    <dgm:cxn modelId="{CA1D9A3B-8081-46EF-BC8C-06BCB2D865A6}" type="presOf" srcId="{2DF46375-774F-4F68-A9F8-109D9E376CC2}" destId="{8C20B53A-B475-4CF5-90F9-AE2908696BDB}" srcOrd="0" destOrd="0" presId="urn:microsoft.com/office/officeart/2018/5/layout/IconCircleLabelList"/>
    <dgm:cxn modelId="{3D5E7A45-86B6-4CE4-96C7-9CC64359164F}" srcId="{ED6F2AD4-070A-428C-B2A0-FB0627452A4A}" destId="{A7889C6F-2033-4218-9727-C8A9F422C101}" srcOrd="1" destOrd="0" parTransId="{4C430F4A-7DC2-41C9-A371-2C0B214DDBBA}" sibTransId="{82B6191C-E5E3-4D20-9207-A6CC1AED5E07}"/>
    <dgm:cxn modelId="{74FC0385-6197-4691-9CD3-D667C61893E8}" type="presOf" srcId="{A7889C6F-2033-4218-9727-C8A9F422C101}" destId="{BCD107FA-F54A-48CA-B552-3D899517B1F9}" srcOrd="0" destOrd="0" presId="urn:microsoft.com/office/officeart/2018/5/layout/IconCircleLabelList"/>
    <dgm:cxn modelId="{1CABA79F-6C77-49B6-BE25-78811C3A88EC}" srcId="{ED6F2AD4-070A-428C-B2A0-FB0627452A4A}" destId="{0EE592E9-6C77-4BB2-98F6-EFD15FBD16A4}" srcOrd="2" destOrd="0" parTransId="{AC804745-FA43-4146-B566-27D22B0DCC52}" sibTransId="{91DFE103-300E-445B-BBF0-4B3EFAFED215}"/>
    <dgm:cxn modelId="{99EE49AF-2A51-49FA-8795-3962577A4D98}" srcId="{ED6F2AD4-070A-428C-B2A0-FB0627452A4A}" destId="{2DF46375-774F-4F68-A9F8-109D9E376CC2}" srcOrd="0" destOrd="0" parTransId="{8390F793-0784-412C-B3F7-53B693FA7429}" sibTransId="{2148331D-7B92-48D2-AA4C-DDAC88EF37D6}"/>
    <dgm:cxn modelId="{FD9F6FB3-D650-4DE2-83B0-FCB4D9A6F870}" type="presOf" srcId="{ED6F2AD4-070A-428C-B2A0-FB0627452A4A}" destId="{B53119E7-6AB1-4F21-9F99-D827FDB387E4}" srcOrd="0" destOrd="0" presId="urn:microsoft.com/office/officeart/2018/5/layout/IconCircleLabelList"/>
    <dgm:cxn modelId="{B43DFADE-C6F0-4F78-B88D-403BA481710D}" type="presOf" srcId="{0EE592E9-6C77-4BB2-98F6-EFD15FBD16A4}" destId="{D62971F1-9A74-4301-B4F6-D5F30EFBBE8A}" srcOrd="0" destOrd="0" presId="urn:microsoft.com/office/officeart/2018/5/layout/IconCircleLabelList"/>
    <dgm:cxn modelId="{A6E997B8-9824-4003-8B14-04FAF44C3932}" type="presParOf" srcId="{B53119E7-6AB1-4F21-9F99-D827FDB387E4}" destId="{F4FB3D12-FB94-4877-ADC2-6DEE205AFEE4}" srcOrd="0" destOrd="0" presId="urn:microsoft.com/office/officeart/2018/5/layout/IconCircleLabelList"/>
    <dgm:cxn modelId="{BBE3EAD3-8EE4-41E8-8D23-188F044E282C}" type="presParOf" srcId="{F4FB3D12-FB94-4877-ADC2-6DEE205AFEE4}" destId="{076F914F-BD83-4A05-863D-70C034FDD253}" srcOrd="0" destOrd="0" presId="urn:microsoft.com/office/officeart/2018/5/layout/IconCircleLabelList"/>
    <dgm:cxn modelId="{45956333-0CF8-4FE4-A75E-D58FDCC50CF1}" type="presParOf" srcId="{F4FB3D12-FB94-4877-ADC2-6DEE205AFEE4}" destId="{70B67BEA-6E75-4CF2-A2B2-C66BEA4F6390}" srcOrd="1" destOrd="0" presId="urn:microsoft.com/office/officeart/2018/5/layout/IconCircleLabelList"/>
    <dgm:cxn modelId="{B09E7AEA-31C7-4B96-AD90-456914F04EED}" type="presParOf" srcId="{F4FB3D12-FB94-4877-ADC2-6DEE205AFEE4}" destId="{12DB0DFA-BD7C-4837-97B8-3B40A29DE278}" srcOrd="2" destOrd="0" presId="urn:microsoft.com/office/officeart/2018/5/layout/IconCircleLabelList"/>
    <dgm:cxn modelId="{9A0B3FE6-7DCF-49A5-9F99-DE39DAD5D696}" type="presParOf" srcId="{F4FB3D12-FB94-4877-ADC2-6DEE205AFEE4}" destId="{8C20B53A-B475-4CF5-90F9-AE2908696BDB}" srcOrd="3" destOrd="0" presId="urn:microsoft.com/office/officeart/2018/5/layout/IconCircleLabelList"/>
    <dgm:cxn modelId="{B501DEC9-7FFA-4E5D-87A3-975589438143}" type="presParOf" srcId="{B53119E7-6AB1-4F21-9F99-D827FDB387E4}" destId="{BBBA00B5-3F47-407B-98D3-7B76FFD258D0}" srcOrd="1" destOrd="0" presId="urn:microsoft.com/office/officeart/2018/5/layout/IconCircleLabelList"/>
    <dgm:cxn modelId="{9C8C5AE7-6ECE-4C3D-A78F-C1721FB1E10F}" type="presParOf" srcId="{B53119E7-6AB1-4F21-9F99-D827FDB387E4}" destId="{8A502FA7-7BF9-4888-87B7-0DF111751652}" srcOrd="2" destOrd="0" presId="urn:microsoft.com/office/officeart/2018/5/layout/IconCircleLabelList"/>
    <dgm:cxn modelId="{29AEA7D6-CE0D-4EC7-8197-A594BB2F8472}" type="presParOf" srcId="{8A502FA7-7BF9-4888-87B7-0DF111751652}" destId="{959FE8BE-64EC-49BC-B496-4E5003A48F98}" srcOrd="0" destOrd="0" presId="urn:microsoft.com/office/officeart/2018/5/layout/IconCircleLabelList"/>
    <dgm:cxn modelId="{BA21EBEB-8D24-42BA-9D8F-39CC5B7CC142}" type="presParOf" srcId="{8A502FA7-7BF9-4888-87B7-0DF111751652}" destId="{E6A5223D-FE12-4F37-9FD2-CCC97F8AEBCF}" srcOrd="1" destOrd="0" presId="urn:microsoft.com/office/officeart/2018/5/layout/IconCircleLabelList"/>
    <dgm:cxn modelId="{1661899D-6346-48E7-88E7-16E466097F40}" type="presParOf" srcId="{8A502FA7-7BF9-4888-87B7-0DF111751652}" destId="{AFBFA393-BF6E-44DF-A4C7-1B2962450753}" srcOrd="2" destOrd="0" presId="urn:microsoft.com/office/officeart/2018/5/layout/IconCircleLabelList"/>
    <dgm:cxn modelId="{9F49EC37-0C89-473B-BD4C-05BD5824EE19}" type="presParOf" srcId="{8A502FA7-7BF9-4888-87B7-0DF111751652}" destId="{BCD107FA-F54A-48CA-B552-3D899517B1F9}" srcOrd="3" destOrd="0" presId="urn:microsoft.com/office/officeart/2018/5/layout/IconCircleLabelList"/>
    <dgm:cxn modelId="{2BD01140-4F04-442D-882C-BBE153A2F771}" type="presParOf" srcId="{B53119E7-6AB1-4F21-9F99-D827FDB387E4}" destId="{B57AD502-2477-493E-ADBB-618FD101384D}" srcOrd="3" destOrd="0" presId="urn:microsoft.com/office/officeart/2018/5/layout/IconCircleLabelList"/>
    <dgm:cxn modelId="{C4FA5525-3D0B-40F9-95E1-5BFEE8AE68DA}" type="presParOf" srcId="{B53119E7-6AB1-4F21-9F99-D827FDB387E4}" destId="{8BEA6044-A52B-43D8-8776-D9E616B7ED37}" srcOrd="4" destOrd="0" presId="urn:microsoft.com/office/officeart/2018/5/layout/IconCircleLabelList"/>
    <dgm:cxn modelId="{938F3C01-C78E-49DA-A34F-DA45BA0949FB}" type="presParOf" srcId="{8BEA6044-A52B-43D8-8776-D9E616B7ED37}" destId="{8E2ACAA3-83B4-4F55-9DEB-F2032197CC13}" srcOrd="0" destOrd="0" presId="urn:microsoft.com/office/officeart/2018/5/layout/IconCircleLabelList"/>
    <dgm:cxn modelId="{C87801FC-1363-4A6B-8081-5998C025550F}" type="presParOf" srcId="{8BEA6044-A52B-43D8-8776-D9E616B7ED37}" destId="{68D9C340-F960-49E9-95C7-E9B131343965}" srcOrd="1" destOrd="0" presId="urn:microsoft.com/office/officeart/2018/5/layout/IconCircleLabelList"/>
    <dgm:cxn modelId="{595A1700-8E78-4964-B3DC-4A12FA8EDCCD}" type="presParOf" srcId="{8BEA6044-A52B-43D8-8776-D9E616B7ED37}" destId="{454BF3A2-A0D6-4BA9-96E0-52747319AE67}" srcOrd="2" destOrd="0" presId="urn:microsoft.com/office/officeart/2018/5/layout/IconCircleLabelList"/>
    <dgm:cxn modelId="{6DA362C4-1DD0-47F2-8722-55D951C08A6E}" type="presParOf" srcId="{8BEA6044-A52B-43D8-8776-D9E616B7ED37}" destId="{D62971F1-9A74-4301-B4F6-D5F30EFBBE8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4E0FFBD-56D7-4291-8702-F8D4C3ADFDE6}" type="doc">
      <dgm:prSet loTypeId="urn:microsoft.com/office/officeart/2016/7/layout/VerticalHollowActionList" loCatId="List" qsTypeId="urn:microsoft.com/office/officeart/2005/8/quickstyle/simple1" qsCatId="simple" csTypeId="urn:microsoft.com/office/officeart/2005/8/colors/colorful2" csCatId="colorful" phldr="1"/>
      <dgm:spPr/>
      <dgm:t>
        <a:bodyPr/>
        <a:lstStyle/>
        <a:p>
          <a:endParaRPr lang="en-US"/>
        </a:p>
      </dgm:t>
    </dgm:pt>
    <dgm:pt modelId="{43D7EFF1-F471-4959-BCB6-FE2B889A7E1D}">
      <dgm:prSet/>
      <dgm:spPr/>
      <dgm:t>
        <a:bodyPr/>
        <a:lstStyle/>
        <a:p>
          <a:r>
            <a:rPr lang="en-US" dirty="0"/>
            <a:t>Identify</a:t>
          </a:r>
        </a:p>
      </dgm:t>
    </dgm:pt>
    <dgm:pt modelId="{B68CFEDA-322A-4679-BAAE-D48FF337C09D}" type="parTrans" cxnId="{E6C0DCCE-DC95-4667-B4C5-0FEDF824B196}">
      <dgm:prSet/>
      <dgm:spPr/>
      <dgm:t>
        <a:bodyPr/>
        <a:lstStyle/>
        <a:p>
          <a:endParaRPr lang="en-US"/>
        </a:p>
      </dgm:t>
    </dgm:pt>
    <dgm:pt modelId="{C0C6E929-10E2-4FC4-A505-8FFEA85F6001}" type="sibTrans" cxnId="{E6C0DCCE-DC95-4667-B4C5-0FEDF824B196}">
      <dgm:prSet/>
      <dgm:spPr/>
      <dgm:t>
        <a:bodyPr/>
        <a:lstStyle/>
        <a:p>
          <a:endParaRPr lang="en-US"/>
        </a:p>
      </dgm:t>
    </dgm:pt>
    <dgm:pt modelId="{130A6498-3E48-4825-BECF-3ED49CC6E8F9}">
      <dgm:prSet/>
      <dgm:spPr/>
      <dgm:t>
        <a:bodyPr/>
        <a:lstStyle/>
        <a:p>
          <a:r>
            <a:rPr lang="en-US"/>
            <a:t>- Identify yourself as the skin champion in huddle at the beginning of the shift</a:t>
          </a:r>
        </a:p>
      </dgm:t>
    </dgm:pt>
    <dgm:pt modelId="{54D2713B-0B95-47D5-B9EC-0CEA31725CC6}" type="parTrans" cxnId="{7B484F15-3D22-4796-B40E-A0E025984007}">
      <dgm:prSet/>
      <dgm:spPr/>
      <dgm:t>
        <a:bodyPr/>
        <a:lstStyle/>
        <a:p>
          <a:endParaRPr lang="en-US"/>
        </a:p>
      </dgm:t>
    </dgm:pt>
    <dgm:pt modelId="{0FF4803F-CC61-4AA3-A47E-9AF03C07A1B2}" type="sibTrans" cxnId="{7B484F15-3D22-4796-B40E-A0E025984007}">
      <dgm:prSet/>
      <dgm:spPr/>
      <dgm:t>
        <a:bodyPr/>
        <a:lstStyle/>
        <a:p>
          <a:endParaRPr lang="en-US"/>
        </a:p>
      </dgm:t>
    </dgm:pt>
    <dgm:pt modelId="{6FE43A1A-92D8-4A23-BECC-86ADEADE2720}">
      <dgm:prSet/>
      <dgm:spPr/>
      <dgm:t>
        <a:bodyPr/>
        <a:lstStyle/>
        <a:p>
          <a:r>
            <a:rPr lang="en-US"/>
            <a:t>Serve</a:t>
          </a:r>
        </a:p>
      </dgm:t>
    </dgm:pt>
    <dgm:pt modelId="{83D4BAAA-84F1-48A6-8658-EBFA3E9C0A38}" type="parTrans" cxnId="{58FB7CCD-565B-4479-BC4F-DCF33DFB168D}">
      <dgm:prSet/>
      <dgm:spPr/>
      <dgm:t>
        <a:bodyPr/>
        <a:lstStyle/>
        <a:p>
          <a:endParaRPr lang="en-US"/>
        </a:p>
      </dgm:t>
    </dgm:pt>
    <dgm:pt modelId="{167F3E88-9705-45EE-8AF1-16DB8240E355}" type="sibTrans" cxnId="{58FB7CCD-565B-4479-BC4F-DCF33DFB168D}">
      <dgm:prSet/>
      <dgm:spPr/>
      <dgm:t>
        <a:bodyPr/>
        <a:lstStyle/>
        <a:p>
          <a:endParaRPr lang="en-US"/>
        </a:p>
      </dgm:t>
    </dgm:pt>
    <dgm:pt modelId="{63664DA5-86DD-4F74-86D0-C1CAB1E4D2C2}">
      <dgm:prSet/>
      <dgm:spPr/>
      <dgm:t>
        <a:bodyPr/>
        <a:lstStyle/>
        <a:p>
          <a:r>
            <a:rPr lang="en-US"/>
            <a:t>- Serve as “2nd set of eyes” for staff nurse</a:t>
          </a:r>
        </a:p>
      </dgm:t>
    </dgm:pt>
    <dgm:pt modelId="{9E6CC98B-FA8E-43C5-9DAF-232AB83687A8}" type="parTrans" cxnId="{BEBAD692-E44F-488C-9441-40C65172CF6D}">
      <dgm:prSet/>
      <dgm:spPr/>
      <dgm:t>
        <a:bodyPr/>
        <a:lstStyle/>
        <a:p>
          <a:endParaRPr lang="en-US"/>
        </a:p>
      </dgm:t>
    </dgm:pt>
    <dgm:pt modelId="{DA7AF713-A759-41C3-A2C9-32E1ABB90007}" type="sibTrans" cxnId="{BEBAD692-E44F-488C-9441-40C65172CF6D}">
      <dgm:prSet/>
      <dgm:spPr/>
      <dgm:t>
        <a:bodyPr/>
        <a:lstStyle/>
        <a:p>
          <a:endParaRPr lang="en-US"/>
        </a:p>
      </dgm:t>
    </dgm:pt>
    <dgm:pt modelId="{E7248E48-FF34-4768-9378-C92D373C462E}">
      <dgm:prSet/>
      <dgm:spPr/>
      <dgm:t>
        <a:bodyPr/>
        <a:lstStyle/>
        <a:p>
          <a:r>
            <a:rPr lang="en-US"/>
            <a:t>Assist</a:t>
          </a:r>
        </a:p>
      </dgm:t>
    </dgm:pt>
    <dgm:pt modelId="{7D186CCF-8FA9-4E89-8E99-E9BBC3F73974}" type="parTrans" cxnId="{9CF93F44-5E4E-49D0-B930-D9B41D081A3F}">
      <dgm:prSet/>
      <dgm:spPr/>
      <dgm:t>
        <a:bodyPr/>
        <a:lstStyle/>
        <a:p>
          <a:endParaRPr lang="en-US"/>
        </a:p>
      </dgm:t>
    </dgm:pt>
    <dgm:pt modelId="{23CE36E9-63E4-4D61-B2E4-595FBCE8AEA1}" type="sibTrans" cxnId="{9CF93F44-5E4E-49D0-B930-D9B41D081A3F}">
      <dgm:prSet/>
      <dgm:spPr/>
      <dgm:t>
        <a:bodyPr/>
        <a:lstStyle/>
        <a:p>
          <a:endParaRPr lang="en-US"/>
        </a:p>
      </dgm:t>
    </dgm:pt>
    <dgm:pt modelId="{E7F50FA9-096D-4C06-879A-1C532DF61024}">
      <dgm:prSet/>
      <dgm:spPr/>
      <dgm:t>
        <a:bodyPr/>
        <a:lstStyle/>
        <a:p>
          <a:r>
            <a:rPr lang="en-US"/>
            <a:t>- Assist nurse with staging and measurements</a:t>
          </a:r>
        </a:p>
      </dgm:t>
    </dgm:pt>
    <dgm:pt modelId="{BEF42743-7993-4163-BA2B-E921FA2C97A9}" type="parTrans" cxnId="{29C54311-1A98-4281-8D9B-D00DB289B89C}">
      <dgm:prSet/>
      <dgm:spPr/>
      <dgm:t>
        <a:bodyPr/>
        <a:lstStyle/>
        <a:p>
          <a:endParaRPr lang="en-US"/>
        </a:p>
      </dgm:t>
    </dgm:pt>
    <dgm:pt modelId="{038AC18D-085B-421F-925F-AC999AD03134}" type="sibTrans" cxnId="{29C54311-1A98-4281-8D9B-D00DB289B89C}">
      <dgm:prSet/>
      <dgm:spPr/>
      <dgm:t>
        <a:bodyPr/>
        <a:lstStyle/>
        <a:p>
          <a:endParaRPr lang="en-US"/>
        </a:p>
      </dgm:t>
    </dgm:pt>
    <dgm:pt modelId="{FE7C243A-70E0-4C14-B49B-C5129888F809}">
      <dgm:prSet/>
      <dgm:spPr/>
      <dgm:t>
        <a:bodyPr/>
        <a:lstStyle/>
        <a:p>
          <a:r>
            <a:rPr lang="en-US" dirty="0"/>
            <a:t>Co-sign</a:t>
          </a:r>
        </a:p>
      </dgm:t>
    </dgm:pt>
    <dgm:pt modelId="{2E502FCD-D9AD-464D-AF11-C5301E801E37}" type="parTrans" cxnId="{AF3AF448-30F1-45FD-836E-1C6526435FFE}">
      <dgm:prSet/>
      <dgm:spPr/>
      <dgm:t>
        <a:bodyPr/>
        <a:lstStyle/>
        <a:p>
          <a:endParaRPr lang="en-US"/>
        </a:p>
      </dgm:t>
    </dgm:pt>
    <dgm:pt modelId="{A592FDE7-9A97-4693-AD75-6B65EC6A8909}" type="sibTrans" cxnId="{AF3AF448-30F1-45FD-836E-1C6526435FFE}">
      <dgm:prSet/>
      <dgm:spPr/>
      <dgm:t>
        <a:bodyPr/>
        <a:lstStyle/>
        <a:p>
          <a:endParaRPr lang="en-US"/>
        </a:p>
      </dgm:t>
    </dgm:pt>
    <dgm:pt modelId="{A8F90F39-8576-4783-B093-2B6621296364}">
      <dgm:prSet/>
      <dgm:spPr/>
      <dgm:t>
        <a:bodyPr/>
        <a:lstStyle/>
        <a:p>
          <a:r>
            <a:rPr lang="en-US"/>
            <a:t>- CO-SIGN the request during the shift when PI was first assessed; must be co-signed within 12 hours of LDA start</a:t>
          </a:r>
        </a:p>
      </dgm:t>
    </dgm:pt>
    <dgm:pt modelId="{3E38CD35-653E-4E4F-B6A7-81C31FD0CA24}" type="parTrans" cxnId="{1A47187B-E57C-4577-8D46-E7AF2E4F2A3A}">
      <dgm:prSet/>
      <dgm:spPr/>
      <dgm:t>
        <a:bodyPr/>
        <a:lstStyle/>
        <a:p>
          <a:endParaRPr lang="en-US"/>
        </a:p>
      </dgm:t>
    </dgm:pt>
    <dgm:pt modelId="{C80B0312-5B35-4AF7-9AC2-9F3DC84759CE}" type="sibTrans" cxnId="{1A47187B-E57C-4577-8D46-E7AF2E4F2A3A}">
      <dgm:prSet/>
      <dgm:spPr/>
      <dgm:t>
        <a:bodyPr/>
        <a:lstStyle/>
        <a:p>
          <a:endParaRPr lang="en-US"/>
        </a:p>
      </dgm:t>
    </dgm:pt>
    <dgm:pt modelId="{9008738E-CE80-44BF-9A08-0F84E75E0756}" type="pres">
      <dgm:prSet presAssocID="{54E0FFBD-56D7-4291-8702-F8D4C3ADFDE6}" presName="Name0" presStyleCnt="0">
        <dgm:presLayoutVars>
          <dgm:dir/>
          <dgm:animLvl val="lvl"/>
          <dgm:resizeHandles val="exact"/>
        </dgm:presLayoutVars>
      </dgm:prSet>
      <dgm:spPr/>
    </dgm:pt>
    <dgm:pt modelId="{EA6BDDE5-6914-43E0-AEC2-49569F81CE4A}" type="pres">
      <dgm:prSet presAssocID="{43D7EFF1-F471-4959-BCB6-FE2B889A7E1D}" presName="linNode" presStyleCnt="0"/>
      <dgm:spPr/>
    </dgm:pt>
    <dgm:pt modelId="{67503FEF-A06F-4CE5-ABD1-439C1E4B3506}" type="pres">
      <dgm:prSet presAssocID="{43D7EFF1-F471-4959-BCB6-FE2B889A7E1D}" presName="parentText" presStyleLbl="solidFgAcc1" presStyleIdx="0" presStyleCnt="4">
        <dgm:presLayoutVars>
          <dgm:chMax val="1"/>
          <dgm:bulletEnabled/>
        </dgm:presLayoutVars>
      </dgm:prSet>
      <dgm:spPr/>
    </dgm:pt>
    <dgm:pt modelId="{B566112F-3056-452E-B8FE-BA5130B11AE7}" type="pres">
      <dgm:prSet presAssocID="{43D7EFF1-F471-4959-BCB6-FE2B889A7E1D}" presName="descendantText" presStyleLbl="alignNode1" presStyleIdx="0" presStyleCnt="4">
        <dgm:presLayoutVars>
          <dgm:bulletEnabled/>
        </dgm:presLayoutVars>
      </dgm:prSet>
      <dgm:spPr/>
    </dgm:pt>
    <dgm:pt modelId="{7673906E-6730-4EC9-96C0-0C5350A4BB3B}" type="pres">
      <dgm:prSet presAssocID="{C0C6E929-10E2-4FC4-A505-8FFEA85F6001}" presName="sp" presStyleCnt="0"/>
      <dgm:spPr/>
    </dgm:pt>
    <dgm:pt modelId="{CFBFD5F2-A874-431F-ACAB-F3EC15D2111B}" type="pres">
      <dgm:prSet presAssocID="{6FE43A1A-92D8-4A23-BECC-86ADEADE2720}" presName="linNode" presStyleCnt="0"/>
      <dgm:spPr/>
    </dgm:pt>
    <dgm:pt modelId="{DB6BBED6-7E5A-4FDE-871A-5D880F43FDD3}" type="pres">
      <dgm:prSet presAssocID="{6FE43A1A-92D8-4A23-BECC-86ADEADE2720}" presName="parentText" presStyleLbl="solidFgAcc1" presStyleIdx="1" presStyleCnt="4">
        <dgm:presLayoutVars>
          <dgm:chMax val="1"/>
          <dgm:bulletEnabled/>
        </dgm:presLayoutVars>
      </dgm:prSet>
      <dgm:spPr/>
    </dgm:pt>
    <dgm:pt modelId="{CF8937E1-4C74-420B-94F7-2A21AD77102D}" type="pres">
      <dgm:prSet presAssocID="{6FE43A1A-92D8-4A23-BECC-86ADEADE2720}" presName="descendantText" presStyleLbl="alignNode1" presStyleIdx="1" presStyleCnt="4">
        <dgm:presLayoutVars>
          <dgm:bulletEnabled/>
        </dgm:presLayoutVars>
      </dgm:prSet>
      <dgm:spPr/>
    </dgm:pt>
    <dgm:pt modelId="{1C13FB72-5477-4621-BEDA-FB43E392BEC3}" type="pres">
      <dgm:prSet presAssocID="{167F3E88-9705-45EE-8AF1-16DB8240E355}" presName="sp" presStyleCnt="0"/>
      <dgm:spPr/>
    </dgm:pt>
    <dgm:pt modelId="{D0FD9ACD-F32E-4681-BC1C-ED0A4292373C}" type="pres">
      <dgm:prSet presAssocID="{E7248E48-FF34-4768-9378-C92D373C462E}" presName="linNode" presStyleCnt="0"/>
      <dgm:spPr/>
    </dgm:pt>
    <dgm:pt modelId="{99F13C02-801A-4F33-B449-C98EBD98E4E4}" type="pres">
      <dgm:prSet presAssocID="{E7248E48-FF34-4768-9378-C92D373C462E}" presName="parentText" presStyleLbl="solidFgAcc1" presStyleIdx="2" presStyleCnt="4">
        <dgm:presLayoutVars>
          <dgm:chMax val="1"/>
          <dgm:bulletEnabled/>
        </dgm:presLayoutVars>
      </dgm:prSet>
      <dgm:spPr/>
    </dgm:pt>
    <dgm:pt modelId="{5A944FFC-567A-4DFE-B4C7-10F3AFF8750C}" type="pres">
      <dgm:prSet presAssocID="{E7248E48-FF34-4768-9378-C92D373C462E}" presName="descendantText" presStyleLbl="alignNode1" presStyleIdx="2" presStyleCnt="4">
        <dgm:presLayoutVars>
          <dgm:bulletEnabled/>
        </dgm:presLayoutVars>
      </dgm:prSet>
      <dgm:spPr/>
    </dgm:pt>
    <dgm:pt modelId="{6F03D8D8-A5C8-4303-B40E-008E2FDD56D4}" type="pres">
      <dgm:prSet presAssocID="{23CE36E9-63E4-4D61-B2E4-595FBCE8AEA1}" presName="sp" presStyleCnt="0"/>
      <dgm:spPr/>
    </dgm:pt>
    <dgm:pt modelId="{AE69CAC1-50D8-459F-87D3-07C144221660}" type="pres">
      <dgm:prSet presAssocID="{FE7C243A-70E0-4C14-B49B-C5129888F809}" presName="linNode" presStyleCnt="0"/>
      <dgm:spPr/>
    </dgm:pt>
    <dgm:pt modelId="{45531984-9CCF-4DBD-98A4-0364EAB592AB}" type="pres">
      <dgm:prSet presAssocID="{FE7C243A-70E0-4C14-B49B-C5129888F809}" presName="parentText" presStyleLbl="solidFgAcc1" presStyleIdx="3" presStyleCnt="4">
        <dgm:presLayoutVars>
          <dgm:chMax val="1"/>
          <dgm:bulletEnabled/>
        </dgm:presLayoutVars>
      </dgm:prSet>
      <dgm:spPr/>
    </dgm:pt>
    <dgm:pt modelId="{8F19D4C6-9A3D-49B2-B8D4-197D3AF558B7}" type="pres">
      <dgm:prSet presAssocID="{FE7C243A-70E0-4C14-B49B-C5129888F809}" presName="descendantText" presStyleLbl="alignNode1" presStyleIdx="3" presStyleCnt="4">
        <dgm:presLayoutVars>
          <dgm:bulletEnabled/>
        </dgm:presLayoutVars>
      </dgm:prSet>
      <dgm:spPr/>
    </dgm:pt>
  </dgm:ptLst>
  <dgm:cxnLst>
    <dgm:cxn modelId="{29C54311-1A98-4281-8D9B-D00DB289B89C}" srcId="{E7248E48-FF34-4768-9378-C92D373C462E}" destId="{E7F50FA9-096D-4C06-879A-1C532DF61024}" srcOrd="0" destOrd="0" parTransId="{BEF42743-7993-4163-BA2B-E921FA2C97A9}" sibTransId="{038AC18D-085B-421F-925F-AC999AD03134}"/>
    <dgm:cxn modelId="{7B484F15-3D22-4796-B40E-A0E025984007}" srcId="{43D7EFF1-F471-4959-BCB6-FE2B889A7E1D}" destId="{130A6498-3E48-4825-BECF-3ED49CC6E8F9}" srcOrd="0" destOrd="0" parTransId="{54D2713B-0B95-47D5-B9EC-0CEA31725CC6}" sibTransId="{0FF4803F-CC61-4AA3-A47E-9AF03C07A1B2}"/>
    <dgm:cxn modelId="{5D2AF618-B78C-439A-9314-31D1DE600904}" type="presOf" srcId="{130A6498-3E48-4825-BECF-3ED49CC6E8F9}" destId="{B566112F-3056-452E-B8FE-BA5130B11AE7}" srcOrd="0" destOrd="0" presId="urn:microsoft.com/office/officeart/2016/7/layout/VerticalHollowActionList"/>
    <dgm:cxn modelId="{7F61DA20-E12F-4A3B-90AE-D48FB6CDD61F}" type="presOf" srcId="{54E0FFBD-56D7-4291-8702-F8D4C3ADFDE6}" destId="{9008738E-CE80-44BF-9A08-0F84E75E0756}" srcOrd="0" destOrd="0" presId="urn:microsoft.com/office/officeart/2016/7/layout/VerticalHollowActionList"/>
    <dgm:cxn modelId="{41103F2F-3ECA-4EED-AE07-5B5BF91A6C4A}" type="presOf" srcId="{6FE43A1A-92D8-4A23-BECC-86ADEADE2720}" destId="{DB6BBED6-7E5A-4FDE-871A-5D880F43FDD3}" srcOrd="0" destOrd="0" presId="urn:microsoft.com/office/officeart/2016/7/layout/VerticalHollowActionList"/>
    <dgm:cxn modelId="{95803660-84C2-4236-882B-350419F2D44C}" type="presOf" srcId="{63664DA5-86DD-4F74-86D0-C1CAB1E4D2C2}" destId="{CF8937E1-4C74-420B-94F7-2A21AD77102D}" srcOrd="0" destOrd="0" presId="urn:microsoft.com/office/officeart/2016/7/layout/VerticalHollowActionList"/>
    <dgm:cxn modelId="{9CF93F44-5E4E-49D0-B930-D9B41D081A3F}" srcId="{54E0FFBD-56D7-4291-8702-F8D4C3ADFDE6}" destId="{E7248E48-FF34-4768-9378-C92D373C462E}" srcOrd="2" destOrd="0" parTransId="{7D186CCF-8FA9-4E89-8E99-E9BBC3F73974}" sibTransId="{23CE36E9-63E4-4D61-B2E4-595FBCE8AEA1}"/>
    <dgm:cxn modelId="{AF3AF448-30F1-45FD-836E-1C6526435FFE}" srcId="{54E0FFBD-56D7-4291-8702-F8D4C3ADFDE6}" destId="{FE7C243A-70E0-4C14-B49B-C5129888F809}" srcOrd="3" destOrd="0" parTransId="{2E502FCD-D9AD-464D-AF11-C5301E801E37}" sibTransId="{A592FDE7-9A97-4693-AD75-6B65EC6A8909}"/>
    <dgm:cxn modelId="{1A47187B-E57C-4577-8D46-E7AF2E4F2A3A}" srcId="{FE7C243A-70E0-4C14-B49B-C5129888F809}" destId="{A8F90F39-8576-4783-B093-2B6621296364}" srcOrd="0" destOrd="0" parTransId="{3E38CD35-653E-4E4F-B6A7-81C31FD0CA24}" sibTransId="{C80B0312-5B35-4AF7-9AC2-9F3DC84759CE}"/>
    <dgm:cxn modelId="{83A1D87F-9F13-45E5-A3AE-CEC69DAEA73A}" type="presOf" srcId="{FE7C243A-70E0-4C14-B49B-C5129888F809}" destId="{45531984-9CCF-4DBD-98A4-0364EAB592AB}" srcOrd="0" destOrd="0" presId="urn:microsoft.com/office/officeart/2016/7/layout/VerticalHollowActionList"/>
    <dgm:cxn modelId="{B187D088-1F2C-450D-B187-5CBD0B841E39}" type="presOf" srcId="{A8F90F39-8576-4783-B093-2B6621296364}" destId="{8F19D4C6-9A3D-49B2-B8D4-197D3AF558B7}" srcOrd="0" destOrd="0" presId="urn:microsoft.com/office/officeart/2016/7/layout/VerticalHollowActionList"/>
    <dgm:cxn modelId="{BEBAD692-E44F-488C-9441-40C65172CF6D}" srcId="{6FE43A1A-92D8-4A23-BECC-86ADEADE2720}" destId="{63664DA5-86DD-4F74-86D0-C1CAB1E4D2C2}" srcOrd="0" destOrd="0" parTransId="{9E6CC98B-FA8E-43C5-9DAF-232AB83687A8}" sibTransId="{DA7AF713-A759-41C3-A2C9-32E1ABB90007}"/>
    <dgm:cxn modelId="{A8FAD3A3-C138-4B48-ADA0-A0EE3C5726AC}" type="presOf" srcId="{E7F50FA9-096D-4C06-879A-1C532DF61024}" destId="{5A944FFC-567A-4DFE-B4C7-10F3AFF8750C}" srcOrd="0" destOrd="0" presId="urn:microsoft.com/office/officeart/2016/7/layout/VerticalHollowActionList"/>
    <dgm:cxn modelId="{DEAED6B4-12AE-416A-8AE1-EF6F97036A4E}" type="presOf" srcId="{E7248E48-FF34-4768-9378-C92D373C462E}" destId="{99F13C02-801A-4F33-B449-C98EBD98E4E4}" srcOrd="0" destOrd="0" presId="urn:microsoft.com/office/officeart/2016/7/layout/VerticalHollowActionList"/>
    <dgm:cxn modelId="{58FB7CCD-565B-4479-BC4F-DCF33DFB168D}" srcId="{54E0FFBD-56D7-4291-8702-F8D4C3ADFDE6}" destId="{6FE43A1A-92D8-4A23-BECC-86ADEADE2720}" srcOrd="1" destOrd="0" parTransId="{83D4BAAA-84F1-48A6-8658-EBFA3E9C0A38}" sibTransId="{167F3E88-9705-45EE-8AF1-16DB8240E355}"/>
    <dgm:cxn modelId="{E6C0DCCE-DC95-4667-B4C5-0FEDF824B196}" srcId="{54E0FFBD-56D7-4291-8702-F8D4C3ADFDE6}" destId="{43D7EFF1-F471-4959-BCB6-FE2B889A7E1D}" srcOrd="0" destOrd="0" parTransId="{B68CFEDA-322A-4679-BAAE-D48FF337C09D}" sibTransId="{C0C6E929-10E2-4FC4-A505-8FFEA85F6001}"/>
    <dgm:cxn modelId="{4B48BCF7-6B5A-441B-AA6D-A373D12643B7}" type="presOf" srcId="{43D7EFF1-F471-4959-BCB6-FE2B889A7E1D}" destId="{67503FEF-A06F-4CE5-ABD1-439C1E4B3506}" srcOrd="0" destOrd="0" presId="urn:microsoft.com/office/officeart/2016/7/layout/VerticalHollowActionList"/>
    <dgm:cxn modelId="{DD672092-D81A-4817-9310-98A0C44A9877}" type="presParOf" srcId="{9008738E-CE80-44BF-9A08-0F84E75E0756}" destId="{EA6BDDE5-6914-43E0-AEC2-49569F81CE4A}" srcOrd="0" destOrd="0" presId="urn:microsoft.com/office/officeart/2016/7/layout/VerticalHollowActionList"/>
    <dgm:cxn modelId="{8C86DF3E-94AD-4C1B-A209-EA23D8F46DF2}" type="presParOf" srcId="{EA6BDDE5-6914-43E0-AEC2-49569F81CE4A}" destId="{67503FEF-A06F-4CE5-ABD1-439C1E4B3506}" srcOrd="0" destOrd="0" presId="urn:microsoft.com/office/officeart/2016/7/layout/VerticalHollowActionList"/>
    <dgm:cxn modelId="{9611F107-B9EE-4BEC-B96A-59F55BC2434A}" type="presParOf" srcId="{EA6BDDE5-6914-43E0-AEC2-49569F81CE4A}" destId="{B566112F-3056-452E-B8FE-BA5130B11AE7}" srcOrd="1" destOrd="0" presId="urn:microsoft.com/office/officeart/2016/7/layout/VerticalHollowActionList"/>
    <dgm:cxn modelId="{29069035-7AD5-4673-9564-9CA060D54E21}" type="presParOf" srcId="{9008738E-CE80-44BF-9A08-0F84E75E0756}" destId="{7673906E-6730-4EC9-96C0-0C5350A4BB3B}" srcOrd="1" destOrd="0" presId="urn:microsoft.com/office/officeart/2016/7/layout/VerticalHollowActionList"/>
    <dgm:cxn modelId="{47776421-7F03-431A-8A27-5BD5E6228F55}" type="presParOf" srcId="{9008738E-CE80-44BF-9A08-0F84E75E0756}" destId="{CFBFD5F2-A874-431F-ACAB-F3EC15D2111B}" srcOrd="2" destOrd="0" presId="urn:microsoft.com/office/officeart/2016/7/layout/VerticalHollowActionList"/>
    <dgm:cxn modelId="{FB08B9FC-6A76-41D8-84CB-FF40EAAD3175}" type="presParOf" srcId="{CFBFD5F2-A874-431F-ACAB-F3EC15D2111B}" destId="{DB6BBED6-7E5A-4FDE-871A-5D880F43FDD3}" srcOrd="0" destOrd="0" presId="urn:microsoft.com/office/officeart/2016/7/layout/VerticalHollowActionList"/>
    <dgm:cxn modelId="{7C6B2B37-75E0-4F59-877E-AD7CA6B57489}" type="presParOf" srcId="{CFBFD5F2-A874-431F-ACAB-F3EC15D2111B}" destId="{CF8937E1-4C74-420B-94F7-2A21AD77102D}" srcOrd="1" destOrd="0" presId="urn:microsoft.com/office/officeart/2016/7/layout/VerticalHollowActionList"/>
    <dgm:cxn modelId="{B7482888-4A83-4544-860E-FB088121E4FD}" type="presParOf" srcId="{9008738E-CE80-44BF-9A08-0F84E75E0756}" destId="{1C13FB72-5477-4621-BEDA-FB43E392BEC3}" srcOrd="3" destOrd="0" presId="urn:microsoft.com/office/officeart/2016/7/layout/VerticalHollowActionList"/>
    <dgm:cxn modelId="{A22FF29B-A785-494A-88B9-51A1CCB6FE74}" type="presParOf" srcId="{9008738E-CE80-44BF-9A08-0F84E75E0756}" destId="{D0FD9ACD-F32E-4681-BC1C-ED0A4292373C}" srcOrd="4" destOrd="0" presId="urn:microsoft.com/office/officeart/2016/7/layout/VerticalHollowActionList"/>
    <dgm:cxn modelId="{510C9C09-F943-454F-877E-F692425F73EC}" type="presParOf" srcId="{D0FD9ACD-F32E-4681-BC1C-ED0A4292373C}" destId="{99F13C02-801A-4F33-B449-C98EBD98E4E4}" srcOrd="0" destOrd="0" presId="urn:microsoft.com/office/officeart/2016/7/layout/VerticalHollowActionList"/>
    <dgm:cxn modelId="{0A9ECF0D-8ED8-4EF2-8D3D-0632C5A411DD}" type="presParOf" srcId="{D0FD9ACD-F32E-4681-BC1C-ED0A4292373C}" destId="{5A944FFC-567A-4DFE-B4C7-10F3AFF8750C}" srcOrd="1" destOrd="0" presId="urn:microsoft.com/office/officeart/2016/7/layout/VerticalHollowActionList"/>
    <dgm:cxn modelId="{BF470AF0-1ACE-4C53-BED5-A7E78D0F84E0}" type="presParOf" srcId="{9008738E-CE80-44BF-9A08-0F84E75E0756}" destId="{6F03D8D8-A5C8-4303-B40E-008E2FDD56D4}" srcOrd="5" destOrd="0" presId="urn:microsoft.com/office/officeart/2016/7/layout/VerticalHollowActionList"/>
    <dgm:cxn modelId="{B3E9DE57-2F64-4019-864F-279D4AE4A4C4}" type="presParOf" srcId="{9008738E-CE80-44BF-9A08-0F84E75E0756}" destId="{AE69CAC1-50D8-459F-87D3-07C144221660}" srcOrd="6" destOrd="0" presId="urn:microsoft.com/office/officeart/2016/7/layout/VerticalHollowActionList"/>
    <dgm:cxn modelId="{CC9A7277-0531-4929-9B89-3DD0F0B0D9AD}" type="presParOf" srcId="{AE69CAC1-50D8-459F-87D3-07C144221660}" destId="{45531984-9CCF-4DBD-98A4-0364EAB592AB}" srcOrd="0" destOrd="0" presId="urn:microsoft.com/office/officeart/2016/7/layout/VerticalHollowActionList"/>
    <dgm:cxn modelId="{BFBCDA33-1657-4EF9-9391-8D7F07D26BA4}" type="presParOf" srcId="{AE69CAC1-50D8-459F-87D3-07C144221660}" destId="{8F19D4C6-9A3D-49B2-B8D4-197D3AF558B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5336DA0-6731-4061-B79A-C79E769AC314}"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7C171DA-F298-41ED-8BB2-5F18267353E4}">
      <dgm:prSet/>
      <dgm:spPr/>
      <dgm:t>
        <a:bodyPr/>
        <a:lstStyle/>
        <a:p>
          <a:r>
            <a:rPr lang="en-US"/>
            <a:t>2 methods available to </a:t>
          </a:r>
        </a:p>
        <a:p>
          <a:r>
            <a:rPr lang="en-US"/>
            <a:t>complete the requested co-sign</a:t>
          </a:r>
        </a:p>
      </dgm:t>
    </dgm:pt>
    <dgm:pt modelId="{103C6E6A-71A8-426A-9274-4F67F0552641}" type="parTrans" cxnId="{C8209053-F967-4D35-8713-B610CC87E1D9}">
      <dgm:prSet/>
      <dgm:spPr/>
      <dgm:t>
        <a:bodyPr/>
        <a:lstStyle/>
        <a:p>
          <a:endParaRPr lang="en-US"/>
        </a:p>
      </dgm:t>
    </dgm:pt>
    <dgm:pt modelId="{E048B3AE-D48E-472A-A41A-C9E9CE701D5D}" type="sibTrans" cxnId="{C8209053-F967-4D35-8713-B610CC87E1D9}">
      <dgm:prSet/>
      <dgm:spPr/>
      <dgm:t>
        <a:bodyPr/>
        <a:lstStyle/>
        <a:p>
          <a:endParaRPr lang="en-US"/>
        </a:p>
      </dgm:t>
    </dgm:pt>
    <dgm:pt modelId="{7B5AA155-0504-48B9-A1F4-51F3EB3A385D}">
      <dgm:prSet/>
      <dgm:spPr/>
      <dgm:t>
        <a:bodyPr/>
        <a:lstStyle/>
        <a:p>
          <a:r>
            <a:rPr lang="en-US" dirty="0"/>
            <a:t>Directly from the flowsheet for whom the co-sign was requested; click Cosign Report</a:t>
          </a:r>
        </a:p>
      </dgm:t>
    </dgm:pt>
    <dgm:pt modelId="{A73D9548-B039-40C3-84A7-A8D09D6FB2C2}" type="parTrans" cxnId="{3B20A32F-739F-44CC-B3D2-3DE06981BE6D}">
      <dgm:prSet/>
      <dgm:spPr/>
      <dgm:t>
        <a:bodyPr/>
        <a:lstStyle/>
        <a:p>
          <a:endParaRPr lang="en-US"/>
        </a:p>
      </dgm:t>
    </dgm:pt>
    <dgm:pt modelId="{F9601C42-E9B5-4050-AFE7-99BDB9E27321}" type="sibTrans" cxnId="{3B20A32F-739F-44CC-B3D2-3DE06981BE6D}">
      <dgm:prSet/>
      <dgm:spPr/>
      <dgm:t>
        <a:bodyPr/>
        <a:lstStyle/>
        <a:p>
          <a:endParaRPr lang="en-US"/>
        </a:p>
      </dgm:t>
    </dgm:pt>
    <dgm:pt modelId="{6B0EBFC8-E177-43FE-91C5-56BA98B7AEA1}">
      <dgm:prSet/>
      <dgm:spPr/>
      <dgm:t>
        <a:bodyPr/>
        <a:lstStyle/>
        <a:p>
          <a:r>
            <a:rPr lang="en-US" dirty="0"/>
            <a:t>From the Patient List by wrenching in the Cosign Report on the report toolbar</a:t>
          </a:r>
        </a:p>
      </dgm:t>
    </dgm:pt>
    <dgm:pt modelId="{8820FA6A-D895-45F3-8016-FFE86856DC89}" type="sibTrans" cxnId="{FA197C67-5BA6-45DE-BC49-B29D341DFB82}">
      <dgm:prSet/>
      <dgm:spPr/>
      <dgm:t>
        <a:bodyPr/>
        <a:lstStyle/>
        <a:p>
          <a:endParaRPr lang="en-US"/>
        </a:p>
      </dgm:t>
    </dgm:pt>
    <dgm:pt modelId="{7BA9FA9C-57A1-495C-834C-CEF93420A117}" type="parTrans" cxnId="{FA197C67-5BA6-45DE-BC49-B29D341DFB82}">
      <dgm:prSet/>
      <dgm:spPr/>
      <dgm:t>
        <a:bodyPr/>
        <a:lstStyle/>
        <a:p>
          <a:endParaRPr lang="en-US"/>
        </a:p>
      </dgm:t>
    </dgm:pt>
    <dgm:pt modelId="{90CF42BB-C4C2-48C3-92B2-BA0FC319C367}" type="pres">
      <dgm:prSet presAssocID="{95336DA0-6731-4061-B79A-C79E769AC314}" presName="Name0" presStyleCnt="0">
        <dgm:presLayoutVars>
          <dgm:dir/>
          <dgm:animLvl val="lvl"/>
          <dgm:resizeHandles val="exact"/>
        </dgm:presLayoutVars>
      </dgm:prSet>
      <dgm:spPr/>
    </dgm:pt>
    <dgm:pt modelId="{853C9B02-0FEA-4FE1-A3F6-4AD113F97EED}" type="pres">
      <dgm:prSet presAssocID="{A7C171DA-F298-41ED-8BB2-5F18267353E4}" presName="boxAndChildren" presStyleCnt="0"/>
      <dgm:spPr/>
    </dgm:pt>
    <dgm:pt modelId="{F911D38C-20D2-4315-B07D-3DCF54D2F9EE}" type="pres">
      <dgm:prSet presAssocID="{A7C171DA-F298-41ED-8BB2-5F18267353E4}" presName="parentTextBox" presStyleLbl="node1" presStyleIdx="0" presStyleCnt="1"/>
      <dgm:spPr/>
    </dgm:pt>
    <dgm:pt modelId="{7FA9FDD4-9CC9-48C7-BBBD-AD6EB2C68C52}" type="pres">
      <dgm:prSet presAssocID="{A7C171DA-F298-41ED-8BB2-5F18267353E4}" presName="entireBox" presStyleLbl="node1" presStyleIdx="0" presStyleCnt="1"/>
      <dgm:spPr/>
    </dgm:pt>
    <dgm:pt modelId="{846FBD92-0BA0-414C-AD0F-76426A32CCB8}" type="pres">
      <dgm:prSet presAssocID="{A7C171DA-F298-41ED-8BB2-5F18267353E4}" presName="descendantBox" presStyleCnt="0"/>
      <dgm:spPr/>
    </dgm:pt>
    <dgm:pt modelId="{F4353690-C4CC-4707-8A4C-B8FE08EE1228}" type="pres">
      <dgm:prSet presAssocID="{6B0EBFC8-E177-43FE-91C5-56BA98B7AEA1}" presName="childTextBox" presStyleLbl="fgAccFollowNode1" presStyleIdx="0" presStyleCnt="2">
        <dgm:presLayoutVars>
          <dgm:bulletEnabled val="1"/>
        </dgm:presLayoutVars>
      </dgm:prSet>
      <dgm:spPr/>
    </dgm:pt>
    <dgm:pt modelId="{DE592C4B-02AD-40B0-95CB-C97E3FE45840}" type="pres">
      <dgm:prSet presAssocID="{7B5AA155-0504-48B9-A1F4-51F3EB3A385D}" presName="childTextBox" presStyleLbl="fgAccFollowNode1" presStyleIdx="1" presStyleCnt="2">
        <dgm:presLayoutVars>
          <dgm:bulletEnabled val="1"/>
        </dgm:presLayoutVars>
      </dgm:prSet>
      <dgm:spPr/>
    </dgm:pt>
  </dgm:ptLst>
  <dgm:cxnLst>
    <dgm:cxn modelId="{66304A08-6A89-4989-9A4C-CF404518196F}" type="presOf" srcId="{A7C171DA-F298-41ED-8BB2-5F18267353E4}" destId="{F911D38C-20D2-4315-B07D-3DCF54D2F9EE}" srcOrd="0" destOrd="0" presId="urn:microsoft.com/office/officeart/2005/8/layout/process4"/>
    <dgm:cxn modelId="{6B17AC26-6B54-4915-9B1F-9485509C750C}" type="presOf" srcId="{A7C171DA-F298-41ED-8BB2-5F18267353E4}" destId="{7FA9FDD4-9CC9-48C7-BBBD-AD6EB2C68C52}" srcOrd="1" destOrd="0" presId="urn:microsoft.com/office/officeart/2005/8/layout/process4"/>
    <dgm:cxn modelId="{3B20A32F-739F-44CC-B3D2-3DE06981BE6D}" srcId="{A7C171DA-F298-41ED-8BB2-5F18267353E4}" destId="{7B5AA155-0504-48B9-A1F4-51F3EB3A385D}" srcOrd="1" destOrd="0" parTransId="{A73D9548-B039-40C3-84A7-A8D09D6FB2C2}" sibTransId="{F9601C42-E9B5-4050-AFE7-99BDB9E27321}"/>
    <dgm:cxn modelId="{65E81761-9181-4091-8C53-41E7ED3F6F4E}" type="presOf" srcId="{6B0EBFC8-E177-43FE-91C5-56BA98B7AEA1}" destId="{F4353690-C4CC-4707-8A4C-B8FE08EE1228}" srcOrd="0" destOrd="0" presId="urn:microsoft.com/office/officeart/2005/8/layout/process4"/>
    <dgm:cxn modelId="{FA197C67-5BA6-45DE-BC49-B29D341DFB82}" srcId="{A7C171DA-F298-41ED-8BB2-5F18267353E4}" destId="{6B0EBFC8-E177-43FE-91C5-56BA98B7AEA1}" srcOrd="0" destOrd="0" parTransId="{7BA9FA9C-57A1-495C-834C-CEF93420A117}" sibTransId="{8820FA6A-D895-45F3-8016-FFE86856DC89}"/>
    <dgm:cxn modelId="{C8209053-F967-4D35-8713-B610CC87E1D9}" srcId="{95336DA0-6731-4061-B79A-C79E769AC314}" destId="{A7C171DA-F298-41ED-8BB2-5F18267353E4}" srcOrd="0" destOrd="0" parTransId="{103C6E6A-71A8-426A-9274-4F67F0552641}" sibTransId="{E048B3AE-D48E-472A-A41A-C9E9CE701D5D}"/>
    <dgm:cxn modelId="{F38E2280-0222-4CED-BA3C-188718C84C32}" type="presOf" srcId="{95336DA0-6731-4061-B79A-C79E769AC314}" destId="{90CF42BB-C4C2-48C3-92B2-BA0FC319C367}" srcOrd="0" destOrd="0" presId="urn:microsoft.com/office/officeart/2005/8/layout/process4"/>
    <dgm:cxn modelId="{C99B3FE2-DA71-493E-A890-F7C03115FCB6}" type="presOf" srcId="{7B5AA155-0504-48B9-A1F4-51F3EB3A385D}" destId="{DE592C4B-02AD-40B0-95CB-C97E3FE45840}" srcOrd="0" destOrd="0" presId="urn:microsoft.com/office/officeart/2005/8/layout/process4"/>
    <dgm:cxn modelId="{8A468392-EF26-41B2-9451-858957FC65D0}" type="presParOf" srcId="{90CF42BB-C4C2-48C3-92B2-BA0FC319C367}" destId="{853C9B02-0FEA-4FE1-A3F6-4AD113F97EED}" srcOrd="0" destOrd="0" presId="urn:microsoft.com/office/officeart/2005/8/layout/process4"/>
    <dgm:cxn modelId="{0FA2C9D1-044D-47FD-BD31-85BF1A9D7809}" type="presParOf" srcId="{853C9B02-0FEA-4FE1-A3F6-4AD113F97EED}" destId="{F911D38C-20D2-4315-B07D-3DCF54D2F9EE}" srcOrd="0" destOrd="0" presId="urn:microsoft.com/office/officeart/2005/8/layout/process4"/>
    <dgm:cxn modelId="{69057F82-E41C-453C-BF3A-96ADE19C8FCE}" type="presParOf" srcId="{853C9B02-0FEA-4FE1-A3F6-4AD113F97EED}" destId="{7FA9FDD4-9CC9-48C7-BBBD-AD6EB2C68C52}" srcOrd="1" destOrd="0" presId="urn:microsoft.com/office/officeart/2005/8/layout/process4"/>
    <dgm:cxn modelId="{362C1857-8949-48B8-AD71-6FD77168AFA7}" type="presParOf" srcId="{853C9B02-0FEA-4FE1-A3F6-4AD113F97EED}" destId="{846FBD92-0BA0-414C-AD0F-76426A32CCB8}" srcOrd="2" destOrd="0" presId="urn:microsoft.com/office/officeart/2005/8/layout/process4"/>
    <dgm:cxn modelId="{7A6C39A6-5A11-479C-9C3E-1EB20D5F9642}" type="presParOf" srcId="{846FBD92-0BA0-414C-AD0F-76426A32CCB8}" destId="{F4353690-C4CC-4707-8A4C-B8FE08EE1228}" srcOrd="0" destOrd="0" presId="urn:microsoft.com/office/officeart/2005/8/layout/process4"/>
    <dgm:cxn modelId="{12621CFC-5B09-4E31-ABA8-E23286A3C17D}" type="presParOf" srcId="{846FBD92-0BA0-414C-AD0F-76426A32CCB8}" destId="{DE592C4B-02AD-40B0-95CB-C97E3FE45840}"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C4874-7B71-4AE4-9AF4-E955084225FA}">
      <dsp:nvSpPr>
        <dsp:cNvPr id="0" name=""/>
        <dsp:cNvSpPr/>
      </dsp:nvSpPr>
      <dsp:spPr>
        <a:xfrm>
          <a:off x="0" y="97605"/>
          <a:ext cx="4793456" cy="155902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rPr>
            <a:t>Stage 1 or 2: </a:t>
          </a:r>
        </a:p>
        <a:p>
          <a:pPr marL="0" lvl="0" indent="0" algn="l" defTabSz="1066800">
            <a:lnSpc>
              <a:spcPct val="90000"/>
            </a:lnSpc>
            <a:spcBef>
              <a:spcPct val="0"/>
            </a:spcBef>
            <a:spcAft>
              <a:spcPct val="35000"/>
            </a:spcAft>
            <a:buNone/>
          </a:pPr>
          <a:r>
            <a:rPr lang="en-US" sz="1800" b="0" i="0" kern="1200" dirty="0"/>
            <a:t>No consult needed unless deterioration noted despite offloading and use of treatment guidelines</a:t>
          </a:r>
          <a:endParaRPr lang="en-US" sz="1800" kern="1200" dirty="0"/>
        </a:p>
      </dsp:txBody>
      <dsp:txXfrm>
        <a:off x="76105" y="173710"/>
        <a:ext cx="4641246" cy="1406815"/>
      </dsp:txXfrm>
    </dsp:sp>
    <dsp:sp modelId="{5C801395-F535-4B84-90F6-64B897066567}">
      <dsp:nvSpPr>
        <dsp:cNvPr id="0" name=""/>
        <dsp:cNvSpPr/>
      </dsp:nvSpPr>
      <dsp:spPr>
        <a:xfrm>
          <a:off x="0" y="1843831"/>
          <a:ext cx="4793456" cy="1559025"/>
        </a:xfrm>
        <a:prstGeom prst="roundRect">
          <a:avLst/>
        </a:prstGeom>
        <a:solidFill>
          <a:schemeClr val="accent2">
            <a:hueOff val="-723100"/>
            <a:satOff val="-4962"/>
            <a:lumOff val="254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rPr>
            <a:t>DTI: </a:t>
          </a:r>
        </a:p>
        <a:p>
          <a:pPr marL="0" lvl="0" indent="0" algn="l" defTabSz="1066800">
            <a:lnSpc>
              <a:spcPct val="90000"/>
            </a:lnSpc>
            <a:spcBef>
              <a:spcPct val="0"/>
            </a:spcBef>
            <a:spcAft>
              <a:spcPct val="35000"/>
            </a:spcAft>
            <a:buNone/>
          </a:pPr>
          <a:r>
            <a:rPr lang="en-US" sz="1800" b="0" i="0" kern="1200" dirty="0"/>
            <a:t>Consult Simple Wound</a:t>
          </a:r>
          <a:endParaRPr lang="en-US" sz="1800" kern="1200" dirty="0"/>
        </a:p>
      </dsp:txBody>
      <dsp:txXfrm>
        <a:off x="76105" y="1919936"/>
        <a:ext cx="4641246" cy="1406815"/>
      </dsp:txXfrm>
    </dsp:sp>
    <dsp:sp modelId="{23ADBE47-9C9E-4BF4-8F25-614F246BCA73}">
      <dsp:nvSpPr>
        <dsp:cNvPr id="0" name=""/>
        <dsp:cNvSpPr/>
      </dsp:nvSpPr>
      <dsp:spPr>
        <a:xfrm>
          <a:off x="0" y="3590056"/>
          <a:ext cx="4793456" cy="1559025"/>
        </a:xfrm>
        <a:prstGeom prst="roundRect">
          <a:avLst/>
        </a:prstGeom>
        <a:solidFill>
          <a:schemeClr val="accent2">
            <a:hueOff val="-1446200"/>
            <a:satOff val="-9924"/>
            <a:lumOff val="509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dirty="0">
              <a:solidFill>
                <a:schemeClr val="bg1"/>
              </a:solidFill>
            </a:rPr>
            <a:t>Stage 3, 4, Unstageable: </a:t>
          </a:r>
        </a:p>
        <a:p>
          <a:pPr marL="0" lvl="0" indent="0" algn="l" defTabSz="1066800">
            <a:lnSpc>
              <a:spcPct val="90000"/>
            </a:lnSpc>
            <a:spcBef>
              <a:spcPct val="0"/>
            </a:spcBef>
            <a:spcAft>
              <a:spcPct val="35000"/>
            </a:spcAft>
            <a:buNone/>
          </a:pPr>
          <a:r>
            <a:rPr lang="en-US" sz="1800" b="0" i="0" kern="1200" dirty="0"/>
            <a:t>Notify Team. Request consult to Complex Wound (Provider must consult)</a:t>
          </a:r>
          <a:endParaRPr lang="en-US" sz="1800" kern="1200" dirty="0"/>
        </a:p>
      </dsp:txBody>
      <dsp:txXfrm>
        <a:off x="76105" y="3666161"/>
        <a:ext cx="4641246" cy="140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6353B7-03D4-40B6-9E2D-01A8222169F4}">
      <dsp:nvSpPr>
        <dsp:cNvPr id="0" name=""/>
        <dsp:cNvSpPr/>
      </dsp:nvSpPr>
      <dsp:spPr>
        <a:xfrm>
          <a:off x="0" y="436108"/>
          <a:ext cx="7219037" cy="4788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5A3DB75-B082-406F-86E1-D5E41D1B798A}">
      <dsp:nvSpPr>
        <dsp:cNvPr id="0" name=""/>
        <dsp:cNvSpPr/>
      </dsp:nvSpPr>
      <dsp:spPr>
        <a:xfrm>
          <a:off x="360951" y="155668"/>
          <a:ext cx="5053325" cy="560880"/>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1004" tIns="0" rIns="191004" bIns="0" numCol="1" spcCol="1270" anchor="ctr" anchorCtr="0">
          <a:noAutofit/>
        </a:bodyPr>
        <a:lstStyle/>
        <a:p>
          <a:pPr marL="0" lvl="0" indent="0" algn="l" defTabSz="844550">
            <a:lnSpc>
              <a:spcPct val="90000"/>
            </a:lnSpc>
            <a:spcBef>
              <a:spcPct val="0"/>
            </a:spcBef>
            <a:spcAft>
              <a:spcPct val="35000"/>
            </a:spcAft>
            <a:buNone/>
          </a:pPr>
          <a:r>
            <a:rPr lang="en-US" sz="1900" b="0" i="0" kern="1200"/>
            <a:t>New process</a:t>
          </a:r>
          <a:endParaRPr lang="en-US" sz="1900" kern="1200"/>
        </a:p>
      </dsp:txBody>
      <dsp:txXfrm>
        <a:off x="388331" y="183048"/>
        <a:ext cx="4998565" cy="506120"/>
      </dsp:txXfrm>
    </dsp:sp>
    <dsp:sp modelId="{30085F36-9734-4811-8203-B22BD6CEDB00}">
      <dsp:nvSpPr>
        <dsp:cNvPr id="0" name=""/>
        <dsp:cNvSpPr/>
      </dsp:nvSpPr>
      <dsp:spPr>
        <a:xfrm>
          <a:off x="0" y="1297948"/>
          <a:ext cx="7219037" cy="478800"/>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6FB3284-8F82-4610-87C7-3A434CB2F6E1}">
      <dsp:nvSpPr>
        <dsp:cNvPr id="0" name=""/>
        <dsp:cNvSpPr/>
      </dsp:nvSpPr>
      <dsp:spPr>
        <a:xfrm>
          <a:off x="360951" y="1017508"/>
          <a:ext cx="5053325" cy="560880"/>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1004" tIns="0" rIns="191004" bIns="0" numCol="1" spcCol="1270" anchor="ctr" anchorCtr="0">
          <a:noAutofit/>
        </a:bodyPr>
        <a:lstStyle/>
        <a:p>
          <a:pPr marL="0" lvl="0" indent="0" algn="l" defTabSz="844550">
            <a:lnSpc>
              <a:spcPct val="90000"/>
            </a:lnSpc>
            <a:spcBef>
              <a:spcPct val="0"/>
            </a:spcBef>
            <a:spcAft>
              <a:spcPct val="35000"/>
            </a:spcAft>
            <a:buNone/>
          </a:pPr>
          <a:r>
            <a:rPr lang="en-US" sz="1900" b="0" i="0" kern="1200"/>
            <a:t>Adult </a:t>
          </a:r>
          <a:r>
            <a:rPr lang="en-US" sz="1900" b="1" i="0" kern="1200"/>
            <a:t>Ostomy/Fistula/Tube</a:t>
          </a:r>
          <a:endParaRPr lang="en-US" sz="1900" kern="1200"/>
        </a:p>
      </dsp:txBody>
      <dsp:txXfrm>
        <a:off x="388331" y="1044888"/>
        <a:ext cx="4998565" cy="506120"/>
      </dsp:txXfrm>
    </dsp:sp>
    <dsp:sp modelId="{BB7DC83B-3300-4597-ABC5-52E96834787E}">
      <dsp:nvSpPr>
        <dsp:cNvPr id="0" name=""/>
        <dsp:cNvSpPr/>
      </dsp:nvSpPr>
      <dsp:spPr>
        <a:xfrm>
          <a:off x="0" y="2159789"/>
          <a:ext cx="7219037" cy="1107225"/>
        </a:xfrm>
        <a:prstGeom prst="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60277" tIns="395732" rIns="560277"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a:t>Complex Wound Team currently triaging all wound consults</a:t>
          </a:r>
          <a:endParaRPr lang="en-US" sz="1900" kern="1200"/>
        </a:p>
        <a:p>
          <a:pPr marL="171450" lvl="1" indent="-171450" algn="l" defTabSz="844550">
            <a:lnSpc>
              <a:spcPct val="90000"/>
            </a:lnSpc>
            <a:spcBef>
              <a:spcPct val="0"/>
            </a:spcBef>
            <a:spcAft>
              <a:spcPct val="15000"/>
            </a:spcAft>
            <a:buChar char="•"/>
          </a:pPr>
          <a:r>
            <a:rPr lang="en-US" sz="1900" b="0" i="0" kern="1200"/>
            <a:t>Must be entered by provider</a:t>
          </a:r>
          <a:endParaRPr lang="en-US" sz="1900" kern="1200"/>
        </a:p>
      </dsp:txBody>
      <dsp:txXfrm>
        <a:off x="0" y="2159789"/>
        <a:ext cx="7219037" cy="1107225"/>
      </dsp:txXfrm>
    </dsp:sp>
    <dsp:sp modelId="{2E3E8FB0-96D8-47E5-94E7-57A9A90A8BE0}">
      <dsp:nvSpPr>
        <dsp:cNvPr id="0" name=""/>
        <dsp:cNvSpPr/>
      </dsp:nvSpPr>
      <dsp:spPr>
        <a:xfrm>
          <a:off x="360951" y="1879349"/>
          <a:ext cx="5053325" cy="560880"/>
        </a:xfrm>
        <a:prstGeom prst="roundRect">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1004" tIns="0" rIns="191004" bIns="0" numCol="1" spcCol="1270" anchor="ctr" anchorCtr="0">
          <a:noAutofit/>
        </a:bodyPr>
        <a:lstStyle/>
        <a:p>
          <a:pPr marL="0" lvl="0" indent="0" algn="l" defTabSz="844550">
            <a:lnSpc>
              <a:spcPct val="90000"/>
            </a:lnSpc>
            <a:spcBef>
              <a:spcPct val="0"/>
            </a:spcBef>
            <a:spcAft>
              <a:spcPct val="35000"/>
            </a:spcAft>
            <a:buNone/>
          </a:pPr>
          <a:r>
            <a:rPr lang="en-US" sz="1900" b="0" i="0" kern="1200"/>
            <a:t>Adult </a:t>
          </a:r>
          <a:r>
            <a:rPr lang="en-US" sz="1900" b="1" i="0" kern="1200"/>
            <a:t>Wound</a:t>
          </a:r>
          <a:endParaRPr lang="en-US" sz="1900" kern="1200"/>
        </a:p>
      </dsp:txBody>
      <dsp:txXfrm>
        <a:off x="388331" y="1906729"/>
        <a:ext cx="4998565"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2CEBF-3942-4CE8-A815-4A63975F8720}">
      <dsp:nvSpPr>
        <dsp:cNvPr id="0" name=""/>
        <dsp:cNvSpPr/>
      </dsp:nvSpPr>
      <dsp:spPr>
        <a:xfrm>
          <a:off x="0" y="601"/>
          <a:ext cx="4587596"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4061D4-AF66-49BA-83F6-E5FFAA249669}">
      <dsp:nvSpPr>
        <dsp:cNvPr id="0" name=""/>
        <dsp:cNvSpPr/>
      </dsp:nvSpPr>
      <dsp:spPr>
        <a:xfrm>
          <a:off x="0" y="601"/>
          <a:ext cx="4587596" cy="985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Must make prevention a PRIORITY</a:t>
          </a:r>
          <a:endParaRPr lang="en-US" sz="2100" kern="1200" dirty="0"/>
        </a:p>
      </dsp:txBody>
      <dsp:txXfrm>
        <a:off x="0" y="601"/>
        <a:ext cx="4587596" cy="985504"/>
      </dsp:txXfrm>
    </dsp:sp>
    <dsp:sp modelId="{E99EBF27-3AFD-4090-89E3-146781D76282}">
      <dsp:nvSpPr>
        <dsp:cNvPr id="0" name=""/>
        <dsp:cNvSpPr/>
      </dsp:nvSpPr>
      <dsp:spPr>
        <a:xfrm>
          <a:off x="0" y="986106"/>
          <a:ext cx="4587596"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A7B828-5E49-4A40-8666-76403E57C5E1}">
      <dsp:nvSpPr>
        <dsp:cNvPr id="0" name=""/>
        <dsp:cNvSpPr/>
      </dsp:nvSpPr>
      <dsp:spPr>
        <a:xfrm>
          <a:off x="0" y="986106"/>
          <a:ext cx="4587596" cy="985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As skin champions, look around your unit for opportunities for improvement:</a:t>
          </a:r>
          <a:endParaRPr lang="en-US" sz="2100" kern="1200" dirty="0"/>
        </a:p>
      </dsp:txBody>
      <dsp:txXfrm>
        <a:off x="0" y="986106"/>
        <a:ext cx="4587596" cy="985504"/>
      </dsp:txXfrm>
    </dsp:sp>
    <dsp:sp modelId="{0323254B-BE5F-4E8C-B382-65AFDDD65BD3}">
      <dsp:nvSpPr>
        <dsp:cNvPr id="0" name=""/>
        <dsp:cNvSpPr/>
      </dsp:nvSpPr>
      <dsp:spPr>
        <a:xfrm>
          <a:off x="0" y="1971611"/>
          <a:ext cx="4587596"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A772D-E6F2-4306-81B4-23F0A8B6CDD8}">
      <dsp:nvSpPr>
        <dsp:cNvPr id="0" name=""/>
        <dsp:cNvSpPr/>
      </dsp:nvSpPr>
      <dsp:spPr>
        <a:xfrm>
          <a:off x="0" y="1971611"/>
          <a:ext cx="4587596" cy="985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Are heels being offloaded?</a:t>
          </a:r>
          <a:endParaRPr lang="en-US" sz="2100" kern="1200" dirty="0"/>
        </a:p>
      </dsp:txBody>
      <dsp:txXfrm>
        <a:off x="0" y="1971611"/>
        <a:ext cx="4587596" cy="985504"/>
      </dsp:txXfrm>
    </dsp:sp>
    <dsp:sp modelId="{F5C82E46-85A1-4C2A-8A97-67405D79A6C4}">
      <dsp:nvSpPr>
        <dsp:cNvPr id="0" name=""/>
        <dsp:cNvSpPr/>
      </dsp:nvSpPr>
      <dsp:spPr>
        <a:xfrm>
          <a:off x="0" y="2957116"/>
          <a:ext cx="4587596"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DD73B8-1103-4EB1-82C3-EEE5AC116730}">
      <dsp:nvSpPr>
        <dsp:cNvPr id="0" name=""/>
        <dsp:cNvSpPr/>
      </dsp:nvSpPr>
      <dsp:spPr>
        <a:xfrm>
          <a:off x="0" y="2957116"/>
          <a:ext cx="4587596" cy="985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n-US" sz="2100" b="0" i="0" kern="1200" dirty="0"/>
            <a:t>How can routine turning be improved? </a:t>
          </a:r>
          <a:r>
            <a:rPr lang="en-US" sz="2100" kern="1200" dirty="0">
              <a:latin typeface="Calibri Light" panose="020F0302020204030204"/>
            </a:rPr>
            <a:t>(Buddy system, other ideas?)</a:t>
          </a:r>
          <a:endParaRPr lang="en-US" sz="2100" kern="1200" dirty="0"/>
        </a:p>
      </dsp:txBody>
      <dsp:txXfrm>
        <a:off x="0" y="2957116"/>
        <a:ext cx="4587596" cy="985504"/>
      </dsp:txXfrm>
    </dsp:sp>
    <dsp:sp modelId="{02E11E9F-22B1-4479-AD66-5395352ABAB9}">
      <dsp:nvSpPr>
        <dsp:cNvPr id="0" name=""/>
        <dsp:cNvSpPr/>
      </dsp:nvSpPr>
      <dsp:spPr>
        <a:xfrm>
          <a:off x="0" y="3942621"/>
          <a:ext cx="4587596"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FD9ED9-1073-4F2E-BE62-0273B97654F0}">
      <dsp:nvSpPr>
        <dsp:cNvPr id="0" name=""/>
        <dsp:cNvSpPr/>
      </dsp:nvSpPr>
      <dsp:spPr>
        <a:xfrm>
          <a:off x="0" y="3942621"/>
          <a:ext cx="4587596" cy="9855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dirty="0"/>
            <a:t>Share resources/knowledge with your colleagues</a:t>
          </a:r>
          <a:endParaRPr lang="en-US" sz="2100" kern="1200" dirty="0"/>
        </a:p>
      </dsp:txBody>
      <dsp:txXfrm>
        <a:off x="0" y="3942621"/>
        <a:ext cx="4587596" cy="9855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E732B-D859-4A2D-A43E-896DCB6D5D67}">
      <dsp:nvSpPr>
        <dsp:cNvPr id="0" name=""/>
        <dsp:cNvSpPr/>
      </dsp:nvSpPr>
      <dsp:spPr>
        <a:xfrm>
          <a:off x="0" y="0"/>
          <a:ext cx="8065294"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3FB544-6878-4601-9587-E594477956F5}">
      <dsp:nvSpPr>
        <dsp:cNvPr id="0" name=""/>
        <dsp:cNvSpPr/>
      </dsp:nvSpPr>
      <dsp:spPr>
        <a:xfrm>
          <a:off x="0" y="0"/>
          <a:ext cx="8065294" cy="89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Even WOC Nurses have difficulty with identification and staging! </a:t>
          </a:r>
        </a:p>
      </dsp:txBody>
      <dsp:txXfrm>
        <a:off x="0" y="0"/>
        <a:ext cx="8065294" cy="899808"/>
      </dsp:txXfrm>
    </dsp:sp>
    <dsp:sp modelId="{0E2ED9E4-2DF9-4680-89A2-B7FCC999AD9E}">
      <dsp:nvSpPr>
        <dsp:cNvPr id="0" name=""/>
        <dsp:cNvSpPr/>
      </dsp:nvSpPr>
      <dsp:spPr>
        <a:xfrm>
          <a:off x="0" y="899808"/>
          <a:ext cx="8065294" cy="0"/>
        </a:xfrm>
        <a:prstGeom prst="line">
          <a:avLst/>
        </a:prstGeom>
        <a:solidFill>
          <a:schemeClr val="accent2">
            <a:hueOff val="-482067"/>
            <a:satOff val="-3308"/>
            <a:lumOff val="1699"/>
            <a:alphaOff val="0"/>
          </a:schemeClr>
        </a:solidFill>
        <a:ln w="19050" cap="rnd"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F76184-2595-4F3D-A23D-7DDCFE75783D}">
      <dsp:nvSpPr>
        <dsp:cNvPr id="0" name=""/>
        <dsp:cNvSpPr/>
      </dsp:nvSpPr>
      <dsp:spPr>
        <a:xfrm>
          <a:off x="0" y="899808"/>
          <a:ext cx="8065294" cy="89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More difficult with dark pigmented skin</a:t>
          </a:r>
        </a:p>
      </dsp:txBody>
      <dsp:txXfrm>
        <a:off x="0" y="899808"/>
        <a:ext cx="8065294" cy="899808"/>
      </dsp:txXfrm>
    </dsp:sp>
    <dsp:sp modelId="{65B9E202-927D-4552-A1E5-A32250724284}">
      <dsp:nvSpPr>
        <dsp:cNvPr id="0" name=""/>
        <dsp:cNvSpPr/>
      </dsp:nvSpPr>
      <dsp:spPr>
        <a:xfrm>
          <a:off x="0" y="1799616"/>
          <a:ext cx="8065294" cy="0"/>
        </a:xfrm>
        <a:prstGeom prst="line">
          <a:avLst/>
        </a:prstGeom>
        <a:solidFill>
          <a:schemeClr val="accent2">
            <a:hueOff val="-964133"/>
            <a:satOff val="-6616"/>
            <a:lumOff val="3399"/>
            <a:alphaOff val="0"/>
          </a:schemeClr>
        </a:solidFill>
        <a:ln w="19050" cap="rnd"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595467-6D50-4BC5-B345-4F2D639096AC}">
      <dsp:nvSpPr>
        <dsp:cNvPr id="0" name=""/>
        <dsp:cNvSpPr/>
      </dsp:nvSpPr>
      <dsp:spPr>
        <a:xfrm>
          <a:off x="0" y="1799616"/>
          <a:ext cx="8065294" cy="89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Assess for variations in sensation, temperature, firmness, color</a:t>
          </a:r>
        </a:p>
      </dsp:txBody>
      <dsp:txXfrm>
        <a:off x="0" y="1799616"/>
        <a:ext cx="8065294" cy="899808"/>
      </dsp:txXfrm>
    </dsp:sp>
    <dsp:sp modelId="{EF17226C-487D-48FE-AA1D-39A4CE89E577}">
      <dsp:nvSpPr>
        <dsp:cNvPr id="0" name=""/>
        <dsp:cNvSpPr/>
      </dsp:nvSpPr>
      <dsp:spPr>
        <a:xfrm>
          <a:off x="0" y="2699425"/>
          <a:ext cx="8065294" cy="0"/>
        </a:xfrm>
        <a:prstGeom prst="line">
          <a:avLst/>
        </a:prstGeom>
        <a:solidFill>
          <a:schemeClr val="accent2">
            <a:hueOff val="-1446200"/>
            <a:satOff val="-9924"/>
            <a:lumOff val="5098"/>
            <a:alphaOff val="0"/>
          </a:schemeClr>
        </a:solidFill>
        <a:ln w="19050" cap="rnd"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8AA92-0A01-45DD-956A-C74A9216F66E}">
      <dsp:nvSpPr>
        <dsp:cNvPr id="0" name=""/>
        <dsp:cNvSpPr/>
      </dsp:nvSpPr>
      <dsp:spPr>
        <a:xfrm>
          <a:off x="0" y="2699425"/>
          <a:ext cx="8065294" cy="8998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After flap/graft repair the PI is then considered a surgical wound</a:t>
          </a:r>
        </a:p>
      </dsp:txBody>
      <dsp:txXfrm>
        <a:off x="0" y="2699425"/>
        <a:ext cx="8065294" cy="899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F914F-BD83-4A05-863D-70C034FDD253}">
      <dsp:nvSpPr>
        <dsp:cNvPr id="0" name=""/>
        <dsp:cNvSpPr/>
      </dsp:nvSpPr>
      <dsp:spPr>
        <a:xfrm>
          <a:off x="446018" y="328230"/>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B67BEA-6E75-4CF2-A2B2-C66BEA4F6390}">
      <dsp:nvSpPr>
        <dsp:cNvPr id="0" name=""/>
        <dsp:cNvSpPr/>
      </dsp:nvSpPr>
      <dsp:spPr>
        <a:xfrm>
          <a:off x="723893" y="606105"/>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20B53A-B475-4CF5-90F9-AE2908696BDB}">
      <dsp:nvSpPr>
        <dsp:cNvPr id="0" name=""/>
        <dsp:cNvSpPr/>
      </dsp:nvSpPr>
      <dsp:spPr>
        <a:xfrm>
          <a:off x="29205" y="203823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Both NURSE and SKIN CHAMPION have separate responsibilities</a:t>
          </a:r>
        </a:p>
      </dsp:txBody>
      <dsp:txXfrm>
        <a:off x="29205" y="2038230"/>
        <a:ext cx="2137500" cy="720000"/>
      </dsp:txXfrm>
    </dsp:sp>
    <dsp:sp modelId="{959FE8BE-64EC-49BC-B496-4E5003A48F98}">
      <dsp:nvSpPr>
        <dsp:cNvPr id="0" name=""/>
        <dsp:cNvSpPr/>
      </dsp:nvSpPr>
      <dsp:spPr>
        <a:xfrm>
          <a:off x="2957581" y="328230"/>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A5223D-FE12-4F37-9FD2-CCC97F8AEBCF}">
      <dsp:nvSpPr>
        <dsp:cNvPr id="0" name=""/>
        <dsp:cNvSpPr/>
      </dsp:nvSpPr>
      <dsp:spPr>
        <a:xfrm>
          <a:off x="3235456" y="606105"/>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CD107FA-F54A-48CA-B552-3D899517B1F9}">
      <dsp:nvSpPr>
        <dsp:cNvPr id="0" name=""/>
        <dsp:cNvSpPr/>
      </dsp:nvSpPr>
      <dsp:spPr>
        <a:xfrm>
          <a:off x="2540768" y="203823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Auditing for compliance</a:t>
          </a:r>
        </a:p>
      </dsp:txBody>
      <dsp:txXfrm>
        <a:off x="2540768" y="2038230"/>
        <a:ext cx="2137500" cy="720000"/>
      </dsp:txXfrm>
    </dsp:sp>
    <dsp:sp modelId="{8E2ACAA3-83B4-4F55-9DEB-F2032197CC13}">
      <dsp:nvSpPr>
        <dsp:cNvPr id="0" name=""/>
        <dsp:cNvSpPr/>
      </dsp:nvSpPr>
      <dsp:spPr>
        <a:xfrm>
          <a:off x="5469143" y="328230"/>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D9C340-F960-49E9-95C7-E9B131343965}">
      <dsp:nvSpPr>
        <dsp:cNvPr id="0" name=""/>
        <dsp:cNvSpPr/>
      </dsp:nvSpPr>
      <dsp:spPr>
        <a:xfrm>
          <a:off x="5747018" y="606105"/>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62971F1-9A74-4301-B4F6-D5F30EFBBE8A}">
      <dsp:nvSpPr>
        <dsp:cNvPr id="0" name=""/>
        <dsp:cNvSpPr/>
      </dsp:nvSpPr>
      <dsp:spPr>
        <a:xfrm>
          <a:off x="5052331" y="2038230"/>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a:t>Must achieve 100% compliance</a:t>
          </a:r>
        </a:p>
      </dsp:txBody>
      <dsp:txXfrm>
        <a:off x="5052331" y="2038230"/>
        <a:ext cx="21375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66112F-3056-452E-B8FE-BA5130B11AE7}">
      <dsp:nvSpPr>
        <dsp:cNvPr id="0" name=""/>
        <dsp:cNvSpPr/>
      </dsp:nvSpPr>
      <dsp:spPr>
        <a:xfrm>
          <a:off x="958691" y="2420"/>
          <a:ext cx="3834764" cy="1254029"/>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405" tIns="318524" rIns="74405" bIns="318524" numCol="1" spcCol="1270" anchor="ctr" anchorCtr="0">
          <a:noAutofit/>
        </a:bodyPr>
        <a:lstStyle/>
        <a:p>
          <a:pPr marL="0" lvl="0" indent="0" algn="l" defTabSz="622300">
            <a:lnSpc>
              <a:spcPct val="90000"/>
            </a:lnSpc>
            <a:spcBef>
              <a:spcPct val="0"/>
            </a:spcBef>
            <a:spcAft>
              <a:spcPct val="35000"/>
            </a:spcAft>
            <a:buNone/>
          </a:pPr>
          <a:r>
            <a:rPr lang="en-US" sz="1400" kern="1200"/>
            <a:t>- Identify yourself as the skin champion in huddle at the beginning of the shift</a:t>
          </a:r>
        </a:p>
      </dsp:txBody>
      <dsp:txXfrm>
        <a:off x="958691" y="2420"/>
        <a:ext cx="3834764" cy="1254029"/>
      </dsp:txXfrm>
    </dsp:sp>
    <dsp:sp modelId="{67503FEF-A06F-4CE5-ABD1-439C1E4B3506}">
      <dsp:nvSpPr>
        <dsp:cNvPr id="0" name=""/>
        <dsp:cNvSpPr/>
      </dsp:nvSpPr>
      <dsp:spPr>
        <a:xfrm>
          <a:off x="0" y="2420"/>
          <a:ext cx="958691" cy="1254029"/>
        </a:xfrm>
        <a:prstGeom prst="rect">
          <a:avLst/>
        </a:prstGeom>
        <a:solidFill>
          <a:schemeClr val="lt1">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31" tIns="123870" rIns="5073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Identify</a:t>
          </a:r>
        </a:p>
      </dsp:txBody>
      <dsp:txXfrm>
        <a:off x="0" y="2420"/>
        <a:ext cx="958691" cy="1254029"/>
      </dsp:txXfrm>
    </dsp:sp>
    <dsp:sp modelId="{CF8937E1-4C74-420B-94F7-2A21AD77102D}">
      <dsp:nvSpPr>
        <dsp:cNvPr id="0" name=""/>
        <dsp:cNvSpPr/>
      </dsp:nvSpPr>
      <dsp:spPr>
        <a:xfrm>
          <a:off x="958691" y="1331692"/>
          <a:ext cx="3834764" cy="1254029"/>
        </a:xfrm>
        <a:prstGeom prst="rect">
          <a:avLst/>
        </a:prstGeom>
        <a:solidFill>
          <a:schemeClr val="accent2">
            <a:hueOff val="-482067"/>
            <a:satOff val="-3308"/>
            <a:lumOff val="1699"/>
            <a:alphaOff val="0"/>
          </a:schemeClr>
        </a:solidFill>
        <a:ln w="19050" cap="rnd"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405" tIns="318524" rIns="74405" bIns="318524" numCol="1" spcCol="1270" anchor="ctr" anchorCtr="0">
          <a:noAutofit/>
        </a:bodyPr>
        <a:lstStyle/>
        <a:p>
          <a:pPr marL="0" lvl="0" indent="0" algn="l" defTabSz="622300">
            <a:lnSpc>
              <a:spcPct val="90000"/>
            </a:lnSpc>
            <a:spcBef>
              <a:spcPct val="0"/>
            </a:spcBef>
            <a:spcAft>
              <a:spcPct val="35000"/>
            </a:spcAft>
            <a:buNone/>
          </a:pPr>
          <a:r>
            <a:rPr lang="en-US" sz="1400" kern="1200"/>
            <a:t>- Serve as “2nd set of eyes” for staff nurse</a:t>
          </a:r>
        </a:p>
      </dsp:txBody>
      <dsp:txXfrm>
        <a:off x="958691" y="1331692"/>
        <a:ext cx="3834764" cy="1254029"/>
      </dsp:txXfrm>
    </dsp:sp>
    <dsp:sp modelId="{DB6BBED6-7E5A-4FDE-871A-5D880F43FDD3}">
      <dsp:nvSpPr>
        <dsp:cNvPr id="0" name=""/>
        <dsp:cNvSpPr/>
      </dsp:nvSpPr>
      <dsp:spPr>
        <a:xfrm>
          <a:off x="0" y="1331692"/>
          <a:ext cx="958691" cy="1254029"/>
        </a:xfrm>
        <a:prstGeom prst="rect">
          <a:avLst/>
        </a:prstGeom>
        <a:solidFill>
          <a:schemeClr val="lt1">
            <a:hueOff val="0"/>
            <a:satOff val="0"/>
            <a:lumOff val="0"/>
            <a:alphaOff val="0"/>
          </a:schemeClr>
        </a:solidFill>
        <a:ln w="19050" cap="rnd" cmpd="sng" algn="ctr">
          <a:solidFill>
            <a:schemeClr val="accent2">
              <a:hueOff val="-482067"/>
              <a:satOff val="-3308"/>
              <a:lumOff val="16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31" tIns="123870" rIns="50731" bIns="123870" numCol="1" spcCol="1270" anchor="ctr" anchorCtr="0">
          <a:noAutofit/>
        </a:bodyPr>
        <a:lstStyle/>
        <a:p>
          <a:pPr marL="0" lvl="0" indent="0" algn="ctr" defTabSz="755650">
            <a:lnSpc>
              <a:spcPct val="90000"/>
            </a:lnSpc>
            <a:spcBef>
              <a:spcPct val="0"/>
            </a:spcBef>
            <a:spcAft>
              <a:spcPct val="35000"/>
            </a:spcAft>
            <a:buNone/>
          </a:pPr>
          <a:r>
            <a:rPr lang="en-US" sz="1700" kern="1200"/>
            <a:t>Serve</a:t>
          </a:r>
        </a:p>
      </dsp:txBody>
      <dsp:txXfrm>
        <a:off x="0" y="1331692"/>
        <a:ext cx="958691" cy="1254029"/>
      </dsp:txXfrm>
    </dsp:sp>
    <dsp:sp modelId="{5A944FFC-567A-4DFE-B4C7-10F3AFF8750C}">
      <dsp:nvSpPr>
        <dsp:cNvPr id="0" name=""/>
        <dsp:cNvSpPr/>
      </dsp:nvSpPr>
      <dsp:spPr>
        <a:xfrm>
          <a:off x="958691" y="2660964"/>
          <a:ext cx="3834764" cy="1254029"/>
        </a:xfrm>
        <a:prstGeom prst="rect">
          <a:avLst/>
        </a:prstGeom>
        <a:solidFill>
          <a:schemeClr val="accent2">
            <a:hueOff val="-964133"/>
            <a:satOff val="-6616"/>
            <a:lumOff val="3399"/>
            <a:alphaOff val="0"/>
          </a:schemeClr>
        </a:solidFill>
        <a:ln w="19050" cap="rnd"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405" tIns="318524" rIns="74405" bIns="318524" numCol="1" spcCol="1270" anchor="ctr" anchorCtr="0">
          <a:noAutofit/>
        </a:bodyPr>
        <a:lstStyle/>
        <a:p>
          <a:pPr marL="0" lvl="0" indent="0" algn="l" defTabSz="622300">
            <a:lnSpc>
              <a:spcPct val="90000"/>
            </a:lnSpc>
            <a:spcBef>
              <a:spcPct val="0"/>
            </a:spcBef>
            <a:spcAft>
              <a:spcPct val="35000"/>
            </a:spcAft>
            <a:buNone/>
          </a:pPr>
          <a:r>
            <a:rPr lang="en-US" sz="1400" kern="1200"/>
            <a:t>- Assist nurse with staging and measurements</a:t>
          </a:r>
        </a:p>
      </dsp:txBody>
      <dsp:txXfrm>
        <a:off x="958691" y="2660964"/>
        <a:ext cx="3834764" cy="1254029"/>
      </dsp:txXfrm>
    </dsp:sp>
    <dsp:sp modelId="{99F13C02-801A-4F33-B449-C98EBD98E4E4}">
      <dsp:nvSpPr>
        <dsp:cNvPr id="0" name=""/>
        <dsp:cNvSpPr/>
      </dsp:nvSpPr>
      <dsp:spPr>
        <a:xfrm>
          <a:off x="0" y="2660964"/>
          <a:ext cx="958691" cy="1254029"/>
        </a:xfrm>
        <a:prstGeom prst="rect">
          <a:avLst/>
        </a:prstGeom>
        <a:solidFill>
          <a:schemeClr val="lt1">
            <a:hueOff val="0"/>
            <a:satOff val="0"/>
            <a:lumOff val="0"/>
            <a:alphaOff val="0"/>
          </a:schemeClr>
        </a:solidFill>
        <a:ln w="19050" cap="rnd" cmpd="sng" algn="ctr">
          <a:solidFill>
            <a:schemeClr val="accent2">
              <a:hueOff val="-964133"/>
              <a:satOff val="-6616"/>
              <a:lumOff val="339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31" tIns="123870" rIns="50731" bIns="123870" numCol="1" spcCol="1270" anchor="ctr" anchorCtr="0">
          <a:noAutofit/>
        </a:bodyPr>
        <a:lstStyle/>
        <a:p>
          <a:pPr marL="0" lvl="0" indent="0" algn="ctr" defTabSz="755650">
            <a:lnSpc>
              <a:spcPct val="90000"/>
            </a:lnSpc>
            <a:spcBef>
              <a:spcPct val="0"/>
            </a:spcBef>
            <a:spcAft>
              <a:spcPct val="35000"/>
            </a:spcAft>
            <a:buNone/>
          </a:pPr>
          <a:r>
            <a:rPr lang="en-US" sz="1700" kern="1200"/>
            <a:t>Assist</a:t>
          </a:r>
        </a:p>
      </dsp:txBody>
      <dsp:txXfrm>
        <a:off x="0" y="2660964"/>
        <a:ext cx="958691" cy="1254029"/>
      </dsp:txXfrm>
    </dsp:sp>
    <dsp:sp modelId="{8F19D4C6-9A3D-49B2-B8D4-197D3AF558B7}">
      <dsp:nvSpPr>
        <dsp:cNvPr id="0" name=""/>
        <dsp:cNvSpPr/>
      </dsp:nvSpPr>
      <dsp:spPr>
        <a:xfrm>
          <a:off x="958691" y="3990236"/>
          <a:ext cx="3834764" cy="1254029"/>
        </a:xfrm>
        <a:prstGeom prst="rect">
          <a:avLst/>
        </a:prstGeom>
        <a:solidFill>
          <a:schemeClr val="accent2">
            <a:hueOff val="-1446200"/>
            <a:satOff val="-9924"/>
            <a:lumOff val="5098"/>
            <a:alphaOff val="0"/>
          </a:schemeClr>
        </a:solidFill>
        <a:ln w="19050" cap="rnd"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405" tIns="318524" rIns="74405" bIns="318524" numCol="1" spcCol="1270" anchor="ctr" anchorCtr="0">
          <a:noAutofit/>
        </a:bodyPr>
        <a:lstStyle/>
        <a:p>
          <a:pPr marL="0" lvl="0" indent="0" algn="l" defTabSz="622300">
            <a:lnSpc>
              <a:spcPct val="90000"/>
            </a:lnSpc>
            <a:spcBef>
              <a:spcPct val="0"/>
            </a:spcBef>
            <a:spcAft>
              <a:spcPct val="35000"/>
            </a:spcAft>
            <a:buNone/>
          </a:pPr>
          <a:r>
            <a:rPr lang="en-US" sz="1400" kern="1200"/>
            <a:t>- CO-SIGN the request during the shift when PI was first assessed; must be co-signed within 12 hours of LDA start</a:t>
          </a:r>
        </a:p>
      </dsp:txBody>
      <dsp:txXfrm>
        <a:off x="958691" y="3990236"/>
        <a:ext cx="3834764" cy="1254029"/>
      </dsp:txXfrm>
    </dsp:sp>
    <dsp:sp modelId="{45531984-9CCF-4DBD-98A4-0364EAB592AB}">
      <dsp:nvSpPr>
        <dsp:cNvPr id="0" name=""/>
        <dsp:cNvSpPr/>
      </dsp:nvSpPr>
      <dsp:spPr>
        <a:xfrm>
          <a:off x="0" y="3990236"/>
          <a:ext cx="958691" cy="1254029"/>
        </a:xfrm>
        <a:prstGeom prst="rect">
          <a:avLst/>
        </a:prstGeom>
        <a:solidFill>
          <a:schemeClr val="lt1">
            <a:hueOff val="0"/>
            <a:satOff val="0"/>
            <a:lumOff val="0"/>
            <a:alphaOff val="0"/>
          </a:schemeClr>
        </a:solidFill>
        <a:ln w="19050" cap="rnd" cmpd="sng" algn="ctr">
          <a:solidFill>
            <a:schemeClr val="accent2">
              <a:hueOff val="-1446200"/>
              <a:satOff val="-9924"/>
              <a:lumOff val="5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731" tIns="123870" rIns="50731" bIns="123870" numCol="1" spcCol="1270" anchor="ctr" anchorCtr="0">
          <a:noAutofit/>
        </a:bodyPr>
        <a:lstStyle/>
        <a:p>
          <a:pPr marL="0" lvl="0" indent="0" algn="ctr" defTabSz="755650">
            <a:lnSpc>
              <a:spcPct val="90000"/>
            </a:lnSpc>
            <a:spcBef>
              <a:spcPct val="0"/>
            </a:spcBef>
            <a:spcAft>
              <a:spcPct val="35000"/>
            </a:spcAft>
            <a:buNone/>
          </a:pPr>
          <a:r>
            <a:rPr lang="en-US" sz="1700" kern="1200" dirty="0"/>
            <a:t>Co-sign</a:t>
          </a:r>
        </a:p>
      </dsp:txBody>
      <dsp:txXfrm>
        <a:off x="0" y="3990236"/>
        <a:ext cx="958691" cy="12540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9FDD4-9CC9-48C7-BBBD-AD6EB2C68C52}">
      <dsp:nvSpPr>
        <dsp:cNvPr id="0" name=""/>
        <dsp:cNvSpPr/>
      </dsp:nvSpPr>
      <dsp:spPr>
        <a:xfrm>
          <a:off x="0" y="0"/>
          <a:ext cx="7219037" cy="3086461"/>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t>2 methods available to </a:t>
          </a:r>
        </a:p>
        <a:p>
          <a:pPr marL="0" lvl="0" indent="0" algn="ctr" defTabSz="1555750">
            <a:lnSpc>
              <a:spcPct val="90000"/>
            </a:lnSpc>
            <a:spcBef>
              <a:spcPct val="0"/>
            </a:spcBef>
            <a:spcAft>
              <a:spcPct val="35000"/>
            </a:spcAft>
            <a:buNone/>
          </a:pPr>
          <a:r>
            <a:rPr lang="en-US" sz="3500" kern="1200"/>
            <a:t>complete the requested co-sign</a:t>
          </a:r>
        </a:p>
      </dsp:txBody>
      <dsp:txXfrm>
        <a:off x="0" y="0"/>
        <a:ext cx="7219037" cy="1666688"/>
      </dsp:txXfrm>
    </dsp:sp>
    <dsp:sp modelId="{F4353690-C4CC-4707-8A4C-B8FE08EE1228}">
      <dsp:nvSpPr>
        <dsp:cNvPr id="0" name=""/>
        <dsp:cNvSpPr/>
      </dsp:nvSpPr>
      <dsp:spPr>
        <a:xfrm>
          <a:off x="0" y="1604959"/>
          <a:ext cx="3609518" cy="14197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From the Patient List by wrenching in the Cosign Report on the report toolbar</a:t>
          </a:r>
        </a:p>
      </dsp:txBody>
      <dsp:txXfrm>
        <a:off x="0" y="1604959"/>
        <a:ext cx="3609518" cy="1419772"/>
      </dsp:txXfrm>
    </dsp:sp>
    <dsp:sp modelId="{DE592C4B-02AD-40B0-95CB-C97E3FE45840}">
      <dsp:nvSpPr>
        <dsp:cNvPr id="0" name=""/>
        <dsp:cNvSpPr/>
      </dsp:nvSpPr>
      <dsp:spPr>
        <a:xfrm>
          <a:off x="3609518" y="1604959"/>
          <a:ext cx="3609518" cy="1419772"/>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Directly from the flowsheet for whom the co-sign was requested; click Cosign Report</a:t>
          </a:r>
        </a:p>
      </dsp:txBody>
      <dsp:txXfrm>
        <a:off x="3609518" y="1604959"/>
        <a:ext cx="3609518" cy="14197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DA62CD-CDD7-4C66-BD9F-7DDFCA9040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CCD9B20-3F02-4F3A-AAE9-2B835C0F03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04C49F-B662-4384-B4DC-E29F243DE42C}" type="datetimeFigureOut">
              <a:rPr lang="en-US" smtClean="0"/>
              <a:t>8/3/2021</a:t>
            </a:fld>
            <a:endParaRPr lang="en-US" dirty="0"/>
          </a:p>
        </p:txBody>
      </p:sp>
      <p:sp>
        <p:nvSpPr>
          <p:cNvPr id="4" name="Footer Placeholder 3">
            <a:extLst>
              <a:ext uri="{FF2B5EF4-FFF2-40B4-BE49-F238E27FC236}">
                <a16:creationId xmlns:a16="http://schemas.microsoft.com/office/drawing/2014/main" id="{A5CCACE6-CE79-4099-B511-AEB48574F9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7A61810-99D9-49FE-BCCF-A46B0EDB4B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0A9291-10C0-4C6D-A2E6-D82E36FE6B0C}" type="slidenum">
              <a:rPr lang="en-US" smtClean="0"/>
              <a:t>‹#›</a:t>
            </a:fld>
            <a:endParaRPr lang="en-US" dirty="0"/>
          </a:p>
        </p:txBody>
      </p:sp>
    </p:spTree>
    <p:extLst>
      <p:ext uri="{BB962C8B-B14F-4D97-AF65-F5344CB8AC3E}">
        <p14:creationId xmlns:p14="http://schemas.microsoft.com/office/powerpoint/2010/main" val="1565907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C45B6D-4808-48CC-9637-F7106C315E8A}" type="datetimeFigureOut">
              <a:rPr lang="en-US" smtClean="0"/>
              <a:t>8/3/2021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C764E-FBE4-47B1-B4C7-17A3DA698D6B}" type="slidenum">
              <a:rPr lang="en-US" smtClean="0"/>
              <a:t>‹#›</a:t>
            </a:fld>
            <a:endParaRPr lang="en-US" dirty="0"/>
          </a:p>
        </p:txBody>
      </p:sp>
    </p:spTree>
    <p:extLst>
      <p:ext uri="{BB962C8B-B14F-4D97-AF65-F5344CB8AC3E}">
        <p14:creationId xmlns:p14="http://schemas.microsoft.com/office/powerpoint/2010/main" val="517945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Redefined by the National</a:t>
            </a:r>
            <a:r>
              <a:rPr lang="en-US" baseline="0" dirty="0"/>
              <a:t> Pressure Ulcer Advisory Panel (NPUAP) in 2016. Terminology changed from pressure </a:t>
            </a:r>
            <a:r>
              <a:rPr lang="en-US" i="1" baseline="0" dirty="0"/>
              <a:t>ulcer</a:t>
            </a:r>
            <a:r>
              <a:rPr lang="en-US" baseline="0" dirty="0"/>
              <a:t> to </a:t>
            </a:r>
            <a:r>
              <a:rPr lang="en-US" b="1" baseline="0" dirty="0"/>
              <a:t>injury</a:t>
            </a:r>
            <a:r>
              <a:rPr lang="en-US" baseline="0" dirty="0"/>
              <a:t>. </a:t>
            </a:r>
            <a:r>
              <a:rPr lang="en-US" dirty="0"/>
              <a:t>The terms "decubitus" and "bedsore" are outdated</a:t>
            </a:r>
          </a:p>
        </p:txBody>
      </p:sp>
      <p:sp>
        <p:nvSpPr>
          <p:cNvPr id="4" name="Slide Number Placeholder 3"/>
          <p:cNvSpPr>
            <a:spLocks noGrp="1"/>
          </p:cNvSpPr>
          <p:nvPr>
            <p:ph type="sldNum" sz="quarter" idx="5"/>
          </p:nvPr>
        </p:nvSpPr>
        <p:spPr/>
        <p:txBody>
          <a:bodyPr/>
          <a:lstStyle/>
          <a:p>
            <a:fld id="{E07C764E-FBE4-47B1-B4C7-17A3DA698D6B}" type="slidenum">
              <a:rPr lang="en-US" smtClean="0"/>
              <a:t>7</a:t>
            </a:fld>
            <a:endParaRPr lang="en-US" dirty="0"/>
          </a:p>
        </p:txBody>
      </p:sp>
    </p:spTree>
    <p:extLst>
      <p:ext uri="{BB962C8B-B14F-4D97-AF65-F5344CB8AC3E}">
        <p14:creationId xmlns:p14="http://schemas.microsoft.com/office/powerpoint/2010/main" val="2167580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Friction = Rubbing. Shear is mechanical force parallel to the tissue. Friction may contribute to the development of PI’s because of the SHEAR it creates. </a:t>
            </a:r>
          </a:p>
        </p:txBody>
      </p:sp>
      <p:sp>
        <p:nvSpPr>
          <p:cNvPr id="4" name="Slide Number Placeholder 3"/>
          <p:cNvSpPr>
            <a:spLocks noGrp="1"/>
          </p:cNvSpPr>
          <p:nvPr>
            <p:ph type="sldNum" sz="quarter" idx="5"/>
          </p:nvPr>
        </p:nvSpPr>
        <p:spPr/>
        <p:txBody>
          <a:bodyPr/>
          <a:lstStyle/>
          <a:p>
            <a:fld id="{E07C764E-FBE4-47B1-B4C7-17A3DA698D6B}" type="slidenum">
              <a:rPr lang="en-US" smtClean="0"/>
              <a:t>9</a:t>
            </a:fld>
            <a:endParaRPr lang="en-US" dirty="0"/>
          </a:p>
        </p:txBody>
      </p:sp>
    </p:spTree>
    <p:extLst>
      <p:ext uri="{BB962C8B-B14F-4D97-AF65-F5344CB8AC3E}">
        <p14:creationId xmlns:p14="http://schemas.microsoft.com/office/powerpoint/2010/main" val="486600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PI you would EXPECT some degree of immobility (or recent history of); Similarly with moisture you would expect incontinence (or history of). </a:t>
            </a:r>
          </a:p>
        </p:txBody>
      </p:sp>
      <p:sp>
        <p:nvSpPr>
          <p:cNvPr id="4" name="Slide Number Placeholder 3"/>
          <p:cNvSpPr>
            <a:spLocks noGrp="1"/>
          </p:cNvSpPr>
          <p:nvPr>
            <p:ph type="sldNum" sz="quarter" idx="5"/>
          </p:nvPr>
        </p:nvSpPr>
        <p:spPr/>
        <p:txBody>
          <a:bodyPr/>
          <a:lstStyle/>
          <a:p>
            <a:fld id="{E07C764E-FBE4-47B1-B4C7-17A3DA698D6B}" type="slidenum">
              <a:rPr lang="en-US" smtClean="0"/>
              <a:t>13</a:t>
            </a:fld>
            <a:endParaRPr lang="en-US" dirty="0"/>
          </a:p>
        </p:txBody>
      </p:sp>
    </p:spTree>
    <p:extLst>
      <p:ext uri="{BB962C8B-B14F-4D97-AF65-F5344CB8AC3E}">
        <p14:creationId xmlns:p14="http://schemas.microsoft.com/office/powerpoint/2010/main" val="2425330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C764E-FBE4-47B1-B4C7-17A3DA698D6B}" type="slidenum">
              <a:rPr lang="en-US" smtClean="0"/>
              <a:t>18</a:t>
            </a:fld>
            <a:endParaRPr lang="en-US" dirty="0"/>
          </a:p>
        </p:txBody>
      </p:sp>
    </p:spTree>
    <p:extLst>
      <p:ext uri="{BB962C8B-B14F-4D97-AF65-F5344CB8AC3E}">
        <p14:creationId xmlns:p14="http://schemas.microsoft.com/office/powerpoint/2010/main" val="3311599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change in 2016: roman numerals used in staging are</a:t>
            </a:r>
            <a:r>
              <a:rPr lang="en-US" baseline="0" dirty="0"/>
              <a:t> now Arabic numerals</a:t>
            </a:r>
            <a:endParaRPr lang="en-US" dirty="0"/>
          </a:p>
          <a:p>
            <a:r>
              <a:rPr lang="en-US" baseline="0" dirty="0"/>
              <a:t>Often at bony prominences but not always!! Don’t forget about medical devices</a:t>
            </a:r>
            <a:endParaRPr lang="en-US" dirty="0"/>
          </a:p>
        </p:txBody>
      </p:sp>
      <p:sp>
        <p:nvSpPr>
          <p:cNvPr id="4" name="Slide Number Placeholder 3"/>
          <p:cNvSpPr>
            <a:spLocks noGrp="1"/>
          </p:cNvSpPr>
          <p:nvPr>
            <p:ph type="sldNum" sz="quarter" idx="5"/>
          </p:nvPr>
        </p:nvSpPr>
        <p:spPr/>
        <p:txBody>
          <a:bodyPr/>
          <a:lstStyle/>
          <a:p>
            <a:fld id="{E07C764E-FBE4-47B1-B4C7-17A3DA698D6B}" type="slidenum">
              <a:rPr lang="en-US" smtClean="0"/>
              <a:t>30</a:t>
            </a:fld>
            <a:endParaRPr lang="en-US" dirty="0"/>
          </a:p>
        </p:txBody>
      </p:sp>
    </p:spTree>
    <p:extLst>
      <p:ext uri="{BB962C8B-B14F-4D97-AF65-F5344CB8AC3E}">
        <p14:creationId xmlns:p14="http://schemas.microsoft.com/office/powerpoint/2010/main" val="236982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NECESSARILY DECLINING OR DETERIORATING!!!</a:t>
            </a:r>
          </a:p>
        </p:txBody>
      </p:sp>
      <p:sp>
        <p:nvSpPr>
          <p:cNvPr id="4" name="Slide Number Placeholder 3"/>
          <p:cNvSpPr>
            <a:spLocks noGrp="1"/>
          </p:cNvSpPr>
          <p:nvPr>
            <p:ph type="sldNum" sz="quarter" idx="5"/>
          </p:nvPr>
        </p:nvSpPr>
        <p:spPr/>
        <p:txBody>
          <a:bodyPr/>
          <a:lstStyle/>
          <a:p>
            <a:fld id="{E07C764E-FBE4-47B1-B4C7-17A3DA698D6B}" type="slidenum">
              <a:rPr lang="en-US" smtClean="0"/>
              <a:t>39</a:t>
            </a:fld>
            <a:endParaRPr lang="en-US" dirty="0"/>
          </a:p>
        </p:txBody>
      </p:sp>
    </p:spTree>
    <p:extLst>
      <p:ext uri="{BB962C8B-B14F-4D97-AF65-F5344CB8AC3E}">
        <p14:creationId xmlns:p14="http://schemas.microsoft.com/office/powerpoint/2010/main" val="1174838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focus on IAD today</a:t>
            </a:r>
          </a:p>
        </p:txBody>
      </p:sp>
      <p:sp>
        <p:nvSpPr>
          <p:cNvPr id="4" name="Slide Number Placeholder 3"/>
          <p:cNvSpPr>
            <a:spLocks noGrp="1"/>
          </p:cNvSpPr>
          <p:nvPr>
            <p:ph type="sldNum" sz="quarter" idx="5"/>
          </p:nvPr>
        </p:nvSpPr>
        <p:spPr/>
        <p:txBody>
          <a:bodyPr/>
          <a:lstStyle/>
          <a:p>
            <a:fld id="{E07C764E-FBE4-47B1-B4C7-17A3DA698D6B}" type="slidenum">
              <a:rPr lang="en-US" smtClean="0"/>
              <a:t>54</a:t>
            </a:fld>
            <a:endParaRPr lang="en-US" dirty="0"/>
          </a:p>
        </p:txBody>
      </p:sp>
    </p:spTree>
    <p:extLst>
      <p:ext uri="{BB962C8B-B14F-4D97-AF65-F5344CB8AC3E}">
        <p14:creationId xmlns:p14="http://schemas.microsoft.com/office/powerpoint/2010/main" val="217477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9" name="Rectangle 8"/>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Oval 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8080" y="1828800"/>
            <a:ext cx="990599" cy="228659"/>
          </a:xfrm>
        </p:spPr>
        <p:txBody>
          <a:bodyPr anchor="t"/>
          <a:lstStyle>
            <a:lvl1pPr algn="l">
              <a:defRPr b="0" i="0">
                <a:solidFill>
                  <a:schemeClr val="bg1">
                    <a:alpha val="60000"/>
                  </a:schemeClr>
                </a:solidFill>
              </a:defRPr>
            </a:lvl1p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bwMode="gray">
          <a:xfrm rot="5400000">
            <a:off x="6236208" y="3264408"/>
            <a:ext cx="3859795" cy="228660"/>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368431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Rectangle 15"/>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548898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Rectangle 8"/>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2922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10"/>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4"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3" name="TextBox 22"/>
          <p:cNvSpPr txBox="1"/>
          <p:nvPr/>
        </p:nvSpPr>
        <p:spPr bwMode="gray">
          <a:xfrm>
            <a:off x="647430" y="651690"/>
            <a:ext cx="601591"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14" name="TextBox 13"/>
          <p:cNvSpPr txBox="1"/>
          <p:nvPr/>
        </p:nvSpPr>
        <p:spPr bwMode="gray">
          <a:xfrm>
            <a:off x="7069418" y="2900292"/>
            <a:ext cx="619063" cy="1323439"/>
          </a:xfrm>
          <a:prstGeom prst="rect">
            <a:avLst/>
          </a:prstGeom>
          <a:noFill/>
        </p:spPr>
        <p:txBody>
          <a:bodyPr wrap="square" rtlCol="0">
            <a:spAutoFit/>
          </a:bodyPr>
          <a:lstStyle/>
          <a:p>
            <a:pPr algn="r"/>
            <a:r>
              <a:rPr lang="en-US" sz="80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28060" y="927099"/>
            <a:ext cx="6160385" cy="2882179"/>
          </a:xfrm>
        </p:spPr>
        <p:txBody>
          <a:bodyPr anchor="ct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4043724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1588" y="0"/>
            <a:ext cx="9145588" cy="6860798"/>
            <a:chOff x="-1588" y="0"/>
            <a:chExt cx="9145588" cy="6860798"/>
          </a:xfrm>
        </p:grpSpPr>
        <p:sp>
          <p:nvSpPr>
            <p:cNvPr id="10" name="Rectangle 9"/>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Rectangle 6"/>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653640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4"/>
            <a:ext cx="2313432"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1" y="3147164"/>
            <a:ext cx="2318918"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0935" y="3147164"/>
            <a:ext cx="2316625"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27465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8"/>
          </p:nvPr>
        </p:nvSpPr>
        <p:spPr>
          <a:xfrm>
            <a:off x="866439" y="4837558"/>
            <a:ext cx="231343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411125" y="484820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58642" y="4837558"/>
            <a:ext cx="2318918"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0" name="Straight Connector 39"/>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023422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21301" y="6387910"/>
            <a:ext cx="990599" cy="228659"/>
          </a:xfrm>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a:xfrm>
            <a:off x="516133" y="6387910"/>
            <a:ext cx="3859795" cy="228660"/>
          </a:xfrm>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117893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1588" y="0"/>
            <a:ext cx="9120420" cy="6860798"/>
            <a:chOff x="-1588" y="0"/>
            <a:chExt cx="9120420" cy="6860798"/>
          </a:xfrm>
        </p:grpSpPr>
        <p:sp>
          <p:nvSpPr>
            <p:cNvPr id="11" name="Rectangle 10"/>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sp>
        <p:nvSpPr>
          <p:cNvPr id="17" name="Rectangle 16"/>
          <p:cNvSpPr/>
          <p:nvPr/>
        </p:nvSpPr>
        <p:spPr>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9"/>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sp>
        <p:nvSpPr>
          <p:cNvPr id="2" name="Vertical Title 1"/>
          <p:cNvSpPr>
            <a:spLocks noGrp="1"/>
          </p:cNvSpPr>
          <p:nvPr>
            <p:ph type="title" orient="vert"/>
          </p:nvPr>
        </p:nvSpPr>
        <p:spPr>
          <a:xfrm>
            <a:off x="6174928" y="1447799"/>
            <a:ext cx="1113516" cy="4572001"/>
          </a:xfrm>
        </p:spPr>
        <p:txBody>
          <a:bodyPr vert="eaVert" anchor="ctr"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a:xfrm>
            <a:off x="538546" y="6365498"/>
            <a:ext cx="3859795" cy="228660"/>
          </a:xfrm>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810459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52AEC-266B-47F0-9227-2860357B39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F2907-86F5-4121-AC47-7CBD1F872CB8}"/>
              </a:ext>
            </a:extLst>
          </p:cNvPr>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4" name="Footer Placeholder 3">
            <a:extLst>
              <a:ext uri="{FF2B5EF4-FFF2-40B4-BE49-F238E27FC236}">
                <a16:creationId xmlns:a16="http://schemas.microsoft.com/office/drawing/2014/main" id="{21BAE913-19D5-40D8-A17A-595555872D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3255ED-141A-48EB-992D-8E74DD289166}"/>
              </a:ext>
            </a:extLst>
          </p:cNvPr>
          <p:cNvSpPr>
            <a:spLocks noGrp="1"/>
          </p:cNvSpPr>
          <p:nvPr>
            <p:ph type="sldNum" sz="quarter" idx="12"/>
          </p:nvPr>
        </p:nvSpPr>
        <p:spPr/>
        <p:txBody>
          <a:bodyPr/>
          <a:lstStyle/>
          <a:p>
            <a:fld id="{982DA3FE-281F-415C-9B4C-69A14E29F146}" type="slidenum">
              <a:rPr lang="en-US" smtClean="0"/>
              <a:t>‹#›</a:t>
            </a:fld>
            <a:endParaRPr lang="en-US" dirty="0"/>
          </a:p>
        </p:txBody>
      </p:sp>
    </p:spTree>
    <p:extLst>
      <p:ext uri="{BB962C8B-B14F-4D97-AF65-F5344CB8AC3E}">
        <p14:creationId xmlns:p14="http://schemas.microsoft.com/office/powerpoint/2010/main" val="1237891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nchor="ctr"/>
          <a:lstStyle>
            <a:lvl1pPr>
              <a:defRPr sz="32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82811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p:cNvGrpSpPr/>
          <p:nvPr/>
        </p:nvGrpSpPr>
        <p:grpSpPr>
          <a:xfrm>
            <a:off x="-1588" y="0"/>
            <a:ext cx="9145588" cy="6860798"/>
            <a:chOff x="-1588" y="0"/>
            <a:chExt cx="9145588" cy="6860798"/>
          </a:xfrm>
        </p:grpSpPr>
        <p:sp>
          <p:nvSpPr>
            <p:cNvPr id="12" name="Rectangle 11"/>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8"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77534" y="2257588"/>
            <a:ext cx="3090672" cy="3020344"/>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Rectangle 7"/>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495330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768117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31485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7678616" y="295730"/>
            <a:ext cx="791308" cy="767687"/>
          </a:xfrm>
          <a:prstGeom prst="rect">
            <a:avLst/>
          </a:prstGeom>
        </p:spPr>
        <p:txBody>
          <a:bodyPr anchor="b"/>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993203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Date Placeholder 1"/>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59606388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2"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Rectangle 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168416732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1588" y="0"/>
            <a:ext cx="9145588" cy="6860798"/>
            <a:chOff x="-1588" y="0"/>
            <a:chExt cx="9145588" cy="6860798"/>
          </a:xfrm>
        </p:grpSpPr>
        <p:sp>
          <p:nvSpPr>
            <p:cNvPr id="13" name="Rectangle 12"/>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4"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AB9F85-4A43-4E48-85F8-67DF68AF740B}" type="datetimeFigureOut">
              <a:rPr lang="en-US" smtClean="0"/>
              <a:t>8/3/2021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Rectangle 9"/>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678616" y="295730"/>
            <a:ext cx="791308" cy="767687"/>
          </a:xfrm>
          <a:prstGeom prst="rect">
            <a:avLst/>
          </a:prstGeom>
        </p:spPr>
        <p:txBody>
          <a:bodyPr/>
          <a:lstStyle>
            <a:lvl1pPr algn="ctr">
              <a:defRPr sz="2800"/>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899792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1588" y="0"/>
            <a:ext cx="9145588" cy="6860798"/>
            <a:chOff x="-1588" y="0"/>
            <a:chExt cx="9145588" cy="6860798"/>
          </a:xfrm>
        </p:grpSpPr>
        <p:sp>
          <p:nvSpPr>
            <p:cNvPr id="14" name="Rectangle 13"/>
            <p:cNvSpPr/>
            <p:nvPr/>
          </p:nvSpPr>
          <p:spPr>
            <a:xfrm>
              <a:off x="0" y="0"/>
              <a:ext cx="9118832" cy="6858000"/>
            </a:xfrm>
            <a:prstGeom prst="rect">
              <a:avLst/>
            </a:prstGeom>
            <a:blipFill>
              <a:blip r:embed="rId20">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5" name="Freeform 24"/>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5260"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4382" y="2489200"/>
            <a:ext cx="6345260" cy="353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74443" y="6365498"/>
            <a:ext cx="990599" cy="228659"/>
          </a:xfrm>
          <a:prstGeom prst="rect">
            <a:avLst/>
          </a:prstGeom>
        </p:spPr>
        <p:txBody>
          <a:bodyPr vert="horz" lIns="91440" tIns="45720" rIns="91440" bIns="45720" rtlCol="0" anchor="b"/>
          <a:lstStyle>
            <a:lvl1pPr algn="r">
              <a:defRPr sz="900" b="1" i="0">
                <a:solidFill>
                  <a:schemeClr val="accent1"/>
                </a:solidFill>
              </a:defRPr>
            </a:lvl1pPr>
          </a:lstStyle>
          <a:p>
            <a:fld id="{BCAB9F85-4A43-4E48-85F8-67DF68AF740B}" type="datetimeFigureOut">
              <a:rPr lang="en-US" smtClean="0"/>
              <a:t>8/3/2021</a:t>
            </a:fld>
            <a:endParaRPr lang="en-US" dirty="0"/>
          </a:p>
        </p:txBody>
      </p:sp>
      <p:sp>
        <p:nvSpPr>
          <p:cNvPr id="5" name="Footer Placeholder 4"/>
          <p:cNvSpPr>
            <a:spLocks noGrp="1"/>
          </p:cNvSpPr>
          <p:nvPr>
            <p:ph type="ftr" sz="quarter" idx="3"/>
          </p:nvPr>
        </p:nvSpPr>
        <p:spPr>
          <a:xfrm>
            <a:off x="590843" y="6365497"/>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6" name="Rectangle 2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p:cNvSpPr>
            <a:spLocks noGrp="1"/>
          </p:cNvSpPr>
          <p:nvPr>
            <p:ph type="sldNum" sz="quarter" idx="4"/>
          </p:nvPr>
        </p:nvSpPr>
        <p:spPr bwMode="gray">
          <a:xfrm>
            <a:off x="7678616" y="295730"/>
            <a:ext cx="791308" cy="767687"/>
          </a:xfrm>
          <a:prstGeom prst="rect">
            <a:avLst/>
          </a:prstGeom>
        </p:spPr>
        <p:txBody>
          <a:bodyPr anchor="b"/>
          <a:lstStyle>
            <a:lvl1pPr algn="ctr">
              <a:defRPr sz="2800">
                <a:solidFill>
                  <a:schemeClr val="bg1"/>
                </a:solidFill>
              </a:defRPr>
            </a:lvl1pPr>
          </a:lstStyle>
          <a:p>
            <a:fld id="{982DA3FE-281F-415C-9B4C-69A14E29F146}" type="slidenum">
              <a:rPr lang="en-US" smtClean="0"/>
              <a:t>‹#›</a:t>
            </a:fld>
            <a:endParaRPr lang="en-US" dirty="0"/>
          </a:p>
        </p:txBody>
      </p:sp>
    </p:spTree>
    <p:extLst>
      <p:ext uri="{BB962C8B-B14F-4D97-AF65-F5344CB8AC3E}">
        <p14:creationId xmlns:p14="http://schemas.microsoft.com/office/powerpoint/2010/main" val="3392253420"/>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Lst>
  <p:txStyles>
    <p:titleStyle>
      <a:lvl1pPr algn="l" defTabSz="457200" rtl="0" eaLnBrk="1" latinLnBrk="0" hangingPunct="1">
        <a:spcBef>
          <a:spcPct val="0"/>
        </a:spcBef>
        <a:buNone/>
        <a:defRPr sz="3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jpg"/><Relationship Id="rId5" Type="http://schemas.openxmlformats.org/officeDocument/2006/relationships/image" Target="../media/image35.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vumc.org/pip"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6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7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83.jpe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ECA4FE-7D2F-4576-B767-3A5F5ABFE9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useBgFill="1">
          <p:nvSpPr>
            <p:cNvPr id="18" name="Rectangle 17">
              <a:extLst>
                <a:ext uri="{FF2B5EF4-FFF2-40B4-BE49-F238E27FC236}">
                  <a16:creationId xmlns:a16="http://schemas.microsoft.com/office/drawing/2014/main" id="{5969441E-5462-4859-86CD-1737FDE360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6" name="Freeform 5">
              <a:extLst>
                <a:ext uri="{FF2B5EF4-FFF2-40B4-BE49-F238E27FC236}">
                  <a16:creationId xmlns:a16="http://schemas.microsoft.com/office/drawing/2014/main" id="{596BD4B5-6833-40CC-96FE-EDC67563426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31D13869-D0C0-4D42-970C-7A34B75397F7}"/>
              </a:ext>
            </a:extLst>
          </p:cNvPr>
          <p:cNvSpPr>
            <a:spLocks noGrp="1"/>
          </p:cNvSpPr>
          <p:nvPr>
            <p:ph type="ctrTitle"/>
          </p:nvPr>
        </p:nvSpPr>
        <p:spPr>
          <a:xfrm>
            <a:off x="1262378" y="1169773"/>
            <a:ext cx="6619243" cy="2870161"/>
          </a:xfrm>
        </p:spPr>
        <p:txBody>
          <a:bodyPr anchor="b">
            <a:normAutofit/>
          </a:bodyPr>
          <a:lstStyle/>
          <a:p>
            <a:pPr algn="ctr"/>
            <a:r>
              <a:rPr lang="en-US">
                <a:solidFill>
                  <a:schemeClr val="tx1"/>
                </a:solidFill>
              </a:rPr>
              <a:t>Pressure Injury </a:t>
            </a:r>
            <a:br>
              <a:rPr lang="en-US">
                <a:solidFill>
                  <a:schemeClr val="tx1"/>
                </a:solidFill>
              </a:rPr>
            </a:br>
            <a:r>
              <a:rPr lang="en-US">
                <a:solidFill>
                  <a:schemeClr val="tx1"/>
                </a:solidFill>
              </a:rPr>
              <a:t>Champion Training</a:t>
            </a:r>
            <a:endParaRPr lang="en-US" dirty="0">
              <a:solidFill>
                <a:schemeClr val="tx1"/>
              </a:solidFill>
            </a:endParaRPr>
          </a:p>
        </p:txBody>
      </p:sp>
      <p:sp>
        <p:nvSpPr>
          <p:cNvPr id="3" name="Subtitle 2">
            <a:extLst>
              <a:ext uri="{FF2B5EF4-FFF2-40B4-BE49-F238E27FC236}">
                <a16:creationId xmlns:a16="http://schemas.microsoft.com/office/drawing/2014/main" id="{FCE5B2FB-CAED-4E18-BA2B-72FD31CBB8D2}"/>
              </a:ext>
            </a:extLst>
          </p:cNvPr>
          <p:cNvSpPr>
            <a:spLocks noGrp="1"/>
          </p:cNvSpPr>
          <p:nvPr>
            <p:ph type="subTitle" idx="1"/>
          </p:nvPr>
        </p:nvSpPr>
        <p:spPr>
          <a:xfrm>
            <a:off x="1262378" y="4293441"/>
            <a:ext cx="6619243" cy="1234148"/>
          </a:xfrm>
        </p:spPr>
        <p:txBody>
          <a:bodyPr vert="horz" lIns="91440" tIns="45720" rIns="91440" bIns="45720" rtlCol="0">
            <a:normAutofit/>
          </a:bodyPr>
          <a:lstStyle/>
          <a:p>
            <a:pPr algn="ctr"/>
            <a:r>
              <a:rPr lang="en-US" sz="1700" dirty="0"/>
              <a:t> 2021</a:t>
            </a:r>
          </a:p>
        </p:txBody>
      </p:sp>
      <p:cxnSp>
        <p:nvCxnSpPr>
          <p:cNvPr id="21" name="Straight Connector 20">
            <a:extLst>
              <a:ext uri="{FF2B5EF4-FFF2-40B4-BE49-F238E27FC236}">
                <a16:creationId xmlns:a16="http://schemas.microsoft.com/office/drawing/2014/main" id="{E81F53E2-F556-42FA-8D24-113839EE19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18686" y="4166888"/>
            <a:ext cx="506627"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0174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BA0-0B0D-4BE4-BE09-0B6A555E0D22}"/>
              </a:ext>
            </a:extLst>
          </p:cNvPr>
          <p:cNvSpPr>
            <a:spLocks noGrp="1"/>
          </p:cNvSpPr>
          <p:nvPr>
            <p:ph type="title"/>
          </p:nvPr>
        </p:nvSpPr>
        <p:spPr/>
        <p:txBody>
          <a:bodyPr/>
          <a:lstStyle/>
          <a:p>
            <a:r>
              <a:rPr lang="en-US" dirty="0"/>
              <a:t>Braden Scale</a:t>
            </a:r>
          </a:p>
        </p:txBody>
      </p:sp>
      <p:sp>
        <p:nvSpPr>
          <p:cNvPr id="3" name="Content Placeholder 2">
            <a:extLst>
              <a:ext uri="{FF2B5EF4-FFF2-40B4-BE49-F238E27FC236}">
                <a16:creationId xmlns:a16="http://schemas.microsoft.com/office/drawing/2014/main" id="{EEED512E-F780-4EB3-BA0B-76D041476824}"/>
              </a:ext>
            </a:extLst>
          </p:cNvPr>
          <p:cNvSpPr>
            <a:spLocks noGrp="1"/>
          </p:cNvSpPr>
          <p:nvPr>
            <p:ph idx="1"/>
          </p:nvPr>
        </p:nvSpPr>
        <p:spPr>
          <a:xfrm>
            <a:off x="822959" y="2516863"/>
            <a:ext cx="7543801" cy="3502196"/>
          </a:xfrm>
        </p:spPr>
        <p:txBody>
          <a:bodyPr vert="horz" lIns="91440" tIns="45720" rIns="91440" bIns="45720" rtlCol="0" anchor="t">
            <a:normAutofit/>
          </a:bodyPr>
          <a:lstStyle/>
          <a:p>
            <a:pPr>
              <a:buFont typeface="Arial" panose="020B0604020202020204" pitchFamily="34" charset="0"/>
              <a:buChar char="•"/>
            </a:pPr>
            <a:r>
              <a:rPr lang="en-US" dirty="0"/>
              <a:t> VUH at risk score = 18 or less</a:t>
            </a:r>
          </a:p>
          <a:p>
            <a:pPr>
              <a:buFont typeface="Arial" panose="020B0604020202020204" pitchFamily="34" charset="0"/>
              <a:buChar char="•"/>
            </a:pPr>
            <a:r>
              <a:rPr lang="en-US" dirty="0"/>
              <a:t> If patient has existing PI they should be considered “at risk” regardless of Braden</a:t>
            </a:r>
          </a:p>
          <a:p>
            <a:pPr>
              <a:buFont typeface="Arial" panose="020B0604020202020204" pitchFamily="34" charset="0"/>
              <a:buChar char="•"/>
            </a:pPr>
            <a:r>
              <a:rPr lang="en-US" dirty="0"/>
              <a:t> Interventions to reduce PI risk target the Braden sub-scores (see PIP TIP sheet)</a:t>
            </a:r>
          </a:p>
          <a:p>
            <a:pPr>
              <a:buFont typeface="Arial" panose="020B0604020202020204" pitchFamily="34" charset="0"/>
              <a:buChar char="•"/>
            </a:pPr>
            <a:r>
              <a:rPr lang="en-US" dirty="0"/>
              <a:t> Sub-score definitions and suggestions for intervention items are also found in e-Star sidebar</a:t>
            </a:r>
          </a:p>
          <a:p>
            <a:pPr>
              <a:buFont typeface="Arial" panose="020B0604020202020204" pitchFamily="34" charset="0"/>
              <a:buChar char="•"/>
            </a:pPr>
            <a:r>
              <a:rPr lang="en-US" dirty="0"/>
              <a:t> Assess risk on admission, q shift, AND any with any significant change in patient condition (surgery, decline, etc.)</a:t>
            </a:r>
          </a:p>
          <a:p>
            <a:pPr marL="0" indent="0">
              <a:buNone/>
            </a:pPr>
            <a:endParaRPr lang="en-US" dirty="0"/>
          </a:p>
        </p:txBody>
      </p:sp>
    </p:spTree>
    <p:extLst>
      <p:ext uri="{BB962C8B-B14F-4D97-AF65-F5344CB8AC3E}">
        <p14:creationId xmlns:p14="http://schemas.microsoft.com/office/powerpoint/2010/main" val="338540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56DA47-1B80-463F-9313-811879363964}"/>
              </a:ext>
            </a:extLst>
          </p:cNvPr>
          <p:cNvPicPr>
            <a:picLocks noChangeAspect="1"/>
          </p:cNvPicPr>
          <p:nvPr/>
        </p:nvPicPr>
        <p:blipFill>
          <a:blip r:embed="rId2"/>
          <a:stretch>
            <a:fillRect/>
          </a:stretch>
        </p:blipFill>
        <p:spPr>
          <a:xfrm>
            <a:off x="2068954" y="247418"/>
            <a:ext cx="5006091" cy="6363164"/>
          </a:xfrm>
          <a:prstGeom prst="rect">
            <a:avLst/>
          </a:prstGeom>
          <a:ln>
            <a:solidFill>
              <a:schemeClr val="accent6"/>
            </a:solidFill>
          </a:ln>
        </p:spPr>
      </p:pic>
      <p:sp>
        <p:nvSpPr>
          <p:cNvPr id="3" name="Rectangle 2">
            <a:extLst>
              <a:ext uri="{FF2B5EF4-FFF2-40B4-BE49-F238E27FC236}">
                <a16:creationId xmlns:a16="http://schemas.microsoft.com/office/drawing/2014/main" id="{D9026A2C-8883-4782-AD77-63611AFA73BE}"/>
              </a:ext>
            </a:extLst>
          </p:cNvPr>
          <p:cNvSpPr/>
          <p:nvPr/>
        </p:nvSpPr>
        <p:spPr>
          <a:xfrm>
            <a:off x="5980922" y="2286000"/>
            <a:ext cx="690466" cy="653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6916B36-7181-451B-A60C-4A4AEED72B46}"/>
              </a:ext>
            </a:extLst>
          </p:cNvPr>
          <p:cNvPicPr>
            <a:picLocks noChangeAspect="1"/>
          </p:cNvPicPr>
          <p:nvPr/>
        </p:nvPicPr>
        <p:blipFill rotWithShape="1">
          <a:blip r:embed="rId3">
            <a:extLst>
              <a:ext uri="{28A0092B-C50C-407E-A947-70E740481C1C}">
                <a14:useLocalDpi xmlns:a14="http://schemas.microsoft.com/office/drawing/2010/main" val="0"/>
              </a:ext>
            </a:extLst>
          </a:blip>
          <a:srcRect l="11355" t="9390" r="9825" b="10601"/>
          <a:stretch/>
        </p:blipFill>
        <p:spPr>
          <a:xfrm rot="16200000">
            <a:off x="5860612" y="1244647"/>
            <a:ext cx="669830" cy="951722"/>
          </a:xfrm>
          <a:prstGeom prst="rect">
            <a:avLst/>
          </a:prstGeom>
        </p:spPr>
      </p:pic>
      <p:pic>
        <p:nvPicPr>
          <p:cNvPr id="6" name="Picture 5">
            <a:extLst>
              <a:ext uri="{FF2B5EF4-FFF2-40B4-BE49-F238E27FC236}">
                <a16:creationId xmlns:a16="http://schemas.microsoft.com/office/drawing/2014/main" id="{B9FA6653-5464-46CC-AE40-4B6955A16E21}"/>
              </a:ext>
            </a:extLst>
          </p:cNvPr>
          <p:cNvPicPr>
            <a:picLocks noChangeAspect="1"/>
          </p:cNvPicPr>
          <p:nvPr/>
        </p:nvPicPr>
        <p:blipFill rotWithShape="1">
          <a:blip r:embed="rId3">
            <a:extLst>
              <a:ext uri="{28A0092B-C50C-407E-A947-70E740481C1C}">
                <a14:useLocalDpi xmlns:a14="http://schemas.microsoft.com/office/drawing/2010/main" val="0"/>
              </a:ext>
            </a:extLst>
          </a:blip>
          <a:srcRect l="11355" t="9390" r="9825" b="10601"/>
          <a:stretch/>
        </p:blipFill>
        <p:spPr>
          <a:xfrm rot="16200000">
            <a:off x="4709434" y="2801708"/>
            <a:ext cx="653142" cy="928011"/>
          </a:xfrm>
          <a:prstGeom prst="rect">
            <a:avLst/>
          </a:prstGeom>
        </p:spPr>
      </p:pic>
      <p:pic>
        <p:nvPicPr>
          <p:cNvPr id="8" name="Picture 7">
            <a:extLst>
              <a:ext uri="{FF2B5EF4-FFF2-40B4-BE49-F238E27FC236}">
                <a16:creationId xmlns:a16="http://schemas.microsoft.com/office/drawing/2014/main" id="{5B7753BC-3E6E-408A-93AC-A49D917CB56C}"/>
              </a:ext>
            </a:extLst>
          </p:cNvPr>
          <p:cNvPicPr>
            <a:picLocks noChangeAspect="1"/>
          </p:cNvPicPr>
          <p:nvPr/>
        </p:nvPicPr>
        <p:blipFill rotWithShape="1">
          <a:blip r:embed="rId4">
            <a:extLst>
              <a:ext uri="{28A0092B-C50C-407E-A947-70E740481C1C}">
                <a14:useLocalDpi xmlns:a14="http://schemas.microsoft.com/office/drawing/2010/main" val="0"/>
              </a:ext>
            </a:extLst>
          </a:blip>
          <a:srcRect l="18682" r="23416"/>
          <a:stretch/>
        </p:blipFill>
        <p:spPr>
          <a:xfrm>
            <a:off x="4086808" y="2286000"/>
            <a:ext cx="485191" cy="494522"/>
          </a:xfrm>
          <a:prstGeom prst="rect">
            <a:avLst/>
          </a:prstGeom>
        </p:spPr>
      </p:pic>
      <p:pic>
        <p:nvPicPr>
          <p:cNvPr id="10" name="Picture 9">
            <a:extLst>
              <a:ext uri="{FF2B5EF4-FFF2-40B4-BE49-F238E27FC236}">
                <a16:creationId xmlns:a16="http://schemas.microsoft.com/office/drawing/2014/main" id="{BE21B3CE-2262-4872-92B5-29D2D7867C05}"/>
              </a:ext>
            </a:extLst>
          </p:cNvPr>
          <p:cNvPicPr>
            <a:picLocks noChangeAspect="1"/>
          </p:cNvPicPr>
          <p:nvPr/>
        </p:nvPicPr>
        <p:blipFill rotWithShape="1">
          <a:blip r:embed="rId5">
            <a:extLst>
              <a:ext uri="{28A0092B-C50C-407E-A947-70E740481C1C}">
                <a14:useLocalDpi xmlns:a14="http://schemas.microsoft.com/office/drawing/2010/main" val="0"/>
              </a:ext>
            </a:extLst>
          </a:blip>
          <a:srcRect l="31416" t="6987" r="25577" b="9124"/>
          <a:stretch/>
        </p:blipFill>
        <p:spPr>
          <a:xfrm>
            <a:off x="4689405" y="4982546"/>
            <a:ext cx="346600" cy="1007707"/>
          </a:xfrm>
          <a:prstGeom prst="rect">
            <a:avLst/>
          </a:prstGeom>
        </p:spPr>
      </p:pic>
    </p:spTree>
    <p:extLst>
      <p:ext uri="{BB962C8B-B14F-4D97-AF65-F5344CB8AC3E}">
        <p14:creationId xmlns:p14="http://schemas.microsoft.com/office/powerpoint/2010/main" val="414609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221BE7-8D5E-45F8-927C-2514E67FE2BC}"/>
              </a:ext>
            </a:extLst>
          </p:cNvPr>
          <p:cNvSpPr>
            <a:spLocks noGrp="1"/>
          </p:cNvSpPr>
          <p:nvPr>
            <p:ph type="title"/>
          </p:nvPr>
        </p:nvSpPr>
        <p:spPr/>
        <p:txBody>
          <a:bodyPr>
            <a:normAutofit/>
          </a:bodyPr>
          <a:lstStyle/>
          <a:p>
            <a:r>
              <a:rPr lang="en-US" dirty="0"/>
              <a:t>e-Star Braden row info</a:t>
            </a:r>
          </a:p>
        </p:txBody>
      </p:sp>
      <p:sp>
        <p:nvSpPr>
          <p:cNvPr id="2" name="Rectangle 1">
            <a:extLst>
              <a:ext uri="{FF2B5EF4-FFF2-40B4-BE49-F238E27FC236}">
                <a16:creationId xmlns:a16="http://schemas.microsoft.com/office/drawing/2014/main" id="{6843C885-C17F-460B-B100-1CA6EEF7D042}"/>
              </a:ext>
            </a:extLst>
          </p:cNvPr>
          <p:cNvSpPr/>
          <p:nvPr/>
        </p:nvSpPr>
        <p:spPr>
          <a:xfrm>
            <a:off x="8042988" y="4851918"/>
            <a:ext cx="774441" cy="174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3DDCDF-4D0C-40E6-B4EA-EC949B71F63C}"/>
              </a:ext>
            </a:extLst>
          </p:cNvPr>
          <p:cNvPicPr>
            <a:picLocks noChangeAspect="1"/>
          </p:cNvPicPr>
          <p:nvPr/>
        </p:nvPicPr>
        <p:blipFill rotWithShape="1">
          <a:blip r:embed="rId2">
            <a:extLst>
              <a:ext uri="{28A0092B-C50C-407E-A947-70E740481C1C}">
                <a14:useLocalDpi xmlns:a14="http://schemas.microsoft.com/office/drawing/2010/main" val="0"/>
              </a:ext>
            </a:extLst>
          </a:blip>
          <a:srcRect t="1984"/>
          <a:stretch/>
        </p:blipFill>
        <p:spPr>
          <a:xfrm>
            <a:off x="1948244" y="1713037"/>
            <a:ext cx="4859239" cy="2849418"/>
          </a:xfrm>
          <a:prstGeom prst="rect">
            <a:avLst/>
          </a:prstGeom>
        </p:spPr>
      </p:pic>
      <p:pic>
        <p:nvPicPr>
          <p:cNvPr id="8" name="Picture 7">
            <a:extLst>
              <a:ext uri="{FF2B5EF4-FFF2-40B4-BE49-F238E27FC236}">
                <a16:creationId xmlns:a16="http://schemas.microsoft.com/office/drawing/2014/main" id="{091064B9-662A-435F-9538-07067F05A70E}"/>
              </a:ext>
            </a:extLst>
          </p:cNvPr>
          <p:cNvPicPr>
            <a:picLocks noChangeAspect="1"/>
          </p:cNvPicPr>
          <p:nvPr/>
        </p:nvPicPr>
        <p:blipFill rotWithShape="1">
          <a:blip r:embed="rId3">
            <a:extLst>
              <a:ext uri="{28A0092B-C50C-407E-A947-70E740481C1C}">
                <a14:useLocalDpi xmlns:a14="http://schemas.microsoft.com/office/drawing/2010/main" val="0"/>
              </a:ext>
            </a:extLst>
          </a:blip>
          <a:srcRect l="67705" t="37802"/>
          <a:stretch/>
        </p:blipFill>
        <p:spPr>
          <a:xfrm>
            <a:off x="5239965" y="4506426"/>
            <a:ext cx="1586155" cy="1843799"/>
          </a:xfrm>
          <a:prstGeom prst="rect">
            <a:avLst/>
          </a:prstGeom>
        </p:spPr>
      </p:pic>
      <p:sp>
        <p:nvSpPr>
          <p:cNvPr id="9" name="Oval 8">
            <a:extLst>
              <a:ext uri="{FF2B5EF4-FFF2-40B4-BE49-F238E27FC236}">
                <a16:creationId xmlns:a16="http://schemas.microsoft.com/office/drawing/2014/main" id="{4A7A504A-109D-420F-98D9-8319DBFA901D}"/>
              </a:ext>
            </a:extLst>
          </p:cNvPr>
          <p:cNvSpPr/>
          <p:nvPr/>
        </p:nvSpPr>
        <p:spPr>
          <a:xfrm>
            <a:off x="5030000" y="2603241"/>
            <a:ext cx="2006081" cy="40937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834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187" y="473745"/>
            <a:ext cx="8420318"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10E1E2-3C9E-4D09-913C-6B74E10B0BF8}"/>
              </a:ext>
            </a:extLst>
          </p:cNvPr>
          <p:cNvSpPr>
            <a:spLocks noGrp="1"/>
          </p:cNvSpPr>
          <p:nvPr>
            <p:ph type="title"/>
          </p:nvPr>
        </p:nvSpPr>
        <p:spPr>
          <a:xfrm>
            <a:off x="866215" y="855482"/>
            <a:ext cx="6571060" cy="898674"/>
          </a:xfrm>
        </p:spPr>
        <p:txBody>
          <a:bodyPr anchor="b">
            <a:normAutofit/>
          </a:bodyPr>
          <a:lstStyle/>
          <a:p>
            <a:r>
              <a:rPr lang="en-US" dirty="0">
                <a:solidFill>
                  <a:schemeClr val="tx2"/>
                </a:solidFill>
              </a:rPr>
              <a:t>Assessment</a:t>
            </a:r>
          </a:p>
        </p:txBody>
      </p:sp>
      <p:sp>
        <p:nvSpPr>
          <p:cNvPr id="12" name="Rectangle 11">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C1F8F16C-0EE0-4DE3-8DAF-BE644142F1CE}"/>
              </a:ext>
            </a:extLst>
          </p:cNvPr>
          <p:cNvSpPr>
            <a:spLocks noGrp="1"/>
          </p:cNvSpPr>
          <p:nvPr>
            <p:ph idx="1"/>
          </p:nvPr>
        </p:nvSpPr>
        <p:spPr>
          <a:xfrm>
            <a:off x="866215" y="1874067"/>
            <a:ext cx="7390545" cy="4255129"/>
          </a:xfrm>
        </p:spPr>
        <p:txBody>
          <a:bodyPr anchor="ctr">
            <a:normAutofit/>
          </a:bodyPr>
          <a:lstStyle/>
          <a:p>
            <a:pPr lvl="1">
              <a:lnSpc>
                <a:spcPct val="90000"/>
              </a:lnSpc>
              <a:buSzPct val="50000"/>
              <a:buFont typeface="Wingdings" panose="05000000000000000000" pitchFamily="2" charset="2"/>
              <a:buChar char="Ø"/>
            </a:pPr>
            <a:r>
              <a:rPr lang="en-US" sz="1800" dirty="0">
                <a:solidFill>
                  <a:schemeClr val="tx1"/>
                </a:solidFill>
              </a:rPr>
              <a:t>Starts with a THOROUGH SKIN ASSESSMENT</a:t>
            </a:r>
          </a:p>
          <a:p>
            <a:pPr lvl="1">
              <a:lnSpc>
                <a:spcPct val="90000"/>
              </a:lnSpc>
              <a:buSzPct val="50000"/>
              <a:buFont typeface="Wingdings" panose="05000000000000000000" pitchFamily="2" charset="2"/>
              <a:buChar char="Ø"/>
            </a:pPr>
            <a:r>
              <a:rPr lang="en-US" sz="1800" dirty="0">
                <a:solidFill>
                  <a:schemeClr val="tx1"/>
                </a:solidFill>
              </a:rPr>
              <a:t>Head to toe, front &amp; back!</a:t>
            </a:r>
          </a:p>
          <a:p>
            <a:pPr lvl="1">
              <a:lnSpc>
                <a:spcPct val="90000"/>
              </a:lnSpc>
              <a:buSzPct val="50000"/>
              <a:buFont typeface="Wingdings" panose="05000000000000000000" pitchFamily="2" charset="2"/>
              <a:buChar char="Ø"/>
            </a:pPr>
            <a:r>
              <a:rPr lang="en-US" sz="1800" dirty="0">
                <a:solidFill>
                  <a:schemeClr val="tx1"/>
                </a:solidFill>
              </a:rPr>
              <a:t>Remove dressings</a:t>
            </a:r>
          </a:p>
          <a:p>
            <a:pPr lvl="1">
              <a:lnSpc>
                <a:spcPct val="90000"/>
              </a:lnSpc>
              <a:buSzPct val="50000"/>
              <a:buFont typeface="Wingdings" panose="05000000000000000000" pitchFamily="2" charset="2"/>
              <a:buChar char="Ø"/>
            </a:pPr>
            <a:r>
              <a:rPr lang="en-US" sz="1800" dirty="0">
                <a:solidFill>
                  <a:schemeClr val="tx1"/>
                </a:solidFill>
              </a:rPr>
              <a:t>Pay close attention to bony prominences + devices</a:t>
            </a:r>
          </a:p>
          <a:p>
            <a:pPr lvl="1">
              <a:lnSpc>
                <a:spcPct val="90000"/>
              </a:lnSpc>
              <a:buSzPct val="50000"/>
              <a:buFont typeface="Wingdings" panose="05000000000000000000" pitchFamily="2" charset="2"/>
              <a:buChar char="Ø"/>
            </a:pPr>
            <a:r>
              <a:rPr lang="en-US" sz="1800" dirty="0">
                <a:solidFill>
                  <a:schemeClr val="tx1"/>
                </a:solidFill>
              </a:rPr>
              <a:t>May be more subtle in dark pigmented skin</a:t>
            </a:r>
          </a:p>
          <a:p>
            <a:pPr lvl="1">
              <a:lnSpc>
                <a:spcPct val="90000"/>
              </a:lnSpc>
              <a:buSzPct val="50000"/>
              <a:buFont typeface="Wingdings" panose="05000000000000000000" pitchFamily="2" charset="2"/>
              <a:buChar char="Ø"/>
            </a:pPr>
            <a:r>
              <a:rPr lang="en-US" sz="1800" dirty="0">
                <a:solidFill>
                  <a:schemeClr val="tx1"/>
                </a:solidFill>
              </a:rPr>
              <a:t>Combine with history to help determine etiology</a:t>
            </a:r>
          </a:p>
          <a:p>
            <a:pPr lvl="1">
              <a:lnSpc>
                <a:spcPct val="90000"/>
              </a:lnSpc>
              <a:buSzPct val="50000"/>
              <a:buFont typeface="Wingdings" panose="05000000000000000000" pitchFamily="2" charset="2"/>
              <a:buChar char="Ø"/>
            </a:pPr>
            <a:r>
              <a:rPr lang="en-US" sz="1800" dirty="0">
                <a:solidFill>
                  <a:schemeClr val="tx1"/>
                </a:solidFill>
              </a:rPr>
              <a:t>Look and FEEL (for temperature change, bogginess or induration)</a:t>
            </a:r>
          </a:p>
          <a:p>
            <a:pPr lvl="1">
              <a:lnSpc>
                <a:spcPct val="90000"/>
              </a:lnSpc>
              <a:buSzPct val="50000"/>
              <a:buFont typeface="Wingdings" panose="05000000000000000000" pitchFamily="2" charset="2"/>
              <a:buChar char="Ø"/>
            </a:pPr>
            <a:r>
              <a:rPr lang="en-US" sz="1800" dirty="0">
                <a:solidFill>
                  <a:schemeClr val="tx1"/>
                </a:solidFill>
              </a:rPr>
              <a:t>Good lighting is important</a:t>
            </a:r>
          </a:p>
          <a:p>
            <a:pPr lvl="1">
              <a:lnSpc>
                <a:spcPct val="90000"/>
              </a:lnSpc>
              <a:buSzPct val="50000"/>
              <a:buFont typeface="Wingdings" panose="05000000000000000000" pitchFamily="2" charset="2"/>
              <a:buChar char="Ø"/>
            </a:pPr>
            <a:endParaRPr lang="en-US" sz="1800" dirty="0">
              <a:solidFill>
                <a:schemeClr val="tx1"/>
              </a:solidFill>
            </a:endParaRPr>
          </a:p>
          <a:p>
            <a:pPr marL="0" lvl="1" indent="0">
              <a:lnSpc>
                <a:spcPct val="90000"/>
              </a:lnSpc>
              <a:buSzPct val="50000"/>
              <a:buNone/>
            </a:pPr>
            <a:r>
              <a:rPr lang="en-US" sz="1800" dirty="0">
                <a:solidFill>
                  <a:schemeClr val="tx1"/>
                </a:solidFill>
              </a:rPr>
              <a:t>When a LDA is started there should be an associated assessment (not just “dressing in place”)</a:t>
            </a:r>
          </a:p>
        </p:txBody>
      </p:sp>
    </p:spTree>
    <p:extLst>
      <p:ext uri="{BB962C8B-B14F-4D97-AF65-F5344CB8AC3E}">
        <p14:creationId xmlns:p14="http://schemas.microsoft.com/office/powerpoint/2010/main" val="872614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8">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Rectangle 12">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1" name="Rectangle 20">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F32BE6F1-F7D4-4C52-9737-982DFE53974B}"/>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lnSpc>
                <a:spcPct val="90000"/>
              </a:lnSpc>
            </a:pPr>
            <a:r>
              <a:rPr lang="en-US" sz="4800" dirty="0">
                <a:solidFill>
                  <a:srgbClr val="FFFFFF"/>
                </a:solidFill>
              </a:rPr>
              <a:t>Why is it important to recognize PI’s present on admission (POA)?</a:t>
            </a:r>
          </a:p>
        </p:txBody>
      </p:sp>
    </p:spTree>
    <p:extLst>
      <p:ext uri="{BB962C8B-B14F-4D97-AF65-F5344CB8AC3E}">
        <p14:creationId xmlns:p14="http://schemas.microsoft.com/office/powerpoint/2010/main" val="2156635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6D11E-4995-4527-8A09-8F51EA13F493}"/>
              </a:ext>
            </a:extLst>
          </p:cNvPr>
          <p:cNvSpPr>
            <a:spLocks noGrp="1"/>
          </p:cNvSpPr>
          <p:nvPr>
            <p:ph type="ctrTitle"/>
          </p:nvPr>
        </p:nvSpPr>
        <p:spPr/>
        <p:txBody>
          <a:bodyPr/>
          <a:lstStyle/>
          <a:p>
            <a:r>
              <a:rPr lang="en-US" dirty="0"/>
              <a:t>Prevention</a:t>
            </a:r>
          </a:p>
        </p:txBody>
      </p:sp>
      <p:sp>
        <p:nvSpPr>
          <p:cNvPr id="3" name="Subtitle 2">
            <a:extLst>
              <a:ext uri="{FF2B5EF4-FFF2-40B4-BE49-F238E27FC236}">
                <a16:creationId xmlns:a16="http://schemas.microsoft.com/office/drawing/2014/main" id="{4CEF11B7-A5DC-4457-88B1-8B864F38492C}"/>
              </a:ext>
            </a:extLst>
          </p:cNvPr>
          <p:cNvSpPr>
            <a:spLocks noGrp="1"/>
          </p:cNvSpPr>
          <p:nvPr>
            <p:ph type="subTitle" idx="1"/>
          </p:nvPr>
        </p:nvSpPr>
        <p:spPr/>
        <p:txBody>
          <a:bodyPr/>
          <a:lstStyle/>
          <a:p>
            <a:r>
              <a:rPr lang="en-US" dirty="0"/>
              <a:t>Always the goal!</a:t>
            </a:r>
          </a:p>
        </p:txBody>
      </p:sp>
    </p:spTree>
    <p:extLst>
      <p:ext uri="{BB962C8B-B14F-4D97-AF65-F5344CB8AC3E}">
        <p14:creationId xmlns:p14="http://schemas.microsoft.com/office/powerpoint/2010/main" val="380007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D470-ABE4-4830-9138-783BC6C625D1}"/>
              </a:ext>
            </a:extLst>
          </p:cNvPr>
          <p:cNvSpPr>
            <a:spLocks noGrp="1"/>
          </p:cNvSpPr>
          <p:nvPr>
            <p:ph type="title"/>
          </p:nvPr>
        </p:nvSpPr>
        <p:spPr/>
        <p:txBody>
          <a:bodyPr/>
          <a:lstStyle/>
          <a:p>
            <a:r>
              <a:rPr lang="en-US" dirty="0"/>
              <a:t>VUH Pressure Injury Prevention &amp; Treatment Guidelines</a:t>
            </a:r>
          </a:p>
        </p:txBody>
      </p:sp>
      <p:sp>
        <p:nvSpPr>
          <p:cNvPr id="3" name="Content Placeholder 2">
            <a:extLst>
              <a:ext uri="{FF2B5EF4-FFF2-40B4-BE49-F238E27FC236}">
                <a16:creationId xmlns:a16="http://schemas.microsoft.com/office/drawing/2014/main" id="{9F7DA669-7895-4C93-9601-0C7399A93155}"/>
              </a:ext>
            </a:extLst>
          </p:cNvPr>
          <p:cNvSpPr>
            <a:spLocks noGrp="1"/>
          </p:cNvSpPr>
          <p:nvPr>
            <p:ph idx="1"/>
          </p:nvPr>
        </p:nvSpPr>
        <p:spPr>
          <a:xfrm>
            <a:off x="864381" y="2489200"/>
            <a:ext cx="7727357" cy="3530600"/>
          </a:xfrm>
        </p:spPr>
        <p:txBody>
          <a:bodyPr>
            <a:normAutofit/>
          </a:bodyPr>
          <a:lstStyle/>
          <a:p>
            <a:pPr>
              <a:buFont typeface="Arial" panose="020B0604020202020204" pitchFamily="34" charset="0"/>
              <a:buChar char="•"/>
            </a:pPr>
            <a:r>
              <a:rPr lang="en-US" dirty="0"/>
              <a:t> Roadmap</a:t>
            </a:r>
          </a:p>
          <a:p>
            <a:pPr>
              <a:buFont typeface="Arial" panose="020B0604020202020204" pitchFamily="34" charset="0"/>
              <a:buChar char="•"/>
            </a:pPr>
            <a:r>
              <a:rPr lang="en-US" dirty="0"/>
              <a:t> Initiated on all patients determined to be at risk and/or who have a pressure injury</a:t>
            </a:r>
          </a:p>
          <a:p>
            <a:pPr>
              <a:buFont typeface="Arial" panose="020B0604020202020204" pitchFamily="34" charset="0"/>
              <a:buChar char="•"/>
            </a:pPr>
            <a:r>
              <a:rPr lang="en-US" dirty="0"/>
              <a:t> Provides specific dressing selection based on stage</a:t>
            </a:r>
          </a:p>
          <a:p>
            <a:pPr>
              <a:buFont typeface="Arial" panose="020B0604020202020204" pitchFamily="34" charset="0"/>
              <a:buChar char="•"/>
            </a:pPr>
            <a:r>
              <a:rPr lang="en-US" dirty="0"/>
              <a:t> Interventions listed in left-hand (prevention) column should also be implemented for any PI</a:t>
            </a:r>
          </a:p>
          <a:p>
            <a:pPr>
              <a:buFont typeface="Arial" panose="020B0604020202020204" pitchFamily="34" charset="0"/>
              <a:buChar char="•"/>
            </a:pPr>
            <a:r>
              <a:rPr lang="en-US" dirty="0"/>
              <a:t> Orders for wound care/dressing changes by provider, WOC Nurse, or Complex Wound would supersede guidelines</a:t>
            </a:r>
          </a:p>
          <a:p>
            <a:pPr>
              <a:buFont typeface="Arial" panose="020B0604020202020204" pitchFamily="34" charset="0"/>
              <a:buChar char="•"/>
            </a:pPr>
            <a:r>
              <a:rPr lang="en-US" dirty="0"/>
              <a:t> Most important intervention is to RELIEVE/OFFLOAD PRESSURE!</a:t>
            </a:r>
          </a:p>
        </p:txBody>
      </p:sp>
    </p:spTree>
    <p:extLst>
      <p:ext uri="{BB962C8B-B14F-4D97-AF65-F5344CB8AC3E}">
        <p14:creationId xmlns:p14="http://schemas.microsoft.com/office/powerpoint/2010/main" val="2376284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688C7A24-9844-41CF-912E-8B896DA5B40B}"/>
              </a:ext>
            </a:extLst>
          </p:cNvPr>
          <p:cNvSpPr>
            <a:spLocks noGrp="1"/>
          </p:cNvSpPr>
          <p:nvPr>
            <p:ph type="title"/>
          </p:nvPr>
        </p:nvSpPr>
        <p:spPr>
          <a:xfrm>
            <a:off x="866216" y="973667"/>
            <a:ext cx="2206657" cy="4833745"/>
          </a:xfrm>
        </p:spPr>
        <p:txBody>
          <a:bodyPr>
            <a:normAutofit/>
          </a:bodyPr>
          <a:lstStyle/>
          <a:p>
            <a:r>
              <a:rPr lang="en-US">
                <a:solidFill>
                  <a:srgbClr val="EBEBEB"/>
                </a:solidFill>
              </a:rPr>
              <a:t>When to Consult</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1D984CC8-A62E-406E-8D06-33794F4A3833}"/>
              </a:ext>
            </a:extLst>
          </p:cNvPr>
          <p:cNvGraphicFramePr>
            <a:graphicFrameLocks noGrp="1"/>
          </p:cNvGraphicFramePr>
          <p:nvPr>
            <p:ph idx="1"/>
            <p:extLst>
              <p:ext uri="{D42A27DB-BD31-4B8C-83A1-F6EECF244321}">
                <p14:modId xmlns:p14="http://schemas.microsoft.com/office/powerpoint/2010/main" val="1596535112"/>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8503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 name="Picture 3" descr="A close up of a map&#10;&#10;Description generated with high confidence">
            <a:extLst>
              <a:ext uri="{FF2B5EF4-FFF2-40B4-BE49-F238E27FC236}">
                <a16:creationId xmlns:a16="http://schemas.microsoft.com/office/drawing/2014/main" id="{33837711-D6B2-4B76-8E7F-9A6D785BAEFD}"/>
              </a:ext>
            </a:extLst>
          </p:cNvPr>
          <p:cNvPicPr>
            <a:picLocks noChangeAspect="1"/>
          </p:cNvPicPr>
          <p:nvPr/>
        </p:nvPicPr>
        <p:blipFill>
          <a:blip r:embed="rId3"/>
          <a:stretch>
            <a:fillRect/>
          </a:stretch>
        </p:blipFill>
        <p:spPr>
          <a:xfrm>
            <a:off x="111788" y="3223929"/>
            <a:ext cx="3762363" cy="2852629"/>
          </a:xfrm>
          <a:prstGeom prst="rect">
            <a:avLst/>
          </a:prstGeom>
        </p:spPr>
      </p:pic>
      <p:pic>
        <p:nvPicPr>
          <p:cNvPr id="2" name="Picture 3" descr="Text&#10;&#10;Description automatically generated">
            <a:extLst>
              <a:ext uri="{FF2B5EF4-FFF2-40B4-BE49-F238E27FC236}">
                <a16:creationId xmlns:a16="http://schemas.microsoft.com/office/drawing/2014/main" id="{317AB0F9-4757-4916-BF70-66B921D6A057}"/>
              </a:ext>
            </a:extLst>
          </p:cNvPr>
          <p:cNvPicPr>
            <a:picLocks noChangeAspect="1"/>
          </p:cNvPicPr>
          <p:nvPr/>
        </p:nvPicPr>
        <p:blipFill>
          <a:blip r:embed="rId4"/>
          <a:stretch>
            <a:fillRect/>
          </a:stretch>
        </p:blipFill>
        <p:spPr>
          <a:xfrm>
            <a:off x="4192260" y="1300133"/>
            <a:ext cx="4547439" cy="5599106"/>
          </a:xfrm>
          <a:prstGeom prst="rect">
            <a:avLst/>
          </a:prstGeom>
        </p:spPr>
      </p:pic>
      <p:sp>
        <p:nvSpPr>
          <p:cNvPr id="4" name="TextBox 3">
            <a:extLst>
              <a:ext uri="{FF2B5EF4-FFF2-40B4-BE49-F238E27FC236}">
                <a16:creationId xmlns:a16="http://schemas.microsoft.com/office/drawing/2014/main" id="{53EC0AFA-A20E-4028-B52F-9DEE78CA20B8}"/>
              </a:ext>
            </a:extLst>
          </p:cNvPr>
          <p:cNvSpPr txBox="1"/>
          <p:nvPr/>
        </p:nvSpPr>
        <p:spPr>
          <a:xfrm>
            <a:off x="914400" y="279421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Previous Version</a:t>
            </a:r>
          </a:p>
        </p:txBody>
      </p:sp>
      <p:sp>
        <p:nvSpPr>
          <p:cNvPr id="5" name="TextBox 4">
            <a:extLst>
              <a:ext uri="{FF2B5EF4-FFF2-40B4-BE49-F238E27FC236}">
                <a16:creationId xmlns:a16="http://schemas.microsoft.com/office/drawing/2014/main" id="{E13596A4-398B-47E2-8DC3-D586D5E90261}"/>
              </a:ext>
            </a:extLst>
          </p:cNvPr>
          <p:cNvSpPr txBox="1"/>
          <p:nvPr/>
        </p:nvSpPr>
        <p:spPr>
          <a:xfrm>
            <a:off x="4750771" y="840011"/>
            <a:ext cx="37350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Updated Version "New Look"</a:t>
            </a:r>
            <a:endParaRPr lang="en-US" dirty="0">
              <a:solidFill>
                <a:schemeClr val="bg1"/>
              </a:solidFill>
              <a:cs typeface="Calibri"/>
            </a:endParaRPr>
          </a:p>
        </p:txBody>
      </p:sp>
    </p:spTree>
    <p:extLst>
      <p:ext uri="{BB962C8B-B14F-4D97-AF65-F5344CB8AC3E}">
        <p14:creationId xmlns:p14="http://schemas.microsoft.com/office/powerpoint/2010/main" val="417789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55657107-4E58-41D4-BB2B-17DD3E62031E}"/>
              </a:ext>
            </a:extLst>
          </p:cNvPr>
          <p:cNvSpPr>
            <a:spLocks noGrp="1"/>
          </p:cNvSpPr>
          <p:nvPr>
            <p:ph type="title"/>
          </p:nvPr>
        </p:nvSpPr>
        <p:spPr>
          <a:xfrm>
            <a:off x="866215" y="973668"/>
            <a:ext cx="6571060" cy="706964"/>
          </a:xfrm>
        </p:spPr>
        <p:txBody>
          <a:bodyPr>
            <a:normAutofit/>
          </a:bodyPr>
          <a:lstStyle/>
          <a:p>
            <a:r>
              <a:rPr lang="en-US">
                <a:solidFill>
                  <a:srgbClr val="FFFFFF"/>
                </a:solidFill>
              </a:rPr>
              <a:t>CONSULTS</a:t>
            </a: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8082D421-8B06-4D12-A996-3576E96BDD7E}"/>
              </a:ext>
            </a:extLst>
          </p:cNvPr>
          <p:cNvGraphicFramePr>
            <a:graphicFrameLocks noGrp="1"/>
          </p:cNvGraphicFramePr>
          <p:nvPr>
            <p:ph idx="1"/>
            <p:extLst>
              <p:ext uri="{D42A27DB-BD31-4B8C-83A1-F6EECF244321}">
                <p14:modId xmlns:p14="http://schemas.microsoft.com/office/powerpoint/2010/main" val="2998248063"/>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40566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5"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Shape 26">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33"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20F59363-5B72-4EF3-9390-7F76A2AC62DC}"/>
              </a:ext>
            </a:extLst>
          </p:cNvPr>
          <p:cNvSpPr>
            <a:spLocks noGrp="1"/>
          </p:cNvSpPr>
          <p:nvPr>
            <p:ph type="title"/>
          </p:nvPr>
        </p:nvSpPr>
        <p:spPr>
          <a:xfrm>
            <a:off x="745565" y="1130603"/>
            <a:ext cx="2506831" cy="4596794"/>
          </a:xfrm>
        </p:spPr>
        <p:txBody>
          <a:bodyPr anchor="ctr">
            <a:normAutofit/>
          </a:bodyPr>
          <a:lstStyle/>
          <a:p>
            <a:r>
              <a:rPr lang="en-US" sz="2800" dirty="0">
                <a:solidFill>
                  <a:srgbClr val="EBEBEB"/>
                </a:solidFill>
              </a:rPr>
              <a:t>Topics</a:t>
            </a:r>
            <a:endParaRPr lang="en-US" sz="2800" dirty="0">
              <a:solidFill>
                <a:srgbClr val="EBEBEB"/>
              </a:solidFill>
              <a:cs typeface="Calibri Light"/>
            </a:endParaRPr>
          </a:p>
        </p:txBody>
      </p:sp>
      <p:sp>
        <p:nvSpPr>
          <p:cNvPr id="3" name="Content Placeholder 2">
            <a:extLst>
              <a:ext uri="{FF2B5EF4-FFF2-40B4-BE49-F238E27FC236}">
                <a16:creationId xmlns:a16="http://schemas.microsoft.com/office/drawing/2014/main" id="{1D7842DC-314B-4960-8C5F-655BEFEF2EC4}"/>
              </a:ext>
            </a:extLst>
          </p:cNvPr>
          <p:cNvSpPr>
            <a:spLocks noGrp="1"/>
          </p:cNvSpPr>
          <p:nvPr>
            <p:ph idx="1"/>
          </p:nvPr>
        </p:nvSpPr>
        <p:spPr>
          <a:xfrm>
            <a:off x="3967557" y="437513"/>
            <a:ext cx="4622261" cy="5954325"/>
          </a:xfrm>
        </p:spPr>
        <p:txBody>
          <a:bodyPr anchor="ctr">
            <a:normAutofit/>
          </a:bodyPr>
          <a:lstStyle/>
          <a:p>
            <a:r>
              <a:rPr lang="en-US" sz="1700" dirty="0"/>
              <a:t>Overview of process change</a:t>
            </a:r>
          </a:p>
          <a:p>
            <a:r>
              <a:rPr lang="en-US" sz="1700" dirty="0"/>
              <a:t>Pressure Injury (PI) definition</a:t>
            </a:r>
          </a:p>
          <a:p>
            <a:r>
              <a:rPr lang="en-US" sz="1700" dirty="0"/>
              <a:t>Risk assessment</a:t>
            </a:r>
          </a:p>
          <a:p>
            <a:r>
              <a:rPr lang="en-US" sz="1700" dirty="0"/>
              <a:t>Prevention</a:t>
            </a:r>
          </a:p>
          <a:p>
            <a:r>
              <a:rPr lang="en-US" sz="1700" dirty="0"/>
              <a:t>Staging/Challenges</a:t>
            </a:r>
          </a:p>
          <a:p>
            <a:r>
              <a:rPr lang="en-US" sz="1700" dirty="0"/>
              <a:t>Moisture Associated Skin Damage (MASD)</a:t>
            </a:r>
          </a:p>
          <a:p>
            <a:r>
              <a:rPr lang="en-US" sz="1700" dirty="0"/>
              <a:t>Measurement of Pressure Injuries</a:t>
            </a:r>
          </a:p>
          <a:p>
            <a:r>
              <a:rPr lang="en-US" sz="1700" dirty="0"/>
              <a:t>Documentation</a:t>
            </a:r>
          </a:p>
          <a:p>
            <a:r>
              <a:rPr lang="en-US" sz="1700" dirty="0"/>
              <a:t>Using HAIKU</a:t>
            </a:r>
          </a:p>
        </p:txBody>
      </p:sp>
    </p:spTree>
    <p:extLst>
      <p:ext uri="{BB962C8B-B14F-4D97-AF65-F5344CB8AC3E}">
        <p14:creationId xmlns:p14="http://schemas.microsoft.com/office/powerpoint/2010/main" val="33302699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000C36E-AAFD-4188-BB55-FAE4A8272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9144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13CB6D4A-4ADE-4BAF-BB67-7E9E8AB2C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257282" y="402165"/>
            <a:ext cx="5053994"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6" name="Oval 25">
            <a:extLst>
              <a:ext uri="{FF2B5EF4-FFF2-40B4-BE49-F238E27FC236}">
                <a16:creationId xmlns:a16="http://schemas.microsoft.com/office/drawing/2014/main" id="{2065753A-F15B-43F6-B811-03D543426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96398"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8" name="Freeform 5">
            <a:extLst>
              <a:ext uri="{FF2B5EF4-FFF2-40B4-BE49-F238E27FC236}">
                <a16:creationId xmlns:a16="http://schemas.microsoft.com/office/drawing/2014/main" id="{219AED55-7F29-4A42-9B4E-43EA055109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4353991"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0" name="Freeform 5">
            <a:extLst>
              <a:ext uri="{FF2B5EF4-FFF2-40B4-BE49-F238E27FC236}">
                <a16:creationId xmlns:a16="http://schemas.microsoft.com/office/drawing/2014/main" id="{3394EDF3-F539-40F8-9354-FE0288582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400000" flipH="1">
            <a:off x="2627342" y="2958541"/>
            <a:ext cx="6053670" cy="940919"/>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2" name="Oval 31">
            <a:extLst>
              <a:ext uri="{FF2B5EF4-FFF2-40B4-BE49-F238E27FC236}">
                <a16:creationId xmlns:a16="http://schemas.microsoft.com/office/drawing/2014/main" id="{25236E71-242B-4CE7-96BC-B66F91F9D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364136"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a:extLst>
              <a:ext uri="{FF2B5EF4-FFF2-40B4-BE49-F238E27FC236}">
                <a16:creationId xmlns:a16="http://schemas.microsoft.com/office/drawing/2014/main" id="{683A5930-ABB0-4C7A-8E96-AB945DFB0D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1CAAD470-ABE4-4830-9138-783BC6C625D1}"/>
              </a:ext>
            </a:extLst>
          </p:cNvPr>
          <p:cNvSpPr>
            <a:spLocks noGrp="1"/>
          </p:cNvSpPr>
          <p:nvPr>
            <p:ph type="title"/>
          </p:nvPr>
        </p:nvSpPr>
        <p:spPr>
          <a:xfrm>
            <a:off x="6353429" y="973667"/>
            <a:ext cx="2206657" cy="4833745"/>
          </a:xfrm>
        </p:spPr>
        <p:txBody>
          <a:bodyPr>
            <a:normAutofit/>
          </a:bodyPr>
          <a:lstStyle/>
          <a:p>
            <a:r>
              <a:rPr lang="en-US" sz="2700">
                <a:solidFill>
                  <a:srgbClr val="EBEBEB"/>
                </a:solidFill>
              </a:rPr>
              <a:t>Prevention </a:t>
            </a:r>
            <a:endParaRPr lang="en-US" sz="2700">
              <a:solidFill>
                <a:srgbClr val="EBEBEB"/>
              </a:solidFill>
              <a:cs typeface="Calibri Light"/>
            </a:endParaRPr>
          </a:p>
        </p:txBody>
      </p:sp>
      <p:sp>
        <p:nvSpPr>
          <p:cNvPr id="36" name="Rectangle 35">
            <a:extLst>
              <a:ext uri="{FF2B5EF4-FFF2-40B4-BE49-F238E27FC236}">
                <a16:creationId xmlns:a16="http://schemas.microsoft.com/office/drawing/2014/main" id="{33E51D9F-DA72-49DE-9183-76B062B38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18" name="Content Placeholder 2">
            <a:extLst>
              <a:ext uri="{FF2B5EF4-FFF2-40B4-BE49-F238E27FC236}">
                <a16:creationId xmlns:a16="http://schemas.microsoft.com/office/drawing/2014/main" id="{8B8EBBD3-8C0E-475B-8FCD-9183A3CF0BE8}"/>
              </a:ext>
            </a:extLst>
          </p:cNvPr>
          <p:cNvGraphicFramePr>
            <a:graphicFrameLocks noGrp="1"/>
          </p:cNvGraphicFramePr>
          <p:nvPr>
            <p:ph idx="1"/>
            <p:extLst>
              <p:ext uri="{D42A27DB-BD31-4B8C-83A1-F6EECF244321}">
                <p14:modId xmlns:p14="http://schemas.microsoft.com/office/powerpoint/2010/main" val="1870562456"/>
              </p:ext>
            </p:extLst>
          </p:nvPr>
        </p:nvGraphicFramePr>
        <p:xfrm>
          <a:off x="723680" y="973667"/>
          <a:ext cx="4587596" cy="4928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2345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8EE7A-77B6-4217-B3BF-80AA84F0FE36}"/>
              </a:ext>
            </a:extLst>
          </p:cNvPr>
          <p:cNvSpPr>
            <a:spLocks noGrp="1"/>
          </p:cNvSpPr>
          <p:nvPr>
            <p:ph type="title"/>
          </p:nvPr>
        </p:nvSpPr>
        <p:spPr/>
        <p:txBody>
          <a:bodyPr/>
          <a:lstStyle/>
          <a:p>
            <a:r>
              <a:rPr lang="en-US" dirty="0" err="1"/>
              <a:t>eStar</a:t>
            </a:r>
            <a:r>
              <a:rPr lang="en-US" dirty="0"/>
              <a:t> Resources: Click to expand to access links</a:t>
            </a:r>
          </a:p>
        </p:txBody>
      </p:sp>
      <p:pic>
        <p:nvPicPr>
          <p:cNvPr id="4" name="Picture 3">
            <a:extLst>
              <a:ext uri="{FF2B5EF4-FFF2-40B4-BE49-F238E27FC236}">
                <a16:creationId xmlns:a16="http://schemas.microsoft.com/office/drawing/2014/main" id="{A54606CB-9DA1-4236-AD0C-F27731A63323}"/>
              </a:ext>
            </a:extLst>
          </p:cNvPr>
          <p:cNvPicPr>
            <a:picLocks noChangeAspect="1"/>
          </p:cNvPicPr>
          <p:nvPr/>
        </p:nvPicPr>
        <p:blipFill>
          <a:blip r:embed="rId2"/>
          <a:stretch>
            <a:fillRect/>
          </a:stretch>
        </p:blipFill>
        <p:spPr>
          <a:xfrm>
            <a:off x="214514" y="2160091"/>
            <a:ext cx="8636390" cy="3561934"/>
          </a:xfrm>
          <a:prstGeom prst="rect">
            <a:avLst/>
          </a:prstGeom>
        </p:spPr>
      </p:pic>
      <p:pic>
        <p:nvPicPr>
          <p:cNvPr id="6" name="Picture 5">
            <a:extLst>
              <a:ext uri="{FF2B5EF4-FFF2-40B4-BE49-F238E27FC236}">
                <a16:creationId xmlns:a16="http://schemas.microsoft.com/office/drawing/2014/main" id="{9CA6C911-627F-4589-BB44-537097684DA6}"/>
              </a:ext>
            </a:extLst>
          </p:cNvPr>
          <p:cNvPicPr>
            <a:picLocks noChangeAspect="1"/>
          </p:cNvPicPr>
          <p:nvPr/>
        </p:nvPicPr>
        <p:blipFill>
          <a:blip r:embed="rId3"/>
          <a:stretch>
            <a:fillRect/>
          </a:stretch>
        </p:blipFill>
        <p:spPr>
          <a:xfrm>
            <a:off x="214514" y="2157731"/>
            <a:ext cx="8557747" cy="4115424"/>
          </a:xfrm>
          <a:prstGeom prst="rect">
            <a:avLst/>
          </a:prstGeom>
        </p:spPr>
      </p:pic>
    </p:spTree>
    <p:extLst>
      <p:ext uri="{BB962C8B-B14F-4D97-AF65-F5344CB8AC3E}">
        <p14:creationId xmlns:p14="http://schemas.microsoft.com/office/powerpoint/2010/main" val="136639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1BFFF-95D1-4D96-ACDA-1AEDF3DA3F9B}"/>
              </a:ext>
            </a:extLst>
          </p:cNvPr>
          <p:cNvSpPr>
            <a:spLocks noGrp="1"/>
          </p:cNvSpPr>
          <p:nvPr>
            <p:ph type="title"/>
          </p:nvPr>
        </p:nvSpPr>
        <p:spPr/>
        <p:txBody>
          <a:bodyPr/>
          <a:lstStyle/>
          <a:p>
            <a:r>
              <a:rPr lang="en-US" dirty="0"/>
              <a:t>Scenario</a:t>
            </a:r>
          </a:p>
        </p:txBody>
      </p:sp>
      <p:sp>
        <p:nvSpPr>
          <p:cNvPr id="3" name="Content Placeholder 2">
            <a:extLst>
              <a:ext uri="{FF2B5EF4-FFF2-40B4-BE49-F238E27FC236}">
                <a16:creationId xmlns:a16="http://schemas.microsoft.com/office/drawing/2014/main" id="{EAC177C4-74D0-4AB6-B6BD-E1D006725C50}"/>
              </a:ext>
            </a:extLst>
          </p:cNvPr>
          <p:cNvSpPr>
            <a:spLocks noGrp="1"/>
          </p:cNvSpPr>
          <p:nvPr>
            <p:ph sz="half" idx="1"/>
          </p:nvPr>
        </p:nvSpPr>
        <p:spPr>
          <a:xfrm>
            <a:off x="640103" y="2489200"/>
            <a:ext cx="3931897" cy="3848226"/>
          </a:xfrm>
          <a:ln>
            <a:solidFill>
              <a:schemeClr val="bg2"/>
            </a:solidFill>
          </a:ln>
        </p:spPr>
        <p:txBody>
          <a:bodyPr>
            <a:normAutofit/>
          </a:bodyPr>
          <a:lstStyle/>
          <a:p>
            <a:pPr marL="0" indent="0">
              <a:buNone/>
            </a:pPr>
            <a:r>
              <a:rPr lang="en-US" sz="1700" dirty="0">
                <a:cs typeface="Calibri Light" panose="020F0302020204030204" pitchFamily="34" charset="0"/>
              </a:rPr>
              <a:t>Patient is a 68-year-old female with past medical history of DM 2, liver failure, prior CVA with residual right-sided weakness who presents to Vanderbilt from an outside hospital with concern for sepsis secondary to UTI versus pneumonia. Started on broad spectrum abx.  Hospital course complicated by acute anemia and poor oral intake.</a:t>
            </a:r>
          </a:p>
        </p:txBody>
      </p:sp>
      <p:sp>
        <p:nvSpPr>
          <p:cNvPr id="6" name="Content Placeholder 2">
            <a:extLst>
              <a:ext uri="{FF2B5EF4-FFF2-40B4-BE49-F238E27FC236}">
                <a16:creationId xmlns:a16="http://schemas.microsoft.com/office/drawing/2014/main" id="{A116869B-B5FC-4702-B0CB-95F602D305F8}"/>
              </a:ext>
            </a:extLst>
          </p:cNvPr>
          <p:cNvSpPr txBox="1">
            <a:spLocks/>
          </p:cNvSpPr>
          <p:nvPr/>
        </p:nvSpPr>
        <p:spPr>
          <a:xfrm>
            <a:off x="4873429" y="2489200"/>
            <a:ext cx="3931897" cy="3848226"/>
          </a:xfrm>
          <a:prstGeom prst="rect">
            <a:avLst/>
          </a:prstGeom>
          <a:ln>
            <a:solidFill>
              <a:schemeClr val="bg2"/>
            </a:solidFill>
          </a:ln>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dirty="0">
                <a:cs typeface="Calibri Light" panose="020F0302020204030204" pitchFamily="34" charset="0"/>
              </a:rPr>
              <a:t>Nurse to nurse report:</a:t>
            </a:r>
          </a:p>
          <a:p>
            <a:r>
              <a:rPr lang="en-US" dirty="0">
                <a:cs typeface="Calibri Light" panose="020F0302020204030204" pitchFamily="34" charset="0"/>
              </a:rPr>
              <a:t>Pt follows commands but is weak. Requires 1 assist for meaningful repositioning and has some difficulty keeping positioned to the side with pillows, so the nurse ordered a TAP system. She has orders to get up to chair BID. </a:t>
            </a:r>
          </a:p>
          <a:p>
            <a:r>
              <a:rPr lang="en-US" dirty="0">
                <a:cs typeface="Calibri Light" panose="020F0302020204030204" pitchFamily="34" charset="0"/>
              </a:rPr>
              <a:t>Foley catheter, recently started lactulose. Edematous w/weepy legs</a:t>
            </a:r>
          </a:p>
          <a:p>
            <a:r>
              <a:rPr lang="en-US" dirty="0">
                <a:solidFill>
                  <a:schemeClr val="accent1"/>
                </a:solidFill>
                <a:cs typeface="Calibri Light" panose="020F0302020204030204" pitchFamily="34" charset="0"/>
              </a:rPr>
              <a:t>Braden = 13</a:t>
            </a:r>
          </a:p>
          <a:p>
            <a:r>
              <a:rPr lang="en-US" dirty="0">
                <a:cs typeface="Calibri Light" panose="020F0302020204030204" pitchFamily="34" charset="0"/>
              </a:rPr>
              <a:t>Has a left buttock PI that is POA. The nurse staged it as a “2” but isn’t sure if this is correct</a:t>
            </a:r>
          </a:p>
        </p:txBody>
      </p:sp>
    </p:spTree>
    <p:extLst>
      <p:ext uri="{BB962C8B-B14F-4D97-AF65-F5344CB8AC3E}">
        <p14:creationId xmlns:p14="http://schemas.microsoft.com/office/powerpoint/2010/main" val="3647722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59496-AEC9-427F-8D04-066BEB32932B}"/>
              </a:ext>
            </a:extLst>
          </p:cNvPr>
          <p:cNvSpPr>
            <a:spLocks noGrp="1"/>
          </p:cNvSpPr>
          <p:nvPr>
            <p:ph type="title"/>
          </p:nvPr>
        </p:nvSpPr>
        <p:spPr>
          <a:xfrm>
            <a:off x="492919" y="499533"/>
            <a:ext cx="7648261" cy="1219539"/>
          </a:xfrm>
        </p:spPr>
        <p:txBody>
          <a:bodyPr>
            <a:noAutofit/>
          </a:bodyPr>
          <a:lstStyle/>
          <a:p>
            <a:pPr algn="ctr"/>
            <a:r>
              <a:rPr lang="en-US" dirty="0"/>
              <a:t>You walk in the room and this is what you notice:</a:t>
            </a:r>
          </a:p>
        </p:txBody>
      </p:sp>
      <p:pic>
        <p:nvPicPr>
          <p:cNvPr id="7" name="Content Placeholder 6">
            <a:extLst>
              <a:ext uri="{FF2B5EF4-FFF2-40B4-BE49-F238E27FC236}">
                <a16:creationId xmlns:a16="http://schemas.microsoft.com/office/drawing/2014/main" id="{18B810BC-EF92-417F-8587-665135AB7D1E}"/>
              </a:ext>
            </a:extLst>
          </p:cNvPr>
          <p:cNvPicPr>
            <a:picLocks noGrp="1"/>
          </p:cNvPicPr>
          <p:nvPr>
            <p:ph idx="1"/>
          </p:nvPr>
        </p:nvPicPr>
        <p:blipFill>
          <a:blip r:embed="rId2"/>
          <a:stretch>
            <a:fillRect/>
          </a:stretch>
        </p:blipFill>
        <p:spPr>
          <a:xfrm>
            <a:off x="221845" y="3166875"/>
            <a:ext cx="4861953" cy="3359235"/>
          </a:xfrm>
          <a:prstGeom prst="rect">
            <a:avLst/>
          </a:prstGeom>
        </p:spPr>
      </p:pic>
      <p:pic>
        <p:nvPicPr>
          <p:cNvPr id="8" name="Picture 7" descr="\\bigdatavuhcifs.mc.vanderbilt.edu\woc\Users\thompsb3\My Documents\My Pictures\pi scenarios\pi scenario 004.JPG">
            <a:extLst>
              <a:ext uri="{FF2B5EF4-FFF2-40B4-BE49-F238E27FC236}">
                <a16:creationId xmlns:a16="http://schemas.microsoft.com/office/drawing/2014/main" id="{E6034FC0-3F74-4A51-A4E8-D103F06D462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441782">
            <a:off x="5128638" y="2523097"/>
            <a:ext cx="3447288" cy="2964325"/>
          </a:xfrm>
          <a:prstGeom prst="rect">
            <a:avLst/>
          </a:prstGeom>
          <a:noFill/>
          <a:ln>
            <a:noFill/>
          </a:ln>
        </p:spPr>
      </p:pic>
    </p:spTree>
    <p:extLst>
      <p:ext uri="{BB962C8B-B14F-4D97-AF65-F5344CB8AC3E}">
        <p14:creationId xmlns:p14="http://schemas.microsoft.com/office/powerpoint/2010/main" val="3739511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35770-3544-4091-995F-9AACC8C766BE}"/>
              </a:ext>
            </a:extLst>
          </p:cNvPr>
          <p:cNvSpPr>
            <a:spLocks noGrp="1"/>
          </p:cNvSpPr>
          <p:nvPr>
            <p:ph type="title"/>
          </p:nvPr>
        </p:nvSpPr>
        <p:spPr>
          <a:xfrm>
            <a:off x="492919" y="499533"/>
            <a:ext cx="8079581" cy="1100667"/>
          </a:xfrm>
        </p:spPr>
        <p:txBody>
          <a:bodyPr/>
          <a:lstStyle/>
          <a:p>
            <a:pPr algn="ctr"/>
            <a:r>
              <a:rPr lang="en-US" dirty="0"/>
              <a:t>You remove the covers</a:t>
            </a:r>
          </a:p>
        </p:txBody>
      </p:sp>
      <p:sp>
        <p:nvSpPr>
          <p:cNvPr id="5" name="TextBox 4">
            <a:extLst>
              <a:ext uri="{FF2B5EF4-FFF2-40B4-BE49-F238E27FC236}">
                <a16:creationId xmlns:a16="http://schemas.microsoft.com/office/drawing/2014/main" id="{926AB2CA-9EEA-4A7A-A0B8-3A6242AF76F8}"/>
              </a:ext>
            </a:extLst>
          </p:cNvPr>
          <p:cNvSpPr txBox="1"/>
          <p:nvPr/>
        </p:nvSpPr>
        <p:spPr>
          <a:xfrm>
            <a:off x="461772" y="5796564"/>
            <a:ext cx="8220456" cy="646331"/>
          </a:xfrm>
          <a:prstGeom prst="rect">
            <a:avLst/>
          </a:prstGeom>
          <a:noFill/>
        </p:spPr>
        <p:txBody>
          <a:bodyPr wrap="square" rtlCol="0">
            <a:spAutoFit/>
          </a:bodyPr>
          <a:lstStyle/>
          <a:p>
            <a:r>
              <a:rPr lang="en-US" dirty="0"/>
              <a:t>Let’s stop and talk about what you have noticed. The good, the bad, and the ugly!</a:t>
            </a:r>
          </a:p>
          <a:p>
            <a:pPr algn="ctr"/>
            <a:r>
              <a:rPr lang="en-US" dirty="0"/>
              <a:t>What could be done to improve prevention interventions?</a:t>
            </a:r>
          </a:p>
        </p:txBody>
      </p:sp>
      <p:pic>
        <p:nvPicPr>
          <p:cNvPr id="9" name="Picture 8">
            <a:extLst>
              <a:ext uri="{FF2B5EF4-FFF2-40B4-BE49-F238E27FC236}">
                <a16:creationId xmlns:a16="http://schemas.microsoft.com/office/drawing/2014/main" id="{7FCEF1E3-EACA-4600-8B40-D78F82319D6E}"/>
              </a:ext>
            </a:extLst>
          </p:cNvPr>
          <p:cNvPicPr>
            <a:picLocks noChangeAspect="1"/>
          </p:cNvPicPr>
          <p:nvPr/>
        </p:nvPicPr>
        <p:blipFill>
          <a:blip r:embed="rId2"/>
          <a:stretch>
            <a:fillRect/>
          </a:stretch>
        </p:blipFill>
        <p:spPr>
          <a:xfrm>
            <a:off x="1943100" y="1514475"/>
            <a:ext cx="5257800" cy="3829050"/>
          </a:xfrm>
          <a:prstGeom prst="rect">
            <a:avLst/>
          </a:prstGeom>
        </p:spPr>
      </p:pic>
    </p:spTree>
    <p:extLst>
      <p:ext uri="{BB962C8B-B14F-4D97-AF65-F5344CB8AC3E}">
        <p14:creationId xmlns:p14="http://schemas.microsoft.com/office/powerpoint/2010/main" val="24563910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EC94C-914E-40D7-8EA6-75460EDA8424}"/>
              </a:ext>
            </a:extLst>
          </p:cNvPr>
          <p:cNvSpPr>
            <a:spLocks noGrp="1"/>
          </p:cNvSpPr>
          <p:nvPr>
            <p:ph type="title"/>
          </p:nvPr>
        </p:nvSpPr>
        <p:spPr>
          <a:xfrm>
            <a:off x="492919" y="585797"/>
            <a:ext cx="8079581" cy="826347"/>
          </a:xfrm>
        </p:spPr>
        <p:txBody>
          <a:bodyPr/>
          <a:lstStyle/>
          <a:p>
            <a:pPr algn="ctr"/>
            <a:r>
              <a:rPr lang="en-US" dirty="0"/>
              <a:t>You assess the buttock wound</a:t>
            </a:r>
          </a:p>
        </p:txBody>
      </p:sp>
      <p:pic>
        <p:nvPicPr>
          <p:cNvPr id="10" name="Content Placeholder 9">
            <a:extLst>
              <a:ext uri="{FF2B5EF4-FFF2-40B4-BE49-F238E27FC236}">
                <a16:creationId xmlns:a16="http://schemas.microsoft.com/office/drawing/2014/main" id="{FD41AC2B-A098-4CD6-B150-1FD560968A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839" y="1701304"/>
            <a:ext cx="5041740" cy="3765550"/>
          </a:xfrm>
        </p:spPr>
      </p:pic>
      <p:sp>
        <p:nvSpPr>
          <p:cNvPr id="6" name="TextBox 5">
            <a:extLst>
              <a:ext uri="{FF2B5EF4-FFF2-40B4-BE49-F238E27FC236}">
                <a16:creationId xmlns:a16="http://schemas.microsoft.com/office/drawing/2014/main" id="{4961D49D-C976-4405-B60A-D8915FCB3147}"/>
              </a:ext>
            </a:extLst>
          </p:cNvPr>
          <p:cNvSpPr txBox="1"/>
          <p:nvPr/>
        </p:nvSpPr>
        <p:spPr>
          <a:xfrm>
            <a:off x="492919" y="5532119"/>
            <a:ext cx="8349329" cy="923330"/>
          </a:xfrm>
          <a:prstGeom prst="rect">
            <a:avLst/>
          </a:prstGeom>
          <a:noFill/>
        </p:spPr>
        <p:txBody>
          <a:bodyPr wrap="square" rtlCol="0">
            <a:spAutoFit/>
          </a:bodyPr>
          <a:lstStyle/>
          <a:p>
            <a:pPr algn="ctr"/>
            <a:r>
              <a:rPr lang="en-US" dirty="0"/>
              <a:t>What stage is this?</a:t>
            </a:r>
          </a:p>
          <a:p>
            <a:pPr algn="ctr"/>
            <a:r>
              <a:rPr lang="en-US" dirty="0"/>
              <a:t>How would you describe it in your notes?</a:t>
            </a:r>
          </a:p>
          <a:p>
            <a:pPr algn="ctr"/>
            <a:r>
              <a:rPr lang="en-US" dirty="0"/>
              <a:t> </a:t>
            </a:r>
          </a:p>
        </p:txBody>
      </p:sp>
    </p:spTree>
    <p:extLst>
      <p:ext uri="{BB962C8B-B14F-4D97-AF65-F5344CB8AC3E}">
        <p14:creationId xmlns:p14="http://schemas.microsoft.com/office/powerpoint/2010/main" val="2733592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5D466-0299-4B4B-9B18-0E560F2C71C3}"/>
              </a:ext>
            </a:extLst>
          </p:cNvPr>
          <p:cNvSpPr>
            <a:spLocks noGrp="1"/>
          </p:cNvSpPr>
          <p:nvPr>
            <p:ph type="title"/>
          </p:nvPr>
        </p:nvSpPr>
        <p:spPr>
          <a:xfrm>
            <a:off x="1400164" y="1069141"/>
            <a:ext cx="6343672" cy="709865"/>
          </a:xfrm>
        </p:spPr>
        <p:txBody>
          <a:bodyPr>
            <a:noAutofit/>
          </a:bodyPr>
          <a:lstStyle/>
          <a:p>
            <a:pPr algn="ctr"/>
            <a:r>
              <a:rPr lang="en-US" dirty="0"/>
              <a:t>Later that afternoon you return. </a:t>
            </a:r>
            <a:br>
              <a:rPr lang="en-US" dirty="0"/>
            </a:br>
            <a:r>
              <a:rPr lang="en-US" dirty="0"/>
              <a:t>The patient is now up to the chair.</a:t>
            </a:r>
            <a:br>
              <a:rPr lang="en-US" sz="2800" dirty="0"/>
            </a:br>
            <a:endParaRPr lang="en-US" sz="2800" dirty="0"/>
          </a:p>
        </p:txBody>
      </p:sp>
      <p:pic>
        <p:nvPicPr>
          <p:cNvPr id="5" name="Content Placeholder 4">
            <a:extLst>
              <a:ext uri="{FF2B5EF4-FFF2-40B4-BE49-F238E27FC236}">
                <a16:creationId xmlns:a16="http://schemas.microsoft.com/office/drawing/2014/main" id="{3BBF32F2-F2DE-4A48-956A-39BD86AE2A32}"/>
              </a:ext>
            </a:extLst>
          </p:cNvPr>
          <p:cNvPicPr>
            <a:picLocks noGrp="1"/>
          </p:cNvPicPr>
          <p:nvPr>
            <p:ph idx="1"/>
          </p:nvPr>
        </p:nvPicPr>
        <p:blipFill>
          <a:blip r:embed="rId2"/>
          <a:stretch>
            <a:fillRect/>
          </a:stretch>
        </p:blipFill>
        <p:spPr>
          <a:xfrm>
            <a:off x="1382700" y="2458535"/>
            <a:ext cx="6300015" cy="3530600"/>
          </a:xfrm>
          <a:prstGeom prst="rect">
            <a:avLst/>
          </a:prstGeom>
        </p:spPr>
      </p:pic>
      <p:sp>
        <p:nvSpPr>
          <p:cNvPr id="6" name="TextBox 5">
            <a:extLst>
              <a:ext uri="{FF2B5EF4-FFF2-40B4-BE49-F238E27FC236}">
                <a16:creationId xmlns:a16="http://schemas.microsoft.com/office/drawing/2014/main" id="{B4EFF416-2718-430E-BE89-5C143DE5FDBF}"/>
              </a:ext>
            </a:extLst>
          </p:cNvPr>
          <p:cNvSpPr txBox="1"/>
          <p:nvPr/>
        </p:nvSpPr>
        <p:spPr>
          <a:xfrm>
            <a:off x="3133223" y="5989135"/>
            <a:ext cx="2798971" cy="369332"/>
          </a:xfrm>
          <a:prstGeom prst="rect">
            <a:avLst/>
          </a:prstGeom>
          <a:noFill/>
        </p:spPr>
        <p:txBody>
          <a:bodyPr wrap="none" rtlCol="0">
            <a:spAutoFit/>
          </a:bodyPr>
          <a:lstStyle/>
          <a:p>
            <a:r>
              <a:rPr lang="en-US" dirty="0"/>
              <a:t>What’s wrong in this photo?</a:t>
            </a:r>
          </a:p>
        </p:txBody>
      </p:sp>
    </p:spTree>
    <p:extLst>
      <p:ext uri="{BB962C8B-B14F-4D97-AF65-F5344CB8AC3E}">
        <p14:creationId xmlns:p14="http://schemas.microsoft.com/office/powerpoint/2010/main" val="1750032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09D1-B053-49A0-A5A2-D3B5CD019012}"/>
              </a:ext>
            </a:extLst>
          </p:cNvPr>
          <p:cNvSpPr>
            <a:spLocks noGrp="1"/>
          </p:cNvSpPr>
          <p:nvPr>
            <p:ph type="title"/>
          </p:nvPr>
        </p:nvSpPr>
        <p:spPr>
          <a:xfrm>
            <a:off x="1400164" y="944853"/>
            <a:ext cx="6343672" cy="709865"/>
          </a:xfrm>
        </p:spPr>
        <p:txBody>
          <a:bodyPr>
            <a:normAutofit fontScale="90000"/>
          </a:bodyPr>
          <a:lstStyle/>
          <a:p>
            <a:pPr algn="ctr"/>
            <a:r>
              <a:rPr lang="en-US" dirty="0"/>
              <a:t>You assist them back to bed and turn them to the right side with wedges</a:t>
            </a:r>
          </a:p>
        </p:txBody>
      </p:sp>
      <p:pic>
        <p:nvPicPr>
          <p:cNvPr id="5" name="Content Placeholder 4">
            <a:extLst>
              <a:ext uri="{FF2B5EF4-FFF2-40B4-BE49-F238E27FC236}">
                <a16:creationId xmlns:a16="http://schemas.microsoft.com/office/drawing/2014/main" id="{037CA559-6C12-42AC-B7A5-0270AC7395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8267" y="2440992"/>
            <a:ext cx="4707466" cy="3530600"/>
          </a:xfrm>
        </p:spPr>
      </p:pic>
      <p:sp>
        <p:nvSpPr>
          <p:cNvPr id="6" name="TextBox 5">
            <a:extLst>
              <a:ext uri="{FF2B5EF4-FFF2-40B4-BE49-F238E27FC236}">
                <a16:creationId xmlns:a16="http://schemas.microsoft.com/office/drawing/2014/main" id="{FA019D64-0559-448D-B076-709094E62B7F}"/>
              </a:ext>
            </a:extLst>
          </p:cNvPr>
          <p:cNvSpPr txBox="1"/>
          <p:nvPr/>
        </p:nvSpPr>
        <p:spPr>
          <a:xfrm>
            <a:off x="924875" y="5971592"/>
            <a:ext cx="7828507" cy="369332"/>
          </a:xfrm>
          <a:prstGeom prst="rect">
            <a:avLst/>
          </a:prstGeom>
          <a:noFill/>
        </p:spPr>
        <p:txBody>
          <a:bodyPr wrap="square" rtlCol="0">
            <a:spAutoFit/>
          </a:bodyPr>
          <a:lstStyle/>
          <a:p>
            <a:pPr algn="ctr"/>
            <a:r>
              <a:rPr lang="en-US" dirty="0"/>
              <a:t>What is wrong with this picture?</a:t>
            </a:r>
          </a:p>
        </p:txBody>
      </p:sp>
      <p:sp>
        <p:nvSpPr>
          <p:cNvPr id="7" name="Oval 6">
            <a:extLst>
              <a:ext uri="{FF2B5EF4-FFF2-40B4-BE49-F238E27FC236}">
                <a16:creationId xmlns:a16="http://schemas.microsoft.com/office/drawing/2014/main" id="{7731ED40-8D97-4F75-9744-64EF41F2A23A}"/>
              </a:ext>
            </a:extLst>
          </p:cNvPr>
          <p:cNvSpPr/>
          <p:nvPr/>
        </p:nvSpPr>
        <p:spPr>
          <a:xfrm>
            <a:off x="3726809" y="3018454"/>
            <a:ext cx="447870" cy="410546"/>
          </a:xfrm>
          <a:prstGeom prst="ellipse">
            <a:avLst/>
          </a:prstGeom>
          <a:solidFill>
            <a:srgbClr val="DBD9BD"/>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76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9D3-77DE-42C8-989F-5FE22B05163F}"/>
              </a:ext>
            </a:extLst>
          </p:cNvPr>
          <p:cNvSpPr>
            <a:spLocks noGrp="1"/>
          </p:cNvSpPr>
          <p:nvPr>
            <p:ph type="title"/>
          </p:nvPr>
        </p:nvSpPr>
        <p:spPr>
          <a:xfrm>
            <a:off x="1399370" y="887374"/>
            <a:ext cx="6345260" cy="709865"/>
          </a:xfrm>
        </p:spPr>
        <p:txBody>
          <a:bodyPr>
            <a:noAutofit/>
          </a:bodyPr>
          <a:lstStyle/>
          <a:p>
            <a:pPr algn="ctr"/>
            <a:r>
              <a:rPr lang="en-US" sz="2800" dirty="0"/>
              <a:t>Three days later the nurse approaches you with concern that the PI is “worse”. </a:t>
            </a:r>
          </a:p>
        </p:txBody>
      </p:sp>
      <p:sp>
        <p:nvSpPr>
          <p:cNvPr id="5" name="Content Placeholder 4">
            <a:extLst>
              <a:ext uri="{FF2B5EF4-FFF2-40B4-BE49-F238E27FC236}">
                <a16:creationId xmlns:a16="http://schemas.microsoft.com/office/drawing/2014/main" id="{F55DD79E-1C1C-4DF2-B3C6-D9721BCA04BF}"/>
              </a:ext>
            </a:extLst>
          </p:cNvPr>
          <p:cNvSpPr>
            <a:spLocks noGrp="1"/>
          </p:cNvSpPr>
          <p:nvPr>
            <p:ph sz="half" idx="1"/>
          </p:nvPr>
        </p:nvSpPr>
        <p:spPr>
          <a:xfrm>
            <a:off x="616585" y="5999584"/>
            <a:ext cx="7662877" cy="579110"/>
          </a:xfrm>
        </p:spPr>
        <p:txBody>
          <a:bodyPr>
            <a:normAutofit/>
          </a:bodyPr>
          <a:lstStyle/>
          <a:p>
            <a:pPr algn="ctr"/>
            <a:r>
              <a:rPr lang="en-US" dirty="0"/>
              <a:t>Is it better or worse now? Why or why not?  What would you stage it now?</a:t>
            </a:r>
          </a:p>
          <a:p>
            <a:pPr algn="ctr"/>
            <a:endParaRPr lang="en-US" dirty="0"/>
          </a:p>
        </p:txBody>
      </p:sp>
      <p:sp>
        <p:nvSpPr>
          <p:cNvPr id="7" name="TextBox 6">
            <a:extLst>
              <a:ext uri="{FF2B5EF4-FFF2-40B4-BE49-F238E27FC236}">
                <a16:creationId xmlns:a16="http://schemas.microsoft.com/office/drawing/2014/main" id="{DF58BA55-B5B0-46D1-BA29-0F1AFA3A6328}"/>
              </a:ext>
            </a:extLst>
          </p:cNvPr>
          <p:cNvSpPr txBox="1"/>
          <p:nvPr/>
        </p:nvSpPr>
        <p:spPr>
          <a:xfrm>
            <a:off x="1719872" y="5299980"/>
            <a:ext cx="1823897" cy="369332"/>
          </a:xfrm>
          <a:prstGeom prst="rect">
            <a:avLst/>
          </a:prstGeom>
          <a:noFill/>
        </p:spPr>
        <p:txBody>
          <a:bodyPr wrap="none" rtlCol="0">
            <a:spAutoFit/>
          </a:bodyPr>
          <a:lstStyle/>
          <a:p>
            <a:r>
              <a:rPr lang="en-US" dirty="0"/>
              <a:t>Initial assessment</a:t>
            </a:r>
          </a:p>
        </p:txBody>
      </p:sp>
      <p:sp>
        <p:nvSpPr>
          <p:cNvPr id="8" name="TextBox 7">
            <a:extLst>
              <a:ext uri="{FF2B5EF4-FFF2-40B4-BE49-F238E27FC236}">
                <a16:creationId xmlns:a16="http://schemas.microsoft.com/office/drawing/2014/main" id="{EF84E520-E18D-45C2-B4BE-2CAEB1036AC3}"/>
              </a:ext>
            </a:extLst>
          </p:cNvPr>
          <p:cNvSpPr txBox="1"/>
          <p:nvPr/>
        </p:nvSpPr>
        <p:spPr>
          <a:xfrm>
            <a:off x="5271045" y="5299980"/>
            <a:ext cx="2226507" cy="369332"/>
          </a:xfrm>
          <a:prstGeom prst="rect">
            <a:avLst/>
          </a:prstGeom>
          <a:noFill/>
        </p:spPr>
        <p:txBody>
          <a:bodyPr wrap="none" rtlCol="0">
            <a:spAutoFit/>
          </a:bodyPr>
          <a:lstStyle/>
          <a:p>
            <a:r>
              <a:rPr lang="en-US" dirty="0"/>
              <a:t>Follow-up assessment</a:t>
            </a:r>
          </a:p>
        </p:txBody>
      </p:sp>
      <p:pic>
        <p:nvPicPr>
          <p:cNvPr id="9" name="Picture 8">
            <a:extLst>
              <a:ext uri="{FF2B5EF4-FFF2-40B4-BE49-F238E27FC236}">
                <a16:creationId xmlns:a16="http://schemas.microsoft.com/office/drawing/2014/main" id="{D55641DB-F879-481E-9B46-A16533CAC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584" y="2266428"/>
            <a:ext cx="3916124" cy="2924855"/>
          </a:xfrm>
          <a:prstGeom prst="rect">
            <a:avLst/>
          </a:prstGeom>
        </p:spPr>
      </p:pic>
      <p:pic>
        <p:nvPicPr>
          <p:cNvPr id="13" name="Picture 12">
            <a:extLst>
              <a:ext uri="{FF2B5EF4-FFF2-40B4-BE49-F238E27FC236}">
                <a16:creationId xmlns:a16="http://schemas.microsoft.com/office/drawing/2014/main" id="{E85900E0-B323-43FC-8CC4-BE4310451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7090" y="2108389"/>
            <a:ext cx="3063811" cy="3240932"/>
          </a:xfrm>
          <a:prstGeom prst="rect">
            <a:avLst/>
          </a:prstGeom>
        </p:spPr>
      </p:pic>
    </p:spTree>
    <p:extLst>
      <p:ext uri="{BB962C8B-B14F-4D97-AF65-F5344CB8AC3E}">
        <p14:creationId xmlns:p14="http://schemas.microsoft.com/office/powerpoint/2010/main" val="26881130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30249C2-3052-4422-9711-F8EA0446D5DD}"/>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dirty="0">
                <a:solidFill>
                  <a:srgbClr val="FFFFFF"/>
                </a:solidFill>
              </a:rPr>
              <a:t>Staging &amp; Challenges</a:t>
            </a:r>
          </a:p>
        </p:txBody>
      </p:sp>
    </p:spTree>
    <p:extLst>
      <p:ext uri="{BB962C8B-B14F-4D97-AF65-F5344CB8AC3E}">
        <p14:creationId xmlns:p14="http://schemas.microsoft.com/office/powerpoint/2010/main" val="80114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279AF-C460-4492-92FD-FEE2D8B581C5}"/>
              </a:ext>
            </a:extLst>
          </p:cNvPr>
          <p:cNvSpPr>
            <a:spLocks noGrp="1"/>
          </p:cNvSpPr>
          <p:nvPr>
            <p:ph type="title"/>
          </p:nvPr>
        </p:nvSpPr>
        <p:spPr/>
        <p:txBody>
          <a:bodyPr/>
          <a:lstStyle/>
          <a:p>
            <a:r>
              <a:rPr lang="en-US" dirty="0">
                <a:cs typeface="Calibri Light"/>
              </a:rPr>
              <a:t>Objectives</a:t>
            </a:r>
            <a:endParaRPr lang="en-US" dirty="0"/>
          </a:p>
        </p:txBody>
      </p:sp>
      <p:sp>
        <p:nvSpPr>
          <p:cNvPr id="3" name="Content Placeholder 2">
            <a:extLst>
              <a:ext uri="{FF2B5EF4-FFF2-40B4-BE49-F238E27FC236}">
                <a16:creationId xmlns:a16="http://schemas.microsoft.com/office/drawing/2014/main" id="{3DB3C365-5E89-40CA-A293-1F2CA2C8FFFE}"/>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rPr>
              <a:t>As a result of this course, VUAH RNs will be able to: </a:t>
            </a:r>
          </a:p>
          <a:p>
            <a:r>
              <a:rPr lang="en-US" dirty="0">
                <a:ea typeface="+mn-lt"/>
                <a:cs typeface="+mn-lt"/>
              </a:rPr>
              <a:t>Accurately identify and stage pressure injuries according to NPIAP guidelines</a:t>
            </a:r>
          </a:p>
          <a:p>
            <a:r>
              <a:rPr lang="en-US" dirty="0">
                <a:ea typeface="+mn-lt"/>
                <a:cs typeface="+mn-lt"/>
              </a:rPr>
              <a:t>Perform the responsibilities of the Skin Champion role in accordance with VUMC policies</a:t>
            </a:r>
          </a:p>
        </p:txBody>
      </p:sp>
    </p:spTree>
    <p:extLst>
      <p:ext uri="{BB962C8B-B14F-4D97-AF65-F5344CB8AC3E}">
        <p14:creationId xmlns:p14="http://schemas.microsoft.com/office/powerpoint/2010/main" val="2190943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A865E-9D12-4081-9723-58CB63D82277}"/>
              </a:ext>
            </a:extLst>
          </p:cNvPr>
          <p:cNvSpPr>
            <a:spLocks noGrp="1"/>
          </p:cNvSpPr>
          <p:nvPr>
            <p:ph type="title"/>
          </p:nvPr>
        </p:nvSpPr>
        <p:spPr/>
        <p:txBody>
          <a:bodyPr/>
          <a:lstStyle/>
          <a:p>
            <a:r>
              <a:rPr lang="en-US" dirty="0"/>
              <a:t>PI Stages</a:t>
            </a:r>
          </a:p>
        </p:txBody>
      </p:sp>
      <p:sp>
        <p:nvSpPr>
          <p:cNvPr id="3" name="Content Placeholder 2">
            <a:extLst>
              <a:ext uri="{FF2B5EF4-FFF2-40B4-BE49-F238E27FC236}">
                <a16:creationId xmlns:a16="http://schemas.microsoft.com/office/drawing/2014/main" id="{BB142068-95E2-41BD-B22E-F7B3EEF43BE4}"/>
              </a:ext>
            </a:extLst>
          </p:cNvPr>
          <p:cNvSpPr>
            <a:spLocks noGrp="1"/>
          </p:cNvSpPr>
          <p:nvPr>
            <p:ph idx="1"/>
          </p:nvPr>
        </p:nvSpPr>
        <p:spPr>
          <a:xfrm>
            <a:off x="507205" y="2405849"/>
            <a:ext cx="4812939" cy="3353729"/>
          </a:xfrm>
        </p:spPr>
        <p:txBody>
          <a:bodyPr>
            <a:normAutofit/>
          </a:bodyPr>
          <a:lstStyle/>
          <a:p>
            <a:pPr>
              <a:buFont typeface="Arial" panose="020B0604020202020204" pitchFamily="34" charset="0"/>
              <a:buChar char="•"/>
            </a:pPr>
            <a:r>
              <a:rPr lang="en-US" dirty="0"/>
              <a:t> </a:t>
            </a:r>
            <a:r>
              <a:rPr lang="en-US" sz="2000" dirty="0"/>
              <a:t>Stage 1</a:t>
            </a:r>
          </a:p>
          <a:p>
            <a:pPr>
              <a:buFont typeface="Arial" panose="020B0604020202020204" pitchFamily="34" charset="0"/>
              <a:buChar char="•"/>
            </a:pPr>
            <a:r>
              <a:rPr lang="en-US" sz="2000" dirty="0"/>
              <a:t> Stage 2</a:t>
            </a:r>
          </a:p>
          <a:p>
            <a:pPr>
              <a:buFont typeface="Arial" panose="020B0604020202020204" pitchFamily="34" charset="0"/>
              <a:buChar char="•"/>
            </a:pPr>
            <a:r>
              <a:rPr lang="en-US" sz="2000" dirty="0"/>
              <a:t> Stage 3</a:t>
            </a:r>
          </a:p>
          <a:p>
            <a:pPr>
              <a:buFont typeface="Arial" panose="020B0604020202020204" pitchFamily="34" charset="0"/>
              <a:buChar char="•"/>
            </a:pPr>
            <a:r>
              <a:rPr lang="en-US" sz="2000" dirty="0"/>
              <a:t> Stage 4</a:t>
            </a:r>
          </a:p>
          <a:p>
            <a:pPr>
              <a:buFont typeface="Arial" panose="020B0604020202020204" pitchFamily="34" charset="0"/>
              <a:buChar char="•"/>
            </a:pPr>
            <a:r>
              <a:rPr lang="en-US" sz="2000" dirty="0"/>
              <a:t> Unstageable</a:t>
            </a:r>
          </a:p>
          <a:p>
            <a:pPr>
              <a:buFont typeface="Arial" panose="020B0604020202020204" pitchFamily="34" charset="0"/>
              <a:buChar char="•"/>
            </a:pPr>
            <a:r>
              <a:rPr lang="en-US" sz="2000" dirty="0"/>
              <a:t> Deep tissue injury (DTI) or Deep tissue pressure injury (DTPI)</a:t>
            </a:r>
          </a:p>
          <a:p>
            <a:pPr>
              <a:buFont typeface="Arial" panose="020B0604020202020204" pitchFamily="34" charset="0"/>
              <a:buChar char="•"/>
            </a:pPr>
            <a:r>
              <a:rPr lang="en-US" sz="2000" dirty="0"/>
              <a:t> Mucosal</a:t>
            </a:r>
          </a:p>
        </p:txBody>
      </p:sp>
      <p:sp>
        <p:nvSpPr>
          <p:cNvPr id="4" name="Rectangle 3">
            <a:extLst>
              <a:ext uri="{FF2B5EF4-FFF2-40B4-BE49-F238E27FC236}">
                <a16:creationId xmlns:a16="http://schemas.microsoft.com/office/drawing/2014/main" id="{3E850567-5744-4FD0-ADCB-2C4A5D9CC847}"/>
              </a:ext>
            </a:extLst>
          </p:cNvPr>
          <p:cNvSpPr/>
          <p:nvPr/>
        </p:nvSpPr>
        <p:spPr>
          <a:xfrm>
            <a:off x="500062" y="6114748"/>
            <a:ext cx="8079581" cy="523220"/>
          </a:xfrm>
          <a:prstGeom prst="rect">
            <a:avLst/>
          </a:prstGeom>
        </p:spPr>
        <p:txBody>
          <a:bodyPr wrap="square">
            <a:spAutoFit/>
          </a:bodyPr>
          <a:lstStyle/>
          <a:p>
            <a:pPr algn="ctr">
              <a:spcAft>
                <a:spcPts val="1000"/>
              </a:spcAft>
            </a:pPr>
            <a:r>
              <a:rPr lang="en-US" sz="1400" b="1" dirty="0">
                <a:latin typeface="Calibri" panose="020F0502020204030204" pitchFamily="34" charset="0"/>
                <a:ea typeface="Calibri" panose="020F0502020204030204" pitchFamily="34" charset="0"/>
                <a:cs typeface="Times New Roman" panose="02020603050405020304" pitchFamily="18" charset="0"/>
              </a:rPr>
              <a:t>NPIAP Staging Definitions available at:</a:t>
            </a:r>
            <a:r>
              <a:rPr lang="en-US" sz="1400" dirty="0">
                <a:latin typeface="Calibri" panose="020F0502020204030204" pitchFamily="34" charset="0"/>
                <a:ea typeface="Calibri" panose="020F0502020204030204" pitchFamily="34" charset="0"/>
                <a:cs typeface="Times New Roman" panose="02020603050405020304" pitchFamily="18" charset="0"/>
              </a:rPr>
              <a:t> https://cdn.ymaws.com/npiap.com/resource/resmgr/online_store/npiap_pressure_injury_stages.pdf</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576C4E5-DAC0-4CE5-B8BC-F64F6AAB3C11}"/>
              </a:ext>
            </a:extLst>
          </p:cNvPr>
          <p:cNvPicPr>
            <a:picLocks noChangeAspect="1"/>
          </p:cNvPicPr>
          <p:nvPr/>
        </p:nvPicPr>
        <p:blipFill>
          <a:blip r:embed="rId3"/>
          <a:stretch>
            <a:fillRect/>
          </a:stretch>
        </p:blipFill>
        <p:spPr>
          <a:xfrm>
            <a:off x="5178349" y="2581409"/>
            <a:ext cx="3458446" cy="25888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8027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2C6E0B7-C37D-4D54-8F3E-8D9F9097F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8" name="Freeform: Shape 12">
            <a:extLst>
              <a:ext uri="{FF2B5EF4-FFF2-40B4-BE49-F238E27FC236}">
                <a16:creationId xmlns:a16="http://schemas.microsoft.com/office/drawing/2014/main" id="{B7B653ED-BC47-4D34-B612-473D6AFAD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60868" y="1590205"/>
            <a:ext cx="6053670" cy="3677591"/>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B93D812D-BB26-4FDD-A218-F6F71E737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Freeform 5">
            <a:extLst>
              <a:ext uri="{FF2B5EF4-FFF2-40B4-BE49-F238E27FC236}">
                <a16:creationId xmlns:a16="http://schemas.microsoft.com/office/drawing/2014/main" id="{EEA99C6C-BC37-4408-9F74-3DDB1060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A7091FD7-F98C-4E40-9F16-7E111B96B4B2}"/>
              </a:ext>
            </a:extLst>
          </p:cNvPr>
          <p:cNvSpPr>
            <a:spLocks noGrp="1"/>
          </p:cNvSpPr>
          <p:nvPr>
            <p:ph type="title"/>
          </p:nvPr>
        </p:nvSpPr>
        <p:spPr>
          <a:xfrm>
            <a:off x="479323" y="629265"/>
            <a:ext cx="4554582" cy="1622322"/>
          </a:xfrm>
        </p:spPr>
        <p:txBody>
          <a:bodyPr>
            <a:normAutofit/>
          </a:bodyPr>
          <a:lstStyle/>
          <a:p>
            <a:r>
              <a:rPr lang="en-US" dirty="0">
                <a:solidFill>
                  <a:srgbClr val="FFFFFE"/>
                </a:solidFill>
              </a:rPr>
              <a:t>Stage 1: </a:t>
            </a:r>
            <a:br>
              <a:rPr lang="en-US" dirty="0">
                <a:solidFill>
                  <a:srgbClr val="FFFFFE"/>
                </a:solidFill>
              </a:rPr>
            </a:br>
            <a:r>
              <a:rPr lang="en-US" dirty="0">
                <a:solidFill>
                  <a:srgbClr val="FFFFFE"/>
                </a:solidFill>
              </a:rPr>
              <a:t>Non-blanchable erythema</a:t>
            </a:r>
          </a:p>
        </p:txBody>
      </p:sp>
      <p:sp>
        <p:nvSpPr>
          <p:cNvPr id="19" name="Rectangle 18">
            <a:extLst>
              <a:ext uri="{FF2B5EF4-FFF2-40B4-BE49-F238E27FC236}">
                <a16:creationId xmlns:a16="http://schemas.microsoft.com/office/drawing/2014/main" id="{924C0032-B592-45AB-AD23-5A4BD369B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89BF1F84-E7C7-42A7-911D-8E48AF671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0C3CFCFE-6522-4333-8CB1-16DB80E7E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05CE92C-E424-46AE-A226-3038AA01F429}"/>
              </a:ext>
            </a:extLst>
          </p:cNvPr>
          <p:cNvSpPr>
            <a:spLocks noGrp="1"/>
          </p:cNvSpPr>
          <p:nvPr>
            <p:ph idx="1"/>
          </p:nvPr>
        </p:nvSpPr>
        <p:spPr>
          <a:xfrm>
            <a:off x="479323" y="2418735"/>
            <a:ext cx="4554582" cy="3811740"/>
          </a:xfrm>
        </p:spPr>
        <p:txBody>
          <a:bodyPr anchor="ctr">
            <a:normAutofit/>
          </a:bodyPr>
          <a:lstStyle/>
          <a:p>
            <a:pPr>
              <a:buFont typeface="Arial" panose="020B0604020202020204" pitchFamily="34" charset="0"/>
              <a:buChar char="•"/>
            </a:pPr>
            <a:r>
              <a:rPr lang="en-US" dirty="0">
                <a:solidFill>
                  <a:srgbClr val="FFFFFE"/>
                </a:solidFill>
              </a:rPr>
              <a:t> </a:t>
            </a:r>
            <a:r>
              <a:rPr lang="en-US" u="sng" dirty="0">
                <a:solidFill>
                  <a:srgbClr val="FFFFFE"/>
                </a:solidFill>
              </a:rPr>
              <a:t>Intact</a:t>
            </a:r>
            <a:r>
              <a:rPr lang="en-US" dirty="0">
                <a:solidFill>
                  <a:srgbClr val="FFFFFE"/>
                </a:solidFill>
              </a:rPr>
              <a:t> skin with localized area of </a:t>
            </a:r>
            <a:r>
              <a:rPr lang="en-US" u="sng" dirty="0">
                <a:solidFill>
                  <a:srgbClr val="FFFFFE"/>
                </a:solidFill>
              </a:rPr>
              <a:t>non-blanchable erythema</a:t>
            </a:r>
            <a:r>
              <a:rPr lang="en-US" dirty="0">
                <a:solidFill>
                  <a:srgbClr val="FFFFFE"/>
                </a:solidFill>
              </a:rPr>
              <a:t>, </a:t>
            </a:r>
          </a:p>
          <a:p>
            <a:pPr>
              <a:buFont typeface="Arial" panose="020B0604020202020204" pitchFamily="34" charset="0"/>
              <a:buChar char="•"/>
            </a:pPr>
            <a:r>
              <a:rPr lang="en-US" dirty="0">
                <a:solidFill>
                  <a:srgbClr val="FFFFFE"/>
                </a:solidFill>
              </a:rPr>
              <a:t> May appear differently in darkly pigmented skin. </a:t>
            </a:r>
          </a:p>
          <a:p>
            <a:pPr>
              <a:buFont typeface="Arial" panose="020B0604020202020204" pitchFamily="34" charset="0"/>
              <a:buChar char="•"/>
            </a:pPr>
            <a:r>
              <a:rPr lang="en-US" dirty="0">
                <a:solidFill>
                  <a:srgbClr val="FFFFFE"/>
                </a:solidFill>
              </a:rPr>
              <a:t> Blanchable erythema or changes in sensation, temperature, or firmness may precede visual changes</a:t>
            </a:r>
          </a:p>
        </p:txBody>
      </p:sp>
      <p:pic>
        <p:nvPicPr>
          <p:cNvPr id="6" name="Content Placeholder 8">
            <a:extLst>
              <a:ext uri="{FF2B5EF4-FFF2-40B4-BE49-F238E27FC236}">
                <a16:creationId xmlns:a16="http://schemas.microsoft.com/office/drawing/2014/main" id="{CFBF6E2F-8FF0-4306-82CE-B8C2575416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3669" y="840055"/>
            <a:ext cx="3093988" cy="232049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5" name="Picture 5" descr="WC060">
            <a:extLst>
              <a:ext uri="{FF2B5EF4-FFF2-40B4-BE49-F238E27FC236}">
                <a16:creationId xmlns:a16="http://schemas.microsoft.com/office/drawing/2014/main" id="{7A7B1527-1E6F-4849-A199-0E17CA5D14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5563669" y="3831060"/>
            <a:ext cx="3093988" cy="208844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392183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335F11-74A2-4711-AC50-CBE410949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6" name="Freeform 5">
            <a:extLst>
              <a:ext uri="{FF2B5EF4-FFF2-40B4-BE49-F238E27FC236}">
                <a16:creationId xmlns:a16="http://schemas.microsoft.com/office/drawing/2014/main" id="{1CB9A032-7D2A-4CEC-8222-E350EEBFEC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035590"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8" name="Freeform: Shape 17">
            <a:extLst>
              <a:ext uri="{FF2B5EF4-FFF2-40B4-BE49-F238E27FC236}">
                <a16:creationId xmlns:a16="http://schemas.microsoft.com/office/drawing/2014/main" id="{800D0616-B405-4CE3-8A73-14F11603EC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668591" y="1297927"/>
            <a:ext cx="6053670" cy="4262147"/>
          </a:xfrm>
          <a:custGeom>
            <a:avLst/>
            <a:gdLst>
              <a:gd name="connsiteX0" fmla="*/ 6053670 w 6053670"/>
              <a:gd name="connsiteY0" fmla="*/ 1098 h 5682862"/>
              <a:gd name="connsiteX1" fmla="*/ 6053670 w 6053670"/>
              <a:gd name="connsiteY1" fmla="*/ 1014925 h 5682862"/>
              <a:gd name="connsiteX2" fmla="*/ 6053670 w 6053670"/>
              <a:gd name="connsiteY2" fmla="*/ 1254558 h 5682862"/>
              <a:gd name="connsiteX3" fmla="*/ 6053670 w 6053670"/>
              <a:gd name="connsiteY3" fmla="*/ 5682862 h 5682862"/>
              <a:gd name="connsiteX4" fmla="*/ 0 w 6053670"/>
              <a:gd name="connsiteY4" fmla="*/ 5682862 h 5682862"/>
              <a:gd name="connsiteX5" fmla="*/ 0 w 6053670"/>
              <a:gd name="connsiteY5" fmla="*/ 1249853 h 5682862"/>
              <a:gd name="connsiteX6" fmla="*/ 0 w 6053670"/>
              <a:gd name="connsiteY6" fmla="*/ 1014925 h 5682862"/>
              <a:gd name="connsiteX7" fmla="*/ 0 w 6053670"/>
              <a:gd name="connsiteY7" fmla="*/ 0 h 5682862"/>
              <a:gd name="connsiteX8" fmla="*/ 35717 w 6053670"/>
              <a:gd name="connsiteY8" fmla="*/ 5488 h 5682862"/>
              <a:gd name="connsiteX9" fmla="*/ 140445 w 6053670"/>
              <a:gd name="connsiteY9" fmla="*/ 21641 h 5682862"/>
              <a:gd name="connsiteX10" fmla="*/ 216722 w 6053670"/>
              <a:gd name="connsiteY10" fmla="*/ 32932 h 5682862"/>
              <a:gd name="connsiteX11" fmla="*/ 307527 w 6053670"/>
              <a:gd name="connsiteY11" fmla="*/ 44850 h 5682862"/>
              <a:gd name="connsiteX12" fmla="*/ 415282 w 6053670"/>
              <a:gd name="connsiteY12" fmla="*/ 59121 h 5682862"/>
              <a:gd name="connsiteX13" fmla="*/ 534539 w 6053670"/>
              <a:gd name="connsiteY13" fmla="*/ 74175 h 5682862"/>
              <a:gd name="connsiteX14" fmla="*/ 668931 w 6053670"/>
              <a:gd name="connsiteY14" fmla="*/ 90014 h 5682862"/>
              <a:gd name="connsiteX15" fmla="*/ 815430 w 6053670"/>
              <a:gd name="connsiteY15" fmla="*/ 106794 h 5682862"/>
              <a:gd name="connsiteX16" fmla="*/ 974641 w 6053670"/>
              <a:gd name="connsiteY16" fmla="*/ 123574 h 5682862"/>
              <a:gd name="connsiteX17" fmla="*/ 1144144 w 6053670"/>
              <a:gd name="connsiteY17" fmla="*/ 140667 h 5682862"/>
              <a:gd name="connsiteX18" fmla="*/ 1326965 w 6053670"/>
              <a:gd name="connsiteY18" fmla="*/ 156506 h 5682862"/>
              <a:gd name="connsiteX19" fmla="*/ 1518261 w 6053670"/>
              <a:gd name="connsiteY19" fmla="*/ 171717 h 5682862"/>
              <a:gd name="connsiteX20" fmla="*/ 1720453 w 6053670"/>
              <a:gd name="connsiteY20" fmla="*/ 185518 h 5682862"/>
              <a:gd name="connsiteX21" fmla="*/ 1931121 w 6053670"/>
              <a:gd name="connsiteY21" fmla="*/ 198690 h 5682862"/>
              <a:gd name="connsiteX22" fmla="*/ 2150869 w 6053670"/>
              <a:gd name="connsiteY22" fmla="*/ 211079 h 5682862"/>
              <a:gd name="connsiteX23" fmla="*/ 2263467 w 6053670"/>
              <a:gd name="connsiteY23" fmla="*/ 215470 h 5682862"/>
              <a:gd name="connsiteX24" fmla="*/ 2378487 w 6053670"/>
              <a:gd name="connsiteY24" fmla="*/ 220332 h 5682862"/>
              <a:gd name="connsiteX25" fmla="*/ 2495323 w 6053670"/>
              <a:gd name="connsiteY25" fmla="*/ 224879 h 5682862"/>
              <a:gd name="connsiteX26" fmla="*/ 2612764 w 6053670"/>
              <a:gd name="connsiteY26" fmla="*/ 227859 h 5682862"/>
              <a:gd name="connsiteX27" fmla="*/ 2732627 w 6053670"/>
              <a:gd name="connsiteY27" fmla="*/ 230525 h 5682862"/>
              <a:gd name="connsiteX28" fmla="*/ 2853700 w 6053670"/>
              <a:gd name="connsiteY28" fmla="*/ 233348 h 5682862"/>
              <a:gd name="connsiteX29" fmla="*/ 2977195 w 6053670"/>
              <a:gd name="connsiteY29" fmla="*/ 235229 h 5682862"/>
              <a:gd name="connsiteX30" fmla="*/ 3101901 w 6053670"/>
              <a:gd name="connsiteY30" fmla="*/ 235229 h 5682862"/>
              <a:gd name="connsiteX31" fmla="*/ 3227817 w 6053670"/>
              <a:gd name="connsiteY31" fmla="*/ 236170 h 5682862"/>
              <a:gd name="connsiteX32" fmla="*/ 3354944 w 6053670"/>
              <a:gd name="connsiteY32" fmla="*/ 235229 h 5682862"/>
              <a:gd name="connsiteX33" fmla="*/ 3483887 w 6053670"/>
              <a:gd name="connsiteY33" fmla="*/ 233348 h 5682862"/>
              <a:gd name="connsiteX34" fmla="*/ 3612830 w 6053670"/>
              <a:gd name="connsiteY34" fmla="*/ 231623 h 5682862"/>
              <a:gd name="connsiteX35" fmla="*/ 3743590 w 6053670"/>
              <a:gd name="connsiteY35" fmla="*/ 227859 h 5682862"/>
              <a:gd name="connsiteX36" fmla="*/ 3875560 w 6053670"/>
              <a:gd name="connsiteY36" fmla="*/ 223938 h 5682862"/>
              <a:gd name="connsiteX37" fmla="*/ 4007530 w 6053670"/>
              <a:gd name="connsiteY37" fmla="*/ 219391 h 5682862"/>
              <a:gd name="connsiteX38" fmla="*/ 4140710 w 6053670"/>
              <a:gd name="connsiteY38" fmla="*/ 212961 h 5682862"/>
              <a:gd name="connsiteX39" fmla="*/ 4275102 w 6053670"/>
              <a:gd name="connsiteY39" fmla="*/ 205277 h 5682862"/>
              <a:gd name="connsiteX40" fmla="*/ 4410098 w 6053670"/>
              <a:gd name="connsiteY40" fmla="*/ 197907 h 5682862"/>
              <a:gd name="connsiteX41" fmla="*/ 4545096 w 6053670"/>
              <a:gd name="connsiteY41" fmla="*/ 188498 h 5682862"/>
              <a:gd name="connsiteX42" fmla="*/ 4681909 w 6053670"/>
              <a:gd name="connsiteY42" fmla="*/ 177207 h 5682862"/>
              <a:gd name="connsiteX43" fmla="*/ 4816905 w 6053670"/>
              <a:gd name="connsiteY43" fmla="*/ 165916 h 5682862"/>
              <a:gd name="connsiteX44" fmla="*/ 4954323 w 6053670"/>
              <a:gd name="connsiteY44" fmla="*/ 152899 h 5682862"/>
              <a:gd name="connsiteX45" fmla="*/ 5092347 w 6053670"/>
              <a:gd name="connsiteY45" fmla="*/ 138629 h 5682862"/>
              <a:gd name="connsiteX46" fmla="*/ 5228555 w 6053670"/>
              <a:gd name="connsiteY46" fmla="*/ 123574 h 5682862"/>
              <a:gd name="connsiteX47" fmla="*/ 5366578 w 6053670"/>
              <a:gd name="connsiteY47" fmla="*/ 106010 h 5682862"/>
              <a:gd name="connsiteX48" fmla="*/ 5503997 w 6053670"/>
              <a:gd name="connsiteY48" fmla="*/ 87192 h 5682862"/>
              <a:gd name="connsiteX49" fmla="*/ 5642020 w 6053670"/>
              <a:gd name="connsiteY49" fmla="*/ 68530 h 5682862"/>
              <a:gd name="connsiteX50" fmla="*/ 5779438 w 6053670"/>
              <a:gd name="connsiteY50" fmla="*/ 46733 h 5682862"/>
              <a:gd name="connsiteX51" fmla="*/ 5916251 w 6053670"/>
              <a:gd name="connsiteY51" fmla="*/ 24464 h 568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682862">
                <a:moveTo>
                  <a:pt x="6053670" y="1098"/>
                </a:moveTo>
                <a:lnTo>
                  <a:pt x="6053670" y="1014925"/>
                </a:lnTo>
                <a:lnTo>
                  <a:pt x="6053670" y="1254558"/>
                </a:lnTo>
                <a:lnTo>
                  <a:pt x="6053670" y="5682862"/>
                </a:lnTo>
                <a:lnTo>
                  <a:pt x="0" y="5682862"/>
                </a:lnTo>
                <a:lnTo>
                  <a:pt x="0" y="1249853"/>
                </a:lnTo>
                <a:lnTo>
                  <a:pt x="0" y="1014925"/>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0" name="Freeform 5">
            <a:extLst>
              <a:ext uri="{FF2B5EF4-FFF2-40B4-BE49-F238E27FC236}">
                <a16:creationId xmlns:a16="http://schemas.microsoft.com/office/drawing/2014/main" id="{6E2FE09B-7419-43C3-85D2-C804F1BE3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C5935858-E9B6-495F-9603-0851E0BDACF8}"/>
              </a:ext>
            </a:extLst>
          </p:cNvPr>
          <p:cNvSpPr>
            <a:spLocks noGrp="1"/>
          </p:cNvSpPr>
          <p:nvPr>
            <p:ph type="title"/>
          </p:nvPr>
        </p:nvSpPr>
        <p:spPr>
          <a:xfrm>
            <a:off x="479323" y="629265"/>
            <a:ext cx="3962519" cy="1622322"/>
          </a:xfrm>
        </p:spPr>
        <p:txBody>
          <a:bodyPr>
            <a:normAutofit/>
          </a:bodyPr>
          <a:lstStyle/>
          <a:p>
            <a:r>
              <a:rPr lang="en-US" dirty="0">
                <a:solidFill>
                  <a:schemeClr val="tx1"/>
                </a:solidFill>
              </a:rPr>
              <a:t>Stage 2:</a:t>
            </a:r>
            <a:br>
              <a:rPr lang="en-US" dirty="0">
                <a:solidFill>
                  <a:schemeClr val="tx1"/>
                </a:solidFill>
              </a:rPr>
            </a:br>
            <a:r>
              <a:rPr lang="en-US" dirty="0">
                <a:solidFill>
                  <a:schemeClr val="accent1"/>
                </a:solidFill>
              </a:rPr>
              <a:t>Partial thickness </a:t>
            </a:r>
            <a:br>
              <a:rPr lang="en-US" dirty="0">
                <a:solidFill>
                  <a:schemeClr val="tx1"/>
                </a:solidFill>
              </a:rPr>
            </a:br>
            <a:r>
              <a:rPr lang="en-US" dirty="0">
                <a:solidFill>
                  <a:schemeClr val="tx1"/>
                </a:solidFill>
              </a:rPr>
              <a:t>skin loss</a:t>
            </a:r>
          </a:p>
        </p:txBody>
      </p:sp>
      <p:sp>
        <p:nvSpPr>
          <p:cNvPr id="22" name="Rectangle 21">
            <a:extLst>
              <a:ext uri="{FF2B5EF4-FFF2-40B4-BE49-F238E27FC236}">
                <a16:creationId xmlns:a16="http://schemas.microsoft.com/office/drawing/2014/main" id="{BCDD2921-DE0D-4418-8566-F7F18DCB7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A19E2DD9-9091-4A4E-B690-CDA4B9C282B0}"/>
              </a:ext>
            </a:extLst>
          </p:cNvPr>
          <p:cNvSpPr>
            <a:spLocks noGrp="1"/>
          </p:cNvSpPr>
          <p:nvPr>
            <p:ph idx="1"/>
          </p:nvPr>
        </p:nvSpPr>
        <p:spPr>
          <a:xfrm>
            <a:off x="479323" y="2418735"/>
            <a:ext cx="3962519" cy="3811740"/>
          </a:xfrm>
        </p:spPr>
        <p:txBody>
          <a:bodyPr anchor="ctr">
            <a:normAutofit/>
          </a:bodyPr>
          <a:lstStyle/>
          <a:p>
            <a:pPr fontAlgn="base">
              <a:buFont typeface="Arial" panose="020B0604020202020204" pitchFamily="34" charset="0"/>
              <a:buChar char="•"/>
            </a:pPr>
            <a:r>
              <a:rPr lang="en-US" dirty="0">
                <a:solidFill>
                  <a:schemeClr val="tx1"/>
                </a:solidFill>
              </a:rPr>
              <a:t> </a:t>
            </a:r>
            <a:r>
              <a:rPr lang="en-US" u="sng" dirty="0">
                <a:solidFill>
                  <a:schemeClr val="tx1"/>
                </a:solidFill>
              </a:rPr>
              <a:t>Partial-thickness</a:t>
            </a:r>
            <a:r>
              <a:rPr lang="en-US" dirty="0">
                <a:solidFill>
                  <a:schemeClr val="tx1"/>
                </a:solidFill>
              </a:rPr>
              <a:t> loss </a:t>
            </a:r>
          </a:p>
          <a:p>
            <a:pPr fontAlgn="base">
              <a:buFont typeface="Arial" panose="020B0604020202020204" pitchFamily="34" charset="0"/>
              <a:buChar char="•"/>
            </a:pPr>
            <a:r>
              <a:rPr lang="en-US" dirty="0">
                <a:solidFill>
                  <a:schemeClr val="tx1"/>
                </a:solidFill>
              </a:rPr>
              <a:t> Viable, </a:t>
            </a:r>
            <a:r>
              <a:rPr lang="en-US" u="sng" dirty="0">
                <a:solidFill>
                  <a:schemeClr val="tx1"/>
                </a:solidFill>
              </a:rPr>
              <a:t>pink or red</a:t>
            </a:r>
            <a:r>
              <a:rPr lang="en-US" dirty="0">
                <a:solidFill>
                  <a:schemeClr val="tx1"/>
                </a:solidFill>
              </a:rPr>
              <a:t>, moist or intact or ruptured </a:t>
            </a:r>
            <a:r>
              <a:rPr lang="en-US" u="sng" dirty="0">
                <a:solidFill>
                  <a:schemeClr val="tx1"/>
                </a:solidFill>
              </a:rPr>
              <a:t>serum-filled blister</a:t>
            </a:r>
          </a:p>
          <a:p>
            <a:pPr fontAlgn="base">
              <a:buFont typeface="Arial" panose="020B0604020202020204" pitchFamily="34" charset="0"/>
              <a:buChar char="•"/>
            </a:pPr>
            <a:r>
              <a:rPr lang="en-US" dirty="0">
                <a:solidFill>
                  <a:schemeClr val="tx1"/>
                </a:solidFill>
              </a:rPr>
              <a:t> Adipose (fat) is not visible and deeper tissues are not visible</a:t>
            </a:r>
          </a:p>
        </p:txBody>
      </p:sp>
      <p:pic>
        <p:nvPicPr>
          <p:cNvPr id="9" name="Picture 8">
            <a:extLst>
              <a:ext uri="{FF2B5EF4-FFF2-40B4-BE49-F238E27FC236}">
                <a16:creationId xmlns:a16="http://schemas.microsoft.com/office/drawing/2014/main" id="{59C2F879-44BF-4B0A-A18A-FB0C57D57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911" y="1053688"/>
            <a:ext cx="3629746" cy="2468761"/>
          </a:xfrm>
          <a:prstGeom prst="rect">
            <a:avLst/>
          </a:prstGeom>
        </p:spPr>
      </p:pic>
      <p:pic>
        <p:nvPicPr>
          <p:cNvPr id="5" name="Picture 4" descr="A picture containing indoor, food&#10;&#10;Description generated with high confidence">
            <a:extLst>
              <a:ext uri="{FF2B5EF4-FFF2-40B4-BE49-F238E27FC236}">
                <a16:creationId xmlns:a16="http://schemas.microsoft.com/office/drawing/2014/main" id="{05055199-F326-4E38-9B12-9571EA56BEEC}"/>
              </a:ext>
            </a:extLst>
          </p:cNvPr>
          <p:cNvPicPr>
            <a:picLocks noChangeAspect="1"/>
          </p:cNvPicPr>
          <p:nvPr/>
        </p:nvPicPr>
        <p:blipFill>
          <a:blip r:embed="rId3"/>
          <a:stretch>
            <a:fillRect/>
          </a:stretch>
        </p:blipFill>
        <p:spPr>
          <a:xfrm>
            <a:off x="5109862" y="4092395"/>
            <a:ext cx="1583970" cy="2138080"/>
          </a:xfrm>
          <a:prstGeom prst="rect">
            <a:avLst/>
          </a:prstGeom>
        </p:spPr>
      </p:pic>
      <p:pic>
        <p:nvPicPr>
          <p:cNvPr id="7" name="Picture 6">
            <a:extLst>
              <a:ext uri="{FF2B5EF4-FFF2-40B4-BE49-F238E27FC236}">
                <a16:creationId xmlns:a16="http://schemas.microsoft.com/office/drawing/2014/main" id="{74F2FD9E-9BF7-4A5C-A5FA-F4A513BF7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4779" y="4315614"/>
            <a:ext cx="1752878" cy="1691642"/>
          </a:xfrm>
          <a:prstGeom prst="rect">
            <a:avLst/>
          </a:prstGeom>
        </p:spPr>
      </p:pic>
    </p:spTree>
    <p:extLst>
      <p:ext uri="{BB962C8B-B14F-4D97-AF65-F5344CB8AC3E}">
        <p14:creationId xmlns:p14="http://schemas.microsoft.com/office/powerpoint/2010/main" val="27162208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2C6E0B7-C37D-4D54-8F3E-8D9F9097F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3" name="Freeform: Shape 12">
            <a:extLst>
              <a:ext uri="{FF2B5EF4-FFF2-40B4-BE49-F238E27FC236}">
                <a16:creationId xmlns:a16="http://schemas.microsoft.com/office/drawing/2014/main" id="{B7B653ED-BC47-4D34-B612-473D6AFAD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60868" y="1590205"/>
            <a:ext cx="6053670" cy="3677591"/>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5" name="Freeform 5">
            <a:extLst>
              <a:ext uri="{FF2B5EF4-FFF2-40B4-BE49-F238E27FC236}">
                <a16:creationId xmlns:a16="http://schemas.microsoft.com/office/drawing/2014/main" id="{B93D812D-BB26-4FDD-A218-F6F71E737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Freeform 5">
            <a:extLst>
              <a:ext uri="{FF2B5EF4-FFF2-40B4-BE49-F238E27FC236}">
                <a16:creationId xmlns:a16="http://schemas.microsoft.com/office/drawing/2014/main" id="{EEA99C6C-BC37-4408-9F74-3DDB1060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20E22280-E10C-4C02-AD58-B819C0C0A7B7}"/>
              </a:ext>
            </a:extLst>
          </p:cNvPr>
          <p:cNvSpPr>
            <a:spLocks noGrp="1"/>
          </p:cNvSpPr>
          <p:nvPr>
            <p:ph type="title"/>
          </p:nvPr>
        </p:nvSpPr>
        <p:spPr>
          <a:xfrm>
            <a:off x="479323" y="629265"/>
            <a:ext cx="4554582" cy="1622322"/>
          </a:xfrm>
        </p:spPr>
        <p:txBody>
          <a:bodyPr>
            <a:normAutofit/>
          </a:bodyPr>
          <a:lstStyle/>
          <a:p>
            <a:r>
              <a:rPr lang="en-US" dirty="0">
                <a:solidFill>
                  <a:srgbClr val="FFFFFE"/>
                </a:solidFill>
              </a:rPr>
              <a:t>Stage 3: </a:t>
            </a:r>
            <a:br>
              <a:rPr lang="en-US" dirty="0">
                <a:solidFill>
                  <a:srgbClr val="FFFFFE"/>
                </a:solidFill>
              </a:rPr>
            </a:br>
            <a:r>
              <a:rPr lang="en-US" dirty="0">
                <a:solidFill>
                  <a:schemeClr val="accent1"/>
                </a:solidFill>
              </a:rPr>
              <a:t>Full-thickness</a:t>
            </a:r>
            <a:r>
              <a:rPr lang="en-US" dirty="0">
                <a:solidFill>
                  <a:srgbClr val="FFFFFE"/>
                </a:solidFill>
              </a:rPr>
              <a:t> skin loss</a:t>
            </a:r>
          </a:p>
        </p:txBody>
      </p:sp>
      <p:sp>
        <p:nvSpPr>
          <p:cNvPr id="19" name="Rectangle 18">
            <a:extLst>
              <a:ext uri="{FF2B5EF4-FFF2-40B4-BE49-F238E27FC236}">
                <a16:creationId xmlns:a16="http://schemas.microsoft.com/office/drawing/2014/main" id="{924C0032-B592-45AB-AD23-5A4BD369B6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89BF1F84-E7C7-42A7-911D-8E48AF671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0C3CFCFE-6522-4333-8CB1-16DB80E7E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D911CCE-C50B-4407-8726-7C68F1C90A19}"/>
              </a:ext>
            </a:extLst>
          </p:cNvPr>
          <p:cNvSpPr>
            <a:spLocks noGrp="1"/>
          </p:cNvSpPr>
          <p:nvPr>
            <p:ph idx="1"/>
          </p:nvPr>
        </p:nvSpPr>
        <p:spPr>
          <a:xfrm>
            <a:off x="479323" y="2418735"/>
            <a:ext cx="4554582" cy="3811740"/>
          </a:xfrm>
        </p:spPr>
        <p:txBody>
          <a:bodyPr anchor="ctr">
            <a:normAutofit/>
          </a:bodyPr>
          <a:lstStyle/>
          <a:p>
            <a:pPr>
              <a:buFont typeface="Arial" panose="020B0604020202020204" pitchFamily="34" charset="0"/>
              <a:buChar char="•"/>
            </a:pPr>
            <a:r>
              <a:rPr lang="en-US" u="sng">
                <a:solidFill>
                  <a:srgbClr val="FFFFFE"/>
                </a:solidFill>
              </a:rPr>
              <a:t> Full-thickness loss</a:t>
            </a:r>
            <a:r>
              <a:rPr lang="en-US">
                <a:solidFill>
                  <a:srgbClr val="FFFFFE"/>
                </a:solidFill>
              </a:rPr>
              <a:t> </a:t>
            </a:r>
          </a:p>
          <a:p>
            <a:pPr>
              <a:buFont typeface="Arial" panose="020B0604020202020204" pitchFamily="34" charset="0"/>
              <a:buChar char="•"/>
            </a:pPr>
            <a:r>
              <a:rPr lang="en-US">
                <a:solidFill>
                  <a:srgbClr val="FFFFFE"/>
                </a:solidFill>
              </a:rPr>
              <a:t> Adipose (fat) is visible</a:t>
            </a:r>
          </a:p>
          <a:p>
            <a:pPr>
              <a:buFont typeface="Arial" panose="020B0604020202020204" pitchFamily="34" charset="0"/>
              <a:buChar char="•"/>
            </a:pPr>
            <a:r>
              <a:rPr lang="en-US">
                <a:solidFill>
                  <a:srgbClr val="FFFFFE"/>
                </a:solidFill>
              </a:rPr>
              <a:t> Granulation tissue (beefy red), slough and/or eschar may be visible. Depth varies by anatomical location</a:t>
            </a:r>
          </a:p>
          <a:p>
            <a:pPr>
              <a:buFont typeface="Arial" panose="020B0604020202020204" pitchFamily="34" charset="0"/>
              <a:buChar char="•"/>
            </a:pPr>
            <a:r>
              <a:rPr lang="en-US">
                <a:solidFill>
                  <a:srgbClr val="FFFFFE"/>
                </a:solidFill>
              </a:rPr>
              <a:t> Undermining and tunneling may occur</a:t>
            </a:r>
          </a:p>
        </p:txBody>
      </p:sp>
      <p:pic>
        <p:nvPicPr>
          <p:cNvPr id="5" name="Picture 2">
            <a:extLst>
              <a:ext uri="{FF2B5EF4-FFF2-40B4-BE49-F238E27FC236}">
                <a16:creationId xmlns:a16="http://schemas.microsoft.com/office/drawing/2014/main" id="{9A39A36D-5AC1-4174-9190-0FAE14691F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666736" y="645107"/>
            <a:ext cx="2887853" cy="27103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A close up of a fruit&#10;&#10;Description generated with high confidence">
            <a:extLst>
              <a:ext uri="{FF2B5EF4-FFF2-40B4-BE49-F238E27FC236}">
                <a16:creationId xmlns:a16="http://schemas.microsoft.com/office/drawing/2014/main" id="{9CBB2D7D-605B-4C61-9542-3BC304F08CA8}"/>
              </a:ext>
            </a:extLst>
          </p:cNvPr>
          <p:cNvPicPr>
            <a:picLocks noChangeAspect="1"/>
          </p:cNvPicPr>
          <p:nvPr/>
        </p:nvPicPr>
        <p:blipFill>
          <a:blip r:embed="rId3"/>
          <a:stretch>
            <a:fillRect/>
          </a:stretch>
        </p:blipFill>
        <p:spPr>
          <a:xfrm>
            <a:off x="5563669" y="3688903"/>
            <a:ext cx="3093988" cy="2372754"/>
          </a:xfrm>
          <a:prstGeom prst="rect">
            <a:avLst/>
          </a:prstGeom>
        </p:spPr>
      </p:pic>
    </p:spTree>
    <p:extLst>
      <p:ext uri="{BB962C8B-B14F-4D97-AF65-F5344CB8AC3E}">
        <p14:creationId xmlns:p14="http://schemas.microsoft.com/office/powerpoint/2010/main" val="4274415903"/>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113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6" name="Freeform: Shape 2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706465" y="1335800"/>
            <a:ext cx="6053670" cy="4186400"/>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0D597E2-4FF1-42CC-90C1-12DA632573F3}"/>
              </a:ext>
            </a:extLst>
          </p:cNvPr>
          <p:cNvSpPr>
            <a:spLocks noGrp="1"/>
          </p:cNvSpPr>
          <p:nvPr>
            <p:ph type="title"/>
          </p:nvPr>
        </p:nvSpPr>
        <p:spPr>
          <a:xfrm>
            <a:off x="479323" y="629265"/>
            <a:ext cx="3849329" cy="1622322"/>
          </a:xfrm>
        </p:spPr>
        <p:txBody>
          <a:bodyPr vert="horz" lIns="91440" tIns="45720" rIns="91440" bIns="45720" rtlCol="0" anchor="ctr">
            <a:normAutofit/>
          </a:bodyPr>
          <a:lstStyle/>
          <a:p>
            <a:pPr>
              <a:lnSpc>
                <a:spcPct val="90000"/>
              </a:lnSpc>
            </a:pPr>
            <a:r>
              <a:rPr lang="en-US" sz="3600" b="0" i="0" kern="1200" dirty="0">
                <a:solidFill>
                  <a:srgbClr val="EBEBEB"/>
                </a:solidFill>
                <a:latin typeface="+mj-lt"/>
                <a:ea typeface="+mj-ea"/>
                <a:cs typeface="+mj-cs"/>
              </a:rPr>
              <a:t>Stage 4: </a:t>
            </a:r>
            <a:br>
              <a:rPr lang="en-US" sz="3600" b="0" i="0" kern="1200" dirty="0">
                <a:solidFill>
                  <a:srgbClr val="EBEBEB"/>
                </a:solidFill>
                <a:latin typeface="+mj-lt"/>
                <a:ea typeface="+mj-ea"/>
                <a:cs typeface="+mj-cs"/>
              </a:rPr>
            </a:br>
            <a:r>
              <a:rPr lang="en-US" sz="3600" b="0" i="0" kern="1200" dirty="0">
                <a:solidFill>
                  <a:schemeClr val="accent1"/>
                </a:solidFill>
                <a:latin typeface="+mj-lt"/>
                <a:ea typeface="+mj-ea"/>
                <a:cs typeface="+mj-cs"/>
              </a:rPr>
              <a:t>Full- thickness</a:t>
            </a:r>
            <a:r>
              <a:rPr lang="en-US" sz="3600" b="0" i="0" kern="1200" dirty="0">
                <a:solidFill>
                  <a:srgbClr val="EBEBEB"/>
                </a:solidFill>
                <a:latin typeface="+mj-lt"/>
                <a:ea typeface="+mj-ea"/>
                <a:cs typeface="+mj-cs"/>
              </a:rPr>
              <a:t> skin and tissue loss</a:t>
            </a:r>
          </a:p>
        </p:txBody>
      </p:sp>
      <p:pic>
        <p:nvPicPr>
          <p:cNvPr id="4" name="Picture 4" descr="A close up of a tattoo on their face&#10;&#10;Description generated with high confidence">
            <a:extLst>
              <a:ext uri="{FF2B5EF4-FFF2-40B4-BE49-F238E27FC236}">
                <a16:creationId xmlns:a16="http://schemas.microsoft.com/office/drawing/2014/main" id="{AC245A72-2410-48CF-A89B-3CB1BB400A59}"/>
              </a:ext>
            </a:extLst>
          </p:cNvPr>
          <p:cNvPicPr>
            <a:picLocks noChangeAspect="1"/>
          </p:cNvPicPr>
          <p:nvPr/>
        </p:nvPicPr>
        <p:blipFill>
          <a:blip r:embed="rId3"/>
          <a:stretch>
            <a:fillRect/>
          </a:stretch>
        </p:blipFill>
        <p:spPr>
          <a:xfrm>
            <a:off x="5036127" y="2204031"/>
            <a:ext cx="3621530" cy="2467519"/>
          </a:xfrm>
          <a:prstGeom prst="rect">
            <a:avLst/>
          </a:prstGeom>
        </p:spPr>
      </p:pic>
      <p:sp>
        <p:nvSpPr>
          <p:cNvPr id="30" name="Rectangle 2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1244F0F2-0B3D-4AB0-BA81-51D140B4E833}"/>
              </a:ext>
            </a:extLst>
          </p:cNvPr>
          <p:cNvSpPr>
            <a:spLocks noGrp="1"/>
          </p:cNvSpPr>
          <p:nvPr>
            <p:ph sz="half" idx="1"/>
          </p:nvPr>
        </p:nvSpPr>
        <p:spPr>
          <a:xfrm>
            <a:off x="479323" y="2418735"/>
            <a:ext cx="3849329" cy="3811742"/>
          </a:xfrm>
        </p:spPr>
        <p:txBody>
          <a:bodyPr vert="horz" lIns="91440" tIns="45720" rIns="91440" bIns="45720" rtlCol="0" anchor="ctr">
            <a:normAutofit/>
          </a:bodyPr>
          <a:lstStyle/>
          <a:p>
            <a:pPr>
              <a:buFont typeface="Arial" panose="020B0604020202020204" pitchFamily="34" charset="0"/>
              <a:buChar char="•"/>
            </a:pPr>
            <a:r>
              <a:rPr lang="en-US" u="sng" dirty="0">
                <a:solidFill>
                  <a:srgbClr val="FFFFFF"/>
                </a:solidFill>
              </a:rPr>
              <a:t> Full-thickness skin and tissue loss </a:t>
            </a:r>
          </a:p>
          <a:p>
            <a:pPr>
              <a:buFont typeface="Arial" panose="020B0604020202020204" pitchFamily="34" charset="0"/>
              <a:buChar char="•"/>
            </a:pPr>
            <a:r>
              <a:rPr lang="en-US" u="sng" dirty="0">
                <a:solidFill>
                  <a:srgbClr val="FFFFFF"/>
                </a:solidFill>
              </a:rPr>
              <a:t> Exposed or directly palpable fascia, muscle, tendon, ligament, cartilage or bone</a:t>
            </a:r>
            <a:r>
              <a:rPr lang="en-US" dirty="0">
                <a:solidFill>
                  <a:srgbClr val="FFFFFF"/>
                </a:solidFill>
              </a:rPr>
              <a:t> </a:t>
            </a:r>
          </a:p>
          <a:p>
            <a:pPr>
              <a:buFont typeface="Arial" panose="020B0604020202020204" pitchFamily="34" charset="0"/>
              <a:buChar char="•"/>
            </a:pPr>
            <a:r>
              <a:rPr lang="en-US" dirty="0">
                <a:solidFill>
                  <a:srgbClr val="FFFFFF"/>
                </a:solidFill>
              </a:rPr>
              <a:t> Slough and/or eschar may be visible</a:t>
            </a:r>
          </a:p>
          <a:p>
            <a:pPr>
              <a:buFont typeface="Arial" panose="020B0604020202020204" pitchFamily="34" charset="0"/>
              <a:buChar char="•"/>
            </a:pPr>
            <a:r>
              <a:rPr lang="en-US" dirty="0">
                <a:solidFill>
                  <a:srgbClr val="FFFFFF"/>
                </a:solidFill>
              </a:rPr>
              <a:t> Undermining and/or tunneling often occur</a:t>
            </a:r>
          </a:p>
          <a:p>
            <a:pPr>
              <a:buFont typeface="Arial" panose="020B0604020202020204" pitchFamily="34" charset="0"/>
              <a:buChar char="•"/>
            </a:pPr>
            <a:r>
              <a:rPr lang="en-US" dirty="0">
                <a:solidFill>
                  <a:srgbClr val="FFFFFF"/>
                </a:solidFill>
              </a:rPr>
              <a:t> Depth varies by anatomical location</a:t>
            </a:r>
          </a:p>
        </p:txBody>
      </p:sp>
    </p:spTree>
    <p:extLst>
      <p:ext uri="{BB962C8B-B14F-4D97-AF65-F5344CB8AC3E}">
        <p14:creationId xmlns:p14="http://schemas.microsoft.com/office/powerpoint/2010/main" val="1591799355"/>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D40B773-7B09-4CA5-ACEF-6D8094970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Shape 14">
            <a:extLst>
              <a:ext uri="{FF2B5EF4-FFF2-40B4-BE49-F238E27FC236}">
                <a16:creationId xmlns:a16="http://schemas.microsoft.com/office/drawing/2014/main" id="{9680A730-D307-4619-A089-699C8994C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668976" y="1298312"/>
            <a:ext cx="6053670" cy="4261376"/>
          </a:xfrm>
          <a:custGeom>
            <a:avLst/>
            <a:gdLst>
              <a:gd name="connsiteX0" fmla="*/ 6053670 w 6053670"/>
              <a:gd name="connsiteY0" fmla="*/ 1098 h 5681834"/>
              <a:gd name="connsiteX1" fmla="*/ 6053670 w 6053670"/>
              <a:gd name="connsiteY1" fmla="*/ 1012899 h 5681834"/>
              <a:gd name="connsiteX2" fmla="*/ 6053670 w 6053670"/>
              <a:gd name="connsiteY2" fmla="*/ 1254558 h 5681834"/>
              <a:gd name="connsiteX3" fmla="*/ 6053670 w 6053670"/>
              <a:gd name="connsiteY3" fmla="*/ 5681834 h 5681834"/>
              <a:gd name="connsiteX4" fmla="*/ 0 w 6053670"/>
              <a:gd name="connsiteY4" fmla="*/ 5681834 h 5681834"/>
              <a:gd name="connsiteX5" fmla="*/ 0 w 6053670"/>
              <a:gd name="connsiteY5" fmla="*/ 1249853 h 5681834"/>
              <a:gd name="connsiteX6" fmla="*/ 0 w 6053670"/>
              <a:gd name="connsiteY6" fmla="*/ 1012899 h 5681834"/>
              <a:gd name="connsiteX7" fmla="*/ 0 w 6053670"/>
              <a:gd name="connsiteY7" fmla="*/ 0 h 5681834"/>
              <a:gd name="connsiteX8" fmla="*/ 35717 w 6053670"/>
              <a:gd name="connsiteY8" fmla="*/ 5488 h 5681834"/>
              <a:gd name="connsiteX9" fmla="*/ 140445 w 6053670"/>
              <a:gd name="connsiteY9" fmla="*/ 21641 h 5681834"/>
              <a:gd name="connsiteX10" fmla="*/ 216722 w 6053670"/>
              <a:gd name="connsiteY10" fmla="*/ 32932 h 5681834"/>
              <a:gd name="connsiteX11" fmla="*/ 307527 w 6053670"/>
              <a:gd name="connsiteY11" fmla="*/ 44850 h 5681834"/>
              <a:gd name="connsiteX12" fmla="*/ 415282 w 6053670"/>
              <a:gd name="connsiteY12" fmla="*/ 59121 h 5681834"/>
              <a:gd name="connsiteX13" fmla="*/ 534539 w 6053670"/>
              <a:gd name="connsiteY13" fmla="*/ 74175 h 5681834"/>
              <a:gd name="connsiteX14" fmla="*/ 668931 w 6053670"/>
              <a:gd name="connsiteY14" fmla="*/ 90014 h 5681834"/>
              <a:gd name="connsiteX15" fmla="*/ 815430 w 6053670"/>
              <a:gd name="connsiteY15" fmla="*/ 106794 h 5681834"/>
              <a:gd name="connsiteX16" fmla="*/ 974641 w 6053670"/>
              <a:gd name="connsiteY16" fmla="*/ 123574 h 5681834"/>
              <a:gd name="connsiteX17" fmla="*/ 1144144 w 6053670"/>
              <a:gd name="connsiteY17" fmla="*/ 140667 h 5681834"/>
              <a:gd name="connsiteX18" fmla="*/ 1326965 w 6053670"/>
              <a:gd name="connsiteY18" fmla="*/ 156506 h 5681834"/>
              <a:gd name="connsiteX19" fmla="*/ 1518261 w 6053670"/>
              <a:gd name="connsiteY19" fmla="*/ 171717 h 5681834"/>
              <a:gd name="connsiteX20" fmla="*/ 1720453 w 6053670"/>
              <a:gd name="connsiteY20" fmla="*/ 185518 h 5681834"/>
              <a:gd name="connsiteX21" fmla="*/ 1931121 w 6053670"/>
              <a:gd name="connsiteY21" fmla="*/ 198690 h 5681834"/>
              <a:gd name="connsiteX22" fmla="*/ 2150869 w 6053670"/>
              <a:gd name="connsiteY22" fmla="*/ 211079 h 5681834"/>
              <a:gd name="connsiteX23" fmla="*/ 2263467 w 6053670"/>
              <a:gd name="connsiteY23" fmla="*/ 215470 h 5681834"/>
              <a:gd name="connsiteX24" fmla="*/ 2378487 w 6053670"/>
              <a:gd name="connsiteY24" fmla="*/ 220332 h 5681834"/>
              <a:gd name="connsiteX25" fmla="*/ 2495323 w 6053670"/>
              <a:gd name="connsiteY25" fmla="*/ 224879 h 5681834"/>
              <a:gd name="connsiteX26" fmla="*/ 2612764 w 6053670"/>
              <a:gd name="connsiteY26" fmla="*/ 227859 h 5681834"/>
              <a:gd name="connsiteX27" fmla="*/ 2732627 w 6053670"/>
              <a:gd name="connsiteY27" fmla="*/ 230525 h 5681834"/>
              <a:gd name="connsiteX28" fmla="*/ 2853700 w 6053670"/>
              <a:gd name="connsiteY28" fmla="*/ 233348 h 5681834"/>
              <a:gd name="connsiteX29" fmla="*/ 2977195 w 6053670"/>
              <a:gd name="connsiteY29" fmla="*/ 235229 h 5681834"/>
              <a:gd name="connsiteX30" fmla="*/ 3101901 w 6053670"/>
              <a:gd name="connsiteY30" fmla="*/ 235229 h 5681834"/>
              <a:gd name="connsiteX31" fmla="*/ 3227817 w 6053670"/>
              <a:gd name="connsiteY31" fmla="*/ 236170 h 5681834"/>
              <a:gd name="connsiteX32" fmla="*/ 3354944 w 6053670"/>
              <a:gd name="connsiteY32" fmla="*/ 235229 h 5681834"/>
              <a:gd name="connsiteX33" fmla="*/ 3483887 w 6053670"/>
              <a:gd name="connsiteY33" fmla="*/ 233348 h 5681834"/>
              <a:gd name="connsiteX34" fmla="*/ 3612830 w 6053670"/>
              <a:gd name="connsiteY34" fmla="*/ 231623 h 5681834"/>
              <a:gd name="connsiteX35" fmla="*/ 3743590 w 6053670"/>
              <a:gd name="connsiteY35" fmla="*/ 227859 h 5681834"/>
              <a:gd name="connsiteX36" fmla="*/ 3875560 w 6053670"/>
              <a:gd name="connsiteY36" fmla="*/ 223938 h 5681834"/>
              <a:gd name="connsiteX37" fmla="*/ 4007530 w 6053670"/>
              <a:gd name="connsiteY37" fmla="*/ 219391 h 5681834"/>
              <a:gd name="connsiteX38" fmla="*/ 4140710 w 6053670"/>
              <a:gd name="connsiteY38" fmla="*/ 212961 h 5681834"/>
              <a:gd name="connsiteX39" fmla="*/ 4275102 w 6053670"/>
              <a:gd name="connsiteY39" fmla="*/ 205277 h 5681834"/>
              <a:gd name="connsiteX40" fmla="*/ 4410098 w 6053670"/>
              <a:gd name="connsiteY40" fmla="*/ 197907 h 5681834"/>
              <a:gd name="connsiteX41" fmla="*/ 4545096 w 6053670"/>
              <a:gd name="connsiteY41" fmla="*/ 188498 h 5681834"/>
              <a:gd name="connsiteX42" fmla="*/ 4681909 w 6053670"/>
              <a:gd name="connsiteY42" fmla="*/ 177207 h 5681834"/>
              <a:gd name="connsiteX43" fmla="*/ 4816905 w 6053670"/>
              <a:gd name="connsiteY43" fmla="*/ 165916 h 5681834"/>
              <a:gd name="connsiteX44" fmla="*/ 4954323 w 6053670"/>
              <a:gd name="connsiteY44" fmla="*/ 152899 h 5681834"/>
              <a:gd name="connsiteX45" fmla="*/ 5092347 w 6053670"/>
              <a:gd name="connsiteY45" fmla="*/ 138629 h 5681834"/>
              <a:gd name="connsiteX46" fmla="*/ 5228555 w 6053670"/>
              <a:gd name="connsiteY46" fmla="*/ 123574 h 5681834"/>
              <a:gd name="connsiteX47" fmla="*/ 5366578 w 6053670"/>
              <a:gd name="connsiteY47" fmla="*/ 106010 h 5681834"/>
              <a:gd name="connsiteX48" fmla="*/ 5503997 w 6053670"/>
              <a:gd name="connsiteY48" fmla="*/ 87192 h 5681834"/>
              <a:gd name="connsiteX49" fmla="*/ 5642020 w 6053670"/>
              <a:gd name="connsiteY49" fmla="*/ 68530 h 5681834"/>
              <a:gd name="connsiteX50" fmla="*/ 5779438 w 6053670"/>
              <a:gd name="connsiteY50" fmla="*/ 46733 h 5681834"/>
              <a:gd name="connsiteX51" fmla="*/ 5916251 w 6053670"/>
              <a:gd name="connsiteY51" fmla="*/ 24464 h 568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681834">
                <a:moveTo>
                  <a:pt x="6053670" y="1098"/>
                </a:moveTo>
                <a:lnTo>
                  <a:pt x="6053670" y="1012899"/>
                </a:lnTo>
                <a:lnTo>
                  <a:pt x="6053670" y="1254558"/>
                </a:lnTo>
                <a:lnTo>
                  <a:pt x="6053670" y="5681834"/>
                </a:lnTo>
                <a:lnTo>
                  <a:pt x="0" y="5681834"/>
                </a:lnTo>
                <a:lnTo>
                  <a:pt x="0" y="1249853"/>
                </a:lnTo>
                <a:lnTo>
                  <a:pt x="0" y="101289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9768AB41-1F45-4D7D-8E9F-F32F00C12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9" name="Freeform 5">
            <a:extLst>
              <a:ext uri="{FF2B5EF4-FFF2-40B4-BE49-F238E27FC236}">
                <a16:creationId xmlns:a16="http://schemas.microsoft.com/office/drawing/2014/main" id="{22CC7380-78F8-4871-A3DB-C4F04F396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036361"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Title 1">
            <a:extLst>
              <a:ext uri="{FF2B5EF4-FFF2-40B4-BE49-F238E27FC236}">
                <a16:creationId xmlns:a16="http://schemas.microsoft.com/office/drawing/2014/main" id="{65C5738D-3F6B-4825-B671-05A06AA33817}"/>
              </a:ext>
            </a:extLst>
          </p:cNvPr>
          <p:cNvSpPr>
            <a:spLocks noGrp="1"/>
          </p:cNvSpPr>
          <p:nvPr>
            <p:ph type="title"/>
          </p:nvPr>
        </p:nvSpPr>
        <p:spPr>
          <a:xfrm>
            <a:off x="479323" y="629265"/>
            <a:ext cx="4030408" cy="1622322"/>
          </a:xfrm>
        </p:spPr>
        <p:txBody>
          <a:bodyPr>
            <a:normAutofit/>
          </a:bodyPr>
          <a:lstStyle/>
          <a:p>
            <a:r>
              <a:rPr lang="en-US" dirty="0">
                <a:solidFill>
                  <a:schemeClr val="tx1"/>
                </a:solidFill>
              </a:rPr>
              <a:t>Unstageable: </a:t>
            </a:r>
            <a:br>
              <a:rPr lang="en-US" dirty="0">
                <a:solidFill>
                  <a:schemeClr val="tx1"/>
                </a:solidFill>
              </a:rPr>
            </a:br>
            <a:r>
              <a:rPr lang="en-US" dirty="0">
                <a:solidFill>
                  <a:schemeClr val="accent1"/>
                </a:solidFill>
              </a:rPr>
              <a:t>Obscured full-thickness</a:t>
            </a:r>
            <a:r>
              <a:rPr lang="en-US" dirty="0">
                <a:solidFill>
                  <a:schemeClr val="tx1"/>
                </a:solidFill>
              </a:rPr>
              <a:t> skin and tissue loss</a:t>
            </a:r>
          </a:p>
        </p:txBody>
      </p:sp>
      <p:pic>
        <p:nvPicPr>
          <p:cNvPr id="7" name="Picture 6">
            <a:extLst>
              <a:ext uri="{FF2B5EF4-FFF2-40B4-BE49-F238E27FC236}">
                <a16:creationId xmlns:a16="http://schemas.microsoft.com/office/drawing/2014/main" id="{F3E2E31A-5B0C-4B2D-8D7F-B4017E14F99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Lst>
          </a:blip>
          <a:srcRect l="10831"/>
          <a:stretch/>
        </p:blipFill>
        <p:spPr>
          <a:xfrm>
            <a:off x="4975257" y="645107"/>
            <a:ext cx="3682400" cy="3284348"/>
          </a:xfrm>
          <a:prstGeom prst="rect">
            <a:avLst/>
          </a:prstGeom>
        </p:spPr>
      </p:pic>
      <p:sp>
        <p:nvSpPr>
          <p:cNvPr id="21" name="Rectangle 20">
            <a:extLst>
              <a:ext uri="{FF2B5EF4-FFF2-40B4-BE49-F238E27FC236}">
                <a16:creationId xmlns:a16="http://schemas.microsoft.com/office/drawing/2014/main" id="{B4FA2E53-B132-494A-BD39-D0FF6158E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8E3DB35-CAF7-45F9-B264-CE05635A1DCA}"/>
              </a:ext>
            </a:extLst>
          </p:cNvPr>
          <p:cNvSpPr>
            <a:spLocks noGrp="1"/>
          </p:cNvSpPr>
          <p:nvPr>
            <p:ph idx="1"/>
          </p:nvPr>
        </p:nvSpPr>
        <p:spPr>
          <a:xfrm>
            <a:off x="479323" y="2418735"/>
            <a:ext cx="4030408" cy="3811740"/>
          </a:xfrm>
        </p:spPr>
        <p:txBody>
          <a:bodyPr anchor="ctr">
            <a:normAutofit/>
          </a:bodyPr>
          <a:lstStyle/>
          <a:p>
            <a:pPr>
              <a:buFont typeface="Arial" panose="020B0604020202020204" pitchFamily="34" charset="0"/>
              <a:buChar char="•"/>
            </a:pPr>
            <a:r>
              <a:rPr lang="en-US" dirty="0">
                <a:solidFill>
                  <a:schemeClr val="tx1"/>
                </a:solidFill>
              </a:rPr>
              <a:t> Full-thickness skin and tissue loss </a:t>
            </a:r>
          </a:p>
          <a:p>
            <a:pPr>
              <a:buFont typeface="Arial" panose="020B0604020202020204" pitchFamily="34" charset="0"/>
              <a:buChar char="•"/>
            </a:pPr>
            <a:r>
              <a:rPr lang="en-US" u="sng" dirty="0">
                <a:solidFill>
                  <a:schemeClr val="tx1"/>
                </a:solidFill>
              </a:rPr>
              <a:t> Extent of tissue damage cannot be confirmed because it is covered by slough or eschar</a:t>
            </a:r>
            <a:endParaRPr lang="en-US" dirty="0">
              <a:solidFill>
                <a:schemeClr val="tx1"/>
              </a:solidFill>
            </a:endParaRPr>
          </a:p>
          <a:p>
            <a:pPr>
              <a:buFont typeface="Arial" panose="020B0604020202020204" pitchFamily="34" charset="0"/>
              <a:buChar char="•"/>
            </a:pPr>
            <a:r>
              <a:rPr lang="en-US" dirty="0">
                <a:solidFill>
                  <a:schemeClr val="tx1"/>
                </a:solidFill>
              </a:rPr>
              <a:t> If slough or eschar is removed, a Stage 3 or Stage 4 pressure injury will be revealed. </a:t>
            </a:r>
          </a:p>
          <a:p>
            <a:endParaRPr lang="en-US" dirty="0">
              <a:solidFill>
                <a:schemeClr val="tx1"/>
              </a:solidFill>
            </a:endParaRPr>
          </a:p>
        </p:txBody>
      </p:sp>
      <p:pic>
        <p:nvPicPr>
          <p:cNvPr id="4" name="Picture 4" descr="Slide046">
            <a:extLst>
              <a:ext uri="{FF2B5EF4-FFF2-40B4-BE49-F238E27FC236}">
                <a16:creationId xmlns:a16="http://schemas.microsoft.com/office/drawing/2014/main" id="{E2D46AA1-8B75-4BEA-AD26-CCB5A759D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278" r="18039" b="6"/>
          <a:stretch/>
        </p:blipFill>
        <p:spPr bwMode="auto">
          <a:xfrm>
            <a:off x="4975257" y="4095905"/>
            <a:ext cx="1768524" cy="213707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06A7E1B-83B7-4FB9-8A2F-C591055A6B39}"/>
              </a:ext>
            </a:extLst>
          </p:cNvPr>
          <p:cNvPicPr/>
          <p:nvPr/>
        </p:nvPicPr>
        <p:blipFill rotWithShape="1">
          <a:blip r:embed="rId5">
            <a:extLst>
              <a:ext uri="{BEBA8EAE-BF5A-486C-A8C5-ECC9F3942E4B}">
                <a14:imgProps xmlns:a14="http://schemas.microsoft.com/office/drawing/2010/main">
                  <a14:imgLayer r:embed="rId6">
                    <a14:imgEffect>
                      <a14:brightnessContrast bright="40000" contrast="-40000"/>
                    </a14:imgEffect>
                  </a14:imgLayer>
                </a14:imgProps>
              </a:ext>
            </a:extLst>
          </a:blip>
          <a:srcRect l="324" r="22887" b="-2"/>
          <a:stretch/>
        </p:blipFill>
        <p:spPr>
          <a:xfrm>
            <a:off x="6866370" y="4095374"/>
            <a:ext cx="1791287" cy="2135102"/>
          </a:xfrm>
          <a:prstGeom prst="rect">
            <a:avLst/>
          </a:prstGeom>
        </p:spPr>
      </p:pic>
    </p:spTree>
    <p:extLst>
      <p:ext uri="{BB962C8B-B14F-4D97-AF65-F5344CB8AC3E}">
        <p14:creationId xmlns:p14="http://schemas.microsoft.com/office/powerpoint/2010/main" val="1137432986"/>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4E43EB-867C-4B35-9A5C-E435157C7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C0F5DA-B59F-4F13-8BB8-FFD8F2C57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2" name="Freeform 5">
            <a:extLst>
              <a:ext uri="{FF2B5EF4-FFF2-40B4-BE49-F238E27FC236}">
                <a16:creationId xmlns:a16="http://schemas.microsoft.com/office/drawing/2014/main" id="{9CEA1DEC-CC9E-4776-9E08-048A15BFA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Shape 13">
            <a:extLst>
              <a:ext uri="{FF2B5EF4-FFF2-40B4-BE49-F238E27FC236}">
                <a16:creationId xmlns:a16="http://schemas.microsoft.com/office/drawing/2014/main" id="{9CE399CF-F4B8-4832-A8CB-B93F6B1E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bg1"/>
          </a:solidFill>
          <a:ln>
            <a:noFill/>
          </a:ln>
        </p:spPr>
      </p:sp>
      <p:sp>
        <p:nvSpPr>
          <p:cNvPr id="16" name="Freeform 5">
            <a:extLst>
              <a:ext uri="{FF2B5EF4-FFF2-40B4-BE49-F238E27FC236}">
                <a16:creationId xmlns:a16="http://schemas.microsoft.com/office/drawing/2014/main" id="{1F23E73A-FDC8-462C-83C1-3AA896144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92DC327B-939D-494A-8A4D-B10238BCDB75}"/>
              </a:ext>
            </a:extLst>
          </p:cNvPr>
          <p:cNvSpPr>
            <a:spLocks noGrp="1"/>
          </p:cNvSpPr>
          <p:nvPr>
            <p:ph type="title"/>
          </p:nvPr>
        </p:nvSpPr>
        <p:spPr>
          <a:xfrm>
            <a:off x="745565" y="1130603"/>
            <a:ext cx="2722491" cy="4596794"/>
          </a:xfrm>
        </p:spPr>
        <p:txBody>
          <a:bodyPr anchor="ctr">
            <a:normAutofit/>
          </a:bodyPr>
          <a:lstStyle/>
          <a:p>
            <a:r>
              <a:rPr lang="en-US" sz="4000" dirty="0">
                <a:solidFill>
                  <a:schemeClr val="accent1"/>
                </a:solidFill>
              </a:rPr>
              <a:t>DTI:</a:t>
            </a:r>
            <a:br>
              <a:rPr lang="en-US" dirty="0">
                <a:solidFill>
                  <a:srgbClr val="EBEBEB"/>
                </a:solidFill>
              </a:rPr>
            </a:br>
            <a:r>
              <a:rPr lang="en-US" dirty="0">
                <a:solidFill>
                  <a:srgbClr val="EBEBEB"/>
                </a:solidFill>
              </a:rPr>
              <a:t>Deep Tissue </a:t>
            </a:r>
            <a:br>
              <a:rPr lang="en-US" dirty="0">
                <a:solidFill>
                  <a:srgbClr val="EBEBEB"/>
                </a:solidFill>
              </a:rPr>
            </a:br>
            <a:r>
              <a:rPr lang="en-US" dirty="0">
                <a:solidFill>
                  <a:srgbClr val="EBEBEB"/>
                </a:solidFill>
              </a:rPr>
              <a:t>Injury </a:t>
            </a:r>
            <a:endParaRPr lang="en-US">
              <a:solidFill>
                <a:schemeClr val="accent1"/>
              </a:solidFill>
              <a:cs typeface="Calibri Light"/>
            </a:endParaRPr>
          </a:p>
        </p:txBody>
      </p:sp>
      <p:sp>
        <p:nvSpPr>
          <p:cNvPr id="3" name="Content Placeholder 2">
            <a:extLst>
              <a:ext uri="{FF2B5EF4-FFF2-40B4-BE49-F238E27FC236}">
                <a16:creationId xmlns:a16="http://schemas.microsoft.com/office/drawing/2014/main" id="{4C2822B5-F2A4-4B2E-9C36-F63207E2B9F8}"/>
              </a:ext>
            </a:extLst>
          </p:cNvPr>
          <p:cNvSpPr>
            <a:spLocks noGrp="1"/>
          </p:cNvSpPr>
          <p:nvPr>
            <p:ph idx="1"/>
          </p:nvPr>
        </p:nvSpPr>
        <p:spPr>
          <a:xfrm>
            <a:off x="3967557" y="437513"/>
            <a:ext cx="4126961" cy="5954325"/>
          </a:xfrm>
        </p:spPr>
        <p:txBody>
          <a:bodyPr anchor="ctr">
            <a:normAutofit/>
          </a:bodyPr>
          <a:lstStyle/>
          <a:p>
            <a:pPr>
              <a:buFont typeface="Arial" panose="020B0604020202020204" pitchFamily="34" charset="0"/>
              <a:buChar char="•"/>
            </a:pPr>
            <a:r>
              <a:rPr lang="en-US" dirty="0"/>
              <a:t>Intact or non-intact skin </a:t>
            </a:r>
          </a:p>
          <a:p>
            <a:pPr>
              <a:buFont typeface="Arial" panose="020B0604020202020204" pitchFamily="34" charset="0"/>
              <a:buChar char="•"/>
            </a:pPr>
            <a:r>
              <a:rPr lang="en-US" u="sng" dirty="0">
                <a:solidFill>
                  <a:schemeClr val="accent1"/>
                </a:solidFill>
              </a:rPr>
              <a:t> Non-blanchable deep red, maroon, purple discoloration or blood-filled blister</a:t>
            </a:r>
            <a:r>
              <a:rPr lang="en-US" dirty="0">
                <a:solidFill>
                  <a:schemeClr val="accent1"/>
                </a:solidFill>
              </a:rPr>
              <a:t>. </a:t>
            </a:r>
          </a:p>
          <a:p>
            <a:pPr>
              <a:buFont typeface="Arial" panose="020B0604020202020204" pitchFamily="34" charset="0"/>
              <a:buChar char="•"/>
            </a:pPr>
            <a:r>
              <a:rPr lang="en-US" dirty="0"/>
              <a:t> Results from intense and/or prolonged pressure and shear forces at the bone-muscle interface.  </a:t>
            </a:r>
          </a:p>
          <a:p>
            <a:pPr>
              <a:buFont typeface="Arial" panose="020B0604020202020204" pitchFamily="34" charset="0"/>
              <a:buChar char="•"/>
            </a:pPr>
            <a:r>
              <a:rPr lang="en-US" dirty="0"/>
              <a:t> May evolve rapidly to reveal the actual extent of tissue injury or may resolve without tissue loss. </a:t>
            </a:r>
          </a:p>
          <a:p>
            <a:pPr>
              <a:buFont typeface="Arial" panose="020B0604020202020204" pitchFamily="34" charset="0"/>
              <a:buChar char="•"/>
            </a:pPr>
            <a:r>
              <a:rPr lang="en-US" dirty="0">
                <a:solidFill>
                  <a:schemeClr val="accent1"/>
                </a:solidFill>
              </a:rPr>
              <a:t>DTI’s usually change/evolve</a:t>
            </a:r>
            <a:r>
              <a:rPr lang="en-US" dirty="0"/>
              <a:t>. If a DTI evolves, re-stage it once extent of injury is clear or if it becomes unstageable.  </a:t>
            </a:r>
            <a:endParaRPr lang="en-US" sz="1700" dirty="0"/>
          </a:p>
        </p:txBody>
      </p:sp>
    </p:spTree>
    <p:extLst>
      <p:ext uri="{BB962C8B-B14F-4D97-AF65-F5344CB8AC3E}">
        <p14:creationId xmlns:p14="http://schemas.microsoft.com/office/powerpoint/2010/main" val="1024112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09FF3-9E2D-4C2E-947C-B82CEDD1759F}"/>
              </a:ext>
            </a:extLst>
          </p:cNvPr>
          <p:cNvSpPr>
            <a:spLocks noGrp="1"/>
          </p:cNvSpPr>
          <p:nvPr>
            <p:ph type="title"/>
          </p:nvPr>
        </p:nvSpPr>
        <p:spPr/>
        <p:txBody>
          <a:bodyPr/>
          <a:lstStyle/>
          <a:p>
            <a:r>
              <a:rPr lang="en-US" dirty="0"/>
              <a:t>Deep Tissue Injury (DTI) examples</a:t>
            </a:r>
          </a:p>
        </p:txBody>
      </p:sp>
      <p:pic>
        <p:nvPicPr>
          <p:cNvPr id="3" name="Picture 4" descr="A picture containing indoor, person, remote, controller&#10;&#10;Description generated with very high confidence">
            <a:extLst>
              <a:ext uri="{FF2B5EF4-FFF2-40B4-BE49-F238E27FC236}">
                <a16:creationId xmlns:a16="http://schemas.microsoft.com/office/drawing/2014/main" id="{65F28759-E70A-41DB-A7A6-CFCD5E37B8AB}"/>
              </a:ext>
            </a:extLst>
          </p:cNvPr>
          <p:cNvPicPr>
            <a:picLocks noChangeAspect="1"/>
          </p:cNvPicPr>
          <p:nvPr/>
        </p:nvPicPr>
        <p:blipFill>
          <a:blip r:embed="rId2"/>
          <a:stretch>
            <a:fillRect/>
          </a:stretch>
        </p:blipFill>
        <p:spPr>
          <a:xfrm>
            <a:off x="1329308" y="1797414"/>
            <a:ext cx="3119083" cy="2343982"/>
          </a:xfrm>
          <a:prstGeom prst="rect">
            <a:avLst/>
          </a:prstGeom>
          <a:ln>
            <a:noFill/>
          </a:ln>
          <a:effectLst>
            <a:outerShdw blurRad="292100" dist="139700" dir="2700000" algn="tl" rotWithShape="0">
              <a:srgbClr val="333333">
                <a:alpha val="65000"/>
              </a:srgbClr>
            </a:outerShdw>
          </a:effectLst>
        </p:spPr>
      </p:pic>
      <p:pic>
        <p:nvPicPr>
          <p:cNvPr id="4" name="Picture 6" descr="A hand holding a remote control&#10;&#10;Description generated with high confidence">
            <a:extLst>
              <a:ext uri="{FF2B5EF4-FFF2-40B4-BE49-F238E27FC236}">
                <a16:creationId xmlns:a16="http://schemas.microsoft.com/office/drawing/2014/main" id="{072A0214-B75F-4BE0-85AE-B3D07B8946CF}"/>
              </a:ext>
            </a:extLst>
          </p:cNvPr>
          <p:cNvPicPr>
            <a:picLocks noChangeAspect="1"/>
          </p:cNvPicPr>
          <p:nvPr/>
        </p:nvPicPr>
        <p:blipFill>
          <a:blip r:embed="rId3"/>
          <a:stretch>
            <a:fillRect/>
          </a:stretch>
        </p:blipFill>
        <p:spPr>
          <a:xfrm>
            <a:off x="4759553" y="4290613"/>
            <a:ext cx="3073574" cy="2299572"/>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2B32AD24-28A3-4EFC-B5EA-3CBCED0A3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0873" y="4290613"/>
            <a:ext cx="3137518" cy="2299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F236DB13-F0C5-43F5-BCB6-3C1BFB6E721A}"/>
              </a:ext>
            </a:extLst>
          </p:cNvPr>
          <p:cNvPicPr/>
          <p:nvPr/>
        </p:nvPicPr>
        <p:blipFill rotWithShape="1">
          <a:blip r:embed="rId5"/>
          <a:srcRect r="2213"/>
          <a:stretch/>
        </p:blipFill>
        <p:spPr>
          <a:xfrm>
            <a:off x="4759553" y="1797414"/>
            <a:ext cx="2061126" cy="230752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4D7B27B-F09F-45A6-AFF0-78427AEE8F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220" y="1951049"/>
            <a:ext cx="1899813" cy="2000250"/>
          </a:xfrm>
          <a:prstGeom prst="rect">
            <a:avLst/>
          </a:prstGeom>
        </p:spPr>
      </p:pic>
    </p:spTree>
    <p:extLst>
      <p:ext uri="{BB962C8B-B14F-4D97-AF65-F5344CB8AC3E}">
        <p14:creationId xmlns:p14="http://schemas.microsoft.com/office/powerpoint/2010/main" val="2069063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374ED-3D16-46A5-9B3B-ABC249CF74D4}"/>
              </a:ext>
            </a:extLst>
          </p:cNvPr>
          <p:cNvSpPr>
            <a:spLocks noGrp="1"/>
          </p:cNvSpPr>
          <p:nvPr>
            <p:ph type="title"/>
          </p:nvPr>
        </p:nvSpPr>
        <p:spPr/>
        <p:txBody>
          <a:bodyPr/>
          <a:lstStyle/>
          <a:p>
            <a:r>
              <a:rPr lang="en-US" dirty="0"/>
              <a:t>DTI: Is it just a bruise???</a:t>
            </a:r>
          </a:p>
        </p:txBody>
      </p:sp>
      <p:sp>
        <p:nvSpPr>
          <p:cNvPr id="3" name="Content Placeholder 2">
            <a:extLst>
              <a:ext uri="{FF2B5EF4-FFF2-40B4-BE49-F238E27FC236}">
                <a16:creationId xmlns:a16="http://schemas.microsoft.com/office/drawing/2014/main" id="{A23E8B69-229C-485E-B711-1F8A4271B214}"/>
              </a:ext>
            </a:extLst>
          </p:cNvPr>
          <p:cNvSpPr>
            <a:spLocks noGrp="1"/>
          </p:cNvSpPr>
          <p:nvPr>
            <p:ph idx="1"/>
          </p:nvPr>
        </p:nvSpPr>
        <p:spPr>
          <a:xfrm>
            <a:off x="427307" y="2410644"/>
            <a:ext cx="8065294" cy="4238731"/>
          </a:xfrm>
        </p:spPr>
        <p:txBody>
          <a:bodyPr>
            <a:normAutofit/>
          </a:bodyPr>
          <a:lstStyle/>
          <a:p>
            <a:pPr>
              <a:buFont typeface="Arial" panose="020B0604020202020204" pitchFamily="34" charset="0"/>
              <a:buChar char="•"/>
            </a:pPr>
            <a:r>
              <a:rPr lang="en-US" dirty="0"/>
              <a:t> Can be mistaken for a bruise, skin tear, ischemia</a:t>
            </a:r>
          </a:p>
          <a:p>
            <a:pPr>
              <a:buFont typeface="Arial" panose="020B0604020202020204" pitchFamily="34" charset="0"/>
              <a:buChar char="•"/>
            </a:pPr>
            <a:r>
              <a:rPr lang="en-US" dirty="0"/>
              <a:t> Consider the history (Trauma? Falls? Long OR case?)</a:t>
            </a:r>
          </a:p>
          <a:p>
            <a:pPr>
              <a:buFont typeface="Arial" panose="020B0604020202020204" pitchFamily="34" charset="0"/>
              <a:buChar char="•"/>
            </a:pPr>
            <a:r>
              <a:rPr lang="en-US" dirty="0"/>
              <a:t> “Patient found down” = be prepared to find pressure injuries that often present as a DTI</a:t>
            </a:r>
          </a:p>
          <a:p>
            <a:pPr>
              <a:buFont typeface="Arial" panose="020B0604020202020204" pitchFamily="34" charset="0"/>
              <a:buChar char="•"/>
            </a:pPr>
            <a:r>
              <a:rPr lang="en-US" dirty="0"/>
              <a:t> Sometimes DTI’s are not visible until 24-72 hours AFTER the precipitating event</a:t>
            </a:r>
          </a:p>
          <a:p>
            <a:pPr>
              <a:buFont typeface="Arial" panose="020B0604020202020204" pitchFamily="34" charset="0"/>
              <a:buChar char="•"/>
            </a:pPr>
            <a:r>
              <a:rPr lang="en-US" dirty="0"/>
              <a:t> DTI’s “may </a:t>
            </a:r>
            <a:r>
              <a:rPr lang="en-US" b="1" i="1" u="sng" dirty="0">
                <a:solidFill>
                  <a:schemeClr val="accent1"/>
                </a:solidFill>
              </a:rPr>
              <a:t>evolve</a:t>
            </a:r>
            <a:r>
              <a:rPr lang="en-US" dirty="0"/>
              <a:t> rapidly to reveal the actual extent of tissue injury, or may resolve without tissue loss”. </a:t>
            </a:r>
          </a:p>
          <a:p>
            <a:pPr>
              <a:buFont typeface="Arial" panose="020B0604020202020204" pitchFamily="34" charset="0"/>
              <a:buChar char="•"/>
            </a:pPr>
            <a:r>
              <a:rPr lang="en-US" dirty="0"/>
              <a:t> The topical treatment/dressing sometimes changes as the injury evolves but most important intervention is to keep the pressure off!</a:t>
            </a:r>
          </a:p>
        </p:txBody>
      </p:sp>
    </p:spTree>
    <p:extLst>
      <p:ext uri="{BB962C8B-B14F-4D97-AF65-F5344CB8AC3E}">
        <p14:creationId xmlns:p14="http://schemas.microsoft.com/office/powerpoint/2010/main" val="2815827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627-333E-4C7D-A1AE-8A45F3758BAA}"/>
              </a:ext>
            </a:extLst>
          </p:cNvPr>
          <p:cNvSpPr>
            <a:spLocks noGrp="1"/>
          </p:cNvSpPr>
          <p:nvPr>
            <p:ph type="title"/>
          </p:nvPr>
        </p:nvSpPr>
        <p:spPr>
          <a:xfrm>
            <a:off x="523783" y="523782"/>
            <a:ext cx="7818932" cy="1134415"/>
          </a:xfrm>
        </p:spPr>
        <p:txBody>
          <a:bodyPr/>
          <a:lstStyle/>
          <a:p>
            <a:r>
              <a:rPr lang="en-US" dirty="0"/>
              <a:t>DTI Evolution (Day 1, 3, and 10)</a:t>
            </a:r>
          </a:p>
        </p:txBody>
      </p:sp>
      <p:pic>
        <p:nvPicPr>
          <p:cNvPr id="7" name="Picture 3">
            <a:extLst>
              <a:ext uri="{FF2B5EF4-FFF2-40B4-BE49-F238E27FC236}">
                <a16:creationId xmlns:a16="http://schemas.microsoft.com/office/drawing/2014/main" id="{FDEFEBDF-D7C9-4652-B9EF-6FE1999B2C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3236" y="1559880"/>
            <a:ext cx="2884590" cy="24350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7009AF61-1F91-49F5-8BB3-869B519AD8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881" y="2944144"/>
            <a:ext cx="3241842" cy="2610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879D42EA-D77B-4301-9627-B4E5D5464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803" y="4478875"/>
            <a:ext cx="2849825" cy="22765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21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187" y="473745"/>
            <a:ext cx="8420318"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641C612-295A-4B9D-B646-A85B6D078579}"/>
              </a:ext>
            </a:extLst>
          </p:cNvPr>
          <p:cNvSpPr>
            <a:spLocks noGrp="1"/>
          </p:cNvSpPr>
          <p:nvPr>
            <p:ph type="title"/>
          </p:nvPr>
        </p:nvSpPr>
        <p:spPr>
          <a:xfrm>
            <a:off x="866215" y="855482"/>
            <a:ext cx="6571060" cy="898674"/>
          </a:xfrm>
        </p:spPr>
        <p:txBody>
          <a:bodyPr anchor="b">
            <a:normAutofit/>
          </a:bodyPr>
          <a:lstStyle/>
          <a:p>
            <a:r>
              <a:rPr lang="en-US" dirty="0">
                <a:solidFill>
                  <a:schemeClr val="tx2"/>
                </a:solidFill>
              </a:rPr>
              <a:t>Process Changes</a:t>
            </a:r>
          </a:p>
        </p:txBody>
      </p:sp>
      <p:sp>
        <p:nvSpPr>
          <p:cNvPr id="12" name="Rectangle 11">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44DD6A8-6B28-44A0-A236-464D05155AD0}"/>
              </a:ext>
            </a:extLst>
          </p:cNvPr>
          <p:cNvSpPr>
            <a:spLocks noGrp="1"/>
          </p:cNvSpPr>
          <p:nvPr>
            <p:ph idx="1"/>
          </p:nvPr>
        </p:nvSpPr>
        <p:spPr>
          <a:xfrm>
            <a:off x="866215" y="1754157"/>
            <a:ext cx="7404726" cy="4356932"/>
          </a:xfrm>
        </p:spPr>
        <p:txBody>
          <a:bodyPr anchor="ctr">
            <a:normAutofit/>
          </a:bodyPr>
          <a:lstStyle/>
          <a:p>
            <a:pPr>
              <a:lnSpc>
                <a:spcPct val="90000"/>
              </a:lnSpc>
              <a:buFont typeface="Arial" panose="020B0604020202020204" pitchFamily="34" charset="0"/>
              <a:buChar char="•"/>
            </a:pPr>
            <a:r>
              <a:rPr lang="en-US" dirty="0">
                <a:solidFill>
                  <a:schemeClr val="tx1"/>
                </a:solidFill>
              </a:rPr>
              <a:t> Unit </a:t>
            </a:r>
            <a:r>
              <a:rPr lang="en-US" b="1" dirty="0">
                <a:solidFill>
                  <a:schemeClr val="tx1"/>
                </a:solidFill>
              </a:rPr>
              <a:t>pressure injury champions (established 2019)</a:t>
            </a:r>
            <a:endParaRPr lang="en-US" dirty="0">
              <a:solidFill>
                <a:schemeClr val="tx1"/>
              </a:solidFill>
            </a:endParaRPr>
          </a:p>
          <a:p>
            <a:pPr>
              <a:lnSpc>
                <a:spcPct val="90000"/>
              </a:lnSpc>
              <a:buFont typeface="Arial" panose="020B0604020202020204" pitchFamily="34" charset="0"/>
              <a:buChar char="•"/>
            </a:pPr>
            <a:r>
              <a:rPr lang="en-US" dirty="0">
                <a:solidFill>
                  <a:schemeClr val="tx1"/>
                </a:solidFill>
              </a:rPr>
              <a:t> Champions will serve as a </a:t>
            </a:r>
            <a:r>
              <a:rPr lang="en-US" b="1" dirty="0">
                <a:solidFill>
                  <a:schemeClr val="tx1"/>
                </a:solidFill>
              </a:rPr>
              <a:t>second set of eyes </a:t>
            </a:r>
            <a:r>
              <a:rPr lang="en-US" dirty="0">
                <a:solidFill>
                  <a:schemeClr val="tx1"/>
                </a:solidFill>
              </a:rPr>
              <a:t>to assess the suspected pressure injury of each patient:</a:t>
            </a:r>
          </a:p>
          <a:p>
            <a:pPr marL="914400" lvl="2" indent="-547688">
              <a:lnSpc>
                <a:spcPct val="90000"/>
              </a:lnSpc>
              <a:buFont typeface="Wingdings" panose="05000000000000000000" pitchFamily="2" charset="2"/>
              <a:buChar char="ü"/>
            </a:pPr>
            <a:r>
              <a:rPr lang="en-US" sz="1800" dirty="0">
                <a:solidFill>
                  <a:schemeClr val="tx1"/>
                </a:solidFill>
              </a:rPr>
              <a:t>When a pressure injury is initially identified on </a:t>
            </a:r>
            <a:r>
              <a:rPr lang="en-US" sz="1800" b="1" dirty="0">
                <a:solidFill>
                  <a:schemeClr val="tx1"/>
                </a:solidFill>
              </a:rPr>
              <a:t>admission</a:t>
            </a:r>
          </a:p>
          <a:p>
            <a:pPr marL="914400" lvl="2" indent="-547688">
              <a:lnSpc>
                <a:spcPct val="90000"/>
              </a:lnSpc>
              <a:buFont typeface="Wingdings" panose="05000000000000000000" pitchFamily="2" charset="2"/>
              <a:buChar char="ü"/>
            </a:pPr>
            <a:r>
              <a:rPr lang="en-US" sz="1800" dirty="0">
                <a:solidFill>
                  <a:schemeClr val="tx1"/>
                </a:solidFill>
              </a:rPr>
              <a:t>When a pressure injury is </a:t>
            </a:r>
            <a:r>
              <a:rPr lang="en-US" sz="1800" b="1" dirty="0">
                <a:solidFill>
                  <a:schemeClr val="tx1"/>
                </a:solidFill>
              </a:rPr>
              <a:t>identified</a:t>
            </a:r>
            <a:r>
              <a:rPr lang="en-US" sz="1800" dirty="0">
                <a:solidFill>
                  <a:schemeClr val="tx1"/>
                </a:solidFill>
              </a:rPr>
              <a:t> </a:t>
            </a:r>
            <a:r>
              <a:rPr lang="en-US" sz="1800" b="1" dirty="0">
                <a:solidFill>
                  <a:schemeClr val="tx1"/>
                </a:solidFill>
              </a:rPr>
              <a:t>during</a:t>
            </a:r>
            <a:r>
              <a:rPr lang="en-US" sz="1800" dirty="0">
                <a:solidFill>
                  <a:schemeClr val="tx1"/>
                </a:solidFill>
              </a:rPr>
              <a:t> the hospital stay</a:t>
            </a:r>
          </a:p>
          <a:p>
            <a:pPr marL="914400" lvl="2" indent="-547688">
              <a:lnSpc>
                <a:spcPct val="90000"/>
              </a:lnSpc>
              <a:buFont typeface="Wingdings" panose="05000000000000000000" pitchFamily="2" charset="2"/>
              <a:buChar char="ü"/>
            </a:pPr>
            <a:r>
              <a:rPr lang="en-US" sz="1800" dirty="0">
                <a:solidFill>
                  <a:schemeClr val="tx1"/>
                </a:solidFill>
              </a:rPr>
              <a:t>When a pressure injury has been assessed as </a:t>
            </a:r>
            <a:r>
              <a:rPr lang="en-US" sz="1800" b="1" dirty="0">
                <a:solidFill>
                  <a:schemeClr val="tx1"/>
                </a:solidFill>
              </a:rPr>
              <a:t>declining/deteriorating</a:t>
            </a:r>
          </a:p>
          <a:p>
            <a:pPr marL="914400" lvl="2" indent="-547688">
              <a:lnSpc>
                <a:spcPct val="90000"/>
              </a:lnSpc>
              <a:buFont typeface="Wingdings" panose="05000000000000000000" pitchFamily="2" charset="2"/>
              <a:buChar char="ü"/>
            </a:pPr>
            <a:r>
              <a:rPr lang="en-US" sz="1800" dirty="0">
                <a:solidFill>
                  <a:schemeClr val="tx1"/>
                </a:solidFill>
              </a:rPr>
              <a:t>When a patient with a known pressure injury is </a:t>
            </a:r>
            <a:r>
              <a:rPr lang="en-US" sz="1800" b="1" dirty="0">
                <a:solidFill>
                  <a:schemeClr val="tx1"/>
                </a:solidFill>
              </a:rPr>
              <a:t>discharged</a:t>
            </a:r>
          </a:p>
          <a:p>
            <a:pPr>
              <a:lnSpc>
                <a:spcPct val="90000"/>
              </a:lnSpc>
              <a:buFont typeface="Arial" panose="020B0604020202020204" pitchFamily="34" charset="0"/>
              <a:buChar char="•"/>
            </a:pPr>
            <a:r>
              <a:rPr lang="en-US" dirty="0">
                <a:solidFill>
                  <a:schemeClr val="tx1"/>
                </a:solidFill>
              </a:rPr>
              <a:t> Champions will </a:t>
            </a:r>
            <a:r>
              <a:rPr lang="en-US" b="1" dirty="0">
                <a:solidFill>
                  <a:schemeClr val="tx1"/>
                </a:solidFill>
              </a:rPr>
              <a:t>co-sign</a:t>
            </a:r>
            <a:r>
              <a:rPr lang="en-US" dirty="0">
                <a:solidFill>
                  <a:schemeClr val="tx1"/>
                </a:solidFill>
              </a:rPr>
              <a:t> the documentation in Epic</a:t>
            </a:r>
          </a:p>
          <a:p>
            <a:pPr>
              <a:lnSpc>
                <a:spcPct val="90000"/>
              </a:lnSpc>
              <a:buFont typeface="Arial" panose="020B0604020202020204" pitchFamily="34" charset="0"/>
              <a:buChar char="•"/>
            </a:pPr>
            <a:r>
              <a:rPr lang="en-US" dirty="0">
                <a:solidFill>
                  <a:schemeClr val="tx1"/>
                </a:solidFill>
              </a:rPr>
              <a:t>Pressure injury measurements</a:t>
            </a:r>
          </a:p>
          <a:p>
            <a:pPr>
              <a:lnSpc>
                <a:spcPct val="90000"/>
              </a:lnSpc>
              <a:buFont typeface="Arial" panose="020B0604020202020204" pitchFamily="34" charset="0"/>
              <a:buChar char="•"/>
            </a:pPr>
            <a:r>
              <a:rPr lang="en-US" b="1" dirty="0">
                <a:solidFill>
                  <a:schemeClr val="tx1"/>
                </a:solidFill>
                <a:cs typeface="Calibri"/>
              </a:rPr>
              <a:t>Photographing pressure injuries SOP </a:t>
            </a:r>
            <a:r>
              <a:rPr lang="en-US" dirty="0">
                <a:solidFill>
                  <a:schemeClr val="tx1"/>
                </a:solidFill>
                <a:cs typeface="Calibri"/>
              </a:rPr>
              <a:t>(discussed later in presentation)</a:t>
            </a:r>
          </a:p>
          <a:p>
            <a:pPr marL="0" indent="0">
              <a:lnSpc>
                <a:spcPct val="90000"/>
              </a:lnSpc>
              <a:buNone/>
            </a:pPr>
            <a:endParaRPr lang="en-US" dirty="0">
              <a:solidFill>
                <a:schemeClr val="tx1"/>
              </a:solidFill>
              <a:cs typeface="Calibri"/>
            </a:endParaRPr>
          </a:p>
        </p:txBody>
      </p:sp>
    </p:spTree>
    <p:extLst>
      <p:ext uri="{BB962C8B-B14F-4D97-AF65-F5344CB8AC3E}">
        <p14:creationId xmlns:p14="http://schemas.microsoft.com/office/powerpoint/2010/main" val="7508765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1E99B-3A3D-40DA-A076-74F68E081DB4}"/>
              </a:ext>
            </a:extLst>
          </p:cNvPr>
          <p:cNvSpPr>
            <a:spLocks noGrp="1"/>
          </p:cNvSpPr>
          <p:nvPr>
            <p:ph type="title"/>
          </p:nvPr>
        </p:nvSpPr>
        <p:spPr>
          <a:xfrm>
            <a:off x="617396" y="776178"/>
            <a:ext cx="6343672" cy="709865"/>
          </a:xfrm>
        </p:spPr>
        <p:txBody>
          <a:bodyPr/>
          <a:lstStyle/>
          <a:p>
            <a:r>
              <a:rPr lang="en-US" dirty="0"/>
              <a:t>DTI Evolution (~ 2 weeks)</a:t>
            </a:r>
          </a:p>
        </p:txBody>
      </p:sp>
      <p:pic>
        <p:nvPicPr>
          <p:cNvPr id="4" name="Picture 4" descr="A picture containing indoor, person, wall&#10;&#10;Description generated with very high confidence">
            <a:extLst>
              <a:ext uri="{FF2B5EF4-FFF2-40B4-BE49-F238E27FC236}">
                <a16:creationId xmlns:a16="http://schemas.microsoft.com/office/drawing/2014/main" id="{5AFFB50C-688C-4B33-9E95-903062159322}"/>
              </a:ext>
            </a:extLst>
          </p:cNvPr>
          <p:cNvPicPr>
            <a:picLocks noGrp="1" noChangeAspect="1"/>
          </p:cNvPicPr>
          <p:nvPr>
            <p:ph idx="1"/>
          </p:nvPr>
        </p:nvPicPr>
        <p:blipFill rotWithShape="1">
          <a:blip r:embed="rId2"/>
          <a:srcRect l="18733" r="11784" b="-1"/>
          <a:stretch/>
        </p:blipFill>
        <p:spPr>
          <a:xfrm>
            <a:off x="492919" y="1740112"/>
            <a:ext cx="2434766" cy="2621721"/>
          </a:xfrm>
          <a:prstGeom prst="rect">
            <a:avLst/>
          </a:prstGeom>
        </p:spPr>
      </p:pic>
      <p:pic>
        <p:nvPicPr>
          <p:cNvPr id="5" name="Picture 8" descr="A picture containing indoor, object, person, sitting&#10;&#10;Description generated with high confidence">
            <a:extLst>
              <a:ext uri="{FF2B5EF4-FFF2-40B4-BE49-F238E27FC236}">
                <a16:creationId xmlns:a16="http://schemas.microsoft.com/office/drawing/2014/main" id="{9FD9E0BA-E525-4AA0-BCC1-4C09C1784345}"/>
              </a:ext>
            </a:extLst>
          </p:cNvPr>
          <p:cNvPicPr>
            <a:picLocks noChangeAspect="1"/>
          </p:cNvPicPr>
          <p:nvPr/>
        </p:nvPicPr>
        <p:blipFill rotWithShape="1">
          <a:blip r:embed="rId3"/>
          <a:srcRect l="6429" r="23837" b="-2"/>
          <a:stretch/>
        </p:blipFill>
        <p:spPr>
          <a:xfrm>
            <a:off x="2262376" y="3516108"/>
            <a:ext cx="2698590" cy="2905828"/>
          </a:xfrm>
          <a:prstGeom prst="rect">
            <a:avLst/>
          </a:prstGeom>
        </p:spPr>
      </p:pic>
      <p:pic>
        <p:nvPicPr>
          <p:cNvPr id="6" name="Picture 2" descr="A hand holding a piece of paper&#10;&#10;Description generated with high confidence">
            <a:extLst>
              <a:ext uri="{FF2B5EF4-FFF2-40B4-BE49-F238E27FC236}">
                <a16:creationId xmlns:a16="http://schemas.microsoft.com/office/drawing/2014/main" id="{99003FC1-F740-4470-8D9D-6255EF27426B}"/>
              </a:ext>
            </a:extLst>
          </p:cNvPr>
          <p:cNvPicPr>
            <a:picLocks noChangeAspect="1"/>
          </p:cNvPicPr>
          <p:nvPr/>
        </p:nvPicPr>
        <p:blipFill rotWithShape="1">
          <a:blip r:embed="rId4"/>
          <a:srcRect l="30264" r="-1" b="-1"/>
          <a:stretch/>
        </p:blipFill>
        <p:spPr>
          <a:xfrm>
            <a:off x="5227022" y="1740112"/>
            <a:ext cx="2434766" cy="2621738"/>
          </a:xfrm>
          <a:prstGeom prst="rect">
            <a:avLst/>
          </a:prstGeom>
        </p:spPr>
      </p:pic>
      <p:pic>
        <p:nvPicPr>
          <p:cNvPr id="7" name="Picture 6" descr="A picture containing indoor, table&#10;&#10;Description generated with very high confidence">
            <a:extLst>
              <a:ext uri="{FF2B5EF4-FFF2-40B4-BE49-F238E27FC236}">
                <a16:creationId xmlns:a16="http://schemas.microsoft.com/office/drawing/2014/main" id="{90103A34-1BDF-45E3-AFEB-4C9B5B2FA291}"/>
              </a:ext>
            </a:extLst>
          </p:cNvPr>
          <p:cNvPicPr>
            <a:picLocks noChangeAspect="1"/>
          </p:cNvPicPr>
          <p:nvPr/>
        </p:nvPicPr>
        <p:blipFill rotWithShape="1">
          <a:blip r:embed="rId5"/>
          <a:srcRect l="11317" r="19029" b="-4"/>
          <a:stretch/>
        </p:blipFill>
        <p:spPr>
          <a:xfrm>
            <a:off x="6312493" y="3516108"/>
            <a:ext cx="2698590" cy="2905824"/>
          </a:xfrm>
          <a:prstGeom prst="rect">
            <a:avLst/>
          </a:prstGeom>
        </p:spPr>
      </p:pic>
      <p:sp>
        <p:nvSpPr>
          <p:cNvPr id="3" name="TextBox 2">
            <a:extLst>
              <a:ext uri="{FF2B5EF4-FFF2-40B4-BE49-F238E27FC236}">
                <a16:creationId xmlns:a16="http://schemas.microsoft.com/office/drawing/2014/main" id="{72030D0F-9330-4398-9A2D-BF604A516C2E}"/>
              </a:ext>
            </a:extLst>
          </p:cNvPr>
          <p:cNvSpPr txBox="1"/>
          <p:nvPr/>
        </p:nvSpPr>
        <p:spPr>
          <a:xfrm>
            <a:off x="4531673" y="5953180"/>
            <a:ext cx="3029527" cy="369332"/>
          </a:xfrm>
          <a:prstGeom prst="rect">
            <a:avLst/>
          </a:prstGeom>
          <a:solidFill>
            <a:schemeClr val="accent1"/>
          </a:solidFill>
        </p:spPr>
        <p:txBody>
          <a:bodyPr wrap="square" rtlCol="0">
            <a:spAutoFit/>
          </a:bodyPr>
          <a:lstStyle/>
          <a:p>
            <a:r>
              <a:rPr lang="en-US" dirty="0">
                <a:solidFill>
                  <a:schemeClr val="bg1"/>
                </a:solidFill>
              </a:rPr>
              <a:t>Now considered unstageable</a:t>
            </a:r>
          </a:p>
        </p:txBody>
      </p:sp>
    </p:spTree>
    <p:extLst>
      <p:ext uri="{BB962C8B-B14F-4D97-AF65-F5344CB8AC3E}">
        <p14:creationId xmlns:p14="http://schemas.microsoft.com/office/powerpoint/2010/main" val="1128000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4"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113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6" name="Freeform: Shape 25">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706465" y="1335800"/>
            <a:ext cx="6053670" cy="4186400"/>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8"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50D597E2-4FF1-42CC-90C1-12DA632573F3}"/>
              </a:ext>
            </a:extLst>
          </p:cNvPr>
          <p:cNvSpPr>
            <a:spLocks noGrp="1"/>
          </p:cNvSpPr>
          <p:nvPr>
            <p:ph type="title"/>
          </p:nvPr>
        </p:nvSpPr>
        <p:spPr>
          <a:xfrm>
            <a:off x="479323" y="629265"/>
            <a:ext cx="3849329" cy="1622322"/>
          </a:xfrm>
        </p:spPr>
        <p:txBody>
          <a:bodyPr vert="horz" lIns="91440" tIns="45720" rIns="91440" bIns="45720" rtlCol="0" anchor="ctr">
            <a:normAutofit/>
          </a:bodyPr>
          <a:lstStyle/>
          <a:p>
            <a:pPr>
              <a:lnSpc>
                <a:spcPct val="90000"/>
              </a:lnSpc>
            </a:pPr>
            <a:r>
              <a:rPr lang="en-US" sz="3600" b="0" i="0" kern="1200" dirty="0">
                <a:solidFill>
                  <a:srgbClr val="EBEBEB"/>
                </a:solidFill>
                <a:latin typeface="+mj-lt"/>
                <a:ea typeface="+mj-ea"/>
                <a:cs typeface="+mj-cs"/>
              </a:rPr>
              <a:t>Mucosal</a:t>
            </a:r>
          </a:p>
        </p:txBody>
      </p:sp>
      <p:sp>
        <p:nvSpPr>
          <p:cNvPr id="30" name="Rectangle 29">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1A28E3EB-4AFF-40F1-B41F-87E4410A0FF4}"/>
              </a:ext>
            </a:extLst>
          </p:cNvPr>
          <p:cNvSpPr>
            <a:spLocks noGrp="1"/>
          </p:cNvSpPr>
          <p:nvPr>
            <p:ph sz="half" idx="1"/>
          </p:nvPr>
        </p:nvSpPr>
        <p:spPr>
          <a:xfrm>
            <a:off x="790484" y="1906868"/>
            <a:ext cx="3636980" cy="2283532"/>
          </a:xfrm>
        </p:spPr>
        <p:txBody>
          <a:bodyPr/>
          <a:lstStyle/>
          <a:p>
            <a:r>
              <a:rPr lang="en-US" dirty="0"/>
              <a:t>Found on mucous membranes with a history of a medical device in use at the location of the injury. </a:t>
            </a:r>
          </a:p>
          <a:p>
            <a:r>
              <a:rPr lang="en-US" dirty="0"/>
              <a:t>Due to the anatomy of the tissue these ulcers </a:t>
            </a:r>
            <a:r>
              <a:rPr lang="en-US" u="sng" dirty="0"/>
              <a:t>cannot be staged</a:t>
            </a:r>
            <a:r>
              <a:rPr lang="en-US" dirty="0"/>
              <a:t>.</a:t>
            </a:r>
          </a:p>
          <a:p>
            <a:endParaRPr lang="en-US" dirty="0"/>
          </a:p>
        </p:txBody>
      </p:sp>
      <p:pic>
        <p:nvPicPr>
          <p:cNvPr id="4" name="Picture 3">
            <a:extLst>
              <a:ext uri="{FF2B5EF4-FFF2-40B4-BE49-F238E27FC236}">
                <a16:creationId xmlns:a16="http://schemas.microsoft.com/office/drawing/2014/main" id="{B898D039-CE4A-4B91-AC45-2C1F6B8640AF}"/>
              </a:ext>
            </a:extLst>
          </p:cNvPr>
          <p:cNvPicPr>
            <a:picLocks noChangeAspect="1"/>
          </p:cNvPicPr>
          <p:nvPr/>
        </p:nvPicPr>
        <p:blipFill>
          <a:blip r:embed="rId3"/>
          <a:stretch>
            <a:fillRect/>
          </a:stretch>
        </p:blipFill>
        <p:spPr>
          <a:xfrm>
            <a:off x="5670853" y="1450296"/>
            <a:ext cx="2157506" cy="2144270"/>
          </a:xfrm>
          <a:prstGeom prst="rect">
            <a:avLst/>
          </a:prstGeom>
        </p:spPr>
      </p:pic>
      <p:pic>
        <p:nvPicPr>
          <p:cNvPr id="5" name="Picture 4">
            <a:extLst>
              <a:ext uri="{FF2B5EF4-FFF2-40B4-BE49-F238E27FC236}">
                <a16:creationId xmlns:a16="http://schemas.microsoft.com/office/drawing/2014/main" id="{BDECA0F0-31BD-44D1-9F88-8ED1687182DF}"/>
              </a:ext>
            </a:extLst>
          </p:cNvPr>
          <p:cNvPicPr>
            <a:picLocks noChangeAspect="1"/>
          </p:cNvPicPr>
          <p:nvPr/>
        </p:nvPicPr>
        <p:blipFill>
          <a:blip r:embed="rId4"/>
          <a:stretch>
            <a:fillRect/>
          </a:stretch>
        </p:blipFill>
        <p:spPr>
          <a:xfrm>
            <a:off x="5571133" y="4010675"/>
            <a:ext cx="2466975" cy="1847850"/>
          </a:xfrm>
          <a:prstGeom prst="rect">
            <a:avLst/>
          </a:prstGeom>
        </p:spPr>
      </p:pic>
    </p:spTree>
    <p:extLst>
      <p:ext uri="{BB962C8B-B14F-4D97-AF65-F5344CB8AC3E}">
        <p14:creationId xmlns:p14="http://schemas.microsoft.com/office/powerpoint/2010/main" val="4189566990"/>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ABDB68-E3D5-448E-97D3-06FFEF6801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1" name="Freeform 5">
            <a:extLst>
              <a:ext uri="{FF2B5EF4-FFF2-40B4-BE49-F238E27FC236}">
                <a16:creationId xmlns:a16="http://schemas.microsoft.com/office/drawing/2014/main" id="{B8DD7FEB-D9F3-4F5B-982C-36B0664D0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620146"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13" name="Freeform 5">
            <a:extLst>
              <a:ext uri="{FF2B5EF4-FFF2-40B4-BE49-F238E27FC236}">
                <a16:creationId xmlns:a16="http://schemas.microsoft.com/office/drawing/2014/main" id="{96BA11E4-0636-4FA9-A836-2A4FB1764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8372A602-6E21-4D89-AF3E-97CA4E306830}"/>
              </a:ext>
            </a:extLst>
          </p:cNvPr>
          <p:cNvSpPr>
            <a:spLocks noGrp="1"/>
          </p:cNvSpPr>
          <p:nvPr>
            <p:ph type="title"/>
          </p:nvPr>
        </p:nvSpPr>
        <p:spPr>
          <a:xfrm>
            <a:off x="479323" y="629265"/>
            <a:ext cx="4554582" cy="1622322"/>
          </a:xfrm>
        </p:spPr>
        <p:txBody>
          <a:bodyPr>
            <a:normAutofit/>
          </a:bodyPr>
          <a:lstStyle/>
          <a:p>
            <a:r>
              <a:rPr lang="en-US" dirty="0">
                <a:solidFill>
                  <a:srgbClr val="EBEBEB"/>
                </a:solidFill>
              </a:rPr>
              <a:t>Device related PI</a:t>
            </a:r>
          </a:p>
        </p:txBody>
      </p:sp>
      <p:sp>
        <p:nvSpPr>
          <p:cNvPr id="15" name="Freeform: Shape 14">
            <a:extLst>
              <a:ext uri="{FF2B5EF4-FFF2-40B4-BE49-F238E27FC236}">
                <a16:creationId xmlns:a16="http://schemas.microsoft.com/office/drawing/2014/main" id="{5681882E-BDD0-4311-AF62-E80196285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960868" y="1590205"/>
            <a:ext cx="6053670" cy="3677591"/>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pic>
        <p:nvPicPr>
          <p:cNvPr id="4" name="Picture 3" descr="A screenshot of a cell phone&#10;&#10;Description automatically generated">
            <a:extLst>
              <a:ext uri="{FF2B5EF4-FFF2-40B4-BE49-F238E27FC236}">
                <a16:creationId xmlns:a16="http://schemas.microsoft.com/office/drawing/2014/main" id="{2A15E928-1E91-4B0D-A0E0-811863989FB1}"/>
              </a:ext>
            </a:extLst>
          </p:cNvPr>
          <p:cNvPicPr>
            <a:picLocks noChangeAspect="1"/>
          </p:cNvPicPr>
          <p:nvPr/>
        </p:nvPicPr>
        <p:blipFill>
          <a:blip r:embed="rId2"/>
          <a:stretch>
            <a:fillRect/>
          </a:stretch>
        </p:blipFill>
        <p:spPr>
          <a:xfrm>
            <a:off x="5891472" y="2254107"/>
            <a:ext cx="2481513" cy="3195501"/>
          </a:xfrm>
          <a:prstGeom prst="rect">
            <a:avLst/>
          </a:prstGeom>
        </p:spPr>
      </p:pic>
      <p:sp>
        <p:nvSpPr>
          <p:cNvPr id="17" name="Rectangle 16">
            <a:extLst>
              <a:ext uri="{FF2B5EF4-FFF2-40B4-BE49-F238E27FC236}">
                <a16:creationId xmlns:a16="http://schemas.microsoft.com/office/drawing/2014/main" id="{EADD3260-4BDA-459B-A162-5E1B897E38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283DA7DD-CA37-4ED7-8710-48E56B06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B92F2E3C-66CD-4DEB-BA14-2A5912B65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6F14DC8E-33A3-4267-BD75-DBA66938968D}"/>
              </a:ext>
            </a:extLst>
          </p:cNvPr>
          <p:cNvSpPr>
            <a:spLocks noGrp="1"/>
          </p:cNvSpPr>
          <p:nvPr>
            <p:ph idx="1"/>
          </p:nvPr>
        </p:nvSpPr>
        <p:spPr>
          <a:xfrm>
            <a:off x="479323" y="2170545"/>
            <a:ext cx="4554582" cy="3639128"/>
          </a:xfrm>
        </p:spPr>
        <p:txBody>
          <a:bodyPr anchor="ctr">
            <a:normAutofit/>
          </a:bodyPr>
          <a:lstStyle/>
          <a:p>
            <a:pPr>
              <a:buFont typeface="Arial" panose="020B0604020202020204" pitchFamily="34" charset="0"/>
              <a:buChar char="•"/>
            </a:pPr>
            <a:r>
              <a:rPr lang="en-US" dirty="0">
                <a:solidFill>
                  <a:srgbClr val="FFFFFF"/>
                </a:solidFill>
              </a:rPr>
              <a:t> This describes an etiology</a:t>
            </a:r>
          </a:p>
          <a:p>
            <a:pPr>
              <a:buFont typeface="Arial" panose="020B0604020202020204" pitchFamily="34" charset="0"/>
              <a:buChar char="•"/>
            </a:pPr>
            <a:r>
              <a:rPr lang="en-US" dirty="0">
                <a:solidFill>
                  <a:srgbClr val="FFFFFF"/>
                </a:solidFill>
              </a:rPr>
              <a:t> Results from the use of devices </a:t>
            </a:r>
          </a:p>
          <a:p>
            <a:pPr>
              <a:buFont typeface="Arial" panose="020B0604020202020204" pitchFamily="34" charset="0"/>
              <a:buChar char="•"/>
            </a:pPr>
            <a:r>
              <a:rPr lang="en-US" dirty="0">
                <a:solidFill>
                  <a:srgbClr val="FFFFFF"/>
                </a:solidFill>
              </a:rPr>
              <a:t> Generally conforms to the pattern or shape of the device. </a:t>
            </a:r>
          </a:p>
          <a:p>
            <a:pPr>
              <a:buFont typeface="Arial" panose="020B0604020202020204" pitchFamily="34" charset="0"/>
              <a:buChar char="•"/>
            </a:pPr>
            <a:r>
              <a:rPr lang="en-US" dirty="0">
                <a:solidFill>
                  <a:srgbClr val="FFFFFF"/>
                </a:solidFill>
              </a:rPr>
              <a:t> Staged using the staging system</a:t>
            </a:r>
          </a:p>
          <a:p>
            <a:pPr>
              <a:buFont typeface="Arial" panose="020B0604020202020204" pitchFamily="34" charset="0"/>
              <a:buChar char="•"/>
            </a:pPr>
            <a:r>
              <a:rPr lang="en-US" dirty="0">
                <a:solidFill>
                  <a:srgbClr val="FFFFFF"/>
                </a:solidFill>
              </a:rPr>
              <a:t> Also click “device related” and indicate the device in comments</a:t>
            </a:r>
          </a:p>
        </p:txBody>
      </p:sp>
    </p:spTree>
    <p:extLst>
      <p:ext uri="{BB962C8B-B14F-4D97-AF65-F5344CB8AC3E}">
        <p14:creationId xmlns:p14="http://schemas.microsoft.com/office/powerpoint/2010/main" val="3613581623"/>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B3709-6563-4AFA-8D1B-07F7C58EB7DE}"/>
              </a:ext>
            </a:extLst>
          </p:cNvPr>
          <p:cNvSpPr>
            <a:spLocks noGrp="1"/>
          </p:cNvSpPr>
          <p:nvPr>
            <p:ph type="title"/>
          </p:nvPr>
        </p:nvSpPr>
        <p:spPr/>
        <p:txBody>
          <a:bodyPr/>
          <a:lstStyle/>
          <a:p>
            <a:r>
              <a:rPr lang="en-US" dirty="0"/>
              <a:t>Thought Process for Staging</a:t>
            </a:r>
          </a:p>
        </p:txBody>
      </p:sp>
      <p:sp>
        <p:nvSpPr>
          <p:cNvPr id="3" name="Content Placeholder 2">
            <a:extLst>
              <a:ext uri="{FF2B5EF4-FFF2-40B4-BE49-F238E27FC236}">
                <a16:creationId xmlns:a16="http://schemas.microsoft.com/office/drawing/2014/main" id="{2C558286-E001-44B5-9676-A5DA2D8510C3}"/>
              </a:ext>
            </a:extLst>
          </p:cNvPr>
          <p:cNvSpPr>
            <a:spLocks noGrp="1"/>
          </p:cNvSpPr>
          <p:nvPr>
            <p:ph idx="1"/>
          </p:nvPr>
        </p:nvSpPr>
        <p:spPr/>
        <p:txBody>
          <a:bodyPr/>
          <a:lstStyle/>
          <a:p>
            <a:pPr>
              <a:buFont typeface="Wingdings" panose="05000000000000000000" pitchFamily="2" charset="2"/>
              <a:buChar char="ü"/>
            </a:pPr>
            <a:r>
              <a:rPr lang="en-US"/>
              <a:t>Where is the breakdown? Over a bony area? Under a device? </a:t>
            </a:r>
          </a:p>
          <a:p>
            <a:pPr>
              <a:buFont typeface="Wingdings" panose="05000000000000000000" pitchFamily="2" charset="2"/>
              <a:buChar char="ü"/>
            </a:pPr>
            <a:r>
              <a:rPr lang="en-US"/>
              <a:t>Is the skin intact or not intact? If not intact, is the injury shallow? (stage 2) or deeper? (stage 3+) </a:t>
            </a:r>
          </a:p>
          <a:p>
            <a:pPr>
              <a:buFont typeface="Wingdings" panose="05000000000000000000" pitchFamily="2" charset="2"/>
              <a:buChar char="ü"/>
            </a:pPr>
            <a:r>
              <a:rPr lang="en-US"/>
              <a:t>What color? Purple = DTI</a:t>
            </a:r>
          </a:p>
          <a:p>
            <a:pPr>
              <a:buFont typeface="Wingdings" panose="05000000000000000000" pitchFamily="2" charset="2"/>
              <a:buChar char="ü"/>
            </a:pPr>
            <a:r>
              <a:rPr lang="en-US"/>
              <a:t>Can you see any fat (stage 3), muscle/bone/tendon (stage 4)?</a:t>
            </a:r>
          </a:p>
          <a:p>
            <a:pPr>
              <a:buFont typeface="Wingdings" panose="05000000000000000000" pitchFamily="2" charset="2"/>
              <a:buChar char="ü"/>
            </a:pPr>
            <a:r>
              <a:rPr lang="en-US"/>
              <a:t> Is there black/yellow/brown tissue obscuring the wound base? (Unstageable)</a:t>
            </a:r>
          </a:p>
          <a:p>
            <a:pPr>
              <a:buFont typeface="Wingdings" panose="05000000000000000000" pitchFamily="2" charset="2"/>
              <a:buChar char="ü"/>
            </a:pPr>
            <a:r>
              <a:rPr lang="en-US"/>
              <a:t>Is the injury on the mucosa (i.e. lip, etc)? (Mucosal)</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1741203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6" name="Group 25">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7" name="Rectangle 26">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EF40ECDE-6084-4AE8-B8ED-7F5CD7D052E4}"/>
              </a:ext>
            </a:extLst>
          </p:cNvPr>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What we DON’T stage</a:t>
            </a:r>
          </a:p>
        </p:txBody>
      </p:sp>
      <p:cxnSp>
        <p:nvCxnSpPr>
          <p:cNvPr id="30" name="Straight Connector 29">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A505F-E745-455F-B1FA-F05177BC0FAB}"/>
              </a:ext>
            </a:extLst>
          </p:cNvPr>
          <p:cNvSpPr>
            <a:spLocks noGrp="1"/>
          </p:cNvSpPr>
          <p:nvPr>
            <p:ph idx="1"/>
          </p:nvPr>
        </p:nvSpPr>
        <p:spPr>
          <a:xfrm>
            <a:off x="3508818" y="1059025"/>
            <a:ext cx="3976641" cy="4739950"/>
          </a:xfrm>
        </p:spPr>
        <p:txBody>
          <a:bodyPr anchor="ctr">
            <a:normAutofit/>
          </a:bodyPr>
          <a:lstStyle/>
          <a:p>
            <a:pPr>
              <a:buFont typeface="Arial" panose="020B0604020202020204" pitchFamily="34" charset="0"/>
              <a:buChar char="•"/>
            </a:pPr>
            <a:r>
              <a:rPr lang="en-US">
                <a:solidFill>
                  <a:schemeClr val="tx1"/>
                </a:solidFill>
              </a:rPr>
              <a:t> Skin tears</a:t>
            </a:r>
          </a:p>
          <a:p>
            <a:pPr>
              <a:buFont typeface="Arial" panose="020B0604020202020204" pitchFamily="34" charset="0"/>
              <a:buChar char="•"/>
            </a:pPr>
            <a:r>
              <a:rPr lang="en-US">
                <a:solidFill>
                  <a:schemeClr val="tx1"/>
                </a:solidFill>
              </a:rPr>
              <a:t> Moisture Associated Skin Damage (MASD)</a:t>
            </a:r>
          </a:p>
          <a:p>
            <a:pPr>
              <a:buFont typeface="Arial" panose="020B0604020202020204" pitchFamily="34" charset="0"/>
              <a:buChar char="•"/>
            </a:pPr>
            <a:r>
              <a:rPr lang="en-US">
                <a:solidFill>
                  <a:schemeClr val="tx1"/>
                </a:solidFill>
              </a:rPr>
              <a:t> Diabetic foot ulcers</a:t>
            </a:r>
          </a:p>
          <a:p>
            <a:pPr>
              <a:buFont typeface="Arial" panose="020B0604020202020204" pitchFamily="34" charset="0"/>
              <a:buChar char="•"/>
            </a:pPr>
            <a:r>
              <a:rPr lang="en-US">
                <a:solidFill>
                  <a:schemeClr val="tx1"/>
                </a:solidFill>
              </a:rPr>
              <a:t> Arterial/Venous ulcers</a:t>
            </a:r>
          </a:p>
          <a:p>
            <a:pPr>
              <a:buFont typeface="Arial" panose="020B0604020202020204" pitchFamily="34" charset="0"/>
              <a:buChar char="•"/>
            </a:pPr>
            <a:r>
              <a:rPr lang="en-US">
                <a:solidFill>
                  <a:schemeClr val="tx1"/>
                </a:solidFill>
              </a:rPr>
              <a:t> Abrasions</a:t>
            </a:r>
          </a:p>
          <a:p>
            <a:pPr>
              <a:buFont typeface="Arial" panose="020B0604020202020204" pitchFamily="34" charset="0"/>
              <a:buChar char="•"/>
            </a:pPr>
            <a:endParaRPr lang="en-US">
              <a:solidFill>
                <a:schemeClr val="tx1"/>
              </a:solidFill>
            </a:endParaRPr>
          </a:p>
          <a:p>
            <a:pPr marL="0" indent="0">
              <a:buNone/>
            </a:pPr>
            <a:r>
              <a:rPr lang="en-US">
                <a:solidFill>
                  <a:schemeClr val="tx1"/>
                </a:solidFill>
              </a:rPr>
              <a:t>**A “Wound” LDA should be opened for these types of wounds which does not have a staging row.</a:t>
            </a:r>
          </a:p>
          <a:p>
            <a:endParaRPr lang="en-US">
              <a:solidFill>
                <a:schemeClr val="tx1"/>
              </a:solidFill>
            </a:endParaRPr>
          </a:p>
        </p:txBody>
      </p:sp>
    </p:spTree>
    <p:extLst>
      <p:ext uri="{BB962C8B-B14F-4D97-AF65-F5344CB8AC3E}">
        <p14:creationId xmlns:p14="http://schemas.microsoft.com/office/powerpoint/2010/main" val="8654500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30FC-041A-43C4-9A50-C845F5A6EF8A}"/>
              </a:ext>
            </a:extLst>
          </p:cNvPr>
          <p:cNvSpPr>
            <a:spLocks noGrp="1"/>
          </p:cNvSpPr>
          <p:nvPr>
            <p:ph type="title"/>
          </p:nvPr>
        </p:nvSpPr>
        <p:spPr>
          <a:xfrm>
            <a:off x="492918" y="499533"/>
            <a:ext cx="8079581" cy="1658198"/>
          </a:xfrm>
        </p:spPr>
        <p:txBody>
          <a:bodyPr>
            <a:normAutofit/>
          </a:bodyPr>
          <a:lstStyle/>
          <a:p>
            <a:r>
              <a:rPr lang="en-US"/>
              <a:t>Staging Challenges</a:t>
            </a:r>
            <a:endParaRPr lang="en-US" dirty="0"/>
          </a:p>
        </p:txBody>
      </p:sp>
      <p:graphicFrame>
        <p:nvGraphicFramePr>
          <p:cNvPr id="7" name="Content Placeholder 2">
            <a:extLst>
              <a:ext uri="{FF2B5EF4-FFF2-40B4-BE49-F238E27FC236}">
                <a16:creationId xmlns:a16="http://schemas.microsoft.com/office/drawing/2014/main" id="{05AFF619-49DE-4714-909D-C52235626C57}"/>
              </a:ext>
            </a:extLst>
          </p:cNvPr>
          <p:cNvGraphicFramePr>
            <a:graphicFrameLocks noGrp="1"/>
          </p:cNvGraphicFramePr>
          <p:nvPr>
            <p:ph idx="1"/>
            <p:extLst>
              <p:ext uri="{D42A27DB-BD31-4B8C-83A1-F6EECF244321}">
                <p14:modId xmlns:p14="http://schemas.microsoft.com/office/powerpoint/2010/main" val="2710347971"/>
              </p:ext>
            </p:extLst>
          </p:nvPr>
        </p:nvGraphicFramePr>
        <p:xfrm>
          <a:off x="507206" y="2373549"/>
          <a:ext cx="8065294"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9976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DA34B8A-FA8D-4E16-AD72-7B60B1C258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7" name="Rectangle 16">
              <a:extLst>
                <a:ext uri="{FF2B5EF4-FFF2-40B4-BE49-F238E27FC236}">
                  <a16:creationId xmlns:a16="http://schemas.microsoft.com/office/drawing/2014/main" id="{6885D229-60DD-4D71-8181-10E781C149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0B0DAA45-BE66-4F0C-93A6-519D94107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EF449A3D-A43B-4688-BD89-35734D007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74E9975C-AF3D-48EF-B3F0-112A01A382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CF00A076-2FEA-40D1-8F85-8424817979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A2E68741-6133-4CAA-BF3C-F0E6CF40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a:extLst>
                <a:ext uri="{FF2B5EF4-FFF2-40B4-BE49-F238E27FC236}">
                  <a16:creationId xmlns:a16="http://schemas.microsoft.com/office/drawing/2014/main" id="{76C01C64-4A8B-42FC-93C5-2D6A3EBAB7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a:extLst>
                <a:ext uri="{FF2B5EF4-FFF2-40B4-BE49-F238E27FC236}">
                  <a16:creationId xmlns:a16="http://schemas.microsoft.com/office/drawing/2014/main" id="{D969AEA9-C1EE-45E1-9964-D9705492E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4845E67D-4E5B-44B3-AB74-5E95C839E7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7" name="Rectangle 26">
            <a:extLst>
              <a:ext uri="{FF2B5EF4-FFF2-40B4-BE49-F238E27FC236}">
                <a16:creationId xmlns:a16="http://schemas.microsoft.com/office/drawing/2014/main" id="{079CE317-680B-449C-A423-71C1FE069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Title 10">
            <a:extLst>
              <a:ext uri="{FF2B5EF4-FFF2-40B4-BE49-F238E27FC236}">
                <a16:creationId xmlns:a16="http://schemas.microsoft.com/office/drawing/2014/main" id="{8A356D93-F2E8-466F-86FF-F04F0BD56CCF}"/>
              </a:ext>
            </a:extLst>
          </p:cNvPr>
          <p:cNvSpPr>
            <a:spLocks noGrp="1"/>
          </p:cNvSpPr>
          <p:nvPr>
            <p:ph type="title"/>
          </p:nvPr>
        </p:nvSpPr>
        <p:spPr>
          <a:xfrm>
            <a:off x="866215" y="973668"/>
            <a:ext cx="6571060" cy="706964"/>
          </a:xfrm>
        </p:spPr>
        <p:txBody>
          <a:bodyPr vert="horz" lIns="91440" tIns="45720" rIns="91440" bIns="45720" rtlCol="0" anchor="ctr">
            <a:normAutofit/>
          </a:bodyPr>
          <a:lstStyle/>
          <a:p>
            <a:r>
              <a:rPr lang="en-US" sz="3600" b="0" i="0" kern="1200">
                <a:solidFill>
                  <a:srgbClr val="EBEBEB"/>
                </a:solidFill>
                <a:latin typeface="+mj-lt"/>
                <a:ea typeface="+mj-ea"/>
                <a:cs typeface="+mj-cs"/>
              </a:rPr>
              <a:t>Do Not Reverse Stage</a:t>
            </a:r>
          </a:p>
        </p:txBody>
      </p:sp>
      <p:pic>
        <p:nvPicPr>
          <p:cNvPr id="10" name="Content Placeholder 9">
            <a:extLst>
              <a:ext uri="{FF2B5EF4-FFF2-40B4-BE49-F238E27FC236}">
                <a16:creationId xmlns:a16="http://schemas.microsoft.com/office/drawing/2014/main" id="{387668AC-E689-4202-85FB-D8D8969ED0C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86896" y="3125422"/>
            <a:ext cx="3258768" cy="2361225"/>
          </a:xfrm>
          <a:prstGeom prst="roundRect">
            <a:avLst>
              <a:gd name="adj" fmla="val 1858"/>
            </a:avLst>
          </a:prstGeom>
          <a:effectLst>
            <a:outerShdw blurRad="50800" dist="50800" dir="5400000" algn="tl" rotWithShape="0">
              <a:srgbClr val="000000">
                <a:alpha val="43000"/>
              </a:srgbClr>
            </a:outerShdw>
          </a:effectLst>
        </p:spPr>
      </p:pic>
      <p:sp>
        <p:nvSpPr>
          <p:cNvPr id="9" name="Rectangle 8">
            <a:extLst>
              <a:ext uri="{FF2B5EF4-FFF2-40B4-BE49-F238E27FC236}">
                <a16:creationId xmlns:a16="http://schemas.microsoft.com/office/drawing/2014/main" id="{4777E6A7-B5D9-4BDF-9837-46C65DD0D12E}"/>
              </a:ext>
            </a:extLst>
          </p:cNvPr>
          <p:cNvSpPr/>
          <p:nvPr/>
        </p:nvSpPr>
        <p:spPr>
          <a:xfrm>
            <a:off x="3887930" y="2224469"/>
            <a:ext cx="4769174" cy="4452768"/>
          </a:xfrm>
          <a:prstGeom prst="rect">
            <a:avLst/>
          </a:prstGeom>
        </p:spPr>
        <p:txBody>
          <a:bodyPr vert="horz" lIns="91440" tIns="45720" rIns="91440" bIns="45720" rtlCol="0" anchor="ctr">
            <a:normAutofit/>
          </a:bodyPr>
          <a:lstStyle/>
          <a:p>
            <a:pPr marL="560070" lvl="4" indent="-28575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Stage 4 does not become a stage 3, 2, then 1 as it heals</a:t>
            </a:r>
          </a:p>
          <a:p>
            <a:pPr marL="560070" lvl="4" indent="-28575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As a PI heals it is staged according to the maximum anatomic depth (i.e. “healing stage 4”)</a:t>
            </a:r>
          </a:p>
          <a:p>
            <a:pPr marL="560070" lvl="4" indent="-28575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Difficult in chronic wounds: a healing stage 4 can be shallow/small!</a:t>
            </a:r>
          </a:p>
          <a:p>
            <a:pPr marL="560070" lvl="4" indent="-28575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Chronic wound- ask patient if they know stage or “do you know if there was ever bone exposed?”</a:t>
            </a:r>
          </a:p>
          <a:p>
            <a:pPr marL="560070" lvl="4" indent="-285750">
              <a:lnSpc>
                <a:spcPct val="90000"/>
              </a:lnSpc>
              <a:spcBef>
                <a:spcPts val="1000"/>
              </a:spcBef>
              <a:buClr>
                <a:schemeClr val="accent1"/>
              </a:buClr>
              <a:buSzPct val="80000"/>
              <a:buFont typeface="Wingdings 3" charset="2"/>
              <a:buChar char=""/>
            </a:pPr>
            <a:r>
              <a:rPr lang="en-US" dirty="0">
                <a:solidFill>
                  <a:schemeClr val="tx1">
                    <a:lumMod val="75000"/>
                    <a:lumOff val="25000"/>
                  </a:schemeClr>
                </a:solidFill>
              </a:rPr>
              <a:t>When you aren’t sure, stage according to your current assessment</a:t>
            </a:r>
          </a:p>
        </p:txBody>
      </p:sp>
    </p:spTree>
    <p:extLst>
      <p:ext uri="{BB962C8B-B14F-4D97-AF65-F5344CB8AC3E}">
        <p14:creationId xmlns:p14="http://schemas.microsoft.com/office/powerpoint/2010/main" val="1329776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4" name="Rectangle 13">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6">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82DD157-351D-437F-8E09-E447F6644D8C}"/>
              </a:ext>
            </a:extLst>
          </p:cNvPr>
          <p:cNvSpPr>
            <a:spLocks noGrp="1"/>
          </p:cNvSpPr>
          <p:nvPr>
            <p:ph type="title"/>
          </p:nvPr>
        </p:nvSpPr>
        <p:spPr>
          <a:xfrm>
            <a:off x="4271295" y="1241266"/>
            <a:ext cx="4071414" cy="3153753"/>
          </a:xfrm>
        </p:spPr>
        <p:txBody>
          <a:bodyPr vert="horz" lIns="91440" tIns="45720" rIns="91440" bIns="45720" rtlCol="0" anchor="b">
            <a:normAutofit/>
          </a:bodyPr>
          <a:lstStyle/>
          <a:p>
            <a:pPr>
              <a:lnSpc>
                <a:spcPct val="90000"/>
              </a:lnSpc>
            </a:pPr>
            <a:r>
              <a:rPr lang="en-US" sz="4800" spc="-120" baseline="0" dirty="0">
                <a:solidFill>
                  <a:schemeClr val="bg2"/>
                </a:solidFill>
              </a:rPr>
              <a:t>How would you stage and describe the following PI’s?</a:t>
            </a:r>
          </a:p>
        </p:txBody>
      </p:sp>
      <p:grpSp>
        <p:nvGrpSpPr>
          <p:cNvPr id="12" name="Group 18">
            <a:extLst>
              <a:ext uri="{FF2B5EF4-FFF2-40B4-BE49-F238E27FC236}">
                <a16:creationId xmlns:a16="http://schemas.microsoft.com/office/drawing/2014/main" id="{F374EBD7-1B46-4ED9-90D6-A1B39FF264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317499" y="396836"/>
            <a:ext cx="3744119" cy="6058999"/>
            <a:chOff x="6776508" y="396836"/>
            <a:chExt cx="4992157" cy="6058999"/>
          </a:xfrm>
        </p:grpSpPr>
        <p:sp>
          <p:nvSpPr>
            <p:cNvPr id="20" name="Rectangle 19">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7FB59AF4-ED1B-4D96-A1A9-AF52B02AC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436158"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34726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8" name="Content Placeholder 3">
            <a:extLst>
              <a:ext uri="{FF2B5EF4-FFF2-40B4-BE49-F238E27FC236}">
                <a16:creationId xmlns:a16="http://schemas.microsoft.com/office/drawing/2014/main" id="{8C5CE7E7-CF56-4934-B091-5653A57B0319}"/>
              </a:ext>
            </a:extLst>
          </p:cNvPr>
          <p:cNvPicPr>
            <a:picLocks/>
          </p:cNvPicPr>
          <p:nvPr/>
        </p:nvPicPr>
        <p:blipFill rotWithShape="1">
          <a:blip r:embed="rId3"/>
          <a:srcRect l="30862" r="8544" b="-1"/>
          <a:stretch/>
        </p:blipFill>
        <p:spPr>
          <a:xfrm>
            <a:off x="832323" y="1114621"/>
            <a:ext cx="2644683"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0227505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9FE3FA-A44C-4C6B-9291-3D7327AF8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3" name="Rectangle 12">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03D89C40-4675-4BCB-8BF0-F5D13AA3768C}"/>
              </a:ext>
            </a:extLst>
          </p:cNvPr>
          <p:cNvPicPr/>
          <p:nvPr/>
        </p:nvPicPr>
        <p:blipFill>
          <a:blip r:embed="rId2">
            <a:extLst>
              <a:ext uri="{28A0092B-C50C-407E-A947-70E740481C1C}">
                <a14:useLocalDpi xmlns:a14="http://schemas.microsoft.com/office/drawing/2010/main" val="0"/>
              </a:ext>
            </a:extLst>
          </a:blip>
          <a:stretch>
            <a:fillRect/>
          </a:stretch>
        </p:blipFill>
        <p:spPr>
          <a:xfrm>
            <a:off x="844550" y="1860433"/>
            <a:ext cx="3546475" cy="3130988"/>
          </a:xfrm>
          <a:prstGeom prst="rect">
            <a:avLst/>
          </a:prstGeom>
        </p:spPr>
      </p:pic>
      <p:pic>
        <p:nvPicPr>
          <p:cNvPr id="3" name="Picture 2">
            <a:extLst>
              <a:ext uri="{FF2B5EF4-FFF2-40B4-BE49-F238E27FC236}">
                <a16:creationId xmlns:a16="http://schemas.microsoft.com/office/drawing/2014/main" id="{294100F2-39A0-47D1-B5B6-F73A58BE26C1}"/>
              </a:ext>
            </a:extLst>
          </p:cNvPr>
          <p:cNvPicPr/>
          <p:nvPr/>
        </p:nvPicPr>
        <p:blipFill>
          <a:blip r:embed="rId3">
            <a:extLst>
              <a:ext uri="{28A0092B-C50C-407E-A947-70E740481C1C}">
                <a14:useLocalDpi xmlns:a14="http://schemas.microsoft.com/office/drawing/2010/main" val="0"/>
              </a:ext>
            </a:extLst>
          </a:blip>
          <a:stretch>
            <a:fillRect/>
          </a:stretch>
        </p:blipFill>
        <p:spPr>
          <a:xfrm>
            <a:off x="4752975" y="2219864"/>
            <a:ext cx="3546476" cy="2412125"/>
          </a:xfrm>
          <a:prstGeom prst="rect">
            <a:avLst/>
          </a:prstGeom>
        </p:spPr>
      </p:pic>
    </p:spTree>
    <p:extLst>
      <p:ext uri="{BB962C8B-B14F-4D97-AF65-F5344CB8AC3E}">
        <p14:creationId xmlns:p14="http://schemas.microsoft.com/office/powerpoint/2010/main" val="1068337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F78DAAE-B0C3-49A3-8AB1-AD2FF0E36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a:lstStyle/>
          <a:p>
            <a:endParaRPr lang="en-US" dirty="0"/>
          </a:p>
        </p:txBody>
      </p:sp>
      <p:sp>
        <p:nvSpPr>
          <p:cNvPr id="9" name="Rectangle 8">
            <a:extLst>
              <a:ext uri="{FF2B5EF4-FFF2-40B4-BE49-F238E27FC236}">
                <a16:creationId xmlns:a16="http://schemas.microsoft.com/office/drawing/2014/main" id="{F6A8A81D-3338-4B0F-A26F-A3D259D27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0155665-7CE2-4939-AE5E-020DC1D20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914DB349-BC45-461F-8EBE-E48BDAAD317F}"/>
              </a:ext>
            </a:extLst>
          </p:cNvPr>
          <p:cNvPicPr/>
          <p:nvPr/>
        </p:nvPicPr>
        <p:blipFill rotWithShape="1">
          <a:blip r:embed="rId2" cstate="print">
            <a:extLst>
              <a:ext uri="{28A0092B-C50C-407E-A947-70E740481C1C}">
                <a14:useLocalDpi xmlns:a14="http://schemas.microsoft.com/office/drawing/2010/main" val="0"/>
              </a:ext>
            </a:extLst>
          </a:blip>
          <a:srcRect l="45115"/>
          <a:stretch/>
        </p:blipFill>
        <p:spPr>
          <a:xfrm>
            <a:off x="3040514" y="1284394"/>
            <a:ext cx="3134347" cy="4283066"/>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31952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E7D92-737C-4A39-BED0-F3F431B154C0}"/>
              </a:ext>
            </a:extLst>
          </p:cNvPr>
          <p:cNvSpPr>
            <a:spLocks noGrp="1"/>
          </p:cNvSpPr>
          <p:nvPr>
            <p:ph type="title"/>
          </p:nvPr>
        </p:nvSpPr>
        <p:spPr/>
        <p:txBody>
          <a:bodyPr>
            <a:normAutofit fontScale="90000"/>
          </a:bodyPr>
          <a:lstStyle/>
          <a:p>
            <a:pPr algn="ctr"/>
            <a:r>
              <a:rPr lang="en-US" sz="4000" dirty="0"/>
              <a:t>Pressure Injury Prevention (PIP) Website</a:t>
            </a:r>
          </a:p>
        </p:txBody>
      </p:sp>
      <p:sp>
        <p:nvSpPr>
          <p:cNvPr id="3" name="Content Placeholder 2">
            <a:extLst>
              <a:ext uri="{FF2B5EF4-FFF2-40B4-BE49-F238E27FC236}">
                <a16:creationId xmlns:a16="http://schemas.microsoft.com/office/drawing/2014/main" id="{CF292C8A-3486-4BEC-9546-A0D28E2594F7}"/>
              </a:ext>
            </a:extLst>
          </p:cNvPr>
          <p:cNvSpPr>
            <a:spLocks noGrp="1"/>
          </p:cNvSpPr>
          <p:nvPr>
            <p:ph sz="half" idx="1"/>
          </p:nvPr>
        </p:nvSpPr>
        <p:spPr/>
        <p:txBody>
          <a:bodyPr vert="horz" lIns="91440" tIns="45720" rIns="91440" bIns="45720" rtlCol="0" anchor="t">
            <a:normAutofit/>
          </a:bodyPr>
          <a:lstStyle/>
          <a:p>
            <a:pPr marL="0" indent="0">
              <a:buNone/>
            </a:pPr>
            <a:endParaRPr lang="en-US" dirty="0"/>
          </a:p>
          <a:p>
            <a:pPr>
              <a:buFont typeface="Arial" panose="020B0604020202020204" pitchFamily="34" charset="0"/>
              <a:buChar char="•"/>
            </a:pPr>
            <a:r>
              <a:rPr lang="en-US" b="1" dirty="0">
                <a:solidFill>
                  <a:schemeClr val="tx2"/>
                </a:solidFill>
              </a:rPr>
              <a:t>www.vumc.org/pip</a:t>
            </a:r>
            <a:r>
              <a:rPr lang="en-US" dirty="0">
                <a:solidFill>
                  <a:schemeClr val="tx2"/>
                </a:solidFill>
              </a:rPr>
              <a:t>	</a:t>
            </a:r>
          </a:p>
          <a:p>
            <a:pPr>
              <a:buFont typeface="Arial" panose="020B0604020202020204" pitchFamily="34" charset="0"/>
              <a:buChar char="•"/>
            </a:pPr>
            <a:r>
              <a:rPr lang="en-US" dirty="0">
                <a:solidFill>
                  <a:schemeClr val="tx2"/>
                </a:solidFill>
              </a:rPr>
              <a:t> Nursing at Vanderbilt</a:t>
            </a:r>
            <a:r>
              <a:rPr lang="en-US" dirty="0">
                <a:solidFill>
                  <a:schemeClr val="tx2"/>
                </a:solidFill>
                <a:sym typeface="Wingdings" panose="05000000000000000000" pitchFamily="2" charset="2"/>
              </a:rPr>
              <a:t> Employee Resources Quick Links  Pressure Injury Prevention</a:t>
            </a:r>
          </a:p>
          <a:p>
            <a:pPr>
              <a:buFont typeface="Arial" panose="020B0604020202020204" pitchFamily="34" charset="0"/>
              <a:buChar char="•"/>
            </a:pPr>
            <a:r>
              <a:rPr lang="en-US" dirty="0">
                <a:solidFill>
                  <a:schemeClr val="tx2"/>
                </a:solidFill>
                <a:sym typeface="Wingdings" panose="05000000000000000000" pitchFamily="2" charset="2"/>
              </a:rPr>
              <a:t> Includes resources, guidelines, meeting minutes</a:t>
            </a:r>
            <a:endParaRPr lang="en-US" dirty="0">
              <a:solidFill>
                <a:schemeClr val="tx2"/>
              </a:solidFill>
            </a:endParaRPr>
          </a:p>
        </p:txBody>
      </p:sp>
      <p:pic>
        <p:nvPicPr>
          <p:cNvPr id="4" name="Picture 3">
            <a:extLst>
              <a:ext uri="{FF2B5EF4-FFF2-40B4-BE49-F238E27FC236}">
                <a16:creationId xmlns:a16="http://schemas.microsoft.com/office/drawing/2014/main" id="{1990AFA4-01CF-4962-BC7B-656A06546ABA}"/>
              </a:ext>
            </a:extLst>
          </p:cNvPr>
          <p:cNvPicPr>
            <a:picLocks noChangeAspect="1"/>
          </p:cNvPicPr>
          <p:nvPr/>
        </p:nvPicPr>
        <p:blipFill>
          <a:blip r:embed="rId2"/>
          <a:stretch>
            <a:fillRect/>
          </a:stretch>
        </p:blipFill>
        <p:spPr>
          <a:xfrm>
            <a:off x="4844293" y="2489200"/>
            <a:ext cx="3974618" cy="3302852"/>
          </a:xfrm>
          <a:prstGeom prst="rect">
            <a:avLst/>
          </a:prstGeom>
          <a:ln w="3175">
            <a:solidFill>
              <a:schemeClr val="tx1"/>
            </a:solidFill>
          </a:ln>
        </p:spPr>
      </p:pic>
      <p:sp>
        <p:nvSpPr>
          <p:cNvPr id="5" name="TextBox 4">
            <a:extLst>
              <a:ext uri="{FF2B5EF4-FFF2-40B4-BE49-F238E27FC236}">
                <a16:creationId xmlns:a16="http://schemas.microsoft.com/office/drawing/2014/main" id="{1D2E1536-81F4-4428-92E7-E70281B9C31F}"/>
              </a:ext>
            </a:extLst>
          </p:cNvPr>
          <p:cNvSpPr txBox="1"/>
          <p:nvPr/>
        </p:nvSpPr>
        <p:spPr>
          <a:xfrm>
            <a:off x="2509785" y="5896802"/>
            <a:ext cx="3780715" cy="923330"/>
          </a:xfrm>
          <a:prstGeom prst="rect">
            <a:avLst/>
          </a:prstGeom>
          <a:noFill/>
        </p:spPr>
        <p:txBody>
          <a:bodyPr wrap="none" lIns="91440" tIns="45720" rIns="91440" bIns="45720" rtlCol="0" anchor="t">
            <a:spAutoFit/>
          </a:bodyPr>
          <a:lstStyle/>
          <a:p>
            <a:r>
              <a:rPr lang="en-US" sz="3600" dirty="0">
                <a:solidFill>
                  <a:schemeClr val="accent1"/>
                </a:solidFill>
                <a:hlinkClick r:id="rId3">
                  <a:extLst>
                    <a:ext uri="{A12FA001-AC4F-418D-AE19-62706E023703}">
                      <ahyp:hlinkClr xmlns:ahyp="http://schemas.microsoft.com/office/drawing/2018/hyperlinkcolor" val="tx"/>
                    </a:ext>
                  </a:extLst>
                </a:hlinkClick>
              </a:rPr>
              <a:t>www.vumc.org/pip</a:t>
            </a:r>
            <a:endParaRPr lang="en-US" sz="3600" dirty="0">
              <a:solidFill>
                <a:schemeClr val="accent1"/>
              </a:solidFill>
            </a:endParaRPr>
          </a:p>
          <a:p>
            <a:endParaRPr lang="en-US" dirty="0"/>
          </a:p>
        </p:txBody>
      </p:sp>
    </p:spTree>
    <p:extLst>
      <p:ext uri="{BB962C8B-B14F-4D97-AF65-F5344CB8AC3E}">
        <p14:creationId xmlns:p14="http://schemas.microsoft.com/office/powerpoint/2010/main" val="3011087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545" cy="6858000"/>
          </a:xfrm>
          <a:prstGeom prst="rect">
            <a:avLst/>
          </a:prstGeom>
          <a:solidFill>
            <a:srgbClr val="584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964" y="484068"/>
            <a:ext cx="5173521"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itting, table, laying, apple&#10;&#10;Description automatically generated">
            <a:extLst>
              <a:ext uri="{FF2B5EF4-FFF2-40B4-BE49-F238E27FC236}">
                <a16:creationId xmlns:a16="http://schemas.microsoft.com/office/drawing/2014/main" id="{02436F92-6EF9-4071-A19C-0D1415B4A1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827" y="1656413"/>
            <a:ext cx="4689794" cy="3544611"/>
          </a:xfrm>
          <a:prstGeom prst="rect">
            <a:avLst/>
          </a:prstGeom>
        </p:spPr>
      </p:pic>
      <p:sp>
        <p:nvSpPr>
          <p:cNvPr id="36" name="Rectangle 30">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84069"/>
            <a:ext cx="3109482"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28DEAC5-BD01-43C6-863D-10E47789AF74}"/>
              </a:ext>
            </a:extLst>
          </p:cNvPr>
          <p:cNvPicPr>
            <a:picLocks noChangeAspect="1"/>
          </p:cNvPicPr>
          <p:nvPr/>
        </p:nvPicPr>
        <p:blipFill rotWithShape="1">
          <a:blip r:embed="rId3">
            <a:extLst>
              <a:ext uri="{28A0092B-C50C-407E-A947-70E740481C1C}">
                <a14:useLocalDpi xmlns:a14="http://schemas.microsoft.com/office/drawing/2010/main" val="0"/>
              </a:ext>
            </a:extLst>
          </a:blip>
          <a:srcRect b="17623"/>
          <a:stretch/>
        </p:blipFill>
        <p:spPr>
          <a:xfrm>
            <a:off x="5912294" y="1420961"/>
            <a:ext cx="2626982" cy="1626113"/>
          </a:xfrm>
          <a:prstGeom prst="rect">
            <a:avLst/>
          </a:prstGeom>
        </p:spPr>
      </p:pic>
      <p:sp>
        <p:nvSpPr>
          <p:cNvPr id="37" name="Rectangle 32">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1044" y="4144834"/>
            <a:ext cx="3109482"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51377F7-4F3D-49D1-BEC7-1FB0B5934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5956" y="4446259"/>
            <a:ext cx="2479657" cy="1608667"/>
          </a:xfrm>
          <a:prstGeom prst="rect">
            <a:avLst/>
          </a:prstGeom>
        </p:spPr>
      </p:pic>
    </p:spTree>
    <p:extLst>
      <p:ext uri="{BB962C8B-B14F-4D97-AF65-F5344CB8AC3E}">
        <p14:creationId xmlns:p14="http://schemas.microsoft.com/office/powerpoint/2010/main" val="1971351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6D75838-7FA2-4AAF-9C77-E34C3B4AD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endParaRPr lang="en-US" dirty="0"/>
          </a:p>
        </p:txBody>
      </p:sp>
      <p:sp useBgFill="1">
        <p:nvSpPr>
          <p:cNvPr id="14" name="Rectangle 13">
            <a:extLst>
              <a:ext uri="{FF2B5EF4-FFF2-40B4-BE49-F238E27FC236}">
                <a16:creationId xmlns:a16="http://schemas.microsoft.com/office/drawing/2014/main" id="{206B0C47-1CFB-42F6-B66C-063C5B601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599" y="801794"/>
            <a:ext cx="8250178" cy="5248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F85B938-6BC7-4B98-9953-B70B36465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3" name="Picture 2">
            <a:extLst>
              <a:ext uri="{FF2B5EF4-FFF2-40B4-BE49-F238E27FC236}">
                <a16:creationId xmlns:a16="http://schemas.microsoft.com/office/drawing/2014/main" id="{7D5D5304-1FAD-4C77-B2E0-8ADA6136CABC}"/>
              </a:ext>
            </a:extLst>
          </p:cNvPr>
          <p:cNvPicPr>
            <a:picLocks noChangeAspect="1"/>
          </p:cNvPicPr>
          <p:nvPr/>
        </p:nvPicPr>
        <p:blipFill rotWithShape="1">
          <a:blip r:embed="rId2">
            <a:extLst>
              <a:ext uri="{28A0092B-C50C-407E-A947-70E740481C1C}">
                <a14:useLocalDpi xmlns:a14="http://schemas.microsoft.com/office/drawing/2010/main" val="0"/>
              </a:ext>
            </a:extLst>
          </a:blip>
          <a:srcRect b="7551"/>
          <a:stretch/>
        </p:blipFill>
        <p:spPr>
          <a:xfrm>
            <a:off x="844550" y="2191675"/>
            <a:ext cx="3546475" cy="2468503"/>
          </a:xfrm>
          <a:prstGeom prst="rect">
            <a:avLst/>
          </a:prstGeom>
        </p:spPr>
      </p:pic>
      <p:pic>
        <p:nvPicPr>
          <p:cNvPr id="7" name="Picture 6">
            <a:extLst>
              <a:ext uri="{FF2B5EF4-FFF2-40B4-BE49-F238E27FC236}">
                <a16:creationId xmlns:a16="http://schemas.microsoft.com/office/drawing/2014/main" id="{4F7ECD43-CA8F-4C53-A3A2-956DDFF8D4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975" y="2527228"/>
            <a:ext cx="3546476" cy="1797397"/>
          </a:xfrm>
          <a:prstGeom prst="rect">
            <a:avLst/>
          </a:prstGeom>
        </p:spPr>
      </p:pic>
    </p:spTree>
    <p:extLst>
      <p:ext uri="{BB962C8B-B14F-4D97-AF65-F5344CB8AC3E}">
        <p14:creationId xmlns:p14="http://schemas.microsoft.com/office/powerpoint/2010/main" val="12420608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9917CD-FA44-4442-86C4-813E7AFFB5F5}"/>
              </a:ext>
            </a:extLst>
          </p:cNvPr>
          <p:cNvSpPr>
            <a:spLocks noGrp="1"/>
          </p:cNvSpPr>
          <p:nvPr>
            <p:ph sz="half" idx="1"/>
          </p:nvPr>
        </p:nvSpPr>
        <p:spPr>
          <a:xfrm>
            <a:off x="404046" y="2225964"/>
            <a:ext cx="2643953" cy="4267200"/>
          </a:xfrm>
        </p:spPr>
        <p:txBody>
          <a:bodyPr vert="horz" lIns="91440" tIns="45720" rIns="91440" bIns="45720" rtlCol="0" anchor="t">
            <a:normAutofit/>
          </a:bodyPr>
          <a:lstStyle/>
          <a:p>
            <a:r>
              <a:rPr lang="en-US" dirty="0"/>
              <a:t>Initially documented as a “skin tear”… is it?</a:t>
            </a:r>
          </a:p>
          <a:p>
            <a:r>
              <a:rPr lang="en-US" dirty="0"/>
              <a:t>Notice larger area of darker discoloration</a:t>
            </a:r>
          </a:p>
          <a:p>
            <a:r>
              <a:rPr lang="en-US" dirty="0"/>
              <a:t>How would you stage?</a:t>
            </a:r>
          </a:p>
          <a:p>
            <a:r>
              <a:rPr lang="en-US" dirty="0">
                <a:cs typeface="Calibri" panose="020F0502020204030204"/>
              </a:rPr>
              <a:t>Next photo is 7 days later. How would you stage now?</a:t>
            </a:r>
          </a:p>
          <a:p>
            <a:endParaRPr lang="en-US" dirty="0">
              <a:cs typeface="Calibri" panose="020F0502020204030204"/>
            </a:endParaRPr>
          </a:p>
        </p:txBody>
      </p:sp>
      <p:pic>
        <p:nvPicPr>
          <p:cNvPr id="2" name="Picture 3" descr="A picture containing indoor, sitting, person, food&#10;&#10;Description automatically generated">
            <a:extLst>
              <a:ext uri="{FF2B5EF4-FFF2-40B4-BE49-F238E27FC236}">
                <a16:creationId xmlns:a16="http://schemas.microsoft.com/office/drawing/2014/main" id="{2D7B3778-A401-4EFB-98E3-0408FE8B3CA9}"/>
              </a:ext>
            </a:extLst>
          </p:cNvPr>
          <p:cNvPicPr>
            <a:picLocks noChangeAspect="1"/>
          </p:cNvPicPr>
          <p:nvPr/>
        </p:nvPicPr>
        <p:blipFill>
          <a:blip r:embed="rId2"/>
          <a:stretch>
            <a:fillRect/>
          </a:stretch>
        </p:blipFill>
        <p:spPr>
          <a:xfrm>
            <a:off x="6180226" y="1727052"/>
            <a:ext cx="2643953" cy="3147351"/>
          </a:xfrm>
          <a:prstGeom prst="rect">
            <a:avLst/>
          </a:prstGeom>
        </p:spPr>
      </p:pic>
      <p:pic>
        <p:nvPicPr>
          <p:cNvPr id="6" name="Content Placeholder 5" descr="A picture containing brown, sitting, bear, teddy&#10;&#10;Description automatically generated">
            <a:extLst>
              <a:ext uri="{FF2B5EF4-FFF2-40B4-BE49-F238E27FC236}">
                <a16:creationId xmlns:a16="http://schemas.microsoft.com/office/drawing/2014/main" id="{145E1A20-3A31-4C2B-8E43-A21C62C141F8}"/>
              </a:ext>
            </a:extLst>
          </p:cNvPr>
          <p:cNvPicPr>
            <a:picLocks noGrp="1" noChangeAspect="1"/>
          </p:cNvPicPr>
          <p:nvPr>
            <p:ph sz="half" idx="2"/>
          </p:nvPr>
        </p:nvPicPr>
        <p:blipFill>
          <a:blip r:embed="rId3"/>
          <a:stretch>
            <a:fillRect/>
          </a:stretch>
        </p:blipFill>
        <p:spPr>
          <a:xfrm>
            <a:off x="3139266" y="3116573"/>
            <a:ext cx="3214083" cy="3497190"/>
          </a:xfrm>
          <a:prstGeom prst="rect">
            <a:avLst/>
          </a:prstGeom>
        </p:spPr>
      </p:pic>
    </p:spTree>
    <p:extLst>
      <p:ext uri="{BB962C8B-B14F-4D97-AF65-F5344CB8AC3E}">
        <p14:creationId xmlns:p14="http://schemas.microsoft.com/office/powerpoint/2010/main" val="84743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9"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1" name="Rectangle 20">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Title 3">
            <a:extLst>
              <a:ext uri="{FF2B5EF4-FFF2-40B4-BE49-F238E27FC236}">
                <a16:creationId xmlns:a16="http://schemas.microsoft.com/office/drawing/2014/main" id="{C07BF07F-53A1-470E-BFDC-669B1F38C3E9}"/>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dirty="0">
                <a:solidFill>
                  <a:srgbClr val="FFFFFF"/>
                </a:solidFill>
              </a:rPr>
              <a:t>Moisture Associated Skin Damage (MASD)</a:t>
            </a:r>
          </a:p>
        </p:txBody>
      </p:sp>
    </p:spTree>
    <p:extLst>
      <p:ext uri="{BB962C8B-B14F-4D97-AF65-F5344CB8AC3E}">
        <p14:creationId xmlns:p14="http://schemas.microsoft.com/office/powerpoint/2010/main" val="356089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7">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26" name="Rectangle 9">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187" y="473745"/>
            <a:ext cx="8420318"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C00E78D-62C1-4D19-8985-7C9FA9BFCECB}"/>
              </a:ext>
            </a:extLst>
          </p:cNvPr>
          <p:cNvSpPr>
            <a:spLocks noGrp="1"/>
          </p:cNvSpPr>
          <p:nvPr>
            <p:ph type="title"/>
          </p:nvPr>
        </p:nvSpPr>
        <p:spPr>
          <a:xfrm>
            <a:off x="866214" y="855482"/>
            <a:ext cx="7407773" cy="898674"/>
          </a:xfrm>
        </p:spPr>
        <p:txBody>
          <a:bodyPr anchor="b">
            <a:normAutofit/>
          </a:bodyPr>
          <a:lstStyle/>
          <a:p>
            <a:pPr>
              <a:lnSpc>
                <a:spcPct val="90000"/>
              </a:lnSpc>
            </a:pPr>
            <a:r>
              <a:rPr lang="en-US">
                <a:solidFill>
                  <a:schemeClr val="tx2"/>
                </a:solidFill>
              </a:rPr>
              <a:t>Moisture Associated Skin Damage (MASD)</a:t>
            </a:r>
            <a:endParaRPr lang="en-US" dirty="0">
              <a:solidFill>
                <a:schemeClr val="tx2"/>
              </a:solidFill>
            </a:endParaRPr>
          </a:p>
        </p:txBody>
      </p:sp>
      <p:sp>
        <p:nvSpPr>
          <p:cNvPr id="27" name="Rectangle 11">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EBF729D2-E87A-4AD2-9DF7-6FAAC479F2AB}"/>
              </a:ext>
            </a:extLst>
          </p:cNvPr>
          <p:cNvSpPr>
            <a:spLocks noGrp="1"/>
          </p:cNvSpPr>
          <p:nvPr>
            <p:ph idx="1"/>
          </p:nvPr>
        </p:nvSpPr>
        <p:spPr>
          <a:xfrm>
            <a:off x="866215" y="1819923"/>
            <a:ext cx="7230220" cy="3989940"/>
          </a:xfrm>
        </p:spPr>
        <p:txBody>
          <a:bodyPr anchor="ctr">
            <a:normAutofit/>
          </a:bodyPr>
          <a:lstStyle/>
          <a:p>
            <a:pPr>
              <a:buFont typeface="Arial" panose="020B0604020202020204" pitchFamily="34" charset="0"/>
              <a:buChar char="•"/>
            </a:pPr>
            <a:r>
              <a:rPr lang="en-US" dirty="0">
                <a:solidFill>
                  <a:schemeClr val="tx1"/>
                </a:solidFill>
              </a:rPr>
              <a:t>Caused by prolonged exposure to various sources of moisture</a:t>
            </a:r>
          </a:p>
          <a:p>
            <a:pPr>
              <a:buFont typeface="Arial" panose="020B0604020202020204" pitchFamily="34" charset="0"/>
              <a:buChar char="•"/>
            </a:pPr>
            <a:r>
              <a:rPr lang="en-US" dirty="0">
                <a:solidFill>
                  <a:schemeClr val="tx1"/>
                </a:solidFill>
              </a:rPr>
              <a:t> Use this category to document redness or breakdown caused by MOISTURE</a:t>
            </a:r>
          </a:p>
          <a:p>
            <a:pPr>
              <a:buFont typeface="Arial" panose="020B0604020202020204" pitchFamily="34" charset="0"/>
              <a:buChar char="•"/>
            </a:pPr>
            <a:r>
              <a:rPr lang="en-US" dirty="0">
                <a:solidFill>
                  <a:schemeClr val="tx1"/>
                </a:solidFill>
              </a:rPr>
              <a:t>Four sub-categories</a:t>
            </a:r>
          </a:p>
          <a:p>
            <a:pPr marL="560070" lvl="4" indent="-285750">
              <a:buFont typeface="Wingdings" panose="05000000000000000000" pitchFamily="2" charset="2"/>
              <a:buChar char="ü"/>
            </a:pPr>
            <a:r>
              <a:rPr lang="en-US" sz="1800" dirty="0">
                <a:solidFill>
                  <a:schemeClr val="tx1"/>
                </a:solidFill>
              </a:rPr>
              <a:t>Incontinence (IAD)</a:t>
            </a:r>
          </a:p>
          <a:p>
            <a:pPr marL="560070" lvl="4" indent="-285750">
              <a:buFont typeface="Wingdings" panose="05000000000000000000" pitchFamily="2" charset="2"/>
              <a:buChar char="ü"/>
            </a:pPr>
            <a:r>
              <a:rPr lang="en-US" sz="1800" dirty="0">
                <a:solidFill>
                  <a:schemeClr val="tx1"/>
                </a:solidFill>
              </a:rPr>
              <a:t>Skin folds (Intertriginous)</a:t>
            </a:r>
          </a:p>
          <a:p>
            <a:pPr marL="560070" lvl="4" indent="-285750">
              <a:buFont typeface="Wingdings" panose="05000000000000000000" pitchFamily="2" charset="2"/>
              <a:buChar char="ü"/>
            </a:pPr>
            <a:r>
              <a:rPr lang="en-US" sz="1800" dirty="0" err="1">
                <a:solidFill>
                  <a:schemeClr val="tx1"/>
                </a:solidFill>
              </a:rPr>
              <a:t>Periwound</a:t>
            </a:r>
            <a:endParaRPr lang="en-US" sz="1800" dirty="0">
              <a:solidFill>
                <a:schemeClr val="tx1"/>
              </a:solidFill>
            </a:endParaRPr>
          </a:p>
          <a:p>
            <a:pPr marL="560070" lvl="4" indent="-285750">
              <a:buFont typeface="Wingdings" panose="05000000000000000000" pitchFamily="2" charset="2"/>
              <a:buChar char="ü"/>
            </a:pPr>
            <a:r>
              <a:rPr lang="en-US" sz="1800" dirty="0">
                <a:solidFill>
                  <a:schemeClr val="tx1"/>
                </a:solidFill>
              </a:rPr>
              <a:t>Peristomal</a:t>
            </a:r>
          </a:p>
        </p:txBody>
      </p:sp>
    </p:spTree>
    <p:extLst>
      <p:ext uri="{BB962C8B-B14F-4D97-AF65-F5344CB8AC3E}">
        <p14:creationId xmlns:p14="http://schemas.microsoft.com/office/powerpoint/2010/main" val="3113669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8E21FFAD-8743-434A-A505-330D60330711}"/>
              </a:ext>
            </a:extLst>
          </p:cNvPr>
          <p:cNvSpPr>
            <a:spLocks noGrp="1"/>
          </p:cNvSpPr>
          <p:nvPr>
            <p:ph type="title"/>
          </p:nvPr>
        </p:nvSpPr>
        <p:spPr>
          <a:xfrm>
            <a:off x="750279" y="1209957"/>
            <a:ext cx="2275935" cy="4438087"/>
          </a:xfrm>
        </p:spPr>
        <p:txBody>
          <a:bodyPr anchor="ctr">
            <a:normAutofit/>
          </a:bodyPr>
          <a:lstStyle/>
          <a:p>
            <a:pPr algn="r"/>
            <a:r>
              <a:rPr lang="en-US" sz="2800" dirty="0">
                <a:solidFill>
                  <a:schemeClr val="tx1"/>
                </a:solidFill>
              </a:rPr>
              <a:t>It’s not always a pressure injury!</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64D605-8AB1-487A-8654-4341F99AE12C}"/>
              </a:ext>
            </a:extLst>
          </p:cNvPr>
          <p:cNvSpPr>
            <a:spLocks noGrp="1"/>
          </p:cNvSpPr>
          <p:nvPr>
            <p:ph idx="1"/>
          </p:nvPr>
        </p:nvSpPr>
        <p:spPr>
          <a:xfrm>
            <a:off x="3382408" y="1305017"/>
            <a:ext cx="4811680" cy="4882719"/>
          </a:xfrm>
        </p:spPr>
        <p:txBody>
          <a:bodyPr anchor="ctr">
            <a:normAutofit/>
          </a:bodyPr>
          <a:lstStyle/>
          <a:p>
            <a:pPr>
              <a:buFont typeface="Arial" panose="020B0604020202020204" pitchFamily="34" charset="0"/>
              <a:buChar char="•"/>
            </a:pPr>
            <a:r>
              <a:rPr lang="en-US" dirty="0">
                <a:solidFill>
                  <a:schemeClr val="tx1"/>
                </a:solidFill>
              </a:rPr>
              <a:t> </a:t>
            </a:r>
            <a:r>
              <a:rPr lang="en-US" sz="2000" dirty="0">
                <a:solidFill>
                  <a:schemeClr val="tx1"/>
                </a:solidFill>
              </a:rPr>
              <a:t>IAD is often mistakenly labeled, and can sometimes co-exist</a:t>
            </a:r>
          </a:p>
          <a:p>
            <a:pPr>
              <a:buFont typeface="Arial" panose="020B0604020202020204" pitchFamily="34" charset="0"/>
              <a:buChar char="•"/>
            </a:pPr>
            <a:r>
              <a:rPr lang="en-US" sz="2000" dirty="0">
                <a:solidFill>
                  <a:schemeClr val="tx1"/>
                </a:solidFill>
              </a:rPr>
              <a:t>Can be difficult to distinguish between IAD, stage 1, and stage 2 PI’s</a:t>
            </a:r>
          </a:p>
          <a:p>
            <a:pPr>
              <a:buFont typeface="Arial" panose="020B0604020202020204" pitchFamily="34" charset="0"/>
              <a:buChar char="•"/>
            </a:pPr>
            <a:r>
              <a:rPr lang="en-US" sz="2000" dirty="0">
                <a:solidFill>
                  <a:schemeClr val="tx1"/>
                </a:solidFill>
              </a:rPr>
              <a:t> IAD puts patient at higher risk for PI: There is a link!</a:t>
            </a:r>
          </a:p>
          <a:p>
            <a:pPr marL="560070" lvl="3" indent="-285750">
              <a:buFont typeface="Wingdings" panose="05000000000000000000" pitchFamily="2" charset="2"/>
              <a:buChar char="Ø"/>
            </a:pPr>
            <a:r>
              <a:rPr lang="en-US" sz="1400" dirty="0">
                <a:solidFill>
                  <a:schemeClr val="tx1"/>
                </a:solidFill>
              </a:rPr>
              <a:t>IAD + immobility = significantly increased likelihood of developing full thickness sacral PI (Gray, M. and Karen, K. 2018)</a:t>
            </a:r>
          </a:p>
          <a:p>
            <a:pPr marL="560070" lvl="3" indent="-285750">
              <a:buFont typeface="Wingdings" panose="05000000000000000000" pitchFamily="2" charset="2"/>
              <a:buChar char="Ø"/>
            </a:pPr>
            <a:r>
              <a:rPr lang="en-US" sz="1400" dirty="0">
                <a:solidFill>
                  <a:schemeClr val="tx1"/>
                </a:solidFill>
              </a:rPr>
              <a:t>Patients with fecal incontinence or dual incontinence more likely to develop IAD versus urinary incontinence alone</a:t>
            </a:r>
          </a:p>
          <a:p>
            <a:pPr>
              <a:buFont typeface="Arial" panose="020B0604020202020204" pitchFamily="34" charset="0"/>
              <a:buChar char="•"/>
            </a:pPr>
            <a:r>
              <a:rPr lang="en-US" sz="2000" dirty="0">
                <a:solidFill>
                  <a:schemeClr val="tx1"/>
                </a:solidFill>
              </a:rPr>
              <a:t>  It’s not always the sacrum! </a:t>
            </a:r>
          </a:p>
          <a:p>
            <a:pPr marL="560070" lvl="3" indent="-285750">
              <a:buFont typeface="Wingdings" panose="05000000000000000000" pitchFamily="2" charset="2"/>
              <a:buChar char="Ø"/>
            </a:pPr>
            <a:endParaRPr lang="en-US" dirty="0">
              <a:solidFill>
                <a:schemeClr val="tx1"/>
              </a:solidFill>
            </a:endParaRPr>
          </a:p>
          <a:p>
            <a:pPr marL="285750" lvl="2" indent="-285750">
              <a:buFont typeface="Wingdings" panose="05000000000000000000" pitchFamily="2" charset="2"/>
              <a:buChar char="Ø"/>
            </a:pPr>
            <a:endParaRPr lang="en-US" dirty="0">
              <a:solidFill>
                <a:schemeClr val="tx1"/>
              </a:solidFill>
            </a:endParaRPr>
          </a:p>
        </p:txBody>
      </p:sp>
    </p:spTree>
    <p:extLst>
      <p:ext uri="{BB962C8B-B14F-4D97-AF65-F5344CB8AC3E}">
        <p14:creationId xmlns:p14="http://schemas.microsoft.com/office/powerpoint/2010/main" val="2469784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8FD8-3351-4924-85E3-2B1D36724D60}"/>
              </a:ext>
            </a:extLst>
          </p:cNvPr>
          <p:cNvSpPr>
            <a:spLocks noGrp="1"/>
          </p:cNvSpPr>
          <p:nvPr>
            <p:ph type="title"/>
          </p:nvPr>
        </p:nvSpPr>
        <p:spPr/>
        <p:txBody>
          <a:bodyPr/>
          <a:lstStyle/>
          <a:p>
            <a:r>
              <a:rPr lang="en-US" dirty="0"/>
              <a:t>Pressure versus IAD</a:t>
            </a:r>
          </a:p>
        </p:txBody>
      </p:sp>
      <p:pic>
        <p:nvPicPr>
          <p:cNvPr id="4" name="Picture Placeholder 1" descr="Table 1">
            <a:extLst>
              <a:ext uri="{FF2B5EF4-FFF2-40B4-BE49-F238E27FC236}">
                <a16:creationId xmlns:a16="http://schemas.microsoft.com/office/drawing/2014/main" id="{FC731B7C-143D-45E1-A351-49CE91EF28F4}"/>
              </a:ext>
            </a:extLst>
          </p:cNvPr>
          <p:cNvPicPr>
            <a:picLocks noGrp="1" noChangeAspect="1"/>
          </p:cNvPicPr>
          <p:nvPr>
            <p:ph idx="1"/>
          </p:nvPr>
        </p:nvPicPr>
        <p:blipFill>
          <a:blip r:embed="rId2"/>
          <a:stretch>
            <a:fillRect/>
          </a:stretch>
        </p:blipFill>
        <p:spPr>
          <a:xfrm>
            <a:off x="521630" y="2001446"/>
            <a:ext cx="8022157" cy="3889355"/>
          </a:xfrm>
        </p:spPr>
      </p:pic>
      <p:sp>
        <p:nvSpPr>
          <p:cNvPr id="5" name="Rectangle 4">
            <a:extLst>
              <a:ext uri="{FF2B5EF4-FFF2-40B4-BE49-F238E27FC236}">
                <a16:creationId xmlns:a16="http://schemas.microsoft.com/office/drawing/2014/main" id="{16EC1491-255F-4DCB-ADB5-2300DF42467C}"/>
              </a:ext>
            </a:extLst>
          </p:cNvPr>
          <p:cNvSpPr/>
          <p:nvPr/>
        </p:nvSpPr>
        <p:spPr>
          <a:xfrm>
            <a:off x="1808648" y="1837944"/>
            <a:ext cx="1702648" cy="4174832"/>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55EDB4C-6D8A-492B-89E0-A5C448F4F387}"/>
              </a:ext>
            </a:extLst>
          </p:cNvPr>
          <p:cNvSpPr/>
          <p:nvPr/>
        </p:nvSpPr>
        <p:spPr>
          <a:xfrm>
            <a:off x="492919" y="6172302"/>
            <a:ext cx="8050870" cy="553998"/>
          </a:xfrm>
          <a:prstGeom prst="rect">
            <a:avLst/>
          </a:prstGeom>
        </p:spPr>
        <p:txBody>
          <a:bodyPr wrap="square">
            <a:spAutoFit/>
          </a:bodyPr>
          <a:lstStyle/>
          <a:p>
            <a:r>
              <a:rPr lang="en-US" sz="1000" dirty="0"/>
              <a:t>Table 1: Differentiation of IAD Versus Stage I and II Pressure Ulcers from</a:t>
            </a:r>
          </a:p>
          <a:p>
            <a:r>
              <a:rPr lang="en-US" sz="1000" dirty="0"/>
              <a:t>Black JM, Gray M, Bliss DZ, et al. MASD Part 2: Incontinence-Associated Dermatitis and Intertriginous Dermatitis: A Consensus. Journal of Wound, Ostomy &amp; Continence Nursing. 2011;38(4):359-370. </a:t>
            </a:r>
          </a:p>
        </p:txBody>
      </p:sp>
    </p:spTree>
    <p:extLst>
      <p:ext uri="{BB962C8B-B14F-4D97-AF65-F5344CB8AC3E}">
        <p14:creationId xmlns:p14="http://schemas.microsoft.com/office/powerpoint/2010/main" val="3210565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Rectangle 19">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BA428A-A1BB-45A2-85A3-71451BDE3273}"/>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a:solidFill>
                  <a:srgbClr val="FFFFFF"/>
                </a:solidFill>
              </a:rPr>
              <a:t>What am I looking at?</a:t>
            </a:r>
          </a:p>
        </p:txBody>
      </p:sp>
      <p:sp>
        <p:nvSpPr>
          <p:cNvPr id="3" name="Text Placeholder 2">
            <a:extLst>
              <a:ext uri="{FF2B5EF4-FFF2-40B4-BE49-F238E27FC236}">
                <a16:creationId xmlns:a16="http://schemas.microsoft.com/office/drawing/2014/main" id="{73D391E8-4B70-4741-B54C-10A5DACED122}"/>
              </a:ext>
            </a:extLst>
          </p:cNvPr>
          <p:cNvSpPr>
            <a:spLocks noGrp="1"/>
          </p:cNvSpPr>
          <p:nvPr>
            <p:ph type="body" idx="1"/>
          </p:nvPr>
        </p:nvSpPr>
        <p:spPr>
          <a:xfrm>
            <a:off x="1262378" y="5240851"/>
            <a:ext cx="6619243" cy="828932"/>
          </a:xfrm>
        </p:spPr>
        <p:txBody>
          <a:bodyPr vert="horz" lIns="91440" tIns="45720" rIns="91440" bIns="45720" rtlCol="0" anchor="t">
            <a:normAutofit/>
          </a:bodyPr>
          <a:lstStyle/>
          <a:p>
            <a:pPr algn="ctr"/>
            <a:r>
              <a:rPr lang="en-US" sz="2100">
                <a:solidFill>
                  <a:schemeClr val="tx2"/>
                </a:solidFill>
              </a:rPr>
              <a:t>(It’s not always easy to tell)</a:t>
            </a:r>
          </a:p>
        </p:txBody>
      </p:sp>
    </p:spTree>
    <p:extLst>
      <p:ext uri="{BB962C8B-B14F-4D97-AF65-F5344CB8AC3E}">
        <p14:creationId xmlns:p14="http://schemas.microsoft.com/office/powerpoint/2010/main" val="2277751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7788B-2634-4592-AC1A-7B4A796B113D}"/>
              </a:ext>
            </a:extLst>
          </p:cNvPr>
          <p:cNvSpPr>
            <a:spLocks noGrp="1"/>
          </p:cNvSpPr>
          <p:nvPr>
            <p:ph type="title"/>
          </p:nvPr>
        </p:nvSpPr>
        <p:spPr>
          <a:xfrm>
            <a:off x="866215" y="973668"/>
            <a:ext cx="6571060" cy="706964"/>
          </a:xfrm>
        </p:spPr>
        <p:txBody>
          <a:bodyPr>
            <a:normAutofit/>
          </a:bodyPr>
          <a:lstStyle/>
          <a:p>
            <a:r>
              <a:rPr lang="en-US">
                <a:solidFill>
                  <a:srgbClr val="EBEBEB"/>
                </a:solidFill>
              </a:rPr>
              <a:t>The challenge</a:t>
            </a:r>
          </a:p>
        </p:txBody>
      </p:sp>
      <p:pic>
        <p:nvPicPr>
          <p:cNvPr id="26" name="Graphic 25" descr="Magnifying glass">
            <a:extLst>
              <a:ext uri="{FF2B5EF4-FFF2-40B4-BE49-F238E27FC236}">
                <a16:creationId xmlns:a16="http://schemas.microsoft.com/office/drawing/2014/main" id="{119F2F6E-C86D-44AA-A810-76430F0848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9402" y="2775951"/>
            <a:ext cx="3067163" cy="3067163"/>
          </a:xfrm>
          <a:prstGeom prst="roundRect">
            <a:avLst>
              <a:gd name="adj" fmla="val 1858"/>
            </a:avLst>
          </a:prstGeom>
          <a:effectLst>
            <a:outerShdw blurRad="50800" dist="50800" dir="5400000" algn="tl" rotWithShape="0">
              <a:srgbClr val="000000">
                <a:alpha val="43000"/>
              </a:srgbClr>
            </a:outerShdw>
          </a:effectLst>
        </p:spPr>
      </p:pic>
      <p:sp>
        <p:nvSpPr>
          <p:cNvPr id="3" name="Content Placeholder 2">
            <a:extLst>
              <a:ext uri="{FF2B5EF4-FFF2-40B4-BE49-F238E27FC236}">
                <a16:creationId xmlns:a16="http://schemas.microsoft.com/office/drawing/2014/main" id="{12A0414D-651A-4B24-A9E8-4D9A13E33533}"/>
              </a:ext>
            </a:extLst>
          </p:cNvPr>
          <p:cNvSpPr>
            <a:spLocks noGrp="1"/>
          </p:cNvSpPr>
          <p:nvPr>
            <p:ph idx="1"/>
          </p:nvPr>
        </p:nvSpPr>
        <p:spPr>
          <a:xfrm>
            <a:off x="4485715" y="2603500"/>
            <a:ext cx="3908984" cy="3416300"/>
          </a:xfrm>
        </p:spPr>
        <p:txBody>
          <a:bodyPr anchor="ctr">
            <a:normAutofit/>
          </a:bodyPr>
          <a:lstStyle/>
          <a:p>
            <a:pPr>
              <a:buFont typeface="Wingdings" panose="05000000000000000000" pitchFamily="2" charset="2"/>
              <a:buChar char="ü"/>
            </a:pPr>
            <a:r>
              <a:rPr lang="en-US" dirty="0"/>
              <a:t> Put your detective hat on</a:t>
            </a:r>
          </a:p>
          <a:p>
            <a:pPr>
              <a:buFont typeface="Wingdings" panose="05000000000000000000" pitchFamily="2" charset="2"/>
              <a:buChar char="ü"/>
            </a:pPr>
            <a:r>
              <a:rPr lang="en-US" dirty="0"/>
              <a:t> Couple the assessment with the patient history</a:t>
            </a:r>
          </a:p>
          <a:p>
            <a:pPr>
              <a:buFont typeface="Wingdings" panose="05000000000000000000" pitchFamily="2" charset="2"/>
              <a:buChar char="ü"/>
            </a:pPr>
            <a:r>
              <a:rPr lang="en-US" dirty="0"/>
              <a:t>Make best determination based on history and assessment</a:t>
            </a:r>
          </a:p>
        </p:txBody>
      </p:sp>
    </p:spTree>
    <p:extLst>
      <p:ext uri="{BB962C8B-B14F-4D97-AF65-F5344CB8AC3E}">
        <p14:creationId xmlns:p14="http://schemas.microsoft.com/office/powerpoint/2010/main" val="3876371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20932-FC78-4AE6-89E1-75F1480A87CF}"/>
              </a:ext>
            </a:extLst>
          </p:cNvPr>
          <p:cNvSpPr>
            <a:spLocks noGrp="1"/>
          </p:cNvSpPr>
          <p:nvPr>
            <p:ph type="title"/>
          </p:nvPr>
        </p:nvSpPr>
        <p:spPr>
          <a:xfrm>
            <a:off x="1400164" y="927098"/>
            <a:ext cx="6343672" cy="709865"/>
          </a:xfrm>
        </p:spPr>
        <p:txBody>
          <a:bodyPr/>
          <a:lstStyle/>
          <a:p>
            <a:pPr algn="ctr"/>
            <a:r>
              <a:rPr lang="en-US" dirty="0"/>
              <a:t>Sometimes a moisture problem is easy to identify</a:t>
            </a:r>
          </a:p>
        </p:txBody>
      </p:sp>
      <p:pic>
        <p:nvPicPr>
          <p:cNvPr id="4" name="Content Placeholder 3">
            <a:extLst>
              <a:ext uri="{FF2B5EF4-FFF2-40B4-BE49-F238E27FC236}">
                <a16:creationId xmlns:a16="http://schemas.microsoft.com/office/drawing/2014/main" id="{532BE162-2948-43E0-8394-EDC6B0BB2B2B}"/>
              </a:ext>
            </a:extLst>
          </p:cNvPr>
          <p:cNvPicPr>
            <a:picLocks noGrp="1" noChangeAspect="1"/>
          </p:cNvPicPr>
          <p:nvPr>
            <p:ph idx="1"/>
          </p:nvPr>
        </p:nvPicPr>
        <p:blipFill>
          <a:blip r:embed="rId2"/>
          <a:stretch>
            <a:fillRect/>
          </a:stretch>
        </p:blipFill>
        <p:spPr>
          <a:xfrm>
            <a:off x="870079" y="2624785"/>
            <a:ext cx="3505200" cy="2524125"/>
          </a:xfrm>
          <a:prstGeom prst="rect">
            <a:avLst/>
          </a:prstGeom>
        </p:spPr>
      </p:pic>
      <p:pic>
        <p:nvPicPr>
          <p:cNvPr id="5" name="Picture 4">
            <a:extLst>
              <a:ext uri="{FF2B5EF4-FFF2-40B4-BE49-F238E27FC236}">
                <a16:creationId xmlns:a16="http://schemas.microsoft.com/office/drawing/2014/main" id="{E99F9F6C-FB22-4C37-9F65-E70DA6E5D24A}"/>
              </a:ext>
            </a:extLst>
          </p:cNvPr>
          <p:cNvPicPr>
            <a:picLocks noChangeAspect="1"/>
          </p:cNvPicPr>
          <p:nvPr/>
        </p:nvPicPr>
        <p:blipFill>
          <a:blip r:embed="rId3"/>
          <a:stretch>
            <a:fillRect/>
          </a:stretch>
        </p:blipFill>
        <p:spPr>
          <a:xfrm>
            <a:off x="4662716" y="2624785"/>
            <a:ext cx="3438525" cy="2505075"/>
          </a:xfrm>
          <a:prstGeom prst="rect">
            <a:avLst/>
          </a:prstGeom>
        </p:spPr>
      </p:pic>
    </p:spTree>
    <p:extLst>
      <p:ext uri="{BB962C8B-B14F-4D97-AF65-F5344CB8AC3E}">
        <p14:creationId xmlns:p14="http://schemas.microsoft.com/office/powerpoint/2010/main" val="66331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Rectangle 19">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026898-781D-47A7-A291-3D061525DA03}"/>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dirty="0">
                <a:solidFill>
                  <a:srgbClr val="FFFFFF"/>
                </a:solidFill>
              </a:rPr>
              <a:t>Definition</a:t>
            </a:r>
          </a:p>
        </p:txBody>
      </p:sp>
    </p:spTree>
    <p:extLst>
      <p:ext uri="{BB962C8B-B14F-4D97-AF65-F5344CB8AC3E}">
        <p14:creationId xmlns:p14="http://schemas.microsoft.com/office/powerpoint/2010/main" val="2505113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7343-1BD7-4CE6-9E16-D4E5FB43A891}"/>
              </a:ext>
            </a:extLst>
          </p:cNvPr>
          <p:cNvSpPr>
            <a:spLocks noGrp="1"/>
          </p:cNvSpPr>
          <p:nvPr>
            <p:ph type="title"/>
          </p:nvPr>
        </p:nvSpPr>
        <p:spPr>
          <a:xfrm>
            <a:off x="1685962" y="907798"/>
            <a:ext cx="6343672" cy="709865"/>
          </a:xfrm>
        </p:spPr>
        <p:txBody>
          <a:bodyPr/>
          <a:lstStyle/>
          <a:p>
            <a:pPr algn="ctr"/>
            <a:r>
              <a:rPr lang="en-US" dirty="0"/>
              <a:t>Sometimes it’s more difficult: Pressure/Moisture combination?</a:t>
            </a:r>
          </a:p>
        </p:txBody>
      </p:sp>
      <p:pic>
        <p:nvPicPr>
          <p:cNvPr id="4" name="Content Placeholder 3">
            <a:extLst>
              <a:ext uri="{FF2B5EF4-FFF2-40B4-BE49-F238E27FC236}">
                <a16:creationId xmlns:a16="http://schemas.microsoft.com/office/drawing/2014/main" id="{DA79A3E7-0454-4EFA-8ABB-F1AEE21B2682}"/>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700511" y="3429000"/>
            <a:ext cx="2314575" cy="1971675"/>
          </a:xfrm>
          <a:prstGeom prst="rect">
            <a:avLst/>
          </a:prstGeom>
        </p:spPr>
      </p:pic>
      <p:pic>
        <p:nvPicPr>
          <p:cNvPr id="8" name="Picture 7">
            <a:extLst>
              <a:ext uri="{FF2B5EF4-FFF2-40B4-BE49-F238E27FC236}">
                <a16:creationId xmlns:a16="http://schemas.microsoft.com/office/drawing/2014/main" id="{4044C1EE-53FB-42CC-842C-E509B15121C1}"/>
              </a:ext>
            </a:extLst>
          </p:cNvPr>
          <p:cNvPicPr>
            <a:picLocks noChangeAspect="1"/>
          </p:cNvPicPr>
          <p:nvPr/>
        </p:nvPicPr>
        <p:blipFill>
          <a:blip r:embed="rId3"/>
          <a:stretch>
            <a:fillRect/>
          </a:stretch>
        </p:blipFill>
        <p:spPr>
          <a:xfrm>
            <a:off x="217141" y="2332839"/>
            <a:ext cx="3283144" cy="2438907"/>
          </a:xfrm>
          <a:prstGeom prst="rect">
            <a:avLst/>
          </a:prstGeom>
        </p:spPr>
      </p:pic>
      <p:pic>
        <p:nvPicPr>
          <p:cNvPr id="5" name="Picture 4">
            <a:extLst>
              <a:ext uri="{FF2B5EF4-FFF2-40B4-BE49-F238E27FC236}">
                <a16:creationId xmlns:a16="http://schemas.microsoft.com/office/drawing/2014/main" id="{DA243511-9EE5-4D7F-8B3D-EE4FF0B0868E}"/>
              </a:ext>
            </a:extLst>
          </p:cNvPr>
          <p:cNvPicPr/>
          <p:nvPr/>
        </p:nvPicPr>
        <p:blipFill rotWithShape="1">
          <a:blip r:embed="rId4">
            <a:extLst>
              <a:ext uri="{28A0092B-C50C-407E-A947-70E740481C1C}">
                <a14:useLocalDpi xmlns:a14="http://schemas.microsoft.com/office/drawing/2010/main" val="0"/>
              </a:ext>
            </a:extLst>
          </a:blip>
          <a:srcRect l="13616" t="11596" r="9519"/>
          <a:stretch/>
        </p:blipFill>
        <p:spPr>
          <a:xfrm>
            <a:off x="6146337" y="4297313"/>
            <a:ext cx="2780522" cy="2438908"/>
          </a:xfrm>
          <a:prstGeom prst="rect">
            <a:avLst/>
          </a:prstGeom>
        </p:spPr>
      </p:pic>
    </p:spTree>
    <p:extLst>
      <p:ext uri="{BB962C8B-B14F-4D97-AF65-F5344CB8AC3E}">
        <p14:creationId xmlns:p14="http://schemas.microsoft.com/office/powerpoint/2010/main" val="17906085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1" name="Rectangle 10">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4" name="Rectangle 13">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7D30A7-473D-4FA5-9DC3-5E190FBC82A6}"/>
              </a:ext>
            </a:extLst>
          </p:cNvPr>
          <p:cNvPicPr/>
          <p:nvPr/>
        </p:nvPicPr>
        <p:blipFill>
          <a:blip r:embed="rId3">
            <a:extLst>
              <a:ext uri="{28A0092B-C50C-407E-A947-70E740481C1C}">
                <a14:useLocalDpi xmlns:a14="http://schemas.microsoft.com/office/drawing/2010/main" val="0"/>
              </a:ext>
            </a:extLst>
          </a:blip>
          <a:stretch>
            <a:fillRect/>
          </a:stretch>
        </p:blipFill>
        <p:spPr>
          <a:xfrm>
            <a:off x="420832" y="715831"/>
            <a:ext cx="4086083" cy="2956219"/>
          </a:xfrm>
          <a:prstGeom prst="roundRect">
            <a:avLst>
              <a:gd name="adj" fmla="val 0"/>
            </a:avLst>
          </a:prstGeom>
          <a:effectLst/>
        </p:spPr>
      </p:pic>
      <p:sp>
        <p:nvSpPr>
          <p:cNvPr id="18" name="Rectangle 17">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CA5F11A3-58E7-44A5-8B07-2DF9BFDE23B4}"/>
              </a:ext>
            </a:extLst>
          </p:cNvPr>
          <p:cNvPicPr/>
          <p:nvPr/>
        </p:nvPicPr>
        <p:blipFill>
          <a:blip r:embed="rId4">
            <a:extLst>
              <a:ext uri="{28A0092B-C50C-407E-A947-70E740481C1C}">
                <a14:useLocalDpi xmlns:a14="http://schemas.microsoft.com/office/drawing/2010/main" val="0"/>
              </a:ext>
            </a:extLst>
          </a:blip>
          <a:stretch>
            <a:fillRect/>
          </a:stretch>
        </p:blipFill>
        <p:spPr>
          <a:xfrm>
            <a:off x="4629709" y="690545"/>
            <a:ext cx="4027592" cy="3005203"/>
          </a:xfrm>
          <a:prstGeom prst="roundRect">
            <a:avLst>
              <a:gd name="adj" fmla="val 0"/>
            </a:avLst>
          </a:prstGeom>
          <a:effectLst/>
        </p:spPr>
      </p:pic>
      <p:sp>
        <p:nvSpPr>
          <p:cNvPr id="20" name="Freeform: Shape 19">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2"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382B04DF-0719-4B82-8821-4AF946EE49CB}"/>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dirty="0">
                <a:solidFill>
                  <a:schemeClr val="bg2"/>
                </a:solidFill>
                <a:latin typeface="+mj-lt"/>
                <a:ea typeface="+mj-ea"/>
                <a:cs typeface="+mj-cs"/>
              </a:rPr>
              <a:t>Is it pressure?</a:t>
            </a:r>
          </a:p>
        </p:txBody>
      </p:sp>
    </p:spTree>
    <p:extLst>
      <p:ext uri="{BB962C8B-B14F-4D97-AF65-F5344CB8AC3E}">
        <p14:creationId xmlns:p14="http://schemas.microsoft.com/office/powerpoint/2010/main" val="876174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8" name="Rectangle 27">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1" name="Rectangle 30">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5CB4451-00AE-4CD9-8CEF-B510F26BAD69}"/>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20832" y="669517"/>
            <a:ext cx="4086083" cy="3048846"/>
          </a:xfrm>
          <a:prstGeom prst="roundRect">
            <a:avLst>
              <a:gd name="adj" fmla="val 0"/>
            </a:avLst>
          </a:prstGeom>
          <a:effectLst/>
        </p:spPr>
      </p:pic>
      <p:sp>
        <p:nvSpPr>
          <p:cNvPr id="35" name="Rectangle 34">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a:extLst>
              <a:ext uri="{FF2B5EF4-FFF2-40B4-BE49-F238E27FC236}">
                <a16:creationId xmlns:a16="http://schemas.microsoft.com/office/drawing/2014/main" id="{5431AAB1-5BD3-4DC2-B822-805B651CE279}"/>
              </a:ext>
            </a:extLst>
          </p:cNvPr>
          <p:cNvPicPr/>
          <p:nvPr/>
        </p:nvPicPr>
        <p:blipFill>
          <a:blip r:embed="rId4">
            <a:extLst>
              <a:ext uri="{28A0092B-C50C-407E-A947-70E740481C1C}">
                <a14:useLocalDpi xmlns:a14="http://schemas.microsoft.com/office/drawing/2010/main" val="0"/>
              </a:ext>
            </a:extLst>
          </a:blip>
          <a:stretch>
            <a:fillRect/>
          </a:stretch>
        </p:blipFill>
        <p:spPr>
          <a:xfrm>
            <a:off x="4629709" y="676968"/>
            <a:ext cx="4027592" cy="3032356"/>
          </a:xfrm>
          <a:prstGeom prst="roundRect">
            <a:avLst>
              <a:gd name="adj" fmla="val 0"/>
            </a:avLst>
          </a:prstGeom>
          <a:effectLst/>
        </p:spPr>
      </p:pic>
      <p:sp>
        <p:nvSpPr>
          <p:cNvPr id="37" name="Freeform: Shape 36">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39"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A959CA1D-8A38-4ACD-AFF0-ADF7D618DBB9}"/>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dirty="0">
                <a:solidFill>
                  <a:schemeClr val="bg2"/>
                </a:solidFill>
                <a:latin typeface="+mj-lt"/>
                <a:ea typeface="+mj-ea"/>
                <a:cs typeface="+mj-cs"/>
              </a:rPr>
              <a:t>Is it pressure?</a:t>
            </a:r>
          </a:p>
        </p:txBody>
      </p:sp>
    </p:spTree>
    <p:extLst>
      <p:ext uri="{BB962C8B-B14F-4D97-AF65-F5344CB8AC3E}">
        <p14:creationId xmlns:p14="http://schemas.microsoft.com/office/powerpoint/2010/main" val="42503813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1B9CC3E5-EA42-4393-A2C0-5192B91BD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7B1E7A-34EF-42DD-80C0-EC83EB7882F4}"/>
              </a:ext>
            </a:extLst>
          </p:cNvPr>
          <p:cNvPicPr>
            <a:picLocks noChangeAspect="1"/>
          </p:cNvPicPr>
          <p:nvPr/>
        </p:nvPicPr>
        <p:blipFill>
          <a:blip r:embed="rId3"/>
          <a:stretch>
            <a:fillRect/>
          </a:stretch>
        </p:blipFill>
        <p:spPr>
          <a:xfrm>
            <a:off x="420832" y="633800"/>
            <a:ext cx="4086083" cy="3120281"/>
          </a:xfrm>
          <a:prstGeom prst="roundRect">
            <a:avLst>
              <a:gd name="adj" fmla="val 0"/>
            </a:avLst>
          </a:prstGeom>
          <a:effectLst/>
        </p:spPr>
      </p:pic>
      <p:sp>
        <p:nvSpPr>
          <p:cNvPr id="20" name="Rectangle 19">
            <a:extLst>
              <a:ext uri="{FF2B5EF4-FFF2-40B4-BE49-F238E27FC236}">
                <a16:creationId xmlns:a16="http://schemas.microsoft.com/office/drawing/2014/main" id="{FB8DBC8E-FBA7-466C-8D97-75B15FBE9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210D5643-7142-4E0C-898D-2FF9B37ACCA5}"/>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4695475" y="473338"/>
            <a:ext cx="3896059" cy="3439617"/>
          </a:xfrm>
          <a:prstGeom prst="roundRect">
            <a:avLst>
              <a:gd name="adj" fmla="val 0"/>
            </a:avLst>
          </a:prstGeom>
          <a:effectLst/>
        </p:spPr>
      </p:pic>
      <p:sp>
        <p:nvSpPr>
          <p:cNvPr id="22" name="Freeform: Shape 21">
            <a:extLst>
              <a:ext uri="{FF2B5EF4-FFF2-40B4-BE49-F238E27FC236}">
                <a16:creationId xmlns:a16="http://schemas.microsoft.com/office/drawing/2014/main" id="{E6FFF64E-1FE4-4AE0-9D62-567AA183C1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4133850"/>
            <a:ext cx="8458200" cy="2250018"/>
          </a:xfrm>
          <a:custGeom>
            <a:avLst/>
            <a:gdLst>
              <a:gd name="connsiteX0" fmla="*/ 5264150 w 11277600"/>
              <a:gd name="connsiteY0" fmla="*/ 0 h 2250018"/>
              <a:gd name="connsiteX1" fmla="*/ 5499100 w 11277600"/>
              <a:gd name="connsiteY1" fmla="*/ 1588 h 2250018"/>
              <a:gd name="connsiteX2" fmla="*/ 5730875 w 11277600"/>
              <a:gd name="connsiteY2" fmla="*/ 1588 h 2250018"/>
              <a:gd name="connsiteX3" fmla="*/ 5961063 w 11277600"/>
              <a:gd name="connsiteY3" fmla="*/ 4763 h 2250018"/>
              <a:gd name="connsiteX4" fmla="*/ 6186488 w 11277600"/>
              <a:gd name="connsiteY4" fmla="*/ 9525 h 2250018"/>
              <a:gd name="connsiteX5" fmla="*/ 6410325 w 11277600"/>
              <a:gd name="connsiteY5" fmla="*/ 14288 h 2250018"/>
              <a:gd name="connsiteX6" fmla="*/ 6629400 w 11277600"/>
              <a:gd name="connsiteY6" fmla="*/ 19050 h 2250018"/>
              <a:gd name="connsiteX7" fmla="*/ 6846888 w 11277600"/>
              <a:gd name="connsiteY7" fmla="*/ 26988 h 2250018"/>
              <a:gd name="connsiteX8" fmla="*/ 7061200 w 11277600"/>
              <a:gd name="connsiteY8" fmla="*/ 34925 h 2250018"/>
              <a:gd name="connsiteX9" fmla="*/ 7270750 w 11277600"/>
              <a:gd name="connsiteY9" fmla="*/ 42863 h 2250018"/>
              <a:gd name="connsiteX10" fmla="*/ 7680325 w 11277600"/>
              <a:gd name="connsiteY10" fmla="*/ 63500 h 2250018"/>
              <a:gd name="connsiteX11" fmla="*/ 8072438 w 11277600"/>
              <a:gd name="connsiteY11" fmla="*/ 85725 h 2250018"/>
              <a:gd name="connsiteX12" fmla="*/ 8448675 w 11277600"/>
              <a:gd name="connsiteY12" fmla="*/ 109538 h 2250018"/>
              <a:gd name="connsiteX13" fmla="*/ 8805862 w 11277600"/>
              <a:gd name="connsiteY13" fmla="*/ 134938 h 2250018"/>
              <a:gd name="connsiteX14" fmla="*/ 9145588 w 11277600"/>
              <a:gd name="connsiteY14" fmla="*/ 161925 h 2250018"/>
              <a:gd name="connsiteX15" fmla="*/ 9461500 w 11277600"/>
              <a:gd name="connsiteY15" fmla="*/ 190500 h 2250018"/>
              <a:gd name="connsiteX16" fmla="*/ 9758362 w 11277600"/>
              <a:gd name="connsiteY16" fmla="*/ 219075 h 2250018"/>
              <a:gd name="connsiteX17" fmla="*/ 10031412 w 11277600"/>
              <a:gd name="connsiteY17" fmla="*/ 247650 h 2250018"/>
              <a:gd name="connsiteX18" fmla="*/ 10282238 w 11277600"/>
              <a:gd name="connsiteY18" fmla="*/ 274638 h 2250018"/>
              <a:gd name="connsiteX19" fmla="*/ 10504488 w 11277600"/>
              <a:gd name="connsiteY19" fmla="*/ 300038 h 2250018"/>
              <a:gd name="connsiteX20" fmla="*/ 10704512 w 11277600"/>
              <a:gd name="connsiteY20" fmla="*/ 323850 h 2250018"/>
              <a:gd name="connsiteX21" fmla="*/ 10874375 w 11277600"/>
              <a:gd name="connsiteY21" fmla="*/ 344488 h 2250018"/>
              <a:gd name="connsiteX22" fmla="*/ 11015662 w 11277600"/>
              <a:gd name="connsiteY22" fmla="*/ 363538 h 2250018"/>
              <a:gd name="connsiteX23" fmla="*/ 11210925 w 11277600"/>
              <a:gd name="connsiteY23" fmla="*/ 390525 h 2250018"/>
              <a:gd name="connsiteX24" fmla="*/ 11277600 w 11277600"/>
              <a:gd name="connsiteY24" fmla="*/ 400050 h 2250018"/>
              <a:gd name="connsiteX25" fmla="*/ 11277600 w 11277600"/>
              <a:gd name="connsiteY25" fmla="*/ 2250018 h 2250018"/>
              <a:gd name="connsiteX26" fmla="*/ 0 w 11277600"/>
              <a:gd name="connsiteY26" fmla="*/ 2250018 h 2250018"/>
              <a:gd name="connsiteX27" fmla="*/ 0 w 11277600"/>
              <a:gd name="connsiteY27" fmla="*/ 398463 h 2250018"/>
              <a:gd name="connsiteX28" fmla="*/ 255588 w 11277600"/>
              <a:gd name="connsiteY28" fmla="*/ 358775 h 2250018"/>
              <a:gd name="connsiteX29" fmla="*/ 511175 w 11277600"/>
              <a:gd name="connsiteY29" fmla="*/ 320675 h 2250018"/>
              <a:gd name="connsiteX30" fmla="*/ 766762 w 11277600"/>
              <a:gd name="connsiteY30" fmla="*/ 284163 h 2250018"/>
              <a:gd name="connsiteX31" fmla="*/ 1023938 w 11277600"/>
              <a:gd name="connsiteY31" fmla="*/ 252413 h 2250018"/>
              <a:gd name="connsiteX32" fmla="*/ 1279525 w 11277600"/>
              <a:gd name="connsiteY32" fmla="*/ 220663 h 2250018"/>
              <a:gd name="connsiteX33" fmla="*/ 1536700 w 11277600"/>
              <a:gd name="connsiteY33" fmla="*/ 190500 h 2250018"/>
              <a:gd name="connsiteX34" fmla="*/ 1790700 w 11277600"/>
              <a:gd name="connsiteY34" fmla="*/ 165100 h 2250018"/>
              <a:gd name="connsiteX35" fmla="*/ 2047875 w 11277600"/>
              <a:gd name="connsiteY35" fmla="*/ 141288 h 2250018"/>
              <a:gd name="connsiteX36" fmla="*/ 2303462 w 11277600"/>
              <a:gd name="connsiteY36" fmla="*/ 119063 h 2250018"/>
              <a:gd name="connsiteX37" fmla="*/ 2555875 w 11277600"/>
              <a:gd name="connsiteY37" fmla="*/ 100013 h 2250018"/>
              <a:gd name="connsiteX38" fmla="*/ 2809875 w 11277600"/>
              <a:gd name="connsiteY38" fmla="*/ 80963 h 2250018"/>
              <a:gd name="connsiteX39" fmla="*/ 3062288 w 11277600"/>
              <a:gd name="connsiteY39" fmla="*/ 65088 h 2250018"/>
              <a:gd name="connsiteX40" fmla="*/ 3313113 w 11277600"/>
              <a:gd name="connsiteY40" fmla="*/ 52388 h 2250018"/>
              <a:gd name="connsiteX41" fmla="*/ 3563938 w 11277600"/>
              <a:gd name="connsiteY41" fmla="*/ 39688 h 2250018"/>
              <a:gd name="connsiteX42" fmla="*/ 3811588 w 11277600"/>
              <a:gd name="connsiteY42" fmla="*/ 28575 h 2250018"/>
              <a:gd name="connsiteX43" fmla="*/ 4057650 w 11277600"/>
              <a:gd name="connsiteY43" fmla="*/ 20638 h 2250018"/>
              <a:gd name="connsiteX44" fmla="*/ 4303713 w 11277600"/>
              <a:gd name="connsiteY44" fmla="*/ 14288 h 2250018"/>
              <a:gd name="connsiteX45" fmla="*/ 4546600 w 11277600"/>
              <a:gd name="connsiteY45" fmla="*/ 7938 h 2250018"/>
              <a:gd name="connsiteX46" fmla="*/ 4787900 w 11277600"/>
              <a:gd name="connsiteY46" fmla="*/ 4763 h 2250018"/>
              <a:gd name="connsiteX47" fmla="*/ 5027613 w 11277600"/>
              <a:gd name="connsiteY47" fmla="*/ 1588 h 225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77600" h="2250018">
                <a:moveTo>
                  <a:pt x="5264150" y="0"/>
                </a:moveTo>
                <a:lnTo>
                  <a:pt x="5499100" y="1588"/>
                </a:lnTo>
                <a:lnTo>
                  <a:pt x="5730875" y="1588"/>
                </a:lnTo>
                <a:lnTo>
                  <a:pt x="5961063" y="4763"/>
                </a:lnTo>
                <a:lnTo>
                  <a:pt x="6186488" y="9525"/>
                </a:lnTo>
                <a:lnTo>
                  <a:pt x="6410325" y="14288"/>
                </a:lnTo>
                <a:lnTo>
                  <a:pt x="6629400" y="19050"/>
                </a:lnTo>
                <a:lnTo>
                  <a:pt x="6846888" y="26988"/>
                </a:lnTo>
                <a:lnTo>
                  <a:pt x="7061200" y="34925"/>
                </a:lnTo>
                <a:lnTo>
                  <a:pt x="7270750" y="42863"/>
                </a:lnTo>
                <a:lnTo>
                  <a:pt x="7680325" y="63500"/>
                </a:lnTo>
                <a:lnTo>
                  <a:pt x="8072438" y="85725"/>
                </a:lnTo>
                <a:lnTo>
                  <a:pt x="8448675" y="109538"/>
                </a:lnTo>
                <a:lnTo>
                  <a:pt x="8805862" y="134938"/>
                </a:lnTo>
                <a:lnTo>
                  <a:pt x="9145588" y="161925"/>
                </a:lnTo>
                <a:lnTo>
                  <a:pt x="9461500" y="190500"/>
                </a:lnTo>
                <a:lnTo>
                  <a:pt x="9758362" y="219075"/>
                </a:lnTo>
                <a:lnTo>
                  <a:pt x="10031412" y="247650"/>
                </a:lnTo>
                <a:lnTo>
                  <a:pt x="10282238" y="274638"/>
                </a:lnTo>
                <a:lnTo>
                  <a:pt x="10504488" y="300038"/>
                </a:lnTo>
                <a:lnTo>
                  <a:pt x="10704512" y="323850"/>
                </a:lnTo>
                <a:lnTo>
                  <a:pt x="10874375" y="344488"/>
                </a:lnTo>
                <a:lnTo>
                  <a:pt x="11015662" y="363538"/>
                </a:lnTo>
                <a:lnTo>
                  <a:pt x="11210925" y="390525"/>
                </a:lnTo>
                <a:lnTo>
                  <a:pt x="11277600" y="400050"/>
                </a:lnTo>
                <a:lnTo>
                  <a:pt x="11277600" y="2250018"/>
                </a:lnTo>
                <a:lnTo>
                  <a:pt x="0" y="2250018"/>
                </a:lnTo>
                <a:lnTo>
                  <a:pt x="0" y="398463"/>
                </a:lnTo>
                <a:lnTo>
                  <a:pt x="255588" y="358775"/>
                </a:lnTo>
                <a:lnTo>
                  <a:pt x="511175" y="320675"/>
                </a:lnTo>
                <a:lnTo>
                  <a:pt x="766762" y="284163"/>
                </a:lnTo>
                <a:lnTo>
                  <a:pt x="1023938" y="252413"/>
                </a:lnTo>
                <a:lnTo>
                  <a:pt x="1279525" y="220663"/>
                </a:lnTo>
                <a:lnTo>
                  <a:pt x="1536700" y="190500"/>
                </a:lnTo>
                <a:lnTo>
                  <a:pt x="1790700" y="165100"/>
                </a:lnTo>
                <a:lnTo>
                  <a:pt x="2047875" y="141288"/>
                </a:lnTo>
                <a:lnTo>
                  <a:pt x="2303462" y="119063"/>
                </a:lnTo>
                <a:lnTo>
                  <a:pt x="2555875" y="100013"/>
                </a:lnTo>
                <a:lnTo>
                  <a:pt x="2809875" y="80963"/>
                </a:lnTo>
                <a:lnTo>
                  <a:pt x="3062288" y="65088"/>
                </a:lnTo>
                <a:lnTo>
                  <a:pt x="3313113" y="52388"/>
                </a:lnTo>
                <a:lnTo>
                  <a:pt x="3563938" y="39688"/>
                </a:lnTo>
                <a:lnTo>
                  <a:pt x="3811588" y="28575"/>
                </a:lnTo>
                <a:lnTo>
                  <a:pt x="4057650" y="20638"/>
                </a:lnTo>
                <a:lnTo>
                  <a:pt x="4303713" y="14288"/>
                </a:lnTo>
                <a:lnTo>
                  <a:pt x="4546600" y="7938"/>
                </a:lnTo>
                <a:lnTo>
                  <a:pt x="4787900" y="4763"/>
                </a:lnTo>
                <a:lnTo>
                  <a:pt x="5027613" y="1588"/>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4" name="Freeform 5">
            <a:extLst>
              <a:ext uri="{FF2B5EF4-FFF2-40B4-BE49-F238E27FC236}">
                <a16:creationId xmlns:a16="http://schemas.microsoft.com/office/drawing/2014/main" id="{9C80E52D-DE5C-4267-9C99-8741F2E42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 name="Title 1">
            <a:extLst>
              <a:ext uri="{FF2B5EF4-FFF2-40B4-BE49-F238E27FC236}">
                <a16:creationId xmlns:a16="http://schemas.microsoft.com/office/drawing/2014/main" id="{1F9C2A44-C1D2-47FB-A211-B756F74C1619}"/>
              </a:ext>
            </a:extLst>
          </p:cNvPr>
          <p:cNvSpPr>
            <a:spLocks noGrp="1"/>
          </p:cNvSpPr>
          <p:nvPr>
            <p:ph type="title"/>
          </p:nvPr>
        </p:nvSpPr>
        <p:spPr>
          <a:xfrm>
            <a:off x="487481" y="4517136"/>
            <a:ext cx="8169821" cy="1174947"/>
          </a:xfrm>
        </p:spPr>
        <p:txBody>
          <a:bodyPr vert="horz" lIns="91440" tIns="45720" rIns="91440" bIns="45720" rtlCol="0" anchor="b">
            <a:normAutofit/>
          </a:bodyPr>
          <a:lstStyle/>
          <a:p>
            <a:r>
              <a:rPr lang="en-US" sz="5200" b="0" i="0" kern="1200">
                <a:solidFill>
                  <a:schemeClr val="bg2"/>
                </a:solidFill>
                <a:latin typeface="+mj-lt"/>
                <a:ea typeface="+mj-ea"/>
                <a:cs typeface="+mj-cs"/>
              </a:rPr>
              <a:t>Is it pressure?</a:t>
            </a:r>
          </a:p>
        </p:txBody>
      </p:sp>
    </p:spTree>
    <p:extLst>
      <p:ext uri="{BB962C8B-B14F-4D97-AF65-F5344CB8AC3E}">
        <p14:creationId xmlns:p14="http://schemas.microsoft.com/office/powerpoint/2010/main" val="3401317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73" name="Freeform: Shape 72">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75"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 name="Title 2">
            <a:extLst>
              <a:ext uri="{FF2B5EF4-FFF2-40B4-BE49-F238E27FC236}">
                <a16:creationId xmlns:a16="http://schemas.microsoft.com/office/drawing/2014/main" id="{A57E7C86-C063-4E55-8CE0-C82B4C8486C4}"/>
              </a:ext>
            </a:extLst>
          </p:cNvPr>
          <p:cNvSpPr>
            <a:spLocks noGrp="1"/>
          </p:cNvSpPr>
          <p:nvPr>
            <p:ph type="title"/>
          </p:nvPr>
        </p:nvSpPr>
        <p:spPr>
          <a:xfrm>
            <a:off x="668321" y="986368"/>
            <a:ext cx="2206657" cy="1020232"/>
          </a:xfrm>
        </p:spPr>
        <p:txBody>
          <a:bodyPr>
            <a:normAutofit/>
          </a:bodyPr>
          <a:lstStyle/>
          <a:p>
            <a:r>
              <a:rPr lang="en-US" sz="3000" dirty="0">
                <a:solidFill>
                  <a:srgbClr val="EBEBEB"/>
                </a:solidFill>
              </a:rPr>
              <a:t>Challenge in identification</a:t>
            </a:r>
          </a:p>
        </p:txBody>
      </p:sp>
      <p:pic>
        <p:nvPicPr>
          <p:cNvPr id="1026" name="Picture 2">
            <a:extLst>
              <a:ext uri="{FF2B5EF4-FFF2-40B4-BE49-F238E27FC236}">
                <a16:creationId xmlns:a16="http://schemas.microsoft.com/office/drawing/2014/main" id="{77CEEDFF-2866-42C0-BC98-E97A7BAA2D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95955" y="1247889"/>
            <a:ext cx="4793650" cy="4362221"/>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1" name="Oval 80">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2910346C-4458-4CA3-9C68-EB4E4D58706A}"/>
              </a:ext>
            </a:extLst>
          </p:cNvPr>
          <p:cNvSpPr>
            <a:spLocks noGrp="1"/>
          </p:cNvSpPr>
          <p:nvPr>
            <p:ph idx="1"/>
          </p:nvPr>
        </p:nvSpPr>
        <p:spPr>
          <a:xfrm>
            <a:off x="585925" y="2120900"/>
            <a:ext cx="2880295" cy="3898900"/>
          </a:xfrm>
        </p:spPr>
        <p:txBody>
          <a:bodyPr>
            <a:normAutofit/>
          </a:bodyPr>
          <a:lstStyle/>
          <a:p>
            <a:pPr>
              <a:buFontTx/>
              <a:buChar char="-"/>
            </a:pPr>
            <a:r>
              <a:rPr lang="en-US" dirty="0">
                <a:solidFill>
                  <a:srgbClr val="FFFFFF"/>
                </a:solidFill>
              </a:rPr>
              <a:t>Patient in recliner for several days at home, son unable to move her</a:t>
            </a:r>
          </a:p>
          <a:p>
            <a:pPr>
              <a:buFontTx/>
              <a:buChar char="-"/>
            </a:pPr>
            <a:r>
              <a:rPr lang="en-US" dirty="0">
                <a:solidFill>
                  <a:srgbClr val="FFFFFF"/>
                </a:solidFill>
              </a:rPr>
              <a:t>Dark purple consistent with DTI but widespread area</a:t>
            </a:r>
          </a:p>
          <a:p>
            <a:pPr>
              <a:buFontTx/>
              <a:buChar char="-"/>
            </a:pPr>
            <a:r>
              <a:rPr lang="en-US" dirty="0">
                <a:solidFill>
                  <a:srgbClr val="FFFFFF"/>
                </a:solidFill>
              </a:rPr>
              <a:t>Suspected combo of pressure AND moisture </a:t>
            </a:r>
          </a:p>
        </p:txBody>
      </p:sp>
      <p:sp>
        <p:nvSpPr>
          <p:cNvPr id="83"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Rectangle 1">
            <a:extLst>
              <a:ext uri="{FF2B5EF4-FFF2-40B4-BE49-F238E27FC236}">
                <a16:creationId xmlns:a16="http://schemas.microsoft.com/office/drawing/2014/main" id="{879233DC-AB22-4EE8-81A9-CB13CA51C8C9}"/>
              </a:ext>
            </a:extLst>
          </p:cNvPr>
          <p:cNvSpPr/>
          <p:nvPr/>
        </p:nvSpPr>
        <p:spPr>
          <a:xfrm>
            <a:off x="4450813" y="3244334"/>
            <a:ext cx="242374" cy="369332"/>
          </a:xfrm>
          <a:prstGeom prst="rect">
            <a:avLst/>
          </a:prstGeom>
        </p:spPr>
        <p:txBody>
          <a:bodyPr wrap="none">
            <a:spAutoFit/>
          </a:bodyPr>
          <a:lstStyle/>
          <a:p>
            <a:pPr>
              <a:spcAft>
                <a:spcPts val="600"/>
              </a:spcAft>
            </a:pPr>
            <a:r>
              <a:rPr lang="en-US">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3608247286"/>
      </p:ext>
    </p:extLst>
  </p:cSld>
  <p:clrMapOvr>
    <a:overrideClrMapping bg1="dk1" tx1="lt1" bg2="dk2" tx2="lt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3780CE-2BE5-46F6-97B2-60DF30217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15" name="Freeform: Shape 14">
            <a:extLst>
              <a:ext uri="{FF2B5EF4-FFF2-40B4-BE49-F238E27FC236}">
                <a16:creationId xmlns:a16="http://schemas.microsoft.com/office/drawing/2014/main" id="{61A87A49-68E6-459E-A5A6-46229FF42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122264" y="751601"/>
            <a:ext cx="6053670" cy="5354799"/>
          </a:xfrm>
          <a:custGeom>
            <a:avLst/>
            <a:gdLst>
              <a:gd name="connsiteX0" fmla="*/ 6053670 w 6053670"/>
              <a:gd name="connsiteY0" fmla="*/ 1098 h 7139732"/>
              <a:gd name="connsiteX1" fmla="*/ 6053670 w 6053670"/>
              <a:gd name="connsiteY1" fmla="*/ 1084479 h 7139732"/>
              <a:gd name="connsiteX2" fmla="*/ 6053670 w 6053670"/>
              <a:gd name="connsiteY2" fmla="*/ 1254558 h 7139732"/>
              <a:gd name="connsiteX3" fmla="*/ 6053670 w 6053670"/>
              <a:gd name="connsiteY3" fmla="*/ 7139732 h 7139732"/>
              <a:gd name="connsiteX4" fmla="*/ 0 w 6053670"/>
              <a:gd name="connsiteY4" fmla="*/ 7139732 h 7139732"/>
              <a:gd name="connsiteX5" fmla="*/ 0 w 6053670"/>
              <a:gd name="connsiteY5" fmla="*/ 1249853 h 7139732"/>
              <a:gd name="connsiteX6" fmla="*/ 0 w 6053670"/>
              <a:gd name="connsiteY6" fmla="*/ 1084479 h 7139732"/>
              <a:gd name="connsiteX7" fmla="*/ 0 w 6053670"/>
              <a:gd name="connsiteY7" fmla="*/ 0 h 7139732"/>
              <a:gd name="connsiteX8" fmla="*/ 35717 w 6053670"/>
              <a:gd name="connsiteY8" fmla="*/ 5488 h 7139732"/>
              <a:gd name="connsiteX9" fmla="*/ 140445 w 6053670"/>
              <a:gd name="connsiteY9" fmla="*/ 21641 h 7139732"/>
              <a:gd name="connsiteX10" fmla="*/ 216722 w 6053670"/>
              <a:gd name="connsiteY10" fmla="*/ 32932 h 7139732"/>
              <a:gd name="connsiteX11" fmla="*/ 307527 w 6053670"/>
              <a:gd name="connsiteY11" fmla="*/ 44850 h 7139732"/>
              <a:gd name="connsiteX12" fmla="*/ 415282 w 6053670"/>
              <a:gd name="connsiteY12" fmla="*/ 59121 h 7139732"/>
              <a:gd name="connsiteX13" fmla="*/ 534539 w 6053670"/>
              <a:gd name="connsiteY13" fmla="*/ 74175 h 7139732"/>
              <a:gd name="connsiteX14" fmla="*/ 668931 w 6053670"/>
              <a:gd name="connsiteY14" fmla="*/ 90014 h 7139732"/>
              <a:gd name="connsiteX15" fmla="*/ 815430 w 6053670"/>
              <a:gd name="connsiteY15" fmla="*/ 106794 h 7139732"/>
              <a:gd name="connsiteX16" fmla="*/ 974641 w 6053670"/>
              <a:gd name="connsiteY16" fmla="*/ 123574 h 7139732"/>
              <a:gd name="connsiteX17" fmla="*/ 1144144 w 6053670"/>
              <a:gd name="connsiteY17" fmla="*/ 140667 h 7139732"/>
              <a:gd name="connsiteX18" fmla="*/ 1326965 w 6053670"/>
              <a:gd name="connsiteY18" fmla="*/ 156506 h 7139732"/>
              <a:gd name="connsiteX19" fmla="*/ 1518261 w 6053670"/>
              <a:gd name="connsiteY19" fmla="*/ 171717 h 7139732"/>
              <a:gd name="connsiteX20" fmla="*/ 1720453 w 6053670"/>
              <a:gd name="connsiteY20" fmla="*/ 185518 h 7139732"/>
              <a:gd name="connsiteX21" fmla="*/ 1931121 w 6053670"/>
              <a:gd name="connsiteY21" fmla="*/ 198690 h 7139732"/>
              <a:gd name="connsiteX22" fmla="*/ 2150869 w 6053670"/>
              <a:gd name="connsiteY22" fmla="*/ 211079 h 7139732"/>
              <a:gd name="connsiteX23" fmla="*/ 2263467 w 6053670"/>
              <a:gd name="connsiteY23" fmla="*/ 215470 h 7139732"/>
              <a:gd name="connsiteX24" fmla="*/ 2378487 w 6053670"/>
              <a:gd name="connsiteY24" fmla="*/ 220332 h 7139732"/>
              <a:gd name="connsiteX25" fmla="*/ 2495323 w 6053670"/>
              <a:gd name="connsiteY25" fmla="*/ 224879 h 7139732"/>
              <a:gd name="connsiteX26" fmla="*/ 2612764 w 6053670"/>
              <a:gd name="connsiteY26" fmla="*/ 227859 h 7139732"/>
              <a:gd name="connsiteX27" fmla="*/ 2732627 w 6053670"/>
              <a:gd name="connsiteY27" fmla="*/ 230525 h 7139732"/>
              <a:gd name="connsiteX28" fmla="*/ 2853700 w 6053670"/>
              <a:gd name="connsiteY28" fmla="*/ 233348 h 7139732"/>
              <a:gd name="connsiteX29" fmla="*/ 2977195 w 6053670"/>
              <a:gd name="connsiteY29" fmla="*/ 235229 h 7139732"/>
              <a:gd name="connsiteX30" fmla="*/ 3101901 w 6053670"/>
              <a:gd name="connsiteY30" fmla="*/ 235229 h 7139732"/>
              <a:gd name="connsiteX31" fmla="*/ 3227817 w 6053670"/>
              <a:gd name="connsiteY31" fmla="*/ 236170 h 7139732"/>
              <a:gd name="connsiteX32" fmla="*/ 3354944 w 6053670"/>
              <a:gd name="connsiteY32" fmla="*/ 235229 h 7139732"/>
              <a:gd name="connsiteX33" fmla="*/ 3483887 w 6053670"/>
              <a:gd name="connsiteY33" fmla="*/ 233348 h 7139732"/>
              <a:gd name="connsiteX34" fmla="*/ 3612830 w 6053670"/>
              <a:gd name="connsiteY34" fmla="*/ 231623 h 7139732"/>
              <a:gd name="connsiteX35" fmla="*/ 3743590 w 6053670"/>
              <a:gd name="connsiteY35" fmla="*/ 227859 h 7139732"/>
              <a:gd name="connsiteX36" fmla="*/ 3875560 w 6053670"/>
              <a:gd name="connsiteY36" fmla="*/ 223938 h 7139732"/>
              <a:gd name="connsiteX37" fmla="*/ 4007530 w 6053670"/>
              <a:gd name="connsiteY37" fmla="*/ 219391 h 7139732"/>
              <a:gd name="connsiteX38" fmla="*/ 4140710 w 6053670"/>
              <a:gd name="connsiteY38" fmla="*/ 212961 h 7139732"/>
              <a:gd name="connsiteX39" fmla="*/ 4275102 w 6053670"/>
              <a:gd name="connsiteY39" fmla="*/ 205277 h 7139732"/>
              <a:gd name="connsiteX40" fmla="*/ 4410098 w 6053670"/>
              <a:gd name="connsiteY40" fmla="*/ 197907 h 7139732"/>
              <a:gd name="connsiteX41" fmla="*/ 4545096 w 6053670"/>
              <a:gd name="connsiteY41" fmla="*/ 188498 h 7139732"/>
              <a:gd name="connsiteX42" fmla="*/ 4681909 w 6053670"/>
              <a:gd name="connsiteY42" fmla="*/ 177207 h 7139732"/>
              <a:gd name="connsiteX43" fmla="*/ 4816905 w 6053670"/>
              <a:gd name="connsiteY43" fmla="*/ 165916 h 7139732"/>
              <a:gd name="connsiteX44" fmla="*/ 4954323 w 6053670"/>
              <a:gd name="connsiteY44" fmla="*/ 152899 h 7139732"/>
              <a:gd name="connsiteX45" fmla="*/ 5092347 w 6053670"/>
              <a:gd name="connsiteY45" fmla="*/ 138629 h 7139732"/>
              <a:gd name="connsiteX46" fmla="*/ 5228555 w 6053670"/>
              <a:gd name="connsiteY46" fmla="*/ 123574 h 7139732"/>
              <a:gd name="connsiteX47" fmla="*/ 5366578 w 6053670"/>
              <a:gd name="connsiteY47" fmla="*/ 106010 h 7139732"/>
              <a:gd name="connsiteX48" fmla="*/ 5503997 w 6053670"/>
              <a:gd name="connsiteY48" fmla="*/ 87192 h 7139732"/>
              <a:gd name="connsiteX49" fmla="*/ 5642020 w 6053670"/>
              <a:gd name="connsiteY49" fmla="*/ 68530 h 7139732"/>
              <a:gd name="connsiteX50" fmla="*/ 5779438 w 6053670"/>
              <a:gd name="connsiteY50" fmla="*/ 46733 h 7139732"/>
              <a:gd name="connsiteX51" fmla="*/ 5916251 w 6053670"/>
              <a:gd name="connsiteY51" fmla="*/ 24464 h 713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7139732">
                <a:moveTo>
                  <a:pt x="6053670" y="1098"/>
                </a:moveTo>
                <a:lnTo>
                  <a:pt x="6053670" y="1084479"/>
                </a:lnTo>
                <a:lnTo>
                  <a:pt x="6053670" y="1254558"/>
                </a:lnTo>
                <a:lnTo>
                  <a:pt x="6053670" y="7139732"/>
                </a:lnTo>
                <a:lnTo>
                  <a:pt x="0" y="7139732"/>
                </a:lnTo>
                <a:lnTo>
                  <a:pt x="0" y="1249853"/>
                </a:lnTo>
                <a:lnTo>
                  <a:pt x="0" y="1084479"/>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1" y="235229"/>
                </a:lnTo>
                <a:lnTo>
                  <a:pt x="3227817" y="236170"/>
                </a:lnTo>
                <a:lnTo>
                  <a:pt x="3354944" y="235229"/>
                </a:lnTo>
                <a:lnTo>
                  <a:pt x="3483887" y="233348"/>
                </a:lnTo>
                <a:lnTo>
                  <a:pt x="3612830" y="231623"/>
                </a:lnTo>
                <a:lnTo>
                  <a:pt x="3743590" y="227859"/>
                </a:lnTo>
                <a:lnTo>
                  <a:pt x="3875560" y="223938"/>
                </a:lnTo>
                <a:lnTo>
                  <a:pt x="4007530"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17" name="Freeform 5">
            <a:extLst>
              <a:ext uri="{FF2B5EF4-FFF2-40B4-BE49-F238E27FC236}">
                <a16:creationId xmlns:a16="http://schemas.microsoft.com/office/drawing/2014/main" id="{F6ACD5FC-CAFE-48EB-B765-60EED2E0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3" name="Title 2">
            <a:extLst>
              <a:ext uri="{FF2B5EF4-FFF2-40B4-BE49-F238E27FC236}">
                <a16:creationId xmlns:a16="http://schemas.microsoft.com/office/drawing/2014/main" id="{A57E7C86-C063-4E55-8CE0-C82B4C8486C4}"/>
              </a:ext>
            </a:extLst>
          </p:cNvPr>
          <p:cNvSpPr>
            <a:spLocks noGrp="1"/>
          </p:cNvSpPr>
          <p:nvPr>
            <p:ph type="title"/>
          </p:nvPr>
        </p:nvSpPr>
        <p:spPr>
          <a:xfrm>
            <a:off x="866216" y="973668"/>
            <a:ext cx="2206657" cy="1020232"/>
          </a:xfrm>
        </p:spPr>
        <p:txBody>
          <a:bodyPr>
            <a:normAutofit/>
          </a:bodyPr>
          <a:lstStyle/>
          <a:p>
            <a:pPr>
              <a:lnSpc>
                <a:spcPct val="90000"/>
              </a:lnSpc>
            </a:pPr>
            <a:r>
              <a:rPr lang="en-US" sz="3000">
                <a:solidFill>
                  <a:srgbClr val="EBEBEB"/>
                </a:solidFill>
              </a:rPr>
              <a:t>Challenge in identification</a:t>
            </a:r>
          </a:p>
        </p:txBody>
      </p:sp>
      <p:pic>
        <p:nvPicPr>
          <p:cNvPr id="8" name="Picture 2">
            <a:extLst>
              <a:ext uri="{FF2B5EF4-FFF2-40B4-BE49-F238E27FC236}">
                <a16:creationId xmlns:a16="http://schemas.microsoft.com/office/drawing/2014/main" id="{AAFD6DC9-B646-4287-9A22-B655D7A4F37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895955" y="1247889"/>
            <a:ext cx="4793650" cy="436222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F33B405-D785-4738-B1C0-6A0AA5E982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4233DC0E-DE6C-4FB6-A529-51B162641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3870477F-E451-4BC3-863F-0E2FC5728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 name="Content Placeholder 3">
            <a:extLst>
              <a:ext uri="{FF2B5EF4-FFF2-40B4-BE49-F238E27FC236}">
                <a16:creationId xmlns:a16="http://schemas.microsoft.com/office/drawing/2014/main" id="{2910346C-4458-4CA3-9C68-EB4E4D58706A}"/>
              </a:ext>
            </a:extLst>
          </p:cNvPr>
          <p:cNvSpPr>
            <a:spLocks noGrp="1"/>
          </p:cNvSpPr>
          <p:nvPr>
            <p:ph idx="1"/>
          </p:nvPr>
        </p:nvSpPr>
        <p:spPr>
          <a:xfrm>
            <a:off x="612559" y="2120900"/>
            <a:ext cx="2853662" cy="3898900"/>
          </a:xfrm>
        </p:spPr>
        <p:txBody>
          <a:bodyPr>
            <a:normAutofit/>
          </a:bodyPr>
          <a:lstStyle/>
          <a:p>
            <a:pPr>
              <a:buFontTx/>
              <a:buChar char="-"/>
            </a:pPr>
            <a:r>
              <a:rPr lang="en-US" dirty="0">
                <a:solidFill>
                  <a:srgbClr val="FFFFFF"/>
                </a:solidFill>
              </a:rPr>
              <a:t>Evolution process</a:t>
            </a:r>
          </a:p>
          <a:p>
            <a:pPr>
              <a:buFontTx/>
              <a:buChar char="-"/>
            </a:pPr>
            <a:r>
              <a:rPr lang="en-US" dirty="0">
                <a:solidFill>
                  <a:srgbClr val="FFFFFF"/>
                </a:solidFill>
              </a:rPr>
              <a:t>Overall area is smaller, but pressure related areas are becoming more clear/defined</a:t>
            </a:r>
          </a:p>
        </p:txBody>
      </p:sp>
      <p:sp>
        <p:nvSpPr>
          <p:cNvPr id="25" name="Freeform 5">
            <a:extLst>
              <a:ext uri="{FF2B5EF4-FFF2-40B4-BE49-F238E27FC236}">
                <a16:creationId xmlns:a16="http://schemas.microsoft.com/office/drawing/2014/main" id="{B4A81DE1-E2BC-4A31-99EE-71350421B0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19429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 name="Rectangle 1">
            <a:extLst>
              <a:ext uri="{FF2B5EF4-FFF2-40B4-BE49-F238E27FC236}">
                <a16:creationId xmlns:a16="http://schemas.microsoft.com/office/drawing/2014/main" id="{879233DC-AB22-4EE8-81A9-CB13CA51C8C9}"/>
              </a:ext>
            </a:extLst>
          </p:cNvPr>
          <p:cNvSpPr/>
          <p:nvPr/>
        </p:nvSpPr>
        <p:spPr>
          <a:xfrm>
            <a:off x="4450813" y="3244334"/>
            <a:ext cx="242374" cy="369332"/>
          </a:xfrm>
          <a:prstGeom prst="rect">
            <a:avLst/>
          </a:prstGeom>
        </p:spPr>
        <p:txBody>
          <a:bodyPr wrap="none">
            <a:spAutoFit/>
          </a:bodyPr>
          <a:lstStyle/>
          <a:p>
            <a:pPr>
              <a:spcAft>
                <a:spcPts val="600"/>
              </a:spcAft>
            </a:pPr>
            <a:r>
              <a:rPr lang="en-US" dirty="0">
                <a:solidFill>
                  <a:srgbClr val="000000"/>
                </a:solidFill>
                <a:latin typeface="Times New Roman" panose="02020603050405020304" pitchFamily="18" charset="0"/>
              </a:rPr>
              <a:t> </a:t>
            </a:r>
            <a:endParaRPr lang="en-US"/>
          </a:p>
        </p:txBody>
      </p:sp>
    </p:spTree>
    <p:extLst>
      <p:ext uri="{BB962C8B-B14F-4D97-AF65-F5344CB8AC3E}">
        <p14:creationId xmlns:p14="http://schemas.microsoft.com/office/powerpoint/2010/main" val="838030154"/>
      </p:ext>
    </p:extLst>
  </p:cSld>
  <p:clrMapOvr>
    <a:overrideClrMapping bg1="dk1" tx1="lt1" bg2="dk2" tx2="lt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D3D6AC4-C301-4043-A1A1-E19BA06883F2}"/>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a:solidFill>
                  <a:srgbClr val="FFFFFF"/>
                </a:solidFill>
              </a:rPr>
              <a:t>Documentation</a:t>
            </a:r>
          </a:p>
        </p:txBody>
      </p:sp>
    </p:spTree>
    <p:extLst>
      <p:ext uri="{BB962C8B-B14F-4D97-AF65-F5344CB8AC3E}">
        <p14:creationId xmlns:p14="http://schemas.microsoft.com/office/powerpoint/2010/main" val="2283129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8F31B7AF-0A1B-4BDE-AFD1-41D5F23AF29C}"/>
              </a:ext>
            </a:extLst>
          </p:cNvPr>
          <p:cNvSpPr>
            <a:spLocks noGrp="1"/>
          </p:cNvSpPr>
          <p:nvPr>
            <p:ph type="title"/>
          </p:nvPr>
        </p:nvSpPr>
        <p:spPr>
          <a:xfrm>
            <a:off x="750279" y="1209957"/>
            <a:ext cx="2275935" cy="4438087"/>
          </a:xfrm>
        </p:spPr>
        <p:txBody>
          <a:bodyPr anchor="ctr">
            <a:normAutofit/>
          </a:bodyPr>
          <a:lstStyle/>
          <a:p>
            <a:pPr algn="r"/>
            <a:r>
              <a:rPr lang="en-US" sz="2600">
                <a:solidFill>
                  <a:schemeClr val="tx1"/>
                </a:solidFill>
              </a:rPr>
              <a:t>Documentation</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5B7816C-A5C7-4547-B8E2-BE0C73B801F9}"/>
              </a:ext>
            </a:extLst>
          </p:cNvPr>
          <p:cNvSpPr>
            <a:spLocks noGrp="1"/>
          </p:cNvSpPr>
          <p:nvPr>
            <p:ph idx="1"/>
          </p:nvPr>
        </p:nvSpPr>
        <p:spPr>
          <a:xfrm>
            <a:off x="3508818" y="1059025"/>
            <a:ext cx="3976641" cy="4739950"/>
          </a:xfrm>
        </p:spPr>
        <p:txBody>
          <a:bodyPr vert="horz" lIns="91440" tIns="45720" rIns="91440" bIns="45720" rtlCol="0" anchor="ctr">
            <a:normAutofit/>
          </a:bodyPr>
          <a:lstStyle/>
          <a:p>
            <a:pPr>
              <a:buFont typeface="Arial" panose="020B0604020202020204" pitchFamily="34" charset="0"/>
              <a:buChar char="•"/>
            </a:pPr>
            <a:r>
              <a:rPr lang="en-US" dirty="0">
                <a:solidFill>
                  <a:schemeClr val="tx1"/>
                </a:solidFill>
              </a:rPr>
              <a:t>Document what you see and where you see it</a:t>
            </a:r>
            <a:endParaRPr lang="en-US" dirty="0">
              <a:solidFill>
                <a:schemeClr val="tx1"/>
              </a:solidFill>
              <a:cs typeface="Calibri Light"/>
            </a:endParaRPr>
          </a:p>
          <a:p>
            <a:pPr>
              <a:buFont typeface="Arial" panose="020B0604020202020204" pitchFamily="34" charset="0"/>
              <a:buChar char="•"/>
            </a:pPr>
            <a:r>
              <a:rPr lang="en-US" dirty="0">
                <a:solidFill>
                  <a:schemeClr val="tx1"/>
                </a:solidFill>
              </a:rPr>
              <a:t>Be as descriptive as possible</a:t>
            </a:r>
            <a:endParaRPr lang="en-US" dirty="0">
              <a:solidFill>
                <a:schemeClr val="tx1"/>
              </a:solidFill>
              <a:cs typeface="Calibri Light" panose="020F0302020204030204"/>
            </a:endParaRPr>
          </a:p>
          <a:p>
            <a:pPr>
              <a:buFont typeface="Arial" panose="020B0604020202020204" pitchFamily="34" charset="0"/>
              <a:buChar char="•"/>
            </a:pPr>
            <a:r>
              <a:rPr lang="en-US" dirty="0">
                <a:solidFill>
                  <a:schemeClr val="tx1"/>
                </a:solidFill>
              </a:rPr>
              <a:t>Identify if skin is intact versus open</a:t>
            </a:r>
            <a:endParaRPr lang="en-US" dirty="0">
              <a:solidFill>
                <a:schemeClr val="tx1"/>
              </a:solidFill>
              <a:cs typeface="Calibri Light" panose="020F0302020204030204"/>
            </a:endParaRPr>
          </a:p>
          <a:p>
            <a:pPr>
              <a:buFont typeface="Arial" panose="020B0604020202020204" pitchFamily="34" charset="0"/>
              <a:buChar char="•"/>
            </a:pPr>
            <a:r>
              <a:rPr lang="en-US" dirty="0">
                <a:solidFill>
                  <a:schemeClr val="tx1"/>
                </a:solidFill>
              </a:rPr>
              <a:t>Try to “paint a picture” with the documentation</a:t>
            </a:r>
            <a:endParaRPr lang="en-US" dirty="0">
              <a:solidFill>
                <a:schemeClr val="tx1"/>
              </a:solidFill>
              <a:cs typeface="Calibri Light" panose="020F0302020204030204"/>
            </a:endParaRPr>
          </a:p>
          <a:p>
            <a:pPr>
              <a:buFont typeface="Arial" panose="020B0604020202020204" pitchFamily="34" charset="0"/>
              <a:buChar char="•"/>
            </a:pPr>
            <a:r>
              <a:rPr lang="en-US" dirty="0">
                <a:solidFill>
                  <a:schemeClr val="tx1"/>
                </a:solidFill>
              </a:rPr>
              <a:t>A wound cannot be described with only one word</a:t>
            </a:r>
            <a:endParaRPr lang="en-US" dirty="0">
              <a:solidFill>
                <a:schemeClr val="tx1"/>
              </a:solidFill>
              <a:cs typeface="Calibri Light" panose="020F0302020204030204"/>
            </a:endParaRPr>
          </a:p>
          <a:p>
            <a:pPr>
              <a:buFont typeface="Arial" panose="020B0604020202020204" pitchFamily="34" charset="0"/>
              <a:buChar char="•"/>
            </a:pPr>
            <a:r>
              <a:rPr lang="en-US" dirty="0">
                <a:solidFill>
                  <a:schemeClr val="tx1"/>
                </a:solidFill>
              </a:rPr>
              <a:t>Must use free text/comment section to augment the choices in the EMR</a:t>
            </a:r>
            <a:endParaRPr lang="en-US" dirty="0">
              <a:solidFill>
                <a:schemeClr val="tx1"/>
              </a:solidFill>
              <a:cs typeface="Calibri Light" panose="020F0302020204030204"/>
            </a:endParaRPr>
          </a:p>
        </p:txBody>
      </p:sp>
    </p:spTree>
    <p:extLst>
      <p:ext uri="{BB962C8B-B14F-4D97-AF65-F5344CB8AC3E}">
        <p14:creationId xmlns:p14="http://schemas.microsoft.com/office/powerpoint/2010/main" val="42790167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187" y="473745"/>
            <a:ext cx="8420318"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B1DD0C24-85BF-48DB-8844-203035C2B39F}"/>
              </a:ext>
            </a:extLst>
          </p:cNvPr>
          <p:cNvSpPr>
            <a:spLocks noGrp="1"/>
          </p:cNvSpPr>
          <p:nvPr>
            <p:ph type="title"/>
          </p:nvPr>
        </p:nvSpPr>
        <p:spPr>
          <a:xfrm>
            <a:off x="866215" y="855482"/>
            <a:ext cx="6571060" cy="898674"/>
          </a:xfrm>
        </p:spPr>
        <p:txBody>
          <a:bodyPr anchor="b">
            <a:normAutofit/>
          </a:bodyPr>
          <a:lstStyle/>
          <a:p>
            <a:r>
              <a:rPr lang="en-US" dirty="0">
                <a:solidFill>
                  <a:schemeClr val="tx2"/>
                </a:solidFill>
              </a:rPr>
              <a:t>What does this PI look like?</a:t>
            </a:r>
          </a:p>
        </p:txBody>
      </p:sp>
      <p:sp>
        <p:nvSpPr>
          <p:cNvPr id="15" name="Rectangle 14">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Content Placeholder 5">
            <a:extLst>
              <a:ext uri="{FF2B5EF4-FFF2-40B4-BE49-F238E27FC236}">
                <a16:creationId xmlns:a16="http://schemas.microsoft.com/office/drawing/2014/main" id="{3CB6CB72-1405-44B5-A9B4-4AC7C51354A0}"/>
              </a:ext>
            </a:extLst>
          </p:cNvPr>
          <p:cNvSpPr>
            <a:spLocks noGrp="1"/>
          </p:cNvSpPr>
          <p:nvPr>
            <p:ph idx="1"/>
          </p:nvPr>
        </p:nvSpPr>
        <p:spPr>
          <a:xfrm>
            <a:off x="866215" y="2079173"/>
            <a:ext cx="6136643" cy="3730689"/>
          </a:xfrm>
        </p:spPr>
        <p:txBody>
          <a:bodyPr anchor="ctr">
            <a:normAutofit/>
          </a:bodyPr>
          <a:lstStyle/>
          <a:p>
            <a:pPr marL="0" indent="0">
              <a:buNone/>
            </a:pPr>
            <a:r>
              <a:rPr lang="en-US" sz="2400" dirty="0">
                <a:solidFill>
                  <a:schemeClr val="tx1"/>
                </a:solidFill>
              </a:rPr>
              <a:t>Initial assessment of a pressure injury states: </a:t>
            </a:r>
          </a:p>
          <a:p>
            <a:pPr marL="0" indent="0">
              <a:buNone/>
            </a:pPr>
            <a:r>
              <a:rPr lang="en-US" sz="2400" dirty="0">
                <a:solidFill>
                  <a:schemeClr val="accent1"/>
                </a:solidFill>
              </a:rPr>
              <a:t>“Unstageable, Healing, Dressing in place”</a:t>
            </a:r>
          </a:p>
          <a:p>
            <a:pPr lvl="1">
              <a:buFont typeface="Wingdings" panose="05000000000000000000" pitchFamily="2" charset="2"/>
              <a:buChar char="q"/>
            </a:pPr>
            <a:r>
              <a:rPr lang="en-US" sz="1800" dirty="0">
                <a:solidFill>
                  <a:schemeClr val="tx1"/>
                </a:solidFill>
              </a:rPr>
              <a:t>What color is the wound?</a:t>
            </a:r>
          </a:p>
          <a:p>
            <a:pPr lvl="1">
              <a:buFont typeface="Wingdings" panose="05000000000000000000" pitchFamily="2" charset="2"/>
              <a:buChar char="q"/>
            </a:pPr>
            <a:r>
              <a:rPr lang="en-US" sz="1800" dirty="0">
                <a:solidFill>
                  <a:schemeClr val="tx1"/>
                </a:solidFill>
              </a:rPr>
              <a:t>Difficult to use “healing” on initial assessment unless clinician knows what wound looked like previously</a:t>
            </a:r>
          </a:p>
          <a:p>
            <a:pPr lvl="1">
              <a:buFont typeface="Wingdings" panose="05000000000000000000" pitchFamily="2" charset="2"/>
              <a:buChar char="q"/>
            </a:pPr>
            <a:r>
              <a:rPr lang="en-US" sz="1800" dirty="0">
                <a:solidFill>
                  <a:schemeClr val="tx1"/>
                </a:solidFill>
              </a:rPr>
              <a:t>Must be more descriptive using flowsheet options under wound appearance </a:t>
            </a:r>
          </a:p>
          <a:p>
            <a:endParaRPr lang="en-US" dirty="0">
              <a:solidFill>
                <a:schemeClr val="tx1"/>
              </a:solidFill>
            </a:endParaRPr>
          </a:p>
        </p:txBody>
      </p:sp>
    </p:spTree>
    <p:extLst>
      <p:ext uri="{BB962C8B-B14F-4D97-AF65-F5344CB8AC3E}">
        <p14:creationId xmlns:p14="http://schemas.microsoft.com/office/powerpoint/2010/main" val="37034366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E212B76-74CB-461F-90A3-EF4F2397A8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D40CE793-2BE5-4DD0-8E56-7970A90D0134}"/>
              </a:ext>
            </a:extLst>
          </p:cNvPr>
          <p:cNvSpPr>
            <a:spLocks noGrp="1"/>
          </p:cNvSpPr>
          <p:nvPr>
            <p:ph type="title"/>
          </p:nvPr>
        </p:nvSpPr>
        <p:spPr>
          <a:xfrm>
            <a:off x="4744102" y="1223510"/>
            <a:ext cx="3598607" cy="3153753"/>
          </a:xfrm>
        </p:spPr>
        <p:txBody>
          <a:bodyPr vert="horz" lIns="91440" tIns="45720" rIns="91440" bIns="45720" rtlCol="0" anchor="b">
            <a:normAutofit/>
          </a:bodyPr>
          <a:lstStyle/>
          <a:p>
            <a:r>
              <a:rPr lang="en-US" sz="5400" b="0" i="0" kern="1200" dirty="0">
                <a:solidFill>
                  <a:srgbClr val="EBEBEB"/>
                </a:solidFill>
                <a:latin typeface="+mj-lt"/>
                <a:ea typeface="+mj-ea"/>
                <a:cs typeface="+mj-cs"/>
              </a:rPr>
              <a:t>Wound Appearance options</a:t>
            </a:r>
          </a:p>
        </p:txBody>
      </p:sp>
      <p:sp>
        <p:nvSpPr>
          <p:cNvPr id="3" name="Content Placeholder 2">
            <a:extLst>
              <a:ext uri="{FF2B5EF4-FFF2-40B4-BE49-F238E27FC236}">
                <a16:creationId xmlns:a16="http://schemas.microsoft.com/office/drawing/2014/main" id="{57804578-EA68-4D2B-8EE5-A064C9E2C199}"/>
              </a:ext>
            </a:extLst>
          </p:cNvPr>
          <p:cNvSpPr>
            <a:spLocks noGrp="1"/>
          </p:cNvSpPr>
          <p:nvPr>
            <p:ph idx="1"/>
          </p:nvPr>
        </p:nvSpPr>
        <p:spPr>
          <a:xfrm>
            <a:off x="4744101" y="4529521"/>
            <a:ext cx="3598607" cy="1622322"/>
          </a:xfrm>
        </p:spPr>
        <p:txBody>
          <a:bodyPr vert="horz" lIns="91440" tIns="45720" rIns="91440" bIns="45720" rtlCol="0" anchor="t">
            <a:normAutofit/>
          </a:bodyPr>
          <a:lstStyle/>
          <a:p>
            <a:pPr marL="0" indent="0">
              <a:buNone/>
            </a:pPr>
            <a:r>
              <a:rPr lang="en-US" sz="2000" b="0" i="0" kern="1200" cap="all" dirty="0">
                <a:solidFill>
                  <a:schemeClr val="accent1">
                    <a:lumMod val="60000"/>
                    <a:lumOff val="40000"/>
                  </a:schemeClr>
                </a:solidFill>
                <a:latin typeface="+mn-lt"/>
                <a:ea typeface="+mn-ea"/>
                <a:cs typeface="+mn-cs"/>
              </a:rPr>
              <a:t>Multi-select but use Comment (free text) to provide better description!</a:t>
            </a:r>
          </a:p>
        </p:txBody>
      </p:sp>
      <p:sp>
        <p:nvSpPr>
          <p:cNvPr id="17" name="Rectangle 16">
            <a:extLst>
              <a:ext uri="{FF2B5EF4-FFF2-40B4-BE49-F238E27FC236}">
                <a16:creationId xmlns:a16="http://schemas.microsoft.com/office/drawing/2014/main" id="{81E746D0-4B37-4869-B2EF-79D5F0FFF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E6D795E2-2CDA-43D8-93D6-12A89BCC27C8}"/>
              </a:ext>
            </a:extLst>
          </p:cNvPr>
          <p:cNvPicPr>
            <a:picLocks noChangeAspect="1"/>
          </p:cNvPicPr>
          <p:nvPr/>
        </p:nvPicPr>
        <p:blipFill>
          <a:blip r:embed="rId3"/>
          <a:stretch>
            <a:fillRect/>
          </a:stretch>
        </p:blipFill>
        <p:spPr>
          <a:xfrm>
            <a:off x="1344392" y="1113063"/>
            <a:ext cx="2715538" cy="4628758"/>
          </a:xfrm>
          <a:prstGeom prst="roundRect">
            <a:avLst>
              <a:gd name="adj" fmla="val 1858"/>
            </a:avLst>
          </a:prstGeom>
          <a:effectLst>
            <a:outerShdw blurRad="50800" dist="50800" dir="5400000" algn="tl" rotWithShape="0">
              <a:srgbClr val="000000">
                <a:alpha val="43000"/>
              </a:srgbClr>
            </a:outerShdw>
          </a:effectLst>
        </p:spPr>
      </p:pic>
      <p:cxnSp>
        <p:nvCxnSpPr>
          <p:cNvPr id="7" name="Straight Arrow Connector 6">
            <a:extLst>
              <a:ext uri="{FF2B5EF4-FFF2-40B4-BE49-F238E27FC236}">
                <a16:creationId xmlns:a16="http://schemas.microsoft.com/office/drawing/2014/main" id="{8222320A-CC9F-4800-B4E8-08CF09B73A0A}"/>
              </a:ext>
            </a:extLst>
          </p:cNvPr>
          <p:cNvCxnSpPr/>
          <p:nvPr/>
        </p:nvCxnSpPr>
        <p:spPr>
          <a:xfrm flipH="1">
            <a:off x="2702161" y="4731798"/>
            <a:ext cx="2041940" cy="8345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3882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2E451E-151A-4910-BF41-6A040B659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2">
            <a:schemeClr val="l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296EFE4-A70C-4388-9A15-3F657B661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187" y="473745"/>
            <a:ext cx="8420318" cy="5902829"/>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B6BE056-9154-4E59-B79C-294330ED5259}"/>
              </a:ext>
            </a:extLst>
          </p:cNvPr>
          <p:cNvSpPr>
            <a:spLocks noGrp="1"/>
          </p:cNvSpPr>
          <p:nvPr>
            <p:ph type="title"/>
          </p:nvPr>
        </p:nvSpPr>
        <p:spPr>
          <a:xfrm>
            <a:off x="866215" y="855482"/>
            <a:ext cx="6571060" cy="898674"/>
          </a:xfrm>
        </p:spPr>
        <p:txBody>
          <a:bodyPr anchor="b">
            <a:normAutofit/>
          </a:bodyPr>
          <a:lstStyle/>
          <a:p>
            <a:r>
              <a:rPr lang="en-US">
                <a:solidFill>
                  <a:schemeClr val="tx2"/>
                </a:solidFill>
              </a:rPr>
              <a:t>PI Definition</a:t>
            </a:r>
          </a:p>
        </p:txBody>
      </p:sp>
      <p:sp>
        <p:nvSpPr>
          <p:cNvPr id="13" name="Rectangle 12">
            <a:extLst>
              <a:ext uri="{FF2B5EF4-FFF2-40B4-BE49-F238E27FC236}">
                <a16:creationId xmlns:a16="http://schemas.microsoft.com/office/drawing/2014/main" id="{425EBAFC-9388-432A-BCFD-EEA2F410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Content Placeholder 2">
            <a:extLst>
              <a:ext uri="{FF2B5EF4-FFF2-40B4-BE49-F238E27FC236}">
                <a16:creationId xmlns:a16="http://schemas.microsoft.com/office/drawing/2014/main" id="{967E1419-4CB1-495D-9FB7-E879F54BD99B}"/>
              </a:ext>
            </a:extLst>
          </p:cNvPr>
          <p:cNvSpPr>
            <a:spLocks noGrp="1"/>
          </p:cNvSpPr>
          <p:nvPr>
            <p:ph idx="1"/>
          </p:nvPr>
        </p:nvSpPr>
        <p:spPr>
          <a:xfrm>
            <a:off x="929757" y="1898103"/>
            <a:ext cx="7263629" cy="3959489"/>
          </a:xfrm>
        </p:spPr>
        <p:txBody>
          <a:bodyPr vert="horz" lIns="68580" tIns="34290" rIns="68580" bIns="34290" rtlCol="0" anchor="ctr">
            <a:normAutofit fontScale="92500" lnSpcReduction="20000"/>
          </a:bodyPr>
          <a:lstStyle/>
          <a:p>
            <a:pPr marL="0" indent="0">
              <a:lnSpc>
                <a:spcPct val="90000"/>
              </a:lnSpc>
              <a:buNone/>
            </a:pPr>
            <a:endParaRPr lang="en-US" sz="1900" dirty="0">
              <a:solidFill>
                <a:schemeClr val="tx1"/>
              </a:solidFill>
            </a:endParaRPr>
          </a:p>
          <a:p>
            <a:pPr marL="0" indent="0">
              <a:lnSpc>
                <a:spcPct val="90000"/>
              </a:lnSpc>
              <a:buNone/>
            </a:pPr>
            <a:r>
              <a:rPr lang="en-US" sz="1900" dirty="0">
                <a:solidFill>
                  <a:schemeClr val="tx1"/>
                </a:solidFill>
              </a:rPr>
              <a:t>A </a:t>
            </a:r>
            <a:r>
              <a:rPr lang="en-US" sz="1900" dirty="0">
                <a:solidFill>
                  <a:schemeClr val="accent1"/>
                </a:solidFill>
              </a:rPr>
              <a:t>pressure injury </a:t>
            </a:r>
            <a:r>
              <a:rPr lang="en-US" sz="1900" dirty="0">
                <a:solidFill>
                  <a:schemeClr val="tx1"/>
                </a:solidFill>
              </a:rPr>
              <a:t>is localized damage to the skin and/or underlying soft tissue usually over a bony prominence or related to a medical or other device. The injury can present as intact skin or an open ulcer and may be painful. The injury occurs as a result of intense and/or prolonged pressure or pressure in combination with shear. </a:t>
            </a:r>
            <a:endParaRPr lang="en-US" sz="1900" dirty="0">
              <a:solidFill>
                <a:schemeClr val="tx1"/>
              </a:solidFill>
              <a:cs typeface="Calibri Light" panose="020F0302020204030204"/>
            </a:endParaRPr>
          </a:p>
          <a:p>
            <a:pPr marL="0" indent="0">
              <a:lnSpc>
                <a:spcPct val="90000"/>
              </a:lnSpc>
              <a:buNone/>
            </a:pPr>
            <a:r>
              <a:rPr lang="en-US" sz="1900" dirty="0">
                <a:solidFill>
                  <a:schemeClr val="tx1"/>
                </a:solidFill>
              </a:rPr>
              <a:t>The tolerance of soft tissue for pressure and shear may also be affected by: </a:t>
            </a:r>
            <a:endParaRPr lang="en-US" sz="1900" dirty="0">
              <a:solidFill>
                <a:schemeClr val="tx1"/>
              </a:solidFill>
              <a:cs typeface="Calibri Light" panose="020F0302020204030204"/>
            </a:endParaRPr>
          </a:p>
          <a:p>
            <a:pPr lvl="1">
              <a:lnSpc>
                <a:spcPct val="90000"/>
              </a:lnSpc>
            </a:pPr>
            <a:r>
              <a:rPr lang="en-US" sz="1900" dirty="0">
                <a:solidFill>
                  <a:schemeClr val="tx1"/>
                </a:solidFill>
              </a:rPr>
              <a:t>Microclimate</a:t>
            </a:r>
            <a:endParaRPr lang="en-US" sz="1900" dirty="0">
              <a:solidFill>
                <a:schemeClr val="tx1"/>
              </a:solidFill>
              <a:cs typeface="Calibri Light" panose="020F0302020204030204"/>
            </a:endParaRPr>
          </a:p>
          <a:p>
            <a:pPr lvl="1">
              <a:lnSpc>
                <a:spcPct val="90000"/>
              </a:lnSpc>
            </a:pPr>
            <a:r>
              <a:rPr lang="en-US" sz="1900" dirty="0">
                <a:solidFill>
                  <a:schemeClr val="tx1"/>
                </a:solidFill>
              </a:rPr>
              <a:t>Nutrition</a:t>
            </a:r>
            <a:endParaRPr lang="en-US" sz="1900" dirty="0">
              <a:solidFill>
                <a:schemeClr val="tx1"/>
              </a:solidFill>
              <a:cs typeface="Calibri Light"/>
            </a:endParaRPr>
          </a:p>
          <a:p>
            <a:pPr lvl="1">
              <a:lnSpc>
                <a:spcPct val="90000"/>
              </a:lnSpc>
            </a:pPr>
            <a:r>
              <a:rPr lang="en-US" sz="1900" dirty="0">
                <a:solidFill>
                  <a:schemeClr val="tx1"/>
                </a:solidFill>
              </a:rPr>
              <a:t>Perfusion</a:t>
            </a:r>
            <a:endParaRPr lang="en-US" sz="1900" dirty="0">
              <a:solidFill>
                <a:schemeClr val="tx1"/>
              </a:solidFill>
              <a:cs typeface="Calibri Light"/>
            </a:endParaRPr>
          </a:p>
          <a:p>
            <a:pPr lvl="1">
              <a:lnSpc>
                <a:spcPct val="90000"/>
              </a:lnSpc>
            </a:pPr>
            <a:r>
              <a:rPr lang="en-US" sz="1900" dirty="0">
                <a:solidFill>
                  <a:schemeClr val="tx1"/>
                </a:solidFill>
              </a:rPr>
              <a:t>Co-morbidities</a:t>
            </a:r>
            <a:endParaRPr lang="en-US" sz="1900" dirty="0">
              <a:solidFill>
                <a:schemeClr val="tx1"/>
              </a:solidFill>
              <a:cs typeface="Calibri Light"/>
            </a:endParaRPr>
          </a:p>
          <a:p>
            <a:pPr lvl="1">
              <a:lnSpc>
                <a:spcPct val="90000"/>
              </a:lnSpc>
            </a:pPr>
            <a:r>
              <a:rPr lang="en-US" sz="1900" dirty="0">
                <a:solidFill>
                  <a:schemeClr val="tx1"/>
                </a:solidFill>
              </a:rPr>
              <a:t>Condition of the soft tissue</a:t>
            </a:r>
            <a:endParaRPr lang="en-US" sz="1900" dirty="0">
              <a:solidFill>
                <a:schemeClr val="tx1"/>
              </a:solidFill>
              <a:cs typeface="Calibri Light"/>
            </a:endParaRPr>
          </a:p>
          <a:p>
            <a:pPr marL="0" indent="0">
              <a:lnSpc>
                <a:spcPct val="90000"/>
              </a:lnSpc>
              <a:buNone/>
            </a:pPr>
            <a:endParaRPr lang="en-US" sz="1900" dirty="0">
              <a:solidFill>
                <a:schemeClr val="tx1"/>
              </a:solidFill>
            </a:endParaRPr>
          </a:p>
          <a:p>
            <a:pPr marL="0" indent="0">
              <a:lnSpc>
                <a:spcPct val="90000"/>
              </a:lnSpc>
              <a:buNone/>
            </a:pPr>
            <a:r>
              <a:rPr lang="en-US" sz="1900" dirty="0">
                <a:solidFill>
                  <a:schemeClr val="tx1"/>
                </a:solidFill>
              </a:rPr>
              <a:t>Re-defined by the NPUAP during the 2016 Staging Consensus Conference</a:t>
            </a:r>
          </a:p>
          <a:p>
            <a:pPr marL="0" indent="0">
              <a:lnSpc>
                <a:spcPct val="90000"/>
              </a:lnSpc>
              <a:buNone/>
            </a:pPr>
            <a:endParaRPr lang="en-US" sz="1300" dirty="0">
              <a:solidFill>
                <a:schemeClr val="tx1"/>
              </a:solidFill>
            </a:endParaRPr>
          </a:p>
          <a:p>
            <a:pPr marL="0" indent="0">
              <a:lnSpc>
                <a:spcPct val="90000"/>
              </a:lnSpc>
              <a:buNone/>
            </a:pPr>
            <a:endParaRPr lang="en-US" sz="1300" dirty="0">
              <a:solidFill>
                <a:schemeClr val="tx1"/>
              </a:solidFill>
            </a:endParaRPr>
          </a:p>
        </p:txBody>
      </p:sp>
    </p:spTree>
    <p:extLst>
      <p:ext uri="{BB962C8B-B14F-4D97-AF65-F5344CB8AC3E}">
        <p14:creationId xmlns:p14="http://schemas.microsoft.com/office/powerpoint/2010/main" val="8854528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0" name="Rectangle 19">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1134FC7-A9EA-4D74-BBE5-C3CAA48F7202}"/>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a:solidFill>
                  <a:srgbClr val="FFFFFF"/>
                </a:solidFill>
              </a:rPr>
              <a:t>Using HAIKU</a:t>
            </a:r>
          </a:p>
        </p:txBody>
      </p:sp>
      <p:sp>
        <p:nvSpPr>
          <p:cNvPr id="3" name="Text Placeholder 2">
            <a:extLst>
              <a:ext uri="{FF2B5EF4-FFF2-40B4-BE49-F238E27FC236}">
                <a16:creationId xmlns:a16="http://schemas.microsoft.com/office/drawing/2014/main" id="{71FF0050-3B90-4C6E-A3F6-2C3024C3053B}"/>
              </a:ext>
            </a:extLst>
          </p:cNvPr>
          <p:cNvSpPr>
            <a:spLocks noGrp="1"/>
          </p:cNvSpPr>
          <p:nvPr>
            <p:ph type="body" idx="1"/>
          </p:nvPr>
        </p:nvSpPr>
        <p:spPr>
          <a:xfrm>
            <a:off x="1262378" y="5240851"/>
            <a:ext cx="6619243" cy="828932"/>
          </a:xfrm>
        </p:spPr>
        <p:txBody>
          <a:bodyPr vert="horz" lIns="91440" tIns="45720" rIns="91440" bIns="45720" rtlCol="0" anchor="t">
            <a:normAutofit/>
          </a:bodyPr>
          <a:lstStyle/>
          <a:p>
            <a:pPr algn="ctr"/>
            <a:r>
              <a:rPr lang="en-US" sz="2100">
                <a:solidFill>
                  <a:schemeClr val="tx2"/>
                </a:solidFill>
              </a:rPr>
              <a:t>Taking photos</a:t>
            </a:r>
          </a:p>
        </p:txBody>
      </p:sp>
    </p:spTree>
    <p:extLst>
      <p:ext uri="{BB962C8B-B14F-4D97-AF65-F5344CB8AC3E}">
        <p14:creationId xmlns:p14="http://schemas.microsoft.com/office/powerpoint/2010/main" val="14121123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C1DB-010D-4137-B0B0-48407D704E5E}"/>
              </a:ext>
            </a:extLst>
          </p:cNvPr>
          <p:cNvSpPr>
            <a:spLocks noGrp="1"/>
          </p:cNvSpPr>
          <p:nvPr>
            <p:ph type="title"/>
          </p:nvPr>
        </p:nvSpPr>
        <p:spPr>
          <a:xfrm>
            <a:off x="866440" y="904336"/>
            <a:ext cx="2712590" cy="2039052"/>
          </a:xfrm>
        </p:spPr>
        <p:txBody>
          <a:bodyPr/>
          <a:lstStyle/>
          <a:p>
            <a:r>
              <a:rPr lang="en-US" sz="2800" dirty="0"/>
              <a:t>NEW! Photographing Pressure Injuries SOP </a:t>
            </a:r>
          </a:p>
        </p:txBody>
      </p:sp>
      <p:sp>
        <p:nvSpPr>
          <p:cNvPr id="4" name="Text Placeholder 3">
            <a:extLst>
              <a:ext uri="{FF2B5EF4-FFF2-40B4-BE49-F238E27FC236}">
                <a16:creationId xmlns:a16="http://schemas.microsoft.com/office/drawing/2014/main" id="{6A6983DF-712F-4A71-A09A-D830E4543F74}"/>
              </a:ext>
            </a:extLst>
          </p:cNvPr>
          <p:cNvSpPr>
            <a:spLocks noGrp="1"/>
          </p:cNvSpPr>
          <p:nvPr>
            <p:ph type="body" sz="half" idx="2"/>
          </p:nvPr>
        </p:nvSpPr>
        <p:spPr>
          <a:xfrm>
            <a:off x="676660" y="3086845"/>
            <a:ext cx="3247426" cy="3157987"/>
          </a:xfrm>
        </p:spPr>
        <p:txBody>
          <a:bodyPr vert="horz" lIns="91440" tIns="45720" rIns="91440" bIns="45720" rtlCol="0" anchor="t">
            <a:normAutofit/>
          </a:bodyPr>
          <a:lstStyle/>
          <a:p>
            <a:pPr marL="285750" indent="-285750">
              <a:buFont typeface="Arial"/>
              <a:buChar char="•"/>
            </a:pPr>
            <a:r>
              <a:rPr lang="en-US" dirty="0">
                <a:solidFill>
                  <a:schemeClr val="bg1">
                    <a:lumMod val="95000"/>
                  </a:schemeClr>
                </a:solidFill>
                <a:ea typeface="+mn-lt"/>
                <a:cs typeface="+mn-lt"/>
              </a:rPr>
              <a:t>Effective September 2020</a:t>
            </a:r>
          </a:p>
          <a:p>
            <a:pPr marL="285750" indent="-285750">
              <a:buFont typeface="Arial"/>
              <a:buChar char="•"/>
            </a:pPr>
            <a:r>
              <a:rPr lang="en-US" dirty="0">
                <a:solidFill>
                  <a:schemeClr val="bg1">
                    <a:lumMod val="95000"/>
                  </a:schemeClr>
                </a:solidFill>
                <a:ea typeface="+mn-lt"/>
                <a:cs typeface="+mn-lt"/>
              </a:rPr>
              <a:t>Outlines process for photographing pressure injuries</a:t>
            </a:r>
          </a:p>
          <a:p>
            <a:pPr marL="285750" indent="-285750">
              <a:buFont typeface="Arial"/>
              <a:buChar char="•"/>
            </a:pPr>
            <a:r>
              <a:rPr lang="en-US" dirty="0">
                <a:solidFill>
                  <a:schemeClr val="bg1">
                    <a:lumMod val="95000"/>
                  </a:schemeClr>
                </a:solidFill>
                <a:ea typeface="+mn-lt"/>
                <a:cs typeface="+mn-lt"/>
              </a:rPr>
              <a:t>Describes steps for using Haiku</a:t>
            </a:r>
          </a:p>
          <a:p>
            <a:pPr marL="285750" indent="-285750">
              <a:buFont typeface="Arial"/>
              <a:buChar char="•"/>
            </a:pPr>
            <a:r>
              <a:rPr lang="en-US" dirty="0">
                <a:solidFill>
                  <a:schemeClr val="bg1">
                    <a:lumMod val="95000"/>
                  </a:schemeClr>
                </a:solidFill>
                <a:ea typeface="+mn-lt"/>
                <a:cs typeface="+mn-lt"/>
              </a:rPr>
              <a:t>Has example photos to show correct/incorrect methods</a:t>
            </a:r>
            <a:endParaRPr lang="en-US" dirty="0">
              <a:solidFill>
                <a:schemeClr val="bg1">
                  <a:lumMod val="95000"/>
                </a:schemeClr>
              </a:solidFill>
            </a:endParaRPr>
          </a:p>
        </p:txBody>
      </p:sp>
      <p:sp>
        <p:nvSpPr>
          <p:cNvPr id="11" name="Rectangle: Folded Corner 10">
            <a:extLst>
              <a:ext uri="{FF2B5EF4-FFF2-40B4-BE49-F238E27FC236}">
                <a16:creationId xmlns:a16="http://schemas.microsoft.com/office/drawing/2014/main" id="{28F98732-F541-4C79-AE03-5B36BC91D1E5}"/>
              </a:ext>
            </a:extLst>
          </p:cNvPr>
          <p:cNvSpPr/>
          <p:nvPr/>
        </p:nvSpPr>
        <p:spPr>
          <a:xfrm>
            <a:off x="4343938" y="1768955"/>
            <a:ext cx="4554746" cy="4589252"/>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cs typeface="Calibri"/>
              </a:rPr>
              <a:t>Photographs should be taken:</a:t>
            </a:r>
            <a:endParaRPr lang="en-US" sz="2000" dirty="0">
              <a:ea typeface="+mn-lt"/>
              <a:cs typeface="+mn-lt"/>
            </a:endParaRPr>
          </a:p>
          <a:p>
            <a:endParaRPr lang="en-US" dirty="0">
              <a:ea typeface="+mn-lt"/>
              <a:cs typeface="+mn-lt"/>
            </a:endParaRPr>
          </a:p>
          <a:p>
            <a:pPr marL="285750" indent="-285750">
              <a:buFont typeface="Wingdings,Sans-Serif"/>
              <a:buChar char="ü"/>
            </a:pPr>
            <a:r>
              <a:rPr lang="en-US" dirty="0">
                <a:cs typeface="Calibri"/>
              </a:rPr>
              <a:t>Within 24 hours of admission for POA</a:t>
            </a:r>
            <a:endParaRPr lang="en-US" dirty="0">
              <a:ea typeface="+mn-lt"/>
              <a:cs typeface="+mn-lt"/>
            </a:endParaRPr>
          </a:p>
          <a:p>
            <a:pPr marL="285750" indent="-285750">
              <a:buFont typeface="Wingdings,Sans-Serif"/>
              <a:buChar char="ü"/>
            </a:pPr>
            <a:r>
              <a:rPr lang="en-US" dirty="0">
                <a:cs typeface="Calibri"/>
              </a:rPr>
              <a:t>On initial discovery for hospital acquired injury</a:t>
            </a:r>
            <a:endParaRPr lang="en-US" dirty="0">
              <a:ea typeface="+mn-lt"/>
              <a:cs typeface="+mn-lt"/>
            </a:endParaRPr>
          </a:p>
          <a:p>
            <a:pPr marL="285750" indent="-285750">
              <a:buFont typeface="Wingdings,Sans-Serif"/>
              <a:buChar char="ü"/>
            </a:pPr>
            <a:r>
              <a:rPr lang="en-US" dirty="0">
                <a:cs typeface="Calibri"/>
              </a:rPr>
              <a:t>Weekly on Wednesday ("Wound Wednesday)</a:t>
            </a:r>
            <a:endParaRPr lang="en-US" dirty="0">
              <a:ea typeface="+mn-lt"/>
              <a:cs typeface="+mn-lt"/>
            </a:endParaRPr>
          </a:p>
          <a:p>
            <a:pPr marL="285750" indent="-285750">
              <a:buFont typeface="Wingdings,Sans-Serif"/>
              <a:buChar char="ü"/>
            </a:pPr>
            <a:r>
              <a:rPr lang="en-US" dirty="0">
                <a:cs typeface="Calibri"/>
              </a:rPr>
              <a:t>On day of discharge</a:t>
            </a:r>
            <a:endParaRPr lang="en-US" dirty="0"/>
          </a:p>
        </p:txBody>
      </p:sp>
    </p:spTree>
    <p:extLst>
      <p:ext uri="{BB962C8B-B14F-4D97-AF65-F5344CB8AC3E}">
        <p14:creationId xmlns:p14="http://schemas.microsoft.com/office/powerpoint/2010/main" val="28314865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EFDB-1051-4C96-9525-EEDDF6D1413A}"/>
              </a:ext>
            </a:extLst>
          </p:cNvPr>
          <p:cNvSpPr>
            <a:spLocks noGrp="1"/>
          </p:cNvSpPr>
          <p:nvPr>
            <p:ph type="title"/>
          </p:nvPr>
        </p:nvSpPr>
        <p:spPr/>
        <p:txBody>
          <a:bodyPr/>
          <a:lstStyle/>
          <a:p>
            <a:r>
              <a:rPr lang="en-US" dirty="0">
                <a:cs typeface="Calibri Light"/>
              </a:rPr>
              <a:t>General Guidelines</a:t>
            </a:r>
            <a:endParaRPr lang="en-US" dirty="0"/>
          </a:p>
        </p:txBody>
      </p:sp>
      <p:sp>
        <p:nvSpPr>
          <p:cNvPr id="3" name="Content Placeholder 2">
            <a:extLst>
              <a:ext uri="{FF2B5EF4-FFF2-40B4-BE49-F238E27FC236}">
                <a16:creationId xmlns:a16="http://schemas.microsoft.com/office/drawing/2014/main" id="{42F18590-58A5-49E1-9ACA-94E3EC10368E}"/>
              </a:ext>
            </a:extLst>
          </p:cNvPr>
          <p:cNvSpPr>
            <a:spLocks noGrp="1"/>
          </p:cNvSpPr>
          <p:nvPr>
            <p:ph sz="half" idx="1"/>
          </p:nvPr>
        </p:nvSpPr>
        <p:spPr>
          <a:xfrm>
            <a:off x="866440" y="2489200"/>
            <a:ext cx="4180444" cy="3530603"/>
          </a:xfrm>
        </p:spPr>
        <p:txBody>
          <a:bodyPr vert="horz" lIns="91440" tIns="45720" rIns="91440" bIns="45720" rtlCol="0" anchor="t">
            <a:normAutofit lnSpcReduction="10000"/>
          </a:bodyPr>
          <a:lstStyle/>
          <a:p>
            <a:r>
              <a:rPr lang="en-US" dirty="0">
                <a:solidFill>
                  <a:schemeClr val="tx1"/>
                </a:solidFill>
                <a:ea typeface="+mn-lt"/>
                <a:cs typeface="+mn-lt"/>
              </a:rPr>
              <a:t>Reminder: Photograph supports (but does not replace) good assessment  </a:t>
            </a:r>
          </a:p>
          <a:p>
            <a:r>
              <a:rPr lang="en-US" dirty="0">
                <a:solidFill>
                  <a:schemeClr val="tx1"/>
                </a:solidFill>
                <a:ea typeface="+mn-lt"/>
                <a:cs typeface="+mn-lt"/>
              </a:rPr>
              <a:t>“Visual management scale” i.e. measuring guide is </a:t>
            </a:r>
            <a:r>
              <a:rPr lang="en-US" u="sng" dirty="0">
                <a:solidFill>
                  <a:schemeClr val="tx1"/>
                </a:solidFill>
                <a:ea typeface="+mn-lt"/>
                <a:cs typeface="+mn-lt"/>
              </a:rPr>
              <a:t>necessary</a:t>
            </a:r>
            <a:r>
              <a:rPr lang="en-US" dirty="0">
                <a:solidFill>
                  <a:schemeClr val="tx1"/>
                </a:solidFill>
                <a:ea typeface="+mn-lt"/>
                <a:cs typeface="+mn-lt"/>
              </a:rPr>
              <a:t> for reference </a:t>
            </a:r>
          </a:p>
          <a:p>
            <a:r>
              <a:rPr lang="en-US" dirty="0">
                <a:solidFill>
                  <a:schemeClr val="tx1"/>
                </a:solidFill>
                <a:ea typeface="+mn-lt"/>
                <a:cs typeface="+mn-lt"/>
              </a:rPr>
              <a:t>Patient identification label: Date, initials, MRN #</a:t>
            </a:r>
          </a:p>
          <a:p>
            <a:r>
              <a:rPr lang="en-US" dirty="0">
                <a:solidFill>
                  <a:schemeClr val="tx1"/>
                </a:solidFill>
                <a:ea typeface="+mn-lt"/>
                <a:cs typeface="+mn-lt"/>
              </a:rPr>
              <a:t>Place ID/measuring guide near the wound and position so that it reads head-to-toe </a:t>
            </a:r>
          </a:p>
          <a:p>
            <a:r>
              <a:rPr lang="en-US" dirty="0">
                <a:solidFill>
                  <a:schemeClr val="tx1"/>
                </a:solidFill>
                <a:ea typeface="+mn-lt"/>
                <a:cs typeface="+mn-lt"/>
              </a:rPr>
              <a:t>Label photo with injury location</a:t>
            </a:r>
            <a:endParaRPr lang="en-US" dirty="0">
              <a:solidFill>
                <a:schemeClr val="tx1"/>
              </a:solidFill>
            </a:endParaRPr>
          </a:p>
        </p:txBody>
      </p:sp>
      <p:pic>
        <p:nvPicPr>
          <p:cNvPr id="5" name="Picture 5" descr="Text&#10;&#10;Description automatically generated">
            <a:extLst>
              <a:ext uri="{FF2B5EF4-FFF2-40B4-BE49-F238E27FC236}">
                <a16:creationId xmlns:a16="http://schemas.microsoft.com/office/drawing/2014/main" id="{35823493-8A51-438A-92D2-6836029A487C}"/>
              </a:ext>
            </a:extLst>
          </p:cNvPr>
          <p:cNvPicPr>
            <a:picLocks noGrp="1" noChangeAspect="1"/>
          </p:cNvPicPr>
          <p:nvPr>
            <p:ph sz="half" idx="2"/>
          </p:nvPr>
        </p:nvPicPr>
        <p:blipFill>
          <a:blip r:embed="rId2"/>
          <a:stretch>
            <a:fillRect/>
          </a:stretch>
        </p:blipFill>
        <p:spPr>
          <a:xfrm>
            <a:off x="5170769" y="2892428"/>
            <a:ext cx="3102814" cy="2327335"/>
          </a:xfrm>
        </p:spPr>
      </p:pic>
    </p:spTree>
    <p:extLst>
      <p:ext uri="{BB962C8B-B14F-4D97-AF65-F5344CB8AC3E}">
        <p14:creationId xmlns:p14="http://schemas.microsoft.com/office/powerpoint/2010/main" val="34663837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ED2E2BB-3846-41EB-9F1E-92C33C4A8F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3" name="Rectangle 12">
              <a:extLst>
                <a:ext uri="{FF2B5EF4-FFF2-40B4-BE49-F238E27FC236}">
                  <a16:creationId xmlns:a16="http://schemas.microsoft.com/office/drawing/2014/main" id="{C73D5773-5AC9-444A-A47A-EB6656ACDC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81EB4475-C020-4325-AF59-31FCBFB7C54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Rectangle 15">
            <a:extLst>
              <a:ext uri="{FF2B5EF4-FFF2-40B4-BE49-F238E27FC236}">
                <a16:creationId xmlns:a16="http://schemas.microsoft.com/office/drawing/2014/main" id="{F7689D68-C339-4D5B-9DAA-E13F6BD4D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545200D-EF56-437B-AF3F-8FD452D78301}"/>
              </a:ext>
            </a:extLst>
          </p:cNvPr>
          <p:cNvSpPr>
            <a:spLocks noGrp="1"/>
          </p:cNvSpPr>
          <p:nvPr>
            <p:ph type="title"/>
          </p:nvPr>
        </p:nvSpPr>
        <p:spPr>
          <a:xfrm>
            <a:off x="478604" y="5105789"/>
            <a:ext cx="7090433" cy="1174947"/>
          </a:xfrm>
        </p:spPr>
        <p:txBody>
          <a:bodyPr vert="horz" lIns="91440" tIns="45720" rIns="91440" bIns="45720" rtlCol="0" anchor="b">
            <a:normAutofit/>
          </a:bodyPr>
          <a:lstStyle/>
          <a:p>
            <a:r>
              <a:rPr lang="en-US" sz="4400" b="0" i="0" kern="1200" dirty="0">
                <a:solidFill>
                  <a:schemeClr val="bg2"/>
                </a:solidFill>
                <a:latin typeface="+mj-lt"/>
                <a:ea typeface="+mj-ea"/>
                <a:cs typeface="+mj-cs"/>
              </a:rPr>
              <a:t>Example photo</a:t>
            </a:r>
          </a:p>
        </p:txBody>
      </p:sp>
      <p:sp>
        <p:nvSpPr>
          <p:cNvPr id="9" name="Content Placeholder 8">
            <a:extLst>
              <a:ext uri="{FF2B5EF4-FFF2-40B4-BE49-F238E27FC236}">
                <a16:creationId xmlns:a16="http://schemas.microsoft.com/office/drawing/2014/main" id="{CCF7EB87-3F7C-4455-A45D-751F305346EF}"/>
              </a:ext>
            </a:extLst>
          </p:cNvPr>
          <p:cNvSpPr>
            <a:spLocks noGrp="1"/>
          </p:cNvSpPr>
          <p:nvPr>
            <p:ph idx="1"/>
          </p:nvPr>
        </p:nvSpPr>
        <p:spPr>
          <a:xfrm rot="16200000">
            <a:off x="1508415" y="2873510"/>
            <a:ext cx="1989388" cy="535304"/>
          </a:xfrm>
        </p:spPr>
        <p:txBody>
          <a:bodyPr vert="horz" lIns="91440" tIns="45720" rIns="91440" bIns="45720" rtlCol="0" anchor="t">
            <a:normAutofit/>
          </a:bodyPr>
          <a:lstStyle/>
          <a:p>
            <a:pPr marL="0" indent="0">
              <a:buNone/>
            </a:pPr>
            <a:r>
              <a:rPr lang="en-US" b="0" i="0" kern="1200" cap="all" dirty="0">
                <a:solidFill>
                  <a:schemeClr val="accent1">
                    <a:lumMod val="60000"/>
                    <a:lumOff val="40000"/>
                  </a:schemeClr>
                </a:solidFill>
                <a:latin typeface="+mn-lt"/>
                <a:ea typeface="+mn-ea"/>
                <a:cs typeface="+mn-cs"/>
              </a:rPr>
              <a:t>Patient’s head</a:t>
            </a:r>
          </a:p>
        </p:txBody>
      </p:sp>
      <p:pic>
        <p:nvPicPr>
          <p:cNvPr id="4" name="Content Placeholder 8">
            <a:extLst>
              <a:ext uri="{FF2B5EF4-FFF2-40B4-BE49-F238E27FC236}">
                <a16:creationId xmlns:a16="http://schemas.microsoft.com/office/drawing/2014/main" id="{15BF402B-45B4-4E31-8406-C6B31B955F2F}"/>
              </a:ext>
            </a:extLst>
          </p:cNvPr>
          <p:cNvPicPr>
            <a:picLocks noChangeAspect="1"/>
          </p:cNvPicPr>
          <p:nvPr/>
        </p:nvPicPr>
        <p:blipFill>
          <a:blip r:embed="rId3"/>
          <a:stretch>
            <a:fillRect/>
          </a:stretch>
        </p:blipFill>
        <p:spPr>
          <a:xfrm>
            <a:off x="2770761" y="1299019"/>
            <a:ext cx="4624549" cy="4058041"/>
          </a:xfrm>
          <a:prstGeom prst="roundRect">
            <a:avLst>
              <a:gd name="adj" fmla="val 1858"/>
            </a:avLst>
          </a:prstGeom>
          <a:effectLst/>
        </p:spPr>
      </p:pic>
    </p:spTree>
    <p:extLst>
      <p:ext uri="{BB962C8B-B14F-4D97-AF65-F5344CB8AC3E}">
        <p14:creationId xmlns:p14="http://schemas.microsoft.com/office/powerpoint/2010/main" val="21131592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2" name="Rectangle 11">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9CF048D-6B29-484F-9FEE-0F9D95EB2B9D}"/>
              </a:ext>
            </a:extLst>
          </p:cNvPr>
          <p:cNvSpPr>
            <a:spLocks noGrp="1"/>
          </p:cNvSpPr>
          <p:nvPr>
            <p:ph type="title"/>
          </p:nvPr>
        </p:nvSpPr>
        <p:spPr>
          <a:xfrm>
            <a:off x="866215" y="973668"/>
            <a:ext cx="6571060" cy="706964"/>
          </a:xfrm>
        </p:spPr>
        <p:txBody>
          <a:bodyPr vert="horz" lIns="91440" tIns="45720" rIns="91440" bIns="45720" rtlCol="0" anchor="ctr">
            <a:normAutofit/>
          </a:bodyPr>
          <a:lstStyle/>
          <a:p>
            <a:r>
              <a:rPr lang="en-US" sz="3600" b="0" i="0" kern="1200" dirty="0">
                <a:solidFill>
                  <a:schemeClr val="bg2"/>
                </a:solidFill>
                <a:latin typeface="+mj-lt"/>
                <a:ea typeface="+mj-ea"/>
                <a:cs typeface="+mj-cs"/>
              </a:rPr>
              <a:t>Using HAIKU</a:t>
            </a:r>
          </a:p>
        </p:txBody>
      </p:sp>
      <p:sp>
        <p:nvSpPr>
          <p:cNvPr id="6" name="Text Placeholder 5">
            <a:extLst>
              <a:ext uri="{FF2B5EF4-FFF2-40B4-BE49-F238E27FC236}">
                <a16:creationId xmlns:a16="http://schemas.microsoft.com/office/drawing/2014/main" id="{A43D33BB-E808-4D6C-B89C-6ADFB8BA76E4}"/>
              </a:ext>
            </a:extLst>
          </p:cNvPr>
          <p:cNvSpPr>
            <a:spLocks noGrp="1"/>
          </p:cNvSpPr>
          <p:nvPr>
            <p:ph type="body" sz="half" idx="2"/>
          </p:nvPr>
        </p:nvSpPr>
        <p:spPr>
          <a:xfrm>
            <a:off x="572691" y="2603500"/>
            <a:ext cx="2904315" cy="3416300"/>
          </a:xfrm>
        </p:spPr>
        <p:txBody>
          <a:bodyPr vert="horz" lIns="91440" tIns="45720" rIns="91440" bIns="45720" rtlCol="0" anchor="ctr">
            <a:normAutofit/>
          </a:bodyPr>
          <a:lstStyle/>
          <a:p>
            <a:pPr marL="342900" indent="-342900">
              <a:buFont typeface="Wingdings 3" charset="2"/>
              <a:buChar char=""/>
            </a:pPr>
            <a:r>
              <a:rPr lang="en-US" sz="1800" dirty="0">
                <a:solidFill>
                  <a:schemeClr val="tx1">
                    <a:lumMod val="75000"/>
                    <a:lumOff val="25000"/>
                  </a:schemeClr>
                </a:solidFill>
              </a:rPr>
              <a:t>Login</a:t>
            </a:r>
          </a:p>
          <a:p>
            <a:pPr marL="342900" indent="-342900">
              <a:buFont typeface="Wingdings 3" charset="2"/>
              <a:buChar char=""/>
            </a:pPr>
            <a:r>
              <a:rPr lang="en-US" sz="1800" dirty="0">
                <a:solidFill>
                  <a:schemeClr val="tx1">
                    <a:lumMod val="75000"/>
                    <a:lumOff val="25000"/>
                  </a:schemeClr>
                </a:solidFill>
              </a:rPr>
              <a:t>Select the patient</a:t>
            </a:r>
          </a:p>
        </p:txBody>
      </p:sp>
      <p:pic>
        <p:nvPicPr>
          <p:cNvPr id="4" name="Content Placeholder 4">
            <a:extLst>
              <a:ext uri="{FF2B5EF4-FFF2-40B4-BE49-F238E27FC236}">
                <a16:creationId xmlns:a16="http://schemas.microsoft.com/office/drawing/2014/main" id="{9733D11D-FBE2-4485-B617-3DC4175E137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338622" y="3185456"/>
            <a:ext cx="3048342" cy="2248153"/>
          </a:xfrm>
          <a:prstGeom prst="roundRect">
            <a:avLst>
              <a:gd name="adj" fmla="val 1858"/>
            </a:avLst>
          </a:prstGeom>
          <a:effectLst/>
        </p:spPr>
      </p:pic>
      <p:pic>
        <p:nvPicPr>
          <p:cNvPr id="5" name="Content Placeholder 4">
            <a:extLst>
              <a:ext uri="{FF2B5EF4-FFF2-40B4-BE49-F238E27FC236}">
                <a16:creationId xmlns:a16="http://schemas.microsoft.com/office/drawing/2014/main" id="{A0AA24E4-A00C-499B-BFAA-0340E4FEE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444" b="7248"/>
          <a:stretch/>
        </p:blipFill>
        <p:spPr>
          <a:xfrm rot="5400000">
            <a:off x="5775037" y="3185456"/>
            <a:ext cx="2917408" cy="2248153"/>
          </a:xfrm>
          <a:prstGeom prst="roundRect">
            <a:avLst>
              <a:gd name="adj" fmla="val 1858"/>
            </a:avLst>
          </a:prstGeom>
          <a:effectLst/>
        </p:spPr>
      </p:pic>
    </p:spTree>
    <p:extLst>
      <p:ext uri="{BB962C8B-B14F-4D97-AF65-F5344CB8AC3E}">
        <p14:creationId xmlns:p14="http://schemas.microsoft.com/office/powerpoint/2010/main" val="39970442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2" name="Rectangle 11">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1" name="Content Placeholder 4">
            <a:extLst>
              <a:ext uri="{FF2B5EF4-FFF2-40B4-BE49-F238E27FC236}">
                <a16:creationId xmlns:a16="http://schemas.microsoft.com/office/drawing/2014/main" id="{414A6DB8-5242-49A4-893C-FD06EC336FF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7500" t="6486"/>
          <a:stretch/>
        </p:blipFill>
        <p:spPr>
          <a:xfrm>
            <a:off x="3692239" y="2667000"/>
            <a:ext cx="2629601" cy="3508119"/>
          </a:xfrm>
          <a:ln>
            <a:solidFill>
              <a:schemeClr val="bg2"/>
            </a:solidFill>
          </a:ln>
        </p:spPr>
      </p:pic>
      <p:pic>
        <p:nvPicPr>
          <p:cNvPr id="23" name="Content Placeholder 4">
            <a:extLst>
              <a:ext uri="{FF2B5EF4-FFF2-40B4-BE49-F238E27FC236}">
                <a16:creationId xmlns:a16="http://schemas.microsoft.com/office/drawing/2014/main" id="{F1DAEBA0-B6F2-4A45-B257-14B0EA27AC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18212" y="3105547"/>
            <a:ext cx="3508375" cy="2631281"/>
          </a:xfrm>
          <a:prstGeom prst="rect">
            <a:avLst/>
          </a:prstGeom>
          <a:ln>
            <a:solidFill>
              <a:schemeClr val="bg2"/>
            </a:solidFill>
          </a:ln>
        </p:spPr>
      </p:pic>
      <p:sp>
        <p:nvSpPr>
          <p:cNvPr id="24" name="Text Placeholder 6">
            <a:extLst>
              <a:ext uri="{FF2B5EF4-FFF2-40B4-BE49-F238E27FC236}">
                <a16:creationId xmlns:a16="http://schemas.microsoft.com/office/drawing/2014/main" id="{BC98EEAC-62E6-4A29-8BF0-F2DDC34A5344}"/>
              </a:ext>
            </a:extLst>
          </p:cNvPr>
          <p:cNvSpPr>
            <a:spLocks noGrp="1"/>
          </p:cNvSpPr>
          <p:nvPr>
            <p:ph type="body" sz="half" idx="2"/>
          </p:nvPr>
        </p:nvSpPr>
        <p:spPr>
          <a:xfrm>
            <a:off x="426128" y="2603500"/>
            <a:ext cx="3050497" cy="3416300"/>
          </a:xfrm>
        </p:spPr>
        <p:txBody>
          <a:bodyPr anchor="ctr">
            <a:normAutofit/>
          </a:bodyPr>
          <a:lstStyle/>
          <a:p>
            <a:pPr marL="342900" indent="-342900">
              <a:buFont typeface="Wingdings 3" charset="2"/>
              <a:buChar char=""/>
            </a:pPr>
            <a:r>
              <a:rPr lang="en-US" sz="1800" dirty="0">
                <a:solidFill>
                  <a:schemeClr val="tx1">
                    <a:lumMod val="75000"/>
                    <a:lumOff val="25000"/>
                  </a:schemeClr>
                </a:solidFill>
              </a:rPr>
              <a:t>Click the circle in the upper left corner with the silhouette or picture of the patient</a:t>
            </a:r>
          </a:p>
          <a:p>
            <a:pPr marL="342900" indent="-342900">
              <a:buFont typeface="Wingdings 3" charset="2"/>
              <a:buChar char=""/>
            </a:pPr>
            <a:r>
              <a:rPr lang="en-US" sz="1800" dirty="0">
                <a:solidFill>
                  <a:schemeClr val="tx1">
                    <a:lumMod val="75000"/>
                    <a:lumOff val="25000"/>
                  </a:schemeClr>
                </a:solidFill>
              </a:rPr>
              <a:t>Click Capture Clinical Media</a:t>
            </a:r>
          </a:p>
          <a:p>
            <a:endParaRPr lang="en-US" sz="1800" dirty="0">
              <a:solidFill>
                <a:schemeClr val="tx1"/>
              </a:solidFill>
            </a:endParaRPr>
          </a:p>
        </p:txBody>
      </p:sp>
      <p:sp>
        <p:nvSpPr>
          <p:cNvPr id="25" name="Arrow: Right 24">
            <a:extLst>
              <a:ext uri="{FF2B5EF4-FFF2-40B4-BE49-F238E27FC236}">
                <a16:creationId xmlns:a16="http://schemas.microsoft.com/office/drawing/2014/main" id="{71DBAE7F-335B-4860-AE64-2DB48A4DA61A}"/>
              </a:ext>
            </a:extLst>
          </p:cNvPr>
          <p:cNvSpPr/>
          <p:nvPr/>
        </p:nvSpPr>
        <p:spPr>
          <a:xfrm rot="2953409">
            <a:off x="4611443" y="3831168"/>
            <a:ext cx="1321162" cy="390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893AE37C-F2F7-4D2A-ADC7-DF8F4C8CFA01}"/>
              </a:ext>
            </a:extLst>
          </p:cNvPr>
          <p:cNvSpPr/>
          <p:nvPr/>
        </p:nvSpPr>
        <p:spPr>
          <a:xfrm rot="7000657">
            <a:off x="7684009" y="3832764"/>
            <a:ext cx="1321162" cy="390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90746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F228AF-822F-4819-9EB8-406258D6BB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2" name="Rectangle 11">
              <a:extLst>
                <a:ext uri="{FF2B5EF4-FFF2-40B4-BE49-F238E27FC236}">
                  <a16:creationId xmlns:a16="http://schemas.microsoft.com/office/drawing/2014/main" id="{38D7DDBD-CAAB-4AE7-930D-FCE007CBD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a:extLst>
                <a:ext uri="{FF2B5EF4-FFF2-40B4-BE49-F238E27FC236}">
                  <a16:creationId xmlns:a16="http://schemas.microsoft.com/office/drawing/2014/main" id="{1DFEF9B7-500D-44A2-952F-C322F13C98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4137BE8-DA41-4563-A6DE-A5D80DE6E7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D8D380D3-7714-4E3F-8BA2-66B22BFD4D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ECA7627-07BD-4F00-90E9-C6BB2199E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61968C9-1992-4391-8E5B-1F358BB645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308983D8-1DA4-4D97-A8B5-59825C0E4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009B6231-043B-4F66-BCC4-813B76F77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0" name="Freeform 5">
              <a:extLst>
                <a:ext uri="{FF2B5EF4-FFF2-40B4-BE49-F238E27FC236}">
                  <a16:creationId xmlns:a16="http://schemas.microsoft.com/office/drawing/2014/main" id="{36B7E87D-14CF-4349-AC4D-69DF5D84EB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4EB623E5-BC7C-4763-B7CD-C7D5F91F12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4" name="Text Placeholder 6">
            <a:extLst>
              <a:ext uri="{FF2B5EF4-FFF2-40B4-BE49-F238E27FC236}">
                <a16:creationId xmlns:a16="http://schemas.microsoft.com/office/drawing/2014/main" id="{BC98EEAC-62E6-4A29-8BF0-F2DDC34A5344}"/>
              </a:ext>
            </a:extLst>
          </p:cNvPr>
          <p:cNvSpPr>
            <a:spLocks noGrp="1"/>
          </p:cNvSpPr>
          <p:nvPr>
            <p:ph type="body" sz="half" idx="2"/>
          </p:nvPr>
        </p:nvSpPr>
        <p:spPr>
          <a:xfrm>
            <a:off x="506027" y="2603500"/>
            <a:ext cx="3162794" cy="3416300"/>
          </a:xfrm>
        </p:spPr>
        <p:txBody>
          <a:bodyPr anchor="ctr">
            <a:normAutofit/>
          </a:bodyPr>
          <a:lstStyle/>
          <a:p>
            <a:pPr marL="342900" indent="-342900">
              <a:buFont typeface="Wingdings 3" charset="2"/>
              <a:buChar char=""/>
            </a:pPr>
            <a:r>
              <a:rPr lang="en-US" sz="1800" dirty="0">
                <a:solidFill>
                  <a:schemeClr val="tx1">
                    <a:lumMod val="75000"/>
                    <a:lumOff val="25000"/>
                  </a:schemeClr>
                </a:solidFill>
              </a:rPr>
              <a:t>Take the picture</a:t>
            </a:r>
          </a:p>
          <a:p>
            <a:pPr marL="342900" indent="-342900">
              <a:buFont typeface="Wingdings 3" charset="2"/>
              <a:buChar char=""/>
            </a:pPr>
            <a:r>
              <a:rPr lang="en-US" sz="1800" dirty="0">
                <a:solidFill>
                  <a:schemeClr val="tx1">
                    <a:lumMod val="75000"/>
                    <a:lumOff val="25000"/>
                  </a:schemeClr>
                </a:solidFill>
              </a:rPr>
              <a:t>If you want to keep it, click “Use Photo” or retake</a:t>
            </a:r>
          </a:p>
          <a:p>
            <a:pPr marL="342900" indent="-342900">
              <a:buFont typeface="Wingdings 3" charset="2"/>
              <a:buChar char=""/>
            </a:pPr>
            <a:r>
              <a:rPr lang="en-US" sz="1800" dirty="0">
                <a:solidFill>
                  <a:schemeClr val="tx1">
                    <a:lumMod val="75000"/>
                    <a:lumOff val="25000"/>
                  </a:schemeClr>
                </a:solidFill>
                <a:highlight>
                  <a:srgbClr val="FFFF00"/>
                </a:highlight>
              </a:rPr>
              <a:t>ADD DESCRIPTION </a:t>
            </a:r>
            <a:r>
              <a:rPr lang="en-US" sz="1800" dirty="0">
                <a:solidFill>
                  <a:schemeClr val="tx1">
                    <a:lumMod val="75000"/>
                    <a:lumOff val="25000"/>
                  </a:schemeClr>
                </a:solidFill>
              </a:rPr>
              <a:t>(i.e. sacrum, left heel, etc.)</a:t>
            </a:r>
          </a:p>
          <a:p>
            <a:pPr marL="342900" indent="-342900">
              <a:buFont typeface="Wingdings 3" charset="2"/>
              <a:buChar char=""/>
            </a:pPr>
            <a:r>
              <a:rPr lang="en-US" sz="1800" dirty="0">
                <a:solidFill>
                  <a:schemeClr val="tx1">
                    <a:lumMod val="75000"/>
                    <a:lumOff val="25000"/>
                  </a:schemeClr>
                </a:solidFill>
              </a:rPr>
              <a:t>Don’t forget to SAVE!</a:t>
            </a:r>
          </a:p>
          <a:p>
            <a:endParaRPr lang="en-US" sz="1800" dirty="0">
              <a:solidFill>
                <a:schemeClr val="tx1"/>
              </a:solidFill>
            </a:endParaRPr>
          </a:p>
        </p:txBody>
      </p:sp>
      <p:pic>
        <p:nvPicPr>
          <p:cNvPr id="27" name="Content Placeholder 4">
            <a:extLst>
              <a:ext uri="{FF2B5EF4-FFF2-40B4-BE49-F238E27FC236}">
                <a16:creationId xmlns:a16="http://schemas.microsoft.com/office/drawing/2014/main" id="{46F2521E-D5A7-4A66-800C-FAB779E30DA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390387" y="3270823"/>
            <a:ext cx="3367558" cy="2347648"/>
          </a:xfrm>
        </p:spPr>
      </p:pic>
      <p:pic>
        <p:nvPicPr>
          <p:cNvPr id="28" name="Content Placeholder 4">
            <a:extLst>
              <a:ext uri="{FF2B5EF4-FFF2-40B4-BE49-F238E27FC236}">
                <a16:creationId xmlns:a16="http://schemas.microsoft.com/office/drawing/2014/main" id="{D65E8E2F-F843-46A4-8C74-4058360915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26" t="15412" r="4226" b="-268"/>
          <a:stretch/>
        </p:blipFill>
        <p:spPr>
          <a:xfrm rot="5400000">
            <a:off x="5864995" y="3236926"/>
            <a:ext cx="3626860" cy="2308222"/>
          </a:xfrm>
          <a:prstGeom prst="rect">
            <a:avLst/>
          </a:prstGeom>
        </p:spPr>
      </p:pic>
      <p:sp>
        <p:nvSpPr>
          <p:cNvPr id="26" name="Arrow: Right 25">
            <a:extLst>
              <a:ext uri="{FF2B5EF4-FFF2-40B4-BE49-F238E27FC236}">
                <a16:creationId xmlns:a16="http://schemas.microsoft.com/office/drawing/2014/main" id="{893AE37C-F2F7-4D2A-ADC7-DF8F4C8CFA01}"/>
              </a:ext>
            </a:extLst>
          </p:cNvPr>
          <p:cNvSpPr/>
          <p:nvPr/>
        </p:nvSpPr>
        <p:spPr>
          <a:xfrm rot="7000657">
            <a:off x="6998420" y="3851538"/>
            <a:ext cx="1321162" cy="3904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45356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EFAED-559C-477F-8D69-A5737542D124}"/>
              </a:ext>
            </a:extLst>
          </p:cNvPr>
          <p:cNvPicPr>
            <a:picLocks noChangeAspect="1"/>
          </p:cNvPicPr>
          <p:nvPr/>
        </p:nvPicPr>
        <p:blipFill>
          <a:blip r:embed="rId2"/>
          <a:stretch>
            <a:fillRect/>
          </a:stretch>
        </p:blipFill>
        <p:spPr>
          <a:xfrm>
            <a:off x="772717" y="3385198"/>
            <a:ext cx="7592670" cy="2707008"/>
          </a:xfrm>
          <a:prstGeom prst="rect">
            <a:avLst/>
          </a:prstGeom>
        </p:spPr>
      </p:pic>
      <p:sp>
        <p:nvSpPr>
          <p:cNvPr id="2" name="Title 1">
            <a:extLst>
              <a:ext uri="{FF2B5EF4-FFF2-40B4-BE49-F238E27FC236}">
                <a16:creationId xmlns:a16="http://schemas.microsoft.com/office/drawing/2014/main" id="{1B60BDCF-275E-4BC8-9B88-3B7DBE709B23}"/>
              </a:ext>
            </a:extLst>
          </p:cNvPr>
          <p:cNvSpPr>
            <a:spLocks noGrp="1"/>
          </p:cNvSpPr>
          <p:nvPr>
            <p:ph type="title"/>
          </p:nvPr>
        </p:nvSpPr>
        <p:spPr/>
        <p:txBody>
          <a:bodyPr/>
          <a:lstStyle/>
          <a:p>
            <a:r>
              <a:rPr lang="en-US" dirty="0"/>
              <a:t>Find Photos in the Chart</a:t>
            </a:r>
          </a:p>
        </p:txBody>
      </p:sp>
      <p:pic>
        <p:nvPicPr>
          <p:cNvPr id="5" name="Content Placeholder 4">
            <a:extLst>
              <a:ext uri="{FF2B5EF4-FFF2-40B4-BE49-F238E27FC236}">
                <a16:creationId xmlns:a16="http://schemas.microsoft.com/office/drawing/2014/main" id="{ACFAEEAD-64E9-4641-B6A6-FDA026C7E0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02846" y="2343689"/>
            <a:ext cx="1165394" cy="876930"/>
          </a:xfrm>
        </p:spPr>
      </p:pic>
      <p:sp>
        <p:nvSpPr>
          <p:cNvPr id="8" name="TextBox 7">
            <a:extLst>
              <a:ext uri="{FF2B5EF4-FFF2-40B4-BE49-F238E27FC236}">
                <a16:creationId xmlns:a16="http://schemas.microsoft.com/office/drawing/2014/main" id="{1B4AEF6A-1F22-4BEE-BDDB-6D66978E185E}"/>
              </a:ext>
            </a:extLst>
          </p:cNvPr>
          <p:cNvSpPr txBox="1"/>
          <p:nvPr/>
        </p:nvSpPr>
        <p:spPr>
          <a:xfrm>
            <a:off x="539804" y="2300557"/>
            <a:ext cx="5611803" cy="954107"/>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2800" dirty="0"/>
              <a:t>Click on the Chart review button, then the “Media Tab”</a:t>
            </a:r>
          </a:p>
        </p:txBody>
      </p:sp>
      <p:sp>
        <p:nvSpPr>
          <p:cNvPr id="9" name="Oval 8">
            <a:extLst>
              <a:ext uri="{FF2B5EF4-FFF2-40B4-BE49-F238E27FC236}">
                <a16:creationId xmlns:a16="http://schemas.microsoft.com/office/drawing/2014/main" id="{BB860D34-B25A-4EED-8047-9B9A92E53913}"/>
              </a:ext>
            </a:extLst>
          </p:cNvPr>
          <p:cNvSpPr/>
          <p:nvPr/>
        </p:nvSpPr>
        <p:spPr>
          <a:xfrm>
            <a:off x="5362202" y="3388111"/>
            <a:ext cx="602102" cy="597159"/>
          </a:xfrm>
          <a:prstGeom prst="ellipse">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80274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BF320D-D292-4CBC-B298-CB92FB6358D3}"/>
              </a:ext>
            </a:extLst>
          </p:cNvPr>
          <p:cNvSpPr txBox="1"/>
          <p:nvPr/>
        </p:nvSpPr>
        <p:spPr>
          <a:xfrm>
            <a:off x="289184" y="3181599"/>
            <a:ext cx="3026495" cy="3631763"/>
          </a:xfrm>
          <a:prstGeom prst="rect">
            <a:avLst/>
          </a:prstGeom>
          <a:solidFill>
            <a:schemeClr val="accent1"/>
          </a:solidFill>
          <a:ln>
            <a:solidFill>
              <a:schemeClr val="accent1"/>
            </a:solidFill>
          </a:ln>
        </p:spPr>
        <p:txBody>
          <a:bodyPr wrap="square" lIns="91440" tIns="45720" rIns="91440" bIns="45720" rtlCol="0" anchor="t">
            <a:spAutoFit/>
          </a:bodyPr>
          <a:lstStyle/>
          <a:p>
            <a:pPr algn="ctr"/>
            <a:r>
              <a:rPr lang="en-US" sz="3200" b="1" dirty="0">
                <a:solidFill>
                  <a:schemeClr val="bg1"/>
                </a:solidFill>
              </a:rPr>
              <a:t>Questions: </a:t>
            </a:r>
          </a:p>
          <a:p>
            <a:pPr algn="ctr"/>
            <a:r>
              <a:rPr lang="en-US" dirty="0">
                <a:solidFill>
                  <a:schemeClr val="bg1"/>
                </a:solidFill>
              </a:rPr>
              <a:t>What body part(s) am I looking at?</a:t>
            </a:r>
            <a:endParaRPr lang="en-US" dirty="0">
              <a:solidFill>
                <a:schemeClr val="bg1"/>
              </a:solidFill>
              <a:cs typeface="Calibri Light"/>
            </a:endParaRPr>
          </a:p>
          <a:p>
            <a:pPr algn="ctr"/>
            <a:r>
              <a:rPr lang="en-US" dirty="0">
                <a:solidFill>
                  <a:schemeClr val="bg1"/>
                </a:solidFill>
              </a:rPr>
              <a:t>Which way is up?</a:t>
            </a:r>
          </a:p>
          <a:p>
            <a:pPr algn="ctr"/>
            <a:br>
              <a:rPr lang="en-US" dirty="0"/>
            </a:br>
            <a:r>
              <a:rPr lang="en-US" dirty="0">
                <a:solidFill>
                  <a:schemeClr val="bg1"/>
                </a:solidFill>
                <a:cs typeface="Calibri Light"/>
              </a:rPr>
              <a:t>Must be able to identify what body part is being photographed! Enter location under description after taking photo before saving.</a:t>
            </a:r>
          </a:p>
          <a:p>
            <a:pPr algn="ctr"/>
            <a:endParaRPr lang="en-US" dirty="0">
              <a:solidFill>
                <a:schemeClr val="bg1"/>
              </a:solidFill>
              <a:cs typeface="Calibri Light"/>
            </a:endParaRPr>
          </a:p>
          <a:p>
            <a:pPr algn="ctr"/>
            <a:endParaRPr lang="en-US" dirty="0">
              <a:solidFill>
                <a:schemeClr val="bg1"/>
              </a:solidFill>
              <a:cs typeface="Calibri Light"/>
            </a:endParaRPr>
          </a:p>
        </p:txBody>
      </p:sp>
      <p:pic>
        <p:nvPicPr>
          <p:cNvPr id="5" name="Content Placeholder 4">
            <a:extLst>
              <a:ext uri="{FF2B5EF4-FFF2-40B4-BE49-F238E27FC236}">
                <a16:creationId xmlns:a16="http://schemas.microsoft.com/office/drawing/2014/main" id="{023F3F5B-9C10-485B-88CE-1E69706A5809}"/>
              </a:ext>
            </a:extLst>
          </p:cNvPr>
          <p:cNvPicPr>
            <a:picLocks noGrp="1" noChangeAspect="1"/>
          </p:cNvPicPr>
          <p:nvPr>
            <p:ph sz="half" idx="1"/>
          </p:nvPr>
        </p:nvPicPr>
        <p:blipFill>
          <a:blip r:embed="rId2"/>
          <a:stretch>
            <a:fillRect/>
          </a:stretch>
        </p:blipFill>
        <p:spPr>
          <a:xfrm>
            <a:off x="3543951" y="3005764"/>
            <a:ext cx="2632671" cy="3530600"/>
          </a:xfrm>
          <a:prstGeom prst="rect">
            <a:avLst/>
          </a:prstGeom>
          <a:ln>
            <a:solidFill>
              <a:schemeClr val="tx2"/>
            </a:solidFill>
          </a:ln>
        </p:spPr>
      </p:pic>
      <p:pic>
        <p:nvPicPr>
          <p:cNvPr id="6" name="Content Placeholder 5">
            <a:extLst>
              <a:ext uri="{FF2B5EF4-FFF2-40B4-BE49-F238E27FC236}">
                <a16:creationId xmlns:a16="http://schemas.microsoft.com/office/drawing/2014/main" id="{697C8931-A717-4ABF-B3D8-C0F722B61E46}"/>
              </a:ext>
            </a:extLst>
          </p:cNvPr>
          <p:cNvPicPr>
            <a:picLocks noGrp="1" noChangeAspect="1"/>
          </p:cNvPicPr>
          <p:nvPr>
            <p:ph sz="half" idx="2"/>
          </p:nvPr>
        </p:nvPicPr>
        <p:blipFill>
          <a:blip r:embed="rId3"/>
          <a:stretch>
            <a:fillRect/>
          </a:stretch>
        </p:blipFill>
        <p:spPr>
          <a:xfrm>
            <a:off x="6404894" y="3255457"/>
            <a:ext cx="2449922" cy="3280907"/>
          </a:xfrm>
          <a:prstGeom prst="rect">
            <a:avLst/>
          </a:prstGeom>
          <a:ln>
            <a:solidFill>
              <a:schemeClr val="tx2"/>
            </a:solidFill>
          </a:ln>
        </p:spPr>
      </p:pic>
      <p:pic>
        <p:nvPicPr>
          <p:cNvPr id="8" name="Picture 7">
            <a:extLst>
              <a:ext uri="{FF2B5EF4-FFF2-40B4-BE49-F238E27FC236}">
                <a16:creationId xmlns:a16="http://schemas.microsoft.com/office/drawing/2014/main" id="{E6D08F30-CD4E-4D7D-918B-6A6ADCF63599}"/>
              </a:ext>
            </a:extLst>
          </p:cNvPr>
          <p:cNvPicPr>
            <a:picLocks noChangeAspect="1"/>
          </p:cNvPicPr>
          <p:nvPr/>
        </p:nvPicPr>
        <p:blipFill>
          <a:blip r:embed="rId4"/>
          <a:stretch>
            <a:fillRect/>
          </a:stretch>
        </p:blipFill>
        <p:spPr>
          <a:xfrm>
            <a:off x="1185717" y="795989"/>
            <a:ext cx="6898909" cy="1882791"/>
          </a:xfrm>
          <a:prstGeom prst="rect">
            <a:avLst/>
          </a:prstGeom>
          <a:ln>
            <a:solidFill>
              <a:schemeClr val="accent5"/>
            </a:solidFill>
          </a:ln>
        </p:spPr>
      </p:pic>
      <p:sp>
        <p:nvSpPr>
          <p:cNvPr id="2" name="Oval 1">
            <a:extLst>
              <a:ext uri="{FF2B5EF4-FFF2-40B4-BE49-F238E27FC236}">
                <a16:creationId xmlns:a16="http://schemas.microsoft.com/office/drawing/2014/main" id="{1EB9E715-854A-4A7A-B9A8-EBAF2D0D048B}"/>
              </a:ext>
            </a:extLst>
          </p:cNvPr>
          <p:cNvSpPr/>
          <p:nvPr/>
        </p:nvSpPr>
        <p:spPr>
          <a:xfrm>
            <a:off x="5155522" y="1787123"/>
            <a:ext cx="1207698" cy="914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34B5A990-0358-4B21-AD84-973A5252D4A4}"/>
              </a:ext>
            </a:extLst>
          </p:cNvPr>
          <p:cNvCxnSpPr/>
          <p:nvPr/>
        </p:nvCxnSpPr>
        <p:spPr>
          <a:xfrm flipH="1">
            <a:off x="4641012" y="2540480"/>
            <a:ext cx="690112" cy="1880558"/>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314DBA8A-47BD-4A64-B25D-868DEA8D2E61}"/>
              </a:ext>
            </a:extLst>
          </p:cNvPr>
          <p:cNvCxnSpPr>
            <a:cxnSpLocks/>
          </p:cNvCxnSpPr>
          <p:nvPr/>
        </p:nvCxnSpPr>
        <p:spPr>
          <a:xfrm>
            <a:off x="6150633" y="2592238"/>
            <a:ext cx="1293963" cy="1639018"/>
          </a:xfrm>
          <a:prstGeom prst="straightConnector1">
            <a:avLst/>
          </a:prstGeom>
          <a:ln>
            <a:solidFill>
              <a:srgbClr val="C00000"/>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718033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73D9330-AC89-4ED8-BEDB-48F0356FC025}"/>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a:solidFill>
                  <a:srgbClr val="FFFFFF"/>
                </a:solidFill>
              </a:rPr>
              <a:t>Measurement of Pressure Injuries</a:t>
            </a:r>
          </a:p>
        </p:txBody>
      </p:sp>
    </p:spTree>
    <p:extLst>
      <p:ext uri="{BB962C8B-B14F-4D97-AF65-F5344CB8AC3E}">
        <p14:creationId xmlns:p14="http://schemas.microsoft.com/office/powerpoint/2010/main" val="1092723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3E10248-AF0E-477D-B4D2-47C02CE4E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8" name="Rectangle 7">
              <a:extLst>
                <a:ext uri="{FF2B5EF4-FFF2-40B4-BE49-F238E27FC236}">
                  <a16:creationId xmlns:a16="http://schemas.microsoft.com/office/drawing/2014/main" id="{533010C2-2DA5-460F-A40C-5317F567A0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reeform 5">
              <a:extLst>
                <a:ext uri="{FF2B5EF4-FFF2-40B4-BE49-F238E27FC236}">
                  <a16:creationId xmlns:a16="http://schemas.microsoft.com/office/drawing/2014/main" id="{17CB0634-F963-4EC9-A6F6-8EA46BD1F1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Rectangle 10">
            <a:extLst>
              <a:ext uri="{FF2B5EF4-FFF2-40B4-BE49-F238E27FC236}">
                <a16:creationId xmlns:a16="http://schemas.microsoft.com/office/drawing/2014/main" id="{73C0A186-7444-4460-9C37-532E7671E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3" name="Freeform 5">
            <a:extLst>
              <a:ext uri="{FF2B5EF4-FFF2-40B4-BE49-F238E27FC236}">
                <a16:creationId xmlns:a16="http://schemas.microsoft.com/office/drawing/2014/main" id="{D22D1B95-2B54-43E9-85D9-B489F6C5DD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21010068">
            <a:off x="6368213" y="4185117"/>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7D0F3F6D-A49D-4406-8D61-1C4F8D792F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41709" y="4241801"/>
            <a:ext cx="84582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D953A318-DA8D-4405-9536-D889E45C5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19" name="Rectangle 18">
            <a:extLst>
              <a:ext uri="{FF2B5EF4-FFF2-40B4-BE49-F238E27FC236}">
                <a16:creationId xmlns:a16="http://schemas.microsoft.com/office/drawing/2014/main" id="{9E382A3D-2F90-475C-8DF2-F666FEA34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97DDB4C-99D8-4719-94BF-8A70018164B7}"/>
              </a:ext>
            </a:extLst>
          </p:cNvPr>
          <p:cNvSpPr>
            <a:spLocks noGrp="1"/>
          </p:cNvSpPr>
          <p:nvPr>
            <p:ph type="title"/>
          </p:nvPr>
        </p:nvSpPr>
        <p:spPr>
          <a:xfrm>
            <a:off x="1262378" y="1143000"/>
            <a:ext cx="6619243" cy="3389217"/>
          </a:xfrm>
        </p:spPr>
        <p:txBody>
          <a:bodyPr vert="horz" lIns="91440" tIns="45720" rIns="91440" bIns="45720" rtlCol="0" anchor="ctr">
            <a:normAutofit/>
          </a:bodyPr>
          <a:lstStyle/>
          <a:p>
            <a:pPr algn="ctr"/>
            <a:r>
              <a:rPr lang="en-US" sz="5700" dirty="0">
                <a:solidFill>
                  <a:srgbClr val="FFFFFF"/>
                </a:solidFill>
              </a:rPr>
              <a:t>Risk Assessment</a:t>
            </a:r>
          </a:p>
        </p:txBody>
      </p:sp>
    </p:spTree>
    <p:extLst>
      <p:ext uri="{BB962C8B-B14F-4D97-AF65-F5344CB8AC3E}">
        <p14:creationId xmlns:p14="http://schemas.microsoft.com/office/powerpoint/2010/main" val="21661269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5" name="Group 24">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6" name="Rectangle 25">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7AA4BADA-36E6-42F1-B183-A5B4FC7A0CA5}"/>
              </a:ext>
            </a:extLst>
          </p:cNvPr>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Measurement of Pressure Injuries</a:t>
            </a:r>
          </a:p>
        </p:txBody>
      </p:sp>
      <p:cxnSp>
        <p:nvCxnSpPr>
          <p:cNvPr id="29" name="Straight Connector 28">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EDDD671-4A94-4FB2-9108-8C55BD468956}"/>
              </a:ext>
            </a:extLst>
          </p:cNvPr>
          <p:cNvSpPr>
            <a:spLocks noGrp="1"/>
          </p:cNvSpPr>
          <p:nvPr>
            <p:ph idx="1"/>
          </p:nvPr>
        </p:nvSpPr>
        <p:spPr>
          <a:xfrm>
            <a:off x="3508818" y="1059025"/>
            <a:ext cx="4591469" cy="4739950"/>
          </a:xfrm>
        </p:spPr>
        <p:txBody>
          <a:bodyPr vert="horz" lIns="91440" tIns="45720" rIns="91440" bIns="45720" rtlCol="0" anchor="ctr">
            <a:normAutofit/>
          </a:bodyPr>
          <a:lstStyle/>
          <a:p>
            <a:pPr>
              <a:buFont typeface="Wingdings" panose="05000000000000000000" pitchFamily="2" charset="2"/>
              <a:buChar char="ü"/>
            </a:pPr>
            <a:r>
              <a:rPr lang="en-US" dirty="0">
                <a:solidFill>
                  <a:schemeClr val="tx1"/>
                </a:solidFill>
              </a:rPr>
              <a:t>All pressure injuries should be measured by the staff nurse</a:t>
            </a:r>
            <a:endParaRPr lang="en-US" dirty="0">
              <a:solidFill>
                <a:schemeClr val="tx1"/>
              </a:solidFill>
              <a:cs typeface="Calibri Light" panose="020F0302020204030204"/>
            </a:endParaRPr>
          </a:p>
          <a:p>
            <a:pPr>
              <a:buFont typeface="Wingdings" panose="05000000000000000000" pitchFamily="2" charset="2"/>
              <a:buChar char="ü"/>
            </a:pPr>
            <a:r>
              <a:rPr lang="en-US" dirty="0">
                <a:solidFill>
                  <a:schemeClr val="tx1"/>
                </a:solidFill>
              </a:rPr>
              <a:t>Measurements need to be taken upon admission, discharge, on a weekly basis "Wound Wednesdays" and if any concern for deterioration. </a:t>
            </a:r>
            <a:endParaRPr lang="en-US" dirty="0">
              <a:solidFill>
                <a:schemeClr val="tx1"/>
              </a:solidFill>
              <a:cs typeface="Calibri Light"/>
            </a:endParaRPr>
          </a:p>
          <a:p>
            <a:pPr>
              <a:buFont typeface="Wingdings" panose="05000000000000000000" pitchFamily="2" charset="2"/>
              <a:buChar char="ü"/>
            </a:pPr>
            <a:r>
              <a:rPr lang="en-US" dirty="0">
                <a:solidFill>
                  <a:schemeClr val="tx1"/>
                </a:solidFill>
              </a:rPr>
              <a:t>Remember: Staff nurses will need guidance from their PI Champion on how to measure</a:t>
            </a:r>
          </a:p>
          <a:p>
            <a:pPr>
              <a:buFont typeface="Wingdings" panose="05000000000000000000" pitchFamily="2" charset="2"/>
              <a:buChar char="ü"/>
            </a:pPr>
            <a:r>
              <a:rPr lang="en-US" dirty="0">
                <a:solidFill>
                  <a:schemeClr val="tx1"/>
                </a:solidFill>
              </a:rPr>
              <a:t>Measurements are considered an essential element of PI documentation and are required as part of the policy</a:t>
            </a:r>
            <a:endParaRPr lang="en-US" dirty="0">
              <a:solidFill>
                <a:schemeClr val="tx1"/>
              </a:solidFill>
              <a:cs typeface="Calibri Light" panose="020F0302020204030204"/>
            </a:endParaRPr>
          </a:p>
        </p:txBody>
      </p:sp>
    </p:spTree>
    <p:extLst>
      <p:ext uri="{BB962C8B-B14F-4D97-AF65-F5344CB8AC3E}">
        <p14:creationId xmlns:p14="http://schemas.microsoft.com/office/powerpoint/2010/main" val="39593882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CBDC-2C95-4C36-B8B4-D4E595F6A9B1}"/>
              </a:ext>
            </a:extLst>
          </p:cNvPr>
          <p:cNvSpPr>
            <a:spLocks noGrp="1"/>
          </p:cNvSpPr>
          <p:nvPr>
            <p:ph type="title"/>
          </p:nvPr>
        </p:nvSpPr>
        <p:spPr/>
        <p:txBody>
          <a:bodyPr/>
          <a:lstStyle/>
          <a:p>
            <a:r>
              <a:rPr lang="en-US" dirty="0"/>
              <a:t>How to measure a pressure injury</a:t>
            </a:r>
          </a:p>
        </p:txBody>
      </p:sp>
      <p:sp>
        <p:nvSpPr>
          <p:cNvPr id="3" name="Content Placeholder 2">
            <a:extLst>
              <a:ext uri="{FF2B5EF4-FFF2-40B4-BE49-F238E27FC236}">
                <a16:creationId xmlns:a16="http://schemas.microsoft.com/office/drawing/2014/main" id="{0F947E50-3CA8-4970-A9B7-B3836E397ECE}"/>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dirty="0"/>
              <a:t> Length x width x depth in centimeters</a:t>
            </a:r>
          </a:p>
          <a:p>
            <a:pPr>
              <a:buFont typeface="Arial" panose="020B0604020202020204" pitchFamily="34" charset="0"/>
              <a:buChar char="•"/>
            </a:pPr>
            <a:r>
              <a:rPr lang="en-US" dirty="0"/>
              <a:t> Head to toe orientation</a:t>
            </a:r>
          </a:p>
          <a:p>
            <a:pPr>
              <a:buFont typeface="Arial" panose="020B0604020202020204" pitchFamily="34" charset="0"/>
              <a:buChar char="•"/>
            </a:pPr>
            <a:r>
              <a:rPr lang="en-US" dirty="0"/>
              <a:t> Longest length from head to toe (12:00 – 6:00)</a:t>
            </a:r>
          </a:p>
          <a:p>
            <a:pPr>
              <a:buFont typeface="Arial" panose="020B0604020202020204" pitchFamily="34" charset="0"/>
              <a:buChar char="•"/>
            </a:pPr>
            <a:r>
              <a:rPr lang="en-US" dirty="0"/>
              <a:t> Widest width from side to side perpendicular to length (9:00 – 3:00)</a:t>
            </a:r>
          </a:p>
          <a:p>
            <a:pPr>
              <a:buFont typeface="Arial" panose="020B0604020202020204" pitchFamily="34" charset="0"/>
              <a:buChar char="•"/>
            </a:pPr>
            <a:r>
              <a:rPr lang="en-US" dirty="0"/>
              <a:t> Obtain depth by inserting a cotton-tipped applicator into the wound bed at the greatest depth and place a mark (or your thumb and index finger) at the level of the skin</a:t>
            </a:r>
          </a:p>
          <a:p>
            <a:pPr>
              <a:buFont typeface="Arial" panose="020B0604020202020204" pitchFamily="34" charset="0"/>
              <a:buChar char="•"/>
            </a:pPr>
            <a:r>
              <a:rPr lang="en-US" b="1" dirty="0"/>
              <a:t> Document measurements including depth </a:t>
            </a:r>
            <a:r>
              <a:rPr lang="en-US" b="1"/>
              <a:t>in flowsheet  </a:t>
            </a:r>
            <a:endParaRPr lang="en-US" b="1" dirty="0">
              <a:cs typeface="Calibri Light"/>
            </a:endParaRPr>
          </a:p>
          <a:p>
            <a:pPr marL="0" indent="0">
              <a:buNone/>
            </a:pPr>
            <a:endParaRPr lang="en-US" b="1" dirty="0">
              <a:highlight>
                <a:srgbClr val="FFFF00"/>
              </a:highlight>
            </a:endParaRPr>
          </a:p>
        </p:txBody>
      </p:sp>
    </p:spTree>
    <p:extLst>
      <p:ext uri="{BB962C8B-B14F-4D97-AF65-F5344CB8AC3E}">
        <p14:creationId xmlns:p14="http://schemas.microsoft.com/office/powerpoint/2010/main" val="28318388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9" name="Rectangle 8">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Rectangle 11">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F54507A-EFFF-4471-A25D-BA8216C13963}"/>
              </a:ext>
            </a:extLst>
          </p:cNvPr>
          <p:cNvSpPr>
            <a:spLocks noGrp="1"/>
          </p:cNvSpPr>
          <p:nvPr>
            <p:ph type="title"/>
          </p:nvPr>
        </p:nvSpPr>
        <p:spPr>
          <a:xfrm>
            <a:off x="866216" y="4834467"/>
            <a:ext cx="6619243" cy="586380"/>
          </a:xfrm>
        </p:spPr>
        <p:txBody>
          <a:bodyPr vert="horz" lIns="91440" tIns="45720" rIns="91440" bIns="45720" rtlCol="0" anchor="b">
            <a:normAutofit/>
          </a:bodyPr>
          <a:lstStyle/>
          <a:p>
            <a:r>
              <a:rPr lang="en-US" sz="3100">
                <a:solidFill>
                  <a:schemeClr val="bg2"/>
                </a:solidFill>
              </a:rPr>
              <a:t>Wound measurement</a:t>
            </a:r>
          </a:p>
        </p:txBody>
      </p:sp>
      <p:pic>
        <p:nvPicPr>
          <p:cNvPr id="3" name="Picture 2">
            <a:extLst>
              <a:ext uri="{FF2B5EF4-FFF2-40B4-BE49-F238E27FC236}">
                <a16:creationId xmlns:a16="http://schemas.microsoft.com/office/drawing/2014/main" id="{99576DDC-8E3A-41DE-9277-110C1E1F73C1}"/>
              </a:ext>
            </a:extLst>
          </p:cNvPr>
          <p:cNvPicPr>
            <a:picLocks noChangeAspect="1"/>
          </p:cNvPicPr>
          <p:nvPr/>
        </p:nvPicPr>
        <p:blipFill rotWithShape="1">
          <a:blip r:embed="rId3"/>
          <a:srcRect l="299" r="5113" b="1"/>
          <a:stretch/>
        </p:blipFill>
        <p:spPr>
          <a:xfrm>
            <a:off x="866214" y="1143006"/>
            <a:ext cx="6619245" cy="3429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144668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70C2B8F-6B1B-46D5-86E6-40F36C695F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20" name="Freeform 5">
            <a:extLst>
              <a:ext uri="{FF2B5EF4-FFF2-40B4-BE49-F238E27FC236}">
                <a16:creationId xmlns:a16="http://schemas.microsoft.com/office/drawing/2014/main" id="{DB521824-592C-476A-AB0A-CA0C6D1F34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11338" y="1881194"/>
            <a:ext cx="3299407" cy="330693"/>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sp>
      <p:sp>
        <p:nvSpPr>
          <p:cNvPr id="22" name="Freeform: Shape 21">
            <a:extLst>
              <a:ext uri="{FF2B5EF4-FFF2-40B4-BE49-F238E27FC236}">
                <a16:creationId xmlns:a16="http://schemas.microsoft.com/office/drawing/2014/main" id="{A2749EFA-8EE4-4EB8-9424-8E593B932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3706465" y="1335800"/>
            <a:ext cx="6053670" cy="4186400"/>
          </a:xfrm>
          <a:custGeom>
            <a:avLst/>
            <a:gdLst>
              <a:gd name="connsiteX0" fmla="*/ 6053670 w 6053670"/>
              <a:gd name="connsiteY0" fmla="*/ 1098 h 5581866"/>
              <a:gd name="connsiteX1" fmla="*/ 6053670 w 6053670"/>
              <a:gd name="connsiteY1" fmla="*/ 514028 h 5581866"/>
              <a:gd name="connsiteX2" fmla="*/ 6053670 w 6053670"/>
              <a:gd name="connsiteY2" fmla="*/ 1254558 h 5581866"/>
              <a:gd name="connsiteX3" fmla="*/ 6053670 w 6053670"/>
              <a:gd name="connsiteY3" fmla="*/ 5581866 h 5581866"/>
              <a:gd name="connsiteX4" fmla="*/ 0 w 6053670"/>
              <a:gd name="connsiteY4" fmla="*/ 5581866 h 5581866"/>
              <a:gd name="connsiteX5" fmla="*/ 0 w 6053670"/>
              <a:gd name="connsiteY5" fmla="*/ 1249853 h 5581866"/>
              <a:gd name="connsiteX6" fmla="*/ 0 w 6053670"/>
              <a:gd name="connsiteY6" fmla="*/ 514028 h 5581866"/>
              <a:gd name="connsiteX7" fmla="*/ 0 w 6053670"/>
              <a:gd name="connsiteY7" fmla="*/ 0 h 5581866"/>
              <a:gd name="connsiteX8" fmla="*/ 35717 w 6053670"/>
              <a:gd name="connsiteY8" fmla="*/ 5488 h 5581866"/>
              <a:gd name="connsiteX9" fmla="*/ 140445 w 6053670"/>
              <a:gd name="connsiteY9" fmla="*/ 21641 h 5581866"/>
              <a:gd name="connsiteX10" fmla="*/ 216722 w 6053670"/>
              <a:gd name="connsiteY10" fmla="*/ 32932 h 5581866"/>
              <a:gd name="connsiteX11" fmla="*/ 307527 w 6053670"/>
              <a:gd name="connsiteY11" fmla="*/ 44850 h 5581866"/>
              <a:gd name="connsiteX12" fmla="*/ 415282 w 6053670"/>
              <a:gd name="connsiteY12" fmla="*/ 59121 h 5581866"/>
              <a:gd name="connsiteX13" fmla="*/ 534539 w 6053670"/>
              <a:gd name="connsiteY13" fmla="*/ 74175 h 5581866"/>
              <a:gd name="connsiteX14" fmla="*/ 668931 w 6053670"/>
              <a:gd name="connsiteY14" fmla="*/ 90014 h 5581866"/>
              <a:gd name="connsiteX15" fmla="*/ 815430 w 6053670"/>
              <a:gd name="connsiteY15" fmla="*/ 106794 h 5581866"/>
              <a:gd name="connsiteX16" fmla="*/ 974641 w 6053670"/>
              <a:gd name="connsiteY16" fmla="*/ 123574 h 5581866"/>
              <a:gd name="connsiteX17" fmla="*/ 1144144 w 6053670"/>
              <a:gd name="connsiteY17" fmla="*/ 140667 h 5581866"/>
              <a:gd name="connsiteX18" fmla="*/ 1326965 w 6053670"/>
              <a:gd name="connsiteY18" fmla="*/ 156506 h 5581866"/>
              <a:gd name="connsiteX19" fmla="*/ 1518261 w 6053670"/>
              <a:gd name="connsiteY19" fmla="*/ 171717 h 5581866"/>
              <a:gd name="connsiteX20" fmla="*/ 1720453 w 6053670"/>
              <a:gd name="connsiteY20" fmla="*/ 185518 h 5581866"/>
              <a:gd name="connsiteX21" fmla="*/ 1931121 w 6053670"/>
              <a:gd name="connsiteY21" fmla="*/ 198690 h 5581866"/>
              <a:gd name="connsiteX22" fmla="*/ 2150869 w 6053670"/>
              <a:gd name="connsiteY22" fmla="*/ 211079 h 5581866"/>
              <a:gd name="connsiteX23" fmla="*/ 2263467 w 6053670"/>
              <a:gd name="connsiteY23" fmla="*/ 215470 h 5581866"/>
              <a:gd name="connsiteX24" fmla="*/ 2378487 w 6053670"/>
              <a:gd name="connsiteY24" fmla="*/ 220332 h 5581866"/>
              <a:gd name="connsiteX25" fmla="*/ 2495323 w 6053670"/>
              <a:gd name="connsiteY25" fmla="*/ 224879 h 5581866"/>
              <a:gd name="connsiteX26" fmla="*/ 2612764 w 6053670"/>
              <a:gd name="connsiteY26" fmla="*/ 227859 h 5581866"/>
              <a:gd name="connsiteX27" fmla="*/ 2732627 w 6053670"/>
              <a:gd name="connsiteY27" fmla="*/ 230525 h 5581866"/>
              <a:gd name="connsiteX28" fmla="*/ 2853700 w 6053670"/>
              <a:gd name="connsiteY28" fmla="*/ 233348 h 5581866"/>
              <a:gd name="connsiteX29" fmla="*/ 2977195 w 6053670"/>
              <a:gd name="connsiteY29" fmla="*/ 235229 h 5581866"/>
              <a:gd name="connsiteX30" fmla="*/ 3101900 w 6053670"/>
              <a:gd name="connsiteY30" fmla="*/ 235229 h 5581866"/>
              <a:gd name="connsiteX31" fmla="*/ 3227817 w 6053670"/>
              <a:gd name="connsiteY31" fmla="*/ 236170 h 5581866"/>
              <a:gd name="connsiteX32" fmla="*/ 3354944 w 6053670"/>
              <a:gd name="connsiteY32" fmla="*/ 235229 h 5581866"/>
              <a:gd name="connsiteX33" fmla="*/ 3483887 w 6053670"/>
              <a:gd name="connsiteY33" fmla="*/ 233348 h 5581866"/>
              <a:gd name="connsiteX34" fmla="*/ 3612830 w 6053670"/>
              <a:gd name="connsiteY34" fmla="*/ 231623 h 5581866"/>
              <a:gd name="connsiteX35" fmla="*/ 3743589 w 6053670"/>
              <a:gd name="connsiteY35" fmla="*/ 227859 h 5581866"/>
              <a:gd name="connsiteX36" fmla="*/ 3875559 w 6053670"/>
              <a:gd name="connsiteY36" fmla="*/ 223938 h 5581866"/>
              <a:gd name="connsiteX37" fmla="*/ 4007529 w 6053670"/>
              <a:gd name="connsiteY37" fmla="*/ 219391 h 5581866"/>
              <a:gd name="connsiteX38" fmla="*/ 4140710 w 6053670"/>
              <a:gd name="connsiteY38" fmla="*/ 212961 h 5581866"/>
              <a:gd name="connsiteX39" fmla="*/ 4275102 w 6053670"/>
              <a:gd name="connsiteY39" fmla="*/ 205277 h 5581866"/>
              <a:gd name="connsiteX40" fmla="*/ 4410098 w 6053670"/>
              <a:gd name="connsiteY40" fmla="*/ 197907 h 5581866"/>
              <a:gd name="connsiteX41" fmla="*/ 4545096 w 6053670"/>
              <a:gd name="connsiteY41" fmla="*/ 188498 h 5581866"/>
              <a:gd name="connsiteX42" fmla="*/ 4681909 w 6053670"/>
              <a:gd name="connsiteY42" fmla="*/ 177207 h 5581866"/>
              <a:gd name="connsiteX43" fmla="*/ 4816905 w 6053670"/>
              <a:gd name="connsiteY43" fmla="*/ 165916 h 5581866"/>
              <a:gd name="connsiteX44" fmla="*/ 4954323 w 6053670"/>
              <a:gd name="connsiteY44" fmla="*/ 152899 h 5581866"/>
              <a:gd name="connsiteX45" fmla="*/ 5092347 w 6053670"/>
              <a:gd name="connsiteY45" fmla="*/ 138629 h 5581866"/>
              <a:gd name="connsiteX46" fmla="*/ 5228555 w 6053670"/>
              <a:gd name="connsiteY46" fmla="*/ 123574 h 5581866"/>
              <a:gd name="connsiteX47" fmla="*/ 5366578 w 6053670"/>
              <a:gd name="connsiteY47" fmla="*/ 106010 h 5581866"/>
              <a:gd name="connsiteX48" fmla="*/ 5503997 w 6053670"/>
              <a:gd name="connsiteY48" fmla="*/ 87192 h 5581866"/>
              <a:gd name="connsiteX49" fmla="*/ 5642020 w 6053670"/>
              <a:gd name="connsiteY49" fmla="*/ 68530 h 5581866"/>
              <a:gd name="connsiteX50" fmla="*/ 5779438 w 6053670"/>
              <a:gd name="connsiteY50" fmla="*/ 46733 h 5581866"/>
              <a:gd name="connsiteX51" fmla="*/ 5916251 w 6053670"/>
              <a:gd name="connsiteY51" fmla="*/ 24464 h 5581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5581866">
                <a:moveTo>
                  <a:pt x="6053670" y="1098"/>
                </a:moveTo>
                <a:lnTo>
                  <a:pt x="6053670" y="514028"/>
                </a:lnTo>
                <a:lnTo>
                  <a:pt x="6053670" y="1254558"/>
                </a:lnTo>
                <a:lnTo>
                  <a:pt x="6053670" y="5581866"/>
                </a:lnTo>
                <a:lnTo>
                  <a:pt x="0" y="5581866"/>
                </a:lnTo>
                <a:lnTo>
                  <a:pt x="0" y="1249853"/>
                </a:lnTo>
                <a:lnTo>
                  <a:pt x="0" y="514028"/>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sp>
      <p:sp>
        <p:nvSpPr>
          <p:cNvPr id="24" name="Freeform 5">
            <a:extLst>
              <a:ext uri="{FF2B5EF4-FFF2-40B4-BE49-F238E27FC236}">
                <a16:creationId xmlns:a16="http://schemas.microsoft.com/office/drawing/2014/main" id="{B5C860C9-D4F9-4350-80DA-0D1CD36C7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2" name="Title 1">
            <a:extLst>
              <a:ext uri="{FF2B5EF4-FFF2-40B4-BE49-F238E27FC236}">
                <a16:creationId xmlns:a16="http://schemas.microsoft.com/office/drawing/2014/main" id="{232B344F-2848-427D-9767-6BC0B63ED801}"/>
              </a:ext>
            </a:extLst>
          </p:cNvPr>
          <p:cNvSpPr>
            <a:spLocks noGrp="1"/>
          </p:cNvSpPr>
          <p:nvPr>
            <p:ph type="title"/>
          </p:nvPr>
        </p:nvSpPr>
        <p:spPr>
          <a:xfrm>
            <a:off x="479323" y="629265"/>
            <a:ext cx="3849329" cy="1622322"/>
          </a:xfrm>
        </p:spPr>
        <p:txBody>
          <a:bodyPr>
            <a:normAutofit/>
          </a:bodyPr>
          <a:lstStyle/>
          <a:p>
            <a:r>
              <a:rPr lang="en-US">
                <a:solidFill>
                  <a:srgbClr val="EBEBEB"/>
                </a:solidFill>
              </a:rPr>
              <a:t>Tunneling &amp; Undermining</a:t>
            </a:r>
          </a:p>
        </p:txBody>
      </p:sp>
      <p:pic>
        <p:nvPicPr>
          <p:cNvPr id="4" name="Picture 4" descr="A screenshot of a cell phone&#10;&#10;Description generated with very high confidence">
            <a:extLst>
              <a:ext uri="{FF2B5EF4-FFF2-40B4-BE49-F238E27FC236}">
                <a16:creationId xmlns:a16="http://schemas.microsoft.com/office/drawing/2014/main" id="{A6F2D959-2F74-46AD-B6E2-B2DF374417B0}"/>
              </a:ext>
            </a:extLst>
          </p:cNvPr>
          <p:cNvPicPr>
            <a:picLocks noChangeAspect="1"/>
          </p:cNvPicPr>
          <p:nvPr/>
        </p:nvPicPr>
        <p:blipFill>
          <a:blip r:embed="rId2"/>
          <a:stretch>
            <a:fillRect/>
          </a:stretch>
        </p:blipFill>
        <p:spPr>
          <a:xfrm>
            <a:off x="5036127" y="2259356"/>
            <a:ext cx="3621530" cy="2356868"/>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
        <p:nvSpPr>
          <p:cNvPr id="26" name="Rectangle 25">
            <a:extLst>
              <a:ext uri="{FF2B5EF4-FFF2-40B4-BE49-F238E27FC236}">
                <a16:creationId xmlns:a16="http://schemas.microsoft.com/office/drawing/2014/main" id="{538A90C8-AE0E-4EBA-9AF8-EEDB206020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3C8EB8A-F603-4A21-A11A-6042BE288F5C}"/>
              </a:ext>
            </a:extLst>
          </p:cNvPr>
          <p:cNvSpPr>
            <a:spLocks noGrp="1"/>
          </p:cNvSpPr>
          <p:nvPr>
            <p:ph idx="1"/>
          </p:nvPr>
        </p:nvSpPr>
        <p:spPr>
          <a:xfrm>
            <a:off x="479323" y="2418735"/>
            <a:ext cx="3849329" cy="3811742"/>
          </a:xfrm>
        </p:spPr>
        <p:txBody>
          <a:bodyPr vert="horz" lIns="91440" tIns="45720" rIns="91440" bIns="45720" rtlCol="0" anchor="ctr">
            <a:normAutofit/>
          </a:bodyPr>
          <a:lstStyle/>
          <a:p>
            <a:pPr>
              <a:buFont typeface="Wingdings" panose="05000000000000000000" pitchFamily="2" charset="2"/>
              <a:buChar char="Ø"/>
            </a:pPr>
            <a:r>
              <a:rPr lang="en-US">
                <a:solidFill>
                  <a:srgbClr val="FFFFFF"/>
                </a:solidFill>
              </a:rPr>
              <a:t>Seen in full thickness wounds (stage 3, 4, unstageable)</a:t>
            </a:r>
            <a:endParaRPr lang="en-US">
              <a:solidFill>
                <a:srgbClr val="FFFFFF"/>
              </a:solidFill>
              <a:cs typeface="Calibri Light" panose="020F0302020204030204"/>
            </a:endParaRPr>
          </a:p>
          <a:p>
            <a:pPr>
              <a:buFont typeface="Wingdings" panose="05000000000000000000" pitchFamily="2" charset="2"/>
              <a:buChar char="Ø"/>
            </a:pPr>
            <a:r>
              <a:rPr lang="en-US">
                <a:solidFill>
                  <a:srgbClr val="FFFFFF"/>
                </a:solidFill>
              </a:rPr>
              <a:t>Tunneling: narrow channel or tract extending from the base of the wound</a:t>
            </a:r>
          </a:p>
          <a:p>
            <a:pPr>
              <a:buFont typeface="Wingdings" panose="05000000000000000000" pitchFamily="2" charset="2"/>
              <a:buChar char="Ø"/>
            </a:pPr>
            <a:r>
              <a:rPr lang="en-US">
                <a:solidFill>
                  <a:srgbClr val="FFFFFF"/>
                </a:solidFill>
              </a:rPr>
              <a:t>Undermining: area that extends under the skin along the edge of the wound. Often caused by shear. </a:t>
            </a:r>
          </a:p>
          <a:p>
            <a:pPr>
              <a:buFont typeface="Wingdings" panose="05000000000000000000" pitchFamily="2" charset="2"/>
              <a:buChar char="Ø"/>
            </a:pPr>
            <a:r>
              <a:rPr lang="en-US">
                <a:solidFill>
                  <a:srgbClr val="FFFFFF"/>
                </a:solidFill>
              </a:rPr>
              <a:t>Measured in cm using a clock face direction</a:t>
            </a:r>
            <a:endParaRPr lang="en-US">
              <a:solidFill>
                <a:srgbClr val="FFFFFF"/>
              </a:solidFill>
              <a:cs typeface="Calibri Light" panose="020F0302020204030204"/>
            </a:endParaRPr>
          </a:p>
        </p:txBody>
      </p:sp>
    </p:spTree>
    <p:extLst>
      <p:ext uri="{BB962C8B-B14F-4D97-AF65-F5344CB8AC3E}">
        <p14:creationId xmlns:p14="http://schemas.microsoft.com/office/powerpoint/2010/main" val="2712751193"/>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91D54B-59AB-4A5E-8E9E-0421BD66D4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47CE62E-FFFD-4A1F-BA78-C3B89C36F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AE51FD27-6B6A-4D21-BF22-245DA9BD0B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B8144315-1C5A-4185-A952-25D98D303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11CAC6F2-0806-417B-BF5D-5AEF6195F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17" name="Rectangle 16">
            <a:extLst>
              <a:ext uri="{FF2B5EF4-FFF2-40B4-BE49-F238E27FC236}">
                <a16:creationId xmlns:a16="http://schemas.microsoft.com/office/drawing/2014/main" id="{D4723B02-0AAB-4F6E-BA41-8ED99D559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F54507A-EFFF-4471-A25D-BA8216C13963}"/>
              </a:ext>
            </a:extLst>
          </p:cNvPr>
          <p:cNvSpPr>
            <a:spLocks noGrp="1"/>
          </p:cNvSpPr>
          <p:nvPr>
            <p:ph type="title"/>
          </p:nvPr>
        </p:nvSpPr>
        <p:spPr>
          <a:xfrm>
            <a:off x="6120579" y="1113062"/>
            <a:ext cx="2536723" cy="3281957"/>
          </a:xfrm>
        </p:spPr>
        <p:txBody>
          <a:bodyPr vert="horz" lIns="91440" tIns="45720" rIns="91440" bIns="45720" rtlCol="0" anchor="b">
            <a:normAutofit/>
          </a:bodyPr>
          <a:lstStyle/>
          <a:p>
            <a:pPr>
              <a:lnSpc>
                <a:spcPct val="90000"/>
              </a:lnSpc>
            </a:pPr>
            <a:r>
              <a:rPr lang="en-US" sz="3400" b="0" i="0" kern="1200">
                <a:solidFill>
                  <a:srgbClr val="EBEBEB"/>
                </a:solidFill>
                <a:latin typeface="+mj-lt"/>
                <a:ea typeface="+mj-ea"/>
                <a:cs typeface="+mj-cs"/>
              </a:rPr>
              <a:t>Tunneling &amp; Undermining</a:t>
            </a:r>
          </a:p>
        </p:txBody>
      </p:sp>
      <p:pic>
        <p:nvPicPr>
          <p:cNvPr id="4" name="Picture 3">
            <a:extLst>
              <a:ext uri="{FF2B5EF4-FFF2-40B4-BE49-F238E27FC236}">
                <a16:creationId xmlns:a16="http://schemas.microsoft.com/office/drawing/2014/main" id="{81816037-2B49-45DC-B2BB-A5F90FFF7716}"/>
              </a:ext>
            </a:extLst>
          </p:cNvPr>
          <p:cNvPicPr>
            <a:picLocks noChangeAspect="1"/>
          </p:cNvPicPr>
          <p:nvPr/>
        </p:nvPicPr>
        <p:blipFill>
          <a:blip r:embed="rId3"/>
          <a:stretch>
            <a:fillRect/>
          </a:stretch>
        </p:blipFill>
        <p:spPr>
          <a:xfrm>
            <a:off x="832322" y="1595367"/>
            <a:ext cx="4853180" cy="366415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89766972"/>
      </p:ext>
    </p:extLst>
  </p:cSld>
  <p:clrMapOvr>
    <a:overrideClrMapping bg1="dk1" tx1="lt1" bg2="dk2" tx2="lt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5D80-8456-4F71-9D7A-B0FABC63A725}"/>
              </a:ext>
            </a:extLst>
          </p:cNvPr>
          <p:cNvSpPr>
            <a:spLocks noGrp="1"/>
          </p:cNvSpPr>
          <p:nvPr>
            <p:ph type="title"/>
          </p:nvPr>
        </p:nvSpPr>
        <p:spPr>
          <a:xfrm>
            <a:off x="866215" y="973668"/>
            <a:ext cx="6571060" cy="706964"/>
          </a:xfrm>
        </p:spPr>
        <p:txBody>
          <a:bodyPr>
            <a:normAutofit/>
          </a:bodyPr>
          <a:lstStyle/>
          <a:p>
            <a:r>
              <a:rPr lang="en-US">
                <a:solidFill>
                  <a:srgbClr val="EBEBEB"/>
                </a:solidFill>
              </a:rPr>
              <a:t>Co-signing the LDA</a:t>
            </a:r>
          </a:p>
        </p:txBody>
      </p:sp>
      <p:graphicFrame>
        <p:nvGraphicFramePr>
          <p:cNvPr id="5" name="Content Placeholder 2">
            <a:extLst>
              <a:ext uri="{FF2B5EF4-FFF2-40B4-BE49-F238E27FC236}">
                <a16:creationId xmlns:a16="http://schemas.microsoft.com/office/drawing/2014/main" id="{96608A95-441D-48FD-AB44-9155207DFF5F}"/>
              </a:ext>
            </a:extLst>
          </p:cNvPr>
          <p:cNvGraphicFramePr>
            <a:graphicFrameLocks noGrp="1"/>
          </p:cNvGraphicFramePr>
          <p:nvPr>
            <p:ph idx="1"/>
            <p:extLst>
              <p:ext uri="{D42A27DB-BD31-4B8C-83A1-F6EECF244321}">
                <p14:modId xmlns:p14="http://schemas.microsoft.com/office/powerpoint/2010/main" val="3391968210"/>
              </p:ext>
            </p:extLst>
          </p:nvPr>
        </p:nvGraphicFramePr>
        <p:xfrm>
          <a:off x="965200" y="2925232"/>
          <a:ext cx="7219037"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5634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3D7F5-461A-4C8D-8991-955B03E27596}"/>
              </a:ext>
            </a:extLst>
          </p:cNvPr>
          <p:cNvSpPr>
            <a:spLocks noGrp="1"/>
          </p:cNvSpPr>
          <p:nvPr>
            <p:ph type="title"/>
          </p:nvPr>
        </p:nvSpPr>
        <p:spPr>
          <a:xfrm>
            <a:off x="866215" y="973668"/>
            <a:ext cx="6571060" cy="706964"/>
          </a:xfrm>
        </p:spPr>
        <p:txBody>
          <a:bodyPr>
            <a:normAutofit/>
          </a:bodyPr>
          <a:lstStyle/>
          <a:p>
            <a:r>
              <a:rPr lang="en-US">
                <a:solidFill>
                  <a:srgbClr val="EBEBEB"/>
                </a:solidFill>
              </a:rPr>
              <a:t>NURSE responsibility</a:t>
            </a:r>
          </a:p>
        </p:txBody>
      </p:sp>
      <p:sp>
        <p:nvSpPr>
          <p:cNvPr id="3" name="Content Placeholder 2">
            <a:extLst>
              <a:ext uri="{FF2B5EF4-FFF2-40B4-BE49-F238E27FC236}">
                <a16:creationId xmlns:a16="http://schemas.microsoft.com/office/drawing/2014/main" id="{B0AD8B03-F496-448A-BF43-544545EE55C8}"/>
              </a:ext>
            </a:extLst>
          </p:cNvPr>
          <p:cNvSpPr>
            <a:spLocks noGrp="1"/>
          </p:cNvSpPr>
          <p:nvPr>
            <p:ph idx="1"/>
          </p:nvPr>
        </p:nvSpPr>
        <p:spPr>
          <a:xfrm>
            <a:off x="866214" y="2396971"/>
            <a:ext cx="4407121" cy="4003829"/>
          </a:xfrm>
        </p:spPr>
        <p:txBody>
          <a:bodyPr anchor="ctr">
            <a:normAutofit/>
          </a:bodyPr>
          <a:lstStyle/>
          <a:p>
            <a:pPr marL="285750" lvl="1" indent="-285750">
              <a:lnSpc>
                <a:spcPct val="90000"/>
              </a:lnSpc>
              <a:buFontTx/>
              <a:buChar char="-"/>
            </a:pPr>
            <a:r>
              <a:rPr lang="en-US" sz="1800" dirty="0"/>
              <a:t>Find their skin champion when they find a new pressure injury on admission or during hospital stay</a:t>
            </a:r>
          </a:p>
          <a:p>
            <a:pPr marL="285750" lvl="1" indent="-285750">
              <a:lnSpc>
                <a:spcPct val="90000"/>
              </a:lnSpc>
              <a:buFontTx/>
              <a:buChar char="-"/>
            </a:pPr>
            <a:r>
              <a:rPr lang="en-US" sz="1800" dirty="0"/>
              <a:t>Find skin champion if they have questions or concerns</a:t>
            </a:r>
          </a:p>
          <a:p>
            <a:pPr marL="285750" lvl="1" indent="-285750">
              <a:lnSpc>
                <a:spcPct val="90000"/>
              </a:lnSpc>
              <a:buFontTx/>
              <a:buChar char="-"/>
            </a:pPr>
            <a:r>
              <a:rPr lang="en-US" sz="1800" b="1" dirty="0"/>
              <a:t>NURSE starts the LDA</a:t>
            </a:r>
          </a:p>
          <a:p>
            <a:pPr marL="560070" lvl="2" indent="-285750">
              <a:lnSpc>
                <a:spcPct val="90000"/>
              </a:lnSpc>
              <a:buFontTx/>
              <a:buChar char="-"/>
            </a:pPr>
            <a:r>
              <a:rPr lang="en-US" sz="1800" b="1" dirty="0"/>
              <a:t>Highlight stage/assessment data from the LDA rows</a:t>
            </a:r>
          </a:p>
          <a:p>
            <a:pPr marL="560070" lvl="2" indent="-285750">
              <a:lnSpc>
                <a:spcPct val="90000"/>
              </a:lnSpc>
              <a:buFontTx/>
              <a:buChar char="-"/>
            </a:pPr>
            <a:r>
              <a:rPr lang="en-US" sz="1800" b="1" dirty="0"/>
              <a:t>Right Click; Select Request Cosign</a:t>
            </a:r>
          </a:p>
          <a:p>
            <a:pPr marL="560070" lvl="2" indent="-285750">
              <a:lnSpc>
                <a:spcPct val="90000"/>
              </a:lnSpc>
              <a:buFontTx/>
              <a:buChar char="-"/>
            </a:pPr>
            <a:r>
              <a:rPr lang="en-US" sz="1800" b="1" dirty="0"/>
              <a:t>Identify user (Skin Champion) that will need to co-sign</a:t>
            </a:r>
          </a:p>
          <a:p>
            <a:pPr marL="560070" lvl="2" indent="-285750">
              <a:lnSpc>
                <a:spcPct val="90000"/>
              </a:lnSpc>
              <a:buFontTx/>
              <a:buChar char="-"/>
            </a:pPr>
            <a:r>
              <a:rPr lang="en-US" sz="1800" b="1" dirty="0"/>
              <a:t>Click Accept</a:t>
            </a:r>
          </a:p>
        </p:txBody>
      </p:sp>
      <p:pic>
        <p:nvPicPr>
          <p:cNvPr id="4" name="Picture 3">
            <a:extLst>
              <a:ext uri="{FF2B5EF4-FFF2-40B4-BE49-F238E27FC236}">
                <a16:creationId xmlns:a16="http://schemas.microsoft.com/office/drawing/2014/main" id="{425DE4B9-6E26-4682-9D2B-2B6122CCC30C}"/>
              </a:ext>
            </a:extLst>
          </p:cNvPr>
          <p:cNvPicPr>
            <a:picLocks noChangeAspect="1"/>
          </p:cNvPicPr>
          <p:nvPr/>
        </p:nvPicPr>
        <p:blipFill>
          <a:blip r:embed="rId2"/>
          <a:stretch>
            <a:fillRect/>
          </a:stretch>
        </p:blipFill>
        <p:spPr>
          <a:xfrm>
            <a:off x="5392012" y="3012216"/>
            <a:ext cx="3258768" cy="259886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4245708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56CE2-95CF-4F80-8C6F-7B8C09E35330}"/>
              </a:ext>
            </a:extLst>
          </p:cNvPr>
          <p:cNvSpPr>
            <a:spLocks noGrp="1"/>
          </p:cNvSpPr>
          <p:nvPr>
            <p:ph type="title"/>
          </p:nvPr>
        </p:nvSpPr>
        <p:spPr>
          <a:xfrm>
            <a:off x="866215" y="973668"/>
            <a:ext cx="6571060" cy="706964"/>
          </a:xfrm>
        </p:spPr>
        <p:txBody>
          <a:bodyPr>
            <a:normAutofit/>
          </a:bodyPr>
          <a:lstStyle/>
          <a:p>
            <a:r>
              <a:rPr lang="en-US">
                <a:solidFill>
                  <a:srgbClr val="EBEBEB"/>
                </a:solidFill>
              </a:rPr>
              <a:t>NURSE responsibility (cont.)</a:t>
            </a:r>
          </a:p>
        </p:txBody>
      </p:sp>
      <p:sp>
        <p:nvSpPr>
          <p:cNvPr id="3" name="Content Placeholder 2">
            <a:extLst>
              <a:ext uri="{FF2B5EF4-FFF2-40B4-BE49-F238E27FC236}">
                <a16:creationId xmlns:a16="http://schemas.microsoft.com/office/drawing/2014/main" id="{F7301317-2C5F-4DED-8F98-F99F8279802F}"/>
              </a:ext>
            </a:extLst>
          </p:cNvPr>
          <p:cNvSpPr>
            <a:spLocks noGrp="1"/>
          </p:cNvSpPr>
          <p:nvPr>
            <p:ph idx="1"/>
          </p:nvPr>
        </p:nvSpPr>
        <p:spPr>
          <a:xfrm>
            <a:off x="541538" y="2603500"/>
            <a:ext cx="3391270" cy="3416300"/>
          </a:xfrm>
        </p:spPr>
        <p:txBody>
          <a:bodyPr anchor="ctr">
            <a:noAutofit/>
          </a:bodyPr>
          <a:lstStyle/>
          <a:p>
            <a:pPr>
              <a:buFontTx/>
              <a:buChar char="-"/>
            </a:pPr>
            <a:r>
              <a:rPr lang="en-US" dirty="0"/>
              <a:t>Nurse must send documentation in a timely manner; Co-sign MUST be done </a:t>
            </a:r>
            <a:r>
              <a:rPr lang="en-US" b="1" u="sng" dirty="0"/>
              <a:t>within 12 hours </a:t>
            </a:r>
            <a:r>
              <a:rPr lang="en-US" dirty="0"/>
              <a:t>of starting the LDA</a:t>
            </a:r>
          </a:p>
          <a:p>
            <a:pPr>
              <a:buFontTx/>
              <a:buChar char="-"/>
            </a:pPr>
            <a:r>
              <a:rPr lang="en-US" dirty="0"/>
              <a:t>When a PI LDA is started, a worklist task will populate the Brain reminding the nurse that s/he will need to request a co-signer</a:t>
            </a:r>
          </a:p>
        </p:txBody>
      </p:sp>
      <p:pic>
        <p:nvPicPr>
          <p:cNvPr id="4" name="Picture 8" descr="image003">
            <a:extLst>
              <a:ext uri="{FF2B5EF4-FFF2-40B4-BE49-F238E27FC236}">
                <a16:creationId xmlns:a16="http://schemas.microsoft.com/office/drawing/2014/main" id="{E4B2A73A-0A08-48A1-9394-4240B8D57FF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067191" y="3237709"/>
            <a:ext cx="4619101" cy="2147881"/>
          </a:xfrm>
          <a:prstGeom prst="roundRect">
            <a:avLst>
              <a:gd name="adj" fmla="val 1858"/>
            </a:avLst>
          </a:prstGeom>
          <a:noFill/>
          <a:effectLst>
            <a:outerShdw blurRad="50800" dist="50800" dir="54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68267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8" name="Rectangle 27">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Oval 28">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3"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4"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5A4358CA-79AB-42CA-AE65-57C2B9B45240}"/>
              </a:ext>
            </a:extLst>
          </p:cNvPr>
          <p:cNvSpPr>
            <a:spLocks noGrp="1"/>
          </p:cNvSpPr>
          <p:nvPr>
            <p:ph type="title"/>
          </p:nvPr>
        </p:nvSpPr>
        <p:spPr>
          <a:xfrm>
            <a:off x="866216" y="973667"/>
            <a:ext cx="2206657" cy="4833745"/>
          </a:xfrm>
        </p:spPr>
        <p:txBody>
          <a:bodyPr>
            <a:normAutofit/>
          </a:bodyPr>
          <a:lstStyle/>
          <a:p>
            <a:r>
              <a:rPr lang="en-US" sz="2700">
                <a:solidFill>
                  <a:srgbClr val="EBEBEB"/>
                </a:solidFill>
              </a:rPr>
              <a:t>SKIN CHAMPION responsibility</a:t>
            </a:r>
          </a:p>
        </p:txBody>
      </p:sp>
      <p:sp>
        <p:nvSpPr>
          <p:cNvPr id="36" name="Rectangle 35">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5" name="Content Placeholder 2">
            <a:extLst>
              <a:ext uri="{FF2B5EF4-FFF2-40B4-BE49-F238E27FC236}">
                <a16:creationId xmlns:a16="http://schemas.microsoft.com/office/drawing/2014/main" id="{61B00E5B-AFCD-4F52-8193-849833ACC88D}"/>
              </a:ext>
            </a:extLst>
          </p:cNvPr>
          <p:cNvGraphicFramePr>
            <a:graphicFrameLocks noGrp="1"/>
          </p:cNvGraphicFramePr>
          <p:nvPr>
            <p:ph idx="1"/>
            <p:extLst>
              <p:ext uri="{D42A27DB-BD31-4B8C-83A1-F6EECF244321}">
                <p14:modId xmlns:p14="http://schemas.microsoft.com/office/powerpoint/2010/main" val="517007345"/>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53523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0525-E3CF-4B56-847D-ABB4D1C77156}"/>
              </a:ext>
            </a:extLst>
          </p:cNvPr>
          <p:cNvSpPr>
            <a:spLocks noGrp="1"/>
          </p:cNvSpPr>
          <p:nvPr>
            <p:ph type="title"/>
          </p:nvPr>
        </p:nvSpPr>
        <p:spPr>
          <a:xfrm>
            <a:off x="866215" y="973668"/>
            <a:ext cx="6571060" cy="706964"/>
          </a:xfrm>
        </p:spPr>
        <p:txBody>
          <a:bodyPr>
            <a:normAutofit/>
          </a:bodyPr>
          <a:lstStyle/>
          <a:p>
            <a:r>
              <a:rPr lang="en-US">
                <a:solidFill>
                  <a:srgbClr val="EBEBEB"/>
                </a:solidFill>
              </a:rPr>
              <a:t>SKIN CHAMPION workflow</a:t>
            </a:r>
          </a:p>
        </p:txBody>
      </p:sp>
      <p:graphicFrame>
        <p:nvGraphicFramePr>
          <p:cNvPr id="5" name="Content Placeholder 2">
            <a:extLst>
              <a:ext uri="{FF2B5EF4-FFF2-40B4-BE49-F238E27FC236}">
                <a16:creationId xmlns:a16="http://schemas.microsoft.com/office/drawing/2014/main" id="{210A2DBB-ABC0-48C1-8192-90FE7A43613D}"/>
              </a:ext>
            </a:extLst>
          </p:cNvPr>
          <p:cNvGraphicFramePr>
            <a:graphicFrameLocks noGrp="1"/>
          </p:cNvGraphicFramePr>
          <p:nvPr>
            <p:ph idx="1"/>
            <p:extLst>
              <p:ext uri="{D42A27DB-BD31-4B8C-83A1-F6EECF244321}">
                <p14:modId xmlns:p14="http://schemas.microsoft.com/office/powerpoint/2010/main" val="1064114205"/>
              </p:ext>
            </p:extLst>
          </p:nvPr>
        </p:nvGraphicFramePr>
        <p:xfrm>
          <a:off x="965200" y="2925232"/>
          <a:ext cx="7219037" cy="30864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6714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0793A-1197-4BBF-BC29-9F521BD8C39E}"/>
              </a:ext>
            </a:extLst>
          </p:cNvPr>
          <p:cNvSpPr>
            <a:spLocks noGrp="1"/>
          </p:cNvSpPr>
          <p:nvPr>
            <p:ph type="title"/>
          </p:nvPr>
        </p:nvSpPr>
        <p:spPr/>
        <p:txBody>
          <a:bodyPr/>
          <a:lstStyle/>
          <a:p>
            <a:r>
              <a:rPr lang="en-US" dirty="0"/>
              <a:t>Braden Risk Assessment Scale</a:t>
            </a:r>
          </a:p>
        </p:txBody>
      </p:sp>
      <p:sp>
        <p:nvSpPr>
          <p:cNvPr id="3" name="Content Placeholder 2">
            <a:extLst>
              <a:ext uri="{FF2B5EF4-FFF2-40B4-BE49-F238E27FC236}">
                <a16:creationId xmlns:a16="http://schemas.microsoft.com/office/drawing/2014/main" id="{619779ED-A71C-416B-93FD-A449DD90FF00}"/>
              </a:ext>
            </a:extLst>
          </p:cNvPr>
          <p:cNvSpPr>
            <a:spLocks noGrp="1"/>
          </p:cNvSpPr>
          <p:nvPr>
            <p:ph idx="1"/>
          </p:nvPr>
        </p:nvSpPr>
        <p:spPr>
          <a:xfrm>
            <a:off x="864382" y="2489200"/>
            <a:ext cx="7473860" cy="3522301"/>
          </a:xfrm>
        </p:spPr>
        <p:txBody>
          <a:bodyPr vert="horz" lIns="91440" tIns="45720" rIns="91440" bIns="45720" rtlCol="0" anchor="t">
            <a:normAutofit/>
          </a:bodyPr>
          <a:lstStyle/>
          <a:p>
            <a:pPr>
              <a:buSzPct val="80000"/>
              <a:buFont typeface="Arial" panose="020B0604020202020204" pitchFamily="34" charset="0"/>
              <a:buChar char="•"/>
            </a:pPr>
            <a:r>
              <a:rPr lang="en-US" dirty="0"/>
              <a:t> Sensory perception – Ability to respond meaningfully to pressure-related discomfort</a:t>
            </a:r>
          </a:p>
          <a:p>
            <a:pPr>
              <a:buSzPct val="80000"/>
              <a:buFont typeface="Arial" panose="020B0604020202020204" pitchFamily="34" charset="0"/>
              <a:buChar char="•"/>
            </a:pPr>
            <a:r>
              <a:rPr lang="en-US" dirty="0"/>
              <a:t> Moisture – Degree to which skin is exposed to moisture</a:t>
            </a:r>
          </a:p>
          <a:p>
            <a:pPr>
              <a:buSzPct val="80000"/>
              <a:buFont typeface="Arial" panose="020B0604020202020204" pitchFamily="34" charset="0"/>
              <a:buChar char="•"/>
            </a:pPr>
            <a:r>
              <a:rPr lang="en-US" dirty="0"/>
              <a:t> Activity- Degree of physical activity</a:t>
            </a:r>
          </a:p>
          <a:p>
            <a:pPr>
              <a:buSzPct val="80000"/>
              <a:buFont typeface="Arial" panose="020B0604020202020204" pitchFamily="34" charset="0"/>
              <a:buChar char="•"/>
            </a:pPr>
            <a:r>
              <a:rPr lang="en-US" dirty="0"/>
              <a:t> Mobility – Ability to change and control body position</a:t>
            </a:r>
          </a:p>
          <a:p>
            <a:pPr>
              <a:buSzPct val="80000"/>
              <a:buFont typeface="Arial" panose="020B0604020202020204" pitchFamily="34" charset="0"/>
              <a:buChar char="•"/>
            </a:pPr>
            <a:r>
              <a:rPr lang="en-US" dirty="0"/>
              <a:t> Nutrition – Usual food intake pattern</a:t>
            </a:r>
          </a:p>
          <a:p>
            <a:pPr>
              <a:buSzPct val="80000"/>
              <a:buFont typeface="Arial" panose="020B0604020202020204" pitchFamily="34" charset="0"/>
              <a:buChar char="•"/>
            </a:pPr>
            <a:r>
              <a:rPr lang="en-US" dirty="0"/>
              <a:t> Friction &amp; Shear </a:t>
            </a:r>
            <a:endParaRPr lang="en-US" dirty="0">
              <a:cs typeface="Calibri Light"/>
            </a:endParaRPr>
          </a:p>
        </p:txBody>
      </p:sp>
    </p:spTree>
    <p:extLst>
      <p:ext uri="{BB962C8B-B14F-4D97-AF65-F5344CB8AC3E}">
        <p14:creationId xmlns:p14="http://schemas.microsoft.com/office/powerpoint/2010/main" val="30869158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4540-7425-42FC-8A5A-17E256028C6E}"/>
              </a:ext>
            </a:extLst>
          </p:cNvPr>
          <p:cNvSpPr>
            <a:spLocks noGrp="1"/>
          </p:cNvSpPr>
          <p:nvPr>
            <p:ph type="title"/>
          </p:nvPr>
        </p:nvSpPr>
        <p:spPr>
          <a:xfrm>
            <a:off x="866215" y="973668"/>
            <a:ext cx="6571060" cy="706964"/>
          </a:xfrm>
        </p:spPr>
        <p:txBody>
          <a:bodyPr vert="horz" lIns="91440" tIns="45720" rIns="91440" bIns="45720" rtlCol="0">
            <a:normAutofit/>
          </a:bodyPr>
          <a:lstStyle/>
          <a:p>
            <a:r>
              <a:rPr lang="en-US" b="0" i="0" kern="1200">
                <a:solidFill>
                  <a:srgbClr val="EBEBEB"/>
                </a:solidFill>
                <a:latin typeface="+mj-lt"/>
                <a:ea typeface="+mj-ea"/>
                <a:cs typeface="+mj-cs"/>
              </a:rPr>
              <a:t>Patient List</a:t>
            </a:r>
          </a:p>
        </p:txBody>
      </p:sp>
      <p:pic>
        <p:nvPicPr>
          <p:cNvPr id="4" name="Content Placeholder 3">
            <a:extLst>
              <a:ext uri="{FF2B5EF4-FFF2-40B4-BE49-F238E27FC236}">
                <a16:creationId xmlns:a16="http://schemas.microsoft.com/office/drawing/2014/main" id="{60065DAA-C328-4095-99DA-6361F0A132C4}"/>
              </a:ext>
            </a:extLst>
          </p:cNvPr>
          <p:cNvPicPr>
            <a:picLocks noChangeAspect="1"/>
          </p:cNvPicPr>
          <p:nvPr/>
        </p:nvPicPr>
        <p:blipFill>
          <a:blip r:embed="rId2"/>
          <a:stretch>
            <a:fillRect/>
          </a:stretch>
        </p:blipFill>
        <p:spPr>
          <a:xfrm>
            <a:off x="1523129" y="2428595"/>
            <a:ext cx="6097742" cy="379415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086249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34540-7425-42FC-8A5A-17E256028C6E}"/>
              </a:ext>
            </a:extLst>
          </p:cNvPr>
          <p:cNvSpPr>
            <a:spLocks noGrp="1"/>
          </p:cNvSpPr>
          <p:nvPr>
            <p:ph type="title"/>
          </p:nvPr>
        </p:nvSpPr>
        <p:spPr>
          <a:xfrm>
            <a:off x="866215" y="973668"/>
            <a:ext cx="6571060" cy="706964"/>
          </a:xfrm>
        </p:spPr>
        <p:txBody>
          <a:bodyPr vert="horz" lIns="91440" tIns="45720" rIns="91440" bIns="45720" rtlCol="0" anchor="ctr">
            <a:normAutofit/>
          </a:bodyPr>
          <a:lstStyle/>
          <a:p>
            <a:r>
              <a:rPr lang="en-US" sz="3600" b="0" i="0" kern="1200">
                <a:solidFill>
                  <a:srgbClr val="EBEBEB"/>
                </a:solidFill>
                <a:latin typeface="+mj-lt"/>
                <a:ea typeface="+mj-ea"/>
                <a:cs typeface="+mj-cs"/>
              </a:rPr>
              <a:t>Directly from the flowsheet</a:t>
            </a:r>
          </a:p>
        </p:txBody>
      </p:sp>
      <p:sp>
        <p:nvSpPr>
          <p:cNvPr id="7" name="TextBox 6">
            <a:extLst>
              <a:ext uri="{FF2B5EF4-FFF2-40B4-BE49-F238E27FC236}">
                <a16:creationId xmlns:a16="http://schemas.microsoft.com/office/drawing/2014/main" id="{47330633-DFBA-4391-9F04-77E06A4B1958}"/>
              </a:ext>
            </a:extLst>
          </p:cNvPr>
          <p:cNvSpPr txBox="1"/>
          <p:nvPr/>
        </p:nvSpPr>
        <p:spPr>
          <a:xfrm>
            <a:off x="5545501" y="2759728"/>
            <a:ext cx="3707289" cy="3293616"/>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rPr>
              <a:t>Go directly to flowsheet in patient’s chart</a:t>
            </a:r>
          </a:p>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rPr>
              <a:t>Click Cosign Report</a:t>
            </a:r>
          </a:p>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rPr>
              <a:t>Click Needs Cosign</a:t>
            </a:r>
          </a:p>
          <a:p>
            <a:pPr marL="342900" indent="-342900">
              <a:spcBef>
                <a:spcPts val="1000"/>
              </a:spcBef>
              <a:buClr>
                <a:schemeClr val="accent1"/>
              </a:buClr>
              <a:buSzPct val="80000"/>
              <a:buFont typeface="Wingdings 3" charset="2"/>
              <a:buChar char=""/>
            </a:pPr>
            <a:r>
              <a:rPr lang="en-US" dirty="0">
                <a:solidFill>
                  <a:schemeClr val="tx1">
                    <a:lumMod val="75000"/>
                    <a:lumOff val="25000"/>
                  </a:schemeClr>
                </a:solidFill>
                <a:highlight>
                  <a:srgbClr val="FFFF00"/>
                </a:highlight>
              </a:rPr>
              <a:t>IMPORTANT</a:t>
            </a:r>
            <a:r>
              <a:rPr lang="en-US" dirty="0">
                <a:solidFill>
                  <a:schemeClr val="tx1">
                    <a:lumMod val="75000"/>
                    <a:lumOff val="25000"/>
                  </a:schemeClr>
                </a:solidFill>
              </a:rPr>
              <a:t>! You cannot co-sign until you have been requested to do so</a:t>
            </a:r>
          </a:p>
        </p:txBody>
      </p:sp>
      <p:grpSp>
        <p:nvGrpSpPr>
          <p:cNvPr id="10" name="Group 9">
            <a:extLst>
              <a:ext uri="{FF2B5EF4-FFF2-40B4-BE49-F238E27FC236}">
                <a16:creationId xmlns:a16="http://schemas.microsoft.com/office/drawing/2014/main" id="{950FDCC0-1B92-4CE8-B88E-7C2241B09699}"/>
              </a:ext>
            </a:extLst>
          </p:cNvPr>
          <p:cNvGrpSpPr/>
          <p:nvPr/>
        </p:nvGrpSpPr>
        <p:grpSpPr>
          <a:xfrm>
            <a:off x="866215" y="2617072"/>
            <a:ext cx="4435257" cy="3578928"/>
            <a:chOff x="3413298" y="1921164"/>
            <a:chExt cx="5279275" cy="4351917"/>
          </a:xfrm>
        </p:grpSpPr>
        <p:pic>
          <p:nvPicPr>
            <p:cNvPr id="12" name="Picture 11">
              <a:extLst>
                <a:ext uri="{FF2B5EF4-FFF2-40B4-BE49-F238E27FC236}">
                  <a16:creationId xmlns:a16="http://schemas.microsoft.com/office/drawing/2014/main" id="{A0074CA3-24F6-4FB6-A9BE-FCE61C028342}"/>
                </a:ext>
              </a:extLst>
            </p:cNvPr>
            <p:cNvPicPr>
              <a:picLocks noChangeAspect="1"/>
            </p:cNvPicPr>
            <p:nvPr/>
          </p:nvPicPr>
          <p:blipFill>
            <a:blip r:embed="rId2"/>
            <a:stretch>
              <a:fillRect/>
            </a:stretch>
          </p:blipFill>
          <p:spPr>
            <a:xfrm>
              <a:off x="3413298" y="1921164"/>
              <a:ext cx="5279275" cy="4351917"/>
            </a:xfrm>
            <a:prstGeom prst="rect">
              <a:avLst/>
            </a:prstGeom>
            <a:ln>
              <a:solidFill>
                <a:schemeClr val="bg2">
                  <a:lumMod val="90000"/>
                </a:schemeClr>
              </a:solidFill>
            </a:ln>
            <a:effectLst>
              <a:outerShdw blurRad="292100" dist="139700" dir="2700000" algn="tl" rotWithShape="0">
                <a:srgbClr val="333333">
                  <a:alpha val="65000"/>
                </a:srgbClr>
              </a:outerShdw>
            </a:effectLst>
          </p:spPr>
        </p:pic>
        <p:sp>
          <p:nvSpPr>
            <p:cNvPr id="14" name="Arrow: Up 13">
              <a:extLst>
                <a:ext uri="{FF2B5EF4-FFF2-40B4-BE49-F238E27FC236}">
                  <a16:creationId xmlns:a16="http://schemas.microsoft.com/office/drawing/2014/main" id="{608B8AB3-4383-4A4C-89CE-76CA071972BA}"/>
                </a:ext>
              </a:extLst>
            </p:cNvPr>
            <p:cNvSpPr/>
            <p:nvPr/>
          </p:nvSpPr>
          <p:spPr>
            <a:xfrm rot="2559133">
              <a:off x="4326968" y="2654833"/>
              <a:ext cx="411480" cy="73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Up 14">
              <a:extLst>
                <a:ext uri="{FF2B5EF4-FFF2-40B4-BE49-F238E27FC236}">
                  <a16:creationId xmlns:a16="http://schemas.microsoft.com/office/drawing/2014/main" id="{7E92F027-783D-485F-9C8D-AF34487C9453}"/>
                </a:ext>
              </a:extLst>
            </p:cNvPr>
            <p:cNvSpPr/>
            <p:nvPr/>
          </p:nvSpPr>
          <p:spPr>
            <a:xfrm rot="16200000">
              <a:off x="6915052" y="2144382"/>
              <a:ext cx="411480" cy="7315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150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D59C1956-B5D6-42B5-BF4E-839E75006A7A}"/>
              </a:ext>
            </a:extLst>
          </p:cNvPr>
          <p:cNvSpPr>
            <a:spLocks noGrp="1"/>
          </p:cNvSpPr>
          <p:nvPr>
            <p:ph type="title"/>
          </p:nvPr>
        </p:nvSpPr>
        <p:spPr>
          <a:xfrm>
            <a:off x="750279" y="1209957"/>
            <a:ext cx="2275935" cy="4438087"/>
          </a:xfrm>
        </p:spPr>
        <p:txBody>
          <a:bodyPr anchor="ctr">
            <a:normAutofit/>
          </a:bodyPr>
          <a:lstStyle/>
          <a:p>
            <a:pPr algn="r"/>
            <a:r>
              <a:rPr lang="en-US" sz="2800">
                <a:solidFill>
                  <a:schemeClr val="tx1"/>
                </a:solidFill>
              </a:rPr>
              <a:t>Summary of Process Change</a:t>
            </a: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582013-F8FC-4B72-A85F-8855704BAB13}"/>
              </a:ext>
            </a:extLst>
          </p:cNvPr>
          <p:cNvSpPr>
            <a:spLocks noGrp="1"/>
          </p:cNvSpPr>
          <p:nvPr>
            <p:ph idx="1"/>
          </p:nvPr>
        </p:nvSpPr>
        <p:spPr>
          <a:xfrm>
            <a:off x="3508818" y="1059025"/>
            <a:ext cx="3976641" cy="4739950"/>
          </a:xfrm>
        </p:spPr>
        <p:txBody>
          <a:bodyPr anchor="ctr">
            <a:normAutofit/>
          </a:bodyPr>
          <a:lstStyle/>
          <a:p>
            <a:pPr>
              <a:buFont typeface="Arial" panose="020B0604020202020204" pitchFamily="34" charset="0"/>
              <a:buChar char="•"/>
            </a:pPr>
            <a:r>
              <a:rPr lang="en-US" b="1" dirty="0">
                <a:cs typeface="Calibri"/>
              </a:rPr>
              <a:t>Be a resource for your unit!</a:t>
            </a:r>
            <a:endParaRPr lang="en-US" b="1" dirty="0"/>
          </a:p>
          <a:p>
            <a:pPr>
              <a:buFont typeface="Arial" panose="020B0604020202020204" pitchFamily="34" charset="0"/>
              <a:buChar char="•"/>
            </a:pPr>
            <a:r>
              <a:rPr lang="en-US" dirty="0">
                <a:solidFill>
                  <a:schemeClr val="tx1"/>
                </a:solidFill>
              </a:rPr>
              <a:t>SECOND SET OF EYES of PI on admission/first identified, if deteriorating, and upon discharge</a:t>
            </a:r>
            <a:endParaRPr lang="en-US">
              <a:solidFill>
                <a:schemeClr val="tx1"/>
              </a:solidFill>
            </a:endParaRPr>
          </a:p>
          <a:p>
            <a:pPr>
              <a:buFont typeface="Arial" panose="020B0604020202020204" pitchFamily="34" charset="0"/>
              <a:buChar char="•"/>
            </a:pPr>
            <a:r>
              <a:rPr lang="en-US" dirty="0">
                <a:solidFill>
                  <a:schemeClr val="tx1"/>
                </a:solidFill>
              </a:rPr>
              <a:t> Assist with identification/staging as needed</a:t>
            </a:r>
          </a:p>
          <a:p>
            <a:pPr>
              <a:buFont typeface="Arial" panose="020B0604020202020204" pitchFamily="34" charset="0"/>
              <a:buChar char="•"/>
            </a:pPr>
            <a:r>
              <a:rPr lang="en-US" dirty="0">
                <a:solidFill>
                  <a:schemeClr val="tx1"/>
                </a:solidFill>
              </a:rPr>
              <a:t> Co-sign EMR</a:t>
            </a:r>
          </a:p>
          <a:p>
            <a:pPr>
              <a:buFont typeface="Arial" panose="020B0604020202020204" pitchFamily="34" charset="0"/>
              <a:buChar char="•"/>
            </a:pPr>
            <a:r>
              <a:rPr lang="en-US" dirty="0">
                <a:solidFill>
                  <a:schemeClr val="tx1"/>
                </a:solidFill>
              </a:rPr>
              <a:t> Assist RN with photo and measurements as needed </a:t>
            </a:r>
          </a:p>
          <a:p>
            <a:pPr>
              <a:buFont typeface="Arial" panose="020B0604020202020204" pitchFamily="34" charset="0"/>
              <a:buChar char="•"/>
            </a:pPr>
            <a:r>
              <a:rPr lang="en-US" b="1" dirty="0">
                <a:solidFill>
                  <a:schemeClr val="tx1"/>
                </a:solidFill>
              </a:rPr>
              <a:t> Assist with recommendations for prevention/interventions as needed</a:t>
            </a:r>
            <a:endParaRPr lang="en-US" b="1" dirty="0">
              <a:solidFill>
                <a:schemeClr val="tx1"/>
              </a:solidFill>
              <a:cs typeface="Calibri"/>
            </a:endParaRPr>
          </a:p>
        </p:txBody>
      </p:sp>
    </p:spTree>
    <p:extLst>
      <p:ext uri="{BB962C8B-B14F-4D97-AF65-F5344CB8AC3E}">
        <p14:creationId xmlns:p14="http://schemas.microsoft.com/office/powerpoint/2010/main" val="35558135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F8D35B-E96F-4132-B8B8-E0BBF8DF8800}"/>
              </a:ext>
            </a:extLst>
          </p:cNvPr>
          <p:cNvSpPr>
            <a:spLocks noGrp="1"/>
          </p:cNvSpPr>
          <p:nvPr>
            <p:ph type="title"/>
          </p:nvPr>
        </p:nvSpPr>
        <p:spPr/>
        <p:txBody>
          <a:bodyPr/>
          <a:lstStyle/>
          <a:p>
            <a:r>
              <a:rPr lang="en-US" dirty="0"/>
              <a:t>CONTACT INFO</a:t>
            </a:r>
          </a:p>
        </p:txBody>
      </p:sp>
      <p:sp>
        <p:nvSpPr>
          <p:cNvPr id="5" name="Text Placeholder 4">
            <a:extLst>
              <a:ext uri="{FF2B5EF4-FFF2-40B4-BE49-F238E27FC236}">
                <a16:creationId xmlns:a16="http://schemas.microsoft.com/office/drawing/2014/main" id="{D934786B-0963-459F-B32B-486F4CFB64FF}"/>
              </a:ext>
            </a:extLst>
          </p:cNvPr>
          <p:cNvSpPr>
            <a:spLocks noGrp="1"/>
          </p:cNvSpPr>
          <p:nvPr>
            <p:ph type="body" idx="1"/>
          </p:nvPr>
        </p:nvSpPr>
        <p:spPr>
          <a:xfrm>
            <a:off x="644766" y="2497690"/>
            <a:ext cx="3633502" cy="759290"/>
          </a:xfrm>
        </p:spPr>
        <p:txBody>
          <a:bodyPr/>
          <a:lstStyle/>
          <a:p>
            <a:r>
              <a:rPr lang="en-US" dirty="0"/>
              <a:t>WOC Nurse Team </a:t>
            </a:r>
          </a:p>
        </p:txBody>
      </p:sp>
      <p:sp>
        <p:nvSpPr>
          <p:cNvPr id="6" name="Content Placeholder 5">
            <a:extLst>
              <a:ext uri="{FF2B5EF4-FFF2-40B4-BE49-F238E27FC236}">
                <a16:creationId xmlns:a16="http://schemas.microsoft.com/office/drawing/2014/main" id="{933363CD-3B69-4240-8B91-D1D91F5C1B37}"/>
              </a:ext>
            </a:extLst>
          </p:cNvPr>
          <p:cNvSpPr>
            <a:spLocks noGrp="1"/>
          </p:cNvSpPr>
          <p:nvPr>
            <p:ph sz="half" idx="2"/>
          </p:nvPr>
        </p:nvSpPr>
        <p:spPr>
          <a:xfrm>
            <a:off x="644767" y="3252362"/>
            <a:ext cx="3636980" cy="2771311"/>
          </a:xfrm>
        </p:spPr>
        <p:txBody>
          <a:bodyPr/>
          <a:lstStyle/>
          <a:p>
            <a:r>
              <a:rPr lang="en-US" dirty="0"/>
              <a:t>Triage pager: (615) 835-0481</a:t>
            </a:r>
          </a:p>
          <a:p>
            <a:r>
              <a:rPr lang="en-US" dirty="0"/>
              <a:t>Voicemail: (615) 322-6633</a:t>
            </a:r>
          </a:p>
        </p:txBody>
      </p:sp>
      <p:sp>
        <p:nvSpPr>
          <p:cNvPr id="7" name="Text Placeholder 6">
            <a:extLst>
              <a:ext uri="{FF2B5EF4-FFF2-40B4-BE49-F238E27FC236}">
                <a16:creationId xmlns:a16="http://schemas.microsoft.com/office/drawing/2014/main" id="{B54C4404-40FF-40A3-B925-2871FC171E2D}"/>
              </a:ext>
            </a:extLst>
          </p:cNvPr>
          <p:cNvSpPr>
            <a:spLocks noGrp="1"/>
          </p:cNvSpPr>
          <p:nvPr>
            <p:ph type="body" sz="quarter" idx="3"/>
          </p:nvPr>
        </p:nvSpPr>
        <p:spPr>
          <a:xfrm>
            <a:off x="4640581" y="2489200"/>
            <a:ext cx="3967710" cy="756635"/>
          </a:xfrm>
        </p:spPr>
        <p:txBody>
          <a:bodyPr/>
          <a:lstStyle/>
          <a:p>
            <a:r>
              <a:rPr lang="en-US" dirty="0"/>
              <a:t>Pressure Injury Preventionist</a:t>
            </a:r>
          </a:p>
        </p:txBody>
      </p:sp>
      <p:sp>
        <p:nvSpPr>
          <p:cNvPr id="8" name="Content Placeholder 7">
            <a:extLst>
              <a:ext uri="{FF2B5EF4-FFF2-40B4-BE49-F238E27FC236}">
                <a16:creationId xmlns:a16="http://schemas.microsoft.com/office/drawing/2014/main" id="{F2EB7C2A-A548-4F93-B525-7A68824259F9}"/>
              </a:ext>
            </a:extLst>
          </p:cNvPr>
          <p:cNvSpPr>
            <a:spLocks noGrp="1"/>
          </p:cNvSpPr>
          <p:nvPr>
            <p:ph sz="quarter" idx="4"/>
          </p:nvPr>
        </p:nvSpPr>
        <p:spPr/>
        <p:txBody>
          <a:bodyPr/>
          <a:lstStyle/>
          <a:p>
            <a:r>
              <a:rPr lang="en-US" dirty="0"/>
              <a:t>Lance Mailloux</a:t>
            </a:r>
          </a:p>
          <a:p>
            <a:r>
              <a:rPr lang="en-US" dirty="0"/>
              <a:t>Lance.p.mailloux@vumc.org </a:t>
            </a:r>
          </a:p>
        </p:txBody>
      </p:sp>
    </p:spTree>
    <p:extLst>
      <p:ext uri="{BB962C8B-B14F-4D97-AF65-F5344CB8AC3E}">
        <p14:creationId xmlns:p14="http://schemas.microsoft.com/office/powerpoint/2010/main" val="32204732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B861-896F-4961-8183-27D210A3F514}"/>
              </a:ext>
            </a:extLst>
          </p:cNvPr>
          <p:cNvSpPr>
            <a:spLocks noGrp="1"/>
          </p:cNvSpPr>
          <p:nvPr>
            <p:ph type="ctrTitle"/>
          </p:nvPr>
        </p:nvSpPr>
        <p:spPr/>
        <p:txBody>
          <a:bodyPr/>
          <a:lstStyle/>
          <a:p>
            <a:r>
              <a:rPr lang="en-US" dirty="0">
                <a:cs typeface="Calibri Light"/>
              </a:rPr>
              <a:t>QUESTIONS???</a:t>
            </a:r>
            <a:endParaRPr lang="en-US" dirty="0"/>
          </a:p>
        </p:txBody>
      </p:sp>
    </p:spTree>
    <p:extLst>
      <p:ext uri="{BB962C8B-B14F-4D97-AF65-F5344CB8AC3E}">
        <p14:creationId xmlns:p14="http://schemas.microsoft.com/office/powerpoint/2010/main" val="166433626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3396</Words>
  <Application>Microsoft Office PowerPoint</Application>
  <PresentationFormat>On-screen Show (4:3)</PresentationFormat>
  <Paragraphs>388</Paragraphs>
  <Slides>94</Slides>
  <Notes>7</Notes>
  <HiddenSlides>2</HiddenSlides>
  <MMClips>0</MMClips>
  <ScaleCrop>false</ScaleCrop>
  <HeadingPairs>
    <vt:vector size="4" baseType="variant">
      <vt:variant>
        <vt:lpstr>Theme</vt:lpstr>
      </vt:variant>
      <vt:variant>
        <vt:i4>1</vt:i4>
      </vt:variant>
      <vt:variant>
        <vt:lpstr>Slide Titles</vt:lpstr>
      </vt:variant>
      <vt:variant>
        <vt:i4>94</vt:i4>
      </vt:variant>
    </vt:vector>
  </HeadingPairs>
  <TitlesOfParts>
    <vt:vector size="95" baseType="lpstr">
      <vt:lpstr>Ion Boardroom</vt:lpstr>
      <vt:lpstr>Pressure Injury  Champion Training</vt:lpstr>
      <vt:lpstr>Topics</vt:lpstr>
      <vt:lpstr>Objectives</vt:lpstr>
      <vt:lpstr>Process Changes</vt:lpstr>
      <vt:lpstr>Pressure Injury Prevention (PIP) Website</vt:lpstr>
      <vt:lpstr>Definition</vt:lpstr>
      <vt:lpstr>PI Definition</vt:lpstr>
      <vt:lpstr>Risk Assessment</vt:lpstr>
      <vt:lpstr>Braden Risk Assessment Scale</vt:lpstr>
      <vt:lpstr>Braden Scale</vt:lpstr>
      <vt:lpstr>PowerPoint Presentation</vt:lpstr>
      <vt:lpstr>e-Star Braden row info</vt:lpstr>
      <vt:lpstr>Assessment</vt:lpstr>
      <vt:lpstr>Why is it important to recognize PI’s present on admission (POA)?</vt:lpstr>
      <vt:lpstr>Prevention</vt:lpstr>
      <vt:lpstr>VUH Pressure Injury Prevention &amp; Treatment Guidelines</vt:lpstr>
      <vt:lpstr>When to Consult</vt:lpstr>
      <vt:lpstr>PowerPoint Presentation</vt:lpstr>
      <vt:lpstr>CONSULTS</vt:lpstr>
      <vt:lpstr>Prevention </vt:lpstr>
      <vt:lpstr>eStar Resources: Click to expand to access links</vt:lpstr>
      <vt:lpstr>Scenario</vt:lpstr>
      <vt:lpstr>You walk in the room and this is what you notice:</vt:lpstr>
      <vt:lpstr>You remove the covers</vt:lpstr>
      <vt:lpstr>You assess the buttock wound</vt:lpstr>
      <vt:lpstr>Later that afternoon you return.  The patient is now up to the chair. </vt:lpstr>
      <vt:lpstr>You assist them back to bed and turn them to the right side with wedges</vt:lpstr>
      <vt:lpstr>Three days later the nurse approaches you with concern that the PI is “worse”. </vt:lpstr>
      <vt:lpstr>Staging &amp; Challenges</vt:lpstr>
      <vt:lpstr>PI Stages</vt:lpstr>
      <vt:lpstr>Stage 1:  Non-blanchable erythema</vt:lpstr>
      <vt:lpstr>Stage 2: Partial thickness  skin loss</vt:lpstr>
      <vt:lpstr>Stage 3:  Full-thickness skin loss</vt:lpstr>
      <vt:lpstr>Stage 4:  Full- thickness skin and tissue loss</vt:lpstr>
      <vt:lpstr>Unstageable:  Obscured full-thickness skin and tissue loss</vt:lpstr>
      <vt:lpstr>DTI: Deep Tissue  Injury </vt:lpstr>
      <vt:lpstr>Deep Tissue Injury (DTI) examples</vt:lpstr>
      <vt:lpstr>DTI: Is it just a bruise???</vt:lpstr>
      <vt:lpstr>DTI Evolution (Day 1, 3, and 10)</vt:lpstr>
      <vt:lpstr>DTI Evolution (~ 2 weeks)</vt:lpstr>
      <vt:lpstr>Mucosal</vt:lpstr>
      <vt:lpstr>Device related PI</vt:lpstr>
      <vt:lpstr>Thought Process for Staging</vt:lpstr>
      <vt:lpstr>What we DON’T stage</vt:lpstr>
      <vt:lpstr>Staging Challenges</vt:lpstr>
      <vt:lpstr>Do Not Reverse Stage</vt:lpstr>
      <vt:lpstr>How would you stage and describe the following PI’s?</vt:lpstr>
      <vt:lpstr>PowerPoint Presentation</vt:lpstr>
      <vt:lpstr>PowerPoint Presentation</vt:lpstr>
      <vt:lpstr>PowerPoint Presentation</vt:lpstr>
      <vt:lpstr>PowerPoint Presentation</vt:lpstr>
      <vt:lpstr>PowerPoint Presentation</vt:lpstr>
      <vt:lpstr>Moisture Associated Skin Damage (MASD)</vt:lpstr>
      <vt:lpstr>Moisture Associated Skin Damage (MASD)</vt:lpstr>
      <vt:lpstr>It’s not always a pressure injury!</vt:lpstr>
      <vt:lpstr>Pressure versus IAD</vt:lpstr>
      <vt:lpstr>What am I looking at?</vt:lpstr>
      <vt:lpstr>The challenge</vt:lpstr>
      <vt:lpstr>Sometimes a moisture problem is easy to identify</vt:lpstr>
      <vt:lpstr>Sometimes it’s more difficult: Pressure/Moisture combination?</vt:lpstr>
      <vt:lpstr>Is it pressure?</vt:lpstr>
      <vt:lpstr>Is it pressure?</vt:lpstr>
      <vt:lpstr>Is it pressure?</vt:lpstr>
      <vt:lpstr>Challenge in identification</vt:lpstr>
      <vt:lpstr>Challenge in identification</vt:lpstr>
      <vt:lpstr>Documentation</vt:lpstr>
      <vt:lpstr>Documentation</vt:lpstr>
      <vt:lpstr>What does this PI look like?</vt:lpstr>
      <vt:lpstr>Wound Appearance options</vt:lpstr>
      <vt:lpstr>Using HAIKU</vt:lpstr>
      <vt:lpstr>NEW! Photographing Pressure Injuries SOP </vt:lpstr>
      <vt:lpstr>General Guidelines</vt:lpstr>
      <vt:lpstr>Example photo</vt:lpstr>
      <vt:lpstr>Using HAIKU</vt:lpstr>
      <vt:lpstr>PowerPoint Presentation</vt:lpstr>
      <vt:lpstr>PowerPoint Presentation</vt:lpstr>
      <vt:lpstr>Find Photos in the Chart</vt:lpstr>
      <vt:lpstr>PowerPoint Presentation</vt:lpstr>
      <vt:lpstr>Measurement of Pressure Injuries</vt:lpstr>
      <vt:lpstr>Measurement of Pressure Injuries</vt:lpstr>
      <vt:lpstr>How to measure a pressure injury</vt:lpstr>
      <vt:lpstr>Wound measurement</vt:lpstr>
      <vt:lpstr>Tunneling &amp; Undermining</vt:lpstr>
      <vt:lpstr>Tunneling &amp; Undermining</vt:lpstr>
      <vt:lpstr>Co-signing the LDA</vt:lpstr>
      <vt:lpstr>NURSE responsibility</vt:lpstr>
      <vt:lpstr>NURSE responsibility (cont.)</vt:lpstr>
      <vt:lpstr>SKIN CHAMPION responsibility</vt:lpstr>
      <vt:lpstr>SKIN CHAMPION workflow</vt:lpstr>
      <vt:lpstr>Patient List</vt:lpstr>
      <vt:lpstr>Directly from the flowsheet</vt:lpstr>
      <vt:lpstr>Summary of Process Change</vt:lpstr>
      <vt:lpstr>CONTACT INFO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Pressure Injury  Champion Training</dc:title>
  <dc:creator>Reuscher, Christine</dc:creator>
  <cp:lastModifiedBy>Reuscher, Christine</cp:lastModifiedBy>
  <cp:revision>24</cp:revision>
  <dcterms:created xsi:type="dcterms:W3CDTF">2021-04-20T18:47:09Z</dcterms:created>
  <dcterms:modified xsi:type="dcterms:W3CDTF">2021-08-03T13:34:20Z</dcterms:modified>
</cp:coreProperties>
</file>