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letter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ED"/>
    <a:srgbClr val="FCFCD0"/>
    <a:srgbClr val="FFE1E1"/>
    <a:srgbClr val="FEE2E6"/>
    <a:srgbClr val="FFEDB3"/>
    <a:srgbClr val="EDE2F6"/>
    <a:srgbClr val="FDC3CB"/>
    <a:srgbClr val="FFF7F9"/>
    <a:srgbClr val="F8F0E8"/>
    <a:srgbClr val="EDD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304BFD-F151-432C-A0A8-C47EEC697C25}" v="50" dt="2021-07-28T15:50:43.657"/>
    <p1510:client id="{4AA7AC0C-ED8A-4C0E-8666-4A1B8434651E}" v="8" dt="2021-07-27T19:20:34.141"/>
    <p1510:client id="{4B7EE13E-65A8-4341-805F-3E3F97C7EF3F}" v="7" dt="2021-07-29T12:59:50.523"/>
    <p1510:client id="{50E031BD-D68C-49B5-AFD5-3F5B5D29B6C7}" v="320" dt="2021-08-03T17:22:24.867"/>
    <p1510:client id="{56A960A3-A515-4BE2-AF4E-AC5EABD56729}" v="3" dt="2021-06-25T19:23:50.298"/>
    <p1510:client id="{62486CC5-8BA8-4FD9-B87A-999B38DD0E83}" v="72" dt="2021-07-28T19:25:59.944"/>
    <p1510:client id="{A5AB2CF1-F558-47E4-BE27-C26E84386738}" v="1" dt="2021-07-27T21:07:24.878"/>
    <p1510:client id="{E78E8037-23AA-4E2A-8150-4D6B15FE31CF}" v="2" dt="2021-07-28T15:54:50.276"/>
    <p1510:client id="{EE8AB79D-8EAF-4339-9F3F-A0DCD8BCA567}" v="97" dt="2021-07-27T17:46:25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05" y="38"/>
      </p:cViewPr>
      <p:guideLst>
        <p:guide orient="horz" pos="2880"/>
        <p:guide pos="2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BF5C22B-C3E1-4919-81AB-69DF119347C0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69988"/>
            <a:ext cx="23717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7D1B37D-69CB-48B7-B41D-BEC841C30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2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5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4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6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5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0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1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2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3048-A7FA-4398-99B0-1BDC5CE7D19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0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4A3DE07-04B8-41C2-A702-90467D1D4D1C}"/>
              </a:ext>
            </a:extLst>
          </p:cNvPr>
          <p:cNvCxnSpPr>
            <a:cxnSpLocks/>
          </p:cNvCxnSpPr>
          <p:nvPr/>
        </p:nvCxnSpPr>
        <p:spPr>
          <a:xfrm>
            <a:off x="5058136" y="1826585"/>
            <a:ext cx="0" cy="2038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51F9164-7953-4415-BCCC-C66E3CFCF981}"/>
              </a:ext>
            </a:extLst>
          </p:cNvPr>
          <p:cNvCxnSpPr>
            <a:cxnSpLocks/>
          </p:cNvCxnSpPr>
          <p:nvPr/>
        </p:nvCxnSpPr>
        <p:spPr>
          <a:xfrm>
            <a:off x="1921879" y="1826585"/>
            <a:ext cx="0" cy="132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D5D0CE4-43D1-444F-AAAA-FE6377BC21FD}"/>
              </a:ext>
            </a:extLst>
          </p:cNvPr>
          <p:cNvSpPr txBox="1"/>
          <p:nvPr/>
        </p:nvSpPr>
        <p:spPr>
          <a:xfrm>
            <a:off x="406792" y="-2101"/>
            <a:ext cx="603608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 dirty="0"/>
              <a:t>VUAH Skin Tear Guidelines</a:t>
            </a:r>
            <a:endParaRPr lang="en-US" sz="2000" b="1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F74603-1C50-4200-B425-243B360A1310}"/>
              </a:ext>
            </a:extLst>
          </p:cNvPr>
          <p:cNvSpPr txBox="1"/>
          <p:nvPr/>
        </p:nvSpPr>
        <p:spPr>
          <a:xfrm>
            <a:off x="403393" y="406648"/>
            <a:ext cx="6089001" cy="7259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marL="285750" indent="-285750">
              <a:buFontTx/>
              <a:buChar char="-"/>
            </a:pPr>
            <a:r>
              <a:rPr lang="en-US" sz="1200" dirty="0"/>
              <a:t>Cleanse with normal saline. Pat dry.</a:t>
            </a:r>
            <a:endParaRPr lang="en-US" sz="1200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/>
              <a:t>Apply 3M </a:t>
            </a:r>
            <a:r>
              <a:rPr lang="en-US" sz="1200" dirty="0" err="1"/>
              <a:t>Cavilon</a:t>
            </a:r>
            <a:r>
              <a:rPr lang="en-US" sz="1200" dirty="0"/>
              <a:t> no-sting barrier spray to </a:t>
            </a:r>
            <a:r>
              <a:rPr lang="en-US" sz="1200" dirty="0" err="1"/>
              <a:t>periwound</a:t>
            </a:r>
            <a:r>
              <a:rPr lang="en-US" sz="1200" dirty="0"/>
              <a:t> skin</a:t>
            </a:r>
            <a:endParaRPr lang="en-US" sz="1200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/>
              <a:t>If skin flap present, gently approximate the flap</a:t>
            </a:r>
            <a:endParaRPr lang="en-US" sz="1200" dirty="0"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539671-FC60-49CA-9C9A-62247F5D05A4}"/>
              </a:ext>
            </a:extLst>
          </p:cNvPr>
          <p:cNvSpPr txBox="1"/>
          <p:nvPr/>
        </p:nvSpPr>
        <p:spPr>
          <a:xfrm>
            <a:off x="427991" y="6888879"/>
            <a:ext cx="6100970" cy="202430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algn="ctr"/>
            <a:r>
              <a:rPr lang="en-US" sz="1400" b="1" dirty="0"/>
              <a:t>GENERAL PREVENTION OF SKIN TEARS </a:t>
            </a:r>
            <a:endParaRPr lang="en-US" sz="1400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Avoid tape or band-aids when possible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When tape is required, use paper tape or </a:t>
            </a:r>
            <a:r>
              <a:rPr lang="en-US" sz="1200" dirty="0" err="1"/>
              <a:t>Medipore</a:t>
            </a:r>
            <a:r>
              <a:rPr lang="en-US" sz="1200" dirty="0"/>
              <a:t>; Apply 3M </a:t>
            </a:r>
            <a:r>
              <a:rPr lang="en-US" sz="1200" dirty="0" err="1"/>
              <a:t>Cavilon</a:t>
            </a:r>
            <a:r>
              <a:rPr lang="en-US" sz="1200" dirty="0"/>
              <a:t> no-sting barrier under tape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Use adhesive remover as needed for adhesive removal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Moisten dressings with saline before removal if adherent to wound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Avoid trauma and employ gentle patient handling techniques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Use gentle skin cleansing techniques and apply moisturizer daily</a:t>
            </a:r>
            <a:endParaRPr lang="en-US" sz="1200">
              <a:cs typeface="Calibri"/>
            </a:endParaRPr>
          </a:p>
          <a:p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  <a:p>
            <a:endParaRPr lang="en-US" sz="1000" b="1" dirty="0"/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B1598D5D-2B1C-4B69-AAE6-FEB23602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4873" y="8922542"/>
            <a:ext cx="1097279" cy="221458"/>
          </a:xfrm>
        </p:spPr>
        <p:txBody>
          <a:bodyPr/>
          <a:lstStyle/>
          <a:p>
            <a:r>
              <a:rPr lang="en-US" dirty="0"/>
              <a:t>MC 9802 (07/2021)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7ACF16-6928-4077-A208-D13F4246CEDE}"/>
              </a:ext>
            </a:extLst>
          </p:cNvPr>
          <p:cNvSpPr txBox="1"/>
          <p:nvPr/>
        </p:nvSpPr>
        <p:spPr>
          <a:xfrm>
            <a:off x="427990" y="1532369"/>
            <a:ext cx="3001010" cy="58488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algn="ctr"/>
            <a:r>
              <a:rPr lang="en-US" sz="1400" b="1" dirty="0"/>
              <a:t>DRY/MINIMAL EXUDATE</a:t>
            </a:r>
          </a:p>
          <a:p>
            <a:pPr algn="ctr"/>
            <a:r>
              <a:rPr lang="en-US" sz="1400" dirty="0"/>
              <a:t>Apply </a:t>
            </a:r>
            <a:r>
              <a:rPr lang="en-US" sz="1400" b="1" dirty="0"/>
              <a:t>one of the following </a:t>
            </a:r>
            <a:r>
              <a:rPr lang="en-US" sz="1400" dirty="0"/>
              <a:t>options:</a:t>
            </a:r>
          </a:p>
          <a:p>
            <a:endParaRPr lang="en-US" sz="1400" dirty="0"/>
          </a:p>
          <a:p>
            <a:pPr algn="ctr"/>
            <a:endParaRPr lang="en-US" sz="1400" b="1" dirty="0">
              <a:cs typeface="Calibri" panose="020F0502020204030204"/>
            </a:endParaRPr>
          </a:p>
          <a:p>
            <a:pPr algn="ctr"/>
            <a:endParaRPr lang="en-US" sz="1400" dirty="0">
              <a:cs typeface="Calibri" panose="020F0502020204030204"/>
            </a:endParaRPr>
          </a:p>
          <a:p>
            <a:pPr algn="ctr"/>
            <a:endParaRPr lang="en-US" sz="1400" dirty="0">
              <a:cs typeface="Calibri" panose="020F0502020204030204"/>
            </a:endParaRPr>
          </a:p>
          <a:p>
            <a:pPr algn="ctr"/>
            <a:endParaRPr lang="en-US" sz="1400" dirty="0">
              <a:cs typeface="Calibri" panose="020F0502020204030204"/>
            </a:endParaRPr>
          </a:p>
          <a:p>
            <a:pPr algn="ctr"/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102D2CD-6016-414A-A9D3-D02FF3C9DD3D}"/>
              </a:ext>
            </a:extLst>
          </p:cNvPr>
          <p:cNvSpPr txBox="1"/>
          <p:nvPr/>
        </p:nvSpPr>
        <p:spPr>
          <a:xfrm>
            <a:off x="3633181" y="3856454"/>
            <a:ext cx="2880936" cy="1711583"/>
          </a:xfrm>
          <a:prstGeom prst="roundRect">
            <a:avLst/>
          </a:prstGeom>
          <a:solidFill>
            <a:srgbClr val="FEE8E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marL="285750" indent="-285750">
              <a:buFontTx/>
              <a:buChar char="-"/>
            </a:pPr>
            <a:endParaRPr lang="en-US" sz="1400" dirty="0">
              <a:cs typeface="Calibri"/>
            </a:endParaRPr>
          </a:p>
          <a:p>
            <a:r>
              <a:rPr lang="en-US" sz="1200" dirty="0">
                <a:cs typeface="Calibri"/>
              </a:rPr>
              <a:t>Apply </a:t>
            </a:r>
            <a:r>
              <a:rPr lang="en-US" sz="1200" b="1" dirty="0">
                <a:cs typeface="Calibri"/>
              </a:rPr>
              <a:t>Mepitel nonadherent dressing</a:t>
            </a:r>
          </a:p>
          <a:p>
            <a:pPr marL="285750" indent="-285750">
              <a:buFontTx/>
              <a:buChar char="-"/>
            </a:pPr>
            <a:r>
              <a:rPr lang="en-US" sz="1200" dirty="0"/>
              <a:t>Cover with dry gauze or ABD pad</a:t>
            </a:r>
            <a:endParaRPr lang="en-US" sz="1200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/>
              <a:t>Secure with roll gauze</a:t>
            </a:r>
            <a:endParaRPr lang="en-US" sz="1200" dirty="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/>
              <a:t>Change </a:t>
            </a:r>
            <a:r>
              <a:rPr lang="en-US" sz="1200" b="1" dirty="0"/>
              <a:t>outer</a:t>
            </a:r>
            <a:r>
              <a:rPr lang="en-US" sz="1200" dirty="0"/>
              <a:t> dressings  prn saturation (leave </a:t>
            </a:r>
            <a:r>
              <a:rPr lang="en-US" sz="1200" dirty="0" err="1"/>
              <a:t>Mepitel</a:t>
            </a:r>
            <a:r>
              <a:rPr lang="en-US" sz="1200" dirty="0"/>
              <a:t> in place)</a:t>
            </a:r>
            <a:endParaRPr lang="en-US" sz="1200"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/>
              <a:t>Change </a:t>
            </a:r>
            <a:r>
              <a:rPr lang="en-US" sz="1200" dirty="0" err="1"/>
              <a:t>Mepitel</a:t>
            </a:r>
            <a:r>
              <a:rPr lang="en-US" sz="1200" dirty="0"/>
              <a:t> weekly</a:t>
            </a:r>
            <a:endParaRPr lang="en-US" sz="1200" dirty="0">
              <a:cs typeface="Calibri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70DD693-149C-4B05-823A-9CA2A183F23D}"/>
              </a:ext>
            </a:extLst>
          </p:cNvPr>
          <p:cNvSpPr/>
          <p:nvPr/>
        </p:nvSpPr>
        <p:spPr>
          <a:xfrm>
            <a:off x="461475" y="2334367"/>
            <a:ext cx="3001248" cy="12212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lvl="0"/>
            <a:r>
              <a:rPr lang="en-US" sz="1200" b="1" dirty="0">
                <a:solidFill>
                  <a:schemeClr val="tx1"/>
                </a:solidFill>
              </a:rPr>
              <a:t>Tegaderm Absorbent </a:t>
            </a:r>
            <a:r>
              <a:rPr lang="en-US" sz="1200" dirty="0">
                <a:solidFill>
                  <a:schemeClr val="tx1"/>
                </a:solidFill>
              </a:rPr>
              <a:t>acrylic dressing</a:t>
            </a:r>
            <a:endParaRPr lang="en-US" sz="1200">
              <a:solidFill>
                <a:schemeClr val="tx1"/>
              </a:solidFill>
              <a:cs typeface="Calibri"/>
            </a:endParaRPr>
          </a:p>
          <a:p>
            <a:pPr marL="285750" lvl="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</a:rPr>
              <a:t>Change weekly and prn</a:t>
            </a: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  <a:cs typeface="Calibri"/>
              </a:rPr>
              <a:t>If skin flap present, draw arrow on dressing in direction of flap so as to not disturb the flap during dressing removal.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AD081B-9AF9-43E1-A894-F2D584C66B3B}"/>
              </a:ext>
            </a:extLst>
          </p:cNvPr>
          <p:cNvSpPr/>
          <p:nvPr/>
        </p:nvSpPr>
        <p:spPr>
          <a:xfrm>
            <a:off x="427753" y="3859477"/>
            <a:ext cx="3026507" cy="16580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200" dirty="0">
                <a:solidFill>
                  <a:schemeClr val="tx1"/>
                </a:solidFill>
                <a:cs typeface="Calibri" panose="020F0502020204030204"/>
              </a:rPr>
              <a:t>Apply </a:t>
            </a:r>
            <a:r>
              <a:rPr lang="en-US" sz="1200" b="1" dirty="0" err="1">
                <a:solidFill>
                  <a:schemeClr val="tx1"/>
                </a:solidFill>
                <a:cs typeface="Calibri" panose="020F0502020204030204"/>
              </a:rPr>
              <a:t>Solosite</a:t>
            </a:r>
            <a:r>
              <a:rPr lang="en-US" sz="1200" b="1" dirty="0">
                <a:solidFill>
                  <a:schemeClr val="tx1"/>
                </a:solidFill>
                <a:cs typeface="Calibri" panose="020F0502020204030204"/>
              </a:rPr>
              <a:t> hydrogel</a:t>
            </a:r>
            <a:r>
              <a:rPr lang="en-US" sz="1200" dirty="0">
                <a:solidFill>
                  <a:schemeClr val="tx1"/>
                </a:solidFill>
                <a:cs typeface="Calibri" panose="020F0502020204030204"/>
              </a:rPr>
              <a:t> to wound, then 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/>
                </a:solidFill>
                <a:cs typeface="Calibri"/>
              </a:rPr>
              <a:t>Mepitel</a:t>
            </a:r>
            <a:r>
              <a:rPr lang="en-US" sz="1200" b="1" dirty="0">
                <a:solidFill>
                  <a:schemeClr val="tx1"/>
                </a:solidFill>
                <a:cs typeface="Calibri"/>
              </a:rPr>
              <a:t> nonadherent dressing</a:t>
            </a:r>
            <a:endParaRPr lang="en-US" b="1">
              <a:solidFill>
                <a:schemeClr val="tx1"/>
              </a:solidFill>
              <a:cs typeface="Calibri"/>
            </a:endParaRPr>
          </a:p>
          <a:p>
            <a:pPr marL="28575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  <a:ea typeface="+mn-lt"/>
                <a:cs typeface="+mn-lt"/>
              </a:rPr>
              <a:t>Cover with dry gauze</a:t>
            </a:r>
            <a:endParaRPr lang="en-US" sz="1200" dirty="0">
              <a:solidFill>
                <a:schemeClr val="tx1"/>
              </a:solidFill>
              <a:cs typeface="Calibri" panose="020F0502020204030204"/>
            </a:endParaRPr>
          </a:p>
          <a:p>
            <a:pPr marL="285750" lvl="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  <a:cs typeface="Calibri" panose="020F0502020204030204"/>
              </a:rPr>
              <a:t>Secure with roll gauze</a:t>
            </a:r>
          </a:p>
          <a:p>
            <a:pPr marL="285750" lvl="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  <a:cs typeface="Calibri" panose="020F0502020204030204"/>
              </a:rPr>
              <a:t>Daily: remove outer dressings and re-apply Solosite hydrogel on top of Mepitel</a:t>
            </a:r>
          </a:p>
          <a:p>
            <a:pPr marL="285750" lvl="0" indent="-285750">
              <a:buFontTx/>
              <a:buChar char="-"/>
            </a:pPr>
            <a:r>
              <a:rPr lang="en-US" sz="1200" dirty="0">
                <a:solidFill>
                  <a:schemeClr val="tx1"/>
                </a:solidFill>
                <a:cs typeface="Calibri" panose="020F0502020204030204"/>
              </a:rPr>
              <a:t>Change Mepitel weekly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6B6597-4129-47A6-BBD2-156A57C4369F}"/>
              </a:ext>
            </a:extLst>
          </p:cNvPr>
          <p:cNvSpPr txBox="1"/>
          <p:nvPr/>
        </p:nvSpPr>
        <p:spPr>
          <a:xfrm>
            <a:off x="3517022" y="1532368"/>
            <a:ext cx="2946849" cy="584883"/>
          </a:xfrm>
          <a:prstGeom prst="roundRect">
            <a:avLst/>
          </a:prstGeom>
          <a:solidFill>
            <a:srgbClr val="FEE8ED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pPr algn="ctr"/>
            <a:r>
              <a:rPr lang="en-US" sz="1400" b="1" dirty="0"/>
              <a:t>HEAVY EXUDATE or </a:t>
            </a:r>
            <a:endParaRPr lang="en-US" sz="1400" b="1" dirty="0">
              <a:cs typeface="Calibri"/>
            </a:endParaRPr>
          </a:p>
          <a:p>
            <a:pPr algn="ctr"/>
            <a:r>
              <a:rPr lang="en-US" sz="1400" b="1" dirty="0"/>
              <a:t>LARGE AREA</a:t>
            </a:r>
            <a:endParaRPr lang="en-US" sz="1400" b="1" dirty="0">
              <a:cs typeface="Calibri"/>
            </a:endParaRPr>
          </a:p>
          <a:p>
            <a:pPr algn="ctr"/>
            <a:r>
              <a:rPr lang="en-US" sz="1400" dirty="0">
                <a:cs typeface="Calibri" panose="020F0502020204030204"/>
              </a:rPr>
              <a:t> </a:t>
            </a:r>
          </a:p>
          <a:p>
            <a:pPr algn="ctr"/>
            <a:endParaRPr lang="en-US" sz="1400" b="1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0327AEB-653C-4062-AF0C-EC02206ABA2C}"/>
              </a:ext>
            </a:extLst>
          </p:cNvPr>
          <p:cNvSpPr/>
          <p:nvPr/>
        </p:nvSpPr>
        <p:spPr>
          <a:xfrm>
            <a:off x="421612" y="5668528"/>
            <a:ext cx="6080559" cy="1099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PRODUCT PMM NUMBERS</a:t>
            </a:r>
            <a:endParaRPr lang="en-US" sz="1400" b="1" dirty="0">
              <a:solidFill>
                <a:schemeClr val="tx1"/>
              </a:solidFill>
              <a:cs typeface="Calibri"/>
            </a:endParaRPr>
          </a:p>
          <a:p>
            <a:r>
              <a:rPr lang="en-US" sz="1200" b="1" dirty="0">
                <a:solidFill>
                  <a:schemeClr val="tx1"/>
                </a:solidFill>
              </a:rPr>
              <a:t>Tegaderm absorbent</a:t>
            </a:r>
            <a:r>
              <a:rPr lang="en-US" sz="1200" dirty="0">
                <a:solidFill>
                  <a:schemeClr val="tx1"/>
                </a:solidFill>
              </a:rPr>
              <a:t>: #83548 (small oval), #83545 (medium oval), #83546 (large oval), #83547 (4x4" square)</a:t>
            </a:r>
            <a:endParaRPr lang="en-US" sz="1200">
              <a:solidFill>
                <a:schemeClr val="tx1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/>
                </a:solidFill>
              </a:rPr>
              <a:t>Mepitel</a:t>
            </a:r>
            <a:r>
              <a:rPr lang="en-US" sz="1200" dirty="0">
                <a:solidFill>
                  <a:schemeClr val="tx1"/>
                </a:solidFill>
              </a:rPr>
              <a:t>: #147744 (4x7"), #62676 (8x12")</a:t>
            </a:r>
            <a:endParaRPr lang="en-US" sz="1200">
              <a:solidFill>
                <a:schemeClr val="tx1"/>
              </a:solidFill>
              <a:cs typeface="Calibri"/>
            </a:endParaRPr>
          </a:p>
          <a:p>
            <a:r>
              <a:rPr lang="en-US" sz="1200" b="1" dirty="0" err="1">
                <a:solidFill>
                  <a:schemeClr val="tx1"/>
                </a:solidFill>
              </a:rPr>
              <a:t>Solosite</a:t>
            </a:r>
            <a:r>
              <a:rPr lang="en-US" sz="1200" b="1" dirty="0">
                <a:solidFill>
                  <a:schemeClr val="tx1"/>
                </a:solidFill>
              </a:rPr>
              <a:t> gel: </a:t>
            </a:r>
            <a:r>
              <a:rPr lang="en-US" sz="1200" dirty="0">
                <a:solidFill>
                  <a:schemeClr val="tx1"/>
                </a:solidFill>
              </a:rPr>
              <a:t>#84935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6A9418-B40A-4E35-9435-0B2DB4BD5872}"/>
              </a:ext>
            </a:extLst>
          </p:cNvPr>
          <p:cNvSpPr txBox="1"/>
          <p:nvPr/>
        </p:nvSpPr>
        <p:spPr>
          <a:xfrm>
            <a:off x="1612838" y="3557875"/>
            <a:ext cx="607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-OR-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8A6CFE-EC40-4F82-B997-3FDAA4E48F4E}"/>
              </a:ext>
            </a:extLst>
          </p:cNvPr>
          <p:cNvSpPr txBox="1"/>
          <p:nvPr/>
        </p:nvSpPr>
        <p:spPr>
          <a:xfrm>
            <a:off x="3156195" y="1185942"/>
            <a:ext cx="27432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 dirty="0"/>
              <a:t>-AND-</a:t>
            </a:r>
          </a:p>
        </p:txBody>
      </p:sp>
    </p:spTree>
    <p:extLst>
      <p:ext uri="{BB962C8B-B14F-4D97-AF65-F5344CB8AC3E}">
        <p14:creationId xmlns:p14="http://schemas.microsoft.com/office/powerpoint/2010/main" val="1878374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263</Words>
  <Application>Microsoft Office PowerPoint</Application>
  <PresentationFormat>Letter Paper (8.5x11 in)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Reuscher, Christine</dc:creator>
  <cp:lastModifiedBy>Thompson, Bonnie</cp:lastModifiedBy>
  <cp:revision>223</cp:revision>
  <cp:lastPrinted>2021-07-27T20:57:03Z</cp:lastPrinted>
  <dcterms:created xsi:type="dcterms:W3CDTF">2021-04-27T20:11:50Z</dcterms:created>
  <dcterms:modified xsi:type="dcterms:W3CDTF">2021-08-09T19:05:47Z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2021-04-27T20:11:50Z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0db066c6-bae7-4631-965d-0000fe554298</vt:lpwstr>
  </property>
  <property fmtid="{D5CDD505-2E9C-101B-9397-08002B2CF9AE}" pid="8" name="MSIP_Label_792c8cef-6f2b-4af1-b4ac-d815ff795cd6_ContentBits">
    <vt:lpwstr>0</vt:lpwstr>
  </property>
</Properties>
</file>