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0" r:id="rId3"/>
    <p:sldId id="257" r:id="rId4"/>
    <p:sldId id="261" r:id="rId5"/>
    <p:sldId id="263" r:id="rId6"/>
    <p:sldId id="262" r:id="rId7"/>
    <p:sldId id="264" r:id="rId8"/>
    <p:sldId id="269" r:id="rId9"/>
    <p:sldId id="272" r:id="rId10"/>
    <p:sldId id="276" r:id="rId11"/>
    <p:sldId id="273" r:id="rId12"/>
    <p:sldId id="266" r:id="rId13"/>
    <p:sldId id="265" r:id="rId14"/>
    <p:sldId id="275" r:id="rId15"/>
    <p:sldId id="267" r:id="rId16"/>
    <p:sldId id="268" r:id="rId17"/>
    <p:sldId id="274" r:id="rId18"/>
    <p:sldId id="25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ildine, Tracy L" userId="14214324-e37b-4db8-80fa-d3c08f4c9442" providerId="ADAL" clId="{C6F40971-8939-42AF-A84E-52221109C5D1}"/>
    <pc:docChg chg="undo custSel modSld">
      <pc:chgData name="Missildine, Tracy L" userId="14214324-e37b-4db8-80fa-d3c08f4c9442" providerId="ADAL" clId="{C6F40971-8939-42AF-A84E-52221109C5D1}" dt="2023-12-04T21:27:25.839" v="88" actId="14100"/>
      <pc:docMkLst>
        <pc:docMk/>
      </pc:docMkLst>
      <pc:sldChg chg="modSp mod">
        <pc:chgData name="Missildine, Tracy L" userId="14214324-e37b-4db8-80fa-d3c08f4c9442" providerId="ADAL" clId="{C6F40971-8939-42AF-A84E-52221109C5D1}" dt="2023-12-04T20:17:20.386" v="32" actId="20577"/>
        <pc:sldMkLst>
          <pc:docMk/>
          <pc:sldMk cId="3606302618" sldId="256"/>
        </pc:sldMkLst>
        <pc:spChg chg="mod">
          <ac:chgData name="Missildine, Tracy L" userId="14214324-e37b-4db8-80fa-d3c08f4c9442" providerId="ADAL" clId="{C6F40971-8939-42AF-A84E-52221109C5D1}" dt="2023-12-04T20:17:20.386" v="32" actId="20577"/>
          <ac:spMkLst>
            <pc:docMk/>
            <pc:sldMk cId="3606302618" sldId="256"/>
            <ac:spMk id="3" creationId="{A3089AA8-1B80-41B8-8230-D0A4963FCA94}"/>
          </ac:spMkLst>
        </pc:spChg>
      </pc:sldChg>
      <pc:sldChg chg="addSp delSp modSp mod">
        <pc:chgData name="Missildine, Tracy L" userId="14214324-e37b-4db8-80fa-d3c08f4c9442" providerId="ADAL" clId="{C6F40971-8939-42AF-A84E-52221109C5D1}" dt="2023-12-04T21:27:25.839" v="88" actId="14100"/>
        <pc:sldMkLst>
          <pc:docMk/>
          <pc:sldMk cId="3525649105" sldId="273"/>
        </pc:sldMkLst>
        <pc:spChg chg="add del mod">
          <ac:chgData name="Missildine, Tracy L" userId="14214324-e37b-4db8-80fa-d3c08f4c9442" providerId="ADAL" clId="{C6F40971-8939-42AF-A84E-52221109C5D1}" dt="2023-12-04T21:24:22.567" v="54" actId="478"/>
          <ac:spMkLst>
            <pc:docMk/>
            <pc:sldMk cId="3525649105" sldId="273"/>
            <ac:spMk id="5" creationId="{396060A5-777F-C2B8-FB4D-EBE36EC85160}"/>
          </ac:spMkLst>
        </pc:spChg>
        <pc:spChg chg="add del mod">
          <ac:chgData name="Missildine, Tracy L" userId="14214324-e37b-4db8-80fa-d3c08f4c9442" providerId="ADAL" clId="{C6F40971-8939-42AF-A84E-52221109C5D1}" dt="2023-12-04T21:25:48.157" v="73" actId="478"/>
          <ac:spMkLst>
            <pc:docMk/>
            <pc:sldMk cId="3525649105" sldId="273"/>
            <ac:spMk id="7" creationId="{D92DDE10-D6BB-8151-A472-754936EC0675}"/>
          </ac:spMkLst>
        </pc:spChg>
        <pc:spChg chg="add del mod">
          <ac:chgData name="Missildine, Tracy L" userId="14214324-e37b-4db8-80fa-d3c08f4c9442" providerId="ADAL" clId="{C6F40971-8939-42AF-A84E-52221109C5D1}" dt="2023-12-04T21:25:57.311" v="75" actId="478"/>
          <ac:spMkLst>
            <pc:docMk/>
            <pc:sldMk cId="3525649105" sldId="273"/>
            <ac:spMk id="10" creationId="{583DBBE4-9832-4C5A-6E8E-DE80A27C9945}"/>
          </ac:spMkLst>
        </pc:spChg>
        <pc:spChg chg="add del mod">
          <ac:chgData name="Missildine, Tracy L" userId="14214324-e37b-4db8-80fa-d3c08f4c9442" providerId="ADAL" clId="{C6F40971-8939-42AF-A84E-52221109C5D1}" dt="2023-12-04T21:27:11.825" v="85" actId="21"/>
          <ac:spMkLst>
            <pc:docMk/>
            <pc:sldMk cId="3525649105" sldId="273"/>
            <ac:spMk id="26" creationId="{D472DCE5-B787-9A01-D99B-C7540E0CC2DD}"/>
          </ac:spMkLst>
        </pc:spChg>
        <pc:picChg chg="add del mod">
          <ac:chgData name="Missildine, Tracy L" userId="14214324-e37b-4db8-80fa-d3c08f4c9442" providerId="ADAL" clId="{C6F40971-8939-42AF-A84E-52221109C5D1}" dt="2023-12-04T21:26:27.545" v="82" actId="478"/>
          <ac:picMkLst>
            <pc:docMk/>
            <pc:sldMk cId="3525649105" sldId="273"/>
            <ac:picMk id="6" creationId="{F8C40C1E-E52D-4F94-8FC6-883B5F224FCC}"/>
          </ac:picMkLst>
        </pc:picChg>
        <pc:picChg chg="add del mod">
          <ac:chgData name="Missildine, Tracy L" userId="14214324-e37b-4db8-80fa-d3c08f4c9442" providerId="ADAL" clId="{C6F40971-8939-42AF-A84E-52221109C5D1}" dt="2023-12-04T21:24:21.923" v="53"/>
          <ac:picMkLst>
            <pc:docMk/>
            <pc:sldMk cId="3525649105" sldId="273"/>
            <ac:picMk id="1026" creationId="{BE7F6DAA-3D86-9BE2-E070-E7A49DB866D8}"/>
          </ac:picMkLst>
        </pc:picChg>
        <pc:picChg chg="add del">
          <ac:chgData name="Missildine, Tracy L" userId="14214324-e37b-4db8-80fa-d3c08f4c9442" providerId="ADAL" clId="{C6F40971-8939-42AF-A84E-52221109C5D1}" dt="2023-12-04T21:25:58.092" v="76"/>
          <ac:picMkLst>
            <pc:docMk/>
            <pc:sldMk cId="3525649105" sldId="273"/>
            <ac:picMk id="1027" creationId="{EA6DA2D1-C41E-24E7-412A-B204B512B9FE}"/>
          </ac:picMkLst>
        </pc:picChg>
        <pc:picChg chg="add del mod">
          <ac:chgData name="Missildine, Tracy L" userId="14214324-e37b-4db8-80fa-d3c08f4c9442" providerId="ADAL" clId="{C6F40971-8939-42AF-A84E-52221109C5D1}" dt="2023-12-04T21:25:47.133" v="72"/>
          <ac:picMkLst>
            <pc:docMk/>
            <pc:sldMk cId="3525649105" sldId="273"/>
            <ac:picMk id="1028" creationId="{AC1074E0-DBD6-C5E0-7C45-978F9C2C8E5F}"/>
          </ac:picMkLst>
        </pc:picChg>
        <pc:picChg chg="add del">
          <ac:chgData name="Missildine, Tracy L" userId="14214324-e37b-4db8-80fa-d3c08f4c9442" providerId="ADAL" clId="{C6F40971-8939-42AF-A84E-52221109C5D1}" dt="2023-12-04T21:26:11.653" v="78"/>
          <ac:picMkLst>
            <pc:docMk/>
            <pc:sldMk cId="3525649105" sldId="273"/>
            <ac:picMk id="1029" creationId="{8FAF55EE-CCAF-6175-FD04-1211B15E68DA}"/>
          </ac:picMkLst>
        </pc:picChg>
        <pc:picChg chg="add mod">
          <ac:chgData name="Missildine, Tracy L" userId="14214324-e37b-4db8-80fa-d3c08f4c9442" providerId="ADAL" clId="{C6F40971-8939-42AF-A84E-52221109C5D1}" dt="2023-12-04T21:27:25.839" v="88" actId="14100"/>
          <ac:picMkLst>
            <pc:docMk/>
            <pc:sldMk cId="3525649105" sldId="273"/>
            <ac:picMk id="1030" creationId="{B01DFF4C-0672-7ACD-BA7F-A7E6A2ACB5E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7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7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6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59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00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0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6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7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2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7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3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AF2E2AA-E486-4949-B82D-2FB07246976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D0EF7C-3B9A-4E46-BED0-817DDB68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umc.org/pip/resource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6F02-AD12-41B9-A95B-5ADF5E56D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Pressure Injury Prevention Products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89AA8-1B80-41B8-8230-D0A4963FC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Vanderbilt </a:t>
            </a:r>
            <a:r>
              <a:rPr lang="en-US"/>
              <a:t>University Hospital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02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95775F5-B356-4BF5-AFF1-5D3A1DAE4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50C282F-0083-4E85-8CFA-E8B40C8CA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EFC3474-A560-4C08-9A78-F2560891B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A7262B4-59AC-44FC-BA4F-DC425B4A0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0CEF94A-B7E8-4C02-B4D1-742917ED8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0B3CA90-A9D5-4F04-A105-043C39C7C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255D1F4-5208-43F9-AF67-36759D90B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16E9D5-C561-4EBD-83A8-E13BA068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574777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Protecta</a:t>
            </a:r>
            <a:r>
              <a:rPr lang="en-US" sz="4000" dirty="0"/>
              <a:t>-Gel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4A87B-8A9E-4642-81C7-E6F321431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1" y="2666999"/>
            <a:ext cx="5747778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Available from Respiratory Therapy Department by request!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Helps to protect sensitive and high risk areas of the nose and face from pressure injuries!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Use for patients with CPAP, BiPAP, or other devices that may need additional padding </a:t>
            </a:r>
            <a:r>
              <a:rPr lang="en-US"/>
              <a:t>to this area.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07E8F0-BBD1-4394-9053-7B2B110B3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0664" y="645285"/>
            <a:ext cx="2154636" cy="2520043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FBB05-6DCD-43F0-A648-C361434A2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254" y="3423522"/>
            <a:ext cx="3681456" cy="245737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1998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B2F81B-8AAC-410D-A063-969F37B3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Offloading Boot</a:t>
            </a:r>
            <a:br>
              <a:rPr lang="en-US" sz="4000" dirty="0"/>
            </a:br>
            <a:r>
              <a:rPr lang="en-US" sz="3600" dirty="0"/>
              <a:t>#172731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2277-C763-4CDC-90C0-512B71BDD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Used to offload the heel and protect the ankle from pressure.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Ensure heel is in the appropriate pocket and completely offloaded multiple times during your shift!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Available in Bariatric as well #1004407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imageSelected0">
            <a:extLst>
              <a:ext uri="{FF2B5EF4-FFF2-40B4-BE49-F238E27FC236}">
                <a16:creationId xmlns:a16="http://schemas.microsoft.com/office/drawing/2014/main" id="{B01DFF4C-0672-7ACD-BA7F-A7E6A2AC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10" y="810805"/>
            <a:ext cx="4675844" cy="49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64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16200B-FF3E-436B-828B-F0A01507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Chair Cushion</a:t>
            </a:r>
            <a:br>
              <a:rPr lang="en-US" sz="4000" dirty="0"/>
            </a:br>
            <a:r>
              <a:rPr lang="en-US" sz="3600" dirty="0"/>
              <a:t>#1782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76B78-A5C2-4176-A3F0-D22818032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Should be used when at risk patient is sitting in ANY chair.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Does NOT take the place of repositioning while in chair.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Available in Bariatric size as well #89576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3C726F-5ECA-437C-8AEA-6379D2226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819" y="1479438"/>
            <a:ext cx="4907384" cy="3570950"/>
          </a:xfrm>
        </p:spPr>
      </p:pic>
    </p:spTree>
    <p:extLst>
      <p:ext uri="{BB962C8B-B14F-4D97-AF65-F5344CB8AC3E}">
        <p14:creationId xmlns:p14="http://schemas.microsoft.com/office/powerpoint/2010/main" val="301219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4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449962-4CCB-4968-9A6C-6F7550B7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Repositioning Sheets and Wedges</a:t>
            </a:r>
            <a:br>
              <a:rPr lang="en-US" sz="4000" dirty="0"/>
            </a:br>
            <a:r>
              <a:rPr lang="en-US" sz="4000" dirty="0"/>
              <a:t>#143154 #143155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49E4A-76D1-466F-ABE3-47462B573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Sheets are used to help reduce shear/ friction during bed mobility.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Wedges are designed to assist with proper turning for offloading pressure to bony prominences.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Available in Bariatric as well #151400; #151398</a:t>
            </a:r>
          </a:p>
        </p:txBody>
      </p:sp>
      <p:sp>
        <p:nvSpPr>
          <p:cNvPr id="151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25280-012C-4969-9C4B-0D908D972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r="6043" b="1"/>
          <a:stretch/>
        </p:blipFill>
        <p:spPr bwMode="auto">
          <a:xfrm>
            <a:off x="6434407" y="1011765"/>
            <a:ext cx="4744154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8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9316AB-D6AA-4CFF-97F9-F749CD22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81548"/>
            <a:ext cx="3333495" cy="1504335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dirty="0"/>
            </a:br>
            <a:r>
              <a:rPr lang="en-US" sz="4000" dirty="0"/>
              <a:t>Mind the Gap!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3FF27-E9BC-4846-BF59-97B1C1D7B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1" y="2666999"/>
            <a:ext cx="3333496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The purpose of the wedge is to OFFLOAD the sacral area, so you need the gap!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Placing the wedges where they touch just changes the surface the sacral area is on from the bed, to the wedges, and won’t prevent pressure injuries!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4FDBC4A-D21E-4AD3-A7BC-E81B5AE2A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5033" y="420785"/>
            <a:ext cx="6240990" cy="257440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7DE1C91D-DB1C-4650-8791-96A653B7C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1" b="11511"/>
          <a:stretch/>
        </p:blipFill>
        <p:spPr>
          <a:xfrm>
            <a:off x="6241795" y="3538374"/>
            <a:ext cx="4707466" cy="2252826"/>
          </a:xfrm>
          <a:prstGeom prst="rect">
            <a:avLst/>
          </a:prstGeom>
        </p:spPr>
      </p:pic>
      <p:pic>
        <p:nvPicPr>
          <p:cNvPr id="51" name="Graphic 50" descr="Close with solid fill">
            <a:extLst>
              <a:ext uri="{FF2B5EF4-FFF2-40B4-BE49-F238E27FC236}">
                <a16:creationId xmlns:a16="http://schemas.microsoft.com/office/drawing/2014/main" id="{4AAA816A-1866-442B-879F-23F356272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364" y="3443454"/>
            <a:ext cx="1604148" cy="1604148"/>
          </a:xfrm>
          <a:prstGeom prst="rect">
            <a:avLst/>
          </a:prstGeom>
        </p:spPr>
      </p:pic>
      <p:pic>
        <p:nvPicPr>
          <p:cNvPr id="53" name="Graphic 52" descr="Checkmark with solid fill">
            <a:extLst>
              <a:ext uri="{FF2B5EF4-FFF2-40B4-BE49-F238E27FC236}">
                <a16:creationId xmlns:a16="http://schemas.microsoft.com/office/drawing/2014/main" id="{83DCF164-1582-45E7-B299-4C19EC0F1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45578" y="903030"/>
            <a:ext cx="1735395" cy="17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DBE610-B2BC-4283-AAB1-CAD25EE4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Isoflex Mattress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8FB0B-297B-43CB-BF17-690A16A88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/>
              <a:t>“Standard” bed for acute care units/ step downs.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b="1" u="sng" dirty="0"/>
              <a:t>Appropriate</a:t>
            </a:r>
            <a:r>
              <a:rPr lang="en-US" dirty="0"/>
              <a:t> for unstable spine or pelvis.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Gel matrix bed that helps with offloading pressure.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Much better at pressure relief than most low air loss surfaces!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B2B7D6-96A5-48A4-9EA5-354BAF89E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07" y="1399318"/>
            <a:ext cx="4744154" cy="37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016FDA-6BC5-4C63-9664-5DCC98F0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Isolibrium Mattress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09D06-1E8B-437A-8141-8395AE667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“Standard” bed for ICU.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b="1" u="sng" dirty="0"/>
              <a:t>NOT</a:t>
            </a:r>
            <a:r>
              <a:rPr lang="en-US" dirty="0"/>
              <a:t> appropriate for unstable spine or pelvis!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Gel matrix and low air loss surface combination.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Excellent at assisting with dynamic offloading of pressure for patients!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482D50-DBDB-4C19-BF3B-F9D956355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9364" b="-3"/>
          <a:stretch/>
        </p:blipFill>
        <p:spPr>
          <a:xfrm>
            <a:off x="6434407" y="1011765"/>
            <a:ext cx="4744154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2B9E-2EC5-4BD9-866F-A5F0F2A2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Specialty Beds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3B78-B3AC-4F32-9842-73A8C0AD5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Dolphin Beds</a:t>
            </a:r>
          </a:p>
          <a:p>
            <a:pPr lvl="1"/>
            <a:r>
              <a:rPr lang="en-US" dirty="0"/>
              <a:t>Immersion beds for certain patients with pressure injuries, flaps, or other clinical needs.</a:t>
            </a:r>
          </a:p>
          <a:p>
            <a:pPr lvl="1"/>
            <a:r>
              <a:rPr lang="en-US" dirty="0"/>
              <a:t>Does NOT take the place of turning your patients!</a:t>
            </a:r>
          </a:p>
          <a:p>
            <a:pPr lvl="1"/>
            <a:endParaRPr lang="en-US" dirty="0"/>
          </a:p>
          <a:p>
            <a:r>
              <a:rPr lang="en-US" dirty="0"/>
              <a:t>Bariatric Beds</a:t>
            </a:r>
          </a:p>
          <a:p>
            <a:pPr lvl="1"/>
            <a:r>
              <a:rPr lang="en-US" dirty="0"/>
              <a:t>Ordered to give larger patients additional room for bed mobility, offloading pressure, and comfort.</a:t>
            </a:r>
          </a:p>
        </p:txBody>
      </p:sp>
    </p:spTree>
    <p:extLst>
      <p:ext uri="{BB962C8B-B14F-4D97-AF65-F5344CB8AC3E}">
        <p14:creationId xmlns:p14="http://schemas.microsoft.com/office/powerpoint/2010/main" val="364901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03BF673-8C68-4092-BF1B-53C57EFE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B1BDB70B-F0E6-4867-818F-C582494FB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083" y="0"/>
            <a:ext cx="11134917" cy="6858000"/>
          </a:xfrm>
          <a:custGeom>
            <a:avLst/>
            <a:gdLst>
              <a:gd name="connsiteX0" fmla="*/ 7627977 w 11134917"/>
              <a:gd name="connsiteY0" fmla="*/ 0 h 6858000"/>
              <a:gd name="connsiteX1" fmla="*/ 8129873 w 11134917"/>
              <a:gd name="connsiteY1" fmla="*/ 0 h 6858000"/>
              <a:gd name="connsiteX2" fmla="*/ 11134917 w 11134917"/>
              <a:gd name="connsiteY2" fmla="*/ 0 h 6858000"/>
              <a:gd name="connsiteX3" fmla="*/ 11134917 w 11134917"/>
              <a:gd name="connsiteY3" fmla="*/ 6858000 h 6858000"/>
              <a:gd name="connsiteX4" fmla="*/ 8129873 w 11134917"/>
              <a:gd name="connsiteY4" fmla="*/ 6858000 h 6858000"/>
              <a:gd name="connsiteX5" fmla="*/ 7627977 w 11134917"/>
              <a:gd name="connsiteY5" fmla="*/ 6858000 h 6858000"/>
              <a:gd name="connsiteX6" fmla="*/ 7627977 w 11134917"/>
              <a:gd name="connsiteY6" fmla="*/ 6857419 h 6858000"/>
              <a:gd name="connsiteX7" fmla="*/ 1921931 w 11134917"/>
              <a:gd name="connsiteY7" fmla="*/ 6850814 h 6858000"/>
              <a:gd name="connsiteX8" fmla="*/ 0 w 11134917"/>
              <a:gd name="connsiteY8" fmla="*/ 5325357 h 6858000"/>
              <a:gd name="connsiteX9" fmla="*/ 838199 w 11134917"/>
              <a:gd name="connsiteY9" fmla="*/ 7331 h 6858000"/>
              <a:gd name="connsiteX10" fmla="*/ 7627977 w 11134917"/>
              <a:gd name="connsiteY10" fmla="*/ 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34917" h="6858000">
                <a:moveTo>
                  <a:pt x="7627977" y="0"/>
                </a:moveTo>
                <a:lnTo>
                  <a:pt x="8129873" y="0"/>
                </a:lnTo>
                <a:lnTo>
                  <a:pt x="11134917" y="0"/>
                </a:lnTo>
                <a:lnTo>
                  <a:pt x="11134917" y="6858000"/>
                </a:lnTo>
                <a:lnTo>
                  <a:pt x="8129873" y="6858000"/>
                </a:lnTo>
                <a:lnTo>
                  <a:pt x="7627977" y="6858000"/>
                </a:lnTo>
                <a:lnTo>
                  <a:pt x="7627977" y="6857419"/>
                </a:lnTo>
                <a:lnTo>
                  <a:pt x="1921931" y="6850814"/>
                </a:lnTo>
                <a:lnTo>
                  <a:pt x="0" y="5325357"/>
                </a:lnTo>
                <a:lnTo>
                  <a:pt x="838199" y="7331"/>
                </a:lnTo>
                <a:lnTo>
                  <a:pt x="7627977" y="50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52C707-F508-47B5-8864-8CC3EE0F0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025" y="0"/>
            <a:ext cx="2436813" cy="6858001"/>
            <a:chOff x="1320800" y="0"/>
            <a:chExt cx="2436813" cy="685800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66B5DD9-1C9B-4957-AF7C-8E11C7E88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DF9D480-2CEE-4037-8C1B-638068630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EBF6F7B8-E51D-495D-B944-B8E2E84C5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43BB0F7-F9F4-4CFA-9277-2B671DC70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51F18A6-D926-4462-B110-63097184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D77B4F5-55D8-444A-9EFF-CAAA8CD69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60B35B-AF37-458F-949E-08DFF575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13" y="1072609"/>
            <a:ext cx="3041557" cy="4522647"/>
          </a:xfrm>
          <a:effectLst/>
        </p:spPr>
        <p:txBody>
          <a:bodyPr anchor="ctr">
            <a:norm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4B04-7194-4EA4-8411-E9A266A8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32" y="1072609"/>
            <a:ext cx="6383207" cy="4522647"/>
          </a:xfrm>
        </p:spPr>
        <p:txBody>
          <a:bodyPr anchor="ctr">
            <a:normAutofit/>
          </a:bodyPr>
          <a:lstStyle/>
          <a:p>
            <a:r>
              <a:rPr lang="en-US" sz="2000" dirty="0">
                <a:hlinkClick r:id="rId3"/>
              </a:rPr>
              <a:t>https://www.vumc.org/pip/resources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If you have specific questions, concerns, or have a challenging patient to properly offload…</a:t>
            </a:r>
          </a:p>
          <a:p>
            <a:r>
              <a:rPr lang="en-US" sz="2000" dirty="0"/>
              <a:t>Contact Adult Wound Team Via </a:t>
            </a:r>
            <a:r>
              <a:rPr lang="en-US" sz="2000" dirty="0" err="1"/>
              <a:t>Estar</a:t>
            </a:r>
            <a:r>
              <a:rPr lang="en-US" sz="2000" dirty="0"/>
              <a:t> Paging</a:t>
            </a:r>
          </a:p>
        </p:txBody>
      </p:sp>
    </p:spTree>
    <p:extLst>
      <p:ext uri="{BB962C8B-B14F-4D97-AF65-F5344CB8AC3E}">
        <p14:creationId xmlns:p14="http://schemas.microsoft.com/office/powerpoint/2010/main" val="159670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7FFEA-F213-4CAC-8542-36E5F3FCE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22" y="177281"/>
            <a:ext cx="5988898" cy="6503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C9AC9-AEA5-496C-89E1-E14FD3A6B885}"/>
              </a:ext>
            </a:extLst>
          </p:cNvPr>
          <p:cNvSpPr txBox="1"/>
          <p:nvPr/>
        </p:nvSpPr>
        <p:spPr>
          <a:xfrm>
            <a:off x="1837707" y="2644169"/>
            <a:ext cx="3890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Typical areas for Pressure Injury development</a:t>
            </a:r>
          </a:p>
        </p:txBody>
      </p:sp>
    </p:spTree>
    <p:extLst>
      <p:ext uri="{BB962C8B-B14F-4D97-AF65-F5344CB8AC3E}">
        <p14:creationId xmlns:p14="http://schemas.microsoft.com/office/powerpoint/2010/main" val="262996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B2E3-08FE-4AEB-B733-FABBE21A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Foam Dressings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79940-05E0-42C7-8C03-917493D16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Foam dressings are used for prevention AND treatment of pressure injuries (PIs) throughout the care continuum.</a:t>
            </a:r>
          </a:p>
          <a:p>
            <a:endParaRPr lang="en-US" dirty="0"/>
          </a:p>
          <a:p>
            <a:r>
              <a:rPr lang="en-US" dirty="0"/>
              <a:t>You do </a:t>
            </a:r>
            <a:r>
              <a:rPr lang="en-US" b="1" dirty="0"/>
              <a:t>NOT</a:t>
            </a:r>
            <a:r>
              <a:rPr lang="en-US" dirty="0"/>
              <a:t> need an order to apply these items for prevention!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6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8A3F15-4136-4FD4-8253-358D1B3F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Sacral Mepilex</a:t>
            </a:r>
            <a:br>
              <a:rPr lang="en-US" sz="4000" dirty="0"/>
            </a:br>
            <a:r>
              <a:rPr lang="en-US" sz="3600" dirty="0"/>
              <a:t>#84549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D47A6-7739-4BEF-BA3E-052E22E4C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5-layer foam dressing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Should NOT be used if consistently soiled by incontinence.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used ANYWHERE on the body for prevention from pressure or devices!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designed to be cut.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40875A-5471-435B-BF41-DC4F6183D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407" y="1399318"/>
            <a:ext cx="4744154" cy="37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57D774-6C32-4D96-9065-8590C696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Heel Mepilex</a:t>
            </a:r>
            <a:br>
              <a:rPr lang="en-US" sz="4000" dirty="0"/>
            </a:br>
            <a:r>
              <a:rPr lang="en-US" sz="3600" dirty="0"/>
              <a:t>#137351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4A2D0-B37D-4670-925F-449952501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5-layer foam dressing.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Does </a:t>
            </a:r>
            <a:r>
              <a:rPr lang="en-US" b="1" u="sng" dirty="0"/>
              <a:t>NOT</a:t>
            </a:r>
            <a:r>
              <a:rPr lang="en-US" dirty="0"/>
              <a:t> take the place of offloading boots or floating heels with pillows!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used for Heels, Elbows, Knees, or any other place for prevention.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designed to be cut.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5E4090-7BB5-4069-B276-C86E981AF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03" r="15072" b="2"/>
          <a:stretch/>
        </p:blipFill>
        <p:spPr>
          <a:xfrm>
            <a:off x="6434407" y="1011765"/>
            <a:ext cx="4744154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3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1ADCD-3609-4007-8C84-B8B2E73D4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E37ED29-9D4F-48AD-921F-7E36B251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B61C2FF-8AF0-4D82-9018-14D6779EE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BB92F4E-40F3-4289-B561-1320DEB73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CA8D726-1E05-4089-8321-CF71E5ABE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A38F9B2-8470-4BCC-A0DD-B60F31F36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4A388F7-B853-4940-9592-BB20D15D4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57FA6D-3899-47AB-8141-49761755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27892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Mepilex Flex</a:t>
            </a:r>
            <a:br>
              <a:rPr lang="en-US" sz="4000" dirty="0"/>
            </a:br>
            <a:r>
              <a:rPr lang="en-US" sz="3600" dirty="0"/>
              <a:t>#84931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A7EF3-B61C-45EB-B381-16D2F7418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4278929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5-layer dressing.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utilized ANYWHERE on the body with great results!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Great for prevention of pressure injuries for devices.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designed to be cut.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3174DBA-CD7D-43BE-A9E5-7108232F6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453132-FE1D-4FEC-AD71-86F317F98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407" y="1428969"/>
            <a:ext cx="4744154" cy="371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8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95775F5-B356-4BF5-AFF1-5D3A1DAE4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50C282F-0083-4E85-8CFA-E8B40C8CA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EFC3474-A560-4C08-9A78-F2560891B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A7262B4-59AC-44FC-BA4F-DC425B4A0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B0CEF94A-B7E8-4C02-B4D1-742917ED8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0B3CA90-A9D5-4F04-A105-043C39C7C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255D1F4-5208-43F9-AF67-36759D90B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628BCE-889F-4E9D-8456-10089540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5747778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Mepilex Lite</a:t>
            </a:r>
            <a:br>
              <a:rPr lang="en-US" sz="4000" dirty="0"/>
            </a:br>
            <a:r>
              <a:rPr lang="en-US" sz="3600" dirty="0"/>
              <a:t>#75441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F167F-0D81-475F-80D5-62DE6FB03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1" y="2666999"/>
            <a:ext cx="5747778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3-layer dressing.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as protective from pressure as the other foam dressings available.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CAN be cut into multiple shapes/ sizes and allows for protection from almost any device!</a:t>
            </a: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F1C650FE-1A67-4FC6-B609-5EB829AC3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007ADE6B-A60D-4830-8EAB-74FF8A746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4984" y="1011765"/>
            <a:ext cx="2738823" cy="2191058"/>
          </a:xfrm>
          <a:prstGeom prst="rect">
            <a:avLst/>
          </a:prstGeom>
        </p:spPr>
      </p:pic>
      <p:pic>
        <p:nvPicPr>
          <p:cNvPr id="8" name="Picture 7" descr="A close-up of a flat loaf of bread&#10;&#10;Description automatically generated with low confidence">
            <a:extLst>
              <a:ext uri="{FF2B5EF4-FFF2-40B4-BE49-F238E27FC236}">
                <a16:creationId xmlns:a16="http://schemas.microsoft.com/office/drawing/2014/main" id="{2C95D0FF-052A-479D-AEE8-8A4A92609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01" y="3832294"/>
            <a:ext cx="3341190" cy="12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647C42-73D7-478F-A969-DA2317695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C4D177-2C36-49F1-9A68-6EC52B5AD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673590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70D68-6F45-4CC8-83F5-0111401E8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835675"/>
            <a:ext cx="6735907" cy="51866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963F60-0F57-42CE-985C-7FE176FD9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3787" y="480060"/>
            <a:ext cx="434120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B507A-3B64-4D37-BD9F-48D04CAFC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655" y="1232571"/>
            <a:ext cx="4019465" cy="4392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9C33C-6C51-4E84-8661-592C796AE614}"/>
              </a:ext>
            </a:extLst>
          </p:cNvPr>
          <p:cNvSpPr txBox="1"/>
          <p:nvPr/>
        </p:nvSpPr>
        <p:spPr>
          <a:xfrm>
            <a:off x="2789853" y="93306"/>
            <a:ext cx="796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Mepilex Lite</a:t>
            </a:r>
          </a:p>
        </p:txBody>
      </p:sp>
    </p:spTree>
    <p:extLst>
      <p:ext uri="{BB962C8B-B14F-4D97-AF65-F5344CB8AC3E}">
        <p14:creationId xmlns:p14="http://schemas.microsoft.com/office/powerpoint/2010/main" val="115212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9">
            <a:extLst>
              <a:ext uri="{FF2B5EF4-FFF2-40B4-BE49-F238E27FC236}">
                <a16:creationId xmlns:a16="http://schemas.microsoft.com/office/drawing/2014/main" id="{C8C19C51-A2E6-4BDF-8630-A0763BE30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E07413-385B-40C2-8AEA-153668A43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5AD4844-DED7-4139-85BA-2746B0A98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7334FE0-A269-47D9-A0CB-C37644D19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83EA50A-C04C-4B74-9673-315B8EF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F1B4FDC-0934-41C6-A82B-4034A8B66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4946984-CCDD-4A34-BD47-FDE0FB87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8B07DD-394B-49F8-8DFC-D574B1E9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4518965-F5D3-4F57-BEA5-47DDEAE42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4D937EE-9968-4B43-A400-EB4994CF3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D27CA22-1D3B-4197-BACA-0458A8232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7639629-CCA0-4A30-9697-5148A9D7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7BDE0ED-B4C8-48A0-8927-796B5DCF9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CBD5100-EC4E-42CC-BCE7-BCA7066AD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0C6A87-1E57-4056-9D33-BDE71579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5781729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Protecting Patients from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2FEE0-DCF5-4AE6-8736-1B82F70BE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0" y="2666999"/>
            <a:ext cx="578173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/>
              <a:t>You can also utilize Mepilex foam ON a device to help protect your patients!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Not the ideal application but is better than no protection at all.</a:t>
            </a:r>
          </a:p>
          <a:p>
            <a:pPr algn="l">
              <a:buFont typeface="Arial"/>
              <a:buChar char="•"/>
            </a:pPr>
            <a:endParaRPr lang="en-US" dirty="0"/>
          </a:p>
          <a:p>
            <a:pPr algn="l">
              <a:buFont typeface="Arial"/>
              <a:buChar char="•"/>
            </a:pPr>
            <a:r>
              <a:rPr lang="en-US" dirty="0"/>
              <a:t>May need to confirm with Providers before use on certain devices.</a:t>
            </a: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F4BAB183-8C62-43AD-94E0-6A6F651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503" y="648931"/>
            <a:ext cx="3912520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B3C651-564B-4F7B-BB4A-3F2C5D3AC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71048" y="1476141"/>
            <a:ext cx="3551430" cy="35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3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4507</TotalTime>
  <Words>635</Words>
  <Application>Microsoft Office PowerPoint</Application>
  <PresentationFormat>Widescreen</PresentationFormat>
  <Paragraphs>100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Corbel</vt:lpstr>
      <vt:lpstr>Parallax</vt:lpstr>
      <vt:lpstr>Pressure Injury Prevention Products</vt:lpstr>
      <vt:lpstr>PowerPoint Presentation</vt:lpstr>
      <vt:lpstr>Foam Dressings</vt:lpstr>
      <vt:lpstr>Sacral Mepilex #84549</vt:lpstr>
      <vt:lpstr>Heel Mepilex #137351</vt:lpstr>
      <vt:lpstr>Mepilex Flex #84931</vt:lpstr>
      <vt:lpstr>Mepilex Lite #75441</vt:lpstr>
      <vt:lpstr>PowerPoint Presentation</vt:lpstr>
      <vt:lpstr>Protecting Patients from Devices</vt:lpstr>
      <vt:lpstr>Protecta-Gel</vt:lpstr>
      <vt:lpstr>Offloading Boot #172731</vt:lpstr>
      <vt:lpstr>Chair Cushion #1782</vt:lpstr>
      <vt:lpstr>Repositioning Sheets and Wedges #143154 #143155</vt:lpstr>
      <vt:lpstr> Mind the Gap!</vt:lpstr>
      <vt:lpstr>Isoflex Mattress</vt:lpstr>
      <vt:lpstr>Isolibrium Mattress</vt:lpstr>
      <vt:lpstr>Specialty Beds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Pressure Injury Prevention Products</dc:title>
  <dc:creator>Mailloux, Lance Paul</dc:creator>
  <cp:lastModifiedBy>Missildine, Tracy L</cp:lastModifiedBy>
  <cp:revision>36</cp:revision>
  <dcterms:created xsi:type="dcterms:W3CDTF">2021-07-30T13:36:48Z</dcterms:created>
  <dcterms:modified xsi:type="dcterms:W3CDTF">2023-12-04T21:27:29Z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2021-07-30T13:36:48Z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f9a1d6bf-8e6a-463a-894f-e052c336fb6f</vt:lpwstr>
  </property>
  <property fmtid="{D5CDD505-2E9C-101B-9397-08002B2CF9AE}" pid="8" name="MSIP_Label_792c8cef-6f2b-4af1-b4ac-d815ff795cd6_ContentBits">
    <vt:lpwstr>0</vt:lpwstr>
  </property>
</Properties>
</file>