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144000" type="letter"/>
  <p:notesSz cx="7077075" cy="936307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18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E1E1"/>
    <a:srgbClr val="FEE2E6"/>
    <a:srgbClr val="FFEDB3"/>
    <a:srgbClr val="EDE2F6"/>
    <a:srgbClr val="FDC3CB"/>
    <a:srgbClr val="FFF7F9"/>
    <a:srgbClr val="FCFCD0"/>
    <a:srgbClr val="F8F0E8"/>
    <a:srgbClr val="EDDBC9"/>
    <a:srgbClr val="FEE8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D8B9572-F2A3-4814-BDB5-6B060440C716}" v="281" dt="2021-07-28T18:18:17.486"/>
    <p1510:client id="{AF9927B7-D088-444E-B645-712E56F787A3}" v="12" dt="2021-07-29T16:42:09.262"/>
    <p1510:client id="{CF079158-A08D-4A9C-99A7-1F3344464C59}" v="8" dt="2021-07-06T18:41:14.9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2532" y="-840"/>
      </p:cViewPr>
      <p:guideLst>
        <p:guide orient="horz" pos="2880"/>
        <p:guide pos="218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onnie Thompson" userId="tRAD+PjXKlgPkC6whi3VHcbsmHr/MChAy5TbwRd9I+A=" providerId="None" clId="Web-{CF079158-A08D-4A9C-99A7-1F3344464C59}"/>
    <pc:docChg chg="modSld">
      <pc:chgData name="Bonnie Thompson" userId="tRAD+PjXKlgPkC6whi3VHcbsmHr/MChAy5TbwRd9I+A=" providerId="None" clId="Web-{CF079158-A08D-4A9C-99A7-1F3344464C59}" dt="2021-07-06T18:41:14.953" v="2" actId="20577"/>
      <pc:docMkLst>
        <pc:docMk/>
      </pc:docMkLst>
      <pc:sldChg chg="modSp">
        <pc:chgData name="Bonnie Thompson" userId="tRAD+PjXKlgPkC6whi3VHcbsmHr/MChAy5TbwRd9I+A=" providerId="None" clId="Web-{CF079158-A08D-4A9C-99A7-1F3344464C59}" dt="2021-07-06T18:41:14.953" v="2" actId="20577"/>
        <pc:sldMkLst>
          <pc:docMk/>
          <pc:sldMk cId="1878374455" sldId="257"/>
        </pc:sldMkLst>
        <pc:spChg chg="mod">
          <ac:chgData name="Bonnie Thompson" userId="tRAD+PjXKlgPkC6whi3VHcbsmHr/MChAy5TbwRd9I+A=" providerId="None" clId="Web-{CF079158-A08D-4A9C-99A7-1F3344464C59}" dt="2021-07-06T18:41:14.953" v="2" actId="20577"/>
          <ac:spMkLst>
            <pc:docMk/>
            <pc:sldMk cId="1878374455" sldId="257"/>
            <ac:spMk id="14" creationId="{D4BF6F97-1227-48C0-BA80-1C27A4D56A88}"/>
          </ac:spMkLst>
        </pc:spChg>
      </pc:sldChg>
    </pc:docChg>
  </pc:docChgLst>
  <pc:docChgLst>
    <pc:chgData clId="Web-{CF079158-A08D-4A9C-99A7-1F3344464C59}"/>
    <pc:docChg chg="modSld">
      <pc:chgData name="" userId="" providerId="" clId="Web-{CF079158-A08D-4A9C-99A7-1F3344464C59}" dt="2021-07-06T18:40:20.327" v="0" actId="20577"/>
      <pc:docMkLst>
        <pc:docMk/>
      </pc:docMkLst>
      <pc:sldChg chg="modSp">
        <pc:chgData name="" userId="" providerId="" clId="Web-{CF079158-A08D-4A9C-99A7-1F3344464C59}" dt="2021-07-06T18:40:20.327" v="0" actId="20577"/>
        <pc:sldMkLst>
          <pc:docMk/>
          <pc:sldMk cId="1878374455" sldId="257"/>
        </pc:sldMkLst>
        <pc:spChg chg="mod">
          <ac:chgData name="" userId="" providerId="" clId="Web-{CF079158-A08D-4A9C-99A7-1F3344464C59}" dt="2021-07-06T18:40:20.327" v="0" actId="20577"/>
          <ac:spMkLst>
            <pc:docMk/>
            <pc:sldMk cId="1878374455" sldId="257"/>
            <ac:spMk id="10" creationId="{99C3AC07-810F-4ABD-971A-0582B7108C01}"/>
          </ac:spMkLst>
        </pc:spChg>
      </pc:sldChg>
    </pc:docChg>
  </pc:docChgLst>
  <pc:docChgLst>
    <pc:chgData clId="Web-{AF9927B7-D088-444E-B645-712E56F787A3}"/>
    <pc:docChg chg="modSld">
      <pc:chgData name="" userId="" providerId="" clId="Web-{AF9927B7-D088-444E-B645-712E56F787A3}" dt="2021-07-29T16:41:56.996" v="6" actId="20577"/>
      <pc:docMkLst>
        <pc:docMk/>
      </pc:docMkLst>
      <pc:sldChg chg="modSp">
        <pc:chgData name="" userId="" providerId="" clId="Web-{AF9927B7-D088-444E-B645-712E56F787A3}" dt="2021-07-29T16:41:56.996" v="6" actId="20577"/>
        <pc:sldMkLst>
          <pc:docMk/>
          <pc:sldMk cId="1878374455" sldId="257"/>
        </pc:sldMkLst>
        <pc:spChg chg="mod">
          <ac:chgData name="" userId="" providerId="" clId="Web-{AF9927B7-D088-444E-B645-712E56F787A3}" dt="2021-07-29T16:41:56.996" v="6" actId="20577"/>
          <ac:spMkLst>
            <pc:docMk/>
            <pc:sldMk cId="1878374455" sldId="257"/>
            <ac:spMk id="7" creationId="{EAD6172A-EE8C-4A38-B329-F8B4E3B37937}"/>
          </ac:spMkLst>
        </pc:spChg>
      </pc:sldChg>
    </pc:docChg>
  </pc:docChgLst>
  <pc:docChgLst>
    <pc:chgData name="Bonnie Thompson" clId="Web-{AF9927B7-D088-444E-B645-712E56F787A3}"/>
    <pc:docChg chg="modSld">
      <pc:chgData name="Bonnie Thompson" userId="" providerId="" clId="Web-{AF9927B7-D088-444E-B645-712E56F787A3}" dt="2021-07-29T16:42:06.668" v="2" actId="20577"/>
      <pc:docMkLst>
        <pc:docMk/>
      </pc:docMkLst>
      <pc:sldChg chg="modSp">
        <pc:chgData name="Bonnie Thompson" userId="" providerId="" clId="Web-{AF9927B7-D088-444E-B645-712E56F787A3}" dt="2021-07-29T16:42:06.668" v="2" actId="20577"/>
        <pc:sldMkLst>
          <pc:docMk/>
          <pc:sldMk cId="1878374455" sldId="257"/>
        </pc:sldMkLst>
        <pc:spChg chg="mod">
          <ac:chgData name="Bonnie Thompson" userId="" providerId="" clId="Web-{AF9927B7-D088-444E-B645-712E56F787A3}" dt="2021-07-29T16:42:06.668" v="2" actId="20577"/>
          <ac:spMkLst>
            <pc:docMk/>
            <pc:sldMk cId="1878374455" sldId="257"/>
            <ac:spMk id="8" creationId="{7622D7D0-B69B-480B-B6B8-0B389BB5AEBF}"/>
          </ac:spMkLst>
        </pc:spChg>
      </pc:sldChg>
    </pc:docChg>
  </pc:docChgLst>
  <pc:docChgLst>
    <pc:chgData name="Bonnie Thompson" clId="Web-{AD8B9572-F2A3-4814-BDB5-6B060440C716}"/>
    <pc:docChg chg="modSld">
      <pc:chgData name="Bonnie Thompson" userId="" providerId="" clId="Web-{AD8B9572-F2A3-4814-BDB5-6B060440C716}" dt="2021-07-28T18:18:17.486" v="228" actId="1076"/>
      <pc:docMkLst>
        <pc:docMk/>
      </pc:docMkLst>
      <pc:sldChg chg="addSp delSp modSp">
        <pc:chgData name="Bonnie Thompson" userId="" providerId="" clId="Web-{AD8B9572-F2A3-4814-BDB5-6B060440C716}" dt="2021-07-28T18:18:17.486" v="228" actId="1076"/>
        <pc:sldMkLst>
          <pc:docMk/>
          <pc:sldMk cId="1878374455" sldId="257"/>
        </pc:sldMkLst>
        <pc:spChg chg="mod">
          <ac:chgData name="Bonnie Thompson" userId="" providerId="" clId="Web-{AD8B9572-F2A3-4814-BDB5-6B060440C716}" dt="2021-07-28T18:08:17.126" v="3" actId="20577"/>
          <ac:spMkLst>
            <pc:docMk/>
            <pc:sldMk cId="1878374455" sldId="257"/>
            <ac:spMk id="5" creationId="{A3F74603-1C50-4200-B425-243B360A1310}"/>
          </ac:spMkLst>
        </pc:spChg>
        <pc:spChg chg="mod">
          <ac:chgData name="Bonnie Thompson" userId="" providerId="" clId="Web-{AD8B9572-F2A3-4814-BDB5-6B060440C716}" dt="2021-07-28T18:14:00.229" v="172" actId="20577"/>
          <ac:spMkLst>
            <pc:docMk/>
            <pc:sldMk cId="1878374455" sldId="257"/>
            <ac:spMk id="7" creationId="{EAD6172A-EE8C-4A38-B329-F8B4E3B37937}"/>
          </ac:spMkLst>
        </pc:spChg>
        <pc:spChg chg="mod">
          <ac:chgData name="Bonnie Thompson" userId="" providerId="" clId="Web-{AD8B9572-F2A3-4814-BDB5-6B060440C716}" dt="2021-07-28T18:14:36.699" v="191" actId="20577"/>
          <ac:spMkLst>
            <pc:docMk/>
            <pc:sldMk cId="1878374455" sldId="257"/>
            <ac:spMk id="8" creationId="{7622D7D0-B69B-480B-B6B8-0B389BB5AEBF}"/>
          </ac:spMkLst>
        </pc:spChg>
        <pc:spChg chg="mod">
          <ac:chgData name="Bonnie Thompson" userId="" providerId="" clId="Web-{AD8B9572-F2A3-4814-BDB5-6B060440C716}" dt="2021-07-28T18:09:26.722" v="38" actId="14100"/>
          <ac:spMkLst>
            <pc:docMk/>
            <pc:sldMk cId="1878374455" sldId="257"/>
            <ac:spMk id="11" creationId="{3E6D2C4A-C5AD-453C-A3B8-938DCF39032C}"/>
          </ac:spMkLst>
        </pc:spChg>
        <pc:spChg chg="mod">
          <ac:chgData name="Bonnie Thompson" userId="" providerId="" clId="Web-{AD8B9572-F2A3-4814-BDB5-6B060440C716}" dt="2021-07-28T18:16:04.811" v="197" actId="1076"/>
          <ac:spMkLst>
            <pc:docMk/>
            <pc:sldMk cId="1878374455" sldId="257"/>
            <ac:spMk id="12" creationId="{0CBC8AB1-77CB-4264-949B-6F5D62C2E0A4}"/>
          </ac:spMkLst>
        </pc:spChg>
        <pc:spChg chg="add del">
          <ac:chgData name="Bonnie Thompson" userId="" providerId="" clId="Web-{AD8B9572-F2A3-4814-BDB5-6B060440C716}" dt="2021-07-28T18:13:10.556" v="142"/>
          <ac:spMkLst>
            <pc:docMk/>
            <pc:sldMk cId="1878374455" sldId="257"/>
            <ac:spMk id="13" creationId="{99F74D0B-4B0D-4847-AC56-1BB94D40A355}"/>
          </ac:spMkLst>
        </pc:spChg>
        <pc:spChg chg="mod">
          <ac:chgData name="Bonnie Thompson" userId="" providerId="" clId="Web-{AD8B9572-F2A3-4814-BDB5-6B060440C716}" dt="2021-07-28T18:18:17.486" v="228" actId="1076"/>
          <ac:spMkLst>
            <pc:docMk/>
            <pc:sldMk cId="1878374455" sldId="257"/>
            <ac:spMk id="14" creationId="{D4BF6F97-1227-48C0-BA80-1C27A4D56A88}"/>
          </ac:spMkLst>
        </pc:spChg>
        <pc:spChg chg="mod">
          <ac:chgData name="Bonnie Thompson" userId="" providerId="" clId="Web-{AD8B9572-F2A3-4814-BDB5-6B060440C716}" dt="2021-07-28T18:16:24.077" v="201" actId="14100"/>
          <ac:spMkLst>
            <pc:docMk/>
            <pc:sldMk cId="1878374455" sldId="257"/>
            <ac:spMk id="15" creationId="{653AEEBD-2E7E-4B42-A8E4-EAB1EF9D65D3}"/>
          </ac:spMkLst>
        </pc:spChg>
        <pc:spChg chg="mod">
          <ac:chgData name="Bonnie Thompson" userId="" providerId="" clId="Web-{AD8B9572-F2A3-4814-BDB5-6B060440C716}" dt="2021-07-28T18:16:12.842" v="199" actId="1076"/>
          <ac:spMkLst>
            <pc:docMk/>
            <pc:sldMk cId="1878374455" sldId="257"/>
            <ac:spMk id="16" creationId="{DAE92822-849B-423B-9917-9ED4E892692E}"/>
          </ac:spMkLst>
        </pc:spChg>
        <pc:spChg chg="add mod">
          <ac:chgData name="Bonnie Thompson" userId="" providerId="" clId="Web-{AD8B9572-F2A3-4814-BDB5-6B060440C716}" dt="2021-07-28T18:12:43.602" v="141" actId="1076"/>
          <ac:spMkLst>
            <pc:docMk/>
            <pc:sldMk cId="1878374455" sldId="257"/>
            <ac:spMk id="17" creationId="{71E9F39A-7A27-4E5C-BB73-648A9E43B5CB}"/>
          </ac:spMkLst>
        </pc:spChg>
        <pc:spChg chg="mod">
          <ac:chgData name="Bonnie Thompson" userId="" providerId="" clId="Web-{AD8B9572-F2A3-4814-BDB5-6B060440C716}" dt="2021-07-28T18:16:19.045" v="200" actId="14100"/>
          <ac:spMkLst>
            <pc:docMk/>
            <pc:sldMk cId="1878374455" sldId="257"/>
            <ac:spMk id="20" creationId="{1C539671-FC60-49CA-9C9A-62247F5D05A4}"/>
          </ac:spMkLst>
        </pc:spChg>
        <pc:grpChg chg="mod">
          <ac:chgData name="Bonnie Thompson" userId="" providerId="" clId="Web-{AD8B9572-F2A3-4814-BDB5-6B060440C716}" dt="2021-07-28T18:18:01.345" v="227" actId="14100"/>
          <ac:grpSpMkLst>
            <pc:docMk/>
            <pc:sldMk cId="1878374455" sldId="257"/>
            <ac:grpSpMk id="4" creationId="{895070E2-B817-4754-B63D-94C6F0E90DE5}"/>
          </ac:grpSpMkLst>
        </pc:grpChg>
        <pc:grpChg chg="mod">
          <ac:chgData name="Bonnie Thompson" userId="" providerId="" clId="Web-{AD8B9572-F2A3-4814-BDB5-6B060440C716}" dt="2021-07-28T18:17:47.923" v="225" actId="14100"/>
          <ac:grpSpMkLst>
            <pc:docMk/>
            <pc:sldMk cId="1878374455" sldId="257"/>
            <ac:grpSpMk id="6" creationId="{97D8CA16-CCA2-4FBA-85BB-716895572750}"/>
          </ac:grpSpMkLst>
        </pc:gr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705" y="0"/>
            <a:ext cx="3066733" cy="469780"/>
          </a:xfrm>
          <a:prstGeom prst="rect">
            <a:avLst/>
          </a:prstGeom>
        </p:spPr>
        <p:txBody>
          <a:bodyPr vert="horz" lIns="93936" tIns="46968" rIns="93936" bIns="46968" rtlCol="0"/>
          <a:lstStyle>
            <a:lvl1pPr algn="r">
              <a:defRPr sz="1200"/>
            </a:lvl1pPr>
          </a:lstStyle>
          <a:p>
            <a:fld id="{9BF5C22B-C3E1-4919-81AB-69DF119347C0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52675" y="1169988"/>
            <a:ext cx="2371725" cy="31607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936" tIns="46968" rIns="93936" bIns="4696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7708" y="4505980"/>
            <a:ext cx="5661660" cy="3686711"/>
          </a:xfrm>
          <a:prstGeom prst="rect">
            <a:avLst/>
          </a:prstGeom>
        </p:spPr>
        <p:txBody>
          <a:bodyPr vert="horz" lIns="93936" tIns="46968" rIns="93936" bIns="4696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705" y="8893297"/>
            <a:ext cx="3066733" cy="469779"/>
          </a:xfrm>
          <a:prstGeom prst="rect">
            <a:avLst/>
          </a:prstGeom>
        </p:spPr>
        <p:txBody>
          <a:bodyPr vert="horz" lIns="93936" tIns="46968" rIns="93936" bIns="46968" rtlCol="0" anchor="b"/>
          <a:lstStyle>
            <a:lvl1pPr algn="r">
              <a:defRPr sz="1200"/>
            </a:lvl1pPr>
          </a:lstStyle>
          <a:p>
            <a:fld id="{17D1B37D-69CB-48B7-B41D-BEC841C30D2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4279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048-A7FA-4398-99B0-1BDC5CE7D19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21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048-A7FA-4398-99B0-1BDC5CE7D19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8053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048-A7FA-4398-99B0-1BDC5CE7D19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8946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048-A7FA-4398-99B0-1BDC5CE7D19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4615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048-A7FA-4398-99B0-1BDC5CE7D19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2361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048-A7FA-4398-99B0-1BDC5CE7D19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553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048-A7FA-4398-99B0-1BDC5CE7D19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8099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048-A7FA-4398-99B0-1BDC5CE7D19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36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048-A7FA-4398-99B0-1BDC5CE7D19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517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048-A7FA-4398-99B0-1BDC5CE7D19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6375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3D3048-A7FA-4398-99B0-1BDC5CE7D19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1266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D3048-A7FA-4398-99B0-1BDC5CE7D198}" type="datetimeFigureOut">
              <a:rPr lang="en-US" smtClean="0"/>
              <a:t>7/29/2021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8DEC44-93B0-4CD3-A7D9-A1E0E64898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7101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D5D0CE4-43D1-444F-AAAA-FE6377BC21FD}"/>
              </a:ext>
            </a:extLst>
          </p:cNvPr>
          <p:cNvSpPr txBox="1"/>
          <p:nvPr/>
        </p:nvSpPr>
        <p:spPr>
          <a:xfrm>
            <a:off x="432123" y="336195"/>
            <a:ext cx="60360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/>
              <a:t>VUAH Pressure Injury (PI) Prevention and Treatment Guidelines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F412138-F1B7-448F-AFAB-F5EB1099BF36}"/>
              </a:ext>
            </a:extLst>
          </p:cNvPr>
          <p:cNvSpPr txBox="1"/>
          <p:nvPr/>
        </p:nvSpPr>
        <p:spPr>
          <a:xfrm>
            <a:off x="827590" y="763929"/>
            <a:ext cx="5324354" cy="646986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1000" dirty="0"/>
              <a:t>Perform skin assessment and Braden risk scale within 8 hours of admission, every shift, and with significant change in patient condition (i.e., surgery, decline in condition). </a:t>
            </a:r>
          </a:p>
          <a:p>
            <a:pPr algn="ctr"/>
            <a:r>
              <a:rPr lang="en-US" sz="1200" b="1" dirty="0"/>
              <a:t>“AT RISK” IS 18 OR LESS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3F74603-1C50-4200-B425-243B360A1310}"/>
              </a:ext>
            </a:extLst>
          </p:cNvPr>
          <p:cNvSpPr txBox="1"/>
          <p:nvPr/>
        </p:nvSpPr>
        <p:spPr>
          <a:xfrm>
            <a:off x="269965" y="1466043"/>
            <a:ext cx="6305005" cy="1744143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91440" tIns="45720" rIns="91440" bIns="45720" rtlCol="0" anchor="t">
            <a:noAutofit/>
          </a:bodyPr>
          <a:lstStyle/>
          <a:p>
            <a:r>
              <a:rPr lang="en-US" sz="1000" b="1" dirty="0"/>
              <a:t>PREVENTION GUIDELINES: INITIATE FOR </a:t>
            </a:r>
            <a:r>
              <a:rPr lang="en-US" sz="1000" b="1" u="sng" dirty="0">
                <a:solidFill>
                  <a:srgbClr val="FF0000"/>
                </a:solidFill>
              </a:rPr>
              <a:t>ALL AT RISK PATIENTS </a:t>
            </a:r>
            <a:r>
              <a:rPr lang="en-US" sz="1000" b="1" dirty="0"/>
              <a:t>AND FOR </a:t>
            </a:r>
            <a:r>
              <a:rPr lang="en-US" sz="1000" b="1" u="sng" dirty="0">
                <a:solidFill>
                  <a:srgbClr val="FF0000"/>
                </a:solidFill>
              </a:rPr>
              <a:t>ANY STAGE PRESSURE INJURY </a:t>
            </a:r>
            <a:endParaRPr lang="en-US" sz="1000" u="sng" dirty="0">
              <a:solidFill>
                <a:srgbClr val="FF0000"/>
              </a:solidFill>
            </a:endParaRP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000" dirty="0"/>
              <a:t>Consider pressure redistribution devices: air chair cushion, foam heel boots, foam dressings, bed (see Bed Selection Guidelines)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000" dirty="0"/>
              <a:t>Reposition: q2 hours while in bed; KEEP OFF area of pressure injury</a:t>
            </a:r>
          </a:p>
          <a:p>
            <a:pPr marL="171450" indent="-171450">
              <a:buFont typeface="Wingdings" panose="05000000000000000000" pitchFamily="2" charset="2"/>
              <a:buChar char="Ø"/>
            </a:pPr>
            <a:r>
              <a:rPr lang="en-US" sz="1000" dirty="0"/>
              <a:t>Chair considerations: For patient unable to reposition themselves, reposition at least q1 hour; Consider sitting limitations (2 hours for at risk patient; 1 hour, TID for patient with ischial or sacral PI; Modify/reduce sitting schedule if PI worsens)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000" dirty="0"/>
              <a:t>Shear/Friction reduction: Turn &amp; position system, pull/slippery sheets, overbed trapeze, hover mat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000" dirty="0"/>
              <a:t>HOB less than or equal to 30 degrees </a:t>
            </a:r>
            <a:r>
              <a:rPr lang="en-US" sz="1000" i="1" dirty="0"/>
              <a:t>unless clinically contraindicated</a:t>
            </a:r>
            <a:endParaRPr lang="en-US" sz="1000" dirty="0"/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000" dirty="0"/>
              <a:t>Initiate adult urinary &amp; fecal incontinence guidelines</a:t>
            </a:r>
          </a:p>
          <a:p>
            <a:endParaRPr lang="en-US" sz="1000" b="1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895070E2-B817-4754-B63D-94C6F0E90DE5}"/>
              </a:ext>
            </a:extLst>
          </p:cNvPr>
          <p:cNvGrpSpPr/>
          <p:nvPr/>
        </p:nvGrpSpPr>
        <p:grpSpPr>
          <a:xfrm>
            <a:off x="269965" y="3612540"/>
            <a:ext cx="6422187" cy="1828304"/>
            <a:chOff x="269965" y="3359944"/>
            <a:chExt cx="6422187" cy="2005121"/>
          </a:xfrm>
        </p:grpSpPr>
        <p:sp>
          <p:nvSpPr>
            <p:cNvPr id="9" name="Rectangle 8">
              <a:extLst>
                <a:ext uri="{FF2B5EF4-FFF2-40B4-BE49-F238E27FC236}">
                  <a16:creationId xmlns:a16="http://schemas.microsoft.com/office/drawing/2014/main" id="{E05283D2-1048-4DE7-A6BD-59CF03814535}"/>
                </a:ext>
              </a:extLst>
            </p:cNvPr>
            <p:cNvSpPr/>
            <p:nvPr/>
          </p:nvSpPr>
          <p:spPr>
            <a:xfrm>
              <a:off x="269965" y="3359944"/>
              <a:ext cx="6305005" cy="199353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EAD6172A-EE8C-4A38-B329-F8B4E3B37937}"/>
                </a:ext>
              </a:extLst>
            </p:cNvPr>
            <p:cNvSpPr txBox="1"/>
            <p:nvPr/>
          </p:nvSpPr>
          <p:spPr>
            <a:xfrm>
              <a:off x="432123" y="3478604"/>
              <a:ext cx="2931439" cy="1612879"/>
            </a:xfrm>
            <a:prstGeom prst="round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en-US" sz="10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STAGE 1</a:t>
              </a:r>
              <a:endPara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71450" indent="-171450">
                <a:buFont typeface="Wingdings" panose="05000000000000000000" pitchFamily="2" charset="2"/>
                <a:buChar char="q"/>
              </a:pPr>
              <a:r>
                <a:rPr lang="en-US" sz="1000" dirty="0">
                  <a:latin typeface="Calibri"/>
                  <a:ea typeface="Calibri" panose="020F0502020204030204" pitchFamily="34" charset="0"/>
                  <a:cs typeface="Times New Roman"/>
                </a:rPr>
                <a:t>Prevention guidelines (see above)</a:t>
              </a:r>
              <a:endPara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71450" indent="-171450">
                <a:buFont typeface="Wingdings" panose="05000000000000000000" pitchFamily="2" charset="2"/>
                <a:buChar char="q"/>
              </a:pPr>
              <a:r>
                <a:rPr lang="en-US" sz="1000" dirty="0">
                  <a:latin typeface="Calibri"/>
                  <a:ea typeface="Calibri" panose="020F0502020204030204" pitchFamily="34" charset="0"/>
                  <a:cs typeface="Times New Roman"/>
                </a:rPr>
                <a:t>Apply foam dressing.  Change twice a week and prn*</a:t>
              </a:r>
            </a:p>
            <a:p>
              <a:r>
                <a:rPr lang="en-US" sz="1000" dirty="0">
                  <a:latin typeface="Calibri"/>
                  <a:ea typeface="Calibri" panose="020F0502020204030204" pitchFamily="34" charset="0"/>
                  <a:cs typeface="Times New Roman"/>
                </a:rPr>
                <a:t>*If dressing must be changed &gt;1x/day, remove dressing and use barrier cream </a:t>
              </a:r>
              <a:r>
                <a:rPr lang="en-US" sz="1000" dirty="0" err="1">
                  <a:latin typeface="Calibri"/>
                  <a:ea typeface="Calibri" panose="020F0502020204030204" pitchFamily="34" charset="0"/>
                  <a:cs typeface="Times New Roman"/>
                </a:rPr>
                <a:t>tid</a:t>
              </a:r>
              <a:r>
                <a:rPr lang="en-US" sz="1000" dirty="0">
                  <a:latin typeface="Calibri"/>
                  <a:ea typeface="Calibri" panose="020F0502020204030204" pitchFamily="34" charset="0"/>
                  <a:cs typeface="Times New Roman"/>
                </a:rPr>
                <a:t> and prn only</a:t>
              </a:r>
              <a:endParaRPr lang="en-US" sz="1100" dirty="0">
                <a:latin typeface="Calibri"/>
                <a:ea typeface="Calibri" panose="020F0502020204030204" pitchFamily="34" charset="0"/>
                <a:cs typeface="Times New Roman"/>
              </a:endParaRPr>
            </a:p>
            <a:p>
              <a:endParaRPr lang="en-US" sz="1000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7622D7D0-B69B-480B-B6B8-0B389BB5AEBF}"/>
                </a:ext>
              </a:extLst>
            </p:cNvPr>
            <p:cNvSpPr txBox="1"/>
            <p:nvPr/>
          </p:nvSpPr>
          <p:spPr>
            <a:xfrm>
              <a:off x="3500460" y="3455424"/>
              <a:ext cx="2967749" cy="1613263"/>
            </a:xfrm>
            <a:prstGeom prst="roundRect">
              <a:avLst/>
            </a:prstGeom>
            <a:solidFill>
              <a:srgbClr val="FFE1E1"/>
            </a:solidFill>
            <a:ln>
              <a:solidFill>
                <a:schemeClr val="tx1"/>
              </a:solidFill>
            </a:ln>
          </p:spPr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en-US" sz="10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STAGE 2</a:t>
              </a:r>
              <a:endPara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71450" indent="-171450">
                <a:buFont typeface="Wingdings" panose="05000000000000000000" pitchFamily="2" charset="2"/>
                <a:buChar char="q"/>
              </a:pPr>
              <a:r>
                <a:rPr lang="en-US" sz="1000" dirty="0">
                  <a:latin typeface="Calibri"/>
                  <a:ea typeface="Calibri" panose="020F0502020204030204" pitchFamily="34" charset="0"/>
                  <a:cs typeface="Times New Roman"/>
                </a:rPr>
                <a:t>Prevention guidelines (see above)</a:t>
              </a:r>
              <a:endParaRPr lang="en-US" sz="1100" dirty="0">
                <a:latin typeface="Calibri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71450" marR="0" lvl="0" indent="-171450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en-US" sz="1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Intact blister: DO NOT OPEN OR DRAIN</a:t>
              </a:r>
            </a:p>
            <a:p>
              <a:pPr marL="171450" indent="-171450">
                <a:buFont typeface="Wingdings" panose="05000000000000000000" pitchFamily="2" charset="2"/>
                <a:buChar char="q"/>
              </a:pPr>
              <a:r>
                <a:rPr lang="en-US" sz="1000" dirty="0">
                  <a:latin typeface="Calibri"/>
                  <a:ea typeface="Calibri" panose="020F0502020204030204" pitchFamily="34" charset="0"/>
                  <a:cs typeface="Times New Roman"/>
                </a:rPr>
                <a:t>Open stage 2: Cleanse with normal saline, apply foam  dressing.  Change twice a week and prn*</a:t>
              </a:r>
            </a:p>
            <a:p>
              <a:r>
                <a:rPr lang="en-US" sz="1000" dirty="0">
                  <a:latin typeface="Calibri"/>
                  <a:ea typeface="Calibri" panose="020F0502020204030204" pitchFamily="34" charset="0"/>
                  <a:cs typeface="Times New Roman"/>
                </a:rPr>
                <a:t>*If dressing must be changed &gt;1x/day, remove dressing and use barrier cream </a:t>
              </a:r>
              <a:r>
                <a:rPr lang="en-US" sz="1000" dirty="0" err="1">
                  <a:latin typeface="Calibri"/>
                  <a:ea typeface="Calibri" panose="020F0502020204030204" pitchFamily="34" charset="0"/>
                  <a:cs typeface="Times New Roman"/>
                </a:rPr>
                <a:t>tid</a:t>
              </a:r>
              <a:r>
                <a:rPr lang="en-US" sz="1000" dirty="0">
                  <a:latin typeface="Calibri"/>
                  <a:ea typeface="Calibri" panose="020F0502020204030204" pitchFamily="34" charset="0"/>
                  <a:cs typeface="Times New Roman"/>
                </a:rPr>
                <a:t> and prn only</a:t>
              </a:r>
              <a:endParaRPr lang="en-US" sz="1100" dirty="0">
                <a:latin typeface="Calibri"/>
                <a:ea typeface="Calibri" panose="020F0502020204030204" pitchFamily="34" charset="0"/>
                <a:cs typeface="Times New Roman"/>
              </a:endParaRPr>
            </a:p>
            <a:p>
              <a:endParaRPr lang="en-US" sz="1000" dirty="0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9C3AC07-810F-4ABD-971A-0582B7108C01}"/>
                </a:ext>
              </a:extLst>
            </p:cNvPr>
            <p:cNvSpPr txBox="1"/>
            <p:nvPr/>
          </p:nvSpPr>
          <p:spPr>
            <a:xfrm>
              <a:off x="308768" y="5103455"/>
              <a:ext cx="6383384" cy="261610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endParaRPr lang="en-US" sz="1100" b="1" dirty="0">
                <a:cs typeface="Calibri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97D8CA16-CCA2-4FBA-85BB-716895572750}"/>
              </a:ext>
            </a:extLst>
          </p:cNvPr>
          <p:cNvGrpSpPr/>
          <p:nvPr/>
        </p:nvGrpSpPr>
        <p:grpSpPr>
          <a:xfrm>
            <a:off x="151468" y="5443652"/>
            <a:ext cx="6442556" cy="2601532"/>
            <a:chOff x="151468" y="5276441"/>
            <a:chExt cx="6442556" cy="2503516"/>
          </a:xfrm>
        </p:grpSpPr>
        <p:sp>
          <p:nvSpPr>
            <p:cNvPr id="11" name="Rectangle 10">
              <a:extLst>
                <a:ext uri="{FF2B5EF4-FFF2-40B4-BE49-F238E27FC236}">
                  <a16:creationId xmlns:a16="http://schemas.microsoft.com/office/drawing/2014/main" id="{3E6D2C4A-C5AD-453C-A3B8-938DCF39032C}"/>
                </a:ext>
              </a:extLst>
            </p:cNvPr>
            <p:cNvSpPr/>
            <p:nvPr/>
          </p:nvSpPr>
          <p:spPr>
            <a:xfrm>
              <a:off x="263976" y="5685023"/>
              <a:ext cx="6330048" cy="2094934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0CBC8AB1-77CB-4264-949B-6F5D62C2E0A4}"/>
                </a:ext>
              </a:extLst>
            </p:cNvPr>
            <p:cNvSpPr txBox="1"/>
            <p:nvPr/>
          </p:nvSpPr>
          <p:spPr>
            <a:xfrm>
              <a:off x="338668" y="5762443"/>
              <a:ext cx="1995348" cy="1466441"/>
            </a:xfrm>
            <a:prstGeom prst="roundRect">
              <a:avLst/>
            </a:prstGeom>
            <a:solidFill>
              <a:srgbClr val="EDE2F6"/>
            </a:solidFill>
            <a:ln>
              <a:solidFill>
                <a:schemeClr val="tx1"/>
              </a:solidFill>
            </a:ln>
          </p:spPr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en-US" sz="10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STAGE 3 &amp; DTI</a:t>
              </a:r>
              <a:endPara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71450" indent="-171450">
                <a:buFont typeface="Wingdings" panose="05000000000000000000" pitchFamily="2" charset="2"/>
                <a:buChar char="q"/>
              </a:pPr>
              <a:r>
                <a:rPr lang="en-US" sz="1000" dirty="0">
                  <a:latin typeface="Calibri"/>
                  <a:ea typeface="Calibri" panose="020F0502020204030204" pitchFamily="34" charset="0"/>
                  <a:cs typeface="Times New Roman"/>
                </a:rPr>
                <a:t>Prevention guidelines (see above) </a:t>
              </a:r>
              <a:endPara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71450" marR="0" lvl="0" indent="-171450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en-US" sz="1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Cleanse with NS, protect periwound with skin sealant wipe or spray</a:t>
              </a:r>
            </a:p>
            <a:p>
              <a:pPr marL="171450" marR="0" lvl="0" indent="-171450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en-US" sz="1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Apply foam dressing; Change twice a week and prn</a:t>
              </a:r>
              <a:endPara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en-US" sz="1000" dirty="0"/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D4BF6F97-1227-48C0-BA80-1C27A4D56A88}"/>
                </a:ext>
              </a:extLst>
            </p:cNvPr>
            <p:cNvSpPr txBox="1"/>
            <p:nvPr/>
          </p:nvSpPr>
          <p:spPr>
            <a:xfrm>
              <a:off x="151468" y="5276441"/>
              <a:ext cx="6383384" cy="414653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100" b="1" dirty="0">
                  <a:solidFill>
                    <a:srgbClr val="FF0000"/>
                  </a:solidFill>
                </a:rPr>
                <a:t>REQUIRED</a:t>
              </a:r>
              <a:r>
                <a:rPr lang="en-US" sz="1100" b="1" dirty="0"/>
                <a:t>: Notify Provider for Adult Wound consult for DTI, stage 3, 4, &amp; unstageable PI and follow instructions below:</a:t>
              </a:r>
            </a:p>
          </p:txBody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653AEEBD-2E7E-4B42-A8E4-EAB1EF9D65D3}"/>
                </a:ext>
              </a:extLst>
            </p:cNvPr>
            <p:cNvSpPr txBox="1"/>
            <p:nvPr/>
          </p:nvSpPr>
          <p:spPr>
            <a:xfrm>
              <a:off x="2408635" y="5732241"/>
              <a:ext cx="1995348" cy="169185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chemeClr val="tx1"/>
              </a:solidFill>
            </a:ln>
          </p:spPr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en-US" sz="10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STAGE 4</a:t>
              </a:r>
              <a:endPara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71450" indent="-171450">
                <a:buFont typeface="Wingdings" panose="05000000000000000000" pitchFamily="2" charset="2"/>
                <a:buChar char="q"/>
              </a:pPr>
              <a:r>
                <a:rPr lang="en-US" sz="1000" dirty="0">
                  <a:latin typeface="Calibri"/>
                  <a:ea typeface="Calibri" panose="020F0502020204030204" pitchFamily="34" charset="0"/>
                  <a:cs typeface="Times New Roman"/>
                </a:rPr>
                <a:t>Prevention guidelines (see above)</a:t>
              </a:r>
              <a:endParaRPr lang="en-US" sz="1000" dirty="0">
                <a:latin typeface="Calibri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71450" marR="0" lvl="0" indent="-171450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en-US" sz="1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Cleanse with NS, protect periwound with skin sealant wipe or spray</a:t>
              </a:r>
            </a:p>
            <a:p>
              <a:pPr marL="171450" marR="0" lvl="0" indent="-171450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en-US" sz="1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Apply dressing: NS moistened kerlix roll gauze, cover w/ ABD pad and secure, change q12h</a:t>
              </a:r>
              <a:endParaRPr lang="en-US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endParaRPr lang="en-US" sz="1000" dirty="0"/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DAE92822-849B-423B-9917-9ED4E892692E}"/>
                </a:ext>
              </a:extLst>
            </p:cNvPr>
            <p:cNvSpPr txBox="1"/>
            <p:nvPr/>
          </p:nvSpPr>
          <p:spPr>
            <a:xfrm>
              <a:off x="4478603" y="5763505"/>
              <a:ext cx="1995348" cy="1466441"/>
            </a:xfrm>
            <a:prstGeom prst="roundRect">
              <a:avLst/>
            </a:prstGeom>
            <a:solidFill>
              <a:srgbClr val="FCFCD0"/>
            </a:solidFill>
            <a:ln>
              <a:solidFill>
                <a:schemeClr val="tx1"/>
              </a:solidFill>
            </a:ln>
          </p:spPr>
          <p:txBody>
            <a:bodyPr wrap="square" lIns="91440" tIns="45720" rIns="91440" bIns="45720" rtlCol="0" anchor="t">
              <a:noAutofit/>
            </a:bodyPr>
            <a:lstStyle/>
            <a:p>
              <a:r>
                <a:rPr lang="en-US" sz="1000" b="1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UNSTAGEABLE</a:t>
              </a:r>
              <a:endParaRPr lang="en-US" sz="10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71450" indent="-171450">
                <a:buFont typeface="Wingdings" panose="05000000000000000000" pitchFamily="2" charset="2"/>
                <a:buChar char="q"/>
              </a:pPr>
              <a:r>
                <a:rPr lang="en-US" sz="1000" dirty="0">
                  <a:latin typeface="Calibri"/>
                  <a:ea typeface="Calibri" panose="020F0502020204030204" pitchFamily="34" charset="0"/>
                  <a:cs typeface="Times New Roman"/>
                </a:rPr>
                <a:t>Prevention guidelines (see above)</a:t>
              </a:r>
              <a:endParaRPr lang="en-US" sz="1000" dirty="0">
                <a:latin typeface="Calibri"/>
                <a:ea typeface="Calibri" panose="020F0502020204030204" pitchFamily="34" charset="0"/>
                <a:cs typeface="Times New Roman" panose="02020603050405020304" pitchFamily="18" charset="0"/>
              </a:endParaRPr>
            </a:p>
            <a:p>
              <a:pPr marL="171450" marR="0" lvl="0" indent="-171450">
                <a:spcBef>
                  <a:spcPts val="0"/>
                </a:spcBef>
                <a:spcAft>
                  <a:spcPts val="0"/>
                </a:spcAft>
                <a:buFont typeface="Wingdings" panose="05000000000000000000" pitchFamily="2" charset="2"/>
                <a:buChar char="q"/>
              </a:pPr>
              <a:r>
                <a:rPr lang="en-US" sz="1000" dirty="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rPr>
                <a:t>Apply dry gauze dressing; Change daily</a:t>
              </a:r>
            </a:p>
            <a:p>
              <a:endParaRPr lang="en-US" sz="1000" dirty="0"/>
            </a:p>
          </p:txBody>
        </p:sp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1C539671-FC60-49CA-9C9A-62247F5D05A4}"/>
              </a:ext>
            </a:extLst>
          </p:cNvPr>
          <p:cNvSpPr txBox="1"/>
          <p:nvPr/>
        </p:nvSpPr>
        <p:spPr>
          <a:xfrm>
            <a:off x="263976" y="7749168"/>
            <a:ext cx="6316981" cy="1104199"/>
          </a:xfrm>
          <a:prstGeom prst="roundRect">
            <a:avLst/>
          </a:prstGeom>
          <a:solidFill>
            <a:schemeClr val="bg2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000" b="1" dirty="0"/>
              <a:t>OTHER:</a:t>
            </a:r>
            <a:endParaRPr lang="en-US" sz="1000" u="sng" dirty="0"/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000" dirty="0"/>
              <a:t>Consider consults to Nutrition, PT/OT, Case Management/Social Work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000" dirty="0"/>
              <a:t>Provide patient and family education: “Pressure Injury Prevention: Help Us Protect Your Skin” (eDocs), </a:t>
            </a:r>
            <a:r>
              <a:rPr lang="en-US" sz="1000" dirty="0" err="1"/>
              <a:t>Krames</a:t>
            </a:r>
            <a:r>
              <a:rPr lang="en-US" sz="1000" dirty="0"/>
              <a:t> </a:t>
            </a:r>
            <a:r>
              <a:rPr lang="en-US" sz="1000" dirty="0" err="1"/>
              <a:t>HealthSheets</a:t>
            </a:r>
            <a:r>
              <a:rPr lang="en-US" sz="1000" dirty="0"/>
              <a:t>, Mosby’s/Elsevier, and/or </a:t>
            </a:r>
            <a:r>
              <a:rPr lang="en-US" sz="1000" dirty="0" err="1"/>
              <a:t>GetWell</a:t>
            </a:r>
            <a:r>
              <a:rPr lang="en-US" sz="1000" dirty="0"/>
              <a:t> Network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000" dirty="0"/>
              <a:t>Discharge planning: Wound care supplies and instructions, home health referral, bed and chair devices</a:t>
            </a:r>
          </a:p>
          <a:p>
            <a:pPr marL="171450" lvl="0" indent="-171450">
              <a:buFont typeface="Wingdings" panose="05000000000000000000" pitchFamily="2" charset="2"/>
              <a:buChar char="Ø"/>
            </a:pPr>
            <a:r>
              <a:rPr lang="en-US" sz="1000" dirty="0"/>
              <a:t>DOCUMENT</a:t>
            </a:r>
            <a:r>
              <a:rPr lang="en-US" sz="1000" b="1" dirty="0"/>
              <a:t>: </a:t>
            </a:r>
            <a:r>
              <a:rPr lang="en-US" sz="1000" dirty="0"/>
              <a:t>Assessment, interventions, education, consults, discharge planning</a:t>
            </a:r>
          </a:p>
          <a:p>
            <a:endParaRPr lang="en-US" sz="1000" b="1" dirty="0"/>
          </a:p>
        </p:txBody>
      </p:sp>
      <p:sp>
        <p:nvSpPr>
          <p:cNvPr id="21" name="Footer Placeholder 20">
            <a:extLst>
              <a:ext uri="{FF2B5EF4-FFF2-40B4-BE49-F238E27FC236}">
                <a16:creationId xmlns:a16="http://schemas.microsoft.com/office/drawing/2014/main" id="{B1598D5D-2B1C-4B69-AAE6-FEB236026F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594873" y="8922542"/>
            <a:ext cx="1097279" cy="221458"/>
          </a:xfrm>
        </p:spPr>
        <p:txBody>
          <a:bodyPr/>
          <a:lstStyle/>
          <a:p>
            <a:r>
              <a:rPr lang="en-US" dirty="0"/>
              <a:t>MC 9803 (04/2021)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71E9F39A-7A27-4E5C-BB73-648A9E43B5CB}"/>
              </a:ext>
            </a:extLst>
          </p:cNvPr>
          <p:cNvSpPr txBox="1"/>
          <p:nvPr/>
        </p:nvSpPr>
        <p:spPr>
          <a:xfrm>
            <a:off x="3033844" y="3248551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n-US" b="1" dirty="0"/>
              <a:t>-AND-</a:t>
            </a:r>
          </a:p>
        </p:txBody>
      </p:sp>
    </p:spTree>
    <p:extLst>
      <p:ext uri="{BB962C8B-B14F-4D97-AF65-F5344CB8AC3E}">
        <p14:creationId xmlns:p14="http://schemas.microsoft.com/office/powerpoint/2010/main" val="18783744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</TotalTime>
  <Words>471</Words>
  <Application>Microsoft Office PowerPoint</Application>
  <PresentationFormat>Letter Paper (8.5x11 in)</PresentationFormat>
  <Paragraphs>38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Reuscher, Christine</dc:creator>
  <cp:lastModifiedBy>Reuscher, Christine</cp:lastModifiedBy>
  <cp:revision>82</cp:revision>
  <cp:lastPrinted>2021-04-27T20:51:54Z</cp:lastPrinted>
  <dcterms:created xsi:type="dcterms:W3CDTF">2021-04-27T20:11:50Z</dcterms:created>
  <dcterms:modified xsi:type="dcterms:W3CDTF">2021-07-29T16:42:16Z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92c8cef-6f2b-4af1-b4ac-d815ff795cd6_Enabled">
    <vt:lpwstr>true</vt:lpwstr>
  </property>
  <property fmtid="{D5CDD505-2E9C-101B-9397-08002B2CF9AE}" pid="3" name="MSIP_Label_792c8cef-6f2b-4af1-b4ac-d815ff795cd6_SetDate">
    <vt:lpwstr>2021-04-27T20:11:50Z</vt:lpwstr>
  </property>
  <property fmtid="{D5CDD505-2E9C-101B-9397-08002B2CF9AE}" pid="4" name="MSIP_Label_792c8cef-6f2b-4af1-b4ac-d815ff795cd6_Method">
    <vt:lpwstr>Standard</vt:lpwstr>
  </property>
  <property fmtid="{D5CDD505-2E9C-101B-9397-08002B2CF9AE}" pid="5" name="MSIP_Label_792c8cef-6f2b-4af1-b4ac-d815ff795cd6_Name">
    <vt:lpwstr>VUMC General</vt:lpwstr>
  </property>
  <property fmtid="{D5CDD505-2E9C-101B-9397-08002B2CF9AE}" pid="6" name="MSIP_Label_792c8cef-6f2b-4af1-b4ac-d815ff795cd6_SiteId">
    <vt:lpwstr>ef575030-1424-4ed8-b83c-12c533d879ab</vt:lpwstr>
  </property>
  <property fmtid="{D5CDD505-2E9C-101B-9397-08002B2CF9AE}" pid="7" name="MSIP_Label_792c8cef-6f2b-4af1-b4ac-d815ff795cd6_ActionId">
    <vt:lpwstr>0db066c6-bae7-4631-965d-0000fe554298</vt:lpwstr>
  </property>
  <property fmtid="{D5CDD505-2E9C-101B-9397-08002B2CF9AE}" pid="8" name="MSIP_Label_792c8cef-6f2b-4af1-b4ac-d815ff795cd6_ContentBits">
    <vt:lpwstr>0</vt:lpwstr>
  </property>
</Properties>
</file>