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3" r:id="rId3"/>
    <p:sldId id="377" r:id="rId4"/>
    <p:sldId id="402" r:id="rId5"/>
    <p:sldId id="337" r:id="rId6"/>
    <p:sldId id="342" r:id="rId7"/>
    <p:sldId id="343" r:id="rId8"/>
    <p:sldId id="344" r:id="rId9"/>
    <p:sldId id="382" r:id="rId10"/>
    <p:sldId id="408" r:id="rId11"/>
    <p:sldId id="410" r:id="rId12"/>
    <p:sldId id="376" r:id="rId13"/>
    <p:sldId id="391" r:id="rId14"/>
    <p:sldId id="367" r:id="rId15"/>
    <p:sldId id="378" r:id="rId16"/>
    <p:sldId id="273" r:id="rId17"/>
    <p:sldId id="409" r:id="rId18"/>
    <p:sldId id="272" r:id="rId19"/>
    <p:sldId id="368" r:id="rId20"/>
    <p:sldId id="381" r:id="rId21"/>
    <p:sldId id="389" r:id="rId22"/>
    <p:sldId id="309" r:id="rId23"/>
    <p:sldId id="361" r:id="rId24"/>
    <p:sldId id="385" r:id="rId25"/>
    <p:sldId id="386" r:id="rId26"/>
    <p:sldId id="387" r:id="rId27"/>
    <p:sldId id="403" r:id="rId28"/>
    <p:sldId id="404" r:id="rId29"/>
    <p:sldId id="392" r:id="rId30"/>
    <p:sldId id="358" r:id="rId31"/>
    <p:sldId id="393" r:id="rId32"/>
    <p:sldId id="363" r:id="rId33"/>
    <p:sldId id="355" r:id="rId34"/>
    <p:sldId id="405" r:id="rId35"/>
    <p:sldId id="374" r:id="rId36"/>
    <p:sldId id="339" r:id="rId37"/>
    <p:sldId id="396" r:id="rId38"/>
    <p:sldId id="411" r:id="rId39"/>
    <p:sldId id="400" r:id="rId40"/>
    <p:sldId id="373" r:id="rId41"/>
    <p:sldId id="406" r:id="rId42"/>
    <p:sldId id="383" r:id="rId43"/>
    <p:sldId id="384" r:id="rId44"/>
    <p:sldId id="340" r:id="rId45"/>
    <p:sldId id="401" r:id="rId46"/>
    <p:sldId id="394" r:id="rId47"/>
    <p:sldId id="414" r:id="rId48"/>
    <p:sldId id="415" r:id="rId49"/>
    <p:sldId id="380" r:id="rId50"/>
    <p:sldId id="397" r:id="rId51"/>
    <p:sldId id="370" r:id="rId52"/>
    <p:sldId id="407" r:id="rId53"/>
    <p:sldId id="319" r:id="rId54"/>
    <p:sldId id="33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84019" autoAdjust="0"/>
  </p:normalViewPr>
  <p:slideViewPr>
    <p:cSldViewPr>
      <p:cViewPr varScale="1">
        <p:scale>
          <a:sx n="92" d="100"/>
          <a:sy n="92" d="100"/>
        </p:scale>
        <p:origin x="20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B4384-8143-4EF8-B673-31BCA120D4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035397-4E14-4199-A455-44291266BF47}">
      <dgm:prSet/>
      <dgm:spPr/>
      <dgm:t>
        <a:bodyPr/>
        <a:lstStyle/>
        <a:p>
          <a:r>
            <a:rPr lang="en-US"/>
            <a:t>Unit </a:t>
          </a:r>
          <a:r>
            <a:rPr lang="en-US" u="sng"/>
            <a:t>Pressure Injury Champions </a:t>
          </a:r>
          <a:r>
            <a:rPr lang="en-US"/>
            <a:t>(CSL’s, RSL’s, others)</a:t>
          </a:r>
        </a:p>
      </dgm:t>
    </dgm:pt>
    <dgm:pt modelId="{FDDC6431-2507-4A8C-A003-29A603BE94D5}" type="parTrans" cxnId="{76BEA642-ED0A-4EDE-B27B-605124CC44B7}">
      <dgm:prSet/>
      <dgm:spPr/>
      <dgm:t>
        <a:bodyPr/>
        <a:lstStyle/>
        <a:p>
          <a:endParaRPr lang="en-US"/>
        </a:p>
      </dgm:t>
    </dgm:pt>
    <dgm:pt modelId="{10786DAB-1F2B-41FF-BAEC-7B8E8574484C}" type="sibTrans" cxnId="{76BEA642-ED0A-4EDE-B27B-605124CC44B7}">
      <dgm:prSet/>
      <dgm:spPr/>
      <dgm:t>
        <a:bodyPr/>
        <a:lstStyle/>
        <a:p>
          <a:endParaRPr lang="en-US"/>
        </a:p>
      </dgm:t>
    </dgm:pt>
    <dgm:pt modelId="{773525F6-7AC9-410B-AD80-AC2FC98A74DF}">
      <dgm:prSet/>
      <dgm:spPr/>
      <dgm:t>
        <a:bodyPr/>
        <a:lstStyle/>
        <a:p>
          <a:r>
            <a:rPr lang="en-US" dirty="0"/>
            <a:t>Required: Find a Champion to serve as a </a:t>
          </a:r>
          <a:r>
            <a:rPr lang="en-US" u="sng" dirty="0"/>
            <a:t>2</a:t>
          </a:r>
          <a:r>
            <a:rPr lang="en-US" u="sng" baseline="30000" dirty="0"/>
            <a:t>nd</a:t>
          </a:r>
          <a:r>
            <a:rPr lang="en-US" u="sng" dirty="0"/>
            <a:t> set of eyes </a:t>
          </a:r>
          <a:r>
            <a:rPr lang="en-US" dirty="0"/>
            <a:t>to assess actual/suspected pressure injury</a:t>
          </a:r>
        </a:p>
      </dgm:t>
    </dgm:pt>
    <dgm:pt modelId="{2606D5FD-0D7A-4A34-8E55-F7CE245B15A9}" type="parTrans" cxnId="{BD231CCB-8474-48FC-90CD-BF40C191172D}">
      <dgm:prSet/>
      <dgm:spPr/>
      <dgm:t>
        <a:bodyPr/>
        <a:lstStyle/>
        <a:p>
          <a:endParaRPr lang="en-US"/>
        </a:p>
      </dgm:t>
    </dgm:pt>
    <dgm:pt modelId="{AC71E5F9-FB2C-4FCA-8121-299565CDC7BC}" type="sibTrans" cxnId="{BD231CCB-8474-48FC-90CD-BF40C191172D}">
      <dgm:prSet/>
      <dgm:spPr/>
      <dgm:t>
        <a:bodyPr/>
        <a:lstStyle/>
        <a:p>
          <a:endParaRPr lang="en-US"/>
        </a:p>
      </dgm:t>
    </dgm:pt>
    <dgm:pt modelId="{F3248555-311C-493A-A387-66E042D87640}">
      <dgm:prSet/>
      <dgm:spPr/>
      <dgm:t>
        <a:bodyPr/>
        <a:lstStyle/>
        <a:p>
          <a:r>
            <a:rPr lang="en-US" dirty="0"/>
            <a:t>Send initial documentation to the Champion for </a:t>
          </a:r>
          <a:r>
            <a:rPr lang="en-US" u="sng" dirty="0"/>
            <a:t>co-signature</a:t>
          </a:r>
          <a:endParaRPr lang="en-US" dirty="0"/>
        </a:p>
      </dgm:t>
    </dgm:pt>
    <dgm:pt modelId="{30241F72-726E-43FF-9FBE-6C334DD111F1}" type="parTrans" cxnId="{D40FCA9C-BAFF-493F-BA6A-6B4DBDA8A5E0}">
      <dgm:prSet/>
      <dgm:spPr/>
      <dgm:t>
        <a:bodyPr/>
        <a:lstStyle/>
        <a:p>
          <a:endParaRPr lang="en-US"/>
        </a:p>
      </dgm:t>
    </dgm:pt>
    <dgm:pt modelId="{12C49AF6-D6BA-4EF0-99D9-1FDB577770BA}" type="sibTrans" cxnId="{D40FCA9C-BAFF-493F-BA6A-6B4DBDA8A5E0}">
      <dgm:prSet/>
      <dgm:spPr/>
      <dgm:t>
        <a:bodyPr/>
        <a:lstStyle/>
        <a:p>
          <a:endParaRPr lang="en-US"/>
        </a:p>
      </dgm:t>
    </dgm:pt>
    <dgm:pt modelId="{9C762646-841E-41D5-AF4B-864DDB77F2A7}" type="pres">
      <dgm:prSet presAssocID="{248B4384-8143-4EF8-B673-31BCA120D4F2}" presName="root" presStyleCnt="0">
        <dgm:presLayoutVars>
          <dgm:dir/>
          <dgm:resizeHandles val="exact"/>
        </dgm:presLayoutVars>
      </dgm:prSet>
      <dgm:spPr/>
    </dgm:pt>
    <dgm:pt modelId="{1B030CDC-4A22-4847-B86E-A3C2999AB530}" type="pres">
      <dgm:prSet presAssocID="{FF035397-4E14-4199-A455-44291266BF47}" presName="compNode" presStyleCnt="0"/>
      <dgm:spPr/>
    </dgm:pt>
    <dgm:pt modelId="{B1231ED9-03A2-42BA-8E95-7B419C543530}" type="pres">
      <dgm:prSet presAssocID="{FF035397-4E14-4199-A455-44291266BF47}" presName="bgRect" presStyleLbl="bgShp" presStyleIdx="0" presStyleCnt="3" custLinFactNeighborX="-16038" custLinFactNeighborY="-42339"/>
      <dgm:spPr/>
    </dgm:pt>
    <dgm:pt modelId="{950975EE-DF3E-4989-B5B2-CDA9B42AEBAC}" type="pres">
      <dgm:prSet presAssocID="{FF035397-4E14-4199-A455-44291266BF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7146CC5-091D-485B-B5F6-E598D09B2196}" type="pres">
      <dgm:prSet presAssocID="{FF035397-4E14-4199-A455-44291266BF47}" presName="spaceRect" presStyleCnt="0"/>
      <dgm:spPr/>
    </dgm:pt>
    <dgm:pt modelId="{69CC9C78-5486-4031-92AB-9995E1BEA3A9}" type="pres">
      <dgm:prSet presAssocID="{FF035397-4E14-4199-A455-44291266BF47}" presName="parTx" presStyleLbl="revTx" presStyleIdx="0" presStyleCnt="3">
        <dgm:presLayoutVars>
          <dgm:chMax val="0"/>
          <dgm:chPref val="0"/>
        </dgm:presLayoutVars>
      </dgm:prSet>
      <dgm:spPr/>
    </dgm:pt>
    <dgm:pt modelId="{9D07DA2B-3524-48D2-A0E8-9883F884D66B}" type="pres">
      <dgm:prSet presAssocID="{10786DAB-1F2B-41FF-BAEC-7B8E8574484C}" presName="sibTrans" presStyleCnt="0"/>
      <dgm:spPr/>
    </dgm:pt>
    <dgm:pt modelId="{867BC2A3-AE9C-47E6-A66A-41217F606515}" type="pres">
      <dgm:prSet presAssocID="{773525F6-7AC9-410B-AD80-AC2FC98A74DF}" presName="compNode" presStyleCnt="0"/>
      <dgm:spPr/>
    </dgm:pt>
    <dgm:pt modelId="{10833B61-3952-4E81-8870-998BBE22C3C8}" type="pres">
      <dgm:prSet presAssocID="{773525F6-7AC9-410B-AD80-AC2FC98A74DF}" presName="bgRect" presStyleLbl="bgShp" presStyleIdx="1" presStyleCnt="3"/>
      <dgm:spPr/>
    </dgm:pt>
    <dgm:pt modelId="{DDA4AA0D-CBE2-471D-9363-280694703230}" type="pres">
      <dgm:prSet presAssocID="{773525F6-7AC9-410B-AD80-AC2FC98A74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D4904E2-957A-4E1A-9C83-B2355F260D70}" type="pres">
      <dgm:prSet presAssocID="{773525F6-7AC9-410B-AD80-AC2FC98A74DF}" presName="spaceRect" presStyleCnt="0"/>
      <dgm:spPr/>
    </dgm:pt>
    <dgm:pt modelId="{14EAD946-EC2F-4D50-925A-DE93797DC72E}" type="pres">
      <dgm:prSet presAssocID="{773525F6-7AC9-410B-AD80-AC2FC98A74DF}" presName="parTx" presStyleLbl="revTx" presStyleIdx="1" presStyleCnt="3">
        <dgm:presLayoutVars>
          <dgm:chMax val="0"/>
          <dgm:chPref val="0"/>
        </dgm:presLayoutVars>
      </dgm:prSet>
      <dgm:spPr/>
    </dgm:pt>
    <dgm:pt modelId="{4389C787-9A88-417F-8556-0112E8D8DA5D}" type="pres">
      <dgm:prSet presAssocID="{AC71E5F9-FB2C-4FCA-8121-299565CDC7BC}" presName="sibTrans" presStyleCnt="0"/>
      <dgm:spPr/>
    </dgm:pt>
    <dgm:pt modelId="{BF07DB4A-AB73-459A-88E6-C8AB8083F0DD}" type="pres">
      <dgm:prSet presAssocID="{F3248555-311C-493A-A387-66E042D87640}" presName="compNode" presStyleCnt="0"/>
      <dgm:spPr/>
    </dgm:pt>
    <dgm:pt modelId="{33C9EDA6-201E-4736-906F-EDFA47A30D63}" type="pres">
      <dgm:prSet presAssocID="{F3248555-311C-493A-A387-66E042D87640}" presName="bgRect" presStyleLbl="bgShp" presStyleIdx="2" presStyleCnt="3"/>
      <dgm:spPr/>
    </dgm:pt>
    <dgm:pt modelId="{0BC2B814-C9E7-4035-B253-73207F64BD48}" type="pres">
      <dgm:prSet presAssocID="{F3248555-311C-493A-A387-66E042D876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B252638F-0B64-43B3-B2E1-19B83BB677C2}" type="pres">
      <dgm:prSet presAssocID="{F3248555-311C-493A-A387-66E042D87640}" presName="spaceRect" presStyleCnt="0"/>
      <dgm:spPr/>
    </dgm:pt>
    <dgm:pt modelId="{AFC7AF21-4F94-455D-AFE8-1066EBF71F9E}" type="pres">
      <dgm:prSet presAssocID="{F3248555-311C-493A-A387-66E042D876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AFA6726-71D5-4255-9642-4AFE11AECF36}" type="presOf" srcId="{F3248555-311C-493A-A387-66E042D87640}" destId="{AFC7AF21-4F94-455D-AFE8-1066EBF71F9E}" srcOrd="0" destOrd="0" presId="urn:microsoft.com/office/officeart/2018/2/layout/IconVerticalSolidList"/>
    <dgm:cxn modelId="{76BEA642-ED0A-4EDE-B27B-605124CC44B7}" srcId="{248B4384-8143-4EF8-B673-31BCA120D4F2}" destId="{FF035397-4E14-4199-A455-44291266BF47}" srcOrd="0" destOrd="0" parTransId="{FDDC6431-2507-4A8C-A003-29A603BE94D5}" sibTransId="{10786DAB-1F2B-41FF-BAEC-7B8E8574484C}"/>
    <dgm:cxn modelId="{EBE49C59-B3BA-4E28-90D2-BCAB5C63768B}" type="presOf" srcId="{773525F6-7AC9-410B-AD80-AC2FC98A74DF}" destId="{14EAD946-EC2F-4D50-925A-DE93797DC72E}" srcOrd="0" destOrd="0" presId="urn:microsoft.com/office/officeart/2018/2/layout/IconVerticalSolidList"/>
    <dgm:cxn modelId="{90277E7D-8A1A-4350-8BD8-E1B36BE36221}" type="presOf" srcId="{FF035397-4E14-4199-A455-44291266BF47}" destId="{69CC9C78-5486-4031-92AB-9995E1BEA3A9}" srcOrd="0" destOrd="0" presId="urn:microsoft.com/office/officeart/2018/2/layout/IconVerticalSolidList"/>
    <dgm:cxn modelId="{D40FCA9C-BAFF-493F-BA6A-6B4DBDA8A5E0}" srcId="{248B4384-8143-4EF8-B673-31BCA120D4F2}" destId="{F3248555-311C-493A-A387-66E042D87640}" srcOrd="2" destOrd="0" parTransId="{30241F72-726E-43FF-9FBE-6C334DD111F1}" sibTransId="{12C49AF6-D6BA-4EF0-99D9-1FDB577770BA}"/>
    <dgm:cxn modelId="{BD231CCB-8474-48FC-90CD-BF40C191172D}" srcId="{248B4384-8143-4EF8-B673-31BCA120D4F2}" destId="{773525F6-7AC9-410B-AD80-AC2FC98A74DF}" srcOrd="1" destOrd="0" parTransId="{2606D5FD-0D7A-4A34-8E55-F7CE245B15A9}" sibTransId="{AC71E5F9-FB2C-4FCA-8121-299565CDC7BC}"/>
    <dgm:cxn modelId="{3B884CDD-8161-4078-A4AF-3C7A73E3BD8A}" type="presOf" srcId="{248B4384-8143-4EF8-B673-31BCA120D4F2}" destId="{9C762646-841E-41D5-AF4B-864DDB77F2A7}" srcOrd="0" destOrd="0" presId="urn:microsoft.com/office/officeart/2018/2/layout/IconVerticalSolidList"/>
    <dgm:cxn modelId="{60210D8C-5A35-4EC3-93E9-3C4EA5E5642D}" type="presParOf" srcId="{9C762646-841E-41D5-AF4B-864DDB77F2A7}" destId="{1B030CDC-4A22-4847-B86E-A3C2999AB530}" srcOrd="0" destOrd="0" presId="urn:microsoft.com/office/officeart/2018/2/layout/IconVerticalSolidList"/>
    <dgm:cxn modelId="{0A87E8E8-D297-49B0-86DA-975BA687FF3A}" type="presParOf" srcId="{1B030CDC-4A22-4847-B86E-A3C2999AB530}" destId="{B1231ED9-03A2-42BA-8E95-7B419C543530}" srcOrd="0" destOrd="0" presId="urn:microsoft.com/office/officeart/2018/2/layout/IconVerticalSolidList"/>
    <dgm:cxn modelId="{28C9F7FB-774F-4899-8225-BA82E038FEE2}" type="presParOf" srcId="{1B030CDC-4A22-4847-B86E-A3C2999AB530}" destId="{950975EE-DF3E-4989-B5B2-CDA9B42AEBAC}" srcOrd="1" destOrd="0" presId="urn:microsoft.com/office/officeart/2018/2/layout/IconVerticalSolidList"/>
    <dgm:cxn modelId="{093A45E0-AB54-4E45-8B48-636BBDE6E889}" type="presParOf" srcId="{1B030CDC-4A22-4847-B86E-A3C2999AB530}" destId="{F7146CC5-091D-485B-B5F6-E598D09B2196}" srcOrd="2" destOrd="0" presId="urn:microsoft.com/office/officeart/2018/2/layout/IconVerticalSolidList"/>
    <dgm:cxn modelId="{14307731-3E15-427E-8B33-5DA0FDEE1AD7}" type="presParOf" srcId="{1B030CDC-4A22-4847-B86E-A3C2999AB530}" destId="{69CC9C78-5486-4031-92AB-9995E1BEA3A9}" srcOrd="3" destOrd="0" presId="urn:microsoft.com/office/officeart/2018/2/layout/IconVerticalSolidList"/>
    <dgm:cxn modelId="{3696DABF-7925-4779-855E-CEC5F4862BF0}" type="presParOf" srcId="{9C762646-841E-41D5-AF4B-864DDB77F2A7}" destId="{9D07DA2B-3524-48D2-A0E8-9883F884D66B}" srcOrd="1" destOrd="0" presId="urn:microsoft.com/office/officeart/2018/2/layout/IconVerticalSolidList"/>
    <dgm:cxn modelId="{29D5CE58-9092-43C0-9190-1476F405480A}" type="presParOf" srcId="{9C762646-841E-41D5-AF4B-864DDB77F2A7}" destId="{867BC2A3-AE9C-47E6-A66A-41217F606515}" srcOrd="2" destOrd="0" presId="urn:microsoft.com/office/officeart/2018/2/layout/IconVerticalSolidList"/>
    <dgm:cxn modelId="{1234D3EE-746C-4E79-A4C5-A3E1C0A7AE11}" type="presParOf" srcId="{867BC2A3-AE9C-47E6-A66A-41217F606515}" destId="{10833B61-3952-4E81-8870-998BBE22C3C8}" srcOrd="0" destOrd="0" presId="urn:microsoft.com/office/officeart/2018/2/layout/IconVerticalSolidList"/>
    <dgm:cxn modelId="{A85D00B3-5C14-4195-8275-710C5497CB08}" type="presParOf" srcId="{867BC2A3-AE9C-47E6-A66A-41217F606515}" destId="{DDA4AA0D-CBE2-471D-9363-280694703230}" srcOrd="1" destOrd="0" presId="urn:microsoft.com/office/officeart/2018/2/layout/IconVerticalSolidList"/>
    <dgm:cxn modelId="{B7D40178-AC22-4C2A-9966-16C086E2F2D0}" type="presParOf" srcId="{867BC2A3-AE9C-47E6-A66A-41217F606515}" destId="{DD4904E2-957A-4E1A-9C83-B2355F260D70}" srcOrd="2" destOrd="0" presId="urn:microsoft.com/office/officeart/2018/2/layout/IconVerticalSolidList"/>
    <dgm:cxn modelId="{1F519FBA-528B-484D-BA3B-5F2D4E927EC8}" type="presParOf" srcId="{867BC2A3-AE9C-47E6-A66A-41217F606515}" destId="{14EAD946-EC2F-4D50-925A-DE93797DC72E}" srcOrd="3" destOrd="0" presId="urn:microsoft.com/office/officeart/2018/2/layout/IconVerticalSolidList"/>
    <dgm:cxn modelId="{033C7404-795C-4E56-B473-B81A5B732305}" type="presParOf" srcId="{9C762646-841E-41D5-AF4B-864DDB77F2A7}" destId="{4389C787-9A88-417F-8556-0112E8D8DA5D}" srcOrd="3" destOrd="0" presId="urn:microsoft.com/office/officeart/2018/2/layout/IconVerticalSolidList"/>
    <dgm:cxn modelId="{EA40E707-D0DC-48C5-A2DC-F2557AAC7AAC}" type="presParOf" srcId="{9C762646-841E-41D5-AF4B-864DDB77F2A7}" destId="{BF07DB4A-AB73-459A-88E6-C8AB8083F0DD}" srcOrd="4" destOrd="0" presId="urn:microsoft.com/office/officeart/2018/2/layout/IconVerticalSolidList"/>
    <dgm:cxn modelId="{5CE946A6-0BCC-4E13-A40B-DEBC0FF085C9}" type="presParOf" srcId="{BF07DB4A-AB73-459A-88E6-C8AB8083F0DD}" destId="{33C9EDA6-201E-4736-906F-EDFA47A30D63}" srcOrd="0" destOrd="0" presId="urn:microsoft.com/office/officeart/2018/2/layout/IconVerticalSolidList"/>
    <dgm:cxn modelId="{C8D6D1AD-A831-4FF8-B2AD-FBA821352D68}" type="presParOf" srcId="{BF07DB4A-AB73-459A-88E6-C8AB8083F0DD}" destId="{0BC2B814-C9E7-4035-B253-73207F64BD48}" srcOrd="1" destOrd="0" presId="urn:microsoft.com/office/officeart/2018/2/layout/IconVerticalSolidList"/>
    <dgm:cxn modelId="{DDC29318-045E-45E6-9578-8C63D1F02411}" type="presParOf" srcId="{BF07DB4A-AB73-459A-88E6-C8AB8083F0DD}" destId="{B252638F-0B64-43B3-B2E1-19B83BB677C2}" srcOrd="2" destOrd="0" presId="urn:microsoft.com/office/officeart/2018/2/layout/IconVerticalSolidList"/>
    <dgm:cxn modelId="{2C610426-7BD8-4A8B-867D-21561F98D20C}" type="presParOf" srcId="{BF07DB4A-AB73-459A-88E6-C8AB8083F0DD}" destId="{AFC7AF21-4F94-455D-AFE8-1066EBF71F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E0280-DF80-44E3-A77E-A45D7D3CA9D6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5E4AD4-7127-4682-A19C-6EDBDFDDE8FE}">
      <dgm:prSet custT="1"/>
      <dgm:spPr/>
      <dgm:t>
        <a:bodyPr/>
        <a:lstStyle/>
        <a:p>
          <a:r>
            <a:rPr lang="en-US" sz="2800" dirty="0"/>
            <a:t>Caused by prolonged exposure to various sources of moisture</a:t>
          </a:r>
          <a:endParaRPr lang="en-US" sz="1600" dirty="0"/>
        </a:p>
      </dgm:t>
    </dgm:pt>
    <dgm:pt modelId="{C939527D-63BE-4931-87BA-1C07032C15E9}" type="parTrans" cxnId="{525D5A4F-D264-4105-A65A-00E18858424A}">
      <dgm:prSet/>
      <dgm:spPr/>
      <dgm:t>
        <a:bodyPr/>
        <a:lstStyle/>
        <a:p>
          <a:endParaRPr lang="en-US"/>
        </a:p>
      </dgm:t>
    </dgm:pt>
    <dgm:pt modelId="{58D5E11B-4ACB-494D-8D36-444CC396215E}" type="sibTrans" cxnId="{525D5A4F-D264-4105-A65A-00E18858424A}">
      <dgm:prSet/>
      <dgm:spPr/>
      <dgm:t>
        <a:bodyPr/>
        <a:lstStyle/>
        <a:p>
          <a:endParaRPr lang="en-US"/>
        </a:p>
      </dgm:t>
    </dgm:pt>
    <dgm:pt modelId="{D0194E92-8DA6-4BE7-B034-B59E379405BB}">
      <dgm:prSet custT="1"/>
      <dgm:spPr/>
      <dgm:t>
        <a:bodyPr/>
        <a:lstStyle/>
        <a:p>
          <a:r>
            <a:rPr lang="en-US" sz="2400" b="1" u="sng" dirty="0"/>
            <a:t>Incontinence (IAD)</a:t>
          </a:r>
          <a:endParaRPr lang="en-US" sz="2400" dirty="0"/>
        </a:p>
      </dgm:t>
    </dgm:pt>
    <dgm:pt modelId="{358069D9-D5B5-4B5A-A8D3-9BE8EF80D56E}" type="parTrans" cxnId="{4C5997EB-75D5-472A-8C44-B6DBEAF2F4D3}">
      <dgm:prSet/>
      <dgm:spPr/>
      <dgm:t>
        <a:bodyPr/>
        <a:lstStyle/>
        <a:p>
          <a:endParaRPr lang="en-US" dirty="0"/>
        </a:p>
      </dgm:t>
    </dgm:pt>
    <dgm:pt modelId="{AAA0BFEC-872E-40BD-A757-3F7C802E6DE6}" type="sibTrans" cxnId="{4C5997EB-75D5-472A-8C44-B6DBEAF2F4D3}">
      <dgm:prSet/>
      <dgm:spPr/>
      <dgm:t>
        <a:bodyPr/>
        <a:lstStyle/>
        <a:p>
          <a:endParaRPr lang="en-US"/>
        </a:p>
      </dgm:t>
    </dgm:pt>
    <dgm:pt modelId="{292C9324-AFC6-4AB8-B4F4-4B6BFAF3574A}">
      <dgm:prSet custT="1"/>
      <dgm:spPr/>
      <dgm:t>
        <a:bodyPr/>
        <a:lstStyle/>
        <a:p>
          <a:r>
            <a:rPr lang="en-US" sz="2400" dirty="0"/>
            <a:t>Skin Folds (Intertriginous)</a:t>
          </a:r>
        </a:p>
      </dgm:t>
    </dgm:pt>
    <dgm:pt modelId="{9CCF3EDB-641B-449D-ADA8-CBBBD904E9AC}" type="parTrans" cxnId="{6C20CE71-628C-43B0-B6BA-43D3DF7F58B5}">
      <dgm:prSet/>
      <dgm:spPr/>
      <dgm:t>
        <a:bodyPr/>
        <a:lstStyle/>
        <a:p>
          <a:endParaRPr lang="en-US" dirty="0"/>
        </a:p>
      </dgm:t>
    </dgm:pt>
    <dgm:pt modelId="{D6DAC0E5-76DE-47FA-871B-3C1F115367AD}" type="sibTrans" cxnId="{6C20CE71-628C-43B0-B6BA-43D3DF7F58B5}">
      <dgm:prSet/>
      <dgm:spPr/>
      <dgm:t>
        <a:bodyPr/>
        <a:lstStyle/>
        <a:p>
          <a:endParaRPr lang="en-US"/>
        </a:p>
      </dgm:t>
    </dgm:pt>
    <dgm:pt modelId="{510C5313-A26A-4C9F-8052-80BB120BBC64}">
      <dgm:prSet custT="1"/>
      <dgm:spPr/>
      <dgm:t>
        <a:bodyPr/>
        <a:lstStyle/>
        <a:p>
          <a:r>
            <a:rPr lang="en-US" sz="2400" dirty="0"/>
            <a:t>Periwound</a:t>
          </a:r>
          <a:endParaRPr lang="en-US" sz="3600" dirty="0"/>
        </a:p>
      </dgm:t>
    </dgm:pt>
    <dgm:pt modelId="{9F97E169-E4D0-4228-A161-4A5C2B6506B1}" type="parTrans" cxnId="{D66F9F24-F26D-4C0B-8A60-EC6E67DD8F37}">
      <dgm:prSet/>
      <dgm:spPr/>
      <dgm:t>
        <a:bodyPr/>
        <a:lstStyle/>
        <a:p>
          <a:endParaRPr lang="en-US" dirty="0"/>
        </a:p>
      </dgm:t>
    </dgm:pt>
    <dgm:pt modelId="{FFB0C6E2-D7CF-4405-B055-4DB31D812F3A}" type="sibTrans" cxnId="{D66F9F24-F26D-4C0B-8A60-EC6E67DD8F37}">
      <dgm:prSet/>
      <dgm:spPr/>
      <dgm:t>
        <a:bodyPr/>
        <a:lstStyle/>
        <a:p>
          <a:endParaRPr lang="en-US"/>
        </a:p>
      </dgm:t>
    </dgm:pt>
    <dgm:pt modelId="{6F1C98EC-AC7E-4EF9-A870-5337354DF563}">
      <dgm:prSet custT="1"/>
      <dgm:spPr/>
      <dgm:t>
        <a:bodyPr/>
        <a:lstStyle/>
        <a:p>
          <a:r>
            <a:rPr lang="en-US" sz="2400" dirty="0"/>
            <a:t>Peristomal</a:t>
          </a:r>
          <a:endParaRPr lang="en-US" sz="3800" dirty="0"/>
        </a:p>
      </dgm:t>
    </dgm:pt>
    <dgm:pt modelId="{1ED54CF7-7428-43F4-A3A9-1BB91FD76250}" type="parTrans" cxnId="{91FE086E-EA7E-4E5A-A340-2B386674437A}">
      <dgm:prSet/>
      <dgm:spPr/>
      <dgm:t>
        <a:bodyPr/>
        <a:lstStyle/>
        <a:p>
          <a:endParaRPr lang="en-US" dirty="0"/>
        </a:p>
      </dgm:t>
    </dgm:pt>
    <dgm:pt modelId="{C0E4595B-D682-42A4-BBF0-97DDE84AFD05}" type="sibTrans" cxnId="{91FE086E-EA7E-4E5A-A340-2B386674437A}">
      <dgm:prSet/>
      <dgm:spPr/>
      <dgm:t>
        <a:bodyPr/>
        <a:lstStyle/>
        <a:p>
          <a:endParaRPr lang="en-US"/>
        </a:p>
      </dgm:t>
    </dgm:pt>
    <dgm:pt modelId="{92A59918-042E-4E0B-9741-2D8B03ADAE80}" type="pres">
      <dgm:prSet presAssocID="{7BFE0280-DF80-44E3-A77E-A45D7D3CA9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E776DD-5396-4109-B740-65AACA76D1AC}" type="pres">
      <dgm:prSet presAssocID="{A65E4AD4-7127-4682-A19C-6EDBDFDDE8FE}" presName="root1" presStyleCnt="0"/>
      <dgm:spPr/>
    </dgm:pt>
    <dgm:pt modelId="{727FFFC3-FB48-4E54-9DBA-A0638D6976EE}" type="pres">
      <dgm:prSet presAssocID="{A65E4AD4-7127-4682-A19C-6EDBDFDDE8FE}" presName="LevelOneTextNode" presStyleLbl="node0" presStyleIdx="0" presStyleCnt="1" custScaleX="138870" custScaleY="188915" custLinFactNeighborX="-849" custLinFactNeighborY="2978">
        <dgm:presLayoutVars>
          <dgm:chPref val="3"/>
        </dgm:presLayoutVars>
      </dgm:prSet>
      <dgm:spPr/>
    </dgm:pt>
    <dgm:pt modelId="{CC6977EC-AC18-4243-BDC8-37112421DA1B}" type="pres">
      <dgm:prSet presAssocID="{A65E4AD4-7127-4682-A19C-6EDBDFDDE8FE}" presName="level2hierChild" presStyleCnt="0"/>
      <dgm:spPr/>
    </dgm:pt>
    <dgm:pt modelId="{16483017-20D5-4B18-B2CF-8CDC26BA5266}" type="pres">
      <dgm:prSet presAssocID="{358069D9-D5B5-4B5A-A8D3-9BE8EF80D56E}" presName="conn2-1" presStyleLbl="parChTrans1D2" presStyleIdx="0" presStyleCnt="4"/>
      <dgm:spPr/>
    </dgm:pt>
    <dgm:pt modelId="{82C20D18-C78B-4D43-8752-392748F1FE35}" type="pres">
      <dgm:prSet presAssocID="{358069D9-D5B5-4B5A-A8D3-9BE8EF80D56E}" presName="connTx" presStyleLbl="parChTrans1D2" presStyleIdx="0" presStyleCnt="4"/>
      <dgm:spPr/>
    </dgm:pt>
    <dgm:pt modelId="{8AF46935-11B6-40FC-A528-309AA6F88BC6}" type="pres">
      <dgm:prSet presAssocID="{D0194E92-8DA6-4BE7-B034-B59E379405BB}" presName="root2" presStyleCnt="0"/>
      <dgm:spPr/>
    </dgm:pt>
    <dgm:pt modelId="{2BC3C529-93C2-40AC-BEA7-97DA92C4C5CC}" type="pres">
      <dgm:prSet presAssocID="{D0194E92-8DA6-4BE7-B034-B59E379405BB}" presName="LevelTwoTextNode" presStyleLbl="node2" presStyleIdx="0" presStyleCnt="4">
        <dgm:presLayoutVars>
          <dgm:chPref val="3"/>
        </dgm:presLayoutVars>
      </dgm:prSet>
      <dgm:spPr/>
    </dgm:pt>
    <dgm:pt modelId="{868C96B9-C919-4430-9389-B88612502838}" type="pres">
      <dgm:prSet presAssocID="{D0194E92-8DA6-4BE7-B034-B59E379405BB}" presName="level3hierChild" presStyleCnt="0"/>
      <dgm:spPr/>
    </dgm:pt>
    <dgm:pt modelId="{3172F36B-5875-4394-A6E1-F56EAB8D25DC}" type="pres">
      <dgm:prSet presAssocID="{9CCF3EDB-641B-449D-ADA8-CBBBD904E9AC}" presName="conn2-1" presStyleLbl="parChTrans1D2" presStyleIdx="1" presStyleCnt="4"/>
      <dgm:spPr/>
    </dgm:pt>
    <dgm:pt modelId="{93AB1138-FCB4-4D83-A2B1-5DD2DE79D9EF}" type="pres">
      <dgm:prSet presAssocID="{9CCF3EDB-641B-449D-ADA8-CBBBD904E9AC}" presName="connTx" presStyleLbl="parChTrans1D2" presStyleIdx="1" presStyleCnt="4"/>
      <dgm:spPr/>
    </dgm:pt>
    <dgm:pt modelId="{5F2C4562-E2E0-441A-B5C6-874D376499DB}" type="pres">
      <dgm:prSet presAssocID="{292C9324-AFC6-4AB8-B4F4-4B6BFAF3574A}" presName="root2" presStyleCnt="0"/>
      <dgm:spPr/>
    </dgm:pt>
    <dgm:pt modelId="{BD5699EE-94C4-4AB3-AD94-A44BE548A31A}" type="pres">
      <dgm:prSet presAssocID="{292C9324-AFC6-4AB8-B4F4-4B6BFAF3574A}" presName="LevelTwoTextNode" presStyleLbl="node2" presStyleIdx="1" presStyleCnt="4">
        <dgm:presLayoutVars>
          <dgm:chPref val="3"/>
        </dgm:presLayoutVars>
      </dgm:prSet>
      <dgm:spPr/>
    </dgm:pt>
    <dgm:pt modelId="{3EECE47F-0E62-43AD-9111-239316D5F479}" type="pres">
      <dgm:prSet presAssocID="{292C9324-AFC6-4AB8-B4F4-4B6BFAF3574A}" presName="level3hierChild" presStyleCnt="0"/>
      <dgm:spPr/>
    </dgm:pt>
    <dgm:pt modelId="{F350FCC0-D1AA-48C4-AAED-92221A07A164}" type="pres">
      <dgm:prSet presAssocID="{9F97E169-E4D0-4228-A161-4A5C2B6506B1}" presName="conn2-1" presStyleLbl="parChTrans1D2" presStyleIdx="2" presStyleCnt="4"/>
      <dgm:spPr/>
    </dgm:pt>
    <dgm:pt modelId="{99C3A014-F824-413F-B5EA-A35E6397E5FA}" type="pres">
      <dgm:prSet presAssocID="{9F97E169-E4D0-4228-A161-4A5C2B6506B1}" presName="connTx" presStyleLbl="parChTrans1D2" presStyleIdx="2" presStyleCnt="4"/>
      <dgm:spPr/>
    </dgm:pt>
    <dgm:pt modelId="{CD28D44D-2498-4710-8546-773A165E850C}" type="pres">
      <dgm:prSet presAssocID="{510C5313-A26A-4C9F-8052-80BB120BBC64}" presName="root2" presStyleCnt="0"/>
      <dgm:spPr/>
    </dgm:pt>
    <dgm:pt modelId="{4AFF2F3A-A275-4B74-82DB-B0430867AB9F}" type="pres">
      <dgm:prSet presAssocID="{510C5313-A26A-4C9F-8052-80BB120BBC64}" presName="LevelTwoTextNode" presStyleLbl="node2" presStyleIdx="2" presStyleCnt="4">
        <dgm:presLayoutVars>
          <dgm:chPref val="3"/>
        </dgm:presLayoutVars>
      </dgm:prSet>
      <dgm:spPr/>
    </dgm:pt>
    <dgm:pt modelId="{40933746-6786-4E6E-8DD9-38779B747482}" type="pres">
      <dgm:prSet presAssocID="{510C5313-A26A-4C9F-8052-80BB120BBC64}" presName="level3hierChild" presStyleCnt="0"/>
      <dgm:spPr/>
    </dgm:pt>
    <dgm:pt modelId="{2DC96E96-66BA-4203-B49F-D8B44202C12C}" type="pres">
      <dgm:prSet presAssocID="{1ED54CF7-7428-43F4-A3A9-1BB91FD76250}" presName="conn2-1" presStyleLbl="parChTrans1D2" presStyleIdx="3" presStyleCnt="4"/>
      <dgm:spPr/>
    </dgm:pt>
    <dgm:pt modelId="{C0FE0F34-04FC-48E0-A46E-BE2CAA1E5DD6}" type="pres">
      <dgm:prSet presAssocID="{1ED54CF7-7428-43F4-A3A9-1BB91FD76250}" presName="connTx" presStyleLbl="parChTrans1D2" presStyleIdx="3" presStyleCnt="4"/>
      <dgm:spPr/>
    </dgm:pt>
    <dgm:pt modelId="{BBC1CD87-BB9F-4458-B74D-68D63F15905A}" type="pres">
      <dgm:prSet presAssocID="{6F1C98EC-AC7E-4EF9-A870-5337354DF563}" presName="root2" presStyleCnt="0"/>
      <dgm:spPr/>
    </dgm:pt>
    <dgm:pt modelId="{69F961D4-29B2-4E30-81AF-964A6F7F39BE}" type="pres">
      <dgm:prSet presAssocID="{6F1C98EC-AC7E-4EF9-A870-5337354DF563}" presName="LevelTwoTextNode" presStyleLbl="node2" presStyleIdx="3" presStyleCnt="4">
        <dgm:presLayoutVars>
          <dgm:chPref val="3"/>
        </dgm:presLayoutVars>
      </dgm:prSet>
      <dgm:spPr/>
    </dgm:pt>
    <dgm:pt modelId="{B9A48395-0E82-4297-9BE6-A185F98FFD0D}" type="pres">
      <dgm:prSet presAssocID="{6F1C98EC-AC7E-4EF9-A870-5337354DF563}" presName="level3hierChild" presStyleCnt="0"/>
      <dgm:spPr/>
    </dgm:pt>
  </dgm:ptLst>
  <dgm:cxnLst>
    <dgm:cxn modelId="{3A191C02-6B89-41E0-9819-9812D11106B0}" type="presOf" srcId="{D0194E92-8DA6-4BE7-B034-B59E379405BB}" destId="{2BC3C529-93C2-40AC-BEA7-97DA92C4C5CC}" srcOrd="0" destOrd="0" presId="urn:microsoft.com/office/officeart/2005/8/layout/hierarchy2"/>
    <dgm:cxn modelId="{DC90610A-55AB-40C1-A695-0DDC6AFE8517}" type="presOf" srcId="{358069D9-D5B5-4B5A-A8D3-9BE8EF80D56E}" destId="{16483017-20D5-4B18-B2CF-8CDC26BA5266}" srcOrd="0" destOrd="0" presId="urn:microsoft.com/office/officeart/2005/8/layout/hierarchy2"/>
    <dgm:cxn modelId="{C52F2321-D112-4B25-AC60-A13989219CCB}" type="presOf" srcId="{9CCF3EDB-641B-449D-ADA8-CBBBD904E9AC}" destId="{3172F36B-5875-4394-A6E1-F56EAB8D25DC}" srcOrd="0" destOrd="0" presId="urn:microsoft.com/office/officeart/2005/8/layout/hierarchy2"/>
    <dgm:cxn modelId="{D66F9F24-F26D-4C0B-8A60-EC6E67DD8F37}" srcId="{A65E4AD4-7127-4682-A19C-6EDBDFDDE8FE}" destId="{510C5313-A26A-4C9F-8052-80BB120BBC64}" srcOrd="2" destOrd="0" parTransId="{9F97E169-E4D0-4228-A161-4A5C2B6506B1}" sibTransId="{FFB0C6E2-D7CF-4405-B055-4DB31D812F3A}"/>
    <dgm:cxn modelId="{0266B224-A611-4C84-B1C9-428979E03C33}" type="presOf" srcId="{9F97E169-E4D0-4228-A161-4A5C2B6506B1}" destId="{99C3A014-F824-413F-B5EA-A35E6397E5FA}" srcOrd="1" destOrd="0" presId="urn:microsoft.com/office/officeart/2005/8/layout/hierarchy2"/>
    <dgm:cxn modelId="{4204E35F-9D4D-4D3B-9EF2-3E8E991639DF}" type="presOf" srcId="{9CCF3EDB-641B-449D-ADA8-CBBBD904E9AC}" destId="{93AB1138-FCB4-4D83-A2B1-5DD2DE79D9EF}" srcOrd="1" destOrd="0" presId="urn:microsoft.com/office/officeart/2005/8/layout/hierarchy2"/>
    <dgm:cxn modelId="{7F0C5169-1169-477E-8737-F0E208D64215}" type="presOf" srcId="{292C9324-AFC6-4AB8-B4F4-4B6BFAF3574A}" destId="{BD5699EE-94C4-4AB3-AD94-A44BE548A31A}" srcOrd="0" destOrd="0" presId="urn:microsoft.com/office/officeart/2005/8/layout/hierarchy2"/>
    <dgm:cxn modelId="{91FE086E-EA7E-4E5A-A340-2B386674437A}" srcId="{A65E4AD4-7127-4682-A19C-6EDBDFDDE8FE}" destId="{6F1C98EC-AC7E-4EF9-A870-5337354DF563}" srcOrd="3" destOrd="0" parTransId="{1ED54CF7-7428-43F4-A3A9-1BB91FD76250}" sibTransId="{C0E4595B-D682-42A4-BBF0-97DDE84AFD05}"/>
    <dgm:cxn modelId="{00C4336F-BE79-4588-8C8A-9F96BD82BA32}" type="presOf" srcId="{358069D9-D5B5-4B5A-A8D3-9BE8EF80D56E}" destId="{82C20D18-C78B-4D43-8752-392748F1FE35}" srcOrd="1" destOrd="0" presId="urn:microsoft.com/office/officeart/2005/8/layout/hierarchy2"/>
    <dgm:cxn modelId="{525D5A4F-D264-4105-A65A-00E18858424A}" srcId="{7BFE0280-DF80-44E3-A77E-A45D7D3CA9D6}" destId="{A65E4AD4-7127-4682-A19C-6EDBDFDDE8FE}" srcOrd="0" destOrd="0" parTransId="{C939527D-63BE-4931-87BA-1C07032C15E9}" sibTransId="{58D5E11B-4ACB-494D-8D36-444CC396215E}"/>
    <dgm:cxn modelId="{6C20CE71-628C-43B0-B6BA-43D3DF7F58B5}" srcId="{A65E4AD4-7127-4682-A19C-6EDBDFDDE8FE}" destId="{292C9324-AFC6-4AB8-B4F4-4B6BFAF3574A}" srcOrd="1" destOrd="0" parTransId="{9CCF3EDB-641B-449D-ADA8-CBBBD904E9AC}" sibTransId="{D6DAC0E5-76DE-47FA-871B-3C1F115367AD}"/>
    <dgm:cxn modelId="{49E6225A-8616-41DC-8046-638782AA7AF8}" type="presOf" srcId="{7BFE0280-DF80-44E3-A77E-A45D7D3CA9D6}" destId="{92A59918-042E-4E0B-9741-2D8B03ADAE80}" srcOrd="0" destOrd="0" presId="urn:microsoft.com/office/officeart/2005/8/layout/hierarchy2"/>
    <dgm:cxn modelId="{1B494090-63A3-4687-95BB-BD988D94E2C2}" type="presOf" srcId="{6F1C98EC-AC7E-4EF9-A870-5337354DF563}" destId="{69F961D4-29B2-4E30-81AF-964A6F7F39BE}" srcOrd="0" destOrd="0" presId="urn:microsoft.com/office/officeart/2005/8/layout/hierarchy2"/>
    <dgm:cxn modelId="{A37FE0C0-77D2-453E-AD6C-D001C061A688}" type="presOf" srcId="{1ED54CF7-7428-43F4-A3A9-1BB91FD76250}" destId="{2DC96E96-66BA-4203-B49F-D8B44202C12C}" srcOrd="0" destOrd="0" presId="urn:microsoft.com/office/officeart/2005/8/layout/hierarchy2"/>
    <dgm:cxn modelId="{53314FD7-09B7-4D2F-A3D9-9F9C238EA461}" type="presOf" srcId="{9F97E169-E4D0-4228-A161-4A5C2B6506B1}" destId="{F350FCC0-D1AA-48C4-AAED-92221A07A164}" srcOrd="0" destOrd="0" presId="urn:microsoft.com/office/officeart/2005/8/layout/hierarchy2"/>
    <dgm:cxn modelId="{4C5997EB-75D5-472A-8C44-B6DBEAF2F4D3}" srcId="{A65E4AD4-7127-4682-A19C-6EDBDFDDE8FE}" destId="{D0194E92-8DA6-4BE7-B034-B59E379405BB}" srcOrd="0" destOrd="0" parTransId="{358069D9-D5B5-4B5A-A8D3-9BE8EF80D56E}" sibTransId="{AAA0BFEC-872E-40BD-A757-3F7C802E6DE6}"/>
    <dgm:cxn modelId="{6BE01DF8-0809-4BFA-8909-E60A4F7415B4}" type="presOf" srcId="{A65E4AD4-7127-4682-A19C-6EDBDFDDE8FE}" destId="{727FFFC3-FB48-4E54-9DBA-A0638D6976EE}" srcOrd="0" destOrd="0" presId="urn:microsoft.com/office/officeart/2005/8/layout/hierarchy2"/>
    <dgm:cxn modelId="{ED8680F8-BB54-42A4-B2CF-3ECFAD70EB4A}" type="presOf" srcId="{1ED54CF7-7428-43F4-A3A9-1BB91FD76250}" destId="{C0FE0F34-04FC-48E0-A46E-BE2CAA1E5DD6}" srcOrd="1" destOrd="0" presId="urn:microsoft.com/office/officeart/2005/8/layout/hierarchy2"/>
    <dgm:cxn modelId="{AF8DCEFF-E77B-4B9A-BA4F-272C09C8E3DD}" type="presOf" srcId="{510C5313-A26A-4C9F-8052-80BB120BBC64}" destId="{4AFF2F3A-A275-4B74-82DB-B0430867AB9F}" srcOrd="0" destOrd="0" presId="urn:microsoft.com/office/officeart/2005/8/layout/hierarchy2"/>
    <dgm:cxn modelId="{117F385F-B12A-4D42-9860-FEC52DE959A7}" type="presParOf" srcId="{92A59918-042E-4E0B-9741-2D8B03ADAE80}" destId="{15E776DD-5396-4109-B740-65AACA76D1AC}" srcOrd="0" destOrd="0" presId="urn:microsoft.com/office/officeart/2005/8/layout/hierarchy2"/>
    <dgm:cxn modelId="{C4BB1649-2E01-4115-9A09-A3C3BB67928B}" type="presParOf" srcId="{15E776DD-5396-4109-B740-65AACA76D1AC}" destId="{727FFFC3-FB48-4E54-9DBA-A0638D6976EE}" srcOrd="0" destOrd="0" presId="urn:microsoft.com/office/officeart/2005/8/layout/hierarchy2"/>
    <dgm:cxn modelId="{CD8EC7D8-8078-42AF-BA43-D7EF3BAEF9B1}" type="presParOf" srcId="{15E776DD-5396-4109-B740-65AACA76D1AC}" destId="{CC6977EC-AC18-4243-BDC8-37112421DA1B}" srcOrd="1" destOrd="0" presId="urn:microsoft.com/office/officeart/2005/8/layout/hierarchy2"/>
    <dgm:cxn modelId="{68D2F5BC-7B7D-4092-A772-20D5084CD76C}" type="presParOf" srcId="{CC6977EC-AC18-4243-BDC8-37112421DA1B}" destId="{16483017-20D5-4B18-B2CF-8CDC26BA5266}" srcOrd="0" destOrd="0" presId="urn:microsoft.com/office/officeart/2005/8/layout/hierarchy2"/>
    <dgm:cxn modelId="{29FFBA60-CB29-4A12-B243-9B63C96FC0A4}" type="presParOf" srcId="{16483017-20D5-4B18-B2CF-8CDC26BA5266}" destId="{82C20D18-C78B-4D43-8752-392748F1FE35}" srcOrd="0" destOrd="0" presId="urn:microsoft.com/office/officeart/2005/8/layout/hierarchy2"/>
    <dgm:cxn modelId="{CFE37052-1872-4B1A-A757-BDD5EF62C1B9}" type="presParOf" srcId="{CC6977EC-AC18-4243-BDC8-37112421DA1B}" destId="{8AF46935-11B6-40FC-A528-309AA6F88BC6}" srcOrd="1" destOrd="0" presId="urn:microsoft.com/office/officeart/2005/8/layout/hierarchy2"/>
    <dgm:cxn modelId="{0E65CE6E-6E92-4A15-84EA-0372BA66AD33}" type="presParOf" srcId="{8AF46935-11B6-40FC-A528-309AA6F88BC6}" destId="{2BC3C529-93C2-40AC-BEA7-97DA92C4C5CC}" srcOrd="0" destOrd="0" presId="urn:microsoft.com/office/officeart/2005/8/layout/hierarchy2"/>
    <dgm:cxn modelId="{84D10090-970B-44C4-99DA-04C28136F2E4}" type="presParOf" srcId="{8AF46935-11B6-40FC-A528-309AA6F88BC6}" destId="{868C96B9-C919-4430-9389-B88612502838}" srcOrd="1" destOrd="0" presId="urn:microsoft.com/office/officeart/2005/8/layout/hierarchy2"/>
    <dgm:cxn modelId="{B60A25D5-481A-43D4-A085-F9CC91244FFF}" type="presParOf" srcId="{CC6977EC-AC18-4243-BDC8-37112421DA1B}" destId="{3172F36B-5875-4394-A6E1-F56EAB8D25DC}" srcOrd="2" destOrd="0" presId="urn:microsoft.com/office/officeart/2005/8/layout/hierarchy2"/>
    <dgm:cxn modelId="{B80734BC-C724-46DA-822D-782EFD27C47C}" type="presParOf" srcId="{3172F36B-5875-4394-A6E1-F56EAB8D25DC}" destId="{93AB1138-FCB4-4D83-A2B1-5DD2DE79D9EF}" srcOrd="0" destOrd="0" presId="urn:microsoft.com/office/officeart/2005/8/layout/hierarchy2"/>
    <dgm:cxn modelId="{C09969DD-5443-4E2B-B6DA-3A795943E31E}" type="presParOf" srcId="{CC6977EC-AC18-4243-BDC8-37112421DA1B}" destId="{5F2C4562-E2E0-441A-B5C6-874D376499DB}" srcOrd="3" destOrd="0" presId="urn:microsoft.com/office/officeart/2005/8/layout/hierarchy2"/>
    <dgm:cxn modelId="{176A74D1-4CAA-4978-BB41-829765634C57}" type="presParOf" srcId="{5F2C4562-E2E0-441A-B5C6-874D376499DB}" destId="{BD5699EE-94C4-4AB3-AD94-A44BE548A31A}" srcOrd="0" destOrd="0" presId="urn:microsoft.com/office/officeart/2005/8/layout/hierarchy2"/>
    <dgm:cxn modelId="{0251F45C-6A21-40D7-BE55-2B17DACE65C9}" type="presParOf" srcId="{5F2C4562-E2E0-441A-B5C6-874D376499DB}" destId="{3EECE47F-0E62-43AD-9111-239316D5F479}" srcOrd="1" destOrd="0" presId="urn:microsoft.com/office/officeart/2005/8/layout/hierarchy2"/>
    <dgm:cxn modelId="{DE691D2D-1CBA-4686-B2F6-2F0343448083}" type="presParOf" srcId="{CC6977EC-AC18-4243-BDC8-37112421DA1B}" destId="{F350FCC0-D1AA-48C4-AAED-92221A07A164}" srcOrd="4" destOrd="0" presId="urn:microsoft.com/office/officeart/2005/8/layout/hierarchy2"/>
    <dgm:cxn modelId="{8E3FC161-33A8-42BE-8DB9-D6C435C41314}" type="presParOf" srcId="{F350FCC0-D1AA-48C4-AAED-92221A07A164}" destId="{99C3A014-F824-413F-B5EA-A35E6397E5FA}" srcOrd="0" destOrd="0" presId="urn:microsoft.com/office/officeart/2005/8/layout/hierarchy2"/>
    <dgm:cxn modelId="{5FCE7995-011D-4BD5-86C5-F13FB9D42956}" type="presParOf" srcId="{CC6977EC-AC18-4243-BDC8-37112421DA1B}" destId="{CD28D44D-2498-4710-8546-773A165E850C}" srcOrd="5" destOrd="0" presId="urn:microsoft.com/office/officeart/2005/8/layout/hierarchy2"/>
    <dgm:cxn modelId="{29529206-728C-4552-B7E7-9FE170388BAB}" type="presParOf" srcId="{CD28D44D-2498-4710-8546-773A165E850C}" destId="{4AFF2F3A-A275-4B74-82DB-B0430867AB9F}" srcOrd="0" destOrd="0" presId="urn:microsoft.com/office/officeart/2005/8/layout/hierarchy2"/>
    <dgm:cxn modelId="{A09DB4AC-261B-4B02-8576-A1ABC91AB7C1}" type="presParOf" srcId="{CD28D44D-2498-4710-8546-773A165E850C}" destId="{40933746-6786-4E6E-8DD9-38779B747482}" srcOrd="1" destOrd="0" presId="urn:microsoft.com/office/officeart/2005/8/layout/hierarchy2"/>
    <dgm:cxn modelId="{F83147CA-A7AC-438C-AA44-3B6DACB4EF81}" type="presParOf" srcId="{CC6977EC-AC18-4243-BDC8-37112421DA1B}" destId="{2DC96E96-66BA-4203-B49F-D8B44202C12C}" srcOrd="6" destOrd="0" presId="urn:microsoft.com/office/officeart/2005/8/layout/hierarchy2"/>
    <dgm:cxn modelId="{434186A1-5801-40D2-819D-C9E1725F6EDF}" type="presParOf" srcId="{2DC96E96-66BA-4203-B49F-D8B44202C12C}" destId="{C0FE0F34-04FC-48E0-A46E-BE2CAA1E5DD6}" srcOrd="0" destOrd="0" presId="urn:microsoft.com/office/officeart/2005/8/layout/hierarchy2"/>
    <dgm:cxn modelId="{D64D58C9-3100-4A78-A1AD-F0783B3449D6}" type="presParOf" srcId="{CC6977EC-AC18-4243-BDC8-37112421DA1B}" destId="{BBC1CD87-BB9F-4458-B74D-68D63F15905A}" srcOrd="7" destOrd="0" presId="urn:microsoft.com/office/officeart/2005/8/layout/hierarchy2"/>
    <dgm:cxn modelId="{4B58D392-B5AF-4351-A01D-034C6D9899D2}" type="presParOf" srcId="{BBC1CD87-BB9F-4458-B74D-68D63F15905A}" destId="{69F961D4-29B2-4E30-81AF-964A6F7F39BE}" srcOrd="0" destOrd="0" presId="urn:microsoft.com/office/officeart/2005/8/layout/hierarchy2"/>
    <dgm:cxn modelId="{D75EFFFF-B53F-4CA5-9657-267BD496456B}" type="presParOf" srcId="{BBC1CD87-BB9F-4458-B74D-68D63F15905A}" destId="{B9A48395-0E82-4297-9BE6-A185F98FFD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7B883-F1C0-4221-B17A-D3CFA9D4FD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3191EE7A-4C93-46BC-BCD5-0F50F1B9CA5D}">
      <dgm:prSet custT="1"/>
      <dgm:spPr/>
      <dgm:t>
        <a:bodyPr/>
        <a:lstStyle/>
        <a:p>
          <a:r>
            <a:rPr lang="en-US" sz="3200" dirty="0"/>
            <a:t>ASK Why</a:t>
          </a:r>
        </a:p>
      </dgm:t>
    </dgm:pt>
    <dgm:pt modelId="{DF27A256-7105-4A7C-AAB2-63DA2263BDBB}" type="parTrans" cxnId="{3689996E-EB67-44A1-A925-93030E54785A}">
      <dgm:prSet/>
      <dgm:spPr/>
      <dgm:t>
        <a:bodyPr/>
        <a:lstStyle/>
        <a:p>
          <a:endParaRPr lang="en-US"/>
        </a:p>
      </dgm:t>
    </dgm:pt>
    <dgm:pt modelId="{686DB174-93DC-4C32-B945-1FA01123B9D1}" type="sibTrans" cxnId="{3689996E-EB67-44A1-A925-93030E54785A}">
      <dgm:prSet/>
      <dgm:spPr/>
      <dgm:t>
        <a:bodyPr/>
        <a:lstStyle/>
        <a:p>
          <a:endParaRPr lang="en-US"/>
        </a:p>
      </dgm:t>
    </dgm:pt>
    <dgm:pt modelId="{8934DEBB-83F7-4999-B2DD-FED33DCD4B65}">
      <dgm:prSet custT="1"/>
      <dgm:spPr/>
      <dgm:t>
        <a:bodyPr/>
        <a:lstStyle/>
        <a:p>
          <a:r>
            <a:rPr lang="en-US" sz="3200" dirty="0"/>
            <a:t>EDUCATE </a:t>
          </a:r>
          <a:r>
            <a:rPr lang="en-US" sz="2200" dirty="0"/>
            <a:t>why repositioning is important</a:t>
          </a:r>
        </a:p>
      </dgm:t>
    </dgm:pt>
    <dgm:pt modelId="{09AD695C-467D-42CC-80C5-CD22691C5552}" type="parTrans" cxnId="{8484D94B-3FDB-439F-9193-6573562B3A43}">
      <dgm:prSet/>
      <dgm:spPr/>
      <dgm:t>
        <a:bodyPr/>
        <a:lstStyle/>
        <a:p>
          <a:endParaRPr lang="en-US"/>
        </a:p>
      </dgm:t>
    </dgm:pt>
    <dgm:pt modelId="{BF8C5586-1349-47DB-8842-CEFD086FE243}" type="sibTrans" cxnId="{8484D94B-3FDB-439F-9193-6573562B3A43}">
      <dgm:prSet/>
      <dgm:spPr/>
      <dgm:t>
        <a:bodyPr/>
        <a:lstStyle/>
        <a:p>
          <a:endParaRPr lang="en-US"/>
        </a:p>
      </dgm:t>
    </dgm:pt>
    <dgm:pt modelId="{01216EA2-BC5A-4D5F-AC4D-E2F3E47F314E}">
      <dgm:prSet custT="1"/>
      <dgm:spPr/>
      <dgm:t>
        <a:bodyPr/>
        <a:lstStyle/>
        <a:p>
          <a:r>
            <a:rPr lang="en-US" sz="3200" dirty="0"/>
            <a:t>ESCALATE</a:t>
          </a:r>
          <a:r>
            <a:rPr lang="en-US" sz="2200" dirty="0"/>
            <a:t> to shift leader/ provider</a:t>
          </a:r>
        </a:p>
      </dgm:t>
    </dgm:pt>
    <dgm:pt modelId="{FF7259AF-4AFD-4227-B12C-1E8AB03A07DB}" type="parTrans" cxnId="{AF50768E-D9A9-4823-AA27-08BCF2B37F9D}">
      <dgm:prSet/>
      <dgm:spPr/>
      <dgm:t>
        <a:bodyPr/>
        <a:lstStyle/>
        <a:p>
          <a:endParaRPr lang="en-US"/>
        </a:p>
      </dgm:t>
    </dgm:pt>
    <dgm:pt modelId="{2BF26F63-9179-4B90-8677-ADF3FC9AE773}" type="sibTrans" cxnId="{AF50768E-D9A9-4823-AA27-08BCF2B37F9D}">
      <dgm:prSet/>
      <dgm:spPr/>
      <dgm:t>
        <a:bodyPr/>
        <a:lstStyle/>
        <a:p>
          <a:endParaRPr lang="en-US"/>
        </a:p>
      </dgm:t>
    </dgm:pt>
    <dgm:pt modelId="{B910E01D-93FD-4B57-A447-0916510AED8A}">
      <dgm:prSet custT="1"/>
      <dgm:spPr/>
      <dgm:t>
        <a:bodyPr/>
        <a:lstStyle/>
        <a:p>
          <a:r>
            <a:rPr lang="en-US" sz="3200" dirty="0"/>
            <a:t>DOCUMENT </a:t>
          </a:r>
          <a:r>
            <a:rPr lang="en-US" sz="2200" dirty="0"/>
            <a:t>refusal and interventions</a:t>
          </a:r>
        </a:p>
      </dgm:t>
    </dgm:pt>
    <dgm:pt modelId="{C702CB1A-5188-4B3F-9A4E-0C75559C2482}" type="parTrans" cxnId="{2A96E34E-AADA-40EF-950C-87ACC0E4ADE6}">
      <dgm:prSet/>
      <dgm:spPr/>
      <dgm:t>
        <a:bodyPr/>
        <a:lstStyle/>
        <a:p>
          <a:endParaRPr lang="en-US"/>
        </a:p>
      </dgm:t>
    </dgm:pt>
    <dgm:pt modelId="{EFA9D7AB-04FC-4ED6-90A0-6ED44A8F9FEB}" type="sibTrans" cxnId="{2A96E34E-AADA-40EF-950C-87ACC0E4ADE6}">
      <dgm:prSet/>
      <dgm:spPr/>
      <dgm:t>
        <a:bodyPr/>
        <a:lstStyle/>
        <a:p>
          <a:endParaRPr lang="en-US"/>
        </a:p>
      </dgm:t>
    </dgm:pt>
    <dgm:pt modelId="{1198D483-E02A-49DC-A946-A5C7124064F2}" type="pres">
      <dgm:prSet presAssocID="{DF97B883-F1C0-4221-B17A-D3CFA9D4FDE0}" presName="root" presStyleCnt="0">
        <dgm:presLayoutVars>
          <dgm:dir/>
          <dgm:resizeHandles val="exact"/>
        </dgm:presLayoutVars>
      </dgm:prSet>
      <dgm:spPr/>
    </dgm:pt>
    <dgm:pt modelId="{DC501A4E-DFF4-4189-AAD6-E5F1E0D2CCF7}" type="pres">
      <dgm:prSet presAssocID="{3191EE7A-4C93-46BC-BCD5-0F50F1B9CA5D}" presName="compNode" presStyleCnt="0"/>
      <dgm:spPr/>
    </dgm:pt>
    <dgm:pt modelId="{9B1D3B51-4A83-4E1C-A303-8D0A3CF07E1B}" type="pres">
      <dgm:prSet presAssocID="{3191EE7A-4C93-46BC-BCD5-0F50F1B9CA5D}" presName="bgRect" presStyleLbl="bgShp" presStyleIdx="0" presStyleCnt="4"/>
      <dgm:spPr/>
    </dgm:pt>
    <dgm:pt modelId="{DC9F9B26-EA1D-4ABB-9D52-8CF883FEA911}" type="pres">
      <dgm:prSet presAssocID="{3191EE7A-4C93-46BC-BCD5-0F50F1B9CA5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58BEC64-464D-42A6-B5B3-426DC808BDDF}" type="pres">
      <dgm:prSet presAssocID="{3191EE7A-4C93-46BC-BCD5-0F50F1B9CA5D}" presName="spaceRect" presStyleCnt="0"/>
      <dgm:spPr/>
    </dgm:pt>
    <dgm:pt modelId="{7773A73C-E389-4AD0-A373-B9D1E9E817FD}" type="pres">
      <dgm:prSet presAssocID="{3191EE7A-4C93-46BC-BCD5-0F50F1B9CA5D}" presName="parTx" presStyleLbl="revTx" presStyleIdx="0" presStyleCnt="4">
        <dgm:presLayoutVars>
          <dgm:chMax val="0"/>
          <dgm:chPref val="0"/>
        </dgm:presLayoutVars>
      </dgm:prSet>
      <dgm:spPr/>
    </dgm:pt>
    <dgm:pt modelId="{C81A31B0-AE10-4040-B372-A3FC4580C385}" type="pres">
      <dgm:prSet presAssocID="{686DB174-93DC-4C32-B945-1FA01123B9D1}" presName="sibTrans" presStyleCnt="0"/>
      <dgm:spPr/>
    </dgm:pt>
    <dgm:pt modelId="{D3F8BCE8-1D52-4DAA-B73D-44727F558E61}" type="pres">
      <dgm:prSet presAssocID="{8934DEBB-83F7-4999-B2DD-FED33DCD4B65}" presName="compNode" presStyleCnt="0"/>
      <dgm:spPr/>
    </dgm:pt>
    <dgm:pt modelId="{D1825479-5D60-494D-B4CE-9ABF9D932DD2}" type="pres">
      <dgm:prSet presAssocID="{8934DEBB-83F7-4999-B2DD-FED33DCD4B65}" presName="bgRect" presStyleLbl="bgShp" presStyleIdx="1" presStyleCnt="4"/>
      <dgm:spPr/>
    </dgm:pt>
    <dgm:pt modelId="{3111A9E4-817C-4807-9ECA-59C3CD0895CA}" type="pres">
      <dgm:prSet presAssocID="{8934DEBB-83F7-4999-B2DD-FED33DCD4B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DCC73E8-CF3B-435A-826F-6C51D7F4BD61}" type="pres">
      <dgm:prSet presAssocID="{8934DEBB-83F7-4999-B2DD-FED33DCD4B65}" presName="spaceRect" presStyleCnt="0"/>
      <dgm:spPr/>
    </dgm:pt>
    <dgm:pt modelId="{FA342171-8F88-4589-8669-E08D467482A0}" type="pres">
      <dgm:prSet presAssocID="{8934DEBB-83F7-4999-B2DD-FED33DCD4B65}" presName="parTx" presStyleLbl="revTx" presStyleIdx="1" presStyleCnt="4">
        <dgm:presLayoutVars>
          <dgm:chMax val="0"/>
          <dgm:chPref val="0"/>
        </dgm:presLayoutVars>
      </dgm:prSet>
      <dgm:spPr/>
    </dgm:pt>
    <dgm:pt modelId="{3993330C-EE26-48A7-92A6-A217B9368C4A}" type="pres">
      <dgm:prSet presAssocID="{BF8C5586-1349-47DB-8842-CEFD086FE243}" presName="sibTrans" presStyleCnt="0"/>
      <dgm:spPr/>
    </dgm:pt>
    <dgm:pt modelId="{65169903-2462-4DF3-9F2C-83BCCA2DC5E3}" type="pres">
      <dgm:prSet presAssocID="{01216EA2-BC5A-4D5F-AC4D-E2F3E47F314E}" presName="compNode" presStyleCnt="0"/>
      <dgm:spPr/>
    </dgm:pt>
    <dgm:pt modelId="{ECBD3486-C2F8-4C53-8CCA-84D9FCA21060}" type="pres">
      <dgm:prSet presAssocID="{01216EA2-BC5A-4D5F-AC4D-E2F3E47F314E}" presName="bgRect" presStyleLbl="bgShp" presStyleIdx="2" presStyleCnt="4"/>
      <dgm:spPr/>
    </dgm:pt>
    <dgm:pt modelId="{3A0F3B72-B588-4AE0-873B-2F8257B82EED}" type="pres">
      <dgm:prSet presAssocID="{01216EA2-BC5A-4D5F-AC4D-E2F3E47F31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4C8C3C82-DDFA-4CE1-B931-9ACC754F3C13}" type="pres">
      <dgm:prSet presAssocID="{01216EA2-BC5A-4D5F-AC4D-E2F3E47F314E}" presName="spaceRect" presStyleCnt="0"/>
      <dgm:spPr/>
    </dgm:pt>
    <dgm:pt modelId="{F049C170-5546-43CB-9793-3F82E570FBCD}" type="pres">
      <dgm:prSet presAssocID="{01216EA2-BC5A-4D5F-AC4D-E2F3E47F314E}" presName="parTx" presStyleLbl="revTx" presStyleIdx="2" presStyleCnt="4">
        <dgm:presLayoutVars>
          <dgm:chMax val="0"/>
          <dgm:chPref val="0"/>
        </dgm:presLayoutVars>
      </dgm:prSet>
      <dgm:spPr/>
    </dgm:pt>
    <dgm:pt modelId="{D43C0969-A82C-48C4-80E9-8CC5C2559F57}" type="pres">
      <dgm:prSet presAssocID="{2BF26F63-9179-4B90-8677-ADF3FC9AE773}" presName="sibTrans" presStyleCnt="0"/>
      <dgm:spPr/>
    </dgm:pt>
    <dgm:pt modelId="{6BB7B845-B292-4528-AF1A-C946810E9193}" type="pres">
      <dgm:prSet presAssocID="{B910E01D-93FD-4B57-A447-0916510AED8A}" presName="compNode" presStyleCnt="0"/>
      <dgm:spPr/>
    </dgm:pt>
    <dgm:pt modelId="{ADD7834E-E77E-4549-B793-5FF66B261F2A}" type="pres">
      <dgm:prSet presAssocID="{B910E01D-93FD-4B57-A447-0916510AED8A}" presName="bgRect" presStyleLbl="bgShp" presStyleIdx="3" presStyleCnt="4"/>
      <dgm:spPr/>
    </dgm:pt>
    <dgm:pt modelId="{C91B6A5E-8C44-4FB2-9624-EC1FD0FC34CE}" type="pres">
      <dgm:prSet presAssocID="{B910E01D-93FD-4B57-A447-0916510AED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EEFDE74-83E7-4A0E-9C98-E4D853FC1296}" type="pres">
      <dgm:prSet presAssocID="{B910E01D-93FD-4B57-A447-0916510AED8A}" presName="spaceRect" presStyleCnt="0"/>
      <dgm:spPr/>
    </dgm:pt>
    <dgm:pt modelId="{42A78799-627F-4547-B0B2-67B7B8DD4B65}" type="pres">
      <dgm:prSet presAssocID="{B910E01D-93FD-4B57-A447-0916510AED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87DC70B-0602-44F6-857F-5222913DBCED}" type="presOf" srcId="{8934DEBB-83F7-4999-B2DD-FED33DCD4B65}" destId="{FA342171-8F88-4589-8669-E08D467482A0}" srcOrd="0" destOrd="0" presId="urn:microsoft.com/office/officeart/2018/2/layout/IconVerticalSolidList"/>
    <dgm:cxn modelId="{C3021E3A-29A3-4FD9-8066-A67F1052E370}" type="presOf" srcId="{01216EA2-BC5A-4D5F-AC4D-E2F3E47F314E}" destId="{F049C170-5546-43CB-9793-3F82E570FBCD}" srcOrd="0" destOrd="0" presId="urn:microsoft.com/office/officeart/2018/2/layout/IconVerticalSolidList"/>
    <dgm:cxn modelId="{8484D94B-3FDB-439F-9193-6573562B3A43}" srcId="{DF97B883-F1C0-4221-B17A-D3CFA9D4FDE0}" destId="{8934DEBB-83F7-4999-B2DD-FED33DCD4B65}" srcOrd="1" destOrd="0" parTransId="{09AD695C-467D-42CC-80C5-CD22691C5552}" sibTransId="{BF8C5586-1349-47DB-8842-CEFD086FE243}"/>
    <dgm:cxn modelId="{3689996E-EB67-44A1-A925-93030E54785A}" srcId="{DF97B883-F1C0-4221-B17A-D3CFA9D4FDE0}" destId="{3191EE7A-4C93-46BC-BCD5-0F50F1B9CA5D}" srcOrd="0" destOrd="0" parTransId="{DF27A256-7105-4A7C-AAB2-63DA2263BDBB}" sibTransId="{686DB174-93DC-4C32-B945-1FA01123B9D1}"/>
    <dgm:cxn modelId="{2A96E34E-AADA-40EF-950C-87ACC0E4ADE6}" srcId="{DF97B883-F1C0-4221-B17A-D3CFA9D4FDE0}" destId="{B910E01D-93FD-4B57-A447-0916510AED8A}" srcOrd="3" destOrd="0" parTransId="{C702CB1A-5188-4B3F-9A4E-0C75559C2482}" sibTransId="{EFA9D7AB-04FC-4ED6-90A0-6ED44A8F9FEB}"/>
    <dgm:cxn modelId="{A3DC2172-0E7B-4F32-9BD2-F428E866318F}" type="presOf" srcId="{3191EE7A-4C93-46BC-BCD5-0F50F1B9CA5D}" destId="{7773A73C-E389-4AD0-A373-B9D1E9E817FD}" srcOrd="0" destOrd="0" presId="urn:microsoft.com/office/officeart/2018/2/layout/IconVerticalSolidList"/>
    <dgm:cxn modelId="{FF8D808A-CA86-4805-A4AE-52C97090B1C3}" type="presOf" srcId="{B910E01D-93FD-4B57-A447-0916510AED8A}" destId="{42A78799-627F-4547-B0B2-67B7B8DD4B65}" srcOrd="0" destOrd="0" presId="urn:microsoft.com/office/officeart/2018/2/layout/IconVerticalSolidList"/>
    <dgm:cxn modelId="{AF50768E-D9A9-4823-AA27-08BCF2B37F9D}" srcId="{DF97B883-F1C0-4221-B17A-D3CFA9D4FDE0}" destId="{01216EA2-BC5A-4D5F-AC4D-E2F3E47F314E}" srcOrd="2" destOrd="0" parTransId="{FF7259AF-4AFD-4227-B12C-1E8AB03A07DB}" sibTransId="{2BF26F63-9179-4B90-8677-ADF3FC9AE773}"/>
    <dgm:cxn modelId="{8CD4B1D8-EC6E-43D0-BFC1-66FCB8FC5D6E}" type="presOf" srcId="{DF97B883-F1C0-4221-B17A-D3CFA9D4FDE0}" destId="{1198D483-E02A-49DC-A946-A5C7124064F2}" srcOrd="0" destOrd="0" presId="urn:microsoft.com/office/officeart/2018/2/layout/IconVerticalSolidList"/>
    <dgm:cxn modelId="{B00B9077-6827-4862-BBC4-BDB71035971E}" type="presParOf" srcId="{1198D483-E02A-49DC-A946-A5C7124064F2}" destId="{DC501A4E-DFF4-4189-AAD6-E5F1E0D2CCF7}" srcOrd="0" destOrd="0" presId="urn:microsoft.com/office/officeart/2018/2/layout/IconVerticalSolidList"/>
    <dgm:cxn modelId="{D5967241-4277-425B-A0C3-E96E95ADBD38}" type="presParOf" srcId="{DC501A4E-DFF4-4189-AAD6-E5F1E0D2CCF7}" destId="{9B1D3B51-4A83-4E1C-A303-8D0A3CF07E1B}" srcOrd="0" destOrd="0" presId="urn:microsoft.com/office/officeart/2018/2/layout/IconVerticalSolidList"/>
    <dgm:cxn modelId="{45791FBE-582B-4FEF-908C-7628C799EE64}" type="presParOf" srcId="{DC501A4E-DFF4-4189-AAD6-E5F1E0D2CCF7}" destId="{DC9F9B26-EA1D-4ABB-9D52-8CF883FEA911}" srcOrd="1" destOrd="0" presId="urn:microsoft.com/office/officeart/2018/2/layout/IconVerticalSolidList"/>
    <dgm:cxn modelId="{F14719DE-8B63-4B89-80AD-4EBB5D9F6099}" type="presParOf" srcId="{DC501A4E-DFF4-4189-AAD6-E5F1E0D2CCF7}" destId="{F58BEC64-464D-42A6-B5B3-426DC808BDDF}" srcOrd="2" destOrd="0" presId="urn:microsoft.com/office/officeart/2018/2/layout/IconVerticalSolidList"/>
    <dgm:cxn modelId="{2403BEED-A37F-4D62-A539-3DFCAFD5783C}" type="presParOf" srcId="{DC501A4E-DFF4-4189-AAD6-E5F1E0D2CCF7}" destId="{7773A73C-E389-4AD0-A373-B9D1E9E817FD}" srcOrd="3" destOrd="0" presId="urn:microsoft.com/office/officeart/2018/2/layout/IconVerticalSolidList"/>
    <dgm:cxn modelId="{2CF5DFC8-EF66-4DE2-A837-5FB0D7BC5031}" type="presParOf" srcId="{1198D483-E02A-49DC-A946-A5C7124064F2}" destId="{C81A31B0-AE10-4040-B372-A3FC4580C385}" srcOrd="1" destOrd="0" presId="urn:microsoft.com/office/officeart/2018/2/layout/IconVerticalSolidList"/>
    <dgm:cxn modelId="{8CD9939A-36AE-4905-99EC-A6C256DB3145}" type="presParOf" srcId="{1198D483-E02A-49DC-A946-A5C7124064F2}" destId="{D3F8BCE8-1D52-4DAA-B73D-44727F558E61}" srcOrd="2" destOrd="0" presId="urn:microsoft.com/office/officeart/2018/2/layout/IconVerticalSolidList"/>
    <dgm:cxn modelId="{C74720E4-9439-45B4-A991-C160A27D386E}" type="presParOf" srcId="{D3F8BCE8-1D52-4DAA-B73D-44727F558E61}" destId="{D1825479-5D60-494D-B4CE-9ABF9D932DD2}" srcOrd="0" destOrd="0" presId="urn:microsoft.com/office/officeart/2018/2/layout/IconVerticalSolidList"/>
    <dgm:cxn modelId="{F071ED51-9C99-4562-BDA9-6307F1347C5B}" type="presParOf" srcId="{D3F8BCE8-1D52-4DAA-B73D-44727F558E61}" destId="{3111A9E4-817C-4807-9ECA-59C3CD0895CA}" srcOrd="1" destOrd="0" presId="urn:microsoft.com/office/officeart/2018/2/layout/IconVerticalSolidList"/>
    <dgm:cxn modelId="{B79D3801-91B2-4B66-9E39-AF2C675E6C04}" type="presParOf" srcId="{D3F8BCE8-1D52-4DAA-B73D-44727F558E61}" destId="{DDCC73E8-CF3B-435A-826F-6C51D7F4BD61}" srcOrd="2" destOrd="0" presId="urn:microsoft.com/office/officeart/2018/2/layout/IconVerticalSolidList"/>
    <dgm:cxn modelId="{795A4C23-A0F3-4575-99DA-85A7E98E6823}" type="presParOf" srcId="{D3F8BCE8-1D52-4DAA-B73D-44727F558E61}" destId="{FA342171-8F88-4589-8669-E08D467482A0}" srcOrd="3" destOrd="0" presId="urn:microsoft.com/office/officeart/2018/2/layout/IconVerticalSolidList"/>
    <dgm:cxn modelId="{CFF7F778-EAE3-4EEF-8919-ABC7166FB021}" type="presParOf" srcId="{1198D483-E02A-49DC-A946-A5C7124064F2}" destId="{3993330C-EE26-48A7-92A6-A217B9368C4A}" srcOrd="3" destOrd="0" presId="urn:microsoft.com/office/officeart/2018/2/layout/IconVerticalSolidList"/>
    <dgm:cxn modelId="{F6514071-A640-4DFA-8E51-E760E3D27AA3}" type="presParOf" srcId="{1198D483-E02A-49DC-A946-A5C7124064F2}" destId="{65169903-2462-4DF3-9F2C-83BCCA2DC5E3}" srcOrd="4" destOrd="0" presId="urn:microsoft.com/office/officeart/2018/2/layout/IconVerticalSolidList"/>
    <dgm:cxn modelId="{5D300869-7185-4734-88B5-BD5B0B16D746}" type="presParOf" srcId="{65169903-2462-4DF3-9F2C-83BCCA2DC5E3}" destId="{ECBD3486-C2F8-4C53-8CCA-84D9FCA21060}" srcOrd="0" destOrd="0" presId="urn:microsoft.com/office/officeart/2018/2/layout/IconVerticalSolidList"/>
    <dgm:cxn modelId="{84A2C690-DE36-4C0C-BC0E-E98618EF1EAC}" type="presParOf" srcId="{65169903-2462-4DF3-9F2C-83BCCA2DC5E3}" destId="{3A0F3B72-B588-4AE0-873B-2F8257B82EED}" srcOrd="1" destOrd="0" presId="urn:microsoft.com/office/officeart/2018/2/layout/IconVerticalSolidList"/>
    <dgm:cxn modelId="{EA247ABE-0DFF-439E-BEA3-CDA675A22F55}" type="presParOf" srcId="{65169903-2462-4DF3-9F2C-83BCCA2DC5E3}" destId="{4C8C3C82-DDFA-4CE1-B931-9ACC754F3C13}" srcOrd="2" destOrd="0" presId="urn:microsoft.com/office/officeart/2018/2/layout/IconVerticalSolidList"/>
    <dgm:cxn modelId="{93C32EF2-2415-4DF2-BFB7-A5FA6D3BFCD9}" type="presParOf" srcId="{65169903-2462-4DF3-9F2C-83BCCA2DC5E3}" destId="{F049C170-5546-43CB-9793-3F82E570FBCD}" srcOrd="3" destOrd="0" presId="urn:microsoft.com/office/officeart/2018/2/layout/IconVerticalSolidList"/>
    <dgm:cxn modelId="{0E9DD114-19DB-4C20-ACA7-11D963A0A0CC}" type="presParOf" srcId="{1198D483-E02A-49DC-A946-A5C7124064F2}" destId="{D43C0969-A82C-48C4-80E9-8CC5C2559F57}" srcOrd="5" destOrd="0" presId="urn:microsoft.com/office/officeart/2018/2/layout/IconVerticalSolidList"/>
    <dgm:cxn modelId="{9789DA95-1663-42FE-962E-850F22BDFCAA}" type="presParOf" srcId="{1198D483-E02A-49DC-A946-A5C7124064F2}" destId="{6BB7B845-B292-4528-AF1A-C946810E9193}" srcOrd="6" destOrd="0" presId="urn:microsoft.com/office/officeart/2018/2/layout/IconVerticalSolidList"/>
    <dgm:cxn modelId="{84F1EE76-7D6E-423F-951A-DD951414FDE0}" type="presParOf" srcId="{6BB7B845-B292-4528-AF1A-C946810E9193}" destId="{ADD7834E-E77E-4549-B793-5FF66B261F2A}" srcOrd="0" destOrd="0" presId="urn:microsoft.com/office/officeart/2018/2/layout/IconVerticalSolidList"/>
    <dgm:cxn modelId="{D2720747-BF50-419F-AF5B-FCF7C536E05A}" type="presParOf" srcId="{6BB7B845-B292-4528-AF1A-C946810E9193}" destId="{C91B6A5E-8C44-4FB2-9624-EC1FD0FC34CE}" srcOrd="1" destOrd="0" presId="urn:microsoft.com/office/officeart/2018/2/layout/IconVerticalSolidList"/>
    <dgm:cxn modelId="{A948B6FA-B95A-4A2D-A90B-602A2C9DF69D}" type="presParOf" srcId="{6BB7B845-B292-4528-AF1A-C946810E9193}" destId="{0EEFDE74-83E7-4A0E-9C98-E4D853FC1296}" srcOrd="2" destOrd="0" presId="urn:microsoft.com/office/officeart/2018/2/layout/IconVerticalSolidList"/>
    <dgm:cxn modelId="{B6DF5B65-224F-4C64-B18A-6DCF9AD6EB56}" type="presParOf" srcId="{6BB7B845-B292-4528-AF1A-C946810E9193}" destId="{42A78799-627F-4547-B0B2-67B7B8DD4B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31ED9-03A2-42BA-8E95-7B419C543530}">
      <dsp:nvSpPr>
        <dsp:cNvPr id="0" name=""/>
        <dsp:cNvSpPr/>
      </dsp:nvSpPr>
      <dsp:spPr>
        <a:xfrm>
          <a:off x="0" y="0"/>
          <a:ext cx="7674768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975EE-DF3E-4989-B5B2-CDA9B42AEBA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C9C78-5486-4031-92AB-9995E1BEA3A9}">
      <dsp:nvSpPr>
        <dsp:cNvPr id="0" name=""/>
        <dsp:cNvSpPr/>
      </dsp:nvSpPr>
      <dsp:spPr>
        <a:xfrm>
          <a:off x="1435590" y="531"/>
          <a:ext cx="6239177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Unit </a:t>
          </a:r>
          <a:r>
            <a:rPr lang="en-US" sz="2300" u="sng" kern="1200"/>
            <a:t>Pressure Injury Champions </a:t>
          </a:r>
          <a:r>
            <a:rPr lang="en-US" sz="2300" kern="1200"/>
            <a:t>(CSL’s, RSL’s, others)</a:t>
          </a:r>
        </a:p>
      </dsp:txBody>
      <dsp:txXfrm>
        <a:off x="1435590" y="531"/>
        <a:ext cx="6239177" cy="1242935"/>
      </dsp:txXfrm>
    </dsp:sp>
    <dsp:sp modelId="{10833B61-3952-4E81-8870-998BBE22C3C8}">
      <dsp:nvSpPr>
        <dsp:cNvPr id="0" name=""/>
        <dsp:cNvSpPr/>
      </dsp:nvSpPr>
      <dsp:spPr>
        <a:xfrm>
          <a:off x="0" y="1554201"/>
          <a:ext cx="7674768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4AA0D-CBE2-471D-9363-28069470323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AD946-EC2F-4D50-925A-DE93797DC72E}">
      <dsp:nvSpPr>
        <dsp:cNvPr id="0" name=""/>
        <dsp:cNvSpPr/>
      </dsp:nvSpPr>
      <dsp:spPr>
        <a:xfrm>
          <a:off x="1435590" y="1554201"/>
          <a:ext cx="6239177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Required: Find a Champion to serve as a </a:t>
          </a:r>
          <a:r>
            <a:rPr lang="en-US" sz="2300" u="sng" kern="1200" dirty="0"/>
            <a:t>2</a:t>
          </a:r>
          <a:r>
            <a:rPr lang="en-US" sz="2300" u="sng" kern="1200" baseline="30000" dirty="0"/>
            <a:t>nd</a:t>
          </a:r>
          <a:r>
            <a:rPr lang="en-US" sz="2300" u="sng" kern="1200" dirty="0"/>
            <a:t> set of eyes </a:t>
          </a:r>
          <a:r>
            <a:rPr lang="en-US" sz="2300" kern="1200" dirty="0"/>
            <a:t>to assess actual/suspected pressure injury</a:t>
          </a:r>
        </a:p>
      </dsp:txBody>
      <dsp:txXfrm>
        <a:off x="1435590" y="1554201"/>
        <a:ext cx="6239177" cy="1242935"/>
      </dsp:txXfrm>
    </dsp:sp>
    <dsp:sp modelId="{33C9EDA6-201E-4736-906F-EDFA47A30D63}">
      <dsp:nvSpPr>
        <dsp:cNvPr id="0" name=""/>
        <dsp:cNvSpPr/>
      </dsp:nvSpPr>
      <dsp:spPr>
        <a:xfrm>
          <a:off x="0" y="3107870"/>
          <a:ext cx="7674768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2B814-C9E7-4035-B253-73207F64BD4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7AF21-4F94-455D-AFE8-1066EBF71F9E}">
      <dsp:nvSpPr>
        <dsp:cNvPr id="0" name=""/>
        <dsp:cNvSpPr/>
      </dsp:nvSpPr>
      <dsp:spPr>
        <a:xfrm>
          <a:off x="1435590" y="3107870"/>
          <a:ext cx="6239177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Send initial documentation to the Champion for </a:t>
          </a:r>
          <a:r>
            <a:rPr lang="en-US" sz="2300" u="sng" kern="1200" dirty="0"/>
            <a:t>co-signature</a:t>
          </a:r>
          <a:endParaRPr lang="en-US" sz="2300" kern="1200" dirty="0"/>
        </a:p>
      </dsp:txBody>
      <dsp:txXfrm>
        <a:off x="1435590" y="3107870"/>
        <a:ext cx="6239177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FFFC3-FB48-4E54-9DBA-A0638D6976EE}">
      <dsp:nvSpPr>
        <dsp:cNvPr id="0" name=""/>
        <dsp:cNvSpPr/>
      </dsp:nvSpPr>
      <dsp:spPr>
        <a:xfrm>
          <a:off x="685801" y="1516090"/>
          <a:ext cx="3205855" cy="2180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Caused by prolonged exposure to various sources of moisture</a:t>
          </a:r>
          <a:endParaRPr lang="en-US" sz="1600" kern="1200" dirty="0"/>
        </a:p>
      </dsp:txBody>
      <dsp:txXfrm>
        <a:off x="749668" y="1579957"/>
        <a:ext cx="3078121" cy="2052845"/>
      </dsp:txXfrm>
    </dsp:sp>
    <dsp:sp modelId="{16483017-20D5-4B18-B2CF-8CDC26BA5266}">
      <dsp:nvSpPr>
        <dsp:cNvPr id="0" name=""/>
        <dsp:cNvSpPr/>
      </dsp:nvSpPr>
      <dsp:spPr>
        <a:xfrm rot="17697928">
          <a:off x="3246041" y="1573444"/>
          <a:ext cx="223424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234243" y="2019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307307" y="1537783"/>
        <a:ext cx="111712" cy="111712"/>
      </dsp:txXfrm>
    </dsp:sp>
    <dsp:sp modelId="{2BC3C529-93C2-40AC-BEA7-97DA92C4C5CC}">
      <dsp:nvSpPr>
        <dsp:cNvPr id="0" name=""/>
        <dsp:cNvSpPr/>
      </dsp:nvSpPr>
      <dsp:spPr>
        <a:xfrm>
          <a:off x="4834668" y="3766"/>
          <a:ext cx="2308530" cy="115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Incontinence (IAD)</a:t>
          </a:r>
          <a:endParaRPr lang="en-US" sz="2400" kern="1200" dirty="0"/>
        </a:p>
      </dsp:txBody>
      <dsp:txXfrm>
        <a:off x="4868475" y="37573"/>
        <a:ext cx="2240916" cy="1086651"/>
      </dsp:txXfrm>
    </dsp:sp>
    <dsp:sp modelId="{3172F36B-5875-4394-A6E1-F56EAB8D25DC}">
      <dsp:nvSpPr>
        <dsp:cNvPr id="0" name=""/>
        <dsp:cNvSpPr/>
      </dsp:nvSpPr>
      <dsp:spPr>
        <a:xfrm rot="19409330">
          <a:off x="3776524" y="2237146"/>
          <a:ext cx="11732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3277" y="2019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33831" y="2228009"/>
        <a:ext cx="58663" cy="58663"/>
      </dsp:txXfrm>
    </dsp:sp>
    <dsp:sp modelId="{BD5699EE-94C4-4AB3-AD94-A44BE548A31A}">
      <dsp:nvSpPr>
        <dsp:cNvPr id="0" name=""/>
        <dsp:cNvSpPr/>
      </dsp:nvSpPr>
      <dsp:spPr>
        <a:xfrm>
          <a:off x="4834668" y="1331171"/>
          <a:ext cx="2308530" cy="115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Skin Folds (Intertriginous)</a:t>
          </a:r>
        </a:p>
      </dsp:txBody>
      <dsp:txXfrm>
        <a:off x="4868475" y="1364978"/>
        <a:ext cx="2240916" cy="1086651"/>
      </dsp:txXfrm>
    </dsp:sp>
    <dsp:sp modelId="{F350FCC0-D1AA-48C4-AAED-92221A07A164}">
      <dsp:nvSpPr>
        <dsp:cNvPr id="0" name=""/>
        <dsp:cNvSpPr/>
      </dsp:nvSpPr>
      <dsp:spPr>
        <a:xfrm rot="2023054">
          <a:off x="3796302" y="2900849"/>
          <a:ext cx="11337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33721" y="2019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34820" y="2892701"/>
        <a:ext cx="56686" cy="56686"/>
      </dsp:txXfrm>
    </dsp:sp>
    <dsp:sp modelId="{4AFF2F3A-A275-4B74-82DB-B0430867AB9F}">
      <dsp:nvSpPr>
        <dsp:cNvPr id="0" name=""/>
        <dsp:cNvSpPr/>
      </dsp:nvSpPr>
      <dsp:spPr>
        <a:xfrm>
          <a:off x="4834668" y="2658575"/>
          <a:ext cx="2308530" cy="115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Periwound</a:t>
          </a:r>
          <a:endParaRPr lang="en-US" sz="3600" kern="1200" dirty="0"/>
        </a:p>
      </dsp:txBody>
      <dsp:txXfrm>
        <a:off x="4868475" y="2692382"/>
        <a:ext cx="2240916" cy="1086651"/>
      </dsp:txXfrm>
    </dsp:sp>
    <dsp:sp modelId="{2DC96E96-66BA-4203-B49F-D8B44202C12C}">
      <dsp:nvSpPr>
        <dsp:cNvPr id="0" name=""/>
        <dsp:cNvSpPr/>
      </dsp:nvSpPr>
      <dsp:spPr>
        <a:xfrm rot="3856147">
          <a:off x="3277106" y="3564551"/>
          <a:ext cx="21721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72113" y="2019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308860" y="3530443"/>
        <a:ext cx="108605" cy="108605"/>
      </dsp:txXfrm>
    </dsp:sp>
    <dsp:sp modelId="{69F961D4-29B2-4E30-81AF-964A6F7F39BE}">
      <dsp:nvSpPr>
        <dsp:cNvPr id="0" name=""/>
        <dsp:cNvSpPr/>
      </dsp:nvSpPr>
      <dsp:spPr>
        <a:xfrm>
          <a:off x="4834668" y="3985980"/>
          <a:ext cx="2308530" cy="115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Peristomal</a:t>
          </a:r>
          <a:endParaRPr lang="en-US" sz="3800" kern="1200" dirty="0"/>
        </a:p>
      </dsp:txBody>
      <dsp:txXfrm>
        <a:off x="4868475" y="4019787"/>
        <a:ext cx="2240916" cy="1086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D3B51-4A83-4E1C-A303-8D0A3CF07E1B}">
      <dsp:nvSpPr>
        <dsp:cNvPr id="0" name=""/>
        <dsp:cNvSpPr/>
      </dsp:nvSpPr>
      <dsp:spPr>
        <a:xfrm>
          <a:off x="0" y="2298"/>
          <a:ext cx="4734112" cy="1165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F9B26-EA1D-4ABB-9D52-8CF883FEA911}">
      <dsp:nvSpPr>
        <dsp:cNvPr id="0" name=""/>
        <dsp:cNvSpPr/>
      </dsp:nvSpPr>
      <dsp:spPr>
        <a:xfrm>
          <a:off x="352440" y="264444"/>
          <a:ext cx="640800" cy="640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3A73C-E389-4AD0-A373-B9D1E9E817FD}">
      <dsp:nvSpPr>
        <dsp:cNvPr id="0" name=""/>
        <dsp:cNvSpPr/>
      </dsp:nvSpPr>
      <dsp:spPr>
        <a:xfrm>
          <a:off x="1345680" y="2298"/>
          <a:ext cx="3388431" cy="116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06" tIns="123306" rIns="123306" bIns="12330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ASK Why</a:t>
          </a:r>
        </a:p>
      </dsp:txBody>
      <dsp:txXfrm>
        <a:off x="1345680" y="2298"/>
        <a:ext cx="3388431" cy="1165091"/>
      </dsp:txXfrm>
    </dsp:sp>
    <dsp:sp modelId="{D1825479-5D60-494D-B4CE-9ABF9D932DD2}">
      <dsp:nvSpPr>
        <dsp:cNvPr id="0" name=""/>
        <dsp:cNvSpPr/>
      </dsp:nvSpPr>
      <dsp:spPr>
        <a:xfrm>
          <a:off x="0" y="1458663"/>
          <a:ext cx="4734112" cy="1165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1A9E4-817C-4807-9ECA-59C3CD0895CA}">
      <dsp:nvSpPr>
        <dsp:cNvPr id="0" name=""/>
        <dsp:cNvSpPr/>
      </dsp:nvSpPr>
      <dsp:spPr>
        <a:xfrm>
          <a:off x="352440" y="1720809"/>
          <a:ext cx="640800" cy="640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42171-8F88-4589-8669-E08D467482A0}">
      <dsp:nvSpPr>
        <dsp:cNvPr id="0" name=""/>
        <dsp:cNvSpPr/>
      </dsp:nvSpPr>
      <dsp:spPr>
        <a:xfrm>
          <a:off x="1345680" y="1458663"/>
          <a:ext cx="3388431" cy="116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06" tIns="123306" rIns="123306" bIns="12330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EDUCATE </a:t>
          </a:r>
          <a:r>
            <a:rPr lang="en-US" sz="2200" kern="1200" dirty="0"/>
            <a:t>why repositioning is important</a:t>
          </a:r>
        </a:p>
      </dsp:txBody>
      <dsp:txXfrm>
        <a:off x="1345680" y="1458663"/>
        <a:ext cx="3388431" cy="1165091"/>
      </dsp:txXfrm>
    </dsp:sp>
    <dsp:sp modelId="{ECBD3486-C2F8-4C53-8CCA-84D9FCA21060}">
      <dsp:nvSpPr>
        <dsp:cNvPr id="0" name=""/>
        <dsp:cNvSpPr/>
      </dsp:nvSpPr>
      <dsp:spPr>
        <a:xfrm>
          <a:off x="0" y="2915027"/>
          <a:ext cx="4734112" cy="1165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F3B72-B588-4AE0-873B-2F8257B82EED}">
      <dsp:nvSpPr>
        <dsp:cNvPr id="0" name=""/>
        <dsp:cNvSpPr/>
      </dsp:nvSpPr>
      <dsp:spPr>
        <a:xfrm>
          <a:off x="352440" y="3177173"/>
          <a:ext cx="640800" cy="640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C170-5546-43CB-9793-3F82E570FBCD}">
      <dsp:nvSpPr>
        <dsp:cNvPr id="0" name=""/>
        <dsp:cNvSpPr/>
      </dsp:nvSpPr>
      <dsp:spPr>
        <a:xfrm>
          <a:off x="1345680" y="2915027"/>
          <a:ext cx="3388431" cy="116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06" tIns="123306" rIns="123306" bIns="12330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ESCALATE</a:t>
          </a:r>
          <a:r>
            <a:rPr lang="en-US" sz="2200" kern="1200" dirty="0"/>
            <a:t> to shift leader/ provider</a:t>
          </a:r>
        </a:p>
      </dsp:txBody>
      <dsp:txXfrm>
        <a:off x="1345680" y="2915027"/>
        <a:ext cx="3388431" cy="1165091"/>
      </dsp:txXfrm>
    </dsp:sp>
    <dsp:sp modelId="{ADD7834E-E77E-4549-B793-5FF66B261F2A}">
      <dsp:nvSpPr>
        <dsp:cNvPr id="0" name=""/>
        <dsp:cNvSpPr/>
      </dsp:nvSpPr>
      <dsp:spPr>
        <a:xfrm>
          <a:off x="0" y="4371392"/>
          <a:ext cx="4734112" cy="11650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B6A5E-8C44-4FB2-9624-EC1FD0FC34CE}">
      <dsp:nvSpPr>
        <dsp:cNvPr id="0" name=""/>
        <dsp:cNvSpPr/>
      </dsp:nvSpPr>
      <dsp:spPr>
        <a:xfrm>
          <a:off x="352440" y="4633538"/>
          <a:ext cx="640800" cy="640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78799-627F-4547-B0B2-67B7B8DD4B65}">
      <dsp:nvSpPr>
        <dsp:cNvPr id="0" name=""/>
        <dsp:cNvSpPr/>
      </dsp:nvSpPr>
      <dsp:spPr>
        <a:xfrm>
          <a:off x="1345680" y="4371392"/>
          <a:ext cx="3388431" cy="1165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06" tIns="123306" rIns="123306" bIns="12330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DOCUMENT </a:t>
          </a:r>
          <a:r>
            <a:rPr lang="en-US" sz="2200" kern="1200" dirty="0"/>
            <a:t>refusal and interventions</a:t>
          </a:r>
        </a:p>
      </dsp:txBody>
      <dsp:txXfrm>
        <a:off x="1345680" y="4371392"/>
        <a:ext cx="3388431" cy="1165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9A69-9447-4C90-9FC7-F34C08C251E0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46A84-3B42-4935-B23D-2D4076624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31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9B792-9714-4ACA-80EB-5455D401ECB5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FE2A-DC58-4BCB-BBBA-C1B9B795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2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5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VCH</a:t>
            </a:r>
            <a:r>
              <a:rPr lang="en-US" baseline="0" dirty="0"/>
              <a:t> Prevention and Treatment- note that Simple Wound consult for all PI’s is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 starts with a thorough SKIN ASSESSMENT. You have to turn the patient over! Remove dressings.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pressure in chair- use a seat cushion and if patient can’t shift weight or reposition themselves, need to reposition hourly. </a:t>
            </a:r>
          </a:p>
          <a:p>
            <a:r>
              <a:rPr lang="en-US" dirty="0"/>
              <a:t>Limit time in chair to 2 hours at a time. 1 hour or less if patient has a sacral or buttock PI</a:t>
            </a:r>
          </a:p>
          <a:p>
            <a:r>
              <a:rPr lang="en-US" dirty="0"/>
              <a:t>Heels are #2 location for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6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change in 2016: roman numerals used in staging are</a:t>
            </a:r>
            <a:r>
              <a:rPr lang="en-US" baseline="0" dirty="0"/>
              <a:t> now Arabic numerals</a:t>
            </a:r>
            <a:endParaRPr lang="en-US" dirty="0"/>
          </a:p>
          <a:p>
            <a:r>
              <a:rPr lang="en-US" dirty="0"/>
              <a:t>Mucosal ulcers not staged</a:t>
            </a:r>
            <a:r>
              <a:rPr lang="en-US" baseline="0" dirty="0"/>
              <a:t> like traditional ulcers since mucosa does not have the same layers as skin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Combine with patient history- is the patient bed/chair bound? Are they continent? Do they have diabetes, paraplegia, 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? History of a pressure injury? (that area is more susceptible to repeat breakdown)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4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only stage PRESSURE INJURIES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1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Identification</a:t>
            </a:r>
            <a:r>
              <a:rPr lang="en-US" baseline="0" dirty="0"/>
              <a:t> and staging isn’t easy!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1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each</a:t>
            </a:r>
            <a:r>
              <a:rPr lang="en-US" baseline="0" dirty="0"/>
              <a:t> very separate locations. Clear and adequate documentation is key.</a:t>
            </a:r>
            <a:r>
              <a:rPr lang="en-US" dirty="0"/>
              <a:t> Specific location of breakdown can help figure out etiology. Example: redness in the gluteal cleft down into the perineum would be indicative of moisture, not pressure. 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E8B6D-0276-AE40-AE7C-C97A3BADB2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process at VUH only.</a:t>
            </a:r>
          </a:p>
          <a:p>
            <a:r>
              <a:rPr lang="en-US" dirty="0"/>
              <a:t>Champions have received special training… they wear a Skin Champion badge ribbon. </a:t>
            </a:r>
          </a:p>
          <a:p>
            <a:r>
              <a:rPr lang="en-US" dirty="0"/>
              <a:t>They will serve as a 2</a:t>
            </a:r>
            <a:r>
              <a:rPr lang="en-US" baseline="30000" dirty="0"/>
              <a:t>nd</a:t>
            </a:r>
            <a:r>
              <a:rPr lang="en-US" dirty="0"/>
              <a:t> set of eyes to help identify and stage an actual or suspected PI. </a:t>
            </a:r>
          </a:p>
          <a:p>
            <a:r>
              <a:rPr lang="en-US" dirty="0"/>
              <a:t>You will learn how to send your initial documentation for co-signature.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9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MASD is an umbrella term that includes 4 types. We will focus on IAD today.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6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VCH WOC Nurses should be consulted for any actual or suspected PI.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86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of IAD:</a:t>
            </a:r>
            <a:r>
              <a:rPr lang="en-US" baseline="0" dirty="0"/>
              <a:t> signs of inflammation, bright red, shiny, erosion, satellite lesions, burning/itching</a:t>
            </a:r>
          </a:p>
          <a:p>
            <a:r>
              <a:rPr lang="en-US" dirty="0">
                <a:cs typeface="Calibri"/>
              </a:rPr>
              <a:t>"Hyperpigmentation" (darker skin) : can be a sign of a moisture issue</a:t>
            </a:r>
          </a:p>
          <a:p>
            <a:r>
              <a:rPr lang="en-US" dirty="0">
                <a:cs typeface="Calibri"/>
              </a:rPr>
              <a:t>Again, history is important. You wouldn't expect a continent patient to have IAD. BUT patients sometimes do not want to admit that they are incontinent, or may not know what incontinent means. </a:t>
            </a:r>
          </a:p>
          <a:p>
            <a:r>
              <a:rPr lang="en-US" dirty="0">
                <a:cs typeface="Calibri"/>
              </a:rPr>
              <a:t>MASD/IAD is documented as such. There is a specific LDA category for this.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on left: Linear “crack” in gluteal cleft often seen. Notice pattern of moisture damage down gluteal cleft.</a:t>
            </a:r>
          </a:p>
          <a:p>
            <a:r>
              <a:rPr lang="en-US" dirty="0"/>
              <a:t>Bottom right: note dry, scaly , hyperpigmented skin- likely chronic moisture.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88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"Go to" options are the barrier cloths and Critic-Aid ointment.</a:t>
            </a:r>
          </a:p>
          <a:p>
            <a:r>
              <a:rPr lang="en-US" dirty="0">
                <a:cs typeface="Calibri"/>
              </a:rPr>
              <a:t>Ilex works really well on severe IAD (raw/bleeding)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04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ok to let a patient continually refuse turning. We have a flyer available that shows progression of actual pressure injuries as a tactic to reinforce the “WHY”.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2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61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Each of these guidelines helps you determine what to do </a:t>
            </a:r>
          </a:p>
          <a:p>
            <a:r>
              <a:rPr lang="en-US" dirty="0">
                <a:cs typeface="Calibri"/>
              </a:rPr>
              <a:t>PIP Tx guideline also includes dressing selection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Redefined by the National</a:t>
            </a:r>
            <a:r>
              <a:rPr lang="en-US" baseline="0" dirty="0"/>
              <a:t> Pressure Ulcer Advisory Panel (NPUAP) in 2016. Terminology changed from pressure </a:t>
            </a:r>
            <a:r>
              <a:rPr lang="en-US" i="1" baseline="0" dirty="0"/>
              <a:t>ulcer</a:t>
            </a:r>
            <a:r>
              <a:rPr lang="en-US" baseline="0" dirty="0"/>
              <a:t> to </a:t>
            </a:r>
            <a:r>
              <a:rPr lang="en-US" b="1" baseline="0" dirty="0"/>
              <a:t>injury</a:t>
            </a:r>
            <a:r>
              <a:rPr lang="en-US" baseline="0" dirty="0"/>
              <a:t>. </a:t>
            </a:r>
            <a:r>
              <a:rPr lang="en-US" dirty="0"/>
              <a:t>The terms "decubitus" and "bedsore" are outdated.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7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example of how PI’s can happen outside of ICU’s</a:t>
            </a:r>
          </a:p>
          <a:p>
            <a:r>
              <a:rPr lang="en-US" dirty="0"/>
              <a:t>This patient’s Braden was never less than 19</a:t>
            </a:r>
          </a:p>
          <a:p>
            <a:r>
              <a:rPr lang="en-US" dirty="0"/>
              <a:t>But he was malnourished (Crohn’s), went to surgery, didn’t want to get out of 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5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Evolving DTI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Statistics per the NPIAP Fact Sheet</a:t>
            </a:r>
          </a:p>
          <a:p>
            <a:r>
              <a:rPr lang="en-US" dirty="0"/>
              <a:t>No other preventable event occurs as frequently as pressure injuries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1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8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6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 prevention and treatment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FE2A-DC58-4BCB-BBBA-C1B9B7957D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1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0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947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42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9711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486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16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870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5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5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4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243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3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4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3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55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80CB818-7379-467D-8E76-EF9D9074A26C}" type="datetime2">
              <a:rPr lang="en-US" smtClean="0"/>
              <a:t>Tuesday, April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85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2.pressganey.com/ndnqi/copyright/2019/468913158456/story_html5.html" TargetMode="External"/><Relationship Id="rId2" Type="http://schemas.openxmlformats.org/officeDocument/2006/relationships/hyperlink" Target="https://www.vumc.org/pi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iap.com/page/FreeMaterial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199"/>
            <a:ext cx="8839200" cy="153322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Wound, Ostomy, &amp; Continence (WOC) Nurses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55" y="1759079"/>
            <a:ext cx="1325609" cy="15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21" y="1729235"/>
            <a:ext cx="1207146" cy="16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48557"/>
            <a:ext cx="1364120" cy="155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9"/>
          <a:stretch/>
        </p:blipFill>
        <p:spPr bwMode="auto">
          <a:xfrm>
            <a:off x="7086600" y="3738254"/>
            <a:ext cx="1525670" cy="16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48557"/>
            <a:ext cx="1254465" cy="15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reuschc\AppData\Local\Microsoft\Windows\Temporary Internet Files\Content.Outlook\A3OF7UHJ\IMG_95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8194" y="3957369"/>
            <a:ext cx="164592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reuschc\AppData\Local\Microsoft\Windows\Temporary Internet Files\Content.Outlook\A3OF7UHJ\IMG_95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2689" y="3950543"/>
            <a:ext cx="1644333" cy="12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Sheree Lee (Manager), Martha Davidson, Candi Haggard, Marilyn Hargrove, </a:t>
            </a:r>
          </a:p>
          <a:p>
            <a:pPr algn="ctr"/>
            <a:r>
              <a:rPr lang="en-US" sz="1400" dirty="0"/>
              <a:t>Shannon Lynch (VCH), Catherine Magee (VCH), Christine Reuscher, Britney Swor, Bonnie Thompson</a:t>
            </a:r>
          </a:p>
        </p:txBody>
      </p:sp>
      <p:pic>
        <p:nvPicPr>
          <p:cNvPr id="2050" name="Picture 2" descr="C:\Users\reuschc\AppData\Local\Microsoft\Windows\Temporary Internet Files\Content.Outlook\V0MPMB27\Me (002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8" y="3754615"/>
            <a:ext cx="1061672" cy="16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uschc\Desktop\mage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57" y="3762830"/>
            <a:ext cx="1303020" cy="17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9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5B6A-5394-485E-BEBA-3CA76D5E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4360-3219-425F-9866-C9137A18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600200"/>
            <a:ext cx="7675350" cy="45767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Patient QUALITY OF LIFE</a:t>
            </a:r>
          </a:p>
          <a:p>
            <a:r>
              <a:rPr lang="en-US" sz="3200" dirty="0"/>
              <a:t>2008 Centers for Medicare &amp; Medicaid Services (CMS) – stopped reimbursement for hospital acquired PI’s</a:t>
            </a:r>
          </a:p>
          <a:p>
            <a:r>
              <a:rPr lang="en-US" sz="3200" dirty="0"/>
              <a:t>Considered a “NEVER EVENT”</a:t>
            </a:r>
          </a:p>
          <a:p>
            <a:r>
              <a:rPr lang="en-US" sz="3200" dirty="0"/>
              <a:t>Patient care cost per PI $20,900-$151,700</a:t>
            </a:r>
          </a:p>
          <a:p>
            <a:r>
              <a:rPr lang="en-US" sz="3200" dirty="0"/>
              <a:t>60,000 patients die every year as a direct result of PI’s</a:t>
            </a:r>
          </a:p>
          <a:p>
            <a:r>
              <a:rPr lang="en-US" sz="3200" dirty="0"/>
              <a:t>Increased length of stay and readmission rates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3429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25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4F34-E700-4B6D-961A-B86B6FB5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 to </a:t>
            </a:r>
            <a:r>
              <a:rPr lang="en-US" dirty="0">
                <a:solidFill>
                  <a:schemeClr val="accent3"/>
                </a:solidFill>
              </a:rPr>
              <a:t>nursing?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9636-5197-488B-B3B9-BEB67427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Pressure injuries (PI’s) are often considered a reflection of </a:t>
            </a:r>
            <a:r>
              <a:rPr lang="en-US" sz="2800" dirty="0">
                <a:solidFill>
                  <a:schemeClr val="accent3"/>
                </a:solidFill>
              </a:rPr>
              <a:t>NURSING QUALITY</a:t>
            </a:r>
          </a:p>
          <a:p>
            <a:r>
              <a:rPr lang="en-US" sz="2800" dirty="0"/>
              <a:t>PI’s and falls are the 2 most nursing sensitive quality indicators</a:t>
            </a:r>
          </a:p>
          <a:p>
            <a:r>
              <a:rPr lang="en-US" sz="2800" dirty="0"/>
              <a:t>Nursing has greatest impact on PREVENTION</a:t>
            </a:r>
          </a:p>
          <a:p>
            <a:r>
              <a:rPr lang="en-US" sz="2800" dirty="0"/>
              <a:t>YOU have the ability and responsibility to prevent harm to your patient</a:t>
            </a:r>
          </a:p>
        </p:txBody>
      </p:sp>
    </p:spTree>
    <p:extLst>
      <p:ext uri="{BB962C8B-B14F-4D97-AF65-F5344CB8AC3E}">
        <p14:creationId xmlns:p14="http://schemas.microsoft.com/office/powerpoint/2010/main" val="374484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153EE-7D92-471B-BBF2-1C55F16C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984" y="687388"/>
            <a:ext cx="4718016" cy="5483225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/>
            <a:r>
              <a:rPr lang="en-US" sz="6300" i="0" spc="-300" dirty="0">
                <a:solidFill>
                  <a:schemeClr val="tx1">
                    <a:lumMod val="95000"/>
                  </a:schemeClr>
                </a:solidFill>
              </a:rPr>
              <a:t>Braden Risk Assessment Scale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9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8D46-6AD3-4ED8-858E-AC4AE10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Braden Scale (Adults)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D5E1-1DDD-4A52-AF72-78A8A867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3813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charset="2"/>
              <a:buChar char="•"/>
            </a:pPr>
            <a:r>
              <a:rPr lang="en-US" sz="3200" dirty="0"/>
              <a:t>Sensory Perception</a:t>
            </a:r>
            <a:endParaRPr lang="en-US" sz="2800" dirty="0"/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3200" dirty="0"/>
              <a:t>Moisture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3200" dirty="0"/>
              <a:t>Activity= Degree of physical activity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3200" dirty="0"/>
              <a:t>Mobility= Ability to change/control position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3200" dirty="0"/>
              <a:t>Nutrition= Usual intake pattern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3200" dirty="0"/>
              <a:t>Friction &amp; Shear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CBD4D-4BB6-4E10-80F5-572CB3ABB6EC}"/>
              </a:ext>
            </a:extLst>
          </p:cNvPr>
          <p:cNvSpPr txBox="1"/>
          <p:nvPr/>
        </p:nvSpPr>
        <p:spPr>
          <a:xfrm>
            <a:off x="2409650" y="5968232"/>
            <a:ext cx="453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VUH at Risk Score = 18 or less</a:t>
            </a:r>
          </a:p>
        </p:txBody>
      </p:sp>
    </p:spTree>
    <p:extLst>
      <p:ext uri="{BB962C8B-B14F-4D97-AF65-F5344CB8AC3E}">
        <p14:creationId xmlns:p14="http://schemas.microsoft.com/office/powerpoint/2010/main" val="121800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Braden QD Scale (Children)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F7FD8-AD4B-4D6C-B483-AF605B59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041775"/>
          </a:xfrm>
        </p:spPr>
        <p:txBody>
          <a:bodyPr/>
          <a:lstStyle/>
          <a:p>
            <a:r>
              <a:rPr lang="en-US" sz="3200" dirty="0"/>
              <a:t>Mobility</a:t>
            </a:r>
          </a:p>
          <a:p>
            <a:r>
              <a:rPr lang="en-US" sz="3200" dirty="0"/>
              <a:t>Sensory</a:t>
            </a:r>
          </a:p>
          <a:p>
            <a:r>
              <a:rPr lang="en-US" sz="3200" dirty="0"/>
              <a:t>Friction &amp; Shear</a:t>
            </a:r>
          </a:p>
          <a:p>
            <a:r>
              <a:rPr lang="en-US" sz="3200" dirty="0"/>
              <a:t>Nutrition</a:t>
            </a:r>
          </a:p>
          <a:p>
            <a:r>
              <a:rPr lang="en-US" sz="3200" dirty="0"/>
              <a:t>Tissue Perfusion &amp; Oxygenation</a:t>
            </a:r>
          </a:p>
          <a:p>
            <a:r>
              <a:rPr lang="en-US" sz="3200" dirty="0"/>
              <a:t>Number of Medical Devices</a:t>
            </a:r>
          </a:p>
          <a:p>
            <a:r>
              <a:rPr lang="en-US" sz="3200" dirty="0"/>
              <a:t>Repositionability/Skin Protection (devices)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5E861-918D-405C-8236-645CE71E8E6D}"/>
              </a:ext>
            </a:extLst>
          </p:cNvPr>
          <p:cNvSpPr txBox="1"/>
          <p:nvPr/>
        </p:nvSpPr>
        <p:spPr>
          <a:xfrm>
            <a:off x="51816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8D44A-95C8-4701-BD4B-A476F2EC040E}"/>
              </a:ext>
            </a:extLst>
          </p:cNvPr>
          <p:cNvSpPr txBox="1"/>
          <p:nvPr/>
        </p:nvSpPr>
        <p:spPr>
          <a:xfrm>
            <a:off x="2134602" y="5951555"/>
            <a:ext cx="4874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VCH at Risk Score = 13 or higher</a:t>
            </a:r>
          </a:p>
        </p:txBody>
      </p:sp>
    </p:spTree>
    <p:extLst>
      <p:ext uri="{BB962C8B-B14F-4D97-AF65-F5344CB8AC3E}">
        <p14:creationId xmlns:p14="http://schemas.microsoft.com/office/powerpoint/2010/main" val="109189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1057-6632-4F78-A698-09901AD3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Friction &amp; Shear- what’s the difference?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3B3A8-39B8-4B8D-AE4D-FD6FD0F5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90689"/>
            <a:ext cx="7123665" cy="45577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lr>
                <a:srgbClr val="8AD0D6"/>
              </a:buClr>
            </a:pPr>
            <a:r>
              <a:rPr lang="en-US" sz="2800" dirty="0"/>
              <a:t>Shear:  The force exerted parallel to the tissue. One layer of tissue slides over another deforming adipose and muscle tissue and disrupting blood flow (NPUAP/NDNQI)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800" dirty="0"/>
          </a:p>
          <a:p>
            <a:pPr marL="342900" indent="-342900">
              <a:buClr>
                <a:srgbClr val="8AD0D6"/>
              </a:buClr>
            </a:pPr>
            <a:r>
              <a:rPr lang="en-US" sz="2800" dirty="0"/>
              <a:t>Friction: "The resistance that one surface or object encounters when moving over another" (Oxford Dictionary).  Does not alone cause a PI but rather is a risk factor due to the SHEAR it creates</a:t>
            </a:r>
          </a:p>
        </p:txBody>
      </p:sp>
    </p:spTree>
    <p:extLst>
      <p:ext uri="{BB962C8B-B14F-4D97-AF65-F5344CB8AC3E}">
        <p14:creationId xmlns:p14="http://schemas.microsoft.com/office/powerpoint/2010/main" val="178507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967334"/>
            <a:ext cx="670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PREVENTION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1817" y="2044004"/>
            <a:ext cx="344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EBEBE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Goal:</a:t>
            </a:r>
          </a:p>
        </p:txBody>
      </p:sp>
    </p:spTree>
    <p:extLst>
      <p:ext uri="{BB962C8B-B14F-4D97-AF65-F5344CB8AC3E}">
        <p14:creationId xmlns:p14="http://schemas.microsoft.com/office/powerpoint/2010/main" val="23174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6761-9D4C-41CB-9146-04023FFF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 Prevention &amp; Treatment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046B-ECF5-427D-A739-EC8A5FAED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VUH (Adult) and VCH (Children)</a:t>
            </a:r>
          </a:p>
          <a:p>
            <a:r>
              <a:rPr lang="en-US" sz="2800" dirty="0"/>
              <a:t>Roadmap</a:t>
            </a:r>
          </a:p>
          <a:p>
            <a:r>
              <a:rPr lang="en-US" sz="2800" dirty="0"/>
              <a:t>Outlines interventions for prevention and treatment</a:t>
            </a:r>
          </a:p>
          <a:p>
            <a:r>
              <a:rPr lang="en-US" sz="2800" dirty="0"/>
              <a:t>Implement when a patient is at risk and/or whenever a pressure injury is identified</a:t>
            </a:r>
          </a:p>
          <a:p>
            <a:r>
              <a:rPr lang="en-US" sz="2800" dirty="0"/>
              <a:t>Links to this document available </a:t>
            </a:r>
            <a:r>
              <a:rPr lang="en-US" sz="2800" dirty="0">
                <a:solidFill>
                  <a:schemeClr val="accent2"/>
                </a:solidFill>
              </a:rPr>
              <a:t>directly from </a:t>
            </a:r>
            <a:r>
              <a:rPr lang="en-US" sz="2800" dirty="0" err="1">
                <a:solidFill>
                  <a:schemeClr val="accent2"/>
                </a:solidFill>
              </a:rPr>
              <a:t>eStar</a:t>
            </a:r>
            <a:r>
              <a:rPr lang="en-US" sz="2800" dirty="0"/>
              <a:t>, eDocs, VUMC Nursing webpage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3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FEDBF-4247-4E7B-8492-5215883A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8" y="299274"/>
            <a:ext cx="8088663" cy="62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31B82-B154-4B89-B6A3-777864B8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41" y="190500"/>
            <a:ext cx="835211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53322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charset="2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Pressure Injury (PI) Definition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Risk Assessment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Prevention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Documentation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Moisture Associated Skin Damage</a:t>
            </a:r>
          </a:p>
          <a:p>
            <a:pPr marL="342900" indent="-342900">
              <a:buClr>
                <a:srgbClr val="8AD0D6"/>
              </a:buClr>
              <a:buFont typeface="Arial" charset="2"/>
              <a:buChar char="•"/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Resources</a:t>
            </a:r>
          </a:p>
          <a:p>
            <a:pPr marL="0" indent="0">
              <a:buNone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20" name="Graphic 19" descr="Checklist">
            <a:extLst>
              <a:ext uri="{FF2B5EF4-FFF2-40B4-BE49-F238E27FC236}">
                <a16:creationId xmlns:a16="http://schemas.microsoft.com/office/drawing/2014/main" id="{68E698FE-2916-4069-B203-A55C39311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191" y="1924505"/>
            <a:ext cx="2516007" cy="25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4E78-5870-49AF-9B23-E442F72E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174580" cy="1400530"/>
          </a:xfrm>
        </p:spPr>
        <p:txBody>
          <a:bodyPr/>
          <a:lstStyle/>
          <a:p>
            <a:r>
              <a:rPr lang="en-US" dirty="0"/>
              <a:t>FIRST: Thorough Skin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4B8B-8EC1-473F-98C9-86DE1947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981200"/>
            <a:ext cx="8430690" cy="42672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Head to toe, front &amp; back!</a:t>
            </a:r>
          </a:p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Assess under devices</a:t>
            </a:r>
          </a:p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Remove dressings</a:t>
            </a:r>
          </a:p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Pay close attention to bony prominences</a:t>
            </a:r>
          </a:p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May be more subtle in dark skinned patients</a:t>
            </a:r>
          </a:p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Look and FEEL </a:t>
            </a:r>
          </a:p>
          <a:p>
            <a:pPr marL="914400" lvl="1" indent="-457200">
              <a:buClr>
                <a:srgbClr val="8AD0D6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Good lighting is important!</a:t>
            </a:r>
          </a:p>
          <a:p>
            <a:pPr marL="342900" lvl="1" indent="0">
              <a:buClr>
                <a:srgbClr val="8AD0D6"/>
              </a:buClr>
              <a:buNone/>
            </a:pPr>
            <a:endParaRPr lang="en-US" sz="2400" dirty="0"/>
          </a:p>
          <a:p>
            <a:pPr marL="0" indent="0">
              <a:buClr>
                <a:srgbClr val="8AD0D6"/>
              </a:buClr>
              <a:buNone/>
            </a:pPr>
            <a:endParaRPr lang="en-US" sz="2400" dirty="0"/>
          </a:p>
          <a:p>
            <a:pPr marL="342900" indent="-342900">
              <a:buClr>
                <a:srgbClr val="8AD0D6"/>
              </a:buClr>
            </a:pPr>
            <a:endParaRPr lang="en-US" dirty="0"/>
          </a:p>
          <a:p>
            <a:pPr marL="685800" lvl="1" indent="-342900">
              <a:buClr>
                <a:srgbClr val="8AD0D6"/>
              </a:buClr>
            </a:pPr>
            <a:endParaRPr lang="en-US" dirty="0"/>
          </a:p>
          <a:p>
            <a:pPr marL="342900" indent="-342900"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63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D316-7CE4-4AF6-AE4B-79363A68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133681" cy="1400530"/>
          </a:xfrm>
        </p:spPr>
        <p:txBody>
          <a:bodyPr/>
          <a:lstStyle/>
          <a:p>
            <a:r>
              <a:rPr lang="en-US" dirty="0"/>
              <a:t>NEXT: Proactive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82AF-CF69-400F-94EE-C1C01B2C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342900"/>
            <a:r>
              <a:rPr lang="en-US" sz="3200" dirty="0"/>
              <a:t>Implement prevention interventions</a:t>
            </a:r>
          </a:p>
          <a:p>
            <a:pPr marL="285750" indent="-342900">
              <a:buClr>
                <a:srgbClr val="8AD0D6"/>
              </a:buClr>
            </a:pPr>
            <a:r>
              <a:rPr lang="en-US" sz="3200" dirty="0"/>
              <a:t>TURN/REPOSITION Q2h</a:t>
            </a:r>
          </a:p>
          <a:p>
            <a:pPr marL="285750" indent="-342900">
              <a:buClr>
                <a:srgbClr val="8AD0D6"/>
              </a:buClr>
            </a:pPr>
            <a:r>
              <a:rPr lang="en-US" sz="3200" dirty="0"/>
              <a:t>Don't forget about the chair</a:t>
            </a:r>
          </a:p>
          <a:p>
            <a:pPr marL="342900" indent="-342900">
              <a:buClr>
                <a:srgbClr val="8AD0D6"/>
              </a:buClr>
            </a:pPr>
            <a:r>
              <a:rPr lang="en-US" sz="3200" dirty="0"/>
              <a:t>Manage moisture/Protect from incontinence</a:t>
            </a:r>
          </a:p>
          <a:p>
            <a:pPr marL="342900" indent="-342900">
              <a:buClr>
                <a:srgbClr val="8AD0D6"/>
              </a:buClr>
            </a:pPr>
            <a:r>
              <a:rPr lang="en-US" sz="3200" dirty="0"/>
              <a:t>OFFLOAD HEELS!!! </a:t>
            </a:r>
          </a:p>
          <a:p>
            <a:pPr marL="342900" indent="-342900">
              <a:buClr>
                <a:srgbClr val="8AD0D6"/>
              </a:buClr>
            </a:pPr>
            <a:r>
              <a:rPr lang="en-US" sz="3200" dirty="0"/>
              <a:t>Be proactive, not reactive!</a:t>
            </a:r>
          </a:p>
        </p:txBody>
      </p:sp>
    </p:spTree>
    <p:extLst>
      <p:ext uri="{BB962C8B-B14F-4D97-AF65-F5344CB8AC3E}">
        <p14:creationId xmlns:p14="http://schemas.microsoft.com/office/powerpoint/2010/main" val="62939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Pressure Injury Staging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54205"/>
            <a:ext cx="7615421" cy="4594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Stage </a:t>
            </a:r>
            <a:r>
              <a:rPr lang="en-US" sz="2800" dirty="0">
                <a:solidFill>
                  <a:schemeClr val="accent3"/>
                </a:solidFill>
              </a:rPr>
              <a:t>1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Stage </a:t>
            </a:r>
            <a:r>
              <a:rPr lang="en-US" sz="2800" dirty="0">
                <a:solidFill>
                  <a:schemeClr val="accent3"/>
                </a:solidFill>
              </a:rPr>
              <a:t>2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Stage </a:t>
            </a:r>
            <a:r>
              <a:rPr lang="en-US" sz="2800" dirty="0">
                <a:solidFill>
                  <a:schemeClr val="accent3"/>
                </a:solidFill>
              </a:rPr>
              <a:t>3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Stage </a:t>
            </a:r>
            <a:r>
              <a:rPr lang="en-US" sz="2800" dirty="0">
                <a:solidFill>
                  <a:schemeClr val="accent3"/>
                </a:solidFill>
              </a:rPr>
              <a:t>4</a:t>
            </a:r>
          </a:p>
          <a:p>
            <a:r>
              <a:rPr lang="en-US" sz="2800" dirty="0"/>
              <a:t>Unstageable</a:t>
            </a:r>
          </a:p>
          <a:p>
            <a:r>
              <a:rPr lang="en-US" sz="2800" dirty="0"/>
              <a:t>Deep tissue injury (DTI)</a:t>
            </a:r>
          </a:p>
          <a:p>
            <a:r>
              <a:rPr lang="en-US" sz="2800" dirty="0"/>
              <a:t>Mucosal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Often at bony prominences but not always! Don’t forget about medical devices!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9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Stage 1: Non blanchable erythema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640" r="3435"/>
          <a:stretch>
            <a:fillRect/>
          </a:stretch>
        </p:blipFill>
        <p:spPr bwMode="auto">
          <a:xfrm>
            <a:off x="857743" y="3745301"/>
            <a:ext cx="3158053" cy="2482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817AAF-31F5-4662-84E2-86A61FBC6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3300153" cy="247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C85C-39CF-486B-B90E-8022C8525C0F}"/>
              </a:ext>
            </a:extLst>
          </p:cNvPr>
          <p:cNvSpPr txBox="1"/>
          <p:nvPr/>
        </p:nvSpPr>
        <p:spPr>
          <a:xfrm>
            <a:off x="583720" y="1949570"/>
            <a:ext cx="8255479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Intact skin w/localized non-blanchable erythema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May appear differently in darkly pigmented skin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27ABF-0596-4B6B-A303-595929882EE8}"/>
              </a:ext>
            </a:extLst>
          </p:cNvPr>
          <p:cNvSpPr/>
          <p:nvPr/>
        </p:nvSpPr>
        <p:spPr>
          <a:xfrm>
            <a:off x="6248400" y="3581400"/>
            <a:ext cx="381000" cy="95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7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C166-97E8-48EC-BC10-0FDFDF01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985728" cy="14005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Stage 2: Partial thickness wound/ intact serum filled blister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7D3D-C3C0-4502-84E5-599F8E19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2052925"/>
            <a:ext cx="4925490" cy="3633944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800" u="sng" dirty="0"/>
              <a:t>Partial-thickness</a:t>
            </a:r>
            <a:r>
              <a:rPr lang="en-US" sz="2800" dirty="0"/>
              <a:t> loss </a:t>
            </a:r>
          </a:p>
          <a:p>
            <a:pPr fontAlgn="base"/>
            <a:r>
              <a:rPr lang="en-US" sz="2800" dirty="0"/>
              <a:t> Viable, </a:t>
            </a:r>
            <a:r>
              <a:rPr lang="en-US" sz="2800" u="sng" dirty="0"/>
              <a:t>pink or red</a:t>
            </a:r>
            <a:r>
              <a:rPr lang="en-US" sz="2800" dirty="0"/>
              <a:t>, moist or intact or ruptured </a:t>
            </a:r>
            <a:r>
              <a:rPr lang="en-US" sz="2800" u="sng" dirty="0"/>
              <a:t>serum-filled blister</a:t>
            </a:r>
          </a:p>
          <a:p>
            <a:pPr fontAlgn="base"/>
            <a:r>
              <a:rPr lang="en-US" sz="2800" dirty="0"/>
              <a:t> Adipose (fat) is not visible and deeper tissues are not visible</a:t>
            </a:r>
          </a:p>
        </p:txBody>
      </p:sp>
      <p:pic>
        <p:nvPicPr>
          <p:cNvPr id="4" name="Picture 4" descr="A picture containing indoor, food&#10;&#10;Description generated with high confidence">
            <a:extLst>
              <a:ext uri="{FF2B5EF4-FFF2-40B4-BE49-F238E27FC236}">
                <a16:creationId xmlns:a16="http://schemas.microsoft.com/office/drawing/2014/main" id="{2A5E7750-81CE-4154-BD8D-558698A9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00200"/>
            <a:ext cx="1842070" cy="2486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5C89F-D750-448E-9144-ED13E5BD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11" y="4267200"/>
            <a:ext cx="2513848" cy="2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6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DCB5-F21D-4E3F-B1D8-4866FD27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Stage 3: Full thickness with adipose (fat) 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1DD0-7184-4885-862B-E06D4C35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052925"/>
            <a:ext cx="510540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u="sng" dirty="0"/>
              <a:t>Full-thickness loss</a:t>
            </a:r>
            <a:r>
              <a:rPr lang="en-US" sz="2800" dirty="0"/>
              <a:t> </a:t>
            </a:r>
          </a:p>
          <a:p>
            <a:r>
              <a:rPr lang="en-US" sz="2800" dirty="0"/>
              <a:t> Adipose (fat) is visible</a:t>
            </a:r>
          </a:p>
          <a:p>
            <a:r>
              <a:rPr lang="en-US" sz="2800" dirty="0"/>
              <a:t> Granulation tissue (beefy red), slough and/or eschar may be visible. Depth varies by anatomical location</a:t>
            </a:r>
          </a:p>
          <a:p>
            <a:r>
              <a:rPr lang="en-US" sz="2800" dirty="0"/>
              <a:t> Undermining and tunneling may occur  </a:t>
            </a:r>
          </a:p>
          <a:p>
            <a:pPr marL="342900" indent="-342900">
              <a:buClr>
                <a:srgbClr val="8AD0D6"/>
              </a:buClr>
            </a:pPr>
            <a:endParaRPr lang="en-US" dirty="0"/>
          </a:p>
        </p:txBody>
      </p:sp>
      <p:pic>
        <p:nvPicPr>
          <p:cNvPr id="6" name="Picture 6" descr="A close up of a fruit&#10;&#10;Description generated with high confidence">
            <a:extLst>
              <a:ext uri="{FF2B5EF4-FFF2-40B4-BE49-F238E27FC236}">
                <a16:creationId xmlns:a16="http://schemas.microsoft.com/office/drawing/2014/main" id="{D0112294-E452-484E-9E92-3FBCE0AF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90800"/>
            <a:ext cx="2743200" cy="21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AB70-943D-4A35-BCAF-DC754511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788625" cy="1400530"/>
          </a:xfrm>
        </p:spPr>
        <p:txBody>
          <a:bodyPr>
            <a:normAutofit/>
          </a:bodyPr>
          <a:lstStyle/>
          <a:p>
            <a:r>
              <a:rPr lang="en-US" sz="3600" dirty="0"/>
              <a:t>Stage 4: Full thickness with exposed bone/tendon/muscle</a:t>
            </a:r>
            <a:r>
              <a:rPr lang="en-US" sz="4400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C64F-DE13-43C9-AB62-CE270A91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2052925"/>
            <a:ext cx="455599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charset="2"/>
              <a:buChar char="•"/>
            </a:pPr>
            <a:r>
              <a:rPr lang="en-US" dirty="0"/>
              <a:t>Full-thickness skin and tissue loss with exposed or directly palpable fascia, muscle, tendon, ligament, cartilage or bone in the ulcer. Slough and/or eschar may be visible. Epibole (rolled edges), undermining and/or tunneling often occur. Depth varies by anatomical location</a:t>
            </a:r>
          </a:p>
        </p:txBody>
      </p:sp>
      <p:pic>
        <p:nvPicPr>
          <p:cNvPr id="4" name="Picture 4" descr="A close up of a tattoo on their face&#10;&#10;Description generated with high confidence">
            <a:extLst>
              <a:ext uri="{FF2B5EF4-FFF2-40B4-BE49-F238E27FC236}">
                <a16:creationId xmlns:a16="http://schemas.microsoft.com/office/drawing/2014/main" id="{EED33F3E-FC1E-4CD8-9E08-CB51267C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69" y="2507754"/>
            <a:ext cx="3660258" cy="2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1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9FD3-AAF2-4347-BECF-1C9FC84A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8001000" cy="1325563"/>
          </a:xfrm>
        </p:spPr>
        <p:txBody>
          <a:bodyPr/>
          <a:lstStyle/>
          <a:p>
            <a:r>
              <a:rPr lang="en-US" dirty="0"/>
              <a:t>Unstageable: Obscured full thickness skin and tissue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0CB6-FC75-4B6B-996B-3758D4D6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5625"/>
            <a:ext cx="7620000" cy="4351338"/>
          </a:xfrm>
        </p:spPr>
        <p:txBody>
          <a:bodyPr/>
          <a:lstStyle/>
          <a:p>
            <a:r>
              <a:rPr lang="en-US" dirty="0"/>
              <a:t>Full thickness skin and tissue loss obscured by slough or eschar</a:t>
            </a:r>
          </a:p>
          <a:p>
            <a:r>
              <a:rPr lang="en-US" dirty="0"/>
              <a:t>PI’s on occiput often go un-noticed! Use close inspection on assessment: flashlight can be helpful</a:t>
            </a:r>
          </a:p>
          <a:p>
            <a:r>
              <a:rPr lang="en-US" dirty="0"/>
              <a:t>When you see yellow/brown/black tissue: THINK PRESSURE!</a:t>
            </a:r>
          </a:p>
        </p:txBody>
      </p:sp>
    </p:spTree>
    <p:extLst>
      <p:ext uri="{BB962C8B-B14F-4D97-AF65-F5344CB8AC3E}">
        <p14:creationId xmlns:p14="http://schemas.microsoft.com/office/powerpoint/2010/main" val="64624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177A9-5A79-4CF4-AA02-EB505B7F26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4357" y="4953000"/>
            <a:ext cx="2209800" cy="170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0DA67-4735-444A-90CA-D87FAE5D3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07" y="1834208"/>
            <a:ext cx="3562350" cy="2833145"/>
          </a:xfrm>
          <a:prstGeom prst="rect">
            <a:avLst/>
          </a:prstGeom>
        </p:spPr>
      </p:pic>
      <p:pic>
        <p:nvPicPr>
          <p:cNvPr id="4" name="Picture 3" descr="Slide046">
            <a:extLst>
              <a:ext uri="{FF2B5EF4-FFF2-40B4-BE49-F238E27FC236}">
                <a16:creationId xmlns:a16="http://schemas.microsoft.com/office/drawing/2014/main" id="{36EADB24-11E2-4E58-846C-5A540A3F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3139" r="3990" b="16263"/>
          <a:stretch>
            <a:fillRect/>
          </a:stretch>
        </p:blipFill>
        <p:spPr bwMode="auto">
          <a:xfrm>
            <a:off x="4999523" y="3528272"/>
            <a:ext cx="3203113" cy="2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6A8E4D-9827-4012-9C9A-66FDB3A1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Unstageable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8CBF3-9E73-449E-991B-DE4BE144FE2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1" t="-90"/>
          <a:stretch/>
        </p:blipFill>
        <p:spPr>
          <a:xfrm>
            <a:off x="4999523" y="1015073"/>
            <a:ext cx="1908048" cy="21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944A-AB2B-4ECD-8F7B-9F3EA848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Tissue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CF7F3-0B1A-4609-B5D2-8888D3B2C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601042"/>
            <a:ext cx="5364887" cy="47997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 </a:t>
            </a:r>
            <a:r>
              <a:rPr lang="en-US" sz="2800" dirty="0">
                <a:solidFill>
                  <a:schemeClr val="tx1"/>
                </a:solidFill>
              </a:rPr>
              <a:t>Persistent non-blanchable deep red, maroon or purple discoloration or blood filled blister/bulla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/>
              <a:t>Intact or non-intact skin </a:t>
            </a:r>
          </a:p>
          <a:p>
            <a:r>
              <a:rPr lang="en-US" sz="2800" dirty="0"/>
              <a:t>Results from intense and/or prolonged pressure and shear forces at the bone-muscle interface.  </a:t>
            </a:r>
          </a:p>
          <a:p>
            <a:r>
              <a:rPr lang="en-US" sz="2800" dirty="0"/>
              <a:t> May evolve rapidly to reveal the actual extent of tissue injury, or may resolve without tissue loss.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 picture containing indoor, person, remote, controller&#10;&#10;Description generated with very high confidence">
            <a:extLst>
              <a:ext uri="{FF2B5EF4-FFF2-40B4-BE49-F238E27FC236}">
                <a16:creationId xmlns:a16="http://schemas.microsoft.com/office/drawing/2014/main" id="{AE9A3B73-BEAE-4BB0-AAC7-BB241B9F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74" y="1760293"/>
            <a:ext cx="2743200" cy="2061507"/>
          </a:xfrm>
          <a:prstGeom prst="rect">
            <a:avLst/>
          </a:prstGeom>
        </p:spPr>
      </p:pic>
      <p:pic>
        <p:nvPicPr>
          <p:cNvPr id="6" name="Picture 6" descr="A hand holding a remote control&#10;&#10;Description generated with high confidence">
            <a:extLst>
              <a:ext uri="{FF2B5EF4-FFF2-40B4-BE49-F238E27FC236}">
                <a16:creationId xmlns:a16="http://schemas.microsoft.com/office/drawing/2014/main" id="{7B072F37-597C-4C43-BFA3-1F7A6B7E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703" y="4087443"/>
            <a:ext cx="26098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67773"/>
              </p:ext>
            </p:extLst>
          </p:nvPr>
        </p:nvGraphicFramePr>
        <p:xfrm>
          <a:off x="304800" y="609601"/>
          <a:ext cx="8458200" cy="528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65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Simple Wound/Ostomy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VUH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Inpatient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615-835-0491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VUH Outpatient</a:t>
                      </a:r>
                    </a:p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615-835-9829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VCH</a:t>
                      </a:r>
                    </a:p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615-317-1680</a:t>
                      </a:r>
                    </a:p>
                    <a:p>
                      <a:pPr algn="ctr"/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4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Wound/Skin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Simple wounds</a:t>
                      </a:r>
                    </a:p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PI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 stage 1/2/DTI</a:t>
                      </a:r>
                      <a:r>
                        <a:rPr lang="en-US" sz="160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PI prevention</a:t>
                      </a:r>
                    </a:p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Prevalence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dirty="0">
                          <a:latin typeface="Georgia" panose="02040502050405020303" pitchFamily="18" charset="0"/>
                        </a:rPr>
                        <a:t>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No Wound c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linic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Simple wounds</a:t>
                      </a:r>
                    </a:p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High risk</a:t>
                      </a: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 patients</a:t>
                      </a:r>
                    </a:p>
                    <a:p>
                      <a:pPr algn="ctr"/>
                      <a:r>
                        <a:rPr lang="en-US" sz="1600" b="1" baseline="0" dirty="0">
                          <a:highlight>
                            <a:srgbClr val="FFFF00"/>
                          </a:highlight>
                          <a:latin typeface="Georgia" panose="02040502050405020303" pitchFamily="18" charset="0"/>
                        </a:rPr>
                        <a:t>All PI’s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Other skin issues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Prevalence surveys</a:t>
                      </a:r>
                    </a:p>
                    <a:p>
                      <a:pPr algn="ctr"/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5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Ostomy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Pre-op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 teaching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Stoma site marking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Post-op teaching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Pouching problems/skin issues</a:t>
                      </a:r>
                      <a:endParaRPr 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5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Georgia" panose="02040502050405020303" pitchFamily="18" charset="0"/>
                        </a:rPr>
                        <a:t>Tubes,</a:t>
                      </a: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 Fistulas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Georgia" panose="02040502050405020303" pitchFamily="18" charset="0"/>
                        </a:rPr>
                        <a:t>Recommendations for management,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600" dirty="0">
                          <a:latin typeface="Georgia" panose="02040502050405020303" pitchFamily="18" charset="0"/>
                        </a:rPr>
                        <a:t>containment,</a:t>
                      </a:r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Georgia" panose="02040502050405020303" pitchFamily="18" charset="0"/>
                        </a:rPr>
                        <a:t>and/or </a:t>
                      </a:r>
                      <a:r>
                        <a:rPr lang="en-US" sz="1600" dirty="0">
                          <a:latin typeface="Georgia" panose="02040502050405020303" pitchFamily="18" charset="0"/>
                        </a:rPr>
                        <a:t>skin care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19200" y="6019800"/>
            <a:ext cx="6324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Verdana" pitchFamily="34" charset="0"/>
              </a:rPr>
              <a:t>Response time is 24 hours Monday-Friday </a:t>
            </a:r>
          </a:p>
          <a:p>
            <a:pPr algn="ctr"/>
            <a:r>
              <a:rPr lang="en-US" sz="1400" dirty="0">
                <a:latin typeface="Verdana" pitchFamily="34" charset="0"/>
              </a:rPr>
              <a:t>from time of consult (0800-1630)</a:t>
            </a:r>
          </a:p>
          <a:p>
            <a:pPr algn="ctr"/>
            <a:r>
              <a:rPr lang="en-US" sz="1400" u="sng" dirty="0">
                <a:latin typeface="Verdana" pitchFamily="34" charset="0"/>
              </a:rPr>
              <a:t>WOC Nurse not available weekends and holidays</a:t>
            </a:r>
          </a:p>
        </p:txBody>
      </p:sp>
    </p:spTree>
    <p:extLst>
      <p:ext uri="{BB962C8B-B14F-4D97-AF65-F5344CB8AC3E}">
        <p14:creationId xmlns:p14="http://schemas.microsoft.com/office/powerpoint/2010/main" val="54743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b="0" i="0" kern="1200" dirty="0">
                <a:latin typeface="+mj-lt"/>
                <a:ea typeface="+mj-ea"/>
                <a:cs typeface="+mj-cs"/>
              </a:rPr>
              <a:t>DTI Evolution</a:t>
            </a:r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D3EA0D93-2E35-4281-BEC6-3C686A0B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051" y="1924505"/>
            <a:ext cx="2516007" cy="25160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233058" y="1825625"/>
            <a:ext cx="5282292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/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Patient found down at home </a:t>
            </a:r>
          </a:p>
          <a:p>
            <a:pPr marL="342900" indent="-342900" defTabSz="457200"/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DTI heel and right buttock</a:t>
            </a:r>
          </a:p>
          <a:p>
            <a:pPr marL="342900" indent="-342900" defTabSz="457200"/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“Found down at home”= Bruised areas may likely be pressure. </a:t>
            </a:r>
          </a:p>
          <a:p>
            <a:pPr marL="342900" indent="-342900" defTabSz="457200"/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Photos taken about 2 weeks apart</a:t>
            </a:r>
          </a:p>
          <a:p>
            <a:pPr marL="0" indent="0" defTabSz="457200">
              <a:buNone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8781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BD772B-CE33-4F76-88B0-F16F504F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379" y="1447800"/>
            <a:ext cx="2506844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DTI Evolution</a:t>
            </a:r>
          </a:p>
        </p:txBody>
      </p:sp>
      <p:pic>
        <p:nvPicPr>
          <p:cNvPr id="4" name="Picture 4" descr="A picture containing indoor, person, wall&#10;&#10;Description generated with very high confidence">
            <a:extLst>
              <a:ext uri="{FF2B5EF4-FFF2-40B4-BE49-F238E27FC236}">
                <a16:creationId xmlns:a16="http://schemas.microsoft.com/office/drawing/2014/main" id="{F233F21F-6716-4115-9E67-E76C72821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3" r="11784" b="-1"/>
          <a:stretch/>
        </p:blipFill>
        <p:spPr>
          <a:xfrm>
            <a:off x="455886" y="609600"/>
            <a:ext cx="2548280" cy="2743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Picture 2" descr="A hand holding a piece of paper&#10;&#10;Description generated with high confidence">
            <a:extLst>
              <a:ext uri="{FF2B5EF4-FFF2-40B4-BE49-F238E27FC236}">
                <a16:creationId xmlns:a16="http://schemas.microsoft.com/office/drawing/2014/main" id="{40A23BEA-512F-4AA9-8C3C-58AE1FF39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4" r="-1" b="-1"/>
          <a:stretch/>
        </p:blipFill>
        <p:spPr>
          <a:xfrm>
            <a:off x="3117323" y="609601"/>
            <a:ext cx="2548280" cy="2743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8" descr="A picture containing indoor, object, person, sitting&#10;&#10;Description generated with high confidence">
            <a:extLst>
              <a:ext uri="{FF2B5EF4-FFF2-40B4-BE49-F238E27FC236}">
                <a16:creationId xmlns:a16="http://schemas.microsoft.com/office/drawing/2014/main" id="{1CFF7A08-0EAA-4ED9-B982-ABB68BB92C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9" r="23837" b="-2"/>
          <a:stretch/>
        </p:blipFill>
        <p:spPr>
          <a:xfrm>
            <a:off x="455886" y="3504436"/>
            <a:ext cx="2548280" cy="2743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6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49770B9C-8A36-4E17-9BC0-B86D550118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17" r="19029" b="-4"/>
          <a:stretch/>
        </p:blipFill>
        <p:spPr>
          <a:xfrm>
            <a:off x="3117323" y="3504436"/>
            <a:ext cx="2548280" cy="27439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557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Pressure? </a:t>
            </a:r>
            <a:br>
              <a:rPr lang="en-US" dirty="0"/>
            </a:br>
            <a:r>
              <a:rPr lang="en-US" dirty="0"/>
              <a:t>It’s not always easy to tell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8077200" cy="3886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800" dirty="0"/>
              <a:t>Put your “investigator hat” on</a:t>
            </a:r>
          </a:p>
          <a:p>
            <a:pPr marL="342900" indent="-342900"/>
            <a:r>
              <a:rPr lang="en-US" sz="2800" dirty="0"/>
              <a:t>Couple the assessment with the </a:t>
            </a:r>
            <a:r>
              <a:rPr lang="en-US" sz="2800" dirty="0">
                <a:solidFill>
                  <a:schemeClr val="accent3"/>
                </a:solidFill>
              </a:rPr>
              <a:t>patient history</a:t>
            </a:r>
          </a:p>
          <a:p>
            <a:pPr marL="342900" indent="-342900"/>
            <a:r>
              <a:rPr lang="en-US" sz="2800" dirty="0"/>
              <a:t>Even more difficult in patients with dark pigmented skin</a:t>
            </a:r>
          </a:p>
          <a:p>
            <a:pPr marL="342900" indent="-342900"/>
            <a:r>
              <a:rPr lang="en-US" sz="2800" dirty="0"/>
              <a:t>Remember skin does not need to be broken to be a pressure injury</a:t>
            </a:r>
          </a:p>
          <a:p>
            <a:pPr marL="342900" indent="-342900"/>
            <a:r>
              <a:rPr lang="en-US" sz="2800" dirty="0"/>
              <a:t>Deep tissue pressure injury can look like a bruise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11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5786"/>
            <a:ext cx="2605388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3500" dirty="0">
                <a:solidFill>
                  <a:schemeClr val="tx1">
                    <a:lumMod val="95000"/>
                  </a:schemeClr>
                </a:solidFill>
              </a:rPr>
              <a:t>Reminder: We </a:t>
            </a:r>
            <a:r>
              <a:rPr lang="en-US" sz="3500" dirty="0">
                <a:solidFill>
                  <a:schemeClr val="accent2"/>
                </a:solidFill>
              </a:rPr>
              <a:t>DON’T</a:t>
            </a:r>
            <a:r>
              <a:rPr lang="en-US" sz="3500" dirty="0">
                <a:solidFill>
                  <a:schemeClr val="tx1">
                    <a:lumMod val="95000"/>
                  </a:schemeClr>
                </a:solidFill>
              </a:rPr>
              <a:t> stage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24" y="1447800"/>
            <a:ext cx="5015589" cy="46264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Skin tears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Moisture Associated Skin Damage (MASD)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Diabetic foot ulcers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Arterial/Venous ulcers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Abrasions</a:t>
            </a:r>
          </a:p>
          <a:p>
            <a:pPr marL="0" indent="0">
              <a:buNone/>
            </a:pPr>
            <a:endParaRPr lang="en-US" sz="1700" dirty="0">
              <a:solidFill>
                <a:schemeClr val="tx1">
                  <a:lumMod val="95000"/>
                </a:schemeClr>
              </a:solidFill>
            </a:endParaRPr>
          </a:p>
          <a:p>
            <a:pPr marL="274320" lvl="1" indent="0">
              <a:buNone/>
            </a:pPr>
            <a:endParaRPr lang="en-US" sz="17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sz="17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29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3EB8-0D43-4014-B3DA-B84214F4A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/>
          <a:lstStyle/>
          <a:p>
            <a:r>
              <a:rPr lang="en-US" dirty="0"/>
              <a:t>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FF8-24E9-48B1-8283-543057987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Resources &amp;</a:t>
            </a:r>
          </a:p>
        </p:txBody>
      </p:sp>
    </p:spTree>
    <p:extLst>
      <p:ext uri="{BB962C8B-B14F-4D97-AF65-F5344CB8AC3E}">
        <p14:creationId xmlns:p14="http://schemas.microsoft.com/office/powerpoint/2010/main" val="4045463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981950" cy="480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3200" dirty="0">
                <a:solidFill>
                  <a:schemeClr val="accent3"/>
                </a:solidFill>
              </a:rPr>
              <a:t>Document what you see and where </a:t>
            </a:r>
          </a:p>
          <a:p>
            <a:pPr marL="342900" indent="-342900"/>
            <a:r>
              <a:rPr lang="en-US" sz="2800" dirty="0"/>
              <a:t>Be as descriptive as possible</a:t>
            </a:r>
          </a:p>
          <a:p>
            <a:pPr marL="742950" lvl="1" indent="-285750">
              <a:buFont typeface="Arial" charset="2"/>
              <a:buChar char="•"/>
            </a:pPr>
            <a:r>
              <a:rPr lang="en-US" sz="2800" dirty="0"/>
              <a:t>Identify if skin is intact versus open</a:t>
            </a:r>
          </a:p>
          <a:p>
            <a:pPr marL="742950" lvl="1" indent="-285750">
              <a:buFont typeface="Arial" charset="2"/>
              <a:buChar char="•"/>
            </a:pPr>
            <a:r>
              <a:rPr lang="en-US" sz="2800" dirty="0"/>
              <a:t>A good description is better than a bad guess at staging</a:t>
            </a:r>
          </a:p>
          <a:p>
            <a:pPr marL="342900" indent="-342900"/>
            <a:r>
              <a:rPr lang="en-US" sz="3200" dirty="0">
                <a:solidFill>
                  <a:schemeClr val="accent3"/>
                </a:solidFill>
              </a:rPr>
              <a:t>Make best determination based on history and assessment</a:t>
            </a:r>
          </a:p>
          <a:p>
            <a:pPr marL="342900" indent="-342900"/>
            <a:r>
              <a:rPr lang="en-US" sz="3200" dirty="0"/>
              <a:t>Even WOC Nurses have difficulty with identification and staging at times!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4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4584" y="452718"/>
            <a:ext cx="422191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900" dirty="0"/>
              <a:t>It's not always a sacral wound!</a:t>
            </a:r>
            <a:endParaRPr lang="en-US" sz="3900" u="sng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484584" y="2052918"/>
            <a:ext cx="4221476" cy="389068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Sacrum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Coccyx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Ischium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Gluteal region 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Gluteal cleft (natal cleft)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Gluteal folds (left and right)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800" dirty="0"/>
              <a:t>Posterior thighs</a:t>
            </a:r>
          </a:p>
        </p:txBody>
      </p:sp>
      <p:pic>
        <p:nvPicPr>
          <p:cNvPr id="5" name="Picture 4" descr="A close up of a tattoo on his head&#10;&#10;Description generated with high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06" y="993086"/>
            <a:ext cx="2985104" cy="1992556"/>
          </a:xfrm>
          <a:prstGeom prst="rect">
            <a:avLst/>
          </a:prstGeom>
          <a:effectLst/>
        </p:spPr>
      </p:pic>
      <p:pic>
        <p:nvPicPr>
          <p:cNvPr id="14" name="Picture 13" descr="A picture containing weapon, brass knucks, gun&#10;&#10;Description generated with high confiden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806" y="3682449"/>
            <a:ext cx="2985104" cy="24104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4273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7A46-0C4A-40BE-B9D7-8324FBAF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NEW PROCESS! (Adult Only)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6266DB4-A3B0-4EB5-B3AB-260937E3B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51380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7782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65F3-56C3-4F43-9461-6427E7BC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To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25F0-CC76-463F-AB7F-E08FFE33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Get familiar with the PI Prevention and Treatment Guidelines and basic staging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VUH (Adult):</a:t>
            </a:r>
          </a:p>
          <a:p>
            <a:r>
              <a:rPr lang="en-US" sz="3200" dirty="0"/>
              <a:t>Identify your unit Skin Champions </a:t>
            </a:r>
          </a:p>
          <a:p>
            <a:r>
              <a:rPr lang="en-US" sz="3200" dirty="0"/>
              <a:t>Find your Skin Champion to help validate/stage the pressure injury on admission or when 1</a:t>
            </a:r>
            <a:r>
              <a:rPr lang="en-US" sz="3200" baseline="30000" dirty="0"/>
              <a:t>st</a:t>
            </a:r>
            <a:r>
              <a:rPr lang="en-US" sz="3200" dirty="0"/>
              <a:t> discovered, or if you have questions </a:t>
            </a:r>
          </a:p>
        </p:txBody>
      </p:sp>
    </p:spTree>
    <p:extLst>
      <p:ext uri="{BB962C8B-B14F-4D97-AF65-F5344CB8AC3E}">
        <p14:creationId xmlns:p14="http://schemas.microsoft.com/office/powerpoint/2010/main" val="1409427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5B69-0A5E-44C5-B679-99E6E4FE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Pressure injury measurements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A1978DE-C8FD-4B5C-8CE3-E0D24A031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9" y="3126738"/>
            <a:ext cx="3140416" cy="15388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F133-4A6E-4EE7-A683-73C4BA99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254" y="1948069"/>
            <a:ext cx="4087096" cy="4228893"/>
          </a:xfrm>
        </p:spPr>
        <p:txBody>
          <a:bodyPr>
            <a:normAutofit/>
          </a:bodyPr>
          <a:lstStyle/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Measured by the staff nurse</a:t>
            </a: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On admission, weekly on Wednesday, upon discharge and if any concern for deterioration</a:t>
            </a: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Length x width x depth in centimeters</a:t>
            </a: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Ask Skin Champion for assistance</a:t>
            </a:r>
          </a:p>
          <a:p>
            <a:endParaRPr lang="en-US" sz="21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080F1-B29F-436D-A9CC-7513A76BD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984" y="687388"/>
            <a:ext cx="4718016" cy="5483225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/>
            <a:r>
              <a:rPr lang="en-US" sz="6300" spc="-300" dirty="0">
                <a:solidFill>
                  <a:schemeClr val="tx1">
                    <a:lumMod val="95000"/>
                  </a:schemeClr>
                </a:solidFill>
              </a:rPr>
              <a:t>What is a pressure injury?</a:t>
            </a:r>
            <a:br>
              <a:rPr lang="en-US" sz="6300" spc="-300" dirty="0">
                <a:solidFill>
                  <a:schemeClr val="tx1">
                    <a:lumMod val="95000"/>
                  </a:schemeClr>
                </a:solidFill>
              </a:rPr>
            </a:br>
            <a:endParaRPr lang="en-US" sz="6300" spc="-3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24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3" y="2052214"/>
            <a:ext cx="3253807" cy="419618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/>
              <a:t>Present on Admission (POA): Asking if PI was POA to the HOSPITAL, not your unit</a:t>
            </a:r>
          </a:p>
          <a:p>
            <a:pPr marL="0" indent="0" defTabSz="457200"/>
            <a:endParaRPr lang="en-US" dirty="0"/>
          </a:p>
          <a:p>
            <a:pPr defTabSz="457200"/>
            <a:r>
              <a:rPr lang="en-US" dirty="0"/>
              <a:t>Only choose one location for each LDA entry. i.e. Bilateral heel PI’s would be 2 separate LDA’s under left and right </a:t>
            </a:r>
          </a:p>
          <a:p>
            <a:pPr marL="0" indent="0" defTabSz="457200"/>
            <a:endParaRPr lang="en-US" dirty="0"/>
          </a:p>
          <a:p>
            <a:pPr marL="0" indent="0" defTabSz="457200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4BCC09-746E-4FB1-94E2-58B9DB156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2589" y="2212606"/>
            <a:ext cx="4088720" cy="24327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312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4FDBF-3DB7-43EC-8EA9-475AEB90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576719" cy="1325563"/>
          </a:xfrm>
        </p:spPr>
        <p:txBody>
          <a:bodyPr>
            <a:normAutofit/>
          </a:bodyPr>
          <a:lstStyle/>
          <a:p>
            <a:r>
              <a:rPr lang="en-US" sz="35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Requesting a co-signature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CB1E-A8FF-46F5-88BE-BF806F2C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3200400" cy="4351338"/>
          </a:xfrm>
        </p:spPr>
        <p:txBody>
          <a:bodyPr>
            <a:normAutofit/>
          </a:bodyPr>
          <a:lstStyle/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Highlight INITIAL ASSESSMENT within the PI LDA</a:t>
            </a:r>
          </a:p>
          <a:p>
            <a:pPr marL="0" indent="0">
              <a:buNone/>
            </a:pPr>
            <a:endParaRPr lang="en-US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Right click and select “Request Cosign”</a:t>
            </a:r>
          </a:p>
          <a:p>
            <a:pPr marL="0" indent="0">
              <a:buNone/>
            </a:pPr>
            <a:endParaRPr lang="en-US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Type in name of Skin Champion that assessed the PI with you</a:t>
            </a:r>
          </a:p>
        </p:txBody>
      </p:sp>
      <p:pic>
        <p:nvPicPr>
          <p:cNvPr id="4" name="Picture 2" descr="image002">
            <a:extLst>
              <a:ext uri="{FF2B5EF4-FFF2-40B4-BE49-F238E27FC236}">
                <a16:creationId xmlns:a16="http://schemas.microsoft.com/office/drawing/2014/main" id="{63D9E61D-8A98-4877-B46C-9FBB8319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904" y="2085198"/>
            <a:ext cx="4735865" cy="268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2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32D0F-D93B-4554-8EFC-26702E1B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983" y="687388"/>
            <a:ext cx="5480009" cy="5483225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/>
            <a:r>
              <a:rPr lang="en-US" sz="4800" i="0" spc="-300" dirty="0">
                <a:solidFill>
                  <a:schemeClr val="tx1">
                    <a:lumMod val="95000"/>
                  </a:schemeClr>
                </a:solidFill>
              </a:rPr>
              <a:t>What is another type of skin damage that can look like pressure?</a:t>
            </a:r>
            <a:r>
              <a:rPr lang="en-US" sz="6000" i="0" spc="-300" dirty="0">
                <a:solidFill>
                  <a:schemeClr val="tx1">
                    <a:lumMod val="95000"/>
                  </a:schemeClr>
                </a:solidFill>
              </a:rPr>
              <a:t>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8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D3A844-D01A-4E11-A439-B6F610424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6714"/>
              </p:ext>
            </p:extLst>
          </p:nvPr>
        </p:nvGraphicFramePr>
        <p:xfrm>
          <a:off x="762000" y="1303310"/>
          <a:ext cx="7848600" cy="514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5F0B5F-05D7-4D08-A0EA-33D121972F1E}"/>
              </a:ext>
            </a:extLst>
          </p:cNvPr>
          <p:cNvSpPr txBox="1"/>
          <p:nvPr/>
        </p:nvSpPr>
        <p:spPr>
          <a:xfrm>
            <a:off x="228602" y="381000"/>
            <a:ext cx="533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ea typeface="+mj-ea"/>
                <a:cs typeface="+mj-cs"/>
              </a:rPr>
              <a:t>Moisture Associated Skin Damage (MASD)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464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not always a pressure injury!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6E4B4-A57D-4A4D-A911-0D90C396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Can be difficult to distinguish between IAD and early/shallow pressure injuries</a:t>
            </a:r>
          </a:p>
          <a:p>
            <a:r>
              <a:rPr lang="en-US" sz="2800" dirty="0"/>
              <a:t>IAD and pressure can co-exist</a:t>
            </a:r>
          </a:p>
          <a:p>
            <a:r>
              <a:rPr lang="en-US" sz="2800" dirty="0"/>
              <a:t>Assessment of IAD</a:t>
            </a:r>
          </a:p>
          <a:p>
            <a:pPr lvl="1"/>
            <a:r>
              <a:rPr lang="en-US" sz="2400" dirty="0"/>
              <a:t>Bright red, shiny, erosion, +/- satellite lesions, burning/itching</a:t>
            </a:r>
          </a:p>
          <a:p>
            <a:pPr lvl="1"/>
            <a:r>
              <a:rPr lang="en-US" sz="2400" dirty="0"/>
              <a:t>Look at pattern of injury/breakdown in perineum, gluteal cleft</a:t>
            </a:r>
          </a:p>
          <a:p>
            <a:pPr lvl="1"/>
            <a:r>
              <a:rPr lang="en-US" sz="2400" dirty="0"/>
              <a:t>Couple with history</a:t>
            </a:r>
          </a:p>
          <a:p>
            <a:r>
              <a:rPr lang="en-US" sz="2800" dirty="0"/>
              <a:t>IAD significantly increases risk for hospital acquired pressure injury</a:t>
            </a:r>
          </a:p>
        </p:txBody>
      </p:sp>
    </p:spTree>
    <p:extLst>
      <p:ext uri="{BB962C8B-B14F-4D97-AF65-F5344CB8AC3E}">
        <p14:creationId xmlns:p14="http://schemas.microsoft.com/office/powerpoint/2010/main" val="1215618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9BB5-AD3C-44A8-91D1-E86617FA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Incontinence Associated Dermatitis (IAD)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4CC22-014D-48FF-A857-594DD0F3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01" y="1205991"/>
            <a:ext cx="2828594" cy="2160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681AF-4BC7-4478-95EB-B8EC63F76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657600"/>
            <a:ext cx="3233513" cy="22586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9475F-E2B6-4A92-98CC-4C3E329DF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7170" y="2286000"/>
            <a:ext cx="4060445" cy="29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58F5-2766-42E8-9222-719167E7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918882"/>
          </a:xfrm>
        </p:spPr>
        <p:txBody>
          <a:bodyPr>
            <a:normAutofit/>
          </a:bodyPr>
          <a:lstStyle/>
          <a:p>
            <a:r>
              <a:rPr lang="en-US" dirty="0"/>
              <a:t>Protection from Incontinence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D4288-2490-40E4-9D31-EC3B2353A5FA}"/>
              </a:ext>
            </a:extLst>
          </p:cNvPr>
          <p:cNvSpPr txBox="1"/>
          <p:nvPr/>
        </p:nvSpPr>
        <p:spPr>
          <a:xfrm>
            <a:off x="762000" y="17526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Perineal wipes (barrier cloths)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Critic-Aid ointment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Calmoseptine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3M no-sting barrier spray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FBABE-5ED7-476D-811C-CEEDA9CD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806802"/>
            <a:ext cx="1609483" cy="215207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678642B-07FE-495C-B594-70D34BC22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r="31929"/>
          <a:stretch/>
        </p:blipFill>
        <p:spPr bwMode="auto">
          <a:xfrm rot="21540000">
            <a:off x="5773949" y="1682639"/>
            <a:ext cx="1274884" cy="24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reuschc\AppData\Local\Microsoft\Windows\Temporary Internet Files\Content.Outlook\A3OF7UHJ\IMG_6171.JPG">
            <a:extLst>
              <a:ext uri="{FF2B5EF4-FFF2-40B4-BE49-F238E27FC236}">
                <a16:creationId xmlns:a16="http://schemas.microsoft.com/office/drawing/2014/main" id="{D74F487F-A84E-4199-8CCC-0C4B8B48C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/>
        </p:blipFill>
        <p:spPr bwMode="auto">
          <a:xfrm>
            <a:off x="3632079" y="4953000"/>
            <a:ext cx="2362200" cy="1250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reuschc\AppData\Local\Microsoft\Windows\Temporary Internet Files\Content.Outlook\A3OF7UHJ\FullSizeRender.jpg">
            <a:extLst>
              <a:ext uri="{FF2B5EF4-FFF2-40B4-BE49-F238E27FC236}">
                <a16:creationId xmlns:a16="http://schemas.microsoft.com/office/drawing/2014/main" id="{0002B4EA-7F92-4162-AB52-791E6903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18" y="4327691"/>
            <a:ext cx="1393371" cy="2194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4C0B803-2028-4F4A-BF60-84AEC0BC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9052" y="4444661"/>
            <a:ext cx="1923988" cy="196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626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7">
            <a:extLst>
              <a:ext uri="{FF2B5EF4-FFF2-40B4-BE49-F238E27FC236}">
                <a16:creationId xmlns:a16="http://schemas.microsoft.com/office/drawing/2014/main" id="{BA2ED4A3-DC65-45F3-978E-FB4AFCD23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D4ACDFF9-6F4F-44AB-88A8-B2C9E674D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EDBD1-EC69-4931-9D70-BF40894F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442" y="1349680"/>
            <a:ext cx="2563285" cy="48272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20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What if your patient refuses to be turned?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9244ADE-FD25-466D-94F0-744F6CE8F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914756"/>
              </p:ext>
            </p:extLst>
          </p:nvPr>
        </p:nvGraphicFramePr>
        <p:xfrm>
          <a:off x="470468" y="638175"/>
          <a:ext cx="4734112" cy="553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461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BDE-E68F-42A1-A241-0B05CC9A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improve engagement with repositioning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A812-4C82-4EF4-AF81-858D3943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00" y="1928813"/>
            <a:ext cx="7675350" cy="150018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3500" dirty="0">
                <a:solidFill>
                  <a:schemeClr val="accent6"/>
                </a:solidFill>
                <a:latin typeface="Impact" panose="020B0806030902050204" pitchFamily="34" charset="0"/>
              </a:rPr>
              <a:t>AVOID</a:t>
            </a:r>
            <a:r>
              <a:rPr lang="en-US" sz="3200" dirty="0">
                <a:solidFill>
                  <a:schemeClr val="accent6"/>
                </a:solidFill>
                <a:latin typeface="Impact" panose="020B0806030902050204" pitchFamily="34" charset="0"/>
              </a:rPr>
              <a:t>:</a:t>
            </a:r>
          </a:p>
          <a:p>
            <a:pPr algn="r"/>
            <a:r>
              <a:rPr lang="en-US" dirty="0"/>
              <a:t>Is it alright to reposition you?</a:t>
            </a:r>
          </a:p>
          <a:p>
            <a:pPr algn="r"/>
            <a:r>
              <a:rPr lang="en-US" dirty="0"/>
              <a:t>Do you want to be turned now?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0CDD9-9D3C-45EB-B6B0-F851E8C17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3428999"/>
            <a:ext cx="8134350" cy="3063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3"/>
                </a:solidFill>
                <a:latin typeface="Impact" panose="020B0806030902050204" pitchFamily="34" charset="0"/>
              </a:rPr>
              <a:t>INSTEAD</a:t>
            </a:r>
            <a:r>
              <a:rPr lang="en-US" sz="3500" dirty="0">
                <a:latin typeface="Impact" panose="020B0806030902050204" pitchFamily="34" charset="0"/>
              </a:rPr>
              <a:t>:</a:t>
            </a:r>
          </a:p>
          <a:p>
            <a:r>
              <a:rPr lang="en-US" dirty="0"/>
              <a:t>It is time for you to be repositioned. Can I get anything for you before we start?</a:t>
            </a:r>
          </a:p>
          <a:p>
            <a:r>
              <a:rPr lang="en-US" dirty="0"/>
              <a:t>It is good that you are comfortable, but you are at very high risk to develop a pressure injury. I want to make sure that doesn’t happen</a:t>
            </a:r>
          </a:p>
          <a:p>
            <a:r>
              <a:rPr lang="en-US" dirty="0"/>
              <a:t>This is the time we agreed upon. Prolonged pressure causes pressure injuries an it is my job to keep you SAFE.</a:t>
            </a:r>
          </a:p>
        </p:txBody>
      </p:sp>
    </p:spTree>
    <p:extLst>
      <p:ext uri="{BB962C8B-B14F-4D97-AF65-F5344CB8AC3E}">
        <p14:creationId xmlns:p14="http://schemas.microsoft.com/office/powerpoint/2010/main" val="361809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54F-8FB6-4FC5-A59D-42365201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VUMC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1029B-FF17-45A0-AF69-451DF5DD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718069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3200" dirty="0"/>
              <a:t>Pressure Injury Prevention &amp; Treatment</a:t>
            </a:r>
          </a:p>
          <a:p>
            <a:pPr marL="342900" indent="-342900">
              <a:buClr>
                <a:srgbClr val="8AD0D6"/>
              </a:buClr>
            </a:pPr>
            <a:r>
              <a:rPr lang="en-US" sz="3200" dirty="0"/>
              <a:t>Incontinence Management</a:t>
            </a:r>
          </a:p>
          <a:p>
            <a:pPr marL="342900" indent="-342900">
              <a:buClr>
                <a:srgbClr val="8AD0D6"/>
              </a:buClr>
            </a:pPr>
            <a:r>
              <a:rPr lang="en-US" sz="3200" dirty="0"/>
              <a:t>Bed Selection</a:t>
            </a:r>
          </a:p>
          <a:p>
            <a:pPr marL="342900" indent="-342900">
              <a:buClr>
                <a:srgbClr val="8AD0D6"/>
              </a:buClr>
            </a:pPr>
            <a:r>
              <a:rPr lang="en-US" sz="3200" dirty="0"/>
              <a:t>Skin Tears</a:t>
            </a:r>
          </a:p>
        </p:txBody>
      </p:sp>
    </p:spTree>
    <p:extLst>
      <p:ext uri="{BB962C8B-B14F-4D97-AF65-F5344CB8AC3E}">
        <p14:creationId xmlns:p14="http://schemas.microsoft.com/office/powerpoint/2010/main" val="142326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93492"/>
            <a:ext cx="7719071" cy="4554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3"/>
                </a:solidFill>
              </a:rPr>
              <a:t>pressure injury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localized damage to the skin and/or underlying soft tissue usually over a bony prominence or related to a medical or other device. The injury can present as intact skin or an open ulcer and may be painful. The injury occurs as a result of intense and/or prolonged pressure or pressure in combination with shear.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tolerance of soft tissue for pressure and shear may also be affected by microclimate, nutrition, perfusion, co-morbidities and condition of the soft tissue.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dirty="0">
                <a:solidFill>
                  <a:schemeClr val="accent3"/>
                </a:solidFill>
              </a:rPr>
              <a:t>Re-defined by the NPUAP during the 2016 Staging Consensus Conference.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95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3612-F944-4188-9135-170F2F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NEW! Pressure Injury Prevention (PIP)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A97E-F4C7-414B-A422-7EECADFC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058630"/>
            <a:ext cx="3628103" cy="4265969"/>
          </a:xfrm>
        </p:spPr>
        <p:txBody>
          <a:bodyPr>
            <a:normAutofit/>
          </a:bodyPr>
          <a:lstStyle/>
          <a:p>
            <a:r>
              <a:rPr lang="en-US" dirty="0"/>
              <a:t>Available from the VUMC Nursing Resources page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Vanderbilt Nursing---  Employee Resources --- Go to “P” section --- Pressure Injury Prevention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Resources, guidelines, meeting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AE7FA-1D4B-45E3-BA07-CAFBC771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97" y="2058631"/>
            <a:ext cx="4088720" cy="3393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279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VUMC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66020"/>
            <a:ext cx="7418818" cy="4641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 dirty="0"/>
              <a:t>Patient Care E-Docs</a:t>
            </a:r>
          </a:p>
          <a:p>
            <a:pPr marL="742950" lvl="1" indent="-285750"/>
            <a:r>
              <a:rPr lang="en-US" sz="2000" dirty="0"/>
              <a:t>mc.vanderbilt.edu </a:t>
            </a:r>
            <a:r>
              <a:rPr lang="en-US" sz="2000" dirty="0">
                <a:sym typeface="Wingdings" panose="05000000000000000000" pitchFamily="2" charset="2"/>
              </a:rPr>
              <a:t> Resources Directory</a:t>
            </a:r>
            <a:endParaRPr lang="en-US" sz="2000" dirty="0"/>
          </a:p>
          <a:p>
            <a:pPr marL="742950" lvl="1" indent="-285750"/>
            <a:r>
              <a:rPr lang="en-US" sz="2000" dirty="0">
                <a:sym typeface="Wingdings" panose="05000000000000000000" pitchFamily="2" charset="2"/>
              </a:rPr>
              <a:t>Nursing at Vanderbilt  Employee Resources</a:t>
            </a:r>
            <a:endParaRPr lang="en-US" sz="2000" dirty="0"/>
          </a:p>
          <a:p>
            <a:pPr marL="342900" indent="-342900"/>
            <a:r>
              <a:rPr lang="en-US" sz="2400" dirty="0"/>
              <a:t>PolicyTech</a:t>
            </a:r>
          </a:p>
          <a:p>
            <a:pPr marL="742950" lvl="1" indent="-285750"/>
            <a:r>
              <a:rPr lang="en-US" sz="2000" dirty="0"/>
              <a:t>Pressure Injury Prevention and Treatment- Adult</a:t>
            </a:r>
          </a:p>
          <a:p>
            <a:pPr marL="742950" lvl="1" indent="-285750"/>
            <a:r>
              <a:rPr lang="en-US" sz="2000" dirty="0"/>
              <a:t>Pressure Injury Prevention and Treatment- Peds</a:t>
            </a:r>
          </a:p>
          <a:p>
            <a:pPr marL="742950" lvl="1" indent="-285750"/>
            <a:r>
              <a:rPr lang="en-US" sz="2000" dirty="0"/>
              <a:t>Fecal Incontinence and Bowel Management</a:t>
            </a:r>
          </a:p>
          <a:p>
            <a:pPr marL="342900" indent="-342900"/>
            <a:r>
              <a:rPr lang="en-US" sz="2400" dirty="0"/>
              <a:t>Mosby’s Nursing Skills</a:t>
            </a:r>
          </a:p>
          <a:p>
            <a:pPr marL="342900" indent="-342900"/>
            <a:r>
              <a:rPr lang="en-US" sz="2400" dirty="0"/>
              <a:t>Krames Patient Education</a:t>
            </a:r>
            <a:r>
              <a:rPr lang="en-US" dirty="0"/>
              <a:t> </a:t>
            </a:r>
          </a:p>
          <a:p>
            <a:pPr marL="0" indent="0">
              <a:buClr>
                <a:srgbClr val="8AD0D6"/>
              </a:buCl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97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70057-2330-460F-90B5-CADFCD0C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5786"/>
            <a:ext cx="2605388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3500" dirty="0">
                <a:solidFill>
                  <a:schemeClr val="tx1">
                    <a:lumMod val="95000"/>
                  </a:schemeClr>
                </a:solidFill>
              </a:rPr>
              <a:t>REMEMBER!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D827-2A83-49B8-9249-A80D33AE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406" y="1115786"/>
            <a:ext cx="5167991" cy="462642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ASSESS your patient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UTILIZE your skin champions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TURN &amp; REPOSITION your patient &amp; FLOAT HEELS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MANAGE MOISTURE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DOCUMENT your findings and interventions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YOU can prevent pressure injuries!</a:t>
            </a:r>
          </a:p>
        </p:txBody>
      </p:sp>
    </p:spTree>
    <p:extLst>
      <p:ext uri="{BB962C8B-B14F-4D97-AF65-F5344CB8AC3E}">
        <p14:creationId xmlns:p14="http://schemas.microsoft.com/office/powerpoint/2010/main" val="919416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1F3EA5-75BB-4514-BF63-E8243027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45EB-65CC-4B66-A275-571BEA47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3813175"/>
          </a:xfrm>
        </p:spPr>
        <p:txBody>
          <a:bodyPr>
            <a:normAutofit/>
          </a:bodyPr>
          <a:lstStyle/>
          <a:p>
            <a:r>
              <a:rPr lang="en-US" dirty="0"/>
              <a:t>VUMC website: </a:t>
            </a:r>
            <a:r>
              <a:rPr lang="en-US" dirty="0">
                <a:hlinkClick r:id="rId2"/>
              </a:rPr>
              <a:t>https://www.vumc.org/pip</a:t>
            </a:r>
            <a:endParaRPr lang="en-US" dirty="0"/>
          </a:p>
          <a:p>
            <a:r>
              <a:rPr lang="en-US" dirty="0"/>
              <a:t>NDNQI Pressure Injury Training 7.0- online module with great information on staging, prevalence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http://learning2.pressganey.com/ndnqi/copyright/2019/468913158456/story_html5.html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National Pressure Injury Advisory Panel (NPIAP)-  up-to-date information on staging, educational resources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https://npiap.com/page/FreeMaterials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85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5231186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6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4254889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2984" y="687388"/>
            <a:ext cx="4718016" cy="5483225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/>
            <a:r>
              <a:rPr lang="en-US" sz="6300" i="0" spc="-300" dirty="0">
                <a:solidFill>
                  <a:schemeClr val="tx1">
                    <a:lumMod val="95000"/>
                  </a:schemeClr>
                </a:solidFill>
              </a:rPr>
              <a:t>QUICK Case Study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685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1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800" dirty="0"/>
              <a:t>24 y/o male</a:t>
            </a:r>
          </a:p>
          <a:p>
            <a:pPr marL="342900" indent="-342900"/>
            <a:r>
              <a:rPr lang="en-US" sz="2800" dirty="0"/>
              <a:t>Admitted 1/28/17 for surgical consideration</a:t>
            </a:r>
          </a:p>
          <a:p>
            <a:pPr marL="342900" indent="-342900"/>
            <a:r>
              <a:rPr lang="en-US" sz="2800" dirty="0"/>
              <a:t>Crohn’s disease with 2 month hx of worsening symptoms</a:t>
            </a:r>
          </a:p>
          <a:p>
            <a:pPr marL="342900" indent="-342900"/>
            <a:r>
              <a:rPr lang="en-US" sz="2800" dirty="0"/>
              <a:t>Criteria met for moderate malnutrition</a:t>
            </a:r>
          </a:p>
          <a:p>
            <a:pPr marL="342900" indent="-342900"/>
            <a:r>
              <a:rPr lang="en-US" sz="2800" dirty="0"/>
              <a:t>Surgery 2/3; OR time ~5hrs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7149" y="1670663"/>
            <a:ext cx="3528152" cy="4200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800" dirty="0"/>
              <a:t>Admission Braden= 20</a:t>
            </a:r>
          </a:p>
          <a:p>
            <a:pPr marL="342900" indent="-342900"/>
            <a:r>
              <a:rPr lang="en-US" sz="2800" dirty="0"/>
              <a:t>Braden never less than 19</a:t>
            </a:r>
          </a:p>
          <a:p>
            <a:pPr marL="342900" indent="-342900"/>
            <a:r>
              <a:rPr lang="en-US" sz="2800" dirty="0"/>
              <a:t>Wound discovered on 2/8; Braden= 21</a:t>
            </a:r>
          </a:p>
        </p:txBody>
      </p:sp>
    </p:spTree>
    <p:extLst>
      <p:ext uri="{BB962C8B-B14F-4D97-AF65-F5344CB8AC3E}">
        <p14:creationId xmlns:p14="http://schemas.microsoft.com/office/powerpoint/2010/main" val="265763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Tissue Pressure Injury (DTI)</a:t>
            </a:r>
          </a:p>
        </p:txBody>
      </p:sp>
      <p:pic>
        <p:nvPicPr>
          <p:cNvPr id="4098" name="Picture 2" descr="\\ds.vanderbilt.edu\ncsdfs\WOC\Users\reuschc\My Documents\My Pictures\2016-04-20\D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9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0068059-9097-4F05-BA38-CDD7DBF7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346E9-36FB-492D-AA79-75B129C04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6858000" cy="248613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defTabSz="914400"/>
            <a:r>
              <a:rPr lang="en-US" sz="4700" i="0" spc="-300" dirty="0">
                <a:solidFill>
                  <a:schemeClr val="tx1">
                    <a:lumMod val="95000"/>
                  </a:schemeClr>
                </a:solidFill>
              </a:rPr>
              <a:t>Why is it important to recognize pressure injuries present on admission (POA)?</a:t>
            </a:r>
          </a:p>
        </p:txBody>
      </p:sp>
    </p:spTree>
    <p:extLst>
      <p:ext uri="{BB962C8B-B14F-4D97-AF65-F5344CB8AC3E}">
        <p14:creationId xmlns:p14="http://schemas.microsoft.com/office/powerpoint/2010/main" val="148656676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2240</Words>
  <Application>Microsoft Office PowerPoint</Application>
  <PresentationFormat>On-screen Show (4:3)</PresentationFormat>
  <Paragraphs>347</Paragraphs>
  <Slides>54</Slides>
  <Notes>25</Notes>
  <HiddenSlides>14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Corbel</vt:lpstr>
      <vt:lpstr>Georgia</vt:lpstr>
      <vt:lpstr>Impact</vt:lpstr>
      <vt:lpstr>Verdana</vt:lpstr>
      <vt:lpstr>Wingdings</vt:lpstr>
      <vt:lpstr>Depth</vt:lpstr>
      <vt:lpstr>Wound, Ostomy, &amp; Continence (WOC) Nurses</vt:lpstr>
      <vt:lpstr>Objectives</vt:lpstr>
      <vt:lpstr>PowerPoint Presentation</vt:lpstr>
      <vt:lpstr>What is a pressure injury? </vt:lpstr>
      <vt:lpstr>Pressure Injury</vt:lpstr>
      <vt:lpstr>QUICK Case Study</vt:lpstr>
      <vt:lpstr>Case Study </vt:lpstr>
      <vt:lpstr>Deep Tissue Pressure Injury (DTI)</vt:lpstr>
      <vt:lpstr>Why is it important to recognize pressure injuries present on admission (POA)?</vt:lpstr>
      <vt:lpstr>The Impact</vt:lpstr>
      <vt:lpstr>Why is this important to nursing?</vt:lpstr>
      <vt:lpstr>Braden Risk Assessment Scale</vt:lpstr>
      <vt:lpstr>Braden Scale (Adults)</vt:lpstr>
      <vt:lpstr>Braden QD Scale (Children)</vt:lpstr>
      <vt:lpstr>Friction &amp; Shear- what’s the difference?</vt:lpstr>
      <vt:lpstr>PowerPoint Presentation</vt:lpstr>
      <vt:lpstr>Pressure Injury Prevention &amp; Treatment Guidelines</vt:lpstr>
      <vt:lpstr>PowerPoint Presentation</vt:lpstr>
      <vt:lpstr>PowerPoint Presentation</vt:lpstr>
      <vt:lpstr>FIRST: Thorough Skin Assessment</vt:lpstr>
      <vt:lpstr>NEXT: Proactive Prevention</vt:lpstr>
      <vt:lpstr>Pressure Injury Staging </vt:lpstr>
      <vt:lpstr>Stage 1: Non blanchable erythema</vt:lpstr>
      <vt:lpstr>Stage 2: Partial thickness wound/ intact serum filled blister </vt:lpstr>
      <vt:lpstr>Stage 3: Full thickness with adipose (fat) visible</vt:lpstr>
      <vt:lpstr>Stage 4: Full thickness with exposed bone/tendon/muscle </vt:lpstr>
      <vt:lpstr>Unstageable: Obscured full thickness skin and tissue loss</vt:lpstr>
      <vt:lpstr>Unstageable</vt:lpstr>
      <vt:lpstr>Deep Tissue Injury</vt:lpstr>
      <vt:lpstr>DTI Evolution</vt:lpstr>
      <vt:lpstr>DTI Evolution</vt:lpstr>
      <vt:lpstr>Pressure?  It’s not always easy to tell</vt:lpstr>
      <vt:lpstr>Reminder: We DON’T stage</vt:lpstr>
      <vt:lpstr>Documentation </vt:lpstr>
      <vt:lpstr>Documentation</vt:lpstr>
      <vt:lpstr>It's not always a sacral wound!</vt:lpstr>
      <vt:lpstr>NEW PROCESS! (Adult Only)</vt:lpstr>
      <vt:lpstr>To Do!</vt:lpstr>
      <vt:lpstr>Pressure injury measurements</vt:lpstr>
      <vt:lpstr>Documentation</vt:lpstr>
      <vt:lpstr>Requesting a co-signature</vt:lpstr>
      <vt:lpstr>What is another type of skin damage that can look like pressure? </vt:lpstr>
      <vt:lpstr>PowerPoint Presentation</vt:lpstr>
      <vt:lpstr>It’s not always a pressure injury!</vt:lpstr>
      <vt:lpstr>Incontinence Associated Dermatitis (IAD)</vt:lpstr>
      <vt:lpstr>Protection from Incontinence</vt:lpstr>
      <vt:lpstr>What if your patient refuses to be turned?</vt:lpstr>
      <vt:lpstr>Strategies to improve engagement with repositioning</vt:lpstr>
      <vt:lpstr>VUMC Guidelines</vt:lpstr>
      <vt:lpstr>NEW! Pressure Injury Prevention (PIP) Website</vt:lpstr>
      <vt:lpstr>VUMC Resources</vt:lpstr>
      <vt:lpstr>REMEMBER!</vt:lpstr>
      <vt:lpstr>More information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Wound, Ostomy, &amp; Continence (WOC) Nurses</dc:title>
  <dc:creator>Reuscher, Christine</dc:creator>
  <cp:lastModifiedBy>Reuscher, Christine</cp:lastModifiedBy>
  <cp:revision>4</cp:revision>
  <dcterms:created xsi:type="dcterms:W3CDTF">2020-02-25T21:38:19Z</dcterms:created>
  <dcterms:modified xsi:type="dcterms:W3CDTF">2020-04-14T16:26:04Z</dcterms:modified>
</cp:coreProperties>
</file>