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cid:image005.jpg@01D49D2A.5A913500" TargetMode="External"/><Relationship Id="rId7" Type="http://schemas.openxmlformats.org/officeDocument/2006/relationships/image" Target="cid:image002.png@01D49D2A.5A88345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cid:image007.png@01D49D2A.5A913500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cid:image006.jpg@01D49D2A.5A9135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D65FED-94CB-4369-B237-7E4CDE00A0B0}"/>
              </a:ext>
            </a:extLst>
          </p:cNvPr>
          <p:cNvSpPr/>
          <p:nvPr/>
        </p:nvSpPr>
        <p:spPr>
          <a:xfrm>
            <a:off x="873368" y="376035"/>
            <a:ext cx="106125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Pressure Injury (PI) Prevention and Sitting</a:t>
            </a:r>
          </a:p>
          <a:p>
            <a:pPr algn="ctr"/>
            <a:endParaRPr lang="en-US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sitting positions, the pressure is higher than in lying postures. </a:t>
            </a:r>
          </a:p>
          <a:p>
            <a:pPr algn="ctr"/>
            <a:endParaRPr lang="en-US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risk of pressure injury is </a:t>
            </a:r>
            <a:r>
              <a:rPr lang="en-US" sz="2400" i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greatly</a:t>
            </a:r>
            <a:r>
              <a:rPr lang="en-US" sz="2400" i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increased </a:t>
            </a: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during sitting periods.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8D04EA-3209-4E91-BADD-E24F65B40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79654" y="3584013"/>
            <a:ext cx="2733675" cy="10001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586B81-7939-4025-B018-C9AD8B91F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443434" y="3493525"/>
            <a:ext cx="2714625" cy="11620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7097BD-31D2-4142-B37D-5213F6D0F5EF}"/>
              </a:ext>
            </a:extLst>
          </p:cNvPr>
          <p:cNvSpPr txBox="1"/>
          <p:nvPr/>
        </p:nvSpPr>
        <p:spPr>
          <a:xfrm>
            <a:off x="6245236" y="5648300"/>
            <a:ext cx="348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Pressure map in sitting position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637CB3-A7E4-480A-9A40-6641685E9AD4}"/>
              </a:ext>
            </a:extLst>
          </p:cNvPr>
          <p:cNvSpPr txBox="1"/>
          <p:nvPr/>
        </p:nvSpPr>
        <p:spPr>
          <a:xfrm>
            <a:off x="2239546" y="5648300"/>
            <a:ext cx="348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Pressure map in supine position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D8E473-703F-42F1-AF27-748C80F3845D}"/>
              </a:ext>
            </a:extLst>
          </p:cNvPr>
          <p:cNvCxnSpPr>
            <a:cxnSpLocks/>
          </p:cNvCxnSpPr>
          <p:nvPr/>
        </p:nvCxnSpPr>
        <p:spPr>
          <a:xfrm flipV="1">
            <a:off x="2107224" y="4074550"/>
            <a:ext cx="1321776" cy="145581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9564C4-A33E-438A-97C0-5D1E8281DFF4}"/>
              </a:ext>
            </a:extLst>
          </p:cNvPr>
          <p:cNvCxnSpPr>
            <a:cxnSpLocks/>
          </p:cNvCxnSpPr>
          <p:nvPr/>
        </p:nvCxnSpPr>
        <p:spPr>
          <a:xfrm flipH="1" flipV="1">
            <a:off x="8115300" y="4286250"/>
            <a:ext cx="1444156" cy="124411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24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683C82-B0C9-455C-A98B-0D5E87A9B7AB}"/>
              </a:ext>
            </a:extLst>
          </p:cNvPr>
          <p:cNvSpPr/>
          <p:nvPr/>
        </p:nvSpPr>
        <p:spPr>
          <a:xfrm>
            <a:off x="304800" y="107003"/>
            <a:ext cx="11562945" cy="21097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	              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CD95D4-1296-49FF-87F9-D97BF60AA424}"/>
              </a:ext>
            </a:extLst>
          </p:cNvPr>
          <p:cNvSpPr/>
          <p:nvPr/>
        </p:nvSpPr>
        <p:spPr>
          <a:xfrm>
            <a:off x="1337431" y="2342606"/>
            <a:ext cx="9230316" cy="416519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9A4AB-9F74-4E67-B40C-E9970B78E640}"/>
              </a:ext>
            </a:extLst>
          </p:cNvPr>
          <p:cNvSpPr txBox="1"/>
          <p:nvPr/>
        </p:nvSpPr>
        <p:spPr>
          <a:xfrm>
            <a:off x="1819072" y="2464526"/>
            <a:ext cx="82828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GENERAL GUIDELINES: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Apply Mepilex foam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Use chair air cushion under patient. Do not use donuts.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Maintain proper alignment; recline with legs elevated if possible or ensure feet are well supported on the floor.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Assess skin after each period of sitting to evaluate.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For a patient with an ischial pressure injury, avoid seating in a fully erect posture in chair.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REPOSITIONING: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If patient is unable to reposition themself or </a:t>
            </a:r>
            <a:r>
              <a:rPr lang="en-US" sz="1400" i="1" dirty="0">
                <a:solidFill>
                  <a:schemeClr val="bg1"/>
                </a:solidFill>
              </a:rPr>
              <a:t>can</a:t>
            </a:r>
            <a:r>
              <a:rPr lang="en-US" sz="1400" dirty="0">
                <a:solidFill>
                  <a:schemeClr val="bg1"/>
                </a:solidFill>
              </a:rPr>
              <a:t> reposition but </a:t>
            </a:r>
            <a:r>
              <a:rPr lang="en-US" sz="1400" i="1" dirty="0">
                <a:solidFill>
                  <a:schemeClr val="bg1"/>
                </a:solidFill>
              </a:rPr>
              <a:t>won’t</a:t>
            </a:r>
            <a:r>
              <a:rPr lang="en-US" sz="1400" dirty="0">
                <a:solidFill>
                  <a:schemeClr val="bg1"/>
                </a:solidFill>
              </a:rPr>
              <a:t> because of pain, dementia, </a:t>
            </a:r>
            <a:r>
              <a:rPr lang="en-US" sz="1400" dirty="0" err="1">
                <a:solidFill>
                  <a:schemeClr val="bg1"/>
                </a:solidFill>
              </a:rPr>
              <a:t>etc</a:t>
            </a:r>
            <a:r>
              <a:rPr lang="en-US" sz="1400" dirty="0">
                <a:solidFill>
                  <a:schemeClr val="bg1"/>
                </a:solidFill>
              </a:rPr>
              <a:t>: assist with repositioning at least q1h.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If patient is able to reposition themselves: encourage q15 minute pressure shifts.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CONSIDER SITTING 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2 hours for at risk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1hour TID for patient with ischial or sacral pressure injury.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Sitting time can be increased or decreased based on improvement or deterioration of the pressure injury.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E884A-64F7-4013-86A3-5C2CC5C629B0}"/>
              </a:ext>
            </a:extLst>
          </p:cNvPr>
          <p:cNvSpPr txBox="1"/>
          <p:nvPr/>
        </p:nvSpPr>
        <p:spPr>
          <a:xfrm>
            <a:off x="622663" y="192400"/>
            <a:ext cx="10946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 patients with ‘chair’ orders</a:t>
            </a:r>
          </a:p>
          <a:p>
            <a:pPr algn="ctr"/>
            <a:r>
              <a:rPr lang="en-US" sz="2400" dirty="0"/>
              <a:t>AND</a:t>
            </a:r>
          </a:p>
          <a:p>
            <a:pPr algn="ctr"/>
            <a:r>
              <a:rPr lang="en-US" sz="2400" dirty="0"/>
              <a:t>Have a sacral or ischial pressure injury</a:t>
            </a:r>
          </a:p>
          <a:p>
            <a:pPr algn="ctr"/>
            <a:r>
              <a:rPr lang="en-US" sz="2400" dirty="0"/>
              <a:t>OR</a:t>
            </a:r>
          </a:p>
          <a:p>
            <a:pPr algn="ctr"/>
            <a:r>
              <a:rPr lang="en-US" sz="2400" dirty="0"/>
              <a:t>Are </a:t>
            </a:r>
            <a:r>
              <a:rPr lang="en-US" sz="2400" u="sng" dirty="0"/>
              <a:t>at risk for </a:t>
            </a:r>
            <a:r>
              <a:rPr lang="en-US" sz="2400" dirty="0"/>
              <a:t>a pressure injury</a:t>
            </a:r>
          </a:p>
        </p:txBody>
      </p:sp>
    </p:spTree>
    <p:extLst>
      <p:ext uri="{BB962C8B-B14F-4D97-AF65-F5344CB8AC3E}">
        <p14:creationId xmlns:p14="http://schemas.microsoft.com/office/powerpoint/2010/main" val="318413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F7E73B-322C-4C08-905D-19DF49E35373}"/>
              </a:ext>
            </a:extLst>
          </p:cNvPr>
          <p:cNvSpPr/>
          <p:nvPr/>
        </p:nvSpPr>
        <p:spPr>
          <a:xfrm>
            <a:off x="915376" y="405456"/>
            <a:ext cx="3298213" cy="23327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AB255CD-5F90-481D-AD2A-E57391A1B199}"/>
              </a:ext>
            </a:extLst>
          </p:cNvPr>
          <p:cNvSpPr/>
          <p:nvPr/>
        </p:nvSpPr>
        <p:spPr>
          <a:xfrm>
            <a:off x="7086600" y="3700470"/>
            <a:ext cx="3487652" cy="2465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62A78E-4FD5-4AA9-AE84-94FFDD1A0E10}"/>
              </a:ext>
            </a:extLst>
          </p:cNvPr>
          <p:cNvSpPr/>
          <p:nvPr/>
        </p:nvSpPr>
        <p:spPr>
          <a:xfrm>
            <a:off x="7025054" y="634147"/>
            <a:ext cx="3414558" cy="2343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19" descr="cid:image005.jpg@01D49D2A.5A913500">
            <a:extLst>
              <a:ext uri="{FF2B5EF4-FFF2-40B4-BE49-F238E27FC236}">
                <a16:creationId xmlns:a16="http://schemas.microsoft.com/office/drawing/2014/main" id="{428E645E-219B-4EC2-B97B-2150B4EE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79" y="1140888"/>
            <a:ext cx="291782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 descr="cid:image007.png@01D49D2A.5A913500">
            <a:extLst>
              <a:ext uri="{FF2B5EF4-FFF2-40B4-BE49-F238E27FC236}">
                <a16:creationId xmlns:a16="http://schemas.microsoft.com/office/drawing/2014/main" id="{6958A5AA-AF71-4B33-9C9C-9BA9CF2C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20" y="4199286"/>
            <a:ext cx="2533284" cy="179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A4C3825-150D-4142-B6BD-49F31AE47611}"/>
              </a:ext>
            </a:extLst>
          </p:cNvPr>
          <p:cNvSpPr/>
          <p:nvPr/>
        </p:nvSpPr>
        <p:spPr>
          <a:xfrm>
            <a:off x="915376" y="3737452"/>
            <a:ext cx="3108020" cy="23110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20" descr="cid:image003.png@01D49D28.BAC321B0">
            <a:extLst>
              <a:ext uri="{FF2B5EF4-FFF2-40B4-BE49-F238E27FC236}">
                <a16:creationId xmlns:a16="http://schemas.microsoft.com/office/drawing/2014/main" id="{BB5A3DC6-F30C-4954-BA90-E2523039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80" y="4193667"/>
            <a:ext cx="2773211" cy="170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1" descr="cid:image006.jpg@01D49D2A.5A913500">
            <a:extLst>
              <a:ext uri="{FF2B5EF4-FFF2-40B4-BE49-F238E27FC236}">
                <a16:creationId xmlns:a16="http://schemas.microsoft.com/office/drawing/2014/main" id="{239CEEE7-076C-480F-B25C-1DFDE2F3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52" y="773208"/>
            <a:ext cx="2599040" cy="18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247AA1-B16B-4FB9-934D-A90A57F291AA}"/>
              </a:ext>
            </a:extLst>
          </p:cNvPr>
          <p:cNvSpPr/>
          <p:nvPr/>
        </p:nvSpPr>
        <p:spPr>
          <a:xfrm>
            <a:off x="-269631" y="6124678"/>
            <a:ext cx="6365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chair reclines, lean patient back and elevate legs on a rest.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Preferred chair position if patient has an ischial pi.</a:t>
            </a:r>
            <a:endParaRPr lang="en-US" sz="14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988BA6-A627-481D-A458-8FC87EAC12C4}"/>
              </a:ext>
            </a:extLst>
          </p:cNvPr>
          <p:cNvSpPr/>
          <p:nvPr/>
        </p:nvSpPr>
        <p:spPr>
          <a:xfrm>
            <a:off x="536330" y="2916343"/>
            <a:ext cx="51874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0" lvl="0" algn="ctr">
              <a:spcBef>
                <a:spcPts val="500"/>
              </a:spcBef>
              <a:spcAft>
                <a:spcPts val="500"/>
              </a:spcAft>
            </a:pP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If chair does not recline, sit patient upright with feet on the ground. 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9646BE-7E4B-4729-AEEE-B547B3048276}"/>
              </a:ext>
            </a:extLst>
          </p:cNvPr>
          <p:cNvSpPr/>
          <p:nvPr/>
        </p:nvSpPr>
        <p:spPr>
          <a:xfrm>
            <a:off x="5826370" y="3035315"/>
            <a:ext cx="6365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Maintain proper position and alignment in chair.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Slouched or slid-down postures create significant increases in pressure</a:t>
            </a: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5F9FB5-5917-4D48-83C0-DC787319C300}"/>
              </a:ext>
            </a:extLst>
          </p:cNvPr>
          <p:cNvSpPr txBox="1"/>
          <p:nvPr/>
        </p:nvSpPr>
        <p:spPr>
          <a:xfrm>
            <a:off x="6931573" y="6297689"/>
            <a:ext cx="391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Do not sit patient upright with feet elevated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0D7F2B-D276-40B6-AE04-06C1A7B523E6}"/>
              </a:ext>
            </a:extLst>
          </p:cNvPr>
          <p:cNvSpPr txBox="1"/>
          <p:nvPr/>
        </p:nvSpPr>
        <p:spPr>
          <a:xfrm>
            <a:off x="1862503" y="3737452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YES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D7E135-D299-42F9-AD6A-2CAA98CA5A42}"/>
              </a:ext>
            </a:extLst>
          </p:cNvPr>
          <p:cNvSpPr txBox="1"/>
          <p:nvPr/>
        </p:nvSpPr>
        <p:spPr>
          <a:xfrm>
            <a:off x="8288947" y="563781"/>
            <a:ext cx="182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D56926-B596-4F0A-902C-54334612B467}"/>
              </a:ext>
            </a:extLst>
          </p:cNvPr>
          <p:cNvSpPr txBox="1"/>
          <p:nvPr/>
        </p:nvSpPr>
        <p:spPr>
          <a:xfrm>
            <a:off x="8345364" y="3737452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A31133-4C2C-41D4-B5CB-A114F4BFE5E8}"/>
              </a:ext>
            </a:extLst>
          </p:cNvPr>
          <p:cNvSpPr txBox="1"/>
          <p:nvPr/>
        </p:nvSpPr>
        <p:spPr>
          <a:xfrm>
            <a:off x="2162540" y="358522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YES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48DFA-E006-4D86-8AED-F131CCE826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965" y="1289603"/>
            <a:ext cx="600075" cy="33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C9817D-056B-4DEE-887B-E30BB29C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8400" y="4457700"/>
            <a:ext cx="504825" cy="398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CDABAC-541A-4191-887A-1117D5544D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2541" y="773208"/>
            <a:ext cx="418734" cy="36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C8037-B845-4823-BF40-13CA7A92A8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1712" y="4206433"/>
            <a:ext cx="6000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B7B93D-1D46-4E4F-878F-2EABA82C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04" y="2536158"/>
            <a:ext cx="4218772" cy="2835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5352B-6A7B-4D11-97C1-709848143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87482" y="1369078"/>
            <a:ext cx="3453706" cy="4859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C334C-4E91-4213-98DC-263362537BD5}"/>
              </a:ext>
            </a:extLst>
          </p:cNvPr>
          <p:cNvSpPr txBox="1"/>
          <p:nvPr/>
        </p:nvSpPr>
        <p:spPr>
          <a:xfrm>
            <a:off x="536009" y="1373892"/>
            <a:ext cx="468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Standard cushion PMM 1782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8F55D-7C87-4B5E-AFE3-60382B0FA8D6}"/>
              </a:ext>
            </a:extLst>
          </p:cNvPr>
          <p:cNvSpPr txBox="1"/>
          <p:nvPr/>
        </p:nvSpPr>
        <p:spPr>
          <a:xfrm>
            <a:off x="6359236" y="1373893"/>
            <a:ext cx="453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Bariatric cushion PMM 89576</a:t>
            </a:r>
          </a:p>
        </p:txBody>
      </p:sp>
    </p:spTree>
    <p:extLst>
      <p:ext uri="{BB962C8B-B14F-4D97-AF65-F5344CB8AC3E}">
        <p14:creationId xmlns:p14="http://schemas.microsoft.com/office/powerpoint/2010/main" val="4114378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7168</TotalTime>
  <Words>300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Comic Sans MS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Bonnie</dc:creator>
  <cp:lastModifiedBy>Reuscher, Christine</cp:lastModifiedBy>
  <cp:revision>27</cp:revision>
  <dcterms:created xsi:type="dcterms:W3CDTF">2018-12-26T20:12:58Z</dcterms:created>
  <dcterms:modified xsi:type="dcterms:W3CDTF">2020-11-25T21:12:55Z</dcterms:modified>
</cp:coreProperties>
</file>