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88" d="100"/>
          <a:sy n="88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6FC3-7693-4C6D-BFBC-D11F9A4D08EF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6119-80E8-4D5A-B8E2-A5B8E975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Diagnostic Modalities in Spine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Cyrus </a:t>
            </a:r>
            <a:r>
              <a:rPr lang="en-US" dirty="0" smtClean="0"/>
              <a:t>Wong, M.D.</a:t>
            </a:r>
          </a:p>
          <a:p>
            <a:r>
              <a:rPr lang="en-US" dirty="0" smtClean="0"/>
              <a:t>Department of Neurological Surgery</a:t>
            </a:r>
          </a:p>
          <a:p>
            <a:r>
              <a:rPr lang="en-US" dirty="0" smtClean="0"/>
              <a:t>Vanderbilt University Medical Center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"/>
            <a:ext cx="2895600" cy="22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C-Spine Cont.</a:t>
            </a:r>
            <a:endParaRPr lang="en-US" dirty="0"/>
          </a:p>
        </p:txBody>
      </p:sp>
      <p:pic>
        <p:nvPicPr>
          <p:cNvPr id="4" name="Content Placeholder 3" descr="ct odontoid f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724" y="1346174"/>
            <a:ext cx="7809476" cy="4673626"/>
          </a:xfrm>
        </p:spPr>
      </p:pic>
      <p:sp>
        <p:nvSpPr>
          <p:cNvPr id="5" name="Rectangle 4"/>
          <p:cNvSpPr/>
          <p:nvPr/>
        </p:nvSpPr>
        <p:spPr>
          <a:xfrm>
            <a:off x="6629400" y="5486400"/>
            <a:ext cx="1828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96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8782" y="6248400"/>
            <a:ext cx="87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Lumbar and Thoracic CT</a:t>
            </a:r>
            <a:endParaRPr lang="en-US" dirty="0"/>
          </a:p>
        </p:txBody>
      </p:sp>
      <p:pic>
        <p:nvPicPr>
          <p:cNvPr id="5" name="Picture 3" descr="sag 1_3_30.jpg"/>
          <p:cNvPicPr>
            <a:picLocks noChangeAspect="1"/>
          </p:cNvPicPr>
          <p:nvPr/>
        </p:nvPicPr>
        <p:blipFill>
          <a:blip r:embed="rId2" cstate="print"/>
          <a:srcRect l="16667" r="20000" b="11765"/>
          <a:stretch>
            <a:fillRect/>
          </a:stretch>
        </p:blipFill>
        <p:spPr bwMode="auto">
          <a:xfrm>
            <a:off x="914400" y="838199"/>
            <a:ext cx="3200400" cy="56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axial ct v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67" r="15278"/>
          <a:stretch>
            <a:fillRect/>
          </a:stretch>
        </p:blipFill>
        <p:spPr>
          <a:xfrm>
            <a:off x="4419600" y="1476375"/>
            <a:ext cx="4419600" cy="3781425"/>
          </a:xfrm>
        </p:spPr>
      </p:pic>
      <p:sp>
        <p:nvSpPr>
          <p:cNvPr id="8" name="TextBox 7"/>
          <p:cNvSpPr txBox="1"/>
          <p:nvPr/>
        </p:nvSpPr>
        <p:spPr>
          <a:xfrm>
            <a:off x="2209800" y="6488668"/>
            <a:ext cx="87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715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Thoracolumbar Fractures</a:t>
            </a:r>
            <a:endParaRPr lang="en-US" dirty="0"/>
          </a:p>
        </p:txBody>
      </p:sp>
      <p:pic>
        <p:nvPicPr>
          <p:cNvPr id="8" name="Content Placeholder 7" descr="sag ct comp f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3267075" cy="4495800"/>
          </a:xfrm>
        </p:spPr>
      </p:pic>
      <p:pic>
        <p:nvPicPr>
          <p:cNvPr id="9" name="Picture 8" descr="lubar fx disslo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707" y="1676400"/>
            <a:ext cx="3106093" cy="449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6248400"/>
            <a:ext cx="223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Fracture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8038" y="6248400"/>
            <a:ext cx="214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Fracture </a:t>
            </a:r>
            <a:r>
              <a:rPr lang="en-US" dirty="0" err="1" smtClean="0"/>
              <a:t>Disslocation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ses a magnetic field and pulses of radio wave energy to make images </a:t>
            </a:r>
          </a:p>
          <a:p>
            <a:r>
              <a:rPr lang="en-US" dirty="0" smtClean="0"/>
              <a:t>Excellent image quality for soft tissue when compared to plain </a:t>
            </a:r>
            <a:r>
              <a:rPr lang="en-US" dirty="0" err="1" smtClean="0"/>
              <a:t>xray</a:t>
            </a:r>
            <a:r>
              <a:rPr lang="en-US" dirty="0" smtClean="0"/>
              <a:t> and CT </a:t>
            </a:r>
          </a:p>
          <a:p>
            <a:r>
              <a:rPr lang="en-US" dirty="0" smtClean="0"/>
              <a:t>The study of choice to evaluate soft tissue such as intervertebral disk, </a:t>
            </a:r>
            <a:r>
              <a:rPr lang="en-US" dirty="0" err="1" smtClean="0"/>
              <a:t>thecal</a:t>
            </a:r>
            <a:r>
              <a:rPr lang="en-US" dirty="0" smtClean="0"/>
              <a:t> sac, ligaments, joints and spinal cord</a:t>
            </a:r>
          </a:p>
          <a:p>
            <a:r>
              <a:rPr lang="en-US" dirty="0" smtClean="0"/>
              <a:t>Contrasted study is widely used in the detection of tumors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sequences give different information</a:t>
            </a:r>
          </a:p>
          <a:p>
            <a:r>
              <a:rPr lang="en-US" dirty="0" smtClean="0"/>
              <a:t>T1 sequence </a:t>
            </a:r>
          </a:p>
          <a:p>
            <a:pPr lvl="1"/>
            <a:r>
              <a:rPr lang="en-US" dirty="0" smtClean="0"/>
              <a:t>“Anatomic image”</a:t>
            </a:r>
          </a:p>
          <a:p>
            <a:pPr lvl="1"/>
            <a:r>
              <a:rPr lang="en-US" dirty="0" smtClean="0"/>
              <a:t>Fat (bone Marrow) and Subacute blood (&gt;48 hrs. old) appear bright (white)</a:t>
            </a:r>
          </a:p>
          <a:p>
            <a:pPr lvl="1"/>
            <a:r>
              <a:rPr lang="en-US" dirty="0" smtClean="0"/>
              <a:t>CSF and bone appear dark </a:t>
            </a:r>
          </a:p>
          <a:p>
            <a:pPr lvl="1"/>
            <a:r>
              <a:rPr lang="en-US" dirty="0" smtClean="0"/>
              <a:t>Most pathology appears dark but can enhance with contrast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T2 Sequence</a:t>
            </a:r>
          </a:p>
          <a:p>
            <a:pPr lvl="1"/>
            <a:r>
              <a:rPr lang="en-US" dirty="0" smtClean="0"/>
              <a:t>Used to evaluate pathology</a:t>
            </a:r>
          </a:p>
          <a:p>
            <a:pPr lvl="1"/>
            <a:r>
              <a:rPr lang="en-US" dirty="0" smtClean="0"/>
              <a:t>Most pathology appears bright (white)</a:t>
            </a:r>
          </a:p>
          <a:p>
            <a:pPr lvl="1"/>
            <a:r>
              <a:rPr lang="en-US" dirty="0" smtClean="0"/>
              <a:t>Edema and CSF appear bright</a:t>
            </a:r>
          </a:p>
          <a:p>
            <a:pPr lvl="1"/>
            <a:r>
              <a:rPr lang="en-US" dirty="0" smtClean="0"/>
              <a:t>Bone and Fat appear dark</a:t>
            </a:r>
          </a:p>
          <a:p>
            <a:pPr lvl="1"/>
            <a:r>
              <a:rPr lang="en-US" dirty="0" smtClean="0"/>
              <a:t>Healthy Intervertebral disk appear bright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C-Spine MRI</a:t>
            </a:r>
            <a:endParaRPr lang="en-US" dirty="0"/>
          </a:p>
        </p:txBody>
      </p:sp>
      <p:pic>
        <p:nvPicPr>
          <p:cNvPr id="5" name="Picture 4" descr="T1 cspine m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3962400" cy="4724400"/>
          </a:xfrm>
          <a:prstGeom prst="rect">
            <a:avLst/>
          </a:prstGeom>
        </p:spPr>
      </p:pic>
      <p:pic>
        <p:nvPicPr>
          <p:cNvPr id="6" name="Picture 5" descr="t2 cspine m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066800"/>
            <a:ext cx="3945636" cy="4724400"/>
          </a:xfrm>
          <a:prstGeom prst="rect">
            <a:avLst/>
          </a:prstGeom>
        </p:spPr>
      </p:pic>
      <p:pic>
        <p:nvPicPr>
          <p:cNvPr id="4" name="Content Placeholder 3" descr="cspine mri axi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971800"/>
            <a:ext cx="3048000" cy="3048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172200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T1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3565" y="6172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T2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8393" y="6172200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T2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Cervical Stenosis</a:t>
            </a:r>
            <a:endParaRPr lang="en-US" dirty="0"/>
          </a:p>
        </p:txBody>
      </p:sp>
      <p:pic>
        <p:nvPicPr>
          <p:cNvPr id="5" name="Picture 4" descr="mri cspine stenosis.jpg"/>
          <p:cNvPicPr>
            <a:picLocks noChangeAspect="1"/>
          </p:cNvPicPr>
          <p:nvPr/>
        </p:nvPicPr>
        <p:blipFill>
          <a:blip r:embed="rId2" cstate="print"/>
          <a:srcRect l="18966" t="4293"/>
          <a:stretch>
            <a:fillRect/>
          </a:stretch>
        </p:blipFill>
        <p:spPr>
          <a:xfrm>
            <a:off x="381000" y="1219200"/>
            <a:ext cx="3581400" cy="5095875"/>
          </a:xfrm>
          <a:prstGeom prst="rect">
            <a:avLst/>
          </a:prstGeom>
        </p:spPr>
      </p:pic>
      <p:pic>
        <p:nvPicPr>
          <p:cNvPr id="10" name="Picture 9" descr="mri cervical stenosis.jpg"/>
          <p:cNvPicPr>
            <a:picLocks noChangeAspect="1"/>
          </p:cNvPicPr>
          <p:nvPr/>
        </p:nvPicPr>
        <p:blipFill>
          <a:blip r:embed="rId3" cstate="print"/>
          <a:srcRect l="14312" t="5390" r="3903" b="12825"/>
          <a:stretch>
            <a:fillRect/>
          </a:stretch>
        </p:blipFill>
        <p:spPr>
          <a:xfrm>
            <a:off x="4343400" y="1219200"/>
            <a:ext cx="4191000" cy="4191000"/>
          </a:xfrm>
          <a:prstGeom prst="rect">
            <a:avLst/>
          </a:prstGeom>
        </p:spPr>
      </p:pic>
      <p:pic>
        <p:nvPicPr>
          <p:cNvPr id="11" name="Picture 10" descr="sagittal cspine mri steno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52800"/>
            <a:ext cx="2819400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6324600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T2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556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T2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MRI</a:t>
            </a:r>
            <a:endParaRPr lang="en-US" dirty="0"/>
          </a:p>
        </p:txBody>
      </p:sp>
      <p:pic>
        <p:nvPicPr>
          <p:cNvPr id="4" name="Content Placeholder 3" descr="L spine m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581400" cy="4495800"/>
          </a:xfrm>
          <a:prstGeom prst="rect">
            <a:avLst/>
          </a:prstGeom>
        </p:spPr>
      </p:pic>
      <p:pic>
        <p:nvPicPr>
          <p:cNvPr id="5" name="Content Placeholder 3" descr="axial lumbar mr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828800"/>
            <a:ext cx="4572000" cy="3962400"/>
          </a:xfrm>
        </p:spPr>
      </p:pic>
      <p:sp>
        <p:nvSpPr>
          <p:cNvPr id="6" name="TextBox 5"/>
          <p:cNvSpPr txBox="1"/>
          <p:nvPr/>
        </p:nvSpPr>
        <p:spPr>
          <a:xfrm>
            <a:off x="1828800" y="6248400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T2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2365" y="62600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T2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Herniated Lumbar Disc</a:t>
            </a:r>
            <a:endParaRPr lang="en-US" dirty="0"/>
          </a:p>
        </p:txBody>
      </p:sp>
      <p:pic>
        <p:nvPicPr>
          <p:cNvPr id="5" name="Picture 4" descr="hnp lumbar m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3810000" cy="4724400"/>
          </a:xfrm>
          <a:prstGeom prst="rect">
            <a:avLst/>
          </a:prstGeom>
        </p:spPr>
      </p:pic>
      <p:pic>
        <p:nvPicPr>
          <p:cNvPr id="6" name="Picture 5" descr="hnp m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4267200" cy="476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0593" y="6324600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T2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7165" y="6324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T2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</a:t>
            </a:r>
            <a:r>
              <a:rPr lang="en-US" dirty="0" err="1" smtClean="0"/>
              <a:t>Xray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used to diagnose all types of pathology related to the spine</a:t>
            </a:r>
          </a:p>
          <a:p>
            <a:r>
              <a:rPr lang="en-US" dirty="0" smtClean="0"/>
              <a:t>It relies on ionizing radiation to provide images</a:t>
            </a:r>
          </a:p>
          <a:p>
            <a:r>
              <a:rPr lang="en-US" dirty="0" smtClean="0"/>
              <a:t>The more dense an object the brighter the image</a:t>
            </a:r>
          </a:p>
          <a:p>
            <a:pPr lvl="1"/>
            <a:r>
              <a:rPr lang="en-US" dirty="0" smtClean="0"/>
              <a:t>That is why bone appears “white” on plain x-rays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EMG and Nerve Conduction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used to help localize the site of compression</a:t>
            </a:r>
          </a:p>
          <a:p>
            <a:r>
              <a:rPr lang="en-US" dirty="0" smtClean="0"/>
              <a:t>Help delineate radiculopathy from neuropathy, myopathy or myelopathy</a:t>
            </a:r>
          </a:p>
          <a:p>
            <a:r>
              <a:rPr lang="en-US" dirty="0" smtClean="0"/>
              <a:t>Highly operator dependent</a:t>
            </a:r>
          </a:p>
          <a:p>
            <a:r>
              <a:rPr lang="en-US" dirty="0" smtClean="0"/>
              <a:t>Not recommended for use in the acute setting</a:t>
            </a:r>
          </a:p>
          <a:p>
            <a:r>
              <a:rPr lang="en-US" dirty="0" smtClean="0"/>
              <a:t>NCV useful in assessing entrapment neuropathies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Xray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help with localization in the operating room</a:t>
            </a:r>
          </a:p>
          <a:p>
            <a:r>
              <a:rPr lang="en-US" dirty="0" smtClean="0"/>
              <a:t>Allows to evaluate alignment</a:t>
            </a:r>
          </a:p>
          <a:p>
            <a:r>
              <a:rPr lang="en-US" dirty="0" smtClean="0"/>
              <a:t>Provides information with regards to stability</a:t>
            </a:r>
          </a:p>
          <a:p>
            <a:r>
              <a:rPr lang="en-US" dirty="0" smtClean="0"/>
              <a:t>Provides information about hardware placement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Cervical Spine </a:t>
            </a:r>
            <a:r>
              <a:rPr lang="en-US" dirty="0" err="1" smtClean="0"/>
              <a:t>Xray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cspine ap l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717"/>
          <a:stretch>
            <a:fillRect/>
          </a:stretch>
        </p:blipFill>
        <p:spPr>
          <a:xfrm>
            <a:off x="1064399" y="1295400"/>
            <a:ext cx="7012801" cy="4724400"/>
          </a:xfrm>
        </p:spPr>
      </p:pic>
      <p:sp>
        <p:nvSpPr>
          <p:cNvPr id="10" name="TextBox 9"/>
          <p:cNvSpPr txBox="1"/>
          <p:nvPr/>
        </p:nvSpPr>
        <p:spPr>
          <a:xfrm>
            <a:off x="2667000" y="62484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6324600"/>
            <a:ext cx="50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Thoracic Spine </a:t>
            </a:r>
            <a:r>
              <a:rPr lang="en-US" dirty="0" err="1" smtClean="0"/>
              <a:t>Xray</a:t>
            </a:r>
            <a:endParaRPr lang="en-US" dirty="0"/>
          </a:p>
        </p:txBody>
      </p:sp>
      <p:pic>
        <p:nvPicPr>
          <p:cNvPr id="4" name="Content Placeholder 3" descr="thoracic ap x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3657600" cy="5486400"/>
          </a:xfrm>
        </p:spPr>
      </p:pic>
      <p:pic>
        <p:nvPicPr>
          <p:cNvPr id="5" name="Picture 4" descr="thoracic l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3640975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Spine </a:t>
            </a:r>
            <a:r>
              <a:rPr lang="en-US" dirty="0" err="1" smtClean="0"/>
              <a:t>Xray</a:t>
            </a:r>
            <a:endParaRPr lang="en-US" dirty="0"/>
          </a:p>
        </p:txBody>
      </p:sp>
      <p:pic>
        <p:nvPicPr>
          <p:cNvPr id="4" name="Content Placeholder 3" descr="lumbar ap l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67056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304800" y="35814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02862" y="3581400"/>
            <a:ext cx="50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Fusion</a:t>
            </a:r>
            <a:endParaRPr lang="en-US" dirty="0"/>
          </a:p>
        </p:txBody>
      </p:sp>
      <p:pic>
        <p:nvPicPr>
          <p:cNvPr id="4" name="Content Placeholder 3" descr="xray_lumbar_fu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600201"/>
            <a:ext cx="2895600" cy="4495800"/>
          </a:xfrm>
        </p:spPr>
      </p:pic>
      <p:pic>
        <p:nvPicPr>
          <p:cNvPr id="5" name="Picture 4" descr="cspine fu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3124200" cy="4495800"/>
          </a:xfrm>
          <a:prstGeom prst="rect">
            <a:avLst/>
          </a:prstGeom>
        </p:spPr>
      </p:pic>
      <p:pic>
        <p:nvPicPr>
          <p:cNvPr id="6" name="Picture 5" descr="Massive fu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600200"/>
            <a:ext cx="3505200" cy="448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computed tomography (CT) scan uses x-rays to make detailed pictures of the spine </a:t>
            </a:r>
          </a:p>
          <a:p>
            <a:r>
              <a:rPr lang="en-US" dirty="0" smtClean="0"/>
              <a:t>It has the ability to reconstitute the images in the axial, sagittal and coronal plane </a:t>
            </a:r>
          </a:p>
          <a:p>
            <a:r>
              <a:rPr lang="en-US" dirty="0" smtClean="0"/>
              <a:t>It gives higher resolution pictures when compared to plain x-ray</a:t>
            </a:r>
          </a:p>
          <a:p>
            <a:r>
              <a:rPr lang="en-US" dirty="0" smtClean="0"/>
              <a:t>Excellent modality to evaluate fractures (spine trauma)</a:t>
            </a:r>
          </a:p>
          <a:p>
            <a:r>
              <a:rPr lang="en-US" dirty="0" smtClean="0"/>
              <a:t>Gives more information about soft tissue when compared to plan x-ray but not as sensitive as MRI</a:t>
            </a:r>
          </a:p>
          <a:p>
            <a:r>
              <a:rPr lang="en-US" dirty="0" smtClean="0"/>
              <a:t>Less time consuming than MRI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Spine</a:t>
            </a:r>
            <a:endParaRPr lang="en-US" dirty="0"/>
          </a:p>
        </p:txBody>
      </p:sp>
      <p:pic>
        <p:nvPicPr>
          <p:cNvPr id="4" name="Content Placeholder 3" descr="ct cerv thorac s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7874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78728" y="6096000"/>
            <a:ext cx="121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CT </a:t>
            </a:r>
            <a:endParaRPr lang="en-US" dirty="0"/>
          </a:p>
        </p:txBody>
      </p:sp>
      <p:pic>
        <p:nvPicPr>
          <p:cNvPr id="6" name="Picture 5" descr="c spine fx ct re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450" y="1295401"/>
            <a:ext cx="394335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6096000"/>
            <a:ext cx="26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CT showing fracture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408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Diagnostic Modalities in Spine</vt:lpstr>
      <vt:lpstr>Plain Xray</vt:lpstr>
      <vt:lpstr>Xray Cont.</vt:lpstr>
      <vt:lpstr>Cervical Spine Xray  </vt:lpstr>
      <vt:lpstr>Thoracic Spine Xray</vt:lpstr>
      <vt:lpstr>Lumbar Spine Xray</vt:lpstr>
      <vt:lpstr>Examples of Fusion</vt:lpstr>
      <vt:lpstr>CT Scans</vt:lpstr>
      <vt:lpstr>Cervical Spine</vt:lpstr>
      <vt:lpstr>C-Spine Cont.</vt:lpstr>
      <vt:lpstr>Lumbar and Thoracic CT</vt:lpstr>
      <vt:lpstr>Thoracolumbar Fractures</vt:lpstr>
      <vt:lpstr>MRI</vt:lpstr>
      <vt:lpstr>MRI Cont.</vt:lpstr>
      <vt:lpstr>MRI Cont.</vt:lpstr>
      <vt:lpstr>C-Spine MRI</vt:lpstr>
      <vt:lpstr>Cervical Stenosis</vt:lpstr>
      <vt:lpstr>Lumbar MRI</vt:lpstr>
      <vt:lpstr>Herniated Lumbar Disc</vt:lpstr>
      <vt:lpstr>EMG and Nerve Conduction Studies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Modalities in Spine</dc:title>
  <dc:creator>Mayshan Ghiassi</dc:creator>
  <cp:lastModifiedBy>Cyrus MD</cp:lastModifiedBy>
  <cp:revision>29</cp:revision>
  <dcterms:created xsi:type="dcterms:W3CDTF">2010-11-04T13:57:18Z</dcterms:created>
  <dcterms:modified xsi:type="dcterms:W3CDTF">2010-11-06T13:24:41Z</dcterms:modified>
</cp:coreProperties>
</file>