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3"/>
    <p:restoredTop sz="94682"/>
  </p:normalViewPr>
  <p:slideViewPr>
    <p:cSldViewPr snapToGrid="0" snapToObjects="1" showGuides="1">
      <p:cViewPr varScale="1">
        <p:scale>
          <a:sx n="100" d="100"/>
          <a:sy n="100" d="100"/>
        </p:scale>
        <p:origin x="184" y="20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5" y="0"/>
            <a:ext cx="9144000" cy="3428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1" name="Google Shape;11;p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39200" y="860733"/>
            <a:ext cx="6865800" cy="256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816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-25" y="0"/>
            <a:ext cx="9144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0" name="Google Shape;60;p1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7766425" y="864967"/>
            <a:ext cx="5487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0F88123-69A4-CD40-88C1-06DE014C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5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 rot="10800000" flipH="1">
            <a:off x="-25" y="1719800"/>
            <a:ext cx="9144000" cy="51424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4" name="Google Shape;64;p1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766425" y="864967"/>
            <a:ext cx="5487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0BEF2"/>
                </a:solidFill>
              </a:defRPr>
            </a:lvl1pPr>
            <a:lvl2pPr lvl="1" rtl="0">
              <a:buNone/>
              <a:defRPr>
                <a:solidFill>
                  <a:srgbClr val="00BEF2"/>
                </a:solidFill>
              </a:defRPr>
            </a:lvl2pPr>
            <a:lvl3pPr lvl="2" rtl="0">
              <a:buNone/>
              <a:defRPr>
                <a:solidFill>
                  <a:srgbClr val="00BEF2"/>
                </a:solidFill>
              </a:defRPr>
            </a:lvl3pPr>
            <a:lvl4pPr lvl="3" rtl="0">
              <a:buNone/>
              <a:defRPr>
                <a:solidFill>
                  <a:srgbClr val="00BEF2"/>
                </a:solidFill>
              </a:defRPr>
            </a:lvl4pPr>
            <a:lvl5pPr lvl="4" rtl="0">
              <a:buNone/>
              <a:defRPr>
                <a:solidFill>
                  <a:srgbClr val="00BEF2"/>
                </a:solidFill>
              </a:defRPr>
            </a:lvl5pPr>
            <a:lvl6pPr lvl="5" rtl="0">
              <a:buNone/>
              <a:defRPr>
                <a:solidFill>
                  <a:srgbClr val="00BEF2"/>
                </a:solidFill>
              </a:defRPr>
            </a:lvl6pPr>
            <a:lvl7pPr lvl="6" rtl="0">
              <a:buNone/>
              <a:defRPr>
                <a:solidFill>
                  <a:srgbClr val="00BEF2"/>
                </a:solidFill>
              </a:defRPr>
            </a:lvl7pPr>
            <a:lvl8pPr lvl="7" rtl="0">
              <a:buNone/>
              <a:defRPr>
                <a:solidFill>
                  <a:srgbClr val="00BEF2"/>
                </a:solidFill>
              </a:defRPr>
            </a:lvl8pPr>
            <a:lvl9pPr lvl="8" rtl="0">
              <a:buNone/>
              <a:defRPr>
                <a:solidFill>
                  <a:srgbClr val="00BEF2"/>
                </a:solidFill>
              </a:defRPr>
            </a:lvl9pPr>
          </a:lstStyle>
          <a:p>
            <a:fld id="{30F88123-69A4-CD40-88C1-06DE014C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08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F4F6-8B0A-5C42-815E-08D03D502F14}" type="datetimeFigureOut">
              <a:rPr lang="en-US" smtClean="0"/>
              <a:t>10/16/18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88123-69A4-CD40-88C1-06DE014C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6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25" y="0"/>
            <a:ext cx="9144000" cy="34288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5" name="Google Shape;15;p3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154400" y="3635133"/>
            <a:ext cx="68352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3000"/>
              <a:buNone/>
              <a:defRPr sz="3000">
                <a:solidFill>
                  <a:srgbClr val="00BEF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154400" y="4294733"/>
            <a:ext cx="683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5516C"/>
              </a:buClr>
              <a:buSzPts val="1800"/>
              <a:buNone/>
              <a:defRPr sz="1800">
                <a:solidFill>
                  <a:srgbClr val="25516C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911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25" y="1760167"/>
            <a:ext cx="9144000" cy="5098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0" name="Google Shape;20;p4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602475" y="1760167"/>
            <a:ext cx="5939100" cy="42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»"/>
              <a:defRPr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Google Shape;22;p4"/>
          <p:cNvSpPr txBox="1"/>
          <p:nvPr/>
        </p:nvSpPr>
        <p:spPr>
          <a:xfrm>
            <a:off x="3593400" y="625299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5516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rgbClr val="25516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8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30F88123-69A4-CD40-88C1-06DE014C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7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25" y="0"/>
            <a:ext cx="9144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26" name="Google Shape;26;p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010200" y="864967"/>
            <a:ext cx="71313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010200" y="1913267"/>
            <a:ext cx="71313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7766425" y="864967"/>
            <a:ext cx="5487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0F88123-69A4-CD40-88C1-06DE014C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25" y="0"/>
            <a:ext cx="9144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2" name="Google Shape;32;p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010200" y="864967"/>
            <a:ext cx="71313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010200" y="1924000"/>
            <a:ext cx="3461400" cy="3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0125" y="1924000"/>
            <a:ext cx="3461400" cy="368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»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»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7766425" y="864967"/>
            <a:ext cx="5487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0F88123-69A4-CD40-88C1-06DE014C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1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25" y="0"/>
            <a:ext cx="9144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9" name="Google Shape;39;p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10200" y="864967"/>
            <a:ext cx="71313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010200" y="1944561"/>
            <a:ext cx="2298600" cy="3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426550" y="1944561"/>
            <a:ext cx="2298600" cy="3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5842900" y="1944561"/>
            <a:ext cx="2298600" cy="3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»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»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7766425" y="864967"/>
            <a:ext cx="5487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0F88123-69A4-CD40-88C1-06DE014C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8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25" y="0"/>
            <a:ext cx="9144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7" name="Google Shape;47;p8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1010200" y="864967"/>
            <a:ext cx="71313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7766425" y="864967"/>
            <a:ext cx="548700" cy="8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30F88123-69A4-CD40-88C1-06DE014C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8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30F88123-69A4-CD40-88C1-06DE014C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2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-25" y="5100252"/>
            <a:ext cx="9144000" cy="17500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55" name="Google Shape;55;p1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782250" y="5100267"/>
            <a:ext cx="7609200" cy="8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7842625" y="864967"/>
            <a:ext cx="548700" cy="5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>
                <a:solidFill>
                  <a:srgbClr val="00BEF2"/>
                </a:solidFill>
              </a:defRPr>
            </a:lvl1pPr>
            <a:lvl2pPr lvl="1">
              <a:buNone/>
              <a:defRPr>
                <a:solidFill>
                  <a:srgbClr val="00BEF2"/>
                </a:solidFill>
              </a:defRPr>
            </a:lvl2pPr>
            <a:lvl3pPr lvl="2">
              <a:buNone/>
              <a:defRPr>
                <a:solidFill>
                  <a:srgbClr val="00BEF2"/>
                </a:solidFill>
              </a:defRPr>
            </a:lvl3pPr>
            <a:lvl4pPr lvl="3">
              <a:buNone/>
              <a:defRPr>
                <a:solidFill>
                  <a:srgbClr val="00BEF2"/>
                </a:solidFill>
              </a:defRPr>
            </a:lvl4pPr>
            <a:lvl5pPr lvl="4">
              <a:buNone/>
              <a:defRPr>
                <a:solidFill>
                  <a:srgbClr val="00BEF2"/>
                </a:solidFill>
              </a:defRPr>
            </a:lvl5pPr>
            <a:lvl6pPr lvl="5">
              <a:buNone/>
              <a:defRPr>
                <a:solidFill>
                  <a:srgbClr val="00BEF2"/>
                </a:solidFill>
              </a:defRPr>
            </a:lvl6pPr>
            <a:lvl7pPr lvl="6">
              <a:buNone/>
              <a:defRPr>
                <a:solidFill>
                  <a:srgbClr val="00BEF2"/>
                </a:solidFill>
              </a:defRPr>
            </a:lvl7pPr>
            <a:lvl8pPr lvl="7">
              <a:buNone/>
              <a:defRPr>
                <a:solidFill>
                  <a:srgbClr val="00BEF2"/>
                </a:solidFill>
              </a:defRPr>
            </a:lvl8pPr>
            <a:lvl9pPr lvl="8">
              <a:buNone/>
              <a:defRPr>
                <a:solidFill>
                  <a:srgbClr val="00BEF2"/>
                </a:solidFill>
              </a:defRPr>
            </a:lvl9pPr>
          </a:lstStyle>
          <a:p>
            <a:fld id="{30F88123-69A4-CD40-88C1-06DE014C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0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0200" y="864967"/>
            <a:ext cx="71313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0200" y="1913267"/>
            <a:ext cx="7131300" cy="3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766425" y="864967"/>
            <a:ext cx="548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30F88123-69A4-CD40-88C1-06DE014C0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64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89CA7D-9278-374C-A0A7-2ED85541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VUIIS Human Imaging Core: About 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E0049B-88DC-8A40-844A-D0B475B10C7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05681" y="1849438"/>
            <a:ext cx="7132637" cy="244316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/>
              <a:t>Resources</a:t>
            </a:r>
          </a:p>
          <a:p>
            <a:r>
              <a:rPr lang="en-US" dirty="0"/>
              <a:t>MRI (3T &amp; 7T)</a:t>
            </a:r>
          </a:p>
          <a:p>
            <a:r>
              <a:rPr lang="en-US" dirty="0"/>
              <a:t>PET/CT</a:t>
            </a:r>
          </a:p>
          <a:p>
            <a:r>
              <a:rPr lang="en-US" dirty="0"/>
              <a:t>NIRS, OCT &amp; </a:t>
            </a:r>
            <a:r>
              <a:rPr lang="en-US" dirty="0" err="1"/>
              <a:t>HRpQCT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Services</a:t>
            </a:r>
          </a:p>
          <a:p>
            <a:r>
              <a:rPr lang="en-US" dirty="0"/>
              <a:t>3D printing </a:t>
            </a:r>
          </a:p>
          <a:p>
            <a:r>
              <a:rPr lang="en-US" dirty="0"/>
              <a:t>Image analysis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FC1278F-C9F4-E449-8653-2C3DC9E646B4}"/>
              </a:ext>
            </a:extLst>
          </p:cNvPr>
          <p:cNvSpPr txBox="1">
            <a:spLocks/>
          </p:cNvSpPr>
          <p:nvPr/>
        </p:nvSpPr>
        <p:spPr>
          <a:xfrm>
            <a:off x="1005681" y="4102100"/>
            <a:ext cx="7132637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 b="0" i="0" u="none" strike="noStrike" cap="none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en-US" dirty="0" err="1"/>
              <a:t>iLab</a:t>
            </a:r>
            <a:r>
              <a:rPr lang="en-US" dirty="0"/>
              <a:t> activity (May 1, 2017 – present)</a:t>
            </a:r>
          </a:p>
          <a:p>
            <a:pPr marL="457200" lvl="1" indent="-406400"/>
            <a:r>
              <a:rPr lang="en-US" sz="2000" dirty="0"/>
              <a:t>95 PIs</a:t>
            </a:r>
          </a:p>
          <a:p>
            <a:pPr marL="457200" lvl="1" indent="-406400"/>
            <a:r>
              <a:rPr lang="en-US" sz="2000" dirty="0"/>
              <a:t>200 customers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700D-AAA9-3743-8AD2-474065AF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Publication tracking: General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BFA5E-4A1C-4249-AD63-15C8F03519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10200" y="1912938"/>
            <a:ext cx="7132637" cy="37068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acquired at other cores/sites:</a:t>
            </a:r>
          </a:p>
          <a:p>
            <a:pPr lvl="1"/>
            <a:r>
              <a:rPr lang="en-US" dirty="0"/>
              <a:t>Small Animal Imaging Core</a:t>
            </a:r>
          </a:p>
          <a:p>
            <a:pPr lvl="1"/>
            <a:r>
              <a:rPr lang="en-US" dirty="0"/>
              <a:t>VUH</a:t>
            </a:r>
          </a:p>
          <a:p>
            <a:pPr lvl="1"/>
            <a:r>
              <a:rPr lang="en-US" dirty="0"/>
              <a:t>Outside facilities or other image databases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Investigators moving from other institutions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Failure to provide PIs and lab members guidance regarding how/when to acknowledge the core</a:t>
            </a:r>
          </a:p>
        </p:txBody>
      </p:sp>
    </p:spTree>
    <p:extLst>
      <p:ext uri="{BB962C8B-B14F-4D97-AF65-F5344CB8AC3E}">
        <p14:creationId xmlns:p14="http://schemas.microsoft.com/office/powerpoint/2010/main" val="5064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983B-656E-094C-95B7-EE990186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Brute Force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D249F-E153-3A48-887C-CD30EFC239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5681" y="1951038"/>
            <a:ext cx="7132637" cy="3706812"/>
          </a:xfrm>
        </p:spPr>
        <p:txBody>
          <a:bodyPr/>
          <a:lstStyle/>
          <a:p>
            <a:r>
              <a:rPr lang="en-US" dirty="0"/>
              <a:t>Provided student worker with list of PIs</a:t>
            </a:r>
          </a:p>
          <a:p>
            <a:r>
              <a:rPr lang="en-US" dirty="0"/>
              <a:t>PubMed search for each PI with “MRI” as an additional search term</a:t>
            </a:r>
          </a:p>
          <a:p>
            <a:r>
              <a:rPr lang="en-US" dirty="0"/>
              <a:t>Exported results into text files (~750 citations)</a:t>
            </a:r>
          </a:p>
          <a:p>
            <a:r>
              <a:rPr lang="en-US" dirty="0"/>
              <a:t>Imported into Excel spreadsheet:</a:t>
            </a:r>
          </a:p>
          <a:p>
            <a:pPr lvl="1"/>
            <a:r>
              <a:rPr lang="en-US" dirty="0"/>
              <a:t>Removed duplicates</a:t>
            </a:r>
          </a:p>
          <a:p>
            <a:pPr lvl="1"/>
            <a:r>
              <a:rPr lang="en-US" dirty="0"/>
              <a:t>Manually pruned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C5633-8F3B-7844-863B-86C5031384E5}"/>
              </a:ext>
            </a:extLst>
          </p:cNvPr>
          <p:cNvSpPr txBox="1"/>
          <p:nvPr/>
        </p:nvSpPr>
        <p:spPr>
          <a:xfrm>
            <a:off x="5473700" y="4800599"/>
            <a:ext cx="2423318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240 publications </a:t>
            </a:r>
          </a:p>
          <a:p>
            <a:pPr algn="ctr"/>
            <a:r>
              <a:rPr lang="en-US" sz="2000" dirty="0"/>
              <a:t>(2013 – present)</a:t>
            </a:r>
          </a:p>
        </p:txBody>
      </p:sp>
    </p:spTree>
    <p:extLst>
      <p:ext uri="{BB962C8B-B14F-4D97-AF65-F5344CB8AC3E}">
        <p14:creationId xmlns:p14="http://schemas.microsoft.com/office/powerpoint/2010/main" val="4838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9414-C439-024F-B182-B6A291DB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iLab</a:t>
            </a:r>
            <a:r>
              <a:rPr lang="en-US" sz="3200" dirty="0"/>
              <a:t> Publication Tracker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4349-4741-7842-B113-7C6E7AEF2B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8863" y="1951038"/>
            <a:ext cx="7132637" cy="37068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Automatically uses the core’s user list</a:t>
            </a:r>
          </a:p>
          <a:p>
            <a:r>
              <a:rPr lang="en-US" dirty="0"/>
              <a:t>Allows you to disregard publications you’ve already confirmed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Limitations</a:t>
            </a:r>
          </a:p>
          <a:p>
            <a:r>
              <a:rPr lang="en-US" dirty="0"/>
              <a:t>No way to sort the results</a:t>
            </a:r>
          </a:p>
          <a:p>
            <a:pPr lvl="1"/>
            <a:r>
              <a:rPr lang="en-US" dirty="0"/>
              <a:t>Some PIs will result in a large # of publications that are not theirs (e.g., J. Xu)</a:t>
            </a:r>
          </a:p>
          <a:p>
            <a:r>
              <a:rPr lang="en-US" dirty="0"/>
              <a:t>No way to import previously verified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97E0E2-F7E1-A04F-AFAF-97F4C141C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8" y="496324"/>
            <a:ext cx="9046601" cy="58028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2C67E1-41D9-A746-97E4-FE302C257133}"/>
              </a:ext>
            </a:extLst>
          </p:cNvPr>
          <p:cNvSpPr/>
          <p:nvPr/>
        </p:nvSpPr>
        <p:spPr>
          <a:xfrm>
            <a:off x="2717800" y="2336800"/>
            <a:ext cx="914400" cy="4953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B14CD-9EA6-C646-8239-731D05AE84E6}"/>
              </a:ext>
            </a:extLst>
          </p:cNvPr>
          <p:cNvSpPr/>
          <p:nvPr/>
        </p:nvSpPr>
        <p:spPr>
          <a:xfrm>
            <a:off x="177800" y="4165600"/>
            <a:ext cx="4622800" cy="4572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3AC582-5109-8348-8808-7647373F694B}"/>
              </a:ext>
            </a:extLst>
          </p:cNvPr>
          <p:cNvSpPr/>
          <p:nvPr/>
        </p:nvSpPr>
        <p:spPr>
          <a:xfrm>
            <a:off x="59297" y="5232400"/>
            <a:ext cx="9046601" cy="1066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43069"/>
      </p:ext>
    </p:extLst>
  </p:cSld>
  <p:clrMapOvr>
    <a:masterClrMapping/>
  </p:clrMapOvr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mio · SlidesCarnival.pptx" id="{CD399C91-2C0A-D741-8418-1C0AA64B8926}" vid="{5CE98935-38F1-C44A-B210-121F2A7F746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Gremio · SlidesCarnival</Template>
  <TotalTime>113</TotalTime>
  <Words>190</Words>
  <Application>Microsoft Macintosh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Montserrat</vt:lpstr>
      <vt:lpstr>Source Sans Pro</vt:lpstr>
      <vt:lpstr>Gremio template</vt:lpstr>
      <vt:lpstr>VUIIS Human Imaging Core: About Us</vt:lpstr>
      <vt:lpstr>Publication tracking: General challenges</vt:lpstr>
      <vt:lpstr>Brute Force Tracking</vt:lpstr>
      <vt:lpstr>iLab Publication Tracker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Imaging Core: About Us</dc:title>
  <dc:creator>Lori Arlinghaus</dc:creator>
  <cp:lastModifiedBy>Lori Arlinghaus</cp:lastModifiedBy>
  <cp:revision>9</cp:revision>
  <dcterms:created xsi:type="dcterms:W3CDTF">2018-10-16T15:25:21Z</dcterms:created>
  <dcterms:modified xsi:type="dcterms:W3CDTF">2018-10-16T17:18:59Z</dcterms:modified>
</cp:coreProperties>
</file>