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Lst>
  <p:notesMasterIdLst>
    <p:notesMasterId r:id="rId15"/>
  </p:notesMasterIdLst>
  <p:sldIdLst>
    <p:sldId id="261" r:id="rId7"/>
    <p:sldId id="257" r:id="rId8"/>
    <p:sldId id="263" r:id="rId9"/>
    <p:sldId id="264" r:id="rId10"/>
    <p:sldId id="262" r:id="rId11"/>
    <p:sldId id="259" r:id="rId12"/>
    <p:sldId id="260" r:id="rId13"/>
    <p:sldId id="25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8" autoAdjust="0"/>
    <p:restoredTop sz="94660"/>
  </p:normalViewPr>
  <p:slideViewPr>
    <p:cSldViewPr snapToGrid="0">
      <p:cViewPr varScale="1">
        <p:scale>
          <a:sx n="88" d="100"/>
          <a:sy n="88" d="100"/>
        </p:scale>
        <p:origin x="40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E6C0ED-F40D-4245-8729-A08CF13B3842}" type="datetimeFigureOut">
              <a:rPr lang="en-US" smtClean="0"/>
              <a:t>9/12/2018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ADC3B9-1FE7-4AFE-A486-08888EE072AD}" type="slidenum">
              <a:rPr lang="en-US" smtClean="0"/>
              <a:t>‹#›</a:t>
            </a:fld>
            <a:endParaRPr lang="en-US"/>
          </a:p>
        </p:txBody>
      </p:sp>
    </p:spTree>
    <p:extLst>
      <p:ext uri="{BB962C8B-B14F-4D97-AF65-F5344CB8AC3E}">
        <p14:creationId xmlns:p14="http://schemas.microsoft.com/office/powerpoint/2010/main" val="2581709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xfrm>
            <a:off x="1371600" y="1143000"/>
            <a:ext cx="4114800" cy="3086100"/>
          </a:xfrm>
          <a:ln/>
        </p:spPr>
      </p:sp>
      <p:sp>
        <p:nvSpPr>
          <p:cNvPr id="35843" name="Notes Placeholder 2"/>
          <p:cNvSpPr>
            <a:spLocks noGrp="1"/>
          </p:cNvSpPr>
          <p:nvPr>
            <p:ph type="body" idx="1"/>
          </p:nvPr>
        </p:nvSpPr>
        <p:spPr>
          <a:noFill/>
          <a:ln/>
        </p:spPr>
        <p:txBody>
          <a:bodyPr/>
          <a:lstStyle/>
          <a:p>
            <a:pPr marL="0" indent="0">
              <a:buClr>
                <a:schemeClr val="bg2">
                  <a:lumMod val="75000"/>
                </a:schemeClr>
              </a:buClr>
              <a:buSzPct val="75000"/>
              <a:buNone/>
            </a:pPr>
            <a:r>
              <a:rPr lang="en-US" sz="1600" b="0" dirty="0" smtClean="0">
                <a:cs typeface="Lucida Sans Unicode" pitchFamily="34" charset="0"/>
              </a:rPr>
              <a:t>Good afternoon everyone, I’m Amy Martinez,</a:t>
            </a:r>
            <a:r>
              <a:rPr lang="en-US" sz="1600" b="0" baseline="0" dirty="0" smtClean="0">
                <a:cs typeface="Lucida Sans Unicode" pitchFamily="34" charset="0"/>
              </a:rPr>
              <a:t> Program Officer in the VUMC Office of Research. What I want to do in my few minutes is to share a very high level overview of what the Office of Research does, and go into a bit more depth on the grants and funding resources that we offer. I’ve titled this slide “enabling discovery across the SOM”, because we many of the services and resources we provide are available to all investigators across the school of medicine. For everything else, we partner with VU offices such as the Vice Provost for Research and Dean of Basic Sciences to serve all investigators.</a:t>
            </a:r>
          </a:p>
          <a:p>
            <a:pPr marL="0" indent="0">
              <a:buClr>
                <a:schemeClr val="bg2">
                  <a:lumMod val="75000"/>
                </a:schemeClr>
              </a:buClr>
              <a:buSzPct val="75000"/>
              <a:buNone/>
            </a:pPr>
            <a:endParaRPr lang="en-US" sz="1600" b="0" baseline="0" dirty="0" smtClean="0">
              <a:cs typeface="Lucida Sans Unicode" pitchFamily="34" charset="0"/>
            </a:endParaRPr>
          </a:p>
          <a:p>
            <a:pPr marL="0" indent="0">
              <a:buClr>
                <a:schemeClr val="bg2">
                  <a:lumMod val="75000"/>
                </a:schemeClr>
              </a:buClr>
              <a:buSzPct val="75000"/>
              <a:buNone/>
            </a:pPr>
            <a:r>
              <a:rPr lang="en-US" sz="1600" b="0" baseline="0" dirty="0" smtClean="0">
                <a:cs typeface="Lucida Sans Unicode" pitchFamily="34" charset="0"/>
              </a:rPr>
              <a:t>We serve as a point of contact for all things research, and work with both scientific and administrative teams to help get things done. </a:t>
            </a:r>
          </a:p>
          <a:p>
            <a:pPr marL="0" indent="0">
              <a:buClr>
                <a:schemeClr val="bg2">
                  <a:lumMod val="75000"/>
                </a:schemeClr>
              </a:buClr>
              <a:buSzPct val="75000"/>
              <a:buNone/>
            </a:pPr>
            <a:endParaRPr lang="en-US" sz="1600" b="0" baseline="0" dirty="0" smtClean="0">
              <a:cs typeface="Lucida Sans Unicode" pitchFamily="34" charset="0"/>
            </a:endParaRPr>
          </a:p>
          <a:p>
            <a:pPr marL="0" indent="0">
              <a:buClr>
                <a:schemeClr val="bg2">
                  <a:lumMod val="75000"/>
                </a:schemeClr>
              </a:buClr>
              <a:buSzPct val="75000"/>
              <a:buNone/>
            </a:pPr>
            <a:r>
              <a:rPr lang="en-US" sz="1600" b="0" dirty="0" smtClean="0">
                <a:cs typeface="Lucida Sans Unicode" pitchFamily="34" charset="0"/>
              </a:rPr>
              <a:t>Many</a:t>
            </a:r>
            <a:r>
              <a:rPr lang="en-US" sz="1600" b="0" baseline="0" dirty="0" smtClean="0">
                <a:cs typeface="Lucida Sans Unicode" pitchFamily="34" charset="0"/>
              </a:rPr>
              <a:t> of you likely work with us in our capacity of overseeing and supporting shared resources and supporting </a:t>
            </a:r>
            <a:r>
              <a:rPr lang="en-US" sz="1600" b="0" baseline="0" dirty="0" err="1" smtClean="0">
                <a:cs typeface="Lucida Sans Unicode" pitchFamily="34" charset="0"/>
              </a:rPr>
              <a:t>iLab</a:t>
            </a:r>
            <a:r>
              <a:rPr lang="en-US" sz="1600" b="0" baseline="0" dirty="0" smtClean="0">
                <a:cs typeface="Lucida Sans Unicode" pitchFamily="34" charset="0"/>
              </a:rPr>
              <a:t> and CORES systems.</a:t>
            </a:r>
            <a:endParaRPr lang="en-US" sz="1600" b="1" dirty="0" smtClean="0">
              <a:cs typeface="Lucida Sans Unicode" pitchFamily="34" charset="0"/>
            </a:endParaRPr>
          </a:p>
          <a:p>
            <a:pPr marL="0" indent="0">
              <a:buClr>
                <a:schemeClr val="bg2">
                  <a:lumMod val="75000"/>
                </a:schemeClr>
              </a:buClr>
              <a:buSzPct val="75000"/>
              <a:buNone/>
            </a:pPr>
            <a:endParaRPr lang="en-US" sz="1600" b="1" dirty="0" smtClean="0">
              <a:cs typeface="Lucida Sans Unicode" pitchFamily="34" charset="0"/>
            </a:endParaRPr>
          </a:p>
          <a:p>
            <a:pPr marL="0" indent="0">
              <a:buClr>
                <a:schemeClr val="bg2">
                  <a:lumMod val="75000"/>
                </a:schemeClr>
              </a:buClr>
              <a:buSzPct val="75000"/>
              <a:buNone/>
            </a:pPr>
            <a:r>
              <a:rPr lang="en-US" sz="1600" b="0" dirty="0" smtClean="0">
                <a:cs typeface="Lucida Sans Unicode" pitchFamily="34" charset="0"/>
              </a:rPr>
              <a:t>Beyond that,</a:t>
            </a:r>
            <a:r>
              <a:rPr lang="en-US" sz="1600" b="0" baseline="0" dirty="0" smtClean="0">
                <a:cs typeface="Lucida Sans Unicode" pitchFamily="34" charset="0"/>
              </a:rPr>
              <a:t> we also sponsor a range of </a:t>
            </a:r>
            <a:r>
              <a:rPr lang="en-US" sz="1400" b="1" dirty="0" smtClean="0">
                <a:cs typeface="Lucida Sans Unicode" pitchFamily="34" charset="0"/>
              </a:rPr>
              <a:t>Research Events &amp; Initiatives,</a:t>
            </a:r>
            <a:r>
              <a:rPr lang="en-US" sz="1400" b="1" baseline="0" dirty="0" smtClean="0">
                <a:cs typeface="Lucida Sans Unicode" pitchFamily="34" charset="0"/>
              </a:rPr>
              <a:t> such as </a:t>
            </a:r>
            <a:r>
              <a:rPr lang="en-US" sz="1200" dirty="0" smtClean="0">
                <a:cs typeface="Lucida Sans Unicode" pitchFamily="34" charset="0"/>
              </a:rPr>
              <a:t>lectures, retreats, and</a:t>
            </a:r>
            <a:r>
              <a:rPr lang="en-US" sz="1200" baseline="0" dirty="0" smtClean="0">
                <a:cs typeface="Lucida Sans Unicode" pitchFamily="34" charset="0"/>
              </a:rPr>
              <a:t> awards programs</a:t>
            </a:r>
            <a:endParaRPr lang="en-US" sz="1200" dirty="0" smtClean="0">
              <a:cs typeface="Lucida Sans Unicode" pitchFamily="34" charset="0"/>
            </a:endParaRPr>
          </a:p>
          <a:p>
            <a:pPr eaLnBrk="1" hangingPunct="1">
              <a:spcBef>
                <a:spcPct val="0"/>
              </a:spcBef>
            </a:pPr>
            <a:endParaRPr lang="en-US" dirty="0" smtClean="0">
              <a:latin typeface="Arial" charset="0"/>
              <a:ea typeface="ＭＳ Ｐゴシック" pitchFamily="34" charset="-128"/>
            </a:endParaRPr>
          </a:p>
        </p:txBody>
      </p:sp>
      <p:sp>
        <p:nvSpPr>
          <p:cNvPr id="35844" name="Slide Number Placeholder 3"/>
          <p:cNvSpPr>
            <a:spLocks noGrp="1"/>
          </p:cNvSpPr>
          <p:nvPr>
            <p:ph type="sldNum" sz="quarter" idx="5"/>
          </p:nvPr>
        </p:nvSpPr>
        <p:spPr>
          <a:noFill/>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13A1E3-3633-4F19-852D-7D538D199069}"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smtClean="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41938467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xfrm>
            <a:off x="1371600" y="1143000"/>
            <a:ext cx="4114800" cy="3086100"/>
          </a:xfrm>
          <a:ln/>
        </p:spPr>
      </p:sp>
      <p:sp>
        <p:nvSpPr>
          <p:cNvPr id="35843" name="Notes Placeholder 2"/>
          <p:cNvSpPr>
            <a:spLocks noGrp="1"/>
          </p:cNvSpPr>
          <p:nvPr>
            <p:ph type="body" idx="1"/>
          </p:nvPr>
        </p:nvSpPr>
        <p:spPr>
          <a:noFill/>
          <a:ln/>
        </p:spPr>
        <p:txBody>
          <a:bodyPr/>
          <a:lstStyle/>
          <a:p>
            <a:pPr eaLnBrk="1" hangingPunct="1">
              <a:spcBef>
                <a:spcPct val="0"/>
              </a:spcBef>
            </a:pPr>
            <a:r>
              <a:rPr lang="en-US" dirty="0" smtClean="0">
                <a:latin typeface="Arial" charset="0"/>
                <a:ea typeface="ＭＳ Ｐゴシック" pitchFamily="34" charset="-128"/>
              </a:rPr>
              <a:t>To hone in on</a:t>
            </a:r>
            <a:r>
              <a:rPr lang="en-US" baseline="0" dirty="0" smtClean="0">
                <a:latin typeface="Arial" charset="0"/>
                <a:ea typeface="ＭＳ Ｐゴシック" pitchFamily="34" charset="-128"/>
              </a:rPr>
              <a:t> the grants and funding resources that we provide, I’ve categorized what we do into two main buckets- identifying opportunities and supporting submissions. </a:t>
            </a:r>
            <a:endParaRPr lang="en-US" dirty="0" smtClean="0">
              <a:latin typeface="Arial" charset="0"/>
              <a:ea typeface="ＭＳ Ｐゴシック" pitchFamily="34" charset="-128"/>
            </a:endParaRPr>
          </a:p>
        </p:txBody>
      </p:sp>
      <p:sp>
        <p:nvSpPr>
          <p:cNvPr id="35844" name="Slide Number Placeholder 3"/>
          <p:cNvSpPr>
            <a:spLocks noGrp="1"/>
          </p:cNvSpPr>
          <p:nvPr>
            <p:ph type="sldNum" sz="quarter" idx="5"/>
          </p:nvPr>
        </p:nvSpPr>
        <p:spPr>
          <a:noFill/>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13A1E3-3633-4F19-852D-7D538D199069}"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smtClean="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798761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55373C-BA82-4CA1-993B-E94C3474B8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64199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48A23D-0AF9-4926-B9DA-D0D9F4CA9DC3}"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59DC00-11A3-49FF-B5BE-7A2778B9DFBC}" type="slidenum">
              <a:rPr lang="en-US" smtClean="0"/>
              <a:t>‹#›</a:t>
            </a:fld>
            <a:endParaRPr lang="en-US"/>
          </a:p>
        </p:txBody>
      </p:sp>
    </p:spTree>
    <p:extLst>
      <p:ext uri="{BB962C8B-B14F-4D97-AF65-F5344CB8AC3E}">
        <p14:creationId xmlns:p14="http://schemas.microsoft.com/office/powerpoint/2010/main" val="1258154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48A23D-0AF9-4926-B9DA-D0D9F4CA9DC3}"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59DC00-11A3-49FF-B5BE-7A2778B9DFBC}" type="slidenum">
              <a:rPr lang="en-US" smtClean="0"/>
              <a:t>‹#›</a:t>
            </a:fld>
            <a:endParaRPr lang="en-US"/>
          </a:p>
        </p:txBody>
      </p:sp>
    </p:spTree>
    <p:extLst>
      <p:ext uri="{BB962C8B-B14F-4D97-AF65-F5344CB8AC3E}">
        <p14:creationId xmlns:p14="http://schemas.microsoft.com/office/powerpoint/2010/main" val="624377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48A23D-0AF9-4926-B9DA-D0D9F4CA9DC3}"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59DC00-11A3-49FF-B5BE-7A2778B9DFBC}" type="slidenum">
              <a:rPr lang="en-US" smtClean="0"/>
              <a:t>‹#›</a:t>
            </a:fld>
            <a:endParaRPr lang="en-US"/>
          </a:p>
        </p:txBody>
      </p:sp>
    </p:spTree>
    <p:extLst>
      <p:ext uri="{BB962C8B-B14F-4D97-AF65-F5344CB8AC3E}">
        <p14:creationId xmlns:p14="http://schemas.microsoft.com/office/powerpoint/2010/main" val="9987834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A34990E-1CBE-487D-9A31-15E738BBDF20}" type="datetimeFigureOut">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9/12/2018</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all"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ACE183D-FF9B-4098-A839-608C107DE8DE}"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54618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6000"/>
            </a:lvl1pPr>
          </a:lstStyle>
          <a:p>
            <a:r>
              <a:rPr lang="en-US" dirty="0" smtClean="0"/>
              <a:t>Click to edit Master title style</a:t>
            </a:r>
            <a:endParaRPr lang="en-US" dirty="0"/>
          </a:p>
        </p:txBody>
      </p:sp>
      <p:sp>
        <p:nvSpPr>
          <p:cNvPr id="3" name="Content Placeholder 2"/>
          <p:cNvSpPr>
            <a:spLocks noGrp="1"/>
          </p:cNvSpPr>
          <p:nvPr>
            <p:ph idx="1"/>
          </p:nvPr>
        </p:nvSpPr>
        <p:spPr>
          <a:xfrm>
            <a:off x="1024128" y="1849394"/>
            <a:ext cx="9720071" cy="4023360"/>
          </a:xfrm>
        </p:spPr>
        <p:txBody>
          <a:bodyPr>
            <a:normAutofit/>
          </a:bodyPr>
          <a:lstStyle>
            <a:lvl1pPr>
              <a:defRPr sz="4000"/>
            </a:lvl1pPr>
            <a:lvl2pPr>
              <a:defRPr sz="3600"/>
            </a:lvl2pPr>
            <a:lvl3pPr>
              <a:defRPr sz="2800"/>
            </a:lvl3pPr>
            <a:lvl4pPr>
              <a:defRPr sz="2800"/>
            </a:lvl4pPr>
            <a:lvl5pPr>
              <a:defRPr sz="28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A34990E-1CBE-487D-9A31-15E738BBDF20}" type="datetimeFigureOut">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9/12/2018</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all"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ACE183D-FF9B-4098-A839-608C107DE8DE}"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Tree>
    <p:extLst>
      <p:ext uri="{BB962C8B-B14F-4D97-AF65-F5344CB8AC3E}">
        <p14:creationId xmlns:p14="http://schemas.microsoft.com/office/powerpoint/2010/main" val="17142079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A34990E-1CBE-487D-9A31-15E738BBDF20}" type="datetimeFigureOut">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9/12/2018</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all"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ACE183D-FF9B-4098-A839-608C107DE8DE}"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cxnSp>
        <p:nvCxnSpPr>
          <p:cNvPr id="8" name="Straight Connector 7"/>
          <p:cNvCxnSpPr/>
          <p:nvPr/>
        </p:nvCxnSpPr>
        <p:spPr>
          <a:xfrm flipV="1">
            <a:off x="8386842" y="5264106"/>
            <a:ext cx="0" cy="914400"/>
          </a:xfrm>
          <a:prstGeom prst="line">
            <a:avLst/>
          </a:prstGeom>
          <a:ln w="190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110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A34990E-1CBE-487D-9A31-15E738BBDF20}" type="datetimeFigureOut">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9/12/2018</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6" name="Footer Placeholder 5"/>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all"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ACE183D-FF9B-4098-A839-608C107DE8DE}"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Tree>
    <p:extLst>
      <p:ext uri="{BB962C8B-B14F-4D97-AF65-F5344CB8AC3E}">
        <p14:creationId xmlns:p14="http://schemas.microsoft.com/office/powerpoint/2010/main" val="2005892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A34990E-1CBE-487D-9A31-15E738BBDF20}" type="datetimeFigureOut">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9/12/2018</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8" name="Footer Placeholder 7"/>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all"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9" name="Slide Number Placeholder 8"/>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ACE183D-FF9B-4098-A839-608C107DE8DE}"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Tree>
    <p:extLst>
      <p:ext uri="{BB962C8B-B14F-4D97-AF65-F5344CB8AC3E}">
        <p14:creationId xmlns:p14="http://schemas.microsoft.com/office/powerpoint/2010/main" val="24221228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scene3d>
              <a:camera prst="orthographicFront"/>
              <a:lightRig rig="threePt" dir="t"/>
            </a:scene3d>
            <a:sp3d extrusionH="57150">
              <a:bevelT w="38100" h="38100"/>
            </a:sp3d>
          </a:bodyPr>
          <a:lstStyle>
            <a:lvl1pPr>
              <a:defRPr lang="en-US" sz="4400" b="1" dirty="0">
                <a:effectLst>
                  <a:outerShdw blurRad="50800" dist="38100" dir="2700000" algn="tl" rotWithShape="0">
                    <a:prstClr val="black">
                      <a:alpha val="40000"/>
                    </a:prstClr>
                  </a:outerShdw>
                </a:effectLst>
              </a:defRPr>
            </a:lvl1pPr>
          </a:lstStyle>
          <a:p>
            <a:pPr lvl="0" algn="ctr"/>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A34990E-1CBE-487D-9A31-15E738BBDF20}" type="datetimeFigureOut">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9/12/2018</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all"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ACE183D-FF9B-4098-A839-608C107DE8DE}"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Tree>
    <p:extLst>
      <p:ext uri="{BB962C8B-B14F-4D97-AF65-F5344CB8AC3E}">
        <p14:creationId xmlns:p14="http://schemas.microsoft.com/office/powerpoint/2010/main" val="16260166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A34990E-1CBE-487D-9A31-15E738BBDF20}" type="datetimeFigureOut">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9/12/2018</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3" name="Footer Placeholder 2"/>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all"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ACE183D-FF9B-4098-A839-608C107DE8DE}"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Tree>
    <p:extLst>
      <p:ext uri="{BB962C8B-B14F-4D97-AF65-F5344CB8AC3E}">
        <p14:creationId xmlns:p14="http://schemas.microsoft.com/office/powerpoint/2010/main" val="14924971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A34990E-1CBE-487D-9A31-15E738BBDF20}" type="datetimeFigureOut">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9/12/2018</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6" name="Footer Placeholder 5"/>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all"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ACE183D-FF9B-4098-A839-608C107DE8DE}"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Tree>
    <p:extLst>
      <p:ext uri="{BB962C8B-B14F-4D97-AF65-F5344CB8AC3E}">
        <p14:creationId xmlns:p14="http://schemas.microsoft.com/office/powerpoint/2010/main" val="1795164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48A23D-0AF9-4926-B9DA-D0D9F4CA9DC3}"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59DC00-11A3-49FF-B5BE-7A2778B9DFBC}" type="slidenum">
              <a:rPr lang="en-US" smtClean="0"/>
              <a:t>‹#›</a:t>
            </a:fld>
            <a:endParaRPr lang="en-US"/>
          </a:p>
        </p:txBody>
      </p:sp>
    </p:spTree>
    <p:extLst>
      <p:ext uri="{BB962C8B-B14F-4D97-AF65-F5344CB8AC3E}">
        <p14:creationId xmlns:p14="http://schemas.microsoft.com/office/powerpoint/2010/main" val="6277098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A34990E-1CBE-487D-9A31-15E738BBDF20}" type="datetimeFigureOut">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9/12/2018</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6" name="Footer Placeholder 5"/>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all"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ACE183D-FF9B-4098-A839-608C107DE8DE}"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22394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A34990E-1CBE-487D-9A31-15E738BBDF20}" type="datetimeFigureOut">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9/12/2018</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all"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ACE183D-FF9B-4098-A839-608C107DE8DE}"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Tree>
    <p:extLst>
      <p:ext uri="{BB962C8B-B14F-4D97-AF65-F5344CB8AC3E}">
        <p14:creationId xmlns:p14="http://schemas.microsoft.com/office/powerpoint/2010/main" val="17762667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A34990E-1CBE-487D-9A31-15E738BBDF20}" type="datetimeFigureOut">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9/12/2018</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all"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ACE183D-FF9B-4098-A839-608C107DE8DE}"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95569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7AAB32B-7E38-4CD9-8BE2-123BB59F78A4}"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13994C0-568B-4D3A-9254-F342A3FDEF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010134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AAB32B-7E38-4CD9-8BE2-123BB59F78A4}"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13994C0-568B-4D3A-9254-F342A3FDEF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304552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AAB32B-7E38-4CD9-8BE2-123BB59F78A4}"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13994C0-568B-4D3A-9254-F342A3FDEF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587705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7AAB32B-7E38-4CD9-8BE2-123BB59F78A4}" type="datetimeFigureOut">
              <a:rPr lang="en-US" smtClean="0">
                <a:solidFill>
                  <a:prstClr val="black">
                    <a:tint val="75000"/>
                  </a:prstClr>
                </a:solidFill>
              </a:rPr>
              <a:pPr/>
              <a:t>9/12/2018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13994C0-568B-4D3A-9254-F342A3FDEF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2078301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7AAB32B-7E38-4CD9-8BE2-123BB59F78A4}" type="datetimeFigureOut">
              <a:rPr lang="en-US" smtClean="0">
                <a:solidFill>
                  <a:prstClr val="black">
                    <a:tint val="75000"/>
                  </a:prstClr>
                </a:solidFill>
              </a:rPr>
              <a:pPr/>
              <a:t>9/12/2018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13994C0-568B-4D3A-9254-F342A3FDEF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492409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7AAB32B-7E38-4CD9-8BE2-123BB59F78A4}" type="datetimeFigureOut">
              <a:rPr lang="en-US" smtClean="0">
                <a:solidFill>
                  <a:prstClr val="black">
                    <a:tint val="75000"/>
                  </a:prstClr>
                </a:solidFill>
              </a:rPr>
              <a:pPr/>
              <a:t>9/12/2018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13994C0-568B-4D3A-9254-F342A3FDEF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575274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AAB32B-7E38-4CD9-8BE2-123BB59F78A4}" type="datetimeFigureOut">
              <a:rPr lang="en-US" smtClean="0">
                <a:solidFill>
                  <a:prstClr val="black">
                    <a:tint val="75000"/>
                  </a:prstClr>
                </a:solidFill>
              </a:rPr>
              <a:pPr/>
              <a:t>9/12/2018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13994C0-568B-4D3A-9254-F342A3FDEF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50614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D48A23D-0AF9-4926-B9DA-D0D9F4CA9DC3}"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59DC00-11A3-49FF-B5BE-7A2778B9DFBC}" type="slidenum">
              <a:rPr lang="en-US" smtClean="0"/>
              <a:t>‹#›</a:t>
            </a:fld>
            <a:endParaRPr lang="en-US"/>
          </a:p>
        </p:txBody>
      </p:sp>
    </p:spTree>
    <p:extLst>
      <p:ext uri="{BB962C8B-B14F-4D97-AF65-F5344CB8AC3E}">
        <p14:creationId xmlns:p14="http://schemas.microsoft.com/office/powerpoint/2010/main" val="400657025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AAB32B-7E38-4CD9-8BE2-123BB59F78A4}" type="datetimeFigureOut">
              <a:rPr lang="en-US" smtClean="0">
                <a:solidFill>
                  <a:prstClr val="black">
                    <a:tint val="75000"/>
                  </a:prstClr>
                </a:solidFill>
              </a:rPr>
              <a:pPr/>
              <a:t>9/12/2018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13994C0-568B-4D3A-9254-F342A3FDEF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02508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AAB32B-7E38-4CD9-8BE2-123BB59F78A4}" type="datetimeFigureOut">
              <a:rPr lang="en-US" smtClean="0">
                <a:solidFill>
                  <a:prstClr val="black">
                    <a:tint val="75000"/>
                  </a:prstClr>
                </a:solidFill>
              </a:rPr>
              <a:pPr/>
              <a:t>9/12/2018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13994C0-568B-4D3A-9254-F342A3FDEF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44059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AAB32B-7E38-4CD9-8BE2-123BB59F78A4}"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13994C0-568B-4D3A-9254-F342A3FDEF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356730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AAB32B-7E38-4CD9-8BE2-123BB59F78A4}"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13994C0-568B-4D3A-9254-F342A3FDEF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775332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defTabSz="457200"/>
            <a:fld id="{22740A4D-E06E-4DE2-8B3A-342D6DEB60EF}" type="datetimeFigureOut">
              <a:rPr lang="en-US" smtClean="0">
                <a:solidFill>
                  <a:prstClr val="black">
                    <a:tint val="75000"/>
                  </a:prstClr>
                </a:solidFill>
              </a:rPr>
              <a:pPr defTabSz="457200"/>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4572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fld id="{43E699AF-2F4B-4CEB-B6B3-4667B775974A}"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9904403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fld id="{22740A4D-E06E-4DE2-8B3A-342D6DEB60EF}" type="datetimeFigureOut">
              <a:rPr lang="en-US" smtClean="0">
                <a:solidFill>
                  <a:prstClr val="black">
                    <a:tint val="75000"/>
                  </a:prstClr>
                </a:solidFill>
              </a:rPr>
              <a:pPr defTabSz="457200"/>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4572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fld id="{43E699AF-2F4B-4CEB-B6B3-4667B775974A}"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77732424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defTabSz="457200"/>
            <a:fld id="{22740A4D-E06E-4DE2-8B3A-342D6DEB60EF}" type="datetimeFigureOut">
              <a:rPr lang="en-US" smtClean="0">
                <a:solidFill>
                  <a:prstClr val="black">
                    <a:tint val="75000"/>
                  </a:prstClr>
                </a:solidFill>
              </a:rPr>
              <a:pPr defTabSz="457200"/>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4572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fld id="{43E699AF-2F4B-4CEB-B6B3-4667B775974A}"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206823151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defTabSz="457200"/>
            <a:fld id="{22740A4D-E06E-4DE2-8B3A-342D6DEB60EF}" type="datetimeFigureOut">
              <a:rPr lang="en-US" smtClean="0">
                <a:solidFill>
                  <a:prstClr val="black">
                    <a:tint val="75000"/>
                  </a:prstClr>
                </a:solidFill>
              </a:rPr>
              <a:pPr defTabSz="457200"/>
              <a:t>9/12/2018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4572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fld id="{43E699AF-2F4B-4CEB-B6B3-4667B775974A}"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415682512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defTabSz="457200"/>
            <a:fld id="{22740A4D-E06E-4DE2-8B3A-342D6DEB60EF}" type="datetimeFigureOut">
              <a:rPr lang="en-US" smtClean="0">
                <a:solidFill>
                  <a:prstClr val="black">
                    <a:tint val="75000"/>
                  </a:prstClr>
                </a:solidFill>
              </a:rPr>
              <a:pPr defTabSz="457200"/>
              <a:t>9/12/2018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defTabSz="457200"/>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defTabSz="457200"/>
            <a:fld id="{43E699AF-2F4B-4CEB-B6B3-4667B775974A}"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260285876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defTabSz="457200"/>
            <a:fld id="{22740A4D-E06E-4DE2-8B3A-342D6DEB60EF}" type="datetimeFigureOut">
              <a:rPr lang="en-US" smtClean="0">
                <a:solidFill>
                  <a:prstClr val="black">
                    <a:tint val="75000"/>
                  </a:prstClr>
                </a:solidFill>
              </a:rPr>
              <a:pPr defTabSz="457200"/>
              <a:t>9/12/2018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defTabSz="457200"/>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defTabSz="457200"/>
            <a:fld id="{43E699AF-2F4B-4CEB-B6B3-4667B775974A}"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2165293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48A23D-0AF9-4926-B9DA-D0D9F4CA9DC3}" type="datetimeFigureOut">
              <a:rPr lang="en-US" smtClean="0"/>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59DC00-11A3-49FF-B5BE-7A2778B9DFBC}" type="slidenum">
              <a:rPr lang="en-US" smtClean="0"/>
              <a:t>‹#›</a:t>
            </a:fld>
            <a:endParaRPr lang="en-US"/>
          </a:p>
        </p:txBody>
      </p:sp>
    </p:spTree>
    <p:extLst>
      <p:ext uri="{BB962C8B-B14F-4D97-AF65-F5344CB8AC3E}">
        <p14:creationId xmlns:p14="http://schemas.microsoft.com/office/powerpoint/2010/main" val="76206001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457200"/>
            <a:fld id="{22740A4D-E06E-4DE2-8B3A-342D6DEB60EF}" type="datetimeFigureOut">
              <a:rPr lang="en-US" smtClean="0">
                <a:solidFill>
                  <a:prstClr val="black">
                    <a:tint val="75000"/>
                  </a:prstClr>
                </a:solidFill>
              </a:rPr>
              <a:pPr defTabSz="457200"/>
              <a:t>9/12/2018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defTabSz="457200"/>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defTabSz="457200"/>
            <a:fld id="{43E699AF-2F4B-4CEB-B6B3-4667B775974A}"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282156767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defTabSz="457200"/>
            <a:fld id="{22740A4D-E06E-4DE2-8B3A-342D6DEB60EF}" type="datetimeFigureOut">
              <a:rPr lang="en-US" smtClean="0">
                <a:solidFill>
                  <a:prstClr val="black">
                    <a:tint val="75000"/>
                  </a:prstClr>
                </a:solidFill>
              </a:rPr>
              <a:pPr defTabSz="457200"/>
              <a:t>9/12/2018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4572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fld id="{43E699AF-2F4B-4CEB-B6B3-4667B775974A}"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327818559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defTabSz="457200"/>
            <a:fld id="{22740A4D-E06E-4DE2-8B3A-342D6DEB60EF}" type="datetimeFigureOut">
              <a:rPr lang="en-US" smtClean="0">
                <a:solidFill>
                  <a:prstClr val="black">
                    <a:tint val="75000"/>
                  </a:prstClr>
                </a:solidFill>
              </a:rPr>
              <a:pPr defTabSz="457200"/>
              <a:t>9/12/2018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4572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fld id="{43E699AF-2F4B-4CEB-B6B3-4667B775974A}"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427377119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fld id="{22740A4D-E06E-4DE2-8B3A-342D6DEB60EF}" type="datetimeFigureOut">
              <a:rPr lang="en-US" smtClean="0">
                <a:solidFill>
                  <a:prstClr val="black">
                    <a:tint val="75000"/>
                  </a:prstClr>
                </a:solidFill>
              </a:rPr>
              <a:pPr defTabSz="457200"/>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4572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fld id="{43E699AF-2F4B-4CEB-B6B3-4667B775974A}"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149406705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fld id="{22740A4D-E06E-4DE2-8B3A-342D6DEB60EF}" type="datetimeFigureOut">
              <a:rPr lang="en-US" smtClean="0">
                <a:solidFill>
                  <a:prstClr val="black">
                    <a:tint val="75000"/>
                  </a:prstClr>
                </a:solidFill>
              </a:rPr>
              <a:pPr defTabSz="457200"/>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4572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fld id="{43E699AF-2F4B-4CEB-B6B3-4667B775974A}"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44814502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0D40B31-78C0-D34D-AE36-41213EF6D816}"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01817D0-47B5-424E-A714-07BA28A1A5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4065951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D40B31-78C0-D34D-AE36-41213EF6D816}"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01817D0-47B5-424E-A714-07BA28A1A5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1405866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0D40B31-78C0-D34D-AE36-41213EF6D816}"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01817D0-47B5-424E-A714-07BA28A1A5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938076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0D40B31-78C0-D34D-AE36-41213EF6D816}" type="datetimeFigureOut">
              <a:rPr lang="en-US" smtClean="0">
                <a:solidFill>
                  <a:prstClr val="black">
                    <a:tint val="75000"/>
                  </a:prstClr>
                </a:solidFill>
              </a:rPr>
              <a:pPr/>
              <a:t>9/12/2018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01817D0-47B5-424E-A714-07BA28A1A5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3318372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0D40B31-78C0-D34D-AE36-41213EF6D816}" type="datetimeFigureOut">
              <a:rPr lang="en-US" smtClean="0">
                <a:solidFill>
                  <a:prstClr val="black">
                    <a:tint val="75000"/>
                  </a:prstClr>
                </a:solidFill>
              </a:rPr>
              <a:pPr/>
              <a:t>9/12/2018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001817D0-47B5-424E-A714-07BA28A1A5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3296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48A23D-0AF9-4926-B9DA-D0D9F4CA9DC3}" type="datetimeFigureOut">
              <a:rPr lang="en-US" smtClean="0"/>
              <a:t>9/12/2018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59DC00-11A3-49FF-B5BE-7A2778B9DFBC}" type="slidenum">
              <a:rPr lang="en-US" smtClean="0"/>
              <a:t>‹#›</a:t>
            </a:fld>
            <a:endParaRPr lang="en-US"/>
          </a:p>
        </p:txBody>
      </p:sp>
    </p:spTree>
    <p:extLst>
      <p:ext uri="{BB962C8B-B14F-4D97-AF65-F5344CB8AC3E}">
        <p14:creationId xmlns:p14="http://schemas.microsoft.com/office/powerpoint/2010/main" val="9570701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0D40B31-78C0-D34D-AE36-41213EF6D816}" type="datetimeFigureOut">
              <a:rPr lang="en-US" smtClean="0">
                <a:solidFill>
                  <a:prstClr val="black">
                    <a:tint val="75000"/>
                  </a:prstClr>
                </a:solidFill>
              </a:rPr>
              <a:pPr/>
              <a:t>9/12/2018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001817D0-47B5-424E-A714-07BA28A1A5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439579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D40B31-78C0-D34D-AE36-41213EF6D816}" type="datetimeFigureOut">
              <a:rPr lang="en-US" smtClean="0">
                <a:solidFill>
                  <a:prstClr val="black">
                    <a:tint val="75000"/>
                  </a:prstClr>
                </a:solidFill>
              </a:rPr>
              <a:pPr/>
              <a:t>9/12/2018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001817D0-47B5-424E-A714-07BA28A1A5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5072216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D40B31-78C0-D34D-AE36-41213EF6D816}" type="datetimeFigureOut">
              <a:rPr lang="en-US" smtClean="0">
                <a:solidFill>
                  <a:prstClr val="black">
                    <a:tint val="75000"/>
                  </a:prstClr>
                </a:solidFill>
              </a:rPr>
              <a:pPr/>
              <a:t>9/12/2018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01817D0-47B5-424E-A714-07BA28A1A5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0227736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D40B31-78C0-D34D-AE36-41213EF6D816}" type="datetimeFigureOut">
              <a:rPr lang="en-US" smtClean="0">
                <a:solidFill>
                  <a:prstClr val="black">
                    <a:tint val="75000"/>
                  </a:prstClr>
                </a:solidFill>
              </a:rPr>
              <a:pPr/>
              <a:t>9/12/2018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01817D0-47B5-424E-A714-07BA28A1A5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1461957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D40B31-78C0-D34D-AE36-41213EF6D816}"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01817D0-47B5-424E-A714-07BA28A1A5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2394303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D40B31-78C0-D34D-AE36-41213EF6D816}"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01817D0-47B5-424E-A714-07BA28A1A5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3974981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FE419D9-0AF5-4D7B-B1B4-F116110D25ED}"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9926A7-BB29-4192-85BB-D1D67A3C18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883223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E419D9-0AF5-4D7B-B1B4-F116110D25ED}"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9926A7-BB29-4192-85BB-D1D67A3C18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4321298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FE419D9-0AF5-4D7B-B1B4-F116110D25ED}"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9926A7-BB29-4192-85BB-D1D67A3C18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243179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FE419D9-0AF5-4D7B-B1B4-F116110D25ED}" type="datetimeFigureOut">
              <a:rPr lang="en-US" smtClean="0">
                <a:solidFill>
                  <a:prstClr val="black">
                    <a:tint val="75000"/>
                  </a:prstClr>
                </a:solidFill>
              </a:rPr>
              <a:pPr/>
              <a:t>9/12/2018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49926A7-BB29-4192-85BB-D1D67A3C18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370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48A23D-0AF9-4926-B9DA-D0D9F4CA9DC3}" type="datetimeFigureOut">
              <a:rPr lang="en-US" smtClean="0"/>
              <a:t>9/12/2018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59DC00-11A3-49FF-B5BE-7A2778B9DFBC}" type="slidenum">
              <a:rPr lang="en-US" smtClean="0"/>
              <a:t>‹#›</a:t>
            </a:fld>
            <a:endParaRPr lang="en-US"/>
          </a:p>
        </p:txBody>
      </p:sp>
    </p:spTree>
    <p:extLst>
      <p:ext uri="{BB962C8B-B14F-4D97-AF65-F5344CB8AC3E}">
        <p14:creationId xmlns:p14="http://schemas.microsoft.com/office/powerpoint/2010/main" val="27052694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FE419D9-0AF5-4D7B-B1B4-F116110D25ED}" type="datetimeFigureOut">
              <a:rPr lang="en-US" smtClean="0">
                <a:solidFill>
                  <a:prstClr val="black">
                    <a:tint val="75000"/>
                  </a:prstClr>
                </a:solidFill>
              </a:rPr>
              <a:pPr/>
              <a:t>9/12/2018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149926A7-BB29-4192-85BB-D1D67A3C18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7416043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FE419D9-0AF5-4D7B-B1B4-F116110D25ED}" type="datetimeFigureOut">
              <a:rPr lang="en-US" smtClean="0">
                <a:solidFill>
                  <a:prstClr val="black">
                    <a:tint val="75000"/>
                  </a:prstClr>
                </a:solidFill>
              </a:rPr>
              <a:pPr/>
              <a:t>9/12/2018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49926A7-BB29-4192-85BB-D1D67A3C18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175795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E419D9-0AF5-4D7B-B1B4-F116110D25ED}" type="datetimeFigureOut">
              <a:rPr lang="en-US" smtClean="0">
                <a:solidFill>
                  <a:prstClr val="black">
                    <a:tint val="75000"/>
                  </a:prstClr>
                </a:solidFill>
              </a:rPr>
              <a:pPr/>
              <a:t>9/12/2018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149926A7-BB29-4192-85BB-D1D67A3C18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2939751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FE419D9-0AF5-4D7B-B1B4-F116110D25ED}" type="datetimeFigureOut">
              <a:rPr lang="en-US" smtClean="0">
                <a:solidFill>
                  <a:prstClr val="black">
                    <a:tint val="75000"/>
                  </a:prstClr>
                </a:solidFill>
              </a:rPr>
              <a:pPr/>
              <a:t>9/12/2018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49926A7-BB29-4192-85BB-D1D67A3C18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13423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FE419D9-0AF5-4D7B-B1B4-F116110D25ED}" type="datetimeFigureOut">
              <a:rPr lang="en-US" smtClean="0">
                <a:solidFill>
                  <a:prstClr val="black">
                    <a:tint val="75000"/>
                  </a:prstClr>
                </a:solidFill>
              </a:rPr>
              <a:pPr/>
              <a:t>9/12/2018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49926A7-BB29-4192-85BB-D1D67A3C18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293237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E419D9-0AF5-4D7B-B1B4-F116110D25ED}"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9926A7-BB29-4192-85BB-D1D67A3C18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7989021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E419D9-0AF5-4D7B-B1B4-F116110D25ED}"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9926A7-BB29-4192-85BB-D1D67A3C18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57903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48A23D-0AF9-4926-B9DA-D0D9F4CA9DC3}" type="datetimeFigureOut">
              <a:rPr lang="en-US" smtClean="0"/>
              <a:t>9/12/2018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59DC00-11A3-49FF-B5BE-7A2778B9DFBC}" type="slidenum">
              <a:rPr lang="en-US" smtClean="0"/>
              <a:t>‹#›</a:t>
            </a:fld>
            <a:endParaRPr lang="en-US"/>
          </a:p>
        </p:txBody>
      </p:sp>
    </p:spTree>
    <p:extLst>
      <p:ext uri="{BB962C8B-B14F-4D97-AF65-F5344CB8AC3E}">
        <p14:creationId xmlns:p14="http://schemas.microsoft.com/office/powerpoint/2010/main" val="3964635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D48A23D-0AF9-4926-B9DA-D0D9F4CA9DC3}" type="datetimeFigureOut">
              <a:rPr lang="en-US" smtClean="0"/>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59DC00-11A3-49FF-B5BE-7A2778B9DFBC}" type="slidenum">
              <a:rPr lang="en-US" smtClean="0"/>
              <a:t>‹#›</a:t>
            </a:fld>
            <a:endParaRPr lang="en-US"/>
          </a:p>
        </p:txBody>
      </p:sp>
    </p:spTree>
    <p:extLst>
      <p:ext uri="{BB962C8B-B14F-4D97-AF65-F5344CB8AC3E}">
        <p14:creationId xmlns:p14="http://schemas.microsoft.com/office/powerpoint/2010/main" val="4099315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D48A23D-0AF9-4926-B9DA-D0D9F4CA9DC3}" type="datetimeFigureOut">
              <a:rPr lang="en-US" smtClean="0"/>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59DC00-11A3-49FF-B5BE-7A2778B9DFBC}" type="slidenum">
              <a:rPr lang="en-US" smtClean="0"/>
              <a:t>‹#›</a:t>
            </a:fld>
            <a:endParaRPr lang="en-US"/>
          </a:p>
        </p:txBody>
      </p:sp>
    </p:spTree>
    <p:extLst>
      <p:ext uri="{BB962C8B-B14F-4D97-AF65-F5344CB8AC3E}">
        <p14:creationId xmlns:p14="http://schemas.microsoft.com/office/powerpoint/2010/main" val="3362888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48A23D-0AF9-4926-B9DA-D0D9F4CA9DC3}" type="datetimeFigureOut">
              <a:rPr lang="en-US" smtClean="0"/>
              <a:t>9/12/2018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59DC00-11A3-49FF-B5BE-7A2778B9DFBC}" type="slidenum">
              <a:rPr lang="en-US" smtClean="0"/>
              <a:t>‹#›</a:t>
            </a:fld>
            <a:endParaRPr lang="en-US"/>
          </a:p>
        </p:txBody>
      </p:sp>
    </p:spTree>
    <p:extLst>
      <p:ext uri="{BB962C8B-B14F-4D97-AF65-F5344CB8AC3E}">
        <p14:creationId xmlns:p14="http://schemas.microsoft.com/office/powerpoint/2010/main" val="7622346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A34990E-1CBE-487D-9A31-15E738BBDF20}" type="datetimeFigureOut">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9/12/2018</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all"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2ACE183D-FF9B-4098-A839-608C107DE8DE}"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76400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AAB32B-7E38-4CD9-8BE2-123BB59F78A4}"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3994C0-568B-4D3A-9254-F342A3FDEF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920517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22740A4D-E06E-4DE2-8B3A-342D6DEB60EF}" type="datetimeFigureOut">
              <a:rPr lang="en-US" smtClean="0">
                <a:solidFill>
                  <a:prstClr val="black">
                    <a:tint val="75000"/>
                  </a:prstClr>
                </a:solidFill>
              </a:rPr>
              <a:pPr defTabSz="457200"/>
              <a:t>9/12/2018</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43E699AF-2F4B-4CEB-B6B3-4667B775974A}"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384542962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D40B31-78C0-D34D-AE36-41213EF6D816}"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1817D0-47B5-424E-A714-07BA28A1A5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2079984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alpha val="80000"/>
              </a:schemeClr>
            </a:gs>
            <a:gs pos="90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E419D9-0AF5-4D7B-B1B4-F116110D25ED}" type="datetimeFigureOut">
              <a:rPr lang="en-US" smtClean="0">
                <a:solidFill>
                  <a:prstClr val="black">
                    <a:tint val="75000"/>
                  </a:prstClr>
                </a:solidFill>
              </a:rPr>
              <a:pPr/>
              <a:t>9/12/2018</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9926A7-BB29-4192-85BB-D1D67A3C184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0007568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 Id="rId5" Type="http://schemas.openxmlformats.org/officeDocument/2006/relationships/image" Target="../media/image6.jpe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57.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57.xml"/><Relationship Id="rId6" Type="http://schemas.openxmlformats.org/officeDocument/2006/relationships/image" Target="../media/image10.png"/><Relationship Id="rId5" Type="http://schemas.openxmlformats.org/officeDocument/2006/relationships/hyperlink" Target="https://www.vumc.org/oor/" TargetMode="Externa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3" Type="http://schemas.openxmlformats.org/officeDocument/2006/relationships/hyperlink" Target="mailto:victr.resource.request@vumc.org" TargetMode="External"/><Relationship Id="rId2" Type="http://schemas.openxmlformats.org/officeDocument/2006/relationships/hyperlink" Target="https://starbrite.app.vumc.org/funding" TargetMode="External"/><Relationship Id="rId1" Type="http://schemas.openxmlformats.org/officeDocument/2006/relationships/slideLayout" Target="../slideLayouts/slideLayout13.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1913"/>
            <a:ext cx="10515600" cy="1325563"/>
          </a:xfrm>
        </p:spPr>
        <p:txBody>
          <a:bodyPr>
            <a:noAutofit/>
          </a:bodyPr>
          <a:lstStyle/>
          <a:p>
            <a:pPr algn="ctr"/>
            <a:r>
              <a:rPr lang="en-US" sz="3200" b="1" dirty="0">
                <a:latin typeface="Arial Black" panose="020B0A04020102020204" pitchFamily="34" charset="0"/>
              </a:rPr>
              <a:t>Shared Resources Funding: </a:t>
            </a:r>
            <a:r>
              <a:rPr lang="en-US" sz="3200" b="1" dirty="0" smtClean="0">
                <a:latin typeface="Arial Black" panose="020B0A04020102020204" pitchFamily="34" charset="0"/>
              </a:rPr>
              <a:t/>
            </a:r>
            <a:br>
              <a:rPr lang="en-US" sz="3200" b="1" dirty="0" smtClean="0">
                <a:latin typeface="Arial Black" panose="020B0A04020102020204" pitchFamily="34" charset="0"/>
              </a:rPr>
            </a:br>
            <a:r>
              <a:rPr lang="en-US" sz="3200" b="1" dirty="0" smtClean="0">
                <a:latin typeface="Arial Black" panose="020B0A04020102020204" pitchFamily="34" charset="0"/>
              </a:rPr>
              <a:t>Grants </a:t>
            </a:r>
            <a:r>
              <a:rPr lang="en-US" sz="3200" b="1" dirty="0">
                <a:latin typeface="Arial Black" panose="020B0A04020102020204" pitchFamily="34" charset="0"/>
              </a:rPr>
              <a:t>for equipment, salary, and research</a:t>
            </a:r>
            <a:br>
              <a:rPr lang="en-US" sz="3200" b="1" dirty="0">
                <a:latin typeface="Arial Black" panose="020B0A04020102020204" pitchFamily="34" charset="0"/>
              </a:rPr>
            </a:br>
            <a:endParaRPr lang="en-US" sz="3200" b="1" dirty="0">
              <a:latin typeface="Arial Black" panose="020B0A04020102020204" pitchFamily="34" charset="0"/>
            </a:endParaRPr>
          </a:p>
        </p:txBody>
      </p:sp>
      <p:sp>
        <p:nvSpPr>
          <p:cNvPr id="3" name="TextBox 2"/>
          <p:cNvSpPr txBox="1"/>
          <p:nvPr/>
        </p:nvSpPr>
        <p:spPr>
          <a:xfrm>
            <a:off x="3104562" y="1225689"/>
            <a:ext cx="6870984" cy="5632311"/>
          </a:xfrm>
          <a:prstGeom prst="rect">
            <a:avLst/>
          </a:prstGeom>
          <a:noFill/>
        </p:spPr>
        <p:txBody>
          <a:bodyPr wrap="none" rtlCol="0">
            <a:spAutoFit/>
          </a:bodyPr>
          <a:lstStyle/>
          <a:p>
            <a:r>
              <a:rPr lang="en-US" sz="2000" b="1" dirty="0" smtClean="0">
                <a:solidFill>
                  <a:srgbClr val="0070C0"/>
                </a:solidFill>
                <a:latin typeface="Arial" panose="020B0604020202020204" pitchFamily="34" charset="0"/>
                <a:cs typeface="Arial" panose="020B0604020202020204" pitchFamily="34" charset="0"/>
              </a:rPr>
              <a:t>VU Grant Submission</a:t>
            </a:r>
          </a:p>
          <a:p>
            <a:r>
              <a:rPr lang="en-US" sz="2000" dirty="0">
                <a:solidFill>
                  <a:srgbClr val="0070C0"/>
                </a:solidFill>
                <a:latin typeface="Arial" panose="020B0604020202020204" pitchFamily="34" charset="0"/>
                <a:cs typeface="Arial" panose="020B0604020202020204" pitchFamily="34" charset="0"/>
              </a:rPr>
              <a:t>	</a:t>
            </a:r>
            <a:r>
              <a:rPr lang="en-US" sz="2000" dirty="0" smtClean="0">
                <a:solidFill>
                  <a:srgbClr val="0070C0"/>
                </a:solidFill>
                <a:latin typeface="Arial" panose="020B0604020202020204" pitchFamily="34" charset="0"/>
                <a:cs typeface="Arial" panose="020B0604020202020204" pitchFamily="34" charset="0"/>
              </a:rPr>
              <a:t>Hilda McMackin, PhD</a:t>
            </a:r>
          </a:p>
          <a:p>
            <a:r>
              <a:rPr lang="en-US" sz="2000" dirty="0">
                <a:solidFill>
                  <a:srgbClr val="0070C0"/>
                </a:solidFill>
                <a:latin typeface="Arial" panose="020B0604020202020204" pitchFamily="34" charset="0"/>
                <a:cs typeface="Arial" panose="020B0604020202020204" pitchFamily="34" charset="0"/>
              </a:rPr>
              <a:t>	</a:t>
            </a:r>
            <a:r>
              <a:rPr lang="en-US" sz="2000" dirty="0" smtClean="0">
                <a:solidFill>
                  <a:srgbClr val="0070C0"/>
                </a:solidFill>
                <a:latin typeface="Arial" panose="020B0604020202020204" pitchFamily="34" charset="0"/>
                <a:cs typeface="Arial" panose="020B0604020202020204" pitchFamily="34" charset="0"/>
              </a:rPr>
              <a:t>Office of Research Development and Support (VU)</a:t>
            </a:r>
          </a:p>
          <a:p>
            <a:r>
              <a:rPr lang="en-US" sz="2000" b="1" dirty="0" smtClean="0">
                <a:solidFill>
                  <a:srgbClr val="0070C0"/>
                </a:solidFill>
                <a:latin typeface="Arial" panose="020B0604020202020204" pitchFamily="34" charset="0"/>
                <a:cs typeface="Arial" panose="020B0604020202020204" pitchFamily="34" charset="0"/>
              </a:rPr>
              <a:t>VUMC Grant Submission</a:t>
            </a:r>
          </a:p>
          <a:p>
            <a:r>
              <a:rPr lang="en-US" sz="2000" dirty="0">
                <a:solidFill>
                  <a:srgbClr val="0070C0"/>
                </a:solidFill>
                <a:latin typeface="Arial" panose="020B0604020202020204" pitchFamily="34" charset="0"/>
                <a:cs typeface="Arial" panose="020B0604020202020204" pitchFamily="34" charset="0"/>
              </a:rPr>
              <a:t>	</a:t>
            </a:r>
            <a:r>
              <a:rPr lang="en-US" sz="2000" dirty="0" smtClean="0">
                <a:solidFill>
                  <a:srgbClr val="0070C0"/>
                </a:solidFill>
                <a:latin typeface="Arial" panose="020B0604020202020204" pitchFamily="34" charset="0"/>
                <a:cs typeface="Arial" panose="020B0604020202020204" pitchFamily="34" charset="0"/>
              </a:rPr>
              <a:t>Amy Martinez, PhD</a:t>
            </a:r>
          </a:p>
          <a:p>
            <a:r>
              <a:rPr lang="en-US" sz="2000" dirty="0">
                <a:solidFill>
                  <a:srgbClr val="0070C0"/>
                </a:solidFill>
                <a:latin typeface="Arial" panose="020B0604020202020204" pitchFamily="34" charset="0"/>
                <a:cs typeface="Arial" panose="020B0604020202020204" pitchFamily="34" charset="0"/>
              </a:rPr>
              <a:t>	</a:t>
            </a:r>
            <a:r>
              <a:rPr lang="en-US" sz="2000" dirty="0" smtClean="0">
                <a:solidFill>
                  <a:srgbClr val="0070C0"/>
                </a:solidFill>
                <a:latin typeface="Arial" panose="020B0604020202020204" pitchFamily="34" charset="0"/>
                <a:cs typeface="Arial" panose="020B0604020202020204" pitchFamily="34" charset="0"/>
              </a:rPr>
              <a:t>Office of Research (VUMC)</a:t>
            </a:r>
          </a:p>
          <a:p>
            <a:r>
              <a:rPr lang="en-US" sz="2000" b="1" dirty="0" smtClean="0">
                <a:solidFill>
                  <a:srgbClr val="0070C0"/>
                </a:solidFill>
                <a:latin typeface="Arial" panose="020B0604020202020204" pitchFamily="34" charset="0"/>
                <a:cs typeface="Arial" panose="020B0604020202020204" pitchFamily="34" charset="0"/>
              </a:rPr>
              <a:t>NIH S10 Equipment Grant</a:t>
            </a:r>
          </a:p>
          <a:p>
            <a:r>
              <a:rPr lang="en-US" sz="2000" dirty="0">
                <a:solidFill>
                  <a:srgbClr val="0070C0"/>
                </a:solidFill>
                <a:latin typeface="Arial" panose="020B0604020202020204" pitchFamily="34" charset="0"/>
                <a:cs typeface="Arial" panose="020B0604020202020204" pitchFamily="34" charset="0"/>
              </a:rPr>
              <a:t>	</a:t>
            </a:r>
            <a:r>
              <a:rPr lang="en-US" sz="2000" dirty="0" smtClean="0">
                <a:solidFill>
                  <a:srgbClr val="0070C0"/>
                </a:solidFill>
                <a:latin typeface="Arial" panose="020B0604020202020204" pitchFamily="34" charset="0"/>
                <a:cs typeface="Arial" panose="020B0604020202020204" pitchFamily="34" charset="0"/>
              </a:rPr>
              <a:t>Rob Carnahan, PhD</a:t>
            </a:r>
          </a:p>
          <a:p>
            <a:r>
              <a:rPr lang="en-US" sz="2000" dirty="0">
                <a:solidFill>
                  <a:srgbClr val="0070C0"/>
                </a:solidFill>
                <a:latin typeface="Arial" panose="020B0604020202020204" pitchFamily="34" charset="0"/>
                <a:cs typeface="Arial" panose="020B0604020202020204" pitchFamily="34" charset="0"/>
              </a:rPr>
              <a:t>	</a:t>
            </a:r>
            <a:r>
              <a:rPr lang="en-US" sz="2000" dirty="0" smtClean="0">
                <a:solidFill>
                  <a:srgbClr val="0070C0"/>
                </a:solidFill>
                <a:latin typeface="Arial" panose="020B0604020202020204" pitchFamily="34" charset="0"/>
                <a:cs typeface="Arial" panose="020B0604020202020204" pitchFamily="34" charset="0"/>
              </a:rPr>
              <a:t>Vanderbilt Vaccine Center (VUMC)</a:t>
            </a:r>
          </a:p>
          <a:p>
            <a:r>
              <a:rPr lang="en-US" sz="2000" b="1" dirty="0" smtClean="0">
                <a:solidFill>
                  <a:srgbClr val="0070C0"/>
                </a:solidFill>
                <a:latin typeface="Arial" panose="020B0604020202020204" pitchFamily="34" charset="0"/>
                <a:cs typeface="Arial" panose="020B0604020202020204" pitchFamily="34" charset="0"/>
              </a:rPr>
              <a:t>NIH S10 vs. NSF MRI Equipment Grant</a:t>
            </a:r>
          </a:p>
          <a:p>
            <a:r>
              <a:rPr lang="en-US" sz="2000" dirty="0">
                <a:solidFill>
                  <a:srgbClr val="0070C0"/>
                </a:solidFill>
                <a:latin typeface="Arial" panose="020B0604020202020204" pitchFamily="34" charset="0"/>
                <a:cs typeface="Arial" panose="020B0604020202020204" pitchFamily="34" charset="0"/>
              </a:rPr>
              <a:t>	</a:t>
            </a:r>
            <a:r>
              <a:rPr lang="en-US" sz="2000" dirty="0" smtClean="0">
                <a:solidFill>
                  <a:srgbClr val="0070C0"/>
                </a:solidFill>
                <a:latin typeface="Arial" panose="020B0604020202020204" pitchFamily="34" charset="0"/>
                <a:cs typeface="Arial" panose="020B0604020202020204" pitchFamily="34" charset="0"/>
              </a:rPr>
              <a:t>Jenny Schafer, PhD</a:t>
            </a:r>
          </a:p>
          <a:p>
            <a:r>
              <a:rPr lang="en-US" sz="2000" dirty="0">
                <a:solidFill>
                  <a:srgbClr val="0070C0"/>
                </a:solidFill>
                <a:latin typeface="Arial" panose="020B0604020202020204" pitchFamily="34" charset="0"/>
                <a:cs typeface="Arial" panose="020B0604020202020204" pitchFamily="34" charset="0"/>
              </a:rPr>
              <a:t>	</a:t>
            </a:r>
            <a:r>
              <a:rPr lang="en-US" sz="2000" dirty="0" smtClean="0">
                <a:solidFill>
                  <a:srgbClr val="0070C0"/>
                </a:solidFill>
                <a:latin typeface="Arial" panose="020B0604020202020204" pitchFamily="34" charset="0"/>
                <a:cs typeface="Arial" panose="020B0604020202020204" pitchFamily="34" charset="0"/>
              </a:rPr>
              <a:t>Cell Imaging Shared Resource (VU)</a:t>
            </a:r>
          </a:p>
          <a:p>
            <a:r>
              <a:rPr lang="en-US" sz="2000" b="1" dirty="0" smtClean="0">
                <a:solidFill>
                  <a:srgbClr val="0070C0"/>
                </a:solidFill>
                <a:latin typeface="Arial" panose="020B0604020202020204" pitchFamily="34" charset="0"/>
                <a:cs typeface="Arial" panose="020B0604020202020204" pitchFamily="34" charset="0"/>
              </a:rPr>
              <a:t>NCI R50 Research Specialist Award</a:t>
            </a:r>
          </a:p>
          <a:p>
            <a:r>
              <a:rPr lang="en-US" sz="2000" dirty="0">
                <a:solidFill>
                  <a:srgbClr val="0070C0"/>
                </a:solidFill>
                <a:latin typeface="Arial" panose="020B0604020202020204" pitchFamily="34" charset="0"/>
                <a:cs typeface="Arial" panose="020B0604020202020204" pitchFamily="34" charset="0"/>
              </a:rPr>
              <a:t>	</a:t>
            </a:r>
            <a:r>
              <a:rPr lang="en-US" sz="2000" dirty="0" smtClean="0">
                <a:solidFill>
                  <a:srgbClr val="0070C0"/>
                </a:solidFill>
                <a:latin typeface="Arial" panose="020B0604020202020204" pitchFamily="34" charset="0"/>
                <a:cs typeface="Arial" panose="020B0604020202020204" pitchFamily="34" charset="0"/>
              </a:rPr>
              <a:t>Josh Bauer, PhD</a:t>
            </a:r>
          </a:p>
          <a:p>
            <a:r>
              <a:rPr lang="en-US" sz="2000" dirty="0">
                <a:solidFill>
                  <a:srgbClr val="0070C0"/>
                </a:solidFill>
                <a:latin typeface="Arial" panose="020B0604020202020204" pitchFamily="34" charset="0"/>
                <a:cs typeface="Arial" panose="020B0604020202020204" pitchFamily="34" charset="0"/>
              </a:rPr>
              <a:t>	</a:t>
            </a:r>
            <a:r>
              <a:rPr lang="en-US" sz="2000" dirty="0" smtClean="0">
                <a:solidFill>
                  <a:srgbClr val="0070C0"/>
                </a:solidFill>
                <a:latin typeface="Arial" panose="020B0604020202020204" pitchFamily="34" charset="0"/>
                <a:cs typeface="Arial" panose="020B0604020202020204" pitchFamily="34" charset="0"/>
              </a:rPr>
              <a:t>High-Throughput Screening Facility (VU)</a:t>
            </a:r>
          </a:p>
          <a:p>
            <a:r>
              <a:rPr lang="en-US" sz="2000" b="1" dirty="0" smtClean="0">
                <a:solidFill>
                  <a:srgbClr val="0070C0"/>
                </a:solidFill>
                <a:latin typeface="Arial" panose="020B0604020202020204" pitchFamily="34" charset="0"/>
                <a:cs typeface="Arial" panose="020B0604020202020204" pitchFamily="34" charset="0"/>
              </a:rPr>
              <a:t>VICTR</a:t>
            </a:r>
          </a:p>
          <a:p>
            <a:r>
              <a:rPr lang="en-US" sz="2000" dirty="0">
                <a:solidFill>
                  <a:srgbClr val="0070C0"/>
                </a:solidFill>
                <a:latin typeface="Arial" panose="020B0604020202020204" pitchFamily="34" charset="0"/>
                <a:cs typeface="Arial" panose="020B0604020202020204" pitchFamily="34" charset="0"/>
              </a:rPr>
              <a:t>	</a:t>
            </a:r>
            <a:r>
              <a:rPr lang="en-US" sz="2000" dirty="0" smtClean="0">
                <a:solidFill>
                  <a:srgbClr val="0070C0"/>
                </a:solidFill>
                <a:latin typeface="Arial" panose="020B0604020202020204" pitchFamily="34" charset="0"/>
                <a:cs typeface="Arial" panose="020B0604020202020204" pitchFamily="34" charset="0"/>
              </a:rPr>
              <a:t>Lesa Black, PhD</a:t>
            </a:r>
          </a:p>
          <a:p>
            <a:r>
              <a:rPr lang="en-US" sz="2000" dirty="0">
                <a:solidFill>
                  <a:srgbClr val="0070C0"/>
                </a:solidFill>
                <a:latin typeface="Arial" panose="020B0604020202020204" pitchFamily="34" charset="0"/>
                <a:cs typeface="Arial" panose="020B0604020202020204" pitchFamily="34" charset="0"/>
              </a:rPr>
              <a:t>	</a:t>
            </a:r>
            <a:r>
              <a:rPr lang="en-US" sz="2000" dirty="0" smtClean="0">
                <a:solidFill>
                  <a:srgbClr val="0070C0"/>
                </a:solidFill>
                <a:latin typeface="Arial" panose="020B0604020202020204" pitchFamily="34" charset="0"/>
                <a:cs typeface="Arial" panose="020B0604020202020204" pitchFamily="34" charset="0"/>
              </a:rPr>
              <a:t>VICTR (VUMC)</a:t>
            </a:r>
            <a:endParaRPr lang="en-US" sz="20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4916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055717" y="450194"/>
            <a:ext cx="8785184" cy="646331"/>
          </a:xfrm>
          <a:prstGeom prst="rect">
            <a:avLst/>
          </a:prstGeom>
          <a:noFill/>
        </p:spPr>
        <p:txBody>
          <a:bodyPr wrap="square" rtlCol="0">
            <a:spAutoFit/>
          </a:bodyPr>
          <a:lstStyle/>
          <a:p>
            <a:pPr algn="ctr"/>
            <a:r>
              <a:rPr lang="en-US" sz="3600" dirty="0" smtClean="0">
                <a:latin typeface="+mj-lt"/>
              </a:rPr>
              <a:t>Office of Research Development and Support</a:t>
            </a:r>
            <a:endParaRPr lang="en-US" sz="3600" dirty="0">
              <a:latin typeface="+mj-lt"/>
            </a:endParaRPr>
          </a:p>
        </p:txBody>
      </p:sp>
      <p:sp>
        <p:nvSpPr>
          <p:cNvPr id="10" name="TextBox 9"/>
          <p:cNvSpPr txBox="1"/>
          <p:nvPr/>
        </p:nvSpPr>
        <p:spPr>
          <a:xfrm>
            <a:off x="3227547" y="1616011"/>
            <a:ext cx="3569038" cy="461665"/>
          </a:xfrm>
          <a:prstGeom prst="rect">
            <a:avLst/>
          </a:prstGeom>
          <a:noFill/>
        </p:spPr>
        <p:txBody>
          <a:bodyPr wrap="square" rtlCol="0">
            <a:spAutoFit/>
          </a:bodyPr>
          <a:lstStyle/>
          <a:p>
            <a:r>
              <a:rPr lang="en-US" sz="2400" b="1" dirty="0" smtClean="0"/>
              <a:t>Ask Us If You Want To…</a:t>
            </a:r>
            <a:endParaRPr lang="en-US" sz="2400" b="1" dirty="0"/>
          </a:p>
        </p:txBody>
      </p:sp>
      <p:cxnSp>
        <p:nvCxnSpPr>
          <p:cNvPr id="20" name="Straight Connector 19"/>
          <p:cNvCxnSpPr/>
          <p:nvPr/>
        </p:nvCxnSpPr>
        <p:spPr>
          <a:xfrm>
            <a:off x="3840480" y="1280160"/>
            <a:ext cx="7315200" cy="0"/>
          </a:xfrm>
          <a:prstGeom prst="line">
            <a:avLst/>
          </a:prstGeom>
          <a:ln>
            <a:solidFill>
              <a:schemeClr val="accent4">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3840480" y="251942"/>
            <a:ext cx="7315200" cy="0"/>
          </a:xfrm>
          <a:prstGeom prst="line">
            <a:avLst/>
          </a:prstGeom>
          <a:ln>
            <a:solidFill>
              <a:schemeClr val="accent4">
                <a:lumMod val="75000"/>
              </a:schemeClr>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52903" y="2666311"/>
            <a:ext cx="2620811" cy="2620811"/>
          </a:xfrm>
          <a:prstGeom prst="rect">
            <a:avLst/>
          </a:prstGeom>
        </p:spPr>
      </p:pic>
      <p:sp>
        <p:nvSpPr>
          <p:cNvPr id="3" name="TextBox 2"/>
          <p:cNvSpPr txBox="1"/>
          <p:nvPr/>
        </p:nvSpPr>
        <p:spPr>
          <a:xfrm>
            <a:off x="8685718" y="1796671"/>
            <a:ext cx="3155183" cy="830997"/>
          </a:xfrm>
          <a:prstGeom prst="rect">
            <a:avLst/>
          </a:prstGeom>
          <a:noFill/>
        </p:spPr>
        <p:txBody>
          <a:bodyPr wrap="square" rtlCol="0">
            <a:spAutoFit/>
          </a:bodyPr>
          <a:lstStyle/>
          <a:p>
            <a:pPr algn="ctr"/>
            <a:r>
              <a:rPr lang="en-US" sz="1600" dirty="0" smtClean="0"/>
              <a:t>Open your phone camera &amp; zoom in on QR code to join the LSO Announcements Listserv</a:t>
            </a:r>
            <a:endParaRPr lang="en-US" sz="16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743200" cy="68580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67503" y="6031613"/>
            <a:ext cx="3424497" cy="826387"/>
          </a:xfrm>
          <a:prstGeom prst="rect">
            <a:avLst/>
          </a:prstGeom>
        </p:spPr>
      </p:pic>
      <p:sp>
        <p:nvSpPr>
          <p:cNvPr id="7" name="TextBox 6"/>
          <p:cNvSpPr txBox="1"/>
          <p:nvPr/>
        </p:nvSpPr>
        <p:spPr>
          <a:xfrm>
            <a:off x="3227547" y="2356338"/>
            <a:ext cx="5539956" cy="4462760"/>
          </a:xfrm>
          <a:prstGeom prst="rect">
            <a:avLst/>
          </a:prstGeom>
          <a:noFill/>
        </p:spPr>
        <p:txBody>
          <a:bodyPr wrap="square" rtlCol="0">
            <a:spAutoFit/>
          </a:bodyPr>
          <a:lstStyle/>
          <a:p>
            <a:pPr marL="285750" indent="-285750">
              <a:buFont typeface="Wingdings" panose="05000000000000000000" pitchFamily="2" charset="2"/>
              <a:buChar char="ü"/>
            </a:pPr>
            <a:r>
              <a:rPr lang="en-US" sz="1900" dirty="0"/>
              <a:t>Attend a workshop or event to learn about federal sponsors and best practices to get funding  </a:t>
            </a:r>
          </a:p>
          <a:p>
            <a:pPr marL="285750" indent="-285750">
              <a:buFont typeface="Wingdings" panose="05000000000000000000" pitchFamily="2" charset="2"/>
              <a:buChar char="ü"/>
            </a:pPr>
            <a:endParaRPr lang="en-US" sz="1900" dirty="0" smtClean="0"/>
          </a:p>
          <a:p>
            <a:pPr marL="285750" indent="-285750">
              <a:buFont typeface="Wingdings" panose="05000000000000000000" pitchFamily="2" charset="2"/>
              <a:buChar char="ü"/>
            </a:pPr>
            <a:r>
              <a:rPr lang="en-US" sz="1900" dirty="0"/>
              <a:t>Apply to be the institutional nominee for a limited submission opportunity</a:t>
            </a:r>
          </a:p>
          <a:p>
            <a:pPr marL="285750" indent="-285750">
              <a:buFont typeface="Wingdings" panose="05000000000000000000" pitchFamily="2" charset="2"/>
              <a:buChar char="ü"/>
            </a:pPr>
            <a:endParaRPr lang="en-US" sz="1900" dirty="0" smtClean="0"/>
          </a:p>
          <a:p>
            <a:pPr marL="285750" indent="-285750">
              <a:buFont typeface="Wingdings" panose="05000000000000000000" pitchFamily="2" charset="2"/>
              <a:buChar char="ü"/>
            </a:pPr>
            <a:r>
              <a:rPr lang="en-US" sz="1900" dirty="0"/>
              <a:t>Get proposal development support for large-scale or strategic federal funding opportunities</a:t>
            </a:r>
          </a:p>
          <a:p>
            <a:pPr marL="285750" indent="-285750">
              <a:buFont typeface="Wingdings" panose="05000000000000000000" pitchFamily="2" charset="2"/>
              <a:buChar char="ü"/>
            </a:pPr>
            <a:endParaRPr lang="en-US" sz="1900" dirty="0" smtClean="0"/>
          </a:p>
          <a:p>
            <a:pPr marL="285750" indent="-285750">
              <a:buFont typeface="Wingdings" panose="05000000000000000000" pitchFamily="2" charset="2"/>
              <a:buChar char="ü"/>
            </a:pPr>
            <a:r>
              <a:rPr lang="en-US" sz="1900" dirty="0"/>
              <a:t>Find information </a:t>
            </a:r>
            <a:r>
              <a:rPr lang="en-US" sz="1900" dirty="0" smtClean="0"/>
              <a:t>or ask questions about </a:t>
            </a:r>
            <a:r>
              <a:rPr lang="en-US" sz="1900" dirty="0"/>
              <a:t>conducting research with human or animal subjects</a:t>
            </a:r>
          </a:p>
          <a:p>
            <a:pPr marL="285750" indent="-285750">
              <a:buFont typeface="Wingdings" panose="05000000000000000000" pitchFamily="2" charset="2"/>
              <a:buChar char="ü"/>
            </a:pPr>
            <a:endParaRPr lang="en-US" sz="1900" dirty="0" smtClean="0"/>
          </a:p>
          <a:p>
            <a:pPr marL="285750" indent="-285750">
              <a:buFont typeface="Wingdings" panose="05000000000000000000" pitchFamily="2" charset="2"/>
              <a:buChar char="ü"/>
            </a:pPr>
            <a:r>
              <a:rPr lang="en-US" sz="1900" dirty="0"/>
              <a:t>Get advice regarding export compliance with international collaborations</a:t>
            </a:r>
          </a:p>
          <a:p>
            <a:endParaRPr lang="en-US" dirty="0"/>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268750" y="1100601"/>
            <a:ext cx="359117" cy="359117"/>
          </a:xfrm>
          <a:prstGeom prst="rect">
            <a:avLst/>
          </a:prstGeom>
        </p:spPr>
      </p:pic>
    </p:spTree>
    <p:extLst>
      <p:ext uri="{BB962C8B-B14F-4D97-AF65-F5344CB8AC3E}">
        <p14:creationId xmlns:p14="http://schemas.microsoft.com/office/powerpoint/2010/main" val="8467862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0" y="12701"/>
            <a:ext cx="9144000" cy="849021"/>
          </a:xfrm>
          <a:solidFill>
            <a:srgbClr val="5DD5FF"/>
          </a:solidFill>
          <a:ln w="28575" cmpd="sng">
            <a:solidFill>
              <a:schemeClr val="tx1"/>
            </a:solidFill>
          </a:ln>
        </p:spPr>
        <p:txBody>
          <a:bodyPr>
            <a:noAutofit/>
          </a:bodyPr>
          <a:lstStyle/>
          <a:p>
            <a:pPr>
              <a:defRPr/>
            </a:pPr>
            <a:r>
              <a:rPr lang="en-US" sz="3000" b="1" dirty="0">
                <a:solidFill>
                  <a:srgbClr val="020EFE"/>
                </a:solidFill>
                <a:latin typeface="Bahnschrift SemiBold" panose="020B0502040204020203" pitchFamily="34" charset="0"/>
                <a:cs typeface="Lucida Sans Unicode" pitchFamily="34" charset="0"/>
              </a:rPr>
              <a:t>VUMC Office </a:t>
            </a:r>
            <a:r>
              <a:rPr lang="en-US" sz="3000" b="1" dirty="0">
                <a:solidFill>
                  <a:srgbClr val="020EFE"/>
                </a:solidFill>
                <a:latin typeface="Bahnschrift SemiBold" panose="020B0502040204020203" pitchFamily="34" charset="0"/>
                <a:cs typeface="Lucida Sans Unicode" pitchFamily="34" charset="0"/>
              </a:rPr>
              <a:t>of </a:t>
            </a:r>
            <a:r>
              <a:rPr lang="en-US" sz="3000" b="1" dirty="0">
                <a:solidFill>
                  <a:srgbClr val="020EFE"/>
                </a:solidFill>
                <a:latin typeface="Bahnschrift SemiBold" panose="020B0502040204020203" pitchFamily="34" charset="0"/>
                <a:cs typeface="Lucida Sans Unicode" pitchFamily="34" charset="0"/>
              </a:rPr>
              <a:t>Research: </a:t>
            </a:r>
            <a:r>
              <a:rPr lang="en-US" sz="2400" dirty="0">
                <a:latin typeface="Bahnschrift SemiBold" panose="020B0502040204020203" pitchFamily="34" charset="0"/>
                <a:cs typeface="Lucida Sans Unicode" pitchFamily="34" charset="0"/>
              </a:rPr>
              <a:t>enabling discovery across the SOM</a:t>
            </a:r>
            <a:endParaRPr lang="en-US" sz="4000" dirty="0">
              <a:latin typeface="Bahnschrift SemiBold" panose="020B0502040204020203" pitchFamily="34" charset="0"/>
            </a:endParaRPr>
          </a:p>
        </p:txBody>
      </p:sp>
      <p:sp>
        <p:nvSpPr>
          <p:cNvPr id="21" name="TextBox 20"/>
          <p:cNvSpPr txBox="1"/>
          <p:nvPr/>
        </p:nvSpPr>
        <p:spPr>
          <a:xfrm>
            <a:off x="1524001" y="844789"/>
            <a:ext cx="1992725" cy="646331"/>
          </a:xfrm>
          <a:prstGeom prst="rect">
            <a:avLst/>
          </a:prstGeom>
          <a:noFill/>
        </p:spPr>
        <p:txBody>
          <a:bodyPr wrap="none" rtlCol="0">
            <a:spAutoFit/>
          </a:bodyPr>
          <a:lstStyle/>
          <a:p>
            <a:r>
              <a:rPr lang="en-US" dirty="0">
                <a:solidFill>
                  <a:prstClr val="black"/>
                </a:solidFill>
                <a:latin typeface="Calibri" panose="020F0502020204030204"/>
              </a:rPr>
              <a:t>Amy Martinez, PhD</a:t>
            </a:r>
          </a:p>
          <a:p>
            <a:r>
              <a:rPr lang="en-US" dirty="0">
                <a:solidFill>
                  <a:prstClr val="black"/>
                </a:solidFill>
                <a:latin typeface="Calibri" panose="020F0502020204030204"/>
              </a:rPr>
              <a:t>Program Officer</a:t>
            </a:r>
            <a:endParaRPr lang="en-US" dirty="0">
              <a:solidFill>
                <a:prstClr val="black"/>
              </a:solidFill>
              <a:latin typeface="Calibri" panose="020F0502020204030204"/>
            </a:endParaRPr>
          </a:p>
        </p:txBody>
      </p:sp>
      <p:sp>
        <p:nvSpPr>
          <p:cNvPr id="2" name="Content Placeholder 1"/>
          <p:cNvSpPr>
            <a:spLocks noGrp="1"/>
          </p:cNvSpPr>
          <p:nvPr>
            <p:ph idx="1"/>
          </p:nvPr>
        </p:nvSpPr>
        <p:spPr>
          <a:xfrm>
            <a:off x="1681083" y="2357926"/>
            <a:ext cx="3145544" cy="3992074"/>
          </a:xfrm>
          <a:solidFill>
            <a:schemeClr val="bg1"/>
          </a:solidFill>
          <a:ln>
            <a:solidFill>
              <a:schemeClr val="tx1"/>
            </a:solidFill>
            <a:prstDash val="dash"/>
          </a:ln>
        </p:spPr>
        <p:txBody>
          <a:bodyPr vert="horz" lIns="91440" tIns="45720" rIns="91440" bIns="45720" rtlCol="0">
            <a:noAutofit/>
          </a:bodyPr>
          <a:lstStyle/>
          <a:p>
            <a:pPr marL="0" indent="0">
              <a:buClr>
                <a:schemeClr val="bg2">
                  <a:lumMod val="75000"/>
                </a:schemeClr>
              </a:buClr>
              <a:buSzPct val="75000"/>
              <a:buNone/>
            </a:pPr>
            <a:r>
              <a:rPr lang="en-US" b="1" dirty="0">
                <a:cs typeface="Lucida Sans Unicode" pitchFamily="34" charset="0"/>
              </a:rPr>
              <a:t>Hub for All Things Research</a:t>
            </a:r>
          </a:p>
          <a:p>
            <a:pPr>
              <a:buClr>
                <a:schemeClr val="bg2">
                  <a:lumMod val="75000"/>
                </a:schemeClr>
              </a:buClr>
              <a:buSzPct val="75000"/>
            </a:pPr>
            <a:r>
              <a:rPr lang="en-US" sz="2400" dirty="0">
                <a:cs typeface="Lucida Sans Unicode" pitchFamily="34" charset="0"/>
              </a:rPr>
              <a:t>“Go-to” point of contact for internal and external research </a:t>
            </a:r>
            <a:r>
              <a:rPr lang="en-US" sz="2400" dirty="0">
                <a:cs typeface="Lucida Sans Unicode" pitchFamily="34" charset="0"/>
              </a:rPr>
              <a:t>community</a:t>
            </a:r>
          </a:p>
          <a:p>
            <a:pPr>
              <a:buClr>
                <a:schemeClr val="bg2">
                  <a:lumMod val="75000"/>
                </a:schemeClr>
              </a:buClr>
              <a:buSzPct val="75000"/>
            </a:pPr>
            <a:r>
              <a:rPr lang="en-US" sz="2400" dirty="0">
                <a:cs typeface="Lucida Sans Unicode" pitchFamily="34" charset="0"/>
              </a:rPr>
              <a:t>Coordinate with VU and VUMC offices to support research activities</a:t>
            </a:r>
            <a:endParaRPr lang="en-US" b="1" u="sng" dirty="0">
              <a:cs typeface="Lucida Sans Unicode" pitchFamily="34" charset="0"/>
            </a:endParaRPr>
          </a:p>
          <a:p>
            <a:pPr marL="0" indent="0">
              <a:buClr>
                <a:schemeClr val="bg2">
                  <a:lumMod val="75000"/>
                </a:schemeClr>
              </a:buClr>
              <a:buSzPct val="75000"/>
              <a:buNone/>
            </a:pPr>
            <a:endParaRPr lang="en-US" b="1" u="sng" dirty="0">
              <a:cs typeface="Lucida Sans Unicode" pitchFamily="34" charset="0"/>
            </a:endParaRPr>
          </a:p>
          <a:p>
            <a:pPr marL="0" indent="0">
              <a:buClr>
                <a:schemeClr val="bg2">
                  <a:lumMod val="75000"/>
                </a:schemeClr>
              </a:buClr>
              <a:buSzPct val="75000"/>
              <a:buNone/>
            </a:pPr>
            <a:endParaRPr lang="en-US" b="1" u="sng" dirty="0">
              <a:cs typeface="Lucida Sans Unicode" pitchFamily="34" charset="0"/>
            </a:endParaRPr>
          </a:p>
          <a:p>
            <a:pPr marL="0" indent="0">
              <a:buClr>
                <a:schemeClr val="bg2">
                  <a:lumMod val="75000"/>
                </a:schemeClr>
              </a:buClr>
              <a:buSzPct val="75000"/>
              <a:buNone/>
            </a:pPr>
            <a:endParaRPr lang="en-US" b="1" u="sng" dirty="0">
              <a:cs typeface="Lucida Sans Unicode" pitchFamily="34" charset="0"/>
            </a:endParaRPr>
          </a:p>
        </p:txBody>
      </p:sp>
      <p:pic>
        <p:nvPicPr>
          <p:cNvPr id="3" name="Picture 2"/>
          <p:cNvPicPr>
            <a:picLocks noChangeAspect="1"/>
          </p:cNvPicPr>
          <p:nvPr/>
        </p:nvPicPr>
        <p:blipFill>
          <a:blip r:embed="rId3"/>
          <a:stretch>
            <a:fillRect/>
          </a:stretch>
        </p:blipFill>
        <p:spPr>
          <a:xfrm>
            <a:off x="6360540" y="950751"/>
            <a:ext cx="4409060" cy="5711736"/>
          </a:xfrm>
          <a:prstGeom prst="rect">
            <a:avLst/>
          </a:prstGeom>
        </p:spPr>
      </p:pic>
      <p:cxnSp>
        <p:nvCxnSpPr>
          <p:cNvPr id="14" name="Elbow Connector 13"/>
          <p:cNvCxnSpPr/>
          <p:nvPr/>
        </p:nvCxnSpPr>
        <p:spPr>
          <a:xfrm rot="10800000">
            <a:off x="4826627" y="2798187"/>
            <a:ext cx="1645920" cy="1463040"/>
          </a:xfrm>
          <a:prstGeom prst="bentConnector3">
            <a:avLst>
              <a:gd name="adj1" fmla="val 54085"/>
            </a:avLst>
          </a:prstGeom>
          <a:ln w="22225" cap="sq">
            <a:solidFill>
              <a:schemeClr val="tx1"/>
            </a:solidFill>
            <a:headEnd type="ova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0889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2">
                                            <p:bg/>
                                          </p:spTgt>
                                        </p:tgtEl>
                                        <p:attrNameLst>
                                          <p:attrName>style.visibility</p:attrName>
                                        </p:attrNameLst>
                                      </p:cBhvr>
                                      <p:to>
                                        <p:strVal val="hidden"/>
                                      </p:to>
                                    </p:set>
                                  </p:childTnLst>
                                </p:cTn>
                              </p:par>
                              <p:par>
                                <p:cTn id="13" presetID="1" presetClass="exit" presetSubtype="0" fill="hold" nodeType="withEffect">
                                  <p:stCondLst>
                                    <p:cond delay="0"/>
                                  </p:stCondLst>
                                  <p:childTnLst>
                                    <p:set>
                                      <p:cBhvr>
                                        <p:cTn id="14" dur="1" fill="hold">
                                          <p:stCondLst>
                                            <p:cond delay="0"/>
                                          </p:stCondLst>
                                        </p:cTn>
                                        <p:tgtEl>
                                          <p:spTgt spid="14"/>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0" y="12701"/>
            <a:ext cx="9144000" cy="849021"/>
          </a:xfrm>
          <a:solidFill>
            <a:srgbClr val="5DD5FF"/>
          </a:solidFill>
          <a:ln w="28575" cmpd="sng">
            <a:solidFill>
              <a:schemeClr val="tx1"/>
            </a:solidFill>
          </a:ln>
        </p:spPr>
        <p:txBody>
          <a:bodyPr>
            <a:noAutofit/>
          </a:bodyPr>
          <a:lstStyle/>
          <a:p>
            <a:pPr>
              <a:defRPr/>
            </a:pPr>
            <a:r>
              <a:rPr lang="en-US" sz="3000" b="1" dirty="0">
                <a:solidFill>
                  <a:srgbClr val="020EFE"/>
                </a:solidFill>
                <a:latin typeface="Bahnschrift SemiBold" panose="020B0502040204020203" pitchFamily="34" charset="0"/>
                <a:cs typeface="Lucida Sans Unicode" pitchFamily="34" charset="0"/>
              </a:rPr>
              <a:t>VUMC Office </a:t>
            </a:r>
            <a:r>
              <a:rPr lang="en-US" sz="3000" b="1" dirty="0">
                <a:solidFill>
                  <a:srgbClr val="020EFE"/>
                </a:solidFill>
                <a:latin typeface="Bahnschrift SemiBold" panose="020B0502040204020203" pitchFamily="34" charset="0"/>
                <a:cs typeface="Lucida Sans Unicode" pitchFamily="34" charset="0"/>
              </a:rPr>
              <a:t>of </a:t>
            </a:r>
            <a:r>
              <a:rPr lang="en-US" sz="3000" b="1" dirty="0">
                <a:solidFill>
                  <a:srgbClr val="020EFE"/>
                </a:solidFill>
                <a:latin typeface="Bahnschrift SemiBold" panose="020B0502040204020203" pitchFamily="34" charset="0"/>
                <a:cs typeface="Lucida Sans Unicode" pitchFamily="34" charset="0"/>
              </a:rPr>
              <a:t>Research: </a:t>
            </a:r>
            <a:r>
              <a:rPr lang="en-US" sz="2400" dirty="0">
                <a:latin typeface="Bahnschrift SemiBold" panose="020B0502040204020203" pitchFamily="34" charset="0"/>
                <a:cs typeface="Lucida Sans Unicode" pitchFamily="34" charset="0"/>
              </a:rPr>
              <a:t>enabling discovery across the SOM</a:t>
            </a:r>
            <a:endParaRPr lang="en-US" sz="4000" dirty="0">
              <a:latin typeface="Bahnschrift SemiBold" panose="020B0502040204020203" pitchFamily="34" charset="0"/>
            </a:endParaRPr>
          </a:p>
        </p:txBody>
      </p:sp>
      <p:sp>
        <p:nvSpPr>
          <p:cNvPr id="6" name="Content Placeholder 5"/>
          <p:cNvSpPr>
            <a:spLocks noGrp="1"/>
          </p:cNvSpPr>
          <p:nvPr>
            <p:ph idx="1"/>
          </p:nvPr>
        </p:nvSpPr>
        <p:spPr>
          <a:xfrm>
            <a:off x="4919400" y="1257300"/>
            <a:ext cx="5596200" cy="5080000"/>
          </a:xfrm>
          <a:solidFill>
            <a:schemeClr val="bg1"/>
          </a:solidFill>
          <a:ln>
            <a:solidFill>
              <a:schemeClr val="tx1"/>
            </a:solidFill>
            <a:prstDash val="dash"/>
          </a:ln>
        </p:spPr>
        <p:txBody>
          <a:bodyPr>
            <a:noAutofit/>
          </a:bodyPr>
          <a:lstStyle/>
          <a:p>
            <a:pPr marL="0" indent="0">
              <a:buClr>
                <a:schemeClr val="bg2">
                  <a:lumMod val="75000"/>
                </a:schemeClr>
              </a:buClr>
              <a:buSzPct val="75000"/>
              <a:buNone/>
              <a:defRPr/>
            </a:pPr>
            <a:r>
              <a:rPr lang="en-US" sz="2400" b="1" u="sng" dirty="0">
                <a:cs typeface="Lucida Sans Unicode" pitchFamily="34" charset="0"/>
              </a:rPr>
              <a:t>Grants &amp; Funding Resources</a:t>
            </a:r>
            <a:endParaRPr lang="en-US" sz="2400" b="1" i="1" u="sng" dirty="0">
              <a:cs typeface="Lucida Sans Unicode" pitchFamily="34" charset="0"/>
            </a:endParaRPr>
          </a:p>
          <a:p>
            <a:pPr marL="0" indent="0">
              <a:buClr>
                <a:schemeClr val="bg2">
                  <a:lumMod val="75000"/>
                </a:schemeClr>
              </a:buClr>
              <a:buSzPct val="75000"/>
              <a:buNone/>
              <a:defRPr/>
            </a:pPr>
            <a:r>
              <a:rPr lang="en-US" sz="2400" b="1" i="1" dirty="0">
                <a:solidFill>
                  <a:srgbClr val="21B500"/>
                </a:solidFill>
                <a:cs typeface="Lucida Sans Unicode" pitchFamily="34" charset="0"/>
              </a:rPr>
              <a:t>Identify </a:t>
            </a:r>
            <a:r>
              <a:rPr lang="en-US" sz="2400" b="1" i="1" dirty="0">
                <a:solidFill>
                  <a:srgbClr val="21B500"/>
                </a:solidFill>
                <a:cs typeface="Lucida Sans Unicode" pitchFamily="34" charset="0"/>
              </a:rPr>
              <a:t>Opportunities</a:t>
            </a:r>
          </a:p>
          <a:p>
            <a:pPr>
              <a:buSzPct val="75000"/>
              <a:defRPr/>
            </a:pPr>
            <a:r>
              <a:rPr lang="en-US" sz="2400" dirty="0">
                <a:cs typeface="Lucida Sans Unicode" pitchFamily="34" charset="0"/>
              </a:rPr>
              <a:t>Advertise grants &amp; </a:t>
            </a:r>
            <a:r>
              <a:rPr lang="en-US" sz="2400" dirty="0">
                <a:cs typeface="Lucida Sans Unicode" pitchFamily="34" charset="0"/>
              </a:rPr>
              <a:t>awards</a:t>
            </a:r>
          </a:p>
          <a:p>
            <a:pPr marL="457200" indent="-457200">
              <a:buClr>
                <a:schemeClr val="bg2">
                  <a:lumMod val="75000"/>
                </a:schemeClr>
              </a:buClr>
              <a:buSzPct val="75000"/>
              <a:buFont typeface="Times New Roman" pitchFamily="18" charset="0"/>
              <a:buChar char="•"/>
              <a:defRPr/>
            </a:pPr>
            <a:endParaRPr lang="en-US" sz="2400" dirty="0">
              <a:cs typeface="Lucida Sans Unicode" pitchFamily="34" charset="0"/>
            </a:endParaRPr>
          </a:p>
          <a:p>
            <a:pPr>
              <a:buClr>
                <a:schemeClr val="bg2">
                  <a:lumMod val="75000"/>
                </a:schemeClr>
              </a:buClr>
              <a:buSzPct val="75000"/>
              <a:defRPr/>
            </a:pPr>
            <a:endParaRPr lang="en-US" sz="2400" b="1" i="1" dirty="0">
              <a:solidFill>
                <a:srgbClr val="21B500"/>
              </a:solidFill>
              <a:cs typeface="Lucida Sans Unicode" pitchFamily="34" charset="0"/>
            </a:endParaRPr>
          </a:p>
          <a:p>
            <a:pPr marL="0" indent="0">
              <a:buClr>
                <a:schemeClr val="bg2">
                  <a:lumMod val="75000"/>
                </a:schemeClr>
              </a:buClr>
              <a:buSzPct val="75000"/>
              <a:buNone/>
              <a:defRPr/>
            </a:pPr>
            <a:r>
              <a:rPr lang="en-US" sz="2400" b="1" i="1" dirty="0">
                <a:solidFill>
                  <a:srgbClr val="21B500"/>
                </a:solidFill>
                <a:cs typeface="Lucida Sans Unicode" pitchFamily="34" charset="0"/>
              </a:rPr>
              <a:t>Support </a:t>
            </a:r>
            <a:r>
              <a:rPr lang="en-US" sz="2400" b="1" i="1" dirty="0">
                <a:solidFill>
                  <a:srgbClr val="21B500"/>
                </a:solidFill>
                <a:cs typeface="Lucida Sans Unicode" pitchFamily="34" charset="0"/>
              </a:rPr>
              <a:t>Submissions</a:t>
            </a:r>
          </a:p>
          <a:p>
            <a:pPr>
              <a:buSzPct val="75000"/>
              <a:defRPr/>
            </a:pPr>
            <a:r>
              <a:rPr lang="en-US" sz="2400" dirty="0">
                <a:cs typeface="Lucida Sans Unicode" pitchFamily="34" charset="0"/>
              </a:rPr>
              <a:t>Coordinate S10 grant process</a:t>
            </a:r>
          </a:p>
          <a:p>
            <a:pPr>
              <a:buSzPct val="75000"/>
              <a:defRPr/>
            </a:pPr>
            <a:r>
              <a:rPr lang="en-US" sz="2400" dirty="0">
                <a:cs typeface="Lucida Sans Unicode" pitchFamily="34" charset="0"/>
              </a:rPr>
              <a:t>Manage Limited Submission grants</a:t>
            </a:r>
          </a:p>
          <a:p>
            <a:pPr>
              <a:buSzPct val="75000"/>
              <a:defRPr/>
            </a:pPr>
            <a:r>
              <a:rPr lang="en-US" sz="2400" dirty="0">
                <a:cs typeface="Lucida Sans Unicode" pitchFamily="34" charset="0"/>
              </a:rPr>
              <a:t>Maintain grant-ready </a:t>
            </a:r>
            <a:r>
              <a:rPr lang="en-US" sz="2400" dirty="0">
                <a:cs typeface="Lucida Sans Unicode" pitchFamily="34" charset="0"/>
              </a:rPr>
              <a:t>text</a:t>
            </a:r>
          </a:p>
          <a:p>
            <a:pPr>
              <a:buSzPct val="75000"/>
              <a:defRPr/>
            </a:pPr>
            <a:r>
              <a:rPr lang="en-US" sz="2400" dirty="0">
                <a:cs typeface="Lucida Sans Unicode" pitchFamily="34" charset="0"/>
              </a:rPr>
              <a:t>Prepare letters </a:t>
            </a:r>
            <a:r>
              <a:rPr lang="en-US" sz="2400" dirty="0">
                <a:cs typeface="Lucida Sans Unicode" pitchFamily="34" charset="0"/>
              </a:rPr>
              <a:t>of </a:t>
            </a:r>
            <a:r>
              <a:rPr lang="en-US" sz="2400" dirty="0">
                <a:cs typeface="Lucida Sans Unicode" pitchFamily="34" charset="0"/>
              </a:rPr>
              <a:t>support</a:t>
            </a:r>
          </a:p>
          <a:p>
            <a:pPr>
              <a:buSzPct val="75000"/>
              <a:defRPr/>
            </a:pPr>
            <a:r>
              <a:rPr lang="en-US" sz="2400" dirty="0">
                <a:cs typeface="Lucida Sans Unicode" pitchFamily="34" charset="0"/>
              </a:rPr>
              <a:t>Work with CFR to </a:t>
            </a:r>
            <a:r>
              <a:rPr lang="en-US" sz="2400" dirty="0">
                <a:cs typeface="Lucida Sans Unicode" pitchFamily="34" charset="0"/>
              </a:rPr>
              <a:t>assist in </a:t>
            </a:r>
            <a:r>
              <a:rPr lang="en-US" sz="2400" dirty="0">
                <a:cs typeface="Lucida Sans Unicode" pitchFamily="34" charset="0"/>
              </a:rPr>
              <a:t>development</a:t>
            </a:r>
            <a:endParaRPr lang="en-US" sz="2400" dirty="0">
              <a:cs typeface="Lucida Sans Unicode" pitchFamily="34" charset="0"/>
            </a:endParaRPr>
          </a:p>
        </p:txBody>
      </p:sp>
      <p:pic>
        <p:nvPicPr>
          <p:cNvPr id="4" name="Picture 3"/>
          <p:cNvPicPr>
            <a:picLocks noChangeAspect="1"/>
          </p:cNvPicPr>
          <p:nvPr/>
        </p:nvPicPr>
        <p:blipFill>
          <a:blip r:embed="rId3"/>
          <a:stretch>
            <a:fillRect/>
          </a:stretch>
        </p:blipFill>
        <p:spPr>
          <a:xfrm>
            <a:off x="1524001" y="2362201"/>
            <a:ext cx="2950435" cy="3580577"/>
          </a:xfrm>
          <a:prstGeom prst="rect">
            <a:avLst/>
          </a:prstGeom>
        </p:spPr>
      </p:pic>
      <p:cxnSp>
        <p:nvCxnSpPr>
          <p:cNvPr id="13" name="Elbow Connector 12"/>
          <p:cNvCxnSpPr/>
          <p:nvPr/>
        </p:nvCxnSpPr>
        <p:spPr>
          <a:xfrm rot="10800000" flipV="1">
            <a:off x="3273480" y="1460053"/>
            <a:ext cx="1645920" cy="1463040"/>
          </a:xfrm>
          <a:prstGeom prst="bentConnector3">
            <a:avLst>
              <a:gd name="adj1" fmla="val 54085"/>
            </a:avLst>
          </a:prstGeom>
          <a:ln w="22225" cap="sq">
            <a:solidFill>
              <a:schemeClr val="tx1"/>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524001" y="844789"/>
            <a:ext cx="1992725" cy="646331"/>
          </a:xfrm>
          <a:prstGeom prst="rect">
            <a:avLst/>
          </a:prstGeom>
          <a:noFill/>
        </p:spPr>
        <p:txBody>
          <a:bodyPr wrap="none" rtlCol="0">
            <a:spAutoFit/>
          </a:bodyPr>
          <a:lstStyle/>
          <a:p>
            <a:r>
              <a:rPr lang="en-US" dirty="0">
                <a:solidFill>
                  <a:prstClr val="black"/>
                </a:solidFill>
                <a:latin typeface="Calibri" panose="020F0502020204030204"/>
              </a:rPr>
              <a:t>Amy Martinez, PhD</a:t>
            </a:r>
          </a:p>
          <a:p>
            <a:r>
              <a:rPr lang="en-US" dirty="0">
                <a:solidFill>
                  <a:prstClr val="black"/>
                </a:solidFill>
                <a:latin typeface="Calibri" panose="020F0502020204030204"/>
              </a:rPr>
              <a:t>Program Officer</a:t>
            </a:r>
            <a:endParaRPr lang="en-US" dirty="0">
              <a:solidFill>
                <a:prstClr val="black"/>
              </a:solidFill>
              <a:latin typeface="Calibri" panose="020F0502020204030204"/>
            </a:endParaRPr>
          </a:p>
        </p:txBody>
      </p:sp>
      <p:pic>
        <p:nvPicPr>
          <p:cNvPr id="23" name="Picture 76" descr="id:image001.png@01D2D469.945F16C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46977" y="2750083"/>
            <a:ext cx="2946400" cy="51634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24">
            <a:hlinkClick r:id="rId5"/>
          </p:cNvPr>
          <p:cNvPicPr>
            <a:picLocks noChangeAspect="1"/>
          </p:cNvPicPr>
          <p:nvPr/>
        </p:nvPicPr>
        <p:blipFill>
          <a:blip r:embed="rId6"/>
          <a:stretch>
            <a:fillRect/>
          </a:stretch>
        </p:blipFill>
        <p:spPr>
          <a:xfrm>
            <a:off x="5225034" y="2750083"/>
            <a:ext cx="1790645" cy="601600"/>
          </a:xfrm>
          <a:prstGeom prst="rect">
            <a:avLst/>
          </a:prstGeom>
          <a:ln>
            <a:noFill/>
          </a:ln>
          <a:effectLst>
            <a:outerShdw blurRad="190500" algn="tl" rotWithShape="0">
              <a:srgbClr val="000000">
                <a:alpha val="70000"/>
              </a:srgbClr>
            </a:outerShdw>
          </a:effectLst>
        </p:spPr>
      </p:pic>
      <p:pic>
        <p:nvPicPr>
          <p:cNvPr id="29" name="Picture 28"/>
          <p:cNvPicPr>
            <a:picLocks noChangeAspect="1"/>
          </p:cNvPicPr>
          <p:nvPr/>
        </p:nvPicPr>
        <p:blipFill rotWithShape="1">
          <a:blip r:embed="rId7"/>
          <a:srcRect l="3109" t="49780" r="67227" b="26063"/>
          <a:stretch/>
        </p:blipFill>
        <p:spPr>
          <a:xfrm>
            <a:off x="1638300" y="5324853"/>
            <a:ext cx="868680" cy="859915"/>
          </a:xfrm>
          <a:prstGeom prst="ellipse">
            <a:avLst/>
          </a:prstGeom>
        </p:spPr>
      </p:pic>
      <p:cxnSp>
        <p:nvCxnSpPr>
          <p:cNvPr id="30" name="Straight Connector 29"/>
          <p:cNvCxnSpPr/>
          <p:nvPr/>
        </p:nvCxnSpPr>
        <p:spPr>
          <a:xfrm>
            <a:off x="2098040" y="4946650"/>
            <a:ext cx="0" cy="384552"/>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2034540" y="4946650"/>
            <a:ext cx="0" cy="384552"/>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4112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down)">
                                      <p:cBhvr>
                                        <p:cTn id="15" dur="500"/>
                                        <p:tgtEl>
                                          <p:spTgt spid="13"/>
                                        </p:tgtEl>
                                      </p:cBhvr>
                                    </p:animEffect>
                                  </p:childTnLst>
                                </p:cTn>
                              </p:par>
                            </p:childTnLst>
                          </p:cTn>
                        </p:par>
                        <p:par>
                          <p:cTn id="16" fill="hold">
                            <p:stCondLst>
                              <p:cond delay="500"/>
                            </p:stCondLst>
                            <p:childTnLst>
                              <p:par>
                                <p:cTn id="17" presetID="1" presetClass="entr" presetSubtype="0" fill="hold" grpId="0" nodeType="afterEffect">
                                  <p:stCondLst>
                                    <p:cond delay="0"/>
                                  </p:stCondLst>
                                  <p:childTnLst>
                                    <p:set>
                                      <p:cBhvr>
                                        <p:cTn id="18" dur="1" fill="hold">
                                          <p:stCondLst>
                                            <p:cond delay="0"/>
                                          </p:stCondLst>
                                        </p:cTn>
                                        <p:tgtEl>
                                          <p:spTgt spid="6">
                                            <p:bg/>
                                          </p:spTgt>
                                        </p:tgtEl>
                                        <p:attrNameLst>
                                          <p:attrName>style.visibility</p:attrName>
                                        </p:attrNameLst>
                                      </p:cBhvr>
                                      <p:to>
                                        <p:strVal val="visible"/>
                                      </p:to>
                                    </p:set>
                                  </p:childTnLst>
                                </p:cTn>
                              </p:par>
                            </p:childTnLst>
                          </p:cTn>
                        </p:par>
                        <p:par>
                          <p:cTn id="19" fill="hold">
                            <p:stCondLst>
                              <p:cond delay="500"/>
                            </p:stCondLst>
                            <p:childTnLst>
                              <p:par>
                                <p:cTn id="20" presetID="1"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6">
                                            <p:txEl>
                                              <p:pRg st="2" end="2"/>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23"/>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25"/>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6">
                                            <p:txEl>
                                              <p:pRg st="5" end="5"/>
                                            </p:txEl>
                                          </p:spTgt>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6">
                                            <p:txEl>
                                              <p:pRg st="6" end="6"/>
                                            </p:txEl>
                                          </p:spTgt>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6">
                                            <p:txEl>
                                              <p:pRg st="7" end="7"/>
                                            </p:txEl>
                                          </p:spTgt>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6">
                                            <p:txEl>
                                              <p:pRg st="8" end="8"/>
                                            </p:txEl>
                                          </p:spTgt>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6">
                                            <p:txEl>
                                              <p:pRg st="9" end="9"/>
                                            </p:txEl>
                                          </p:spTgt>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B46BBC-F346-E445-972D-DE7025AD4E1B}"/>
              </a:ext>
            </a:extLst>
          </p:cNvPr>
          <p:cNvSpPr>
            <a:spLocks noGrp="1"/>
          </p:cNvSpPr>
          <p:nvPr>
            <p:ph idx="1"/>
          </p:nvPr>
        </p:nvSpPr>
        <p:spPr>
          <a:xfrm>
            <a:off x="2152650" y="394138"/>
            <a:ext cx="7886700" cy="6195848"/>
          </a:xfrm>
        </p:spPr>
        <p:txBody>
          <a:bodyPr>
            <a:normAutofit lnSpcReduction="10000"/>
          </a:bodyPr>
          <a:lstStyle/>
          <a:p>
            <a:r>
              <a:rPr lang="en-US" dirty="0"/>
              <a:t>Robert Carnahan</a:t>
            </a:r>
          </a:p>
          <a:p>
            <a:pPr lvl="1"/>
            <a:r>
              <a:rPr lang="en-US" sz="1600" dirty="0"/>
              <a:t>Director, Vanderbilt Antibody and Protein Resource (2007-2017)</a:t>
            </a:r>
          </a:p>
          <a:p>
            <a:pPr lvl="1"/>
            <a:r>
              <a:rPr lang="en-US" sz="1600" dirty="0"/>
              <a:t>Director of Research, Crowe Lab / Vanderbilt Vaccine Center (2017-current)</a:t>
            </a:r>
          </a:p>
          <a:p>
            <a:pPr lvl="1"/>
            <a:endParaRPr lang="en-US" dirty="0"/>
          </a:p>
          <a:p>
            <a:r>
              <a:rPr lang="en-US" dirty="0"/>
              <a:t>S10 Shared Instrumentation Strategies</a:t>
            </a:r>
          </a:p>
          <a:p>
            <a:pPr lvl="1"/>
            <a:r>
              <a:rPr lang="en-US" dirty="0"/>
              <a:t>Points to clearly and repeatedly address</a:t>
            </a:r>
          </a:p>
          <a:p>
            <a:pPr lvl="2"/>
            <a:r>
              <a:rPr lang="en-US" dirty="0"/>
              <a:t>Is facility qualified: technically, administratively, etc. </a:t>
            </a:r>
          </a:p>
          <a:p>
            <a:pPr lvl="2"/>
            <a:r>
              <a:rPr lang="en-US" dirty="0"/>
              <a:t>Make justification quantitative.  Must tie it directly to a need.  This thread(s) should go across all or most user projects</a:t>
            </a:r>
          </a:p>
          <a:p>
            <a:pPr lvl="1"/>
            <a:r>
              <a:rPr lang="en-US" dirty="0"/>
              <a:t>User Projects</a:t>
            </a:r>
          </a:p>
          <a:p>
            <a:pPr lvl="2"/>
            <a:r>
              <a:rPr lang="en-US" dirty="0"/>
              <a:t>Specific to requested need.  How will this instrument address a need.  Not just a summary of their cool research.</a:t>
            </a:r>
          </a:p>
          <a:p>
            <a:pPr lvl="2"/>
            <a:r>
              <a:rPr lang="en-US" dirty="0"/>
              <a:t>Short with more than minimum number.  Sometimes grouped them (ex Epithelial Biology Center)</a:t>
            </a:r>
          </a:p>
          <a:p>
            <a:pPr lvl="1"/>
            <a:r>
              <a:rPr lang="en-US" dirty="0"/>
              <a:t>User profile</a:t>
            </a:r>
          </a:p>
          <a:p>
            <a:pPr lvl="2"/>
            <a:r>
              <a:rPr lang="en-US" dirty="0"/>
              <a:t>Diverse: Centers/Departments, stage of career, research area</a:t>
            </a:r>
          </a:p>
          <a:p>
            <a:pPr lvl="2"/>
            <a:r>
              <a:rPr lang="en-US" dirty="0"/>
              <a:t>High impact and funding but young investigators too</a:t>
            </a:r>
          </a:p>
          <a:p>
            <a:pPr lvl="2"/>
            <a:r>
              <a:rPr lang="en-US" dirty="0"/>
              <a:t>Broad user base = lower financial risk</a:t>
            </a:r>
          </a:p>
        </p:txBody>
      </p:sp>
    </p:spTree>
    <p:extLst>
      <p:ext uri="{BB962C8B-B14F-4D97-AF65-F5344CB8AC3E}">
        <p14:creationId xmlns:p14="http://schemas.microsoft.com/office/powerpoint/2010/main" val="32473157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84373" y="7938"/>
            <a:ext cx="1216026" cy="1216026"/>
          </a:xfrm>
          <a:prstGeom prst="rect">
            <a:avLst/>
          </a:prstGeom>
        </p:spPr>
      </p:pic>
      <p:sp>
        <p:nvSpPr>
          <p:cNvPr id="9" name="AutoShape 2" descr="Image result for nih s10"/>
          <p:cNvSpPr>
            <a:spLocks noChangeAspect="1" noChangeArrowheads="1"/>
          </p:cNvSpPr>
          <p:nvPr/>
        </p:nvSpPr>
        <p:spPr bwMode="auto">
          <a:xfrm>
            <a:off x="1679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latin typeface="Calibri"/>
            </a:endParaRPr>
          </a:p>
        </p:txBody>
      </p:sp>
      <p:sp>
        <p:nvSpPr>
          <p:cNvPr id="10" name="AutoShape 4" descr="Image result for nih s10"/>
          <p:cNvSpPr>
            <a:spLocks noChangeAspect="1" noChangeArrowheads="1"/>
          </p:cNvSpPr>
          <p:nvPr/>
        </p:nvSpPr>
        <p:spPr bwMode="auto">
          <a:xfrm>
            <a:off x="1831975" y="79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latin typeface="Calibri"/>
            </a:endParaRPr>
          </a:p>
        </p:txBody>
      </p:sp>
      <p:sp>
        <p:nvSpPr>
          <p:cNvPr id="11" name="AutoShape 6" descr="Image result for nih s10"/>
          <p:cNvSpPr>
            <a:spLocks noChangeAspect="1" noChangeArrowheads="1"/>
          </p:cNvSpPr>
          <p:nvPr/>
        </p:nvSpPr>
        <p:spPr bwMode="auto">
          <a:xfrm>
            <a:off x="1984375" y="1603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latin typeface="Calibri"/>
            </a:endParaRPr>
          </a:p>
        </p:txBody>
      </p:sp>
      <p:pic>
        <p:nvPicPr>
          <p:cNvPr id="103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0400" y="160339"/>
            <a:ext cx="3371850" cy="7281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3" name="Table 2"/>
          <p:cNvGraphicFramePr>
            <a:graphicFrameLocks noGrp="1"/>
          </p:cNvGraphicFramePr>
          <p:nvPr>
            <p:extLst/>
          </p:nvPr>
        </p:nvGraphicFramePr>
        <p:xfrm>
          <a:off x="1984376" y="1905000"/>
          <a:ext cx="8378823" cy="4739640"/>
        </p:xfrm>
        <a:graphic>
          <a:graphicData uri="http://schemas.openxmlformats.org/drawingml/2006/table">
            <a:tbl>
              <a:tblPr firstRow="1" firstCol="1" bandRow="1">
                <a:tableStyleId>{5C22544A-7EE6-4342-B048-85BDC9FD1C3A}</a:tableStyleId>
              </a:tblPr>
              <a:tblGrid>
                <a:gridCol w="2792941">
                  <a:extLst>
                    <a:ext uri="{9D8B030D-6E8A-4147-A177-3AD203B41FA5}">
                      <a16:colId xmlns:a16="http://schemas.microsoft.com/office/drawing/2014/main" val="20000"/>
                    </a:ext>
                  </a:extLst>
                </a:gridCol>
                <a:gridCol w="2792941">
                  <a:extLst>
                    <a:ext uri="{9D8B030D-6E8A-4147-A177-3AD203B41FA5}">
                      <a16:colId xmlns:a16="http://schemas.microsoft.com/office/drawing/2014/main" val="20001"/>
                    </a:ext>
                  </a:extLst>
                </a:gridCol>
                <a:gridCol w="2792941">
                  <a:extLst>
                    <a:ext uri="{9D8B030D-6E8A-4147-A177-3AD203B41FA5}">
                      <a16:colId xmlns:a16="http://schemas.microsoft.com/office/drawing/2014/main" val="20002"/>
                    </a:ext>
                  </a:extLst>
                </a:gridCol>
              </a:tblGrid>
              <a:tr h="215658">
                <a:tc>
                  <a:txBody>
                    <a:bodyPr/>
                    <a:lstStyle/>
                    <a:p>
                      <a:pPr marL="0" marR="0" algn="ctr"/>
                      <a:r>
                        <a:rPr lang="en-US" sz="2000" u="none" kern="1200">
                          <a:solidFill>
                            <a:schemeClr val="bg1"/>
                          </a:solidFill>
                          <a:effectLst/>
                        </a:rPr>
                        <a:t>NIH S10</a:t>
                      </a:r>
                      <a:endParaRPr lang="en-US" sz="2000" u="none">
                        <a:solidFill>
                          <a:schemeClr val="bg1"/>
                        </a:solidFill>
                        <a:effectLst/>
                        <a:latin typeface="Calibri"/>
                        <a:ea typeface="Times New Roman"/>
                      </a:endParaRPr>
                    </a:p>
                  </a:txBody>
                  <a:tcPr marL="45224" marR="45224" marT="0" marB="0" anchor="ctr">
                    <a:solidFill>
                      <a:schemeClr val="tx2"/>
                    </a:solidFill>
                  </a:tcPr>
                </a:tc>
                <a:tc>
                  <a:txBody>
                    <a:bodyPr/>
                    <a:lstStyle/>
                    <a:p>
                      <a:pPr marL="0" marR="0">
                        <a:lnSpc>
                          <a:spcPct val="115000"/>
                        </a:lnSpc>
                        <a:spcBef>
                          <a:spcPts val="0"/>
                        </a:spcBef>
                        <a:spcAft>
                          <a:spcPts val="0"/>
                        </a:spcAft>
                      </a:pPr>
                      <a:r>
                        <a:rPr lang="en-US" sz="1100">
                          <a:effectLst/>
                        </a:rPr>
                        <a:t> </a:t>
                      </a:r>
                      <a:endParaRPr lang="en-US" sz="700">
                        <a:effectLst/>
                        <a:latin typeface="Calibri"/>
                        <a:ea typeface="Calibri"/>
                        <a:cs typeface="Times New Roman"/>
                      </a:endParaRPr>
                    </a:p>
                  </a:txBody>
                  <a:tcPr marL="45224" marR="45224" marT="0" marB="0" anchor="ctr">
                    <a:solidFill>
                      <a:schemeClr val="tx2"/>
                    </a:solidFill>
                  </a:tcPr>
                </a:tc>
                <a:tc>
                  <a:txBody>
                    <a:bodyPr/>
                    <a:lstStyle/>
                    <a:p>
                      <a:pPr marL="0" marR="0" algn="ctr"/>
                      <a:r>
                        <a:rPr lang="en-US" sz="2000" u="none" kern="1200">
                          <a:effectLst/>
                        </a:rPr>
                        <a:t>NSF MRI</a:t>
                      </a:r>
                      <a:endParaRPr lang="en-US" sz="2000" u="none">
                        <a:effectLst/>
                        <a:latin typeface="Calibri"/>
                        <a:ea typeface="Times New Roman"/>
                      </a:endParaRPr>
                    </a:p>
                  </a:txBody>
                  <a:tcPr marL="45224" marR="45224" marT="0" marB="0" anchor="ctr">
                    <a:solidFill>
                      <a:schemeClr val="tx2"/>
                    </a:solidFill>
                  </a:tcPr>
                </a:tc>
                <a:extLst>
                  <a:ext uri="{0D108BD9-81ED-4DB2-BD59-A6C34878D82A}">
                    <a16:rowId xmlns:a16="http://schemas.microsoft.com/office/drawing/2014/main" val="10000"/>
                  </a:ext>
                </a:extLst>
              </a:tr>
              <a:tr h="304800">
                <a:tc>
                  <a:txBody>
                    <a:bodyPr/>
                    <a:lstStyle/>
                    <a:p>
                      <a:pPr marL="0" marR="0"/>
                      <a:r>
                        <a:rPr lang="en-US" sz="1600" b="0" kern="1200">
                          <a:solidFill>
                            <a:schemeClr val="tx1"/>
                          </a:solidFill>
                          <a:effectLst/>
                        </a:rPr>
                        <a:t>New equipment, </a:t>
                      </a:r>
                      <a:r>
                        <a:rPr lang="en-US" sz="1600" b="0" kern="1200" smtClean="0">
                          <a:solidFill>
                            <a:schemeClr val="tx1"/>
                          </a:solidFill>
                          <a:effectLst/>
                        </a:rPr>
                        <a:t>upgrade</a:t>
                      </a:r>
                      <a:endParaRPr lang="en-US" sz="1600" b="0">
                        <a:solidFill>
                          <a:schemeClr val="tx1"/>
                        </a:solidFill>
                        <a:effectLst/>
                        <a:latin typeface="Calibri"/>
                        <a:ea typeface="Times New Roman"/>
                      </a:endParaRPr>
                    </a:p>
                  </a:txBody>
                  <a:tcPr marL="45224" marR="45224" marT="0" marB="0" anchor="ctr">
                    <a:solidFill>
                      <a:schemeClr val="tx2">
                        <a:lumMod val="20000"/>
                        <a:lumOff val="80000"/>
                      </a:schemeClr>
                    </a:solidFill>
                  </a:tcPr>
                </a:tc>
                <a:tc>
                  <a:txBody>
                    <a:bodyPr/>
                    <a:lstStyle/>
                    <a:p>
                      <a:pPr marL="0" marR="0" algn="ctr"/>
                      <a:r>
                        <a:rPr lang="en-US" sz="1600" b="1" kern="1200">
                          <a:solidFill>
                            <a:schemeClr val="bg1"/>
                          </a:solidFill>
                          <a:effectLst/>
                        </a:rPr>
                        <a:t>Allowable Costs</a:t>
                      </a:r>
                      <a:endParaRPr lang="en-US" sz="1600" b="1">
                        <a:solidFill>
                          <a:schemeClr val="bg1"/>
                        </a:solidFill>
                        <a:effectLst/>
                        <a:latin typeface="Calibri"/>
                        <a:ea typeface="Times New Roman"/>
                      </a:endParaRPr>
                    </a:p>
                  </a:txBody>
                  <a:tcPr marL="45224" marR="45224" marT="0" marB="0" anchor="ctr">
                    <a:solidFill>
                      <a:schemeClr val="accent1"/>
                    </a:solidFill>
                  </a:tcPr>
                </a:tc>
                <a:tc>
                  <a:txBody>
                    <a:bodyPr/>
                    <a:lstStyle/>
                    <a:p>
                      <a:pPr marL="0" marR="0"/>
                      <a:r>
                        <a:rPr lang="en-US" sz="1600" kern="1200">
                          <a:effectLst/>
                        </a:rPr>
                        <a:t>New equipment, upgrade</a:t>
                      </a:r>
                      <a:endParaRPr lang="en-US" sz="1600">
                        <a:effectLst/>
                        <a:latin typeface="Calibri"/>
                        <a:ea typeface="Times New Roman"/>
                      </a:endParaRPr>
                    </a:p>
                  </a:txBody>
                  <a:tcPr marL="45224" marR="45224" marT="0" marB="0" anchor="ctr">
                    <a:solidFill>
                      <a:schemeClr val="tx2">
                        <a:lumMod val="20000"/>
                        <a:lumOff val="80000"/>
                      </a:schemeClr>
                    </a:solidFill>
                  </a:tcPr>
                </a:tc>
                <a:extLst>
                  <a:ext uri="{0D108BD9-81ED-4DB2-BD59-A6C34878D82A}">
                    <a16:rowId xmlns:a16="http://schemas.microsoft.com/office/drawing/2014/main" val="10001"/>
                  </a:ext>
                </a:extLst>
              </a:tr>
              <a:tr h="533400">
                <a:tc>
                  <a:txBody>
                    <a:bodyPr/>
                    <a:lstStyle/>
                    <a:p>
                      <a:pPr marL="0" marR="0"/>
                      <a:r>
                        <a:rPr lang="en-US" sz="1600" b="0" kern="1200">
                          <a:solidFill>
                            <a:schemeClr val="tx1"/>
                          </a:solidFill>
                          <a:effectLst/>
                        </a:rPr>
                        <a:t>Multiple instruments, software, clinical, </a:t>
                      </a:r>
                      <a:r>
                        <a:rPr lang="en-US" sz="1600" b="0" kern="1200" smtClean="0">
                          <a:solidFill>
                            <a:schemeClr val="tx1"/>
                          </a:solidFill>
                          <a:effectLst/>
                        </a:rPr>
                        <a:t>infrastructure</a:t>
                      </a:r>
                      <a:endParaRPr lang="en-US" sz="1600" b="0">
                        <a:solidFill>
                          <a:schemeClr val="tx1"/>
                        </a:solidFill>
                        <a:effectLst/>
                        <a:latin typeface="Calibri"/>
                        <a:ea typeface="Times New Roman"/>
                      </a:endParaRPr>
                    </a:p>
                  </a:txBody>
                  <a:tcPr marL="45224" marR="45224" marT="0" marB="0" anchor="ctr">
                    <a:solidFill>
                      <a:schemeClr val="tx2">
                        <a:lumMod val="20000"/>
                        <a:lumOff val="80000"/>
                      </a:schemeClr>
                    </a:solidFill>
                  </a:tcPr>
                </a:tc>
                <a:tc>
                  <a:txBody>
                    <a:bodyPr/>
                    <a:lstStyle/>
                    <a:p>
                      <a:pPr marL="0" marR="0" algn="ctr"/>
                      <a:r>
                        <a:rPr lang="en-US" sz="1600" b="1" kern="1200">
                          <a:solidFill>
                            <a:schemeClr val="bg1"/>
                          </a:solidFill>
                          <a:effectLst/>
                        </a:rPr>
                        <a:t>Not allowed</a:t>
                      </a:r>
                      <a:endParaRPr lang="en-US" sz="1600" b="1">
                        <a:solidFill>
                          <a:schemeClr val="bg1"/>
                        </a:solidFill>
                        <a:effectLst/>
                        <a:latin typeface="Calibri"/>
                        <a:ea typeface="Times New Roman"/>
                      </a:endParaRPr>
                    </a:p>
                  </a:txBody>
                  <a:tcPr marL="45224" marR="45224" marT="0" marB="0" anchor="ctr">
                    <a:solidFill>
                      <a:schemeClr val="accent1"/>
                    </a:solidFill>
                  </a:tcPr>
                </a:tc>
                <a:tc>
                  <a:txBody>
                    <a:bodyPr/>
                    <a:lstStyle/>
                    <a:p>
                      <a:pPr marL="0" marR="0"/>
                      <a:r>
                        <a:rPr lang="en-US" sz="1600" kern="1200">
                          <a:effectLst/>
                        </a:rPr>
                        <a:t>Multiple instruments, software, clinical, infrastructure</a:t>
                      </a:r>
                      <a:endParaRPr lang="en-US" sz="1600">
                        <a:effectLst/>
                        <a:latin typeface="Calibri"/>
                        <a:ea typeface="Times New Roman"/>
                      </a:endParaRPr>
                    </a:p>
                  </a:txBody>
                  <a:tcPr marL="45224" marR="45224" marT="0" marB="0" anchor="ctr">
                    <a:solidFill>
                      <a:schemeClr val="tx2">
                        <a:lumMod val="20000"/>
                        <a:lumOff val="80000"/>
                      </a:schemeClr>
                    </a:solidFill>
                  </a:tcPr>
                </a:tc>
                <a:extLst>
                  <a:ext uri="{0D108BD9-81ED-4DB2-BD59-A6C34878D82A}">
                    <a16:rowId xmlns:a16="http://schemas.microsoft.com/office/drawing/2014/main" val="10002"/>
                  </a:ext>
                </a:extLst>
              </a:tr>
              <a:tr h="685800">
                <a:tc>
                  <a:txBody>
                    <a:bodyPr/>
                    <a:lstStyle/>
                    <a:p>
                      <a:pPr marL="0" marR="0"/>
                      <a:r>
                        <a:rPr lang="en-US" sz="1600" b="0" kern="1200">
                          <a:solidFill>
                            <a:schemeClr val="tx1"/>
                          </a:solidFill>
                          <a:effectLst/>
                        </a:rPr>
                        <a:t>SIG = $50K - $600K</a:t>
                      </a:r>
                      <a:endParaRPr lang="en-US" sz="1600" b="0">
                        <a:solidFill>
                          <a:schemeClr val="tx1"/>
                        </a:solidFill>
                        <a:effectLst/>
                      </a:endParaRPr>
                    </a:p>
                    <a:p>
                      <a:pPr marL="0" marR="0"/>
                      <a:r>
                        <a:rPr lang="en-US" sz="1600" b="0" kern="1200">
                          <a:solidFill>
                            <a:schemeClr val="tx1"/>
                          </a:solidFill>
                          <a:effectLst/>
                        </a:rPr>
                        <a:t>SIFAR = $50K - $750K</a:t>
                      </a:r>
                      <a:endParaRPr lang="en-US" sz="1600" b="0">
                        <a:solidFill>
                          <a:schemeClr val="tx1"/>
                        </a:solidFill>
                        <a:effectLst/>
                      </a:endParaRPr>
                    </a:p>
                    <a:p>
                      <a:pPr marL="0" marR="0"/>
                      <a:r>
                        <a:rPr lang="en-US" sz="1600" b="0" kern="1200">
                          <a:solidFill>
                            <a:schemeClr val="tx1"/>
                          </a:solidFill>
                          <a:effectLst/>
                        </a:rPr>
                        <a:t>HEI = $600K - $</a:t>
                      </a:r>
                      <a:r>
                        <a:rPr lang="en-US" sz="1600" b="0" kern="1200" smtClean="0">
                          <a:solidFill>
                            <a:schemeClr val="tx1"/>
                          </a:solidFill>
                          <a:effectLst/>
                        </a:rPr>
                        <a:t>2M</a:t>
                      </a:r>
                      <a:endParaRPr lang="en-US" sz="1600" b="0">
                        <a:solidFill>
                          <a:schemeClr val="tx1"/>
                        </a:solidFill>
                        <a:effectLst/>
                        <a:latin typeface="Calibri"/>
                        <a:ea typeface="Times New Roman"/>
                      </a:endParaRPr>
                    </a:p>
                  </a:txBody>
                  <a:tcPr marL="45224" marR="45224" marT="0" marB="0" anchor="ctr">
                    <a:solidFill>
                      <a:schemeClr val="tx2">
                        <a:lumMod val="20000"/>
                        <a:lumOff val="80000"/>
                      </a:schemeClr>
                    </a:solidFill>
                  </a:tcPr>
                </a:tc>
                <a:tc>
                  <a:txBody>
                    <a:bodyPr/>
                    <a:lstStyle/>
                    <a:p>
                      <a:pPr marL="0" marR="0" algn="ctr"/>
                      <a:r>
                        <a:rPr lang="en-US" sz="1600" b="1" kern="1200">
                          <a:solidFill>
                            <a:schemeClr val="bg1"/>
                          </a:solidFill>
                          <a:effectLst/>
                        </a:rPr>
                        <a:t>Funds</a:t>
                      </a:r>
                      <a:endParaRPr lang="en-US" sz="1600" b="1">
                        <a:solidFill>
                          <a:schemeClr val="bg1"/>
                        </a:solidFill>
                        <a:effectLst/>
                        <a:latin typeface="Calibri"/>
                        <a:ea typeface="Times New Roman"/>
                      </a:endParaRPr>
                    </a:p>
                  </a:txBody>
                  <a:tcPr marL="45224" marR="45224" marT="0" marB="0" anchor="ctr">
                    <a:solidFill>
                      <a:schemeClr val="accent1"/>
                    </a:solidFill>
                  </a:tcPr>
                </a:tc>
                <a:tc>
                  <a:txBody>
                    <a:bodyPr/>
                    <a:lstStyle/>
                    <a:p>
                      <a:pPr marL="0" marR="0"/>
                      <a:r>
                        <a:rPr lang="en-US" sz="1600" kern="1200">
                          <a:effectLst/>
                        </a:rPr>
                        <a:t>Track 1 (acquisition) = $100K - $1M</a:t>
                      </a:r>
                      <a:endParaRPr lang="en-US" sz="1600">
                        <a:effectLst/>
                      </a:endParaRPr>
                    </a:p>
                    <a:p>
                      <a:pPr marL="0" marR="0"/>
                      <a:r>
                        <a:rPr lang="en-US" sz="1600" kern="1200">
                          <a:effectLst/>
                        </a:rPr>
                        <a:t>Track 2 (development)= $1M - $4M</a:t>
                      </a:r>
                      <a:endParaRPr lang="en-US" sz="1600">
                        <a:effectLst/>
                        <a:latin typeface="Calibri"/>
                        <a:ea typeface="Times New Roman"/>
                      </a:endParaRPr>
                    </a:p>
                  </a:txBody>
                  <a:tcPr marL="45224" marR="45224" marT="0" marB="0" anchor="ctr">
                    <a:solidFill>
                      <a:schemeClr val="tx2">
                        <a:lumMod val="20000"/>
                        <a:lumOff val="80000"/>
                      </a:schemeClr>
                    </a:solidFill>
                  </a:tcPr>
                </a:tc>
                <a:extLst>
                  <a:ext uri="{0D108BD9-81ED-4DB2-BD59-A6C34878D82A}">
                    <a16:rowId xmlns:a16="http://schemas.microsoft.com/office/drawing/2014/main" val="10003"/>
                  </a:ext>
                </a:extLst>
              </a:tr>
              <a:tr h="304800">
                <a:tc>
                  <a:txBody>
                    <a:bodyPr/>
                    <a:lstStyle/>
                    <a:p>
                      <a:pPr marL="0" marR="0"/>
                      <a:r>
                        <a:rPr lang="en-US" sz="1600" b="0" kern="1200">
                          <a:solidFill>
                            <a:schemeClr val="tx1"/>
                          </a:solidFill>
                          <a:effectLst/>
                        </a:rPr>
                        <a:t>Only with VU/VUMC </a:t>
                      </a:r>
                      <a:r>
                        <a:rPr lang="en-US" sz="1600" b="0" kern="1200" smtClean="0">
                          <a:solidFill>
                            <a:schemeClr val="tx1"/>
                          </a:solidFill>
                          <a:effectLst/>
                        </a:rPr>
                        <a:t>funds</a:t>
                      </a:r>
                      <a:endParaRPr lang="en-US" sz="1600" b="0">
                        <a:solidFill>
                          <a:schemeClr val="tx1"/>
                        </a:solidFill>
                        <a:effectLst/>
                        <a:latin typeface="Calibri"/>
                        <a:ea typeface="Times New Roman"/>
                      </a:endParaRPr>
                    </a:p>
                  </a:txBody>
                  <a:tcPr marL="45224" marR="45224" marT="0" marB="0" anchor="ctr">
                    <a:solidFill>
                      <a:schemeClr val="tx2">
                        <a:lumMod val="20000"/>
                        <a:lumOff val="80000"/>
                      </a:schemeClr>
                    </a:solidFill>
                  </a:tcPr>
                </a:tc>
                <a:tc>
                  <a:txBody>
                    <a:bodyPr/>
                    <a:lstStyle/>
                    <a:p>
                      <a:pPr marL="0" marR="0" algn="ctr"/>
                      <a:r>
                        <a:rPr lang="en-US" sz="1600" b="1" kern="1200">
                          <a:solidFill>
                            <a:schemeClr val="bg1"/>
                          </a:solidFill>
                          <a:effectLst/>
                        </a:rPr>
                        <a:t>Salary allowed</a:t>
                      </a:r>
                      <a:endParaRPr lang="en-US" sz="1600" b="1">
                        <a:solidFill>
                          <a:schemeClr val="bg1"/>
                        </a:solidFill>
                        <a:effectLst/>
                        <a:latin typeface="Calibri"/>
                        <a:ea typeface="Times New Roman"/>
                      </a:endParaRPr>
                    </a:p>
                  </a:txBody>
                  <a:tcPr marL="45224" marR="45224" marT="0" marB="0" anchor="ctr">
                    <a:solidFill>
                      <a:schemeClr val="accent1"/>
                    </a:solidFill>
                  </a:tcPr>
                </a:tc>
                <a:tc>
                  <a:txBody>
                    <a:bodyPr/>
                    <a:lstStyle/>
                    <a:p>
                      <a:pPr marL="0" marR="0"/>
                      <a:r>
                        <a:rPr lang="en-US" sz="1600" kern="1200">
                          <a:effectLst/>
                        </a:rPr>
                        <a:t>Only for Track 2</a:t>
                      </a:r>
                      <a:endParaRPr lang="en-US" sz="1600">
                        <a:effectLst/>
                        <a:latin typeface="Calibri"/>
                        <a:ea typeface="Times New Roman"/>
                      </a:endParaRPr>
                    </a:p>
                  </a:txBody>
                  <a:tcPr marL="45224" marR="45224" marT="0" marB="0" anchor="ctr">
                    <a:solidFill>
                      <a:schemeClr val="tx2">
                        <a:lumMod val="20000"/>
                        <a:lumOff val="80000"/>
                      </a:schemeClr>
                    </a:solidFill>
                  </a:tcPr>
                </a:tc>
                <a:extLst>
                  <a:ext uri="{0D108BD9-81ED-4DB2-BD59-A6C34878D82A}">
                    <a16:rowId xmlns:a16="http://schemas.microsoft.com/office/drawing/2014/main" val="10004"/>
                  </a:ext>
                </a:extLst>
              </a:tr>
              <a:tr h="304800">
                <a:tc>
                  <a:txBody>
                    <a:bodyPr/>
                    <a:lstStyle/>
                    <a:p>
                      <a:pPr marL="0" marR="0"/>
                      <a:r>
                        <a:rPr lang="en-US" sz="1600" b="0" kern="1200">
                          <a:solidFill>
                            <a:schemeClr val="tx1"/>
                          </a:solidFill>
                          <a:effectLst/>
                        </a:rPr>
                        <a:t>75% NIH </a:t>
                      </a:r>
                      <a:r>
                        <a:rPr lang="en-US" sz="1600" b="0" kern="1200" smtClean="0">
                          <a:solidFill>
                            <a:schemeClr val="tx1"/>
                          </a:solidFill>
                          <a:effectLst/>
                        </a:rPr>
                        <a:t>grantees</a:t>
                      </a:r>
                      <a:endParaRPr lang="en-US" sz="1600" b="0">
                        <a:solidFill>
                          <a:schemeClr val="tx1"/>
                        </a:solidFill>
                        <a:effectLst/>
                        <a:latin typeface="Calibri"/>
                        <a:ea typeface="Times New Roman"/>
                      </a:endParaRPr>
                    </a:p>
                  </a:txBody>
                  <a:tcPr marL="45224" marR="45224" marT="0" marB="0" anchor="ctr">
                    <a:solidFill>
                      <a:schemeClr val="tx2">
                        <a:lumMod val="20000"/>
                        <a:lumOff val="80000"/>
                      </a:schemeClr>
                    </a:solidFill>
                  </a:tcPr>
                </a:tc>
                <a:tc>
                  <a:txBody>
                    <a:bodyPr/>
                    <a:lstStyle/>
                    <a:p>
                      <a:pPr marL="0" marR="0" algn="ctr"/>
                      <a:r>
                        <a:rPr lang="en-US" sz="1600" b="1" kern="1200">
                          <a:solidFill>
                            <a:schemeClr val="bg1"/>
                          </a:solidFill>
                          <a:effectLst/>
                        </a:rPr>
                        <a:t>Major/Minor Users/Co-PIs</a:t>
                      </a:r>
                      <a:endParaRPr lang="en-US" sz="1600" b="1">
                        <a:solidFill>
                          <a:schemeClr val="bg1"/>
                        </a:solidFill>
                        <a:effectLst/>
                        <a:latin typeface="Calibri"/>
                        <a:ea typeface="Times New Roman"/>
                      </a:endParaRPr>
                    </a:p>
                  </a:txBody>
                  <a:tcPr marL="45224" marR="45224" marT="0" marB="0" anchor="ctr">
                    <a:solidFill>
                      <a:schemeClr val="accent1"/>
                    </a:solidFill>
                  </a:tcPr>
                </a:tc>
                <a:tc>
                  <a:txBody>
                    <a:bodyPr/>
                    <a:lstStyle/>
                    <a:p>
                      <a:pPr marL="0" marR="0"/>
                      <a:r>
                        <a:rPr lang="en-US" sz="1600" kern="1200">
                          <a:effectLst/>
                        </a:rPr>
                        <a:t>any</a:t>
                      </a:r>
                      <a:endParaRPr lang="en-US" sz="1600">
                        <a:effectLst/>
                        <a:latin typeface="Calibri"/>
                        <a:ea typeface="Times New Roman"/>
                      </a:endParaRPr>
                    </a:p>
                  </a:txBody>
                  <a:tcPr marL="45224" marR="45224" marT="0" marB="0" anchor="ctr">
                    <a:solidFill>
                      <a:schemeClr val="tx2">
                        <a:lumMod val="20000"/>
                        <a:lumOff val="80000"/>
                      </a:schemeClr>
                    </a:solidFill>
                  </a:tcPr>
                </a:tc>
                <a:extLst>
                  <a:ext uri="{0D108BD9-81ED-4DB2-BD59-A6C34878D82A}">
                    <a16:rowId xmlns:a16="http://schemas.microsoft.com/office/drawing/2014/main" val="10005"/>
                  </a:ext>
                </a:extLst>
              </a:tr>
              <a:tr h="304800">
                <a:tc>
                  <a:txBody>
                    <a:bodyPr/>
                    <a:lstStyle/>
                    <a:p>
                      <a:pPr marL="0" marR="0"/>
                      <a:r>
                        <a:rPr lang="en-US" sz="1600" b="0" kern="1200">
                          <a:solidFill>
                            <a:schemeClr val="tx1"/>
                          </a:solidFill>
                          <a:effectLst/>
                        </a:rPr>
                        <a:t>May 31, </a:t>
                      </a:r>
                      <a:r>
                        <a:rPr lang="en-US" sz="1600" b="0" kern="1200" smtClean="0">
                          <a:solidFill>
                            <a:schemeClr val="tx1"/>
                          </a:solidFill>
                          <a:effectLst/>
                        </a:rPr>
                        <a:t>2018</a:t>
                      </a:r>
                      <a:endParaRPr lang="en-US" sz="1600" b="0">
                        <a:solidFill>
                          <a:schemeClr val="tx1"/>
                        </a:solidFill>
                        <a:effectLst/>
                        <a:latin typeface="Calibri"/>
                        <a:ea typeface="Times New Roman"/>
                      </a:endParaRPr>
                    </a:p>
                  </a:txBody>
                  <a:tcPr marL="45224" marR="45224" marT="0" marB="0" anchor="ctr">
                    <a:solidFill>
                      <a:schemeClr val="tx2">
                        <a:lumMod val="20000"/>
                        <a:lumOff val="80000"/>
                      </a:schemeClr>
                    </a:solidFill>
                  </a:tcPr>
                </a:tc>
                <a:tc>
                  <a:txBody>
                    <a:bodyPr/>
                    <a:lstStyle/>
                    <a:p>
                      <a:pPr marL="0" marR="0" algn="ctr"/>
                      <a:r>
                        <a:rPr lang="en-US" sz="1600" b="1" kern="1200">
                          <a:solidFill>
                            <a:schemeClr val="bg1"/>
                          </a:solidFill>
                          <a:effectLst/>
                        </a:rPr>
                        <a:t>Deadline</a:t>
                      </a:r>
                      <a:endParaRPr lang="en-US" sz="1600" b="1">
                        <a:solidFill>
                          <a:schemeClr val="bg1"/>
                        </a:solidFill>
                        <a:effectLst/>
                        <a:latin typeface="Calibri"/>
                        <a:ea typeface="Times New Roman"/>
                      </a:endParaRPr>
                    </a:p>
                  </a:txBody>
                  <a:tcPr marL="45224" marR="45224" marT="0" marB="0" anchor="ctr">
                    <a:solidFill>
                      <a:schemeClr val="accent1"/>
                    </a:solidFill>
                  </a:tcPr>
                </a:tc>
                <a:tc>
                  <a:txBody>
                    <a:bodyPr/>
                    <a:lstStyle/>
                    <a:p>
                      <a:pPr marL="0" marR="0"/>
                      <a:r>
                        <a:rPr lang="en-US" sz="1600" kern="1200">
                          <a:effectLst/>
                        </a:rPr>
                        <a:t>January 2019</a:t>
                      </a:r>
                      <a:endParaRPr lang="en-US" sz="1600">
                        <a:effectLst/>
                        <a:latin typeface="Calibri"/>
                        <a:ea typeface="Times New Roman"/>
                      </a:endParaRPr>
                    </a:p>
                  </a:txBody>
                  <a:tcPr marL="45224" marR="45224" marT="0" marB="0" anchor="ctr">
                    <a:solidFill>
                      <a:schemeClr val="tx2">
                        <a:lumMod val="20000"/>
                        <a:lumOff val="80000"/>
                      </a:schemeClr>
                    </a:solidFill>
                  </a:tcPr>
                </a:tc>
                <a:extLst>
                  <a:ext uri="{0D108BD9-81ED-4DB2-BD59-A6C34878D82A}">
                    <a16:rowId xmlns:a16="http://schemas.microsoft.com/office/drawing/2014/main" val="10006"/>
                  </a:ext>
                </a:extLst>
              </a:tr>
              <a:tr h="304800">
                <a:tc>
                  <a:txBody>
                    <a:bodyPr/>
                    <a:lstStyle/>
                    <a:p>
                      <a:pPr marL="0" marR="0"/>
                      <a:r>
                        <a:rPr lang="en-US" sz="1600" b="0" kern="1200">
                          <a:solidFill>
                            <a:schemeClr val="tx1"/>
                          </a:solidFill>
                          <a:effectLst/>
                        </a:rPr>
                        <a:t>Not </a:t>
                      </a:r>
                      <a:r>
                        <a:rPr lang="en-US" sz="1600" b="0" kern="1200" smtClean="0">
                          <a:solidFill>
                            <a:schemeClr val="tx1"/>
                          </a:solidFill>
                          <a:effectLst/>
                        </a:rPr>
                        <a:t>required</a:t>
                      </a:r>
                      <a:endParaRPr lang="en-US" sz="1600" b="0">
                        <a:solidFill>
                          <a:schemeClr val="tx1"/>
                        </a:solidFill>
                        <a:effectLst/>
                        <a:latin typeface="Calibri"/>
                        <a:ea typeface="Times New Roman"/>
                      </a:endParaRPr>
                    </a:p>
                  </a:txBody>
                  <a:tcPr marL="45224" marR="45224" marT="0" marB="0" anchor="ctr">
                    <a:solidFill>
                      <a:schemeClr val="tx2">
                        <a:lumMod val="20000"/>
                        <a:lumOff val="80000"/>
                      </a:schemeClr>
                    </a:solidFill>
                  </a:tcPr>
                </a:tc>
                <a:tc>
                  <a:txBody>
                    <a:bodyPr/>
                    <a:lstStyle/>
                    <a:p>
                      <a:pPr marL="0" marR="0" algn="ctr"/>
                      <a:r>
                        <a:rPr lang="en-US" sz="1600" b="1" kern="1200">
                          <a:solidFill>
                            <a:schemeClr val="bg1"/>
                          </a:solidFill>
                          <a:effectLst/>
                        </a:rPr>
                        <a:t>Institutional Commitment</a:t>
                      </a:r>
                      <a:endParaRPr lang="en-US" sz="1600" b="1">
                        <a:solidFill>
                          <a:schemeClr val="bg1"/>
                        </a:solidFill>
                        <a:effectLst/>
                        <a:latin typeface="Calibri"/>
                        <a:ea typeface="Times New Roman"/>
                      </a:endParaRPr>
                    </a:p>
                  </a:txBody>
                  <a:tcPr marL="45224" marR="45224" marT="0" marB="0" anchor="ctr">
                    <a:solidFill>
                      <a:schemeClr val="accent1"/>
                    </a:solidFill>
                  </a:tcPr>
                </a:tc>
                <a:tc>
                  <a:txBody>
                    <a:bodyPr/>
                    <a:lstStyle/>
                    <a:p>
                      <a:pPr marL="0" marR="0"/>
                      <a:r>
                        <a:rPr lang="en-US" sz="1600" kern="1200">
                          <a:effectLst/>
                        </a:rPr>
                        <a:t>30% of total project cost</a:t>
                      </a:r>
                      <a:endParaRPr lang="en-US" sz="1600">
                        <a:effectLst/>
                        <a:latin typeface="Calibri"/>
                        <a:ea typeface="Times New Roman"/>
                      </a:endParaRPr>
                    </a:p>
                  </a:txBody>
                  <a:tcPr marL="45224" marR="45224" marT="0" marB="0" anchor="ctr">
                    <a:solidFill>
                      <a:schemeClr val="tx2">
                        <a:lumMod val="20000"/>
                        <a:lumOff val="80000"/>
                      </a:schemeClr>
                    </a:solidFill>
                  </a:tcPr>
                </a:tc>
                <a:extLst>
                  <a:ext uri="{0D108BD9-81ED-4DB2-BD59-A6C34878D82A}">
                    <a16:rowId xmlns:a16="http://schemas.microsoft.com/office/drawing/2014/main" val="10007"/>
                  </a:ext>
                </a:extLst>
              </a:tr>
              <a:tr h="304800">
                <a:tc>
                  <a:txBody>
                    <a:bodyPr/>
                    <a:lstStyle/>
                    <a:p>
                      <a:pPr marL="0" marR="0"/>
                      <a:r>
                        <a:rPr lang="en-US" sz="1600" b="0" smtClean="0">
                          <a:solidFill>
                            <a:schemeClr val="tx1"/>
                          </a:solidFill>
                          <a:effectLst/>
                          <a:latin typeface="Calibri"/>
                          <a:ea typeface="Times New Roman"/>
                        </a:rPr>
                        <a:t>$70M, 109 awards</a:t>
                      </a:r>
                      <a:endParaRPr lang="en-US" sz="1600" b="0">
                        <a:solidFill>
                          <a:schemeClr val="tx1"/>
                        </a:solidFill>
                        <a:effectLst/>
                        <a:latin typeface="Calibri"/>
                        <a:ea typeface="Times New Roman"/>
                      </a:endParaRPr>
                    </a:p>
                  </a:txBody>
                  <a:tcPr marL="45224" marR="45224" marT="0" marB="0" anchor="ctr">
                    <a:solidFill>
                      <a:schemeClr val="tx2">
                        <a:lumMod val="20000"/>
                        <a:lumOff val="80000"/>
                      </a:schemeClr>
                    </a:solidFill>
                  </a:tcPr>
                </a:tc>
                <a:tc>
                  <a:txBody>
                    <a:bodyPr/>
                    <a:lstStyle/>
                    <a:p>
                      <a:pPr marL="0" marR="0" algn="ctr"/>
                      <a:r>
                        <a:rPr lang="en-US" sz="1600" b="1" kern="1200">
                          <a:solidFill>
                            <a:schemeClr val="bg1"/>
                          </a:solidFill>
                          <a:effectLst/>
                        </a:rPr>
                        <a:t>Total Awarded</a:t>
                      </a:r>
                      <a:endParaRPr lang="en-US" sz="1600" b="1">
                        <a:solidFill>
                          <a:schemeClr val="bg1"/>
                        </a:solidFill>
                        <a:effectLst/>
                        <a:latin typeface="Calibri"/>
                        <a:ea typeface="Times New Roman"/>
                      </a:endParaRPr>
                    </a:p>
                  </a:txBody>
                  <a:tcPr marL="45224" marR="45224" marT="0" marB="0" anchor="ctr">
                    <a:solidFill>
                      <a:schemeClr val="accent1"/>
                    </a:solidFill>
                  </a:tcPr>
                </a:tc>
                <a:tc>
                  <a:txBody>
                    <a:bodyPr/>
                    <a:lstStyle/>
                    <a:p>
                      <a:pPr marL="0" marR="0"/>
                      <a:r>
                        <a:rPr lang="en-US" sz="1600">
                          <a:effectLst/>
                        </a:rPr>
                        <a:t>$</a:t>
                      </a:r>
                      <a:r>
                        <a:rPr lang="en-US" sz="1600" smtClean="0">
                          <a:effectLst/>
                        </a:rPr>
                        <a:t>75M,</a:t>
                      </a:r>
                      <a:r>
                        <a:rPr lang="en-US" sz="1600" baseline="0" smtClean="0">
                          <a:effectLst/>
                        </a:rPr>
                        <a:t> </a:t>
                      </a:r>
                      <a:r>
                        <a:rPr lang="en-US" sz="1600" smtClean="0">
                          <a:effectLst/>
                        </a:rPr>
                        <a:t>150 awards</a:t>
                      </a:r>
                      <a:endParaRPr lang="en-US" sz="1600">
                        <a:effectLst/>
                        <a:latin typeface="Calibri"/>
                        <a:ea typeface="Times New Roman"/>
                      </a:endParaRPr>
                    </a:p>
                  </a:txBody>
                  <a:tcPr marL="45224" marR="45224" marT="0" marB="0" anchor="ctr">
                    <a:solidFill>
                      <a:schemeClr val="tx2">
                        <a:lumMod val="20000"/>
                        <a:lumOff val="80000"/>
                      </a:schemeClr>
                    </a:solidFill>
                  </a:tcPr>
                </a:tc>
                <a:extLst>
                  <a:ext uri="{0D108BD9-81ED-4DB2-BD59-A6C34878D82A}">
                    <a16:rowId xmlns:a16="http://schemas.microsoft.com/office/drawing/2014/main" val="10008"/>
                  </a:ext>
                </a:extLst>
              </a:tr>
              <a:tr h="304800">
                <a:tc>
                  <a:txBody>
                    <a:bodyPr/>
                    <a:lstStyle/>
                    <a:p>
                      <a:pPr marL="0" marR="0"/>
                      <a:r>
                        <a:rPr lang="en-US" sz="1600" b="0" smtClean="0">
                          <a:solidFill>
                            <a:schemeClr val="tx1"/>
                          </a:solidFill>
                          <a:effectLst/>
                        </a:rPr>
                        <a:t>FY17</a:t>
                      </a:r>
                      <a:r>
                        <a:rPr lang="en-US" sz="1600" b="0" baseline="0" smtClean="0">
                          <a:solidFill>
                            <a:schemeClr val="tx1"/>
                          </a:solidFill>
                          <a:effectLst/>
                        </a:rPr>
                        <a:t> = 109/353 (31%)</a:t>
                      </a:r>
                      <a:endParaRPr lang="en-US" sz="1600" b="0">
                        <a:solidFill>
                          <a:schemeClr val="tx1"/>
                        </a:solidFill>
                        <a:effectLst/>
                        <a:latin typeface="Calibri"/>
                        <a:ea typeface="Times New Roman"/>
                      </a:endParaRPr>
                    </a:p>
                  </a:txBody>
                  <a:tcPr marL="45224" marR="45224" marT="0" marB="0" anchor="ctr">
                    <a:solidFill>
                      <a:schemeClr val="tx2">
                        <a:lumMod val="20000"/>
                        <a:lumOff val="80000"/>
                      </a:schemeClr>
                    </a:solidFill>
                  </a:tcPr>
                </a:tc>
                <a:tc>
                  <a:txBody>
                    <a:bodyPr/>
                    <a:lstStyle/>
                    <a:p>
                      <a:pPr marL="0" marR="0" algn="ctr"/>
                      <a:r>
                        <a:rPr lang="en-US" sz="1600" b="1" kern="1200">
                          <a:solidFill>
                            <a:schemeClr val="bg1"/>
                          </a:solidFill>
                          <a:effectLst/>
                        </a:rPr>
                        <a:t>Percent Awarded</a:t>
                      </a:r>
                      <a:endParaRPr lang="en-US" sz="1600" b="1">
                        <a:solidFill>
                          <a:schemeClr val="bg1"/>
                        </a:solidFill>
                        <a:effectLst/>
                        <a:latin typeface="Calibri"/>
                        <a:ea typeface="Times New Roman"/>
                      </a:endParaRPr>
                    </a:p>
                  </a:txBody>
                  <a:tcPr marL="45224" marR="45224" marT="0" marB="0" anchor="ctr">
                    <a:solidFill>
                      <a:schemeClr val="accent1"/>
                    </a:solidFill>
                  </a:tcPr>
                </a:tc>
                <a:tc>
                  <a:txBody>
                    <a:bodyPr/>
                    <a:lstStyle/>
                    <a:p>
                      <a:pPr marL="0" marR="0"/>
                      <a:r>
                        <a:rPr lang="en-US" sz="1600" dirty="0" smtClean="0">
                          <a:effectLst/>
                        </a:rPr>
                        <a:t>FY18 = 145/850 (17%)</a:t>
                      </a:r>
                      <a:endParaRPr lang="en-US" sz="1600" dirty="0">
                        <a:effectLst/>
                        <a:latin typeface="Calibri"/>
                        <a:ea typeface="Times New Roman"/>
                      </a:endParaRPr>
                    </a:p>
                  </a:txBody>
                  <a:tcPr marL="45224" marR="45224" marT="0" marB="0" anchor="ctr">
                    <a:solidFill>
                      <a:schemeClr val="tx2">
                        <a:lumMod val="20000"/>
                        <a:lumOff val="80000"/>
                      </a:schemeClr>
                    </a:solidFill>
                  </a:tcPr>
                </a:tc>
                <a:extLst>
                  <a:ext uri="{0D108BD9-81ED-4DB2-BD59-A6C34878D82A}">
                    <a16:rowId xmlns:a16="http://schemas.microsoft.com/office/drawing/2014/main" val="10009"/>
                  </a:ext>
                </a:extLst>
              </a:tr>
              <a:tr h="304800">
                <a:tc>
                  <a:txBody>
                    <a:bodyPr/>
                    <a:lstStyle/>
                    <a:p>
                      <a:pPr marL="0" marR="0"/>
                      <a:r>
                        <a:rPr lang="en-US" sz="1600" b="0" kern="1200" smtClean="0">
                          <a:solidFill>
                            <a:schemeClr val="tx1"/>
                          </a:solidFill>
                          <a:effectLst/>
                        </a:rPr>
                        <a:t>No</a:t>
                      </a:r>
                      <a:endParaRPr lang="en-US" sz="1600" b="0">
                        <a:solidFill>
                          <a:schemeClr val="tx1"/>
                        </a:solidFill>
                        <a:effectLst/>
                        <a:latin typeface="Calibri"/>
                        <a:ea typeface="Times New Roman"/>
                      </a:endParaRPr>
                    </a:p>
                  </a:txBody>
                  <a:tcPr marL="45224" marR="45224" marT="0" marB="0" anchor="ctr">
                    <a:solidFill>
                      <a:schemeClr val="tx2">
                        <a:lumMod val="20000"/>
                        <a:lumOff val="80000"/>
                      </a:schemeClr>
                    </a:solidFill>
                  </a:tcPr>
                </a:tc>
                <a:tc>
                  <a:txBody>
                    <a:bodyPr/>
                    <a:lstStyle/>
                    <a:p>
                      <a:pPr marL="0" marR="0" algn="ctr"/>
                      <a:r>
                        <a:rPr lang="en-US" sz="1600" b="1" kern="1200">
                          <a:solidFill>
                            <a:schemeClr val="bg1"/>
                          </a:solidFill>
                          <a:effectLst/>
                        </a:rPr>
                        <a:t>Limited Opportunity Submission</a:t>
                      </a:r>
                      <a:endParaRPr lang="en-US" sz="1600" b="1">
                        <a:solidFill>
                          <a:schemeClr val="bg1"/>
                        </a:solidFill>
                        <a:effectLst/>
                        <a:latin typeface="Calibri"/>
                        <a:ea typeface="Times New Roman"/>
                      </a:endParaRPr>
                    </a:p>
                  </a:txBody>
                  <a:tcPr marL="45224" marR="45224" marT="0" marB="0" anchor="ctr">
                    <a:solidFill>
                      <a:schemeClr val="accent1"/>
                    </a:solidFill>
                  </a:tcPr>
                </a:tc>
                <a:tc>
                  <a:txBody>
                    <a:bodyPr/>
                    <a:lstStyle/>
                    <a:p>
                      <a:pPr marL="0" marR="0"/>
                      <a:r>
                        <a:rPr lang="en-US" sz="1600" kern="1200">
                          <a:effectLst/>
                        </a:rPr>
                        <a:t>Yes</a:t>
                      </a:r>
                      <a:endParaRPr lang="en-US" sz="1600">
                        <a:effectLst/>
                        <a:latin typeface="Calibri"/>
                        <a:ea typeface="Times New Roman"/>
                      </a:endParaRPr>
                    </a:p>
                  </a:txBody>
                  <a:tcPr marL="45224" marR="45224" marT="0" marB="0" anchor="ctr">
                    <a:solidFill>
                      <a:schemeClr val="tx2">
                        <a:lumMod val="20000"/>
                        <a:lumOff val="80000"/>
                      </a:schemeClr>
                    </a:solidFill>
                  </a:tcPr>
                </a:tc>
                <a:extLst>
                  <a:ext uri="{0D108BD9-81ED-4DB2-BD59-A6C34878D82A}">
                    <a16:rowId xmlns:a16="http://schemas.microsoft.com/office/drawing/2014/main" val="10010"/>
                  </a:ext>
                </a:extLst>
              </a:tr>
              <a:tr h="304800">
                <a:tc>
                  <a:txBody>
                    <a:bodyPr/>
                    <a:lstStyle/>
                    <a:p>
                      <a:pPr marL="0" marR="0"/>
                      <a:r>
                        <a:rPr lang="en-US" sz="1600" b="0">
                          <a:solidFill>
                            <a:schemeClr val="tx1"/>
                          </a:solidFill>
                          <a:effectLst/>
                        </a:rPr>
                        <a:t>Not </a:t>
                      </a:r>
                      <a:r>
                        <a:rPr lang="en-US" sz="1600" b="0" smtClean="0">
                          <a:solidFill>
                            <a:schemeClr val="tx1"/>
                          </a:solidFill>
                          <a:effectLst/>
                        </a:rPr>
                        <a:t>expected</a:t>
                      </a:r>
                      <a:endParaRPr lang="en-US" sz="1600" b="0">
                        <a:solidFill>
                          <a:schemeClr val="tx1"/>
                        </a:solidFill>
                        <a:effectLst/>
                        <a:latin typeface="Calibri"/>
                        <a:ea typeface="Times New Roman"/>
                      </a:endParaRPr>
                    </a:p>
                  </a:txBody>
                  <a:tcPr marL="45224" marR="45224" marT="0" marB="0" anchor="ctr">
                    <a:solidFill>
                      <a:schemeClr val="tx2">
                        <a:lumMod val="20000"/>
                        <a:lumOff val="80000"/>
                      </a:schemeClr>
                    </a:solidFill>
                  </a:tcPr>
                </a:tc>
                <a:tc>
                  <a:txBody>
                    <a:bodyPr/>
                    <a:lstStyle/>
                    <a:p>
                      <a:pPr marL="0" marR="0" algn="ctr"/>
                      <a:r>
                        <a:rPr lang="en-US" sz="1600" b="1" kern="1200">
                          <a:solidFill>
                            <a:schemeClr val="bg1"/>
                          </a:solidFill>
                          <a:effectLst/>
                        </a:rPr>
                        <a:t>Education</a:t>
                      </a:r>
                      <a:endParaRPr lang="en-US" sz="1600" b="1">
                        <a:solidFill>
                          <a:schemeClr val="bg1"/>
                        </a:solidFill>
                        <a:effectLst/>
                        <a:latin typeface="Calibri"/>
                        <a:ea typeface="Times New Roman"/>
                      </a:endParaRPr>
                    </a:p>
                  </a:txBody>
                  <a:tcPr marL="45224" marR="45224" marT="0" marB="0" anchor="ctr">
                    <a:solidFill>
                      <a:schemeClr val="accent1"/>
                    </a:solidFill>
                  </a:tcPr>
                </a:tc>
                <a:tc>
                  <a:txBody>
                    <a:bodyPr/>
                    <a:lstStyle/>
                    <a:p>
                      <a:pPr marL="0" marR="0"/>
                      <a:r>
                        <a:rPr lang="en-US" sz="1600" kern="1200" dirty="0">
                          <a:effectLst/>
                        </a:rPr>
                        <a:t>Education/Outreach</a:t>
                      </a:r>
                      <a:endParaRPr lang="en-US" sz="1600" dirty="0">
                        <a:effectLst/>
                        <a:latin typeface="Calibri"/>
                        <a:ea typeface="Times New Roman"/>
                      </a:endParaRPr>
                    </a:p>
                  </a:txBody>
                  <a:tcPr marL="45224" marR="45224" marT="0" marB="0" anchor="ctr">
                    <a:solidFill>
                      <a:schemeClr val="tx2">
                        <a:lumMod val="20000"/>
                        <a:lumOff val="80000"/>
                      </a:schemeClr>
                    </a:solidFill>
                  </a:tcPr>
                </a:tc>
                <a:extLst>
                  <a:ext uri="{0D108BD9-81ED-4DB2-BD59-A6C34878D82A}">
                    <a16:rowId xmlns:a16="http://schemas.microsoft.com/office/drawing/2014/main" val="10011"/>
                  </a:ext>
                </a:extLst>
              </a:tr>
            </a:tbl>
          </a:graphicData>
        </a:graphic>
      </p:graphicFrame>
      <p:sp>
        <p:nvSpPr>
          <p:cNvPr id="4" name="TextBox 3"/>
          <p:cNvSpPr txBox="1"/>
          <p:nvPr/>
        </p:nvSpPr>
        <p:spPr>
          <a:xfrm>
            <a:off x="1984374" y="1074003"/>
            <a:ext cx="8397875" cy="707886"/>
          </a:xfrm>
          <a:prstGeom prst="rect">
            <a:avLst/>
          </a:prstGeom>
          <a:solidFill>
            <a:srgbClr val="FFD757"/>
          </a:solidFill>
          <a:ln w="25400">
            <a:solidFill>
              <a:schemeClr val="tx2"/>
            </a:solidFill>
          </a:ln>
        </p:spPr>
        <p:txBody>
          <a:bodyPr wrap="square" rtlCol="0">
            <a:spAutoFit/>
          </a:bodyPr>
          <a:lstStyle/>
          <a:p>
            <a:pPr algn="ctr"/>
            <a:r>
              <a:rPr lang="en-US" sz="2000" b="1">
                <a:solidFill>
                  <a:prstClr val="black"/>
                </a:solidFill>
                <a:latin typeface="Calibri"/>
              </a:rPr>
              <a:t>NIH Shared Instrumentation Grant (SIG) vs. </a:t>
            </a:r>
          </a:p>
          <a:p>
            <a:pPr algn="ctr"/>
            <a:r>
              <a:rPr lang="en-US" sz="2000" b="1">
                <a:solidFill>
                  <a:prstClr val="black"/>
                </a:solidFill>
                <a:latin typeface="Calibri"/>
              </a:rPr>
              <a:t>NSF Major Research Instrumentation (MRI)</a:t>
            </a:r>
          </a:p>
        </p:txBody>
      </p:sp>
    </p:spTree>
    <p:extLst>
      <p:ext uri="{BB962C8B-B14F-4D97-AF65-F5344CB8AC3E}">
        <p14:creationId xmlns:p14="http://schemas.microsoft.com/office/powerpoint/2010/main" val="40118908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64910" y="81354"/>
            <a:ext cx="8750104" cy="685336"/>
          </a:xfrm>
        </p:spPr>
        <p:txBody>
          <a:bodyPr>
            <a:noAutofit/>
          </a:bodyPr>
          <a:lstStyle/>
          <a:p>
            <a:r>
              <a:rPr lang="en-US" sz="3600" b="1" dirty="0"/>
              <a:t>NCI Research Specialist Award (R50)- </a:t>
            </a:r>
            <a:r>
              <a:rPr lang="en-US" sz="3600" b="1" dirty="0" err="1"/>
              <a:t>est</a:t>
            </a:r>
            <a:r>
              <a:rPr lang="en-US" sz="3600" b="1" dirty="0"/>
              <a:t> 2016</a:t>
            </a:r>
          </a:p>
        </p:txBody>
      </p:sp>
      <p:sp>
        <p:nvSpPr>
          <p:cNvPr id="3" name="Subtitle 2"/>
          <p:cNvSpPr>
            <a:spLocks noGrp="1"/>
          </p:cNvSpPr>
          <p:nvPr>
            <p:ph type="subTitle" idx="1"/>
          </p:nvPr>
        </p:nvSpPr>
        <p:spPr>
          <a:xfrm>
            <a:off x="2280139" y="766690"/>
            <a:ext cx="7719646" cy="5845126"/>
          </a:xfrm>
        </p:spPr>
        <p:txBody>
          <a:bodyPr>
            <a:normAutofit lnSpcReduction="10000"/>
          </a:bodyPr>
          <a:lstStyle/>
          <a:p>
            <a:pPr algn="l"/>
            <a:r>
              <a:rPr lang="en-US" b="1" u="sng" dirty="0" smtClean="0"/>
              <a:t>Purpose:</a:t>
            </a:r>
            <a:r>
              <a:rPr lang="en-US" dirty="0" smtClean="0"/>
              <a:t> </a:t>
            </a:r>
            <a:r>
              <a:rPr lang="en-US" dirty="0"/>
              <a:t>D</a:t>
            </a:r>
            <a:r>
              <a:rPr lang="en-US" dirty="0" smtClean="0"/>
              <a:t>esigned </a:t>
            </a:r>
            <a:r>
              <a:rPr lang="en-US" dirty="0"/>
              <a:t>to encourage the development of stable research career opportunities for exceptional scientists who want to continue to pursue research within the context of an existing NCI-funded </a:t>
            </a:r>
            <a:r>
              <a:rPr lang="en-US" dirty="0" smtClean="0"/>
              <a:t>cancer </a:t>
            </a:r>
            <a:r>
              <a:rPr lang="en-US" dirty="0"/>
              <a:t>research program, but </a:t>
            </a:r>
            <a:r>
              <a:rPr lang="en-US" u="sng" dirty="0"/>
              <a:t>not</a:t>
            </a:r>
            <a:r>
              <a:rPr lang="en-US" dirty="0"/>
              <a:t> serve as independent </a:t>
            </a:r>
            <a:r>
              <a:rPr lang="en-US" dirty="0" smtClean="0"/>
              <a:t>investigators. </a:t>
            </a:r>
            <a:r>
              <a:rPr lang="en-US" dirty="0"/>
              <a:t> </a:t>
            </a:r>
            <a:endParaRPr lang="en-US" dirty="0" smtClean="0"/>
          </a:p>
          <a:p>
            <a:pPr algn="l"/>
            <a:r>
              <a:rPr lang="en-US" b="1" u="sng" dirty="0" smtClean="0"/>
              <a:t>What:</a:t>
            </a:r>
            <a:r>
              <a:rPr lang="en-US" dirty="0" smtClean="0"/>
              <a:t> Is </a:t>
            </a:r>
            <a:r>
              <a:rPr lang="en-US" dirty="0"/>
              <a:t>specifically for core/shared </a:t>
            </a:r>
            <a:r>
              <a:rPr lang="en-US" dirty="0" smtClean="0"/>
              <a:t>resource support scientists working on NCI-funded projects (</a:t>
            </a:r>
            <a:r>
              <a:rPr lang="en-US" dirty="0"/>
              <a:t>≥50% </a:t>
            </a:r>
            <a:r>
              <a:rPr lang="en-US" dirty="0" smtClean="0"/>
              <a:t>effort) (including- U, P, K, R grants): supports salary and travel- 5yrs</a:t>
            </a:r>
          </a:p>
          <a:p>
            <a:pPr algn="l"/>
            <a:r>
              <a:rPr lang="en-US" b="1" u="sng" dirty="0" smtClean="0"/>
              <a:t>Advantages:</a:t>
            </a:r>
          </a:p>
          <a:p>
            <a:pPr marL="342900" indent="-342900" algn="l">
              <a:buFont typeface="Arial" panose="020B0604020202020204" pitchFamily="34" charset="0"/>
              <a:buChar char="•"/>
            </a:pPr>
            <a:r>
              <a:rPr lang="en-US" dirty="0" smtClean="0"/>
              <a:t>Many NCI-funded projects (LOS help)</a:t>
            </a:r>
          </a:p>
          <a:p>
            <a:pPr marL="342900" indent="-342900" algn="l">
              <a:buFont typeface="Arial" panose="020B0604020202020204" pitchFamily="34" charset="0"/>
              <a:buChar char="•"/>
            </a:pPr>
            <a:r>
              <a:rPr lang="en-US" dirty="0" smtClean="0"/>
              <a:t>Expertise and specialty in an area (</a:t>
            </a:r>
            <a:r>
              <a:rPr lang="en-US" dirty="0" err="1" smtClean="0"/>
              <a:t>eg</a:t>
            </a:r>
            <a:r>
              <a:rPr lang="en-US" dirty="0" smtClean="0"/>
              <a:t>, HCI, FGS, etc.)</a:t>
            </a:r>
          </a:p>
          <a:p>
            <a:pPr marL="342900" indent="-342900" algn="l">
              <a:buFont typeface="Arial" panose="020B0604020202020204" pitchFamily="34" charset="0"/>
              <a:buChar char="•"/>
            </a:pPr>
            <a:r>
              <a:rPr lang="en-US" dirty="0" smtClean="0"/>
              <a:t>How involved were/are you in the projects- (intellectual 	input- grants, publications, etc.)</a:t>
            </a:r>
          </a:p>
          <a:p>
            <a:pPr marL="342900" indent="-342900" algn="l">
              <a:buFont typeface="Arial" panose="020B0604020202020204" pitchFamily="34" charset="0"/>
              <a:buChar char="•"/>
            </a:pPr>
            <a:r>
              <a:rPr lang="en-US" dirty="0" smtClean="0"/>
              <a:t>How will you continue to support NCI projects</a:t>
            </a:r>
          </a:p>
          <a:p>
            <a:pPr marL="342900" indent="-342900" algn="l">
              <a:buFont typeface="Arial" panose="020B0604020202020204" pitchFamily="34" charset="0"/>
              <a:buChar char="•"/>
            </a:pPr>
            <a:r>
              <a:rPr lang="en-US" dirty="0" smtClean="0"/>
              <a:t>How will you continue your career development</a:t>
            </a:r>
          </a:p>
          <a:p>
            <a:pPr algn="l"/>
            <a:r>
              <a:rPr lang="en-US" b="1" u="sng" dirty="0" smtClean="0"/>
              <a:t>Application:</a:t>
            </a:r>
            <a:r>
              <a:rPr lang="en-US" dirty="0" smtClean="0"/>
              <a:t> RFA- Nov, Application due mid Jan</a:t>
            </a:r>
            <a:endParaRPr lang="en-US" b="1" u="sng" dirty="0"/>
          </a:p>
        </p:txBody>
      </p:sp>
      <p:sp>
        <p:nvSpPr>
          <p:cNvPr id="4" name="TextBox 3"/>
          <p:cNvSpPr txBox="1"/>
          <p:nvPr/>
        </p:nvSpPr>
        <p:spPr>
          <a:xfrm>
            <a:off x="9148689" y="6467566"/>
            <a:ext cx="1430200" cy="369332"/>
          </a:xfrm>
          <a:prstGeom prst="rect">
            <a:avLst/>
          </a:prstGeom>
          <a:noFill/>
        </p:spPr>
        <p:txBody>
          <a:bodyPr wrap="none" rtlCol="0">
            <a:spAutoFit/>
          </a:bodyPr>
          <a:lstStyle/>
          <a:p>
            <a:pPr defTabSz="457200"/>
            <a:r>
              <a:rPr lang="en-US" dirty="0">
                <a:solidFill>
                  <a:prstClr val="black"/>
                </a:solidFill>
                <a:latin typeface="Calibri" panose="020F0502020204030204"/>
              </a:rPr>
              <a:t>Joshua Bauer</a:t>
            </a:r>
          </a:p>
        </p:txBody>
      </p:sp>
    </p:spTree>
    <p:extLst>
      <p:ext uri="{BB962C8B-B14F-4D97-AF65-F5344CB8AC3E}">
        <p14:creationId xmlns:p14="http://schemas.microsoft.com/office/powerpoint/2010/main" val="1121570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7" y="204216"/>
            <a:ext cx="10986897" cy="1499616"/>
          </a:xfrm>
        </p:spPr>
        <p:txBody>
          <a:bodyPr>
            <a:noAutofit/>
            <a:scene3d>
              <a:camera prst="orthographicFront"/>
              <a:lightRig rig="threePt" dir="t"/>
            </a:scene3d>
          </a:bodyPr>
          <a:lstStyle/>
          <a:p>
            <a:r>
              <a:rPr lang="en-US" sz="4400" dirty="0" smtClean="0"/>
              <a:t>Vanderbilt Institute for clinical and translational research (Victr) funding program</a:t>
            </a:r>
            <a:endParaRPr lang="en-US" sz="4400" b="1" dirty="0"/>
          </a:p>
        </p:txBody>
      </p:sp>
      <p:sp>
        <p:nvSpPr>
          <p:cNvPr id="4" name="Content Placeholder 3"/>
          <p:cNvSpPr>
            <a:spLocks noGrp="1"/>
          </p:cNvSpPr>
          <p:nvPr>
            <p:ph idx="1"/>
          </p:nvPr>
        </p:nvSpPr>
        <p:spPr>
          <a:xfrm>
            <a:off x="1024127" y="1800225"/>
            <a:ext cx="11072623" cy="3733800"/>
          </a:xfrm>
        </p:spPr>
        <p:txBody>
          <a:bodyPr>
            <a:normAutofit/>
          </a:bodyPr>
          <a:lstStyle/>
          <a:p>
            <a:pPr indent="0">
              <a:lnSpc>
                <a:spcPct val="100000"/>
              </a:lnSpc>
              <a:spcBef>
                <a:spcPts val="0"/>
              </a:spcBef>
              <a:spcAft>
                <a:spcPts val="0"/>
              </a:spcAft>
              <a:buFont typeface="Wingdings" panose="05000000000000000000" pitchFamily="2" charset="2"/>
              <a:buChar char="§"/>
            </a:pPr>
            <a:r>
              <a:rPr lang="en-US" sz="2000" dirty="0" smtClean="0"/>
              <a:t>Pilot funding for clinical and translational hypothesis driven projects that involve human subjects, </a:t>
            </a:r>
            <a:r>
              <a:rPr lang="en-US" sz="2000" dirty="0"/>
              <a:t>tissue, </a:t>
            </a:r>
            <a:r>
              <a:rPr lang="en-US" sz="2000" dirty="0" smtClean="0"/>
              <a:t>cell </a:t>
            </a:r>
            <a:r>
              <a:rPr lang="en-US" sz="2000" dirty="0"/>
              <a:t>lines </a:t>
            </a:r>
            <a:r>
              <a:rPr lang="en-US" sz="2000" dirty="0" smtClean="0"/>
              <a:t>and/or </a:t>
            </a:r>
            <a:r>
              <a:rPr lang="en-US" sz="2000" dirty="0"/>
              <a:t>information (e.g. medical records), and have application to human </a:t>
            </a:r>
            <a:r>
              <a:rPr lang="en-US" sz="2000" dirty="0" smtClean="0"/>
              <a:t>health</a:t>
            </a:r>
          </a:p>
          <a:p>
            <a:pPr indent="0">
              <a:lnSpc>
                <a:spcPct val="100000"/>
              </a:lnSpc>
              <a:spcBef>
                <a:spcPts val="0"/>
              </a:spcBef>
              <a:spcAft>
                <a:spcPts val="0"/>
              </a:spcAft>
              <a:buNone/>
            </a:pPr>
            <a:endParaRPr lang="en-US" sz="2000" dirty="0" smtClean="0"/>
          </a:p>
          <a:p>
            <a:pPr indent="0">
              <a:lnSpc>
                <a:spcPct val="100000"/>
              </a:lnSpc>
              <a:spcBef>
                <a:spcPts val="0"/>
              </a:spcBef>
              <a:spcAft>
                <a:spcPts val="0"/>
              </a:spcAft>
              <a:buFont typeface="Wingdings" panose="05000000000000000000" pitchFamily="2" charset="2"/>
              <a:buChar char="§"/>
            </a:pPr>
            <a:r>
              <a:rPr lang="en-US" sz="2000" dirty="0"/>
              <a:t>A</a:t>
            </a:r>
            <a:r>
              <a:rPr lang="en-US" sz="2000" dirty="0" smtClean="0"/>
              <a:t>ccess </a:t>
            </a:r>
            <a:r>
              <a:rPr lang="en-US" sz="2000" dirty="0"/>
              <a:t>to the Clinical Research Center for Industry, NIH and foundation funded </a:t>
            </a:r>
            <a:r>
              <a:rPr lang="en-US" sz="2000" dirty="0" smtClean="0"/>
              <a:t>studies </a:t>
            </a:r>
          </a:p>
          <a:p>
            <a:pPr indent="0">
              <a:lnSpc>
                <a:spcPct val="100000"/>
              </a:lnSpc>
              <a:spcBef>
                <a:spcPts val="0"/>
              </a:spcBef>
              <a:spcAft>
                <a:spcPts val="0"/>
              </a:spcAft>
              <a:buNone/>
            </a:pPr>
            <a:endParaRPr lang="en-US" sz="2000" dirty="0"/>
          </a:p>
          <a:p>
            <a:pPr indent="0">
              <a:lnSpc>
                <a:spcPct val="100000"/>
              </a:lnSpc>
              <a:spcBef>
                <a:spcPts val="0"/>
              </a:spcBef>
              <a:spcAft>
                <a:spcPts val="0"/>
              </a:spcAft>
              <a:buFont typeface="Wingdings" panose="05000000000000000000" pitchFamily="2" charset="2"/>
              <a:buChar char="§"/>
            </a:pPr>
            <a:r>
              <a:rPr lang="en-US" sz="2000" dirty="0" smtClean="0"/>
              <a:t>VUMC, VU </a:t>
            </a:r>
            <a:r>
              <a:rPr lang="en-US" sz="2000" dirty="0"/>
              <a:t>and MMC faculty, medical students and fellows are eligible to </a:t>
            </a:r>
            <a:r>
              <a:rPr lang="en-US" sz="2000" dirty="0" smtClean="0"/>
              <a:t>apply</a:t>
            </a:r>
          </a:p>
          <a:p>
            <a:pPr indent="0">
              <a:lnSpc>
                <a:spcPct val="100000"/>
              </a:lnSpc>
              <a:spcBef>
                <a:spcPts val="0"/>
              </a:spcBef>
              <a:spcAft>
                <a:spcPts val="0"/>
              </a:spcAft>
              <a:buNone/>
            </a:pPr>
            <a:endParaRPr lang="en-US" sz="2000" dirty="0"/>
          </a:p>
          <a:p>
            <a:pPr indent="0">
              <a:lnSpc>
                <a:spcPct val="100000"/>
              </a:lnSpc>
              <a:spcBef>
                <a:spcPts val="0"/>
              </a:spcBef>
              <a:spcAft>
                <a:spcPts val="0"/>
              </a:spcAft>
              <a:buFont typeface="Wingdings" panose="05000000000000000000" pitchFamily="2" charset="2"/>
              <a:buChar char="§"/>
            </a:pPr>
            <a:r>
              <a:rPr lang="en-US" sz="2000" dirty="0"/>
              <a:t>Available resources include </a:t>
            </a:r>
            <a:r>
              <a:rPr lang="en-US" sz="2000" dirty="0" smtClean="0"/>
              <a:t>labs, cores, supplies</a:t>
            </a:r>
            <a:r>
              <a:rPr lang="en-US" sz="2000" dirty="0"/>
              <a:t>, </a:t>
            </a:r>
            <a:r>
              <a:rPr lang="en-US" sz="2000" dirty="0" smtClean="0"/>
              <a:t>studios, biostat, recruitment support, and more</a:t>
            </a:r>
            <a:endParaRPr lang="en-US" sz="2000" dirty="0"/>
          </a:p>
        </p:txBody>
      </p:sp>
      <p:sp>
        <p:nvSpPr>
          <p:cNvPr id="3" name="TextBox 2"/>
          <p:cNvSpPr txBox="1"/>
          <p:nvPr/>
        </p:nvSpPr>
        <p:spPr>
          <a:xfrm>
            <a:off x="2371725" y="6076950"/>
            <a:ext cx="7305675"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2E2B21"/>
                </a:solidFill>
                <a:effectLst/>
                <a:uLnTx/>
                <a:uFillTx/>
                <a:latin typeface="Tw Cen MT" panose="020B0602020104020603"/>
                <a:ea typeface="+mn-ea"/>
                <a:cs typeface="+mn-cs"/>
              </a:rPr>
              <a:t>Learn more at </a:t>
            </a:r>
            <a:r>
              <a:rPr kumimoji="0" lang="en-US" sz="1800" b="0" i="1" u="none" strike="noStrike" kern="1200" cap="none" spc="0" normalizeH="0" baseline="0" noProof="0" dirty="0">
                <a:ln>
                  <a:noFill/>
                </a:ln>
                <a:solidFill>
                  <a:srgbClr val="2E2B21"/>
                </a:solidFill>
                <a:effectLst/>
                <a:uLnTx/>
                <a:uFillTx/>
                <a:latin typeface="Tw Cen MT" panose="020B0602020104020603"/>
                <a:ea typeface="+mn-ea"/>
                <a:cs typeface="+mn-cs"/>
                <a:hlinkClick r:id="rId2"/>
              </a:rPr>
              <a:t>https://starbrite.app.vumc.org/funding</a:t>
            </a:r>
            <a:r>
              <a:rPr kumimoji="0" lang="en-US" sz="1800" b="0" i="1" u="none" strike="noStrike" kern="1200" cap="none" spc="0" normalizeH="0" baseline="0" noProof="0" dirty="0">
                <a:ln>
                  <a:noFill/>
                </a:ln>
                <a:solidFill>
                  <a:srgbClr val="2E2B21"/>
                </a:solidFill>
                <a:effectLst/>
                <a:uLnTx/>
                <a:uFillTx/>
                <a:latin typeface="Tw Cen MT" panose="020B0602020104020603"/>
                <a:ea typeface="+mn-ea"/>
                <a:cs typeface="+mn-cs"/>
              </a:rPr>
              <a:t> </a:t>
            </a:r>
            <a:endParaRPr kumimoji="0" lang="en-US" sz="1800" b="1" i="1" u="none" strike="noStrike" kern="1200" cap="none" spc="0" normalizeH="0" baseline="0" noProof="0" dirty="0">
              <a:ln>
                <a:noFill/>
              </a:ln>
              <a:solidFill>
                <a:srgbClr val="2E2B21"/>
              </a:solidFill>
              <a:effectLst/>
              <a:uLnTx/>
              <a:uFillTx/>
              <a:latin typeface="Tw Cen MT" panose="020B0602020104020603"/>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2E2B21"/>
                </a:solidFill>
                <a:effectLst/>
                <a:uLnTx/>
                <a:uFillTx/>
                <a:latin typeface="Tw Cen MT" panose="020B0602020104020603"/>
                <a:ea typeface="+mn-ea"/>
                <a:cs typeface="+mn-cs"/>
              </a:rPr>
              <a:t>615-322-8629 </a:t>
            </a:r>
            <a:r>
              <a:rPr kumimoji="0" lang="en-US" sz="1800" b="0" i="0" u="none" strike="noStrike" kern="1200" cap="none" spc="0" normalizeH="0" baseline="0" noProof="0" dirty="0">
                <a:ln>
                  <a:noFill/>
                </a:ln>
                <a:solidFill>
                  <a:srgbClr val="2E2B21"/>
                </a:solidFill>
                <a:effectLst/>
                <a:uLnTx/>
                <a:uFillTx/>
                <a:latin typeface="Tw Cen MT" panose="020B0602020104020603"/>
                <a:ea typeface="+mn-ea"/>
                <a:cs typeface="+mn-cs"/>
                <a:hlinkClick r:id="rId3"/>
              </a:rPr>
              <a:t>victr.resource.request@vumc.org</a:t>
            </a:r>
            <a:endParaRPr kumimoji="0" lang="en-US" sz="1800" b="0" i="0" u="none" strike="noStrike" kern="1200" cap="none" spc="0" normalizeH="0" baseline="0" noProof="0" dirty="0">
              <a:ln>
                <a:noFill/>
              </a:ln>
              <a:solidFill>
                <a:srgbClr val="2E2B21"/>
              </a:solidFill>
              <a:effectLst/>
              <a:uLnTx/>
              <a:uFillTx/>
              <a:latin typeface="Tw Cen MT" panose="020B0602020104020603"/>
              <a:ea typeface="+mn-ea"/>
              <a:cs typeface="+mn-cs"/>
            </a:endParaRPr>
          </a:p>
        </p:txBody>
      </p:sp>
      <p:pic>
        <p:nvPicPr>
          <p:cNvPr id="6" name="Picture 5"/>
          <p:cNvPicPr>
            <a:picLocks noChangeAspect="1"/>
          </p:cNvPicPr>
          <p:nvPr/>
        </p:nvPicPr>
        <p:blipFill rotWithShape="1">
          <a:blip r:embed="rId4">
            <a:extLst>
              <a:ext uri="{28A0092B-C50C-407E-A947-70E740481C1C}">
                <a14:useLocalDpi xmlns:a14="http://schemas.microsoft.com/office/drawing/2010/main" val="0"/>
              </a:ext>
            </a:extLst>
          </a:blip>
          <a:srcRect b="42516"/>
          <a:stretch/>
        </p:blipFill>
        <p:spPr>
          <a:xfrm>
            <a:off x="4124325" y="4518926"/>
            <a:ext cx="3914982" cy="1558024"/>
          </a:xfrm>
          <a:prstGeom prst="rect">
            <a:avLst/>
          </a:prstGeom>
        </p:spPr>
      </p:pic>
    </p:spTree>
    <p:extLst>
      <p:ext uri="{BB962C8B-B14F-4D97-AF65-F5344CB8AC3E}">
        <p14:creationId xmlns:p14="http://schemas.microsoft.com/office/powerpoint/2010/main" val="3895058988"/>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853</Words>
  <Application>Microsoft Office PowerPoint</Application>
  <PresentationFormat>Widescreen</PresentationFormat>
  <Paragraphs>140</Paragraphs>
  <Slides>8</Slides>
  <Notes>3</Notes>
  <HiddenSlides>0</HiddenSlides>
  <MMClips>0</MMClips>
  <ScaleCrop>false</ScaleCrop>
  <HeadingPairs>
    <vt:vector size="6" baseType="variant">
      <vt:variant>
        <vt:lpstr>Fonts Used</vt:lpstr>
      </vt:variant>
      <vt:variant>
        <vt:i4>12</vt:i4>
      </vt:variant>
      <vt:variant>
        <vt:lpstr>Theme</vt:lpstr>
      </vt:variant>
      <vt:variant>
        <vt:i4>6</vt:i4>
      </vt:variant>
      <vt:variant>
        <vt:lpstr>Slide Titles</vt:lpstr>
      </vt:variant>
      <vt:variant>
        <vt:i4>8</vt:i4>
      </vt:variant>
    </vt:vector>
  </HeadingPairs>
  <TitlesOfParts>
    <vt:vector size="26" baseType="lpstr">
      <vt:lpstr>ＭＳ Ｐゴシック</vt:lpstr>
      <vt:lpstr>Arial</vt:lpstr>
      <vt:lpstr>Arial Black</vt:lpstr>
      <vt:lpstr>Bahnschrift SemiBold</vt:lpstr>
      <vt:lpstr>Calibri</vt:lpstr>
      <vt:lpstr>Calibri Light</vt:lpstr>
      <vt:lpstr>Lucida Sans Unicode</vt:lpstr>
      <vt:lpstr>Times New Roman</vt:lpstr>
      <vt:lpstr>Tw Cen MT</vt:lpstr>
      <vt:lpstr>Tw Cen MT Condensed</vt:lpstr>
      <vt:lpstr>Wingdings</vt:lpstr>
      <vt:lpstr>Wingdings 3</vt:lpstr>
      <vt:lpstr>Office Theme</vt:lpstr>
      <vt:lpstr>Integral</vt:lpstr>
      <vt:lpstr>1_Office Theme</vt:lpstr>
      <vt:lpstr>2_Office Theme</vt:lpstr>
      <vt:lpstr>3_Office Theme</vt:lpstr>
      <vt:lpstr>4_Office Theme</vt:lpstr>
      <vt:lpstr>Shared Resources Funding:  Grants for equipment, salary, and research </vt:lpstr>
      <vt:lpstr>PowerPoint Presentation</vt:lpstr>
      <vt:lpstr>VUMC Office of Research: enabling discovery across the SOM</vt:lpstr>
      <vt:lpstr>VUMC Office of Research: enabling discovery across the SOM</vt:lpstr>
      <vt:lpstr>PowerPoint Presentation</vt:lpstr>
      <vt:lpstr>PowerPoint Presentation</vt:lpstr>
      <vt:lpstr>NCI Research Specialist Award (R50)- est 2016</vt:lpstr>
      <vt:lpstr>Vanderbilt Institute for clinical and translational research (Victr) funding program</vt:lpstr>
    </vt:vector>
  </TitlesOfParts>
  <Company>Desktop Support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Huelskoetter, Emma G</dc:creator>
  <cp:lastModifiedBy>Jenny Schafer</cp:lastModifiedBy>
  <cp:revision>14</cp:revision>
  <dcterms:created xsi:type="dcterms:W3CDTF">2018-08-30T18:29:41Z</dcterms:created>
  <dcterms:modified xsi:type="dcterms:W3CDTF">2018-09-12T13:09:45Z</dcterms:modified>
</cp:coreProperties>
</file>