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435" r:id="rId3"/>
    <p:sldId id="436" r:id="rId4"/>
    <p:sldId id="441" r:id="rId5"/>
    <p:sldId id="270" r:id="rId6"/>
    <p:sldId id="432" r:id="rId7"/>
    <p:sldId id="507" r:id="rId8"/>
    <p:sldId id="284" r:id="rId9"/>
    <p:sldId id="506" r:id="rId10"/>
    <p:sldId id="440" r:id="rId11"/>
    <p:sldId id="283" r:id="rId12"/>
    <p:sldId id="305" r:id="rId13"/>
    <p:sldId id="444" r:id="rId14"/>
    <p:sldId id="443" r:id="rId15"/>
    <p:sldId id="437" r:id="rId16"/>
    <p:sldId id="438" r:id="rId17"/>
    <p:sldId id="505" r:id="rId18"/>
    <p:sldId id="508" r:id="rId19"/>
    <p:sldId id="509" r:id="rId20"/>
    <p:sldId id="4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99"/>
    <a:srgbClr val="6CD3FC"/>
    <a:srgbClr val="66CC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5" autoAdjust="0"/>
    <p:restoredTop sz="84476" autoAdjust="0"/>
  </p:normalViewPr>
  <p:slideViewPr>
    <p:cSldViewPr snapToGrid="0">
      <p:cViewPr varScale="1">
        <p:scale>
          <a:sx n="70" d="100"/>
          <a:sy n="70" d="100"/>
        </p:scale>
        <p:origin x="170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393AD-AED3-4C37-BE4D-1DF730A80A30}" type="datetimeFigureOut">
              <a:rPr lang="en-US" smtClean="0"/>
              <a:t>9/12/18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E05F6-1452-4710-88CA-4628DDE06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92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05F6-1452-4710-88CA-4628DDE064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1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05F6-1452-4710-88CA-4628DDE064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66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52486-BC96-411B-A55C-9F5BAE5F54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7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funding from most recent reported year FY17</a:t>
            </a:r>
          </a:p>
          <a:p>
            <a:r>
              <a:rPr lang="en-US" dirty="0"/>
              <a:t>Core billing from FY18 total</a:t>
            </a:r>
          </a:p>
          <a:p>
            <a:r>
              <a:rPr lang="en-US" dirty="0"/>
              <a:t>Adjusting the $52M: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$4M in external for-profit business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$1M in scholarship redemption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75% of billing is to federal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Assume federal is almost all NIH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E05F6-1452-4710-88CA-4628DDE064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9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funding from most recent reported year FY17</a:t>
            </a:r>
          </a:p>
          <a:p>
            <a:r>
              <a:rPr lang="en-US" dirty="0"/>
              <a:t>Core billing from FY18 total</a:t>
            </a:r>
          </a:p>
          <a:p>
            <a:r>
              <a:rPr lang="en-US" dirty="0"/>
              <a:t>Adjusting the $52M: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$4M in external for-profit business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$1M in scholarship redemption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75% of billing is to federal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Assume federal is almost all NIH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E05F6-1452-4710-88CA-4628DDE064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funding from most recent reported year FY17</a:t>
            </a:r>
          </a:p>
          <a:p>
            <a:r>
              <a:rPr lang="en-US" dirty="0"/>
              <a:t>Core billing from FY18 total</a:t>
            </a:r>
          </a:p>
          <a:p>
            <a:r>
              <a:rPr lang="en-US" dirty="0"/>
              <a:t>Adjusting the $52M: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$4M in external for-profit business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$1M in scholarship redemption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75% of billing is to federal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Assume federal is almost all NIH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E05F6-1452-4710-88CA-4628DDE064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0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8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6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F1DA5-FF53-A349-A1C3-7B9100A76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B9EA3-2528-DC4D-B911-5AFC0EAA0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0AA99-96FB-8643-A859-1ED180FC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15DBF-5F2D-6B48-B200-23FF148B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5C5A7-3433-6740-A6AB-37DD9272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03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7250-7E8C-9E4C-8F62-05755D81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80FB6-D7E6-454D-8AA5-589431FC7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C9D3-64A1-314C-9BE2-FE0F707A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71CF-14D6-4040-ACB4-0DBCACB3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C6929-0D9E-DD47-A2FB-E59A8B74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9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51E0-3A19-2248-87DA-1EE15CA2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FD257-A8E1-7645-ABC6-AB1F88D3A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04299-C3EE-1740-ACDF-787C9775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EC29-0C73-AA46-B5B9-6DB9EAF3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5EB9-408B-644F-B92E-BB0871F4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5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F969-AFFC-4947-A240-E510F060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CED72-18A3-C04F-91E0-1DBEB83A2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AEBAA-104D-E54F-B3D1-88A3CE3D2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73B5A-EDCC-8449-AC2C-061E11A7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DE0BC-E3F4-1744-A6E3-341C45D7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2A714-7E44-054D-A361-6A2328C9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5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3762-8A2B-A041-8B3F-0BC47CD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398B4-B152-7C4E-AE46-B012E5389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94ED9-1B94-5247-B7B9-6AF994A47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B1B-E4EB-E045-A619-D6C30622C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46C0A-F6D4-D54E-BF24-C35BCCE1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9356A-74C2-8146-A219-2B480EBB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A96779-FC7C-A04F-94D3-114EED7B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F700-EF25-F648-876B-7938D053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0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6993E-E2F9-E246-8FD7-D9CD94D7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44A17-58E2-1042-88EB-820A8704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D6EC-D3D8-F143-BAF7-D4DAC62C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39405-76FF-8945-8565-2A8BDB94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6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C1DA52-3964-8B4E-B5A8-49A3DFB5A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A97F1-777D-2E44-A5BD-80E7E661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FD5B3-3B85-5D44-A098-C1ACF92C7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86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A8EC0-BE45-BC41-B0A5-BADE21C0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AF66A-E858-6346-AEB6-B7441A3FD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E905B-F2A3-C34D-88D7-7F14813B1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27390-6013-B44E-ADEA-36A254A9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BB0F3-B366-B84B-9946-B7F843AC1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EC092-C089-4A4B-ADF1-B5EE0D7A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34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30D5-AEA3-2344-9A5A-6EA2AEE0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26620-65BC-AF4F-89C4-28DE0A4C2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80F76-56A9-3347-A364-4BBB90954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8E244-4D85-314F-99BE-599A1BA8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BE63C-1D0E-7D41-A4A4-F3307A84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89FC9-476B-1149-92ED-13F3A84A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3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AE1F6-8333-E549-A4AA-9C6AA94C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24F6D-8423-D849-A860-E3DD2EB07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8603-70F5-314E-8B4B-AA917545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A87C-2789-D14D-8286-2D4A6F01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0ED3-0AF1-F046-AEC1-A766E539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45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7E8DF-2955-4845-B532-2A5D21873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4F53C-7DA3-914F-8FF7-5CC26A76B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0C2A-4A04-4741-ACF9-A7DE1427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DB4B0-5E07-564B-846C-88CFC5E7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A0C63-305E-9E43-A656-78C07ACA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8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6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7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8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2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6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5204C-3EE8-4673-B4CA-F0255D197C2D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7B44B-0E8F-4EE3-9618-91B85858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807CAB-0B82-C043-AD47-D4483C67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A04FF-856B-5848-8591-B8B185919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48113-CBDC-DB47-BC89-CBB86BA8E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C389B-FAFF-9946-B868-7AA264F05362}" type="datetimeFigureOut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E4E01-93ED-674E-98A8-8CC3A3733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D3D10-827A-1C4A-8863-A7B81D374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2B65-016A-2841-9E5C-CACD2F6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www.huffingtonpost.com/clara-tsao/5-augmented-reality-start_b_4674953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vumc.org/strategy/strategic-directions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vumc.org/strategy/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137666-BF3B-493A-B62F-94D4B730A18D}"/>
              </a:ext>
            </a:extLst>
          </p:cNvPr>
          <p:cNvSpPr/>
          <p:nvPr/>
        </p:nvSpPr>
        <p:spPr>
          <a:xfrm>
            <a:off x="120988" y="137826"/>
            <a:ext cx="11950021" cy="6486268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5099CE-E9A9-4C23-9A0E-11981CC27734}"/>
              </a:ext>
            </a:extLst>
          </p:cNvPr>
          <p:cNvSpPr/>
          <p:nvPr/>
        </p:nvSpPr>
        <p:spPr>
          <a:xfrm>
            <a:off x="120988" y="5550837"/>
            <a:ext cx="12071012" cy="107826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215F7F-B77D-4E49-BF74-A8D8F536312E}"/>
              </a:ext>
            </a:extLst>
          </p:cNvPr>
          <p:cNvSpPr/>
          <p:nvPr/>
        </p:nvSpPr>
        <p:spPr>
          <a:xfrm>
            <a:off x="8144" y="185661"/>
            <a:ext cx="12183856" cy="153807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F4762-2FA0-4821-89C8-F95268FDA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71738"/>
            <a:ext cx="10363200" cy="1470025"/>
          </a:xfrm>
        </p:spPr>
        <p:txBody>
          <a:bodyPr/>
          <a:lstStyle/>
          <a:p>
            <a:r>
              <a:rPr lang="en-US" b="1" dirty="0"/>
              <a:t>Metrics </a:t>
            </a:r>
            <a:r>
              <a:rPr lang="en-US" b="1" strike="sngStrike" dirty="0"/>
              <a:t>of</a:t>
            </a:r>
            <a:r>
              <a:rPr lang="en-US" b="1" dirty="0"/>
              <a:t>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2E125-D476-4C07-9D92-7219846D4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231" y="5595569"/>
            <a:ext cx="9173221" cy="1099741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ysClr val="windowText" lastClr="000000"/>
                </a:solidFill>
              </a:rPr>
              <a:t>Susan Meyn</a:t>
            </a:r>
          </a:p>
          <a:p>
            <a:pPr algn="r"/>
            <a:r>
              <a:rPr lang="en-US" sz="1600" b="1" dirty="0">
                <a:solidFill>
                  <a:sysClr val="windowText" lastClr="000000"/>
                </a:solidFill>
              </a:rPr>
              <a:t>Director, Research Resources &amp; Strategy</a:t>
            </a:r>
          </a:p>
          <a:p>
            <a:pPr algn="r"/>
            <a:r>
              <a:rPr lang="en-US" sz="1600" b="1" dirty="0">
                <a:solidFill>
                  <a:sysClr val="windowText" lastClr="000000"/>
                </a:solidFill>
              </a:rPr>
              <a:t>VUMC Office of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12176-C4DF-40B7-8943-7F6F5874B4D6}"/>
              </a:ext>
            </a:extLst>
          </p:cNvPr>
          <p:cNvSpPr txBox="1"/>
          <p:nvPr/>
        </p:nvSpPr>
        <p:spPr>
          <a:xfrm rot="19494620">
            <a:off x="6065753" y="34131"/>
            <a:ext cx="173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for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763F6-F20D-4F08-9002-987400C9C277}"/>
              </a:ext>
            </a:extLst>
          </p:cNvPr>
          <p:cNvGrpSpPr/>
          <p:nvPr/>
        </p:nvGrpSpPr>
        <p:grpSpPr>
          <a:xfrm rot="21332049">
            <a:off x="6261196" y="1319726"/>
            <a:ext cx="237326" cy="421601"/>
            <a:chOff x="677074" y="1403011"/>
            <a:chExt cx="411831" cy="57516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461BC7-DD7E-4690-AAE2-35460BA68152}"/>
                </a:ext>
              </a:extLst>
            </p:cNvPr>
            <p:cNvCxnSpPr/>
            <p:nvPr/>
          </p:nvCxnSpPr>
          <p:spPr>
            <a:xfrm flipH="1">
              <a:off x="677074" y="1403011"/>
              <a:ext cx="209405" cy="56539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5FAB6D-9B81-473A-AB57-1B5B45CDAA57}"/>
                </a:ext>
              </a:extLst>
            </p:cNvPr>
            <p:cNvCxnSpPr>
              <a:cxnSpLocks/>
            </p:cNvCxnSpPr>
            <p:nvPr/>
          </p:nvCxnSpPr>
          <p:spPr>
            <a:xfrm>
              <a:off x="886480" y="1403011"/>
              <a:ext cx="202425" cy="57516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032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03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Define important values    </a:t>
            </a:r>
          </a:p>
        </p:txBody>
      </p:sp>
      <p:pic>
        <p:nvPicPr>
          <p:cNvPr id="2052" name="Picture 4" descr="https://s-i.huffpost.com/gen/1588462/images/n-TECHNOLOGY-628x3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r="10024" b="7523"/>
          <a:stretch/>
        </p:blipFill>
        <p:spPr bwMode="auto">
          <a:xfrm>
            <a:off x="432263" y="1663996"/>
            <a:ext cx="6851039" cy="44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43100" y="1171915"/>
            <a:ext cx="4834270" cy="5262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Outcomes</a:t>
            </a:r>
          </a:p>
          <a:p>
            <a:r>
              <a:rPr lang="en-US" sz="2400" i="1" dirty="0"/>
              <a:t>For core, research community, professional, scientific &amp; economic</a:t>
            </a:r>
          </a:p>
          <a:p>
            <a:endParaRPr lang="en-US" sz="2400" b="1" i="1" dirty="0"/>
          </a:p>
          <a:p>
            <a:r>
              <a:rPr lang="en-US" sz="2400" b="1" i="1" dirty="0"/>
              <a:t>Transformation</a:t>
            </a:r>
          </a:p>
          <a:p>
            <a:r>
              <a:rPr lang="en-US" sz="2400" i="1" dirty="0"/>
              <a:t>Change in practice, policy, paradigms</a:t>
            </a:r>
          </a:p>
          <a:p>
            <a:endParaRPr lang="en-US" sz="2400" b="1" i="1" dirty="0"/>
          </a:p>
          <a:p>
            <a:r>
              <a:rPr lang="en-US" sz="2400" b="1" i="1" dirty="0"/>
              <a:t>Connections</a:t>
            </a:r>
            <a:endParaRPr lang="en-US" sz="2400" i="1" dirty="0"/>
          </a:p>
          <a:p>
            <a:r>
              <a:rPr lang="en-US" sz="2400" i="1" dirty="0"/>
              <a:t>Reaching across disciplines, sectors, research-discovery continuum</a:t>
            </a:r>
          </a:p>
          <a:p>
            <a:endParaRPr lang="en-US" sz="2400" i="1" dirty="0"/>
          </a:p>
          <a:p>
            <a:r>
              <a:rPr lang="en-US" sz="2400" b="1" i="1" dirty="0"/>
              <a:t>Mission</a:t>
            </a:r>
          </a:p>
          <a:p>
            <a:r>
              <a:rPr lang="en-US" sz="2400" i="1" dirty="0"/>
              <a:t>Align core values with institutional strategic directions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180" y="5725632"/>
            <a:ext cx="40850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BLEND IMAGES - COLIN ANDERSON VIA GETTY IMAGES grabbed from </a:t>
            </a:r>
            <a:r>
              <a:rPr lang="en-US" sz="800" dirty="0">
                <a:hlinkClick r:id="rId4"/>
              </a:rPr>
              <a:t>https://www.huffingtonpost.com/clara-tsao/5-augmented-reality-start_b_4674953.html</a:t>
            </a:r>
            <a:r>
              <a:rPr lang="en-US" sz="8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C0A84-B6C9-4C96-87F0-F1D139D7A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5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54" y="1875908"/>
            <a:ext cx="6848856" cy="45887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0913FC6-E597-49D9-860C-9640038B00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Identify specific milestones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05BD8-7481-4119-A290-3D20D52FE8CB}"/>
              </a:ext>
            </a:extLst>
          </p:cNvPr>
          <p:cNvSpPr txBox="1"/>
          <p:nvPr/>
        </p:nvSpPr>
        <p:spPr>
          <a:xfrm>
            <a:off x="102768" y="1126924"/>
            <a:ext cx="483427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Professional Development</a:t>
            </a:r>
          </a:p>
          <a:p>
            <a:r>
              <a:rPr lang="en-US" sz="2400" i="1" dirty="0"/>
              <a:t>For staff, managers and directors</a:t>
            </a:r>
          </a:p>
          <a:p>
            <a:endParaRPr lang="en-US" sz="2400" b="1" i="1" dirty="0"/>
          </a:p>
          <a:p>
            <a:r>
              <a:rPr lang="en-US" sz="2400" b="1" i="1" dirty="0"/>
              <a:t>Scientific Impact</a:t>
            </a:r>
          </a:p>
          <a:p>
            <a:r>
              <a:rPr lang="en-US" sz="2400" i="1" dirty="0"/>
              <a:t>Grant funding, publications, IP, collaborations</a:t>
            </a:r>
          </a:p>
          <a:p>
            <a:endParaRPr lang="en-US" sz="2400" b="1" i="1" dirty="0"/>
          </a:p>
          <a:p>
            <a:r>
              <a:rPr lang="en-US" sz="2400" b="1" i="1" dirty="0"/>
              <a:t>Resource stewardship</a:t>
            </a:r>
            <a:endParaRPr lang="en-US" sz="2400" i="1" dirty="0"/>
          </a:p>
          <a:p>
            <a:r>
              <a:rPr lang="en-US" sz="2400" i="1" dirty="0"/>
              <a:t>Budgets, cost recovery and revenue, ongoing technology development</a:t>
            </a:r>
          </a:p>
          <a:p>
            <a:endParaRPr lang="en-US" sz="2400" i="1" dirty="0"/>
          </a:p>
          <a:p>
            <a:r>
              <a:rPr lang="en-US" sz="2400" b="1" i="1" dirty="0"/>
              <a:t>Customer access &amp; satisfaction</a:t>
            </a:r>
            <a:endParaRPr lang="en-US" sz="2400" i="1" dirty="0"/>
          </a:p>
          <a:p>
            <a:r>
              <a:rPr lang="en-US" sz="2400" i="1" dirty="0"/>
              <a:t>Outreach, training, service standards, continuous improvement, feedback mechanisms</a:t>
            </a:r>
          </a:p>
        </p:txBody>
      </p:sp>
    </p:spTree>
    <p:extLst>
      <p:ext uri="{BB962C8B-B14F-4D97-AF65-F5344CB8AC3E}">
        <p14:creationId xmlns:p14="http://schemas.microsoft.com/office/powerpoint/2010/main" val="286074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1DF46-800E-4753-86C4-A86F22E95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D37B5A-5FBD-45C3-B7F0-DB4FA0A61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59" y="1340939"/>
            <a:ext cx="5474682" cy="4176122"/>
          </a:xfrm>
        </p:spPr>
      </p:pic>
    </p:spTree>
    <p:extLst>
      <p:ext uri="{BB962C8B-B14F-4D97-AF65-F5344CB8AC3E}">
        <p14:creationId xmlns:p14="http://schemas.microsoft.com/office/powerpoint/2010/main" val="127771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61317B-FACE-4122-AC3D-5D4E3EC15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11" y="1097782"/>
            <a:ext cx="5248940" cy="5272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023FF-804C-429B-A482-AB14029393C3}"/>
              </a:ext>
            </a:extLst>
          </p:cNvPr>
          <p:cNvSpPr txBox="1"/>
          <p:nvPr/>
        </p:nvSpPr>
        <p:spPr>
          <a:xfrm>
            <a:off x="6194784" y="58846"/>
            <a:ext cx="5997216" cy="6740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Core self assessment</a:t>
            </a:r>
          </a:p>
          <a:p>
            <a:r>
              <a:rPr lang="en-US" sz="2400" i="1" dirty="0"/>
              <a:t>Assemble information, observations, data already available.</a:t>
            </a:r>
          </a:p>
          <a:p>
            <a:r>
              <a:rPr lang="en-US" sz="2400" i="1" dirty="0"/>
              <a:t>Gather feedback from team members, leaders and customers</a:t>
            </a:r>
          </a:p>
          <a:p>
            <a:endParaRPr lang="en-US" sz="2400" i="1" dirty="0"/>
          </a:p>
          <a:p>
            <a:r>
              <a:rPr lang="en-US" sz="2400" b="1" i="1" dirty="0"/>
              <a:t>Determine focus areas</a:t>
            </a:r>
          </a:p>
          <a:p>
            <a:r>
              <a:rPr lang="en-US" sz="2400" i="1" dirty="0"/>
              <a:t>What do you want to change, grow or improve?</a:t>
            </a:r>
          </a:p>
          <a:p>
            <a:endParaRPr lang="en-US" sz="2400" b="1" i="1" dirty="0"/>
          </a:p>
          <a:p>
            <a:r>
              <a:rPr lang="en-US" sz="2400" b="1" i="1" dirty="0"/>
              <a:t>Define metrics</a:t>
            </a:r>
            <a:endParaRPr lang="en-US" sz="2400" i="1" dirty="0"/>
          </a:p>
          <a:p>
            <a:r>
              <a:rPr lang="en-US" sz="2400" i="1" dirty="0"/>
              <a:t>Ideally can be consistently measured with minimal additional process</a:t>
            </a:r>
          </a:p>
          <a:p>
            <a:endParaRPr lang="en-US" sz="2400" i="1" dirty="0"/>
          </a:p>
          <a:p>
            <a:r>
              <a:rPr lang="en-US" sz="2400" b="1" i="1" dirty="0"/>
              <a:t>Report out</a:t>
            </a:r>
          </a:p>
          <a:p>
            <a:r>
              <a:rPr lang="en-US" sz="2400" i="1" dirty="0"/>
              <a:t>Tailor to purpose, i.e. show impact; grant budget justification; requesting institutional investment; or manage change.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803206-4B2D-4B08-A6BD-85BE8D90AB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How to get started?</a:t>
            </a:r>
          </a:p>
        </p:txBody>
      </p:sp>
    </p:spTree>
    <p:extLst>
      <p:ext uri="{BB962C8B-B14F-4D97-AF65-F5344CB8AC3E}">
        <p14:creationId xmlns:p14="http://schemas.microsoft.com/office/powerpoint/2010/main" val="253177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3E7F-90DC-440E-A45B-0FC602335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FA0415-BCD1-4779-AD62-CA0F960B3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211" y="0"/>
            <a:ext cx="1133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3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9D01A-CF7C-4942-BE60-A321284E0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1761B-C963-495B-A19F-B7412A7B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477633"/>
            <a:ext cx="11338560" cy="59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79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A3BD3E-910E-4810-BFB0-A6CD1EA4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Report Out:  VUMC Cores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5F878-B5FA-45DD-AC4E-02DFB174C728}"/>
              </a:ext>
            </a:extLst>
          </p:cNvPr>
          <p:cNvGrpSpPr/>
          <p:nvPr/>
        </p:nvGrpSpPr>
        <p:grpSpPr>
          <a:xfrm>
            <a:off x="7358252" y="2216866"/>
            <a:ext cx="3225290" cy="2535410"/>
            <a:chOff x="3888682" y="1836268"/>
            <a:chExt cx="3225289" cy="25354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4CC997-2314-48BC-9723-5D675390CA6D}"/>
                </a:ext>
              </a:extLst>
            </p:cNvPr>
            <p:cNvSpPr/>
            <p:nvPr/>
          </p:nvSpPr>
          <p:spPr>
            <a:xfrm>
              <a:off x="3888682" y="1836268"/>
              <a:ext cx="1984268" cy="1922461"/>
            </a:xfrm>
            <a:prstGeom prst="ellipse">
              <a:avLst/>
            </a:prstGeom>
            <a:solidFill>
              <a:srgbClr val="9BBB59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$345M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7D954A-3720-43EF-9EA7-F5D52F73D21C}"/>
                </a:ext>
              </a:extLst>
            </p:cNvPr>
            <p:cNvSpPr/>
            <p:nvPr/>
          </p:nvSpPr>
          <p:spPr>
            <a:xfrm>
              <a:off x="5376611" y="2634318"/>
              <a:ext cx="1737360" cy="1737360"/>
            </a:xfrm>
            <a:prstGeom prst="ellips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Ranked</a:t>
              </a:r>
              <a:r>
                <a:rPr kumimoji="0" lang="en-US" sz="2300" b="1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US" sz="3600" b="1" i="0" u="none" strike="noStrike" kern="0" cap="none" spc="0" normalizeH="0" baseline="3000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41DEA4A-F078-432F-8F96-65E078A7578C}"/>
              </a:ext>
            </a:extLst>
          </p:cNvPr>
          <p:cNvSpPr txBox="1"/>
          <p:nvPr/>
        </p:nvSpPr>
        <p:spPr>
          <a:xfrm>
            <a:off x="6096000" y="4691369"/>
            <a:ext cx="5500361" cy="107721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School of Medicine</a:t>
            </a:r>
          </a:p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NIH funding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935D8D-19AE-4B0E-894F-3FB1B25CD6AB}"/>
              </a:ext>
            </a:extLst>
          </p:cNvPr>
          <p:cNvSpPr/>
          <p:nvPr/>
        </p:nvSpPr>
        <p:spPr>
          <a:xfrm>
            <a:off x="1284691" y="2775593"/>
            <a:ext cx="2011680" cy="2011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~54 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VUMC cores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6A8FD7-8468-4A02-A66C-49E9CA3A62A6}"/>
              </a:ext>
            </a:extLst>
          </p:cNvPr>
          <p:cNvSpPr/>
          <p:nvPr/>
        </p:nvSpPr>
        <p:spPr>
          <a:xfrm>
            <a:off x="2849479" y="2493407"/>
            <a:ext cx="1645920" cy="1645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Calibri"/>
              </a:rPr>
              <a:t>$52M 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VUMC core billing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778FB1-5901-4BC7-AD5E-540B5123BEB9}"/>
              </a:ext>
            </a:extLst>
          </p:cNvPr>
          <p:cNvSpPr txBox="1"/>
          <p:nvPr/>
        </p:nvSpPr>
        <p:spPr>
          <a:xfrm>
            <a:off x="481974" y="4817527"/>
            <a:ext cx="5109127" cy="107721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1-of-10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NIH$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spent in </a:t>
            </a:r>
          </a:p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VUMC cores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9D5C0-A026-493B-9445-5CDDBCD82606}"/>
              </a:ext>
            </a:extLst>
          </p:cNvPr>
          <p:cNvCxnSpPr>
            <a:cxnSpLocks/>
          </p:cNvCxnSpPr>
          <p:nvPr/>
        </p:nvCxnSpPr>
        <p:spPr>
          <a:xfrm>
            <a:off x="6071570" y="1556573"/>
            <a:ext cx="48861" cy="50641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088925-4507-4E14-99C5-2F41762874BE}"/>
              </a:ext>
            </a:extLst>
          </p:cNvPr>
          <p:cNvCxnSpPr>
            <a:cxnSpLocks/>
          </p:cNvCxnSpPr>
          <p:nvPr/>
        </p:nvCxnSpPr>
        <p:spPr>
          <a:xfrm>
            <a:off x="402986" y="6257707"/>
            <a:ext cx="11386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66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A3BD3E-910E-4810-BFB0-A6CD1EA4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Report Out:  VUMC Cores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5F878-B5FA-45DD-AC4E-02DFB174C728}"/>
              </a:ext>
            </a:extLst>
          </p:cNvPr>
          <p:cNvGrpSpPr/>
          <p:nvPr/>
        </p:nvGrpSpPr>
        <p:grpSpPr>
          <a:xfrm>
            <a:off x="7358252" y="2216866"/>
            <a:ext cx="3225290" cy="2535410"/>
            <a:chOff x="3888682" y="1836268"/>
            <a:chExt cx="3225289" cy="25354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4CC997-2314-48BC-9723-5D675390CA6D}"/>
                </a:ext>
              </a:extLst>
            </p:cNvPr>
            <p:cNvSpPr/>
            <p:nvPr/>
          </p:nvSpPr>
          <p:spPr>
            <a:xfrm>
              <a:off x="3888682" y="1836268"/>
              <a:ext cx="1984268" cy="1922461"/>
            </a:xfrm>
            <a:prstGeom prst="ellipse">
              <a:avLst/>
            </a:prstGeom>
            <a:solidFill>
              <a:srgbClr val="9BBB59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$345M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7D954A-3720-43EF-9EA7-F5D52F73D21C}"/>
                </a:ext>
              </a:extLst>
            </p:cNvPr>
            <p:cNvSpPr/>
            <p:nvPr/>
          </p:nvSpPr>
          <p:spPr>
            <a:xfrm>
              <a:off x="5376611" y="2634318"/>
              <a:ext cx="1737360" cy="1737360"/>
            </a:xfrm>
            <a:prstGeom prst="ellips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Ranked</a:t>
              </a:r>
              <a:r>
                <a:rPr kumimoji="0" lang="en-US" sz="2300" b="1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US" sz="3600" b="1" i="0" u="none" strike="noStrike" kern="0" cap="none" spc="0" normalizeH="0" baseline="3000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0" cap="none" spc="0" normalizeH="0" baseline="0" noProof="0" dirty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41DEA4A-F078-432F-8F96-65E078A7578C}"/>
              </a:ext>
            </a:extLst>
          </p:cNvPr>
          <p:cNvSpPr txBox="1"/>
          <p:nvPr/>
        </p:nvSpPr>
        <p:spPr>
          <a:xfrm>
            <a:off x="6096000" y="4691369"/>
            <a:ext cx="5500361" cy="107721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School of Medicine</a:t>
            </a:r>
          </a:p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NIH funding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935D8D-19AE-4B0E-894F-3FB1B25CD6AB}"/>
              </a:ext>
            </a:extLst>
          </p:cNvPr>
          <p:cNvSpPr/>
          <p:nvPr/>
        </p:nvSpPr>
        <p:spPr>
          <a:xfrm>
            <a:off x="1284691" y="2775593"/>
            <a:ext cx="2011680" cy="2011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~54 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VUMC cores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6A8FD7-8468-4A02-A66C-49E9CA3A62A6}"/>
              </a:ext>
            </a:extLst>
          </p:cNvPr>
          <p:cNvSpPr/>
          <p:nvPr/>
        </p:nvSpPr>
        <p:spPr>
          <a:xfrm>
            <a:off x="2849479" y="2493407"/>
            <a:ext cx="1645920" cy="1645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Calibri"/>
              </a:rPr>
              <a:t>$52M 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VUMC core billing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778FB1-5901-4BC7-AD5E-540B5123BEB9}"/>
              </a:ext>
            </a:extLst>
          </p:cNvPr>
          <p:cNvSpPr txBox="1"/>
          <p:nvPr/>
        </p:nvSpPr>
        <p:spPr>
          <a:xfrm>
            <a:off x="481974" y="4817527"/>
            <a:ext cx="5109127" cy="107721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1-of-10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NIH$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spent in </a:t>
            </a:r>
          </a:p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VUMC cores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9D5C0-A026-493B-9445-5CDDBCD82606}"/>
              </a:ext>
            </a:extLst>
          </p:cNvPr>
          <p:cNvCxnSpPr>
            <a:cxnSpLocks/>
          </p:cNvCxnSpPr>
          <p:nvPr/>
        </p:nvCxnSpPr>
        <p:spPr>
          <a:xfrm>
            <a:off x="6071570" y="1556573"/>
            <a:ext cx="48861" cy="50641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088925-4507-4E14-99C5-2F41762874BE}"/>
              </a:ext>
            </a:extLst>
          </p:cNvPr>
          <p:cNvCxnSpPr>
            <a:cxnSpLocks/>
          </p:cNvCxnSpPr>
          <p:nvPr/>
        </p:nvCxnSpPr>
        <p:spPr>
          <a:xfrm>
            <a:off x="402986" y="6257707"/>
            <a:ext cx="11386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292509-3B9B-BD4E-812C-321CA3285D20}"/>
              </a:ext>
            </a:extLst>
          </p:cNvPr>
          <p:cNvSpPr txBox="1"/>
          <p:nvPr/>
        </p:nvSpPr>
        <p:spPr>
          <a:xfrm>
            <a:off x="570640" y="1892625"/>
            <a:ext cx="199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75% to Federal funding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A47226-DF98-AB4A-83B2-A7D8BF16F80C}"/>
              </a:ext>
            </a:extLst>
          </p:cNvPr>
          <p:cNvSpPr txBox="1"/>
          <p:nvPr/>
        </p:nvSpPr>
        <p:spPr>
          <a:xfrm>
            <a:off x="1987419" y="1184496"/>
            <a:ext cx="20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$3-4M to for-profit companies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905641-27F1-5B4D-A4EE-3179571EDB9A}"/>
              </a:ext>
            </a:extLst>
          </p:cNvPr>
          <p:cNvSpPr txBox="1"/>
          <p:nvPr/>
        </p:nvSpPr>
        <p:spPr>
          <a:xfrm>
            <a:off x="3988173" y="1635333"/>
            <a:ext cx="20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$1M scholarship redemption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BB627-0E2F-4E49-A84A-002842DF416B}"/>
              </a:ext>
            </a:extLst>
          </p:cNvPr>
          <p:cNvCxnSpPr>
            <a:cxnSpLocks/>
          </p:cNvCxnSpPr>
          <p:nvPr/>
        </p:nvCxnSpPr>
        <p:spPr>
          <a:xfrm>
            <a:off x="2929034" y="1816983"/>
            <a:ext cx="416786" cy="68274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598E53-33D7-E14A-A7D5-40C7F68F9A76}"/>
              </a:ext>
            </a:extLst>
          </p:cNvPr>
          <p:cNvCxnSpPr>
            <a:cxnSpLocks/>
          </p:cNvCxnSpPr>
          <p:nvPr/>
        </p:nvCxnSpPr>
        <p:spPr>
          <a:xfrm>
            <a:off x="2022176" y="2379066"/>
            <a:ext cx="906858" cy="34625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22CC88-F598-BF4D-A001-F3FF7073E6B7}"/>
              </a:ext>
            </a:extLst>
          </p:cNvPr>
          <p:cNvCxnSpPr>
            <a:cxnSpLocks/>
          </p:cNvCxnSpPr>
          <p:nvPr/>
        </p:nvCxnSpPr>
        <p:spPr>
          <a:xfrm flipH="1">
            <a:off x="3915268" y="1958498"/>
            <a:ext cx="372167" cy="53003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129494-8D70-AF4B-BBCA-060A523110B9}"/>
              </a:ext>
            </a:extLst>
          </p:cNvPr>
          <p:cNvSpPr txBox="1"/>
          <p:nvPr/>
        </p:nvSpPr>
        <p:spPr>
          <a:xfrm>
            <a:off x="3937591" y="3960742"/>
            <a:ext cx="20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Consistent over the last 11 years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95592B-EEA1-2047-AEE6-60A73EA48ED9}"/>
              </a:ext>
            </a:extLst>
          </p:cNvPr>
          <p:cNvCxnSpPr>
            <a:cxnSpLocks/>
          </p:cNvCxnSpPr>
          <p:nvPr/>
        </p:nvCxnSpPr>
        <p:spPr>
          <a:xfrm flipH="1">
            <a:off x="3937591" y="4560235"/>
            <a:ext cx="557808" cy="36295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442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A3BD3E-910E-4810-BFB0-A6CD1EA4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Report Out:  VUMC Cores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935D8D-19AE-4B0E-894F-3FB1B25CD6AB}"/>
              </a:ext>
            </a:extLst>
          </p:cNvPr>
          <p:cNvSpPr/>
          <p:nvPr/>
        </p:nvSpPr>
        <p:spPr>
          <a:xfrm>
            <a:off x="1284691" y="2775593"/>
            <a:ext cx="2011680" cy="2011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~54 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VUMC cores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6A8FD7-8468-4A02-A66C-49E9CA3A62A6}"/>
              </a:ext>
            </a:extLst>
          </p:cNvPr>
          <p:cNvSpPr/>
          <p:nvPr/>
        </p:nvSpPr>
        <p:spPr>
          <a:xfrm>
            <a:off x="2849479" y="2493407"/>
            <a:ext cx="1645920" cy="1645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Calibri"/>
              </a:rPr>
              <a:t>$52M 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VUMC core billing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778FB1-5901-4BC7-AD5E-540B5123BEB9}"/>
              </a:ext>
            </a:extLst>
          </p:cNvPr>
          <p:cNvSpPr txBox="1"/>
          <p:nvPr/>
        </p:nvSpPr>
        <p:spPr>
          <a:xfrm>
            <a:off x="481974" y="4817527"/>
            <a:ext cx="5109127" cy="107721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1-of-10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NIH$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spent in </a:t>
            </a:r>
          </a:p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VUMC cores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9D5C0-A026-493B-9445-5CDDBCD82606}"/>
              </a:ext>
            </a:extLst>
          </p:cNvPr>
          <p:cNvCxnSpPr>
            <a:cxnSpLocks/>
          </p:cNvCxnSpPr>
          <p:nvPr/>
        </p:nvCxnSpPr>
        <p:spPr>
          <a:xfrm>
            <a:off x="6071570" y="1556573"/>
            <a:ext cx="48861" cy="50641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088925-4507-4E14-99C5-2F41762874BE}"/>
              </a:ext>
            </a:extLst>
          </p:cNvPr>
          <p:cNvCxnSpPr>
            <a:cxnSpLocks/>
          </p:cNvCxnSpPr>
          <p:nvPr/>
        </p:nvCxnSpPr>
        <p:spPr>
          <a:xfrm>
            <a:off x="402986" y="6257707"/>
            <a:ext cx="11386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292509-3B9B-BD4E-812C-321CA3285D20}"/>
              </a:ext>
            </a:extLst>
          </p:cNvPr>
          <p:cNvSpPr txBox="1"/>
          <p:nvPr/>
        </p:nvSpPr>
        <p:spPr>
          <a:xfrm>
            <a:off x="570640" y="1892625"/>
            <a:ext cx="199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75% to Federal funding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A47226-DF98-AB4A-83B2-A7D8BF16F80C}"/>
              </a:ext>
            </a:extLst>
          </p:cNvPr>
          <p:cNvSpPr txBox="1"/>
          <p:nvPr/>
        </p:nvSpPr>
        <p:spPr>
          <a:xfrm>
            <a:off x="1987419" y="1184496"/>
            <a:ext cx="20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$3-4M to for-profit companies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905641-27F1-5B4D-A4EE-3179571EDB9A}"/>
              </a:ext>
            </a:extLst>
          </p:cNvPr>
          <p:cNvSpPr txBox="1"/>
          <p:nvPr/>
        </p:nvSpPr>
        <p:spPr>
          <a:xfrm>
            <a:off x="3988173" y="1635333"/>
            <a:ext cx="20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$1M scholarship redemption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BB627-0E2F-4E49-A84A-002842DF416B}"/>
              </a:ext>
            </a:extLst>
          </p:cNvPr>
          <p:cNvCxnSpPr>
            <a:cxnSpLocks/>
          </p:cNvCxnSpPr>
          <p:nvPr/>
        </p:nvCxnSpPr>
        <p:spPr>
          <a:xfrm>
            <a:off x="2929034" y="1816983"/>
            <a:ext cx="416786" cy="68274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598E53-33D7-E14A-A7D5-40C7F68F9A76}"/>
              </a:ext>
            </a:extLst>
          </p:cNvPr>
          <p:cNvCxnSpPr>
            <a:cxnSpLocks/>
          </p:cNvCxnSpPr>
          <p:nvPr/>
        </p:nvCxnSpPr>
        <p:spPr>
          <a:xfrm>
            <a:off x="2022176" y="2379066"/>
            <a:ext cx="906858" cy="34625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22CC88-F598-BF4D-A001-F3FF7073E6B7}"/>
              </a:ext>
            </a:extLst>
          </p:cNvPr>
          <p:cNvCxnSpPr>
            <a:cxnSpLocks/>
          </p:cNvCxnSpPr>
          <p:nvPr/>
        </p:nvCxnSpPr>
        <p:spPr>
          <a:xfrm flipH="1">
            <a:off x="3915268" y="1958498"/>
            <a:ext cx="372167" cy="53003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CBD9A3C-E032-FA4E-8CD6-437F4697E94B}"/>
              </a:ext>
            </a:extLst>
          </p:cNvPr>
          <p:cNvSpPr txBox="1"/>
          <p:nvPr/>
        </p:nvSpPr>
        <p:spPr>
          <a:xfrm>
            <a:off x="6157451" y="1419731"/>
            <a:ext cx="5997216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What this tells about VUMC cores:</a:t>
            </a:r>
          </a:p>
          <a:p>
            <a:r>
              <a:rPr lang="en-US" sz="2400" i="1" dirty="0"/>
              <a:t>As sponsored project funding has grown, cores have scaled to meet research needs</a:t>
            </a:r>
          </a:p>
          <a:p>
            <a:endParaRPr lang="en-US" sz="2400" i="1" dirty="0"/>
          </a:p>
          <a:p>
            <a:r>
              <a:rPr lang="en-US" sz="2400" b="1" i="1" dirty="0"/>
              <a:t>Cores are:</a:t>
            </a:r>
            <a:endParaRPr lang="en-US" sz="2400" i="1" dirty="0"/>
          </a:p>
          <a:p>
            <a:r>
              <a:rPr lang="en-US" sz="2400" i="1" dirty="0"/>
              <a:t>Integral to successful conduct of federally funded research</a:t>
            </a:r>
          </a:p>
          <a:p>
            <a:endParaRPr lang="en-US" sz="2400" i="1" dirty="0"/>
          </a:p>
          <a:p>
            <a:r>
              <a:rPr lang="en-US" sz="2400" i="1" dirty="0"/>
              <a:t>Efficient/economic way to spend federal dollars</a:t>
            </a:r>
          </a:p>
          <a:p>
            <a:endParaRPr lang="en-US" sz="2400" i="1" dirty="0"/>
          </a:p>
          <a:p>
            <a:r>
              <a:rPr lang="en-US" sz="2400" i="1" dirty="0"/>
              <a:t>Consistent performers in providing service and recovering cost</a:t>
            </a:r>
          </a:p>
          <a:p>
            <a:endParaRPr lang="en-US" sz="2400" b="1" i="1" dirty="0"/>
          </a:p>
          <a:p>
            <a:endParaRPr lang="en-US" sz="24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2C1BC0-4F75-5E45-A0E9-59BD98195C3E}"/>
              </a:ext>
            </a:extLst>
          </p:cNvPr>
          <p:cNvSpPr txBox="1"/>
          <p:nvPr/>
        </p:nvSpPr>
        <p:spPr>
          <a:xfrm>
            <a:off x="3937591" y="3960742"/>
            <a:ext cx="209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Ratio consistent over the last 11 years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9A7BD7-DCFE-C041-8477-A82FC16B8B0A}"/>
              </a:ext>
            </a:extLst>
          </p:cNvPr>
          <p:cNvCxnSpPr>
            <a:cxnSpLocks/>
          </p:cNvCxnSpPr>
          <p:nvPr/>
        </p:nvCxnSpPr>
        <p:spPr>
          <a:xfrm flipH="1">
            <a:off x="3937591" y="4560235"/>
            <a:ext cx="557808" cy="36295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221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23B740A-225C-4008-B59C-362EBCD7996C}"/>
              </a:ext>
            </a:extLst>
          </p:cNvPr>
          <p:cNvSpPr/>
          <p:nvPr/>
        </p:nvSpPr>
        <p:spPr>
          <a:xfrm>
            <a:off x="1417679" y="1780817"/>
            <a:ext cx="3877340" cy="16346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1A78C-753D-4686-BC50-F53E6ED7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C028DC-9B24-413D-B532-1E2725A01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214" y="1880161"/>
            <a:ext cx="3844939" cy="5439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Vanderbilt core facilities</a:t>
            </a:r>
          </a:p>
          <a:p>
            <a:pPr marL="0" indent="0">
              <a:buNone/>
            </a:pP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B696E-C6A3-4ABB-B418-CEA3A1C1E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EEDAAE8-6011-4FEC-8F16-E9B99A98988D}"/>
              </a:ext>
            </a:extLst>
          </p:cNvPr>
          <p:cNvGrpSpPr/>
          <p:nvPr/>
        </p:nvGrpSpPr>
        <p:grpSpPr>
          <a:xfrm>
            <a:off x="7910120" y="2086098"/>
            <a:ext cx="2955851" cy="1365946"/>
            <a:chOff x="8474621" y="1845097"/>
            <a:chExt cx="2955851" cy="13659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4D84E5-3F01-487C-A3CA-1212FBB17C96}"/>
                </a:ext>
              </a:extLst>
            </p:cNvPr>
            <p:cNvSpPr/>
            <p:nvPr/>
          </p:nvSpPr>
          <p:spPr>
            <a:xfrm>
              <a:off x="8474621" y="1845097"/>
              <a:ext cx="2955851" cy="136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CA5C40-B04C-46FA-9D9C-2526188C4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3352" y="2495076"/>
              <a:ext cx="2718391" cy="599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664192-28DD-438A-B678-7CE10551ACFE}"/>
                </a:ext>
              </a:extLst>
            </p:cNvPr>
            <p:cNvSpPr/>
            <p:nvPr/>
          </p:nvSpPr>
          <p:spPr>
            <a:xfrm>
              <a:off x="9549127" y="1924511"/>
              <a:ext cx="1762615" cy="5847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sz="3200" dirty="0"/>
                <a:t>VUMC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ADCA0-B200-48DF-9E9A-EFFFFE0EBD31}"/>
              </a:ext>
            </a:extLst>
          </p:cNvPr>
          <p:cNvSpPr/>
          <p:nvPr/>
        </p:nvSpPr>
        <p:spPr>
          <a:xfrm>
            <a:off x="1364517" y="4022609"/>
            <a:ext cx="9529650" cy="1961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C236E-24E2-46CE-AE68-B5E2E627E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" t="2991" r="72228" b="8003"/>
          <a:stretch/>
        </p:blipFill>
        <p:spPr>
          <a:xfrm>
            <a:off x="1687038" y="4484274"/>
            <a:ext cx="1306659" cy="1347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952157-EB17-4B70-8E23-41F89CD7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39" r="13797" b="9160"/>
          <a:stretch/>
        </p:blipFill>
        <p:spPr>
          <a:xfrm>
            <a:off x="6393715" y="4808991"/>
            <a:ext cx="4235968" cy="10217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84146A-A5C2-4DD4-8825-CF3B2C250927}"/>
              </a:ext>
            </a:extLst>
          </p:cNvPr>
          <p:cNvSpPr/>
          <p:nvPr/>
        </p:nvSpPr>
        <p:spPr>
          <a:xfrm>
            <a:off x="1409326" y="4022609"/>
            <a:ext cx="978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Association of Biomolecular Resource Facilities (ABRF) &amp; regional chapters: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9F312B-2BB6-43B9-9018-F2DEA0506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183" y="4587705"/>
            <a:ext cx="1915161" cy="124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ACABA-3054-4CE6-B397-455A5629B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4" t="17646" r="13394" b="17317"/>
          <a:stretch/>
        </p:blipFill>
        <p:spPr>
          <a:xfrm>
            <a:off x="763772" y="21266"/>
            <a:ext cx="10664455" cy="6858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1DF46-800E-4753-86C4-A86F22E95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9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1DF46-800E-4753-86C4-A86F22E95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5660574-23BB-4BA1-95FD-913893C21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0" y="1749407"/>
            <a:ext cx="7937680" cy="3359187"/>
          </a:xfrm>
        </p:spPr>
      </p:pic>
    </p:spTree>
    <p:extLst>
      <p:ext uri="{BB962C8B-B14F-4D97-AF65-F5344CB8AC3E}">
        <p14:creationId xmlns:p14="http://schemas.microsoft.com/office/powerpoint/2010/main" val="180163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5582261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www.vumc.org/strategy/strategic-directions</a:t>
            </a:r>
            <a:r>
              <a:rPr lang="en-US" dirty="0"/>
              <a:t> </a:t>
            </a:r>
          </a:p>
        </p:txBody>
      </p:sp>
      <p:pic>
        <p:nvPicPr>
          <p:cNvPr id="1026" name="Picture 2" descr="https://www.vumc.org/strategy/files/strategy/styles/barista_slideshow_fullwidth/public/slideshows/Compass-1186x500_5.png?itok=uBCim1dd">
            <a:extLst>
              <a:ext uri="{FF2B5EF4-FFF2-40B4-BE49-F238E27FC236}">
                <a16:creationId xmlns:a16="http://schemas.microsoft.com/office/drawing/2014/main" id="{299C3C6B-0D33-42BE-A817-971A17EE8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" y="808075"/>
            <a:ext cx="12197064" cy="51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BBE7A0-EFA7-4237-A340-73E22A35C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20E99F-1F40-4376-8F57-EB9207BCD872}"/>
              </a:ext>
            </a:extLst>
          </p:cNvPr>
          <p:cNvSpPr/>
          <p:nvPr/>
        </p:nvSpPr>
        <p:spPr>
          <a:xfrm>
            <a:off x="8824347" y="6396335"/>
            <a:ext cx="3367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www.vumc.org/strategy/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227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69CE0A-5D73-4FFF-BF11-3A26D2C5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461417"/>
            <a:ext cx="117275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/>
              <a:t>Metrics align, connect our people to our mission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1E1F1BB-3E14-4734-94FF-D02F69F39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"/>
          <a:stretch/>
        </p:blipFill>
        <p:spPr>
          <a:xfrm>
            <a:off x="449827" y="1569413"/>
            <a:ext cx="11292345" cy="508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073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69CE0A-5D73-4FFF-BF11-3A26D2C5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461417"/>
            <a:ext cx="117275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/>
              <a:t>Metrics align, connect our people to our mission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1E1F1BB-3E14-4734-94FF-D02F69F39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"/>
          <a:stretch/>
        </p:blipFill>
        <p:spPr>
          <a:xfrm>
            <a:off x="449827" y="1569413"/>
            <a:ext cx="11292345" cy="508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4E5AE1-9C08-3E47-AFFE-E9457EDF4436}"/>
              </a:ext>
            </a:extLst>
          </p:cNvPr>
          <p:cNvSpPr txBox="1"/>
          <p:nvPr/>
        </p:nvSpPr>
        <p:spPr>
          <a:xfrm>
            <a:off x="3294289" y="2283685"/>
            <a:ext cx="5603423" cy="34163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Should be: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Measurable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Analyzable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Meaningful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Motivational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Strategic</a:t>
            </a:r>
          </a:p>
        </p:txBody>
      </p:sp>
    </p:spTree>
    <p:extLst>
      <p:ext uri="{BB962C8B-B14F-4D97-AF65-F5344CB8AC3E}">
        <p14:creationId xmlns:p14="http://schemas.microsoft.com/office/powerpoint/2010/main" val="4101151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21B5BF-C0A8-442D-832E-A7C3B56E4ACB}"/>
              </a:ext>
            </a:extLst>
          </p:cNvPr>
          <p:cNvSpPr/>
          <p:nvPr/>
        </p:nvSpPr>
        <p:spPr>
          <a:xfrm>
            <a:off x="67157" y="90742"/>
            <a:ext cx="12043407" cy="7408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915E2-0B73-48C1-97E5-D3AAC407445F}"/>
              </a:ext>
            </a:extLst>
          </p:cNvPr>
          <p:cNvGrpSpPr>
            <a:grpSpLocks noChangeAspect="1"/>
          </p:cNvGrpSpPr>
          <p:nvPr/>
        </p:nvGrpSpPr>
        <p:grpSpPr>
          <a:xfrm>
            <a:off x="307580" y="1482117"/>
            <a:ext cx="11557232" cy="5029200"/>
            <a:chOff x="67158" y="1115259"/>
            <a:chExt cx="12964332" cy="564150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" y="3548839"/>
              <a:ext cx="4572000" cy="26136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645" y="1115259"/>
              <a:ext cx="6400800" cy="36626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490" y="1524368"/>
              <a:ext cx="9144000" cy="52323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3CAA37-7D71-48A0-919C-9F7112DB7FDF}"/>
                </a:ext>
              </a:extLst>
            </p:cNvPr>
            <p:cNvSpPr/>
            <p:nvPr/>
          </p:nvSpPr>
          <p:spPr>
            <a:xfrm>
              <a:off x="7638019" y="3941797"/>
              <a:ext cx="111326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F2BB11-D2C7-4857-AD87-9ACBFB959BC8}"/>
                </a:ext>
              </a:extLst>
            </p:cNvPr>
            <p:cNvSpPr/>
            <p:nvPr/>
          </p:nvSpPr>
          <p:spPr>
            <a:xfrm>
              <a:off x="8268845" y="5131133"/>
              <a:ext cx="92594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85EF01-8118-4363-8E97-B77115F836CC}"/>
                </a:ext>
              </a:extLst>
            </p:cNvPr>
            <p:cNvSpPr/>
            <p:nvPr/>
          </p:nvSpPr>
          <p:spPr>
            <a:xfrm>
              <a:off x="7694605" y="3704739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39B700-A607-4E95-99BA-5152701A8ECA}"/>
                </a:ext>
              </a:extLst>
            </p:cNvPr>
            <p:cNvSpPr/>
            <p:nvPr/>
          </p:nvSpPr>
          <p:spPr>
            <a:xfrm>
              <a:off x="8302483" y="2776265"/>
              <a:ext cx="92594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2D73AEF-5577-40F6-8AFE-EC91B6C5D6CE}"/>
                </a:ext>
              </a:extLst>
            </p:cNvPr>
            <p:cNvSpPr/>
            <p:nvPr/>
          </p:nvSpPr>
          <p:spPr>
            <a:xfrm>
              <a:off x="8285439" y="2544382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D8223F3-861A-4EFB-9052-5764268CCA7E}"/>
                </a:ext>
              </a:extLst>
            </p:cNvPr>
            <p:cNvSpPr/>
            <p:nvPr/>
          </p:nvSpPr>
          <p:spPr>
            <a:xfrm>
              <a:off x="8264499" y="4866256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D86C28-47B5-4D46-949C-3F65FDEE6BD5}"/>
                </a:ext>
              </a:extLst>
            </p:cNvPr>
            <p:cNvSpPr/>
            <p:nvPr/>
          </p:nvSpPr>
          <p:spPr>
            <a:xfrm>
              <a:off x="4405745" y="1844136"/>
              <a:ext cx="65486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3C3986-2ECA-4E22-886A-77FEE8E0BDF4}"/>
                </a:ext>
              </a:extLst>
            </p:cNvPr>
            <p:cNvSpPr/>
            <p:nvPr/>
          </p:nvSpPr>
          <p:spPr>
            <a:xfrm>
              <a:off x="3980551" y="2713557"/>
              <a:ext cx="776171" cy="352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E35307-0F4A-4657-88C6-C6C290D6B15F}"/>
                </a:ext>
              </a:extLst>
            </p:cNvPr>
            <p:cNvSpPr/>
            <p:nvPr/>
          </p:nvSpPr>
          <p:spPr>
            <a:xfrm>
              <a:off x="4368637" y="3526766"/>
              <a:ext cx="691974" cy="352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1529758-7318-4572-8FA6-1FB2323252F9}"/>
                </a:ext>
              </a:extLst>
            </p:cNvPr>
            <p:cNvSpPr/>
            <p:nvPr/>
          </p:nvSpPr>
          <p:spPr>
            <a:xfrm>
              <a:off x="2265298" y="4140516"/>
              <a:ext cx="496342" cy="231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EE1D593-C1D7-42EF-B16B-57883276C4DA}"/>
                </a:ext>
              </a:extLst>
            </p:cNvPr>
            <p:cNvSpPr/>
            <p:nvPr/>
          </p:nvSpPr>
          <p:spPr>
            <a:xfrm>
              <a:off x="1940482" y="4745119"/>
              <a:ext cx="559641" cy="24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061500F-EA20-4CEB-8BFC-66D07B6C174E}"/>
                </a:ext>
              </a:extLst>
            </p:cNvPr>
            <p:cNvSpPr/>
            <p:nvPr/>
          </p:nvSpPr>
          <p:spPr>
            <a:xfrm>
              <a:off x="2220303" y="5299466"/>
              <a:ext cx="541338" cy="258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E32CEC-826D-4123-BB42-000DAB8CA390}"/>
                </a:ext>
              </a:extLst>
            </p:cNvPr>
            <p:cNvSpPr/>
            <p:nvPr/>
          </p:nvSpPr>
          <p:spPr>
            <a:xfrm>
              <a:off x="4423957" y="1771989"/>
              <a:ext cx="640080" cy="640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3DC57A-B7DE-4C35-B1DD-EEBD00D42E3A}"/>
                </a:ext>
              </a:extLst>
            </p:cNvPr>
            <p:cNvSpPr/>
            <p:nvPr/>
          </p:nvSpPr>
          <p:spPr>
            <a:xfrm>
              <a:off x="4017259" y="2560800"/>
              <a:ext cx="640080" cy="640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8FB8750-2D9B-440F-B5F9-108027527C62}"/>
                </a:ext>
              </a:extLst>
            </p:cNvPr>
            <p:cNvSpPr/>
            <p:nvPr/>
          </p:nvSpPr>
          <p:spPr>
            <a:xfrm>
              <a:off x="4412832" y="3404441"/>
              <a:ext cx="640080" cy="640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B6174B8-C143-4F29-9494-4AEF006A89E3}"/>
                </a:ext>
              </a:extLst>
            </p:cNvPr>
            <p:cNvSpPr/>
            <p:nvPr/>
          </p:nvSpPr>
          <p:spPr>
            <a:xfrm>
              <a:off x="2271523" y="4057935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176D2F1-0B68-4237-B485-072D96EC814F}"/>
                </a:ext>
              </a:extLst>
            </p:cNvPr>
            <p:cNvSpPr/>
            <p:nvPr/>
          </p:nvSpPr>
          <p:spPr>
            <a:xfrm>
              <a:off x="1984722" y="4636886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D38377-2E54-426B-92C9-CFF70D9974EA}"/>
                </a:ext>
              </a:extLst>
            </p:cNvPr>
            <p:cNvSpPr/>
            <p:nvPr/>
          </p:nvSpPr>
          <p:spPr>
            <a:xfrm>
              <a:off x="2254448" y="5208387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7" y="173139"/>
            <a:ext cx="5206971" cy="486260"/>
          </a:xfrm>
        </p:spPr>
        <p:txBody>
          <a:bodyPr anchor="t">
            <a:noAutofit/>
          </a:bodyPr>
          <a:lstStyle/>
          <a:p>
            <a:pPr algn="l"/>
            <a:r>
              <a:rPr lang="en-US" sz="2800" b="1" dirty="0"/>
              <a:t>Metrics can drive, amplify impact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0304" y="4564966"/>
            <a:ext cx="1793899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</a:rPr>
              <a:t>Key enablers</a:t>
            </a:r>
            <a:endParaRPr lang="en-US" sz="2400" i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97FB66-A530-416C-AAF6-24FCD7B6EE5E}"/>
              </a:ext>
            </a:extLst>
          </p:cNvPr>
          <p:cNvGrpSpPr/>
          <p:nvPr/>
        </p:nvGrpSpPr>
        <p:grpSpPr>
          <a:xfrm>
            <a:off x="5415052" y="198845"/>
            <a:ext cx="2844071" cy="495460"/>
            <a:chOff x="3347172" y="225937"/>
            <a:chExt cx="4884902" cy="228600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865D7141-F36D-4C46-92C4-B731246687D1}"/>
                </a:ext>
              </a:extLst>
            </p:cNvPr>
            <p:cNvSpPr/>
            <p:nvPr/>
          </p:nvSpPr>
          <p:spPr>
            <a:xfrm>
              <a:off x="3347172" y="225937"/>
              <a:ext cx="13716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611D7FF0-8E48-4FD7-A985-EC54F2800A93}"/>
                </a:ext>
              </a:extLst>
            </p:cNvPr>
            <p:cNvSpPr/>
            <p:nvPr/>
          </p:nvSpPr>
          <p:spPr>
            <a:xfrm>
              <a:off x="5176627" y="225937"/>
              <a:ext cx="1371600" cy="2286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63DB2D2A-BB61-43FF-8CAE-1E8B599BDEFC}"/>
                </a:ext>
              </a:extLst>
            </p:cNvPr>
            <p:cNvSpPr/>
            <p:nvPr/>
          </p:nvSpPr>
          <p:spPr>
            <a:xfrm>
              <a:off x="6860474" y="225937"/>
              <a:ext cx="1371600" cy="2286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29C9D3-E85B-4639-A6B3-1C171E22D229}"/>
              </a:ext>
            </a:extLst>
          </p:cNvPr>
          <p:cNvSpPr txBox="1"/>
          <p:nvPr/>
        </p:nvSpPr>
        <p:spPr>
          <a:xfrm>
            <a:off x="7250799" y="3967289"/>
            <a:ext cx="1621999" cy="46166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</a:rPr>
              <a:t>Discoveries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170C9-0670-45D7-B0B1-9F06E38B5049}"/>
              </a:ext>
            </a:extLst>
          </p:cNvPr>
          <p:cNvSpPr txBox="1"/>
          <p:nvPr/>
        </p:nvSpPr>
        <p:spPr>
          <a:xfrm>
            <a:off x="3409758" y="2660931"/>
            <a:ext cx="2135927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Comprehensive programs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580DCF-216F-47F9-AEBB-940ADC9218B8}"/>
              </a:ext>
            </a:extLst>
          </p:cNvPr>
          <p:cNvSpPr txBox="1"/>
          <p:nvPr/>
        </p:nvSpPr>
        <p:spPr>
          <a:xfrm>
            <a:off x="8365052" y="155407"/>
            <a:ext cx="354790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Criteria for investment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F18DAC-B63F-4FDC-BFB2-D2B0C9998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5BF89-B4D5-1D4C-A2B3-4586C482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develop a metrics program do for your core?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FA8C-B19B-EE4C-B3CA-0AA48D8E1ED7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/>
              <a:t>Develop or refine strategic plans</a:t>
            </a:r>
          </a:p>
          <a:p>
            <a:r>
              <a:rPr lang="en-US" sz="3600" dirty="0"/>
              <a:t>Monitor progress to goals</a:t>
            </a:r>
          </a:p>
          <a:p>
            <a:r>
              <a:rPr lang="en-US" sz="3600" dirty="0"/>
              <a:t>Plan for future technology development</a:t>
            </a:r>
          </a:p>
          <a:p>
            <a:r>
              <a:rPr lang="en-US" sz="3600" dirty="0"/>
              <a:t>Justify new or continued institutional investments, or grant funding</a:t>
            </a:r>
          </a:p>
          <a:p>
            <a:r>
              <a:rPr lang="en-US" sz="3600" dirty="0"/>
              <a:t>Enable a mission-driven culture</a:t>
            </a:r>
          </a:p>
          <a:p>
            <a:r>
              <a:rPr lang="en-US" sz="3600" dirty="0"/>
              <a:t>Retain great people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844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1DF46-800E-4753-86C4-A86F22E95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6452462"/>
            <a:ext cx="1585570" cy="39639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34BBBED-6238-4385-AB36-E7D48E475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61" y="1188526"/>
            <a:ext cx="6358679" cy="4480948"/>
          </a:xfrm>
        </p:spPr>
      </p:pic>
    </p:spTree>
    <p:extLst>
      <p:ext uri="{BB962C8B-B14F-4D97-AF65-F5344CB8AC3E}">
        <p14:creationId xmlns:p14="http://schemas.microsoft.com/office/powerpoint/2010/main" val="14063760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631</Words>
  <Application>Microsoft Macintosh PowerPoint</Application>
  <PresentationFormat>Widescreen</PresentationFormat>
  <Paragraphs>142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Lucida Handwriting</vt:lpstr>
      <vt:lpstr>1_Office Theme</vt:lpstr>
      <vt:lpstr>Office Theme</vt:lpstr>
      <vt:lpstr>Metrics of Success</vt:lpstr>
      <vt:lpstr>PowerPoint Presentation</vt:lpstr>
      <vt:lpstr>PowerPoint Presentation</vt:lpstr>
      <vt:lpstr>PowerPoint Presentation</vt:lpstr>
      <vt:lpstr>Metrics align, connect our people to our mission</vt:lpstr>
      <vt:lpstr>Metrics align, connect our people to our mission</vt:lpstr>
      <vt:lpstr>Metrics can drive, amplify impact</vt:lpstr>
      <vt:lpstr>Why develop a metrics program do for your core?</vt:lpstr>
      <vt:lpstr>PowerPoint Presentation</vt:lpstr>
      <vt:lpstr>Define important values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Report Out:  VUMC Cores</vt:lpstr>
      <vt:lpstr>Example Report Out:  VUMC Cores</vt:lpstr>
      <vt:lpstr>Example Report Out:  VUMC Cores</vt:lpstr>
      <vt:lpstr>Acknowledgements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continue to develop the institutional Strategic Directors process launched in 2016, with a focus on the Discover, Learn, and Share.</dc:title>
  <dc:creator>Smallwood, Megan</dc:creator>
  <cp:lastModifiedBy>Microsoft Office User</cp:lastModifiedBy>
  <cp:revision>204</cp:revision>
  <dcterms:created xsi:type="dcterms:W3CDTF">2018-02-09T21:22:20Z</dcterms:created>
  <dcterms:modified xsi:type="dcterms:W3CDTF">2018-09-12T11:44:06Z</dcterms:modified>
</cp:coreProperties>
</file>