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88" r:id="rId2"/>
    <p:sldId id="525" r:id="rId3"/>
    <p:sldId id="445" r:id="rId4"/>
    <p:sldId id="518" r:id="rId5"/>
    <p:sldId id="519" r:id="rId6"/>
    <p:sldId id="446" r:id="rId7"/>
    <p:sldId id="539" r:id="rId8"/>
    <p:sldId id="540" r:id="rId9"/>
    <p:sldId id="541" r:id="rId10"/>
    <p:sldId id="542" r:id="rId11"/>
    <p:sldId id="543" r:id="rId12"/>
    <p:sldId id="544" r:id="rId13"/>
    <p:sldId id="545" r:id="rId14"/>
    <p:sldId id="546" r:id="rId15"/>
    <p:sldId id="547" r:id="rId16"/>
    <p:sldId id="548" r:id="rId17"/>
    <p:sldId id="549" r:id="rId18"/>
    <p:sldId id="456" r:id="rId19"/>
    <p:sldId id="507" r:id="rId20"/>
    <p:sldId id="536" r:id="rId21"/>
    <p:sldId id="451" r:id="rId22"/>
    <p:sldId id="452" r:id="rId23"/>
    <p:sldId id="453" r:id="rId24"/>
    <p:sldId id="454" r:id="rId25"/>
    <p:sldId id="508" r:id="rId26"/>
    <p:sldId id="487" r:id="rId27"/>
    <p:sldId id="482" r:id="rId28"/>
    <p:sldId id="510" r:id="rId29"/>
    <p:sldId id="484" r:id="rId30"/>
    <p:sldId id="485" r:id="rId31"/>
    <p:sldId id="511" r:id="rId32"/>
    <p:sldId id="493" r:id="rId33"/>
    <p:sldId id="495" r:id="rId34"/>
    <p:sldId id="514" r:id="rId35"/>
    <p:sldId id="492" r:id="rId36"/>
    <p:sldId id="494" r:id="rId37"/>
    <p:sldId id="497" r:id="rId38"/>
    <p:sldId id="520" r:id="rId39"/>
    <p:sldId id="521" r:id="rId40"/>
    <p:sldId id="471" r:id="rId41"/>
    <p:sldId id="472" r:id="rId42"/>
    <p:sldId id="473" r:id="rId43"/>
    <p:sldId id="516" r:id="rId44"/>
    <p:sldId id="475" r:id="rId45"/>
    <p:sldId id="481" r:id="rId46"/>
    <p:sldId id="517" r:id="rId47"/>
    <p:sldId id="476" r:id="rId48"/>
    <p:sldId id="537" r:id="rId49"/>
    <p:sldId id="479" r:id="rId50"/>
    <p:sldId id="534" r:id="rId51"/>
    <p:sldId id="462" r:id="rId52"/>
    <p:sldId id="538" r:id="rId53"/>
    <p:sldId id="480" r:id="rId54"/>
    <p:sldId id="533" r:id="rId55"/>
    <p:sldId id="460" r:id="rId56"/>
  </p:sldIdLst>
  <p:sldSz cx="9144000" cy="6858000" type="screen4x3"/>
  <p:notesSz cx="9601200" cy="7315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bbs, April E" initials="CAE" lastIdx="3" clrIdx="0">
    <p:extLst>
      <p:ext uri="{19B8F6BF-5375-455C-9EA6-DF929625EA0E}">
        <p15:presenceInfo xmlns:p15="http://schemas.microsoft.com/office/powerpoint/2012/main" userId="S-1-5-21-1326408308-1533351006-945835055-675820" providerId="AD"/>
      </p:ext>
    </p:extLst>
  </p:cmAuthor>
  <p:cmAuthor id="2" name="Pirtle, Jessie" initials="PJ" lastIdx="1" clrIdx="1">
    <p:extLst>
      <p:ext uri="{19B8F6BF-5375-455C-9EA6-DF929625EA0E}">
        <p15:presenceInfo xmlns:p15="http://schemas.microsoft.com/office/powerpoint/2012/main" userId="S-1-5-21-1326408308-1533351006-945835055-2519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250" autoAdjust="0"/>
  </p:normalViewPr>
  <p:slideViewPr>
    <p:cSldViewPr snapToObjects="1">
      <p:cViewPr varScale="1">
        <p:scale>
          <a:sx n="108" d="100"/>
          <a:sy n="108" d="100"/>
        </p:scale>
        <p:origin x="173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2C5F78-F88A-C84D-8B6C-3DAD72466A65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B05FC3-24A6-A94C-9027-732E9882CF13}">
      <dgm:prSet phldrT="[Text]"/>
      <dgm:spPr/>
      <dgm:t>
        <a:bodyPr/>
        <a:lstStyle/>
        <a:p>
          <a:r>
            <a:rPr lang="en-US" dirty="0"/>
            <a:t>VUMC Labs</a:t>
          </a:r>
        </a:p>
      </dgm:t>
    </dgm:pt>
    <dgm:pt modelId="{F0BB3632-2A89-D44A-B85C-86937BBD3444}" type="parTrans" cxnId="{FEDE4E8D-E073-2D4D-9BAD-054349721FA4}">
      <dgm:prSet/>
      <dgm:spPr/>
      <dgm:t>
        <a:bodyPr/>
        <a:lstStyle/>
        <a:p>
          <a:endParaRPr lang="en-US"/>
        </a:p>
      </dgm:t>
    </dgm:pt>
    <dgm:pt modelId="{686B7738-C785-FB4E-BA9E-F6B5B8364D9D}" type="sibTrans" cxnId="{FEDE4E8D-E073-2D4D-9BAD-054349721FA4}">
      <dgm:prSet/>
      <dgm:spPr/>
      <dgm:t>
        <a:bodyPr/>
        <a:lstStyle/>
        <a:p>
          <a:endParaRPr lang="en-US"/>
        </a:p>
      </dgm:t>
    </dgm:pt>
    <dgm:pt modelId="{6D40705C-F667-8E41-85C2-462A9BAA8573}">
      <dgm:prSet phldrT="[Text]" custT="1"/>
      <dgm:spPr/>
      <dgm:t>
        <a:bodyPr/>
        <a:lstStyle/>
        <a:p>
          <a:r>
            <a:rPr lang="en-US" sz="2000" dirty="0"/>
            <a:t>VUMC Cost Centers</a:t>
          </a:r>
        </a:p>
      </dgm:t>
    </dgm:pt>
    <dgm:pt modelId="{144D6BDF-952F-3B4B-BE0A-2DF564ABAF81}" type="parTrans" cxnId="{08BDC2C9-D6F3-6B47-AB31-CEBAE1E08874}">
      <dgm:prSet/>
      <dgm:spPr/>
      <dgm:t>
        <a:bodyPr/>
        <a:lstStyle/>
        <a:p>
          <a:endParaRPr lang="en-US"/>
        </a:p>
      </dgm:t>
    </dgm:pt>
    <dgm:pt modelId="{293539DB-0C38-F040-8A88-A363A254BFA3}" type="sibTrans" cxnId="{08BDC2C9-D6F3-6B47-AB31-CEBAE1E08874}">
      <dgm:prSet/>
      <dgm:spPr/>
      <dgm:t>
        <a:bodyPr/>
        <a:lstStyle/>
        <a:p>
          <a:endParaRPr lang="en-US"/>
        </a:p>
      </dgm:t>
    </dgm:pt>
    <dgm:pt modelId="{6A578EA6-C148-7248-8295-4E120AA10524}">
      <dgm:prSet phldrT="[Text]" custT="1"/>
      <dgm:spPr/>
      <dgm:t>
        <a:bodyPr/>
        <a:lstStyle/>
        <a:p>
          <a:r>
            <a:rPr lang="en-US" sz="2000" dirty="0"/>
            <a:t>Scholarships</a:t>
          </a:r>
        </a:p>
      </dgm:t>
    </dgm:pt>
    <dgm:pt modelId="{BEDA662B-661F-194C-8086-8D66DEE97AF0}" type="parTrans" cxnId="{F842414C-D75F-AE4C-929A-BB36DBE70D3D}">
      <dgm:prSet/>
      <dgm:spPr/>
      <dgm:t>
        <a:bodyPr/>
        <a:lstStyle/>
        <a:p>
          <a:endParaRPr lang="en-US"/>
        </a:p>
      </dgm:t>
    </dgm:pt>
    <dgm:pt modelId="{AEB3DAE5-D2D0-264C-B7C7-3799A79398F5}" type="sibTrans" cxnId="{F842414C-D75F-AE4C-929A-BB36DBE70D3D}">
      <dgm:prSet/>
      <dgm:spPr/>
      <dgm:t>
        <a:bodyPr/>
        <a:lstStyle/>
        <a:p>
          <a:endParaRPr lang="en-US"/>
        </a:p>
      </dgm:t>
    </dgm:pt>
    <dgm:pt modelId="{88C44163-ABC7-8545-B771-4CB0971A556E}">
      <dgm:prSet phldrT="[Text]"/>
      <dgm:spPr/>
      <dgm:t>
        <a:bodyPr/>
        <a:lstStyle/>
        <a:p>
          <a:r>
            <a:rPr lang="en-US" dirty="0"/>
            <a:t>VA Labs</a:t>
          </a:r>
        </a:p>
      </dgm:t>
    </dgm:pt>
    <dgm:pt modelId="{E31D9D4B-DFDF-884A-A9FD-39004DD988C1}" type="parTrans" cxnId="{EDCFC89A-ED66-084E-92F3-95931E30C29B}">
      <dgm:prSet/>
      <dgm:spPr/>
      <dgm:t>
        <a:bodyPr/>
        <a:lstStyle/>
        <a:p>
          <a:endParaRPr lang="en-US"/>
        </a:p>
      </dgm:t>
    </dgm:pt>
    <dgm:pt modelId="{C40C7350-728F-2947-AE52-812ABC8F2AA3}" type="sibTrans" cxnId="{EDCFC89A-ED66-084E-92F3-95931E30C29B}">
      <dgm:prSet/>
      <dgm:spPr/>
      <dgm:t>
        <a:bodyPr/>
        <a:lstStyle/>
        <a:p>
          <a:endParaRPr lang="en-US"/>
        </a:p>
      </dgm:t>
    </dgm:pt>
    <dgm:pt modelId="{84387439-6E1D-BC43-B3AE-281965AA1640}">
      <dgm:prSet phldrT="[Text]" custT="1"/>
      <dgm:spPr/>
      <dgm:t>
        <a:bodyPr/>
        <a:lstStyle/>
        <a:p>
          <a:r>
            <a:rPr lang="en-US" sz="2000" dirty="0"/>
            <a:t>Vouchers</a:t>
          </a:r>
        </a:p>
      </dgm:t>
    </dgm:pt>
    <dgm:pt modelId="{FB5B3A55-E08E-EC4A-A90B-88314CB3CCD9}" type="parTrans" cxnId="{9652C45F-DFCD-1640-B56F-DF9D8E84DE98}">
      <dgm:prSet/>
      <dgm:spPr/>
      <dgm:t>
        <a:bodyPr/>
        <a:lstStyle/>
        <a:p>
          <a:endParaRPr lang="en-US"/>
        </a:p>
      </dgm:t>
    </dgm:pt>
    <dgm:pt modelId="{C4913703-BA23-CE4D-8FFF-B1124CC89626}" type="sibTrans" cxnId="{9652C45F-DFCD-1640-B56F-DF9D8E84DE98}">
      <dgm:prSet/>
      <dgm:spPr/>
      <dgm:t>
        <a:bodyPr/>
        <a:lstStyle/>
        <a:p>
          <a:endParaRPr lang="en-US"/>
        </a:p>
      </dgm:t>
    </dgm:pt>
    <dgm:pt modelId="{21F294D3-CDE4-F049-841B-55107905B130}">
      <dgm:prSet phldrT="[Text]" custT="1"/>
      <dgm:spPr/>
      <dgm:t>
        <a:bodyPr/>
        <a:lstStyle/>
        <a:p>
          <a:r>
            <a:rPr lang="en-US" sz="2000" dirty="0"/>
            <a:t>VA Billing Number (999999####)</a:t>
          </a:r>
        </a:p>
      </dgm:t>
    </dgm:pt>
    <dgm:pt modelId="{3297921A-99B8-1B44-8948-7BFCF23FC9BF}" type="parTrans" cxnId="{2809CA7D-BF56-6D49-9596-4493BFE2D16C}">
      <dgm:prSet/>
      <dgm:spPr/>
      <dgm:t>
        <a:bodyPr/>
        <a:lstStyle/>
        <a:p>
          <a:endParaRPr lang="en-US"/>
        </a:p>
      </dgm:t>
    </dgm:pt>
    <dgm:pt modelId="{9D7628A7-9F82-6D43-BF0E-F83C18BFDDB4}" type="sibTrans" cxnId="{2809CA7D-BF56-6D49-9596-4493BFE2D16C}">
      <dgm:prSet/>
      <dgm:spPr/>
      <dgm:t>
        <a:bodyPr/>
        <a:lstStyle/>
        <a:p>
          <a:endParaRPr lang="en-US"/>
        </a:p>
      </dgm:t>
    </dgm:pt>
    <dgm:pt modelId="{6953EC14-6A6B-2047-83FA-A4D5EA0D4A48}" type="pres">
      <dgm:prSet presAssocID="{E62C5F78-F88A-C84D-8B6C-3DAD72466A65}" presName="linear" presStyleCnt="0">
        <dgm:presLayoutVars>
          <dgm:dir/>
          <dgm:animLvl val="lvl"/>
          <dgm:resizeHandles val="exact"/>
        </dgm:presLayoutVars>
      </dgm:prSet>
      <dgm:spPr/>
    </dgm:pt>
    <dgm:pt modelId="{5AC81E61-571D-D344-BBFB-F9AB0EA99BD8}" type="pres">
      <dgm:prSet presAssocID="{3AB05FC3-24A6-A94C-9027-732E9882CF13}" presName="parentLin" presStyleCnt="0"/>
      <dgm:spPr/>
    </dgm:pt>
    <dgm:pt modelId="{C9150C97-2261-B247-BE85-6A65C335117F}" type="pres">
      <dgm:prSet presAssocID="{3AB05FC3-24A6-A94C-9027-732E9882CF13}" presName="parentLeftMargin" presStyleLbl="node1" presStyleIdx="0" presStyleCnt="2"/>
      <dgm:spPr/>
    </dgm:pt>
    <dgm:pt modelId="{160269DA-09E8-D145-ADBA-9B4AE7DB970C}" type="pres">
      <dgm:prSet presAssocID="{3AB05FC3-24A6-A94C-9027-732E9882CF1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6BEFDFE-86F4-7B43-98AD-EF118D1E902D}" type="pres">
      <dgm:prSet presAssocID="{3AB05FC3-24A6-A94C-9027-732E9882CF13}" presName="negativeSpace" presStyleCnt="0"/>
      <dgm:spPr/>
    </dgm:pt>
    <dgm:pt modelId="{2635DC63-9DB3-E34C-83A8-7DA1ABD41CB0}" type="pres">
      <dgm:prSet presAssocID="{3AB05FC3-24A6-A94C-9027-732E9882CF13}" presName="childText" presStyleLbl="conFgAcc1" presStyleIdx="0" presStyleCnt="2">
        <dgm:presLayoutVars>
          <dgm:bulletEnabled val="1"/>
        </dgm:presLayoutVars>
      </dgm:prSet>
      <dgm:spPr/>
    </dgm:pt>
    <dgm:pt modelId="{F6369FBE-68A1-DF49-8CC1-480307C781CE}" type="pres">
      <dgm:prSet presAssocID="{686B7738-C785-FB4E-BA9E-F6B5B8364D9D}" presName="spaceBetweenRectangles" presStyleCnt="0"/>
      <dgm:spPr/>
    </dgm:pt>
    <dgm:pt modelId="{296C79EE-0B6C-6C4E-8F34-D46348308A08}" type="pres">
      <dgm:prSet presAssocID="{88C44163-ABC7-8545-B771-4CB0971A556E}" presName="parentLin" presStyleCnt="0"/>
      <dgm:spPr/>
    </dgm:pt>
    <dgm:pt modelId="{68F81FFF-C9DF-2546-A488-231A5457CB0E}" type="pres">
      <dgm:prSet presAssocID="{88C44163-ABC7-8545-B771-4CB0971A556E}" presName="parentLeftMargin" presStyleLbl="node1" presStyleIdx="0" presStyleCnt="2"/>
      <dgm:spPr/>
    </dgm:pt>
    <dgm:pt modelId="{71DD700F-B3C9-DE43-A3EC-1E2B8A0399EC}" type="pres">
      <dgm:prSet presAssocID="{88C44163-ABC7-8545-B771-4CB0971A556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C949056-CF56-1A49-8AB8-1F3909EE62CE}" type="pres">
      <dgm:prSet presAssocID="{88C44163-ABC7-8545-B771-4CB0971A556E}" presName="negativeSpace" presStyleCnt="0"/>
      <dgm:spPr/>
    </dgm:pt>
    <dgm:pt modelId="{1FE42BE4-5680-C346-B142-F4961DD2C3C2}" type="pres">
      <dgm:prSet presAssocID="{88C44163-ABC7-8545-B771-4CB0971A556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AB1820D-AF22-D14A-A2E8-C0BC9D0F5F8A}" type="presOf" srcId="{E62C5F78-F88A-C84D-8B6C-3DAD72466A65}" destId="{6953EC14-6A6B-2047-83FA-A4D5EA0D4A48}" srcOrd="0" destOrd="0" presId="urn:microsoft.com/office/officeart/2005/8/layout/list1"/>
    <dgm:cxn modelId="{866F7932-1A8D-F847-9FB0-391372205168}" type="presOf" srcId="{88C44163-ABC7-8545-B771-4CB0971A556E}" destId="{68F81FFF-C9DF-2546-A488-231A5457CB0E}" srcOrd="0" destOrd="0" presId="urn:microsoft.com/office/officeart/2005/8/layout/list1"/>
    <dgm:cxn modelId="{0FD88D3C-5A86-2945-9805-94147135627E}" type="presOf" srcId="{3AB05FC3-24A6-A94C-9027-732E9882CF13}" destId="{160269DA-09E8-D145-ADBA-9B4AE7DB970C}" srcOrd="1" destOrd="0" presId="urn:microsoft.com/office/officeart/2005/8/layout/list1"/>
    <dgm:cxn modelId="{CA8F003F-8315-A34C-9E3B-A3C2774036A5}" type="presOf" srcId="{6A578EA6-C148-7248-8295-4E120AA10524}" destId="{2635DC63-9DB3-E34C-83A8-7DA1ABD41CB0}" srcOrd="0" destOrd="2" presId="urn:microsoft.com/office/officeart/2005/8/layout/list1"/>
    <dgm:cxn modelId="{FC120B5D-BAC7-0C4C-ADB1-A28F7AA19946}" type="presOf" srcId="{84387439-6E1D-BC43-B3AE-281965AA1640}" destId="{2635DC63-9DB3-E34C-83A8-7DA1ABD41CB0}" srcOrd="0" destOrd="1" presId="urn:microsoft.com/office/officeart/2005/8/layout/list1"/>
    <dgm:cxn modelId="{9652C45F-DFCD-1640-B56F-DF9D8E84DE98}" srcId="{3AB05FC3-24A6-A94C-9027-732E9882CF13}" destId="{84387439-6E1D-BC43-B3AE-281965AA1640}" srcOrd="1" destOrd="0" parTransId="{FB5B3A55-E08E-EC4A-A90B-88314CB3CCD9}" sibTransId="{C4913703-BA23-CE4D-8FFF-B1124CC89626}"/>
    <dgm:cxn modelId="{BAFADC6B-4DE0-E245-A5B3-5C3B9CC8FA5E}" type="presOf" srcId="{6D40705C-F667-8E41-85C2-462A9BAA8573}" destId="{2635DC63-9DB3-E34C-83A8-7DA1ABD41CB0}" srcOrd="0" destOrd="0" presId="urn:microsoft.com/office/officeart/2005/8/layout/list1"/>
    <dgm:cxn modelId="{F842414C-D75F-AE4C-929A-BB36DBE70D3D}" srcId="{3AB05FC3-24A6-A94C-9027-732E9882CF13}" destId="{6A578EA6-C148-7248-8295-4E120AA10524}" srcOrd="2" destOrd="0" parTransId="{BEDA662B-661F-194C-8086-8D66DEE97AF0}" sibTransId="{AEB3DAE5-D2D0-264C-B7C7-3799A79398F5}"/>
    <dgm:cxn modelId="{2809CA7D-BF56-6D49-9596-4493BFE2D16C}" srcId="{88C44163-ABC7-8545-B771-4CB0971A556E}" destId="{21F294D3-CDE4-F049-841B-55107905B130}" srcOrd="0" destOrd="0" parTransId="{3297921A-99B8-1B44-8948-7BFCF23FC9BF}" sibTransId="{9D7628A7-9F82-6D43-BF0E-F83C18BFDDB4}"/>
    <dgm:cxn modelId="{FEDE4E8D-E073-2D4D-9BAD-054349721FA4}" srcId="{E62C5F78-F88A-C84D-8B6C-3DAD72466A65}" destId="{3AB05FC3-24A6-A94C-9027-732E9882CF13}" srcOrd="0" destOrd="0" parTransId="{F0BB3632-2A89-D44A-B85C-86937BBD3444}" sibTransId="{686B7738-C785-FB4E-BA9E-F6B5B8364D9D}"/>
    <dgm:cxn modelId="{A60B5195-8FEE-684B-89F5-0522E7C717A8}" type="presOf" srcId="{3AB05FC3-24A6-A94C-9027-732E9882CF13}" destId="{C9150C97-2261-B247-BE85-6A65C335117F}" srcOrd="0" destOrd="0" presId="urn:microsoft.com/office/officeart/2005/8/layout/list1"/>
    <dgm:cxn modelId="{EDCFC89A-ED66-084E-92F3-95931E30C29B}" srcId="{E62C5F78-F88A-C84D-8B6C-3DAD72466A65}" destId="{88C44163-ABC7-8545-B771-4CB0971A556E}" srcOrd="1" destOrd="0" parTransId="{E31D9D4B-DFDF-884A-A9FD-39004DD988C1}" sibTransId="{C40C7350-728F-2947-AE52-812ABC8F2AA3}"/>
    <dgm:cxn modelId="{08BDC2C9-D6F3-6B47-AB31-CEBAE1E08874}" srcId="{3AB05FC3-24A6-A94C-9027-732E9882CF13}" destId="{6D40705C-F667-8E41-85C2-462A9BAA8573}" srcOrd="0" destOrd="0" parTransId="{144D6BDF-952F-3B4B-BE0A-2DF564ABAF81}" sibTransId="{293539DB-0C38-F040-8A88-A363A254BFA3}"/>
    <dgm:cxn modelId="{CC99BFE7-FA79-0247-BD44-86A7EB68694F}" type="presOf" srcId="{21F294D3-CDE4-F049-841B-55107905B130}" destId="{1FE42BE4-5680-C346-B142-F4961DD2C3C2}" srcOrd="0" destOrd="0" presId="urn:microsoft.com/office/officeart/2005/8/layout/list1"/>
    <dgm:cxn modelId="{5CE2E3EE-E6F7-B14F-943D-9B0B721E0EB8}" type="presOf" srcId="{88C44163-ABC7-8545-B771-4CB0971A556E}" destId="{71DD700F-B3C9-DE43-A3EC-1E2B8A0399EC}" srcOrd="1" destOrd="0" presId="urn:microsoft.com/office/officeart/2005/8/layout/list1"/>
    <dgm:cxn modelId="{15A02F02-8F61-8B41-816D-408D7DF3BD4E}" type="presParOf" srcId="{6953EC14-6A6B-2047-83FA-A4D5EA0D4A48}" destId="{5AC81E61-571D-D344-BBFB-F9AB0EA99BD8}" srcOrd="0" destOrd="0" presId="urn:microsoft.com/office/officeart/2005/8/layout/list1"/>
    <dgm:cxn modelId="{2B0B499E-4019-C441-B807-FA9BFF4E2D9D}" type="presParOf" srcId="{5AC81E61-571D-D344-BBFB-F9AB0EA99BD8}" destId="{C9150C97-2261-B247-BE85-6A65C335117F}" srcOrd="0" destOrd="0" presId="urn:microsoft.com/office/officeart/2005/8/layout/list1"/>
    <dgm:cxn modelId="{D76038CF-57F5-1049-8421-39E9EA536E32}" type="presParOf" srcId="{5AC81E61-571D-D344-BBFB-F9AB0EA99BD8}" destId="{160269DA-09E8-D145-ADBA-9B4AE7DB970C}" srcOrd="1" destOrd="0" presId="urn:microsoft.com/office/officeart/2005/8/layout/list1"/>
    <dgm:cxn modelId="{C4663AA5-54E6-1E4A-87BD-40598C16D04F}" type="presParOf" srcId="{6953EC14-6A6B-2047-83FA-A4D5EA0D4A48}" destId="{96BEFDFE-86F4-7B43-98AD-EF118D1E902D}" srcOrd="1" destOrd="0" presId="urn:microsoft.com/office/officeart/2005/8/layout/list1"/>
    <dgm:cxn modelId="{379D10E2-F359-BD49-A664-9B8942C50543}" type="presParOf" srcId="{6953EC14-6A6B-2047-83FA-A4D5EA0D4A48}" destId="{2635DC63-9DB3-E34C-83A8-7DA1ABD41CB0}" srcOrd="2" destOrd="0" presId="urn:microsoft.com/office/officeart/2005/8/layout/list1"/>
    <dgm:cxn modelId="{B02ECBF6-3425-3542-A82A-AC60FE4F9E07}" type="presParOf" srcId="{6953EC14-6A6B-2047-83FA-A4D5EA0D4A48}" destId="{F6369FBE-68A1-DF49-8CC1-480307C781CE}" srcOrd="3" destOrd="0" presId="urn:microsoft.com/office/officeart/2005/8/layout/list1"/>
    <dgm:cxn modelId="{80BF3D4D-FA54-6D40-8BFC-9DCF28D53856}" type="presParOf" srcId="{6953EC14-6A6B-2047-83FA-A4D5EA0D4A48}" destId="{296C79EE-0B6C-6C4E-8F34-D46348308A08}" srcOrd="4" destOrd="0" presId="urn:microsoft.com/office/officeart/2005/8/layout/list1"/>
    <dgm:cxn modelId="{395A1D72-049C-B541-9C8B-BD3F44BB547F}" type="presParOf" srcId="{296C79EE-0B6C-6C4E-8F34-D46348308A08}" destId="{68F81FFF-C9DF-2546-A488-231A5457CB0E}" srcOrd="0" destOrd="0" presId="urn:microsoft.com/office/officeart/2005/8/layout/list1"/>
    <dgm:cxn modelId="{8531EB4A-5EC3-114E-9731-070765522169}" type="presParOf" srcId="{296C79EE-0B6C-6C4E-8F34-D46348308A08}" destId="{71DD700F-B3C9-DE43-A3EC-1E2B8A0399EC}" srcOrd="1" destOrd="0" presId="urn:microsoft.com/office/officeart/2005/8/layout/list1"/>
    <dgm:cxn modelId="{33D27119-64DE-2A46-95EF-B2C80321B927}" type="presParOf" srcId="{6953EC14-6A6B-2047-83FA-A4D5EA0D4A48}" destId="{4C949056-CF56-1A49-8AB8-1F3909EE62CE}" srcOrd="5" destOrd="0" presId="urn:microsoft.com/office/officeart/2005/8/layout/list1"/>
    <dgm:cxn modelId="{DF2F7D6C-7BAC-FB41-9E36-902054D9C6B4}" type="presParOf" srcId="{6953EC14-6A6B-2047-83FA-A4D5EA0D4A48}" destId="{1FE42BE4-5680-C346-B142-F4961DD2C3C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5DC63-9DB3-E34C-83A8-7DA1ABD41CB0}">
      <dsp:nvSpPr>
        <dsp:cNvPr id="0" name=""/>
        <dsp:cNvSpPr/>
      </dsp:nvSpPr>
      <dsp:spPr>
        <a:xfrm>
          <a:off x="0" y="517687"/>
          <a:ext cx="7467600" cy="182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9569" tIns="708152" rIns="57956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VUMC Cost Centers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Vouchers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Scholarships</a:t>
          </a:r>
        </a:p>
      </dsp:txBody>
      <dsp:txXfrm>
        <a:off x="0" y="517687"/>
        <a:ext cx="7467600" cy="1820700"/>
      </dsp:txXfrm>
    </dsp:sp>
    <dsp:sp modelId="{160269DA-09E8-D145-ADBA-9B4AE7DB970C}">
      <dsp:nvSpPr>
        <dsp:cNvPr id="0" name=""/>
        <dsp:cNvSpPr/>
      </dsp:nvSpPr>
      <dsp:spPr>
        <a:xfrm>
          <a:off x="373380" y="15847"/>
          <a:ext cx="5227320" cy="1003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VUMC Labs</a:t>
          </a:r>
        </a:p>
      </dsp:txBody>
      <dsp:txXfrm>
        <a:off x="422376" y="64843"/>
        <a:ext cx="5129328" cy="905688"/>
      </dsp:txXfrm>
    </dsp:sp>
    <dsp:sp modelId="{1FE42BE4-5680-C346-B142-F4961DD2C3C2}">
      <dsp:nvSpPr>
        <dsp:cNvPr id="0" name=""/>
        <dsp:cNvSpPr/>
      </dsp:nvSpPr>
      <dsp:spPr>
        <a:xfrm>
          <a:off x="0" y="3023827"/>
          <a:ext cx="7467600" cy="1151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9569" tIns="708152" rIns="57956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VA Billing Number (999999####)</a:t>
          </a:r>
        </a:p>
      </dsp:txBody>
      <dsp:txXfrm>
        <a:off x="0" y="3023827"/>
        <a:ext cx="7467600" cy="1151325"/>
      </dsp:txXfrm>
    </dsp:sp>
    <dsp:sp modelId="{71DD700F-B3C9-DE43-A3EC-1E2B8A0399EC}">
      <dsp:nvSpPr>
        <dsp:cNvPr id="0" name=""/>
        <dsp:cNvSpPr/>
      </dsp:nvSpPr>
      <dsp:spPr>
        <a:xfrm>
          <a:off x="373380" y="2521987"/>
          <a:ext cx="5227320" cy="1003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VA Labs</a:t>
          </a:r>
        </a:p>
      </dsp:txBody>
      <dsp:txXfrm>
        <a:off x="422376" y="2570983"/>
        <a:ext cx="5129328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160937" cy="366486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3"/>
            <a:ext cx="4160937" cy="366486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EFE24302-7A5F-4E7C-8AD4-54D50D043257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948715"/>
            <a:ext cx="4160937" cy="36648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648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12DEDCF-4007-49F7-A6BC-40B4A44A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307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r">
              <a:defRPr sz="1300"/>
            </a:lvl1pPr>
          </a:lstStyle>
          <a:p>
            <a:fld id="{ECA58E8C-837B-4497-B4B7-6AAB347BDFEF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9188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5" rIns="96649" bIns="483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49" tIns="48325" rIns="96649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r">
              <a:defRPr sz="1300"/>
            </a:lvl1pPr>
          </a:lstStyle>
          <a:p>
            <a:fld id="{FB96A4AB-5E9C-4F1C-AE04-882BBBD94D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267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48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308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627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138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721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123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602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5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35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64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54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452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8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3278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16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12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For</a:t>
            </a:r>
            <a:r>
              <a:rPr lang="en-US" baseline="0" dirty="0"/>
              <a:t> those of you that use scholarship funds (known as center funds in iLab), you will need to select “Center Fund” from the drop down menu to display a list of your available center funds.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959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7468">
              <a:defRPr/>
            </a:pPr>
            <a:r>
              <a:rPr lang="en-US" dirty="0"/>
              <a:t>Note: This will</a:t>
            </a:r>
            <a:r>
              <a:rPr lang="en-US" baseline="0" dirty="0"/>
              <a:t> only show service or project requests and you will need to view another tab to see pending reservations.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77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444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note the “Reservation</a:t>
            </a:r>
            <a:r>
              <a:rPr lang="en-US" baseline="0" dirty="0"/>
              <a:t>” tab can have various names. It can be called “Schedule Equipment”, “Schedule Services”, etc. Each core may have a slightly different name based on the services they may offer.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339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If the user has more than one (1) lab, they will need to select which lab they would like to make the request for.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288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45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7468">
              <a:defRPr/>
            </a:pPr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baseline="0" dirty="0" err="1"/>
              <a:t>Webform</a:t>
            </a:r>
            <a:r>
              <a:rPr lang="en-US" baseline="0" dirty="0"/>
              <a:t> located on the OOR site. Existing users can request additional roles by submitting a request on a </a:t>
            </a:r>
            <a:r>
              <a:rPr lang="en-US" baseline="0" dirty="0" err="1"/>
              <a:t>webform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5998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467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7"/>
            <a:r>
              <a:rPr lang="en-US" dirty="0"/>
              <a:t>NOTE:</a:t>
            </a:r>
            <a:r>
              <a:rPr lang="en-US" baseline="0" dirty="0"/>
              <a:t> If core requires approval, it will be pending here. Not all reservations will require core approval.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155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440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iLab system does not allow us to centrally manage the encumbrance against the</a:t>
            </a:r>
            <a:r>
              <a:rPr lang="en-US" baseline="0" dirty="0"/>
              <a:t> standing PO. Therefore, your lab will need to monitor the group’s spending with the VA fund number and ensure the lab does not overspend the amount awarded by the VA.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697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356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If you only have</a:t>
            </a:r>
            <a:r>
              <a:rPr lang="en-US" baseline="0" dirty="0"/>
              <a:t> one (1) lab, this will be your default.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013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780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054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561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72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673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7468">
              <a:defRPr/>
            </a:pPr>
            <a:r>
              <a:rPr lang="en-US" dirty="0"/>
              <a:t>Note: Review where you see</a:t>
            </a:r>
            <a:r>
              <a:rPr lang="en-US" baseline="0" dirty="0"/>
              <a:t> the payment # information.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465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7468">
              <a:defRPr/>
            </a:pPr>
            <a:r>
              <a:rPr lang="en-US" dirty="0"/>
              <a:t>Note: Every month you will be able to review the pre-invoices on the 1</a:t>
            </a:r>
            <a:r>
              <a:rPr lang="en-US" baseline="30000" dirty="0"/>
              <a:t>st</a:t>
            </a:r>
            <a:r>
              <a:rPr lang="en-US" baseline="0" dirty="0"/>
              <a:t> working day of the month. You will be able to make changes to the payment information at that time.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38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You cannot do a refund until the invoice is in a “Final Invoice” status.</a:t>
            </a:r>
            <a:r>
              <a:rPr lang="en-US" baseline="0" dirty="0"/>
              <a:t> Once the invoice is in the “Final Invoice” status, you are unable to update the distribution of charges at this time.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053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9573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340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8928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Review: 1) </a:t>
            </a:r>
            <a:r>
              <a:rPr lang="en-US" baseline="0" dirty="0"/>
              <a:t>Load Default, 2) Run Report, 3) Filters, 4) Exporting Reports, 5) Customizable Report, 6) Save a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1396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433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518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28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05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“Add Attachments”</a:t>
            </a:r>
            <a:r>
              <a:rPr lang="en-US" baseline="0" dirty="0"/>
              <a:t> and view Archived Tickets.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595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2865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35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96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30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7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AB-5E9C-4F1C-AE04-882BBBD94DA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1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356350"/>
            <a:ext cx="7696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2001-2014 Vanderbilt University Medical Center,  1161 21st Ave South, CCC-3322 Medical Center North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C8673-AA65-42E7-89CC-4FA27CDB3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43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D2144-B840-4B0E-8AE2-1CDC68605CA9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2001-2014 Vanderbilt University Medical Center,  1161 21st Ave South, CCC-3322 Medical Center North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06C71-352A-4846-AC9E-08607B29B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29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66305-2D82-4B10-A3DC-5F1307DEA9F1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2001-2014 Vanderbilt University Medical Center,  1161 21st Ave South, CCC-3322 Medical Center North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B3249-E0CE-44DC-A228-AA99F58B46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6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8C3C9-A950-4B09-8410-2F6A6BFAE268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2001-2014 Vanderbilt University Medical Center,  1161 21st Ave South, CCC-3322 Medical Center North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0B44A-17D0-4CAF-8423-3A571B8EE0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39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3EEEF-1A39-45D7-9E7B-E198EA3A7439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2001-2014 Vanderbilt University Medical Center,  1161 21st Ave South, CCC-3322 Medical Center North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4DD2-E9F3-49F9-8FEC-32A33EFE2E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9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E9C10-5256-4127-A5AD-0600A15FF836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2001-2014 Vanderbilt University Medical Center,  1161 21st Ave South, CCC-3322 Medical Center North          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17EE9-F7ED-4421-A780-DC5BCFD8E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9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9D199-935E-45BA-ACE0-663B54A1704F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2001-2014 Vanderbilt University Medical Center,  1161 21st Ave South, CCC-3322 Medical Center North          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2974B-9A0F-4096-9742-8DBA8269CD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7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BBC08-4ED0-4114-8A3B-D0B3E9CCED1E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2001-2014 Vanderbilt University Medical Center,  1161 21st Ave South, CCC-3322 Medical Center North                       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DA087-D05E-48CB-BF5B-3851AACC9A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60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E441C-9141-4B7D-8E5D-465E75A85EDD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2001-2014 Vanderbilt University Medical Center,  1161 21st Ave South, CCC-3322 Medical Center North                       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DA24-902F-4334-AE97-9A61923E10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9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B38A5-6EBD-40BE-8E22-7DFB389BFB8D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2001-2014 Vanderbilt University Medical Center,  1161 21st Ave South, CCC-3322 Medical Center North          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27041-DA4A-42C7-92EB-256E6093DA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5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07800-50AF-4B4B-96A6-6329CA0F8121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2001-2014 Vanderbilt University Medical Center,  1161 21st Ave South, CCC-3322 Medical Center North          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623C8-2B9B-4E94-B85B-622B6B092C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7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4D32C8C-E343-4EFA-B174-78BCC3C47568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Copyright © 2001-2014 Vanderbilt University Medical Center,  1161 21st Ave South, CCC-3322 Medical Center North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0360182-03B1-4638-9C9C-EB10837A1E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umc.org/oor/vumc-cores-ilab-solutions-transi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UMCcores@vumc.org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UMCcores@vumc.org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VUMCcores@vumc.org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CoresVU@Vanderbilt.edu" TargetMode="External"/><Relationship Id="rId4" Type="http://schemas.openxmlformats.org/officeDocument/2006/relationships/hyperlink" Target="mailto:VUMCcores@vumc.or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04545"/>
            <a:ext cx="8229600" cy="4343399"/>
          </a:xfrm>
        </p:spPr>
        <p:txBody>
          <a:bodyPr/>
          <a:lstStyle/>
          <a:p>
            <a:r>
              <a:rPr lang="en-US" b="1" dirty="0">
                <a:latin typeface="Cambria" pitchFamily="18" charset="0"/>
              </a:rPr>
              <a:t>iLab Training </a:t>
            </a:r>
            <a:br>
              <a:rPr lang="en-US" b="1" dirty="0">
                <a:latin typeface="Cambria" pitchFamily="18" charset="0"/>
              </a:rPr>
            </a:br>
            <a:r>
              <a:rPr lang="en-US" b="1" dirty="0">
                <a:latin typeface="Cambria" pitchFamily="18" charset="0"/>
              </a:rPr>
              <a:t>for </a:t>
            </a:r>
            <a:br>
              <a:rPr lang="en-US" b="1" dirty="0">
                <a:latin typeface="Cambria" pitchFamily="18" charset="0"/>
              </a:rPr>
            </a:br>
            <a:r>
              <a:rPr lang="en-US" b="1" dirty="0">
                <a:latin typeface="Cambria" pitchFamily="18" charset="0"/>
              </a:rPr>
              <a:t>VUMC Departments &amp; Users</a:t>
            </a:r>
            <a:br>
              <a:rPr lang="en-US" b="1" dirty="0">
                <a:latin typeface="Cambria" pitchFamily="18" charset="0"/>
              </a:rPr>
            </a:br>
            <a:r>
              <a:rPr lang="en-US" b="1" dirty="0">
                <a:latin typeface="Cambria" pitchFamily="18" charset="0"/>
              </a:rPr>
              <a:t>of </a:t>
            </a:r>
            <a:br>
              <a:rPr lang="en-US" b="1" dirty="0">
                <a:latin typeface="Cambria" pitchFamily="18" charset="0"/>
              </a:rPr>
            </a:br>
            <a:r>
              <a:rPr lang="en-US" b="1" dirty="0">
                <a:latin typeface="Cambria" pitchFamily="18" charset="0"/>
              </a:rPr>
              <a:t>VUMC Core Groups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-32238"/>
            <a:ext cx="6400800" cy="1752600"/>
          </a:xfrm>
        </p:spPr>
        <p:txBody>
          <a:bodyPr/>
          <a:lstStyle/>
          <a:p>
            <a:r>
              <a:rPr lang="en-US" dirty="0"/>
              <a:t>VUMC Office of Research</a:t>
            </a:r>
          </a:p>
        </p:txBody>
      </p:sp>
    </p:spTree>
    <p:extLst>
      <p:ext uri="{BB962C8B-B14F-4D97-AF65-F5344CB8AC3E}">
        <p14:creationId xmlns:p14="http://schemas.microsoft.com/office/powerpoint/2010/main" val="1265134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1" y="1377950"/>
            <a:ext cx="8963025" cy="42100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857875" y="19050"/>
            <a:ext cx="3429000" cy="5334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Cambria" pitchFamily="18" charset="0"/>
              </a:rPr>
              <a:t>Adding a Center Number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DA087-D05E-48CB-BF5B-3851AACC9A4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229600" y="6553200"/>
            <a:ext cx="838200" cy="2286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iLab Demo</a:t>
            </a:r>
          </a:p>
        </p:txBody>
      </p:sp>
      <p:sp>
        <p:nvSpPr>
          <p:cNvPr id="8" name="Left Arrow 7"/>
          <p:cNvSpPr/>
          <p:nvPr/>
        </p:nvSpPr>
        <p:spPr>
          <a:xfrm rot="7378159">
            <a:off x="6717592" y="2494297"/>
            <a:ext cx="1031162" cy="37627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94090" y="2908979"/>
            <a:ext cx="2431621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Select </a:t>
            </a:r>
            <a:r>
              <a:rPr lang="en-US" sz="1600" b="1" dirty="0"/>
              <a:t>Billing Numbers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1112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8" y="1447800"/>
            <a:ext cx="9038490" cy="37480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867400" y="76200"/>
            <a:ext cx="3429000" cy="5334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Cambria" pitchFamily="18" charset="0"/>
              </a:rPr>
              <a:t>Adding a Center Number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7055773" y="897139"/>
            <a:ext cx="507077" cy="423948"/>
          </a:xfrm>
          <a:prstGeom prst="wedgeEllipseCallout">
            <a:avLst>
              <a:gd name="adj1" fmla="val 50657"/>
              <a:gd name="adj2" fmla="val 29100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736312"/>
            <a:ext cx="39624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algn="ctr"/>
            <a:r>
              <a:rPr lang="en-US" sz="1600" dirty="0"/>
              <a:t>Select </a:t>
            </a:r>
            <a:r>
              <a:rPr lang="en-US" sz="1600" b="1" dirty="0"/>
              <a:t>Add a New Billing Number</a:t>
            </a:r>
          </a:p>
          <a:p>
            <a:pPr algn="ctr"/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DA087-D05E-48CB-BF5B-3851AACC9A4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162800" y="2362200"/>
            <a:ext cx="1941758" cy="533400"/>
          </a:xfrm>
          <a:prstGeom prst="ellipse">
            <a:avLst/>
          </a:prstGeom>
          <a:noFill/>
          <a:ln w="28575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229600" y="6553200"/>
            <a:ext cx="838200" cy="2286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iLab Demo</a:t>
            </a:r>
          </a:p>
        </p:txBody>
      </p:sp>
    </p:spTree>
    <p:extLst>
      <p:ext uri="{BB962C8B-B14F-4D97-AF65-F5344CB8AC3E}">
        <p14:creationId xmlns:p14="http://schemas.microsoft.com/office/powerpoint/2010/main" val="3338054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867400" y="76200"/>
            <a:ext cx="3429000" cy="5334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Cambria" pitchFamily="18" charset="0"/>
              </a:rPr>
              <a:t>Adding a Center Number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612"/>
          <a:stretch/>
        </p:blipFill>
        <p:spPr>
          <a:xfrm>
            <a:off x="152400" y="168474"/>
            <a:ext cx="3276600" cy="66546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CDA24-902F-4334-AE97-9A61923E10E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8229600" y="6479020"/>
            <a:ext cx="838200" cy="2286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iLab Demo</a:t>
            </a:r>
          </a:p>
        </p:txBody>
      </p:sp>
      <p:sp>
        <p:nvSpPr>
          <p:cNvPr id="20" name="Left Arrow 19"/>
          <p:cNvSpPr/>
          <p:nvPr/>
        </p:nvSpPr>
        <p:spPr>
          <a:xfrm>
            <a:off x="3617037" y="1085525"/>
            <a:ext cx="2098963" cy="200608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62461" y="977298"/>
            <a:ext cx="3238193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Enter the </a:t>
            </a:r>
            <a:r>
              <a:rPr lang="en-US" sz="1600" u="sng" dirty="0"/>
              <a:t>Center Number</a:t>
            </a:r>
          </a:p>
        </p:txBody>
      </p:sp>
      <p:sp>
        <p:nvSpPr>
          <p:cNvPr id="21" name="Left Arrow 20"/>
          <p:cNvSpPr/>
          <p:nvPr/>
        </p:nvSpPr>
        <p:spPr>
          <a:xfrm>
            <a:off x="3598718" y="2009826"/>
            <a:ext cx="2098963" cy="200608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3598718" y="2904408"/>
            <a:ext cx="2098963" cy="200608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76317" y="1935465"/>
            <a:ext cx="3224338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Enter the </a:t>
            </a:r>
            <a:r>
              <a:rPr lang="en-US" sz="1600" u="sng" dirty="0"/>
              <a:t>Center Number Name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97098" y="2738001"/>
            <a:ext cx="318970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Optional: </a:t>
            </a:r>
            <a:r>
              <a:rPr lang="en-US" sz="1600" dirty="0"/>
              <a:t>Enter a spending limit amount.</a:t>
            </a:r>
          </a:p>
          <a:p>
            <a:pPr algn="ctr"/>
            <a:r>
              <a:rPr lang="en-US" sz="1600" dirty="0"/>
              <a:t>Recommendation: leave blank</a:t>
            </a:r>
          </a:p>
        </p:txBody>
      </p:sp>
      <p:sp>
        <p:nvSpPr>
          <p:cNvPr id="23" name="Left Arrow 22"/>
          <p:cNvSpPr/>
          <p:nvPr/>
        </p:nvSpPr>
        <p:spPr>
          <a:xfrm>
            <a:off x="3598717" y="5107283"/>
            <a:ext cx="2098963" cy="200608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97659" y="4915199"/>
            <a:ext cx="3202995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Optional: </a:t>
            </a:r>
            <a:r>
              <a:rPr lang="en-US" sz="1600" dirty="0"/>
              <a:t>Enter the Center Number Expiration Date</a:t>
            </a:r>
          </a:p>
        </p:txBody>
      </p:sp>
      <p:sp>
        <p:nvSpPr>
          <p:cNvPr id="24" name="Left Arrow 23"/>
          <p:cNvSpPr/>
          <p:nvPr/>
        </p:nvSpPr>
        <p:spPr>
          <a:xfrm>
            <a:off x="3598717" y="6089839"/>
            <a:ext cx="2098963" cy="200608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518018" y="6020866"/>
            <a:ext cx="3182637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Select </a:t>
            </a:r>
            <a:r>
              <a:rPr lang="en-US" sz="1600" b="1" dirty="0"/>
              <a:t>Submit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24750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4" y="1019281"/>
            <a:ext cx="9067800" cy="37602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10200" y="76200"/>
            <a:ext cx="3886200" cy="5334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Cambria" pitchFamily="18" charset="0"/>
              </a:rPr>
              <a:t>Adding a Center Number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CDA24-902F-4334-AE97-9A61923E10E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85901" y="5871201"/>
            <a:ext cx="6324600" cy="70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iLab allows </a:t>
            </a:r>
            <a:r>
              <a:rPr lang="en-US" sz="1400" b="1" dirty="0"/>
              <a:t>multiple PIs</a:t>
            </a:r>
            <a:r>
              <a:rPr lang="en-US" sz="1400" dirty="0"/>
              <a:t> to be added to a cost center.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229600" y="6457000"/>
            <a:ext cx="838200" cy="2286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iLab Demo</a:t>
            </a:r>
          </a:p>
        </p:txBody>
      </p:sp>
      <p:sp>
        <p:nvSpPr>
          <p:cNvPr id="9" name="Left Arrow 8"/>
          <p:cNvSpPr/>
          <p:nvPr/>
        </p:nvSpPr>
        <p:spPr>
          <a:xfrm rot="5400000">
            <a:off x="6650110" y="4589023"/>
            <a:ext cx="949179" cy="38100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0" y="5082411"/>
            <a:ext cx="295440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Enter the </a:t>
            </a:r>
          </a:p>
          <a:p>
            <a:pPr algn="ctr"/>
            <a:r>
              <a:rPr lang="en-US" sz="1600" b="1" dirty="0"/>
              <a:t>VUMC PI Lab Group Name</a:t>
            </a:r>
          </a:p>
        </p:txBody>
      </p:sp>
    </p:spTree>
    <p:extLst>
      <p:ext uri="{BB962C8B-B14F-4D97-AF65-F5344CB8AC3E}">
        <p14:creationId xmlns:p14="http://schemas.microsoft.com/office/powerpoint/2010/main" val="3159229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085" y="1927225"/>
            <a:ext cx="7772400" cy="1470025"/>
          </a:xfrm>
        </p:spPr>
        <p:txBody>
          <a:bodyPr/>
          <a:lstStyle/>
          <a:p>
            <a:r>
              <a:rPr lang="en-US" b="1" dirty="0">
                <a:latin typeface="Cambria" pitchFamily="18" charset="0"/>
              </a:rPr>
              <a:t>Assigning Lab Member Access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948" y="3124200"/>
            <a:ext cx="84486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800" dirty="0">
              <a:latin typeface="Calibri"/>
              <a:ea typeface="ＭＳ Ｐゴシック" charset="0"/>
              <a:cs typeface="Calibri"/>
            </a:endParaRPr>
          </a:p>
          <a:p>
            <a:pPr algn="ctr"/>
            <a:r>
              <a:rPr lang="en-US" sz="2800" dirty="0">
                <a:latin typeface="Calibri"/>
                <a:ea typeface="ＭＳ Ｐゴシック" charset="0"/>
                <a:cs typeface="Calibri"/>
              </a:rPr>
              <a:t>PIs</a:t>
            </a:r>
          </a:p>
          <a:p>
            <a:pPr algn="ctr"/>
            <a:r>
              <a:rPr lang="en-US" sz="2800" dirty="0">
                <a:latin typeface="Calibri"/>
                <a:ea typeface="ＭＳ Ｐゴシック" charset="0"/>
                <a:cs typeface="Calibri"/>
              </a:rPr>
              <a:t>Lab Managers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0" y="6553200"/>
            <a:ext cx="838200" cy="2286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iLab Demo</a:t>
            </a:r>
          </a:p>
        </p:txBody>
      </p:sp>
    </p:spTree>
    <p:extLst>
      <p:ext uri="{BB962C8B-B14F-4D97-AF65-F5344CB8AC3E}">
        <p14:creationId xmlns:p14="http://schemas.microsoft.com/office/powerpoint/2010/main" val="2166562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38200"/>
            <a:ext cx="3505200" cy="57319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313766" y="605442"/>
            <a:ext cx="472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Calibri"/>
                <a:ea typeface="ＭＳ Ｐゴシック" charset="0"/>
                <a:cs typeface="Calibri"/>
              </a:rPr>
              <a:t>Select My Groups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675966" y="-54221"/>
            <a:ext cx="2802467" cy="911003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Cambria" pitchFamily="18" charset="0"/>
              </a:rPr>
              <a:t>Assigning Lab Member Access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229600" y="6553200"/>
            <a:ext cx="838200" cy="2286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iLab Demo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2895600" y="4876800"/>
            <a:ext cx="3780366" cy="37627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31872" y="4895382"/>
            <a:ext cx="2438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Select </a:t>
            </a:r>
          </a:p>
          <a:p>
            <a:pPr algn="ctr"/>
            <a:r>
              <a:rPr lang="en-US" sz="1600" b="1" dirty="0"/>
              <a:t>My Groups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5157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1" y="1813440"/>
            <a:ext cx="8868293" cy="45429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0" y="76200"/>
            <a:ext cx="3962400" cy="5334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Cambria" pitchFamily="18" charset="0"/>
              </a:rPr>
              <a:t>Assigning Lab Member Access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CDA24-902F-4334-AE97-9A61923E10E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229600" y="6553200"/>
            <a:ext cx="838200" cy="2286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iLab Demo</a:t>
            </a:r>
          </a:p>
        </p:txBody>
      </p:sp>
      <p:sp>
        <p:nvSpPr>
          <p:cNvPr id="8" name="Left Arrow 7"/>
          <p:cNvSpPr/>
          <p:nvPr/>
        </p:nvSpPr>
        <p:spPr>
          <a:xfrm rot="16200000">
            <a:off x="4023354" y="1625303"/>
            <a:ext cx="1143000" cy="37627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41308" y="919133"/>
            <a:ext cx="330709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Select “</a:t>
            </a:r>
            <a:r>
              <a:rPr lang="en-US" sz="1600" b="1" dirty="0"/>
              <a:t>Membership Requests &amp; Billing Numbers”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5611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2" y="838200"/>
            <a:ext cx="8981458" cy="4724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Left Arrow 7"/>
          <p:cNvSpPr/>
          <p:nvPr/>
        </p:nvSpPr>
        <p:spPr>
          <a:xfrm rot="3494093">
            <a:off x="2714376" y="5148348"/>
            <a:ext cx="1502516" cy="37627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0" y="76200"/>
            <a:ext cx="3962400" cy="5334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Cambria" pitchFamily="18" charset="0"/>
              </a:rPr>
              <a:t>Assigning Lab Member Access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1" y="5644257"/>
            <a:ext cx="40386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Check the box by the </a:t>
            </a:r>
            <a:r>
              <a:rPr lang="en-US" sz="1600" b="1" dirty="0"/>
              <a:t>VUMC Center Number </a:t>
            </a:r>
            <a:r>
              <a:rPr lang="en-US" sz="1600" dirty="0"/>
              <a:t>and </a:t>
            </a:r>
            <a:r>
              <a:rPr lang="en-US" sz="1600" b="1" dirty="0"/>
              <a:t>User</a:t>
            </a:r>
            <a:r>
              <a:rPr lang="en-US" sz="1600" dirty="0"/>
              <a:t> you want to grant access to.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CDA24-902F-4334-AE97-9A61923E10E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229600" y="6553200"/>
            <a:ext cx="838200" cy="2286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iLab Demo</a:t>
            </a:r>
          </a:p>
        </p:txBody>
      </p:sp>
    </p:spTree>
    <p:extLst>
      <p:ext uri="{BB962C8B-B14F-4D97-AF65-F5344CB8AC3E}">
        <p14:creationId xmlns:p14="http://schemas.microsoft.com/office/powerpoint/2010/main" val="3288010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085" y="1927225"/>
            <a:ext cx="7772400" cy="1470025"/>
          </a:xfrm>
        </p:spPr>
        <p:txBody>
          <a:bodyPr/>
          <a:lstStyle/>
          <a:p>
            <a:r>
              <a:rPr lang="en-US" b="1" dirty="0">
                <a:latin typeface="Cambria" pitchFamily="18" charset="0"/>
              </a:rPr>
              <a:t>Project Workflow Demo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948" y="2683331"/>
            <a:ext cx="844867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endParaRPr lang="en-US" sz="2800" dirty="0">
              <a:latin typeface="Calibri"/>
              <a:ea typeface="ＭＳ Ｐゴシック" charset="0"/>
              <a:cs typeface="Calibri"/>
            </a:endParaRPr>
          </a:p>
          <a:p>
            <a:pPr algn="ctr"/>
            <a:r>
              <a:rPr lang="en-US" sz="2800" dirty="0">
                <a:latin typeface="Calibri"/>
                <a:ea typeface="ＭＳ Ｐゴシック" charset="0"/>
                <a:cs typeface="Calibri"/>
              </a:rPr>
              <a:t>Request a Project</a:t>
            </a:r>
          </a:p>
          <a:p>
            <a:pPr algn="ctr"/>
            <a:endParaRPr lang="en-US" sz="2800" dirty="0">
              <a:latin typeface="Calibri"/>
              <a:ea typeface="ＭＳ Ｐゴシック" charset="0"/>
              <a:cs typeface="Calibri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800" dirty="0">
              <a:latin typeface="Calibri"/>
              <a:ea typeface="ＭＳ Ｐゴシック" charset="0"/>
              <a:cs typeface="Calibri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29600" y="6553200"/>
            <a:ext cx="838200" cy="2286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iLab Demo</a:t>
            </a:r>
          </a:p>
        </p:txBody>
      </p:sp>
    </p:spTree>
    <p:extLst>
      <p:ext uri="{BB962C8B-B14F-4D97-AF65-F5344CB8AC3E}">
        <p14:creationId xmlns:p14="http://schemas.microsoft.com/office/powerpoint/2010/main" val="655992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38200"/>
            <a:ext cx="3505200" cy="57319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10127" y="272535"/>
            <a:ext cx="4333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Calibri"/>
                <a:ea typeface="ＭＳ Ｐゴシック" charset="0"/>
                <a:cs typeface="Calibri"/>
              </a:rPr>
              <a:t>Select the Core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836360" y="-76199"/>
            <a:ext cx="434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/>
            <a:r>
              <a:rPr lang="en-US" sz="2000" b="1" dirty="0">
                <a:latin typeface="Cambria" pitchFamily="18" charset="0"/>
              </a:rPr>
              <a:t>Project Workflow Demo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768382" y="111226"/>
            <a:ext cx="838200" cy="2286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iLab Demo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228109" y="2209800"/>
            <a:ext cx="3501097" cy="498515"/>
            <a:chOff x="1524000" y="1258895"/>
            <a:chExt cx="3501097" cy="498515"/>
          </a:xfrm>
        </p:grpSpPr>
        <p:sp>
          <p:nvSpPr>
            <p:cNvPr id="13" name="Left Arrow 12"/>
            <p:cNvSpPr/>
            <p:nvPr/>
          </p:nvSpPr>
          <p:spPr>
            <a:xfrm>
              <a:off x="1524000" y="1258895"/>
              <a:ext cx="1676400" cy="495300"/>
            </a:xfrm>
            <a:prstGeom prst="lef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14600" y="1262110"/>
              <a:ext cx="2510497" cy="4953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Click:   Core Facilities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026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133600"/>
            <a:ext cx="5791200" cy="2667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US" sz="2400" b="1" dirty="0">
              <a:latin typeface="Calibri"/>
              <a:ea typeface="ＭＳ Ｐゴシック" charset="0"/>
              <a:cs typeface="Calibri"/>
            </a:endParaRPr>
          </a:p>
          <a:p>
            <a:pPr marL="0" indent="0" algn="ctr">
              <a:buNone/>
            </a:pPr>
            <a:r>
              <a:rPr lang="en-US" sz="2000" dirty="0">
                <a:ea typeface="ＭＳ Ｐゴシック" charset="0"/>
                <a:cs typeface="Calibri"/>
              </a:rPr>
              <a:t>To view a </a:t>
            </a:r>
            <a:r>
              <a:rPr lang="en-US" sz="2000" b="1" dirty="0">
                <a:ea typeface="ＭＳ Ｐゴシック" charset="0"/>
                <a:cs typeface="Calibri"/>
              </a:rPr>
              <a:t>full list of VUMC core groups </a:t>
            </a:r>
            <a:r>
              <a:rPr lang="en-US" sz="2000" dirty="0">
                <a:ea typeface="ＭＳ Ｐゴシック" charset="0"/>
                <a:cs typeface="Calibri"/>
              </a:rPr>
              <a:t>that have transitioned to iLab, visit the Office of Research website:</a:t>
            </a:r>
          </a:p>
          <a:p>
            <a:pPr marL="0" indent="0" algn="ctr">
              <a:buNone/>
            </a:pPr>
            <a:endParaRPr lang="en-US" sz="1800" b="1" dirty="0">
              <a:ea typeface="ＭＳ Ｐゴシック" charset="0"/>
              <a:cs typeface="Calibri"/>
            </a:endParaRPr>
          </a:p>
          <a:p>
            <a:pPr marL="0" indent="0" algn="ctr">
              <a:buNone/>
            </a:pPr>
            <a:r>
              <a:rPr lang="en-US" sz="1800" b="1" dirty="0">
                <a:hlinkClick r:id="rId3"/>
              </a:rPr>
              <a:t>https://www.vumc.org/oor/vumc-cores-ilab-solutions-transition</a:t>
            </a:r>
            <a:endParaRPr lang="en-US" sz="1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763000" cy="13716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>
                <a:latin typeface="Cambria" pitchFamily="18" charset="0"/>
              </a:rPr>
              <a:t>VUMC C.O.R.E.S. to iLab Transition Core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0B44A-17D0-4CAF-8423-3A571B8EE0C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59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10127" y="272535"/>
            <a:ext cx="4333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Calibri"/>
                <a:ea typeface="ＭＳ Ｐゴシック" charset="0"/>
                <a:cs typeface="Calibri"/>
              </a:rPr>
              <a:t>Select the Core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836360" y="-76199"/>
            <a:ext cx="434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/>
            <a:r>
              <a:rPr lang="en-US" sz="2000" b="1" dirty="0">
                <a:latin typeface="Cambria" pitchFamily="18" charset="0"/>
              </a:rPr>
              <a:t>Project Workflow Demo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768382" y="111226"/>
            <a:ext cx="838200" cy="2286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iLab Demo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41" y="1219200"/>
            <a:ext cx="8950677" cy="43434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1200204" y="4190747"/>
            <a:ext cx="2986693" cy="1696073"/>
            <a:chOff x="-503905" y="2225609"/>
            <a:chExt cx="2986693" cy="1696073"/>
          </a:xfrm>
        </p:grpSpPr>
        <p:sp>
          <p:nvSpPr>
            <p:cNvPr id="16" name="Left Arrow 15"/>
            <p:cNvSpPr/>
            <p:nvPr/>
          </p:nvSpPr>
          <p:spPr>
            <a:xfrm rot="3285954">
              <a:off x="-1094455" y="2816159"/>
              <a:ext cx="1676400" cy="495300"/>
            </a:xfrm>
            <a:prstGeom prst="lef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27709" y="3426382"/>
              <a:ext cx="2510497" cy="4953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Select the Name of Core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0880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73697"/>
            <a:ext cx="8639175" cy="5972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7400" y="-76199"/>
            <a:ext cx="3429000" cy="533400"/>
          </a:xfrm>
        </p:spPr>
        <p:txBody>
          <a:bodyPr/>
          <a:lstStyle/>
          <a:p>
            <a:r>
              <a:rPr lang="en-US" sz="2000" b="1" dirty="0">
                <a:latin typeface="Cambria" pitchFamily="18" charset="0"/>
              </a:rPr>
              <a:t>Project Workflow Demo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10127" y="272535"/>
            <a:ext cx="4333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Calibri"/>
                <a:ea typeface="ＭＳ Ｐゴシック" charset="0"/>
                <a:cs typeface="Calibri"/>
              </a:rPr>
              <a:t>Request a Project</a:t>
            </a:r>
          </a:p>
        </p:txBody>
      </p:sp>
      <p:sp>
        <p:nvSpPr>
          <p:cNvPr id="8" name="Rectangle 7"/>
          <p:cNvSpPr/>
          <p:nvPr/>
        </p:nvSpPr>
        <p:spPr>
          <a:xfrm>
            <a:off x="7130562" y="3918979"/>
            <a:ext cx="1981200" cy="4953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“Request Service”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229600" y="6553200"/>
            <a:ext cx="838200" cy="2286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iLab Demo</a:t>
            </a:r>
          </a:p>
        </p:txBody>
      </p:sp>
    </p:spTree>
    <p:extLst>
      <p:ext uri="{BB962C8B-B14F-4D97-AF65-F5344CB8AC3E}">
        <p14:creationId xmlns:p14="http://schemas.microsoft.com/office/powerpoint/2010/main" val="1589572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5" y="1269023"/>
            <a:ext cx="8915400" cy="3238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7400" y="-76199"/>
            <a:ext cx="3429000" cy="533400"/>
          </a:xfrm>
        </p:spPr>
        <p:txBody>
          <a:bodyPr/>
          <a:lstStyle/>
          <a:p>
            <a:r>
              <a:rPr lang="en-US" sz="2000" b="1" dirty="0">
                <a:latin typeface="Cambria" pitchFamily="18" charset="0"/>
              </a:rPr>
              <a:t>Project Workflow Demo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10127" y="272535"/>
            <a:ext cx="4333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Calibri"/>
                <a:ea typeface="ＭＳ Ｐゴシック" charset="0"/>
                <a:cs typeface="Calibri"/>
              </a:rPr>
              <a:t>Request a Project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5928591"/>
            <a:ext cx="7239000" cy="70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Don’t see your PI’s name?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05800" y="6553200"/>
            <a:ext cx="762000" cy="2286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iLab Demo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19404" y="3755761"/>
            <a:ext cx="4471367" cy="1744868"/>
            <a:chOff x="2419404" y="3755761"/>
            <a:chExt cx="4471367" cy="1744868"/>
          </a:xfrm>
        </p:grpSpPr>
        <p:sp>
          <p:nvSpPr>
            <p:cNvPr id="9" name="Left Arrow 8"/>
            <p:cNvSpPr/>
            <p:nvPr/>
          </p:nvSpPr>
          <p:spPr>
            <a:xfrm rot="3285954">
              <a:off x="1828854" y="4346311"/>
              <a:ext cx="1676400" cy="495300"/>
            </a:xfrm>
            <a:prstGeom prst="lef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04571" y="4935484"/>
              <a:ext cx="3886200" cy="56514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Select your lab’s name (PI) in the “lab” field.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661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0601"/>
            <a:ext cx="8574269" cy="46481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7400" y="-76199"/>
            <a:ext cx="3429000" cy="533400"/>
          </a:xfrm>
        </p:spPr>
        <p:txBody>
          <a:bodyPr/>
          <a:lstStyle/>
          <a:p>
            <a:r>
              <a:rPr lang="en-US" sz="2000" b="1" dirty="0">
                <a:latin typeface="Cambria" pitchFamily="18" charset="0"/>
              </a:rPr>
              <a:t>Project Workflow Demo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10127" y="272535"/>
            <a:ext cx="4333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Calibri"/>
                <a:ea typeface="ＭＳ Ｐゴシック" charset="0"/>
                <a:cs typeface="Calibri"/>
              </a:rPr>
              <a:t>Request a Project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0" y="5968040"/>
            <a:ext cx="3886200" cy="700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Complete the </a:t>
            </a:r>
            <a:r>
              <a:rPr lang="en-US" sz="1400" b="1" dirty="0"/>
              <a:t>custom form</a:t>
            </a:r>
            <a:r>
              <a:rPr lang="en-U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99315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39" y="238811"/>
            <a:ext cx="8764956" cy="55924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282612" y="6019800"/>
            <a:ext cx="6994896" cy="7324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Contact your </a:t>
            </a:r>
            <a:r>
              <a:rPr lang="en-US" sz="1400" b="1" dirty="0"/>
              <a:t>Department Administrator</a:t>
            </a:r>
            <a:r>
              <a:rPr lang="en-US" sz="1400" dirty="0"/>
              <a:t> if you need a </a:t>
            </a:r>
            <a:r>
              <a:rPr lang="en-US" sz="1400" b="1" dirty="0"/>
              <a:t>Billing Number</a:t>
            </a:r>
            <a:r>
              <a:rPr lang="en-US" sz="1400" dirty="0"/>
              <a:t> activated.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29600" y="6553200"/>
            <a:ext cx="838200" cy="2286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iLab Demo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04108" y="1975172"/>
            <a:ext cx="3069783" cy="865603"/>
            <a:chOff x="5872012" y="2587412"/>
            <a:chExt cx="3069783" cy="865603"/>
          </a:xfrm>
        </p:grpSpPr>
        <p:sp>
          <p:nvSpPr>
            <p:cNvPr id="16" name="Left Arrow 15"/>
            <p:cNvSpPr/>
            <p:nvPr/>
          </p:nvSpPr>
          <p:spPr>
            <a:xfrm rot="19226981">
              <a:off x="5872012" y="3173812"/>
              <a:ext cx="1676400" cy="279203"/>
            </a:xfrm>
            <a:prstGeom prst="lef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29400" y="2587412"/>
              <a:ext cx="2312395" cy="7000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Select the user’s </a:t>
              </a:r>
              <a:r>
                <a:rPr lang="en-US" sz="1400" b="1" dirty="0"/>
                <a:t>billing number</a:t>
              </a:r>
              <a:r>
                <a:rPr lang="en-US" sz="1400" dirty="0"/>
                <a:t>.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95713" y="4064464"/>
            <a:ext cx="2878178" cy="988649"/>
            <a:chOff x="6063617" y="4691739"/>
            <a:chExt cx="2878178" cy="988649"/>
          </a:xfrm>
        </p:grpSpPr>
        <p:sp>
          <p:nvSpPr>
            <p:cNvPr id="17" name="Left Arrow 16"/>
            <p:cNvSpPr/>
            <p:nvPr/>
          </p:nvSpPr>
          <p:spPr>
            <a:xfrm rot="19226981">
              <a:off x="6063617" y="5435246"/>
              <a:ext cx="1239180" cy="245142"/>
            </a:xfrm>
            <a:prstGeom prst="lef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94388" y="4691739"/>
              <a:ext cx="2647407" cy="7000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Select </a:t>
              </a:r>
              <a:r>
                <a:rPr lang="en-US" sz="1400" b="1" dirty="0"/>
                <a:t>submit request to core </a:t>
              </a:r>
              <a:r>
                <a:rPr lang="en-US" sz="1400" dirty="0"/>
                <a:t>to continue.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3279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117215"/>
            <a:ext cx="8839200" cy="26071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7400" y="-76199"/>
            <a:ext cx="3429000" cy="533400"/>
          </a:xfrm>
        </p:spPr>
        <p:txBody>
          <a:bodyPr/>
          <a:lstStyle/>
          <a:p>
            <a:r>
              <a:rPr lang="en-US" sz="2000" b="1" dirty="0">
                <a:latin typeface="Cambria" pitchFamily="18" charset="0"/>
              </a:rPr>
              <a:t>Project Workflow Demo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10127" y="272535"/>
            <a:ext cx="4333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Calibri"/>
                <a:ea typeface="ＭＳ Ｐゴシック" charset="0"/>
                <a:cs typeface="Calibri"/>
              </a:rPr>
              <a:t>Request a Project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1955" y="5181601"/>
            <a:ext cx="6324600" cy="10797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You will be able to see all of your </a:t>
            </a:r>
            <a:r>
              <a:rPr lang="en-US" sz="1400" b="1" dirty="0"/>
              <a:t>Service or Project Requests</a:t>
            </a:r>
            <a:r>
              <a:rPr lang="en-US" sz="1400" dirty="0"/>
              <a:t> for this core by reviewing the </a:t>
            </a:r>
            <a:r>
              <a:rPr lang="en-US" sz="1400" b="1" dirty="0"/>
              <a:t>View My Requests</a:t>
            </a:r>
            <a:r>
              <a:rPr lang="en-US" sz="1400" dirty="0"/>
              <a:t> tab.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229600" y="6553200"/>
            <a:ext cx="838200" cy="2286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iLab Demo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09800" y="838466"/>
            <a:ext cx="4517115" cy="1153102"/>
            <a:chOff x="2209800" y="838466"/>
            <a:chExt cx="4517115" cy="1153102"/>
          </a:xfrm>
        </p:grpSpPr>
        <p:sp>
          <p:nvSpPr>
            <p:cNvPr id="9" name="Left Arrow 8"/>
            <p:cNvSpPr/>
            <p:nvPr/>
          </p:nvSpPr>
          <p:spPr>
            <a:xfrm rot="13188556">
              <a:off x="5347606" y="1542765"/>
              <a:ext cx="1379309" cy="448803"/>
            </a:xfrm>
            <a:prstGeom prst="lef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838466"/>
              <a:ext cx="3452341" cy="7000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The </a:t>
              </a:r>
              <a:r>
                <a:rPr lang="en-US" sz="1400" b="1" dirty="0"/>
                <a:t>View All Requests </a:t>
              </a:r>
              <a:r>
                <a:rPr lang="en-US" sz="1400" dirty="0"/>
                <a:t>tab will display.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4785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085" y="1927225"/>
            <a:ext cx="7772400" cy="1470025"/>
          </a:xfrm>
        </p:spPr>
        <p:txBody>
          <a:bodyPr/>
          <a:lstStyle/>
          <a:p>
            <a:r>
              <a:rPr lang="en-US" b="1" dirty="0">
                <a:latin typeface="Cambria" pitchFamily="18" charset="0"/>
              </a:rPr>
              <a:t>Reservation Workflow Demo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948" y="2683331"/>
            <a:ext cx="844867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endParaRPr lang="en-US" sz="2800" dirty="0">
              <a:latin typeface="Calibri"/>
              <a:ea typeface="ＭＳ Ｐゴシック" charset="0"/>
              <a:cs typeface="Calibri"/>
            </a:endParaRPr>
          </a:p>
          <a:p>
            <a:pPr algn="ctr"/>
            <a:r>
              <a:rPr lang="en-US" sz="2800" dirty="0">
                <a:latin typeface="Calibri"/>
                <a:ea typeface="ＭＳ Ｐゴシック" charset="0"/>
                <a:cs typeface="Calibri"/>
              </a:rPr>
              <a:t>Request a Reservation</a:t>
            </a:r>
          </a:p>
          <a:p>
            <a:pPr algn="ctr"/>
            <a:endParaRPr lang="en-US" sz="2800" dirty="0">
              <a:latin typeface="Calibri"/>
              <a:ea typeface="ＭＳ Ｐゴシック" charset="0"/>
              <a:cs typeface="Calibri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800" dirty="0">
              <a:latin typeface="Calibri"/>
              <a:ea typeface="ＭＳ Ｐゴシック" charset="0"/>
              <a:cs typeface="Calibri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29600" y="6553200"/>
            <a:ext cx="838200" cy="2286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iLab Demo</a:t>
            </a:r>
          </a:p>
        </p:txBody>
      </p:sp>
    </p:spTree>
    <p:extLst>
      <p:ext uri="{BB962C8B-B14F-4D97-AF65-F5344CB8AC3E}">
        <p14:creationId xmlns:p14="http://schemas.microsoft.com/office/powerpoint/2010/main" val="445539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80892" y="76200"/>
            <a:ext cx="3886200" cy="5334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Cambria" pitchFamily="18" charset="0"/>
              </a:rPr>
              <a:t>Reservation Workflow Demo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CDA24-902F-4334-AE97-9A61923E10E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8229600" y="6553200"/>
            <a:ext cx="838200" cy="2286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iLab Demo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58833"/>
            <a:ext cx="8991600" cy="423710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2286000" y="1150734"/>
            <a:ext cx="3490764" cy="972645"/>
            <a:chOff x="2286000" y="1150734"/>
            <a:chExt cx="3490764" cy="972645"/>
          </a:xfrm>
        </p:grpSpPr>
        <p:sp>
          <p:nvSpPr>
            <p:cNvPr id="12" name="Left Arrow 11"/>
            <p:cNvSpPr/>
            <p:nvPr/>
          </p:nvSpPr>
          <p:spPr>
            <a:xfrm rot="12497915">
              <a:off x="4930422" y="1674576"/>
              <a:ext cx="846342" cy="448803"/>
            </a:xfrm>
            <a:prstGeom prst="lef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0" y="1150734"/>
              <a:ext cx="2743200" cy="7000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Select </a:t>
              </a:r>
              <a:r>
                <a:rPr lang="en-US" sz="1400" b="1" dirty="0"/>
                <a:t>Schedule Equipment </a:t>
              </a:r>
              <a:endParaRPr lang="en-US" sz="1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34690" y="5234685"/>
            <a:ext cx="3671212" cy="1336379"/>
            <a:chOff x="4334690" y="5234685"/>
            <a:chExt cx="3671212" cy="1336379"/>
          </a:xfrm>
        </p:grpSpPr>
        <p:sp>
          <p:nvSpPr>
            <p:cNvPr id="13" name="Left Arrow 12"/>
            <p:cNvSpPr/>
            <p:nvPr/>
          </p:nvSpPr>
          <p:spPr>
            <a:xfrm rot="8664344">
              <a:off x="5903038" y="5234685"/>
              <a:ext cx="2102864" cy="376274"/>
            </a:xfrm>
            <a:prstGeom prst="lef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34690" y="5870965"/>
              <a:ext cx="2037807" cy="7000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Select </a:t>
              </a:r>
              <a:r>
                <a:rPr lang="en-US" sz="1400" b="1" dirty="0"/>
                <a:t>View Schedule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5610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179475"/>
            <a:ext cx="8686801" cy="40528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905000" y="5441635"/>
            <a:ext cx="4876800" cy="971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the Date/Time by dragging your cursor over the calendar.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80892" y="76200"/>
            <a:ext cx="3886200" cy="5334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Cambria" pitchFamily="18" charset="0"/>
              </a:rPr>
              <a:t>Reservation Workflow Demo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229600" y="6553200"/>
            <a:ext cx="838200" cy="2286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iLab Demo</a:t>
            </a:r>
          </a:p>
        </p:txBody>
      </p:sp>
    </p:spTree>
    <p:extLst>
      <p:ext uri="{BB962C8B-B14F-4D97-AF65-F5344CB8AC3E}">
        <p14:creationId xmlns:p14="http://schemas.microsoft.com/office/powerpoint/2010/main" val="3462671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45" y="806450"/>
            <a:ext cx="9043665" cy="47738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80892" y="76200"/>
            <a:ext cx="3886200" cy="5334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Cambria" pitchFamily="18" charset="0"/>
              </a:rPr>
              <a:t>Reservation Workflow Demo</a:t>
            </a:r>
          </a:p>
        </p:txBody>
      </p:sp>
      <p:sp>
        <p:nvSpPr>
          <p:cNvPr id="8" name="Rectangle 7"/>
          <p:cNvSpPr/>
          <p:nvPr/>
        </p:nvSpPr>
        <p:spPr>
          <a:xfrm>
            <a:off x="202645" y="5346597"/>
            <a:ext cx="4800600" cy="12573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/>
              <a:t>TIMES: </a:t>
            </a:r>
            <a:r>
              <a:rPr lang="en-US" sz="1400" dirty="0"/>
              <a:t>Verify Date/Time </a:t>
            </a:r>
            <a:br>
              <a:rPr lang="en-US" sz="1400" dirty="0"/>
            </a:br>
            <a:br>
              <a:rPr lang="en-US" sz="1400" dirty="0"/>
            </a:br>
            <a:r>
              <a:rPr lang="en-US" sz="1400" b="1" dirty="0"/>
              <a:t>USE &amp; COST:  </a:t>
            </a:r>
            <a:r>
              <a:rPr lang="en-US" sz="1400" dirty="0"/>
              <a:t>Verify usage type (trained/ assisted use) if applicable</a:t>
            </a:r>
          </a:p>
          <a:p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6141236" y="4159075"/>
            <a:ext cx="2037807" cy="700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Complete Form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CDA24-902F-4334-AE97-9A61923E10E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8229600" y="6553200"/>
            <a:ext cx="838200" cy="2286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iLab Demo</a:t>
            </a:r>
          </a:p>
        </p:txBody>
      </p:sp>
    </p:spTree>
    <p:extLst>
      <p:ext uri="{BB962C8B-B14F-4D97-AF65-F5344CB8AC3E}">
        <p14:creationId xmlns:p14="http://schemas.microsoft.com/office/powerpoint/2010/main" val="910276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b="1" dirty="0">
                <a:latin typeface="Cambria" pitchFamily="18" charset="0"/>
              </a:rPr>
              <a:t>Core Users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949" y="1533525"/>
            <a:ext cx="844867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dirty="0">
                <a:latin typeface="Calibri"/>
                <a:ea typeface="ＭＳ Ｐゴシック" charset="0"/>
                <a:cs typeface="Calibri"/>
              </a:rPr>
              <a:t>All users </a:t>
            </a:r>
            <a:r>
              <a:rPr lang="en-US" sz="2800" dirty="0">
                <a:latin typeface="Calibri"/>
                <a:ea typeface="ＭＳ Ｐゴシック" charset="0"/>
                <a:cs typeface="Calibri"/>
              </a:rPr>
              <a:t>will need to register</a:t>
            </a:r>
          </a:p>
          <a:p>
            <a:endParaRPr lang="en-US" sz="2800" dirty="0">
              <a:latin typeface="Calibri"/>
              <a:ea typeface="ＭＳ Ｐゴシック" charset="0"/>
              <a:cs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>
                <a:latin typeface="Calibri"/>
                <a:ea typeface="ＭＳ Ｐゴシック" charset="0"/>
                <a:cs typeface="Calibri"/>
              </a:rPr>
              <a:t>Registration instructions </a:t>
            </a:r>
            <a:r>
              <a:rPr lang="en-US" sz="2800" dirty="0">
                <a:latin typeface="Calibri"/>
                <a:ea typeface="ＭＳ Ｐゴシック" charset="0"/>
                <a:cs typeface="Calibri"/>
              </a:rPr>
              <a:t>available on the Office of Research website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>
              <a:latin typeface="Calibri"/>
              <a:ea typeface="ＭＳ Ｐゴシック" charset="0"/>
              <a:cs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alibri"/>
                <a:ea typeface="ＭＳ Ｐゴシック" charset="0"/>
                <a:cs typeface="Calibri"/>
              </a:rPr>
              <a:t>Once registered, all VUMC and VU users will access the application using their </a:t>
            </a:r>
            <a:r>
              <a:rPr lang="en-US" sz="2800" b="1" dirty="0">
                <a:latin typeface="Calibri"/>
                <a:ea typeface="ＭＳ Ｐゴシック" charset="0"/>
                <a:cs typeface="Calibri"/>
              </a:rPr>
              <a:t>VUNet ID and ePassword</a:t>
            </a:r>
            <a:endParaRPr lang="en-US" sz="2500" b="1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3975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80892" y="76200"/>
            <a:ext cx="3886200" cy="5334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Cambria" pitchFamily="18" charset="0"/>
              </a:rPr>
              <a:t>Reservation Workflow Demo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3" y="1455941"/>
            <a:ext cx="9101667" cy="33482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256309" y="5967401"/>
            <a:ext cx="6324600" cy="700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Contact your </a:t>
            </a:r>
            <a:r>
              <a:rPr lang="en-US" sz="1400" b="1" dirty="0"/>
              <a:t>Department Administrator</a:t>
            </a:r>
            <a:r>
              <a:rPr lang="en-US" sz="1400" dirty="0"/>
              <a:t> if you need a </a:t>
            </a:r>
            <a:r>
              <a:rPr lang="en-US" sz="1400" b="1" dirty="0"/>
              <a:t>Billing Number</a:t>
            </a:r>
            <a:r>
              <a:rPr lang="en-US" sz="1400" dirty="0"/>
              <a:t> activated.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CDA24-902F-4334-AE97-9A61923E10E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8229600" y="6438900"/>
            <a:ext cx="838200" cy="2286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iLab Demo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86497" y="1981200"/>
            <a:ext cx="2961212" cy="700099"/>
            <a:chOff x="4686497" y="1981200"/>
            <a:chExt cx="2961212" cy="700099"/>
          </a:xfrm>
        </p:grpSpPr>
        <p:sp>
          <p:nvSpPr>
            <p:cNvPr id="11" name="Left Arrow 10"/>
            <p:cNvSpPr/>
            <p:nvPr/>
          </p:nvSpPr>
          <p:spPr>
            <a:xfrm>
              <a:off x="4686497" y="2176361"/>
              <a:ext cx="1031162" cy="376274"/>
            </a:xfrm>
            <a:prstGeom prst="lef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09902" y="1981200"/>
              <a:ext cx="2037807" cy="7000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Select </a:t>
              </a:r>
              <a:r>
                <a:rPr lang="en-US" sz="1400" b="1" dirty="0"/>
                <a:t>Billing Number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8753" y="4288603"/>
            <a:ext cx="2037807" cy="1418710"/>
            <a:chOff x="658753" y="4288603"/>
            <a:chExt cx="2037807" cy="1418710"/>
          </a:xfrm>
        </p:grpSpPr>
        <p:sp>
          <p:nvSpPr>
            <p:cNvPr id="14" name="Left Arrow 13"/>
            <p:cNvSpPr/>
            <p:nvPr/>
          </p:nvSpPr>
          <p:spPr>
            <a:xfrm rot="5400000">
              <a:off x="331309" y="4616047"/>
              <a:ext cx="1031162" cy="376274"/>
            </a:xfrm>
            <a:prstGeom prst="lef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58753" y="5007214"/>
              <a:ext cx="2037807" cy="7000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Select </a:t>
              </a:r>
              <a:r>
                <a:rPr lang="en-US" sz="1400" b="1" dirty="0"/>
                <a:t>Save Reservation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1735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1066800"/>
            <a:ext cx="8991600" cy="2922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895601" y="4159993"/>
            <a:ext cx="3505200" cy="8185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Reservation will appear on the calendar stating </a:t>
            </a:r>
            <a:r>
              <a:rPr lang="en-US" sz="1400" b="1" dirty="0"/>
              <a:t>Pending Approval</a:t>
            </a:r>
            <a:r>
              <a:rPr lang="en-US" sz="1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1" y="5967401"/>
            <a:ext cx="6324600" cy="70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You will be able to see all of your </a:t>
            </a:r>
            <a:r>
              <a:rPr lang="en-US" sz="1400" b="1" dirty="0"/>
              <a:t>Reservations</a:t>
            </a:r>
            <a:r>
              <a:rPr lang="en-US" sz="1400" dirty="0"/>
              <a:t> for this core by reviewing the schedule.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80892" y="76200"/>
            <a:ext cx="3886200" cy="5334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Cambria" pitchFamily="18" charset="0"/>
              </a:rPr>
              <a:t>Reservation Workflow Demo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29600" y="6553200"/>
            <a:ext cx="838200" cy="2286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iLab Demo</a:t>
            </a:r>
          </a:p>
        </p:txBody>
      </p:sp>
    </p:spTree>
    <p:extLst>
      <p:ext uri="{BB962C8B-B14F-4D97-AF65-F5344CB8AC3E}">
        <p14:creationId xmlns:p14="http://schemas.microsoft.com/office/powerpoint/2010/main" val="919848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085" y="1927225"/>
            <a:ext cx="7772400" cy="1470025"/>
          </a:xfrm>
        </p:spPr>
        <p:txBody>
          <a:bodyPr/>
          <a:lstStyle/>
          <a:p>
            <a:r>
              <a:rPr lang="en-US" b="1" dirty="0">
                <a:latin typeface="Cambria" pitchFamily="18" charset="0"/>
              </a:rPr>
              <a:t>VA Fund Selection Demo</a:t>
            </a:r>
          </a:p>
        </p:txBody>
      </p:sp>
    </p:spTree>
    <p:extLst>
      <p:ext uri="{BB962C8B-B14F-4D97-AF65-F5344CB8AC3E}">
        <p14:creationId xmlns:p14="http://schemas.microsoft.com/office/powerpoint/2010/main" val="2065155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48400" y="63662"/>
            <a:ext cx="2743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itchFamily="18" charset="0"/>
              </a:rPr>
              <a:t>VA Fund Selection Demo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3" y="838200"/>
            <a:ext cx="8879047" cy="3890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3581400"/>
            <a:ext cx="3124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Select the </a:t>
            </a:r>
          </a:p>
          <a:p>
            <a:pPr algn="ctr"/>
            <a:r>
              <a:rPr lang="en-US" sz="1600" b="1" dirty="0"/>
              <a:t>(VA-TVHS)</a:t>
            </a:r>
            <a:r>
              <a:rPr lang="en-US" sz="1600" dirty="0"/>
              <a:t> Lab Group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8694" y="5562600"/>
            <a:ext cx="499110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dirty="0"/>
              <a:t>PIs with VA Funding will have a separate VA Lab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0B44A-17D0-4CAF-8423-3A571B8EE0C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68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48400" y="63662"/>
            <a:ext cx="2743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itchFamily="18" charset="0"/>
              </a:rPr>
              <a:t>VA Fund Selection Demo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1" y="1115105"/>
            <a:ext cx="8686300" cy="24794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86200" y="1685594"/>
            <a:ext cx="25146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Select the </a:t>
            </a:r>
            <a:br>
              <a:rPr lang="en-US" sz="1600" dirty="0"/>
            </a:br>
            <a:r>
              <a:rPr lang="en-US" sz="1600" b="1" dirty="0"/>
              <a:t>Standing PO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570289" y="5715000"/>
            <a:ext cx="579095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Email </a:t>
            </a:r>
            <a:r>
              <a:rPr lang="en-US" sz="1400" dirty="0">
                <a:hlinkClick r:id="rId4"/>
              </a:rPr>
              <a:t>VUMCcores@vumc.org</a:t>
            </a:r>
            <a:r>
              <a:rPr lang="en-US" sz="1400" dirty="0"/>
              <a:t> if you do not see your VA billing number.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7141" y="3929837"/>
            <a:ext cx="49911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dirty="0"/>
              <a:t>The Office of Research will manage the VA POs in collaboration with Mike Walsh at the VA.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Select your existing 999999####.</a:t>
            </a:r>
          </a:p>
        </p:txBody>
      </p:sp>
    </p:spTree>
    <p:extLst>
      <p:ext uri="{BB962C8B-B14F-4D97-AF65-F5344CB8AC3E}">
        <p14:creationId xmlns:p14="http://schemas.microsoft.com/office/powerpoint/2010/main" val="29554666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085" y="1927225"/>
            <a:ext cx="7772400" cy="1470025"/>
          </a:xfrm>
        </p:spPr>
        <p:txBody>
          <a:bodyPr/>
          <a:lstStyle/>
          <a:p>
            <a:r>
              <a:rPr lang="en-US" b="1" dirty="0">
                <a:latin typeface="Cambria" pitchFamily="18" charset="0"/>
              </a:rPr>
              <a:t>Scholarship Selection Demo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229600" y="6553200"/>
            <a:ext cx="838200" cy="2286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iLab Demo</a:t>
            </a:r>
          </a:p>
        </p:txBody>
      </p:sp>
    </p:spTree>
    <p:extLst>
      <p:ext uri="{BB962C8B-B14F-4D97-AF65-F5344CB8AC3E}">
        <p14:creationId xmlns:p14="http://schemas.microsoft.com/office/powerpoint/2010/main" val="1942512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88765" y="58208"/>
            <a:ext cx="313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itchFamily="18" charset="0"/>
              </a:rPr>
              <a:t>Scholarship Selection Demo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3592178" y="3678115"/>
            <a:ext cx="588044" cy="423948"/>
          </a:xfrm>
          <a:prstGeom prst="wedgeEllipseCallout">
            <a:avLst>
              <a:gd name="adj1" fmla="val -117294"/>
              <a:gd name="adj2" fmla="val 4596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8765" y="3564546"/>
            <a:ext cx="2337269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Select the </a:t>
            </a:r>
            <a:r>
              <a:rPr lang="en-US" sz="1600" b="1" dirty="0"/>
              <a:t>VUMC </a:t>
            </a:r>
            <a:r>
              <a:rPr lang="en-US" sz="1600" dirty="0"/>
              <a:t>Lab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2" y="990600"/>
            <a:ext cx="8899576" cy="3962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3150" y="3743793"/>
            <a:ext cx="233726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Select the </a:t>
            </a:r>
            <a:br>
              <a:rPr lang="en-US" sz="1600" dirty="0"/>
            </a:br>
            <a:r>
              <a:rPr lang="en-US" sz="1600" b="1" dirty="0"/>
              <a:t>(VUMC) </a:t>
            </a:r>
            <a:r>
              <a:rPr lang="en-US" sz="1600" dirty="0"/>
              <a:t>Lab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0B44A-17D0-4CAF-8423-3A571B8EE0C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8229600" y="6553200"/>
            <a:ext cx="838200" cy="2286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iLab Demo</a:t>
            </a:r>
          </a:p>
        </p:txBody>
      </p:sp>
    </p:spTree>
    <p:extLst>
      <p:ext uri="{BB962C8B-B14F-4D97-AF65-F5344CB8AC3E}">
        <p14:creationId xmlns:p14="http://schemas.microsoft.com/office/powerpoint/2010/main" val="2659081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32" y="1112611"/>
            <a:ext cx="7248525" cy="1924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631160"/>
            <a:ext cx="6677025" cy="2095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012886" y="109061"/>
            <a:ext cx="313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itchFamily="18" charset="0"/>
              </a:rPr>
              <a:t>Scholarship Selection Demo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39585" y="1404944"/>
            <a:ext cx="2037807" cy="700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</a:t>
            </a:r>
            <a:r>
              <a:rPr lang="en-US" sz="1400" b="1" dirty="0"/>
              <a:t>Scholarships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6800" y="4289096"/>
            <a:ext cx="2775857" cy="700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the </a:t>
            </a:r>
            <a:r>
              <a:rPr lang="en-US" sz="1400" b="1" dirty="0"/>
              <a:t>Scholarship </a:t>
            </a:r>
            <a:r>
              <a:rPr lang="en-US" sz="1400" dirty="0"/>
              <a:t>fund number.</a:t>
            </a:r>
            <a:endParaRPr lang="en-US" sz="1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CDA24-902F-4334-AE97-9A61923E10E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48958" y="5867399"/>
            <a:ext cx="6523442" cy="9144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Once scholarships are added, the PI will receive an </a:t>
            </a:r>
            <a:r>
              <a:rPr lang="en-US" sz="1400" b="1" dirty="0"/>
              <a:t>email notification</a:t>
            </a:r>
            <a:r>
              <a:rPr lang="en-US" sz="1400" dirty="0"/>
              <a:t>.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If you </a:t>
            </a:r>
            <a:r>
              <a:rPr lang="en-US" sz="1400" u="sng" dirty="0"/>
              <a:t>do not see your scholarship fund</a:t>
            </a:r>
            <a:r>
              <a:rPr lang="en-US" sz="1400" dirty="0"/>
              <a:t>, confirm you have been given access to the fund number by your PI or Lab Manager.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229600" y="6553200"/>
            <a:ext cx="838200" cy="2286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iLab Demo</a:t>
            </a:r>
          </a:p>
        </p:txBody>
      </p:sp>
    </p:spTree>
    <p:extLst>
      <p:ext uri="{BB962C8B-B14F-4D97-AF65-F5344CB8AC3E}">
        <p14:creationId xmlns:p14="http://schemas.microsoft.com/office/powerpoint/2010/main" val="1515953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097960"/>
              </p:ext>
            </p:extLst>
          </p:nvPr>
        </p:nvGraphicFramePr>
        <p:xfrm>
          <a:off x="990600" y="1752600"/>
          <a:ext cx="7467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3886200" y="304800"/>
            <a:ext cx="5103767" cy="74625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Cambria" pitchFamily="18" charset="0"/>
              </a:rPr>
              <a:t>Summary of Lab Groups</a:t>
            </a:r>
          </a:p>
        </p:txBody>
      </p:sp>
    </p:spTree>
    <p:extLst>
      <p:ext uri="{BB962C8B-B14F-4D97-AF65-F5344CB8AC3E}">
        <p14:creationId xmlns:p14="http://schemas.microsoft.com/office/powerpoint/2010/main" val="33064350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6680"/>
            <a:ext cx="8763000" cy="57912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000" b="1" dirty="0">
                <a:latin typeface="Cambria" pitchFamily="18" charset="0"/>
              </a:rPr>
              <a:t>Lab groups available for VUMC Faculty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3696" y="914400"/>
            <a:ext cx="4400204" cy="5867397"/>
            <a:chOff x="4637116" y="1219200"/>
            <a:chExt cx="4400204" cy="4131970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4637116" y="1638299"/>
              <a:ext cx="4400204" cy="3712871"/>
            </a:xfrm>
            <a:prstGeom prst="rect">
              <a:avLst/>
            </a:prstGeom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charset="0"/>
                <a:buNone/>
              </a:pPr>
              <a:endParaRPr lang="en-US" sz="1000" b="1" dirty="0">
                <a:latin typeface="Calibri"/>
                <a:ea typeface="ＭＳ Ｐゴシック" charset="0"/>
                <a:cs typeface="Calibri"/>
              </a:endParaRPr>
            </a:p>
            <a:p>
              <a:pPr marL="0" indent="0">
                <a:buNone/>
              </a:pPr>
              <a:r>
                <a:rPr lang="en-US" sz="1200" b="1" dirty="0"/>
                <a:t>Fund Type:</a:t>
              </a:r>
            </a:p>
            <a:p>
              <a:r>
                <a:rPr lang="en-US" sz="1000" dirty="0"/>
                <a:t>Select this lab when you want to make core purchases/ reservations using your    </a:t>
              </a:r>
              <a:r>
                <a:rPr lang="en-US" sz="1000" u="sng" dirty="0"/>
                <a:t>VUMC cost centers</a:t>
              </a:r>
              <a:r>
                <a:rPr lang="en-US" sz="1000" dirty="0"/>
                <a:t>.</a:t>
              </a:r>
            </a:p>
            <a:p>
              <a:r>
                <a:rPr lang="en-US" sz="1000" dirty="0"/>
                <a:t>Select this lab when you want to make core purchases/ reservations using your </a:t>
              </a:r>
              <a:r>
                <a:rPr lang="en-US" sz="1000" u="sng" dirty="0"/>
                <a:t>scholarship or voucher funds</a:t>
              </a:r>
              <a:r>
                <a:rPr lang="en-US" sz="1000" dirty="0"/>
                <a:t>.</a:t>
              </a:r>
            </a:p>
            <a:p>
              <a:pPr marL="0" indent="0">
                <a:buNone/>
              </a:pPr>
              <a:endParaRPr lang="en-US" sz="1000" u="sng" dirty="0"/>
            </a:p>
            <a:p>
              <a:pPr marL="0" indent="0">
                <a:buNone/>
              </a:pPr>
              <a:r>
                <a:rPr lang="en-US" sz="1200" b="1" u="sng" dirty="0"/>
                <a:t>VUMC Cost Centers</a:t>
              </a:r>
              <a:endParaRPr lang="en-US" sz="1200" b="1" dirty="0"/>
            </a:p>
            <a:p>
              <a:r>
                <a:rPr lang="en-US" sz="1000" dirty="0"/>
                <a:t>VUMC Cost Centers are </a:t>
              </a:r>
              <a:r>
                <a:rPr lang="en-US" sz="1000" b="1" dirty="0"/>
                <a:t>activated</a:t>
              </a:r>
              <a:r>
                <a:rPr lang="en-US" sz="1000" dirty="0"/>
                <a:t> by the </a:t>
              </a:r>
              <a:r>
                <a:rPr lang="en-US" sz="1000" u="sng" dirty="0"/>
                <a:t>department administrato</a:t>
              </a:r>
              <a:r>
                <a:rPr lang="en-US" sz="1000" dirty="0"/>
                <a:t>r.</a:t>
              </a:r>
            </a:p>
            <a:p>
              <a:r>
                <a:rPr lang="en-US" sz="1000" b="1" dirty="0"/>
                <a:t>Access</a:t>
              </a:r>
              <a:r>
                <a:rPr lang="en-US" sz="1000" dirty="0"/>
                <a:t> to VUMC Cost Centers</a:t>
              </a:r>
            </a:p>
            <a:p>
              <a:pPr lvl="1"/>
              <a:r>
                <a:rPr lang="en-US" sz="1000" dirty="0"/>
                <a:t>The PI has automatic access to the VUMC cost center once activated by the department.</a:t>
              </a:r>
            </a:p>
            <a:p>
              <a:pPr lvl="1"/>
              <a:r>
                <a:rPr lang="en-US" sz="1000" dirty="0"/>
                <a:t>The PI or Lab Manager </a:t>
              </a:r>
              <a:r>
                <a:rPr lang="en-US" sz="1000" i="1" dirty="0"/>
                <a:t>will need to grant access for specific users </a:t>
              </a:r>
              <a:r>
                <a:rPr lang="en-US" sz="1000" dirty="0"/>
                <a:t>to specific cost centers via the PI’s fund grid.</a:t>
              </a:r>
            </a:p>
            <a:p>
              <a:pPr marL="0" indent="0">
                <a:buNone/>
              </a:pPr>
              <a:endParaRPr lang="en-US" sz="1200" b="1" u="sng" dirty="0"/>
            </a:p>
            <a:p>
              <a:pPr marL="0" indent="0">
                <a:buNone/>
              </a:pPr>
              <a:r>
                <a:rPr lang="en-US" sz="1200" b="1" u="sng" dirty="0"/>
                <a:t>Vouchers &amp; Scholarships</a:t>
              </a:r>
              <a:endParaRPr lang="en-US" sz="1200" b="1" dirty="0"/>
            </a:p>
            <a:p>
              <a:r>
                <a:rPr lang="en-US" sz="1000" dirty="0"/>
                <a:t>Vouchers &amp; Scholarships funds are </a:t>
              </a:r>
              <a:r>
                <a:rPr lang="en-US" sz="1000" b="1" dirty="0"/>
                <a:t>activated</a:t>
              </a:r>
              <a:r>
                <a:rPr lang="en-US" sz="1000" dirty="0"/>
                <a:t> in iLab </a:t>
              </a:r>
              <a:r>
                <a:rPr lang="en-US" sz="1000" u="sng" dirty="0"/>
                <a:t>via an outside process.</a:t>
              </a:r>
              <a:endParaRPr lang="en-US" sz="1000" dirty="0"/>
            </a:p>
            <a:p>
              <a:r>
                <a:rPr lang="en-US" sz="1000" b="1" dirty="0"/>
                <a:t>Access</a:t>
              </a:r>
              <a:r>
                <a:rPr lang="en-US" sz="1000" dirty="0"/>
                <a:t> to Voucher &amp; Scholarship Funds</a:t>
              </a:r>
            </a:p>
            <a:p>
              <a:pPr lvl="1"/>
              <a:r>
                <a:rPr lang="en-US" sz="1000" dirty="0"/>
                <a:t>The PI will have automatic access to these funds once activated</a:t>
              </a:r>
            </a:p>
            <a:p>
              <a:pPr lvl="1"/>
              <a:r>
                <a:rPr lang="en-US" sz="1000" dirty="0"/>
                <a:t>The PI or Lab Manager will </a:t>
              </a:r>
              <a:r>
                <a:rPr lang="en-US" sz="1000" i="1" dirty="0"/>
                <a:t>need to grant access for specific users </a:t>
              </a:r>
              <a:r>
                <a:rPr lang="en-US" sz="1000" dirty="0"/>
                <a:t>to specific cost centers via the PI’s fund grid.</a:t>
              </a: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 bwMode="auto">
            <a:xfrm>
              <a:off x="5943600" y="1219200"/>
              <a:ext cx="1981200" cy="533400"/>
            </a:xfrm>
            <a:prstGeom prst="rect">
              <a:avLst/>
            </a:prstGeom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2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9144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3716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8288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latin typeface="Cambria" pitchFamily="18" charset="0"/>
                </a:rPr>
                <a:t>Smith, John (VUMC) Lab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86300" y="914400"/>
            <a:ext cx="4400204" cy="5867397"/>
            <a:chOff x="4637116" y="1219200"/>
            <a:chExt cx="4400204" cy="4131970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 bwMode="auto">
            <a:xfrm>
              <a:off x="4637116" y="1638299"/>
              <a:ext cx="4400204" cy="3712871"/>
            </a:xfrm>
            <a:prstGeom prst="rect">
              <a:avLst/>
            </a:prstGeom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charset="0"/>
                <a:buNone/>
              </a:pPr>
              <a:endParaRPr lang="en-US" sz="1000" b="1" dirty="0">
                <a:latin typeface="Calibri"/>
                <a:ea typeface="ＭＳ Ｐゴシック" charset="0"/>
                <a:cs typeface="Calibri"/>
              </a:endParaRPr>
            </a:p>
            <a:p>
              <a:pPr marL="0" indent="0">
                <a:buNone/>
              </a:pPr>
              <a:r>
                <a:rPr lang="en-US" sz="1200" b="1" dirty="0"/>
                <a:t>Fund Type:</a:t>
              </a:r>
            </a:p>
            <a:p>
              <a:r>
                <a:rPr lang="en-US" sz="1000" dirty="0"/>
                <a:t>Select this lab when you want to make core purchases/ reservations using your </a:t>
              </a:r>
              <a:r>
                <a:rPr lang="en-US" sz="1000" u="sng" dirty="0"/>
                <a:t>VA Funds (99999XXXX)</a:t>
              </a:r>
              <a:endParaRPr lang="en-US" sz="1000" dirty="0"/>
            </a:p>
            <a:p>
              <a:pPr marL="0" indent="0">
                <a:buNone/>
              </a:pPr>
              <a:endParaRPr lang="en-US" sz="1000" u="sng" dirty="0"/>
            </a:p>
            <a:p>
              <a:pPr marL="0" indent="0">
                <a:buNone/>
              </a:pPr>
              <a:r>
                <a:rPr lang="en-US" sz="1200" b="1" u="sng" dirty="0"/>
                <a:t>VA Funds (999999xxxx)</a:t>
              </a:r>
              <a:endParaRPr lang="en-US" sz="1200" b="1" dirty="0"/>
            </a:p>
            <a:p>
              <a:r>
                <a:rPr lang="en-US" sz="1000" dirty="0"/>
                <a:t>VA funds are considered external funds.</a:t>
              </a:r>
            </a:p>
            <a:p>
              <a:r>
                <a:rPr lang="en-US" sz="1000" dirty="0"/>
                <a:t>VA funds are added as a ‘Standing PO’ number to each VUMC core facility that will  be used.</a:t>
              </a:r>
            </a:p>
            <a:p>
              <a:r>
                <a:rPr lang="en-US" sz="1000" dirty="0"/>
                <a:t>The VA fund must be added for each individual lab member at each core facility.</a:t>
              </a:r>
            </a:p>
            <a:p>
              <a:pPr marL="0" indent="0">
                <a:buNone/>
              </a:pPr>
              <a:endParaRPr lang="en-US" sz="1200" b="1" u="sng" dirty="0"/>
            </a:p>
            <a:p>
              <a:pPr marL="0" indent="0">
                <a:buNone/>
              </a:pPr>
              <a:r>
                <a:rPr lang="en-US" sz="1200" b="1" u="sng" dirty="0"/>
                <a:t>Activating VA Funds</a:t>
              </a:r>
            </a:p>
            <a:p>
              <a:r>
                <a:rPr lang="en-US" sz="1000" dirty="0"/>
                <a:t>Contact the Office of Research to activate VA funds for each of the lab members.</a:t>
              </a:r>
            </a:p>
            <a:p>
              <a:pPr lvl="1"/>
              <a:r>
                <a:rPr lang="en-US" sz="1000" dirty="0"/>
                <a:t>NOTE: This is a manual process, and we will activate upon request. Please provide the VUMC core name and the name of the lab member.</a:t>
              </a:r>
            </a:p>
            <a:p>
              <a:pPr marL="457200" lvl="1" indent="0">
                <a:buNone/>
              </a:pPr>
              <a:endParaRPr lang="en-US" sz="1200" b="1" dirty="0"/>
            </a:p>
            <a:p>
              <a:pPr marL="0" indent="0">
                <a:buNone/>
              </a:pPr>
              <a:r>
                <a:rPr lang="en-US" sz="1200" b="1" u="sng" dirty="0"/>
                <a:t>Access to VA Funds</a:t>
              </a:r>
              <a:endParaRPr lang="en-US" sz="1200" b="1" dirty="0"/>
            </a:p>
            <a:p>
              <a:r>
                <a:rPr lang="en-US" sz="1000" dirty="0"/>
                <a:t>Once the VA fund has been added to the requested core site as a “Standing PO’, the user will have access to the fund.</a:t>
              </a: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 bwMode="auto">
            <a:xfrm>
              <a:off x="5943600" y="1219200"/>
              <a:ext cx="1981200" cy="533400"/>
            </a:xfrm>
            <a:prstGeom prst="rect">
              <a:avLst/>
            </a:prstGeom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2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9144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3716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8288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latin typeface="Cambria" pitchFamily="18" charset="0"/>
                </a:rPr>
                <a:t>Smith, John (VA) Lab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11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629400" y="-76199"/>
            <a:ext cx="274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Cambria" pitchFamily="18" charset="0"/>
              </a:rPr>
              <a:t>Registration Tips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0" y="1463114"/>
            <a:ext cx="3738563" cy="2407772"/>
            <a:chOff x="2667000" y="1295400"/>
            <a:chExt cx="3738563" cy="24077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7000" y="1295400"/>
              <a:ext cx="3738563" cy="240777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" name="Oval 2"/>
            <p:cNvSpPr/>
            <p:nvPr/>
          </p:nvSpPr>
          <p:spPr>
            <a:xfrm>
              <a:off x="2743200" y="1481512"/>
              <a:ext cx="2743200" cy="914400"/>
            </a:xfrm>
            <a:prstGeom prst="ellipse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724833"/>
            <a:ext cx="3200400" cy="31460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ular Callout 7"/>
          <p:cNvSpPr/>
          <p:nvPr/>
        </p:nvSpPr>
        <p:spPr>
          <a:xfrm>
            <a:off x="800100" y="4410075"/>
            <a:ext cx="2362200" cy="1143000"/>
          </a:xfrm>
          <a:prstGeom prst="wedgeRectCallout">
            <a:avLst>
              <a:gd name="adj1" fmla="val 21102"/>
              <a:gd name="adj2" fmla="val -891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 1:  </a:t>
            </a:r>
          </a:p>
          <a:p>
            <a:pPr algn="ctr"/>
            <a:r>
              <a:rPr lang="en-US" dirty="0"/>
              <a:t>VUMC or VU User (with </a:t>
            </a:r>
            <a:r>
              <a:rPr lang="en-US" dirty="0" err="1"/>
              <a:t>VUNet</a:t>
            </a:r>
            <a:r>
              <a:rPr lang="en-US" dirty="0"/>
              <a:t> ID)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5867400" y="4352925"/>
            <a:ext cx="2362200" cy="1143000"/>
          </a:xfrm>
          <a:prstGeom prst="wedgeRectCallout">
            <a:avLst>
              <a:gd name="adj1" fmla="val 21102"/>
              <a:gd name="adj2" fmla="val -891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 2:  </a:t>
            </a:r>
          </a:p>
          <a:p>
            <a:pPr algn="ctr"/>
            <a:r>
              <a:rPr lang="en-US" dirty="0"/>
              <a:t>Enter your </a:t>
            </a:r>
            <a:r>
              <a:rPr lang="en-US" dirty="0" err="1"/>
              <a:t>VUNet</a:t>
            </a:r>
            <a:r>
              <a:rPr lang="en-US" dirty="0"/>
              <a:t> ID and </a:t>
            </a:r>
            <a:r>
              <a:rPr lang="en-US" dirty="0" err="1"/>
              <a:t>ePassword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5928591"/>
            <a:ext cx="7239000" cy="70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If you have not yet registered, the system will ask you to select your PI’s name. </a:t>
            </a:r>
          </a:p>
        </p:txBody>
      </p:sp>
    </p:spTree>
    <p:extLst>
      <p:ext uri="{BB962C8B-B14F-4D97-AF65-F5344CB8AC3E}">
        <p14:creationId xmlns:p14="http://schemas.microsoft.com/office/powerpoint/2010/main" val="10235613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085" y="1927225"/>
            <a:ext cx="7772400" cy="1470025"/>
          </a:xfrm>
        </p:spPr>
        <p:txBody>
          <a:bodyPr/>
          <a:lstStyle/>
          <a:p>
            <a:r>
              <a:rPr lang="en-US" b="1" dirty="0">
                <a:latin typeface="Cambria" pitchFamily="18" charset="0"/>
              </a:rPr>
              <a:t>Invoices</a:t>
            </a:r>
          </a:p>
        </p:txBody>
      </p:sp>
    </p:spTree>
    <p:extLst>
      <p:ext uri="{BB962C8B-B14F-4D97-AF65-F5344CB8AC3E}">
        <p14:creationId xmlns:p14="http://schemas.microsoft.com/office/powerpoint/2010/main" val="4588981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867400" y="76200"/>
            <a:ext cx="3429000" cy="5334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Cambria" pitchFamily="18" charset="0"/>
              </a:rPr>
              <a:t>Invoice Demo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CDA24-902F-4334-AE97-9A61923E10E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8229600" y="6553200"/>
            <a:ext cx="838200" cy="2286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iLab Demo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89" y="1126054"/>
            <a:ext cx="3505200" cy="57319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Left Arrow 11"/>
          <p:cNvSpPr/>
          <p:nvPr/>
        </p:nvSpPr>
        <p:spPr>
          <a:xfrm>
            <a:off x="2772834" y="3803890"/>
            <a:ext cx="3780366" cy="37627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86400" y="3627007"/>
            <a:ext cx="197063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Select </a:t>
            </a:r>
            <a:br>
              <a:rPr lang="en-US" sz="1600" dirty="0"/>
            </a:br>
            <a:r>
              <a:rPr lang="en-US" sz="1600" b="1" dirty="0"/>
              <a:t>Invoices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583517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867400" y="76200"/>
            <a:ext cx="3429000" cy="5334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Cambria" pitchFamily="18" charset="0"/>
              </a:rPr>
              <a:t>Invoice Demo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08932"/>
            <a:ext cx="8719221" cy="38335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039" y="5778403"/>
            <a:ext cx="498475" cy="5054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CDA24-902F-4334-AE97-9A61923E10E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8229600" y="6465166"/>
            <a:ext cx="838200" cy="2286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iLab Demo</a:t>
            </a:r>
          </a:p>
        </p:txBody>
      </p:sp>
      <p:sp>
        <p:nvSpPr>
          <p:cNvPr id="13" name="Left Arrow 12"/>
          <p:cNvSpPr/>
          <p:nvPr/>
        </p:nvSpPr>
        <p:spPr>
          <a:xfrm rot="18421326">
            <a:off x="1544077" y="1548115"/>
            <a:ext cx="1037166" cy="37627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38867" y="1083598"/>
            <a:ext cx="276632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Optional: Filter to the invoice you are wanting to review</a:t>
            </a:r>
          </a:p>
        </p:txBody>
      </p:sp>
      <p:sp>
        <p:nvSpPr>
          <p:cNvPr id="14" name="Left Arrow 13"/>
          <p:cNvSpPr/>
          <p:nvPr/>
        </p:nvSpPr>
        <p:spPr>
          <a:xfrm rot="8695873">
            <a:off x="7498819" y="5100657"/>
            <a:ext cx="1306144" cy="37627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52800" y="5562600"/>
            <a:ext cx="4645169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Select the </a:t>
            </a:r>
            <a:r>
              <a:rPr lang="en-US" sz="1600" u="sng" dirty="0"/>
              <a:t>magnifying glass</a:t>
            </a:r>
            <a:r>
              <a:rPr lang="en-US" sz="1600" dirty="0"/>
              <a:t> to view the invoice.</a:t>
            </a:r>
          </a:p>
        </p:txBody>
      </p:sp>
    </p:spTree>
    <p:extLst>
      <p:ext uri="{BB962C8B-B14F-4D97-AF65-F5344CB8AC3E}">
        <p14:creationId xmlns:p14="http://schemas.microsoft.com/office/powerpoint/2010/main" val="3861362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5" y="720913"/>
            <a:ext cx="6819801" cy="60548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867400" y="76200"/>
            <a:ext cx="3429000" cy="5334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Cambria" pitchFamily="18" charset="0"/>
              </a:rPr>
              <a:t>Invoice Demo</a:t>
            </a:r>
          </a:p>
        </p:txBody>
      </p:sp>
      <p:sp>
        <p:nvSpPr>
          <p:cNvPr id="16" name="Oval 15"/>
          <p:cNvSpPr/>
          <p:nvPr/>
        </p:nvSpPr>
        <p:spPr>
          <a:xfrm>
            <a:off x="6433156" y="5036411"/>
            <a:ext cx="304800" cy="439078"/>
          </a:xfrm>
          <a:prstGeom prst="ellipse">
            <a:avLst/>
          </a:prstGeom>
          <a:noFill/>
          <a:ln w="28575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670" y="5229183"/>
            <a:ext cx="991859" cy="8780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ounded Rectangle 17"/>
          <p:cNvSpPr/>
          <p:nvPr/>
        </p:nvSpPr>
        <p:spPr>
          <a:xfrm>
            <a:off x="8229600" y="6553200"/>
            <a:ext cx="838200" cy="2286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iLab Demo</a:t>
            </a:r>
          </a:p>
        </p:txBody>
      </p:sp>
      <p:sp>
        <p:nvSpPr>
          <p:cNvPr id="19" name="Left Arrow 18"/>
          <p:cNvSpPr/>
          <p:nvPr/>
        </p:nvSpPr>
        <p:spPr>
          <a:xfrm>
            <a:off x="6026346" y="3168809"/>
            <a:ext cx="1365054" cy="104619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72394" y="2768025"/>
            <a:ext cx="194379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Pre-Invoice </a:t>
            </a:r>
            <a:br>
              <a:rPr lang="en-US" sz="1600" dirty="0"/>
            </a:br>
            <a:r>
              <a:rPr lang="en-US" sz="1600" dirty="0"/>
              <a:t>Status</a:t>
            </a:r>
          </a:p>
        </p:txBody>
      </p:sp>
      <p:sp>
        <p:nvSpPr>
          <p:cNvPr id="20" name="Left Arrow 19"/>
          <p:cNvSpPr/>
          <p:nvPr/>
        </p:nvSpPr>
        <p:spPr>
          <a:xfrm rot="20484762">
            <a:off x="6721362" y="4978686"/>
            <a:ext cx="1037166" cy="188769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06996" y="4359455"/>
            <a:ext cx="220919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Click the </a:t>
            </a:r>
            <a:r>
              <a:rPr lang="en-US" sz="1600" b="1" dirty="0"/>
              <a:t>$ Icon</a:t>
            </a:r>
            <a:r>
              <a:rPr lang="en-US" sz="1600" dirty="0"/>
              <a:t> to see the billing number</a:t>
            </a:r>
          </a:p>
        </p:txBody>
      </p:sp>
    </p:spTree>
    <p:extLst>
      <p:ext uri="{BB962C8B-B14F-4D97-AF65-F5344CB8AC3E}">
        <p14:creationId xmlns:p14="http://schemas.microsoft.com/office/powerpoint/2010/main" val="3583971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4322" y="991668"/>
            <a:ext cx="7247784" cy="5790132"/>
            <a:chOff x="55684" y="1295400"/>
            <a:chExt cx="7385683" cy="50911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28427" t="44616" r="28052"/>
            <a:stretch/>
          </p:blipFill>
          <p:spPr>
            <a:xfrm>
              <a:off x="55684" y="1295400"/>
              <a:ext cx="7385683" cy="50911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Flowchart: Alternate Process 12"/>
            <p:cNvSpPr/>
            <p:nvPr/>
          </p:nvSpPr>
          <p:spPr>
            <a:xfrm>
              <a:off x="6324600" y="1657686"/>
              <a:ext cx="246611" cy="265048"/>
            </a:xfrm>
            <a:prstGeom prst="flowChartAlternateProcess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5867400" y="76200"/>
            <a:ext cx="3429000" cy="5334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Cambria" pitchFamily="18" charset="0"/>
              </a:rPr>
              <a:t>Invoice Demo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CDA24-902F-4334-AE97-9A61923E10E8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8230133" y="6438900"/>
            <a:ext cx="838200" cy="2286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iLab Demo</a:t>
            </a:r>
          </a:p>
        </p:txBody>
      </p:sp>
      <p:sp>
        <p:nvSpPr>
          <p:cNvPr id="17" name="Left Arrow 16"/>
          <p:cNvSpPr/>
          <p:nvPr/>
        </p:nvSpPr>
        <p:spPr>
          <a:xfrm rot="2163716">
            <a:off x="6398150" y="1865335"/>
            <a:ext cx="1037166" cy="188769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41631" y="1937985"/>
            <a:ext cx="4226169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To update the charges to a different billing number, select the </a:t>
            </a:r>
            <a:r>
              <a:rPr lang="en-US" sz="1400" b="1" dirty="0"/>
              <a:t>check box </a:t>
            </a:r>
            <a:r>
              <a:rPr lang="en-US" sz="1400" dirty="0"/>
              <a:t>for each charge in the payment list.</a:t>
            </a:r>
          </a:p>
        </p:txBody>
      </p:sp>
      <p:sp>
        <p:nvSpPr>
          <p:cNvPr id="18" name="Left Arrow 17"/>
          <p:cNvSpPr/>
          <p:nvPr/>
        </p:nvSpPr>
        <p:spPr>
          <a:xfrm rot="2163716">
            <a:off x="7098785" y="3652552"/>
            <a:ext cx="1298660" cy="14752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85492" y="3895314"/>
            <a:ext cx="2482735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Using the Billing Number drop-down menu, select a new billing number. </a:t>
            </a:r>
          </a:p>
        </p:txBody>
      </p:sp>
      <p:sp>
        <p:nvSpPr>
          <p:cNvPr id="19" name="Left Arrow 18"/>
          <p:cNvSpPr/>
          <p:nvPr/>
        </p:nvSpPr>
        <p:spPr>
          <a:xfrm rot="10800000">
            <a:off x="5103537" y="6157647"/>
            <a:ext cx="1037166" cy="188769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94220" y="6059496"/>
            <a:ext cx="1506415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Select </a:t>
            </a:r>
            <a:r>
              <a:rPr lang="en-US" sz="1600" b="1" dirty="0"/>
              <a:t>Save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84358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37" y="114604"/>
            <a:ext cx="5302711" cy="66916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77000" y="0"/>
            <a:ext cx="3429000" cy="5334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Cambria" pitchFamily="18" charset="0"/>
              </a:rPr>
              <a:t>Final Invoice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8958" y="899659"/>
            <a:ext cx="273784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If invoice status states “Final”, please </a:t>
            </a:r>
            <a:r>
              <a:rPr lang="en-US" sz="1600" u="sng" dirty="0"/>
              <a:t>contact the core</a:t>
            </a:r>
            <a:r>
              <a:rPr lang="en-US" sz="1600" dirty="0"/>
              <a:t> for any refunds.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CDA24-902F-4334-AE97-9A61923E10E8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229600" y="6400800"/>
            <a:ext cx="838200" cy="2286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iLab Demo</a:t>
            </a:r>
          </a:p>
        </p:txBody>
      </p:sp>
      <p:sp>
        <p:nvSpPr>
          <p:cNvPr id="10" name="Left Arrow 9"/>
          <p:cNvSpPr/>
          <p:nvPr/>
        </p:nvSpPr>
        <p:spPr>
          <a:xfrm>
            <a:off x="4668287" y="3258760"/>
            <a:ext cx="1037166" cy="188769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54103" y="3142057"/>
            <a:ext cx="205740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Final Invoice Status</a:t>
            </a:r>
          </a:p>
        </p:txBody>
      </p:sp>
    </p:spTree>
    <p:extLst>
      <p:ext uri="{BB962C8B-B14F-4D97-AF65-F5344CB8AC3E}">
        <p14:creationId xmlns:p14="http://schemas.microsoft.com/office/powerpoint/2010/main" val="34053481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90600"/>
            <a:ext cx="3314700" cy="5010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105400" y="1371600"/>
            <a:ext cx="3581400" cy="1981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Pre-Invoices are generally available between noon and 1pm on the 1</a:t>
            </a:r>
            <a:r>
              <a:rPr lang="en-US" sz="1400" baseline="30000" dirty="0"/>
              <a:t>st</a:t>
            </a:r>
            <a:r>
              <a:rPr lang="en-US" sz="1400" dirty="0"/>
              <a:t> Business Day.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Final invoices are generated around noon on the 2</a:t>
            </a:r>
            <a:r>
              <a:rPr lang="en-US" sz="1400" baseline="30000" dirty="0"/>
              <a:t>nd</a:t>
            </a:r>
            <a:r>
              <a:rPr lang="en-US" sz="1400" dirty="0"/>
              <a:t> Business Day.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Users have roughly 24 hours to review the pre-invoice reports.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124796" y="3733800"/>
            <a:ext cx="3581400" cy="1981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TIP:  </a:t>
            </a:r>
            <a:r>
              <a:rPr lang="en-US" sz="1400" dirty="0"/>
              <a:t>Use the reporting module to view completed charges that will be included on that month’s invoices.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Billing numbers can also be updated on orders in the ‘completed’ state.</a:t>
            </a:r>
          </a:p>
        </p:txBody>
      </p:sp>
    </p:spTree>
    <p:extLst>
      <p:ext uri="{BB962C8B-B14F-4D97-AF65-F5344CB8AC3E}">
        <p14:creationId xmlns:p14="http://schemas.microsoft.com/office/powerpoint/2010/main" val="5694007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085" y="1927225"/>
            <a:ext cx="7772400" cy="1470025"/>
          </a:xfrm>
        </p:spPr>
        <p:txBody>
          <a:bodyPr/>
          <a:lstStyle/>
          <a:p>
            <a:r>
              <a:rPr lang="en-US" b="1" dirty="0">
                <a:latin typeface="Cambria" pitchFamily="18" charset="0"/>
              </a:rPr>
              <a:t>Reporting Demo</a:t>
            </a:r>
          </a:p>
        </p:txBody>
      </p:sp>
    </p:spTree>
    <p:extLst>
      <p:ext uri="{BB962C8B-B14F-4D97-AF65-F5344CB8AC3E}">
        <p14:creationId xmlns:p14="http://schemas.microsoft.com/office/powerpoint/2010/main" val="22313967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867400" y="76200"/>
            <a:ext cx="3429000" cy="5334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Cambria" pitchFamily="18" charset="0"/>
              </a:rPr>
              <a:t>Reporting Training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CDA24-902F-4334-AE97-9A61923E10E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89" y="1126054"/>
            <a:ext cx="3505200" cy="57319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Left Arrow 11"/>
          <p:cNvSpPr/>
          <p:nvPr/>
        </p:nvSpPr>
        <p:spPr>
          <a:xfrm>
            <a:off x="2209800" y="4495800"/>
            <a:ext cx="3780366" cy="37627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42012" y="4391549"/>
            <a:ext cx="197063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Select </a:t>
            </a:r>
            <a:br>
              <a:rPr lang="en-US" sz="1600" dirty="0"/>
            </a:br>
            <a:r>
              <a:rPr lang="en-US" sz="1600" b="1" dirty="0"/>
              <a:t>Reporting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06271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3" y="1295400"/>
            <a:ext cx="8742918" cy="46435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867400" y="76200"/>
            <a:ext cx="3429000" cy="5334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Cambria" pitchFamily="18" charset="0"/>
              </a:rPr>
              <a:t>Reporting Demo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2894" y="6202461"/>
            <a:ext cx="3110612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Watch the </a:t>
            </a:r>
            <a:r>
              <a:rPr lang="en-US" sz="1400" b="1" dirty="0"/>
              <a:t>iLab Reporting Tutorial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4191000" y="1828800"/>
            <a:ext cx="914400" cy="228600"/>
          </a:xfrm>
          <a:prstGeom prst="flowChartAlternateProcess">
            <a:avLst/>
          </a:prstGeom>
          <a:noFill/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CDA24-902F-4334-AE97-9A61923E10E8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793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629400" y="-76199"/>
            <a:ext cx="274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Cambria" pitchFamily="18" charset="0"/>
              </a:rPr>
              <a:t>Registration Tips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62000" y="4785590"/>
            <a:ext cx="3962400" cy="1310409"/>
          </a:xfrm>
          <a:prstGeom prst="wedgeRectCallout">
            <a:avLst>
              <a:gd name="adj1" fmla="val 21102"/>
              <a:gd name="adj2" fmla="val -891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 3:  </a:t>
            </a:r>
          </a:p>
          <a:p>
            <a:pPr algn="ctr"/>
            <a:r>
              <a:rPr lang="en-US" dirty="0"/>
              <a:t>Select your PI Name and provide requested information.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26660" y="457201"/>
            <a:ext cx="2895600" cy="12287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If your PI is not listed select </a:t>
            </a:r>
            <a:br>
              <a:rPr lang="en-US" sz="1400" b="1" dirty="0"/>
            </a:br>
            <a:r>
              <a:rPr lang="en-US" sz="1400" b="1" dirty="0"/>
              <a:t>AAA Default (VUMC) Lab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200"/>
            <a:ext cx="4926965" cy="33712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526660" y="3556804"/>
            <a:ext cx="2895600" cy="12287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If you work with multiple PIs, email </a:t>
            </a:r>
            <a:r>
              <a:rPr lang="en-US" sz="1400" b="1" dirty="0">
                <a:hlinkClick r:id="rId4"/>
              </a:rPr>
              <a:t>VUMCcores@vumc.org</a:t>
            </a:r>
            <a:r>
              <a:rPr lang="en-US" sz="1400" b="1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26660" y="5154894"/>
            <a:ext cx="2895600" cy="12287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VU Students mentored by VUMC Faculty – Select the default lab.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26660" y="1958714"/>
            <a:ext cx="2895600" cy="12287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Department Administrators – </a:t>
            </a:r>
            <a:br>
              <a:rPr lang="en-US" sz="1400" b="1" dirty="0"/>
            </a:br>
            <a:r>
              <a:rPr lang="en-US" sz="1400" b="1" dirty="0"/>
              <a:t>Select the Admin (VUMC) Lab</a:t>
            </a:r>
          </a:p>
        </p:txBody>
      </p:sp>
    </p:spTree>
    <p:extLst>
      <p:ext uri="{BB962C8B-B14F-4D97-AF65-F5344CB8AC3E}">
        <p14:creationId xmlns:p14="http://schemas.microsoft.com/office/powerpoint/2010/main" val="1181320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867400" y="76200"/>
            <a:ext cx="3429000" cy="5334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Cambria" pitchFamily="18" charset="0"/>
              </a:rPr>
              <a:t>Reporting Demo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1961" y="152133"/>
            <a:ext cx="8888347" cy="533400"/>
          </a:xfrm>
          <a:prstGeom prst="rect">
            <a:avLst/>
          </a:prstGeom>
          <a:solidFill>
            <a:srgbClr val="FFFFCC"/>
          </a:solidFill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u="sng" dirty="0">
                <a:latin typeface="Cambria" pitchFamily="18" charset="0"/>
              </a:rPr>
              <a:t>Reporting: Ledger Reconciliation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4724400"/>
            <a:ext cx="8610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b="1" u="sng" dirty="0"/>
              <a:t>Export a csv file </a:t>
            </a:r>
            <a:r>
              <a:rPr lang="en-US" sz="1600" b="1" dirty="0"/>
              <a:t>of all charges invoiced during the date range: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/>
              <a:t>If the </a:t>
            </a:r>
            <a:r>
              <a:rPr lang="en-US" sz="1600" b="1" u="sng" dirty="0"/>
              <a:t>Billing Status</a:t>
            </a:r>
            <a:r>
              <a:rPr lang="en-US" sz="1600" u="sng" dirty="0"/>
              <a:t> column </a:t>
            </a:r>
            <a:r>
              <a:rPr lang="en-US" sz="1600" dirty="0"/>
              <a:t>references “</a:t>
            </a:r>
            <a:r>
              <a:rPr lang="en-US" sz="1600" b="1" dirty="0" err="1"/>
              <a:t>Billing_initialized</a:t>
            </a:r>
            <a:r>
              <a:rPr lang="en-US" sz="1600" b="1" dirty="0"/>
              <a:t>”, </a:t>
            </a:r>
            <a:r>
              <a:rPr lang="en-US" sz="1600" dirty="0"/>
              <a:t>then the charges on that line have been completed for billing by the core.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/>
              <a:t>If the </a:t>
            </a:r>
            <a:r>
              <a:rPr lang="en-US" sz="1600" b="1" u="sng" dirty="0"/>
              <a:t>Invoice Number</a:t>
            </a:r>
            <a:r>
              <a:rPr lang="en-US" sz="1600" u="sng" dirty="0"/>
              <a:t> column </a:t>
            </a:r>
            <a:r>
              <a:rPr lang="en-US" sz="1600" dirty="0"/>
              <a:t>references an </a:t>
            </a:r>
            <a:r>
              <a:rPr lang="en-US" sz="1600" b="1" dirty="0"/>
              <a:t>invoice number</a:t>
            </a:r>
            <a:r>
              <a:rPr lang="en-US" sz="1600" dirty="0"/>
              <a:t>, then the charges on that line have been invoiced.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 invoice number should display on the general ledger reports.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7514" y="876963"/>
            <a:ext cx="8737239" cy="3465506"/>
            <a:chOff x="177514" y="876963"/>
            <a:chExt cx="8737239" cy="34655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514" y="876963"/>
              <a:ext cx="8737239" cy="34655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Rounded Rectangle 16"/>
            <p:cNvSpPr/>
            <p:nvPr/>
          </p:nvSpPr>
          <p:spPr>
            <a:xfrm>
              <a:off x="215614" y="876963"/>
              <a:ext cx="1214541" cy="39209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77514" y="1626800"/>
              <a:ext cx="1575086" cy="8878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828800" y="1524000"/>
              <a:ext cx="1517936" cy="6096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876800" y="1828800"/>
              <a:ext cx="1517936" cy="4572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010399" y="2971800"/>
              <a:ext cx="1083247" cy="381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7788846" y="3581400"/>
              <a:ext cx="105035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85140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b="1" dirty="0">
                <a:latin typeface="Cambria" pitchFamily="18" charset="0"/>
              </a:rPr>
              <a:t>User Support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7349" y="1752600"/>
            <a:ext cx="844867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>
              <a:latin typeface="Calibri"/>
              <a:ea typeface="ＭＳ Ｐゴシック" charset="0"/>
              <a:cs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alibri"/>
                <a:ea typeface="ＭＳ Ｐゴシック" charset="0"/>
                <a:cs typeface="Calibri"/>
              </a:rPr>
              <a:t>VUMC Department User Training Sessions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>
                <a:latin typeface="Calibri"/>
                <a:ea typeface="ＭＳ Ｐゴシック" charset="0"/>
                <a:cs typeface="Calibri"/>
              </a:rPr>
              <a:t>Dept. Admins, PIs &amp; Lab Managers</a:t>
            </a:r>
          </a:p>
          <a:p>
            <a:endParaRPr lang="en-US" sz="2800" dirty="0">
              <a:latin typeface="Calibri"/>
              <a:ea typeface="ＭＳ Ｐゴシック" charset="0"/>
              <a:cs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alibri"/>
                <a:ea typeface="ＭＳ Ｐゴシック" charset="0"/>
                <a:cs typeface="Calibri"/>
              </a:rPr>
              <a:t>Online User Guides and FAQs</a:t>
            </a:r>
          </a:p>
        </p:txBody>
      </p:sp>
    </p:spTree>
    <p:extLst>
      <p:ext uri="{BB962C8B-B14F-4D97-AF65-F5344CB8AC3E}">
        <p14:creationId xmlns:p14="http://schemas.microsoft.com/office/powerpoint/2010/main" val="12139309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178380"/>
            <a:ext cx="2667000" cy="256482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600" u="sng" dirty="0">
                <a:latin typeface="Calibri"/>
                <a:ea typeface="ＭＳ Ｐゴシック" charset="0"/>
                <a:cs typeface="Calibri"/>
              </a:rPr>
              <a:t>Office of Research Website: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Calibri"/>
                <a:ea typeface="ＭＳ Ｐゴシック" charset="0"/>
                <a:cs typeface="Calibri"/>
              </a:rPr>
              <a:t>Link to iLab Operations Application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Calibri"/>
                <a:ea typeface="ＭＳ Ｐゴシック" charset="0"/>
                <a:cs typeface="Calibri"/>
              </a:rPr>
              <a:t>Registration Instructions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Calibri"/>
                <a:ea typeface="ＭＳ Ｐゴシック" charset="0"/>
                <a:cs typeface="Calibri"/>
              </a:rPr>
              <a:t>User Guides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Calibri"/>
                <a:ea typeface="ＭＳ Ｐゴシック" charset="0"/>
                <a:cs typeface="Calibri"/>
              </a:rPr>
              <a:t>FAQs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6503823"/>
            <a:ext cx="7143592" cy="27797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https://www.vumc.org/oor/ilab-user-support-user-guides-users-vumc-core-groups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2400"/>
            <a:ext cx="6143192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626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223308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b="1" dirty="0">
                <a:latin typeface="Cambria" pitchFamily="18" charset="0"/>
              </a:rPr>
              <a:t>iLab Support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49475"/>
            <a:ext cx="8305800" cy="22489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Callout 5"/>
          <p:cNvSpPr/>
          <p:nvPr/>
        </p:nvSpPr>
        <p:spPr>
          <a:xfrm>
            <a:off x="4398212" y="1296458"/>
            <a:ext cx="2127738" cy="914400"/>
          </a:xfrm>
          <a:prstGeom prst="wedgeEllipseCallout">
            <a:avLst>
              <a:gd name="adj1" fmla="val 98483"/>
              <a:gd name="adj2" fmla="val 4219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Select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u="sng" dirty="0">
                <a:solidFill>
                  <a:schemeClr val="bg1"/>
                </a:solidFill>
              </a:rPr>
              <a:t>HELP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667000"/>
            <a:ext cx="2944550" cy="3707423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228600" y="4723733"/>
            <a:ext cx="3352800" cy="1449266"/>
          </a:xfrm>
          <a:prstGeom prst="wedgeEllipseCallout">
            <a:avLst>
              <a:gd name="adj1" fmla="val 58133"/>
              <a:gd name="adj2" fmla="val -8704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Complete the questionnaire and select Submit Ticket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CDA24-902F-4334-AE97-9A61923E10E8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493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334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US" sz="2400" b="1" dirty="0">
              <a:latin typeface="Calibri"/>
              <a:ea typeface="ＭＳ Ｐゴシック" charset="0"/>
              <a:cs typeface="Calibri"/>
            </a:endParaRPr>
          </a:p>
          <a:p>
            <a:pPr marL="0" indent="0">
              <a:buNone/>
            </a:pPr>
            <a:r>
              <a:rPr lang="en-US" sz="2400" b="1" u="sng" dirty="0">
                <a:ea typeface="ＭＳ Ｐゴシック" charset="0"/>
                <a:cs typeface="Calibri"/>
              </a:rPr>
              <a:t>iLab/VUMC C.O.R.E.S Office Hours:</a:t>
            </a:r>
          </a:p>
          <a:p>
            <a:pPr marL="800100" lvl="2" indent="0">
              <a:buNone/>
            </a:pPr>
            <a:r>
              <a:rPr lang="en-US" sz="2200" dirty="0">
                <a:ea typeface="ＭＳ Ｐゴシック" charset="0"/>
                <a:cs typeface="Calibri"/>
              </a:rPr>
              <a:t>10:00am to 11:00am on Thursdays</a:t>
            </a:r>
          </a:p>
          <a:p>
            <a:pPr marL="800100" lvl="2" indent="0">
              <a:buNone/>
            </a:pPr>
            <a:r>
              <a:rPr lang="en-US" sz="2200" dirty="0">
                <a:ea typeface="ＭＳ Ｐゴシック" charset="0"/>
                <a:cs typeface="Calibri"/>
              </a:rPr>
              <a:t>Reservations required.</a:t>
            </a:r>
          </a:p>
          <a:p>
            <a:pPr marL="0" indent="0">
              <a:buNone/>
            </a:pPr>
            <a:endParaRPr lang="en-US" sz="2400" dirty="0">
              <a:ea typeface="ＭＳ Ｐゴシック" charset="0"/>
              <a:cs typeface="Calibri"/>
            </a:endParaRPr>
          </a:p>
          <a:p>
            <a:pPr marL="0" indent="0">
              <a:buNone/>
            </a:pPr>
            <a:r>
              <a:rPr lang="en-US" sz="2400" b="1" u="sng" dirty="0">
                <a:ea typeface="ＭＳ Ｐゴシック" charset="0"/>
                <a:cs typeface="Calibri"/>
              </a:rPr>
              <a:t>VUMC Office of Research Support Email Address:</a:t>
            </a:r>
          </a:p>
          <a:p>
            <a:pPr marL="800100" lvl="2" indent="0">
              <a:buNone/>
            </a:pPr>
            <a:r>
              <a:rPr lang="en-US" sz="2200" dirty="0">
                <a:ea typeface="ＭＳ Ｐゴシック" charset="0"/>
                <a:cs typeface="Calibri"/>
                <a:hlinkClick r:id="rId3"/>
              </a:rPr>
              <a:t>VUMCcores@vumc.org</a:t>
            </a:r>
            <a:r>
              <a:rPr lang="en-US" sz="2200" dirty="0">
                <a:ea typeface="ＭＳ Ｐゴシック" charset="0"/>
                <a:cs typeface="Calibri"/>
              </a:rPr>
              <a:t> </a:t>
            </a:r>
          </a:p>
          <a:p>
            <a:pPr marL="800100" lvl="2" indent="0">
              <a:buNone/>
            </a:pPr>
            <a:r>
              <a:rPr lang="en-US" sz="2200" dirty="0">
                <a:ea typeface="ＭＳ Ｐゴシック" charset="0"/>
                <a:cs typeface="Calibri"/>
              </a:rPr>
              <a:t>Or, contact the core manager!</a:t>
            </a:r>
          </a:p>
          <a:p>
            <a:pPr marL="800100" lvl="2" indent="0">
              <a:buNone/>
            </a:pPr>
            <a:endParaRPr lang="en-US" sz="2200" dirty="0">
              <a:ea typeface="ＭＳ Ｐゴシック" charset="0"/>
              <a:cs typeface="Calibri"/>
            </a:endParaRPr>
          </a:p>
          <a:p>
            <a:pPr marL="0" indent="0" algn="ctr">
              <a:buNone/>
            </a:pPr>
            <a:r>
              <a:rPr lang="en-US" sz="2000" b="1" dirty="0">
                <a:ea typeface="ＭＳ Ｐゴシック" charset="0"/>
                <a:cs typeface="Calibri"/>
              </a:rPr>
              <a:t>Our support team can assist with any questions related to the </a:t>
            </a:r>
          </a:p>
          <a:p>
            <a:pPr marL="0" indent="0" algn="ctr">
              <a:buNone/>
            </a:pPr>
            <a:r>
              <a:rPr lang="en-US" sz="2000" b="1" u="sng" dirty="0">
                <a:ea typeface="ＭＳ Ｐゴシック" charset="0"/>
                <a:cs typeface="Calibri"/>
              </a:rPr>
              <a:t>access to VUMC core group services </a:t>
            </a:r>
          </a:p>
          <a:p>
            <a:pPr marL="0" indent="0" algn="ctr">
              <a:buNone/>
            </a:pPr>
            <a:r>
              <a:rPr lang="en-US" sz="2000" b="1" dirty="0">
                <a:ea typeface="ＭＳ Ｐゴシック" charset="0"/>
                <a:cs typeface="Calibri"/>
              </a:rPr>
              <a:t>available in the iLab or VUMC C.O.R.E.S. applications.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3716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Cambria" pitchFamily="18" charset="0"/>
              </a:rPr>
              <a:t>We’re Here to Help</a:t>
            </a:r>
          </a:p>
        </p:txBody>
      </p:sp>
    </p:spTree>
    <p:extLst>
      <p:ext uri="{BB962C8B-B14F-4D97-AF65-F5344CB8AC3E}">
        <p14:creationId xmlns:p14="http://schemas.microsoft.com/office/powerpoint/2010/main" val="8672364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091" y="1143000"/>
            <a:ext cx="7467600" cy="2362200"/>
            <a:chOff x="762000" y="1527175"/>
            <a:chExt cx="7239000" cy="213360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762000" y="1981200"/>
              <a:ext cx="3505200" cy="12192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ＭＳ Ｐゴシック" charset="-128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charset="0"/>
                <a:buNone/>
              </a:pPr>
              <a:r>
                <a:rPr lang="en-US" sz="5000" dirty="0">
                  <a:solidFill>
                    <a:schemeClr val="bg1"/>
                  </a:solidFill>
                </a:rPr>
                <a:t>Questions?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000" y="1527175"/>
              <a:ext cx="3810000" cy="2133600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CDA24-902F-4334-AE97-9A61923E10E8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8723" y="4308964"/>
            <a:ext cx="35052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VUMC Core Questions: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VUMC Office of Research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hlinkClick r:id="rId4"/>
              </a:rPr>
              <a:t>VUMCcores@vumc.org</a:t>
            </a:r>
            <a:endParaRPr lang="en-US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u="sng" dirty="0"/>
              <a:t>VUMC Core List: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https://www.vumc.org/oor/full-listing-vanderbilt-research-cores-and-shared-resources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7709" y="4308964"/>
            <a:ext cx="436389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VU Core Questions: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VU Office of Contracts and Grant Accounting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hlinkClick r:id="rId5"/>
              </a:rPr>
              <a:t>CoresVU@Vanderbilt.edu</a:t>
            </a:r>
            <a:endParaRPr lang="en-US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u="sng" dirty="0"/>
              <a:t>VU Core List: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https://www.vanderbilt.edu/cores/cores-facilities.php</a:t>
            </a:r>
          </a:p>
        </p:txBody>
      </p:sp>
    </p:spTree>
    <p:extLst>
      <p:ext uri="{BB962C8B-B14F-4D97-AF65-F5344CB8AC3E}">
        <p14:creationId xmlns:p14="http://schemas.microsoft.com/office/powerpoint/2010/main" val="3090233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b="1" dirty="0">
                <a:latin typeface="Cambria" pitchFamily="18" charset="0"/>
              </a:rPr>
              <a:t>Core Users: </a:t>
            </a:r>
            <a:br>
              <a:rPr lang="en-US" b="1" dirty="0">
                <a:latin typeface="Cambria" pitchFamily="18" charset="0"/>
              </a:rPr>
            </a:br>
            <a:r>
              <a:rPr lang="en-US" b="1" dirty="0">
                <a:latin typeface="Cambria" pitchFamily="18" charset="0"/>
              </a:rPr>
              <a:t>Customer Payment Notes: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209800"/>
            <a:ext cx="844867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500" b="1" dirty="0">
                <a:latin typeface="Calibri"/>
                <a:ea typeface="ＭＳ Ｐゴシック" charset="0"/>
                <a:cs typeface="Calibri"/>
              </a:rPr>
              <a:t>VUMC users </a:t>
            </a:r>
            <a:r>
              <a:rPr lang="en-US" sz="2500" dirty="0">
                <a:latin typeface="Calibri"/>
                <a:ea typeface="ＭＳ Ｐゴシック" charset="0"/>
                <a:cs typeface="Calibri"/>
              </a:rPr>
              <a:t>will </a:t>
            </a:r>
            <a:r>
              <a:rPr lang="en-US" sz="2500" b="1" dirty="0">
                <a:latin typeface="Calibri"/>
                <a:ea typeface="ＭＳ Ｐゴシック" charset="0"/>
                <a:cs typeface="Calibri"/>
              </a:rPr>
              <a:t>pay with a cost center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>
                <a:latin typeface="Calibri"/>
                <a:ea typeface="ＭＳ Ｐゴシック" charset="0"/>
                <a:cs typeface="Calibri"/>
              </a:rPr>
              <a:t>Cost centers are added by Department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500" dirty="0">
              <a:latin typeface="Calibri"/>
              <a:ea typeface="ＭＳ Ｐゴシック" charset="0"/>
              <a:cs typeface="Calibri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>
                <a:latin typeface="Calibri"/>
                <a:ea typeface="ＭＳ Ｐゴシック" charset="0"/>
                <a:cs typeface="Calibri"/>
              </a:rPr>
              <a:t>PIs or Lab Managers </a:t>
            </a:r>
            <a:r>
              <a:rPr lang="en-US" sz="2500" b="1" dirty="0">
                <a:latin typeface="Calibri"/>
                <a:ea typeface="ＭＳ Ｐゴシック" charset="0"/>
                <a:cs typeface="Calibri"/>
              </a:rPr>
              <a:t>grant access </a:t>
            </a:r>
            <a:r>
              <a:rPr lang="en-US" sz="2500" dirty="0">
                <a:latin typeface="Calibri"/>
                <a:ea typeface="ＭＳ Ｐゴシック" charset="0"/>
                <a:cs typeface="Calibri"/>
              </a:rPr>
              <a:t>to activated cost centers to other lab staff members (i.e., resource users)</a:t>
            </a:r>
          </a:p>
          <a:p>
            <a:endParaRPr lang="en-US" sz="2500" dirty="0">
              <a:latin typeface="Calibri"/>
              <a:ea typeface="ＭＳ Ｐゴシック" charset="0"/>
              <a:cs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>
                <a:latin typeface="Calibri"/>
                <a:ea typeface="ＭＳ Ｐゴシック" charset="0"/>
                <a:cs typeface="Calibri"/>
              </a:rPr>
              <a:t>VUMC users will also have the ability to pay with a “</a:t>
            </a:r>
            <a:r>
              <a:rPr lang="en-US" sz="2500" b="1" dirty="0">
                <a:latin typeface="Calibri"/>
                <a:ea typeface="ＭＳ Ｐゴシック" charset="0"/>
                <a:cs typeface="Calibri"/>
              </a:rPr>
              <a:t>scholarship fund</a:t>
            </a:r>
            <a:r>
              <a:rPr lang="en-US" sz="2500" dirty="0">
                <a:latin typeface="Calibri"/>
                <a:ea typeface="ＭＳ Ｐゴシック" charset="0"/>
                <a:cs typeface="Calibri"/>
              </a:rPr>
              <a:t>” and </a:t>
            </a:r>
            <a:r>
              <a:rPr lang="en-US" sz="2500" b="1" dirty="0">
                <a:latin typeface="Calibri"/>
                <a:ea typeface="ＭＳ Ｐゴシック" charset="0"/>
                <a:cs typeface="Calibri"/>
              </a:rPr>
              <a:t>“VICTR vouchers”.</a:t>
            </a:r>
          </a:p>
        </p:txBody>
      </p:sp>
    </p:spTree>
    <p:extLst>
      <p:ext uri="{BB962C8B-B14F-4D97-AF65-F5344CB8AC3E}">
        <p14:creationId xmlns:p14="http://schemas.microsoft.com/office/powerpoint/2010/main" val="2079018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085" y="1927225"/>
            <a:ext cx="7772400" cy="1470025"/>
          </a:xfrm>
        </p:spPr>
        <p:txBody>
          <a:bodyPr/>
          <a:lstStyle/>
          <a:p>
            <a:r>
              <a:rPr lang="en-US" b="1" dirty="0">
                <a:latin typeface="Cambria" pitchFamily="18" charset="0"/>
              </a:rPr>
              <a:t>Adding a VUMC Center Number Demo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948" y="3124200"/>
            <a:ext cx="844867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800" dirty="0">
              <a:latin typeface="Calibri"/>
              <a:ea typeface="ＭＳ Ｐゴシック" charset="0"/>
              <a:cs typeface="Calibri"/>
            </a:endParaRPr>
          </a:p>
          <a:p>
            <a:pPr algn="ctr"/>
            <a:r>
              <a:rPr lang="en-US" sz="2800" dirty="0">
                <a:latin typeface="Calibri"/>
                <a:ea typeface="ＭＳ Ｐゴシック" charset="0"/>
                <a:cs typeface="Calibri"/>
              </a:rPr>
              <a:t>Department Administrators</a:t>
            </a:r>
          </a:p>
          <a:p>
            <a:pPr algn="ctr"/>
            <a:endParaRPr lang="en-US" sz="2800" dirty="0">
              <a:latin typeface="Calibri"/>
              <a:ea typeface="ＭＳ Ｐゴシック" charset="0"/>
              <a:cs typeface="Calibri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800" dirty="0">
              <a:latin typeface="Calibri"/>
              <a:ea typeface="ＭＳ Ｐゴシック" charset="0"/>
              <a:cs typeface="Calibri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229600" y="6553200"/>
            <a:ext cx="838200" cy="2286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iLab Demo</a:t>
            </a:r>
          </a:p>
        </p:txBody>
      </p:sp>
    </p:spTree>
    <p:extLst>
      <p:ext uri="{BB962C8B-B14F-4D97-AF65-F5344CB8AC3E}">
        <p14:creationId xmlns:p14="http://schemas.microsoft.com/office/powerpoint/2010/main" val="230402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867400" y="76200"/>
            <a:ext cx="3429000" cy="5334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Cambria" pitchFamily="18" charset="0"/>
              </a:rPr>
              <a:t>Adding a Center Number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400" y="342900"/>
            <a:ext cx="472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Calibri"/>
                <a:ea typeface="ＭＳ Ｐゴシック" charset="0"/>
                <a:cs typeface="Calibri"/>
              </a:rPr>
              <a:t>Select My Department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229600" y="6553200"/>
            <a:ext cx="838200" cy="2286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iLab Demo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78932"/>
            <a:ext cx="3306612" cy="5505893"/>
          </a:xfrm>
          <a:prstGeom prst="rect">
            <a:avLst/>
          </a:prstGeom>
        </p:spPr>
      </p:pic>
      <p:sp>
        <p:nvSpPr>
          <p:cNvPr id="13" name="Left Arrow 12"/>
          <p:cNvSpPr/>
          <p:nvPr/>
        </p:nvSpPr>
        <p:spPr>
          <a:xfrm>
            <a:off x="3441544" y="5562600"/>
            <a:ext cx="1031162" cy="37627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24921" y="5335238"/>
            <a:ext cx="272473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pPr algn="ctr"/>
            <a:r>
              <a:rPr lang="en-US" sz="1600" dirty="0"/>
              <a:t>Select </a:t>
            </a:r>
            <a:r>
              <a:rPr lang="en-US" sz="1600" b="1" dirty="0"/>
              <a:t>My Departments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871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867400" y="76200"/>
            <a:ext cx="3429000" cy="5334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Cambria" pitchFamily="18" charset="0"/>
              </a:rPr>
              <a:t>Adding a Center Number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DA087-D05E-48CB-BF5B-3851AACC9A4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305800" y="6477000"/>
            <a:ext cx="838200" cy="2286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iLab Dem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27" y="773897"/>
            <a:ext cx="7315200" cy="3071751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 rot="5400000">
            <a:off x="6682956" y="3007147"/>
            <a:ext cx="1031162" cy="37627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00800" y="3430149"/>
            <a:ext cx="24384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algn="ctr"/>
            <a:r>
              <a:rPr lang="en-US" sz="1600" dirty="0"/>
              <a:t>Select </a:t>
            </a:r>
            <a:r>
              <a:rPr lang="en-US" sz="1600" b="1" dirty="0"/>
              <a:t>View</a:t>
            </a:r>
          </a:p>
          <a:p>
            <a:pPr algn="ctr"/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4502426"/>
            <a:ext cx="8001000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US" sz="1600" b="1" u="sng" dirty="0"/>
          </a:p>
          <a:p>
            <a:r>
              <a:rPr lang="en-US" sz="1600" b="1" u="sng" dirty="0"/>
              <a:t>There may be two department modules displayed.</a:t>
            </a:r>
          </a:p>
          <a:p>
            <a:pPr algn="ctr"/>
            <a:endParaRPr lang="en-US" sz="1600" b="1" dirty="0"/>
          </a:p>
          <a:p>
            <a:r>
              <a:rPr lang="en-US" sz="1600" dirty="0"/>
              <a:t>Edit the module that begins with the department code to activate billing numbers for use in VUMC core groups.</a:t>
            </a:r>
          </a:p>
          <a:p>
            <a:endParaRPr lang="en-US" sz="1600" dirty="0"/>
          </a:p>
          <a:p>
            <a:r>
              <a:rPr lang="en-US" sz="1600" dirty="0"/>
              <a:t>The module that begins with ‘VUMC’ is used to manage billing numbers used in VU core groups.</a:t>
            </a:r>
          </a:p>
        </p:txBody>
      </p:sp>
    </p:spTree>
    <p:extLst>
      <p:ext uri="{BB962C8B-B14F-4D97-AF65-F5344CB8AC3E}">
        <p14:creationId xmlns:p14="http://schemas.microsoft.com/office/powerpoint/2010/main" val="1289660717"/>
      </p:ext>
    </p:extLst>
  </p:cSld>
  <p:clrMapOvr>
    <a:masterClrMapping/>
  </p:clrMapOvr>
</p:sld>
</file>

<file path=ppt/theme/theme1.xml><?xml version="1.0" encoding="utf-8"?>
<a:theme xmlns:a="http://schemas.openxmlformats.org/drawingml/2006/main" name="PPT template wVUMC logo top left cor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12800</TotalTime>
  <Words>2121</Words>
  <Application>Microsoft Office PowerPoint</Application>
  <PresentationFormat>On-screen Show (4:3)</PresentationFormat>
  <Paragraphs>381</Paragraphs>
  <Slides>55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MS PGothic</vt:lpstr>
      <vt:lpstr>MS PGothic</vt:lpstr>
      <vt:lpstr>Arial</vt:lpstr>
      <vt:lpstr>Calibri</vt:lpstr>
      <vt:lpstr>Cambria</vt:lpstr>
      <vt:lpstr>PPT template wVUMC logo top left corner</vt:lpstr>
      <vt:lpstr>iLab Training  for  VUMC Departments &amp; Users of  VUMC Core Groups</vt:lpstr>
      <vt:lpstr>VUMC C.O.R.E.S. to iLab Transition Core List</vt:lpstr>
      <vt:lpstr>Core Users</vt:lpstr>
      <vt:lpstr>PowerPoint Presentation</vt:lpstr>
      <vt:lpstr>PowerPoint Presentation</vt:lpstr>
      <vt:lpstr>Core Users:  Customer Payment Notes:</vt:lpstr>
      <vt:lpstr>Adding a VUMC Center Number Demo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Assigning Lab Member Access</vt:lpstr>
      <vt:lpstr>PowerPoint Presentation</vt:lpstr>
      <vt:lpstr>PowerPoint Presentation</vt:lpstr>
      <vt:lpstr>PowerPoint Presentation</vt:lpstr>
      <vt:lpstr>Project Workflow Demo</vt:lpstr>
      <vt:lpstr>PowerPoint Presentation</vt:lpstr>
      <vt:lpstr>PowerPoint Presentation</vt:lpstr>
      <vt:lpstr>Project Workflow Demo</vt:lpstr>
      <vt:lpstr>Project Workflow Demo</vt:lpstr>
      <vt:lpstr>Project Workflow Demo</vt:lpstr>
      <vt:lpstr>PowerPoint Presentation</vt:lpstr>
      <vt:lpstr>Project Workflow Demo</vt:lpstr>
      <vt:lpstr>Reservation Workflow Demo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 Fund Selection Demo</vt:lpstr>
      <vt:lpstr>PowerPoint Presentation</vt:lpstr>
      <vt:lpstr>PowerPoint Presentation</vt:lpstr>
      <vt:lpstr>Scholarship Selection Demo</vt:lpstr>
      <vt:lpstr>PowerPoint Presentation</vt:lpstr>
      <vt:lpstr>PowerPoint Presentation</vt:lpstr>
      <vt:lpstr>PowerPoint Presentation</vt:lpstr>
      <vt:lpstr>Lab groups available for VUMC Faculty</vt:lpstr>
      <vt:lpstr>Invoices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Reporting Demo</vt:lpstr>
      <vt:lpstr>PowerPoint Presentation</vt:lpstr>
      <vt:lpstr>PowerPoint Presentation</vt:lpstr>
      <vt:lpstr>PowerPoint Presentation</vt:lpstr>
      <vt:lpstr>User Support</vt:lpstr>
      <vt:lpstr>PowerPoint Presentation</vt:lpstr>
      <vt:lpstr>PowerPoint Presentation</vt:lpstr>
      <vt:lpstr>We’re Here to Help</vt:lpstr>
      <vt:lpstr>PowerPoint Presentation</vt:lpstr>
    </vt:vector>
  </TitlesOfParts>
  <Company>VUMC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RELEASE 2.2.3</dc:title>
  <dc:creator>Comstock, Debra T</dc:creator>
  <cp:lastModifiedBy>Alison Pirtle</cp:lastModifiedBy>
  <cp:revision>492</cp:revision>
  <cp:lastPrinted>2019-06-12T17:29:05Z</cp:lastPrinted>
  <dcterms:created xsi:type="dcterms:W3CDTF">2013-03-13T15:53:48Z</dcterms:created>
  <dcterms:modified xsi:type="dcterms:W3CDTF">2019-06-12T17:29:35Z</dcterms:modified>
</cp:coreProperties>
</file>