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0" r:id="rId2"/>
    <p:sldId id="256" r:id="rId3"/>
    <p:sldId id="308" r:id="rId4"/>
    <p:sldId id="298" r:id="rId5"/>
    <p:sldId id="268" r:id="rId6"/>
    <p:sldId id="270" r:id="rId7"/>
    <p:sldId id="311" r:id="rId8"/>
    <p:sldId id="273" r:id="rId9"/>
    <p:sldId id="312" r:id="rId10"/>
    <p:sldId id="274" r:id="rId11"/>
    <p:sldId id="322" r:id="rId12"/>
    <p:sldId id="325" r:id="rId13"/>
    <p:sldId id="303" r:id="rId14"/>
    <p:sldId id="305" r:id="rId15"/>
    <p:sldId id="319" r:id="rId16"/>
    <p:sldId id="316" r:id="rId17"/>
    <p:sldId id="304" r:id="rId18"/>
    <p:sldId id="306" r:id="rId19"/>
    <p:sldId id="314" r:id="rId20"/>
    <p:sldId id="301" r:id="rId21"/>
    <p:sldId id="302" r:id="rId22"/>
    <p:sldId id="315" r:id="rId23"/>
    <p:sldId id="320" r:id="rId24"/>
    <p:sldId id="321" r:id="rId25"/>
    <p:sldId id="324"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B98"/>
    <a:srgbClr val="D2836C"/>
    <a:srgbClr val="F37925"/>
    <a:srgbClr val="F57F31"/>
    <a:srgbClr val="FFF2CC"/>
    <a:srgbClr val="E9E5DF"/>
    <a:srgbClr val="D7CFC3"/>
    <a:srgbClr val="C3B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0" autoAdjust="0"/>
    <p:restoredTop sz="71944" autoAdjust="0"/>
  </p:normalViewPr>
  <p:slideViewPr>
    <p:cSldViewPr snapToGrid="0">
      <p:cViewPr varScale="1">
        <p:scale>
          <a:sx n="82" d="100"/>
          <a:sy n="82" d="100"/>
        </p:scale>
        <p:origin x="13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A028E-CBFE-4CB4-8CA0-ED405904B343}" type="doc">
      <dgm:prSet loTypeId="urn:microsoft.com/office/officeart/2016/7/layout/HorizontalActionList" loCatId="List" qsTypeId="urn:microsoft.com/office/officeart/2005/8/quickstyle/simple4" qsCatId="simple" csTypeId="urn:microsoft.com/office/officeart/2005/8/colors/colorful5" csCatId="colorful" phldr="1"/>
      <dgm:spPr/>
      <dgm:t>
        <a:bodyPr/>
        <a:lstStyle/>
        <a:p>
          <a:endParaRPr lang="en-US"/>
        </a:p>
      </dgm:t>
    </dgm:pt>
    <dgm:pt modelId="{A862F5C3-6957-4810-A85F-99790C0083C8}">
      <dgm:prSet custT="1"/>
      <dgm:spPr/>
      <dgm:t>
        <a:bodyPr/>
        <a:lstStyle/>
        <a:p>
          <a:r>
            <a:rPr lang="en-US" sz="2400" dirty="0"/>
            <a:t>VUMC IT</a:t>
          </a:r>
        </a:p>
      </dgm:t>
    </dgm:pt>
    <dgm:pt modelId="{86B59592-21C8-44CD-8402-F5D7148D100A}" type="parTrans" cxnId="{24542C02-E226-4E5A-A090-FF6F08031C24}">
      <dgm:prSet/>
      <dgm:spPr/>
      <dgm:t>
        <a:bodyPr/>
        <a:lstStyle/>
        <a:p>
          <a:endParaRPr lang="en-US"/>
        </a:p>
      </dgm:t>
    </dgm:pt>
    <dgm:pt modelId="{25464676-3D51-4931-8550-42DA71507277}" type="sibTrans" cxnId="{24542C02-E226-4E5A-A090-FF6F08031C24}">
      <dgm:prSet/>
      <dgm:spPr/>
      <dgm:t>
        <a:bodyPr/>
        <a:lstStyle/>
        <a:p>
          <a:endParaRPr lang="en-US"/>
        </a:p>
      </dgm:t>
    </dgm:pt>
    <dgm:pt modelId="{1AE84131-AE8A-408C-9650-625EA5627B7A}">
      <dgm:prSet custT="1"/>
      <dgm:spPr/>
      <dgm:t>
        <a:bodyPr/>
        <a:lstStyle/>
        <a:p>
          <a:r>
            <a:rPr lang="en-US" sz="2000" dirty="0"/>
            <a:t>Infrastructure</a:t>
          </a:r>
        </a:p>
      </dgm:t>
    </dgm:pt>
    <dgm:pt modelId="{E1CEAC56-D00E-495F-8E86-846EC82026C3}" type="parTrans" cxnId="{8DA8AC55-D4FC-43E6-9F2F-0EDC201859FD}">
      <dgm:prSet/>
      <dgm:spPr/>
      <dgm:t>
        <a:bodyPr/>
        <a:lstStyle/>
        <a:p>
          <a:endParaRPr lang="en-US"/>
        </a:p>
      </dgm:t>
    </dgm:pt>
    <dgm:pt modelId="{A5BD5A8A-2344-49FD-8CA5-84AB0490C60D}" type="sibTrans" cxnId="{8DA8AC55-D4FC-43E6-9F2F-0EDC201859FD}">
      <dgm:prSet/>
      <dgm:spPr/>
      <dgm:t>
        <a:bodyPr/>
        <a:lstStyle/>
        <a:p>
          <a:endParaRPr lang="en-US"/>
        </a:p>
      </dgm:t>
    </dgm:pt>
    <dgm:pt modelId="{35DB3B60-9107-40FA-8735-E06108692F61}">
      <dgm:prSet custT="1"/>
      <dgm:spPr/>
      <dgm:t>
        <a:bodyPr/>
        <a:lstStyle/>
        <a:p>
          <a:r>
            <a:rPr lang="en-US" sz="2000" dirty="0"/>
            <a:t>Enterprise Administrative Applications</a:t>
          </a:r>
        </a:p>
      </dgm:t>
    </dgm:pt>
    <dgm:pt modelId="{01B02AE2-5B21-439C-BEDD-66653A15058D}" type="parTrans" cxnId="{7091A858-D4E8-42EA-9D80-C1561149AD99}">
      <dgm:prSet/>
      <dgm:spPr/>
      <dgm:t>
        <a:bodyPr/>
        <a:lstStyle/>
        <a:p>
          <a:endParaRPr lang="en-US"/>
        </a:p>
      </dgm:t>
    </dgm:pt>
    <dgm:pt modelId="{F3029476-CCAE-463A-9F50-833CF1FDC70E}" type="sibTrans" cxnId="{7091A858-D4E8-42EA-9D80-C1561149AD99}">
      <dgm:prSet/>
      <dgm:spPr/>
      <dgm:t>
        <a:bodyPr/>
        <a:lstStyle/>
        <a:p>
          <a:endParaRPr lang="en-US"/>
        </a:p>
      </dgm:t>
    </dgm:pt>
    <dgm:pt modelId="{989B7DCC-5716-4BE4-BEA0-1B8BB7068456}">
      <dgm:prSet custT="1"/>
      <dgm:spPr/>
      <dgm:t>
        <a:bodyPr/>
        <a:lstStyle/>
        <a:p>
          <a:r>
            <a:rPr lang="en-US" sz="2000" dirty="0"/>
            <a:t>Enterprise Cybersecurity</a:t>
          </a:r>
        </a:p>
      </dgm:t>
    </dgm:pt>
    <dgm:pt modelId="{C8D4C9B2-A68E-43CC-9DB4-7AD14C8D4194}" type="parTrans" cxnId="{50978C7F-BD8E-49CD-B15F-DB02690EF3CB}">
      <dgm:prSet/>
      <dgm:spPr/>
      <dgm:t>
        <a:bodyPr/>
        <a:lstStyle/>
        <a:p>
          <a:endParaRPr lang="en-US"/>
        </a:p>
      </dgm:t>
    </dgm:pt>
    <dgm:pt modelId="{9CC01BFA-4549-4352-AE70-C1E322D3FFF6}" type="sibTrans" cxnId="{50978C7F-BD8E-49CD-B15F-DB02690EF3CB}">
      <dgm:prSet/>
      <dgm:spPr/>
      <dgm:t>
        <a:bodyPr/>
        <a:lstStyle/>
        <a:p>
          <a:endParaRPr lang="en-US"/>
        </a:p>
      </dgm:t>
    </dgm:pt>
    <dgm:pt modelId="{BBE38358-261A-491E-A1FC-F3D493ED6BA0}">
      <dgm:prSet custT="1"/>
      <dgm:spPr/>
      <dgm:t>
        <a:bodyPr/>
        <a:lstStyle/>
        <a:p>
          <a:r>
            <a:rPr lang="en-US" sz="2000" dirty="0"/>
            <a:t>IT Security</a:t>
          </a:r>
        </a:p>
      </dgm:t>
    </dgm:pt>
    <dgm:pt modelId="{DE60B38C-CECE-4967-A735-5730E89ECB71}" type="parTrans" cxnId="{41743CE3-F7A4-429B-A131-190BC87D082D}">
      <dgm:prSet/>
      <dgm:spPr/>
      <dgm:t>
        <a:bodyPr/>
        <a:lstStyle/>
        <a:p>
          <a:endParaRPr lang="en-US"/>
        </a:p>
      </dgm:t>
    </dgm:pt>
    <dgm:pt modelId="{A5634B02-D684-4BF9-8EFC-2A2BC647CD00}" type="sibTrans" cxnId="{41743CE3-F7A4-429B-A131-190BC87D082D}">
      <dgm:prSet/>
      <dgm:spPr/>
      <dgm:t>
        <a:bodyPr/>
        <a:lstStyle/>
        <a:p>
          <a:endParaRPr lang="en-US"/>
        </a:p>
      </dgm:t>
    </dgm:pt>
    <dgm:pt modelId="{D5F18C9D-B233-44AD-BF0F-A5E8FE099878}">
      <dgm:prSet custT="1"/>
      <dgm:spPr/>
      <dgm:t>
        <a:bodyPr/>
        <a:lstStyle/>
        <a:p>
          <a:r>
            <a:rPr lang="en-US" sz="2000" dirty="0"/>
            <a:t>IT Risk Management</a:t>
          </a:r>
        </a:p>
      </dgm:t>
    </dgm:pt>
    <dgm:pt modelId="{68C5F392-0085-4B52-BB78-710280549911}" type="parTrans" cxnId="{55081BAA-4486-4BC6-9AD0-9B4935887D7A}">
      <dgm:prSet/>
      <dgm:spPr/>
      <dgm:t>
        <a:bodyPr/>
        <a:lstStyle/>
        <a:p>
          <a:endParaRPr lang="en-US"/>
        </a:p>
      </dgm:t>
    </dgm:pt>
    <dgm:pt modelId="{3EC7933D-9222-4844-96C3-10C421F9E3AE}" type="sibTrans" cxnId="{55081BAA-4486-4BC6-9AD0-9B4935887D7A}">
      <dgm:prSet/>
      <dgm:spPr/>
      <dgm:t>
        <a:bodyPr/>
        <a:lstStyle/>
        <a:p>
          <a:endParaRPr lang="en-US"/>
        </a:p>
      </dgm:t>
    </dgm:pt>
    <dgm:pt modelId="{C70FDE8F-5DB2-4E90-A076-D7C48DF7AC55}">
      <dgm:prSet/>
      <dgm:spPr/>
      <dgm:t>
        <a:bodyPr/>
        <a:lstStyle/>
        <a:p>
          <a:r>
            <a:rPr lang="en-US"/>
            <a:t>Health IT</a:t>
          </a:r>
        </a:p>
      </dgm:t>
    </dgm:pt>
    <dgm:pt modelId="{1D06B00A-5A34-417F-92EC-BACC05473776}" type="parTrans" cxnId="{4F9149C0-734F-44A2-83C0-84FAF9E0C13C}">
      <dgm:prSet/>
      <dgm:spPr/>
      <dgm:t>
        <a:bodyPr/>
        <a:lstStyle/>
        <a:p>
          <a:endParaRPr lang="en-US"/>
        </a:p>
      </dgm:t>
    </dgm:pt>
    <dgm:pt modelId="{26B528B3-2644-49EB-AFD0-FDE34031B9D6}" type="sibTrans" cxnId="{4F9149C0-734F-44A2-83C0-84FAF9E0C13C}">
      <dgm:prSet/>
      <dgm:spPr/>
      <dgm:t>
        <a:bodyPr/>
        <a:lstStyle/>
        <a:p>
          <a:endParaRPr lang="en-US"/>
        </a:p>
      </dgm:t>
    </dgm:pt>
    <dgm:pt modelId="{C44A91CB-A035-4A32-929A-44ED74C68AB2}">
      <dgm:prSet custT="1"/>
      <dgm:spPr/>
      <dgm:t>
        <a:bodyPr/>
        <a:lstStyle/>
        <a:p>
          <a:r>
            <a:rPr lang="en-US" sz="2000" dirty="0"/>
            <a:t>Clinical Applications</a:t>
          </a:r>
        </a:p>
        <a:p>
          <a:r>
            <a:rPr lang="en-US" sz="2000" dirty="0"/>
            <a:t>Revenue Cycle Applications</a:t>
          </a:r>
        </a:p>
      </dgm:t>
    </dgm:pt>
    <dgm:pt modelId="{6081C645-B92F-4758-AF9D-DF8AC53091D3}" type="parTrans" cxnId="{628D170E-701E-4559-8DB4-473111AA8843}">
      <dgm:prSet/>
      <dgm:spPr/>
      <dgm:t>
        <a:bodyPr/>
        <a:lstStyle/>
        <a:p>
          <a:endParaRPr lang="en-US"/>
        </a:p>
      </dgm:t>
    </dgm:pt>
    <dgm:pt modelId="{A855F473-4CBC-44E8-811C-6EC736A9537C}" type="sibTrans" cxnId="{628D170E-701E-4559-8DB4-473111AA8843}">
      <dgm:prSet/>
      <dgm:spPr/>
      <dgm:t>
        <a:bodyPr/>
        <a:lstStyle/>
        <a:p>
          <a:endParaRPr lang="en-US"/>
        </a:p>
      </dgm:t>
    </dgm:pt>
    <dgm:pt modelId="{62E2CA00-4719-4690-9B73-1ECE3476F84A}" type="pres">
      <dgm:prSet presAssocID="{2A4A028E-CBFE-4CB4-8CA0-ED405904B343}" presName="Name0" presStyleCnt="0">
        <dgm:presLayoutVars>
          <dgm:dir/>
          <dgm:animLvl val="lvl"/>
          <dgm:resizeHandles val="exact"/>
        </dgm:presLayoutVars>
      </dgm:prSet>
      <dgm:spPr/>
    </dgm:pt>
    <dgm:pt modelId="{5F5EBFB7-80C9-474A-89E9-5148E76EF717}" type="pres">
      <dgm:prSet presAssocID="{A862F5C3-6957-4810-A85F-99790C0083C8}" presName="composite" presStyleCnt="0"/>
      <dgm:spPr/>
    </dgm:pt>
    <dgm:pt modelId="{10F44BDA-C015-4CF2-B9B7-F2D2F8D68A34}" type="pres">
      <dgm:prSet presAssocID="{A862F5C3-6957-4810-A85F-99790C0083C8}" presName="parTx" presStyleLbl="alignNode1" presStyleIdx="0" presStyleCnt="3">
        <dgm:presLayoutVars>
          <dgm:chMax val="0"/>
          <dgm:chPref val="0"/>
        </dgm:presLayoutVars>
      </dgm:prSet>
      <dgm:spPr/>
    </dgm:pt>
    <dgm:pt modelId="{B4748110-5AD3-4EAB-880E-47BB86791FCB}" type="pres">
      <dgm:prSet presAssocID="{A862F5C3-6957-4810-A85F-99790C0083C8}" presName="desTx" presStyleLbl="alignAccFollowNode1" presStyleIdx="0" presStyleCnt="3">
        <dgm:presLayoutVars/>
      </dgm:prSet>
      <dgm:spPr/>
    </dgm:pt>
    <dgm:pt modelId="{55F0C2D0-7F7C-4F6E-9659-D1887BE9D514}" type="pres">
      <dgm:prSet presAssocID="{25464676-3D51-4931-8550-42DA71507277}" presName="space" presStyleCnt="0"/>
      <dgm:spPr/>
    </dgm:pt>
    <dgm:pt modelId="{BC2BD505-B268-4234-9C55-02EE152D59F2}" type="pres">
      <dgm:prSet presAssocID="{989B7DCC-5716-4BE4-BEA0-1B8BB7068456}" presName="composite" presStyleCnt="0"/>
      <dgm:spPr/>
    </dgm:pt>
    <dgm:pt modelId="{F84F03E5-398F-414F-9EB2-000D455DDFB3}" type="pres">
      <dgm:prSet presAssocID="{989B7DCC-5716-4BE4-BEA0-1B8BB7068456}" presName="parTx" presStyleLbl="alignNode1" presStyleIdx="1" presStyleCnt="3">
        <dgm:presLayoutVars>
          <dgm:chMax val="0"/>
          <dgm:chPref val="0"/>
        </dgm:presLayoutVars>
      </dgm:prSet>
      <dgm:spPr/>
    </dgm:pt>
    <dgm:pt modelId="{54C0B99F-CA9A-4A6E-8E3F-95624361B36A}" type="pres">
      <dgm:prSet presAssocID="{989B7DCC-5716-4BE4-BEA0-1B8BB7068456}" presName="desTx" presStyleLbl="alignAccFollowNode1" presStyleIdx="1" presStyleCnt="3">
        <dgm:presLayoutVars/>
      </dgm:prSet>
      <dgm:spPr/>
    </dgm:pt>
    <dgm:pt modelId="{5299426D-AC79-452A-A342-AF5738C63A2A}" type="pres">
      <dgm:prSet presAssocID="{9CC01BFA-4549-4352-AE70-C1E322D3FFF6}" presName="space" presStyleCnt="0"/>
      <dgm:spPr/>
    </dgm:pt>
    <dgm:pt modelId="{75FA723B-3DC5-4A44-8396-87B15B369964}" type="pres">
      <dgm:prSet presAssocID="{C70FDE8F-5DB2-4E90-A076-D7C48DF7AC55}" presName="composite" presStyleCnt="0"/>
      <dgm:spPr/>
    </dgm:pt>
    <dgm:pt modelId="{370D0D4C-2291-4C28-8D96-AFA2A79DC39F}" type="pres">
      <dgm:prSet presAssocID="{C70FDE8F-5DB2-4E90-A076-D7C48DF7AC55}" presName="parTx" presStyleLbl="alignNode1" presStyleIdx="2" presStyleCnt="3">
        <dgm:presLayoutVars>
          <dgm:chMax val="0"/>
          <dgm:chPref val="0"/>
        </dgm:presLayoutVars>
      </dgm:prSet>
      <dgm:spPr/>
    </dgm:pt>
    <dgm:pt modelId="{5AE561DE-06DE-4B83-A524-97553F76D374}" type="pres">
      <dgm:prSet presAssocID="{C70FDE8F-5DB2-4E90-A076-D7C48DF7AC55}" presName="desTx" presStyleLbl="alignAccFollowNode1" presStyleIdx="2" presStyleCnt="3">
        <dgm:presLayoutVars/>
      </dgm:prSet>
      <dgm:spPr/>
    </dgm:pt>
  </dgm:ptLst>
  <dgm:cxnLst>
    <dgm:cxn modelId="{24542C02-E226-4E5A-A090-FF6F08031C24}" srcId="{2A4A028E-CBFE-4CB4-8CA0-ED405904B343}" destId="{A862F5C3-6957-4810-A85F-99790C0083C8}" srcOrd="0" destOrd="0" parTransId="{86B59592-21C8-44CD-8402-F5D7148D100A}" sibTransId="{25464676-3D51-4931-8550-42DA71507277}"/>
    <dgm:cxn modelId="{628D170E-701E-4559-8DB4-473111AA8843}" srcId="{C70FDE8F-5DB2-4E90-A076-D7C48DF7AC55}" destId="{C44A91CB-A035-4A32-929A-44ED74C68AB2}" srcOrd="0" destOrd="0" parTransId="{6081C645-B92F-4758-AF9D-DF8AC53091D3}" sibTransId="{A855F473-4CBC-44E8-811C-6EC736A9537C}"/>
    <dgm:cxn modelId="{0BAF6C3A-03DB-4F48-8452-C91996EF2A7B}" type="presOf" srcId="{989B7DCC-5716-4BE4-BEA0-1B8BB7068456}" destId="{F84F03E5-398F-414F-9EB2-000D455DDFB3}" srcOrd="0" destOrd="0" presId="urn:microsoft.com/office/officeart/2016/7/layout/HorizontalActionList"/>
    <dgm:cxn modelId="{06B6346F-56B2-49F7-A772-16EE605A645D}" type="presOf" srcId="{D5F18C9D-B233-44AD-BF0F-A5E8FE099878}" destId="{54C0B99F-CA9A-4A6E-8E3F-95624361B36A}" srcOrd="0" destOrd="1" presId="urn:microsoft.com/office/officeart/2016/7/layout/HorizontalActionList"/>
    <dgm:cxn modelId="{8DA8AC55-D4FC-43E6-9F2F-0EDC201859FD}" srcId="{A862F5C3-6957-4810-A85F-99790C0083C8}" destId="{1AE84131-AE8A-408C-9650-625EA5627B7A}" srcOrd="0" destOrd="0" parTransId="{E1CEAC56-D00E-495F-8E86-846EC82026C3}" sibTransId="{A5BD5A8A-2344-49FD-8CA5-84AB0490C60D}"/>
    <dgm:cxn modelId="{DD633076-C578-479D-9771-B1A3A7C56440}" type="presOf" srcId="{C44A91CB-A035-4A32-929A-44ED74C68AB2}" destId="{5AE561DE-06DE-4B83-A524-97553F76D374}" srcOrd="0" destOrd="0" presId="urn:microsoft.com/office/officeart/2016/7/layout/HorizontalActionList"/>
    <dgm:cxn modelId="{7091A858-D4E8-42EA-9D80-C1561149AD99}" srcId="{A862F5C3-6957-4810-A85F-99790C0083C8}" destId="{35DB3B60-9107-40FA-8735-E06108692F61}" srcOrd="1" destOrd="0" parTransId="{01B02AE2-5B21-439C-BEDD-66653A15058D}" sibTransId="{F3029476-CCAE-463A-9F50-833CF1FDC70E}"/>
    <dgm:cxn modelId="{DF4A9F7C-9AEC-4CB5-A75D-DCB59917C8FD}" type="presOf" srcId="{35DB3B60-9107-40FA-8735-E06108692F61}" destId="{B4748110-5AD3-4EAB-880E-47BB86791FCB}" srcOrd="0" destOrd="1" presId="urn:microsoft.com/office/officeart/2016/7/layout/HorizontalActionList"/>
    <dgm:cxn modelId="{50978C7F-BD8E-49CD-B15F-DB02690EF3CB}" srcId="{2A4A028E-CBFE-4CB4-8CA0-ED405904B343}" destId="{989B7DCC-5716-4BE4-BEA0-1B8BB7068456}" srcOrd="1" destOrd="0" parTransId="{C8D4C9B2-A68E-43CC-9DB4-7AD14C8D4194}" sibTransId="{9CC01BFA-4549-4352-AE70-C1E322D3FFF6}"/>
    <dgm:cxn modelId="{8E094D84-EC27-462A-A833-E835B1C2CB8A}" type="presOf" srcId="{BBE38358-261A-491E-A1FC-F3D493ED6BA0}" destId="{54C0B99F-CA9A-4A6E-8E3F-95624361B36A}" srcOrd="0" destOrd="0" presId="urn:microsoft.com/office/officeart/2016/7/layout/HorizontalActionList"/>
    <dgm:cxn modelId="{A967AF88-BB81-4495-85B6-3AB4D82B96B6}" type="presOf" srcId="{A862F5C3-6957-4810-A85F-99790C0083C8}" destId="{10F44BDA-C015-4CF2-B9B7-F2D2F8D68A34}" srcOrd="0" destOrd="0" presId="urn:microsoft.com/office/officeart/2016/7/layout/HorizontalActionList"/>
    <dgm:cxn modelId="{55081BAA-4486-4BC6-9AD0-9B4935887D7A}" srcId="{989B7DCC-5716-4BE4-BEA0-1B8BB7068456}" destId="{D5F18C9D-B233-44AD-BF0F-A5E8FE099878}" srcOrd="1" destOrd="0" parTransId="{68C5F392-0085-4B52-BB78-710280549911}" sibTransId="{3EC7933D-9222-4844-96C3-10C421F9E3AE}"/>
    <dgm:cxn modelId="{1BE242B7-D392-4648-88B1-1B23A6D0DF18}" type="presOf" srcId="{C70FDE8F-5DB2-4E90-A076-D7C48DF7AC55}" destId="{370D0D4C-2291-4C28-8D96-AFA2A79DC39F}" srcOrd="0" destOrd="0" presId="urn:microsoft.com/office/officeart/2016/7/layout/HorizontalActionList"/>
    <dgm:cxn modelId="{4F9149C0-734F-44A2-83C0-84FAF9E0C13C}" srcId="{2A4A028E-CBFE-4CB4-8CA0-ED405904B343}" destId="{C70FDE8F-5DB2-4E90-A076-D7C48DF7AC55}" srcOrd="2" destOrd="0" parTransId="{1D06B00A-5A34-417F-92EC-BACC05473776}" sibTransId="{26B528B3-2644-49EB-AFD0-FDE34031B9D6}"/>
    <dgm:cxn modelId="{41743CE3-F7A4-429B-A131-190BC87D082D}" srcId="{989B7DCC-5716-4BE4-BEA0-1B8BB7068456}" destId="{BBE38358-261A-491E-A1FC-F3D493ED6BA0}" srcOrd="0" destOrd="0" parTransId="{DE60B38C-CECE-4967-A735-5730E89ECB71}" sibTransId="{A5634B02-D684-4BF9-8EFC-2A2BC647CD00}"/>
    <dgm:cxn modelId="{40CAC5F2-6272-437A-99CB-97F7895A0BD8}" type="presOf" srcId="{2A4A028E-CBFE-4CB4-8CA0-ED405904B343}" destId="{62E2CA00-4719-4690-9B73-1ECE3476F84A}" srcOrd="0" destOrd="0" presId="urn:microsoft.com/office/officeart/2016/7/layout/HorizontalActionList"/>
    <dgm:cxn modelId="{D7B621F9-ECC1-4901-8E9A-531A4FC73AA7}" type="presOf" srcId="{1AE84131-AE8A-408C-9650-625EA5627B7A}" destId="{B4748110-5AD3-4EAB-880E-47BB86791FCB}" srcOrd="0" destOrd="0" presId="urn:microsoft.com/office/officeart/2016/7/layout/HorizontalActionList"/>
    <dgm:cxn modelId="{25851607-4430-4D5B-9438-8FB66F9B0427}" type="presParOf" srcId="{62E2CA00-4719-4690-9B73-1ECE3476F84A}" destId="{5F5EBFB7-80C9-474A-89E9-5148E76EF717}" srcOrd="0" destOrd="0" presId="urn:microsoft.com/office/officeart/2016/7/layout/HorizontalActionList"/>
    <dgm:cxn modelId="{FBC29965-6B2E-43B1-8C58-199FE332724E}" type="presParOf" srcId="{5F5EBFB7-80C9-474A-89E9-5148E76EF717}" destId="{10F44BDA-C015-4CF2-B9B7-F2D2F8D68A34}" srcOrd="0" destOrd="0" presId="urn:microsoft.com/office/officeart/2016/7/layout/HorizontalActionList"/>
    <dgm:cxn modelId="{41AE7F08-3292-46E2-85BD-C5C3EB44EDD7}" type="presParOf" srcId="{5F5EBFB7-80C9-474A-89E9-5148E76EF717}" destId="{B4748110-5AD3-4EAB-880E-47BB86791FCB}" srcOrd="1" destOrd="0" presId="urn:microsoft.com/office/officeart/2016/7/layout/HorizontalActionList"/>
    <dgm:cxn modelId="{AAE37642-B872-482F-8F4D-3D4B86FAE99E}" type="presParOf" srcId="{62E2CA00-4719-4690-9B73-1ECE3476F84A}" destId="{55F0C2D0-7F7C-4F6E-9659-D1887BE9D514}" srcOrd="1" destOrd="0" presId="urn:microsoft.com/office/officeart/2016/7/layout/HorizontalActionList"/>
    <dgm:cxn modelId="{840EEAE0-3A2E-4335-92F9-298E7E25D2EA}" type="presParOf" srcId="{62E2CA00-4719-4690-9B73-1ECE3476F84A}" destId="{BC2BD505-B268-4234-9C55-02EE152D59F2}" srcOrd="2" destOrd="0" presId="urn:microsoft.com/office/officeart/2016/7/layout/HorizontalActionList"/>
    <dgm:cxn modelId="{43D7669E-BCB2-40DF-905D-654DA69C049E}" type="presParOf" srcId="{BC2BD505-B268-4234-9C55-02EE152D59F2}" destId="{F84F03E5-398F-414F-9EB2-000D455DDFB3}" srcOrd="0" destOrd="0" presId="urn:microsoft.com/office/officeart/2016/7/layout/HorizontalActionList"/>
    <dgm:cxn modelId="{6621BBE2-B22D-48B4-BFF8-6C743C001F7E}" type="presParOf" srcId="{BC2BD505-B268-4234-9C55-02EE152D59F2}" destId="{54C0B99F-CA9A-4A6E-8E3F-95624361B36A}" srcOrd="1" destOrd="0" presId="urn:microsoft.com/office/officeart/2016/7/layout/HorizontalActionList"/>
    <dgm:cxn modelId="{079D8A37-67D8-4EE2-A3FA-64D060A7C1FA}" type="presParOf" srcId="{62E2CA00-4719-4690-9B73-1ECE3476F84A}" destId="{5299426D-AC79-452A-A342-AF5738C63A2A}" srcOrd="3" destOrd="0" presId="urn:microsoft.com/office/officeart/2016/7/layout/HorizontalActionList"/>
    <dgm:cxn modelId="{C0B87A3C-86AD-48BB-ACF1-663962E8E118}" type="presParOf" srcId="{62E2CA00-4719-4690-9B73-1ECE3476F84A}" destId="{75FA723B-3DC5-4A44-8396-87B15B369964}" srcOrd="4" destOrd="0" presId="urn:microsoft.com/office/officeart/2016/7/layout/HorizontalActionList"/>
    <dgm:cxn modelId="{DB27A27B-21E4-423C-8BCA-3152DBED1C80}" type="presParOf" srcId="{75FA723B-3DC5-4A44-8396-87B15B369964}" destId="{370D0D4C-2291-4C28-8D96-AFA2A79DC39F}" srcOrd="0" destOrd="0" presId="urn:microsoft.com/office/officeart/2016/7/layout/HorizontalActionList"/>
    <dgm:cxn modelId="{4AB32135-6E84-45B1-9157-D083CEDB1B98}" type="presParOf" srcId="{75FA723B-3DC5-4A44-8396-87B15B369964}" destId="{5AE561DE-06DE-4B83-A524-97553F76D374}"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5CCEE-C7D4-46EB-9D11-EB78C7CDF549}"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3B455024-3EE5-49C9-95E9-F5BB4B625CE9}">
      <dgm:prSet/>
      <dgm:spPr/>
      <dgm:t>
        <a:bodyPr/>
        <a:lstStyle/>
        <a:p>
          <a:r>
            <a:rPr lang="en-US"/>
            <a:t>Position for Aggressive Growth</a:t>
          </a:r>
        </a:p>
      </dgm:t>
    </dgm:pt>
    <dgm:pt modelId="{5F9C8544-6C2C-4CBD-A24F-1552F7EA28DA}" type="parTrans" cxnId="{4E0A0F53-C887-4C66-91F7-C54E9A169D4F}">
      <dgm:prSet/>
      <dgm:spPr/>
      <dgm:t>
        <a:bodyPr/>
        <a:lstStyle/>
        <a:p>
          <a:endParaRPr lang="en-US"/>
        </a:p>
      </dgm:t>
    </dgm:pt>
    <dgm:pt modelId="{1C91CD3F-CCD6-433A-95BD-F4B2EE9816B1}" type="sibTrans" cxnId="{4E0A0F53-C887-4C66-91F7-C54E9A169D4F}">
      <dgm:prSet phldrT="1" phldr="0"/>
      <dgm:spPr/>
      <dgm:t>
        <a:bodyPr/>
        <a:lstStyle/>
        <a:p>
          <a:r>
            <a:rPr lang="en-US" dirty="0"/>
            <a:t>1</a:t>
          </a:r>
        </a:p>
      </dgm:t>
    </dgm:pt>
    <dgm:pt modelId="{15CAD626-894F-46FC-9F26-0F19E79A36B3}">
      <dgm:prSet/>
      <dgm:spPr/>
      <dgm:t>
        <a:bodyPr/>
        <a:lstStyle/>
        <a:p>
          <a:r>
            <a:rPr lang="en-US"/>
            <a:t>Reinforce the Foundation</a:t>
          </a:r>
        </a:p>
      </dgm:t>
    </dgm:pt>
    <dgm:pt modelId="{C307598D-BBC5-419D-98CD-DB0E2B30EA01}" type="parTrans" cxnId="{789AC39D-F7D9-4693-B1D8-B4819CA627FF}">
      <dgm:prSet/>
      <dgm:spPr/>
      <dgm:t>
        <a:bodyPr/>
        <a:lstStyle/>
        <a:p>
          <a:endParaRPr lang="en-US"/>
        </a:p>
      </dgm:t>
    </dgm:pt>
    <dgm:pt modelId="{265F408E-E812-4EE8-BA17-2702D475CABB}" type="sibTrans" cxnId="{789AC39D-F7D9-4693-B1D8-B4819CA627FF}">
      <dgm:prSet phldrT="2" phldr="0"/>
      <dgm:spPr/>
      <dgm:t>
        <a:bodyPr/>
        <a:lstStyle/>
        <a:p>
          <a:r>
            <a:rPr lang="en-US" dirty="0"/>
            <a:t>2</a:t>
          </a:r>
        </a:p>
      </dgm:t>
    </dgm:pt>
    <dgm:pt modelId="{E74F237F-2345-41D0-A114-0216F1192E78}">
      <dgm:prSet/>
      <dgm:spPr/>
      <dgm:t>
        <a:bodyPr/>
        <a:lstStyle/>
        <a:p>
          <a:r>
            <a:rPr lang="en-US" dirty="0"/>
            <a:t>Develop our Team</a:t>
          </a:r>
        </a:p>
      </dgm:t>
    </dgm:pt>
    <dgm:pt modelId="{9BD748F7-6B1B-4226-A2EA-E11DECCA8BD9}" type="parTrans" cxnId="{AF7DB96F-24EE-41AE-A327-BB807A759927}">
      <dgm:prSet/>
      <dgm:spPr/>
      <dgm:t>
        <a:bodyPr/>
        <a:lstStyle/>
        <a:p>
          <a:endParaRPr lang="en-US"/>
        </a:p>
      </dgm:t>
    </dgm:pt>
    <dgm:pt modelId="{4358C9D5-E48E-4648-A1E0-2DB1B85A107D}" type="sibTrans" cxnId="{AF7DB96F-24EE-41AE-A327-BB807A759927}">
      <dgm:prSet phldrT="3" phldr="0"/>
      <dgm:spPr/>
      <dgm:t>
        <a:bodyPr/>
        <a:lstStyle/>
        <a:p>
          <a:r>
            <a:rPr lang="en-US" dirty="0"/>
            <a:t>3</a:t>
          </a:r>
        </a:p>
      </dgm:t>
    </dgm:pt>
    <dgm:pt modelId="{699827D5-6E8E-4F5A-9EBE-C8AC28B8E955}" type="pres">
      <dgm:prSet presAssocID="{07F5CCEE-C7D4-46EB-9D11-EB78C7CDF549}" presName="Name0" presStyleCnt="0">
        <dgm:presLayoutVars>
          <dgm:animLvl val="lvl"/>
          <dgm:resizeHandles val="exact"/>
        </dgm:presLayoutVars>
      </dgm:prSet>
      <dgm:spPr/>
    </dgm:pt>
    <dgm:pt modelId="{1B919E56-2646-4E6A-BC5D-283EDCE20E0C}" type="pres">
      <dgm:prSet presAssocID="{3B455024-3EE5-49C9-95E9-F5BB4B625CE9}" presName="compositeNode" presStyleCnt="0">
        <dgm:presLayoutVars>
          <dgm:bulletEnabled val="1"/>
        </dgm:presLayoutVars>
      </dgm:prSet>
      <dgm:spPr/>
    </dgm:pt>
    <dgm:pt modelId="{10054615-E3FA-4A6E-A19F-2AD8A176628A}" type="pres">
      <dgm:prSet presAssocID="{3B455024-3EE5-49C9-95E9-F5BB4B625CE9}" presName="bgRect" presStyleLbl="bgAccFollowNode1" presStyleIdx="0" presStyleCnt="3"/>
      <dgm:spPr/>
    </dgm:pt>
    <dgm:pt modelId="{8DDBF01E-447A-401A-A22F-03C18364F53D}" type="pres">
      <dgm:prSet presAssocID="{1C91CD3F-CCD6-433A-95BD-F4B2EE9816B1}" presName="sibTransNodeCircle" presStyleLbl="alignNode1" presStyleIdx="0" presStyleCnt="6">
        <dgm:presLayoutVars>
          <dgm:chMax val="0"/>
          <dgm:bulletEnabled/>
        </dgm:presLayoutVars>
      </dgm:prSet>
      <dgm:spPr/>
    </dgm:pt>
    <dgm:pt modelId="{A0B2D8FF-11E8-4459-855E-C2B49D8A2924}" type="pres">
      <dgm:prSet presAssocID="{3B455024-3EE5-49C9-95E9-F5BB4B625CE9}" presName="bottomLine" presStyleLbl="alignNode1" presStyleIdx="1" presStyleCnt="6">
        <dgm:presLayoutVars/>
      </dgm:prSet>
      <dgm:spPr/>
    </dgm:pt>
    <dgm:pt modelId="{20B90223-18AC-4DCB-A56D-1D3D3C5CC617}" type="pres">
      <dgm:prSet presAssocID="{3B455024-3EE5-49C9-95E9-F5BB4B625CE9}" presName="nodeText" presStyleLbl="bgAccFollowNode1" presStyleIdx="0" presStyleCnt="3">
        <dgm:presLayoutVars>
          <dgm:bulletEnabled val="1"/>
        </dgm:presLayoutVars>
      </dgm:prSet>
      <dgm:spPr/>
    </dgm:pt>
    <dgm:pt modelId="{E70E0B2C-A35F-41B6-AE8B-81B258B0E0B0}" type="pres">
      <dgm:prSet presAssocID="{1C91CD3F-CCD6-433A-95BD-F4B2EE9816B1}" presName="sibTrans" presStyleCnt="0"/>
      <dgm:spPr/>
    </dgm:pt>
    <dgm:pt modelId="{6938E6C0-B246-4793-89C1-06FCD18914D5}" type="pres">
      <dgm:prSet presAssocID="{15CAD626-894F-46FC-9F26-0F19E79A36B3}" presName="compositeNode" presStyleCnt="0">
        <dgm:presLayoutVars>
          <dgm:bulletEnabled val="1"/>
        </dgm:presLayoutVars>
      </dgm:prSet>
      <dgm:spPr/>
    </dgm:pt>
    <dgm:pt modelId="{917BEF93-4505-4D12-BCA0-A3554783D75D}" type="pres">
      <dgm:prSet presAssocID="{15CAD626-894F-46FC-9F26-0F19E79A36B3}" presName="bgRect" presStyleLbl="bgAccFollowNode1" presStyleIdx="1" presStyleCnt="3"/>
      <dgm:spPr/>
    </dgm:pt>
    <dgm:pt modelId="{41A67094-6204-437E-BCE8-E9D0A805B6C7}" type="pres">
      <dgm:prSet presAssocID="{265F408E-E812-4EE8-BA17-2702D475CABB}" presName="sibTransNodeCircle" presStyleLbl="alignNode1" presStyleIdx="2" presStyleCnt="6">
        <dgm:presLayoutVars>
          <dgm:chMax val="0"/>
          <dgm:bulletEnabled/>
        </dgm:presLayoutVars>
      </dgm:prSet>
      <dgm:spPr/>
    </dgm:pt>
    <dgm:pt modelId="{72894FB0-030A-4ECC-B50B-A96ED339B19E}" type="pres">
      <dgm:prSet presAssocID="{15CAD626-894F-46FC-9F26-0F19E79A36B3}" presName="bottomLine" presStyleLbl="alignNode1" presStyleIdx="3" presStyleCnt="6">
        <dgm:presLayoutVars/>
      </dgm:prSet>
      <dgm:spPr/>
    </dgm:pt>
    <dgm:pt modelId="{3B64E4BC-181E-44BA-B2A5-16466B8E3840}" type="pres">
      <dgm:prSet presAssocID="{15CAD626-894F-46FC-9F26-0F19E79A36B3}" presName="nodeText" presStyleLbl="bgAccFollowNode1" presStyleIdx="1" presStyleCnt="3">
        <dgm:presLayoutVars>
          <dgm:bulletEnabled val="1"/>
        </dgm:presLayoutVars>
      </dgm:prSet>
      <dgm:spPr/>
    </dgm:pt>
    <dgm:pt modelId="{6815235E-EE40-4E20-AD28-D1F03D74FAC5}" type="pres">
      <dgm:prSet presAssocID="{265F408E-E812-4EE8-BA17-2702D475CABB}" presName="sibTrans" presStyleCnt="0"/>
      <dgm:spPr/>
    </dgm:pt>
    <dgm:pt modelId="{B786B425-682C-4BB5-BC15-15407B20BF93}" type="pres">
      <dgm:prSet presAssocID="{E74F237F-2345-41D0-A114-0216F1192E78}" presName="compositeNode" presStyleCnt="0">
        <dgm:presLayoutVars>
          <dgm:bulletEnabled val="1"/>
        </dgm:presLayoutVars>
      </dgm:prSet>
      <dgm:spPr/>
    </dgm:pt>
    <dgm:pt modelId="{2FD47E45-F086-44C6-B8C1-C44F34C5E100}" type="pres">
      <dgm:prSet presAssocID="{E74F237F-2345-41D0-A114-0216F1192E78}" presName="bgRect" presStyleLbl="bgAccFollowNode1" presStyleIdx="2" presStyleCnt="3"/>
      <dgm:spPr/>
    </dgm:pt>
    <dgm:pt modelId="{D9E8A4FE-84D0-444B-AB79-62CDF05B5B92}" type="pres">
      <dgm:prSet presAssocID="{4358C9D5-E48E-4648-A1E0-2DB1B85A107D}" presName="sibTransNodeCircle" presStyleLbl="alignNode1" presStyleIdx="4" presStyleCnt="6">
        <dgm:presLayoutVars>
          <dgm:chMax val="0"/>
          <dgm:bulletEnabled/>
        </dgm:presLayoutVars>
      </dgm:prSet>
      <dgm:spPr/>
    </dgm:pt>
    <dgm:pt modelId="{20A28A53-1F4B-477C-977F-5EB77ED5ED65}" type="pres">
      <dgm:prSet presAssocID="{E74F237F-2345-41D0-A114-0216F1192E78}" presName="bottomLine" presStyleLbl="alignNode1" presStyleIdx="5" presStyleCnt="6">
        <dgm:presLayoutVars/>
      </dgm:prSet>
      <dgm:spPr/>
    </dgm:pt>
    <dgm:pt modelId="{9CA713EF-296E-49F8-B406-3EACE59AC9FA}" type="pres">
      <dgm:prSet presAssocID="{E74F237F-2345-41D0-A114-0216F1192E78}" presName="nodeText" presStyleLbl="bgAccFollowNode1" presStyleIdx="2" presStyleCnt="3">
        <dgm:presLayoutVars>
          <dgm:bulletEnabled val="1"/>
        </dgm:presLayoutVars>
      </dgm:prSet>
      <dgm:spPr/>
    </dgm:pt>
  </dgm:ptLst>
  <dgm:cxnLst>
    <dgm:cxn modelId="{8BAF3013-B2D0-4EED-9CB1-E6B8B2BF295B}" type="presOf" srcId="{07F5CCEE-C7D4-46EB-9D11-EB78C7CDF549}" destId="{699827D5-6E8E-4F5A-9EBE-C8AC28B8E955}" srcOrd="0" destOrd="0" presId="urn:microsoft.com/office/officeart/2016/7/layout/BasicLinearProcessNumbered"/>
    <dgm:cxn modelId="{A02D1D25-119A-490C-A4CD-03315A2CDAF9}" type="presOf" srcId="{15CAD626-894F-46FC-9F26-0F19E79A36B3}" destId="{3B64E4BC-181E-44BA-B2A5-16466B8E3840}" srcOrd="1" destOrd="0" presId="urn:microsoft.com/office/officeart/2016/7/layout/BasicLinearProcessNumbered"/>
    <dgm:cxn modelId="{2C681034-2BCA-4222-961D-4A877B588FA3}" type="presOf" srcId="{E74F237F-2345-41D0-A114-0216F1192E78}" destId="{9CA713EF-296E-49F8-B406-3EACE59AC9FA}" srcOrd="1" destOrd="0" presId="urn:microsoft.com/office/officeart/2016/7/layout/BasicLinearProcessNumbered"/>
    <dgm:cxn modelId="{66A00543-5969-40C7-96BD-02B8C4DEFACB}" type="presOf" srcId="{15CAD626-894F-46FC-9F26-0F19E79A36B3}" destId="{917BEF93-4505-4D12-BCA0-A3554783D75D}" srcOrd="0" destOrd="0" presId="urn:microsoft.com/office/officeart/2016/7/layout/BasicLinearProcessNumbered"/>
    <dgm:cxn modelId="{C0588F64-67DE-4C43-B9D1-098051204F25}" type="presOf" srcId="{3B455024-3EE5-49C9-95E9-F5BB4B625CE9}" destId="{20B90223-18AC-4DCB-A56D-1D3D3C5CC617}" srcOrd="1" destOrd="0" presId="urn:microsoft.com/office/officeart/2016/7/layout/BasicLinearProcessNumbered"/>
    <dgm:cxn modelId="{AF7DB96F-24EE-41AE-A327-BB807A759927}" srcId="{07F5CCEE-C7D4-46EB-9D11-EB78C7CDF549}" destId="{E74F237F-2345-41D0-A114-0216F1192E78}" srcOrd="2" destOrd="0" parTransId="{9BD748F7-6B1B-4226-A2EA-E11DECCA8BD9}" sibTransId="{4358C9D5-E48E-4648-A1E0-2DB1B85A107D}"/>
    <dgm:cxn modelId="{1AF5EA52-CF70-495F-97F4-3ACE70528F1B}" type="presOf" srcId="{4358C9D5-E48E-4648-A1E0-2DB1B85A107D}" destId="{D9E8A4FE-84D0-444B-AB79-62CDF05B5B92}" srcOrd="0" destOrd="0" presId="urn:microsoft.com/office/officeart/2016/7/layout/BasicLinearProcessNumbered"/>
    <dgm:cxn modelId="{4E0A0F53-C887-4C66-91F7-C54E9A169D4F}" srcId="{07F5CCEE-C7D4-46EB-9D11-EB78C7CDF549}" destId="{3B455024-3EE5-49C9-95E9-F5BB4B625CE9}" srcOrd="0" destOrd="0" parTransId="{5F9C8544-6C2C-4CBD-A24F-1552F7EA28DA}" sibTransId="{1C91CD3F-CCD6-433A-95BD-F4B2EE9816B1}"/>
    <dgm:cxn modelId="{BA723287-3B14-472F-AAFE-B8C7F85F9779}" type="presOf" srcId="{1C91CD3F-CCD6-433A-95BD-F4B2EE9816B1}" destId="{8DDBF01E-447A-401A-A22F-03C18364F53D}" srcOrd="0" destOrd="0" presId="urn:microsoft.com/office/officeart/2016/7/layout/BasicLinearProcessNumbered"/>
    <dgm:cxn modelId="{789AC39D-F7D9-4693-B1D8-B4819CA627FF}" srcId="{07F5CCEE-C7D4-46EB-9D11-EB78C7CDF549}" destId="{15CAD626-894F-46FC-9F26-0F19E79A36B3}" srcOrd="1" destOrd="0" parTransId="{C307598D-BBC5-419D-98CD-DB0E2B30EA01}" sibTransId="{265F408E-E812-4EE8-BA17-2702D475CABB}"/>
    <dgm:cxn modelId="{23685BA4-0E90-42DB-A1A0-9D67615BD3B4}" type="presOf" srcId="{3B455024-3EE5-49C9-95E9-F5BB4B625CE9}" destId="{10054615-E3FA-4A6E-A19F-2AD8A176628A}" srcOrd="0" destOrd="0" presId="urn:microsoft.com/office/officeart/2016/7/layout/BasicLinearProcessNumbered"/>
    <dgm:cxn modelId="{E5368FEE-724D-4EED-930E-9447D800C65B}" type="presOf" srcId="{E74F237F-2345-41D0-A114-0216F1192E78}" destId="{2FD47E45-F086-44C6-B8C1-C44F34C5E100}" srcOrd="0" destOrd="0" presId="urn:microsoft.com/office/officeart/2016/7/layout/BasicLinearProcessNumbered"/>
    <dgm:cxn modelId="{064F95F4-4FE2-4067-B403-DE603D06813B}" type="presOf" srcId="{265F408E-E812-4EE8-BA17-2702D475CABB}" destId="{41A67094-6204-437E-BCE8-E9D0A805B6C7}" srcOrd="0" destOrd="0" presId="urn:microsoft.com/office/officeart/2016/7/layout/BasicLinearProcessNumbered"/>
    <dgm:cxn modelId="{25F1BD30-7A2A-4D1C-BE21-CC202B4BB0F3}" type="presParOf" srcId="{699827D5-6E8E-4F5A-9EBE-C8AC28B8E955}" destId="{1B919E56-2646-4E6A-BC5D-283EDCE20E0C}" srcOrd="0" destOrd="0" presId="urn:microsoft.com/office/officeart/2016/7/layout/BasicLinearProcessNumbered"/>
    <dgm:cxn modelId="{EF01191E-6BD8-4106-A713-AC2E48E03905}" type="presParOf" srcId="{1B919E56-2646-4E6A-BC5D-283EDCE20E0C}" destId="{10054615-E3FA-4A6E-A19F-2AD8A176628A}" srcOrd="0" destOrd="0" presId="urn:microsoft.com/office/officeart/2016/7/layout/BasicLinearProcessNumbered"/>
    <dgm:cxn modelId="{BA11BA97-52DB-4E42-84AA-2B84ADC74633}" type="presParOf" srcId="{1B919E56-2646-4E6A-BC5D-283EDCE20E0C}" destId="{8DDBF01E-447A-401A-A22F-03C18364F53D}" srcOrd="1" destOrd="0" presId="urn:microsoft.com/office/officeart/2016/7/layout/BasicLinearProcessNumbered"/>
    <dgm:cxn modelId="{679843F3-8B9E-4FB8-A277-17183A90C167}" type="presParOf" srcId="{1B919E56-2646-4E6A-BC5D-283EDCE20E0C}" destId="{A0B2D8FF-11E8-4459-855E-C2B49D8A2924}" srcOrd="2" destOrd="0" presId="urn:microsoft.com/office/officeart/2016/7/layout/BasicLinearProcessNumbered"/>
    <dgm:cxn modelId="{CD3FBE73-5F2F-4B3D-87C3-D89825375AFE}" type="presParOf" srcId="{1B919E56-2646-4E6A-BC5D-283EDCE20E0C}" destId="{20B90223-18AC-4DCB-A56D-1D3D3C5CC617}" srcOrd="3" destOrd="0" presId="urn:microsoft.com/office/officeart/2016/7/layout/BasicLinearProcessNumbered"/>
    <dgm:cxn modelId="{AD747B7E-4439-4ED8-803D-2521719F5176}" type="presParOf" srcId="{699827D5-6E8E-4F5A-9EBE-C8AC28B8E955}" destId="{E70E0B2C-A35F-41B6-AE8B-81B258B0E0B0}" srcOrd="1" destOrd="0" presId="urn:microsoft.com/office/officeart/2016/7/layout/BasicLinearProcessNumbered"/>
    <dgm:cxn modelId="{66081FC7-9F28-44E8-814E-CD85BA7C1372}" type="presParOf" srcId="{699827D5-6E8E-4F5A-9EBE-C8AC28B8E955}" destId="{6938E6C0-B246-4793-89C1-06FCD18914D5}" srcOrd="2" destOrd="0" presId="urn:microsoft.com/office/officeart/2016/7/layout/BasicLinearProcessNumbered"/>
    <dgm:cxn modelId="{7427C18C-52CA-4F6F-A0C7-003CA66396A9}" type="presParOf" srcId="{6938E6C0-B246-4793-89C1-06FCD18914D5}" destId="{917BEF93-4505-4D12-BCA0-A3554783D75D}" srcOrd="0" destOrd="0" presId="urn:microsoft.com/office/officeart/2016/7/layout/BasicLinearProcessNumbered"/>
    <dgm:cxn modelId="{8876684D-2186-426D-847C-1F12B091B2BB}" type="presParOf" srcId="{6938E6C0-B246-4793-89C1-06FCD18914D5}" destId="{41A67094-6204-437E-BCE8-E9D0A805B6C7}" srcOrd="1" destOrd="0" presId="urn:microsoft.com/office/officeart/2016/7/layout/BasicLinearProcessNumbered"/>
    <dgm:cxn modelId="{11414028-650F-4AFE-8ABA-2737D19918C4}" type="presParOf" srcId="{6938E6C0-B246-4793-89C1-06FCD18914D5}" destId="{72894FB0-030A-4ECC-B50B-A96ED339B19E}" srcOrd="2" destOrd="0" presId="urn:microsoft.com/office/officeart/2016/7/layout/BasicLinearProcessNumbered"/>
    <dgm:cxn modelId="{E60CBEA4-BF12-4F75-8A1C-AB808D7EDB20}" type="presParOf" srcId="{6938E6C0-B246-4793-89C1-06FCD18914D5}" destId="{3B64E4BC-181E-44BA-B2A5-16466B8E3840}" srcOrd="3" destOrd="0" presId="urn:microsoft.com/office/officeart/2016/7/layout/BasicLinearProcessNumbered"/>
    <dgm:cxn modelId="{3500D2D3-18DC-4D97-AAD3-E96B8A5806C6}" type="presParOf" srcId="{699827D5-6E8E-4F5A-9EBE-C8AC28B8E955}" destId="{6815235E-EE40-4E20-AD28-D1F03D74FAC5}" srcOrd="3" destOrd="0" presId="urn:microsoft.com/office/officeart/2016/7/layout/BasicLinearProcessNumbered"/>
    <dgm:cxn modelId="{F8504251-9D7E-4EBC-B7AC-8473822827C1}" type="presParOf" srcId="{699827D5-6E8E-4F5A-9EBE-C8AC28B8E955}" destId="{B786B425-682C-4BB5-BC15-15407B20BF93}" srcOrd="4" destOrd="0" presId="urn:microsoft.com/office/officeart/2016/7/layout/BasicLinearProcessNumbered"/>
    <dgm:cxn modelId="{708DAB86-3E9C-4DD7-9EA5-B8FB433E17CE}" type="presParOf" srcId="{B786B425-682C-4BB5-BC15-15407B20BF93}" destId="{2FD47E45-F086-44C6-B8C1-C44F34C5E100}" srcOrd="0" destOrd="0" presId="urn:microsoft.com/office/officeart/2016/7/layout/BasicLinearProcessNumbered"/>
    <dgm:cxn modelId="{2EFBEC2B-B756-4ED6-B8CF-8633BE05B743}" type="presParOf" srcId="{B786B425-682C-4BB5-BC15-15407B20BF93}" destId="{D9E8A4FE-84D0-444B-AB79-62CDF05B5B92}" srcOrd="1" destOrd="0" presId="urn:microsoft.com/office/officeart/2016/7/layout/BasicLinearProcessNumbered"/>
    <dgm:cxn modelId="{987F9BDA-A184-44D7-848A-BA69DA734C20}" type="presParOf" srcId="{B786B425-682C-4BB5-BC15-15407B20BF93}" destId="{20A28A53-1F4B-477C-977F-5EB77ED5ED65}" srcOrd="2" destOrd="0" presId="urn:microsoft.com/office/officeart/2016/7/layout/BasicLinearProcessNumbered"/>
    <dgm:cxn modelId="{47F1E9F4-D61D-450D-83ED-47C510672C9D}" type="presParOf" srcId="{B786B425-682C-4BB5-BC15-15407B20BF93}" destId="{9CA713EF-296E-49F8-B406-3EACE59AC9F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44BDA-C015-4CF2-B9B7-F2D2F8D68A34}">
      <dsp:nvSpPr>
        <dsp:cNvPr id="0" name=""/>
        <dsp:cNvSpPr/>
      </dsp:nvSpPr>
      <dsp:spPr>
        <a:xfrm>
          <a:off x="13289" y="1165153"/>
          <a:ext cx="2548180" cy="76445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1363" tIns="201363" rIns="201363" bIns="201363" numCol="1" spcCol="1270" anchor="ctr" anchorCtr="0">
          <a:noAutofit/>
        </a:bodyPr>
        <a:lstStyle/>
        <a:p>
          <a:pPr marL="0" lvl="0" indent="0" algn="ctr" defTabSz="1066800">
            <a:lnSpc>
              <a:spcPct val="90000"/>
            </a:lnSpc>
            <a:spcBef>
              <a:spcPct val="0"/>
            </a:spcBef>
            <a:spcAft>
              <a:spcPct val="35000"/>
            </a:spcAft>
            <a:buNone/>
          </a:pPr>
          <a:r>
            <a:rPr lang="en-US" sz="2400" kern="1200" dirty="0"/>
            <a:t>VUMC IT</a:t>
          </a:r>
        </a:p>
      </dsp:txBody>
      <dsp:txXfrm>
        <a:off x="13289" y="1165153"/>
        <a:ext cx="2548180" cy="764454"/>
      </dsp:txXfrm>
    </dsp:sp>
    <dsp:sp modelId="{B4748110-5AD3-4EAB-880E-47BB86791FCB}">
      <dsp:nvSpPr>
        <dsp:cNvPr id="0" name=""/>
        <dsp:cNvSpPr/>
      </dsp:nvSpPr>
      <dsp:spPr>
        <a:xfrm>
          <a:off x="13289" y="1929607"/>
          <a:ext cx="2548180" cy="273100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1704" tIns="251704" rIns="251704" bIns="251704" numCol="1" spcCol="1270" anchor="t" anchorCtr="0">
          <a:noAutofit/>
        </a:bodyPr>
        <a:lstStyle/>
        <a:p>
          <a:pPr marL="0" lvl="0" indent="0" algn="l" defTabSz="889000">
            <a:lnSpc>
              <a:spcPct val="90000"/>
            </a:lnSpc>
            <a:spcBef>
              <a:spcPct val="0"/>
            </a:spcBef>
            <a:spcAft>
              <a:spcPct val="35000"/>
            </a:spcAft>
            <a:buNone/>
          </a:pPr>
          <a:r>
            <a:rPr lang="en-US" sz="2000" kern="1200" dirty="0"/>
            <a:t>Infrastructure</a:t>
          </a:r>
        </a:p>
        <a:p>
          <a:pPr marL="0" lvl="0" indent="0" algn="l" defTabSz="889000">
            <a:lnSpc>
              <a:spcPct val="90000"/>
            </a:lnSpc>
            <a:spcBef>
              <a:spcPct val="0"/>
            </a:spcBef>
            <a:spcAft>
              <a:spcPct val="35000"/>
            </a:spcAft>
            <a:buNone/>
          </a:pPr>
          <a:r>
            <a:rPr lang="en-US" sz="2000" kern="1200" dirty="0"/>
            <a:t>Enterprise Administrative Applications</a:t>
          </a:r>
        </a:p>
      </dsp:txBody>
      <dsp:txXfrm>
        <a:off x="13289" y="1929607"/>
        <a:ext cx="2548180" cy="2731005"/>
      </dsp:txXfrm>
    </dsp:sp>
    <dsp:sp modelId="{F84F03E5-398F-414F-9EB2-000D455DDFB3}">
      <dsp:nvSpPr>
        <dsp:cNvPr id="0" name=""/>
        <dsp:cNvSpPr/>
      </dsp:nvSpPr>
      <dsp:spPr>
        <a:xfrm>
          <a:off x="2669259" y="1165153"/>
          <a:ext cx="2548180" cy="764454"/>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1363" tIns="201363" rIns="201363" bIns="201363" numCol="1" spcCol="1270" anchor="ctr" anchorCtr="0">
          <a:noAutofit/>
        </a:bodyPr>
        <a:lstStyle/>
        <a:p>
          <a:pPr marL="0" lvl="0" indent="0" algn="ctr" defTabSz="889000">
            <a:lnSpc>
              <a:spcPct val="90000"/>
            </a:lnSpc>
            <a:spcBef>
              <a:spcPct val="0"/>
            </a:spcBef>
            <a:spcAft>
              <a:spcPct val="35000"/>
            </a:spcAft>
            <a:buNone/>
          </a:pPr>
          <a:r>
            <a:rPr lang="en-US" sz="2000" kern="1200" dirty="0"/>
            <a:t>Enterprise Cybersecurity</a:t>
          </a:r>
        </a:p>
      </dsp:txBody>
      <dsp:txXfrm>
        <a:off x="2669259" y="1165153"/>
        <a:ext cx="2548180" cy="764454"/>
      </dsp:txXfrm>
    </dsp:sp>
    <dsp:sp modelId="{54C0B99F-CA9A-4A6E-8E3F-95624361B36A}">
      <dsp:nvSpPr>
        <dsp:cNvPr id="0" name=""/>
        <dsp:cNvSpPr/>
      </dsp:nvSpPr>
      <dsp:spPr>
        <a:xfrm>
          <a:off x="2669259" y="1929607"/>
          <a:ext cx="2548180" cy="2731005"/>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1704" tIns="251704" rIns="251704" bIns="251704" numCol="1" spcCol="1270" anchor="t" anchorCtr="0">
          <a:noAutofit/>
        </a:bodyPr>
        <a:lstStyle/>
        <a:p>
          <a:pPr marL="0" lvl="0" indent="0" algn="l" defTabSz="889000">
            <a:lnSpc>
              <a:spcPct val="90000"/>
            </a:lnSpc>
            <a:spcBef>
              <a:spcPct val="0"/>
            </a:spcBef>
            <a:spcAft>
              <a:spcPct val="35000"/>
            </a:spcAft>
            <a:buNone/>
          </a:pPr>
          <a:r>
            <a:rPr lang="en-US" sz="2000" kern="1200" dirty="0"/>
            <a:t>IT Security</a:t>
          </a:r>
        </a:p>
        <a:p>
          <a:pPr marL="0" lvl="0" indent="0" algn="l" defTabSz="889000">
            <a:lnSpc>
              <a:spcPct val="90000"/>
            </a:lnSpc>
            <a:spcBef>
              <a:spcPct val="0"/>
            </a:spcBef>
            <a:spcAft>
              <a:spcPct val="35000"/>
            </a:spcAft>
            <a:buNone/>
          </a:pPr>
          <a:r>
            <a:rPr lang="en-US" sz="2000" kern="1200" dirty="0"/>
            <a:t>IT Risk Management</a:t>
          </a:r>
        </a:p>
      </dsp:txBody>
      <dsp:txXfrm>
        <a:off x="2669259" y="1929607"/>
        <a:ext cx="2548180" cy="2731005"/>
      </dsp:txXfrm>
    </dsp:sp>
    <dsp:sp modelId="{370D0D4C-2291-4C28-8D96-AFA2A79DC39F}">
      <dsp:nvSpPr>
        <dsp:cNvPr id="0" name=""/>
        <dsp:cNvSpPr/>
      </dsp:nvSpPr>
      <dsp:spPr>
        <a:xfrm>
          <a:off x="5325229" y="1165153"/>
          <a:ext cx="2548180" cy="76445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1363" tIns="201363" rIns="201363" bIns="201363" numCol="1" spcCol="1270" anchor="ctr" anchorCtr="0">
          <a:noAutofit/>
        </a:bodyPr>
        <a:lstStyle/>
        <a:p>
          <a:pPr marL="0" lvl="0" indent="0" algn="ctr" defTabSz="1111250">
            <a:lnSpc>
              <a:spcPct val="90000"/>
            </a:lnSpc>
            <a:spcBef>
              <a:spcPct val="0"/>
            </a:spcBef>
            <a:spcAft>
              <a:spcPct val="35000"/>
            </a:spcAft>
            <a:buNone/>
          </a:pPr>
          <a:r>
            <a:rPr lang="en-US" sz="2500" kern="1200"/>
            <a:t>Health IT</a:t>
          </a:r>
        </a:p>
      </dsp:txBody>
      <dsp:txXfrm>
        <a:off x="5325229" y="1165153"/>
        <a:ext cx="2548180" cy="764454"/>
      </dsp:txXfrm>
    </dsp:sp>
    <dsp:sp modelId="{5AE561DE-06DE-4B83-A524-97553F76D374}">
      <dsp:nvSpPr>
        <dsp:cNvPr id="0" name=""/>
        <dsp:cNvSpPr/>
      </dsp:nvSpPr>
      <dsp:spPr>
        <a:xfrm>
          <a:off x="5325229" y="1929607"/>
          <a:ext cx="2548180" cy="2731005"/>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1704" tIns="251704" rIns="251704" bIns="251704" numCol="1" spcCol="1270" anchor="t" anchorCtr="0">
          <a:noAutofit/>
        </a:bodyPr>
        <a:lstStyle/>
        <a:p>
          <a:pPr marL="0" lvl="0" indent="0" algn="l" defTabSz="889000">
            <a:lnSpc>
              <a:spcPct val="90000"/>
            </a:lnSpc>
            <a:spcBef>
              <a:spcPct val="0"/>
            </a:spcBef>
            <a:spcAft>
              <a:spcPct val="35000"/>
            </a:spcAft>
            <a:buNone/>
          </a:pPr>
          <a:r>
            <a:rPr lang="en-US" sz="2000" kern="1200" dirty="0"/>
            <a:t>Clinical Applications</a:t>
          </a:r>
        </a:p>
        <a:p>
          <a:pPr marL="0" lvl="0" indent="0" algn="l" defTabSz="889000">
            <a:lnSpc>
              <a:spcPct val="90000"/>
            </a:lnSpc>
            <a:spcBef>
              <a:spcPct val="0"/>
            </a:spcBef>
            <a:spcAft>
              <a:spcPct val="35000"/>
            </a:spcAft>
            <a:buNone/>
          </a:pPr>
          <a:r>
            <a:rPr lang="en-US" sz="2000" kern="1200" dirty="0"/>
            <a:t>Revenue Cycle Applications</a:t>
          </a:r>
        </a:p>
      </dsp:txBody>
      <dsp:txXfrm>
        <a:off x="5325229" y="1929607"/>
        <a:ext cx="2548180" cy="2731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54615-E3FA-4A6E-A19F-2AD8A176628A}">
      <dsp:nvSpPr>
        <dsp:cNvPr id="0" name=""/>
        <dsp:cNvSpPr/>
      </dsp:nvSpPr>
      <dsp:spPr>
        <a:xfrm>
          <a:off x="0" y="922291"/>
          <a:ext cx="2464593" cy="345043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55700">
            <a:lnSpc>
              <a:spcPct val="90000"/>
            </a:lnSpc>
            <a:spcBef>
              <a:spcPct val="0"/>
            </a:spcBef>
            <a:spcAft>
              <a:spcPct val="35000"/>
            </a:spcAft>
            <a:buNone/>
          </a:pPr>
          <a:r>
            <a:rPr lang="en-US" sz="2600" kern="1200"/>
            <a:t>Position for Aggressive Growth</a:t>
          </a:r>
        </a:p>
      </dsp:txBody>
      <dsp:txXfrm>
        <a:off x="0" y="2233455"/>
        <a:ext cx="2464593" cy="2070258"/>
      </dsp:txXfrm>
    </dsp:sp>
    <dsp:sp modelId="{8DDBF01E-447A-401A-A22F-03C18364F53D}">
      <dsp:nvSpPr>
        <dsp:cNvPr id="0" name=""/>
        <dsp:cNvSpPr/>
      </dsp:nvSpPr>
      <dsp:spPr>
        <a:xfrm>
          <a:off x="714732" y="1267334"/>
          <a:ext cx="1035129" cy="103512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866323" y="1418925"/>
        <a:ext cx="731947" cy="731947"/>
      </dsp:txXfrm>
    </dsp:sp>
    <dsp:sp modelId="{A0B2D8FF-11E8-4459-855E-C2B49D8A2924}">
      <dsp:nvSpPr>
        <dsp:cNvPr id="0" name=""/>
        <dsp:cNvSpPr/>
      </dsp:nvSpPr>
      <dsp:spPr>
        <a:xfrm>
          <a:off x="0" y="4372650"/>
          <a:ext cx="2464593" cy="72"/>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7BEF93-4505-4D12-BCA0-A3554783D75D}">
      <dsp:nvSpPr>
        <dsp:cNvPr id="0" name=""/>
        <dsp:cNvSpPr/>
      </dsp:nvSpPr>
      <dsp:spPr>
        <a:xfrm>
          <a:off x="2711053" y="922291"/>
          <a:ext cx="2464593" cy="3450431"/>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55700">
            <a:lnSpc>
              <a:spcPct val="90000"/>
            </a:lnSpc>
            <a:spcBef>
              <a:spcPct val="0"/>
            </a:spcBef>
            <a:spcAft>
              <a:spcPct val="35000"/>
            </a:spcAft>
            <a:buNone/>
          </a:pPr>
          <a:r>
            <a:rPr lang="en-US" sz="2600" kern="1200"/>
            <a:t>Reinforce the Foundation</a:t>
          </a:r>
        </a:p>
      </dsp:txBody>
      <dsp:txXfrm>
        <a:off x="2711053" y="2233455"/>
        <a:ext cx="2464593" cy="2070258"/>
      </dsp:txXfrm>
    </dsp:sp>
    <dsp:sp modelId="{41A67094-6204-437E-BCE8-E9D0A805B6C7}">
      <dsp:nvSpPr>
        <dsp:cNvPr id="0" name=""/>
        <dsp:cNvSpPr/>
      </dsp:nvSpPr>
      <dsp:spPr>
        <a:xfrm>
          <a:off x="3425785" y="1267334"/>
          <a:ext cx="1035129" cy="1035129"/>
        </a:xfrm>
        <a:prstGeom prst="ellips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3577376" y="1418925"/>
        <a:ext cx="731947" cy="731947"/>
      </dsp:txXfrm>
    </dsp:sp>
    <dsp:sp modelId="{72894FB0-030A-4ECC-B50B-A96ED339B19E}">
      <dsp:nvSpPr>
        <dsp:cNvPr id="0" name=""/>
        <dsp:cNvSpPr/>
      </dsp:nvSpPr>
      <dsp:spPr>
        <a:xfrm>
          <a:off x="2711053" y="4372650"/>
          <a:ext cx="2464593" cy="72"/>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D47E45-F086-44C6-B8C1-C44F34C5E100}">
      <dsp:nvSpPr>
        <dsp:cNvPr id="0" name=""/>
        <dsp:cNvSpPr/>
      </dsp:nvSpPr>
      <dsp:spPr>
        <a:xfrm>
          <a:off x="5422106" y="922291"/>
          <a:ext cx="2464593" cy="3450431"/>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55700">
            <a:lnSpc>
              <a:spcPct val="90000"/>
            </a:lnSpc>
            <a:spcBef>
              <a:spcPct val="0"/>
            </a:spcBef>
            <a:spcAft>
              <a:spcPct val="35000"/>
            </a:spcAft>
            <a:buNone/>
          </a:pPr>
          <a:r>
            <a:rPr lang="en-US" sz="2600" kern="1200" dirty="0"/>
            <a:t>Develop our Team</a:t>
          </a:r>
        </a:p>
      </dsp:txBody>
      <dsp:txXfrm>
        <a:off x="5422106" y="2233455"/>
        <a:ext cx="2464593" cy="2070258"/>
      </dsp:txXfrm>
    </dsp:sp>
    <dsp:sp modelId="{D9E8A4FE-84D0-444B-AB79-62CDF05B5B92}">
      <dsp:nvSpPr>
        <dsp:cNvPr id="0" name=""/>
        <dsp:cNvSpPr/>
      </dsp:nvSpPr>
      <dsp:spPr>
        <a:xfrm>
          <a:off x="6136838" y="1267334"/>
          <a:ext cx="1035129" cy="1035129"/>
        </a:xfrm>
        <a:prstGeom prst="ellips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6288429" y="1418925"/>
        <a:ext cx="731947" cy="731947"/>
      </dsp:txXfrm>
    </dsp:sp>
    <dsp:sp modelId="{20A28A53-1F4B-477C-977F-5EB77ED5ED65}">
      <dsp:nvSpPr>
        <dsp:cNvPr id="0" name=""/>
        <dsp:cNvSpPr/>
      </dsp:nvSpPr>
      <dsp:spPr>
        <a:xfrm>
          <a:off x="5422106" y="4372650"/>
          <a:ext cx="2464593" cy="7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9F5B1A-B888-4903-B424-C0CDFC285D34}" type="datetimeFigureOut">
              <a:rPr lang="en-US" smtClean="0"/>
              <a:t>11/18/2019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0C8720-2079-4330-B13D-0284C043BC89}" type="slidenum">
              <a:rPr lang="en-US" smtClean="0"/>
              <a:t>‹#›</a:t>
            </a:fld>
            <a:endParaRPr lang="en-US"/>
          </a:p>
        </p:txBody>
      </p:sp>
    </p:spTree>
    <p:extLst>
      <p:ext uri="{BB962C8B-B14F-4D97-AF65-F5344CB8AC3E}">
        <p14:creationId xmlns:p14="http://schemas.microsoft.com/office/powerpoint/2010/main" val="256564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0C8720-2079-4330-B13D-0284C043BC89}" type="slidenum">
              <a:rPr lang="en-US" smtClean="0"/>
              <a:t>2</a:t>
            </a:fld>
            <a:endParaRPr lang="en-US"/>
          </a:p>
        </p:txBody>
      </p:sp>
    </p:spTree>
    <p:extLst>
      <p:ext uri="{BB962C8B-B14F-4D97-AF65-F5344CB8AC3E}">
        <p14:creationId xmlns:p14="http://schemas.microsoft.com/office/powerpoint/2010/main" val="4226266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known as Desktop Engineering, the End User Services team integrates applications, security patches, system updates, and drivers for physical and virtual clinical work stations (CWS), as well as administrative work stations (AWS)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Windows print hosting</a:t>
            </a:r>
          </a:p>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13</a:t>
            </a:fld>
            <a:endParaRPr lang="en-US"/>
          </a:p>
        </p:txBody>
      </p:sp>
    </p:spTree>
    <p:extLst>
      <p:ext uri="{BB962C8B-B14F-4D97-AF65-F5344CB8AC3E}">
        <p14:creationId xmlns:p14="http://schemas.microsoft.com/office/powerpoint/2010/main" val="60730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VUMC IT provides two Help Desks for VUMC:</a:t>
            </a:r>
          </a:p>
          <a:p>
            <a:pPr marL="0" indent="0">
              <a:buNone/>
            </a:pPr>
            <a:r>
              <a:rPr lang="en-US" dirty="0"/>
              <a:t>  </a:t>
            </a:r>
          </a:p>
          <a:p>
            <a:pPr marL="0" indent="0">
              <a:buNone/>
            </a:pPr>
            <a:r>
              <a:rPr lang="en-US" dirty="0"/>
              <a:t>NTT provides Tier 1 help desk support for enterprise and administrative products and services, as well as field technicians to resolve issues where users reside</a:t>
            </a:r>
          </a:p>
          <a:p>
            <a:pPr marL="0" indent="0">
              <a:buNone/>
            </a:pPr>
            <a:endParaRPr lang="en-US" dirty="0"/>
          </a:p>
          <a:p>
            <a:pPr marL="0" indent="0">
              <a:buNone/>
            </a:pPr>
            <a:r>
              <a:rPr lang="en-US" dirty="0"/>
              <a:t>NTT also provides a project pool that VUMC IT and departments can leverage to support special, long- or short-duration project initiatives</a:t>
            </a:r>
          </a:p>
          <a:p>
            <a:pPr marL="0" indent="0">
              <a:buNone/>
            </a:pPr>
            <a:endParaRPr lang="en-US" dirty="0"/>
          </a:p>
          <a:p>
            <a:pPr marL="0" indent="0">
              <a:buNone/>
            </a:pPr>
            <a:r>
              <a:rPr lang="en-US" dirty="0"/>
              <a:t>Clinical Application Support Team (CAST) provides Tier 1 and Tier 2 help desk support for clinical systems</a:t>
            </a:r>
          </a:p>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14</a:t>
            </a:fld>
            <a:endParaRPr lang="en-US"/>
          </a:p>
        </p:txBody>
      </p:sp>
    </p:spTree>
    <p:extLst>
      <p:ext uri="{BB962C8B-B14F-4D97-AF65-F5344CB8AC3E}">
        <p14:creationId xmlns:p14="http://schemas.microsoft.com/office/powerpoint/2010/main" val="301951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15</a:t>
            </a:fld>
            <a:endParaRPr lang="en-US"/>
          </a:p>
        </p:txBody>
      </p:sp>
    </p:spTree>
    <p:extLst>
      <p:ext uri="{BB962C8B-B14F-4D97-AF65-F5344CB8AC3E}">
        <p14:creationId xmlns:p14="http://schemas.microsoft.com/office/powerpoint/2010/main" val="36733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16</a:t>
            </a:fld>
            <a:endParaRPr lang="en-US"/>
          </a:p>
        </p:txBody>
      </p:sp>
    </p:spTree>
    <p:extLst>
      <p:ext uri="{BB962C8B-B14F-4D97-AF65-F5344CB8AC3E}">
        <p14:creationId xmlns:p14="http://schemas.microsoft.com/office/powerpoint/2010/main" val="417276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4">
                    <a:lumMod val="20000"/>
                    <a:lumOff val="80000"/>
                  </a:schemeClr>
                </a:solidFill>
              </a:rPr>
              <a:t>The Identity Management team manages access to digital resources through the provisioning of VUMC IDs for staff, faculty, and other affiliated individuals.  </a:t>
            </a:r>
          </a:p>
          <a:p>
            <a:pPr marL="0" indent="0">
              <a:buNone/>
            </a:pPr>
            <a:r>
              <a:rPr lang="en-US" dirty="0">
                <a:solidFill>
                  <a:schemeClr val="accent4">
                    <a:lumMod val="20000"/>
                    <a:lumOff val="80000"/>
                  </a:schemeClr>
                </a:solidFill>
              </a:rPr>
              <a:t>This virtual identity allows users to log into network resources and access applications that have been configured to use VUMC IDs for authentication.</a:t>
            </a:r>
          </a:p>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17</a:t>
            </a:fld>
            <a:endParaRPr lang="en-US"/>
          </a:p>
        </p:txBody>
      </p:sp>
    </p:spTree>
    <p:extLst>
      <p:ext uri="{BB962C8B-B14F-4D97-AF65-F5344CB8AC3E}">
        <p14:creationId xmlns:p14="http://schemas.microsoft.com/office/powerpoint/2010/main" val="7843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4">
                    <a:lumMod val="20000"/>
                    <a:lumOff val="80000"/>
                  </a:schemeClr>
                </a:solidFill>
              </a:rPr>
              <a:t>The VUMC Enterprise Product Management team supports core enterprise solutions including Microsoft Office 365 as well as Box.  </a:t>
            </a:r>
          </a:p>
          <a:p>
            <a:pPr marL="0" indent="0">
              <a:buNone/>
            </a:pPr>
            <a:r>
              <a:rPr lang="en-US" dirty="0">
                <a:solidFill>
                  <a:schemeClr val="accent4">
                    <a:lumMod val="20000"/>
                    <a:lumOff val="80000"/>
                  </a:schemeClr>
                </a:solidFill>
              </a:rPr>
              <a:t>This team also supports our Administrative Application Development including our legacy ERP solutions Peoplesoft HR and Financials, and the McCormack &amp; Dodge General Ledger</a:t>
            </a:r>
          </a:p>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18</a:t>
            </a:fld>
            <a:endParaRPr lang="en-US"/>
          </a:p>
        </p:txBody>
      </p:sp>
    </p:spTree>
    <p:extLst>
      <p:ext uri="{BB962C8B-B14F-4D97-AF65-F5344CB8AC3E}">
        <p14:creationId xmlns:p14="http://schemas.microsoft.com/office/powerpoint/2010/main" val="267849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known as Desktop Engineering, the End User Services team integrates applications, security patches, system updates, and drivers for physical and virtual clinical work stations (CWS), as well as administrative work stations (AWS)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Windows print hosting</a:t>
            </a:r>
          </a:p>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19</a:t>
            </a:fld>
            <a:endParaRPr lang="en-US"/>
          </a:p>
        </p:txBody>
      </p:sp>
    </p:spTree>
    <p:extLst>
      <p:ext uri="{BB962C8B-B14F-4D97-AF65-F5344CB8AC3E}">
        <p14:creationId xmlns:p14="http://schemas.microsoft.com/office/powerpoint/2010/main" val="261142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4">
                    <a:lumMod val="20000"/>
                    <a:lumOff val="80000"/>
                  </a:schemeClr>
                </a:solidFill>
              </a:rPr>
              <a:t>VUMC IT Facilities Management is accountable for providing operational management for facilities housing mission critical IT systems </a:t>
            </a:r>
          </a:p>
          <a:p>
            <a:r>
              <a:rPr lang="en-US" dirty="0">
                <a:solidFill>
                  <a:schemeClr val="accent4">
                    <a:lumMod val="20000"/>
                    <a:lumOff val="80000"/>
                  </a:schemeClr>
                </a:solidFill>
              </a:rPr>
              <a:t>Responsible for oversight of VUMC’s data center facilities including power, cooling, racks, room-level space planning, maintenance, environmental status monitoring, engineering, and security and access control</a:t>
            </a:r>
          </a:p>
          <a:p>
            <a:r>
              <a:rPr lang="en-US" dirty="0">
                <a:solidFill>
                  <a:schemeClr val="accent4">
                    <a:lumMod val="20000"/>
                    <a:lumOff val="80000"/>
                  </a:schemeClr>
                </a:solidFill>
              </a:rPr>
              <a:t>IT Operations Center (ITOC) is responsible for supporting crisis management, emergency response management, and disaster recovery</a:t>
            </a:r>
          </a:p>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20</a:t>
            </a:fld>
            <a:endParaRPr lang="en-US"/>
          </a:p>
        </p:txBody>
      </p:sp>
    </p:spTree>
    <p:extLst>
      <p:ext uri="{BB962C8B-B14F-4D97-AF65-F5344CB8AC3E}">
        <p14:creationId xmlns:p14="http://schemas.microsoft.com/office/powerpoint/2010/main" val="131438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4">
                    <a:lumMod val="20000"/>
                    <a:lumOff val="80000"/>
                  </a:schemeClr>
                </a:solidFill>
              </a:rPr>
              <a:t>The VUMC IT Hosting Team provides server and storage administration of our virtual and physical server environments.</a:t>
            </a:r>
          </a:p>
          <a:p>
            <a:pPr marL="0" indent="0">
              <a:buNone/>
            </a:pPr>
            <a:endParaRPr lang="en-US" dirty="0">
              <a:solidFill>
                <a:schemeClr val="accent4">
                  <a:lumMod val="20000"/>
                  <a:lumOff val="80000"/>
                </a:schemeClr>
              </a:solidFill>
            </a:endParaRPr>
          </a:p>
          <a:p>
            <a:pPr marL="0" indent="0">
              <a:buNone/>
            </a:pPr>
            <a:r>
              <a:rPr lang="en-US" dirty="0">
                <a:solidFill>
                  <a:schemeClr val="accent4">
                    <a:lumMod val="20000"/>
                    <a:lumOff val="80000"/>
                  </a:schemeClr>
                </a:solidFill>
              </a:rPr>
              <a:t>The Database Administration team is responsible for the installation, configuration, backup, and monitoring functions for VUMC’s production databases</a:t>
            </a:r>
          </a:p>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21</a:t>
            </a:fld>
            <a:endParaRPr lang="en-US"/>
          </a:p>
        </p:txBody>
      </p:sp>
    </p:spTree>
    <p:extLst>
      <p:ext uri="{BB962C8B-B14F-4D97-AF65-F5344CB8AC3E}">
        <p14:creationId xmlns:p14="http://schemas.microsoft.com/office/powerpoint/2010/main" val="789223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22</a:t>
            </a:fld>
            <a:endParaRPr lang="en-US"/>
          </a:p>
        </p:txBody>
      </p:sp>
    </p:spTree>
    <p:extLst>
      <p:ext uri="{BB962C8B-B14F-4D97-AF65-F5344CB8AC3E}">
        <p14:creationId xmlns:p14="http://schemas.microsoft.com/office/powerpoint/2010/main" val="317010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3</a:t>
            </a:fld>
            <a:endParaRPr lang="en-US"/>
          </a:p>
        </p:txBody>
      </p:sp>
    </p:spTree>
    <p:extLst>
      <p:ext uri="{BB962C8B-B14F-4D97-AF65-F5344CB8AC3E}">
        <p14:creationId xmlns:p14="http://schemas.microsoft.com/office/powerpoint/2010/main" val="3771941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23</a:t>
            </a:fld>
            <a:endParaRPr lang="en-US"/>
          </a:p>
        </p:txBody>
      </p:sp>
    </p:spTree>
    <p:extLst>
      <p:ext uri="{BB962C8B-B14F-4D97-AF65-F5344CB8AC3E}">
        <p14:creationId xmlns:p14="http://schemas.microsoft.com/office/powerpoint/2010/main" val="368619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C8720-2079-4330-B13D-0284C043BC89}" type="slidenum">
              <a:rPr lang="en-US" smtClean="0"/>
              <a:t>24</a:t>
            </a:fld>
            <a:endParaRPr lang="en-US"/>
          </a:p>
        </p:txBody>
      </p:sp>
    </p:spTree>
    <p:extLst>
      <p:ext uri="{BB962C8B-B14F-4D97-AF65-F5344CB8AC3E}">
        <p14:creationId xmlns:p14="http://schemas.microsoft.com/office/powerpoint/2010/main" val="2656557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C8720-2079-4330-B13D-0284C043BC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65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FTEs – 262 occupied; 272 budgeted, $91M </a:t>
            </a:r>
            <a:r>
              <a:rPr lang="en-US" dirty="0" err="1"/>
              <a:t>opex</a:t>
            </a:r>
            <a:endParaRPr lang="en-US" dirty="0"/>
          </a:p>
          <a:p>
            <a:r>
              <a:rPr lang="en-US" dirty="0"/>
              <a:t>Data Centers – 3, consolidating to 2</a:t>
            </a:r>
          </a:p>
          <a:p>
            <a:r>
              <a:rPr lang="en-US" dirty="0"/>
              <a:t>Hosting Servers – primarily MS shop with Windows Server OS (~1300), Linux (~330), Oracle WebLogic (~100)</a:t>
            </a:r>
          </a:p>
          <a:p>
            <a:r>
              <a:rPr lang="en-US" dirty="0"/>
              <a:t>Hosting Storage – Block Storage (~1,168 TB), NAS Storage (~2,608 TB), Storage Backup (10,152 TB), File share Storage (~2,000 TB) = ~16 PB of data</a:t>
            </a:r>
          </a:p>
          <a:p>
            <a:r>
              <a:rPr lang="en-US" dirty="0"/>
              <a:t>Cloud Services – O365, Box</a:t>
            </a:r>
          </a:p>
          <a:p>
            <a:r>
              <a:rPr lang="en-US" dirty="0"/>
              <a:t>IDM – 21k active </a:t>
            </a:r>
            <a:r>
              <a:rPr lang="en-US" dirty="0" err="1"/>
              <a:t>ee</a:t>
            </a:r>
            <a:r>
              <a:rPr lang="en-US" dirty="0"/>
              <a:t> accounts, 12k active non-</a:t>
            </a:r>
            <a:r>
              <a:rPr lang="en-US" dirty="0" err="1"/>
              <a:t>ee</a:t>
            </a:r>
            <a:r>
              <a:rPr lang="en-US" dirty="0"/>
              <a:t> accounts, 3200 pw changes</a:t>
            </a:r>
          </a:p>
          <a:p>
            <a:r>
              <a:rPr lang="en-US" dirty="0"/>
              <a:t>End User Services – Physical machines (~20,000), Virtual machines (~15,000)</a:t>
            </a:r>
          </a:p>
          <a:p>
            <a:r>
              <a:rPr lang="en-US" dirty="0"/>
              <a:t>Help Desks – NTT (~13k calls/month), CAST (~4k calls/month)</a:t>
            </a:r>
          </a:p>
        </p:txBody>
      </p:sp>
      <p:sp>
        <p:nvSpPr>
          <p:cNvPr id="4" name="Slide Number Placeholder 3"/>
          <p:cNvSpPr>
            <a:spLocks noGrp="1"/>
          </p:cNvSpPr>
          <p:nvPr>
            <p:ph type="sldNum" sz="quarter" idx="10"/>
          </p:nvPr>
        </p:nvSpPr>
        <p:spPr/>
        <p:txBody>
          <a:bodyPr/>
          <a:lstStyle/>
          <a:p>
            <a:fld id="{BB0C8720-2079-4330-B13D-0284C043BC89}" type="slidenum">
              <a:rPr lang="en-US" smtClean="0"/>
              <a:t>4</a:t>
            </a:fld>
            <a:endParaRPr lang="en-US"/>
          </a:p>
        </p:txBody>
      </p:sp>
    </p:spTree>
    <p:extLst>
      <p:ext uri="{BB962C8B-B14F-4D97-AF65-F5344CB8AC3E}">
        <p14:creationId xmlns:p14="http://schemas.microsoft.com/office/powerpoint/2010/main" val="416247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0C8720-2079-4330-B13D-0284C043BC89}" type="slidenum">
              <a:rPr lang="en-US" smtClean="0"/>
              <a:t>5</a:t>
            </a:fld>
            <a:endParaRPr lang="en-US"/>
          </a:p>
        </p:txBody>
      </p:sp>
    </p:spTree>
    <p:extLst>
      <p:ext uri="{BB962C8B-B14F-4D97-AF65-F5344CB8AC3E}">
        <p14:creationId xmlns:p14="http://schemas.microsoft.com/office/powerpoint/2010/main" val="258400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Smart &amp; strategic growth:</a:t>
            </a:r>
          </a:p>
          <a:p>
            <a:pPr marL="171450" indent="-171450">
              <a:buFont typeface="Arial" panose="020B0604020202020204" pitchFamily="34" charset="0"/>
              <a:buChar char="•"/>
            </a:pPr>
            <a:r>
              <a:rPr lang="en-US" sz="1200" dirty="0"/>
              <a:t>High-growth areas first (suburbs and exurbs)</a:t>
            </a:r>
          </a:p>
          <a:p>
            <a:pPr marL="171450" indent="-171450">
              <a:buFont typeface="Arial" panose="020B0604020202020204" pitchFamily="34" charset="0"/>
              <a:buChar char="•"/>
            </a:pPr>
            <a:r>
              <a:rPr lang="en-US" sz="1200" dirty="0"/>
              <a:t>Alleviating stress on our EDs through urgent and walk-in care clinics</a:t>
            </a:r>
          </a:p>
          <a:p>
            <a:pPr marL="171450" indent="-171450">
              <a:buFont typeface="Arial" panose="020B0604020202020204" pitchFamily="34" charset="0"/>
              <a:buChar char="•"/>
            </a:pPr>
            <a:r>
              <a:rPr lang="en-US" sz="1200" dirty="0"/>
              <a:t>Funnel complex care and lower acuity to appropriate places </a:t>
            </a:r>
          </a:p>
          <a:p>
            <a:pPr marL="171450" indent="-171450">
              <a:buFont typeface="Arial" panose="020B0604020202020204" pitchFamily="34" charset="0"/>
              <a:buChar char="•"/>
            </a:pPr>
            <a:r>
              <a:rPr lang="en-US" sz="1200" dirty="0"/>
              <a:t>Acquisition vs. new build where it makes sense</a:t>
            </a:r>
          </a:p>
        </p:txBody>
      </p:sp>
      <p:sp>
        <p:nvSpPr>
          <p:cNvPr id="4" name="Slide Number Placeholder 3"/>
          <p:cNvSpPr>
            <a:spLocks noGrp="1"/>
          </p:cNvSpPr>
          <p:nvPr>
            <p:ph type="sldNum" sz="quarter" idx="10"/>
          </p:nvPr>
        </p:nvSpPr>
        <p:spPr/>
        <p:txBody>
          <a:bodyPr/>
          <a:lstStyle/>
          <a:p>
            <a:fld id="{BB0C8720-2079-4330-B13D-0284C043BC89}" type="slidenum">
              <a:rPr lang="en-US" smtClean="0"/>
              <a:t>6</a:t>
            </a:fld>
            <a:endParaRPr lang="en-US"/>
          </a:p>
        </p:txBody>
      </p:sp>
    </p:spTree>
    <p:extLst>
      <p:ext uri="{BB962C8B-B14F-4D97-AF65-F5344CB8AC3E}">
        <p14:creationId xmlns:p14="http://schemas.microsoft.com/office/powerpoint/2010/main" val="263806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C8720-2079-4330-B13D-0284C043BC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95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0C8720-2079-4330-B13D-0284C043BC89}" type="slidenum">
              <a:rPr lang="en-US" smtClean="0"/>
              <a:t>8</a:t>
            </a:fld>
            <a:endParaRPr lang="en-US"/>
          </a:p>
        </p:txBody>
      </p:sp>
    </p:spTree>
    <p:extLst>
      <p:ext uri="{BB962C8B-B14F-4D97-AF65-F5344CB8AC3E}">
        <p14:creationId xmlns:p14="http://schemas.microsoft.com/office/powerpoint/2010/main" val="300613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Continue to execute Cloud-ready/Cloud-enabled approaches in our data centers </a:t>
            </a:r>
            <a:r>
              <a:rPr lang="en-US" dirty="0"/>
              <a:t>– move to the appropriate balance on on-</a:t>
            </a:r>
            <a:r>
              <a:rPr lang="en-US" dirty="0" err="1"/>
              <a:t>prem</a:t>
            </a:r>
            <a:r>
              <a:rPr lang="en-US" dirty="0"/>
              <a:t> and cloud environments to reduce risk and improve flexibility/scalability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C8720-2079-4330-B13D-0284C043BC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61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0C8720-2079-4330-B13D-0284C043BC89}" type="slidenum">
              <a:rPr lang="en-US" smtClean="0"/>
              <a:t>10</a:t>
            </a:fld>
            <a:endParaRPr lang="en-US"/>
          </a:p>
        </p:txBody>
      </p:sp>
    </p:spTree>
    <p:extLst>
      <p:ext uri="{BB962C8B-B14F-4D97-AF65-F5344CB8AC3E}">
        <p14:creationId xmlns:p14="http://schemas.microsoft.com/office/powerpoint/2010/main" val="30815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653C9E-A8B4-47E0-8570-AE089A8C865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21365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53C9E-A8B4-47E0-8570-AE089A8C865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282279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53C9E-A8B4-47E0-8570-AE089A8C865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220192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53C9E-A8B4-47E0-8570-AE089A8C865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63428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653C9E-A8B4-47E0-8570-AE089A8C865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346319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653C9E-A8B4-47E0-8570-AE089A8C865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261545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53C9E-A8B4-47E0-8570-AE089A8C865A}"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350946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653C9E-A8B4-47E0-8570-AE089A8C865A}"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327882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53C9E-A8B4-47E0-8570-AE089A8C865A}"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116941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653C9E-A8B4-47E0-8570-AE089A8C865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35035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653C9E-A8B4-47E0-8570-AE089A8C865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1330A-1EA1-4353-9F4A-98657ABE4383}" type="slidenum">
              <a:rPr lang="en-US" smtClean="0"/>
              <a:t>‹#›</a:t>
            </a:fld>
            <a:endParaRPr lang="en-US"/>
          </a:p>
        </p:txBody>
      </p:sp>
    </p:spTree>
    <p:extLst>
      <p:ext uri="{BB962C8B-B14F-4D97-AF65-F5344CB8AC3E}">
        <p14:creationId xmlns:p14="http://schemas.microsoft.com/office/powerpoint/2010/main" val="207724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53C9E-A8B4-47E0-8570-AE089A8C865A}" type="datetimeFigureOut">
              <a:rPr lang="en-US" smtClean="0"/>
              <a:t>11/18/2019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1330A-1EA1-4353-9F4A-98657ABE4383}" type="slidenum">
              <a:rPr lang="en-US" smtClean="0"/>
              <a:t>‹#›</a:t>
            </a:fld>
            <a:endParaRPr lang="en-US"/>
          </a:p>
        </p:txBody>
      </p:sp>
    </p:spTree>
    <p:extLst>
      <p:ext uri="{BB962C8B-B14F-4D97-AF65-F5344CB8AC3E}">
        <p14:creationId xmlns:p14="http://schemas.microsoft.com/office/powerpoint/2010/main" val="2426561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0.xml"/><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svg"/><Relationship Id="rId3" Type="http://schemas.openxmlformats.org/officeDocument/2006/relationships/slide" Target="slide25.xml"/><Relationship Id="rId21" Type="http://schemas.openxmlformats.org/officeDocument/2006/relationships/image" Target="../media/image11.svg"/><Relationship Id="rId34" Type="http://schemas.openxmlformats.org/officeDocument/2006/relationships/image" Target="../media/image24.png"/><Relationship Id="rId42" Type="http://schemas.openxmlformats.org/officeDocument/2006/relationships/image" Target="../media/image32.png"/><Relationship Id="rId7" Type="http://schemas.openxmlformats.org/officeDocument/2006/relationships/slide" Target="slide19.xml"/><Relationship Id="rId12" Type="http://schemas.openxmlformats.org/officeDocument/2006/relationships/slide" Target="slide15.xml"/><Relationship Id="rId17" Type="http://schemas.openxmlformats.org/officeDocument/2006/relationships/slide" Target="slide17.xml"/><Relationship Id="rId25" Type="http://schemas.openxmlformats.org/officeDocument/2006/relationships/image" Target="../media/image15.svg"/><Relationship Id="rId33" Type="http://schemas.openxmlformats.org/officeDocument/2006/relationships/image" Target="../media/image23.svg"/><Relationship Id="rId38"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7.svg"/><Relationship Id="rId20" Type="http://schemas.openxmlformats.org/officeDocument/2006/relationships/image" Target="../media/image10.png"/><Relationship Id="rId29" Type="http://schemas.openxmlformats.org/officeDocument/2006/relationships/image" Target="../media/image19.svg"/><Relationship Id="rId41"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13.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svg"/><Relationship Id="rId40" Type="http://schemas.openxmlformats.org/officeDocument/2006/relationships/image" Target="../media/image30.png"/><Relationship Id="rId5" Type="http://schemas.openxmlformats.org/officeDocument/2006/relationships/slide" Target="slide24.xml"/><Relationship Id="rId15" Type="http://schemas.openxmlformats.org/officeDocument/2006/relationships/image" Target="../media/image6.png"/><Relationship Id="rId23" Type="http://schemas.openxmlformats.org/officeDocument/2006/relationships/image" Target="../media/image13.sv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slide" Target="slide21.xml"/><Relationship Id="rId19" Type="http://schemas.openxmlformats.org/officeDocument/2006/relationships/image" Target="../media/image9.svg"/><Relationship Id="rId31" Type="http://schemas.openxmlformats.org/officeDocument/2006/relationships/image" Target="../media/image21.svg"/><Relationship Id="rId4" Type="http://schemas.openxmlformats.org/officeDocument/2006/relationships/slide" Target="slide23.xml"/><Relationship Id="rId9" Type="http://schemas.openxmlformats.org/officeDocument/2006/relationships/slide" Target="slide14.xml"/><Relationship Id="rId14" Type="http://schemas.openxmlformats.org/officeDocument/2006/relationships/slide" Target="slide16.xml"/><Relationship Id="rId22" Type="http://schemas.openxmlformats.org/officeDocument/2006/relationships/image" Target="../media/image12.png"/><Relationship Id="rId27" Type="http://schemas.openxmlformats.org/officeDocument/2006/relationships/image" Target="../media/image17.svg"/><Relationship Id="rId30" Type="http://schemas.openxmlformats.org/officeDocument/2006/relationships/image" Target="../media/image20.png"/><Relationship Id="rId35"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198F2A-C65F-46C7-ADC6-73C13D3409D7}"/>
              </a:ext>
            </a:extLst>
          </p:cNvPr>
          <p:cNvSpPr>
            <a:spLocks noGrp="1"/>
          </p:cNvSpPr>
          <p:nvPr>
            <p:ph type="title"/>
          </p:nvPr>
        </p:nvSpPr>
        <p:spPr>
          <a:xfrm>
            <a:off x="624751" y="365125"/>
            <a:ext cx="7890527" cy="1325563"/>
          </a:xfrm>
        </p:spPr>
        <p:txBody>
          <a:bodyPr>
            <a:normAutofit/>
          </a:bodyPr>
          <a:lstStyle/>
          <a:p>
            <a:pPr algn="ctr"/>
            <a:r>
              <a:rPr lang="en-US" dirty="0"/>
              <a:t>Central IT Groups at VUMC</a:t>
            </a:r>
          </a:p>
        </p:txBody>
      </p:sp>
      <p:graphicFrame>
        <p:nvGraphicFramePr>
          <p:cNvPr id="5" name="Content Placeholder 2">
            <a:extLst>
              <a:ext uri="{FF2B5EF4-FFF2-40B4-BE49-F238E27FC236}">
                <a16:creationId xmlns:a16="http://schemas.microsoft.com/office/drawing/2014/main" id="{B3F5B63E-5A6F-4A3F-98E6-43D58883AD61}"/>
              </a:ext>
            </a:extLst>
          </p:cNvPr>
          <p:cNvGraphicFramePr>
            <a:graphicFrameLocks noGrp="1"/>
          </p:cNvGraphicFramePr>
          <p:nvPr>
            <p:ph idx="1"/>
            <p:extLst>
              <p:ext uri="{D42A27DB-BD31-4B8C-83A1-F6EECF244321}">
                <p14:modId xmlns:p14="http://schemas.microsoft.com/office/powerpoint/2010/main" val="2969463167"/>
              </p:ext>
            </p:extLst>
          </p:nvPr>
        </p:nvGraphicFramePr>
        <p:xfrm>
          <a:off x="628578" y="810705"/>
          <a:ext cx="7886700" cy="582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3130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4606047"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EC28BE-A559-49F6-BAE9-AB761C02BD9D}"/>
              </a:ext>
            </a:extLst>
          </p:cNvPr>
          <p:cNvSpPr>
            <a:spLocks noGrp="1"/>
          </p:cNvSpPr>
          <p:nvPr>
            <p:ph idx="1"/>
          </p:nvPr>
        </p:nvSpPr>
        <p:spPr>
          <a:xfrm>
            <a:off x="4818719" y="1148318"/>
            <a:ext cx="3926617" cy="5242680"/>
          </a:xfrm>
        </p:spPr>
        <p:txBody>
          <a:bodyPr>
            <a:normAutofit/>
          </a:bodyPr>
          <a:lstStyle/>
          <a:p>
            <a:pPr marL="0" lvl="0" indent="0">
              <a:buNone/>
            </a:pPr>
            <a:r>
              <a:rPr lang="en-US" sz="2400" dirty="0"/>
              <a:t>Lots of opportunities to learn new platforms, new technologies, new management techniques</a:t>
            </a:r>
          </a:p>
          <a:p>
            <a:r>
              <a:rPr lang="en-US" sz="2400" dirty="0"/>
              <a:t>Training, training, training</a:t>
            </a:r>
          </a:p>
          <a:p>
            <a:r>
              <a:rPr lang="en-US" sz="2400" dirty="0"/>
              <a:t>Retooling individuals and teams</a:t>
            </a:r>
          </a:p>
          <a:p>
            <a:r>
              <a:rPr lang="en-US" sz="2400" dirty="0"/>
              <a:t>Stretch assignments with opportunities to gain broader experience in new areas</a:t>
            </a:r>
          </a:p>
          <a:p>
            <a:r>
              <a:rPr lang="en-US" sz="2400" dirty="0"/>
              <a:t>Leadership development</a:t>
            </a:r>
          </a:p>
          <a:p>
            <a:endParaRPr lang="en-US" sz="1700" dirty="0"/>
          </a:p>
        </p:txBody>
      </p:sp>
      <p:pic>
        <p:nvPicPr>
          <p:cNvPr id="2" name="Picture 1">
            <a:extLst>
              <a:ext uri="{FF2B5EF4-FFF2-40B4-BE49-F238E27FC236}">
                <a16:creationId xmlns:a16="http://schemas.microsoft.com/office/drawing/2014/main" id="{1698804D-48BF-4B65-945D-D2730EEC4D53}"/>
              </a:ext>
            </a:extLst>
          </p:cNvPr>
          <p:cNvPicPr>
            <a:picLocks noChangeAspect="1"/>
          </p:cNvPicPr>
          <p:nvPr/>
        </p:nvPicPr>
        <p:blipFill>
          <a:blip r:embed="rId3"/>
          <a:stretch>
            <a:fillRect/>
          </a:stretch>
        </p:blipFill>
        <p:spPr>
          <a:xfrm>
            <a:off x="471030" y="749308"/>
            <a:ext cx="3669402" cy="5359384"/>
          </a:xfrm>
          <a:prstGeom prst="rect">
            <a:avLst/>
          </a:prstGeom>
        </p:spPr>
      </p:pic>
    </p:spTree>
    <p:extLst>
      <p:ext uri="{BB962C8B-B14F-4D97-AF65-F5344CB8AC3E}">
        <p14:creationId xmlns:p14="http://schemas.microsoft.com/office/powerpoint/2010/main" val="34704789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0234C82-9568-4E09-8B2E-757AECF6579F}"/>
              </a:ext>
            </a:extLst>
          </p:cNvPr>
          <p:cNvSpPr/>
          <p:nvPr/>
        </p:nvSpPr>
        <p:spPr>
          <a:xfrm>
            <a:off x="0" y="0"/>
            <a:ext cx="394534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9BFCFEBC-BBBF-45F7-848E-C861C0B93CC4}"/>
              </a:ext>
            </a:extLst>
          </p:cNvPr>
          <p:cNvSpPr/>
          <p:nvPr/>
        </p:nvSpPr>
        <p:spPr>
          <a:xfrm>
            <a:off x="4214415" y="3618882"/>
            <a:ext cx="1323446" cy="13234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B87FEE-C7E4-43CF-B404-5E01D1F4FD7C}"/>
              </a:ext>
            </a:extLst>
          </p:cNvPr>
          <p:cNvSpPr/>
          <p:nvPr/>
        </p:nvSpPr>
        <p:spPr>
          <a:xfrm>
            <a:off x="4214415" y="5311448"/>
            <a:ext cx="1323446" cy="1323446"/>
          </a:xfrm>
          <a:prstGeom prst="ellipse">
            <a:avLst/>
          </a:prstGeom>
          <a:solidFill>
            <a:srgbClr val="B69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3198B-DCD3-400A-AEDF-054B51DE724E}"/>
              </a:ext>
            </a:extLst>
          </p:cNvPr>
          <p:cNvSpPr>
            <a:spLocks noGrp="1"/>
          </p:cNvSpPr>
          <p:nvPr>
            <p:ph type="title"/>
          </p:nvPr>
        </p:nvSpPr>
        <p:spPr>
          <a:xfrm>
            <a:off x="50173" y="2262317"/>
            <a:ext cx="3826935" cy="1667305"/>
          </a:xfrm>
        </p:spPr>
        <p:txBody>
          <a:bodyPr>
            <a:normAutofit/>
          </a:bodyPr>
          <a:lstStyle/>
          <a:p>
            <a:pPr algn="ctr"/>
            <a:r>
              <a:rPr lang="en-US" sz="5400" b="1" dirty="0">
                <a:solidFill>
                  <a:schemeClr val="bg1">
                    <a:lumMod val="65000"/>
                    <a:lumOff val="35000"/>
                  </a:schemeClr>
                </a:solidFill>
              </a:rPr>
              <a:t>How to </a:t>
            </a:r>
            <a:br>
              <a:rPr lang="en-US" sz="5400" b="1" dirty="0">
                <a:solidFill>
                  <a:schemeClr val="bg1">
                    <a:lumMod val="65000"/>
                    <a:lumOff val="35000"/>
                  </a:schemeClr>
                </a:solidFill>
              </a:rPr>
            </a:br>
            <a:r>
              <a:rPr lang="en-US" sz="5400" b="1" dirty="0">
                <a:solidFill>
                  <a:schemeClr val="bg1">
                    <a:lumMod val="65000"/>
                    <a:lumOff val="35000"/>
                  </a:schemeClr>
                </a:solidFill>
              </a:rPr>
              <a:t>Connect to IT</a:t>
            </a:r>
          </a:p>
        </p:txBody>
      </p:sp>
      <p:pic>
        <p:nvPicPr>
          <p:cNvPr id="12" name="Graphic 6" descr="Connected">
            <a:extLst>
              <a:ext uri="{FF2B5EF4-FFF2-40B4-BE49-F238E27FC236}">
                <a16:creationId xmlns:a16="http://schemas.microsoft.com/office/drawing/2014/main" id="{F3E39C0F-CFEC-4797-954C-9926CC94ED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6106" y="3845886"/>
            <a:ext cx="1843694" cy="1843694"/>
          </a:xfrm>
          <a:prstGeom prst="rect">
            <a:avLst/>
          </a:prstGeom>
        </p:spPr>
      </p:pic>
      <p:pic>
        <p:nvPicPr>
          <p:cNvPr id="22" name="Graphic 21" descr="Email">
            <a:extLst>
              <a:ext uri="{FF2B5EF4-FFF2-40B4-BE49-F238E27FC236}">
                <a16:creationId xmlns:a16="http://schemas.microsoft.com/office/drawing/2014/main" id="{EA7E7738-8734-43DC-B548-D6B25DA61B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109" y="5481218"/>
            <a:ext cx="919582" cy="919582"/>
          </a:xfrm>
          <a:prstGeom prst="rect">
            <a:avLst/>
          </a:prstGeom>
        </p:spPr>
      </p:pic>
      <p:sp>
        <p:nvSpPr>
          <p:cNvPr id="35" name="TextBox 34">
            <a:extLst>
              <a:ext uri="{FF2B5EF4-FFF2-40B4-BE49-F238E27FC236}">
                <a16:creationId xmlns:a16="http://schemas.microsoft.com/office/drawing/2014/main" id="{C5301120-5705-4A01-B62F-EA9459D7A2F2}"/>
              </a:ext>
            </a:extLst>
          </p:cNvPr>
          <p:cNvSpPr txBox="1"/>
          <p:nvPr/>
        </p:nvSpPr>
        <p:spPr>
          <a:xfrm>
            <a:off x="6084546" y="5716409"/>
            <a:ext cx="2473114" cy="707886"/>
          </a:xfrm>
          <a:prstGeom prst="rect">
            <a:avLst/>
          </a:prstGeom>
          <a:noFill/>
        </p:spPr>
        <p:txBody>
          <a:bodyPr wrap="none" rtlCol="0">
            <a:spAutoFit/>
          </a:bodyPr>
          <a:lstStyle/>
          <a:p>
            <a:pPr algn="ctr"/>
            <a:r>
              <a:rPr lang="en-US" sz="2000" b="1" dirty="0">
                <a:solidFill>
                  <a:schemeClr val="tx2"/>
                </a:solidFill>
              </a:rPr>
              <a:t>EMAIL</a:t>
            </a:r>
          </a:p>
          <a:p>
            <a:pPr algn="ctr"/>
            <a:r>
              <a:rPr lang="en-US" sz="2000" i="1" dirty="0">
                <a:solidFill>
                  <a:schemeClr val="tx2"/>
                </a:solidFill>
              </a:rPr>
              <a:t>ITConnect@vumc.org</a:t>
            </a:r>
          </a:p>
        </p:txBody>
      </p:sp>
      <p:sp>
        <p:nvSpPr>
          <p:cNvPr id="3" name="Oval 2">
            <a:extLst>
              <a:ext uri="{FF2B5EF4-FFF2-40B4-BE49-F238E27FC236}">
                <a16:creationId xmlns:a16="http://schemas.microsoft.com/office/drawing/2014/main" id="{949C61E8-BA95-4799-AE33-ED5E1381D9C4}"/>
              </a:ext>
            </a:extLst>
          </p:cNvPr>
          <p:cNvSpPr/>
          <p:nvPr/>
        </p:nvSpPr>
        <p:spPr>
          <a:xfrm>
            <a:off x="4214415" y="1926315"/>
            <a:ext cx="1323446" cy="1323446"/>
          </a:xfrm>
          <a:prstGeom prst="ellipse">
            <a:avLst/>
          </a:prstGeom>
          <a:solidFill>
            <a:srgbClr val="F3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7088389-2BDF-41E9-AC99-B236CE166D97}"/>
              </a:ext>
            </a:extLst>
          </p:cNvPr>
          <p:cNvSpPr/>
          <p:nvPr/>
        </p:nvSpPr>
        <p:spPr>
          <a:xfrm>
            <a:off x="4214415" y="233748"/>
            <a:ext cx="1323446" cy="1323446"/>
          </a:xfrm>
          <a:prstGeom prst="ellipse">
            <a:avLst/>
          </a:prstGeom>
          <a:solidFill>
            <a:srgbClr val="D28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9E2209-4F39-42C3-89A3-0416A80D96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036" y="2088691"/>
            <a:ext cx="1018065" cy="1018065"/>
          </a:xfrm>
          <a:prstGeom prst="rect">
            <a:avLst/>
          </a:prstGeom>
        </p:spPr>
      </p:pic>
      <p:pic>
        <p:nvPicPr>
          <p:cNvPr id="9" name="Picture 8">
            <a:extLst>
              <a:ext uri="{FF2B5EF4-FFF2-40B4-BE49-F238E27FC236}">
                <a16:creationId xmlns:a16="http://schemas.microsoft.com/office/drawing/2014/main" id="{F199E4A1-8707-4E78-8E20-440070022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9038" y="474964"/>
            <a:ext cx="835221" cy="835221"/>
          </a:xfrm>
          <a:prstGeom prst="rect">
            <a:avLst/>
          </a:prstGeom>
        </p:spPr>
      </p:pic>
      <p:pic>
        <p:nvPicPr>
          <p:cNvPr id="21" name="Picture 20">
            <a:extLst>
              <a:ext uri="{FF2B5EF4-FFF2-40B4-BE49-F238E27FC236}">
                <a16:creationId xmlns:a16="http://schemas.microsoft.com/office/drawing/2014/main" id="{D10AD39F-8C00-45A3-8364-9A130C3A0D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4664" y="3876249"/>
            <a:ext cx="823244" cy="823244"/>
          </a:xfrm>
          <a:prstGeom prst="rect">
            <a:avLst/>
          </a:prstGeom>
        </p:spPr>
      </p:pic>
      <p:sp>
        <p:nvSpPr>
          <p:cNvPr id="31" name="TextBox 30">
            <a:extLst>
              <a:ext uri="{FF2B5EF4-FFF2-40B4-BE49-F238E27FC236}">
                <a16:creationId xmlns:a16="http://schemas.microsoft.com/office/drawing/2014/main" id="{782E0F13-74EC-4E46-9FE1-4AD288270D45}"/>
              </a:ext>
            </a:extLst>
          </p:cNvPr>
          <p:cNvSpPr txBox="1"/>
          <p:nvPr/>
        </p:nvSpPr>
        <p:spPr>
          <a:xfrm>
            <a:off x="6288481" y="3933928"/>
            <a:ext cx="2065245" cy="707886"/>
          </a:xfrm>
          <a:prstGeom prst="rect">
            <a:avLst/>
          </a:prstGeom>
          <a:noFill/>
        </p:spPr>
        <p:txBody>
          <a:bodyPr wrap="none" rtlCol="0">
            <a:spAutoFit/>
          </a:bodyPr>
          <a:lstStyle/>
          <a:p>
            <a:pPr algn="ctr"/>
            <a:r>
              <a:rPr lang="en-US" sz="2000" b="1" dirty="0">
                <a:solidFill>
                  <a:schemeClr val="tx2"/>
                </a:solidFill>
              </a:rPr>
              <a:t>WEB</a:t>
            </a:r>
          </a:p>
          <a:p>
            <a:pPr algn="ctr"/>
            <a:r>
              <a:rPr lang="en-US" sz="2000" i="1" dirty="0">
                <a:solidFill>
                  <a:schemeClr val="tx2"/>
                </a:solidFill>
              </a:rPr>
              <a:t>www.vumc.org/it</a:t>
            </a:r>
          </a:p>
        </p:txBody>
      </p:sp>
      <p:sp>
        <p:nvSpPr>
          <p:cNvPr id="32" name="TextBox 31">
            <a:extLst>
              <a:ext uri="{FF2B5EF4-FFF2-40B4-BE49-F238E27FC236}">
                <a16:creationId xmlns:a16="http://schemas.microsoft.com/office/drawing/2014/main" id="{96C7F888-8E3E-4D62-9659-2F51E061190A}"/>
              </a:ext>
            </a:extLst>
          </p:cNvPr>
          <p:cNvSpPr txBox="1"/>
          <p:nvPr/>
        </p:nvSpPr>
        <p:spPr>
          <a:xfrm>
            <a:off x="6031328" y="474964"/>
            <a:ext cx="2579553" cy="707886"/>
          </a:xfrm>
          <a:prstGeom prst="rect">
            <a:avLst/>
          </a:prstGeom>
          <a:noFill/>
        </p:spPr>
        <p:txBody>
          <a:bodyPr wrap="none" rtlCol="0">
            <a:spAutoFit/>
          </a:bodyPr>
          <a:lstStyle/>
          <a:p>
            <a:pPr algn="ctr"/>
            <a:r>
              <a:rPr lang="en-US" sz="2000" b="1" dirty="0">
                <a:solidFill>
                  <a:schemeClr val="tx2"/>
                </a:solidFill>
              </a:rPr>
              <a:t>HELP DESK</a:t>
            </a:r>
          </a:p>
          <a:p>
            <a:pPr algn="ctr"/>
            <a:r>
              <a:rPr lang="en-US" sz="2000" i="1" dirty="0">
                <a:solidFill>
                  <a:schemeClr val="tx2"/>
                </a:solidFill>
              </a:rPr>
              <a:t>615.343.HELP (3-4357</a:t>
            </a:r>
            <a:r>
              <a:rPr lang="en-US" sz="2000" b="1" i="1" dirty="0">
                <a:solidFill>
                  <a:schemeClr val="tx2"/>
                </a:solidFill>
              </a:rPr>
              <a:t>)</a:t>
            </a:r>
          </a:p>
        </p:txBody>
      </p:sp>
      <p:sp>
        <p:nvSpPr>
          <p:cNvPr id="33" name="TextBox 32">
            <a:extLst>
              <a:ext uri="{FF2B5EF4-FFF2-40B4-BE49-F238E27FC236}">
                <a16:creationId xmlns:a16="http://schemas.microsoft.com/office/drawing/2014/main" id="{D28C874A-E426-41D6-B2FA-84CF1D8F6A64}"/>
              </a:ext>
            </a:extLst>
          </p:cNvPr>
          <p:cNvSpPr txBox="1"/>
          <p:nvPr/>
        </p:nvSpPr>
        <p:spPr>
          <a:xfrm>
            <a:off x="5527312" y="2243780"/>
            <a:ext cx="3587585" cy="615553"/>
          </a:xfrm>
          <a:prstGeom prst="rect">
            <a:avLst/>
          </a:prstGeom>
          <a:noFill/>
        </p:spPr>
        <p:txBody>
          <a:bodyPr wrap="none" rtlCol="0">
            <a:spAutoFit/>
          </a:bodyPr>
          <a:lstStyle/>
          <a:p>
            <a:pPr algn="ctr"/>
            <a:r>
              <a:rPr lang="en-US" sz="2000" b="1" dirty="0">
                <a:solidFill>
                  <a:schemeClr val="tx2"/>
                </a:solidFill>
              </a:rPr>
              <a:t>REQUEST TICKET</a:t>
            </a:r>
          </a:p>
          <a:p>
            <a:pPr algn="ctr"/>
            <a:r>
              <a:rPr lang="en-US" sz="1400" dirty="0"/>
              <a:t>https://pegasus.mc.vanderbilt.edu/ess/Submit</a:t>
            </a:r>
            <a:endParaRPr lang="en-US" sz="2400" b="1" i="1" dirty="0">
              <a:solidFill>
                <a:schemeClr val="tx2"/>
              </a:solidFill>
            </a:endParaRPr>
          </a:p>
        </p:txBody>
      </p:sp>
    </p:spTree>
    <p:extLst>
      <p:ext uri="{BB962C8B-B14F-4D97-AF65-F5344CB8AC3E}">
        <p14:creationId xmlns:p14="http://schemas.microsoft.com/office/powerpoint/2010/main" val="366879881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B64C-1254-4A7F-8D2C-D061D6C451A9}"/>
              </a:ext>
            </a:extLst>
          </p:cNvPr>
          <p:cNvSpPr>
            <a:spLocks noGrp="1"/>
          </p:cNvSpPr>
          <p:nvPr>
            <p:ph type="title"/>
          </p:nvPr>
        </p:nvSpPr>
        <p:spPr/>
        <p:txBody>
          <a:bodyPr/>
          <a:lstStyle/>
          <a:p>
            <a:r>
              <a:rPr lang="en-US" dirty="0"/>
              <a:t>Appendix</a:t>
            </a:r>
          </a:p>
        </p:txBody>
      </p:sp>
      <p:sp>
        <p:nvSpPr>
          <p:cNvPr id="4" name="Text Placeholder 3">
            <a:extLst>
              <a:ext uri="{FF2B5EF4-FFF2-40B4-BE49-F238E27FC236}">
                <a16:creationId xmlns:a16="http://schemas.microsoft.com/office/drawing/2014/main" id="{9765D1E6-302D-4E24-B929-0EC5C4CC61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44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6" name="Rectangle: Rounded Corners 15">
            <a:hlinkClick r:id="rId3" action="ppaction://hlinksldjump"/>
            <a:extLst>
              <a:ext uri="{FF2B5EF4-FFF2-40B4-BE49-F238E27FC236}">
                <a16:creationId xmlns:a16="http://schemas.microsoft.com/office/drawing/2014/main" id="{9C866E3B-8723-4E93-9B28-7139E1100B41}"/>
              </a:ext>
            </a:extLst>
          </p:cNvPr>
          <p:cNvSpPr/>
          <p:nvPr/>
        </p:nvSpPr>
        <p:spPr>
          <a:xfrm>
            <a:off x="274320" y="182880"/>
            <a:ext cx="2513183" cy="2514600"/>
          </a:xfrm>
          <a:prstGeom prst="round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useBgFill="1">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838706" y="386749"/>
            <a:ext cx="5999968" cy="4535485"/>
          </a:xfrm>
        </p:spPr>
        <p:txBody>
          <a:bodyPr>
            <a:normAutofit fontScale="92500" lnSpcReduction="10000"/>
          </a:bodyPr>
          <a:lstStyle/>
          <a:p>
            <a:pPr marL="0" indent="0">
              <a:buNone/>
            </a:pPr>
            <a:r>
              <a:rPr lang="en-US" dirty="0">
                <a:solidFill>
                  <a:schemeClr val="accent4">
                    <a:lumMod val="20000"/>
                    <a:lumOff val="80000"/>
                  </a:schemeClr>
                </a:solidFill>
              </a:rPr>
              <a:t>Responsible for:</a:t>
            </a:r>
          </a:p>
          <a:p>
            <a:r>
              <a:rPr lang="en-US" dirty="0">
                <a:solidFill>
                  <a:schemeClr val="accent4">
                    <a:lumMod val="20000"/>
                    <a:lumOff val="80000"/>
                  </a:schemeClr>
                </a:solidFill>
              </a:rPr>
              <a:t>Applications</a:t>
            </a:r>
          </a:p>
          <a:p>
            <a:r>
              <a:rPr lang="en-US" dirty="0">
                <a:solidFill>
                  <a:schemeClr val="accent4">
                    <a:lumMod val="20000"/>
                    <a:lumOff val="80000"/>
                  </a:schemeClr>
                </a:solidFill>
              </a:rPr>
              <a:t>Security patches</a:t>
            </a:r>
          </a:p>
          <a:p>
            <a:r>
              <a:rPr lang="en-US" dirty="0">
                <a:solidFill>
                  <a:schemeClr val="accent4">
                    <a:lumMod val="20000"/>
                    <a:lumOff val="80000"/>
                  </a:schemeClr>
                </a:solidFill>
              </a:rPr>
              <a:t>System updates</a:t>
            </a:r>
          </a:p>
          <a:p>
            <a:r>
              <a:rPr lang="en-US" dirty="0">
                <a:solidFill>
                  <a:schemeClr val="accent4">
                    <a:lumMod val="20000"/>
                    <a:lumOff val="80000"/>
                  </a:schemeClr>
                </a:solidFill>
              </a:rPr>
              <a:t>Drivers for CWS and AWS </a:t>
            </a:r>
          </a:p>
          <a:p>
            <a:pPr marL="0" indent="0">
              <a:buNone/>
            </a:pPr>
            <a:endParaRPr lang="en-US" dirty="0">
              <a:solidFill>
                <a:schemeClr val="accent4">
                  <a:lumMod val="20000"/>
                  <a:lumOff val="80000"/>
                </a:schemeClr>
              </a:solidFill>
            </a:endParaRPr>
          </a:p>
          <a:p>
            <a:pPr marL="0" indent="0">
              <a:buNone/>
            </a:pPr>
            <a:r>
              <a:rPr lang="en-US" dirty="0">
                <a:solidFill>
                  <a:schemeClr val="accent4">
                    <a:lumMod val="20000"/>
                    <a:lumOff val="80000"/>
                  </a:schemeClr>
                </a:solidFill>
              </a:rPr>
              <a:t>Supports:</a:t>
            </a:r>
          </a:p>
          <a:p>
            <a:r>
              <a:rPr lang="en-US" dirty="0">
                <a:solidFill>
                  <a:schemeClr val="accent4">
                    <a:lumMod val="20000"/>
                    <a:lumOff val="80000"/>
                  </a:schemeClr>
                </a:solidFill>
              </a:rPr>
              <a:t>App Store</a:t>
            </a:r>
          </a:p>
          <a:p>
            <a:r>
              <a:rPr lang="en-US" dirty="0">
                <a:solidFill>
                  <a:schemeClr val="accent4">
                    <a:lumMod val="20000"/>
                    <a:lumOff val="80000"/>
                  </a:schemeClr>
                </a:solidFill>
              </a:rPr>
              <a:t>Workspace ONE</a:t>
            </a:r>
          </a:p>
          <a:p>
            <a:r>
              <a:rPr lang="en-US" dirty="0">
                <a:solidFill>
                  <a:schemeClr val="accent4">
                    <a:lumMod val="20000"/>
                    <a:lumOff val="80000"/>
                  </a:schemeClr>
                </a:solidFill>
              </a:rPr>
              <a:t>Print hosting (clinical and non-clinical)</a:t>
            </a:r>
          </a:p>
          <a:p>
            <a:pPr marL="0" indent="0">
              <a:buNone/>
            </a:pPr>
            <a:endParaRPr lang="en-US" dirty="0">
              <a:solidFill>
                <a:schemeClr val="accent4">
                  <a:lumMod val="20000"/>
                  <a:lumOff val="80000"/>
                </a:schemeClr>
              </a:solidFill>
            </a:endParaRPr>
          </a:p>
        </p:txBody>
      </p:sp>
      <p:sp>
        <p:nvSpPr>
          <p:cNvPr id="7" name="TextBox 6">
            <a:extLst>
              <a:ext uri="{FF2B5EF4-FFF2-40B4-BE49-F238E27FC236}">
                <a16:creationId xmlns:a16="http://schemas.microsoft.com/office/drawing/2014/main" id="{04CAD420-DF44-4877-A2A4-BDFF45040D4C}"/>
              </a:ext>
            </a:extLst>
          </p:cNvPr>
          <p:cNvSpPr txBox="1"/>
          <p:nvPr/>
        </p:nvSpPr>
        <p:spPr>
          <a:xfrm>
            <a:off x="260275" y="3284359"/>
            <a:ext cx="3227945" cy="1292662"/>
          </a:xfrm>
          <a:prstGeom prst="rect">
            <a:avLst/>
          </a:prstGeom>
          <a:noFill/>
        </p:spPr>
        <p:txBody>
          <a:bodyPr wrap="square" rtlCol="0">
            <a:spAutoFit/>
          </a:bodyPr>
          <a:lstStyle/>
          <a:p>
            <a:r>
              <a:rPr lang="en-US" sz="2000" b="1" dirty="0">
                <a:solidFill>
                  <a:schemeClr val="accent4">
                    <a:lumMod val="20000"/>
                    <a:lumOff val="80000"/>
                  </a:schemeClr>
                </a:solidFill>
              </a:rPr>
              <a:t>20K physical machines</a:t>
            </a:r>
          </a:p>
          <a:p>
            <a:endParaRPr lang="en-US" sz="2000" b="1" dirty="0">
              <a:solidFill>
                <a:schemeClr val="accent4">
                  <a:lumMod val="20000"/>
                  <a:lumOff val="80000"/>
                </a:schemeClr>
              </a:solidFill>
            </a:endParaRPr>
          </a:p>
          <a:p>
            <a:r>
              <a:rPr lang="en-US" sz="2000" b="1" dirty="0">
                <a:solidFill>
                  <a:schemeClr val="accent4">
                    <a:lumMod val="20000"/>
                    <a:lumOff val="80000"/>
                  </a:schemeClr>
                </a:solidFill>
              </a:rPr>
              <a:t>15K virtual machines</a:t>
            </a:r>
          </a:p>
          <a:p>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838706" y="5164197"/>
            <a:ext cx="5799551" cy="1477328"/>
          </a:xfrm>
          <a:prstGeom prst="rect">
            <a:avLst/>
          </a:prstGeom>
          <a:solidFill>
            <a:schemeClr val="accent4">
              <a:lumMod val="20000"/>
              <a:lumOff val="80000"/>
            </a:schemeClr>
          </a:solidFill>
          <a:ln>
            <a:no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Windows 10 Upgrade</a:t>
            </a:r>
          </a:p>
          <a:p>
            <a:pPr marL="285750" indent="-285750">
              <a:buFont typeface="Arial" panose="020B0604020202020204" pitchFamily="34" charset="0"/>
              <a:buChar char="•"/>
            </a:pPr>
            <a:r>
              <a:rPr lang="en-US" b="1" dirty="0"/>
              <a:t>Imprivata Implementation (CWS badge tap solution)</a:t>
            </a:r>
          </a:p>
          <a:p>
            <a:pPr marL="285750" indent="-285750">
              <a:buFont typeface="Arial" panose="020B0604020202020204" pitchFamily="34" charset="0"/>
              <a:buChar char="•"/>
            </a:pPr>
            <a:r>
              <a:rPr lang="en-US" b="1" dirty="0"/>
              <a:t>Epic SU implementation support</a:t>
            </a:r>
          </a:p>
          <a:p>
            <a:pPr marL="285750" indent="-285750">
              <a:buFont typeface="Arial" panose="020B0604020202020204" pitchFamily="34" charset="0"/>
              <a:buChar char="•"/>
            </a:pPr>
            <a:endParaRPr lang="en-US" dirty="0"/>
          </a:p>
        </p:txBody>
      </p:sp>
      <p:sp>
        <p:nvSpPr>
          <p:cNvPr id="14" name="Rectangle: Rounded Corners 13" descr="Computer">
            <a:extLst>
              <a:ext uri="{FF2B5EF4-FFF2-40B4-BE49-F238E27FC236}">
                <a16:creationId xmlns:a16="http://schemas.microsoft.com/office/drawing/2014/main" id="{AD32656C-63D3-4E81-AF81-67B7F4F79D22}"/>
              </a:ext>
            </a:extLst>
          </p:cNvPr>
          <p:cNvSpPr/>
          <p:nvPr/>
        </p:nvSpPr>
        <p:spPr>
          <a:xfrm>
            <a:off x="721141" y="649641"/>
            <a:ext cx="1600954" cy="1178936"/>
          </a:xfrm>
          <a:prstGeom prst="round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23000" b="-23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5" name="Freeform: Shape 14">
            <a:extLst>
              <a:ext uri="{FF2B5EF4-FFF2-40B4-BE49-F238E27FC236}">
                <a16:creationId xmlns:a16="http://schemas.microsoft.com/office/drawing/2014/main" id="{FFA76724-95D5-4772-894B-139CE69E39D2}"/>
              </a:ext>
            </a:extLst>
          </p:cNvPr>
          <p:cNvSpPr/>
          <p:nvPr/>
        </p:nvSpPr>
        <p:spPr>
          <a:xfrm>
            <a:off x="325523" y="1908747"/>
            <a:ext cx="2357633" cy="984871"/>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End User Services</a:t>
            </a:r>
          </a:p>
        </p:txBody>
      </p:sp>
    </p:spTree>
    <p:extLst>
      <p:ext uri="{BB962C8B-B14F-4D97-AF65-F5344CB8AC3E}">
        <p14:creationId xmlns:p14="http://schemas.microsoft.com/office/powerpoint/2010/main" val="353147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943616" y="374718"/>
            <a:ext cx="5999968" cy="4980556"/>
          </a:xfrm>
        </p:spPr>
        <p:txBody>
          <a:bodyPr>
            <a:normAutofit lnSpcReduction="10000"/>
          </a:bodyPr>
          <a:lstStyle/>
          <a:p>
            <a:pPr marL="0" indent="0">
              <a:buNone/>
            </a:pPr>
            <a:r>
              <a:rPr lang="en-US" dirty="0">
                <a:solidFill>
                  <a:schemeClr val="accent4">
                    <a:lumMod val="20000"/>
                    <a:lumOff val="80000"/>
                  </a:schemeClr>
                </a:solidFill>
              </a:rPr>
              <a:t>2 Help Desks: </a:t>
            </a:r>
          </a:p>
          <a:p>
            <a:r>
              <a:rPr lang="en-US" dirty="0">
                <a:solidFill>
                  <a:schemeClr val="accent4">
                    <a:lumMod val="20000"/>
                    <a:lumOff val="80000"/>
                  </a:schemeClr>
                </a:solidFill>
              </a:rPr>
              <a:t>NTT Help Desk (Tier 1)</a:t>
            </a:r>
          </a:p>
          <a:p>
            <a:pPr lvl="1">
              <a:buFont typeface="Calibri" panose="020F0502020204030204" pitchFamily="34" charset="0"/>
              <a:buChar char="⁻"/>
            </a:pPr>
            <a:r>
              <a:rPr lang="en-US" dirty="0">
                <a:solidFill>
                  <a:schemeClr val="accent4">
                    <a:lumMod val="20000"/>
                    <a:lumOff val="80000"/>
                  </a:schemeClr>
                </a:solidFill>
              </a:rPr>
              <a:t>Enterprise and administrative products/services (Laptops, Office 365, Skype for Business, etc.)</a:t>
            </a:r>
          </a:p>
          <a:p>
            <a:r>
              <a:rPr lang="en-US" dirty="0">
                <a:solidFill>
                  <a:schemeClr val="accent4">
                    <a:lumMod val="20000"/>
                    <a:lumOff val="80000"/>
                  </a:schemeClr>
                </a:solidFill>
              </a:rPr>
              <a:t>CAST Help Desk (Tiers 1 &amp; 2)</a:t>
            </a:r>
          </a:p>
          <a:p>
            <a:pPr lvl="1">
              <a:buFont typeface="Calibri" panose="020F0502020204030204" pitchFamily="34" charset="0"/>
              <a:buChar char="⁻"/>
            </a:pPr>
            <a:r>
              <a:rPr lang="en-US" dirty="0">
                <a:solidFill>
                  <a:schemeClr val="accent4">
                    <a:lumMod val="20000"/>
                    <a:lumOff val="80000"/>
                  </a:schemeClr>
                </a:solidFill>
              </a:rPr>
              <a:t>Clinical applications (eStar, Cerner, etc.)</a:t>
            </a:r>
          </a:p>
          <a:p>
            <a:pPr marL="0" indent="0">
              <a:buNone/>
            </a:pPr>
            <a:endParaRPr lang="en-US" sz="2000" dirty="0">
              <a:solidFill>
                <a:schemeClr val="accent4">
                  <a:lumMod val="20000"/>
                  <a:lumOff val="80000"/>
                </a:schemeClr>
              </a:solidFill>
            </a:endParaRPr>
          </a:p>
          <a:p>
            <a:pPr marL="0" indent="0">
              <a:buNone/>
            </a:pPr>
            <a:r>
              <a:rPr lang="en-US" dirty="0">
                <a:solidFill>
                  <a:schemeClr val="accent4">
                    <a:lumMod val="20000"/>
                    <a:lumOff val="80000"/>
                  </a:schemeClr>
                </a:solidFill>
              </a:rPr>
              <a:t>NTT team:</a:t>
            </a:r>
          </a:p>
          <a:p>
            <a:r>
              <a:rPr lang="en-US" dirty="0">
                <a:solidFill>
                  <a:schemeClr val="accent4">
                    <a:lumMod val="20000"/>
                    <a:lumOff val="80000"/>
                  </a:schemeClr>
                </a:solidFill>
              </a:rPr>
              <a:t>Field technicians can resolve on-site issues</a:t>
            </a:r>
          </a:p>
          <a:p>
            <a:r>
              <a:rPr lang="en-US" dirty="0">
                <a:solidFill>
                  <a:schemeClr val="accent4">
                    <a:lumMod val="20000"/>
                    <a:lumOff val="80000"/>
                  </a:schemeClr>
                </a:solidFill>
              </a:rPr>
              <a:t>Pool of resources for special projects</a:t>
            </a:r>
          </a:p>
        </p:txBody>
      </p:sp>
      <p:sp>
        <p:nvSpPr>
          <p:cNvPr id="7" name="TextBox 6">
            <a:extLst>
              <a:ext uri="{FF2B5EF4-FFF2-40B4-BE49-F238E27FC236}">
                <a16:creationId xmlns:a16="http://schemas.microsoft.com/office/drawing/2014/main" id="{04CAD420-DF44-4877-A2A4-BDFF45040D4C}"/>
              </a:ext>
            </a:extLst>
          </p:cNvPr>
          <p:cNvSpPr txBox="1"/>
          <p:nvPr/>
        </p:nvSpPr>
        <p:spPr>
          <a:xfrm>
            <a:off x="333200" y="3046950"/>
            <a:ext cx="2482922" cy="1754326"/>
          </a:xfrm>
          <a:prstGeom prst="rect">
            <a:avLst/>
          </a:prstGeom>
          <a:noFill/>
        </p:spPr>
        <p:txBody>
          <a:bodyPr wrap="square" rtlCol="0">
            <a:spAutoFit/>
          </a:bodyPr>
          <a:lstStyle/>
          <a:p>
            <a:r>
              <a:rPr lang="en-US" b="1" dirty="0">
                <a:solidFill>
                  <a:schemeClr val="accent4">
                    <a:lumMod val="20000"/>
                    <a:lumOff val="80000"/>
                  </a:schemeClr>
                </a:solidFill>
              </a:rPr>
              <a:t>NTT Help Desk: 13K calls/month</a:t>
            </a:r>
          </a:p>
          <a:p>
            <a:endParaRPr lang="en-US" b="1" dirty="0">
              <a:solidFill>
                <a:schemeClr val="accent4">
                  <a:lumMod val="20000"/>
                  <a:lumOff val="80000"/>
                </a:schemeClr>
              </a:solidFill>
            </a:endParaRPr>
          </a:p>
          <a:p>
            <a:r>
              <a:rPr lang="en-US" b="1" dirty="0">
                <a:solidFill>
                  <a:schemeClr val="accent4">
                    <a:lumMod val="20000"/>
                    <a:lumOff val="80000"/>
                  </a:schemeClr>
                </a:solidFill>
              </a:rPr>
              <a:t>CAST Help Desk: 4K calls/month</a:t>
            </a:r>
          </a:p>
          <a:p>
            <a:endParaRPr lang="en-US" dirty="0"/>
          </a:p>
        </p:txBody>
      </p:sp>
      <p:sp>
        <p:nvSpPr>
          <p:cNvPr id="8" name="TextBox 7">
            <a:extLst>
              <a:ext uri="{FF2B5EF4-FFF2-40B4-BE49-F238E27FC236}">
                <a16:creationId xmlns:a16="http://schemas.microsoft.com/office/drawing/2014/main" id="{9B19178F-CCED-4C34-8467-F856915182BA}"/>
              </a:ext>
            </a:extLst>
          </p:cNvPr>
          <p:cNvSpPr txBox="1"/>
          <p:nvPr/>
        </p:nvSpPr>
        <p:spPr>
          <a:xfrm>
            <a:off x="3043824" y="5543221"/>
            <a:ext cx="5799551" cy="923330"/>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Windows 10 Upgrade</a:t>
            </a:r>
          </a:p>
          <a:p>
            <a:pPr marL="285750" indent="-285750">
              <a:buFont typeface="Arial" panose="020B0604020202020204" pitchFamily="34" charset="0"/>
              <a:buChar char="•"/>
            </a:pPr>
            <a:r>
              <a:rPr lang="en-US" b="1" dirty="0" err="1"/>
              <a:t>WorkspaceOne</a:t>
            </a:r>
            <a:r>
              <a:rPr lang="en-US" b="1" dirty="0"/>
              <a:t> deployment</a:t>
            </a:r>
          </a:p>
        </p:txBody>
      </p:sp>
      <p:sp>
        <p:nvSpPr>
          <p:cNvPr id="5" name="Rectangle: Rounded Corners 4">
            <a:hlinkClick r:id="rId3" action="ppaction://hlinksldjump"/>
            <a:extLst>
              <a:ext uri="{FF2B5EF4-FFF2-40B4-BE49-F238E27FC236}">
                <a16:creationId xmlns:a16="http://schemas.microsoft.com/office/drawing/2014/main" id="{ADEECEE0-9389-463B-98BF-8EFBA7C01847}"/>
              </a:ext>
            </a:extLst>
          </p:cNvPr>
          <p:cNvSpPr/>
          <p:nvPr/>
        </p:nvSpPr>
        <p:spPr>
          <a:xfrm>
            <a:off x="274320" y="184235"/>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6" name="Graphic 5" descr="Programmer">
            <a:extLst>
              <a:ext uri="{FF2B5EF4-FFF2-40B4-BE49-F238E27FC236}">
                <a16:creationId xmlns:a16="http://schemas.microsoft.com/office/drawing/2014/main" id="{C2C08FB0-DD1D-4985-BC99-50CE98FFA4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213" y="108798"/>
            <a:ext cx="1791817" cy="1791817"/>
          </a:xfrm>
          <a:prstGeom prst="rect">
            <a:avLst/>
          </a:prstGeom>
        </p:spPr>
      </p:pic>
      <p:sp>
        <p:nvSpPr>
          <p:cNvPr id="9" name="Freeform: Shape 8">
            <a:extLst>
              <a:ext uri="{FF2B5EF4-FFF2-40B4-BE49-F238E27FC236}">
                <a16:creationId xmlns:a16="http://schemas.microsoft.com/office/drawing/2014/main" id="{2397B788-4671-43C7-AC43-4B99F1E232E6}"/>
              </a:ext>
            </a:extLst>
          </p:cNvPr>
          <p:cNvSpPr/>
          <p:nvPr/>
        </p:nvSpPr>
        <p:spPr>
          <a:xfrm>
            <a:off x="260276" y="1900615"/>
            <a:ext cx="2514600" cy="1006516"/>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dirty="0">
                <a:latin typeface="+mj-lt"/>
              </a:rPr>
              <a:t>Help</a:t>
            </a:r>
            <a:r>
              <a:rPr lang="en-US" sz="2000" dirty="0">
                <a:latin typeface="+mj-lt"/>
              </a:rPr>
              <a:t> </a:t>
            </a:r>
            <a:r>
              <a:rPr lang="en-US" sz="2000" b="1" dirty="0">
                <a:latin typeface="+mj-lt"/>
              </a:rPr>
              <a:t>Desk</a:t>
            </a:r>
            <a:endParaRPr lang="en-US" sz="2000" b="1" kern="1200" dirty="0">
              <a:latin typeface="+mj-lt"/>
            </a:endParaRPr>
          </a:p>
        </p:txBody>
      </p:sp>
    </p:spTree>
    <p:extLst>
      <p:ext uri="{BB962C8B-B14F-4D97-AF65-F5344CB8AC3E}">
        <p14:creationId xmlns:p14="http://schemas.microsoft.com/office/powerpoint/2010/main" val="9036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790643" y="374718"/>
            <a:ext cx="6152941" cy="4535485"/>
          </a:xfrm>
        </p:spPr>
        <p:txBody>
          <a:bodyPr>
            <a:normAutofit lnSpcReduction="10000"/>
          </a:bodyPr>
          <a:lstStyle/>
          <a:p>
            <a:pPr marL="0" indent="0">
              <a:buNone/>
            </a:pPr>
            <a:r>
              <a:rPr lang="en-US" dirty="0">
                <a:solidFill>
                  <a:schemeClr val="accent4">
                    <a:lumMod val="20000"/>
                    <a:lumOff val="80000"/>
                  </a:schemeClr>
                </a:solidFill>
              </a:rPr>
              <a:t>Vanderbilt Audiovisual Services and Technology (VAST)</a:t>
            </a:r>
          </a:p>
          <a:p>
            <a:r>
              <a:rPr lang="en-US" dirty="0">
                <a:solidFill>
                  <a:schemeClr val="accent4">
                    <a:lumMod val="20000"/>
                    <a:lumOff val="80000"/>
                  </a:schemeClr>
                </a:solidFill>
              </a:rPr>
              <a:t>Video conferencing</a:t>
            </a:r>
          </a:p>
          <a:p>
            <a:r>
              <a:rPr lang="en-US" dirty="0">
                <a:solidFill>
                  <a:schemeClr val="accent4">
                    <a:lumMod val="20000"/>
                    <a:lumOff val="80000"/>
                  </a:schemeClr>
                </a:solidFill>
              </a:rPr>
              <a:t>Digital signage</a:t>
            </a:r>
          </a:p>
          <a:p>
            <a:r>
              <a:rPr lang="en-US" dirty="0">
                <a:solidFill>
                  <a:schemeClr val="accent4">
                    <a:lumMod val="20000"/>
                    <a:lumOff val="80000"/>
                  </a:schemeClr>
                </a:solidFill>
              </a:rPr>
              <a:t>Audiovisual</a:t>
            </a:r>
          </a:p>
          <a:p>
            <a:r>
              <a:rPr lang="en-US" dirty="0">
                <a:solidFill>
                  <a:schemeClr val="accent4">
                    <a:lumMod val="20000"/>
                    <a:lumOff val="80000"/>
                  </a:schemeClr>
                </a:solidFill>
              </a:rPr>
              <a:t>Telehealth</a:t>
            </a:r>
          </a:p>
          <a:p>
            <a:pPr marL="742950" lvl="1" indent="-285750"/>
            <a:r>
              <a:rPr lang="en-US" dirty="0">
                <a:solidFill>
                  <a:schemeClr val="accent4">
                    <a:lumMod val="20000"/>
                    <a:lumOff val="80000"/>
                  </a:schemeClr>
                </a:solidFill>
              </a:rPr>
              <a:t>EPIC/ZOOM/My Health at Vanderbilt Direct-to-Patient</a:t>
            </a:r>
          </a:p>
          <a:p>
            <a:pPr marL="742950" lvl="1" indent="-285750"/>
            <a:r>
              <a:rPr lang="en-US" dirty="0">
                <a:solidFill>
                  <a:schemeClr val="accent4">
                    <a:lumMod val="20000"/>
                    <a:lumOff val="80000"/>
                  </a:schemeClr>
                </a:solidFill>
              </a:rPr>
              <a:t>EPIC/ZOOM Provider-to-Provider</a:t>
            </a:r>
          </a:p>
          <a:p>
            <a:pPr marL="742950" lvl="1" indent="-285750"/>
            <a:r>
              <a:rPr lang="en-US" dirty="0">
                <a:solidFill>
                  <a:schemeClr val="accent4">
                    <a:lumMod val="20000"/>
                    <a:lumOff val="80000"/>
                  </a:schemeClr>
                </a:solidFill>
              </a:rPr>
              <a:t>Telehealth technology administration and support (e.g., cameras, scopes, carts) </a:t>
            </a:r>
          </a:p>
          <a:p>
            <a:pPr marL="0" indent="0">
              <a:buNone/>
            </a:pPr>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967337" y="5098287"/>
            <a:ext cx="5799551" cy="1384995"/>
          </a:xfrm>
          <a:prstGeom prst="rect">
            <a:avLst/>
          </a:prstGeom>
          <a:solidFill>
            <a:srgbClr val="FFF2CC"/>
          </a:solidFill>
          <a:ln>
            <a:noFill/>
          </a:ln>
        </p:spPr>
        <p:txBody>
          <a:bodyPr wrap="square" rtlCol="0">
            <a:spAutoFit/>
          </a:bodyPr>
          <a:lstStyle/>
          <a:p>
            <a:r>
              <a:rPr lang="en-US" sz="1200" b="1" dirty="0"/>
              <a:t>Current projects and initiatives</a:t>
            </a:r>
            <a:endParaRPr lang="en-US" sz="1100" b="1" dirty="0"/>
          </a:p>
          <a:p>
            <a:pPr marL="285750" indent="-285750">
              <a:buFont typeface="Arial" panose="020B0604020202020204" pitchFamily="34" charset="0"/>
              <a:buChar char="•"/>
            </a:pPr>
            <a:r>
              <a:rPr lang="en-US" sz="1200" b="1" dirty="0"/>
              <a:t>Life Cycle of Video Conference and video recording infrastructure</a:t>
            </a:r>
          </a:p>
          <a:p>
            <a:pPr marL="285750" indent="-285750">
              <a:buFont typeface="Arial" panose="020B0604020202020204" pitchFamily="34" charset="0"/>
              <a:buChar char="•"/>
            </a:pPr>
            <a:r>
              <a:rPr lang="en-US" sz="1200" b="1" dirty="0"/>
              <a:t>Supporting existing and new Telehealth initiatives to include Tele neurology for Lebanon</a:t>
            </a:r>
          </a:p>
          <a:p>
            <a:pPr marL="285750" indent="-285750">
              <a:buFont typeface="Arial" panose="020B0604020202020204" pitchFamily="34" charset="0"/>
              <a:buChar char="•"/>
            </a:pPr>
            <a:r>
              <a:rPr lang="en-US" sz="1200" b="1" dirty="0"/>
              <a:t>Deployment of new Digital signs for PRB and upgrades for VHVI Murfreesboro</a:t>
            </a:r>
          </a:p>
          <a:p>
            <a:pPr marL="285750" indent="-285750">
              <a:buFont typeface="Arial" panose="020B0604020202020204" pitchFamily="34" charset="0"/>
              <a:buChar char="•"/>
            </a:pPr>
            <a:r>
              <a:rPr lang="en-US" sz="1200" b="1" dirty="0"/>
              <a:t>Renovation/deployment of AV technology in multiple locations including 3401, </a:t>
            </a:r>
            <a:r>
              <a:rPr lang="en-US" sz="1200" b="1" dirty="0" err="1"/>
              <a:t>Grassmere</a:t>
            </a:r>
            <a:r>
              <a:rPr lang="en-US" sz="1200" b="1" dirty="0"/>
              <a:t>, MCN, and others</a:t>
            </a:r>
          </a:p>
        </p:txBody>
      </p:sp>
      <p:sp>
        <p:nvSpPr>
          <p:cNvPr id="9" name="Rectangle: Rounded Corners 8">
            <a:hlinkClick r:id="rId3" action="ppaction://hlinksldjump"/>
            <a:extLst>
              <a:ext uri="{FF2B5EF4-FFF2-40B4-BE49-F238E27FC236}">
                <a16:creationId xmlns:a16="http://schemas.microsoft.com/office/drawing/2014/main" id="{12C671BA-E16D-42D5-A077-DAA9E0202750}"/>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Freeform: Shape 12">
            <a:extLst>
              <a:ext uri="{FF2B5EF4-FFF2-40B4-BE49-F238E27FC236}">
                <a16:creationId xmlns:a16="http://schemas.microsoft.com/office/drawing/2014/main" id="{593146CE-C5D0-4764-A9BB-F6AE8F03E4B3}"/>
              </a:ext>
            </a:extLst>
          </p:cNvPr>
          <p:cNvSpPr/>
          <p:nvPr/>
        </p:nvSpPr>
        <p:spPr>
          <a:xfrm>
            <a:off x="257746" y="1496106"/>
            <a:ext cx="2532897" cy="75899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dirty="0">
                <a:latin typeface="+mj-lt"/>
              </a:rPr>
              <a:t>Audio Visual Services</a:t>
            </a:r>
            <a:endParaRPr lang="en-US" sz="2000" b="1" kern="1200" dirty="0">
              <a:latin typeface="+mj-lt"/>
            </a:endParaRPr>
          </a:p>
        </p:txBody>
      </p:sp>
      <p:sp>
        <p:nvSpPr>
          <p:cNvPr id="2" name="TextBox 1">
            <a:extLst>
              <a:ext uri="{FF2B5EF4-FFF2-40B4-BE49-F238E27FC236}">
                <a16:creationId xmlns:a16="http://schemas.microsoft.com/office/drawing/2014/main" id="{44CF131F-1F71-487A-8196-DF851F98D9D0}"/>
              </a:ext>
            </a:extLst>
          </p:cNvPr>
          <p:cNvSpPr txBox="1"/>
          <p:nvPr/>
        </p:nvSpPr>
        <p:spPr>
          <a:xfrm>
            <a:off x="200415" y="2990970"/>
            <a:ext cx="2490017" cy="3046988"/>
          </a:xfrm>
          <a:prstGeom prst="rect">
            <a:avLst/>
          </a:prstGeom>
          <a:noFill/>
        </p:spPr>
        <p:txBody>
          <a:bodyPr wrap="square" rtlCol="0">
            <a:spAutoFit/>
          </a:bodyPr>
          <a:lstStyle/>
          <a:p>
            <a:pPr marL="91440" indent="-91440">
              <a:buFont typeface="Arial" panose="020B0604020202020204" pitchFamily="34" charset="0"/>
              <a:buChar char="•"/>
            </a:pPr>
            <a:r>
              <a:rPr lang="en-US" sz="1600" dirty="0">
                <a:solidFill>
                  <a:schemeClr val="accent4">
                    <a:lumMod val="20000"/>
                    <a:lumOff val="80000"/>
                  </a:schemeClr>
                </a:solidFill>
              </a:rPr>
              <a:t>644 Video calls</a:t>
            </a:r>
          </a:p>
          <a:p>
            <a:pPr marL="91440" indent="-91440">
              <a:buFont typeface="Arial" panose="020B0604020202020204" pitchFamily="34" charset="0"/>
              <a:buChar char="•"/>
            </a:pPr>
            <a:r>
              <a:rPr lang="en-US" sz="1600" dirty="0">
                <a:solidFill>
                  <a:schemeClr val="accent4">
                    <a:lumMod val="20000"/>
                    <a:lumOff val="80000"/>
                  </a:schemeClr>
                </a:solidFill>
              </a:rPr>
              <a:t>199 conference recordings</a:t>
            </a:r>
          </a:p>
          <a:p>
            <a:pPr marL="91440" indent="-91440">
              <a:buFont typeface="Arial" panose="020B0604020202020204" pitchFamily="34" charset="0"/>
              <a:buChar char="•"/>
            </a:pPr>
            <a:r>
              <a:rPr lang="en-US" sz="1600" dirty="0">
                <a:solidFill>
                  <a:schemeClr val="accent4">
                    <a:lumMod val="20000"/>
                    <a:lumOff val="80000"/>
                  </a:schemeClr>
                </a:solidFill>
              </a:rPr>
              <a:t>473 Jabber accounts</a:t>
            </a:r>
          </a:p>
          <a:p>
            <a:pPr marL="91440" indent="-91440">
              <a:buFont typeface="Arial" panose="020B0604020202020204" pitchFamily="34" charset="0"/>
              <a:buChar char="•"/>
            </a:pPr>
            <a:r>
              <a:rPr lang="en-US" sz="1600" dirty="0">
                <a:solidFill>
                  <a:schemeClr val="accent4">
                    <a:lumMod val="20000"/>
                    <a:lumOff val="80000"/>
                  </a:schemeClr>
                </a:solidFill>
              </a:rPr>
              <a:t>254 ZOOM accounts </a:t>
            </a:r>
          </a:p>
          <a:p>
            <a:pPr marL="91440" indent="-91440">
              <a:buFont typeface="Arial" panose="020B0604020202020204" pitchFamily="34" charset="0"/>
              <a:buChar char="•"/>
            </a:pPr>
            <a:r>
              <a:rPr lang="en-US" sz="1600" dirty="0">
                <a:solidFill>
                  <a:schemeClr val="accent4">
                    <a:lumMod val="20000"/>
                    <a:lumOff val="80000"/>
                  </a:schemeClr>
                </a:solidFill>
              </a:rPr>
              <a:t>27 digital media players deployed in VHVI Murfreesboro, TMO, VISE, CVICU, IMPH, Hearing and Speech and others</a:t>
            </a:r>
          </a:p>
          <a:p>
            <a:pPr marL="91440" indent="-91440">
              <a:buFont typeface="Arial" panose="020B0604020202020204" pitchFamily="34" charset="0"/>
              <a:buChar char="•"/>
            </a:pPr>
            <a:r>
              <a:rPr lang="en-US" sz="1600" dirty="0">
                <a:solidFill>
                  <a:schemeClr val="accent4">
                    <a:lumMod val="20000"/>
                    <a:lumOff val="80000"/>
                  </a:schemeClr>
                </a:solidFill>
              </a:rPr>
              <a:t>364 meeting, collaboration, conference rooms</a:t>
            </a:r>
            <a:endParaRPr lang="en-US" dirty="0">
              <a:solidFill>
                <a:schemeClr val="accent4">
                  <a:lumMod val="20000"/>
                  <a:lumOff val="80000"/>
                </a:schemeClr>
              </a:solidFill>
            </a:endParaRPr>
          </a:p>
        </p:txBody>
      </p:sp>
      <p:pic>
        <p:nvPicPr>
          <p:cNvPr id="11" name="Graphic 10" descr="Projector screen">
            <a:extLst>
              <a:ext uri="{FF2B5EF4-FFF2-40B4-BE49-F238E27FC236}">
                <a16:creationId xmlns:a16="http://schemas.microsoft.com/office/drawing/2014/main" id="{6E413877-B0F2-434B-9D3B-367099363F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211" y="519921"/>
            <a:ext cx="895685" cy="976185"/>
          </a:xfrm>
          <a:prstGeom prst="rect">
            <a:avLst/>
          </a:prstGeom>
        </p:spPr>
      </p:pic>
      <p:pic>
        <p:nvPicPr>
          <p:cNvPr id="12" name="Graphic 11" descr="Microphone">
            <a:extLst>
              <a:ext uri="{FF2B5EF4-FFF2-40B4-BE49-F238E27FC236}">
                <a16:creationId xmlns:a16="http://schemas.microsoft.com/office/drawing/2014/main" id="{C8B52633-8FE4-415B-93E4-B202982735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2352" y="619644"/>
            <a:ext cx="769776" cy="737915"/>
          </a:xfrm>
          <a:prstGeom prst="rect">
            <a:avLst/>
          </a:prstGeom>
        </p:spPr>
      </p:pic>
    </p:spTree>
    <p:extLst>
      <p:ext uri="{BB962C8B-B14F-4D97-AF65-F5344CB8AC3E}">
        <p14:creationId xmlns:p14="http://schemas.microsoft.com/office/powerpoint/2010/main" val="117764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901010" y="197266"/>
            <a:ext cx="6152941" cy="4535485"/>
          </a:xfrm>
        </p:spPr>
        <p:txBody>
          <a:bodyPr>
            <a:normAutofit/>
          </a:bodyPr>
          <a:lstStyle/>
          <a:p>
            <a:pPr marL="0" indent="0">
              <a:buNone/>
            </a:pPr>
            <a:r>
              <a:rPr lang="en-US" dirty="0">
                <a:solidFill>
                  <a:schemeClr val="accent4">
                    <a:lumMod val="20000"/>
                    <a:lumOff val="80000"/>
                  </a:schemeClr>
                </a:solidFill>
              </a:rPr>
              <a:t>Voice and Data Network Services</a:t>
            </a:r>
          </a:p>
          <a:p>
            <a:pPr marL="285750" indent="-285750"/>
            <a:r>
              <a:rPr lang="en-US" dirty="0">
                <a:solidFill>
                  <a:schemeClr val="accent4">
                    <a:lumMod val="20000"/>
                    <a:lumOff val="80000"/>
                  </a:schemeClr>
                </a:solidFill>
              </a:rPr>
              <a:t>Administration, support and maintenance of the data network</a:t>
            </a:r>
          </a:p>
          <a:p>
            <a:pPr marL="285750" indent="-285750"/>
            <a:r>
              <a:rPr lang="en-US" dirty="0">
                <a:solidFill>
                  <a:schemeClr val="accent4">
                    <a:lumMod val="20000"/>
                    <a:lumOff val="80000"/>
                  </a:schemeClr>
                </a:solidFill>
              </a:rPr>
              <a:t>Administration, support and maintenance of the voice network</a:t>
            </a:r>
          </a:p>
          <a:p>
            <a:pPr marL="285750" indent="-285750"/>
            <a:endParaRPr lang="en-US" dirty="0">
              <a:solidFill>
                <a:schemeClr val="accent4">
                  <a:lumMod val="20000"/>
                  <a:lumOff val="80000"/>
                </a:schemeClr>
              </a:solidFill>
            </a:endParaRPr>
          </a:p>
          <a:p>
            <a:pPr marL="0" indent="0">
              <a:buNone/>
            </a:pPr>
            <a:r>
              <a:rPr lang="en-US" dirty="0">
                <a:solidFill>
                  <a:schemeClr val="accent4">
                    <a:lumMod val="20000"/>
                    <a:lumOff val="80000"/>
                  </a:schemeClr>
                </a:solidFill>
              </a:rPr>
              <a:t>Highly available voice and data networks with physically redundant components in data centers and patient care facilities.</a:t>
            </a:r>
          </a:p>
          <a:p>
            <a:pPr marL="285750" indent="-285750"/>
            <a:endParaRPr lang="en-US" dirty="0"/>
          </a:p>
          <a:p>
            <a:pPr marL="0" indent="0">
              <a:buNone/>
            </a:pPr>
            <a:endParaRPr lang="en-US" dirty="0">
              <a:solidFill>
                <a:schemeClr val="accent4">
                  <a:lumMod val="20000"/>
                  <a:lumOff val="80000"/>
                </a:schemeClr>
              </a:solidFill>
            </a:endParaRPr>
          </a:p>
          <a:p>
            <a:pPr marL="0" indent="0">
              <a:buNone/>
            </a:pPr>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952852" y="5098287"/>
            <a:ext cx="5424530" cy="1384995"/>
          </a:xfrm>
          <a:prstGeom prst="rect">
            <a:avLst/>
          </a:prstGeom>
          <a:solidFill>
            <a:srgbClr val="FFF2CC"/>
          </a:solidFill>
          <a:ln>
            <a:noFill/>
          </a:ln>
        </p:spPr>
        <p:txBody>
          <a:bodyPr wrap="square" rtlCol="0">
            <a:spAutoFit/>
          </a:bodyPr>
          <a:lstStyle/>
          <a:p>
            <a:r>
              <a:rPr lang="en-US" sz="1200" b="1" dirty="0">
                <a:latin typeface="Calibri" panose="020F0502020204030204" pitchFamily="34" charset="0"/>
                <a:cs typeface="Calibri" panose="020F0502020204030204" pitchFamily="34" charset="0"/>
              </a:rPr>
              <a:t>Current Strategic Initiatives:</a:t>
            </a:r>
          </a:p>
          <a:p>
            <a:pPr marL="285750" indent="-285750">
              <a:buFont typeface="Arial" panose="020B0604020202020204" pitchFamily="34" charset="0"/>
              <a:buChar char="•"/>
            </a:pPr>
            <a:r>
              <a:rPr lang="en-US" sz="1200" b="1" dirty="0">
                <a:latin typeface="Calibri" panose="020F0502020204030204" pitchFamily="34" charset="0"/>
                <a:cs typeface="Calibri" panose="020F0502020204030204" pitchFamily="34" charset="0"/>
              </a:rPr>
              <a:t>Continued development and deployment of the Cisco ACI software defined networking architecture in the data centers</a:t>
            </a:r>
          </a:p>
          <a:p>
            <a:pPr marL="285750" indent="-285750">
              <a:buFont typeface="Arial" panose="020B0604020202020204" pitchFamily="34" charset="0"/>
              <a:buChar char="•"/>
            </a:pPr>
            <a:r>
              <a:rPr lang="en-US" sz="1200" b="1" dirty="0">
                <a:latin typeface="Calibri" panose="020F0502020204030204" pitchFamily="34" charset="0"/>
                <a:cs typeface="Calibri" panose="020F0502020204030204" pitchFamily="34" charset="0"/>
              </a:rPr>
              <a:t>Implementation of Cisco PCCE for Care Connections and other ACD/IVR related services</a:t>
            </a:r>
          </a:p>
          <a:p>
            <a:pPr marL="285750" indent="-285750">
              <a:buFont typeface="Arial" panose="020B0604020202020204" pitchFamily="34" charset="0"/>
              <a:buChar char="•"/>
            </a:pPr>
            <a:r>
              <a:rPr lang="en-US" sz="1200" b="1" dirty="0">
                <a:latin typeface="Calibri" panose="020F0502020204030204" pitchFamily="34" charset="0"/>
                <a:cs typeface="Calibri" panose="020F0502020204030204" pitchFamily="34" charset="0"/>
              </a:rPr>
              <a:t>Continued development and deployment of the Trusted Wireless Health architecture throughout the Medical Center</a:t>
            </a:r>
          </a:p>
        </p:txBody>
      </p:sp>
      <p:sp>
        <p:nvSpPr>
          <p:cNvPr id="9" name="Rectangle: Rounded Corners 8">
            <a:hlinkClick r:id="rId3" action="ppaction://hlinksldjump"/>
            <a:extLst>
              <a:ext uri="{FF2B5EF4-FFF2-40B4-BE49-F238E27FC236}">
                <a16:creationId xmlns:a16="http://schemas.microsoft.com/office/drawing/2014/main" id="{12C671BA-E16D-42D5-A077-DAA9E0202750}"/>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Rounded Corners 6" descr="Telephone">
            <a:extLst>
              <a:ext uri="{FF2B5EF4-FFF2-40B4-BE49-F238E27FC236}">
                <a16:creationId xmlns:a16="http://schemas.microsoft.com/office/drawing/2014/main" id="{019617A0-EEC0-463D-81AB-FFB5BD25DFE2}"/>
              </a:ext>
            </a:extLst>
          </p:cNvPr>
          <p:cNvSpPr/>
          <p:nvPr/>
        </p:nvSpPr>
        <p:spPr>
          <a:xfrm>
            <a:off x="667490" y="752708"/>
            <a:ext cx="907257" cy="723579"/>
          </a:xfrm>
          <a:prstGeom prst="round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23000" b="-23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A44F2CD5-5E6F-4BA5-B54C-09DCC867FAEF}"/>
              </a:ext>
            </a:extLst>
          </p:cNvPr>
          <p:cNvSpPr/>
          <p:nvPr/>
        </p:nvSpPr>
        <p:spPr>
          <a:xfrm>
            <a:off x="488065" y="1641632"/>
            <a:ext cx="2074788" cy="47093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Voice and Data Network Services</a:t>
            </a:r>
          </a:p>
        </p:txBody>
      </p:sp>
      <p:sp>
        <p:nvSpPr>
          <p:cNvPr id="14" name="TextBox 13">
            <a:extLst>
              <a:ext uri="{FF2B5EF4-FFF2-40B4-BE49-F238E27FC236}">
                <a16:creationId xmlns:a16="http://schemas.microsoft.com/office/drawing/2014/main" id="{6CC6BFC4-4ED6-4164-B3F9-25E32C66E4D1}"/>
              </a:ext>
            </a:extLst>
          </p:cNvPr>
          <p:cNvSpPr txBox="1"/>
          <p:nvPr/>
        </p:nvSpPr>
        <p:spPr>
          <a:xfrm>
            <a:off x="353773" y="2799467"/>
            <a:ext cx="2441948" cy="830997"/>
          </a:xfrm>
          <a:prstGeom prst="rect">
            <a:avLst/>
          </a:prstGeom>
          <a:noFill/>
        </p:spPr>
        <p:txBody>
          <a:bodyPr wrap="square" rtlCol="0">
            <a:spAutoFit/>
          </a:bodyPr>
          <a:lstStyle/>
          <a:p>
            <a:r>
              <a:rPr lang="en-US" sz="1600" b="1" dirty="0">
                <a:solidFill>
                  <a:schemeClr val="accent4">
                    <a:lumMod val="20000"/>
                    <a:lumOff val="80000"/>
                  </a:schemeClr>
                </a:solidFill>
              </a:rPr>
              <a:t>Wired network: ~1,500 switches providing roughly 70,000 ports </a:t>
            </a:r>
          </a:p>
        </p:txBody>
      </p:sp>
      <p:sp>
        <p:nvSpPr>
          <p:cNvPr id="15" name="TextBox 14">
            <a:extLst>
              <a:ext uri="{FF2B5EF4-FFF2-40B4-BE49-F238E27FC236}">
                <a16:creationId xmlns:a16="http://schemas.microsoft.com/office/drawing/2014/main" id="{A632B6A8-868D-4D39-87B9-801B67E8371A}"/>
              </a:ext>
            </a:extLst>
          </p:cNvPr>
          <p:cNvSpPr txBox="1"/>
          <p:nvPr/>
        </p:nvSpPr>
        <p:spPr>
          <a:xfrm>
            <a:off x="338196" y="3726963"/>
            <a:ext cx="2329946" cy="584775"/>
          </a:xfrm>
          <a:prstGeom prst="rect">
            <a:avLst/>
          </a:prstGeom>
          <a:noFill/>
        </p:spPr>
        <p:txBody>
          <a:bodyPr wrap="square" rtlCol="0">
            <a:spAutoFit/>
          </a:bodyPr>
          <a:lstStyle/>
          <a:p>
            <a:r>
              <a:rPr lang="en-US" sz="1600" b="1" dirty="0">
                <a:solidFill>
                  <a:schemeClr val="accent4">
                    <a:lumMod val="20000"/>
                    <a:lumOff val="80000"/>
                  </a:schemeClr>
                </a:solidFill>
              </a:rPr>
              <a:t>Wireless network: &gt;3,500 access points</a:t>
            </a:r>
          </a:p>
        </p:txBody>
      </p:sp>
      <p:sp>
        <p:nvSpPr>
          <p:cNvPr id="16" name="TextBox 15">
            <a:extLst>
              <a:ext uri="{FF2B5EF4-FFF2-40B4-BE49-F238E27FC236}">
                <a16:creationId xmlns:a16="http://schemas.microsoft.com/office/drawing/2014/main" id="{9EE0AEB2-B355-4E22-81B3-52749769BA34}"/>
              </a:ext>
            </a:extLst>
          </p:cNvPr>
          <p:cNvSpPr txBox="1"/>
          <p:nvPr/>
        </p:nvSpPr>
        <p:spPr>
          <a:xfrm>
            <a:off x="338195" y="4849198"/>
            <a:ext cx="2441949" cy="1077218"/>
          </a:xfrm>
          <a:prstGeom prst="rect">
            <a:avLst/>
          </a:prstGeom>
          <a:noFill/>
        </p:spPr>
        <p:txBody>
          <a:bodyPr wrap="square" rtlCol="0">
            <a:spAutoFit/>
          </a:bodyPr>
          <a:lstStyle/>
          <a:p>
            <a:r>
              <a:rPr lang="en-US" sz="1600" b="1" dirty="0">
                <a:solidFill>
                  <a:schemeClr val="accent4">
                    <a:lumMod val="20000"/>
                    <a:lumOff val="80000"/>
                  </a:schemeClr>
                </a:solidFill>
              </a:rPr>
              <a:t>Voice network: &gt;30,000 phone lines and ~5,000,000 minutes of call volume monthly </a:t>
            </a:r>
          </a:p>
        </p:txBody>
      </p:sp>
      <p:sp>
        <p:nvSpPr>
          <p:cNvPr id="17" name="Rectangle: Rounded Corners 16" descr="Wi-Fi">
            <a:extLst>
              <a:ext uri="{FF2B5EF4-FFF2-40B4-BE49-F238E27FC236}">
                <a16:creationId xmlns:a16="http://schemas.microsoft.com/office/drawing/2014/main" id="{1DBE9BD3-8B76-4A0D-997C-797B0CA42668}"/>
              </a:ext>
            </a:extLst>
          </p:cNvPr>
          <p:cNvSpPr/>
          <p:nvPr/>
        </p:nvSpPr>
        <p:spPr>
          <a:xfrm>
            <a:off x="1374099" y="804769"/>
            <a:ext cx="1015303" cy="661230"/>
          </a:xfrm>
          <a:prstGeom prst="round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23000" b="-23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1434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943616" y="374718"/>
            <a:ext cx="5999968" cy="4535485"/>
          </a:xfrm>
        </p:spPr>
        <p:txBody>
          <a:bodyPr>
            <a:normAutofit/>
          </a:bodyPr>
          <a:lstStyle/>
          <a:p>
            <a:pPr marL="0" indent="0">
              <a:buNone/>
            </a:pPr>
            <a:r>
              <a:rPr lang="en-US" dirty="0">
                <a:solidFill>
                  <a:schemeClr val="accent4">
                    <a:lumMod val="20000"/>
                    <a:lumOff val="80000"/>
                  </a:schemeClr>
                </a:solidFill>
              </a:rPr>
              <a:t>Manages access to digital resources through provisioning and management of VUMC IDs</a:t>
            </a:r>
          </a:p>
        </p:txBody>
      </p:sp>
      <p:sp>
        <p:nvSpPr>
          <p:cNvPr id="7" name="TextBox 6">
            <a:extLst>
              <a:ext uri="{FF2B5EF4-FFF2-40B4-BE49-F238E27FC236}">
                <a16:creationId xmlns:a16="http://schemas.microsoft.com/office/drawing/2014/main" id="{04CAD420-DF44-4877-A2A4-BDFF45040D4C}"/>
              </a:ext>
            </a:extLst>
          </p:cNvPr>
          <p:cNvSpPr txBox="1"/>
          <p:nvPr/>
        </p:nvSpPr>
        <p:spPr>
          <a:xfrm>
            <a:off x="555773" y="3201777"/>
            <a:ext cx="4628665" cy="2031325"/>
          </a:xfrm>
          <a:prstGeom prst="rect">
            <a:avLst/>
          </a:prstGeom>
          <a:noFill/>
        </p:spPr>
        <p:txBody>
          <a:bodyPr wrap="square" rtlCol="0">
            <a:spAutoFit/>
          </a:bodyPr>
          <a:lstStyle/>
          <a:p>
            <a:r>
              <a:rPr lang="en-US" b="1" dirty="0">
                <a:solidFill>
                  <a:schemeClr val="accent4">
                    <a:lumMod val="20000"/>
                    <a:lumOff val="80000"/>
                  </a:schemeClr>
                </a:solidFill>
              </a:rPr>
              <a:t>Total active employee </a:t>
            </a:r>
            <a:br>
              <a:rPr lang="en-US" b="1" dirty="0">
                <a:solidFill>
                  <a:schemeClr val="accent4">
                    <a:lumMod val="20000"/>
                    <a:lumOff val="80000"/>
                  </a:schemeClr>
                </a:solidFill>
              </a:rPr>
            </a:br>
            <a:r>
              <a:rPr lang="en-US" b="1" dirty="0">
                <a:solidFill>
                  <a:schemeClr val="accent4">
                    <a:lumMod val="20000"/>
                    <a:lumOff val="80000"/>
                  </a:schemeClr>
                </a:solidFill>
              </a:rPr>
              <a:t>accounts: 21,747</a:t>
            </a:r>
          </a:p>
          <a:p>
            <a:endParaRPr lang="en-US" b="1" dirty="0">
              <a:solidFill>
                <a:schemeClr val="accent4">
                  <a:lumMod val="20000"/>
                  <a:lumOff val="80000"/>
                </a:schemeClr>
              </a:solidFill>
            </a:endParaRPr>
          </a:p>
          <a:p>
            <a:r>
              <a:rPr lang="en-US" b="1" dirty="0">
                <a:solidFill>
                  <a:schemeClr val="accent4">
                    <a:lumMod val="20000"/>
                    <a:lumOff val="80000"/>
                  </a:schemeClr>
                </a:solidFill>
              </a:rPr>
              <a:t>Total active non-employee </a:t>
            </a:r>
            <a:br>
              <a:rPr lang="en-US" b="1" dirty="0">
                <a:solidFill>
                  <a:schemeClr val="accent4">
                    <a:lumMod val="20000"/>
                    <a:lumOff val="80000"/>
                  </a:schemeClr>
                </a:solidFill>
              </a:rPr>
            </a:br>
            <a:r>
              <a:rPr lang="en-US" b="1" dirty="0">
                <a:solidFill>
                  <a:schemeClr val="accent4">
                    <a:lumMod val="20000"/>
                    <a:lumOff val="80000"/>
                  </a:schemeClr>
                </a:solidFill>
              </a:rPr>
              <a:t>accounts: 11,812</a:t>
            </a:r>
          </a:p>
          <a:p>
            <a:endParaRPr lang="en-US" b="1" dirty="0">
              <a:solidFill>
                <a:schemeClr val="accent4">
                  <a:lumMod val="20000"/>
                  <a:lumOff val="80000"/>
                </a:schemeClr>
              </a:solidFill>
            </a:endParaRPr>
          </a:p>
          <a:p>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943616" y="5283969"/>
            <a:ext cx="5799551" cy="1200329"/>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VUMC PING Single Sign On Consolidation</a:t>
            </a:r>
          </a:p>
          <a:p>
            <a:pPr marL="285750" indent="-285750">
              <a:buFont typeface="Arial" panose="020B0604020202020204" pitchFamily="34" charset="0"/>
              <a:buChar char="•"/>
            </a:pPr>
            <a:r>
              <a:rPr lang="en-US" b="1" dirty="0"/>
              <a:t>Identity Management System Replacement</a:t>
            </a:r>
          </a:p>
          <a:p>
            <a:endParaRPr lang="en-US" b="1" dirty="0"/>
          </a:p>
        </p:txBody>
      </p:sp>
      <p:sp>
        <p:nvSpPr>
          <p:cNvPr id="5" name="Rectangle: Rounded Corners 4">
            <a:hlinkClick r:id="rId3" action="ppaction://hlinksldjump"/>
            <a:extLst>
              <a:ext uri="{FF2B5EF4-FFF2-40B4-BE49-F238E27FC236}">
                <a16:creationId xmlns:a16="http://schemas.microsoft.com/office/drawing/2014/main" id="{E24C0405-07CA-4B72-94F4-F66254D3B4E6}"/>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Freeform: Shape 5">
            <a:extLst>
              <a:ext uri="{FF2B5EF4-FFF2-40B4-BE49-F238E27FC236}">
                <a16:creationId xmlns:a16="http://schemas.microsoft.com/office/drawing/2014/main" id="{0D9B775D-1648-4893-B91C-8F1DC26D5BA7}"/>
              </a:ext>
            </a:extLst>
          </p:cNvPr>
          <p:cNvSpPr/>
          <p:nvPr/>
        </p:nvSpPr>
        <p:spPr>
          <a:xfrm>
            <a:off x="393101" y="1803039"/>
            <a:ext cx="2350096" cy="1127651"/>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dirty="0">
                <a:latin typeface="+mj-lt"/>
              </a:rPr>
              <a:t>Identity</a:t>
            </a:r>
            <a:r>
              <a:rPr lang="en-US" sz="2000" dirty="0">
                <a:latin typeface="+mj-lt"/>
              </a:rPr>
              <a:t> </a:t>
            </a:r>
            <a:r>
              <a:rPr lang="en-US" sz="2000" b="1" dirty="0">
                <a:latin typeface="+mj-lt"/>
              </a:rPr>
              <a:t>Management</a:t>
            </a:r>
            <a:endParaRPr lang="en-US" sz="2000" b="1" kern="1200" dirty="0">
              <a:latin typeface="+mj-lt"/>
            </a:endParaRPr>
          </a:p>
        </p:txBody>
      </p:sp>
      <p:pic>
        <p:nvPicPr>
          <p:cNvPr id="9" name="Graphic 8" descr="Lock">
            <a:hlinkClick r:id="rId3" action="ppaction://hlinksldjump"/>
            <a:extLst>
              <a:ext uri="{FF2B5EF4-FFF2-40B4-BE49-F238E27FC236}">
                <a16:creationId xmlns:a16="http://schemas.microsoft.com/office/drawing/2014/main" id="{7298E68F-BB80-4FC0-8A92-F96CF3E74C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003" y="384514"/>
            <a:ext cx="1418525" cy="1418525"/>
          </a:xfrm>
          <a:prstGeom prst="rect">
            <a:avLst/>
          </a:prstGeom>
        </p:spPr>
      </p:pic>
      <p:sp>
        <p:nvSpPr>
          <p:cNvPr id="2" name="Rectangle 1">
            <a:extLst>
              <a:ext uri="{FF2B5EF4-FFF2-40B4-BE49-F238E27FC236}">
                <a16:creationId xmlns:a16="http://schemas.microsoft.com/office/drawing/2014/main" id="{7BE10992-9277-4C20-8D9E-0BC54AB4A9B1}"/>
              </a:ext>
            </a:extLst>
          </p:cNvPr>
          <p:cNvSpPr/>
          <p:nvPr/>
        </p:nvSpPr>
        <p:spPr>
          <a:xfrm>
            <a:off x="5019237" y="3201777"/>
            <a:ext cx="4572000" cy="1477328"/>
          </a:xfrm>
          <a:prstGeom prst="rect">
            <a:avLst/>
          </a:prstGeom>
        </p:spPr>
        <p:txBody>
          <a:bodyPr>
            <a:spAutoFit/>
          </a:bodyPr>
          <a:lstStyle/>
          <a:p>
            <a:r>
              <a:rPr lang="en-US" b="1" dirty="0">
                <a:solidFill>
                  <a:schemeClr val="accent4">
                    <a:lumMod val="20000"/>
                    <a:lumOff val="80000"/>
                  </a:schemeClr>
                </a:solidFill>
              </a:rPr>
              <a:t>Total VUMC monthly </a:t>
            </a:r>
            <a:br>
              <a:rPr lang="en-US" b="1" dirty="0">
                <a:solidFill>
                  <a:schemeClr val="accent4">
                    <a:lumMod val="20000"/>
                    <a:lumOff val="80000"/>
                  </a:schemeClr>
                </a:solidFill>
              </a:rPr>
            </a:br>
            <a:r>
              <a:rPr lang="en-US" b="1" dirty="0">
                <a:solidFill>
                  <a:schemeClr val="accent4">
                    <a:lumMod val="20000"/>
                    <a:lumOff val="80000"/>
                  </a:schemeClr>
                </a:solidFill>
              </a:rPr>
              <a:t>password changes: 4000 - 5000</a:t>
            </a:r>
          </a:p>
          <a:p>
            <a:endParaRPr lang="en-US" b="1" dirty="0">
              <a:solidFill>
                <a:schemeClr val="accent4">
                  <a:lumMod val="20000"/>
                  <a:lumOff val="80000"/>
                </a:schemeClr>
              </a:solidFill>
            </a:endParaRPr>
          </a:p>
          <a:p>
            <a:r>
              <a:rPr lang="en-US" b="1" dirty="0">
                <a:solidFill>
                  <a:schemeClr val="accent4">
                    <a:lumMod val="20000"/>
                    <a:lumOff val="80000"/>
                  </a:schemeClr>
                </a:solidFill>
              </a:rPr>
              <a:t>Total </a:t>
            </a:r>
            <a:r>
              <a:rPr lang="en-US" b="1" dirty="0" err="1">
                <a:solidFill>
                  <a:schemeClr val="accent4">
                    <a:lumMod val="20000"/>
                    <a:lumOff val="80000"/>
                  </a:schemeClr>
                </a:solidFill>
              </a:rPr>
              <a:t>VUNetID</a:t>
            </a:r>
            <a:r>
              <a:rPr lang="en-US" b="1" dirty="0">
                <a:solidFill>
                  <a:schemeClr val="accent4">
                    <a:lumMod val="20000"/>
                    <a:lumOff val="80000"/>
                  </a:schemeClr>
                </a:solidFill>
              </a:rPr>
              <a:t> </a:t>
            </a:r>
            <a:br>
              <a:rPr lang="en-US" b="1" dirty="0">
                <a:solidFill>
                  <a:schemeClr val="accent4">
                    <a:lumMod val="20000"/>
                    <a:lumOff val="80000"/>
                  </a:schemeClr>
                </a:solidFill>
              </a:rPr>
            </a:br>
            <a:r>
              <a:rPr lang="en-US" b="1" dirty="0">
                <a:solidFill>
                  <a:schemeClr val="accent4">
                    <a:lumMod val="20000"/>
                    <a:lumOff val="80000"/>
                  </a:schemeClr>
                </a:solidFill>
              </a:rPr>
              <a:t>for Life accounts: 119,327</a:t>
            </a:r>
          </a:p>
        </p:txBody>
      </p:sp>
    </p:spTree>
    <p:extLst>
      <p:ext uri="{BB962C8B-B14F-4D97-AF65-F5344CB8AC3E}">
        <p14:creationId xmlns:p14="http://schemas.microsoft.com/office/powerpoint/2010/main" val="132660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943616" y="374718"/>
            <a:ext cx="5999968" cy="4535485"/>
          </a:xfrm>
        </p:spPr>
        <p:txBody>
          <a:bodyPr>
            <a:normAutofit/>
          </a:bodyPr>
          <a:lstStyle/>
          <a:p>
            <a:r>
              <a:rPr lang="en-US" dirty="0">
                <a:solidFill>
                  <a:schemeClr val="accent4">
                    <a:lumMod val="20000"/>
                    <a:lumOff val="80000"/>
                  </a:schemeClr>
                </a:solidFill>
              </a:rPr>
              <a:t>Core enterprise solutions (Office 365, Box, etc.)</a:t>
            </a:r>
          </a:p>
          <a:p>
            <a:r>
              <a:rPr lang="en-US" dirty="0">
                <a:solidFill>
                  <a:schemeClr val="accent4">
                    <a:lumMod val="20000"/>
                    <a:lumOff val="80000"/>
                  </a:schemeClr>
                </a:solidFill>
              </a:rPr>
              <a:t>Administrative application development (Peoplesoft HR and Financials, McCormack &amp; Dodge General Ledger)</a:t>
            </a:r>
          </a:p>
          <a:p>
            <a:pPr marL="0" indent="0">
              <a:buNone/>
            </a:pPr>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788221" y="5093488"/>
            <a:ext cx="5799551" cy="1477328"/>
          </a:xfrm>
          <a:prstGeom prst="rect">
            <a:avLst/>
          </a:prstGeom>
          <a:solidFill>
            <a:srgbClr val="FFF2CC"/>
          </a:solidFill>
          <a:ln>
            <a:solidFill>
              <a:schemeClr val="tx1"/>
            </a:solid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Disaster Recovery and risk mitigation for legacy infrastructure and operating systems</a:t>
            </a:r>
          </a:p>
          <a:p>
            <a:pPr marL="285750" indent="-285750">
              <a:buFont typeface="Arial" panose="020B0604020202020204" pitchFamily="34" charset="0"/>
              <a:buChar char="•"/>
            </a:pPr>
            <a:r>
              <a:rPr lang="en-US" b="1" dirty="0"/>
              <a:t>FTP to </a:t>
            </a:r>
            <a:r>
              <a:rPr lang="en-US" b="1" dirty="0" err="1"/>
              <a:t>sFTP</a:t>
            </a:r>
            <a:r>
              <a:rPr lang="en-US" b="1" dirty="0"/>
              <a:t> migrations from Tivoli to </a:t>
            </a:r>
            <a:r>
              <a:rPr lang="en-US" b="1" dirty="0" err="1"/>
              <a:t>Stonebranch</a:t>
            </a:r>
            <a:endParaRPr lang="en-US" b="1" dirty="0"/>
          </a:p>
          <a:p>
            <a:pPr marL="285750" indent="-285750">
              <a:buFont typeface="Arial" panose="020B0604020202020204" pitchFamily="34" charset="0"/>
              <a:buChar char="•"/>
            </a:pPr>
            <a:r>
              <a:rPr lang="en-US" b="1" dirty="0"/>
              <a:t>Upgrade GL to support FY 2020 activities</a:t>
            </a:r>
          </a:p>
        </p:txBody>
      </p:sp>
      <p:sp>
        <p:nvSpPr>
          <p:cNvPr id="10" name="Rectangle: Rounded Corners 9">
            <a:hlinkClick r:id="rId3" action="ppaction://hlinksldjump"/>
            <a:extLst>
              <a:ext uri="{FF2B5EF4-FFF2-40B4-BE49-F238E27FC236}">
                <a16:creationId xmlns:a16="http://schemas.microsoft.com/office/drawing/2014/main" id="{E8A09AF2-6829-42EA-A2F9-32B1C2F5943F}"/>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11" name="Group 10">
            <a:extLst>
              <a:ext uri="{FF2B5EF4-FFF2-40B4-BE49-F238E27FC236}">
                <a16:creationId xmlns:a16="http://schemas.microsoft.com/office/drawing/2014/main" id="{3148990F-D9EA-4925-A604-AFE5F9E8FE7A}"/>
              </a:ext>
            </a:extLst>
          </p:cNvPr>
          <p:cNvGrpSpPr/>
          <p:nvPr/>
        </p:nvGrpSpPr>
        <p:grpSpPr>
          <a:xfrm>
            <a:off x="771229" y="606926"/>
            <a:ext cx="1467147" cy="1196072"/>
            <a:chOff x="7395918" y="1660356"/>
            <a:chExt cx="4334871" cy="3775952"/>
          </a:xfrm>
        </p:grpSpPr>
        <p:sp>
          <p:nvSpPr>
            <p:cNvPr id="12" name="Rounded Rectangle 10">
              <a:extLst>
                <a:ext uri="{FF2B5EF4-FFF2-40B4-BE49-F238E27FC236}">
                  <a16:creationId xmlns:a16="http://schemas.microsoft.com/office/drawing/2014/main" id="{6A7148BA-0C2E-49F8-966F-3C2327F8CDA5}"/>
                </a:ext>
              </a:extLst>
            </p:cNvPr>
            <p:cNvSpPr/>
            <p:nvPr/>
          </p:nvSpPr>
          <p:spPr>
            <a:xfrm>
              <a:off x="7880684" y="1660356"/>
              <a:ext cx="3850105" cy="3441032"/>
            </a:xfrm>
            <a:prstGeom prst="round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3" name="Rectangle 12">
              <a:extLst>
                <a:ext uri="{FF2B5EF4-FFF2-40B4-BE49-F238E27FC236}">
                  <a16:creationId xmlns:a16="http://schemas.microsoft.com/office/drawing/2014/main" id="{5A143B6D-43E7-4345-AFC7-4D0733217AD8}"/>
                </a:ext>
              </a:extLst>
            </p:cNvPr>
            <p:cNvSpPr/>
            <p:nvPr/>
          </p:nvSpPr>
          <p:spPr>
            <a:xfrm>
              <a:off x="8160724" y="2634914"/>
              <a:ext cx="3164430" cy="214162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b="1" dirty="0">
                <a:solidFill>
                  <a:schemeClr val="tx1"/>
                </a:solidFill>
                <a:latin typeface="+mj-lt"/>
              </a:endParaRPr>
            </a:p>
          </p:txBody>
        </p:sp>
        <p:sp>
          <p:nvSpPr>
            <p:cNvPr id="14" name="Oval 13">
              <a:extLst>
                <a:ext uri="{FF2B5EF4-FFF2-40B4-BE49-F238E27FC236}">
                  <a16:creationId xmlns:a16="http://schemas.microsoft.com/office/drawing/2014/main" id="{1B4F986C-F8C9-4B94-8031-D6DA869D360E}"/>
                </a:ext>
              </a:extLst>
            </p:cNvPr>
            <p:cNvSpPr/>
            <p:nvPr/>
          </p:nvSpPr>
          <p:spPr>
            <a:xfrm>
              <a:off x="10082463" y="1981566"/>
              <a:ext cx="338888" cy="30809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5" name="Oval 14">
              <a:extLst>
                <a:ext uri="{FF2B5EF4-FFF2-40B4-BE49-F238E27FC236}">
                  <a16:creationId xmlns:a16="http://schemas.microsoft.com/office/drawing/2014/main" id="{C9DA6049-02A6-4858-AF8E-0B7BDA1CD315}"/>
                </a:ext>
              </a:extLst>
            </p:cNvPr>
            <p:cNvSpPr/>
            <p:nvPr/>
          </p:nvSpPr>
          <p:spPr>
            <a:xfrm>
              <a:off x="10569742" y="1981566"/>
              <a:ext cx="338888" cy="30809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6" name="Oval 15">
              <a:extLst>
                <a:ext uri="{FF2B5EF4-FFF2-40B4-BE49-F238E27FC236}">
                  <a16:creationId xmlns:a16="http://schemas.microsoft.com/office/drawing/2014/main" id="{87DF403B-6C40-41D0-AF3B-D5BC0ECC91AF}"/>
                </a:ext>
              </a:extLst>
            </p:cNvPr>
            <p:cNvSpPr/>
            <p:nvPr/>
          </p:nvSpPr>
          <p:spPr>
            <a:xfrm>
              <a:off x="11057021" y="1981566"/>
              <a:ext cx="338888" cy="30809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7" name="Flowchart: Process 16">
              <a:extLst>
                <a:ext uri="{FF2B5EF4-FFF2-40B4-BE49-F238E27FC236}">
                  <a16:creationId xmlns:a16="http://schemas.microsoft.com/office/drawing/2014/main" id="{AB1C6930-22D1-4E56-B294-7ECE5DE73907}"/>
                </a:ext>
              </a:extLst>
            </p:cNvPr>
            <p:cNvSpPr/>
            <p:nvPr/>
          </p:nvSpPr>
          <p:spPr>
            <a:xfrm>
              <a:off x="7607151" y="3563370"/>
              <a:ext cx="1946364" cy="1801271"/>
            </a:xfrm>
            <a:prstGeom prst="flowChart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8" name="Group 17">
              <a:extLst>
                <a:ext uri="{FF2B5EF4-FFF2-40B4-BE49-F238E27FC236}">
                  <a16:creationId xmlns:a16="http://schemas.microsoft.com/office/drawing/2014/main" id="{241D70C3-5666-4795-AE06-4F68D2A50DFA}"/>
                </a:ext>
              </a:extLst>
            </p:cNvPr>
            <p:cNvGrpSpPr/>
            <p:nvPr/>
          </p:nvGrpSpPr>
          <p:grpSpPr>
            <a:xfrm rot="933788">
              <a:off x="7395918" y="3721084"/>
              <a:ext cx="1716537" cy="1715224"/>
              <a:chOff x="7395918" y="3721084"/>
              <a:chExt cx="1716537" cy="1715224"/>
            </a:xfrm>
          </p:grpSpPr>
          <p:sp>
            <p:nvSpPr>
              <p:cNvPr id="20" name="Oval 19">
                <a:extLst>
                  <a:ext uri="{FF2B5EF4-FFF2-40B4-BE49-F238E27FC236}">
                    <a16:creationId xmlns:a16="http://schemas.microsoft.com/office/drawing/2014/main" id="{A6FDBD03-7FD2-4490-B87C-776139618F0A}"/>
                  </a:ext>
                </a:extLst>
              </p:cNvPr>
              <p:cNvSpPr/>
              <p:nvPr/>
            </p:nvSpPr>
            <p:spPr>
              <a:xfrm rot="1608724">
                <a:off x="7637915" y="3969280"/>
                <a:ext cx="1208662" cy="1288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1" name="Oval 20">
                <a:extLst>
                  <a:ext uri="{FF2B5EF4-FFF2-40B4-BE49-F238E27FC236}">
                    <a16:creationId xmlns:a16="http://schemas.microsoft.com/office/drawing/2014/main" id="{E7C1F4E8-E334-4D44-92D3-107060E82E54}"/>
                  </a:ext>
                </a:extLst>
              </p:cNvPr>
              <p:cNvSpPr/>
              <p:nvPr/>
            </p:nvSpPr>
            <p:spPr>
              <a:xfrm rot="1608724">
                <a:off x="8036609" y="4401256"/>
                <a:ext cx="432088" cy="45116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2" name="Flowchart: Manual Operation 21">
                <a:extLst>
                  <a:ext uri="{FF2B5EF4-FFF2-40B4-BE49-F238E27FC236}">
                    <a16:creationId xmlns:a16="http://schemas.microsoft.com/office/drawing/2014/main" id="{B7A902D1-C273-4C1E-84DE-CB19D9D0AF80}"/>
                  </a:ext>
                </a:extLst>
              </p:cNvPr>
              <p:cNvSpPr/>
              <p:nvPr/>
            </p:nvSpPr>
            <p:spPr>
              <a:xfrm rot="7722639">
                <a:off x="7525362" y="4005542"/>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3" name="Flowchart: Manual Operation 22">
                <a:extLst>
                  <a:ext uri="{FF2B5EF4-FFF2-40B4-BE49-F238E27FC236}">
                    <a16:creationId xmlns:a16="http://schemas.microsoft.com/office/drawing/2014/main" id="{60E99AA2-74A2-4469-84A2-3A6B47345E4D}"/>
                  </a:ext>
                </a:extLst>
              </p:cNvPr>
              <p:cNvSpPr/>
              <p:nvPr/>
            </p:nvSpPr>
            <p:spPr>
              <a:xfrm rot="4950928">
                <a:off x="7340621" y="4601087"/>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4" name="Flowchart: Manual Operation 23">
                <a:extLst>
                  <a:ext uri="{FF2B5EF4-FFF2-40B4-BE49-F238E27FC236}">
                    <a16:creationId xmlns:a16="http://schemas.microsoft.com/office/drawing/2014/main" id="{DA994FB5-D103-4584-8149-2D4E68577DA3}"/>
                  </a:ext>
                </a:extLst>
              </p:cNvPr>
              <p:cNvSpPr/>
              <p:nvPr/>
            </p:nvSpPr>
            <p:spPr>
              <a:xfrm rot="1528574">
                <a:off x="7694888" y="5130645"/>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5" name="Flowchart: Manual Operation 24">
                <a:extLst>
                  <a:ext uri="{FF2B5EF4-FFF2-40B4-BE49-F238E27FC236}">
                    <a16:creationId xmlns:a16="http://schemas.microsoft.com/office/drawing/2014/main" id="{2E49352C-4D2C-4F06-B4CF-B56BE36B21C3}"/>
                  </a:ext>
                </a:extLst>
              </p:cNvPr>
              <p:cNvSpPr/>
              <p:nvPr/>
            </p:nvSpPr>
            <p:spPr>
              <a:xfrm rot="19343975">
                <a:off x="8437822" y="5059205"/>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6" name="Flowchart: Manual Operation 25">
                <a:extLst>
                  <a:ext uri="{FF2B5EF4-FFF2-40B4-BE49-F238E27FC236}">
                    <a16:creationId xmlns:a16="http://schemas.microsoft.com/office/drawing/2014/main" id="{6DABD94E-0277-4359-B90C-848D1FB63C46}"/>
                  </a:ext>
                </a:extLst>
              </p:cNvPr>
              <p:cNvSpPr/>
              <p:nvPr/>
            </p:nvSpPr>
            <p:spPr>
              <a:xfrm rot="16562620">
                <a:off x="8755459" y="4506915"/>
                <a:ext cx="395059" cy="318932"/>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7" name="Flowchart: Manual Operation 26">
                <a:extLst>
                  <a:ext uri="{FF2B5EF4-FFF2-40B4-BE49-F238E27FC236}">
                    <a16:creationId xmlns:a16="http://schemas.microsoft.com/office/drawing/2014/main" id="{54188869-DF09-4AE9-AEA5-1B5FFA64CE3E}"/>
                  </a:ext>
                </a:extLst>
              </p:cNvPr>
              <p:cNvSpPr/>
              <p:nvPr/>
            </p:nvSpPr>
            <p:spPr>
              <a:xfrm rot="13716368">
                <a:off x="8593518" y="3974711"/>
                <a:ext cx="395059" cy="318932"/>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8" name="Flowchart: Manual Operation 27">
                <a:extLst>
                  <a:ext uri="{FF2B5EF4-FFF2-40B4-BE49-F238E27FC236}">
                    <a16:creationId xmlns:a16="http://schemas.microsoft.com/office/drawing/2014/main" id="{FAF4216E-6A55-4DFD-B58A-11A46A3EAE7D}"/>
                  </a:ext>
                </a:extLst>
              </p:cNvPr>
              <p:cNvSpPr/>
              <p:nvPr/>
            </p:nvSpPr>
            <p:spPr>
              <a:xfrm rot="10800000">
                <a:off x="8044470" y="3721084"/>
                <a:ext cx="395059" cy="318932"/>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sp>
          <p:nvSpPr>
            <p:cNvPr id="19" name="TextBox 18">
              <a:extLst>
                <a:ext uri="{FF2B5EF4-FFF2-40B4-BE49-F238E27FC236}">
                  <a16:creationId xmlns:a16="http://schemas.microsoft.com/office/drawing/2014/main" id="{A6935018-3661-4CCA-BAA1-5601CFE43A0F}"/>
                </a:ext>
              </a:extLst>
            </p:cNvPr>
            <p:cNvSpPr txBox="1"/>
            <p:nvPr/>
          </p:nvSpPr>
          <p:spPr>
            <a:xfrm>
              <a:off x="9241840" y="2890043"/>
              <a:ext cx="1044051" cy="1752363"/>
            </a:xfrm>
            <a:prstGeom prst="rect">
              <a:avLst/>
            </a:prstGeom>
            <a:noFill/>
          </p:spPr>
          <p:txBody>
            <a:bodyPr wrap="square" rtlCol="0">
              <a:spAutoFit/>
            </a:bodyPr>
            <a:lstStyle/>
            <a:p>
              <a:r>
                <a:rPr lang="en-US" sz="2400" b="1" dirty="0">
                  <a:latin typeface="+mj-lt"/>
                  <a:ea typeface="Batang" panose="02030600000101010101" pitchFamily="18" charset="-127"/>
                  <a:cs typeface="Arial" panose="020B0604020202020204" pitchFamily="34" charset="0"/>
                </a:rPr>
                <a:t>$</a:t>
              </a:r>
            </a:p>
          </p:txBody>
        </p:sp>
      </p:grpSp>
      <p:sp>
        <p:nvSpPr>
          <p:cNvPr id="29" name="Freeform: Shape 28">
            <a:extLst>
              <a:ext uri="{FF2B5EF4-FFF2-40B4-BE49-F238E27FC236}">
                <a16:creationId xmlns:a16="http://schemas.microsoft.com/office/drawing/2014/main" id="{CEFA967E-16CF-4EDA-A4B5-1E9B3FC6DDA3}"/>
              </a:ext>
            </a:extLst>
          </p:cNvPr>
          <p:cNvSpPr/>
          <p:nvPr/>
        </p:nvSpPr>
        <p:spPr>
          <a:xfrm>
            <a:off x="132174" y="1415754"/>
            <a:ext cx="2830508" cy="85177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r>
              <a:rPr lang="en-US" sz="2000" b="1" kern="1200" dirty="0">
                <a:latin typeface="+mj-lt"/>
              </a:rPr>
              <a:t>Enterprise Product Management</a:t>
            </a:r>
          </a:p>
        </p:txBody>
      </p:sp>
      <p:sp>
        <p:nvSpPr>
          <p:cNvPr id="30" name="TextBox 29">
            <a:extLst>
              <a:ext uri="{FF2B5EF4-FFF2-40B4-BE49-F238E27FC236}">
                <a16:creationId xmlns:a16="http://schemas.microsoft.com/office/drawing/2014/main" id="{9D8A1435-A744-4C52-B5A9-1B9F30E9F956}"/>
              </a:ext>
            </a:extLst>
          </p:cNvPr>
          <p:cNvSpPr txBox="1"/>
          <p:nvPr/>
        </p:nvSpPr>
        <p:spPr>
          <a:xfrm>
            <a:off x="333200" y="3046950"/>
            <a:ext cx="2482922" cy="2585323"/>
          </a:xfrm>
          <a:prstGeom prst="rect">
            <a:avLst/>
          </a:prstGeom>
          <a:noFill/>
        </p:spPr>
        <p:txBody>
          <a:bodyPr wrap="square" rtlCol="0">
            <a:spAutoFit/>
          </a:bodyPr>
          <a:lstStyle/>
          <a:p>
            <a:r>
              <a:rPr lang="en-US" b="1" dirty="0">
                <a:solidFill>
                  <a:schemeClr val="accent4">
                    <a:lumMod val="20000"/>
                    <a:lumOff val="80000"/>
                  </a:schemeClr>
                </a:solidFill>
              </a:rPr>
              <a:t>McCormack &amp; Dodge GL is 40+ year-old  mainframe application!</a:t>
            </a:r>
          </a:p>
          <a:p>
            <a:endParaRPr lang="en-US" b="1" dirty="0">
              <a:solidFill>
                <a:schemeClr val="accent4">
                  <a:lumMod val="20000"/>
                  <a:lumOff val="80000"/>
                </a:schemeClr>
              </a:solidFill>
            </a:endParaRPr>
          </a:p>
          <a:p>
            <a:r>
              <a:rPr lang="en-US" b="1" dirty="0">
                <a:solidFill>
                  <a:schemeClr val="accent4">
                    <a:lumMod val="20000"/>
                    <a:lumOff val="80000"/>
                  </a:schemeClr>
                </a:solidFill>
              </a:rPr>
              <a:t>Following separation from VU, VUMC provided ERP services to VU for 2+ years</a:t>
            </a:r>
          </a:p>
          <a:p>
            <a:endParaRPr lang="en-US" dirty="0">
              <a:solidFill>
                <a:schemeClr val="accent4">
                  <a:lumMod val="20000"/>
                  <a:lumOff val="80000"/>
                </a:schemeClr>
              </a:solidFill>
            </a:endParaRPr>
          </a:p>
        </p:txBody>
      </p:sp>
    </p:spTree>
    <p:extLst>
      <p:ext uri="{BB962C8B-B14F-4D97-AF65-F5344CB8AC3E}">
        <p14:creationId xmlns:p14="http://schemas.microsoft.com/office/powerpoint/2010/main" val="360931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9" name="Rectangle: Rounded Corners 8">
            <a:hlinkClick r:id="rId3" action="ppaction://hlinksldjump"/>
            <a:extLst>
              <a:ext uri="{FF2B5EF4-FFF2-40B4-BE49-F238E27FC236}">
                <a16:creationId xmlns:a16="http://schemas.microsoft.com/office/drawing/2014/main" id="{4F8E9E09-EE5A-4C21-A1BB-119F33D44212}"/>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useBgFill="1">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982785" y="374718"/>
            <a:ext cx="5464598" cy="4563043"/>
          </a:xfrm>
        </p:spPr>
        <p:txBody>
          <a:bodyPr>
            <a:noAutofit/>
          </a:bodyPr>
          <a:lstStyle/>
          <a:p>
            <a:r>
              <a:rPr lang="en-US" sz="2400" dirty="0">
                <a:solidFill>
                  <a:schemeClr val="accent4">
                    <a:lumMod val="20000"/>
                    <a:lumOff val="80000"/>
                  </a:schemeClr>
                </a:solidFill>
              </a:rPr>
              <a:t>Technical support for Business Objects and Tableau end users</a:t>
            </a:r>
          </a:p>
          <a:p>
            <a:r>
              <a:rPr lang="en-US" sz="2400" dirty="0">
                <a:solidFill>
                  <a:schemeClr val="accent4">
                    <a:lumMod val="20000"/>
                    <a:lumOff val="80000"/>
                  </a:schemeClr>
                </a:solidFill>
              </a:rPr>
              <a:t>Data warehouse and ETL solutions for non-clinical applications (general ledger, DMS, supply chain, medical giving and others)</a:t>
            </a:r>
          </a:p>
          <a:p>
            <a:r>
              <a:rPr lang="en-US" sz="2400" dirty="0">
                <a:solidFill>
                  <a:schemeClr val="accent4">
                    <a:lumMod val="20000"/>
                    <a:lumOff val="80000"/>
                  </a:schemeClr>
                </a:solidFill>
              </a:rPr>
              <a:t>Business Objects Universe development</a:t>
            </a:r>
          </a:p>
          <a:p>
            <a:pPr marL="0" indent="0">
              <a:buNone/>
            </a:pPr>
            <a:endParaRPr lang="en-US" sz="2400" dirty="0">
              <a:solidFill>
                <a:schemeClr val="accent4">
                  <a:lumMod val="20000"/>
                  <a:lumOff val="80000"/>
                </a:schemeClr>
              </a:solidFill>
            </a:endParaRPr>
          </a:p>
          <a:p>
            <a:pPr marL="0" indent="0">
              <a:buNone/>
            </a:pPr>
            <a:r>
              <a:rPr lang="en-US" sz="2400" dirty="0">
                <a:solidFill>
                  <a:schemeClr val="accent4">
                    <a:lumMod val="20000"/>
                    <a:lumOff val="80000"/>
                  </a:schemeClr>
                </a:solidFill>
              </a:rPr>
              <a:t>Supports:</a:t>
            </a:r>
          </a:p>
          <a:p>
            <a:r>
              <a:rPr lang="en-US" sz="2400" dirty="0">
                <a:solidFill>
                  <a:schemeClr val="accent4">
                    <a:lumMod val="20000"/>
                    <a:lumOff val="80000"/>
                  </a:schemeClr>
                </a:solidFill>
              </a:rPr>
              <a:t>Upgrade of Tableau environment</a:t>
            </a:r>
          </a:p>
          <a:p>
            <a:r>
              <a:rPr lang="en-US" sz="2400" dirty="0">
                <a:solidFill>
                  <a:schemeClr val="accent4">
                    <a:lumMod val="20000"/>
                    <a:lumOff val="80000"/>
                  </a:schemeClr>
                </a:solidFill>
              </a:rPr>
              <a:t>Upgrade of Business Objects environment</a:t>
            </a:r>
          </a:p>
          <a:p>
            <a:endParaRPr lang="en-US" sz="2400" dirty="0">
              <a:solidFill>
                <a:schemeClr val="accent4">
                  <a:lumMod val="20000"/>
                  <a:lumOff val="80000"/>
                </a:schemeClr>
              </a:solidFill>
            </a:endParaRPr>
          </a:p>
          <a:p>
            <a:endParaRPr lang="en-US" sz="2400" dirty="0">
              <a:solidFill>
                <a:schemeClr val="accent4">
                  <a:lumMod val="20000"/>
                  <a:lumOff val="80000"/>
                </a:schemeClr>
              </a:solidFill>
            </a:endParaRPr>
          </a:p>
          <a:p>
            <a:endParaRPr lang="en-US" sz="2400" dirty="0">
              <a:solidFill>
                <a:schemeClr val="accent4">
                  <a:lumMod val="20000"/>
                  <a:lumOff val="80000"/>
                </a:schemeClr>
              </a:solidFill>
            </a:endParaRPr>
          </a:p>
          <a:p>
            <a:pPr marL="0" indent="0">
              <a:buNone/>
            </a:pPr>
            <a:endParaRPr lang="en-US" sz="2400" dirty="0">
              <a:solidFill>
                <a:schemeClr val="accent4">
                  <a:lumMod val="20000"/>
                  <a:lumOff val="80000"/>
                </a:schemeClr>
              </a:solidFill>
            </a:endParaRPr>
          </a:p>
          <a:p>
            <a:pPr marL="0" indent="0">
              <a:buNone/>
            </a:pPr>
            <a:endParaRPr lang="en-US" sz="2400" dirty="0">
              <a:solidFill>
                <a:schemeClr val="accent4">
                  <a:lumMod val="20000"/>
                  <a:lumOff val="80000"/>
                </a:schemeClr>
              </a:solidFill>
            </a:endParaRPr>
          </a:p>
        </p:txBody>
      </p:sp>
      <p:sp>
        <p:nvSpPr>
          <p:cNvPr id="7" name="TextBox 6">
            <a:extLst>
              <a:ext uri="{FF2B5EF4-FFF2-40B4-BE49-F238E27FC236}">
                <a16:creationId xmlns:a16="http://schemas.microsoft.com/office/drawing/2014/main" id="{04CAD420-DF44-4877-A2A4-BDFF45040D4C}"/>
              </a:ext>
            </a:extLst>
          </p:cNvPr>
          <p:cNvSpPr txBox="1"/>
          <p:nvPr/>
        </p:nvSpPr>
        <p:spPr>
          <a:xfrm>
            <a:off x="174950" y="2911667"/>
            <a:ext cx="2669850" cy="1446550"/>
          </a:xfrm>
          <a:prstGeom prst="rect">
            <a:avLst/>
          </a:prstGeom>
          <a:noFill/>
        </p:spPr>
        <p:txBody>
          <a:bodyPr wrap="square" rtlCol="0">
            <a:spAutoFit/>
          </a:bodyPr>
          <a:lstStyle/>
          <a:p>
            <a:r>
              <a:rPr lang="en-US" b="1" dirty="0">
                <a:solidFill>
                  <a:schemeClr val="accent4">
                    <a:lumMod val="20000"/>
                    <a:lumOff val="80000"/>
                  </a:schemeClr>
                </a:solidFill>
              </a:rPr>
              <a:t>~3500  Bus Objects Application users</a:t>
            </a:r>
          </a:p>
          <a:p>
            <a:r>
              <a:rPr lang="en-US" b="1" dirty="0">
                <a:solidFill>
                  <a:schemeClr val="accent4">
                    <a:lumMod val="20000"/>
                    <a:lumOff val="80000"/>
                  </a:schemeClr>
                </a:solidFill>
              </a:rPr>
              <a:t>~3000  Tableau Application users</a:t>
            </a:r>
          </a:p>
          <a:p>
            <a:endParaRPr lang="en-US" sz="1600"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976465" y="5199873"/>
            <a:ext cx="5250179" cy="1377300"/>
          </a:xfrm>
          <a:prstGeom prst="rect">
            <a:avLst/>
          </a:prstGeom>
          <a:solidFill>
            <a:schemeClr val="accent4">
              <a:lumMod val="20000"/>
              <a:lumOff val="80000"/>
            </a:schemeClr>
          </a:solidFill>
          <a:ln>
            <a:noFill/>
          </a:ln>
        </p:spPr>
        <p:txBody>
          <a:bodyPr wrap="square" rtlCol="0">
            <a:spAutoFit/>
          </a:bodyPr>
          <a:lstStyle/>
          <a:p>
            <a:r>
              <a:rPr lang="en-US" sz="1400" b="1" dirty="0"/>
              <a:t>Current project initiatives include:</a:t>
            </a:r>
          </a:p>
          <a:p>
            <a:pPr marL="214313" indent="-214313">
              <a:buFont typeface="Arial" panose="020B0604020202020204" pitchFamily="34" charset="0"/>
              <a:buChar char="•"/>
            </a:pPr>
            <a:r>
              <a:rPr lang="en-US" sz="1400" b="1" dirty="0"/>
              <a:t>Data integration of non-clinical applications</a:t>
            </a:r>
          </a:p>
          <a:p>
            <a:pPr marL="214313" indent="-214313">
              <a:buFont typeface="Arial" panose="020B0604020202020204" pitchFamily="34" charset="0"/>
              <a:buChar char="•"/>
            </a:pPr>
            <a:r>
              <a:rPr lang="en-US" sz="1400" b="1" dirty="0"/>
              <a:t>Data warehouse changes for application upgrades</a:t>
            </a:r>
          </a:p>
          <a:p>
            <a:pPr marL="214313" indent="-214313">
              <a:buFont typeface="Arial" panose="020B0604020202020204" pitchFamily="34" charset="0"/>
              <a:buChar char="•"/>
            </a:pPr>
            <a:r>
              <a:rPr lang="en-US" sz="1400" b="1" dirty="0"/>
              <a:t>New Business Objects universe development for existing and new applications</a:t>
            </a:r>
          </a:p>
          <a:p>
            <a:endParaRPr lang="en-US" sz="1350" dirty="0"/>
          </a:p>
        </p:txBody>
      </p:sp>
      <p:sp>
        <p:nvSpPr>
          <p:cNvPr id="15" name="Freeform: Shape 14">
            <a:extLst>
              <a:ext uri="{FF2B5EF4-FFF2-40B4-BE49-F238E27FC236}">
                <a16:creationId xmlns:a16="http://schemas.microsoft.com/office/drawing/2014/main" id="{FFA76724-95D5-4772-894B-139CE69E39D2}"/>
              </a:ext>
            </a:extLst>
          </p:cNvPr>
          <p:cNvSpPr/>
          <p:nvPr/>
        </p:nvSpPr>
        <p:spPr>
          <a:xfrm>
            <a:off x="274320" y="1824887"/>
            <a:ext cx="2514600" cy="492878"/>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0" numCol="1" spcCol="1270" anchor="t" anchorCtr="0">
            <a:noAutofit/>
          </a:bodyPr>
          <a:lstStyle/>
          <a:p>
            <a:pPr algn="ctr" defTabSz="666750">
              <a:lnSpc>
                <a:spcPct val="90000"/>
              </a:lnSpc>
              <a:spcBef>
                <a:spcPct val="0"/>
              </a:spcBef>
              <a:spcAft>
                <a:spcPct val="35000"/>
              </a:spcAft>
            </a:pPr>
            <a:r>
              <a:rPr lang="en-US" sz="2000" b="1" dirty="0">
                <a:latin typeface="+mj-lt"/>
              </a:rPr>
              <a:t>Business Intelligence</a:t>
            </a:r>
          </a:p>
        </p:txBody>
      </p:sp>
      <p:pic>
        <p:nvPicPr>
          <p:cNvPr id="11" name="Graphic 10" descr="Upward trend">
            <a:extLst>
              <a:ext uri="{FF2B5EF4-FFF2-40B4-BE49-F238E27FC236}">
                <a16:creationId xmlns:a16="http://schemas.microsoft.com/office/drawing/2014/main" id="{001BCBAC-91B8-47CE-977E-2F42D6D21B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929" y="304180"/>
            <a:ext cx="1623891" cy="1722105"/>
          </a:xfrm>
          <a:prstGeom prst="rect">
            <a:avLst/>
          </a:prstGeom>
        </p:spPr>
      </p:pic>
    </p:spTree>
    <p:extLst>
      <p:ext uri="{BB962C8B-B14F-4D97-AF65-F5344CB8AC3E}">
        <p14:creationId xmlns:p14="http://schemas.microsoft.com/office/powerpoint/2010/main" val="191905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3207CC6-EAA1-4BFF-A48A-DECAD8972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3">
            <a:extLst>
              <a:ext uri="{FF2B5EF4-FFF2-40B4-BE49-F238E27FC236}">
                <a16:creationId xmlns:a16="http://schemas.microsoft.com/office/drawing/2014/main" id="{B234A3DD-923D-4166-8B19-7DD58990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193" y="-479"/>
            <a:ext cx="7101526"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6">
            <a:extLst>
              <a:ext uri="{FF2B5EF4-FFF2-40B4-BE49-F238E27FC236}">
                <a16:creationId xmlns:a16="http://schemas.microsoft.com/office/drawing/2014/main" id="{F6ACA5AC-3C5D-4994-B40F-FC8349E4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6993732"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EC25E-E2FD-4C83-81D6-2C53F2E08226}"/>
              </a:ext>
            </a:extLst>
          </p:cNvPr>
          <p:cNvSpPr>
            <a:spLocks noGrp="1"/>
          </p:cNvSpPr>
          <p:nvPr>
            <p:ph type="ctrTitle"/>
          </p:nvPr>
        </p:nvSpPr>
        <p:spPr>
          <a:xfrm>
            <a:off x="603503" y="2600325"/>
            <a:ext cx="4804315" cy="737236"/>
          </a:xfrm>
        </p:spPr>
        <p:txBody>
          <a:bodyPr anchor="t">
            <a:normAutofit fontScale="90000"/>
          </a:bodyPr>
          <a:lstStyle/>
          <a:p>
            <a:pPr algn="l"/>
            <a:r>
              <a:rPr lang="en-US" sz="4700" dirty="0"/>
              <a:t>All About VUMC IT</a:t>
            </a:r>
            <a:br>
              <a:rPr lang="en-US" sz="4700" dirty="0"/>
            </a:br>
            <a:br>
              <a:rPr lang="en-US" sz="4700" dirty="0"/>
            </a:br>
            <a:endParaRPr lang="en-US" sz="4700" dirty="0"/>
          </a:p>
        </p:txBody>
      </p:sp>
      <p:sp>
        <p:nvSpPr>
          <p:cNvPr id="3" name="Subtitle 2">
            <a:extLst>
              <a:ext uri="{FF2B5EF4-FFF2-40B4-BE49-F238E27FC236}">
                <a16:creationId xmlns:a16="http://schemas.microsoft.com/office/drawing/2014/main" id="{0177273D-A809-43D7-A380-EEE0ABE8CFF1}"/>
              </a:ext>
            </a:extLst>
          </p:cNvPr>
          <p:cNvSpPr>
            <a:spLocks noGrp="1"/>
          </p:cNvSpPr>
          <p:nvPr>
            <p:ph type="subTitle" idx="1"/>
          </p:nvPr>
        </p:nvSpPr>
        <p:spPr>
          <a:xfrm>
            <a:off x="603503" y="3250910"/>
            <a:ext cx="3125532" cy="582536"/>
          </a:xfrm>
        </p:spPr>
        <p:txBody>
          <a:bodyPr anchor="b">
            <a:normAutofit/>
          </a:bodyPr>
          <a:lstStyle/>
          <a:p>
            <a:pPr algn="l"/>
            <a:r>
              <a:rPr lang="en-US" sz="1700" dirty="0"/>
              <a:t>Colleen Egan, Associate Director</a:t>
            </a:r>
            <a:br>
              <a:rPr lang="en-US" sz="1700" dirty="0"/>
            </a:br>
            <a:r>
              <a:rPr lang="en-US" sz="1700" dirty="0"/>
              <a:t>VUMC IT</a:t>
            </a:r>
          </a:p>
        </p:txBody>
      </p:sp>
    </p:spTree>
    <p:extLst>
      <p:ext uri="{BB962C8B-B14F-4D97-AF65-F5344CB8AC3E}">
        <p14:creationId xmlns:p14="http://schemas.microsoft.com/office/powerpoint/2010/main" val="112059221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943616" y="374718"/>
            <a:ext cx="5999968" cy="4961369"/>
          </a:xfrm>
        </p:spPr>
        <p:txBody>
          <a:bodyPr>
            <a:normAutofit/>
          </a:bodyPr>
          <a:lstStyle/>
          <a:p>
            <a:pPr marL="0" indent="0">
              <a:buNone/>
            </a:pPr>
            <a:r>
              <a:rPr lang="en-US" dirty="0">
                <a:solidFill>
                  <a:schemeClr val="accent4">
                    <a:lumMod val="20000"/>
                    <a:lumOff val="80000"/>
                  </a:schemeClr>
                </a:solidFill>
              </a:rPr>
              <a:t>Operational management for facilities housing mission-critical IT systems </a:t>
            </a:r>
          </a:p>
          <a:p>
            <a:r>
              <a:rPr lang="en-US" dirty="0">
                <a:solidFill>
                  <a:schemeClr val="accent4">
                    <a:lumMod val="20000"/>
                    <a:lumOff val="80000"/>
                  </a:schemeClr>
                </a:solidFill>
              </a:rPr>
              <a:t>Power, cooling, racks, room-level space planning, maintenance, environmental status monitoring, engineering, and security and access control</a:t>
            </a:r>
          </a:p>
          <a:p>
            <a:pPr marL="0" indent="0">
              <a:buNone/>
            </a:pPr>
            <a:r>
              <a:rPr lang="en-US" dirty="0">
                <a:solidFill>
                  <a:schemeClr val="accent4">
                    <a:lumMod val="20000"/>
                    <a:lumOff val="80000"/>
                  </a:schemeClr>
                </a:solidFill>
              </a:rPr>
              <a:t>IT Operations Center (ITOC) </a:t>
            </a:r>
          </a:p>
          <a:p>
            <a:r>
              <a:rPr lang="en-US" dirty="0">
                <a:solidFill>
                  <a:schemeClr val="accent4">
                    <a:lumMod val="20000"/>
                    <a:lumOff val="80000"/>
                  </a:schemeClr>
                </a:solidFill>
              </a:rPr>
              <a:t>Crisis management</a:t>
            </a:r>
          </a:p>
          <a:p>
            <a:r>
              <a:rPr lang="en-US" dirty="0">
                <a:solidFill>
                  <a:schemeClr val="accent4">
                    <a:lumMod val="20000"/>
                    <a:lumOff val="80000"/>
                  </a:schemeClr>
                </a:solidFill>
              </a:rPr>
              <a:t>Emergency response management</a:t>
            </a:r>
          </a:p>
          <a:p>
            <a:r>
              <a:rPr lang="en-US" dirty="0">
                <a:solidFill>
                  <a:schemeClr val="accent4">
                    <a:lumMod val="20000"/>
                    <a:lumOff val="80000"/>
                  </a:schemeClr>
                </a:solidFill>
              </a:rPr>
              <a:t>Disaster recovery</a:t>
            </a:r>
          </a:p>
        </p:txBody>
      </p:sp>
      <p:sp>
        <p:nvSpPr>
          <p:cNvPr id="4" name="Rectangle: Rounded Corners 3">
            <a:hlinkClick r:id="rId3" action="ppaction://hlinksldjump"/>
            <a:extLst>
              <a:ext uri="{FF2B5EF4-FFF2-40B4-BE49-F238E27FC236}">
                <a16:creationId xmlns:a16="http://schemas.microsoft.com/office/drawing/2014/main" id="{A269CD27-4026-440C-9CCC-3AD40C2689BC}"/>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5" name="Graphic 4" descr="Building">
            <a:extLst>
              <a:ext uri="{FF2B5EF4-FFF2-40B4-BE49-F238E27FC236}">
                <a16:creationId xmlns:a16="http://schemas.microsoft.com/office/drawing/2014/main" id="{CA7C8679-320D-432D-A44A-CFF9BE9C1B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8596" y="499585"/>
            <a:ext cx="1254083" cy="1254083"/>
          </a:xfrm>
          <a:prstGeom prst="rect">
            <a:avLst/>
          </a:prstGeom>
        </p:spPr>
      </p:pic>
      <p:sp>
        <p:nvSpPr>
          <p:cNvPr id="6" name="Freeform: Shape 5">
            <a:extLst>
              <a:ext uri="{FF2B5EF4-FFF2-40B4-BE49-F238E27FC236}">
                <a16:creationId xmlns:a16="http://schemas.microsoft.com/office/drawing/2014/main" id="{B4C1F8C0-B334-4AC6-B0A7-7024FC440ED2}"/>
              </a:ext>
            </a:extLst>
          </p:cNvPr>
          <p:cNvSpPr/>
          <p:nvPr/>
        </p:nvSpPr>
        <p:spPr>
          <a:xfrm>
            <a:off x="430432" y="1892296"/>
            <a:ext cx="2390458" cy="962059"/>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Data Center Services</a:t>
            </a:r>
          </a:p>
        </p:txBody>
      </p:sp>
      <p:sp>
        <p:nvSpPr>
          <p:cNvPr id="7" name="TextBox 6">
            <a:extLst>
              <a:ext uri="{FF2B5EF4-FFF2-40B4-BE49-F238E27FC236}">
                <a16:creationId xmlns:a16="http://schemas.microsoft.com/office/drawing/2014/main" id="{04CAD420-DF44-4877-A2A4-BDFF45040D4C}"/>
              </a:ext>
            </a:extLst>
          </p:cNvPr>
          <p:cNvSpPr txBox="1"/>
          <p:nvPr/>
        </p:nvSpPr>
        <p:spPr>
          <a:xfrm>
            <a:off x="216568" y="2992983"/>
            <a:ext cx="2539158" cy="2031325"/>
          </a:xfrm>
          <a:prstGeom prst="rect">
            <a:avLst/>
          </a:prstGeom>
          <a:noFill/>
        </p:spPr>
        <p:txBody>
          <a:bodyPr wrap="square" rtlCol="0">
            <a:spAutoFit/>
          </a:bodyPr>
          <a:lstStyle/>
          <a:p>
            <a:r>
              <a:rPr lang="en-US" b="1" dirty="0">
                <a:solidFill>
                  <a:schemeClr val="accent4">
                    <a:lumMod val="20000"/>
                    <a:lumOff val="80000"/>
                  </a:schemeClr>
                </a:solidFill>
              </a:rPr>
              <a:t>3 main data centers: </a:t>
            </a:r>
          </a:p>
          <a:p>
            <a:pPr marL="342900" indent="-342900">
              <a:buFont typeface="+mj-lt"/>
              <a:buAutoNum type="arabicPeriod"/>
            </a:pPr>
            <a:r>
              <a:rPr lang="en-US" b="1" dirty="0">
                <a:solidFill>
                  <a:schemeClr val="accent4">
                    <a:lumMod val="20000"/>
                    <a:lumOff val="80000"/>
                  </a:schemeClr>
                </a:solidFill>
              </a:rPr>
              <a:t>Vanderbilt University Hospital (VUH) Data Center (DC1)</a:t>
            </a:r>
          </a:p>
          <a:p>
            <a:pPr marL="342900" indent="-342900">
              <a:buFont typeface="+mj-lt"/>
              <a:buAutoNum type="arabicPeriod"/>
            </a:pPr>
            <a:r>
              <a:rPr lang="en-US" b="1" dirty="0">
                <a:solidFill>
                  <a:schemeClr val="accent4">
                    <a:lumMod val="20000"/>
                    <a:lumOff val="80000"/>
                  </a:schemeClr>
                </a:solidFill>
              </a:rPr>
              <a:t>vXchange (DC2)</a:t>
            </a:r>
          </a:p>
          <a:p>
            <a:pPr marL="342900" indent="-342900">
              <a:buFont typeface="+mj-lt"/>
              <a:buAutoNum type="arabicPeriod"/>
            </a:pPr>
            <a:r>
              <a:rPr lang="en-US" b="1" dirty="0">
                <a:solidFill>
                  <a:schemeClr val="accent4">
                    <a:lumMod val="20000"/>
                    <a:lumOff val="80000"/>
                  </a:schemeClr>
                </a:solidFill>
              </a:rPr>
              <a:t>TierPoint (DC3)</a:t>
            </a:r>
          </a:p>
          <a:p>
            <a:endParaRPr lang="en-US" dirty="0"/>
          </a:p>
        </p:txBody>
      </p:sp>
      <p:sp>
        <p:nvSpPr>
          <p:cNvPr id="8" name="TextBox 7">
            <a:extLst>
              <a:ext uri="{FF2B5EF4-FFF2-40B4-BE49-F238E27FC236}">
                <a16:creationId xmlns:a16="http://schemas.microsoft.com/office/drawing/2014/main" id="{9B19178F-CCED-4C34-8467-F856915182BA}"/>
              </a:ext>
            </a:extLst>
          </p:cNvPr>
          <p:cNvSpPr txBox="1"/>
          <p:nvPr/>
        </p:nvSpPr>
        <p:spPr>
          <a:xfrm>
            <a:off x="3256767" y="5485973"/>
            <a:ext cx="5373666" cy="923330"/>
          </a:xfrm>
          <a:prstGeom prst="rect">
            <a:avLst/>
          </a:prstGeom>
          <a:solidFill>
            <a:srgbClr val="FFF2CC"/>
          </a:solidFill>
          <a:ln>
            <a:solidFill>
              <a:schemeClr val="tx1"/>
            </a:solid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Vacating vXchange (DC2) and consolidating DR to TierPoint (DC3)</a:t>
            </a:r>
          </a:p>
        </p:txBody>
      </p:sp>
    </p:spTree>
    <p:extLst>
      <p:ext uri="{BB962C8B-B14F-4D97-AF65-F5344CB8AC3E}">
        <p14:creationId xmlns:p14="http://schemas.microsoft.com/office/powerpoint/2010/main" val="250460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790643" y="374718"/>
            <a:ext cx="6152941" cy="4535485"/>
          </a:xfrm>
        </p:spPr>
        <p:txBody>
          <a:bodyPr>
            <a:normAutofit/>
          </a:bodyPr>
          <a:lstStyle/>
          <a:p>
            <a:pPr marL="0" indent="0">
              <a:buNone/>
            </a:pPr>
            <a:r>
              <a:rPr lang="en-US" dirty="0">
                <a:solidFill>
                  <a:schemeClr val="accent4">
                    <a:lumMod val="20000"/>
                    <a:lumOff val="80000"/>
                  </a:schemeClr>
                </a:solidFill>
              </a:rPr>
              <a:t>VUMC IT Hosting Team </a:t>
            </a:r>
          </a:p>
          <a:p>
            <a:r>
              <a:rPr lang="en-US" dirty="0">
                <a:solidFill>
                  <a:schemeClr val="accent4">
                    <a:lumMod val="20000"/>
                    <a:lumOff val="80000"/>
                  </a:schemeClr>
                </a:solidFill>
              </a:rPr>
              <a:t>Server and storage administration of virtual and physical server environments</a:t>
            </a:r>
          </a:p>
          <a:p>
            <a:pPr marL="0" indent="0">
              <a:buNone/>
            </a:pPr>
            <a:endParaRPr lang="en-US" dirty="0">
              <a:solidFill>
                <a:schemeClr val="accent4">
                  <a:lumMod val="20000"/>
                  <a:lumOff val="80000"/>
                </a:schemeClr>
              </a:solidFill>
            </a:endParaRPr>
          </a:p>
          <a:p>
            <a:pPr marL="0" indent="0">
              <a:buNone/>
            </a:pPr>
            <a:r>
              <a:rPr lang="en-US" dirty="0">
                <a:solidFill>
                  <a:schemeClr val="accent4">
                    <a:lumMod val="20000"/>
                    <a:lumOff val="80000"/>
                  </a:schemeClr>
                </a:solidFill>
              </a:rPr>
              <a:t>Database Administration team:</a:t>
            </a:r>
          </a:p>
          <a:p>
            <a:r>
              <a:rPr lang="en-US" dirty="0">
                <a:solidFill>
                  <a:schemeClr val="accent4">
                    <a:lumMod val="20000"/>
                    <a:lumOff val="80000"/>
                  </a:schemeClr>
                </a:solidFill>
              </a:rPr>
              <a:t>Installation, configuration, backup and monitoring functions for VUMC’s production databases</a:t>
            </a:r>
          </a:p>
        </p:txBody>
      </p:sp>
      <p:sp>
        <p:nvSpPr>
          <p:cNvPr id="7" name="TextBox 6">
            <a:extLst>
              <a:ext uri="{FF2B5EF4-FFF2-40B4-BE49-F238E27FC236}">
                <a16:creationId xmlns:a16="http://schemas.microsoft.com/office/drawing/2014/main" id="{04CAD420-DF44-4877-A2A4-BDFF45040D4C}"/>
              </a:ext>
            </a:extLst>
          </p:cNvPr>
          <p:cNvSpPr txBox="1"/>
          <p:nvPr/>
        </p:nvSpPr>
        <p:spPr>
          <a:xfrm>
            <a:off x="260275" y="2737047"/>
            <a:ext cx="2482922" cy="4401205"/>
          </a:xfrm>
          <a:prstGeom prst="rect">
            <a:avLst/>
          </a:prstGeom>
          <a:noFill/>
        </p:spPr>
        <p:txBody>
          <a:bodyPr wrap="square" rtlCol="0">
            <a:spAutoFit/>
          </a:bodyPr>
          <a:lstStyle/>
          <a:p>
            <a:r>
              <a:rPr lang="en-US" sz="1600" b="1" dirty="0">
                <a:solidFill>
                  <a:schemeClr val="accent4">
                    <a:lumMod val="20000"/>
                    <a:lumOff val="80000"/>
                  </a:schemeClr>
                </a:solidFill>
              </a:rPr>
              <a:t>VUMC IT primarily hosts Microsoft server operating systems (~1,300), but provides some Linux (~215) and Oracle WebLogic (~100) support as well</a:t>
            </a:r>
          </a:p>
          <a:p>
            <a:endParaRPr lang="en-US" sz="1600" b="1" dirty="0">
              <a:solidFill>
                <a:schemeClr val="accent4">
                  <a:lumMod val="20000"/>
                  <a:lumOff val="80000"/>
                </a:schemeClr>
              </a:solidFill>
            </a:endParaRPr>
          </a:p>
          <a:p>
            <a:r>
              <a:rPr lang="en-US" sz="1600" b="1" dirty="0">
                <a:solidFill>
                  <a:schemeClr val="accent4">
                    <a:lumMod val="20000"/>
                    <a:lumOff val="80000"/>
                  </a:schemeClr>
                </a:solidFill>
              </a:rPr>
              <a:t>DBA host 250 instances of SQL Server and 225 instances of Oracle databases</a:t>
            </a:r>
          </a:p>
          <a:p>
            <a:endParaRPr lang="en-US" sz="1600" b="1" dirty="0">
              <a:solidFill>
                <a:schemeClr val="accent4">
                  <a:lumMod val="20000"/>
                  <a:lumOff val="80000"/>
                </a:schemeClr>
              </a:solidFill>
            </a:endParaRPr>
          </a:p>
          <a:p>
            <a:r>
              <a:rPr lang="en-US" sz="1600" b="1" dirty="0">
                <a:solidFill>
                  <a:schemeClr val="accent4">
                    <a:lumMod val="20000"/>
                    <a:lumOff val="80000"/>
                  </a:schemeClr>
                </a:solidFill>
              </a:rPr>
              <a:t>VUMC IT currently supports ~16 Petabytes of storage!</a:t>
            </a:r>
          </a:p>
          <a:p>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943615" y="4910203"/>
            <a:ext cx="5799551" cy="1477328"/>
          </a:xfrm>
          <a:prstGeom prst="rect">
            <a:avLst/>
          </a:prstGeom>
          <a:solidFill>
            <a:srgbClr val="FFF2CC"/>
          </a:solidFill>
          <a:ln>
            <a:no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SQL 2008 upgrades</a:t>
            </a:r>
          </a:p>
          <a:p>
            <a:pPr marL="285750" indent="-285750">
              <a:buFont typeface="Arial" panose="020B0604020202020204" pitchFamily="34" charset="0"/>
              <a:buChar char="•"/>
            </a:pPr>
            <a:r>
              <a:rPr lang="en-US" b="1" dirty="0"/>
              <a:t>Windows Server 03/08 upgrades</a:t>
            </a:r>
          </a:p>
          <a:p>
            <a:pPr marL="285750" indent="-285750">
              <a:buFont typeface="Arial" panose="020B0604020202020204" pitchFamily="34" charset="0"/>
              <a:buChar char="•"/>
            </a:pPr>
            <a:r>
              <a:rPr lang="en-US" b="1" dirty="0"/>
              <a:t>Redhat 6 and Oracle WebLogic upgrades</a:t>
            </a:r>
          </a:p>
          <a:p>
            <a:pPr marL="285750" indent="-285750">
              <a:buFont typeface="Arial" panose="020B0604020202020204" pitchFamily="34" charset="0"/>
              <a:buChar char="•"/>
            </a:pPr>
            <a:r>
              <a:rPr lang="en-US" b="1" dirty="0"/>
              <a:t>Physical server virtualization with full encryption</a:t>
            </a:r>
          </a:p>
        </p:txBody>
      </p:sp>
      <p:sp>
        <p:nvSpPr>
          <p:cNvPr id="9" name="Rectangle: Rounded Corners 8">
            <a:hlinkClick r:id="rId3" action="ppaction://hlinksldjump"/>
            <a:extLst>
              <a:ext uri="{FF2B5EF4-FFF2-40B4-BE49-F238E27FC236}">
                <a16:creationId xmlns:a16="http://schemas.microsoft.com/office/drawing/2014/main" id="{12C671BA-E16D-42D5-A077-DAA9E0202750}"/>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 name="Graphic 9" descr="Database">
            <a:extLst>
              <a:ext uri="{FF2B5EF4-FFF2-40B4-BE49-F238E27FC236}">
                <a16:creationId xmlns:a16="http://schemas.microsoft.com/office/drawing/2014/main" id="{8894A304-13FA-48CA-9E2C-D0CED1F7C1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105" y="426891"/>
            <a:ext cx="1358590" cy="1358590"/>
          </a:xfrm>
          <a:prstGeom prst="rect">
            <a:avLst/>
          </a:prstGeom>
        </p:spPr>
      </p:pic>
      <p:sp>
        <p:nvSpPr>
          <p:cNvPr id="11" name="Freeform: Shape 10">
            <a:extLst>
              <a:ext uri="{FF2B5EF4-FFF2-40B4-BE49-F238E27FC236}">
                <a16:creationId xmlns:a16="http://schemas.microsoft.com/office/drawing/2014/main" id="{36768716-52E5-44EC-AB0C-C546770B26AC}"/>
              </a:ext>
            </a:extLst>
          </p:cNvPr>
          <p:cNvSpPr/>
          <p:nvPr/>
        </p:nvSpPr>
        <p:spPr>
          <a:xfrm>
            <a:off x="360486" y="1785481"/>
            <a:ext cx="2395240" cy="1022927"/>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Hosting Services</a:t>
            </a:r>
          </a:p>
        </p:txBody>
      </p:sp>
    </p:spTree>
    <p:extLst>
      <p:ext uri="{BB962C8B-B14F-4D97-AF65-F5344CB8AC3E}">
        <p14:creationId xmlns:p14="http://schemas.microsoft.com/office/powerpoint/2010/main" val="322718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943615" y="197266"/>
            <a:ext cx="6152941" cy="4535485"/>
          </a:xfrm>
        </p:spPr>
        <p:txBody>
          <a:bodyPr>
            <a:normAutofit/>
          </a:bodyPr>
          <a:lstStyle/>
          <a:p>
            <a:pPr marL="0" indent="0">
              <a:buNone/>
            </a:pPr>
            <a:r>
              <a:rPr lang="en-US" dirty="0">
                <a:solidFill>
                  <a:schemeClr val="accent4">
                    <a:lumMod val="20000"/>
                    <a:lumOff val="80000"/>
                  </a:schemeClr>
                </a:solidFill>
              </a:rPr>
              <a:t>Responsible for:</a:t>
            </a:r>
          </a:p>
          <a:p>
            <a:r>
              <a:rPr lang="en-US" dirty="0">
                <a:solidFill>
                  <a:schemeClr val="accent4">
                    <a:lumMod val="20000"/>
                    <a:lumOff val="80000"/>
                  </a:schemeClr>
                </a:solidFill>
              </a:rPr>
              <a:t>Microsoft Azure &amp; Amazon Web Services </a:t>
            </a:r>
          </a:p>
          <a:p>
            <a:r>
              <a:rPr lang="en-US" dirty="0">
                <a:solidFill>
                  <a:schemeClr val="accent4">
                    <a:lumMod val="20000"/>
                    <a:lumOff val="80000"/>
                  </a:schemeClr>
                </a:solidFill>
              </a:rPr>
              <a:t>Microsoft Office 365 Platform</a:t>
            </a:r>
          </a:p>
          <a:p>
            <a:r>
              <a:rPr lang="en-US" dirty="0">
                <a:solidFill>
                  <a:schemeClr val="accent4">
                    <a:lumMod val="20000"/>
                    <a:lumOff val="80000"/>
                  </a:schemeClr>
                </a:solidFill>
              </a:rPr>
              <a:t>Box</a:t>
            </a:r>
          </a:p>
          <a:p>
            <a:pPr marL="0" indent="0">
              <a:buNone/>
            </a:pPr>
            <a:endParaRPr lang="en-US" dirty="0">
              <a:solidFill>
                <a:schemeClr val="accent4">
                  <a:lumMod val="20000"/>
                  <a:lumOff val="80000"/>
                </a:schemeClr>
              </a:solidFill>
            </a:endParaRPr>
          </a:p>
          <a:p>
            <a:pPr marL="0" indent="0">
              <a:buNone/>
            </a:pPr>
            <a:r>
              <a:rPr lang="en-US" dirty="0">
                <a:solidFill>
                  <a:schemeClr val="accent4">
                    <a:lumMod val="20000"/>
                    <a:lumOff val="80000"/>
                  </a:schemeClr>
                </a:solidFill>
              </a:rPr>
              <a:t>Supports:</a:t>
            </a:r>
          </a:p>
          <a:p>
            <a:r>
              <a:rPr lang="en-US" dirty="0">
                <a:solidFill>
                  <a:schemeClr val="accent4">
                    <a:lumMod val="20000"/>
                    <a:lumOff val="80000"/>
                  </a:schemeClr>
                </a:solidFill>
              </a:rPr>
              <a:t>Microsoft Office 365 Licensing</a:t>
            </a:r>
          </a:p>
          <a:p>
            <a:r>
              <a:rPr lang="en-US" dirty="0">
                <a:solidFill>
                  <a:schemeClr val="accent4">
                    <a:lumMod val="20000"/>
                    <a:lumOff val="80000"/>
                  </a:schemeClr>
                </a:solidFill>
              </a:rPr>
              <a:t>Box Sync, Box Edit, Box Mobile Clients</a:t>
            </a:r>
          </a:p>
          <a:p>
            <a:pPr marL="0" indent="0">
              <a:buNone/>
            </a:pPr>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943615" y="4910203"/>
            <a:ext cx="5799551" cy="1200329"/>
          </a:xfrm>
          <a:prstGeom prst="rect">
            <a:avLst/>
          </a:prstGeom>
          <a:solidFill>
            <a:srgbClr val="FFF2CC"/>
          </a:solidFill>
          <a:ln>
            <a:no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Enterprise Cloud Architecture Framework</a:t>
            </a:r>
          </a:p>
          <a:p>
            <a:pPr marL="285750" indent="-285750">
              <a:buFont typeface="Arial" panose="020B0604020202020204" pitchFamily="34" charset="0"/>
              <a:buChar char="•"/>
            </a:pPr>
            <a:r>
              <a:rPr lang="en-US" b="1" dirty="0"/>
              <a:t>Intune Application Protection Assessment</a:t>
            </a:r>
          </a:p>
          <a:p>
            <a:pPr marL="285750" indent="-285750">
              <a:buFont typeface="Arial" panose="020B0604020202020204" pitchFamily="34" charset="0"/>
              <a:buChar char="•"/>
            </a:pPr>
            <a:r>
              <a:rPr lang="en-US" b="1" dirty="0"/>
              <a:t>Intune Assessment to support Paperless Clinics</a:t>
            </a:r>
            <a:endParaRPr lang="en-US" dirty="0"/>
          </a:p>
        </p:txBody>
      </p:sp>
      <p:sp>
        <p:nvSpPr>
          <p:cNvPr id="9" name="Rectangle: Rounded Corners 8">
            <a:hlinkClick r:id="rId3" action="ppaction://hlinksldjump"/>
            <a:extLst>
              <a:ext uri="{FF2B5EF4-FFF2-40B4-BE49-F238E27FC236}">
                <a16:creationId xmlns:a16="http://schemas.microsoft.com/office/drawing/2014/main" id="{12C671BA-E16D-42D5-A077-DAA9E0202750}"/>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2" name="Graphic 11" descr="Download from cloud">
            <a:extLst>
              <a:ext uri="{FF2B5EF4-FFF2-40B4-BE49-F238E27FC236}">
                <a16:creationId xmlns:a16="http://schemas.microsoft.com/office/drawing/2014/main" id="{C86B3513-72DC-42FE-B05F-C253656F51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499" y="382238"/>
            <a:ext cx="1353623" cy="1353623"/>
          </a:xfrm>
          <a:prstGeom prst="rect">
            <a:avLst/>
          </a:prstGeom>
        </p:spPr>
      </p:pic>
      <p:sp>
        <p:nvSpPr>
          <p:cNvPr id="13" name="Freeform: Shape 12">
            <a:extLst>
              <a:ext uri="{FF2B5EF4-FFF2-40B4-BE49-F238E27FC236}">
                <a16:creationId xmlns:a16="http://schemas.microsoft.com/office/drawing/2014/main" id="{8176103E-07B0-4977-B02B-09B576DD591E}"/>
              </a:ext>
            </a:extLst>
          </p:cNvPr>
          <p:cNvSpPr/>
          <p:nvPr/>
        </p:nvSpPr>
        <p:spPr>
          <a:xfrm>
            <a:off x="274320" y="1527528"/>
            <a:ext cx="2514600" cy="701474"/>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Cloud Services</a:t>
            </a:r>
          </a:p>
        </p:txBody>
      </p:sp>
      <p:sp>
        <p:nvSpPr>
          <p:cNvPr id="7" name="TextBox 6">
            <a:extLst>
              <a:ext uri="{FF2B5EF4-FFF2-40B4-BE49-F238E27FC236}">
                <a16:creationId xmlns:a16="http://schemas.microsoft.com/office/drawing/2014/main" id="{31EB242F-B394-477A-AF03-FAE18AE0B963}"/>
              </a:ext>
            </a:extLst>
          </p:cNvPr>
          <p:cNvSpPr txBox="1"/>
          <p:nvPr/>
        </p:nvSpPr>
        <p:spPr>
          <a:xfrm>
            <a:off x="181667" y="3066821"/>
            <a:ext cx="2836157" cy="984885"/>
          </a:xfrm>
          <a:prstGeom prst="rect">
            <a:avLst/>
          </a:prstGeom>
          <a:noFill/>
        </p:spPr>
        <p:txBody>
          <a:bodyPr wrap="square" rtlCol="0">
            <a:spAutoFit/>
          </a:bodyPr>
          <a:lstStyle/>
          <a:p>
            <a:r>
              <a:rPr lang="en-US" sz="2000" b="1" dirty="0">
                <a:solidFill>
                  <a:schemeClr val="accent4">
                    <a:lumMod val="20000"/>
                    <a:lumOff val="80000"/>
                  </a:schemeClr>
                </a:solidFill>
              </a:rPr>
              <a:t>29K Microsoft Licenses</a:t>
            </a:r>
          </a:p>
          <a:p>
            <a:r>
              <a:rPr lang="en-US" sz="2000" b="1" dirty="0">
                <a:solidFill>
                  <a:schemeClr val="accent4">
                    <a:lumMod val="20000"/>
                    <a:lumOff val="80000"/>
                  </a:schemeClr>
                </a:solidFill>
              </a:rPr>
              <a:t>14K Box Users</a:t>
            </a:r>
          </a:p>
          <a:p>
            <a:endParaRPr lang="en-US" dirty="0">
              <a:solidFill>
                <a:schemeClr val="accent4">
                  <a:lumMod val="20000"/>
                  <a:lumOff val="80000"/>
                </a:schemeClr>
              </a:solidFill>
            </a:endParaRPr>
          </a:p>
        </p:txBody>
      </p:sp>
    </p:spTree>
    <p:extLst>
      <p:ext uri="{BB962C8B-B14F-4D97-AF65-F5344CB8AC3E}">
        <p14:creationId xmlns:p14="http://schemas.microsoft.com/office/powerpoint/2010/main" val="62348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790643" y="374718"/>
            <a:ext cx="6152941" cy="4535485"/>
          </a:xfrm>
        </p:spPr>
        <p:txBody>
          <a:bodyPr>
            <a:normAutofit/>
          </a:bodyPr>
          <a:lstStyle/>
          <a:p>
            <a:pPr marL="0" indent="0">
              <a:buNone/>
            </a:pPr>
            <a:r>
              <a:rPr lang="en-US" dirty="0">
                <a:solidFill>
                  <a:schemeClr val="accent4">
                    <a:lumMod val="20000"/>
                    <a:lumOff val="80000"/>
                  </a:schemeClr>
                </a:solidFill>
              </a:rPr>
              <a:t>How VUMC IT plans, designs, delivers, operates and controls IT services:</a:t>
            </a:r>
          </a:p>
          <a:p>
            <a:r>
              <a:rPr lang="en-US" dirty="0">
                <a:solidFill>
                  <a:schemeClr val="accent4">
                    <a:lumMod val="20000"/>
                    <a:lumOff val="80000"/>
                  </a:schemeClr>
                </a:solidFill>
              </a:rPr>
              <a:t>Change management </a:t>
            </a:r>
          </a:p>
          <a:p>
            <a:r>
              <a:rPr lang="en-US" dirty="0">
                <a:solidFill>
                  <a:schemeClr val="accent4">
                    <a:lumMod val="20000"/>
                    <a:lumOff val="80000"/>
                  </a:schemeClr>
                </a:solidFill>
              </a:rPr>
              <a:t>Incident management </a:t>
            </a:r>
          </a:p>
          <a:p>
            <a:r>
              <a:rPr lang="en-US" dirty="0">
                <a:solidFill>
                  <a:schemeClr val="accent4">
                    <a:lumMod val="20000"/>
                    <a:lumOff val="80000"/>
                  </a:schemeClr>
                </a:solidFill>
              </a:rPr>
              <a:t>Knowledge management</a:t>
            </a:r>
          </a:p>
          <a:p>
            <a:r>
              <a:rPr lang="en-US" dirty="0">
                <a:solidFill>
                  <a:schemeClr val="accent4">
                    <a:lumMod val="20000"/>
                    <a:lumOff val="80000"/>
                  </a:schemeClr>
                </a:solidFill>
              </a:rPr>
              <a:t>Root cause analysis and remediation</a:t>
            </a:r>
          </a:p>
          <a:p>
            <a:r>
              <a:rPr lang="en-US" dirty="0">
                <a:solidFill>
                  <a:schemeClr val="accent4">
                    <a:lumMod val="20000"/>
                    <a:lumOff val="80000"/>
                  </a:schemeClr>
                </a:solidFill>
              </a:rPr>
              <a:t>Request fulfillment</a:t>
            </a:r>
          </a:p>
          <a:p>
            <a:r>
              <a:rPr lang="en-US" dirty="0">
                <a:solidFill>
                  <a:schemeClr val="accent4">
                    <a:lumMod val="20000"/>
                    <a:lumOff val="80000"/>
                  </a:schemeClr>
                </a:solidFill>
              </a:rPr>
              <a:t>Management of Pegasus system for tickets</a:t>
            </a:r>
          </a:p>
          <a:p>
            <a:pPr marL="0" indent="0">
              <a:buNone/>
            </a:pPr>
            <a:endParaRPr lang="en-US" dirty="0">
              <a:solidFill>
                <a:schemeClr val="accent4">
                  <a:lumMod val="20000"/>
                  <a:lumOff val="80000"/>
                </a:schemeClr>
              </a:solidFill>
            </a:endParaRPr>
          </a:p>
          <a:p>
            <a:pPr marL="0" indent="0">
              <a:buNone/>
            </a:pPr>
            <a:endParaRPr lang="en-US" dirty="0">
              <a:solidFill>
                <a:schemeClr val="accent4">
                  <a:lumMod val="20000"/>
                  <a:lumOff val="80000"/>
                </a:schemeClr>
              </a:solidFill>
            </a:endParaRPr>
          </a:p>
        </p:txBody>
      </p:sp>
      <p:sp>
        <p:nvSpPr>
          <p:cNvPr id="8" name="TextBox 7">
            <a:extLst>
              <a:ext uri="{FF2B5EF4-FFF2-40B4-BE49-F238E27FC236}">
                <a16:creationId xmlns:a16="http://schemas.microsoft.com/office/drawing/2014/main" id="{9B19178F-CCED-4C34-8467-F856915182BA}"/>
              </a:ext>
            </a:extLst>
          </p:cNvPr>
          <p:cNvSpPr txBox="1"/>
          <p:nvPr/>
        </p:nvSpPr>
        <p:spPr>
          <a:xfrm>
            <a:off x="2943615" y="4910203"/>
            <a:ext cx="5799551" cy="923330"/>
          </a:xfrm>
          <a:prstGeom prst="rect">
            <a:avLst/>
          </a:prstGeom>
          <a:solidFill>
            <a:srgbClr val="FFF2CC"/>
          </a:solidFill>
          <a:ln>
            <a:no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PHI in Pegasus</a:t>
            </a:r>
          </a:p>
          <a:p>
            <a:pPr marL="285750" indent="-285750">
              <a:buFont typeface="Arial" panose="020B0604020202020204" pitchFamily="34" charset="0"/>
              <a:buChar char="•"/>
            </a:pPr>
            <a:r>
              <a:rPr lang="en-US" b="1" dirty="0"/>
              <a:t>Change Management Upgrade</a:t>
            </a:r>
          </a:p>
        </p:txBody>
      </p:sp>
      <p:sp>
        <p:nvSpPr>
          <p:cNvPr id="9" name="Rectangle: Rounded Corners 8">
            <a:hlinkClick r:id="rId3" action="ppaction://hlinksldjump"/>
            <a:extLst>
              <a:ext uri="{FF2B5EF4-FFF2-40B4-BE49-F238E27FC236}">
                <a16:creationId xmlns:a16="http://schemas.microsoft.com/office/drawing/2014/main" id="{12C671BA-E16D-42D5-A077-DAA9E0202750}"/>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Freeform: Shape 11">
            <a:extLst>
              <a:ext uri="{FF2B5EF4-FFF2-40B4-BE49-F238E27FC236}">
                <a16:creationId xmlns:a16="http://schemas.microsoft.com/office/drawing/2014/main" id="{6EB2F860-250C-450E-9DFD-69785AEA6BBD}"/>
              </a:ext>
            </a:extLst>
          </p:cNvPr>
          <p:cNvSpPr/>
          <p:nvPr/>
        </p:nvSpPr>
        <p:spPr>
          <a:xfrm>
            <a:off x="283544" y="1557089"/>
            <a:ext cx="2516323" cy="756259"/>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Service Management</a:t>
            </a:r>
          </a:p>
        </p:txBody>
      </p:sp>
      <p:pic>
        <p:nvPicPr>
          <p:cNvPr id="10" name="Picture 9">
            <a:extLst>
              <a:ext uri="{FF2B5EF4-FFF2-40B4-BE49-F238E27FC236}">
                <a16:creationId xmlns:a16="http://schemas.microsoft.com/office/drawing/2014/main" id="{8B673023-4473-4054-9971-F661D2A15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58" y="374718"/>
            <a:ext cx="1039401" cy="1039401"/>
          </a:xfrm>
          <a:prstGeom prst="rect">
            <a:avLst/>
          </a:prstGeom>
        </p:spPr>
      </p:pic>
    </p:spTree>
    <p:extLst>
      <p:ext uri="{BB962C8B-B14F-4D97-AF65-F5344CB8AC3E}">
        <p14:creationId xmlns:p14="http://schemas.microsoft.com/office/powerpoint/2010/main" val="1910043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B19178F-CCED-4C34-8467-F856915182BA}"/>
              </a:ext>
            </a:extLst>
          </p:cNvPr>
          <p:cNvSpPr txBox="1"/>
          <p:nvPr/>
        </p:nvSpPr>
        <p:spPr>
          <a:xfrm>
            <a:off x="2943615" y="4910203"/>
            <a:ext cx="5799551" cy="1200329"/>
          </a:xfrm>
          <a:prstGeom prst="rect">
            <a:avLst/>
          </a:prstGeom>
          <a:solidFill>
            <a:srgbClr val="FFF2CC"/>
          </a:solidFill>
          <a:ln>
            <a:noFill/>
          </a:ln>
        </p:spPr>
        <p:txBody>
          <a:bodyPr wrap="square" rtlCol="0">
            <a:spAutoFit/>
          </a:bodyPr>
          <a:lstStyle/>
          <a:p>
            <a:r>
              <a:rPr lang="en-US" b="1" dirty="0"/>
              <a:t>Current project initiatives include:</a:t>
            </a:r>
          </a:p>
          <a:p>
            <a:pPr marL="285750" indent="-285750">
              <a:buFont typeface="Arial" panose="020B0604020202020204" pitchFamily="34" charset="0"/>
              <a:buChar char="•"/>
            </a:pPr>
            <a:r>
              <a:rPr lang="en-US" b="1" dirty="0"/>
              <a:t>Approximately 80 active projects</a:t>
            </a:r>
          </a:p>
          <a:p>
            <a:pPr marL="285750" indent="-285750">
              <a:buFont typeface="Arial" panose="020B0604020202020204" pitchFamily="34" charset="0"/>
              <a:buChar char="•"/>
            </a:pPr>
            <a:r>
              <a:rPr lang="en-US" b="1" dirty="0"/>
              <a:t>Average of 85 infrastructure technology requests</a:t>
            </a:r>
          </a:p>
          <a:p>
            <a:pPr marL="285750" indent="-285750">
              <a:buFont typeface="Arial" panose="020B0604020202020204" pitchFamily="34" charset="0"/>
              <a:buChar char="•"/>
            </a:pPr>
            <a:r>
              <a:rPr lang="en-US" b="1" dirty="0"/>
              <a:t>139 Closed projects YTD</a:t>
            </a:r>
          </a:p>
        </p:txBody>
      </p:sp>
      <p:sp>
        <p:nvSpPr>
          <p:cNvPr id="9" name="Rectangle: Rounded Corners 8">
            <a:hlinkClick r:id="rId3" action="ppaction://hlinksldjump"/>
            <a:extLst>
              <a:ext uri="{FF2B5EF4-FFF2-40B4-BE49-F238E27FC236}">
                <a16:creationId xmlns:a16="http://schemas.microsoft.com/office/drawing/2014/main" id="{12C671BA-E16D-42D5-A077-DAA9E0202750}"/>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Content Placeholder 3" descr="Group brainstorm">
            <a:extLst>
              <a:ext uri="{FF2B5EF4-FFF2-40B4-BE49-F238E27FC236}">
                <a16:creationId xmlns:a16="http://schemas.microsoft.com/office/drawing/2014/main" id="{02010A7F-8D00-4E06-849E-0A809A2068D2}"/>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4024" y="197266"/>
            <a:ext cx="1435583" cy="1435583"/>
          </a:xfrm>
        </p:spPr>
      </p:pic>
      <p:sp>
        <p:nvSpPr>
          <p:cNvPr id="12" name="Freeform: Shape 11">
            <a:extLst>
              <a:ext uri="{FF2B5EF4-FFF2-40B4-BE49-F238E27FC236}">
                <a16:creationId xmlns:a16="http://schemas.microsoft.com/office/drawing/2014/main" id="{6EB2F860-250C-450E-9DFD-69785AEA6BBD}"/>
              </a:ext>
            </a:extLst>
          </p:cNvPr>
          <p:cNvSpPr/>
          <p:nvPr/>
        </p:nvSpPr>
        <p:spPr>
          <a:xfrm>
            <a:off x="274320" y="1632849"/>
            <a:ext cx="2514599" cy="756259"/>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Program Management Office</a:t>
            </a:r>
          </a:p>
        </p:txBody>
      </p:sp>
      <p:sp>
        <p:nvSpPr>
          <p:cNvPr id="6" name="TextBox 5">
            <a:extLst>
              <a:ext uri="{FF2B5EF4-FFF2-40B4-BE49-F238E27FC236}">
                <a16:creationId xmlns:a16="http://schemas.microsoft.com/office/drawing/2014/main" id="{B4A7C9F8-2949-4074-994D-FD5E8640CCCF}"/>
              </a:ext>
            </a:extLst>
          </p:cNvPr>
          <p:cNvSpPr txBox="1"/>
          <p:nvPr/>
        </p:nvSpPr>
        <p:spPr>
          <a:xfrm>
            <a:off x="2943614" y="197266"/>
            <a:ext cx="5407905" cy="4524315"/>
          </a:xfrm>
          <a:prstGeom prst="rect">
            <a:avLst/>
          </a:prstGeom>
          <a:noFill/>
        </p:spPr>
        <p:txBody>
          <a:bodyPr wrap="square" rtlCol="0">
            <a:spAutoFit/>
          </a:bodyPr>
          <a:lstStyle/>
          <a:p>
            <a:r>
              <a:rPr lang="en-US" sz="2400" dirty="0">
                <a:solidFill>
                  <a:schemeClr val="accent4">
                    <a:lumMod val="20000"/>
                    <a:lumOff val="80000"/>
                  </a:schemeClr>
                </a:solidFill>
              </a:rPr>
              <a:t>Cross-functional team includes:</a:t>
            </a:r>
          </a:p>
          <a:p>
            <a:pPr marL="285750" indent="-285750">
              <a:buFont typeface="Arial" panose="020B0604020202020204" pitchFamily="34" charset="0"/>
              <a:buChar char="•"/>
            </a:pPr>
            <a:r>
              <a:rPr lang="en-US" sz="2400" dirty="0">
                <a:solidFill>
                  <a:schemeClr val="accent4">
                    <a:lumMod val="20000"/>
                    <a:lumOff val="80000"/>
                  </a:schemeClr>
                </a:solidFill>
              </a:rPr>
              <a:t>Formal Project Management Services from project approval to implementation</a:t>
            </a:r>
          </a:p>
          <a:p>
            <a:pPr marL="285750" indent="-285750">
              <a:buFont typeface="Arial" panose="020B0604020202020204" pitchFamily="34" charset="0"/>
              <a:buChar char="•"/>
            </a:pPr>
            <a:r>
              <a:rPr lang="en-US" sz="2400" dirty="0">
                <a:solidFill>
                  <a:schemeClr val="accent4">
                    <a:lumMod val="20000"/>
                    <a:lumOff val="80000"/>
                  </a:schemeClr>
                </a:solidFill>
              </a:rPr>
              <a:t>Workflow analysis, business requirement documentation, scope definition</a:t>
            </a:r>
          </a:p>
          <a:p>
            <a:pPr marL="285750" indent="-285750">
              <a:buFont typeface="Arial" panose="020B0604020202020204" pitchFamily="34" charset="0"/>
              <a:buChar char="•"/>
            </a:pPr>
            <a:r>
              <a:rPr lang="en-US" sz="2400" dirty="0">
                <a:solidFill>
                  <a:schemeClr val="accent4">
                    <a:lumMod val="20000"/>
                    <a:lumOff val="80000"/>
                  </a:schemeClr>
                </a:solidFill>
              </a:rPr>
              <a:t>Relationship management between VUMC IT and business units </a:t>
            </a:r>
          </a:p>
          <a:p>
            <a:pPr marL="285750" indent="-285750">
              <a:buFont typeface="Arial" panose="020B0604020202020204" pitchFamily="34" charset="0"/>
              <a:buChar char="•"/>
            </a:pPr>
            <a:r>
              <a:rPr lang="en-US" sz="2400" dirty="0">
                <a:solidFill>
                  <a:schemeClr val="accent4">
                    <a:lumMod val="20000"/>
                    <a:lumOff val="80000"/>
                  </a:schemeClr>
                </a:solidFill>
              </a:rPr>
              <a:t>Governance navigation and escalation for service failure or high-priority requests		</a:t>
            </a:r>
          </a:p>
        </p:txBody>
      </p:sp>
      <p:sp>
        <p:nvSpPr>
          <p:cNvPr id="13" name="TextBox 12">
            <a:extLst>
              <a:ext uri="{FF2B5EF4-FFF2-40B4-BE49-F238E27FC236}">
                <a16:creationId xmlns:a16="http://schemas.microsoft.com/office/drawing/2014/main" id="{C6139610-C821-42AC-B4E3-75E390B123D5}"/>
              </a:ext>
            </a:extLst>
          </p:cNvPr>
          <p:cNvSpPr txBox="1"/>
          <p:nvPr/>
        </p:nvSpPr>
        <p:spPr>
          <a:xfrm>
            <a:off x="333200" y="3046950"/>
            <a:ext cx="2357232" cy="2862322"/>
          </a:xfrm>
          <a:prstGeom prst="rect">
            <a:avLst/>
          </a:prstGeom>
          <a:noFill/>
        </p:spPr>
        <p:txBody>
          <a:bodyPr wrap="square" rtlCol="0">
            <a:spAutoFit/>
          </a:bodyPr>
          <a:lstStyle/>
          <a:p>
            <a:r>
              <a:rPr lang="en-US" b="1" dirty="0">
                <a:solidFill>
                  <a:schemeClr val="accent4">
                    <a:lumMod val="20000"/>
                    <a:lumOff val="80000"/>
                  </a:schemeClr>
                </a:solidFill>
              </a:rPr>
              <a:t>Enables productivity of entire VUMC workforce</a:t>
            </a:r>
          </a:p>
          <a:p>
            <a:endParaRPr lang="en-US" b="1" dirty="0">
              <a:solidFill>
                <a:schemeClr val="accent4">
                  <a:lumMod val="20000"/>
                  <a:lumOff val="80000"/>
                </a:schemeClr>
              </a:solidFill>
            </a:endParaRPr>
          </a:p>
          <a:p>
            <a:r>
              <a:rPr lang="en-US" b="1" dirty="0">
                <a:solidFill>
                  <a:schemeClr val="accent4">
                    <a:lumMod val="20000"/>
                    <a:lumOff val="80000"/>
                  </a:schemeClr>
                </a:solidFill>
              </a:rPr>
              <a:t>Supports 15 distinct administrative groups, plus Research, IT, and general VUMC population</a:t>
            </a:r>
          </a:p>
          <a:p>
            <a:endParaRPr lang="en-US" dirty="0"/>
          </a:p>
        </p:txBody>
      </p:sp>
    </p:spTree>
    <p:extLst>
      <p:ext uri="{BB962C8B-B14F-4D97-AF65-F5344CB8AC3E}">
        <p14:creationId xmlns:p14="http://schemas.microsoft.com/office/powerpoint/2010/main" val="72447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2B11-13A8-43F8-BACF-9383DD00E025}"/>
              </a:ext>
            </a:extLst>
          </p:cNvPr>
          <p:cNvSpPr>
            <a:spLocks noGrp="1"/>
          </p:cNvSpPr>
          <p:nvPr>
            <p:ph idx="1"/>
          </p:nvPr>
        </p:nvSpPr>
        <p:spPr>
          <a:xfrm>
            <a:off x="2790643" y="374718"/>
            <a:ext cx="6152941" cy="4535485"/>
          </a:xfrm>
        </p:spPr>
        <p:txBody>
          <a:bodyPr>
            <a:normAutofit/>
          </a:bodyPr>
          <a:lstStyle/>
          <a:p>
            <a:r>
              <a:rPr lang="en-US" dirty="0">
                <a:solidFill>
                  <a:schemeClr val="accent4">
                    <a:lumMod val="20000"/>
                    <a:lumOff val="80000"/>
                  </a:schemeClr>
                </a:solidFill>
              </a:rPr>
              <a:t>Administration support</a:t>
            </a:r>
          </a:p>
          <a:p>
            <a:r>
              <a:rPr lang="en-US" dirty="0">
                <a:solidFill>
                  <a:schemeClr val="accent4">
                    <a:lumMod val="20000"/>
                    <a:lumOff val="80000"/>
                  </a:schemeClr>
                </a:solidFill>
              </a:rPr>
              <a:t>Procurement and vendor management</a:t>
            </a:r>
          </a:p>
          <a:p>
            <a:pPr lvl="1"/>
            <a:r>
              <a:rPr lang="en-US" dirty="0">
                <a:solidFill>
                  <a:schemeClr val="accent4">
                    <a:lumMod val="20000"/>
                    <a:lumOff val="80000"/>
                  </a:schemeClr>
                </a:solidFill>
              </a:rPr>
              <a:t>Purchasing (RFP/RFI)</a:t>
            </a:r>
          </a:p>
          <a:p>
            <a:pPr lvl="1"/>
            <a:r>
              <a:rPr lang="en-US" dirty="0">
                <a:solidFill>
                  <a:schemeClr val="accent4">
                    <a:lumMod val="20000"/>
                    <a:lumOff val="80000"/>
                  </a:schemeClr>
                </a:solidFill>
              </a:rPr>
              <a:t>Contracts review</a:t>
            </a:r>
          </a:p>
          <a:p>
            <a:pPr lvl="1"/>
            <a:r>
              <a:rPr lang="en-US" dirty="0">
                <a:solidFill>
                  <a:schemeClr val="accent4">
                    <a:lumMod val="20000"/>
                    <a:lumOff val="80000"/>
                  </a:schemeClr>
                </a:solidFill>
              </a:rPr>
              <a:t>Vendor relationships</a:t>
            </a:r>
          </a:p>
          <a:p>
            <a:r>
              <a:rPr lang="en-US" dirty="0">
                <a:solidFill>
                  <a:schemeClr val="accent4">
                    <a:lumMod val="20000"/>
                    <a:lumOff val="80000"/>
                  </a:schemeClr>
                </a:solidFill>
              </a:rPr>
              <a:t>Finance and accounting</a:t>
            </a:r>
          </a:p>
          <a:p>
            <a:r>
              <a:rPr lang="en-US" dirty="0">
                <a:solidFill>
                  <a:schemeClr val="accent4">
                    <a:lumMod val="20000"/>
                    <a:lumOff val="80000"/>
                  </a:schemeClr>
                </a:solidFill>
              </a:rPr>
              <a:t>Capacity management</a:t>
            </a:r>
          </a:p>
          <a:p>
            <a:r>
              <a:rPr lang="en-US" dirty="0">
                <a:solidFill>
                  <a:schemeClr val="accent4">
                    <a:lumMod val="20000"/>
                    <a:lumOff val="80000"/>
                  </a:schemeClr>
                </a:solidFill>
              </a:rPr>
              <a:t>Communications</a:t>
            </a:r>
          </a:p>
          <a:p>
            <a:r>
              <a:rPr lang="en-US" dirty="0">
                <a:solidFill>
                  <a:schemeClr val="accent4">
                    <a:lumMod val="20000"/>
                    <a:lumOff val="80000"/>
                  </a:schemeClr>
                </a:solidFill>
              </a:rPr>
              <a:t>Human resources</a:t>
            </a:r>
          </a:p>
        </p:txBody>
      </p:sp>
      <p:sp>
        <p:nvSpPr>
          <p:cNvPr id="8" name="TextBox 7">
            <a:extLst>
              <a:ext uri="{FF2B5EF4-FFF2-40B4-BE49-F238E27FC236}">
                <a16:creationId xmlns:a16="http://schemas.microsoft.com/office/drawing/2014/main" id="{9B19178F-CCED-4C34-8467-F856915182BA}"/>
              </a:ext>
            </a:extLst>
          </p:cNvPr>
          <p:cNvSpPr txBox="1"/>
          <p:nvPr/>
        </p:nvSpPr>
        <p:spPr>
          <a:xfrm>
            <a:off x="2943615" y="4910203"/>
            <a:ext cx="5799551" cy="369332"/>
          </a:xfrm>
          <a:prstGeom prst="rect">
            <a:avLst/>
          </a:prstGeom>
          <a:solidFill>
            <a:srgbClr val="FFF2CC"/>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hlinkClick r:id="rId3" action="ppaction://hlinksldjump"/>
            <a:extLst>
              <a:ext uri="{FF2B5EF4-FFF2-40B4-BE49-F238E27FC236}">
                <a16:creationId xmlns:a16="http://schemas.microsoft.com/office/drawing/2014/main" id="{12C671BA-E16D-42D5-A077-DAA9E0202750}"/>
              </a:ext>
            </a:extLst>
          </p:cNvPr>
          <p:cNvSpPr/>
          <p:nvPr/>
        </p:nvSpPr>
        <p:spPr>
          <a:xfrm>
            <a:off x="274320" y="182880"/>
            <a:ext cx="2514600" cy="2514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1" name="Graphic 10" descr="Barcode">
            <a:extLst>
              <a:ext uri="{FF2B5EF4-FFF2-40B4-BE49-F238E27FC236}">
                <a16:creationId xmlns:a16="http://schemas.microsoft.com/office/drawing/2014/main" id="{F0CA2853-95AC-49DD-B8E6-251950C018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0411" y="374718"/>
            <a:ext cx="1226339" cy="1322115"/>
          </a:xfrm>
          <a:prstGeom prst="rect">
            <a:avLst/>
          </a:prstGeom>
        </p:spPr>
      </p:pic>
      <p:sp>
        <p:nvSpPr>
          <p:cNvPr id="12" name="Freeform: Shape 11">
            <a:extLst>
              <a:ext uri="{FF2B5EF4-FFF2-40B4-BE49-F238E27FC236}">
                <a16:creationId xmlns:a16="http://schemas.microsoft.com/office/drawing/2014/main" id="{6EB2F860-250C-450E-9DFD-69785AEA6BBD}"/>
              </a:ext>
            </a:extLst>
          </p:cNvPr>
          <p:cNvSpPr/>
          <p:nvPr/>
        </p:nvSpPr>
        <p:spPr>
          <a:xfrm>
            <a:off x="272597" y="1415639"/>
            <a:ext cx="2516323" cy="756259"/>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rPr>
              <a:t>Business Operations</a:t>
            </a:r>
          </a:p>
        </p:txBody>
      </p:sp>
    </p:spTree>
    <p:extLst>
      <p:ext uri="{BB962C8B-B14F-4D97-AF65-F5344CB8AC3E}">
        <p14:creationId xmlns:p14="http://schemas.microsoft.com/office/powerpoint/2010/main" val="233120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8C99A32-1C7E-4F09-9228-9A487B00AC62}"/>
              </a:ext>
            </a:extLst>
          </p:cNvPr>
          <p:cNvSpPr/>
          <p:nvPr/>
        </p:nvSpPr>
        <p:spPr>
          <a:xfrm>
            <a:off x="3467696" y="2894205"/>
            <a:ext cx="2235990" cy="880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Sarah Hagovsky</a:t>
            </a:r>
          </a:p>
          <a:p>
            <a:pPr algn="ctr"/>
            <a:r>
              <a:rPr lang="en-US" sz="1400" dirty="0">
                <a:solidFill>
                  <a:schemeClr val="tx1"/>
                </a:solidFill>
              </a:rPr>
              <a:t>CIO, VUMC IT</a:t>
            </a:r>
          </a:p>
        </p:txBody>
      </p:sp>
      <p:sp>
        <p:nvSpPr>
          <p:cNvPr id="11" name="Rectangle 10">
            <a:extLst>
              <a:ext uri="{FF2B5EF4-FFF2-40B4-BE49-F238E27FC236}">
                <a16:creationId xmlns:a16="http://schemas.microsoft.com/office/drawing/2014/main" id="{C1385907-6C44-43B5-B98F-38D18703307F}"/>
              </a:ext>
            </a:extLst>
          </p:cNvPr>
          <p:cNvSpPr/>
          <p:nvPr/>
        </p:nvSpPr>
        <p:spPr>
          <a:xfrm>
            <a:off x="6932632" y="5814644"/>
            <a:ext cx="2026581" cy="880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Trish Zoller</a:t>
            </a:r>
          </a:p>
          <a:p>
            <a:pPr algn="ctr"/>
            <a:r>
              <a:rPr lang="en-US" sz="1400" dirty="0">
                <a:solidFill>
                  <a:schemeClr val="tx1"/>
                </a:solidFill>
              </a:rPr>
              <a:t>Business Operations</a:t>
            </a:r>
          </a:p>
        </p:txBody>
      </p:sp>
      <p:sp>
        <p:nvSpPr>
          <p:cNvPr id="12" name="Rectangle 11">
            <a:extLst>
              <a:ext uri="{FF2B5EF4-FFF2-40B4-BE49-F238E27FC236}">
                <a16:creationId xmlns:a16="http://schemas.microsoft.com/office/drawing/2014/main" id="{0B23416F-208D-41C3-9C61-19DA8092375B}"/>
              </a:ext>
            </a:extLst>
          </p:cNvPr>
          <p:cNvSpPr/>
          <p:nvPr/>
        </p:nvSpPr>
        <p:spPr>
          <a:xfrm>
            <a:off x="4597795" y="5931875"/>
            <a:ext cx="2184399" cy="880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Cheryl Warner</a:t>
            </a:r>
          </a:p>
          <a:p>
            <a:pPr algn="ctr"/>
            <a:r>
              <a:rPr lang="en-US" sz="1400" dirty="0">
                <a:solidFill>
                  <a:schemeClr val="tx1"/>
                </a:solidFill>
              </a:rPr>
              <a:t>Program Management Office</a:t>
            </a:r>
          </a:p>
        </p:txBody>
      </p:sp>
      <p:sp>
        <p:nvSpPr>
          <p:cNvPr id="13" name="Rectangle 12">
            <a:extLst>
              <a:ext uri="{FF2B5EF4-FFF2-40B4-BE49-F238E27FC236}">
                <a16:creationId xmlns:a16="http://schemas.microsoft.com/office/drawing/2014/main" id="{8C346678-2753-4FE8-B301-3D959C3D3421}"/>
              </a:ext>
            </a:extLst>
          </p:cNvPr>
          <p:cNvSpPr/>
          <p:nvPr/>
        </p:nvSpPr>
        <p:spPr>
          <a:xfrm>
            <a:off x="2459677" y="5931875"/>
            <a:ext cx="2065862" cy="880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Jason Williamson</a:t>
            </a:r>
          </a:p>
          <a:p>
            <a:pPr algn="ctr"/>
            <a:r>
              <a:rPr lang="en-US" sz="1400" dirty="0">
                <a:solidFill>
                  <a:schemeClr val="tx1"/>
                </a:solidFill>
              </a:rPr>
              <a:t>Enterprise Product Management</a:t>
            </a:r>
          </a:p>
        </p:txBody>
      </p:sp>
      <p:sp>
        <p:nvSpPr>
          <p:cNvPr id="14" name="Rectangle 13">
            <a:extLst>
              <a:ext uri="{FF2B5EF4-FFF2-40B4-BE49-F238E27FC236}">
                <a16:creationId xmlns:a16="http://schemas.microsoft.com/office/drawing/2014/main" id="{BA4E3997-466E-4F6F-B493-12E4CFDDC6EA}"/>
              </a:ext>
            </a:extLst>
          </p:cNvPr>
          <p:cNvSpPr/>
          <p:nvPr/>
        </p:nvSpPr>
        <p:spPr>
          <a:xfrm>
            <a:off x="213504" y="5814645"/>
            <a:ext cx="1998133" cy="880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Esfandiar Zafar</a:t>
            </a:r>
          </a:p>
          <a:p>
            <a:pPr algn="ctr"/>
            <a:r>
              <a:rPr lang="en-US" sz="1400" dirty="0">
                <a:solidFill>
                  <a:schemeClr val="tx1"/>
                </a:solidFill>
              </a:rPr>
              <a:t>IT Operations</a:t>
            </a:r>
          </a:p>
        </p:txBody>
      </p:sp>
      <p:sp>
        <p:nvSpPr>
          <p:cNvPr id="7" name="TextBox 6">
            <a:extLst>
              <a:ext uri="{FF2B5EF4-FFF2-40B4-BE49-F238E27FC236}">
                <a16:creationId xmlns:a16="http://schemas.microsoft.com/office/drawing/2014/main" id="{25FE1971-5592-46D0-A5B9-229170AB760C}"/>
              </a:ext>
            </a:extLst>
          </p:cNvPr>
          <p:cNvSpPr txBox="1"/>
          <p:nvPr/>
        </p:nvSpPr>
        <p:spPr>
          <a:xfrm>
            <a:off x="271651" y="331351"/>
            <a:ext cx="2657097" cy="646331"/>
          </a:xfrm>
          <a:prstGeom prst="rect">
            <a:avLst/>
          </a:prstGeom>
          <a:noFill/>
        </p:spPr>
        <p:txBody>
          <a:bodyPr wrap="square" rtlCol="0">
            <a:spAutoFit/>
          </a:bodyPr>
          <a:lstStyle/>
          <a:p>
            <a:pPr algn="ctr"/>
            <a:r>
              <a:rPr lang="en-US" dirty="0"/>
              <a:t>~$91M operating budget</a:t>
            </a:r>
          </a:p>
          <a:p>
            <a:pPr algn="ctr"/>
            <a:r>
              <a:rPr lang="en-US" dirty="0"/>
              <a:t>272 Total FTEs</a:t>
            </a:r>
          </a:p>
        </p:txBody>
      </p:sp>
      <p:pic>
        <p:nvPicPr>
          <p:cNvPr id="8" name="Picture 7">
            <a:extLst>
              <a:ext uri="{FF2B5EF4-FFF2-40B4-BE49-F238E27FC236}">
                <a16:creationId xmlns:a16="http://schemas.microsoft.com/office/drawing/2014/main" id="{1834B95E-ADCB-421E-9B74-E7EB7B7D3893}"/>
              </a:ext>
            </a:extLst>
          </p:cNvPr>
          <p:cNvPicPr>
            <a:picLocks noChangeAspect="1"/>
          </p:cNvPicPr>
          <p:nvPr/>
        </p:nvPicPr>
        <p:blipFill rotWithShape="1">
          <a:blip r:embed="rId3">
            <a:extLst>
              <a:ext uri="{28A0092B-C50C-407E-A947-70E740481C1C}">
                <a14:useLocalDpi xmlns:a14="http://schemas.microsoft.com/office/drawing/2010/main" val="0"/>
              </a:ext>
            </a:extLst>
          </a:blip>
          <a:srcRect l="-514" t="4571" r="11426" b="21601"/>
          <a:stretch/>
        </p:blipFill>
        <p:spPr>
          <a:xfrm>
            <a:off x="2566629" y="3725286"/>
            <a:ext cx="1838990" cy="2286000"/>
          </a:xfrm>
          <a:prstGeom prst="rect">
            <a:avLst/>
          </a:prstGeom>
        </p:spPr>
      </p:pic>
      <p:pic>
        <p:nvPicPr>
          <p:cNvPr id="15" name="Picture 14">
            <a:extLst>
              <a:ext uri="{FF2B5EF4-FFF2-40B4-BE49-F238E27FC236}">
                <a16:creationId xmlns:a16="http://schemas.microsoft.com/office/drawing/2014/main" id="{22DFAA4A-8367-4065-B867-0CF8AB59D0F6}"/>
              </a:ext>
            </a:extLst>
          </p:cNvPr>
          <p:cNvPicPr>
            <a:picLocks noChangeAspect="1"/>
          </p:cNvPicPr>
          <p:nvPr/>
        </p:nvPicPr>
        <p:blipFill rotWithShape="1">
          <a:blip r:embed="rId4">
            <a:extLst>
              <a:ext uri="{28A0092B-C50C-407E-A947-70E740481C1C}">
                <a14:useLocalDpi xmlns:a14="http://schemas.microsoft.com/office/drawing/2010/main" val="0"/>
              </a:ext>
            </a:extLst>
          </a:blip>
          <a:srcRect l="4015" r="2053" b="20104"/>
          <a:stretch/>
        </p:blipFill>
        <p:spPr>
          <a:xfrm>
            <a:off x="4835558" y="3725286"/>
            <a:ext cx="1791736" cy="2286000"/>
          </a:xfrm>
          <a:prstGeom prst="rect">
            <a:avLst/>
          </a:prstGeom>
        </p:spPr>
      </p:pic>
      <p:pic>
        <p:nvPicPr>
          <p:cNvPr id="18" name="Picture 17">
            <a:extLst>
              <a:ext uri="{FF2B5EF4-FFF2-40B4-BE49-F238E27FC236}">
                <a16:creationId xmlns:a16="http://schemas.microsoft.com/office/drawing/2014/main" id="{1D8AC349-048E-4160-A88C-1EDF3CD291F5}"/>
              </a:ext>
            </a:extLst>
          </p:cNvPr>
          <p:cNvPicPr>
            <a:picLocks noChangeAspect="1"/>
          </p:cNvPicPr>
          <p:nvPr/>
        </p:nvPicPr>
        <p:blipFill rotWithShape="1">
          <a:blip r:embed="rId5">
            <a:extLst>
              <a:ext uri="{28A0092B-C50C-407E-A947-70E740481C1C}">
                <a14:useLocalDpi xmlns:a14="http://schemas.microsoft.com/office/drawing/2010/main" val="0"/>
              </a:ext>
            </a:extLst>
          </a:blip>
          <a:srcRect l="4388" t="4869" r="5807" b="19131"/>
          <a:stretch/>
        </p:blipFill>
        <p:spPr>
          <a:xfrm>
            <a:off x="7057233" y="3725286"/>
            <a:ext cx="1800824" cy="2286000"/>
          </a:xfrm>
          <a:prstGeom prst="rect">
            <a:avLst/>
          </a:prstGeom>
        </p:spPr>
      </p:pic>
      <p:pic>
        <p:nvPicPr>
          <p:cNvPr id="3" name="Picture 2">
            <a:extLst>
              <a:ext uri="{FF2B5EF4-FFF2-40B4-BE49-F238E27FC236}">
                <a16:creationId xmlns:a16="http://schemas.microsoft.com/office/drawing/2014/main" id="{0D33FFB6-A6B1-4FB7-ADC0-5FD91271C07E}"/>
              </a:ext>
            </a:extLst>
          </p:cNvPr>
          <p:cNvPicPr>
            <a:picLocks noChangeAspect="1"/>
          </p:cNvPicPr>
          <p:nvPr/>
        </p:nvPicPr>
        <p:blipFill rotWithShape="1">
          <a:blip r:embed="rId6">
            <a:extLst>
              <a:ext uri="{28A0092B-C50C-407E-A947-70E740481C1C}">
                <a14:useLocalDpi xmlns:a14="http://schemas.microsoft.com/office/drawing/2010/main" val="0"/>
              </a:ext>
            </a:extLst>
          </a:blip>
          <a:srcRect l="1617" t="8356" r="1644" b="10142"/>
          <a:stretch/>
        </p:blipFill>
        <p:spPr>
          <a:xfrm>
            <a:off x="318726" y="3725286"/>
            <a:ext cx="1817964" cy="2286000"/>
          </a:xfrm>
          <a:prstGeom prst="rect">
            <a:avLst/>
          </a:prstGeom>
        </p:spPr>
      </p:pic>
      <p:pic>
        <p:nvPicPr>
          <p:cNvPr id="4" name="Picture 3">
            <a:extLst>
              <a:ext uri="{FF2B5EF4-FFF2-40B4-BE49-F238E27FC236}">
                <a16:creationId xmlns:a16="http://schemas.microsoft.com/office/drawing/2014/main" id="{B6344610-8F21-4F65-BCBE-94D1708649F6}"/>
              </a:ext>
            </a:extLst>
          </p:cNvPr>
          <p:cNvPicPr>
            <a:picLocks noChangeAspect="1"/>
          </p:cNvPicPr>
          <p:nvPr/>
        </p:nvPicPr>
        <p:blipFill rotWithShape="1">
          <a:blip r:embed="rId7">
            <a:extLst>
              <a:ext uri="{28A0092B-C50C-407E-A947-70E740481C1C}">
                <a14:useLocalDpi xmlns:a14="http://schemas.microsoft.com/office/drawing/2010/main" val="0"/>
              </a:ext>
            </a:extLst>
          </a:blip>
          <a:srcRect t="3012" b="9580"/>
          <a:stretch/>
        </p:blipFill>
        <p:spPr>
          <a:xfrm>
            <a:off x="3611139" y="527538"/>
            <a:ext cx="1828800" cy="2438400"/>
          </a:xfrm>
          <a:prstGeom prst="rect">
            <a:avLst/>
          </a:prstGeom>
        </p:spPr>
      </p:pic>
    </p:spTree>
    <p:extLst>
      <p:ext uri="{BB962C8B-B14F-4D97-AF65-F5344CB8AC3E}">
        <p14:creationId xmlns:p14="http://schemas.microsoft.com/office/powerpoint/2010/main" val="2186039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6" name="Rectangle: Rounded Corners 95">
            <a:hlinkClick r:id="rId3" action="ppaction://hlinksldjump"/>
            <a:extLst>
              <a:ext uri="{FF2B5EF4-FFF2-40B4-BE49-F238E27FC236}">
                <a16:creationId xmlns:a16="http://schemas.microsoft.com/office/drawing/2014/main" id="{E5AC3676-65C4-466B-8C22-0BB81E216148}"/>
              </a:ext>
            </a:extLst>
          </p:cNvPr>
          <p:cNvSpPr/>
          <p:nvPr/>
        </p:nvSpPr>
        <p:spPr>
          <a:xfrm>
            <a:off x="224282" y="6289245"/>
            <a:ext cx="8701188" cy="457200"/>
          </a:xfrm>
          <a:prstGeom prst="roundRect">
            <a:avLst/>
          </a:prstGeom>
          <a:solidFill>
            <a:schemeClr val="accent3"/>
          </a:solidFill>
          <a:ln>
            <a:solidFill>
              <a:srgbClr val="FFF2CC"/>
            </a:solidFill>
          </a:ln>
          <a:effectLst>
            <a:outerShdw blurRad="50800" dist="38100" dir="2700000" algn="tl" rotWithShape="0">
              <a:srgbClr val="FFF2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Business Operations </a:t>
            </a:r>
          </a:p>
        </p:txBody>
      </p:sp>
      <p:sp>
        <p:nvSpPr>
          <p:cNvPr id="94" name="Rectangle: Rounded Corners 93">
            <a:hlinkClick r:id="rId4" action="ppaction://hlinksldjump"/>
            <a:extLst>
              <a:ext uri="{FF2B5EF4-FFF2-40B4-BE49-F238E27FC236}">
                <a16:creationId xmlns:a16="http://schemas.microsoft.com/office/drawing/2014/main" id="{1D8D1319-8940-48AB-BFD1-CEFE17C8A717}"/>
              </a:ext>
            </a:extLst>
          </p:cNvPr>
          <p:cNvSpPr/>
          <p:nvPr/>
        </p:nvSpPr>
        <p:spPr>
          <a:xfrm>
            <a:off x="224282" y="5210615"/>
            <a:ext cx="8701188" cy="457200"/>
          </a:xfrm>
          <a:prstGeom prst="roundRect">
            <a:avLst/>
          </a:prstGeom>
          <a:solidFill>
            <a:schemeClr val="accent3"/>
          </a:solidFill>
          <a:ln>
            <a:solidFill>
              <a:srgbClr val="FFF2CC"/>
            </a:solidFill>
          </a:ln>
          <a:effectLst>
            <a:outerShdw blurRad="50800" dist="38100" dir="2700000" algn="tl" rotWithShape="0">
              <a:srgbClr val="FFF2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IT Service Management </a:t>
            </a:r>
          </a:p>
        </p:txBody>
      </p:sp>
      <p:sp>
        <p:nvSpPr>
          <p:cNvPr id="87" name="Rectangle: Rounded Corners 86">
            <a:hlinkClick r:id="rId5" action="ppaction://hlinksldjump"/>
            <a:extLst>
              <a:ext uri="{FF2B5EF4-FFF2-40B4-BE49-F238E27FC236}">
                <a16:creationId xmlns:a16="http://schemas.microsoft.com/office/drawing/2014/main" id="{A7AD8B48-A38F-4E5C-B85D-934058476DFE}"/>
              </a:ext>
            </a:extLst>
          </p:cNvPr>
          <p:cNvSpPr/>
          <p:nvPr/>
        </p:nvSpPr>
        <p:spPr>
          <a:xfrm>
            <a:off x="224282" y="5754742"/>
            <a:ext cx="8701188" cy="457200"/>
          </a:xfrm>
          <a:prstGeom prst="roundRect">
            <a:avLst/>
          </a:prstGeom>
          <a:solidFill>
            <a:schemeClr val="accent3"/>
          </a:solidFill>
          <a:ln>
            <a:solidFill>
              <a:srgbClr val="FFF2CC"/>
            </a:solidFill>
          </a:ln>
          <a:effectLst>
            <a:outerShdw blurRad="50800" dist="38100" dir="2700000" algn="tl" rotWithShape="0">
              <a:srgbClr val="FFF2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Program Management Office </a:t>
            </a:r>
          </a:p>
        </p:txBody>
      </p:sp>
      <p:sp>
        <p:nvSpPr>
          <p:cNvPr id="81" name="Rectangle: Rounded Corners 80">
            <a:hlinkClick r:id="rId6" action="ppaction://hlinksldjump"/>
            <a:extLst>
              <a:ext uri="{FF2B5EF4-FFF2-40B4-BE49-F238E27FC236}">
                <a16:creationId xmlns:a16="http://schemas.microsoft.com/office/drawing/2014/main" id="{BE8DC73A-7B2D-41DD-BBE1-EED11B8971D6}"/>
              </a:ext>
            </a:extLst>
          </p:cNvPr>
          <p:cNvSpPr/>
          <p:nvPr/>
        </p:nvSpPr>
        <p:spPr>
          <a:xfrm>
            <a:off x="6231614" y="3704325"/>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2" name="Rectangle: Rounded Corners 91">
            <a:hlinkClick r:id="rId7" action="ppaction://hlinksldjump"/>
            <a:extLst>
              <a:ext uri="{FF2B5EF4-FFF2-40B4-BE49-F238E27FC236}">
                <a16:creationId xmlns:a16="http://schemas.microsoft.com/office/drawing/2014/main" id="{480E9A6C-E36F-4971-9008-44D14E3209A9}"/>
              </a:ext>
            </a:extLst>
          </p:cNvPr>
          <p:cNvSpPr/>
          <p:nvPr/>
        </p:nvSpPr>
        <p:spPr>
          <a:xfrm>
            <a:off x="6254009" y="2203685"/>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0" name="Rectangle: Rounded Corners 89">
            <a:hlinkClick r:id="rId8" action="ppaction://hlinksldjump"/>
            <a:extLst>
              <a:ext uri="{FF2B5EF4-FFF2-40B4-BE49-F238E27FC236}">
                <a16:creationId xmlns:a16="http://schemas.microsoft.com/office/drawing/2014/main" id="{3F4ACE8C-1F38-4595-ACD2-CC96F880DE6B}"/>
              </a:ext>
            </a:extLst>
          </p:cNvPr>
          <p:cNvSpPr/>
          <p:nvPr/>
        </p:nvSpPr>
        <p:spPr>
          <a:xfrm>
            <a:off x="3627853" y="2219385"/>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7" name="Rectangle: Rounded Corners 106">
            <a:hlinkClick r:id="rId9" action="ppaction://hlinksldjump"/>
            <a:extLst>
              <a:ext uri="{FF2B5EF4-FFF2-40B4-BE49-F238E27FC236}">
                <a16:creationId xmlns:a16="http://schemas.microsoft.com/office/drawing/2014/main" id="{D9CE48F9-1E55-421F-BF4E-CFC42D625FB3}"/>
              </a:ext>
            </a:extLst>
          </p:cNvPr>
          <p:cNvSpPr/>
          <p:nvPr/>
        </p:nvSpPr>
        <p:spPr>
          <a:xfrm>
            <a:off x="2441871" y="716910"/>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cx</a:t>
            </a:r>
          </a:p>
        </p:txBody>
      </p:sp>
      <p:sp>
        <p:nvSpPr>
          <p:cNvPr id="104" name="Rectangle: Rounded Corners 103">
            <a:hlinkClick r:id="rId10" action="ppaction://hlinksldjump"/>
            <a:extLst>
              <a:ext uri="{FF2B5EF4-FFF2-40B4-BE49-F238E27FC236}">
                <a16:creationId xmlns:a16="http://schemas.microsoft.com/office/drawing/2014/main" id="{814EA92E-48B0-45F8-B439-37053ADB0804}"/>
              </a:ext>
            </a:extLst>
          </p:cNvPr>
          <p:cNvSpPr/>
          <p:nvPr/>
        </p:nvSpPr>
        <p:spPr>
          <a:xfrm>
            <a:off x="3651335" y="3704325"/>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1" name="Rectangle: Rounded Corners 100">
            <a:hlinkClick r:id="rId11" action="ppaction://hlinksldjump"/>
            <a:extLst>
              <a:ext uri="{FF2B5EF4-FFF2-40B4-BE49-F238E27FC236}">
                <a16:creationId xmlns:a16="http://schemas.microsoft.com/office/drawing/2014/main" id="{740EB612-5550-4E5B-988C-0883ED0E81CE}"/>
              </a:ext>
            </a:extLst>
          </p:cNvPr>
          <p:cNvSpPr/>
          <p:nvPr/>
        </p:nvSpPr>
        <p:spPr>
          <a:xfrm>
            <a:off x="227975" y="716910"/>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1" name="Rectangle: Rounded Corners 90">
            <a:hlinkClick r:id="rId12" action="ppaction://hlinksldjump"/>
            <a:extLst>
              <a:ext uri="{FF2B5EF4-FFF2-40B4-BE49-F238E27FC236}">
                <a16:creationId xmlns:a16="http://schemas.microsoft.com/office/drawing/2014/main" id="{A9A11071-EB2B-4E73-B8A8-B7AEB8D95E15}"/>
              </a:ext>
            </a:extLst>
          </p:cNvPr>
          <p:cNvSpPr/>
          <p:nvPr/>
        </p:nvSpPr>
        <p:spPr>
          <a:xfrm>
            <a:off x="4655767" y="716910"/>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6" name="Rectangle: Rounded Corners 85">
            <a:hlinkClick r:id="rId13" action="ppaction://hlinksldjump"/>
            <a:extLst>
              <a:ext uri="{FF2B5EF4-FFF2-40B4-BE49-F238E27FC236}">
                <a16:creationId xmlns:a16="http://schemas.microsoft.com/office/drawing/2014/main" id="{25F4021E-C1BF-408D-B73E-CF4F8CD0F1D7}"/>
              </a:ext>
            </a:extLst>
          </p:cNvPr>
          <p:cNvSpPr/>
          <p:nvPr/>
        </p:nvSpPr>
        <p:spPr>
          <a:xfrm>
            <a:off x="1020915" y="3704325"/>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Title 1">
            <a:extLst>
              <a:ext uri="{FF2B5EF4-FFF2-40B4-BE49-F238E27FC236}">
                <a16:creationId xmlns:a16="http://schemas.microsoft.com/office/drawing/2014/main" id="{488EB4F7-F43A-4E1C-A925-77C86D562A59}"/>
              </a:ext>
            </a:extLst>
          </p:cNvPr>
          <p:cNvSpPr>
            <a:spLocks noGrp="1"/>
          </p:cNvSpPr>
          <p:nvPr>
            <p:ph type="title"/>
          </p:nvPr>
        </p:nvSpPr>
        <p:spPr>
          <a:xfrm>
            <a:off x="548380" y="65839"/>
            <a:ext cx="7886700" cy="752474"/>
          </a:xfrm>
        </p:spPr>
        <p:txBody>
          <a:bodyPr/>
          <a:lstStyle/>
          <a:p>
            <a:pPr algn="ctr"/>
            <a:r>
              <a:rPr lang="en-US" dirty="0">
                <a:solidFill>
                  <a:schemeClr val="bg1"/>
                </a:solidFill>
              </a:rPr>
              <a:t>VUMC IT Services</a:t>
            </a:r>
          </a:p>
        </p:txBody>
      </p:sp>
      <p:sp>
        <p:nvSpPr>
          <p:cNvPr id="23" name="Rectangle: Rounded Corners 22">
            <a:hlinkClick r:id="rId14" action="ppaction://hlinksldjump"/>
            <a:extLst>
              <a:ext uri="{FF2B5EF4-FFF2-40B4-BE49-F238E27FC236}">
                <a16:creationId xmlns:a16="http://schemas.microsoft.com/office/drawing/2014/main" id="{20ED1EA9-E8F6-4D97-9E14-6B9CC8E49CFC}"/>
              </a:ext>
            </a:extLst>
          </p:cNvPr>
          <p:cNvSpPr/>
          <p:nvPr/>
        </p:nvSpPr>
        <p:spPr>
          <a:xfrm>
            <a:off x="6888154" y="716910"/>
            <a:ext cx="2055881"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4" name="Rectangle: Rounded Corners 23" descr="Telephone">
            <a:extLst>
              <a:ext uri="{FF2B5EF4-FFF2-40B4-BE49-F238E27FC236}">
                <a16:creationId xmlns:a16="http://schemas.microsoft.com/office/drawing/2014/main" id="{31BC6718-03D7-46F1-80D4-08A16A46CCC8}"/>
              </a:ext>
            </a:extLst>
          </p:cNvPr>
          <p:cNvSpPr/>
          <p:nvPr/>
        </p:nvSpPr>
        <p:spPr>
          <a:xfrm>
            <a:off x="7026339" y="839104"/>
            <a:ext cx="992106" cy="636608"/>
          </a:xfrm>
          <a:prstGeom prst="round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9E55AFE2-8E2F-4E9A-8C81-C0C198F16BF8}"/>
              </a:ext>
            </a:extLst>
          </p:cNvPr>
          <p:cNvSpPr/>
          <p:nvPr/>
        </p:nvSpPr>
        <p:spPr>
          <a:xfrm>
            <a:off x="6869662" y="1618676"/>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kern="1200" dirty="0">
                <a:latin typeface="+mj-lt"/>
              </a:rPr>
              <a:t>Voice &amp; Data Network Services</a:t>
            </a:r>
          </a:p>
        </p:txBody>
      </p:sp>
      <p:sp>
        <p:nvSpPr>
          <p:cNvPr id="27" name="Rectangle: Rounded Corners 26">
            <a:hlinkClick r:id="rId17" action="ppaction://hlinksldjump"/>
            <a:extLst>
              <a:ext uri="{FF2B5EF4-FFF2-40B4-BE49-F238E27FC236}">
                <a16:creationId xmlns:a16="http://schemas.microsoft.com/office/drawing/2014/main" id="{1D158F26-CB7E-4387-8DF0-C0ECC759A2B0}"/>
              </a:ext>
            </a:extLst>
          </p:cNvPr>
          <p:cNvSpPr/>
          <p:nvPr/>
        </p:nvSpPr>
        <p:spPr>
          <a:xfrm>
            <a:off x="1001697" y="2203685"/>
            <a:ext cx="2103120" cy="13716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61" name="Group 60">
            <a:extLst>
              <a:ext uri="{FF2B5EF4-FFF2-40B4-BE49-F238E27FC236}">
                <a16:creationId xmlns:a16="http://schemas.microsoft.com/office/drawing/2014/main" id="{FEA12C21-E27D-4447-8005-E94234D2BF7D}"/>
              </a:ext>
            </a:extLst>
          </p:cNvPr>
          <p:cNvGrpSpPr/>
          <p:nvPr/>
        </p:nvGrpSpPr>
        <p:grpSpPr>
          <a:xfrm>
            <a:off x="4028722" y="2296842"/>
            <a:ext cx="1111365" cy="801244"/>
            <a:chOff x="7395915" y="1660357"/>
            <a:chExt cx="4334869" cy="3775950"/>
          </a:xfrm>
        </p:grpSpPr>
        <p:sp>
          <p:nvSpPr>
            <p:cNvPr id="62" name="Rounded Rectangle 10">
              <a:extLst>
                <a:ext uri="{FF2B5EF4-FFF2-40B4-BE49-F238E27FC236}">
                  <a16:creationId xmlns:a16="http://schemas.microsoft.com/office/drawing/2014/main" id="{2935997D-DE6A-4D71-8EDF-FAB340A8776B}"/>
                </a:ext>
              </a:extLst>
            </p:cNvPr>
            <p:cNvSpPr/>
            <p:nvPr/>
          </p:nvSpPr>
          <p:spPr>
            <a:xfrm>
              <a:off x="7880681" y="1660357"/>
              <a:ext cx="3850103" cy="3441031"/>
            </a:xfrm>
            <a:prstGeom prst="round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3" name="Rectangle 62">
              <a:extLst>
                <a:ext uri="{FF2B5EF4-FFF2-40B4-BE49-F238E27FC236}">
                  <a16:creationId xmlns:a16="http://schemas.microsoft.com/office/drawing/2014/main" id="{AD41D96E-A639-49D2-98DC-C3359050C8E7}"/>
                </a:ext>
              </a:extLst>
            </p:cNvPr>
            <p:cNvSpPr/>
            <p:nvPr/>
          </p:nvSpPr>
          <p:spPr>
            <a:xfrm>
              <a:off x="8160721" y="2634913"/>
              <a:ext cx="3164429" cy="21416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b="1" dirty="0">
                <a:solidFill>
                  <a:schemeClr val="tx1"/>
                </a:solidFill>
                <a:latin typeface="+mj-lt"/>
              </a:endParaRPr>
            </a:p>
          </p:txBody>
        </p:sp>
        <p:sp>
          <p:nvSpPr>
            <p:cNvPr id="64" name="Oval 63">
              <a:extLst>
                <a:ext uri="{FF2B5EF4-FFF2-40B4-BE49-F238E27FC236}">
                  <a16:creationId xmlns:a16="http://schemas.microsoft.com/office/drawing/2014/main" id="{45C21CDC-BCDE-419D-BB73-3687A80D947D}"/>
                </a:ext>
              </a:extLst>
            </p:cNvPr>
            <p:cNvSpPr/>
            <p:nvPr/>
          </p:nvSpPr>
          <p:spPr>
            <a:xfrm>
              <a:off x="10082458" y="1981565"/>
              <a:ext cx="338888" cy="30809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5" name="Oval 64">
              <a:extLst>
                <a:ext uri="{FF2B5EF4-FFF2-40B4-BE49-F238E27FC236}">
                  <a16:creationId xmlns:a16="http://schemas.microsoft.com/office/drawing/2014/main" id="{080B9FB9-3EFE-419A-B27E-DE2E93FF494A}"/>
                </a:ext>
              </a:extLst>
            </p:cNvPr>
            <p:cNvSpPr/>
            <p:nvPr/>
          </p:nvSpPr>
          <p:spPr>
            <a:xfrm>
              <a:off x="10569736" y="1981565"/>
              <a:ext cx="338888" cy="30809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6" name="Oval 65">
              <a:extLst>
                <a:ext uri="{FF2B5EF4-FFF2-40B4-BE49-F238E27FC236}">
                  <a16:creationId xmlns:a16="http://schemas.microsoft.com/office/drawing/2014/main" id="{AEEFAF36-E37F-47EF-80E3-7628CF8D3011}"/>
                </a:ext>
              </a:extLst>
            </p:cNvPr>
            <p:cNvSpPr/>
            <p:nvPr/>
          </p:nvSpPr>
          <p:spPr>
            <a:xfrm>
              <a:off x="11057017" y="1981565"/>
              <a:ext cx="338888" cy="30809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7" name="Flowchart: Process 66">
              <a:extLst>
                <a:ext uri="{FF2B5EF4-FFF2-40B4-BE49-F238E27FC236}">
                  <a16:creationId xmlns:a16="http://schemas.microsoft.com/office/drawing/2014/main" id="{4B7AB415-0BB0-463D-8C54-D53FEB4B7464}"/>
                </a:ext>
              </a:extLst>
            </p:cNvPr>
            <p:cNvSpPr/>
            <p:nvPr/>
          </p:nvSpPr>
          <p:spPr>
            <a:xfrm>
              <a:off x="7607147" y="3563371"/>
              <a:ext cx="1946362" cy="1801269"/>
            </a:xfrm>
            <a:prstGeom prst="flowChart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68" name="Group 67">
              <a:extLst>
                <a:ext uri="{FF2B5EF4-FFF2-40B4-BE49-F238E27FC236}">
                  <a16:creationId xmlns:a16="http://schemas.microsoft.com/office/drawing/2014/main" id="{6E88BD07-B8FD-4F2C-8F4A-8605C6BFBC93}"/>
                </a:ext>
              </a:extLst>
            </p:cNvPr>
            <p:cNvGrpSpPr/>
            <p:nvPr/>
          </p:nvGrpSpPr>
          <p:grpSpPr>
            <a:xfrm rot="933788">
              <a:off x="7395915" y="3721083"/>
              <a:ext cx="1716535" cy="1715224"/>
              <a:chOff x="7395918" y="3721084"/>
              <a:chExt cx="1716537" cy="1715224"/>
            </a:xfrm>
          </p:grpSpPr>
          <p:sp>
            <p:nvSpPr>
              <p:cNvPr id="70" name="Oval 69">
                <a:extLst>
                  <a:ext uri="{FF2B5EF4-FFF2-40B4-BE49-F238E27FC236}">
                    <a16:creationId xmlns:a16="http://schemas.microsoft.com/office/drawing/2014/main" id="{1DF52768-FCAF-47C8-8ECB-339AE9D1B1B9}"/>
                  </a:ext>
                </a:extLst>
              </p:cNvPr>
              <p:cNvSpPr/>
              <p:nvPr/>
            </p:nvSpPr>
            <p:spPr>
              <a:xfrm rot="1608724">
                <a:off x="7637915" y="3969280"/>
                <a:ext cx="1208662" cy="1288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1" name="Oval 70">
                <a:extLst>
                  <a:ext uri="{FF2B5EF4-FFF2-40B4-BE49-F238E27FC236}">
                    <a16:creationId xmlns:a16="http://schemas.microsoft.com/office/drawing/2014/main" id="{50ACF5E8-58BB-440E-A5FA-CEC8BD947C4F}"/>
                  </a:ext>
                </a:extLst>
              </p:cNvPr>
              <p:cNvSpPr/>
              <p:nvPr/>
            </p:nvSpPr>
            <p:spPr>
              <a:xfrm rot="1608724">
                <a:off x="8036609" y="4401256"/>
                <a:ext cx="432088" cy="45116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2" name="Flowchart: Manual Operation 71">
                <a:extLst>
                  <a:ext uri="{FF2B5EF4-FFF2-40B4-BE49-F238E27FC236}">
                    <a16:creationId xmlns:a16="http://schemas.microsoft.com/office/drawing/2014/main" id="{6C1D08B0-2BEA-4CAF-AD16-B7F884CD1CAF}"/>
                  </a:ext>
                </a:extLst>
              </p:cNvPr>
              <p:cNvSpPr/>
              <p:nvPr/>
            </p:nvSpPr>
            <p:spPr>
              <a:xfrm rot="7722639">
                <a:off x="7525362" y="4005542"/>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3" name="Flowchart: Manual Operation 72">
                <a:extLst>
                  <a:ext uri="{FF2B5EF4-FFF2-40B4-BE49-F238E27FC236}">
                    <a16:creationId xmlns:a16="http://schemas.microsoft.com/office/drawing/2014/main" id="{52F4DEB0-14ED-4667-8986-ED87139075B8}"/>
                  </a:ext>
                </a:extLst>
              </p:cNvPr>
              <p:cNvSpPr/>
              <p:nvPr/>
            </p:nvSpPr>
            <p:spPr>
              <a:xfrm rot="4950928">
                <a:off x="7340621" y="4601087"/>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4" name="Flowchart: Manual Operation 73">
                <a:extLst>
                  <a:ext uri="{FF2B5EF4-FFF2-40B4-BE49-F238E27FC236}">
                    <a16:creationId xmlns:a16="http://schemas.microsoft.com/office/drawing/2014/main" id="{B2B318F7-0DC4-4DE6-89F4-4C38F4F75E45}"/>
                  </a:ext>
                </a:extLst>
              </p:cNvPr>
              <p:cNvSpPr/>
              <p:nvPr/>
            </p:nvSpPr>
            <p:spPr>
              <a:xfrm rot="1528574">
                <a:off x="7694888" y="5130645"/>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5" name="Flowchart: Manual Operation 74">
                <a:extLst>
                  <a:ext uri="{FF2B5EF4-FFF2-40B4-BE49-F238E27FC236}">
                    <a16:creationId xmlns:a16="http://schemas.microsoft.com/office/drawing/2014/main" id="{362F2B6D-D0DE-4A71-9188-76EAA356E5F2}"/>
                  </a:ext>
                </a:extLst>
              </p:cNvPr>
              <p:cNvSpPr/>
              <p:nvPr/>
            </p:nvSpPr>
            <p:spPr>
              <a:xfrm rot="19343975">
                <a:off x="8437822" y="5059205"/>
                <a:ext cx="416257" cy="305663"/>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6" name="Flowchart: Manual Operation 75">
                <a:extLst>
                  <a:ext uri="{FF2B5EF4-FFF2-40B4-BE49-F238E27FC236}">
                    <a16:creationId xmlns:a16="http://schemas.microsoft.com/office/drawing/2014/main" id="{F6681E96-2F52-40C5-B301-4C46039D7198}"/>
                  </a:ext>
                </a:extLst>
              </p:cNvPr>
              <p:cNvSpPr/>
              <p:nvPr/>
            </p:nvSpPr>
            <p:spPr>
              <a:xfrm rot="16562620">
                <a:off x="8755459" y="4506915"/>
                <a:ext cx="395059" cy="318932"/>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7" name="Flowchart: Manual Operation 76">
                <a:extLst>
                  <a:ext uri="{FF2B5EF4-FFF2-40B4-BE49-F238E27FC236}">
                    <a16:creationId xmlns:a16="http://schemas.microsoft.com/office/drawing/2014/main" id="{8A6D5323-60F6-41E7-97A5-7929FE21DD2C}"/>
                  </a:ext>
                </a:extLst>
              </p:cNvPr>
              <p:cNvSpPr/>
              <p:nvPr/>
            </p:nvSpPr>
            <p:spPr>
              <a:xfrm rot="13716368">
                <a:off x="8593518" y="3974711"/>
                <a:ext cx="395059" cy="318932"/>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8" name="Flowchart: Manual Operation 77">
                <a:extLst>
                  <a:ext uri="{FF2B5EF4-FFF2-40B4-BE49-F238E27FC236}">
                    <a16:creationId xmlns:a16="http://schemas.microsoft.com/office/drawing/2014/main" id="{E43480F3-F89E-488E-AA85-398AF42E5AA1}"/>
                  </a:ext>
                </a:extLst>
              </p:cNvPr>
              <p:cNvSpPr/>
              <p:nvPr/>
            </p:nvSpPr>
            <p:spPr>
              <a:xfrm rot="10800000">
                <a:off x="8044470" y="3721084"/>
                <a:ext cx="395059" cy="318932"/>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sp>
          <p:nvSpPr>
            <p:cNvPr id="69" name="TextBox 68">
              <a:extLst>
                <a:ext uri="{FF2B5EF4-FFF2-40B4-BE49-F238E27FC236}">
                  <a16:creationId xmlns:a16="http://schemas.microsoft.com/office/drawing/2014/main" id="{C521D134-DE7A-402B-BC75-92069E93870F}"/>
                </a:ext>
              </a:extLst>
            </p:cNvPr>
            <p:cNvSpPr txBox="1"/>
            <p:nvPr/>
          </p:nvSpPr>
          <p:spPr>
            <a:xfrm>
              <a:off x="9060270" y="2447594"/>
              <a:ext cx="1044052" cy="1752365"/>
            </a:xfrm>
            <a:prstGeom prst="rect">
              <a:avLst/>
            </a:prstGeom>
            <a:noFill/>
          </p:spPr>
          <p:txBody>
            <a:bodyPr wrap="square" rtlCol="0">
              <a:spAutoFit/>
            </a:bodyPr>
            <a:lstStyle/>
            <a:p>
              <a:r>
                <a:rPr lang="en-US" sz="2400" b="1" dirty="0">
                  <a:latin typeface="+mj-lt"/>
                  <a:ea typeface="Batang" panose="02030600000101010101" pitchFamily="18" charset="-127"/>
                  <a:cs typeface="Arial" panose="020B0604020202020204" pitchFamily="34" charset="0"/>
                </a:rPr>
                <a:t>$</a:t>
              </a:r>
            </a:p>
          </p:txBody>
        </p:sp>
      </p:grpSp>
      <p:sp>
        <p:nvSpPr>
          <p:cNvPr id="79" name="Freeform: Shape 78">
            <a:extLst>
              <a:ext uri="{FF2B5EF4-FFF2-40B4-BE49-F238E27FC236}">
                <a16:creationId xmlns:a16="http://schemas.microsoft.com/office/drawing/2014/main" id="{C98CB705-8A01-4596-AC90-13FF43896A84}"/>
              </a:ext>
            </a:extLst>
          </p:cNvPr>
          <p:cNvSpPr/>
          <p:nvPr/>
        </p:nvSpPr>
        <p:spPr>
          <a:xfrm>
            <a:off x="3634644" y="3134514"/>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kern="1200" dirty="0">
                <a:latin typeface="+mj-lt"/>
              </a:rPr>
              <a:t>Enterprise Product Management</a:t>
            </a:r>
          </a:p>
        </p:txBody>
      </p:sp>
      <p:pic>
        <p:nvPicPr>
          <p:cNvPr id="9" name="Graphic 8" descr="Download from cloud">
            <a:extLst>
              <a:ext uri="{FF2B5EF4-FFF2-40B4-BE49-F238E27FC236}">
                <a16:creationId xmlns:a16="http://schemas.microsoft.com/office/drawing/2014/main" id="{903E3248-244B-41A4-9DCB-F8CB5051966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14256" y="3802782"/>
            <a:ext cx="914400" cy="914400"/>
          </a:xfrm>
          <a:prstGeom prst="rect">
            <a:avLst/>
          </a:prstGeom>
        </p:spPr>
      </p:pic>
      <p:pic>
        <p:nvPicPr>
          <p:cNvPr id="11" name="Graphic 10" descr="Upward trend">
            <a:extLst>
              <a:ext uri="{FF2B5EF4-FFF2-40B4-BE49-F238E27FC236}">
                <a16:creationId xmlns:a16="http://schemas.microsoft.com/office/drawing/2014/main" id="{4F5D8601-A52D-4BEE-A10E-68595632883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14256" y="2227526"/>
            <a:ext cx="914400" cy="969703"/>
          </a:xfrm>
          <a:prstGeom prst="rect">
            <a:avLst/>
          </a:prstGeom>
        </p:spPr>
      </p:pic>
      <p:pic>
        <p:nvPicPr>
          <p:cNvPr id="84" name="Graphic 83" descr="Database">
            <a:extLst>
              <a:ext uri="{FF2B5EF4-FFF2-40B4-BE49-F238E27FC236}">
                <a16:creationId xmlns:a16="http://schemas.microsoft.com/office/drawing/2014/main" id="{F440EA8A-BB14-4FEB-8104-9B3C3238B90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85205" y="3809206"/>
            <a:ext cx="914400" cy="914400"/>
          </a:xfrm>
          <a:prstGeom prst="rect">
            <a:avLst/>
          </a:prstGeom>
        </p:spPr>
      </p:pic>
      <p:sp>
        <p:nvSpPr>
          <p:cNvPr id="89" name="Freeform: Shape 88">
            <a:extLst>
              <a:ext uri="{FF2B5EF4-FFF2-40B4-BE49-F238E27FC236}">
                <a16:creationId xmlns:a16="http://schemas.microsoft.com/office/drawing/2014/main" id="{59E4B5B2-4E65-4449-8D84-C27B7304C888}"/>
              </a:ext>
            </a:extLst>
          </p:cNvPr>
          <p:cNvSpPr/>
          <p:nvPr/>
        </p:nvSpPr>
        <p:spPr>
          <a:xfrm>
            <a:off x="6247629" y="3134514"/>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dirty="0">
                <a:latin typeface="+mj-lt"/>
              </a:rPr>
              <a:t>Business Intelligence</a:t>
            </a:r>
            <a:endParaRPr lang="en-US" kern="1200" dirty="0">
              <a:latin typeface="+mj-lt"/>
            </a:endParaRPr>
          </a:p>
        </p:txBody>
      </p:sp>
      <p:sp>
        <p:nvSpPr>
          <p:cNvPr id="93" name="Freeform: Shape 92">
            <a:extLst>
              <a:ext uri="{FF2B5EF4-FFF2-40B4-BE49-F238E27FC236}">
                <a16:creationId xmlns:a16="http://schemas.microsoft.com/office/drawing/2014/main" id="{F549CAF1-C80C-41E0-84FC-6BC87B183A0E}"/>
              </a:ext>
            </a:extLst>
          </p:cNvPr>
          <p:cNvSpPr/>
          <p:nvPr/>
        </p:nvSpPr>
        <p:spPr>
          <a:xfrm>
            <a:off x="6255060" y="4716626"/>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kern="1200" dirty="0">
                <a:latin typeface="+mj-lt"/>
              </a:rPr>
              <a:t>Cloud Services</a:t>
            </a:r>
          </a:p>
        </p:txBody>
      </p:sp>
      <p:pic>
        <p:nvPicPr>
          <p:cNvPr id="100" name="Graphic 99" descr="Building">
            <a:extLst>
              <a:ext uri="{FF2B5EF4-FFF2-40B4-BE49-F238E27FC236}">
                <a16:creationId xmlns:a16="http://schemas.microsoft.com/office/drawing/2014/main" id="{05835AAA-396E-4AC5-9688-1CBD9A89AD8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581998" y="3783603"/>
            <a:ext cx="914400" cy="914400"/>
          </a:xfrm>
          <a:prstGeom prst="rect">
            <a:avLst/>
          </a:prstGeom>
        </p:spPr>
      </p:pic>
      <p:sp>
        <p:nvSpPr>
          <p:cNvPr id="103" name="Freeform: Shape 102">
            <a:extLst>
              <a:ext uri="{FF2B5EF4-FFF2-40B4-BE49-F238E27FC236}">
                <a16:creationId xmlns:a16="http://schemas.microsoft.com/office/drawing/2014/main" id="{34726240-17BD-4ACE-9CA5-A686C1AFEAF5}"/>
              </a:ext>
            </a:extLst>
          </p:cNvPr>
          <p:cNvSpPr/>
          <p:nvPr/>
        </p:nvSpPr>
        <p:spPr>
          <a:xfrm>
            <a:off x="1004429" y="4716626"/>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kern="1200" dirty="0">
                <a:latin typeface="+mj-lt"/>
              </a:rPr>
              <a:t>Data Center Services</a:t>
            </a:r>
          </a:p>
        </p:txBody>
      </p:sp>
      <p:sp>
        <p:nvSpPr>
          <p:cNvPr id="109" name="Freeform: Shape 108">
            <a:extLst>
              <a:ext uri="{FF2B5EF4-FFF2-40B4-BE49-F238E27FC236}">
                <a16:creationId xmlns:a16="http://schemas.microsoft.com/office/drawing/2014/main" id="{BFF3F5D7-ED90-44A9-BA32-0F4F1A21E2E8}"/>
              </a:ext>
            </a:extLst>
          </p:cNvPr>
          <p:cNvSpPr/>
          <p:nvPr/>
        </p:nvSpPr>
        <p:spPr>
          <a:xfrm>
            <a:off x="3684148" y="4716626"/>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kern="1200" dirty="0">
                <a:latin typeface="+mj-lt"/>
              </a:rPr>
              <a:t>Hosting Services</a:t>
            </a:r>
          </a:p>
        </p:txBody>
      </p:sp>
      <p:sp>
        <p:nvSpPr>
          <p:cNvPr id="58" name="Freeform: Shape 57">
            <a:extLst>
              <a:ext uri="{FF2B5EF4-FFF2-40B4-BE49-F238E27FC236}">
                <a16:creationId xmlns:a16="http://schemas.microsoft.com/office/drawing/2014/main" id="{9C5A9107-2579-4F34-8535-E0D58D684C84}"/>
              </a:ext>
            </a:extLst>
          </p:cNvPr>
          <p:cNvSpPr/>
          <p:nvPr/>
        </p:nvSpPr>
        <p:spPr>
          <a:xfrm>
            <a:off x="1005420" y="3134514"/>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dirty="0">
                <a:latin typeface="+mj-lt"/>
              </a:rPr>
              <a:t>Identity Management</a:t>
            </a:r>
            <a:endParaRPr lang="en-US" kern="1200" dirty="0">
              <a:latin typeface="+mj-lt"/>
            </a:endParaRPr>
          </a:p>
        </p:txBody>
      </p:sp>
      <p:pic>
        <p:nvPicPr>
          <p:cNvPr id="8" name="Graphic 7" descr="Lock">
            <a:extLst>
              <a:ext uri="{FF2B5EF4-FFF2-40B4-BE49-F238E27FC236}">
                <a16:creationId xmlns:a16="http://schemas.microsoft.com/office/drawing/2014/main" id="{70B7DB0A-E642-4C92-B9C2-7CBDC8F747B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601083" y="2231581"/>
            <a:ext cx="914400" cy="914400"/>
          </a:xfrm>
          <a:prstGeom prst="rect">
            <a:avLst/>
          </a:prstGeom>
        </p:spPr>
      </p:pic>
      <p:pic>
        <p:nvPicPr>
          <p:cNvPr id="12" name="Graphic 11" descr="Programmer">
            <a:extLst>
              <a:ext uri="{FF2B5EF4-FFF2-40B4-BE49-F238E27FC236}">
                <a16:creationId xmlns:a16="http://schemas.microsoft.com/office/drawing/2014/main" id="{9AAC182E-1353-4BFC-A4F9-4A541676524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047905" y="717158"/>
            <a:ext cx="914400" cy="914400"/>
          </a:xfrm>
          <a:prstGeom prst="rect">
            <a:avLst/>
          </a:prstGeom>
        </p:spPr>
      </p:pic>
      <p:sp>
        <p:nvSpPr>
          <p:cNvPr id="82" name="Freeform: Shape 81">
            <a:extLst>
              <a:ext uri="{FF2B5EF4-FFF2-40B4-BE49-F238E27FC236}">
                <a16:creationId xmlns:a16="http://schemas.microsoft.com/office/drawing/2014/main" id="{6FEB431E-38F0-417E-A139-E79CDF5EB512}"/>
              </a:ext>
            </a:extLst>
          </p:cNvPr>
          <p:cNvSpPr/>
          <p:nvPr/>
        </p:nvSpPr>
        <p:spPr>
          <a:xfrm>
            <a:off x="2368893" y="1669476"/>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dirty="0">
                <a:latin typeface="+mj-lt"/>
              </a:rPr>
              <a:t>Help Desk</a:t>
            </a:r>
            <a:endParaRPr lang="en-US" kern="1200" dirty="0">
              <a:latin typeface="+mj-lt"/>
            </a:endParaRPr>
          </a:p>
        </p:txBody>
      </p:sp>
      <p:sp>
        <p:nvSpPr>
          <p:cNvPr id="20" name="Rectangle: Rounded Corners 19" descr="Wi-Fi">
            <a:extLst>
              <a:ext uri="{FF2B5EF4-FFF2-40B4-BE49-F238E27FC236}">
                <a16:creationId xmlns:a16="http://schemas.microsoft.com/office/drawing/2014/main" id="{8347F406-0A8C-42F3-A0A0-0DE0AAE1CAD6}"/>
              </a:ext>
            </a:extLst>
          </p:cNvPr>
          <p:cNvSpPr/>
          <p:nvPr/>
        </p:nvSpPr>
        <p:spPr>
          <a:xfrm>
            <a:off x="7834555" y="812885"/>
            <a:ext cx="1167149" cy="764134"/>
          </a:xfrm>
          <a:prstGeom prst="roundRect">
            <a:avLst/>
          </a:prstGeom>
          <a: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t="-23000" b="-23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7" descr="Computer">
            <a:extLst>
              <a:ext uri="{FF2B5EF4-FFF2-40B4-BE49-F238E27FC236}">
                <a16:creationId xmlns:a16="http://schemas.microsoft.com/office/drawing/2014/main" id="{413E664E-4FA7-4070-A17A-CFDD6D7BD3DF}"/>
              </a:ext>
            </a:extLst>
          </p:cNvPr>
          <p:cNvSpPr/>
          <p:nvPr/>
        </p:nvSpPr>
        <p:spPr>
          <a:xfrm>
            <a:off x="638294" y="820083"/>
            <a:ext cx="1184968" cy="731569"/>
          </a:xfrm>
          <a:prstGeom prst="roundRect">
            <a:avLst/>
          </a:prstGeom>
          <a: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t="-23000" b="-23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9" name="Freeform: Shape 18">
            <a:extLst>
              <a:ext uri="{FF2B5EF4-FFF2-40B4-BE49-F238E27FC236}">
                <a16:creationId xmlns:a16="http://schemas.microsoft.com/office/drawing/2014/main" id="{C1ED33C7-DCAB-4FD4-A70B-6D5020962AE2}"/>
              </a:ext>
            </a:extLst>
          </p:cNvPr>
          <p:cNvSpPr/>
          <p:nvPr/>
        </p:nvSpPr>
        <p:spPr>
          <a:xfrm>
            <a:off x="209902" y="1669476"/>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kern="1200" dirty="0">
                <a:latin typeface="+mj-lt"/>
              </a:rPr>
              <a:t>End User Services</a:t>
            </a:r>
          </a:p>
        </p:txBody>
      </p:sp>
      <p:pic>
        <p:nvPicPr>
          <p:cNvPr id="3" name="Graphic 2" descr="Projector screen">
            <a:extLst>
              <a:ext uri="{FF2B5EF4-FFF2-40B4-BE49-F238E27FC236}">
                <a16:creationId xmlns:a16="http://schemas.microsoft.com/office/drawing/2014/main" id="{0E62D6DF-4C3D-43A4-B3B4-0A76D153BFA0}"/>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984396" y="778029"/>
            <a:ext cx="895685" cy="976185"/>
          </a:xfrm>
          <a:prstGeom prst="rect">
            <a:avLst/>
          </a:prstGeom>
        </p:spPr>
      </p:pic>
      <p:pic>
        <p:nvPicPr>
          <p:cNvPr id="95" name="Graphic 94" descr="Microphone">
            <a:extLst>
              <a:ext uri="{FF2B5EF4-FFF2-40B4-BE49-F238E27FC236}">
                <a16:creationId xmlns:a16="http://schemas.microsoft.com/office/drawing/2014/main" id="{E8166475-EABA-4BD9-B4BC-A5998BB86D7D}"/>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658537" y="877752"/>
            <a:ext cx="769776" cy="737915"/>
          </a:xfrm>
          <a:prstGeom prst="rect">
            <a:avLst/>
          </a:prstGeom>
        </p:spPr>
      </p:pic>
      <p:sp>
        <p:nvSpPr>
          <p:cNvPr id="98" name="Freeform: Shape 97">
            <a:extLst>
              <a:ext uri="{FF2B5EF4-FFF2-40B4-BE49-F238E27FC236}">
                <a16:creationId xmlns:a16="http://schemas.microsoft.com/office/drawing/2014/main" id="{45AC433B-DE62-4AF6-9523-6231DEAD5541}"/>
              </a:ext>
            </a:extLst>
          </p:cNvPr>
          <p:cNvSpPr/>
          <p:nvPr/>
        </p:nvSpPr>
        <p:spPr>
          <a:xfrm>
            <a:off x="4647951" y="1669476"/>
            <a:ext cx="2103120" cy="365760"/>
          </a:xfrm>
          <a:custGeom>
            <a:avLst/>
            <a:gdLst>
              <a:gd name="connsiteX0" fmla="*/ 0 w 1959298"/>
              <a:gd name="connsiteY0" fmla="*/ 0 h 726899"/>
              <a:gd name="connsiteX1" fmla="*/ 1959298 w 1959298"/>
              <a:gd name="connsiteY1" fmla="*/ 0 h 726899"/>
              <a:gd name="connsiteX2" fmla="*/ 1959298 w 1959298"/>
              <a:gd name="connsiteY2" fmla="*/ 726899 h 726899"/>
              <a:gd name="connsiteX3" fmla="*/ 0 w 1959298"/>
              <a:gd name="connsiteY3" fmla="*/ 726899 h 726899"/>
              <a:gd name="connsiteX4" fmla="*/ 0 w 1959298"/>
              <a:gd name="connsiteY4" fmla="*/ 0 h 72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298" h="726899">
                <a:moveTo>
                  <a:pt x="0" y="0"/>
                </a:moveTo>
                <a:lnTo>
                  <a:pt x="1959298" y="0"/>
                </a:lnTo>
                <a:lnTo>
                  <a:pt x="1959298" y="726899"/>
                </a:lnTo>
                <a:lnTo>
                  <a:pt x="0" y="7268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dirty="0">
                <a:latin typeface="+mj-lt"/>
              </a:rPr>
              <a:t>Audio Visual Services</a:t>
            </a:r>
            <a:endParaRPr lang="en-US" kern="1200" dirty="0">
              <a:latin typeface="+mj-lt"/>
            </a:endParaRPr>
          </a:p>
        </p:txBody>
      </p:sp>
      <p:pic>
        <p:nvPicPr>
          <p:cNvPr id="80" name="Graphic 79" descr="Barcode">
            <a:extLst>
              <a:ext uri="{FF2B5EF4-FFF2-40B4-BE49-F238E27FC236}">
                <a16:creationId xmlns:a16="http://schemas.microsoft.com/office/drawing/2014/main" id="{78CD2125-3256-4611-8A19-25E87BFC6316}"/>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2654391" y="6246538"/>
            <a:ext cx="530598" cy="572038"/>
          </a:xfrm>
          <a:prstGeom prst="rect">
            <a:avLst/>
          </a:prstGeom>
        </p:spPr>
      </p:pic>
      <p:pic>
        <p:nvPicPr>
          <p:cNvPr id="83" name="Content Placeholder 3" descr="Group brainstorm">
            <a:extLst>
              <a:ext uri="{FF2B5EF4-FFF2-40B4-BE49-F238E27FC236}">
                <a16:creationId xmlns:a16="http://schemas.microsoft.com/office/drawing/2014/main" id="{45BF4B42-6C39-492D-9F67-4DDC576D13CD}"/>
              </a:ext>
            </a:extLst>
          </p:cNvPr>
          <p:cNvPicPr>
            <a:picLocks noGrp="1" noChangeAspect="1"/>
          </p:cNvPicPr>
          <p:nvPr>
            <p:ph idx="1"/>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2669947" y="5764616"/>
            <a:ext cx="454088" cy="454088"/>
          </a:xfrm>
        </p:spPr>
      </p:pic>
      <p:pic>
        <p:nvPicPr>
          <p:cNvPr id="6" name="Picture 5">
            <a:extLst>
              <a:ext uri="{FF2B5EF4-FFF2-40B4-BE49-F238E27FC236}">
                <a16:creationId xmlns:a16="http://schemas.microsoft.com/office/drawing/2014/main" id="{3FDEF6DE-C3B0-49C0-ACEC-B9EE06CC166C}"/>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706503" y="5263889"/>
            <a:ext cx="363940" cy="363940"/>
          </a:xfrm>
          <a:prstGeom prst="rect">
            <a:avLst/>
          </a:prstGeom>
        </p:spPr>
      </p:pic>
    </p:spTree>
    <p:extLst>
      <p:ext uri="{BB962C8B-B14F-4D97-AF65-F5344CB8AC3E}">
        <p14:creationId xmlns:p14="http://schemas.microsoft.com/office/powerpoint/2010/main" val="146150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tUpDiag">
          <a:fgClr>
            <a:srgbClr val="404040"/>
          </a:fgClr>
          <a:bgClr>
            <a:schemeClr val="bg1"/>
          </a:bgClr>
        </a:patt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9AA00F-F2CA-4E07-9C16-B1958804DF5D}"/>
              </a:ext>
            </a:extLst>
          </p:cNvPr>
          <p:cNvSpPr>
            <a:spLocks noGrp="1"/>
          </p:cNvSpPr>
          <p:nvPr>
            <p:ph type="title"/>
          </p:nvPr>
        </p:nvSpPr>
        <p:spPr>
          <a:xfrm>
            <a:off x="624751" y="365125"/>
            <a:ext cx="7890527" cy="1325563"/>
          </a:xfrm>
        </p:spPr>
        <p:txBody>
          <a:bodyPr>
            <a:normAutofit/>
          </a:bodyPr>
          <a:lstStyle/>
          <a:p>
            <a:r>
              <a:rPr lang="en-US" dirty="0"/>
              <a:t>Strategic Focus for VUMC IT</a:t>
            </a:r>
          </a:p>
        </p:txBody>
      </p:sp>
      <p:graphicFrame>
        <p:nvGraphicFramePr>
          <p:cNvPr id="5" name="Content Placeholder 2">
            <a:extLst>
              <a:ext uri="{FF2B5EF4-FFF2-40B4-BE49-F238E27FC236}">
                <a16:creationId xmlns:a16="http://schemas.microsoft.com/office/drawing/2014/main" id="{1BDC95FB-69FA-4EE8-878E-7C0D40321EED}"/>
              </a:ext>
            </a:extLst>
          </p:cNvPr>
          <p:cNvGraphicFramePr>
            <a:graphicFrameLocks noGrp="1"/>
          </p:cNvGraphicFramePr>
          <p:nvPr>
            <p:ph idx="1"/>
            <p:extLst>
              <p:ext uri="{D42A27DB-BD31-4B8C-83A1-F6EECF244321}">
                <p14:modId xmlns:p14="http://schemas.microsoft.com/office/powerpoint/2010/main" val="1896231600"/>
              </p:ext>
            </p:extLst>
          </p:nvPr>
        </p:nvGraphicFramePr>
        <p:xfrm>
          <a:off x="628650" y="1148316"/>
          <a:ext cx="7886700" cy="5295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3238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4606047"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F560A11-3D81-46D3-A9E1-A1A9449F7511}"/>
              </a:ext>
            </a:extLst>
          </p:cNvPr>
          <p:cNvSpPr>
            <a:spLocks noGrp="1"/>
          </p:cNvSpPr>
          <p:nvPr>
            <p:ph idx="1"/>
          </p:nvPr>
        </p:nvSpPr>
        <p:spPr>
          <a:xfrm>
            <a:off x="4718969" y="291722"/>
            <a:ext cx="4324138" cy="6424960"/>
          </a:xfrm>
        </p:spPr>
        <p:txBody>
          <a:bodyPr>
            <a:normAutofit fontScale="70000" lnSpcReduction="20000"/>
          </a:bodyPr>
          <a:lstStyle/>
          <a:p>
            <a:pPr marL="0" indent="0">
              <a:buNone/>
            </a:pPr>
            <a:r>
              <a:rPr lang="en-US" sz="2600" b="1" dirty="0"/>
              <a:t>Pressure from market forces:</a:t>
            </a:r>
          </a:p>
          <a:p>
            <a:pPr marL="171450" indent="-171450">
              <a:lnSpc>
                <a:spcPct val="110000"/>
              </a:lnSpc>
            </a:pPr>
            <a:r>
              <a:rPr lang="en-US" sz="2400" dirty="0"/>
              <a:t>Demand for VUMC services</a:t>
            </a:r>
          </a:p>
          <a:p>
            <a:pPr marL="171450" indent="-171450">
              <a:lnSpc>
                <a:spcPct val="110000"/>
              </a:lnSpc>
            </a:pPr>
            <a:r>
              <a:rPr lang="en-US" sz="2400" dirty="0"/>
              <a:t>Population growth in middle Tennessee</a:t>
            </a:r>
          </a:p>
          <a:p>
            <a:pPr marL="171450" indent="-171450">
              <a:lnSpc>
                <a:spcPct val="110000"/>
              </a:lnSpc>
            </a:pPr>
            <a:r>
              <a:rPr lang="en-US" sz="2400" dirty="0"/>
              <a:t>Aging and increasing health complexities of populations we serve</a:t>
            </a:r>
          </a:p>
          <a:p>
            <a:pPr marL="171450" indent="-171450">
              <a:lnSpc>
                <a:spcPct val="110000"/>
              </a:lnSpc>
            </a:pPr>
            <a:r>
              <a:rPr lang="en-US" sz="2400" dirty="0"/>
              <a:t>Industry consolidation</a:t>
            </a:r>
          </a:p>
          <a:p>
            <a:pPr marL="0" indent="0">
              <a:lnSpc>
                <a:spcPct val="110000"/>
              </a:lnSpc>
              <a:buFontTx/>
              <a:buNone/>
            </a:pPr>
            <a:r>
              <a:rPr lang="en-US" sz="2600" b="1" dirty="0"/>
              <a:t>How VUMC is meeting these challenges:</a:t>
            </a:r>
          </a:p>
          <a:p>
            <a:pPr marL="171450" indent="-171450">
              <a:lnSpc>
                <a:spcPct val="110000"/>
              </a:lnSpc>
            </a:pPr>
            <a:r>
              <a:rPr lang="en-US" sz="2400" dirty="0"/>
              <a:t>Grow our footprint and strengthen our brand</a:t>
            </a:r>
          </a:p>
          <a:p>
            <a:pPr marL="171450" indent="-171450">
              <a:lnSpc>
                <a:spcPct val="110000"/>
              </a:lnSpc>
            </a:pPr>
            <a:r>
              <a:rPr lang="en-US" sz="2400" dirty="0"/>
              <a:t>Expand high-margin service lines</a:t>
            </a:r>
          </a:p>
          <a:p>
            <a:pPr marL="171450" indent="-171450">
              <a:lnSpc>
                <a:spcPct val="110000"/>
              </a:lnSpc>
            </a:pPr>
            <a:r>
              <a:rPr lang="en-US" sz="2400" dirty="0"/>
              <a:t>Locate right type of care in right location</a:t>
            </a:r>
          </a:p>
          <a:p>
            <a:pPr marL="171450" indent="-171450">
              <a:lnSpc>
                <a:spcPct val="110000"/>
              </a:lnSpc>
            </a:pPr>
            <a:r>
              <a:rPr lang="en-US" sz="2400" dirty="0"/>
              <a:t>Execute on smart and strategic growth </a:t>
            </a:r>
          </a:p>
          <a:p>
            <a:pPr marL="0" indent="0">
              <a:lnSpc>
                <a:spcPct val="110000"/>
              </a:lnSpc>
              <a:buNone/>
            </a:pPr>
            <a:r>
              <a:rPr lang="en-US" sz="2600" b="1" dirty="0"/>
              <a:t>VUMC IT role:</a:t>
            </a:r>
          </a:p>
          <a:p>
            <a:pPr>
              <a:lnSpc>
                <a:spcPct val="110000"/>
              </a:lnSpc>
            </a:pPr>
            <a:r>
              <a:rPr lang="en-US" sz="2400" dirty="0"/>
              <a:t>Support this rapid expansion with agility and scalability</a:t>
            </a:r>
          </a:p>
          <a:p>
            <a:pPr>
              <a:lnSpc>
                <a:spcPct val="110000"/>
              </a:lnSpc>
            </a:pPr>
            <a:r>
              <a:rPr lang="en-US" sz="2400" dirty="0"/>
              <a:t>Confirm strategies across all of our IT services</a:t>
            </a:r>
          </a:p>
          <a:p>
            <a:pPr>
              <a:lnSpc>
                <a:spcPct val="110000"/>
              </a:lnSpc>
            </a:pPr>
            <a:r>
              <a:rPr lang="en-US" sz="2400" dirty="0"/>
              <a:t>Understand our resource capacity, costs and demand </a:t>
            </a:r>
          </a:p>
          <a:p>
            <a:pPr>
              <a:lnSpc>
                <a:spcPct val="110000"/>
              </a:lnSpc>
            </a:pPr>
            <a:r>
              <a:rPr lang="en-US" sz="2400" dirty="0"/>
              <a:t>Use governance to ensure alignment</a:t>
            </a:r>
          </a:p>
          <a:p>
            <a:pPr marL="0" indent="0">
              <a:buNone/>
            </a:pPr>
            <a:endParaRPr lang="en-US" sz="1800" dirty="0"/>
          </a:p>
        </p:txBody>
      </p:sp>
      <p:pic>
        <p:nvPicPr>
          <p:cNvPr id="4" name="Picture 3">
            <a:extLst>
              <a:ext uri="{FF2B5EF4-FFF2-40B4-BE49-F238E27FC236}">
                <a16:creationId xmlns:a16="http://schemas.microsoft.com/office/drawing/2014/main" id="{AA232381-6A0A-46E9-AA37-3997A0E6CB2B}"/>
              </a:ext>
            </a:extLst>
          </p:cNvPr>
          <p:cNvPicPr>
            <a:picLocks noChangeAspect="1"/>
          </p:cNvPicPr>
          <p:nvPr/>
        </p:nvPicPr>
        <p:blipFill>
          <a:blip r:embed="rId3"/>
          <a:stretch>
            <a:fillRect/>
          </a:stretch>
        </p:blipFill>
        <p:spPr>
          <a:xfrm>
            <a:off x="363474" y="662428"/>
            <a:ext cx="3845052" cy="5377694"/>
          </a:xfrm>
          <a:prstGeom prst="rect">
            <a:avLst/>
          </a:prstGeom>
        </p:spPr>
      </p:pic>
    </p:spTree>
    <p:extLst>
      <p:ext uri="{BB962C8B-B14F-4D97-AF65-F5344CB8AC3E}">
        <p14:creationId xmlns:p14="http://schemas.microsoft.com/office/powerpoint/2010/main" val="12170196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9AA00F-F2CA-4E07-9C16-B1958804DF5D}"/>
              </a:ext>
            </a:extLst>
          </p:cNvPr>
          <p:cNvSpPr>
            <a:spLocks noGrp="1"/>
          </p:cNvSpPr>
          <p:nvPr>
            <p:ph type="title"/>
          </p:nvPr>
        </p:nvSpPr>
        <p:spPr>
          <a:xfrm>
            <a:off x="624751" y="365125"/>
            <a:ext cx="7890527" cy="1325563"/>
          </a:xfrm>
        </p:spPr>
        <p:txBody>
          <a:bodyPr>
            <a:normAutofit/>
          </a:bodyPr>
          <a:lstStyle/>
          <a:p>
            <a:r>
              <a:rPr lang="en-US" dirty="0"/>
              <a:t>Vendor Consolidation</a:t>
            </a:r>
          </a:p>
        </p:txBody>
      </p:sp>
      <p:pic>
        <p:nvPicPr>
          <p:cNvPr id="8" name="Picture 7">
            <a:extLst>
              <a:ext uri="{FF2B5EF4-FFF2-40B4-BE49-F238E27FC236}">
                <a16:creationId xmlns:a16="http://schemas.microsoft.com/office/drawing/2014/main" id="{EF1A7262-8AB0-48B8-8809-120E62CEDC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411" y="490370"/>
            <a:ext cx="7180331" cy="7180331"/>
          </a:xfrm>
          <a:prstGeom prst="rect">
            <a:avLst/>
          </a:prstGeom>
        </p:spPr>
      </p:pic>
      <p:pic>
        <p:nvPicPr>
          <p:cNvPr id="9" name="Picture 2" descr="Epic Logo">
            <a:extLst>
              <a:ext uri="{FF2B5EF4-FFF2-40B4-BE49-F238E27FC236}">
                <a16:creationId xmlns:a16="http://schemas.microsoft.com/office/drawing/2014/main" id="{3D5CF4D8-E7E6-42D1-B256-177F0783A2B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668486" y="3476035"/>
            <a:ext cx="1235256" cy="5393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g-prod-cms-rt-microsoft-com.akamaized.net/cms/api/am/imageFileData/RE2r0Th?ver=5b7d">
            <a:extLst>
              <a:ext uri="{FF2B5EF4-FFF2-40B4-BE49-F238E27FC236}">
                <a16:creationId xmlns:a16="http://schemas.microsoft.com/office/drawing/2014/main" id="{17A428CC-824E-4E21-A651-224D7A8B7D46}"/>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3042464" y="4165538"/>
            <a:ext cx="1686411" cy="5145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dell emc logo">
            <a:extLst>
              <a:ext uri="{FF2B5EF4-FFF2-40B4-BE49-F238E27FC236}">
                <a16:creationId xmlns:a16="http://schemas.microsoft.com/office/drawing/2014/main" id="{67029B65-B864-4FF5-A3FF-40F86559BF45}"/>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262648" y="2610328"/>
            <a:ext cx="1601609" cy="2666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EC8A185-574C-49E1-A4BC-6EB96D854BDD}"/>
              </a:ext>
            </a:extLst>
          </p:cNvPr>
          <p:cNvSpPr txBox="1"/>
          <p:nvPr/>
        </p:nvSpPr>
        <p:spPr>
          <a:xfrm>
            <a:off x="2460398" y="3148719"/>
            <a:ext cx="752959" cy="544830"/>
          </a:xfrm>
          <a:prstGeom prst="roundRect">
            <a:avLst/>
          </a:prstGeom>
          <a:noFill/>
        </p:spPr>
        <p:txBody>
          <a:bodyPr wrap="square" lIns="0" tIns="0" rIns="0" bIns="0" rtlCol="0">
            <a:spAutoFit/>
          </a:bodyPr>
          <a:lstStyle/>
          <a:p>
            <a:pPr algn="ctr"/>
            <a:r>
              <a:rPr lang="en-US" sz="3200" b="1" dirty="0">
                <a:solidFill>
                  <a:schemeClr val="accent3"/>
                </a:solidFill>
              </a:rPr>
              <a:t>ERP</a:t>
            </a:r>
          </a:p>
        </p:txBody>
      </p:sp>
      <p:pic>
        <p:nvPicPr>
          <p:cNvPr id="16" name="Picture 15">
            <a:extLst>
              <a:ext uri="{FF2B5EF4-FFF2-40B4-BE49-F238E27FC236}">
                <a16:creationId xmlns:a16="http://schemas.microsoft.com/office/drawing/2014/main" id="{9B3E1F71-9816-4B1C-910B-BBD7E8D9824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33286" y="2537589"/>
            <a:ext cx="2400088" cy="412136"/>
          </a:xfrm>
          <a:prstGeom prst="rect">
            <a:avLst/>
          </a:prstGeom>
        </p:spPr>
      </p:pic>
      <p:pic>
        <p:nvPicPr>
          <p:cNvPr id="18" name="Picture 17">
            <a:extLst>
              <a:ext uri="{FF2B5EF4-FFF2-40B4-BE49-F238E27FC236}">
                <a16:creationId xmlns:a16="http://schemas.microsoft.com/office/drawing/2014/main" id="{64A40B23-5D8B-4813-899C-33E75C3CE369}"/>
              </a:ext>
            </a:extLst>
          </p:cNvPr>
          <p:cNvPicPr>
            <a:picLocks noChangeAspect="1"/>
          </p:cNvPicPr>
          <p:nvPr/>
        </p:nvPicPr>
        <p:blipFill>
          <a:blip r:embed="rId8"/>
          <a:stretch>
            <a:fillRect/>
          </a:stretch>
        </p:blipFill>
        <p:spPr>
          <a:xfrm>
            <a:off x="7543800" y="365760"/>
            <a:ext cx="1307594" cy="1828800"/>
          </a:xfrm>
          <a:prstGeom prst="rect">
            <a:avLst/>
          </a:prstGeom>
        </p:spPr>
      </p:pic>
    </p:spTree>
    <p:extLst>
      <p:ext uri="{BB962C8B-B14F-4D97-AF65-F5344CB8AC3E}">
        <p14:creationId xmlns:p14="http://schemas.microsoft.com/office/powerpoint/2010/main" val="95685762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4606047"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C130AEA-0B36-4010-BAFB-F091B54E9ED3}"/>
              </a:ext>
            </a:extLst>
          </p:cNvPr>
          <p:cNvSpPr>
            <a:spLocks noGrp="1"/>
          </p:cNvSpPr>
          <p:nvPr>
            <p:ph idx="1"/>
          </p:nvPr>
        </p:nvSpPr>
        <p:spPr>
          <a:xfrm>
            <a:off x="4741173" y="318977"/>
            <a:ext cx="3926617" cy="6220046"/>
          </a:xfrm>
        </p:spPr>
        <p:txBody>
          <a:bodyPr>
            <a:normAutofit fontScale="92500" lnSpcReduction="10000"/>
          </a:bodyPr>
          <a:lstStyle/>
          <a:p>
            <a:pPr marL="0" indent="0">
              <a:buNone/>
            </a:pPr>
            <a:r>
              <a:rPr lang="en-US" sz="2200" dirty="0"/>
              <a:t>Infrastructure, security and IT operational excellence continue to be priority</a:t>
            </a:r>
          </a:p>
          <a:p>
            <a:r>
              <a:rPr lang="en-US" sz="2200" dirty="0"/>
              <a:t>Service catalog</a:t>
            </a:r>
          </a:p>
          <a:p>
            <a:r>
              <a:rPr lang="en-US" sz="2200" dirty="0"/>
              <a:t>Product catalog</a:t>
            </a:r>
          </a:p>
          <a:p>
            <a:r>
              <a:rPr lang="en-US" sz="2200" dirty="0"/>
              <a:t>Cost modeling</a:t>
            </a:r>
          </a:p>
          <a:p>
            <a:r>
              <a:rPr lang="en-US" sz="2200" dirty="0"/>
              <a:t>Key metrics</a:t>
            </a:r>
          </a:p>
          <a:p>
            <a:pPr marL="0" indent="0">
              <a:buNone/>
            </a:pPr>
            <a:endParaRPr lang="en-US" sz="2200" dirty="0"/>
          </a:p>
          <a:p>
            <a:pPr marL="0" indent="0">
              <a:buNone/>
            </a:pPr>
            <a:r>
              <a:rPr lang="en-US" sz="2200" dirty="0"/>
              <a:t>TMO projects will continue over next 5 years including:</a:t>
            </a:r>
          </a:p>
          <a:p>
            <a:r>
              <a:rPr lang="en-US" sz="2200" dirty="0"/>
              <a:t>Email separation</a:t>
            </a:r>
          </a:p>
          <a:p>
            <a:r>
              <a:rPr lang="en-US" sz="2200" dirty="0"/>
              <a:t>Network core and wireless separation</a:t>
            </a:r>
          </a:p>
          <a:p>
            <a:r>
              <a:rPr lang="en-US" sz="2200" dirty="0"/>
              <a:t>Identity management system replacement</a:t>
            </a:r>
          </a:p>
          <a:p>
            <a:r>
              <a:rPr lang="en-US" sz="2200" dirty="0"/>
              <a:t>Directory services separation</a:t>
            </a:r>
          </a:p>
          <a:p>
            <a:r>
              <a:rPr lang="en-US" sz="2200" dirty="0"/>
              <a:t>Voice reparation</a:t>
            </a:r>
          </a:p>
          <a:p>
            <a:r>
              <a:rPr lang="en-US" sz="2200" dirty="0"/>
              <a:t>ERP replacement</a:t>
            </a:r>
          </a:p>
          <a:p>
            <a:endParaRPr lang="en-US" sz="1700" dirty="0"/>
          </a:p>
          <a:p>
            <a:endParaRPr lang="en-US" sz="1700" dirty="0"/>
          </a:p>
        </p:txBody>
      </p:sp>
      <p:pic>
        <p:nvPicPr>
          <p:cNvPr id="4" name="Picture 3">
            <a:extLst>
              <a:ext uri="{FF2B5EF4-FFF2-40B4-BE49-F238E27FC236}">
                <a16:creationId xmlns:a16="http://schemas.microsoft.com/office/drawing/2014/main" id="{E6450E97-D9BF-4328-BC83-6B2B3BBE8B1A}"/>
              </a:ext>
            </a:extLst>
          </p:cNvPr>
          <p:cNvPicPr>
            <a:picLocks noChangeAspect="1"/>
          </p:cNvPicPr>
          <p:nvPr/>
        </p:nvPicPr>
        <p:blipFill>
          <a:blip r:embed="rId3"/>
          <a:stretch>
            <a:fillRect/>
          </a:stretch>
        </p:blipFill>
        <p:spPr>
          <a:xfrm>
            <a:off x="363474" y="662428"/>
            <a:ext cx="3845052" cy="5377694"/>
          </a:xfrm>
          <a:prstGeom prst="rect">
            <a:avLst/>
          </a:prstGeom>
        </p:spPr>
      </p:pic>
    </p:spTree>
    <p:extLst>
      <p:ext uri="{BB962C8B-B14F-4D97-AF65-F5344CB8AC3E}">
        <p14:creationId xmlns:p14="http://schemas.microsoft.com/office/powerpoint/2010/main" val="10992824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9AA00F-F2CA-4E07-9C16-B1958804DF5D}"/>
              </a:ext>
            </a:extLst>
          </p:cNvPr>
          <p:cNvSpPr>
            <a:spLocks noGrp="1"/>
          </p:cNvSpPr>
          <p:nvPr>
            <p:ph type="title"/>
          </p:nvPr>
        </p:nvSpPr>
        <p:spPr>
          <a:xfrm>
            <a:off x="624751" y="365125"/>
            <a:ext cx="7890527" cy="1325563"/>
          </a:xfrm>
        </p:spPr>
        <p:txBody>
          <a:bodyPr>
            <a:normAutofit/>
          </a:bodyPr>
          <a:lstStyle/>
          <a:p>
            <a:r>
              <a:rPr lang="en-US" dirty="0"/>
              <a:t>Balanced Hosting Approach</a:t>
            </a:r>
          </a:p>
        </p:txBody>
      </p:sp>
      <p:grpSp>
        <p:nvGrpSpPr>
          <p:cNvPr id="17" name="Group 16">
            <a:extLst>
              <a:ext uri="{FF2B5EF4-FFF2-40B4-BE49-F238E27FC236}">
                <a16:creationId xmlns:a16="http://schemas.microsoft.com/office/drawing/2014/main" id="{E6364A48-E299-4644-837B-CFC1EED8A470}"/>
              </a:ext>
            </a:extLst>
          </p:cNvPr>
          <p:cNvGrpSpPr/>
          <p:nvPr/>
        </p:nvGrpSpPr>
        <p:grpSpPr>
          <a:xfrm>
            <a:off x="1962644" y="1438118"/>
            <a:ext cx="5214740" cy="5214740"/>
            <a:chOff x="5590027" y="1464590"/>
            <a:chExt cx="3500204" cy="3500204"/>
          </a:xfrm>
        </p:grpSpPr>
        <p:pic>
          <p:nvPicPr>
            <p:cNvPr id="18" name="Picture 17">
              <a:extLst>
                <a:ext uri="{FF2B5EF4-FFF2-40B4-BE49-F238E27FC236}">
                  <a16:creationId xmlns:a16="http://schemas.microsoft.com/office/drawing/2014/main" id="{7633D69C-D77A-436C-AC6B-811FF59C41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0027" y="1464590"/>
              <a:ext cx="3500204" cy="3500204"/>
            </a:xfrm>
            <a:prstGeom prst="rect">
              <a:avLst/>
            </a:prstGeom>
          </p:spPr>
        </p:pic>
        <p:pic>
          <p:nvPicPr>
            <p:cNvPr id="19" name="Picture 18">
              <a:extLst>
                <a:ext uri="{FF2B5EF4-FFF2-40B4-BE49-F238E27FC236}">
                  <a16:creationId xmlns:a16="http://schemas.microsoft.com/office/drawing/2014/main" id="{BCC47C54-70D5-429F-8E00-041D6B16933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152594" y="2781945"/>
              <a:ext cx="529508" cy="529508"/>
            </a:xfrm>
            <a:prstGeom prst="rect">
              <a:avLst/>
            </a:prstGeom>
          </p:spPr>
        </p:pic>
        <p:pic>
          <p:nvPicPr>
            <p:cNvPr id="20" name="Picture 19">
              <a:extLst>
                <a:ext uri="{FF2B5EF4-FFF2-40B4-BE49-F238E27FC236}">
                  <a16:creationId xmlns:a16="http://schemas.microsoft.com/office/drawing/2014/main" id="{ACB7740B-04D0-4127-95E5-06F9F7FEFA4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946140" y="2766447"/>
              <a:ext cx="668723" cy="668723"/>
            </a:xfrm>
            <a:prstGeom prst="rect">
              <a:avLst/>
            </a:prstGeom>
          </p:spPr>
        </p:pic>
      </p:grpSp>
      <p:pic>
        <p:nvPicPr>
          <p:cNvPr id="21" name="Picture 20">
            <a:extLst>
              <a:ext uri="{FF2B5EF4-FFF2-40B4-BE49-F238E27FC236}">
                <a16:creationId xmlns:a16="http://schemas.microsoft.com/office/drawing/2014/main" id="{1C459D13-1441-4549-ACA0-AAFA1100FC63}"/>
              </a:ext>
            </a:extLst>
          </p:cNvPr>
          <p:cNvPicPr>
            <a:picLocks noChangeAspect="1"/>
          </p:cNvPicPr>
          <p:nvPr/>
        </p:nvPicPr>
        <p:blipFill>
          <a:blip r:embed="rId6"/>
          <a:stretch>
            <a:fillRect/>
          </a:stretch>
        </p:blipFill>
        <p:spPr>
          <a:xfrm>
            <a:off x="7544829" y="365124"/>
            <a:ext cx="1307592" cy="1828800"/>
          </a:xfrm>
          <a:prstGeom prst="rect">
            <a:avLst/>
          </a:prstGeom>
        </p:spPr>
      </p:pic>
    </p:spTree>
    <p:extLst>
      <p:ext uri="{BB962C8B-B14F-4D97-AF65-F5344CB8AC3E}">
        <p14:creationId xmlns:p14="http://schemas.microsoft.com/office/powerpoint/2010/main" val="10384841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1956</Words>
  <Application>Microsoft Office PowerPoint</Application>
  <PresentationFormat>On-screen Show (4:3)</PresentationFormat>
  <Paragraphs>338</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Central IT Groups at VUMC</vt:lpstr>
      <vt:lpstr>All About VUMC IT  </vt:lpstr>
      <vt:lpstr>PowerPoint Presentation</vt:lpstr>
      <vt:lpstr>VUMC IT Services</vt:lpstr>
      <vt:lpstr>Strategic Focus for VUMC IT</vt:lpstr>
      <vt:lpstr>PowerPoint Presentation</vt:lpstr>
      <vt:lpstr>Vendor Consolidation</vt:lpstr>
      <vt:lpstr>PowerPoint Presentation</vt:lpstr>
      <vt:lpstr>Balanced Hosting Approach</vt:lpstr>
      <vt:lpstr>PowerPoint Presentation</vt:lpstr>
      <vt:lpstr>How to  Connect to IT</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IT Groups at VUMC</dc:title>
  <dc:creator>Egan, Colleen</dc:creator>
  <cp:lastModifiedBy>Egan, Colleen</cp:lastModifiedBy>
  <cp:revision>29</cp:revision>
  <dcterms:created xsi:type="dcterms:W3CDTF">2019-10-28T13:56:26Z</dcterms:created>
  <dcterms:modified xsi:type="dcterms:W3CDTF">2019-11-18T16:38:59Z</dcterms:modified>
</cp:coreProperties>
</file>