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78" r:id="rId2"/>
    <p:sldId id="2141412126" r:id="rId3"/>
    <p:sldId id="5313" r:id="rId4"/>
    <p:sldId id="2141412130" r:id="rId5"/>
    <p:sldId id="276" r:id="rId6"/>
    <p:sldId id="2141412129" r:id="rId7"/>
    <p:sldId id="2147472359" r:id="rId8"/>
    <p:sldId id="28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3" autoAdjust="0"/>
    <p:restoredTop sz="94660"/>
  </p:normalViewPr>
  <p:slideViewPr>
    <p:cSldViewPr snapToGrid="0">
      <p:cViewPr varScale="1">
        <p:scale>
          <a:sx n="50" d="100"/>
          <a:sy n="50" d="100"/>
        </p:scale>
        <p:origin x="480"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bury, Russelle" userId="917961b3-1d6b-4547-b976-7679dbc5707e" providerId="ADAL" clId="{1090A129-5DE5-4461-837B-6A5AF987F380}"/>
    <pc:docChg chg="custSel modSld">
      <pc:chgData name="Bradbury, Russelle" userId="917961b3-1d6b-4547-b976-7679dbc5707e" providerId="ADAL" clId="{1090A129-5DE5-4461-837B-6A5AF987F380}" dt="2023-07-06T19:48:09.109" v="0" actId="478"/>
      <pc:docMkLst>
        <pc:docMk/>
      </pc:docMkLst>
      <pc:sldChg chg="delSp mod">
        <pc:chgData name="Bradbury, Russelle" userId="917961b3-1d6b-4547-b976-7679dbc5707e" providerId="ADAL" clId="{1090A129-5DE5-4461-837B-6A5AF987F380}" dt="2023-07-06T19:48:09.109" v="0" actId="478"/>
        <pc:sldMkLst>
          <pc:docMk/>
          <pc:sldMk cId="1030358028" sldId="2141412129"/>
        </pc:sldMkLst>
        <pc:picChg chg="del">
          <ac:chgData name="Bradbury, Russelle" userId="917961b3-1d6b-4547-b976-7679dbc5707e" providerId="ADAL" clId="{1090A129-5DE5-4461-837B-6A5AF987F380}" dt="2023-07-06T19:48:09.109" v="0" actId="478"/>
          <ac:picMkLst>
            <pc:docMk/>
            <pc:sldMk cId="1030358028" sldId="2141412129"/>
            <ac:picMk id="2" creationId="{857674EF-C0CF-29BB-AE22-90710E5774C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A2A45E-E46D-4A79-A62D-29CB9875BCD3}" type="doc">
      <dgm:prSet loTypeId="urn:microsoft.com/office/officeart/2005/8/layout/chart3" loCatId="cycle" qsTypeId="urn:microsoft.com/office/officeart/2005/8/quickstyle/3d1" qsCatId="3D" csTypeId="urn:microsoft.com/office/officeart/2005/8/colors/accent0_3" csCatId="mainScheme" phldr="1"/>
      <dgm:spPr/>
      <dgm:t>
        <a:bodyPr/>
        <a:lstStyle/>
        <a:p>
          <a:endParaRPr lang="en-US"/>
        </a:p>
      </dgm:t>
    </dgm:pt>
    <dgm:pt modelId="{74EA658B-4AD4-4023-9D9E-4AE3C81B4ADD}">
      <dgm:prSet/>
      <dgm:spPr/>
      <dgm:t>
        <a:bodyPr/>
        <a:lstStyle/>
        <a:p>
          <a:r>
            <a:rPr lang="en-US" dirty="0"/>
            <a:t>58 Vanderbilt  entrepreneurs:</a:t>
          </a:r>
        </a:p>
      </dgm:t>
    </dgm:pt>
    <dgm:pt modelId="{648DDF2A-159F-40EE-9CF1-E74B6F6A510E}" type="parTrans" cxnId="{520CEC63-986E-4A47-88DE-208CC7A35579}">
      <dgm:prSet/>
      <dgm:spPr/>
      <dgm:t>
        <a:bodyPr/>
        <a:lstStyle/>
        <a:p>
          <a:endParaRPr lang="en-US"/>
        </a:p>
      </dgm:t>
    </dgm:pt>
    <dgm:pt modelId="{44725E7A-C14C-45C3-B47A-0A1BB5D40F5D}" type="sibTrans" cxnId="{520CEC63-986E-4A47-88DE-208CC7A35579}">
      <dgm:prSet/>
      <dgm:spPr/>
      <dgm:t>
        <a:bodyPr/>
        <a:lstStyle/>
        <a:p>
          <a:endParaRPr lang="en-US"/>
        </a:p>
      </dgm:t>
    </dgm:pt>
    <dgm:pt modelId="{554135C5-8B87-44BC-A64D-09AF8445776C}">
      <dgm:prSet/>
      <dgm:spPr/>
      <dgm:t>
        <a:bodyPr/>
        <a:lstStyle/>
        <a:p>
          <a:r>
            <a:rPr lang="en-US" dirty="0"/>
            <a:t>17 financial and staff partners</a:t>
          </a:r>
        </a:p>
      </dgm:t>
    </dgm:pt>
    <dgm:pt modelId="{471CC239-E4A2-49CE-9B64-C810AEC6B0E9}" type="parTrans" cxnId="{A9323728-7719-4E79-A2CB-416826A372D1}">
      <dgm:prSet/>
      <dgm:spPr/>
      <dgm:t>
        <a:bodyPr/>
        <a:lstStyle/>
        <a:p>
          <a:endParaRPr lang="en-US"/>
        </a:p>
      </dgm:t>
    </dgm:pt>
    <dgm:pt modelId="{2EE1F4A9-69B2-43E5-9BF1-5B00044C02F8}" type="sibTrans" cxnId="{A9323728-7719-4E79-A2CB-416826A372D1}">
      <dgm:prSet/>
      <dgm:spPr/>
      <dgm:t>
        <a:bodyPr/>
        <a:lstStyle/>
        <a:p>
          <a:endParaRPr lang="en-US"/>
        </a:p>
      </dgm:t>
    </dgm:pt>
    <dgm:pt modelId="{837BC8D1-4C28-4BE0-8F7D-C21B67D714DB}">
      <dgm:prSet/>
      <dgm:spPr/>
      <dgm:t>
        <a:bodyPr/>
        <a:lstStyle/>
        <a:p>
          <a:r>
            <a:rPr lang="en-US" dirty="0"/>
            <a:t>32 internal Vanderbilt projects  </a:t>
          </a:r>
        </a:p>
      </dgm:t>
    </dgm:pt>
    <dgm:pt modelId="{E31AC658-5D3A-484D-8B11-EDF7112D756C}" type="parTrans" cxnId="{D82CF4EB-5622-4077-ACB9-6FD397DB6541}">
      <dgm:prSet/>
      <dgm:spPr/>
      <dgm:t>
        <a:bodyPr/>
        <a:lstStyle/>
        <a:p>
          <a:endParaRPr lang="en-US"/>
        </a:p>
      </dgm:t>
    </dgm:pt>
    <dgm:pt modelId="{33E64882-DB54-4A76-8435-9737AC5B6A41}" type="sibTrans" cxnId="{D82CF4EB-5622-4077-ACB9-6FD397DB6541}">
      <dgm:prSet/>
      <dgm:spPr/>
      <dgm:t>
        <a:bodyPr/>
        <a:lstStyle/>
        <a:p>
          <a:endParaRPr lang="en-US"/>
        </a:p>
      </dgm:t>
    </dgm:pt>
    <dgm:pt modelId="{FBA96B1E-1190-45D1-8AA2-ACF738625F2B}">
      <dgm:prSet/>
      <dgm:spPr/>
      <dgm:t>
        <a:bodyPr/>
        <a:lstStyle/>
        <a:p>
          <a:r>
            <a:rPr lang="en-US" dirty="0"/>
            <a:t>5 external projects</a:t>
          </a:r>
        </a:p>
      </dgm:t>
    </dgm:pt>
    <dgm:pt modelId="{C1B69B18-3DF1-4B5F-94B2-AD60054A96BB}" type="parTrans" cxnId="{B4E3CED5-FE8A-4EAD-BD7B-6D9EB7E00A7D}">
      <dgm:prSet/>
      <dgm:spPr/>
      <dgm:t>
        <a:bodyPr/>
        <a:lstStyle/>
        <a:p>
          <a:endParaRPr lang="en-US"/>
        </a:p>
      </dgm:t>
    </dgm:pt>
    <dgm:pt modelId="{5526A6A5-1DDE-440D-8B4A-532C89DC31B1}" type="sibTrans" cxnId="{B4E3CED5-FE8A-4EAD-BD7B-6D9EB7E00A7D}">
      <dgm:prSet/>
      <dgm:spPr/>
      <dgm:t>
        <a:bodyPr/>
        <a:lstStyle/>
        <a:p>
          <a:endParaRPr lang="en-US"/>
        </a:p>
      </dgm:t>
    </dgm:pt>
    <dgm:pt modelId="{9CE94D47-3BDC-4F18-97AC-67A30118F4FD}" type="pres">
      <dgm:prSet presAssocID="{E7A2A45E-E46D-4A79-A62D-29CB9875BCD3}" presName="compositeShape" presStyleCnt="0">
        <dgm:presLayoutVars>
          <dgm:chMax val="7"/>
          <dgm:dir/>
          <dgm:resizeHandles val="exact"/>
        </dgm:presLayoutVars>
      </dgm:prSet>
      <dgm:spPr/>
    </dgm:pt>
    <dgm:pt modelId="{82762982-E001-4876-88FD-272472EF6880}" type="pres">
      <dgm:prSet presAssocID="{E7A2A45E-E46D-4A79-A62D-29CB9875BCD3}" presName="wedge1" presStyleLbl="node1" presStyleIdx="0" presStyleCnt="4"/>
      <dgm:spPr/>
    </dgm:pt>
    <dgm:pt modelId="{F627B9A5-1A2F-46E7-9D32-7A638E1CE72B}" type="pres">
      <dgm:prSet presAssocID="{E7A2A45E-E46D-4A79-A62D-29CB9875BCD3}" presName="wedge1Tx" presStyleLbl="node1" presStyleIdx="0" presStyleCnt="4">
        <dgm:presLayoutVars>
          <dgm:chMax val="0"/>
          <dgm:chPref val="0"/>
          <dgm:bulletEnabled val="1"/>
        </dgm:presLayoutVars>
      </dgm:prSet>
      <dgm:spPr/>
    </dgm:pt>
    <dgm:pt modelId="{95B5CCAB-54CC-4B57-A0E6-E1E0D4B09FBF}" type="pres">
      <dgm:prSet presAssocID="{E7A2A45E-E46D-4A79-A62D-29CB9875BCD3}" presName="wedge2" presStyleLbl="node1" presStyleIdx="1" presStyleCnt="4" custLinFactNeighborX="1412" custLinFactNeighborY="76"/>
      <dgm:spPr/>
    </dgm:pt>
    <dgm:pt modelId="{2E2CF160-5864-4114-AA6B-C8DDA8EA8EE8}" type="pres">
      <dgm:prSet presAssocID="{E7A2A45E-E46D-4A79-A62D-29CB9875BCD3}" presName="wedge2Tx" presStyleLbl="node1" presStyleIdx="1" presStyleCnt="4">
        <dgm:presLayoutVars>
          <dgm:chMax val="0"/>
          <dgm:chPref val="0"/>
          <dgm:bulletEnabled val="1"/>
        </dgm:presLayoutVars>
      </dgm:prSet>
      <dgm:spPr/>
    </dgm:pt>
    <dgm:pt modelId="{0763994A-8D91-48DF-96A7-F5617DF580FD}" type="pres">
      <dgm:prSet presAssocID="{E7A2A45E-E46D-4A79-A62D-29CB9875BCD3}" presName="wedge3" presStyleLbl="node1" presStyleIdx="2" presStyleCnt="4"/>
      <dgm:spPr/>
    </dgm:pt>
    <dgm:pt modelId="{A492D7F9-FAFB-49D5-AE7A-4E28E568CD32}" type="pres">
      <dgm:prSet presAssocID="{E7A2A45E-E46D-4A79-A62D-29CB9875BCD3}" presName="wedge3Tx" presStyleLbl="node1" presStyleIdx="2" presStyleCnt="4">
        <dgm:presLayoutVars>
          <dgm:chMax val="0"/>
          <dgm:chPref val="0"/>
          <dgm:bulletEnabled val="1"/>
        </dgm:presLayoutVars>
      </dgm:prSet>
      <dgm:spPr/>
    </dgm:pt>
    <dgm:pt modelId="{FDFC35D4-409D-4991-B1C9-BDF64490B1D7}" type="pres">
      <dgm:prSet presAssocID="{E7A2A45E-E46D-4A79-A62D-29CB9875BCD3}" presName="wedge4" presStyleLbl="node1" presStyleIdx="3" presStyleCnt="4"/>
      <dgm:spPr/>
    </dgm:pt>
    <dgm:pt modelId="{4B94563F-C171-4EAD-85DA-47CA13E7238C}" type="pres">
      <dgm:prSet presAssocID="{E7A2A45E-E46D-4A79-A62D-29CB9875BCD3}" presName="wedge4Tx" presStyleLbl="node1" presStyleIdx="3" presStyleCnt="4">
        <dgm:presLayoutVars>
          <dgm:chMax val="0"/>
          <dgm:chPref val="0"/>
          <dgm:bulletEnabled val="1"/>
        </dgm:presLayoutVars>
      </dgm:prSet>
      <dgm:spPr/>
    </dgm:pt>
  </dgm:ptLst>
  <dgm:cxnLst>
    <dgm:cxn modelId="{A9323728-7719-4E79-A2CB-416826A372D1}" srcId="{E7A2A45E-E46D-4A79-A62D-29CB9875BCD3}" destId="{554135C5-8B87-44BC-A64D-09AF8445776C}" srcOrd="1" destOrd="0" parTransId="{471CC239-E4A2-49CE-9B64-C810AEC6B0E9}" sibTransId="{2EE1F4A9-69B2-43E5-9BF1-5B00044C02F8}"/>
    <dgm:cxn modelId="{12403130-55E0-4680-BFB6-DE13763B36B1}" type="presOf" srcId="{74EA658B-4AD4-4023-9D9E-4AE3C81B4ADD}" destId="{F627B9A5-1A2F-46E7-9D32-7A638E1CE72B}" srcOrd="1" destOrd="0" presId="urn:microsoft.com/office/officeart/2005/8/layout/chart3"/>
    <dgm:cxn modelId="{520CEC63-986E-4A47-88DE-208CC7A35579}" srcId="{E7A2A45E-E46D-4A79-A62D-29CB9875BCD3}" destId="{74EA658B-4AD4-4023-9D9E-4AE3C81B4ADD}" srcOrd="0" destOrd="0" parTransId="{648DDF2A-159F-40EE-9CF1-E74B6F6A510E}" sibTransId="{44725E7A-C14C-45C3-B47A-0A1BB5D40F5D}"/>
    <dgm:cxn modelId="{81AF3F45-AF0C-48DA-A1B3-D529F036F9C3}" type="presOf" srcId="{554135C5-8B87-44BC-A64D-09AF8445776C}" destId="{2E2CF160-5864-4114-AA6B-C8DDA8EA8EE8}" srcOrd="1" destOrd="0" presId="urn:microsoft.com/office/officeart/2005/8/layout/chart3"/>
    <dgm:cxn modelId="{A5840867-C719-4D8A-AEB9-84FFC6E6958C}" type="presOf" srcId="{554135C5-8B87-44BC-A64D-09AF8445776C}" destId="{95B5CCAB-54CC-4B57-A0E6-E1E0D4B09FBF}" srcOrd="0" destOrd="0" presId="urn:microsoft.com/office/officeart/2005/8/layout/chart3"/>
    <dgm:cxn modelId="{BF8D204F-6B82-4DA8-BBE8-81B13EBE56AA}" type="presOf" srcId="{837BC8D1-4C28-4BE0-8F7D-C21B67D714DB}" destId="{4B94563F-C171-4EAD-85DA-47CA13E7238C}" srcOrd="1" destOrd="0" presId="urn:microsoft.com/office/officeart/2005/8/layout/chart3"/>
    <dgm:cxn modelId="{7132C37B-E840-4901-9D66-53AFD1FA7EBC}" type="presOf" srcId="{FBA96B1E-1190-45D1-8AA2-ACF738625F2B}" destId="{A492D7F9-FAFB-49D5-AE7A-4E28E568CD32}" srcOrd="1" destOrd="0" presId="urn:microsoft.com/office/officeart/2005/8/layout/chart3"/>
    <dgm:cxn modelId="{660B5F85-67C2-4AF2-A072-169D51808CE5}" type="presOf" srcId="{837BC8D1-4C28-4BE0-8F7D-C21B67D714DB}" destId="{FDFC35D4-409D-4991-B1C9-BDF64490B1D7}" srcOrd="0" destOrd="0" presId="urn:microsoft.com/office/officeart/2005/8/layout/chart3"/>
    <dgm:cxn modelId="{7228E38B-6EA5-4BF1-A7EC-D3264FFD9E79}" type="presOf" srcId="{FBA96B1E-1190-45D1-8AA2-ACF738625F2B}" destId="{0763994A-8D91-48DF-96A7-F5617DF580FD}" srcOrd="0" destOrd="0" presId="urn:microsoft.com/office/officeart/2005/8/layout/chart3"/>
    <dgm:cxn modelId="{41C3C691-9DBD-4F01-AFFB-45D4D9ABB5BB}" type="presOf" srcId="{74EA658B-4AD4-4023-9D9E-4AE3C81B4ADD}" destId="{82762982-E001-4876-88FD-272472EF6880}" srcOrd="0" destOrd="0" presId="urn:microsoft.com/office/officeart/2005/8/layout/chart3"/>
    <dgm:cxn modelId="{563419B3-FE94-4C09-A967-67BF997F0BA9}" type="presOf" srcId="{E7A2A45E-E46D-4A79-A62D-29CB9875BCD3}" destId="{9CE94D47-3BDC-4F18-97AC-67A30118F4FD}" srcOrd="0" destOrd="0" presId="urn:microsoft.com/office/officeart/2005/8/layout/chart3"/>
    <dgm:cxn modelId="{B4E3CED5-FE8A-4EAD-BD7B-6D9EB7E00A7D}" srcId="{E7A2A45E-E46D-4A79-A62D-29CB9875BCD3}" destId="{FBA96B1E-1190-45D1-8AA2-ACF738625F2B}" srcOrd="2" destOrd="0" parTransId="{C1B69B18-3DF1-4B5F-94B2-AD60054A96BB}" sibTransId="{5526A6A5-1DDE-440D-8B4A-532C89DC31B1}"/>
    <dgm:cxn modelId="{D82CF4EB-5622-4077-ACB9-6FD397DB6541}" srcId="{E7A2A45E-E46D-4A79-A62D-29CB9875BCD3}" destId="{837BC8D1-4C28-4BE0-8F7D-C21B67D714DB}" srcOrd="3" destOrd="0" parTransId="{E31AC658-5D3A-484D-8B11-EDF7112D756C}" sibTransId="{33E64882-DB54-4A76-8435-9737AC5B6A41}"/>
    <dgm:cxn modelId="{912C56F7-9F12-4C73-B06E-A156909B159F}" type="presParOf" srcId="{9CE94D47-3BDC-4F18-97AC-67A30118F4FD}" destId="{82762982-E001-4876-88FD-272472EF6880}" srcOrd="0" destOrd="0" presId="urn:microsoft.com/office/officeart/2005/8/layout/chart3"/>
    <dgm:cxn modelId="{20012FC1-8212-4580-AD20-0C2BEF6FD220}" type="presParOf" srcId="{9CE94D47-3BDC-4F18-97AC-67A30118F4FD}" destId="{F627B9A5-1A2F-46E7-9D32-7A638E1CE72B}" srcOrd="1" destOrd="0" presId="urn:microsoft.com/office/officeart/2005/8/layout/chart3"/>
    <dgm:cxn modelId="{F7767850-B6A5-4685-B7DA-DAB252F4E1D7}" type="presParOf" srcId="{9CE94D47-3BDC-4F18-97AC-67A30118F4FD}" destId="{95B5CCAB-54CC-4B57-A0E6-E1E0D4B09FBF}" srcOrd="2" destOrd="0" presId="urn:microsoft.com/office/officeart/2005/8/layout/chart3"/>
    <dgm:cxn modelId="{0792547F-AFD5-4B99-A117-60119B0646CB}" type="presParOf" srcId="{9CE94D47-3BDC-4F18-97AC-67A30118F4FD}" destId="{2E2CF160-5864-4114-AA6B-C8DDA8EA8EE8}" srcOrd="3" destOrd="0" presId="urn:microsoft.com/office/officeart/2005/8/layout/chart3"/>
    <dgm:cxn modelId="{031AD3AA-2248-4D7C-B64B-EF607DDAC0F9}" type="presParOf" srcId="{9CE94D47-3BDC-4F18-97AC-67A30118F4FD}" destId="{0763994A-8D91-48DF-96A7-F5617DF580FD}" srcOrd="4" destOrd="0" presId="urn:microsoft.com/office/officeart/2005/8/layout/chart3"/>
    <dgm:cxn modelId="{FDBB65B2-2C3A-4650-8749-B5C562B8A974}" type="presParOf" srcId="{9CE94D47-3BDC-4F18-97AC-67A30118F4FD}" destId="{A492D7F9-FAFB-49D5-AE7A-4E28E568CD32}" srcOrd="5" destOrd="0" presId="urn:microsoft.com/office/officeart/2005/8/layout/chart3"/>
    <dgm:cxn modelId="{613C54C3-C3BE-4152-9188-227558037FC6}" type="presParOf" srcId="{9CE94D47-3BDC-4F18-97AC-67A30118F4FD}" destId="{FDFC35D4-409D-4991-B1C9-BDF64490B1D7}" srcOrd="6" destOrd="0" presId="urn:microsoft.com/office/officeart/2005/8/layout/chart3"/>
    <dgm:cxn modelId="{56259789-D44E-4701-B141-8EA7A1A4EE59}" type="presParOf" srcId="{9CE94D47-3BDC-4F18-97AC-67A30118F4FD}" destId="{4B94563F-C171-4EAD-85DA-47CA13E7238C}" srcOrd="7"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62982-E001-4876-88FD-272472EF6880}">
      <dsp:nvSpPr>
        <dsp:cNvPr id="0" name=""/>
        <dsp:cNvSpPr/>
      </dsp:nvSpPr>
      <dsp:spPr>
        <a:xfrm>
          <a:off x="1238238" y="309949"/>
          <a:ext cx="4179100" cy="4179100"/>
        </a:xfrm>
        <a:prstGeom prst="pie">
          <a:avLst>
            <a:gd name="adj1" fmla="val 16200000"/>
            <a:gd name="adj2" fmla="val 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58 Vanderbilt  entrepreneurs:</a:t>
          </a:r>
        </a:p>
      </dsp:txBody>
      <dsp:txXfrm>
        <a:off x="3375550" y="1083083"/>
        <a:ext cx="1542287" cy="1243780"/>
      </dsp:txXfrm>
    </dsp:sp>
    <dsp:sp modelId="{95B5CCAB-54CC-4B57-A0E6-E1E0D4B09FBF}">
      <dsp:nvSpPr>
        <dsp:cNvPr id="0" name=""/>
        <dsp:cNvSpPr/>
      </dsp:nvSpPr>
      <dsp:spPr>
        <a:xfrm>
          <a:off x="1121128" y="489245"/>
          <a:ext cx="4179100" cy="4179100"/>
        </a:xfrm>
        <a:prstGeom prst="pie">
          <a:avLst>
            <a:gd name="adj1" fmla="val 0"/>
            <a:gd name="adj2" fmla="val 540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17 financial and staff partners</a:t>
          </a:r>
        </a:p>
      </dsp:txBody>
      <dsp:txXfrm>
        <a:off x="3285305" y="2653422"/>
        <a:ext cx="1542287" cy="1243780"/>
      </dsp:txXfrm>
    </dsp:sp>
    <dsp:sp modelId="{0763994A-8D91-48DF-96A7-F5617DF580FD}">
      <dsp:nvSpPr>
        <dsp:cNvPr id="0" name=""/>
        <dsp:cNvSpPr/>
      </dsp:nvSpPr>
      <dsp:spPr>
        <a:xfrm>
          <a:off x="1062119" y="486069"/>
          <a:ext cx="4179100" cy="4179100"/>
        </a:xfrm>
        <a:prstGeom prst="pie">
          <a:avLst>
            <a:gd name="adj1" fmla="val 5400000"/>
            <a:gd name="adj2" fmla="val 1080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5 external projects</a:t>
          </a:r>
        </a:p>
      </dsp:txBody>
      <dsp:txXfrm>
        <a:off x="1534755" y="2650246"/>
        <a:ext cx="1542287" cy="1243780"/>
      </dsp:txXfrm>
    </dsp:sp>
    <dsp:sp modelId="{FDFC35D4-409D-4991-B1C9-BDF64490B1D7}">
      <dsp:nvSpPr>
        <dsp:cNvPr id="0" name=""/>
        <dsp:cNvSpPr/>
      </dsp:nvSpPr>
      <dsp:spPr>
        <a:xfrm>
          <a:off x="1062119" y="486069"/>
          <a:ext cx="4179100" cy="4179100"/>
        </a:xfrm>
        <a:prstGeom prst="pie">
          <a:avLst>
            <a:gd name="adj1" fmla="val 10800000"/>
            <a:gd name="adj2" fmla="val 1620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32 internal Vanderbilt projects  </a:t>
          </a:r>
        </a:p>
      </dsp:txBody>
      <dsp:txXfrm>
        <a:off x="1534755" y="1257212"/>
        <a:ext cx="1542287" cy="1243780"/>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55352D-BB58-4EF3-81F4-171DD6077231}" type="datetimeFigureOut">
              <a:rPr lang="en-US" smtClean="0"/>
              <a:t>7/6/2023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30D8C-EF36-4B36-89F3-C16DDD8DEF19}" type="slidenum">
              <a:rPr lang="en-US" smtClean="0"/>
              <a:t>‹#›</a:t>
            </a:fld>
            <a:endParaRPr lang="en-US"/>
          </a:p>
        </p:txBody>
      </p:sp>
    </p:spTree>
    <p:extLst>
      <p:ext uri="{BB962C8B-B14F-4D97-AF65-F5344CB8AC3E}">
        <p14:creationId xmlns:p14="http://schemas.microsoft.com/office/powerpoint/2010/main" val="2667263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Brock Center launched with a philanthropic gift by the Brock Family in May 2022.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294FD1-73CE-4BB7-B71C-55CB906CA9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333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1. The Brock Family Center for Applied Innovation was announced May 31, 2022 with a $10 million gift from John F. Brock III and his wife Mary, and their three adult children Rebecca Brock Dixon, John F. Brock IV, and Major Brock.</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The Brock Center is a catalyst and a collaboration center, leading and coordinating the evaluation and development of new ideas and start up companies. The Brock Family Center collaborates openly with internal VUMC discovery, innovation and business groups, and external innovation and business groups, including, very much so, our family and friends at VU. When we say Join The Family! , it means that we take action to develop the relationships and collaborations between groups necessary to make translation and commercialization opportunities reach their highest potential. Education, recognition, and development of an entrepreneurship culture at VUMC is a complementary second important objective.</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294FD1-73CE-4BB7-B71C-55CB906CA9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722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903E9A-F211-45BA-82B6-9336FBE733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428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Leadership of the Brock Family Center is Jennifer </a:t>
            </a:r>
            <a:r>
              <a:rPr lang="en-US" sz="1800" dirty="0" err="1">
                <a:solidFill>
                  <a:srgbClr val="000000"/>
                </a:solidFill>
                <a:effectLst/>
                <a:latin typeface="Calibri" panose="020F0502020204030204" pitchFamily="34" charset="0"/>
                <a:ea typeface="Times New Roman" panose="02020603050405020304" pitchFamily="18" charset="0"/>
              </a:rPr>
              <a:t>Pietenpol</a:t>
            </a:r>
            <a:r>
              <a:rPr lang="en-US" sz="1800" dirty="0">
                <a:solidFill>
                  <a:srgbClr val="000000"/>
                </a:solidFill>
                <a:effectLst/>
                <a:latin typeface="Calibri" panose="020F0502020204030204" pitchFamily="34" charset="0"/>
                <a:ea typeface="Times New Roman" panose="02020603050405020304" pitchFamily="18" charset="0"/>
              </a:rPr>
              <a:t>, CSSO; Ken Holroyd, a pulmonologist and anesthesiologist who is Medical Director of the Center for Technology Transfer and Commercialization with 17 years experience at VUMC, serving on the Boards of innovation public-private partnerships, digital health, medical device, biopharmaceutical, and non-profit organizations, all on behalf of Vanderbilt, and a former COO of a NASDAQ biopharmaceutical company; and Jon Duane, who is Executive Chairman of Nashville Biosciences, and a former Senior Partner of McKinsey and Company, where he developed their life sciences practice including pharmaceuticals, medical devices, diagnostics and health services; and Russelle Bradbury, who is Program Manager, joining in January 2023 as Brock Family Center employee number one, with a background in non-profit, grant and program management.</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294FD1-73CE-4BB7-B71C-55CB906CA9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7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rPr>
              <a:t>Our ecosystem includes all of the internal groups interested in new health and medical technology and business innovation: the Center for Technology Transfer and Commercialization, serving both VUMC and VU, has the greatest overlap in mission, and there is also very significant overlap of mission and interests with Health Professional Solutions, Vanderbilt Health Services, Population Health, the </a:t>
            </a:r>
            <a:r>
              <a:rPr lang="en-US" sz="1800" dirty="0" err="1">
                <a:solidFill>
                  <a:srgbClr val="000000"/>
                </a:solidFill>
                <a:effectLst/>
                <a:latin typeface="Calibri" panose="020F0502020204030204" pitchFamily="34" charset="0"/>
                <a:ea typeface="Times New Roman" panose="02020603050405020304" pitchFamily="18" charset="0"/>
              </a:rPr>
              <a:t>Wond'ry</a:t>
            </a:r>
            <a:r>
              <a:rPr lang="en-US" sz="1800" dirty="0">
                <a:solidFill>
                  <a:srgbClr val="000000"/>
                </a:solidFill>
                <a:effectLst/>
                <a:latin typeface="Calibri" panose="020F0502020204030204" pitchFamily="34" charset="0"/>
                <a:ea typeface="Times New Roman" panose="02020603050405020304" pitchFamily="18" charset="0"/>
              </a:rPr>
              <a:t>, and the Owen Graduate School of Management, in addition to our faculty members, departments, institutes, and centers at VUMC and VU. Externally, the Brock Family Center partners with venture capital firms and investment banks, innovation studios and executives staffing firms to provide the necessary resources for assessment, incubation, development and acceleration of new businesses.</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294FD1-73CE-4BB7-B71C-55CB906CA9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729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Currently, by the numbers, the Brock Family Center has 23 active internal projects, collaborating in the evaluation and development pf start up ideas, assisting with fundraising, and in one case selling an internal business unit. The internal projects are brought forward by a total of 35 faculty, staff and residents are 3 external projects currently, two of which relate to digital health. The Brock Family Center is actively planning to significantly increase outreach and development of relationships in the digital health areas in particular, to increase the number of external projects. External projects could include developing proof of concept and product development in partnership with VUMC internal IT and data capabilities, as is done similarly by organizations such as Cedars-Sinai Ventures, Mayo Clinic Ventures, and University of Pittsburgh Medical Center Enterprises (UPMC Enterprises). The Brock Family Center can consider funding these co-development opportunities, as it is planning to do with the </a:t>
            </a:r>
            <a:r>
              <a:rPr lang="en-US" sz="1800" dirty="0" err="1">
                <a:solidFill>
                  <a:srgbClr val="000000"/>
                </a:solidFill>
                <a:effectLst/>
                <a:latin typeface="Calibri" panose="020F0502020204030204" pitchFamily="34" charset="0"/>
                <a:ea typeface="Times New Roman" panose="02020603050405020304" pitchFamily="18" charset="0"/>
              </a:rPr>
              <a:t>nference</a:t>
            </a:r>
            <a:r>
              <a:rPr lang="en-US" sz="1800" dirty="0">
                <a:solidFill>
                  <a:srgbClr val="000000"/>
                </a:solidFill>
                <a:effectLst/>
                <a:latin typeface="Calibri" panose="020F0502020204030204" pitchFamily="34" charset="0"/>
                <a:ea typeface="Times New Roman" panose="02020603050405020304" pitchFamily="18" charset="0"/>
              </a:rPr>
              <a:t> project. Now let's consider 3 of the 23 current active internal projects.</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294FD1-73CE-4BB7-B71C-55CB906CA9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727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dirty="0">
                <a:solidFill>
                  <a:srgbClr val="000000"/>
                </a:solidFill>
                <a:effectLst/>
                <a:latin typeface="Calibri" panose="020F0502020204030204" pitchFamily="34" charset="0"/>
                <a:ea typeface="Times New Roman" panose="02020603050405020304" pitchFamily="18" charset="0"/>
              </a:rPr>
              <a:t>The second important goal is building an entrepreneurial culture, including through education, and recognition. Susan Eagle, a serial entrepreneur having founded three successful medical device companies with VU partners, was the first speaker for a new educational speaker series, From Concept to Commercialization: Translational and Entrepreneurial Journeys. The speaker series is jointly sponsored by the Brock Family Center and by CTTC. About eight talks a year are scheduled, largely drawing from external experts and the 80 or so VUMC and VU faculty members who have already been involved in starting at least once company. Selection of a first annual Innovator Award, to be awarded in the fall of 2023. </a:t>
            </a:r>
            <a:endParaRPr lang="en-US" sz="1800" dirty="0">
              <a:effectLst/>
              <a:latin typeface="Calibri" panose="020F0502020204030204" pitchFamily="34" charset="0"/>
              <a:ea typeface="Calibri" panose="020F0502020204030204" pitchFamily="34" charset="0"/>
            </a:endParaRPr>
          </a:p>
          <a:p>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294FD1-73CE-4BB7-B71C-55CB906CA9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565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3A860-F48E-D319-35AB-8228323923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CD3A44-CD1A-6BA2-161B-9A22EB7B19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F88AC4-F188-E908-3418-2E18287B0537}"/>
              </a:ext>
            </a:extLst>
          </p:cNvPr>
          <p:cNvSpPr>
            <a:spLocks noGrp="1"/>
          </p:cNvSpPr>
          <p:nvPr>
            <p:ph type="dt" sz="half" idx="10"/>
          </p:nvPr>
        </p:nvSpPr>
        <p:spPr/>
        <p:txBody>
          <a:bodyPr/>
          <a:lstStyle/>
          <a:p>
            <a:fld id="{777D87AB-6B25-4114-9005-22275AD1DC24}" type="datetimeFigureOut">
              <a:rPr lang="en-US" smtClean="0"/>
              <a:t>7/6/2023</a:t>
            </a:fld>
            <a:endParaRPr lang="en-US"/>
          </a:p>
        </p:txBody>
      </p:sp>
      <p:sp>
        <p:nvSpPr>
          <p:cNvPr id="5" name="Footer Placeholder 4">
            <a:extLst>
              <a:ext uri="{FF2B5EF4-FFF2-40B4-BE49-F238E27FC236}">
                <a16:creationId xmlns:a16="http://schemas.microsoft.com/office/drawing/2014/main" id="{FC5A86AE-BCFD-1159-E4E5-5CA7CD6F5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B5A394-4837-26CF-B081-5F9C8E94922A}"/>
              </a:ext>
            </a:extLst>
          </p:cNvPr>
          <p:cNvSpPr>
            <a:spLocks noGrp="1"/>
          </p:cNvSpPr>
          <p:nvPr>
            <p:ph type="sldNum" sz="quarter" idx="12"/>
          </p:nvPr>
        </p:nvSpPr>
        <p:spPr/>
        <p:txBody>
          <a:bodyPr/>
          <a:lstStyle/>
          <a:p>
            <a:fld id="{38427C6F-9333-4C8A-8DFC-191AB4BB9E0B}" type="slidenum">
              <a:rPr lang="en-US" smtClean="0"/>
              <a:t>‹#›</a:t>
            </a:fld>
            <a:endParaRPr lang="en-US"/>
          </a:p>
        </p:txBody>
      </p:sp>
    </p:spTree>
    <p:extLst>
      <p:ext uri="{BB962C8B-B14F-4D97-AF65-F5344CB8AC3E}">
        <p14:creationId xmlns:p14="http://schemas.microsoft.com/office/powerpoint/2010/main" val="3326596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08307-571C-979E-B991-F4F2FE139B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AEE99A-2F35-CCFB-A943-11559D26E2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43636F-1374-3318-F389-165F34994C93}"/>
              </a:ext>
            </a:extLst>
          </p:cNvPr>
          <p:cNvSpPr>
            <a:spLocks noGrp="1"/>
          </p:cNvSpPr>
          <p:nvPr>
            <p:ph type="dt" sz="half" idx="10"/>
          </p:nvPr>
        </p:nvSpPr>
        <p:spPr/>
        <p:txBody>
          <a:bodyPr/>
          <a:lstStyle/>
          <a:p>
            <a:fld id="{777D87AB-6B25-4114-9005-22275AD1DC24}" type="datetimeFigureOut">
              <a:rPr lang="en-US" smtClean="0"/>
              <a:t>7/6/2023</a:t>
            </a:fld>
            <a:endParaRPr lang="en-US"/>
          </a:p>
        </p:txBody>
      </p:sp>
      <p:sp>
        <p:nvSpPr>
          <p:cNvPr id="5" name="Footer Placeholder 4">
            <a:extLst>
              <a:ext uri="{FF2B5EF4-FFF2-40B4-BE49-F238E27FC236}">
                <a16:creationId xmlns:a16="http://schemas.microsoft.com/office/drawing/2014/main" id="{D7C62603-C5BE-6397-0E73-27CB80F989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DF3287-54A5-6CD3-B6D8-0BA45DC36C8D}"/>
              </a:ext>
            </a:extLst>
          </p:cNvPr>
          <p:cNvSpPr>
            <a:spLocks noGrp="1"/>
          </p:cNvSpPr>
          <p:nvPr>
            <p:ph type="sldNum" sz="quarter" idx="12"/>
          </p:nvPr>
        </p:nvSpPr>
        <p:spPr/>
        <p:txBody>
          <a:bodyPr/>
          <a:lstStyle/>
          <a:p>
            <a:fld id="{38427C6F-9333-4C8A-8DFC-191AB4BB9E0B}" type="slidenum">
              <a:rPr lang="en-US" smtClean="0"/>
              <a:t>‹#›</a:t>
            </a:fld>
            <a:endParaRPr lang="en-US"/>
          </a:p>
        </p:txBody>
      </p:sp>
    </p:spTree>
    <p:extLst>
      <p:ext uri="{BB962C8B-B14F-4D97-AF65-F5344CB8AC3E}">
        <p14:creationId xmlns:p14="http://schemas.microsoft.com/office/powerpoint/2010/main" val="3395436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1EB547-CFAF-2F80-5C05-C0F73D3A03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9A0F5D-99D6-3F13-70F9-FE6F2CF001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E60D9-599E-5FD4-85D3-9706D3243150}"/>
              </a:ext>
            </a:extLst>
          </p:cNvPr>
          <p:cNvSpPr>
            <a:spLocks noGrp="1"/>
          </p:cNvSpPr>
          <p:nvPr>
            <p:ph type="dt" sz="half" idx="10"/>
          </p:nvPr>
        </p:nvSpPr>
        <p:spPr/>
        <p:txBody>
          <a:bodyPr/>
          <a:lstStyle/>
          <a:p>
            <a:fld id="{777D87AB-6B25-4114-9005-22275AD1DC24}" type="datetimeFigureOut">
              <a:rPr lang="en-US" smtClean="0"/>
              <a:t>7/6/2023</a:t>
            </a:fld>
            <a:endParaRPr lang="en-US"/>
          </a:p>
        </p:txBody>
      </p:sp>
      <p:sp>
        <p:nvSpPr>
          <p:cNvPr id="5" name="Footer Placeholder 4">
            <a:extLst>
              <a:ext uri="{FF2B5EF4-FFF2-40B4-BE49-F238E27FC236}">
                <a16:creationId xmlns:a16="http://schemas.microsoft.com/office/drawing/2014/main" id="{A4CFF9E6-533F-A56E-81FD-FA3D2CFE8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26898D-8191-0C83-2854-139FFFA3CD66}"/>
              </a:ext>
            </a:extLst>
          </p:cNvPr>
          <p:cNvSpPr>
            <a:spLocks noGrp="1"/>
          </p:cNvSpPr>
          <p:nvPr>
            <p:ph type="sldNum" sz="quarter" idx="12"/>
          </p:nvPr>
        </p:nvSpPr>
        <p:spPr/>
        <p:txBody>
          <a:bodyPr/>
          <a:lstStyle/>
          <a:p>
            <a:fld id="{38427C6F-9333-4C8A-8DFC-191AB4BB9E0B}" type="slidenum">
              <a:rPr lang="en-US" smtClean="0"/>
              <a:t>‹#›</a:t>
            </a:fld>
            <a:endParaRPr lang="en-US"/>
          </a:p>
        </p:txBody>
      </p:sp>
    </p:spTree>
    <p:extLst>
      <p:ext uri="{BB962C8B-B14F-4D97-AF65-F5344CB8AC3E}">
        <p14:creationId xmlns:p14="http://schemas.microsoft.com/office/powerpoint/2010/main" val="1785815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0B404F76-8468-304F-901E-118977AF4647}"/>
              </a:ext>
            </a:extLst>
          </p:cNvPr>
          <p:cNvSpPr>
            <a:spLocks noGrp="1"/>
          </p:cNvSpPr>
          <p:nvPr>
            <p:ph type="pic" sz="quarter" idx="14"/>
          </p:nvPr>
        </p:nvSpPr>
        <p:spPr>
          <a:xfrm>
            <a:off x="2" y="0"/>
            <a:ext cx="5921828" cy="6046520"/>
          </a:xfrm>
          <a:prstGeom prst="rect">
            <a:avLst/>
          </a:prstGeom>
        </p:spPr>
        <p:txBody>
          <a:bodyPr/>
          <a:lstStyle>
            <a:lvl1pPr marL="0" indent="0">
              <a:buNone/>
              <a:defRPr/>
            </a:lvl1pPr>
          </a:lstStyle>
          <a:p>
            <a:r>
              <a:rPr lang="en-US" dirty="0"/>
              <a:t>Click icon to add picture</a:t>
            </a:r>
          </a:p>
        </p:txBody>
      </p:sp>
      <p:sp>
        <p:nvSpPr>
          <p:cNvPr id="8" name="Text Placeholder 15">
            <a:extLst>
              <a:ext uri="{FF2B5EF4-FFF2-40B4-BE49-F238E27FC236}">
                <a16:creationId xmlns:a16="http://schemas.microsoft.com/office/drawing/2014/main" id="{12424FBC-38B0-5148-BB93-11D0B575BCAC}"/>
              </a:ext>
            </a:extLst>
          </p:cNvPr>
          <p:cNvSpPr>
            <a:spLocks noGrp="1"/>
          </p:cNvSpPr>
          <p:nvPr>
            <p:ph type="body" sz="quarter" idx="10" hasCustomPrompt="1"/>
          </p:nvPr>
        </p:nvSpPr>
        <p:spPr>
          <a:xfrm>
            <a:off x="6514398" y="2201866"/>
            <a:ext cx="9278761" cy="1006475"/>
          </a:xfrm>
          <a:prstGeom prst="rect">
            <a:avLst/>
          </a:prstGeom>
        </p:spPr>
        <p:txBody>
          <a:bodyP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4000" i="0">
                <a:solidFill>
                  <a:schemeClr val="tx1"/>
                </a:solidFill>
              </a:defRPr>
            </a:lvl1pPr>
            <a:lvl2pPr marL="457189" indent="0">
              <a:buNone/>
              <a:defRPr/>
            </a:lvl2pPr>
          </a:lstStyle>
          <a:p>
            <a:pPr lvl="0"/>
            <a:r>
              <a:rPr lang="en-US" dirty="0"/>
              <a:t>Click to edit title</a:t>
            </a:r>
          </a:p>
        </p:txBody>
      </p:sp>
      <p:sp>
        <p:nvSpPr>
          <p:cNvPr id="9" name="Text Placeholder 19">
            <a:extLst>
              <a:ext uri="{FF2B5EF4-FFF2-40B4-BE49-F238E27FC236}">
                <a16:creationId xmlns:a16="http://schemas.microsoft.com/office/drawing/2014/main" id="{33241EA5-FC59-6746-87F3-334362A2D485}"/>
              </a:ext>
            </a:extLst>
          </p:cNvPr>
          <p:cNvSpPr>
            <a:spLocks noGrp="1"/>
          </p:cNvSpPr>
          <p:nvPr>
            <p:ph type="body" sz="quarter" idx="15" hasCustomPrompt="1"/>
          </p:nvPr>
        </p:nvSpPr>
        <p:spPr>
          <a:xfrm>
            <a:off x="6514398" y="2968503"/>
            <a:ext cx="9279380" cy="627063"/>
          </a:xfrm>
          <a:prstGeom prst="rect">
            <a:avLst/>
          </a:prstGeom>
        </p:spPr>
        <p:txBody>
          <a:bodyPr>
            <a:normAutofit/>
          </a:bodyPr>
          <a:lstStyle>
            <a:lvl1pPr marL="0" indent="0">
              <a:buNone/>
              <a:defRPr sz="2400" i="1"/>
            </a:lvl1pPr>
            <a:lvl2pPr marL="457189" indent="0">
              <a:buNone/>
              <a:defRPr/>
            </a:lvl2pPr>
          </a:lstStyle>
          <a:p>
            <a:pPr lvl="0"/>
            <a:r>
              <a:rPr lang="en-US" dirty="0"/>
              <a:t>Click to edit subtitle</a:t>
            </a:r>
          </a:p>
        </p:txBody>
      </p:sp>
      <p:sp>
        <p:nvSpPr>
          <p:cNvPr id="10" name="Rectangle 9">
            <a:extLst>
              <a:ext uri="{FF2B5EF4-FFF2-40B4-BE49-F238E27FC236}">
                <a16:creationId xmlns:a16="http://schemas.microsoft.com/office/drawing/2014/main" id="{0F23EA66-1E5D-D84B-93B7-BF3D35506560}"/>
              </a:ext>
            </a:extLst>
          </p:cNvPr>
          <p:cNvSpPr/>
          <p:nvPr userDrawn="1"/>
        </p:nvSpPr>
        <p:spPr>
          <a:xfrm>
            <a:off x="0" y="6230940"/>
            <a:ext cx="12192000" cy="627063"/>
          </a:xfrm>
          <a:prstGeom prst="rect">
            <a:avLst/>
          </a:prstGeom>
          <a:solidFill>
            <a:schemeClr val="bg1">
              <a:alpha val="605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9">
            <a:extLst>
              <a:ext uri="{FF2B5EF4-FFF2-40B4-BE49-F238E27FC236}">
                <a16:creationId xmlns:a16="http://schemas.microsoft.com/office/drawing/2014/main" id="{D4F2215C-F8F2-BD49-9FFD-C34C21C89E5E}"/>
              </a:ext>
            </a:extLst>
          </p:cNvPr>
          <p:cNvSpPr>
            <a:spLocks noGrp="1"/>
          </p:cNvSpPr>
          <p:nvPr>
            <p:ph type="body" sz="quarter" idx="16" hasCustomPrompt="1"/>
          </p:nvPr>
        </p:nvSpPr>
        <p:spPr>
          <a:xfrm>
            <a:off x="6514398" y="3502890"/>
            <a:ext cx="9279380" cy="627063"/>
          </a:xfrm>
          <a:prstGeom prst="rect">
            <a:avLst/>
          </a:prstGeom>
        </p:spPr>
        <p:txBody>
          <a:bodyPr>
            <a:normAutofit/>
          </a:bodyPr>
          <a:lstStyle>
            <a:lvl1pPr marL="0" indent="0">
              <a:buNone/>
              <a:defRPr sz="2400" i="1"/>
            </a:lvl1pPr>
            <a:lvl2pPr marL="457189" indent="0">
              <a:buNone/>
              <a:defRPr/>
            </a:lvl2pPr>
          </a:lstStyle>
          <a:p>
            <a:pPr lvl="0"/>
            <a:r>
              <a:rPr lang="en-US" dirty="0"/>
              <a:t>Click to edit presenter name</a:t>
            </a:r>
          </a:p>
        </p:txBody>
      </p:sp>
      <p:sp>
        <p:nvSpPr>
          <p:cNvPr id="17" name="Slide Number Placeholder 5">
            <a:extLst>
              <a:ext uri="{FF2B5EF4-FFF2-40B4-BE49-F238E27FC236}">
                <a16:creationId xmlns:a16="http://schemas.microsoft.com/office/drawing/2014/main" id="{7339B152-F9BF-0C41-8E35-0469E46419D3}"/>
              </a:ext>
            </a:extLst>
          </p:cNvPr>
          <p:cNvSpPr>
            <a:spLocks noGrp="1"/>
          </p:cNvSpPr>
          <p:nvPr>
            <p:ph type="sldNum" sz="quarter" idx="12"/>
          </p:nvPr>
        </p:nvSpPr>
        <p:spPr>
          <a:xfrm>
            <a:off x="11292840" y="6356352"/>
            <a:ext cx="682413" cy="365125"/>
          </a:xfrm>
          <a:prstGeom prst="rect">
            <a:avLst/>
          </a:prstGeom>
        </p:spPr>
        <p:txBody>
          <a:bodyPr/>
          <a:lstStyle/>
          <a:p>
            <a:fld id="{83C5E501-45E1-884F-A77D-6BABE6DAED9C}" type="slidenum">
              <a:rPr lang="en-US" smtClean="0"/>
              <a:t>‹#›</a:t>
            </a:fld>
            <a:endParaRPr lang="en-US" dirty="0"/>
          </a:p>
        </p:txBody>
      </p:sp>
    </p:spTree>
    <p:extLst>
      <p:ext uri="{BB962C8B-B14F-4D97-AF65-F5344CB8AC3E}">
        <p14:creationId xmlns:p14="http://schemas.microsoft.com/office/powerpoint/2010/main" val="210285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013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F50BB-9DFE-B9AB-CBC3-882E041AA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F76D9E-FF37-528C-D30D-E8B821D0A0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46475B-06A8-EC50-2507-5DFE641C6AEB}"/>
              </a:ext>
            </a:extLst>
          </p:cNvPr>
          <p:cNvSpPr>
            <a:spLocks noGrp="1"/>
          </p:cNvSpPr>
          <p:nvPr>
            <p:ph type="dt" sz="half" idx="10"/>
          </p:nvPr>
        </p:nvSpPr>
        <p:spPr/>
        <p:txBody>
          <a:bodyPr/>
          <a:lstStyle/>
          <a:p>
            <a:fld id="{777D87AB-6B25-4114-9005-22275AD1DC24}" type="datetimeFigureOut">
              <a:rPr lang="en-US" smtClean="0"/>
              <a:t>7/6/2023</a:t>
            </a:fld>
            <a:endParaRPr lang="en-US"/>
          </a:p>
        </p:txBody>
      </p:sp>
      <p:sp>
        <p:nvSpPr>
          <p:cNvPr id="5" name="Footer Placeholder 4">
            <a:extLst>
              <a:ext uri="{FF2B5EF4-FFF2-40B4-BE49-F238E27FC236}">
                <a16:creationId xmlns:a16="http://schemas.microsoft.com/office/drawing/2014/main" id="{1FBD29D5-FD03-DBF3-620F-8CA257F5A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FEC35A-38C6-507B-C2A1-1556219D5E61}"/>
              </a:ext>
            </a:extLst>
          </p:cNvPr>
          <p:cNvSpPr>
            <a:spLocks noGrp="1"/>
          </p:cNvSpPr>
          <p:nvPr>
            <p:ph type="sldNum" sz="quarter" idx="12"/>
          </p:nvPr>
        </p:nvSpPr>
        <p:spPr/>
        <p:txBody>
          <a:bodyPr/>
          <a:lstStyle/>
          <a:p>
            <a:fld id="{38427C6F-9333-4C8A-8DFC-191AB4BB9E0B}" type="slidenum">
              <a:rPr lang="en-US" smtClean="0"/>
              <a:t>‹#›</a:t>
            </a:fld>
            <a:endParaRPr lang="en-US"/>
          </a:p>
        </p:txBody>
      </p:sp>
    </p:spTree>
    <p:extLst>
      <p:ext uri="{BB962C8B-B14F-4D97-AF65-F5344CB8AC3E}">
        <p14:creationId xmlns:p14="http://schemas.microsoft.com/office/powerpoint/2010/main" val="948617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8873F-B663-9B7B-36A5-98FE1B6A02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028D6C-B694-F672-4DF9-9B3DA76EBF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3BDE95-46A8-8D07-3A1C-BC5E6E51568E}"/>
              </a:ext>
            </a:extLst>
          </p:cNvPr>
          <p:cNvSpPr>
            <a:spLocks noGrp="1"/>
          </p:cNvSpPr>
          <p:nvPr>
            <p:ph type="dt" sz="half" idx="10"/>
          </p:nvPr>
        </p:nvSpPr>
        <p:spPr/>
        <p:txBody>
          <a:bodyPr/>
          <a:lstStyle/>
          <a:p>
            <a:fld id="{777D87AB-6B25-4114-9005-22275AD1DC24}" type="datetimeFigureOut">
              <a:rPr lang="en-US" smtClean="0"/>
              <a:t>7/6/2023</a:t>
            </a:fld>
            <a:endParaRPr lang="en-US"/>
          </a:p>
        </p:txBody>
      </p:sp>
      <p:sp>
        <p:nvSpPr>
          <p:cNvPr id="5" name="Footer Placeholder 4">
            <a:extLst>
              <a:ext uri="{FF2B5EF4-FFF2-40B4-BE49-F238E27FC236}">
                <a16:creationId xmlns:a16="http://schemas.microsoft.com/office/drawing/2014/main" id="{B4891D3C-A720-6A75-EA20-14E163C79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46DCA-F903-9AB8-E5F2-904DEA9217FE}"/>
              </a:ext>
            </a:extLst>
          </p:cNvPr>
          <p:cNvSpPr>
            <a:spLocks noGrp="1"/>
          </p:cNvSpPr>
          <p:nvPr>
            <p:ph type="sldNum" sz="quarter" idx="12"/>
          </p:nvPr>
        </p:nvSpPr>
        <p:spPr/>
        <p:txBody>
          <a:bodyPr/>
          <a:lstStyle/>
          <a:p>
            <a:fld id="{38427C6F-9333-4C8A-8DFC-191AB4BB9E0B}" type="slidenum">
              <a:rPr lang="en-US" smtClean="0"/>
              <a:t>‹#›</a:t>
            </a:fld>
            <a:endParaRPr lang="en-US"/>
          </a:p>
        </p:txBody>
      </p:sp>
    </p:spTree>
    <p:extLst>
      <p:ext uri="{BB962C8B-B14F-4D97-AF65-F5344CB8AC3E}">
        <p14:creationId xmlns:p14="http://schemas.microsoft.com/office/powerpoint/2010/main" val="3563540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1DC9F-C88F-A47C-EED1-AA1378774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08FC94-A8D2-AC88-2506-6D8F210192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AC5C06-D1BC-B224-A0AA-C096499B42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4F7D5D-211D-FCCF-A400-2091E5EFB2AC}"/>
              </a:ext>
            </a:extLst>
          </p:cNvPr>
          <p:cNvSpPr>
            <a:spLocks noGrp="1"/>
          </p:cNvSpPr>
          <p:nvPr>
            <p:ph type="dt" sz="half" idx="10"/>
          </p:nvPr>
        </p:nvSpPr>
        <p:spPr/>
        <p:txBody>
          <a:bodyPr/>
          <a:lstStyle/>
          <a:p>
            <a:fld id="{777D87AB-6B25-4114-9005-22275AD1DC24}" type="datetimeFigureOut">
              <a:rPr lang="en-US" smtClean="0"/>
              <a:t>7/6/2023</a:t>
            </a:fld>
            <a:endParaRPr lang="en-US"/>
          </a:p>
        </p:txBody>
      </p:sp>
      <p:sp>
        <p:nvSpPr>
          <p:cNvPr id="6" name="Footer Placeholder 5">
            <a:extLst>
              <a:ext uri="{FF2B5EF4-FFF2-40B4-BE49-F238E27FC236}">
                <a16:creationId xmlns:a16="http://schemas.microsoft.com/office/drawing/2014/main" id="{756E8A69-F643-6660-6A28-6F5AA2F59E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F11293-A313-EB7B-B18F-C2A9C1825302}"/>
              </a:ext>
            </a:extLst>
          </p:cNvPr>
          <p:cNvSpPr>
            <a:spLocks noGrp="1"/>
          </p:cNvSpPr>
          <p:nvPr>
            <p:ph type="sldNum" sz="quarter" idx="12"/>
          </p:nvPr>
        </p:nvSpPr>
        <p:spPr/>
        <p:txBody>
          <a:bodyPr/>
          <a:lstStyle/>
          <a:p>
            <a:fld id="{38427C6F-9333-4C8A-8DFC-191AB4BB9E0B}" type="slidenum">
              <a:rPr lang="en-US" smtClean="0"/>
              <a:t>‹#›</a:t>
            </a:fld>
            <a:endParaRPr lang="en-US"/>
          </a:p>
        </p:txBody>
      </p:sp>
    </p:spTree>
    <p:extLst>
      <p:ext uri="{BB962C8B-B14F-4D97-AF65-F5344CB8AC3E}">
        <p14:creationId xmlns:p14="http://schemas.microsoft.com/office/powerpoint/2010/main" val="3885496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94F8C-5999-C847-2A31-A0E3F353E3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120350-7143-7170-F13D-BF6EC3F8D0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DE3C1F-709B-3379-E0C6-866FE68CDB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97F258-62F3-AA0D-D0AE-D3AB32DDC2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85B7A5-DF65-CC7B-61F7-D443FAC295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B7E1A2-8AE2-13DB-0C12-689479662BF0}"/>
              </a:ext>
            </a:extLst>
          </p:cNvPr>
          <p:cNvSpPr>
            <a:spLocks noGrp="1"/>
          </p:cNvSpPr>
          <p:nvPr>
            <p:ph type="dt" sz="half" idx="10"/>
          </p:nvPr>
        </p:nvSpPr>
        <p:spPr/>
        <p:txBody>
          <a:bodyPr/>
          <a:lstStyle/>
          <a:p>
            <a:fld id="{777D87AB-6B25-4114-9005-22275AD1DC24}" type="datetimeFigureOut">
              <a:rPr lang="en-US" smtClean="0"/>
              <a:t>7/6/2023</a:t>
            </a:fld>
            <a:endParaRPr lang="en-US"/>
          </a:p>
        </p:txBody>
      </p:sp>
      <p:sp>
        <p:nvSpPr>
          <p:cNvPr id="8" name="Footer Placeholder 7">
            <a:extLst>
              <a:ext uri="{FF2B5EF4-FFF2-40B4-BE49-F238E27FC236}">
                <a16:creationId xmlns:a16="http://schemas.microsoft.com/office/drawing/2014/main" id="{DCC5FC91-D2B3-F008-644C-549C274BED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515219-7915-A8E6-FE0D-977BAFAB0F7C}"/>
              </a:ext>
            </a:extLst>
          </p:cNvPr>
          <p:cNvSpPr>
            <a:spLocks noGrp="1"/>
          </p:cNvSpPr>
          <p:nvPr>
            <p:ph type="sldNum" sz="quarter" idx="12"/>
          </p:nvPr>
        </p:nvSpPr>
        <p:spPr/>
        <p:txBody>
          <a:bodyPr/>
          <a:lstStyle/>
          <a:p>
            <a:fld id="{38427C6F-9333-4C8A-8DFC-191AB4BB9E0B}" type="slidenum">
              <a:rPr lang="en-US" smtClean="0"/>
              <a:t>‹#›</a:t>
            </a:fld>
            <a:endParaRPr lang="en-US"/>
          </a:p>
        </p:txBody>
      </p:sp>
    </p:spTree>
    <p:extLst>
      <p:ext uri="{BB962C8B-B14F-4D97-AF65-F5344CB8AC3E}">
        <p14:creationId xmlns:p14="http://schemas.microsoft.com/office/powerpoint/2010/main" val="1610340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047F9-BD28-0DE5-C15C-741B79D141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6431DB-ED93-4E8B-3E03-FAF3ABA39E10}"/>
              </a:ext>
            </a:extLst>
          </p:cNvPr>
          <p:cNvSpPr>
            <a:spLocks noGrp="1"/>
          </p:cNvSpPr>
          <p:nvPr>
            <p:ph type="dt" sz="half" idx="10"/>
          </p:nvPr>
        </p:nvSpPr>
        <p:spPr/>
        <p:txBody>
          <a:bodyPr/>
          <a:lstStyle/>
          <a:p>
            <a:fld id="{777D87AB-6B25-4114-9005-22275AD1DC24}" type="datetimeFigureOut">
              <a:rPr lang="en-US" smtClean="0"/>
              <a:t>7/6/2023</a:t>
            </a:fld>
            <a:endParaRPr lang="en-US"/>
          </a:p>
        </p:txBody>
      </p:sp>
      <p:sp>
        <p:nvSpPr>
          <p:cNvPr id="4" name="Footer Placeholder 3">
            <a:extLst>
              <a:ext uri="{FF2B5EF4-FFF2-40B4-BE49-F238E27FC236}">
                <a16:creationId xmlns:a16="http://schemas.microsoft.com/office/drawing/2014/main" id="{40022208-B387-0500-3929-7933B781D9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FE0B83-78F1-79FE-B539-ED84B4C9ABC8}"/>
              </a:ext>
            </a:extLst>
          </p:cNvPr>
          <p:cNvSpPr>
            <a:spLocks noGrp="1"/>
          </p:cNvSpPr>
          <p:nvPr>
            <p:ph type="sldNum" sz="quarter" idx="12"/>
          </p:nvPr>
        </p:nvSpPr>
        <p:spPr/>
        <p:txBody>
          <a:bodyPr/>
          <a:lstStyle/>
          <a:p>
            <a:fld id="{38427C6F-9333-4C8A-8DFC-191AB4BB9E0B}" type="slidenum">
              <a:rPr lang="en-US" smtClean="0"/>
              <a:t>‹#›</a:t>
            </a:fld>
            <a:endParaRPr lang="en-US"/>
          </a:p>
        </p:txBody>
      </p:sp>
    </p:spTree>
    <p:extLst>
      <p:ext uri="{BB962C8B-B14F-4D97-AF65-F5344CB8AC3E}">
        <p14:creationId xmlns:p14="http://schemas.microsoft.com/office/powerpoint/2010/main" val="137345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A0A7CD-0FC6-915D-074A-C5A2F91F96FE}"/>
              </a:ext>
            </a:extLst>
          </p:cNvPr>
          <p:cNvSpPr>
            <a:spLocks noGrp="1"/>
          </p:cNvSpPr>
          <p:nvPr>
            <p:ph type="dt" sz="half" idx="10"/>
          </p:nvPr>
        </p:nvSpPr>
        <p:spPr/>
        <p:txBody>
          <a:bodyPr/>
          <a:lstStyle/>
          <a:p>
            <a:fld id="{777D87AB-6B25-4114-9005-22275AD1DC24}" type="datetimeFigureOut">
              <a:rPr lang="en-US" smtClean="0"/>
              <a:t>7/6/2023</a:t>
            </a:fld>
            <a:endParaRPr lang="en-US"/>
          </a:p>
        </p:txBody>
      </p:sp>
      <p:sp>
        <p:nvSpPr>
          <p:cNvPr id="3" name="Footer Placeholder 2">
            <a:extLst>
              <a:ext uri="{FF2B5EF4-FFF2-40B4-BE49-F238E27FC236}">
                <a16:creationId xmlns:a16="http://schemas.microsoft.com/office/drawing/2014/main" id="{74EC4FE0-04EE-5005-657B-2A101F4BCB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E0FE7B-1C00-8938-BA2F-58D42D511A5D}"/>
              </a:ext>
            </a:extLst>
          </p:cNvPr>
          <p:cNvSpPr>
            <a:spLocks noGrp="1"/>
          </p:cNvSpPr>
          <p:nvPr>
            <p:ph type="sldNum" sz="quarter" idx="12"/>
          </p:nvPr>
        </p:nvSpPr>
        <p:spPr/>
        <p:txBody>
          <a:bodyPr/>
          <a:lstStyle/>
          <a:p>
            <a:fld id="{38427C6F-9333-4C8A-8DFC-191AB4BB9E0B}" type="slidenum">
              <a:rPr lang="en-US" smtClean="0"/>
              <a:t>‹#›</a:t>
            </a:fld>
            <a:endParaRPr lang="en-US"/>
          </a:p>
        </p:txBody>
      </p:sp>
    </p:spTree>
    <p:extLst>
      <p:ext uri="{BB962C8B-B14F-4D97-AF65-F5344CB8AC3E}">
        <p14:creationId xmlns:p14="http://schemas.microsoft.com/office/powerpoint/2010/main" val="1339728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97C23-A723-497B-0591-AD08FD660C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1D9476-A540-D7D1-A953-84CAA6E0D9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BF330C-0355-97C0-AE09-A19472E32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2A7332-C1B6-740C-D5C7-2A5063ACF577}"/>
              </a:ext>
            </a:extLst>
          </p:cNvPr>
          <p:cNvSpPr>
            <a:spLocks noGrp="1"/>
          </p:cNvSpPr>
          <p:nvPr>
            <p:ph type="dt" sz="half" idx="10"/>
          </p:nvPr>
        </p:nvSpPr>
        <p:spPr/>
        <p:txBody>
          <a:bodyPr/>
          <a:lstStyle/>
          <a:p>
            <a:fld id="{777D87AB-6B25-4114-9005-22275AD1DC24}" type="datetimeFigureOut">
              <a:rPr lang="en-US" smtClean="0"/>
              <a:t>7/6/2023</a:t>
            </a:fld>
            <a:endParaRPr lang="en-US"/>
          </a:p>
        </p:txBody>
      </p:sp>
      <p:sp>
        <p:nvSpPr>
          <p:cNvPr id="6" name="Footer Placeholder 5">
            <a:extLst>
              <a:ext uri="{FF2B5EF4-FFF2-40B4-BE49-F238E27FC236}">
                <a16:creationId xmlns:a16="http://schemas.microsoft.com/office/drawing/2014/main" id="{2B9C0BB2-001A-380A-53B3-9FC5AC71B6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FAAAE2-C142-4829-2234-DF46AAC0C83E}"/>
              </a:ext>
            </a:extLst>
          </p:cNvPr>
          <p:cNvSpPr>
            <a:spLocks noGrp="1"/>
          </p:cNvSpPr>
          <p:nvPr>
            <p:ph type="sldNum" sz="quarter" idx="12"/>
          </p:nvPr>
        </p:nvSpPr>
        <p:spPr/>
        <p:txBody>
          <a:bodyPr/>
          <a:lstStyle/>
          <a:p>
            <a:fld id="{38427C6F-9333-4C8A-8DFC-191AB4BB9E0B}" type="slidenum">
              <a:rPr lang="en-US" smtClean="0"/>
              <a:t>‹#›</a:t>
            </a:fld>
            <a:endParaRPr lang="en-US"/>
          </a:p>
        </p:txBody>
      </p:sp>
    </p:spTree>
    <p:extLst>
      <p:ext uri="{BB962C8B-B14F-4D97-AF65-F5344CB8AC3E}">
        <p14:creationId xmlns:p14="http://schemas.microsoft.com/office/powerpoint/2010/main" val="3631779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198D3-16BF-0122-4311-1C4D0D58F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B7BFF6-7635-F2B3-8231-4886628E94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B2BC97-F01E-BBDE-C81F-D356BB4EF4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85A981-78DE-D117-527F-29905530EEC2}"/>
              </a:ext>
            </a:extLst>
          </p:cNvPr>
          <p:cNvSpPr>
            <a:spLocks noGrp="1"/>
          </p:cNvSpPr>
          <p:nvPr>
            <p:ph type="dt" sz="half" idx="10"/>
          </p:nvPr>
        </p:nvSpPr>
        <p:spPr/>
        <p:txBody>
          <a:bodyPr/>
          <a:lstStyle/>
          <a:p>
            <a:fld id="{777D87AB-6B25-4114-9005-22275AD1DC24}" type="datetimeFigureOut">
              <a:rPr lang="en-US" smtClean="0"/>
              <a:t>7/6/2023</a:t>
            </a:fld>
            <a:endParaRPr lang="en-US"/>
          </a:p>
        </p:txBody>
      </p:sp>
      <p:sp>
        <p:nvSpPr>
          <p:cNvPr id="6" name="Footer Placeholder 5">
            <a:extLst>
              <a:ext uri="{FF2B5EF4-FFF2-40B4-BE49-F238E27FC236}">
                <a16:creationId xmlns:a16="http://schemas.microsoft.com/office/drawing/2014/main" id="{0EA3573B-1FA6-CA6A-D209-69BA057E63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DB51EB-3609-3FF4-7A2A-5189E89D8124}"/>
              </a:ext>
            </a:extLst>
          </p:cNvPr>
          <p:cNvSpPr>
            <a:spLocks noGrp="1"/>
          </p:cNvSpPr>
          <p:nvPr>
            <p:ph type="sldNum" sz="quarter" idx="12"/>
          </p:nvPr>
        </p:nvSpPr>
        <p:spPr/>
        <p:txBody>
          <a:bodyPr/>
          <a:lstStyle/>
          <a:p>
            <a:fld id="{38427C6F-9333-4C8A-8DFC-191AB4BB9E0B}" type="slidenum">
              <a:rPr lang="en-US" smtClean="0"/>
              <a:t>‹#›</a:t>
            </a:fld>
            <a:endParaRPr lang="en-US"/>
          </a:p>
        </p:txBody>
      </p:sp>
    </p:spTree>
    <p:extLst>
      <p:ext uri="{BB962C8B-B14F-4D97-AF65-F5344CB8AC3E}">
        <p14:creationId xmlns:p14="http://schemas.microsoft.com/office/powerpoint/2010/main" val="4241711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55490C-CF64-EFE2-4C30-80EEEAB16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C28CB4-2E84-1120-4191-F83F0F9D03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041E16-7865-67AC-D92A-B7A84184AB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7D87AB-6B25-4114-9005-22275AD1DC24}" type="datetimeFigureOut">
              <a:rPr lang="en-US" smtClean="0"/>
              <a:t>7/6/2023</a:t>
            </a:fld>
            <a:endParaRPr lang="en-US"/>
          </a:p>
        </p:txBody>
      </p:sp>
      <p:sp>
        <p:nvSpPr>
          <p:cNvPr id="5" name="Footer Placeholder 4">
            <a:extLst>
              <a:ext uri="{FF2B5EF4-FFF2-40B4-BE49-F238E27FC236}">
                <a16:creationId xmlns:a16="http://schemas.microsoft.com/office/drawing/2014/main" id="{46BF9874-61B3-C652-6B58-185FAC7E9D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F87BA9-8E2D-2003-D697-274F1EA708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427C6F-9333-4C8A-8DFC-191AB4BB9E0B}" type="slidenum">
              <a:rPr lang="en-US" smtClean="0"/>
              <a:t>‹#›</a:t>
            </a:fld>
            <a:endParaRPr lang="en-US"/>
          </a:p>
        </p:txBody>
      </p:sp>
    </p:spTree>
    <p:extLst>
      <p:ext uri="{BB962C8B-B14F-4D97-AF65-F5344CB8AC3E}">
        <p14:creationId xmlns:p14="http://schemas.microsoft.com/office/powerpoint/2010/main" val="1436150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10" Type="http://schemas.openxmlformats.org/officeDocument/2006/relationships/image" Target="../media/image14.png"/><Relationship Id="rId4" Type="http://schemas.openxmlformats.org/officeDocument/2006/relationships/image" Target="../media/image8.jp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4F683B9-E3A2-5019-627F-4324D0069730}"/>
              </a:ext>
            </a:extLst>
          </p:cNvPr>
          <p:cNvPicPr>
            <a:picLocks noChangeAspect="1"/>
          </p:cNvPicPr>
          <p:nvPr/>
        </p:nvPicPr>
        <p:blipFill>
          <a:blip r:embed="rId3"/>
          <a:stretch>
            <a:fillRect/>
          </a:stretch>
        </p:blipFill>
        <p:spPr>
          <a:xfrm>
            <a:off x="432225" y="3498562"/>
            <a:ext cx="11327549" cy="1387622"/>
          </a:xfrm>
          <a:prstGeom prst="rect">
            <a:avLst/>
          </a:prstGeom>
        </p:spPr>
      </p:pic>
      <p:sp>
        <p:nvSpPr>
          <p:cNvPr id="6" name="Slide Number Placeholder 5">
            <a:extLst>
              <a:ext uri="{FF2B5EF4-FFF2-40B4-BE49-F238E27FC236}">
                <a16:creationId xmlns:a16="http://schemas.microsoft.com/office/drawing/2014/main" id="{339DF020-4188-13ED-C821-88AA0ABADC65}"/>
              </a:ext>
            </a:extLst>
          </p:cNvPr>
          <p:cNvSpPr>
            <a:spLocks noGrp="1"/>
          </p:cNvSpPr>
          <p:nvPr>
            <p:ph type="sldNum" sz="quarter" idx="12"/>
          </p:nvPr>
        </p:nvSpPr>
        <p:spPr>
          <a:xfrm>
            <a:off x="11704319" y="6455664"/>
            <a:ext cx="448056"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83C5E501-45E1-884F-A77D-6BABE6DAED9C}" type="slidenum">
              <a:rPr kumimoji="0" lang="en-US" sz="1100" b="0" i="0" u="none" strike="noStrike" kern="1200" cap="none" spc="0" normalizeH="0" baseline="0" noProof="0" smtClean="0">
                <a:ln>
                  <a:noFill/>
                </a:ln>
                <a:solidFill>
                  <a:schemeClr val="tx1">
                    <a:lumMod val="50000"/>
                    <a:lumOff val="50000"/>
                  </a:schemeClr>
                </a:solidFill>
                <a:effectLst/>
                <a:uLnTx/>
                <a:uFillTx/>
                <a:latin typeface="Calibri" panose="020F0502020204030204"/>
                <a:ea typeface="+mn-ea"/>
                <a:cs typeface="+mn-cs"/>
              </a:rPr>
              <a:pPr marL="0" marR="0" lvl="0" indent="0" defTabSz="457200" rtl="0" eaLnBrk="1" fontAlgn="auto" latinLnBrk="0" hangingPunct="1">
                <a:spcBef>
                  <a:spcPts val="0"/>
                </a:spcBef>
                <a:spcAft>
                  <a:spcPts val="600"/>
                </a:spcAft>
                <a:buClrTx/>
                <a:buSzTx/>
                <a:buFontTx/>
                <a:buNone/>
                <a:tabLst/>
                <a:defRPr/>
              </a:pPr>
              <a:t>1</a:t>
            </a:fld>
            <a:endParaRPr kumimoji="0" lang="en-US" sz="11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C69E80A9-EAC1-83CD-633C-806342C1455D}"/>
              </a:ext>
            </a:extLst>
          </p:cNvPr>
          <p:cNvSpPr>
            <a:spLocks noGrp="1"/>
          </p:cNvSpPr>
          <p:nvPr>
            <p:ph type="ctrTitle"/>
          </p:nvPr>
        </p:nvSpPr>
        <p:spPr>
          <a:xfrm>
            <a:off x="575310" y="399762"/>
            <a:ext cx="5711190" cy="937548"/>
          </a:xfrm>
        </p:spPr>
        <p:txBody>
          <a:bodyPr vert="horz" lIns="91440" tIns="45720" rIns="91440" bIns="45720" rtlCol="0" anchor="ctr">
            <a:normAutofit/>
          </a:bodyPr>
          <a:lstStyle/>
          <a:p>
            <a:pPr algn="l"/>
            <a:r>
              <a:rPr lang="en-US" sz="4000" b="1" dirty="0">
                <a:solidFill>
                  <a:srgbClr val="FFFFFF"/>
                </a:solidFill>
              </a:rPr>
              <a:t>First </a:t>
            </a:r>
            <a:r>
              <a:rPr lang="en-US" sz="4000" b="1" kern="1200" dirty="0">
                <a:solidFill>
                  <a:srgbClr val="FFFFFF"/>
                </a:solidFill>
                <a:latin typeface="+mj-lt"/>
                <a:ea typeface="+mj-ea"/>
                <a:cs typeface="+mj-cs"/>
              </a:rPr>
              <a:t>Annual Update</a:t>
            </a:r>
            <a:endParaRPr lang="en-US" sz="4000" kern="1200" dirty="0">
              <a:solidFill>
                <a:srgbClr val="FFFFFF"/>
              </a:solidFill>
              <a:latin typeface="+mj-lt"/>
              <a:ea typeface="+mj-ea"/>
              <a:cs typeface="+mj-cs"/>
            </a:endParaRPr>
          </a:p>
        </p:txBody>
      </p:sp>
    </p:spTree>
    <p:extLst>
      <p:ext uri="{BB962C8B-B14F-4D97-AF65-F5344CB8AC3E}">
        <p14:creationId xmlns:p14="http://schemas.microsoft.com/office/powerpoint/2010/main" val="2464622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0A35F56C-56CD-A7BF-F2E3-7EA57D50BDA7}"/>
              </a:ext>
            </a:extLst>
          </p:cNvPr>
          <p:cNvPicPr>
            <a:picLocks noGrp="1" noChangeAspect="1"/>
          </p:cNvPicPr>
          <p:nvPr>
            <p:ph type="pic" sz="quarter" idx="14"/>
          </p:nvPr>
        </p:nvPicPr>
        <p:blipFill rotWithShape="1">
          <a:blip r:embed="rId3"/>
          <a:srcRect l="36978" t="6081" r="6161" b="6081"/>
          <a:stretch/>
        </p:blipFill>
        <p:spPr>
          <a:xfrm>
            <a:off x="3896059" y="1411201"/>
            <a:ext cx="4399879" cy="4330215"/>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339DF020-4188-13ED-C821-88AA0ABADC6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C5E501-45E1-884F-A77D-6BABE6DAED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9AC3E97-78F7-87F9-ED7A-52F4626ECF17}"/>
              </a:ext>
            </a:extLst>
          </p:cNvPr>
          <p:cNvSpPr txBox="1"/>
          <p:nvPr/>
        </p:nvSpPr>
        <p:spPr>
          <a:xfrm>
            <a:off x="1022553" y="5844825"/>
            <a:ext cx="1014689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555555"/>
                </a:solidFill>
                <a:effectLst/>
                <a:uLnTx/>
                <a:uFillTx/>
                <a:latin typeface="Roboto" panose="02000000000000000000" pitchFamily="2" charset="0"/>
                <a:ea typeface="+mn-ea"/>
                <a:cs typeface="+mn-cs"/>
              </a:rPr>
              <a:t>From left: </a:t>
            </a:r>
            <a:r>
              <a:rPr kumimoji="0" lang="en-US" sz="1600" b="1" i="1" u="none" strike="noStrike" kern="1200" cap="none" spc="0" normalizeH="0" baseline="0" noProof="0" dirty="0">
                <a:ln>
                  <a:noFill/>
                </a:ln>
                <a:solidFill>
                  <a:srgbClr val="555555"/>
                </a:solidFill>
                <a:effectLst/>
                <a:uLnTx/>
                <a:uFillTx/>
                <a:latin typeface="Roboto" panose="02000000000000000000" pitchFamily="2" charset="0"/>
                <a:ea typeface="+mn-ea"/>
                <a:cs typeface="+mn-cs"/>
              </a:rPr>
              <a:t>Mary Brock, John Brock III, John Brock IV, Major Brock,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555555"/>
                </a:solidFill>
                <a:effectLst/>
                <a:uLnTx/>
                <a:uFillTx/>
                <a:latin typeface="Roboto" panose="02000000000000000000" pitchFamily="2" charset="0"/>
                <a:ea typeface="+mn-ea"/>
                <a:cs typeface="+mn-cs"/>
              </a:rPr>
              <a:t>Morgan Brock, Adam Dixon, Rebecca Brock Dixon</a:t>
            </a:r>
            <a:endParaRPr kumimoji="0" lang="en-US" sz="1600" b="1" i="1" u="none" strike="noStrike" kern="1200" cap="none" spc="0" normalizeH="0" baseline="0" noProof="0" dirty="0">
              <a:ln>
                <a:noFill/>
              </a:ln>
              <a:solidFill>
                <a:srgbClr val="555555"/>
              </a:solidFill>
              <a:effectLst/>
              <a:uLnTx/>
              <a:uFillTx/>
              <a:latin typeface="Arial Nova" panose="020B05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May 2022</a:t>
            </a:r>
          </a:p>
        </p:txBody>
      </p:sp>
      <p:sp>
        <p:nvSpPr>
          <p:cNvPr id="9" name="TextBox 8">
            <a:extLst>
              <a:ext uri="{FF2B5EF4-FFF2-40B4-BE49-F238E27FC236}">
                <a16:creationId xmlns:a16="http://schemas.microsoft.com/office/drawing/2014/main" id="{6BD1E809-C3D6-89A6-1723-141388A19B07}"/>
              </a:ext>
            </a:extLst>
          </p:cNvPr>
          <p:cNvSpPr txBox="1"/>
          <p:nvPr/>
        </p:nvSpPr>
        <p:spPr>
          <a:xfrm flipH="1">
            <a:off x="-2" y="167303"/>
            <a:ext cx="12192001" cy="769441"/>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Established with $10M Gift from the Brock Family</a:t>
            </a:r>
          </a:p>
        </p:txBody>
      </p:sp>
      <p:cxnSp>
        <p:nvCxnSpPr>
          <p:cNvPr id="2" name="Straight Connector 1">
            <a:extLst>
              <a:ext uri="{FF2B5EF4-FFF2-40B4-BE49-F238E27FC236}">
                <a16:creationId xmlns:a16="http://schemas.microsoft.com/office/drawing/2014/main" id="{E8EEF6B6-8430-2ED7-687D-C32844F06DB4}"/>
              </a:ext>
            </a:extLst>
          </p:cNvPr>
          <p:cNvCxnSpPr>
            <a:cxnSpLocks/>
          </p:cNvCxnSpPr>
          <p:nvPr/>
        </p:nvCxnSpPr>
        <p:spPr>
          <a:xfrm>
            <a:off x="0" y="1221727"/>
            <a:ext cx="12192000"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8500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a:extLst>
              <a:ext uri="{FF2B5EF4-FFF2-40B4-BE49-F238E27FC236}">
                <a16:creationId xmlns:a16="http://schemas.microsoft.com/office/drawing/2014/main" id="{1A76484B-F1D1-FE87-0FB0-14A110404C43}"/>
              </a:ext>
            </a:extLst>
          </p:cNvPr>
          <p:cNvSpPr txBox="1">
            <a:spLocks/>
          </p:cNvSpPr>
          <p:nvPr/>
        </p:nvSpPr>
        <p:spPr>
          <a:xfrm>
            <a:off x="6221659" y="2107950"/>
            <a:ext cx="5692282" cy="3847968"/>
          </a:xfr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120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Calibri"/>
                <a:cs typeface="Calibri"/>
              </a:rPr>
              <a:t>Engage</a:t>
            </a:r>
            <a:r>
              <a:rPr kumimoji="0" lang="en-US" sz="2800" b="0" i="0" u="none" strike="noStrike" kern="1200" cap="none" spc="0" normalizeH="0" baseline="0" noProof="0" dirty="0">
                <a:ln>
                  <a:noFill/>
                </a:ln>
                <a:solidFill>
                  <a:prstClr val="black"/>
                </a:solidFill>
                <a:effectLst/>
                <a:uLnTx/>
                <a:uFillTx/>
                <a:latin typeface="Calibri" panose="020F0502020204030204"/>
                <a:ea typeface="Calibri"/>
                <a:cs typeface="Calibri"/>
              </a:rPr>
              <a:t> Vanderbilt Community</a:t>
            </a:r>
          </a:p>
          <a:p>
            <a:pPr marL="0" marR="0" lvl="0" indent="0" algn="ctr" defTabSz="914400" rtl="0" eaLnBrk="1" fontAlgn="auto" latinLnBrk="0" hangingPunct="1">
              <a:lnSpc>
                <a:spcPct val="107000"/>
              </a:lnSpc>
              <a:spcBef>
                <a:spcPts val="0"/>
              </a:spcBef>
              <a:spcAft>
                <a:spcPts val="120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ctr" defTabSz="914400" rtl="0" eaLnBrk="1" fontAlgn="auto" latinLnBrk="0" hangingPunct="1">
              <a:lnSpc>
                <a:spcPct val="107000"/>
              </a:lnSpc>
              <a:spcBef>
                <a:spcPts val="0"/>
              </a:spcBef>
              <a:spcAft>
                <a:spcPts val="120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Calibri"/>
                <a:cs typeface="Calibri"/>
              </a:rPr>
              <a:t>Catalyze</a:t>
            </a:r>
            <a:r>
              <a:rPr kumimoji="0" lang="en-US" sz="2800" b="0" i="0" u="none" strike="noStrike" kern="1200" cap="none" spc="0" normalizeH="0" baseline="0" noProof="0" dirty="0">
                <a:ln>
                  <a:noFill/>
                </a:ln>
                <a:solidFill>
                  <a:prstClr val="black"/>
                </a:solidFill>
                <a:effectLst/>
                <a:uLnTx/>
                <a:uFillTx/>
                <a:latin typeface="Calibri" panose="020F0502020204030204"/>
                <a:ea typeface="Calibri"/>
                <a:cs typeface="Calibri"/>
              </a:rPr>
              <a:t> innovation formulation</a:t>
            </a:r>
          </a:p>
          <a:p>
            <a:pPr marL="0" marR="0" lvl="0" indent="0" algn="ctr" defTabSz="914400" rtl="0" eaLnBrk="1" fontAlgn="auto" latinLnBrk="0" hangingPunct="1">
              <a:lnSpc>
                <a:spcPct val="107000"/>
              </a:lnSpc>
              <a:spcBef>
                <a:spcPts val="0"/>
              </a:spcBef>
              <a:spcAft>
                <a:spcPts val="120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ctr" defTabSz="914400" rtl="0" eaLnBrk="1" fontAlgn="auto" latinLnBrk="0" hangingPunct="1">
              <a:lnSpc>
                <a:spcPct val="107000"/>
              </a:lnSpc>
              <a:spcBef>
                <a:spcPts val="0"/>
              </a:spcBef>
              <a:spcAft>
                <a:spcPts val="120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Calibri"/>
                <a:cs typeface="Calibri"/>
              </a:rPr>
              <a:t>Enable</a:t>
            </a:r>
            <a:r>
              <a:rPr kumimoji="0" lang="en-US" sz="2800" b="0" i="0" u="none" strike="noStrike" kern="1200" cap="none" spc="0" normalizeH="0" baseline="0" noProof="0" dirty="0">
                <a:ln>
                  <a:noFill/>
                </a:ln>
                <a:solidFill>
                  <a:prstClr val="black"/>
                </a:solidFill>
                <a:effectLst/>
                <a:uLnTx/>
                <a:uFillTx/>
                <a:latin typeface="Calibri" panose="020F0502020204030204"/>
                <a:ea typeface="Calibri"/>
                <a:cs typeface="Calibri"/>
              </a:rPr>
              <a:t> sustainable glidepath to commercialization</a:t>
            </a:r>
          </a:p>
          <a:p>
            <a:pPr marL="228600" marR="0" lvl="0" indent="-228600" algn="l"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sp>
        <p:nvSpPr>
          <p:cNvPr id="10" name="TextBox 9">
            <a:extLst>
              <a:ext uri="{FF2B5EF4-FFF2-40B4-BE49-F238E27FC236}">
                <a16:creationId xmlns:a16="http://schemas.microsoft.com/office/drawing/2014/main" id="{CB5EC34D-52C3-99E7-59F2-EE3627A81D4A}"/>
              </a:ext>
            </a:extLst>
          </p:cNvPr>
          <p:cNvSpPr txBox="1"/>
          <p:nvPr/>
        </p:nvSpPr>
        <p:spPr>
          <a:xfrm>
            <a:off x="7009910" y="436148"/>
            <a:ext cx="382423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2F5597"/>
                </a:solidFill>
                <a:effectLst/>
                <a:uLnTx/>
                <a:uFillTx/>
                <a:latin typeface="Calibri" panose="020F0502020204030204"/>
                <a:ea typeface="+mn-ea"/>
                <a:cs typeface="Calibri" panose="020F0502020204030204"/>
              </a:rPr>
              <a:t>Strategy</a:t>
            </a:r>
            <a:endParaRPr kumimoji="0" lang="en-US" sz="440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p:txBody>
      </p:sp>
      <p:sp>
        <p:nvSpPr>
          <p:cNvPr id="12" name="Rectangle 11">
            <a:extLst>
              <a:ext uri="{FF2B5EF4-FFF2-40B4-BE49-F238E27FC236}">
                <a16:creationId xmlns:a16="http://schemas.microsoft.com/office/drawing/2014/main" id="{502F63C6-3D98-7C0C-91A9-3233DAF93D2A}"/>
              </a:ext>
            </a:extLst>
          </p:cNvPr>
          <p:cNvSpPr/>
          <p:nvPr/>
        </p:nvSpPr>
        <p:spPr>
          <a:xfrm>
            <a:off x="6100982" y="1537504"/>
            <a:ext cx="5943600" cy="4552259"/>
          </a:xfrm>
          <a:prstGeom prst="rect">
            <a:avLst/>
          </a:prstGeom>
          <a:no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21F11ED-0CE8-E948-9E06-CBB03598EDC7}"/>
              </a:ext>
            </a:extLst>
          </p:cNvPr>
          <p:cNvSpPr txBox="1"/>
          <p:nvPr/>
        </p:nvSpPr>
        <p:spPr>
          <a:xfrm>
            <a:off x="855136" y="434650"/>
            <a:ext cx="425057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2F5597"/>
                </a:solidFill>
                <a:effectLst/>
                <a:uLnTx/>
                <a:uFillTx/>
                <a:latin typeface="Calibri" panose="020F0502020204030204"/>
                <a:ea typeface="+mn-ea"/>
                <a:cs typeface="Calibri" panose="020F0502020204030204"/>
              </a:rPr>
              <a:t>Vision</a:t>
            </a:r>
            <a:endParaRPr kumimoji="0" lang="en-US" sz="440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p:txBody>
      </p:sp>
      <p:sp>
        <p:nvSpPr>
          <p:cNvPr id="6" name="Rectangle 5">
            <a:extLst>
              <a:ext uri="{FF2B5EF4-FFF2-40B4-BE49-F238E27FC236}">
                <a16:creationId xmlns:a16="http://schemas.microsoft.com/office/drawing/2014/main" id="{06D06FF3-7672-B22D-9141-E7BA975C3AE4}"/>
              </a:ext>
            </a:extLst>
          </p:cNvPr>
          <p:cNvSpPr/>
          <p:nvPr/>
        </p:nvSpPr>
        <p:spPr>
          <a:xfrm>
            <a:off x="154398" y="1537505"/>
            <a:ext cx="5943600" cy="4551789"/>
          </a:xfrm>
          <a:prstGeom prst="rect">
            <a:avLst/>
          </a:prstGeom>
          <a:no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6">
            <a:extLst>
              <a:ext uri="{FF2B5EF4-FFF2-40B4-BE49-F238E27FC236}">
                <a16:creationId xmlns:a16="http://schemas.microsoft.com/office/drawing/2014/main" id="{B8DB0363-2845-1F13-4FB3-3453EDA17A7E}"/>
              </a:ext>
            </a:extLst>
          </p:cNvPr>
          <p:cNvSpPr txBox="1">
            <a:spLocks/>
          </p:cNvSpPr>
          <p:nvPr/>
        </p:nvSpPr>
        <p:spPr>
          <a:xfrm>
            <a:off x="278059" y="2107950"/>
            <a:ext cx="5709786" cy="3882845"/>
          </a:xfr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12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Calibri"/>
                <a:cs typeface="Calibri"/>
              </a:rPr>
              <a:t>To accelerate the translation of VUMC discoveries and know-how to the public domain through commercialization and industry partnerships.</a:t>
            </a:r>
          </a:p>
          <a:p>
            <a:pPr marL="0" marR="0" lvl="0" indent="0" algn="l" defTabSz="914400" rtl="0" eaLnBrk="1" fontAlgn="auto" latinLnBrk="0" hangingPunct="1">
              <a:lnSpc>
                <a:spcPct val="107000"/>
              </a:lnSpc>
              <a:spcBef>
                <a:spcPts val="0"/>
              </a:spcBef>
              <a:spcAft>
                <a:spcPts val="120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cxnSp>
        <p:nvCxnSpPr>
          <p:cNvPr id="2" name="Straight Connector 1">
            <a:extLst>
              <a:ext uri="{FF2B5EF4-FFF2-40B4-BE49-F238E27FC236}">
                <a16:creationId xmlns:a16="http://schemas.microsoft.com/office/drawing/2014/main" id="{EFB13084-2B1F-9F32-289D-EFB4C78F6404}"/>
              </a:ext>
            </a:extLst>
          </p:cNvPr>
          <p:cNvCxnSpPr>
            <a:cxnSpLocks/>
          </p:cNvCxnSpPr>
          <p:nvPr/>
        </p:nvCxnSpPr>
        <p:spPr>
          <a:xfrm>
            <a:off x="0" y="1221727"/>
            <a:ext cx="12192000"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26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74036B4-8378-B9F9-5CAB-3EAF7BCD428E}"/>
              </a:ext>
            </a:extLst>
          </p:cNvPr>
          <p:cNvCxnSpPr>
            <a:cxnSpLocks/>
          </p:cNvCxnSpPr>
          <p:nvPr/>
        </p:nvCxnSpPr>
        <p:spPr>
          <a:xfrm>
            <a:off x="0" y="1221727"/>
            <a:ext cx="12192000"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CB27D45-9872-3BD9-84D9-E8E51FE2E832}"/>
              </a:ext>
            </a:extLst>
          </p:cNvPr>
          <p:cNvSpPr>
            <a:spLocks noGrp="1"/>
          </p:cNvSpPr>
          <p:nvPr>
            <p:ph type="sldNum" sz="quarter" idx="12"/>
          </p:nvPr>
        </p:nvSpPr>
        <p:spPr>
          <a:xfrm>
            <a:off x="11361667" y="6468347"/>
            <a:ext cx="68241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C5E501-45E1-884F-A77D-6BABE6DAED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906FC22-16AE-D326-C797-682550D16B51}"/>
              </a:ext>
            </a:extLst>
          </p:cNvPr>
          <p:cNvSpPr txBox="1"/>
          <p:nvPr/>
        </p:nvSpPr>
        <p:spPr>
          <a:xfrm>
            <a:off x="172060" y="174047"/>
            <a:ext cx="8126833"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75000"/>
                  </a:srgbClr>
                </a:solidFill>
                <a:effectLst/>
                <a:uLnTx/>
                <a:uFillTx/>
                <a:latin typeface="Calibri Light" panose="020F0302020204030204"/>
                <a:ea typeface="Calibri" panose="020F0502020204030204" pitchFamily="34" charset="0"/>
                <a:cs typeface="Times New Roman" panose="02020603050405020304" pitchFamily="18" charset="0"/>
              </a:rPr>
              <a:t>Leadership team</a:t>
            </a:r>
          </a:p>
        </p:txBody>
      </p:sp>
      <p:pic>
        <p:nvPicPr>
          <p:cNvPr id="2" name="Picture 1" descr="A person in a suit and tie&#10;&#10;Description automatically generated with medium confidence">
            <a:extLst>
              <a:ext uri="{FF2B5EF4-FFF2-40B4-BE49-F238E27FC236}">
                <a16:creationId xmlns:a16="http://schemas.microsoft.com/office/drawing/2014/main" id="{81C5D184-92A0-DB8A-241E-9AB5429B0A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15" t="2298" r="15203" b="27819"/>
          <a:stretch/>
        </p:blipFill>
        <p:spPr>
          <a:xfrm>
            <a:off x="1625396" y="1747531"/>
            <a:ext cx="1412454" cy="177121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CDCE8169-37E9-4C58-56E8-F09031CD0C1A}"/>
              </a:ext>
            </a:extLst>
          </p:cNvPr>
          <p:cNvPicPr>
            <a:picLocks noChangeAspect="1"/>
          </p:cNvPicPr>
          <p:nvPr/>
        </p:nvPicPr>
        <p:blipFill rotWithShape="1">
          <a:blip r:embed="rId4">
            <a:extLst>
              <a:ext uri="{28A0092B-C50C-407E-A947-70E740481C1C}">
                <a14:useLocalDpi xmlns:a14="http://schemas.microsoft.com/office/drawing/2010/main" val="0"/>
              </a:ext>
            </a:extLst>
          </a:blip>
          <a:srcRect l="12889" r="15363" b="10027"/>
          <a:stretch/>
        </p:blipFill>
        <p:spPr>
          <a:xfrm>
            <a:off x="7195817" y="1743534"/>
            <a:ext cx="1418829" cy="177921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49B75E2D-DB2C-9107-0238-D3760AB89651}"/>
              </a:ext>
            </a:extLst>
          </p:cNvPr>
          <p:cNvPicPr>
            <a:picLocks noChangeAspect="1"/>
          </p:cNvPicPr>
          <p:nvPr/>
        </p:nvPicPr>
        <p:blipFill rotWithShape="1">
          <a:blip r:embed="rId5">
            <a:extLst>
              <a:ext uri="{28A0092B-C50C-407E-A947-70E740481C1C}">
                <a14:useLocalDpi xmlns:a14="http://schemas.microsoft.com/office/drawing/2010/main" val="0"/>
              </a:ext>
            </a:extLst>
          </a:blip>
          <a:srcRect l="3915" t="5044" r="4192" b="17708"/>
          <a:stretch/>
        </p:blipFill>
        <p:spPr>
          <a:xfrm>
            <a:off x="1625396" y="3730475"/>
            <a:ext cx="1412455" cy="177921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2BC9C47-C7A5-C4C0-D9FB-D9A410B73E50}"/>
              </a:ext>
            </a:extLst>
          </p:cNvPr>
          <p:cNvPicPr>
            <a:picLocks noChangeAspect="1"/>
          </p:cNvPicPr>
          <p:nvPr/>
        </p:nvPicPr>
        <p:blipFill rotWithShape="1">
          <a:blip r:embed="rId6">
            <a:extLst>
              <a:ext uri="{28A0092B-C50C-407E-A947-70E740481C1C}">
                <a14:useLocalDpi xmlns:a14="http://schemas.microsoft.com/office/drawing/2010/main" val="0"/>
              </a:ext>
            </a:extLst>
          </a:blip>
          <a:srcRect l="13785" r="13785" b="9172"/>
          <a:stretch/>
        </p:blipFill>
        <p:spPr>
          <a:xfrm>
            <a:off x="7195817" y="3730475"/>
            <a:ext cx="1418829" cy="177921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867E8EAD-3928-E124-FA68-8AE24E159930}"/>
              </a:ext>
            </a:extLst>
          </p:cNvPr>
          <p:cNvSpPr txBox="1"/>
          <p:nvPr/>
        </p:nvSpPr>
        <p:spPr>
          <a:xfrm>
            <a:off x="3131872" y="2159157"/>
            <a:ext cx="3430274"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Ken Holroyd, MD, MBA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Co-Leader (</a:t>
            </a:r>
            <a:r>
              <a:rPr kumimoji="0" lang="en-US" sz="1800" b="0" i="0" strike="noStrike" kern="1200" cap="none" spc="0" normalizeH="0" baseline="0" noProof="0" dirty="0">
                <a:ln>
                  <a:noFill/>
                </a:ln>
                <a:solidFill>
                  <a:prstClr val="black"/>
                </a:solidFill>
                <a:effectLst/>
                <a:uLnTx/>
                <a:uFillTx/>
                <a:latin typeface="Calibri" panose="020F0502020204030204"/>
                <a:ea typeface="+mn-ea"/>
                <a:cs typeface="+mn-cs"/>
              </a:rPr>
              <a:t>Lead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Vice President Tech Transfer</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Medical Director, CTTC</a:t>
            </a:r>
            <a:endParaRPr kumimoji="0" lang="en-US" sz="1800" b="0" i="1"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sp>
        <p:nvSpPr>
          <p:cNvPr id="12" name="TextBox 11">
            <a:extLst>
              <a:ext uri="{FF2B5EF4-FFF2-40B4-BE49-F238E27FC236}">
                <a16:creationId xmlns:a16="http://schemas.microsoft.com/office/drawing/2014/main" id="{9ABDF534-2C79-EEB6-E433-2F82ABA8E1E8}"/>
              </a:ext>
            </a:extLst>
          </p:cNvPr>
          <p:cNvSpPr txBox="1"/>
          <p:nvPr/>
        </p:nvSpPr>
        <p:spPr>
          <a:xfrm>
            <a:off x="3131872" y="4151141"/>
            <a:ext cx="252876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Jennifer Pietenpol,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Co-Leader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Chief Scientific and Strategy Officer, VUMC</a:t>
            </a:r>
          </a:p>
        </p:txBody>
      </p:sp>
      <p:sp>
        <p:nvSpPr>
          <p:cNvPr id="13" name="TextBox 12">
            <a:extLst>
              <a:ext uri="{FF2B5EF4-FFF2-40B4-BE49-F238E27FC236}">
                <a16:creationId xmlns:a16="http://schemas.microsoft.com/office/drawing/2014/main" id="{649001E5-0226-312F-1782-10B954CD9152}"/>
              </a:ext>
            </a:extLst>
          </p:cNvPr>
          <p:cNvSpPr txBox="1"/>
          <p:nvPr/>
        </p:nvSpPr>
        <p:spPr>
          <a:xfrm>
            <a:off x="8747845" y="2107021"/>
            <a:ext cx="23079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Jon Duane, MBA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Co-Leader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Emeritus Partner, McKinsey &amp; Co.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43F389C-037F-60CF-67AB-2AE1591A23A7}"/>
              </a:ext>
            </a:extLst>
          </p:cNvPr>
          <p:cNvSpPr txBox="1"/>
          <p:nvPr/>
        </p:nvSpPr>
        <p:spPr>
          <a:xfrm>
            <a:off x="8754807" y="4296914"/>
            <a:ext cx="27900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Russelle Bradbury, MSW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Program Manager</a:t>
            </a:r>
          </a:p>
        </p:txBody>
      </p:sp>
    </p:spTree>
    <p:extLst>
      <p:ext uri="{BB962C8B-B14F-4D97-AF65-F5344CB8AC3E}">
        <p14:creationId xmlns:p14="http://schemas.microsoft.com/office/powerpoint/2010/main" val="4279694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73B3407-8C94-A12D-C662-B9EE1E9C47E5}"/>
              </a:ext>
            </a:extLst>
          </p:cNvPr>
          <p:cNvCxnSpPr>
            <a:cxnSpLocks/>
          </p:cNvCxnSpPr>
          <p:nvPr/>
        </p:nvCxnSpPr>
        <p:spPr>
          <a:xfrm>
            <a:off x="0" y="1221727"/>
            <a:ext cx="12192000"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CB27D45-9872-3BD9-84D9-E8E51FE2E83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C5E501-45E1-884F-A77D-6BABE6DAED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906FC22-16AE-D326-C797-682550D16B51}"/>
              </a:ext>
            </a:extLst>
          </p:cNvPr>
          <p:cNvSpPr txBox="1"/>
          <p:nvPr/>
        </p:nvSpPr>
        <p:spPr>
          <a:xfrm>
            <a:off x="159534" y="61313"/>
            <a:ext cx="812683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75000"/>
                  </a:srgbClr>
                </a:solidFill>
                <a:effectLst/>
                <a:uLnTx/>
                <a:uFillTx/>
                <a:latin typeface="Calibri Light" panose="020F0302020204030204"/>
                <a:ea typeface="Calibri" panose="020F0502020204030204" pitchFamily="34" charset="0"/>
                <a:cs typeface="Times New Roman" panose="02020603050405020304" pitchFamily="18" charset="0"/>
              </a:rPr>
              <a:t>Brock Family Center Partners</a:t>
            </a:r>
          </a:p>
        </p:txBody>
      </p:sp>
      <p:sp>
        <p:nvSpPr>
          <p:cNvPr id="22" name="Oval 21">
            <a:extLst>
              <a:ext uri="{FF2B5EF4-FFF2-40B4-BE49-F238E27FC236}">
                <a16:creationId xmlns:a16="http://schemas.microsoft.com/office/drawing/2014/main" id="{726DCB19-75B5-1BAA-23C9-E3D4F0654285}"/>
              </a:ext>
            </a:extLst>
          </p:cNvPr>
          <p:cNvSpPr/>
          <p:nvPr/>
        </p:nvSpPr>
        <p:spPr>
          <a:xfrm>
            <a:off x="4953000" y="2286000"/>
            <a:ext cx="2286000" cy="2286000"/>
          </a:xfrm>
          <a:prstGeom prst="ellipse">
            <a:avLst/>
          </a:prstGeom>
          <a:noFill/>
          <a:ln w="38100">
            <a:solidFill>
              <a:srgbClr val="7030A0"/>
            </a:solidFill>
          </a:ln>
        </p:spPr>
        <p:style>
          <a:lnRef idx="3">
            <a:schemeClr val="lt1">
              <a:hueOff val="0"/>
              <a:satOff val="0"/>
              <a:lumOff val="0"/>
              <a:alphaOff val="0"/>
            </a:schemeClr>
          </a:lnRef>
          <a:fillRef idx="1">
            <a:scrgbClr r="0" g="0" b="0"/>
          </a:fillRef>
          <a:effectRef idx="0">
            <a:schemeClr val="accent5">
              <a:alpha val="50000"/>
              <a:hueOff val="-2252848"/>
              <a:satOff val="-5806"/>
              <a:lumOff val="-3922"/>
              <a:alphaOff val="0"/>
            </a:schemeClr>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Brock Family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Center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Collaborative Ecosystem</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1" name="Picture 30" descr="A picture containing human face, person, smile, eyebrow&#10;&#10;Description automatically generated">
            <a:extLst>
              <a:ext uri="{FF2B5EF4-FFF2-40B4-BE49-F238E27FC236}">
                <a16:creationId xmlns:a16="http://schemas.microsoft.com/office/drawing/2014/main" id="{279F169C-69D5-DD67-C705-00534AAFD71D}"/>
              </a:ext>
            </a:extLst>
          </p:cNvPr>
          <p:cNvPicPr>
            <a:picLocks noChangeAspect="1"/>
          </p:cNvPicPr>
          <p:nvPr/>
        </p:nvPicPr>
        <p:blipFill>
          <a:blip r:embed="rId3"/>
          <a:stretch>
            <a:fillRect/>
          </a:stretch>
        </p:blipFill>
        <p:spPr>
          <a:xfrm>
            <a:off x="8494657" y="772664"/>
            <a:ext cx="1371600" cy="13716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descr="A close-up of a person&#10;&#10;Description automatically generated">
            <a:extLst>
              <a:ext uri="{FF2B5EF4-FFF2-40B4-BE49-F238E27FC236}">
                <a16:creationId xmlns:a16="http://schemas.microsoft.com/office/drawing/2014/main" id="{93178546-8632-B651-3B6D-A2663C75E782}"/>
              </a:ext>
            </a:extLst>
          </p:cNvPr>
          <p:cNvPicPr>
            <a:picLocks noChangeAspect="1"/>
          </p:cNvPicPr>
          <p:nvPr/>
        </p:nvPicPr>
        <p:blipFill>
          <a:blip r:embed="rId4"/>
          <a:stretch>
            <a:fillRect/>
          </a:stretch>
        </p:blipFill>
        <p:spPr>
          <a:xfrm>
            <a:off x="9361397" y="2935224"/>
            <a:ext cx="1371600" cy="13716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A person wearing glasses and a suit&#10;&#10;Description automatically generated with low confidence">
            <a:extLst>
              <a:ext uri="{FF2B5EF4-FFF2-40B4-BE49-F238E27FC236}">
                <a16:creationId xmlns:a16="http://schemas.microsoft.com/office/drawing/2014/main" id="{2E7ABE42-781D-658A-619A-9C3CB21D4935}"/>
              </a:ext>
            </a:extLst>
          </p:cNvPr>
          <p:cNvPicPr>
            <a:picLocks noChangeAspect="1"/>
          </p:cNvPicPr>
          <p:nvPr/>
        </p:nvPicPr>
        <p:blipFill>
          <a:blip r:embed="rId5"/>
          <a:stretch>
            <a:fillRect/>
          </a:stretch>
        </p:blipFill>
        <p:spPr>
          <a:xfrm>
            <a:off x="7861677" y="4959675"/>
            <a:ext cx="1371600" cy="13716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A person wearing glasses and a white shirt&#10;&#10;Description automatically generated with low confidence">
            <a:extLst>
              <a:ext uri="{FF2B5EF4-FFF2-40B4-BE49-F238E27FC236}">
                <a16:creationId xmlns:a16="http://schemas.microsoft.com/office/drawing/2014/main" id="{D96C76E2-AAEB-A63C-8446-4937B90516AF}"/>
              </a:ext>
            </a:extLst>
          </p:cNvPr>
          <p:cNvPicPr>
            <a:picLocks noChangeAspect="1"/>
          </p:cNvPicPr>
          <p:nvPr/>
        </p:nvPicPr>
        <p:blipFill rotWithShape="1">
          <a:blip r:embed="rId6"/>
          <a:srcRect l="6819" r="3679"/>
          <a:stretch/>
        </p:blipFill>
        <p:spPr>
          <a:xfrm>
            <a:off x="2958725" y="4917924"/>
            <a:ext cx="1371600" cy="13655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A person wearing a suit and tie&#10;&#10;Description automatically generated with low confidence">
            <a:extLst>
              <a:ext uri="{FF2B5EF4-FFF2-40B4-BE49-F238E27FC236}">
                <a16:creationId xmlns:a16="http://schemas.microsoft.com/office/drawing/2014/main" id="{1884BBD9-AE76-7051-5F58-625234819CD6}"/>
              </a:ext>
            </a:extLst>
          </p:cNvPr>
          <p:cNvPicPr>
            <a:picLocks noChangeAspect="1"/>
          </p:cNvPicPr>
          <p:nvPr/>
        </p:nvPicPr>
        <p:blipFill rotWithShape="1">
          <a:blip r:embed="rId7"/>
          <a:srcRect l="6368" r="6892"/>
          <a:stretch/>
        </p:blipFill>
        <p:spPr>
          <a:xfrm>
            <a:off x="1269426" y="2935224"/>
            <a:ext cx="1371600" cy="14088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A person in a suit and tie&#10;&#10;Description automatically generated with low confidence">
            <a:extLst>
              <a:ext uri="{FF2B5EF4-FFF2-40B4-BE49-F238E27FC236}">
                <a16:creationId xmlns:a16="http://schemas.microsoft.com/office/drawing/2014/main" id="{8408AA55-7DB7-B0DD-A2D9-B6331BFBB645}"/>
              </a:ext>
            </a:extLst>
          </p:cNvPr>
          <p:cNvPicPr>
            <a:picLocks noChangeAspect="1"/>
          </p:cNvPicPr>
          <p:nvPr/>
        </p:nvPicPr>
        <p:blipFill>
          <a:blip r:embed="rId8"/>
          <a:stretch>
            <a:fillRect/>
          </a:stretch>
        </p:blipFill>
        <p:spPr>
          <a:xfrm>
            <a:off x="2135122" y="772664"/>
            <a:ext cx="1371600" cy="137922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9" name="Straight Connector 18">
            <a:extLst>
              <a:ext uri="{FF2B5EF4-FFF2-40B4-BE49-F238E27FC236}">
                <a16:creationId xmlns:a16="http://schemas.microsoft.com/office/drawing/2014/main" id="{B0C69756-2D25-8BB8-79EE-1A3EDFB39836}"/>
              </a:ext>
            </a:extLst>
          </p:cNvPr>
          <p:cNvCxnSpPr>
            <a:cxnSpLocks/>
            <a:stCxn id="16" idx="6"/>
            <a:endCxn id="22" idx="1"/>
          </p:cNvCxnSpPr>
          <p:nvPr/>
        </p:nvCxnSpPr>
        <p:spPr>
          <a:xfrm>
            <a:off x="3506722" y="1462274"/>
            <a:ext cx="1781055" cy="1158503"/>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Straight Connector 33">
            <a:extLst>
              <a:ext uri="{FF2B5EF4-FFF2-40B4-BE49-F238E27FC236}">
                <a16:creationId xmlns:a16="http://schemas.microsoft.com/office/drawing/2014/main" id="{B103BEC8-9C3D-228A-23BE-36FEC71ED121}"/>
              </a:ext>
            </a:extLst>
          </p:cNvPr>
          <p:cNvCxnSpPr>
            <a:cxnSpLocks/>
            <a:stCxn id="15" idx="6"/>
            <a:endCxn id="22" idx="2"/>
          </p:cNvCxnSpPr>
          <p:nvPr/>
        </p:nvCxnSpPr>
        <p:spPr>
          <a:xfrm flipV="1">
            <a:off x="2641026" y="3429000"/>
            <a:ext cx="2311974" cy="21062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Connector 39">
            <a:extLst>
              <a:ext uri="{FF2B5EF4-FFF2-40B4-BE49-F238E27FC236}">
                <a16:creationId xmlns:a16="http://schemas.microsoft.com/office/drawing/2014/main" id="{D598A6B0-9429-5D04-2321-9233B3DEA260}"/>
              </a:ext>
            </a:extLst>
          </p:cNvPr>
          <p:cNvCxnSpPr>
            <a:cxnSpLocks/>
            <a:stCxn id="22" idx="6"/>
            <a:endCxn id="39" idx="2"/>
          </p:cNvCxnSpPr>
          <p:nvPr/>
        </p:nvCxnSpPr>
        <p:spPr>
          <a:xfrm>
            <a:off x="7239000" y="3429000"/>
            <a:ext cx="2122397" cy="192024"/>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6" name="Straight Connector 45">
            <a:extLst>
              <a:ext uri="{FF2B5EF4-FFF2-40B4-BE49-F238E27FC236}">
                <a16:creationId xmlns:a16="http://schemas.microsoft.com/office/drawing/2014/main" id="{B551C5D4-76CA-384C-5C02-B6FE46A82B7B}"/>
              </a:ext>
            </a:extLst>
          </p:cNvPr>
          <p:cNvCxnSpPr>
            <a:cxnSpLocks/>
            <a:stCxn id="31" idx="2"/>
            <a:endCxn id="22" idx="7"/>
          </p:cNvCxnSpPr>
          <p:nvPr/>
        </p:nvCxnSpPr>
        <p:spPr>
          <a:xfrm flipH="1">
            <a:off x="6904223" y="1458464"/>
            <a:ext cx="1590434" cy="1162313"/>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Straight Connector 46">
            <a:extLst>
              <a:ext uri="{FF2B5EF4-FFF2-40B4-BE49-F238E27FC236}">
                <a16:creationId xmlns:a16="http://schemas.microsoft.com/office/drawing/2014/main" id="{93294C09-C8C1-F608-9A9D-C518DE612F8D}"/>
              </a:ext>
            </a:extLst>
          </p:cNvPr>
          <p:cNvCxnSpPr>
            <a:cxnSpLocks/>
            <a:stCxn id="14" idx="7"/>
            <a:endCxn id="22" idx="3"/>
          </p:cNvCxnSpPr>
          <p:nvPr/>
        </p:nvCxnSpPr>
        <p:spPr>
          <a:xfrm flipV="1">
            <a:off x="4129459" y="4237223"/>
            <a:ext cx="1158318" cy="880683"/>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 name="Straight Connector 47">
            <a:extLst>
              <a:ext uri="{FF2B5EF4-FFF2-40B4-BE49-F238E27FC236}">
                <a16:creationId xmlns:a16="http://schemas.microsoft.com/office/drawing/2014/main" id="{62220B50-A7E0-040F-0897-7D5F5DF42C97}"/>
              </a:ext>
            </a:extLst>
          </p:cNvPr>
          <p:cNvCxnSpPr>
            <a:cxnSpLocks/>
            <a:stCxn id="22" idx="5"/>
            <a:endCxn id="11" idx="1"/>
          </p:cNvCxnSpPr>
          <p:nvPr/>
        </p:nvCxnSpPr>
        <p:spPr>
          <a:xfrm>
            <a:off x="6904223" y="4237223"/>
            <a:ext cx="1158320" cy="92331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6" name="TextBox 55">
            <a:extLst>
              <a:ext uri="{FF2B5EF4-FFF2-40B4-BE49-F238E27FC236}">
                <a16:creationId xmlns:a16="http://schemas.microsoft.com/office/drawing/2014/main" id="{D305EAD5-2433-4DCB-FB25-DF5EEF7464CC}"/>
              </a:ext>
            </a:extLst>
          </p:cNvPr>
          <p:cNvSpPr txBox="1"/>
          <p:nvPr/>
        </p:nvSpPr>
        <p:spPr>
          <a:xfrm>
            <a:off x="3607" y="2232551"/>
            <a:ext cx="3946184"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Alan Bentley, Assistant Vice Chancellor</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Center for Technology Transfer &amp; Commercialization</a:t>
            </a:r>
          </a:p>
        </p:txBody>
      </p:sp>
      <p:sp>
        <p:nvSpPr>
          <p:cNvPr id="57" name="TextBox 56">
            <a:extLst>
              <a:ext uri="{FF2B5EF4-FFF2-40B4-BE49-F238E27FC236}">
                <a16:creationId xmlns:a16="http://schemas.microsoft.com/office/drawing/2014/main" id="{0395B9DE-54A4-1CFE-2FDB-ECAC187E572D}"/>
              </a:ext>
            </a:extLst>
          </p:cNvPr>
          <p:cNvSpPr txBox="1"/>
          <p:nvPr/>
        </p:nvSpPr>
        <p:spPr>
          <a:xfrm>
            <a:off x="160376" y="4393941"/>
            <a:ext cx="2589776" cy="523220"/>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David Owens, Executive Director</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Wond’ry</a:t>
            </a: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78447EFB-73F7-183A-88B2-D061BAB40CF6}"/>
              </a:ext>
            </a:extLst>
          </p:cNvPr>
          <p:cNvSpPr txBox="1"/>
          <p:nvPr/>
        </p:nvSpPr>
        <p:spPr>
          <a:xfrm>
            <a:off x="307004" y="6313836"/>
            <a:ext cx="4023321" cy="523220"/>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John Lehman, Adjunct Professor of Management</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Owen Graduate School of Management</a:t>
            </a:r>
          </a:p>
        </p:txBody>
      </p:sp>
      <p:sp>
        <p:nvSpPr>
          <p:cNvPr id="74" name="TextBox 73">
            <a:extLst>
              <a:ext uri="{FF2B5EF4-FFF2-40B4-BE49-F238E27FC236}">
                <a16:creationId xmlns:a16="http://schemas.microsoft.com/office/drawing/2014/main" id="{C4570FC7-6DC6-B223-716B-572BE3CE3F7A}"/>
              </a:ext>
            </a:extLst>
          </p:cNvPr>
          <p:cNvSpPr txBox="1"/>
          <p:nvPr/>
        </p:nvSpPr>
        <p:spPr>
          <a:xfrm>
            <a:off x="8479880" y="2232551"/>
            <a:ext cx="3145835" cy="52322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Olivia Bryant, Senior Vice President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Vanderbilt Health Professional Solutions</a:t>
            </a:r>
          </a:p>
        </p:txBody>
      </p:sp>
      <p:sp>
        <p:nvSpPr>
          <p:cNvPr id="78" name="TextBox 77">
            <a:extLst>
              <a:ext uri="{FF2B5EF4-FFF2-40B4-BE49-F238E27FC236}">
                <a16:creationId xmlns:a16="http://schemas.microsoft.com/office/drawing/2014/main" id="{6D07CBEC-C08F-6A8F-DC97-F8D5264DBB73}"/>
              </a:ext>
            </a:extLst>
          </p:cNvPr>
          <p:cNvSpPr txBox="1"/>
          <p:nvPr/>
        </p:nvSpPr>
        <p:spPr>
          <a:xfrm>
            <a:off x="9035316" y="4393941"/>
            <a:ext cx="3145835" cy="52322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Laura Beth Brown, Senior Vice President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Vanderbilt Health Services</a:t>
            </a:r>
          </a:p>
        </p:txBody>
      </p:sp>
      <p:sp>
        <p:nvSpPr>
          <p:cNvPr id="79" name="TextBox 78">
            <a:extLst>
              <a:ext uri="{FF2B5EF4-FFF2-40B4-BE49-F238E27FC236}">
                <a16:creationId xmlns:a16="http://schemas.microsoft.com/office/drawing/2014/main" id="{B42B1C7B-F0C6-FEDA-0FFA-DACB3179775B}"/>
              </a:ext>
            </a:extLst>
          </p:cNvPr>
          <p:cNvSpPr txBox="1"/>
          <p:nvPr/>
        </p:nvSpPr>
        <p:spPr>
          <a:xfrm>
            <a:off x="7924800" y="6313836"/>
            <a:ext cx="3145835" cy="52322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Brent McDonald, Senior Vice President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Vanderbilt Health Affiliated Network</a:t>
            </a:r>
          </a:p>
        </p:txBody>
      </p:sp>
      <p:sp>
        <p:nvSpPr>
          <p:cNvPr id="84" name="TextBox 83">
            <a:extLst>
              <a:ext uri="{FF2B5EF4-FFF2-40B4-BE49-F238E27FC236}">
                <a16:creationId xmlns:a16="http://schemas.microsoft.com/office/drawing/2014/main" id="{9B183A7C-1B6A-2DD7-3D41-7776137DCE2E}"/>
              </a:ext>
            </a:extLst>
          </p:cNvPr>
          <p:cNvSpPr txBox="1"/>
          <p:nvPr/>
        </p:nvSpPr>
        <p:spPr>
          <a:xfrm>
            <a:off x="4953000" y="1303156"/>
            <a:ext cx="228599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30A0"/>
                </a:solidFill>
                <a:effectLst/>
                <a:uLnTx/>
                <a:uFillTx/>
                <a:latin typeface="Calibri" panose="020F0502020204030204"/>
                <a:ea typeface="+mn-ea"/>
                <a:cs typeface="+mn-cs"/>
              </a:rPr>
              <a:t>VENTURE CAPITAL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30A0"/>
                </a:solidFill>
                <a:effectLst/>
                <a:uLnTx/>
                <a:uFillTx/>
                <a:latin typeface="Calibri" panose="020F0502020204030204"/>
                <a:ea typeface="+mn-ea"/>
                <a:cs typeface="+mn-cs"/>
              </a:rPr>
              <a:t>INVESTMENT BANKS</a:t>
            </a:r>
          </a:p>
        </p:txBody>
      </p:sp>
      <p:sp>
        <p:nvSpPr>
          <p:cNvPr id="85" name="TextBox 84">
            <a:extLst>
              <a:ext uri="{FF2B5EF4-FFF2-40B4-BE49-F238E27FC236}">
                <a16:creationId xmlns:a16="http://schemas.microsoft.com/office/drawing/2014/main" id="{334C3C64-1EC8-486B-51F3-D95E96F790A4}"/>
              </a:ext>
            </a:extLst>
          </p:cNvPr>
          <p:cNvSpPr txBox="1"/>
          <p:nvPr/>
        </p:nvSpPr>
        <p:spPr>
          <a:xfrm>
            <a:off x="4784065" y="5160541"/>
            <a:ext cx="138738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30A0"/>
                </a:solidFill>
                <a:effectLst/>
                <a:uLnTx/>
                <a:uFillTx/>
                <a:latin typeface="Calibri" panose="020F0502020204030204"/>
                <a:ea typeface="+mn-ea"/>
                <a:cs typeface="+mn-cs"/>
              </a:rPr>
              <a:t>INNOVATION STUDIOS</a:t>
            </a:r>
          </a:p>
        </p:txBody>
      </p:sp>
      <p:sp>
        <p:nvSpPr>
          <p:cNvPr id="86" name="TextBox 85">
            <a:extLst>
              <a:ext uri="{FF2B5EF4-FFF2-40B4-BE49-F238E27FC236}">
                <a16:creationId xmlns:a16="http://schemas.microsoft.com/office/drawing/2014/main" id="{AFA26169-8337-F627-83EF-992C19015C86}"/>
              </a:ext>
            </a:extLst>
          </p:cNvPr>
          <p:cNvSpPr txBox="1"/>
          <p:nvPr/>
        </p:nvSpPr>
        <p:spPr>
          <a:xfrm>
            <a:off x="6025412" y="5160541"/>
            <a:ext cx="1387382"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30A0"/>
                </a:solidFill>
                <a:effectLst/>
                <a:uLnTx/>
                <a:uFillTx/>
                <a:latin typeface="Calibri" panose="020F0502020204030204"/>
                <a:ea typeface="+mn-ea"/>
                <a:cs typeface="+mn-cs"/>
              </a:rPr>
              <a:t>EXECUTIVE STAFFING FIRMS</a:t>
            </a:r>
          </a:p>
        </p:txBody>
      </p:sp>
      <p:cxnSp>
        <p:nvCxnSpPr>
          <p:cNvPr id="88" name="Straight Connector 87">
            <a:extLst>
              <a:ext uri="{FF2B5EF4-FFF2-40B4-BE49-F238E27FC236}">
                <a16:creationId xmlns:a16="http://schemas.microsoft.com/office/drawing/2014/main" id="{4DB6307E-E7DE-281A-B61A-E41FE5F9A240}"/>
              </a:ext>
            </a:extLst>
          </p:cNvPr>
          <p:cNvCxnSpPr>
            <a:stCxn id="84" idx="2"/>
            <a:endCxn id="22" idx="0"/>
          </p:cNvCxnSpPr>
          <p:nvPr/>
        </p:nvCxnSpPr>
        <p:spPr>
          <a:xfrm>
            <a:off x="6096000" y="1826376"/>
            <a:ext cx="0" cy="45962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ADA7E59-8ACF-1E54-B7F2-CA8C88B24362}"/>
              </a:ext>
            </a:extLst>
          </p:cNvPr>
          <p:cNvCxnSpPr>
            <a:cxnSpLocks/>
            <a:stCxn id="22" idx="4"/>
            <a:endCxn id="85" idx="0"/>
          </p:cNvCxnSpPr>
          <p:nvPr/>
        </p:nvCxnSpPr>
        <p:spPr>
          <a:xfrm flipH="1">
            <a:off x="5477756" y="4572000"/>
            <a:ext cx="618244" cy="588541"/>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7D994F4-183A-B5B3-2ECF-B7A34F7EDE7B}"/>
              </a:ext>
            </a:extLst>
          </p:cNvPr>
          <p:cNvCxnSpPr>
            <a:cxnSpLocks/>
            <a:stCxn id="22" idx="4"/>
            <a:endCxn id="86" idx="0"/>
          </p:cNvCxnSpPr>
          <p:nvPr/>
        </p:nvCxnSpPr>
        <p:spPr>
          <a:xfrm>
            <a:off x="6096000" y="4572000"/>
            <a:ext cx="623103" cy="588541"/>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pic>
        <p:nvPicPr>
          <p:cNvPr id="98" name="Picture 2" descr="Strategic Directions Logo">
            <a:extLst>
              <a:ext uri="{FF2B5EF4-FFF2-40B4-BE49-F238E27FC236}">
                <a16:creationId xmlns:a16="http://schemas.microsoft.com/office/drawing/2014/main" id="{AC169D5A-DD7D-7972-C1B7-D858034EE46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6842" t="41213" r="37708" b="29288"/>
          <a:stretch/>
        </p:blipFill>
        <p:spPr bwMode="auto">
          <a:xfrm>
            <a:off x="8047126" y="2358847"/>
            <a:ext cx="432754" cy="439463"/>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191EFC19-197F-4EE1-36D7-B066111E7534}"/>
              </a:ext>
            </a:extLst>
          </p:cNvPr>
          <p:cNvPicPr>
            <a:picLocks noChangeAspect="1"/>
          </p:cNvPicPr>
          <p:nvPr/>
        </p:nvPicPr>
        <p:blipFill rotWithShape="1">
          <a:blip r:embed="rId10"/>
          <a:srcRect r="67820" b="16076"/>
          <a:stretch/>
        </p:blipFill>
        <p:spPr>
          <a:xfrm>
            <a:off x="3928049" y="2358847"/>
            <a:ext cx="330581" cy="201168"/>
          </a:xfrm>
          <a:prstGeom prst="rect">
            <a:avLst/>
          </a:prstGeom>
        </p:spPr>
      </p:pic>
      <p:pic>
        <p:nvPicPr>
          <p:cNvPr id="101" name="Picture 100">
            <a:extLst>
              <a:ext uri="{FF2B5EF4-FFF2-40B4-BE49-F238E27FC236}">
                <a16:creationId xmlns:a16="http://schemas.microsoft.com/office/drawing/2014/main" id="{188A9554-4B3E-92F4-32C4-745C7D14A958}"/>
              </a:ext>
            </a:extLst>
          </p:cNvPr>
          <p:cNvPicPr>
            <a:picLocks noChangeAspect="1"/>
          </p:cNvPicPr>
          <p:nvPr/>
        </p:nvPicPr>
        <p:blipFill rotWithShape="1">
          <a:blip r:embed="rId10"/>
          <a:srcRect r="67820" b="16076"/>
          <a:stretch/>
        </p:blipFill>
        <p:spPr>
          <a:xfrm>
            <a:off x="4300724" y="6398728"/>
            <a:ext cx="330581" cy="201168"/>
          </a:xfrm>
          <a:prstGeom prst="rect">
            <a:avLst/>
          </a:prstGeom>
        </p:spPr>
      </p:pic>
      <p:pic>
        <p:nvPicPr>
          <p:cNvPr id="102" name="Picture 2" descr="Strategic Directions Logo">
            <a:extLst>
              <a:ext uri="{FF2B5EF4-FFF2-40B4-BE49-F238E27FC236}">
                <a16:creationId xmlns:a16="http://schemas.microsoft.com/office/drawing/2014/main" id="{F30FAAEC-FFD1-D055-5B83-31962EE4285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6842" t="41213" r="37708" b="29288"/>
          <a:stretch/>
        </p:blipFill>
        <p:spPr bwMode="auto">
          <a:xfrm>
            <a:off x="8610600" y="4473845"/>
            <a:ext cx="432754" cy="439463"/>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Strategic Directions Logo">
            <a:extLst>
              <a:ext uri="{FF2B5EF4-FFF2-40B4-BE49-F238E27FC236}">
                <a16:creationId xmlns:a16="http://schemas.microsoft.com/office/drawing/2014/main" id="{3F895840-F0C2-6701-2DFE-3EA247B8F90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6842" t="41213" r="37708" b="29288"/>
          <a:stretch/>
        </p:blipFill>
        <p:spPr bwMode="auto">
          <a:xfrm>
            <a:off x="7483383" y="6398728"/>
            <a:ext cx="432754" cy="43946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a:extLst>
              <a:ext uri="{FF2B5EF4-FFF2-40B4-BE49-F238E27FC236}">
                <a16:creationId xmlns:a16="http://schemas.microsoft.com/office/drawing/2014/main" id="{6B85DD12-CEEE-4AFA-1E2C-C06DC8C294B7}"/>
              </a:ext>
            </a:extLst>
          </p:cNvPr>
          <p:cNvPicPr>
            <a:picLocks noChangeAspect="1"/>
          </p:cNvPicPr>
          <p:nvPr/>
        </p:nvPicPr>
        <p:blipFill rotWithShape="1">
          <a:blip r:embed="rId10"/>
          <a:srcRect r="67820" b="16076"/>
          <a:stretch/>
        </p:blipFill>
        <p:spPr>
          <a:xfrm>
            <a:off x="2717163" y="4473845"/>
            <a:ext cx="330581" cy="201168"/>
          </a:xfrm>
          <a:prstGeom prst="rect">
            <a:avLst/>
          </a:prstGeom>
        </p:spPr>
      </p:pic>
    </p:spTree>
    <p:extLst>
      <p:ext uri="{BB962C8B-B14F-4D97-AF65-F5344CB8AC3E}">
        <p14:creationId xmlns:p14="http://schemas.microsoft.com/office/powerpoint/2010/main" val="4100528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CB27D45-9872-3BD9-84D9-E8E51FE2E832}"/>
              </a:ext>
            </a:extLst>
          </p:cNvPr>
          <p:cNvSpPr>
            <a:spLocks noGrp="1"/>
          </p:cNvSpPr>
          <p:nvPr>
            <p:ph type="sldNum" sz="quarter" idx="12"/>
          </p:nvPr>
        </p:nvSpPr>
        <p:spPr>
          <a:xfrm>
            <a:off x="11361667" y="6468347"/>
            <a:ext cx="68241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C5E501-45E1-884F-A77D-6BABE6DAED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906FC22-16AE-D326-C797-682550D16B51}"/>
              </a:ext>
            </a:extLst>
          </p:cNvPr>
          <p:cNvSpPr txBox="1"/>
          <p:nvPr/>
        </p:nvSpPr>
        <p:spPr>
          <a:xfrm>
            <a:off x="172060" y="224151"/>
            <a:ext cx="8126833"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75000"/>
                  </a:srgbClr>
                </a:solidFill>
                <a:effectLst/>
                <a:uLnTx/>
                <a:uFillTx/>
                <a:latin typeface="Calibri Light" panose="020F0302020204030204"/>
                <a:ea typeface="Calibri" panose="020F0502020204030204" pitchFamily="34" charset="0"/>
                <a:cs typeface="Times New Roman" panose="02020603050405020304" pitchFamily="18" charset="0"/>
              </a:rPr>
              <a:t>Engagement</a:t>
            </a:r>
          </a:p>
        </p:txBody>
      </p:sp>
      <p:graphicFrame>
        <p:nvGraphicFramePr>
          <p:cNvPr id="8" name="Diagram 7">
            <a:extLst>
              <a:ext uri="{FF2B5EF4-FFF2-40B4-BE49-F238E27FC236}">
                <a16:creationId xmlns:a16="http://schemas.microsoft.com/office/drawing/2014/main" id="{CB44C350-3AF2-A07E-700D-61F3A35326FB}"/>
              </a:ext>
            </a:extLst>
          </p:cNvPr>
          <p:cNvGraphicFramePr/>
          <p:nvPr>
            <p:extLst>
              <p:ext uri="{D42A27DB-BD31-4B8C-83A1-F6EECF244321}">
                <p14:modId xmlns:p14="http://schemas.microsoft.com/office/powerpoint/2010/main" val="1891906170"/>
              </p:ext>
            </p:extLst>
          </p:nvPr>
        </p:nvGraphicFramePr>
        <p:xfrm>
          <a:off x="2756420" y="1376515"/>
          <a:ext cx="6479459" cy="4975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30" name="Picture 6" descr="People - Free people icons">
            <a:extLst>
              <a:ext uri="{FF2B5EF4-FFF2-40B4-BE49-F238E27FC236}">
                <a16:creationId xmlns:a16="http://schemas.microsoft.com/office/drawing/2014/main" id="{041AD809-C261-1397-D8CA-9CD1DB217C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62713" y="1313334"/>
            <a:ext cx="1874414" cy="1874414"/>
          </a:xfrm>
          <a:prstGeom prst="roundRect">
            <a:avLst>
              <a:gd name="adj" fmla="val 31106"/>
            </a:avLst>
          </a:prstGeom>
          <a:solidFill>
            <a:srgbClr val="FFFFFF">
              <a:shade val="85000"/>
            </a:srgbClr>
          </a:solidFill>
          <a:ln>
            <a:noFill/>
          </a:ln>
          <a:effectLst>
            <a:reflection blurRad="12700" stA="38000" endPos="28000" dist="5000" dir="5400000" sy="-100000" algn="bl" rotWithShape="0"/>
          </a:effectLst>
        </p:spPr>
      </p:pic>
      <p:sp>
        <p:nvSpPr>
          <p:cNvPr id="19" name="AutoShape 8" descr="Vanderbilt University | Medicine">
            <a:extLst>
              <a:ext uri="{FF2B5EF4-FFF2-40B4-BE49-F238E27FC236}">
                <a16:creationId xmlns:a16="http://schemas.microsoft.com/office/drawing/2014/main" id="{A9A5EFEB-3B4C-F564-48F2-26137DCF8623}"/>
              </a:ext>
            </a:extLst>
          </p:cNvPr>
          <p:cNvSpPr>
            <a:spLocks noChangeAspect="1" noChangeArrowheads="1"/>
          </p:cNvSpPr>
          <p:nvPr/>
        </p:nvSpPr>
        <p:spPr bwMode="auto">
          <a:xfrm>
            <a:off x="5982928" y="363055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2" descr="Vanderbilt University | Medicine">
            <a:extLst>
              <a:ext uri="{FF2B5EF4-FFF2-40B4-BE49-F238E27FC236}">
                <a16:creationId xmlns:a16="http://schemas.microsoft.com/office/drawing/2014/main" id="{5971E619-0FD1-F322-B1A5-1710874CDCE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108EEF7-8290-291B-5D71-E8CA34619D92}"/>
              </a:ext>
            </a:extLst>
          </p:cNvPr>
          <p:cNvSpPr txBox="1"/>
          <p:nvPr/>
        </p:nvSpPr>
        <p:spPr>
          <a:xfrm>
            <a:off x="650278" y="1593701"/>
            <a:ext cx="2261458" cy="408623"/>
          </a:xfrm>
          <a:prstGeom prst="roundRect">
            <a:avLst/>
          </a:prstGeom>
          <a:solidFill>
            <a:srgbClr val="99773D"/>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w="0">
                  <a:solidFill>
                    <a:prstClr val="white"/>
                  </a:solidFill>
                </a:ln>
                <a:solidFill>
                  <a:prstClr val="white"/>
                </a:solidFill>
                <a:effectLst>
                  <a:innerShdw blurRad="63500" dist="50800" dir="13500000">
                    <a:srgbClr val="000000">
                      <a:alpha val="50000"/>
                    </a:srgbClr>
                  </a:innerShdw>
                </a:effectLst>
                <a:uLnTx/>
                <a:uFillTx/>
                <a:latin typeface="Calibri" panose="020F0502020204030204"/>
                <a:ea typeface="+mn-ea"/>
                <a:cs typeface="+mn-cs"/>
              </a:rPr>
              <a:t>School of Medicine</a:t>
            </a:r>
          </a:p>
        </p:txBody>
      </p:sp>
      <p:sp>
        <p:nvSpPr>
          <p:cNvPr id="24" name="TextBox 23">
            <a:extLst>
              <a:ext uri="{FF2B5EF4-FFF2-40B4-BE49-F238E27FC236}">
                <a16:creationId xmlns:a16="http://schemas.microsoft.com/office/drawing/2014/main" id="{03F91B16-3C61-3A98-5103-47F333172751}"/>
              </a:ext>
            </a:extLst>
          </p:cNvPr>
          <p:cNvSpPr txBox="1"/>
          <p:nvPr/>
        </p:nvSpPr>
        <p:spPr>
          <a:xfrm>
            <a:off x="677157" y="2632709"/>
            <a:ext cx="2445305" cy="408623"/>
          </a:xfrm>
          <a:prstGeom prst="roundRect">
            <a:avLst/>
          </a:prstGeom>
          <a:solidFill>
            <a:srgbClr val="99773D"/>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w="0">
                  <a:solidFill>
                    <a:prstClr val="white"/>
                  </a:solidFill>
                </a:ln>
                <a:solidFill>
                  <a:prstClr val="white"/>
                </a:solidFill>
                <a:effectLst>
                  <a:innerShdw blurRad="63500" dist="50800" dir="13500000">
                    <a:srgbClr val="000000">
                      <a:alpha val="50000"/>
                    </a:srgbClr>
                  </a:innerShdw>
                </a:effectLst>
                <a:uLnTx/>
                <a:uFillTx/>
                <a:latin typeface="Calibri" panose="020F0502020204030204"/>
                <a:ea typeface="+mn-ea"/>
                <a:cs typeface="+mn-cs"/>
              </a:rPr>
              <a:t>School of Engineering</a:t>
            </a:r>
          </a:p>
        </p:txBody>
      </p:sp>
      <p:sp>
        <p:nvSpPr>
          <p:cNvPr id="25" name="TextBox 24">
            <a:extLst>
              <a:ext uri="{FF2B5EF4-FFF2-40B4-BE49-F238E27FC236}">
                <a16:creationId xmlns:a16="http://schemas.microsoft.com/office/drawing/2014/main" id="{90C0E0AA-3C17-AAE8-CD17-872BD54ECA31}"/>
              </a:ext>
            </a:extLst>
          </p:cNvPr>
          <p:cNvSpPr txBox="1"/>
          <p:nvPr/>
        </p:nvSpPr>
        <p:spPr>
          <a:xfrm>
            <a:off x="1409060" y="2127512"/>
            <a:ext cx="2893174" cy="408623"/>
          </a:xfrm>
          <a:prstGeom prst="roundRect">
            <a:avLst/>
          </a:prstGeom>
          <a:solidFill>
            <a:srgbClr val="99773D"/>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w="0">
                  <a:solidFill>
                    <a:prstClr val="white"/>
                  </a:solidFill>
                </a:ln>
                <a:solidFill>
                  <a:prstClr val="white"/>
                </a:solidFill>
                <a:effectLst>
                  <a:innerShdw blurRad="63500" dist="50800" dir="13500000">
                    <a:srgbClr val="000000">
                      <a:alpha val="50000"/>
                    </a:srgbClr>
                  </a:innerShdw>
                </a:effectLst>
                <a:uLnTx/>
                <a:uFillTx/>
                <a:latin typeface="Calibri" panose="020F0502020204030204"/>
                <a:ea typeface="+mn-ea"/>
                <a:cs typeface="+mn-cs"/>
              </a:rPr>
              <a:t>College of Arts &amp; Sciences</a:t>
            </a:r>
          </a:p>
        </p:txBody>
      </p:sp>
      <p:sp>
        <p:nvSpPr>
          <p:cNvPr id="28" name="TextBox 27">
            <a:extLst>
              <a:ext uri="{FF2B5EF4-FFF2-40B4-BE49-F238E27FC236}">
                <a16:creationId xmlns:a16="http://schemas.microsoft.com/office/drawing/2014/main" id="{E1050E9C-1798-260A-8F87-9BE1FD5B29BE}"/>
              </a:ext>
            </a:extLst>
          </p:cNvPr>
          <p:cNvSpPr txBox="1"/>
          <p:nvPr/>
        </p:nvSpPr>
        <p:spPr>
          <a:xfrm>
            <a:off x="7997851" y="1695922"/>
            <a:ext cx="1238028"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Faculty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Staff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Residents</a:t>
            </a:r>
          </a:p>
        </p:txBody>
      </p:sp>
      <p:cxnSp>
        <p:nvCxnSpPr>
          <p:cNvPr id="4" name="Straight Connector 3">
            <a:extLst>
              <a:ext uri="{FF2B5EF4-FFF2-40B4-BE49-F238E27FC236}">
                <a16:creationId xmlns:a16="http://schemas.microsoft.com/office/drawing/2014/main" id="{9BCD45FC-4CBF-B257-E7DF-652347CA7472}"/>
              </a:ext>
            </a:extLst>
          </p:cNvPr>
          <p:cNvCxnSpPr>
            <a:cxnSpLocks/>
          </p:cNvCxnSpPr>
          <p:nvPr/>
        </p:nvCxnSpPr>
        <p:spPr>
          <a:xfrm>
            <a:off x="0" y="1221727"/>
            <a:ext cx="12192000"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358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12B3C7-A6D5-B82C-236F-32BBEC2DBA11}"/>
              </a:ext>
            </a:extLst>
          </p:cNvPr>
          <p:cNvSpPr>
            <a:spLocks noGrp="1"/>
          </p:cNvSpPr>
          <p:nvPr>
            <p:ph type="sldNum" sz="quarter" idx="12"/>
          </p:nvPr>
        </p:nvSpPr>
        <p:spPr/>
        <p:txBody>
          <a:bodyPr/>
          <a:lstStyle/>
          <a:p>
            <a:fld id="{48F63A3B-78C7-47BE-AE5E-E10140E04643}" type="slidenum">
              <a:rPr lang="en-US" smtClean="0"/>
              <a:t>7</a:t>
            </a:fld>
            <a:endParaRPr lang="en-US" dirty="0"/>
          </a:p>
        </p:txBody>
      </p:sp>
      <p:pic>
        <p:nvPicPr>
          <p:cNvPr id="6" name="Picture 5">
            <a:extLst>
              <a:ext uri="{FF2B5EF4-FFF2-40B4-BE49-F238E27FC236}">
                <a16:creationId xmlns:a16="http://schemas.microsoft.com/office/drawing/2014/main" id="{0C4621DC-C11A-C903-3A43-C968BC28D76D}"/>
              </a:ext>
            </a:extLst>
          </p:cNvPr>
          <p:cNvPicPr>
            <a:picLocks noChangeAspect="1"/>
          </p:cNvPicPr>
          <p:nvPr/>
        </p:nvPicPr>
        <p:blipFill>
          <a:blip r:embed="rId2"/>
          <a:stretch>
            <a:fillRect/>
          </a:stretch>
        </p:blipFill>
        <p:spPr>
          <a:xfrm>
            <a:off x="47165" y="1378495"/>
            <a:ext cx="4385388" cy="306977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268E1B1-562F-C334-C245-21F923E928FE}"/>
              </a:ext>
            </a:extLst>
          </p:cNvPr>
          <p:cNvPicPr>
            <a:picLocks noChangeAspect="1"/>
          </p:cNvPicPr>
          <p:nvPr/>
        </p:nvPicPr>
        <p:blipFill>
          <a:blip r:embed="rId3"/>
          <a:stretch>
            <a:fillRect/>
          </a:stretch>
        </p:blipFill>
        <p:spPr>
          <a:xfrm>
            <a:off x="4204159" y="2989369"/>
            <a:ext cx="5348413" cy="3287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8353B976-4B1E-B32B-90C6-DED22CF4ECCA}"/>
              </a:ext>
            </a:extLst>
          </p:cNvPr>
          <p:cNvSpPr txBox="1"/>
          <p:nvPr/>
        </p:nvSpPr>
        <p:spPr>
          <a:xfrm>
            <a:off x="172060" y="211625"/>
            <a:ext cx="8126833"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75000"/>
                  </a:srgbClr>
                </a:solidFill>
                <a:effectLst/>
                <a:uLnTx/>
                <a:uFillTx/>
                <a:latin typeface="Calibri Light" panose="020F0302020204030204"/>
                <a:ea typeface="Calibri" panose="020F0502020204030204" pitchFamily="34" charset="0"/>
                <a:cs typeface="Times New Roman" panose="02020603050405020304" pitchFamily="18" charset="0"/>
              </a:rPr>
              <a:t>Digital Health Focus</a:t>
            </a:r>
          </a:p>
        </p:txBody>
      </p:sp>
      <p:cxnSp>
        <p:nvCxnSpPr>
          <p:cNvPr id="9" name="Straight Connector 8">
            <a:extLst>
              <a:ext uri="{FF2B5EF4-FFF2-40B4-BE49-F238E27FC236}">
                <a16:creationId xmlns:a16="http://schemas.microsoft.com/office/drawing/2014/main" id="{F70A389B-2AC7-5E14-EF8D-0A99859C4590}"/>
              </a:ext>
            </a:extLst>
          </p:cNvPr>
          <p:cNvCxnSpPr>
            <a:cxnSpLocks/>
          </p:cNvCxnSpPr>
          <p:nvPr/>
        </p:nvCxnSpPr>
        <p:spPr>
          <a:xfrm>
            <a:off x="0" y="1221727"/>
            <a:ext cx="12192000"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C4DE895-B0D2-C257-DD00-2694F5BBC2B9}"/>
              </a:ext>
            </a:extLst>
          </p:cNvPr>
          <p:cNvPicPr>
            <a:picLocks noChangeAspect="1"/>
          </p:cNvPicPr>
          <p:nvPr/>
        </p:nvPicPr>
        <p:blipFill>
          <a:blip r:embed="rId4"/>
          <a:stretch>
            <a:fillRect/>
          </a:stretch>
        </p:blipFill>
        <p:spPr>
          <a:xfrm>
            <a:off x="7857692" y="835941"/>
            <a:ext cx="4183723" cy="25114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6675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CE4948B-80D8-CD91-359A-C326AF956973}"/>
              </a:ext>
            </a:extLst>
          </p:cNvPr>
          <p:cNvSpPr>
            <a:spLocks noGrp="1"/>
          </p:cNvSpPr>
          <p:nvPr>
            <p:ph type="body" sz="quarter" idx="10"/>
          </p:nvPr>
        </p:nvSpPr>
        <p:spPr>
          <a:xfrm>
            <a:off x="125969" y="191119"/>
            <a:ext cx="8391929" cy="1006475"/>
          </a:xfrm>
        </p:spPr>
        <p:txBody>
          <a:bodyPr/>
          <a:lstStyle/>
          <a:p>
            <a:r>
              <a:rPr kumimoji="0" lang="en-US" sz="4000" b="0" i="0" u="none" strike="noStrike" kern="1200" cap="none" spc="0" normalizeH="0" baseline="0" noProof="0" dirty="0">
                <a:ln>
                  <a:noFill/>
                </a:ln>
                <a:solidFill>
                  <a:srgbClr val="4472C4">
                    <a:lumMod val="75000"/>
                  </a:srgbClr>
                </a:solidFill>
                <a:effectLst/>
                <a:uLnTx/>
                <a:uFillTx/>
                <a:latin typeface="Calibri Light" panose="020F0302020204030204"/>
                <a:ea typeface="Calibri" panose="020F0502020204030204" pitchFamily="34" charset="0"/>
                <a:cs typeface="Times New Roman" panose="02020603050405020304" pitchFamily="18" charset="0"/>
              </a:rPr>
              <a:t>Education, recognition and culture</a:t>
            </a:r>
            <a:endParaRPr lang="en-US" dirty="0"/>
          </a:p>
        </p:txBody>
      </p:sp>
      <p:sp>
        <p:nvSpPr>
          <p:cNvPr id="6" name="Slide Number Placeholder 5">
            <a:extLst>
              <a:ext uri="{FF2B5EF4-FFF2-40B4-BE49-F238E27FC236}">
                <a16:creationId xmlns:a16="http://schemas.microsoft.com/office/drawing/2014/main" id="{3D242926-2A3A-B086-C7B9-B9C92AD3B5D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C5E501-45E1-884F-A77D-6BABE6DAED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480B01D-C62D-6010-77CA-F06583EC8E3F}"/>
              </a:ext>
            </a:extLst>
          </p:cNvPr>
          <p:cNvSpPr txBox="1"/>
          <p:nvPr/>
        </p:nvSpPr>
        <p:spPr>
          <a:xfrm>
            <a:off x="93986" y="1257440"/>
            <a:ext cx="572153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SEMINAR SERIES</a:t>
            </a:r>
          </a:p>
        </p:txBody>
      </p:sp>
      <p:pic>
        <p:nvPicPr>
          <p:cNvPr id="13" name="Picture 12">
            <a:extLst>
              <a:ext uri="{FF2B5EF4-FFF2-40B4-BE49-F238E27FC236}">
                <a16:creationId xmlns:a16="http://schemas.microsoft.com/office/drawing/2014/main" id="{E78980A5-6599-F472-498E-741A61DF6A1E}"/>
              </a:ext>
            </a:extLst>
          </p:cNvPr>
          <p:cNvPicPr>
            <a:picLocks noChangeAspect="1"/>
          </p:cNvPicPr>
          <p:nvPr/>
        </p:nvPicPr>
        <p:blipFill>
          <a:blip r:embed="rId3"/>
          <a:stretch>
            <a:fillRect/>
          </a:stretch>
        </p:blipFill>
        <p:spPr>
          <a:xfrm>
            <a:off x="2663286" y="3429000"/>
            <a:ext cx="3200400" cy="263777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4ADDA3F1-70FA-47F2-1C2F-8435EF4F5913}"/>
              </a:ext>
            </a:extLst>
          </p:cNvPr>
          <p:cNvPicPr>
            <a:picLocks noChangeAspect="1"/>
          </p:cNvPicPr>
          <p:nvPr/>
        </p:nvPicPr>
        <p:blipFill>
          <a:blip r:embed="rId4"/>
          <a:stretch>
            <a:fillRect/>
          </a:stretch>
        </p:blipFill>
        <p:spPr>
          <a:xfrm>
            <a:off x="125969" y="2798165"/>
            <a:ext cx="3200400" cy="2669750"/>
          </a:xfrm>
          <a:prstGeom prst="rect">
            <a:avLst/>
          </a:prstGeom>
          <a:ln>
            <a:noFill/>
          </a:ln>
          <a:effectLst>
            <a:outerShdw blurRad="292100" dist="139700" dir="2700000" algn="tl" rotWithShape="0">
              <a:srgbClr val="333333">
                <a:alpha val="65000"/>
              </a:srgbClr>
            </a:outerShdw>
          </a:effectLst>
        </p:spPr>
      </p:pic>
      <p:pic>
        <p:nvPicPr>
          <p:cNvPr id="8" name="Picture Placeholder 7">
            <a:extLst>
              <a:ext uri="{FF2B5EF4-FFF2-40B4-BE49-F238E27FC236}">
                <a16:creationId xmlns:a16="http://schemas.microsoft.com/office/drawing/2014/main" id="{52AC2FAE-1C52-B584-DED9-AA2C357194FD}"/>
              </a:ext>
            </a:extLst>
          </p:cNvPr>
          <p:cNvPicPr>
            <a:picLocks noGrp="1" noChangeAspect="1"/>
          </p:cNvPicPr>
          <p:nvPr>
            <p:ph type="pic" sz="quarter" idx="14"/>
          </p:nvPr>
        </p:nvPicPr>
        <p:blipFill rotWithShape="1">
          <a:blip r:embed="rId5"/>
          <a:srcRect t="9321" b="64755"/>
          <a:stretch/>
        </p:blipFill>
        <p:spPr>
          <a:xfrm>
            <a:off x="1879808" y="1345170"/>
            <a:ext cx="3884943" cy="1303202"/>
          </a:xfrm>
          <a:prstGeom prst="rect">
            <a:avLst/>
          </a:prstGeom>
          <a:ln>
            <a:noFill/>
          </a:ln>
          <a:effectLst>
            <a:outerShdw blurRad="292100" dist="139700" dir="2700000" algn="tl" rotWithShape="0">
              <a:srgbClr val="333333">
                <a:alpha val="65000"/>
              </a:srgbClr>
            </a:outerShdw>
          </a:effectLst>
        </p:spPr>
      </p:pic>
      <p:cxnSp>
        <p:nvCxnSpPr>
          <p:cNvPr id="18" name="Straight Connector 17">
            <a:extLst>
              <a:ext uri="{FF2B5EF4-FFF2-40B4-BE49-F238E27FC236}">
                <a16:creationId xmlns:a16="http://schemas.microsoft.com/office/drawing/2014/main" id="{29AB5CBE-0813-1178-77BB-449F17F9FF93}"/>
              </a:ext>
            </a:extLst>
          </p:cNvPr>
          <p:cNvCxnSpPr>
            <a:cxnSpLocks/>
          </p:cNvCxnSpPr>
          <p:nvPr/>
        </p:nvCxnSpPr>
        <p:spPr>
          <a:xfrm>
            <a:off x="6096000" y="1345170"/>
            <a:ext cx="0" cy="5290761"/>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descr="Light bulb on yellow background with sketched light beams and cord">
            <a:extLst>
              <a:ext uri="{FF2B5EF4-FFF2-40B4-BE49-F238E27FC236}">
                <a16:creationId xmlns:a16="http://schemas.microsoft.com/office/drawing/2014/main" id="{23CDDF5F-C527-A725-B948-8911407383E8}"/>
              </a:ext>
            </a:extLst>
          </p:cNvPr>
          <p:cNvPicPr>
            <a:picLocks noChangeAspect="1"/>
          </p:cNvPicPr>
          <p:nvPr/>
        </p:nvPicPr>
        <p:blipFill>
          <a:blip r:embed="rId6"/>
          <a:stretch>
            <a:fillRect/>
          </a:stretch>
        </p:blipFill>
        <p:spPr>
          <a:xfrm>
            <a:off x="6427250" y="2239084"/>
            <a:ext cx="5479536" cy="3371199"/>
          </a:xfrm>
          <a:prstGeom prst="rect">
            <a:avLst/>
          </a:prstGeom>
          <a:solidFill>
            <a:schemeClr val="accent4">
              <a:lumMod val="20000"/>
              <a:lumOff val="80000"/>
            </a:schemeClr>
          </a:solidFill>
        </p:spPr>
      </p:pic>
      <p:sp>
        <p:nvSpPr>
          <p:cNvPr id="20" name="TextBox 19">
            <a:extLst>
              <a:ext uri="{FF2B5EF4-FFF2-40B4-BE49-F238E27FC236}">
                <a16:creationId xmlns:a16="http://schemas.microsoft.com/office/drawing/2014/main" id="{28524183-D937-F1C4-D77F-D3854A9ECE18}"/>
              </a:ext>
            </a:extLst>
          </p:cNvPr>
          <p:cNvSpPr txBox="1"/>
          <p:nvPr/>
        </p:nvSpPr>
        <p:spPr>
          <a:xfrm>
            <a:off x="6631817" y="4317535"/>
            <a:ext cx="4125207"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COMING FALL 2023: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Inaugural Brock Family Center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INNOVATOR OF THE YEAR</a:t>
            </a:r>
          </a:p>
        </p:txBody>
      </p:sp>
      <p:cxnSp>
        <p:nvCxnSpPr>
          <p:cNvPr id="2" name="Straight Connector 1">
            <a:extLst>
              <a:ext uri="{FF2B5EF4-FFF2-40B4-BE49-F238E27FC236}">
                <a16:creationId xmlns:a16="http://schemas.microsoft.com/office/drawing/2014/main" id="{25E63856-B5DF-FD6C-5769-65C456EF40EF}"/>
              </a:ext>
            </a:extLst>
          </p:cNvPr>
          <p:cNvCxnSpPr>
            <a:cxnSpLocks/>
          </p:cNvCxnSpPr>
          <p:nvPr/>
        </p:nvCxnSpPr>
        <p:spPr>
          <a:xfrm>
            <a:off x="0" y="1221727"/>
            <a:ext cx="12192000"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185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1035</Words>
  <Application>Microsoft Office PowerPoint</Application>
  <PresentationFormat>Widescreen</PresentationFormat>
  <Paragraphs>85</Paragraphs>
  <Slides>8</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Arial Nova</vt:lpstr>
      <vt:lpstr>Calibri</vt:lpstr>
      <vt:lpstr>Calibri Light</vt:lpstr>
      <vt:lpstr>Roboto</vt:lpstr>
      <vt:lpstr>Office Theme</vt:lpstr>
      <vt:lpstr>First Annual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Bradbury, Russelle</dc:creator>
  <cp:lastModifiedBy>Bradbury, Russelle</cp:lastModifiedBy>
  <cp:revision>2</cp:revision>
  <dcterms:created xsi:type="dcterms:W3CDTF">2023-07-03T14:31:19Z</dcterms:created>
  <dcterms:modified xsi:type="dcterms:W3CDTF">2023-07-06T19:48:17Z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92c8cef-6f2b-4af1-b4ac-d815ff795cd6_Enabled">
    <vt:lpwstr>true</vt:lpwstr>
  </property>
  <property fmtid="{D5CDD505-2E9C-101B-9397-08002B2CF9AE}" pid="3" name="MSIP_Label_792c8cef-6f2b-4af1-b4ac-d815ff795cd6_SetDate">
    <vt:lpwstr>2023-07-03T14:31:37Z</vt:lpwstr>
  </property>
  <property fmtid="{D5CDD505-2E9C-101B-9397-08002B2CF9AE}" pid="4" name="MSIP_Label_792c8cef-6f2b-4af1-b4ac-d815ff795cd6_Method">
    <vt:lpwstr>Standard</vt:lpwstr>
  </property>
  <property fmtid="{D5CDD505-2E9C-101B-9397-08002B2CF9AE}" pid="5" name="MSIP_Label_792c8cef-6f2b-4af1-b4ac-d815ff795cd6_Name">
    <vt:lpwstr>VUMC General</vt:lpwstr>
  </property>
  <property fmtid="{D5CDD505-2E9C-101B-9397-08002B2CF9AE}" pid="6" name="MSIP_Label_792c8cef-6f2b-4af1-b4ac-d815ff795cd6_SiteId">
    <vt:lpwstr>ef575030-1424-4ed8-b83c-12c533d879ab</vt:lpwstr>
  </property>
  <property fmtid="{D5CDD505-2E9C-101B-9397-08002B2CF9AE}" pid="7" name="MSIP_Label_792c8cef-6f2b-4af1-b4ac-d815ff795cd6_ActionId">
    <vt:lpwstr>ba13ee33-7334-46f1-ad45-d1b6e5c46942</vt:lpwstr>
  </property>
  <property fmtid="{D5CDD505-2E9C-101B-9397-08002B2CF9AE}" pid="8" name="MSIP_Label_792c8cef-6f2b-4af1-b4ac-d815ff795cd6_ContentBits">
    <vt:lpwstr>0</vt:lpwstr>
  </property>
</Properties>
</file>