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2"/>
  </p:notesMasterIdLst>
  <p:sldIdLst>
    <p:sldId id="256" r:id="rId5"/>
    <p:sldId id="271" r:id="rId6"/>
    <p:sldId id="269" r:id="rId7"/>
    <p:sldId id="273" r:id="rId8"/>
    <p:sldId id="274" r:id="rId9"/>
    <p:sldId id="258" r:id="rId10"/>
    <p:sldId id="262"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FF"/>
    <a:srgbClr val="8784C7"/>
    <a:srgbClr val="FAFA3E"/>
    <a:srgbClr val="FFAE05"/>
    <a:srgbClr val="E803DF"/>
    <a:srgbClr val="FFEBFF"/>
    <a:srgbClr val="FFD5FF"/>
    <a:srgbClr val="DB4907"/>
    <a:srgbClr val="990000"/>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0" autoAdjust="0"/>
    <p:restoredTop sz="94360" autoAdjust="0"/>
  </p:normalViewPr>
  <p:slideViewPr>
    <p:cSldViewPr snapToGrid="0">
      <p:cViewPr>
        <p:scale>
          <a:sx n="84" d="100"/>
          <a:sy n="84" d="100"/>
        </p:scale>
        <p:origin x="672"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ic, Lejla" userId="f2e17b0c-f6b4-4267-b4b1-244f9366c8cc" providerId="ADAL" clId="{41E42090-5F7A-4AC7-B269-109A646D1C83}"/>
    <pc:docChg chg="modSld">
      <pc:chgData name="Pasic, Lejla" userId="f2e17b0c-f6b4-4267-b4b1-244f9366c8cc" providerId="ADAL" clId="{41E42090-5F7A-4AC7-B269-109A646D1C83}" dt="2023-08-29T20:23:09.282" v="4" actId="14100"/>
      <pc:docMkLst>
        <pc:docMk/>
      </pc:docMkLst>
      <pc:sldChg chg="modSp mod">
        <pc:chgData name="Pasic, Lejla" userId="f2e17b0c-f6b4-4267-b4b1-244f9366c8cc" providerId="ADAL" clId="{41E42090-5F7A-4AC7-B269-109A646D1C83}" dt="2023-08-29T20:23:09.282" v="4" actId="14100"/>
        <pc:sldMkLst>
          <pc:docMk/>
          <pc:sldMk cId="2998221032" sldId="274"/>
        </pc:sldMkLst>
        <pc:spChg chg="mod">
          <ac:chgData name="Pasic, Lejla" userId="f2e17b0c-f6b4-4267-b4b1-244f9366c8cc" providerId="ADAL" clId="{41E42090-5F7A-4AC7-B269-109A646D1C83}" dt="2023-08-29T20:23:09.282" v="4" actId="14100"/>
          <ac:spMkLst>
            <pc:docMk/>
            <pc:sldMk cId="2998221032" sldId="274"/>
            <ac:spMk id="37" creationId="{15BFFFC8-1086-0228-DF46-C840393AF72C}"/>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4E4225-1EEF-4A1B-BB03-B325A5C4C54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7BDE069-9FFC-4760-A90F-F584EC3653AF}">
      <dgm:prSet/>
      <dgm:spPr/>
      <dgm:t>
        <a:bodyPr/>
        <a:lstStyle/>
        <a:p>
          <a:pPr>
            <a:defRPr cap="all"/>
          </a:pPr>
          <a:r>
            <a:rPr lang="en-US" dirty="0"/>
            <a:t>Panel design and antibody selection</a:t>
          </a:r>
        </a:p>
      </dgm:t>
    </dgm:pt>
    <dgm:pt modelId="{D5B944F5-51FA-4445-91D3-D9439F071A08}" type="parTrans" cxnId="{65631C65-27B4-4965-9B5D-37C8CD2946CF}">
      <dgm:prSet/>
      <dgm:spPr/>
      <dgm:t>
        <a:bodyPr/>
        <a:lstStyle/>
        <a:p>
          <a:endParaRPr lang="en-US"/>
        </a:p>
      </dgm:t>
    </dgm:pt>
    <dgm:pt modelId="{0DEFE417-D3E6-423F-9139-9F3108DF820F}" type="sibTrans" cxnId="{65631C65-27B4-4965-9B5D-37C8CD2946CF}">
      <dgm:prSet/>
      <dgm:spPr/>
      <dgm:t>
        <a:bodyPr/>
        <a:lstStyle/>
        <a:p>
          <a:endParaRPr lang="en-US"/>
        </a:p>
      </dgm:t>
    </dgm:pt>
    <dgm:pt modelId="{6374E743-C97F-480D-91C2-7804A45BAAE0}">
      <dgm:prSet/>
      <dgm:spPr/>
      <dgm:t>
        <a:bodyPr/>
        <a:lstStyle/>
        <a:p>
          <a:pPr>
            <a:defRPr cap="all"/>
          </a:pPr>
          <a:r>
            <a:rPr lang="en-US" dirty="0"/>
            <a:t>Protocol Development and optimization</a:t>
          </a:r>
        </a:p>
      </dgm:t>
    </dgm:pt>
    <dgm:pt modelId="{4D7A5C9B-CE7F-4FC3-9B6E-F76F0F8DDB90}" type="parTrans" cxnId="{526132C5-A295-4F50-B520-785DA9C023B2}">
      <dgm:prSet/>
      <dgm:spPr/>
      <dgm:t>
        <a:bodyPr/>
        <a:lstStyle/>
        <a:p>
          <a:endParaRPr lang="en-US"/>
        </a:p>
      </dgm:t>
    </dgm:pt>
    <dgm:pt modelId="{893BDE70-0864-4D4F-AD27-B76B5005B908}" type="sibTrans" cxnId="{526132C5-A295-4F50-B520-785DA9C023B2}">
      <dgm:prSet/>
      <dgm:spPr/>
      <dgm:t>
        <a:bodyPr/>
        <a:lstStyle/>
        <a:p>
          <a:endParaRPr lang="en-US"/>
        </a:p>
      </dgm:t>
    </dgm:pt>
    <dgm:pt modelId="{F6B666E8-0274-4DB4-8901-71AABC83C855}">
      <dgm:prSet/>
      <dgm:spPr/>
      <dgm:t>
        <a:bodyPr/>
        <a:lstStyle/>
        <a:p>
          <a:pPr>
            <a:defRPr cap="all"/>
          </a:pPr>
          <a:r>
            <a:rPr lang="en-US"/>
            <a:t>Training and consulation</a:t>
          </a:r>
        </a:p>
      </dgm:t>
    </dgm:pt>
    <dgm:pt modelId="{A4BEC5F3-71DD-4396-9EC9-2120F67FA0B9}" type="parTrans" cxnId="{385F99B3-8215-45B1-B3B2-D9E8B62C003A}">
      <dgm:prSet/>
      <dgm:spPr/>
      <dgm:t>
        <a:bodyPr/>
        <a:lstStyle/>
        <a:p>
          <a:endParaRPr lang="en-US"/>
        </a:p>
      </dgm:t>
    </dgm:pt>
    <dgm:pt modelId="{863CE088-2EEA-486F-9F35-9B220E1A32EF}" type="sibTrans" cxnId="{385F99B3-8215-45B1-B3B2-D9E8B62C003A}">
      <dgm:prSet/>
      <dgm:spPr/>
      <dgm:t>
        <a:bodyPr/>
        <a:lstStyle/>
        <a:p>
          <a:endParaRPr lang="en-US"/>
        </a:p>
      </dgm:t>
    </dgm:pt>
    <dgm:pt modelId="{91038AD5-2236-4765-BD5F-8952BA5FB8F0}">
      <dgm:prSet/>
      <dgm:spPr/>
      <dgm:t>
        <a:bodyPr/>
        <a:lstStyle/>
        <a:p>
          <a:pPr>
            <a:defRPr cap="all"/>
          </a:pPr>
          <a:r>
            <a:rPr lang="en-US"/>
            <a:t>Custom conjugation and validation</a:t>
          </a:r>
        </a:p>
      </dgm:t>
    </dgm:pt>
    <dgm:pt modelId="{1C46F255-692F-4694-A286-69EA60CD382F}" type="parTrans" cxnId="{521C166F-96CF-403A-BC2B-0BB56A406BC9}">
      <dgm:prSet/>
      <dgm:spPr/>
      <dgm:t>
        <a:bodyPr/>
        <a:lstStyle/>
        <a:p>
          <a:endParaRPr lang="en-US"/>
        </a:p>
      </dgm:t>
    </dgm:pt>
    <dgm:pt modelId="{8B9E24D0-7D6B-479B-98D2-72E5F4B15E3A}" type="sibTrans" cxnId="{521C166F-96CF-403A-BC2B-0BB56A406BC9}">
      <dgm:prSet/>
      <dgm:spPr/>
      <dgm:t>
        <a:bodyPr/>
        <a:lstStyle/>
        <a:p>
          <a:endParaRPr lang="en-US"/>
        </a:p>
      </dgm:t>
    </dgm:pt>
    <dgm:pt modelId="{C8792396-8D01-48E4-AF8F-A5CA3B541CD2}">
      <dgm:prSet/>
      <dgm:spPr/>
      <dgm:t>
        <a:bodyPr/>
        <a:lstStyle/>
        <a:p>
          <a:pPr>
            <a:defRPr cap="all"/>
          </a:pPr>
          <a:r>
            <a:rPr lang="en-US"/>
            <a:t>Tissue staining </a:t>
          </a:r>
        </a:p>
      </dgm:t>
    </dgm:pt>
    <dgm:pt modelId="{154E9F9F-D69F-4269-9A69-A6A57ADBF657}" type="parTrans" cxnId="{3DF95FFB-94EB-4957-A65E-BD2C305E0085}">
      <dgm:prSet/>
      <dgm:spPr/>
      <dgm:t>
        <a:bodyPr/>
        <a:lstStyle/>
        <a:p>
          <a:endParaRPr lang="en-US"/>
        </a:p>
      </dgm:t>
    </dgm:pt>
    <dgm:pt modelId="{09ED4BCB-4A78-425A-82BC-06CBC40A07FF}" type="sibTrans" cxnId="{3DF95FFB-94EB-4957-A65E-BD2C305E0085}">
      <dgm:prSet/>
      <dgm:spPr/>
      <dgm:t>
        <a:bodyPr/>
        <a:lstStyle/>
        <a:p>
          <a:endParaRPr lang="en-US"/>
        </a:p>
      </dgm:t>
    </dgm:pt>
    <dgm:pt modelId="{B5ADF0DA-C287-45F4-98FB-3C906DB3109A}">
      <dgm:prSet/>
      <dgm:spPr/>
      <dgm:t>
        <a:bodyPr/>
        <a:lstStyle/>
        <a:p>
          <a:pPr>
            <a:defRPr cap="all"/>
          </a:pPr>
          <a:r>
            <a:rPr lang="en-US"/>
            <a:t>CODEX runs (not offered as a walk-up service)</a:t>
          </a:r>
        </a:p>
      </dgm:t>
    </dgm:pt>
    <dgm:pt modelId="{C3AF5B40-78C0-4DCF-B8E7-DEEBFE9EC3DC}" type="parTrans" cxnId="{AE0AC7B0-A34B-4BFE-B125-4CA271979110}">
      <dgm:prSet/>
      <dgm:spPr/>
      <dgm:t>
        <a:bodyPr/>
        <a:lstStyle/>
        <a:p>
          <a:endParaRPr lang="en-US"/>
        </a:p>
      </dgm:t>
    </dgm:pt>
    <dgm:pt modelId="{7CDB30D2-3608-41A5-B21A-CEFBF4BCE208}" type="sibTrans" cxnId="{AE0AC7B0-A34B-4BFE-B125-4CA271979110}">
      <dgm:prSet/>
      <dgm:spPr/>
      <dgm:t>
        <a:bodyPr/>
        <a:lstStyle/>
        <a:p>
          <a:endParaRPr lang="en-US"/>
        </a:p>
      </dgm:t>
    </dgm:pt>
    <dgm:pt modelId="{E6768E55-01BF-4F05-8D13-E7491F3852B3}">
      <dgm:prSet/>
      <dgm:spPr/>
      <dgm:t>
        <a:bodyPr/>
        <a:lstStyle/>
        <a:p>
          <a:pPr>
            <a:defRPr cap="all"/>
          </a:pPr>
          <a:r>
            <a:rPr lang="en-US" dirty="0">
              <a:solidFill>
                <a:schemeClr val="tx1"/>
              </a:solidFill>
            </a:rPr>
            <a:t>Data analysis available soon</a:t>
          </a:r>
        </a:p>
      </dgm:t>
    </dgm:pt>
    <dgm:pt modelId="{3552F482-9854-4EE3-80ED-D8C6FCA50BB3}" type="parTrans" cxnId="{F97CEAF4-29C5-448A-B0AB-128D01C609E7}">
      <dgm:prSet/>
      <dgm:spPr/>
      <dgm:t>
        <a:bodyPr/>
        <a:lstStyle/>
        <a:p>
          <a:endParaRPr lang="en-US"/>
        </a:p>
      </dgm:t>
    </dgm:pt>
    <dgm:pt modelId="{3CD80675-3DC9-4B2F-8ED9-FCFFBABCA269}" type="sibTrans" cxnId="{F97CEAF4-29C5-448A-B0AB-128D01C609E7}">
      <dgm:prSet/>
      <dgm:spPr/>
      <dgm:t>
        <a:bodyPr/>
        <a:lstStyle/>
        <a:p>
          <a:endParaRPr lang="en-US"/>
        </a:p>
      </dgm:t>
    </dgm:pt>
    <dgm:pt modelId="{6AFF01AD-008F-4BA8-A44E-CD37F8EBC2C9}" type="pres">
      <dgm:prSet presAssocID="{0F4E4225-1EEF-4A1B-BB03-B325A5C4C54C}" presName="root" presStyleCnt="0">
        <dgm:presLayoutVars>
          <dgm:dir/>
          <dgm:resizeHandles val="exact"/>
        </dgm:presLayoutVars>
      </dgm:prSet>
      <dgm:spPr/>
    </dgm:pt>
    <dgm:pt modelId="{97CAA2FB-CEF2-4C9A-9692-F02BC8453040}" type="pres">
      <dgm:prSet presAssocID="{67BDE069-9FFC-4760-A90F-F584EC3653AF}" presName="compNode" presStyleCnt="0"/>
      <dgm:spPr/>
    </dgm:pt>
    <dgm:pt modelId="{E6475B02-1DFF-4948-A36B-BFE3C192DD2D}" type="pres">
      <dgm:prSet presAssocID="{67BDE069-9FFC-4760-A90F-F584EC3653AF}" presName="iconBgRect" presStyleLbl="bgShp" presStyleIdx="0" presStyleCnt="7"/>
      <dgm:spPr/>
    </dgm:pt>
    <dgm:pt modelId="{0FAD56A2-7D1B-4A90-A578-2444714A18A3}" type="pres">
      <dgm:prSet presAssocID="{67BDE069-9FFC-4760-A90F-F584EC3653AF}" presName="iconRect" presStyleLbl="node1" presStyleIdx="0" presStyleCnt="7"/>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ientist female outline"/>
        </a:ext>
      </dgm:extLst>
    </dgm:pt>
    <dgm:pt modelId="{5FCB475D-7170-409C-A011-AEE9FBA2629A}" type="pres">
      <dgm:prSet presAssocID="{67BDE069-9FFC-4760-A90F-F584EC3653AF}" presName="spaceRect" presStyleCnt="0"/>
      <dgm:spPr/>
    </dgm:pt>
    <dgm:pt modelId="{E9EEF377-90BC-4B75-9D6A-5F5E8C05288F}" type="pres">
      <dgm:prSet presAssocID="{67BDE069-9FFC-4760-A90F-F584EC3653AF}" presName="textRect" presStyleLbl="revTx" presStyleIdx="0" presStyleCnt="7">
        <dgm:presLayoutVars>
          <dgm:chMax val="1"/>
          <dgm:chPref val="1"/>
        </dgm:presLayoutVars>
      </dgm:prSet>
      <dgm:spPr/>
    </dgm:pt>
    <dgm:pt modelId="{34FCA8B3-1EEF-48AB-94FD-DA19F2CAF0DE}" type="pres">
      <dgm:prSet presAssocID="{0DEFE417-D3E6-423F-9139-9F3108DF820F}" presName="sibTrans" presStyleCnt="0"/>
      <dgm:spPr/>
    </dgm:pt>
    <dgm:pt modelId="{A0AC0BB2-037C-4752-9424-EF1ECC8F532C}" type="pres">
      <dgm:prSet presAssocID="{6374E743-C97F-480D-91C2-7804A45BAAE0}" presName="compNode" presStyleCnt="0"/>
      <dgm:spPr/>
    </dgm:pt>
    <dgm:pt modelId="{B634B13C-AA05-42E7-97CC-0D7228D8BF75}" type="pres">
      <dgm:prSet presAssocID="{6374E743-C97F-480D-91C2-7804A45BAAE0}" presName="iconBgRect" presStyleLbl="bgShp" presStyleIdx="1" presStyleCnt="7"/>
      <dgm:spPr/>
    </dgm:pt>
    <dgm:pt modelId="{DEDE2FEE-C6F4-4346-84DF-9385A18A901C}" type="pres">
      <dgm:prSet presAssocID="{6374E743-C97F-480D-91C2-7804A45BAAE0}" presName="iconRect" presStyleLbl="node1" presStyleIdx="1" presStyleCnt="7"/>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D0E9E4FE-B171-4F56-8FF2-40094864E446}" type="pres">
      <dgm:prSet presAssocID="{6374E743-C97F-480D-91C2-7804A45BAAE0}" presName="spaceRect" presStyleCnt="0"/>
      <dgm:spPr/>
    </dgm:pt>
    <dgm:pt modelId="{D966D966-0AF4-4361-8F2C-B2AF677F2D9F}" type="pres">
      <dgm:prSet presAssocID="{6374E743-C97F-480D-91C2-7804A45BAAE0}" presName="textRect" presStyleLbl="revTx" presStyleIdx="1" presStyleCnt="7">
        <dgm:presLayoutVars>
          <dgm:chMax val="1"/>
          <dgm:chPref val="1"/>
        </dgm:presLayoutVars>
      </dgm:prSet>
      <dgm:spPr/>
    </dgm:pt>
    <dgm:pt modelId="{7B434F24-4673-4481-AD63-C2991AFE0A0B}" type="pres">
      <dgm:prSet presAssocID="{893BDE70-0864-4D4F-AD27-B76B5005B908}" presName="sibTrans" presStyleCnt="0"/>
      <dgm:spPr/>
    </dgm:pt>
    <dgm:pt modelId="{EEAFB449-0EBB-435C-94E7-473AAEA80D45}" type="pres">
      <dgm:prSet presAssocID="{F6B666E8-0274-4DB4-8901-71AABC83C855}" presName="compNode" presStyleCnt="0"/>
      <dgm:spPr/>
    </dgm:pt>
    <dgm:pt modelId="{CAB195CB-6E30-4792-8A3C-963859014617}" type="pres">
      <dgm:prSet presAssocID="{F6B666E8-0274-4DB4-8901-71AABC83C855}" presName="iconBgRect" presStyleLbl="bgShp" presStyleIdx="2" presStyleCnt="7"/>
      <dgm:spPr/>
    </dgm:pt>
    <dgm:pt modelId="{D96450E2-19D3-47F5-BE69-A95D0B522103}" type="pres">
      <dgm:prSet presAssocID="{F6B666E8-0274-4DB4-8901-71AABC83C855}" presName="iconRect" presStyleLbl="node1" presStyleIdx="2" presStyleCnt="7"/>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112E992D-7D0A-4FFA-8035-C10A424302FF}" type="pres">
      <dgm:prSet presAssocID="{F6B666E8-0274-4DB4-8901-71AABC83C855}" presName="spaceRect" presStyleCnt="0"/>
      <dgm:spPr/>
    </dgm:pt>
    <dgm:pt modelId="{AC8F37DE-2A95-4E93-9DD6-0409420D2853}" type="pres">
      <dgm:prSet presAssocID="{F6B666E8-0274-4DB4-8901-71AABC83C855}" presName="textRect" presStyleLbl="revTx" presStyleIdx="2" presStyleCnt="7">
        <dgm:presLayoutVars>
          <dgm:chMax val="1"/>
          <dgm:chPref val="1"/>
        </dgm:presLayoutVars>
      </dgm:prSet>
      <dgm:spPr/>
    </dgm:pt>
    <dgm:pt modelId="{BFDEAF29-F533-43B2-BE0D-8FCEDA4FC808}" type="pres">
      <dgm:prSet presAssocID="{863CE088-2EEA-486F-9F35-9B220E1A32EF}" presName="sibTrans" presStyleCnt="0"/>
      <dgm:spPr/>
    </dgm:pt>
    <dgm:pt modelId="{9C7F8EB4-1A19-4B89-BF81-65557E2F86FA}" type="pres">
      <dgm:prSet presAssocID="{91038AD5-2236-4765-BD5F-8952BA5FB8F0}" presName="compNode" presStyleCnt="0"/>
      <dgm:spPr/>
    </dgm:pt>
    <dgm:pt modelId="{33200ACD-AB11-4F75-9685-BDC530739266}" type="pres">
      <dgm:prSet presAssocID="{91038AD5-2236-4765-BD5F-8952BA5FB8F0}" presName="iconBgRect" presStyleLbl="bgShp" presStyleIdx="3" presStyleCnt="7"/>
      <dgm:spPr/>
    </dgm:pt>
    <dgm:pt modelId="{9598FE95-B1F3-4290-9558-7864F17313DE}" type="pres">
      <dgm:prSet presAssocID="{91038AD5-2236-4765-BD5F-8952BA5FB8F0}" presName="iconRect" presStyleLbl="node1" presStyleIdx="3" presStyleCnt="7"/>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Test tubes with solid fill"/>
        </a:ext>
      </dgm:extLst>
    </dgm:pt>
    <dgm:pt modelId="{31F79CAE-AD3A-4A57-AD9F-5D10A387FEFF}" type="pres">
      <dgm:prSet presAssocID="{91038AD5-2236-4765-BD5F-8952BA5FB8F0}" presName="spaceRect" presStyleCnt="0"/>
      <dgm:spPr/>
    </dgm:pt>
    <dgm:pt modelId="{BFC89329-ED2E-4D4C-BA01-CBF65FDF4F0E}" type="pres">
      <dgm:prSet presAssocID="{91038AD5-2236-4765-BD5F-8952BA5FB8F0}" presName="textRect" presStyleLbl="revTx" presStyleIdx="3" presStyleCnt="7">
        <dgm:presLayoutVars>
          <dgm:chMax val="1"/>
          <dgm:chPref val="1"/>
        </dgm:presLayoutVars>
      </dgm:prSet>
      <dgm:spPr/>
    </dgm:pt>
    <dgm:pt modelId="{AD0DF0C9-BA8E-49C5-9A7C-0199AB968C74}" type="pres">
      <dgm:prSet presAssocID="{8B9E24D0-7D6B-479B-98D2-72E5F4B15E3A}" presName="sibTrans" presStyleCnt="0"/>
      <dgm:spPr/>
    </dgm:pt>
    <dgm:pt modelId="{F810D500-ABD8-41BC-8BA2-871E8973B600}" type="pres">
      <dgm:prSet presAssocID="{C8792396-8D01-48E4-AF8F-A5CA3B541CD2}" presName="compNode" presStyleCnt="0"/>
      <dgm:spPr/>
    </dgm:pt>
    <dgm:pt modelId="{1FFCADD2-E906-4EF8-90CD-85EE497927C4}" type="pres">
      <dgm:prSet presAssocID="{C8792396-8D01-48E4-AF8F-A5CA3B541CD2}" presName="iconBgRect" presStyleLbl="bgShp" presStyleIdx="4" presStyleCnt="7"/>
      <dgm:spPr/>
    </dgm:pt>
    <dgm:pt modelId="{597AD3FC-D873-44D4-8687-6AB0D4B123DF}" type="pres">
      <dgm:prSet presAssocID="{C8792396-8D01-48E4-AF8F-A5CA3B541CD2}" presName="iconRect" presStyleLbl="node1" presStyleIdx="4" presStyleCnt="7"/>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icroscope"/>
        </a:ext>
      </dgm:extLst>
    </dgm:pt>
    <dgm:pt modelId="{4958A543-721D-4EA3-84F9-CB79E27D084E}" type="pres">
      <dgm:prSet presAssocID="{C8792396-8D01-48E4-AF8F-A5CA3B541CD2}" presName="spaceRect" presStyleCnt="0"/>
      <dgm:spPr/>
    </dgm:pt>
    <dgm:pt modelId="{A13109B5-A459-4C90-B1EA-C1B5B9BFECB5}" type="pres">
      <dgm:prSet presAssocID="{C8792396-8D01-48E4-AF8F-A5CA3B541CD2}" presName="textRect" presStyleLbl="revTx" presStyleIdx="4" presStyleCnt="7">
        <dgm:presLayoutVars>
          <dgm:chMax val="1"/>
          <dgm:chPref val="1"/>
        </dgm:presLayoutVars>
      </dgm:prSet>
      <dgm:spPr/>
    </dgm:pt>
    <dgm:pt modelId="{7A6F49E4-08E4-48D3-92C1-D010141736AA}" type="pres">
      <dgm:prSet presAssocID="{09ED4BCB-4A78-425A-82BC-06CBC40A07FF}" presName="sibTrans" presStyleCnt="0"/>
      <dgm:spPr/>
    </dgm:pt>
    <dgm:pt modelId="{5D4695BD-A752-4653-ABEF-D6DD43A6B565}" type="pres">
      <dgm:prSet presAssocID="{B5ADF0DA-C287-45F4-98FB-3C906DB3109A}" presName="compNode" presStyleCnt="0"/>
      <dgm:spPr/>
    </dgm:pt>
    <dgm:pt modelId="{4962EFA7-77D9-41FF-979D-7BE6B39BA9C8}" type="pres">
      <dgm:prSet presAssocID="{B5ADF0DA-C287-45F4-98FB-3C906DB3109A}" presName="iconBgRect" presStyleLbl="bgShp" presStyleIdx="5" presStyleCnt="7"/>
      <dgm:spPr/>
    </dgm:pt>
    <dgm:pt modelId="{9399C6B4-BEAD-49FB-A1A7-9557167FDB12}" type="pres">
      <dgm:prSet presAssocID="{B5ADF0DA-C287-45F4-98FB-3C906DB3109A}" presName="iconRect" presStyleLbl="node1" presStyleIdx="5" presStyleCnt="7"/>
      <dgm:spPr>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Remote learning science with solid fill"/>
        </a:ext>
      </dgm:extLst>
    </dgm:pt>
    <dgm:pt modelId="{7182A568-A88F-46C3-BB10-91924B4F4931}" type="pres">
      <dgm:prSet presAssocID="{B5ADF0DA-C287-45F4-98FB-3C906DB3109A}" presName="spaceRect" presStyleCnt="0"/>
      <dgm:spPr/>
    </dgm:pt>
    <dgm:pt modelId="{E002A1C5-A375-41E7-8A0F-9C41E2C89331}" type="pres">
      <dgm:prSet presAssocID="{B5ADF0DA-C287-45F4-98FB-3C906DB3109A}" presName="textRect" presStyleLbl="revTx" presStyleIdx="5" presStyleCnt="7">
        <dgm:presLayoutVars>
          <dgm:chMax val="1"/>
          <dgm:chPref val="1"/>
        </dgm:presLayoutVars>
      </dgm:prSet>
      <dgm:spPr/>
    </dgm:pt>
    <dgm:pt modelId="{CE1A2C65-0332-4B7D-88ED-453509BCFE03}" type="pres">
      <dgm:prSet presAssocID="{7CDB30D2-3608-41A5-B21A-CEFBF4BCE208}" presName="sibTrans" presStyleCnt="0"/>
      <dgm:spPr/>
    </dgm:pt>
    <dgm:pt modelId="{D765526F-2BA3-47EF-87DE-EEC5AA69CA15}" type="pres">
      <dgm:prSet presAssocID="{E6768E55-01BF-4F05-8D13-E7491F3852B3}" presName="compNode" presStyleCnt="0"/>
      <dgm:spPr/>
    </dgm:pt>
    <dgm:pt modelId="{699E9B24-A43A-4D6A-8348-5F17C45DA1DE}" type="pres">
      <dgm:prSet presAssocID="{E6768E55-01BF-4F05-8D13-E7491F3852B3}" presName="iconBgRect" presStyleLbl="bgShp" presStyleIdx="6" presStyleCnt="7"/>
      <dgm:spPr/>
    </dgm:pt>
    <dgm:pt modelId="{C6A97C58-44B3-4B05-BCB2-AFEBA349B816}" type="pres">
      <dgm:prSet presAssocID="{E6768E55-01BF-4F05-8D13-E7491F3852B3}" presName="iconRect" presStyleLbl="node1" presStyleIdx="6" presStyleCnt="7"/>
      <dgm:spPr>
        <a:blipFill>
          <a:blip xmlns:r="http://schemas.openxmlformats.org/officeDocument/2006/relationships"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ar chart"/>
        </a:ext>
      </dgm:extLst>
    </dgm:pt>
    <dgm:pt modelId="{B725F6EB-5B2D-47F6-AB03-EAB3AEC3266E}" type="pres">
      <dgm:prSet presAssocID="{E6768E55-01BF-4F05-8D13-E7491F3852B3}" presName="spaceRect" presStyleCnt="0"/>
      <dgm:spPr/>
    </dgm:pt>
    <dgm:pt modelId="{E9AA7AEC-0FA0-4C3B-8391-034DF7C145EB}" type="pres">
      <dgm:prSet presAssocID="{E6768E55-01BF-4F05-8D13-E7491F3852B3}" presName="textRect" presStyleLbl="revTx" presStyleIdx="6" presStyleCnt="7">
        <dgm:presLayoutVars>
          <dgm:chMax val="1"/>
          <dgm:chPref val="1"/>
        </dgm:presLayoutVars>
      </dgm:prSet>
      <dgm:spPr/>
    </dgm:pt>
  </dgm:ptLst>
  <dgm:cxnLst>
    <dgm:cxn modelId="{1144910E-21A2-481A-8EF7-EB1BB91C45FC}" type="presOf" srcId="{91038AD5-2236-4765-BD5F-8952BA5FB8F0}" destId="{BFC89329-ED2E-4D4C-BA01-CBF65FDF4F0E}" srcOrd="0" destOrd="0" presId="urn:microsoft.com/office/officeart/2018/5/layout/IconCircleLabelList"/>
    <dgm:cxn modelId="{08920C17-A2D9-4D79-AD17-E2239386BD33}" type="presOf" srcId="{67BDE069-9FFC-4760-A90F-F584EC3653AF}" destId="{E9EEF377-90BC-4B75-9D6A-5F5E8C05288F}" srcOrd="0" destOrd="0" presId="urn:microsoft.com/office/officeart/2018/5/layout/IconCircleLabelList"/>
    <dgm:cxn modelId="{6D991C1E-F1B4-45C5-8BD5-9605EE6C7171}" type="presOf" srcId="{C8792396-8D01-48E4-AF8F-A5CA3B541CD2}" destId="{A13109B5-A459-4C90-B1EA-C1B5B9BFECB5}" srcOrd="0" destOrd="0" presId="urn:microsoft.com/office/officeart/2018/5/layout/IconCircleLabelList"/>
    <dgm:cxn modelId="{10F52163-2651-4647-B243-1B4E7BE43EC8}" type="presOf" srcId="{E6768E55-01BF-4F05-8D13-E7491F3852B3}" destId="{E9AA7AEC-0FA0-4C3B-8391-034DF7C145EB}" srcOrd="0" destOrd="0" presId="urn:microsoft.com/office/officeart/2018/5/layout/IconCircleLabelList"/>
    <dgm:cxn modelId="{65631C65-27B4-4965-9B5D-37C8CD2946CF}" srcId="{0F4E4225-1EEF-4A1B-BB03-B325A5C4C54C}" destId="{67BDE069-9FFC-4760-A90F-F584EC3653AF}" srcOrd="0" destOrd="0" parTransId="{D5B944F5-51FA-4445-91D3-D9439F071A08}" sibTransId="{0DEFE417-D3E6-423F-9139-9F3108DF820F}"/>
    <dgm:cxn modelId="{521C166F-96CF-403A-BC2B-0BB56A406BC9}" srcId="{0F4E4225-1EEF-4A1B-BB03-B325A5C4C54C}" destId="{91038AD5-2236-4765-BD5F-8952BA5FB8F0}" srcOrd="3" destOrd="0" parTransId="{1C46F255-692F-4694-A286-69EA60CD382F}" sibTransId="{8B9E24D0-7D6B-479B-98D2-72E5F4B15E3A}"/>
    <dgm:cxn modelId="{08411A7E-89ED-422C-822D-5EEB521B944D}" type="presOf" srcId="{F6B666E8-0274-4DB4-8901-71AABC83C855}" destId="{AC8F37DE-2A95-4E93-9DD6-0409420D2853}" srcOrd="0" destOrd="0" presId="urn:microsoft.com/office/officeart/2018/5/layout/IconCircleLabelList"/>
    <dgm:cxn modelId="{B8F2DA7F-8EC7-42AE-A5BF-3DC6B68C93FD}" type="presOf" srcId="{6374E743-C97F-480D-91C2-7804A45BAAE0}" destId="{D966D966-0AF4-4361-8F2C-B2AF677F2D9F}" srcOrd="0" destOrd="0" presId="urn:microsoft.com/office/officeart/2018/5/layout/IconCircleLabelList"/>
    <dgm:cxn modelId="{AE0AC7B0-A34B-4BFE-B125-4CA271979110}" srcId="{0F4E4225-1EEF-4A1B-BB03-B325A5C4C54C}" destId="{B5ADF0DA-C287-45F4-98FB-3C906DB3109A}" srcOrd="5" destOrd="0" parTransId="{C3AF5B40-78C0-4DCF-B8E7-DEEBFE9EC3DC}" sibTransId="{7CDB30D2-3608-41A5-B21A-CEFBF4BCE208}"/>
    <dgm:cxn modelId="{385F99B3-8215-45B1-B3B2-D9E8B62C003A}" srcId="{0F4E4225-1EEF-4A1B-BB03-B325A5C4C54C}" destId="{F6B666E8-0274-4DB4-8901-71AABC83C855}" srcOrd="2" destOrd="0" parTransId="{A4BEC5F3-71DD-4396-9EC9-2120F67FA0B9}" sibTransId="{863CE088-2EEA-486F-9F35-9B220E1A32EF}"/>
    <dgm:cxn modelId="{526132C5-A295-4F50-B520-785DA9C023B2}" srcId="{0F4E4225-1EEF-4A1B-BB03-B325A5C4C54C}" destId="{6374E743-C97F-480D-91C2-7804A45BAAE0}" srcOrd="1" destOrd="0" parTransId="{4D7A5C9B-CE7F-4FC3-9B6E-F76F0F8DDB90}" sibTransId="{893BDE70-0864-4D4F-AD27-B76B5005B908}"/>
    <dgm:cxn modelId="{E1AC0BC9-A78D-4602-B7FE-E6D23AA3FF68}" type="presOf" srcId="{0F4E4225-1EEF-4A1B-BB03-B325A5C4C54C}" destId="{6AFF01AD-008F-4BA8-A44E-CD37F8EBC2C9}" srcOrd="0" destOrd="0" presId="urn:microsoft.com/office/officeart/2018/5/layout/IconCircleLabelList"/>
    <dgm:cxn modelId="{4C0859D5-5172-442C-9BF7-71789C4E37C6}" type="presOf" srcId="{B5ADF0DA-C287-45F4-98FB-3C906DB3109A}" destId="{E002A1C5-A375-41E7-8A0F-9C41E2C89331}" srcOrd="0" destOrd="0" presId="urn:microsoft.com/office/officeart/2018/5/layout/IconCircleLabelList"/>
    <dgm:cxn modelId="{F97CEAF4-29C5-448A-B0AB-128D01C609E7}" srcId="{0F4E4225-1EEF-4A1B-BB03-B325A5C4C54C}" destId="{E6768E55-01BF-4F05-8D13-E7491F3852B3}" srcOrd="6" destOrd="0" parTransId="{3552F482-9854-4EE3-80ED-D8C6FCA50BB3}" sibTransId="{3CD80675-3DC9-4B2F-8ED9-FCFFBABCA269}"/>
    <dgm:cxn modelId="{3DF95FFB-94EB-4957-A65E-BD2C305E0085}" srcId="{0F4E4225-1EEF-4A1B-BB03-B325A5C4C54C}" destId="{C8792396-8D01-48E4-AF8F-A5CA3B541CD2}" srcOrd="4" destOrd="0" parTransId="{154E9F9F-D69F-4269-9A69-A6A57ADBF657}" sibTransId="{09ED4BCB-4A78-425A-82BC-06CBC40A07FF}"/>
    <dgm:cxn modelId="{A35B92CF-1A7F-4611-92C5-A22E8851C467}" type="presParOf" srcId="{6AFF01AD-008F-4BA8-A44E-CD37F8EBC2C9}" destId="{97CAA2FB-CEF2-4C9A-9692-F02BC8453040}" srcOrd="0" destOrd="0" presId="urn:microsoft.com/office/officeart/2018/5/layout/IconCircleLabelList"/>
    <dgm:cxn modelId="{0DA7F246-07A8-40FE-B20B-DE6641B03C14}" type="presParOf" srcId="{97CAA2FB-CEF2-4C9A-9692-F02BC8453040}" destId="{E6475B02-1DFF-4948-A36B-BFE3C192DD2D}" srcOrd="0" destOrd="0" presId="urn:microsoft.com/office/officeart/2018/5/layout/IconCircleLabelList"/>
    <dgm:cxn modelId="{7486FAA4-F539-4F44-BCC0-DC4397C6955D}" type="presParOf" srcId="{97CAA2FB-CEF2-4C9A-9692-F02BC8453040}" destId="{0FAD56A2-7D1B-4A90-A578-2444714A18A3}" srcOrd="1" destOrd="0" presId="urn:microsoft.com/office/officeart/2018/5/layout/IconCircleLabelList"/>
    <dgm:cxn modelId="{6E0124BE-C308-48FA-B9BD-7D1E5531DEC7}" type="presParOf" srcId="{97CAA2FB-CEF2-4C9A-9692-F02BC8453040}" destId="{5FCB475D-7170-409C-A011-AEE9FBA2629A}" srcOrd="2" destOrd="0" presId="urn:microsoft.com/office/officeart/2018/5/layout/IconCircleLabelList"/>
    <dgm:cxn modelId="{B01A7058-ABD0-430B-8DBA-268C54A05CA2}" type="presParOf" srcId="{97CAA2FB-CEF2-4C9A-9692-F02BC8453040}" destId="{E9EEF377-90BC-4B75-9D6A-5F5E8C05288F}" srcOrd="3" destOrd="0" presId="urn:microsoft.com/office/officeart/2018/5/layout/IconCircleLabelList"/>
    <dgm:cxn modelId="{712BA685-F90E-446A-9980-81386C7C526E}" type="presParOf" srcId="{6AFF01AD-008F-4BA8-A44E-CD37F8EBC2C9}" destId="{34FCA8B3-1EEF-48AB-94FD-DA19F2CAF0DE}" srcOrd="1" destOrd="0" presId="urn:microsoft.com/office/officeart/2018/5/layout/IconCircleLabelList"/>
    <dgm:cxn modelId="{70153E51-B23D-4B11-9EF4-A58CDE9BDBF7}" type="presParOf" srcId="{6AFF01AD-008F-4BA8-A44E-CD37F8EBC2C9}" destId="{A0AC0BB2-037C-4752-9424-EF1ECC8F532C}" srcOrd="2" destOrd="0" presId="urn:microsoft.com/office/officeart/2018/5/layout/IconCircleLabelList"/>
    <dgm:cxn modelId="{F5E1CBBB-A49F-43C8-8595-644C7B6E65F8}" type="presParOf" srcId="{A0AC0BB2-037C-4752-9424-EF1ECC8F532C}" destId="{B634B13C-AA05-42E7-97CC-0D7228D8BF75}" srcOrd="0" destOrd="0" presId="urn:microsoft.com/office/officeart/2018/5/layout/IconCircleLabelList"/>
    <dgm:cxn modelId="{A2A4E3E6-11E9-4F95-8D45-D521631DA89C}" type="presParOf" srcId="{A0AC0BB2-037C-4752-9424-EF1ECC8F532C}" destId="{DEDE2FEE-C6F4-4346-84DF-9385A18A901C}" srcOrd="1" destOrd="0" presId="urn:microsoft.com/office/officeart/2018/5/layout/IconCircleLabelList"/>
    <dgm:cxn modelId="{5B811762-281E-44FC-BCB8-B131B76887FB}" type="presParOf" srcId="{A0AC0BB2-037C-4752-9424-EF1ECC8F532C}" destId="{D0E9E4FE-B171-4F56-8FF2-40094864E446}" srcOrd="2" destOrd="0" presId="urn:microsoft.com/office/officeart/2018/5/layout/IconCircleLabelList"/>
    <dgm:cxn modelId="{EFED8647-B2B1-48DE-A5F6-B41708F2C159}" type="presParOf" srcId="{A0AC0BB2-037C-4752-9424-EF1ECC8F532C}" destId="{D966D966-0AF4-4361-8F2C-B2AF677F2D9F}" srcOrd="3" destOrd="0" presId="urn:microsoft.com/office/officeart/2018/5/layout/IconCircleLabelList"/>
    <dgm:cxn modelId="{7BB7EA72-B1FB-4597-8AC3-9F42067C9362}" type="presParOf" srcId="{6AFF01AD-008F-4BA8-A44E-CD37F8EBC2C9}" destId="{7B434F24-4673-4481-AD63-C2991AFE0A0B}" srcOrd="3" destOrd="0" presId="urn:microsoft.com/office/officeart/2018/5/layout/IconCircleLabelList"/>
    <dgm:cxn modelId="{73FBF1EC-EEA8-4E55-92C1-35EC9B515989}" type="presParOf" srcId="{6AFF01AD-008F-4BA8-A44E-CD37F8EBC2C9}" destId="{EEAFB449-0EBB-435C-94E7-473AAEA80D45}" srcOrd="4" destOrd="0" presId="urn:microsoft.com/office/officeart/2018/5/layout/IconCircleLabelList"/>
    <dgm:cxn modelId="{968F94CD-8AEC-44AC-8B15-2DDED19A5321}" type="presParOf" srcId="{EEAFB449-0EBB-435C-94E7-473AAEA80D45}" destId="{CAB195CB-6E30-4792-8A3C-963859014617}" srcOrd="0" destOrd="0" presId="urn:microsoft.com/office/officeart/2018/5/layout/IconCircleLabelList"/>
    <dgm:cxn modelId="{FEA29BF0-324D-4982-9EAD-56C9AA11AF0C}" type="presParOf" srcId="{EEAFB449-0EBB-435C-94E7-473AAEA80D45}" destId="{D96450E2-19D3-47F5-BE69-A95D0B522103}" srcOrd="1" destOrd="0" presId="urn:microsoft.com/office/officeart/2018/5/layout/IconCircleLabelList"/>
    <dgm:cxn modelId="{6E1BA533-FC6D-4EF0-9606-82930A5CB6B3}" type="presParOf" srcId="{EEAFB449-0EBB-435C-94E7-473AAEA80D45}" destId="{112E992D-7D0A-4FFA-8035-C10A424302FF}" srcOrd="2" destOrd="0" presId="urn:microsoft.com/office/officeart/2018/5/layout/IconCircleLabelList"/>
    <dgm:cxn modelId="{8945D93B-6FBF-4582-A727-607B17096326}" type="presParOf" srcId="{EEAFB449-0EBB-435C-94E7-473AAEA80D45}" destId="{AC8F37DE-2A95-4E93-9DD6-0409420D2853}" srcOrd="3" destOrd="0" presId="urn:microsoft.com/office/officeart/2018/5/layout/IconCircleLabelList"/>
    <dgm:cxn modelId="{C700AF91-6664-45D3-A18C-78548EF7B48B}" type="presParOf" srcId="{6AFF01AD-008F-4BA8-A44E-CD37F8EBC2C9}" destId="{BFDEAF29-F533-43B2-BE0D-8FCEDA4FC808}" srcOrd="5" destOrd="0" presId="urn:microsoft.com/office/officeart/2018/5/layout/IconCircleLabelList"/>
    <dgm:cxn modelId="{8FDF3EE9-55B3-4B07-A64A-CEDADEE83D05}" type="presParOf" srcId="{6AFF01AD-008F-4BA8-A44E-CD37F8EBC2C9}" destId="{9C7F8EB4-1A19-4B89-BF81-65557E2F86FA}" srcOrd="6" destOrd="0" presId="urn:microsoft.com/office/officeart/2018/5/layout/IconCircleLabelList"/>
    <dgm:cxn modelId="{817FC3C4-6CA5-4178-8AF7-5635A95D91B3}" type="presParOf" srcId="{9C7F8EB4-1A19-4B89-BF81-65557E2F86FA}" destId="{33200ACD-AB11-4F75-9685-BDC530739266}" srcOrd="0" destOrd="0" presId="urn:microsoft.com/office/officeart/2018/5/layout/IconCircleLabelList"/>
    <dgm:cxn modelId="{FA4A2419-A8B5-4718-A4FF-7E2542248668}" type="presParOf" srcId="{9C7F8EB4-1A19-4B89-BF81-65557E2F86FA}" destId="{9598FE95-B1F3-4290-9558-7864F17313DE}" srcOrd="1" destOrd="0" presId="urn:microsoft.com/office/officeart/2018/5/layout/IconCircleLabelList"/>
    <dgm:cxn modelId="{432A515C-54EF-4E27-A4D7-1FE628CF8D7F}" type="presParOf" srcId="{9C7F8EB4-1A19-4B89-BF81-65557E2F86FA}" destId="{31F79CAE-AD3A-4A57-AD9F-5D10A387FEFF}" srcOrd="2" destOrd="0" presId="urn:microsoft.com/office/officeart/2018/5/layout/IconCircleLabelList"/>
    <dgm:cxn modelId="{F5021E0F-C941-4C20-BD53-88F27DBE2DEB}" type="presParOf" srcId="{9C7F8EB4-1A19-4B89-BF81-65557E2F86FA}" destId="{BFC89329-ED2E-4D4C-BA01-CBF65FDF4F0E}" srcOrd="3" destOrd="0" presId="urn:microsoft.com/office/officeart/2018/5/layout/IconCircleLabelList"/>
    <dgm:cxn modelId="{B0DB6469-9398-4D14-8017-44C089BED5B7}" type="presParOf" srcId="{6AFF01AD-008F-4BA8-A44E-CD37F8EBC2C9}" destId="{AD0DF0C9-BA8E-49C5-9A7C-0199AB968C74}" srcOrd="7" destOrd="0" presId="urn:microsoft.com/office/officeart/2018/5/layout/IconCircleLabelList"/>
    <dgm:cxn modelId="{332CD12A-A132-4916-89A9-CEF9C1924248}" type="presParOf" srcId="{6AFF01AD-008F-4BA8-A44E-CD37F8EBC2C9}" destId="{F810D500-ABD8-41BC-8BA2-871E8973B600}" srcOrd="8" destOrd="0" presId="urn:microsoft.com/office/officeart/2018/5/layout/IconCircleLabelList"/>
    <dgm:cxn modelId="{B215BD33-3846-4118-93A5-E54482CC15EB}" type="presParOf" srcId="{F810D500-ABD8-41BC-8BA2-871E8973B600}" destId="{1FFCADD2-E906-4EF8-90CD-85EE497927C4}" srcOrd="0" destOrd="0" presId="urn:microsoft.com/office/officeart/2018/5/layout/IconCircleLabelList"/>
    <dgm:cxn modelId="{CE8E1FA2-B933-4F07-96E5-1FFA26879265}" type="presParOf" srcId="{F810D500-ABD8-41BC-8BA2-871E8973B600}" destId="{597AD3FC-D873-44D4-8687-6AB0D4B123DF}" srcOrd="1" destOrd="0" presId="urn:microsoft.com/office/officeart/2018/5/layout/IconCircleLabelList"/>
    <dgm:cxn modelId="{47658B31-50E1-4BF7-B0C3-2CF1D2F82425}" type="presParOf" srcId="{F810D500-ABD8-41BC-8BA2-871E8973B600}" destId="{4958A543-721D-4EA3-84F9-CB79E27D084E}" srcOrd="2" destOrd="0" presId="urn:microsoft.com/office/officeart/2018/5/layout/IconCircleLabelList"/>
    <dgm:cxn modelId="{139A5E27-4E2E-45B0-AD4E-E9A7D07C56DB}" type="presParOf" srcId="{F810D500-ABD8-41BC-8BA2-871E8973B600}" destId="{A13109B5-A459-4C90-B1EA-C1B5B9BFECB5}" srcOrd="3" destOrd="0" presId="urn:microsoft.com/office/officeart/2018/5/layout/IconCircleLabelList"/>
    <dgm:cxn modelId="{88BB36A0-72F3-4F01-A7E1-142580A818DD}" type="presParOf" srcId="{6AFF01AD-008F-4BA8-A44E-CD37F8EBC2C9}" destId="{7A6F49E4-08E4-48D3-92C1-D010141736AA}" srcOrd="9" destOrd="0" presId="urn:microsoft.com/office/officeart/2018/5/layout/IconCircleLabelList"/>
    <dgm:cxn modelId="{0EB976DE-8373-4EBF-B90F-2E24E9735614}" type="presParOf" srcId="{6AFF01AD-008F-4BA8-A44E-CD37F8EBC2C9}" destId="{5D4695BD-A752-4653-ABEF-D6DD43A6B565}" srcOrd="10" destOrd="0" presId="urn:microsoft.com/office/officeart/2018/5/layout/IconCircleLabelList"/>
    <dgm:cxn modelId="{0898E0A6-2CEE-4F40-B463-073B85771D8F}" type="presParOf" srcId="{5D4695BD-A752-4653-ABEF-D6DD43A6B565}" destId="{4962EFA7-77D9-41FF-979D-7BE6B39BA9C8}" srcOrd="0" destOrd="0" presId="urn:microsoft.com/office/officeart/2018/5/layout/IconCircleLabelList"/>
    <dgm:cxn modelId="{6E1786B8-6D86-4209-984D-89F9917C6D63}" type="presParOf" srcId="{5D4695BD-A752-4653-ABEF-D6DD43A6B565}" destId="{9399C6B4-BEAD-49FB-A1A7-9557167FDB12}" srcOrd="1" destOrd="0" presId="urn:microsoft.com/office/officeart/2018/5/layout/IconCircleLabelList"/>
    <dgm:cxn modelId="{750E7C5A-91D6-43C4-8344-1961BAE8105A}" type="presParOf" srcId="{5D4695BD-A752-4653-ABEF-D6DD43A6B565}" destId="{7182A568-A88F-46C3-BB10-91924B4F4931}" srcOrd="2" destOrd="0" presId="urn:microsoft.com/office/officeart/2018/5/layout/IconCircleLabelList"/>
    <dgm:cxn modelId="{53265895-D7E5-4BB2-B48D-6F71C1AC09D9}" type="presParOf" srcId="{5D4695BD-A752-4653-ABEF-D6DD43A6B565}" destId="{E002A1C5-A375-41E7-8A0F-9C41E2C89331}" srcOrd="3" destOrd="0" presId="urn:microsoft.com/office/officeart/2018/5/layout/IconCircleLabelList"/>
    <dgm:cxn modelId="{DFFEBD0B-ECA4-49E6-9045-F3D4EFCA2F07}" type="presParOf" srcId="{6AFF01AD-008F-4BA8-A44E-CD37F8EBC2C9}" destId="{CE1A2C65-0332-4B7D-88ED-453509BCFE03}" srcOrd="11" destOrd="0" presId="urn:microsoft.com/office/officeart/2018/5/layout/IconCircleLabelList"/>
    <dgm:cxn modelId="{0F2833C9-29C5-4821-BC0A-6CB207A8DF9A}" type="presParOf" srcId="{6AFF01AD-008F-4BA8-A44E-CD37F8EBC2C9}" destId="{D765526F-2BA3-47EF-87DE-EEC5AA69CA15}" srcOrd="12" destOrd="0" presId="urn:microsoft.com/office/officeart/2018/5/layout/IconCircleLabelList"/>
    <dgm:cxn modelId="{19541DEB-ECE7-4C24-80B3-6AF8AE9CC82C}" type="presParOf" srcId="{D765526F-2BA3-47EF-87DE-EEC5AA69CA15}" destId="{699E9B24-A43A-4D6A-8348-5F17C45DA1DE}" srcOrd="0" destOrd="0" presId="urn:microsoft.com/office/officeart/2018/5/layout/IconCircleLabelList"/>
    <dgm:cxn modelId="{144B828B-1845-4CCA-9C3E-E9968509C922}" type="presParOf" srcId="{D765526F-2BA3-47EF-87DE-EEC5AA69CA15}" destId="{C6A97C58-44B3-4B05-BCB2-AFEBA349B816}" srcOrd="1" destOrd="0" presId="urn:microsoft.com/office/officeart/2018/5/layout/IconCircleLabelList"/>
    <dgm:cxn modelId="{C837A227-AC95-4DCE-8069-DA763EFB62B0}" type="presParOf" srcId="{D765526F-2BA3-47EF-87DE-EEC5AA69CA15}" destId="{B725F6EB-5B2D-47F6-AB03-EAB3AEC3266E}" srcOrd="2" destOrd="0" presId="urn:microsoft.com/office/officeart/2018/5/layout/IconCircleLabelList"/>
    <dgm:cxn modelId="{64D5269F-9DF1-43A1-9941-886AC52768D1}" type="presParOf" srcId="{D765526F-2BA3-47EF-87DE-EEC5AA69CA15}" destId="{E9AA7AEC-0FA0-4C3B-8391-034DF7C145E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75B02-1DFF-4948-A36B-BFE3C192DD2D}">
      <dsp:nvSpPr>
        <dsp:cNvPr id="0" name=""/>
        <dsp:cNvSpPr/>
      </dsp:nvSpPr>
      <dsp:spPr>
        <a:xfrm>
          <a:off x="304386" y="302627"/>
          <a:ext cx="944666" cy="94466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AD56A2-7D1B-4A90-A578-2444714A18A3}">
      <dsp:nvSpPr>
        <dsp:cNvPr id="0" name=""/>
        <dsp:cNvSpPr/>
      </dsp:nvSpPr>
      <dsp:spPr>
        <a:xfrm>
          <a:off x="505708" y="503949"/>
          <a:ext cx="542021" cy="542021"/>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9EEF377-90BC-4B75-9D6A-5F5E8C05288F}">
      <dsp:nvSpPr>
        <dsp:cNvPr id="0" name=""/>
        <dsp:cNvSpPr/>
      </dsp:nvSpPr>
      <dsp:spPr>
        <a:xfrm>
          <a:off x="2403" y="1541533"/>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Panel design and antibody selection</a:t>
          </a:r>
        </a:p>
      </dsp:txBody>
      <dsp:txXfrm>
        <a:off x="2403" y="1541533"/>
        <a:ext cx="1548632" cy="619453"/>
      </dsp:txXfrm>
    </dsp:sp>
    <dsp:sp modelId="{B634B13C-AA05-42E7-97CC-0D7228D8BF75}">
      <dsp:nvSpPr>
        <dsp:cNvPr id="0" name=""/>
        <dsp:cNvSpPr/>
      </dsp:nvSpPr>
      <dsp:spPr>
        <a:xfrm>
          <a:off x="2124030" y="302627"/>
          <a:ext cx="944666" cy="94466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DE2FEE-C6F4-4346-84DF-9385A18A901C}">
      <dsp:nvSpPr>
        <dsp:cNvPr id="0" name=""/>
        <dsp:cNvSpPr/>
      </dsp:nvSpPr>
      <dsp:spPr>
        <a:xfrm>
          <a:off x="2325352" y="503949"/>
          <a:ext cx="542021" cy="542021"/>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966D966-0AF4-4361-8F2C-B2AF677F2D9F}">
      <dsp:nvSpPr>
        <dsp:cNvPr id="0" name=""/>
        <dsp:cNvSpPr/>
      </dsp:nvSpPr>
      <dsp:spPr>
        <a:xfrm>
          <a:off x="1822046" y="1541533"/>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Protocol Development and optimization</a:t>
          </a:r>
        </a:p>
      </dsp:txBody>
      <dsp:txXfrm>
        <a:off x="1822046" y="1541533"/>
        <a:ext cx="1548632" cy="619453"/>
      </dsp:txXfrm>
    </dsp:sp>
    <dsp:sp modelId="{CAB195CB-6E30-4792-8A3C-963859014617}">
      <dsp:nvSpPr>
        <dsp:cNvPr id="0" name=""/>
        <dsp:cNvSpPr/>
      </dsp:nvSpPr>
      <dsp:spPr>
        <a:xfrm>
          <a:off x="3943673" y="302627"/>
          <a:ext cx="944666" cy="94466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6450E2-19D3-47F5-BE69-A95D0B522103}">
      <dsp:nvSpPr>
        <dsp:cNvPr id="0" name=""/>
        <dsp:cNvSpPr/>
      </dsp:nvSpPr>
      <dsp:spPr>
        <a:xfrm>
          <a:off x="4144996" y="503949"/>
          <a:ext cx="542021" cy="542021"/>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C8F37DE-2A95-4E93-9DD6-0409420D2853}">
      <dsp:nvSpPr>
        <dsp:cNvPr id="0" name=""/>
        <dsp:cNvSpPr/>
      </dsp:nvSpPr>
      <dsp:spPr>
        <a:xfrm>
          <a:off x="3641690" y="1541533"/>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Training and consulation</a:t>
          </a:r>
        </a:p>
      </dsp:txBody>
      <dsp:txXfrm>
        <a:off x="3641690" y="1541533"/>
        <a:ext cx="1548632" cy="619453"/>
      </dsp:txXfrm>
    </dsp:sp>
    <dsp:sp modelId="{33200ACD-AB11-4F75-9685-BDC530739266}">
      <dsp:nvSpPr>
        <dsp:cNvPr id="0" name=""/>
        <dsp:cNvSpPr/>
      </dsp:nvSpPr>
      <dsp:spPr>
        <a:xfrm>
          <a:off x="5763317" y="302627"/>
          <a:ext cx="944666" cy="94466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98FE95-B1F3-4290-9558-7864F17313DE}">
      <dsp:nvSpPr>
        <dsp:cNvPr id="0" name=""/>
        <dsp:cNvSpPr/>
      </dsp:nvSpPr>
      <dsp:spPr>
        <a:xfrm>
          <a:off x="5964639" y="503949"/>
          <a:ext cx="542021" cy="542021"/>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FC89329-ED2E-4D4C-BA01-CBF65FDF4F0E}">
      <dsp:nvSpPr>
        <dsp:cNvPr id="0" name=""/>
        <dsp:cNvSpPr/>
      </dsp:nvSpPr>
      <dsp:spPr>
        <a:xfrm>
          <a:off x="5461333" y="1541533"/>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Custom conjugation and validation</a:t>
          </a:r>
        </a:p>
      </dsp:txBody>
      <dsp:txXfrm>
        <a:off x="5461333" y="1541533"/>
        <a:ext cx="1548632" cy="619453"/>
      </dsp:txXfrm>
    </dsp:sp>
    <dsp:sp modelId="{1FFCADD2-E906-4EF8-90CD-85EE497927C4}">
      <dsp:nvSpPr>
        <dsp:cNvPr id="0" name=""/>
        <dsp:cNvSpPr/>
      </dsp:nvSpPr>
      <dsp:spPr>
        <a:xfrm>
          <a:off x="1214208" y="2548144"/>
          <a:ext cx="944666" cy="94466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7AD3FC-D873-44D4-8687-6AB0D4B123DF}">
      <dsp:nvSpPr>
        <dsp:cNvPr id="0" name=""/>
        <dsp:cNvSpPr/>
      </dsp:nvSpPr>
      <dsp:spPr>
        <a:xfrm>
          <a:off x="1415530" y="2749466"/>
          <a:ext cx="542021" cy="542021"/>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13109B5-A459-4C90-B1EA-C1B5B9BFECB5}">
      <dsp:nvSpPr>
        <dsp:cNvPr id="0" name=""/>
        <dsp:cNvSpPr/>
      </dsp:nvSpPr>
      <dsp:spPr>
        <a:xfrm>
          <a:off x="912225" y="3787050"/>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Tissue staining </a:t>
          </a:r>
        </a:p>
      </dsp:txBody>
      <dsp:txXfrm>
        <a:off x="912225" y="3787050"/>
        <a:ext cx="1548632" cy="619453"/>
      </dsp:txXfrm>
    </dsp:sp>
    <dsp:sp modelId="{4962EFA7-77D9-41FF-979D-7BE6B39BA9C8}">
      <dsp:nvSpPr>
        <dsp:cNvPr id="0" name=""/>
        <dsp:cNvSpPr/>
      </dsp:nvSpPr>
      <dsp:spPr>
        <a:xfrm>
          <a:off x="3033851" y="2548144"/>
          <a:ext cx="944666" cy="94466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99C6B4-BEAD-49FB-A1A7-9557167FDB12}">
      <dsp:nvSpPr>
        <dsp:cNvPr id="0" name=""/>
        <dsp:cNvSpPr/>
      </dsp:nvSpPr>
      <dsp:spPr>
        <a:xfrm>
          <a:off x="3235174" y="2749466"/>
          <a:ext cx="542021" cy="542021"/>
        </a:xfrm>
        <a:prstGeom prst="rect">
          <a:avLst/>
        </a:prstGeom>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002A1C5-A375-41E7-8A0F-9C41E2C89331}">
      <dsp:nvSpPr>
        <dsp:cNvPr id="0" name=""/>
        <dsp:cNvSpPr/>
      </dsp:nvSpPr>
      <dsp:spPr>
        <a:xfrm>
          <a:off x="2731868" y="3787050"/>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CODEX runs (not offered as a walk-up service)</a:t>
          </a:r>
        </a:p>
      </dsp:txBody>
      <dsp:txXfrm>
        <a:off x="2731868" y="3787050"/>
        <a:ext cx="1548632" cy="619453"/>
      </dsp:txXfrm>
    </dsp:sp>
    <dsp:sp modelId="{699E9B24-A43A-4D6A-8348-5F17C45DA1DE}">
      <dsp:nvSpPr>
        <dsp:cNvPr id="0" name=""/>
        <dsp:cNvSpPr/>
      </dsp:nvSpPr>
      <dsp:spPr>
        <a:xfrm>
          <a:off x="4853495" y="2548144"/>
          <a:ext cx="944666" cy="94466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A97C58-44B3-4B05-BCB2-AFEBA349B816}">
      <dsp:nvSpPr>
        <dsp:cNvPr id="0" name=""/>
        <dsp:cNvSpPr/>
      </dsp:nvSpPr>
      <dsp:spPr>
        <a:xfrm>
          <a:off x="5054817" y="2749466"/>
          <a:ext cx="542021" cy="542021"/>
        </a:xfrm>
        <a:prstGeom prst="rect">
          <a:avLst/>
        </a:prstGeom>
        <a:blipFill>
          <a:blip xmlns:r="http://schemas.openxmlformats.org/officeDocument/2006/relationships"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9AA7AEC-0FA0-4C3B-8391-034DF7C145EB}">
      <dsp:nvSpPr>
        <dsp:cNvPr id="0" name=""/>
        <dsp:cNvSpPr/>
      </dsp:nvSpPr>
      <dsp:spPr>
        <a:xfrm>
          <a:off x="4551512" y="3787050"/>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solidFill>
                <a:schemeClr val="tx1"/>
              </a:solidFill>
            </a:rPr>
            <a:t>Data analysis available soon</a:t>
          </a:r>
        </a:p>
      </dsp:txBody>
      <dsp:txXfrm>
        <a:off x="4551512" y="3787050"/>
        <a:ext cx="1548632" cy="619453"/>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C7FC08-36A2-459E-AF6D-1F4D95EAF787}" type="datetimeFigureOut">
              <a:rPr lang="en-US" smtClean="0"/>
              <a:t>8/29/2023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5DA902-5DB6-4B15-910F-20213F786688}" type="slidenum">
              <a:rPr lang="en-US" smtClean="0"/>
              <a:t>‹#›</a:t>
            </a:fld>
            <a:endParaRPr lang="en-US"/>
          </a:p>
        </p:txBody>
      </p:sp>
    </p:spTree>
    <p:extLst>
      <p:ext uri="{BB962C8B-B14F-4D97-AF65-F5344CB8AC3E}">
        <p14:creationId xmlns:p14="http://schemas.microsoft.com/office/powerpoint/2010/main" val="509037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5DA902-5DB6-4B15-910F-20213F786688}" type="slidenum">
              <a:rPr lang="en-US" smtClean="0"/>
              <a:t>2</a:t>
            </a:fld>
            <a:endParaRPr lang="en-US"/>
          </a:p>
        </p:txBody>
      </p:sp>
    </p:spTree>
    <p:extLst>
      <p:ext uri="{BB962C8B-B14F-4D97-AF65-F5344CB8AC3E}">
        <p14:creationId xmlns:p14="http://schemas.microsoft.com/office/powerpoint/2010/main" val="1572403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typical 14 marker panel with four coverslips (using pre-conjugated antibodies) ~ $17,000</a:t>
            </a:r>
          </a:p>
          <a:p>
            <a:endParaRPr lang="en-US" dirty="0"/>
          </a:p>
        </p:txBody>
      </p:sp>
      <p:sp>
        <p:nvSpPr>
          <p:cNvPr id="4" name="Slide Number Placeholder 3"/>
          <p:cNvSpPr>
            <a:spLocks noGrp="1"/>
          </p:cNvSpPr>
          <p:nvPr>
            <p:ph type="sldNum" sz="quarter" idx="5"/>
          </p:nvPr>
        </p:nvSpPr>
        <p:spPr/>
        <p:txBody>
          <a:bodyPr/>
          <a:lstStyle/>
          <a:p>
            <a:fld id="{045DA902-5DB6-4B15-910F-20213F786688}" type="slidenum">
              <a:rPr lang="en-US" smtClean="0"/>
              <a:t>6</a:t>
            </a:fld>
            <a:endParaRPr lang="en-US"/>
          </a:p>
        </p:txBody>
      </p:sp>
    </p:spTree>
    <p:extLst>
      <p:ext uri="{BB962C8B-B14F-4D97-AF65-F5344CB8AC3E}">
        <p14:creationId xmlns:p14="http://schemas.microsoft.com/office/powerpoint/2010/main" val="2528590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F48082E2-7EC9-49C6-8660-91463AFE7937}" type="datetime1">
              <a:rPr lang="en-US" smtClean="0"/>
              <a:t>8/29/2023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a:t>Immunophenotyping Shared Resource 2021</a:t>
            </a:r>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265620-8AA4-4B61-9A40-1AA5B87785B8}" type="datetime1">
              <a:rPr lang="en-US" smtClean="0"/>
              <a:t>8/29/2023</a:t>
            </a:fld>
            <a:endParaRPr lang="en-US" dirty="0"/>
          </a:p>
        </p:txBody>
      </p:sp>
      <p:sp>
        <p:nvSpPr>
          <p:cNvPr id="5" name="Footer Placeholder 4"/>
          <p:cNvSpPr>
            <a:spLocks noGrp="1"/>
          </p:cNvSpPr>
          <p:nvPr>
            <p:ph type="ftr" sz="quarter" idx="11"/>
          </p:nvPr>
        </p:nvSpPr>
        <p:spPr/>
        <p:txBody>
          <a:bodyPr/>
          <a:lstStyle/>
          <a:p>
            <a:r>
              <a:rPr lang="en-US"/>
              <a:t>Immunophenotyping Shared Resource 2021</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4ACC68C4-37B8-496B-9E36-349D492AF9E9}" type="datetime1">
              <a:rPr lang="en-US" smtClean="0"/>
              <a:t>8/29/2023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r>
              <a:rPr lang="en-US"/>
              <a:t>Immunophenotyping Shared Resource 2021</a:t>
            </a:r>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07964F-CE4A-4038-94D1-E8A130305101}" type="datetime1">
              <a:rPr lang="en-US" smtClean="0"/>
              <a:t>8/29/2023</a:t>
            </a:fld>
            <a:endParaRPr lang="en-US" dirty="0"/>
          </a:p>
        </p:txBody>
      </p:sp>
      <p:sp>
        <p:nvSpPr>
          <p:cNvPr id="5" name="Footer Placeholder 4"/>
          <p:cNvSpPr>
            <a:spLocks noGrp="1"/>
          </p:cNvSpPr>
          <p:nvPr>
            <p:ph type="ftr" sz="quarter" idx="11"/>
          </p:nvPr>
        </p:nvSpPr>
        <p:spPr/>
        <p:txBody>
          <a:bodyPr/>
          <a:lstStyle/>
          <a:p>
            <a:r>
              <a:rPr lang="en-US"/>
              <a:t>Immunophenotyping Shared Resource 2021</a:t>
            </a:r>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76AE3DFE-C58A-4DEE-BE6F-ACB1B5CBC3ED}" type="datetime1">
              <a:rPr lang="en-US" smtClean="0"/>
              <a:t>8/29/2023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a:t>Immunophenotyping Shared Resource 2021</a:t>
            </a:r>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085715-B885-48A7-8392-F628FD06B717}" type="datetime1">
              <a:rPr lang="en-US" smtClean="0"/>
              <a:t>8/29/2023</a:t>
            </a:fld>
            <a:endParaRPr lang="en-US" dirty="0"/>
          </a:p>
        </p:txBody>
      </p:sp>
      <p:sp>
        <p:nvSpPr>
          <p:cNvPr id="6" name="Footer Placeholder 5"/>
          <p:cNvSpPr>
            <a:spLocks noGrp="1"/>
          </p:cNvSpPr>
          <p:nvPr>
            <p:ph type="ftr" sz="quarter" idx="11"/>
          </p:nvPr>
        </p:nvSpPr>
        <p:spPr/>
        <p:txBody>
          <a:bodyPr/>
          <a:lstStyle/>
          <a:p>
            <a:r>
              <a:rPr lang="en-US"/>
              <a:t>Immunophenotyping Shared Resource 2021</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315ADB-84E5-46AE-B2B1-9405D01B9C73}" type="datetime1">
              <a:rPr lang="en-US" smtClean="0"/>
              <a:t>8/29/2023</a:t>
            </a:fld>
            <a:endParaRPr lang="en-US" dirty="0"/>
          </a:p>
        </p:txBody>
      </p:sp>
      <p:sp>
        <p:nvSpPr>
          <p:cNvPr id="8" name="Footer Placeholder 7"/>
          <p:cNvSpPr>
            <a:spLocks noGrp="1"/>
          </p:cNvSpPr>
          <p:nvPr>
            <p:ph type="ftr" sz="quarter" idx="11"/>
          </p:nvPr>
        </p:nvSpPr>
        <p:spPr/>
        <p:txBody>
          <a:bodyPr/>
          <a:lstStyle/>
          <a:p>
            <a:r>
              <a:rPr lang="en-US"/>
              <a:t>Immunophenotyping Shared Resource 2021</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53B76F-CEA0-4687-B77D-829B5976179D}" type="datetime1">
              <a:rPr lang="en-US" smtClean="0"/>
              <a:t>8/29/2023</a:t>
            </a:fld>
            <a:endParaRPr lang="en-US" dirty="0"/>
          </a:p>
        </p:txBody>
      </p:sp>
      <p:sp>
        <p:nvSpPr>
          <p:cNvPr id="4" name="Footer Placeholder 3"/>
          <p:cNvSpPr>
            <a:spLocks noGrp="1"/>
          </p:cNvSpPr>
          <p:nvPr>
            <p:ph type="ftr" sz="quarter" idx="11"/>
          </p:nvPr>
        </p:nvSpPr>
        <p:spPr/>
        <p:txBody>
          <a:bodyPr/>
          <a:lstStyle/>
          <a:p>
            <a:r>
              <a:rPr lang="en-US"/>
              <a:t>Immunophenotyping Shared Resource 2021</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CC7B2-3D0A-4866-9A8B-5917BC9FF76D}" type="datetime1">
              <a:rPr lang="en-US" smtClean="0"/>
              <a:t>8/29/2023</a:t>
            </a:fld>
            <a:endParaRPr lang="en-US" dirty="0"/>
          </a:p>
        </p:txBody>
      </p:sp>
      <p:sp>
        <p:nvSpPr>
          <p:cNvPr id="3" name="Footer Placeholder 2"/>
          <p:cNvSpPr>
            <a:spLocks noGrp="1"/>
          </p:cNvSpPr>
          <p:nvPr>
            <p:ph type="ftr" sz="quarter" idx="11"/>
          </p:nvPr>
        </p:nvSpPr>
        <p:spPr/>
        <p:txBody>
          <a:bodyPr/>
          <a:lstStyle/>
          <a:p>
            <a:r>
              <a:rPr lang="en-US"/>
              <a:t>Immunophenotyping Shared Resource 2021</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8F1586F0-AEB7-4BA5-9696-0F2C2E03C270}" type="datetime1">
              <a:rPr lang="en-US" smtClean="0"/>
              <a:t>8/29/2023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a:t>Immunophenotyping Shared Resource 2021</a:t>
            </a:r>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1C3678-FAB2-4A20-A011-A57E72E43FBF}" type="datetime1">
              <a:rPr lang="en-US" smtClean="0"/>
              <a:t>8/29/2023</a:t>
            </a:fld>
            <a:endParaRPr lang="en-US" dirty="0"/>
          </a:p>
        </p:txBody>
      </p:sp>
      <p:sp>
        <p:nvSpPr>
          <p:cNvPr id="6" name="Footer Placeholder 5"/>
          <p:cNvSpPr>
            <a:spLocks noGrp="1"/>
          </p:cNvSpPr>
          <p:nvPr>
            <p:ph type="ftr" sz="quarter" idx="11"/>
          </p:nvPr>
        </p:nvSpPr>
        <p:spPr/>
        <p:txBody>
          <a:bodyPr/>
          <a:lstStyle/>
          <a:p>
            <a:r>
              <a:rPr lang="en-US"/>
              <a:t>Immunophenotyping Shared Resource 2021</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C70A89F3-5CD7-4D0D-91E3-288BCEF8260B}" type="datetime1">
              <a:rPr lang="en-US" smtClean="0"/>
              <a:t>8/29/2023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a:t>Immunophenotyping Shared Resource 2021</a:t>
            </a:r>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2.svg"/></Relationships>
</file>

<file path=ppt/slides/_rels/slide7.xml.rels><?xml version="1.0" encoding="UTF-8" standalone="yes"?>
<Relationships xmlns="http://schemas.openxmlformats.org/package/2006/relationships"><Relationship Id="rId3" Type="http://schemas.openxmlformats.org/officeDocument/2006/relationships/hyperlink" Target="mailto:paula.i.gonzalez.ericsson@vumc.org" TargetMode="External"/><Relationship Id="rId2" Type="http://schemas.openxmlformats.org/officeDocument/2006/relationships/hyperlink" Target="mailto:kim.dahlman@vumc.org" TargetMode="External"/><Relationship Id="rId1" Type="http://schemas.openxmlformats.org/officeDocument/2006/relationships/slideLayout" Target="../slideLayouts/slideLayout2.xml"/><Relationship Id="rId5" Type="http://schemas.openxmlformats.org/officeDocument/2006/relationships/hyperlink" Target="https://redcap.link/ITRIntake" TargetMode="External"/><Relationship Id="rId4" Type="http://schemas.openxmlformats.org/officeDocument/2006/relationships/hyperlink" Target="https://www.vumc.org/itr-shared-resource/welco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328C565D-A991-4381-AC37-76A58A4A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orful background with dots&#10;&#10;Description automatically generated with medium confidence">
            <a:extLst>
              <a:ext uri="{FF2B5EF4-FFF2-40B4-BE49-F238E27FC236}">
                <a16:creationId xmlns:a16="http://schemas.microsoft.com/office/drawing/2014/main" id="{3BF6F553-669E-DAE9-82E7-E1CF628CB8AD}"/>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saturation sat="99000"/>
                    </a14:imgEffect>
                  </a14:imgLayer>
                </a14:imgProps>
              </a:ext>
              <a:ext uri="{28A0092B-C50C-407E-A947-70E740481C1C}">
                <a14:useLocalDpi xmlns:a14="http://schemas.microsoft.com/office/drawing/2010/main"/>
              </a:ext>
            </a:extLst>
          </a:blip>
          <a:srcRect l="31121" r="35791"/>
          <a:stretch/>
        </p:blipFill>
        <p:spPr>
          <a:xfrm rot="16200000">
            <a:off x="2711764" y="-2711766"/>
            <a:ext cx="6857999" cy="12281529"/>
          </a:xfrm>
          <a:prstGeom prst="rect">
            <a:avLst/>
          </a:prstGeom>
        </p:spPr>
      </p:pic>
      <p:sp>
        <p:nvSpPr>
          <p:cNvPr id="7" name="Rectangle 6">
            <a:extLst>
              <a:ext uri="{FF2B5EF4-FFF2-40B4-BE49-F238E27FC236}">
                <a16:creationId xmlns:a16="http://schemas.microsoft.com/office/drawing/2014/main" id="{1FCCC6CD-1D3F-BF53-A4BE-16669762F7FE}"/>
              </a:ext>
            </a:extLst>
          </p:cNvPr>
          <p:cNvSpPr/>
          <p:nvPr/>
        </p:nvSpPr>
        <p:spPr>
          <a:xfrm>
            <a:off x="446533" y="453640"/>
            <a:ext cx="11298933" cy="5950718"/>
          </a:xfrm>
          <a:prstGeom prst="rect">
            <a:avLst/>
          </a:prstGeom>
          <a:solidFill>
            <a:schemeClr val="tx2">
              <a:lumMod val="50000"/>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78B542-14F8-4FF8-89BE-741FF9B9B954}"/>
              </a:ext>
            </a:extLst>
          </p:cNvPr>
          <p:cNvSpPr>
            <a:spLocks noGrp="1"/>
          </p:cNvSpPr>
          <p:nvPr>
            <p:ph type="ctrTitle"/>
          </p:nvPr>
        </p:nvSpPr>
        <p:spPr>
          <a:xfrm>
            <a:off x="4356571" y="1001929"/>
            <a:ext cx="7295507" cy="2694710"/>
          </a:xfrm>
        </p:spPr>
        <p:txBody>
          <a:bodyPr anchor="ctr">
            <a:normAutofit/>
          </a:bodyPr>
          <a:lstStyle/>
          <a:p>
            <a:pPr algn="ctr"/>
            <a:r>
              <a:rPr lang="en-US" sz="3200" b="1" dirty="0">
                <a:solidFill>
                  <a:schemeClr val="accent1">
                    <a:lumMod val="60000"/>
                    <a:lumOff val="40000"/>
                  </a:schemeClr>
                </a:solidFill>
                <a:effectLst>
                  <a:glow rad="127000">
                    <a:schemeClr val="bg2">
                      <a:lumMod val="10000"/>
                      <a:alpha val="90000"/>
                    </a:schemeClr>
                  </a:glow>
                </a:effectLst>
              </a:rPr>
              <a:t>Spatial immunophenotyping </a:t>
            </a:r>
            <a:r>
              <a:rPr lang="en-US" sz="2400" b="1" dirty="0">
                <a:solidFill>
                  <a:schemeClr val="accent1">
                    <a:lumMod val="60000"/>
                    <a:lumOff val="40000"/>
                  </a:schemeClr>
                </a:solidFill>
                <a:effectLst>
                  <a:glow rad="127000">
                    <a:schemeClr val="bg2">
                      <a:lumMod val="10000"/>
                      <a:alpha val="90000"/>
                    </a:schemeClr>
                  </a:glow>
                </a:effectLst>
              </a:rPr>
              <a:t>using the </a:t>
            </a:r>
            <a:r>
              <a:rPr lang="en-US" sz="2400" b="1" dirty="0" err="1">
                <a:solidFill>
                  <a:schemeClr val="accent1">
                    <a:lumMod val="60000"/>
                    <a:lumOff val="40000"/>
                  </a:schemeClr>
                </a:solidFill>
                <a:effectLst>
                  <a:glow rad="127000">
                    <a:schemeClr val="bg2">
                      <a:lumMod val="10000"/>
                      <a:alpha val="90000"/>
                    </a:schemeClr>
                  </a:glow>
                </a:effectLst>
              </a:rPr>
              <a:t>phenocycler</a:t>
            </a:r>
            <a:r>
              <a:rPr lang="en-US" sz="2400" b="1" dirty="0">
                <a:solidFill>
                  <a:schemeClr val="accent1">
                    <a:lumMod val="60000"/>
                    <a:lumOff val="40000"/>
                  </a:schemeClr>
                </a:solidFill>
                <a:effectLst>
                  <a:glow rad="127000">
                    <a:schemeClr val="bg2">
                      <a:lumMod val="10000"/>
                      <a:alpha val="90000"/>
                    </a:schemeClr>
                  </a:glow>
                </a:effectLst>
              </a:rPr>
              <a:t> platform </a:t>
            </a:r>
            <a:br>
              <a:rPr lang="en-US" sz="2400" b="1" dirty="0"/>
            </a:br>
            <a:br>
              <a:rPr lang="en-US" sz="2400" b="1" dirty="0"/>
            </a:br>
            <a:endParaRPr lang="en-US" sz="2000" b="1" dirty="0"/>
          </a:p>
        </p:txBody>
      </p:sp>
      <p:sp>
        <p:nvSpPr>
          <p:cNvPr id="17" name="Rectangle 9">
            <a:extLst>
              <a:ext uri="{FF2B5EF4-FFF2-40B4-BE49-F238E27FC236}">
                <a16:creationId xmlns:a16="http://schemas.microsoft.com/office/drawing/2014/main" id="{B7180431-F4DE-415D-BCBB-9316423C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1">
            <a:extLst>
              <a:ext uri="{FF2B5EF4-FFF2-40B4-BE49-F238E27FC236}">
                <a16:creationId xmlns:a16="http://schemas.microsoft.com/office/drawing/2014/main" id="{EEABD997-5EF9-4E9B-AFBB-F6DFAAF3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1"/>
            <a:ext cx="3703320" cy="587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3">
            <a:extLst>
              <a:ext uri="{FF2B5EF4-FFF2-40B4-BE49-F238E27FC236}">
                <a16:creationId xmlns:a16="http://schemas.microsoft.com/office/drawing/2014/main" id="{E9AB5EE6-A047-4B18-B998-D46DF3C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3D76387E-F424-4D4C-8C11-02C0DF5766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614" y="5936535"/>
            <a:ext cx="2754944" cy="396861"/>
          </a:xfrm>
          <a:prstGeom prst="rect">
            <a:avLst/>
          </a:prstGeom>
        </p:spPr>
      </p:pic>
      <p:pic>
        <p:nvPicPr>
          <p:cNvPr id="5" name="Picture 4">
            <a:extLst>
              <a:ext uri="{FF2B5EF4-FFF2-40B4-BE49-F238E27FC236}">
                <a16:creationId xmlns:a16="http://schemas.microsoft.com/office/drawing/2014/main" id="{2842DAC3-AE03-4544-ACAA-FC93B35351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58399" y="5936951"/>
            <a:ext cx="1618727" cy="391902"/>
          </a:xfrm>
          <a:prstGeom prst="rect">
            <a:avLst/>
          </a:prstGeom>
        </p:spPr>
      </p:pic>
      <p:pic>
        <p:nvPicPr>
          <p:cNvPr id="1026" name="Picture 2" descr="Roche - From “magic bullets” to new generation antibodies">
            <a:extLst>
              <a:ext uri="{FF2B5EF4-FFF2-40B4-BE49-F238E27FC236}">
                <a16:creationId xmlns:a16="http://schemas.microsoft.com/office/drawing/2014/main" id="{68135B7B-24F5-4A2A-B12B-9AB1CE0AFCA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33707" t="3503" r="34604" b="3257"/>
          <a:stretch/>
        </p:blipFill>
        <p:spPr bwMode="auto">
          <a:xfrm>
            <a:off x="985652" y="2242159"/>
            <a:ext cx="2074172" cy="2379945"/>
          </a:xfrm>
          <a:prstGeom prst="rect">
            <a:avLst/>
          </a:prstGeom>
          <a:noFill/>
          <a:ln w="57150">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D6E4EF9-C785-4E92-82F5-54D6DB931F58}"/>
              </a:ext>
            </a:extLst>
          </p:cNvPr>
          <p:cNvSpPr txBox="1"/>
          <p:nvPr/>
        </p:nvSpPr>
        <p:spPr>
          <a:xfrm>
            <a:off x="4981074" y="3743883"/>
            <a:ext cx="5526372" cy="1569660"/>
          </a:xfrm>
          <a:prstGeom prst="rect">
            <a:avLst/>
          </a:prstGeom>
          <a:noFill/>
        </p:spPr>
        <p:txBody>
          <a:bodyPr wrap="square" rtlCol="0">
            <a:spAutoFit/>
          </a:bodyPr>
          <a:lstStyle/>
          <a:p>
            <a:pPr algn="ctr">
              <a:buClr>
                <a:schemeClr val="accent2"/>
              </a:buClr>
            </a:pPr>
            <a:r>
              <a:rPr lang="en-US" sz="2400" dirty="0">
                <a:solidFill>
                  <a:schemeClr val="accent1">
                    <a:lumMod val="60000"/>
                    <a:lumOff val="40000"/>
                  </a:schemeClr>
                </a:solidFill>
                <a:effectLst>
                  <a:glow rad="127000">
                    <a:schemeClr val="tx1">
                      <a:alpha val="85000"/>
                    </a:schemeClr>
                  </a:glow>
                </a:effectLst>
              </a:rPr>
              <a:t>Lejla Pasic, MLI</a:t>
            </a:r>
          </a:p>
          <a:p>
            <a:pPr algn="ctr">
              <a:buClr>
                <a:schemeClr val="accent2"/>
              </a:buClr>
            </a:pPr>
            <a:r>
              <a:rPr lang="en-US" sz="2400" dirty="0">
                <a:solidFill>
                  <a:schemeClr val="accent1">
                    <a:lumMod val="60000"/>
                    <a:lumOff val="40000"/>
                  </a:schemeClr>
                </a:solidFill>
                <a:effectLst>
                  <a:glow rad="127000">
                    <a:schemeClr val="tx1">
                      <a:alpha val="85000"/>
                    </a:schemeClr>
                  </a:glow>
                </a:effectLst>
              </a:rPr>
              <a:t>Research Assistant III</a:t>
            </a:r>
          </a:p>
          <a:p>
            <a:pPr algn="ctr">
              <a:buClr>
                <a:schemeClr val="accent2"/>
              </a:buClr>
            </a:pPr>
            <a:r>
              <a:rPr lang="en-US" sz="2400" dirty="0">
                <a:solidFill>
                  <a:schemeClr val="accent1">
                    <a:lumMod val="60000"/>
                    <a:lumOff val="40000"/>
                  </a:schemeClr>
                </a:solidFill>
                <a:effectLst>
                  <a:glow rad="127000">
                    <a:schemeClr val="tx1">
                      <a:alpha val="85000"/>
                    </a:schemeClr>
                  </a:glow>
                </a:effectLst>
              </a:rPr>
              <a:t>Innovative Translational Research (ITR) Shared Resource</a:t>
            </a:r>
          </a:p>
        </p:txBody>
      </p:sp>
    </p:spTree>
    <p:extLst>
      <p:ext uri="{BB962C8B-B14F-4D97-AF65-F5344CB8AC3E}">
        <p14:creationId xmlns:p14="http://schemas.microsoft.com/office/powerpoint/2010/main" val="1666606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0167328-DC66-4C99-9F72-E44C3FC12A91}"/>
              </a:ext>
            </a:extLst>
          </p:cNvPr>
          <p:cNvGrpSpPr/>
          <p:nvPr/>
        </p:nvGrpSpPr>
        <p:grpSpPr>
          <a:xfrm>
            <a:off x="1193832" y="739878"/>
            <a:ext cx="10168557" cy="1753455"/>
            <a:chOff x="293604" y="1505181"/>
            <a:chExt cx="10168557" cy="1753455"/>
          </a:xfrm>
        </p:grpSpPr>
        <p:sp>
          <p:nvSpPr>
            <p:cNvPr id="5" name="Title 1">
              <a:extLst>
                <a:ext uri="{FF2B5EF4-FFF2-40B4-BE49-F238E27FC236}">
                  <a16:creationId xmlns:a16="http://schemas.microsoft.com/office/drawing/2014/main" id="{26598422-3ED1-4761-896F-5E9A57104F2D}"/>
                </a:ext>
              </a:extLst>
            </p:cNvPr>
            <p:cNvSpPr txBox="1">
              <a:spLocks/>
            </p:cNvSpPr>
            <p:nvPr/>
          </p:nvSpPr>
          <p:spPr>
            <a:xfrm>
              <a:off x="3065378" y="1505181"/>
              <a:ext cx="7396783" cy="1595511"/>
            </a:xfrm>
            <a:prstGeom prst="rect">
              <a:avLst/>
            </a:prstGeom>
          </p:spPr>
          <p:txBody>
            <a:bodyPr anchor="ctr">
              <a:normAutofit fontScale="975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cap="none" dirty="0">
                  <a:solidFill>
                    <a:schemeClr val="tx1"/>
                  </a:solidFill>
                  <a:latin typeface="+mn-lt"/>
                </a:rPr>
                <a:t>PHENOCYCLER SYSTEM</a:t>
              </a:r>
            </a:p>
            <a:p>
              <a:r>
                <a:rPr lang="en-US" sz="4000" cap="none" dirty="0">
                  <a:solidFill>
                    <a:schemeClr val="tx1"/>
                  </a:solidFill>
                  <a:latin typeface="+mn-lt"/>
                </a:rPr>
                <a:t>(Akoya Biosciences) </a:t>
              </a:r>
            </a:p>
          </p:txBody>
        </p:sp>
        <p:pic>
          <p:nvPicPr>
            <p:cNvPr id="13" name="Picture 12" descr="A picture containing grass, purple, green, plant&#10;&#10;Description automatically generated">
              <a:extLst>
                <a:ext uri="{FF2B5EF4-FFF2-40B4-BE49-F238E27FC236}">
                  <a16:creationId xmlns:a16="http://schemas.microsoft.com/office/drawing/2014/main" id="{1A7CF4BC-3F27-4975-B1ED-85D70C7B98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3604" y="1612716"/>
              <a:ext cx="2206127" cy="1645920"/>
            </a:xfrm>
            <a:prstGeom prst="rect">
              <a:avLst/>
            </a:prstGeom>
          </p:spPr>
        </p:pic>
      </p:grpSp>
      <p:sp>
        <p:nvSpPr>
          <p:cNvPr id="2" name="TextBox 1">
            <a:extLst>
              <a:ext uri="{FF2B5EF4-FFF2-40B4-BE49-F238E27FC236}">
                <a16:creationId xmlns:a16="http://schemas.microsoft.com/office/drawing/2014/main" id="{4DE50589-C614-493A-9A4B-F22D690F97F0}"/>
              </a:ext>
            </a:extLst>
          </p:cNvPr>
          <p:cNvSpPr txBox="1"/>
          <p:nvPr/>
        </p:nvSpPr>
        <p:spPr>
          <a:xfrm>
            <a:off x="3852872" y="2205922"/>
            <a:ext cx="7731468" cy="369332"/>
          </a:xfrm>
          <a:prstGeom prst="rect">
            <a:avLst/>
          </a:prstGeom>
          <a:noFill/>
        </p:spPr>
        <p:txBody>
          <a:bodyPr wrap="square" rtlCol="0">
            <a:spAutoFit/>
          </a:bodyPr>
          <a:lstStyle/>
          <a:p>
            <a:r>
              <a:rPr lang="en-US" dirty="0"/>
              <a:t>Formerly known as the CODEX Platform: CO-Detection by </a:t>
            </a:r>
            <a:r>
              <a:rPr lang="en-US" dirty="0" err="1"/>
              <a:t>indEXing</a:t>
            </a:r>
            <a:endParaRPr lang="en-US" dirty="0"/>
          </a:p>
        </p:txBody>
      </p:sp>
      <p:pic>
        <p:nvPicPr>
          <p:cNvPr id="6" name="Picture 5" descr="A picture containing text, computer, display&#10;&#10;Description automatically generated">
            <a:extLst>
              <a:ext uri="{FF2B5EF4-FFF2-40B4-BE49-F238E27FC236}">
                <a16:creationId xmlns:a16="http://schemas.microsoft.com/office/drawing/2014/main" id="{901A6645-73BF-4761-A2FD-800737FC187C}"/>
              </a:ext>
            </a:extLst>
          </p:cNvPr>
          <p:cNvPicPr>
            <a:picLocks noChangeAspect="1"/>
          </p:cNvPicPr>
          <p:nvPr/>
        </p:nvPicPr>
        <p:blipFill>
          <a:blip r:embed="rId4"/>
          <a:stretch>
            <a:fillRect/>
          </a:stretch>
        </p:blipFill>
        <p:spPr>
          <a:xfrm>
            <a:off x="925298" y="2698326"/>
            <a:ext cx="10390508" cy="3961381"/>
          </a:xfrm>
          <a:prstGeom prst="rect">
            <a:avLst/>
          </a:prstGeom>
        </p:spPr>
      </p:pic>
      <p:pic>
        <p:nvPicPr>
          <p:cNvPr id="10" name="Picture 9" descr="A colorful background with dots&#10;&#10;Description automatically generated with medium confidence">
            <a:extLst>
              <a:ext uri="{FF2B5EF4-FFF2-40B4-BE49-F238E27FC236}">
                <a16:creationId xmlns:a16="http://schemas.microsoft.com/office/drawing/2014/main" id="{CE290EAA-2624-D53C-5E83-9864EAA3D6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298" y="847413"/>
            <a:ext cx="2818357" cy="1645920"/>
          </a:xfrm>
          <a:prstGeom prst="rect">
            <a:avLst/>
          </a:prstGeom>
        </p:spPr>
      </p:pic>
    </p:spTree>
    <p:extLst>
      <p:ext uri="{BB962C8B-B14F-4D97-AF65-F5344CB8AC3E}">
        <p14:creationId xmlns:p14="http://schemas.microsoft.com/office/powerpoint/2010/main" val="1602701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6598422-3ED1-4761-896F-5E9A57104F2D}"/>
              </a:ext>
            </a:extLst>
          </p:cNvPr>
          <p:cNvSpPr txBox="1">
            <a:spLocks/>
          </p:cNvSpPr>
          <p:nvPr/>
        </p:nvSpPr>
        <p:spPr>
          <a:xfrm>
            <a:off x="322177" y="253795"/>
            <a:ext cx="11547646" cy="1354652"/>
          </a:xfrm>
          <a:prstGeom prst="rect">
            <a:avLst/>
          </a:prstGeom>
        </p:spPr>
        <p:txBody>
          <a:bodyPr anchor="ctr">
            <a:normAutofit fontScale="975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dirty="0">
                <a:solidFill>
                  <a:schemeClr val="tx1"/>
                </a:solidFill>
              </a:rPr>
              <a:t>Codex Technology</a:t>
            </a:r>
          </a:p>
        </p:txBody>
      </p:sp>
      <p:grpSp>
        <p:nvGrpSpPr>
          <p:cNvPr id="10" name="Group 9">
            <a:extLst>
              <a:ext uri="{FF2B5EF4-FFF2-40B4-BE49-F238E27FC236}">
                <a16:creationId xmlns:a16="http://schemas.microsoft.com/office/drawing/2014/main" id="{8ADA1473-17F5-42DA-AE41-C4538FD0884A}"/>
              </a:ext>
            </a:extLst>
          </p:cNvPr>
          <p:cNvGrpSpPr/>
          <p:nvPr/>
        </p:nvGrpSpPr>
        <p:grpSpPr>
          <a:xfrm>
            <a:off x="2620364" y="4041305"/>
            <a:ext cx="6248563" cy="2661355"/>
            <a:chOff x="5643740" y="4191000"/>
            <a:chExt cx="6036631" cy="2579900"/>
          </a:xfrm>
        </p:grpSpPr>
        <p:pic>
          <p:nvPicPr>
            <p:cNvPr id="7" name="Picture 6" descr="Diagram&#10;&#10;Description automatically generated">
              <a:extLst>
                <a:ext uri="{FF2B5EF4-FFF2-40B4-BE49-F238E27FC236}">
                  <a16:creationId xmlns:a16="http://schemas.microsoft.com/office/drawing/2014/main" id="{C34B81AD-A1F3-4824-BBEE-37DA38188729}"/>
                </a:ext>
              </a:extLst>
            </p:cNvPr>
            <p:cNvPicPr>
              <a:picLocks noChangeAspect="1"/>
            </p:cNvPicPr>
            <p:nvPr/>
          </p:nvPicPr>
          <p:blipFill>
            <a:blip r:embed="rId2"/>
            <a:stretch>
              <a:fillRect/>
            </a:stretch>
          </p:blipFill>
          <p:spPr>
            <a:xfrm>
              <a:off x="6400801" y="4476180"/>
              <a:ext cx="5162288" cy="2057034"/>
            </a:xfrm>
            <a:prstGeom prst="rect">
              <a:avLst/>
            </a:prstGeom>
          </p:spPr>
        </p:pic>
        <p:cxnSp>
          <p:nvCxnSpPr>
            <p:cNvPr id="8" name="Straight Arrow Connector 7">
              <a:extLst>
                <a:ext uri="{FF2B5EF4-FFF2-40B4-BE49-F238E27FC236}">
                  <a16:creationId xmlns:a16="http://schemas.microsoft.com/office/drawing/2014/main" id="{3D31998F-F2F6-42A2-BC7F-A31A125A6884}"/>
                </a:ext>
              </a:extLst>
            </p:cNvPr>
            <p:cNvCxnSpPr/>
            <p:nvPr/>
          </p:nvCxnSpPr>
          <p:spPr>
            <a:xfrm>
              <a:off x="5643740" y="5447501"/>
              <a:ext cx="43217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77D92FF-56B8-4B18-A394-BF5EA644E9EE}"/>
                </a:ext>
              </a:extLst>
            </p:cNvPr>
            <p:cNvSpPr/>
            <p:nvPr/>
          </p:nvSpPr>
          <p:spPr>
            <a:xfrm>
              <a:off x="6152031" y="4191000"/>
              <a:ext cx="5528340" cy="2579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6FDF092-1BD0-45BF-A362-D233986E82F5}"/>
              </a:ext>
            </a:extLst>
          </p:cNvPr>
          <p:cNvSpPr txBox="1"/>
          <p:nvPr/>
        </p:nvSpPr>
        <p:spPr>
          <a:xfrm>
            <a:off x="9304421" y="6486255"/>
            <a:ext cx="2887579" cy="264635"/>
          </a:xfrm>
          <a:prstGeom prst="rect">
            <a:avLst/>
          </a:prstGeom>
          <a:noFill/>
        </p:spPr>
        <p:txBody>
          <a:bodyPr wrap="square" rtlCol="0">
            <a:spAutoFit/>
          </a:bodyPr>
          <a:lstStyle/>
          <a:p>
            <a:r>
              <a:rPr lang="en-US" sz="1100" dirty="0"/>
              <a:t>https://www.akoyabio.com/intro-to-codex/</a:t>
            </a:r>
          </a:p>
        </p:txBody>
      </p:sp>
      <p:pic>
        <p:nvPicPr>
          <p:cNvPr id="2" name="Picture 1">
            <a:extLst>
              <a:ext uri="{FF2B5EF4-FFF2-40B4-BE49-F238E27FC236}">
                <a16:creationId xmlns:a16="http://schemas.microsoft.com/office/drawing/2014/main" id="{1129794F-8ABB-1627-A11D-9519496E71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0910" y="1771462"/>
            <a:ext cx="1625886" cy="1480174"/>
          </a:xfrm>
          <a:prstGeom prst="rect">
            <a:avLst/>
          </a:prstGeom>
        </p:spPr>
      </p:pic>
      <p:sp>
        <p:nvSpPr>
          <p:cNvPr id="4" name="TextBox 3">
            <a:extLst>
              <a:ext uri="{FF2B5EF4-FFF2-40B4-BE49-F238E27FC236}">
                <a16:creationId xmlns:a16="http://schemas.microsoft.com/office/drawing/2014/main" id="{359E7DFE-7EBB-5898-8C41-5C3A2FF64E55}"/>
              </a:ext>
            </a:extLst>
          </p:cNvPr>
          <p:cNvSpPr txBox="1"/>
          <p:nvPr/>
        </p:nvSpPr>
        <p:spPr>
          <a:xfrm>
            <a:off x="420675" y="3215637"/>
            <a:ext cx="2346356" cy="646331"/>
          </a:xfrm>
          <a:prstGeom prst="rect">
            <a:avLst/>
          </a:prstGeom>
          <a:noFill/>
        </p:spPr>
        <p:txBody>
          <a:bodyPr wrap="square" rtlCol="0">
            <a:spAutoFit/>
          </a:bodyPr>
          <a:lstStyle/>
          <a:p>
            <a:pPr algn="ctr"/>
            <a:r>
              <a:rPr lang="en-US" sz="1200" dirty="0">
                <a:latin typeface="Arial Nova" panose="020B0504020202020204" pitchFamily="34" charset="0"/>
                <a:cs typeface="Arial" panose="020B0604020202020204" pitchFamily="34" charset="0"/>
              </a:rPr>
              <a:t>Oligonucleotide (barcode) conjugated antibodies for building antibody panels</a:t>
            </a:r>
          </a:p>
        </p:txBody>
      </p:sp>
      <p:sp>
        <p:nvSpPr>
          <p:cNvPr id="12" name="TextBox 11">
            <a:extLst>
              <a:ext uri="{FF2B5EF4-FFF2-40B4-BE49-F238E27FC236}">
                <a16:creationId xmlns:a16="http://schemas.microsoft.com/office/drawing/2014/main" id="{209A57BF-ED6F-8095-E53F-EE09997DD2EE}"/>
              </a:ext>
            </a:extLst>
          </p:cNvPr>
          <p:cNvSpPr txBox="1"/>
          <p:nvPr/>
        </p:nvSpPr>
        <p:spPr>
          <a:xfrm>
            <a:off x="694774" y="1468306"/>
            <a:ext cx="1798157" cy="461665"/>
          </a:xfrm>
          <a:prstGeom prst="rect">
            <a:avLst/>
          </a:prstGeom>
          <a:noFill/>
        </p:spPr>
        <p:txBody>
          <a:bodyPr wrap="square" rtlCol="0">
            <a:noAutofit/>
          </a:bodyPr>
          <a:lstStyle/>
          <a:p>
            <a:pPr algn="ctr"/>
            <a:r>
              <a:rPr lang="en-US" sz="1400" b="1" dirty="0">
                <a:highlight>
                  <a:srgbClr val="FFFFFF"/>
                </a:highlight>
                <a:latin typeface="Bahnschrift" panose="020B0502040204020203" pitchFamily="34" charset="0"/>
                <a:cs typeface="Arial" panose="020B0604020202020204" pitchFamily="34" charset="0"/>
              </a:rPr>
              <a:t>CODEX ANTIBODIES</a:t>
            </a:r>
          </a:p>
        </p:txBody>
      </p:sp>
      <p:pic>
        <p:nvPicPr>
          <p:cNvPr id="13" name="Picture 12">
            <a:extLst>
              <a:ext uri="{FF2B5EF4-FFF2-40B4-BE49-F238E27FC236}">
                <a16:creationId xmlns:a16="http://schemas.microsoft.com/office/drawing/2014/main" id="{74FF4ADA-092F-A959-FAB7-8AA52050A0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39848" y="1771462"/>
            <a:ext cx="1466663" cy="1486210"/>
          </a:xfrm>
          <a:prstGeom prst="rect">
            <a:avLst/>
          </a:prstGeom>
        </p:spPr>
      </p:pic>
      <p:sp>
        <p:nvSpPr>
          <p:cNvPr id="14" name="TextBox 13">
            <a:extLst>
              <a:ext uri="{FF2B5EF4-FFF2-40B4-BE49-F238E27FC236}">
                <a16:creationId xmlns:a16="http://schemas.microsoft.com/office/drawing/2014/main" id="{C3FF77C1-5414-8A0F-D80F-B569A36DAA79}"/>
              </a:ext>
            </a:extLst>
          </p:cNvPr>
          <p:cNvSpPr txBox="1"/>
          <p:nvPr/>
        </p:nvSpPr>
        <p:spPr>
          <a:xfrm>
            <a:off x="2904047" y="3215636"/>
            <a:ext cx="2346356" cy="646331"/>
          </a:xfrm>
          <a:prstGeom prst="rect">
            <a:avLst/>
          </a:prstGeom>
          <a:noFill/>
        </p:spPr>
        <p:txBody>
          <a:bodyPr wrap="square" rtlCol="0">
            <a:spAutoFit/>
          </a:bodyPr>
          <a:lstStyle/>
          <a:p>
            <a:pPr algn="ctr"/>
            <a:r>
              <a:rPr lang="en-US" sz="1200" dirty="0">
                <a:latin typeface="Arial Nova" panose="020B0504020202020204" pitchFamily="34" charset="0"/>
                <a:cs typeface="Arial" panose="020B0604020202020204" pitchFamily="34" charset="0"/>
              </a:rPr>
              <a:t>Fluorophore conjugated oligonucleotides for visualization of CODEX antibodies</a:t>
            </a:r>
          </a:p>
        </p:txBody>
      </p:sp>
      <p:sp>
        <p:nvSpPr>
          <p:cNvPr id="15" name="TextBox 14">
            <a:extLst>
              <a:ext uri="{FF2B5EF4-FFF2-40B4-BE49-F238E27FC236}">
                <a16:creationId xmlns:a16="http://schemas.microsoft.com/office/drawing/2014/main" id="{2250403B-099D-7BE5-310D-B65E1139C280}"/>
              </a:ext>
            </a:extLst>
          </p:cNvPr>
          <p:cNvSpPr txBox="1"/>
          <p:nvPr/>
        </p:nvSpPr>
        <p:spPr>
          <a:xfrm>
            <a:off x="3146500" y="1467655"/>
            <a:ext cx="1922623" cy="378893"/>
          </a:xfrm>
          <a:prstGeom prst="rect">
            <a:avLst/>
          </a:prstGeom>
          <a:noFill/>
        </p:spPr>
        <p:txBody>
          <a:bodyPr wrap="square" rtlCol="0">
            <a:noAutofit/>
          </a:bodyPr>
          <a:lstStyle/>
          <a:p>
            <a:pPr algn="ctr"/>
            <a:r>
              <a:rPr lang="en-US" sz="1400" b="1" dirty="0">
                <a:highlight>
                  <a:srgbClr val="FFFFFF"/>
                </a:highlight>
                <a:latin typeface="Bahnschrift" panose="020B0502040204020203" pitchFamily="34" charset="0"/>
                <a:cs typeface="Arial" panose="020B0604020202020204" pitchFamily="34" charset="0"/>
              </a:rPr>
              <a:t>CODEX REPORTERS</a:t>
            </a:r>
          </a:p>
        </p:txBody>
      </p:sp>
      <p:pic>
        <p:nvPicPr>
          <p:cNvPr id="16" name="Picture 15">
            <a:extLst>
              <a:ext uri="{FF2B5EF4-FFF2-40B4-BE49-F238E27FC236}">
                <a16:creationId xmlns:a16="http://schemas.microsoft.com/office/drawing/2014/main" id="{2D3D9AEA-1589-E226-352F-C4F2E3B1A9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85961" y="2105683"/>
            <a:ext cx="5473010" cy="1477156"/>
          </a:xfrm>
          <a:prstGeom prst="rect">
            <a:avLst/>
          </a:prstGeom>
        </p:spPr>
      </p:pic>
      <p:sp>
        <p:nvSpPr>
          <p:cNvPr id="17" name="TextBox 16">
            <a:extLst>
              <a:ext uri="{FF2B5EF4-FFF2-40B4-BE49-F238E27FC236}">
                <a16:creationId xmlns:a16="http://schemas.microsoft.com/office/drawing/2014/main" id="{2FA72725-85AE-6694-019A-0D8EF9894BFF}"/>
              </a:ext>
            </a:extLst>
          </p:cNvPr>
          <p:cNvSpPr txBox="1"/>
          <p:nvPr/>
        </p:nvSpPr>
        <p:spPr>
          <a:xfrm>
            <a:off x="5872472" y="1603304"/>
            <a:ext cx="2346356" cy="621543"/>
          </a:xfrm>
          <a:prstGeom prst="rect">
            <a:avLst/>
          </a:prstGeom>
          <a:noFill/>
        </p:spPr>
        <p:txBody>
          <a:bodyPr wrap="square" rtlCol="0">
            <a:noAutofit/>
          </a:bodyPr>
          <a:lstStyle/>
          <a:p>
            <a:pPr algn="ctr"/>
            <a:r>
              <a:rPr lang="en-US" sz="1600" b="1" dirty="0">
                <a:highlight>
                  <a:srgbClr val="FFFFFF"/>
                </a:highlight>
                <a:latin typeface="Bahnschrift" panose="020B0502040204020203" pitchFamily="34" charset="0"/>
                <a:cs typeface="Arial" panose="020B0604020202020204" pitchFamily="34" charset="0"/>
              </a:rPr>
              <a:t>CODEX</a:t>
            </a:r>
          </a:p>
          <a:p>
            <a:pPr algn="ctr"/>
            <a:r>
              <a:rPr lang="en-US" sz="1600" b="1" dirty="0">
                <a:highlight>
                  <a:srgbClr val="FFFFFF"/>
                </a:highlight>
                <a:latin typeface="Bahnschrift" panose="020B0502040204020203" pitchFamily="34" charset="0"/>
                <a:cs typeface="Arial" panose="020B0604020202020204" pitchFamily="34" charset="0"/>
              </a:rPr>
              <a:t>ANTIBODY PANEL</a:t>
            </a:r>
          </a:p>
        </p:txBody>
      </p:sp>
      <p:sp>
        <p:nvSpPr>
          <p:cNvPr id="18" name="TextBox 17">
            <a:extLst>
              <a:ext uri="{FF2B5EF4-FFF2-40B4-BE49-F238E27FC236}">
                <a16:creationId xmlns:a16="http://schemas.microsoft.com/office/drawing/2014/main" id="{42C43C5E-91E8-9199-411E-12D00AEF92E4}"/>
              </a:ext>
            </a:extLst>
          </p:cNvPr>
          <p:cNvSpPr txBox="1"/>
          <p:nvPr/>
        </p:nvSpPr>
        <p:spPr>
          <a:xfrm>
            <a:off x="8004393" y="1872766"/>
            <a:ext cx="1092281" cy="310523"/>
          </a:xfrm>
          <a:prstGeom prst="rect">
            <a:avLst/>
          </a:prstGeom>
          <a:noFill/>
        </p:spPr>
        <p:txBody>
          <a:bodyPr wrap="square" rtlCol="0">
            <a:noAutofit/>
          </a:bodyPr>
          <a:lstStyle/>
          <a:p>
            <a:pPr algn="ctr"/>
            <a:r>
              <a:rPr lang="en-US" sz="1700" b="1" dirty="0">
                <a:highlight>
                  <a:srgbClr val="FFFFFF"/>
                </a:highlight>
                <a:latin typeface="Bahnschrift" panose="020B0502040204020203" pitchFamily="34" charset="0"/>
                <a:cs typeface="Arial" panose="020B0604020202020204" pitchFamily="34" charset="0"/>
              </a:rPr>
              <a:t>TISSUE</a:t>
            </a:r>
          </a:p>
        </p:txBody>
      </p:sp>
      <p:sp>
        <p:nvSpPr>
          <p:cNvPr id="19" name="TextBox 18">
            <a:extLst>
              <a:ext uri="{FF2B5EF4-FFF2-40B4-BE49-F238E27FC236}">
                <a16:creationId xmlns:a16="http://schemas.microsoft.com/office/drawing/2014/main" id="{43DC87FA-AE75-9028-4A5E-D13A22C9AB50}"/>
              </a:ext>
            </a:extLst>
          </p:cNvPr>
          <p:cNvSpPr txBox="1"/>
          <p:nvPr/>
        </p:nvSpPr>
        <p:spPr>
          <a:xfrm>
            <a:off x="8924495" y="1932738"/>
            <a:ext cx="1092281" cy="310523"/>
          </a:xfrm>
          <a:prstGeom prst="rect">
            <a:avLst/>
          </a:prstGeom>
          <a:noFill/>
        </p:spPr>
        <p:txBody>
          <a:bodyPr wrap="square" rtlCol="0">
            <a:noAutofit/>
          </a:bodyPr>
          <a:lstStyle/>
          <a:p>
            <a:pPr algn="ctr"/>
            <a:r>
              <a:rPr lang="en-US" sz="1700" b="1" dirty="0">
                <a:highlight>
                  <a:srgbClr val="FFFFFF"/>
                </a:highlight>
                <a:latin typeface="Bahnschrift" panose="020B0502040204020203" pitchFamily="34" charset="0"/>
                <a:cs typeface="Arial" panose="020B0604020202020204" pitchFamily="34" charset="0"/>
              </a:rPr>
              <a:t>STAIN</a:t>
            </a:r>
          </a:p>
        </p:txBody>
      </p:sp>
      <p:sp>
        <p:nvSpPr>
          <p:cNvPr id="21" name="TextBox 20">
            <a:extLst>
              <a:ext uri="{FF2B5EF4-FFF2-40B4-BE49-F238E27FC236}">
                <a16:creationId xmlns:a16="http://schemas.microsoft.com/office/drawing/2014/main" id="{B8218438-897C-3B8F-F241-37267E639494}"/>
              </a:ext>
            </a:extLst>
          </p:cNvPr>
          <p:cNvSpPr txBox="1"/>
          <p:nvPr/>
        </p:nvSpPr>
        <p:spPr>
          <a:xfrm>
            <a:off x="4521495" y="4395381"/>
            <a:ext cx="885889" cy="343247"/>
          </a:xfrm>
          <a:prstGeom prst="rect">
            <a:avLst/>
          </a:prstGeom>
          <a:noFill/>
        </p:spPr>
        <p:txBody>
          <a:bodyPr wrap="square" rtlCol="0">
            <a:noAutofit/>
          </a:bodyPr>
          <a:lstStyle/>
          <a:p>
            <a:pPr algn="ctr"/>
            <a:r>
              <a:rPr lang="en-US" sz="1400" b="1" dirty="0">
                <a:highlight>
                  <a:srgbClr val="FFFFFF"/>
                </a:highlight>
                <a:latin typeface="Bahnschrift" panose="020B0502040204020203" pitchFamily="34" charset="0"/>
                <a:cs typeface="Arial" panose="020B0604020202020204" pitchFamily="34" charset="0"/>
              </a:rPr>
              <a:t>REVEAL</a:t>
            </a:r>
          </a:p>
        </p:txBody>
      </p:sp>
      <p:sp>
        <p:nvSpPr>
          <p:cNvPr id="22" name="TextBox 21">
            <a:extLst>
              <a:ext uri="{FF2B5EF4-FFF2-40B4-BE49-F238E27FC236}">
                <a16:creationId xmlns:a16="http://schemas.microsoft.com/office/drawing/2014/main" id="{9CC8081A-4460-8722-AA5C-E2D58D01A853}"/>
              </a:ext>
            </a:extLst>
          </p:cNvPr>
          <p:cNvSpPr txBox="1"/>
          <p:nvPr/>
        </p:nvSpPr>
        <p:spPr>
          <a:xfrm>
            <a:off x="6113051" y="4384354"/>
            <a:ext cx="785786" cy="365300"/>
          </a:xfrm>
          <a:prstGeom prst="rect">
            <a:avLst/>
          </a:prstGeom>
          <a:noFill/>
        </p:spPr>
        <p:txBody>
          <a:bodyPr wrap="square" rtlCol="0">
            <a:noAutofit/>
          </a:bodyPr>
          <a:lstStyle/>
          <a:p>
            <a:pPr algn="ctr"/>
            <a:r>
              <a:rPr lang="en-US" sz="1400" b="1" dirty="0">
                <a:highlight>
                  <a:srgbClr val="FFFFFF"/>
                </a:highlight>
                <a:latin typeface="Bahnschrift" panose="020B0502040204020203" pitchFamily="34" charset="0"/>
                <a:cs typeface="Arial" panose="020B0604020202020204" pitchFamily="34" charset="0"/>
              </a:rPr>
              <a:t>IMAGE</a:t>
            </a:r>
            <a:endParaRPr lang="en-US" sz="1900" b="1" dirty="0">
              <a:solidFill>
                <a:schemeClr val="bg1"/>
              </a:solidFill>
              <a:highlight>
                <a:srgbClr val="FFFFFF"/>
              </a:highlight>
              <a:latin typeface="Bahnschrift" panose="020B0502040204020203" pitchFamily="34" charset="0"/>
              <a:cs typeface="Arial" panose="020B0604020202020204" pitchFamily="34" charset="0"/>
            </a:endParaRPr>
          </a:p>
        </p:txBody>
      </p:sp>
      <p:sp>
        <p:nvSpPr>
          <p:cNvPr id="23" name="TextBox 22">
            <a:extLst>
              <a:ext uri="{FF2B5EF4-FFF2-40B4-BE49-F238E27FC236}">
                <a16:creationId xmlns:a16="http://schemas.microsoft.com/office/drawing/2014/main" id="{FFA94C09-B04F-E980-8A54-17BBD38A0905}"/>
              </a:ext>
            </a:extLst>
          </p:cNvPr>
          <p:cNvSpPr txBox="1"/>
          <p:nvPr/>
        </p:nvSpPr>
        <p:spPr>
          <a:xfrm>
            <a:off x="7730809" y="4303887"/>
            <a:ext cx="1077418" cy="450186"/>
          </a:xfrm>
          <a:prstGeom prst="rect">
            <a:avLst/>
          </a:prstGeom>
          <a:noFill/>
        </p:spPr>
        <p:txBody>
          <a:bodyPr wrap="square" rtlCol="0">
            <a:noAutofit/>
          </a:bodyPr>
          <a:lstStyle/>
          <a:p>
            <a:pPr algn="ctr"/>
            <a:r>
              <a:rPr lang="en-US" sz="1400" b="1" dirty="0">
                <a:highlight>
                  <a:srgbClr val="FFFFFF"/>
                </a:highlight>
                <a:latin typeface="Bahnschrift" panose="020B0502040204020203" pitchFamily="34" charset="0"/>
                <a:cs typeface="Arial" panose="020B0604020202020204" pitchFamily="34" charset="0"/>
              </a:rPr>
              <a:t>REMOVE</a:t>
            </a:r>
            <a:r>
              <a:rPr lang="en-US" sz="1900" b="1" dirty="0">
                <a:highlight>
                  <a:srgbClr val="FFFFFF"/>
                </a:highlight>
                <a:latin typeface="Bahnschrift" panose="020B0502040204020203" pitchFamily="34" charset="0"/>
                <a:cs typeface="Arial" panose="020B0604020202020204" pitchFamily="34" charset="0"/>
              </a:rPr>
              <a:t> </a:t>
            </a:r>
            <a:r>
              <a:rPr lang="en-US" sz="1900" b="1" dirty="0">
                <a:solidFill>
                  <a:schemeClr val="bg1"/>
                </a:solidFill>
                <a:highlight>
                  <a:srgbClr val="FFFFFF"/>
                </a:highlight>
                <a:latin typeface="Bahnschrift" panose="020B0502040204020203" pitchFamily="34" charset="0"/>
                <a:cs typeface="Arial" panose="020B0604020202020204" pitchFamily="34" charset="0"/>
              </a:rPr>
              <a:t>. </a:t>
            </a:r>
            <a:endParaRPr lang="en-US" sz="1900" b="1" dirty="0">
              <a:highlight>
                <a:srgbClr val="FFFFFF"/>
              </a:highlight>
              <a:latin typeface="Bahnschrift" panose="020B0502040204020203" pitchFamily="34" charset="0"/>
              <a:cs typeface="Arial" panose="020B0604020202020204" pitchFamily="34" charset="0"/>
            </a:endParaRPr>
          </a:p>
        </p:txBody>
      </p:sp>
      <p:sp>
        <p:nvSpPr>
          <p:cNvPr id="24" name="TextBox 23">
            <a:extLst>
              <a:ext uri="{FF2B5EF4-FFF2-40B4-BE49-F238E27FC236}">
                <a16:creationId xmlns:a16="http://schemas.microsoft.com/office/drawing/2014/main" id="{B4B4537D-92CC-FB1E-9863-AC03EE7CFBA2}"/>
              </a:ext>
            </a:extLst>
          </p:cNvPr>
          <p:cNvSpPr txBox="1"/>
          <p:nvPr/>
        </p:nvSpPr>
        <p:spPr>
          <a:xfrm>
            <a:off x="3951306" y="6229061"/>
            <a:ext cx="3181350" cy="343247"/>
          </a:xfrm>
          <a:prstGeom prst="rect">
            <a:avLst/>
          </a:prstGeom>
          <a:noFill/>
        </p:spPr>
        <p:txBody>
          <a:bodyPr wrap="square" rtlCol="0">
            <a:noAutofit/>
          </a:bodyPr>
          <a:lstStyle/>
          <a:p>
            <a:r>
              <a:rPr lang="en-US" sz="1400" dirty="0">
                <a:highlight>
                  <a:srgbClr val="FFFFFF"/>
                </a:highlight>
                <a:latin typeface="Bahnschrift" panose="020B0502040204020203" pitchFamily="34" charset="0"/>
                <a:cs typeface="Arial" panose="020B0604020202020204" pitchFamily="34" charset="0"/>
              </a:rPr>
              <a:t>   </a:t>
            </a:r>
            <a:r>
              <a:rPr lang="en-US" sz="1400" b="1" dirty="0">
                <a:highlight>
                  <a:srgbClr val="FFFFFF"/>
                </a:highlight>
                <a:latin typeface="Bahnschrift" panose="020B0502040204020203" pitchFamily="34" charset="0"/>
                <a:cs typeface="Arial" panose="020B0604020202020204" pitchFamily="34" charset="0"/>
              </a:rPr>
              <a:t>1           2           3          4              16+  </a:t>
            </a:r>
          </a:p>
        </p:txBody>
      </p:sp>
      <p:sp>
        <p:nvSpPr>
          <p:cNvPr id="25" name="TextBox 24">
            <a:extLst>
              <a:ext uri="{FF2B5EF4-FFF2-40B4-BE49-F238E27FC236}">
                <a16:creationId xmlns:a16="http://schemas.microsoft.com/office/drawing/2014/main" id="{E7A03F2F-D683-CBB1-B098-4321360D3A2A}"/>
              </a:ext>
            </a:extLst>
          </p:cNvPr>
          <p:cNvSpPr txBox="1"/>
          <p:nvPr/>
        </p:nvSpPr>
        <p:spPr>
          <a:xfrm>
            <a:off x="5427681" y="5697131"/>
            <a:ext cx="885889" cy="393019"/>
          </a:xfrm>
          <a:prstGeom prst="rect">
            <a:avLst/>
          </a:prstGeom>
          <a:noFill/>
        </p:spPr>
        <p:txBody>
          <a:bodyPr wrap="square" rtlCol="0">
            <a:noAutofit/>
          </a:bodyPr>
          <a:lstStyle/>
          <a:p>
            <a:pPr algn="ctr"/>
            <a:r>
              <a:rPr lang="en-US" sz="1350" b="1" dirty="0">
                <a:highlight>
                  <a:srgbClr val="FFFFFF"/>
                </a:highlight>
                <a:latin typeface="Bahnschrift" panose="020B0502040204020203" pitchFamily="34" charset="0"/>
                <a:cs typeface="Arial" panose="020B0604020202020204" pitchFamily="34" charset="0"/>
              </a:rPr>
              <a:t>REPEAT</a:t>
            </a:r>
          </a:p>
        </p:txBody>
      </p:sp>
      <p:sp>
        <p:nvSpPr>
          <p:cNvPr id="26" name="TextBox 25">
            <a:extLst>
              <a:ext uri="{FF2B5EF4-FFF2-40B4-BE49-F238E27FC236}">
                <a16:creationId xmlns:a16="http://schemas.microsoft.com/office/drawing/2014/main" id="{515E8EF9-A865-FBA5-25EE-28EB31FC305A}"/>
              </a:ext>
            </a:extLst>
          </p:cNvPr>
          <p:cNvSpPr txBox="1"/>
          <p:nvPr/>
        </p:nvSpPr>
        <p:spPr>
          <a:xfrm>
            <a:off x="3343304" y="6225554"/>
            <a:ext cx="1293234" cy="393019"/>
          </a:xfrm>
          <a:prstGeom prst="rect">
            <a:avLst/>
          </a:prstGeom>
          <a:noFill/>
        </p:spPr>
        <p:txBody>
          <a:bodyPr wrap="square" rtlCol="0">
            <a:noAutofit/>
          </a:bodyPr>
          <a:lstStyle/>
          <a:p>
            <a:r>
              <a:rPr lang="en-US" sz="1400" b="1" dirty="0">
                <a:highlight>
                  <a:srgbClr val="FFFFFF"/>
                </a:highlight>
                <a:latin typeface="Bahnschrift" panose="020B0502040204020203" pitchFamily="34" charset="0"/>
                <a:cs typeface="Arial" panose="020B0604020202020204" pitchFamily="34" charset="0"/>
              </a:rPr>
              <a:t>CYCLE :</a:t>
            </a:r>
          </a:p>
        </p:txBody>
      </p:sp>
    </p:spTree>
    <p:extLst>
      <p:ext uri="{BB962C8B-B14F-4D97-AF65-F5344CB8AC3E}">
        <p14:creationId xmlns:p14="http://schemas.microsoft.com/office/powerpoint/2010/main" val="333357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5B848-B3B6-B41E-289C-70D850F2C6B4}"/>
              </a:ext>
            </a:extLst>
          </p:cNvPr>
          <p:cNvSpPr txBox="1">
            <a:spLocks/>
          </p:cNvSpPr>
          <p:nvPr/>
        </p:nvSpPr>
        <p:spPr>
          <a:xfrm>
            <a:off x="446533" y="574530"/>
            <a:ext cx="11298933" cy="596348"/>
          </a:xfrm>
          <a:prstGeom prst="rect">
            <a:avLst/>
          </a:prstGeom>
          <a:solidFill>
            <a:schemeClr val="accent5">
              <a:lumMod val="20000"/>
              <a:lumOff val="80000"/>
            </a:schemeClr>
          </a:solidFill>
        </p:spPr>
        <p:txBody>
          <a:bodyPr anchor="t">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cap="none" dirty="0">
                <a:solidFill>
                  <a:schemeClr val="tx1"/>
                </a:solidFill>
              </a:rPr>
              <a:t>Completed Antibody Panels</a:t>
            </a:r>
          </a:p>
        </p:txBody>
      </p:sp>
      <p:sp>
        <p:nvSpPr>
          <p:cNvPr id="3" name="TextBox 2">
            <a:extLst>
              <a:ext uri="{FF2B5EF4-FFF2-40B4-BE49-F238E27FC236}">
                <a16:creationId xmlns:a16="http://schemas.microsoft.com/office/drawing/2014/main" id="{9A20B133-6CB2-B382-74CF-71A01F24E723}"/>
              </a:ext>
            </a:extLst>
          </p:cNvPr>
          <p:cNvSpPr txBox="1"/>
          <p:nvPr/>
        </p:nvSpPr>
        <p:spPr>
          <a:xfrm>
            <a:off x="435204" y="1212140"/>
            <a:ext cx="2519872" cy="1015663"/>
          </a:xfrm>
          <a:prstGeom prst="rect">
            <a:avLst/>
          </a:prstGeom>
          <a:noFill/>
        </p:spPr>
        <p:txBody>
          <a:bodyPr wrap="square" rtlCol="0">
            <a:spAutoFit/>
          </a:bodyPr>
          <a:lstStyle/>
          <a:p>
            <a:pPr marL="285750" indent="-285750">
              <a:buClr>
                <a:schemeClr val="accent2"/>
              </a:buClr>
              <a:buFont typeface="Wingdings" panose="05000000000000000000" pitchFamily="2" charset="2"/>
              <a:buChar char="v"/>
            </a:pPr>
            <a:r>
              <a:rPr lang="en-US" sz="2000" dirty="0">
                <a:solidFill>
                  <a:schemeClr val="accent2">
                    <a:lumMod val="50000"/>
                  </a:schemeClr>
                </a:solidFill>
              </a:rPr>
              <a:t>14-antibody panel on </a:t>
            </a:r>
            <a:r>
              <a:rPr lang="en-US" sz="2000" b="1" dirty="0">
                <a:solidFill>
                  <a:schemeClr val="accent2">
                    <a:lumMod val="50000"/>
                  </a:schemeClr>
                </a:solidFill>
              </a:rPr>
              <a:t>fresh frozen human HNSCC</a:t>
            </a:r>
            <a:endParaRPr lang="en-US" sz="2000" dirty="0">
              <a:solidFill>
                <a:schemeClr val="accent2">
                  <a:lumMod val="50000"/>
                </a:schemeClr>
              </a:solidFill>
            </a:endParaRPr>
          </a:p>
        </p:txBody>
      </p:sp>
      <p:graphicFrame>
        <p:nvGraphicFramePr>
          <p:cNvPr id="4" name="Table 3">
            <a:extLst>
              <a:ext uri="{FF2B5EF4-FFF2-40B4-BE49-F238E27FC236}">
                <a16:creationId xmlns:a16="http://schemas.microsoft.com/office/drawing/2014/main" id="{CECCC00B-296C-2288-A10C-124B3BC3C4B7}"/>
              </a:ext>
            </a:extLst>
          </p:cNvPr>
          <p:cNvGraphicFramePr>
            <a:graphicFrameLocks noGrp="1"/>
          </p:cNvGraphicFramePr>
          <p:nvPr>
            <p:extLst>
              <p:ext uri="{D42A27DB-BD31-4B8C-83A1-F6EECF244321}">
                <p14:modId xmlns:p14="http://schemas.microsoft.com/office/powerpoint/2010/main" val="3290476515"/>
              </p:ext>
            </p:extLst>
          </p:nvPr>
        </p:nvGraphicFramePr>
        <p:xfrm>
          <a:off x="1010003" y="2311704"/>
          <a:ext cx="1493115" cy="4002780"/>
        </p:xfrm>
        <a:graphic>
          <a:graphicData uri="http://schemas.openxmlformats.org/drawingml/2006/table">
            <a:tbl>
              <a:tblPr firstCol="1" bandRow="1">
                <a:tableStyleId>{21E4AEA4-8DFA-4A89-87EB-49C32662AFE0}</a:tableStyleId>
              </a:tblPr>
              <a:tblGrid>
                <a:gridCol w="1493115">
                  <a:extLst>
                    <a:ext uri="{9D8B030D-6E8A-4147-A177-3AD203B41FA5}">
                      <a16:colId xmlns:a16="http://schemas.microsoft.com/office/drawing/2014/main" val="1681883363"/>
                    </a:ext>
                  </a:extLst>
                </a:gridCol>
              </a:tblGrid>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CD45</a:t>
                      </a:r>
                    </a:p>
                  </a:txBody>
                  <a:tcPr marL="68580" marR="68580" marT="0" marB="0" anchor="ctr">
                    <a:solidFill>
                      <a:schemeClr val="accent3">
                        <a:lumMod val="40000"/>
                        <a:lumOff val="60000"/>
                      </a:schemeClr>
                    </a:solidFill>
                  </a:tcPr>
                </a:tc>
                <a:extLst>
                  <a:ext uri="{0D108BD9-81ED-4DB2-BD59-A6C34878D82A}">
                    <a16:rowId xmlns:a16="http://schemas.microsoft.com/office/drawing/2014/main" val="1048530201"/>
                  </a:ext>
                </a:extLst>
              </a:tr>
              <a:tr h="284221">
                <a:tc>
                  <a:txBody>
                    <a:bodyPr/>
                    <a:lstStyle/>
                    <a:p>
                      <a:pPr marL="0" marR="0" algn="ctr">
                        <a:spcBef>
                          <a:spcPts val="0"/>
                        </a:spcBef>
                        <a:spcAft>
                          <a:spcPts val="0"/>
                        </a:spcAft>
                      </a:pPr>
                      <a:r>
                        <a:rPr lang="en-US" sz="1400" dirty="0">
                          <a:solidFill>
                            <a:schemeClr val="tx2"/>
                          </a:solidFill>
                          <a:effectLst/>
                        </a:rPr>
                        <a:t>CD3</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281200985"/>
                  </a:ext>
                </a:extLst>
              </a:tr>
              <a:tr h="284221">
                <a:tc>
                  <a:txBody>
                    <a:bodyPr/>
                    <a:lstStyle/>
                    <a:p>
                      <a:pPr marL="0" marR="0" algn="ctr">
                        <a:spcBef>
                          <a:spcPts val="0"/>
                        </a:spcBef>
                        <a:spcAft>
                          <a:spcPts val="0"/>
                        </a:spcAft>
                      </a:pPr>
                      <a:r>
                        <a:rPr lang="en-US" sz="1400" dirty="0">
                          <a:solidFill>
                            <a:schemeClr val="tx2"/>
                          </a:solidFill>
                          <a:effectLst/>
                        </a:rPr>
                        <a:t>CD4</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068612845"/>
                  </a:ext>
                </a:extLst>
              </a:tr>
              <a:tr h="284221">
                <a:tc>
                  <a:txBody>
                    <a:bodyPr/>
                    <a:lstStyle/>
                    <a:p>
                      <a:pPr marL="0" marR="0" algn="ctr">
                        <a:spcBef>
                          <a:spcPts val="0"/>
                        </a:spcBef>
                        <a:spcAft>
                          <a:spcPts val="0"/>
                        </a:spcAft>
                      </a:pPr>
                      <a:r>
                        <a:rPr lang="en-US" sz="1400" dirty="0">
                          <a:solidFill>
                            <a:schemeClr val="tx2"/>
                          </a:solidFill>
                          <a:effectLst/>
                        </a:rPr>
                        <a:t>CD8</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860172936"/>
                  </a:ext>
                </a:extLst>
              </a:tr>
              <a:tr h="284221">
                <a:tc>
                  <a:txBody>
                    <a:bodyPr/>
                    <a:lstStyle/>
                    <a:p>
                      <a:pPr marL="0" marR="0" algn="ctr">
                        <a:spcBef>
                          <a:spcPts val="0"/>
                        </a:spcBef>
                        <a:spcAft>
                          <a:spcPts val="0"/>
                        </a:spcAft>
                      </a:pPr>
                      <a:r>
                        <a:rPr lang="en-US" sz="1400" dirty="0">
                          <a:solidFill>
                            <a:schemeClr val="tx2"/>
                          </a:solidFill>
                          <a:effectLst/>
                        </a:rPr>
                        <a:t>CD19</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212749938"/>
                  </a:ext>
                </a:extLst>
              </a:tr>
              <a:tr h="307907">
                <a:tc>
                  <a:txBody>
                    <a:bodyPr/>
                    <a:lstStyle/>
                    <a:p>
                      <a:pPr marL="0" marR="0" algn="ctr">
                        <a:spcBef>
                          <a:spcPts val="0"/>
                        </a:spcBef>
                        <a:spcAft>
                          <a:spcPts val="0"/>
                        </a:spcAft>
                      </a:pPr>
                      <a:r>
                        <a:rPr lang="en-US" sz="1400" dirty="0">
                          <a:solidFill>
                            <a:schemeClr val="tx2"/>
                          </a:solidFill>
                          <a:effectLst/>
                        </a:rPr>
                        <a:t>CD69</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895496278"/>
                  </a:ext>
                </a:extLst>
              </a:tr>
              <a:tr h="284221">
                <a:tc>
                  <a:txBody>
                    <a:bodyPr/>
                    <a:lstStyle/>
                    <a:p>
                      <a:pPr marL="0" marR="0" algn="ctr">
                        <a:spcBef>
                          <a:spcPts val="0"/>
                        </a:spcBef>
                        <a:spcAft>
                          <a:spcPts val="0"/>
                        </a:spcAft>
                      </a:pPr>
                      <a:r>
                        <a:rPr lang="en-US" sz="1400" dirty="0">
                          <a:solidFill>
                            <a:schemeClr val="tx2"/>
                          </a:solidFill>
                          <a:effectLst/>
                        </a:rPr>
                        <a:t>CD104</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72118078"/>
                  </a:ext>
                </a:extLst>
              </a:tr>
              <a:tr h="284221">
                <a:tc>
                  <a:txBody>
                    <a:bodyPr/>
                    <a:lstStyle/>
                    <a:p>
                      <a:pPr marL="0" marR="0" algn="ctr">
                        <a:spcBef>
                          <a:spcPts val="0"/>
                        </a:spcBef>
                        <a:spcAft>
                          <a:spcPts val="0"/>
                        </a:spcAft>
                      </a:pPr>
                      <a:r>
                        <a:rPr lang="en-US" sz="1400" dirty="0">
                          <a:solidFill>
                            <a:schemeClr val="tx2"/>
                          </a:solidFill>
                          <a:effectLst/>
                        </a:rPr>
                        <a:t>HLA-DR</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651530753"/>
                  </a:ext>
                </a:extLst>
              </a:tr>
              <a:tr h="284221">
                <a:tc>
                  <a:txBody>
                    <a:bodyPr/>
                    <a:lstStyle/>
                    <a:p>
                      <a:pPr marL="0" marR="0" algn="ctr">
                        <a:spcBef>
                          <a:spcPts val="0"/>
                        </a:spcBef>
                        <a:spcAft>
                          <a:spcPts val="0"/>
                        </a:spcAft>
                      </a:pPr>
                      <a:r>
                        <a:rPr lang="en-US" sz="1400" dirty="0">
                          <a:solidFill>
                            <a:schemeClr val="tx2"/>
                          </a:solidFill>
                          <a:effectLst/>
                        </a:rPr>
                        <a:t>PD-1 (CD279)</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550067389"/>
                  </a:ext>
                </a:extLst>
              </a:tr>
              <a:tr h="284221">
                <a:tc>
                  <a:txBody>
                    <a:bodyPr/>
                    <a:lstStyle/>
                    <a:p>
                      <a:pPr marL="0" marR="0" algn="ctr">
                        <a:spcBef>
                          <a:spcPts val="0"/>
                        </a:spcBef>
                        <a:spcAft>
                          <a:spcPts val="0"/>
                        </a:spcAft>
                      </a:pPr>
                      <a:r>
                        <a:rPr lang="en-US" sz="1400" dirty="0">
                          <a:solidFill>
                            <a:schemeClr val="tx2"/>
                          </a:solidFill>
                          <a:effectLst/>
                        </a:rPr>
                        <a:t>Cytokeratin</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818124989"/>
                  </a:ext>
                </a:extLst>
              </a:tr>
              <a:tr h="284221">
                <a:tc>
                  <a:txBody>
                    <a:bodyPr/>
                    <a:lstStyle/>
                    <a:p>
                      <a:pPr marL="0" marR="0" algn="ctr">
                        <a:spcBef>
                          <a:spcPts val="0"/>
                        </a:spcBef>
                        <a:spcAft>
                          <a:spcPts val="0"/>
                        </a:spcAft>
                      </a:pPr>
                      <a:r>
                        <a:rPr lang="en-US" sz="1400" dirty="0">
                          <a:solidFill>
                            <a:schemeClr val="tx2"/>
                          </a:solidFill>
                          <a:effectLst/>
                        </a:rPr>
                        <a:t>Ki67</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1871891077"/>
                  </a:ext>
                </a:extLst>
              </a:tr>
              <a:tr h="284221">
                <a:tc>
                  <a:txBody>
                    <a:bodyPr/>
                    <a:lstStyle/>
                    <a:p>
                      <a:pPr marL="0" marR="0" algn="ctr">
                        <a:spcBef>
                          <a:spcPts val="0"/>
                        </a:spcBef>
                        <a:spcAft>
                          <a:spcPts val="0"/>
                        </a:spcAft>
                      </a:pPr>
                      <a:r>
                        <a:rPr lang="en-US" sz="1400" dirty="0">
                          <a:solidFill>
                            <a:schemeClr val="tx2"/>
                          </a:solidFill>
                          <a:effectLst/>
                        </a:rPr>
                        <a:t>CD31</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629375909"/>
                  </a:ext>
                </a:extLst>
              </a:tr>
              <a:tr h="284221">
                <a:tc>
                  <a:txBody>
                    <a:bodyPr/>
                    <a:lstStyle/>
                    <a:p>
                      <a:pPr marL="0" marR="0" algn="ctr">
                        <a:spcBef>
                          <a:spcPts val="0"/>
                        </a:spcBef>
                        <a:spcAft>
                          <a:spcPts val="0"/>
                        </a:spcAft>
                      </a:pPr>
                      <a:r>
                        <a:rPr lang="en-US" sz="1400" dirty="0">
                          <a:solidFill>
                            <a:schemeClr val="tx2"/>
                          </a:solidFill>
                          <a:effectLst/>
                        </a:rPr>
                        <a:t>CD38</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947114363"/>
                  </a:ext>
                </a:extLst>
              </a:tr>
              <a:tr h="284221">
                <a:tc>
                  <a:txBody>
                    <a:bodyPr/>
                    <a:lstStyle/>
                    <a:p>
                      <a:pPr marL="0" marR="0" algn="ctr">
                        <a:spcBef>
                          <a:spcPts val="0"/>
                        </a:spcBef>
                        <a:spcAft>
                          <a:spcPts val="0"/>
                        </a:spcAft>
                      </a:pPr>
                      <a:r>
                        <a:rPr lang="en-US" sz="1400" dirty="0">
                          <a:solidFill>
                            <a:schemeClr val="tx2"/>
                          </a:solidFill>
                          <a:effectLst/>
                        </a:rPr>
                        <a:t>CD11c</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661784083"/>
                  </a:ext>
                </a:extLst>
              </a:tr>
            </a:tbl>
          </a:graphicData>
        </a:graphic>
      </p:graphicFrame>
      <p:sp>
        <p:nvSpPr>
          <p:cNvPr id="5" name="TextBox 4">
            <a:extLst>
              <a:ext uri="{FF2B5EF4-FFF2-40B4-BE49-F238E27FC236}">
                <a16:creationId xmlns:a16="http://schemas.microsoft.com/office/drawing/2014/main" id="{4AF18B92-1880-6F89-55FD-BC71E62B12FF}"/>
              </a:ext>
            </a:extLst>
          </p:cNvPr>
          <p:cNvSpPr txBox="1"/>
          <p:nvPr/>
        </p:nvSpPr>
        <p:spPr>
          <a:xfrm>
            <a:off x="3253168" y="1212139"/>
            <a:ext cx="2419091" cy="1015663"/>
          </a:xfrm>
          <a:prstGeom prst="rect">
            <a:avLst/>
          </a:prstGeom>
          <a:noFill/>
        </p:spPr>
        <p:txBody>
          <a:bodyPr wrap="square" rtlCol="0">
            <a:spAutoFit/>
          </a:bodyPr>
          <a:lstStyle/>
          <a:p>
            <a:pPr marL="285750" indent="-285750">
              <a:buClr>
                <a:schemeClr val="accent2"/>
              </a:buClr>
              <a:buFont typeface="Wingdings" panose="05000000000000000000" pitchFamily="2" charset="2"/>
              <a:buChar char="v"/>
            </a:pPr>
            <a:r>
              <a:rPr lang="en-US" sz="2000" dirty="0">
                <a:solidFill>
                  <a:schemeClr val="accent2">
                    <a:lumMod val="50000"/>
                  </a:schemeClr>
                </a:solidFill>
              </a:rPr>
              <a:t>14-antibody panel on </a:t>
            </a:r>
            <a:r>
              <a:rPr lang="en-US" sz="2000" b="1" dirty="0">
                <a:solidFill>
                  <a:schemeClr val="accent2">
                    <a:lumMod val="50000"/>
                  </a:schemeClr>
                </a:solidFill>
              </a:rPr>
              <a:t>FFPE RCC and tonsil</a:t>
            </a:r>
          </a:p>
        </p:txBody>
      </p:sp>
      <p:sp>
        <p:nvSpPr>
          <p:cNvPr id="6" name="TextBox 5">
            <a:extLst>
              <a:ext uri="{FF2B5EF4-FFF2-40B4-BE49-F238E27FC236}">
                <a16:creationId xmlns:a16="http://schemas.microsoft.com/office/drawing/2014/main" id="{BC31BE07-87DB-05C0-9EE0-ABEA1AC44D84}"/>
              </a:ext>
            </a:extLst>
          </p:cNvPr>
          <p:cNvSpPr txBox="1"/>
          <p:nvPr/>
        </p:nvSpPr>
        <p:spPr>
          <a:xfrm>
            <a:off x="6072092" y="1212139"/>
            <a:ext cx="3112214" cy="707886"/>
          </a:xfrm>
          <a:prstGeom prst="rect">
            <a:avLst/>
          </a:prstGeom>
          <a:noFill/>
        </p:spPr>
        <p:txBody>
          <a:bodyPr wrap="square" rtlCol="0">
            <a:spAutoFit/>
          </a:bodyPr>
          <a:lstStyle/>
          <a:p>
            <a:pPr marL="285750" indent="-285750">
              <a:buClr>
                <a:schemeClr val="accent2"/>
              </a:buClr>
              <a:buFont typeface="Wingdings" panose="05000000000000000000" pitchFamily="2" charset="2"/>
              <a:buChar char="v"/>
            </a:pPr>
            <a:r>
              <a:rPr lang="en-US" sz="2000" dirty="0">
                <a:solidFill>
                  <a:schemeClr val="accent2">
                    <a:lumMod val="50000"/>
                  </a:schemeClr>
                </a:solidFill>
              </a:rPr>
              <a:t>24-antibody panel on </a:t>
            </a:r>
            <a:r>
              <a:rPr lang="en-US" sz="2000" b="1" dirty="0">
                <a:solidFill>
                  <a:schemeClr val="accent2">
                    <a:lumMod val="50000"/>
                  </a:schemeClr>
                </a:solidFill>
              </a:rPr>
              <a:t>FFPE breast tissue</a:t>
            </a:r>
          </a:p>
        </p:txBody>
      </p:sp>
      <p:graphicFrame>
        <p:nvGraphicFramePr>
          <p:cNvPr id="7" name="Table 6">
            <a:extLst>
              <a:ext uri="{FF2B5EF4-FFF2-40B4-BE49-F238E27FC236}">
                <a16:creationId xmlns:a16="http://schemas.microsoft.com/office/drawing/2014/main" id="{E7932D16-587B-9619-2692-D5615F399053}"/>
              </a:ext>
            </a:extLst>
          </p:cNvPr>
          <p:cNvGraphicFramePr>
            <a:graphicFrameLocks noGrp="1"/>
          </p:cNvGraphicFramePr>
          <p:nvPr>
            <p:extLst>
              <p:ext uri="{D42A27DB-BD31-4B8C-83A1-F6EECF244321}">
                <p14:modId xmlns:p14="http://schemas.microsoft.com/office/powerpoint/2010/main" val="1053475478"/>
              </p:ext>
            </p:extLst>
          </p:nvPr>
        </p:nvGraphicFramePr>
        <p:xfrm>
          <a:off x="3716155" y="2311704"/>
          <a:ext cx="1493115" cy="4002780"/>
        </p:xfrm>
        <a:graphic>
          <a:graphicData uri="http://schemas.openxmlformats.org/drawingml/2006/table">
            <a:tbl>
              <a:tblPr firstCol="1" bandRow="1">
                <a:tableStyleId>{21E4AEA4-8DFA-4A89-87EB-49C32662AFE0}</a:tableStyleId>
              </a:tblPr>
              <a:tblGrid>
                <a:gridCol w="1493115">
                  <a:extLst>
                    <a:ext uri="{9D8B030D-6E8A-4147-A177-3AD203B41FA5}">
                      <a16:colId xmlns:a16="http://schemas.microsoft.com/office/drawing/2014/main" val="1681883363"/>
                    </a:ext>
                  </a:extLst>
                </a:gridCol>
              </a:tblGrid>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CD45</a:t>
                      </a:r>
                    </a:p>
                  </a:txBody>
                  <a:tcPr marL="68580" marR="68580" marT="0" marB="0" anchor="ctr">
                    <a:solidFill>
                      <a:schemeClr val="accent3">
                        <a:lumMod val="40000"/>
                        <a:lumOff val="60000"/>
                      </a:schemeClr>
                    </a:solidFill>
                  </a:tcPr>
                </a:tc>
                <a:extLst>
                  <a:ext uri="{0D108BD9-81ED-4DB2-BD59-A6C34878D82A}">
                    <a16:rowId xmlns:a16="http://schemas.microsoft.com/office/drawing/2014/main" val="1048530201"/>
                  </a:ext>
                </a:extLst>
              </a:tr>
              <a:tr h="284221">
                <a:tc>
                  <a:txBody>
                    <a:bodyPr/>
                    <a:lstStyle/>
                    <a:p>
                      <a:pPr marL="0" marR="0" algn="ctr">
                        <a:spcBef>
                          <a:spcPts val="0"/>
                        </a:spcBef>
                        <a:spcAft>
                          <a:spcPts val="0"/>
                        </a:spcAft>
                      </a:pPr>
                      <a:r>
                        <a:rPr lang="en-US" sz="1400" dirty="0">
                          <a:solidFill>
                            <a:schemeClr val="accent2">
                              <a:lumMod val="75000"/>
                            </a:schemeClr>
                          </a:solidFill>
                          <a:effectLst/>
                        </a:rPr>
                        <a:t>CD3e</a:t>
                      </a:r>
                      <a:endParaRPr lang="en-US" sz="1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281200985"/>
                  </a:ext>
                </a:extLst>
              </a:tr>
              <a:tr h="284221">
                <a:tc>
                  <a:txBody>
                    <a:bodyPr/>
                    <a:lstStyle/>
                    <a:p>
                      <a:pPr marL="0" marR="0" algn="ctr">
                        <a:spcBef>
                          <a:spcPts val="0"/>
                        </a:spcBef>
                        <a:spcAft>
                          <a:spcPts val="0"/>
                        </a:spcAft>
                      </a:pPr>
                      <a:r>
                        <a:rPr lang="en-US" sz="1400" dirty="0">
                          <a:solidFill>
                            <a:schemeClr val="tx2"/>
                          </a:solidFill>
                          <a:effectLst/>
                        </a:rPr>
                        <a:t>CD4</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068612845"/>
                  </a:ext>
                </a:extLst>
              </a:tr>
              <a:tr h="284221">
                <a:tc>
                  <a:txBody>
                    <a:bodyPr/>
                    <a:lstStyle/>
                    <a:p>
                      <a:pPr marL="0" marR="0" algn="ctr">
                        <a:spcBef>
                          <a:spcPts val="0"/>
                        </a:spcBef>
                        <a:spcAft>
                          <a:spcPts val="0"/>
                        </a:spcAft>
                      </a:pPr>
                      <a:r>
                        <a:rPr lang="en-US" sz="1400" dirty="0">
                          <a:solidFill>
                            <a:schemeClr val="tx2"/>
                          </a:solidFill>
                          <a:effectLst/>
                        </a:rPr>
                        <a:t>CD8</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860172936"/>
                  </a:ext>
                </a:extLst>
              </a:tr>
              <a:tr h="284221">
                <a:tc>
                  <a:txBody>
                    <a:bodyPr/>
                    <a:lstStyle/>
                    <a:p>
                      <a:pPr marL="0" marR="0" algn="ctr">
                        <a:spcBef>
                          <a:spcPts val="0"/>
                        </a:spcBef>
                        <a:spcAft>
                          <a:spcPts val="0"/>
                        </a:spcAft>
                      </a:pPr>
                      <a:r>
                        <a:rPr lang="en-US" sz="1400" dirty="0">
                          <a:solidFill>
                            <a:schemeClr val="accent2">
                              <a:lumMod val="75000"/>
                            </a:schemeClr>
                          </a:solidFill>
                          <a:effectLst/>
                        </a:rPr>
                        <a:t>CD20</a:t>
                      </a:r>
                      <a:endParaRPr lang="en-US" sz="1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212749938"/>
                  </a:ext>
                </a:extLst>
              </a:tr>
              <a:tr h="307907">
                <a:tc>
                  <a:txBody>
                    <a:bodyPr/>
                    <a:lstStyle/>
                    <a:p>
                      <a:pPr marL="0" marR="0" algn="ctr">
                        <a:spcBef>
                          <a:spcPts val="0"/>
                        </a:spcBef>
                        <a:spcAft>
                          <a:spcPts val="0"/>
                        </a:spcAft>
                      </a:pPr>
                      <a:r>
                        <a:rPr lang="en-US" sz="1400" dirty="0">
                          <a:solidFill>
                            <a:schemeClr val="accent2">
                              <a:lumMod val="75000"/>
                            </a:schemeClr>
                          </a:solidFill>
                          <a:effectLst/>
                        </a:rPr>
                        <a:t>CD68</a:t>
                      </a:r>
                      <a:endParaRPr lang="en-US" sz="1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895496278"/>
                  </a:ext>
                </a:extLst>
              </a:tr>
              <a:tr h="284221">
                <a:tc>
                  <a:txBody>
                    <a:bodyPr/>
                    <a:lstStyle/>
                    <a:p>
                      <a:pPr marL="0" marR="0" algn="ctr">
                        <a:spcBef>
                          <a:spcPts val="0"/>
                        </a:spcBef>
                        <a:spcAft>
                          <a:spcPts val="0"/>
                        </a:spcAft>
                      </a:pPr>
                      <a:r>
                        <a:rPr lang="en-US" sz="1400" dirty="0">
                          <a:solidFill>
                            <a:schemeClr val="accent2">
                              <a:lumMod val="75000"/>
                            </a:schemeClr>
                          </a:solidFill>
                          <a:effectLst/>
                        </a:rPr>
                        <a:t>TFAM</a:t>
                      </a:r>
                      <a:endParaRPr lang="en-US" sz="1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72118078"/>
                  </a:ext>
                </a:extLst>
              </a:tr>
              <a:tr h="284221">
                <a:tc>
                  <a:txBody>
                    <a:bodyPr/>
                    <a:lstStyle/>
                    <a:p>
                      <a:pPr marL="0" marR="0" algn="ctr">
                        <a:spcBef>
                          <a:spcPts val="0"/>
                        </a:spcBef>
                        <a:spcAft>
                          <a:spcPts val="0"/>
                        </a:spcAft>
                      </a:pPr>
                      <a:r>
                        <a:rPr lang="en-US" sz="1400" dirty="0">
                          <a:solidFill>
                            <a:schemeClr val="tx2"/>
                          </a:solidFill>
                          <a:effectLst/>
                        </a:rPr>
                        <a:t>HLA-DR</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651530753"/>
                  </a:ext>
                </a:extLst>
              </a:tr>
              <a:tr h="284221">
                <a:tc>
                  <a:txBody>
                    <a:bodyPr/>
                    <a:lstStyle/>
                    <a:p>
                      <a:pPr marL="0" marR="0" algn="ctr">
                        <a:spcBef>
                          <a:spcPts val="0"/>
                        </a:spcBef>
                        <a:spcAft>
                          <a:spcPts val="0"/>
                        </a:spcAft>
                      </a:pPr>
                      <a:r>
                        <a:rPr lang="en-US" sz="1400" dirty="0" err="1">
                          <a:solidFill>
                            <a:schemeClr val="accent2">
                              <a:lumMod val="75000"/>
                            </a:schemeClr>
                          </a:solidFill>
                          <a:effectLst/>
                        </a:rPr>
                        <a:t>Podoplanin</a:t>
                      </a:r>
                      <a:endParaRPr lang="en-US" sz="1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550067389"/>
                  </a:ext>
                </a:extLst>
              </a:tr>
              <a:tr h="284221">
                <a:tc>
                  <a:txBody>
                    <a:bodyPr/>
                    <a:lstStyle/>
                    <a:p>
                      <a:pPr marL="0" marR="0" algn="ctr">
                        <a:spcBef>
                          <a:spcPts val="0"/>
                        </a:spcBef>
                        <a:spcAft>
                          <a:spcPts val="0"/>
                        </a:spcAft>
                      </a:pPr>
                      <a:r>
                        <a:rPr lang="en-US" sz="1400" dirty="0">
                          <a:solidFill>
                            <a:schemeClr val="tx2"/>
                          </a:solidFill>
                          <a:effectLst/>
                        </a:rPr>
                        <a:t>Cytokeratin</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818124989"/>
                  </a:ext>
                </a:extLst>
              </a:tr>
              <a:tr h="284221">
                <a:tc>
                  <a:txBody>
                    <a:bodyPr/>
                    <a:lstStyle/>
                    <a:p>
                      <a:pPr marL="0" marR="0" algn="ctr">
                        <a:spcBef>
                          <a:spcPts val="0"/>
                        </a:spcBef>
                        <a:spcAft>
                          <a:spcPts val="0"/>
                        </a:spcAft>
                      </a:pPr>
                      <a:r>
                        <a:rPr lang="en-US" sz="1400" dirty="0">
                          <a:solidFill>
                            <a:schemeClr val="tx2"/>
                          </a:solidFill>
                          <a:effectLst/>
                        </a:rPr>
                        <a:t>Ki67</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1871891077"/>
                  </a:ext>
                </a:extLst>
              </a:tr>
              <a:tr h="284221">
                <a:tc>
                  <a:txBody>
                    <a:bodyPr/>
                    <a:lstStyle/>
                    <a:p>
                      <a:pPr marL="0" marR="0" algn="ctr">
                        <a:spcBef>
                          <a:spcPts val="0"/>
                        </a:spcBef>
                        <a:spcAft>
                          <a:spcPts val="0"/>
                        </a:spcAft>
                      </a:pPr>
                      <a:r>
                        <a:rPr lang="en-US" sz="1400" dirty="0">
                          <a:solidFill>
                            <a:schemeClr val="tx2"/>
                          </a:solidFill>
                          <a:effectLst/>
                        </a:rPr>
                        <a:t>CD31</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629375909"/>
                  </a:ext>
                </a:extLst>
              </a:tr>
              <a:tr h="284221">
                <a:tc>
                  <a:txBody>
                    <a:bodyPr/>
                    <a:lstStyle/>
                    <a:p>
                      <a:pPr marL="0" marR="0" algn="ctr">
                        <a:spcBef>
                          <a:spcPts val="0"/>
                        </a:spcBef>
                        <a:spcAft>
                          <a:spcPts val="0"/>
                        </a:spcAft>
                      </a:pPr>
                      <a:r>
                        <a:rPr lang="en-US" sz="1400" dirty="0">
                          <a:solidFill>
                            <a:schemeClr val="accent2">
                              <a:lumMod val="75000"/>
                            </a:schemeClr>
                          </a:solidFill>
                          <a:effectLst/>
                        </a:rPr>
                        <a:t>CD107a</a:t>
                      </a:r>
                      <a:endParaRPr lang="en-US" sz="1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947114363"/>
                  </a:ext>
                </a:extLst>
              </a:tr>
              <a:tr h="284221">
                <a:tc>
                  <a:txBody>
                    <a:bodyPr/>
                    <a:lstStyle/>
                    <a:p>
                      <a:pPr marL="0" marR="0" algn="ctr">
                        <a:spcBef>
                          <a:spcPts val="0"/>
                        </a:spcBef>
                        <a:spcAft>
                          <a:spcPts val="0"/>
                        </a:spcAft>
                      </a:pPr>
                      <a:r>
                        <a:rPr lang="en-US" sz="1400" dirty="0">
                          <a:solidFill>
                            <a:schemeClr val="tx2"/>
                          </a:solidFill>
                          <a:effectLst/>
                        </a:rPr>
                        <a:t>CD11c</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661784083"/>
                  </a:ext>
                </a:extLst>
              </a:tr>
            </a:tbl>
          </a:graphicData>
        </a:graphic>
      </p:graphicFrame>
      <p:graphicFrame>
        <p:nvGraphicFramePr>
          <p:cNvPr id="8" name="Table 7">
            <a:extLst>
              <a:ext uri="{FF2B5EF4-FFF2-40B4-BE49-F238E27FC236}">
                <a16:creationId xmlns:a16="http://schemas.microsoft.com/office/drawing/2014/main" id="{29FE9D2C-9AA1-1841-5587-67BF20C65996}"/>
              </a:ext>
            </a:extLst>
          </p:cNvPr>
          <p:cNvGraphicFramePr>
            <a:graphicFrameLocks noGrp="1"/>
          </p:cNvGraphicFramePr>
          <p:nvPr>
            <p:extLst>
              <p:ext uri="{D42A27DB-BD31-4B8C-83A1-F6EECF244321}">
                <p14:modId xmlns:p14="http://schemas.microsoft.com/office/powerpoint/2010/main" val="2806192220"/>
              </p:ext>
            </p:extLst>
          </p:nvPr>
        </p:nvGraphicFramePr>
        <p:xfrm>
          <a:off x="6135084" y="2311704"/>
          <a:ext cx="1493115" cy="4002780"/>
        </p:xfrm>
        <a:graphic>
          <a:graphicData uri="http://schemas.openxmlformats.org/drawingml/2006/table">
            <a:tbl>
              <a:tblPr firstCol="1" bandRow="1">
                <a:tableStyleId>{21E4AEA4-8DFA-4A89-87EB-49C32662AFE0}</a:tableStyleId>
              </a:tblPr>
              <a:tblGrid>
                <a:gridCol w="1493115">
                  <a:extLst>
                    <a:ext uri="{9D8B030D-6E8A-4147-A177-3AD203B41FA5}">
                      <a16:colId xmlns:a16="http://schemas.microsoft.com/office/drawing/2014/main" val="1681883363"/>
                    </a:ext>
                  </a:extLst>
                </a:gridCol>
              </a:tblGrid>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CD45</a:t>
                      </a:r>
                    </a:p>
                  </a:txBody>
                  <a:tcPr marL="68580" marR="68580" marT="0" marB="0" anchor="ctr">
                    <a:solidFill>
                      <a:schemeClr val="accent3">
                        <a:lumMod val="40000"/>
                        <a:lumOff val="60000"/>
                      </a:schemeClr>
                    </a:solidFill>
                  </a:tcPr>
                </a:tc>
                <a:extLst>
                  <a:ext uri="{0D108BD9-81ED-4DB2-BD59-A6C34878D82A}">
                    <a16:rowId xmlns:a16="http://schemas.microsoft.com/office/drawing/2014/main" val="1048530201"/>
                  </a:ext>
                </a:extLst>
              </a:tr>
              <a:tr h="284221">
                <a:tc>
                  <a:txBody>
                    <a:bodyPr/>
                    <a:lstStyle/>
                    <a:p>
                      <a:pPr marL="0" marR="0" algn="ctr" defTabSz="457200" rtl="0" eaLnBrk="1" latinLnBrk="0" hangingPunct="1">
                        <a:spcBef>
                          <a:spcPts val="0"/>
                        </a:spcBef>
                        <a:spcAft>
                          <a:spcPts val="0"/>
                        </a:spcAft>
                      </a:pPr>
                      <a:r>
                        <a:rPr lang="en-US" sz="1400" b="1" kern="1200" dirty="0">
                          <a:solidFill>
                            <a:schemeClr val="accent2">
                              <a:lumMod val="75000"/>
                            </a:schemeClr>
                          </a:solidFill>
                          <a:effectLst/>
                          <a:latin typeface="+mn-lt"/>
                          <a:ea typeface="+mn-ea"/>
                          <a:cs typeface="+mn-cs"/>
                        </a:rPr>
                        <a:t>PD-L1</a:t>
                      </a:r>
                    </a:p>
                  </a:txBody>
                  <a:tcPr marL="68580" marR="68580" marT="0" marB="0" anchor="ctr">
                    <a:solidFill>
                      <a:schemeClr val="accent3">
                        <a:lumMod val="40000"/>
                        <a:lumOff val="60000"/>
                      </a:schemeClr>
                    </a:solidFill>
                  </a:tcPr>
                </a:tc>
                <a:extLst>
                  <a:ext uri="{0D108BD9-81ED-4DB2-BD59-A6C34878D82A}">
                    <a16:rowId xmlns:a16="http://schemas.microsoft.com/office/drawing/2014/main" val="2281200985"/>
                  </a:ext>
                </a:extLst>
              </a:tr>
              <a:tr h="284221">
                <a:tc>
                  <a:txBody>
                    <a:bodyPr/>
                    <a:lstStyle/>
                    <a:p>
                      <a:pPr marL="0" marR="0" algn="ctr">
                        <a:spcBef>
                          <a:spcPts val="0"/>
                        </a:spcBef>
                        <a:spcAft>
                          <a:spcPts val="0"/>
                        </a:spcAft>
                      </a:pPr>
                      <a:r>
                        <a:rPr lang="en-US" sz="1400" dirty="0">
                          <a:solidFill>
                            <a:schemeClr val="tx2"/>
                          </a:solidFill>
                          <a:effectLst/>
                        </a:rPr>
                        <a:t>CD4</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068612845"/>
                  </a:ext>
                </a:extLst>
              </a:tr>
              <a:tr h="284221">
                <a:tc>
                  <a:txBody>
                    <a:bodyPr/>
                    <a:lstStyle/>
                    <a:p>
                      <a:pPr marL="0" marR="0" algn="ctr">
                        <a:spcBef>
                          <a:spcPts val="0"/>
                        </a:spcBef>
                        <a:spcAft>
                          <a:spcPts val="0"/>
                        </a:spcAft>
                      </a:pPr>
                      <a:r>
                        <a:rPr lang="en-US" sz="1400" dirty="0">
                          <a:solidFill>
                            <a:schemeClr val="tx2"/>
                          </a:solidFill>
                          <a:effectLst/>
                        </a:rPr>
                        <a:t>CD8</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860172936"/>
                  </a:ext>
                </a:extLst>
              </a:tr>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CD20</a:t>
                      </a:r>
                    </a:p>
                  </a:txBody>
                  <a:tcPr marL="68580" marR="68580" marT="0" marB="0" anchor="ctr">
                    <a:solidFill>
                      <a:schemeClr val="accent3">
                        <a:lumMod val="40000"/>
                        <a:lumOff val="60000"/>
                      </a:schemeClr>
                    </a:solidFill>
                  </a:tcPr>
                </a:tc>
                <a:extLst>
                  <a:ext uri="{0D108BD9-81ED-4DB2-BD59-A6C34878D82A}">
                    <a16:rowId xmlns:a16="http://schemas.microsoft.com/office/drawing/2014/main" val="3212749938"/>
                  </a:ext>
                </a:extLst>
              </a:tr>
              <a:tr h="307907">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CD68</a:t>
                      </a:r>
                    </a:p>
                  </a:txBody>
                  <a:tcPr marL="68580" marR="68580" marT="0" marB="0" anchor="ctr">
                    <a:solidFill>
                      <a:schemeClr val="accent3">
                        <a:lumMod val="40000"/>
                        <a:lumOff val="60000"/>
                      </a:schemeClr>
                    </a:solidFill>
                  </a:tcPr>
                </a:tc>
                <a:extLst>
                  <a:ext uri="{0D108BD9-81ED-4DB2-BD59-A6C34878D82A}">
                    <a16:rowId xmlns:a16="http://schemas.microsoft.com/office/drawing/2014/main" val="3895496278"/>
                  </a:ext>
                </a:extLst>
              </a:tr>
              <a:tr h="28422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kern="1200" dirty="0">
                          <a:solidFill>
                            <a:schemeClr val="accent2">
                              <a:lumMod val="75000"/>
                            </a:schemeClr>
                          </a:solidFill>
                          <a:effectLst/>
                          <a:latin typeface="+mn-lt"/>
                          <a:ea typeface="+mn-ea"/>
                          <a:cs typeface="+mn-cs"/>
                        </a:rPr>
                        <a:t>Granzyme B</a:t>
                      </a:r>
                    </a:p>
                  </a:txBody>
                  <a:tcPr marL="68580" marR="68580" marT="0" marB="0" anchor="ctr">
                    <a:solidFill>
                      <a:schemeClr val="accent3">
                        <a:lumMod val="40000"/>
                        <a:lumOff val="60000"/>
                      </a:schemeClr>
                    </a:solidFill>
                  </a:tcPr>
                </a:tc>
                <a:extLst>
                  <a:ext uri="{0D108BD9-81ED-4DB2-BD59-A6C34878D82A}">
                    <a16:rowId xmlns:a16="http://schemas.microsoft.com/office/drawing/2014/main" val="272118078"/>
                  </a:ext>
                </a:extLst>
              </a:tr>
              <a:tr h="284221">
                <a:tc>
                  <a:txBody>
                    <a:bodyPr/>
                    <a:lstStyle/>
                    <a:p>
                      <a:pPr marL="0" marR="0" algn="ctr">
                        <a:spcBef>
                          <a:spcPts val="0"/>
                        </a:spcBef>
                        <a:spcAft>
                          <a:spcPts val="0"/>
                        </a:spcAft>
                      </a:pPr>
                      <a:r>
                        <a:rPr lang="en-US" sz="1400" dirty="0">
                          <a:solidFill>
                            <a:schemeClr val="tx2"/>
                          </a:solidFill>
                          <a:effectLst/>
                        </a:rPr>
                        <a:t>HLA-DR</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651530753"/>
                  </a:ext>
                </a:extLst>
              </a:tr>
              <a:tr h="28422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kern="1200" dirty="0">
                          <a:solidFill>
                            <a:schemeClr val="accent2">
                              <a:lumMod val="75000"/>
                            </a:schemeClr>
                          </a:solidFill>
                          <a:effectLst/>
                          <a:latin typeface="+mn-lt"/>
                          <a:ea typeface="+mn-ea"/>
                          <a:cs typeface="+mn-cs"/>
                        </a:rPr>
                        <a:t>FOXP3</a:t>
                      </a:r>
                    </a:p>
                  </a:txBody>
                  <a:tcPr marL="68580" marR="68580" marT="0" marB="0" anchor="ctr">
                    <a:solidFill>
                      <a:schemeClr val="accent3">
                        <a:lumMod val="40000"/>
                        <a:lumOff val="60000"/>
                      </a:schemeClr>
                    </a:solidFill>
                  </a:tcPr>
                </a:tc>
                <a:extLst>
                  <a:ext uri="{0D108BD9-81ED-4DB2-BD59-A6C34878D82A}">
                    <a16:rowId xmlns:a16="http://schemas.microsoft.com/office/drawing/2014/main" val="2550067389"/>
                  </a:ext>
                </a:extLst>
              </a:tr>
              <a:tr h="284221">
                <a:tc>
                  <a:txBody>
                    <a:bodyPr/>
                    <a:lstStyle/>
                    <a:p>
                      <a:pPr marL="0" marR="0" algn="ctr">
                        <a:spcBef>
                          <a:spcPts val="0"/>
                        </a:spcBef>
                        <a:spcAft>
                          <a:spcPts val="0"/>
                        </a:spcAft>
                      </a:pPr>
                      <a:r>
                        <a:rPr lang="en-US" sz="1400" dirty="0">
                          <a:solidFill>
                            <a:schemeClr val="tx2"/>
                          </a:solidFill>
                          <a:effectLst/>
                        </a:rPr>
                        <a:t>Cytokeratin</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818124989"/>
                  </a:ext>
                </a:extLst>
              </a:tr>
              <a:tr h="284221">
                <a:tc>
                  <a:txBody>
                    <a:bodyPr/>
                    <a:lstStyle/>
                    <a:p>
                      <a:pPr marL="0" marR="0" algn="ctr">
                        <a:spcBef>
                          <a:spcPts val="0"/>
                        </a:spcBef>
                        <a:spcAft>
                          <a:spcPts val="0"/>
                        </a:spcAft>
                      </a:pPr>
                      <a:r>
                        <a:rPr lang="en-US" sz="1400" dirty="0">
                          <a:solidFill>
                            <a:schemeClr val="tx2"/>
                          </a:solidFill>
                          <a:effectLst/>
                        </a:rPr>
                        <a:t>Ki67</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1871891077"/>
                  </a:ext>
                </a:extLst>
              </a:tr>
              <a:tr h="28422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kern="1200" dirty="0">
                          <a:solidFill>
                            <a:schemeClr val="accent2">
                              <a:lumMod val="75000"/>
                            </a:schemeClr>
                          </a:solidFill>
                          <a:effectLst/>
                          <a:latin typeface="+mn-lt"/>
                          <a:ea typeface="+mn-ea"/>
                          <a:cs typeface="+mn-cs"/>
                        </a:rPr>
                        <a:t>CD163</a:t>
                      </a:r>
                    </a:p>
                  </a:txBody>
                  <a:tcPr marL="68580" marR="68580" marT="0" marB="0" anchor="ctr">
                    <a:solidFill>
                      <a:schemeClr val="accent3">
                        <a:lumMod val="40000"/>
                        <a:lumOff val="60000"/>
                      </a:schemeClr>
                    </a:solidFill>
                  </a:tcPr>
                </a:tc>
                <a:extLst>
                  <a:ext uri="{0D108BD9-81ED-4DB2-BD59-A6C34878D82A}">
                    <a16:rowId xmlns:a16="http://schemas.microsoft.com/office/drawing/2014/main" val="3629375909"/>
                  </a:ext>
                </a:extLst>
              </a:tr>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CD107a</a:t>
                      </a:r>
                    </a:p>
                  </a:txBody>
                  <a:tcPr marL="68580" marR="68580" marT="0" marB="0" anchor="ctr">
                    <a:solidFill>
                      <a:schemeClr val="accent3">
                        <a:lumMod val="40000"/>
                        <a:lumOff val="60000"/>
                      </a:schemeClr>
                    </a:solidFill>
                  </a:tcPr>
                </a:tc>
                <a:extLst>
                  <a:ext uri="{0D108BD9-81ED-4DB2-BD59-A6C34878D82A}">
                    <a16:rowId xmlns:a16="http://schemas.microsoft.com/office/drawing/2014/main" val="3947114363"/>
                  </a:ext>
                </a:extLst>
              </a:tr>
              <a:tr h="284221">
                <a:tc>
                  <a:txBody>
                    <a:bodyPr/>
                    <a:lstStyle/>
                    <a:p>
                      <a:pPr marL="0" marR="0" algn="ctr">
                        <a:spcBef>
                          <a:spcPts val="0"/>
                        </a:spcBef>
                        <a:spcAft>
                          <a:spcPts val="0"/>
                        </a:spcAft>
                      </a:pPr>
                      <a:r>
                        <a:rPr lang="en-US" sz="1400" dirty="0">
                          <a:solidFill>
                            <a:schemeClr val="tx2"/>
                          </a:solidFill>
                          <a:effectLst/>
                        </a:rPr>
                        <a:t>CD11c</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661784083"/>
                  </a:ext>
                </a:extLst>
              </a:tr>
            </a:tbl>
          </a:graphicData>
        </a:graphic>
      </p:graphicFrame>
      <p:graphicFrame>
        <p:nvGraphicFramePr>
          <p:cNvPr id="9" name="Table 8">
            <a:extLst>
              <a:ext uri="{FF2B5EF4-FFF2-40B4-BE49-F238E27FC236}">
                <a16:creationId xmlns:a16="http://schemas.microsoft.com/office/drawing/2014/main" id="{8B5BFEE9-D736-4FAC-1237-1E3F1A77D784}"/>
              </a:ext>
            </a:extLst>
          </p:cNvPr>
          <p:cNvGraphicFramePr>
            <a:graphicFrameLocks noGrp="1"/>
          </p:cNvGraphicFramePr>
          <p:nvPr>
            <p:extLst>
              <p:ext uri="{D42A27DB-BD31-4B8C-83A1-F6EECF244321}">
                <p14:modId xmlns:p14="http://schemas.microsoft.com/office/powerpoint/2010/main" val="3418121141"/>
              </p:ext>
            </p:extLst>
          </p:nvPr>
        </p:nvGraphicFramePr>
        <p:xfrm>
          <a:off x="7691191" y="2311704"/>
          <a:ext cx="1493115" cy="4002780"/>
        </p:xfrm>
        <a:graphic>
          <a:graphicData uri="http://schemas.openxmlformats.org/drawingml/2006/table">
            <a:tbl>
              <a:tblPr firstCol="1" bandRow="1">
                <a:tableStyleId>{21E4AEA4-8DFA-4A89-87EB-49C32662AFE0}</a:tableStyleId>
              </a:tblPr>
              <a:tblGrid>
                <a:gridCol w="1493115">
                  <a:extLst>
                    <a:ext uri="{9D8B030D-6E8A-4147-A177-3AD203B41FA5}">
                      <a16:colId xmlns:a16="http://schemas.microsoft.com/office/drawing/2014/main" val="1681883363"/>
                    </a:ext>
                  </a:extLst>
                </a:gridCol>
              </a:tblGrid>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HLA-A</a:t>
                      </a:r>
                    </a:p>
                  </a:txBody>
                  <a:tcPr marL="68580" marR="68580" marT="0" marB="0" anchor="ctr">
                    <a:solidFill>
                      <a:schemeClr val="accent3">
                        <a:lumMod val="40000"/>
                        <a:lumOff val="60000"/>
                      </a:schemeClr>
                    </a:solidFill>
                  </a:tcPr>
                </a:tc>
                <a:extLst>
                  <a:ext uri="{0D108BD9-81ED-4DB2-BD59-A6C34878D82A}">
                    <a16:rowId xmlns:a16="http://schemas.microsoft.com/office/drawing/2014/main" val="1048530201"/>
                  </a:ext>
                </a:extLst>
              </a:tr>
              <a:tr h="284221">
                <a:tc>
                  <a:txBody>
                    <a:bodyPr/>
                    <a:lstStyle/>
                    <a:p>
                      <a:pPr marL="0" marR="0" algn="ctr">
                        <a:spcBef>
                          <a:spcPts val="0"/>
                        </a:spcBef>
                        <a:spcAft>
                          <a:spcPts val="0"/>
                        </a:spcAft>
                      </a:pPr>
                      <a:r>
                        <a:rPr lang="en-US" sz="1400" b="1" kern="1200" dirty="0">
                          <a:solidFill>
                            <a:schemeClr val="tx2"/>
                          </a:solidFill>
                          <a:effectLst/>
                          <a:latin typeface="+mn-lt"/>
                          <a:ea typeface="+mn-ea"/>
                          <a:cs typeface="+mn-cs"/>
                        </a:rPr>
                        <a:t>CD56</a:t>
                      </a:r>
                    </a:p>
                  </a:txBody>
                  <a:tcPr marL="68580" marR="68580" marT="0" marB="0" anchor="ctr">
                    <a:solidFill>
                      <a:schemeClr val="accent3">
                        <a:lumMod val="40000"/>
                        <a:lumOff val="60000"/>
                      </a:schemeClr>
                    </a:solidFill>
                  </a:tcPr>
                </a:tc>
                <a:extLst>
                  <a:ext uri="{0D108BD9-81ED-4DB2-BD59-A6C34878D82A}">
                    <a16:rowId xmlns:a16="http://schemas.microsoft.com/office/drawing/2014/main" val="2281200985"/>
                  </a:ext>
                </a:extLst>
              </a:tr>
              <a:tr h="284221">
                <a:tc>
                  <a:txBody>
                    <a:bodyPr/>
                    <a:lstStyle/>
                    <a:p>
                      <a:pPr marL="0" marR="0" algn="ctr">
                        <a:spcBef>
                          <a:spcPts val="0"/>
                        </a:spcBef>
                        <a:spcAft>
                          <a:spcPts val="0"/>
                        </a:spcAft>
                      </a:pPr>
                      <a:r>
                        <a:rPr lang="en-US" sz="1400" b="1" kern="1200" dirty="0">
                          <a:solidFill>
                            <a:schemeClr val="tx2"/>
                          </a:solidFill>
                          <a:effectLst/>
                          <a:latin typeface="+mn-lt"/>
                          <a:ea typeface="+mn-ea"/>
                          <a:cs typeface="+mn-cs"/>
                        </a:rPr>
                        <a:t>CD45RO</a:t>
                      </a:r>
                    </a:p>
                  </a:txBody>
                  <a:tcPr marL="68580" marR="68580" marT="0" marB="0" anchor="ctr">
                    <a:solidFill>
                      <a:schemeClr val="accent3">
                        <a:lumMod val="40000"/>
                        <a:lumOff val="60000"/>
                      </a:schemeClr>
                    </a:solidFill>
                  </a:tcPr>
                </a:tc>
                <a:extLst>
                  <a:ext uri="{0D108BD9-81ED-4DB2-BD59-A6C34878D82A}">
                    <a16:rowId xmlns:a16="http://schemas.microsoft.com/office/drawing/2014/main" val="3068612845"/>
                  </a:ext>
                </a:extLst>
              </a:tr>
              <a:tr h="284221">
                <a:tc>
                  <a:txBody>
                    <a:bodyPr/>
                    <a:lstStyle/>
                    <a:p>
                      <a:pPr marL="0" marR="0" algn="ctr">
                        <a:spcBef>
                          <a:spcPts val="0"/>
                        </a:spcBef>
                        <a:spcAft>
                          <a:spcPts val="0"/>
                        </a:spcAft>
                      </a:pPr>
                      <a:r>
                        <a:rPr lang="en-US" sz="1400" b="1" kern="1200" dirty="0">
                          <a:solidFill>
                            <a:schemeClr val="tx2"/>
                          </a:solidFill>
                          <a:effectLst/>
                          <a:latin typeface="+mn-lt"/>
                          <a:ea typeface="+mn-ea"/>
                          <a:cs typeface="+mn-cs"/>
                        </a:rPr>
                        <a:t>GATA3</a:t>
                      </a:r>
                    </a:p>
                  </a:txBody>
                  <a:tcPr marL="68580" marR="68580" marT="0" marB="0" anchor="ctr">
                    <a:solidFill>
                      <a:schemeClr val="accent3">
                        <a:lumMod val="40000"/>
                        <a:lumOff val="60000"/>
                      </a:schemeClr>
                    </a:solidFill>
                  </a:tcPr>
                </a:tc>
                <a:extLst>
                  <a:ext uri="{0D108BD9-81ED-4DB2-BD59-A6C34878D82A}">
                    <a16:rowId xmlns:a16="http://schemas.microsoft.com/office/drawing/2014/main" val="860172936"/>
                  </a:ext>
                </a:extLst>
              </a:tr>
              <a:tr h="284221">
                <a:tc>
                  <a:txBody>
                    <a:bodyPr/>
                    <a:lstStyle/>
                    <a:p>
                      <a:pPr marL="0" marR="0" algn="ctr">
                        <a:spcBef>
                          <a:spcPts val="0"/>
                        </a:spcBef>
                        <a:spcAft>
                          <a:spcPts val="0"/>
                        </a:spcAft>
                      </a:pPr>
                      <a:r>
                        <a:rPr lang="en-US" sz="1400" b="1" kern="1200" dirty="0">
                          <a:solidFill>
                            <a:schemeClr val="tx2"/>
                          </a:solidFill>
                          <a:effectLst/>
                          <a:latin typeface="+mn-lt"/>
                          <a:ea typeface="+mn-ea"/>
                          <a:cs typeface="+mn-cs"/>
                        </a:rPr>
                        <a:t>ER</a:t>
                      </a:r>
                    </a:p>
                  </a:txBody>
                  <a:tcPr marL="68580" marR="68580" marT="0" marB="0" anchor="ctr">
                    <a:solidFill>
                      <a:schemeClr val="accent3">
                        <a:lumMod val="40000"/>
                        <a:lumOff val="60000"/>
                      </a:schemeClr>
                    </a:solidFill>
                  </a:tcPr>
                </a:tc>
                <a:extLst>
                  <a:ext uri="{0D108BD9-81ED-4DB2-BD59-A6C34878D82A}">
                    <a16:rowId xmlns:a16="http://schemas.microsoft.com/office/drawing/2014/main" val="3212749938"/>
                  </a:ext>
                </a:extLst>
              </a:tr>
              <a:tr h="307907">
                <a:tc>
                  <a:txBody>
                    <a:bodyPr/>
                    <a:lstStyle/>
                    <a:p>
                      <a:pPr marL="0" marR="0" algn="ctr">
                        <a:spcBef>
                          <a:spcPts val="0"/>
                        </a:spcBef>
                        <a:spcAft>
                          <a:spcPts val="0"/>
                        </a:spcAft>
                      </a:pPr>
                      <a:r>
                        <a:rPr lang="en-US" sz="1400" b="1" kern="1200" dirty="0">
                          <a:solidFill>
                            <a:schemeClr val="tx2"/>
                          </a:solidFill>
                          <a:effectLst/>
                          <a:latin typeface="+mn-lt"/>
                          <a:ea typeface="+mn-ea"/>
                          <a:cs typeface="+mn-cs"/>
                        </a:rPr>
                        <a:t>Keratin8/18</a:t>
                      </a:r>
                    </a:p>
                  </a:txBody>
                  <a:tcPr marL="68580" marR="68580" marT="0" marB="0" anchor="ctr">
                    <a:solidFill>
                      <a:schemeClr val="accent3">
                        <a:lumMod val="40000"/>
                        <a:lumOff val="60000"/>
                      </a:schemeClr>
                    </a:solidFill>
                  </a:tcPr>
                </a:tc>
                <a:extLst>
                  <a:ext uri="{0D108BD9-81ED-4DB2-BD59-A6C34878D82A}">
                    <a16:rowId xmlns:a16="http://schemas.microsoft.com/office/drawing/2014/main" val="3895496278"/>
                  </a:ext>
                </a:extLst>
              </a:tr>
              <a:tr h="284221">
                <a:tc>
                  <a:txBody>
                    <a:bodyPr/>
                    <a:lstStyle/>
                    <a:p>
                      <a:pPr marL="0" marR="0" algn="ctr">
                        <a:spcBef>
                          <a:spcPts val="0"/>
                        </a:spcBef>
                        <a:spcAft>
                          <a:spcPts val="0"/>
                        </a:spcAft>
                      </a:pPr>
                      <a:r>
                        <a:rPr lang="en-US" sz="1400" b="1" kern="1200" dirty="0">
                          <a:solidFill>
                            <a:schemeClr val="tx2"/>
                          </a:solidFill>
                          <a:effectLst/>
                          <a:latin typeface="+mn-lt"/>
                          <a:ea typeface="+mn-ea"/>
                          <a:cs typeface="+mn-cs"/>
                        </a:rPr>
                        <a:t>Keratin5</a:t>
                      </a:r>
                    </a:p>
                  </a:txBody>
                  <a:tcPr marL="68580" marR="68580" marT="0" marB="0" anchor="ctr">
                    <a:solidFill>
                      <a:schemeClr val="accent3">
                        <a:lumMod val="40000"/>
                        <a:lumOff val="60000"/>
                      </a:schemeClr>
                    </a:solidFill>
                  </a:tcPr>
                </a:tc>
                <a:extLst>
                  <a:ext uri="{0D108BD9-81ED-4DB2-BD59-A6C34878D82A}">
                    <a16:rowId xmlns:a16="http://schemas.microsoft.com/office/drawing/2014/main" val="272118078"/>
                  </a:ext>
                </a:extLst>
              </a:tr>
              <a:tr h="284221">
                <a:tc>
                  <a:txBody>
                    <a:bodyPr/>
                    <a:lstStyle/>
                    <a:p>
                      <a:pPr marL="0" marR="0" algn="ctr">
                        <a:spcBef>
                          <a:spcPts val="0"/>
                        </a:spcBef>
                        <a:spcAft>
                          <a:spcPts val="0"/>
                        </a:spcAft>
                      </a:pPr>
                      <a:r>
                        <a:rPr lang="en-US" sz="1400" dirty="0">
                          <a:solidFill>
                            <a:schemeClr val="accent2">
                              <a:lumMod val="75000"/>
                            </a:schemeClr>
                          </a:solidFill>
                          <a:effectLst/>
                        </a:rPr>
                        <a:t>HER2</a:t>
                      </a:r>
                      <a:endParaRPr lang="en-US" sz="1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651530753"/>
                  </a:ext>
                </a:extLst>
              </a:tr>
              <a:tr h="284221">
                <a:tc>
                  <a:txBody>
                    <a:bodyPr/>
                    <a:lstStyle/>
                    <a:p>
                      <a:pPr marL="0" marR="0" algn="ctr">
                        <a:spcBef>
                          <a:spcPts val="0"/>
                        </a:spcBef>
                        <a:spcAft>
                          <a:spcPts val="0"/>
                        </a:spcAft>
                      </a:pPr>
                      <a:r>
                        <a:rPr lang="en-US" sz="1400" dirty="0">
                          <a:solidFill>
                            <a:schemeClr val="accent2">
                              <a:lumMod val="75000"/>
                            </a:schemeClr>
                          </a:solidFill>
                          <a:effectLst/>
                        </a:rPr>
                        <a:t>PR</a:t>
                      </a:r>
                      <a:endParaRPr lang="en-US" sz="1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550067389"/>
                  </a:ext>
                </a:extLst>
              </a:tr>
              <a:tr h="284221">
                <a:tc>
                  <a:txBody>
                    <a:bodyPr/>
                    <a:lstStyle/>
                    <a:p>
                      <a:pPr marL="0" marR="0" algn="ctr">
                        <a:spcBef>
                          <a:spcPts val="0"/>
                        </a:spcBef>
                        <a:spcAft>
                          <a:spcPts val="0"/>
                        </a:spcAft>
                      </a:pPr>
                      <a:r>
                        <a:rPr lang="en-US" sz="1400" dirty="0">
                          <a:solidFill>
                            <a:schemeClr val="accent2">
                              <a:lumMod val="75000"/>
                            </a:schemeClr>
                          </a:solidFill>
                          <a:effectLst/>
                        </a:rPr>
                        <a:t>AR</a:t>
                      </a:r>
                      <a:endParaRPr lang="en-US" sz="1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818124989"/>
                  </a:ext>
                </a:extLst>
              </a:tr>
              <a:tr h="284221">
                <a:tc>
                  <a:txBody>
                    <a:bodyPr/>
                    <a:lstStyle/>
                    <a:p>
                      <a:pPr marL="0" marR="0" algn="ctr">
                        <a:spcBef>
                          <a:spcPts val="0"/>
                        </a:spcBef>
                        <a:spcAft>
                          <a:spcPts val="0"/>
                        </a:spcAft>
                      </a:pP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1871891077"/>
                  </a:ext>
                </a:extLst>
              </a:tr>
              <a:tr h="284221">
                <a:tc>
                  <a:txBody>
                    <a:bodyPr/>
                    <a:lstStyle/>
                    <a:p>
                      <a:pPr marL="0" marR="0" algn="ctr">
                        <a:spcBef>
                          <a:spcPts val="0"/>
                        </a:spcBef>
                        <a:spcAft>
                          <a:spcPts val="0"/>
                        </a:spcAft>
                      </a:pP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629375909"/>
                  </a:ext>
                </a:extLst>
              </a:tr>
              <a:tr h="284221">
                <a:tc>
                  <a:txBody>
                    <a:bodyPr/>
                    <a:lstStyle/>
                    <a:p>
                      <a:pPr marL="0" marR="0" algn="ctr">
                        <a:spcBef>
                          <a:spcPts val="0"/>
                        </a:spcBef>
                        <a:spcAft>
                          <a:spcPts val="0"/>
                        </a:spcAft>
                      </a:pPr>
                      <a:endParaRPr lang="en-US" sz="1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947114363"/>
                  </a:ext>
                </a:extLst>
              </a:tr>
              <a:tr h="284221">
                <a:tc>
                  <a:txBody>
                    <a:bodyPr/>
                    <a:lstStyle/>
                    <a:p>
                      <a:pPr marL="0" marR="0" algn="ctr">
                        <a:spcBef>
                          <a:spcPts val="0"/>
                        </a:spcBef>
                        <a:spcAft>
                          <a:spcPts val="0"/>
                        </a:spcAft>
                      </a:pP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661784083"/>
                  </a:ext>
                </a:extLst>
              </a:tr>
            </a:tbl>
          </a:graphicData>
        </a:graphic>
      </p:graphicFrame>
      <p:sp>
        <p:nvSpPr>
          <p:cNvPr id="10" name="Title 1">
            <a:extLst>
              <a:ext uri="{FF2B5EF4-FFF2-40B4-BE49-F238E27FC236}">
                <a16:creationId xmlns:a16="http://schemas.microsoft.com/office/drawing/2014/main" id="{AAA0D30D-7B51-F927-AE84-D70B8E1726BE}"/>
              </a:ext>
            </a:extLst>
          </p:cNvPr>
          <p:cNvSpPr txBox="1">
            <a:spLocks/>
          </p:cNvSpPr>
          <p:nvPr/>
        </p:nvSpPr>
        <p:spPr>
          <a:xfrm>
            <a:off x="9337707" y="1212139"/>
            <a:ext cx="2407759" cy="5102344"/>
          </a:xfrm>
          <a:prstGeom prst="rect">
            <a:avLst/>
          </a:prstGeom>
          <a:solidFill>
            <a:srgbClr val="FFEBFF"/>
          </a:solidFill>
        </p:spPr>
        <p:txBody>
          <a:bodyPr anchor="t">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kern="1200" cap="none" dirty="0">
                <a:solidFill>
                  <a:schemeClr val="tx2"/>
                </a:solidFill>
                <a:effectLst/>
                <a:latin typeface="+mn-lt"/>
                <a:ea typeface="+mn-ea"/>
                <a:cs typeface="+mn-cs"/>
              </a:rPr>
              <a:t>Antibodies labeled in </a:t>
            </a:r>
            <a:r>
              <a:rPr lang="en-US" sz="1600" b="1" cap="none" dirty="0">
                <a:solidFill>
                  <a:schemeClr val="tx2"/>
                </a:solidFill>
                <a:latin typeface="+mn-lt"/>
                <a:ea typeface="+mn-ea"/>
                <a:cs typeface="+mn-cs"/>
              </a:rPr>
              <a:t>black</a:t>
            </a:r>
            <a:r>
              <a:rPr lang="en-US" sz="1600" kern="1200" cap="none" dirty="0">
                <a:solidFill>
                  <a:schemeClr val="tx2"/>
                </a:solidFill>
                <a:effectLst/>
                <a:latin typeface="+mn-lt"/>
                <a:ea typeface="+mn-ea"/>
                <a:cs typeface="+mn-cs"/>
              </a:rPr>
              <a:t> were provided off-the shelf from Akoya Biosciences, pre-conjugated to barcodes.</a:t>
            </a:r>
          </a:p>
          <a:p>
            <a:endParaRPr lang="en-US" sz="1800" kern="1200" cap="none" dirty="0">
              <a:solidFill>
                <a:schemeClr val="tx2"/>
              </a:solidFill>
              <a:effectLst/>
              <a:latin typeface="+mn-lt"/>
              <a:ea typeface="+mn-ea"/>
              <a:cs typeface="+mn-cs"/>
            </a:endParaRPr>
          </a:p>
          <a:p>
            <a:r>
              <a:rPr lang="en-US" sz="1600" cap="none" dirty="0">
                <a:solidFill>
                  <a:schemeClr val="tx2"/>
                </a:solidFill>
                <a:latin typeface="+mn-lt"/>
                <a:ea typeface="+mn-ea"/>
                <a:cs typeface="+mn-cs"/>
              </a:rPr>
              <a:t>Arrows indicate antibodies that were newly added to each panel. Over time, we learn which antibodies work together in each cycle, so that we can plan more complex panels in the future.</a:t>
            </a:r>
          </a:p>
          <a:p>
            <a:endParaRPr lang="en-US" sz="1600" cap="none" dirty="0">
              <a:solidFill>
                <a:schemeClr val="tx2"/>
              </a:solidFill>
              <a:latin typeface="+mn-lt"/>
              <a:ea typeface="+mn-ea"/>
              <a:cs typeface="+mn-cs"/>
            </a:endParaRPr>
          </a:p>
          <a:p>
            <a:r>
              <a:rPr lang="en-US" sz="1600" cap="none" dirty="0">
                <a:solidFill>
                  <a:schemeClr val="tx2"/>
                </a:solidFill>
                <a:latin typeface="+mn-lt"/>
                <a:ea typeface="+mn-ea"/>
                <a:cs typeface="+mn-cs"/>
              </a:rPr>
              <a:t>Antibodies with a </a:t>
            </a:r>
            <a:r>
              <a:rPr lang="en-US" sz="1600" b="1" cap="none" dirty="0">
                <a:solidFill>
                  <a:schemeClr val="accent2">
                    <a:lumMod val="75000"/>
                  </a:schemeClr>
                </a:solidFill>
                <a:latin typeface="+mn-lt"/>
                <a:ea typeface="+mn-ea"/>
                <a:cs typeface="+mn-cs"/>
              </a:rPr>
              <a:t>purple</a:t>
            </a:r>
            <a:r>
              <a:rPr lang="en-US" sz="1600" cap="none" dirty="0">
                <a:solidFill>
                  <a:schemeClr val="tx2"/>
                </a:solidFill>
                <a:latin typeface="+mn-lt"/>
                <a:ea typeface="+mn-ea"/>
                <a:cs typeface="+mn-cs"/>
              </a:rPr>
              <a:t> label were custom conjugated to a barcode in-house.</a:t>
            </a:r>
            <a:endParaRPr lang="en-US" sz="1600" kern="1200" dirty="0">
              <a:solidFill>
                <a:schemeClr val="tx2"/>
              </a:solidFill>
              <a:effectLst/>
              <a:latin typeface="+mn-lt"/>
              <a:ea typeface="+mn-ea"/>
              <a:cs typeface="+mn-cs"/>
            </a:endParaRPr>
          </a:p>
        </p:txBody>
      </p:sp>
      <p:graphicFrame>
        <p:nvGraphicFramePr>
          <p:cNvPr id="11" name="Table 10">
            <a:extLst>
              <a:ext uri="{FF2B5EF4-FFF2-40B4-BE49-F238E27FC236}">
                <a16:creationId xmlns:a16="http://schemas.microsoft.com/office/drawing/2014/main" id="{5DBC6764-B04F-483C-D325-5B6E9BB2BDBB}"/>
              </a:ext>
            </a:extLst>
          </p:cNvPr>
          <p:cNvGraphicFramePr>
            <a:graphicFrameLocks noGrp="1"/>
          </p:cNvGraphicFramePr>
          <p:nvPr>
            <p:extLst>
              <p:ext uri="{D42A27DB-BD31-4B8C-83A1-F6EECF244321}">
                <p14:modId xmlns:p14="http://schemas.microsoft.com/office/powerpoint/2010/main" val="3130528838"/>
              </p:ext>
            </p:extLst>
          </p:nvPr>
        </p:nvGraphicFramePr>
        <p:xfrm>
          <a:off x="1024383" y="2311704"/>
          <a:ext cx="1493115" cy="4002780"/>
        </p:xfrm>
        <a:graphic>
          <a:graphicData uri="http://schemas.openxmlformats.org/drawingml/2006/table">
            <a:tbl>
              <a:tblPr firstCol="1" bandRow="1">
                <a:tableStyleId>{21E4AEA4-8DFA-4A89-87EB-49C32662AFE0}</a:tableStyleId>
              </a:tblPr>
              <a:tblGrid>
                <a:gridCol w="1493115">
                  <a:extLst>
                    <a:ext uri="{9D8B030D-6E8A-4147-A177-3AD203B41FA5}">
                      <a16:colId xmlns:a16="http://schemas.microsoft.com/office/drawing/2014/main" val="1681883363"/>
                    </a:ext>
                  </a:extLst>
                </a:gridCol>
              </a:tblGrid>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CD45</a:t>
                      </a:r>
                    </a:p>
                  </a:txBody>
                  <a:tcPr marL="68580" marR="68580" marT="0" marB="0" anchor="ctr">
                    <a:solidFill>
                      <a:schemeClr val="accent3">
                        <a:lumMod val="40000"/>
                        <a:lumOff val="60000"/>
                      </a:schemeClr>
                    </a:solidFill>
                  </a:tcPr>
                </a:tc>
                <a:extLst>
                  <a:ext uri="{0D108BD9-81ED-4DB2-BD59-A6C34878D82A}">
                    <a16:rowId xmlns:a16="http://schemas.microsoft.com/office/drawing/2014/main" val="1048530201"/>
                  </a:ext>
                </a:extLst>
              </a:tr>
              <a:tr h="284221">
                <a:tc>
                  <a:txBody>
                    <a:bodyPr/>
                    <a:lstStyle/>
                    <a:p>
                      <a:pPr marL="0" marR="0" algn="ctr">
                        <a:spcBef>
                          <a:spcPts val="0"/>
                        </a:spcBef>
                        <a:spcAft>
                          <a:spcPts val="0"/>
                        </a:spcAft>
                      </a:pPr>
                      <a:r>
                        <a:rPr lang="en-US" sz="1400" dirty="0">
                          <a:solidFill>
                            <a:schemeClr val="tx2"/>
                          </a:solidFill>
                          <a:effectLst/>
                        </a:rPr>
                        <a:t>CD4</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281200985"/>
                  </a:ext>
                </a:extLst>
              </a:tr>
              <a:tr h="284221">
                <a:tc>
                  <a:txBody>
                    <a:bodyPr/>
                    <a:lstStyle/>
                    <a:p>
                      <a:pPr marL="0" marR="0" algn="ctr">
                        <a:spcBef>
                          <a:spcPts val="0"/>
                        </a:spcBef>
                        <a:spcAft>
                          <a:spcPts val="0"/>
                        </a:spcAft>
                      </a:pPr>
                      <a:r>
                        <a:rPr lang="en-US" sz="1400" dirty="0">
                          <a:solidFill>
                            <a:schemeClr val="tx2"/>
                          </a:solidFill>
                          <a:effectLst/>
                        </a:rPr>
                        <a:t>CD8</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068612845"/>
                  </a:ext>
                </a:extLst>
              </a:tr>
              <a:tr h="284221">
                <a:tc>
                  <a:txBody>
                    <a:bodyPr/>
                    <a:lstStyle/>
                    <a:p>
                      <a:pPr marL="0" marR="0" algn="ctr">
                        <a:spcBef>
                          <a:spcPts val="0"/>
                        </a:spcBef>
                        <a:spcAft>
                          <a:spcPts val="0"/>
                        </a:spcAft>
                      </a:pPr>
                      <a:r>
                        <a:rPr lang="en-US" sz="1400" dirty="0">
                          <a:solidFill>
                            <a:schemeClr val="tx2"/>
                          </a:solidFill>
                          <a:effectLst/>
                        </a:rPr>
                        <a:t>HLA-DR</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860172936"/>
                  </a:ext>
                </a:extLst>
              </a:tr>
              <a:tr h="284221">
                <a:tc>
                  <a:txBody>
                    <a:bodyPr/>
                    <a:lstStyle/>
                    <a:p>
                      <a:pPr marL="0" marR="0" algn="ctr">
                        <a:spcBef>
                          <a:spcPts val="0"/>
                        </a:spcBef>
                        <a:spcAft>
                          <a:spcPts val="0"/>
                        </a:spcAft>
                      </a:pPr>
                      <a:r>
                        <a:rPr lang="en-US" sz="1400" dirty="0">
                          <a:solidFill>
                            <a:schemeClr val="tx2"/>
                          </a:solidFill>
                          <a:effectLst/>
                        </a:rPr>
                        <a:t>Cytokeratin</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212749938"/>
                  </a:ext>
                </a:extLst>
              </a:tr>
              <a:tr h="307907">
                <a:tc>
                  <a:txBody>
                    <a:bodyPr/>
                    <a:lstStyle/>
                    <a:p>
                      <a:pPr marL="0" marR="0" algn="ctr">
                        <a:spcBef>
                          <a:spcPts val="0"/>
                        </a:spcBef>
                        <a:spcAft>
                          <a:spcPts val="0"/>
                        </a:spcAft>
                      </a:pPr>
                      <a:r>
                        <a:rPr lang="en-US" sz="1400" dirty="0">
                          <a:solidFill>
                            <a:schemeClr val="tx2"/>
                          </a:solidFill>
                          <a:effectLst/>
                        </a:rPr>
                        <a:t>Ki67</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895496278"/>
                  </a:ext>
                </a:extLst>
              </a:tr>
              <a:tr h="284221">
                <a:tc>
                  <a:txBody>
                    <a:bodyPr/>
                    <a:lstStyle/>
                    <a:p>
                      <a:pPr marL="0" marR="0" algn="ctr">
                        <a:spcBef>
                          <a:spcPts val="0"/>
                        </a:spcBef>
                        <a:spcAft>
                          <a:spcPts val="0"/>
                        </a:spcAft>
                      </a:pPr>
                      <a:r>
                        <a:rPr lang="en-US" sz="1400" dirty="0">
                          <a:solidFill>
                            <a:schemeClr val="tx2"/>
                          </a:solidFill>
                          <a:effectLst/>
                        </a:rPr>
                        <a:t>CD11c</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72118078"/>
                  </a:ext>
                </a:extLst>
              </a:tr>
              <a:tr h="284221">
                <a:tc>
                  <a:txBody>
                    <a:bodyPr/>
                    <a:lstStyle/>
                    <a:p>
                      <a:pPr marL="0" marR="0" algn="ctr">
                        <a:spcBef>
                          <a:spcPts val="0"/>
                        </a:spcBef>
                        <a:spcAft>
                          <a:spcPts val="0"/>
                        </a:spcAft>
                      </a:pPr>
                      <a:r>
                        <a:rPr lang="en-US" sz="1400" dirty="0">
                          <a:solidFill>
                            <a:schemeClr val="tx2"/>
                          </a:solidFill>
                          <a:effectLst/>
                        </a:rPr>
                        <a:t>CD31</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651530753"/>
                  </a:ext>
                </a:extLst>
              </a:tr>
              <a:tr h="284221">
                <a:tc>
                  <a:txBody>
                    <a:bodyPr/>
                    <a:lstStyle/>
                    <a:p>
                      <a:pPr marL="0" marR="0" algn="ctr">
                        <a:spcBef>
                          <a:spcPts val="0"/>
                        </a:spcBef>
                        <a:spcAft>
                          <a:spcPts val="0"/>
                        </a:spcAft>
                      </a:pPr>
                      <a:r>
                        <a:rPr lang="en-US" sz="1400" dirty="0">
                          <a:solidFill>
                            <a:schemeClr val="tx2"/>
                          </a:solidFill>
                          <a:effectLst/>
                        </a:rPr>
                        <a:t>CD19</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550067389"/>
                  </a:ext>
                </a:extLst>
              </a:tr>
              <a:tr h="284221">
                <a:tc>
                  <a:txBody>
                    <a:bodyPr/>
                    <a:lstStyle/>
                    <a:p>
                      <a:pPr marL="0" marR="0" algn="ctr">
                        <a:spcBef>
                          <a:spcPts val="0"/>
                        </a:spcBef>
                        <a:spcAft>
                          <a:spcPts val="0"/>
                        </a:spcAft>
                      </a:pPr>
                      <a:r>
                        <a:rPr lang="en-US" sz="1400" dirty="0">
                          <a:solidFill>
                            <a:schemeClr val="tx2"/>
                          </a:solidFill>
                          <a:effectLst/>
                        </a:rPr>
                        <a:t>CD69</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818124989"/>
                  </a:ext>
                </a:extLst>
              </a:tr>
              <a:tr h="284221">
                <a:tc>
                  <a:txBody>
                    <a:bodyPr/>
                    <a:lstStyle/>
                    <a:p>
                      <a:pPr marL="0" marR="0" algn="ctr">
                        <a:spcBef>
                          <a:spcPts val="0"/>
                        </a:spcBef>
                        <a:spcAft>
                          <a:spcPts val="0"/>
                        </a:spcAft>
                      </a:pPr>
                      <a:r>
                        <a:rPr lang="en-US" sz="1400" dirty="0">
                          <a:solidFill>
                            <a:schemeClr val="tx2"/>
                          </a:solidFill>
                          <a:effectLst/>
                        </a:rPr>
                        <a:t>CD104</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1871891077"/>
                  </a:ext>
                </a:extLst>
              </a:tr>
              <a:tr h="284221">
                <a:tc>
                  <a:txBody>
                    <a:bodyPr/>
                    <a:lstStyle/>
                    <a:p>
                      <a:pPr marL="0" marR="0" algn="ctr">
                        <a:spcBef>
                          <a:spcPts val="0"/>
                        </a:spcBef>
                        <a:spcAft>
                          <a:spcPts val="0"/>
                        </a:spcAft>
                      </a:pPr>
                      <a:r>
                        <a:rPr lang="en-US" sz="1400" dirty="0">
                          <a:solidFill>
                            <a:schemeClr val="tx2"/>
                          </a:solidFill>
                          <a:effectLst/>
                        </a:rPr>
                        <a:t>PD-1 (CD279)</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629375909"/>
                  </a:ext>
                </a:extLst>
              </a:tr>
              <a:tr h="284221">
                <a:tc>
                  <a:txBody>
                    <a:bodyPr/>
                    <a:lstStyle/>
                    <a:p>
                      <a:pPr marL="0" marR="0" algn="ctr">
                        <a:spcBef>
                          <a:spcPts val="0"/>
                        </a:spcBef>
                        <a:spcAft>
                          <a:spcPts val="0"/>
                        </a:spcAft>
                      </a:pPr>
                      <a:r>
                        <a:rPr lang="en-US" sz="1400" dirty="0">
                          <a:solidFill>
                            <a:schemeClr val="tx2"/>
                          </a:solidFill>
                          <a:effectLst/>
                        </a:rPr>
                        <a:t>CD38</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947114363"/>
                  </a:ext>
                </a:extLst>
              </a:tr>
              <a:tr h="284221">
                <a:tc>
                  <a:txBody>
                    <a:bodyPr/>
                    <a:lstStyle/>
                    <a:p>
                      <a:pPr marL="0" marR="0" algn="ctr">
                        <a:spcBef>
                          <a:spcPts val="0"/>
                        </a:spcBef>
                        <a:spcAft>
                          <a:spcPts val="0"/>
                        </a:spcAft>
                      </a:pPr>
                      <a:r>
                        <a:rPr lang="en-US" sz="1400" dirty="0">
                          <a:solidFill>
                            <a:schemeClr val="tx2"/>
                          </a:solidFill>
                          <a:effectLst/>
                        </a:rPr>
                        <a:t>CD3</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661784083"/>
                  </a:ext>
                </a:extLst>
              </a:tr>
            </a:tbl>
          </a:graphicData>
        </a:graphic>
      </p:graphicFrame>
      <p:graphicFrame>
        <p:nvGraphicFramePr>
          <p:cNvPr id="12" name="Table 11">
            <a:extLst>
              <a:ext uri="{FF2B5EF4-FFF2-40B4-BE49-F238E27FC236}">
                <a16:creationId xmlns:a16="http://schemas.microsoft.com/office/drawing/2014/main" id="{F340C605-52A6-C323-0FD7-E1D61979DD7F}"/>
              </a:ext>
            </a:extLst>
          </p:cNvPr>
          <p:cNvGraphicFramePr>
            <a:graphicFrameLocks noGrp="1"/>
          </p:cNvGraphicFramePr>
          <p:nvPr>
            <p:extLst>
              <p:ext uri="{D42A27DB-BD31-4B8C-83A1-F6EECF244321}">
                <p14:modId xmlns:p14="http://schemas.microsoft.com/office/powerpoint/2010/main" val="504894887"/>
              </p:ext>
            </p:extLst>
          </p:nvPr>
        </p:nvGraphicFramePr>
        <p:xfrm>
          <a:off x="3704727" y="2311704"/>
          <a:ext cx="1493115" cy="4002780"/>
        </p:xfrm>
        <a:graphic>
          <a:graphicData uri="http://schemas.openxmlformats.org/drawingml/2006/table">
            <a:tbl>
              <a:tblPr firstCol="1" bandRow="1">
                <a:tableStyleId>{21E4AEA4-8DFA-4A89-87EB-49C32662AFE0}</a:tableStyleId>
              </a:tblPr>
              <a:tblGrid>
                <a:gridCol w="1493115">
                  <a:extLst>
                    <a:ext uri="{9D8B030D-6E8A-4147-A177-3AD203B41FA5}">
                      <a16:colId xmlns:a16="http://schemas.microsoft.com/office/drawing/2014/main" val="1681883363"/>
                    </a:ext>
                  </a:extLst>
                </a:gridCol>
              </a:tblGrid>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CD45</a:t>
                      </a:r>
                    </a:p>
                  </a:txBody>
                  <a:tcPr marL="68580" marR="68580" marT="0" marB="0" anchor="ctr">
                    <a:solidFill>
                      <a:schemeClr val="accent3">
                        <a:lumMod val="40000"/>
                        <a:lumOff val="60000"/>
                      </a:schemeClr>
                    </a:solidFill>
                  </a:tcPr>
                </a:tc>
                <a:extLst>
                  <a:ext uri="{0D108BD9-81ED-4DB2-BD59-A6C34878D82A}">
                    <a16:rowId xmlns:a16="http://schemas.microsoft.com/office/drawing/2014/main" val="1048530201"/>
                  </a:ext>
                </a:extLst>
              </a:tr>
              <a:tr h="284221">
                <a:tc>
                  <a:txBody>
                    <a:bodyPr/>
                    <a:lstStyle/>
                    <a:p>
                      <a:pPr marL="0" marR="0" algn="ctr">
                        <a:spcBef>
                          <a:spcPts val="0"/>
                        </a:spcBef>
                        <a:spcAft>
                          <a:spcPts val="0"/>
                        </a:spcAft>
                      </a:pPr>
                      <a:r>
                        <a:rPr lang="en-US" sz="1400" dirty="0">
                          <a:solidFill>
                            <a:schemeClr val="tx2"/>
                          </a:solidFill>
                          <a:effectLst/>
                        </a:rPr>
                        <a:t>CD4</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281200985"/>
                  </a:ext>
                </a:extLst>
              </a:tr>
              <a:tr h="284221">
                <a:tc>
                  <a:txBody>
                    <a:bodyPr/>
                    <a:lstStyle/>
                    <a:p>
                      <a:pPr marL="0" marR="0" algn="ctr">
                        <a:spcBef>
                          <a:spcPts val="0"/>
                        </a:spcBef>
                        <a:spcAft>
                          <a:spcPts val="0"/>
                        </a:spcAft>
                      </a:pPr>
                      <a:r>
                        <a:rPr lang="en-US" sz="1400" dirty="0">
                          <a:solidFill>
                            <a:schemeClr val="tx2"/>
                          </a:solidFill>
                          <a:effectLst/>
                        </a:rPr>
                        <a:t>CD8</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068612845"/>
                  </a:ext>
                </a:extLst>
              </a:tr>
              <a:tr h="284221">
                <a:tc>
                  <a:txBody>
                    <a:bodyPr/>
                    <a:lstStyle/>
                    <a:p>
                      <a:pPr marL="0" marR="0" algn="ctr">
                        <a:spcBef>
                          <a:spcPts val="0"/>
                        </a:spcBef>
                        <a:spcAft>
                          <a:spcPts val="0"/>
                        </a:spcAft>
                      </a:pPr>
                      <a:r>
                        <a:rPr lang="en-US" sz="1400" dirty="0">
                          <a:solidFill>
                            <a:schemeClr val="tx2"/>
                          </a:solidFill>
                          <a:effectLst/>
                        </a:rPr>
                        <a:t>HLA-DR</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860172936"/>
                  </a:ext>
                </a:extLst>
              </a:tr>
              <a:tr h="284221">
                <a:tc>
                  <a:txBody>
                    <a:bodyPr/>
                    <a:lstStyle/>
                    <a:p>
                      <a:pPr marL="0" marR="0" algn="ctr">
                        <a:spcBef>
                          <a:spcPts val="0"/>
                        </a:spcBef>
                        <a:spcAft>
                          <a:spcPts val="0"/>
                        </a:spcAft>
                      </a:pPr>
                      <a:r>
                        <a:rPr lang="en-US" sz="1400" dirty="0">
                          <a:solidFill>
                            <a:schemeClr val="tx2"/>
                          </a:solidFill>
                          <a:effectLst/>
                        </a:rPr>
                        <a:t>Cytokeratin</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212749938"/>
                  </a:ext>
                </a:extLst>
              </a:tr>
              <a:tr h="307907">
                <a:tc>
                  <a:txBody>
                    <a:bodyPr/>
                    <a:lstStyle/>
                    <a:p>
                      <a:pPr marL="0" marR="0" algn="ctr">
                        <a:spcBef>
                          <a:spcPts val="0"/>
                        </a:spcBef>
                        <a:spcAft>
                          <a:spcPts val="0"/>
                        </a:spcAft>
                      </a:pPr>
                      <a:r>
                        <a:rPr lang="en-US" sz="1400" dirty="0">
                          <a:solidFill>
                            <a:schemeClr val="tx2"/>
                          </a:solidFill>
                          <a:effectLst/>
                        </a:rPr>
                        <a:t>Ki67</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895496278"/>
                  </a:ext>
                </a:extLst>
              </a:tr>
              <a:tr h="284221">
                <a:tc>
                  <a:txBody>
                    <a:bodyPr/>
                    <a:lstStyle/>
                    <a:p>
                      <a:pPr marL="0" marR="0" algn="ctr">
                        <a:spcBef>
                          <a:spcPts val="0"/>
                        </a:spcBef>
                        <a:spcAft>
                          <a:spcPts val="0"/>
                        </a:spcAft>
                      </a:pPr>
                      <a:r>
                        <a:rPr lang="en-US" sz="1400" dirty="0">
                          <a:solidFill>
                            <a:schemeClr val="tx2"/>
                          </a:solidFill>
                          <a:effectLst/>
                        </a:rPr>
                        <a:t>CD11c</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72118078"/>
                  </a:ext>
                </a:extLst>
              </a:tr>
              <a:tr h="284221">
                <a:tc>
                  <a:txBody>
                    <a:bodyPr/>
                    <a:lstStyle/>
                    <a:p>
                      <a:pPr marL="0" marR="0" algn="ctr">
                        <a:spcBef>
                          <a:spcPts val="0"/>
                        </a:spcBef>
                        <a:spcAft>
                          <a:spcPts val="0"/>
                        </a:spcAft>
                      </a:pPr>
                      <a:r>
                        <a:rPr lang="en-US" sz="1400" dirty="0">
                          <a:solidFill>
                            <a:schemeClr val="tx2"/>
                          </a:solidFill>
                          <a:effectLst/>
                        </a:rPr>
                        <a:t>CD31</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651530753"/>
                  </a:ext>
                </a:extLst>
              </a:tr>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CD20</a:t>
                      </a:r>
                    </a:p>
                  </a:txBody>
                  <a:tcPr marL="68580" marR="68580" marT="0" marB="0" anchor="ctr">
                    <a:solidFill>
                      <a:schemeClr val="accent3">
                        <a:lumMod val="40000"/>
                        <a:lumOff val="60000"/>
                      </a:schemeClr>
                    </a:solidFill>
                  </a:tcPr>
                </a:tc>
                <a:extLst>
                  <a:ext uri="{0D108BD9-81ED-4DB2-BD59-A6C34878D82A}">
                    <a16:rowId xmlns:a16="http://schemas.microsoft.com/office/drawing/2014/main" val="2550067389"/>
                  </a:ext>
                </a:extLst>
              </a:tr>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CD68</a:t>
                      </a:r>
                    </a:p>
                  </a:txBody>
                  <a:tcPr marL="68580" marR="68580" marT="0" marB="0" anchor="ctr">
                    <a:solidFill>
                      <a:schemeClr val="accent3">
                        <a:lumMod val="40000"/>
                        <a:lumOff val="60000"/>
                      </a:schemeClr>
                    </a:solidFill>
                  </a:tcPr>
                </a:tc>
                <a:extLst>
                  <a:ext uri="{0D108BD9-81ED-4DB2-BD59-A6C34878D82A}">
                    <a16:rowId xmlns:a16="http://schemas.microsoft.com/office/drawing/2014/main" val="2818124989"/>
                  </a:ext>
                </a:extLst>
              </a:tr>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CD107a</a:t>
                      </a:r>
                    </a:p>
                  </a:txBody>
                  <a:tcPr marL="68580" marR="68580" marT="0" marB="0" anchor="ctr">
                    <a:solidFill>
                      <a:schemeClr val="accent3">
                        <a:lumMod val="40000"/>
                        <a:lumOff val="60000"/>
                      </a:schemeClr>
                    </a:solidFill>
                  </a:tcPr>
                </a:tc>
                <a:extLst>
                  <a:ext uri="{0D108BD9-81ED-4DB2-BD59-A6C34878D82A}">
                    <a16:rowId xmlns:a16="http://schemas.microsoft.com/office/drawing/2014/main" val="1871891077"/>
                  </a:ext>
                </a:extLst>
              </a:tr>
              <a:tr h="284221">
                <a:tc>
                  <a:txBody>
                    <a:bodyPr/>
                    <a:lstStyle/>
                    <a:p>
                      <a:pPr marL="0" marR="0" algn="ctr" defTabSz="457200" rtl="0" eaLnBrk="1" latinLnBrk="0" hangingPunct="1">
                        <a:spcBef>
                          <a:spcPts val="0"/>
                        </a:spcBef>
                        <a:spcAft>
                          <a:spcPts val="0"/>
                        </a:spcAft>
                      </a:pPr>
                      <a:r>
                        <a:rPr lang="en-US" sz="1400" b="1" kern="1200" dirty="0" err="1">
                          <a:solidFill>
                            <a:schemeClr val="tx2"/>
                          </a:solidFill>
                          <a:effectLst/>
                          <a:latin typeface="+mn-lt"/>
                          <a:ea typeface="+mn-ea"/>
                          <a:cs typeface="+mn-cs"/>
                        </a:rPr>
                        <a:t>Podoplanin</a:t>
                      </a:r>
                      <a:endParaRPr lang="en-US" sz="1400" b="1" kern="1200" dirty="0">
                        <a:solidFill>
                          <a:schemeClr val="tx2"/>
                        </a:solidFill>
                        <a:effectLst/>
                        <a:latin typeface="+mn-lt"/>
                        <a:ea typeface="+mn-ea"/>
                        <a:cs typeface="+mn-cs"/>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629375909"/>
                  </a:ext>
                </a:extLst>
              </a:tr>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TFAM</a:t>
                      </a:r>
                    </a:p>
                  </a:txBody>
                  <a:tcPr marL="68580" marR="68580" marT="0" marB="0" anchor="ctr">
                    <a:solidFill>
                      <a:schemeClr val="accent3">
                        <a:lumMod val="40000"/>
                        <a:lumOff val="60000"/>
                      </a:schemeClr>
                    </a:solidFill>
                  </a:tcPr>
                </a:tc>
                <a:extLst>
                  <a:ext uri="{0D108BD9-81ED-4DB2-BD59-A6C34878D82A}">
                    <a16:rowId xmlns:a16="http://schemas.microsoft.com/office/drawing/2014/main" val="3947114363"/>
                  </a:ext>
                </a:extLst>
              </a:tr>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CD3e</a:t>
                      </a:r>
                    </a:p>
                  </a:txBody>
                  <a:tcPr marL="68580" marR="68580" marT="0" marB="0" anchor="ctr">
                    <a:solidFill>
                      <a:schemeClr val="accent3">
                        <a:lumMod val="40000"/>
                        <a:lumOff val="60000"/>
                      </a:schemeClr>
                    </a:solidFill>
                  </a:tcPr>
                </a:tc>
                <a:extLst>
                  <a:ext uri="{0D108BD9-81ED-4DB2-BD59-A6C34878D82A}">
                    <a16:rowId xmlns:a16="http://schemas.microsoft.com/office/drawing/2014/main" val="2661784083"/>
                  </a:ext>
                </a:extLst>
              </a:tr>
            </a:tbl>
          </a:graphicData>
        </a:graphic>
      </p:graphicFrame>
      <p:graphicFrame>
        <p:nvGraphicFramePr>
          <p:cNvPr id="13" name="Table 12">
            <a:extLst>
              <a:ext uri="{FF2B5EF4-FFF2-40B4-BE49-F238E27FC236}">
                <a16:creationId xmlns:a16="http://schemas.microsoft.com/office/drawing/2014/main" id="{6377A3A1-C238-4590-4348-C0F1A531D1EB}"/>
              </a:ext>
            </a:extLst>
          </p:cNvPr>
          <p:cNvGraphicFramePr>
            <a:graphicFrameLocks noGrp="1"/>
          </p:cNvGraphicFramePr>
          <p:nvPr>
            <p:extLst>
              <p:ext uri="{D42A27DB-BD31-4B8C-83A1-F6EECF244321}">
                <p14:modId xmlns:p14="http://schemas.microsoft.com/office/powerpoint/2010/main" val="751900590"/>
              </p:ext>
            </p:extLst>
          </p:nvPr>
        </p:nvGraphicFramePr>
        <p:xfrm>
          <a:off x="6112635" y="2311704"/>
          <a:ext cx="1493115" cy="4002780"/>
        </p:xfrm>
        <a:graphic>
          <a:graphicData uri="http://schemas.openxmlformats.org/drawingml/2006/table">
            <a:tbl>
              <a:tblPr firstCol="1" bandRow="1">
                <a:tableStyleId>{21E4AEA4-8DFA-4A89-87EB-49C32662AFE0}</a:tableStyleId>
              </a:tblPr>
              <a:tblGrid>
                <a:gridCol w="1493115">
                  <a:extLst>
                    <a:ext uri="{9D8B030D-6E8A-4147-A177-3AD203B41FA5}">
                      <a16:colId xmlns:a16="http://schemas.microsoft.com/office/drawing/2014/main" val="1681883363"/>
                    </a:ext>
                  </a:extLst>
                </a:gridCol>
              </a:tblGrid>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CD45</a:t>
                      </a:r>
                    </a:p>
                  </a:txBody>
                  <a:tcPr marL="68580" marR="68580" marT="0" marB="0" anchor="ctr">
                    <a:solidFill>
                      <a:schemeClr val="accent3">
                        <a:lumMod val="40000"/>
                        <a:lumOff val="60000"/>
                      </a:schemeClr>
                    </a:solidFill>
                  </a:tcPr>
                </a:tc>
                <a:extLst>
                  <a:ext uri="{0D108BD9-81ED-4DB2-BD59-A6C34878D82A}">
                    <a16:rowId xmlns:a16="http://schemas.microsoft.com/office/drawing/2014/main" val="1048530201"/>
                  </a:ext>
                </a:extLst>
              </a:tr>
              <a:tr h="284221">
                <a:tc>
                  <a:txBody>
                    <a:bodyPr/>
                    <a:lstStyle/>
                    <a:p>
                      <a:pPr marL="0" marR="0" algn="ctr">
                        <a:spcBef>
                          <a:spcPts val="0"/>
                        </a:spcBef>
                        <a:spcAft>
                          <a:spcPts val="0"/>
                        </a:spcAft>
                      </a:pPr>
                      <a:r>
                        <a:rPr lang="en-US" sz="1400" dirty="0">
                          <a:solidFill>
                            <a:schemeClr val="tx2"/>
                          </a:solidFill>
                          <a:effectLst/>
                        </a:rPr>
                        <a:t>CD4</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281200985"/>
                  </a:ext>
                </a:extLst>
              </a:tr>
              <a:tr h="284221">
                <a:tc>
                  <a:txBody>
                    <a:bodyPr/>
                    <a:lstStyle/>
                    <a:p>
                      <a:pPr marL="0" marR="0" algn="ctr">
                        <a:spcBef>
                          <a:spcPts val="0"/>
                        </a:spcBef>
                        <a:spcAft>
                          <a:spcPts val="0"/>
                        </a:spcAft>
                      </a:pPr>
                      <a:r>
                        <a:rPr lang="en-US" sz="1400" dirty="0">
                          <a:solidFill>
                            <a:schemeClr val="tx2"/>
                          </a:solidFill>
                          <a:effectLst/>
                        </a:rPr>
                        <a:t>CD8</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068612845"/>
                  </a:ext>
                </a:extLst>
              </a:tr>
              <a:tr h="284221">
                <a:tc>
                  <a:txBody>
                    <a:bodyPr/>
                    <a:lstStyle/>
                    <a:p>
                      <a:pPr marL="0" marR="0" algn="ctr">
                        <a:spcBef>
                          <a:spcPts val="0"/>
                        </a:spcBef>
                        <a:spcAft>
                          <a:spcPts val="0"/>
                        </a:spcAft>
                      </a:pPr>
                      <a:r>
                        <a:rPr lang="en-US" sz="1400" dirty="0">
                          <a:solidFill>
                            <a:schemeClr val="tx2"/>
                          </a:solidFill>
                          <a:effectLst/>
                        </a:rPr>
                        <a:t>HLA-DR</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860172936"/>
                  </a:ext>
                </a:extLst>
              </a:tr>
              <a:tr h="284221">
                <a:tc>
                  <a:txBody>
                    <a:bodyPr/>
                    <a:lstStyle/>
                    <a:p>
                      <a:pPr marL="0" marR="0" algn="ctr">
                        <a:spcBef>
                          <a:spcPts val="0"/>
                        </a:spcBef>
                        <a:spcAft>
                          <a:spcPts val="0"/>
                        </a:spcAft>
                      </a:pPr>
                      <a:r>
                        <a:rPr lang="en-US" sz="1400" dirty="0">
                          <a:solidFill>
                            <a:schemeClr val="tx2"/>
                          </a:solidFill>
                          <a:effectLst/>
                        </a:rPr>
                        <a:t>Cytokeratin</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212749938"/>
                  </a:ext>
                </a:extLst>
              </a:tr>
              <a:tr h="307907">
                <a:tc>
                  <a:txBody>
                    <a:bodyPr/>
                    <a:lstStyle/>
                    <a:p>
                      <a:pPr marL="0" marR="0" algn="ctr">
                        <a:spcBef>
                          <a:spcPts val="0"/>
                        </a:spcBef>
                        <a:spcAft>
                          <a:spcPts val="0"/>
                        </a:spcAft>
                      </a:pPr>
                      <a:r>
                        <a:rPr lang="en-US" sz="1400" dirty="0">
                          <a:solidFill>
                            <a:schemeClr val="tx2"/>
                          </a:solidFill>
                          <a:effectLst/>
                        </a:rPr>
                        <a:t>Ki67</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3895496278"/>
                  </a:ext>
                </a:extLst>
              </a:tr>
              <a:tr h="284221">
                <a:tc>
                  <a:txBody>
                    <a:bodyPr/>
                    <a:lstStyle/>
                    <a:p>
                      <a:pPr marL="0" marR="0" algn="ctr">
                        <a:spcBef>
                          <a:spcPts val="0"/>
                        </a:spcBef>
                        <a:spcAft>
                          <a:spcPts val="0"/>
                        </a:spcAft>
                      </a:pPr>
                      <a:r>
                        <a:rPr lang="en-US" sz="1400" dirty="0">
                          <a:solidFill>
                            <a:schemeClr val="tx2"/>
                          </a:solidFill>
                          <a:effectLst/>
                        </a:rPr>
                        <a:t>CD11c</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72118078"/>
                  </a:ext>
                </a:extLst>
              </a:tr>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PD-L1</a:t>
                      </a:r>
                    </a:p>
                  </a:txBody>
                  <a:tcPr marL="68580" marR="68580" marT="0" marB="0" anchor="ctr">
                    <a:solidFill>
                      <a:schemeClr val="accent3">
                        <a:lumMod val="40000"/>
                        <a:lumOff val="60000"/>
                      </a:schemeClr>
                    </a:solidFill>
                  </a:tcPr>
                </a:tc>
                <a:extLst>
                  <a:ext uri="{0D108BD9-81ED-4DB2-BD59-A6C34878D82A}">
                    <a16:rowId xmlns:a16="http://schemas.microsoft.com/office/drawing/2014/main" val="651530753"/>
                  </a:ext>
                </a:extLst>
              </a:tr>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CD20</a:t>
                      </a:r>
                    </a:p>
                  </a:txBody>
                  <a:tcPr marL="68580" marR="68580" marT="0" marB="0" anchor="ctr">
                    <a:solidFill>
                      <a:schemeClr val="accent3">
                        <a:lumMod val="40000"/>
                        <a:lumOff val="60000"/>
                      </a:schemeClr>
                    </a:solidFill>
                  </a:tcPr>
                </a:tc>
                <a:extLst>
                  <a:ext uri="{0D108BD9-81ED-4DB2-BD59-A6C34878D82A}">
                    <a16:rowId xmlns:a16="http://schemas.microsoft.com/office/drawing/2014/main" val="2550067389"/>
                  </a:ext>
                </a:extLst>
              </a:tr>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CD68</a:t>
                      </a:r>
                    </a:p>
                  </a:txBody>
                  <a:tcPr marL="68580" marR="68580" marT="0" marB="0" anchor="ctr">
                    <a:solidFill>
                      <a:schemeClr val="accent3">
                        <a:lumMod val="40000"/>
                        <a:lumOff val="60000"/>
                      </a:schemeClr>
                    </a:solidFill>
                  </a:tcPr>
                </a:tc>
                <a:extLst>
                  <a:ext uri="{0D108BD9-81ED-4DB2-BD59-A6C34878D82A}">
                    <a16:rowId xmlns:a16="http://schemas.microsoft.com/office/drawing/2014/main" val="2818124989"/>
                  </a:ext>
                </a:extLst>
              </a:tr>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CD107a</a:t>
                      </a:r>
                    </a:p>
                  </a:txBody>
                  <a:tcPr marL="68580" marR="68580" marT="0" marB="0" anchor="ctr">
                    <a:solidFill>
                      <a:schemeClr val="accent3">
                        <a:lumMod val="40000"/>
                        <a:lumOff val="60000"/>
                      </a:schemeClr>
                    </a:solidFill>
                  </a:tcPr>
                </a:tc>
                <a:extLst>
                  <a:ext uri="{0D108BD9-81ED-4DB2-BD59-A6C34878D82A}">
                    <a16:rowId xmlns:a16="http://schemas.microsoft.com/office/drawing/2014/main" val="1871891077"/>
                  </a:ext>
                </a:extLst>
              </a:tr>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FOXP3</a:t>
                      </a:r>
                    </a:p>
                  </a:txBody>
                  <a:tcPr marL="68580" marR="68580" marT="0" marB="0" anchor="ctr">
                    <a:solidFill>
                      <a:schemeClr val="accent3">
                        <a:lumMod val="40000"/>
                        <a:lumOff val="60000"/>
                      </a:schemeClr>
                    </a:solidFill>
                  </a:tcPr>
                </a:tc>
                <a:extLst>
                  <a:ext uri="{0D108BD9-81ED-4DB2-BD59-A6C34878D82A}">
                    <a16:rowId xmlns:a16="http://schemas.microsoft.com/office/drawing/2014/main" val="3629375909"/>
                  </a:ext>
                </a:extLst>
              </a:tr>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Granzyme B</a:t>
                      </a:r>
                    </a:p>
                  </a:txBody>
                  <a:tcPr marL="68580" marR="68580" marT="0" marB="0" anchor="ctr">
                    <a:solidFill>
                      <a:schemeClr val="accent3">
                        <a:lumMod val="40000"/>
                        <a:lumOff val="60000"/>
                      </a:schemeClr>
                    </a:solidFill>
                  </a:tcPr>
                </a:tc>
                <a:extLst>
                  <a:ext uri="{0D108BD9-81ED-4DB2-BD59-A6C34878D82A}">
                    <a16:rowId xmlns:a16="http://schemas.microsoft.com/office/drawing/2014/main" val="3947114363"/>
                  </a:ext>
                </a:extLst>
              </a:tr>
              <a:tr h="284221">
                <a:tc>
                  <a:txBody>
                    <a:bodyPr/>
                    <a:lstStyle/>
                    <a:p>
                      <a:pPr marL="0" marR="0" algn="ctr" defTabSz="457200" rtl="0" eaLnBrk="1" latinLnBrk="0" hangingPunct="1">
                        <a:spcBef>
                          <a:spcPts val="0"/>
                        </a:spcBef>
                        <a:spcAft>
                          <a:spcPts val="0"/>
                        </a:spcAft>
                      </a:pPr>
                      <a:r>
                        <a:rPr lang="en-US" sz="1400" b="1" kern="1200" dirty="0">
                          <a:solidFill>
                            <a:schemeClr val="tx2"/>
                          </a:solidFill>
                          <a:effectLst/>
                          <a:latin typeface="+mn-lt"/>
                          <a:ea typeface="+mn-ea"/>
                          <a:cs typeface="+mn-cs"/>
                        </a:rPr>
                        <a:t>CD163</a:t>
                      </a:r>
                    </a:p>
                  </a:txBody>
                  <a:tcPr marL="68580" marR="68580" marT="0" marB="0" anchor="ctr">
                    <a:solidFill>
                      <a:schemeClr val="accent3">
                        <a:lumMod val="40000"/>
                        <a:lumOff val="60000"/>
                      </a:schemeClr>
                    </a:solidFill>
                  </a:tcPr>
                </a:tc>
                <a:extLst>
                  <a:ext uri="{0D108BD9-81ED-4DB2-BD59-A6C34878D82A}">
                    <a16:rowId xmlns:a16="http://schemas.microsoft.com/office/drawing/2014/main" val="2661784083"/>
                  </a:ext>
                </a:extLst>
              </a:tr>
            </a:tbl>
          </a:graphicData>
        </a:graphic>
      </p:graphicFrame>
      <p:cxnSp>
        <p:nvCxnSpPr>
          <p:cNvPr id="15" name="Straight Arrow Connector 14">
            <a:extLst>
              <a:ext uri="{FF2B5EF4-FFF2-40B4-BE49-F238E27FC236}">
                <a16:creationId xmlns:a16="http://schemas.microsoft.com/office/drawing/2014/main" id="{21E87C3A-DF63-7EA1-16A9-88E8F038CECC}"/>
              </a:ext>
            </a:extLst>
          </p:cNvPr>
          <p:cNvCxnSpPr/>
          <p:nvPr/>
        </p:nvCxnSpPr>
        <p:spPr>
          <a:xfrm>
            <a:off x="3660123" y="4739268"/>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A5E1E506-7DD8-E3AB-6F8A-9ED9C6F06570}"/>
              </a:ext>
            </a:extLst>
          </p:cNvPr>
          <p:cNvCxnSpPr/>
          <p:nvPr/>
        </p:nvCxnSpPr>
        <p:spPr>
          <a:xfrm>
            <a:off x="3660122" y="5025482"/>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0597DB71-3687-26B0-708C-FC70D2CA9EC9}"/>
              </a:ext>
            </a:extLst>
          </p:cNvPr>
          <p:cNvCxnSpPr/>
          <p:nvPr/>
        </p:nvCxnSpPr>
        <p:spPr>
          <a:xfrm>
            <a:off x="3660121" y="5311696"/>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56961F58-D7DC-1C1A-09AB-6B22CF46AAF9}"/>
              </a:ext>
            </a:extLst>
          </p:cNvPr>
          <p:cNvCxnSpPr/>
          <p:nvPr/>
        </p:nvCxnSpPr>
        <p:spPr>
          <a:xfrm>
            <a:off x="3660120" y="5597910"/>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6ED1272C-7E35-A3A3-EC14-3BDF27CFFEFB}"/>
              </a:ext>
            </a:extLst>
          </p:cNvPr>
          <p:cNvCxnSpPr/>
          <p:nvPr/>
        </p:nvCxnSpPr>
        <p:spPr>
          <a:xfrm>
            <a:off x="3660119" y="5884124"/>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BF93B007-98AD-1867-A4A5-A0BEBA92E9DB}"/>
              </a:ext>
            </a:extLst>
          </p:cNvPr>
          <p:cNvCxnSpPr/>
          <p:nvPr/>
        </p:nvCxnSpPr>
        <p:spPr>
          <a:xfrm>
            <a:off x="3660118" y="6170338"/>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1BC11ED3-F749-B650-13CC-FD4853E9B6E9}"/>
              </a:ext>
            </a:extLst>
          </p:cNvPr>
          <p:cNvCxnSpPr/>
          <p:nvPr/>
        </p:nvCxnSpPr>
        <p:spPr>
          <a:xfrm>
            <a:off x="6046141" y="4456770"/>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2A45E252-0758-DA8F-688A-EBCDF647EB05}"/>
              </a:ext>
            </a:extLst>
          </p:cNvPr>
          <p:cNvCxnSpPr/>
          <p:nvPr/>
        </p:nvCxnSpPr>
        <p:spPr>
          <a:xfrm>
            <a:off x="6046142" y="5597910"/>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F129FA45-CC5F-37EA-391A-E040728710EB}"/>
              </a:ext>
            </a:extLst>
          </p:cNvPr>
          <p:cNvCxnSpPr/>
          <p:nvPr/>
        </p:nvCxnSpPr>
        <p:spPr>
          <a:xfrm>
            <a:off x="6046142" y="5884124"/>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7F32BE30-DF82-4D70-F687-E1F989095785}"/>
              </a:ext>
            </a:extLst>
          </p:cNvPr>
          <p:cNvCxnSpPr/>
          <p:nvPr/>
        </p:nvCxnSpPr>
        <p:spPr>
          <a:xfrm>
            <a:off x="6046140" y="6162903"/>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D17FBC5-ED4A-E76C-F001-C073C3381523}"/>
              </a:ext>
            </a:extLst>
          </p:cNvPr>
          <p:cNvCxnSpPr/>
          <p:nvPr/>
        </p:nvCxnSpPr>
        <p:spPr>
          <a:xfrm>
            <a:off x="7628052" y="2449551"/>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8D72EE30-346E-AF62-27EF-6923EF8F10FA}"/>
              </a:ext>
            </a:extLst>
          </p:cNvPr>
          <p:cNvCxnSpPr/>
          <p:nvPr/>
        </p:nvCxnSpPr>
        <p:spPr>
          <a:xfrm>
            <a:off x="7628051" y="2735765"/>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A004C105-A92E-B824-D1DC-D8A2636372C9}"/>
              </a:ext>
            </a:extLst>
          </p:cNvPr>
          <p:cNvCxnSpPr/>
          <p:nvPr/>
        </p:nvCxnSpPr>
        <p:spPr>
          <a:xfrm>
            <a:off x="7628050" y="3021979"/>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867A7617-31F8-07E3-6D2F-CAFC32E5E2F0}"/>
              </a:ext>
            </a:extLst>
          </p:cNvPr>
          <p:cNvCxnSpPr/>
          <p:nvPr/>
        </p:nvCxnSpPr>
        <p:spPr>
          <a:xfrm>
            <a:off x="7628049" y="3308193"/>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2C460C6D-1E3B-44F6-F136-7B783E99F87E}"/>
              </a:ext>
            </a:extLst>
          </p:cNvPr>
          <p:cNvCxnSpPr/>
          <p:nvPr/>
        </p:nvCxnSpPr>
        <p:spPr>
          <a:xfrm>
            <a:off x="7628048" y="3594407"/>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77F4001B-2BBE-4786-2F76-D166D6EADBAF}"/>
              </a:ext>
            </a:extLst>
          </p:cNvPr>
          <p:cNvCxnSpPr/>
          <p:nvPr/>
        </p:nvCxnSpPr>
        <p:spPr>
          <a:xfrm>
            <a:off x="7628047" y="3880621"/>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E3148110-1298-2100-627C-048C6F61559C}"/>
              </a:ext>
            </a:extLst>
          </p:cNvPr>
          <p:cNvCxnSpPr/>
          <p:nvPr/>
        </p:nvCxnSpPr>
        <p:spPr>
          <a:xfrm>
            <a:off x="7628046" y="4177987"/>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09B45524-46EE-5064-F7EB-1B6B27A95A5F}"/>
              </a:ext>
            </a:extLst>
          </p:cNvPr>
          <p:cNvCxnSpPr/>
          <p:nvPr/>
        </p:nvCxnSpPr>
        <p:spPr>
          <a:xfrm>
            <a:off x="7628046" y="4456770"/>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B27A365F-CB41-F565-1F00-6FA1CA392317}"/>
              </a:ext>
            </a:extLst>
          </p:cNvPr>
          <p:cNvCxnSpPr/>
          <p:nvPr/>
        </p:nvCxnSpPr>
        <p:spPr>
          <a:xfrm>
            <a:off x="7628046" y="4735553"/>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47ADCC52-80C8-5E4A-9D40-D5AA01638C55}"/>
              </a:ext>
            </a:extLst>
          </p:cNvPr>
          <p:cNvCxnSpPr/>
          <p:nvPr/>
        </p:nvCxnSpPr>
        <p:spPr>
          <a:xfrm>
            <a:off x="7628046" y="5014336"/>
            <a:ext cx="2985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91544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background with black and red spots&#10;&#10;Description automatically generated with medium confidence">
            <a:extLst>
              <a:ext uri="{FF2B5EF4-FFF2-40B4-BE49-F238E27FC236}">
                <a16:creationId xmlns:a16="http://schemas.microsoft.com/office/drawing/2014/main" id="{8B279A7A-1E29-1DE7-83F6-2BCED4C8457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a:xfrm>
            <a:off x="1559031" y="839731"/>
            <a:ext cx="4337560" cy="2903593"/>
          </a:xfrm>
          <a:prstGeom prst="rect">
            <a:avLst/>
          </a:prstGeom>
        </p:spPr>
      </p:pic>
      <p:pic>
        <p:nvPicPr>
          <p:cNvPr id="5" name="Picture 4" descr="A purple and green background&#10;&#10;Description automatically generated with medium confidence">
            <a:extLst>
              <a:ext uri="{FF2B5EF4-FFF2-40B4-BE49-F238E27FC236}">
                <a16:creationId xmlns:a16="http://schemas.microsoft.com/office/drawing/2014/main" id="{0CC96496-D9EF-D49D-FAF9-E2796D54D43B}"/>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9000"/>
                    </a14:imgEffect>
                  </a14:imgLayer>
                </a14:imgProps>
              </a:ext>
              <a:ext uri="{28A0092B-C50C-407E-A947-70E740481C1C}">
                <a14:useLocalDpi xmlns:a14="http://schemas.microsoft.com/office/drawing/2010/main"/>
              </a:ext>
            </a:extLst>
          </a:blip>
          <a:srcRect/>
          <a:stretch/>
        </p:blipFill>
        <p:spPr>
          <a:xfrm>
            <a:off x="1559031" y="3802006"/>
            <a:ext cx="4337560" cy="2903585"/>
          </a:xfrm>
          <a:prstGeom prst="rect">
            <a:avLst/>
          </a:prstGeom>
        </p:spPr>
      </p:pic>
      <p:sp>
        <p:nvSpPr>
          <p:cNvPr id="2" name="TextBox 1">
            <a:extLst>
              <a:ext uri="{FF2B5EF4-FFF2-40B4-BE49-F238E27FC236}">
                <a16:creationId xmlns:a16="http://schemas.microsoft.com/office/drawing/2014/main" id="{5444BC55-7BF6-2FB8-4416-276A9205B7A6}"/>
              </a:ext>
            </a:extLst>
          </p:cNvPr>
          <p:cNvSpPr txBox="1"/>
          <p:nvPr/>
        </p:nvSpPr>
        <p:spPr>
          <a:xfrm rot="16200000">
            <a:off x="-228183" y="1999136"/>
            <a:ext cx="2903589" cy="584775"/>
          </a:xfrm>
          <a:prstGeom prst="rect">
            <a:avLst/>
          </a:prstGeom>
          <a:solidFill>
            <a:schemeClr val="tx1">
              <a:alpha val="87000"/>
            </a:schemeClr>
          </a:solidFill>
        </p:spPr>
        <p:txBody>
          <a:bodyPr wrap="square" rtlCol="0">
            <a:spAutoFit/>
          </a:bodyPr>
          <a:lstStyle/>
          <a:p>
            <a:pPr algn="ctr"/>
            <a:r>
              <a:rPr lang="en-US" sz="1600" b="1" dirty="0">
                <a:solidFill>
                  <a:srgbClr val="4729FB"/>
                </a:solidFill>
                <a:latin typeface="Arial Nova" panose="020B0504020202020204" pitchFamily="34" charset="0"/>
              </a:rPr>
              <a:t>DAPI</a:t>
            </a:r>
            <a:r>
              <a:rPr lang="en-US" sz="1600" b="1" dirty="0">
                <a:latin typeface="Arial Nova" panose="020B0504020202020204" pitchFamily="34" charset="0"/>
                <a:cs typeface="Arial" panose="020B0604020202020204" pitchFamily="34" charset="0"/>
              </a:rPr>
              <a:t>  </a:t>
            </a:r>
            <a:r>
              <a:rPr lang="en-US" sz="1600" b="1" dirty="0">
                <a:solidFill>
                  <a:srgbClr val="FF1D2F"/>
                </a:solidFill>
                <a:latin typeface="Arial Nova" panose="020B0504020202020204" pitchFamily="34" charset="0"/>
                <a:cs typeface="Arial" panose="020B0604020202020204" pitchFamily="34" charset="0"/>
              </a:rPr>
              <a:t>Pan-Cytokeratin</a:t>
            </a:r>
            <a:r>
              <a:rPr lang="en-US" sz="1600" b="1" dirty="0">
                <a:latin typeface="Arial Nova" panose="020B0504020202020204" pitchFamily="34" charset="0"/>
                <a:cs typeface="Arial" panose="020B0604020202020204" pitchFamily="34" charset="0"/>
              </a:rPr>
              <a:t> </a:t>
            </a:r>
          </a:p>
          <a:p>
            <a:pPr algn="ctr"/>
            <a:r>
              <a:rPr lang="en-US" sz="1600" b="1" dirty="0">
                <a:latin typeface="Arial Nova" panose="020B0504020202020204" pitchFamily="34" charset="0"/>
                <a:cs typeface="Arial" panose="020B0604020202020204" pitchFamily="34" charset="0"/>
              </a:rPr>
              <a:t> </a:t>
            </a:r>
            <a:r>
              <a:rPr lang="en-US" sz="1600" b="1" dirty="0">
                <a:solidFill>
                  <a:srgbClr val="00FF32"/>
                </a:solidFill>
                <a:latin typeface="Arial Nova" panose="020B0504020202020204" pitchFamily="34" charset="0"/>
                <a:cs typeface="Arial" panose="020B0604020202020204" pitchFamily="34" charset="0"/>
              </a:rPr>
              <a:t>AR</a:t>
            </a:r>
            <a:r>
              <a:rPr lang="en-US" sz="1600" b="1" dirty="0">
                <a:latin typeface="Arial Nova" panose="020B0504020202020204" pitchFamily="34" charset="0"/>
                <a:cs typeface="Arial" panose="020B0604020202020204" pitchFamily="34" charset="0"/>
              </a:rPr>
              <a:t>  </a:t>
            </a:r>
            <a:r>
              <a:rPr lang="en-US" sz="1600" b="1" dirty="0">
                <a:solidFill>
                  <a:srgbClr val="FAFA3E"/>
                </a:solidFill>
                <a:latin typeface="Arial Nova" panose="020B0504020202020204" pitchFamily="34" charset="0"/>
                <a:cs typeface="Arial" panose="020B0604020202020204" pitchFamily="34" charset="0"/>
              </a:rPr>
              <a:t>CD8</a:t>
            </a:r>
            <a:r>
              <a:rPr lang="en-US" sz="1600" b="1" dirty="0">
                <a:latin typeface="Arial Nova" panose="020B0504020202020204" pitchFamily="34" charset="0"/>
                <a:cs typeface="Arial" panose="020B0604020202020204" pitchFamily="34" charset="0"/>
              </a:rPr>
              <a:t>  </a:t>
            </a:r>
            <a:r>
              <a:rPr lang="en-US" sz="1600" b="1" dirty="0">
                <a:solidFill>
                  <a:srgbClr val="09EFFE"/>
                </a:solidFill>
                <a:latin typeface="Arial Nova" panose="020B0504020202020204" pitchFamily="34" charset="0"/>
                <a:cs typeface="Arial" panose="020B0604020202020204" pitchFamily="34" charset="0"/>
              </a:rPr>
              <a:t>CD4</a:t>
            </a:r>
            <a:endParaRPr lang="en-US" sz="1600" b="1" dirty="0">
              <a:solidFill>
                <a:srgbClr val="D900FE"/>
              </a:solidFill>
              <a:latin typeface="Arial Nova" panose="020B05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502C37D-BCF0-58A0-2640-D30C49F9937F}"/>
              </a:ext>
            </a:extLst>
          </p:cNvPr>
          <p:cNvSpPr txBox="1"/>
          <p:nvPr/>
        </p:nvSpPr>
        <p:spPr>
          <a:xfrm rot="16200000">
            <a:off x="-228183" y="4961408"/>
            <a:ext cx="2903589" cy="584775"/>
          </a:xfrm>
          <a:prstGeom prst="rect">
            <a:avLst/>
          </a:prstGeom>
          <a:solidFill>
            <a:schemeClr val="tx1">
              <a:alpha val="87000"/>
            </a:schemeClr>
          </a:solidFill>
        </p:spPr>
        <p:txBody>
          <a:bodyPr wrap="square" rtlCol="0">
            <a:spAutoFit/>
          </a:bodyPr>
          <a:lstStyle/>
          <a:p>
            <a:pPr algn="ctr"/>
            <a:r>
              <a:rPr lang="en-US" sz="1600" b="1" dirty="0">
                <a:solidFill>
                  <a:srgbClr val="4729FB"/>
                </a:solidFill>
                <a:latin typeface="Arial Nova" panose="020B0504020202020204" pitchFamily="34" charset="0"/>
              </a:rPr>
              <a:t>DAPI</a:t>
            </a:r>
            <a:r>
              <a:rPr lang="en-US" sz="1600" b="1" dirty="0">
                <a:latin typeface="Arial Nova" panose="020B0504020202020204" pitchFamily="34" charset="0"/>
                <a:cs typeface="Arial" panose="020B0604020202020204" pitchFamily="34" charset="0"/>
              </a:rPr>
              <a:t>  </a:t>
            </a:r>
            <a:r>
              <a:rPr lang="en-US" sz="1600" b="1" dirty="0">
                <a:solidFill>
                  <a:srgbClr val="FF1D2F"/>
                </a:solidFill>
                <a:latin typeface="Arial Nova" panose="020B0504020202020204" pitchFamily="34" charset="0"/>
                <a:cs typeface="Arial" panose="020B0604020202020204" pitchFamily="34" charset="0"/>
              </a:rPr>
              <a:t>PD-L1</a:t>
            </a:r>
            <a:r>
              <a:rPr lang="en-US" sz="1600" b="1" dirty="0">
                <a:latin typeface="Arial Nova" panose="020B0504020202020204" pitchFamily="34" charset="0"/>
                <a:cs typeface="Arial" panose="020B0604020202020204" pitchFamily="34" charset="0"/>
              </a:rPr>
              <a:t> </a:t>
            </a:r>
            <a:r>
              <a:rPr lang="en-US" sz="1600" b="1" dirty="0">
                <a:solidFill>
                  <a:srgbClr val="E803DF"/>
                </a:solidFill>
                <a:latin typeface="Arial Nova" panose="020B0504020202020204" pitchFamily="34" charset="0"/>
                <a:cs typeface="Arial" panose="020B0604020202020204" pitchFamily="34" charset="0"/>
              </a:rPr>
              <a:t>HER2</a:t>
            </a:r>
          </a:p>
          <a:p>
            <a:pPr algn="ctr"/>
            <a:r>
              <a:rPr lang="en-US" sz="1600" b="1" dirty="0">
                <a:latin typeface="Arial Nova" panose="020B0504020202020204" pitchFamily="34" charset="0"/>
                <a:cs typeface="Arial" panose="020B0604020202020204" pitchFamily="34" charset="0"/>
              </a:rPr>
              <a:t> </a:t>
            </a:r>
            <a:r>
              <a:rPr lang="en-US" sz="1600" b="1" dirty="0">
                <a:solidFill>
                  <a:srgbClr val="00FF32"/>
                </a:solidFill>
                <a:latin typeface="Arial Nova" panose="020B0504020202020204" pitchFamily="34" charset="0"/>
                <a:cs typeface="Arial" panose="020B0604020202020204" pitchFamily="34" charset="0"/>
              </a:rPr>
              <a:t>CD20</a:t>
            </a:r>
            <a:r>
              <a:rPr lang="en-US" sz="1600" b="1" dirty="0">
                <a:latin typeface="Arial Nova" panose="020B0504020202020204" pitchFamily="34" charset="0"/>
                <a:cs typeface="Arial" panose="020B0604020202020204" pitchFamily="34" charset="0"/>
              </a:rPr>
              <a:t>  </a:t>
            </a:r>
            <a:r>
              <a:rPr lang="en-US" sz="1600" b="1" dirty="0">
                <a:solidFill>
                  <a:srgbClr val="FAFA3E"/>
                </a:solidFill>
                <a:latin typeface="Arial Nova" panose="020B0504020202020204" pitchFamily="34" charset="0"/>
                <a:cs typeface="Arial" panose="020B0604020202020204" pitchFamily="34" charset="0"/>
              </a:rPr>
              <a:t>Ki67</a:t>
            </a:r>
            <a:r>
              <a:rPr lang="en-US" sz="1600" b="1" dirty="0">
                <a:latin typeface="Arial Nova" panose="020B0504020202020204" pitchFamily="34" charset="0"/>
                <a:cs typeface="Arial" panose="020B0604020202020204" pitchFamily="34" charset="0"/>
              </a:rPr>
              <a:t>  </a:t>
            </a:r>
            <a:r>
              <a:rPr lang="en-US" sz="1600" b="1" dirty="0">
                <a:solidFill>
                  <a:srgbClr val="09EFFE"/>
                </a:solidFill>
                <a:latin typeface="Arial Nova" panose="020B0504020202020204" pitchFamily="34" charset="0"/>
                <a:cs typeface="Arial" panose="020B0604020202020204" pitchFamily="34" charset="0"/>
              </a:rPr>
              <a:t>CD68</a:t>
            </a:r>
            <a:endParaRPr lang="en-US" sz="1600" b="1" dirty="0">
              <a:solidFill>
                <a:srgbClr val="D900FE"/>
              </a:solidFill>
              <a:latin typeface="Arial Nova" panose="020B0504020202020204" pitchFamily="34" charset="0"/>
              <a:cs typeface="Arial" panose="020B0604020202020204" pitchFamily="34" charset="0"/>
            </a:endParaRPr>
          </a:p>
        </p:txBody>
      </p:sp>
      <p:pic>
        <p:nvPicPr>
          <p:cNvPr id="9" name="Picture 8" descr="A colorful cells under a microscope&#10;&#10;Description automatically generated">
            <a:extLst>
              <a:ext uri="{FF2B5EF4-FFF2-40B4-BE49-F238E27FC236}">
                <a16:creationId xmlns:a16="http://schemas.microsoft.com/office/drawing/2014/main" id="{A5B65888-B055-6C84-B830-DB70BA1FB9E9}"/>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5000"/>
                    </a14:imgEffect>
                  </a14:imgLayer>
                </a14:imgProps>
              </a:ext>
              <a:ext uri="{28A0092B-C50C-407E-A947-70E740481C1C}">
                <a14:useLocalDpi xmlns:a14="http://schemas.microsoft.com/office/drawing/2010/main"/>
              </a:ext>
            </a:extLst>
          </a:blip>
          <a:srcRect/>
          <a:stretch/>
        </p:blipFill>
        <p:spPr>
          <a:xfrm rot="16200000">
            <a:off x="8106667" y="3085019"/>
            <a:ext cx="2903593" cy="4337560"/>
          </a:xfrm>
          <a:prstGeom prst="rect">
            <a:avLst/>
          </a:prstGeom>
        </p:spPr>
      </p:pic>
      <p:pic>
        <p:nvPicPr>
          <p:cNvPr id="11" name="Picture 10" descr="A colorful image of a cell&#10;&#10;Description automatically generated with medium confidence">
            <a:extLst>
              <a:ext uri="{FF2B5EF4-FFF2-40B4-BE49-F238E27FC236}">
                <a16:creationId xmlns:a16="http://schemas.microsoft.com/office/drawing/2014/main" id="{60E53C18-2B4F-E2D8-9A6E-EEE693EC3018}"/>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15000"/>
                    </a14:imgEffect>
                  </a14:imgLayer>
                </a14:imgProps>
              </a:ext>
              <a:ext uri="{28A0092B-C50C-407E-A947-70E740481C1C}">
                <a14:useLocalDpi xmlns:a14="http://schemas.microsoft.com/office/drawing/2010/main"/>
              </a:ext>
            </a:extLst>
          </a:blip>
          <a:srcRect/>
          <a:stretch/>
        </p:blipFill>
        <p:spPr>
          <a:xfrm rot="16200000">
            <a:off x="8106669" y="122743"/>
            <a:ext cx="2903587" cy="4337560"/>
          </a:xfrm>
          <a:prstGeom prst="rect">
            <a:avLst/>
          </a:prstGeom>
        </p:spPr>
      </p:pic>
      <p:cxnSp>
        <p:nvCxnSpPr>
          <p:cNvPr id="14" name="Straight Connector 13">
            <a:extLst>
              <a:ext uri="{FF2B5EF4-FFF2-40B4-BE49-F238E27FC236}">
                <a16:creationId xmlns:a16="http://schemas.microsoft.com/office/drawing/2014/main" id="{26AD6565-F352-AFAD-FF75-88E0FC2E35C4}"/>
              </a:ext>
            </a:extLst>
          </p:cNvPr>
          <p:cNvCxnSpPr>
            <a:cxnSpLocks/>
          </p:cNvCxnSpPr>
          <p:nvPr/>
        </p:nvCxnSpPr>
        <p:spPr>
          <a:xfrm>
            <a:off x="7504400" y="3638251"/>
            <a:ext cx="593649" cy="1"/>
          </a:xfrm>
          <a:prstGeom prst="line">
            <a:avLst/>
          </a:prstGeom>
          <a:ln w="38100" cap="flat">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A5B104E-E3F1-3002-207E-ED2B9BA3A80D}"/>
              </a:ext>
            </a:extLst>
          </p:cNvPr>
          <p:cNvSpPr txBox="1"/>
          <p:nvPr/>
        </p:nvSpPr>
        <p:spPr>
          <a:xfrm rot="16200000">
            <a:off x="5602468" y="4961409"/>
            <a:ext cx="2903589" cy="584775"/>
          </a:xfrm>
          <a:prstGeom prst="rect">
            <a:avLst/>
          </a:prstGeom>
          <a:solidFill>
            <a:schemeClr val="tx1">
              <a:alpha val="87000"/>
            </a:schemeClr>
          </a:solidFill>
        </p:spPr>
        <p:txBody>
          <a:bodyPr wrap="square" rtlCol="0">
            <a:spAutoFit/>
          </a:bodyPr>
          <a:lstStyle/>
          <a:p>
            <a:pPr algn="ctr"/>
            <a:r>
              <a:rPr lang="en-US" sz="1600" b="1" dirty="0">
                <a:solidFill>
                  <a:srgbClr val="4729FB"/>
                </a:solidFill>
                <a:latin typeface="Arial Nova" panose="020B0504020202020204" pitchFamily="34" charset="0"/>
              </a:rPr>
              <a:t>FOXP3</a:t>
            </a:r>
            <a:r>
              <a:rPr lang="en-US" sz="1600" b="1" dirty="0">
                <a:latin typeface="Arial Nova" panose="020B0504020202020204" pitchFamily="34" charset="0"/>
                <a:cs typeface="Arial" panose="020B0604020202020204" pitchFamily="34" charset="0"/>
              </a:rPr>
              <a:t>  </a:t>
            </a:r>
            <a:r>
              <a:rPr lang="en-US" sz="1600" b="1" dirty="0">
                <a:solidFill>
                  <a:srgbClr val="FF1D2F"/>
                </a:solidFill>
                <a:latin typeface="Arial Nova" panose="020B0504020202020204" pitchFamily="34" charset="0"/>
                <a:cs typeface="Arial" panose="020B0604020202020204" pitchFamily="34" charset="0"/>
              </a:rPr>
              <a:t>CD4</a:t>
            </a:r>
            <a:r>
              <a:rPr lang="en-US" sz="1600" b="1" dirty="0">
                <a:latin typeface="Arial Nova" panose="020B0504020202020204" pitchFamily="34" charset="0"/>
                <a:cs typeface="Arial" panose="020B0604020202020204" pitchFamily="34" charset="0"/>
              </a:rPr>
              <a:t> </a:t>
            </a:r>
            <a:r>
              <a:rPr lang="en-US" sz="1600" b="1" dirty="0">
                <a:solidFill>
                  <a:srgbClr val="E803DF"/>
                </a:solidFill>
                <a:latin typeface="Arial Nova" panose="020B0504020202020204" pitchFamily="34" charset="0"/>
                <a:cs typeface="Arial" panose="020B0604020202020204" pitchFamily="34" charset="0"/>
              </a:rPr>
              <a:t>Keratin5</a:t>
            </a:r>
          </a:p>
          <a:p>
            <a:pPr algn="ctr"/>
            <a:r>
              <a:rPr lang="en-US" sz="1600" b="1" dirty="0">
                <a:solidFill>
                  <a:srgbClr val="09EFFE"/>
                </a:solidFill>
                <a:latin typeface="Arial Nova" panose="020B0504020202020204" pitchFamily="34" charset="0"/>
                <a:cs typeface="Arial" panose="020B0604020202020204" pitchFamily="34" charset="0"/>
              </a:rPr>
              <a:t>Keratin8/18</a:t>
            </a:r>
            <a:r>
              <a:rPr lang="en-US" sz="1600" b="1" dirty="0">
                <a:latin typeface="Arial Nova" panose="020B0504020202020204" pitchFamily="34" charset="0"/>
                <a:cs typeface="Arial" panose="020B0604020202020204" pitchFamily="34" charset="0"/>
              </a:rPr>
              <a:t> </a:t>
            </a:r>
            <a:r>
              <a:rPr lang="en-US" sz="1600" b="1" dirty="0">
                <a:solidFill>
                  <a:srgbClr val="00FF32"/>
                </a:solidFill>
                <a:latin typeface="Arial Nova" panose="020B0504020202020204" pitchFamily="34" charset="0"/>
                <a:cs typeface="Arial" panose="020B0604020202020204" pitchFamily="34" charset="0"/>
              </a:rPr>
              <a:t>CD20</a:t>
            </a:r>
            <a:r>
              <a:rPr lang="en-US" sz="1600" b="1" dirty="0">
                <a:latin typeface="Arial Nova" panose="020B0504020202020204" pitchFamily="34" charset="0"/>
                <a:cs typeface="Arial" panose="020B0604020202020204" pitchFamily="34" charset="0"/>
              </a:rPr>
              <a:t>  </a:t>
            </a:r>
            <a:r>
              <a:rPr lang="en-US" sz="1600" b="1" dirty="0">
                <a:solidFill>
                  <a:srgbClr val="FFAE05"/>
                </a:solidFill>
                <a:latin typeface="Arial Nova" panose="020B0504020202020204" pitchFamily="34" charset="0"/>
                <a:cs typeface="Arial" panose="020B0604020202020204" pitchFamily="34" charset="0"/>
              </a:rPr>
              <a:t>GATA3</a:t>
            </a:r>
          </a:p>
        </p:txBody>
      </p:sp>
      <p:sp>
        <p:nvSpPr>
          <p:cNvPr id="20" name="TextBox 19">
            <a:extLst>
              <a:ext uri="{FF2B5EF4-FFF2-40B4-BE49-F238E27FC236}">
                <a16:creationId xmlns:a16="http://schemas.microsoft.com/office/drawing/2014/main" id="{00B44443-1392-A9B3-F71E-FC456D2EB101}"/>
              </a:ext>
            </a:extLst>
          </p:cNvPr>
          <p:cNvSpPr txBox="1"/>
          <p:nvPr/>
        </p:nvSpPr>
        <p:spPr>
          <a:xfrm rot="16200000">
            <a:off x="5602467" y="1999136"/>
            <a:ext cx="2903589" cy="584775"/>
          </a:xfrm>
          <a:prstGeom prst="rect">
            <a:avLst/>
          </a:prstGeom>
          <a:solidFill>
            <a:schemeClr val="tx1">
              <a:alpha val="87000"/>
            </a:schemeClr>
          </a:solidFill>
        </p:spPr>
        <p:txBody>
          <a:bodyPr wrap="square" rtlCol="0">
            <a:spAutoFit/>
          </a:bodyPr>
          <a:lstStyle/>
          <a:p>
            <a:pPr algn="ctr"/>
            <a:r>
              <a:rPr lang="en-US" sz="1600" b="1" dirty="0">
                <a:solidFill>
                  <a:srgbClr val="4729FB"/>
                </a:solidFill>
                <a:latin typeface="Arial Nova" panose="020B0504020202020204" pitchFamily="34" charset="0"/>
              </a:rPr>
              <a:t>DAPI</a:t>
            </a:r>
            <a:r>
              <a:rPr lang="en-US" sz="1600" b="1" dirty="0">
                <a:latin typeface="Arial Nova" panose="020B0504020202020204" pitchFamily="34" charset="0"/>
                <a:cs typeface="Arial" panose="020B0604020202020204" pitchFamily="34" charset="0"/>
              </a:rPr>
              <a:t>  </a:t>
            </a:r>
            <a:r>
              <a:rPr lang="en-US" sz="1600" b="1" dirty="0">
                <a:solidFill>
                  <a:srgbClr val="FF1D2F"/>
                </a:solidFill>
                <a:latin typeface="Arial Nova" panose="020B0504020202020204" pitchFamily="34" charset="0"/>
                <a:cs typeface="Arial" panose="020B0604020202020204" pitchFamily="34" charset="0"/>
              </a:rPr>
              <a:t>CD11c</a:t>
            </a:r>
            <a:r>
              <a:rPr lang="en-US" sz="1600" b="1" dirty="0">
                <a:latin typeface="Arial Nova" panose="020B0504020202020204" pitchFamily="34" charset="0"/>
                <a:cs typeface="Arial" panose="020B0604020202020204" pitchFamily="34" charset="0"/>
              </a:rPr>
              <a:t>  </a:t>
            </a:r>
            <a:r>
              <a:rPr lang="en-US" sz="1600" b="1" dirty="0">
                <a:solidFill>
                  <a:srgbClr val="E803DF"/>
                </a:solidFill>
                <a:latin typeface="Arial Nova" panose="020B0504020202020204" pitchFamily="34" charset="0"/>
                <a:cs typeface="Arial" panose="020B0604020202020204" pitchFamily="34" charset="0"/>
              </a:rPr>
              <a:t>ER</a:t>
            </a:r>
            <a:r>
              <a:rPr lang="el-GR" sz="1600" b="1" dirty="0">
                <a:solidFill>
                  <a:srgbClr val="E803DF"/>
                </a:solidFill>
                <a:latin typeface="Arial Nova" panose="020B0504020202020204" pitchFamily="34" charset="0"/>
                <a:cs typeface="Arial" panose="020B0604020202020204" pitchFamily="34" charset="0"/>
              </a:rPr>
              <a:t>α</a:t>
            </a:r>
            <a:r>
              <a:rPr lang="en-US" sz="1600" b="1" dirty="0">
                <a:solidFill>
                  <a:srgbClr val="E803DF"/>
                </a:solidFill>
                <a:latin typeface="Arial Nova" panose="020B0504020202020204" pitchFamily="34" charset="0"/>
                <a:cs typeface="Arial" panose="020B0604020202020204" pitchFamily="34" charset="0"/>
              </a:rPr>
              <a:t>  </a:t>
            </a:r>
            <a:r>
              <a:rPr lang="en-US" sz="1600" b="1" dirty="0">
                <a:solidFill>
                  <a:srgbClr val="00FF32"/>
                </a:solidFill>
                <a:latin typeface="Arial Nova" panose="020B0504020202020204" pitchFamily="34" charset="0"/>
                <a:cs typeface="Arial" panose="020B0604020202020204" pitchFamily="34" charset="0"/>
              </a:rPr>
              <a:t>CD163</a:t>
            </a:r>
            <a:r>
              <a:rPr lang="en-US" sz="1600" b="1" dirty="0">
                <a:latin typeface="Arial Nova" panose="020B0504020202020204" pitchFamily="34" charset="0"/>
                <a:cs typeface="Arial" panose="020B0604020202020204" pitchFamily="34" charset="0"/>
              </a:rPr>
              <a:t>  </a:t>
            </a:r>
            <a:r>
              <a:rPr lang="en-US" sz="1600" b="1" dirty="0">
                <a:solidFill>
                  <a:srgbClr val="FAFA3E"/>
                </a:solidFill>
                <a:latin typeface="Arial Nova" panose="020B0504020202020204" pitchFamily="34" charset="0"/>
                <a:cs typeface="Arial" panose="020B0604020202020204" pitchFamily="34" charset="0"/>
              </a:rPr>
              <a:t>CD8</a:t>
            </a:r>
            <a:r>
              <a:rPr lang="en-US" sz="1600" b="1" dirty="0">
                <a:solidFill>
                  <a:srgbClr val="FFAE05"/>
                </a:solidFill>
                <a:latin typeface="Arial Nova" panose="020B0504020202020204" pitchFamily="34" charset="0"/>
                <a:cs typeface="Arial" panose="020B0604020202020204" pitchFamily="34" charset="0"/>
              </a:rPr>
              <a:t> </a:t>
            </a:r>
            <a:r>
              <a:rPr lang="en-US" sz="1600" b="1" dirty="0">
                <a:solidFill>
                  <a:srgbClr val="09EFFE"/>
                </a:solidFill>
                <a:latin typeface="Arial Nova" panose="020B0504020202020204" pitchFamily="34" charset="0"/>
                <a:cs typeface="Arial" panose="020B0604020202020204" pitchFamily="34" charset="0"/>
              </a:rPr>
              <a:t>Pan-Cytokeratin</a:t>
            </a:r>
            <a:endParaRPr lang="en-US" sz="1600" b="1" dirty="0">
              <a:solidFill>
                <a:srgbClr val="FFAE05"/>
              </a:solidFill>
              <a:latin typeface="Arial Nova" panose="020B05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3F3B9B29-8322-793A-4852-B3615F74C723}"/>
              </a:ext>
            </a:extLst>
          </p:cNvPr>
          <p:cNvSpPr txBox="1">
            <a:spLocks/>
          </p:cNvSpPr>
          <p:nvPr/>
        </p:nvSpPr>
        <p:spPr>
          <a:xfrm rot="16200000">
            <a:off x="-2251463" y="3590859"/>
            <a:ext cx="5865861" cy="363600"/>
          </a:xfrm>
          <a:prstGeom prst="rect">
            <a:avLst/>
          </a:prstGeom>
          <a:solidFill>
            <a:srgbClr val="FFEBFF"/>
          </a:solidFill>
        </p:spPr>
        <p:txBody>
          <a:bodyPr anchor="t">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kern="1200" cap="none" dirty="0">
                <a:solidFill>
                  <a:schemeClr val="tx2"/>
                </a:solidFill>
                <a:effectLst/>
                <a:latin typeface="+mn-lt"/>
                <a:ea typeface="+mn-ea"/>
                <a:cs typeface="+mn-cs"/>
              </a:rPr>
              <a:t>High-Grade Breast Cancer, AR+ HER2+</a:t>
            </a:r>
            <a:endParaRPr lang="en-US" sz="1800" kern="1200" dirty="0">
              <a:solidFill>
                <a:schemeClr val="tx2"/>
              </a:solidFill>
              <a:effectLst/>
              <a:latin typeface="+mn-lt"/>
              <a:ea typeface="+mn-ea"/>
              <a:cs typeface="+mn-cs"/>
            </a:endParaRPr>
          </a:p>
        </p:txBody>
      </p:sp>
      <p:sp>
        <p:nvSpPr>
          <p:cNvPr id="23" name="Title 1">
            <a:extLst>
              <a:ext uri="{FF2B5EF4-FFF2-40B4-BE49-F238E27FC236}">
                <a16:creationId xmlns:a16="http://schemas.microsoft.com/office/drawing/2014/main" id="{6F57CC33-6ADE-5C3D-763B-7F9073F0A517}"/>
              </a:ext>
            </a:extLst>
          </p:cNvPr>
          <p:cNvSpPr txBox="1">
            <a:spLocks/>
          </p:cNvSpPr>
          <p:nvPr/>
        </p:nvSpPr>
        <p:spPr>
          <a:xfrm rot="16200000">
            <a:off x="3576555" y="3590860"/>
            <a:ext cx="5865861" cy="363600"/>
          </a:xfrm>
          <a:prstGeom prst="rect">
            <a:avLst/>
          </a:prstGeom>
          <a:solidFill>
            <a:srgbClr val="FFEBFF"/>
          </a:solidFill>
        </p:spPr>
        <p:txBody>
          <a:bodyPr anchor="t">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kern="1200" cap="none" dirty="0">
                <a:solidFill>
                  <a:schemeClr val="tx2"/>
                </a:solidFill>
                <a:effectLst/>
                <a:latin typeface="+mn-lt"/>
                <a:ea typeface="+mn-ea"/>
                <a:cs typeface="+mn-cs"/>
              </a:rPr>
              <a:t>DCIS, ER+, with immune infiltrate</a:t>
            </a:r>
            <a:endParaRPr lang="en-US" sz="1800" kern="1200" dirty="0">
              <a:solidFill>
                <a:schemeClr val="tx2"/>
              </a:solidFill>
              <a:effectLst/>
              <a:latin typeface="+mn-lt"/>
              <a:ea typeface="+mn-ea"/>
              <a:cs typeface="+mn-cs"/>
            </a:endParaRPr>
          </a:p>
        </p:txBody>
      </p:sp>
      <p:cxnSp>
        <p:nvCxnSpPr>
          <p:cNvPr id="24" name="Straight Connector 23">
            <a:extLst>
              <a:ext uri="{FF2B5EF4-FFF2-40B4-BE49-F238E27FC236}">
                <a16:creationId xmlns:a16="http://schemas.microsoft.com/office/drawing/2014/main" id="{564C2373-92BC-7A5A-BB0C-2BA4D0A84DEF}"/>
              </a:ext>
            </a:extLst>
          </p:cNvPr>
          <p:cNvCxnSpPr>
            <a:cxnSpLocks/>
          </p:cNvCxnSpPr>
          <p:nvPr/>
        </p:nvCxnSpPr>
        <p:spPr>
          <a:xfrm>
            <a:off x="7490084" y="6574113"/>
            <a:ext cx="593649" cy="1"/>
          </a:xfrm>
          <a:prstGeom prst="line">
            <a:avLst/>
          </a:prstGeom>
          <a:ln w="38100" cap="flat">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16C5184-EE46-3030-9B1B-45D946CDA0D5}"/>
              </a:ext>
            </a:extLst>
          </p:cNvPr>
          <p:cNvCxnSpPr>
            <a:cxnSpLocks/>
          </p:cNvCxnSpPr>
          <p:nvPr/>
        </p:nvCxnSpPr>
        <p:spPr>
          <a:xfrm>
            <a:off x="1630717" y="3626820"/>
            <a:ext cx="386462" cy="1"/>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38E3051-58F9-862D-2D1E-520C8C878BFC}"/>
              </a:ext>
            </a:extLst>
          </p:cNvPr>
          <p:cNvCxnSpPr>
            <a:cxnSpLocks/>
          </p:cNvCxnSpPr>
          <p:nvPr/>
        </p:nvCxnSpPr>
        <p:spPr>
          <a:xfrm>
            <a:off x="1671966" y="6580928"/>
            <a:ext cx="386462" cy="1"/>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15BFFFC8-1086-0228-DF46-C840393AF72C}"/>
              </a:ext>
            </a:extLst>
          </p:cNvPr>
          <p:cNvSpPr txBox="1">
            <a:spLocks/>
          </p:cNvSpPr>
          <p:nvPr/>
        </p:nvSpPr>
        <p:spPr>
          <a:xfrm>
            <a:off x="4206240" y="220984"/>
            <a:ext cx="3783330" cy="560060"/>
          </a:xfrm>
          <a:prstGeom prst="rect">
            <a:avLst/>
          </a:prstGeom>
          <a:solidFill>
            <a:schemeClr val="accent2">
              <a:lumMod val="75000"/>
              <a:alpha val="92000"/>
            </a:schemeClr>
          </a:solidFill>
          <a:effectLst>
            <a:glow>
              <a:schemeClr val="accent2">
                <a:satMod val="175000"/>
                <a:alpha val="40000"/>
              </a:schemeClr>
            </a:glow>
            <a:softEdge rad="50800"/>
          </a:effectLst>
        </p:spPr>
        <p:txBody>
          <a:bodyPr anchor="t" anchorCtr="1">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cap="none" dirty="0">
                <a:solidFill>
                  <a:srgbClr val="FFFBFF"/>
                </a:solidFill>
              </a:rPr>
              <a:t>Example Images</a:t>
            </a:r>
          </a:p>
        </p:txBody>
      </p:sp>
    </p:spTree>
    <p:extLst>
      <p:ext uri="{BB962C8B-B14F-4D97-AF65-F5344CB8AC3E}">
        <p14:creationId xmlns:p14="http://schemas.microsoft.com/office/powerpoint/2010/main" val="2998221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6DC969F4-277E-4F95-9ABB-0421358B0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EAF58-7A5F-4A70-822E-BE0E68BDA6A8}"/>
              </a:ext>
            </a:extLst>
          </p:cNvPr>
          <p:cNvSpPr>
            <a:spLocks noGrp="1"/>
          </p:cNvSpPr>
          <p:nvPr>
            <p:ph type="title"/>
          </p:nvPr>
        </p:nvSpPr>
        <p:spPr>
          <a:xfrm>
            <a:off x="746228" y="1037967"/>
            <a:ext cx="3054091" cy="4709131"/>
          </a:xfrm>
        </p:spPr>
        <p:txBody>
          <a:bodyPr anchor="ctr">
            <a:normAutofit/>
          </a:bodyPr>
          <a:lstStyle/>
          <a:p>
            <a:r>
              <a:rPr lang="en-US" sz="4000" b="1" dirty="0">
                <a:solidFill>
                  <a:schemeClr val="accent1"/>
                </a:solidFill>
              </a:rPr>
              <a:t>ITR/IPSR CODEX Services</a:t>
            </a:r>
          </a:p>
        </p:txBody>
      </p:sp>
      <p:sp>
        <p:nvSpPr>
          <p:cNvPr id="16" name="Rectangle 10">
            <a:extLst>
              <a:ext uri="{FF2B5EF4-FFF2-40B4-BE49-F238E27FC236}">
                <a16:creationId xmlns:a16="http://schemas.microsoft.com/office/drawing/2014/main" id="{DBB62B70-0FFB-4EBC-A23C-3EE215C71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4F448DF1-A468-4624-99E7-933CC6207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F7DD6E9-9BF0-44B2-A5B9-1CE2477A47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5E2BD0E-96C7-4908-AD02-AD9AC69C9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8" name="Content Placeholder 2">
            <a:extLst>
              <a:ext uri="{FF2B5EF4-FFF2-40B4-BE49-F238E27FC236}">
                <a16:creationId xmlns:a16="http://schemas.microsoft.com/office/drawing/2014/main" id="{12995AF9-7061-4510-9C02-3671B0F8096B}"/>
              </a:ext>
            </a:extLst>
          </p:cNvPr>
          <p:cNvGraphicFramePr>
            <a:graphicFrameLocks noGrp="1"/>
          </p:cNvGraphicFramePr>
          <p:nvPr>
            <p:ph idx="1"/>
            <p:extLst>
              <p:ext uri="{D42A27DB-BD31-4B8C-83A1-F6EECF244321}">
                <p14:modId xmlns:p14="http://schemas.microsoft.com/office/powerpoint/2010/main" val="3226385407"/>
              </p:ext>
            </p:extLst>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Hourglass Finished outline">
            <a:extLst>
              <a:ext uri="{FF2B5EF4-FFF2-40B4-BE49-F238E27FC236}">
                <a16:creationId xmlns:a16="http://schemas.microsoft.com/office/drawing/2014/main" id="{4787D3D7-BF00-44F6-B386-D23A61E6BBC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487204" y="4740438"/>
            <a:ext cx="500801" cy="500801"/>
          </a:xfrm>
          <a:prstGeom prst="rect">
            <a:avLst/>
          </a:prstGeom>
        </p:spPr>
      </p:pic>
      <p:sp>
        <p:nvSpPr>
          <p:cNvPr id="12" name="TextBox 11">
            <a:extLst>
              <a:ext uri="{FF2B5EF4-FFF2-40B4-BE49-F238E27FC236}">
                <a16:creationId xmlns:a16="http://schemas.microsoft.com/office/drawing/2014/main" id="{827FDA10-960A-42C9-ABB3-AD3A1A8C0E99}"/>
              </a:ext>
            </a:extLst>
          </p:cNvPr>
          <p:cNvSpPr txBox="1"/>
          <p:nvPr/>
        </p:nvSpPr>
        <p:spPr>
          <a:xfrm>
            <a:off x="9240633" y="6582539"/>
            <a:ext cx="2951367" cy="261610"/>
          </a:xfrm>
          <a:prstGeom prst="rect">
            <a:avLst/>
          </a:prstGeom>
          <a:noFill/>
        </p:spPr>
        <p:txBody>
          <a:bodyPr wrap="square" rtlCol="0">
            <a:spAutoFit/>
          </a:bodyPr>
          <a:lstStyle/>
          <a:p>
            <a:pPr algn="r"/>
            <a:r>
              <a:rPr lang="en-US" sz="1100" dirty="0">
                <a:solidFill>
                  <a:schemeClr val="bg1"/>
                </a:solidFill>
              </a:rPr>
              <a:t>Immunophenotyping Shared Resource 2021</a:t>
            </a:r>
          </a:p>
        </p:txBody>
      </p:sp>
    </p:spTree>
    <p:extLst>
      <p:ext uri="{BB962C8B-B14F-4D97-AF65-F5344CB8AC3E}">
        <p14:creationId xmlns:p14="http://schemas.microsoft.com/office/powerpoint/2010/main" val="61834780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DD1ED9-7847-4E1F-8455-6A5ECF646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31A3DFEF-67D3-4CCE-BFE8-397D542A4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24E4445D-D137-4867-B463-009D641E9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C80D46F-EE5E-4AF1-A8B9-B9948FF66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34BFB7C5-23B6-4047-BF5E-F9EEBB437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BC3CD9F-A361-4496-A6E0-24338B2A6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7201"/>
            <a:ext cx="1106164" cy="585973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D37DA931-62D6-4B32-9103-84C0960AE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420" y="457200"/>
            <a:ext cx="6248454" cy="58597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F09D526-F5DC-4224-A545-517EA24CB4B3}"/>
              </a:ext>
            </a:extLst>
          </p:cNvPr>
          <p:cNvSpPr>
            <a:spLocks noGrp="1"/>
          </p:cNvSpPr>
          <p:nvPr>
            <p:ph type="title"/>
          </p:nvPr>
        </p:nvSpPr>
        <p:spPr>
          <a:xfrm>
            <a:off x="2156346" y="849745"/>
            <a:ext cx="5526993" cy="1843121"/>
          </a:xfrm>
        </p:spPr>
        <p:txBody>
          <a:bodyPr vert="horz" lIns="91440" tIns="45720" rIns="91440" bIns="45720" rtlCol="0" anchor="ctr">
            <a:normAutofit fontScale="90000"/>
          </a:bodyPr>
          <a:lstStyle/>
          <a:p>
            <a:r>
              <a:rPr lang="en-US" sz="6000" dirty="0">
                <a:solidFill>
                  <a:srgbClr val="FFFFFF"/>
                </a:solidFill>
              </a:rPr>
              <a:t>Questions?</a:t>
            </a:r>
            <a:br>
              <a:rPr lang="en-US" sz="6000" dirty="0">
                <a:solidFill>
                  <a:srgbClr val="FFFFFF"/>
                </a:solidFill>
              </a:rPr>
            </a:br>
            <a:br>
              <a:rPr lang="en-US" sz="6000" dirty="0">
                <a:solidFill>
                  <a:srgbClr val="FFFFFF"/>
                </a:solidFill>
              </a:rPr>
            </a:br>
            <a:br>
              <a:rPr lang="en-US" sz="1200" dirty="0">
                <a:solidFill>
                  <a:schemeClr val="accent2">
                    <a:lumMod val="40000"/>
                    <a:lumOff val="60000"/>
                  </a:schemeClr>
                </a:solidFill>
              </a:rPr>
            </a:br>
            <a:endParaRPr lang="en-US" sz="1200" dirty="0">
              <a:solidFill>
                <a:schemeClr val="accent2">
                  <a:lumMod val="40000"/>
                  <a:lumOff val="60000"/>
                </a:schemeClr>
              </a:solidFill>
            </a:endParaRPr>
          </a:p>
        </p:txBody>
      </p:sp>
      <p:sp>
        <p:nvSpPr>
          <p:cNvPr id="22" name="Rectangle 21">
            <a:extLst>
              <a:ext uri="{FF2B5EF4-FFF2-40B4-BE49-F238E27FC236}">
                <a16:creationId xmlns:a16="http://schemas.microsoft.com/office/drawing/2014/main" id="{4695E140-9B6E-43E9-B17E-CDFE3FCA8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453642"/>
            <a:ext cx="3615595" cy="5863293"/>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16AF92BE-49EB-490D-A719-AB34E2994D03}"/>
              </a:ext>
            </a:extLst>
          </p:cNvPr>
          <p:cNvSpPr txBox="1"/>
          <p:nvPr/>
        </p:nvSpPr>
        <p:spPr>
          <a:xfrm>
            <a:off x="1872076" y="1771305"/>
            <a:ext cx="5991763" cy="4401205"/>
          </a:xfrm>
          <a:prstGeom prst="rect">
            <a:avLst/>
          </a:prstGeom>
          <a:noFill/>
        </p:spPr>
        <p:txBody>
          <a:bodyPr wrap="square" rtlCol="0">
            <a:spAutoFit/>
          </a:bodyPr>
          <a:lstStyle/>
          <a:p>
            <a:r>
              <a:rPr lang="en-US" sz="2000" b="1" dirty="0">
                <a:solidFill>
                  <a:srgbClr val="002060"/>
                </a:solidFill>
              </a:rPr>
              <a:t>Project-related questions:</a:t>
            </a:r>
          </a:p>
          <a:p>
            <a:r>
              <a:rPr lang="en-US" sz="2000" dirty="0">
                <a:solidFill>
                  <a:schemeClr val="bg1"/>
                </a:solidFill>
              </a:rPr>
              <a:t>Kim Dahlman, Ph.D., ITR Scientific Director</a:t>
            </a:r>
            <a:br>
              <a:rPr lang="en-US" sz="2000" dirty="0"/>
            </a:br>
            <a:r>
              <a:rPr lang="en-US" sz="2000" dirty="0">
                <a:solidFill>
                  <a:schemeClr val="accent2">
                    <a:lumMod val="40000"/>
                    <a:lumOff val="60000"/>
                  </a:schemeClr>
                </a:solidFill>
                <a:hlinkClick r:id="rId2">
                  <a:extLst>
                    <a:ext uri="{A12FA001-AC4F-418D-AE19-62706E023703}">
                      <ahyp:hlinkClr xmlns:ahyp="http://schemas.microsoft.com/office/drawing/2018/hyperlinkcolor" val="tx"/>
                    </a:ext>
                  </a:extLst>
                </a:hlinkClick>
              </a:rPr>
              <a:t>kim.dahlman@vumc.org</a:t>
            </a:r>
            <a:endParaRPr lang="en-US" sz="2000" dirty="0">
              <a:solidFill>
                <a:schemeClr val="accent2">
                  <a:lumMod val="40000"/>
                  <a:lumOff val="60000"/>
                </a:schemeClr>
              </a:solidFill>
            </a:endParaRPr>
          </a:p>
          <a:p>
            <a:endParaRPr lang="en-US" sz="2000" dirty="0"/>
          </a:p>
          <a:p>
            <a:r>
              <a:rPr lang="en-US" sz="2000" b="1" dirty="0">
                <a:solidFill>
                  <a:srgbClr val="002060"/>
                </a:solidFill>
              </a:rPr>
              <a:t>Questions about pathology and data analysis:</a:t>
            </a:r>
          </a:p>
          <a:p>
            <a:r>
              <a:rPr lang="en-US" sz="2000" dirty="0">
                <a:solidFill>
                  <a:schemeClr val="bg1"/>
                </a:solidFill>
              </a:rPr>
              <a:t>Paula Gonzales-Ericsson, MD, Sr. Staff Scientist</a:t>
            </a:r>
            <a:br>
              <a:rPr lang="en-US" sz="2000" dirty="0"/>
            </a:br>
            <a:r>
              <a:rPr lang="en-US" sz="2000" dirty="0">
                <a:solidFill>
                  <a:schemeClr val="accent2">
                    <a:lumMod val="40000"/>
                    <a:lumOff val="60000"/>
                  </a:schemeClr>
                </a:solidFill>
                <a:hlinkClick r:id="rId3">
                  <a:extLst>
                    <a:ext uri="{A12FA001-AC4F-418D-AE19-62706E023703}">
                      <ahyp:hlinkClr xmlns:ahyp="http://schemas.microsoft.com/office/drawing/2018/hyperlinkcolor" val="tx"/>
                    </a:ext>
                  </a:extLst>
                </a:hlinkClick>
              </a:rPr>
              <a:t>paula.i.gonzalez.ericsson@vumc.org</a:t>
            </a:r>
            <a:r>
              <a:rPr lang="en-US" sz="2000" dirty="0">
                <a:solidFill>
                  <a:schemeClr val="accent2">
                    <a:lumMod val="40000"/>
                    <a:lumOff val="60000"/>
                  </a:schemeClr>
                </a:solidFill>
              </a:rPr>
              <a:t> </a:t>
            </a:r>
          </a:p>
          <a:p>
            <a:br>
              <a:rPr lang="en-US" sz="2000" dirty="0"/>
            </a:br>
            <a:r>
              <a:rPr lang="en-US" sz="2000" dirty="0">
                <a:solidFill>
                  <a:schemeClr val="bg1"/>
                </a:solidFill>
              </a:rPr>
              <a:t>Visit our website at:</a:t>
            </a:r>
            <a:br>
              <a:rPr lang="en-US" sz="2000" dirty="0"/>
            </a:br>
            <a:r>
              <a:rPr lang="en-US" sz="2000" dirty="0">
                <a:solidFill>
                  <a:schemeClr val="accent2">
                    <a:lumMod val="40000"/>
                    <a:lumOff val="60000"/>
                  </a:schemeClr>
                </a:solidFill>
                <a:hlinkClick r:id="rId4">
                  <a:extLst>
                    <a:ext uri="{A12FA001-AC4F-418D-AE19-62706E023703}">
                      <ahyp:hlinkClr xmlns:ahyp="http://schemas.microsoft.com/office/drawing/2018/hyperlinkcolor" val="tx"/>
                    </a:ext>
                  </a:extLst>
                </a:hlinkClick>
              </a:rPr>
              <a:t>https://www.vumc.org/itr-shared-resource/welcome</a:t>
            </a:r>
            <a:br>
              <a:rPr lang="en-US" sz="2000" dirty="0"/>
            </a:br>
            <a:br>
              <a:rPr lang="en-US" sz="2000" dirty="0"/>
            </a:br>
            <a:r>
              <a:rPr lang="en-US" sz="2000" dirty="0">
                <a:solidFill>
                  <a:schemeClr val="bg1"/>
                </a:solidFill>
              </a:rPr>
              <a:t>Click the link to submit a project request:</a:t>
            </a:r>
            <a:br>
              <a:rPr lang="en-US" sz="2000" dirty="0"/>
            </a:br>
            <a:r>
              <a:rPr lang="en-US" sz="2000" dirty="0">
                <a:solidFill>
                  <a:schemeClr val="accent2">
                    <a:lumMod val="40000"/>
                    <a:lumOff val="60000"/>
                  </a:schemeClr>
                </a:solidFill>
                <a:hlinkClick r:id="rId5">
                  <a:extLst>
                    <a:ext uri="{A12FA001-AC4F-418D-AE19-62706E023703}">
                      <ahyp:hlinkClr xmlns:ahyp="http://schemas.microsoft.com/office/drawing/2018/hyperlinkcolor" val="tx"/>
                    </a:ext>
                  </a:extLst>
                </a:hlinkClick>
              </a:rPr>
              <a:t>https://redcap.link/ITRIntake</a:t>
            </a:r>
            <a:br>
              <a:rPr lang="en-US" sz="2000" dirty="0"/>
            </a:br>
            <a:endParaRPr lang="en-US" sz="2000" dirty="0"/>
          </a:p>
        </p:txBody>
      </p:sp>
      <p:sp>
        <p:nvSpPr>
          <p:cNvPr id="5" name="TextBox 4">
            <a:extLst>
              <a:ext uri="{FF2B5EF4-FFF2-40B4-BE49-F238E27FC236}">
                <a16:creationId xmlns:a16="http://schemas.microsoft.com/office/drawing/2014/main" id="{A89D22B6-469B-F474-DCD6-3DF192E99FC4}"/>
              </a:ext>
            </a:extLst>
          </p:cNvPr>
          <p:cNvSpPr txBox="1"/>
          <p:nvPr/>
        </p:nvSpPr>
        <p:spPr>
          <a:xfrm>
            <a:off x="8163527" y="4251700"/>
            <a:ext cx="3545873" cy="2062103"/>
          </a:xfrm>
          <a:prstGeom prst="rect">
            <a:avLst/>
          </a:prstGeom>
          <a:noFill/>
        </p:spPr>
        <p:txBody>
          <a:bodyPr wrap="square">
            <a:spAutoFit/>
          </a:bodyPr>
          <a:lstStyle/>
          <a:p>
            <a:r>
              <a:rPr lang="en-US" sz="1600" u="sng" dirty="0">
                <a:solidFill>
                  <a:schemeClr val="accent4">
                    <a:lumMod val="40000"/>
                    <a:lumOff val="60000"/>
                  </a:schemeClr>
                </a:solidFill>
                <a:latin typeface="Arial" panose="020B0604020202020204" pitchFamily="34" charset="0"/>
                <a:cs typeface="Arial" panose="020B0604020202020204" pitchFamily="34" charset="0"/>
              </a:rPr>
              <a:t>Funding support</a:t>
            </a:r>
            <a:r>
              <a:rPr lang="en-US" sz="1600" dirty="0">
                <a:solidFill>
                  <a:schemeClr val="accent4">
                    <a:lumMod val="40000"/>
                    <a:lumOff val="60000"/>
                  </a:schemeClr>
                </a:solidFill>
                <a:latin typeface="Arial" panose="020B0604020202020204" pitchFamily="34" charset="0"/>
                <a:cs typeface="Arial" panose="020B0604020202020204" pitchFamily="34" charset="0"/>
              </a:rPr>
              <a:t>:</a:t>
            </a:r>
          </a:p>
          <a:p>
            <a:r>
              <a:rPr lang="en-US" sz="1600" dirty="0">
                <a:solidFill>
                  <a:schemeClr val="accent4">
                    <a:lumMod val="40000"/>
                    <a:lumOff val="60000"/>
                  </a:schemeClr>
                </a:solidFill>
                <a:latin typeface="Arial" panose="020B0604020202020204" pitchFamily="34" charset="0"/>
                <a:cs typeface="Arial" panose="020B0604020202020204" pitchFamily="34" charset="0"/>
              </a:rPr>
              <a:t>The CODEX instrument is supported by 1S10OD030338-01. Past and ongoing projects are supported by the Breast Cancer SPORE program, NCI 2P50CA098131-11, and by the Cancer Center Support Grant (CCSG) NCI 5P30CA068485-21.</a:t>
            </a:r>
          </a:p>
        </p:txBody>
      </p:sp>
    </p:spTree>
    <p:extLst>
      <p:ext uri="{BB962C8B-B14F-4D97-AF65-F5344CB8AC3E}">
        <p14:creationId xmlns:p14="http://schemas.microsoft.com/office/powerpoint/2010/main" val="4022846058"/>
      </p:ext>
    </p:extLst>
  </p:cSld>
  <p:clrMapOvr>
    <a:masterClrMapping/>
  </p:clrMapOvr>
</p:sld>
</file>

<file path=ppt/theme/theme1.xml><?xml version="1.0" encoding="utf-8"?>
<a:theme xmlns:a="http://schemas.openxmlformats.org/drawingml/2006/main" name="Dividend">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ustom 1">
      <a:majorFont>
        <a:latin typeface="Arial Nova"/>
        <a:ea typeface=""/>
        <a:cs typeface=""/>
      </a:majorFont>
      <a:minorFont>
        <a:latin typeface="Arial Nova"/>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E0021A6AB6164781B97B1AC95ABF7F" ma:contentTypeVersion="11" ma:contentTypeDescription="Create a new document." ma:contentTypeScope="" ma:versionID="d02474fe19a4662862a312b9e88bc456">
  <xsd:schema xmlns:xsd="http://www.w3.org/2001/XMLSchema" xmlns:xs="http://www.w3.org/2001/XMLSchema" xmlns:p="http://schemas.microsoft.com/office/2006/metadata/properties" xmlns:ns2="ed2973ff-71cf-4c10-b6f5-9d1cb3ab1723" xmlns:ns3="fc580724-6ba7-4807-aaae-2a41b050445d" targetNamespace="http://schemas.microsoft.com/office/2006/metadata/properties" ma:root="true" ma:fieldsID="b5d8b3e307f89ea4f76df57a1e1af5a7" ns2:_="" ns3:_="">
    <xsd:import namespace="ed2973ff-71cf-4c10-b6f5-9d1cb3ab1723"/>
    <xsd:import namespace="fc580724-6ba7-4807-aaae-2a41b050445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2973ff-71cf-4c10-b6f5-9d1cb3ab172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4b735a1-e10d-4f04-8798-b28df4321a8b}" ma:internalName="TaxCatchAll" ma:showField="CatchAllData" ma:web="ed2973ff-71cf-4c10-b6f5-9d1cb3ab172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c580724-6ba7-4807-aaae-2a41b050445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e07b1ff-87ca-41ea-8f42-2e31685bcc05"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d2973ff-71cf-4c10-b6f5-9d1cb3ab1723" xsi:nil="true"/>
    <lcf76f155ced4ddcb4097134ff3c332f xmlns="fc580724-6ba7-4807-aaae-2a41b05044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3B6D4A1-7C19-4732-A027-000C85AAA0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2973ff-71cf-4c10-b6f5-9d1cb3ab1723"/>
    <ds:schemaRef ds:uri="fc580724-6ba7-4807-aaae-2a41b05044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2D52C0-E3C7-4F2C-ABE7-89EE4FC93C5F}">
  <ds:schemaRefs>
    <ds:schemaRef ds:uri="http://schemas.microsoft.com/sharepoint/v3/contenttype/forms"/>
  </ds:schemaRefs>
</ds:datastoreItem>
</file>

<file path=customXml/itemProps3.xml><?xml version="1.0" encoding="utf-8"?>
<ds:datastoreItem xmlns:ds="http://schemas.openxmlformats.org/officeDocument/2006/customXml" ds:itemID="{FE0D777A-2B83-44EF-AC7E-99C69E8F89F8}">
  <ds:schemaRefs>
    <ds:schemaRef ds:uri="http://schemas.microsoft.com/office/2006/metadata/properties"/>
    <ds:schemaRef ds:uri="http://schemas.microsoft.com/office/infopath/2007/PartnerControls"/>
    <ds:schemaRef ds:uri="ed2973ff-71cf-4c10-b6f5-9d1cb3ab1723"/>
    <ds:schemaRef ds:uri="fc580724-6ba7-4807-aaae-2a41b050445d"/>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2175</TotalTime>
  <Words>516</Words>
  <Application>Microsoft Office PowerPoint</Application>
  <PresentationFormat>Widescreen</PresentationFormat>
  <Paragraphs>157</Paragraphs>
  <Slides>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Arial Nova</vt:lpstr>
      <vt:lpstr>Bahnschrift</vt:lpstr>
      <vt:lpstr>Calibri</vt:lpstr>
      <vt:lpstr>Wingdings</vt:lpstr>
      <vt:lpstr>Wingdings 2</vt:lpstr>
      <vt:lpstr>Dividend</vt:lpstr>
      <vt:lpstr>Spatial immunophenotyping using the phenocycler platform   </vt:lpstr>
      <vt:lpstr>PowerPoint Presentation</vt:lpstr>
      <vt:lpstr>PowerPoint Presentation</vt:lpstr>
      <vt:lpstr>PowerPoint Presentation</vt:lpstr>
      <vt:lpstr>PowerPoint Presentation</vt:lpstr>
      <vt:lpstr>ITR/IPSR CODEX Services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CODEX</dc:title>
  <dc:creator>Huddleston, Elizabeth</dc:creator>
  <cp:lastModifiedBy>Pasic, Lejla</cp:lastModifiedBy>
  <cp:revision>86</cp:revision>
  <dcterms:created xsi:type="dcterms:W3CDTF">2021-11-16T12:31:47Z</dcterms:created>
  <dcterms:modified xsi:type="dcterms:W3CDTF">2023-08-29T20:23:14Z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2c8cef-6f2b-4af1-b4ac-d815ff795cd6_Enabled">
    <vt:lpwstr>true</vt:lpwstr>
  </property>
  <property fmtid="{D5CDD505-2E9C-101B-9397-08002B2CF9AE}" pid="3" name="MSIP_Label_792c8cef-6f2b-4af1-b4ac-d815ff795cd6_SetDate">
    <vt:lpwstr>2021-11-16T12:31:48Z</vt:lpwstr>
  </property>
  <property fmtid="{D5CDD505-2E9C-101B-9397-08002B2CF9AE}" pid="4" name="MSIP_Label_792c8cef-6f2b-4af1-b4ac-d815ff795cd6_Method">
    <vt:lpwstr>Standard</vt:lpwstr>
  </property>
  <property fmtid="{D5CDD505-2E9C-101B-9397-08002B2CF9AE}" pid="5" name="MSIP_Label_792c8cef-6f2b-4af1-b4ac-d815ff795cd6_Name">
    <vt:lpwstr>VUMC General</vt:lpwstr>
  </property>
  <property fmtid="{D5CDD505-2E9C-101B-9397-08002B2CF9AE}" pid="6" name="MSIP_Label_792c8cef-6f2b-4af1-b4ac-d815ff795cd6_SiteId">
    <vt:lpwstr>ef575030-1424-4ed8-b83c-12c533d879ab</vt:lpwstr>
  </property>
  <property fmtid="{D5CDD505-2E9C-101B-9397-08002B2CF9AE}" pid="7" name="MSIP_Label_792c8cef-6f2b-4af1-b4ac-d815ff795cd6_ActionId">
    <vt:lpwstr>426b9561-25eb-4ec7-8f2d-2978f278c6f8</vt:lpwstr>
  </property>
  <property fmtid="{D5CDD505-2E9C-101B-9397-08002B2CF9AE}" pid="8" name="MSIP_Label_792c8cef-6f2b-4af1-b4ac-d815ff795cd6_ContentBits">
    <vt:lpwstr>0</vt:lpwstr>
  </property>
  <property fmtid="{D5CDD505-2E9C-101B-9397-08002B2CF9AE}" pid="9" name="Order">
    <vt:lpwstr>9900.00000000000</vt:lpwstr>
  </property>
  <property fmtid="{D5CDD505-2E9C-101B-9397-08002B2CF9AE}" pid="10" name="ContentTypeId">
    <vt:lpwstr>0x010100C8E0021A6AB6164781B97B1AC95ABF7F</vt:lpwstr>
  </property>
</Properties>
</file>