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9"/>
  </p:notesMasterIdLst>
  <p:sldIdLst>
    <p:sldId id="256" r:id="rId2"/>
    <p:sldId id="257" r:id="rId3"/>
    <p:sldId id="258" r:id="rId4"/>
    <p:sldId id="259" r:id="rId5"/>
    <p:sldId id="262" r:id="rId6"/>
    <p:sldId id="260" r:id="rId7"/>
    <p:sldId id="261" r:id="rId8"/>
    <p:sldId id="271" r:id="rId9"/>
    <p:sldId id="263" r:id="rId10"/>
    <p:sldId id="264" r:id="rId11"/>
    <p:sldId id="265" r:id="rId12"/>
    <p:sldId id="266" r:id="rId13"/>
    <p:sldId id="267" r:id="rId14"/>
    <p:sldId id="268" r:id="rId15"/>
    <p:sldId id="269" r:id="rId16"/>
    <p:sldId id="270" r:id="rId17"/>
    <p:sldId id="272" r:id="rId18"/>
  </p:sldIdLst>
  <p:sldSz cx="18288000" cy="10287000"/>
  <p:notesSz cx="6858000" cy="9144000"/>
  <p:embeddedFontLst>
    <p:embeddedFont>
      <p:font typeface="Arimo" panose="020B0604020202020204" charset="0"/>
      <p:regular r:id="rId20"/>
    </p:embeddedFont>
    <p:embeddedFont>
      <p:font typeface="Calibri" panose="020F0502020204030204" pitchFamily="34" charset="0"/>
      <p:regular r:id="rId21"/>
      <p:bold r:id="rId22"/>
      <p:italic r:id="rId23"/>
      <p:boldItalic r:id="rId24"/>
    </p:embeddedFont>
    <p:embeddedFont>
      <p:font typeface="Canva Sans" panose="020B0604020202020204" charset="0"/>
      <p:regular r:id="rId25"/>
    </p:embeddedFont>
    <p:embeddedFont>
      <p:font typeface="Canva Sans Bold" panose="020B0604020202020204" charset="0"/>
      <p:regular r:id="rId26"/>
    </p:embeddedFont>
    <p:embeddedFont>
      <p:font typeface="Garet" panose="020B0604020202020204" charset="0"/>
      <p:regular r:id="rId27"/>
    </p:embeddedFont>
    <p:embeddedFont>
      <p:font typeface="Garet Bold" panose="020B0604020202020204" charset="0"/>
      <p:regular r:id="rId28"/>
    </p:embeddedFont>
    <p:embeddedFont>
      <p:font typeface="Garet Italics" panose="020B0604020202020204" charset="0"/>
      <p:regular r:id="rId29"/>
    </p:embeddedFont>
    <p:embeddedFont>
      <p:font typeface="Yeseva One" panose="020B0604020202020204" charset="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5EBBDB-3D9D-4585-8824-10610DE1F6B0}" v="1" dt="2023-09-20T14:24:15.2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2" d="100"/>
          <a:sy n="72" d="100"/>
        </p:scale>
        <p:origin x="65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irtle, Jessie" userId="03edc2f0-9fa8-4543-b7fa-23537e286549" providerId="ADAL" clId="{575EBBDB-3D9D-4585-8824-10610DE1F6B0}"/>
    <pc:docChg chg="custSel addSld modSld">
      <pc:chgData name="Pirtle, Jessie" userId="03edc2f0-9fa8-4543-b7fa-23537e286549" providerId="ADAL" clId="{575EBBDB-3D9D-4585-8824-10610DE1F6B0}" dt="2023-09-20T14:25:19.891" v="44" actId="1076"/>
      <pc:docMkLst>
        <pc:docMk/>
      </pc:docMkLst>
      <pc:sldChg chg="addSp delSp modSp add mod">
        <pc:chgData name="Pirtle, Jessie" userId="03edc2f0-9fa8-4543-b7fa-23537e286549" providerId="ADAL" clId="{575EBBDB-3D9D-4585-8824-10610DE1F6B0}" dt="2023-09-20T14:25:19.891" v="44" actId="1076"/>
        <pc:sldMkLst>
          <pc:docMk/>
          <pc:sldMk cId="660296490" sldId="272"/>
        </pc:sldMkLst>
        <pc:spChg chg="del">
          <ac:chgData name="Pirtle, Jessie" userId="03edc2f0-9fa8-4543-b7fa-23537e286549" providerId="ADAL" clId="{575EBBDB-3D9D-4585-8824-10610DE1F6B0}" dt="2023-09-20T14:24:22.252" v="1" actId="478"/>
          <ac:spMkLst>
            <pc:docMk/>
            <pc:sldMk cId="660296490" sldId="272"/>
            <ac:spMk id="9" creationId="{00000000-0000-0000-0000-000000000000}"/>
          </ac:spMkLst>
        </pc:spChg>
        <pc:spChg chg="mod">
          <ac:chgData name="Pirtle, Jessie" userId="03edc2f0-9fa8-4543-b7fa-23537e286549" providerId="ADAL" clId="{575EBBDB-3D9D-4585-8824-10610DE1F6B0}" dt="2023-09-20T14:25:02.700" v="9" actId="20577"/>
          <ac:spMkLst>
            <pc:docMk/>
            <pc:sldMk cId="660296490" sldId="272"/>
            <ac:spMk id="10" creationId="{00000000-0000-0000-0000-000000000000}"/>
          </ac:spMkLst>
        </pc:spChg>
        <pc:spChg chg="mod">
          <ac:chgData name="Pirtle, Jessie" userId="03edc2f0-9fa8-4543-b7fa-23537e286549" providerId="ADAL" clId="{575EBBDB-3D9D-4585-8824-10610DE1F6B0}" dt="2023-09-20T14:25:13.711" v="42" actId="20577"/>
          <ac:spMkLst>
            <pc:docMk/>
            <pc:sldMk cId="660296490" sldId="272"/>
            <ac:spMk id="11" creationId="{00000000-0000-0000-0000-000000000000}"/>
          </ac:spMkLst>
        </pc:spChg>
        <pc:picChg chg="add mod">
          <ac:chgData name="Pirtle, Jessie" userId="03edc2f0-9fa8-4543-b7fa-23537e286549" providerId="ADAL" clId="{575EBBDB-3D9D-4585-8824-10610DE1F6B0}" dt="2023-09-20T14:25:19.891" v="44" actId="1076"/>
          <ac:picMkLst>
            <pc:docMk/>
            <pc:sldMk cId="660296490" sldId="272"/>
            <ac:picMk id="13" creationId="{5D1975B0-17F8-EF2D-DD2D-8C420059D95A}"/>
          </ac:picMkLst>
        </pc:picChg>
      </pc:sldChg>
    </pc:docChg>
  </pc:docChgLst>
  <pc:docChgLst>
    <pc:chgData name="Pirtle, Jessie" userId="03edc2f0-9fa8-4543-b7fa-23537e286549" providerId="ADAL" clId="{88D501C2-08B2-4B87-9330-EF05EFE69C20}"/>
    <pc:docChg chg="undo custSel addSld modSld sldOrd">
      <pc:chgData name="Pirtle, Jessie" userId="03edc2f0-9fa8-4543-b7fa-23537e286549" providerId="ADAL" clId="{88D501C2-08B2-4B87-9330-EF05EFE69C20}" dt="2023-09-19T02:31:18.641" v="306" actId="478"/>
      <pc:docMkLst>
        <pc:docMk/>
      </pc:docMkLst>
      <pc:sldChg chg="addSp delSp modSp mod">
        <pc:chgData name="Pirtle, Jessie" userId="03edc2f0-9fa8-4543-b7fa-23537e286549" providerId="ADAL" clId="{88D501C2-08B2-4B87-9330-EF05EFE69C20}" dt="2023-09-19T02:31:18.641" v="306" actId="478"/>
        <pc:sldMkLst>
          <pc:docMk/>
          <pc:sldMk cId="0" sldId="259"/>
        </pc:sldMkLst>
        <pc:spChg chg="del">
          <ac:chgData name="Pirtle, Jessie" userId="03edc2f0-9fa8-4543-b7fa-23537e286549" providerId="ADAL" clId="{88D501C2-08B2-4B87-9330-EF05EFE69C20}" dt="2023-09-19T02:31:18.641" v="306" actId="478"/>
          <ac:spMkLst>
            <pc:docMk/>
            <pc:sldMk cId="0" sldId="259"/>
            <ac:spMk id="9" creationId="{00000000-0000-0000-0000-000000000000}"/>
          </ac:spMkLst>
        </pc:spChg>
        <pc:spChg chg="mod">
          <ac:chgData name="Pirtle, Jessie" userId="03edc2f0-9fa8-4543-b7fa-23537e286549" providerId="ADAL" clId="{88D501C2-08B2-4B87-9330-EF05EFE69C20}" dt="2023-09-19T02:31:02.268" v="305" actId="20577"/>
          <ac:spMkLst>
            <pc:docMk/>
            <pc:sldMk cId="0" sldId="259"/>
            <ac:spMk id="13" creationId="{00000000-0000-0000-0000-000000000000}"/>
          </ac:spMkLst>
        </pc:spChg>
        <pc:spChg chg="add mod">
          <ac:chgData name="Pirtle, Jessie" userId="03edc2f0-9fa8-4543-b7fa-23537e286549" providerId="ADAL" clId="{88D501C2-08B2-4B87-9330-EF05EFE69C20}" dt="2023-09-19T02:11:07.423" v="107" actId="1076"/>
          <ac:spMkLst>
            <pc:docMk/>
            <pc:sldMk cId="0" sldId="259"/>
            <ac:spMk id="39" creationId="{0E8D0B90-76BE-38C0-18D6-BB530AC1BB6E}"/>
          </ac:spMkLst>
        </pc:spChg>
      </pc:sldChg>
      <pc:sldChg chg="modSp mod">
        <pc:chgData name="Pirtle, Jessie" userId="03edc2f0-9fa8-4543-b7fa-23537e286549" providerId="ADAL" clId="{88D501C2-08B2-4B87-9330-EF05EFE69C20}" dt="2023-09-19T02:24:55.420" v="268" actId="113"/>
        <pc:sldMkLst>
          <pc:docMk/>
          <pc:sldMk cId="0" sldId="260"/>
        </pc:sldMkLst>
        <pc:spChg chg="mod">
          <ac:chgData name="Pirtle, Jessie" userId="03edc2f0-9fa8-4543-b7fa-23537e286549" providerId="ADAL" clId="{88D501C2-08B2-4B87-9330-EF05EFE69C20}" dt="2023-09-19T02:24:55.420" v="268" actId="113"/>
          <ac:spMkLst>
            <pc:docMk/>
            <pc:sldMk cId="0" sldId="260"/>
            <ac:spMk id="13" creationId="{00000000-0000-0000-0000-000000000000}"/>
          </ac:spMkLst>
        </pc:spChg>
      </pc:sldChg>
      <pc:sldChg chg="addSp delSp modSp mod ord">
        <pc:chgData name="Pirtle, Jessie" userId="03edc2f0-9fa8-4543-b7fa-23537e286549" providerId="ADAL" clId="{88D501C2-08B2-4B87-9330-EF05EFE69C20}" dt="2023-09-19T02:24:30.330" v="266" actId="20577"/>
        <pc:sldMkLst>
          <pc:docMk/>
          <pc:sldMk cId="0" sldId="262"/>
        </pc:sldMkLst>
        <pc:spChg chg="del">
          <ac:chgData name="Pirtle, Jessie" userId="03edc2f0-9fa8-4543-b7fa-23537e286549" providerId="ADAL" clId="{88D501C2-08B2-4B87-9330-EF05EFE69C20}" dt="2023-09-19T02:07:09.884" v="26" actId="478"/>
          <ac:spMkLst>
            <pc:docMk/>
            <pc:sldMk cId="0" sldId="262"/>
            <ac:spMk id="9" creationId="{00000000-0000-0000-0000-000000000000}"/>
          </ac:spMkLst>
        </pc:spChg>
        <pc:spChg chg="mod">
          <ac:chgData name="Pirtle, Jessie" userId="03edc2f0-9fa8-4543-b7fa-23537e286549" providerId="ADAL" clId="{88D501C2-08B2-4B87-9330-EF05EFE69C20}" dt="2023-09-19T02:07:07.846" v="25" actId="20577"/>
          <ac:spMkLst>
            <pc:docMk/>
            <pc:sldMk cId="0" sldId="262"/>
            <ac:spMk id="10" creationId="{00000000-0000-0000-0000-000000000000}"/>
          </ac:spMkLst>
        </pc:spChg>
        <pc:spChg chg="mod">
          <ac:chgData name="Pirtle, Jessie" userId="03edc2f0-9fa8-4543-b7fa-23537e286549" providerId="ADAL" clId="{88D501C2-08B2-4B87-9330-EF05EFE69C20}" dt="2023-09-19T02:23:49.068" v="260" actId="20577"/>
          <ac:spMkLst>
            <pc:docMk/>
            <pc:sldMk cId="0" sldId="262"/>
            <ac:spMk id="11" creationId="{00000000-0000-0000-0000-000000000000}"/>
          </ac:spMkLst>
        </pc:spChg>
        <pc:spChg chg="del">
          <ac:chgData name="Pirtle, Jessie" userId="03edc2f0-9fa8-4543-b7fa-23537e286549" providerId="ADAL" clId="{88D501C2-08B2-4B87-9330-EF05EFE69C20}" dt="2023-09-19T02:12:03.364" v="113" actId="478"/>
          <ac:spMkLst>
            <pc:docMk/>
            <pc:sldMk cId="0" sldId="262"/>
            <ac:spMk id="12" creationId="{00000000-0000-0000-0000-000000000000}"/>
          </ac:spMkLst>
        </pc:spChg>
        <pc:spChg chg="del">
          <ac:chgData name="Pirtle, Jessie" userId="03edc2f0-9fa8-4543-b7fa-23537e286549" providerId="ADAL" clId="{88D501C2-08B2-4B87-9330-EF05EFE69C20}" dt="2023-09-19T02:13:26.456" v="130" actId="478"/>
          <ac:spMkLst>
            <pc:docMk/>
            <pc:sldMk cId="0" sldId="262"/>
            <ac:spMk id="13" creationId="{00000000-0000-0000-0000-000000000000}"/>
          </ac:spMkLst>
        </pc:spChg>
        <pc:spChg chg="del">
          <ac:chgData name="Pirtle, Jessie" userId="03edc2f0-9fa8-4543-b7fa-23537e286549" providerId="ADAL" clId="{88D501C2-08B2-4B87-9330-EF05EFE69C20}" dt="2023-09-19T02:11:49.790" v="110" actId="478"/>
          <ac:spMkLst>
            <pc:docMk/>
            <pc:sldMk cId="0" sldId="262"/>
            <ac:spMk id="14" creationId="{00000000-0000-0000-0000-000000000000}"/>
          </ac:spMkLst>
        </pc:spChg>
        <pc:spChg chg="del">
          <ac:chgData name="Pirtle, Jessie" userId="03edc2f0-9fa8-4543-b7fa-23537e286549" providerId="ADAL" clId="{88D501C2-08B2-4B87-9330-EF05EFE69C20}" dt="2023-09-19T02:08:55.395" v="83" actId="478"/>
          <ac:spMkLst>
            <pc:docMk/>
            <pc:sldMk cId="0" sldId="262"/>
            <ac:spMk id="15" creationId="{00000000-0000-0000-0000-000000000000}"/>
          </ac:spMkLst>
        </pc:spChg>
        <pc:spChg chg="del">
          <ac:chgData name="Pirtle, Jessie" userId="03edc2f0-9fa8-4543-b7fa-23537e286549" providerId="ADAL" clId="{88D501C2-08B2-4B87-9330-EF05EFE69C20}" dt="2023-09-19T02:11:46.150" v="109" actId="478"/>
          <ac:spMkLst>
            <pc:docMk/>
            <pc:sldMk cId="0" sldId="262"/>
            <ac:spMk id="16" creationId="{00000000-0000-0000-0000-000000000000}"/>
          </ac:spMkLst>
        </pc:spChg>
        <pc:spChg chg="del">
          <ac:chgData name="Pirtle, Jessie" userId="03edc2f0-9fa8-4543-b7fa-23537e286549" providerId="ADAL" clId="{88D501C2-08B2-4B87-9330-EF05EFE69C20}" dt="2023-09-19T02:08:58.417" v="84" actId="478"/>
          <ac:spMkLst>
            <pc:docMk/>
            <pc:sldMk cId="0" sldId="262"/>
            <ac:spMk id="17" creationId="{00000000-0000-0000-0000-000000000000}"/>
          </ac:spMkLst>
        </pc:spChg>
        <pc:spChg chg="del mod">
          <ac:chgData name="Pirtle, Jessie" userId="03edc2f0-9fa8-4543-b7fa-23537e286549" providerId="ADAL" clId="{88D501C2-08B2-4B87-9330-EF05EFE69C20}" dt="2023-09-19T02:13:14.631" v="127" actId="478"/>
          <ac:spMkLst>
            <pc:docMk/>
            <pc:sldMk cId="0" sldId="262"/>
            <ac:spMk id="18" creationId="{00000000-0000-0000-0000-000000000000}"/>
          </ac:spMkLst>
        </pc:spChg>
        <pc:spChg chg="del mod">
          <ac:chgData name="Pirtle, Jessie" userId="03edc2f0-9fa8-4543-b7fa-23537e286549" providerId="ADAL" clId="{88D501C2-08B2-4B87-9330-EF05EFE69C20}" dt="2023-09-19T02:08:52.034" v="82" actId="478"/>
          <ac:spMkLst>
            <pc:docMk/>
            <pc:sldMk cId="0" sldId="262"/>
            <ac:spMk id="19" creationId="{00000000-0000-0000-0000-000000000000}"/>
          </ac:spMkLst>
        </pc:spChg>
        <pc:spChg chg="del mod">
          <ac:chgData name="Pirtle, Jessie" userId="03edc2f0-9fa8-4543-b7fa-23537e286549" providerId="ADAL" clId="{88D501C2-08B2-4B87-9330-EF05EFE69C20}" dt="2023-09-19T02:13:11.652" v="126" actId="478"/>
          <ac:spMkLst>
            <pc:docMk/>
            <pc:sldMk cId="0" sldId="262"/>
            <ac:spMk id="20" creationId="{00000000-0000-0000-0000-000000000000}"/>
          </ac:spMkLst>
        </pc:spChg>
        <pc:spChg chg="add mod">
          <ac:chgData name="Pirtle, Jessie" userId="03edc2f0-9fa8-4543-b7fa-23537e286549" providerId="ADAL" clId="{88D501C2-08B2-4B87-9330-EF05EFE69C20}" dt="2023-09-19T02:24:14.020" v="261" actId="1076"/>
          <ac:spMkLst>
            <pc:docMk/>
            <pc:sldMk cId="0" sldId="262"/>
            <ac:spMk id="21" creationId="{DDB034A6-B0E6-A505-3776-D6F9238DC072}"/>
          </ac:spMkLst>
        </pc:spChg>
        <pc:spChg chg="add mod">
          <ac:chgData name="Pirtle, Jessie" userId="03edc2f0-9fa8-4543-b7fa-23537e286549" providerId="ADAL" clId="{88D501C2-08B2-4B87-9330-EF05EFE69C20}" dt="2023-09-19T02:24:30.330" v="266" actId="20577"/>
          <ac:spMkLst>
            <pc:docMk/>
            <pc:sldMk cId="0" sldId="262"/>
            <ac:spMk id="22" creationId="{E432313B-AF1D-02C9-2DFD-66EA1DF59905}"/>
          </ac:spMkLst>
        </pc:spChg>
        <pc:spChg chg="add del mod">
          <ac:chgData name="Pirtle, Jessie" userId="03edc2f0-9fa8-4543-b7fa-23537e286549" providerId="ADAL" clId="{88D501C2-08B2-4B87-9330-EF05EFE69C20}" dt="2023-09-19T02:10:10.070" v="98" actId="21"/>
          <ac:spMkLst>
            <pc:docMk/>
            <pc:sldMk cId="0" sldId="262"/>
            <ac:spMk id="23" creationId="{274780C2-FFEF-3F43-A215-E7515448A0E2}"/>
          </ac:spMkLst>
        </pc:spChg>
        <pc:spChg chg="add mod">
          <ac:chgData name="Pirtle, Jessie" userId="03edc2f0-9fa8-4543-b7fa-23537e286549" providerId="ADAL" clId="{88D501C2-08B2-4B87-9330-EF05EFE69C20}" dt="2023-09-19T02:22:32.727" v="238" actId="1076"/>
          <ac:spMkLst>
            <pc:docMk/>
            <pc:sldMk cId="0" sldId="262"/>
            <ac:spMk id="24" creationId="{36D84174-0216-49AF-09E1-A7492DFA4190}"/>
          </ac:spMkLst>
        </pc:spChg>
        <pc:spChg chg="add mod">
          <ac:chgData name="Pirtle, Jessie" userId="03edc2f0-9fa8-4543-b7fa-23537e286549" providerId="ADAL" clId="{88D501C2-08B2-4B87-9330-EF05EFE69C20}" dt="2023-09-19T02:15:31.511" v="150" actId="1076"/>
          <ac:spMkLst>
            <pc:docMk/>
            <pc:sldMk cId="0" sldId="262"/>
            <ac:spMk id="25" creationId="{E8757859-5631-81D1-F1E2-3E498D2CEAC1}"/>
          </ac:spMkLst>
        </pc:spChg>
        <pc:spChg chg="add del mod">
          <ac:chgData name="Pirtle, Jessie" userId="03edc2f0-9fa8-4543-b7fa-23537e286549" providerId="ADAL" clId="{88D501C2-08B2-4B87-9330-EF05EFE69C20}" dt="2023-09-19T02:17:00.334" v="164" actId="478"/>
          <ac:spMkLst>
            <pc:docMk/>
            <pc:sldMk cId="0" sldId="262"/>
            <ac:spMk id="26" creationId="{D8B1C024-3C48-42A1-2DA5-D54B0771FA13}"/>
          </ac:spMkLst>
        </pc:spChg>
        <pc:spChg chg="add mod">
          <ac:chgData name="Pirtle, Jessie" userId="03edc2f0-9fa8-4543-b7fa-23537e286549" providerId="ADAL" clId="{88D501C2-08B2-4B87-9330-EF05EFE69C20}" dt="2023-09-19T02:21:39.889" v="223" actId="1076"/>
          <ac:spMkLst>
            <pc:docMk/>
            <pc:sldMk cId="0" sldId="262"/>
            <ac:spMk id="27" creationId="{9B32D629-E545-2DEA-B8CC-B8BAA27308E0}"/>
          </ac:spMkLst>
        </pc:spChg>
        <pc:spChg chg="add del mod">
          <ac:chgData name="Pirtle, Jessie" userId="03edc2f0-9fa8-4543-b7fa-23537e286549" providerId="ADAL" clId="{88D501C2-08B2-4B87-9330-EF05EFE69C20}" dt="2023-09-19T02:19:11.814" v="176"/>
          <ac:spMkLst>
            <pc:docMk/>
            <pc:sldMk cId="0" sldId="262"/>
            <ac:spMk id="28" creationId="{7DDD0198-3E03-5819-25EA-7D4C1FFE40CF}"/>
          </ac:spMkLst>
        </pc:spChg>
        <pc:spChg chg="add mod">
          <ac:chgData name="Pirtle, Jessie" userId="03edc2f0-9fa8-4543-b7fa-23537e286549" providerId="ADAL" clId="{88D501C2-08B2-4B87-9330-EF05EFE69C20}" dt="2023-09-19T02:22:35.348" v="239" actId="1076"/>
          <ac:spMkLst>
            <pc:docMk/>
            <pc:sldMk cId="0" sldId="262"/>
            <ac:spMk id="29" creationId="{7F35E0CA-A41C-D97D-B5B1-824F932A3EDF}"/>
          </ac:spMkLst>
        </pc:spChg>
        <pc:grpChg chg="mod">
          <ac:chgData name="Pirtle, Jessie" userId="03edc2f0-9fa8-4543-b7fa-23537e286549" providerId="ADAL" clId="{88D501C2-08B2-4B87-9330-EF05EFE69C20}" dt="2023-09-19T02:21:50.453" v="226" actId="14100"/>
          <ac:grpSpMkLst>
            <pc:docMk/>
            <pc:sldMk cId="0" sldId="262"/>
            <ac:grpSpMk id="3" creationId="{00000000-0000-0000-0000-000000000000}"/>
          </ac:grpSpMkLst>
        </pc:grpChg>
        <pc:picChg chg="add mod">
          <ac:chgData name="Pirtle, Jessie" userId="03edc2f0-9fa8-4543-b7fa-23537e286549" providerId="ADAL" clId="{88D501C2-08B2-4B87-9330-EF05EFE69C20}" dt="2023-09-19T02:22:39.162" v="240" actId="1076"/>
          <ac:picMkLst>
            <pc:docMk/>
            <pc:sldMk cId="0" sldId="262"/>
            <ac:picMk id="1025" creationId="{EC4FD83A-5CAE-14DF-3783-21673ABD0074}"/>
          </ac:picMkLst>
        </pc:picChg>
        <pc:picChg chg="add mod">
          <ac:chgData name="Pirtle, Jessie" userId="03edc2f0-9fa8-4543-b7fa-23537e286549" providerId="ADAL" clId="{88D501C2-08B2-4B87-9330-EF05EFE69C20}" dt="2023-09-19T02:22:25.360" v="235" actId="1076"/>
          <ac:picMkLst>
            <pc:docMk/>
            <pc:sldMk cId="0" sldId="262"/>
            <ac:picMk id="1026" creationId="{7BCCA524-C8DF-C783-636B-64F947C5FABC}"/>
          </ac:picMkLst>
        </pc:picChg>
      </pc:sldChg>
      <pc:sldChg chg="modSp mod">
        <pc:chgData name="Pirtle, Jessie" userId="03edc2f0-9fa8-4543-b7fa-23537e286549" providerId="ADAL" clId="{88D501C2-08B2-4B87-9330-EF05EFE69C20}" dt="2023-09-19T02:25:18.442" v="270" actId="14100"/>
        <pc:sldMkLst>
          <pc:docMk/>
          <pc:sldMk cId="0" sldId="267"/>
        </pc:sldMkLst>
        <pc:grpChg chg="mod">
          <ac:chgData name="Pirtle, Jessie" userId="03edc2f0-9fa8-4543-b7fa-23537e286549" providerId="ADAL" clId="{88D501C2-08B2-4B87-9330-EF05EFE69C20}" dt="2023-09-19T02:25:18.442" v="270" actId="14100"/>
          <ac:grpSpMkLst>
            <pc:docMk/>
            <pc:sldMk cId="0" sldId="267"/>
            <ac:grpSpMk id="3" creationId="{00000000-0000-0000-0000-000000000000}"/>
          </ac:grpSpMkLst>
        </pc:grpChg>
      </pc:sldChg>
      <pc:sldChg chg="modSp mod">
        <pc:chgData name="Pirtle, Jessie" userId="03edc2f0-9fa8-4543-b7fa-23537e286549" providerId="ADAL" clId="{88D501C2-08B2-4B87-9330-EF05EFE69C20}" dt="2023-09-19T02:25:38.208" v="274" actId="1076"/>
        <pc:sldMkLst>
          <pc:docMk/>
          <pc:sldMk cId="0" sldId="268"/>
        </pc:sldMkLst>
        <pc:spChg chg="mod">
          <ac:chgData name="Pirtle, Jessie" userId="03edc2f0-9fa8-4543-b7fa-23537e286549" providerId="ADAL" clId="{88D501C2-08B2-4B87-9330-EF05EFE69C20}" dt="2023-09-19T02:25:38.208" v="274" actId="1076"/>
          <ac:spMkLst>
            <pc:docMk/>
            <pc:sldMk cId="0" sldId="268"/>
            <ac:spMk id="9" creationId="{00000000-0000-0000-0000-000000000000}"/>
          </ac:spMkLst>
        </pc:spChg>
        <pc:grpChg chg="mod">
          <ac:chgData name="Pirtle, Jessie" userId="03edc2f0-9fa8-4543-b7fa-23537e286549" providerId="ADAL" clId="{88D501C2-08B2-4B87-9330-EF05EFE69C20}" dt="2023-09-19T02:25:33.668" v="273" actId="14100"/>
          <ac:grpSpMkLst>
            <pc:docMk/>
            <pc:sldMk cId="0" sldId="268"/>
            <ac:grpSpMk id="3" creationId="{00000000-0000-0000-0000-000000000000}"/>
          </ac:grpSpMkLst>
        </pc:grpChg>
      </pc:sldChg>
      <pc:sldChg chg="add">
        <pc:chgData name="Pirtle, Jessie" userId="03edc2f0-9fa8-4543-b7fa-23537e286549" providerId="ADAL" clId="{88D501C2-08B2-4B87-9330-EF05EFE69C20}" dt="2023-09-19T02:06:57.441" v="0" actId="2890"/>
        <pc:sldMkLst>
          <pc:docMk/>
          <pc:sldMk cId="1777820137" sldId="27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20.09.2023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Workday invoice dates impact the external revenue accounting.</a:t>
            </a:r>
          </a:p>
          <a:p>
            <a:endParaRPr lang="en-US"/>
          </a:p>
          <a:p>
            <a:r>
              <a:rPr lang="en-US"/>
              <a:t>Additional processing time allows for troubleshooting. </a:t>
            </a:r>
          </a:p>
          <a:p>
            <a:endParaRPr lang="en-US"/>
          </a:p>
          <a:p>
            <a:r>
              <a:rPr lang="en-US"/>
              <a:t>We cannot accept late billing events.</a:t>
            </a:r>
          </a:p>
          <a:p>
            <a:endParaRPr lang="en-US"/>
          </a:p>
          <a:p>
            <a:r>
              <a:rPr lang="en-US"/>
              <a:t>We encourage cores to enter charges throughout the month when possible. </a:t>
            </a:r>
          </a:p>
          <a:p>
            <a:endParaRPr lang="en-US"/>
          </a:p>
          <a:p>
            <a:r>
              <a:rPr lang="en-US"/>
              <a:t>Waiting until the last day may not give you enough time to resolve billing issues.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1.svg"/></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www.vumc.org/oor/vumc-ilab-application"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cid:image002.jpg@01D9CB6B.ED63A510" TargetMode="External"/><Relationship Id="rId5" Type="http://schemas.openxmlformats.org/officeDocument/2006/relationships/image" Target="../media/image7.jpeg"/><Relationship Id="rId4" Type="http://schemas.openxmlformats.org/officeDocument/2006/relationships/image" Target="cid:image001.jpg@01D9CB6B.ED63A51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www.vumc.org/oor/vumc-ilab-application"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hyperlink" Target="https://www.vumc.org/myworkday/training-hub"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2003281" y="2299528"/>
            <a:ext cx="14679282" cy="4084589"/>
          </a:xfrm>
          <a:prstGeom prst="rect">
            <a:avLst/>
          </a:prstGeom>
        </p:spPr>
        <p:txBody>
          <a:bodyPr lIns="0" tIns="0" rIns="0" bIns="0" rtlCol="0" anchor="t">
            <a:spAutoFit/>
          </a:bodyPr>
          <a:lstStyle/>
          <a:p>
            <a:pPr algn="ctr">
              <a:lnSpc>
                <a:spcPts val="16350"/>
              </a:lnSpc>
            </a:pPr>
            <a:r>
              <a:rPr lang="en-US" sz="11679">
                <a:solidFill>
                  <a:srgbClr val="0D0F68"/>
                </a:solidFill>
                <a:latin typeface="Yeseva One"/>
              </a:rPr>
              <a:t>Core Managers Meeting</a:t>
            </a:r>
          </a:p>
        </p:txBody>
      </p:sp>
      <p:sp>
        <p:nvSpPr>
          <p:cNvPr id="4" name="TextBox 4"/>
          <p:cNvSpPr txBox="1"/>
          <p:nvPr/>
        </p:nvSpPr>
        <p:spPr>
          <a:xfrm>
            <a:off x="3303711" y="6900285"/>
            <a:ext cx="11680579" cy="887062"/>
          </a:xfrm>
          <a:prstGeom prst="rect">
            <a:avLst/>
          </a:prstGeom>
        </p:spPr>
        <p:txBody>
          <a:bodyPr lIns="0" tIns="0" rIns="0" bIns="0" rtlCol="0" anchor="t">
            <a:spAutoFit/>
          </a:bodyPr>
          <a:lstStyle/>
          <a:p>
            <a:pPr algn="ctr">
              <a:lnSpc>
                <a:spcPts val="7279"/>
              </a:lnSpc>
            </a:pPr>
            <a:r>
              <a:rPr lang="en-US" sz="5199">
                <a:solidFill>
                  <a:srgbClr val="0D0F68"/>
                </a:solidFill>
                <a:latin typeface="Garet"/>
              </a:rPr>
              <a:t>September 19, 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grpSp>
        <p:nvGrpSpPr>
          <p:cNvPr id="3" name="Group 3"/>
          <p:cNvGrpSpPr/>
          <p:nvPr/>
        </p:nvGrpSpPr>
        <p:grpSpPr>
          <a:xfrm>
            <a:off x="1142369" y="1089635"/>
            <a:ext cx="16230600" cy="8229600"/>
            <a:chOff x="0" y="0"/>
            <a:chExt cx="4274726" cy="2167467"/>
          </a:xfrm>
        </p:grpSpPr>
        <p:sp>
          <p:nvSpPr>
            <p:cNvPr id="4" name="Freeform 4"/>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BFBFB">
                <a:alpha val="89804"/>
              </a:srgbClr>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1601846" y="419788"/>
            <a:ext cx="7163655" cy="1217823"/>
            <a:chOff x="0" y="0"/>
            <a:chExt cx="1886724" cy="320744"/>
          </a:xfrm>
        </p:grpSpPr>
        <p:sp>
          <p:nvSpPr>
            <p:cNvPr id="7" name="Freeform 7"/>
            <p:cNvSpPr/>
            <p:nvPr/>
          </p:nvSpPr>
          <p:spPr>
            <a:xfrm>
              <a:off x="0" y="0"/>
              <a:ext cx="1886724" cy="320744"/>
            </a:xfrm>
            <a:custGeom>
              <a:avLst/>
              <a:gdLst/>
              <a:ahLst/>
              <a:cxnLst/>
              <a:rect l="l" t="t" r="r" b="b"/>
              <a:pathLst>
                <a:path w="1886724" h="320744">
                  <a:moveTo>
                    <a:pt x="55117" y="0"/>
                  </a:moveTo>
                  <a:lnTo>
                    <a:pt x="1831607" y="0"/>
                  </a:lnTo>
                  <a:cubicBezTo>
                    <a:pt x="1862047" y="0"/>
                    <a:pt x="1886724" y="24677"/>
                    <a:pt x="1886724" y="55117"/>
                  </a:cubicBezTo>
                  <a:lnTo>
                    <a:pt x="1886724" y="265627"/>
                  </a:lnTo>
                  <a:cubicBezTo>
                    <a:pt x="1886724" y="280245"/>
                    <a:pt x="1880917" y="294264"/>
                    <a:pt x="1870581" y="304600"/>
                  </a:cubicBezTo>
                  <a:cubicBezTo>
                    <a:pt x="1860244" y="314937"/>
                    <a:pt x="1846225" y="320744"/>
                    <a:pt x="1831607" y="320744"/>
                  </a:cubicBezTo>
                  <a:lnTo>
                    <a:pt x="55117" y="320744"/>
                  </a:lnTo>
                  <a:cubicBezTo>
                    <a:pt x="40499" y="320744"/>
                    <a:pt x="26480" y="314937"/>
                    <a:pt x="16143" y="304600"/>
                  </a:cubicBezTo>
                  <a:cubicBezTo>
                    <a:pt x="5807" y="294264"/>
                    <a:pt x="0" y="280245"/>
                    <a:pt x="0" y="265627"/>
                  </a:cubicBezTo>
                  <a:lnTo>
                    <a:pt x="0" y="55117"/>
                  </a:lnTo>
                  <a:cubicBezTo>
                    <a:pt x="0" y="40499"/>
                    <a:pt x="5807" y="26480"/>
                    <a:pt x="16143" y="16143"/>
                  </a:cubicBezTo>
                  <a:cubicBezTo>
                    <a:pt x="26480" y="5807"/>
                    <a:pt x="40499" y="0"/>
                    <a:pt x="55117" y="0"/>
                  </a:cubicBezTo>
                  <a:close/>
                </a:path>
              </a:pathLst>
            </a:custGeom>
            <a:solidFill>
              <a:srgbClr val="0D0F68"/>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9" name="Freeform 9"/>
          <p:cNvSpPr/>
          <p:nvPr/>
        </p:nvSpPr>
        <p:spPr>
          <a:xfrm>
            <a:off x="13849217" y="3291631"/>
            <a:ext cx="4478329" cy="6219901"/>
          </a:xfrm>
          <a:custGeom>
            <a:avLst/>
            <a:gdLst/>
            <a:ahLst/>
            <a:cxnLst/>
            <a:rect l="l" t="t" r="r" b="b"/>
            <a:pathLst>
              <a:path w="4478329" h="6219901">
                <a:moveTo>
                  <a:pt x="0" y="0"/>
                </a:moveTo>
                <a:lnTo>
                  <a:pt x="4478329" y="0"/>
                </a:lnTo>
                <a:lnTo>
                  <a:pt x="4478329" y="6219901"/>
                </a:lnTo>
                <a:lnTo>
                  <a:pt x="0" y="6219901"/>
                </a:lnTo>
                <a:lnTo>
                  <a:pt x="0" y="0"/>
                </a:lnTo>
                <a:close/>
              </a:path>
            </a:pathLst>
          </a:custGeom>
          <a:blipFill>
            <a:blip r:embed="rId3"/>
            <a:stretch>
              <a:fillRect/>
            </a:stretch>
          </a:blipFill>
        </p:spPr>
      </p:sp>
      <p:sp>
        <p:nvSpPr>
          <p:cNvPr id="10" name="TextBox 10"/>
          <p:cNvSpPr txBox="1"/>
          <p:nvPr/>
        </p:nvSpPr>
        <p:spPr>
          <a:xfrm>
            <a:off x="11760772" y="600075"/>
            <a:ext cx="6492683" cy="771459"/>
          </a:xfrm>
          <a:prstGeom prst="rect">
            <a:avLst/>
          </a:prstGeom>
        </p:spPr>
        <p:txBody>
          <a:bodyPr lIns="0" tIns="0" rIns="0" bIns="0" rtlCol="0" anchor="t">
            <a:spAutoFit/>
          </a:bodyPr>
          <a:lstStyle/>
          <a:p>
            <a:pPr algn="ctr">
              <a:lnSpc>
                <a:spcPts val="6299"/>
              </a:lnSpc>
            </a:pPr>
            <a:r>
              <a:rPr lang="en-US" sz="4500">
                <a:solidFill>
                  <a:srgbClr val="FFFFFF"/>
                </a:solidFill>
                <a:latin typeface="Yeseva One Bold"/>
              </a:rPr>
              <a:t>Workday Reports</a:t>
            </a:r>
          </a:p>
        </p:txBody>
      </p:sp>
      <p:sp>
        <p:nvSpPr>
          <p:cNvPr id="11" name="TextBox 11"/>
          <p:cNvSpPr txBox="1"/>
          <p:nvPr/>
        </p:nvSpPr>
        <p:spPr>
          <a:xfrm>
            <a:off x="2220930" y="1872439"/>
            <a:ext cx="14073479" cy="1047717"/>
          </a:xfrm>
          <a:prstGeom prst="rect">
            <a:avLst/>
          </a:prstGeom>
        </p:spPr>
        <p:txBody>
          <a:bodyPr lIns="0" tIns="0" rIns="0" bIns="0" rtlCol="0" anchor="t">
            <a:spAutoFit/>
          </a:bodyPr>
          <a:lstStyle/>
          <a:p>
            <a:pPr algn="ctr">
              <a:lnSpc>
                <a:spcPts val="8400"/>
              </a:lnSpc>
            </a:pPr>
            <a:r>
              <a:rPr lang="en-US" sz="6000">
                <a:solidFill>
                  <a:srgbClr val="0D0F68"/>
                </a:solidFill>
                <a:latin typeface="Yeseva One"/>
              </a:rPr>
              <a:t>Department Transaction Summary</a:t>
            </a:r>
          </a:p>
        </p:txBody>
      </p:sp>
      <p:sp>
        <p:nvSpPr>
          <p:cNvPr id="12" name="TextBox 12"/>
          <p:cNvSpPr txBox="1"/>
          <p:nvPr/>
        </p:nvSpPr>
        <p:spPr>
          <a:xfrm>
            <a:off x="4022505" y="3188750"/>
            <a:ext cx="9934126" cy="905245"/>
          </a:xfrm>
          <a:prstGeom prst="rect">
            <a:avLst/>
          </a:prstGeom>
        </p:spPr>
        <p:txBody>
          <a:bodyPr lIns="0" tIns="0" rIns="0" bIns="0" rtlCol="0" anchor="t">
            <a:spAutoFit/>
          </a:bodyPr>
          <a:lstStyle/>
          <a:p>
            <a:pPr>
              <a:lnSpc>
                <a:spcPts val="3640"/>
              </a:lnSpc>
            </a:pPr>
            <a:r>
              <a:rPr lang="en-US" sz="2600">
                <a:solidFill>
                  <a:srgbClr val="0D0F68"/>
                </a:solidFill>
                <a:latin typeface="Garet"/>
              </a:rPr>
              <a:t>Report for transaction review - data summarized by ledger account. </a:t>
            </a:r>
          </a:p>
        </p:txBody>
      </p:sp>
      <p:sp>
        <p:nvSpPr>
          <p:cNvPr id="13" name="TextBox 13"/>
          <p:cNvSpPr txBox="1"/>
          <p:nvPr/>
        </p:nvSpPr>
        <p:spPr>
          <a:xfrm>
            <a:off x="943448" y="3226903"/>
            <a:ext cx="2846852" cy="669859"/>
          </a:xfrm>
          <a:prstGeom prst="rect">
            <a:avLst/>
          </a:prstGeom>
        </p:spPr>
        <p:txBody>
          <a:bodyPr lIns="0" tIns="0" rIns="0" bIns="0" rtlCol="0" anchor="t">
            <a:spAutoFit/>
          </a:bodyPr>
          <a:lstStyle/>
          <a:p>
            <a:pPr algn="r">
              <a:lnSpc>
                <a:spcPts val="5599"/>
              </a:lnSpc>
            </a:pPr>
            <a:r>
              <a:rPr lang="en-US" sz="3999">
                <a:solidFill>
                  <a:srgbClr val="0D0F68"/>
                </a:solidFill>
                <a:latin typeface="Garet Bold"/>
              </a:rPr>
              <a:t>What:</a:t>
            </a:r>
          </a:p>
        </p:txBody>
      </p:sp>
      <p:sp>
        <p:nvSpPr>
          <p:cNvPr id="14" name="TextBox 14"/>
          <p:cNvSpPr txBox="1"/>
          <p:nvPr/>
        </p:nvSpPr>
        <p:spPr>
          <a:xfrm>
            <a:off x="1142369" y="4203508"/>
            <a:ext cx="2647930" cy="669859"/>
          </a:xfrm>
          <a:prstGeom prst="rect">
            <a:avLst/>
          </a:prstGeom>
        </p:spPr>
        <p:txBody>
          <a:bodyPr lIns="0" tIns="0" rIns="0" bIns="0" rtlCol="0" anchor="t">
            <a:spAutoFit/>
          </a:bodyPr>
          <a:lstStyle/>
          <a:p>
            <a:pPr algn="r">
              <a:lnSpc>
                <a:spcPts val="5599"/>
              </a:lnSpc>
            </a:pPr>
            <a:r>
              <a:rPr lang="en-US" sz="3999">
                <a:solidFill>
                  <a:srgbClr val="0D0F68"/>
                </a:solidFill>
                <a:latin typeface="Garet Bold"/>
              </a:rPr>
              <a:t>Prompts:</a:t>
            </a:r>
          </a:p>
        </p:txBody>
      </p:sp>
      <p:sp>
        <p:nvSpPr>
          <p:cNvPr id="15" name="TextBox 15"/>
          <p:cNvSpPr txBox="1"/>
          <p:nvPr/>
        </p:nvSpPr>
        <p:spPr>
          <a:xfrm>
            <a:off x="4022505" y="4284496"/>
            <a:ext cx="10148953" cy="905245"/>
          </a:xfrm>
          <a:prstGeom prst="rect">
            <a:avLst/>
          </a:prstGeom>
        </p:spPr>
        <p:txBody>
          <a:bodyPr lIns="0" tIns="0" rIns="0" bIns="0" rtlCol="0" anchor="t">
            <a:spAutoFit/>
          </a:bodyPr>
          <a:lstStyle/>
          <a:p>
            <a:pPr>
              <a:lnSpc>
                <a:spcPts val="3640"/>
              </a:lnSpc>
            </a:pPr>
            <a:r>
              <a:rPr lang="en-US" sz="2600">
                <a:solidFill>
                  <a:srgbClr val="0D0F68"/>
                </a:solidFill>
                <a:latin typeface="Garet"/>
              </a:rPr>
              <a:t>Use the </a:t>
            </a:r>
            <a:r>
              <a:rPr lang="en-US" sz="2600">
                <a:solidFill>
                  <a:srgbClr val="0D0F68"/>
                </a:solidFill>
                <a:latin typeface="Garet Italics"/>
              </a:rPr>
              <a:t>Organization</a:t>
            </a:r>
            <a:r>
              <a:rPr lang="en-US" sz="2600">
                <a:solidFill>
                  <a:srgbClr val="0D0F68"/>
                </a:solidFill>
                <a:latin typeface="Garet"/>
              </a:rPr>
              <a:t> field to run on the core cost center.</a:t>
            </a:r>
          </a:p>
          <a:p>
            <a:pPr>
              <a:lnSpc>
                <a:spcPts val="3640"/>
              </a:lnSpc>
            </a:pPr>
            <a:r>
              <a:rPr lang="en-US" sz="2600">
                <a:solidFill>
                  <a:srgbClr val="0D0F68"/>
                </a:solidFill>
                <a:latin typeface="Garet"/>
              </a:rPr>
              <a:t>Select </a:t>
            </a:r>
            <a:r>
              <a:rPr lang="en-US" sz="2600">
                <a:solidFill>
                  <a:srgbClr val="0D0F68"/>
                </a:solidFill>
                <a:latin typeface="Garet Italics"/>
              </a:rPr>
              <a:t>Expense &amp; Revenue</a:t>
            </a:r>
            <a:r>
              <a:rPr lang="en-US" sz="2600">
                <a:solidFill>
                  <a:srgbClr val="0D0F68"/>
                </a:solidFill>
                <a:latin typeface="Garet"/>
              </a:rPr>
              <a:t> in the </a:t>
            </a:r>
            <a:r>
              <a:rPr lang="en-US" sz="2600">
                <a:solidFill>
                  <a:srgbClr val="0D0F68"/>
                </a:solidFill>
                <a:latin typeface="Garet Italics"/>
              </a:rPr>
              <a:t>Leder Account Type</a:t>
            </a:r>
          </a:p>
        </p:txBody>
      </p:sp>
      <p:sp>
        <p:nvSpPr>
          <p:cNvPr id="16" name="TextBox 16"/>
          <p:cNvSpPr txBox="1"/>
          <p:nvPr/>
        </p:nvSpPr>
        <p:spPr>
          <a:xfrm>
            <a:off x="1142369" y="5372295"/>
            <a:ext cx="2647930" cy="669859"/>
          </a:xfrm>
          <a:prstGeom prst="rect">
            <a:avLst/>
          </a:prstGeom>
        </p:spPr>
        <p:txBody>
          <a:bodyPr lIns="0" tIns="0" rIns="0" bIns="0" rtlCol="0" anchor="t">
            <a:spAutoFit/>
          </a:bodyPr>
          <a:lstStyle/>
          <a:p>
            <a:pPr algn="r">
              <a:lnSpc>
                <a:spcPts val="5599"/>
              </a:lnSpc>
            </a:pPr>
            <a:r>
              <a:rPr lang="en-US" sz="3999">
                <a:solidFill>
                  <a:srgbClr val="0D0F68"/>
                </a:solidFill>
                <a:latin typeface="Garet Bold"/>
              </a:rPr>
              <a:t>Why:</a:t>
            </a:r>
          </a:p>
        </p:txBody>
      </p:sp>
      <p:sp>
        <p:nvSpPr>
          <p:cNvPr id="17" name="TextBox 17"/>
          <p:cNvSpPr txBox="1"/>
          <p:nvPr/>
        </p:nvSpPr>
        <p:spPr>
          <a:xfrm>
            <a:off x="4022505" y="5494541"/>
            <a:ext cx="9934126" cy="448178"/>
          </a:xfrm>
          <a:prstGeom prst="rect">
            <a:avLst/>
          </a:prstGeom>
        </p:spPr>
        <p:txBody>
          <a:bodyPr lIns="0" tIns="0" rIns="0" bIns="0" rtlCol="0" anchor="t">
            <a:spAutoFit/>
          </a:bodyPr>
          <a:lstStyle/>
          <a:p>
            <a:pPr>
              <a:lnSpc>
                <a:spcPts val="3640"/>
              </a:lnSpc>
            </a:pPr>
            <a:r>
              <a:rPr lang="en-US" sz="2600">
                <a:solidFill>
                  <a:srgbClr val="0D0F68"/>
                </a:solidFill>
                <a:latin typeface="Garet"/>
              </a:rPr>
              <a:t>Helpful for expenses and revenue in a summary review.</a:t>
            </a:r>
          </a:p>
        </p:txBody>
      </p:sp>
      <p:sp>
        <p:nvSpPr>
          <p:cNvPr id="18" name="TextBox 18"/>
          <p:cNvSpPr txBox="1"/>
          <p:nvPr/>
        </p:nvSpPr>
        <p:spPr>
          <a:xfrm>
            <a:off x="1267162" y="6541082"/>
            <a:ext cx="2647930" cy="669859"/>
          </a:xfrm>
          <a:prstGeom prst="rect">
            <a:avLst/>
          </a:prstGeom>
        </p:spPr>
        <p:txBody>
          <a:bodyPr lIns="0" tIns="0" rIns="0" bIns="0" rtlCol="0" anchor="t">
            <a:spAutoFit/>
          </a:bodyPr>
          <a:lstStyle/>
          <a:p>
            <a:pPr algn="r">
              <a:lnSpc>
                <a:spcPts val="5599"/>
              </a:lnSpc>
            </a:pPr>
            <a:r>
              <a:rPr lang="en-US" sz="3999">
                <a:solidFill>
                  <a:srgbClr val="0D0F68"/>
                </a:solidFill>
                <a:latin typeface="Garet Bold"/>
              </a:rPr>
              <a:t>Notes:</a:t>
            </a:r>
          </a:p>
        </p:txBody>
      </p:sp>
      <p:sp>
        <p:nvSpPr>
          <p:cNvPr id="19" name="TextBox 19"/>
          <p:cNvSpPr txBox="1"/>
          <p:nvPr/>
        </p:nvSpPr>
        <p:spPr>
          <a:xfrm>
            <a:off x="4022505" y="6703007"/>
            <a:ext cx="9934126" cy="905245"/>
          </a:xfrm>
          <a:prstGeom prst="rect">
            <a:avLst/>
          </a:prstGeom>
        </p:spPr>
        <p:txBody>
          <a:bodyPr lIns="0" tIns="0" rIns="0" bIns="0" rtlCol="0" anchor="t">
            <a:spAutoFit/>
          </a:bodyPr>
          <a:lstStyle/>
          <a:p>
            <a:pPr>
              <a:lnSpc>
                <a:spcPts val="3640"/>
              </a:lnSpc>
            </a:pPr>
            <a:r>
              <a:rPr lang="en-US" sz="2600">
                <a:solidFill>
                  <a:srgbClr val="0D0F68"/>
                </a:solidFill>
                <a:latin typeface="Garet"/>
              </a:rPr>
              <a:t> Click hyperlinks within the report to drill down to the transactional data.</a:t>
            </a:r>
          </a:p>
        </p:txBody>
      </p:sp>
      <p:sp>
        <p:nvSpPr>
          <p:cNvPr id="20" name="TextBox 20"/>
          <p:cNvSpPr txBox="1"/>
          <p:nvPr/>
        </p:nvSpPr>
        <p:spPr>
          <a:xfrm>
            <a:off x="4022505" y="7798753"/>
            <a:ext cx="9934126" cy="905245"/>
          </a:xfrm>
          <a:prstGeom prst="rect">
            <a:avLst/>
          </a:prstGeom>
        </p:spPr>
        <p:txBody>
          <a:bodyPr lIns="0" tIns="0" rIns="0" bIns="0" rtlCol="0" anchor="t">
            <a:spAutoFit/>
          </a:bodyPr>
          <a:lstStyle/>
          <a:p>
            <a:pPr>
              <a:lnSpc>
                <a:spcPts val="3640"/>
              </a:lnSpc>
            </a:pPr>
            <a:r>
              <a:rPr lang="en-US" sz="2600">
                <a:solidFill>
                  <a:srgbClr val="0D0F68"/>
                </a:solidFill>
                <a:latin typeface="Garet"/>
              </a:rPr>
              <a:t>Export feature is available to view in other formats (i.e., excel or pdf)</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grpSp>
        <p:nvGrpSpPr>
          <p:cNvPr id="3" name="Group 3"/>
          <p:cNvGrpSpPr/>
          <p:nvPr/>
        </p:nvGrpSpPr>
        <p:grpSpPr>
          <a:xfrm>
            <a:off x="375101" y="1572730"/>
            <a:ext cx="16486356" cy="8158557"/>
            <a:chOff x="0" y="0"/>
            <a:chExt cx="4342086" cy="2148756"/>
          </a:xfrm>
        </p:grpSpPr>
        <p:sp>
          <p:nvSpPr>
            <p:cNvPr id="4" name="Freeform 4"/>
            <p:cNvSpPr/>
            <p:nvPr/>
          </p:nvSpPr>
          <p:spPr>
            <a:xfrm>
              <a:off x="0" y="0"/>
              <a:ext cx="4342086" cy="2148756"/>
            </a:xfrm>
            <a:custGeom>
              <a:avLst/>
              <a:gdLst/>
              <a:ahLst/>
              <a:cxnLst/>
              <a:rect l="l" t="t" r="r" b="b"/>
              <a:pathLst>
                <a:path w="4342086" h="2148756">
                  <a:moveTo>
                    <a:pt x="23949" y="0"/>
                  </a:moveTo>
                  <a:lnTo>
                    <a:pt x="4318136" y="0"/>
                  </a:lnTo>
                  <a:cubicBezTo>
                    <a:pt x="4324488" y="0"/>
                    <a:pt x="4330580" y="2523"/>
                    <a:pt x="4335071" y="7015"/>
                  </a:cubicBezTo>
                  <a:cubicBezTo>
                    <a:pt x="4339563" y="11506"/>
                    <a:pt x="4342086" y="17598"/>
                    <a:pt x="4342086" y="23949"/>
                  </a:cubicBezTo>
                  <a:lnTo>
                    <a:pt x="4342086" y="2124806"/>
                  </a:lnTo>
                  <a:cubicBezTo>
                    <a:pt x="4342086" y="2131158"/>
                    <a:pt x="4339563" y="2137250"/>
                    <a:pt x="4335071" y="2141741"/>
                  </a:cubicBezTo>
                  <a:cubicBezTo>
                    <a:pt x="4330580" y="2146232"/>
                    <a:pt x="4324488" y="2148756"/>
                    <a:pt x="4318136" y="2148756"/>
                  </a:cubicBezTo>
                  <a:lnTo>
                    <a:pt x="23949" y="2148756"/>
                  </a:lnTo>
                  <a:cubicBezTo>
                    <a:pt x="17598" y="2148756"/>
                    <a:pt x="11506" y="2146232"/>
                    <a:pt x="7015" y="2141741"/>
                  </a:cubicBezTo>
                  <a:cubicBezTo>
                    <a:pt x="2523" y="2137250"/>
                    <a:pt x="0" y="2131158"/>
                    <a:pt x="0" y="2124806"/>
                  </a:cubicBezTo>
                  <a:lnTo>
                    <a:pt x="0" y="23949"/>
                  </a:lnTo>
                  <a:cubicBezTo>
                    <a:pt x="0" y="17598"/>
                    <a:pt x="2523" y="11506"/>
                    <a:pt x="7015" y="7015"/>
                  </a:cubicBezTo>
                  <a:cubicBezTo>
                    <a:pt x="11506" y="2523"/>
                    <a:pt x="17598" y="0"/>
                    <a:pt x="23949" y="0"/>
                  </a:cubicBezTo>
                  <a:close/>
                </a:path>
              </a:pathLst>
            </a:custGeom>
            <a:solidFill>
              <a:srgbClr val="FBFBFB">
                <a:alpha val="89804"/>
              </a:srgbClr>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1601846" y="419788"/>
            <a:ext cx="7163655" cy="1217823"/>
            <a:chOff x="0" y="0"/>
            <a:chExt cx="1886724" cy="320744"/>
          </a:xfrm>
        </p:grpSpPr>
        <p:sp>
          <p:nvSpPr>
            <p:cNvPr id="7" name="Freeform 7"/>
            <p:cNvSpPr/>
            <p:nvPr/>
          </p:nvSpPr>
          <p:spPr>
            <a:xfrm>
              <a:off x="0" y="0"/>
              <a:ext cx="1886724" cy="320744"/>
            </a:xfrm>
            <a:custGeom>
              <a:avLst/>
              <a:gdLst/>
              <a:ahLst/>
              <a:cxnLst/>
              <a:rect l="l" t="t" r="r" b="b"/>
              <a:pathLst>
                <a:path w="1886724" h="320744">
                  <a:moveTo>
                    <a:pt x="55117" y="0"/>
                  </a:moveTo>
                  <a:lnTo>
                    <a:pt x="1831607" y="0"/>
                  </a:lnTo>
                  <a:cubicBezTo>
                    <a:pt x="1862047" y="0"/>
                    <a:pt x="1886724" y="24677"/>
                    <a:pt x="1886724" y="55117"/>
                  </a:cubicBezTo>
                  <a:lnTo>
                    <a:pt x="1886724" y="265627"/>
                  </a:lnTo>
                  <a:cubicBezTo>
                    <a:pt x="1886724" y="280245"/>
                    <a:pt x="1880917" y="294264"/>
                    <a:pt x="1870581" y="304600"/>
                  </a:cubicBezTo>
                  <a:cubicBezTo>
                    <a:pt x="1860244" y="314937"/>
                    <a:pt x="1846225" y="320744"/>
                    <a:pt x="1831607" y="320744"/>
                  </a:cubicBezTo>
                  <a:lnTo>
                    <a:pt x="55117" y="320744"/>
                  </a:lnTo>
                  <a:cubicBezTo>
                    <a:pt x="40499" y="320744"/>
                    <a:pt x="26480" y="314937"/>
                    <a:pt x="16143" y="304600"/>
                  </a:cubicBezTo>
                  <a:cubicBezTo>
                    <a:pt x="5807" y="294264"/>
                    <a:pt x="0" y="280245"/>
                    <a:pt x="0" y="265627"/>
                  </a:cubicBezTo>
                  <a:lnTo>
                    <a:pt x="0" y="55117"/>
                  </a:lnTo>
                  <a:cubicBezTo>
                    <a:pt x="0" y="40499"/>
                    <a:pt x="5807" y="26480"/>
                    <a:pt x="16143" y="16143"/>
                  </a:cubicBezTo>
                  <a:cubicBezTo>
                    <a:pt x="26480" y="5807"/>
                    <a:pt x="40499" y="0"/>
                    <a:pt x="55117" y="0"/>
                  </a:cubicBezTo>
                  <a:close/>
                </a:path>
              </a:pathLst>
            </a:custGeom>
            <a:solidFill>
              <a:srgbClr val="0D0F68"/>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9" name="Freeform 9"/>
          <p:cNvSpPr/>
          <p:nvPr/>
        </p:nvSpPr>
        <p:spPr>
          <a:xfrm>
            <a:off x="658520" y="2593681"/>
            <a:ext cx="17381767" cy="5497216"/>
          </a:xfrm>
          <a:custGeom>
            <a:avLst/>
            <a:gdLst/>
            <a:ahLst/>
            <a:cxnLst/>
            <a:rect l="l" t="t" r="r" b="b"/>
            <a:pathLst>
              <a:path w="17381767" h="5497216">
                <a:moveTo>
                  <a:pt x="0" y="0"/>
                </a:moveTo>
                <a:lnTo>
                  <a:pt x="17381768" y="0"/>
                </a:lnTo>
                <a:lnTo>
                  <a:pt x="17381768" y="5497216"/>
                </a:lnTo>
                <a:lnTo>
                  <a:pt x="0" y="5497216"/>
                </a:lnTo>
                <a:lnTo>
                  <a:pt x="0" y="0"/>
                </a:lnTo>
                <a:close/>
              </a:path>
            </a:pathLst>
          </a:custGeom>
          <a:blipFill>
            <a:blip r:embed="rId3"/>
            <a:stretch>
              <a:fillRect/>
            </a:stretch>
          </a:blipFill>
        </p:spPr>
      </p:sp>
      <p:sp>
        <p:nvSpPr>
          <p:cNvPr id="10" name="TextBox 10"/>
          <p:cNvSpPr txBox="1"/>
          <p:nvPr/>
        </p:nvSpPr>
        <p:spPr>
          <a:xfrm>
            <a:off x="11760772" y="600075"/>
            <a:ext cx="6492683" cy="771459"/>
          </a:xfrm>
          <a:prstGeom prst="rect">
            <a:avLst/>
          </a:prstGeom>
        </p:spPr>
        <p:txBody>
          <a:bodyPr lIns="0" tIns="0" rIns="0" bIns="0" rtlCol="0" anchor="t">
            <a:spAutoFit/>
          </a:bodyPr>
          <a:lstStyle/>
          <a:p>
            <a:pPr algn="ctr">
              <a:lnSpc>
                <a:spcPts val="6299"/>
              </a:lnSpc>
            </a:pPr>
            <a:r>
              <a:rPr lang="en-US" sz="4500">
                <a:solidFill>
                  <a:srgbClr val="FFFFFF"/>
                </a:solidFill>
                <a:latin typeface="Yeseva One Bold"/>
              </a:rPr>
              <a:t>Workday Reports</a:t>
            </a:r>
          </a:p>
        </p:txBody>
      </p:sp>
      <p:sp>
        <p:nvSpPr>
          <p:cNvPr id="11" name="TextBox 11"/>
          <p:cNvSpPr txBox="1"/>
          <p:nvPr/>
        </p:nvSpPr>
        <p:spPr>
          <a:xfrm>
            <a:off x="-394535" y="-102181"/>
            <a:ext cx="12155307" cy="872992"/>
          </a:xfrm>
          <a:prstGeom prst="rect">
            <a:avLst/>
          </a:prstGeom>
        </p:spPr>
        <p:txBody>
          <a:bodyPr lIns="0" tIns="0" rIns="0" bIns="0" rtlCol="0" anchor="t">
            <a:spAutoFit/>
          </a:bodyPr>
          <a:lstStyle/>
          <a:p>
            <a:pPr algn="ctr">
              <a:lnSpc>
                <a:spcPts val="7000"/>
              </a:lnSpc>
            </a:pPr>
            <a:r>
              <a:rPr lang="en-US" sz="5000">
                <a:solidFill>
                  <a:srgbClr val="0D0F68"/>
                </a:solidFill>
                <a:latin typeface="Yeseva One"/>
              </a:rPr>
              <a:t>Department Transaction Summary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grpSp>
        <p:nvGrpSpPr>
          <p:cNvPr id="3" name="Group 3"/>
          <p:cNvGrpSpPr/>
          <p:nvPr/>
        </p:nvGrpSpPr>
        <p:grpSpPr>
          <a:xfrm>
            <a:off x="1142369" y="1089635"/>
            <a:ext cx="16230600" cy="8229600"/>
            <a:chOff x="0" y="0"/>
            <a:chExt cx="4274726" cy="2167467"/>
          </a:xfrm>
        </p:grpSpPr>
        <p:sp>
          <p:nvSpPr>
            <p:cNvPr id="4" name="Freeform 4"/>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BFBFB">
                <a:alpha val="89804"/>
              </a:srgbClr>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1601846" y="419788"/>
            <a:ext cx="7163655" cy="1217823"/>
            <a:chOff x="0" y="0"/>
            <a:chExt cx="1886724" cy="320744"/>
          </a:xfrm>
        </p:grpSpPr>
        <p:sp>
          <p:nvSpPr>
            <p:cNvPr id="7" name="Freeform 7"/>
            <p:cNvSpPr/>
            <p:nvPr/>
          </p:nvSpPr>
          <p:spPr>
            <a:xfrm>
              <a:off x="0" y="0"/>
              <a:ext cx="1886724" cy="320744"/>
            </a:xfrm>
            <a:custGeom>
              <a:avLst/>
              <a:gdLst/>
              <a:ahLst/>
              <a:cxnLst/>
              <a:rect l="l" t="t" r="r" b="b"/>
              <a:pathLst>
                <a:path w="1886724" h="320744">
                  <a:moveTo>
                    <a:pt x="55117" y="0"/>
                  </a:moveTo>
                  <a:lnTo>
                    <a:pt x="1831607" y="0"/>
                  </a:lnTo>
                  <a:cubicBezTo>
                    <a:pt x="1862047" y="0"/>
                    <a:pt x="1886724" y="24677"/>
                    <a:pt x="1886724" y="55117"/>
                  </a:cubicBezTo>
                  <a:lnTo>
                    <a:pt x="1886724" y="265627"/>
                  </a:lnTo>
                  <a:cubicBezTo>
                    <a:pt x="1886724" y="280245"/>
                    <a:pt x="1880917" y="294264"/>
                    <a:pt x="1870581" y="304600"/>
                  </a:cubicBezTo>
                  <a:cubicBezTo>
                    <a:pt x="1860244" y="314937"/>
                    <a:pt x="1846225" y="320744"/>
                    <a:pt x="1831607" y="320744"/>
                  </a:cubicBezTo>
                  <a:lnTo>
                    <a:pt x="55117" y="320744"/>
                  </a:lnTo>
                  <a:cubicBezTo>
                    <a:pt x="40499" y="320744"/>
                    <a:pt x="26480" y="314937"/>
                    <a:pt x="16143" y="304600"/>
                  </a:cubicBezTo>
                  <a:cubicBezTo>
                    <a:pt x="5807" y="294264"/>
                    <a:pt x="0" y="280245"/>
                    <a:pt x="0" y="265627"/>
                  </a:cubicBezTo>
                  <a:lnTo>
                    <a:pt x="0" y="55117"/>
                  </a:lnTo>
                  <a:cubicBezTo>
                    <a:pt x="0" y="40499"/>
                    <a:pt x="5807" y="26480"/>
                    <a:pt x="16143" y="16143"/>
                  </a:cubicBezTo>
                  <a:cubicBezTo>
                    <a:pt x="26480" y="5807"/>
                    <a:pt x="40499" y="0"/>
                    <a:pt x="55117" y="0"/>
                  </a:cubicBezTo>
                  <a:close/>
                </a:path>
              </a:pathLst>
            </a:custGeom>
            <a:solidFill>
              <a:srgbClr val="0D0F68"/>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9" name="Freeform 9"/>
          <p:cNvSpPr/>
          <p:nvPr/>
        </p:nvSpPr>
        <p:spPr>
          <a:xfrm>
            <a:off x="14171458" y="2791210"/>
            <a:ext cx="3849705" cy="6501888"/>
          </a:xfrm>
          <a:custGeom>
            <a:avLst/>
            <a:gdLst/>
            <a:ahLst/>
            <a:cxnLst/>
            <a:rect l="l" t="t" r="r" b="b"/>
            <a:pathLst>
              <a:path w="3849705" h="6501888">
                <a:moveTo>
                  <a:pt x="0" y="0"/>
                </a:moveTo>
                <a:lnTo>
                  <a:pt x="3849705" y="0"/>
                </a:lnTo>
                <a:lnTo>
                  <a:pt x="3849705" y="6501888"/>
                </a:lnTo>
                <a:lnTo>
                  <a:pt x="0" y="6501888"/>
                </a:lnTo>
                <a:lnTo>
                  <a:pt x="0" y="0"/>
                </a:lnTo>
                <a:close/>
              </a:path>
            </a:pathLst>
          </a:custGeom>
          <a:blipFill>
            <a:blip r:embed="rId3"/>
            <a:stretch>
              <a:fillRect/>
            </a:stretch>
          </a:blipFill>
        </p:spPr>
      </p:sp>
      <p:sp>
        <p:nvSpPr>
          <p:cNvPr id="10" name="TextBox 10"/>
          <p:cNvSpPr txBox="1"/>
          <p:nvPr/>
        </p:nvSpPr>
        <p:spPr>
          <a:xfrm>
            <a:off x="11760772" y="600075"/>
            <a:ext cx="6492683" cy="771459"/>
          </a:xfrm>
          <a:prstGeom prst="rect">
            <a:avLst/>
          </a:prstGeom>
        </p:spPr>
        <p:txBody>
          <a:bodyPr lIns="0" tIns="0" rIns="0" bIns="0" rtlCol="0" anchor="t">
            <a:spAutoFit/>
          </a:bodyPr>
          <a:lstStyle/>
          <a:p>
            <a:pPr algn="ctr">
              <a:lnSpc>
                <a:spcPts val="6299"/>
              </a:lnSpc>
            </a:pPr>
            <a:r>
              <a:rPr lang="en-US" sz="4500">
                <a:solidFill>
                  <a:srgbClr val="FFFFFF"/>
                </a:solidFill>
                <a:latin typeface="Yeseva One Bold"/>
              </a:rPr>
              <a:t>Workday Reports</a:t>
            </a:r>
          </a:p>
        </p:txBody>
      </p:sp>
      <p:sp>
        <p:nvSpPr>
          <p:cNvPr id="11" name="TextBox 11"/>
          <p:cNvSpPr txBox="1"/>
          <p:nvPr/>
        </p:nvSpPr>
        <p:spPr>
          <a:xfrm>
            <a:off x="0" y="1770928"/>
            <a:ext cx="19117560" cy="912997"/>
          </a:xfrm>
          <a:prstGeom prst="rect">
            <a:avLst/>
          </a:prstGeom>
        </p:spPr>
        <p:txBody>
          <a:bodyPr lIns="0" tIns="0" rIns="0" bIns="0" rtlCol="0" anchor="t">
            <a:spAutoFit/>
          </a:bodyPr>
          <a:lstStyle/>
          <a:p>
            <a:pPr algn="ctr">
              <a:lnSpc>
                <a:spcPts val="7420"/>
              </a:lnSpc>
            </a:pPr>
            <a:r>
              <a:rPr lang="en-US" sz="5300">
                <a:solidFill>
                  <a:srgbClr val="0D0F68"/>
                </a:solidFill>
                <a:latin typeface="Yeseva One"/>
              </a:rPr>
              <a:t>Invoice Payment Status for My Organizations</a:t>
            </a:r>
          </a:p>
        </p:txBody>
      </p:sp>
      <p:sp>
        <p:nvSpPr>
          <p:cNvPr id="12" name="TextBox 12"/>
          <p:cNvSpPr txBox="1"/>
          <p:nvPr/>
        </p:nvSpPr>
        <p:spPr>
          <a:xfrm>
            <a:off x="4022505" y="3188750"/>
            <a:ext cx="9934126" cy="905245"/>
          </a:xfrm>
          <a:prstGeom prst="rect">
            <a:avLst/>
          </a:prstGeom>
        </p:spPr>
        <p:txBody>
          <a:bodyPr lIns="0" tIns="0" rIns="0" bIns="0" rtlCol="0" anchor="t">
            <a:spAutoFit/>
          </a:bodyPr>
          <a:lstStyle/>
          <a:p>
            <a:pPr>
              <a:lnSpc>
                <a:spcPts val="3640"/>
              </a:lnSpc>
            </a:pPr>
            <a:r>
              <a:rPr lang="en-US" sz="2600">
                <a:solidFill>
                  <a:srgbClr val="0D0F68"/>
                </a:solidFill>
                <a:latin typeface="Garet"/>
              </a:rPr>
              <a:t>Report intended to track the payment status of customer invoices. </a:t>
            </a:r>
          </a:p>
        </p:txBody>
      </p:sp>
      <p:sp>
        <p:nvSpPr>
          <p:cNvPr id="13" name="TextBox 13"/>
          <p:cNvSpPr txBox="1"/>
          <p:nvPr/>
        </p:nvSpPr>
        <p:spPr>
          <a:xfrm>
            <a:off x="943448" y="3226903"/>
            <a:ext cx="2846852" cy="669859"/>
          </a:xfrm>
          <a:prstGeom prst="rect">
            <a:avLst/>
          </a:prstGeom>
        </p:spPr>
        <p:txBody>
          <a:bodyPr lIns="0" tIns="0" rIns="0" bIns="0" rtlCol="0" anchor="t">
            <a:spAutoFit/>
          </a:bodyPr>
          <a:lstStyle/>
          <a:p>
            <a:pPr algn="r">
              <a:lnSpc>
                <a:spcPts val="5599"/>
              </a:lnSpc>
            </a:pPr>
            <a:r>
              <a:rPr lang="en-US" sz="3999">
                <a:solidFill>
                  <a:srgbClr val="0D0F68"/>
                </a:solidFill>
                <a:latin typeface="Garet Bold"/>
              </a:rPr>
              <a:t>What:</a:t>
            </a:r>
          </a:p>
        </p:txBody>
      </p:sp>
      <p:sp>
        <p:nvSpPr>
          <p:cNvPr id="14" name="TextBox 14"/>
          <p:cNvSpPr txBox="1"/>
          <p:nvPr/>
        </p:nvSpPr>
        <p:spPr>
          <a:xfrm>
            <a:off x="1142369" y="4203508"/>
            <a:ext cx="2647930" cy="669859"/>
          </a:xfrm>
          <a:prstGeom prst="rect">
            <a:avLst/>
          </a:prstGeom>
        </p:spPr>
        <p:txBody>
          <a:bodyPr lIns="0" tIns="0" rIns="0" bIns="0" rtlCol="0" anchor="t">
            <a:spAutoFit/>
          </a:bodyPr>
          <a:lstStyle/>
          <a:p>
            <a:pPr algn="r">
              <a:lnSpc>
                <a:spcPts val="5599"/>
              </a:lnSpc>
            </a:pPr>
            <a:r>
              <a:rPr lang="en-US" sz="3999">
                <a:solidFill>
                  <a:srgbClr val="0D0F68"/>
                </a:solidFill>
                <a:latin typeface="Garet Bold"/>
              </a:rPr>
              <a:t>Prompts:</a:t>
            </a:r>
          </a:p>
        </p:txBody>
      </p:sp>
      <p:sp>
        <p:nvSpPr>
          <p:cNvPr id="15" name="TextBox 15"/>
          <p:cNvSpPr txBox="1"/>
          <p:nvPr/>
        </p:nvSpPr>
        <p:spPr>
          <a:xfrm>
            <a:off x="4022505" y="4284496"/>
            <a:ext cx="10148953" cy="1362313"/>
          </a:xfrm>
          <a:prstGeom prst="rect">
            <a:avLst/>
          </a:prstGeom>
        </p:spPr>
        <p:txBody>
          <a:bodyPr lIns="0" tIns="0" rIns="0" bIns="0" rtlCol="0" anchor="t">
            <a:spAutoFit/>
          </a:bodyPr>
          <a:lstStyle/>
          <a:p>
            <a:pPr>
              <a:lnSpc>
                <a:spcPts val="3640"/>
              </a:lnSpc>
            </a:pPr>
            <a:r>
              <a:rPr lang="en-US" sz="2600">
                <a:solidFill>
                  <a:srgbClr val="0D0F68"/>
                </a:solidFill>
                <a:latin typeface="Garet"/>
              </a:rPr>
              <a:t>Use the </a:t>
            </a:r>
            <a:r>
              <a:rPr lang="en-US" sz="2600">
                <a:solidFill>
                  <a:srgbClr val="0D0F68"/>
                </a:solidFill>
                <a:latin typeface="Garet Italics"/>
              </a:rPr>
              <a:t>Organization</a:t>
            </a:r>
            <a:r>
              <a:rPr lang="en-US" sz="2600">
                <a:solidFill>
                  <a:srgbClr val="0D0F68"/>
                </a:solidFill>
                <a:latin typeface="Garet"/>
              </a:rPr>
              <a:t> field to run on the core cost center.</a:t>
            </a:r>
          </a:p>
          <a:p>
            <a:pPr>
              <a:lnSpc>
                <a:spcPts val="3640"/>
              </a:lnSpc>
            </a:pPr>
            <a:r>
              <a:rPr lang="en-US" sz="2600">
                <a:solidFill>
                  <a:srgbClr val="0D0F68"/>
                </a:solidFill>
                <a:latin typeface="Garet"/>
              </a:rPr>
              <a:t>To view paid invoices only, use </a:t>
            </a:r>
            <a:r>
              <a:rPr lang="en-US" sz="2600">
                <a:solidFill>
                  <a:srgbClr val="0D0F68"/>
                </a:solidFill>
                <a:latin typeface="Garet Italics"/>
              </a:rPr>
              <a:t>Payment Status</a:t>
            </a:r>
            <a:r>
              <a:rPr lang="en-US" sz="2600">
                <a:solidFill>
                  <a:srgbClr val="0D0F68"/>
                </a:solidFill>
                <a:latin typeface="Garet"/>
              </a:rPr>
              <a:t> field to filter to </a:t>
            </a:r>
            <a:r>
              <a:rPr lang="en-US" sz="2600">
                <a:solidFill>
                  <a:srgbClr val="0D0F68"/>
                </a:solidFill>
                <a:latin typeface="Garet Italics"/>
              </a:rPr>
              <a:t>paid and fully paid.</a:t>
            </a:r>
          </a:p>
        </p:txBody>
      </p:sp>
      <p:sp>
        <p:nvSpPr>
          <p:cNvPr id="16" name="TextBox 16"/>
          <p:cNvSpPr txBox="1"/>
          <p:nvPr/>
        </p:nvSpPr>
        <p:spPr>
          <a:xfrm>
            <a:off x="1155500" y="5869401"/>
            <a:ext cx="2647930" cy="669859"/>
          </a:xfrm>
          <a:prstGeom prst="rect">
            <a:avLst/>
          </a:prstGeom>
        </p:spPr>
        <p:txBody>
          <a:bodyPr lIns="0" tIns="0" rIns="0" bIns="0" rtlCol="0" anchor="t">
            <a:spAutoFit/>
          </a:bodyPr>
          <a:lstStyle/>
          <a:p>
            <a:pPr algn="r">
              <a:lnSpc>
                <a:spcPts val="5599"/>
              </a:lnSpc>
            </a:pPr>
            <a:r>
              <a:rPr lang="en-US" sz="3999">
                <a:solidFill>
                  <a:srgbClr val="0D0F68"/>
                </a:solidFill>
                <a:latin typeface="Garet Bold"/>
              </a:rPr>
              <a:t>Why:</a:t>
            </a:r>
          </a:p>
        </p:txBody>
      </p:sp>
      <p:sp>
        <p:nvSpPr>
          <p:cNvPr id="17" name="TextBox 17"/>
          <p:cNvSpPr txBox="1"/>
          <p:nvPr/>
        </p:nvSpPr>
        <p:spPr>
          <a:xfrm>
            <a:off x="4022505" y="5985004"/>
            <a:ext cx="9934126" cy="905245"/>
          </a:xfrm>
          <a:prstGeom prst="rect">
            <a:avLst/>
          </a:prstGeom>
        </p:spPr>
        <p:txBody>
          <a:bodyPr lIns="0" tIns="0" rIns="0" bIns="0" rtlCol="0" anchor="t">
            <a:spAutoFit/>
          </a:bodyPr>
          <a:lstStyle/>
          <a:p>
            <a:pPr>
              <a:lnSpc>
                <a:spcPts val="3640"/>
              </a:lnSpc>
            </a:pPr>
            <a:r>
              <a:rPr lang="en-US" sz="2600">
                <a:solidFill>
                  <a:srgbClr val="0D0F68"/>
                </a:solidFill>
                <a:latin typeface="Garet"/>
              </a:rPr>
              <a:t>To view payment status &amp; payment details of core invoices. </a:t>
            </a:r>
          </a:p>
        </p:txBody>
      </p:sp>
      <p:sp>
        <p:nvSpPr>
          <p:cNvPr id="18" name="TextBox 18"/>
          <p:cNvSpPr txBox="1"/>
          <p:nvPr/>
        </p:nvSpPr>
        <p:spPr>
          <a:xfrm>
            <a:off x="1155500" y="7023196"/>
            <a:ext cx="2647930" cy="669859"/>
          </a:xfrm>
          <a:prstGeom prst="rect">
            <a:avLst/>
          </a:prstGeom>
        </p:spPr>
        <p:txBody>
          <a:bodyPr lIns="0" tIns="0" rIns="0" bIns="0" rtlCol="0" anchor="t">
            <a:spAutoFit/>
          </a:bodyPr>
          <a:lstStyle/>
          <a:p>
            <a:pPr algn="r">
              <a:lnSpc>
                <a:spcPts val="5599"/>
              </a:lnSpc>
            </a:pPr>
            <a:r>
              <a:rPr lang="en-US" sz="3999">
                <a:solidFill>
                  <a:srgbClr val="0D0F68"/>
                </a:solidFill>
                <a:latin typeface="Garet Bold"/>
              </a:rPr>
              <a:t>Notes:</a:t>
            </a:r>
          </a:p>
        </p:txBody>
      </p:sp>
      <p:sp>
        <p:nvSpPr>
          <p:cNvPr id="19" name="TextBox 19"/>
          <p:cNvSpPr txBox="1"/>
          <p:nvPr/>
        </p:nvSpPr>
        <p:spPr>
          <a:xfrm>
            <a:off x="4022505" y="7032721"/>
            <a:ext cx="9934126" cy="905245"/>
          </a:xfrm>
          <a:prstGeom prst="rect">
            <a:avLst/>
          </a:prstGeom>
        </p:spPr>
        <p:txBody>
          <a:bodyPr lIns="0" tIns="0" rIns="0" bIns="0" rtlCol="0" anchor="t">
            <a:spAutoFit/>
          </a:bodyPr>
          <a:lstStyle/>
          <a:p>
            <a:pPr>
              <a:lnSpc>
                <a:spcPts val="3640"/>
              </a:lnSpc>
            </a:pPr>
            <a:r>
              <a:rPr lang="en-US" sz="2600">
                <a:solidFill>
                  <a:srgbClr val="0D0F68"/>
                </a:solidFill>
                <a:latin typeface="Garet"/>
              </a:rPr>
              <a:t>This report only displays payment status for invoices created after the Workday transition.</a:t>
            </a:r>
          </a:p>
        </p:txBody>
      </p:sp>
      <p:sp>
        <p:nvSpPr>
          <p:cNvPr id="20" name="TextBox 20"/>
          <p:cNvSpPr txBox="1"/>
          <p:nvPr/>
        </p:nvSpPr>
        <p:spPr>
          <a:xfrm>
            <a:off x="4022505" y="7956922"/>
            <a:ext cx="9934126" cy="1362313"/>
          </a:xfrm>
          <a:prstGeom prst="rect">
            <a:avLst/>
          </a:prstGeom>
        </p:spPr>
        <p:txBody>
          <a:bodyPr lIns="0" tIns="0" rIns="0" bIns="0" rtlCol="0" anchor="t">
            <a:spAutoFit/>
          </a:bodyPr>
          <a:lstStyle/>
          <a:p>
            <a:pPr>
              <a:lnSpc>
                <a:spcPts val="3640"/>
              </a:lnSpc>
            </a:pPr>
            <a:r>
              <a:rPr lang="en-US" sz="2600">
                <a:solidFill>
                  <a:srgbClr val="0D0F68"/>
                </a:solidFill>
                <a:latin typeface="Garet"/>
              </a:rPr>
              <a:t>All invoices created in legacy systems are considered conversion data and have limited functionality in the workday customer module.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grpSp>
        <p:nvGrpSpPr>
          <p:cNvPr id="3" name="Group 3"/>
          <p:cNvGrpSpPr/>
          <p:nvPr/>
        </p:nvGrpSpPr>
        <p:grpSpPr>
          <a:xfrm>
            <a:off x="0" y="1572731"/>
            <a:ext cx="16861457" cy="7685570"/>
            <a:chOff x="0" y="0"/>
            <a:chExt cx="4342086" cy="2148756"/>
          </a:xfrm>
        </p:grpSpPr>
        <p:sp>
          <p:nvSpPr>
            <p:cNvPr id="4" name="Freeform 4"/>
            <p:cNvSpPr/>
            <p:nvPr/>
          </p:nvSpPr>
          <p:spPr>
            <a:xfrm>
              <a:off x="0" y="0"/>
              <a:ext cx="4342086" cy="2148756"/>
            </a:xfrm>
            <a:custGeom>
              <a:avLst/>
              <a:gdLst/>
              <a:ahLst/>
              <a:cxnLst/>
              <a:rect l="l" t="t" r="r" b="b"/>
              <a:pathLst>
                <a:path w="4342086" h="2148756">
                  <a:moveTo>
                    <a:pt x="23949" y="0"/>
                  </a:moveTo>
                  <a:lnTo>
                    <a:pt x="4318136" y="0"/>
                  </a:lnTo>
                  <a:cubicBezTo>
                    <a:pt x="4324488" y="0"/>
                    <a:pt x="4330580" y="2523"/>
                    <a:pt x="4335071" y="7015"/>
                  </a:cubicBezTo>
                  <a:cubicBezTo>
                    <a:pt x="4339563" y="11506"/>
                    <a:pt x="4342086" y="17598"/>
                    <a:pt x="4342086" y="23949"/>
                  </a:cubicBezTo>
                  <a:lnTo>
                    <a:pt x="4342086" y="2124806"/>
                  </a:lnTo>
                  <a:cubicBezTo>
                    <a:pt x="4342086" y="2131158"/>
                    <a:pt x="4339563" y="2137250"/>
                    <a:pt x="4335071" y="2141741"/>
                  </a:cubicBezTo>
                  <a:cubicBezTo>
                    <a:pt x="4330580" y="2146232"/>
                    <a:pt x="4324488" y="2148756"/>
                    <a:pt x="4318136" y="2148756"/>
                  </a:cubicBezTo>
                  <a:lnTo>
                    <a:pt x="23949" y="2148756"/>
                  </a:lnTo>
                  <a:cubicBezTo>
                    <a:pt x="17598" y="2148756"/>
                    <a:pt x="11506" y="2146232"/>
                    <a:pt x="7015" y="2141741"/>
                  </a:cubicBezTo>
                  <a:cubicBezTo>
                    <a:pt x="2523" y="2137250"/>
                    <a:pt x="0" y="2131158"/>
                    <a:pt x="0" y="2124806"/>
                  </a:cubicBezTo>
                  <a:lnTo>
                    <a:pt x="0" y="23949"/>
                  </a:lnTo>
                  <a:cubicBezTo>
                    <a:pt x="0" y="17598"/>
                    <a:pt x="2523" y="11506"/>
                    <a:pt x="7015" y="7015"/>
                  </a:cubicBezTo>
                  <a:cubicBezTo>
                    <a:pt x="11506" y="2523"/>
                    <a:pt x="17598" y="0"/>
                    <a:pt x="23949" y="0"/>
                  </a:cubicBezTo>
                  <a:close/>
                </a:path>
              </a:pathLst>
            </a:custGeom>
            <a:solidFill>
              <a:srgbClr val="FBFBFB">
                <a:alpha val="89804"/>
              </a:srgbClr>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1601846" y="419788"/>
            <a:ext cx="7163655" cy="1217823"/>
            <a:chOff x="0" y="0"/>
            <a:chExt cx="1886724" cy="320744"/>
          </a:xfrm>
        </p:grpSpPr>
        <p:sp>
          <p:nvSpPr>
            <p:cNvPr id="7" name="Freeform 7"/>
            <p:cNvSpPr/>
            <p:nvPr/>
          </p:nvSpPr>
          <p:spPr>
            <a:xfrm>
              <a:off x="0" y="0"/>
              <a:ext cx="1886724" cy="320744"/>
            </a:xfrm>
            <a:custGeom>
              <a:avLst/>
              <a:gdLst/>
              <a:ahLst/>
              <a:cxnLst/>
              <a:rect l="l" t="t" r="r" b="b"/>
              <a:pathLst>
                <a:path w="1886724" h="320744">
                  <a:moveTo>
                    <a:pt x="55117" y="0"/>
                  </a:moveTo>
                  <a:lnTo>
                    <a:pt x="1831607" y="0"/>
                  </a:lnTo>
                  <a:cubicBezTo>
                    <a:pt x="1862047" y="0"/>
                    <a:pt x="1886724" y="24677"/>
                    <a:pt x="1886724" y="55117"/>
                  </a:cubicBezTo>
                  <a:lnTo>
                    <a:pt x="1886724" y="265627"/>
                  </a:lnTo>
                  <a:cubicBezTo>
                    <a:pt x="1886724" y="280245"/>
                    <a:pt x="1880917" y="294264"/>
                    <a:pt x="1870581" y="304600"/>
                  </a:cubicBezTo>
                  <a:cubicBezTo>
                    <a:pt x="1860244" y="314937"/>
                    <a:pt x="1846225" y="320744"/>
                    <a:pt x="1831607" y="320744"/>
                  </a:cubicBezTo>
                  <a:lnTo>
                    <a:pt x="55117" y="320744"/>
                  </a:lnTo>
                  <a:cubicBezTo>
                    <a:pt x="40499" y="320744"/>
                    <a:pt x="26480" y="314937"/>
                    <a:pt x="16143" y="304600"/>
                  </a:cubicBezTo>
                  <a:cubicBezTo>
                    <a:pt x="5807" y="294264"/>
                    <a:pt x="0" y="280245"/>
                    <a:pt x="0" y="265627"/>
                  </a:cubicBezTo>
                  <a:lnTo>
                    <a:pt x="0" y="55117"/>
                  </a:lnTo>
                  <a:cubicBezTo>
                    <a:pt x="0" y="40499"/>
                    <a:pt x="5807" y="26480"/>
                    <a:pt x="16143" y="16143"/>
                  </a:cubicBezTo>
                  <a:cubicBezTo>
                    <a:pt x="26480" y="5807"/>
                    <a:pt x="40499" y="0"/>
                    <a:pt x="55117" y="0"/>
                  </a:cubicBezTo>
                  <a:close/>
                </a:path>
              </a:pathLst>
            </a:custGeom>
            <a:solidFill>
              <a:srgbClr val="0D0F68"/>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9" name="Freeform 9"/>
          <p:cNvSpPr/>
          <p:nvPr/>
        </p:nvSpPr>
        <p:spPr>
          <a:xfrm>
            <a:off x="187550" y="2241729"/>
            <a:ext cx="17912899" cy="6026787"/>
          </a:xfrm>
          <a:custGeom>
            <a:avLst/>
            <a:gdLst/>
            <a:ahLst/>
            <a:cxnLst/>
            <a:rect l="l" t="t" r="r" b="b"/>
            <a:pathLst>
              <a:path w="17912899" h="6026787">
                <a:moveTo>
                  <a:pt x="0" y="0"/>
                </a:moveTo>
                <a:lnTo>
                  <a:pt x="17912900" y="0"/>
                </a:lnTo>
                <a:lnTo>
                  <a:pt x="17912900" y="6026787"/>
                </a:lnTo>
                <a:lnTo>
                  <a:pt x="0" y="6026787"/>
                </a:lnTo>
                <a:lnTo>
                  <a:pt x="0" y="0"/>
                </a:lnTo>
                <a:close/>
              </a:path>
            </a:pathLst>
          </a:custGeom>
          <a:blipFill>
            <a:blip r:embed="rId3"/>
            <a:stretch>
              <a:fillRect b="-1424"/>
            </a:stretch>
          </a:blipFill>
        </p:spPr>
      </p:sp>
      <p:sp>
        <p:nvSpPr>
          <p:cNvPr id="10" name="TextBox 10"/>
          <p:cNvSpPr txBox="1"/>
          <p:nvPr/>
        </p:nvSpPr>
        <p:spPr>
          <a:xfrm>
            <a:off x="11760772" y="600075"/>
            <a:ext cx="6492683" cy="771459"/>
          </a:xfrm>
          <a:prstGeom prst="rect">
            <a:avLst/>
          </a:prstGeom>
        </p:spPr>
        <p:txBody>
          <a:bodyPr lIns="0" tIns="0" rIns="0" bIns="0" rtlCol="0" anchor="t">
            <a:spAutoFit/>
          </a:bodyPr>
          <a:lstStyle/>
          <a:p>
            <a:pPr algn="ctr">
              <a:lnSpc>
                <a:spcPts val="6299"/>
              </a:lnSpc>
            </a:pPr>
            <a:r>
              <a:rPr lang="en-US" sz="4500">
                <a:solidFill>
                  <a:srgbClr val="FFFFFF"/>
                </a:solidFill>
                <a:latin typeface="Yeseva One Bold"/>
              </a:rPr>
              <a:t>Workday Reports</a:t>
            </a:r>
          </a:p>
        </p:txBody>
      </p:sp>
      <p:sp>
        <p:nvSpPr>
          <p:cNvPr id="11" name="TextBox 11"/>
          <p:cNvSpPr txBox="1"/>
          <p:nvPr/>
        </p:nvSpPr>
        <p:spPr>
          <a:xfrm>
            <a:off x="-394535" y="-102181"/>
            <a:ext cx="12155307" cy="1758685"/>
          </a:xfrm>
          <a:prstGeom prst="rect">
            <a:avLst/>
          </a:prstGeom>
        </p:spPr>
        <p:txBody>
          <a:bodyPr lIns="0" tIns="0" rIns="0" bIns="0" rtlCol="0" anchor="t">
            <a:spAutoFit/>
          </a:bodyPr>
          <a:lstStyle/>
          <a:p>
            <a:pPr algn="ctr">
              <a:lnSpc>
                <a:spcPts val="7000"/>
              </a:lnSpc>
            </a:pPr>
            <a:r>
              <a:rPr lang="en-US" sz="5000">
                <a:solidFill>
                  <a:srgbClr val="0D0F68"/>
                </a:solidFill>
                <a:latin typeface="Yeseva One Bold"/>
              </a:rPr>
              <a:t>Invoice Payment Status for My Organizations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grpSp>
        <p:nvGrpSpPr>
          <p:cNvPr id="3" name="Group 3"/>
          <p:cNvGrpSpPr/>
          <p:nvPr/>
        </p:nvGrpSpPr>
        <p:grpSpPr>
          <a:xfrm>
            <a:off x="4343400" y="1932427"/>
            <a:ext cx="12523956" cy="5420873"/>
            <a:chOff x="0" y="0"/>
            <a:chExt cx="4342086" cy="2148756"/>
          </a:xfrm>
        </p:grpSpPr>
        <p:sp>
          <p:nvSpPr>
            <p:cNvPr id="4" name="Freeform 4"/>
            <p:cNvSpPr/>
            <p:nvPr/>
          </p:nvSpPr>
          <p:spPr>
            <a:xfrm>
              <a:off x="0" y="0"/>
              <a:ext cx="4342086" cy="2148756"/>
            </a:xfrm>
            <a:custGeom>
              <a:avLst/>
              <a:gdLst/>
              <a:ahLst/>
              <a:cxnLst/>
              <a:rect l="l" t="t" r="r" b="b"/>
              <a:pathLst>
                <a:path w="4342086" h="2148756">
                  <a:moveTo>
                    <a:pt x="23949" y="0"/>
                  </a:moveTo>
                  <a:lnTo>
                    <a:pt x="4318136" y="0"/>
                  </a:lnTo>
                  <a:cubicBezTo>
                    <a:pt x="4324488" y="0"/>
                    <a:pt x="4330580" y="2523"/>
                    <a:pt x="4335071" y="7015"/>
                  </a:cubicBezTo>
                  <a:cubicBezTo>
                    <a:pt x="4339563" y="11506"/>
                    <a:pt x="4342086" y="17598"/>
                    <a:pt x="4342086" y="23949"/>
                  </a:cubicBezTo>
                  <a:lnTo>
                    <a:pt x="4342086" y="2124806"/>
                  </a:lnTo>
                  <a:cubicBezTo>
                    <a:pt x="4342086" y="2131158"/>
                    <a:pt x="4339563" y="2137250"/>
                    <a:pt x="4335071" y="2141741"/>
                  </a:cubicBezTo>
                  <a:cubicBezTo>
                    <a:pt x="4330580" y="2146232"/>
                    <a:pt x="4324488" y="2148756"/>
                    <a:pt x="4318136" y="2148756"/>
                  </a:cubicBezTo>
                  <a:lnTo>
                    <a:pt x="23949" y="2148756"/>
                  </a:lnTo>
                  <a:cubicBezTo>
                    <a:pt x="17598" y="2148756"/>
                    <a:pt x="11506" y="2146232"/>
                    <a:pt x="7015" y="2141741"/>
                  </a:cubicBezTo>
                  <a:cubicBezTo>
                    <a:pt x="2523" y="2137250"/>
                    <a:pt x="0" y="2131158"/>
                    <a:pt x="0" y="2124806"/>
                  </a:cubicBezTo>
                  <a:lnTo>
                    <a:pt x="0" y="23949"/>
                  </a:lnTo>
                  <a:cubicBezTo>
                    <a:pt x="0" y="17598"/>
                    <a:pt x="2523" y="11506"/>
                    <a:pt x="7015" y="7015"/>
                  </a:cubicBezTo>
                  <a:cubicBezTo>
                    <a:pt x="11506" y="2523"/>
                    <a:pt x="17598" y="0"/>
                    <a:pt x="23949" y="0"/>
                  </a:cubicBezTo>
                  <a:close/>
                </a:path>
              </a:pathLst>
            </a:custGeom>
            <a:solidFill>
              <a:srgbClr val="FBFBFB">
                <a:alpha val="89804"/>
              </a:srgbClr>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1601846" y="419788"/>
            <a:ext cx="7163655" cy="1217823"/>
            <a:chOff x="0" y="0"/>
            <a:chExt cx="1886724" cy="320744"/>
          </a:xfrm>
        </p:grpSpPr>
        <p:sp>
          <p:nvSpPr>
            <p:cNvPr id="7" name="Freeform 7"/>
            <p:cNvSpPr/>
            <p:nvPr/>
          </p:nvSpPr>
          <p:spPr>
            <a:xfrm>
              <a:off x="0" y="0"/>
              <a:ext cx="1886724" cy="320744"/>
            </a:xfrm>
            <a:custGeom>
              <a:avLst/>
              <a:gdLst/>
              <a:ahLst/>
              <a:cxnLst/>
              <a:rect l="l" t="t" r="r" b="b"/>
              <a:pathLst>
                <a:path w="1886724" h="320744">
                  <a:moveTo>
                    <a:pt x="55117" y="0"/>
                  </a:moveTo>
                  <a:lnTo>
                    <a:pt x="1831607" y="0"/>
                  </a:lnTo>
                  <a:cubicBezTo>
                    <a:pt x="1862047" y="0"/>
                    <a:pt x="1886724" y="24677"/>
                    <a:pt x="1886724" y="55117"/>
                  </a:cubicBezTo>
                  <a:lnTo>
                    <a:pt x="1886724" y="265627"/>
                  </a:lnTo>
                  <a:cubicBezTo>
                    <a:pt x="1886724" y="280245"/>
                    <a:pt x="1880917" y="294264"/>
                    <a:pt x="1870581" y="304600"/>
                  </a:cubicBezTo>
                  <a:cubicBezTo>
                    <a:pt x="1860244" y="314937"/>
                    <a:pt x="1846225" y="320744"/>
                    <a:pt x="1831607" y="320744"/>
                  </a:cubicBezTo>
                  <a:lnTo>
                    <a:pt x="55117" y="320744"/>
                  </a:lnTo>
                  <a:cubicBezTo>
                    <a:pt x="40499" y="320744"/>
                    <a:pt x="26480" y="314937"/>
                    <a:pt x="16143" y="304600"/>
                  </a:cubicBezTo>
                  <a:cubicBezTo>
                    <a:pt x="5807" y="294264"/>
                    <a:pt x="0" y="280245"/>
                    <a:pt x="0" y="265627"/>
                  </a:cubicBezTo>
                  <a:lnTo>
                    <a:pt x="0" y="55117"/>
                  </a:lnTo>
                  <a:cubicBezTo>
                    <a:pt x="0" y="40499"/>
                    <a:pt x="5807" y="26480"/>
                    <a:pt x="16143" y="16143"/>
                  </a:cubicBezTo>
                  <a:cubicBezTo>
                    <a:pt x="26480" y="5807"/>
                    <a:pt x="40499" y="0"/>
                    <a:pt x="55117" y="0"/>
                  </a:cubicBezTo>
                  <a:close/>
                </a:path>
              </a:pathLst>
            </a:custGeom>
            <a:solidFill>
              <a:srgbClr val="0D0F68"/>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9" name="Freeform 9"/>
          <p:cNvSpPr/>
          <p:nvPr/>
        </p:nvSpPr>
        <p:spPr>
          <a:xfrm>
            <a:off x="304800" y="1739792"/>
            <a:ext cx="17505024" cy="8245762"/>
          </a:xfrm>
          <a:custGeom>
            <a:avLst/>
            <a:gdLst/>
            <a:ahLst/>
            <a:cxnLst/>
            <a:rect l="l" t="t" r="r" b="b"/>
            <a:pathLst>
              <a:path w="17505024" h="8245762">
                <a:moveTo>
                  <a:pt x="0" y="0"/>
                </a:moveTo>
                <a:lnTo>
                  <a:pt x="17505023" y="0"/>
                </a:lnTo>
                <a:lnTo>
                  <a:pt x="17505023" y="8245761"/>
                </a:lnTo>
                <a:lnTo>
                  <a:pt x="0" y="8245761"/>
                </a:lnTo>
                <a:lnTo>
                  <a:pt x="0" y="0"/>
                </a:lnTo>
                <a:close/>
              </a:path>
            </a:pathLst>
          </a:custGeom>
          <a:blipFill>
            <a:blip r:embed="rId3"/>
            <a:stretch>
              <a:fillRect/>
            </a:stretch>
          </a:blipFill>
        </p:spPr>
      </p:sp>
      <p:sp>
        <p:nvSpPr>
          <p:cNvPr id="10" name="TextBox 10"/>
          <p:cNvSpPr txBox="1"/>
          <p:nvPr/>
        </p:nvSpPr>
        <p:spPr>
          <a:xfrm>
            <a:off x="11760772" y="600075"/>
            <a:ext cx="6492683" cy="771459"/>
          </a:xfrm>
          <a:prstGeom prst="rect">
            <a:avLst/>
          </a:prstGeom>
        </p:spPr>
        <p:txBody>
          <a:bodyPr lIns="0" tIns="0" rIns="0" bIns="0" rtlCol="0" anchor="t">
            <a:spAutoFit/>
          </a:bodyPr>
          <a:lstStyle/>
          <a:p>
            <a:pPr algn="ctr">
              <a:lnSpc>
                <a:spcPts val="6299"/>
              </a:lnSpc>
            </a:pPr>
            <a:r>
              <a:rPr lang="en-US" sz="4500">
                <a:solidFill>
                  <a:srgbClr val="FFFFFF"/>
                </a:solidFill>
                <a:latin typeface="Yeseva One Bold"/>
              </a:rPr>
              <a:t>Workday Reports</a:t>
            </a:r>
          </a:p>
        </p:txBody>
      </p:sp>
      <p:sp>
        <p:nvSpPr>
          <p:cNvPr id="11" name="TextBox 11"/>
          <p:cNvSpPr txBox="1"/>
          <p:nvPr/>
        </p:nvSpPr>
        <p:spPr>
          <a:xfrm>
            <a:off x="-394535" y="-102181"/>
            <a:ext cx="12155307" cy="872992"/>
          </a:xfrm>
          <a:prstGeom prst="rect">
            <a:avLst/>
          </a:prstGeom>
        </p:spPr>
        <p:txBody>
          <a:bodyPr lIns="0" tIns="0" rIns="0" bIns="0" rtlCol="0" anchor="t">
            <a:spAutoFit/>
          </a:bodyPr>
          <a:lstStyle/>
          <a:p>
            <a:pPr algn="ctr">
              <a:lnSpc>
                <a:spcPts val="7000"/>
              </a:lnSpc>
            </a:pPr>
            <a:r>
              <a:rPr lang="en-US" sz="5000">
                <a:solidFill>
                  <a:srgbClr val="0D0F68"/>
                </a:solidFill>
                <a:latin typeface="Yeseva One"/>
              </a:rPr>
              <a:t>Department Finance Reports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0" y="0"/>
            <a:ext cx="18288000" cy="10287000"/>
          </a:xfrm>
          <a:custGeom>
            <a:avLst/>
            <a:gdLst/>
            <a:ahLst/>
            <a:cxnLst/>
            <a:rect l="l" t="t" r="r" b="b"/>
            <a:pathLst>
              <a:path w="18288000" h="10287000">
                <a:moveTo>
                  <a:pt x="18288000" y="0"/>
                </a:moveTo>
                <a:lnTo>
                  <a:pt x="0" y="0"/>
                </a:lnTo>
                <a:lnTo>
                  <a:pt x="0" y="10287000"/>
                </a:lnTo>
                <a:lnTo>
                  <a:pt x="18288000" y="10287000"/>
                </a:lnTo>
                <a:lnTo>
                  <a:pt x="18288000" y="0"/>
                </a:lnTo>
                <a:close/>
              </a:path>
            </a:pathLst>
          </a:custGeom>
          <a:blipFill>
            <a:blip r:embed="rId2"/>
            <a:stretch>
              <a:fillRect/>
            </a:stretch>
          </a:blipFill>
        </p:spPr>
      </p:sp>
      <p:sp>
        <p:nvSpPr>
          <p:cNvPr id="3" name="Freeform 3"/>
          <p:cNvSpPr/>
          <p:nvPr/>
        </p:nvSpPr>
        <p:spPr>
          <a:xfrm>
            <a:off x="1028700" y="6461125"/>
            <a:ext cx="3450800" cy="2967688"/>
          </a:xfrm>
          <a:custGeom>
            <a:avLst/>
            <a:gdLst/>
            <a:ahLst/>
            <a:cxnLst/>
            <a:rect l="l" t="t" r="r" b="b"/>
            <a:pathLst>
              <a:path w="3450800" h="2967688">
                <a:moveTo>
                  <a:pt x="0" y="0"/>
                </a:moveTo>
                <a:lnTo>
                  <a:pt x="3450800" y="0"/>
                </a:lnTo>
                <a:lnTo>
                  <a:pt x="3450800" y="2967688"/>
                </a:lnTo>
                <a:lnTo>
                  <a:pt x="0" y="29676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TextBox 4"/>
          <p:cNvSpPr txBox="1"/>
          <p:nvPr/>
        </p:nvSpPr>
        <p:spPr>
          <a:xfrm>
            <a:off x="4124893" y="3663950"/>
            <a:ext cx="10038214" cy="2797042"/>
          </a:xfrm>
          <a:prstGeom prst="rect">
            <a:avLst/>
          </a:prstGeom>
        </p:spPr>
        <p:txBody>
          <a:bodyPr lIns="0" tIns="0" rIns="0" bIns="0" rtlCol="0" anchor="t">
            <a:spAutoFit/>
          </a:bodyPr>
          <a:lstStyle/>
          <a:p>
            <a:pPr algn="ctr">
              <a:lnSpc>
                <a:spcPts val="11200"/>
              </a:lnSpc>
            </a:pPr>
            <a:r>
              <a:rPr lang="en-US" sz="8000">
                <a:solidFill>
                  <a:srgbClr val="0D0F68"/>
                </a:solidFill>
                <a:latin typeface="Yeseva One"/>
              </a:rPr>
              <a:t>Question and Answe﻿r...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0" y="0"/>
            <a:ext cx="18288000" cy="10287000"/>
          </a:xfrm>
          <a:custGeom>
            <a:avLst/>
            <a:gdLst/>
            <a:ahLst/>
            <a:cxnLst/>
            <a:rect l="l" t="t" r="r" b="b"/>
            <a:pathLst>
              <a:path w="18288000" h="10287000">
                <a:moveTo>
                  <a:pt x="18288000" y="0"/>
                </a:moveTo>
                <a:lnTo>
                  <a:pt x="0" y="0"/>
                </a:lnTo>
                <a:lnTo>
                  <a:pt x="0" y="10287000"/>
                </a:lnTo>
                <a:lnTo>
                  <a:pt x="18288000" y="10287000"/>
                </a:lnTo>
                <a:lnTo>
                  <a:pt x="18288000" y="0"/>
                </a:lnTo>
                <a:close/>
              </a:path>
            </a:pathLst>
          </a:custGeom>
          <a:blipFill>
            <a:blip r:embed="rId2"/>
            <a:stretch>
              <a:fillRect/>
            </a:stretch>
          </a:blipFill>
        </p:spPr>
      </p:sp>
      <p:sp>
        <p:nvSpPr>
          <p:cNvPr id="3" name="TextBox 3"/>
          <p:cNvSpPr txBox="1"/>
          <p:nvPr/>
        </p:nvSpPr>
        <p:spPr>
          <a:xfrm>
            <a:off x="1804359" y="4025064"/>
            <a:ext cx="14679282" cy="2008271"/>
          </a:xfrm>
          <a:prstGeom prst="rect">
            <a:avLst/>
          </a:prstGeom>
        </p:spPr>
        <p:txBody>
          <a:bodyPr lIns="0" tIns="0" rIns="0" bIns="0" rtlCol="0" anchor="t">
            <a:spAutoFit/>
          </a:bodyPr>
          <a:lstStyle/>
          <a:p>
            <a:pPr algn="ctr">
              <a:lnSpc>
                <a:spcPts val="16350"/>
              </a:lnSpc>
            </a:pPr>
            <a:r>
              <a:rPr lang="en-US" sz="11679">
                <a:solidFill>
                  <a:srgbClr val="0D0F68"/>
                </a:solidFill>
                <a:latin typeface="Yeseva One"/>
              </a:rPr>
              <a:t>Thank You!</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grpSp>
        <p:nvGrpSpPr>
          <p:cNvPr id="3" name="Group 3"/>
          <p:cNvGrpSpPr/>
          <p:nvPr/>
        </p:nvGrpSpPr>
        <p:grpSpPr>
          <a:xfrm>
            <a:off x="375101" y="1572730"/>
            <a:ext cx="16486356" cy="8158557"/>
            <a:chOff x="0" y="0"/>
            <a:chExt cx="4342086" cy="2148756"/>
          </a:xfrm>
        </p:grpSpPr>
        <p:sp>
          <p:nvSpPr>
            <p:cNvPr id="4" name="Freeform 4"/>
            <p:cNvSpPr/>
            <p:nvPr/>
          </p:nvSpPr>
          <p:spPr>
            <a:xfrm>
              <a:off x="0" y="0"/>
              <a:ext cx="4342086" cy="2148756"/>
            </a:xfrm>
            <a:custGeom>
              <a:avLst/>
              <a:gdLst/>
              <a:ahLst/>
              <a:cxnLst/>
              <a:rect l="l" t="t" r="r" b="b"/>
              <a:pathLst>
                <a:path w="4342086" h="2148756">
                  <a:moveTo>
                    <a:pt x="23949" y="0"/>
                  </a:moveTo>
                  <a:lnTo>
                    <a:pt x="4318136" y="0"/>
                  </a:lnTo>
                  <a:cubicBezTo>
                    <a:pt x="4324488" y="0"/>
                    <a:pt x="4330580" y="2523"/>
                    <a:pt x="4335071" y="7015"/>
                  </a:cubicBezTo>
                  <a:cubicBezTo>
                    <a:pt x="4339563" y="11506"/>
                    <a:pt x="4342086" y="17598"/>
                    <a:pt x="4342086" y="23949"/>
                  </a:cubicBezTo>
                  <a:lnTo>
                    <a:pt x="4342086" y="2124806"/>
                  </a:lnTo>
                  <a:cubicBezTo>
                    <a:pt x="4342086" y="2131158"/>
                    <a:pt x="4339563" y="2137250"/>
                    <a:pt x="4335071" y="2141741"/>
                  </a:cubicBezTo>
                  <a:cubicBezTo>
                    <a:pt x="4330580" y="2146232"/>
                    <a:pt x="4324488" y="2148756"/>
                    <a:pt x="4318136" y="2148756"/>
                  </a:cubicBezTo>
                  <a:lnTo>
                    <a:pt x="23949" y="2148756"/>
                  </a:lnTo>
                  <a:cubicBezTo>
                    <a:pt x="17598" y="2148756"/>
                    <a:pt x="11506" y="2146232"/>
                    <a:pt x="7015" y="2141741"/>
                  </a:cubicBezTo>
                  <a:cubicBezTo>
                    <a:pt x="2523" y="2137250"/>
                    <a:pt x="0" y="2131158"/>
                    <a:pt x="0" y="2124806"/>
                  </a:cubicBezTo>
                  <a:lnTo>
                    <a:pt x="0" y="23949"/>
                  </a:lnTo>
                  <a:cubicBezTo>
                    <a:pt x="0" y="17598"/>
                    <a:pt x="2523" y="11506"/>
                    <a:pt x="7015" y="7015"/>
                  </a:cubicBezTo>
                  <a:cubicBezTo>
                    <a:pt x="11506" y="2523"/>
                    <a:pt x="17598" y="0"/>
                    <a:pt x="23949" y="0"/>
                  </a:cubicBezTo>
                  <a:close/>
                </a:path>
              </a:pathLst>
            </a:custGeom>
            <a:solidFill>
              <a:srgbClr val="FBFBFB">
                <a:alpha val="89804"/>
              </a:srgbClr>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1601846" y="419788"/>
            <a:ext cx="7163655" cy="1217823"/>
            <a:chOff x="0" y="0"/>
            <a:chExt cx="1886724" cy="320744"/>
          </a:xfrm>
        </p:grpSpPr>
        <p:sp>
          <p:nvSpPr>
            <p:cNvPr id="7" name="Freeform 7"/>
            <p:cNvSpPr/>
            <p:nvPr/>
          </p:nvSpPr>
          <p:spPr>
            <a:xfrm>
              <a:off x="0" y="0"/>
              <a:ext cx="1886724" cy="320744"/>
            </a:xfrm>
            <a:custGeom>
              <a:avLst/>
              <a:gdLst/>
              <a:ahLst/>
              <a:cxnLst/>
              <a:rect l="l" t="t" r="r" b="b"/>
              <a:pathLst>
                <a:path w="1886724" h="320744">
                  <a:moveTo>
                    <a:pt x="55117" y="0"/>
                  </a:moveTo>
                  <a:lnTo>
                    <a:pt x="1831607" y="0"/>
                  </a:lnTo>
                  <a:cubicBezTo>
                    <a:pt x="1862047" y="0"/>
                    <a:pt x="1886724" y="24677"/>
                    <a:pt x="1886724" y="55117"/>
                  </a:cubicBezTo>
                  <a:lnTo>
                    <a:pt x="1886724" y="265627"/>
                  </a:lnTo>
                  <a:cubicBezTo>
                    <a:pt x="1886724" y="280245"/>
                    <a:pt x="1880917" y="294264"/>
                    <a:pt x="1870581" y="304600"/>
                  </a:cubicBezTo>
                  <a:cubicBezTo>
                    <a:pt x="1860244" y="314937"/>
                    <a:pt x="1846225" y="320744"/>
                    <a:pt x="1831607" y="320744"/>
                  </a:cubicBezTo>
                  <a:lnTo>
                    <a:pt x="55117" y="320744"/>
                  </a:lnTo>
                  <a:cubicBezTo>
                    <a:pt x="40499" y="320744"/>
                    <a:pt x="26480" y="314937"/>
                    <a:pt x="16143" y="304600"/>
                  </a:cubicBezTo>
                  <a:cubicBezTo>
                    <a:pt x="5807" y="294264"/>
                    <a:pt x="0" y="280245"/>
                    <a:pt x="0" y="265627"/>
                  </a:cubicBezTo>
                  <a:lnTo>
                    <a:pt x="0" y="55117"/>
                  </a:lnTo>
                  <a:cubicBezTo>
                    <a:pt x="0" y="40499"/>
                    <a:pt x="5807" y="26480"/>
                    <a:pt x="16143" y="16143"/>
                  </a:cubicBezTo>
                  <a:cubicBezTo>
                    <a:pt x="26480" y="5807"/>
                    <a:pt x="40499" y="0"/>
                    <a:pt x="55117" y="0"/>
                  </a:cubicBezTo>
                  <a:close/>
                </a:path>
              </a:pathLst>
            </a:custGeom>
            <a:solidFill>
              <a:srgbClr val="0D0F68"/>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0" name="TextBox 10"/>
          <p:cNvSpPr txBox="1"/>
          <p:nvPr/>
        </p:nvSpPr>
        <p:spPr>
          <a:xfrm>
            <a:off x="11760772" y="600075"/>
            <a:ext cx="6492683" cy="771459"/>
          </a:xfrm>
          <a:prstGeom prst="rect">
            <a:avLst/>
          </a:prstGeom>
        </p:spPr>
        <p:txBody>
          <a:bodyPr lIns="0" tIns="0" rIns="0" bIns="0" rtlCol="0" anchor="t">
            <a:spAutoFit/>
          </a:bodyPr>
          <a:lstStyle/>
          <a:p>
            <a:pPr algn="ctr">
              <a:lnSpc>
                <a:spcPts val="6299"/>
              </a:lnSpc>
            </a:pPr>
            <a:r>
              <a:rPr lang="en-US" sz="4500" dirty="0">
                <a:solidFill>
                  <a:srgbClr val="FFFFFF"/>
                </a:solidFill>
                <a:latin typeface="Yeseva One Bold"/>
              </a:rPr>
              <a:t>Workday</a:t>
            </a:r>
          </a:p>
        </p:txBody>
      </p:sp>
      <p:sp>
        <p:nvSpPr>
          <p:cNvPr id="11" name="TextBox 11"/>
          <p:cNvSpPr txBox="1"/>
          <p:nvPr/>
        </p:nvSpPr>
        <p:spPr>
          <a:xfrm>
            <a:off x="-394535" y="-102181"/>
            <a:ext cx="12155307" cy="833177"/>
          </a:xfrm>
          <a:prstGeom prst="rect">
            <a:avLst/>
          </a:prstGeom>
        </p:spPr>
        <p:txBody>
          <a:bodyPr lIns="0" tIns="0" rIns="0" bIns="0" rtlCol="0" anchor="t">
            <a:spAutoFit/>
          </a:bodyPr>
          <a:lstStyle/>
          <a:p>
            <a:pPr algn="ctr">
              <a:lnSpc>
                <a:spcPts val="7000"/>
              </a:lnSpc>
            </a:pPr>
            <a:r>
              <a:rPr lang="en-US" sz="5000" dirty="0">
                <a:solidFill>
                  <a:srgbClr val="0D0F68"/>
                </a:solidFill>
                <a:latin typeface="Yeseva One"/>
              </a:rPr>
              <a:t>Workday “Receiving’ Requirement</a:t>
            </a:r>
          </a:p>
        </p:txBody>
      </p:sp>
      <p:pic>
        <p:nvPicPr>
          <p:cNvPr id="13" name="Picture 12">
            <a:extLst>
              <a:ext uri="{FF2B5EF4-FFF2-40B4-BE49-F238E27FC236}">
                <a16:creationId xmlns:a16="http://schemas.microsoft.com/office/drawing/2014/main" id="{5D1975B0-17F8-EF2D-DD2D-8C420059D95A}"/>
              </a:ext>
            </a:extLst>
          </p:cNvPr>
          <p:cNvPicPr>
            <a:picLocks noChangeAspect="1"/>
          </p:cNvPicPr>
          <p:nvPr/>
        </p:nvPicPr>
        <p:blipFill>
          <a:blip r:embed="rId3"/>
          <a:stretch>
            <a:fillRect/>
          </a:stretch>
        </p:blipFill>
        <p:spPr>
          <a:xfrm>
            <a:off x="2743200" y="1856958"/>
            <a:ext cx="9121760" cy="7542425"/>
          </a:xfrm>
          <a:prstGeom prst="rect">
            <a:avLst/>
          </a:prstGeom>
        </p:spPr>
      </p:pic>
    </p:spTree>
    <p:extLst>
      <p:ext uri="{BB962C8B-B14F-4D97-AF65-F5344CB8AC3E}">
        <p14:creationId xmlns:p14="http://schemas.microsoft.com/office/powerpoint/2010/main" val="660296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grpSp>
        <p:nvGrpSpPr>
          <p:cNvPr id="3" name="Group 3"/>
          <p:cNvGrpSpPr/>
          <p:nvPr/>
        </p:nvGrpSpPr>
        <p:grpSpPr>
          <a:xfrm>
            <a:off x="1028700" y="1718344"/>
            <a:ext cx="15904319" cy="8366981"/>
            <a:chOff x="0" y="0"/>
            <a:chExt cx="4188792" cy="2203649"/>
          </a:xfrm>
        </p:grpSpPr>
        <p:sp>
          <p:nvSpPr>
            <p:cNvPr id="4" name="Freeform 4"/>
            <p:cNvSpPr/>
            <p:nvPr/>
          </p:nvSpPr>
          <p:spPr>
            <a:xfrm>
              <a:off x="0" y="0"/>
              <a:ext cx="4188792" cy="2203649"/>
            </a:xfrm>
            <a:custGeom>
              <a:avLst/>
              <a:gdLst/>
              <a:ahLst/>
              <a:cxnLst/>
              <a:rect l="l" t="t" r="r" b="b"/>
              <a:pathLst>
                <a:path w="4188792" h="2203649">
                  <a:moveTo>
                    <a:pt x="24826" y="0"/>
                  </a:moveTo>
                  <a:lnTo>
                    <a:pt x="4163966" y="0"/>
                  </a:lnTo>
                  <a:cubicBezTo>
                    <a:pt x="4170550" y="0"/>
                    <a:pt x="4176865" y="2616"/>
                    <a:pt x="4181521" y="7271"/>
                  </a:cubicBezTo>
                  <a:cubicBezTo>
                    <a:pt x="4186176" y="11927"/>
                    <a:pt x="4188792" y="18242"/>
                    <a:pt x="4188792" y="24826"/>
                  </a:cubicBezTo>
                  <a:lnTo>
                    <a:pt x="4188792" y="2178824"/>
                  </a:lnTo>
                  <a:cubicBezTo>
                    <a:pt x="4188792" y="2192535"/>
                    <a:pt x="4177677" y="2203649"/>
                    <a:pt x="4163966" y="2203649"/>
                  </a:cubicBezTo>
                  <a:lnTo>
                    <a:pt x="24826" y="2203649"/>
                  </a:lnTo>
                  <a:cubicBezTo>
                    <a:pt x="18242" y="2203649"/>
                    <a:pt x="11927" y="2201034"/>
                    <a:pt x="7271" y="2196378"/>
                  </a:cubicBezTo>
                  <a:cubicBezTo>
                    <a:pt x="2616" y="2191722"/>
                    <a:pt x="0" y="2185408"/>
                    <a:pt x="0" y="2178824"/>
                  </a:cubicBezTo>
                  <a:lnTo>
                    <a:pt x="0" y="24826"/>
                  </a:lnTo>
                  <a:cubicBezTo>
                    <a:pt x="0" y="18242"/>
                    <a:pt x="2616" y="11927"/>
                    <a:pt x="7271" y="7271"/>
                  </a:cubicBezTo>
                  <a:cubicBezTo>
                    <a:pt x="11927" y="2616"/>
                    <a:pt x="18242" y="0"/>
                    <a:pt x="24826" y="0"/>
                  </a:cubicBezTo>
                  <a:close/>
                </a:path>
              </a:pathLst>
            </a:custGeom>
            <a:solidFill>
              <a:srgbClr val="FBFBFB">
                <a:alpha val="89804"/>
              </a:srgbClr>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6098419" y="948440"/>
            <a:ext cx="6391665" cy="1377883"/>
          </a:xfrm>
          <a:prstGeom prst="rect">
            <a:avLst/>
          </a:prstGeom>
        </p:spPr>
        <p:txBody>
          <a:bodyPr lIns="0" tIns="0" rIns="0" bIns="0" rtlCol="0" anchor="t">
            <a:spAutoFit/>
          </a:bodyPr>
          <a:lstStyle/>
          <a:p>
            <a:pPr algn="ctr">
              <a:lnSpc>
                <a:spcPts val="11200"/>
              </a:lnSpc>
            </a:pPr>
            <a:r>
              <a:rPr lang="en-US" sz="8000">
                <a:solidFill>
                  <a:srgbClr val="0D0F68"/>
                </a:solidFill>
                <a:latin typeface="Yeseva One"/>
              </a:rPr>
              <a:t>Agenda</a:t>
            </a:r>
          </a:p>
        </p:txBody>
      </p:sp>
      <p:grpSp>
        <p:nvGrpSpPr>
          <p:cNvPr id="7" name="Group 7"/>
          <p:cNvGrpSpPr/>
          <p:nvPr/>
        </p:nvGrpSpPr>
        <p:grpSpPr>
          <a:xfrm>
            <a:off x="2084471" y="2545188"/>
            <a:ext cx="14353157" cy="1217757"/>
            <a:chOff x="0" y="0"/>
            <a:chExt cx="19137542" cy="1623676"/>
          </a:xfrm>
        </p:grpSpPr>
        <p:grpSp>
          <p:nvGrpSpPr>
            <p:cNvPr id="8" name="Group 8"/>
            <p:cNvGrpSpPr/>
            <p:nvPr/>
          </p:nvGrpSpPr>
          <p:grpSpPr>
            <a:xfrm>
              <a:off x="0" y="0"/>
              <a:ext cx="19137542" cy="1623676"/>
              <a:chOff x="0" y="0"/>
              <a:chExt cx="3780255" cy="320726"/>
            </a:xfrm>
          </p:grpSpPr>
          <p:sp>
            <p:nvSpPr>
              <p:cNvPr id="9" name="Freeform 9"/>
              <p:cNvSpPr/>
              <p:nvPr/>
            </p:nvSpPr>
            <p:spPr>
              <a:xfrm>
                <a:off x="0" y="0"/>
                <a:ext cx="3780255" cy="320726"/>
              </a:xfrm>
              <a:custGeom>
                <a:avLst/>
                <a:gdLst/>
                <a:ahLst/>
                <a:cxnLst/>
                <a:rect l="l" t="t" r="r" b="b"/>
                <a:pathLst>
                  <a:path w="3780255" h="320726">
                    <a:moveTo>
                      <a:pt x="27509" y="0"/>
                    </a:moveTo>
                    <a:lnTo>
                      <a:pt x="3752747" y="0"/>
                    </a:lnTo>
                    <a:cubicBezTo>
                      <a:pt x="3767939" y="0"/>
                      <a:pt x="3780255" y="12316"/>
                      <a:pt x="3780255" y="27509"/>
                    </a:cubicBezTo>
                    <a:lnTo>
                      <a:pt x="3780255" y="293217"/>
                    </a:lnTo>
                    <a:cubicBezTo>
                      <a:pt x="3780255" y="308410"/>
                      <a:pt x="3767939" y="320726"/>
                      <a:pt x="3752747" y="320726"/>
                    </a:cubicBezTo>
                    <a:lnTo>
                      <a:pt x="27509" y="320726"/>
                    </a:lnTo>
                    <a:cubicBezTo>
                      <a:pt x="12316" y="320726"/>
                      <a:pt x="0" y="308410"/>
                      <a:pt x="0" y="293217"/>
                    </a:cubicBezTo>
                    <a:lnTo>
                      <a:pt x="0" y="27509"/>
                    </a:lnTo>
                    <a:cubicBezTo>
                      <a:pt x="0" y="12316"/>
                      <a:pt x="12316" y="0"/>
                      <a:pt x="27509" y="0"/>
                    </a:cubicBezTo>
                    <a:close/>
                  </a:path>
                </a:pathLst>
              </a:custGeom>
              <a:solidFill>
                <a:srgbClr val="0D0F68"/>
              </a:solidFill>
              <a:ln cap="rnd">
                <a:noFill/>
                <a:prstDash val="dash"/>
                <a:round/>
              </a:ln>
            </p:spPr>
          </p:sp>
          <p:sp>
            <p:nvSpPr>
              <p:cNvPr id="10" name="TextBox 10"/>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1" name="TextBox 11"/>
            <p:cNvSpPr txBox="1"/>
            <p:nvPr/>
          </p:nvSpPr>
          <p:spPr>
            <a:xfrm>
              <a:off x="612226" y="278482"/>
              <a:ext cx="1184156" cy="990512"/>
            </a:xfrm>
            <a:prstGeom prst="rect">
              <a:avLst/>
            </a:prstGeom>
          </p:spPr>
          <p:txBody>
            <a:bodyPr lIns="0" tIns="0" rIns="0" bIns="0" rtlCol="0" anchor="t">
              <a:spAutoFit/>
            </a:bodyPr>
            <a:lstStyle/>
            <a:p>
              <a:pPr algn="ctr">
                <a:lnSpc>
                  <a:spcPts val="6299"/>
                </a:lnSpc>
              </a:pPr>
              <a:r>
                <a:rPr lang="en-US" sz="4500">
                  <a:solidFill>
                    <a:srgbClr val="FFFFFF"/>
                  </a:solidFill>
                  <a:latin typeface="Garet Bold"/>
                </a:rPr>
                <a:t>01</a:t>
              </a:r>
            </a:p>
          </p:txBody>
        </p:sp>
        <p:sp>
          <p:nvSpPr>
            <p:cNvPr id="12" name="TextBox 12"/>
            <p:cNvSpPr txBox="1"/>
            <p:nvPr/>
          </p:nvSpPr>
          <p:spPr>
            <a:xfrm>
              <a:off x="1952376" y="391636"/>
              <a:ext cx="12537130" cy="773642"/>
            </a:xfrm>
            <a:prstGeom prst="rect">
              <a:avLst/>
            </a:prstGeom>
          </p:spPr>
          <p:txBody>
            <a:bodyPr lIns="0" tIns="0" rIns="0" bIns="0" rtlCol="0" anchor="t">
              <a:spAutoFit/>
            </a:bodyPr>
            <a:lstStyle/>
            <a:p>
              <a:pPr>
                <a:lnSpc>
                  <a:spcPts val="4900"/>
                </a:lnSpc>
              </a:pPr>
              <a:r>
                <a:rPr lang="en-US" sz="3500">
                  <a:solidFill>
                    <a:srgbClr val="FFFFFF"/>
                  </a:solidFill>
                  <a:latin typeface="Garet"/>
                </a:rPr>
                <a:t>iLab Monthy Invoicing Schedule</a:t>
              </a:r>
            </a:p>
          </p:txBody>
        </p:sp>
      </p:grpSp>
      <p:grpSp>
        <p:nvGrpSpPr>
          <p:cNvPr id="13" name="Group 13"/>
          <p:cNvGrpSpPr/>
          <p:nvPr/>
        </p:nvGrpSpPr>
        <p:grpSpPr>
          <a:xfrm>
            <a:off x="2066736" y="8649422"/>
            <a:ext cx="14154527" cy="1217757"/>
            <a:chOff x="0" y="0"/>
            <a:chExt cx="18872703" cy="1623676"/>
          </a:xfrm>
        </p:grpSpPr>
        <p:grpSp>
          <p:nvGrpSpPr>
            <p:cNvPr id="14" name="Group 14"/>
            <p:cNvGrpSpPr/>
            <p:nvPr/>
          </p:nvGrpSpPr>
          <p:grpSpPr>
            <a:xfrm>
              <a:off x="44269" y="0"/>
              <a:ext cx="18828434" cy="1623676"/>
              <a:chOff x="0" y="0"/>
              <a:chExt cx="3719197" cy="320726"/>
            </a:xfrm>
          </p:grpSpPr>
          <p:sp>
            <p:nvSpPr>
              <p:cNvPr id="15" name="Freeform 15"/>
              <p:cNvSpPr/>
              <p:nvPr/>
            </p:nvSpPr>
            <p:spPr>
              <a:xfrm>
                <a:off x="0" y="0"/>
                <a:ext cx="3719197" cy="320726"/>
              </a:xfrm>
              <a:custGeom>
                <a:avLst/>
                <a:gdLst/>
                <a:ahLst/>
                <a:cxnLst/>
                <a:rect l="l" t="t" r="r" b="b"/>
                <a:pathLst>
                  <a:path w="3719197" h="320726">
                    <a:moveTo>
                      <a:pt x="27960" y="0"/>
                    </a:moveTo>
                    <a:lnTo>
                      <a:pt x="3691237" y="0"/>
                    </a:lnTo>
                    <a:cubicBezTo>
                      <a:pt x="3706679" y="0"/>
                      <a:pt x="3719197" y="12518"/>
                      <a:pt x="3719197" y="27960"/>
                    </a:cubicBezTo>
                    <a:lnTo>
                      <a:pt x="3719197" y="292766"/>
                    </a:lnTo>
                    <a:cubicBezTo>
                      <a:pt x="3719197" y="308208"/>
                      <a:pt x="3706679" y="320726"/>
                      <a:pt x="3691237" y="320726"/>
                    </a:cubicBezTo>
                    <a:lnTo>
                      <a:pt x="27960" y="320726"/>
                    </a:lnTo>
                    <a:cubicBezTo>
                      <a:pt x="12518" y="320726"/>
                      <a:pt x="0" y="308208"/>
                      <a:pt x="0" y="292766"/>
                    </a:cubicBezTo>
                    <a:lnTo>
                      <a:pt x="0" y="27960"/>
                    </a:lnTo>
                    <a:cubicBezTo>
                      <a:pt x="0" y="12518"/>
                      <a:pt x="12518" y="0"/>
                      <a:pt x="27960" y="0"/>
                    </a:cubicBezTo>
                    <a:close/>
                  </a:path>
                </a:pathLst>
              </a:custGeom>
              <a:solidFill>
                <a:srgbClr val="0D0F68"/>
              </a:solidFill>
            </p:spPr>
          </p:sp>
          <p:sp>
            <p:nvSpPr>
              <p:cNvPr id="16" name="TextBox 16"/>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7" name="TextBox 17"/>
            <p:cNvSpPr txBox="1"/>
            <p:nvPr/>
          </p:nvSpPr>
          <p:spPr>
            <a:xfrm>
              <a:off x="0" y="278482"/>
              <a:ext cx="2563557" cy="990512"/>
            </a:xfrm>
            <a:prstGeom prst="rect">
              <a:avLst/>
            </a:prstGeom>
          </p:spPr>
          <p:txBody>
            <a:bodyPr lIns="0" tIns="0" rIns="0" bIns="0" rtlCol="0" anchor="t">
              <a:spAutoFit/>
            </a:bodyPr>
            <a:lstStyle/>
            <a:p>
              <a:pPr algn="ctr">
                <a:lnSpc>
                  <a:spcPts val="6299"/>
                </a:lnSpc>
              </a:pPr>
              <a:r>
                <a:rPr lang="en-US" sz="4500">
                  <a:solidFill>
                    <a:srgbClr val="FFFFFF"/>
                  </a:solidFill>
                  <a:latin typeface="Garet Bold"/>
                </a:rPr>
                <a:t>05</a:t>
              </a:r>
            </a:p>
          </p:txBody>
        </p:sp>
        <p:sp>
          <p:nvSpPr>
            <p:cNvPr id="18" name="TextBox 18"/>
            <p:cNvSpPr txBox="1"/>
            <p:nvPr/>
          </p:nvSpPr>
          <p:spPr>
            <a:xfrm>
              <a:off x="2089825" y="391680"/>
              <a:ext cx="13594714" cy="807913"/>
            </a:xfrm>
            <a:prstGeom prst="rect">
              <a:avLst/>
            </a:prstGeom>
          </p:spPr>
          <p:txBody>
            <a:bodyPr lIns="0" tIns="0" rIns="0" bIns="0" rtlCol="0" anchor="t">
              <a:spAutoFit/>
            </a:bodyPr>
            <a:lstStyle/>
            <a:p>
              <a:pPr>
                <a:lnSpc>
                  <a:spcPts val="4900"/>
                </a:lnSpc>
              </a:pPr>
              <a:r>
                <a:rPr lang="en-US" sz="3500" dirty="0">
                  <a:solidFill>
                    <a:srgbClr val="FFFFFF"/>
                  </a:solidFill>
                  <a:latin typeface="Garet"/>
                </a:rPr>
                <a:t>Workday Reports</a:t>
              </a:r>
            </a:p>
          </p:txBody>
        </p:sp>
      </p:grpSp>
      <p:grpSp>
        <p:nvGrpSpPr>
          <p:cNvPr id="19" name="Group 19"/>
          <p:cNvGrpSpPr/>
          <p:nvPr/>
        </p:nvGrpSpPr>
        <p:grpSpPr>
          <a:xfrm>
            <a:off x="2084471" y="5568104"/>
            <a:ext cx="14198603" cy="1217823"/>
            <a:chOff x="0" y="0"/>
            <a:chExt cx="18931470" cy="1623764"/>
          </a:xfrm>
        </p:grpSpPr>
        <p:grpSp>
          <p:nvGrpSpPr>
            <p:cNvPr id="20" name="Group 20"/>
            <p:cNvGrpSpPr/>
            <p:nvPr/>
          </p:nvGrpSpPr>
          <p:grpSpPr>
            <a:xfrm>
              <a:off x="0" y="0"/>
              <a:ext cx="18931470" cy="1623764"/>
              <a:chOff x="0" y="0"/>
              <a:chExt cx="3739550" cy="320744"/>
            </a:xfrm>
          </p:grpSpPr>
          <p:sp>
            <p:nvSpPr>
              <p:cNvPr id="21" name="Freeform 21"/>
              <p:cNvSpPr/>
              <p:nvPr/>
            </p:nvSpPr>
            <p:spPr>
              <a:xfrm>
                <a:off x="0" y="0"/>
                <a:ext cx="3739550" cy="320744"/>
              </a:xfrm>
              <a:custGeom>
                <a:avLst/>
                <a:gdLst/>
                <a:ahLst/>
                <a:cxnLst/>
                <a:rect l="l" t="t" r="r" b="b"/>
                <a:pathLst>
                  <a:path w="3739550" h="320744">
                    <a:moveTo>
                      <a:pt x="27808" y="0"/>
                    </a:moveTo>
                    <a:lnTo>
                      <a:pt x="3711741" y="0"/>
                    </a:lnTo>
                    <a:cubicBezTo>
                      <a:pt x="3727100" y="0"/>
                      <a:pt x="3739550" y="12450"/>
                      <a:pt x="3739550" y="27808"/>
                    </a:cubicBezTo>
                    <a:lnTo>
                      <a:pt x="3739550" y="292935"/>
                    </a:lnTo>
                    <a:cubicBezTo>
                      <a:pt x="3739550" y="308293"/>
                      <a:pt x="3727100" y="320744"/>
                      <a:pt x="3711741" y="320744"/>
                    </a:cubicBezTo>
                    <a:lnTo>
                      <a:pt x="27808" y="320744"/>
                    </a:lnTo>
                    <a:cubicBezTo>
                      <a:pt x="20433" y="320744"/>
                      <a:pt x="13360" y="317814"/>
                      <a:pt x="8145" y="312599"/>
                    </a:cubicBezTo>
                    <a:cubicBezTo>
                      <a:pt x="2930" y="307384"/>
                      <a:pt x="0" y="300310"/>
                      <a:pt x="0" y="292935"/>
                    </a:cubicBezTo>
                    <a:lnTo>
                      <a:pt x="0" y="27808"/>
                    </a:lnTo>
                    <a:cubicBezTo>
                      <a:pt x="0" y="20433"/>
                      <a:pt x="2930" y="13360"/>
                      <a:pt x="8145" y="8145"/>
                    </a:cubicBezTo>
                    <a:cubicBezTo>
                      <a:pt x="13360" y="2930"/>
                      <a:pt x="20433" y="0"/>
                      <a:pt x="27808" y="0"/>
                    </a:cubicBezTo>
                    <a:close/>
                  </a:path>
                </a:pathLst>
              </a:custGeom>
              <a:solidFill>
                <a:srgbClr val="0D0F68"/>
              </a:solidFill>
            </p:spPr>
          </p:sp>
          <p:sp>
            <p:nvSpPr>
              <p:cNvPr id="22" name="TextBox 2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23" name="TextBox 23"/>
            <p:cNvSpPr txBox="1"/>
            <p:nvPr/>
          </p:nvSpPr>
          <p:spPr>
            <a:xfrm>
              <a:off x="558594" y="278482"/>
              <a:ext cx="1178678" cy="990600"/>
            </a:xfrm>
            <a:prstGeom prst="rect">
              <a:avLst/>
            </a:prstGeom>
          </p:spPr>
          <p:txBody>
            <a:bodyPr lIns="0" tIns="0" rIns="0" bIns="0" rtlCol="0" anchor="t">
              <a:spAutoFit/>
            </a:bodyPr>
            <a:lstStyle/>
            <a:p>
              <a:pPr algn="ctr">
                <a:lnSpc>
                  <a:spcPts val="6299"/>
                </a:lnSpc>
              </a:pPr>
              <a:r>
                <a:rPr lang="en-US" sz="4500">
                  <a:solidFill>
                    <a:srgbClr val="FFFFFF"/>
                  </a:solidFill>
                  <a:latin typeface="Garet Bold"/>
                </a:rPr>
                <a:t>03</a:t>
              </a:r>
            </a:p>
          </p:txBody>
        </p:sp>
        <p:sp>
          <p:nvSpPr>
            <p:cNvPr id="24" name="TextBox 24"/>
            <p:cNvSpPr txBox="1"/>
            <p:nvPr/>
          </p:nvSpPr>
          <p:spPr>
            <a:xfrm>
              <a:off x="1830219" y="327025"/>
              <a:ext cx="16145924" cy="773642"/>
            </a:xfrm>
            <a:prstGeom prst="rect">
              <a:avLst/>
            </a:prstGeom>
          </p:spPr>
          <p:txBody>
            <a:bodyPr lIns="0" tIns="0" rIns="0" bIns="0" rtlCol="0" anchor="t">
              <a:spAutoFit/>
            </a:bodyPr>
            <a:lstStyle/>
            <a:p>
              <a:pPr>
                <a:lnSpc>
                  <a:spcPts val="4900"/>
                </a:lnSpc>
              </a:pPr>
              <a:r>
                <a:rPr lang="en-US" sz="3500">
                  <a:solidFill>
                    <a:srgbClr val="FFFFFF"/>
                  </a:solidFill>
                  <a:latin typeface="Garet"/>
                </a:rPr>
                <a:t>New External Customer Information Survey</a:t>
              </a:r>
            </a:p>
          </p:txBody>
        </p:sp>
      </p:grpSp>
      <p:grpSp>
        <p:nvGrpSpPr>
          <p:cNvPr id="25" name="Group 25"/>
          <p:cNvGrpSpPr/>
          <p:nvPr/>
        </p:nvGrpSpPr>
        <p:grpSpPr>
          <a:xfrm>
            <a:off x="2068603" y="4039803"/>
            <a:ext cx="14286754" cy="1217823"/>
            <a:chOff x="0" y="0"/>
            <a:chExt cx="19049005" cy="1623764"/>
          </a:xfrm>
        </p:grpSpPr>
        <p:grpSp>
          <p:nvGrpSpPr>
            <p:cNvPr id="26" name="Group 26"/>
            <p:cNvGrpSpPr/>
            <p:nvPr/>
          </p:nvGrpSpPr>
          <p:grpSpPr>
            <a:xfrm>
              <a:off x="0" y="0"/>
              <a:ext cx="19049005" cy="1623764"/>
              <a:chOff x="0" y="0"/>
              <a:chExt cx="3762766" cy="320744"/>
            </a:xfrm>
          </p:grpSpPr>
          <p:sp>
            <p:nvSpPr>
              <p:cNvPr id="27" name="Freeform 27"/>
              <p:cNvSpPr/>
              <p:nvPr/>
            </p:nvSpPr>
            <p:spPr>
              <a:xfrm>
                <a:off x="0" y="0"/>
                <a:ext cx="3762766" cy="320744"/>
              </a:xfrm>
              <a:custGeom>
                <a:avLst/>
                <a:gdLst/>
                <a:ahLst/>
                <a:cxnLst/>
                <a:rect l="l" t="t" r="r" b="b"/>
                <a:pathLst>
                  <a:path w="3762766" h="320744">
                    <a:moveTo>
                      <a:pt x="27637" y="0"/>
                    </a:moveTo>
                    <a:lnTo>
                      <a:pt x="3735130" y="0"/>
                    </a:lnTo>
                    <a:cubicBezTo>
                      <a:pt x="3750393" y="0"/>
                      <a:pt x="3762766" y="12373"/>
                      <a:pt x="3762766" y="27637"/>
                    </a:cubicBezTo>
                    <a:lnTo>
                      <a:pt x="3762766" y="293107"/>
                    </a:lnTo>
                    <a:cubicBezTo>
                      <a:pt x="3762766" y="300437"/>
                      <a:pt x="3759855" y="307466"/>
                      <a:pt x="3754672" y="312649"/>
                    </a:cubicBezTo>
                    <a:cubicBezTo>
                      <a:pt x="3749489" y="317832"/>
                      <a:pt x="3742460" y="320744"/>
                      <a:pt x="3735130" y="320744"/>
                    </a:cubicBezTo>
                    <a:lnTo>
                      <a:pt x="27637" y="320744"/>
                    </a:lnTo>
                    <a:cubicBezTo>
                      <a:pt x="20307" y="320744"/>
                      <a:pt x="13277" y="317832"/>
                      <a:pt x="8095" y="312649"/>
                    </a:cubicBezTo>
                    <a:cubicBezTo>
                      <a:pt x="2912" y="307466"/>
                      <a:pt x="0" y="300437"/>
                      <a:pt x="0" y="293107"/>
                    </a:cubicBezTo>
                    <a:lnTo>
                      <a:pt x="0" y="27637"/>
                    </a:lnTo>
                    <a:cubicBezTo>
                      <a:pt x="0" y="12373"/>
                      <a:pt x="12373" y="0"/>
                      <a:pt x="27637" y="0"/>
                    </a:cubicBezTo>
                    <a:close/>
                  </a:path>
                </a:pathLst>
              </a:custGeom>
              <a:solidFill>
                <a:srgbClr val="0D0F68"/>
              </a:solidFill>
              <a:ln cap="rnd">
                <a:noFill/>
                <a:prstDash val="dash"/>
                <a:round/>
              </a:ln>
            </p:spPr>
          </p:sp>
          <p:sp>
            <p:nvSpPr>
              <p:cNvPr id="28" name="TextBox 2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29" name="TextBox 29"/>
            <p:cNvSpPr txBox="1"/>
            <p:nvPr/>
          </p:nvSpPr>
          <p:spPr>
            <a:xfrm>
              <a:off x="609394" y="181256"/>
              <a:ext cx="1178678" cy="990512"/>
            </a:xfrm>
            <a:prstGeom prst="rect">
              <a:avLst/>
            </a:prstGeom>
          </p:spPr>
          <p:txBody>
            <a:bodyPr lIns="0" tIns="0" rIns="0" bIns="0" rtlCol="0" anchor="t">
              <a:spAutoFit/>
            </a:bodyPr>
            <a:lstStyle/>
            <a:p>
              <a:pPr algn="ctr">
                <a:lnSpc>
                  <a:spcPts val="6299"/>
                </a:lnSpc>
              </a:pPr>
              <a:r>
                <a:rPr lang="en-US" sz="4500" dirty="0">
                  <a:solidFill>
                    <a:srgbClr val="FFFFFF"/>
                  </a:solidFill>
                  <a:latin typeface="Garet Bold"/>
                </a:rPr>
                <a:t>02</a:t>
              </a:r>
            </a:p>
          </p:txBody>
        </p:sp>
        <p:sp>
          <p:nvSpPr>
            <p:cNvPr id="30" name="TextBox 30"/>
            <p:cNvSpPr txBox="1"/>
            <p:nvPr/>
          </p:nvSpPr>
          <p:spPr>
            <a:xfrm>
              <a:off x="1947754" y="378705"/>
              <a:ext cx="12479129" cy="773642"/>
            </a:xfrm>
            <a:prstGeom prst="rect">
              <a:avLst/>
            </a:prstGeom>
          </p:spPr>
          <p:txBody>
            <a:bodyPr lIns="0" tIns="0" rIns="0" bIns="0" rtlCol="0" anchor="t">
              <a:spAutoFit/>
            </a:bodyPr>
            <a:lstStyle/>
            <a:p>
              <a:pPr>
                <a:lnSpc>
                  <a:spcPts val="4900"/>
                </a:lnSpc>
              </a:pPr>
              <a:r>
                <a:rPr lang="en-US" sz="3500">
                  <a:solidFill>
                    <a:srgbClr val="FFFFFF"/>
                  </a:solidFill>
                  <a:latin typeface="Garet"/>
                </a:rPr>
                <a:t>iLab Fund Management</a:t>
              </a:r>
            </a:p>
          </p:txBody>
        </p:sp>
      </p:grpSp>
      <p:grpSp>
        <p:nvGrpSpPr>
          <p:cNvPr id="31" name="Group 31"/>
          <p:cNvGrpSpPr/>
          <p:nvPr/>
        </p:nvGrpSpPr>
        <p:grpSpPr>
          <a:xfrm>
            <a:off x="2084471" y="7081202"/>
            <a:ext cx="14198603" cy="1217823"/>
            <a:chOff x="0" y="0"/>
            <a:chExt cx="18931470" cy="1623764"/>
          </a:xfrm>
        </p:grpSpPr>
        <p:grpSp>
          <p:nvGrpSpPr>
            <p:cNvPr id="32" name="Group 32"/>
            <p:cNvGrpSpPr/>
            <p:nvPr/>
          </p:nvGrpSpPr>
          <p:grpSpPr>
            <a:xfrm>
              <a:off x="0" y="0"/>
              <a:ext cx="18931470" cy="1623764"/>
              <a:chOff x="0" y="0"/>
              <a:chExt cx="3739550" cy="320744"/>
            </a:xfrm>
          </p:grpSpPr>
          <p:sp>
            <p:nvSpPr>
              <p:cNvPr id="33" name="Freeform 33"/>
              <p:cNvSpPr/>
              <p:nvPr/>
            </p:nvSpPr>
            <p:spPr>
              <a:xfrm>
                <a:off x="0" y="0"/>
                <a:ext cx="3739550" cy="320744"/>
              </a:xfrm>
              <a:custGeom>
                <a:avLst/>
                <a:gdLst/>
                <a:ahLst/>
                <a:cxnLst/>
                <a:rect l="l" t="t" r="r" b="b"/>
                <a:pathLst>
                  <a:path w="3739550" h="320744">
                    <a:moveTo>
                      <a:pt x="27808" y="0"/>
                    </a:moveTo>
                    <a:lnTo>
                      <a:pt x="3711741" y="0"/>
                    </a:lnTo>
                    <a:cubicBezTo>
                      <a:pt x="3727100" y="0"/>
                      <a:pt x="3739550" y="12450"/>
                      <a:pt x="3739550" y="27808"/>
                    </a:cubicBezTo>
                    <a:lnTo>
                      <a:pt x="3739550" y="292935"/>
                    </a:lnTo>
                    <a:cubicBezTo>
                      <a:pt x="3739550" y="308293"/>
                      <a:pt x="3727100" y="320744"/>
                      <a:pt x="3711741" y="320744"/>
                    </a:cubicBezTo>
                    <a:lnTo>
                      <a:pt x="27808" y="320744"/>
                    </a:lnTo>
                    <a:cubicBezTo>
                      <a:pt x="20433" y="320744"/>
                      <a:pt x="13360" y="317814"/>
                      <a:pt x="8145" y="312599"/>
                    </a:cubicBezTo>
                    <a:cubicBezTo>
                      <a:pt x="2930" y="307384"/>
                      <a:pt x="0" y="300310"/>
                      <a:pt x="0" y="292935"/>
                    </a:cubicBezTo>
                    <a:lnTo>
                      <a:pt x="0" y="27808"/>
                    </a:lnTo>
                    <a:cubicBezTo>
                      <a:pt x="0" y="20433"/>
                      <a:pt x="2930" y="13360"/>
                      <a:pt x="8145" y="8145"/>
                    </a:cubicBezTo>
                    <a:cubicBezTo>
                      <a:pt x="13360" y="2930"/>
                      <a:pt x="20433" y="0"/>
                      <a:pt x="27808" y="0"/>
                    </a:cubicBezTo>
                    <a:close/>
                  </a:path>
                </a:pathLst>
              </a:custGeom>
              <a:solidFill>
                <a:srgbClr val="0D0F68"/>
              </a:solidFill>
            </p:spPr>
          </p:sp>
          <p:sp>
            <p:nvSpPr>
              <p:cNvPr id="34" name="TextBox 3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35" name="TextBox 35"/>
            <p:cNvSpPr txBox="1"/>
            <p:nvPr/>
          </p:nvSpPr>
          <p:spPr>
            <a:xfrm>
              <a:off x="558594" y="278482"/>
              <a:ext cx="1178678" cy="990512"/>
            </a:xfrm>
            <a:prstGeom prst="rect">
              <a:avLst/>
            </a:prstGeom>
          </p:spPr>
          <p:txBody>
            <a:bodyPr lIns="0" tIns="0" rIns="0" bIns="0" rtlCol="0" anchor="t">
              <a:spAutoFit/>
            </a:bodyPr>
            <a:lstStyle/>
            <a:p>
              <a:pPr algn="ctr">
                <a:lnSpc>
                  <a:spcPts val="6299"/>
                </a:lnSpc>
              </a:pPr>
              <a:r>
                <a:rPr lang="en-US" sz="4500">
                  <a:solidFill>
                    <a:srgbClr val="FFFFFF"/>
                  </a:solidFill>
                  <a:latin typeface="Garet Bold"/>
                </a:rPr>
                <a:t>04</a:t>
              </a:r>
            </a:p>
          </p:txBody>
        </p:sp>
        <p:sp>
          <p:nvSpPr>
            <p:cNvPr id="36" name="TextBox 36"/>
            <p:cNvSpPr txBox="1"/>
            <p:nvPr/>
          </p:nvSpPr>
          <p:spPr>
            <a:xfrm>
              <a:off x="1830219" y="327025"/>
              <a:ext cx="16145923" cy="807913"/>
            </a:xfrm>
            <a:prstGeom prst="rect">
              <a:avLst/>
            </a:prstGeom>
          </p:spPr>
          <p:txBody>
            <a:bodyPr lIns="0" tIns="0" rIns="0" bIns="0" rtlCol="0" anchor="t">
              <a:spAutoFit/>
            </a:bodyPr>
            <a:lstStyle/>
            <a:p>
              <a:pPr>
                <a:lnSpc>
                  <a:spcPts val="4900"/>
                </a:lnSpc>
              </a:pPr>
              <a:r>
                <a:rPr lang="en-US" sz="3500" dirty="0">
                  <a:solidFill>
                    <a:srgbClr val="FFFFFF"/>
                  </a:solidFill>
                  <a:latin typeface="Garet"/>
                </a:rPr>
                <a:t>Workday Townhalls</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sp>
      <p:grpSp>
        <p:nvGrpSpPr>
          <p:cNvPr id="3" name="Group 3"/>
          <p:cNvGrpSpPr/>
          <p:nvPr/>
        </p:nvGrpSpPr>
        <p:grpSpPr>
          <a:xfrm>
            <a:off x="815570" y="929239"/>
            <a:ext cx="16230600" cy="8229600"/>
            <a:chOff x="0" y="0"/>
            <a:chExt cx="4274726" cy="2167467"/>
          </a:xfrm>
        </p:grpSpPr>
        <p:sp>
          <p:nvSpPr>
            <p:cNvPr id="4" name="Freeform 4"/>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BFBFB">
                <a:alpha val="89804"/>
              </a:srgbClr>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9683674" y="419788"/>
            <a:ext cx="9081826" cy="1217823"/>
            <a:chOff x="0" y="0"/>
            <a:chExt cx="2391921" cy="320744"/>
          </a:xfrm>
        </p:grpSpPr>
        <p:sp>
          <p:nvSpPr>
            <p:cNvPr id="7" name="Freeform 7"/>
            <p:cNvSpPr/>
            <p:nvPr/>
          </p:nvSpPr>
          <p:spPr>
            <a:xfrm>
              <a:off x="0" y="0"/>
              <a:ext cx="2391921" cy="320744"/>
            </a:xfrm>
            <a:custGeom>
              <a:avLst/>
              <a:gdLst/>
              <a:ahLst/>
              <a:cxnLst/>
              <a:rect l="l" t="t" r="r" b="b"/>
              <a:pathLst>
                <a:path w="2391921" h="320744">
                  <a:moveTo>
                    <a:pt x="43476" y="0"/>
                  </a:moveTo>
                  <a:lnTo>
                    <a:pt x="2348446" y="0"/>
                  </a:lnTo>
                  <a:cubicBezTo>
                    <a:pt x="2359976" y="0"/>
                    <a:pt x="2371034" y="4580"/>
                    <a:pt x="2379188" y="12734"/>
                  </a:cubicBezTo>
                  <a:cubicBezTo>
                    <a:pt x="2387341" y="20887"/>
                    <a:pt x="2391921" y="31945"/>
                    <a:pt x="2391921" y="43476"/>
                  </a:cubicBezTo>
                  <a:lnTo>
                    <a:pt x="2391921" y="277268"/>
                  </a:lnTo>
                  <a:cubicBezTo>
                    <a:pt x="2391921" y="301279"/>
                    <a:pt x="2372457" y="320744"/>
                    <a:pt x="2348446" y="320744"/>
                  </a:cubicBezTo>
                  <a:lnTo>
                    <a:pt x="43476" y="320744"/>
                  </a:lnTo>
                  <a:cubicBezTo>
                    <a:pt x="31945" y="320744"/>
                    <a:pt x="20887" y="316163"/>
                    <a:pt x="12734" y="308010"/>
                  </a:cubicBezTo>
                  <a:cubicBezTo>
                    <a:pt x="4580" y="299857"/>
                    <a:pt x="0" y="288798"/>
                    <a:pt x="0" y="277268"/>
                  </a:cubicBezTo>
                  <a:lnTo>
                    <a:pt x="0" y="43476"/>
                  </a:lnTo>
                  <a:cubicBezTo>
                    <a:pt x="0" y="19465"/>
                    <a:pt x="19465" y="0"/>
                    <a:pt x="43476" y="0"/>
                  </a:cubicBezTo>
                  <a:close/>
                </a:path>
              </a:pathLst>
            </a:custGeom>
            <a:solidFill>
              <a:srgbClr val="0D0F68"/>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9" name="TextBox 9"/>
          <p:cNvSpPr txBox="1"/>
          <p:nvPr/>
        </p:nvSpPr>
        <p:spPr>
          <a:xfrm>
            <a:off x="9814183" y="600075"/>
            <a:ext cx="8439272" cy="771459"/>
          </a:xfrm>
          <a:prstGeom prst="rect">
            <a:avLst/>
          </a:prstGeom>
        </p:spPr>
        <p:txBody>
          <a:bodyPr lIns="0" tIns="0" rIns="0" bIns="0" rtlCol="0" anchor="t">
            <a:spAutoFit/>
          </a:bodyPr>
          <a:lstStyle/>
          <a:p>
            <a:pPr algn="ctr">
              <a:lnSpc>
                <a:spcPts val="6299"/>
              </a:lnSpc>
            </a:pPr>
            <a:r>
              <a:rPr lang="en-US" sz="4500">
                <a:solidFill>
                  <a:srgbClr val="FFFFFF"/>
                </a:solidFill>
                <a:latin typeface="Yeseva One Bold"/>
              </a:rPr>
              <a:t>iLab Monthly Close Schedule</a:t>
            </a:r>
          </a:p>
        </p:txBody>
      </p:sp>
      <p:sp>
        <p:nvSpPr>
          <p:cNvPr id="10" name="TextBox 10"/>
          <p:cNvSpPr txBox="1"/>
          <p:nvPr/>
        </p:nvSpPr>
        <p:spPr>
          <a:xfrm>
            <a:off x="1309657" y="971517"/>
            <a:ext cx="7281107" cy="1548023"/>
          </a:xfrm>
          <a:prstGeom prst="rect">
            <a:avLst/>
          </a:prstGeom>
        </p:spPr>
        <p:txBody>
          <a:bodyPr lIns="0" tIns="0" rIns="0" bIns="0" rtlCol="0" anchor="t">
            <a:spAutoFit/>
          </a:bodyPr>
          <a:lstStyle/>
          <a:p>
            <a:pPr algn="ctr">
              <a:lnSpc>
                <a:spcPts val="4109"/>
              </a:lnSpc>
            </a:pPr>
            <a:r>
              <a:rPr lang="en-US" sz="2935">
                <a:solidFill>
                  <a:srgbClr val="0D0F68"/>
                </a:solidFill>
                <a:latin typeface="Garet Bold"/>
              </a:rPr>
              <a:t>We will continue the new monthly iLab closing schedule.</a:t>
            </a:r>
          </a:p>
          <a:p>
            <a:pPr algn="ctr">
              <a:lnSpc>
                <a:spcPts val="4109"/>
              </a:lnSpc>
            </a:pPr>
            <a:endParaRPr lang="en-US" sz="2935">
              <a:solidFill>
                <a:srgbClr val="0D0F68"/>
              </a:solidFill>
              <a:latin typeface="Garet Bold"/>
            </a:endParaRPr>
          </a:p>
        </p:txBody>
      </p:sp>
      <p:graphicFrame>
        <p:nvGraphicFramePr>
          <p:cNvPr id="11" name="Table 11"/>
          <p:cNvGraphicFramePr>
            <a:graphicFrameLocks noGrp="1"/>
          </p:cNvGraphicFramePr>
          <p:nvPr/>
        </p:nvGraphicFramePr>
        <p:xfrm>
          <a:off x="1081052" y="2108086"/>
          <a:ext cx="16945516" cy="6686550"/>
        </p:xfrm>
        <a:graphic>
          <a:graphicData uri="http://schemas.openxmlformats.org/drawingml/2006/table">
            <a:tbl>
              <a:tblPr/>
              <a:tblGrid>
                <a:gridCol w="5858517">
                  <a:extLst>
                    <a:ext uri="{9D8B030D-6E8A-4147-A177-3AD203B41FA5}">
                      <a16:colId xmlns:a16="http://schemas.microsoft.com/office/drawing/2014/main" val="20000"/>
                    </a:ext>
                  </a:extLst>
                </a:gridCol>
                <a:gridCol w="5756768">
                  <a:extLst>
                    <a:ext uri="{9D8B030D-6E8A-4147-A177-3AD203B41FA5}">
                      <a16:colId xmlns:a16="http://schemas.microsoft.com/office/drawing/2014/main" val="20001"/>
                    </a:ext>
                  </a:extLst>
                </a:gridCol>
                <a:gridCol w="5330231">
                  <a:extLst>
                    <a:ext uri="{9D8B030D-6E8A-4147-A177-3AD203B41FA5}">
                      <a16:colId xmlns:a16="http://schemas.microsoft.com/office/drawing/2014/main" val="20002"/>
                    </a:ext>
                  </a:extLst>
                </a:gridCol>
              </a:tblGrid>
              <a:tr h="1447711">
                <a:tc>
                  <a:txBody>
                    <a:bodyPr/>
                    <a:lstStyle/>
                    <a:p>
                      <a:pPr algn="ctr">
                        <a:lnSpc>
                          <a:spcPts val="6299"/>
                        </a:lnSpc>
                        <a:defRPr/>
                      </a:pPr>
                      <a:r>
                        <a:rPr lang="en-US" sz="4500">
                          <a:solidFill>
                            <a:srgbClr val="FFFFFF"/>
                          </a:solidFill>
                          <a:latin typeface="Garet Bold"/>
                        </a:rPr>
                        <a:t>Action</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0D0F68"/>
                    </a:solidFill>
                  </a:tcPr>
                </a:tc>
                <a:tc>
                  <a:txBody>
                    <a:bodyPr/>
                    <a:lstStyle/>
                    <a:p>
                      <a:pPr algn="ctr">
                        <a:lnSpc>
                          <a:spcPts val="6299"/>
                        </a:lnSpc>
                        <a:defRPr/>
                      </a:pPr>
                      <a:r>
                        <a:rPr lang="en-US" sz="4500">
                          <a:solidFill>
                            <a:srgbClr val="FFFFFF"/>
                          </a:solidFill>
                          <a:latin typeface="Garet Bold"/>
                        </a:rPr>
                        <a:t>Day</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0D0F68"/>
                    </a:solidFill>
                  </a:tcPr>
                </a:tc>
                <a:tc>
                  <a:txBody>
                    <a:bodyPr/>
                    <a:lstStyle/>
                    <a:p>
                      <a:pPr algn="ctr">
                        <a:lnSpc>
                          <a:spcPts val="6299"/>
                        </a:lnSpc>
                        <a:defRPr/>
                      </a:pPr>
                      <a:r>
                        <a:rPr lang="en-US" sz="4500">
                          <a:solidFill>
                            <a:srgbClr val="FFFFFF"/>
                          </a:solidFill>
                          <a:latin typeface="Garet Bold"/>
                        </a:rPr>
                        <a:t>September</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0D0F68"/>
                    </a:solidFill>
                  </a:tcPr>
                </a:tc>
                <a:extLst>
                  <a:ext uri="{0D108BD9-81ED-4DB2-BD59-A6C34878D82A}">
                    <a16:rowId xmlns:a16="http://schemas.microsoft.com/office/drawing/2014/main" val="10000"/>
                  </a:ext>
                </a:extLst>
              </a:tr>
              <a:tr h="1895564">
                <a:tc>
                  <a:txBody>
                    <a:bodyPr/>
                    <a:lstStyle/>
                    <a:p>
                      <a:pPr algn="ctr">
                        <a:lnSpc>
                          <a:spcPts val="4900"/>
                        </a:lnSpc>
                        <a:defRPr/>
                      </a:pPr>
                      <a:r>
                        <a:rPr lang="en-US" sz="3500">
                          <a:solidFill>
                            <a:srgbClr val="FBFBFB"/>
                          </a:solidFill>
                          <a:latin typeface="Garet"/>
                        </a:rPr>
                        <a:t>Core Billing Entry Deadline</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4A7EBB"/>
                    </a:solidFill>
                  </a:tcPr>
                </a:tc>
                <a:tc>
                  <a:txBody>
                    <a:bodyPr/>
                    <a:lstStyle/>
                    <a:p>
                      <a:pPr algn="ctr">
                        <a:lnSpc>
                          <a:spcPts val="4200"/>
                        </a:lnSpc>
                        <a:defRPr/>
                      </a:pPr>
                      <a:r>
                        <a:rPr lang="en-US" sz="3000">
                          <a:solidFill>
                            <a:srgbClr val="0D0F68"/>
                          </a:solidFill>
                          <a:latin typeface="Garet"/>
                        </a:rPr>
                        <a:t>Day Before Last Business Day (4 p.m.)</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C7DEEB"/>
                    </a:solidFill>
                  </a:tcPr>
                </a:tc>
                <a:tc>
                  <a:txBody>
                    <a:bodyPr/>
                    <a:lstStyle/>
                    <a:p>
                      <a:pPr algn="ctr">
                        <a:lnSpc>
                          <a:spcPts val="4200"/>
                        </a:lnSpc>
                        <a:defRPr/>
                      </a:pPr>
                      <a:r>
                        <a:rPr lang="en-US" sz="3000">
                          <a:solidFill>
                            <a:srgbClr val="0D0F68"/>
                          </a:solidFill>
                          <a:latin typeface="Garet"/>
                        </a:rPr>
                        <a:t>Thursday, Sept. 28</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C7DEEB"/>
                    </a:solidFill>
                  </a:tcPr>
                </a:tc>
                <a:extLst>
                  <a:ext uri="{0D108BD9-81ED-4DB2-BD59-A6C34878D82A}">
                    <a16:rowId xmlns:a16="http://schemas.microsoft.com/office/drawing/2014/main" val="10001"/>
                  </a:ext>
                </a:extLst>
              </a:tr>
              <a:tr h="1447711">
                <a:tc>
                  <a:txBody>
                    <a:bodyPr/>
                    <a:lstStyle/>
                    <a:p>
                      <a:pPr algn="ctr">
                        <a:lnSpc>
                          <a:spcPts val="4900"/>
                        </a:lnSpc>
                        <a:defRPr/>
                      </a:pPr>
                      <a:r>
                        <a:rPr lang="en-US" sz="3500">
                          <a:solidFill>
                            <a:srgbClr val="FBFBFB"/>
                          </a:solidFill>
                          <a:latin typeface="Garet"/>
                        </a:rPr>
                        <a:t>Create Pre-Invoices</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4A7EBB"/>
                    </a:solidFill>
                  </a:tcPr>
                </a:tc>
                <a:tc>
                  <a:txBody>
                    <a:bodyPr/>
                    <a:lstStyle/>
                    <a:p>
                      <a:pPr algn="ctr">
                        <a:lnSpc>
                          <a:spcPts val="4200"/>
                        </a:lnSpc>
                        <a:defRPr/>
                      </a:pPr>
                      <a:r>
                        <a:rPr lang="en-US" sz="3000">
                          <a:solidFill>
                            <a:srgbClr val="0D0F68"/>
                          </a:solidFill>
                          <a:latin typeface="Garet"/>
                        </a:rPr>
                        <a:t>Last Business Day</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C7DEEB"/>
                    </a:solidFill>
                  </a:tcPr>
                </a:tc>
                <a:tc>
                  <a:txBody>
                    <a:bodyPr/>
                    <a:lstStyle/>
                    <a:p>
                      <a:pPr algn="ctr">
                        <a:lnSpc>
                          <a:spcPts val="4200"/>
                        </a:lnSpc>
                        <a:defRPr/>
                      </a:pPr>
                      <a:r>
                        <a:rPr lang="en-US" sz="3000">
                          <a:solidFill>
                            <a:srgbClr val="0D0F68"/>
                          </a:solidFill>
                          <a:latin typeface="Garet"/>
                        </a:rPr>
                        <a:t>Friday, Sept. 29</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C7DEEB"/>
                    </a:solidFill>
                  </a:tcPr>
                </a:tc>
                <a:extLst>
                  <a:ext uri="{0D108BD9-81ED-4DB2-BD59-A6C34878D82A}">
                    <a16:rowId xmlns:a16="http://schemas.microsoft.com/office/drawing/2014/main" val="10002"/>
                  </a:ext>
                </a:extLst>
              </a:tr>
              <a:tr h="1895564">
                <a:tc>
                  <a:txBody>
                    <a:bodyPr/>
                    <a:lstStyle/>
                    <a:p>
                      <a:pPr algn="ctr">
                        <a:lnSpc>
                          <a:spcPts val="4900"/>
                        </a:lnSpc>
                        <a:defRPr/>
                      </a:pPr>
                      <a:r>
                        <a:rPr lang="en-US" sz="3500">
                          <a:solidFill>
                            <a:srgbClr val="FBFBFB"/>
                          </a:solidFill>
                          <a:latin typeface="Garet"/>
                        </a:rPr>
                        <a:t>Create Final Invoices &amp; Send files to Workday</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4A7EBB"/>
                    </a:solidFill>
                  </a:tcPr>
                </a:tc>
                <a:tc>
                  <a:txBody>
                    <a:bodyPr/>
                    <a:lstStyle/>
                    <a:p>
                      <a:pPr algn="ctr">
                        <a:lnSpc>
                          <a:spcPts val="4200"/>
                        </a:lnSpc>
                        <a:defRPr/>
                      </a:pPr>
                      <a:r>
                        <a:rPr lang="en-US" sz="3000">
                          <a:solidFill>
                            <a:srgbClr val="0D0F68"/>
                          </a:solidFill>
                          <a:latin typeface="Garet"/>
                        </a:rPr>
                        <a:t>First Business Day</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C7DEEB"/>
                    </a:solidFill>
                  </a:tcPr>
                </a:tc>
                <a:tc>
                  <a:txBody>
                    <a:bodyPr/>
                    <a:lstStyle/>
                    <a:p>
                      <a:pPr algn="ctr">
                        <a:lnSpc>
                          <a:spcPts val="4200"/>
                        </a:lnSpc>
                        <a:defRPr/>
                      </a:pPr>
                      <a:r>
                        <a:rPr lang="en-US" sz="3000">
                          <a:solidFill>
                            <a:srgbClr val="0D0F68"/>
                          </a:solidFill>
                          <a:latin typeface="Garet"/>
                        </a:rPr>
                        <a:t>Monday, Oct. 2</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C7DEEB"/>
                    </a:solidFill>
                  </a:tcPr>
                </a:tc>
                <a:extLst>
                  <a:ext uri="{0D108BD9-81ED-4DB2-BD59-A6C34878D82A}">
                    <a16:rowId xmlns:a16="http://schemas.microsoft.com/office/drawing/2014/main" val="10003"/>
                  </a:ext>
                </a:extLst>
              </a:tr>
            </a:tbl>
          </a:graphicData>
        </a:graphic>
      </p:graphicFrame>
      <p:sp>
        <p:nvSpPr>
          <p:cNvPr id="12" name="TextBox 12"/>
          <p:cNvSpPr txBox="1"/>
          <p:nvPr/>
        </p:nvSpPr>
        <p:spPr>
          <a:xfrm>
            <a:off x="1138813" y="9201150"/>
            <a:ext cx="16010373" cy="504402"/>
          </a:xfrm>
          <a:prstGeom prst="rect">
            <a:avLst/>
          </a:prstGeom>
        </p:spPr>
        <p:txBody>
          <a:bodyPr lIns="0" tIns="0" rIns="0" bIns="0" rtlCol="0" anchor="t">
            <a:spAutoFit/>
          </a:bodyPr>
          <a:lstStyle/>
          <a:p>
            <a:pPr algn="ctr">
              <a:lnSpc>
                <a:spcPts val="4109"/>
              </a:lnSpc>
            </a:pPr>
            <a:r>
              <a:rPr lang="en-US" sz="2935">
                <a:solidFill>
                  <a:srgbClr val="0D0F68"/>
                </a:solidFill>
                <a:latin typeface="Garet Bold"/>
              </a:rPr>
              <a:t>Unfortunately, we cannot accept late billing events.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4545" y="4383"/>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grpSp>
        <p:nvGrpSpPr>
          <p:cNvPr id="3" name="Group 3"/>
          <p:cNvGrpSpPr/>
          <p:nvPr/>
        </p:nvGrpSpPr>
        <p:grpSpPr>
          <a:xfrm>
            <a:off x="259118" y="211907"/>
            <a:ext cx="7057932" cy="1385119"/>
            <a:chOff x="0" y="0"/>
            <a:chExt cx="9410576" cy="1846826"/>
          </a:xfrm>
        </p:grpSpPr>
        <p:sp>
          <p:nvSpPr>
            <p:cNvPr id="4" name="Freeform 4"/>
            <p:cNvSpPr/>
            <p:nvPr/>
          </p:nvSpPr>
          <p:spPr>
            <a:xfrm>
              <a:off x="0" y="0"/>
              <a:ext cx="9410576" cy="1846826"/>
            </a:xfrm>
            <a:custGeom>
              <a:avLst/>
              <a:gdLst/>
              <a:ahLst/>
              <a:cxnLst/>
              <a:rect l="l" t="t" r="r" b="b"/>
              <a:pathLst>
                <a:path w="9410576" h="1846826">
                  <a:moveTo>
                    <a:pt x="0" y="0"/>
                  </a:moveTo>
                  <a:lnTo>
                    <a:pt x="9410576" y="0"/>
                  </a:lnTo>
                  <a:lnTo>
                    <a:pt x="9410576" y="1846826"/>
                  </a:lnTo>
                  <a:lnTo>
                    <a:pt x="0" y="184682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TextBox 5"/>
            <p:cNvSpPr txBox="1"/>
            <p:nvPr/>
          </p:nvSpPr>
          <p:spPr>
            <a:xfrm>
              <a:off x="1038495" y="390057"/>
              <a:ext cx="7333587" cy="1006600"/>
            </a:xfrm>
            <a:prstGeom prst="rect">
              <a:avLst/>
            </a:prstGeom>
          </p:spPr>
          <p:txBody>
            <a:bodyPr lIns="0" tIns="0" rIns="0" bIns="0" rtlCol="0" anchor="t">
              <a:spAutoFit/>
            </a:bodyPr>
            <a:lstStyle/>
            <a:p>
              <a:pPr algn="ctr">
                <a:lnSpc>
                  <a:spcPts val="6299"/>
                </a:lnSpc>
                <a:spcBef>
                  <a:spcPct val="0"/>
                </a:spcBef>
              </a:pPr>
              <a:r>
                <a:rPr lang="en-US" sz="4500" dirty="0">
                  <a:solidFill>
                    <a:schemeClr val="accent1">
                      <a:lumMod val="75000"/>
                    </a:schemeClr>
                  </a:solidFill>
                  <a:latin typeface="Canva Sans"/>
                </a:rPr>
                <a:t>Grant Worktags</a:t>
              </a:r>
            </a:p>
          </p:txBody>
        </p:sp>
      </p:grpSp>
      <p:grpSp>
        <p:nvGrpSpPr>
          <p:cNvPr id="6" name="Group 6"/>
          <p:cNvGrpSpPr/>
          <p:nvPr/>
        </p:nvGrpSpPr>
        <p:grpSpPr>
          <a:xfrm>
            <a:off x="259118" y="5436033"/>
            <a:ext cx="7057932" cy="1385119"/>
            <a:chOff x="0" y="0"/>
            <a:chExt cx="9410576" cy="1846826"/>
          </a:xfrm>
        </p:grpSpPr>
        <p:sp>
          <p:nvSpPr>
            <p:cNvPr id="7" name="Freeform 7"/>
            <p:cNvSpPr/>
            <p:nvPr/>
          </p:nvSpPr>
          <p:spPr>
            <a:xfrm>
              <a:off x="0" y="0"/>
              <a:ext cx="9410576" cy="1846826"/>
            </a:xfrm>
            <a:custGeom>
              <a:avLst/>
              <a:gdLst/>
              <a:ahLst/>
              <a:cxnLst/>
              <a:rect l="l" t="t" r="r" b="b"/>
              <a:pathLst>
                <a:path w="9410576" h="1846826">
                  <a:moveTo>
                    <a:pt x="0" y="0"/>
                  </a:moveTo>
                  <a:lnTo>
                    <a:pt x="9410576" y="0"/>
                  </a:lnTo>
                  <a:lnTo>
                    <a:pt x="9410576" y="1846826"/>
                  </a:lnTo>
                  <a:lnTo>
                    <a:pt x="0" y="184682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TextBox 8"/>
            <p:cNvSpPr txBox="1"/>
            <p:nvPr/>
          </p:nvSpPr>
          <p:spPr>
            <a:xfrm>
              <a:off x="1038495" y="390057"/>
              <a:ext cx="7333587" cy="1006600"/>
            </a:xfrm>
            <a:prstGeom prst="rect">
              <a:avLst/>
            </a:prstGeom>
          </p:spPr>
          <p:txBody>
            <a:bodyPr lIns="0" tIns="0" rIns="0" bIns="0" rtlCol="0" anchor="t">
              <a:spAutoFit/>
            </a:bodyPr>
            <a:lstStyle/>
            <a:p>
              <a:pPr algn="ctr">
                <a:lnSpc>
                  <a:spcPts val="6299"/>
                </a:lnSpc>
                <a:spcBef>
                  <a:spcPct val="0"/>
                </a:spcBef>
              </a:pPr>
              <a:r>
                <a:rPr lang="en-US" sz="4500" dirty="0">
                  <a:solidFill>
                    <a:schemeClr val="accent1">
                      <a:lumMod val="75000"/>
                    </a:schemeClr>
                  </a:solidFill>
                  <a:latin typeface="Canva Sans"/>
                </a:rPr>
                <a:t>Other Worktags</a:t>
              </a:r>
            </a:p>
          </p:txBody>
        </p:sp>
      </p:grpSp>
      <p:grpSp>
        <p:nvGrpSpPr>
          <p:cNvPr id="10" name="Group 10"/>
          <p:cNvGrpSpPr/>
          <p:nvPr/>
        </p:nvGrpSpPr>
        <p:grpSpPr>
          <a:xfrm>
            <a:off x="1028700" y="1808241"/>
            <a:ext cx="16868236" cy="3209008"/>
            <a:chOff x="0" y="0"/>
            <a:chExt cx="22490982" cy="4293425"/>
          </a:xfrm>
        </p:grpSpPr>
        <p:grpSp>
          <p:nvGrpSpPr>
            <p:cNvPr id="11" name="Group 11"/>
            <p:cNvGrpSpPr/>
            <p:nvPr/>
          </p:nvGrpSpPr>
          <p:grpSpPr>
            <a:xfrm>
              <a:off x="0" y="0"/>
              <a:ext cx="6028230" cy="2921657"/>
              <a:chOff x="0" y="0"/>
              <a:chExt cx="1190762" cy="577118"/>
            </a:xfrm>
          </p:grpSpPr>
          <p:sp>
            <p:nvSpPr>
              <p:cNvPr id="12" name="Freeform 12"/>
              <p:cNvSpPr/>
              <p:nvPr/>
            </p:nvSpPr>
            <p:spPr>
              <a:xfrm>
                <a:off x="0" y="0"/>
                <a:ext cx="1190762" cy="565815"/>
              </a:xfrm>
              <a:custGeom>
                <a:avLst/>
                <a:gdLst/>
                <a:ahLst/>
                <a:cxnLst/>
                <a:rect l="l" t="t" r="r" b="b"/>
                <a:pathLst>
                  <a:path w="1190762" h="565815">
                    <a:moveTo>
                      <a:pt x="87331" y="0"/>
                    </a:moveTo>
                    <a:lnTo>
                      <a:pt x="1103432" y="0"/>
                    </a:lnTo>
                    <a:cubicBezTo>
                      <a:pt x="1126593" y="0"/>
                      <a:pt x="1148806" y="9201"/>
                      <a:pt x="1165184" y="25579"/>
                    </a:cubicBezTo>
                    <a:cubicBezTo>
                      <a:pt x="1181562" y="41956"/>
                      <a:pt x="1190762" y="64169"/>
                      <a:pt x="1190762" y="87331"/>
                    </a:cubicBezTo>
                    <a:lnTo>
                      <a:pt x="1190762" y="478484"/>
                    </a:lnTo>
                    <a:cubicBezTo>
                      <a:pt x="1190762" y="501645"/>
                      <a:pt x="1181562" y="523858"/>
                      <a:pt x="1165184" y="540236"/>
                    </a:cubicBezTo>
                    <a:cubicBezTo>
                      <a:pt x="1148806" y="556614"/>
                      <a:pt x="1126593" y="565815"/>
                      <a:pt x="1103432" y="565815"/>
                    </a:cubicBezTo>
                    <a:lnTo>
                      <a:pt x="87331" y="565815"/>
                    </a:lnTo>
                    <a:cubicBezTo>
                      <a:pt x="39099" y="565815"/>
                      <a:pt x="0" y="526715"/>
                      <a:pt x="0" y="478484"/>
                    </a:cubicBezTo>
                    <a:lnTo>
                      <a:pt x="0" y="87331"/>
                    </a:lnTo>
                    <a:cubicBezTo>
                      <a:pt x="0" y="64169"/>
                      <a:pt x="9201" y="41956"/>
                      <a:pt x="25579" y="25579"/>
                    </a:cubicBezTo>
                    <a:cubicBezTo>
                      <a:pt x="41956" y="9201"/>
                      <a:pt x="64169" y="0"/>
                      <a:pt x="87331" y="0"/>
                    </a:cubicBezTo>
                    <a:close/>
                  </a:path>
                </a:pathLst>
              </a:custGeom>
              <a:solidFill>
                <a:srgbClr val="F7F7F8"/>
              </a:solidFill>
            </p:spPr>
          </p:sp>
          <p:sp>
            <p:nvSpPr>
              <p:cNvPr id="13" name="TextBox 13"/>
              <p:cNvSpPr txBox="1"/>
              <p:nvPr/>
            </p:nvSpPr>
            <p:spPr>
              <a:xfrm>
                <a:off x="88062" y="11303"/>
                <a:ext cx="913146" cy="565815"/>
              </a:xfrm>
              <a:prstGeom prst="rect">
                <a:avLst/>
              </a:prstGeom>
            </p:spPr>
            <p:txBody>
              <a:bodyPr lIns="50800" tIns="50800" rIns="50800" bIns="50800" rtlCol="0" anchor="ctr"/>
              <a:lstStyle/>
              <a:p>
                <a:pPr algn="ctr">
                  <a:lnSpc>
                    <a:spcPts val="2659"/>
                  </a:lnSpc>
                </a:pPr>
                <a:r>
                  <a:rPr lang="en-US" sz="1899" dirty="0">
                    <a:solidFill>
                      <a:srgbClr val="000000"/>
                    </a:solidFill>
                    <a:latin typeface="Canva Sans Bold"/>
                  </a:rPr>
                  <a:t>Step 1: Grant Worktag created in Workday</a:t>
                </a:r>
              </a:p>
              <a:p>
                <a:pPr algn="ctr">
                  <a:lnSpc>
                    <a:spcPts val="2659"/>
                  </a:lnSpc>
                </a:pPr>
                <a:endParaRPr lang="en-US" sz="1899" dirty="0">
                  <a:solidFill>
                    <a:srgbClr val="000000"/>
                  </a:solidFill>
                  <a:latin typeface="Canva Sans Bold"/>
                </a:endParaRPr>
              </a:p>
              <a:p>
                <a:pPr algn="ctr">
                  <a:lnSpc>
                    <a:spcPts val="2659"/>
                  </a:lnSpc>
                </a:pPr>
                <a:r>
                  <a:rPr lang="en-US" sz="1899" dirty="0">
                    <a:solidFill>
                      <a:srgbClr val="000000"/>
                    </a:solidFill>
                    <a:latin typeface="Canva Sans Bold"/>
                  </a:rPr>
                  <a:t>(Office of Sponsored Programs | Peer Request)</a:t>
                </a:r>
              </a:p>
            </p:txBody>
          </p:sp>
        </p:grpSp>
        <p:sp>
          <p:nvSpPr>
            <p:cNvPr id="14" name="Freeform 14"/>
            <p:cNvSpPr/>
            <p:nvPr/>
          </p:nvSpPr>
          <p:spPr>
            <a:xfrm>
              <a:off x="6170939" y="1221973"/>
              <a:ext cx="1922239" cy="420490"/>
            </a:xfrm>
            <a:custGeom>
              <a:avLst/>
              <a:gdLst/>
              <a:ahLst/>
              <a:cxnLst/>
              <a:rect l="l" t="t" r="r" b="b"/>
              <a:pathLst>
                <a:path w="1922239" h="420490">
                  <a:moveTo>
                    <a:pt x="0" y="0"/>
                  </a:moveTo>
                  <a:lnTo>
                    <a:pt x="1922239" y="0"/>
                  </a:lnTo>
                  <a:lnTo>
                    <a:pt x="1922239" y="420490"/>
                  </a:lnTo>
                  <a:lnTo>
                    <a:pt x="0" y="42049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15" name="Group 15"/>
            <p:cNvGrpSpPr/>
            <p:nvPr/>
          </p:nvGrpSpPr>
          <p:grpSpPr>
            <a:xfrm>
              <a:off x="8232878" y="0"/>
              <a:ext cx="6028230" cy="2864436"/>
              <a:chOff x="0" y="0"/>
              <a:chExt cx="1190762" cy="565815"/>
            </a:xfrm>
          </p:grpSpPr>
          <p:sp>
            <p:nvSpPr>
              <p:cNvPr id="16" name="Freeform 16"/>
              <p:cNvSpPr/>
              <p:nvPr/>
            </p:nvSpPr>
            <p:spPr>
              <a:xfrm>
                <a:off x="0" y="0"/>
                <a:ext cx="1190762" cy="565815"/>
              </a:xfrm>
              <a:custGeom>
                <a:avLst/>
                <a:gdLst/>
                <a:ahLst/>
                <a:cxnLst/>
                <a:rect l="l" t="t" r="r" b="b"/>
                <a:pathLst>
                  <a:path w="1190762" h="565815">
                    <a:moveTo>
                      <a:pt x="87331" y="0"/>
                    </a:moveTo>
                    <a:lnTo>
                      <a:pt x="1103432" y="0"/>
                    </a:lnTo>
                    <a:cubicBezTo>
                      <a:pt x="1126593" y="0"/>
                      <a:pt x="1148806" y="9201"/>
                      <a:pt x="1165184" y="25579"/>
                    </a:cubicBezTo>
                    <a:cubicBezTo>
                      <a:pt x="1181562" y="41956"/>
                      <a:pt x="1190762" y="64169"/>
                      <a:pt x="1190762" y="87331"/>
                    </a:cubicBezTo>
                    <a:lnTo>
                      <a:pt x="1190762" y="478484"/>
                    </a:lnTo>
                    <a:cubicBezTo>
                      <a:pt x="1190762" y="501645"/>
                      <a:pt x="1181562" y="523858"/>
                      <a:pt x="1165184" y="540236"/>
                    </a:cubicBezTo>
                    <a:cubicBezTo>
                      <a:pt x="1148806" y="556614"/>
                      <a:pt x="1126593" y="565815"/>
                      <a:pt x="1103432" y="565815"/>
                    </a:cubicBezTo>
                    <a:lnTo>
                      <a:pt x="87331" y="565815"/>
                    </a:lnTo>
                    <a:cubicBezTo>
                      <a:pt x="39099" y="565815"/>
                      <a:pt x="0" y="526715"/>
                      <a:pt x="0" y="478484"/>
                    </a:cubicBezTo>
                    <a:lnTo>
                      <a:pt x="0" y="87331"/>
                    </a:lnTo>
                    <a:cubicBezTo>
                      <a:pt x="0" y="64169"/>
                      <a:pt x="9201" y="41956"/>
                      <a:pt x="25579" y="25579"/>
                    </a:cubicBezTo>
                    <a:cubicBezTo>
                      <a:pt x="41956" y="9201"/>
                      <a:pt x="64169" y="0"/>
                      <a:pt x="87331" y="0"/>
                    </a:cubicBezTo>
                    <a:close/>
                  </a:path>
                </a:pathLst>
              </a:custGeom>
              <a:solidFill>
                <a:srgbClr val="C3DBEB"/>
              </a:solidFill>
            </p:spPr>
          </p:sp>
          <p:sp>
            <p:nvSpPr>
              <p:cNvPr id="17" name="TextBox 17"/>
              <p:cNvSpPr txBox="1"/>
              <p:nvPr/>
            </p:nvSpPr>
            <p:spPr>
              <a:xfrm>
                <a:off x="68318" y="17880"/>
                <a:ext cx="1073072" cy="519832"/>
              </a:xfrm>
              <a:prstGeom prst="rect">
                <a:avLst/>
              </a:prstGeom>
            </p:spPr>
            <p:txBody>
              <a:bodyPr lIns="50800" tIns="50800" rIns="50800" bIns="50800" rtlCol="0" anchor="ctr"/>
              <a:lstStyle/>
              <a:p>
                <a:pPr algn="ctr">
                  <a:lnSpc>
                    <a:spcPts val="2659"/>
                  </a:lnSpc>
                </a:pPr>
                <a:r>
                  <a:rPr lang="en-US" sz="1899" dirty="0">
                    <a:solidFill>
                      <a:srgbClr val="000000"/>
                    </a:solidFill>
                    <a:latin typeface="Canva Sans Bold"/>
                  </a:rPr>
                  <a:t>Step 2: Nightly import of all active grant worktags and PI Assignment</a:t>
                </a:r>
              </a:p>
              <a:p>
                <a:pPr algn="ctr">
                  <a:lnSpc>
                    <a:spcPts val="2659"/>
                  </a:lnSpc>
                </a:pPr>
                <a:endParaRPr lang="en-US" sz="1899" dirty="0">
                  <a:solidFill>
                    <a:srgbClr val="000000"/>
                  </a:solidFill>
                  <a:latin typeface="Canva Sans Bold"/>
                </a:endParaRPr>
              </a:p>
              <a:p>
                <a:pPr algn="ctr">
                  <a:lnSpc>
                    <a:spcPts val="2659"/>
                  </a:lnSpc>
                </a:pPr>
                <a:r>
                  <a:rPr lang="en-US" sz="1899" dirty="0">
                    <a:solidFill>
                      <a:srgbClr val="000000"/>
                    </a:solidFill>
                    <a:latin typeface="Canva Sans Bold"/>
                  </a:rPr>
                  <a:t>(End Date = Workday Award Line End Date +120 days)</a:t>
                </a:r>
              </a:p>
            </p:txBody>
          </p:sp>
        </p:grpSp>
        <p:sp>
          <p:nvSpPr>
            <p:cNvPr id="18" name="Freeform 18"/>
            <p:cNvSpPr/>
            <p:nvPr/>
          </p:nvSpPr>
          <p:spPr>
            <a:xfrm>
              <a:off x="14400813" y="1011728"/>
              <a:ext cx="1922239" cy="420490"/>
            </a:xfrm>
            <a:custGeom>
              <a:avLst/>
              <a:gdLst/>
              <a:ahLst/>
              <a:cxnLst/>
              <a:rect l="l" t="t" r="r" b="b"/>
              <a:pathLst>
                <a:path w="1922239" h="420490">
                  <a:moveTo>
                    <a:pt x="0" y="0"/>
                  </a:moveTo>
                  <a:lnTo>
                    <a:pt x="1922239" y="0"/>
                  </a:lnTo>
                  <a:lnTo>
                    <a:pt x="1922239" y="420490"/>
                  </a:lnTo>
                  <a:lnTo>
                    <a:pt x="0" y="42049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19" name="Group 19"/>
            <p:cNvGrpSpPr/>
            <p:nvPr/>
          </p:nvGrpSpPr>
          <p:grpSpPr>
            <a:xfrm>
              <a:off x="16462752" y="0"/>
              <a:ext cx="6028230" cy="2864436"/>
              <a:chOff x="0" y="0"/>
              <a:chExt cx="1190762" cy="565815"/>
            </a:xfrm>
          </p:grpSpPr>
          <p:sp>
            <p:nvSpPr>
              <p:cNvPr id="20" name="Freeform 20"/>
              <p:cNvSpPr/>
              <p:nvPr/>
            </p:nvSpPr>
            <p:spPr>
              <a:xfrm>
                <a:off x="0" y="0"/>
                <a:ext cx="1190762" cy="565815"/>
              </a:xfrm>
              <a:custGeom>
                <a:avLst/>
                <a:gdLst/>
                <a:ahLst/>
                <a:cxnLst/>
                <a:rect l="l" t="t" r="r" b="b"/>
                <a:pathLst>
                  <a:path w="1190762" h="565815">
                    <a:moveTo>
                      <a:pt x="87331" y="0"/>
                    </a:moveTo>
                    <a:lnTo>
                      <a:pt x="1103432" y="0"/>
                    </a:lnTo>
                    <a:cubicBezTo>
                      <a:pt x="1126593" y="0"/>
                      <a:pt x="1148806" y="9201"/>
                      <a:pt x="1165184" y="25579"/>
                    </a:cubicBezTo>
                    <a:cubicBezTo>
                      <a:pt x="1181562" y="41956"/>
                      <a:pt x="1190762" y="64169"/>
                      <a:pt x="1190762" y="87331"/>
                    </a:cubicBezTo>
                    <a:lnTo>
                      <a:pt x="1190762" y="478484"/>
                    </a:lnTo>
                    <a:cubicBezTo>
                      <a:pt x="1190762" y="501645"/>
                      <a:pt x="1181562" y="523858"/>
                      <a:pt x="1165184" y="540236"/>
                    </a:cubicBezTo>
                    <a:cubicBezTo>
                      <a:pt x="1148806" y="556614"/>
                      <a:pt x="1126593" y="565815"/>
                      <a:pt x="1103432" y="565815"/>
                    </a:cubicBezTo>
                    <a:lnTo>
                      <a:pt x="87331" y="565815"/>
                    </a:lnTo>
                    <a:cubicBezTo>
                      <a:pt x="39099" y="565815"/>
                      <a:pt x="0" y="526715"/>
                      <a:pt x="0" y="478484"/>
                    </a:cubicBezTo>
                    <a:lnTo>
                      <a:pt x="0" y="87331"/>
                    </a:lnTo>
                    <a:cubicBezTo>
                      <a:pt x="0" y="64169"/>
                      <a:pt x="9201" y="41956"/>
                      <a:pt x="25579" y="25579"/>
                    </a:cubicBezTo>
                    <a:cubicBezTo>
                      <a:pt x="41956" y="9201"/>
                      <a:pt x="64169" y="0"/>
                      <a:pt x="87331" y="0"/>
                    </a:cubicBezTo>
                    <a:close/>
                  </a:path>
                </a:pathLst>
              </a:custGeom>
              <a:solidFill>
                <a:srgbClr val="61A2CE"/>
              </a:solidFill>
            </p:spPr>
          </p:sp>
          <p:sp>
            <p:nvSpPr>
              <p:cNvPr id="21" name="TextBox 21"/>
              <p:cNvSpPr txBox="1"/>
              <p:nvPr/>
            </p:nvSpPr>
            <p:spPr>
              <a:xfrm>
                <a:off x="52506" y="2552"/>
                <a:ext cx="1085750" cy="542479"/>
              </a:xfrm>
              <a:prstGeom prst="rect">
                <a:avLst/>
              </a:prstGeom>
            </p:spPr>
            <p:txBody>
              <a:bodyPr lIns="50800" tIns="50800" rIns="50800" bIns="50800" rtlCol="0" anchor="ctr"/>
              <a:lstStyle/>
              <a:p>
                <a:pPr algn="ctr">
                  <a:lnSpc>
                    <a:spcPts val="2659"/>
                  </a:lnSpc>
                </a:pPr>
                <a:r>
                  <a:rPr lang="en-US" sz="1899" dirty="0">
                    <a:solidFill>
                      <a:srgbClr val="000000"/>
                    </a:solidFill>
                    <a:latin typeface="Canva Sans Bold"/>
                  </a:rPr>
                  <a:t>Step 3: Grant worktag displays in PI’s VUMC Lab Group</a:t>
                </a:r>
              </a:p>
              <a:p>
                <a:pPr algn="ctr">
                  <a:lnSpc>
                    <a:spcPts val="2659"/>
                  </a:lnSpc>
                </a:pPr>
                <a:endParaRPr lang="en-US" sz="1899" dirty="0">
                  <a:solidFill>
                    <a:srgbClr val="000000"/>
                  </a:solidFill>
                  <a:latin typeface="Canva Sans Bold"/>
                </a:endParaRPr>
              </a:p>
              <a:p>
                <a:pPr algn="ctr">
                  <a:lnSpc>
                    <a:spcPts val="2659"/>
                  </a:lnSpc>
                </a:pPr>
                <a:r>
                  <a:rPr lang="en-US" sz="1899" dirty="0">
                    <a:solidFill>
                      <a:srgbClr val="000000"/>
                    </a:solidFill>
                    <a:latin typeface="Canva Sans Bold"/>
                  </a:rPr>
                  <a:t>PI or Lab Manager assigns access to lab members</a:t>
                </a:r>
              </a:p>
            </p:txBody>
          </p:sp>
        </p:grpSp>
        <p:sp>
          <p:nvSpPr>
            <p:cNvPr id="22" name="TextBox 22"/>
            <p:cNvSpPr txBox="1"/>
            <p:nvPr/>
          </p:nvSpPr>
          <p:spPr>
            <a:xfrm>
              <a:off x="7345973" y="3034055"/>
              <a:ext cx="8046427" cy="1259370"/>
            </a:xfrm>
            <a:prstGeom prst="rect">
              <a:avLst/>
            </a:prstGeom>
          </p:spPr>
          <p:txBody>
            <a:bodyPr wrap="square" lIns="0" tIns="0" rIns="0" bIns="0" rtlCol="0" anchor="t">
              <a:spAutoFit/>
            </a:bodyPr>
            <a:lstStyle/>
            <a:p>
              <a:pPr algn="just">
                <a:lnSpc>
                  <a:spcPts val="2520"/>
                </a:lnSpc>
              </a:pPr>
              <a:r>
                <a:rPr lang="en-US" sz="1800" dirty="0">
                  <a:solidFill>
                    <a:schemeClr val="accent1">
                      <a:lumMod val="75000"/>
                    </a:schemeClr>
                  </a:solidFill>
                  <a:latin typeface="Canva Sans Bold"/>
                </a:rPr>
                <a:t>Grace period prevents interruption of access to grant funding as the grant moves from one award line to the next each year.</a:t>
              </a:r>
            </a:p>
          </p:txBody>
        </p:sp>
      </p:grpSp>
      <p:grpSp>
        <p:nvGrpSpPr>
          <p:cNvPr id="23" name="Group 23"/>
          <p:cNvGrpSpPr/>
          <p:nvPr/>
        </p:nvGrpSpPr>
        <p:grpSpPr>
          <a:xfrm>
            <a:off x="1037989" y="6998667"/>
            <a:ext cx="4521173" cy="2148327"/>
            <a:chOff x="0" y="0"/>
            <a:chExt cx="1190762" cy="565815"/>
          </a:xfrm>
        </p:grpSpPr>
        <p:sp>
          <p:nvSpPr>
            <p:cNvPr id="24" name="Freeform 24"/>
            <p:cNvSpPr/>
            <p:nvPr/>
          </p:nvSpPr>
          <p:spPr>
            <a:xfrm>
              <a:off x="0" y="0"/>
              <a:ext cx="1190762" cy="565815"/>
            </a:xfrm>
            <a:custGeom>
              <a:avLst/>
              <a:gdLst/>
              <a:ahLst/>
              <a:cxnLst/>
              <a:rect l="l" t="t" r="r" b="b"/>
              <a:pathLst>
                <a:path w="1190762" h="565815">
                  <a:moveTo>
                    <a:pt x="87331" y="0"/>
                  </a:moveTo>
                  <a:lnTo>
                    <a:pt x="1103432" y="0"/>
                  </a:lnTo>
                  <a:cubicBezTo>
                    <a:pt x="1126593" y="0"/>
                    <a:pt x="1148806" y="9201"/>
                    <a:pt x="1165184" y="25579"/>
                  </a:cubicBezTo>
                  <a:cubicBezTo>
                    <a:pt x="1181562" y="41956"/>
                    <a:pt x="1190762" y="64169"/>
                    <a:pt x="1190762" y="87331"/>
                  </a:cubicBezTo>
                  <a:lnTo>
                    <a:pt x="1190762" y="478484"/>
                  </a:lnTo>
                  <a:cubicBezTo>
                    <a:pt x="1190762" y="501645"/>
                    <a:pt x="1181562" y="523858"/>
                    <a:pt x="1165184" y="540236"/>
                  </a:cubicBezTo>
                  <a:cubicBezTo>
                    <a:pt x="1148806" y="556614"/>
                    <a:pt x="1126593" y="565815"/>
                    <a:pt x="1103432" y="565815"/>
                  </a:cubicBezTo>
                  <a:lnTo>
                    <a:pt x="87331" y="565815"/>
                  </a:lnTo>
                  <a:cubicBezTo>
                    <a:pt x="39099" y="565815"/>
                    <a:pt x="0" y="526715"/>
                    <a:pt x="0" y="478484"/>
                  </a:cubicBezTo>
                  <a:lnTo>
                    <a:pt x="0" y="87331"/>
                  </a:lnTo>
                  <a:cubicBezTo>
                    <a:pt x="0" y="64169"/>
                    <a:pt x="9201" y="41956"/>
                    <a:pt x="25579" y="25579"/>
                  </a:cubicBezTo>
                  <a:cubicBezTo>
                    <a:pt x="41956" y="9201"/>
                    <a:pt x="64169" y="0"/>
                    <a:pt x="87331" y="0"/>
                  </a:cubicBezTo>
                  <a:close/>
                </a:path>
              </a:pathLst>
            </a:custGeom>
            <a:solidFill>
              <a:srgbClr val="F7F7F8"/>
            </a:solidFill>
          </p:spPr>
        </p:sp>
        <p:sp>
          <p:nvSpPr>
            <p:cNvPr id="25" name="TextBox 25"/>
            <p:cNvSpPr txBox="1"/>
            <p:nvPr/>
          </p:nvSpPr>
          <p:spPr>
            <a:xfrm>
              <a:off x="35985" y="0"/>
              <a:ext cx="1121683" cy="565815"/>
            </a:xfrm>
            <a:prstGeom prst="rect">
              <a:avLst/>
            </a:prstGeom>
          </p:spPr>
          <p:txBody>
            <a:bodyPr lIns="50800" tIns="50800" rIns="50800" bIns="50800" rtlCol="0" anchor="ctr"/>
            <a:lstStyle/>
            <a:p>
              <a:pPr algn="ctr">
                <a:lnSpc>
                  <a:spcPts val="2659"/>
                </a:lnSpc>
              </a:pPr>
              <a:r>
                <a:rPr lang="en-US" sz="1899" dirty="0">
                  <a:solidFill>
                    <a:srgbClr val="000000"/>
                  </a:solidFill>
                  <a:latin typeface="Canva Sans Bold"/>
                </a:rPr>
                <a:t>Step 1: Worktag created in Workday</a:t>
              </a:r>
            </a:p>
            <a:p>
              <a:pPr algn="ctr">
                <a:lnSpc>
                  <a:spcPts val="2659"/>
                </a:lnSpc>
              </a:pPr>
              <a:endParaRPr lang="en-US" sz="1899" dirty="0">
                <a:solidFill>
                  <a:srgbClr val="000000"/>
                </a:solidFill>
                <a:latin typeface="Canva Sans Bold"/>
              </a:endParaRPr>
            </a:p>
            <a:p>
              <a:pPr algn="ctr">
                <a:lnSpc>
                  <a:spcPts val="2659"/>
                </a:lnSpc>
              </a:pPr>
              <a:r>
                <a:rPr lang="en-US" sz="1899" dirty="0">
                  <a:solidFill>
                    <a:srgbClr val="000000"/>
                  </a:solidFill>
                  <a:latin typeface="Canva Sans Bold"/>
                </a:rPr>
                <a:t>(Do not contact OSP for non-Grant worktags)</a:t>
              </a:r>
            </a:p>
          </p:txBody>
        </p:sp>
      </p:grpSp>
      <p:sp>
        <p:nvSpPr>
          <p:cNvPr id="26" name="Freeform 26"/>
          <p:cNvSpPr/>
          <p:nvPr/>
        </p:nvSpPr>
        <p:spPr>
          <a:xfrm>
            <a:off x="5599079" y="7890032"/>
            <a:ext cx="1441679" cy="315367"/>
          </a:xfrm>
          <a:custGeom>
            <a:avLst/>
            <a:gdLst/>
            <a:ahLst/>
            <a:cxnLst/>
            <a:rect l="l" t="t" r="r" b="b"/>
            <a:pathLst>
              <a:path w="1441679" h="315367">
                <a:moveTo>
                  <a:pt x="0" y="0"/>
                </a:moveTo>
                <a:lnTo>
                  <a:pt x="1441679" y="0"/>
                </a:lnTo>
                <a:lnTo>
                  <a:pt x="1441679" y="315368"/>
                </a:lnTo>
                <a:lnTo>
                  <a:pt x="0" y="3153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27" name="Group 27"/>
          <p:cNvGrpSpPr/>
          <p:nvPr/>
        </p:nvGrpSpPr>
        <p:grpSpPr>
          <a:xfrm>
            <a:off x="7203357" y="6973551"/>
            <a:ext cx="4521173" cy="2148327"/>
            <a:chOff x="0" y="0"/>
            <a:chExt cx="1190762" cy="565815"/>
          </a:xfrm>
        </p:grpSpPr>
        <p:sp>
          <p:nvSpPr>
            <p:cNvPr id="28" name="Freeform 28"/>
            <p:cNvSpPr/>
            <p:nvPr/>
          </p:nvSpPr>
          <p:spPr>
            <a:xfrm>
              <a:off x="0" y="0"/>
              <a:ext cx="1190762" cy="565815"/>
            </a:xfrm>
            <a:custGeom>
              <a:avLst/>
              <a:gdLst/>
              <a:ahLst/>
              <a:cxnLst/>
              <a:rect l="l" t="t" r="r" b="b"/>
              <a:pathLst>
                <a:path w="1190762" h="565815">
                  <a:moveTo>
                    <a:pt x="87331" y="0"/>
                  </a:moveTo>
                  <a:lnTo>
                    <a:pt x="1103432" y="0"/>
                  </a:lnTo>
                  <a:cubicBezTo>
                    <a:pt x="1126593" y="0"/>
                    <a:pt x="1148806" y="9201"/>
                    <a:pt x="1165184" y="25579"/>
                  </a:cubicBezTo>
                  <a:cubicBezTo>
                    <a:pt x="1181562" y="41956"/>
                    <a:pt x="1190762" y="64169"/>
                    <a:pt x="1190762" y="87331"/>
                  </a:cubicBezTo>
                  <a:lnTo>
                    <a:pt x="1190762" y="478484"/>
                  </a:lnTo>
                  <a:cubicBezTo>
                    <a:pt x="1190762" y="501645"/>
                    <a:pt x="1181562" y="523858"/>
                    <a:pt x="1165184" y="540236"/>
                  </a:cubicBezTo>
                  <a:cubicBezTo>
                    <a:pt x="1148806" y="556614"/>
                    <a:pt x="1126593" y="565815"/>
                    <a:pt x="1103432" y="565815"/>
                  </a:cubicBezTo>
                  <a:lnTo>
                    <a:pt x="87331" y="565815"/>
                  </a:lnTo>
                  <a:cubicBezTo>
                    <a:pt x="39099" y="565815"/>
                    <a:pt x="0" y="526715"/>
                    <a:pt x="0" y="478484"/>
                  </a:cubicBezTo>
                  <a:lnTo>
                    <a:pt x="0" y="87331"/>
                  </a:lnTo>
                  <a:cubicBezTo>
                    <a:pt x="0" y="64169"/>
                    <a:pt x="9201" y="41956"/>
                    <a:pt x="25579" y="25579"/>
                  </a:cubicBezTo>
                  <a:cubicBezTo>
                    <a:pt x="41956" y="9201"/>
                    <a:pt x="64169" y="0"/>
                    <a:pt x="87331" y="0"/>
                  </a:cubicBezTo>
                  <a:close/>
                </a:path>
              </a:pathLst>
            </a:custGeom>
            <a:solidFill>
              <a:srgbClr val="C3DBEB"/>
            </a:solidFill>
          </p:spPr>
        </p:sp>
        <p:sp>
          <p:nvSpPr>
            <p:cNvPr id="29" name="TextBox 29"/>
            <p:cNvSpPr txBox="1"/>
            <p:nvPr/>
          </p:nvSpPr>
          <p:spPr>
            <a:xfrm>
              <a:off x="51139" y="32345"/>
              <a:ext cx="1105902" cy="465634"/>
            </a:xfrm>
            <a:prstGeom prst="rect">
              <a:avLst/>
            </a:prstGeom>
          </p:spPr>
          <p:txBody>
            <a:bodyPr lIns="50800" tIns="50800" rIns="50800" bIns="50800" rtlCol="0" anchor="ctr"/>
            <a:lstStyle/>
            <a:p>
              <a:pPr algn="ctr">
                <a:lnSpc>
                  <a:spcPts val="2659"/>
                </a:lnSpc>
              </a:pPr>
              <a:r>
                <a:rPr lang="en-US" sz="1899" dirty="0">
                  <a:solidFill>
                    <a:srgbClr val="000000"/>
                  </a:solidFill>
                  <a:latin typeface="Canva Sans Bold"/>
                </a:rPr>
                <a:t>Step 2: Nightly import of all active gift, program, or cost centers.</a:t>
              </a:r>
            </a:p>
          </p:txBody>
        </p:sp>
      </p:grpSp>
      <p:sp>
        <p:nvSpPr>
          <p:cNvPr id="30" name="Freeform 30"/>
          <p:cNvSpPr/>
          <p:nvPr/>
        </p:nvSpPr>
        <p:spPr>
          <a:xfrm>
            <a:off x="11804382" y="7795006"/>
            <a:ext cx="1441679" cy="315367"/>
          </a:xfrm>
          <a:custGeom>
            <a:avLst/>
            <a:gdLst/>
            <a:ahLst/>
            <a:cxnLst/>
            <a:rect l="l" t="t" r="r" b="b"/>
            <a:pathLst>
              <a:path w="1441679" h="315367">
                <a:moveTo>
                  <a:pt x="0" y="0"/>
                </a:moveTo>
                <a:lnTo>
                  <a:pt x="1441679" y="0"/>
                </a:lnTo>
                <a:lnTo>
                  <a:pt x="1441679" y="315367"/>
                </a:lnTo>
                <a:lnTo>
                  <a:pt x="0" y="31536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31" name="Group 31"/>
          <p:cNvGrpSpPr/>
          <p:nvPr/>
        </p:nvGrpSpPr>
        <p:grpSpPr>
          <a:xfrm>
            <a:off x="13270988" y="6885938"/>
            <a:ext cx="4521173" cy="2448871"/>
            <a:chOff x="0" y="0"/>
            <a:chExt cx="1190762" cy="644970"/>
          </a:xfrm>
        </p:grpSpPr>
        <p:sp>
          <p:nvSpPr>
            <p:cNvPr id="32" name="Freeform 32"/>
            <p:cNvSpPr/>
            <p:nvPr/>
          </p:nvSpPr>
          <p:spPr>
            <a:xfrm>
              <a:off x="0" y="0"/>
              <a:ext cx="1190762" cy="644970"/>
            </a:xfrm>
            <a:custGeom>
              <a:avLst/>
              <a:gdLst/>
              <a:ahLst/>
              <a:cxnLst/>
              <a:rect l="l" t="t" r="r" b="b"/>
              <a:pathLst>
                <a:path w="1190762" h="644970">
                  <a:moveTo>
                    <a:pt x="87331" y="0"/>
                  </a:moveTo>
                  <a:lnTo>
                    <a:pt x="1103432" y="0"/>
                  </a:lnTo>
                  <a:cubicBezTo>
                    <a:pt x="1126593" y="0"/>
                    <a:pt x="1148806" y="9201"/>
                    <a:pt x="1165184" y="25579"/>
                  </a:cubicBezTo>
                  <a:cubicBezTo>
                    <a:pt x="1181562" y="41956"/>
                    <a:pt x="1190762" y="64169"/>
                    <a:pt x="1190762" y="87331"/>
                  </a:cubicBezTo>
                  <a:lnTo>
                    <a:pt x="1190762" y="557639"/>
                  </a:lnTo>
                  <a:cubicBezTo>
                    <a:pt x="1190762" y="580801"/>
                    <a:pt x="1181562" y="603014"/>
                    <a:pt x="1165184" y="619392"/>
                  </a:cubicBezTo>
                  <a:cubicBezTo>
                    <a:pt x="1148806" y="635769"/>
                    <a:pt x="1126593" y="644970"/>
                    <a:pt x="1103432" y="644970"/>
                  </a:cubicBezTo>
                  <a:lnTo>
                    <a:pt x="87331" y="644970"/>
                  </a:lnTo>
                  <a:cubicBezTo>
                    <a:pt x="39099" y="644970"/>
                    <a:pt x="0" y="605871"/>
                    <a:pt x="0" y="557639"/>
                  </a:cubicBezTo>
                  <a:lnTo>
                    <a:pt x="0" y="87331"/>
                  </a:lnTo>
                  <a:cubicBezTo>
                    <a:pt x="0" y="64169"/>
                    <a:pt x="9201" y="41956"/>
                    <a:pt x="25579" y="25579"/>
                  </a:cubicBezTo>
                  <a:cubicBezTo>
                    <a:pt x="41956" y="9201"/>
                    <a:pt x="64169" y="0"/>
                    <a:pt x="87331" y="0"/>
                  </a:cubicBezTo>
                  <a:close/>
                </a:path>
              </a:pathLst>
            </a:custGeom>
            <a:solidFill>
              <a:srgbClr val="61A2CE"/>
            </a:solidFill>
          </p:spPr>
        </p:sp>
        <p:sp>
          <p:nvSpPr>
            <p:cNvPr id="33" name="TextBox 33"/>
            <p:cNvSpPr txBox="1"/>
            <p:nvPr/>
          </p:nvSpPr>
          <p:spPr>
            <a:xfrm>
              <a:off x="0" y="145346"/>
              <a:ext cx="1154778" cy="362537"/>
            </a:xfrm>
            <a:prstGeom prst="rect">
              <a:avLst/>
            </a:prstGeom>
          </p:spPr>
          <p:txBody>
            <a:bodyPr lIns="50800" tIns="50800" rIns="50800" bIns="50800" rtlCol="0" anchor="ctr"/>
            <a:lstStyle/>
            <a:p>
              <a:pPr algn="ctr">
                <a:lnSpc>
                  <a:spcPts val="2659"/>
                </a:lnSpc>
              </a:pPr>
              <a:r>
                <a:rPr lang="en-US" sz="1899" dirty="0">
                  <a:solidFill>
                    <a:srgbClr val="000000"/>
                  </a:solidFill>
                  <a:latin typeface="Canva Sans Bold"/>
                </a:rPr>
                <a:t>Step 3: PI or Department Administrator must claim gift, program, or cost center into PI Lab Group</a:t>
              </a:r>
            </a:p>
            <a:p>
              <a:pPr algn="ctr">
                <a:lnSpc>
                  <a:spcPts val="2659"/>
                </a:lnSpc>
              </a:pPr>
              <a:endParaRPr lang="en-US" sz="1899" dirty="0">
                <a:solidFill>
                  <a:srgbClr val="000000"/>
                </a:solidFill>
                <a:latin typeface="Canva Sans Bold"/>
              </a:endParaRPr>
            </a:p>
            <a:p>
              <a:pPr algn="ctr">
                <a:lnSpc>
                  <a:spcPts val="2659"/>
                </a:lnSpc>
              </a:pPr>
              <a:r>
                <a:rPr lang="en-US" sz="1899" dirty="0">
                  <a:solidFill>
                    <a:srgbClr val="000000"/>
                  </a:solidFill>
                  <a:latin typeface="Canva Sans Bold"/>
                </a:rPr>
                <a:t>PI or Lab Manager assigns access to lab members</a:t>
              </a:r>
            </a:p>
          </p:txBody>
        </p:sp>
      </p:grpSp>
      <p:sp>
        <p:nvSpPr>
          <p:cNvPr id="34" name="TextBox 34"/>
          <p:cNvSpPr txBox="1"/>
          <p:nvPr/>
        </p:nvSpPr>
        <p:spPr>
          <a:xfrm>
            <a:off x="14917595" y="9916758"/>
            <a:ext cx="3193190" cy="217137"/>
          </a:xfrm>
          <a:prstGeom prst="rect">
            <a:avLst/>
          </a:prstGeom>
        </p:spPr>
        <p:txBody>
          <a:bodyPr lIns="0" tIns="0" rIns="0" bIns="0" rtlCol="0" anchor="t">
            <a:spAutoFit/>
          </a:bodyPr>
          <a:lstStyle/>
          <a:p>
            <a:pPr>
              <a:lnSpc>
                <a:spcPts val="1679"/>
              </a:lnSpc>
            </a:pPr>
            <a:r>
              <a:rPr lang="en-US" sz="1200" u="sng">
                <a:solidFill>
                  <a:srgbClr val="000000"/>
                </a:solidFill>
                <a:latin typeface="Arimo"/>
                <a:hlinkClick r:id="rId7" tooltip="https://www.vumc.org/oor/vumc-ilab-application"/>
              </a:rPr>
              <a:t>https://www.vumc.org/oor/vumc-ilab-application</a:t>
            </a:r>
          </a:p>
        </p:txBody>
      </p:sp>
      <p:grpSp>
        <p:nvGrpSpPr>
          <p:cNvPr id="35" name="Group 35"/>
          <p:cNvGrpSpPr/>
          <p:nvPr/>
        </p:nvGrpSpPr>
        <p:grpSpPr>
          <a:xfrm>
            <a:off x="11108429" y="208238"/>
            <a:ext cx="7618332" cy="1217823"/>
            <a:chOff x="0" y="0"/>
            <a:chExt cx="2006474" cy="320744"/>
          </a:xfrm>
        </p:grpSpPr>
        <p:sp>
          <p:nvSpPr>
            <p:cNvPr id="36" name="Freeform 36"/>
            <p:cNvSpPr/>
            <p:nvPr/>
          </p:nvSpPr>
          <p:spPr>
            <a:xfrm>
              <a:off x="0" y="0"/>
              <a:ext cx="2006474" cy="320744"/>
            </a:xfrm>
            <a:custGeom>
              <a:avLst/>
              <a:gdLst/>
              <a:ahLst/>
              <a:cxnLst/>
              <a:rect l="l" t="t" r="r" b="b"/>
              <a:pathLst>
                <a:path w="2006474" h="320744">
                  <a:moveTo>
                    <a:pt x="51827" y="0"/>
                  </a:moveTo>
                  <a:lnTo>
                    <a:pt x="1954647" y="0"/>
                  </a:lnTo>
                  <a:cubicBezTo>
                    <a:pt x="1983271" y="0"/>
                    <a:pt x="2006474" y="23204"/>
                    <a:pt x="2006474" y="51827"/>
                  </a:cubicBezTo>
                  <a:lnTo>
                    <a:pt x="2006474" y="268916"/>
                  </a:lnTo>
                  <a:cubicBezTo>
                    <a:pt x="2006474" y="297540"/>
                    <a:pt x="1983271" y="320744"/>
                    <a:pt x="1954647" y="320744"/>
                  </a:cubicBezTo>
                  <a:lnTo>
                    <a:pt x="51827" y="320744"/>
                  </a:lnTo>
                  <a:cubicBezTo>
                    <a:pt x="38082" y="320744"/>
                    <a:pt x="24899" y="315283"/>
                    <a:pt x="15180" y="305564"/>
                  </a:cubicBezTo>
                  <a:cubicBezTo>
                    <a:pt x="5460" y="295844"/>
                    <a:pt x="0" y="282662"/>
                    <a:pt x="0" y="268916"/>
                  </a:cubicBezTo>
                  <a:lnTo>
                    <a:pt x="0" y="51827"/>
                  </a:lnTo>
                  <a:cubicBezTo>
                    <a:pt x="0" y="23204"/>
                    <a:pt x="23204" y="0"/>
                    <a:pt x="51827" y="0"/>
                  </a:cubicBezTo>
                  <a:close/>
                </a:path>
              </a:pathLst>
            </a:custGeom>
            <a:solidFill>
              <a:srgbClr val="0D0F68"/>
            </a:solidFill>
          </p:spPr>
        </p:sp>
        <p:sp>
          <p:nvSpPr>
            <p:cNvPr id="37" name="TextBox 3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38" name="TextBox 38"/>
          <p:cNvSpPr txBox="1"/>
          <p:nvPr/>
        </p:nvSpPr>
        <p:spPr>
          <a:xfrm>
            <a:off x="11277677" y="375122"/>
            <a:ext cx="6975778" cy="771459"/>
          </a:xfrm>
          <a:prstGeom prst="rect">
            <a:avLst/>
          </a:prstGeom>
        </p:spPr>
        <p:txBody>
          <a:bodyPr lIns="0" tIns="0" rIns="0" bIns="0" rtlCol="0" anchor="t">
            <a:spAutoFit/>
          </a:bodyPr>
          <a:lstStyle/>
          <a:p>
            <a:pPr algn="ctr">
              <a:lnSpc>
                <a:spcPts val="6299"/>
              </a:lnSpc>
            </a:pPr>
            <a:r>
              <a:rPr lang="en-US" sz="4500" dirty="0">
                <a:solidFill>
                  <a:srgbClr val="FFFFFF"/>
                </a:solidFill>
                <a:latin typeface="Yeseva One Bold"/>
              </a:rPr>
              <a:t>iLab Fund Management</a:t>
            </a:r>
          </a:p>
        </p:txBody>
      </p:sp>
      <p:sp>
        <p:nvSpPr>
          <p:cNvPr id="39" name="Rectangle 5">
            <a:extLst>
              <a:ext uri="{FF2B5EF4-FFF2-40B4-BE49-F238E27FC236}">
                <a16:creationId xmlns:a16="http://schemas.microsoft.com/office/drawing/2014/main" id="{0E8D0B90-76BE-38C0-18D6-BB530AC1BB6E}"/>
              </a:ext>
            </a:extLst>
          </p:cNvPr>
          <p:cNvSpPr>
            <a:spLocks noChangeArrowheads="1"/>
          </p:cNvSpPr>
          <p:nvPr/>
        </p:nvSpPr>
        <p:spPr bwMode="auto">
          <a:xfrm>
            <a:off x="533400" y="9427494"/>
            <a:ext cx="12599349" cy="646331"/>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lang="en-US" altLang="en-US" dirty="0">
                <a:solidFill>
                  <a:schemeClr val="tx1">
                    <a:lumMod val="75000"/>
                    <a:lumOff val="25000"/>
                  </a:schemeClr>
                </a:solidFill>
                <a:latin typeface="Canva Sans Bold"/>
              </a:rPr>
              <a:t>OSP does not create records for gifts, programs, or cost centers. These worktag types do not have end dates or PI assignments in Workday. Please do not contact OSP for assistance regarding these worktags in iLab</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grpSp>
        <p:nvGrpSpPr>
          <p:cNvPr id="3" name="Group 3"/>
          <p:cNvGrpSpPr/>
          <p:nvPr/>
        </p:nvGrpSpPr>
        <p:grpSpPr>
          <a:xfrm>
            <a:off x="351248" y="1532954"/>
            <a:ext cx="16230600" cy="8639746"/>
            <a:chOff x="0" y="0"/>
            <a:chExt cx="4274726" cy="2167467"/>
          </a:xfrm>
        </p:grpSpPr>
        <p:sp>
          <p:nvSpPr>
            <p:cNvPr id="4" name="Freeform 4"/>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BFBFB">
                <a:alpha val="89804"/>
              </a:srgbClr>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1601846" y="419788"/>
            <a:ext cx="7163655" cy="1217823"/>
            <a:chOff x="0" y="0"/>
            <a:chExt cx="1886724" cy="320744"/>
          </a:xfrm>
        </p:grpSpPr>
        <p:sp>
          <p:nvSpPr>
            <p:cNvPr id="7" name="Freeform 7"/>
            <p:cNvSpPr/>
            <p:nvPr/>
          </p:nvSpPr>
          <p:spPr>
            <a:xfrm>
              <a:off x="0" y="0"/>
              <a:ext cx="1886724" cy="320744"/>
            </a:xfrm>
            <a:custGeom>
              <a:avLst/>
              <a:gdLst/>
              <a:ahLst/>
              <a:cxnLst/>
              <a:rect l="l" t="t" r="r" b="b"/>
              <a:pathLst>
                <a:path w="1886724" h="320744">
                  <a:moveTo>
                    <a:pt x="55117" y="0"/>
                  </a:moveTo>
                  <a:lnTo>
                    <a:pt x="1831607" y="0"/>
                  </a:lnTo>
                  <a:cubicBezTo>
                    <a:pt x="1862047" y="0"/>
                    <a:pt x="1886724" y="24677"/>
                    <a:pt x="1886724" y="55117"/>
                  </a:cubicBezTo>
                  <a:lnTo>
                    <a:pt x="1886724" y="265627"/>
                  </a:lnTo>
                  <a:cubicBezTo>
                    <a:pt x="1886724" y="280245"/>
                    <a:pt x="1880917" y="294264"/>
                    <a:pt x="1870581" y="304600"/>
                  </a:cubicBezTo>
                  <a:cubicBezTo>
                    <a:pt x="1860244" y="314937"/>
                    <a:pt x="1846225" y="320744"/>
                    <a:pt x="1831607" y="320744"/>
                  </a:cubicBezTo>
                  <a:lnTo>
                    <a:pt x="55117" y="320744"/>
                  </a:lnTo>
                  <a:cubicBezTo>
                    <a:pt x="40499" y="320744"/>
                    <a:pt x="26480" y="314937"/>
                    <a:pt x="16143" y="304600"/>
                  </a:cubicBezTo>
                  <a:cubicBezTo>
                    <a:pt x="5807" y="294264"/>
                    <a:pt x="0" y="280245"/>
                    <a:pt x="0" y="265627"/>
                  </a:cubicBezTo>
                  <a:lnTo>
                    <a:pt x="0" y="55117"/>
                  </a:lnTo>
                  <a:cubicBezTo>
                    <a:pt x="0" y="40499"/>
                    <a:pt x="5807" y="26480"/>
                    <a:pt x="16143" y="16143"/>
                  </a:cubicBezTo>
                  <a:cubicBezTo>
                    <a:pt x="26480" y="5807"/>
                    <a:pt x="40499" y="0"/>
                    <a:pt x="55117" y="0"/>
                  </a:cubicBezTo>
                  <a:close/>
                </a:path>
              </a:pathLst>
            </a:custGeom>
            <a:solidFill>
              <a:srgbClr val="0D0F68"/>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0" name="TextBox 10"/>
          <p:cNvSpPr txBox="1"/>
          <p:nvPr/>
        </p:nvSpPr>
        <p:spPr>
          <a:xfrm>
            <a:off x="11760772" y="600075"/>
            <a:ext cx="6492683" cy="771459"/>
          </a:xfrm>
          <a:prstGeom prst="rect">
            <a:avLst/>
          </a:prstGeom>
        </p:spPr>
        <p:txBody>
          <a:bodyPr lIns="0" tIns="0" rIns="0" bIns="0" rtlCol="0" anchor="t">
            <a:spAutoFit/>
          </a:bodyPr>
          <a:lstStyle/>
          <a:p>
            <a:pPr algn="ctr">
              <a:lnSpc>
                <a:spcPts val="6299"/>
              </a:lnSpc>
            </a:pPr>
            <a:r>
              <a:rPr lang="en-US" sz="4500" dirty="0">
                <a:solidFill>
                  <a:srgbClr val="FFFFFF"/>
                </a:solidFill>
                <a:latin typeface="Yeseva One Bold"/>
              </a:rPr>
              <a:t>Fund Management</a:t>
            </a:r>
          </a:p>
        </p:txBody>
      </p:sp>
      <p:sp>
        <p:nvSpPr>
          <p:cNvPr id="11" name="TextBox 11"/>
          <p:cNvSpPr txBox="1"/>
          <p:nvPr/>
        </p:nvSpPr>
        <p:spPr>
          <a:xfrm>
            <a:off x="351248" y="189252"/>
            <a:ext cx="9109455" cy="935834"/>
          </a:xfrm>
          <a:prstGeom prst="rect">
            <a:avLst/>
          </a:prstGeom>
        </p:spPr>
        <p:txBody>
          <a:bodyPr wrap="square" lIns="0" tIns="0" rIns="0" bIns="0" rtlCol="0" anchor="t">
            <a:spAutoFit/>
          </a:bodyPr>
          <a:lstStyle/>
          <a:p>
            <a:pPr>
              <a:lnSpc>
                <a:spcPts val="8400"/>
              </a:lnSpc>
            </a:pPr>
            <a:r>
              <a:rPr lang="en-US" sz="4000" dirty="0">
                <a:solidFill>
                  <a:srgbClr val="0D0F68"/>
                </a:solidFill>
                <a:latin typeface="Yeseva One"/>
              </a:rPr>
              <a:t>Grant Worktags: Customer Support</a:t>
            </a:r>
          </a:p>
        </p:txBody>
      </p:sp>
      <p:pic>
        <p:nvPicPr>
          <p:cNvPr id="1026" name="Picture 3">
            <a:extLst>
              <a:ext uri="{FF2B5EF4-FFF2-40B4-BE49-F238E27FC236}">
                <a16:creationId xmlns:a16="http://schemas.microsoft.com/office/drawing/2014/main" id="{7BCCA524-C8DF-C783-636B-64F947C5FABC}"/>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8302239" y="4007408"/>
            <a:ext cx="5943600" cy="29241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2">
            <a:extLst>
              <a:ext uri="{FF2B5EF4-FFF2-40B4-BE49-F238E27FC236}">
                <a16:creationId xmlns:a16="http://schemas.microsoft.com/office/drawing/2014/main" id="{EC4FD83A-5CAE-14DF-3783-21673ABD0074}"/>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8264944" y="7437752"/>
            <a:ext cx="9125315" cy="2632587"/>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3">
            <a:extLst>
              <a:ext uri="{FF2B5EF4-FFF2-40B4-BE49-F238E27FC236}">
                <a16:creationId xmlns:a16="http://schemas.microsoft.com/office/drawing/2014/main" id="{DDB034A6-B0E6-A505-3776-D6F9238DC072}"/>
              </a:ext>
            </a:extLst>
          </p:cNvPr>
          <p:cNvSpPr>
            <a:spLocks noChangeArrowheads="1"/>
          </p:cNvSpPr>
          <p:nvPr/>
        </p:nvSpPr>
        <p:spPr bwMode="auto">
          <a:xfrm>
            <a:off x="723900" y="4136810"/>
            <a:ext cx="65151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1600" dirty="0">
                <a:solidFill>
                  <a:srgbClr val="0D0F68"/>
                </a:solidFill>
                <a:latin typeface="Garet"/>
              </a:rPr>
              <a:t>Verify the grant you are trying to use has a current end date listed in Workday Award Line field. Grant worktags are available in iLab for 120 days after the award line’s end date.</a:t>
            </a:r>
          </a:p>
        </p:txBody>
      </p:sp>
      <p:sp>
        <p:nvSpPr>
          <p:cNvPr id="22" name="Rectangle 4">
            <a:extLst>
              <a:ext uri="{FF2B5EF4-FFF2-40B4-BE49-F238E27FC236}">
                <a16:creationId xmlns:a16="http://schemas.microsoft.com/office/drawing/2014/main" id="{E432313B-AF1D-02C9-2DFD-66EA1DF59905}"/>
              </a:ext>
            </a:extLst>
          </p:cNvPr>
          <p:cNvSpPr>
            <a:spLocks noChangeArrowheads="1"/>
          </p:cNvSpPr>
          <p:nvPr/>
        </p:nvSpPr>
        <p:spPr bwMode="auto">
          <a:xfrm>
            <a:off x="696475" y="2146124"/>
            <a:ext cx="168402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1600" dirty="0">
                <a:solidFill>
                  <a:srgbClr val="0D0F68"/>
                </a:solidFill>
                <a:latin typeface="Garet"/>
              </a:rPr>
              <a:t>If the award line’s end date or PI is not correct in Workday, reach out to your assigned OSP representative for assistance in updating Workday.</a:t>
            </a:r>
            <a:br>
              <a:rPr lang="en-US" altLang="en-US" sz="1600" dirty="0">
                <a:solidFill>
                  <a:srgbClr val="0D0F68"/>
                </a:solidFill>
                <a:latin typeface="Garet"/>
              </a:rPr>
            </a:br>
            <a:br>
              <a:rPr lang="en-US" altLang="en-US" sz="1600" dirty="0">
                <a:solidFill>
                  <a:srgbClr val="0D0F68"/>
                </a:solidFill>
                <a:latin typeface="Garet"/>
              </a:rPr>
            </a:br>
            <a:r>
              <a:rPr lang="en-US" altLang="en-US" sz="1600" dirty="0">
                <a:solidFill>
                  <a:srgbClr val="0D0F68"/>
                </a:solidFill>
                <a:latin typeface="Garet"/>
              </a:rPr>
              <a:t>Please allow 14 days for OSP to process your request. The current delay is due to a large backlog of needed changes. Generally, OSP has recommended that departments proactively submit the PEER request for the financial setup of the award if the investigator plans to begin spending before the award is executed. </a:t>
            </a:r>
          </a:p>
          <a:p>
            <a:pPr marL="0" marR="0" lvl="0" indent="0" algn="l" defTabSz="914400" rtl="0" eaLnBrk="0" fontAlgn="base" latinLnBrk="0" hangingPunct="0">
              <a:lnSpc>
                <a:spcPct val="100000"/>
              </a:lnSpc>
              <a:spcBef>
                <a:spcPct val="0"/>
              </a:spcBef>
              <a:spcAft>
                <a:spcPct val="0"/>
              </a:spcAft>
              <a:buClrTx/>
              <a:buSzTx/>
              <a:tabLst/>
            </a:pPr>
            <a:endParaRPr lang="en-US" altLang="en-US" sz="1600" dirty="0">
              <a:solidFill>
                <a:srgbClr val="0D0F68"/>
              </a:solidFill>
              <a:latin typeface="Garet"/>
            </a:endParaRPr>
          </a:p>
        </p:txBody>
      </p:sp>
      <p:sp>
        <p:nvSpPr>
          <p:cNvPr id="24" name="TextBox 18">
            <a:extLst>
              <a:ext uri="{FF2B5EF4-FFF2-40B4-BE49-F238E27FC236}">
                <a16:creationId xmlns:a16="http://schemas.microsoft.com/office/drawing/2014/main" id="{36D84174-0216-49AF-09E1-A7492DFA4190}"/>
              </a:ext>
            </a:extLst>
          </p:cNvPr>
          <p:cNvSpPr txBox="1"/>
          <p:nvPr/>
        </p:nvSpPr>
        <p:spPr>
          <a:xfrm>
            <a:off x="642030" y="7002224"/>
            <a:ext cx="17191521" cy="430887"/>
          </a:xfrm>
          <a:prstGeom prst="rect">
            <a:avLst/>
          </a:prstGeom>
        </p:spPr>
        <p:txBody>
          <a:bodyPr wrap="square" lIns="0" tIns="0" rIns="0" bIns="0" rtlCol="0" anchor="t">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800" dirty="0">
                <a:solidFill>
                  <a:srgbClr val="0D0F68"/>
                </a:solidFill>
                <a:latin typeface="Garet Bold"/>
              </a:rPr>
              <a:t>View the grant’s PI by selecting the ‘Roles’ tab within the grant record: </a:t>
            </a:r>
          </a:p>
        </p:txBody>
      </p:sp>
      <p:sp>
        <p:nvSpPr>
          <p:cNvPr id="25" name="TextBox 18">
            <a:extLst>
              <a:ext uri="{FF2B5EF4-FFF2-40B4-BE49-F238E27FC236}">
                <a16:creationId xmlns:a16="http://schemas.microsoft.com/office/drawing/2014/main" id="{E8757859-5631-81D1-F1E2-3E498D2CEAC1}"/>
              </a:ext>
            </a:extLst>
          </p:cNvPr>
          <p:cNvSpPr txBox="1"/>
          <p:nvPr/>
        </p:nvSpPr>
        <p:spPr>
          <a:xfrm>
            <a:off x="696475" y="1680284"/>
            <a:ext cx="17191521" cy="430887"/>
          </a:xfrm>
          <a:prstGeom prst="rect">
            <a:avLst/>
          </a:prstGeom>
        </p:spPr>
        <p:txBody>
          <a:bodyPr wrap="square" lIns="0" tIns="0" rIns="0" bIns="0" rtlCol="0" anchor="t">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800" dirty="0">
                <a:solidFill>
                  <a:srgbClr val="0D0F68"/>
                </a:solidFill>
                <a:latin typeface="Garet Bold"/>
              </a:rPr>
              <a:t>Dept of Finance Guidance: Workday &amp; Grant Worktags:</a:t>
            </a:r>
          </a:p>
        </p:txBody>
      </p:sp>
      <p:sp>
        <p:nvSpPr>
          <p:cNvPr id="27" name="TextBox 18">
            <a:extLst>
              <a:ext uri="{FF2B5EF4-FFF2-40B4-BE49-F238E27FC236}">
                <a16:creationId xmlns:a16="http://schemas.microsoft.com/office/drawing/2014/main" id="{9B32D629-E545-2DEA-B8CC-B8BAA27308E0}"/>
              </a:ext>
            </a:extLst>
          </p:cNvPr>
          <p:cNvSpPr txBox="1"/>
          <p:nvPr/>
        </p:nvSpPr>
        <p:spPr>
          <a:xfrm>
            <a:off x="661908" y="3644125"/>
            <a:ext cx="17191521" cy="430887"/>
          </a:xfrm>
          <a:prstGeom prst="rect">
            <a:avLst/>
          </a:prstGeom>
        </p:spPr>
        <p:txBody>
          <a:bodyPr wrap="square" lIns="0" tIns="0" rIns="0" bIns="0" rtlCol="0" anchor="t">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800" dirty="0">
                <a:solidFill>
                  <a:srgbClr val="0D0F68"/>
                </a:solidFill>
                <a:latin typeface="Garet Bold"/>
              </a:rPr>
              <a:t>View the grant’s end date by selecting the ‘Award Line’ tab within the grant record: </a:t>
            </a:r>
          </a:p>
        </p:txBody>
      </p:sp>
      <p:sp>
        <p:nvSpPr>
          <p:cNvPr id="29" name="Rectangle 3">
            <a:extLst>
              <a:ext uri="{FF2B5EF4-FFF2-40B4-BE49-F238E27FC236}">
                <a16:creationId xmlns:a16="http://schemas.microsoft.com/office/drawing/2014/main" id="{7F35E0CA-A41C-D97D-B5B1-824F932A3EDF}"/>
              </a:ext>
            </a:extLst>
          </p:cNvPr>
          <p:cNvSpPr>
            <a:spLocks noChangeArrowheads="1"/>
          </p:cNvSpPr>
          <p:nvPr/>
        </p:nvSpPr>
        <p:spPr bwMode="auto">
          <a:xfrm>
            <a:off x="723900" y="7553508"/>
            <a:ext cx="689050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lang="en-US" altLang="en-US" sz="1600" dirty="0">
                <a:solidFill>
                  <a:srgbClr val="0D0F68"/>
                </a:solidFill>
                <a:latin typeface="Garet"/>
              </a:rPr>
              <a:t>Verify the correct PI is assigned to the grant under the ‘Principal Investigator (Grant)’ assignable role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grpSp>
        <p:nvGrpSpPr>
          <p:cNvPr id="3" name="Group 3"/>
          <p:cNvGrpSpPr/>
          <p:nvPr/>
        </p:nvGrpSpPr>
        <p:grpSpPr>
          <a:xfrm>
            <a:off x="1028700" y="1028700"/>
            <a:ext cx="16230600" cy="8229600"/>
            <a:chOff x="0" y="0"/>
            <a:chExt cx="4274726" cy="2167467"/>
          </a:xfrm>
        </p:grpSpPr>
        <p:sp>
          <p:nvSpPr>
            <p:cNvPr id="4" name="Freeform 4"/>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BFBFB">
                <a:alpha val="89804"/>
              </a:srgbClr>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1601846" y="419788"/>
            <a:ext cx="7163655" cy="1217823"/>
            <a:chOff x="0" y="0"/>
            <a:chExt cx="1886724" cy="320744"/>
          </a:xfrm>
        </p:grpSpPr>
        <p:sp>
          <p:nvSpPr>
            <p:cNvPr id="7" name="Freeform 7"/>
            <p:cNvSpPr/>
            <p:nvPr/>
          </p:nvSpPr>
          <p:spPr>
            <a:xfrm>
              <a:off x="0" y="0"/>
              <a:ext cx="1886724" cy="320744"/>
            </a:xfrm>
            <a:custGeom>
              <a:avLst/>
              <a:gdLst/>
              <a:ahLst/>
              <a:cxnLst/>
              <a:rect l="l" t="t" r="r" b="b"/>
              <a:pathLst>
                <a:path w="1886724" h="320744">
                  <a:moveTo>
                    <a:pt x="55117" y="0"/>
                  </a:moveTo>
                  <a:lnTo>
                    <a:pt x="1831607" y="0"/>
                  </a:lnTo>
                  <a:cubicBezTo>
                    <a:pt x="1862047" y="0"/>
                    <a:pt x="1886724" y="24677"/>
                    <a:pt x="1886724" y="55117"/>
                  </a:cubicBezTo>
                  <a:lnTo>
                    <a:pt x="1886724" y="265627"/>
                  </a:lnTo>
                  <a:cubicBezTo>
                    <a:pt x="1886724" y="280245"/>
                    <a:pt x="1880917" y="294264"/>
                    <a:pt x="1870581" y="304600"/>
                  </a:cubicBezTo>
                  <a:cubicBezTo>
                    <a:pt x="1860244" y="314937"/>
                    <a:pt x="1846225" y="320744"/>
                    <a:pt x="1831607" y="320744"/>
                  </a:cubicBezTo>
                  <a:lnTo>
                    <a:pt x="55117" y="320744"/>
                  </a:lnTo>
                  <a:cubicBezTo>
                    <a:pt x="40499" y="320744"/>
                    <a:pt x="26480" y="314937"/>
                    <a:pt x="16143" y="304600"/>
                  </a:cubicBezTo>
                  <a:cubicBezTo>
                    <a:pt x="5807" y="294264"/>
                    <a:pt x="0" y="280245"/>
                    <a:pt x="0" y="265627"/>
                  </a:cubicBezTo>
                  <a:lnTo>
                    <a:pt x="0" y="55117"/>
                  </a:lnTo>
                  <a:cubicBezTo>
                    <a:pt x="0" y="40499"/>
                    <a:pt x="5807" y="26480"/>
                    <a:pt x="16143" y="16143"/>
                  </a:cubicBezTo>
                  <a:cubicBezTo>
                    <a:pt x="26480" y="5807"/>
                    <a:pt x="40499" y="0"/>
                    <a:pt x="55117" y="0"/>
                  </a:cubicBezTo>
                  <a:close/>
                </a:path>
              </a:pathLst>
            </a:custGeom>
            <a:solidFill>
              <a:srgbClr val="0D0F68"/>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9" name="Freeform 9"/>
          <p:cNvSpPr/>
          <p:nvPr/>
        </p:nvSpPr>
        <p:spPr>
          <a:xfrm>
            <a:off x="10644143" y="2050091"/>
            <a:ext cx="7258380" cy="5732139"/>
          </a:xfrm>
          <a:custGeom>
            <a:avLst/>
            <a:gdLst/>
            <a:ahLst/>
            <a:cxnLst/>
            <a:rect l="l" t="t" r="r" b="b"/>
            <a:pathLst>
              <a:path w="7258380" h="5732139">
                <a:moveTo>
                  <a:pt x="0" y="0"/>
                </a:moveTo>
                <a:lnTo>
                  <a:pt x="7258380" y="0"/>
                </a:lnTo>
                <a:lnTo>
                  <a:pt x="7258380" y="5732140"/>
                </a:lnTo>
                <a:lnTo>
                  <a:pt x="0" y="5732140"/>
                </a:lnTo>
                <a:lnTo>
                  <a:pt x="0" y="0"/>
                </a:lnTo>
                <a:close/>
              </a:path>
            </a:pathLst>
          </a:custGeom>
          <a:blipFill>
            <a:blip r:embed="rId3"/>
            <a:stretch>
              <a:fillRect/>
            </a:stretch>
          </a:blipFill>
          <a:ln w="38100" cap="sq">
            <a:solidFill>
              <a:srgbClr val="000000"/>
            </a:solidFill>
            <a:prstDash val="solid"/>
            <a:miter/>
          </a:ln>
        </p:spPr>
      </p:sp>
      <p:sp>
        <p:nvSpPr>
          <p:cNvPr id="10" name="Freeform 10"/>
          <p:cNvSpPr/>
          <p:nvPr/>
        </p:nvSpPr>
        <p:spPr>
          <a:xfrm rot="-630377">
            <a:off x="9984813" y="6117596"/>
            <a:ext cx="1013733" cy="963968"/>
          </a:xfrm>
          <a:custGeom>
            <a:avLst/>
            <a:gdLst/>
            <a:ahLst/>
            <a:cxnLst/>
            <a:rect l="l" t="t" r="r" b="b"/>
            <a:pathLst>
              <a:path w="1013733" h="963968">
                <a:moveTo>
                  <a:pt x="0" y="0"/>
                </a:moveTo>
                <a:lnTo>
                  <a:pt x="1013733" y="0"/>
                </a:lnTo>
                <a:lnTo>
                  <a:pt x="1013733" y="963968"/>
                </a:lnTo>
                <a:lnTo>
                  <a:pt x="0" y="96396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1"/>
          <p:cNvSpPr/>
          <p:nvPr/>
        </p:nvSpPr>
        <p:spPr>
          <a:xfrm>
            <a:off x="3321440" y="4916161"/>
            <a:ext cx="5010834" cy="3743660"/>
          </a:xfrm>
          <a:custGeom>
            <a:avLst/>
            <a:gdLst/>
            <a:ahLst/>
            <a:cxnLst/>
            <a:rect l="l" t="t" r="r" b="b"/>
            <a:pathLst>
              <a:path w="5010834" h="3743660">
                <a:moveTo>
                  <a:pt x="0" y="0"/>
                </a:moveTo>
                <a:lnTo>
                  <a:pt x="5010833" y="0"/>
                </a:lnTo>
                <a:lnTo>
                  <a:pt x="5010833" y="3743660"/>
                </a:lnTo>
                <a:lnTo>
                  <a:pt x="0" y="3743660"/>
                </a:lnTo>
                <a:lnTo>
                  <a:pt x="0" y="0"/>
                </a:lnTo>
                <a:close/>
              </a:path>
            </a:pathLst>
          </a:custGeom>
          <a:blipFill>
            <a:blip r:embed="rId6"/>
            <a:stretch>
              <a:fillRect/>
            </a:stretch>
          </a:blipFill>
          <a:ln w="19050" cap="sq">
            <a:solidFill>
              <a:srgbClr val="4A7EBB"/>
            </a:solidFill>
            <a:prstDash val="solid"/>
            <a:miter/>
          </a:ln>
        </p:spPr>
      </p:sp>
      <p:sp>
        <p:nvSpPr>
          <p:cNvPr id="12" name="TextBox 12"/>
          <p:cNvSpPr txBox="1"/>
          <p:nvPr/>
        </p:nvSpPr>
        <p:spPr>
          <a:xfrm>
            <a:off x="11760772" y="600075"/>
            <a:ext cx="6492683" cy="771459"/>
          </a:xfrm>
          <a:prstGeom prst="rect">
            <a:avLst/>
          </a:prstGeom>
        </p:spPr>
        <p:txBody>
          <a:bodyPr lIns="0" tIns="0" rIns="0" bIns="0" rtlCol="0" anchor="t">
            <a:spAutoFit/>
          </a:bodyPr>
          <a:lstStyle/>
          <a:p>
            <a:pPr algn="ctr">
              <a:lnSpc>
                <a:spcPts val="6299"/>
              </a:lnSpc>
            </a:pPr>
            <a:r>
              <a:rPr lang="en-US" sz="4500">
                <a:solidFill>
                  <a:srgbClr val="FFFFFF"/>
                </a:solidFill>
                <a:latin typeface="Yeseva One Bold"/>
              </a:rPr>
              <a:t>External Customers</a:t>
            </a:r>
          </a:p>
        </p:txBody>
      </p:sp>
      <p:sp>
        <p:nvSpPr>
          <p:cNvPr id="13" name="TextBox 13"/>
          <p:cNvSpPr txBox="1"/>
          <p:nvPr/>
        </p:nvSpPr>
        <p:spPr>
          <a:xfrm>
            <a:off x="1636456" y="1703656"/>
            <a:ext cx="7952949" cy="3002745"/>
          </a:xfrm>
          <a:prstGeom prst="rect">
            <a:avLst/>
          </a:prstGeom>
        </p:spPr>
        <p:txBody>
          <a:bodyPr lIns="0" tIns="0" rIns="0" bIns="0" rtlCol="0" anchor="t">
            <a:spAutoFit/>
          </a:bodyPr>
          <a:lstStyle/>
          <a:p>
            <a:pPr>
              <a:lnSpc>
                <a:spcPts val="3499"/>
              </a:lnSpc>
            </a:pPr>
            <a:r>
              <a:rPr lang="en-US" sz="2499" b="1" dirty="0">
                <a:solidFill>
                  <a:srgbClr val="0D0F68"/>
                </a:solidFill>
                <a:latin typeface="Garet"/>
              </a:rPr>
              <a:t>External Customer Management Guide </a:t>
            </a:r>
            <a:r>
              <a:rPr lang="en-US" sz="2499" dirty="0">
                <a:solidFill>
                  <a:srgbClr val="0D0F68"/>
                </a:solidFill>
                <a:latin typeface="Garet"/>
              </a:rPr>
              <a:t>has been updated with best practices, details on the research core service agreement, and an overview of external customer workflow.</a:t>
            </a:r>
          </a:p>
          <a:p>
            <a:pPr>
              <a:lnSpc>
                <a:spcPts val="3499"/>
              </a:lnSpc>
            </a:pPr>
            <a:endParaRPr lang="en-US" sz="2499" dirty="0">
              <a:solidFill>
                <a:srgbClr val="0D0F68"/>
              </a:solidFill>
              <a:latin typeface="Garet"/>
            </a:endParaRPr>
          </a:p>
          <a:p>
            <a:pPr>
              <a:lnSpc>
                <a:spcPts val="3499"/>
              </a:lnSpc>
            </a:pPr>
            <a:r>
              <a:rPr lang="en-US" sz="2499" b="1" dirty="0">
                <a:solidFill>
                  <a:srgbClr val="0D0F68"/>
                </a:solidFill>
                <a:latin typeface="Garet"/>
              </a:rPr>
              <a:t>New: External Customer Survey:</a:t>
            </a:r>
          </a:p>
          <a:p>
            <a:pPr>
              <a:lnSpc>
                <a:spcPts val="2520"/>
              </a:lnSpc>
            </a:pPr>
            <a:r>
              <a:rPr lang="en-US" sz="1800" dirty="0">
                <a:solidFill>
                  <a:srgbClr val="0D0F68"/>
                </a:solidFill>
                <a:latin typeface="Garet"/>
              </a:rPr>
              <a:t>https://redcap.vanderbilt.edu/surveys/?s=MCK4W898MPAYTDPJ</a:t>
            </a:r>
          </a:p>
        </p:txBody>
      </p:sp>
      <p:sp>
        <p:nvSpPr>
          <p:cNvPr id="14" name="TextBox 14"/>
          <p:cNvSpPr txBox="1"/>
          <p:nvPr/>
        </p:nvSpPr>
        <p:spPr>
          <a:xfrm>
            <a:off x="14917595" y="9916758"/>
            <a:ext cx="3193190" cy="217137"/>
          </a:xfrm>
          <a:prstGeom prst="rect">
            <a:avLst/>
          </a:prstGeom>
        </p:spPr>
        <p:txBody>
          <a:bodyPr lIns="0" tIns="0" rIns="0" bIns="0" rtlCol="0" anchor="t">
            <a:spAutoFit/>
          </a:bodyPr>
          <a:lstStyle/>
          <a:p>
            <a:pPr>
              <a:lnSpc>
                <a:spcPts val="1679"/>
              </a:lnSpc>
            </a:pPr>
            <a:r>
              <a:rPr lang="en-US" sz="1200" u="sng">
                <a:solidFill>
                  <a:srgbClr val="000000"/>
                </a:solidFill>
                <a:latin typeface="Arimo"/>
                <a:hlinkClick r:id="rId7" tooltip="https://www.vumc.org/oor/vumc-ilab-application"/>
              </a:rPr>
              <a:t>https://www.vumc.org/oor/vumc-ilab-application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grpSp>
        <p:nvGrpSpPr>
          <p:cNvPr id="3" name="Group 3"/>
          <p:cNvGrpSpPr/>
          <p:nvPr/>
        </p:nvGrpSpPr>
        <p:grpSpPr>
          <a:xfrm>
            <a:off x="11601846" y="419788"/>
            <a:ext cx="7163655" cy="1217823"/>
            <a:chOff x="0" y="0"/>
            <a:chExt cx="1886724" cy="320744"/>
          </a:xfrm>
        </p:grpSpPr>
        <p:sp>
          <p:nvSpPr>
            <p:cNvPr id="4" name="Freeform 4"/>
            <p:cNvSpPr/>
            <p:nvPr/>
          </p:nvSpPr>
          <p:spPr>
            <a:xfrm>
              <a:off x="0" y="0"/>
              <a:ext cx="1886724" cy="320744"/>
            </a:xfrm>
            <a:custGeom>
              <a:avLst/>
              <a:gdLst/>
              <a:ahLst/>
              <a:cxnLst/>
              <a:rect l="l" t="t" r="r" b="b"/>
              <a:pathLst>
                <a:path w="1886724" h="320744">
                  <a:moveTo>
                    <a:pt x="55117" y="0"/>
                  </a:moveTo>
                  <a:lnTo>
                    <a:pt x="1831607" y="0"/>
                  </a:lnTo>
                  <a:cubicBezTo>
                    <a:pt x="1862047" y="0"/>
                    <a:pt x="1886724" y="24677"/>
                    <a:pt x="1886724" y="55117"/>
                  </a:cubicBezTo>
                  <a:lnTo>
                    <a:pt x="1886724" y="265627"/>
                  </a:lnTo>
                  <a:cubicBezTo>
                    <a:pt x="1886724" y="280245"/>
                    <a:pt x="1880917" y="294264"/>
                    <a:pt x="1870581" y="304600"/>
                  </a:cubicBezTo>
                  <a:cubicBezTo>
                    <a:pt x="1860244" y="314937"/>
                    <a:pt x="1846225" y="320744"/>
                    <a:pt x="1831607" y="320744"/>
                  </a:cubicBezTo>
                  <a:lnTo>
                    <a:pt x="55117" y="320744"/>
                  </a:lnTo>
                  <a:cubicBezTo>
                    <a:pt x="40499" y="320744"/>
                    <a:pt x="26480" y="314937"/>
                    <a:pt x="16143" y="304600"/>
                  </a:cubicBezTo>
                  <a:cubicBezTo>
                    <a:pt x="5807" y="294264"/>
                    <a:pt x="0" y="280245"/>
                    <a:pt x="0" y="265627"/>
                  </a:cubicBezTo>
                  <a:lnTo>
                    <a:pt x="0" y="55117"/>
                  </a:lnTo>
                  <a:cubicBezTo>
                    <a:pt x="0" y="40499"/>
                    <a:pt x="5807" y="26480"/>
                    <a:pt x="16143" y="16143"/>
                  </a:cubicBezTo>
                  <a:cubicBezTo>
                    <a:pt x="26480" y="5807"/>
                    <a:pt x="40499" y="0"/>
                    <a:pt x="55117" y="0"/>
                  </a:cubicBezTo>
                  <a:close/>
                </a:path>
              </a:pathLst>
            </a:custGeom>
            <a:solidFill>
              <a:srgbClr val="0D0F68"/>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604949" y="1870554"/>
            <a:ext cx="16230600" cy="8229600"/>
            <a:chOff x="0" y="0"/>
            <a:chExt cx="4274726" cy="2167467"/>
          </a:xfrm>
        </p:grpSpPr>
        <p:sp>
          <p:nvSpPr>
            <p:cNvPr id="7" name="Freeform 7"/>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BFBFB">
                <a:alpha val="89804"/>
              </a:srgbClr>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2802357" y="4786466"/>
            <a:ext cx="4812777" cy="2397775"/>
            <a:chOff x="0" y="0"/>
            <a:chExt cx="6417036" cy="3197034"/>
          </a:xfrm>
        </p:grpSpPr>
        <p:grpSp>
          <p:nvGrpSpPr>
            <p:cNvPr id="10" name="Group 10"/>
            <p:cNvGrpSpPr/>
            <p:nvPr/>
          </p:nvGrpSpPr>
          <p:grpSpPr>
            <a:xfrm>
              <a:off x="0" y="0"/>
              <a:ext cx="6417036" cy="3197034"/>
              <a:chOff x="0" y="0"/>
              <a:chExt cx="1279947" cy="637683"/>
            </a:xfrm>
          </p:grpSpPr>
          <p:sp>
            <p:nvSpPr>
              <p:cNvPr id="11" name="Freeform 11"/>
              <p:cNvSpPr/>
              <p:nvPr/>
            </p:nvSpPr>
            <p:spPr>
              <a:xfrm>
                <a:off x="0" y="0"/>
                <a:ext cx="1279947" cy="637683"/>
              </a:xfrm>
              <a:custGeom>
                <a:avLst/>
                <a:gdLst/>
                <a:ahLst/>
                <a:cxnLst/>
                <a:rect l="l" t="t" r="r" b="b"/>
                <a:pathLst>
                  <a:path w="1279947" h="637683">
                    <a:moveTo>
                      <a:pt x="89576" y="0"/>
                    </a:moveTo>
                    <a:lnTo>
                      <a:pt x="1190372" y="0"/>
                    </a:lnTo>
                    <a:cubicBezTo>
                      <a:pt x="1239843" y="0"/>
                      <a:pt x="1279947" y="40104"/>
                      <a:pt x="1279947" y="89576"/>
                    </a:cubicBezTo>
                    <a:lnTo>
                      <a:pt x="1279947" y="548107"/>
                    </a:lnTo>
                    <a:cubicBezTo>
                      <a:pt x="1279947" y="597579"/>
                      <a:pt x="1239843" y="637683"/>
                      <a:pt x="1190372" y="637683"/>
                    </a:cubicBezTo>
                    <a:lnTo>
                      <a:pt x="89576" y="637683"/>
                    </a:lnTo>
                    <a:cubicBezTo>
                      <a:pt x="40104" y="637683"/>
                      <a:pt x="0" y="597579"/>
                      <a:pt x="0" y="548107"/>
                    </a:cubicBezTo>
                    <a:lnTo>
                      <a:pt x="0" y="89576"/>
                    </a:lnTo>
                    <a:cubicBezTo>
                      <a:pt x="0" y="40104"/>
                      <a:pt x="40104" y="0"/>
                      <a:pt x="89576" y="0"/>
                    </a:cubicBezTo>
                    <a:close/>
                  </a:path>
                </a:pathLst>
              </a:custGeom>
              <a:solidFill>
                <a:srgbClr val="4A7EBB"/>
              </a:solidFill>
            </p:spPr>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3" name="TextBox 13"/>
            <p:cNvSpPr txBox="1"/>
            <p:nvPr/>
          </p:nvSpPr>
          <p:spPr>
            <a:xfrm>
              <a:off x="339891" y="560712"/>
              <a:ext cx="5737253" cy="1989885"/>
            </a:xfrm>
            <a:prstGeom prst="rect">
              <a:avLst/>
            </a:prstGeom>
          </p:spPr>
          <p:txBody>
            <a:bodyPr lIns="0" tIns="0" rIns="0" bIns="0" rtlCol="0" anchor="t">
              <a:spAutoFit/>
            </a:bodyPr>
            <a:lstStyle/>
            <a:p>
              <a:pPr algn="ctr">
                <a:lnSpc>
                  <a:spcPts val="6114"/>
                </a:lnSpc>
              </a:pPr>
              <a:r>
                <a:rPr lang="en-US" sz="4367">
                  <a:solidFill>
                    <a:srgbClr val="0D0F68"/>
                  </a:solidFill>
                  <a:latin typeface="Garet Bold"/>
                </a:rPr>
                <a:t>Research Town Halls</a:t>
              </a:r>
            </a:p>
          </p:txBody>
        </p:sp>
      </p:grpSp>
      <p:sp>
        <p:nvSpPr>
          <p:cNvPr id="14" name="Freeform 14"/>
          <p:cNvSpPr/>
          <p:nvPr/>
        </p:nvSpPr>
        <p:spPr>
          <a:xfrm>
            <a:off x="8091482" y="3196556"/>
            <a:ext cx="11854654" cy="6246232"/>
          </a:xfrm>
          <a:custGeom>
            <a:avLst/>
            <a:gdLst/>
            <a:ahLst/>
            <a:cxnLst/>
            <a:rect l="l" t="t" r="r" b="b"/>
            <a:pathLst>
              <a:path w="11854654" h="6246232">
                <a:moveTo>
                  <a:pt x="0" y="0"/>
                </a:moveTo>
                <a:lnTo>
                  <a:pt x="11854655" y="0"/>
                </a:lnTo>
                <a:lnTo>
                  <a:pt x="11854655" y="6246233"/>
                </a:lnTo>
                <a:lnTo>
                  <a:pt x="0" y="6246233"/>
                </a:lnTo>
                <a:lnTo>
                  <a:pt x="0" y="0"/>
                </a:lnTo>
                <a:close/>
              </a:path>
            </a:pathLst>
          </a:custGeom>
          <a:blipFill>
            <a:blip r:embed="rId3"/>
            <a:stretch>
              <a:fillRect r="-2008"/>
            </a:stretch>
          </a:blipFill>
        </p:spPr>
      </p:sp>
      <p:sp>
        <p:nvSpPr>
          <p:cNvPr id="15" name="TextBox 15"/>
          <p:cNvSpPr txBox="1"/>
          <p:nvPr/>
        </p:nvSpPr>
        <p:spPr>
          <a:xfrm>
            <a:off x="12446545" y="600075"/>
            <a:ext cx="5474256" cy="771459"/>
          </a:xfrm>
          <a:prstGeom prst="rect">
            <a:avLst/>
          </a:prstGeom>
        </p:spPr>
        <p:txBody>
          <a:bodyPr lIns="0" tIns="0" rIns="0" bIns="0" rtlCol="0" anchor="t">
            <a:spAutoFit/>
          </a:bodyPr>
          <a:lstStyle/>
          <a:p>
            <a:pPr algn="ctr">
              <a:lnSpc>
                <a:spcPts val="6299"/>
              </a:lnSpc>
            </a:pPr>
            <a:r>
              <a:rPr lang="en-US" sz="4500">
                <a:solidFill>
                  <a:srgbClr val="FFFFFF"/>
                </a:solidFill>
                <a:latin typeface="Yeseva One"/>
              </a:rPr>
              <a:t>Workday Help</a:t>
            </a:r>
          </a:p>
        </p:txBody>
      </p:sp>
      <p:sp>
        <p:nvSpPr>
          <p:cNvPr id="16" name="TextBox 16"/>
          <p:cNvSpPr txBox="1"/>
          <p:nvPr/>
        </p:nvSpPr>
        <p:spPr>
          <a:xfrm>
            <a:off x="4124893" y="1879737"/>
            <a:ext cx="10038214" cy="1047717"/>
          </a:xfrm>
          <a:prstGeom prst="rect">
            <a:avLst/>
          </a:prstGeom>
        </p:spPr>
        <p:txBody>
          <a:bodyPr lIns="0" tIns="0" rIns="0" bIns="0" rtlCol="0" anchor="t">
            <a:spAutoFit/>
          </a:bodyPr>
          <a:lstStyle/>
          <a:p>
            <a:pPr algn="ctr">
              <a:lnSpc>
                <a:spcPts val="8400"/>
              </a:lnSpc>
            </a:pPr>
            <a:r>
              <a:rPr lang="en-US" sz="6000">
                <a:solidFill>
                  <a:srgbClr val="0D0F68"/>
                </a:solidFill>
                <a:latin typeface="Yeseva One"/>
              </a:rPr>
              <a:t>Workday Training Hub</a:t>
            </a:r>
          </a:p>
        </p:txBody>
      </p:sp>
      <p:sp>
        <p:nvSpPr>
          <p:cNvPr id="17" name="TextBox 17"/>
          <p:cNvSpPr txBox="1"/>
          <p:nvPr/>
        </p:nvSpPr>
        <p:spPr>
          <a:xfrm>
            <a:off x="12960893" y="9750937"/>
            <a:ext cx="5194763" cy="349217"/>
          </a:xfrm>
          <a:prstGeom prst="rect">
            <a:avLst/>
          </a:prstGeom>
        </p:spPr>
        <p:txBody>
          <a:bodyPr lIns="0" tIns="0" rIns="0" bIns="0" rtlCol="0" anchor="t">
            <a:spAutoFit/>
          </a:bodyPr>
          <a:lstStyle/>
          <a:p>
            <a:pPr>
              <a:lnSpc>
                <a:spcPts val="2800"/>
              </a:lnSpc>
            </a:pPr>
            <a:r>
              <a:rPr lang="en-US" sz="2000" u="sng">
                <a:solidFill>
                  <a:srgbClr val="000000"/>
                </a:solidFill>
                <a:latin typeface="Arimo"/>
                <a:hlinkClick r:id="rId4" tooltip="https://www.vumc.org/myworkday/training-hub"/>
              </a:rPr>
              <a:t>https://www.vumc.org/myworkday/training-hub</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grpSp>
        <p:nvGrpSpPr>
          <p:cNvPr id="3" name="Group 3"/>
          <p:cNvGrpSpPr/>
          <p:nvPr/>
        </p:nvGrpSpPr>
        <p:grpSpPr>
          <a:xfrm>
            <a:off x="1142369" y="1089635"/>
            <a:ext cx="16230600" cy="8229600"/>
            <a:chOff x="0" y="0"/>
            <a:chExt cx="4274726" cy="2167467"/>
          </a:xfrm>
        </p:grpSpPr>
        <p:sp>
          <p:nvSpPr>
            <p:cNvPr id="4" name="Freeform 4"/>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BFBFB">
                <a:alpha val="89804"/>
              </a:srgbClr>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1601846" y="419788"/>
            <a:ext cx="7163655" cy="1217823"/>
            <a:chOff x="0" y="0"/>
            <a:chExt cx="1886724" cy="320744"/>
          </a:xfrm>
        </p:grpSpPr>
        <p:sp>
          <p:nvSpPr>
            <p:cNvPr id="7" name="Freeform 7"/>
            <p:cNvSpPr/>
            <p:nvPr/>
          </p:nvSpPr>
          <p:spPr>
            <a:xfrm>
              <a:off x="0" y="0"/>
              <a:ext cx="1886724" cy="320744"/>
            </a:xfrm>
            <a:custGeom>
              <a:avLst/>
              <a:gdLst/>
              <a:ahLst/>
              <a:cxnLst/>
              <a:rect l="l" t="t" r="r" b="b"/>
              <a:pathLst>
                <a:path w="1886724" h="320744">
                  <a:moveTo>
                    <a:pt x="55117" y="0"/>
                  </a:moveTo>
                  <a:lnTo>
                    <a:pt x="1831607" y="0"/>
                  </a:lnTo>
                  <a:cubicBezTo>
                    <a:pt x="1862047" y="0"/>
                    <a:pt x="1886724" y="24677"/>
                    <a:pt x="1886724" y="55117"/>
                  </a:cubicBezTo>
                  <a:lnTo>
                    <a:pt x="1886724" y="265627"/>
                  </a:lnTo>
                  <a:cubicBezTo>
                    <a:pt x="1886724" y="280245"/>
                    <a:pt x="1880917" y="294264"/>
                    <a:pt x="1870581" y="304600"/>
                  </a:cubicBezTo>
                  <a:cubicBezTo>
                    <a:pt x="1860244" y="314937"/>
                    <a:pt x="1846225" y="320744"/>
                    <a:pt x="1831607" y="320744"/>
                  </a:cubicBezTo>
                  <a:lnTo>
                    <a:pt x="55117" y="320744"/>
                  </a:lnTo>
                  <a:cubicBezTo>
                    <a:pt x="40499" y="320744"/>
                    <a:pt x="26480" y="314937"/>
                    <a:pt x="16143" y="304600"/>
                  </a:cubicBezTo>
                  <a:cubicBezTo>
                    <a:pt x="5807" y="294264"/>
                    <a:pt x="0" y="280245"/>
                    <a:pt x="0" y="265627"/>
                  </a:cubicBezTo>
                  <a:lnTo>
                    <a:pt x="0" y="55117"/>
                  </a:lnTo>
                  <a:cubicBezTo>
                    <a:pt x="0" y="40499"/>
                    <a:pt x="5807" y="26480"/>
                    <a:pt x="16143" y="16143"/>
                  </a:cubicBezTo>
                  <a:cubicBezTo>
                    <a:pt x="26480" y="5807"/>
                    <a:pt x="40499" y="0"/>
                    <a:pt x="55117" y="0"/>
                  </a:cubicBezTo>
                  <a:close/>
                </a:path>
              </a:pathLst>
            </a:custGeom>
            <a:solidFill>
              <a:srgbClr val="0D0F68"/>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9" name="Freeform 9"/>
          <p:cNvSpPr/>
          <p:nvPr/>
        </p:nvSpPr>
        <p:spPr>
          <a:xfrm>
            <a:off x="14064044" y="3024931"/>
            <a:ext cx="4104159" cy="6393765"/>
          </a:xfrm>
          <a:custGeom>
            <a:avLst/>
            <a:gdLst/>
            <a:ahLst/>
            <a:cxnLst/>
            <a:rect l="l" t="t" r="r" b="b"/>
            <a:pathLst>
              <a:path w="4104159" h="6393765">
                <a:moveTo>
                  <a:pt x="0" y="0"/>
                </a:moveTo>
                <a:lnTo>
                  <a:pt x="4104159" y="0"/>
                </a:lnTo>
                <a:lnTo>
                  <a:pt x="4104159" y="6393765"/>
                </a:lnTo>
                <a:lnTo>
                  <a:pt x="0" y="6393765"/>
                </a:lnTo>
                <a:lnTo>
                  <a:pt x="0" y="0"/>
                </a:lnTo>
                <a:close/>
              </a:path>
            </a:pathLst>
          </a:custGeom>
          <a:blipFill>
            <a:blip r:embed="rId3"/>
            <a:stretch>
              <a:fillRect/>
            </a:stretch>
          </a:blipFill>
        </p:spPr>
      </p:sp>
      <p:sp>
        <p:nvSpPr>
          <p:cNvPr id="10" name="TextBox 10"/>
          <p:cNvSpPr txBox="1"/>
          <p:nvPr/>
        </p:nvSpPr>
        <p:spPr>
          <a:xfrm>
            <a:off x="11760772" y="600075"/>
            <a:ext cx="6492683" cy="771459"/>
          </a:xfrm>
          <a:prstGeom prst="rect">
            <a:avLst/>
          </a:prstGeom>
        </p:spPr>
        <p:txBody>
          <a:bodyPr lIns="0" tIns="0" rIns="0" bIns="0" rtlCol="0" anchor="t">
            <a:spAutoFit/>
          </a:bodyPr>
          <a:lstStyle/>
          <a:p>
            <a:pPr algn="ctr">
              <a:lnSpc>
                <a:spcPts val="6299"/>
              </a:lnSpc>
            </a:pPr>
            <a:r>
              <a:rPr lang="en-US" sz="4500">
                <a:solidFill>
                  <a:srgbClr val="FFFFFF"/>
                </a:solidFill>
                <a:latin typeface="Yeseva One Bold"/>
              </a:rPr>
              <a:t>Workday Reports</a:t>
            </a:r>
          </a:p>
        </p:txBody>
      </p:sp>
      <p:sp>
        <p:nvSpPr>
          <p:cNvPr id="11" name="TextBox 11"/>
          <p:cNvSpPr txBox="1"/>
          <p:nvPr/>
        </p:nvSpPr>
        <p:spPr>
          <a:xfrm>
            <a:off x="3028365" y="1877753"/>
            <a:ext cx="12155307" cy="1047717"/>
          </a:xfrm>
          <a:prstGeom prst="rect">
            <a:avLst/>
          </a:prstGeom>
        </p:spPr>
        <p:txBody>
          <a:bodyPr lIns="0" tIns="0" rIns="0" bIns="0" rtlCol="0" anchor="t">
            <a:spAutoFit/>
          </a:bodyPr>
          <a:lstStyle/>
          <a:p>
            <a:pPr algn="ctr">
              <a:lnSpc>
                <a:spcPts val="8400"/>
              </a:lnSpc>
            </a:pPr>
            <a:r>
              <a:rPr lang="en-US" sz="6000">
                <a:solidFill>
                  <a:srgbClr val="0D0F68"/>
                </a:solidFill>
                <a:latin typeface="Yeseva One"/>
              </a:rPr>
              <a:t>Department Transaction Detail</a:t>
            </a:r>
          </a:p>
        </p:txBody>
      </p:sp>
      <p:sp>
        <p:nvSpPr>
          <p:cNvPr id="12" name="TextBox 12"/>
          <p:cNvSpPr txBox="1"/>
          <p:nvPr/>
        </p:nvSpPr>
        <p:spPr>
          <a:xfrm>
            <a:off x="3915092" y="3579537"/>
            <a:ext cx="9934126" cy="514251"/>
          </a:xfrm>
          <a:prstGeom prst="rect">
            <a:avLst/>
          </a:prstGeom>
        </p:spPr>
        <p:txBody>
          <a:bodyPr lIns="0" tIns="0" rIns="0" bIns="0" rtlCol="0" anchor="t">
            <a:spAutoFit/>
          </a:bodyPr>
          <a:lstStyle/>
          <a:p>
            <a:pPr>
              <a:lnSpc>
                <a:spcPts val="4200"/>
              </a:lnSpc>
            </a:pPr>
            <a:r>
              <a:rPr lang="en-US" sz="3000">
                <a:solidFill>
                  <a:srgbClr val="0D0F68"/>
                </a:solidFill>
                <a:latin typeface="Garet"/>
              </a:rPr>
              <a:t>Report for reviewing transaction level GL detail.</a:t>
            </a:r>
          </a:p>
        </p:txBody>
      </p:sp>
      <p:sp>
        <p:nvSpPr>
          <p:cNvPr id="13" name="TextBox 13"/>
          <p:cNvSpPr txBox="1"/>
          <p:nvPr/>
        </p:nvSpPr>
        <p:spPr>
          <a:xfrm>
            <a:off x="943448" y="3496970"/>
            <a:ext cx="2846852" cy="669859"/>
          </a:xfrm>
          <a:prstGeom prst="rect">
            <a:avLst/>
          </a:prstGeom>
        </p:spPr>
        <p:txBody>
          <a:bodyPr lIns="0" tIns="0" rIns="0" bIns="0" rtlCol="0" anchor="t">
            <a:spAutoFit/>
          </a:bodyPr>
          <a:lstStyle/>
          <a:p>
            <a:pPr algn="r">
              <a:lnSpc>
                <a:spcPts val="5599"/>
              </a:lnSpc>
            </a:pPr>
            <a:r>
              <a:rPr lang="en-US" sz="3999">
                <a:solidFill>
                  <a:srgbClr val="0D0F68"/>
                </a:solidFill>
                <a:latin typeface="Garet Bold"/>
              </a:rPr>
              <a:t>What:</a:t>
            </a:r>
          </a:p>
        </p:txBody>
      </p:sp>
      <p:sp>
        <p:nvSpPr>
          <p:cNvPr id="14" name="TextBox 14"/>
          <p:cNvSpPr txBox="1"/>
          <p:nvPr/>
        </p:nvSpPr>
        <p:spPr>
          <a:xfrm>
            <a:off x="1142369" y="4203508"/>
            <a:ext cx="2647930" cy="669859"/>
          </a:xfrm>
          <a:prstGeom prst="rect">
            <a:avLst/>
          </a:prstGeom>
        </p:spPr>
        <p:txBody>
          <a:bodyPr lIns="0" tIns="0" rIns="0" bIns="0" rtlCol="0" anchor="t">
            <a:spAutoFit/>
          </a:bodyPr>
          <a:lstStyle/>
          <a:p>
            <a:pPr algn="r">
              <a:lnSpc>
                <a:spcPts val="5599"/>
              </a:lnSpc>
            </a:pPr>
            <a:r>
              <a:rPr lang="en-US" sz="3999">
                <a:solidFill>
                  <a:srgbClr val="0D0F68"/>
                </a:solidFill>
                <a:latin typeface="Garet Bold"/>
              </a:rPr>
              <a:t>Prompts:</a:t>
            </a:r>
          </a:p>
        </p:txBody>
      </p:sp>
      <p:sp>
        <p:nvSpPr>
          <p:cNvPr id="15" name="TextBox 15"/>
          <p:cNvSpPr txBox="1"/>
          <p:nvPr/>
        </p:nvSpPr>
        <p:spPr>
          <a:xfrm>
            <a:off x="3915092" y="4286075"/>
            <a:ext cx="10148953" cy="905245"/>
          </a:xfrm>
          <a:prstGeom prst="rect">
            <a:avLst/>
          </a:prstGeom>
        </p:spPr>
        <p:txBody>
          <a:bodyPr lIns="0" tIns="0" rIns="0" bIns="0" rtlCol="0" anchor="t">
            <a:spAutoFit/>
          </a:bodyPr>
          <a:lstStyle/>
          <a:p>
            <a:pPr>
              <a:lnSpc>
                <a:spcPts val="3640"/>
              </a:lnSpc>
            </a:pPr>
            <a:r>
              <a:rPr lang="en-US" sz="2600">
                <a:solidFill>
                  <a:srgbClr val="0D0F68"/>
                </a:solidFill>
                <a:latin typeface="Garet"/>
              </a:rPr>
              <a:t>Use the </a:t>
            </a:r>
            <a:r>
              <a:rPr lang="en-US" sz="2600">
                <a:solidFill>
                  <a:srgbClr val="0D0F68"/>
                </a:solidFill>
                <a:latin typeface="Garet Italics"/>
              </a:rPr>
              <a:t>Organization</a:t>
            </a:r>
            <a:r>
              <a:rPr lang="en-US" sz="2600">
                <a:solidFill>
                  <a:srgbClr val="0D0F68"/>
                </a:solidFill>
                <a:latin typeface="Garet"/>
              </a:rPr>
              <a:t> field to run on the core cost center.</a:t>
            </a:r>
          </a:p>
          <a:p>
            <a:pPr>
              <a:lnSpc>
                <a:spcPts val="3640"/>
              </a:lnSpc>
            </a:pPr>
            <a:r>
              <a:rPr lang="en-US" sz="2600">
                <a:solidFill>
                  <a:srgbClr val="0D0F68"/>
                </a:solidFill>
                <a:latin typeface="Garet"/>
              </a:rPr>
              <a:t>Select </a:t>
            </a:r>
            <a:r>
              <a:rPr lang="en-US" sz="2600">
                <a:solidFill>
                  <a:srgbClr val="0D0F68"/>
                </a:solidFill>
                <a:latin typeface="Garet Italics"/>
              </a:rPr>
              <a:t>Expense &amp; Revenue</a:t>
            </a:r>
            <a:r>
              <a:rPr lang="en-US" sz="2600">
                <a:solidFill>
                  <a:srgbClr val="0D0F68"/>
                </a:solidFill>
                <a:latin typeface="Garet"/>
              </a:rPr>
              <a:t> in the </a:t>
            </a:r>
            <a:r>
              <a:rPr lang="en-US" sz="2600">
                <a:solidFill>
                  <a:srgbClr val="0D0F68"/>
                </a:solidFill>
                <a:latin typeface="Garet Italics"/>
              </a:rPr>
              <a:t>Leder Account Type</a:t>
            </a:r>
          </a:p>
        </p:txBody>
      </p:sp>
      <p:sp>
        <p:nvSpPr>
          <p:cNvPr id="16" name="TextBox 16"/>
          <p:cNvSpPr txBox="1"/>
          <p:nvPr/>
        </p:nvSpPr>
        <p:spPr>
          <a:xfrm>
            <a:off x="1142369" y="5372295"/>
            <a:ext cx="2647930" cy="669859"/>
          </a:xfrm>
          <a:prstGeom prst="rect">
            <a:avLst/>
          </a:prstGeom>
        </p:spPr>
        <p:txBody>
          <a:bodyPr lIns="0" tIns="0" rIns="0" bIns="0" rtlCol="0" anchor="t">
            <a:spAutoFit/>
          </a:bodyPr>
          <a:lstStyle/>
          <a:p>
            <a:pPr algn="r">
              <a:lnSpc>
                <a:spcPts val="5599"/>
              </a:lnSpc>
            </a:pPr>
            <a:r>
              <a:rPr lang="en-US" sz="3999">
                <a:solidFill>
                  <a:srgbClr val="0D0F68"/>
                </a:solidFill>
                <a:latin typeface="Garet Bold"/>
              </a:rPr>
              <a:t>Why:</a:t>
            </a:r>
          </a:p>
        </p:txBody>
      </p:sp>
      <p:sp>
        <p:nvSpPr>
          <p:cNvPr id="17" name="TextBox 17"/>
          <p:cNvSpPr txBox="1"/>
          <p:nvPr/>
        </p:nvSpPr>
        <p:spPr>
          <a:xfrm>
            <a:off x="3915092" y="5454862"/>
            <a:ext cx="9934126" cy="905245"/>
          </a:xfrm>
          <a:prstGeom prst="rect">
            <a:avLst/>
          </a:prstGeom>
        </p:spPr>
        <p:txBody>
          <a:bodyPr lIns="0" tIns="0" rIns="0" bIns="0" rtlCol="0" anchor="t">
            <a:spAutoFit/>
          </a:bodyPr>
          <a:lstStyle/>
          <a:p>
            <a:pPr>
              <a:lnSpc>
                <a:spcPts val="3640"/>
              </a:lnSpc>
            </a:pPr>
            <a:r>
              <a:rPr lang="en-US" sz="2600">
                <a:solidFill>
                  <a:srgbClr val="0D0F68"/>
                </a:solidFill>
                <a:latin typeface="Garet"/>
              </a:rPr>
              <a:t>Helpful for reviewing all labor, non-labor, and revenue on the core’s cost center.</a:t>
            </a:r>
          </a:p>
        </p:txBody>
      </p:sp>
      <p:sp>
        <p:nvSpPr>
          <p:cNvPr id="18" name="TextBox 18"/>
          <p:cNvSpPr txBox="1"/>
          <p:nvPr/>
        </p:nvSpPr>
        <p:spPr>
          <a:xfrm>
            <a:off x="1267162" y="6541082"/>
            <a:ext cx="2647930" cy="669859"/>
          </a:xfrm>
          <a:prstGeom prst="rect">
            <a:avLst/>
          </a:prstGeom>
        </p:spPr>
        <p:txBody>
          <a:bodyPr lIns="0" tIns="0" rIns="0" bIns="0" rtlCol="0" anchor="t">
            <a:spAutoFit/>
          </a:bodyPr>
          <a:lstStyle/>
          <a:p>
            <a:pPr algn="r">
              <a:lnSpc>
                <a:spcPts val="5599"/>
              </a:lnSpc>
            </a:pPr>
            <a:r>
              <a:rPr lang="en-US" sz="3999">
                <a:solidFill>
                  <a:srgbClr val="0D0F68"/>
                </a:solidFill>
                <a:latin typeface="Garet Bold"/>
              </a:rPr>
              <a:t>Notes:</a:t>
            </a:r>
          </a:p>
        </p:txBody>
      </p:sp>
      <p:sp>
        <p:nvSpPr>
          <p:cNvPr id="19" name="TextBox 19"/>
          <p:cNvSpPr txBox="1"/>
          <p:nvPr/>
        </p:nvSpPr>
        <p:spPr>
          <a:xfrm>
            <a:off x="4022505" y="6703007"/>
            <a:ext cx="9934126" cy="905245"/>
          </a:xfrm>
          <a:prstGeom prst="rect">
            <a:avLst/>
          </a:prstGeom>
        </p:spPr>
        <p:txBody>
          <a:bodyPr lIns="0" tIns="0" rIns="0" bIns="0" rtlCol="0" anchor="t">
            <a:spAutoFit/>
          </a:bodyPr>
          <a:lstStyle/>
          <a:p>
            <a:pPr>
              <a:lnSpc>
                <a:spcPts val="3640"/>
              </a:lnSpc>
            </a:pPr>
            <a:r>
              <a:rPr lang="en-US" sz="2600">
                <a:solidFill>
                  <a:srgbClr val="0D0F68"/>
                </a:solidFill>
                <a:latin typeface="Garet"/>
              </a:rPr>
              <a:t> Report includes hyperlinks to expense details (i.e., supplier invoices, expense reports).</a:t>
            </a:r>
          </a:p>
        </p:txBody>
      </p:sp>
      <p:sp>
        <p:nvSpPr>
          <p:cNvPr id="20" name="TextBox 20"/>
          <p:cNvSpPr txBox="1"/>
          <p:nvPr/>
        </p:nvSpPr>
        <p:spPr>
          <a:xfrm>
            <a:off x="4022505" y="7798753"/>
            <a:ext cx="9934126" cy="905245"/>
          </a:xfrm>
          <a:prstGeom prst="rect">
            <a:avLst/>
          </a:prstGeom>
        </p:spPr>
        <p:txBody>
          <a:bodyPr lIns="0" tIns="0" rIns="0" bIns="0" rtlCol="0" anchor="t">
            <a:spAutoFit/>
          </a:bodyPr>
          <a:lstStyle/>
          <a:p>
            <a:pPr>
              <a:lnSpc>
                <a:spcPts val="3640"/>
              </a:lnSpc>
            </a:pPr>
            <a:r>
              <a:rPr lang="en-US" sz="2600">
                <a:solidFill>
                  <a:srgbClr val="0D0F68"/>
                </a:solidFill>
                <a:latin typeface="Garet"/>
              </a:rPr>
              <a:t>Export feature is available to view in other formats (i.e., excel or pdf)</a:t>
            </a:r>
          </a:p>
        </p:txBody>
      </p:sp>
    </p:spTree>
    <p:extLst>
      <p:ext uri="{BB962C8B-B14F-4D97-AF65-F5344CB8AC3E}">
        <p14:creationId xmlns:p14="http://schemas.microsoft.com/office/powerpoint/2010/main" val="1777820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grpSp>
        <p:nvGrpSpPr>
          <p:cNvPr id="3" name="Group 3"/>
          <p:cNvGrpSpPr/>
          <p:nvPr/>
        </p:nvGrpSpPr>
        <p:grpSpPr>
          <a:xfrm>
            <a:off x="375101" y="1572730"/>
            <a:ext cx="16486356" cy="8158557"/>
            <a:chOff x="0" y="0"/>
            <a:chExt cx="4342086" cy="2148756"/>
          </a:xfrm>
        </p:grpSpPr>
        <p:sp>
          <p:nvSpPr>
            <p:cNvPr id="4" name="Freeform 4"/>
            <p:cNvSpPr/>
            <p:nvPr/>
          </p:nvSpPr>
          <p:spPr>
            <a:xfrm>
              <a:off x="0" y="0"/>
              <a:ext cx="4342086" cy="2148756"/>
            </a:xfrm>
            <a:custGeom>
              <a:avLst/>
              <a:gdLst/>
              <a:ahLst/>
              <a:cxnLst/>
              <a:rect l="l" t="t" r="r" b="b"/>
              <a:pathLst>
                <a:path w="4342086" h="2148756">
                  <a:moveTo>
                    <a:pt x="23949" y="0"/>
                  </a:moveTo>
                  <a:lnTo>
                    <a:pt x="4318136" y="0"/>
                  </a:lnTo>
                  <a:cubicBezTo>
                    <a:pt x="4324488" y="0"/>
                    <a:pt x="4330580" y="2523"/>
                    <a:pt x="4335071" y="7015"/>
                  </a:cubicBezTo>
                  <a:cubicBezTo>
                    <a:pt x="4339563" y="11506"/>
                    <a:pt x="4342086" y="17598"/>
                    <a:pt x="4342086" y="23949"/>
                  </a:cubicBezTo>
                  <a:lnTo>
                    <a:pt x="4342086" y="2124806"/>
                  </a:lnTo>
                  <a:cubicBezTo>
                    <a:pt x="4342086" y="2131158"/>
                    <a:pt x="4339563" y="2137250"/>
                    <a:pt x="4335071" y="2141741"/>
                  </a:cubicBezTo>
                  <a:cubicBezTo>
                    <a:pt x="4330580" y="2146232"/>
                    <a:pt x="4324488" y="2148756"/>
                    <a:pt x="4318136" y="2148756"/>
                  </a:cubicBezTo>
                  <a:lnTo>
                    <a:pt x="23949" y="2148756"/>
                  </a:lnTo>
                  <a:cubicBezTo>
                    <a:pt x="17598" y="2148756"/>
                    <a:pt x="11506" y="2146232"/>
                    <a:pt x="7015" y="2141741"/>
                  </a:cubicBezTo>
                  <a:cubicBezTo>
                    <a:pt x="2523" y="2137250"/>
                    <a:pt x="0" y="2131158"/>
                    <a:pt x="0" y="2124806"/>
                  </a:cubicBezTo>
                  <a:lnTo>
                    <a:pt x="0" y="23949"/>
                  </a:lnTo>
                  <a:cubicBezTo>
                    <a:pt x="0" y="17598"/>
                    <a:pt x="2523" y="11506"/>
                    <a:pt x="7015" y="7015"/>
                  </a:cubicBezTo>
                  <a:cubicBezTo>
                    <a:pt x="11506" y="2523"/>
                    <a:pt x="17598" y="0"/>
                    <a:pt x="23949" y="0"/>
                  </a:cubicBezTo>
                  <a:close/>
                </a:path>
              </a:pathLst>
            </a:custGeom>
            <a:solidFill>
              <a:srgbClr val="FBFBFB">
                <a:alpha val="89804"/>
              </a:srgbClr>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1601846" y="419788"/>
            <a:ext cx="7163655" cy="1217823"/>
            <a:chOff x="0" y="0"/>
            <a:chExt cx="1886724" cy="320744"/>
          </a:xfrm>
        </p:grpSpPr>
        <p:sp>
          <p:nvSpPr>
            <p:cNvPr id="7" name="Freeform 7"/>
            <p:cNvSpPr/>
            <p:nvPr/>
          </p:nvSpPr>
          <p:spPr>
            <a:xfrm>
              <a:off x="0" y="0"/>
              <a:ext cx="1886724" cy="320744"/>
            </a:xfrm>
            <a:custGeom>
              <a:avLst/>
              <a:gdLst/>
              <a:ahLst/>
              <a:cxnLst/>
              <a:rect l="l" t="t" r="r" b="b"/>
              <a:pathLst>
                <a:path w="1886724" h="320744">
                  <a:moveTo>
                    <a:pt x="55117" y="0"/>
                  </a:moveTo>
                  <a:lnTo>
                    <a:pt x="1831607" y="0"/>
                  </a:lnTo>
                  <a:cubicBezTo>
                    <a:pt x="1862047" y="0"/>
                    <a:pt x="1886724" y="24677"/>
                    <a:pt x="1886724" y="55117"/>
                  </a:cubicBezTo>
                  <a:lnTo>
                    <a:pt x="1886724" y="265627"/>
                  </a:lnTo>
                  <a:cubicBezTo>
                    <a:pt x="1886724" y="280245"/>
                    <a:pt x="1880917" y="294264"/>
                    <a:pt x="1870581" y="304600"/>
                  </a:cubicBezTo>
                  <a:cubicBezTo>
                    <a:pt x="1860244" y="314937"/>
                    <a:pt x="1846225" y="320744"/>
                    <a:pt x="1831607" y="320744"/>
                  </a:cubicBezTo>
                  <a:lnTo>
                    <a:pt x="55117" y="320744"/>
                  </a:lnTo>
                  <a:cubicBezTo>
                    <a:pt x="40499" y="320744"/>
                    <a:pt x="26480" y="314937"/>
                    <a:pt x="16143" y="304600"/>
                  </a:cubicBezTo>
                  <a:cubicBezTo>
                    <a:pt x="5807" y="294264"/>
                    <a:pt x="0" y="280245"/>
                    <a:pt x="0" y="265627"/>
                  </a:cubicBezTo>
                  <a:lnTo>
                    <a:pt x="0" y="55117"/>
                  </a:lnTo>
                  <a:cubicBezTo>
                    <a:pt x="0" y="40499"/>
                    <a:pt x="5807" y="26480"/>
                    <a:pt x="16143" y="16143"/>
                  </a:cubicBezTo>
                  <a:cubicBezTo>
                    <a:pt x="26480" y="5807"/>
                    <a:pt x="40499" y="0"/>
                    <a:pt x="55117" y="0"/>
                  </a:cubicBezTo>
                  <a:close/>
                </a:path>
              </a:pathLst>
            </a:custGeom>
            <a:solidFill>
              <a:srgbClr val="0D0F68"/>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9" name="Freeform 9"/>
          <p:cNvSpPr/>
          <p:nvPr/>
        </p:nvSpPr>
        <p:spPr>
          <a:xfrm>
            <a:off x="643859" y="1839406"/>
            <a:ext cx="17487889" cy="7520187"/>
          </a:xfrm>
          <a:custGeom>
            <a:avLst/>
            <a:gdLst/>
            <a:ahLst/>
            <a:cxnLst/>
            <a:rect l="l" t="t" r="r" b="b"/>
            <a:pathLst>
              <a:path w="17487889" h="7520187">
                <a:moveTo>
                  <a:pt x="0" y="0"/>
                </a:moveTo>
                <a:lnTo>
                  <a:pt x="17487890" y="0"/>
                </a:lnTo>
                <a:lnTo>
                  <a:pt x="17487890" y="7520187"/>
                </a:lnTo>
                <a:lnTo>
                  <a:pt x="0" y="7520187"/>
                </a:lnTo>
                <a:lnTo>
                  <a:pt x="0" y="0"/>
                </a:lnTo>
                <a:close/>
              </a:path>
            </a:pathLst>
          </a:custGeom>
          <a:blipFill>
            <a:blip r:embed="rId3"/>
            <a:stretch>
              <a:fillRect/>
            </a:stretch>
          </a:blipFill>
        </p:spPr>
      </p:sp>
      <p:sp>
        <p:nvSpPr>
          <p:cNvPr id="10" name="TextBox 10"/>
          <p:cNvSpPr txBox="1"/>
          <p:nvPr/>
        </p:nvSpPr>
        <p:spPr>
          <a:xfrm>
            <a:off x="11760772" y="600075"/>
            <a:ext cx="6492683" cy="771459"/>
          </a:xfrm>
          <a:prstGeom prst="rect">
            <a:avLst/>
          </a:prstGeom>
        </p:spPr>
        <p:txBody>
          <a:bodyPr lIns="0" tIns="0" rIns="0" bIns="0" rtlCol="0" anchor="t">
            <a:spAutoFit/>
          </a:bodyPr>
          <a:lstStyle/>
          <a:p>
            <a:pPr algn="ctr">
              <a:lnSpc>
                <a:spcPts val="6299"/>
              </a:lnSpc>
            </a:pPr>
            <a:r>
              <a:rPr lang="en-US" sz="4500">
                <a:solidFill>
                  <a:srgbClr val="FFFFFF"/>
                </a:solidFill>
                <a:latin typeface="Yeseva One Bold"/>
              </a:rPr>
              <a:t>Workday Reports</a:t>
            </a:r>
          </a:p>
        </p:txBody>
      </p:sp>
      <p:sp>
        <p:nvSpPr>
          <p:cNvPr id="11" name="TextBox 11"/>
          <p:cNvSpPr txBox="1"/>
          <p:nvPr/>
        </p:nvSpPr>
        <p:spPr>
          <a:xfrm>
            <a:off x="-394535" y="-102181"/>
            <a:ext cx="12155307" cy="929640"/>
          </a:xfrm>
          <a:prstGeom prst="rect">
            <a:avLst/>
          </a:prstGeom>
        </p:spPr>
        <p:txBody>
          <a:bodyPr lIns="0" tIns="0" rIns="0" bIns="0" rtlCol="0" anchor="t">
            <a:spAutoFit/>
          </a:bodyPr>
          <a:lstStyle/>
          <a:p>
            <a:pPr algn="ctr">
              <a:lnSpc>
                <a:spcPts val="7560"/>
              </a:lnSpc>
            </a:pPr>
            <a:r>
              <a:rPr lang="en-US" sz="5400">
                <a:solidFill>
                  <a:srgbClr val="0D0F68"/>
                </a:solidFill>
                <a:latin typeface="Yeseva One"/>
              </a:rPr>
              <a:t>Department Transaction Detail</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949</Words>
  <Application>Microsoft Office PowerPoint</Application>
  <PresentationFormat>Custom</PresentationFormat>
  <Paragraphs>127</Paragraphs>
  <Slides>17</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Garet Bold</vt:lpstr>
      <vt:lpstr>Garet Italics</vt:lpstr>
      <vt:lpstr>Calibri</vt:lpstr>
      <vt:lpstr>Arial</vt:lpstr>
      <vt:lpstr>Garet</vt:lpstr>
      <vt:lpstr>Yeseva One</vt:lpstr>
      <vt:lpstr>Canva Sans Bold</vt:lpstr>
      <vt:lpstr>Canva Sans</vt:lpstr>
      <vt:lpstr>Yeseva One Bold</vt:lpstr>
      <vt:lpstr>Arimo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Core Managers Meeting Sept 2023</dc:title>
  <dc:creator>Pirtle, Jessie</dc:creator>
  <cp:lastModifiedBy>Pirtle, Jessie</cp:lastModifiedBy>
  <cp:revision>2</cp:revision>
  <dcterms:created xsi:type="dcterms:W3CDTF">2006-08-16T00:00:00Z</dcterms:created>
  <dcterms:modified xsi:type="dcterms:W3CDTF">2023-09-20T14:25:22Z</dcterms:modified>
  <dc:identifier>DAFu0V0Firg</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92c8cef-6f2b-4af1-b4ac-d815ff795cd6_Enabled">
    <vt:lpwstr>true</vt:lpwstr>
  </property>
  <property fmtid="{D5CDD505-2E9C-101B-9397-08002B2CF9AE}" pid="3" name="MSIP_Label_792c8cef-6f2b-4af1-b4ac-d815ff795cd6_SetDate">
    <vt:lpwstr>2023-09-19T02:04:57Z</vt:lpwstr>
  </property>
  <property fmtid="{D5CDD505-2E9C-101B-9397-08002B2CF9AE}" pid="4" name="MSIP_Label_792c8cef-6f2b-4af1-b4ac-d815ff795cd6_Method">
    <vt:lpwstr>Standard</vt:lpwstr>
  </property>
  <property fmtid="{D5CDD505-2E9C-101B-9397-08002B2CF9AE}" pid="5" name="MSIP_Label_792c8cef-6f2b-4af1-b4ac-d815ff795cd6_Name">
    <vt:lpwstr>VUMC General</vt:lpwstr>
  </property>
  <property fmtid="{D5CDD505-2E9C-101B-9397-08002B2CF9AE}" pid="6" name="MSIP_Label_792c8cef-6f2b-4af1-b4ac-d815ff795cd6_SiteId">
    <vt:lpwstr>ef575030-1424-4ed8-b83c-12c533d879ab</vt:lpwstr>
  </property>
  <property fmtid="{D5CDD505-2E9C-101B-9397-08002B2CF9AE}" pid="7" name="MSIP_Label_792c8cef-6f2b-4af1-b4ac-d815ff795cd6_ActionId">
    <vt:lpwstr>613e5a59-1044-43cb-920f-044ad4a4d898</vt:lpwstr>
  </property>
  <property fmtid="{D5CDD505-2E9C-101B-9397-08002B2CF9AE}" pid="8" name="MSIP_Label_792c8cef-6f2b-4af1-b4ac-d815ff795cd6_ContentBits">
    <vt:lpwstr>0</vt:lpwstr>
  </property>
</Properties>
</file>