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notesMasterIdLst>
    <p:notesMasterId r:id="rId19"/>
  </p:notesMasterIdLst>
  <p:sldIdLst>
    <p:sldId id="256" r:id="rId3"/>
    <p:sldId id="257" r:id="rId4"/>
    <p:sldId id="264" r:id="rId5"/>
    <p:sldId id="265" r:id="rId6"/>
    <p:sldId id="266" r:id="rId7"/>
    <p:sldId id="267" r:id="rId8"/>
    <p:sldId id="268" r:id="rId9"/>
    <p:sldId id="269" r:id="rId10"/>
    <p:sldId id="270" r:id="rId11"/>
    <p:sldId id="271" r:id="rId12"/>
    <p:sldId id="272" r:id="rId13"/>
    <p:sldId id="273" r:id="rId14"/>
    <p:sldId id="274" r:id="rId15"/>
    <p:sldId id="275" r:id="rId16"/>
    <p:sldId id="261" r:id="rId17"/>
    <p:sldId id="2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5" d="100"/>
          <a:sy n="65" d="100"/>
        </p:scale>
        <p:origin x="72"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3A7B06-FB55-4BB4-B418-5F5B008F52F9}" type="datetimeFigureOut">
              <a:rPr lang="en-US" smtClean="0"/>
              <a:t>4/6/2021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937EED-6640-4A41-AD2E-F2177EB2BA41}" type="slidenum">
              <a:rPr lang="en-US" smtClean="0"/>
              <a:t>‹#›</a:t>
            </a:fld>
            <a:endParaRPr lang="en-US"/>
          </a:p>
        </p:txBody>
      </p:sp>
    </p:spTree>
    <p:extLst>
      <p:ext uri="{BB962C8B-B14F-4D97-AF65-F5344CB8AC3E}">
        <p14:creationId xmlns:p14="http://schemas.microsoft.com/office/powerpoint/2010/main" val="4266497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8D54A-26CE-4B32-8BB5-B354430E5906}" type="slidenum">
              <a:rPr lang="en-US" smtClean="0"/>
              <a:t>1</a:t>
            </a:fld>
            <a:endParaRPr lang="en-US"/>
          </a:p>
        </p:txBody>
      </p:sp>
    </p:spTree>
    <p:extLst>
      <p:ext uri="{BB962C8B-B14F-4D97-AF65-F5344CB8AC3E}">
        <p14:creationId xmlns:p14="http://schemas.microsoft.com/office/powerpoint/2010/main" val="3604229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320C45A-FBB1-42DD-9DB0-D08C7E86817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BDD8506-4ACA-46A1-A7DE-9EADAFC86D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5364" name="Header Placeholder 3">
            <a:extLst>
              <a:ext uri="{FF2B5EF4-FFF2-40B4-BE49-F238E27FC236}">
                <a16:creationId xmlns:a16="http://schemas.microsoft.com/office/drawing/2014/main" id="{46D96FF1-D6B5-45C9-AC43-ADA4FEA9EF02}"/>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5365" name="Date Placeholder 4">
            <a:extLst>
              <a:ext uri="{FF2B5EF4-FFF2-40B4-BE49-F238E27FC236}">
                <a16:creationId xmlns:a16="http://schemas.microsoft.com/office/drawing/2014/main" id="{0A3C612A-F16D-4F43-B7AD-E60F8737F7A7}"/>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5366" name="Footer Placeholder 5">
            <a:extLst>
              <a:ext uri="{FF2B5EF4-FFF2-40B4-BE49-F238E27FC236}">
                <a16:creationId xmlns:a16="http://schemas.microsoft.com/office/drawing/2014/main" id="{DBD3E1BA-BC29-4C05-9539-2F62CB0A6410}"/>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5367" name="Slide Number Placeholder 6">
            <a:extLst>
              <a:ext uri="{FF2B5EF4-FFF2-40B4-BE49-F238E27FC236}">
                <a16:creationId xmlns:a16="http://schemas.microsoft.com/office/drawing/2014/main" id="{59A814CF-94D4-463F-BD00-C123F3B251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40E650E-C223-40B0-9663-77A23E9FB885}" type="slidenum">
              <a:rPr lang="en-US" altLang="en-US">
                <a:latin typeface="Arial" panose="020B0604020202020204" pitchFamily="34" charset="0"/>
              </a:rPr>
              <a:pPr eaLnBrk="1" hangingPunct="1">
                <a:spcBef>
                  <a:spcPct val="0"/>
                </a:spcBef>
              </a:pPr>
              <a:t>6</a:t>
            </a:fld>
            <a:endParaRPr lang="en-US" altLang="en-US">
              <a:latin typeface="Arial" panose="020B0604020202020204" pitchFamily="34" charset="0"/>
            </a:endParaRPr>
          </a:p>
        </p:txBody>
      </p:sp>
    </p:spTree>
    <p:extLst>
      <p:ext uri="{BB962C8B-B14F-4D97-AF65-F5344CB8AC3E}">
        <p14:creationId xmlns:p14="http://schemas.microsoft.com/office/powerpoint/2010/main" val="208863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4D68029-B710-4A56-800D-53CC58CABF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510D4A7-580F-4336-9019-D34A6EC395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Header Placeholder 3">
            <a:extLst>
              <a:ext uri="{FF2B5EF4-FFF2-40B4-BE49-F238E27FC236}">
                <a16:creationId xmlns:a16="http://schemas.microsoft.com/office/drawing/2014/main" id="{CB5E0CEE-055A-42C8-BC68-889266CD336D}"/>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7413" name="Date Placeholder 4">
            <a:extLst>
              <a:ext uri="{FF2B5EF4-FFF2-40B4-BE49-F238E27FC236}">
                <a16:creationId xmlns:a16="http://schemas.microsoft.com/office/drawing/2014/main" id="{6FA951E3-C08B-4EFA-BB83-00BCECF0B9A0}"/>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7414" name="Footer Placeholder 5">
            <a:extLst>
              <a:ext uri="{FF2B5EF4-FFF2-40B4-BE49-F238E27FC236}">
                <a16:creationId xmlns:a16="http://schemas.microsoft.com/office/drawing/2014/main" id="{FB47A391-B0C9-49D2-846F-95B88A81A82C}"/>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7415" name="Slide Number Placeholder 6">
            <a:extLst>
              <a:ext uri="{FF2B5EF4-FFF2-40B4-BE49-F238E27FC236}">
                <a16:creationId xmlns:a16="http://schemas.microsoft.com/office/drawing/2014/main" id="{4ADD272B-6986-4481-8264-68B1091288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F5DA40E-713E-4542-96C2-7F7745E83A8C}" type="slidenum">
              <a:rPr lang="en-US" altLang="en-US">
                <a:latin typeface="Arial" panose="020B0604020202020204" pitchFamily="34" charset="0"/>
              </a:rPr>
              <a:pPr eaLnBrk="1" hangingPunct="1">
                <a:spcBef>
                  <a:spcPct val="0"/>
                </a:spcBef>
              </a:pPr>
              <a:t>7</a:t>
            </a:fld>
            <a:endParaRPr lang="en-US" altLang="en-US">
              <a:latin typeface="Arial" panose="020B0604020202020204" pitchFamily="34" charset="0"/>
            </a:endParaRPr>
          </a:p>
        </p:txBody>
      </p:sp>
    </p:spTree>
    <p:extLst>
      <p:ext uri="{BB962C8B-B14F-4D97-AF65-F5344CB8AC3E}">
        <p14:creationId xmlns:p14="http://schemas.microsoft.com/office/powerpoint/2010/main" val="3264327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46D091C-3F8B-4549-B55A-CC8844B71E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05503B1B-1F16-4F3F-AE88-3D951CFC446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Header Placeholder 3">
            <a:extLst>
              <a:ext uri="{FF2B5EF4-FFF2-40B4-BE49-F238E27FC236}">
                <a16:creationId xmlns:a16="http://schemas.microsoft.com/office/drawing/2014/main" id="{A8D8F911-A7DF-4A24-BC28-76533D278DF3}"/>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8437" name="Date Placeholder 4">
            <a:extLst>
              <a:ext uri="{FF2B5EF4-FFF2-40B4-BE49-F238E27FC236}">
                <a16:creationId xmlns:a16="http://schemas.microsoft.com/office/drawing/2014/main" id="{E6663665-9575-4180-9C08-F0DD6C4E649A}"/>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8438" name="Footer Placeholder 5">
            <a:extLst>
              <a:ext uri="{FF2B5EF4-FFF2-40B4-BE49-F238E27FC236}">
                <a16:creationId xmlns:a16="http://schemas.microsoft.com/office/drawing/2014/main" id="{019C1B58-1D81-4DEE-9859-BEF369B720F1}"/>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18439" name="Slide Number Placeholder 6">
            <a:extLst>
              <a:ext uri="{FF2B5EF4-FFF2-40B4-BE49-F238E27FC236}">
                <a16:creationId xmlns:a16="http://schemas.microsoft.com/office/drawing/2014/main" id="{1C0760CF-F717-4F2C-8BFA-A02105BAA0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8032393-F471-4DA5-AEE5-E1DA7F34F2C4}" type="slidenum">
              <a:rPr lang="en-US" altLang="en-US">
                <a:latin typeface="Arial" panose="020B0604020202020204" pitchFamily="34" charset="0"/>
              </a:rPr>
              <a:pPr eaLnBrk="1" hangingPunct="1">
                <a:spcBef>
                  <a:spcPct val="0"/>
                </a:spcBef>
              </a:pPr>
              <a:t>8</a:t>
            </a:fld>
            <a:endParaRPr lang="en-US" altLang="en-US">
              <a:latin typeface="Arial" panose="020B0604020202020204" pitchFamily="34" charset="0"/>
            </a:endParaRPr>
          </a:p>
        </p:txBody>
      </p:sp>
    </p:spTree>
    <p:extLst>
      <p:ext uri="{BB962C8B-B14F-4D97-AF65-F5344CB8AC3E}">
        <p14:creationId xmlns:p14="http://schemas.microsoft.com/office/powerpoint/2010/main" val="3322830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444B6B5C-F02E-49AE-9ED2-402191EC85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5EFF42D1-15FD-4D41-9CB6-F881707C41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0484" name="Header Placeholder 3">
            <a:extLst>
              <a:ext uri="{FF2B5EF4-FFF2-40B4-BE49-F238E27FC236}">
                <a16:creationId xmlns:a16="http://schemas.microsoft.com/office/drawing/2014/main" id="{6A2764CA-37D2-4189-9A33-4FF1B7CC42E7}"/>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20485" name="Date Placeholder 4">
            <a:extLst>
              <a:ext uri="{FF2B5EF4-FFF2-40B4-BE49-F238E27FC236}">
                <a16:creationId xmlns:a16="http://schemas.microsoft.com/office/drawing/2014/main" id="{A0710640-9E17-466F-B773-50607EA12599}"/>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20486" name="Footer Placeholder 5">
            <a:extLst>
              <a:ext uri="{FF2B5EF4-FFF2-40B4-BE49-F238E27FC236}">
                <a16:creationId xmlns:a16="http://schemas.microsoft.com/office/drawing/2014/main" id="{77100520-7BE6-486F-8D6C-E1D5291EDF23}"/>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en-US" altLang="en-US">
              <a:latin typeface="Arial" panose="020B0604020202020204" pitchFamily="34" charset="0"/>
              <a:ea typeface="ＭＳ Ｐゴシック" panose="020B0600070205080204" pitchFamily="34" charset="-128"/>
            </a:endParaRPr>
          </a:p>
        </p:txBody>
      </p:sp>
      <p:sp>
        <p:nvSpPr>
          <p:cNvPr id="20487" name="Slide Number Placeholder 6">
            <a:extLst>
              <a:ext uri="{FF2B5EF4-FFF2-40B4-BE49-F238E27FC236}">
                <a16:creationId xmlns:a16="http://schemas.microsoft.com/office/drawing/2014/main" id="{107ADB98-F11A-43A2-B53B-0D8D1C4549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9300" indent="-287338" eaLnBrk="0" hangingPunct="0">
              <a:spcBef>
                <a:spcPct val="30000"/>
              </a:spcBef>
              <a:defRPr sz="1200">
                <a:solidFill>
                  <a:schemeClr val="tx1"/>
                </a:solidFill>
                <a:latin typeface="Calibri" panose="020F0502020204030204" pitchFamily="34" charset="0"/>
              </a:defRPr>
            </a:lvl2pPr>
            <a:lvl3pPr marL="1152525" indent="-230188" eaLnBrk="0" hangingPunct="0">
              <a:spcBef>
                <a:spcPct val="30000"/>
              </a:spcBef>
              <a:defRPr sz="1200">
                <a:solidFill>
                  <a:schemeClr val="tx1"/>
                </a:solidFill>
                <a:latin typeface="Calibri" panose="020F0502020204030204" pitchFamily="34" charset="0"/>
              </a:defRPr>
            </a:lvl3pPr>
            <a:lvl4pPr marL="1612900" indent="-230188" eaLnBrk="0" hangingPunct="0">
              <a:spcBef>
                <a:spcPct val="30000"/>
              </a:spcBef>
              <a:defRPr sz="1200">
                <a:solidFill>
                  <a:schemeClr val="tx1"/>
                </a:solidFill>
                <a:latin typeface="Calibri" panose="020F0502020204030204" pitchFamily="34" charset="0"/>
              </a:defRPr>
            </a:lvl4pPr>
            <a:lvl5pPr marL="2074863" indent="-230188" eaLnBrk="0" hangingPunct="0">
              <a:spcBef>
                <a:spcPct val="30000"/>
              </a:spcBef>
              <a:defRPr sz="1200">
                <a:solidFill>
                  <a:schemeClr val="tx1"/>
                </a:solidFill>
                <a:latin typeface="Calibri" panose="020F0502020204030204" pitchFamily="34" charset="0"/>
              </a:defRPr>
            </a:lvl5pPr>
            <a:lvl6pPr marL="2532063" indent="-230188" defTabSz="457200" eaLnBrk="0" fontAlgn="base" hangingPunct="0">
              <a:spcBef>
                <a:spcPct val="30000"/>
              </a:spcBef>
              <a:spcAft>
                <a:spcPct val="0"/>
              </a:spcAft>
              <a:defRPr sz="1200">
                <a:solidFill>
                  <a:schemeClr val="tx1"/>
                </a:solidFill>
                <a:latin typeface="Calibri" panose="020F0502020204030204" pitchFamily="34" charset="0"/>
              </a:defRPr>
            </a:lvl6pPr>
            <a:lvl7pPr marL="2989263" indent="-230188" defTabSz="457200" eaLnBrk="0" fontAlgn="base" hangingPunct="0">
              <a:spcBef>
                <a:spcPct val="30000"/>
              </a:spcBef>
              <a:spcAft>
                <a:spcPct val="0"/>
              </a:spcAft>
              <a:defRPr sz="1200">
                <a:solidFill>
                  <a:schemeClr val="tx1"/>
                </a:solidFill>
                <a:latin typeface="Calibri" panose="020F0502020204030204" pitchFamily="34" charset="0"/>
              </a:defRPr>
            </a:lvl7pPr>
            <a:lvl8pPr marL="3446463" indent="-230188" defTabSz="457200" eaLnBrk="0" fontAlgn="base" hangingPunct="0">
              <a:spcBef>
                <a:spcPct val="30000"/>
              </a:spcBef>
              <a:spcAft>
                <a:spcPct val="0"/>
              </a:spcAft>
              <a:defRPr sz="1200">
                <a:solidFill>
                  <a:schemeClr val="tx1"/>
                </a:solidFill>
                <a:latin typeface="Calibri" panose="020F0502020204030204" pitchFamily="34" charset="0"/>
              </a:defRPr>
            </a:lvl8pPr>
            <a:lvl9pPr marL="3903663" indent="-230188" defTabSz="4572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2FFB255C-EECF-4B45-9F60-4730FC63A8DC}" type="slidenum">
              <a:rPr lang="en-US" altLang="en-US">
                <a:latin typeface="Arial" panose="020B0604020202020204" pitchFamily="34" charset="0"/>
              </a:rPr>
              <a:pPr eaLnBrk="1" hangingPunct="1">
                <a:spcBef>
                  <a:spcPct val="0"/>
                </a:spcBef>
              </a:pPr>
              <a:t>9</a:t>
            </a:fld>
            <a:endParaRPr lang="en-US" altLang="en-US">
              <a:latin typeface="Arial" panose="020B0604020202020204" pitchFamily="34" charset="0"/>
            </a:endParaRPr>
          </a:p>
        </p:txBody>
      </p:sp>
    </p:spTree>
    <p:extLst>
      <p:ext uri="{BB962C8B-B14F-4D97-AF65-F5344CB8AC3E}">
        <p14:creationId xmlns:p14="http://schemas.microsoft.com/office/powerpoint/2010/main" val="27010409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rPr>
              <a:t>There is no cost to attend this year’s user group meeting.</a:t>
            </a:r>
          </a:p>
          <a:p>
            <a:r>
              <a:rPr lang="en-US" sz="1200" dirty="0">
                <a:effectLst/>
                <a:latin typeface="Calibri" panose="020F0502020204030204" pitchFamily="34" charset="0"/>
              </a:rPr>
              <a:t>Email was distributed with registration links.</a:t>
            </a:r>
            <a:endParaRPr lang="en-US" dirty="0"/>
          </a:p>
        </p:txBody>
      </p:sp>
      <p:sp>
        <p:nvSpPr>
          <p:cNvPr id="4" name="Slide Number Placeholder 3"/>
          <p:cNvSpPr>
            <a:spLocks noGrp="1"/>
          </p:cNvSpPr>
          <p:nvPr>
            <p:ph type="sldNum" sz="quarter" idx="5"/>
          </p:nvPr>
        </p:nvSpPr>
        <p:spPr/>
        <p:txBody>
          <a:bodyPr/>
          <a:lstStyle/>
          <a:p>
            <a:fld id="{7011A2E3-B93D-4006-8927-E6A07319842F}" type="slidenum">
              <a:rPr lang="en-US" smtClean="0"/>
              <a:t>16</a:t>
            </a:fld>
            <a:endParaRPr lang="en-US"/>
          </a:p>
        </p:txBody>
      </p:sp>
    </p:spTree>
    <p:extLst>
      <p:ext uri="{BB962C8B-B14F-4D97-AF65-F5344CB8AC3E}">
        <p14:creationId xmlns:p14="http://schemas.microsoft.com/office/powerpoint/2010/main" val="2407287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F5020-D5AD-48C5-ABDF-DC95CC021F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267DDB-AC18-4DD6-93D0-3116370FFC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14C823-FAA3-41E4-9247-5D67CB9AEAA1}"/>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5" name="Footer Placeholder 4">
            <a:extLst>
              <a:ext uri="{FF2B5EF4-FFF2-40B4-BE49-F238E27FC236}">
                <a16:creationId xmlns:a16="http://schemas.microsoft.com/office/drawing/2014/main" id="{FF74E157-1EFE-4B3F-8289-E4241A7A90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7225E3-95C4-4CCF-95D8-22F784B74EF9}"/>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12907487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A2241-FFA4-4C7D-9066-1263A61464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9748A3-4137-4787-BFDA-E61CB2ADDA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67702-ADF9-48D7-B3A3-60A8D93441B5}"/>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5" name="Footer Placeholder 4">
            <a:extLst>
              <a:ext uri="{FF2B5EF4-FFF2-40B4-BE49-F238E27FC236}">
                <a16:creationId xmlns:a16="http://schemas.microsoft.com/office/drawing/2014/main" id="{A27FA5EF-4D55-4200-99E8-3115E3B2CF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8AB565-151A-4564-9939-4ABBA8AAA997}"/>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312593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24B82E-1CF1-4C6B-BCEB-6EF9C42836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7780E9-6F83-46F0-B8E9-8756A0C59D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F3749-D476-44E8-BFAE-380417004CCA}"/>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5" name="Footer Placeholder 4">
            <a:extLst>
              <a:ext uri="{FF2B5EF4-FFF2-40B4-BE49-F238E27FC236}">
                <a16:creationId xmlns:a16="http://schemas.microsoft.com/office/drawing/2014/main" id="{DC2C2F08-7B4D-4995-8FF9-2EF4F017CE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0C05A4-D7C8-4DCF-BC89-BBB10ECF4FE4}"/>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2283474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48B4E-D43F-4A5D-9324-FD6A4F4C7A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2B34D2-84AB-4B88-A76E-392F80E47DA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70C8F7-9825-4FBB-BA01-27849008B007}"/>
              </a:ext>
            </a:extLst>
          </p:cNvPr>
          <p:cNvSpPr>
            <a:spLocks noGrp="1"/>
          </p:cNvSpPr>
          <p:nvPr>
            <p:ph type="dt" sz="half" idx="10"/>
          </p:nvPr>
        </p:nvSpPr>
        <p:spPr/>
        <p:txBody>
          <a:bodyPr/>
          <a:lstStyle/>
          <a:p>
            <a:fld id="{3A760203-673C-4E36-B9A4-8D4830431964}" type="datetimeFigureOut">
              <a:rPr lang="en-US" smtClean="0"/>
              <a:t>4/6/2021</a:t>
            </a:fld>
            <a:endParaRPr lang="en-US"/>
          </a:p>
        </p:txBody>
      </p:sp>
      <p:sp>
        <p:nvSpPr>
          <p:cNvPr id="5" name="Footer Placeholder 4">
            <a:extLst>
              <a:ext uri="{FF2B5EF4-FFF2-40B4-BE49-F238E27FC236}">
                <a16:creationId xmlns:a16="http://schemas.microsoft.com/office/drawing/2014/main" id="{FD2DF62B-F230-438C-B16D-682668626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DCCE4-9A3C-4B83-A896-B737B61678FD}"/>
              </a:ext>
            </a:extLst>
          </p:cNvPr>
          <p:cNvSpPr>
            <a:spLocks noGrp="1"/>
          </p:cNvSpPr>
          <p:nvPr>
            <p:ph type="sldNum" sz="quarter" idx="12"/>
          </p:nvPr>
        </p:nvSpPr>
        <p:spPr/>
        <p:txBody>
          <a:bodyPr/>
          <a:lstStyle/>
          <a:p>
            <a:fld id="{281216F6-82AD-4621-82B7-5E2700708929}" type="slidenum">
              <a:rPr lang="en-US" smtClean="0"/>
              <a:t>‹#›</a:t>
            </a:fld>
            <a:endParaRPr lang="en-US"/>
          </a:p>
        </p:txBody>
      </p:sp>
    </p:spTree>
    <p:extLst>
      <p:ext uri="{BB962C8B-B14F-4D97-AF65-F5344CB8AC3E}">
        <p14:creationId xmlns:p14="http://schemas.microsoft.com/office/powerpoint/2010/main" val="4078919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40E4E-5839-40F2-9FE9-EDAF72FE420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EA2F50-7572-4312-8938-2E57880AD3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77E4730-8BF0-4CE1-B331-C4252E56E986}"/>
              </a:ext>
            </a:extLst>
          </p:cNvPr>
          <p:cNvSpPr>
            <a:spLocks noGrp="1"/>
          </p:cNvSpPr>
          <p:nvPr>
            <p:ph type="dt" sz="half" idx="10"/>
          </p:nvPr>
        </p:nvSpPr>
        <p:spPr/>
        <p:txBody>
          <a:bodyPr/>
          <a:lstStyle/>
          <a:p>
            <a:fld id="{3A760203-673C-4E36-B9A4-8D4830431964}" type="datetimeFigureOut">
              <a:rPr lang="en-US" smtClean="0"/>
              <a:t>4/6/2021</a:t>
            </a:fld>
            <a:endParaRPr lang="en-US"/>
          </a:p>
        </p:txBody>
      </p:sp>
      <p:sp>
        <p:nvSpPr>
          <p:cNvPr id="5" name="Footer Placeholder 4">
            <a:extLst>
              <a:ext uri="{FF2B5EF4-FFF2-40B4-BE49-F238E27FC236}">
                <a16:creationId xmlns:a16="http://schemas.microsoft.com/office/drawing/2014/main" id="{B781BA9C-F9C9-4400-BD98-31BEB89A9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93729-9C35-4290-8AAA-7BEC9AF7F64A}"/>
              </a:ext>
            </a:extLst>
          </p:cNvPr>
          <p:cNvSpPr>
            <a:spLocks noGrp="1"/>
          </p:cNvSpPr>
          <p:nvPr>
            <p:ph type="sldNum" sz="quarter" idx="12"/>
          </p:nvPr>
        </p:nvSpPr>
        <p:spPr/>
        <p:txBody>
          <a:bodyPr/>
          <a:lstStyle/>
          <a:p>
            <a:fld id="{281216F6-82AD-4621-82B7-5E2700708929}" type="slidenum">
              <a:rPr lang="en-US" smtClean="0"/>
              <a:t>‹#›</a:t>
            </a:fld>
            <a:endParaRPr lang="en-US"/>
          </a:p>
        </p:txBody>
      </p:sp>
    </p:spTree>
    <p:extLst>
      <p:ext uri="{BB962C8B-B14F-4D97-AF65-F5344CB8AC3E}">
        <p14:creationId xmlns:p14="http://schemas.microsoft.com/office/powerpoint/2010/main" val="1362241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5090-BC4C-45AB-9A7D-49FF079D1F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748BA-8511-4738-91D6-67A20BBF45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09C0A6-5A3E-4108-8128-EF011DB4B7DE}"/>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5" name="Footer Placeholder 4">
            <a:extLst>
              <a:ext uri="{FF2B5EF4-FFF2-40B4-BE49-F238E27FC236}">
                <a16:creationId xmlns:a16="http://schemas.microsoft.com/office/drawing/2014/main" id="{91AAF33A-0E29-4791-B418-42D6E2B587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0798F3-147C-47CC-82C0-65E0F72BA259}"/>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381852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24E63-0F40-4937-940E-1E19651C75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2FDB54-559B-4F91-8474-585B5ABF07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586377-9936-40CC-B742-A6D03715E75B}"/>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5" name="Footer Placeholder 4">
            <a:extLst>
              <a:ext uri="{FF2B5EF4-FFF2-40B4-BE49-F238E27FC236}">
                <a16:creationId xmlns:a16="http://schemas.microsoft.com/office/drawing/2014/main" id="{B6C51410-6EE5-4C8B-94E5-F4FD2FF721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3DB6E5-6B59-4B71-A8CF-6DA25B54CFAA}"/>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2951833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15AEA-F890-49AA-880B-0B2F521FB7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D7AD9-B274-4255-A532-1FB257311A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0A7B4E-EAE2-4A87-914D-5FB0EDD5EE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9FE90AD-F43A-48A5-9C5D-7EC0C185C64B}"/>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6" name="Footer Placeholder 5">
            <a:extLst>
              <a:ext uri="{FF2B5EF4-FFF2-40B4-BE49-F238E27FC236}">
                <a16:creationId xmlns:a16="http://schemas.microsoft.com/office/drawing/2014/main" id="{E1FCE68F-A61B-41D2-ADFC-9B7EBF2F34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50021-A62A-48A1-8135-FC2B40C0056B}"/>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62394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1F4E2-A02E-4275-BB47-A5506334D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131678-76A6-4FDD-941E-331EBE188E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3789B8-C89A-443D-8775-510CF98574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AF0B0D8-94EB-4F80-BF97-693D616339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4CEE9F-A946-406D-8CA9-CEB54D918A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39D854-8CB7-4A9E-83C7-B5094E8B2761}"/>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8" name="Footer Placeholder 7">
            <a:extLst>
              <a:ext uri="{FF2B5EF4-FFF2-40B4-BE49-F238E27FC236}">
                <a16:creationId xmlns:a16="http://schemas.microsoft.com/office/drawing/2014/main" id="{78A19941-565E-4990-A2F4-FB1F04D9C7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5B60E9-EA40-4FB2-B722-A9C8A7BDCA2F}"/>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4219794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AB25-36C5-40F0-B466-E548D7E5AE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F30AE8-C5E7-40AB-ABAA-D36B7E33993F}"/>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4" name="Footer Placeholder 3">
            <a:extLst>
              <a:ext uri="{FF2B5EF4-FFF2-40B4-BE49-F238E27FC236}">
                <a16:creationId xmlns:a16="http://schemas.microsoft.com/office/drawing/2014/main" id="{4F5E3D16-EBDA-41D9-AA0E-718EF53CE3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87112C-6E28-43C0-B68D-724078282B24}"/>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315779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661C38-B37C-4581-8AA8-78A8502967E3}"/>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3" name="Footer Placeholder 2">
            <a:extLst>
              <a:ext uri="{FF2B5EF4-FFF2-40B4-BE49-F238E27FC236}">
                <a16:creationId xmlns:a16="http://schemas.microsoft.com/office/drawing/2014/main" id="{7DE3723B-C708-4E14-9AEE-37ADEE6004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ED4506-0888-4942-AA5E-D2BAAF3E5785}"/>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2585618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E2711-254B-45FC-94E8-4C36E47473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F14DEB9-0EFC-4B68-A361-73EFDBF89C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0B9548-20A5-4B8C-921C-F68E40AEC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FF5795-0A77-4DA1-8462-C54FE532B241}"/>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6" name="Footer Placeholder 5">
            <a:extLst>
              <a:ext uri="{FF2B5EF4-FFF2-40B4-BE49-F238E27FC236}">
                <a16:creationId xmlns:a16="http://schemas.microsoft.com/office/drawing/2014/main" id="{A7BC02CE-9F3A-4F3F-99CB-41BEA0EA7B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CABFCD-85FA-4E72-9358-FDF0D1E51A15}"/>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279552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C2753-38B5-45FA-9252-BBB738AA26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25A294-067A-4091-A04D-4F95EE2E38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4CF142-2279-4832-A03E-4E0CEFD32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C5C0CC-43EB-45A4-B9D7-99E165D3C71F}"/>
              </a:ext>
            </a:extLst>
          </p:cNvPr>
          <p:cNvSpPr>
            <a:spLocks noGrp="1"/>
          </p:cNvSpPr>
          <p:nvPr>
            <p:ph type="dt" sz="half" idx="10"/>
          </p:nvPr>
        </p:nvSpPr>
        <p:spPr/>
        <p:txBody>
          <a:bodyPr/>
          <a:lstStyle/>
          <a:p>
            <a:fld id="{8E19F540-7BAF-4CF3-AF56-B0A1966B4BBC}" type="datetimeFigureOut">
              <a:rPr lang="en-US" smtClean="0"/>
              <a:t>4/6/2021</a:t>
            </a:fld>
            <a:endParaRPr lang="en-US"/>
          </a:p>
        </p:txBody>
      </p:sp>
      <p:sp>
        <p:nvSpPr>
          <p:cNvPr id="6" name="Footer Placeholder 5">
            <a:extLst>
              <a:ext uri="{FF2B5EF4-FFF2-40B4-BE49-F238E27FC236}">
                <a16:creationId xmlns:a16="http://schemas.microsoft.com/office/drawing/2014/main" id="{9EC58721-6128-4F84-8E8B-B908EAEF8C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AA65B3-EFA3-4C9A-899D-6C6BE7FE4FCF}"/>
              </a:ext>
            </a:extLst>
          </p:cNvPr>
          <p:cNvSpPr>
            <a:spLocks noGrp="1"/>
          </p:cNvSpPr>
          <p:nvPr>
            <p:ph type="sldNum" sz="quarter" idx="12"/>
          </p:nvPr>
        </p:nvSpPr>
        <p:spPr/>
        <p:txBody>
          <a:bodyPr/>
          <a:lstStyle/>
          <a:p>
            <a:fld id="{59A3F35A-A89C-485B-B1A2-E7A86DBAEB59}" type="slidenum">
              <a:rPr lang="en-US" smtClean="0"/>
              <a:t>‹#›</a:t>
            </a:fld>
            <a:endParaRPr lang="en-US"/>
          </a:p>
        </p:txBody>
      </p:sp>
    </p:spTree>
    <p:extLst>
      <p:ext uri="{BB962C8B-B14F-4D97-AF65-F5344CB8AC3E}">
        <p14:creationId xmlns:p14="http://schemas.microsoft.com/office/powerpoint/2010/main" val="1416802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0CD0BB-0BFA-4B82-969F-A15C06395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6300FC-8A51-496A-9119-B49820966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414EB-9B89-4808-AA71-486CE2E7DE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19F540-7BAF-4CF3-AF56-B0A1966B4BBC}" type="datetimeFigureOut">
              <a:rPr lang="en-US" smtClean="0"/>
              <a:t>4/6/2021</a:t>
            </a:fld>
            <a:endParaRPr lang="en-US"/>
          </a:p>
        </p:txBody>
      </p:sp>
      <p:sp>
        <p:nvSpPr>
          <p:cNvPr id="5" name="Footer Placeholder 4">
            <a:extLst>
              <a:ext uri="{FF2B5EF4-FFF2-40B4-BE49-F238E27FC236}">
                <a16:creationId xmlns:a16="http://schemas.microsoft.com/office/drawing/2014/main" id="{211ED813-2CCF-46FE-BD5A-973DF8ADC1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E7AD264-90BC-4D17-AC55-C5015B3443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3F35A-A89C-485B-B1A2-E7A86DBAEB59}" type="slidenum">
              <a:rPr lang="en-US" smtClean="0"/>
              <a:t>‹#›</a:t>
            </a:fld>
            <a:endParaRPr lang="en-US"/>
          </a:p>
        </p:txBody>
      </p:sp>
    </p:spTree>
    <p:extLst>
      <p:ext uri="{BB962C8B-B14F-4D97-AF65-F5344CB8AC3E}">
        <p14:creationId xmlns:p14="http://schemas.microsoft.com/office/powerpoint/2010/main" val="2463242817"/>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D4503C-DC8A-423F-9552-B7FA30085F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AB1565-DA09-4D51-B532-E0A516C2EA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367975-C79F-457E-A2BA-5BFA05648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760203-673C-4E36-B9A4-8D4830431964}" type="datetimeFigureOut">
              <a:rPr lang="en-US" smtClean="0"/>
              <a:t>4/6/2021</a:t>
            </a:fld>
            <a:endParaRPr lang="en-US"/>
          </a:p>
        </p:txBody>
      </p:sp>
      <p:sp>
        <p:nvSpPr>
          <p:cNvPr id="5" name="Footer Placeholder 4">
            <a:extLst>
              <a:ext uri="{FF2B5EF4-FFF2-40B4-BE49-F238E27FC236}">
                <a16:creationId xmlns:a16="http://schemas.microsoft.com/office/drawing/2014/main" id="{D0419E37-144E-424A-B454-A46F5EB32A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3C9910-5985-4C14-A6BD-ECA1BD2AAB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1216F6-82AD-4621-82B7-5E2700708929}" type="slidenum">
              <a:rPr lang="en-US" smtClean="0"/>
              <a:t>‹#›</a:t>
            </a:fld>
            <a:endParaRPr lang="en-US"/>
          </a:p>
        </p:txBody>
      </p:sp>
    </p:spTree>
    <p:extLst>
      <p:ext uri="{BB962C8B-B14F-4D97-AF65-F5344CB8AC3E}">
        <p14:creationId xmlns:p14="http://schemas.microsoft.com/office/powerpoint/2010/main" val="2630913879"/>
      </p:ext>
    </p:extLst>
  </p:cSld>
  <p:clrMap bg1="lt1" tx1="dk1" bg2="lt2" tx2="dk2" accent1="accent1" accent2="accent2" accent3="accent3" accent4="accent4" accent5="accent5" accent6="accent6" hlink="hlink" folHlink="folHlink"/>
  <p:sldLayoutIdLst>
    <p:sldLayoutId id="2147483650" r:id="rId1"/>
    <p:sldLayoutId id="214748365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hyperlink" Target="https://www.vumc.org/oor/vumc-core-administration"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hyperlink" Target="mailto:VUMCcores@vumc.or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nam12.safelinks.protection.outlook.com/?url=https%3A%2F%2Fevent.on24.com%2FeventRegistration%2FEventLobbyServlet%3Ftarget%3Dreg20.jsp%26referrer%3D%26eventid%3D2742350%26sessionid%3D1%26key%3D6637B87AAC06AA7858A3BEC41A5EF51A%26regTag%3D2020296%26V2%3Dfalse%26sourcepage%3Dregister%2520&amp;data=04%7C01%7Cjessie.pirtle%40VUMC.ORG%7C019b5f7147674afe67a408d8e4015873%7Cef57503014244ed8b83c12c533d879ab%7C0%7C0%7C637510041741819540%7CUnknown%7CTWFpbGZsb3d8eyJWIjoiMC4wLjAwMDAiLCJQIjoiV2luMzIiLCJBTiI6Ik1haWwiLCJXVCI6Mn0%3D%7C1000&amp;sdata=evKcQDZ%2FbmK07D9ND14jYUptKrQvwdL3VjDrK0ThfjY%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nam12.safelinks.protection.outlook.com/?url=https%3A%2F%2Fevent.on24.com%2FeventRegistration%2FEventLobbyServlet%3Ftarget%3Dreg20.jsp%26referrer%3D%26eventid%3D2742350%26sessionid%3D1%26key%3D6637B87AAC06AA7858A3BEC41A5EF51A%26regTag%3D2020296%26V2%3Dfalse%26sourcepage%3Dregister%2520&amp;data=04%7C01%7Cjessie.pirtle%40VUMC.ORG%7C019b5f7147674afe67a408d8e4015873%7Cef57503014244ed8b83c12c533d879ab%7C0%7C0%7C637510041741829538%7CUnknown%7CTWFpbGZsb3d8eyJWIjoiMC4wLjAwMDAiLCJQIjoiV2luMzIiLCJBTiI6Ik1haWwiLCJXVCI6Mn0%3D%7C1000&amp;sdata=04iBnGEO7KGpBzjH8ku%2Frs3WD6bnqVlFe%2FhOEs2drAE%3D&amp;reserved=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www.vumc.org/oor/research-policies-and-guidance" TargetMode="External"/><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1123A1-D7CA-3E4D-A64D-4B4705DDDCEE}"/>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9906" b="5824"/>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b="1">
                <a:solidFill>
                  <a:srgbClr val="FFFFFF"/>
                </a:solidFill>
              </a:rPr>
              <a:t>VUMC Core Managers Meeting</a:t>
            </a:r>
            <a:br>
              <a:rPr lang="en-US" b="1">
                <a:solidFill>
                  <a:srgbClr val="FFFFFF"/>
                </a:solidFill>
              </a:rPr>
            </a:br>
            <a:endParaRPr lang="en-US" b="1" i="1">
              <a:solidFill>
                <a:srgbClr val="FFFFFF"/>
              </a:solidFill>
            </a:endParaRPr>
          </a:p>
        </p:txBody>
      </p:sp>
      <p:sp>
        <p:nvSpPr>
          <p:cNvPr id="11" name="Subtitle 4">
            <a:extLst>
              <a:ext uri="{FF2B5EF4-FFF2-40B4-BE49-F238E27FC236}">
                <a16:creationId xmlns:a16="http://schemas.microsoft.com/office/drawing/2014/main" id="{FBC1FF94-4EB9-4FF0-A332-A2BBB5B949AB}"/>
              </a:ext>
            </a:extLst>
          </p:cNvPr>
          <p:cNvSpPr>
            <a:spLocks noGrp="1"/>
          </p:cNvSpPr>
          <p:nvPr>
            <p:ph type="subTitle" idx="1"/>
          </p:nvPr>
        </p:nvSpPr>
        <p:spPr>
          <a:xfrm>
            <a:off x="1524000" y="4159404"/>
            <a:ext cx="9144000" cy="1098395"/>
          </a:xfrm>
        </p:spPr>
        <p:txBody>
          <a:bodyPr>
            <a:normAutofit/>
          </a:bodyPr>
          <a:lstStyle/>
          <a:p>
            <a:r>
              <a:rPr lang="en-US">
                <a:solidFill>
                  <a:srgbClr val="FFFFFF"/>
                </a:solidFill>
              </a:rPr>
              <a:t>April 6, 2021</a:t>
            </a:r>
          </a:p>
        </p:txBody>
      </p:sp>
      <p:grpSp>
        <p:nvGrpSpPr>
          <p:cNvPr id="5" name="Group 4">
            <a:extLst>
              <a:ext uri="{FF2B5EF4-FFF2-40B4-BE49-F238E27FC236}">
                <a16:creationId xmlns:a16="http://schemas.microsoft.com/office/drawing/2014/main" id="{3F37DB67-8F1D-48DE-896F-DABFA5C24BFA}"/>
              </a:ext>
            </a:extLst>
          </p:cNvPr>
          <p:cNvGrpSpPr>
            <a:grpSpLocks noChangeAspect="1"/>
          </p:cNvGrpSpPr>
          <p:nvPr/>
        </p:nvGrpSpPr>
        <p:grpSpPr>
          <a:xfrm>
            <a:off x="97441" y="5833754"/>
            <a:ext cx="891703" cy="934621"/>
            <a:chOff x="76794" y="5345058"/>
            <a:chExt cx="1364703" cy="1430387"/>
          </a:xfrm>
        </p:grpSpPr>
        <p:grpSp>
          <p:nvGrpSpPr>
            <p:cNvPr id="6" name="Group 5">
              <a:extLst>
                <a:ext uri="{FF2B5EF4-FFF2-40B4-BE49-F238E27FC236}">
                  <a16:creationId xmlns:a16="http://schemas.microsoft.com/office/drawing/2014/main" id="{B28BEB34-DE6C-4C81-AA23-D19BBDFB55DB}"/>
                </a:ext>
              </a:extLst>
            </p:cNvPr>
            <p:cNvGrpSpPr>
              <a:grpSpLocks noChangeAspect="1"/>
            </p:cNvGrpSpPr>
            <p:nvPr/>
          </p:nvGrpSpPr>
          <p:grpSpPr>
            <a:xfrm>
              <a:off x="186459" y="5345058"/>
              <a:ext cx="1145372" cy="1067820"/>
              <a:chOff x="4953000" y="411482"/>
              <a:chExt cx="6537959" cy="6095281"/>
            </a:xfrm>
          </p:grpSpPr>
          <p:pic>
            <p:nvPicPr>
              <p:cNvPr id="8" name="Content Placeholder 6">
                <a:extLst>
                  <a:ext uri="{FF2B5EF4-FFF2-40B4-BE49-F238E27FC236}">
                    <a16:creationId xmlns:a16="http://schemas.microsoft.com/office/drawing/2014/main" id="{A3E2CC6B-371C-4D63-ACFA-AFCCB0D55403}"/>
                  </a:ext>
                </a:extLst>
              </p:cNvPr>
              <p:cNvPicPr>
                <a:picLocks noChangeAspect="1"/>
              </p:cNvPicPr>
              <p:nvPr/>
            </p:nvPicPr>
            <p:blipFill rotWithShape="1">
              <a:blip r:embed="rId4"/>
              <a:srcRect l="70217" t="5481" r="5756" b="54691"/>
              <a:stretch/>
            </p:blipFill>
            <p:spPr>
              <a:xfrm>
                <a:off x="4953000" y="411482"/>
                <a:ext cx="6537959" cy="6095281"/>
              </a:xfrm>
              <a:prstGeom prst="rect">
                <a:avLst/>
              </a:prstGeom>
            </p:spPr>
          </p:pic>
          <p:pic>
            <p:nvPicPr>
              <p:cNvPr id="9" name="Content Placeholder 6">
                <a:extLst>
                  <a:ext uri="{FF2B5EF4-FFF2-40B4-BE49-F238E27FC236}">
                    <a16:creationId xmlns:a16="http://schemas.microsoft.com/office/drawing/2014/main" id="{DAA776ED-C516-4AB3-A523-DEF9A10FF6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6841" b="73121" l="37060" r="63139"/>
                        </a14:imgEffect>
                      </a14:imgLayer>
                    </a14:imgProps>
                  </a:ext>
                </a:extLst>
              </a:blip>
              <a:srcRect l="33800" t="21056" r="33601" b="21094"/>
              <a:stretch/>
            </p:blipFill>
            <p:spPr>
              <a:xfrm>
                <a:off x="7388696" y="1597910"/>
                <a:ext cx="1615441" cy="1612340"/>
              </a:xfrm>
              <a:prstGeom prst="rect">
                <a:avLst/>
              </a:prstGeom>
            </p:spPr>
          </p:pic>
        </p:grpSp>
        <p:pic>
          <p:nvPicPr>
            <p:cNvPr id="7" name="Picture 6">
              <a:extLst>
                <a:ext uri="{FF2B5EF4-FFF2-40B4-BE49-F238E27FC236}">
                  <a16:creationId xmlns:a16="http://schemas.microsoft.com/office/drawing/2014/main" id="{85D73294-F180-4F57-8C9B-BA62C6AA25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794" y="6434269"/>
              <a:ext cx="1364703" cy="341176"/>
            </a:xfrm>
            <a:prstGeom prst="rect">
              <a:avLst/>
            </a:prstGeom>
          </p:spPr>
        </p:pic>
      </p:grpSp>
    </p:spTree>
    <p:extLst>
      <p:ext uri="{BB962C8B-B14F-4D97-AF65-F5344CB8AC3E}">
        <p14:creationId xmlns:p14="http://schemas.microsoft.com/office/powerpoint/2010/main" val="42088104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8DB859-55C9-0F48-8312-500A1E8EDCDD}"/>
              </a:ext>
            </a:extLst>
          </p:cNvPr>
          <p:cNvSpPr>
            <a:spLocks noGrp="1"/>
          </p:cNvSpPr>
          <p:nvPr>
            <p:ph type="title"/>
          </p:nvPr>
        </p:nvSpPr>
        <p:spPr>
          <a:xfrm>
            <a:off x="1524000" y="1584683"/>
            <a:ext cx="9144000" cy="2551829"/>
          </a:xfrm>
        </p:spPr>
        <p:txBody>
          <a:bodyPr vert="horz" lIns="91440" tIns="45720" rIns="91440" bIns="45720" rtlCol="0" anchor="ctr">
            <a:normAutofit fontScale="90000"/>
          </a:bodyPr>
          <a:lstStyle/>
          <a:p>
            <a:pPr algn="ctr"/>
            <a:r>
              <a:rPr lang="en-US" sz="6600" dirty="0"/>
              <a:t>SOP for Managing Data Retention Requirements in Core Facilities</a:t>
            </a:r>
            <a:endParaRPr lang="en-US" sz="6600" kern="1200" dirty="0">
              <a:solidFill>
                <a:schemeClr val="tx1"/>
              </a:solidFill>
              <a:latin typeface="+mj-lt"/>
              <a:ea typeface="+mj-ea"/>
              <a:cs typeface="+mj-cs"/>
            </a:endParaRPr>
          </a:p>
        </p:txBody>
      </p:sp>
    </p:spTree>
    <p:extLst>
      <p:ext uri="{BB962C8B-B14F-4D97-AF65-F5344CB8AC3E}">
        <p14:creationId xmlns:p14="http://schemas.microsoft.com/office/powerpoint/2010/main" val="2197242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D7B3D7-54D1-4D85-8656-569CE081433B}"/>
              </a:ext>
            </a:extLst>
          </p:cNvPr>
          <p:cNvSpPr>
            <a:spLocks noGrp="1"/>
          </p:cNvSpPr>
          <p:nvPr>
            <p:ph type="title"/>
          </p:nvPr>
        </p:nvSpPr>
        <p:spPr>
          <a:xfrm>
            <a:off x="808638" y="386930"/>
            <a:ext cx="9236700" cy="1188950"/>
          </a:xfrm>
        </p:spPr>
        <p:txBody>
          <a:bodyPr anchor="b">
            <a:normAutofit/>
          </a:bodyPr>
          <a:lstStyle/>
          <a:p>
            <a:r>
              <a:rPr lang="en-US" sz="3600" b="1" dirty="0"/>
              <a:t>Core SOP for Managing Data Retention</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24CA8E2-5404-4DC9-8807-C4A4AAC60FF1}"/>
              </a:ext>
            </a:extLst>
          </p:cNvPr>
          <p:cNvSpPr>
            <a:spLocks noGrp="1"/>
          </p:cNvSpPr>
          <p:nvPr>
            <p:ph idx="1"/>
          </p:nvPr>
        </p:nvSpPr>
        <p:spPr>
          <a:xfrm>
            <a:off x="793660" y="2599509"/>
            <a:ext cx="9632488" cy="3435531"/>
          </a:xfrm>
        </p:spPr>
        <p:txBody>
          <a:bodyPr anchor="t">
            <a:noAutofit/>
          </a:bodyPr>
          <a:lstStyle/>
          <a:p>
            <a:r>
              <a:rPr lang="en-US" sz="2200" dirty="0"/>
              <a:t>SOP outlines best practices for Cores that may provide data management and storage services to PIs</a:t>
            </a:r>
          </a:p>
          <a:p>
            <a:r>
              <a:rPr lang="en-US" sz="2200" b="1" u="sng" dirty="0"/>
              <a:t>Cores are not required to provide data management and storage services</a:t>
            </a:r>
            <a:r>
              <a:rPr lang="en-US" sz="2200" dirty="0"/>
              <a:t>, and PIs may also “opt-out” of such Core services</a:t>
            </a:r>
          </a:p>
          <a:p>
            <a:r>
              <a:rPr lang="en-US" sz="2200" b="1" u="sng" dirty="0"/>
              <a:t>PI is responsible for meeting data retention requirements </a:t>
            </a:r>
            <a:r>
              <a:rPr lang="en-US" sz="2200" dirty="0"/>
              <a:t>per VUMC policy</a:t>
            </a:r>
          </a:p>
          <a:p>
            <a:r>
              <a:rPr lang="en-US" sz="2200" dirty="0"/>
              <a:t>Each Core should:</a:t>
            </a:r>
          </a:p>
          <a:p>
            <a:pPr lvl="1"/>
            <a:r>
              <a:rPr lang="en-US" sz="2200" i="1" dirty="0"/>
              <a:t>Review the SOP for Managing Data Retention Requirements in Core Facilities</a:t>
            </a:r>
          </a:p>
          <a:p>
            <a:pPr lvl="1"/>
            <a:r>
              <a:rPr lang="en-US" sz="2200" i="1" dirty="0"/>
              <a:t>Define original, primary research data or derivatives (core-specific)</a:t>
            </a:r>
          </a:p>
          <a:p>
            <a:pPr lvl="1"/>
            <a:r>
              <a:rPr lang="en-US" sz="2200" i="1" dirty="0"/>
              <a:t>Draft Core policy and SOP for data management</a:t>
            </a:r>
          </a:p>
          <a:p>
            <a:pPr lvl="1"/>
            <a:r>
              <a:rPr lang="en-US" sz="2200" i="1" dirty="0"/>
              <a:t>Submit draft to OOR for review with FY2022 rate documentation </a:t>
            </a:r>
          </a:p>
          <a:p>
            <a:endParaRPr lang="en-US" sz="2200" dirty="0"/>
          </a:p>
        </p:txBody>
      </p:sp>
      <p:pic>
        <p:nvPicPr>
          <p:cNvPr id="4" name="Picture 3" descr="Logo&#10;&#10;Description automatically generated with medium confidence">
            <a:extLst>
              <a:ext uri="{FF2B5EF4-FFF2-40B4-BE49-F238E27FC236}">
                <a16:creationId xmlns:a16="http://schemas.microsoft.com/office/drawing/2014/main" id="{BA0E5321-0A00-437F-B71D-AEC44D4E7A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57553"/>
            <a:ext cx="1585570" cy="396393"/>
          </a:xfrm>
          <a:prstGeom prst="rect">
            <a:avLst/>
          </a:prstGeom>
        </p:spPr>
      </p:pic>
      <p:pic>
        <p:nvPicPr>
          <p:cNvPr id="6" name="Picture 5" descr="Graphical user interface, application, Word&#10;&#10;Description automatically generated">
            <a:extLst>
              <a:ext uri="{FF2B5EF4-FFF2-40B4-BE49-F238E27FC236}">
                <a16:creationId xmlns:a16="http://schemas.microsoft.com/office/drawing/2014/main" id="{9E80DE35-B1A7-D949-9F11-D2B7922AD1D9}"/>
              </a:ext>
            </a:extLst>
          </p:cNvPr>
          <p:cNvPicPr>
            <a:picLocks noChangeAspect="1"/>
          </p:cNvPicPr>
          <p:nvPr/>
        </p:nvPicPr>
        <p:blipFill rotWithShape="1">
          <a:blip r:embed="rId3">
            <a:extLst>
              <a:ext uri="{28A0092B-C50C-407E-A947-70E740481C1C}">
                <a14:useLocalDpi xmlns:a14="http://schemas.microsoft.com/office/drawing/2010/main" val="0"/>
              </a:ext>
            </a:extLst>
          </a:blip>
          <a:srcRect l="39618" t="28785" r="49371" b="24746"/>
          <a:stretch/>
        </p:blipFill>
        <p:spPr>
          <a:xfrm>
            <a:off x="10578082" y="2693324"/>
            <a:ext cx="1540788" cy="3657600"/>
          </a:xfrm>
          <a:prstGeom prst="rect">
            <a:avLst/>
          </a:prstGeom>
        </p:spPr>
      </p:pic>
      <p:sp>
        <p:nvSpPr>
          <p:cNvPr id="7" name="Rectangle 6">
            <a:extLst>
              <a:ext uri="{FF2B5EF4-FFF2-40B4-BE49-F238E27FC236}">
                <a16:creationId xmlns:a16="http://schemas.microsoft.com/office/drawing/2014/main" id="{88F1D0BE-EC38-5C4B-8716-ADE9F0288F03}"/>
              </a:ext>
            </a:extLst>
          </p:cNvPr>
          <p:cNvSpPr/>
          <p:nvPr/>
        </p:nvSpPr>
        <p:spPr>
          <a:xfrm>
            <a:off x="6893497" y="6378022"/>
            <a:ext cx="5298502" cy="369332"/>
          </a:xfrm>
          <a:prstGeom prst="rect">
            <a:avLst/>
          </a:prstGeom>
        </p:spPr>
        <p:txBody>
          <a:bodyPr wrap="none">
            <a:spAutoFit/>
          </a:bodyPr>
          <a:lstStyle/>
          <a:p>
            <a:r>
              <a:rPr lang="en-US" dirty="0">
                <a:hlinkClick r:id="rId4"/>
              </a:rPr>
              <a:t>https://www.vumc.org/oor/vumc-core-administration</a:t>
            </a:r>
            <a:r>
              <a:rPr lang="en-US" dirty="0"/>
              <a:t> </a:t>
            </a:r>
          </a:p>
        </p:txBody>
      </p:sp>
      <p:sp>
        <p:nvSpPr>
          <p:cNvPr id="8" name="Right Arrow 7">
            <a:extLst>
              <a:ext uri="{FF2B5EF4-FFF2-40B4-BE49-F238E27FC236}">
                <a16:creationId xmlns:a16="http://schemas.microsoft.com/office/drawing/2014/main" id="{3FE0A9B6-1EC8-644F-BFD3-6236B6871E80}"/>
              </a:ext>
            </a:extLst>
          </p:cNvPr>
          <p:cNvSpPr/>
          <p:nvPr/>
        </p:nvSpPr>
        <p:spPr>
          <a:xfrm rot="19271100">
            <a:off x="9328093" y="5708540"/>
            <a:ext cx="1509450" cy="345805"/>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969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D9270A-FE4C-4658-8FAF-C4AF4423A689}"/>
              </a:ext>
            </a:extLst>
          </p:cNvPr>
          <p:cNvSpPr>
            <a:spLocks noGrp="1"/>
          </p:cNvSpPr>
          <p:nvPr>
            <p:ph type="title"/>
          </p:nvPr>
        </p:nvSpPr>
        <p:spPr>
          <a:xfrm>
            <a:off x="808638" y="386930"/>
            <a:ext cx="9236700" cy="1188950"/>
          </a:xfrm>
        </p:spPr>
        <p:txBody>
          <a:bodyPr anchor="b">
            <a:normAutofit/>
          </a:bodyPr>
          <a:lstStyle/>
          <a:p>
            <a:r>
              <a:rPr lang="en-US" sz="3800"/>
              <a:t>Core SOP for Managing Data Retention: </a:t>
            </a:r>
            <a:r>
              <a:rPr lang="en-US" sz="3800" b="1"/>
              <a:t>Required Elements</a:t>
            </a:r>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FF099D-2D51-4921-91AB-681981F6827A}"/>
              </a:ext>
            </a:extLst>
          </p:cNvPr>
          <p:cNvSpPr>
            <a:spLocks noGrp="1"/>
          </p:cNvSpPr>
          <p:nvPr>
            <p:ph idx="1"/>
          </p:nvPr>
        </p:nvSpPr>
        <p:spPr>
          <a:xfrm>
            <a:off x="793660" y="2599509"/>
            <a:ext cx="10143668" cy="3435531"/>
          </a:xfrm>
        </p:spPr>
        <p:txBody>
          <a:bodyPr anchor="t">
            <a:noAutofit/>
          </a:bodyPr>
          <a:lstStyle/>
          <a:p>
            <a:pPr lvl="0"/>
            <a:r>
              <a:rPr lang="en-US" sz="2200" dirty="0"/>
              <a:t>Establish and </a:t>
            </a:r>
            <a:r>
              <a:rPr lang="en-US" sz="2200" b="1" u="sng" dirty="0"/>
              <a:t>consistently adhere</a:t>
            </a:r>
            <a:r>
              <a:rPr lang="en-US" sz="2200" dirty="0"/>
              <a:t> to a minimum operational data retention period</a:t>
            </a:r>
          </a:p>
          <a:p>
            <a:pPr lvl="1"/>
            <a:r>
              <a:rPr lang="en-US" sz="2200" i="1" dirty="0"/>
              <a:t>Defined as the timeframe immediately following collection of data necessary for processing and releasing results to the PI</a:t>
            </a:r>
          </a:p>
          <a:p>
            <a:pPr lvl="0"/>
            <a:r>
              <a:rPr lang="en-US" sz="2200" dirty="0"/>
              <a:t>Core SOP should also include as applicable: </a:t>
            </a:r>
          </a:p>
          <a:p>
            <a:pPr lvl="1"/>
            <a:r>
              <a:rPr lang="en-US" sz="2200" i="1" dirty="0"/>
              <a:t>Other data storage options provided by the Core</a:t>
            </a:r>
          </a:p>
          <a:p>
            <a:pPr lvl="1"/>
            <a:r>
              <a:rPr lang="en-US" sz="2200" i="1" dirty="0"/>
              <a:t>Estimated costs of storage options that may be charged back to the PI</a:t>
            </a:r>
          </a:p>
          <a:p>
            <a:pPr lvl="1"/>
            <a:r>
              <a:rPr lang="en-US" sz="2200" i="1" dirty="0"/>
              <a:t>Restrictions for types of data to be stored by the Core (e.g. no PHI)</a:t>
            </a:r>
          </a:p>
          <a:p>
            <a:pPr lvl="1"/>
            <a:r>
              <a:rPr lang="en-US" sz="2200" i="1" dirty="0"/>
              <a:t>Information about alternative storage options if available, e.g. public repositories </a:t>
            </a:r>
          </a:p>
          <a:p>
            <a:pPr lvl="0"/>
            <a:r>
              <a:rPr lang="en-US" sz="2200" dirty="0"/>
              <a:t>Make SOP readily available to PIs, especially at the initiation of a project </a:t>
            </a:r>
          </a:p>
        </p:txBody>
      </p:sp>
      <p:pic>
        <p:nvPicPr>
          <p:cNvPr id="4" name="Picture 3" descr="Logo&#10;&#10;Description automatically generated with medium confidence">
            <a:extLst>
              <a:ext uri="{FF2B5EF4-FFF2-40B4-BE49-F238E27FC236}">
                <a16:creationId xmlns:a16="http://schemas.microsoft.com/office/drawing/2014/main" id="{BD230EA6-C7CE-47E6-A5C7-46D6C75F02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57553"/>
            <a:ext cx="1585570" cy="396393"/>
          </a:xfrm>
          <a:prstGeom prst="rect">
            <a:avLst/>
          </a:prstGeom>
        </p:spPr>
      </p:pic>
    </p:spTree>
    <p:extLst>
      <p:ext uri="{BB962C8B-B14F-4D97-AF65-F5344CB8AC3E}">
        <p14:creationId xmlns:p14="http://schemas.microsoft.com/office/powerpoint/2010/main" val="3322234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9CB5FD-D5FB-4F99-A2D6-3AF5AFE2352F}"/>
              </a:ext>
            </a:extLst>
          </p:cNvPr>
          <p:cNvSpPr>
            <a:spLocks noGrp="1"/>
          </p:cNvSpPr>
          <p:nvPr>
            <p:ph type="title"/>
          </p:nvPr>
        </p:nvSpPr>
        <p:spPr>
          <a:xfrm>
            <a:off x="808638" y="386930"/>
            <a:ext cx="9236700" cy="1188950"/>
          </a:xfrm>
        </p:spPr>
        <p:txBody>
          <a:bodyPr anchor="b">
            <a:normAutofit/>
          </a:bodyPr>
          <a:lstStyle/>
          <a:p>
            <a:r>
              <a:rPr lang="en-US" sz="3800"/>
              <a:t>Core SOP for Managing Data Retention: </a:t>
            </a:r>
            <a:r>
              <a:rPr lang="en-US" sz="3800" b="1"/>
              <a:t>Required Elements</a:t>
            </a:r>
            <a:endParaRPr lang="en-US" sz="3800"/>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99F3BB-FCF2-460C-B5B4-12A6071C62D2}"/>
              </a:ext>
            </a:extLst>
          </p:cNvPr>
          <p:cNvSpPr>
            <a:spLocks noGrp="1"/>
          </p:cNvSpPr>
          <p:nvPr>
            <p:ph idx="1"/>
          </p:nvPr>
        </p:nvSpPr>
        <p:spPr>
          <a:xfrm>
            <a:off x="793660" y="2599509"/>
            <a:ext cx="10143668" cy="3435531"/>
          </a:xfrm>
        </p:spPr>
        <p:txBody>
          <a:bodyPr anchor="t">
            <a:noAutofit/>
          </a:bodyPr>
          <a:lstStyle/>
          <a:p>
            <a:pPr lvl="0"/>
            <a:r>
              <a:rPr lang="en-US" sz="2400" dirty="0"/>
              <a:t>Cores may opt to offer data storage and management services for </a:t>
            </a:r>
            <a:r>
              <a:rPr lang="en-US" sz="2400" b="1" u="sng" dirty="0"/>
              <a:t>all</a:t>
            </a:r>
            <a:r>
              <a:rPr lang="en-US" sz="2400" u="sng" dirty="0"/>
              <a:t>, </a:t>
            </a:r>
            <a:r>
              <a:rPr lang="en-US" sz="2400" b="1" u="sng" dirty="0"/>
              <a:t>part</a:t>
            </a:r>
            <a:r>
              <a:rPr lang="en-US" sz="2400" u="sng" dirty="0"/>
              <a:t> or </a:t>
            </a:r>
            <a:r>
              <a:rPr lang="en-US" sz="2400" b="1" u="sng" dirty="0"/>
              <a:t>none</a:t>
            </a:r>
            <a:r>
              <a:rPr lang="en-US" sz="2400" dirty="0"/>
              <a:t> of the required data retention time frame</a:t>
            </a:r>
          </a:p>
          <a:p>
            <a:r>
              <a:rPr lang="en-US" sz="2400" b="1" u="sng" dirty="0"/>
              <a:t>If offering</a:t>
            </a:r>
            <a:r>
              <a:rPr lang="en-US" sz="2400" b="1" dirty="0"/>
              <a:t> </a:t>
            </a:r>
            <a:r>
              <a:rPr lang="en-US" sz="2400" dirty="0"/>
              <a:t>data storage and management services, SOP should address the following:</a:t>
            </a:r>
          </a:p>
          <a:p>
            <a:pPr lvl="1"/>
            <a:r>
              <a:rPr lang="en-US" i="1" dirty="0"/>
              <a:t>Process for ensuring data safety</a:t>
            </a:r>
          </a:p>
          <a:p>
            <a:pPr lvl="1"/>
            <a:r>
              <a:rPr lang="en-US" i="1" dirty="0"/>
              <a:t>Communication plan including process for PI to affirmatively confirm understanding for delivery and eventual destruction of data</a:t>
            </a:r>
          </a:p>
          <a:p>
            <a:pPr lvl="1"/>
            <a:r>
              <a:rPr lang="en-US" i="1" dirty="0"/>
              <a:t>Additional considerations may include HIPAA or other PPI, export compliance, confidentiality or non-disclosure agreements, patent protection and IP standards as applicable </a:t>
            </a:r>
          </a:p>
          <a:p>
            <a:pPr lvl="1"/>
            <a:endParaRPr lang="en-US" dirty="0"/>
          </a:p>
        </p:txBody>
      </p:sp>
      <p:pic>
        <p:nvPicPr>
          <p:cNvPr id="4" name="Picture 3" descr="Logo&#10;&#10;Description automatically generated with medium confidence">
            <a:extLst>
              <a:ext uri="{FF2B5EF4-FFF2-40B4-BE49-F238E27FC236}">
                <a16:creationId xmlns:a16="http://schemas.microsoft.com/office/drawing/2014/main" id="{500A9044-FAA6-4AFE-90F7-A1B3EB76CB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57553"/>
            <a:ext cx="1585570" cy="396393"/>
          </a:xfrm>
          <a:prstGeom prst="rect">
            <a:avLst/>
          </a:prstGeom>
        </p:spPr>
      </p:pic>
    </p:spTree>
    <p:extLst>
      <p:ext uri="{BB962C8B-B14F-4D97-AF65-F5344CB8AC3E}">
        <p14:creationId xmlns:p14="http://schemas.microsoft.com/office/powerpoint/2010/main" val="4056660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B60328-FDC3-3346-845F-D76A54D4C9D9}"/>
              </a:ext>
            </a:extLst>
          </p:cNvPr>
          <p:cNvSpPr>
            <a:spLocks noGrp="1"/>
          </p:cNvSpPr>
          <p:nvPr>
            <p:ph type="title"/>
          </p:nvPr>
        </p:nvSpPr>
        <p:spPr>
          <a:xfrm>
            <a:off x="795528" y="386930"/>
            <a:ext cx="10141799" cy="1300554"/>
          </a:xfrm>
        </p:spPr>
        <p:txBody>
          <a:bodyPr anchor="b">
            <a:normAutofit/>
          </a:bodyPr>
          <a:lstStyle/>
          <a:p>
            <a:r>
              <a:rPr lang="en-US"/>
              <a:t>Website coming soon: </a:t>
            </a:r>
            <a:br>
              <a:rPr lang="en-US"/>
            </a:br>
            <a:r>
              <a:rPr lang="en-US" b="1"/>
              <a:t>Rigor, Reproducibilty &amp; Transparency</a:t>
            </a:r>
          </a:p>
        </p:txBody>
      </p:sp>
      <p:sp>
        <p:nvSpPr>
          <p:cNvPr id="26" name="Rectangle 25">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Text&#10;&#10;Description automatically generated with medium confidence">
            <a:extLst>
              <a:ext uri="{FF2B5EF4-FFF2-40B4-BE49-F238E27FC236}">
                <a16:creationId xmlns:a16="http://schemas.microsoft.com/office/drawing/2014/main" id="{469388B0-80BD-7942-AD6A-23BC263EC3A4}"/>
              </a:ext>
            </a:extLst>
          </p:cNvPr>
          <p:cNvPicPr>
            <a:picLocks noChangeAspect="1"/>
          </p:cNvPicPr>
          <p:nvPr/>
        </p:nvPicPr>
        <p:blipFill rotWithShape="1">
          <a:blip r:embed="rId2"/>
          <a:srcRect t="11742" r="4248" b="16079"/>
          <a:stretch/>
        </p:blipFill>
        <p:spPr>
          <a:xfrm>
            <a:off x="721550" y="2346953"/>
            <a:ext cx="4963329" cy="3980241"/>
          </a:xfrm>
          <a:prstGeom prst="rect">
            <a:avLst/>
          </a:prstGeom>
        </p:spPr>
      </p:pic>
      <p:sp>
        <p:nvSpPr>
          <p:cNvPr id="8" name="Content Placeholder 7">
            <a:extLst>
              <a:ext uri="{FF2B5EF4-FFF2-40B4-BE49-F238E27FC236}">
                <a16:creationId xmlns:a16="http://schemas.microsoft.com/office/drawing/2014/main" id="{B7475160-4748-469C-9C16-A305F85DDAAE}"/>
              </a:ext>
            </a:extLst>
          </p:cNvPr>
          <p:cNvSpPr>
            <a:spLocks noGrp="1"/>
          </p:cNvSpPr>
          <p:nvPr>
            <p:ph idx="1"/>
          </p:nvPr>
        </p:nvSpPr>
        <p:spPr>
          <a:xfrm>
            <a:off x="6406429" y="2599509"/>
            <a:ext cx="4530898" cy="3639450"/>
          </a:xfrm>
        </p:spPr>
        <p:txBody>
          <a:bodyPr anchor="t">
            <a:normAutofit/>
          </a:bodyPr>
          <a:lstStyle/>
          <a:p>
            <a:r>
              <a:rPr lang="en-US" sz="2000" dirty="0"/>
              <a:t>VUMC principles for Cores</a:t>
            </a:r>
          </a:p>
          <a:p>
            <a:r>
              <a:rPr lang="en-US" sz="2000" dirty="0"/>
              <a:t>Policies and SOPs</a:t>
            </a:r>
          </a:p>
          <a:p>
            <a:r>
              <a:rPr lang="en-US" sz="2000" dirty="0"/>
              <a:t>Resources</a:t>
            </a:r>
          </a:p>
        </p:txBody>
      </p:sp>
      <p:sp>
        <p:nvSpPr>
          <p:cNvPr id="30" name="Rectangle 29">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icked Men – Season 2 #teaser #excerpt">
            <a:extLst>
              <a:ext uri="{FF2B5EF4-FFF2-40B4-BE49-F238E27FC236}">
                <a16:creationId xmlns:a16="http://schemas.microsoft.com/office/drawing/2014/main" id="{2BF17917-6191-3E48-B5F9-EFE8C96CB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7055" y="4003759"/>
            <a:ext cx="3810000" cy="223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511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61FFC2A-08DA-4DFD-8982-41821A170B23}"/>
              </a:ext>
            </a:extLst>
          </p:cNvPr>
          <p:cNvSpPr>
            <a:spLocks noGrp="1"/>
          </p:cNvSpPr>
          <p:nvPr>
            <p:ph type="title"/>
          </p:nvPr>
        </p:nvSpPr>
        <p:spPr>
          <a:xfrm>
            <a:off x="826396" y="586855"/>
            <a:ext cx="4230100" cy="3387497"/>
          </a:xfrm>
        </p:spPr>
        <p:txBody>
          <a:bodyPr anchor="b">
            <a:normAutofit/>
          </a:bodyPr>
          <a:lstStyle/>
          <a:p>
            <a:pPr algn="r"/>
            <a:r>
              <a:rPr lang="en-US" sz="4000" dirty="0">
                <a:solidFill>
                  <a:srgbClr val="FFFFFF"/>
                </a:solidFill>
              </a:rPr>
              <a:t>Rate Change Communication</a:t>
            </a:r>
          </a:p>
        </p:txBody>
      </p:sp>
      <p:sp>
        <p:nvSpPr>
          <p:cNvPr id="3" name="Content Placeholder 2">
            <a:extLst>
              <a:ext uri="{FF2B5EF4-FFF2-40B4-BE49-F238E27FC236}">
                <a16:creationId xmlns:a16="http://schemas.microsoft.com/office/drawing/2014/main" id="{2A06F442-56B6-4AEB-97F0-A4E89C43371F}"/>
              </a:ext>
            </a:extLst>
          </p:cNvPr>
          <p:cNvSpPr>
            <a:spLocks noGrp="1"/>
          </p:cNvSpPr>
          <p:nvPr>
            <p:ph idx="1"/>
          </p:nvPr>
        </p:nvSpPr>
        <p:spPr>
          <a:xfrm>
            <a:off x="5966540" y="649480"/>
            <a:ext cx="6029717" cy="5546047"/>
          </a:xfrm>
        </p:spPr>
        <p:txBody>
          <a:bodyPr anchor="ctr">
            <a:normAutofit/>
          </a:bodyPr>
          <a:lstStyle/>
          <a:p>
            <a:pPr>
              <a:buFont typeface="Wingdings" panose="05000000000000000000" pitchFamily="2" charset="2"/>
              <a:buChar char="ü"/>
            </a:pPr>
            <a:r>
              <a:rPr lang="en-US" sz="2000" dirty="0"/>
              <a:t>As rates are changed, the core should notify users of the rate change and provide the updated rates.</a:t>
            </a:r>
          </a:p>
          <a:p>
            <a:endParaRPr lang="en-US" sz="2000" dirty="0"/>
          </a:p>
          <a:p>
            <a:pPr>
              <a:buFont typeface="Wingdings" panose="05000000000000000000" pitchFamily="2" charset="2"/>
              <a:buChar char="ü"/>
            </a:pPr>
            <a:r>
              <a:rPr lang="en-US" sz="2000" dirty="0"/>
              <a:t>Copy Jessie Pirtle and Susan Meyn on the rate change notification email. </a:t>
            </a:r>
          </a:p>
          <a:p>
            <a:pPr marL="457200" lvl="1" indent="0">
              <a:buNone/>
            </a:pPr>
            <a:r>
              <a:rPr lang="en-US" sz="1600" dirty="0"/>
              <a:t>The Office of Research will keep on file in the event of a core audit.</a:t>
            </a:r>
          </a:p>
          <a:p>
            <a:endParaRPr lang="en-US" sz="2000" dirty="0"/>
          </a:p>
          <a:p>
            <a:pPr>
              <a:buFont typeface="Wingdings" panose="05000000000000000000" pitchFamily="2" charset="2"/>
              <a:buChar char="ü"/>
            </a:pPr>
            <a:r>
              <a:rPr lang="en-US" sz="2000" dirty="0"/>
              <a:t>Published Price Lists:   All internal core customers should easily be able to view or request current core service rates.</a:t>
            </a:r>
          </a:p>
          <a:p>
            <a:pPr marL="457200" lvl="1" indent="0">
              <a:buNone/>
            </a:pPr>
            <a:r>
              <a:rPr lang="en-US" sz="1600" u="sng" dirty="0"/>
              <a:t>Reminder: </a:t>
            </a:r>
            <a:r>
              <a:rPr lang="en-US" sz="1600" dirty="0"/>
              <a:t>All pricing in iLab can be set to ‘visible’ to allow users to view current rates. Contact </a:t>
            </a:r>
            <a:r>
              <a:rPr lang="en-US" sz="1600" dirty="0">
                <a:hlinkClick r:id="rId2"/>
              </a:rPr>
              <a:t>VUMCcores@vumc.org</a:t>
            </a:r>
            <a:r>
              <a:rPr lang="en-US" sz="1600" dirty="0"/>
              <a:t> to adjust your iLab site settings.</a:t>
            </a:r>
          </a:p>
        </p:txBody>
      </p:sp>
    </p:spTree>
    <p:extLst>
      <p:ext uri="{BB962C8B-B14F-4D97-AF65-F5344CB8AC3E}">
        <p14:creationId xmlns:p14="http://schemas.microsoft.com/office/powerpoint/2010/main" val="1537681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911DBBF1-3229-4BD9-B3D1-B4CA571E74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843625"/>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5BC87C3E-1040-4EE4-9BDB-9537F7A1B3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6" y="968282"/>
            <a:ext cx="12188824" cy="494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tle 1">
            <a:extLst>
              <a:ext uri="{FF2B5EF4-FFF2-40B4-BE49-F238E27FC236}">
                <a16:creationId xmlns:a16="http://schemas.microsoft.com/office/drawing/2014/main" id="{D698FEFA-86D6-4A43-96F9-C4D1646CD1FF}"/>
              </a:ext>
            </a:extLst>
          </p:cNvPr>
          <p:cNvSpPr>
            <a:spLocks noGrp="1"/>
          </p:cNvSpPr>
          <p:nvPr>
            <p:ph type="title"/>
          </p:nvPr>
        </p:nvSpPr>
        <p:spPr>
          <a:xfrm>
            <a:off x="1075256" y="3620374"/>
            <a:ext cx="10174382" cy="2166723"/>
          </a:xfrm>
          <a:solidFill>
            <a:schemeClr val="bg1">
              <a:lumMod val="95000"/>
            </a:schemeClr>
          </a:solidFill>
        </p:spPr>
        <p:style>
          <a:lnRef idx="2">
            <a:schemeClr val="dk1"/>
          </a:lnRef>
          <a:fillRef idx="1">
            <a:schemeClr val="lt1"/>
          </a:fillRef>
          <a:effectRef idx="0">
            <a:schemeClr val="dk1"/>
          </a:effectRef>
          <a:fontRef idx="minor">
            <a:schemeClr val="dk1"/>
          </a:fontRef>
        </p:style>
        <p:txBody>
          <a:bodyPr vert="horz" lIns="91440" tIns="45720" rIns="91440" bIns="45720" rtlCol="0" anchor="b">
            <a:normAutofit/>
          </a:bodyPr>
          <a:lstStyle/>
          <a:p>
            <a:pPr algn="ctr">
              <a:spcAft>
                <a:spcPts val="600"/>
              </a:spcAft>
            </a:pPr>
            <a:r>
              <a:rPr lang="en-US" sz="2600" kern="1200" dirty="0">
                <a:solidFill>
                  <a:schemeClr val="tx1"/>
                </a:solidFill>
                <a:effectLst/>
                <a:latin typeface="+mj-lt"/>
                <a:ea typeface="+mj-ea"/>
                <a:cs typeface="+mj-cs"/>
              </a:rPr>
              <a:t>The virtual conference will feature presentations and discussions focused on new feature updates, best practices, and tips and tricks to help you make the most of your iLab sites. </a:t>
            </a:r>
            <a:br>
              <a:rPr lang="en-US" sz="2600" kern="1200" dirty="0">
                <a:solidFill>
                  <a:schemeClr val="tx1"/>
                </a:solidFill>
                <a:effectLst/>
                <a:latin typeface="+mj-lt"/>
                <a:ea typeface="+mj-ea"/>
                <a:cs typeface="+mj-cs"/>
              </a:rPr>
            </a:br>
            <a:br>
              <a:rPr lang="en-US" sz="1600" kern="1200" dirty="0">
                <a:solidFill>
                  <a:schemeClr val="tx1"/>
                </a:solidFill>
                <a:effectLst/>
                <a:latin typeface="+mj-lt"/>
                <a:ea typeface="+mj-ea"/>
                <a:cs typeface="+mj-cs"/>
              </a:rPr>
            </a:br>
            <a:r>
              <a:rPr lang="en-US" sz="1600" u="sng" kern="1200" dirty="0">
                <a:solidFill>
                  <a:schemeClr val="tx1"/>
                </a:solidFill>
                <a:effectLst/>
                <a:latin typeface="+mj-lt"/>
                <a:ea typeface="+mj-ea"/>
                <a:cs typeface="+mj-cs"/>
                <a:hlinkClick r:id="rId3"/>
              </a:rPr>
              <a:t>To register or to view the schedule of sessions</a:t>
            </a:r>
            <a:r>
              <a:rPr lang="en-US" sz="1600" kern="1200" dirty="0">
                <a:solidFill>
                  <a:schemeClr val="tx1"/>
                </a:solidFill>
                <a:effectLst/>
                <a:latin typeface="+mj-lt"/>
                <a:ea typeface="+mj-ea"/>
                <a:cs typeface="+mj-cs"/>
              </a:rPr>
              <a:t>, please click </a:t>
            </a:r>
            <a:r>
              <a:rPr lang="en-US" sz="1600" b="1" u="sng" kern="1200" dirty="0">
                <a:solidFill>
                  <a:schemeClr val="tx1"/>
                </a:solidFill>
                <a:effectLst/>
                <a:latin typeface="+mj-lt"/>
                <a:ea typeface="+mj-ea"/>
                <a:cs typeface="+mj-cs"/>
                <a:hlinkClick r:id="rId4"/>
              </a:rPr>
              <a:t>HERE</a:t>
            </a:r>
            <a:r>
              <a:rPr lang="en-US" sz="1600" b="1" kern="1200" dirty="0">
                <a:solidFill>
                  <a:schemeClr val="tx1"/>
                </a:solidFill>
                <a:effectLst/>
                <a:latin typeface="+mj-lt"/>
                <a:ea typeface="+mj-ea"/>
                <a:cs typeface="+mj-cs"/>
              </a:rPr>
              <a:t>.</a:t>
            </a:r>
            <a:r>
              <a:rPr lang="en-US" sz="1600" kern="1200" dirty="0">
                <a:solidFill>
                  <a:schemeClr val="tx1"/>
                </a:solidFill>
                <a:effectLst/>
                <a:latin typeface="+mj-lt"/>
                <a:ea typeface="+mj-ea"/>
                <a:cs typeface="+mj-cs"/>
              </a:rPr>
              <a:t> </a:t>
            </a:r>
            <a:endParaRPr lang="en-US" sz="1600" kern="1200" dirty="0">
              <a:solidFill>
                <a:schemeClr val="tx1"/>
              </a:solidFill>
              <a:latin typeface="+mj-lt"/>
              <a:ea typeface="+mj-ea"/>
              <a:cs typeface="+mj-cs"/>
            </a:endParaRPr>
          </a:p>
        </p:txBody>
      </p:sp>
      <p:cxnSp>
        <p:nvCxnSpPr>
          <p:cNvPr id="83" name="Straight Connector 82">
            <a:extLst>
              <a:ext uri="{FF2B5EF4-FFF2-40B4-BE49-F238E27FC236}">
                <a16:creationId xmlns:a16="http://schemas.microsoft.com/office/drawing/2014/main" id="{42CDBECE-872A-4C73-9DC1-BB4E805E2C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3894594"/>
            <a:ext cx="274320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5CD5A0B-CDD7-427C-AA42-2EECFDFA1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bwMode="white">
          <a:xfrm>
            <a:off x="0" y="6028863"/>
            <a:ext cx="12188824" cy="0"/>
          </a:xfrm>
          <a:prstGeom prst="line">
            <a:avLst/>
          </a:prstGeom>
          <a:ln w="508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E099051B-5618-4AD4-9B91-FD19DCB32518}"/>
              </a:ext>
            </a:extLst>
          </p:cNvPr>
          <p:cNvGrpSpPr/>
          <p:nvPr/>
        </p:nvGrpSpPr>
        <p:grpSpPr>
          <a:xfrm>
            <a:off x="1162123" y="322129"/>
            <a:ext cx="10000648" cy="2957472"/>
            <a:chOff x="1619784" y="139676"/>
            <a:chExt cx="8952431" cy="2957472"/>
          </a:xfrm>
        </p:grpSpPr>
        <p:grpSp>
          <p:nvGrpSpPr>
            <p:cNvPr id="25" name="Group 24">
              <a:extLst>
                <a:ext uri="{FF2B5EF4-FFF2-40B4-BE49-F238E27FC236}">
                  <a16:creationId xmlns:a16="http://schemas.microsoft.com/office/drawing/2014/main" id="{DD085322-E12C-410B-983F-E9D8F907779E}"/>
                </a:ext>
              </a:extLst>
            </p:cNvPr>
            <p:cNvGrpSpPr/>
            <p:nvPr/>
          </p:nvGrpSpPr>
          <p:grpSpPr>
            <a:xfrm>
              <a:off x="1619784" y="139676"/>
              <a:ext cx="8952431" cy="2957472"/>
              <a:chOff x="1619784" y="139676"/>
              <a:chExt cx="8952431" cy="2957472"/>
            </a:xfrm>
          </p:grpSpPr>
          <p:pic>
            <p:nvPicPr>
              <p:cNvPr id="27" name="Picture 26" descr="Two people looking at a paper&#10;&#10;Description automatically generated with low confidence">
                <a:extLst>
                  <a:ext uri="{FF2B5EF4-FFF2-40B4-BE49-F238E27FC236}">
                    <a16:creationId xmlns:a16="http://schemas.microsoft.com/office/drawing/2014/main" id="{68847AD5-7459-4E00-9144-04C461EA78B2}"/>
                  </a:ext>
                </a:extLst>
              </p:cNvPr>
              <p:cNvPicPr>
                <a:picLocks noChangeAspect="1"/>
              </p:cNvPicPr>
              <p:nvPr/>
            </p:nvPicPr>
            <p:blipFill rotWithShape="1">
              <a:blip r:embed="rId5"/>
              <a:srcRect r="863" b="-1"/>
              <a:stretch/>
            </p:blipFill>
            <p:spPr>
              <a:xfrm>
                <a:off x="1619784" y="139676"/>
                <a:ext cx="8952431" cy="295747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ln>
                <a:solidFill>
                  <a:schemeClr val="tx1"/>
                </a:solidFill>
              </a:ln>
            </p:spPr>
          </p:pic>
          <p:pic>
            <p:nvPicPr>
              <p:cNvPr id="28" name="Picture 27">
                <a:extLst>
                  <a:ext uri="{FF2B5EF4-FFF2-40B4-BE49-F238E27FC236}">
                    <a16:creationId xmlns:a16="http://schemas.microsoft.com/office/drawing/2014/main" id="{ACEAD208-BDF4-4D67-8BF9-8B671ACA44BE}"/>
                  </a:ext>
                </a:extLst>
              </p:cNvPr>
              <p:cNvPicPr>
                <a:picLocks noChangeAspect="1"/>
              </p:cNvPicPr>
              <p:nvPr/>
            </p:nvPicPr>
            <p:blipFill>
              <a:blip r:embed="rId6"/>
              <a:stretch>
                <a:fillRect/>
              </a:stretch>
            </p:blipFill>
            <p:spPr>
              <a:xfrm>
                <a:off x="1798920" y="2263623"/>
                <a:ext cx="2896004" cy="381053"/>
              </a:xfrm>
              <a:prstGeom prst="rect">
                <a:avLst/>
              </a:prstGeom>
            </p:spPr>
          </p:pic>
        </p:grpSp>
        <p:sp>
          <p:nvSpPr>
            <p:cNvPr id="26" name="TextBox 25">
              <a:extLst>
                <a:ext uri="{FF2B5EF4-FFF2-40B4-BE49-F238E27FC236}">
                  <a16:creationId xmlns:a16="http://schemas.microsoft.com/office/drawing/2014/main" id="{85D033D1-9CF0-476F-9947-CE2C3B65C9E6}"/>
                </a:ext>
              </a:extLst>
            </p:cNvPr>
            <p:cNvSpPr txBox="1"/>
            <p:nvPr/>
          </p:nvSpPr>
          <p:spPr>
            <a:xfrm>
              <a:off x="1798920" y="2141840"/>
              <a:ext cx="3715351" cy="369332"/>
            </a:xfrm>
            <a:prstGeom prst="rect">
              <a:avLst/>
            </a:prstGeom>
            <a:noFill/>
          </p:spPr>
          <p:txBody>
            <a:bodyPr wrap="square" rtlCol="0">
              <a:spAutoFit/>
            </a:bodyPr>
            <a:lstStyle/>
            <a:p>
              <a:r>
                <a:rPr lang="en-US" dirty="0">
                  <a:solidFill>
                    <a:schemeClr val="bg1"/>
                  </a:solidFill>
                </a:rPr>
                <a:t>April 13-14 | 8:00AM – 11:30AM CT</a:t>
              </a:r>
            </a:p>
          </p:txBody>
        </p:sp>
      </p:grpSp>
    </p:spTree>
    <p:extLst>
      <p:ext uri="{BB962C8B-B14F-4D97-AF65-F5344CB8AC3E}">
        <p14:creationId xmlns:p14="http://schemas.microsoft.com/office/powerpoint/2010/main" val="638595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DC7C4F-893A-4867-BB85-C48DCF74E6C8}"/>
              </a:ext>
            </a:extLst>
          </p:cNvPr>
          <p:cNvSpPr>
            <a:spLocks noGrp="1"/>
          </p:cNvSpPr>
          <p:nvPr>
            <p:ph type="title"/>
          </p:nvPr>
        </p:nvSpPr>
        <p:spPr>
          <a:xfrm>
            <a:off x="1075767" y="1188637"/>
            <a:ext cx="2988234" cy="4480726"/>
          </a:xfrm>
        </p:spPr>
        <p:txBody>
          <a:bodyPr>
            <a:normAutofit/>
          </a:bodyPr>
          <a:lstStyle/>
          <a:p>
            <a:pPr algn="r"/>
            <a:r>
              <a:rPr lang="en-US" sz="6600"/>
              <a:t>Agenda</a:t>
            </a:r>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91E72D8-2601-41AF-9F52-56F43EE26122}"/>
              </a:ext>
            </a:extLst>
          </p:cNvPr>
          <p:cNvSpPr>
            <a:spLocks noGrp="1"/>
          </p:cNvSpPr>
          <p:nvPr>
            <p:ph idx="1"/>
          </p:nvPr>
        </p:nvSpPr>
        <p:spPr>
          <a:xfrm>
            <a:off x="5255260" y="1648870"/>
            <a:ext cx="4702848" cy="3560260"/>
          </a:xfrm>
        </p:spPr>
        <p:txBody>
          <a:bodyPr anchor="ctr">
            <a:normAutofit/>
          </a:bodyPr>
          <a:lstStyle/>
          <a:p>
            <a:r>
              <a:rPr lang="en-US" sz="2400" dirty="0"/>
              <a:t>Data Management SOP</a:t>
            </a:r>
          </a:p>
          <a:p>
            <a:r>
              <a:rPr lang="en-US" sz="2400" dirty="0"/>
              <a:t>Rate Change Communication &amp; Publishing Price Lists</a:t>
            </a:r>
          </a:p>
          <a:p>
            <a:r>
              <a:rPr lang="en-US" sz="2400" dirty="0"/>
              <a:t>iLab User Group Meeting</a:t>
            </a:r>
          </a:p>
        </p:txBody>
      </p:sp>
    </p:spTree>
    <p:extLst>
      <p:ext uri="{BB962C8B-B14F-4D97-AF65-F5344CB8AC3E}">
        <p14:creationId xmlns:p14="http://schemas.microsoft.com/office/powerpoint/2010/main" val="144410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1">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3">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44125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25">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2"/>
            <a:ext cx="10999072" cy="461854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38D6BF7-F51D-450A-A003-47602C3A0768}"/>
              </a:ext>
            </a:extLst>
          </p:cNvPr>
          <p:cNvSpPr>
            <a:spLocks noGrp="1"/>
          </p:cNvSpPr>
          <p:nvPr>
            <p:ph type="title"/>
          </p:nvPr>
        </p:nvSpPr>
        <p:spPr>
          <a:xfrm>
            <a:off x="1524000" y="1293338"/>
            <a:ext cx="9144000" cy="3274592"/>
          </a:xfr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a:bodyPr>
          <a:lstStyle/>
          <a:p>
            <a:pPr algn="ctr"/>
            <a:r>
              <a:rPr lang="en-US" sz="7200" b="1" kern="1200" dirty="0">
                <a:solidFill>
                  <a:schemeClr val="bg1"/>
                </a:solidFill>
                <a:latin typeface="+mj-lt"/>
                <a:ea typeface="+mj-ea"/>
                <a:cs typeface="+mj-cs"/>
              </a:rPr>
              <a:t>VUMC Cores: </a:t>
            </a:r>
            <a:br>
              <a:rPr lang="en-US" sz="7200" b="1" kern="1200" dirty="0">
                <a:solidFill>
                  <a:schemeClr val="bg1"/>
                </a:solidFill>
                <a:latin typeface="+mj-lt"/>
                <a:ea typeface="+mj-ea"/>
                <a:cs typeface="+mj-cs"/>
              </a:rPr>
            </a:br>
            <a:r>
              <a:rPr lang="en-US" sz="7200" b="1" kern="1200" dirty="0">
                <a:solidFill>
                  <a:schemeClr val="bg1"/>
                </a:solidFill>
                <a:latin typeface="+mj-lt"/>
                <a:ea typeface="+mj-ea"/>
                <a:cs typeface="+mj-cs"/>
              </a:rPr>
              <a:t>Data Management</a:t>
            </a:r>
          </a:p>
        </p:txBody>
      </p:sp>
      <p:sp>
        <p:nvSpPr>
          <p:cNvPr id="5" name="Text Placeholder 4">
            <a:extLst>
              <a:ext uri="{FF2B5EF4-FFF2-40B4-BE49-F238E27FC236}">
                <a16:creationId xmlns:a16="http://schemas.microsoft.com/office/drawing/2014/main" id="{32BF6FF3-A15F-4C6B-87FD-C9B38778AF09}"/>
              </a:ext>
            </a:extLst>
          </p:cNvPr>
          <p:cNvSpPr>
            <a:spLocks noGrp="1"/>
          </p:cNvSpPr>
          <p:nvPr>
            <p:ph type="body" idx="1"/>
          </p:nvPr>
        </p:nvSpPr>
        <p:spPr>
          <a:xfrm>
            <a:off x="1524000" y="5514052"/>
            <a:ext cx="9144000" cy="651910"/>
          </a:xfrm>
        </p:spPr>
        <p:txBody>
          <a:bodyPr vert="horz" lIns="91440" tIns="45720" rIns="91440" bIns="45720" rtlCol="0" anchor="ctr">
            <a:normAutofit/>
          </a:bodyPr>
          <a:lstStyle/>
          <a:p>
            <a:pPr algn="ctr"/>
            <a:r>
              <a:rPr lang="en-US" sz="2400" kern="1200" dirty="0">
                <a:solidFill>
                  <a:schemeClr val="tx1"/>
                </a:solidFill>
                <a:latin typeface="+mn-lt"/>
                <a:ea typeface="+mn-ea"/>
                <a:cs typeface="+mn-cs"/>
              </a:rPr>
              <a:t>April 6, 2021</a:t>
            </a:r>
          </a:p>
        </p:txBody>
      </p:sp>
      <p:cxnSp>
        <p:nvCxnSpPr>
          <p:cNvPr id="33" name="Straight Connector 27">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54708"/>
            <a:ext cx="1100023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with medium confidence">
            <a:extLst>
              <a:ext uri="{FF2B5EF4-FFF2-40B4-BE49-F238E27FC236}">
                <a16:creationId xmlns:a16="http://schemas.microsoft.com/office/drawing/2014/main" id="{8654F982-8ABD-482D-9643-2FD7B69B9B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57553"/>
            <a:ext cx="1585570" cy="396393"/>
          </a:xfrm>
          <a:prstGeom prst="rect">
            <a:avLst/>
          </a:prstGeom>
        </p:spPr>
      </p:pic>
    </p:spTree>
    <p:extLst>
      <p:ext uri="{BB962C8B-B14F-4D97-AF65-F5344CB8AC3E}">
        <p14:creationId xmlns:p14="http://schemas.microsoft.com/office/powerpoint/2010/main" val="40323207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22324" y="-15978"/>
            <a:ext cx="7147352" cy="5876916"/>
            <a:chOff x="329184" y="-99107"/>
            <a:chExt cx="524256" cy="5876916"/>
          </a:xfrm>
        </p:grpSpPr>
        <p:cxnSp>
          <p:nvCxnSpPr>
            <p:cNvPr id="11" name="Straight Connector 10">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1055718"/>
            <a:ext cx="10999072" cy="335834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DB859-55C9-0F48-8312-500A1E8EDCDD}"/>
              </a:ext>
            </a:extLst>
          </p:cNvPr>
          <p:cNvSpPr>
            <a:spLocks noGrp="1"/>
          </p:cNvSpPr>
          <p:nvPr>
            <p:ph type="title"/>
          </p:nvPr>
        </p:nvSpPr>
        <p:spPr>
          <a:xfrm>
            <a:off x="1524000" y="1584683"/>
            <a:ext cx="9144000" cy="2551829"/>
          </a:xfrm>
        </p:spPr>
        <p:txBody>
          <a:bodyPr vert="horz" lIns="91440" tIns="45720" rIns="91440" bIns="45720" rtlCol="0" anchor="ctr">
            <a:normAutofit/>
          </a:bodyPr>
          <a:lstStyle/>
          <a:p>
            <a:pPr algn="ctr"/>
            <a:r>
              <a:rPr lang="en-US" sz="6600" kern="1200" dirty="0">
                <a:solidFill>
                  <a:schemeClr val="tx1"/>
                </a:solidFill>
                <a:latin typeface="+mj-lt"/>
                <a:ea typeface="+mj-ea"/>
                <a:cs typeface="+mj-cs"/>
              </a:rPr>
              <a:t>VUMC Policy</a:t>
            </a:r>
          </a:p>
        </p:txBody>
      </p:sp>
    </p:spTree>
    <p:extLst>
      <p:ext uri="{BB962C8B-B14F-4D97-AF65-F5344CB8AC3E}">
        <p14:creationId xmlns:p14="http://schemas.microsoft.com/office/powerpoint/2010/main" val="1747732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AB9238-7874-48BA-8220-2FDD475A5022}"/>
              </a:ext>
            </a:extLst>
          </p:cNvPr>
          <p:cNvSpPr>
            <a:spLocks noGrp="1"/>
          </p:cNvSpPr>
          <p:nvPr>
            <p:ph type="title"/>
          </p:nvPr>
        </p:nvSpPr>
        <p:spPr>
          <a:xfrm>
            <a:off x="795528" y="386930"/>
            <a:ext cx="10141799" cy="1300554"/>
          </a:xfrm>
        </p:spPr>
        <p:txBody>
          <a:bodyPr vert="horz" lIns="91440" tIns="45720" rIns="91440" bIns="45720" rtlCol="0" anchor="b">
            <a:normAutofit/>
          </a:bodyPr>
          <a:lstStyle/>
          <a:p>
            <a:r>
              <a:rPr lang="en-US" sz="3600" b="1" dirty="0"/>
              <a:t>VUMC Institutional Policy </a:t>
            </a:r>
            <a:br>
              <a:rPr lang="en-US" sz="3600" b="1" dirty="0"/>
            </a:br>
            <a:r>
              <a:rPr lang="en-US" sz="3600" b="1" dirty="0"/>
              <a:t>Sharing, Retention and Ownership of Research Data</a:t>
            </a:r>
            <a:endParaRPr lang="en-US" sz="3600" b="1" kern="1200" dirty="0">
              <a:solidFill>
                <a:schemeClr val="tx1"/>
              </a:solidFill>
              <a:latin typeface="+mj-lt"/>
              <a:ea typeface="+mj-ea"/>
              <a:cs typeface="+mj-cs"/>
            </a:endParaRPr>
          </a:p>
        </p:txBody>
      </p:sp>
      <p:sp>
        <p:nvSpPr>
          <p:cNvPr id="13" name="Rectangle 1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EBEC0FD-7EF7-4F25-9E34-7195A148BB5A}"/>
              </a:ext>
            </a:extLst>
          </p:cNvPr>
          <p:cNvPicPr>
            <a:picLocks noGrp="1" noChangeAspect="1"/>
          </p:cNvPicPr>
          <p:nvPr>
            <p:ph idx="1"/>
          </p:nvPr>
        </p:nvPicPr>
        <p:blipFill rotWithShape="1">
          <a:blip r:embed="rId2"/>
          <a:srcRect l="442" t="21591" r="1555" b="1983"/>
          <a:stretch/>
        </p:blipFill>
        <p:spPr>
          <a:xfrm>
            <a:off x="1147194" y="2203079"/>
            <a:ext cx="10182215" cy="4267991"/>
          </a:xfrm>
          <a:prstGeom prst="rect">
            <a:avLst/>
          </a:prstGeom>
        </p:spPr>
      </p:pic>
      <p:sp>
        <p:nvSpPr>
          <p:cNvPr id="5" name="Rectangle 4">
            <a:extLst>
              <a:ext uri="{FF2B5EF4-FFF2-40B4-BE49-F238E27FC236}">
                <a16:creationId xmlns:a16="http://schemas.microsoft.com/office/drawing/2014/main" id="{2ABB74AD-968A-4653-9DB0-12ED5F0EE348}"/>
              </a:ext>
            </a:extLst>
          </p:cNvPr>
          <p:cNvSpPr/>
          <p:nvPr/>
        </p:nvSpPr>
        <p:spPr>
          <a:xfrm>
            <a:off x="626572" y="3429000"/>
            <a:ext cx="5934235" cy="552408"/>
          </a:xfrm>
          <a:prstGeom prst="rect">
            <a:avLst/>
          </a:prstGeom>
          <a:solidFill>
            <a:schemeClr val="bg1"/>
          </a:solidFill>
        </p:spPr>
        <p:txBody>
          <a:bodyPr vert="horz" lIns="91440" tIns="45720" rIns="91440" bIns="45720" rtlCol="0" anchor="ctr">
            <a:normAutofit/>
          </a:bodyPr>
          <a:lstStyle/>
          <a:p>
            <a:pPr>
              <a:lnSpc>
                <a:spcPct val="90000"/>
              </a:lnSpc>
              <a:spcAft>
                <a:spcPts val="600"/>
              </a:spcAft>
            </a:pPr>
            <a:r>
              <a:rPr lang="en-US" sz="2000" dirty="0">
                <a:hlinkClick r:id="rId3"/>
              </a:rPr>
              <a:t>www.vumc.org/oor/research-policies-and-guidance</a:t>
            </a:r>
            <a:r>
              <a:rPr lang="en-US" sz="2000" dirty="0"/>
              <a:t> </a:t>
            </a:r>
          </a:p>
        </p:txBody>
      </p:sp>
      <p:sp>
        <p:nvSpPr>
          <p:cNvPr id="17" name="Rectangle 1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3082C28-6B21-43EF-99D0-0E31166425C7}"/>
              </a:ext>
            </a:extLst>
          </p:cNvPr>
          <p:cNvSpPr/>
          <p:nvPr/>
        </p:nvSpPr>
        <p:spPr>
          <a:xfrm>
            <a:off x="3095439" y="5504961"/>
            <a:ext cx="4035552" cy="966109"/>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310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FB27A79-69D6-4F74-9F1A-1BC838AEA5F1}"/>
              </a:ext>
            </a:extLst>
          </p:cNvPr>
          <p:cNvSpPr txBox="1">
            <a:spLocks/>
          </p:cNvSpPr>
          <p:nvPr/>
        </p:nvSpPr>
        <p:spPr>
          <a:xfrm>
            <a:off x="808638" y="386930"/>
            <a:ext cx="9236700" cy="1188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a:solidFill>
                  <a:schemeClr val="tx1"/>
                </a:solidFill>
                <a:latin typeface="+mj-lt"/>
                <a:ea typeface="+mj-ea"/>
                <a:cs typeface="+mj-cs"/>
              </a:rPr>
              <a:t>Policy Summary – Key Points</a:t>
            </a: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378AD22-5F50-469D-8E36-DE8A075A12AC}"/>
              </a:ext>
            </a:extLst>
          </p:cNvPr>
          <p:cNvSpPr>
            <a:spLocks noGrp="1"/>
          </p:cNvSpPr>
          <p:nvPr>
            <p:ph idx="1"/>
          </p:nvPr>
        </p:nvSpPr>
        <p:spPr>
          <a:xfrm>
            <a:off x="793660" y="2599509"/>
            <a:ext cx="10143668" cy="3435531"/>
          </a:xfrm>
        </p:spPr>
        <p:txBody>
          <a:bodyPr vert="horz" lIns="91440" tIns="45720" rIns="91440" bIns="45720" rtlCol="0" anchor="t">
            <a:noAutofit/>
          </a:bodyPr>
          <a:lstStyle/>
          <a:p>
            <a:pPr>
              <a:spcBef>
                <a:spcPts val="0"/>
              </a:spcBef>
              <a:spcAft>
                <a:spcPts val="1000"/>
              </a:spcAft>
            </a:pPr>
            <a:r>
              <a:rPr lang="en-US" dirty="0"/>
              <a:t>VUMC owns original, primary Research Data (as defined in the Policy and any referenced polices)</a:t>
            </a:r>
          </a:p>
          <a:p>
            <a:pPr>
              <a:spcBef>
                <a:spcPts val="0"/>
              </a:spcBef>
              <a:spcAft>
                <a:spcPts val="1000"/>
              </a:spcAft>
            </a:pPr>
            <a:r>
              <a:rPr lang="en-US" dirty="0"/>
              <a:t>Ownership is consistent with separate Policy on Technology and Literary and Artistic Works (located in Faculty Manual) and specific data ownership requirements as agreed between VUMC and a Sponsor</a:t>
            </a:r>
          </a:p>
          <a:p>
            <a:pPr>
              <a:spcBef>
                <a:spcPts val="0"/>
              </a:spcBef>
              <a:spcAft>
                <a:spcPts val="1000"/>
              </a:spcAft>
            </a:pPr>
            <a:r>
              <a:rPr lang="en-US" dirty="0"/>
              <a:t>PI is responsible for records management, understanding sponsor requirements on sharing, storing, copying or transferring data </a:t>
            </a:r>
          </a:p>
          <a:p>
            <a:pPr>
              <a:spcBef>
                <a:spcPts val="0"/>
              </a:spcBef>
              <a:spcAft>
                <a:spcPts val="1000"/>
              </a:spcAft>
            </a:pPr>
            <a:endParaRPr lang="en-US" dirty="0"/>
          </a:p>
          <a:p>
            <a:pPr>
              <a:spcBef>
                <a:spcPts val="0"/>
              </a:spcBef>
              <a:spcAft>
                <a:spcPts val="1000"/>
              </a:spcAft>
            </a:pPr>
            <a:endParaRPr lang="en-US" dirty="0"/>
          </a:p>
          <a:p>
            <a:endParaRPr lang="en-US" dirty="0"/>
          </a:p>
        </p:txBody>
      </p:sp>
      <p:pic>
        <p:nvPicPr>
          <p:cNvPr id="4" name="Picture 3">
            <a:extLst>
              <a:ext uri="{FF2B5EF4-FFF2-40B4-BE49-F238E27FC236}">
                <a16:creationId xmlns:a16="http://schemas.microsoft.com/office/drawing/2014/main" id="{C75D64A3-4C64-4A2A-9B60-1E5C6A401C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7553"/>
            <a:ext cx="1585570" cy="396393"/>
          </a:xfrm>
          <a:prstGeom prst="rect">
            <a:avLst/>
          </a:prstGeom>
        </p:spPr>
      </p:pic>
    </p:spTree>
    <p:extLst>
      <p:ext uri="{BB962C8B-B14F-4D97-AF65-F5344CB8AC3E}">
        <p14:creationId xmlns:p14="http://schemas.microsoft.com/office/powerpoint/2010/main" val="388131419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6311BB4-F6BD-4412-BF7B-45CF70571893}"/>
              </a:ext>
            </a:extLst>
          </p:cNvPr>
          <p:cNvSpPr txBox="1">
            <a:spLocks/>
          </p:cNvSpPr>
          <p:nvPr/>
        </p:nvSpPr>
        <p:spPr>
          <a:xfrm>
            <a:off x="808638" y="386930"/>
            <a:ext cx="9236700" cy="1188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a:solidFill>
                  <a:schemeClr val="tx1"/>
                </a:solidFill>
                <a:latin typeface="+mj-lt"/>
                <a:ea typeface="+mj-ea"/>
                <a:cs typeface="+mj-cs"/>
              </a:rPr>
              <a:t>Definition of Research Data</a:t>
            </a: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E996950-8B5B-49FB-8A75-C36214DB936B}"/>
              </a:ext>
            </a:extLst>
          </p:cNvPr>
          <p:cNvSpPr>
            <a:spLocks noGrp="1"/>
          </p:cNvSpPr>
          <p:nvPr>
            <p:ph idx="1"/>
          </p:nvPr>
        </p:nvSpPr>
        <p:spPr>
          <a:xfrm>
            <a:off x="793660" y="2599509"/>
            <a:ext cx="10143668" cy="3435531"/>
          </a:xfrm>
        </p:spPr>
        <p:txBody>
          <a:bodyPr vert="horz" lIns="91440" tIns="45720" rIns="91440" bIns="45720" rtlCol="0" anchor="t">
            <a:noAutofit/>
          </a:bodyPr>
          <a:lstStyle/>
          <a:p>
            <a:r>
              <a:rPr lang="en-US" dirty="0"/>
              <a:t>Includes data resulting from “…original observations and activities of a study and are necessary for reconstruction and evaluation of the report of the study…”</a:t>
            </a:r>
          </a:p>
          <a:p>
            <a:r>
              <a:rPr lang="en-US" dirty="0"/>
              <a:t>Research data examples added to provide guidance for investigators in looking at aggregate research data and determining what data is necessary to “confidently” reconstruct a project</a:t>
            </a:r>
          </a:p>
          <a:p>
            <a:r>
              <a:rPr lang="en-US" dirty="0"/>
              <a:t>Based on definition of research data per Federal Regulations</a:t>
            </a:r>
          </a:p>
          <a:p>
            <a:endParaRPr lang="en-US" dirty="0"/>
          </a:p>
          <a:p>
            <a:endParaRPr lang="en-US" dirty="0"/>
          </a:p>
        </p:txBody>
      </p:sp>
      <p:pic>
        <p:nvPicPr>
          <p:cNvPr id="4" name="Picture 3">
            <a:extLst>
              <a:ext uri="{FF2B5EF4-FFF2-40B4-BE49-F238E27FC236}">
                <a16:creationId xmlns:a16="http://schemas.microsoft.com/office/drawing/2014/main" id="{8F397A01-1044-48B7-89E2-262987BF8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7553"/>
            <a:ext cx="1585570" cy="396393"/>
          </a:xfrm>
          <a:prstGeom prst="rect">
            <a:avLst/>
          </a:prstGeom>
        </p:spPr>
      </p:pic>
    </p:spTree>
    <p:extLst>
      <p:ext uri="{BB962C8B-B14F-4D97-AF65-F5344CB8AC3E}">
        <p14:creationId xmlns:p14="http://schemas.microsoft.com/office/powerpoint/2010/main" val="172434123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B9C6D5E-6CF3-4C1C-827B-91F24E21D068}"/>
              </a:ext>
            </a:extLst>
          </p:cNvPr>
          <p:cNvSpPr txBox="1">
            <a:spLocks/>
          </p:cNvSpPr>
          <p:nvPr/>
        </p:nvSpPr>
        <p:spPr>
          <a:xfrm>
            <a:off x="808638" y="386930"/>
            <a:ext cx="9236700" cy="1188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a:solidFill>
                  <a:schemeClr val="tx1"/>
                </a:solidFill>
                <a:latin typeface="+mj-lt"/>
                <a:ea typeface="+mj-ea"/>
                <a:cs typeface="+mj-cs"/>
              </a:rPr>
              <a:t>7-year Retention Period</a:t>
            </a:r>
          </a:p>
        </p:txBody>
      </p:sp>
      <p:grpSp>
        <p:nvGrpSpPr>
          <p:cNvPr id="14" name="Group 13">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5" name="Rectangle 14">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D77840B-A59E-45A8-B4D1-77CD434745CA}"/>
              </a:ext>
            </a:extLst>
          </p:cNvPr>
          <p:cNvSpPr>
            <a:spLocks noGrp="1"/>
          </p:cNvSpPr>
          <p:nvPr>
            <p:ph idx="1"/>
          </p:nvPr>
        </p:nvSpPr>
        <p:spPr>
          <a:xfrm>
            <a:off x="793660" y="2599509"/>
            <a:ext cx="10143668" cy="3435531"/>
          </a:xfrm>
        </p:spPr>
        <p:txBody>
          <a:bodyPr vert="horz" lIns="91440" tIns="45720" rIns="91440" bIns="45720" rtlCol="0" anchor="t">
            <a:noAutofit/>
          </a:bodyPr>
          <a:lstStyle/>
          <a:p>
            <a:pPr marL="0">
              <a:lnSpc>
                <a:spcPct val="100000"/>
              </a:lnSpc>
            </a:pPr>
            <a:r>
              <a:rPr lang="en-US" sz="2400" dirty="0"/>
              <a:t>7-year retention timeframe begins after the last date of:</a:t>
            </a:r>
          </a:p>
          <a:p>
            <a:pPr marL="742950" indent="-457200">
              <a:lnSpc>
                <a:spcPct val="100000"/>
              </a:lnSpc>
              <a:spcBef>
                <a:spcPts val="0"/>
              </a:spcBef>
              <a:buFont typeface="Courier New" panose="02070309020205020404" pitchFamily="49" charset="0"/>
              <a:buChar char="o"/>
            </a:pPr>
            <a:r>
              <a:rPr lang="en-US" sz="2400" i="1" dirty="0"/>
              <a:t>Publication </a:t>
            </a:r>
          </a:p>
          <a:p>
            <a:pPr marL="742950" indent="-457200">
              <a:lnSpc>
                <a:spcPct val="100000"/>
              </a:lnSpc>
              <a:spcBef>
                <a:spcPts val="0"/>
              </a:spcBef>
              <a:buFont typeface="Courier New" panose="02070309020205020404" pitchFamily="49" charset="0"/>
              <a:buChar char="o"/>
            </a:pPr>
            <a:r>
              <a:rPr lang="en-US" sz="2400" i="1" dirty="0"/>
              <a:t>Final financial close-out of a sponsored research award</a:t>
            </a:r>
          </a:p>
          <a:p>
            <a:pPr marL="742950" indent="-457200">
              <a:lnSpc>
                <a:spcPct val="100000"/>
              </a:lnSpc>
              <a:spcBef>
                <a:spcPts val="0"/>
              </a:spcBef>
              <a:buFont typeface="Courier New" panose="02070309020205020404" pitchFamily="49" charset="0"/>
              <a:buChar char="o"/>
            </a:pPr>
            <a:r>
              <a:rPr lang="en-US" sz="2400" i="1" dirty="0"/>
              <a:t>Submission of the final project report to sponsor</a:t>
            </a:r>
          </a:p>
          <a:p>
            <a:pPr lvl="0">
              <a:lnSpc>
                <a:spcPct val="100000"/>
              </a:lnSpc>
            </a:pPr>
            <a:r>
              <a:rPr lang="en-US" sz="2400" dirty="0">
                <a:solidFill>
                  <a:prstClr val="black"/>
                </a:solidFill>
              </a:rPr>
              <a:t>Different, longer retention requirements specified by statute, sponsor agency regulations, or sponsor agreement should apply. </a:t>
            </a:r>
          </a:p>
          <a:p>
            <a:pPr lvl="0">
              <a:lnSpc>
                <a:spcPct val="100000"/>
              </a:lnSpc>
            </a:pPr>
            <a:r>
              <a:rPr lang="en-US" sz="2400" dirty="0">
                <a:solidFill>
                  <a:prstClr val="black"/>
                </a:solidFill>
              </a:rPr>
              <a:t>Caveat:  records should be kept as long as may be required to protect any patents resulting from the work</a:t>
            </a:r>
          </a:p>
          <a:p>
            <a:pPr marL="0">
              <a:lnSpc>
                <a:spcPct val="100000"/>
              </a:lnSpc>
            </a:pPr>
            <a:endParaRPr lang="en-US" sz="2400" dirty="0"/>
          </a:p>
          <a:p>
            <a:pPr>
              <a:lnSpc>
                <a:spcPct val="100000"/>
              </a:lnSpc>
            </a:pPr>
            <a:endParaRPr lang="en-US" sz="2400" dirty="0"/>
          </a:p>
        </p:txBody>
      </p:sp>
      <p:pic>
        <p:nvPicPr>
          <p:cNvPr id="4" name="Picture 3" descr="Logo&#10;&#10;Description automatically generated with medium confidence">
            <a:extLst>
              <a:ext uri="{FF2B5EF4-FFF2-40B4-BE49-F238E27FC236}">
                <a16:creationId xmlns:a16="http://schemas.microsoft.com/office/drawing/2014/main" id="{D0FFB2A9-C24D-474C-BD36-5FADBB7FFE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7553"/>
            <a:ext cx="1585570" cy="396393"/>
          </a:xfrm>
          <a:prstGeom prst="rect">
            <a:avLst/>
          </a:prstGeom>
        </p:spPr>
      </p:pic>
    </p:spTree>
    <p:extLst>
      <p:ext uri="{BB962C8B-B14F-4D97-AF65-F5344CB8AC3E}">
        <p14:creationId xmlns:p14="http://schemas.microsoft.com/office/powerpoint/2010/main" val="7430769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245850D1-BE43-45F5-9957-C6E2BA80CA2A}"/>
              </a:ext>
            </a:extLst>
          </p:cNvPr>
          <p:cNvSpPr txBox="1">
            <a:spLocks/>
          </p:cNvSpPr>
          <p:nvPr/>
        </p:nvSpPr>
        <p:spPr>
          <a:xfrm>
            <a:off x="808637" y="386930"/>
            <a:ext cx="9875927" cy="11889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kern="1200" dirty="0">
                <a:solidFill>
                  <a:schemeClr val="tx1"/>
                </a:solidFill>
                <a:latin typeface="+mj-lt"/>
                <a:ea typeface="+mj-ea"/>
                <a:cs typeface="+mj-cs"/>
              </a:rPr>
              <a:t>Research Data Transfer, Destruction, and Disputes </a:t>
            </a:r>
          </a:p>
        </p:txBody>
      </p:sp>
      <p:grpSp>
        <p:nvGrpSpPr>
          <p:cNvPr id="13" name="Group 12">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4" name="Rectangle 13">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84848A-E9AF-45BE-B5C4-B3E4F9E235D2}"/>
              </a:ext>
            </a:extLst>
          </p:cNvPr>
          <p:cNvSpPr>
            <a:spLocks noGrp="1"/>
          </p:cNvSpPr>
          <p:nvPr>
            <p:ph idx="1"/>
          </p:nvPr>
        </p:nvSpPr>
        <p:spPr>
          <a:xfrm>
            <a:off x="793660" y="2599509"/>
            <a:ext cx="10143668" cy="3435531"/>
          </a:xfrm>
        </p:spPr>
        <p:txBody>
          <a:bodyPr vert="horz" lIns="91440" tIns="45720" rIns="91440" bIns="45720" rtlCol="0" anchor="t">
            <a:noAutofit/>
          </a:bodyPr>
          <a:lstStyle/>
          <a:p>
            <a:r>
              <a:rPr lang="en-US" sz="2400" dirty="0"/>
              <a:t>PIs leaving VUMC may request copies of their research data via written request to and approval from the appropriate EVPR or designee(s)</a:t>
            </a:r>
          </a:p>
          <a:p>
            <a:r>
              <a:rPr lang="en-US" sz="2400" dirty="0"/>
              <a:t>Research data remain in PI’s primary department unless otherwise agreed to or required otherwise by funding sponsor or law</a:t>
            </a:r>
          </a:p>
          <a:p>
            <a:r>
              <a:rPr lang="en-US" sz="2400" dirty="0"/>
              <a:t>The appropriate EVPR or designee(s) will appoint steward of research data</a:t>
            </a:r>
          </a:p>
          <a:p>
            <a:r>
              <a:rPr lang="en-US" sz="2400" dirty="0"/>
              <a:t>Decisions to destroy early must be approved by the appropriate EVPR</a:t>
            </a:r>
          </a:p>
          <a:p>
            <a:r>
              <a:rPr lang="en-US" sz="2400" dirty="0"/>
              <a:t>Disputes are directed to the appropriate EVPR, with option to appeal to the CEO</a:t>
            </a:r>
          </a:p>
          <a:p>
            <a:endParaRPr lang="en-US" sz="2400" dirty="0"/>
          </a:p>
        </p:txBody>
      </p:sp>
      <p:pic>
        <p:nvPicPr>
          <p:cNvPr id="4" name="Picture 3" descr="Logo&#10;&#10;Description automatically generated with medium confidence">
            <a:extLst>
              <a:ext uri="{FF2B5EF4-FFF2-40B4-BE49-F238E27FC236}">
                <a16:creationId xmlns:a16="http://schemas.microsoft.com/office/drawing/2014/main" id="{A7558832-234A-4ECF-B7E9-57ADE4915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457553"/>
            <a:ext cx="1585570" cy="396393"/>
          </a:xfrm>
          <a:prstGeom prst="rect">
            <a:avLst/>
          </a:prstGeom>
        </p:spPr>
      </p:pic>
    </p:spTree>
    <p:extLst>
      <p:ext uri="{BB962C8B-B14F-4D97-AF65-F5344CB8AC3E}">
        <p14:creationId xmlns:p14="http://schemas.microsoft.com/office/powerpoint/2010/main" val="1271841386"/>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889</Words>
  <Application>Microsoft Office PowerPoint</Application>
  <PresentationFormat>Widescreen</PresentationFormat>
  <Paragraphs>81</Paragraphs>
  <Slides>16</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16</vt:i4>
      </vt:variant>
    </vt:vector>
  </HeadingPairs>
  <TitlesOfParts>
    <vt:vector size="23" baseType="lpstr">
      <vt:lpstr>Arial</vt:lpstr>
      <vt:lpstr>Calibri</vt:lpstr>
      <vt:lpstr>Calibri Light</vt:lpstr>
      <vt:lpstr>Courier New</vt:lpstr>
      <vt:lpstr>Wingdings</vt:lpstr>
      <vt:lpstr>Office Theme</vt:lpstr>
      <vt:lpstr>Office Theme</vt:lpstr>
      <vt:lpstr>VUMC Core Managers Meeting </vt:lpstr>
      <vt:lpstr>Agenda</vt:lpstr>
      <vt:lpstr>VUMC Cores:  Data Management</vt:lpstr>
      <vt:lpstr>VUMC Policy</vt:lpstr>
      <vt:lpstr>VUMC Institutional Policy  Sharing, Retention and Ownership of Research Data</vt:lpstr>
      <vt:lpstr>PowerPoint Presentation</vt:lpstr>
      <vt:lpstr>PowerPoint Presentation</vt:lpstr>
      <vt:lpstr>PowerPoint Presentation</vt:lpstr>
      <vt:lpstr>PowerPoint Presentation</vt:lpstr>
      <vt:lpstr>SOP for Managing Data Retention Requirements in Core Facilities</vt:lpstr>
      <vt:lpstr>Core SOP for Managing Data Retention</vt:lpstr>
      <vt:lpstr>Core SOP for Managing Data Retention: Required Elements</vt:lpstr>
      <vt:lpstr>Core SOP for Managing Data Retention: Required Elements</vt:lpstr>
      <vt:lpstr>Website coming soon:  Rigor, Reproducibilty &amp; Transparency</vt:lpstr>
      <vt:lpstr>Rate Change Communication</vt:lpstr>
      <vt:lpstr>The virtual conference will feature presentations and discussions focused on new feature updates, best practices, and tips and tricks to help you make the most of your iLab sites.   To register or to view the schedule of sessions, please click HERE.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VUMC Core Managers Meeting </dc:title>
  <dc:creator>Pirtle, Jessie</dc:creator>
  <cp:lastModifiedBy>Pirtle, Jessie</cp:lastModifiedBy>
  <cp:revision>2</cp:revision>
  <dcterms:created xsi:type="dcterms:W3CDTF">2021-04-05T21:46:51Z</dcterms:created>
  <dcterms:modified xsi:type="dcterms:W3CDTF">2021-04-06T19:23:14Z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2c8cef-6f2b-4af1-b4ac-d815ff795cd6_Enabled">
    <vt:lpwstr>true</vt:lpwstr>
  </property>
  <property fmtid="{D5CDD505-2E9C-101B-9397-08002B2CF9AE}" pid="3" name="MSIP_Label_792c8cef-6f2b-4af1-b4ac-d815ff795cd6_SetDate">
    <vt:lpwstr>2021-04-05T21:46:51Z</vt:lpwstr>
  </property>
  <property fmtid="{D5CDD505-2E9C-101B-9397-08002B2CF9AE}" pid="4" name="MSIP_Label_792c8cef-6f2b-4af1-b4ac-d815ff795cd6_Method">
    <vt:lpwstr>Standard</vt:lpwstr>
  </property>
  <property fmtid="{D5CDD505-2E9C-101B-9397-08002B2CF9AE}" pid="5" name="MSIP_Label_792c8cef-6f2b-4af1-b4ac-d815ff795cd6_Name">
    <vt:lpwstr>VUMC General</vt:lpwstr>
  </property>
  <property fmtid="{D5CDD505-2E9C-101B-9397-08002B2CF9AE}" pid="6" name="MSIP_Label_792c8cef-6f2b-4af1-b4ac-d815ff795cd6_SiteId">
    <vt:lpwstr>ef575030-1424-4ed8-b83c-12c533d879ab</vt:lpwstr>
  </property>
  <property fmtid="{D5CDD505-2E9C-101B-9397-08002B2CF9AE}" pid="7" name="MSIP_Label_792c8cef-6f2b-4af1-b4ac-d815ff795cd6_ActionId">
    <vt:lpwstr>73584501-8b6d-41ae-8ce9-3606e5b09e0b</vt:lpwstr>
  </property>
  <property fmtid="{D5CDD505-2E9C-101B-9397-08002B2CF9AE}" pid="8" name="MSIP_Label_792c8cef-6f2b-4af1-b4ac-d815ff795cd6_ContentBits">
    <vt:lpwstr>0</vt:lpwstr>
  </property>
</Properties>
</file>