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64" r:id="rId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A13"/>
    <a:srgbClr val="D8AB4C"/>
    <a:srgbClr val="993D1B"/>
    <a:srgbClr val="006682"/>
    <a:srgbClr val="0072CE"/>
    <a:srgbClr val="4698CB"/>
    <a:srgbClr val="ED8B00"/>
    <a:srgbClr val="E7E7E7"/>
    <a:srgbClr val="702082"/>
    <a:srgbClr val="B88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26220" autoAdjust="0"/>
    <p:restoredTop sz="86474"/>
  </p:normalViewPr>
  <p:slideViewPr>
    <p:cSldViewPr snapToGrid="0" snapToObjects="1">
      <p:cViewPr varScale="1">
        <p:scale>
          <a:sx n="58" d="100"/>
          <a:sy n="58" d="100"/>
        </p:scale>
        <p:origin x="1344" y="4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9F4921C-7C5A-5648-93EA-A4C0CCF98FB4}" type="datetimeFigureOut">
              <a:rPr lang="en-US" smtClean="0"/>
              <a:t>5/10/2021</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E9A9067-11DD-5A4F-B238-F8A71B27D607}" type="slidenum">
              <a:rPr lang="en-US" smtClean="0"/>
              <a:t>‹#›</a:t>
            </a:fld>
            <a:endParaRPr lang="en-US"/>
          </a:p>
        </p:txBody>
      </p:sp>
    </p:spTree>
    <p:extLst>
      <p:ext uri="{BB962C8B-B14F-4D97-AF65-F5344CB8AC3E}">
        <p14:creationId xmlns:p14="http://schemas.microsoft.com/office/powerpoint/2010/main" val="837937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Source for quote 6. Macharia, W. M., Leon, G., Rowe, B. H., Stephenson, B. J., &amp; Haynes, R. B. (1992). An overview of interventions to improve compliance with appointment keeping for medical services. Jama, 267(13), 1813-1817.</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Unable to show true no-show percentage and impact on schedule for patient no-shows multiple times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Cohort 2 does not show the true picture because if a patient cancelled and later attended their appointment it could not be reflected in the data, only the first appointment for each patient could be counted.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-Only able to count 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appt for each patient </a:t>
            </a:r>
          </a:p>
          <a:p>
            <a:r>
              <a:rPr lang="en-US" sz="1200" b="0" i="0" kern="1200" dirty="0">
                <a:solidFill>
                  <a:schemeClr val="tx1"/>
                </a:solidFill>
                <a:effectLst/>
                <a:latin typeface="+mn-lt"/>
                <a:ea typeface="+mn-ea"/>
                <a:cs typeface="+mn-cs"/>
              </a:rPr>
              <a:t>-Only able to count patients appointment with one Provider (MD, NP), but a very large # of patients have </a:t>
            </a:r>
            <a:r>
              <a:rPr lang="en-US" sz="1200" b="0" i="0" kern="1200" dirty="0" err="1">
                <a:solidFill>
                  <a:schemeClr val="tx1"/>
                </a:solidFill>
                <a:effectLst/>
                <a:latin typeface="+mn-lt"/>
                <a:ea typeface="+mn-ea"/>
                <a:cs typeface="+mn-cs"/>
              </a:rPr>
              <a:t>echos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ekg</a:t>
            </a:r>
            <a:r>
              <a:rPr lang="en-US" sz="1200" b="0" i="0" kern="1200" dirty="0">
                <a:solidFill>
                  <a:schemeClr val="tx1"/>
                </a:solidFill>
                <a:effectLst/>
                <a:latin typeface="+mn-lt"/>
                <a:ea typeface="+mn-ea"/>
                <a:cs typeface="+mn-cs"/>
              </a:rPr>
              <a:t> and appts for other test ordered and many pre/post op patients see more than one provider. </a:t>
            </a:r>
          </a:p>
          <a:p>
            <a:r>
              <a:rPr lang="en-US" sz="1200" b="0" i="0" kern="1200" dirty="0">
                <a:solidFill>
                  <a:schemeClr val="tx1"/>
                </a:solidFill>
                <a:effectLst/>
                <a:latin typeface="+mn-lt"/>
                <a:ea typeface="+mn-ea"/>
                <a:cs typeface="+mn-cs"/>
              </a:rPr>
              <a:t>Unable to show if patient was eventually seen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E9A9067-11DD-5A4F-B238-F8A71B27D607}" type="slidenum">
              <a:rPr lang="en-US" smtClean="0"/>
              <a:t>1</a:t>
            </a:fld>
            <a:endParaRPr lang="en-US"/>
          </a:p>
        </p:txBody>
      </p:sp>
    </p:spTree>
    <p:extLst>
      <p:ext uri="{BB962C8B-B14F-4D97-AF65-F5344CB8AC3E}">
        <p14:creationId xmlns:p14="http://schemas.microsoft.com/office/powerpoint/2010/main" val="275033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F261-78A7-2F44-BA5D-FFB11B532C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CCE50D-1CE5-8546-9E03-009698C2A7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244F8-047E-9948-BDB9-E3140359FB71}"/>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5" name="Footer Placeholder 4">
            <a:extLst>
              <a:ext uri="{FF2B5EF4-FFF2-40B4-BE49-F238E27FC236}">
                <a16:creationId xmlns:a16="http://schemas.microsoft.com/office/drawing/2014/main" id="{1ECCDC48-CE49-DA42-B529-C65AC6A42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10CF1-D5E2-8F49-A312-8AD58C061B97}"/>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89212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2DE7-51D4-BF4B-A5EA-20E219149F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51C674-30FF-3A4C-A6BC-03E671D4BA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B6DF0-BB8A-FC44-BD70-3546C0467DC8}"/>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5" name="Footer Placeholder 4">
            <a:extLst>
              <a:ext uri="{FF2B5EF4-FFF2-40B4-BE49-F238E27FC236}">
                <a16:creationId xmlns:a16="http://schemas.microsoft.com/office/drawing/2014/main" id="{94126827-82F1-D745-9CEC-CC8B669E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D95-A68D-944D-8AB2-E56C6701997B}"/>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34640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26231A-2074-4242-86AF-2512CE78B1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F71739-5110-5947-A1F0-CC586B7BF5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13D3D-9337-C040-A970-61EC5CDE669B}"/>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5" name="Footer Placeholder 4">
            <a:extLst>
              <a:ext uri="{FF2B5EF4-FFF2-40B4-BE49-F238E27FC236}">
                <a16:creationId xmlns:a16="http://schemas.microsoft.com/office/drawing/2014/main" id="{44526FF3-38D5-BB42-980B-BC7857F71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232DC-FC90-3741-8AE7-9D5388618F4D}"/>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2529370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DD14-B8E7-4849-A3F3-EA9386DB8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F4AF1-7CA2-574C-8636-1279120203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DB803-00C0-934B-A8CE-5C7186371CD0}"/>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5" name="Footer Placeholder 4">
            <a:extLst>
              <a:ext uri="{FF2B5EF4-FFF2-40B4-BE49-F238E27FC236}">
                <a16:creationId xmlns:a16="http://schemas.microsoft.com/office/drawing/2014/main" id="{18D2A43C-39D6-F548-AEDB-7065A5459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504F5-7461-4E4E-9081-FAFBE800BB15}"/>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214928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43E1-707B-A84B-BE71-83CFE30305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AC57CA-46AB-6F41-AF77-36029EAEF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1F0496-FAF4-4746-8838-3311E34C5D83}"/>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5" name="Footer Placeholder 4">
            <a:extLst>
              <a:ext uri="{FF2B5EF4-FFF2-40B4-BE49-F238E27FC236}">
                <a16:creationId xmlns:a16="http://schemas.microsoft.com/office/drawing/2014/main" id="{419943C6-0009-644E-81C9-29960E4F3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E1272-4F8A-1F4A-85D9-74568D279678}"/>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391409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27BF-CC1D-A54B-9187-24FDEC8A2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E51B3-8C25-C043-B75B-BB3491E671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478C56-A0E7-C847-B764-E551AF0580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A8ADEE-6953-7E45-98AA-68F03E566034}"/>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6" name="Footer Placeholder 5">
            <a:extLst>
              <a:ext uri="{FF2B5EF4-FFF2-40B4-BE49-F238E27FC236}">
                <a16:creationId xmlns:a16="http://schemas.microsoft.com/office/drawing/2014/main" id="{1F7CD8E5-42D4-7F4D-8233-A456556D1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24271-DD3D-8343-8E9E-28E781EFAADF}"/>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44878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FA417-3442-D441-A1D9-55869B1118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C2333-E081-C744-A1D4-A14098DB0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2BA90C-AB76-E84E-897D-B1B41235B3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D8240D-7F90-7D43-87E7-2FCDA1447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7DDF5B-007C-0349-92AE-2EBCE74AC3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9DC9E4-CD46-EF49-B6DD-E01430442B3B}"/>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8" name="Footer Placeholder 7">
            <a:extLst>
              <a:ext uri="{FF2B5EF4-FFF2-40B4-BE49-F238E27FC236}">
                <a16:creationId xmlns:a16="http://schemas.microsoft.com/office/drawing/2014/main" id="{65EB0AD9-A48D-EC4D-8D8F-331EE7141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A932CB-C327-B845-9E49-2302B067458F}"/>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05085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255F-83BD-2943-BA8E-8F44DF84F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00AA7C-0F98-AE4C-864D-D308730A2F12}"/>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4" name="Footer Placeholder 3">
            <a:extLst>
              <a:ext uri="{FF2B5EF4-FFF2-40B4-BE49-F238E27FC236}">
                <a16:creationId xmlns:a16="http://schemas.microsoft.com/office/drawing/2014/main" id="{ED4E35A7-44FE-9448-9023-CA46B50C54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EFF5D-4EE7-A746-9112-A1EB850570DD}"/>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70447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262F4-DEB3-0846-8F3F-8F9D0C4D206B}"/>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3" name="Footer Placeholder 2">
            <a:extLst>
              <a:ext uri="{FF2B5EF4-FFF2-40B4-BE49-F238E27FC236}">
                <a16:creationId xmlns:a16="http://schemas.microsoft.com/office/drawing/2014/main" id="{CA169C8A-26DF-7046-9B2C-DEAC951B48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E41544-EF6B-6D47-BFB4-B50E360A290B}"/>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97994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3141-48AA-FA46-802D-7214EDFA9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A58160-2F65-8E4B-B7FF-1873F03F7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1124F-9A5E-2542-86A8-2489FC864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86FA64-E8F3-BD41-BF43-0CB458B50085}"/>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6" name="Footer Placeholder 5">
            <a:extLst>
              <a:ext uri="{FF2B5EF4-FFF2-40B4-BE49-F238E27FC236}">
                <a16:creationId xmlns:a16="http://schemas.microsoft.com/office/drawing/2014/main" id="{B4C4278E-7DB1-6441-AB51-EEF0D93E6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25FC6-0BD0-8346-94AB-867BABC0FFD7}"/>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2057201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26E5-BCBA-9241-A293-AB5436F7F8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01258B-51EA-5148-9878-7B1C7D2E7E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93A1CE-B3E3-A848-8F82-E65A6C5F8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779C62-EAF5-7B41-9372-9C3F105E69D8}"/>
              </a:ext>
            </a:extLst>
          </p:cNvPr>
          <p:cNvSpPr>
            <a:spLocks noGrp="1"/>
          </p:cNvSpPr>
          <p:nvPr>
            <p:ph type="dt" sz="half" idx="10"/>
          </p:nvPr>
        </p:nvSpPr>
        <p:spPr/>
        <p:txBody>
          <a:bodyPr/>
          <a:lstStyle/>
          <a:p>
            <a:fld id="{12996EDC-A58B-B04D-8B99-D6209D8EC26E}" type="datetimeFigureOut">
              <a:rPr lang="en-US" smtClean="0"/>
              <a:t>5/10/2021</a:t>
            </a:fld>
            <a:endParaRPr lang="en-US"/>
          </a:p>
        </p:txBody>
      </p:sp>
      <p:sp>
        <p:nvSpPr>
          <p:cNvPr id="6" name="Footer Placeholder 5">
            <a:extLst>
              <a:ext uri="{FF2B5EF4-FFF2-40B4-BE49-F238E27FC236}">
                <a16:creationId xmlns:a16="http://schemas.microsoft.com/office/drawing/2014/main" id="{402329FF-0663-7A42-950E-13E46F3A69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1AAFF-12AD-2A49-B152-0F6ADAD8ECCE}"/>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263281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C87BA3-E5FC-C34F-A415-01C8854F60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720E88-2C8D-2A46-BD66-DF8351E74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1DB9C-BED5-EE4A-B5EA-DD503B3CF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96EDC-A58B-B04D-8B99-D6209D8EC26E}" type="datetimeFigureOut">
              <a:rPr lang="en-US" smtClean="0"/>
              <a:t>5/10/2021</a:t>
            </a:fld>
            <a:endParaRPr lang="en-US"/>
          </a:p>
        </p:txBody>
      </p:sp>
      <p:sp>
        <p:nvSpPr>
          <p:cNvPr id="5" name="Footer Placeholder 4">
            <a:extLst>
              <a:ext uri="{FF2B5EF4-FFF2-40B4-BE49-F238E27FC236}">
                <a16:creationId xmlns:a16="http://schemas.microsoft.com/office/drawing/2014/main" id="{398E1C95-AA45-834C-A434-700FA5427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ECFAC-B46F-C14A-A4EF-2ACE860716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DD6B1-72E9-0C47-A631-87EC53E2C6F0}" type="slidenum">
              <a:rPr lang="en-US" smtClean="0"/>
              <a:t>‹#›</a:t>
            </a:fld>
            <a:endParaRPr lang="en-US"/>
          </a:p>
        </p:txBody>
      </p:sp>
    </p:spTree>
    <p:extLst>
      <p:ext uri="{BB962C8B-B14F-4D97-AF65-F5344CB8AC3E}">
        <p14:creationId xmlns:p14="http://schemas.microsoft.com/office/powerpoint/2010/main" val="1314697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EEC391-B191-425B-ACCE-CABB3C5D9FB6}"/>
              </a:ext>
            </a:extLst>
          </p:cNvPr>
          <p:cNvSpPr txBox="1"/>
          <p:nvPr/>
        </p:nvSpPr>
        <p:spPr>
          <a:xfrm>
            <a:off x="-26985" y="0"/>
            <a:ext cx="4282771" cy="1323439"/>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Reducing No-Shows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 for Pediatric Cardiology Appointments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at Pediatric Heart Institute/DOT5</a:t>
            </a:r>
          </a:p>
        </p:txBody>
      </p:sp>
      <p:sp>
        <p:nvSpPr>
          <p:cNvPr id="30" name="Rectangle 29"/>
          <p:cNvSpPr/>
          <p:nvPr/>
        </p:nvSpPr>
        <p:spPr>
          <a:xfrm>
            <a:off x="1" y="1381388"/>
            <a:ext cx="11226800" cy="5557044"/>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endParaRPr lang="en-US" dirty="0"/>
          </a:p>
          <a:p>
            <a:pPr lvl="1"/>
            <a:endParaRPr lang="en-US" dirty="0"/>
          </a:p>
        </p:txBody>
      </p:sp>
      <p:sp>
        <p:nvSpPr>
          <p:cNvPr id="22" name="TextBox 21">
            <a:extLst>
              <a:ext uri="{FF2B5EF4-FFF2-40B4-BE49-F238E27FC236}">
                <a16:creationId xmlns:a16="http://schemas.microsoft.com/office/drawing/2014/main" id="{09446181-DAD1-0F4E-BFAD-3DF05FF69662}"/>
              </a:ext>
            </a:extLst>
          </p:cNvPr>
          <p:cNvSpPr txBox="1"/>
          <p:nvPr/>
        </p:nvSpPr>
        <p:spPr>
          <a:xfrm>
            <a:off x="9588501" y="1242762"/>
            <a:ext cx="2603498" cy="5355312"/>
          </a:xfrm>
          <a:prstGeom prst="rect">
            <a:avLst/>
          </a:prstGeom>
          <a:solidFill>
            <a:srgbClr val="00B050"/>
          </a:solidFill>
        </p:spPr>
        <p:txBody>
          <a:bodyPr wrap="square" rtlCol="0">
            <a:spAutoFit/>
          </a:bodyPr>
          <a:lstStyle/>
          <a:p>
            <a:pPr fontAlgn="base"/>
            <a:endParaRPr lang="en-US" sz="800" b="1" dirty="0"/>
          </a:p>
          <a:p>
            <a:pPr fontAlgn="base"/>
            <a:r>
              <a:rPr lang="en-US" sz="1400" b="1" dirty="0"/>
              <a:t>LIMITATIONS: </a:t>
            </a:r>
            <a:r>
              <a:rPr lang="en-US" sz="1200" dirty="0"/>
              <a:t>Only the first appointment for each patient was included in the study.  Data unable to show if patient additional appointments for patient ,rescheduled visit, and if was seen eventually or no-showed multiple times </a:t>
            </a:r>
          </a:p>
          <a:p>
            <a:pPr fontAlgn="base"/>
            <a:endParaRPr lang="en-US" sz="800" dirty="0"/>
          </a:p>
          <a:p>
            <a:pPr fontAlgn="base"/>
            <a:r>
              <a:rPr lang="en-US" sz="1400" b="1" dirty="0"/>
              <a:t>FINDINGS: </a:t>
            </a:r>
            <a:r>
              <a:rPr lang="en-US" sz="1200" dirty="0"/>
              <a:t>Pre/post phone calls significantly reduced no-show appointments for those with government insurance, and those living &gt;50 miles from the clinic</a:t>
            </a:r>
          </a:p>
          <a:p>
            <a:pPr fontAlgn="base"/>
            <a:endParaRPr lang="en-US" sz="800" dirty="0"/>
          </a:p>
          <a:p>
            <a:pPr fontAlgn="base"/>
            <a:endParaRPr lang="en-US" sz="1400" b="1" dirty="0"/>
          </a:p>
          <a:p>
            <a:pPr fontAlgn="base"/>
            <a:r>
              <a:rPr lang="en-US" sz="1400" b="1" dirty="0"/>
              <a:t>CONCLUSION: </a:t>
            </a:r>
            <a:r>
              <a:rPr lang="en-US" sz="1200" dirty="0"/>
              <a:t>Reminder phone calls can improve attendance  </a:t>
            </a:r>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p:txBody>
      </p:sp>
      <p:sp>
        <p:nvSpPr>
          <p:cNvPr id="21" name="TextBox 20">
            <a:extLst>
              <a:ext uri="{FF2B5EF4-FFF2-40B4-BE49-F238E27FC236}">
                <a16:creationId xmlns:a16="http://schemas.microsoft.com/office/drawing/2014/main" id="{09446181-DAD1-0F4E-BFAD-3DF05FF69662}"/>
              </a:ext>
            </a:extLst>
          </p:cNvPr>
          <p:cNvSpPr txBox="1"/>
          <p:nvPr/>
        </p:nvSpPr>
        <p:spPr>
          <a:xfrm>
            <a:off x="0" y="1323439"/>
            <a:ext cx="2775517" cy="5601532"/>
          </a:xfrm>
          <a:prstGeom prst="rect">
            <a:avLst/>
          </a:prstGeom>
          <a:solidFill>
            <a:srgbClr val="00B050"/>
          </a:solidFill>
        </p:spPr>
        <p:txBody>
          <a:bodyPr wrap="square" rtlCol="0">
            <a:spAutoFit/>
          </a:bodyPr>
          <a:lstStyle/>
          <a:p>
            <a:endParaRPr lang="en-US" sz="800" b="1" dirty="0">
              <a:latin typeface="Verdana"/>
              <a:cs typeface="Verdana"/>
            </a:endParaRPr>
          </a:p>
          <a:p>
            <a:r>
              <a:rPr lang="en-US" sz="1400" b="1" dirty="0">
                <a:latin typeface="Verdana"/>
                <a:cs typeface="Verdana"/>
              </a:rPr>
              <a:t>Santosh Handa, BSN, RN</a:t>
            </a:r>
          </a:p>
          <a:p>
            <a:endParaRPr lang="en-US" sz="1000" b="1" dirty="0">
              <a:latin typeface="Verdana"/>
              <a:cs typeface="Verdana"/>
            </a:endParaRPr>
          </a:p>
          <a:p>
            <a:endParaRPr lang="en-US" sz="400" b="1" dirty="0">
              <a:latin typeface="Verdana"/>
              <a:cs typeface="Verdana"/>
            </a:endParaRPr>
          </a:p>
          <a:p>
            <a:r>
              <a:rPr lang="en-US" sz="1400" b="1" dirty="0">
                <a:latin typeface="Verdana"/>
                <a:cs typeface="Verdana"/>
              </a:rPr>
              <a:t>BACKGROUND: </a:t>
            </a:r>
            <a:r>
              <a:rPr lang="en-US" sz="1200" dirty="0">
                <a:cs typeface="Verdana"/>
              </a:rPr>
              <a:t>Missed appointments in pediatric heart patient population negatively impacts health and function as adults </a:t>
            </a:r>
          </a:p>
          <a:p>
            <a:r>
              <a:rPr lang="en-US" sz="1200" dirty="0">
                <a:cs typeface="Verdana"/>
              </a:rPr>
              <a:t>Missed appointments represent wasted resources</a:t>
            </a:r>
          </a:p>
          <a:p>
            <a:endParaRPr lang="en-US" sz="600" dirty="0">
              <a:latin typeface="Verdana"/>
              <a:cs typeface="Verdana"/>
            </a:endParaRPr>
          </a:p>
          <a:p>
            <a:pPr fontAlgn="base"/>
            <a:r>
              <a:rPr lang="en-US" sz="1400" b="1" dirty="0">
                <a:latin typeface="Verdana"/>
                <a:cs typeface="Verdana"/>
              </a:rPr>
              <a:t>METHODS:</a:t>
            </a:r>
            <a:r>
              <a:rPr lang="en-US" sz="1200" dirty="0"/>
              <a:t> Pre-post  quantitative design.  Appointments were grouped as either missed  or attended appointments  with subcategories . </a:t>
            </a:r>
          </a:p>
          <a:p>
            <a:pPr fontAlgn="base"/>
            <a:endParaRPr lang="en-US" sz="1200" dirty="0"/>
          </a:p>
          <a:p>
            <a:pPr fontAlgn="base"/>
            <a:r>
              <a:rPr lang="en-US" sz="1200" dirty="0"/>
              <a:t>Selected predictors  for missed appointments  included: </a:t>
            </a:r>
          </a:p>
          <a:p>
            <a:pPr fontAlgn="base"/>
            <a:endParaRPr lang="en-US" sz="600" dirty="0"/>
          </a:p>
          <a:p>
            <a:pPr fontAlgn="base"/>
            <a:r>
              <a:rPr lang="en-US" sz="1200" dirty="0"/>
              <a:t>Age	     provider	</a:t>
            </a:r>
          </a:p>
          <a:p>
            <a:pPr fontAlgn="base"/>
            <a:r>
              <a:rPr lang="en-US" sz="1200" dirty="0"/>
              <a:t>Gender	     day/time	</a:t>
            </a:r>
          </a:p>
          <a:p>
            <a:pPr fontAlgn="base"/>
            <a:r>
              <a:rPr lang="en-US" sz="1200" dirty="0"/>
              <a:t>Race/ethnicity	     MHAV enrollment</a:t>
            </a:r>
          </a:p>
          <a:p>
            <a:pPr fontAlgn="base"/>
            <a:r>
              <a:rPr lang="en-US" sz="1200" dirty="0"/>
              <a:t>diagnosis	     distance traveled</a:t>
            </a:r>
            <a:r>
              <a:rPr lang="en-US" sz="800" dirty="0"/>
              <a:t>(</a:t>
            </a:r>
            <a:r>
              <a:rPr lang="en-US" sz="800" dirty="0" err="1"/>
              <a:t>zipcode</a:t>
            </a:r>
            <a:r>
              <a:rPr lang="en-US" sz="800" dirty="0"/>
              <a:t>) </a:t>
            </a:r>
            <a:endParaRPr lang="en-US" sz="1200" dirty="0"/>
          </a:p>
          <a:p>
            <a:pPr fontAlgn="base"/>
            <a:r>
              <a:rPr lang="en-US" sz="1200" dirty="0"/>
              <a:t>Insurance type</a:t>
            </a:r>
          </a:p>
          <a:p>
            <a:pPr fontAlgn="base"/>
            <a:endParaRPr lang="en-US" sz="1200" dirty="0"/>
          </a:p>
          <a:p>
            <a:pPr fontAlgn="base"/>
            <a:r>
              <a:rPr lang="en-US" sz="1400" dirty="0"/>
              <a:t>The A Priori strategy implemented was reminder phone calls to parent/care givers</a:t>
            </a:r>
          </a:p>
          <a:p>
            <a:pPr fontAlgn="base"/>
            <a:endParaRPr lang="en-US" sz="1200" dirty="0"/>
          </a:p>
          <a:p>
            <a:pPr fontAlgn="base"/>
            <a:endParaRPr lang="en-US" sz="1200" dirty="0"/>
          </a:p>
          <a:p>
            <a:pPr fontAlgn="base"/>
            <a:endParaRPr lang="en-US" sz="1200" dirty="0"/>
          </a:p>
        </p:txBody>
      </p:sp>
      <p:sp>
        <p:nvSpPr>
          <p:cNvPr id="9" name="Rectangle 8">
            <a:extLst>
              <a:ext uri="{FF2B5EF4-FFF2-40B4-BE49-F238E27FC236}">
                <a16:creationId xmlns:a16="http://schemas.microsoft.com/office/drawing/2014/main" id="{E36DFE8C-E90D-4DDC-BDF9-BD0C2CDF8E02}"/>
              </a:ext>
            </a:extLst>
          </p:cNvPr>
          <p:cNvSpPr/>
          <p:nvPr/>
        </p:nvSpPr>
        <p:spPr>
          <a:xfrm>
            <a:off x="9578798" y="5107137"/>
            <a:ext cx="2613202" cy="18312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11651" y="10796388"/>
            <a:ext cx="184666" cy="369332"/>
          </a:xfrm>
          <a:prstGeom prst="rect">
            <a:avLst/>
          </a:prstGeom>
          <a:noFill/>
        </p:spPr>
        <p:txBody>
          <a:bodyPr wrap="none" rtlCol="0">
            <a:spAutoFit/>
          </a:bodyPr>
          <a:lstStyle/>
          <a:p>
            <a:endParaRPr lang="en-US" dirty="0"/>
          </a:p>
        </p:txBody>
      </p:sp>
      <p:sp>
        <p:nvSpPr>
          <p:cNvPr id="34" name="Content Placeholder 2">
            <a:extLst>
              <a:ext uri="{FF2B5EF4-FFF2-40B4-BE49-F238E27FC236}">
                <a16:creationId xmlns:a16="http://schemas.microsoft.com/office/drawing/2014/main" id="{37322DDF-549B-4FEE-90CE-59A7A832FB94}"/>
              </a:ext>
            </a:extLst>
          </p:cNvPr>
          <p:cNvSpPr txBox="1">
            <a:spLocks/>
          </p:cNvSpPr>
          <p:nvPr/>
        </p:nvSpPr>
        <p:spPr>
          <a:xfrm>
            <a:off x="7487783" y="1381388"/>
            <a:ext cx="4444368" cy="13157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p>
        </p:txBody>
      </p:sp>
      <p:pic>
        <p:nvPicPr>
          <p:cNvPr id="13" name="Picture 12" descr="Text&#10;&#10;Description automatically generated">
            <a:extLst>
              <a:ext uri="{FF2B5EF4-FFF2-40B4-BE49-F238E27FC236}">
                <a16:creationId xmlns:a16="http://schemas.microsoft.com/office/drawing/2014/main" id="{FA04BC0A-D6F8-4F51-A9E0-EE9CD8CD63D8}"/>
              </a:ext>
            </a:extLst>
          </p:cNvPr>
          <p:cNvPicPr>
            <a:picLocks noChangeAspect="1"/>
          </p:cNvPicPr>
          <p:nvPr/>
        </p:nvPicPr>
        <p:blipFill>
          <a:blip r:embed="rId5"/>
          <a:stretch>
            <a:fillRect/>
          </a:stretch>
        </p:blipFill>
        <p:spPr>
          <a:xfrm>
            <a:off x="4335019" y="-108472"/>
            <a:ext cx="1502560" cy="1502560"/>
          </a:xfrm>
          <a:prstGeom prst="rect">
            <a:avLst/>
          </a:prstGeom>
        </p:spPr>
      </p:pic>
      <p:pic>
        <p:nvPicPr>
          <p:cNvPr id="8" name="Picture 7">
            <a:extLst>
              <a:ext uri="{FF2B5EF4-FFF2-40B4-BE49-F238E27FC236}">
                <a16:creationId xmlns:a16="http://schemas.microsoft.com/office/drawing/2014/main" id="{C0D52EF0-AC53-4EB4-B405-27934FCBE646}"/>
              </a:ext>
            </a:extLst>
          </p:cNvPr>
          <p:cNvPicPr>
            <a:picLocks noChangeAspect="1"/>
          </p:cNvPicPr>
          <p:nvPr/>
        </p:nvPicPr>
        <p:blipFill>
          <a:blip r:embed="rId6"/>
          <a:stretch>
            <a:fillRect/>
          </a:stretch>
        </p:blipFill>
        <p:spPr>
          <a:xfrm>
            <a:off x="11092266" y="5203082"/>
            <a:ext cx="839885" cy="830997"/>
          </a:xfrm>
          <a:prstGeom prst="rect">
            <a:avLst/>
          </a:prstGeom>
        </p:spPr>
      </p:pic>
      <p:sp>
        <p:nvSpPr>
          <p:cNvPr id="10" name="TextBox 9">
            <a:extLst>
              <a:ext uri="{FF2B5EF4-FFF2-40B4-BE49-F238E27FC236}">
                <a16:creationId xmlns:a16="http://schemas.microsoft.com/office/drawing/2014/main" id="{732615D8-38E7-4FB8-A8DF-7F51211BB747}"/>
              </a:ext>
            </a:extLst>
          </p:cNvPr>
          <p:cNvSpPr txBox="1"/>
          <p:nvPr/>
        </p:nvSpPr>
        <p:spPr>
          <a:xfrm>
            <a:off x="9707649" y="5308726"/>
            <a:ext cx="1390119" cy="1077218"/>
          </a:xfrm>
          <a:prstGeom prst="rect">
            <a:avLst/>
          </a:prstGeom>
          <a:noFill/>
        </p:spPr>
        <p:txBody>
          <a:bodyPr wrap="square" rtlCol="0">
            <a:spAutoFit/>
          </a:bodyPr>
          <a:lstStyle/>
          <a:p>
            <a:pPr algn="ctr"/>
            <a:r>
              <a:rPr lang="en-US" sz="1600" dirty="0"/>
              <a:t>Scan to</a:t>
            </a:r>
          </a:p>
          <a:p>
            <a:pPr algn="ctr"/>
            <a:r>
              <a:rPr lang="en-US" sz="1600" dirty="0"/>
              <a:t>contact  me </a:t>
            </a:r>
          </a:p>
          <a:p>
            <a:pPr algn="ctr"/>
            <a:r>
              <a:rPr lang="en-US" sz="1600" dirty="0"/>
              <a:t>or request references</a:t>
            </a:r>
          </a:p>
        </p:txBody>
      </p:sp>
      <p:sp>
        <p:nvSpPr>
          <p:cNvPr id="20" name="Rectangle 19">
            <a:extLst>
              <a:ext uri="{FF2B5EF4-FFF2-40B4-BE49-F238E27FC236}">
                <a16:creationId xmlns:a16="http://schemas.microsoft.com/office/drawing/2014/main" id="{67133A52-7B1D-CA40-A307-3CB5779D8F65}"/>
              </a:ext>
            </a:extLst>
          </p:cNvPr>
          <p:cNvSpPr/>
          <p:nvPr/>
        </p:nvSpPr>
        <p:spPr>
          <a:xfrm>
            <a:off x="5976002" y="0"/>
            <a:ext cx="6215998" cy="13625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t>
            </a:r>
            <a:r>
              <a:rPr lang="en-US" sz="1400" dirty="0">
                <a:solidFill>
                  <a:schemeClr val="tx1"/>
                </a:solidFill>
              </a:rPr>
              <a:t>Failure by patients to keep scheduled appointments is an important obstacle to the provision of effective healthcare. By missing their appointment, individuals deprive themselves of professional services, disrupt client-care-provider relationships, reduce the opportunity for other patients to receive timely care and indirectly contribute to rising health care costs”(</a:t>
            </a:r>
            <a:r>
              <a:rPr lang="en-US" sz="1400" dirty="0" err="1">
                <a:solidFill>
                  <a:schemeClr val="tx1"/>
                </a:solidFill>
              </a:rPr>
              <a:t>Marchari</a:t>
            </a:r>
            <a:r>
              <a:rPr lang="en-US" sz="1400" dirty="0">
                <a:solidFill>
                  <a:schemeClr val="tx1"/>
                </a:solidFill>
              </a:rPr>
              <a:t> et al, 1992).</a:t>
            </a:r>
            <a:endParaRPr lang="en-US" sz="1400" i="1" dirty="0">
              <a:solidFill>
                <a:schemeClr val="tx1"/>
              </a:solidFill>
            </a:endParaRPr>
          </a:p>
        </p:txBody>
      </p:sp>
      <p:pic>
        <p:nvPicPr>
          <p:cNvPr id="29" name="Picture 28" descr="Table&#10;&#10;Description automatically generated">
            <a:extLst>
              <a:ext uri="{FF2B5EF4-FFF2-40B4-BE49-F238E27FC236}">
                <a16:creationId xmlns:a16="http://schemas.microsoft.com/office/drawing/2014/main" id="{A3224E0C-0A2F-4FF2-A4EE-1AAEBADDAD52}"/>
              </a:ext>
            </a:extLst>
          </p:cNvPr>
          <p:cNvPicPr>
            <a:picLocks noChangeAspect="1"/>
          </p:cNvPicPr>
          <p:nvPr/>
        </p:nvPicPr>
        <p:blipFill rotWithShape="1">
          <a:blip r:embed="rId7"/>
          <a:srcRect l="2354" t="33473" r="11964" b="3874"/>
          <a:stretch/>
        </p:blipFill>
        <p:spPr>
          <a:xfrm>
            <a:off x="2775517" y="1637258"/>
            <a:ext cx="3323130" cy="3059698"/>
          </a:xfrm>
          <a:prstGeom prst="rect">
            <a:avLst/>
          </a:prstGeom>
        </p:spPr>
      </p:pic>
      <p:sp>
        <p:nvSpPr>
          <p:cNvPr id="39" name="TextBox 38"/>
          <p:cNvSpPr txBox="1"/>
          <p:nvPr/>
        </p:nvSpPr>
        <p:spPr>
          <a:xfrm>
            <a:off x="2777966" y="1384307"/>
            <a:ext cx="3323130" cy="492443"/>
          </a:xfrm>
          <a:prstGeom prst="rect">
            <a:avLst/>
          </a:prstGeom>
          <a:solidFill>
            <a:schemeClr val="bg1"/>
          </a:solidFill>
        </p:spPr>
        <p:txBody>
          <a:bodyPr wrap="square" rtlCol="0">
            <a:spAutoFit/>
          </a:bodyPr>
          <a:lstStyle/>
          <a:p>
            <a:r>
              <a:rPr lang="en-US" sz="1600" b="1" dirty="0"/>
              <a:t>Government </a:t>
            </a:r>
            <a:r>
              <a:rPr lang="en-US" sz="1600" b="1" dirty="0" err="1"/>
              <a:t>Payor</a:t>
            </a:r>
            <a:r>
              <a:rPr lang="en-US" sz="1600" b="1" dirty="0"/>
              <a:t>          </a:t>
            </a:r>
          </a:p>
          <a:p>
            <a:r>
              <a:rPr lang="en-US" sz="1000" dirty="0"/>
              <a:t>Cohort Crosstabulation                              Cohort</a:t>
            </a:r>
          </a:p>
        </p:txBody>
      </p:sp>
      <p:sp>
        <p:nvSpPr>
          <p:cNvPr id="41" name="TextBox 40">
            <a:extLst>
              <a:ext uri="{FF2B5EF4-FFF2-40B4-BE49-F238E27FC236}">
                <a16:creationId xmlns:a16="http://schemas.microsoft.com/office/drawing/2014/main" id="{65ECBB48-D93C-4D86-A3C0-8198CF46C022}"/>
              </a:ext>
            </a:extLst>
          </p:cNvPr>
          <p:cNvSpPr txBox="1"/>
          <p:nvPr/>
        </p:nvSpPr>
        <p:spPr>
          <a:xfrm>
            <a:off x="5573662" y="4436982"/>
            <a:ext cx="520879" cy="246221"/>
          </a:xfrm>
          <a:prstGeom prst="rect">
            <a:avLst/>
          </a:prstGeom>
          <a:solidFill>
            <a:schemeClr val="accent4">
              <a:lumMod val="60000"/>
              <a:lumOff val="40000"/>
            </a:schemeClr>
          </a:solidFill>
        </p:spPr>
        <p:txBody>
          <a:bodyPr wrap="square" rtlCol="0">
            <a:spAutoFit/>
          </a:bodyPr>
          <a:lstStyle/>
          <a:p>
            <a:r>
              <a:rPr lang="en-US" sz="1000" dirty="0">
                <a:highlight>
                  <a:srgbClr val="FF6A13"/>
                </a:highlight>
              </a:rPr>
              <a:t>P&lt;..5</a:t>
            </a:r>
          </a:p>
        </p:txBody>
      </p:sp>
      <p:graphicFrame>
        <p:nvGraphicFramePr>
          <p:cNvPr id="4" name="Table 3"/>
          <p:cNvGraphicFramePr>
            <a:graphicFrameLocks noGrp="1"/>
          </p:cNvGraphicFramePr>
          <p:nvPr>
            <p:extLst>
              <p:ext uri="{D42A27DB-BD31-4B8C-83A1-F6EECF244321}">
                <p14:modId xmlns:p14="http://schemas.microsoft.com/office/powerpoint/2010/main" val="3090563998"/>
              </p:ext>
            </p:extLst>
          </p:nvPr>
        </p:nvGraphicFramePr>
        <p:xfrm>
          <a:off x="3691054" y="5107137"/>
          <a:ext cx="5080001" cy="1371600"/>
        </p:xfrm>
        <a:graphic>
          <a:graphicData uri="http://schemas.openxmlformats.org/drawingml/2006/table">
            <a:tbl>
              <a:tblPr firstRow="1" bandRow="1">
                <a:tableStyleId>{5C22544A-7EE6-4342-B048-85BDC9FD1C3A}</a:tableStyleId>
              </a:tblPr>
              <a:tblGrid>
                <a:gridCol w="2230656">
                  <a:extLst>
                    <a:ext uri="{9D8B030D-6E8A-4147-A177-3AD203B41FA5}">
                      <a16:colId xmlns:a16="http://schemas.microsoft.com/office/drawing/2014/main" val="20000"/>
                    </a:ext>
                  </a:extLst>
                </a:gridCol>
                <a:gridCol w="1432184">
                  <a:extLst>
                    <a:ext uri="{9D8B030D-6E8A-4147-A177-3AD203B41FA5}">
                      <a16:colId xmlns:a16="http://schemas.microsoft.com/office/drawing/2014/main" val="20001"/>
                    </a:ext>
                  </a:extLst>
                </a:gridCol>
                <a:gridCol w="1417161">
                  <a:extLst>
                    <a:ext uri="{9D8B030D-6E8A-4147-A177-3AD203B41FA5}">
                      <a16:colId xmlns:a16="http://schemas.microsoft.com/office/drawing/2014/main" val="20002"/>
                    </a:ext>
                  </a:extLst>
                </a:gridCol>
              </a:tblGrid>
              <a:tr h="0">
                <a:tc>
                  <a:txBody>
                    <a:bodyPr/>
                    <a:lstStyle/>
                    <a:p>
                      <a:r>
                        <a:rPr lang="en-US" sz="1200" dirty="0"/>
                        <a:t>PHI appointments</a:t>
                      </a:r>
                      <a:r>
                        <a:rPr lang="en-US" sz="1200" baseline="0" dirty="0"/>
                        <a:t> for 3 months</a:t>
                      </a:r>
                      <a:endParaRPr lang="en-US" sz="1200" dirty="0"/>
                    </a:p>
                  </a:txBody>
                  <a:tcPr/>
                </a:tc>
                <a:tc>
                  <a:txBody>
                    <a:bodyPr/>
                    <a:lstStyle/>
                    <a:p>
                      <a:r>
                        <a:rPr lang="en-US" sz="1200" dirty="0"/>
                        <a:t>Pre (Cohort</a:t>
                      </a:r>
                      <a:r>
                        <a:rPr lang="en-US" sz="1200" baseline="0" dirty="0"/>
                        <a:t> 1)</a:t>
                      </a:r>
                      <a:endParaRPr lang="en-US" sz="1200" dirty="0"/>
                    </a:p>
                  </a:txBody>
                  <a:tcPr/>
                </a:tc>
                <a:tc>
                  <a:txBody>
                    <a:bodyPr/>
                    <a:lstStyle/>
                    <a:p>
                      <a:r>
                        <a:rPr lang="en-US" sz="1200" dirty="0"/>
                        <a:t>Post (Cohort</a:t>
                      </a:r>
                      <a:r>
                        <a:rPr lang="en-US" sz="1200" baseline="0" dirty="0"/>
                        <a:t> 2)</a:t>
                      </a:r>
                      <a:endParaRPr lang="en-US" sz="1200" dirty="0"/>
                    </a:p>
                  </a:txBody>
                  <a:tcPr/>
                </a:tc>
                <a:extLst>
                  <a:ext uri="{0D108BD9-81ED-4DB2-BD59-A6C34878D82A}">
                    <a16:rowId xmlns:a16="http://schemas.microsoft.com/office/drawing/2014/main" val="10000"/>
                  </a:ext>
                </a:extLst>
              </a:tr>
              <a:tr h="2537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Total </a:t>
                      </a:r>
                      <a:r>
                        <a:rPr lang="en-US" sz="1200" baseline="0" dirty="0"/>
                        <a:t>Patients scheduled</a:t>
                      </a:r>
                      <a:endParaRPr lang="en-US" sz="1200" dirty="0"/>
                    </a:p>
                  </a:txBody>
                  <a:tcPr/>
                </a:tc>
                <a:tc>
                  <a:txBody>
                    <a:bodyPr/>
                    <a:lstStyle/>
                    <a:p>
                      <a:r>
                        <a:rPr lang="en-US" sz="1200" dirty="0"/>
                        <a:t>2969</a:t>
                      </a:r>
                    </a:p>
                  </a:txBody>
                  <a:tcPr/>
                </a:tc>
                <a:tc>
                  <a:txBody>
                    <a:bodyPr/>
                    <a:lstStyle/>
                    <a:p>
                      <a:r>
                        <a:rPr lang="en-US" sz="1200" dirty="0"/>
                        <a:t>2772</a:t>
                      </a:r>
                    </a:p>
                  </a:txBody>
                  <a:tcPr/>
                </a:tc>
                <a:extLst>
                  <a:ext uri="{0D108BD9-81ED-4DB2-BD59-A6C34878D82A}">
                    <a16:rowId xmlns:a16="http://schemas.microsoft.com/office/drawing/2014/main" val="10001"/>
                  </a:ext>
                </a:extLst>
              </a:tr>
              <a:tr h="253709">
                <a:tc>
                  <a:txBody>
                    <a:bodyPr/>
                    <a:lstStyle/>
                    <a:p>
                      <a:r>
                        <a:rPr lang="en-US" sz="1200" dirty="0"/>
                        <a:t>No-show/No Call</a:t>
                      </a:r>
                    </a:p>
                  </a:txBody>
                  <a:tcPr/>
                </a:tc>
                <a:tc>
                  <a:txBody>
                    <a:bodyPr/>
                    <a:lstStyle/>
                    <a:p>
                      <a:r>
                        <a:rPr lang="en-US" sz="1200" b="1" dirty="0"/>
                        <a:t>234/</a:t>
                      </a:r>
                      <a:r>
                        <a:rPr lang="en-US" sz="1200" b="1" baseline="0" dirty="0"/>
                        <a:t> </a:t>
                      </a:r>
                      <a:r>
                        <a:rPr lang="en-US" sz="1200" b="1" dirty="0"/>
                        <a:t>7.9 % </a:t>
                      </a:r>
                      <a:endParaRPr lang="en-US" sz="1200" dirty="0"/>
                    </a:p>
                  </a:txBody>
                  <a:tcPr/>
                </a:tc>
                <a:tc>
                  <a:txBody>
                    <a:bodyPr/>
                    <a:lstStyle/>
                    <a:p>
                      <a:r>
                        <a:rPr lang="en-US" sz="1200" b="1" dirty="0"/>
                        <a:t>149/</a:t>
                      </a:r>
                      <a:r>
                        <a:rPr lang="en-US" sz="1200" b="1" baseline="0" dirty="0"/>
                        <a:t> </a:t>
                      </a:r>
                      <a:r>
                        <a:rPr lang="en-US" sz="1200" b="1" dirty="0"/>
                        <a:t>5.4 % </a:t>
                      </a:r>
                      <a:endParaRPr lang="en-US" sz="1200" dirty="0"/>
                    </a:p>
                  </a:txBody>
                  <a:tcPr/>
                </a:tc>
                <a:extLst>
                  <a:ext uri="{0D108BD9-81ED-4DB2-BD59-A6C34878D82A}">
                    <a16:rowId xmlns:a16="http://schemas.microsoft.com/office/drawing/2014/main" val="10003"/>
                  </a:ext>
                </a:extLst>
              </a:tr>
              <a:tr h="263106">
                <a:tc>
                  <a:txBody>
                    <a:bodyPr/>
                    <a:lstStyle/>
                    <a:p>
                      <a:r>
                        <a:rPr lang="en-US" sz="1200" dirty="0"/>
                        <a:t>Patient cancelled</a:t>
                      </a:r>
                    </a:p>
                  </a:txBody>
                  <a:tcPr/>
                </a:tc>
                <a:tc>
                  <a:txBody>
                    <a:bodyPr/>
                    <a:lstStyle/>
                    <a:p>
                      <a:r>
                        <a:rPr lang="en-US" sz="1200" dirty="0"/>
                        <a:t>469/</a:t>
                      </a:r>
                      <a:r>
                        <a:rPr lang="en-US" sz="1200" baseline="0" dirty="0"/>
                        <a:t> </a:t>
                      </a:r>
                      <a:r>
                        <a:rPr lang="en-US" sz="1200" dirty="0"/>
                        <a:t>15.8%</a:t>
                      </a:r>
                    </a:p>
                  </a:txBody>
                  <a:tcPr/>
                </a:tc>
                <a:tc>
                  <a:txBody>
                    <a:bodyPr/>
                    <a:lstStyle/>
                    <a:p>
                      <a:r>
                        <a:rPr lang="en-US" sz="1200" dirty="0"/>
                        <a:t>453/16.3% </a:t>
                      </a:r>
                    </a:p>
                  </a:txBody>
                  <a:tcPr/>
                </a:tc>
                <a:extLst>
                  <a:ext uri="{0D108BD9-81ED-4DB2-BD59-A6C34878D82A}">
                    <a16:rowId xmlns:a16="http://schemas.microsoft.com/office/drawing/2014/main" val="10004"/>
                  </a:ext>
                </a:extLst>
              </a:tr>
              <a:tr h="263106">
                <a:tc>
                  <a:txBody>
                    <a:bodyPr/>
                    <a:lstStyle/>
                    <a:p>
                      <a:r>
                        <a:rPr lang="en-US" sz="1200" dirty="0"/>
                        <a:t>Patients attended</a:t>
                      </a:r>
                    </a:p>
                  </a:txBody>
                  <a:tcPr/>
                </a:tc>
                <a:tc>
                  <a:txBody>
                    <a:bodyPr/>
                    <a:lstStyle/>
                    <a:p>
                      <a:r>
                        <a:rPr lang="en-US" sz="1200" b="1" dirty="0"/>
                        <a:t>1942/65.4% </a:t>
                      </a:r>
                      <a:endParaRPr lang="en-US" sz="1200" dirty="0"/>
                    </a:p>
                  </a:txBody>
                  <a:tcPr/>
                </a:tc>
                <a:tc>
                  <a:txBody>
                    <a:bodyPr/>
                    <a:lstStyle/>
                    <a:p>
                      <a:r>
                        <a:rPr lang="en-US" sz="1200" b="1" dirty="0"/>
                        <a:t>1812 /65.4%           </a:t>
                      </a:r>
                      <a:endParaRPr lang="en-US" sz="1200" dirty="0"/>
                    </a:p>
                  </a:txBody>
                  <a:tcPr/>
                </a:tc>
                <a:extLst>
                  <a:ext uri="{0D108BD9-81ED-4DB2-BD59-A6C34878D82A}">
                    <a16:rowId xmlns:a16="http://schemas.microsoft.com/office/drawing/2014/main" val="10005"/>
                  </a:ext>
                </a:extLst>
              </a:tr>
            </a:tbl>
          </a:graphicData>
        </a:graphic>
      </p:graphicFrame>
      <p:pic>
        <p:nvPicPr>
          <p:cNvPr id="27" name="Picture 26" descr="Table&#10;&#10;Description automatically generated">
            <a:extLst>
              <a:ext uri="{FF2B5EF4-FFF2-40B4-BE49-F238E27FC236}">
                <a16:creationId xmlns:a16="http://schemas.microsoft.com/office/drawing/2014/main" id="{14EE9BEE-7F5A-499F-B1BF-005B23C9D2CD}"/>
              </a:ext>
            </a:extLst>
          </p:cNvPr>
          <p:cNvPicPr>
            <a:picLocks noChangeAspect="1"/>
          </p:cNvPicPr>
          <p:nvPr/>
        </p:nvPicPr>
        <p:blipFill rotWithShape="1">
          <a:blip r:embed="rId8"/>
          <a:srcRect l="2387" t="30441" r="18854" b="5441"/>
          <a:stretch/>
        </p:blipFill>
        <p:spPr>
          <a:xfrm>
            <a:off x="6336713" y="1606460"/>
            <a:ext cx="3251788" cy="3076743"/>
          </a:xfrm>
          <a:prstGeom prst="rect">
            <a:avLst/>
          </a:prstGeom>
        </p:spPr>
      </p:pic>
      <p:sp>
        <p:nvSpPr>
          <p:cNvPr id="37" name="TextBox 36"/>
          <p:cNvSpPr txBox="1"/>
          <p:nvPr/>
        </p:nvSpPr>
        <p:spPr>
          <a:xfrm>
            <a:off x="6336713" y="1384307"/>
            <a:ext cx="3251789" cy="492443"/>
          </a:xfrm>
          <a:prstGeom prst="rect">
            <a:avLst/>
          </a:prstGeom>
          <a:solidFill>
            <a:schemeClr val="bg1"/>
          </a:solidFill>
        </p:spPr>
        <p:txBody>
          <a:bodyPr wrap="square" rtlCol="0">
            <a:spAutoFit/>
          </a:bodyPr>
          <a:lstStyle/>
          <a:p>
            <a:r>
              <a:rPr lang="en-US" sz="1600" b="1" dirty="0"/>
              <a:t>Distance &gt; 50 Miles</a:t>
            </a:r>
          </a:p>
          <a:p>
            <a:r>
              <a:rPr lang="en-US" sz="1000" dirty="0"/>
              <a:t>Cohort </a:t>
            </a:r>
            <a:r>
              <a:rPr lang="en-US" sz="1000" dirty="0" err="1"/>
              <a:t>Crosstabulation</a:t>
            </a:r>
            <a:r>
              <a:rPr lang="en-US" sz="1000" dirty="0"/>
              <a:t>                                  Cohort</a:t>
            </a:r>
          </a:p>
        </p:txBody>
      </p:sp>
      <p:sp>
        <p:nvSpPr>
          <p:cNvPr id="42" name="TextBox 41">
            <a:extLst>
              <a:ext uri="{FF2B5EF4-FFF2-40B4-BE49-F238E27FC236}">
                <a16:creationId xmlns:a16="http://schemas.microsoft.com/office/drawing/2014/main" id="{65ECBB48-D93C-4D86-A3C0-8198CF46C022}"/>
              </a:ext>
            </a:extLst>
          </p:cNvPr>
          <p:cNvSpPr txBox="1"/>
          <p:nvPr/>
        </p:nvSpPr>
        <p:spPr>
          <a:xfrm>
            <a:off x="9067623" y="4460720"/>
            <a:ext cx="520879" cy="246221"/>
          </a:xfrm>
          <a:prstGeom prst="rect">
            <a:avLst/>
          </a:prstGeom>
          <a:solidFill>
            <a:schemeClr val="accent4">
              <a:lumMod val="60000"/>
              <a:lumOff val="40000"/>
            </a:schemeClr>
          </a:solidFill>
        </p:spPr>
        <p:txBody>
          <a:bodyPr wrap="square" rtlCol="0">
            <a:spAutoFit/>
          </a:bodyPr>
          <a:lstStyle/>
          <a:p>
            <a:r>
              <a:rPr lang="en-US" sz="1000" dirty="0">
                <a:highlight>
                  <a:srgbClr val="FF6A13"/>
                </a:highlight>
              </a:rPr>
              <a:t>P&lt;..5</a:t>
            </a:r>
          </a:p>
        </p:txBody>
      </p:sp>
      <p:pic>
        <p:nvPicPr>
          <p:cNvPr id="24" name="Sound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71566" y="5979544"/>
            <a:ext cx="812800" cy="812800"/>
          </a:xfrm>
          <a:prstGeom prst="rect">
            <a:avLst/>
          </a:prstGeom>
        </p:spPr>
      </p:pic>
    </p:spTree>
    <p:extLst>
      <p:ext uri="{BB962C8B-B14F-4D97-AF65-F5344CB8AC3E}">
        <p14:creationId xmlns:p14="http://schemas.microsoft.com/office/powerpoint/2010/main" val="3630665701"/>
      </p:ext>
    </p:extLst>
  </p:cSld>
  <p:clrMapOvr>
    <a:masterClrMapping/>
  </p:clrMapOvr>
  <mc:AlternateContent xmlns:mc="http://schemas.openxmlformats.org/markup-compatibility/2006" xmlns:p14="http://schemas.microsoft.com/office/powerpoint/2010/main">
    <mc:Choice Requires="p14">
      <p:transition spd="slow" p14:dur="2000" advTm="300554"/>
    </mc:Choice>
    <mc:Fallback xmlns="">
      <p:transition spd="slow" advTm="300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73"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7309</TotalTime>
  <Words>488</Words>
  <Application>Microsoft Office PowerPoint</Application>
  <PresentationFormat>Widescreen</PresentationFormat>
  <Paragraphs>77</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Futura Medium</vt:lpstr>
      <vt:lpstr>Verdana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Khalid, Nadia</cp:lastModifiedBy>
  <cp:revision>199</cp:revision>
  <cp:lastPrinted>2020-10-06T18:15:58Z</cp:lastPrinted>
  <dcterms:created xsi:type="dcterms:W3CDTF">2019-03-29T03:34:12Z</dcterms:created>
  <dcterms:modified xsi:type="dcterms:W3CDTF">2021-05-10T20:21:13Z</dcterms:modified>
</cp:coreProperties>
</file>