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3" r:id="rId2"/>
  </p:sldMasterIdLst>
  <p:notesMasterIdLst>
    <p:notesMasterId r:id="rId4"/>
  </p:notesMasterIdLst>
  <p:handoutMasterIdLst>
    <p:handoutMasterId r:id="rId5"/>
  </p:handoutMasterIdLst>
  <p:sldIdLst>
    <p:sldId id="266" r:id="rId3"/>
  </p:sldIdLst>
  <p:sldSz cx="43891200" cy="32918400"/>
  <p:notesSz cx="6858000" cy="9144000"/>
  <p:defaultText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KOTOULAS" initials="AK" lastIdx="2" clrIdx="0"/>
  <p:cmAuthor id="1" name="A.KOTOULAS" initials="HELP" lastIdx="1" clrIdx="1"/>
  <p:cmAuthor id="2" name="A.KOTOULAS" initials="HELP - " lastIdx="1" clrIdx="2"/>
  <p:cmAuthor id="3" name="PosterPresentations.com - 510.649.3001" initials="HELP - " lastIdx="1" clrIdx="3"/>
  <p:cmAuthor id="4" name="Abbu, Stephanie N" initials="ASN" lastIdx="1" clrIdx="4">
    <p:extLst>
      <p:ext uri="{19B8F6BF-5375-455C-9EA6-DF929625EA0E}">
        <p15:presenceInfo xmlns:p15="http://schemas.microsoft.com/office/powerpoint/2012/main" userId="S::stephanie.n.abbu@vumc.org::9114fa45-be1e-4862-868c-7af8b24742b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9FB"/>
    <a:srgbClr val="F3F5FA"/>
    <a:srgbClr val="CDD2DE"/>
    <a:srgbClr val="E3E9E5"/>
    <a:srgbClr val="EAEAE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autoAdjust="0"/>
    <p:restoredTop sz="94694" autoAdjust="0"/>
  </p:normalViewPr>
  <p:slideViewPr>
    <p:cSldViewPr snapToGrid="0" snapToObjects="1" showGuides="1">
      <p:cViewPr>
        <p:scale>
          <a:sx n="20" d="100"/>
          <a:sy n="20" d="100"/>
        </p:scale>
        <p:origin x="748" y="-126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varScale="1">
        <p:scale>
          <a:sx n="84" d="100"/>
          <a:sy n="84" d="100"/>
        </p:scale>
        <p:origin x="382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commentAuthors" Target="commentAuthors.xml"/><Relationship Id="rId5" Type="http://schemas.openxmlformats.org/officeDocument/2006/relationships/handoutMaster" Target="handoutMasters/handoutMaster1.xml"/><Relationship Id="rId10" Type="http://schemas.openxmlformats.org/officeDocument/2006/relationships/tableStyles" Target="tableStyles.xml"/><Relationship Id="rId4" Type="http://schemas.openxmlformats.org/officeDocument/2006/relationships/notesMaster" Target="notesMasters/notesMaster1.xml"/><Relationship Id="rId9"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5"/>
    </mc:Choice>
    <mc:Fallback>
      <c:style val="35"/>
    </mc:Fallback>
  </mc:AlternateContent>
  <c:chart>
    <c:title>
      <c:tx>
        <c:rich>
          <a:bodyPr/>
          <a:lstStyle/>
          <a:p>
            <a:pPr>
              <a:defRPr sz="4000"/>
            </a:pPr>
            <a:r>
              <a:rPr lang="en-US" sz="4000" dirty="0"/>
              <a:t>Length</a:t>
            </a:r>
            <a:r>
              <a:rPr lang="en-US" sz="4000" baseline="0" dirty="0"/>
              <a:t> of Stay in Days</a:t>
            </a:r>
            <a:endParaRPr lang="en-US" sz="4000" dirty="0"/>
          </a:p>
        </c:rich>
      </c:tx>
      <c:overlay val="0"/>
    </c:title>
    <c:autoTitleDeleted val="0"/>
    <c:plotArea>
      <c:layout/>
      <c:barChart>
        <c:barDir val="col"/>
        <c:grouping val="clustered"/>
        <c:varyColors val="0"/>
        <c:ser>
          <c:idx val="0"/>
          <c:order val="0"/>
          <c:tx>
            <c:strRef>
              <c:f>Sheet1!$B$1</c:f>
              <c:strCache>
                <c:ptCount val="1"/>
                <c:pt idx="0">
                  <c:v>2019</c:v>
                </c:pt>
              </c:strCache>
            </c:strRef>
          </c:tx>
          <c:invertIfNegative val="0"/>
          <c:cat>
            <c:strRef>
              <c:f>Sheet1!$A$2:$A$6</c:f>
              <c:strCache>
                <c:ptCount val="5"/>
                <c:pt idx="0">
                  <c:v>April</c:v>
                </c:pt>
                <c:pt idx="1">
                  <c:v>May</c:v>
                </c:pt>
                <c:pt idx="2">
                  <c:v>June</c:v>
                </c:pt>
                <c:pt idx="3">
                  <c:v>July</c:v>
                </c:pt>
                <c:pt idx="4">
                  <c:v>August</c:v>
                </c:pt>
              </c:strCache>
            </c:strRef>
          </c:cat>
          <c:val>
            <c:numRef>
              <c:f>Sheet1!$B$2:$B$6</c:f>
              <c:numCache>
                <c:formatCode>General</c:formatCode>
                <c:ptCount val="5"/>
                <c:pt idx="0">
                  <c:v>28.2</c:v>
                </c:pt>
                <c:pt idx="1">
                  <c:v>27.5</c:v>
                </c:pt>
                <c:pt idx="2">
                  <c:v>29.3</c:v>
                </c:pt>
                <c:pt idx="3">
                  <c:v>31.6</c:v>
                </c:pt>
                <c:pt idx="4">
                  <c:v>30.8</c:v>
                </c:pt>
              </c:numCache>
            </c:numRef>
          </c:val>
          <c:extLst>
            <c:ext xmlns:c16="http://schemas.microsoft.com/office/drawing/2014/chart" uri="{C3380CC4-5D6E-409C-BE32-E72D297353CC}">
              <c16:uniqueId val="{00000000-DB3D-47F4-9D61-2037744757F6}"/>
            </c:ext>
          </c:extLst>
        </c:ser>
        <c:ser>
          <c:idx val="1"/>
          <c:order val="1"/>
          <c:tx>
            <c:strRef>
              <c:f>Sheet1!$C$1</c:f>
              <c:strCache>
                <c:ptCount val="1"/>
                <c:pt idx="0">
                  <c:v>2020</c:v>
                </c:pt>
              </c:strCache>
            </c:strRef>
          </c:tx>
          <c:invertIfNegative val="0"/>
          <c:cat>
            <c:strRef>
              <c:f>Sheet1!$A$2:$A$6</c:f>
              <c:strCache>
                <c:ptCount val="5"/>
                <c:pt idx="0">
                  <c:v>April</c:v>
                </c:pt>
                <c:pt idx="1">
                  <c:v>May</c:v>
                </c:pt>
                <c:pt idx="2">
                  <c:v>June</c:v>
                </c:pt>
                <c:pt idx="3">
                  <c:v>July</c:v>
                </c:pt>
                <c:pt idx="4">
                  <c:v>August</c:v>
                </c:pt>
              </c:strCache>
            </c:strRef>
          </c:cat>
          <c:val>
            <c:numRef>
              <c:f>Sheet1!$C$2:$C$6</c:f>
              <c:numCache>
                <c:formatCode>General</c:formatCode>
                <c:ptCount val="5"/>
                <c:pt idx="0">
                  <c:v>48.7</c:v>
                </c:pt>
                <c:pt idx="1">
                  <c:v>42.5</c:v>
                </c:pt>
                <c:pt idx="2">
                  <c:v>49.9</c:v>
                </c:pt>
                <c:pt idx="3">
                  <c:v>35.4</c:v>
                </c:pt>
                <c:pt idx="4">
                  <c:v>34.9</c:v>
                </c:pt>
              </c:numCache>
            </c:numRef>
          </c:val>
          <c:extLst>
            <c:ext xmlns:c16="http://schemas.microsoft.com/office/drawing/2014/chart" uri="{C3380CC4-5D6E-409C-BE32-E72D297353CC}">
              <c16:uniqueId val="{00000001-DB3D-47F4-9D61-2037744757F6}"/>
            </c:ext>
          </c:extLst>
        </c:ser>
        <c:dLbls>
          <c:showLegendKey val="0"/>
          <c:showVal val="0"/>
          <c:showCatName val="0"/>
          <c:showSerName val="0"/>
          <c:showPercent val="0"/>
          <c:showBubbleSize val="0"/>
        </c:dLbls>
        <c:gapWidth val="150"/>
        <c:axId val="103392384"/>
        <c:axId val="103393920"/>
      </c:barChart>
      <c:catAx>
        <c:axId val="103392384"/>
        <c:scaling>
          <c:orientation val="minMax"/>
        </c:scaling>
        <c:delete val="0"/>
        <c:axPos val="b"/>
        <c:numFmt formatCode="General" sourceLinked="1"/>
        <c:majorTickMark val="out"/>
        <c:minorTickMark val="none"/>
        <c:tickLblPos val="nextTo"/>
        <c:txPr>
          <a:bodyPr/>
          <a:lstStyle/>
          <a:p>
            <a:pPr>
              <a:defRPr sz="4000"/>
            </a:pPr>
            <a:endParaRPr lang="en-US"/>
          </a:p>
        </c:txPr>
        <c:crossAx val="103393920"/>
        <c:crosses val="autoZero"/>
        <c:auto val="1"/>
        <c:lblAlgn val="ctr"/>
        <c:lblOffset val="100"/>
        <c:noMultiLvlLbl val="0"/>
      </c:catAx>
      <c:valAx>
        <c:axId val="103393920"/>
        <c:scaling>
          <c:orientation val="minMax"/>
          <c:max val="60"/>
          <c:min val="0"/>
        </c:scaling>
        <c:delete val="0"/>
        <c:axPos val="l"/>
        <c:majorGridlines/>
        <c:numFmt formatCode="General" sourceLinked="1"/>
        <c:majorTickMark val="out"/>
        <c:minorTickMark val="none"/>
        <c:tickLblPos val="nextTo"/>
        <c:txPr>
          <a:bodyPr/>
          <a:lstStyle/>
          <a:p>
            <a:pPr>
              <a:defRPr sz="4000"/>
            </a:pPr>
            <a:endParaRPr lang="en-US"/>
          </a:p>
        </c:txPr>
        <c:crossAx val="103392384"/>
        <c:crosses val="autoZero"/>
        <c:crossBetween val="between"/>
        <c:majorUnit val="10"/>
      </c:valAx>
    </c:plotArea>
    <c:legend>
      <c:legendPos val="r"/>
      <c:overlay val="0"/>
      <c:txPr>
        <a:bodyPr/>
        <a:lstStyle/>
        <a:p>
          <a:pPr>
            <a:defRPr sz="4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158C5BC-9A70-462C-B28D-9600239EAC64}" type="datetimeFigureOut">
              <a:rPr lang="en-US" smtClean="0"/>
              <a:pPr/>
              <a:t>10/19/2020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C131B7-05CA-4AEE-9267-6D0ED4DC84F3}" type="slidenum">
              <a:rPr lang="en-US" smtClean="0"/>
              <a:pPr/>
              <a:t>‹#›</a:t>
            </a:fld>
            <a:endParaRPr lang="en-US" dirty="0"/>
          </a:p>
        </p:txBody>
      </p:sp>
    </p:spTree>
    <p:extLst>
      <p:ext uri="{BB962C8B-B14F-4D97-AF65-F5344CB8AC3E}">
        <p14:creationId xmlns:p14="http://schemas.microsoft.com/office/powerpoint/2010/main" val="3974068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CC2317-6751-4CD4-9995-8782DD78E936}" type="datetimeFigureOut">
              <a:rPr lang="en-US" smtClean="0"/>
              <a:pPr/>
              <a:t>10/19/2020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A1A87D-CAF7-4BDC-A0D3-C0DBEDE81619}" type="slidenum">
              <a:rPr lang="en-US" smtClean="0"/>
              <a:pPr/>
              <a:t>‹#›</a:t>
            </a:fld>
            <a:endParaRPr lang="en-US" dirty="0"/>
          </a:p>
        </p:txBody>
      </p:sp>
    </p:spTree>
    <p:extLst>
      <p:ext uri="{BB962C8B-B14F-4D97-AF65-F5344CB8AC3E}">
        <p14:creationId xmlns:p14="http://schemas.microsoft.com/office/powerpoint/2010/main" val="2414637987"/>
      </p:ext>
    </p:extLst>
  </p:cSld>
  <p:clrMap bg1="lt1" tx1="dk1" bg2="lt2" tx2="dk2" accent1="accent1" accent2="accent2" accent3="accent3" accent4="accent4" accent5="accent5" accent6="accent6" hlink="hlink" folHlink="folHlink"/>
  <p:notesStyle>
    <a:lvl1pPr marL="0" algn="l" defTabSz="4388900" rtl="0" eaLnBrk="1" latinLnBrk="0" hangingPunct="1">
      <a:defRPr sz="5800" kern="1200">
        <a:solidFill>
          <a:schemeClr val="tx1"/>
        </a:solidFill>
        <a:latin typeface="+mn-lt"/>
        <a:ea typeface="+mn-ea"/>
        <a:cs typeface="+mn-cs"/>
      </a:defRPr>
    </a:lvl1pPr>
    <a:lvl2pPr marL="2194451" algn="l" defTabSz="4388900" rtl="0" eaLnBrk="1" latinLnBrk="0" hangingPunct="1">
      <a:defRPr sz="5800" kern="1200">
        <a:solidFill>
          <a:schemeClr val="tx1"/>
        </a:solidFill>
        <a:latin typeface="+mn-lt"/>
        <a:ea typeface="+mn-ea"/>
        <a:cs typeface="+mn-cs"/>
      </a:defRPr>
    </a:lvl2pPr>
    <a:lvl3pPr marL="4388900" algn="l" defTabSz="4388900" rtl="0" eaLnBrk="1" latinLnBrk="0" hangingPunct="1">
      <a:defRPr sz="5800" kern="1200">
        <a:solidFill>
          <a:schemeClr val="tx1"/>
        </a:solidFill>
        <a:latin typeface="+mn-lt"/>
        <a:ea typeface="+mn-ea"/>
        <a:cs typeface="+mn-cs"/>
      </a:defRPr>
    </a:lvl3pPr>
    <a:lvl4pPr marL="6583351" algn="l" defTabSz="4388900" rtl="0" eaLnBrk="1" latinLnBrk="0" hangingPunct="1">
      <a:defRPr sz="5800" kern="1200">
        <a:solidFill>
          <a:schemeClr val="tx1"/>
        </a:solidFill>
        <a:latin typeface="+mn-lt"/>
        <a:ea typeface="+mn-ea"/>
        <a:cs typeface="+mn-cs"/>
      </a:defRPr>
    </a:lvl4pPr>
    <a:lvl5pPr marL="8777801" algn="l" defTabSz="4388900" rtl="0" eaLnBrk="1" latinLnBrk="0" hangingPunct="1">
      <a:defRPr sz="5800" kern="1200">
        <a:solidFill>
          <a:schemeClr val="tx1"/>
        </a:solidFill>
        <a:latin typeface="+mn-lt"/>
        <a:ea typeface="+mn-ea"/>
        <a:cs typeface="+mn-cs"/>
      </a:defRPr>
    </a:lvl5pPr>
    <a:lvl6pPr marL="10972252" algn="l" defTabSz="4388900" rtl="0" eaLnBrk="1" latinLnBrk="0" hangingPunct="1">
      <a:defRPr sz="5800" kern="1200">
        <a:solidFill>
          <a:schemeClr val="tx1"/>
        </a:solidFill>
        <a:latin typeface="+mn-lt"/>
        <a:ea typeface="+mn-ea"/>
        <a:cs typeface="+mn-cs"/>
      </a:defRPr>
    </a:lvl6pPr>
    <a:lvl7pPr marL="13166703" algn="l" defTabSz="4388900" rtl="0" eaLnBrk="1" latinLnBrk="0" hangingPunct="1">
      <a:defRPr sz="5800" kern="1200">
        <a:solidFill>
          <a:schemeClr val="tx1"/>
        </a:solidFill>
        <a:latin typeface="+mn-lt"/>
        <a:ea typeface="+mn-ea"/>
        <a:cs typeface="+mn-cs"/>
      </a:defRPr>
    </a:lvl7pPr>
    <a:lvl8pPr marL="15361152" algn="l" defTabSz="4388900" rtl="0" eaLnBrk="1" latinLnBrk="0" hangingPunct="1">
      <a:defRPr sz="5800" kern="1200">
        <a:solidFill>
          <a:schemeClr val="tx1"/>
        </a:solidFill>
        <a:latin typeface="+mn-lt"/>
        <a:ea typeface="+mn-ea"/>
        <a:cs typeface="+mn-cs"/>
      </a:defRPr>
    </a:lvl8pPr>
    <a:lvl9pPr marL="17555603" algn="l" defTabSz="4388900" rtl="0" eaLnBrk="1" latinLnBrk="0" hangingPunct="1">
      <a:defRPr sz="5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A1A87D-CAF7-4BDC-A0D3-C0DBEDE81619}" type="slidenum">
              <a:rPr lang="en-US" smtClean="0"/>
              <a:pPr/>
              <a:t>1</a:t>
            </a:fld>
            <a:endParaRPr lang="en-US" dirty="0"/>
          </a:p>
        </p:txBody>
      </p:sp>
    </p:spTree>
    <p:extLst>
      <p:ext uri="{BB962C8B-B14F-4D97-AF65-F5344CB8AC3E}">
        <p14:creationId xmlns:p14="http://schemas.microsoft.com/office/powerpoint/2010/main" val="1906891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ne center panel">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8387958" y="8735530"/>
            <a:ext cx="14588841" cy="954085"/>
          </a:xfrm>
          <a:prstGeom prst="rect">
            <a:avLst/>
          </a:prstGeom>
        </p:spPr>
        <p:txBody>
          <a:bodyPr wrap="square" lIns="228589" tIns="228589" rIns="228589" bIns="228589">
            <a:noAutofit/>
          </a:bodyPr>
          <a:lstStyle>
            <a:lvl1pPr marL="0" indent="0">
              <a:buNone/>
              <a:defRPr sz="3200">
                <a:solidFill>
                  <a:schemeClr val="tx2"/>
                </a:solidFill>
                <a:latin typeface="Calibri" panose="020F0502020204030204" pitchFamily="34" charset="0"/>
                <a:cs typeface="Calibri" panose="020F0502020204030204"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28387958" y="7834378"/>
            <a:ext cx="14588841" cy="800211"/>
          </a:xfrm>
          <a:prstGeom prst="rect">
            <a:avLst/>
          </a:prstGeom>
          <a:noFill/>
        </p:spPr>
        <p:txBody>
          <a:bodyPr wrap="square" lIns="91436" tIns="91436" rIns="91436" bIns="91436" anchor="ctr" anchorCtr="0">
            <a:noAutofit/>
          </a:bodyPr>
          <a:lstStyle>
            <a:lvl1pPr marL="0" indent="0" algn="l">
              <a:buNone/>
              <a:defRPr sz="4000" b="1" u="sng" baseline="0">
                <a:solidFill>
                  <a:schemeClr val="accent6"/>
                </a:solidFill>
              </a:defRPr>
            </a:lvl1pPr>
          </a:lstStyle>
          <a:p>
            <a:pPr lvl="0"/>
            <a:r>
              <a:rPr lang="en-US" dirty="0"/>
              <a:t>(click to edit) INTRODUCTION</a:t>
            </a:r>
          </a:p>
        </p:txBody>
      </p:sp>
      <p:sp>
        <p:nvSpPr>
          <p:cNvPr id="27" name="Text Placeholder 5"/>
          <p:cNvSpPr>
            <a:spLocks noGrp="1"/>
          </p:cNvSpPr>
          <p:nvPr>
            <p:ph type="body" sz="quarter" idx="27" hasCustomPrompt="1"/>
          </p:nvPr>
        </p:nvSpPr>
        <p:spPr>
          <a:xfrm>
            <a:off x="28387958" y="15651496"/>
            <a:ext cx="14588841" cy="800211"/>
          </a:xfrm>
          <a:prstGeom prst="rect">
            <a:avLst/>
          </a:prstGeom>
          <a:noFill/>
        </p:spPr>
        <p:txBody>
          <a:bodyPr wrap="square" lIns="91436" tIns="91436" rIns="91436" bIns="91436" anchor="ctr" anchorCtr="0">
            <a:noAutofit/>
          </a:bodyPr>
          <a:lstStyle>
            <a:lvl1pPr marL="0" indent="0" algn="l">
              <a:buNone/>
              <a:defRPr sz="4000" b="1" u="sng" baseline="0">
                <a:solidFill>
                  <a:schemeClr val="accent6"/>
                </a:solidFill>
              </a:defRPr>
            </a:lvl1pPr>
          </a:lstStyle>
          <a:p>
            <a:pPr lvl="0"/>
            <a:r>
              <a:rPr lang="en-US" dirty="0"/>
              <a:t>(click to edit) RESULTS</a:t>
            </a:r>
          </a:p>
        </p:txBody>
      </p:sp>
      <p:sp>
        <p:nvSpPr>
          <p:cNvPr id="28" name="Text Placeholder 3"/>
          <p:cNvSpPr>
            <a:spLocks noGrp="1"/>
          </p:cNvSpPr>
          <p:nvPr>
            <p:ph type="body" sz="quarter" idx="28" hasCustomPrompt="1"/>
          </p:nvPr>
        </p:nvSpPr>
        <p:spPr>
          <a:xfrm>
            <a:off x="28387958" y="16524510"/>
            <a:ext cx="14588841" cy="954085"/>
          </a:xfrm>
          <a:prstGeom prst="rect">
            <a:avLst/>
          </a:prstGeom>
        </p:spPr>
        <p:txBody>
          <a:bodyPr wrap="square" lIns="228589" tIns="228589" rIns="228589" bIns="228589">
            <a:noAutofit/>
          </a:bodyPr>
          <a:lstStyle>
            <a:lvl1pPr marL="0" indent="0">
              <a:buNone/>
              <a:defRPr sz="3200">
                <a:solidFill>
                  <a:schemeClr val="tx2"/>
                </a:solidFill>
                <a:latin typeface="Calibri" panose="020F0502020204030204" pitchFamily="34" charset="0"/>
                <a:cs typeface="Calibri" panose="020F0502020204030204"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28387958" y="23381979"/>
            <a:ext cx="14588841" cy="800211"/>
          </a:xfrm>
          <a:prstGeom prst="rect">
            <a:avLst/>
          </a:prstGeom>
          <a:noFill/>
        </p:spPr>
        <p:txBody>
          <a:bodyPr wrap="square" lIns="91436" tIns="91436" rIns="91436" bIns="91436" anchor="ctr" anchorCtr="0">
            <a:spAutoFit/>
          </a:bodyPr>
          <a:lstStyle>
            <a:lvl1pPr marL="0" indent="0" algn="l">
              <a:buNone/>
              <a:defRPr sz="4000" b="1" u="sng" baseline="0">
                <a:solidFill>
                  <a:schemeClr val="accent6"/>
                </a:solidFill>
              </a:defRPr>
            </a:lvl1pPr>
          </a:lstStyle>
          <a:p>
            <a:pPr lvl="0"/>
            <a:r>
              <a:rPr lang="en-US" dirty="0"/>
              <a:t>(click to edit) DISCUSSION</a:t>
            </a:r>
          </a:p>
        </p:txBody>
      </p:sp>
      <p:sp>
        <p:nvSpPr>
          <p:cNvPr id="30" name="Text Placeholder 3"/>
          <p:cNvSpPr>
            <a:spLocks noGrp="1"/>
          </p:cNvSpPr>
          <p:nvPr>
            <p:ph type="body" sz="quarter" idx="30" hasCustomPrompt="1"/>
          </p:nvPr>
        </p:nvSpPr>
        <p:spPr>
          <a:xfrm>
            <a:off x="28387958" y="24270638"/>
            <a:ext cx="14588841" cy="954085"/>
          </a:xfrm>
          <a:prstGeom prst="rect">
            <a:avLst/>
          </a:prstGeom>
        </p:spPr>
        <p:txBody>
          <a:bodyPr wrap="square" lIns="228589" tIns="228589" rIns="228589" bIns="228589">
            <a:spAutoFit/>
          </a:bodyPr>
          <a:lstStyle>
            <a:lvl1pPr marL="0" indent="0">
              <a:buNone/>
              <a:defRPr sz="3200">
                <a:solidFill>
                  <a:schemeClr val="tx2"/>
                </a:solidFill>
                <a:latin typeface="Calibri" panose="020F0502020204030204" pitchFamily="34" charset="0"/>
                <a:cs typeface="Calibri" panose="020F0502020204030204"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19" name="Text Placeholder 76">
            <a:extLst>
              <a:ext uri="{FF2B5EF4-FFF2-40B4-BE49-F238E27FC236}">
                <a16:creationId xmlns:a16="http://schemas.microsoft.com/office/drawing/2014/main" id="{39341BEA-C18B-D84F-BDF6-0D7ACC1C6D4D}"/>
              </a:ext>
            </a:extLst>
          </p:cNvPr>
          <p:cNvSpPr>
            <a:spLocks noGrp="1"/>
          </p:cNvSpPr>
          <p:nvPr>
            <p:ph type="body" sz="quarter" idx="154" hasCustomPrompt="1"/>
          </p:nvPr>
        </p:nvSpPr>
        <p:spPr>
          <a:xfrm>
            <a:off x="4114800" y="1943100"/>
            <a:ext cx="17830800" cy="10310515"/>
          </a:xfrm>
          <a:prstGeom prst="rect">
            <a:avLst/>
          </a:prstGeom>
        </p:spPr>
        <p:txBody>
          <a:bodyPr wrap="square" anchor="t" anchorCtr="0">
            <a:spAutoFit/>
          </a:bodyPr>
          <a:lstStyle>
            <a:lvl1pPr marL="0" indent="0" algn="l">
              <a:buFontTx/>
              <a:buNone/>
              <a:defRPr sz="16600" b="1">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main finding and bold important words. </a:t>
            </a:r>
          </a:p>
        </p:txBody>
      </p:sp>
      <p:sp>
        <p:nvSpPr>
          <p:cNvPr id="3" name="Picture Placeholder 2">
            <a:extLst>
              <a:ext uri="{FF2B5EF4-FFF2-40B4-BE49-F238E27FC236}">
                <a16:creationId xmlns:a16="http://schemas.microsoft.com/office/drawing/2014/main" id="{2820FECF-07FB-3A41-BC12-56DDFB07BC68}"/>
              </a:ext>
            </a:extLst>
          </p:cNvPr>
          <p:cNvSpPr>
            <a:spLocks noGrp="1"/>
          </p:cNvSpPr>
          <p:nvPr>
            <p:ph type="pic" sz="quarter" idx="155" hasCustomPrompt="1"/>
          </p:nvPr>
        </p:nvSpPr>
        <p:spPr>
          <a:xfrm>
            <a:off x="18204872" y="21943081"/>
            <a:ext cx="8229600" cy="8229600"/>
          </a:xfrm>
          <a:prstGeom prst="rect">
            <a:avLst/>
          </a:prstGeom>
        </p:spPr>
        <p:txBody>
          <a:bodyPr anchor="ctr" anchorCtr="0"/>
          <a:lstStyle>
            <a:lvl1pPr marL="0" indent="0" algn="ctr">
              <a:buNone/>
              <a:defRPr sz="8800">
                <a:solidFill>
                  <a:schemeClr val="accent4"/>
                </a:solidFill>
              </a:defRPr>
            </a:lvl1pPr>
          </a:lstStyle>
          <a:p>
            <a:r>
              <a:rPr lang="en-US" dirty="0"/>
              <a:t>CLICK TO ADD</a:t>
            </a:r>
            <a:br>
              <a:rPr lang="en-US" dirty="0"/>
            </a:br>
            <a:r>
              <a:rPr lang="en-US" dirty="0"/>
              <a:t>QR CODE</a:t>
            </a:r>
          </a:p>
        </p:txBody>
      </p:sp>
      <p:sp>
        <p:nvSpPr>
          <p:cNvPr id="33" name="Text Placeholder 76">
            <a:extLst>
              <a:ext uri="{FF2B5EF4-FFF2-40B4-BE49-F238E27FC236}">
                <a16:creationId xmlns:a16="http://schemas.microsoft.com/office/drawing/2014/main" id="{C3EDF8A5-5EC9-9F46-AD02-0DD438ABACEB}"/>
              </a:ext>
            </a:extLst>
          </p:cNvPr>
          <p:cNvSpPr>
            <a:spLocks noGrp="1"/>
          </p:cNvSpPr>
          <p:nvPr>
            <p:ph type="body" sz="quarter" idx="157" hasCustomPrompt="1"/>
          </p:nvPr>
        </p:nvSpPr>
        <p:spPr>
          <a:xfrm>
            <a:off x="28387963" y="3885904"/>
            <a:ext cx="14588836" cy="1415764"/>
          </a:xfrm>
          <a:prstGeom prst="rect">
            <a:avLst/>
          </a:prstGeom>
        </p:spPr>
        <p:txBody>
          <a:bodyPr anchor="t" anchorCtr="0">
            <a:noAutofit/>
          </a:bodyPr>
          <a:lstStyle>
            <a:lvl1pPr marL="0" indent="0" algn="l">
              <a:buFontTx/>
              <a:buNone/>
              <a:defRPr sz="5400" b="1">
                <a:solidFill>
                  <a:schemeClr val="bg1">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16" name="Text Placeholder 76">
            <a:extLst>
              <a:ext uri="{FF2B5EF4-FFF2-40B4-BE49-F238E27FC236}">
                <a16:creationId xmlns:a16="http://schemas.microsoft.com/office/drawing/2014/main" id="{E059DE55-23FB-40D6-B25C-2019A3DA5127}"/>
              </a:ext>
            </a:extLst>
          </p:cNvPr>
          <p:cNvSpPr>
            <a:spLocks noGrp="1"/>
          </p:cNvSpPr>
          <p:nvPr>
            <p:ph type="body" sz="quarter" idx="158" hasCustomPrompt="1"/>
          </p:nvPr>
        </p:nvSpPr>
        <p:spPr>
          <a:xfrm>
            <a:off x="28387963" y="5367084"/>
            <a:ext cx="14588836" cy="1415764"/>
          </a:xfrm>
          <a:prstGeom prst="rect">
            <a:avLst/>
          </a:prstGeom>
        </p:spPr>
        <p:txBody>
          <a:bodyPr anchor="t" anchorCtr="0">
            <a:noAutofit/>
          </a:bodyPr>
          <a:lstStyle>
            <a:lvl1pPr marL="0" indent="0" algn="l">
              <a:buFontTx/>
              <a:buNone/>
              <a:defRPr sz="4400" b="1">
                <a:solidFill>
                  <a:schemeClr val="bg1">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17" name="Text Placeholder 76">
            <a:extLst>
              <a:ext uri="{FF2B5EF4-FFF2-40B4-BE49-F238E27FC236}">
                <a16:creationId xmlns:a16="http://schemas.microsoft.com/office/drawing/2014/main" id="{867839B7-9592-41DD-AC2B-1D13362B9CEB}"/>
              </a:ext>
            </a:extLst>
          </p:cNvPr>
          <p:cNvSpPr>
            <a:spLocks noGrp="1"/>
          </p:cNvSpPr>
          <p:nvPr>
            <p:ph type="body" sz="quarter" idx="156" hasCustomPrompt="1"/>
          </p:nvPr>
        </p:nvSpPr>
        <p:spPr>
          <a:xfrm>
            <a:off x="28387963" y="956291"/>
            <a:ext cx="14588837" cy="1792722"/>
          </a:xfrm>
          <a:prstGeom prst="rect">
            <a:avLst/>
          </a:prstGeom>
        </p:spPr>
        <p:txBody>
          <a:bodyPr anchor="t" anchorCtr="0">
            <a:noAutofit/>
          </a:bodyPr>
          <a:lstStyle>
            <a:lvl1pPr marL="0" indent="0" algn="l">
              <a:buFontTx/>
              <a:buNone/>
              <a:defRPr sz="7200" b="1">
                <a:solidFill>
                  <a:schemeClr val="bg1">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Poster Title</a:t>
            </a:r>
          </a:p>
        </p:txBody>
      </p:sp>
      <p:sp>
        <p:nvSpPr>
          <p:cNvPr id="18" name="Text Placeholder 76">
            <a:extLst>
              <a:ext uri="{FF2B5EF4-FFF2-40B4-BE49-F238E27FC236}">
                <a16:creationId xmlns:a16="http://schemas.microsoft.com/office/drawing/2014/main" id="{3C418D0B-1683-4798-A196-C4B7828C1CA8}"/>
              </a:ext>
            </a:extLst>
          </p:cNvPr>
          <p:cNvSpPr>
            <a:spLocks noGrp="1"/>
          </p:cNvSpPr>
          <p:nvPr>
            <p:ph type="body" sz="quarter" idx="159" hasCustomPrompt="1"/>
          </p:nvPr>
        </p:nvSpPr>
        <p:spPr>
          <a:xfrm>
            <a:off x="4114800" y="13985883"/>
            <a:ext cx="17830800" cy="1569660"/>
          </a:xfrm>
          <a:prstGeom prst="rect">
            <a:avLst/>
          </a:prstGeom>
        </p:spPr>
        <p:txBody>
          <a:bodyPr wrap="square" anchor="t" anchorCtr="0">
            <a:spAutoFit/>
          </a:bodyPr>
          <a:lstStyle>
            <a:lvl1pPr marL="0" indent="0" algn="l">
              <a:buFontTx/>
              <a:buNone/>
              <a:defRPr sz="9600" b="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additional text. </a:t>
            </a:r>
          </a:p>
        </p:txBody>
      </p:sp>
    </p:spTree>
  </p:cSld>
  <p:clrMapOvr>
    <a:masterClrMapping/>
  </p:clrMapOvr>
  <p:extLst>
    <p:ext uri="{DCECCB84-F9BA-43D5-87BE-67443E8EF086}">
      <p15:sldGuideLst xmlns:p15="http://schemas.microsoft.com/office/powerpoint/2012/main">
        <p15:guide id="2" pos="2592" userDrawn="1">
          <p15:clr>
            <a:srgbClr val="FBAE40"/>
          </p15:clr>
        </p15:guide>
        <p15:guide id="5" pos="27072" userDrawn="1">
          <p15:clr>
            <a:srgbClr val="FBAE40"/>
          </p15:clr>
        </p15:guide>
        <p15:guide id="7" pos="17856" userDrawn="1">
          <p15:clr>
            <a:srgbClr val="FBAE40"/>
          </p15:clr>
        </p15:guide>
        <p15:guide id="10" orient="horz" pos="19584" userDrawn="1">
          <p15:clr>
            <a:srgbClr val="FBAE40"/>
          </p15:clr>
        </p15:guide>
        <p15:guide id="11" orient="horz" pos="57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out Guide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8387958" y="8735530"/>
            <a:ext cx="14588841" cy="954085"/>
          </a:xfrm>
          <a:prstGeom prst="rect">
            <a:avLst/>
          </a:prstGeom>
        </p:spPr>
        <p:txBody>
          <a:bodyPr wrap="square" lIns="228589" tIns="228589" rIns="228589" bIns="228589">
            <a:noAutofit/>
          </a:bodyPr>
          <a:lstStyle>
            <a:lvl1pPr marL="0" indent="0">
              <a:buNone/>
              <a:defRPr sz="3200">
                <a:solidFill>
                  <a:schemeClr val="tx2"/>
                </a:solidFill>
                <a:latin typeface="Calibri" panose="020F0502020204030204" pitchFamily="34" charset="0"/>
                <a:cs typeface="Calibri" panose="020F0502020204030204"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28387958" y="7834378"/>
            <a:ext cx="14588841" cy="800211"/>
          </a:xfrm>
          <a:prstGeom prst="rect">
            <a:avLst/>
          </a:prstGeom>
          <a:noFill/>
        </p:spPr>
        <p:txBody>
          <a:bodyPr wrap="square" lIns="91436" tIns="91436" rIns="91436" bIns="91436" anchor="ctr" anchorCtr="0">
            <a:noAutofit/>
          </a:bodyPr>
          <a:lstStyle>
            <a:lvl1pPr marL="0" indent="0" algn="l">
              <a:buNone/>
              <a:defRPr sz="4000" b="1" u="sng" baseline="0">
                <a:solidFill>
                  <a:schemeClr val="accent6"/>
                </a:solidFill>
              </a:defRPr>
            </a:lvl1pPr>
          </a:lstStyle>
          <a:p>
            <a:pPr lvl="0"/>
            <a:r>
              <a:rPr lang="en-US" dirty="0"/>
              <a:t>(click to edit) INTRODUCTION</a:t>
            </a:r>
          </a:p>
        </p:txBody>
      </p:sp>
      <p:sp>
        <p:nvSpPr>
          <p:cNvPr id="27" name="Text Placeholder 5"/>
          <p:cNvSpPr>
            <a:spLocks noGrp="1"/>
          </p:cNvSpPr>
          <p:nvPr>
            <p:ph type="body" sz="quarter" idx="27" hasCustomPrompt="1"/>
          </p:nvPr>
        </p:nvSpPr>
        <p:spPr>
          <a:xfrm>
            <a:off x="28387958" y="15651496"/>
            <a:ext cx="14588841" cy="800211"/>
          </a:xfrm>
          <a:prstGeom prst="rect">
            <a:avLst/>
          </a:prstGeom>
          <a:noFill/>
        </p:spPr>
        <p:txBody>
          <a:bodyPr wrap="square" lIns="91436" tIns="91436" rIns="91436" bIns="91436" anchor="ctr" anchorCtr="0">
            <a:noAutofit/>
          </a:bodyPr>
          <a:lstStyle>
            <a:lvl1pPr marL="0" indent="0" algn="l">
              <a:buNone/>
              <a:defRPr sz="4000" b="1" u="sng" baseline="0">
                <a:solidFill>
                  <a:schemeClr val="accent6"/>
                </a:solidFill>
              </a:defRPr>
            </a:lvl1pPr>
          </a:lstStyle>
          <a:p>
            <a:pPr lvl="0"/>
            <a:r>
              <a:rPr lang="en-US" dirty="0"/>
              <a:t>(click to edit) RESULTS</a:t>
            </a:r>
          </a:p>
        </p:txBody>
      </p:sp>
      <p:sp>
        <p:nvSpPr>
          <p:cNvPr id="28" name="Text Placeholder 3"/>
          <p:cNvSpPr>
            <a:spLocks noGrp="1"/>
          </p:cNvSpPr>
          <p:nvPr>
            <p:ph type="body" sz="quarter" idx="28" hasCustomPrompt="1"/>
          </p:nvPr>
        </p:nvSpPr>
        <p:spPr>
          <a:xfrm>
            <a:off x="28387958" y="16524510"/>
            <a:ext cx="14588841" cy="954085"/>
          </a:xfrm>
          <a:prstGeom prst="rect">
            <a:avLst/>
          </a:prstGeom>
        </p:spPr>
        <p:txBody>
          <a:bodyPr wrap="square" lIns="228589" tIns="228589" rIns="228589" bIns="228589">
            <a:noAutofit/>
          </a:bodyPr>
          <a:lstStyle>
            <a:lvl1pPr marL="0" indent="0">
              <a:buNone/>
              <a:defRPr sz="3200">
                <a:solidFill>
                  <a:schemeClr val="tx2"/>
                </a:solidFill>
                <a:latin typeface="Calibri" panose="020F0502020204030204" pitchFamily="34" charset="0"/>
                <a:cs typeface="Calibri" panose="020F0502020204030204"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28387958" y="23381979"/>
            <a:ext cx="14588841" cy="800211"/>
          </a:xfrm>
          <a:prstGeom prst="rect">
            <a:avLst/>
          </a:prstGeom>
          <a:noFill/>
        </p:spPr>
        <p:txBody>
          <a:bodyPr wrap="square" lIns="91436" tIns="91436" rIns="91436" bIns="91436" anchor="ctr" anchorCtr="0">
            <a:spAutoFit/>
          </a:bodyPr>
          <a:lstStyle>
            <a:lvl1pPr marL="0" indent="0" algn="l">
              <a:buNone/>
              <a:defRPr sz="4000" b="1" u="sng" baseline="0">
                <a:solidFill>
                  <a:schemeClr val="accent6"/>
                </a:solidFill>
              </a:defRPr>
            </a:lvl1pPr>
          </a:lstStyle>
          <a:p>
            <a:pPr lvl="0"/>
            <a:r>
              <a:rPr lang="en-US" dirty="0"/>
              <a:t>(click to edit) DISCUSSION</a:t>
            </a:r>
          </a:p>
        </p:txBody>
      </p:sp>
      <p:sp>
        <p:nvSpPr>
          <p:cNvPr id="30" name="Text Placeholder 3"/>
          <p:cNvSpPr>
            <a:spLocks noGrp="1"/>
          </p:cNvSpPr>
          <p:nvPr>
            <p:ph type="body" sz="quarter" idx="30" hasCustomPrompt="1"/>
          </p:nvPr>
        </p:nvSpPr>
        <p:spPr>
          <a:xfrm>
            <a:off x="28387958" y="24270638"/>
            <a:ext cx="14588841" cy="954085"/>
          </a:xfrm>
          <a:prstGeom prst="rect">
            <a:avLst/>
          </a:prstGeom>
        </p:spPr>
        <p:txBody>
          <a:bodyPr wrap="square" lIns="228589" tIns="228589" rIns="228589" bIns="228589">
            <a:spAutoFit/>
          </a:bodyPr>
          <a:lstStyle>
            <a:lvl1pPr marL="0" indent="0">
              <a:buNone/>
              <a:defRPr sz="3200">
                <a:solidFill>
                  <a:schemeClr val="tx2"/>
                </a:solidFill>
                <a:latin typeface="Calibri" panose="020F0502020204030204" pitchFamily="34" charset="0"/>
                <a:cs typeface="Calibri" panose="020F0502020204030204"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19" name="Text Placeholder 76">
            <a:extLst>
              <a:ext uri="{FF2B5EF4-FFF2-40B4-BE49-F238E27FC236}">
                <a16:creationId xmlns:a16="http://schemas.microsoft.com/office/drawing/2014/main" id="{39341BEA-C18B-D84F-BDF6-0D7ACC1C6D4D}"/>
              </a:ext>
            </a:extLst>
          </p:cNvPr>
          <p:cNvSpPr>
            <a:spLocks noGrp="1"/>
          </p:cNvSpPr>
          <p:nvPr>
            <p:ph type="body" sz="quarter" idx="154" hasCustomPrompt="1"/>
          </p:nvPr>
        </p:nvSpPr>
        <p:spPr>
          <a:xfrm>
            <a:off x="4114800" y="1943100"/>
            <a:ext cx="17830800" cy="10310515"/>
          </a:xfrm>
          <a:prstGeom prst="rect">
            <a:avLst/>
          </a:prstGeom>
        </p:spPr>
        <p:txBody>
          <a:bodyPr wrap="square" anchor="t" anchorCtr="0">
            <a:spAutoFit/>
          </a:bodyPr>
          <a:lstStyle>
            <a:lvl1pPr marL="0" indent="0" algn="l">
              <a:buFontTx/>
              <a:buNone/>
              <a:defRPr sz="16600" b="1">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main finding and bold important words. </a:t>
            </a:r>
          </a:p>
        </p:txBody>
      </p:sp>
      <p:sp>
        <p:nvSpPr>
          <p:cNvPr id="3" name="Picture Placeholder 2">
            <a:extLst>
              <a:ext uri="{FF2B5EF4-FFF2-40B4-BE49-F238E27FC236}">
                <a16:creationId xmlns:a16="http://schemas.microsoft.com/office/drawing/2014/main" id="{2820FECF-07FB-3A41-BC12-56DDFB07BC68}"/>
              </a:ext>
            </a:extLst>
          </p:cNvPr>
          <p:cNvSpPr>
            <a:spLocks noGrp="1"/>
          </p:cNvSpPr>
          <p:nvPr>
            <p:ph type="pic" sz="quarter" idx="155" hasCustomPrompt="1"/>
          </p:nvPr>
        </p:nvSpPr>
        <p:spPr>
          <a:xfrm>
            <a:off x="18204872" y="21943081"/>
            <a:ext cx="8229600" cy="8229600"/>
          </a:xfrm>
          <a:prstGeom prst="rect">
            <a:avLst/>
          </a:prstGeom>
        </p:spPr>
        <p:txBody>
          <a:bodyPr anchor="ctr" anchorCtr="0"/>
          <a:lstStyle>
            <a:lvl1pPr marL="0" indent="0" algn="ctr">
              <a:buNone/>
              <a:defRPr sz="8800">
                <a:solidFill>
                  <a:schemeClr val="accent4"/>
                </a:solidFill>
              </a:defRPr>
            </a:lvl1pPr>
          </a:lstStyle>
          <a:p>
            <a:r>
              <a:rPr lang="en-US" dirty="0"/>
              <a:t>CLICK TO ADD</a:t>
            </a:r>
            <a:br>
              <a:rPr lang="en-US" dirty="0"/>
            </a:br>
            <a:r>
              <a:rPr lang="en-US" dirty="0"/>
              <a:t>QR CODE</a:t>
            </a:r>
          </a:p>
        </p:txBody>
      </p:sp>
      <p:sp>
        <p:nvSpPr>
          <p:cNvPr id="33" name="Text Placeholder 76">
            <a:extLst>
              <a:ext uri="{FF2B5EF4-FFF2-40B4-BE49-F238E27FC236}">
                <a16:creationId xmlns:a16="http://schemas.microsoft.com/office/drawing/2014/main" id="{C3EDF8A5-5EC9-9F46-AD02-0DD438ABACEB}"/>
              </a:ext>
            </a:extLst>
          </p:cNvPr>
          <p:cNvSpPr>
            <a:spLocks noGrp="1"/>
          </p:cNvSpPr>
          <p:nvPr>
            <p:ph type="body" sz="quarter" idx="157" hasCustomPrompt="1"/>
          </p:nvPr>
        </p:nvSpPr>
        <p:spPr>
          <a:xfrm>
            <a:off x="28387963" y="3885904"/>
            <a:ext cx="14588836" cy="1415764"/>
          </a:xfrm>
          <a:prstGeom prst="rect">
            <a:avLst/>
          </a:prstGeom>
        </p:spPr>
        <p:txBody>
          <a:bodyPr anchor="t" anchorCtr="0">
            <a:noAutofit/>
          </a:bodyPr>
          <a:lstStyle>
            <a:lvl1pPr marL="0" indent="0" algn="l">
              <a:buFontTx/>
              <a:buNone/>
              <a:defRPr sz="5400" b="1">
                <a:solidFill>
                  <a:schemeClr val="bg1">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16" name="Text Placeholder 76">
            <a:extLst>
              <a:ext uri="{FF2B5EF4-FFF2-40B4-BE49-F238E27FC236}">
                <a16:creationId xmlns:a16="http://schemas.microsoft.com/office/drawing/2014/main" id="{E059DE55-23FB-40D6-B25C-2019A3DA5127}"/>
              </a:ext>
            </a:extLst>
          </p:cNvPr>
          <p:cNvSpPr>
            <a:spLocks noGrp="1"/>
          </p:cNvSpPr>
          <p:nvPr>
            <p:ph type="body" sz="quarter" idx="158" hasCustomPrompt="1"/>
          </p:nvPr>
        </p:nvSpPr>
        <p:spPr>
          <a:xfrm>
            <a:off x="28387963" y="5367084"/>
            <a:ext cx="14588836" cy="1415764"/>
          </a:xfrm>
          <a:prstGeom prst="rect">
            <a:avLst/>
          </a:prstGeom>
        </p:spPr>
        <p:txBody>
          <a:bodyPr anchor="t" anchorCtr="0">
            <a:noAutofit/>
          </a:bodyPr>
          <a:lstStyle>
            <a:lvl1pPr marL="0" indent="0" algn="l">
              <a:buFontTx/>
              <a:buNone/>
              <a:defRPr sz="4400" b="1">
                <a:solidFill>
                  <a:schemeClr val="bg1">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17" name="Text Placeholder 76">
            <a:extLst>
              <a:ext uri="{FF2B5EF4-FFF2-40B4-BE49-F238E27FC236}">
                <a16:creationId xmlns:a16="http://schemas.microsoft.com/office/drawing/2014/main" id="{867839B7-9592-41DD-AC2B-1D13362B9CEB}"/>
              </a:ext>
            </a:extLst>
          </p:cNvPr>
          <p:cNvSpPr>
            <a:spLocks noGrp="1"/>
          </p:cNvSpPr>
          <p:nvPr>
            <p:ph type="body" sz="quarter" idx="156" hasCustomPrompt="1"/>
          </p:nvPr>
        </p:nvSpPr>
        <p:spPr>
          <a:xfrm>
            <a:off x="28387963" y="956291"/>
            <a:ext cx="14588837" cy="1792722"/>
          </a:xfrm>
          <a:prstGeom prst="rect">
            <a:avLst/>
          </a:prstGeom>
        </p:spPr>
        <p:txBody>
          <a:bodyPr anchor="t" anchorCtr="0">
            <a:noAutofit/>
          </a:bodyPr>
          <a:lstStyle>
            <a:lvl1pPr marL="0" indent="0" algn="l">
              <a:buFontTx/>
              <a:buNone/>
              <a:defRPr sz="7200" b="1">
                <a:solidFill>
                  <a:schemeClr val="bg1">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Poster Title</a:t>
            </a:r>
          </a:p>
        </p:txBody>
      </p:sp>
      <p:sp>
        <p:nvSpPr>
          <p:cNvPr id="18" name="Text Placeholder 76">
            <a:extLst>
              <a:ext uri="{FF2B5EF4-FFF2-40B4-BE49-F238E27FC236}">
                <a16:creationId xmlns:a16="http://schemas.microsoft.com/office/drawing/2014/main" id="{3C418D0B-1683-4798-A196-C4B7828C1CA8}"/>
              </a:ext>
            </a:extLst>
          </p:cNvPr>
          <p:cNvSpPr>
            <a:spLocks noGrp="1"/>
          </p:cNvSpPr>
          <p:nvPr>
            <p:ph type="body" sz="quarter" idx="159" hasCustomPrompt="1"/>
          </p:nvPr>
        </p:nvSpPr>
        <p:spPr>
          <a:xfrm>
            <a:off x="4114800" y="13985883"/>
            <a:ext cx="17830800" cy="1569660"/>
          </a:xfrm>
          <a:prstGeom prst="rect">
            <a:avLst/>
          </a:prstGeom>
        </p:spPr>
        <p:txBody>
          <a:bodyPr wrap="square" anchor="t" anchorCtr="0">
            <a:spAutoFit/>
          </a:bodyPr>
          <a:lstStyle>
            <a:lvl1pPr marL="0" indent="0" algn="l">
              <a:buFontTx/>
              <a:buNone/>
              <a:defRPr sz="9600" b="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additional text. </a:t>
            </a:r>
          </a:p>
        </p:txBody>
      </p:sp>
    </p:spTree>
    <p:extLst>
      <p:ext uri="{BB962C8B-B14F-4D97-AF65-F5344CB8AC3E}">
        <p14:creationId xmlns:p14="http://schemas.microsoft.com/office/powerpoint/2010/main" val="3293762154"/>
      </p:ext>
    </p:extLst>
  </p:cSld>
  <p:clrMapOvr>
    <a:masterClrMapping/>
  </p:clrMapOvr>
  <p:extLst>
    <p:ext uri="{DCECCB84-F9BA-43D5-87BE-67443E8EF086}">
      <p15:sldGuideLst xmlns:p15="http://schemas.microsoft.com/office/powerpoint/2012/main">
        <p15:guide id="2" pos="2592">
          <p15:clr>
            <a:srgbClr val="FBAE40"/>
          </p15:clr>
        </p15:guide>
        <p15:guide id="5" pos="27072">
          <p15:clr>
            <a:srgbClr val="FBAE40"/>
          </p15:clr>
        </p15:guide>
        <p15:guide id="7" pos="17856">
          <p15:clr>
            <a:srgbClr val="FBAE40"/>
          </p15:clr>
        </p15:guide>
        <p15:guide id="10" orient="horz" pos="19584">
          <p15:clr>
            <a:srgbClr val="FBAE40"/>
          </p15:clr>
        </p15:guide>
        <p15:guide id="11" orient="horz" pos="57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www.posterpresentations.com/how-to-change-the-research-poster-template-colors.html" TargetMode="External"/><Relationship Id="rId12" Type="http://schemas.openxmlformats.org/officeDocument/2006/relationships/image" Target="../media/image8.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hyperlink" Target="https://www.posterpresentations.com/research" TargetMode="External"/><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54A33E07-750E-46FB-9B96-521E8705E83D}"/>
              </a:ext>
            </a:extLst>
          </p:cNvPr>
          <p:cNvSpPr/>
          <p:nvPr userDrawn="1"/>
        </p:nvSpPr>
        <p:spPr>
          <a:xfrm>
            <a:off x="27433891" y="0"/>
            <a:ext cx="16459200" cy="7315200"/>
          </a:xfrm>
          <a:prstGeom prst="rect">
            <a:avLst/>
          </a:prstGeom>
          <a:solidFill>
            <a:schemeClr val="bg2">
              <a:lumMod val="90000"/>
              <a:alpha val="35000"/>
            </a:schemeClr>
          </a:solidFill>
          <a:ln w="25400" cap="flat" cmpd="sng" algn="ctr">
            <a:noFill/>
            <a:prstDash val="solid"/>
          </a:ln>
          <a:effectLst/>
        </p:spPr>
        <p:txBody>
          <a:bodyPr rot="0" spcFirstLastPara="0" vertOverflow="overflow" horzOverflow="overflow" vert="horz" wrap="square" lIns="172373" tIns="86187" rIns="172373" bIns="86187" numCol="1" spcCol="0" rtlCol="0" fromWordArt="0" anchor="ctr" anchorCtr="0" forceAA="0" compatLnSpc="1">
            <a:prstTxWarp prst="textNoShape">
              <a:avLst/>
            </a:prstTxWarp>
            <a:noAutofit/>
          </a:bodyPr>
          <a:lstStyle/>
          <a:p>
            <a:pPr marL="0" marR="0" lvl="0" indent="0" algn="ctr" defTabSz="4089872" eaLnBrk="1" fontAlgn="auto" latinLnBrk="0" hangingPunct="1">
              <a:lnSpc>
                <a:spcPct val="100000"/>
              </a:lnSpc>
              <a:spcBef>
                <a:spcPts val="0"/>
              </a:spcBef>
              <a:spcAft>
                <a:spcPts val="0"/>
              </a:spcAft>
              <a:buClrTx/>
              <a:buSzTx/>
              <a:buFontTx/>
              <a:buNone/>
              <a:tabLst/>
              <a:defRPr/>
            </a:pPr>
            <a:endParaRPr kumimoji="0" lang="en-US" sz="1042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64" name="Rectangle 63">
            <a:extLst>
              <a:ext uri="{FF2B5EF4-FFF2-40B4-BE49-F238E27FC236}">
                <a16:creationId xmlns:a16="http://schemas.microsoft.com/office/drawing/2014/main" id="{BF5A48DC-071E-4D60-B012-BF6A1F5022B6}"/>
              </a:ext>
            </a:extLst>
          </p:cNvPr>
          <p:cNvSpPr/>
          <p:nvPr userDrawn="1"/>
        </p:nvSpPr>
        <p:spPr>
          <a:xfrm>
            <a:off x="1" y="31544805"/>
            <a:ext cx="43891200" cy="1371600"/>
          </a:xfrm>
          <a:prstGeom prst="rect">
            <a:avLst/>
          </a:prstGeom>
          <a:solidFill>
            <a:schemeClr val="accent2">
              <a:lumMod val="50000"/>
            </a:schemeClr>
          </a:solidFill>
          <a:ln w="25400" cap="flat" cmpd="sng" algn="ctr">
            <a:noFill/>
            <a:prstDash val="solid"/>
          </a:ln>
          <a:effectLst/>
        </p:spPr>
        <p:txBody>
          <a:bodyPr rot="0" spcFirstLastPara="0" vertOverflow="overflow" horzOverflow="overflow" vert="horz" wrap="square" lIns="172373" tIns="86187" rIns="172373" bIns="86187" numCol="1" spcCol="0" rtlCol="0" fromWordArt="0" anchor="ctr" anchorCtr="0" forceAA="0" compatLnSpc="1">
            <a:prstTxWarp prst="textNoShape">
              <a:avLst/>
            </a:prstTxWarp>
            <a:noAutofit/>
          </a:bodyPr>
          <a:lstStyle/>
          <a:p>
            <a:pPr marL="0" marR="0" lvl="0" indent="0" algn="ctr" defTabSz="4089872" eaLnBrk="1" fontAlgn="auto" latinLnBrk="0" hangingPunct="1">
              <a:lnSpc>
                <a:spcPct val="100000"/>
              </a:lnSpc>
              <a:spcBef>
                <a:spcPts val="0"/>
              </a:spcBef>
              <a:spcAft>
                <a:spcPts val="0"/>
              </a:spcAft>
              <a:buClrTx/>
              <a:buSzTx/>
              <a:buFontTx/>
              <a:buNone/>
              <a:tabLst/>
              <a:defRPr/>
            </a:pPr>
            <a:endParaRPr kumimoji="0" lang="en-US" sz="1042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65" name="Rectangle 64">
            <a:extLst>
              <a:ext uri="{FF2B5EF4-FFF2-40B4-BE49-F238E27FC236}">
                <a16:creationId xmlns:a16="http://schemas.microsoft.com/office/drawing/2014/main" id="{C378C565-16AB-4F82-83B2-9C19B915A374}"/>
              </a:ext>
            </a:extLst>
          </p:cNvPr>
          <p:cNvSpPr/>
          <p:nvPr userDrawn="1"/>
        </p:nvSpPr>
        <p:spPr>
          <a:xfrm>
            <a:off x="2" y="0"/>
            <a:ext cx="27432000" cy="31089600"/>
          </a:xfrm>
          <a:prstGeom prst="rect">
            <a:avLst/>
          </a:prstGeom>
          <a:solidFill>
            <a:schemeClr val="bg2">
              <a:lumMod val="75000"/>
            </a:schemeClr>
          </a:solidFill>
          <a:ln w="25400" cap="flat" cmpd="sng" algn="ctr">
            <a:noFill/>
            <a:prstDash val="solid"/>
          </a:ln>
          <a:effectLst/>
        </p:spPr>
        <p:txBody>
          <a:bodyPr rot="0" spcFirstLastPara="0" vertOverflow="overflow" horzOverflow="overflow" vert="horz" wrap="square" lIns="172373" tIns="86187" rIns="172373" bIns="86187" numCol="1" spcCol="0" rtlCol="0" fromWordArt="0" anchor="ctr" anchorCtr="0" forceAA="0" compatLnSpc="1">
            <a:prstTxWarp prst="textNoShape">
              <a:avLst/>
            </a:prstTxWarp>
            <a:noAutofit/>
          </a:bodyPr>
          <a:lstStyle/>
          <a:p>
            <a:pPr marL="0" marR="0" lvl="0" indent="0" algn="ctr" defTabSz="4089872" eaLnBrk="1" fontAlgn="auto" latinLnBrk="0" hangingPunct="1">
              <a:lnSpc>
                <a:spcPct val="100000"/>
              </a:lnSpc>
              <a:spcBef>
                <a:spcPts val="0"/>
              </a:spcBef>
              <a:spcAft>
                <a:spcPts val="0"/>
              </a:spcAft>
              <a:buClrTx/>
              <a:buSzTx/>
              <a:buFontTx/>
              <a:buNone/>
              <a:tabLst/>
              <a:defRPr/>
            </a:pPr>
            <a:endParaRPr kumimoji="0" lang="en-US" sz="1042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66" name="Rectangle 65">
            <a:extLst>
              <a:ext uri="{FF2B5EF4-FFF2-40B4-BE49-F238E27FC236}">
                <a16:creationId xmlns:a16="http://schemas.microsoft.com/office/drawing/2014/main" id="{3E0233B8-161D-4EA4-9118-AA1C71B5418B}"/>
              </a:ext>
            </a:extLst>
          </p:cNvPr>
          <p:cNvSpPr/>
          <p:nvPr userDrawn="1"/>
        </p:nvSpPr>
        <p:spPr>
          <a:xfrm>
            <a:off x="1" y="0"/>
            <a:ext cx="2743200" cy="32918400"/>
          </a:xfrm>
          <a:prstGeom prst="rect">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322" dirty="0"/>
          </a:p>
        </p:txBody>
      </p:sp>
      <p:sp>
        <p:nvSpPr>
          <p:cNvPr id="67" name="Text Box 14">
            <a:extLst>
              <a:ext uri="{FF2B5EF4-FFF2-40B4-BE49-F238E27FC236}">
                <a16:creationId xmlns:a16="http://schemas.microsoft.com/office/drawing/2014/main" id="{6454A02A-4D30-43BC-8ABC-145BA9CFA8B5}"/>
              </a:ext>
            </a:extLst>
          </p:cNvPr>
          <p:cNvSpPr txBox="1">
            <a:spLocks noChangeArrowheads="1"/>
          </p:cNvSpPr>
          <p:nvPr userDrawn="1"/>
        </p:nvSpPr>
        <p:spPr bwMode="auto">
          <a:xfrm>
            <a:off x="3024876" y="31901073"/>
            <a:ext cx="8564417" cy="736818"/>
          </a:xfrm>
          <a:prstGeom prst="rect">
            <a:avLst/>
          </a:prstGeom>
          <a:noFill/>
          <a:ln w="9525">
            <a:noFill/>
            <a:miter lim="800000"/>
            <a:headEnd/>
            <a:tailEnd/>
          </a:ln>
          <a:effectLst/>
        </p:spPr>
        <p:txBody>
          <a:bodyPr wrap="square" lIns="132308" tIns="66142" rIns="132308" bIns="66142">
            <a:spAutoFit/>
          </a:bodyPr>
          <a:lstStyle/>
          <a:p>
            <a:pPr eaLnBrk="0" hangingPunct="0">
              <a:lnSpc>
                <a:spcPct val="65000"/>
              </a:lnSpc>
              <a:spcBef>
                <a:spcPct val="50000"/>
              </a:spcBef>
              <a:defRPr/>
            </a:pPr>
            <a:r>
              <a:rPr lang="en-US" sz="1305" b="1" dirty="0">
                <a:solidFill>
                  <a:schemeClr val="bg1">
                    <a:alpha val="50000"/>
                  </a:schemeClr>
                </a:solidFill>
                <a:latin typeface="Arial" charset="0"/>
              </a:rPr>
              <a:t>RESEARCH POSTER PRESENTATION DESIGN © 2015</a:t>
            </a:r>
          </a:p>
          <a:p>
            <a:pPr eaLnBrk="0" hangingPunct="0">
              <a:lnSpc>
                <a:spcPct val="65000"/>
              </a:lnSpc>
              <a:spcBef>
                <a:spcPct val="50000"/>
              </a:spcBef>
              <a:defRPr/>
            </a:pPr>
            <a:r>
              <a:rPr lang="en-US" sz="2609" b="1" dirty="0">
                <a:solidFill>
                  <a:schemeClr val="bg1">
                    <a:alpha val="50000"/>
                  </a:schemeClr>
                </a:solidFill>
                <a:latin typeface="Arial" charset="0"/>
              </a:rPr>
              <a:t>www.PosterPresentations.com</a:t>
            </a:r>
          </a:p>
        </p:txBody>
      </p:sp>
      <p:graphicFrame>
        <p:nvGraphicFramePr>
          <p:cNvPr id="35" name="Table 34">
            <a:extLst>
              <a:ext uri="{FF2B5EF4-FFF2-40B4-BE49-F238E27FC236}">
                <a16:creationId xmlns:a16="http://schemas.microsoft.com/office/drawing/2014/main" id="{54DFF292-D15C-1E46-837F-5BA39A949071}"/>
              </a:ext>
            </a:extLst>
          </p:cNvPr>
          <p:cNvGraphicFramePr>
            <a:graphicFrameLocks noGrp="1"/>
          </p:cNvGraphicFramePr>
          <p:nvPr userDrawn="1">
            <p:extLst>
              <p:ext uri="{D42A27DB-BD31-4B8C-83A1-F6EECF244321}">
                <p14:modId xmlns:p14="http://schemas.microsoft.com/office/powerpoint/2010/main" val="3934265280"/>
              </p:ext>
            </p:extLst>
          </p:nvPr>
        </p:nvGraphicFramePr>
        <p:xfrm>
          <a:off x="-10611120" y="14098"/>
          <a:ext cx="9776869" cy="32679220"/>
        </p:xfrm>
        <a:graphic>
          <a:graphicData uri="http://schemas.openxmlformats.org/drawingml/2006/table">
            <a:tbl>
              <a:tblPr firstRow="1" bandRow="1">
                <a:tableStyleId>{5C22544A-7EE6-4342-B048-85BDC9FD1C3A}</a:tableStyleId>
              </a:tblPr>
              <a:tblGrid>
                <a:gridCol w="4192245">
                  <a:extLst>
                    <a:ext uri="{9D8B030D-6E8A-4147-A177-3AD203B41FA5}">
                      <a16:colId xmlns:a16="http://schemas.microsoft.com/office/drawing/2014/main" val="20000"/>
                    </a:ext>
                  </a:extLst>
                </a:gridCol>
                <a:gridCol w="5584624">
                  <a:extLst>
                    <a:ext uri="{9D8B030D-6E8A-4147-A177-3AD203B41FA5}">
                      <a16:colId xmlns:a16="http://schemas.microsoft.com/office/drawing/2014/main" val="20001"/>
                    </a:ext>
                  </a:extLst>
                </a:gridCol>
              </a:tblGrid>
              <a:tr h="1329113">
                <a:tc gridSpan="2">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3600" b="0" spc="600" dirty="0">
                          <a:solidFill>
                            <a:srgbClr val="1F3A4E"/>
                          </a:solidFill>
                          <a:latin typeface="Arial Black" panose="020B0A04020102020204" pitchFamily="34" charset="0"/>
                        </a:rPr>
                        <a:t>QUICK START GUIDE</a:t>
                      </a:r>
                      <a:br>
                        <a:rPr lang="en-US" sz="3600" b="0" spc="600" dirty="0">
                          <a:solidFill>
                            <a:srgbClr val="1F3A4E"/>
                          </a:solidFill>
                          <a:latin typeface="Arial Black" panose="020B0A04020102020204" pitchFamily="34" charset="0"/>
                        </a:rPr>
                      </a:br>
                      <a:r>
                        <a:rPr lang="en-US" sz="2800" b="1" spc="0" dirty="0">
                          <a:solidFill>
                            <a:srgbClr val="FF0000"/>
                          </a:solidFill>
                          <a:latin typeface="Trebuchet MS" pitchFamily="34" charset="0"/>
                        </a:rPr>
                        <a:t>(THIS SIDEBAR WILL NOT PRINT)</a:t>
                      </a:r>
                      <a:endParaRPr lang="en-US" sz="3600" b="1" spc="600" dirty="0">
                        <a:solidFill>
                          <a:schemeClr val="bg1"/>
                        </a:solidFill>
                        <a:latin typeface="Trebuchet MS" pitchFamily="34" charset="0"/>
                      </a:endParaRPr>
                    </a:p>
                  </a:txBody>
                  <a:tcPr marL="182880" marT="137160">
                    <a:solidFill>
                      <a:srgbClr val="FFC000"/>
                    </a:solidFill>
                  </a:tcPr>
                </a:tc>
                <a:tc hMerge="1">
                  <a:txBody>
                    <a:bodyPr/>
                    <a:lstStyle/>
                    <a:p>
                      <a:endParaRPr lang="en-US" dirty="0"/>
                    </a:p>
                  </a:txBody>
                  <a:tcPr/>
                </a:tc>
                <a:extLst>
                  <a:ext uri="{0D108BD9-81ED-4DB2-BD59-A6C34878D82A}">
                    <a16:rowId xmlns:a16="http://schemas.microsoft.com/office/drawing/2014/main" val="10000"/>
                  </a:ext>
                </a:extLst>
              </a:tr>
              <a:tr h="4206624">
                <a:tc gridSpan="2">
                  <a:txBody>
                    <a:bodyPr/>
                    <a:lstStyle/>
                    <a:p>
                      <a:pPr defTabSz="3765639"/>
                      <a:r>
                        <a:rPr lang="en-US" sz="2000" i="0" dirty="0">
                          <a:solidFill>
                            <a:srgbClr val="D9D9D9"/>
                          </a:solidFill>
                          <a:latin typeface="Arial"/>
                          <a:cs typeface="Arial"/>
                        </a:rPr>
                        <a:t>This PowerPoint template produces a </a:t>
                      </a:r>
                      <a:r>
                        <a:rPr lang="en-US" sz="2000" i="0" dirty="0">
                          <a:solidFill>
                            <a:srgbClr val="FFC000"/>
                          </a:solidFill>
                          <a:latin typeface="Arial"/>
                          <a:cs typeface="Arial"/>
                        </a:rPr>
                        <a:t>standard screen size (4:3 Ratio) virtual </a:t>
                      </a:r>
                      <a:r>
                        <a:rPr lang="en-US" sz="2000" i="0" dirty="0">
                          <a:solidFill>
                            <a:srgbClr val="D9D9D9"/>
                          </a:solidFill>
                          <a:latin typeface="Arial"/>
                          <a:cs typeface="Arial"/>
                        </a:rPr>
                        <a:t>presentation poster. You can use it to create your research poster by placing your title, subtitle, text, tables, charts and photos. </a:t>
                      </a:r>
                    </a:p>
                    <a:p>
                      <a:pPr defTabSz="3765639"/>
                      <a:endParaRPr lang="en-US" sz="2000" i="0" dirty="0">
                        <a:solidFill>
                          <a:srgbClr val="D9D9D9"/>
                        </a:solidFill>
                        <a:latin typeface="Arial"/>
                        <a:cs typeface="Arial"/>
                      </a:endParaRPr>
                    </a:p>
                    <a:p>
                      <a:pPr defTabSz="3765639"/>
                      <a:r>
                        <a:rPr lang="en-US" sz="2000" i="0" dirty="0">
                          <a:solidFill>
                            <a:srgbClr val="D9D9D9"/>
                          </a:solidFill>
                          <a:latin typeface="Arial"/>
                          <a:cs typeface="Arial"/>
                        </a:rPr>
                        <a:t>We provide a series of online tutorials that will guide you through the poster design process and answer your poster production questions. For complete template tutorials, go online to </a:t>
                      </a:r>
                      <a:r>
                        <a:rPr lang="en-US" sz="2000" i="0" dirty="0">
                          <a:solidFill>
                            <a:srgbClr val="FFC000"/>
                          </a:solidFill>
                          <a:latin typeface="Arial"/>
                          <a:cs typeface="Arial"/>
                        </a:rPr>
                        <a:t>PosterPresentations.com</a:t>
                      </a:r>
                      <a:r>
                        <a:rPr lang="en-US" sz="2000" i="0" dirty="0">
                          <a:solidFill>
                            <a:srgbClr val="D9D9D9"/>
                          </a:solidFill>
                          <a:latin typeface="Arial"/>
                          <a:cs typeface="Arial"/>
                        </a:rPr>
                        <a:t> and click on the  </a:t>
                      </a:r>
                      <a:r>
                        <a:rPr lang="en-US" sz="2000" i="0" dirty="0">
                          <a:solidFill>
                            <a:srgbClr val="FFC000"/>
                          </a:solidFill>
                          <a:latin typeface="Arial"/>
                          <a:cs typeface="Arial"/>
                        </a:rPr>
                        <a:t>HELP DESK</a:t>
                      </a:r>
                      <a:r>
                        <a:rPr lang="en-US" sz="2000" i="0" baseline="0" dirty="0">
                          <a:solidFill>
                            <a:srgbClr val="D9D9D9"/>
                          </a:solidFill>
                          <a:latin typeface="Arial"/>
                          <a:cs typeface="Arial"/>
                        </a:rPr>
                        <a:t> </a:t>
                      </a:r>
                      <a:r>
                        <a:rPr lang="en-US" sz="2000" i="0" dirty="0">
                          <a:solidFill>
                            <a:srgbClr val="D9D9D9"/>
                          </a:solidFill>
                          <a:latin typeface="Arial"/>
                          <a:cs typeface="Arial"/>
                        </a:rPr>
                        <a:t>tab.</a:t>
                      </a:r>
                    </a:p>
                    <a:p>
                      <a:pPr defTabSz="3765639"/>
                      <a:endParaRPr lang="en-US" sz="2000" i="0" dirty="0">
                        <a:solidFill>
                          <a:srgbClr val="D9D9D9"/>
                        </a:solidFill>
                        <a:latin typeface="Arial"/>
                        <a:cs typeface="Arial"/>
                      </a:endParaRPr>
                    </a:p>
                    <a:p>
                      <a:pPr defTabSz="3765639"/>
                      <a:r>
                        <a:rPr lang="en-US" sz="2000" i="0" dirty="0">
                          <a:solidFill>
                            <a:srgbClr val="D9D9D9"/>
                          </a:solidFill>
                          <a:latin typeface="Arial"/>
                          <a:cs typeface="Arial"/>
                        </a:rPr>
                        <a:t>To print your poster using our same-day professional printing service, go online to </a:t>
                      </a:r>
                      <a:r>
                        <a:rPr lang="en-US" sz="2000" i="0" dirty="0">
                          <a:solidFill>
                            <a:srgbClr val="FFC000"/>
                          </a:solidFill>
                          <a:latin typeface="Arial"/>
                          <a:cs typeface="Arial"/>
                        </a:rPr>
                        <a:t>PosterPresentations.com</a:t>
                      </a:r>
                      <a:r>
                        <a:rPr lang="en-US" sz="2000" i="0" dirty="0">
                          <a:solidFill>
                            <a:srgbClr val="D9D9D9"/>
                          </a:solidFill>
                          <a:latin typeface="Arial"/>
                          <a:cs typeface="Arial"/>
                        </a:rPr>
                        <a:t> and click on "</a:t>
                      </a:r>
                      <a:r>
                        <a:rPr lang="en-US" sz="2000" i="0" dirty="0">
                          <a:solidFill>
                            <a:srgbClr val="FFC000"/>
                          </a:solidFill>
                          <a:latin typeface="Arial"/>
                          <a:cs typeface="Arial"/>
                        </a:rPr>
                        <a:t>Order your poster</a:t>
                      </a:r>
                      <a:r>
                        <a:rPr lang="en-US" sz="2000" i="0" dirty="0">
                          <a:solidFill>
                            <a:srgbClr val="D9D9D9"/>
                          </a:solidFill>
                          <a:latin typeface="Arial"/>
                          <a:cs typeface="Arial"/>
                        </a:rPr>
                        <a:t>".</a:t>
                      </a:r>
                      <a:endParaRPr lang="en-US" sz="2000" b="1" dirty="0">
                        <a:solidFill>
                          <a:srgbClr val="D9D9D9"/>
                        </a:solidFill>
                        <a:latin typeface="Arial"/>
                        <a:cs typeface="Arial"/>
                      </a:endParaRPr>
                    </a:p>
                  </a:txBody>
                  <a:tcPr marL="182880" marT="137160">
                    <a:solidFill>
                      <a:srgbClr val="010101"/>
                    </a:solidFill>
                  </a:tcPr>
                </a:tc>
                <a:tc hMerge="1">
                  <a:txBody>
                    <a:bodyPr/>
                    <a:lstStyle/>
                    <a:p>
                      <a:pPr marL="0" indent="0" algn="l" defTabSz="114300"/>
                      <a:endParaRPr lang="en-US" sz="2400" b="0" baseline="0" dirty="0">
                        <a:solidFill>
                          <a:srgbClr val="FFC000"/>
                        </a:solidFill>
                        <a:latin typeface="Arial" panose="020B0604020202020204" pitchFamily="34" charset="0"/>
                        <a:cs typeface="Arial" panose="020B0604020202020204" pitchFamily="34" charset="0"/>
                      </a:endParaRPr>
                    </a:p>
                  </a:txBody>
                  <a:tcPr>
                    <a:solidFill>
                      <a:schemeClr val="tx1">
                        <a:lumMod val="95000"/>
                        <a:lumOff val="5000"/>
                      </a:schemeClr>
                    </a:solidFill>
                  </a:tcPr>
                </a:tc>
                <a:extLst>
                  <a:ext uri="{0D108BD9-81ED-4DB2-BD59-A6C34878D82A}">
                    <a16:rowId xmlns:a16="http://schemas.microsoft.com/office/drawing/2014/main" val="677555919"/>
                  </a:ext>
                </a:extLst>
              </a:tr>
              <a:tr h="4572417">
                <a:tc>
                  <a:txBody>
                    <a:bodyPr/>
                    <a:lstStyle/>
                    <a:p>
                      <a:pPr algn="ctr"/>
                      <a:endParaRPr lang="en-US" sz="2000" dirty="0">
                        <a:solidFill>
                          <a:srgbClr val="1F3A4E"/>
                        </a:solidFill>
                      </a:endParaRPr>
                    </a:p>
                    <a:p>
                      <a:pPr algn="ctr"/>
                      <a:endParaRPr lang="en-US" sz="2000" dirty="0">
                        <a:solidFill>
                          <a:srgbClr val="1F3A4E"/>
                        </a:solidFill>
                      </a:endParaRPr>
                    </a:p>
                    <a:p>
                      <a:pPr algn="ctr"/>
                      <a:r>
                        <a:rPr lang="en-US" sz="2000" dirty="0">
                          <a:solidFill>
                            <a:schemeClr val="bg1"/>
                          </a:solidFill>
                          <a:latin typeface="Arial" panose="020B0604020202020204" pitchFamily="34" charset="0"/>
                          <a:cs typeface="Arial" panose="020B0604020202020204" pitchFamily="34" charset="0"/>
                        </a:rPr>
                        <a:t>This is a template for a </a:t>
                      </a:r>
                    </a:p>
                    <a:p>
                      <a:pPr algn="ctr"/>
                      <a:r>
                        <a:rPr lang="en-US" sz="2000" dirty="0">
                          <a:solidFill>
                            <a:schemeClr val="bg1"/>
                          </a:solidFill>
                          <a:latin typeface="Arial" panose="020B0604020202020204" pitchFamily="34" charset="0"/>
                          <a:cs typeface="Arial" panose="020B0604020202020204" pitchFamily="34" charset="0"/>
                        </a:rPr>
                        <a:t>presentation poster</a:t>
                      </a:r>
                      <a:br>
                        <a:rPr lang="en-US" sz="2000" dirty="0">
                          <a:solidFill>
                            <a:schemeClr val="bg1"/>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Virtual</a:t>
                      </a:r>
                      <a:br>
                        <a:rPr lang="en-US" sz="3600" b="1"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Standard Size</a:t>
                      </a:r>
                      <a:br>
                        <a:rPr lang="en-US" sz="3600" b="1"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(4:3 Ratio)</a:t>
                      </a:r>
                      <a:br>
                        <a:rPr lang="en-US" sz="2000" dirty="0">
                          <a:solidFill>
                            <a:schemeClr val="bg1"/>
                          </a:solidFill>
                          <a:latin typeface="Arial" panose="020B0604020202020204" pitchFamily="34" charset="0"/>
                          <a:cs typeface="Arial" panose="020B0604020202020204" pitchFamily="34" charset="0"/>
                        </a:rPr>
                      </a:br>
                      <a:endParaRPr lang="en-US" sz="2000" dirty="0">
                        <a:solidFill>
                          <a:srgbClr val="1F3A4E"/>
                        </a:solidFill>
                      </a:endParaRPr>
                    </a:p>
                  </a:txBody>
                  <a:tcPr>
                    <a:solidFill>
                      <a:srgbClr val="010101"/>
                    </a:solidFill>
                  </a:tcPr>
                </a:tc>
                <a:tc>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Important: Check the template size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Before you start working on your poster and to avoid printing problems check that you have downloaded and that you are using the correct size template for your poster presentation.</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This template can also be printed at the following sizes without distortion and without any additional formatting:</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30 tall x 40 wide</a:t>
                      </a:r>
                    </a:p>
                    <a:p>
                      <a:pPr marL="0" marR="0" indent="0" algn="l" defTabSz="4388900" rtl="0" eaLnBrk="1" fontAlgn="auto" latinLnBrk="0" hangingPunct="1">
                        <a:lnSpc>
                          <a:spcPct val="100000"/>
                        </a:lnSpc>
                        <a:spcBef>
                          <a:spcPts val="0"/>
                        </a:spcBef>
                        <a:spcAft>
                          <a:spcPts val="0"/>
                        </a:spcAft>
                        <a:buClrTx/>
                        <a:buSzTx/>
                        <a:buFontTx/>
                        <a:buNone/>
                        <a:tabLst/>
                        <a:defRPr/>
                      </a:pPr>
                      <a:r>
                        <a:rPr lang="en-US" sz="2000" b="0" baseline="0" dirty="0">
                          <a:solidFill>
                            <a:srgbClr val="FFC000"/>
                          </a:solidFill>
                          <a:latin typeface="Arial" panose="020B0604020202020204" pitchFamily="34" charset="0"/>
                          <a:cs typeface="Arial" panose="020B0604020202020204" pitchFamily="34" charset="0"/>
                        </a:rPr>
                        <a:t>36 tall x 48 wide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42 tall x 56 wide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48 tall x 64 wide</a:t>
                      </a:r>
                    </a:p>
                  </a:txBody>
                  <a:tcPr marL="182880" marT="137160">
                    <a:solidFill>
                      <a:srgbClr val="010101"/>
                    </a:solidFill>
                  </a:tcPr>
                </a:tc>
                <a:extLst>
                  <a:ext uri="{0D108BD9-81ED-4DB2-BD59-A6C34878D82A}">
                    <a16:rowId xmlns:a16="http://schemas.microsoft.com/office/drawing/2014/main" val="10008"/>
                  </a:ext>
                </a:extLst>
              </a:tr>
              <a:tr h="4288692">
                <a:tc>
                  <a:txBody>
                    <a:bodyPr/>
                    <a:lstStyle/>
                    <a:p>
                      <a:endParaRPr lang="en-US" sz="2000" dirty="0">
                        <a:solidFill>
                          <a:srgbClr val="1F3A4E"/>
                        </a:solidFill>
                      </a:endParaRPr>
                    </a:p>
                  </a:txBody>
                  <a:tcPr>
                    <a:blipFill rotWithShape="1">
                      <a:blip r:embed="rId3"/>
                      <a:stretch>
                        <a:fillRect/>
                      </a:stretch>
                    </a:blipFill>
                  </a:tcPr>
                </a:tc>
                <a:tc>
                  <a:txBody>
                    <a:bodyPr/>
                    <a:lstStyle/>
                    <a:p>
                      <a:pPr algn="l"/>
                      <a:r>
                        <a:rPr lang="en-US" sz="2400" b="1" baseline="0" dirty="0">
                          <a:solidFill>
                            <a:srgbClr val="FFC000"/>
                          </a:solidFill>
                          <a:latin typeface="Arial" panose="020B0604020202020204" pitchFamily="34" charset="0"/>
                          <a:cs typeface="Arial" panose="020B0604020202020204" pitchFamily="34" charset="0"/>
                        </a:rPr>
                        <a:t>How to </a:t>
                      </a:r>
                      <a:r>
                        <a:rPr lang="en-US" sz="4000" b="1" baseline="0" dirty="0">
                          <a:solidFill>
                            <a:srgbClr val="FFC000"/>
                          </a:solidFill>
                          <a:latin typeface="Arial" panose="020B0604020202020204" pitchFamily="34" charset="0"/>
                          <a:cs typeface="Arial" panose="020B0604020202020204" pitchFamily="34" charset="0"/>
                        </a:rPr>
                        <a:t>Zoom in </a:t>
                      </a:r>
                      <a:r>
                        <a:rPr lang="en-US" sz="2400" b="1" baseline="0" dirty="0">
                          <a:solidFill>
                            <a:srgbClr val="FFC000"/>
                          </a:solidFill>
                          <a:latin typeface="Arial" panose="020B0604020202020204" pitchFamily="34" charset="0"/>
                          <a:cs typeface="Arial" panose="020B0604020202020204" pitchFamily="34" charset="0"/>
                        </a:rPr>
                        <a:t>and </a:t>
                      </a:r>
                      <a:r>
                        <a:rPr lang="en-US" sz="1800" b="1" baseline="0" dirty="0">
                          <a:solidFill>
                            <a:srgbClr val="FFC000"/>
                          </a:solidFill>
                          <a:latin typeface="Arial" panose="020B0604020202020204" pitchFamily="34" charset="0"/>
                          <a:cs typeface="Arial" panose="020B0604020202020204" pitchFamily="34" charset="0"/>
                        </a:rPr>
                        <a:t>out</a:t>
                      </a:r>
                      <a:endParaRPr lang="en-US" sz="2400" b="1" baseline="0" dirty="0">
                        <a:solidFill>
                          <a:srgbClr val="FFC000"/>
                        </a:solidFill>
                        <a:latin typeface="Arial" panose="020B0604020202020204" pitchFamily="34" charset="0"/>
                        <a:cs typeface="Arial" panose="020B0604020202020204" pitchFamily="34" charset="0"/>
                      </a:endParaRPr>
                    </a:p>
                    <a:p>
                      <a:pPr algn="l"/>
                      <a:r>
                        <a:rPr lang="en-US" sz="2000" b="0" baseline="0" dirty="0">
                          <a:solidFill>
                            <a:srgbClr val="D9D9D9"/>
                          </a:solidFill>
                          <a:latin typeface="Arial" panose="020B0604020202020204" pitchFamily="34" charset="0"/>
                          <a:cs typeface="Arial" panose="020B0604020202020204" pitchFamily="34" charset="0"/>
                        </a:rPr>
                        <a:t>Use the PowerPoint zoom tool to adjust the screen magnification to view comfortably. PowerPoint provides 2 ways to zoom: </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1. </a:t>
                      </a:r>
                      <a:r>
                        <a:rPr lang="en-US" sz="2000" b="0" baseline="0" dirty="0">
                          <a:solidFill>
                            <a:srgbClr val="D9D9D9"/>
                          </a:solidFill>
                          <a:latin typeface="Arial" panose="020B0604020202020204" pitchFamily="34" charset="0"/>
                          <a:cs typeface="Arial" panose="020B0604020202020204" pitchFamily="34" charset="0"/>
                        </a:rPr>
                        <a:t>On the top menu bar click on the VIEW tab and then click on ZOOM. Choose the zoom percentage that works best for you. </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2. </a:t>
                      </a:r>
                      <a:r>
                        <a:rPr lang="en-US" sz="2000" b="0" baseline="0" dirty="0">
                          <a:solidFill>
                            <a:srgbClr val="D9D9D9"/>
                          </a:solidFill>
                          <a:latin typeface="Arial" panose="020B0604020202020204" pitchFamily="34" charset="0"/>
                          <a:cs typeface="Arial" panose="020B0604020202020204" pitchFamily="34" charset="0"/>
                        </a:rPr>
                        <a:t>For better zoom flexibility, use the zoom slider at the bottom right of the window.</a:t>
                      </a:r>
                    </a:p>
                  </a:txBody>
                  <a:tcPr marL="182880" marT="137160">
                    <a:solidFill>
                      <a:srgbClr val="010101"/>
                    </a:solidFill>
                  </a:tcPr>
                </a:tc>
                <a:extLst>
                  <a:ext uri="{0D108BD9-81ED-4DB2-BD59-A6C34878D82A}">
                    <a16:rowId xmlns:a16="http://schemas.microsoft.com/office/drawing/2014/main" val="10001"/>
                  </a:ext>
                </a:extLst>
              </a:tr>
              <a:tr h="1800526">
                <a:tc gridSpan="2">
                  <a:txBody>
                    <a:bodyPr/>
                    <a:lstStyle/>
                    <a:p>
                      <a:pPr marL="0" marR="0" lvl="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Ruler and Guides</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The dotted lines on his poster template are guides.  The horizontal and vertical guides will help you align your poster elements accurately. Text boxes and other elements will ”snap” to the guides and stay within the boundaries of the columns. To hide the guides go to VIEW and uncheck the Guides box.</a:t>
                      </a:r>
                    </a:p>
                  </a:txBody>
                  <a:tcPr>
                    <a:solidFill>
                      <a:srgbClr val="010101"/>
                    </a:solidFill>
                  </a:tcPr>
                </a:tc>
                <a:tc hMerge="1">
                  <a:txBody>
                    <a:bodyPr/>
                    <a:lstStyle/>
                    <a:p>
                      <a:endParaRPr lang="en-US" sz="2400" b="0" baseline="0" dirty="0">
                        <a:solidFill>
                          <a:schemeClr val="bg1"/>
                        </a:solidFill>
                        <a:latin typeface="Arial" panose="020B0604020202020204" pitchFamily="34" charset="0"/>
                        <a:cs typeface="Arial" panose="020B0604020202020204" pitchFamily="34" charset="0"/>
                      </a:endParaRPr>
                    </a:p>
                  </a:txBody>
                  <a:tcPr marL="182880" marT="137160">
                    <a:solidFill>
                      <a:schemeClr val="tx1">
                        <a:lumMod val="95000"/>
                        <a:lumOff val="5000"/>
                      </a:schemeClr>
                    </a:solidFill>
                  </a:tcPr>
                </a:tc>
                <a:extLst>
                  <a:ext uri="{0D108BD9-81ED-4DB2-BD59-A6C34878D82A}">
                    <a16:rowId xmlns:a16="http://schemas.microsoft.com/office/drawing/2014/main" val="10002"/>
                  </a:ext>
                </a:extLst>
              </a:tr>
              <a:tr h="3824339">
                <a:tc>
                  <a:txBody>
                    <a:bodyPr/>
                    <a:lstStyle/>
                    <a:p>
                      <a:endParaRPr lang="en-US" sz="2000" dirty="0">
                        <a:solidFill>
                          <a:srgbClr val="1F3A4E"/>
                        </a:solidFill>
                      </a:endParaRPr>
                    </a:p>
                  </a:txBody>
                  <a:tcPr>
                    <a:blipFill rotWithShape="1">
                      <a:blip r:embed="rId4"/>
                      <a:stretch>
                        <a:fillRect/>
                      </a:stretch>
                    </a:blipFill>
                  </a:tcPr>
                </a:tc>
                <a:tc>
                  <a:txBody>
                    <a:bodyPr/>
                    <a:lstStyle/>
                    <a:p>
                      <a:pPr marL="0" lvl="1" indent="0" algn="l" defTabSz="114300"/>
                      <a:r>
                        <a:rPr lang="en-US" sz="2400" b="1" baseline="0" dirty="0">
                          <a:solidFill>
                            <a:srgbClr val="FFC000"/>
                          </a:solidFill>
                          <a:latin typeface="Arial" panose="020B0604020202020204" pitchFamily="34" charset="0"/>
                          <a:cs typeface="Arial" panose="020B0604020202020204" pitchFamily="34" charset="0"/>
                        </a:rPr>
                        <a:t>Headers and text containers</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Included in this template are commonly used section headers such as Abstract, Objectives, Methods, Results, etc.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Click inside a section header to add its text.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To add another header, click on edge of the section box so that it is outlined. Copy and paste it.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To increase its size, click on the white circles and expand to the the desired size.</a:t>
                      </a:r>
                    </a:p>
                  </a:txBody>
                  <a:tcPr marL="182880" marT="137160">
                    <a:solidFill>
                      <a:srgbClr val="010101"/>
                    </a:solidFill>
                  </a:tcPr>
                </a:tc>
                <a:extLst>
                  <a:ext uri="{0D108BD9-81ED-4DB2-BD59-A6C34878D82A}">
                    <a16:rowId xmlns:a16="http://schemas.microsoft.com/office/drawing/2014/main" val="10003"/>
                  </a:ext>
                </a:extLst>
              </a:tr>
              <a:tr h="3519135">
                <a:tc gridSpan="2">
                  <a:txBody>
                    <a:bodyPr/>
                    <a:lstStyle/>
                    <a:p>
                      <a:r>
                        <a:rPr lang="en-US" sz="2400" b="1" dirty="0">
                          <a:solidFill>
                            <a:srgbClr val="FFC000"/>
                          </a:solidFill>
                          <a:latin typeface="Arial" panose="020B0604020202020204" pitchFamily="34" charset="0"/>
                          <a:cs typeface="Arial" panose="020B0604020202020204" pitchFamily="34" charset="0"/>
                        </a:rPr>
                        <a:t>Adding content to the poster</a:t>
                      </a:r>
                    </a:p>
                    <a:p>
                      <a:r>
                        <a:rPr lang="en-US" sz="2000" baseline="0" dirty="0">
                          <a:solidFill>
                            <a:srgbClr val="D9D9D9"/>
                          </a:solidFill>
                          <a:latin typeface="Arial" panose="020B0604020202020204" pitchFamily="34" charset="0"/>
                          <a:cs typeface="Arial" panose="020B0604020202020204" pitchFamily="34" charset="0"/>
                        </a:rPr>
                        <a:t>Start by adding your text to each section without spending too much time with formatting. Use the default font size even if your text extends beyond the bottom of the poster. Continue until you have added all your content including text, graphics, photos, etc. Once you finish adding your content you can go back and format your text as needed.</a:t>
                      </a:r>
                    </a:p>
                    <a:p>
                      <a:pPr marL="342900" indent="-342900">
                        <a:buFontTx/>
                        <a:buChar char="-"/>
                      </a:pPr>
                      <a:r>
                        <a:rPr lang="en-US" sz="2000" baseline="0" dirty="0">
                          <a:solidFill>
                            <a:srgbClr val="D9D9D9"/>
                          </a:solidFill>
                          <a:latin typeface="Arial" panose="020B0604020202020204" pitchFamily="34" charset="0"/>
                          <a:cs typeface="Arial" panose="020B0604020202020204" pitchFamily="34" charset="0"/>
                        </a:rPr>
                        <a:t>If you run out of room, try to reduce the size of your fonts and/or the size of your graphics. If there is a lot of empty space try to increase your font sizes and the size of your graphics. The font used for references can be smaller.</a:t>
                      </a:r>
                      <a:endParaRPr lang="en-US" sz="2000" dirty="0">
                        <a:solidFill>
                          <a:srgbClr val="D9D9D9"/>
                        </a:solidFill>
                        <a:latin typeface="Arial" panose="020B0604020202020204" pitchFamily="34" charset="0"/>
                        <a:cs typeface="Arial" panose="020B0604020202020204" pitchFamily="34" charset="0"/>
                      </a:endParaRPr>
                    </a:p>
                  </a:txBody>
                  <a:tcPr>
                    <a:solidFill>
                      <a:srgbClr val="010101"/>
                    </a:solidFill>
                  </a:tcPr>
                </a:tc>
                <a:tc hMerge="1">
                  <a:txBody>
                    <a:bodyPr/>
                    <a:lstStyle/>
                    <a:p>
                      <a:endParaRPr lang="en-US" sz="2400" dirty="0">
                        <a:solidFill>
                          <a:schemeClr val="bg1"/>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4"/>
                  </a:ext>
                </a:extLst>
              </a:tr>
              <a:tr h="237765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panose="020B0604020202020204" pitchFamily="34" charset="0"/>
                          <a:cs typeface="Arial" panose="020B0604020202020204" pitchFamily="34" charset="0"/>
                        </a:rPr>
                        <a:t>Photos</a:t>
                      </a:r>
                    </a:p>
                    <a:p>
                      <a:pPr marL="0" marR="0" lvl="0" indent="0" algn="l" defTabSz="977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D9D9D9"/>
                          </a:solidFill>
                          <a:effectLst/>
                          <a:uLnTx/>
                          <a:uFillTx/>
                          <a:latin typeface="Arial"/>
                          <a:ea typeface="+mn-ea"/>
                          <a:cs typeface="Arial"/>
                        </a:rPr>
                        <a:t>You can add photos by dragging and dropping from your desktop, copy and paste, or by going to INSERT &gt; PICTURES. Resize images proportionally by holding down the SHIFT key and dragging one of the white corner handles (dots). For a professional-looking poster, do not distort your images by stretching them disproportionally.</a:t>
                      </a:r>
                    </a:p>
                  </a:txBody>
                  <a:tcPr marL="182880" marT="137160">
                    <a:solidFill>
                      <a:srgbClr val="010101"/>
                    </a:solidFill>
                  </a:tcPr>
                </a:tc>
                <a:tc hMerge="1">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2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2293170">
                <a:tc gridSpan="2">
                  <a:txBody>
                    <a:bodyPr/>
                    <a:lstStyle/>
                    <a:p>
                      <a:endParaRPr lang="en-US" sz="2000" dirty="0">
                        <a:solidFill>
                          <a:schemeClr val="bg1"/>
                        </a:solidFill>
                        <a:latin typeface="Arial" panose="020B0604020202020204" pitchFamily="34" charset="0"/>
                        <a:cs typeface="Arial" panose="020B0604020202020204" pitchFamily="34" charset="0"/>
                      </a:endParaRPr>
                    </a:p>
                  </a:txBody>
                  <a:tcPr marL="182880" marT="137160">
                    <a:blipFill rotWithShape="1">
                      <a:blip r:embed="rId5"/>
                      <a:stretch>
                        <a:fillRect/>
                      </a:stretch>
                    </a:blipFill>
                  </a:tcPr>
                </a:tc>
                <a:tc hMerge="1">
                  <a:txBody>
                    <a:bodyPr/>
                    <a:lstStyle/>
                    <a:p>
                      <a:endParaRPr lang="en-US" sz="2400" dirty="0">
                        <a:solidFill>
                          <a:srgbClr val="1F3A4E"/>
                        </a:solidFill>
                      </a:endParaRPr>
                    </a:p>
                  </a:txBody>
                  <a:tcPr/>
                </a:tc>
                <a:extLst>
                  <a:ext uri="{0D108BD9-81ED-4DB2-BD59-A6C34878D82A}">
                    <a16:rowId xmlns:a16="http://schemas.microsoft.com/office/drawing/2014/main" val="10006"/>
                  </a:ext>
                </a:extLst>
              </a:tr>
              <a:tr h="128027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a:cs typeface="Arial"/>
                        </a:rPr>
                        <a:t>Quality check your graphics</a:t>
                      </a:r>
                    </a:p>
                    <a:p>
                      <a:pPr marL="0" marR="0" lvl="0" indent="0" algn="l" defTabSz="1518341" rtl="0" eaLnBrk="1" fontAlgn="auto" latinLnBrk="0" hangingPunct="1">
                        <a:lnSpc>
                          <a:spcPct val="100000"/>
                        </a:lnSpc>
                        <a:spcBef>
                          <a:spcPts val="0"/>
                        </a:spcBef>
                        <a:spcAft>
                          <a:spcPts val="0"/>
                        </a:spcAft>
                        <a:buClrTx/>
                        <a:buSzTx/>
                        <a:buFontTx/>
                        <a:buNone/>
                        <a:tabLst/>
                        <a:defRPr/>
                      </a:pPr>
                      <a:r>
                        <a:rPr lang="en-US" sz="2000" noProof="0" dirty="0">
                          <a:solidFill>
                            <a:srgbClr val="D9D9D9"/>
                          </a:solidFill>
                          <a:latin typeface="Arial"/>
                          <a:cs typeface="Arial"/>
                        </a:rPr>
                        <a:t>Zoom in and look at your images at 100%-200% magnification. If they look clear, they will print well. </a:t>
                      </a:r>
                    </a:p>
                  </a:txBody>
                  <a:tcPr marL="182880" marT="137160">
                    <a:solidFill>
                      <a:srgbClr val="010101"/>
                    </a:solidFill>
                  </a:tcPr>
                </a:tc>
                <a:tc hMerge="1">
                  <a:txBody>
                    <a:bodyPr/>
                    <a:lstStyle/>
                    <a:p>
                      <a:endParaRPr lang="en-US" sz="2400" dirty="0">
                        <a:solidFill>
                          <a:srgbClr val="1F3A4E"/>
                        </a:solidFill>
                      </a:endParaRPr>
                    </a:p>
                  </a:txBody>
                  <a:tcPr>
                    <a:solidFill>
                      <a:schemeClr val="tx1">
                        <a:lumMod val="95000"/>
                        <a:lumOff val="5000"/>
                      </a:schemeClr>
                    </a:solidFill>
                  </a:tcPr>
                </a:tc>
                <a:extLst>
                  <a:ext uri="{0D108BD9-81ED-4DB2-BD59-A6C34878D82A}">
                    <a16:rowId xmlns:a16="http://schemas.microsoft.com/office/drawing/2014/main" val="10007"/>
                  </a:ext>
                </a:extLst>
              </a:tr>
              <a:tr h="3187270">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000" noProof="0" dirty="0">
                        <a:solidFill>
                          <a:schemeClr val="bg1"/>
                        </a:solidFill>
                        <a:latin typeface="Arial"/>
                        <a:cs typeface="Arial"/>
                      </a:endParaRPr>
                    </a:p>
                  </a:txBody>
                  <a:tcPr marL="182880" marT="137160">
                    <a:blipFill rotWithShape="1">
                      <a:blip r:embed="rId6"/>
                      <a:stretch>
                        <a:fillRect/>
                      </a:stretch>
                    </a:blipFill>
                  </a:tcPr>
                </a:tc>
                <a:tc hMerge="1">
                  <a:txBody>
                    <a:bodyPr/>
                    <a:lstStyle/>
                    <a:p>
                      <a:endParaRPr lang="en-US"/>
                    </a:p>
                  </a:txBody>
                  <a:tcPr/>
                </a:tc>
                <a:extLst>
                  <a:ext uri="{0D108BD9-81ED-4DB2-BD59-A6C34878D82A}">
                    <a16:rowId xmlns:a16="http://schemas.microsoft.com/office/drawing/2014/main" val="10010"/>
                  </a:ext>
                </a:extLst>
              </a:tr>
            </a:tbl>
          </a:graphicData>
        </a:graphic>
      </p:graphicFrame>
      <p:graphicFrame>
        <p:nvGraphicFramePr>
          <p:cNvPr id="36" name="Table 35">
            <a:extLst>
              <a:ext uri="{FF2B5EF4-FFF2-40B4-BE49-F238E27FC236}">
                <a16:creationId xmlns:a16="http://schemas.microsoft.com/office/drawing/2014/main" id="{2FE8563F-73E8-454B-8089-EE0547A77D52}"/>
              </a:ext>
            </a:extLst>
          </p:cNvPr>
          <p:cNvGraphicFramePr>
            <a:graphicFrameLocks noGrp="1"/>
          </p:cNvGraphicFramePr>
          <p:nvPr userDrawn="1">
            <p:extLst>
              <p:ext uri="{D42A27DB-BD31-4B8C-83A1-F6EECF244321}">
                <p14:modId xmlns:p14="http://schemas.microsoft.com/office/powerpoint/2010/main" val="1768854048"/>
              </p:ext>
            </p:extLst>
          </p:nvPr>
        </p:nvGraphicFramePr>
        <p:xfrm>
          <a:off x="44635119" y="14098"/>
          <a:ext cx="9490298" cy="32904303"/>
        </p:xfrm>
        <a:graphic>
          <a:graphicData uri="http://schemas.openxmlformats.org/drawingml/2006/table">
            <a:tbl>
              <a:tblPr firstRow="1" bandRow="1">
                <a:tableStyleId>{5C22544A-7EE6-4342-B048-85BDC9FD1C3A}</a:tableStyleId>
              </a:tblPr>
              <a:tblGrid>
                <a:gridCol w="3403945">
                  <a:extLst>
                    <a:ext uri="{9D8B030D-6E8A-4147-A177-3AD203B41FA5}">
                      <a16:colId xmlns:a16="http://schemas.microsoft.com/office/drawing/2014/main" val="20000"/>
                    </a:ext>
                  </a:extLst>
                </a:gridCol>
                <a:gridCol w="1381559">
                  <a:extLst>
                    <a:ext uri="{9D8B030D-6E8A-4147-A177-3AD203B41FA5}">
                      <a16:colId xmlns:a16="http://schemas.microsoft.com/office/drawing/2014/main" val="997673227"/>
                    </a:ext>
                  </a:extLst>
                </a:gridCol>
                <a:gridCol w="4704794">
                  <a:extLst>
                    <a:ext uri="{9D8B030D-6E8A-4147-A177-3AD203B41FA5}">
                      <a16:colId xmlns:a16="http://schemas.microsoft.com/office/drawing/2014/main" val="4164475170"/>
                    </a:ext>
                  </a:extLst>
                </a:gridCol>
              </a:tblGrid>
              <a:tr h="1313206">
                <a:tc gridSpan="3">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4000" b="0" spc="600" dirty="0">
                          <a:solidFill>
                            <a:srgbClr val="1F3A4E"/>
                          </a:solidFill>
                          <a:latin typeface="Arial Black" panose="020B0A04020102020204" pitchFamily="34" charset="0"/>
                        </a:rPr>
                        <a:t>QUICK START GUIDE</a:t>
                      </a:r>
                      <a:br>
                        <a:rPr lang="en-US" sz="4000" b="0" spc="600" dirty="0">
                          <a:solidFill>
                            <a:srgbClr val="1F3A4E"/>
                          </a:solidFill>
                          <a:latin typeface="Arial Black" panose="020B0A04020102020204" pitchFamily="34" charset="0"/>
                        </a:rPr>
                      </a:br>
                      <a:r>
                        <a:rPr lang="en-US" sz="3200" b="1" spc="0" dirty="0">
                          <a:solidFill>
                            <a:srgbClr val="FF0000"/>
                          </a:solidFill>
                          <a:latin typeface="Trebuchet MS" pitchFamily="34" charset="0"/>
                        </a:rPr>
                        <a:t>(THIS SIDEBAR WILL NOT PRINT)</a:t>
                      </a:r>
                      <a:endParaRPr lang="en-US" sz="4000" b="1" spc="600" dirty="0">
                        <a:solidFill>
                          <a:schemeClr val="bg1"/>
                        </a:solidFill>
                        <a:latin typeface="Trebuchet MS" pitchFamily="34" charset="0"/>
                      </a:endParaRPr>
                    </a:p>
                  </a:txBody>
                  <a:tcPr marL="182880" marT="137160">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092177">
                <a:tc gridSpan="3">
                  <a:txBody>
                    <a:bodyPr/>
                    <a:lstStyle/>
                    <a:p>
                      <a:pPr algn="l"/>
                      <a:r>
                        <a:rPr lang="en-US" sz="2800" b="1" baseline="0" dirty="0">
                          <a:solidFill>
                            <a:srgbClr val="FFC000"/>
                          </a:solidFill>
                          <a:latin typeface="Arial" panose="020B0604020202020204" pitchFamily="34" charset="0"/>
                          <a:cs typeface="Arial" panose="020B0604020202020204" pitchFamily="34" charset="0"/>
                        </a:rPr>
                        <a:t>How to change the template colors</a:t>
                      </a: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change the overall template color theme by clicking on the COLORS dropdown menu under the DESIGN tab. You can see a tutorial here: </a:t>
                      </a:r>
                      <a:r>
                        <a:rPr lang="en-US" sz="2400" dirty="0">
                          <a:solidFill>
                            <a:srgbClr val="FFC000"/>
                          </a:solidFill>
                          <a:hlinkClick r:id="rId7">
                            <a:extLst>
                              <a:ext uri="{A12FA001-AC4F-418D-AE19-62706E023703}">
                                <ahyp:hlinkClr xmlns:ahyp="http://schemas.microsoft.com/office/drawing/2018/hyperlinkcolor" val="tx"/>
                              </a:ext>
                            </a:extLst>
                          </a:hlinkClick>
                        </a:rPr>
                        <a:t>https://www.posterpresentations.com/how-to-change-the-research-poster-template-colors.html</a:t>
                      </a:r>
                      <a:endParaRPr lang="en-US" sz="2400" dirty="0">
                        <a:solidFill>
                          <a:srgbClr val="FFC000"/>
                        </a:solidFill>
                      </a:endParaRP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also manually change the color of individual elements by going to VIEW &gt; SLIDE MASTER. On the left side of your screen select the background master where you can change the template background, column sizes, etc. </a:t>
                      </a: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After you finish working on the SLIDE MASTER, it is important that you go to VIEW &gt; NORMAL to continue working on your poster. </a:t>
                      </a:r>
                    </a:p>
                  </a:txBody>
                  <a:tcPr marL="182880" marT="137160">
                    <a:solidFill>
                      <a:schemeClr val="tx1"/>
                    </a:solidFill>
                  </a:tcPr>
                </a:tc>
                <a:tc hMerge="1">
                  <a:txBody>
                    <a:bodyPr/>
                    <a:lstStyle/>
                    <a:p>
                      <a:endParaRPr lang="en-US" sz="2400" dirty="0">
                        <a:solidFill>
                          <a:srgbClr val="1F3A4E"/>
                        </a:solidFill>
                      </a:endParaRPr>
                    </a:p>
                  </a:txBody>
                  <a:tcPr marL="182880" marT="137160">
                    <a:blipFill rotWithShape="1">
                      <a:blip r:embed="rId8"/>
                      <a:stretch>
                        <a:fillRect/>
                      </a:stretch>
                    </a:blipFill>
                  </a:tcPr>
                </a:tc>
                <a:tc hMerge="1">
                  <a:txBody>
                    <a:bodyPr/>
                    <a:lstStyle/>
                    <a:p>
                      <a:endParaRPr lang="en-US"/>
                    </a:p>
                  </a:txBody>
                  <a:tcPr/>
                </a:tc>
                <a:extLst>
                  <a:ext uri="{0D108BD9-81ED-4DB2-BD59-A6C34878D82A}">
                    <a16:rowId xmlns:a16="http://schemas.microsoft.com/office/drawing/2014/main" val="10001"/>
                  </a:ext>
                </a:extLst>
              </a:tr>
              <a:tr h="2856588">
                <a:tc gridSpan="3">
                  <a:txBody>
                    <a:bodyPr/>
                    <a:lstStyle/>
                    <a:p>
                      <a:r>
                        <a:rPr lang="en-US" sz="2800" b="1" dirty="0">
                          <a:solidFill>
                            <a:srgbClr val="FFC000"/>
                          </a:solidFill>
                          <a:latin typeface="Arial" panose="020B0604020202020204" pitchFamily="34" charset="0"/>
                          <a:cs typeface="Arial" panose="020B0604020202020204" pitchFamily="34" charset="0"/>
                        </a:rPr>
                        <a:t>How to change the column layout configuration</a:t>
                      </a:r>
                    </a:p>
                    <a:p>
                      <a:r>
                        <a:rPr lang="en-US" sz="2400" dirty="0">
                          <a:solidFill>
                            <a:srgbClr val="D9D9D9"/>
                          </a:solidFill>
                          <a:latin typeface="Arial" panose="020B0604020202020204" pitchFamily="34" charset="0"/>
                          <a:cs typeface="Arial" panose="020B0604020202020204" pitchFamily="34" charset="0"/>
                        </a:rPr>
                        <a:t>You can manually change the configuration on the columns by going to VIEW &gt; SLIDE MASTER. You can delete columns, resize them or modify them as needed for your layout. </a:t>
                      </a:r>
                    </a:p>
                    <a:p>
                      <a:pPr marL="0" marR="0" indent="0" algn="l" defTabSz="3765366" rtl="0" eaLnBrk="1" fontAlgn="auto" latinLnBrk="0" hangingPunct="1">
                        <a:lnSpc>
                          <a:spcPct val="100000"/>
                        </a:lnSpc>
                        <a:spcBef>
                          <a:spcPts val="0"/>
                        </a:spcBef>
                        <a:spcAft>
                          <a:spcPts val="0"/>
                        </a:spcAft>
                        <a:buClrTx/>
                        <a:buSzTx/>
                        <a:buFontTx/>
                        <a:buNone/>
                        <a:tabLst/>
                        <a:defRPr/>
                      </a:pPr>
                      <a:r>
                        <a:rPr lang="en-US" sz="2400" dirty="0">
                          <a:solidFill>
                            <a:srgbClr val="D9D9D9"/>
                          </a:solidFill>
                          <a:latin typeface="Arial" panose="020B0604020202020204" pitchFamily="34" charset="0"/>
                          <a:cs typeface="Arial" panose="020B0604020202020204" pitchFamily="34" charset="0"/>
                        </a:rPr>
                        <a:t>You can see a tutorial here: </a:t>
                      </a:r>
                      <a:r>
                        <a:rPr lang="en-US" sz="2400" u="sng" dirty="0">
                          <a:solidFill>
                            <a:srgbClr val="FFC000"/>
                          </a:solidFill>
                          <a:latin typeface="Arial" panose="020B0604020202020204" pitchFamily="34" charset="0"/>
                          <a:cs typeface="Arial" panose="020B0604020202020204" pitchFamily="34" charset="0"/>
                        </a:rPr>
                        <a:t>https://www.posterpresentations.com/how-to-change-the-column-configuration.html</a:t>
                      </a:r>
                      <a:endParaRPr lang="en-US" u="sng" dirty="0">
                        <a:solidFill>
                          <a:srgbClr val="FFC000"/>
                        </a:solidFill>
                      </a:endParaRPr>
                    </a:p>
                  </a:txBody>
                  <a:tcPr marL="182880" marT="137160">
                    <a:solidFill>
                      <a:schemeClr val="tx1"/>
                    </a:solidFill>
                  </a:tcPr>
                </a:tc>
                <a:tc hMerge="1">
                  <a:txBody>
                    <a:bodyPr/>
                    <a:lstStyle/>
                    <a:p>
                      <a:endParaRPr lang="en-US" sz="2400" dirty="0">
                        <a:solidFill>
                          <a:srgbClr val="1F3A4E"/>
                        </a:solidFill>
                      </a:endParaRPr>
                    </a:p>
                  </a:txBody>
                  <a:tcPr marL="182880" marT="137160">
                    <a:blipFill rotWithShape="1">
                      <a:blip r:embed="rId9"/>
                      <a:stretch>
                        <a:fillRect/>
                      </a:stretch>
                    </a:blipFill>
                  </a:tcPr>
                </a:tc>
                <a:tc hMerge="1">
                  <a:txBody>
                    <a:bodyPr/>
                    <a:lstStyle/>
                    <a:p>
                      <a:endParaRPr lang="en-US" dirty="0"/>
                    </a:p>
                  </a:txBody>
                  <a:tcPr marL="182880" marT="137160">
                    <a:solidFill>
                      <a:srgbClr val="010101"/>
                    </a:solidFill>
                  </a:tcPr>
                </a:tc>
                <a:extLst>
                  <a:ext uri="{0D108BD9-81ED-4DB2-BD59-A6C34878D82A}">
                    <a16:rowId xmlns:a16="http://schemas.microsoft.com/office/drawing/2014/main" val="10004"/>
                  </a:ext>
                </a:extLst>
              </a:tr>
              <a:tr h="3870672">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blipFill dpi="0" rotWithShape="1">
                      <a:blip r:embed="rId10">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row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panose="020B0604020202020204" pitchFamily="34" charset="0"/>
                          <a:cs typeface="Arial" panose="020B0604020202020204" pitchFamily="34" charset="0"/>
                        </a:rPr>
                        <a:t>How to hide the QUICK START GUIDE bars from the sides of the template</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panose="020B0604020202020204" pitchFamily="34" charset="0"/>
                          <a:cs typeface="Arial" panose="020B0604020202020204" pitchFamily="34" charset="0"/>
                        </a:rPr>
                        <a:t>The Quick Start</a:t>
                      </a:r>
                      <a:r>
                        <a:rPr lang="en-US" sz="2400" baseline="0" noProof="0" dirty="0">
                          <a:solidFill>
                            <a:srgbClr val="D9D9D9"/>
                          </a:solidFill>
                          <a:latin typeface="Arial" panose="020B0604020202020204" pitchFamily="34" charset="0"/>
                          <a:cs typeface="Arial" panose="020B0604020202020204" pitchFamily="34" charset="0"/>
                        </a:rPr>
                        <a:t> Guides</a:t>
                      </a:r>
                      <a:r>
                        <a:rPr lang="en-US" sz="2400" noProof="0" dirty="0">
                          <a:solidFill>
                            <a:srgbClr val="D9D9D9"/>
                          </a:solidFill>
                          <a:latin typeface="Arial" panose="020B0604020202020204" pitchFamily="34" charset="0"/>
                          <a:cs typeface="Arial" panose="020B0604020202020204" pitchFamily="34" charset="0"/>
                        </a:rPr>
                        <a:t> </a:t>
                      </a:r>
                      <a:r>
                        <a:rPr lang="en-US" sz="2400" u="sng" noProof="0" dirty="0">
                          <a:solidFill>
                            <a:srgbClr val="D9D9D9"/>
                          </a:solidFill>
                          <a:latin typeface="Arial" panose="020B0604020202020204" pitchFamily="34" charset="0"/>
                          <a:cs typeface="Arial" panose="020B0604020202020204" pitchFamily="34" charset="0"/>
                        </a:rPr>
                        <a:t>are outside the template’s printable area</a:t>
                      </a:r>
                      <a:r>
                        <a:rPr lang="en-US" sz="2400" noProof="0" dirty="0">
                          <a:solidFill>
                            <a:srgbClr val="D9D9D9"/>
                          </a:solidFill>
                          <a:latin typeface="Arial" panose="020B0604020202020204" pitchFamily="34" charset="0"/>
                          <a:cs typeface="Arial" panose="020B0604020202020204" pitchFamily="34" charset="0"/>
                        </a:rPr>
                        <a:t> and they will not be on the printed poster</a:t>
                      </a:r>
                      <a:r>
                        <a:rPr lang="en-US" sz="2400" baseline="0" noProof="0" dirty="0">
                          <a:solidFill>
                            <a:srgbClr val="D9D9D9"/>
                          </a:solidFill>
                          <a:latin typeface="Arial" panose="020B0604020202020204" pitchFamily="34" charset="0"/>
                          <a:cs typeface="Arial" panose="020B0604020202020204" pitchFamily="34" charset="0"/>
                        </a:rPr>
                        <a:t>. </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If you create a PDF file from your template, the guides will not be included.</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To hide the guides click on the </a:t>
                      </a:r>
                      <a:r>
                        <a:rPr lang="en-US" sz="2400" b="1" baseline="0" noProof="0" dirty="0">
                          <a:solidFill>
                            <a:srgbClr val="D9D9D9"/>
                          </a:solidFill>
                          <a:latin typeface="Arial" panose="020B0604020202020204" pitchFamily="34" charset="0"/>
                          <a:cs typeface="Arial" panose="020B0604020202020204" pitchFamily="34" charset="0"/>
                        </a:rPr>
                        <a:t>Home</a:t>
                      </a:r>
                      <a:r>
                        <a:rPr lang="en-US" sz="2400" baseline="0" noProof="0" dirty="0">
                          <a:solidFill>
                            <a:srgbClr val="D9D9D9"/>
                          </a:solidFill>
                          <a:latin typeface="Arial" panose="020B0604020202020204" pitchFamily="34" charset="0"/>
                          <a:cs typeface="Arial" panose="020B0604020202020204" pitchFamily="34" charset="0"/>
                        </a:rPr>
                        <a:t> tab (top of the screen) and then click on the </a:t>
                      </a:r>
                      <a:r>
                        <a:rPr lang="en-US" sz="2400" b="1"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 button below to see the available layouts. Choose the </a:t>
                      </a:r>
                      <a:r>
                        <a:rPr lang="en-US" sz="2400" b="1" baseline="0" noProof="0" dirty="0">
                          <a:solidFill>
                            <a:srgbClr val="D9D9D9"/>
                          </a:solidFill>
                          <a:latin typeface="Arial" panose="020B0604020202020204" pitchFamily="34" charset="0"/>
                          <a:cs typeface="Arial" panose="020B0604020202020204" pitchFamily="34" charset="0"/>
                        </a:rPr>
                        <a:t>Without Guides </a:t>
                      </a:r>
                      <a:r>
                        <a:rPr lang="en-US" sz="2400" b="0"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a:t>
                      </a:r>
                      <a:endParaRPr lang="en-US" sz="240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5"/>
                  </a:ext>
                </a:extLst>
              </a:tr>
              <a:tr h="3581295">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766341567"/>
                  </a:ext>
                </a:extLst>
              </a:tr>
              <a:tr h="3663884">
                <a:tc gridSpan="2">
                  <a:txBody>
                    <a:bodyPr/>
                    <a:lstStyle/>
                    <a:p>
                      <a:r>
                        <a:rPr lang="en-US" sz="2800" b="1" dirty="0">
                          <a:solidFill>
                            <a:srgbClr val="FFC000"/>
                          </a:solidFill>
                          <a:latin typeface="Arial" panose="020B0604020202020204" pitchFamily="34" charset="0"/>
                          <a:cs typeface="Arial" panose="020B0604020202020204" pitchFamily="34" charset="0"/>
                        </a:rPr>
                        <a:t>How to</a:t>
                      </a:r>
                      <a:r>
                        <a:rPr lang="en-US" sz="2800" b="1" baseline="0" dirty="0">
                          <a:solidFill>
                            <a:srgbClr val="FFC000"/>
                          </a:solidFill>
                          <a:latin typeface="Arial" panose="020B0604020202020204" pitchFamily="34" charset="0"/>
                          <a:cs typeface="Arial" panose="020B0604020202020204" pitchFamily="34" charset="0"/>
                        </a:rPr>
                        <a:t> preview your poster prior to presenting</a:t>
                      </a:r>
                      <a:endParaRPr lang="en-US" sz="2800" b="1" dirty="0">
                        <a:solidFill>
                          <a:srgbClr val="FFC000"/>
                        </a:solidFill>
                        <a:latin typeface="Arial" panose="020B0604020202020204" pitchFamily="34" charset="0"/>
                        <a:cs typeface="Arial" panose="020B0604020202020204" pitchFamily="34" charset="0"/>
                      </a:endParaRPr>
                    </a:p>
                    <a:p>
                      <a:r>
                        <a:rPr lang="en-US" sz="2400" dirty="0">
                          <a:solidFill>
                            <a:srgbClr val="D9D9D9"/>
                          </a:solidFill>
                          <a:latin typeface="Arial" panose="020B0604020202020204" pitchFamily="34" charset="0"/>
                          <a:cs typeface="Arial" panose="020B0604020202020204" pitchFamily="34" charset="0"/>
                        </a:rPr>
                        <a:t>You can preview your poster at any time by pressing the </a:t>
                      </a:r>
                      <a:r>
                        <a:rPr lang="en-US" sz="2400" dirty="0">
                          <a:solidFill>
                            <a:srgbClr val="FFC000"/>
                          </a:solidFill>
                          <a:latin typeface="Arial" panose="020B0604020202020204" pitchFamily="34" charset="0"/>
                          <a:cs typeface="Arial" panose="020B0604020202020204" pitchFamily="34" charset="0"/>
                        </a:rPr>
                        <a:t>F5 key</a:t>
                      </a:r>
                      <a:r>
                        <a:rPr lang="en-US" sz="2400" dirty="0">
                          <a:solidFill>
                            <a:srgbClr val="D9D9D9"/>
                          </a:solidFill>
                          <a:latin typeface="Arial" panose="020B0604020202020204" pitchFamily="34" charset="0"/>
                          <a:cs typeface="Arial" panose="020B0604020202020204" pitchFamily="34" charset="0"/>
                        </a:rPr>
                        <a:t> on your keyboard. You will see on the screen what's on your poster and how it should look when printed. Press the </a:t>
                      </a:r>
                      <a:r>
                        <a:rPr lang="en-US" sz="2400" dirty="0">
                          <a:solidFill>
                            <a:srgbClr val="FFC000"/>
                          </a:solidFill>
                          <a:latin typeface="Arial" panose="020B0604020202020204" pitchFamily="34" charset="0"/>
                          <a:cs typeface="Arial" panose="020B0604020202020204" pitchFamily="34" charset="0"/>
                        </a:rPr>
                        <a:t>ESC key </a:t>
                      </a:r>
                      <a:r>
                        <a:rPr lang="en-US" sz="2400" dirty="0">
                          <a:solidFill>
                            <a:srgbClr val="D9D9D9"/>
                          </a:solidFill>
                          <a:latin typeface="Arial" panose="020B0604020202020204" pitchFamily="34" charset="0"/>
                          <a:cs typeface="Arial" panose="020B0604020202020204" pitchFamily="34" charset="0"/>
                        </a:rPr>
                        <a:t>to exit Preview.</a:t>
                      </a:r>
                    </a:p>
                  </a:txBody>
                  <a:tcPr marL="182880" marT="137160">
                    <a:solidFill>
                      <a:srgbClr val="010101"/>
                    </a:solidFill>
                  </a:tcPr>
                </a:tc>
                <a:tc hMerge="1">
                  <a:txBody>
                    <a:bodyPr/>
                    <a:lstStyle/>
                    <a:p>
                      <a:endParaRPr lang="en-US"/>
                    </a:p>
                  </a:txBody>
                  <a:tcPr/>
                </a:tc>
                <a:tc>
                  <a:txBody>
                    <a:bodyPr/>
                    <a:lstStyle/>
                    <a:p>
                      <a:pPr algn="ctr"/>
                      <a:r>
                        <a:rPr lang="en-US" sz="11500" b="1" dirty="0">
                          <a:solidFill>
                            <a:srgbClr val="D9D9D9"/>
                          </a:solidFill>
                          <a:latin typeface="Arial" panose="020B0604020202020204" pitchFamily="34" charset="0"/>
                          <a:cs typeface="Arial" panose="020B0604020202020204" pitchFamily="34" charset="0"/>
                        </a:rPr>
                        <a:t>F5</a:t>
                      </a:r>
                      <a:r>
                        <a:rPr lang="en-US" sz="2400" baseline="0" dirty="0">
                          <a:solidFill>
                            <a:srgbClr val="D9D9D9"/>
                          </a:solidFill>
                          <a:latin typeface="Arial" panose="020B0604020202020204" pitchFamily="34" charset="0"/>
                          <a:cs typeface="Arial" panose="020B0604020202020204" pitchFamily="34" charset="0"/>
                        </a:rPr>
                        <a:t> </a:t>
                      </a:r>
                      <a:endParaRPr lang="en-US" dirty="0"/>
                    </a:p>
                  </a:txBody>
                  <a:tcPr marL="182880" marT="137160" anchor="ctr">
                    <a:solidFill>
                      <a:schemeClr val="tx1">
                        <a:lumMod val="95000"/>
                        <a:lumOff val="5000"/>
                      </a:schemeClr>
                    </a:solidFill>
                  </a:tcPr>
                </a:tc>
                <a:extLst>
                  <a:ext uri="{0D108BD9-81ED-4DB2-BD59-A6C34878D82A}">
                    <a16:rowId xmlns:a16="http://schemas.microsoft.com/office/drawing/2014/main" val="10006"/>
                  </a:ext>
                </a:extLst>
              </a:tr>
              <a:tr h="1738793">
                <a:tc gridSpan="3">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a:cs typeface="Arial"/>
                        </a:rPr>
                        <a:t>How to present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When you finish designing your poster and are ready to virtually present it, follow the conference organizers' instructions. </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a:cs typeface="Arial"/>
                      </a:endParaRPr>
                    </a:p>
                  </a:txBody>
                  <a:tcPr marL="182880" marT="137160">
                    <a:solidFill>
                      <a:srgbClr val="01010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8006246">
                <a:tc gridSpan="3">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a:cs typeface="Arial"/>
                        </a:rPr>
                        <a:t>Publish, present virtually, share, and discuss!</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1" noProof="0" dirty="0">
                          <a:solidFill>
                            <a:srgbClr val="D9D9D9"/>
                          </a:solidFill>
                          <a:latin typeface="Arial"/>
                          <a:cs typeface="Arial"/>
                        </a:rPr>
                        <a:t>Join the virtual library of research poster presentations</a:t>
                      </a:r>
                      <a:br>
                        <a:rPr lang="en-US" sz="2400" b="1" noProof="0" dirty="0">
                          <a:solidFill>
                            <a:srgbClr val="D9D9D9"/>
                          </a:solidFill>
                          <a:latin typeface="Arial"/>
                          <a:cs typeface="Arial"/>
                        </a:rPr>
                      </a:br>
                      <a:br>
                        <a:rPr lang="en-US" sz="2400" b="1" noProof="0" dirty="0">
                          <a:solidFill>
                            <a:srgbClr val="D9D9D9"/>
                          </a:solidFill>
                          <a:latin typeface="Arial"/>
                          <a:cs typeface="Arial"/>
                        </a:rPr>
                      </a:br>
                      <a:r>
                        <a:rPr lang="en-US" sz="2400" b="1" noProof="0" dirty="0">
                          <a:solidFill>
                            <a:srgbClr val="FFC000"/>
                          </a:solidFill>
                          <a:latin typeface="Arial"/>
                          <a:cs typeface="Arial"/>
                        </a:rPr>
                        <a:t>Global reach</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1" noProof="0" dirty="0">
                          <a:solidFill>
                            <a:srgbClr val="D9D9D9"/>
                          </a:solidFill>
                          <a:latin typeface="Arial"/>
                          <a:cs typeface="Arial"/>
                        </a:rPr>
                        <a:t>Share your research with thousands of students, educators, scientists, and researchers from all over the United States and the World.</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1" noProof="0" dirty="0">
                        <a:solidFill>
                          <a:srgbClr val="D9D9D9"/>
                        </a:solidFill>
                        <a:latin typeface="Arial"/>
                        <a:cs typeface="Arial"/>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a:cs typeface="Arial"/>
                        </a:rPr>
                        <a:t>Full-featured poster showcase</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1" noProof="0" dirty="0">
                          <a:solidFill>
                            <a:srgbClr val="D9D9D9"/>
                          </a:solidFill>
                          <a:latin typeface="Arial"/>
                          <a:cs typeface="Arial"/>
                        </a:rPr>
                        <a:t>Present your poster on a  professional full-featured and customizable web page that includes full screen functions, social sharing, your own discussion board, private contact form, narration and more.</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1" noProof="0" dirty="0">
                        <a:solidFill>
                          <a:srgbClr val="D9D9D9"/>
                        </a:solidFill>
                        <a:latin typeface="Arial"/>
                        <a:cs typeface="Arial"/>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a:cs typeface="Arial"/>
                        </a:rPr>
                        <a:t>Groups and conferences </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1" noProof="0" dirty="0">
                          <a:solidFill>
                            <a:srgbClr val="D9D9D9"/>
                          </a:solidFill>
                          <a:latin typeface="Arial"/>
                          <a:cs typeface="Arial"/>
                        </a:rPr>
                        <a:t>Published posters can easily be presented at virtual conferences. Perfect solution for organizers of meetings and conferences.</a:t>
                      </a:r>
                      <a:br>
                        <a:rPr lang="en-US" sz="2400" b="1" noProof="0" dirty="0">
                          <a:solidFill>
                            <a:srgbClr val="D9D9D9"/>
                          </a:solidFill>
                          <a:latin typeface="Arial"/>
                          <a:cs typeface="Arial"/>
                        </a:rPr>
                      </a:br>
                      <a:endParaRPr lang="en-US" sz="2400" b="1" noProof="0" dirty="0">
                        <a:solidFill>
                          <a:srgbClr val="D9D9D9"/>
                        </a:solidFill>
                        <a:latin typeface="Arial"/>
                        <a:cs typeface="Arial"/>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a:cs typeface="Arial"/>
                          <a:hlinkClick r:id="rId11">
                            <a:extLst>
                              <a:ext uri="{A12FA001-AC4F-418D-AE19-62706E023703}">
                                <ahyp:hlinkClr xmlns:ahyp="http://schemas.microsoft.com/office/drawing/2018/hyperlinkcolor" val="tx"/>
                              </a:ext>
                            </a:extLst>
                          </a:hlinkClick>
                        </a:rPr>
                        <a:t>https://www.PosterPresentations.com/</a:t>
                      </a:r>
                      <a:r>
                        <a:rPr lang="en-US" sz="2400" b="1" u="sng" noProof="0" dirty="0">
                          <a:solidFill>
                            <a:srgbClr val="FFC000"/>
                          </a:solidFill>
                          <a:latin typeface="Arial"/>
                          <a:cs typeface="Arial"/>
                          <a:hlinkClick r:id="rId11">
                            <a:extLst>
                              <a:ext uri="{A12FA001-AC4F-418D-AE19-62706E023703}">
                                <ahyp:hlinkClr xmlns:ahyp="http://schemas.microsoft.com/office/drawing/2018/hyperlinkcolor" val="tx"/>
                              </a:ext>
                            </a:extLst>
                          </a:hlinkClick>
                        </a:rPr>
                        <a:t>research</a:t>
                      </a:r>
                      <a:endParaRPr lang="en-US" sz="2400" b="1" u="sng" noProof="0" dirty="0">
                        <a:solidFill>
                          <a:srgbClr val="FFC000"/>
                        </a:solidFill>
                        <a:latin typeface="Arial"/>
                        <a:cs typeface="Arial"/>
                      </a:endParaRP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1" noProof="0" dirty="0">
                        <a:solidFill>
                          <a:srgbClr val="D9D9D9"/>
                        </a:solidFill>
                        <a:latin typeface="Arial"/>
                        <a:cs typeface="Arial"/>
                      </a:endParaRPr>
                    </a:p>
                  </a:txBody>
                  <a:tcPr marL="182880" marT="137160">
                    <a:solidFill>
                      <a:srgbClr val="00206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48051497"/>
                  </a:ext>
                </a:extLst>
              </a:tr>
              <a:tr h="1287327">
                <a:tc gridSpan="3">
                  <a:txBody>
                    <a:bodyPr/>
                    <a:lstStyle/>
                    <a:p>
                      <a:endParaRPr lang="en-US" sz="2400" dirty="0">
                        <a:solidFill>
                          <a:srgbClr val="1F3A4E"/>
                        </a:solidFill>
                      </a:endParaRPr>
                    </a:p>
                  </a:txBody>
                  <a:tcPr marL="182880" marT="137160">
                    <a:blipFill dpi="0" rotWithShape="1">
                      <a:blip r:embed="rId12">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494115">
                <a:tc>
                  <a:txBody>
                    <a:bodyPr/>
                    <a:lstStyle/>
                    <a:p>
                      <a:pPr>
                        <a:lnSpc>
                          <a:spcPts val="2600"/>
                        </a:lnSpc>
                      </a:pPr>
                      <a:r>
                        <a:rPr lang="en-US" sz="2000" dirty="0">
                          <a:solidFill>
                            <a:schemeClr val="bg1">
                              <a:lumMod val="85000"/>
                            </a:schemeClr>
                          </a:solidFill>
                          <a:latin typeface="Arial"/>
                          <a:cs typeface="Arial"/>
                        </a:rPr>
                        <a:t>© 2020</a:t>
                      </a:r>
                      <a:r>
                        <a:rPr lang="en-US" sz="2000" baseline="0" dirty="0">
                          <a:solidFill>
                            <a:schemeClr val="bg1">
                              <a:lumMod val="85000"/>
                            </a:schemeClr>
                          </a:solidFill>
                          <a:latin typeface="Arial"/>
                          <a:cs typeface="Arial"/>
                        </a:rPr>
                        <a:t> </a:t>
                      </a:r>
                      <a:r>
                        <a:rPr lang="en-US" sz="2000" dirty="0">
                          <a:solidFill>
                            <a:schemeClr val="bg1">
                              <a:lumMod val="85000"/>
                            </a:schemeClr>
                          </a:solidFill>
                          <a:latin typeface="Arial"/>
                          <a:cs typeface="Arial"/>
                        </a:rPr>
                        <a:t>PosterPresentations.com</a:t>
                      </a:r>
                      <a:br>
                        <a:rPr lang="en-US" sz="2000" dirty="0">
                          <a:solidFill>
                            <a:schemeClr val="bg1">
                              <a:lumMod val="85000"/>
                            </a:schemeClr>
                          </a:solidFill>
                          <a:latin typeface="Arial"/>
                          <a:cs typeface="Arial"/>
                        </a:rPr>
                      </a:br>
                      <a:r>
                        <a:rPr lang="en-US" sz="2000" dirty="0">
                          <a:solidFill>
                            <a:schemeClr val="bg1">
                              <a:lumMod val="85000"/>
                            </a:schemeClr>
                          </a:solidFill>
                          <a:latin typeface="Arial"/>
                          <a:cs typeface="Arial"/>
                        </a:rPr>
                        <a:t>2117 Fourth Street ,</a:t>
                      </a:r>
                      <a:r>
                        <a:rPr lang="en-US" sz="2000" baseline="0" dirty="0">
                          <a:solidFill>
                            <a:schemeClr val="bg1">
                              <a:lumMod val="85000"/>
                            </a:schemeClr>
                          </a:solidFill>
                          <a:latin typeface="Arial"/>
                          <a:cs typeface="Arial"/>
                        </a:rPr>
                        <a:t> STE C        </a:t>
                      </a:r>
                    </a:p>
                    <a:p>
                      <a:pPr>
                        <a:lnSpc>
                          <a:spcPts val="2600"/>
                        </a:lnSpc>
                      </a:pPr>
                      <a:r>
                        <a:rPr lang="en-US" sz="2000" baseline="0" dirty="0">
                          <a:solidFill>
                            <a:schemeClr val="bg1">
                              <a:lumMod val="85000"/>
                            </a:schemeClr>
                          </a:solidFill>
                          <a:latin typeface="Arial"/>
                          <a:cs typeface="Arial"/>
                        </a:rPr>
                        <a:t>Berkeley CA 94710 USA</a:t>
                      </a:r>
                      <a:endParaRPr lang="en-US" sz="2000" dirty="0">
                        <a:solidFill>
                          <a:schemeClr val="bg1">
                            <a:lumMod val="85000"/>
                          </a:schemeClr>
                        </a:solidFill>
                        <a:latin typeface="Arial"/>
                        <a:cs typeface="Arial"/>
                      </a:endParaRPr>
                    </a:p>
                  </a:txBody>
                  <a:tcPr marL="182880" marT="137160">
                    <a:solidFill>
                      <a:srgbClr val="010101"/>
                    </a:solidFill>
                  </a:tcPr>
                </a:tc>
                <a:tc gridSpan="2">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dirty="0">
                          <a:solidFill>
                            <a:srgbClr val="D0D0D0"/>
                          </a:solidFill>
                          <a:latin typeface="Arial"/>
                          <a:cs typeface="Arial"/>
                        </a:rPr>
                        <a:t>For complete tutorials</a:t>
                      </a:r>
                      <a:r>
                        <a:rPr lang="en-US" sz="2400" b="1" baseline="0" dirty="0">
                          <a:solidFill>
                            <a:srgbClr val="D0D0D0"/>
                          </a:solidFill>
                          <a:latin typeface="Arial"/>
                          <a:cs typeface="Arial"/>
                        </a:rPr>
                        <a:t> visit:</a:t>
                      </a:r>
                    </a:p>
                    <a:p>
                      <a:pPr marL="0" marR="0" indent="0" algn="l" defTabSz="4388900" rtl="0" eaLnBrk="1" fontAlgn="auto" latinLnBrk="0" hangingPunct="1">
                        <a:lnSpc>
                          <a:spcPct val="100000"/>
                        </a:lnSpc>
                        <a:spcBef>
                          <a:spcPts val="0"/>
                        </a:spcBef>
                        <a:spcAft>
                          <a:spcPts val="0"/>
                        </a:spcAft>
                        <a:buClrTx/>
                        <a:buSzTx/>
                        <a:buFontTx/>
                        <a:buNone/>
                        <a:tabLst/>
                        <a:defRPr/>
                      </a:pPr>
                      <a:r>
                        <a:rPr lang="en-US" sz="1800" b="1" dirty="0">
                          <a:solidFill>
                            <a:srgbClr val="FFC000"/>
                          </a:solidFill>
                          <a:latin typeface="Arial"/>
                          <a:cs typeface="Arial"/>
                        </a:rPr>
                        <a:t>https://www.posterpresentations.com/helpdesk.html</a:t>
                      </a:r>
                      <a:endParaRPr lang="en-US" sz="1800" dirty="0">
                        <a:solidFill>
                          <a:schemeClr val="bg1">
                            <a:lumMod val="85000"/>
                          </a:schemeClr>
                        </a:solidFill>
                        <a:latin typeface="Arial"/>
                        <a:cs typeface="Arial"/>
                      </a:endParaRPr>
                    </a:p>
                  </a:txBody>
                  <a:tcPr marL="182880" marT="137160">
                    <a:solidFill>
                      <a:srgbClr val="010101"/>
                    </a:solidFill>
                  </a:tcPr>
                </a:tc>
                <a:tc hMerge="1">
                  <a:txBody>
                    <a:bodyPr/>
                    <a:lstStyle/>
                    <a:p>
                      <a:endParaRPr lang="en-US"/>
                    </a:p>
                  </a:txBody>
                  <a:tcPr/>
                </a:tc>
                <a:extLst>
                  <a:ext uri="{0D108BD9-81ED-4DB2-BD59-A6C34878D82A}">
                    <a16:rowId xmlns:a16="http://schemas.microsoft.com/office/drawing/2014/main" val="10009"/>
                  </a:ext>
                </a:extLst>
              </a:tr>
            </a:tbl>
          </a:graphicData>
        </a:graphic>
      </p:graphicFrame>
    </p:spTree>
  </p:cSld>
  <p:clrMap bg1="lt1" tx1="dk1" bg2="lt2" tx2="dk2" accent1="accent1" accent2="accent2" accent3="accent3" accent4="accent4" accent5="accent5" accent6="accent6" hlink="hlink" folHlink="folHlink"/>
  <p:sldLayoutIdLst>
    <p:sldLayoutId id="2147483652"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54A33E07-750E-46FB-9B96-521E8705E83D}"/>
              </a:ext>
            </a:extLst>
          </p:cNvPr>
          <p:cNvSpPr/>
          <p:nvPr userDrawn="1"/>
        </p:nvSpPr>
        <p:spPr>
          <a:xfrm>
            <a:off x="27433891" y="0"/>
            <a:ext cx="16459200" cy="7315200"/>
          </a:xfrm>
          <a:prstGeom prst="rect">
            <a:avLst/>
          </a:prstGeom>
          <a:solidFill>
            <a:schemeClr val="bg2">
              <a:lumMod val="90000"/>
              <a:alpha val="35000"/>
            </a:schemeClr>
          </a:solidFill>
          <a:ln w="25400" cap="flat" cmpd="sng" algn="ctr">
            <a:noFill/>
            <a:prstDash val="solid"/>
          </a:ln>
          <a:effectLst/>
        </p:spPr>
        <p:txBody>
          <a:bodyPr rot="0" spcFirstLastPara="0" vertOverflow="overflow" horzOverflow="overflow" vert="horz" wrap="square" lIns="172373" tIns="86187" rIns="172373" bIns="86187" numCol="1" spcCol="0" rtlCol="0" fromWordArt="0" anchor="ctr" anchorCtr="0" forceAA="0" compatLnSpc="1">
            <a:prstTxWarp prst="textNoShape">
              <a:avLst/>
            </a:prstTxWarp>
            <a:noAutofit/>
          </a:bodyPr>
          <a:lstStyle/>
          <a:p>
            <a:pPr marL="0" marR="0" lvl="0" indent="0" algn="ctr" defTabSz="4089872" eaLnBrk="1" fontAlgn="auto" latinLnBrk="0" hangingPunct="1">
              <a:lnSpc>
                <a:spcPct val="100000"/>
              </a:lnSpc>
              <a:spcBef>
                <a:spcPts val="0"/>
              </a:spcBef>
              <a:spcAft>
                <a:spcPts val="0"/>
              </a:spcAft>
              <a:buClrTx/>
              <a:buSzTx/>
              <a:buFontTx/>
              <a:buNone/>
              <a:tabLst/>
              <a:defRPr/>
            </a:pPr>
            <a:endParaRPr kumimoji="0" lang="en-US" sz="1042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64" name="Rectangle 63">
            <a:extLst>
              <a:ext uri="{FF2B5EF4-FFF2-40B4-BE49-F238E27FC236}">
                <a16:creationId xmlns:a16="http://schemas.microsoft.com/office/drawing/2014/main" id="{BF5A48DC-071E-4D60-B012-BF6A1F5022B6}"/>
              </a:ext>
            </a:extLst>
          </p:cNvPr>
          <p:cNvSpPr/>
          <p:nvPr userDrawn="1"/>
        </p:nvSpPr>
        <p:spPr>
          <a:xfrm>
            <a:off x="1" y="31544805"/>
            <a:ext cx="43891200" cy="1371600"/>
          </a:xfrm>
          <a:prstGeom prst="rect">
            <a:avLst/>
          </a:prstGeom>
          <a:solidFill>
            <a:schemeClr val="accent2">
              <a:lumMod val="50000"/>
            </a:schemeClr>
          </a:solidFill>
          <a:ln w="25400" cap="flat" cmpd="sng" algn="ctr">
            <a:noFill/>
            <a:prstDash val="solid"/>
          </a:ln>
          <a:effectLst/>
        </p:spPr>
        <p:txBody>
          <a:bodyPr rot="0" spcFirstLastPara="0" vertOverflow="overflow" horzOverflow="overflow" vert="horz" wrap="square" lIns="172373" tIns="86187" rIns="172373" bIns="86187" numCol="1" spcCol="0" rtlCol="0" fromWordArt="0" anchor="ctr" anchorCtr="0" forceAA="0" compatLnSpc="1">
            <a:prstTxWarp prst="textNoShape">
              <a:avLst/>
            </a:prstTxWarp>
            <a:noAutofit/>
          </a:bodyPr>
          <a:lstStyle/>
          <a:p>
            <a:pPr marL="0" marR="0" lvl="0" indent="0" algn="ctr" defTabSz="4089872" eaLnBrk="1" fontAlgn="auto" latinLnBrk="0" hangingPunct="1">
              <a:lnSpc>
                <a:spcPct val="100000"/>
              </a:lnSpc>
              <a:spcBef>
                <a:spcPts val="0"/>
              </a:spcBef>
              <a:spcAft>
                <a:spcPts val="0"/>
              </a:spcAft>
              <a:buClrTx/>
              <a:buSzTx/>
              <a:buFontTx/>
              <a:buNone/>
              <a:tabLst/>
              <a:defRPr/>
            </a:pPr>
            <a:endParaRPr kumimoji="0" lang="en-US" sz="1042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65" name="Rectangle 64">
            <a:extLst>
              <a:ext uri="{FF2B5EF4-FFF2-40B4-BE49-F238E27FC236}">
                <a16:creationId xmlns:a16="http://schemas.microsoft.com/office/drawing/2014/main" id="{C378C565-16AB-4F82-83B2-9C19B915A374}"/>
              </a:ext>
            </a:extLst>
          </p:cNvPr>
          <p:cNvSpPr/>
          <p:nvPr userDrawn="1"/>
        </p:nvSpPr>
        <p:spPr>
          <a:xfrm>
            <a:off x="2" y="0"/>
            <a:ext cx="27432000" cy="31089600"/>
          </a:xfrm>
          <a:prstGeom prst="rect">
            <a:avLst/>
          </a:prstGeom>
          <a:solidFill>
            <a:schemeClr val="bg2">
              <a:lumMod val="75000"/>
            </a:schemeClr>
          </a:solidFill>
          <a:ln w="25400" cap="flat" cmpd="sng" algn="ctr">
            <a:noFill/>
            <a:prstDash val="solid"/>
          </a:ln>
          <a:effectLst/>
        </p:spPr>
        <p:txBody>
          <a:bodyPr rot="0" spcFirstLastPara="0" vertOverflow="overflow" horzOverflow="overflow" vert="horz" wrap="square" lIns="172373" tIns="86187" rIns="172373" bIns="86187" numCol="1" spcCol="0" rtlCol="0" fromWordArt="0" anchor="ctr" anchorCtr="0" forceAA="0" compatLnSpc="1">
            <a:prstTxWarp prst="textNoShape">
              <a:avLst/>
            </a:prstTxWarp>
            <a:noAutofit/>
          </a:bodyPr>
          <a:lstStyle/>
          <a:p>
            <a:pPr marL="0" marR="0" lvl="0" indent="0" algn="ctr" defTabSz="4089872" eaLnBrk="1" fontAlgn="auto" latinLnBrk="0" hangingPunct="1">
              <a:lnSpc>
                <a:spcPct val="100000"/>
              </a:lnSpc>
              <a:spcBef>
                <a:spcPts val="0"/>
              </a:spcBef>
              <a:spcAft>
                <a:spcPts val="0"/>
              </a:spcAft>
              <a:buClrTx/>
              <a:buSzTx/>
              <a:buFontTx/>
              <a:buNone/>
              <a:tabLst/>
              <a:defRPr/>
            </a:pPr>
            <a:endParaRPr kumimoji="0" lang="en-US" sz="1042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66" name="Rectangle 65">
            <a:extLst>
              <a:ext uri="{FF2B5EF4-FFF2-40B4-BE49-F238E27FC236}">
                <a16:creationId xmlns:a16="http://schemas.microsoft.com/office/drawing/2014/main" id="{3E0233B8-161D-4EA4-9118-AA1C71B5418B}"/>
              </a:ext>
            </a:extLst>
          </p:cNvPr>
          <p:cNvSpPr/>
          <p:nvPr userDrawn="1"/>
        </p:nvSpPr>
        <p:spPr>
          <a:xfrm>
            <a:off x="1" y="0"/>
            <a:ext cx="2743200" cy="32918400"/>
          </a:xfrm>
          <a:prstGeom prst="rect">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322" dirty="0"/>
          </a:p>
        </p:txBody>
      </p:sp>
      <p:sp>
        <p:nvSpPr>
          <p:cNvPr id="67" name="Text Box 14">
            <a:extLst>
              <a:ext uri="{FF2B5EF4-FFF2-40B4-BE49-F238E27FC236}">
                <a16:creationId xmlns:a16="http://schemas.microsoft.com/office/drawing/2014/main" id="{6454A02A-4D30-43BC-8ABC-145BA9CFA8B5}"/>
              </a:ext>
            </a:extLst>
          </p:cNvPr>
          <p:cNvSpPr txBox="1">
            <a:spLocks noChangeArrowheads="1"/>
          </p:cNvSpPr>
          <p:nvPr userDrawn="1"/>
        </p:nvSpPr>
        <p:spPr bwMode="auto">
          <a:xfrm>
            <a:off x="3024876" y="31901073"/>
            <a:ext cx="8564417" cy="736818"/>
          </a:xfrm>
          <a:prstGeom prst="rect">
            <a:avLst/>
          </a:prstGeom>
          <a:noFill/>
          <a:ln w="9525">
            <a:noFill/>
            <a:miter lim="800000"/>
            <a:headEnd/>
            <a:tailEnd/>
          </a:ln>
          <a:effectLst/>
        </p:spPr>
        <p:txBody>
          <a:bodyPr wrap="square" lIns="132308" tIns="66142" rIns="132308" bIns="66142">
            <a:spAutoFit/>
          </a:bodyPr>
          <a:lstStyle/>
          <a:p>
            <a:pPr eaLnBrk="0" hangingPunct="0">
              <a:lnSpc>
                <a:spcPct val="65000"/>
              </a:lnSpc>
              <a:spcBef>
                <a:spcPct val="50000"/>
              </a:spcBef>
              <a:defRPr/>
            </a:pPr>
            <a:r>
              <a:rPr lang="en-US" sz="1305" b="1" dirty="0">
                <a:solidFill>
                  <a:schemeClr val="bg1">
                    <a:alpha val="50000"/>
                  </a:schemeClr>
                </a:solidFill>
                <a:latin typeface="Arial" charset="0"/>
              </a:rPr>
              <a:t>RESEARCH POSTER PRESENTATION DESIGN © 2015</a:t>
            </a:r>
          </a:p>
          <a:p>
            <a:pPr eaLnBrk="0" hangingPunct="0">
              <a:lnSpc>
                <a:spcPct val="65000"/>
              </a:lnSpc>
              <a:spcBef>
                <a:spcPct val="50000"/>
              </a:spcBef>
              <a:defRPr/>
            </a:pPr>
            <a:r>
              <a:rPr lang="en-US" sz="2609" b="1" dirty="0">
                <a:solidFill>
                  <a:schemeClr val="bg1">
                    <a:alpha val="50000"/>
                  </a:schemeClr>
                </a:solidFill>
                <a:latin typeface="Arial" charset="0"/>
              </a:rPr>
              <a:t>www.PosterPresentations.com</a:t>
            </a:r>
          </a:p>
        </p:txBody>
      </p:sp>
    </p:spTree>
    <p:extLst>
      <p:ext uri="{BB962C8B-B14F-4D97-AF65-F5344CB8AC3E}">
        <p14:creationId xmlns:p14="http://schemas.microsoft.com/office/powerpoint/2010/main" val="3010245715"/>
      </p:ext>
    </p:extLst>
  </p:cSld>
  <p:clrMap bg1="lt1" tx1="dk1" bg2="lt2" tx2="dk2" accent1="accent1" accent2="accent2" accent3="accent3" accent4="accent4" accent5="accent5" accent6="accent6" hlink="hlink" folHlink="folHlink"/>
  <p:sldLayoutIdLst>
    <p:sldLayoutId id="2147483654"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chart" Target="../charts/chart1.xml"/><Relationship Id="rId5" Type="http://schemas.openxmlformats.org/officeDocument/2006/relationships/image" Target="../media/image9.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4817F3C-7B43-447F-9325-791EF5523AB2}"/>
              </a:ext>
            </a:extLst>
          </p:cNvPr>
          <p:cNvSpPr>
            <a:spLocks noGrp="1"/>
          </p:cNvSpPr>
          <p:nvPr>
            <p:ph type="body" sz="quarter" idx="10"/>
          </p:nvPr>
        </p:nvSpPr>
        <p:spPr>
          <a:xfrm>
            <a:off x="28389713" y="8373209"/>
            <a:ext cx="14585337" cy="6802696"/>
          </a:xfrm>
        </p:spPr>
        <p:txBody>
          <a:bodyPr/>
          <a:lstStyle/>
          <a:p>
            <a:r>
              <a:rPr lang="en-US" sz="4200" dirty="0">
                <a:solidFill>
                  <a:schemeClr val="tx2">
                    <a:lumMod val="50000"/>
                  </a:schemeClr>
                </a:solidFill>
              </a:rPr>
              <a:t>In response to the COVID-19 pandemic, many neonatal intensive care units, or NICUs, have restricted access by limiting visitors to only parents – some only one parent and still others not even allowing parents. In comparison to the same timeframe in 2019, our NICU length of stay (LOS) increased by an average 18.7 days. An assessment was conducted to identify possible reasons for this increase. Although the patient population, number of admissions, and clinical care provided had remained relatively consistent, during the coronavirus pandemic parental presence decreased. </a:t>
            </a:r>
          </a:p>
        </p:txBody>
      </p:sp>
      <p:sp>
        <p:nvSpPr>
          <p:cNvPr id="15" name="Text Placeholder 14">
            <a:extLst>
              <a:ext uri="{FF2B5EF4-FFF2-40B4-BE49-F238E27FC236}">
                <a16:creationId xmlns:a16="http://schemas.microsoft.com/office/drawing/2014/main" id="{7BC42647-1BD2-4CA5-9907-4FEF79CEDF63}"/>
              </a:ext>
            </a:extLst>
          </p:cNvPr>
          <p:cNvSpPr>
            <a:spLocks noGrp="1"/>
          </p:cNvSpPr>
          <p:nvPr>
            <p:ph type="body" sz="quarter" idx="11"/>
          </p:nvPr>
        </p:nvSpPr>
        <p:spPr>
          <a:xfrm>
            <a:off x="28386210" y="7565297"/>
            <a:ext cx="14588841" cy="800211"/>
          </a:xfrm>
        </p:spPr>
        <p:txBody>
          <a:bodyPr/>
          <a:lstStyle/>
          <a:p>
            <a:r>
              <a:rPr lang="en-US" sz="4200" dirty="0"/>
              <a:t>INTRODUCTION</a:t>
            </a:r>
          </a:p>
        </p:txBody>
      </p:sp>
      <p:sp>
        <p:nvSpPr>
          <p:cNvPr id="16" name="Text Placeholder 15">
            <a:extLst>
              <a:ext uri="{FF2B5EF4-FFF2-40B4-BE49-F238E27FC236}">
                <a16:creationId xmlns:a16="http://schemas.microsoft.com/office/drawing/2014/main" id="{F9975551-73F4-4603-87DE-9896002C7447}"/>
              </a:ext>
            </a:extLst>
          </p:cNvPr>
          <p:cNvSpPr>
            <a:spLocks noGrp="1"/>
          </p:cNvSpPr>
          <p:nvPr>
            <p:ph type="body" sz="quarter" idx="27"/>
          </p:nvPr>
        </p:nvSpPr>
        <p:spPr>
          <a:xfrm>
            <a:off x="28389713" y="15146200"/>
            <a:ext cx="14588841" cy="800211"/>
          </a:xfrm>
        </p:spPr>
        <p:txBody>
          <a:bodyPr/>
          <a:lstStyle/>
          <a:p>
            <a:r>
              <a:rPr lang="en-US" sz="4200" dirty="0"/>
              <a:t>INTERVENTION / RESULTS</a:t>
            </a:r>
          </a:p>
        </p:txBody>
      </p:sp>
      <p:sp>
        <p:nvSpPr>
          <p:cNvPr id="17" name="Text Placeholder 16">
            <a:extLst>
              <a:ext uri="{FF2B5EF4-FFF2-40B4-BE49-F238E27FC236}">
                <a16:creationId xmlns:a16="http://schemas.microsoft.com/office/drawing/2014/main" id="{27465DA1-FDFC-48A1-8310-37CE44C01A11}"/>
              </a:ext>
            </a:extLst>
          </p:cNvPr>
          <p:cNvSpPr>
            <a:spLocks noGrp="1"/>
          </p:cNvSpPr>
          <p:nvPr>
            <p:ph type="body" sz="quarter" idx="28"/>
          </p:nvPr>
        </p:nvSpPr>
        <p:spPr>
          <a:xfrm>
            <a:off x="28268828" y="15833237"/>
            <a:ext cx="14588841" cy="2169551"/>
          </a:xfrm>
        </p:spPr>
        <p:txBody>
          <a:bodyPr/>
          <a:lstStyle/>
          <a:p>
            <a:r>
              <a:rPr lang="en-US" sz="4200" dirty="0">
                <a:solidFill>
                  <a:schemeClr val="tx2">
                    <a:lumMod val="50000"/>
                  </a:schemeClr>
                </a:solidFill>
              </a:rPr>
              <a:t>The use of tablets were implemented to increase communication with the healthcare team and allow parents to see their infant when they could not be physically present. </a:t>
            </a:r>
          </a:p>
        </p:txBody>
      </p:sp>
      <p:sp>
        <p:nvSpPr>
          <p:cNvPr id="18" name="Text Placeholder 17">
            <a:extLst>
              <a:ext uri="{FF2B5EF4-FFF2-40B4-BE49-F238E27FC236}">
                <a16:creationId xmlns:a16="http://schemas.microsoft.com/office/drawing/2014/main" id="{88795A9A-7C8D-45B2-B6A2-BFD76C6A6136}"/>
              </a:ext>
            </a:extLst>
          </p:cNvPr>
          <p:cNvSpPr>
            <a:spLocks noGrp="1"/>
          </p:cNvSpPr>
          <p:nvPr>
            <p:ph type="body" sz="quarter" idx="29"/>
          </p:nvPr>
        </p:nvSpPr>
        <p:spPr>
          <a:xfrm>
            <a:off x="28386214" y="25952763"/>
            <a:ext cx="14588841" cy="830989"/>
          </a:xfrm>
        </p:spPr>
        <p:txBody>
          <a:bodyPr/>
          <a:lstStyle/>
          <a:p>
            <a:r>
              <a:rPr lang="en-US" sz="4200" dirty="0"/>
              <a:t>IMPLICATIONS FOR PRACTICE</a:t>
            </a:r>
          </a:p>
        </p:txBody>
      </p:sp>
      <p:sp>
        <p:nvSpPr>
          <p:cNvPr id="19" name="Text Placeholder 18">
            <a:extLst>
              <a:ext uri="{FF2B5EF4-FFF2-40B4-BE49-F238E27FC236}">
                <a16:creationId xmlns:a16="http://schemas.microsoft.com/office/drawing/2014/main" id="{56276776-4E56-426C-A93B-BAE0F6C41B57}"/>
              </a:ext>
            </a:extLst>
          </p:cNvPr>
          <p:cNvSpPr>
            <a:spLocks noGrp="1"/>
          </p:cNvSpPr>
          <p:nvPr>
            <p:ph type="body" sz="quarter" idx="30"/>
          </p:nvPr>
        </p:nvSpPr>
        <p:spPr>
          <a:xfrm>
            <a:off x="28268828" y="26589833"/>
            <a:ext cx="14588841" cy="4985958"/>
          </a:xfrm>
        </p:spPr>
        <p:txBody>
          <a:bodyPr/>
          <a:lstStyle/>
          <a:p>
            <a:r>
              <a:rPr lang="en-US" sz="4200" dirty="0">
                <a:solidFill>
                  <a:schemeClr val="tx2">
                    <a:lumMod val="50000"/>
                  </a:schemeClr>
                </a:solidFill>
              </a:rPr>
              <a:t>Finding ways to support parents and family members when in-person visitation is limited is imperative. Future efforts will focus on increasing web-based videoconferencing and psychosocial support while at home, in addition to increased support when parents are present at the bedside to meet our team goal to reunite NICU infants with their parents at home as quickly as possible.</a:t>
            </a:r>
          </a:p>
        </p:txBody>
      </p:sp>
      <p:sp>
        <p:nvSpPr>
          <p:cNvPr id="20" name="Text Placeholder 19">
            <a:extLst>
              <a:ext uri="{FF2B5EF4-FFF2-40B4-BE49-F238E27FC236}">
                <a16:creationId xmlns:a16="http://schemas.microsoft.com/office/drawing/2014/main" id="{2C509288-9297-42F7-AFEA-50F4185E1167}"/>
              </a:ext>
            </a:extLst>
          </p:cNvPr>
          <p:cNvSpPr>
            <a:spLocks noGrp="1"/>
          </p:cNvSpPr>
          <p:nvPr>
            <p:ph type="body" sz="quarter" idx="154"/>
          </p:nvPr>
        </p:nvSpPr>
        <p:spPr>
          <a:xfrm>
            <a:off x="4114800" y="1943100"/>
            <a:ext cx="22319672" cy="12403395"/>
          </a:xfrm>
        </p:spPr>
        <p:txBody>
          <a:bodyPr/>
          <a:lstStyle/>
          <a:p>
            <a:r>
              <a:rPr lang="en-US" sz="16000" dirty="0"/>
              <a:t>Within the first month of using video technology-based strategies, length of stay decreased by an average of 15 days. </a:t>
            </a:r>
          </a:p>
        </p:txBody>
      </p:sp>
      <p:sp>
        <p:nvSpPr>
          <p:cNvPr id="23" name="Text Placeholder 22">
            <a:extLst>
              <a:ext uri="{FF2B5EF4-FFF2-40B4-BE49-F238E27FC236}">
                <a16:creationId xmlns:a16="http://schemas.microsoft.com/office/drawing/2014/main" id="{737C21C8-B939-4931-ADE6-5E7CC479EAB3}"/>
              </a:ext>
            </a:extLst>
          </p:cNvPr>
          <p:cNvSpPr>
            <a:spLocks noGrp="1"/>
          </p:cNvSpPr>
          <p:nvPr>
            <p:ph type="body" sz="quarter" idx="157"/>
          </p:nvPr>
        </p:nvSpPr>
        <p:spPr>
          <a:xfrm>
            <a:off x="28387968" y="3952044"/>
            <a:ext cx="14588836" cy="1115899"/>
          </a:xfrm>
        </p:spPr>
        <p:txBody>
          <a:bodyPr/>
          <a:lstStyle/>
          <a:p>
            <a:r>
              <a:rPr lang="en-US" sz="6000" dirty="0">
                <a:solidFill>
                  <a:schemeClr val="accent2">
                    <a:lumMod val="50000"/>
                  </a:schemeClr>
                </a:solidFill>
              </a:rPr>
              <a:t>Stephanie Abbu, DNP, RN, CNML</a:t>
            </a:r>
          </a:p>
        </p:txBody>
      </p:sp>
      <p:sp>
        <p:nvSpPr>
          <p:cNvPr id="24" name="Text Placeholder 23">
            <a:extLst>
              <a:ext uri="{FF2B5EF4-FFF2-40B4-BE49-F238E27FC236}">
                <a16:creationId xmlns:a16="http://schemas.microsoft.com/office/drawing/2014/main" id="{03F7EE24-69D7-4201-B2A9-629811E547EA}"/>
              </a:ext>
            </a:extLst>
          </p:cNvPr>
          <p:cNvSpPr>
            <a:spLocks noGrp="1"/>
          </p:cNvSpPr>
          <p:nvPr>
            <p:ph type="body" sz="quarter" idx="158"/>
          </p:nvPr>
        </p:nvSpPr>
        <p:spPr>
          <a:xfrm>
            <a:off x="28387968" y="5453320"/>
            <a:ext cx="14588836" cy="916274"/>
          </a:xfrm>
        </p:spPr>
        <p:txBody>
          <a:bodyPr/>
          <a:lstStyle/>
          <a:p>
            <a:r>
              <a:rPr lang="en-US" sz="5000" dirty="0">
                <a:solidFill>
                  <a:schemeClr val="accent2">
                    <a:lumMod val="50000"/>
                  </a:schemeClr>
                </a:solidFill>
              </a:rPr>
              <a:t>Monroe Carell Jr. Children’s Hospital at Vanderbilt</a:t>
            </a:r>
          </a:p>
        </p:txBody>
      </p:sp>
      <p:sp>
        <p:nvSpPr>
          <p:cNvPr id="22" name="Text Placeholder 21">
            <a:extLst>
              <a:ext uri="{FF2B5EF4-FFF2-40B4-BE49-F238E27FC236}">
                <a16:creationId xmlns:a16="http://schemas.microsoft.com/office/drawing/2014/main" id="{BD45BFBB-B356-49ED-843D-9752B249ECB4}"/>
              </a:ext>
            </a:extLst>
          </p:cNvPr>
          <p:cNvSpPr>
            <a:spLocks noGrp="1"/>
          </p:cNvSpPr>
          <p:nvPr>
            <p:ph type="body" sz="quarter" idx="156"/>
          </p:nvPr>
        </p:nvSpPr>
        <p:spPr>
          <a:xfrm>
            <a:off x="28387963" y="956291"/>
            <a:ext cx="14588837" cy="2472712"/>
          </a:xfrm>
        </p:spPr>
        <p:txBody>
          <a:bodyPr/>
          <a:lstStyle/>
          <a:p>
            <a:r>
              <a:rPr lang="en-US" sz="7400" dirty="0">
                <a:solidFill>
                  <a:schemeClr val="accent2">
                    <a:lumMod val="50000"/>
                  </a:schemeClr>
                </a:solidFill>
              </a:rPr>
              <a:t>Impact of the Novel Coronavirus Pandemic on NICU Length of Stay</a:t>
            </a:r>
          </a:p>
        </p:txBody>
      </p:sp>
      <p:sp>
        <p:nvSpPr>
          <p:cNvPr id="25" name="Text Placeholder 24">
            <a:extLst>
              <a:ext uri="{FF2B5EF4-FFF2-40B4-BE49-F238E27FC236}">
                <a16:creationId xmlns:a16="http://schemas.microsoft.com/office/drawing/2014/main" id="{7D783AC0-6EC6-4EAA-984E-14EBA61EC378}"/>
              </a:ext>
            </a:extLst>
          </p:cNvPr>
          <p:cNvSpPr>
            <a:spLocks noGrp="1"/>
          </p:cNvSpPr>
          <p:nvPr>
            <p:ph type="body" sz="quarter" idx="159"/>
          </p:nvPr>
        </p:nvSpPr>
        <p:spPr>
          <a:xfrm>
            <a:off x="3358200" y="16462991"/>
            <a:ext cx="14015400" cy="9325630"/>
          </a:xfrm>
        </p:spPr>
        <p:txBody>
          <a:bodyPr/>
          <a:lstStyle/>
          <a:p>
            <a:r>
              <a:rPr lang="en-US" sz="12000" dirty="0"/>
              <a:t>Finding ways to support parents and family members when in-person visitation is limited is imperative. </a:t>
            </a:r>
          </a:p>
        </p:txBody>
      </p:sp>
      <p:pic>
        <p:nvPicPr>
          <p:cNvPr id="26" name="Picture 25">
            <a:extLst>
              <a:ext uri="{FF2B5EF4-FFF2-40B4-BE49-F238E27FC236}">
                <a16:creationId xmlns:a16="http://schemas.microsoft.com/office/drawing/2014/main" id="{C7B95B7A-4A47-409E-B857-E8787DE37CB7}"/>
              </a:ext>
            </a:extLst>
          </p:cNvPr>
          <p:cNvPicPr>
            <a:picLocks noChangeAspect="1"/>
          </p:cNvPicPr>
          <p:nvPr/>
        </p:nvPicPr>
        <p:blipFill>
          <a:blip r:embed="rId5"/>
          <a:stretch>
            <a:fillRect/>
          </a:stretch>
        </p:blipFill>
        <p:spPr>
          <a:xfrm>
            <a:off x="17626369" y="16459201"/>
            <a:ext cx="8891233" cy="11830484"/>
          </a:xfrm>
          <a:prstGeom prst="rect">
            <a:avLst/>
          </a:prstGeom>
        </p:spPr>
      </p:pic>
      <p:sp>
        <p:nvSpPr>
          <p:cNvPr id="2" name="Rectangle 1">
            <a:extLst>
              <a:ext uri="{FF2B5EF4-FFF2-40B4-BE49-F238E27FC236}">
                <a16:creationId xmlns:a16="http://schemas.microsoft.com/office/drawing/2014/main" id="{3A57E0D5-E25F-4E9B-A303-2C3EE3DBD173}"/>
              </a:ext>
            </a:extLst>
          </p:cNvPr>
          <p:cNvSpPr/>
          <p:nvPr/>
        </p:nvSpPr>
        <p:spPr>
          <a:xfrm>
            <a:off x="2695100" y="31546800"/>
            <a:ext cx="14931270" cy="13716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16">
            <a:extLst>
              <a:ext uri="{FF2B5EF4-FFF2-40B4-BE49-F238E27FC236}">
                <a16:creationId xmlns:a16="http://schemas.microsoft.com/office/drawing/2014/main" id="{AEB15AA9-1181-42FA-85E2-6B3A0543EC44}"/>
              </a:ext>
            </a:extLst>
          </p:cNvPr>
          <p:cNvSpPr txBox="1">
            <a:spLocks/>
          </p:cNvSpPr>
          <p:nvPr/>
        </p:nvSpPr>
        <p:spPr>
          <a:xfrm>
            <a:off x="28387963" y="17418693"/>
            <a:ext cx="14588841" cy="1415764"/>
          </a:xfrm>
          <a:prstGeom prst="rect">
            <a:avLst/>
          </a:prstGeom>
        </p:spPr>
        <p:txBody>
          <a:bodyPr wrap="square" lIns="228589" tIns="228589" rIns="228589" bIns="228589">
            <a:noAutofit/>
          </a:bodyPr>
          <a:lstStyle>
            <a:lvl1pPr marL="0" indent="0" algn="l" defTabSz="4388900" rtl="0" eaLnBrk="1" latinLnBrk="0" hangingPunct="1">
              <a:spcBef>
                <a:spcPct val="20000"/>
              </a:spcBef>
              <a:buFont typeface="Arial" pitchFamily="34" charset="0"/>
              <a:buNone/>
              <a:defRPr sz="3200" kern="1200">
                <a:solidFill>
                  <a:schemeClr val="tx2"/>
                </a:solidFill>
                <a:latin typeface="Calibri" panose="020F0502020204030204" pitchFamily="34" charset="0"/>
                <a:ea typeface="+mn-ea"/>
                <a:cs typeface="Calibri" panose="020F0502020204030204" pitchFamily="34"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endParaRPr lang="en-US" dirty="0"/>
          </a:p>
        </p:txBody>
      </p:sp>
      <p:graphicFrame>
        <p:nvGraphicFramePr>
          <p:cNvPr id="28" name="Chart 27">
            <a:extLst>
              <a:ext uri="{FF2B5EF4-FFF2-40B4-BE49-F238E27FC236}">
                <a16:creationId xmlns:a16="http://schemas.microsoft.com/office/drawing/2014/main" id="{03695FD7-9DF8-4AA7-BC95-56F236A8DAB7}"/>
              </a:ext>
            </a:extLst>
          </p:cNvPr>
          <p:cNvGraphicFramePr/>
          <p:nvPr>
            <p:extLst>
              <p:ext uri="{D42A27DB-BD31-4B8C-83A1-F6EECF244321}">
                <p14:modId xmlns:p14="http://schemas.microsoft.com/office/powerpoint/2010/main" val="3600516449"/>
              </p:ext>
            </p:extLst>
          </p:nvPr>
        </p:nvGraphicFramePr>
        <p:xfrm>
          <a:off x="28387968" y="18335807"/>
          <a:ext cx="14590586" cy="7316748"/>
        </p:xfrm>
        <a:graphic>
          <a:graphicData uri="http://schemas.openxmlformats.org/drawingml/2006/chart">
            <c:chart xmlns:c="http://schemas.openxmlformats.org/drawingml/2006/chart" xmlns:r="http://schemas.openxmlformats.org/officeDocument/2006/relationships" r:id="rId6"/>
          </a:graphicData>
        </a:graphic>
      </p:graphicFrame>
      <p:sp>
        <p:nvSpPr>
          <p:cNvPr id="3" name="Speech Bubble: Rectangle 2">
            <a:extLst>
              <a:ext uri="{FF2B5EF4-FFF2-40B4-BE49-F238E27FC236}">
                <a16:creationId xmlns:a16="http://schemas.microsoft.com/office/drawing/2014/main" id="{2C8B684E-4227-4630-85DA-121E5DA5B949}"/>
              </a:ext>
            </a:extLst>
          </p:cNvPr>
          <p:cNvSpPr/>
          <p:nvPr/>
        </p:nvSpPr>
        <p:spPr>
          <a:xfrm>
            <a:off x="36073140" y="19424485"/>
            <a:ext cx="2842355" cy="962657"/>
          </a:xfrm>
          <a:prstGeom prst="wedgeRectCallout">
            <a:avLst>
              <a:gd name="adj1" fmla="val -44909"/>
              <a:gd name="adj2" fmla="val 990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t>Tablets implemented</a:t>
            </a:r>
          </a:p>
        </p:txBody>
      </p:sp>
      <p:sp>
        <p:nvSpPr>
          <p:cNvPr id="29" name="Speech Bubble: Rectangle 28">
            <a:extLst>
              <a:ext uri="{FF2B5EF4-FFF2-40B4-BE49-F238E27FC236}">
                <a16:creationId xmlns:a16="http://schemas.microsoft.com/office/drawing/2014/main" id="{9C378931-E339-4591-B91B-5AB07D96FA6C}"/>
              </a:ext>
            </a:extLst>
          </p:cNvPr>
          <p:cNvSpPr/>
          <p:nvPr/>
        </p:nvSpPr>
        <p:spPr>
          <a:xfrm>
            <a:off x="38633567" y="20529695"/>
            <a:ext cx="2094384" cy="904955"/>
          </a:xfrm>
          <a:prstGeom prst="wedgeRectCallout">
            <a:avLst>
              <a:gd name="adj1" fmla="val -54671"/>
              <a:gd name="adj2" fmla="val 899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t>↓15 days</a:t>
            </a:r>
          </a:p>
        </p:txBody>
      </p:sp>
      <p:pic>
        <p:nvPicPr>
          <p:cNvPr id="33" name="Picture 32">
            <a:extLst>
              <a:ext uri="{FF2B5EF4-FFF2-40B4-BE49-F238E27FC236}">
                <a16:creationId xmlns:a16="http://schemas.microsoft.com/office/drawing/2014/main" id="{91AB9B9B-BA6B-41F2-A023-77C1B304E8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0556" y="25574649"/>
            <a:ext cx="7490687" cy="5499492"/>
          </a:xfrm>
          <a:prstGeom prst="rect">
            <a:avLst/>
          </a:prstGeom>
        </p:spPr>
      </p:pic>
      <p:pic>
        <p:nvPicPr>
          <p:cNvPr id="11" name="Audio 10">
            <a:hlinkClick r:id="" action="ppaction://media"/>
            <a:extLst>
              <a:ext uri="{FF2B5EF4-FFF2-40B4-BE49-F238E27FC236}">
                <a16:creationId xmlns:a16="http://schemas.microsoft.com/office/drawing/2014/main" id="{2629B906-F1A6-46B6-B8C5-78A2C8E31D2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332400" y="32359600"/>
            <a:ext cx="406400" cy="406400"/>
          </a:xfrm>
          <a:prstGeom prst="rect">
            <a:avLst/>
          </a:prstGeom>
        </p:spPr>
      </p:pic>
    </p:spTree>
    <p:extLst>
      <p:ext uri="{BB962C8B-B14F-4D97-AF65-F5344CB8AC3E}">
        <p14:creationId xmlns:p14="http://schemas.microsoft.com/office/powerpoint/2010/main" val="1139724446"/>
      </p:ext>
    </p:extLst>
  </p:cSld>
  <p:clrMapOvr>
    <a:masterClrMapping/>
  </p:clrMapOvr>
  <mc:AlternateContent xmlns:mc="http://schemas.openxmlformats.org/markup-compatibility/2006">
    <mc:Choice xmlns:p14="http://schemas.microsoft.com/office/powerpoint/2010/main" Requires="p14">
      <p:transition spd="slow" p14:dur="2000" advTm="269743"/>
    </mc:Choice>
    <mc:Fallback>
      <p:transition spd="slow" advTm="269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36x48-Template - One center panel">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500" dirty="0">
            <a:latin typeface="Times New Roman" panose="02020603050405020304" pitchFamily="18" charset="0"/>
            <a:cs typeface="Times New Roman" panose="02020603050405020304" pitchFamily="18" charset="0"/>
          </a:defRPr>
        </a:defPPr>
      </a:lstStyle>
    </a:txDef>
  </a:objectDefaults>
  <a:extraClrSchemeLst/>
</a:theme>
</file>

<file path=ppt/theme/theme2.xml><?xml version="1.0" encoding="utf-8"?>
<a:theme xmlns:a="http://schemas.openxmlformats.org/drawingml/2006/main" name="Without Guides">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500" dirty="0">
            <a:latin typeface="Times New Roman" panose="02020603050405020304" pitchFamily="18" charset="0"/>
            <a:cs typeface="Times New Roman" panose="02020603050405020304" pitchFamily="18"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36x48-Template-V2b</Template>
  <TotalTime>1312</TotalTime>
  <Words>272</Words>
  <Application>Microsoft Office PowerPoint</Application>
  <PresentationFormat>Custom</PresentationFormat>
  <Paragraphs>15</Paragraphs>
  <Slides>1</Slides>
  <Notes>1</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vt:i4>
      </vt:variant>
    </vt:vector>
  </HeadingPairs>
  <TitlesOfParts>
    <vt:vector size="7" baseType="lpstr">
      <vt:lpstr>Arial</vt:lpstr>
      <vt:lpstr>Arial Black</vt:lpstr>
      <vt:lpstr>Calibri</vt:lpstr>
      <vt:lpstr>Trebuchet MS</vt:lpstr>
      <vt:lpstr>36x48-Template - One center panel</vt:lpstr>
      <vt:lpstr>Without Guides</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CanterburyMedia</dc:creator>
  <dc:description>This template is the property of PosterPresentations.com. Call us if you need help with this poster template._x000d_
1-866-649-3004           _x000d_
 (c)PosterPresentations.com</dc:description>
  <cp:lastModifiedBy>Abbu, Stephanie N</cp:lastModifiedBy>
  <cp:revision>131</cp:revision>
  <dcterms:created xsi:type="dcterms:W3CDTF">2012-02-03T19:11:35Z</dcterms:created>
  <dcterms:modified xsi:type="dcterms:W3CDTF">2020-10-20T01:59:52Z</dcterms:modified>
</cp:coreProperties>
</file>