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ebbert, Meghan Elizabeth" initials="LME" lastIdx="1" clrIdx="0">
    <p:extLst>
      <p:ext uri="{19B8F6BF-5375-455C-9EA6-DF929625EA0E}">
        <p15:presenceInfo xmlns:p15="http://schemas.microsoft.com/office/powerpoint/2012/main" userId="S::meghan.luebbert@vumc.org::c4e1bf74-52d7-4b8d-910c-d8eb1d0c95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B4C"/>
    <a:srgbClr val="993D1B"/>
    <a:srgbClr val="006682"/>
    <a:srgbClr val="FF6A13"/>
    <a:srgbClr val="0072CE"/>
    <a:srgbClr val="4698CB"/>
    <a:srgbClr val="ED8B00"/>
    <a:srgbClr val="E7E7E7"/>
    <a:srgbClr val="702082"/>
    <a:srgbClr val="B88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E0D09-C6D7-4BA2-95C5-AB019EC073C9}" v="136" dt="2021-05-11T15:52:42.439"/>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30" autoAdjust="0"/>
    <p:restoredTop sz="93792" autoAdjust="0"/>
  </p:normalViewPr>
  <p:slideViewPr>
    <p:cSldViewPr snapToGrid="0" snapToObjects="1">
      <p:cViewPr varScale="1">
        <p:scale>
          <a:sx n="114" d="100"/>
          <a:sy n="114" d="100"/>
        </p:scale>
        <p:origin x="11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 Id="rId9"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760CBC-DDB1-4233-9922-5F80F88D9C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8124F8C-44CC-408C-901A-6FEE4B009C76}">
      <dgm:prSet phldrT="[Text]"/>
      <dgm:spPr>
        <a:solidFill>
          <a:schemeClr val="bg2">
            <a:lumMod val="50000"/>
          </a:schemeClr>
        </a:solidFill>
      </dgm:spPr>
      <dgm:t>
        <a:bodyPr/>
        <a:lstStyle/>
        <a:p>
          <a:r>
            <a:rPr lang="en-US" dirty="0"/>
            <a:t>INITIAL COMPETENCY CHECKLISTS</a:t>
          </a:r>
        </a:p>
      </dgm:t>
    </dgm:pt>
    <dgm:pt modelId="{832522DE-C7F5-4A26-8CC4-0AD71E89F262}" type="parTrans" cxnId="{428DB382-FC92-44B2-A761-00CBFFEFFA75}">
      <dgm:prSet/>
      <dgm:spPr/>
      <dgm:t>
        <a:bodyPr/>
        <a:lstStyle/>
        <a:p>
          <a:endParaRPr lang="en-US"/>
        </a:p>
      </dgm:t>
    </dgm:pt>
    <dgm:pt modelId="{46A06D68-4C14-4C05-90FC-FE7828D53872}" type="sibTrans" cxnId="{428DB382-FC92-44B2-A761-00CBFFEFFA75}">
      <dgm:prSet/>
      <dgm:spPr/>
      <dgm:t>
        <a:bodyPr/>
        <a:lstStyle/>
        <a:p>
          <a:endParaRPr lang="en-US"/>
        </a:p>
      </dgm:t>
    </dgm:pt>
    <dgm:pt modelId="{096E80F2-6F23-4479-AB22-7902EC193FC8}">
      <dgm:prSet phldrT="[Text]"/>
      <dgm:spPr>
        <a:solidFill>
          <a:schemeClr val="bg2">
            <a:lumMod val="50000"/>
          </a:schemeClr>
        </a:solidFill>
      </dgm:spPr>
      <dgm:t>
        <a:bodyPr/>
        <a:lstStyle/>
        <a:p>
          <a:r>
            <a:rPr lang="en-US" dirty="0"/>
            <a:t>SMARTSHEET TRACKING </a:t>
          </a:r>
        </a:p>
      </dgm:t>
    </dgm:pt>
    <dgm:pt modelId="{B8859A9A-75DE-485D-84A2-8A88D6F68454}" type="parTrans" cxnId="{A2ECF908-91A2-4880-8D2E-3A0BD1A4B7D4}">
      <dgm:prSet/>
      <dgm:spPr/>
      <dgm:t>
        <a:bodyPr/>
        <a:lstStyle/>
        <a:p>
          <a:endParaRPr lang="en-US"/>
        </a:p>
      </dgm:t>
    </dgm:pt>
    <dgm:pt modelId="{F37E0733-DA44-46F1-B904-763FA7050726}" type="sibTrans" cxnId="{A2ECF908-91A2-4880-8D2E-3A0BD1A4B7D4}">
      <dgm:prSet/>
      <dgm:spPr/>
      <dgm:t>
        <a:bodyPr/>
        <a:lstStyle/>
        <a:p>
          <a:endParaRPr lang="en-US"/>
        </a:p>
      </dgm:t>
    </dgm:pt>
    <dgm:pt modelId="{42D71F19-7D2E-4C75-9310-A3A841B4DA6C}">
      <dgm:prSet/>
      <dgm:spPr>
        <a:ln>
          <a:solidFill>
            <a:schemeClr val="bg2">
              <a:lumMod val="50000"/>
            </a:schemeClr>
          </a:solidFill>
        </a:ln>
      </dgm:spPr>
      <dgm:t>
        <a:bodyPr/>
        <a:lstStyle/>
        <a:p>
          <a:r>
            <a:rPr lang="en-US" b="1" dirty="0">
              <a:solidFill>
                <a:srgbClr val="C00000"/>
              </a:solidFill>
              <a:latin typeface="+mj-lt"/>
            </a:rPr>
            <a:t>4</a:t>
          </a:r>
          <a:r>
            <a:rPr lang="en-US" b="1" dirty="0">
              <a:latin typeface="+mj-lt"/>
            </a:rPr>
            <a:t>: </a:t>
          </a:r>
          <a:r>
            <a:rPr lang="en-US" b="0" dirty="0">
              <a:latin typeface="+mj-lt"/>
            </a:rPr>
            <a:t>Number of core ambulatory initial competency skills checklists created</a:t>
          </a:r>
        </a:p>
      </dgm:t>
    </dgm:pt>
    <dgm:pt modelId="{E54055A2-D51D-473A-ACD2-70B16B42AB12}" type="parTrans" cxnId="{8AD01727-DA62-4D1C-87A4-28E603DB61F4}">
      <dgm:prSet/>
      <dgm:spPr/>
      <dgm:t>
        <a:bodyPr/>
        <a:lstStyle/>
        <a:p>
          <a:endParaRPr lang="en-US"/>
        </a:p>
      </dgm:t>
    </dgm:pt>
    <dgm:pt modelId="{91E36A60-98E5-42B2-9848-289272E60A30}" type="sibTrans" cxnId="{8AD01727-DA62-4D1C-87A4-28E603DB61F4}">
      <dgm:prSet/>
      <dgm:spPr/>
      <dgm:t>
        <a:bodyPr/>
        <a:lstStyle/>
        <a:p>
          <a:endParaRPr lang="en-US"/>
        </a:p>
      </dgm:t>
    </dgm:pt>
    <dgm:pt modelId="{32B61F20-5AA0-45D9-B595-3B388AE67F71}">
      <dgm:prSet/>
      <dgm:spPr>
        <a:ln>
          <a:solidFill>
            <a:schemeClr val="bg2">
              <a:lumMod val="50000"/>
            </a:schemeClr>
          </a:solidFill>
        </a:ln>
      </dgm:spPr>
      <dgm:t>
        <a:bodyPr/>
        <a:lstStyle/>
        <a:p>
          <a:r>
            <a:rPr lang="en-US" b="1" dirty="0">
              <a:solidFill>
                <a:srgbClr val="C00000"/>
              </a:solidFill>
              <a:latin typeface="+mj-lt"/>
            </a:rPr>
            <a:t>92</a:t>
          </a:r>
          <a:r>
            <a:rPr lang="en-US" dirty="0">
              <a:latin typeface="+mj-lt"/>
            </a:rPr>
            <a:t>: Number of FY 21 clinical new hires tracked in smartsheet to date</a:t>
          </a:r>
        </a:p>
      </dgm:t>
    </dgm:pt>
    <dgm:pt modelId="{7659DCCA-D47B-4B54-925E-EE069AF0C6DA}" type="parTrans" cxnId="{7580086C-44F5-4D43-A4E8-76A32CB6B164}">
      <dgm:prSet/>
      <dgm:spPr/>
      <dgm:t>
        <a:bodyPr/>
        <a:lstStyle/>
        <a:p>
          <a:endParaRPr lang="en-US"/>
        </a:p>
      </dgm:t>
    </dgm:pt>
    <dgm:pt modelId="{17994E37-0094-4035-8BE6-FFFF7940807D}" type="sibTrans" cxnId="{7580086C-44F5-4D43-A4E8-76A32CB6B164}">
      <dgm:prSet/>
      <dgm:spPr/>
      <dgm:t>
        <a:bodyPr/>
        <a:lstStyle/>
        <a:p>
          <a:endParaRPr lang="en-US"/>
        </a:p>
      </dgm:t>
    </dgm:pt>
    <dgm:pt modelId="{222A01E1-A626-4356-AF16-C1AB155555E1}">
      <dgm:prSet/>
      <dgm:spPr>
        <a:ln>
          <a:solidFill>
            <a:schemeClr val="bg2">
              <a:lumMod val="50000"/>
            </a:schemeClr>
          </a:solidFill>
        </a:ln>
      </dgm:spPr>
      <dgm:t>
        <a:bodyPr/>
        <a:lstStyle/>
        <a:p>
          <a:r>
            <a:rPr lang="en-US" b="1" dirty="0">
              <a:solidFill>
                <a:srgbClr val="C00000"/>
              </a:solidFill>
              <a:latin typeface="+mj-lt"/>
            </a:rPr>
            <a:t>96%: </a:t>
          </a:r>
          <a:r>
            <a:rPr lang="en-US" dirty="0">
              <a:latin typeface="+mj-lt"/>
            </a:rPr>
            <a:t>Percentage of FY 21 clinical new hires who completed initial competency checklists by 90 days from date of hire</a:t>
          </a:r>
        </a:p>
      </dgm:t>
    </dgm:pt>
    <dgm:pt modelId="{E23EA4E2-31B0-446F-AEF0-8CDAEA4905E7}" type="parTrans" cxnId="{D3BE837C-3899-4401-A6FD-48601F404248}">
      <dgm:prSet/>
      <dgm:spPr/>
      <dgm:t>
        <a:bodyPr/>
        <a:lstStyle/>
        <a:p>
          <a:endParaRPr lang="en-US"/>
        </a:p>
      </dgm:t>
    </dgm:pt>
    <dgm:pt modelId="{2435C5AC-82DC-489A-8DB3-1BC9DA6DE36E}" type="sibTrans" cxnId="{D3BE837C-3899-4401-A6FD-48601F404248}">
      <dgm:prSet/>
      <dgm:spPr/>
      <dgm:t>
        <a:bodyPr/>
        <a:lstStyle/>
        <a:p>
          <a:endParaRPr lang="en-US"/>
        </a:p>
      </dgm:t>
    </dgm:pt>
    <dgm:pt modelId="{C7BB56DE-C45E-4909-86CD-647335D6E7CA}">
      <dgm:prSet/>
      <dgm:spPr>
        <a:ln>
          <a:solidFill>
            <a:schemeClr val="bg2">
              <a:lumMod val="50000"/>
            </a:schemeClr>
          </a:solidFill>
        </a:ln>
      </dgm:spPr>
      <dgm:t>
        <a:bodyPr/>
        <a:lstStyle/>
        <a:p>
          <a:r>
            <a:rPr lang="en-US" b="1" dirty="0">
              <a:solidFill>
                <a:srgbClr val="C00000"/>
              </a:solidFill>
              <a:latin typeface="+mj-lt"/>
            </a:rPr>
            <a:t>51</a:t>
          </a:r>
          <a:r>
            <a:rPr lang="en-US" b="1" dirty="0">
              <a:latin typeface="+mj-lt"/>
            </a:rPr>
            <a:t>: </a:t>
          </a:r>
          <a:r>
            <a:rPr lang="en-US" b="0" dirty="0">
              <a:latin typeface="+mj-lt"/>
            </a:rPr>
            <a:t>Number of specialty-specific initial competency skills checklists created</a:t>
          </a:r>
        </a:p>
      </dgm:t>
    </dgm:pt>
    <dgm:pt modelId="{8F0D5FD8-4F30-4A47-A8E7-1B2EF22B74C2}" type="parTrans" cxnId="{2C169303-61D4-4D5C-8BA5-2704C3C7EEAC}">
      <dgm:prSet/>
      <dgm:spPr/>
      <dgm:t>
        <a:bodyPr/>
        <a:lstStyle/>
        <a:p>
          <a:endParaRPr lang="en-US"/>
        </a:p>
      </dgm:t>
    </dgm:pt>
    <dgm:pt modelId="{FBE05EA1-EE10-4AC7-9804-9409D6B67856}" type="sibTrans" cxnId="{2C169303-61D4-4D5C-8BA5-2704C3C7EEAC}">
      <dgm:prSet/>
      <dgm:spPr/>
      <dgm:t>
        <a:bodyPr/>
        <a:lstStyle/>
        <a:p>
          <a:endParaRPr lang="en-US"/>
        </a:p>
      </dgm:t>
    </dgm:pt>
    <dgm:pt modelId="{D8E8DC6E-BABA-4186-BF8B-6D6DBC16E450}" type="pres">
      <dgm:prSet presAssocID="{4D760CBC-DDB1-4233-9922-5F80F88D9C5B}" presName="linear" presStyleCnt="0">
        <dgm:presLayoutVars>
          <dgm:dir/>
          <dgm:animLvl val="lvl"/>
          <dgm:resizeHandles val="exact"/>
        </dgm:presLayoutVars>
      </dgm:prSet>
      <dgm:spPr/>
    </dgm:pt>
    <dgm:pt modelId="{7D001634-4811-4932-9644-B09058F5FD85}" type="pres">
      <dgm:prSet presAssocID="{A8124F8C-44CC-408C-901A-6FEE4B009C76}" presName="parentLin" presStyleCnt="0"/>
      <dgm:spPr/>
    </dgm:pt>
    <dgm:pt modelId="{6254840B-A852-44C6-A83D-56CC4203DF7F}" type="pres">
      <dgm:prSet presAssocID="{A8124F8C-44CC-408C-901A-6FEE4B009C76}" presName="parentLeftMargin" presStyleLbl="node1" presStyleIdx="0" presStyleCnt="2"/>
      <dgm:spPr/>
    </dgm:pt>
    <dgm:pt modelId="{E257721A-6EC7-46FB-84FC-C7EF4008BEEA}" type="pres">
      <dgm:prSet presAssocID="{A8124F8C-44CC-408C-901A-6FEE4B009C76}" presName="parentText" presStyleLbl="node1" presStyleIdx="0" presStyleCnt="2">
        <dgm:presLayoutVars>
          <dgm:chMax val="0"/>
          <dgm:bulletEnabled val="1"/>
        </dgm:presLayoutVars>
      </dgm:prSet>
      <dgm:spPr/>
    </dgm:pt>
    <dgm:pt modelId="{C09F0A1F-122E-4516-AF15-BB65A21678FA}" type="pres">
      <dgm:prSet presAssocID="{A8124F8C-44CC-408C-901A-6FEE4B009C76}" presName="negativeSpace" presStyleCnt="0"/>
      <dgm:spPr/>
    </dgm:pt>
    <dgm:pt modelId="{DC152EE0-061D-417F-90F1-C4664CEE6FA8}" type="pres">
      <dgm:prSet presAssocID="{A8124F8C-44CC-408C-901A-6FEE4B009C76}" presName="childText" presStyleLbl="conFgAcc1" presStyleIdx="0" presStyleCnt="2">
        <dgm:presLayoutVars>
          <dgm:bulletEnabled val="1"/>
        </dgm:presLayoutVars>
      </dgm:prSet>
      <dgm:spPr/>
    </dgm:pt>
    <dgm:pt modelId="{85170F70-4C9B-466E-892B-013202FEC4A5}" type="pres">
      <dgm:prSet presAssocID="{46A06D68-4C14-4C05-90FC-FE7828D53872}" presName="spaceBetweenRectangles" presStyleCnt="0"/>
      <dgm:spPr/>
    </dgm:pt>
    <dgm:pt modelId="{5EADB2F6-B6EC-4775-B243-482AA6FBC40C}" type="pres">
      <dgm:prSet presAssocID="{096E80F2-6F23-4479-AB22-7902EC193FC8}" presName="parentLin" presStyleCnt="0"/>
      <dgm:spPr/>
    </dgm:pt>
    <dgm:pt modelId="{DED056C3-E8DA-48C9-939A-BD07F653FD08}" type="pres">
      <dgm:prSet presAssocID="{096E80F2-6F23-4479-AB22-7902EC193FC8}" presName="parentLeftMargin" presStyleLbl="node1" presStyleIdx="0" presStyleCnt="2"/>
      <dgm:spPr/>
    </dgm:pt>
    <dgm:pt modelId="{1E29905A-5364-424A-BCF2-0C20E381A916}" type="pres">
      <dgm:prSet presAssocID="{096E80F2-6F23-4479-AB22-7902EC193FC8}" presName="parentText" presStyleLbl="node1" presStyleIdx="1" presStyleCnt="2">
        <dgm:presLayoutVars>
          <dgm:chMax val="0"/>
          <dgm:bulletEnabled val="1"/>
        </dgm:presLayoutVars>
      </dgm:prSet>
      <dgm:spPr/>
    </dgm:pt>
    <dgm:pt modelId="{A59051B0-FB74-4C7B-925A-372C41BEF293}" type="pres">
      <dgm:prSet presAssocID="{096E80F2-6F23-4479-AB22-7902EC193FC8}" presName="negativeSpace" presStyleCnt="0"/>
      <dgm:spPr/>
    </dgm:pt>
    <dgm:pt modelId="{C2C8F6B2-AAAB-4DD7-82EB-C6FC0BE4E571}" type="pres">
      <dgm:prSet presAssocID="{096E80F2-6F23-4479-AB22-7902EC193FC8}" presName="childText" presStyleLbl="conFgAcc1" presStyleIdx="1" presStyleCnt="2">
        <dgm:presLayoutVars>
          <dgm:bulletEnabled val="1"/>
        </dgm:presLayoutVars>
      </dgm:prSet>
      <dgm:spPr/>
    </dgm:pt>
  </dgm:ptLst>
  <dgm:cxnLst>
    <dgm:cxn modelId="{2C169303-61D4-4D5C-8BA5-2704C3C7EEAC}" srcId="{A8124F8C-44CC-408C-901A-6FEE4B009C76}" destId="{C7BB56DE-C45E-4909-86CD-647335D6E7CA}" srcOrd="1" destOrd="0" parTransId="{8F0D5FD8-4F30-4A47-A8E7-1B2EF22B74C2}" sibTransId="{FBE05EA1-EE10-4AC7-9804-9409D6B67856}"/>
    <dgm:cxn modelId="{A2ECF908-91A2-4880-8D2E-3A0BD1A4B7D4}" srcId="{4D760CBC-DDB1-4233-9922-5F80F88D9C5B}" destId="{096E80F2-6F23-4479-AB22-7902EC193FC8}" srcOrd="1" destOrd="0" parTransId="{B8859A9A-75DE-485D-84A2-8A88D6F68454}" sibTransId="{F37E0733-DA44-46F1-B904-763FA7050726}"/>
    <dgm:cxn modelId="{74D47A13-1794-42E8-B9F2-C9CEA505DE4C}" type="presOf" srcId="{4D760CBC-DDB1-4233-9922-5F80F88D9C5B}" destId="{D8E8DC6E-BABA-4186-BF8B-6D6DBC16E450}" srcOrd="0" destOrd="0" presId="urn:microsoft.com/office/officeart/2005/8/layout/list1"/>
    <dgm:cxn modelId="{8AD01727-DA62-4D1C-87A4-28E603DB61F4}" srcId="{A8124F8C-44CC-408C-901A-6FEE4B009C76}" destId="{42D71F19-7D2E-4C75-9310-A3A841B4DA6C}" srcOrd="0" destOrd="0" parTransId="{E54055A2-D51D-473A-ACD2-70B16B42AB12}" sibTransId="{91E36A60-98E5-42B2-9848-289272E60A30}"/>
    <dgm:cxn modelId="{92DB5034-164D-41D6-8FE0-4D59AA6D8AE8}" type="presOf" srcId="{C7BB56DE-C45E-4909-86CD-647335D6E7CA}" destId="{DC152EE0-061D-417F-90F1-C4664CEE6FA8}" srcOrd="0" destOrd="1" presId="urn:microsoft.com/office/officeart/2005/8/layout/list1"/>
    <dgm:cxn modelId="{66291C38-37D9-4344-AFC4-47227ED61DE0}" type="presOf" srcId="{A8124F8C-44CC-408C-901A-6FEE4B009C76}" destId="{6254840B-A852-44C6-A83D-56CC4203DF7F}" srcOrd="0" destOrd="0" presId="urn:microsoft.com/office/officeart/2005/8/layout/list1"/>
    <dgm:cxn modelId="{B3228763-C01A-4C40-BA43-AE5F1282608D}" type="presOf" srcId="{A8124F8C-44CC-408C-901A-6FEE4B009C76}" destId="{E257721A-6EC7-46FB-84FC-C7EF4008BEEA}" srcOrd="1" destOrd="0" presId="urn:microsoft.com/office/officeart/2005/8/layout/list1"/>
    <dgm:cxn modelId="{72845E44-253E-4B10-9FF1-31EB06B55AF1}" type="presOf" srcId="{222A01E1-A626-4356-AF16-C1AB155555E1}" destId="{C2C8F6B2-AAAB-4DD7-82EB-C6FC0BE4E571}" srcOrd="0" destOrd="1" presId="urn:microsoft.com/office/officeart/2005/8/layout/list1"/>
    <dgm:cxn modelId="{7580086C-44F5-4D43-A4E8-76A32CB6B164}" srcId="{096E80F2-6F23-4479-AB22-7902EC193FC8}" destId="{32B61F20-5AA0-45D9-B595-3B388AE67F71}" srcOrd="0" destOrd="0" parTransId="{7659DCCA-D47B-4B54-925E-EE069AF0C6DA}" sibTransId="{17994E37-0094-4035-8BE6-FFFF7940807D}"/>
    <dgm:cxn modelId="{C9AD5852-69F1-42A0-9C1F-36DC2DD6A9F4}" type="presOf" srcId="{096E80F2-6F23-4479-AB22-7902EC193FC8}" destId="{1E29905A-5364-424A-BCF2-0C20E381A916}" srcOrd="1" destOrd="0" presId="urn:microsoft.com/office/officeart/2005/8/layout/list1"/>
    <dgm:cxn modelId="{D57D8C76-7617-479C-98DE-5F4C9F9E58C7}" type="presOf" srcId="{42D71F19-7D2E-4C75-9310-A3A841B4DA6C}" destId="{DC152EE0-061D-417F-90F1-C4664CEE6FA8}" srcOrd="0" destOrd="0" presId="urn:microsoft.com/office/officeart/2005/8/layout/list1"/>
    <dgm:cxn modelId="{D3BE837C-3899-4401-A6FD-48601F404248}" srcId="{096E80F2-6F23-4479-AB22-7902EC193FC8}" destId="{222A01E1-A626-4356-AF16-C1AB155555E1}" srcOrd="1" destOrd="0" parTransId="{E23EA4E2-31B0-446F-AEF0-8CDAEA4905E7}" sibTransId="{2435C5AC-82DC-489A-8DB3-1BC9DA6DE36E}"/>
    <dgm:cxn modelId="{428DB382-FC92-44B2-A761-00CBFFEFFA75}" srcId="{4D760CBC-DDB1-4233-9922-5F80F88D9C5B}" destId="{A8124F8C-44CC-408C-901A-6FEE4B009C76}" srcOrd="0" destOrd="0" parTransId="{832522DE-C7F5-4A26-8CC4-0AD71E89F262}" sibTransId="{46A06D68-4C14-4C05-90FC-FE7828D53872}"/>
    <dgm:cxn modelId="{85A95A84-49D4-4107-B4E7-34878EC4AB0A}" type="presOf" srcId="{096E80F2-6F23-4479-AB22-7902EC193FC8}" destId="{DED056C3-E8DA-48C9-939A-BD07F653FD08}" srcOrd="0" destOrd="0" presId="urn:microsoft.com/office/officeart/2005/8/layout/list1"/>
    <dgm:cxn modelId="{51D319A7-75AC-403D-A204-9A63855A4A43}" type="presOf" srcId="{32B61F20-5AA0-45D9-B595-3B388AE67F71}" destId="{C2C8F6B2-AAAB-4DD7-82EB-C6FC0BE4E571}" srcOrd="0" destOrd="0" presId="urn:microsoft.com/office/officeart/2005/8/layout/list1"/>
    <dgm:cxn modelId="{CF63EA98-060C-4FC2-A998-811AF87FC46C}" type="presParOf" srcId="{D8E8DC6E-BABA-4186-BF8B-6D6DBC16E450}" destId="{7D001634-4811-4932-9644-B09058F5FD85}" srcOrd="0" destOrd="0" presId="urn:microsoft.com/office/officeart/2005/8/layout/list1"/>
    <dgm:cxn modelId="{94D93F63-FD5F-444A-AA35-604649C5DC10}" type="presParOf" srcId="{7D001634-4811-4932-9644-B09058F5FD85}" destId="{6254840B-A852-44C6-A83D-56CC4203DF7F}" srcOrd="0" destOrd="0" presId="urn:microsoft.com/office/officeart/2005/8/layout/list1"/>
    <dgm:cxn modelId="{9BE59D07-AF6D-4230-88E0-B4EFE1C98C42}" type="presParOf" srcId="{7D001634-4811-4932-9644-B09058F5FD85}" destId="{E257721A-6EC7-46FB-84FC-C7EF4008BEEA}" srcOrd="1" destOrd="0" presId="urn:microsoft.com/office/officeart/2005/8/layout/list1"/>
    <dgm:cxn modelId="{93A98CA1-3DC0-4ACF-AE87-6E790AB230AD}" type="presParOf" srcId="{D8E8DC6E-BABA-4186-BF8B-6D6DBC16E450}" destId="{C09F0A1F-122E-4516-AF15-BB65A21678FA}" srcOrd="1" destOrd="0" presId="urn:microsoft.com/office/officeart/2005/8/layout/list1"/>
    <dgm:cxn modelId="{5F4364EA-241F-479B-AF65-B75037E2634B}" type="presParOf" srcId="{D8E8DC6E-BABA-4186-BF8B-6D6DBC16E450}" destId="{DC152EE0-061D-417F-90F1-C4664CEE6FA8}" srcOrd="2" destOrd="0" presId="urn:microsoft.com/office/officeart/2005/8/layout/list1"/>
    <dgm:cxn modelId="{F37EFB65-8861-4D57-B60F-D7AD98E0F925}" type="presParOf" srcId="{D8E8DC6E-BABA-4186-BF8B-6D6DBC16E450}" destId="{85170F70-4C9B-466E-892B-013202FEC4A5}" srcOrd="3" destOrd="0" presId="urn:microsoft.com/office/officeart/2005/8/layout/list1"/>
    <dgm:cxn modelId="{0A99619D-854A-439C-A078-AD7E7EB19E44}" type="presParOf" srcId="{D8E8DC6E-BABA-4186-BF8B-6D6DBC16E450}" destId="{5EADB2F6-B6EC-4775-B243-482AA6FBC40C}" srcOrd="4" destOrd="0" presId="urn:microsoft.com/office/officeart/2005/8/layout/list1"/>
    <dgm:cxn modelId="{1F4DCE29-BAA9-4B67-9733-B03A5F7B6967}" type="presParOf" srcId="{5EADB2F6-B6EC-4775-B243-482AA6FBC40C}" destId="{DED056C3-E8DA-48C9-939A-BD07F653FD08}" srcOrd="0" destOrd="0" presId="urn:microsoft.com/office/officeart/2005/8/layout/list1"/>
    <dgm:cxn modelId="{EBF4BD61-E6D4-44C7-A991-738182440676}" type="presParOf" srcId="{5EADB2F6-B6EC-4775-B243-482AA6FBC40C}" destId="{1E29905A-5364-424A-BCF2-0C20E381A916}" srcOrd="1" destOrd="0" presId="urn:microsoft.com/office/officeart/2005/8/layout/list1"/>
    <dgm:cxn modelId="{F73E9C33-739E-47CE-B380-C4A18C686595}" type="presParOf" srcId="{D8E8DC6E-BABA-4186-BF8B-6D6DBC16E450}" destId="{A59051B0-FB74-4C7B-925A-372C41BEF293}" srcOrd="5" destOrd="0" presId="urn:microsoft.com/office/officeart/2005/8/layout/list1"/>
    <dgm:cxn modelId="{F6AB1057-E7C8-414F-B861-99DDBB5EA299}" type="presParOf" srcId="{D8E8DC6E-BABA-4186-BF8B-6D6DBC16E450}" destId="{C2C8F6B2-AAAB-4DD7-82EB-C6FC0BE4E571}"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2EE0-061D-417F-90F1-C4664CEE6FA8}">
      <dsp:nvSpPr>
        <dsp:cNvPr id="0" name=""/>
        <dsp:cNvSpPr/>
      </dsp:nvSpPr>
      <dsp:spPr>
        <a:xfrm>
          <a:off x="0" y="357189"/>
          <a:ext cx="3715936" cy="1126125"/>
        </a:xfrm>
        <a:prstGeom prst="rect">
          <a:avLst/>
        </a:prstGeom>
        <a:solidFill>
          <a:schemeClr val="lt1">
            <a:alpha val="90000"/>
            <a:hueOff val="0"/>
            <a:satOff val="0"/>
            <a:lumOff val="0"/>
            <a:alphaOff val="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8398" tIns="270764" rIns="28839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solidFill>
                <a:srgbClr val="C00000"/>
              </a:solidFill>
              <a:latin typeface="+mj-lt"/>
            </a:rPr>
            <a:t>4</a:t>
          </a:r>
          <a:r>
            <a:rPr lang="en-US" sz="1300" b="1" kern="1200" dirty="0">
              <a:latin typeface="+mj-lt"/>
            </a:rPr>
            <a:t>: </a:t>
          </a:r>
          <a:r>
            <a:rPr lang="en-US" sz="1300" b="0" kern="1200" dirty="0">
              <a:latin typeface="+mj-lt"/>
            </a:rPr>
            <a:t>Number of core ambulatory initial competency skills checklists created</a:t>
          </a:r>
        </a:p>
        <a:p>
          <a:pPr marL="114300" lvl="1" indent="-114300" algn="l" defTabSz="577850">
            <a:lnSpc>
              <a:spcPct val="90000"/>
            </a:lnSpc>
            <a:spcBef>
              <a:spcPct val="0"/>
            </a:spcBef>
            <a:spcAft>
              <a:spcPct val="15000"/>
            </a:spcAft>
            <a:buChar char="•"/>
          </a:pPr>
          <a:r>
            <a:rPr lang="en-US" sz="1300" b="1" kern="1200" dirty="0">
              <a:solidFill>
                <a:srgbClr val="C00000"/>
              </a:solidFill>
              <a:latin typeface="+mj-lt"/>
            </a:rPr>
            <a:t>51</a:t>
          </a:r>
          <a:r>
            <a:rPr lang="en-US" sz="1300" b="1" kern="1200" dirty="0">
              <a:latin typeface="+mj-lt"/>
            </a:rPr>
            <a:t>: </a:t>
          </a:r>
          <a:r>
            <a:rPr lang="en-US" sz="1300" b="0" kern="1200" dirty="0">
              <a:latin typeface="+mj-lt"/>
            </a:rPr>
            <a:t>Number of specialty-specific initial competency skills checklists created</a:t>
          </a:r>
        </a:p>
      </dsp:txBody>
      <dsp:txXfrm>
        <a:off x="0" y="357189"/>
        <a:ext cx="3715936" cy="1126125"/>
      </dsp:txXfrm>
    </dsp:sp>
    <dsp:sp modelId="{E257721A-6EC7-46FB-84FC-C7EF4008BEEA}">
      <dsp:nvSpPr>
        <dsp:cNvPr id="0" name=""/>
        <dsp:cNvSpPr/>
      </dsp:nvSpPr>
      <dsp:spPr>
        <a:xfrm>
          <a:off x="185796" y="165309"/>
          <a:ext cx="2601155" cy="38376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317" tIns="0" rIns="98317" bIns="0" numCol="1" spcCol="1270" anchor="ctr" anchorCtr="0">
          <a:noAutofit/>
        </a:bodyPr>
        <a:lstStyle/>
        <a:p>
          <a:pPr marL="0" lvl="0" indent="0" algn="l" defTabSz="577850">
            <a:lnSpc>
              <a:spcPct val="90000"/>
            </a:lnSpc>
            <a:spcBef>
              <a:spcPct val="0"/>
            </a:spcBef>
            <a:spcAft>
              <a:spcPct val="35000"/>
            </a:spcAft>
            <a:buNone/>
          </a:pPr>
          <a:r>
            <a:rPr lang="en-US" sz="1300" kern="1200" dirty="0"/>
            <a:t>INITIAL COMPETENCY CHECKLISTS</a:t>
          </a:r>
        </a:p>
      </dsp:txBody>
      <dsp:txXfrm>
        <a:off x="204530" y="184043"/>
        <a:ext cx="2563687" cy="346292"/>
      </dsp:txXfrm>
    </dsp:sp>
    <dsp:sp modelId="{C2C8F6B2-AAAB-4DD7-82EB-C6FC0BE4E571}">
      <dsp:nvSpPr>
        <dsp:cNvPr id="0" name=""/>
        <dsp:cNvSpPr/>
      </dsp:nvSpPr>
      <dsp:spPr>
        <a:xfrm>
          <a:off x="0" y="1745394"/>
          <a:ext cx="3715936" cy="1310400"/>
        </a:xfrm>
        <a:prstGeom prst="rect">
          <a:avLst/>
        </a:prstGeom>
        <a:solidFill>
          <a:schemeClr val="lt1">
            <a:alpha val="90000"/>
            <a:hueOff val="0"/>
            <a:satOff val="0"/>
            <a:lumOff val="0"/>
            <a:alphaOff val="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8398" tIns="270764" rIns="28839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solidFill>
                <a:srgbClr val="C00000"/>
              </a:solidFill>
              <a:latin typeface="+mj-lt"/>
            </a:rPr>
            <a:t>92</a:t>
          </a:r>
          <a:r>
            <a:rPr lang="en-US" sz="1300" kern="1200" dirty="0">
              <a:latin typeface="+mj-lt"/>
            </a:rPr>
            <a:t>: Number of FY 21 clinical new hires tracked in smartsheet to date</a:t>
          </a:r>
        </a:p>
        <a:p>
          <a:pPr marL="114300" lvl="1" indent="-114300" algn="l" defTabSz="577850">
            <a:lnSpc>
              <a:spcPct val="90000"/>
            </a:lnSpc>
            <a:spcBef>
              <a:spcPct val="0"/>
            </a:spcBef>
            <a:spcAft>
              <a:spcPct val="15000"/>
            </a:spcAft>
            <a:buChar char="•"/>
          </a:pPr>
          <a:r>
            <a:rPr lang="en-US" sz="1300" b="1" kern="1200" dirty="0">
              <a:solidFill>
                <a:srgbClr val="C00000"/>
              </a:solidFill>
              <a:latin typeface="+mj-lt"/>
            </a:rPr>
            <a:t>96%: </a:t>
          </a:r>
          <a:r>
            <a:rPr lang="en-US" sz="1300" kern="1200" dirty="0">
              <a:latin typeface="+mj-lt"/>
            </a:rPr>
            <a:t>Percentage of FY 21 clinical new hires who completed initial competency checklists by 90 days from date of hire</a:t>
          </a:r>
        </a:p>
      </dsp:txBody>
      <dsp:txXfrm>
        <a:off x="0" y="1745394"/>
        <a:ext cx="3715936" cy="1310400"/>
      </dsp:txXfrm>
    </dsp:sp>
    <dsp:sp modelId="{1E29905A-5364-424A-BCF2-0C20E381A916}">
      <dsp:nvSpPr>
        <dsp:cNvPr id="0" name=""/>
        <dsp:cNvSpPr/>
      </dsp:nvSpPr>
      <dsp:spPr>
        <a:xfrm>
          <a:off x="185796" y="1553514"/>
          <a:ext cx="2601155" cy="38376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317" tIns="0" rIns="98317" bIns="0" numCol="1" spcCol="1270" anchor="ctr" anchorCtr="0">
          <a:noAutofit/>
        </a:bodyPr>
        <a:lstStyle/>
        <a:p>
          <a:pPr marL="0" lvl="0" indent="0" algn="l" defTabSz="577850">
            <a:lnSpc>
              <a:spcPct val="90000"/>
            </a:lnSpc>
            <a:spcBef>
              <a:spcPct val="0"/>
            </a:spcBef>
            <a:spcAft>
              <a:spcPct val="35000"/>
            </a:spcAft>
            <a:buNone/>
          </a:pPr>
          <a:r>
            <a:rPr lang="en-US" sz="1300" kern="1200" dirty="0"/>
            <a:t>SMARTSHEET TRACKING </a:t>
          </a:r>
        </a:p>
      </dsp:txBody>
      <dsp:txXfrm>
        <a:off x="204530" y="1572248"/>
        <a:ext cx="2563687"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F4921C-7C5A-5648-93EA-A4C0CCF98FB4}" type="datetimeFigureOut">
              <a:rPr lang="en-US" smtClean="0"/>
              <a:t>5/11/2021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A9067-11DD-5A4F-B238-F8A71B27D607}" type="slidenum">
              <a:rPr lang="en-US" smtClean="0"/>
              <a:t>‹#›</a:t>
            </a:fld>
            <a:endParaRPr lang="en-US"/>
          </a:p>
        </p:txBody>
      </p:sp>
    </p:spTree>
    <p:extLst>
      <p:ext uri="{BB962C8B-B14F-4D97-AF65-F5344CB8AC3E}">
        <p14:creationId xmlns:p14="http://schemas.microsoft.com/office/powerpoint/2010/main" val="837937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usn.smugmug.com/Logos/VUSN-Logo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Verdana"/>
                <a:cs typeface="Verdana"/>
                <a:hlinkClick r:id="rId3"/>
              </a:rPr>
              <a:t>Find more VUSN logos here</a:t>
            </a:r>
            <a:endParaRPr lang="en-US" sz="1200" dirty="0">
              <a:highlight>
                <a:srgbClr val="FFFF00"/>
              </a:highlight>
              <a:latin typeface="Verdana"/>
              <a:cs typeface="Verdana"/>
            </a:endParaRPr>
          </a:p>
          <a:p>
            <a:endParaRPr lang="en-US" dirty="0"/>
          </a:p>
        </p:txBody>
      </p:sp>
      <p:sp>
        <p:nvSpPr>
          <p:cNvPr id="4" name="Slide Number Placeholder 3"/>
          <p:cNvSpPr>
            <a:spLocks noGrp="1"/>
          </p:cNvSpPr>
          <p:nvPr>
            <p:ph type="sldNum" sz="quarter" idx="5"/>
          </p:nvPr>
        </p:nvSpPr>
        <p:spPr/>
        <p:txBody>
          <a:bodyPr/>
          <a:lstStyle/>
          <a:p>
            <a:fld id="{8E9A9067-11DD-5A4F-B238-F8A71B27D607}" type="slidenum">
              <a:rPr lang="en-US" smtClean="0"/>
              <a:t>1</a:t>
            </a:fld>
            <a:endParaRPr lang="en-US"/>
          </a:p>
        </p:txBody>
      </p:sp>
    </p:spTree>
    <p:extLst>
      <p:ext uri="{BB962C8B-B14F-4D97-AF65-F5344CB8AC3E}">
        <p14:creationId xmlns:p14="http://schemas.microsoft.com/office/powerpoint/2010/main" val="35055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F261-78A7-2F44-BA5D-FFB11B532C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CE50D-1CE5-8546-9E03-009698C2A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244F8-047E-9948-BDB9-E3140359FB71}"/>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1ECCDC48-CE49-DA42-B529-C65AC6A42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10CF1-D5E2-8F49-A312-8AD58C061B97}"/>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89212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2DE7-51D4-BF4B-A5EA-20E219149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51C674-30FF-3A4C-A6BC-03E671D4B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B6DF0-BB8A-FC44-BD70-3546C0467DC8}"/>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94126827-82F1-D745-9CEC-CC8B669E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D95-A68D-944D-8AB2-E56C6701997B}"/>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34640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6231A-2074-4242-86AF-2512CE78B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F71739-5110-5947-A1F0-CC586B7BF5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13D3D-9337-C040-A970-61EC5CDE669B}"/>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44526FF3-38D5-BB42-980B-BC7857F71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232DC-FC90-3741-8AE7-9D5388618F4D}"/>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52937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D14-B8E7-4849-A3F3-EA9386DB8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F4AF1-7CA2-574C-8636-1279120203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DB803-00C0-934B-A8CE-5C7186371CD0}"/>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18D2A43C-39D6-F548-AEDB-7065A5459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504F5-7461-4E4E-9081-FAFBE800BB15}"/>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14928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43E1-707B-A84B-BE71-83CFE3030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C57CA-46AB-6F41-AF77-36029EAEF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1F0496-FAF4-4746-8838-3311E34C5D83}"/>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419943C6-0009-644E-81C9-29960E4F3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E1272-4F8A-1F4A-85D9-74568D279678}"/>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391409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27BF-CC1D-A54B-9187-24FDEC8A2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E51B3-8C25-C043-B75B-BB3491E671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78C56-A0E7-C847-B764-E551AF0580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A8ADEE-6953-7E45-98AA-68F03E566034}"/>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6" name="Footer Placeholder 5">
            <a:extLst>
              <a:ext uri="{FF2B5EF4-FFF2-40B4-BE49-F238E27FC236}">
                <a16:creationId xmlns:a16="http://schemas.microsoft.com/office/drawing/2014/main" id="{1F7CD8E5-42D4-7F4D-8233-A456556D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24271-DD3D-8343-8E9E-28E781EFAADF}"/>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44878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A417-3442-D441-A1D9-55869B111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C2333-E081-C744-A1D4-A14098DB0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2BA90C-AB76-E84E-897D-B1B41235B3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D8240D-7F90-7D43-87E7-2FCDA1447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7DDF5B-007C-0349-92AE-2EBCE74AC3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9DC9E4-CD46-EF49-B6DD-E01430442B3B}"/>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8" name="Footer Placeholder 7">
            <a:extLst>
              <a:ext uri="{FF2B5EF4-FFF2-40B4-BE49-F238E27FC236}">
                <a16:creationId xmlns:a16="http://schemas.microsoft.com/office/drawing/2014/main" id="{65EB0AD9-A48D-EC4D-8D8F-331EE7141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A932CB-C327-B845-9E49-2302B067458F}"/>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05085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55F-83BD-2943-BA8E-8F44DF84F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0AA7C-0F98-AE4C-864D-D308730A2F12}"/>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4" name="Footer Placeholder 3">
            <a:extLst>
              <a:ext uri="{FF2B5EF4-FFF2-40B4-BE49-F238E27FC236}">
                <a16:creationId xmlns:a16="http://schemas.microsoft.com/office/drawing/2014/main" id="{ED4E35A7-44FE-9448-9023-CA46B50C54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EFF5D-4EE7-A746-9112-A1EB850570DD}"/>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70447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262F4-DEB3-0846-8F3F-8F9D0C4D206B}"/>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3" name="Footer Placeholder 2">
            <a:extLst>
              <a:ext uri="{FF2B5EF4-FFF2-40B4-BE49-F238E27FC236}">
                <a16:creationId xmlns:a16="http://schemas.microsoft.com/office/drawing/2014/main" id="{CA169C8A-26DF-7046-9B2C-DEAC951B4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41544-EF6B-6D47-BFB4-B50E360A290B}"/>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197994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3141-48AA-FA46-802D-7214EDFA9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58160-2F65-8E4B-B7FF-1873F03F7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1124F-9A5E-2542-86A8-2489FC864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6FA64-E8F3-BD41-BF43-0CB458B50085}"/>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6" name="Footer Placeholder 5">
            <a:extLst>
              <a:ext uri="{FF2B5EF4-FFF2-40B4-BE49-F238E27FC236}">
                <a16:creationId xmlns:a16="http://schemas.microsoft.com/office/drawing/2014/main" id="{B4C4278E-7DB1-6441-AB51-EEF0D93E6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25FC6-0BD0-8346-94AB-867BABC0FFD7}"/>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05720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26E5-BCBA-9241-A293-AB5436F7F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1258B-51EA-5148-9878-7B1C7D2E7E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3A1CE-B3E3-A848-8F82-E65A6C5F8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779C62-EAF5-7B41-9372-9C3F105E69D8}"/>
              </a:ext>
            </a:extLst>
          </p:cNvPr>
          <p:cNvSpPr>
            <a:spLocks noGrp="1"/>
          </p:cNvSpPr>
          <p:nvPr>
            <p:ph type="dt" sz="half" idx="10"/>
          </p:nvPr>
        </p:nvSpPr>
        <p:spPr/>
        <p:txBody>
          <a:bodyPr/>
          <a:lstStyle/>
          <a:p>
            <a:fld id="{12996EDC-A58B-B04D-8B99-D6209D8EC26E}" type="datetimeFigureOut">
              <a:rPr lang="en-US" smtClean="0"/>
              <a:t>5/11/2021</a:t>
            </a:fld>
            <a:endParaRPr lang="en-US"/>
          </a:p>
        </p:txBody>
      </p:sp>
      <p:sp>
        <p:nvSpPr>
          <p:cNvPr id="6" name="Footer Placeholder 5">
            <a:extLst>
              <a:ext uri="{FF2B5EF4-FFF2-40B4-BE49-F238E27FC236}">
                <a16:creationId xmlns:a16="http://schemas.microsoft.com/office/drawing/2014/main" id="{402329FF-0663-7A42-950E-13E46F3A6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1AAFF-12AD-2A49-B152-0F6ADAD8ECCE}"/>
              </a:ext>
            </a:extLst>
          </p:cNvPr>
          <p:cNvSpPr>
            <a:spLocks noGrp="1"/>
          </p:cNvSpPr>
          <p:nvPr>
            <p:ph type="sldNum" sz="quarter" idx="12"/>
          </p:nvPr>
        </p:nvSpPr>
        <p:spPr/>
        <p:txBody>
          <a:bodyPr/>
          <a:lstStyle/>
          <a:p>
            <a:fld id="{A72DD6B1-72E9-0C47-A631-87EC53E2C6F0}" type="slidenum">
              <a:rPr lang="en-US" smtClean="0"/>
              <a:t>‹#›</a:t>
            </a:fld>
            <a:endParaRPr lang="en-US"/>
          </a:p>
        </p:txBody>
      </p:sp>
    </p:spTree>
    <p:extLst>
      <p:ext uri="{BB962C8B-B14F-4D97-AF65-F5344CB8AC3E}">
        <p14:creationId xmlns:p14="http://schemas.microsoft.com/office/powerpoint/2010/main" val="263281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87BA3-E5FC-C34F-A415-01C8854F60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720E88-2C8D-2A46-BD66-DF8351E74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1DB9C-BED5-EE4A-B5EA-DD503B3CF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96EDC-A58B-B04D-8B99-D6209D8EC26E}" type="datetimeFigureOut">
              <a:rPr lang="en-US" smtClean="0"/>
              <a:t>5/11/2021</a:t>
            </a:fld>
            <a:endParaRPr lang="en-US"/>
          </a:p>
        </p:txBody>
      </p:sp>
      <p:sp>
        <p:nvSpPr>
          <p:cNvPr id="5" name="Footer Placeholder 4">
            <a:extLst>
              <a:ext uri="{FF2B5EF4-FFF2-40B4-BE49-F238E27FC236}">
                <a16:creationId xmlns:a16="http://schemas.microsoft.com/office/drawing/2014/main" id="{398E1C95-AA45-834C-A434-700FA5427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ECFAC-B46F-C14A-A4EF-2ACE86071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DD6B1-72E9-0C47-A631-87EC53E2C6F0}" type="slidenum">
              <a:rPr lang="en-US" smtClean="0"/>
              <a:t>‹#›</a:t>
            </a:fld>
            <a:endParaRPr lang="en-US"/>
          </a:p>
        </p:txBody>
      </p:sp>
    </p:spTree>
    <p:extLst>
      <p:ext uri="{BB962C8B-B14F-4D97-AF65-F5344CB8AC3E}">
        <p14:creationId xmlns:p14="http://schemas.microsoft.com/office/powerpoint/2010/main" val="1314697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1.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133A52-7B1D-CA40-A307-3CB5779D8F65}"/>
              </a:ext>
            </a:extLst>
          </p:cNvPr>
          <p:cNvSpPr/>
          <p:nvPr/>
        </p:nvSpPr>
        <p:spPr>
          <a:xfrm>
            <a:off x="0" y="-32789"/>
            <a:ext cx="12192000" cy="796761"/>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1E5E611-B05B-CF4A-BA1F-E5824898419B}"/>
              </a:ext>
            </a:extLst>
          </p:cNvPr>
          <p:cNvSpPr/>
          <p:nvPr/>
        </p:nvSpPr>
        <p:spPr>
          <a:xfrm>
            <a:off x="-1" y="5996484"/>
            <a:ext cx="12192001" cy="86151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6904D0-84D6-5F46-9230-77E58C140AE6}"/>
              </a:ext>
            </a:extLst>
          </p:cNvPr>
          <p:cNvSpPr txBox="1"/>
          <p:nvPr/>
        </p:nvSpPr>
        <p:spPr>
          <a:xfrm>
            <a:off x="-351455" y="101939"/>
            <a:ext cx="11370675" cy="492443"/>
          </a:xfrm>
          <a:prstGeom prst="rect">
            <a:avLst/>
          </a:prstGeom>
          <a:noFill/>
          <a:ln w="38100">
            <a:noFill/>
          </a:ln>
        </p:spPr>
        <p:txBody>
          <a:bodyPr wrap="square" rtlCol="0">
            <a:spAutoFit/>
          </a:bodyPr>
          <a:lstStyle/>
          <a:p>
            <a:pPr algn="ctr"/>
            <a:r>
              <a:rPr lang="en-US" sz="2600" dirty="0">
                <a:solidFill>
                  <a:schemeClr val="bg1"/>
                </a:solidFill>
                <a:cs typeface="Futura Medium" panose="020B0602020204020303" pitchFamily="34" charset="-79"/>
              </a:rPr>
              <a:t>Clinical Orientation Standardization in Children’s Hospital Outpatient Center </a:t>
            </a:r>
          </a:p>
        </p:txBody>
      </p:sp>
      <p:sp>
        <p:nvSpPr>
          <p:cNvPr id="8" name="TextBox 7">
            <a:extLst>
              <a:ext uri="{FF2B5EF4-FFF2-40B4-BE49-F238E27FC236}">
                <a16:creationId xmlns:a16="http://schemas.microsoft.com/office/drawing/2014/main" id="{9883C3C4-6C69-404B-A4CA-BB81A4E71BA2}"/>
              </a:ext>
            </a:extLst>
          </p:cNvPr>
          <p:cNvSpPr txBox="1"/>
          <p:nvPr/>
        </p:nvSpPr>
        <p:spPr>
          <a:xfrm>
            <a:off x="4053340" y="6022039"/>
            <a:ext cx="2692038" cy="954107"/>
          </a:xfrm>
          <a:prstGeom prst="rect">
            <a:avLst/>
          </a:prstGeom>
          <a:noFill/>
          <a:ln w="38100">
            <a:noFill/>
          </a:ln>
        </p:spPr>
        <p:txBody>
          <a:bodyPr wrap="square" rtlCol="0">
            <a:spAutoFit/>
          </a:bodyPr>
          <a:lstStyle/>
          <a:p>
            <a:pPr algn="r"/>
            <a:r>
              <a:rPr lang="en-US" sz="1400" dirty="0">
                <a:solidFill>
                  <a:schemeClr val="bg1"/>
                </a:solidFill>
                <a:cs typeface="Futura Medium" panose="020B0602020204020303" pitchFamily="34" charset="-79"/>
              </a:rPr>
              <a:t>Meghan Luebbert MSN, CPNP-PC </a:t>
            </a:r>
          </a:p>
          <a:p>
            <a:pPr algn="r"/>
            <a:r>
              <a:rPr lang="en-US" sz="1000" dirty="0">
                <a:solidFill>
                  <a:schemeClr val="bg1"/>
                </a:solidFill>
                <a:cs typeface="Futura Medium" panose="020B0602020204020303" pitchFamily="34" charset="-79"/>
              </a:rPr>
              <a:t>In collaboration with Nursing Education and Professional Development (NEPD) and the Pediatric Outpatient Support Team </a:t>
            </a:r>
          </a:p>
          <a:p>
            <a:pPr algn="r"/>
            <a:endParaRPr lang="en-US" sz="1200" dirty="0">
              <a:solidFill>
                <a:schemeClr val="bg1"/>
              </a:solidFill>
              <a:latin typeface="Futura Medium" panose="020B0602020204020303" pitchFamily="34" charset="-79"/>
              <a:cs typeface="Futura Medium" panose="020B0602020204020303" pitchFamily="34" charset="-79"/>
            </a:endParaRPr>
          </a:p>
        </p:txBody>
      </p:sp>
      <p:sp>
        <p:nvSpPr>
          <p:cNvPr id="12" name="TextBox 11">
            <a:extLst>
              <a:ext uri="{FF2B5EF4-FFF2-40B4-BE49-F238E27FC236}">
                <a16:creationId xmlns:a16="http://schemas.microsoft.com/office/drawing/2014/main" id="{09446181-DAD1-0F4E-BFAD-3DF05FF69662}"/>
              </a:ext>
            </a:extLst>
          </p:cNvPr>
          <p:cNvSpPr txBox="1"/>
          <p:nvPr/>
        </p:nvSpPr>
        <p:spPr>
          <a:xfrm>
            <a:off x="-22265" y="748763"/>
            <a:ext cx="4746799" cy="5678478"/>
          </a:xfrm>
          <a:prstGeom prst="rect">
            <a:avLst/>
          </a:prstGeom>
          <a:noFill/>
        </p:spPr>
        <p:txBody>
          <a:bodyPr wrap="square" rtlCol="0">
            <a:spAutoFit/>
          </a:bodyPr>
          <a:lstStyle/>
          <a:p>
            <a:r>
              <a:rPr lang="en-US" sz="1400" b="1" dirty="0">
                <a:latin typeface="+mj-lt"/>
                <a:cs typeface="Verdana"/>
              </a:rPr>
              <a:t>BACKGROUND:</a:t>
            </a:r>
          </a:p>
          <a:p>
            <a:pPr marL="285750" indent="-285750">
              <a:buFontTx/>
              <a:buChar char="-"/>
            </a:pPr>
            <a:r>
              <a:rPr lang="en-US" sz="1200" dirty="0">
                <a:latin typeface="+mj-lt"/>
                <a:cs typeface="Verdana"/>
              </a:rPr>
              <a:t>In Fiscal Year (FY) 2020, Children’s Hospital Outpatient Center (CHOC) was onboarding clinical staff in 25 pediatric clinics utilizing decentralized, nonstandard initial competency documentation and completion tracking. </a:t>
            </a:r>
          </a:p>
          <a:p>
            <a:pPr marL="285750" indent="-285750">
              <a:buFontTx/>
              <a:buChar char="-"/>
            </a:pPr>
            <a:r>
              <a:rPr lang="en-US" sz="1200" dirty="0">
                <a:latin typeface="+mj-lt"/>
                <a:cs typeface="Verdana"/>
              </a:rPr>
              <a:t>Skills being taught to orientees varied widely per clinic as preceptors utilized inconsistent, outdated orientation materials and decentralized tracking for initial competency checklist completion made it difficult to gather completion data for CHOC clinical staff . </a:t>
            </a:r>
          </a:p>
          <a:p>
            <a:pPr marL="285750" indent="-285750">
              <a:buFontTx/>
              <a:buChar char="-"/>
            </a:pPr>
            <a:endParaRPr lang="en-US" sz="1200" dirty="0">
              <a:latin typeface="+mj-lt"/>
              <a:cs typeface="Verdana"/>
            </a:endParaRPr>
          </a:p>
          <a:p>
            <a:r>
              <a:rPr lang="en-US" sz="1400" b="1" dirty="0">
                <a:latin typeface="+mj-lt"/>
                <a:cs typeface="Verdana"/>
              </a:rPr>
              <a:t>METHODS:</a:t>
            </a:r>
          </a:p>
          <a:p>
            <a:pPr marL="171450" indent="-171450">
              <a:buFontTx/>
              <a:buChar char="-"/>
            </a:pPr>
            <a:r>
              <a:rPr lang="en-US" sz="1200" dirty="0">
                <a:latin typeface="+mj-lt"/>
                <a:cs typeface="Verdana"/>
              </a:rPr>
              <a:t>A literature search was conducted, yielding the importance of standardizing the orientation processes (</a:t>
            </a:r>
            <a:r>
              <a:rPr lang="en-US" sz="1200" dirty="0" err="1">
                <a:latin typeface="+mj-lt"/>
                <a:cs typeface="Verdana"/>
              </a:rPr>
              <a:t>Herleth</a:t>
            </a:r>
            <a:r>
              <a:rPr lang="en-US" sz="1200" dirty="0">
                <a:latin typeface="+mj-lt"/>
                <a:cs typeface="Verdana"/>
              </a:rPr>
              <a:t> et al., 2019; Wright, 2015).  The Vanderbilt Professional Practice Model, the American Nurses Association (ANA) Pediatric Standards of Practice and the American Academy of Ambulatory Care Nursing (AAACN) Scope and Standards were then reviewed to decern organizational and initial core competencies (</a:t>
            </a:r>
            <a:r>
              <a:rPr lang="en-US" sz="1200" i="1" dirty="0">
                <a:latin typeface="+mj-lt"/>
                <a:cs typeface="Verdana"/>
              </a:rPr>
              <a:t>Pediatric Nursing</a:t>
            </a:r>
            <a:r>
              <a:rPr lang="en-US" sz="1200" dirty="0">
                <a:latin typeface="+mj-lt"/>
                <a:cs typeface="Verdana"/>
              </a:rPr>
              <a:t>, 2015; </a:t>
            </a:r>
            <a:r>
              <a:rPr lang="en-US" sz="1200" i="1" dirty="0">
                <a:latin typeface="+mj-lt"/>
                <a:cs typeface="Verdana"/>
              </a:rPr>
              <a:t>Scope and Standards</a:t>
            </a:r>
            <a:r>
              <a:rPr lang="en-US" sz="1200" dirty="0">
                <a:latin typeface="+mj-lt"/>
                <a:cs typeface="Verdana"/>
              </a:rPr>
              <a:t>, 2010). Next, in collaboration with multidisciplinary key stakeholders – nurse leaders, business leaders, frontline staff, providers and pediatric outpatient support – initial competency checklists were created.  </a:t>
            </a:r>
          </a:p>
          <a:p>
            <a:pPr marL="171450" indent="-171450">
              <a:buFontTx/>
              <a:buChar char="-"/>
            </a:pPr>
            <a:r>
              <a:rPr lang="en-US" sz="1200" dirty="0">
                <a:latin typeface="+mj-lt"/>
                <a:cs typeface="Verdana"/>
              </a:rPr>
              <a:t>In creation of the initial competency checklists, the goal was to prioritize the skills and competencies that were most foundational to the pediatric ambulatory practice in all areas </a:t>
            </a:r>
            <a:r>
              <a:rPr lang="en-US" sz="1200" dirty="0">
                <a:latin typeface="+mj-lt"/>
              </a:rPr>
              <a:t>(</a:t>
            </a:r>
            <a:r>
              <a:rPr lang="en-US" sz="1200" dirty="0" err="1">
                <a:latin typeface="+mj-lt"/>
              </a:rPr>
              <a:t>Herleth</a:t>
            </a:r>
            <a:r>
              <a:rPr lang="en-US" sz="1200" dirty="0">
                <a:latin typeface="+mj-lt"/>
              </a:rPr>
              <a:t> et al., 2019) </a:t>
            </a:r>
            <a:r>
              <a:rPr lang="en-US" sz="1200" dirty="0">
                <a:latin typeface="+mj-lt"/>
                <a:cs typeface="Verdana"/>
              </a:rPr>
              <a:t>and then add specialty-specific skills for customization.  In addition, the same specialty-specific skills were then added to initial competency checklists for off-sites clinics and CHOC float pool to help standardize clinical practice throughout the CHOC enterprise.</a:t>
            </a:r>
          </a:p>
          <a:p>
            <a:endParaRPr lang="en-US" sz="1100" dirty="0">
              <a:latin typeface="Verdana"/>
              <a:cs typeface="Verdana"/>
            </a:endParaRPr>
          </a:p>
        </p:txBody>
      </p:sp>
      <p:sp>
        <p:nvSpPr>
          <p:cNvPr id="23" name="TextBox 22">
            <a:extLst>
              <a:ext uri="{FF2B5EF4-FFF2-40B4-BE49-F238E27FC236}">
                <a16:creationId xmlns:a16="http://schemas.microsoft.com/office/drawing/2014/main" id="{A7432BA6-6714-D447-BAF8-0D56DFDC566E}"/>
              </a:ext>
            </a:extLst>
          </p:cNvPr>
          <p:cNvSpPr txBox="1"/>
          <p:nvPr/>
        </p:nvSpPr>
        <p:spPr>
          <a:xfrm>
            <a:off x="9652704" y="6227186"/>
            <a:ext cx="847621" cy="400110"/>
          </a:xfrm>
          <a:prstGeom prst="rect">
            <a:avLst/>
          </a:prstGeom>
          <a:noFill/>
          <a:ln w="3175">
            <a:solidFill>
              <a:schemeClr val="tx1"/>
            </a:solidFill>
          </a:ln>
        </p:spPr>
        <p:txBody>
          <a:bodyPr wrap="square" rtlCol="0">
            <a:spAutoFit/>
          </a:bodyPr>
          <a:lstStyle/>
          <a:p>
            <a:r>
              <a:rPr lang="en-US" sz="1000" dirty="0">
                <a:solidFill>
                  <a:schemeClr val="bg1"/>
                </a:solidFill>
                <a:latin typeface="+mj-lt"/>
                <a:cs typeface="Futura Medium" panose="020B0602020204020303" pitchFamily="34" charset="-79"/>
              </a:rPr>
              <a:t>SCAN FOR REFERENCES</a:t>
            </a:r>
          </a:p>
        </p:txBody>
      </p:sp>
      <p:pic>
        <p:nvPicPr>
          <p:cNvPr id="2" name="Picture 1">
            <a:extLst>
              <a:ext uri="{FF2B5EF4-FFF2-40B4-BE49-F238E27FC236}">
                <a16:creationId xmlns:a16="http://schemas.microsoft.com/office/drawing/2014/main" id="{D444136C-E3F5-4A91-A110-1E12101CF6A2}"/>
              </a:ext>
            </a:extLst>
          </p:cNvPr>
          <p:cNvPicPr>
            <a:picLocks noChangeAspect="1"/>
          </p:cNvPicPr>
          <p:nvPr/>
        </p:nvPicPr>
        <p:blipFill>
          <a:blip r:embed="rId5"/>
          <a:stretch>
            <a:fillRect/>
          </a:stretch>
        </p:blipFill>
        <p:spPr>
          <a:xfrm>
            <a:off x="10516555" y="79252"/>
            <a:ext cx="1500271" cy="571110"/>
          </a:xfrm>
          <a:prstGeom prst="rect">
            <a:avLst/>
          </a:prstGeom>
        </p:spPr>
      </p:pic>
      <p:sp>
        <p:nvSpPr>
          <p:cNvPr id="3" name="TextBox 2">
            <a:extLst>
              <a:ext uri="{FF2B5EF4-FFF2-40B4-BE49-F238E27FC236}">
                <a16:creationId xmlns:a16="http://schemas.microsoft.com/office/drawing/2014/main" id="{78D673CE-B775-47D3-BB44-E90A81D0A70A}"/>
              </a:ext>
            </a:extLst>
          </p:cNvPr>
          <p:cNvSpPr txBox="1"/>
          <p:nvPr/>
        </p:nvSpPr>
        <p:spPr>
          <a:xfrm>
            <a:off x="8540288" y="771700"/>
            <a:ext cx="3601803" cy="4739759"/>
          </a:xfrm>
          <a:prstGeom prst="rect">
            <a:avLst/>
          </a:prstGeom>
          <a:noFill/>
        </p:spPr>
        <p:txBody>
          <a:bodyPr wrap="square" rtlCol="0">
            <a:spAutoFit/>
          </a:bodyPr>
          <a:lstStyle/>
          <a:p>
            <a:r>
              <a:rPr lang="en-US" sz="1400" b="1" dirty="0">
                <a:latin typeface="+mj-lt"/>
              </a:rPr>
              <a:t>CONCLUSIONS AND IMPLICATIONS: </a:t>
            </a:r>
          </a:p>
          <a:p>
            <a:pPr marL="285750" indent="-285750">
              <a:buFontTx/>
              <a:buChar char="-"/>
            </a:pPr>
            <a:r>
              <a:rPr lang="en-US" sz="1200" dirty="0">
                <a:latin typeface="+mj-lt"/>
                <a:cs typeface="Verdana"/>
              </a:rPr>
              <a:t>At the conclusion of FY 21, a total of 27 CHOC teams – on-site, off-site and float pool – will have standardized initial competency checklists created by NEPD in conjunction with multidisciplinary key stakeholders.  By streamlining the core ambulatory skills checklists and collaborating amongst clinics to create specialty-specific skills checklists, the goal is to provide new staff with the tools to necessary to promote consistent and quality care provided to patients and families throughout all of CHOC.</a:t>
            </a:r>
          </a:p>
          <a:p>
            <a:pPr marL="285750" indent="-285750">
              <a:buFontTx/>
              <a:buChar char="-"/>
            </a:pPr>
            <a:r>
              <a:rPr lang="en-US" sz="1200" dirty="0">
                <a:latin typeface="+mj-lt"/>
                <a:cs typeface="Verdana"/>
              </a:rPr>
              <a:t>In addition, with the use of Smartsheet technology, </a:t>
            </a:r>
            <a:r>
              <a:rPr lang="en-US" sz="1200" dirty="0">
                <a:latin typeface="+mj-lt"/>
              </a:rPr>
              <a:t>the goal is to promote staff accountability via automated completion reminders and checklist completion data for leaders via centralized tracking.  Although specific FY 20 orientation checklist completion data does not exist to provide comparison, 96% yield for FY 21 checklist completion is worth noting! </a:t>
            </a:r>
          </a:p>
          <a:p>
            <a:pPr marL="285750" indent="-285750">
              <a:buFontTx/>
              <a:buChar char="-"/>
            </a:pPr>
            <a:r>
              <a:rPr lang="en-US" sz="1200" dirty="0">
                <a:latin typeface="+mj-lt"/>
              </a:rPr>
              <a:t>In reference to future implications, NEPD plans to pair with the CHOC administrative leaders to discuss how to use the same principles of initial competency checklist standardization for the administrative teams to streamline </a:t>
            </a:r>
            <a:r>
              <a:rPr lang="en-US" sz="1200">
                <a:latin typeface="+mj-lt"/>
              </a:rPr>
              <a:t>the onboarding process </a:t>
            </a:r>
            <a:r>
              <a:rPr lang="en-US" sz="1200" dirty="0">
                <a:latin typeface="+mj-lt"/>
              </a:rPr>
              <a:t>for all frontline staff in CHOC.  </a:t>
            </a:r>
            <a:endParaRPr lang="en-US" sz="1300" dirty="0"/>
          </a:p>
        </p:txBody>
      </p:sp>
      <p:graphicFrame>
        <p:nvGraphicFramePr>
          <p:cNvPr id="21" name="Diagram 20">
            <a:extLst>
              <a:ext uri="{FF2B5EF4-FFF2-40B4-BE49-F238E27FC236}">
                <a16:creationId xmlns:a16="http://schemas.microsoft.com/office/drawing/2014/main" id="{50A84F25-C4CD-44A3-9FFD-E12B8973DA26}"/>
              </a:ext>
            </a:extLst>
          </p:cNvPr>
          <p:cNvGraphicFramePr/>
          <p:nvPr>
            <p:extLst>
              <p:ext uri="{D42A27DB-BD31-4B8C-83A1-F6EECF244321}">
                <p14:modId xmlns:p14="http://schemas.microsoft.com/office/powerpoint/2010/main" val="4117294575"/>
              </p:ext>
            </p:extLst>
          </p:nvPr>
        </p:nvGraphicFramePr>
        <p:xfrm>
          <a:off x="4774443" y="2090729"/>
          <a:ext cx="3715936" cy="32211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TextBox 21">
            <a:extLst>
              <a:ext uri="{FF2B5EF4-FFF2-40B4-BE49-F238E27FC236}">
                <a16:creationId xmlns:a16="http://schemas.microsoft.com/office/drawing/2014/main" id="{E0BD54A4-8A4F-4F16-A564-A7DF428ABB59}"/>
              </a:ext>
            </a:extLst>
          </p:cNvPr>
          <p:cNvSpPr txBox="1"/>
          <p:nvPr/>
        </p:nvSpPr>
        <p:spPr>
          <a:xfrm>
            <a:off x="4724534" y="1934966"/>
            <a:ext cx="3371161" cy="307777"/>
          </a:xfrm>
          <a:prstGeom prst="rect">
            <a:avLst/>
          </a:prstGeom>
          <a:noFill/>
        </p:spPr>
        <p:txBody>
          <a:bodyPr wrap="square" rtlCol="0">
            <a:spAutoFit/>
          </a:bodyPr>
          <a:lstStyle/>
          <a:p>
            <a:r>
              <a:rPr lang="en-US" sz="1400" b="1" dirty="0">
                <a:latin typeface="+mj-lt"/>
              </a:rPr>
              <a:t>RESULTS:</a:t>
            </a:r>
          </a:p>
        </p:txBody>
      </p:sp>
      <p:sp>
        <p:nvSpPr>
          <p:cNvPr id="25" name="TextBox 24">
            <a:extLst>
              <a:ext uri="{FF2B5EF4-FFF2-40B4-BE49-F238E27FC236}">
                <a16:creationId xmlns:a16="http://schemas.microsoft.com/office/drawing/2014/main" id="{4365826D-2C2A-491C-BCBA-F2E482E23BC0}"/>
              </a:ext>
            </a:extLst>
          </p:cNvPr>
          <p:cNvSpPr txBox="1"/>
          <p:nvPr/>
        </p:nvSpPr>
        <p:spPr>
          <a:xfrm>
            <a:off x="4695798" y="771700"/>
            <a:ext cx="3715936" cy="1231106"/>
          </a:xfrm>
          <a:prstGeom prst="rect">
            <a:avLst/>
          </a:prstGeom>
          <a:noFill/>
        </p:spPr>
        <p:txBody>
          <a:bodyPr wrap="square" rtlCol="0">
            <a:spAutoFit/>
          </a:bodyPr>
          <a:lstStyle/>
          <a:p>
            <a:r>
              <a:rPr lang="en-US" sz="1400" b="1" dirty="0">
                <a:latin typeface="+mj-lt"/>
              </a:rPr>
              <a:t>METHODS CONT:</a:t>
            </a:r>
            <a:endParaRPr lang="en-US" sz="1400" dirty="0">
              <a:latin typeface="+mj-lt"/>
              <a:cs typeface="Verdana"/>
            </a:endParaRPr>
          </a:p>
          <a:p>
            <a:pPr marL="171450" indent="-171450">
              <a:buFontTx/>
              <a:buChar char="-"/>
            </a:pPr>
            <a:r>
              <a:rPr lang="en-US" sz="1200" dirty="0">
                <a:latin typeface="+mj-lt"/>
                <a:cs typeface="Verdana"/>
              </a:rPr>
              <a:t>Finally, following the Vanderbilt Professional Practice Model, use of integrated technology via Smartsheet was instituted to promote accountability of the staff member to complete the initial competency checklist (Wright, 2015) and to provide completion data. </a:t>
            </a:r>
            <a:endParaRPr lang="en-US" sz="1200" dirty="0">
              <a:latin typeface="Verdana"/>
              <a:cs typeface="Verdana"/>
            </a:endParaRPr>
          </a:p>
        </p:txBody>
      </p:sp>
      <p:pic>
        <p:nvPicPr>
          <p:cNvPr id="29" name="Picture 28" descr="Qr code&#10;&#10;Description automatically generated">
            <a:extLst>
              <a:ext uri="{FF2B5EF4-FFF2-40B4-BE49-F238E27FC236}">
                <a16:creationId xmlns:a16="http://schemas.microsoft.com/office/drawing/2014/main" id="{01084760-0AF7-43F9-9618-9AB448E885F1}"/>
              </a:ext>
            </a:extLst>
          </p:cNvPr>
          <p:cNvPicPr>
            <a:picLocks noChangeAspect="1"/>
          </p:cNvPicPr>
          <p:nvPr/>
        </p:nvPicPr>
        <p:blipFill>
          <a:blip r:embed="rId11"/>
          <a:stretch>
            <a:fillRect/>
          </a:stretch>
        </p:blipFill>
        <p:spPr>
          <a:xfrm>
            <a:off x="10595410" y="5980223"/>
            <a:ext cx="847620" cy="847620"/>
          </a:xfrm>
          <a:prstGeom prst="rect">
            <a:avLst/>
          </a:prstGeom>
        </p:spPr>
      </p:pic>
      <p:pic>
        <p:nvPicPr>
          <p:cNvPr id="32" name="Picture 31" descr="Qr code&#10;&#10;Description automatically generated">
            <a:extLst>
              <a:ext uri="{FF2B5EF4-FFF2-40B4-BE49-F238E27FC236}">
                <a16:creationId xmlns:a16="http://schemas.microsoft.com/office/drawing/2014/main" id="{DC68ADAC-9D18-4CCE-AF6A-2BD9B60DAF7D}"/>
              </a:ext>
            </a:extLst>
          </p:cNvPr>
          <p:cNvPicPr>
            <a:picLocks noChangeAspect="1"/>
          </p:cNvPicPr>
          <p:nvPr/>
        </p:nvPicPr>
        <p:blipFill>
          <a:blip r:embed="rId12"/>
          <a:stretch>
            <a:fillRect/>
          </a:stretch>
        </p:blipFill>
        <p:spPr>
          <a:xfrm flipH="1">
            <a:off x="11324" y="6002425"/>
            <a:ext cx="825418" cy="825418"/>
          </a:xfrm>
          <a:prstGeom prst="rect">
            <a:avLst/>
          </a:prstGeom>
        </p:spPr>
      </p:pic>
      <p:sp>
        <p:nvSpPr>
          <p:cNvPr id="33" name="TextBox 32">
            <a:extLst>
              <a:ext uri="{FF2B5EF4-FFF2-40B4-BE49-F238E27FC236}">
                <a16:creationId xmlns:a16="http://schemas.microsoft.com/office/drawing/2014/main" id="{918FBFBD-BC18-403D-AA50-E57B0E640ACA}"/>
              </a:ext>
            </a:extLst>
          </p:cNvPr>
          <p:cNvSpPr txBox="1"/>
          <p:nvPr/>
        </p:nvSpPr>
        <p:spPr>
          <a:xfrm>
            <a:off x="955835" y="6139380"/>
            <a:ext cx="1638300" cy="553998"/>
          </a:xfrm>
          <a:prstGeom prst="rect">
            <a:avLst/>
          </a:prstGeom>
          <a:noFill/>
          <a:ln w="3175">
            <a:solidFill>
              <a:schemeClr val="tx1"/>
            </a:solidFill>
          </a:ln>
        </p:spPr>
        <p:txBody>
          <a:bodyPr wrap="square" rtlCol="0">
            <a:spAutoFit/>
          </a:bodyPr>
          <a:lstStyle/>
          <a:p>
            <a:r>
              <a:rPr lang="en-US" sz="1000" dirty="0">
                <a:solidFill>
                  <a:schemeClr val="bg1"/>
                </a:solidFill>
              </a:rPr>
              <a:t>SCAN FOR LICENSED AMBULATORY CHECKLIST EXAMPLE </a:t>
            </a:r>
          </a:p>
        </p:txBody>
      </p:sp>
      <p:pic>
        <p:nvPicPr>
          <p:cNvPr id="13" name="Audio 12">
            <a:hlinkClick r:id="" action="ppaction://media"/>
            <a:extLst>
              <a:ext uri="{FF2B5EF4-FFF2-40B4-BE49-F238E27FC236}">
                <a16:creationId xmlns:a16="http://schemas.microsoft.com/office/drawing/2014/main" id="{95DCDA4B-C3DA-4310-9155-2E63BE5573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718547"/>
      </p:ext>
    </p:extLst>
  </p:cSld>
  <p:clrMapOvr>
    <a:masterClrMapping/>
  </p:clrMapOvr>
  <mc:AlternateContent xmlns:mc="http://schemas.openxmlformats.org/markup-compatibility/2006" xmlns:p14="http://schemas.microsoft.com/office/powerpoint/2010/main">
    <mc:Choice Requires="p14">
      <p:transition spd="slow" p14:dur="2000" advTm="487865"/>
    </mc:Choice>
    <mc:Fallback xmlns="">
      <p:transition spd="slow" advTm="48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3631</TotalTime>
  <Words>598</Words>
  <Application>Microsoft Office PowerPoint</Application>
  <PresentationFormat>Widescreen</PresentationFormat>
  <Paragraphs>27</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Futura Medium</vt:lpstr>
      <vt:lpstr>Verdana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Nadia Khalid</cp:lastModifiedBy>
  <cp:revision>103</cp:revision>
  <dcterms:created xsi:type="dcterms:W3CDTF">2019-03-29T03:34:12Z</dcterms:created>
  <dcterms:modified xsi:type="dcterms:W3CDTF">2021-05-11T16:06:27Z</dcterms:modified>
</cp:coreProperties>
</file>