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7E7-186D-4446-9397-A85196DB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8F7F4-75F7-451D-BB1C-F090CBBEF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6D729-E3D8-4B57-A434-AC8E157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28E3-24E3-4962-8037-A7E633CD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A1CA6-EEDE-41A0-BA99-7682B782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7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B39F-054D-4B35-9BB2-9C252BAA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6722C-1E17-457B-9260-3DEB3AE91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8A083-645B-47FF-98CD-D7D441A0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44F8A-4EC2-4292-8DB7-3310CADF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3F22-CE6F-4928-9591-12302DC7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932B4-A4BA-440F-9301-C439206A1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4E8DE-C137-4B89-BF9E-C4C528C61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0F61-29EB-47F6-9C92-291D8AD9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7522-9725-4AA4-AD28-19D07D2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6DB6-ABD8-4576-9C1A-D8610E2C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040E-9208-45A5-81EC-3B66DFBD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DF6D-8C6B-4790-BE0C-F7687F57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355C-BE10-4D23-A587-656EA8F2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5AB8C-FB2F-488B-B058-B47B6FA7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2AE3-7BA2-47F3-888A-4277732C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F36F-9AC7-44CD-9B0E-6EA0677B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77D6D-7799-4C94-BDBB-A440A7831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645D-8760-4B36-BF95-EE0C8E5C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B1037-A989-4FED-BD2B-F0C86D15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40180-2AEF-4CFF-9201-AA8B055F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30DE-52A5-44A9-9B6A-4B12F9DD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9CAA-5CBA-44B8-8EF4-99ED5F66D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3835A-B7F2-4B51-A712-9D61FA3A8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579F1-49FD-41E6-9C35-9D2C2C7B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C1931-0B88-4DF6-8409-6719CBC8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AF55-4CDC-403B-B42D-23F7B9F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9028-27AF-4526-B8DE-8B0CF719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29B64-F508-4AA1-9C97-744A93A0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6BE5-0BE4-4412-87BA-BD4FDF5B4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5B86F-0AC5-46DE-B49C-8A2BC6C3B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9E98-5823-4879-8060-41C403226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A7639-3C11-400F-80B7-4AC81F17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D62D7-6124-4320-B25D-3AB96E99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91ED-2A33-469F-9FD8-BCFC1B35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B72D-535F-4E8C-BFD5-D44004A5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BBADD-83F2-4A3E-9923-C8107FEA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7E92E-3F36-4ACE-9B01-77D38522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7A792-DB66-4B0A-B219-DA27BB97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05603-47A5-41BC-B316-ED2662E9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6F2A4-B6C4-4218-A19B-488BB460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240C-A347-4145-A2D9-0C7E675E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1CD-2D67-4D67-8555-FFBC0CD1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7E23-5472-41C4-AF2A-085DB23C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53611-3984-4814-B961-366219D81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10310-D099-4EEE-BDED-202832AA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95939-2AFC-4488-83FF-64171FBE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33E1-2050-45C0-A965-955F5EA3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71DE-06E4-4123-B148-54036F61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4A8E4-4A8D-44EC-9DA7-DE84EE731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09A0A-BFE0-4E40-8D39-2B9D3C445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8256F-FE65-4F09-BEBE-6A1EE1C3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EE56D-8E42-4710-95F2-E8F5A9B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CB8C2-B199-45BC-A561-36E6C224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5F9E-AA6E-4657-8418-7E2AA7C2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BEC0-2306-4C3C-AC7E-8FA2C009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2C75-87AF-450F-9C67-3031BF5E3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8528-12A1-457E-B9EB-064E72230BE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1B2C8-156A-4DF5-B3F8-C21E58421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72DE-4A9B-41E1-9897-070B7CA76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C410-2674-438F-A1EB-67201C8E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8FED0-6A5C-446C-AD3F-F8ECECF32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486518"/>
            <a:ext cx="3370469" cy="53714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AUTHORS:</a:t>
            </a:r>
          </a:p>
          <a:p>
            <a:pPr marL="0" indent="0">
              <a:buNone/>
            </a:pPr>
            <a:r>
              <a:rPr lang="en-US" sz="1400" dirty="0"/>
              <a:t>- Bethan Hughett, RN, BSN, CPEN</a:t>
            </a:r>
          </a:p>
          <a:p>
            <a:pPr marL="0" indent="0">
              <a:buNone/>
            </a:pPr>
            <a:r>
              <a:rPr lang="en-US" sz="1400" dirty="0"/>
              <a:t>- Kate Copeland, MSN, RN, NEA-BC</a:t>
            </a:r>
          </a:p>
          <a:p>
            <a:pPr marL="0" indent="0">
              <a:buNone/>
            </a:pPr>
            <a:r>
              <a:rPr lang="en-US" sz="1400" b="1" dirty="0"/>
              <a:t>BACKGROUND:</a:t>
            </a:r>
          </a:p>
          <a:p>
            <a:pPr>
              <a:buFontTx/>
              <a:buChar char="-"/>
            </a:pPr>
            <a:r>
              <a:rPr lang="en-US" sz="1400" dirty="0"/>
              <a:t>National and local trends show an increase in patients with behavioral health problems.</a:t>
            </a:r>
          </a:p>
          <a:p>
            <a:pPr>
              <a:buFontTx/>
              <a:buChar char="-"/>
            </a:pPr>
            <a:r>
              <a:rPr lang="en-US" sz="1400" dirty="0"/>
              <a:t>Patients with a chief complaint of aggression make up approximately 20-40 of our acute ED visits each month. </a:t>
            </a:r>
          </a:p>
          <a:p>
            <a:pPr marL="0" indent="0">
              <a:buNone/>
            </a:pPr>
            <a:r>
              <a:rPr lang="en-US" sz="1400" b="1" dirty="0"/>
              <a:t>INTERVENTION:</a:t>
            </a:r>
          </a:p>
          <a:p>
            <a:pPr>
              <a:buFontTx/>
              <a:buChar char="-"/>
            </a:pPr>
            <a:r>
              <a:rPr lang="en-US" sz="1400" dirty="0"/>
              <a:t>Broset Violence Checklist (BVC) was chosen to help measure aggression and predict violence. </a:t>
            </a:r>
          </a:p>
          <a:p>
            <a:pPr>
              <a:buFontTx/>
              <a:buChar char="-"/>
            </a:pPr>
            <a:r>
              <a:rPr lang="en-US" sz="1400" dirty="0"/>
              <a:t>BVC implemented in the Pediatric ED in September 2018.</a:t>
            </a:r>
          </a:p>
          <a:p>
            <a:pPr>
              <a:buFontTx/>
              <a:buChar char="-"/>
            </a:pPr>
            <a:r>
              <a:rPr lang="en-US" sz="1400" dirty="0"/>
              <a:t>Score-based interventions implemented, both pharmacological and non-pharmacological.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E30182-2808-4235-B268-4110A99E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19799" cy="148651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Lucida Sans Typewriter" panose="020B0509030504030204" pitchFamily="49" charset="0"/>
              </a:rPr>
              <a:t>Management of Aggression in Behavioral Health Patients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E9780C-1325-480B-B36F-54BFD999DE88}"/>
              </a:ext>
            </a:extLst>
          </p:cNvPr>
          <p:cNvSpPr txBox="1">
            <a:spLocks/>
          </p:cNvSpPr>
          <p:nvPr/>
        </p:nvSpPr>
        <p:spPr>
          <a:xfrm>
            <a:off x="6019800" y="0"/>
            <a:ext cx="6172200" cy="1486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Lucida Sans Typewriter" panose="020B0509030504030204" pitchFamily="49" charset="0"/>
              </a:rPr>
              <a:t>Broset Violence Checklist provides a standardized approach to scoring and treating aggression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D1088B5-4D88-4061-955C-DD2E8EC17092}"/>
              </a:ext>
            </a:extLst>
          </p:cNvPr>
          <p:cNvSpPr txBox="1">
            <a:spLocks/>
          </p:cNvSpPr>
          <p:nvPr/>
        </p:nvSpPr>
        <p:spPr>
          <a:xfrm>
            <a:off x="8610599" y="1757352"/>
            <a:ext cx="3581401" cy="510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AC296B8-5F66-4EA8-B866-1E1102B5E363}"/>
              </a:ext>
            </a:extLst>
          </p:cNvPr>
          <p:cNvSpPr txBox="1">
            <a:spLocks/>
          </p:cNvSpPr>
          <p:nvPr/>
        </p:nvSpPr>
        <p:spPr>
          <a:xfrm>
            <a:off x="8477248" y="1479069"/>
            <a:ext cx="3714752" cy="5378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/>
              <a:t>INTERVENTION </a:t>
            </a:r>
            <a:r>
              <a:rPr lang="en-US" sz="1500" b="1" dirty="0" err="1"/>
              <a:t>cont</a:t>
            </a:r>
            <a:r>
              <a:rPr lang="en-US" sz="1500" b="1" dirty="0"/>
              <a:t>:</a:t>
            </a:r>
          </a:p>
          <a:p>
            <a:pPr>
              <a:buFontTx/>
              <a:buChar char="-"/>
            </a:pPr>
            <a:r>
              <a:rPr lang="en-US" sz="1500" dirty="0"/>
              <a:t>Pharmacological- medications based on the score given to the patients developed and </a:t>
            </a:r>
            <a:r>
              <a:rPr lang="en-US" sz="1500"/>
              <a:t>added to ordering system.</a:t>
            </a:r>
            <a:endParaRPr lang="en-US" sz="1500" dirty="0"/>
          </a:p>
          <a:p>
            <a:pPr>
              <a:buFontTx/>
              <a:buChar char="-"/>
            </a:pPr>
            <a:r>
              <a:rPr lang="en-US" sz="1500" dirty="0"/>
              <a:t>Non-pharmacological- most successful were My Health Passport (MHP) and Safe Activity Bags.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/>
              <a:t>RESULTS:</a:t>
            </a:r>
          </a:p>
          <a:p>
            <a:pPr>
              <a:buFontTx/>
              <a:buChar char="-"/>
            </a:pPr>
            <a:r>
              <a:rPr lang="en-US" sz="1500" dirty="0"/>
              <a:t>The use of BVC has resulted in a 50% decrease in our use of violent restrains as compared to baseline data. </a:t>
            </a:r>
          </a:p>
          <a:p>
            <a:pPr>
              <a:buFontTx/>
              <a:buChar char="-"/>
            </a:pPr>
            <a:r>
              <a:rPr lang="en-US" sz="1500" dirty="0"/>
              <a:t>Seen a shift in our team culture with a greater understanding of the needs of this patient population.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500" b="1" dirty="0"/>
              <a:t>LESSIONS LEARNED:</a:t>
            </a:r>
          </a:p>
          <a:p>
            <a:pPr>
              <a:buFontTx/>
              <a:buChar char="-"/>
            </a:pPr>
            <a:r>
              <a:rPr lang="en-US" sz="1500" dirty="0"/>
              <a:t>Individualize education and coaching</a:t>
            </a:r>
          </a:p>
          <a:p>
            <a:pPr>
              <a:buFontTx/>
              <a:buChar char="-"/>
            </a:pPr>
            <a:r>
              <a:rPr lang="en-US" sz="1500" dirty="0"/>
              <a:t>Education and training requires MD involvement and understanding</a:t>
            </a:r>
          </a:p>
          <a:p>
            <a:pPr>
              <a:buFontTx/>
              <a:buChar char="-"/>
            </a:pPr>
            <a:r>
              <a:rPr lang="en-US" sz="1500" dirty="0"/>
              <a:t>Pharmacological inventions are needed but must be paired with non-pharmacological interventions.</a:t>
            </a:r>
          </a:p>
          <a:p>
            <a:pPr>
              <a:buFontTx/>
              <a:buChar char="-"/>
            </a:pPr>
            <a:r>
              <a:rPr lang="en-US" sz="1500" dirty="0"/>
              <a:t>Family understanding and partnership is optimal.</a:t>
            </a:r>
          </a:p>
          <a:p>
            <a:pPr>
              <a:buFontTx/>
              <a:buChar char="-"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3C6CDFF-6BAA-48A8-9764-A41D8C1DE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70469" y="4313058"/>
            <a:ext cx="5106779" cy="2544941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2A6045-7332-42AD-A39D-8329AD874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470" y="1479069"/>
            <a:ext cx="5106779" cy="2816705"/>
          </a:xfrm>
          <a:prstGeom prst="rect">
            <a:avLst/>
          </a:prstGeom>
        </p:spPr>
      </p:pic>
      <p:pic>
        <p:nvPicPr>
          <p:cNvPr id="36" name="Audio 35">
            <a:hlinkClick r:id="" action="ppaction://media"/>
            <a:extLst>
              <a:ext uri="{FF2B5EF4-FFF2-40B4-BE49-F238E27FC236}">
                <a16:creationId xmlns:a16="http://schemas.microsoft.com/office/drawing/2014/main" id="{E32D70D3-0E4B-496E-8E36-FA288594C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55"/>
    </mc:Choice>
    <mc:Fallback xmlns="">
      <p:transition spd="slow" advTm="113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220</Words>
  <Application>Microsoft Office PowerPoint</Application>
  <PresentationFormat>Widescreen</PresentationFormat>
  <Paragraphs>23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Management of Aggression in Behavioral Health Patients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Standardizing Care for Aggression Patients: The Broset Violence Checklist</dc:title>
  <dc:creator>Hughett, Bethan</dc:creator>
  <cp:lastModifiedBy>Hughett, Bethan</cp:lastModifiedBy>
  <cp:revision>15</cp:revision>
  <dcterms:created xsi:type="dcterms:W3CDTF">2021-05-10T20:32:20Z</dcterms:created>
  <dcterms:modified xsi:type="dcterms:W3CDTF">2021-05-11T07:43:46Z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2021-05-10T20:32:20Z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71986cde-0e4e-4d76-b558-86673bee5a12</vt:lpwstr>
  </property>
  <property fmtid="{D5CDD505-2E9C-101B-9397-08002B2CF9AE}" pid="8" name="MSIP_Label_792c8cef-6f2b-4af1-b4ac-d815ff795cd6_ContentBits">
    <vt:lpwstr>0</vt:lpwstr>
  </property>
</Properties>
</file>