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F261-78A7-2F44-BA5D-FFB11B532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E50D-1CE5-8546-9E03-009698C2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44F8-047E-9948-BDB9-E3140359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CDC48-CE49-DA42-B529-C65AC6A4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CF1-D5E2-8F49-A312-8AD58C06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9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2DE7-51D4-BF4B-A5EA-20E21914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1C674-30FF-3A4C-A6BC-03E671D4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B6DF0-BB8A-FC44-BD70-3546C04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26827-82F1-D745-9CEC-CC8B669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5D95-A68D-944D-8AB2-E56C6701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0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6231A-2074-4242-86AF-2512CE78B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71739-5110-5947-A1F0-CC586B7BF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3D3D-9337-C040-A970-61EC5CDE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6FF3-38D5-BB42-980B-BC7857F7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32DC-FC90-3741-8AE7-9D538861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DD14-B8E7-4849-A3F3-EA9386DB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4AF1-7CA2-574C-8636-12791202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B803-00C0-934B-A8CE-5C718637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A43C-39D6-F548-AEDB-7065A545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04F5-7461-4E4E-9081-FAFBE80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43E1-707B-A84B-BE71-83CFE303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C57CA-46AB-6F41-AF77-36029EAEF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F0496-FAF4-4746-8838-3311E34C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943C6-0009-644E-81C9-29960E4F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1272-4F8A-1F4A-85D9-74568D27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27BF-CC1D-A54B-9187-24FDEC8A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51B3-8C25-C043-B75B-BB3491E67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78C56-A0E7-C847-B764-E551AF058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ADEE-6953-7E45-98AA-68F03E56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CD8E5-42D4-7F4D-8233-A456556D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24271-DD3D-8343-8E9E-28E781EF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A417-3442-D441-A1D9-55869B1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C2333-E081-C744-A1D4-A14098DB0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A90C-AB76-E84E-897D-B1B41235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8240D-7F90-7D43-87E7-2FCDA1447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DDF5B-007C-0349-92AE-2EBCE74AC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DC9E4-CD46-EF49-B6DD-E01430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B0AD9-A48D-EC4D-8D8F-331EE714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932CB-C327-B845-9E49-2302B0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55F-83BD-2943-BA8E-8F44DF8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0AA7C-0F98-AE4C-864D-D308730A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E35A7-44FE-9448-9023-CA46B50C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EFF5D-4EE7-A746-9112-A1EB8505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262F4-DEB3-0846-8F3F-8F9D0C4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69C8A-26DF-7046-9B2C-DEAC951B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1544-EF6B-6D47-BFB4-B50E360A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5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3141-48AA-FA46-802D-7214EDF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58160-2F65-8E4B-B7FF-1873F03F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1124F-9A5E-2542-86A8-2489FC86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6FA64-E8F3-BD41-BF43-0CB458B5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4278E-7DB1-6441-AB51-EEF0D93E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25FC6-0BD0-8346-94AB-867BABC0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2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26E5-BCBA-9241-A293-AB5436F7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258B-51EA-5148-9878-7B1C7D2E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3A1CE-B3E3-A848-8F82-E65A6C5F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9C62-EAF5-7B41-9372-9C3F105E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329FF-0663-7A42-950E-13E46F3A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AAFF-12AD-2A49-B152-0F6ADAD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7BA3-E5FC-C34F-A415-01C8854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0E88-2C8D-2A46-BD66-DF8351E74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1DB9C-BED5-EE4A-B5EA-DD503B3CF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6EDC-A58B-B04D-8B99-D6209D8EC26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1C95-AA45-834C-A434-700FA5427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ECFAC-B46F-C14A-A4EF-2ACE86071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11134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0" y="0"/>
            <a:ext cx="6118849" cy="1643896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904D0-84D6-5F46-9230-77E58C140AE6}"/>
              </a:ext>
            </a:extLst>
          </p:cNvPr>
          <p:cNvSpPr txBox="1"/>
          <p:nvPr/>
        </p:nvSpPr>
        <p:spPr>
          <a:xfrm>
            <a:off x="190500" y="123110"/>
            <a:ext cx="5735933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Adopting Updated NPO Standards for Adult Inpatients Receiving Electroconvulsive Therapy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9616405" y="5203716"/>
            <a:ext cx="114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CONTACT ME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FOR A JOB AID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10840347" y="5209327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SCAN FOR 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7023" y="5902974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4504" y="5921829"/>
            <a:ext cx="803791" cy="8037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6118849" y="0"/>
            <a:ext cx="6118849" cy="16438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9242F-7172-8047-9817-EA0A5A1D008B}"/>
              </a:ext>
            </a:extLst>
          </p:cNvPr>
          <p:cNvSpPr txBox="1"/>
          <p:nvPr/>
        </p:nvSpPr>
        <p:spPr>
          <a:xfrm>
            <a:off x="6299199" y="123110"/>
            <a:ext cx="5735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Standardizing clear liquid cut off times is key to changing practice in this population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AUTHOR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Janet Elrod MSN, RN-BC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BACKGROUND: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NPO after midnight is no longer a best practice for general anesthesia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VPH inp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atients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scheduled for ECT generally had NPO after midnight 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METHODS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IRB approval obtained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Staff surveyed re: current NPO practices and perceived impact of proposed changes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Education re: updated guidelines after staff buy-in obtained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Adopted strict interpretation of guidelines to standardize patient care assuming 8 AM treatment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A new order set was developed to ensure consistency across providers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732296" y="1654284"/>
            <a:ext cx="2410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CLINICAL IMPLICATIONS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Goal: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increase in patient comfort leading to a reduction in anxiety and refused appointments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Verdana"/>
                <a:cs typeface="Verdana"/>
              </a:rPr>
              <a:t>Goal: d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ecrease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in missed medication doses due to cessation of blanket NPO orders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241" y="1661651"/>
            <a:ext cx="3231607" cy="52141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4128F1-C2CE-1640-AA88-FC35D5FFD576}"/>
              </a:ext>
            </a:extLst>
          </p:cNvPr>
          <p:cNvSpPr txBox="1"/>
          <p:nvPr/>
        </p:nvSpPr>
        <p:spPr>
          <a:xfrm>
            <a:off x="3111027" y="1766845"/>
            <a:ext cx="289337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The majority of RN and Behavioral Health Specialist staff surveyed reported NPO patients experienced thirst and hunger.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 large majority reported allowing clear liquids until 6 AM would NOT make their job more difficult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In practice, standardizing NPO times worked best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18848" y="1643896"/>
            <a:ext cx="3231607" cy="5214104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33B6E-9192-4325-8A8E-3CA69816E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870" y="3784648"/>
            <a:ext cx="2454665" cy="1114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79EE9-C016-44DD-9DF2-B8E3FD9F53D0}"/>
              </a:ext>
            </a:extLst>
          </p:cNvPr>
          <p:cNvSpPr txBox="1"/>
          <p:nvPr/>
        </p:nvSpPr>
        <p:spPr>
          <a:xfrm>
            <a:off x="6370322" y="1661651"/>
            <a:ext cx="2796503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While</a:t>
            </a:r>
            <a:r>
              <a:rPr lang="en-US" sz="1600" b="1" dirty="0"/>
              <a:t> NPO do your ECT patients complain of:</a:t>
            </a:r>
            <a:endParaRPr lang="en-US" sz="1000" b="1" dirty="0"/>
          </a:p>
          <a:p>
            <a:endParaRPr lang="en-US" sz="600" dirty="0"/>
          </a:p>
          <a:p>
            <a:r>
              <a:rPr lang="en-US" sz="1600" dirty="0"/>
              <a:t>Hunger: 70% Yes   30% No</a:t>
            </a:r>
          </a:p>
          <a:p>
            <a:endParaRPr lang="en-US" sz="500" dirty="0"/>
          </a:p>
          <a:p>
            <a:r>
              <a:rPr lang="en-US" sz="1600" dirty="0"/>
              <a:t>Thirst:  77%  Yes    23% 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AF26C-8FB0-43C1-99DC-5BB189A06D79}"/>
              </a:ext>
            </a:extLst>
          </p:cNvPr>
          <p:cNvSpPr txBox="1"/>
          <p:nvPr/>
        </p:nvSpPr>
        <p:spPr>
          <a:xfrm>
            <a:off x="6386243" y="3099841"/>
            <a:ext cx="2752895" cy="19928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Would it make your job more difficult if you could allow ECT patients to consume:</a:t>
            </a:r>
          </a:p>
          <a:p>
            <a:endParaRPr lang="en-US" sz="500" dirty="0"/>
          </a:p>
          <a:p>
            <a:r>
              <a:rPr lang="en-US" sz="1400" dirty="0"/>
              <a:t>Light meal until 2 AM</a:t>
            </a:r>
          </a:p>
          <a:p>
            <a:r>
              <a:rPr lang="en-US" sz="1600" dirty="0"/>
              <a:t>21% Yes      79% No</a:t>
            </a:r>
          </a:p>
          <a:p>
            <a:endParaRPr lang="en-US" sz="600" dirty="0"/>
          </a:p>
          <a:p>
            <a:r>
              <a:rPr lang="en-US" sz="1400" dirty="0"/>
              <a:t>Clear Liquids until 6 AM</a:t>
            </a:r>
          </a:p>
          <a:p>
            <a:r>
              <a:rPr lang="en-US" sz="1600" dirty="0"/>
              <a:t>5% Yes       95% 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9F0D28-8B4D-4384-AF6B-CCAA0EB02D25}"/>
              </a:ext>
            </a:extLst>
          </p:cNvPr>
          <p:cNvSpPr txBox="1"/>
          <p:nvPr/>
        </p:nvSpPr>
        <p:spPr>
          <a:xfrm>
            <a:off x="6363130" y="5221460"/>
            <a:ext cx="279650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NPO impact on medications:</a:t>
            </a:r>
          </a:p>
          <a:p>
            <a:endParaRPr lang="en-US" sz="600" dirty="0"/>
          </a:p>
          <a:p>
            <a:r>
              <a:rPr lang="en-US" sz="1400" dirty="0"/>
              <a:t>Timing issues</a:t>
            </a:r>
          </a:p>
          <a:p>
            <a:r>
              <a:rPr lang="en-US" sz="1600" dirty="0"/>
              <a:t>65% Yes      25% No</a:t>
            </a:r>
          </a:p>
          <a:p>
            <a:endParaRPr lang="en-US" sz="600" dirty="0"/>
          </a:p>
          <a:p>
            <a:r>
              <a:rPr lang="en-US" sz="1400" dirty="0"/>
              <a:t>Missed doses</a:t>
            </a:r>
          </a:p>
          <a:p>
            <a:r>
              <a:rPr lang="en-US" sz="1600" dirty="0"/>
              <a:t>79% Yes       21% No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C60A27B0-F5EC-43D1-8BF3-10AE29CFD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70"/>
    </mc:Choice>
    <mc:Fallback xmlns="">
      <p:transition spd="slow" advTm="11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BC6B9FF380674094BE16C59EF5018A" ma:contentTypeVersion="7" ma:contentTypeDescription="Create a new document." ma:contentTypeScope="" ma:versionID="9bbaf048a3517f11b74e3abb0229a55b">
  <xsd:schema xmlns:xsd="http://www.w3.org/2001/XMLSchema" xmlns:xs="http://www.w3.org/2001/XMLSchema" xmlns:p="http://schemas.microsoft.com/office/2006/metadata/properties" xmlns:ns3="5807fbaa-8440-4bc2-be0f-303a8b52f123" xmlns:ns4="d1e04096-88b6-41b6-9fb9-b53616ae836d" targetNamespace="http://schemas.microsoft.com/office/2006/metadata/properties" ma:root="true" ma:fieldsID="204416326f0efc34da463523103c2f45" ns3:_="" ns4:_="">
    <xsd:import namespace="5807fbaa-8440-4bc2-be0f-303a8b52f123"/>
    <xsd:import namespace="d1e04096-88b6-41b6-9fb9-b53616ae83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7fbaa-8440-4bc2-be0f-303a8b52f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04096-88b6-41b6-9fb9-b53616ae83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564D2D-D1EC-4428-A695-A583620CB5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07fbaa-8440-4bc2-be0f-303a8b52f123"/>
    <ds:schemaRef ds:uri="d1e04096-88b6-41b6-9fb9-b53616ae8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0CE343-5826-45B0-BECC-96DB38F5B7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10BB6D-6A38-4021-A6A7-F8CCB0027502}">
  <ds:schemaRefs>
    <ds:schemaRef ds:uri="http://purl.org/dc/dcmitype/"/>
    <ds:schemaRef ds:uri="5807fbaa-8440-4bc2-be0f-303a8b52f12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1e04096-88b6-41b6-9fb9-b53616ae836d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274</Words>
  <Application>Microsoft Office PowerPoint</Application>
  <PresentationFormat>Widescreen</PresentationFormat>
  <Paragraphs>52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Futura Medium</vt:lpstr>
      <vt:lpstr>Verdana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Elrod, Janet H</dc:creator>
  <cp:lastModifiedBy>Khalid, Nadia</cp:lastModifiedBy>
  <cp:revision>6</cp:revision>
  <dcterms:created xsi:type="dcterms:W3CDTF">2020-09-24T19:20:37Z</dcterms:created>
  <dcterms:modified xsi:type="dcterms:W3CDTF">2020-10-28T14:14:19Z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0x0101003FBC6B9FF380674094BE16C59EF5018A</vt:lpwstr>
  </property>
</Properties>
</file>