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7" r:id="rId2"/>
    <p:sldId id="258" r:id="rId3"/>
    <p:sldId id="256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1" r:id="rId14"/>
    <p:sldId id="270" r:id="rId15"/>
    <p:sldId id="273" r:id="rId16"/>
    <p:sldId id="276" r:id="rId17"/>
    <p:sldId id="277" r:id="rId18"/>
    <p:sldId id="279" r:id="rId19"/>
    <p:sldId id="278" r:id="rId20"/>
    <p:sldId id="272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53"/>
    <a:srgbClr val="9966FF"/>
    <a:srgbClr val="53A9FF"/>
    <a:srgbClr val="00FF00"/>
    <a:srgbClr val="00FFFF"/>
    <a:srgbClr val="ADEA00"/>
    <a:srgbClr val="00FEBB"/>
    <a:srgbClr val="00FF99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How often do you see inpatients </a:t>
            </a:r>
          </a:p>
          <a:p>
            <a:pPr>
              <a:defRPr/>
            </a:pPr>
            <a:r>
              <a:rPr lang="en-US" sz="1400" b="0" i="0" u="none" strike="noStrike" baseline="0" dirty="0">
                <a:effectLst/>
              </a:rPr>
              <a:t>waiting in the Radiology Hallway?</a:t>
            </a:r>
            <a:r>
              <a:rPr lang="en-US" sz="1400" b="0" i="0" u="none" strike="noStrike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22454495753963716"/>
          <c:y val="4.7153873857818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52844779517294E-2"/>
          <c:y val="0.25467154236411921"/>
          <c:w val="0.88751999466049025"/>
          <c:h val="0.6282925972543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</c:strCache>
              <c:extLst/>
            </c:strRef>
          </c:cat>
          <c:val>
            <c:numRef>
              <c:f>Sheet2!$B$2:$E$2</c:f>
              <c:numCache>
                <c:formatCode>0%</c:formatCode>
                <c:ptCount val="3"/>
                <c:pt idx="0">
                  <c:v>0.04</c:v>
                </c:pt>
                <c:pt idx="1">
                  <c:v>0.57999999999999996</c:v>
                </c:pt>
                <c:pt idx="2">
                  <c:v>0.38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294-4F5B-8BE6-EAF9147FA353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</c:strCache>
              <c:extLst/>
            </c:strRef>
          </c:cat>
          <c:val>
            <c:numRef>
              <c:f>Sheet2!$B$3:$E$3</c:f>
              <c:numCache>
                <c:formatCode>0%</c:formatCode>
                <c:ptCount val="3"/>
                <c:pt idx="0">
                  <c:v>0.08</c:v>
                </c:pt>
                <c:pt idx="1">
                  <c:v>0.75</c:v>
                </c:pt>
                <c:pt idx="2">
                  <c:v>0.17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294-4F5B-8BE6-EAF9147FA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013232"/>
        <c:axId val="295213696"/>
      </c:barChart>
      <c:catAx>
        <c:axId val="36501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13696"/>
        <c:crosses val="autoZero"/>
        <c:auto val="1"/>
        <c:lblAlgn val="ctr"/>
        <c:lblOffset val="100"/>
        <c:noMultiLvlLbl val="0"/>
      </c:catAx>
      <c:valAx>
        <c:axId val="2952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1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0243948245629"/>
          <c:y val="0.92895665010493322"/>
          <c:w val="0.1815797692714945"/>
          <c:h val="7.104334989506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When you see an inpatient waiting in the Radiology Hallway, how often do you know if they are waiting for their imaging/exam versus waiting for patient transport/return to their inpatient room?</a:t>
            </a:r>
            <a:r>
              <a:rPr lang="en-US" sz="1400" b="0" i="0" u="none" strike="noStrike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9.6267409884695995E-2"/>
          <c:y val="4.5981225382202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49138439808239E-2"/>
          <c:y val="0.29402980444260535"/>
          <c:w val="0.89201360239014837"/>
          <c:h val="0.57070366125141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Sheet2!$B$5:$E$5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</c:strCache>
              <c:extLst/>
            </c:strRef>
          </c:cat>
          <c:val>
            <c:numRef>
              <c:f>Sheet2!$B$6:$F$6</c:f>
              <c:numCache>
                <c:formatCode>0%</c:formatCode>
                <c:ptCount val="3"/>
                <c:pt idx="0">
                  <c:v>0.4</c:v>
                </c:pt>
                <c:pt idx="1">
                  <c:v>0.42</c:v>
                </c:pt>
                <c:pt idx="2">
                  <c:v>0.18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9CB-43FF-B1B6-CA17915052F1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Sheet2!$B$5:$E$5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</c:strCache>
              <c:extLst/>
            </c:strRef>
          </c:cat>
          <c:val>
            <c:numRef>
              <c:f>Sheet2!$B$7:$E$7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9CB-43FF-B1B6-CA1791505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070832"/>
        <c:axId val="295192896"/>
      </c:barChart>
      <c:catAx>
        <c:axId val="3650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192896"/>
        <c:crosses val="autoZero"/>
        <c:auto val="1"/>
        <c:lblAlgn val="ctr"/>
        <c:lblOffset val="100"/>
        <c:noMultiLvlLbl val="0"/>
      </c:catAx>
      <c:valAx>
        <c:axId val="29519289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32799154220336"/>
          <c:y val="0.92232159004091052"/>
          <c:w val="0.15531825007394912"/>
          <c:h val="6.1389460237220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When you see an inpatient waiting in the Radiology Hallway, how often do you know if they have been assessed by the Radiology Resource Nurse?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Sheet2!$B$10:$E$10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</c:strCache>
              <c:extLst/>
            </c:strRef>
          </c:cat>
          <c:val>
            <c:numRef>
              <c:f>Sheet2!$B$11:$F$11</c:f>
              <c:numCache>
                <c:formatCode>0%</c:formatCode>
                <c:ptCount val="3"/>
                <c:pt idx="0">
                  <c:v>0.64</c:v>
                </c:pt>
                <c:pt idx="1">
                  <c:v>0.27</c:v>
                </c:pt>
                <c:pt idx="2">
                  <c:v>0.09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8B0-4EB8-99FF-F83E6E356A26}"/>
            </c:ext>
          </c:extLst>
        </c:ser>
        <c:ser>
          <c:idx val="1"/>
          <c:order val="1"/>
          <c:tx>
            <c:strRef>
              <c:f>Sheet2!$A$12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Sheet2!$B$10:$E$10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</c:strCache>
              <c:extLst/>
            </c:strRef>
          </c:cat>
          <c:val>
            <c:numRef>
              <c:f>Sheet2!$B$12:$E$12</c:f>
              <c:numCache>
                <c:formatCode>0%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8B0-4EB8-99FF-F83E6E356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877568"/>
        <c:axId val="295205792"/>
      </c:barChart>
      <c:catAx>
        <c:axId val="2298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05792"/>
        <c:crosses val="autoZero"/>
        <c:auto val="1"/>
        <c:lblAlgn val="ctr"/>
        <c:lblOffset val="100"/>
        <c:noMultiLvlLbl val="0"/>
      </c:catAx>
      <c:valAx>
        <c:axId val="29520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775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When you see an inpatient waiting in the Radiology Hallway in an unsafe situation, how often do you call the Radiology Resource Nurse?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layout>
        <c:manualLayout>
          <c:xMode val="edge"/>
          <c:yMode val="edge"/>
          <c:x val="0.1247084426946631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Sheet2!$A$16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Sheet2!$B$15:$E$15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  <c:pt idx="3">
                  <c:v>N/A</c:v>
                </c:pt>
              </c:strCache>
            </c:strRef>
          </c:cat>
          <c:val>
            <c:numRef>
              <c:f>Sheet2!$B$16:$E$16</c:f>
              <c:numCache>
                <c:formatCode>0%</c:formatCode>
                <c:ptCount val="4"/>
                <c:pt idx="0">
                  <c:v>0.18</c:v>
                </c:pt>
                <c:pt idx="1">
                  <c:v>0.26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C-4231-8E4C-A61BA854200B}"/>
            </c:ext>
          </c:extLst>
        </c:ser>
        <c:ser>
          <c:idx val="1"/>
          <c:order val="1"/>
          <c:tx>
            <c:strRef>
              <c:f>Sheet2!$A$17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Sheet2!$B$15:$E$15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  <c:pt idx="3">
                  <c:v>N/A</c:v>
                </c:pt>
              </c:strCache>
            </c:strRef>
          </c:cat>
          <c:val>
            <c:numRef>
              <c:f>Sheet2!$B$17:$E$17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0.33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C-4231-8E4C-A61BA8542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851792"/>
        <c:axId val="295209536"/>
      </c:barChart>
      <c:catAx>
        <c:axId val="29485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09536"/>
        <c:crosses val="autoZero"/>
        <c:auto val="1"/>
        <c:lblAlgn val="ctr"/>
        <c:lblOffset val="100"/>
        <c:noMultiLvlLbl val="0"/>
      </c:catAx>
      <c:valAx>
        <c:axId val="2952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85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When an inpatient is involved in a safety event in the Radiology Hallway, you can easily identify relevant patient information such as allergies, NPO status, diagnosis, medications, etc.?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layout>
        <c:manualLayout>
          <c:xMode val="edge"/>
          <c:yMode val="edge"/>
          <c:x val="0.118111156735544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23114625551342E-2"/>
          <c:y val="0.3115289623528239"/>
          <c:w val="0.88751999466049025"/>
          <c:h val="0.5099015213942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Sheet2!$B$19:$E$19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  <c:pt idx="3">
                  <c:v>N/A</c:v>
                </c:pt>
              </c:strCache>
            </c:strRef>
          </c:cat>
          <c:val>
            <c:numRef>
              <c:f>Sheet2!$B$20:$E$20</c:f>
              <c:numCache>
                <c:formatCode>0%</c:formatCode>
                <c:ptCount val="4"/>
                <c:pt idx="0">
                  <c:v>0.53</c:v>
                </c:pt>
                <c:pt idx="1">
                  <c:v>0.33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E-4899-8783-ADE0D16D0B6E}"/>
            </c:ext>
          </c:extLst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Sheet2!$B$19:$E$19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Always</c:v>
                </c:pt>
                <c:pt idx="3">
                  <c:v>N/A</c:v>
                </c:pt>
              </c:strCache>
            </c:strRef>
          </c:cat>
          <c:val>
            <c:numRef>
              <c:f>Sheet2!$B$21:$E$21</c:f>
              <c:numCache>
                <c:formatCode>0%</c:formatCode>
                <c:ptCount val="4"/>
                <c:pt idx="0">
                  <c:v>0.18</c:v>
                </c:pt>
                <c:pt idx="1">
                  <c:v>0.09</c:v>
                </c:pt>
                <c:pt idx="2">
                  <c:v>0.09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E-4899-8783-ADE0D16D0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3440"/>
        <c:axId val="295235744"/>
      </c:barChart>
      <c:catAx>
        <c:axId val="2052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35744"/>
        <c:crosses val="autoZero"/>
        <c:auto val="1"/>
        <c:lblAlgn val="ctr"/>
        <c:lblOffset val="100"/>
        <c:noMultiLvlLbl val="0"/>
      </c:catAx>
      <c:valAx>
        <c:axId val="295235744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34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</a:t>
            </a:r>
            <a:r>
              <a:rPr lang="en-US" baseline="0"/>
              <a:t> your opinion, how often do safey events occur involving inpatients waiting in the Radiology Hallway?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890686782140495E-2"/>
          <c:y val="0.2955614509049902"/>
          <c:w val="0.87435774556567702"/>
          <c:h val="0.50663869868402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Sheet2!$A$24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Sheet2!$B$23:$F$23</c:f>
              <c:strCache>
                <c:ptCount val="5"/>
                <c:pt idx="0">
                  <c:v>Never</c:v>
                </c:pt>
                <c:pt idx="1">
                  <c:v>1-2 times/shift</c:v>
                </c:pt>
                <c:pt idx="2">
                  <c:v>2 or more times/shift</c:v>
                </c:pt>
                <c:pt idx="3">
                  <c:v>1 time/week</c:v>
                </c:pt>
                <c:pt idx="4">
                  <c:v>More than 1 time/week</c:v>
                </c:pt>
              </c:strCache>
            </c:strRef>
          </c:cat>
          <c:val>
            <c:numRef>
              <c:f>Sheet2!$B$24:$F$24</c:f>
              <c:numCache>
                <c:formatCode>0%</c:formatCode>
                <c:ptCount val="5"/>
                <c:pt idx="0">
                  <c:v>0.37</c:v>
                </c:pt>
                <c:pt idx="1">
                  <c:v>0.13</c:v>
                </c:pt>
                <c:pt idx="2">
                  <c:v>0.06</c:v>
                </c:pt>
                <c:pt idx="3">
                  <c:v>0.44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0-42BC-90E0-8E863AF68FF1}"/>
            </c:ext>
          </c:extLst>
        </c:ser>
        <c:ser>
          <c:idx val="1"/>
          <c:order val="1"/>
          <c:tx>
            <c:strRef>
              <c:f>Sheet2!$A$25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Sheet2!$B$23:$F$23</c:f>
              <c:strCache>
                <c:ptCount val="5"/>
                <c:pt idx="0">
                  <c:v>Never</c:v>
                </c:pt>
                <c:pt idx="1">
                  <c:v>1-2 times/shift</c:v>
                </c:pt>
                <c:pt idx="2">
                  <c:v>2 or more times/shift</c:v>
                </c:pt>
                <c:pt idx="3">
                  <c:v>1 time/week</c:v>
                </c:pt>
                <c:pt idx="4">
                  <c:v>More than 1 time/week</c:v>
                </c:pt>
              </c:strCache>
            </c:strRef>
          </c:cat>
          <c:val>
            <c:numRef>
              <c:f>Sheet2!$B$25:$F$25</c:f>
              <c:numCache>
                <c:formatCode>0%</c:formatCode>
                <c:ptCount val="5"/>
                <c:pt idx="0">
                  <c:v>0.73</c:v>
                </c:pt>
                <c:pt idx="1">
                  <c:v>0.09</c:v>
                </c:pt>
                <c:pt idx="2">
                  <c:v>0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0-42BC-90E0-8E863AF68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074832"/>
        <c:axId val="295227840"/>
      </c:barChart>
      <c:catAx>
        <c:axId val="36507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27840"/>
        <c:crosses val="autoZero"/>
        <c:auto val="1"/>
        <c:lblAlgn val="ctr"/>
        <c:lblOffset val="100"/>
        <c:noMultiLvlLbl val="0"/>
      </c:catAx>
      <c:valAx>
        <c:axId val="2952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7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B4974-5ABF-4FCC-8F92-D7B166013F7F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45BACB-A9DD-47C5-8354-D51F9DDCAF2B}">
      <dgm:prSet phldrT="[Text]" custT="1"/>
      <dgm:spPr/>
      <dgm:t>
        <a:bodyPr/>
        <a:lstStyle/>
        <a:p>
          <a:r>
            <a:rPr lang="en-US" sz="1050" b="1" dirty="0"/>
            <a:t>November </a:t>
          </a:r>
        </a:p>
        <a:p>
          <a:r>
            <a:rPr lang="en-US" sz="1050" b="1" dirty="0"/>
            <a:t>2018</a:t>
          </a:r>
        </a:p>
      </dgm:t>
    </dgm:pt>
    <dgm:pt modelId="{54D8EC80-67FE-4B19-806B-35EB2898F3F9}" type="parTrans" cxnId="{83682FA1-B9E6-4202-B8B1-16D6410DAAB8}">
      <dgm:prSet/>
      <dgm:spPr/>
      <dgm:t>
        <a:bodyPr/>
        <a:lstStyle/>
        <a:p>
          <a:endParaRPr lang="en-US"/>
        </a:p>
      </dgm:t>
    </dgm:pt>
    <dgm:pt modelId="{F6061714-4673-4FC6-9252-66901C02AACF}" type="sibTrans" cxnId="{83682FA1-B9E6-4202-B8B1-16D6410DAAB8}">
      <dgm:prSet/>
      <dgm:spPr/>
      <dgm:t>
        <a:bodyPr/>
        <a:lstStyle/>
        <a:p>
          <a:endParaRPr lang="en-US"/>
        </a:p>
      </dgm:t>
    </dgm:pt>
    <dgm:pt modelId="{1E981639-0A3D-4DF2-82D6-89F0E86BAC00}">
      <dgm:prSet phldrT="[Text]" custT="1"/>
      <dgm:spPr/>
      <dgm:t>
        <a:bodyPr/>
        <a:lstStyle/>
        <a:p>
          <a:r>
            <a:rPr lang="en-US" sz="1050" b="1" dirty="0"/>
            <a:t>December</a:t>
          </a:r>
        </a:p>
        <a:p>
          <a:r>
            <a:rPr lang="en-US" sz="1050" b="1" dirty="0"/>
            <a:t>2018</a:t>
          </a:r>
        </a:p>
      </dgm:t>
    </dgm:pt>
    <dgm:pt modelId="{B44757BA-361F-42E0-8821-53B324466D52}" type="parTrans" cxnId="{2C85D1EF-49DF-4A2B-B8C9-2ECE8868221E}">
      <dgm:prSet/>
      <dgm:spPr/>
      <dgm:t>
        <a:bodyPr/>
        <a:lstStyle/>
        <a:p>
          <a:endParaRPr lang="en-US"/>
        </a:p>
      </dgm:t>
    </dgm:pt>
    <dgm:pt modelId="{4C84ADE5-86E1-40AF-944F-745B418BF736}" type="sibTrans" cxnId="{2C85D1EF-49DF-4A2B-B8C9-2ECE8868221E}">
      <dgm:prSet/>
      <dgm:spPr/>
      <dgm:t>
        <a:bodyPr/>
        <a:lstStyle/>
        <a:p>
          <a:endParaRPr lang="en-US"/>
        </a:p>
      </dgm:t>
    </dgm:pt>
    <dgm:pt modelId="{2B0C737F-D5F6-4CE1-9EE9-43E44DE466B1}">
      <dgm:prSet phldrT="[Text]" custT="1"/>
      <dgm:spPr/>
      <dgm:t>
        <a:bodyPr/>
        <a:lstStyle/>
        <a:p>
          <a:r>
            <a:rPr lang="en-US" sz="1050" b="1" dirty="0"/>
            <a:t>March </a:t>
          </a:r>
        </a:p>
        <a:p>
          <a:r>
            <a:rPr lang="en-US" sz="1050" b="1" dirty="0"/>
            <a:t>2019</a:t>
          </a:r>
        </a:p>
      </dgm:t>
    </dgm:pt>
    <dgm:pt modelId="{15FC8C08-3925-4684-8E1C-22B32BF8B3DD}" type="parTrans" cxnId="{98456502-37A1-4B6B-A53B-1749B76E197C}">
      <dgm:prSet/>
      <dgm:spPr/>
      <dgm:t>
        <a:bodyPr/>
        <a:lstStyle/>
        <a:p>
          <a:endParaRPr lang="en-US"/>
        </a:p>
      </dgm:t>
    </dgm:pt>
    <dgm:pt modelId="{97258146-FC73-41E8-B4BC-3ECE8FEC751D}" type="sibTrans" cxnId="{98456502-37A1-4B6B-A53B-1749B76E197C}">
      <dgm:prSet/>
      <dgm:spPr/>
      <dgm:t>
        <a:bodyPr/>
        <a:lstStyle/>
        <a:p>
          <a:endParaRPr lang="en-US"/>
        </a:p>
      </dgm:t>
    </dgm:pt>
    <dgm:pt modelId="{ABD0C9D7-99DC-47F9-8E41-17AD958A6CAC}">
      <dgm:prSet custT="1"/>
      <dgm:spPr/>
      <dgm:t>
        <a:bodyPr/>
        <a:lstStyle/>
        <a:p>
          <a:r>
            <a:rPr lang="en-US" sz="1050" b="1" dirty="0"/>
            <a:t>May </a:t>
          </a:r>
        </a:p>
        <a:p>
          <a:r>
            <a:rPr lang="en-US" sz="1050" b="1" dirty="0"/>
            <a:t>2019</a:t>
          </a:r>
        </a:p>
      </dgm:t>
    </dgm:pt>
    <dgm:pt modelId="{587FE647-FD5D-4BD6-B457-5D31D285603B}" type="parTrans" cxnId="{A5427630-2FBE-4A0B-A2A4-34E95441B316}">
      <dgm:prSet/>
      <dgm:spPr/>
      <dgm:t>
        <a:bodyPr/>
        <a:lstStyle/>
        <a:p>
          <a:endParaRPr lang="en-US"/>
        </a:p>
      </dgm:t>
    </dgm:pt>
    <dgm:pt modelId="{38009C06-603E-4795-BD3C-E6B326A56B37}" type="sibTrans" cxnId="{A5427630-2FBE-4A0B-A2A4-34E95441B316}">
      <dgm:prSet/>
      <dgm:spPr/>
      <dgm:t>
        <a:bodyPr/>
        <a:lstStyle/>
        <a:p>
          <a:endParaRPr lang="en-US"/>
        </a:p>
      </dgm:t>
    </dgm:pt>
    <dgm:pt modelId="{25848B07-8BCB-4350-A784-731028E20D82}">
      <dgm:prSet custT="1"/>
      <dgm:spPr/>
      <dgm:t>
        <a:bodyPr/>
        <a:lstStyle/>
        <a:p>
          <a:r>
            <a:rPr lang="en-US" sz="1050" b="1" dirty="0"/>
            <a:t>Fall</a:t>
          </a:r>
        </a:p>
        <a:p>
          <a:r>
            <a:rPr lang="en-US" sz="1050" b="1" dirty="0"/>
            <a:t> 2019</a:t>
          </a:r>
        </a:p>
      </dgm:t>
    </dgm:pt>
    <dgm:pt modelId="{C16EB124-D177-4F3A-9661-DA148F2B15DA}" type="parTrans" cxnId="{7927E278-E72C-4F2A-82AA-8F0DBA4B7C49}">
      <dgm:prSet/>
      <dgm:spPr/>
      <dgm:t>
        <a:bodyPr/>
        <a:lstStyle/>
        <a:p>
          <a:endParaRPr lang="en-US"/>
        </a:p>
      </dgm:t>
    </dgm:pt>
    <dgm:pt modelId="{73BA2744-72CD-4648-810E-22C22A47D5FC}" type="sibTrans" cxnId="{7927E278-E72C-4F2A-82AA-8F0DBA4B7C49}">
      <dgm:prSet/>
      <dgm:spPr/>
      <dgm:t>
        <a:bodyPr/>
        <a:lstStyle/>
        <a:p>
          <a:endParaRPr lang="en-US"/>
        </a:p>
      </dgm:t>
    </dgm:pt>
    <dgm:pt modelId="{FC55E037-04CA-4BA5-B04C-8CC21F5FDFB6}">
      <dgm:prSet custT="1"/>
      <dgm:spPr/>
      <dgm:t>
        <a:bodyPr/>
        <a:lstStyle/>
        <a:p>
          <a:r>
            <a:rPr lang="en-US" sz="1200" b="1" dirty="0"/>
            <a:t>FUTURE</a:t>
          </a:r>
        </a:p>
      </dgm:t>
    </dgm:pt>
    <dgm:pt modelId="{FB36E2E7-593C-4BF8-880B-FB5BC1330C2F}" type="parTrans" cxnId="{C15EA0B1-29EF-481C-BD39-F7DF96E4C7D0}">
      <dgm:prSet/>
      <dgm:spPr/>
      <dgm:t>
        <a:bodyPr/>
        <a:lstStyle/>
        <a:p>
          <a:endParaRPr lang="en-US"/>
        </a:p>
      </dgm:t>
    </dgm:pt>
    <dgm:pt modelId="{12F6B4D1-D963-448D-A30E-DC1AC994B785}" type="sibTrans" cxnId="{C15EA0B1-29EF-481C-BD39-F7DF96E4C7D0}">
      <dgm:prSet/>
      <dgm:spPr/>
      <dgm:t>
        <a:bodyPr/>
        <a:lstStyle/>
        <a:p>
          <a:endParaRPr lang="en-US"/>
        </a:p>
      </dgm:t>
    </dgm:pt>
    <dgm:pt modelId="{0E5FB860-D01E-4A9D-B896-94F954ADF135}">
      <dgm:prSet/>
      <dgm:spPr/>
      <dgm:t>
        <a:bodyPr/>
        <a:lstStyle/>
        <a:p>
          <a:r>
            <a:rPr lang="en-US" dirty="0"/>
            <a:t>Need for Radiology Resource Nurse (RRN) identified</a:t>
          </a:r>
        </a:p>
      </dgm:t>
    </dgm:pt>
    <dgm:pt modelId="{935DE94D-E6A4-4E93-89C5-0E5FC10055B4}" type="parTrans" cxnId="{4134C126-D56F-4225-BEE7-67B2CACDE827}">
      <dgm:prSet/>
      <dgm:spPr/>
      <dgm:t>
        <a:bodyPr/>
        <a:lstStyle/>
        <a:p>
          <a:endParaRPr lang="en-US"/>
        </a:p>
      </dgm:t>
    </dgm:pt>
    <dgm:pt modelId="{7A7B2F15-D82E-4068-965A-5357155B4D88}" type="sibTrans" cxnId="{4134C126-D56F-4225-BEE7-67B2CACDE827}">
      <dgm:prSet/>
      <dgm:spPr/>
      <dgm:t>
        <a:bodyPr/>
        <a:lstStyle/>
        <a:p>
          <a:endParaRPr lang="en-US"/>
        </a:p>
      </dgm:t>
    </dgm:pt>
    <dgm:pt modelId="{D5F45F86-043B-4BFE-BDD7-B2C200D49AC9}">
      <dgm:prSet/>
      <dgm:spPr/>
      <dgm:t>
        <a:bodyPr/>
        <a:lstStyle/>
        <a:p>
          <a:r>
            <a:rPr lang="en-US" dirty="0"/>
            <a:t>Initial RRN Job Description created</a:t>
          </a:r>
        </a:p>
      </dgm:t>
    </dgm:pt>
    <dgm:pt modelId="{AC97D4A2-0CCC-4C69-9195-5FA213811313}" type="parTrans" cxnId="{9B5A680B-34FA-4E42-BB6C-5C1585CAFB41}">
      <dgm:prSet/>
      <dgm:spPr/>
      <dgm:t>
        <a:bodyPr/>
        <a:lstStyle/>
        <a:p>
          <a:endParaRPr lang="en-US"/>
        </a:p>
      </dgm:t>
    </dgm:pt>
    <dgm:pt modelId="{A2E3729C-B6B4-4C3E-B54F-DF81493EC247}" type="sibTrans" cxnId="{9B5A680B-34FA-4E42-BB6C-5C1585CAFB41}">
      <dgm:prSet/>
      <dgm:spPr/>
      <dgm:t>
        <a:bodyPr/>
        <a:lstStyle/>
        <a:p>
          <a:endParaRPr lang="en-US"/>
        </a:p>
      </dgm:t>
    </dgm:pt>
    <dgm:pt modelId="{4B1F03A6-D906-42DC-94C7-0087F848CE4D}">
      <dgm:prSet/>
      <dgm:spPr/>
      <dgm:t>
        <a:bodyPr/>
        <a:lstStyle/>
        <a:p>
          <a:r>
            <a:rPr lang="en-US" dirty="0"/>
            <a:t>Brittany Justice hired as Radiology Nursing Educator (August)</a:t>
          </a:r>
        </a:p>
      </dgm:t>
    </dgm:pt>
    <dgm:pt modelId="{128C94C2-A766-4F23-BB65-09D524CF1CDE}" type="parTrans" cxnId="{4AA3D06E-3BEC-493A-B367-E545628B0EE6}">
      <dgm:prSet/>
      <dgm:spPr/>
      <dgm:t>
        <a:bodyPr/>
        <a:lstStyle/>
        <a:p>
          <a:endParaRPr lang="en-US"/>
        </a:p>
      </dgm:t>
    </dgm:pt>
    <dgm:pt modelId="{61665B25-0315-4EB9-8F9A-AC4B7AA5BACA}" type="sibTrans" cxnId="{4AA3D06E-3BEC-493A-B367-E545628B0EE6}">
      <dgm:prSet/>
      <dgm:spPr/>
      <dgm:t>
        <a:bodyPr/>
        <a:lstStyle/>
        <a:p>
          <a:endParaRPr lang="en-US"/>
        </a:p>
      </dgm:t>
    </dgm:pt>
    <dgm:pt modelId="{EF5578FD-A382-4B99-A08F-4C5F69952ACF}">
      <dgm:prSet/>
      <dgm:spPr/>
      <dgm:t>
        <a:bodyPr/>
        <a:lstStyle/>
        <a:p>
          <a:r>
            <a:rPr lang="en-US" dirty="0"/>
            <a:t>HCAHPS/iRounding</a:t>
          </a:r>
        </a:p>
      </dgm:t>
    </dgm:pt>
    <dgm:pt modelId="{C783599F-E0DB-4107-A3B6-5B950836DA87}" type="parTrans" cxnId="{C63BF4FA-E8D3-4359-857E-9429C11A4C3C}">
      <dgm:prSet/>
      <dgm:spPr/>
      <dgm:t>
        <a:bodyPr/>
        <a:lstStyle/>
        <a:p>
          <a:endParaRPr lang="en-US"/>
        </a:p>
      </dgm:t>
    </dgm:pt>
    <dgm:pt modelId="{7BF9401B-9B8C-4CDC-816D-F43383025E33}" type="sibTrans" cxnId="{C63BF4FA-E8D3-4359-857E-9429C11A4C3C}">
      <dgm:prSet/>
      <dgm:spPr/>
      <dgm:t>
        <a:bodyPr/>
        <a:lstStyle/>
        <a:p>
          <a:endParaRPr lang="en-US"/>
        </a:p>
      </dgm:t>
    </dgm:pt>
    <dgm:pt modelId="{95EED0E2-9714-40A9-9CA9-B74603F0990F}">
      <dgm:prSet/>
      <dgm:spPr/>
      <dgm:t>
        <a:bodyPr/>
        <a:lstStyle/>
        <a:p>
          <a:r>
            <a:rPr lang="en-US" dirty="0"/>
            <a:t>Ticket-to-Ride</a:t>
          </a:r>
        </a:p>
      </dgm:t>
    </dgm:pt>
    <dgm:pt modelId="{5F62A76C-A14F-4CC0-8FC4-F639F1C8A4E8}" type="parTrans" cxnId="{29DECA29-551D-483F-BB77-E7626046C2F1}">
      <dgm:prSet/>
      <dgm:spPr/>
      <dgm:t>
        <a:bodyPr/>
        <a:lstStyle/>
        <a:p>
          <a:endParaRPr lang="en-US"/>
        </a:p>
      </dgm:t>
    </dgm:pt>
    <dgm:pt modelId="{03484D4B-75A0-456E-B7AE-2978F41D173F}" type="sibTrans" cxnId="{29DECA29-551D-483F-BB77-E7626046C2F1}">
      <dgm:prSet/>
      <dgm:spPr/>
      <dgm:t>
        <a:bodyPr/>
        <a:lstStyle/>
        <a:p>
          <a:endParaRPr lang="en-US"/>
        </a:p>
      </dgm:t>
    </dgm:pt>
    <dgm:pt modelId="{D622ECAB-051D-40D1-A8B3-F8EB9B2B1C31}">
      <dgm:prSet/>
      <dgm:spPr/>
      <dgm:t>
        <a:bodyPr/>
        <a:lstStyle/>
        <a:p>
          <a:r>
            <a:rPr lang="en-US" dirty="0"/>
            <a:t>Inpatient and Radiology Nursing &amp; Technologist (IRNT) Taskforce created</a:t>
          </a:r>
        </a:p>
      </dgm:t>
    </dgm:pt>
    <dgm:pt modelId="{28265FC2-8CD7-4C53-B255-133BD7D83DD2}" type="parTrans" cxnId="{957B7EC3-D165-44E9-8D4B-7894D8EBBD85}">
      <dgm:prSet/>
      <dgm:spPr/>
      <dgm:t>
        <a:bodyPr/>
        <a:lstStyle/>
        <a:p>
          <a:endParaRPr lang="en-US"/>
        </a:p>
      </dgm:t>
    </dgm:pt>
    <dgm:pt modelId="{CF15CA12-9FE5-4152-B598-F181EFE2A58D}" type="sibTrans" cxnId="{957B7EC3-D165-44E9-8D4B-7894D8EBBD85}">
      <dgm:prSet/>
      <dgm:spPr/>
      <dgm:t>
        <a:bodyPr/>
        <a:lstStyle/>
        <a:p>
          <a:endParaRPr lang="en-US"/>
        </a:p>
      </dgm:t>
    </dgm:pt>
    <dgm:pt modelId="{FE1560A3-9512-4A36-B437-CED5E6278491}">
      <dgm:prSet/>
      <dgm:spPr/>
      <dgm:t>
        <a:bodyPr/>
        <a:lstStyle/>
        <a:p>
          <a:r>
            <a:rPr lang="en-US" dirty="0"/>
            <a:t>Barcode Medication Administration (BCMA) implemented </a:t>
          </a:r>
        </a:p>
      </dgm:t>
    </dgm:pt>
    <dgm:pt modelId="{199BDFFC-52B6-4DC8-9F92-AFE970FC2812}" type="parTrans" cxnId="{58D6C018-73C9-464C-BF08-8234D3E28A91}">
      <dgm:prSet/>
      <dgm:spPr/>
      <dgm:t>
        <a:bodyPr/>
        <a:lstStyle/>
        <a:p>
          <a:endParaRPr lang="en-US"/>
        </a:p>
      </dgm:t>
    </dgm:pt>
    <dgm:pt modelId="{03646CDD-2597-4B70-8BF8-8F0A3EDB56CF}" type="sibTrans" cxnId="{58D6C018-73C9-464C-BF08-8234D3E28A91}">
      <dgm:prSet/>
      <dgm:spPr/>
      <dgm:t>
        <a:bodyPr/>
        <a:lstStyle/>
        <a:p>
          <a:endParaRPr lang="en-US"/>
        </a:p>
      </dgm:t>
    </dgm:pt>
    <dgm:pt modelId="{7E577A2C-B5BF-485C-8549-5E4EAF0078A2}">
      <dgm:prSet/>
      <dgm:spPr/>
      <dgm:t>
        <a:bodyPr/>
        <a:lstStyle/>
        <a:p>
          <a:r>
            <a:rPr lang="en-US" dirty="0"/>
            <a:t>Radiology Resource Nurse Role created</a:t>
          </a:r>
        </a:p>
      </dgm:t>
    </dgm:pt>
    <dgm:pt modelId="{037A980B-AA17-494B-8EB7-7C7C9912DFE2}" type="parTrans" cxnId="{B6998DB6-436F-4D4B-B529-02FCE94FF3D1}">
      <dgm:prSet/>
      <dgm:spPr/>
      <dgm:t>
        <a:bodyPr/>
        <a:lstStyle/>
        <a:p>
          <a:endParaRPr lang="en-US"/>
        </a:p>
      </dgm:t>
    </dgm:pt>
    <dgm:pt modelId="{6F9A2F97-0360-4D37-8F1D-BD57A8E73DF9}" type="sibTrans" cxnId="{B6998DB6-436F-4D4B-B529-02FCE94FF3D1}">
      <dgm:prSet/>
      <dgm:spPr/>
      <dgm:t>
        <a:bodyPr/>
        <a:lstStyle/>
        <a:p>
          <a:endParaRPr lang="en-US"/>
        </a:p>
      </dgm:t>
    </dgm:pt>
    <dgm:pt modelId="{1033E4BD-9FAE-4A23-8D87-3859E0DFEE23}">
      <dgm:prSet/>
      <dgm:spPr/>
      <dgm:t>
        <a:bodyPr/>
        <a:lstStyle/>
        <a:p>
          <a:r>
            <a:rPr lang="en-US" b="1" dirty="0"/>
            <a:t>CURRENT</a:t>
          </a:r>
        </a:p>
      </dgm:t>
    </dgm:pt>
    <dgm:pt modelId="{44739552-DDC0-4570-86C6-22109C404140}" type="parTrans" cxnId="{A67C49C2-B60F-495F-929E-8A5FC4B9BAEF}">
      <dgm:prSet/>
      <dgm:spPr/>
    </dgm:pt>
    <dgm:pt modelId="{CECAA467-8303-46E3-9A4F-ACED9B937399}" type="sibTrans" cxnId="{A67C49C2-B60F-495F-929E-8A5FC4B9BAEF}">
      <dgm:prSet/>
      <dgm:spPr/>
    </dgm:pt>
    <dgm:pt modelId="{A0DB2F56-F979-49B9-A240-B503206068EA}">
      <dgm:prSet/>
      <dgm:spPr/>
      <dgm:t>
        <a:bodyPr/>
        <a:lstStyle/>
        <a:p>
          <a:r>
            <a:rPr lang="en-US" dirty="0"/>
            <a:t>Revision of RRN Job Description</a:t>
          </a:r>
        </a:p>
      </dgm:t>
    </dgm:pt>
    <dgm:pt modelId="{40954A14-D567-46A5-A1E9-467AA17197D1}" type="parTrans" cxnId="{2CFC7066-BF1D-468F-9BFB-BDE2D8299618}">
      <dgm:prSet/>
      <dgm:spPr/>
    </dgm:pt>
    <dgm:pt modelId="{E05D86AA-58D8-4A2F-809A-8CDA6ED8E294}" type="sibTrans" cxnId="{2CFC7066-BF1D-468F-9BFB-BDE2D8299618}">
      <dgm:prSet/>
      <dgm:spPr/>
    </dgm:pt>
    <dgm:pt modelId="{24735E4A-8100-4AC8-9745-AEB4BCF97186}">
      <dgm:prSet/>
      <dgm:spPr/>
      <dgm:t>
        <a:bodyPr/>
        <a:lstStyle/>
        <a:p>
          <a:r>
            <a:rPr lang="en-US" dirty="0"/>
            <a:t>Visual Notification System Trial</a:t>
          </a:r>
        </a:p>
      </dgm:t>
    </dgm:pt>
    <dgm:pt modelId="{869D8713-0436-4605-8707-CDC6E662D3CD}" type="parTrans" cxnId="{FD6F3B60-2FB6-4A49-B7BE-665EACBC827E}">
      <dgm:prSet/>
      <dgm:spPr/>
    </dgm:pt>
    <dgm:pt modelId="{BD2174C0-A44E-47A3-8191-45A0091ACEAB}" type="sibTrans" cxnId="{FD6F3B60-2FB6-4A49-B7BE-665EACBC827E}">
      <dgm:prSet/>
      <dgm:spPr/>
    </dgm:pt>
    <dgm:pt modelId="{B6E4F2F7-8CF6-412B-B444-7BB3CB2C8B05}">
      <dgm:prSet/>
      <dgm:spPr/>
      <dgm:t>
        <a:bodyPr/>
        <a:lstStyle/>
        <a:p>
          <a:r>
            <a:rPr lang="en-US" dirty="0"/>
            <a:t>Radiology Department specific education and SOP development</a:t>
          </a:r>
        </a:p>
      </dgm:t>
    </dgm:pt>
    <dgm:pt modelId="{8D97839E-080B-4FD4-8B31-285BA1A2F6C9}" type="parTrans" cxnId="{938BDFEA-10E6-4CA8-B3B6-074EE2A80FE0}">
      <dgm:prSet/>
      <dgm:spPr/>
    </dgm:pt>
    <dgm:pt modelId="{6CE2FF59-5A02-49C8-8005-265043D68BB7}" type="sibTrans" cxnId="{938BDFEA-10E6-4CA8-B3B6-074EE2A80FE0}">
      <dgm:prSet/>
      <dgm:spPr/>
    </dgm:pt>
    <dgm:pt modelId="{C7D50918-AC59-47B1-BD22-86E1EAD7C180}">
      <dgm:prSet/>
      <dgm:spPr/>
      <dgm:t>
        <a:bodyPr/>
        <a:lstStyle/>
        <a:p>
          <a:r>
            <a:rPr lang="en-US" dirty="0"/>
            <a:t>Collaboration with VUH Float Pool</a:t>
          </a:r>
        </a:p>
      </dgm:t>
    </dgm:pt>
    <dgm:pt modelId="{47693177-3161-47D4-84AE-6933C1392B49}" type="parTrans" cxnId="{D4B5E750-8D3B-45B3-8EE6-B775538EF833}">
      <dgm:prSet/>
      <dgm:spPr/>
    </dgm:pt>
    <dgm:pt modelId="{E032B0A1-EC82-47F1-B973-20780D889BD6}" type="sibTrans" cxnId="{D4B5E750-8D3B-45B3-8EE6-B775538EF833}">
      <dgm:prSet/>
      <dgm:spPr/>
    </dgm:pt>
    <dgm:pt modelId="{6DBE29B1-B4CE-4366-85EC-40C06E5EFEC8}">
      <dgm:prSet/>
      <dgm:spPr/>
      <dgm:t>
        <a:bodyPr/>
        <a:lstStyle/>
        <a:p>
          <a:r>
            <a:rPr lang="en-US" dirty="0"/>
            <a:t>Rachel Hale and Schuyler Jung-Figura hired as Clinical Staff Leaders of Radiology Nursing</a:t>
          </a:r>
        </a:p>
      </dgm:t>
    </dgm:pt>
    <dgm:pt modelId="{C8EC60A0-2E7D-48C4-9CE7-C091A28BE0A4}" type="parTrans" cxnId="{395AD494-4342-4DC7-B9D2-38079A1BB0B0}">
      <dgm:prSet/>
      <dgm:spPr/>
    </dgm:pt>
    <dgm:pt modelId="{02CF0B11-EC61-4399-B15B-3DE9BEF234DC}" type="sibTrans" cxnId="{395AD494-4342-4DC7-B9D2-38079A1BB0B0}">
      <dgm:prSet/>
      <dgm:spPr/>
    </dgm:pt>
    <dgm:pt modelId="{B259E2FD-0019-4484-B712-2B6A4D711BAA}" type="pres">
      <dgm:prSet presAssocID="{0EEB4974-5ABF-4FCC-8F92-D7B166013F7F}" presName="linearFlow" presStyleCnt="0">
        <dgm:presLayoutVars>
          <dgm:dir/>
          <dgm:animLvl val="lvl"/>
          <dgm:resizeHandles val="exact"/>
        </dgm:presLayoutVars>
      </dgm:prSet>
      <dgm:spPr/>
    </dgm:pt>
    <dgm:pt modelId="{C9FDB337-FA38-4C8C-9DDF-593395CC2645}" type="pres">
      <dgm:prSet presAssocID="{2845BACB-A9DD-47C5-8354-D51F9DDCAF2B}" presName="composite" presStyleCnt="0"/>
      <dgm:spPr/>
    </dgm:pt>
    <dgm:pt modelId="{2E711D01-F1FA-4F88-99FD-E9837914A9BF}" type="pres">
      <dgm:prSet presAssocID="{2845BACB-A9DD-47C5-8354-D51F9DDCAF2B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02933572-E4D8-41DA-9E3A-DB3F88CD4D89}" type="pres">
      <dgm:prSet presAssocID="{2845BACB-A9DD-47C5-8354-D51F9DDCAF2B}" presName="descendantText" presStyleLbl="alignAcc1" presStyleIdx="0" presStyleCnt="7">
        <dgm:presLayoutVars>
          <dgm:bulletEnabled val="1"/>
        </dgm:presLayoutVars>
      </dgm:prSet>
      <dgm:spPr/>
    </dgm:pt>
    <dgm:pt modelId="{A3AB5FE7-441B-4A7E-9842-885ADDA50389}" type="pres">
      <dgm:prSet presAssocID="{F6061714-4673-4FC6-9252-66901C02AACF}" presName="sp" presStyleCnt="0"/>
      <dgm:spPr/>
    </dgm:pt>
    <dgm:pt modelId="{EF2357EB-0424-4D0F-A59B-CCB8192F60F1}" type="pres">
      <dgm:prSet presAssocID="{1E981639-0A3D-4DF2-82D6-89F0E86BAC00}" presName="composite" presStyleCnt="0"/>
      <dgm:spPr/>
    </dgm:pt>
    <dgm:pt modelId="{87C1DBD4-DE32-4CA3-9931-956CA4280C67}" type="pres">
      <dgm:prSet presAssocID="{1E981639-0A3D-4DF2-82D6-89F0E86BAC00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ADA4A3C-85BF-41E8-94BE-98482656134B}" type="pres">
      <dgm:prSet presAssocID="{1E981639-0A3D-4DF2-82D6-89F0E86BAC00}" presName="descendantText" presStyleLbl="alignAcc1" presStyleIdx="1" presStyleCnt="7">
        <dgm:presLayoutVars>
          <dgm:bulletEnabled val="1"/>
        </dgm:presLayoutVars>
      </dgm:prSet>
      <dgm:spPr/>
    </dgm:pt>
    <dgm:pt modelId="{CD4A0F67-9F25-45DC-9218-EF5B84D377E3}" type="pres">
      <dgm:prSet presAssocID="{4C84ADE5-86E1-40AF-944F-745B418BF736}" presName="sp" presStyleCnt="0"/>
      <dgm:spPr/>
    </dgm:pt>
    <dgm:pt modelId="{BEBBCCA8-EAA6-4860-99CD-46A0002C6348}" type="pres">
      <dgm:prSet presAssocID="{2B0C737F-D5F6-4CE1-9EE9-43E44DE466B1}" presName="composite" presStyleCnt="0"/>
      <dgm:spPr/>
    </dgm:pt>
    <dgm:pt modelId="{AEDCF41A-21C3-45FD-BB2D-CFD98031E4CD}" type="pres">
      <dgm:prSet presAssocID="{2B0C737F-D5F6-4CE1-9EE9-43E44DE466B1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ED31892-3973-4620-9CBA-D6629765A523}" type="pres">
      <dgm:prSet presAssocID="{2B0C737F-D5F6-4CE1-9EE9-43E44DE466B1}" presName="descendantText" presStyleLbl="alignAcc1" presStyleIdx="2" presStyleCnt="7">
        <dgm:presLayoutVars>
          <dgm:bulletEnabled val="1"/>
        </dgm:presLayoutVars>
      </dgm:prSet>
      <dgm:spPr/>
    </dgm:pt>
    <dgm:pt modelId="{9533244E-BA39-4E1A-BE37-5270300507FD}" type="pres">
      <dgm:prSet presAssocID="{97258146-FC73-41E8-B4BC-3ECE8FEC751D}" presName="sp" presStyleCnt="0"/>
      <dgm:spPr/>
    </dgm:pt>
    <dgm:pt modelId="{17911B56-76F9-4F0B-AE86-046F4EC9DF58}" type="pres">
      <dgm:prSet presAssocID="{ABD0C9D7-99DC-47F9-8E41-17AD958A6CAC}" presName="composite" presStyleCnt="0"/>
      <dgm:spPr/>
    </dgm:pt>
    <dgm:pt modelId="{90FD3ECE-B40C-4D60-876F-7D192C465702}" type="pres">
      <dgm:prSet presAssocID="{ABD0C9D7-99DC-47F9-8E41-17AD958A6CAC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5ADF7F6-21D3-486F-ADAA-C669945C9076}" type="pres">
      <dgm:prSet presAssocID="{ABD0C9D7-99DC-47F9-8E41-17AD958A6CAC}" presName="descendantText" presStyleLbl="alignAcc1" presStyleIdx="3" presStyleCnt="7">
        <dgm:presLayoutVars>
          <dgm:bulletEnabled val="1"/>
        </dgm:presLayoutVars>
      </dgm:prSet>
      <dgm:spPr/>
    </dgm:pt>
    <dgm:pt modelId="{96DA59E9-C7F9-49CA-88D3-674EE1C1E49C}" type="pres">
      <dgm:prSet presAssocID="{38009C06-603E-4795-BD3C-E6B326A56B37}" presName="sp" presStyleCnt="0"/>
      <dgm:spPr/>
    </dgm:pt>
    <dgm:pt modelId="{A0008A49-6ED1-4F4B-A607-A6D1D1C29AC2}" type="pres">
      <dgm:prSet presAssocID="{25848B07-8BCB-4350-A784-731028E20D82}" presName="composite" presStyleCnt="0"/>
      <dgm:spPr/>
    </dgm:pt>
    <dgm:pt modelId="{A418577E-181D-4144-9BBD-518DE0205F28}" type="pres">
      <dgm:prSet presAssocID="{25848B07-8BCB-4350-A784-731028E20D82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3AF74B6F-E560-4CB7-892E-DA4B479BB592}" type="pres">
      <dgm:prSet presAssocID="{25848B07-8BCB-4350-A784-731028E20D82}" presName="descendantText" presStyleLbl="alignAcc1" presStyleIdx="4" presStyleCnt="7">
        <dgm:presLayoutVars>
          <dgm:bulletEnabled val="1"/>
        </dgm:presLayoutVars>
      </dgm:prSet>
      <dgm:spPr/>
    </dgm:pt>
    <dgm:pt modelId="{AE45A940-A0BB-491B-9292-8704AEB068D9}" type="pres">
      <dgm:prSet presAssocID="{73BA2744-72CD-4648-810E-22C22A47D5FC}" presName="sp" presStyleCnt="0"/>
      <dgm:spPr/>
    </dgm:pt>
    <dgm:pt modelId="{C591563D-F351-49F8-BF5D-2151EF452DCA}" type="pres">
      <dgm:prSet presAssocID="{1033E4BD-9FAE-4A23-8D87-3859E0DFEE23}" presName="composite" presStyleCnt="0"/>
      <dgm:spPr/>
    </dgm:pt>
    <dgm:pt modelId="{CC0A5215-ADDC-499B-9339-4216AC89E002}" type="pres">
      <dgm:prSet presAssocID="{1033E4BD-9FAE-4A23-8D87-3859E0DFEE23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18A47F1-F617-475D-B14B-7F4BF8B7F2A2}" type="pres">
      <dgm:prSet presAssocID="{1033E4BD-9FAE-4A23-8D87-3859E0DFEE23}" presName="descendantText" presStyleLbl="alignAcc1" presStyleIdx="5" presStyleCnt="7">
        <dgm:presLayoutVars>
          <dgm:bulletEnabled val="1"/>
        </dgm:presLayoutVars>
      </dgm:prSet>
      <dgm:spPr/>
    </dgm:pt>
    <dgm:pt modelId="{2C621C8D-3C4D-4E0E-BDAF-6C3052F05E14}" type="pres">
      <dgm:prSet presAssocID="{CECAA467-8303-46E3-9A4F-ACED9B937399}" presName="sp" presStyleCnt="0"/>
      <dgm:spPr/>
    </dgm:pt>
    <dgm:pt modelId="{C9EB2CD3-982A-44DA-BEF3-3C0B39474C78}" type="pres">
      <dgm:prSet presAssocID="{FC55E037-04CA-4BA5-B04C-8CC21F5FDFB6}" presName="composite" presStyleCnt="0"/>
      <dgm:spPr/>
    </dgm:pt>
    <dgm:pt modelId="{51C82DFF-38A0-464E-9DD4-AB9F9D6A6173}" type="pres">
      <dgm:prSet presAssocID="{FC55E037-04CA-4BA5-B04C-8CC21F5FDFB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88C4E872-7793-4922-B799-B85FD5987460}" type="pres">
      <dgm:prSet presAssocID="{FC55E037-04CA-4BA5-B04C-8CC21F5FDFB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60A9500-3EE2-4EFE-B057-B06C4164E1B8}" type="presOf" srcId="{A0DB2F56-F979-49B9-A240-B503206068EA}" destId="{218A47F1-F617-475D-B14B-7F4BF8B7F2A2}" srcOrd="0" destOrd="0" presId="urn:microsoft.com/office/officeart/2005/8/layout/chevron2"/>
    <dgm:cxn modelId="{98456502-37A1-4B6B-A53B-1749B76E197C}" srcId="{0EEB4974-5ABF-4FCC-8F92-D7B166013F7F}" destId="{2B0C737F-D5F6-4CE1-9EE9-43E44DE466B1}" srcOrd="2" destOrd="0" parTransId="{15FC8C08-3925-4684-8E1C-22B32BF8B3DD}" sibTransId="{97258146-FC73-41E8-B4BC-3ECE8FEC751D}"/>
    <dgm:cxn modelId="{9B5A680B-34FA-4E42-BB6C-5C1585CAFB41}" srcId="{1E981639-0A3D-4DF2-82D6-89F0E86BAC00}" destId="{D5F45F86-043B-4BFE-BDD7-B2C200D49AC9}" srcOrd="0" destOrd="0" parTransId="{AC97D4A2-0CCC-4C69-9195-5FA213811313}" sibTransId="{A2E3729C-B6B4-4C3E-B54F-DF81493EC247}"/>
    <dgm:cxn modelId="{A2C3DE0B-AFA9-4B93-AF09-360695183D00}" type="presOf" srcId="{95EED0E2-9714-40A9-9CA9-B74603F0990F}" destId="{88C4E872-7793-4922-B799-B85FD5987460}" srcOrd="0" destOrd="1" presId="urn:microsoft.com/office/officeart/2005/8/layout/chevron2"/>
    <dgm:cxn modelId="{CB649112-AD8C-4834-A249-9187F219A07A}" type="presOf" srcId="{FC55E037-04CA-4BA5-B04C-8CC21F5FDFB6}" destId="{51C82DFF-38A0-464E-9DD4-AB9F9D6A6173}" srcOrd="0" destOrd="0" presId="urn:microsoft.com/office/officeart/2005/8/layout/chevron2"/>
    <dgm:cxn modelId="{58D6C018-73C9-464C-BF08-8234D3E28A91}" srcId="{ABD0C9D7-99DC-47F9-8E41-17AD958A6CAC}" destId="{FE1560A3-9512-4A36-B437-CED5E6278491}" srcOrd="1" destOrd="0" parTransId="{199BDFFC-52B6-4DC8-9F92-AFE970FC2812}" sibTransId="{03646CDD-2597-4B70-8BF8-8F0A3EDB56CF}"/>
    <dgm:cxn modelId="{4134C126-D56F-4225-BEE7-67B2CACDE827}" srcId="{2845BACB-A9DD-47C5-8354-D51F9DDCAF2B}" destId="{0E5FB860-D01E-4A9D-B896-94F954ADF135}" srcOrd="0" destOrd="0" parTransId="{935DE94D-E6A4-4E93-89C5-0E5FC10055B4}" sibTransId="{7A7B2F15-D82E-4068-965A-5357155B4D88}"/>
    <dgm:cxn modelId="{29DECA29-551D-483F-BB77-E7626046C2F1}" srcId="{FC55E037-04CA-4BA5-B04C-8CC21F5FDFB6}" destId="{95EED0E2-9714-40A9-9CA9-B74603F0990F}" srcOrd="1" destOrd="0" parTransId="{5F62A76C-A14F-4CC0-8FC4-F639F1C8A4E8}" sibTransId="{03484D4B-75A0-456E-B7AE-2978F41D173F}"/>
    <dgm:cxn modelId="{22E8E42D-5BFF-450D-8115-A0CAE935EAFD}" type="presOf" srcId="{6DBE29B1-B4CE-4366-85EC-40C06E5EFEC8}" destId="{3AF74B6F-E560-4CB7-892E-DA4B479BB592}" srcOrd="0" destOrd="1" presId="urn:microsoft.com/office/officeart/2005/8/layout/chevron2"/>
    <dgm:cxn modelId="{E961202E-E7D4-47DD-9E2D-B159E10FC99C}" type="presOf" srcId="{B6E4F2F7-8CF6-412B-B444-7BB3CB2C8B05}" destId="{218A47F1-F617-475D-B14B-7F4BF8B7F2A2}" srcOrd="0" destOrd="2" presId="urn:microsoft.com/office/officeart/2005/8/layout/chevron2"/>
    <dgm:cxn modelId="{A5427630-2FBE-4A0B-A2A4-34E95441B316}" srcId="{0EEB4974-5ABF-4FCC-8F92-D7B166013F7F}" destId="{ABD0C9D7-99DC-47F9-8E41-17AD958A6CAC}" srcOrd="3" destOrd="0" parTransId="{587FE647-FD5D-4BD6-B457-5D31D285603B}" sibTransId="{38009C06-603E-4795-BD3C-E6B326A56B37}"/>
    <dgm:cxn modelId="{FD6F3B60-2FB6-4A49-B7BE-665EACBC827E}" srcId="{1033E4BD-9FAE-4A23-8D87-3859E0DFEE23}" destId="{24735E4A-8100-4AC8-9745-AEB4BCF97186}" srcOrd="1" destOrd="0" parTransId="{869D8713-0436-4605-8707-CDC6E662D3CD}" sibTransId="{BD2174C0-A44E-47A3-8191-45A0091ACEAB}"/>
    <dgm:cxn modelId="{92DD0141-FE92-48DB-ABC3-B41DE02F9D10}" type="presOf" srcId="{0E5FB860-D01E-4A9D-B896-94F954ADF135}" destId="{02933572-E4D8-41DA-9E3A-DB3F88CD4D89}" srcOrd="0" destOrd="0" presId="urn:microsoft.com/office/officeart/2005/8/layout/chevron2"/>
    <dgm:cxn modelId="{F6113A41-BEBF-4FA7-A41A-D33F76F417E1}" type="presOf" srcId="{D5F45F86-043B-4BFE-BDD7-B2C200D49AC9}" destId="{9ADA4A3C-85BF-41E8-94BE-98482656134B}" srcOrd="0" destOrd="0" presId="urn:microsoft.com/office/officeart/2005/8/layout/chevron2"/>
    <dgm:cxn modelId="{05F85E44-AF36-4136-A9FD-B815CFD0E5F3}" type="presOf" srcId="{FE1560A3-9512-4A36-B437-CED5E6278491}" destId="{15ADF7F6-21D3-486F-ADAA-C669945C9076}" srcOrd="0" destOrd="1" presId="urn:microsoft.com/office/officeart/2005/8/layout/chevron2"/>
    <dgm:cxn modelId="{2CFC7066-BF1D-468F-9BFB-BDE2D8299618}" srcId="{1033E4BD-9FAE-4A23-8D87-3859E0DFEE23}" destId="{A0DB2F56-F979-49B9-A240-B503206068EA}" srcOrd="0" destOrd="0" parTransId="{40954A14-D567-46A5-A1E9-467AA17197D1}" sibTransId="{E05D86AA-58D8-4A2F-809A-8CDA6ED8E294}"/>
    <dgm:cxn modelId="{4AA3D06E-3BEC-493A-B367-E545628B0EE6}" srcId="{25848B07-8BCB-4350-A784-731028E20D82}" destId="{4B1F03A6-D906-42DC-94C7-0087F848CE4D}" srcOrd="0" destOrd="0" parTransId="{128C94C2-A766-4F23-BB65-09D524CF1CDE}" sibTransId="{61665B25-0315-4EB9-8F9A-AC4B7AA5BACA}"/>
    <dgm:cxn modelId="{D4B5E750-8D3B-45B3-8EE6-B775538EF833}" srcId="{FC55E037-04CA-4BA5-B04C-8CC21F5FDFB6}" destId="{C7D50918-AC59-47B1-BD22-86E1EAD7C180}" srcOrd="2" destOrd="0" parTransId="{47693177-3161-47D4-84AE-6933C1392B49}" sibTransId="{E032B0A1-EC82-47F1-B973-20780D889BD6}"/>
    <dgm:cxn modelId="{7927E278-E72C-4F2A-82AA-8F0DBA4B7C49}" srcId="{0EEB4974-5ABF-4FCC-8F92-D7B166013F7F}" destId="{25848B07-8BCB-4350-A784-731028E20D82}" srcOrd="4" destOrd="0" parTransId="{C16EB124-D177-4F3A-9661-DA148F2B15DA}" sibTransId="{73BA2744-72CD-4648-810E-22C22A47D5FC}"/>
    <dgm:cxn modelId="{C10CA386-A9A3-4B99-B31E-E1B370E535F8}" type="presOf" srcId="{0EEB4974-5ABF-4FCC-8F92-D7B166013F7F}" destId="{B259E2FD-0019-4484-B712-2B6A4D711BAA}" srcOrd="0" destOrd="0" presId="urn:microsoft.com/office/officeart/2005/8/layout/chevron2"/>
    <dgm:cxn modelId="{395AD494-4342-4DC7-B9D2-38079A1BB0B0}" srcId="{25848B07-8BCB-4350-A784-731028E20D82}" destId="{6DBE29B1-B4CE-4366-85EC-40C06E5EFEC8}" srcOrd="1" destOrd="0" parTransId="{C8EC60A0-2E7D-48C4-9CE7-C091A28BE0A4}" sibTransId="{02CF0B11-EC61-4399-B15B-3DE9BEF234DC}"/>
    <dgm:cxn modelId="{B0D20B95-9286-488E-A22D-4358DA0BB74F}" type="presOf" srcId="{1E981639-0A3D-4DF2-82D6-89F0E86BAC00}" destId="{87C1DBD4-DE32-4CA3-9931-956CA4280C67}" srcOrd="0" destOrd="0" presId="urn:microsoft.com/office/officeart/2005/8/layout/chevron2"/>
    <dgm:cxn modelId="{83682FA1-B9E6-4202-B8B1-16D6410DAAB8}" srcId="{0EEB4974-5ABF-4FCC-8F92-D7B166013F7F}" destId="{2845BACB-A9DD-47C5-8354-D51F9DDCAF2B}" srcOrd="0" destOrd="0" parTransId="{54D8EC80-67FE-4B19-806B-35EB2898F3F9}" sibTransId="{F6061714-4673-4FC6-9252-66901C02AACF}"/>
    <dgm:cxn modelId="{C15EA0B1-29EF-481C-BD39-F7DF96E4C7D0}" srcId="{0EEB4974-5ABF-4FCC-8F92-D7B166013F7F}" destId="{FC55E037-04CA-4BA5-B04C-8CC21F5FDFB6}" srcOrd="6" destOrd="0" parTransId="{FB36E2E7-593C-4BF8-880B-FB5BC1330C2F}" sibTransId="{12F6B4D1-D963-448D-A30E-DC1AC994B785}"/>
    <dgm:cxn modelId="{421296B2-D772-46BD-BE90-7F3E88642686}" type="presOf" srcId="{2B0C737F-D5F6-4CE1-9EE9-43E44DE466B1}" destId="{AEDCF41A-21C3-45FD-BB2D-CFD98031E4CD}" srcOrd="0" destOrd="0" presId="urn:microsoft.com/office/officeart/2005/8/layout/chevron2"/>
    <dgm:cxn modelId="{B6998DB6-436F-4D4B-B529-02FCE94FF3D1}" srcId="{2B0C737F-D5F6-4CE1-9EE9-43E44DE466B1}" destId="{7E577A2C-B5BF-485C-8549-5E4EAF0078A2}" srcOrd="0" destOrd="0" parTransId="{037A980B-AA17-494B-8EB7-7C7C9912DFE2}" sibTransId="{6F9A2F97-0360-4D37-8F1D-BD57A8E73DF9}"/>
    <dgm:cxn modelId="{0DF760BA-1C01-4627-8CA1-FC690B818E11}" type="presOf" srcId="{7E577A2C-B5BF-485C-8549-5E4EAF0078A2}" destId="{0ED31892-3973-4620-9CBA-D6629765A523}" srcOrd="0" destOrd="0" presId="urn:microsoft.com/office/officeart/2005/8/layout/chevron2"/>
    <dgm:cxn modelId="{9B95F1C0-4657-49CE-B009-3294170F2A8B}" type="presOf" srcId="{C7D50918-AC59-47B1-BD22-86E1EAD7C180}" destId="{88C4E872-7793-4922-B799-B85FD5987460}" srcOrd="0" destOrd="2" presId="urn:microsoft.com/office/officeart/2005/8/layout/chevron2"/>
    <dgm:cxn modelId="{A67C49C2-B60F-495F-929E-8A5FC4B9BAEF}" srcId="{0EEB4974-5ABF-4FCC-8F92-D7B166013F7F}" destId="{1033E4BD-9FAE-4A23-8D87-3859E0DFEE23}" srcOrd="5" destOrd="0" parTransId="{44739552-DDC0-4570-86C6-22109C404140}" sibTransId="{CECAA467-8303-46E3-9A4F-ACED9B937399}"/>
    <dgm:cxn modelId="{957B7EC3-D165-44E9-8D4B-7894D8EBBD85}" srcId="{ABD0C9D7-99DC-47F9-8E41-17AD958A6CAC}" destId="{D622ECAB-051D-40D1-A8B3-F8EB9B2B1C31}" srcOrd="0" destOrd="0" parTransId="{28265FC2-8CD7-4C53-B255-133BD7D83DD2}" sibTransId="{CF15CA12-9FE5-4152-B598-F181EFE2A58D}"/>
    <dgm:cxn modelId="{E218E0C3-DE8C-4654-98A3-4C8BBBDCA744}" type="presOf" srcId="{D622ECAB-051D-40D1-A8B3-F8EB9B2B1C31}" destId="{15ADF7F6-21D3-486F-ADAA-C669945C9076}" srcOrd="0" destOrd="0" presId="urn:microsoft.com/office/officeart/2005/8/layout/chevron2"/>
    <dgm:cxn modelId="{29934CDC-5621-4938-A099-F0B7CDA7620F}" type="presOf" srcId="{1033E4BD-9FAE-4A23-8D87-3859E0DFEE23}" destId="{CC0A5215-ADDC-499B-9339-4216AC89E002}" srcOrd="0" destOrd="0" presId="urn:microsoft.com/office/officeart/2005/8/layout/chevron2"/>
    <dgm:cxn modelId="{8CEE52E1-E53F-403E-A993-617475794B09}" type="presOf" srcId="{ABD0C9D7-99DC-47F9-8E41-17AD958A6CAC}" destId="{90FD3ECE-B40C-4D60-876F-7D192C465702}" srcOrd="0" destOrd="0" presId="urn:microsoft.com/office/officeart/2005/8/layout/chevron2"/>
    <dgm:cxn modelId="{938BDFEA-10E6-4CA8-B3B6-074EE2A80FE0}" srcId="{1033E4BD-9FAE-4A23-8D87-3859E0DFEE23}" destId="{B6E4F2F7-8CF6-412B-B444-7BB3CB2C8B05}" srcOrd="2" destOrd="0" parTransId="{8D97839E-080B-4FD4-8B31-285BA1A2F6C9}" sibTransId="{6CE2FF59-5A02-49C8-8005-265043D68BB7}"/>
    <dgm:cxn modelId="{3935FAEC-38E1-44D1-88B9-932AA1980150}" type="presOf" srcId="{4B1F03A6-D906-42DC-94C7-0087F848CE4D}" destId="{3AF74B6F-E560-4CB7-892E-DA4B479BB592}" srcOrd="0" destOrd="0" presId="urn:microsoft.com/office/officeart/2005/8/layout/chevron2"/>
    <dgm:cxn modelId="{2C85D1EF-49DF-4A2B-B8C9-2ECE8868221E}" srcId="{0EEB4974-5ABF-4FCC-8F92-D7B166013F7F}" destId="{1E981639-0A3D-4DF2-82D6-89F0E86BAC00}" srcOrd="1" destOrd="0" parTransId="{B44757BA-361F-42E0-8821-53B324466D52}" sibTransId="{4C84ADE5-86E1-40AF-944F-745B418BF736}"/>
    <dgm:cxn modelId="{94A213F5-E708-486A-927D-5ABAB9E0928D}" type="presOf" srcId="{24735E4A-8100-4AC8-9745-AEB4BCF97186}" destId="{218A47F1-F617-475D-B14B-7F4BF8B7F2A2}" srcOrd="0" destOrd="1" presId="urn:microsoft.com/office/officeart/2005/8/layout/chevron2"/>
    <dgm:cxn modelId="{EA8ED0FA-F0DF-4867-974C-BDB319D17931}" type="presOf" srcId="{EF5578FD-A382-4B99-A08F-4C5F69952ACF}" destId="{88C4E872-7793-4922-B799-B85FD5987460}" srcOrd="0" destOrd="0" presId="urn:microsoft.com/office/officeart/2005/8/layout/chevron2"/>
    <dgm:cxn modelId="{C63BF4FA-E8D3-4359-857E-9429C11A4C3C}" srcId="{FC55E037-04CA-4BA5-B04C-8CC21F5FDFB6}" destId="{EF5578FD-A382-4B99-A08F-4C5F69952ACF}" srcOrd="0" destOrd="0" parTransId="{C783599F-E0DB-4107-A3B6-5B950836DA87}" sibTransId="{7BF9401B-9B8C-4CDC-816D-F43383025E33}"/>
    <dgm:cxn modelId="{A9B71EFB-75B5-4AF3-8F5F-9B50BC36BF55}" type="presOf" srcId="{2845BACB-A9DD-47C5-8354-D51F9DDCAF2B}" destId="{2E711D01-F1FA-4F88-99FD-E9837914A9BF}" srcOrd="0" destOrd="0" presId="urn:microsoft.com/office/officeart/2005/8/layout/chevron2"/>
    <dgm:cxn modelId="{AF93C9FB-B17A-449F-9A64-B3F4FC71FB95}" type="presOf" srcId="{25848B07-8BCB-4350-A784-731028E20D82}" destId="{A418577E-181D-4144-9BBD-518DE0205F28}" srcOrd="0" destOrd="0" presId="urn:microsoft.com/office/officeart/2005/8/layout/chevron2"/>
    <dgm:cxn modelId="{95F088B6-411B-44E6-B788-C0DD9A453063}" type="presParOf" srcId="{B259E2FD-0019-4484-B712-2B6A4D711BAA}" destId="{C9FDB337-FA38-4C8C-9DDF-593395CC2645}" srcOrd="0" destOrd="0" presId="urn:microsoft.com/office/officeart/2005/8/layout/chevron2"/>
    <dgm:cxn modelId="{B97722B5-5F39-4A67-BE46-C60C427A65CE}" type="presParOf" srcId="{C9FDB337-FA38-4C8C-9DDF-593395CC2645}" destId="{2E711D01-F1FA-4F88-99FD-E9837914A9BF}" srcOrd="0" destOrd="0" presId="urn:microsoft.com/office/officeart/2005/8/layout/chevron2"/>
    <dgm:cxn modelId="{9187880A-471B-4C8F-88F1-F60B86065D0F}" type="presParOf" srcId="{C9FDB337-FA38-4C8C-9DDF-593395CC2645}" destId="{02933572-E4D8-41DA-9E3A-DB3F88CD4D89}" srcOrd="1" destOrd="0" presId="urn:microsoft.com/office/officeart/2005/8/layout/chevron2"/>
    <dgm:cxn modelId="{8E8B9FDE-91EC-4E44-A775-28F361B36D4B}" type="presParOf" srcId="{B259E2FD-0019-4484-B712-2B6A4D711BAA}" destId="{A3AB5FE7-441B-4A7E-9842-885ADDA50389}" srcOrd="1" destOrd="0" presId="urn:microsoft.com/office/officeart/2005/8/layout/chevron2"/>
    <dgm:cxn modelId="{166EB686-5053-4F5F-94D2-CAD11D2FCB23}" type="presParOf" srcId="{B259E2FD-0019-4484-B712-2B6A4D711BAA}" destId="{EF2357EB-0424-4D0F-A59B-CCB8192F60F1}" srcOrd="2" destOrd="0" presId="urn:microsoft.com/office/officeart/2005/8/layout/chevron2"/>
    <dgm:cxn modelId="{3A760F33-A1BE-413D-A526-890D9348CE31}" type="presParOf" srcId="{EF2357EB-0424-4D0F-A59B-CCB8192F60F1}" destId="{87C1DBD4-DE32-4CA3-9931-956CA4280C67}" srcOrd="0" destOrd="0" presId="urn:microsoft.com/office/officeart/2005/8/layout/chevron2"/>
    <dgm:cxn modelId="{76B0BE22-963E-48AE-9177-260089D27838}" type="presParOf" srcId="{EF2357EB-0424-4D0F-A59B-CCB8192F60F1}" destId="{9ADA4A3C-85BF-41E8-94BE-98482656134B}" srcOrd="1" destOrd="0" presId="urn:microsoft.com/office/officeart/2005/8/layout/chevron2"/>
    <dgm:cxn modelId="{EE707649-B34C-4AB1-BFB4-B3A25A54D8FC}" type="presParOf" srcId="{B259E2FD-0019-4484-B712-2B6A4D711BAA}" destId="{CD4A0F67-9F25-45DC-9218-EF5B84D377E3}" srcOrd="3" destOrd="0" presId="urn:microsoft.com/office/officeart/2005/8/layout/chevron2"/>
    <dgm:cxn modelId="{3EF4325F-C43E-433B-9173-55D0C292A40F}" type="presParOf" srcId="{B259E2FD-0019-4484-B712-2B6A4D711BAA}" destId="{BEBBCCA8-EAA6-4860-99CD-46A0002C6348}" srcOrd="4" destOrd="0" presId="urn:microsoft.com/office/officeart/2005/8/layout/chevron2"/>
    <dgm:cxn modelId="{1C655A48-A0FF-493E-BFBF-3AAA32E0F7B8}" type="presParOf" srcId="{BEBBCCA8-EAA6-4860-99CD-46A0002C6348}" destId="{AEDCF41A-21C3-45FD-BB2D-CFD98031E4CD}" srcOrd="0" destOrd="0" presId="urn:microsoft.com/office/officeart/2005/8/layout/chevron2"/>
    <dgm:cxn modelId="{E06DA8D4-CE3C-4ADC-97B5-51BF32933B22}" type="presParOf" srcId="{BEBBCCA8-EAA6-4860-99CD-46A0002C6348}" destId="{0ED31892-3973-4620-9CBA-D6629765A523}" srcOrd="1" destOrd="0" presId="urn:microsoft.com/office/officeart/2005/8/layout/chevron2"/>
    <dgm:cxn modelId="{2C3260D9-7880-4876-8A9C-14F5FDAE762A}" type="presParOf" srcId="{B259E2FD-0019-4484-B712-2B6A4D711BAA}" destId="{9533244E-BA39-4E1A-BE37-5270300507FD}" srcOrd="5" destOrd="0" presId="urn:microsoft.com/office/officeart/2005/8/layout/chevron2"/>
    <dgm:cxn modelId="{457EC9AE-D048-4389-8092-128EB869A9B0}" type="presParOf" srcId="{B259E2FD-0019-4484-B712-2B6A4D711BAA}" destId="{17911B56-76F9-4F0B-AE86-046F4EC9DF58}" srcOrd="6" destOrd="0" presId="urn:microsoft.com/office/officeart/2005/8/layout/chevron2"/>
    <dgm:cxn modelId="{A67227F2-DEAD-4CA4-BE30-76A85DCB727E}" type="presParOf" srcId="{17911B56-76F9-4F0B-AE86-046F4EC9DF58}" destId="{90FD3ECE-B40C-4D60-876F-7D192C465702}" srcOrd="0" destOrd="0" presId="urn:microsoft.com/office/officeart/2005/8/layout/chevron2"/>
    <dgm:cxn modelId="{55234BFF-4331-4578-BCF7-794DC9404DD2}" type="presParOf" srcId="{17911B56-76F9-4F0B-AE86-046F4EC9DF58}" destId="{15ADF7F6-21D3-486F-ADAA-C669945C9076}" srcOrd="1" destOrd="0" presId="urn:microsoft.com/office/officeart/2005/8/layout/chevron2"/>
    <dgm:cxn modelId="{1F7E2BDF-D8DB-4FDD-A584-5C0E8A6EBD44}" type="presParOf" srcId="{B259E2FD-0019-4484-B712-2B6A4D711BAA}" destId="{96DA59E9-C7F9-49CA-88D3-674EE1C1E49C}" srcOrd="7" destOrd="0" presId="urn:microsoft.com/office/officeart/2005/8/layout/chevron2"/>
    <dgm:cxn modelId="{BCB5CA20-01C4-4543-A76C-ED40BBEC930C}" type="presParOf" srcId="{B259E2FD-0019-4484-B712-2B6A4D711BAA}" destId="{A0008A49-6ED1-4F4B-A607-A6D1D1C29AC2}" srcOrd="8" destOrd="0" presId="urn:microsoft.com/office/officeart/2005/8/layout/chevron2"/>
    <dgm:cxn modelId="{E556B404-AF13-48BA-B7C7-A1187C2EE38E}" type="presParOf" srcId="{A0008A49-6ED1-4F4B-A607-A6D1D1C29AC2}" destId="{A418577E-181D-4144-9BBD-518DE0205F28}" srcOrd="0" destOrd="0" presId="urn:microsoft.com/office/officeart/2005/8/layout/chevron2"/>
    <dgm:cxn modelId="{EA26A647-3FAA-48BB-9008-C6BC5750116D}" type="presParOf" srcId="{A0008A49-6ED1-4F4B-A607-A6D1D1C29AC2}" destId="{3AF74B6F-E560-4CB7-892E-DA4B479BB592}" srcOrd="1" destOrd="0" presId="urn:microsoft.com/office/officeart/2005/8/layout/chevron2"/>
    <dgm:cxn modelId="{3ADEA3C8-6A47-4EE8-9DA5-A9AE8FEA8019}" type="presParOf" srcId="{B259E2FD-0019-4484-B712-2B6A4D711BAA}" destId="{AE45A940-A0BB-491B-9292-8704AEB068D9}" srcOrd="9" destOrd="0" presId="urn:microsoft.com/office/officeart/2005/8/layout/chevron2"/>
    <dgm:cxn modelId="{870DDB8D-4CC4-456E-B0C1-888CB42BEEBB}" type="presParOf" srcId="{B259E2FD-0019-4484-B712-2B6A4D711BAA}" destId="{C591563D-F351-49F8-BF5D-2151EF452DCA}" srcOrd="10" destOrd="0" presId="urn:microsoft.com/office/officeart/2005/8/layout/chevron2"/>
    <dgm:cxn modelId="{CB0C8F29-E4DA-4CB3-AA44-C4A2C33E6309}" type="presParOf" srcId="{C591563D-F351-49F8-BF5D-2151EF452DCA}" destId="{CC0A5215-ADDC-499B-9339-4216AC89E002}" srcOrd="0" destOrd="0" presId="urn:microsoft.com/office/officeart/2005/8/layout/chevron2"/>
    <dgm:cxn modelId="{07A5A068-B934-4085-B070-87D758C63F9F}" type="presParOf" srcId="{C591563D-F351-49F8-BF5D-2151EF452DCA}" destId="{218A47F1-F617-475D-B14B-7F4BF8B7F2A2}" srcOrd="1" destOrd="0" presId="urn:microsoft.com/office/officeart/2005/8/layout/chevron2"/>
    <dgm:cxn modelId="{000439EF-A65C-4D42-8A66-B82A57AB931B}" type="presParOf" srcId="{B259E2FD-0019-4484-B712-2B6A4D711BAA}" destId="{2C621C8D-3C4D-4E0E-BDAF-6C3052F05E14}" srcOrd="11" destOrd="0" presId="urn:microsoft.com/office/officeart/2005/8/layout/chevron2"/>
    <dgm:cxn modelId="{9C9BD44C-479D-4D85-B998-F13CAE761BCB}" type="presParOf" srcId="{B259E2FD-0019-4484-B712-2B6A4D711BAA}" destId="{C9EB2CD3-982A-44DA-BEF3-3C0B39474C78}" srcOrd="12" destOrd="0" presId="urn:microsoft.com/office/officeart/2005/8/layout/chevron2"/>
    <dgm:cxn modelId="{D7521DF7-054A-4A6A-98B9-7A586D3DA29C}" type="presParOf" srcId="{C9EB2CD3-982A-44DA-BEF3-3C0B39474C78}" destId="{51C82DFF-38A0-464E-9DD4-AB9F9D6A6173}" srcOrd="0" destOrd="0" presId="urn:microsoft.com/office/officeart/2005/8/layout/chevron2"/>
    <dgm:cxn modelId="{3C8B37D7-7FF1-4C80-A903-05D1F8BFB457}" type="presParOf" srcId="{C9EB2CD3-982A-44DA-BEF3-3C0B39474C78}" destId="{88C4E872-7793-4922-B799-B85FD59874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November 2018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3846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 phldr="1"/>
      <dgm:spPr>
        <a:solidFill>
          <a:srgbClr val="ADEA00"/>
        </a:solidFill>
        <a:ln>
          <a:solidFill>
            <a:srgbClr val="ADEA00"/>
          </a:solidFill>
        </a:ln>
      </dgm:spPr>
      <dgm:t>
        <a:bodyPr/>
        <a:lstStyle/>
        <a:p>
          <a:endParaRPr lang="en-US" dirty="0"/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>
        <a:ln>
          <a:solidFill>
            <a:srgbClr val="ADEA00"/>
          </a:solidFill>
        </a:ln>
      </dgm:spPr>
      <dgm:t>
        <a:bodyPr/>
        <a:lstStyle/>
        <a:p>
          <a:pPr>
            <a:buFontTx/>
            <a:buNone/>
          </a:pPr>
          <a:r>
            <a:rPr lang="en-US" dirty="0"/>
            <a:t>December 2018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2365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 phldr="1"/>
      <dgm:spPr>
        <a:solidFill>
          <a:srgbClr val="00FF00"/>
        </a:solidFill>
        <a:ln>
          <a:solidFill>
            <a:srgbClr val="00FF00"/>
          </a:solidFill>
        </a:ln>
      </dgm:spPr>
      <dgm:t>
        <a:bodyPr/>
        <a:lstStyle/>
        <a:p>
          <a:endParaRPr lang="en-US" dirty="0"/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>
        <a:ln>
          <a:solidFill>
            <a:srgbClr val="00FF00"/>
          </a:solidFill>
        </a:ln>
      </dgm:spPr>
      <dgm:t>
        <a:bodyPr/>
        <a:lstStyle/>
        <a:p>
          <a:pPr>
            <a:buFontTx/>
            <a:buNone/>
          </a:pPr>
          <a:r>
            <a:rPr lang="en-US" dirty="0"/>
            <a:t>March 2019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2365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 phldr="1"/>
      <dgm:spPr>
        <a:solidFill>
          <a:srgbClr val="00FEBB"/>
        </a:solidFill>
        <a:ln>
          <a:solidFill>
            <a:srgbClr val="00FEBB"/>
          </a:solidFill>
        </a:ln>
      </dgm:spPr>
      <dgm:t>
        <a:bodyPr/>
        <a:lstStyle/>
        <a:p>
          <a:endParaRPr lang="en-US" dirty="0"/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>
        <a:ln>
          <a:solidFill>
            <a:srgbClr val="00FEBB"/>
          </a:solidFill>
        </a:ln>
      </dgm:spPr>
      <dgm:t>
        <a:bodyPr/>
        <a:lstStyle/>
        <a:p>
          <a:pPr>
            <a:buFontTx/>
            <a:buNone/>
          </a:pPr>
          <a:r>
            <a:rPr lang="en-US" dirty="0"/>
            <a:t>May 2019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2365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 phldr="1"/>
      <dgm:spPr>
        <a:solidFill>
          <a:srgbClr val="00FFFF"/>
        </a:solidFill>
        <a:ln>
          <a:solidFill>
            <a:srgbClr val="00FFFF"/>
          </a:solidFill>
        </a:ln>
      </dgm:spPr>
      <dgm:t>
        <a:bodyPr/>
        <a:lstStyle/>
        <a:p>
          <a:endParaRPr lang="en-US" dirty="0"/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>
        <a:ln>
          <a:solidFill>
            <a:srgbClr val="00FFFF"/>
          </a:solidFill>
        </a:ln>
      </dgm:spPr>
      <dgm:t>
        <a:bodyPr/>
        <a:lstStyle/>
        <a:p>
          <a:pPr>
            <a:buFontTx/>
            <a:buNone/>
          </a:pPr>
          <a:r>
            <a:rPr lang="en-US" dirty="0"/>
            <a:t>Fall 2019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2365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 phldr="1"/>
      <dgm:spPr>
        <a:solidFill>
          <a:srgbClr val="53A9FF"/>
        </a:solidFill>
        <a:ln>
          <a:solidFill>
            <a:srgbClr val="53A9FF"/>
          </a:solidFill>
        </a:ln>
      </dgm:spPr>
      <dgm:t>
        <a:bodyPr/>
        <a:lstStyle/>
        <a:p>
          <a:endParaRPr lang="en-US" dirty="0"/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>
        <a:ln>
          <a:solidFill>
            <a:srgbClr val="53A9FF"/>
          </a:solidFill>
        </a:ln>
      </dgm:spPr>
      <dgm:t>
        <a:bodyPr/>
        <a:lstStyle/>
        <a:p>
          <a:pPr>
            <a:buFontTx/>
            <a:buNone/>
          </a:pPr>
          <a:r>
            <a:rPr lang="en-US" dirty="0"/>
            <a:t>CURRENT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2365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606382-AEB4-4DCE-B6EA-9BEFEED5D7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0650-0D65-4CE3-8A65-6BF6A4F93DCD}">
      <dgm:prSet phldrT="[Text]" phldr="1"/>
      <dgm:spPr>
        <a:solidFill>
          <a:srgbClr val="9966FF"/>
        </a:solidFill>
        <a:ln>
          <a:solidFill>
            <a:srgbClr val="9966FF"/>
          </a:solidFill>
        </a:ln>
      </dgm:spPr>
      <dgm:t>
        <a:bodyPr/>
        <a:lstStyle/>
        <a:p>
          <a:endParaRPr lang="en-US" dirty="0"/>
        </a:p>
      </dgm:t>
    </dgm:pt>
    <dgm:pt modelId="{85682509-DD51-443F-BB00-7E2D8402B164}" type="parTrans" cxnId="{2FB3F967-0A8B-4165-99B9-BE5EDF1A7882}">
      <dgm:prSet/>
      <dgm:spPr/>
      <dgm:t>
        <a:bodyPr/>
        <a:lstStyle/>
        <a:p>
          <a:endParaRPr lang="en-US"/>
        </a:p>
      </dgm:t>
    </dgm:pt>
    <dgm:pt modelId="{E09A5259-5314-4192-9661-97FB5C36E9D9}" type="sibTrans" cxnId="{2FB3F967-0A8B-4165-99B9-BE5EDF1A7882}">
      <dgm:prSet/>
      <dgm:spPr/>
      <dgm:t>
        <a:bodyPr/>
        <a:lstStyle/>
        <a:p>
          <a:endParaRPr lang="en-US"/>
        </a:p>
      </dgm:t>
    </dgm:pt>
    <dgm:pt modelId="{1EA80142-BFF7-4303-A3E2-4A9FD8C3A38B}">
      <dgm:prSet phldrT="[Text]"/>
      <dgm:spPr>
        <a:ln>
          <a:solidFill>
            <a:srgbClr val="9966FF"/>
          </a:solidFill>
        </a:ln>
      </dgm:spPr>
      <dgm:t>
        <a:bodyPr/>
        <a:lstStyle/>
        <a:p>
          <a:pPr>
            <a:buFontTx/>
            <a:buNone/>
          </a:pPr>
          <a:r>
            <a:rPr lang="en-US" dirty="0"/>
            <a:t>FUTURE</a:t>
          </a:r>
        </a:p>
      </dgm:t>
    </dgm:pt>
    <dgm:pt modelId="{D1AF1761-6B0C-47D8-B478-0DE54F2FCDB6}" type="parTrans" cxnId="{B59B5BB1-60EB-48C3-ACD3-7A420D480B88}">
      <dgm:prSet/>
      <dgm:spPr/>
      <dgm:t>
        <a:bodyPr/>
        <a:lstStyle/>
        <a:p>
          <a:endParaRPr lang="en-US"/>
        </a:p>
      </dgm:t>
    </dgm:pt>
    <dgm:pt modelId="{728C525E-6D55-4B7F-BCAD-9E273485A73D}" type="sibTrans" cxnId="{B59B5BB1-60EB-48C3-ACD3-7A420D480B88}">
      <dgm:prSet/>
      <dgm:spPr/>
      <dgm:t>
        <a:bodyPr/>
        <a:lstStyle/>
        <a:p>
          <a:endParaRPr lang="en-US"/>
        </a:p>
      </dgm:t>
    </dgm:pt>
    <dgm:pt modelId="{E5039B3E-66E4-4043-B287-2F054EFF320E}" type="pres">
      <dgm:prSet presAssocID="{36606382-AEB4-4DCE-B6EA-9BEFEED5D780}" presName="linearFlow" presStyleCnt="0">
        <dgm:presLayoutVars>
          <dgm:dir/>
          <dgm:animLvl val="lvl"/>
          <dgm:resizeHandles val="exact"/>
        </dgm:presLayoutVars>
      </dgm:prSet>
      <dgm:spPr/>
    </dgm:pt>
    <dgm:pt modelId="{6500B8A2-8111-4D4E-9DD9-23AADF97B571}" type="pres">
      <dgm:prSet presAssocID="{D2340650-0D65-4CE3-8A65-6BF6A4F93DCD}" presName="composite" presStyleCnt="0"/>
      <dgm:spPr/>
    </dgm:pt>
    <dgm:pt modelId="{FE013DD2-7E7B-416F-A5A2-7094344CF3CF}" type="pres">
      <dgm:prSet presAssocID="{D2340650-0D65-4CE3-8A65-6BF6A4F93D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91337E4-E719-4028-8999-E434CB5B9919}" type="pres">
      <dgm:prSet presAssocID="{D2340650-0D65-4CE3-8A65-6BF6A4F93DCD}" presName="descendantText" presStyleLbl="alignAcc1" presStyleIdx="0" presStyleCnt="1" custLinFactNeighborX="0" custLinFactNeighborY="2365">
        <dgm:presLayoutVars>
          <dgm:bulletEnabled val="1"/>
        </dgm:presLayoutVars>
      </dgm:prSet>
      <dgm:spPr/>
    </dgm:pt>
  </dgm:ptLst>
  <dgm:cxnLst>
    <dgm:cxn modelId="{DD00B63F-A888-4897-BF35-2985C7D11548}" type="presOf" srcId="{36606382-AEB4-4DCE-B6EA-9BEFEED5D780}" destId="{E5039B3E-66E4-4043-B287-2F054EFF320E}" srcOrd="0" destOrd="0" presId="urn:microsoft.com/office/officeart/2005/8/layout/chevron2"/>
    <dgm:cxn modelId="{2FB3F967-0A8B-4165-99B9-BE5EDF1A7882}" srcId="{36606382-AEB4-4DCE-B6EA-9BEFEED5D780}" destId="{D2340650-0D65-4CE3-8A65-6BF6A4F93DCD}" srcOrd="0" destOrd="0" parTransId="{85682509-DD51-443F-BB00-7E2D8402B164}" sibTransId="{E09A5259-5314-4192-9661-97FB5C36E9D9}"/>
    <dgm:cxn modelId="{B59B5BB1-60EB-48C3-ACD3-7A420D480B88}" srcId="{D2340650-0D65-4CE3-8A65-6BF6A4F93DCD}" destId="{1EA80142-BFF7-4303-A3E2-4A9FD8C3A38B}" srcOrd="0" destOrd="0" parTransId="{D1AF1761-6B0C-47D8-B478-0DE54F2FCDB6}" sibTransId="{728C525E-6D55-4B7F-BCAD-9E273485A73D}"/>
    <dgm:cxn modelId="{C27728BA-A40C-4ADB-B575-DCF6070389E2}" type="presOf" srcId="{D2340650-0D65-4CE3-8A65-6BF6A4F93DCD}" destId="{FE013DD2-7E7B-416F-A5A2-7094344CF3CF}" srcOrd="0" destOrd="0" presId="urn:microsoft.com/office/officeart/2005/8/layout/chevron2"/>
    <dgm:cxn modelId="{AC3E4CFE-85A7-464C-BBE3-AF157EC2CB68}" type="presOf" srcId="{1EA80142-BFF7-4303-A3E2-4A9FD8C3A38B}" destId="{991337E4-E719-4028-8999-E434CB5B9919}" srcOrd="0" destOrd="0" presId="urn:microsoft.com/office/officeart/2005/8/layout/chevron2"/>
    <dgm:cxn modelId="{404BA024-A1CA-45D8-AB7F-AD16289B0C75}" type="presParOf" srcId="{E5039B3E-66E4-4043-B287-2F054EFF320E}" destId="{6500B8A2-8111-4D4E-9DD9-23AADF97B571}" srcOrd="0" destOrd="0" presId="urn:microsoft.com/office/officeart/2005/8/layout/chevron2"/>
    <dgm:cxn modelId="{074849F9-74BC-475D-A9FB-E5977EE1C97D}" type="presParOf" srcId="{6500B8A2-8111-4D4E-9DD9-23AADF97B571}" destId="{FE013DD2-7E7B-416F-A5A2-7094344CF3CF}" srcOrd="0" destOrd="0" presId="urn:microsoft.com/office/officeart/2005/8/layout/chevron2"/>
    <dgm:cxn modelId="{1FAE7C17-B100-4FE7-B95C-8562FAAC0F32}" type="presParOf" srcId="{6500B8A2-8111-4D4E-9DD9-23AADF97B571}" destId="{991337E4-E719-4028-8999-E434CB5B9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1D01-F1FA-4F88-99FD-E9837914A9BF}">
      <dsp:nvSpPr>
        <dsp:cNvPr id="0" name=""/>
        <dsp:cNvSpPr/>
      </dsp:nvSpPr>
      <dsp:spPr>
        <a:xfrm rot="5400000">
          <a:off x="-151103" y="155019"/>
          <a:ext cx="1007359" cy="7051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November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2018</a:t>
          </a:r>
        </a:p>
      </dsp:txBody>
      <dsp:txXfrm rot="-5400000">
        <a:off x="2" y="356491"/>
        <a:ext cx="705151" cy="302208"/>
      </dsp:txXfrm>
    </dsp:sp>
    <dsp:sp modelId="{02933572-E4D8-41DA-9E3A-DB3F88CD4D89}">
      <dsp:nvSpPr>
        <dsp:cNvPr id="0" name=""/>
        <dsp:cNvSpPr/>
      </dsp:nvSpPr>
      <dsp:spPr>
        <a:xfrm rot="5400000">
          <a:off x="5842337" y="-5133270"/>
          <a:ext cx="655128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 Radiology Resource Nurse (RRN) identified</a:t>
          </a:r>
        </a:p>
      </dsp:txBody>
      <dsp:txXfrm rot="-5400000">
        <a:off x="705152" y="35896"/>
        <a:ext cx="10897518" cy="591166"/>
      </dsp:txXfrm>
    </dsp:sp>
    <dsp:sp modelId="{87C1DBD4-DE32-4CA3-9931-956CA4280C67}">
      <dsp:nvSpPr>
        <dsp:cNvPr id="0" name=""/>
        <dsp:cNvSpPr/>
      </dsp:nvSpPr>
      <dsp:spPr>
        <a:xfrm rot="5400000">
          <a:off x="-151103" y="1080197"/>
          <a:ext cx="1007359" cy="705151"/>
        </a:xfrm>
        <a:prstGeom prst="chevron">
          <a:avLst/>
        </a:prstGeom>
        <a:solidFill>
          <a:schemeClr val="accent4">
            <a:hueOff val="2304760"/>
            <a:satOff val="657"/>
            <a:lumOff val="1895"/>
            <a:alphaOff val="0"/>
          </a:schemeClr>
        </a:solidFill>
        <a:ln w="19050" cap="rnd" cmpd="sng" algn="ctr">
          <a:solidFill>
            <a:schemeClr val="accent4">
              <a:hueOff val="2304760"/>
              <a:satOff val="657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December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2018</a:t>
          </a:r>
        </a:p>
      </dsp:txBody>
      <dsp:txXfrm rot="-5400000">
        <a:off x="2" y="1281669"/>
        <a:ext cx="705151" cy="302208"/>
      </dsp:txXfrm>
    </dsp:sp>
    <dsp:sp modelId="{9ADA4A3C-85BF-41E8-94BE-98482656134B}">
      <dsp:nvSpPr>
        <dsp:cNvPr id="0" name=""/>
        <dsp:cNvSpPr/>
      </dsp:nvSpPr>
      <dsp:spPr>
        <a:xfrm rot="5400000">
          <a:off x="5842509" y="-4208263"/>
          <a:ext cx="654783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2304760"/>
              <a:satOff val="657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Initial RRN Job Description created</a:t>
          </a:r>
        </a:p>
      </dsp:txBody>
      <dsp:txXfrm rot="-5400000">
        <a:off x="705151" y="961059"/>
        <a:ext cx="10897535" cy="590855"/>
      </dsp:txXfrm>
    </dsp:sp>
    <dsp:sp modelId="{AEDCF41A-21C3-45FD-BB2D-CFD98031E4CD}">
      <dsp:nvSpPr>
        <dsp:cNvPr id="0" name=""/>
        <dsp:cNvSpPr/>
      </dsp:nvSpPr>
      <dsp:spPr>
        <a:xfrm rot="5400000">
          <a:off x="-151103" y="2005376"/>
          <a:ext cx="1007359" cy="705151"/>
        </a:xfrm>
        <a:prstGeom prst="chevron">
          <a:avLst/>
        </a:prstGeom>
        <a:solidFill>
          <a:schemeClr val="accent4">
            <a:hueOff val="4609519"/>
            <a:satOff val="1314"/>
            <a:lumOff val="3791"/>
            <a:alphaOff val="0"/>
          </a:schemeClr>
        </a:solidFill>
        <a:ln w="19050" cap="rnd" cmpd="sng" algn="ctr">
          <a:solidFill>
            <a:schemeClr val="accent4">
              <a:hueOff val="4609519"/>
              <a:satOff val="131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March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2019</a:t>
          </a:r>
        </a:p>
      </dsp:txBody>
      <dsp:txXfrm rot="-5400000">
        <a:off x="2" y="2206848"/>
        <a:ext cx="705151" cy="302208"/>
      </dsp:txXfrm>
    </dsp:sp>
    <dsp:sp modelId="{0ED31892-3973-4620-9CBA-D6629765A523}">
      <dsp:nvSpPr>
        <dsp:cNvPr id="0" name=""/>
        <dsp:cNvSpPr/>
      </dsp:nvSpPr>
      <dsp:spPr>
        <a:xfrm rot="5400000">
          <a:off x="5842509" y="-3283084"/>
          <a:ext cx="654783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4609519"/>
              <a:satOff val="131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Radiology Resource Nurse Role created</a:t>
          </a:r>
        </a:p>
      </dsp:txBody>
      <dsp:txXfrm rot="-5400000">
        <a:off x="705151" y="1886238"/>
        <a:ext cx="10897535" cy="590855"/>
      </dsp:txXfrm>
    </dsp:sp>
    <dsp:sp modelId="{90FD3ECE-B40C-4D60-876F-7D192C465702}">
      <dsp:nvSpPr>
        <dsp:cNvPr id="0" name=""/>
        <dsp:cNvSpPr/>
      </dsp:nvSpPr>
      <dsp:spPr>
        <a:xfrm rot="5400000">
          <a:off x="-151103" y="2930555"/>
          <a:ext cx="1007359" cy="705151"/>
        </a:xfrm>
        <a:prstGeom prst="chevron">
          <a:avLst/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May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2019</a:t>
          </a:r>
        </a:p>
      </dsp:txBody>
      <dsp:txXfrm rot="-5400000">
        <a:off x="2" y="3132027"/>
        <a:ext cx="705151" cy="302208"/>
      </dsp:txXfrm>
    </dsp:sp>
    <dsp:sp modelId="{15ADF7F6-21D3-486F-ADAA-C669945C9076}">
      <dsp:nvSpPr>
        <dsp:cNvPr id="0" name=""/>
        <dsp:cNvSpPr/>
      </dsp:nvSpPr>
      <dsp:spPr>
        <a:xfrm rot="5400000">
          <a:off x="5842509" y="-2357906"/>
          <a:ext cx="654783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Inpatient and Radiology Nursing &amp; Technologist (IRNT) Taskforce created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Barcode Medication Administration (BCMA) implemented </a:t>
          </a:r>
        </a:p>
      </dsp:txBody>
      <dsp:txXfrm rot="-5400000">
        <a:off x="705151" y="2811416"/>
        <a:ext cx="10897535" cy="590855"/>
      </dsp:txXfrm>
    </dsp:sp>
    <dsp:sp modelId="{A418577E-181D-4144-9BBD-518DE0205F28}">
      <dsp:nvSpPr>
        <dsp:cNvPr id="0" name=""/>
        <dsp:cNvSpPr/>
      </dsp:nvSpPr>
      <dsp:spPr>
        <a:xfrm rot="5400000">
          <a:off x="-151103" y="3855734"/>
          <a:ext cx="1007359" cy="705151"/>
        </a:xfrm>
        <a:prstGeom prst="chevron">
          <a:avLst/>
        </a:prstGeom>
        <a:solidFill>
          <a:schemeClr val="accent4">
            <a:hueOff val="9219038"/>
            <a:satOff val="2627"/>
            <a:lumOff val="7581"/>
            <a:alphaOff val="0"/>
          </a:schemeClr>
        </a:solidFill>
        <a:ln w="19050" cap="rnd" cmpd="sng" algn="ctr">
          <a:solidFill>
            <a:schemeClr val="accent4">
              <a:hueOff val="9219038"/>
              <a:satOff val="2627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Fall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 2019</a:t>
          </a:r>
        </a:p>
      </dsp:txBody>
      <dsp:txXfrm rot="-5400000">
        <a:off x="2" y="4057206"/>
        <a:ext cx="705151" cy="302208"/>
      </dsp:txXfrm>
    </dsp:sp>
    <dsp:sp modelId="{3AF74B6F-E560-4CB7-892E-DA4B479BB592}">
      <dsp:nvSpPr>
        <dsp:cNvPr id="0" name=""/>
        <dsp:cNvSpPr/>
      </dsp:nvSpPr>
      <dsp:spPr>
        <a:xfrm rot="5400000">
          <a:off x="5842509" y="-1432727"/>
          <a:ext cx="654783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9219038"/>
              <a:satOff val="2627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Brittany Justice hired as Radiology Nursing Educator (August)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Rachel Hale and Schuyler Jung-Figura hired as Clinical Staff Leaders of Radiology Nursing</a:t>
          </a:r>
        </a:p>
      </dsp:txBody>
      <dsp:txXfrm rot="-5400000">
        <a:off x="705151" y="3736595"/>
        <a:ext cx="10897535" cy="590855"/>
      </dsp:txXfrm>
    </dsp:sp>
    <dsp:sp modelId="{CC0A5215-ADDC-499B-9339-4216AC89E002}">
      <dsp:nvSpPr>
        <dsp:cNvPr id="0" name=""/>
        <dsp:cNvSpPr/>
      </dsp:nvSpPr>
      <dsp:spPr>
        <a:xfrm rot="5400000">
          <a:off x="-151103" y="4780913"/>
          <a:ext cx="1007359" cy="705151"/>
        </a:xfrm>
        <a:prstGeom prst="chevron">
          <a:avLst/>
        </a:prstGeom>
        <a:solidFill>
          <a:schemeClr val="accent4">
            <a:hueOff val="11523798"/>
            <a:satOff val="3284"/>
            <a:lumOff val="9477"/>
            <a:alphaOff val="0"/>
          </a:schemeClr>
        </a:solidFill>
        <a:ln w="19050" cap="rnd" cmpd="sng" algn="ctr">
          <a:solidFill>
            <a:schemeClr val="accent4">
              <a:hueOff val="11523798"/>
              <a:satOff val="3284"/>
              <a:lumOff val="9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CURRENT</a:t>
          </a:r>
        </a:p>
      </dsp:txBody>
      <dsp:txXfrm rot="-5400000">
        <a:off x="2" y="4982385"/>
        <a:ext cx="705151" cy="302208"/>
      </dsp:txXfrm>
    </dsp:sp>
    <dsp:sp modelId="{218A47F1-F617-475D-B14B-7F4BF8B7F2A2}">
      <dsp:nvSpPr>
        <dsp:cNvPr id="0" name=""/>
        <dsp:cNvSpPr/>
      </dsp:nvSpPr>
      <dsp:spPr>
        <a:xfrm rot="5400000">
          <a:off x="5842509" y="-507548"/>
          <a:ext cx="654783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1523798"/>
              <a:satOff val="3284"/>
              <a:lumOff val="9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Revision of RRN Job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Visual Notification System Trial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Radiology Department specific education and SOP development</a:t>
          </a:r>
        </a:p>
      </dsp:txBody>
      <dsp:txXfrm rot="-5400000">
        <a:off x="705151" y="4661774"/>
        <a:ext cx="10897535" cy="590855"/>
      </dsp:txXfrm>
    </dsp:sp>
    <dsp:sp modelId="{51C82DFF-38A0-464E-9DD4-AB9F9D6A6173}">
      <dsp:nvSpPr>
        <dsp:cNvPr id="0" name=""/>
        <dsp:cNvSpPr/>
      </dsp:nvSpPr>
      <dsp:spPr>
        <a:xfrm rot="5400000">
          <a:off x="-151103" y="5706091"/>
          <a:ext cx="1007359" cy="705151"/>
        </a:xfrm>
        <a:prstGeom prst="chevron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FUTURE</a:t>
          </a:r>
        </a:p>
      </dsp:txBody>
      <dsp:txXfrm rot="-5400000">
        <a:off x="2" y="5907563"/>
        <a:ext cx="705151" cy="302208"/>
      </dsp:txXfrm>
    </dsp:sp>
    <dsp:sp modelId="{88C4E872-7793-4922-B799-B85FD5987460}">
      <dsp:nvSpPr>
        <dsp:cNvPr id="0" name=""/>
        <dsp:cNvSpPr/>
      </dsp:nvSpPr>
      <dsp:spPr>
        <a:xfrm rot="5400000">
          <a:off x="5842509" y="417630"/>
          <a:ext cx="654783" cy="1092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HCAHPS/iRounding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Ticket-to-Ride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Collaboration with VUH Float Pool</a:t>
          </a:r>
        </a:p>
      </dsp:txBody>
      <dsp:txXfrm rot="-5400000">
        <a:off x="705151" y="5586952"/>
        <a:ext cx="10897535" cy="590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b="1" kern="1200" dirty="0">
            <a:solidFill>
              <a:schemeClr val="tx1"/>
            </a:solidFill>
          </a:endParaRPr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48879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November 2018</a:t>
          </a:r>
        </a:p>
      </dsp:txBody>
      <dsp:txXfrm rot="-5400000">
        <a:off x="1062905" y="86140"/>
        <a:ext cx="8912479" cy="890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rgbClr val="ADEA00"/>
        </a:solidFill>
        <a:ln w="19050" cap="rnd" cmpd="sng" algn="ctr">
          <a:solidFill>
            <a:srgbClr val="ADE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63496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ADE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December 2018</a:t>
          </a:r>
        </a:p>
      </dsp:txBody>
      <dsp:txXfrm rot="-5400000">
        <a:off x="1062905" y="71523"/>
        <a:ext cx="8912479" cy="890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rgbClr val="00FF00"/>
        </a:solidFill>
        <a:ln w="19050" cap="rnd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63496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March 2019</a:t>
          </a:r>
        </a:p>
      </dsp:txBody>
      <dsp:txXfrm rot="-5400000">
        <a:off x="1062905" y="71523"/>
        <a:ext cx="8912479" cy="890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rgbClr val="00FEBB"/>
        </a:solidFill>
        <a:ln w="19050" cap="rnd" cmpd="sng" algn="ctr">
          <a:solidFill>
            <a:srgbClr val="00FE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63496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FE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May 2019</a:t>
          </a:r>
        </a:p>
      </dsp:txBody>
      <dsp:txXfrm rot="-5400000">
        <a:off x="1062905" y="71523"/>
        <a:ext cx="8912479" cy="890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rgbClr val="00FFFF"/>
        </a:solidFill>
        <a:ln w="19050" cap="rnd" cmpd="sng" algn="ctr">
          <a:solidFill>
            <a:srgbClr val="00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63496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Fall 2019</a:t>
          </a:r>
        </a:p>
      </dsp:txBody>
      <dsp:txXfrm rot="-5400000">
        <a:off x="1062905" y="71523"/>
        <a:ext cx="8912479" cy="890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rgbClr val="53A9FF"/>
        </a:solidFill>
        <a:ln w="19050" cap="rnd" cmpd="sng" algn="ctr">
          <a:solidFill>
            <a:srgbClr val="53A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63496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53A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CURRENT</a:t>
          </a:r>
        </a:p>
      </dsp:txBody>
      <dsp:txXfrm rot="-5400000">
        <a:off x="1062905" y="71523"/>
        <a:ext cx="8912479" cy="890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3DD2-7E7B-416F-A5A2-7094344CF3CF}">
      <dsp:nvSpPr>
        <dsp:cNvPr id="0" name=""/>
        <dsp:cNvSpPr/>
      </dsp:nvSpPr>
      <dsp:spPr>
        <a:xfrm rot="5400000">
          <a:off x="-227765" y="227765"/>
          <a:ext cx="1518435" cy="1062905"/>
        </a:xfrm>
        <a:prstGeom prst="chevron">
          <a:avLst/>
        </a:prstGeom>
        <a:solidFill>
          <a:srgbClr val="9966FF"/>
        </a:solidFill>
        <a:ln w="19050" cap="rnd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" y="531453"/>
        <a:ext cx="1062905" cy="455530"/>
      </dsp:txXfrm>
    </dsp:sp>
    <dsp:sp modelId="{991337E4-E719-4028-8999-E434CB5B9919}">
      <dsp:nvSpPr>
        <dsp:cNvPr id="0" name=""/>
        <dsp:cNvSpPr/>
      </dsp:nvSpPr>
      <dsp:spPr>
        <a:xfrm rot="5400000">
          <a:off x="5049743" y="-3963496"/>
          <a:ext cx="986983" cy="896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5800" kern="1200" dirty="0"/>
            <a:t>FUTURE</a:t>
          </a:r>
        </a:p>
      </dsp:txBody>
      <dsp:txXfrm rot="-5400000">
        <a:off x="1062905" y="71523"/>
        <a:ext cx="8912479" cy="890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7E523-145F-4A7D-AD13-26431BD4AF55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E9A2-4D65-41CB-B4E2-ECA2FF56D7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7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Roadshows: Primary MRI pump, but also RRN role. Educated roughly 250 staff across ICUs and Acute Care areas</a:t>
            </a:r>
          </a:p>
          <a:p>
            <a:r>
              <a:rPr lang="en-US" dirty="0"/>
              <a:t>Omnicell medication list: Valium, Ativan</a:t>
            </a:r>
          </a:p>
          <a:p>
            <a:r>
              <a:rPr lang="en-US" dirty="0"/>
              <a:t>Prior: MRI tech changed fluids to MRI pump. Was supposed to be nurse role, but many nurses did not know how. New pump and drug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6E9A2-4D65-41CB-B4E2-ECA2FF56D7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0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6E9A2-4D65-41CB-B4E2-ECA2FF56D7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3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3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7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7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41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3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1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0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4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4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8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0489CD7-B0F6-407A-A302-3B5EDEA50662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B4ED37C-E092-4B68-9246-44E9B2CB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anderbilt.policytech.com/dotNet/documents/?docid=160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0981C7-DBE5-4CC7-AAE8-9019C2CA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F4973-9C8D-44AB-B567-86DFE225C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Radiology Resource Nurses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Sheryl Redlin-Frazier, RN, MSN</a:t>
            </a:r>
          </a:p>
          <a:p>
            <a:pPr marL="0" indent="0" algn="ctr">
              <a:buNone/>
            </a:pPr>
            <a:r>
              <a:rPr lang="en-US" dirty="0"/>
              <a:t>Jennifer Glenn, RN, MSN, CPN</a:t>
            </a:r>
          </a:p>
          <a:p>
            <a:pPr marL="0" indent="0" algn="ctr">
              <a:buNone/>
            </a:pPr>
            <a:r>
              <a:rPr lang="en-US" dirty="0"/>
              <a:t>Rachel Hale, RN, DNP</a:t>
            </a:r>
          </a:p>
          <a:p>
            <a:pPr marL="0" indent="0" algn="ctr">
              <a:buNone/>
            </a:pPr>
            <a:r>
              <a:rPr lang="en-US" dirty="0"/>
              <a:t>Brittany Justice, RN, MSN</a:t>
            </a:r>
          </a:p>
          <a:p>
            <a:pPr marL="0" indent="0" algn="ctr">
              <a:buNone/>
            </a:pPr>
            <a:r>
              <a:rPr lang="en-US" dirty="0"/>
              <a:t>Ashley Vosilla, RN, MSN - Infographics</a:t>
            </a:r>
          </a:p>
        </p:txBody>
      </p:sp>
    </p:spTree>
    <p:extLst>
      <p:ext uri="{BB962C8B-B14F-4D97-AF65-F5344CB8AC3E}">
        <p14:creationId xmlns:p14="http://schemas.microsoft.com/office/powerpoint/2010/main" val="39587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F1B05-437E-4CCC-AB3D-28BA55B7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55" y="1367330"/>
            <a:ext cx="2637409" cy="74083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IRNT Taskforce outcomes: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5384E4-C073-428F-8054-4892ED839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1871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814-2ECE-4FE9-AEDE-635E6ABB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BCMA scanners in all control rooms for medication administration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BCMA MRI conditional scanners for each MRI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Creation of an MRI pump drug library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MHB phones for RRNs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Roadshow to all inpatient units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Updated Omnicell medication list to ensure availability of needed medications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Improved Interface and communication between areas 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320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2AD1-7F95-4ED7-B523-60909058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9CBF-760A-488C-9ADF-1379BDBB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Brittany Justice, RN, MSN is hired as the Nursing Education Specialist for Radiology, Noninvasive Cardiac Diagnostics, and Clinical Research Center.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Rachel Hale, RN, DNP and Schuyler Jung-Figura, RN, BSN are hired as the first ever Clinical Staff Leaders in Radiology Nursing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C9BF38-C68A-4C6F-A817-385C6B8B2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957666"/>
              </p:ext>
            </p:extLst>
          </p:nvPr>
        </p:nvGraphicFramePr>
        <p:xfrm>
          <a:off x="792480" y="719424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19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1975-DD98-49C9-96FE-92BD6D32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DBD2-3B05-4414-B605-83F4E2566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/>
              <a:t>The RRN Job Description has been revised to include the following RRN interventions: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Pacemaker monitoring: RRN will monitor patients with pacemaker/ICD during MRI scan, as outlined in the “Radiology SOP-Cardiac Implantable Electronic (CIED) in MRI” SOP;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MRE: RRN will verify order and administer IM Glucagon as prescribed;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Urogram: RRN will verify order and administer Lasix and Fluid Bolus as prescribed;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Cystogram: RRN will assist with Foley Catheter insertion and management;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COVID screening: RRN will assist with rapid pre-procedure COVID screening as outlined on the VUMC COVID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COVID notification: RRN will assist with clearing Radiology Halls prior to transport of COVID suspected/confirmed patient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Nursing Skills: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PIV placement, management, and assessment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PICC/Central Line management and assessment, including accessing and de-accessing patient ports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Foley catheter insertion and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Medication administration per order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Venipuncture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EB840E-C43D-467E-84FD-17C655A49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514411"/>
              </p:ext>
            </p:extLst>
          </p:nvPr>
        </p:nvGraphicFramePr>
        <p:xfrm>
          <a:off x="792480" y="719424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45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C92F27D-98BE-414E-A199-72B6D61D6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46" t="21990" r="21499" b="8261"/>
          <a:stretch/>
        </p:blipFill>
        <p:spPr>
          <a:xfrm>
            <a:off x="5004691" y="323769"/>
            <a:ext cx="4895272" cy="63646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02F53-5B49-42DB-BA0A-BF442397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5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C3EDF-1FF4-4F67-BA24-0B36C9B8A5F1}"/>
              </a:ext>
            </a:extLst>
          </p:cNvPr>
          <p:cNvSpPr/>
          <p:nvPr/>
        </p:nvSpPr>
        <p:spPr>
          <a:xfrm>
            <a:off x="7017027" y="4104259"/>
            <a:ext cx="3137452" cy="255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F498FBA-ECED-4D3B-BC5F-BD42E619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2AEDB-856B-4558-818D-315B3F1B8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315818"/>
            <a:ext cx="4825158" cy="370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Cap the Line, Every Time </a:t>
            </a:r>
          </a:p>
          <a:p>
            <a:r>
              <a:rPr lang="en-US" sz="1400" dirty="0"/>
              <a:t>Target Audience: CT and MRI technologists </a:t>
            </a:r>
          </a:p>
          <a:p>
            <a:r>
              <a:rPr lang="en-US" sz="1400" dirty="0"/>
              <a:t>Instructor: Sonia Duffey, 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How do lines become infected?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Importance of using a swab cap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Prevention of CLABSI.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Swab Cap use demonstration.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8088471-4F07-4B28-B406-42D2820E5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315816"/>
            <a:ext cx="4825159" cy="370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Visual Notification System Trial: </a:t>
            </a:r>
          </a:p>
          <a:p>
            <a:r>
              <a:rPr lang="en-US" sz="1400" dirty="0"/>
              <a:t>2-week trial</a:t>
            </a:r>
          </a:p>
          <a:p>
            <a:r>
              <a:rPr lang="en-US" sz="1400" dirty="0"/>
              <a:t>Pre-survey: 55 responses</a:t>
            </a:r>
          </a:p>
          <a:p>
            <a:r>
              <a:rPr lang="en-US" sz="1400" dirty="0"/>
              <a:t>Post-survey: 12 responses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56158FA8-8106-4A77-8E6A-5A0FC5F39B76}"/>
              </a:ext>
            </a:extLst>
          </p:cNvPr>
          <p:cNvSpPr/>
          <p:nvPr/>
        </p:nvSpPr>
        <p:spPr>
          <a:xfrm>
            <a:off x="7341607" y="4309039"/>
            <a:ext cx="550062" cy="553998"/>
          </a:xfrm>
          <a:prstGeom prst="folded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786ACE5E-4488-464F-87E5-A553EAA89E9F}"/>
              </a:ext>
            </a:extLst>
          </p:cNvPr>
          <p:cNvSpPr/>
          <p:nvPr/>
        </p:nvSpPr>
        <p:spPr>
          <a:xfrm>
            <a:off x="7357234" y="5138827"/>
            <a:ext cx="571587" cy="469715"/>
          </a:xfrm>
          <a:prstGeom prst="folded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86EFBA44-0050-41F2-BEFF-D37D148DAA3D}"/>
              </a:ext>
            </a:extLst>
          </p:cNvPr>
          <p:cNvSpPr/>
          <p:nvPr/>
        </p:nvSpPr>
        <p:spPr>
          <a:xfrm>
            <a:off x="7357235" y="5812986"/>
            <a:ext cx="571586" cy="560735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837FD-BB1A-4BCE-940F-A3DDB9B3A592}"/>
              </a:ext>
            </a:extLst>
          </p:cNvPr>
          <p:cNvSpPr txBox="1"/>
          <p:nvPr/>
        </p:nvSpPr>
        <p:spPr>
          <a:xfrm>
            <a:off x="8090634" y="4293260"/>
            <a:ext cx="1663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Patient waiting for imaging and has been assessed by RRN.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69C0C-1292-4C21-A2E5-BBB1CEE8E6C1}"/>
              </a:ext>
            </a:extLst>
          </p:cNvPr>
          <p:cNvSpPr txBox="1"/>
          <p:nvPr/>
        </p:nvSpPr>
        <p:spPr>
          <a:xfrm>
            <a:off x="8099170" y="5076247"/>
            <a:ext cx="1663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Patient imaging complete. Waiting for return to inpatient unit.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91737-4D71-493D-B9B5-0655AE9598F9}"/>
              </a:ext>
            </a:extLst>
          </p:cNvPr>
          <p:cNvSpPr txBox="1"/>
          <p:nvPr/>
        </p:nvSpPr>
        <p:spPr>
          <a:xfrm>
            <a:off x="8099169" y="5739410"/>
            <a:ext cx="166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Nuc Med patient: RN component complete, Patient waiting for additional imaging.</a:t>
            </a:r>
          </a:p>
        </p:txBody>
      </p:sp>
      <p:pic>
        <p:nvPicPr>
          <p:cNvPr id="14" name="Picture 13" descr="ICU Medical Cap, Sterile">
            <a:extLst>
              <a:ext uri="{FF2B5EF4-FFF2-40B4-BE49-F238E27FC236}">
                <a16:creationId xmlns:a16="http://schemas.microsoft.com/office/drawing/2014/main" id="{37416D1F-A0F2-40C2-B998-E1C220D998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57" y="4980041"/>
            <a:ext cx="1671155" cy="1607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67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7945B6-003A-44BE-BA3E-F044F0E8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Visual Notification System Trial: 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DD3A843C-3B41-4C28-87CA-821916A3E4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6210336"/>
              </p:ext>
            </p:extLst>
          </p:nvPr>
        </p:nvGraphicFramePr>
        <p:xfrm>
          <a:off x="450022" y="2156791"/>
          <a:ext cx="5324613" cy="457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EB2ADAA5-93C4-4A19-B009-911AA5B007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556054"/>
              </p:ext>
            </p:extLst>
          </p:nvPr>
        </p:nvGraphicFramePr>
        <p:xfrm>
          <a:off x="5874026" y="2057400"/>
          <a:ext cx="5652536" cy="467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108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F525-E4E1-4B7F-B898-74B40A28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Visual Notification System Trial: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F9FBED-688F-433A-8C50-87497AC1E5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6786502"/>
              </p:ext>
            </p:extLst>
          </p:nvPr>
        </p:nvGraphicFramePr>
        <p:xfrm>
          <a:off x="1155700" y="2603499"/>
          <a:ext cx="4824413" cy="396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272CE1-B3EC-480A-B72B-7B254563F1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2540282"/>
              </p:ext>
            </p:extLst>
          </p:nvPr>
        </p:nvGraphicFramePr>
        <p:xfrm>
          <a:off x="6208713" y="2603500"/>
          <a:ext cx="4824412" cy="396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08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59C99-2E89-44ED-8470-957FE943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Visual Notification System Trial: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9B7F83-FF78-40FA-91A8-1EB41C5473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7830645"/>
              </p:ext>
            </p:extLst>
          </p:nvPr>
        </p:nvGraphicFramePr>
        <p:xfrm>
          <a:off x="1154954" y="2335143"/>
          <a:ext cx="4824413" cy="431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B433936-2586-485A-8AAA-46CCB6F93C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2984576"/>
              </p:ext>
            </p:extLst>
          </p:nvPr>
        </p:nvGraphicFramePr>
        <p:xfrm>
          <a:off x="6208713" y="2335143"/>
          <a:ext cx="4824412" cy="431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164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BE29-6C89-41AE-80A2-00EFC4D0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suggestions do you have for improving the care of inpatients waiting in the Radiology Hallway?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A6F1-B200-4AEE-AA7A-DAFD9E06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76670"/>
            <a:ext cx="9927176" cy="44527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Pre-Survey:</a:t>
            </a:r>
          </a:p>
          <a:p>
            <a:pPr lvl="1"/>
            <a:r>
              <a:rPr lang="en-US" dirty="0"/>
              <a:t>A system in place to identify if the patient is coming or going from the department &amp; it would be helpful to know where they are supposed to be going (CT/Ultrasound/</a:t>
            </a:r>
            <a:r>
              <a:rPr lang="en-US" dirty="0" err="1"/>
              <a:t>Nuc</a:t>
            </a:r>
            <a:r>
              <a:rPr lang="en-US" dirty="0"/>
              <a:t> Med/MRI) and coming from (which unit are they from)    Round trip for patient transport needs to come back! It increases the risk for harm tremendously and I have personally seen it happen multiple times since they were told to not do a roundtrip. </a:t>
            </a:r>
          </a:p>
          <a:p>
            <a:pPr lvl="1"/>
            <a:r>
              <a:rPr lang="en-US" dirty="0"/>
              <a:t>Modalities should label the patient as incoming or outgoing [stickers, hallway signs that can be flipped (one side incoming and one side outgoing) prior to placing the patient in the hallway.  Or if a patient is waiting for a scan that will occur in an extended amount of time that patient should be labeled that way. </a:t>
            </a:r>
          </a:p>
          <a:p>
            <a:pPr lvl="1"/>
            <a:r>
              <a:rPr lang="en-US" dirty="0"/>
              <a:t>It  is my opinion that inpatients that are waiting in the hallways should be continuously monitored and not left alone </a:t>
            </a:r>
          </a:p>
          <a:p>
            <a:pPr lvl="1"/>
            <a:r>
              <a:rPr lang="en-US" dirty="0"/>
              <a:t>SBAR handover document </a:t>
            </a:r>
          </a:p>
          <a:p>
            <a:pPr lvl="1"/>
            <a:r>
              <a:rPr lang="en-US" dirty="0"/>
              <a:t>Round trip transport... we need more transporters, then patients wouldn't be waiting for long periods of time unattended. </a:t>
            </a:r>
          </a:p>
          <a:p>
            <a:pPr lvl="1"/>
            <a:r>
              <a:rPr lang="en-US" dirty="0"/>
              <a:t>Easier access to a computer for the RRN to look up patients when they need care in the hallways </a:t>
            </a:r>
          </a:p>
          <a:p>
            <a:pPr lvl="1"/>
            <a:r>
              <a:rPr lang="en-US" dirty="0"/>
              <a:t>Looking in to RRN phone lines that do not have "dead zones." </a:t>
            </a:r>
            <a:endParaRPr lang="en-US" b="1" dirty="0"/>
          </a:p>
          <a:p>
            <a:r>
              <a:rPr lang="en-US" dirty="0"/>
              <a:t>Post-Survey:</a:t>
            </a:r>
          </a:p>
          <a:p>
            <a:pPr lvl="1"/>
            <a:r>
              <a:rPr lang="en-US" dirty="0"/>
              <a:t>I work night shift where there is a pretty consistent system to identify our inpatient travels (coming or going). Our night RRN's are awesome at monitoring the flow of patients before this new visual system was instituted. </a:t>
            </a:r>
          </a:p>
          <a:p>
            <a:pPr lvl="1"/>
            <a:r>
              <a:rPr lang="en-US" dirty="0"/>
              <a:t>During my night shift, the nurses are always available if we need them </a:t>
            </a:r>
          </a:p>
        </p:txBody>
      </p:sp>
    </p:spTree>
    <p:extLst>
      <p:ext uri="{BB962C8B-B14F-4D97-AF65-F5344CB8AC3E}">
        <p14:creationId xmlns:p14="http://schemas.microsoft.com/office/powerpoint/2010/main" val="59865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3FD8-B2D0-4185-8167-45B1805C5B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269" y="914400"/>
            <a:ext cx="11191462" cy="5675243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/>
              <a:t>What did we learn?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There is a need for improved communication of inpatients in the Radiology department;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There are concerns about patient safety in the Radiology Hallway; however, there are minimal safety events reported.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Day shift and Night shift RRNs may have different visibility due to varying workload and demands.</a:t>
            </a:r>
          </a:p>
          <a:p>
            <a:pPr lvl="1"/>
            <a:endParaRPr lang="en-US" sz="2100" dirty="0"/>
          </a:p>
          <a:p>
            <a:r>
              <a:rPr lang="en-US" sz="2100" b="1" dirty="0"/>
              <a:t>Limitations: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Response rate: pre-survey: 55 vs post-survey: 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Potential lack of awareness of study by various Radiology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Inability to see post-it notes on stretchers: too small, didn’t stick to beds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Competing priorities of RRNs: May not have been able to place a post-it on every stretcher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b="1" dirty="0"/>
              <a:t>Next Steps: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Ticket-to-ride, SBAR Handover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Evaluate Transport Staff Resources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1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F81D-3039-417C-B96F-8E835A3D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8E66-191B-4828-8CBB-5F1DE6ACC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Objectives: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Understand the history of the Radiology Resource Nurse (RRN) role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Discuss current state of the RRN role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future goals of the RRN role</a:t>
            </a:r>
          </a:p>
        </p:txBody>
      </p:sp>
    </p:spTree>
    <p:extLst>
      <p:ext uri="{BB962C8B-B14F-4D97-AF65-F5344CB8AC3E}">
        <p14:creationId xmlns:p14="http://schemas.microsoft.com/office/powerpoint/2010/main" val="119548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05A9-2A8F-4E2F-8CDA-4A040003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927F-553E-4090-9AA7-00E8081C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3213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HCAHPS scores/iRounding: Rounding/Service Recovery on floors if a patient expresses a concern regarding their care/experience in the Radiology Department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Ticket-to-Ride: SBAR handover to improve awareness and care of patients in Radiology Department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Collaboration with the VUH Float Pool to help fill staffing vacancies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USGPIV training for RRN staff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How can we improve the care of your patients in the Radiology Department?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What can we do better for you?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524AD1-BEC4-4A2C-9160-F1DF3FB49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866746"/>
              </p:ext>
            </p:extLst>
          </p:nvPr>
        </p:nvGraphicFramePr>
        <p:xfrm>
          <a:off x="792480" y="719424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27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53E7-4361-4FC2-8D2B-8361CF8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DF91-A8E7-46AA-940B-D73FC3F6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Standard Operating Procedure: Transport of Patients Receiving Medications That May Cause Impaired Consciousness or Undesired Changes in Vital Signs </a:t>
            </a:r>
            <a:r>
              <a:rPr lang="en-US" dirty="0">
                <a:hlinkClick r:id="rId2"/>
              </a:rPr>
              <a:t>https://vanderbilt.policytech.com/dotNet/documents/?docid=16006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6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9EDD32-358F-4603-A01F-AE7B2A18B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514258"/>
              </p:ext>
            </p:extLst>
          </p:nvPr>
        </p:nvGraphicFramePr>
        <p:xfrm>
          <a:off x="409303" y="156754"/>
          <a:ext cx="11634651" cy="656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41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E147-28A1-4805-81B4-F0D9BB88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77F6-8176-4E3C-B2FE-8DCDA98A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for Nursing Coverage in Radiology Department identified by the State in response to a Sentinel Event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9FD2D5-ED44-4594-B962-F28CAB0C1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354237"/>
              </p:ext>
            </p:extLst>
          </p:nvPr>
        </p:nvGraphicFramePr>
        <p:xfrm>
          <a:off x="801188" y="692331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54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CD12-87A2-4807-8A80-F34DCB39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1487-A100-451D-86F8-59316264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Radiology Resource Nurse (RRN) is a Registered Nurse that is critical care trained who acts as a clinical liaison between VUH patient care areas and the Department of Radiology. The RRN applies the nursing process to provide continuity of care while a patient is in the Department of Radiology for an imaging encounter. The RRN is responsible for collaborating with the Health Care Team through assessment and observation of/for: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Potential instability or a change in condition;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Maintain infection control measures;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Contrast allergy response management per protocol;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Assessment of intravenous access and complications such as infiltrations;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Facilitate communication between Radiology staff, Radiologists, and Inpatient care teams;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Assist with patient throughput;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Intervenes in High Risk Events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EE172D-F818-4472-92B2-DA699A1EA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505235"/>
              </p:ext>
            </p:extLst>
          </p:nvPr>
        </p:nvGraphicFramePr>
        <p:xfrm>
          <a:off x="792480" y="719424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5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3F94-F77D-4960-860C-6DBA5812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4972-96EE-4B3D-88BB-EA8CF75B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77143"/>
            <a:ext cx="8825659" cy="43717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200" dirty="0"/>
              <a:t>The Radiology Resource Nurse does not: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Take a patient assignment;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Assume care of a patient while in the Radiology Department. Per the “Transport of Patients Receiving Medications That May Cause Impaired Consciousness or Undesired Changes in Vital Sign” Standard Operating Procedure, </a:t>
            </a:r>
            <a:r>
              <a:rPr lang="en-US" sz="4200" b="1" u="sng" dirty="0"/>
              <a:t>the RN/paramedic accompanies the patient when: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4200" dirty="0"/>
              <a:t>IV medication has been administered within the past 30 minutes for minimal sedation/anxiolysis in preparation for a procedure/test.  Patient is monitored utilizing pulse oximeter during transport and until patient returns to baseline neurocognitive status, maintaining consistent level of care for patients while off the unit. 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4200" dirty="0"/>
              <a:t>New IV analgesic or sedative medication (e.g., benzodiazepine, opioid) has been administered within the past 30 minutes. 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4200" dirty="0"/>
              <a:t>Patient is on PCA/epidural/continuous controlled substance infusion with a change in medication, dose, concentration, or rate of administration within the last hour, maintaining consistency with a. MM SOP - Patient-Controlled Analgesia (PCA) and Continuous Controlled Substance Infusion: Administration and Management; and  b. MM SOP - Epidural Analgesia Administration and Management. 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4200" dirty="0"/>
              <a:t>Patient is receiving cardiac/telemetry monitoring.  A RN/paramedic trained in basic arrhythmia accompanies the patient during transport and throughout the procedure/test unless it is confirmed that monitoring can be maintained by a qualified telemetry technician.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4200" dirty="0"/>
              <a:t>Patient needs observation based on the criteria above or RN/Paramedic judgement and there is not a RN/Paramedic to receive and observe the patient during testing or procedure. RN/Paramedic will document their assessment supporting their decision.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2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0" name="Freeform: Shape 44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3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AB7511-D3AC-49EB-B82D-3B007869F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4349"/>
          <a:stretch>
            <a:fillRect/>
          </a:stretch>
        </p:blipFill>
        <p:spPr>
          <a:xfrm>
            <a:off x="4751334" y="115284"/>
            <a:ext cx="4491972" cy="6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B378-CEF7-41AE-BD4C-9934551D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118D8-1F4A-44A7-AD56-87F66F6F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24/7/365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7.2 FTEs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4 Day Shift RNs: 0645-1915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2 RNs Monday –Friday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1 RN Saturday-Sunday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4 Night Shift RNs: 1845-0715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2 RNs Monday –Friday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1 RN Saturday-Sunday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Holidays = 1 Day Shift RN + 1 Night Shift 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AAC9D3-C00C-4414-9E01-4BE33B337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703096"/>
              </p:ext>
            </p:extLst>
          </p:nvPr>
        </p:nvGraphicFramePr>
        <p:xfrm>
          <a:off x="803366" y="838200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67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9DC3-996A-46A5-AD0F-CF0D02B4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5076-8B96-4080-8A09-B00827132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/>
              <a:t>The Inpatient and Radiology Nursing &amp; Technologist (IRNT) Taskforce, comprised of nurses, techs, pharmacists, and respiratory therapists from Radiology, ICUs, and Acute Care areas, was created to: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Focus on the provision of safe patient care and transition of care between inpatient units and the Department of Radiology;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Understand, assess, and monitor data regarding patient safety and outcomes related to transition of care between inpatient units and the Department of Radiology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Objective data from Veritas reviews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Observational data from purposeful rounding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Nurse-patient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Rapid response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Literature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Foster the development of a sustainable collaboration and culture of safety between inpatient care units and the Department of Radiology.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682C81-5875-4B6C-A4D2-DB911DCF2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32799"/>
              </p:ext>
            </p:extLst>
          </p:nvPr>
        </p:nvGraphicFramePr>
        <p:xfrm>
          <a:off x="792480" y="719424"/>
          <a:ext cx="10023566" cy="151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28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5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E9943A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1885</Words>
  <Application>Microsoft Office PowerPoint</Application>
  <PresentationFormat>Widescreen</PresentationFormat>
  <Paragraphs>169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IRNT Taskforce outcomes:</vt:lpstr>
      <vt:lpstr>PowerPoint Presentation</vt:lpstr>
      <vt:lpstr>PowerPoint Presentation</vt:lpstr>
      <vt:lpstr>PowerPoint Presentation</vt:lpstr>
      <vt:lpstr>PowerPoint Presentation</vt:lpstr>
      <vt:lpstr>Visual Notification System Trial:  </vt:lpstr>
      <vt:lpstr>Visual Notification System Trial:</vt:lpstr>
      <vt:lpstr>Visual Notification System Trial:</vt:lpstr>
      <vt:lpstr>What suggestions do you have for improving the care of inpatients waiting in the Radiology Hallway?</vt:lpstr>
      <vt:lpstr>PowerPoint Presentation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Glenn, Jennifer Brooke</dc:creator>
  <cp:lastModifiedBy>Glenn, Jennifer Brooke</cp:lastModifiedBy>
  <cp:revision>42</cp:revision>
  <dcterms:created xsi:type="dcterms:W3CDTF">2020-08-18T22:15:31Z</dcterms:created>
  <dcterms:modified xsi:type="dcterms:W3CDTF">2020-10-27T20:38:50Z</dcterms:modified>
</cp:coreProperties>
</file>