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AB4C"/>
    <a:srgbClr val="993D1B"/>
    <a:srgbClr val="006682"/>
    <a:srgbClr val="FF6A13"/>
    <a:srgbClr val="0072CE"/>
    <a:srgbClr val="4698CB"/>
    <a:srgbClr val="ED8B00"/>
    <a:srgbClr val="E7E7E7"/>
    <a:srgbClr val="702082"/>
    <a:srgbClr val="B88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4"/>
    <p:restoredTop sz="86544"/>
  </p:normalViewPr>
  <p:slideViewPr>
    <p:cSldViewPr snapToGrid="0" snapToObjects="1">
      <p:cViewPr varScale="1">
        <p:scale>
          <a:sx n="114" d="100"/>
          <a:sy n="114" d="100"/>
        </p:scale>
        <p:origin x="70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000" b="0" dirty="0">
                <a:latin typeface="Times New Roman" panose="02020603050405020304" pitchFamily="18" charset="0"/>
                <a:cs typeface="Times New Roman" panose="02020603050405020304" pitchFamily="18" charset="0"/>
              </a:rPr>
              <a:t>USGPIV requests to 8N from hospital-wide units (3/19-10/20)</a:t>
            </a:r>
          </a:p>
        </c:rich>
      </c:tx>
      <c:layout>
        <c:manualLayout>
          <c:xMode val="edge"/>
          <c:yMode val="edge"/>
          <c:x val="0.38132593765234546"/>
          <c:y val="1.5679680664916887E-2"/>
        </c:manualLayout>
      </c:layout>
      <c:overlay val="0"/>
      <c:spPr>
        <a:noFill/>
        <a:ln w="0">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9372422333053493"/>
          <c:y val="0.11182360017497811"/>
          <c:w val="0.75234458292727968"/>
          <c:h val="0.60549048556430451"/>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RW Units</c:v>
                </c:pt>
                <c:pt idx="1">
                  <c:v>5N, 5S</c:v>
                </c:pt>
                <c:pt idx="2">
                  <c:v>6N, 6S</c:v>
                </c:pt>
                <c:pt idx="3">
                  <c:v>6, 7, 8 MCE</c:v>
                </c:pt>
                <c:pt idx="4">
                  <c:v>7N, 7S</c:v>
                </c:pt>
                <c:pt idx="5">
                  <c:v>8N, 8S*</c:v>
                </c:pt>
                <c:pt idx="6">
                  <c:v>9N, 9S</c:v>
                </c:pt>
                <c:pt idx="7">
                  <c:v>7, 8, 9, 10 CCT</c:v>
                </c:pt>
                <c:pt idx="8">
                  <c:v>11N</c:v>
                </c:pt>
                <c:pt idx="9">
                  <c:v>5C**</c:v>
                </c:pt>
              </c:strCache>
            </c:strRef>
          </c:cat>
          <c:val>
            <c:numRef>
              <c:f>Sheet1!$B$2:$B$11</c:f>
              <c:numCache>
                <c:formatCode>General</c:formatCode>
                <c:ptCount val="10"/>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6="http://schemas.microsoft.com/office/drawing/2014/chart" uri="{C3380CC4-5D6E-409C-BE32-E72D297353CC}">
              <c16:uniqueId val="{00000000-1EA5-48C2-A3ED-20ADB09608DE}"/>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RW Units</c:v>
                </c:pt>
                <c:pt idx="1">
                  <c:v>5N, 5S</c:v>
                </c:pt>
                <c:pt idx="2">
                  <c:v>6N, 6S</c:v>
                </c:pt>
                <c:pt idx="3">
                  <c:v>6, 7, 8 MCE</c:v>
                </c:pt>
                <c:pt idx="4">
                  <c:v>7N, 7S</c:v>
                </c:pt>
                <c:pt idx="5">
                  <c:v>8N, 8S*</c:v>
                </c:pt>
                <c:pt idx="6">
                  <c:v>9N, 9S</c:v>
                </c:pt>
                <c:pt idx="7">
                  <c:v>7, 8, 9, 10 CCT</c:v>
                </c:pt>
                <c:pt idx="8">
                  <c:v>11N</c:v>
                </c:pt>
                <c:pt idx="9">
                  <c:v>5C**</c:v>
                </c:pt>
              </c:strCache>
            </c:strRef>
          </c:cat>
          <c:val>
            <c:numRef>
              <c:f>Sheet1!$C$2:$C$11</c:f>
              <c:numCache>
                <c:formatCode>General</c:formatCode>
                <c:ptCount val="10"/>
                <c:pt idx="0">
                  <c:v>101</c:v>
                </c:pt>
                <c:pt idx="1">
                  <c:v>14</c:v>
                </c:pt>
                <c:pt idx="2">
                  <c:v>5</c:v>
                </c:pt>
                <c:pt idx="3">
                  <c:v>67</c:v>
                </c:pt>
                <c:pt idx="4">
                  <c:v>34</c:v>
                </c:pt>
                <c:pt idx="5">
                  <c:v>220</c:v>
                </c:pt>
                <c:pt idx="6">
                  <c:v>17</c:v>
                </c:pt>
                <c:pt idx="7">
                  <c:v>60</c:v>
                </c:pt>
                <c:pt idx="8">
                  <c:v>18</c:v>
                </c:pt>
                <c:pt idx="9">
                  <c:v>21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Column2</c:v>
                      </c:pt>
                    </c:strCache>
                  </c:strRef>
                </c15:tx>
              </c15:filteredSeriesTitle>
            </c:ext>
            <c:ext xmlns:c16="http://schemas.microsoft.com/office/drawing/2014/chart" uri="{C3380CC4-5D6E-409C-BE32-E72D297353CC}">
              <c16:uniqueId val="{00000001-1EA5-48C2-A3ED-20ADB09608DE}"/>
            </c:ext>
          </c:extLst>
        </c:ser>
        <c:ser>
          <c:idx val="2"/>
          <c:order val="2"/>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Sheet1!$A$2:$A$11</c:f>
              <c:strCache>
                <c:ptCount val="10"/>
                <c:pt idx="0">
                  <c:v>RW Units</c:v>
                </c:pt>
                <c:pt idx="1">
                  <c:v>5N, 5S</c:v>
                </c:pt>
                <c:pt idx="2">
                  <c:v>6N, 6S</c:v>
                </c:pt>
                <c:pt idx="3">
                  <c:v>6, 7, 8 MCE</c:v>
                </c:pt>
                <c:pt idx="4">
                  <c:v>7N, 7S</c:v>
                </c:pt>
                <c:pt idx="5">
                  <c:v>8N, 8S*</c:v>
                </c:pt>
                <c:pt idx="6">
                  <c:v>9N, 9S</c:v>
                </c:pt>
                <c:pt idx="7">
                  <c:v>7, 8, 9, 10 CCT</c:v>
                </c:pt>
                <c:pt idx="8">
                  <c:v>11N</c:v>
                </c:pt>
                <c:pt idx="9">
                  <c:v>5C**</c:v>
                </c:pt>
              </c:strCache>
            </c:strRef>
          </c:cat>
          <c:val>
            <c:numRef>
              <c:f>Sheet1!$D$2:$D$11</c:f>
              <c:numCache>
                <c:formatCode>General</c:formatCode>
                <c:ptCount val="10"/>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6="http://schemas.microsoft.com/office/drawing/2014/chart" uri="{C3380CC4-5D6E-409C-BE32-E72D297353CC}">
              <c16:uniqueId val="{00000002-1EA5-48C2-A3ED-20ADB09608DE}"/>
            </c:ext>
          </c:extLst>
        </c:ser>
        <c:dLbls>
          <c:dLblPos val="inBase"/>
          <c:showLegendKey val="0"/>
          <c:showVal val="1"/>
          <c:showCatName val="0"/>
          <c:showSerName val="0"/>
          <c:showPercent val="0"/>
          <c:showBubbleSize val="0"/>
        </c:dLbls>
        <c:gapWidth val="100"/>
        <c:overlap val="-24"/>
        <c:axId val="549445368"/>
        <c:axId val="357686168"/>
      </c:barChart>
      <c:catAx>
        <c:axId val="54944536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57686168"/>
        <c:crosses val="autoZero"/>
        <c:auto val="1"/>
        <c:lblAlgn val="ctr"/>
        <c:lblOffset val="100"/>
        <c:noMultiLvlLbl val="0"/>
      </c:catAx>
      <c:valAx>
        <c:axId val="357686168"/>
        <c:scaling>
          <c:orientation val="minMax"/>
          <c:max val="2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w="0">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49445368"/>
        <c:crosses val="autoZero"/>
        <c:crossBetween val="between"/>
      </c:valAx>
      <c:spPr>
        <a:noFill/>
        <a:ln w="0">
          <a:solidFill>
            <a:schemeClr val="bg1">
              <a:lumMod val="85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0.6142</cdr:x>
      <cdr:y>0.94872</cdr:y>
    </cdr:from>
    <cdr:to>
      <cdr:x>0.72415</cdr:x>
      <cdr:y>1</cdr:y>
    </cdr:to>
    <cdr:sp macro="" textlink="">
      <cdr:nvSpPr>
        <cdr:cNvPr id="2" name="TextBox 1">
          <a:extLst xmlns:a="http://schemas.openxmlformats.org/drawingml/2006/main">
            <a:ext uri="{FF2B5EF4-FFF2-40B4-BE49-F238E27FC236}">
              <a16:creationId xmlns:a16="http://schemas.microsoft.com/office/drawing/2014/main" id="{EF6EF50E-F0B7-4991-A500-801586D3720F}"/>
            </a:ext>
          </a:extLst>
        </cdr:cNvPr>
        <cdr:cNvSpPr txBox="1"/>
      </cdr:nvSpPr>
      <cdr:spPr>
        <a:xfrm xmlns:a="http://schemas.openxmlformats.org/drawingml/2006/main">
          <a:off x="4992255" y="5140807"/>
          <a:ext cx="893618" cy="27785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cdr:x>
      <cdr:y>0.9353</cdr:y>
    </cdr:from>
    <cdr:to>
      <cdr:x>0.6125</cdr:x>
      <cdr:y>1</cdr:y>
    </cdr:to>
    <cdr:sp macro="" textlink="">
      <cdr:nvSpPr>
        <cdr:cNvPr id="3" name="TextBox 2">
          <a:extLst xmlns:a="http://schemas.openxmlformats.org/drawingml/2006/main">
            <a:ext uri="{FF2B5EF4-FFF2-40B4-BE49-F238E27FC236}">
              <a16:creationId xmlns:a16="http://schemas.microsoft.com/office/drawing/2014/main" id="{1B831D49-6300-42CD-8724-B18083A9E3C2}"/>
            </a:ext>
          </a:extLst>
        </cdr:cNvPr>
        <cdr:cNvSpPr txBox="1"/>
      </cdr:nvSpPr>
      <cdr:spPr>
        <a:xfrm xmlns:a="http://schemas.openxmlformats.org/drawingml/2006/main">
          <a:off x="4064000" y="5068069"/>
          <a:ext cx="914400" cy="3505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0.44488</cdr:x>
      <cdr:y>0.25</cdr:y>
    </cdr:from>
    <cdr:to>
      <cdr:x>0.55512</cdr:x>
      <cdr:y>0.75</cdr:y>
    </cdr:to>
    <cdr:sp macro="" textlink="">
      <cdr:nvSpPr>
        <cdr:cNvPr id="4" name="TextBox 3">
          <a:extLst xmlns:a="http://schemas.openxmlformats.org/drawingml/2006/main">
            <a:ext uri="{FF2B5EF4-FFF2-40B4-BE49-F238E27FC236}">
              <a16:creationId xmlns:a16="http://schemas.microsoft.com/office/drawing/2014/main" id="{25A676D2-71E4-4BB8-8EAA-381B035D786C}"/>
            </a:ext>
          </a:extLst>
        </cdr:cNvPr>
        <cdr:cNvSpPr txBox="1"/>
      </cdr:nvSpPr>
      <cdr:spPr>
        <a:xfrm xmlns:a="http://schemas.openxmlformats.org/drawingml/2006/main">
          <a:off x="3690446" y="457200"/>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0.48488</cdr:x>
      <cdr:y>0.41525</cdr:y>
    </cdr:from>
    <cdr:to>
      <cdr:x>0.60062</cdr:x>
      <cdr:y>0.98459</cdr:y>
    </cdr:to>
    <cdr:sp macro="" textlink="">
      <cdr:nvSpPr>
        <cdr:cNvPr id="5" name="TextBox 4">
          <a:extLst xmlns:a="http://schemas.openxmlformats.org/drawingml/2006/main">
            <a:ext uri="{FF2B5EF4-FFF2-40B4-BE49-F238E27FC236}">
              <a16:creationId xmlns:a16="http://schemas.microsoft.com/office/drawing/2014/main" id="{548765F8-4D73-44A5-984D-C2C1FEC9B217}"/>
            </a:ext>
          </a:extLst>
        </cdr:cNvPr>
        <cdr:cNvSpPr txBox="1"/>
      </cdr:nvSpPr>
      <cdr:spPr>
        <a:xfrm xmlns:a="http://schemas.openxmlformats.org/drawingml/2006/main">
          <a:off x="4022206" y="759417"/>
          <a:ext cx="960120" cy="10411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0.03183</cdr:x>
      <cdr:y>0.30959</cdr:y>
    </cdr:from>
    <cdr:to>
      <cdr:x>0.14206</cdr:x>
      <cdr:y>0.65525</cdr:y>
    </cdr:to>
    <cdr:sp macro="" textlink="">
      <cdr:nvSpPr>
        <cdr:cNvPr id="6" name="TextBox 5">
          <a:extLst xmlns:a="http://schemas.openxmlformats.org/drawingml/2006/main">
            <a:ext uri="{FF2B5EF4-FFF2-40B4-BE49-F238E27FC236}">
              <a16:creationId xmlns:a16="http://schemas.microsoft.com/office/drawing/2014/main" id="{40FA97A7-F089-4876-9E32-79BE1A03D0C8}"/>
            </a:ext>
          </a:extLst>
        </cdr:cNvPr>
        <cdr:cNvSpPr txBox="1"/>
      </cdr:nvSpPr>
      <cdr:spPr>
        <a:xfrm xmlns:a="http://schemas.openxmlformats.org/drawingml/2006/main">
          <a:off x="264022" y="566174"/>
          <a:ext cx="914400" cy="6321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*majority of trained</a:t>
          </a:r>
        </a:p>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USGPIV RNs</a:t>
          </a:r>
        </a:p>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**temporary adult</a:t>
          </a:r>
        </a:p>
        <a:p xmlns:a="http://schemas.openxmlformats.org/drawingml/2006/main">
          <a:pPr algn="just"/>
          <a:r>
            <a:rPr lang="en-US" sz="800" dirty="0">
              <a:solidFill>
                <a:schemeClr val="bg1"/>
              </a:solidFill>
              <a:latin typeface="Times New Roman" panose="02020603050405020304" pitchFamily="18" charset="0"/>
              <a:cs typeface="Times New Roman" panose="02020603050405020304" pitchFamily="18" charset="0"/>
            </a:rPr>
            <a:t>acute medicine unit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4921C-7C5A-5648-93EA-A4C0CCF98FB4}" type="datetimeFigureOut">
              <a:rPr lang="en-US" smtClean="0"/>
              <a:t>10/27/2020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A9067-11DD-5A4F-B238-F8A71B27D607}" type="slidenum">
              <a:rPr lang="en-US" smtClean="0"/>
              <a:t>‹#›</a:t>
            </a:fld>
            <a:endParaRPr lang="en-US"/>
          </a:p>
        </p:txBody>
      </p:sp>
    </p:spTree>
    <p:extLst>
      <p:ext uri="{BB962C8B-B14F-4D97-AF65-F5344CB8AC3E}">
        <p14:creationId xmlns:p14="http://schemas.microsoft.com/office/powerpoint/2010/main" val="837937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9A9067-11DD-5A4F-B238-F8A71B27D607}" type="slidenum">
              <a:rPr lang="en-US" smtClean="0"/>
              <a:t>1</a:t>
            </a:fld>
            <a:endParaRPr lang="en-US"/>
          </a:p>
        </p:txBody>
      </p:sp>
    </p:spTree>
    <p:extLst>
      <p:ext uri="{BB962C8B-B14F-4D97-AF65-F5344CB8AC3E}">
        <p14:creationId xmlns:p14="http://schemas.microsoft.com/office/powerpoint/2010/main" val="330016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F261-78A7-2F44-BA5D-FFB11B532C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CCE50D-1CE5-8546-9E03-009698C2A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3244F8-047E-9948-BDB9-E3140359FB71}"/>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5" name="Footer Placeholder 4">
            <a:extLst>
              <a:ext uri="{FF2B5EF4-FFF2-40B4-BE49-F238E27FC236}">
                <a16:creationId xmlns:a16="http://schemas.microsoft.com/office/drawing/2014/main" id="{1ECCDC48-CE49-DA42-B529-C65AC6A42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10CF1-D5E2-8F49-A312-8AD58C061B97}"/>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89212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C2DE7-51D4-BF4B-A5EA-20E219149F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51C674-30FF-3A4C-A6BC-03E671D4BA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0B6DF0-BB8A-FC44-BD70-3546C0467DC8}"/>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5" name="Footer Placeholder 4">
            <a:extLst>
              <a:ext uri="{FF2B5EF4-FFF2-40B4-BE49-F238E27FC236}">
                <a16:creationId xmlns:a16="http://schemas.microsoft.com/office/drawing/2014/main" id="{94126827-82F1-D745-9CEC-CC8B669E9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585D95-A68D-944D-8AB2-E56C6701997B}"/>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346403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26231A-2074-4242-86AF-2512CE78B1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F71739-5110-5947-A1F0-CC586B7BF5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13D3D-9337-C040-A970-61EC5CDE669B}"/>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5" name="Footer Placeholder 4">
            <a:extLst>
              <a:ext uri="{FF2B5EF4-FFF2-40B4-BE49-F238E27FC236}">
                <a16:creationId xmlns:a16="http://schemas.microsoft.com/office/drawing/2014/main" id="{44526FF3-38D5-BB42-980B-BC7857F71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B232DC-FC90-3741-8AE7-9D5388618F4D}"/>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529370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CDD14-B8E7-4849-A3F3-EA9386DB8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7F4AF1-7CA2-574C-8636-1279120203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EDB803-00C0-934B-A8CE-5C7186371CD0}"/>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5" name="Footer Placeholder 4">
            <a:extLst>
              <a:ext uri="{FF2B5EF4-FFF2-40B4-BE49-F238E27FC236}">
                <a16:creationId xmlns:a16="http://schemas.microsoft.com/office/drawing/2014/main" id="{18D2A43C-39D6-F548-AEDB-7065A5459B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0504F5-7461-4E4E-9081-FAFBE800BB15}"/>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14928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A43E1-707B-A84B-BE71-83CFE30305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AC57CA-46AB-6F41-AF77-36029EAEF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E1F0496-FAF4-4746-8838-3311E34C5D83}"/>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5" name="Footer Placeholder 4">
            <a:extLst>
              <a:ext uri="{FF2B5EF4-FFF2-40B4-BE49-F238E27FC236}">
                <a16:creationId xmlns:a16="http://schemas.microsoft.com/office/drawing/2014/main" id="{419943C6-0009-644E-81C9-29960E4F3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DE1272-4F8A-1F4A-85D9-74568D279678}"/>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391409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27BF-CC1D-A54B-9187-24FDEC8A2B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6E51B3-8C25-C043-B75B-BB3491E671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478C56-A0E7-C847-B764-E551AF05808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A8ADEE-6953-7E45-98AA-68F03E566034}"/>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6" name="Footer Placeholder 5">
            <a:extLst>
              <a:ext uri="{FF2B5EF4-FFF2-40B4-BE49-F238E27FC236}">
                <a16:creationId xmlns:a16="http://schemas.microsoft.com/office/drawing/2014/main" id="{1F7CD8E5-42D4-7F4D-8233-A456556D1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24271-DD3D-8343-8E9E-28E781EFAADF}"/>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448782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FA417-3442-D441-A1D9-55869B1118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2C2333-E081-C744-A1D4-A14098DB0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2BA90C-AB76-E84E-897D-B1B41235B3E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D8240D-7F90-7D43-87E7-2FCDA14472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7DDF5B-007C-0349-92AE-2EBCE74AC3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9DC9E4-CD46-EF49-B6DD-E01430442B3B}"/>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8" name="Footer Placeholder 7">
            <a:extLst>
              <a:ext uri="{FF2B5EF4-FFF2-40B4-BE49-F238E27FC236}">
                <a16:creationId xmlns:a16="http://schemas.microsoft.com/office/drawing/2014/main" id="{65EB0AD9-A48D-EC4D-8D8F-331EE7141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A932CB-C327-B845-9E49-2302B067458F}"/>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050853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A255F-83BD-2943-BA8E-8F44DF84F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00AA7C-0F98-AE4C-864D-D308730A2F12}"/>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4" name="Footer Placeholder 3">
            <a:extLst>
              <a:ext uri="{FF2B5EF4-FFF2-40B4-BE49-F238E27FC236}">
                <a16:creationId xmlns:a16="http://schemas.microsoft.com/office/drawing/2014/main" id="{ED4E35A7-44FE-9448-9023-CA46B50C54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1EFF5D-4EE7-A746-9112-A1EB850570DD}"/>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704470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E262F4-DEB3-0846-8F3F-8F9D0C4D206B}"/>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3" name="Footer Placeholder 2">
            <a:extLst>
              <a:ext uri="{FF2B5EF4-FFF2-40B4-BE49-F238E27FC236}">
                <a16:creationId xmlns:a16="http://schemas.microsoft.com/office/drawing/2014/main" id="{CA169C8A-26DF-7046-9B2C-DEAC951B4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E41544-EF6B-6D47-BFB4-B50E360A290B}"/>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197994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83141-48AA-FA46-802D-7214EDFA9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A58160-2F65-8E4B-B7FF-1873F03F77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F1124F-9A5E-2542-86A8-2489FC864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86FA64-E8F3-BD41-BF43-0CB458B50085}"/>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6" name="Footer Placeholder 5">
            <a:extLst>
              <a:ext uri="{FF2B5EF4-FFF2-40B4-BE49-F238E27FC236}">
                <a16:creationId xmlns:a16="http://schemas.microsoft.com/office/drawing/2014/main" id="{B4C4278E-7DB1-6441-AB51-EEF0D93E6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025FC6-0BD0-8346-94AB-867BABC0FFD7}"/>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05720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126E5-BCBA-9241-A293-AB5436F7F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01258B-51EA-5148-9878-7B1C7D2E7E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93A1CE-B3E3-A848-8F82-E65A6C5F8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779C62-EAF5-7B41-9372-9C3F105E69D8}"/>
              </a:ext>
            </a:extLst>
          </p:cNvPr>
          <p:cNvSpPr>
            <a:spLocks noGrp="1"/>
          </p:cNvSpPr>
          <p:nvPr>
            <p:ph type="dt" sz="half" idx="10"/>
          </p:nvPr>
        </p:nvSpPr>
        <p:spPr/>
        <p:txBody>
          <a:bodyPr/>
          <a:lstStyle/>
          <a:p>
            <a:fld id="{12996EDC-A58B-B04D-8B99-D6209D8EC26E}" type="datetimeFigureOut">
              <a:rPr lang="en-US" smtClean="0"/>
              <a:t>10/27/2020</a:t>
            </a:fld>
            <a:endParaRPr lang="en-US"/>
          </a:p>
        </p:txBody>
      </p:sp>
      <p:sp>
        <p:nvSpPr>
          <p:cNvPr id="6" name="Footer Placeholder 5">
            <a:extLst>
              <a:ext uri="{FF2B5EF4-FFF2-40B4-BE49-F238E27FC236}">
                <a16:creationId xmlns:a16="http://schemas.microsoft.com/office/drawing/2014/main" id="{402329FF-0663-7A42-950E-13E46F3A69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1AAFF-12AD-2A49-B152-0F6ADAD8ECCE}"/>
              </a:ext>
            </a:extLst>
          </p:cNvPr>
          <p:cNvSpPr>
            <a:spLocks noGrp="1"/>
          </p:cNvSpPr>
          <p:nvPr>
            <p:ph type="sldNum" sz="quarter" idx="12"/>
          </p:nvPr>
        </p:nvSpPr>
        <p:spPr/>
        <p:txBody>
          <a:bodyPr/>
          <a:lstStyle/>
          <a:p>
            <a:fld id="{A72DD6B1-72E9-0C47-A631-87EC53E2C6F0}" type="slidenum">
              <a:rPr lang="en-US" smtClean="0"/>
              <a:t>‹#›</a:t>
            </a:fld>
            <a:endParaRPr lang="en-US"/>
          </a:p>
        </p:txBody>
      </p:sp>
    </p:spTree>
    <p:extLst>
      <p:ext uri="{BB962C8B-B14F-4D97-AF65-F5344CB8AC3E}">
        <p14:creationId xmlns:p14="http://schemas.microsoft.com/office/powerpoint/2010/main" val="263281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C87BA3-E5FC-C34F-A415-01C8854F60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720E88-2C8D-2A46-BD66-DF8351E747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1DB9C-BED5-EE4A-B5EA-DD503B3CF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996EDC-A58B-B04D-8B99-D6209D8EC26E}" type="datetimeFigureOut">
              <a:rPr lang="en-US" smtClean="0"/>
              <a:t>10/27/2020</a:t>
            </a:fld>
            <a:endParaRPr lang="en-US"/>
          </a:p>
        </p:txBody>
      </p:sp>
      <p:sp>
        <p:nvSpPr>
          <p:cNvPr id="5" name="Footer Placeholder 4">
            <a:extLst>
              <a:ext uri="{FF2B5EF4-FFF2-40B4-BE49-F238E27FC236}">
                <a16:creationId xmlns:a16="http://schemas.microsoft.com/office/drawing/2014/main" id="{398E1C95-AA45-834C-A434-700FA5427D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8ECFAC-B46F-C14A-A4EF-2ACE86071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DD6B1-72E9-0C47-A631-87EC53E2C6F0}" type="slidenum">
              <a:rPr lang="en-US" smtClean="0"/>
              <a:t>‹#›</a:t>
            </a:fld>
            <a:endParaRPr lang="en-US"/>
          </a:p>
        </p:txBody>
      </p:sp>
    </p:spTree>
    <p:extLst>
      <p:ext uri="{BB962C8B-B14F-4D97-AF65-F5344CB8AC3E}">
        <p14:creationId xmlns:p14="http://schemas.microsoft.com/office/powerpoint/2010/main" val="1314697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7.xml"/><Relationship Id="rId7" Type="http://schemas.openxmlformats.org/officeDocument/2006/relationships/chart" Target="../charts/char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image" Target="../media/image1.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490132D1-4961-8E4D-9C91-7C756F857531}"/>
              </a:ext>
            </a:extLst>
          </p:cNvPr>
          <p:cNvSpPr>
            <a:spLocks noChangeArrowheads="1"/>
          </p:cNvSpPr>
          <p:nvPr/>
        </p:nvSpPr>
        <p:spPr bwMode="auto">
          <a:xfrm>
            <a:off x="0" y="1"/>
            <a:ext cx="12192000" cy="1169459"/>
          </a:xfrm>
          <a:prstGeom prst="rect">
            <a:avLst/>
          </a:prstGeom>
          <a:solidFill>
            <a:schemeClr val="tx1"/>
          </a:solidFill>
          <a:ln w="9525" algn="ctr">
            <a:solidFill>
              <a:schemeClr val="tx1"/>
            </a:solidFill>
            <a:round/>
            <a:headEnd/>
            <a:tailEnd/>
          </a:ln>
        </p:spPr>
        <p:txBody>
          <a:bodyPr/>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endParaRPr lang="en-US" altLang="en-US" dirty="0"/>
          </a:p>
        </p:txBody>
      </p:sp>
      <p:sp>
        <p:nvSpPr>
          <p:cNvPr id="29" name="Text Box 121">
            <a:extLst>
              <a:ext uri="{FF2B5EF4-FFF2-40B4-BE49-F238E27FC236}">
                <a16:creationId xmlns:a16="http://schemas.microsoft.com/office/drawing/2014/main" id="{C591A454-1053-5244-BD0E-C7113067DCCE}"/>
              </a:ext>
            </a:extLst>
          </p:cNvPr>
          <p:cNvSpPr txBox="1">
            <a:spLocks noChangeArrowheads="1"/>
          </p:cNvSpPr>
          <p:nvPr/>
        </p:nvSpPr>
        <p:spPr bwMode="auto">
          <a:xfrm>
            <a:off x="142043" y="1482570"/>
            <a:ext cx="2011680" cy="3416320"/>
          </a:xfrm>
          <a:prstGeom prst="rect">
            <a:avLst/>
          </a:prstGeom>
          <a:solidFill>
            <a:schemeClr val="bg1"/>
          </a:solidFill>
          <a:ln>
            <a:noFill/>
          </a:ln>
          <a:extLst>
            <a:ext uri="{91240B29-F687-4F45-9708-019B960494DF}">
              <a14:hiddenLine xmlns:a14="http://schemas.microsoft.com/office/drawing/2010/main" w="19050">
                <a:solidFill>
                  <a:srgbClr val="000000"/>
                </a:solidFill>
                <a:prstDash val="dash"/>
                <a:miter lim="800000"/>
                <a:headEnd/>
                <a:tailEnd/>
              </a14:hiddenLine>
            </a:ext>
          </a:extLst>
        </p:spPr>
        <p:txBody>
          <a:bodyPr wrap="square" lIns="91440" tIns="0" rIns="91440" bIns="0">
            <a:spAutoFit/>
          </a:bodyPr>
          <a:lstStyle>
            <a:lvl1pPr eaLnBrk="0" hangingPunct="0">
              <a:defRPr sz="2200">
                <a:solidFill>
                  <a:schemeClr val="tx1"/>
                </a:solidFill>
                <a:latin typeface="Arial" panose="020B0604020202020204" pitchFamily="34" charset="0"/>
              </a:defRPr>
            </a:lvl1pPr>
            <a:lvl2pPr marL="742950" indent="-285750" eaLnBrk="0" hangingPunct="0">
              <a:defRPr sz="2200">
                <a:solidFill>
                  <a:schemeClr val="tx1"/>
                </a:solidFill>
                <a:latin typeface="Arial" panose="020B0604020202020204" pitchFamily="34" charset="0"/>
              </a:defRPr>
            </a:lvl2pPr>
            <a:lvl3pPr marL="1143000" indent="-228600" eaLnBrk="0" hangingPunct="0">
              <a:defRPr sz="2200">
                <a:solidFill>
                  <a:schemeClr val="tx1"/>
                </a:solidFill>
                <a:latin typeface="Arial" panose="020B0604020202020204" pitchFamily="34" charset="0"/>
              </a:defRPr>
            </a:lvl3pPr>
            <a:lvl4pPr marL="1600200" indent="-228600" eaLnBrk="0" hangingPunct="0">
              <a:defRPr sz="2200">
                <a:solidFill>
                  <a:schemeClr val="tx1"/>
                </a:solidFill>
                <a:latin typeface="Arial" panose="020B0604020202020204" pitchFamily="34" charset="0"/>
              </a:defRPr>
            </a:lvl4pPr>
            <a:lvl5pPr marL="2057400" indent="-228600" eaLnBrk="0" hangingPunct="0">
              <a:defRPr sz="2200">
                <a:solidFill>
                  <a:schemeClr val="tx1"/>
                </a:solidFill>
                <a:latin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defRPr>
            </a:lvl9pPr>
          </a:lstStyle>
          <a:p>
            <a:pPr algn="ctr"/>
            <a:r>
              <a:rPr lang="en-US" sz="1200" b="1" dirty="0">
                <a:latin typeface="Times New Roman" panose="02020603050405020304" pitchFamily="18" charset="0"/>
                <a:cs typeface="Times New Roman" panose="02020603050405020304" pitchFamily="18" charset="0"/>
              </a:rPr>
              <a:t>Abstract</a:t>
            </a:r>
          </a:p>
          <a:p>
            <a:r>
              <a:rPr lang="en-US" sz="1000" dirty="0">
                <a:latin typeface="Times New Roman" panose="02020603050405020304" pitchFamily="18" charset="0"/>
                <a:cs typeface="Times New Roman" panose="02020603050405020304" pitchFamily="18" charset="0"/>
              </a:rPr>
              <a:t>Patients with difficult venous access present bedside nurses with greater challenges placing these patients at risk. Failures to obtain venous access places these patients at risk for numerous needle sticks, increased risks of infection, delays in treatment, unnecessary central line placement, and can even lead to poor patient satisfaction survey results with significant financial costs for hospitals.  Research supports that ultrasound-guided peripheral intravenous catheters (USGPIV) successfully and substantially decrease these risks.  Furthermore, evidence suggests it also enhances both patient and nurse satisfaction while also offering considerable savings for the hospital.</a:t>
            </a:r>
          </a:p>
        </p:txBody>
      </p:sp>
      <p:sp>
        <p:nvSpPr>
          <p:cNvPr id="30" name="Text Box 122">
            <a:extLst>
              <a:ext uri="{FF2B5EF4-FFF2-40B4-BE49-F238E27FC236}">
                <a16:creationId xmlns:a16="http://schemas.microsoft.com/office/drawing/2014/main" id="{3F3A7AA7-03A4-A74A-A3E3-EA7D531DF84F}"/>
              </a:ext>
            </a:extLst>
          </p:cNvPr>
          <p:cNvSpPr txBox="1">
            <a:spLocks noChangeArrowheads="1"/>
          </p:cNvSpPr>
          <p:nvPr/>
        </p:nvSpPr>
        <p:spPr bwMode="auto">
          <a:xfrm>
            <a:off x="0" y="30687"/>
            <a:ext cx="9046346" cy="1415772"/>
          </a:xfrm>
          <a:prstGeom prst="rect">
            <a:avLst/>
          </a:prstGeom>
          <a:noFill/>
          <a:ln>
            <a:noFill/>
          </a:ln>
          <a:effectLst/>
        </p:spPr>
        <p:txBody>
          <a:bodyPr wrap="square" lIns="182880" tIns="91440" rIns="182880" bIns="182880">
            <a:spAutoFit/>
          </a:bodyPr>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800" b="1" dirty="0">
                <a:solidFill>
                  <a:schemeClr val="bg1"/>
                </a:solidFill>
                <a:latin typeface="Myriad Pro" panose="020B0503030403020204" pitchFamily="34" charset="0"/>
                <a:cs typeface="Arial" panose="020B0604020202020204" pitchFamily="34" charset="0"/>
              </a:rPr>
              <a:t>                             Development and Implementation of Hospital-wide Ultrasound</a:t>
            </a:r>
          </a:p>
          <a:p>
            <a:pPr eaLnBrk="1" hangingPunct="1"/>
            <a:r>
              <a:rPr lang="en-US" altLang="en-US" sz="1800" b="1" dirty="0">
                <a:solidFill>
                  <a:schemeClr val="bg1"/>
                </a:solidFill>
                <a:latin typeface="Myriad Pro" panose="020B0503030403020204" pitchFamily="34" charset="0"/>
                <a:cs typeface="Arial" panose="020B0604020202020204" pitchFamily="34" charset="0"/>
              </a:rPr>
              <a:t>                                      guided Peripheral IV Placement for Bedside Nursing</a:t>
            </a:r>
          </a:p>
          <a:p>
            <a:pPr eaLnBrk="1" hangingPunct="1"/>
            <a:endParaRPr lang="en-US" altLang="en-US" sz="1800" b="1" dirty="0">
              <a:solidFill>
                <a:schemeClr val="bg1"/>
              </a:solidFill>
              <a:latin typeface="Myriad Pro" panose="020B0503030403020204" pitchFamily="34" charset="0"/>
              <a:cs typeface="Arial" panose="020B0604020202020204" pitchFamily="34" charset="0"/>
            </a:endParaRPr>
          </a:p>
          <a:p>
            <a:pPr algn="ctr" eaLnBrk="1" hangingPunct="1"/>
            <a:endParaRPr lang="en-US" altLang="en-US" sz="2000" b="1" dirty="0">
              <a:solidFill>
                <a:schemeClr val="bg1"/>
              </a:solidFill>
              <a:latin typeface="Myriad Pro" panose="020B0503030403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C81C05A-4199-BE4F-9B5D-0B5F94D0F9EA}"/>
              </a:ext>
            </a:extLst>
          </p:cNvPr>
          <p:cNvSpPr txBox="1"/>
          <p:nvPr/>
        </p:nvSpPr>
        <p:spPr>
          <a:xfrm>
            <a:off x="0" y="805856"/>
            <a:ext cx="12110484" cy="456535"/>
          </a:xfrm>
          <a:prstGeom prst="rect">
            <a:avLst/>
          </a:prstGeom>
          <a:noFill/>
        </p:spPr>
        <p:txBody>
          <a:bodyPr wrap="square" rtlCol="0">
            <a:spAutoFit/>
          </a:bodyPr>
          <a:lstStyle/>
          <a:p>
            <a:pPr algn="ctr">
              <a:spcAft>
                <a:spcPts val="600"/>
              </a:spcAft>
            </a:pPr>
            <a:r>
              <a:rPr lang="en-US" altLang="en-US" sz="1400" baseline="30000" dirty="0">
                <a:solidFill>
                  <a:srgbClr val="B89746"/>
                </a:solidFill>
                <a:latin typeface="Times New Roman" panose="02020603050405020304" pitchFamily="18" charset="0"/>
                <a:cs typeface="Times New Roman" panose="02020603050405020304" pitchFamily="18" charset="0"/>
              </a:rPr>
              <a:t>Elizabeth </a:t>
            </a:r>
            <a:r>
              <a:rPr lang="en-US" altLang="en-US" sz="1400" baseline="30000" dirty="0" err="1">
                <a:solidFill>
                  <a:srgbClr val="B89746"/>
                </a:solidFill>
                <a:latin typeface="Times New Roman" panose="02020603050405020304" pitchFamily="18" charset="0"/>
                <a:cs typeface="Times New Roman" panose="02020603050405020304" pitchFamily="18" charset="0"/>
              </a:rPr>
              <a:t>Dunnam</a:t>
            </a:r>
            <a:r>
              <a:rPr lang="en-US" altLang="en-US" sz="1400" baseline="30000" dirty="0">
                <a:solidFill>
                  <a:srgbClr val="B89746"/>
                </a:solidFill>
                <a:latin typeface="Times New Roman" panose="02020603050405020304" pitchFamily="18" charset="0"/>
                <a:cs typeface="Times New Roman" panose="02020603050405020304" pitchFamily="18" charset="0"/>
              </a:rPr>
              <a:t> Cook, RN, RN-BC, BSN</a:t>
            </a:r>
          </a:p>
          <a:p>
            <a:pPr algn="ctr">
              <a:spcAft>
                <a:spcPts val="600"/>
              </a:spcAft>
            </a:pPr>
            <a:r>
              <a:rPr lang="en-US" altLang="en-US" sz="1400" baseline="30000" dirty="0">
                <a:solidFill>
                  <a:srgbClr val="B89746"/>
                </a:solidFill>
                <a:latin typeface="Times New Roman" panose="02020603050405020304" pitchFamily="18" charset="0"/>
                <a:cs typeface="Times New Roman" panose="02020603050405020304" pitchFamily="18" charset="0"/>
              </a:rPr>
              <a:t>Vanderbilt University Medical Center</a:t>
            </a:r>
          </a:p>
        </p:txBody>
      </p:sp>
      <p:sp>
        <p:nvSpPr>
          <p:cNvPr id="36" name="Text Box 182">
            <a:extLst>
              <a:ext uri="{FF2B5EF4-FFF2-40B4-BE49-F238E27FC236}">
                <a16:creationId xmlns:a16="http://schemas.microsoft.com/office/drawing/2014/main" id="{8B3D68BE-1627-604B-B962-031066A7F67B}"/>
              </a:ext>
            </a:extLst>
          </p:cNvPr>
          <p:cNvSpPr txBox="1">
            <a:spLocks noChangeArrowheads="1"/>
          </p:cNvSpPr>
          <p:nvPr/>
        </p:nvSpPr>
        <p:spPr bwMode="auto">
          <a:xfrm>
            <a:off x="5227995" y="1144510"/>
            <a:ext cx="3102075" cy="23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000" b="1" dirty="0">
                <a:solidFill>
                  <a:srgbClr val="D8AB4C"/>
                </a:solidFill>
                <a:latin typeface="Myriad Pro Black" panose="020B0503030403020204" pitchFamily="34" charset="0"/>
              </a:rPr>
              <a:t>Methods</a:t>
            </a:r>
          </a:p>
        </p:txBody>
      </p:sp>
      <p:sp>
        <p:nvSpPr>
          <p:cNvPr id="37" name="Text Box 129">
            <a:extLst>
              <a:ext uri="{FF2B5EF4-FFF2-40B4-BE49-F238E27FC236}">
                <a16:creationId xmlns:a16="http://schemas.microsoft.com/office/drawing/2014/main" id="{277E2025-9B13-C24B-BCF9-EECE0C4ABB55}"/>
              </a:ext>
            </a:extLst>
          </p:cNvPr>
          <p:cNvSpPr txBox="1">
            <a:spLocks noChangeArrowheads="1"/>
          </p:cNvSpPr>
          <p:nvPr/>
        </p:nvSpPr>
        <p:spPr bwMode="auto">
          <a:xfrm>
            <a:off x="5303050" y="1371600"/>
            <a:ext cx="3102076" cy="3518618"/>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An extensive systematic review of evidence based literature was completed. Specific focus was targeted toward patient risks and benefits, structures and outcomes of existing bedside RN training programs, quality improvement, and effects on both patient and nurse satisfaction.</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Collected months of data from 8 North patient situations in which patients experienced delays in care related to lack of IV access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Along with 8 North nurse educator and a Riven nurse practitioner skilled in USGPIV placement, a policy and training program was drafted to begin a study pilot on 8 North focusing on training nightshift RSLs.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Upon completion of initial pilot project, results and a standard USGPIV policy and SOP were presented to both the Vascular Access Safety Committee and the Clinical Practice Committee for review.</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Two additional training sessions for RNs from multiple units hospital wide have been completed.</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When new resources became available, PICC and IV therapy RNs as well as the new Radiology nurse educator were added to the project team.</a:t>
            </a:r>
          </a:p>
        </p:txBody>
      </p:sp>
      <p:sp>
        <p:nvSpPr>
          <p:cNvPr id="38" name="Text Box 182">
            <a:extLst>
              <a:ext uri="{FF2B5EF4-FFF2-40B4-BE49-F238E27FC236}">
                <a16:creationId xmlns:a16="http://schemas.microsoft.com/office/drawing/2014/main" id="{AFA4BB79-CABB-5143-8CB4-C0CEC5647115}"/>
              </a:ext>
            </a:extLst>
          </p:cNvPr>
          <p:cNvSpPr txBox="1">
            <a:spLocks noChangeArrowheads="1"/>
          </p:cNvSpPr>
          <p:nvPr/>
        </p:nvSpPr>
        <p:spPr bwMode="auto">
          <a:xfrm>
            <a:off x="8750709" y="1157444"/>
            <a:ext cx="2870203" cy="19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000" b="1" dirty="0">
                <a:solidFill>
                  <a:srgbClr val="D8AB4C"/>
                </a:solidFill>
                <a:latin typeface="Myriad Pro Black" panose="020B0503030403020204" pitchFamily="34" charset="0"/>
              </a:rPr>
              <a:t>Conclusions</a:t>
            </a:r>
          </a:p>
        </p:txBody>
      </p:sp>
      <p:sp>
        <p:nvSpPr>
          <p:cNvPr id="39" name="Text Box 129">
            <a:extLst>
              <a:ext uri="{FF2B5EF4-FFF2-40B4-BE49-F238E27FC236}">
                <a16:creationId xmlns:a16="http://schemas.microsoft.com/office/drawing/2014/main" id="{E0BD493A-176F-4E46-93DC-B3524D2B7DA0}"/>
              </a:ext>
            </a:extLst>
          </p:cNvPr>
          <p:cNvSpPr txBox="1">
            <a:spLocks noChangeArrowheads="1"/>
          </p:cNvSpPr>
          <p:nvPr/>
        </p:nvSpPr>
        <p:spPr bwMode="auto">
          <a:xfrm>
            <a:off x="8487238" y="1371599"/>
            <a:ext cx="3346695" cy="3093869"/>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Identified a need for a standard of practice for all USGPIV insertions across a multitude of disciplines, including physicians, RNs, and EMTs.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With initiation of pilot, 8 North saw an immediate decrease in delays of care reported due to lack of IV access.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Patients reported a greater satisfaction using USGPIV insertion to establish venous access and drawing labs after experiencing multiple missed attempts and delays in care. </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Upon completion of training, RNs reported a much higher level of satisfaction with current job and responsibilities.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There is a direct correlation between a genuine desire to learn this skill and the RN successfully mastering skill and completing program.</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Involvement of PICC and IV therapy RNs decreases required time for validation and improves identification and resolution of problems and needs for improvement.</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Data strongly suggests need for USGPIV training for bedside nurses across all inpatient units. </a:t>
            </a:r>
          </a:p>
          <a:p>
            <a:pPr marL="171450" indent="-171450" eaLnBrk="1" hangingPunct="1">
              <a:buFont typeface="Arial" panose="020B0604020202020204" pitchFamily="34" charset="0"/>
              <a:buChar char="•"/>
              <a:defRPr/>
            </a:pPr>
            <a:endParaRPr lang="en-US" sz="1000" dirty="0">
              <a:latin typeface="Times New Roman" panose="02020603050405020304" pitchFamily="18" charset="0"/>
              <a:cs typeface="Times New Roman" panose="02020603050405020304" pitchFamily="18" charset="0"/>
            </a:endParaRPr>
          </a:p>
        </p:txBody>
      </p:sp>
      <p:sp>
        <p:nvSpPr>
          <p:cNvPr id="40" name="Text Box 182">
            <a:extLst>
              <a:ext uri="{FF2B5EF4-FFF2-40B4-BE49-F238E27FC236}">
                <a16:creationId xmlns:a16="http://schemas.microsoft.com/office/drawing/2014/main" id="{A5CF51CA-255D-7340-9B92-6D96B1458025}"/>
              </a:ext>
            </a:extLst>
          </p:cNvPr>
          <p:cNvSpPr txBox="1">
            <a:spLocks noChangeArrowheads="1"/>
          </p:cNvSpPr>
          <p:nvPr/>
        </p:nvSpPr>
        <p:spPr bwMode="auto">
          <a:xfrm>
            <a:off x="2153723" y="1131529"/>
            <a:ext cx="2929487" cy="23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eaLnBrk="1" hangingPunct="1"/>
            <a:r>
              <a:rPr lang="en-US" altLang="en-US" sz="1000" b="1" dirty="0">
                <a:solidFill>
                  <a:srgbClr val="D8AB4C"/>
                </a:solidFill>
                <a:latin typeface="Myriad Pro Black" panose="020B0503030403020204" pitchFamily="34" charset="0"/>
              </a:rPr>
              <a:t>Background</a:t>
            </a:r>
          </a:p>
        </p:txBody>
      </p:sp>
      <p:sp>
        <p:nvSpPr>
          <p:cNvPr id="41" name="Text Box 129">
            <a:extLst>
              <a:ext uri="{FF2B5EF4-FFF2-40B4-BE49-F238E27FC236}">
                <a16:creationId xmlns:a16="http://schemas.microsoft.com/office/drawing/2014/main" id="{E360FD72-47F0-3E4B-A495-FC3A192923C2}"/>
              </a:ext>
            </a:extLst>
          </p:cNvPr>
          <p:cNvSpPr txBox="1">
            <a:spLocks noChangeArrowheads="1"/>
          </p:cNvSpPr>
          <p:nvPr/>
        </p:nvSpPr>
        <p:spPr bwMode="auto">
          <a:xfrm>
            <a:off x="2174493" y="1378662"/>
            <a:ext cx="2929487" cy="3435446"/>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Originally as an acute inpatient medicine unit, 8 North consistently took care of patients presenting with difficult venous access related to conditions such as diabetes, sickle cell anemia, ESRD, IV drug use, severe edema, and comorbid obesity.</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Complications from difficult or lack of access resulted in patients experiencing excessive sticks, increased risks of infection, substantial delays in treatment, unnecessary line placement, and poor patient satisfaction.</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With the lack of PICC services and IV therapy during nightshift hours, RNs experienced a lack of resources to obtain difficult venous access overnight posing significant risks to patients during this time and also leading to increased feelings of nurse burnout and job dissatisfaction.</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 The research question was then presented: </a:t>
            </a:r>
            <a:endParaRPr lang="en-US" sz="1200" b="1" dirty="0">
              <a:latin typeface="Times New Roman" panose="02020603050405020304" pitchFamily="18" charset="0"/>
              <a:cs typeface="Times New Roman" panose="02020603050405020304" pitchFamily="18" charset="0"/>
            </a:endParaRPr>
          </a:p>
          <a:p>
            <a:pPr eaLnBrk="1" hangingPunct="1">
              <a:defRPr/>
            </a:pPr>
            <a:r>
              <a:rPr lang="en-US" sz="1200" b="1" dirty="0">
                <a:latin typeface="Times New Roman" panose="02020603050405020304" pitchFamily="18" charset="0"/>
                <a:cs typeface="Times New Roman" panose="02020603050405020304" pitchFamily="18" charset="0"/>
              </a:rPr>
              <a:t>Can training bedside nurses on the use of ultrasound guided PIV insertion improve patient care and outcomes as well as improve nurse satisfaction?</a:t>
            </a:r>
            <a:endParaRPr lang="en-US" sz="1000" dirty="0">
              <a:latin typeface="Times New Roman" panose="02020603050405020304" pitchFamily="18" charset="0"/>
              <a:cs typeface="Times New Roman" panose="02020603050405020304" pitchFamily="18" charset="0"/>
            </a:endParaRPr>
          </a:p>
        </p:txBody>
      </p:sp>
      <p:sp>
        <p:nvSpPr>
          <p:cNvPr id="42" name="Text Box 182">
            <a:extLst>
              <a:ext uri="{FF2B5EF4-FFF2-40B4-BE49-F238E27FC236}">
                <a16:creationId xmlns:a16="http://schemas.microsoft.com/office/drawing/2014/main" id="{2E6C56CB-D5F0-794B-836C-E4AE51D0109F}"/>
              </a:ext>
            </a:extLst>
          </p:cNvPr>
          <p:cNvSpPr txBox="1">
            <a:spLocks noChangeArrowheads="1"/>
          </p:cNvSpPr>
          <p:nvPr/>
        </p:nvSpPr>
        <p:spPr bwMode="auto">
          <a:xfrm>
            <a:off x="8545108" y="4582647"/>
            <a:ext cx="3102075" cy="34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28600" tIns="228600" rIns="228600" bIns="228600" anchor="ctr" anchorCtr="1"/>
          <a:lstStyle>
            <a:lvl1pPr defTabSz="4389438" eaLnBrk="0" hangingPunct="0">
              <a:defRPr sz="2200">
                <a:solidFill>
                  <a:schemeClr val="tx1"/>
                </a:solidFill>
                <a:latin typeface="Arial" panose="020B0604020202020204" pitchFamily="34" charset="0"/>
              </a:defRPr>
            </a:lvl1pPr>
            <a:lvl2pPr marL="742950" indent="-285750" defTabSz="4389438" eaLnBrk="0" hangingPunct="0">
              <a:defRPr sz="2200">
                <a:solidFill>
                  <a:schemeClr val="tx1"/>
                </a:solidFill>
                <a:latin typeface="Arial" panose="020B0604020202020204" pitchFamily="34" charset="0"/>
              </a:defRPr>
            </a:lvl2pPr>
            <a:lvl3pPr marL="1143000" indent="-228600" defTabSz="4389438" eaLnBrk="0" hangingPunct="0">
              <a:defRPr sz="2200">
                <a:solidFill>
                  <a:schemeClr val="tx1"/>
                </a:solidFill>
                <a:latin typeface="Arial" panose="020B0604020202020204" pitchFamily="34" charset="0"/>
              </a:defRPr>
            </a:lvl3pPr>
            <a:lvl4pPr marL="1600200" indent="-228600" defTabSz="4389438" eaLnBrk="0" hangingPunct="0">
              <a:defRPr sz="2200">
                <a:solidFill>
                  <a:schemeClr val="tx1"/>
                </a:solidFill>
                <a:latin typeface="Arial" panose="020B0604020202020204" pitchFamily="34" charset="0"/>
              </a:defRPr>
            </a:lvl4pPr>
            <a:lvl5pPr marL="2057400" indent="-228600" defTabSz="4389438" eaLnBrk="0" hangingPunct="0">
              <a:defRPr sz="2200">
                <a:solidFill>
                  <a:schemeClr val="tx1"/>
                </a:solidFill>
                <a:latin typeface="Arial" panose="020B0604020202020204" pitchFamily="34" charset="0"/>
              </a:defRPr>
            </a:lvl5pPr>
            <a:lvl6pPr marL="2514600" indent="-228600" defTabSz="4389438" eaLnBrk="0" fontAlgn="base" hangingPunct="0">
              <a:spcBef>
                <a:spcPct val="0"/>
              </a:spcBef>
              <a:spcAft>
                <a:spcPct val="0"/>
              </a:spcAft>
              <a:defRPr sz="2200">
                <a:solidFill>
                  <a:schemeClr val="tx1"/>
                </a:solidFill>
                <a:latin typeface="Arial" panose="020B0604020202020204" pitchFamily="34" charset="0"/>
              </a:defRPr>
            </a:lvl6pPr>
            <a:lvl7pPr marL="2971800" indent="-228600" defTabSz="4389438" eaLnBrk="0" fontAlgn="base" hangingPunct="0">
              <a:spcBef>
                <a:spcPct val="0"/>
              </a:spcBef>
              <a:spcAft>
                <a:spcPct val="0"/>
              </a:spcAft>
              <a:defRPr sz="2200">
                <a:solidFill>
                  <a:schemeClr val="tx1"/>
                </a:solidFill>
                <a:latin typeface="Arial" panose="020B0604020202020204" pitchFamily="34" charset="0"/>
              </a:defRPr>
            </a:lvl7pPr>
            <a:lvl8pPr marL="3429000" indent="-228600" defTabSz="4389438" eaLnBrk="0" fontAlgn="base" hangingPunct="0">
              <a:spcBef>
                <a:spcPct val="0"/>
              </a:spcBef>
              <a:spcAft>
                <a:spcPct val="0"/>
              </a:spcAft>
              <a:defRPr sz="2200">
                <a:solidFill>
                  <a:schemeClr val="tx1"/>
                </a:solidFill>
                <a:latin typeface="Arial" panose="020B0604020202020204" pitchFamily="34" charset="0"/>
              </a:defRPr>
            </a:lvl8pPr>
            <a:lvl9pPr marL="3886200" indent="-228600" defTabSz="4389438" eaLnBrk="0" fontAlgn="base" hangingPunct="0">
              <a:spcBef>
                <a:spcPct val="0"/>
              </a:spcBef>
              <a:spcAft>
                <a:spcPct val="0"/>
              </a:spcAft>
              <a:defRPr sz="2200">
                <a:solidFill>
                  <a:schemeClr val="tx1"/>
                </a:solidFill>
                <a:latin typeface="Arial" panose="020B0604020202020204" pitchFamily="34" charset="0"/>
              </a:defRPr>
            </a:lvl9pPr>
          </a:lstStyle>
          <a:p>
            <a:pPr algn="ctr" eaLnBrk="1" hangingPunct="1"/>
            <a:r>
              <a:rPr lang="en-US" altLang="en-US" sz="1000" b="1" dirty="0">
                <a:solidFill>
                  <a:srgbClr val="D8AB4C"/>
                </a:solidFill>
                <a:latin typeface="Myriad Pro Black" panose="020B0503030403020204" pitchFamily="34" charset="0"/>
              </a:rPr>
              <a:t>Ongoing Research Questions and Plans for </a:t>
            </a:r>
          </a:p>
          <a:p>
            <a:pPr algn="ctr" eaLnBrk="1" hangingPunct="1"/>
            <a:r>
              <a:rPr lang="en-US" altLang="en-US" sz="1000" b="1" dirty="0">
                <a:solidFill>
                  <a:srgbClr val="D8AB4C"/>
                </a:solidFill>
                <a:latin typeface="Myriad Pro Black" panose="020B0503030403020204" pitchFamily="34" charset="0"/>
              </a:rPr>
              <a:t>Continued Expansion</a:t>
            </a:r>
          </a:p>
        </p:txBody>
      </p:sp>
      <p:sp>
        <p:nvSpPr>
          <p:cNvPr id="43" name="Text Box 129">
            <a:extLst>
              <a:ext uri="{FF2B5EF4-FFF2-40B4-BE49-F238E27FC236}">
                <a16:creationId xmlns:a16="http://schemas.microsoft.com/office/drawing/2014/main" id="{3A2D1D3F-F0C4-D944-847A-720360F9791A}"/>
              </a:ext>
            </a:extLst>
          </p:cNvPr>
          <p:cNvSpPr txBox="1">
            <a:spLocks noChangeArrowheads="1"/>
          </p:cNvSpPr>
          <p:nvPr/>
        </p:nvSpPr>
        <p:spPr bwMode="auto">
          <a:xfrm>
            <a:off x="8545108" y="4946045"/>
            <a:ext cx="3102075" cy="1416333"/>
          </a:xfrm>
          <a:prstGeom prst="rect">
            <a:avLst/>
          </a:prstGeom>
          <a:solidFill>
            <a:schemeClr val="bg1"/>
          </a:solidFill>
          <a:ln w="12700">
            <a:solidFill>
              <a:schemeClr val="bg1">
                <a:lumMod val="85000"/>
              </a:schemeClr>
            </a:solidFill>
            <a:prstDash val="solid"/>
            <a:miter lim="800000"/>
            <a:headEnd/>
            <a:tailEnd/>
          </a:ln>
          <a:effectLst/>
        </p:spPr>
        <p:txBody>
          <a:bodyPr lIns="91440" tIns="91440" rIns="91440" bIns="91440"/>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Continued data collection to determine compliance from all hospital staff with standard policy</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Controlled study to further evaluate decreases in CLABSI events, amount of central line days, and missed medications in specific patient populations.</a:t>
            </a:r>
          </a:p>
          <a:p>
            <a:pPr marL="171450" indent="-171450" eaLnBrk="1" hangingPunct="1">
              <a:buFont typeface="Arial" panose="020B0604020202020204" pitchFamily="34" charset="0"/>
              <a:buChar char="•"/>
              <a:defRPr/>
            </a:pPr>
            <a:r>
              <a:rPr lang="en-US" sz="1000" dirty="0">
                <a:latin typeface="Times New Roman" panose="02020603050405020304" pitchFamily="18" charset="0"/>
                <a:cs typeface="Times New Roman" panose="02020603050405020304" pitchFamily="18" charset="0"/>
              </a:rPr>
              <a:t>Fourth expansion of project will include another session to train 8-12 more bedside RNS taking place in late January or early February.</a:t>
            </a:r>
          </a:p>
        </p:txBody>
      </p:sp>
      <p:pic>
        <p:nvPicPr>
          <p:cNvPr id="2" name="Picture 1">
            <a:extLst>
              <a:ext uri="{FF2B5EF4-FFF2-40B4-BE49-F238E27FC236}">
                <a16:creationId xmlns:a16="http://schemas.microsoft.com/office/drawing/2014/main" id="{B4B5CF52-F6C7-4452-AFCE-D5CCA1D29AEC}"/>
              </a:ext>
            </a:extLst>
          </p:cNvPr>
          <p:cNvPicPr>
            <a:picLocks noChangeAspect="1"/>
          </p:cNvPicPr>
          <p:nvPr/>
        </p:nvPicPr>
        <p:blipFill>
          <a:blip r:embed="rId5"/>
          <a:stretch>
            <a:fillRect/>
          </a:stretch>
        </p:blipFill>
        <p:spPr>
          <a:xfrm>
            <a:off x="187888" y="623688"/>
            <a:ext cx="2014538" cy="487724"/>
          </a:xfrm>
          <a:prstGeom prst="rect">
            <a:avLst/>
          </a:prstGeom>
          <a:blipFill>
            <a:blip r:embed="rId6"/>
            <a:tile tx="0" ty="0" sx="100000" sy="100000" flip="none" algn="tl"/>
          </a:blipFill>
        </p:spPr>
      </p:pic>
      <p:graphicFrame>
        <p:nvGraphicFramePr>
          <p:cNvPr id="15" name="Chart 14">
            <a:extLst>
              <a:ext uri="{FF2B5EF4-FFF2-40B4-BE49-F238E27FC236}">
                <a16:creationId xmlns:a16="http://schemas.microsoft.com/office/drawing/2014/main" id="{03D98543-F015-4D30-8124-9BD35B730A33}"/>
              </a:ext>
            </a:extLst>
          </p:cNvPr>
          <p:cNvGraphicFramePr/>
          <p:nvPr>
            <p:extLst>
              <p:ext uri="{D42A27DB-BD31-4B8C-83A1-F6EECF244321}">
                <p14:modId xmlns:p14="http://schemas.microsoft.com/office/powerpoint/2010/main" val="2659140351"/>
              </p:ext>
            </p:extLst>
          </p:nvPr>
        </p:nvGraphicFramePr>
        <p:xfrm>
          <a:off x="191947" y="4928289"/>
          <a:ext cx="8295292" cy="182880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4EF831EC-C26B-4B7F-81B0-C41DC6AF4C5C}"/>
              </a:ext>
            </a:extLst>
          </p:cNvPr>
          <p:cNvSpPr txBox="1"/>
          <p:nvPr/>
        </p:nvSpPr>
        <p:spPr>
          <a:xfrm>
            <a:off x="5637320" y="2725444"/>
            <a:ext cx="914400" cy="914400"/>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340B9987-8D78-4F92-8D06-23E1D25A785F}"/>
              </a:ext>
            </a:extLst>
          </p:cNvPr>
          <p:cNvSpPr txBox="1"/>
          <p:nvPr/>
        </p:nvSpPr>
        <p:spPr>
          <a:xfrm>
            <a:off x="5641759" y="2974019"/>
            <a:ext cx="914400" cy="914400"/>
          </a:xfrm>
          <a:prstGeom prst="rect">
            <a:avLst/>
          </a:prstGeom>
          <a:noFill/>
        </p:spPr>
        <p:txBody>
          <a:bodyPr wrap="square" rtlCol="0">
            <a:spAutoFit/>
          </a:bodyPr>
          <a:lstStyle/>
          <a:p>
            <a:endParaRPr lang="en-US" dirty="0"/>
          </a:p>
        </p:txBody>
      </p:sp>
      <p:pic>
        <p:nvPicPr>
          <p:cNvPr id="8" name="Picture 7">
            <a:extLst>
              <a:ext uri="{FF2B5EF4-FFF2-40B4-BE49-F238E27FC236}">
                <a16:creationId xmlns:a16="http://schemas.microsoft.com/office/drawing/2014/main" id="{430333F7-FF0F-4A38-84C7-8D61903C3E73}"/>
              </a:ext>
            </a:extLst>
          </p:cNvPr>
          <p:cNvPicPr>
            <a:picLocks noChangeAspect="1"/>
          </p:cNvPicPr>
          <p:nvPr/>
        </p:nvPicPr>
        <p:blipFill>
          <a:blip r:embed="rId8"/>
          <a:stretch>
            <a:fillRect/>
          </a:stretch>
        </p:blipFill>
        <p:spPr>
          <a:xfrm>
            <a:off x="9332192" y="42420"/>
            <a:ext cx="1137037" cy="1100843"/>
          </a:xfrm>
          <a:prstGeom prst="rect">
            <a:avLst/>
          </a:prstGeom>
        </p:spPr>
      </p:pic>
      <p:pic>
        <p:nvPicPr>
          <p:cNvPr id="12" name="Picture 11">
            <a:extLst>
              <a:ext uri="{FF2B5EF4-FFF2-40B4-BE49-F238E27FC236}">
                <a16:creationId xmlns:a16="http://schemas.microsoft.com/office/drawing/2014/main" id="{3996A180-425C-4EF3-B64E-7E23DC6C6523}"/>
              </a:ext>
            </a:extLst>
          </p:cNvPr>
          <p:cNvPicPr>
            <a:picLocks noChangeAspect="1"/>
          </p:cNvPicPr>
          <p:nvPr/>
        </p:nvPicPr>
        <p:blipFill>
          <a:blip r:embed="rId9"/>
          <a:stretch>
            <a:fillRect/>
          </a:stretch>
        </p:blipFill>
        <p:spPr>
          <a:xfrm>
            <a:off x="10755075" y="51680"/>
            <a:ext cx="1137038" cy="1092830"/>
          </a:xfrm>
          <a:prstGeom prst="rect">
            <a:avLst/>
          </a:prstGeom>
        </p:spPr>
      </p:pic>
      <p:sp>
        <p:nvSpPr>
          <p:cNvPr id="13" name="TextBox 12">
            <a:extLst>
              <a:ext uri="{FF2B5EF4-FFF2-40B4-BE49-F238E27FC236}">
                <a16:creationId xmlns:a16="http://schemas.microsoft.com/office/drawing/2014/main" id="{A9A5BD20-4F4D-4809-A275-5D0F2C09E049}"/>
              </a:ext>
            </a:extLst>
          </p:cNvPr>
          <p:cNvSpPr txBox="1"/>
          <p:nvPr/>
        </p:nvSpPr>
        <p:spPr>
          <a:xfrm>
            <a:off x="8545108" y="6428493"/>
            <a:ext cx="3075804" cy="400110"/>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Email Elizabeth Cook with any questions or Comments.</a:t>
            </a:r>
          </a:p>
          <a:p>
            <a:pPr algn="ctr"/>
            <a:r>
              <a:rPr lang="en-US" sz="1000" dirty="0">
                <a:latin typeface="Times New Roman" panose="02020603050405020304" pitchFamily="18" charset="0"/>
                <a:cs typeface="Times New Roman" panose="02020603050405020304" pitchFamily="18" charset="0"/>
              </a:rPr>
              <a:t>elizabeth.w.dunnam@vumc.org</a:t>
            </a:r>
          </a:p>
        </p:txBody>
      </p:sp>
      <p:pic>
        <p:nvPicPr>
          <p:cNvPr id="17" name="Recorded Sound">
            <a:hlinkClick r:id="" action="ppaction://media"/>
            <a:extLst>
              <a:ext uri="{FF2B5EF4-FFF2-40B4-BE49-F238E27FC236}">
                <a16:creationId xmlns:a16="http://schemas.microsoft.com/office/drawing/2014/main" id="{DFBB78F3-01F4-4AED-B9D1-B65EF8FC6A0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04684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5474"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Widescreen</PresentationFormat>
  <Paragraphs>40</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Myriad Pro</vt:lpstr>
      <vt:lpstr>Myriad Pro Black</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Khalid, Nadia</cp:lastModifiedBy>
  <cp:revision>107</cp:revision>
  <dcterms:created xsi:type="dcterms:W3CDTF">2019-03-29T03:34:12Z</dcterms:created>
  <dcterms:modified xsi:type="dcterms:W3CDTF">2020-10-27T15:53:33Z</dcterms:modified>
</cp:coreProperties>
</file>